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9"/>
  </p:notesMasterIdLst>
  <p:sldIdLst>
    <p:sldId id="256" r:id="rId5"/>
    <p:sldId id="345" r:id="rId6"/>
    <p:sldId id="342" r:id="rId7"/>
    <p:sldId id="292" r:id="rId8"/>
    <p:sldId id="293" r:id="rId9"/>
    <p:sldId id="321" r:id="rId10"/>
    <p:sldId id="323" r:id="rId11"/>
    <p:sldId id="272" r:id="rId12"/>
    <p:sldId id="273" r:id="rId13"/>
    <p:sldId id="279" r:id="rId14"/>
    <p:sldId id="280" r:id="rId15"/>
    <p:sldId id="289" r:id="rId16"/>
    <p:sldId id="341" r:id="rId17"/>
    <p:sldId id="290"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 id="308" r:id="rId33"/>
    <p:sldId id="344" r:id="rId34"/>
    <p:sldId id="310" r:id="rId35"/>
    <p:sldId id="311" r:id="rId36"/>
    <p:sldId id="283" r:id="rId37"/>
    <p:sldId id="284" r:id="rId38"/>
    <p:sldId id="312" r:id="rId39"/>
    <p:sldId id="313" r:id="rId40"/>
    <p:sldId id="315" r:id="rId41"/>
    <p:sldId id="343" r:id="rId42"/>
    <p:sldId id="316" r:id="rId43"/>
    <p:sldId id="319" r:id="rId44"/>
    <p:sldId id="329" r:id="rId45"/>
    <p:sldId id="330" r:id="rId46"/>
    <p:sldId id="309" r:id="rId47"/>
    <p:sldId id="332" r:id="rId48"/>
    <p:sldId id="333" r:id="rId49"/>
    <p:sldId id="334" r:id="rId50"/>
    <p:sldId id="335" r:id="rId51"/>
    <p:sldId id="336" r:id="rId52"/>
    <p:sldId id="337" r:id="rId53"/>
    <p:sldId id="340" r:id="rId54"/>
    <p:sldId id="339" r:id="rId55"/>
    <p:sldId id="338" r:id="rId56"/>
    <p:sldId id="261" r:id="rId57"/>
    <p:sldId id="262" r:id="rId58"/>
  </p:sldIdLst>
  <p:sldSz cx="9144000" cy="6858000" type="screen4x3"/>
  <p:notesSz cx="7010400" cy="92964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elia F. Lewis" initials="SF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80" autoAdjust="0"/>
    <p:restoredTop sz="94660"/>
  </p:normalViewPr>
  <p:slideViewPr>
    <p:cSldViewPr snapToGrid="0">
      <p:cViewPr varScale="1">
        <p:scale>
          <a:sx n="88" d="100"/>
          <a:sy n="88" d="100"/>
        </p:scale>
        <p:origin x="1373" y="62"/>
      </p:cViewPr>
      <p:guideLst>
        <p:guide orient="horz" pos="2160"/>
        <p:guide pos="2880"/>
      </p:guideLst>
    </p:cSldViewPr>
  </p:slideViewPr>
  <p:notesTextViewPr>
    <p:cViewPr>
      <p:scale>
        <a:sx n="3" d="2"/>
        <a:sy n="3" d="2"/>
      </p:scale>
      <p:origin x="0" y="0"/>
    </p:cViewPr>
  </p:notesTextViewPr>
  <p:notesViewPr>
    <p:cSldViewPr snapToGrid="0">
      <p:cViewPr varScale="1">
        <p:scale>
          <a:sx n="80" d="100"/>
          <a:sy n="80" d="100"/>
        </p:scale>
        <p:origin x="-1968"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commentAuthors" Target="commen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19F691-B26F-486F-B130-8CB8AE787257}" type="datetimeFigureOut">
              <a:rPr lang="en-US" smtClean="0"/>
              <a:t>5/14/2020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4F00DF-333E-48F6-BB3E-A29EA9209D57}" type="slidenum">
              <a:rPr lang="en-US" smtClean="0"/>
              <a:t>‹#›</a:t>
            </a:fld>
            <a:endParaRPr lang="en-US"/>
          </a:p>
        </p:txBody>
      </p:sp>
    </p:spTree>
    <p:extLst>
      <p:ext uri="{BB962C8B-B14F-4D97-AF65-F5344CB8AC3E}">
        <p14:creationId xmlns:p14="http://schemas.microsoft.com/office/powerpoint/2010/main" val="3804772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1</a:t>
            </a:fld>
            <a:endParaRPr lang="en-US"/>
          </a:p>
        </p:txBody>
      </p:sp>
    </p:spTree>
    <p:extLst>
      <p:ext uri="{BB962C8B-B14F-4D97-AF65-F5344CB8AC3E}">
        <p14:creationId xmlns:p14="http://schemas.microsoft.com/office/powerpoint/2010/main" val="3939835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34</a:t>
            </a:fld>
            <a:endParaRPr lang="en-US"/>
          </a:p>
        </p:txBody>
      </p:sp>
    </p:spTree>
    <p:extLst>
      <p:ext uri="{BB962C8B-B14F-4D97-AF65-F5344CB8AC3E}">
        <p14:creationId xmlns:p14="http://schemas.microsoft.com/office/powerpoint/2010/main" val="2219627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35</a:t>
            </a:fld>
            <a:endParaRPr lang="en-US"/>
          </a:p>
        </p:txBody>
      </p:sp>
    </p:spTree>
    <p:extLst>
      <p:ext uri="{BB962C8B-B14F-4D97-AF65-F5344CB8AC3E}">
        <p14:creationId xmlns:p14="http://schemas.microsoft.com/office/powerpoint/2010/main" val="2219627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36</a:t>
            </a:fld>
            <a:endParaRPr lang="en-US"/>
          </a:p>
        </p:txBody>
      </p:sp>
    </p:spTree>
    <p:extLst>
      <p:ext uri="{BB962C8B-B14F-4D97-AF65-F5344CB8AC3E}">
        <p14:creationId xmlns:p14="http://schemas.microsoft.com/office/powerpoint/2010/main" val="22196279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53</a:t>
            </a:fld>
            <a:endParaRPr lang="en-US"/>
          </a:p>
        </p:txBody>
      </p:sp>
    </p:spTree>
    <p:extLst>
      <p:ext uri="{BB962C8B-B14F-4D97-AF65-F5344CB8AC3E}">
        <p14:creationId xmlns:p14="http://schemas.microsoft.com/office/powerpoint/2010/main" val="3968730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54</a:t>
            </a:fld>
            <a:endParaRPr lang="en-US"/>
          </a:p>
        </p:txBody>
      </p:sp>
    </p:spTree>
    <p:extLst>
      <p:ext uri="{BB962C8B-B14F-4D97-AF65-F5344CB8AC3E}">
        <p14:creationId xmlns:p14="http://schemas.microsoft.com/office/powerpoint/2010/main" val="197828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3</a:t>
            </a:fld>
            <a:endParaRPr lang="en-US"/>
          </a:p>
        </p:txBody>
      </p:sp>
    </p:spTree>
    <p:extLst>
      <p:ext uri="{BB962C8B-B14F-4D97-AF65-F5344CB8AC3E}">
        <p14:creationId xmlns:p14="http://schemas.microsoft.com/office/powerpoint/2010/main" val="2262924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8</a:t>
            </a:fld>
            <a:endParaRPr lang="en-US"/>
          </a:p>
        </p:txBody>
      </p:sp>
    </p:spTree>
    <p:extLst>
      <p:ext uri="{BB962C8B-B14F-4D97-AF65-F5344CB8AC3E}">
        <p14:creationId xmlns:p14="http://schemas.microsoft.com/office/powerpoint/2010/main" val="2731846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9</a:t>
            </a:fld>
            <a:endParaRPr lang="en-US"/>
          </a:p>
        </p:txBody>
      </p:sp>
    </p:spTree>
    <p:extLst>
      <p:ext uri="{BB962C8B-B14F-4D97-AF65-F5344CB8AC3E}">
        <p14:creationId xmlns:p14="http://schemas.microsoft.com/office/powerpoint/2010/main" val="221962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10</a:t>
            </a:fld>
            <a:endParaRPr lang="en-US"/>
          </a:p>
        </p:txBody>
      </p:sp>
    </p:spTree>
    <p:extLst>
      <p:ext uri="{BB962C8B-B14F-4D97-AF65-F5344CB8AC3E}">
        <p14:creationId xmlns:p14="http://schemas.microsoft.com/office/powerpoint/2010/main" val="22196279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11</a:t>
            </a:fld>
            <a:endParaRPr lang="en-US"/>
          </a:p>
        </p:txBody>
      </p:sp>
    </p:spTree>
    <p:extLst>
      <p:ext uri="{BB962C8B-B14F-4D97-AF65-F5344CB8AC3E}">
        <p14:creationId xmlns:p14="http://schemas.microsoft.com/office/powerpoint/2010/main" val="2219627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12</a:t>
            </a:fld>
            <a:endParaRPr lang="en-US"/>
          </a:p>
        </p:txBody>
      </p:sp>
    </p:spTree>
    <p:extLst>
      <p:ext uri="{BB962C8B-B14F-4D97-AF65-F5344CB8AC3E}">
        <p14:creationId xmlns:p14="http://schemas.microsoft.com/office/powerpoint/2010/main" val="2219627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13</a:t>
            </a:fld>
            <a:endParaRPr lang="en-US"/>
          </a:p>
        </p:txBody>
      </p:sp>
    </p:spTree>
    <p:extLst>
      <p:ext uri="{BB962C8B-B14F-4D97-AF65-F5344CB8AC3E}">
        <p14:creationId xmlns:p14="http://schemas.microsoft.com/office/powerpoint/2010/main" val="2219627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4F00DF-333E-48F6-BB3E-A29EA9209D57}" type="slidenum">
              <a:rPr lang="en-US" smtClean="0"/>
              <a:t>33</a:t>
            </a:fld>
            <a:endParaRPr lang="en-US"/>
          </a:p>
        </p:txBody>
      </p:sp>
    </p:spTree>
    <p:extLst>
      <p:ext uri="{BB962C8B-B14F-4D97-AF65-F5344CB8AC3E}">
        <p14:creationId xmlns:p14="http://schemas.microsoft.com/office/powerpoint/2010/main" val="27318463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wmf"/><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wmf"/><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microsoft.com/office/2007/relationships/hdphoto" Target="../media/hdphoto3.wdp"/><Relationship Id="rId10" Type="http://schemas.openxmlformats.org/officeDocument/2006/relationships/image" Target="../media/image5.png"/><Relationship Id="rId4" Type="http://schemas.openxmlformats.org/officeDocument/2006/relationships/image" Target="../media/image26.png"/><Relationship Id="rId9" Type="http://schemas.openxmlformats.org/officeDocument/2006/relationships/image" Target="../media/image4.wmf"/></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wmf"/><Relationship Id="rId5" Type="http://schemas.openxmlformats.org/officeDocument/2006/relationships/image" Target="../media/image22.png"/><Relationship Id="rId4"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0"/>
            <a:ext cx="9144000" cy="6858000"/>
          </a:xfrm>
          <a:prstGeom prst="rect">
            <a:avLst/>
          </a:prstGeom>
        </p:spPr>
      </p:pic>
      <p:grpSp>
        <p:nvGrpSpPr>
          <p:cNvPr id="16" name="Group 15"/>
          <p:cNvGrpSpPr/>
          <p:nvPr userDrawn="1"/>
        </p:nvGrpSpPr>
        <p:grpSpPr>
          <a:xfrm>
            <a:off x="1930402" y="183069"/>
            <a:ext cx="5473698" cy="5473698"/>
            <a:chOff x="1249869" y="10536"/>
            <a:chExt cx="6834764" cy="6834764"/>
          </a:xfrm>
        </p:grpSpPr>
        <p:sp>
          <p:nvSpPr>
            <p:cNvPr id="13" name="Diamond 12"/>
            <p:cNvSpPr/>
            <p:nvPr userDrawn="1"/>
          </p:nvSpPr>
          <p:spPr>
            <a:xfrm>
              <a:off x="1249869" y="10536"/>
              <a:ext cx="6834764" cy="6834764"/>
            </a:xfrm>
            <a:prstGeom prst="diamond">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userDrawn="1"/>
          </p:nvSpPr>
          <p:spPr>
            <a:xfrm>
              <a:off x="4229100" y="2979231"/>
              <a:ext cx="876300" cy="876300"/>
            </a:xfrm>
            <a:prstGeom prst="diamond">
              <a:avLst/>
            </a:pr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5" name="Group 4"/>
          <p:cNvGrpSpPr/>
          <p:nvPr userDrawn="1"/>
        </p:nvGrpSpPr>
        <p:grpSpPr>
          <a:xfrm>
            <a:off x="-4" y="2921367"/>
            <a:ext cx="9144001" cy="3936634"/>
            <a:chOff x="-4" y="2921367"/>
            <a:chExt cx="9144001" cy="3936634"/>
          </a:xfrm>
        </p:grpSpPr>
        <p:pic>
          <p:nvPicPr>
            <p:cNvPr id="8" name="Picture 7"/>
            <p:cNvPicPr>
              <a:picLocks noChangeAspect="1"/>
            </p:cNvPicPr>
            <p:nvPr userDrawn="1"/>
          </p:nvPicPr>
          <p:blipFill rotWithShape="1">
            <a:blip r:embed="rId3">
              <a:extLst>
                <a:ext uri="{28A0092B-C50C-407E-A947-70E740481C1C}">
                  <a14:useLocalDpi xmlns:a14="http://schemas.microsoft.com/office/drawing/2010/main" val="0"/>
                </a:ext>
              </a:extLst>
            </a:blip>
            <a:srcRect l="47685"/>
            <a:stretch/>
          </p:blipFill>
          <p:spPr>
            <a:xfrm flipH="1">
              <a:off x="-4" y="2921367"/>
              <a:ext cx="9144001" cy="3936634"/>
            </a:xfrm>
            <a:prstGeom prst="rect">
              <a:avLst/>
            </a:prstGeom>
          </p:spPr>
        </p:pic>
        <p:pic>
          <p:nvPicPr>
            <p:cNvPr id="7"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5992008" y="6125531"/>
              <a:ext cx="1800747" cy="578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userDrawn="1">
            <p:ph type="ctrTitle" hasCustomPrompt="1"/>
          </p:nvPr>
        </p:nvSpPr>
        <p:spPr>
          <a:xfrm>
            <a:off x="495300" y="1174469"/>
            <a:ext cx="8153400" cy="1208026"/>
          </a:xfrm>
        </p:spPr>
        <p:txBody>
          <a:bodyPr anchor="b">
            <a:normAutofit/>
          </a:bodyPr>
          <a:lstStyle>
            <a:lvl1pPr algn="l">
              <a:defRPr sz="4800" b="1" cap="small" spc="-100" baseline="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defRPr>
            </a:lvl1pPr>
          </a:lstStyle>
          <a:p>
            <a:r>
              <a:rPr lang="en-US" dirty="0"/>
              <a:t>Presentation Title Here</a:t>
            </a:r>
          </a:p>
        </p:txBody>
      </p:sp>
      <p:sp>
        <p:nvSpPr>
          <p:cNvPr id="3" name="Subtitle 2"/>
          <p:cNvSpPr>
            <a:spLocks noGrp="1"/>
          </p:cNvSpPr>
          <p:nvPr userDrawn="1">
            <p:ph type="subTitle" idx="1" hasCustomPrompt="1"/>
          </p:nvPr>
        </p:nvSpPr>
        <p:spPr>
          <a:xfrm>
            <a:off x="3797299" y="3618551"/>
            <a:ext cx="4921227" cy="723900"/>
          </a:xfrm>
        </p:spPr>
        <p:txBody>
          <a:bodyPr anchor="ctr">
            <a:noAutofit/>
          </a:bodyPr>
          <a:lstStyle>
            <a:lvl1pPr marL="0" indent="0" algn="r" defTabSz="914400" rtl="0" eaLnBrk="1" latinLnBrk="0" hangingPunct="1">
              <a:lnSpc>
                <a:spcPct val="90000"/>
              </a:lnSpc>
              <a:spcBef>
                <a:spcPct val="0"/>
              </a:spcBef>
              <a:buNone/>
              <a:defRPr lang="en-US" sz="2800" b="0" i="1" kern="1200" cap="none" spc="-100" baseline="0" dirty="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en-US" dirty="0">
                <a:latin typeface="Arial" charset="0"/>
                <a:cs typeface="Arial" charset="0"/>
              </a:rPr>
              <a:t>Presentation Subtitle Here</a:t>
            </a:r>
            <a:endParaRPr lang="en-US" dirty="0"/>
          </a:p>
        </p:txBody>
      </p:sp>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V="1">
            <a:off x="3594100" y="-1"/>
            <a:ext cx="5549900" cy="1249977"/>
          </a:xfrm>
          <a:prstGeom prst="rect">
            <a:avLst/>
          </a:prstGeom>
        </p:spPr>
      </p:pic>
      <p:sp>
        <p:nvSpPr>
          <p:cNvPr id="9" name="Text Placeholder 8"/>
          <p:cNvSpPr>
            <a:spLocks noGrp="1"/>
          </p:cNvSpPr>
          <p:nvPr>
            <p:ph type="body" sz="quarter" idx="10" hasCustomPrompt="1"/>
          </p:nvPr>
        </p:nvSpPr>
        <p:spPr>
          <a:xfrm>
            <a:off x="6175401" y="5303862"/>
            <a:ext cx="2559029" cy="431424"/>
          </a:xfrm>
        </p:spPr>
        <p:txBody>
          <a:bodyPr anchor="ctr" anchorCtr="0">
            <a:normAutofit/>
          </a:bodyPr>
          <a:lstStyle>
            <a:lvl1pPr marL="0" indent="0" algn="r">
              <a:buNone/>
              <a:defRPr lang="en-US" sz="2000" b="0" i="1" kern="1200" cap="none" spc="-100" baseline="0" dirty="0" smtClean="0">
                <a:gradFill flip="none" rotWithShape="1">
                  <a:gsLst>
                    <a:gs pos="0">
                      <a:schemeClr val="accent3">
                        <a:lumMod val="0"/>
                        <a:lumOff val="100000"/>
                      </a:schemeClr>
                    </a:gs>
                    <a:gs pos="35000">
                      <a:schemeClr val="accent3">
                        <a:lumMod val="0"/>
                        <a:lumOff val="100000"/>
                      </a:schemeClr>
                    </a:gs>
                    <a:gs pos="100000">
                      <a:schemeClr val="bg1">
                        <a:lumMod val="75000"/>
                      </a:schemeClr>
                    </a:gs>
                  </a:gsLst>
                  <a:lin ang="16200000" scaled="1"/>
                  <a:tileRect/>
                </a:gradFill>
                <a:effectLst>
                  <a:outerShdw blurRad="101600" dist="38100" dir="8100000" algn="tr" rotWithShape="0">
                    <a:prstClr val="black"/>
                  </a:outerShdw>
                </a:effectLst>
                <a:latin typeface="Arial" charset="0"/>
                <a:ea typeface="+mj-ea"/>
                <a:cs typeface="Arial" charset="0"/>
              </a:defRPr>
            </a:lvl1pPr>
          </a:lstStyle>
          <a:p>
            <a:pPr lvl="0"/>
            <a:r>
              <a:rPr lang="en-US" dirty="0"/>
              <a:t>MM / DD / YYYY</a:t>
            </a:r>
          </a:p>
        </p:txBody>
      </p:sp>
      <p:pic>
        <p:nvPicPr>
          <p:cNvPr id="24" name="Picture 23" descr="EDSEALC"/>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3112092" y="6130876"/>
            <a:ext cx="502920" cy="502920"/>
          </a:xfrm>
          <a:prstGeom prst="rect">
            <a:avLst/>
          </a:prstGeom>
          <a:noFill/>
          <a:ln>
            <a:noFill/>
          </a:ln>
        </p:spPr>
      </p:pic>
      <p:sp>
        <p:nvSpPr>
          <p:cNvPr id="27" name="TextBox 26"/>
          <p:cNvSpPr txBox="1"/>
          <p:nvPr userDrawn="1"/>
        </p:nvSpPr>
        <p:spPr>
          <a:xfrm>
            <a:off x="696712" y="6200091"/>
            <a:ext cx="2443809"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LABOR</a:t>
            </a:r>
          </a:p>
        </p:txBody>
      </p:sp>
      <p:sp>
        <p:nvSpPr>
          <p:cNvPr id="28" name="TextBox 27"/>
          <p:cNvSpPr txBox="1"/>
          <p:nvPr userDrawn="1"/>
        </p:nvSpPr>
        <p:spPr>
          <a:xfrm>
            <a:off x="3594157" y="6200091"/>
            <a:ext cx="2678441"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EDUCATION</a:t>
            </a:r>
          </a:p>
        </p:txBody>
      </p:sp>
      <p:pic>
        <p:nvPicPr>
          <p:cNvPr id="30" name="image.jpg"/>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273493" y="6144308"/>
            <a:ext cx="470300" cy="4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23774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6024" y="3726406"/>
            <a:ext cx="2847975" cy="2431778"/>
          </a:xfrm>
          <a:prstGeom prst="rect">
            <a:avLst/>
          </a:prstGeom>
        </p:spPr>
      </p:pic>
      <p:sp>
        <p:nvSpPr>
          <p:cNvPr id="3" name="Content Placeholder 2"/>
          <p:cNvSpPr>
            <a:spLocks noGrp="1"/>
          </p:cNvSpPr>
          <p:nvPr>
            <p:ph idx="1"/>
          </p:nvPr>
        </p:nvSpPr>
        <p:spPr/>
        <p:txBody>
          <a:bodyPr/>
          <a:lstStyle>
            <a:lvl1pPr>
              <a:spcBef>
                <a:spcPts val="1200"/>
              </a:spcBef>
              <a:defRPr/>
            </a:lvl1pPr>
            <a:lvl2pPr>
              <a:spcAft>
                <a:spcPts val="600"/>
              </a:spcAft>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Agenda</a:t>
            </a:r>
          </a:p>
        </p:txBody>
      </p:sp>
    </p:spTree>
    <p:extLst>
      <p:ext uri="{BB962C8B-B14F-4D97-AF65-F5344CB8AC3E}">
        <p14:creationId xmlns:p14="http://schemas.microsoft.com/office/powerpoint/2010/main" val="353887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w">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62550" y="3506482"/>
            <a:ext cx="3981448" cy="2655625"/>
          </a:xfrm>
          <a:prstGeom prst="rect">
            <a:avLst/>
          </a:prstGeom>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1200"/>
              </a:spcBef>
              <a:buNone/>
              <a:defRPr baseline="0"/>
            </a:lvl1pPr>
            <a:lvl2pPr>
              <a:spcAft>
                <a:spcPts val="600"/>
              </a:spcAft>
              <a:defRPr/>
            </a:lvl2pPr>
          </a:lstStyle>
          <a:p>
            <a:pPr lvl="0"/>
            <a:r>
              <a:rPr lang="en-US" dirty="0"/>
              <a:t>Reference Citation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The Law</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1" y="230193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4379550"/>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26000"/>
                  </a:schemeClr>
                </a:solidFill>
                <a:effectLst/>
                <a:latin typeface="Times New Roman" panose="02020603050405020304" pitchFamily="18" charset="0"/>
                <a:cs typeface="Times New Roman" panose="02020603050405020304" pitchFamily="18" charset="0"/>
              </a:rPr>
              <a:t>“</a:t>
            </a:r>
          </a:p>
        </p:txBody>
      </p:sp>
      <p:cxnSp>
        <p:nvCxnSpPr>
          <p:cNvPr id="8" name="Straight Connector 7"/>
          <p:cNvCxnSpPr/>
          <p:nvPr userDrawn="1"/>
        </p:nvCxnSpPr>
        <p:spPr>
          <a:xfrm>
            <a:off x="628649" y="2481263"/>
            <a:ext cx="7886701"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940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gula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tretch>
            <a:fillRect/>
          </a:stretch>
        </p:blipFill>
        <p:spPr>
          <a:xfrm>
            <a:off x="6553199" y="4006453"/>
            <a:ext cx="2486025" cy="2175272"/>
          </a:xfrm>
          <a:prstGeom prst="ellipse">
            <a:avLst/>
          </a:prstGeom>
          <a:ln>
            <a:noFill/>
          </a:ln>
          <a:effectLst>
            <a:softEdge rad="190500"/>
          </a:effectLst>
        </p:spPr>
      </p:pic>
      <p:sp>
        <p:nvSpPr>
          <p:cNvPr id="3" name="Content Placeholder 2"/>
          <p:cNvSpPr>
            <a:spLocks noGrp="1"/>
          </p:cNvSpPr>
          <p:nvPr>
            <p:ph idx="1" hasCustomPrompt="1"/>
          </p:nvPr>
        </p:nvSpPr>
        <p:spPr>
          <a:xfrm>
            <a:off x="628650" y="2505075"/>
            <a:ext cx="7886700" cy="3248025"/>
          </a:xfrm>
        </p:spPr>
        <p:txBody>
          <a:bodyPr/>
          <a:lstStyle>
            <a:lvl1pPr marL="0" indent="0">
              <a:spcBef>
                <a:spcPts val="600"/>
              </a:spcBef>
              <a:spcAft>
                <a:spcPts val="1800"/>
              </a:spcAft>
              <a:buNone/>
              <a:defRPr baseline="0"/>
            </a:lvl1pPr>
            <a:lvl2pPr>
              <a:spcAft>
                <a:spcPts val="1200"/>
              </a:spcAft>
              <a:defRPr sz="1800"/>
            </a:lvl2pPr>
          </a:lstStyle>
          <a:p>
            <a:pPr lvl="0"/>
            <a:r>
              <a:rPr lang="en-US" dirty="0"/>
              <a:t>Reference Citation</a:t>
            </a:r>
          </a:p>
          <a:p>
            <a:pPr lvl="1"/>
            <a:r>
              <a:rPr lang="en-US" dirty="0"/>
              <a:t>Reference Links</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Regulations</a:t>
            </a:r>
          </a:p>
        </p:txBody>
      </p:sp>
      <p:sp>
        <p:nvSpPr>
          <p:cNvPr id="5" name="Text Placeholder 3"/>
          <p:cNvSpPr>
            <a:spLocks noGrp="1"/>
          </p:cNvSpPr>
          <p:nvPr>
            <p:ph type="body" sz="quarter" idx="11" hasCustomPrompt="1"/>
          </p:nvPr>
        </p:nvSpPr>
        <p:spPr>
          <a:xfrm>
            <a:off x="628650" y="1585485"/>
            <a:ext cx="7886700" cy="852916"/>
          </a:xfrm>
          <a:effectLst/>
        </p:spPr>
        <p:txBody>
          <a:bodyPr>
            <a:noAutofit/>
          </a:bodyPr>
          <a:lstStyle>
            <a:lvl1pPr marL="457200" indent="-457200" algn="l">
              <a:buFont typeface="Wingdings" panose="05000000000000000000" pitchFamily="2" charset="2"/>
              <a:buChar char="u"/>
              <a:defRPr sz="2800" b="0" i="1">
                <a:solidFill>
                  <a:schemeClr val="accent4"/>
                </a:solidFill>
              </a:defRPr>
            </a:lvl1pPr>
            <a:lvl2pPr marL="320040" indent="0" algn="l">
              <a:buNone/>
              <a:defRPr sz="2200">
                <a:solidFill>
                  <a:schemeClr val="bg2">
                    <a:lumMod val="20000"/>
                    <a:lumOff val="80000"/>
                  </a:schemeClr>
                </a:solidFill>
              </a:defRPr>
            </a:lvl2pPr>
          </a:lstStyle>
          <a:p>
            <a:pPr lvl="0"/>
            <a:r>
              <a:rPr lang="en-US" dirty="0"/>
              <a:t>Reference Details &amp; designation</a:t>
            </a:r>
          </a:p>
        </p:txBody>
      </p:sp>
      <p:sp>
        <p:nvSpPr>
          <p:cNvPr id="6" name="Title 1"/>
          <p:cNvSpPr txBox="1">
            <a:spLocks/>
          </p:cNvSpPr>
          <p:nvPr userDrawn="1"/>
        </p:nvSpPr>
        <p:spPr>
          <a:xfrm>
            <a:off x="1" y="230193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sp>
        <p:nvSpPr>
          <p:cNvPr id="7" name="Title 1"/>
          <p:cNvSpPr txBox="1">
            <a:spLocks/>
          </p:cNvSpPr>
          <p:nvPr userDrawn="1"/>
        </p:nvSpPr>
        <p:spPr>
          <a:xfrm rot="10800000">
            <a:off x="8515350" y="3110834"/>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accent2">
                    <a:alpha val="58000"/>
                  </a:schemeClr>
                </a:solidFill>
                <a:effectLst/>
                <a:latin typeface="Times New Roman" panose="02020603050405020304" pitchFamily="18" charset="0"/>
                <a:cs typeface="Times New Roman" panose="02020603050405020304" pitchFamily="18" charset="0"/>
              </a:rPr>
              <a:t>“</a:t>
            </a:r>
          </a:p>
        </p:txBody>
      </p:sp>
      <p:cxnSp>
        <p:nvCxnSpPr>
          <p:cNvPr id="8" name="Straight Connector 7"/>
          <p:cNvCxnSpPr/>
          <p:nvPr userDrawn="1"/>
        </p:nvCxnSpPr>
        <p:spPr>
          <a:xfrm>
            <a:off x="628649" y="2481263"/>
            <a:ext cx="7886701"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005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uidanc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62474" y="3104383"/>
            <a:ext cx="4580769" cy="3051815"/>
          </a:xfrm>
          <a:prstGeom prst="rect">
            <a:avLst/>
          </a:prstGeom>
        </p:spPr>
      </p:pic>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pPr lvl="0"/>
            <a:r>
              <a:rPr lang="en-US" dirty="0"/>
              <a:t>Cite any published guidance and provide links to TEGLSs, TENs,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Guidance</a:t>
            </a:r>
          </a:p>
        </p:txBody>
      </p:sp>
    </p:spTree>
    <p:extLst>
      <p:ext uri="{BB962C8B-B14F-4D97-AF65-F5344CB8AC3E}">
        <p14:creationId xmlns:p14="http://schemas.microsoft.com/office/powerpoint/2010/main" val="108979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plementation Tip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03828" y="3609975"/>
            <a:ext cx="2872790" cy="2549526"/>
          </a:xfrm>
          <a:prstGeom prst="rect">
            <a:avLst/>
          </a:prstGeom>
        </p:spPr>
      </p:pic>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r>
              <a:rPr lang="en-US" dirty="0"/>
              <a:t>References to guiding practices, examples from the field, available resources on ION or other federal sites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Implementation Tips</a:t>
            </a:r>
          </a:p>
        </p:txBody>
      </p:sp>
    </p:spTree>
    <p:extLst>
      <p:ext uri="{BB962C8B-B14F-4D97-AF65-F5344CB8AC3E}">
        <p14:creationId xmlns:p14="http://schemas.microsoft.com/office/powerpoint/2010/main" val="2573492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chnical_Assistanc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a:spcBef>
                <a:spcPts val="1200"/>
              </a:spcBef>
              <a:defRPr baseline="0"/>
            </a:lvl1pPr>
            <a:lvl2pPr>
              <a:spcAft>
                <a:spcPts val="600"/>
              </a:spcAft>
              <a:defRPr/>
            </a:lvl2pPr>
          </a:lstStyle>
          <a:p>
            <a:r>
              <a:rPr lang="en-US" dirty="0"/>
              <a:t>Note next TA, upcoming events, training, fact sheets related to the topic.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Technical</a:t>
            </a:r>
            <a:r>
              <a:rPr lang="en-US" sz="3600" b="1" kern="1200" baseline="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 Assistance</a:t>
            </a:r>
            <a:endPar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54091" y="-13619"/>
            <a:ext cx="1785494" cy="1340644"/>
          </a:xfrm>
          <a:prstGeom prst="rect">
            <a:avLst/>
          </a:prstGeom>
        </p:spPr>
      </p:pic>
    </p:spTree>
    <p:extLst>
      <p:ext uri="{BB962C8B-B14F-4D97-AF65-F5344CB8AC3E}">
        <p14:creationId xmlns:p14="http://schemas.microsoft.com/office/powerpoint/2010/main" val="16470600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ll">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3028949"/>
            <a:ext cx="7886700" cy="3054352"/>
          </a:xfrm>
        </p:spPr>
        <p:txBody>
          <a:bodyPr/>
          <a:lstStyle>
            <a:lvl1pPr marL="514350" indent="-514350">
              <a:spcBef>
                <a:spcPts val="1200"/>
              </a:spcBef>
              <a:buFont typeface="+mj-lt"/>
              <a:buAutoNum type="arabicPeriod"/>
              <a:defRPr baseline="0"/>
            </a:lvl1pPr>
            <a:lvl2pPr>
              <a:spcAft>
                <a:spcPts val="600"/>
              </a:spcAft>
              <a:defRPr/>
            </a:lvl2pPr>
          </a:lstStyle>
          <a:p>
            <a:r>
              <a:rPr lang="en-US" dirty="0"/>
              <a:t>Polling Answer Options</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Poll</a:t>
            </a:r>
          </a:p>
        </p:txBody>
      </p:sp>
      <p:sp>
        <p:nvSpPr>
          <p:cNvPr id="6" name="Content Placeholder 2"/>
          <p:cNvSpPr>
            <a:spLocks noGrp="1"/>
          </p:cNvSpPr>
          <p:nvPr>
            <p:ph idx="10" hasCustomPrompt="1"/>
          </p:nvPr>
        </p:nvSpPr>
        <p:spPr>
          <a:xfrm>
            <a:off x="1895475" y="1419226"/>
            <a:ext cx="6619874" cy="1143000"/>
          </a:xfrm>
          <a:prstGeom prst="roundRect">
            <a:avLst/>
          </a:prstGeom>
          <a:solidFill>
            <a:schemeClr val="bg1"/>
          </a:solidFill>
          <a:ln>
            <a:solidFill>
              <a:schemeClr val="bg2">
                <a:lumMod val="60000"/>
                <a:lumOff val="40000"/>
              </a:schemeClr>
            </a:solidFill>
          </a:ln>
        </p:spPr>
        <p:txBody>
          <a:bodyPr bIns="45720" anchor="ctr">
            <a:normAutofit/>
          </a:bodyPr>
          <a:lstStyle>
            <a:lvl1pPr marL="0" indent="0" algn="ctr">
              <a:spcBef>
                <a:spcPts val="1200"/>
              </a:spcBef>
              <a:buFont typeface="+mj-lt"/>
              <a:buNone/>
              <a:defRPr lang="en-US" sz="2600" b="1" i="1" kern="1200" dirty="0" smtClean="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vl2pPr>
              <a:spcAft>
                <a:spcPts val="600"/>
              </a:spcAft>
              <a:defRPr/>
            </a:lvl2pPr>
          </a:lstStyle>
          <a:p>
            <a:r>
              <a:rPr lang="en-US" dirty="0"/>
              <a:t>(Enter polling question here.)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650" y="1354890"/>
            <a:ext cx="1082439" cy="1441224"/>
          </a:xfrm>
          <a:prstGeom prst="rect">
            <a:avLst/>
          </a:prstGeom>
        </p:spPr>
      </p:pic>
      <p:sp>
        <p:nvSpPr>
          <p:cNvPr id="7" name="TextBox 6"/>
          <p:cNvSpPr txBox="1"/>
          <p:nvPr userDrawn="1"/>
        </p:nvSpPr>
        <p:spPr>
          <a:xfrm>
            <a:off x="1711089" y="2573018"/>
            <a:ext cx="6711950" cy="327782"/>
          </a:xfrm>
          <a:prstGeom prst="rect">
            <a:avLst/>
          </a:prstGeom>
          <a:noFill/>
        </p:spPr>
        <p:txBody>
          <a:bodyPr wrap="square" rtlCol="0">
            <a:spAutoFit/>
          </a:bodyPr>
          <a:lstStyle/>
          <a:p>
            <a:pPr algn="ctr" defTabSz="914400" rtl="0" eaLnBrk="1" latinLnBrk="0" hangingPunct="1">
              <a:lnSpc>
                <a:spcPct val="90000"/>
              </a:lnSpc>
              <a:spcBef>
                <a:spcPct val="0"/>
              </a:spcBef>
              <a:buNone/>
            </a:pPr>
            <a:r>
              <a:rPr lang="en-US" sz="1700" b="0" i="1" kern="1200" dirty="0">
                <a:solidFill>
                  <a:schemeClr val="bg1">
                    <a:lumMod val="50000"/>
                  </a:schemeClr>
                </a:solidFill>
                <a:latin typeface="+mj-lt"/>
                <a:ea typeface="+mj-ea"/>
                <a:cs typeface="+mj-cs"/>
              </a:rPr>
              <a:t>Choose the answer</a:t>
            </a:r>
            <a:r>
              <a:rPr lang="en-US" sz="1700" b="0" i="1" kern="1200" baseline="0" dirty="0">
                <a:solidFill>
                  <a:schemeClr val="bg1">
                    <a:lumMod val="50000"/>
                  </a:schemeClr>
                </a:solidFill>
                <a:latin typeface="+mj-lt"/>
                <a:ea typeface="+mj-ea"/>
                <a:cs typeface="+mj-cs"/>
              </a:rPr>
              <a:t> that best reflects you (or your group):</a:t>
            </a:r>
            <a:endParaRPr lang="en-US" sz="1700" b="0" i="1" kern="1200" dirty="0">
              <a:solidFill>
                <a:schemeClr val="bg1">
                  <a:lumMod val="50000"/>
                </a:schemeClr>
              </a:solidFill>
              <a:latin typeface="+mj-lt"/>
              <a:ea typeface="+mj-ea"/>
              <a:cs typeface="+mj-cs"/>
            </a:endParaRPr>
          </a:p>
        </p:txBody>
      </p:sp>
    </p:spTree>
    <p:extLst>
      <p:ext uri="{BB962C8B-B14F-4D97-AF65-F5344CB8AC3E}">
        <p14:creationId xmlns:p14="http://schemas.microsoft.com/office/powerpoint/2010/main" val="2850742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l="17866" t="2099" r="11100" b="27218"/>
          <a:stretch/>
        </p:blipFill>
        <p:spPr>
          <a:xfrm>
            <a:off x="-1" y="-1"/>
            <a:ext cx="9143999" cy="6161678"/>
          </a:xfrm>
          <a:prstGeom prst="rect">
            <a:avLst/>
          </a:prstGeom>
          <a:effectLst>
            <a:innerShdw blurRad="381000">
              <a:schemeClr val="accent1">
                <a:alpha val="56000"/>
              </a:schemeClr>
            </a:innerShdw>
          </a:effectLst>
        </p:spPr>
      </p:pic>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V="1">
            <a:off x="3594101" y="-1"/>
            <a:ext cx="5549897" cy="1249976"/>
          </a:xfrm>
          <a:prstGeom prst="rect">
            <a:avLst/>
          </a:prstGeom>
          <a:effectLst>
            <a:outerShdw blurRad="165100" dist="38100" dir="8100000" algn="tr" rotWithShape="0">
              <a:schemeClr val="accent1">
                <a:alpha val="40000"/>
              </a:schemeClr>
            </a:outerShdw>
          </a:effec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0800000" flipV="1">
            <a:off x="0" y="5387610"/>
            <a:ext cx="3492500" cy="786599"/>
          </a:xfrm>
          <a:prstGeom prst="rect">
            <a:avLst/>
          </a:prstGeom>
          <a:effectLst>
            <a:outerShdw blurRad="50800" dist="38100" dir="18900000" algn="bl" rotWithShape="0">
              <a:schemeClr val="accent1">
                <a:lumMod val="75000"/>
                <a:alpha val="40000"/>
              </a:schemeClr>
            </a:outerShdw>
          </a:effectLst>
        </p:spPr>
      </p:pic>
      <p:sp>
        <p:nvSpPr>
          <p:cNvPr id="13" name="TextBox 12"/>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
        <p:nvSpPr>
          <p:cNvPr id="4" name="Text Placeholder 3"/>
          <p:cNvSpPr>
            <a:spLocks noGrp="1"/>
          </p:cNvSpPr>
          <p:nvPr>
            <p:ph type="body" sz="quarter" idx="10" hasCustomPrompt="1"/>
          </p:nvPr>
        </p:nvSpPr>
        <p:spPr>
          <a:xfrm>
            <a:off x="628650" y="876300"/>
            <a:ext cx="7886700" cy="2311400"/>
          </a:xfrm>
        </p:spPr>
        <p:txBody>
          <a:bodyPr>
            <a:normAutofit/>
          </a:bodyPr>
          <a:lstStyle>
            <a:lvl1pPr marL="0" indent="0">
              <a:lnSpc>
                <a:spcPct val="95000"/>
              </a:lnSpc>
              <a:buNone/>
              <a:defRPr sz="2800" baseline="0"/>
            </a:lvl1pPr>
          </a:lstStyle>
          <a:p>
            <a:pPr lvl="0"/>
            <a:r>
              <a:rPr lang="en-US" dirty="0"/>
              <a:t>Insert quote here.</a:t>
            </a:r>
          </a:p>
        </p:txBody>
      </p:sp>
      <p:sp>
        <p:nvSpPr>
          <p:cNvPr id="15" name="Text Placeholder 3"/>
          <p:cNvSpPr>
            <a:spLocks noGrp="1"/>
          </p:cNvSpPr>
          <p:nvPr>
            <p:ph type="body" sz="quarter" idx="11" hasCustomPrompt="1"/>
          </p:nvPr>
        </p:nvSpPr>
        <p:spPr>
          <a:xfrm>
            <a:off x="628650" y="4242959"/>
            <a:ext cx="7886700" cy="1141897"/>
          </a:xfrm>
          <a:effectLst>
            <a:outerShdw blurRad="50800" dist="25400" dir="8100000" algn="tr" rotWithShape="0">
              <a:schemeClr val="accent1">
                <a:lumMod val="50000"/>
                <a:alpha val="72000"/>
              </a:schemeClr>
            </a:outerShdw>
          </a:effectLst>
        </p:spPr>
        <p:txBody>
          <a:bodyPr>
            <a:noAutofit/>
          </a:bodyPr>
          <a:lstStyle>
            <a:lvl1pPr marL="457200" indent="-457200" algn="r">
              <a:buFont typeface="Wingdings" panose="05000000000000000000" pitchFamily="2" charset="2"/>
              <a:buChar char="u"/>
              <a:defRPr sz="2800" b="0" i="1">
                <a:solidFill>
                  <a:schemeClr val="bg1"/>
                </a:solidFill>
              </a:defRPr>
            </a:lvl1pPr>
            <a:lvl2pPr marL="320040" indent="0" algn="r">
              <a:buNone/>
              <a:defRPr sz="2200">
                <a:solidFill>
                  <a:schemeClr val="bg2">
                    <a:lumMod val="20000"/>
                    <a:lumOff val="80000"/>
                  </a:schemeClr>
                </a:solidFill>
              </a:defRPr>
            </a:lvl2pPr>
          </a:lstStyle>
          <a:p>
            <a:pPr lvl="0"/>
            <a:r>
              <a:rPr lang="en-US" dirty="0"/>
              <a:t>Name of Author</a:t>
            </a:r>
          </a:p>
          <a:p>
            <a:pPr lvl="1"/>
            <a:r>
              <a:rPr lang="en-US" dirty="0"/>
              <a:t>Name of organization or source</a:t>
            </a:r>
          </a:p>
        </p:txBody>
      </p:sp>
      <p:sp>
        <p:nvSpPr>
          <p:cNvPr id="16" name="Title 1"/>
          <p:cNvSpPr txBox="1">
            <a:spLocks/>
          </p:cNvSpPr>
          <p:nvPr userDrawn="1"/>
        </p:nvSpPr>
        <p:spPr>
          <a:xfrm>
            <a:off x="1" y="520756"/>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58000"/>
                  </a:schemeClr>
                </a:solidFill>
                <a:effectLst/>
                <a:latin typeface="Times New Roman" panose="02020603050405020304" pitchFamily="18" charset="0"/>
                <a:cs typeface="Times New Roman" panose="02020603050405020304" pitchFamily="18" charset="0"/>
              </a:rPr>
              <a:t>“</a:t>
            </a:r>
          </a:p>
        </p:txBody>
      </p:sp>
      <p:sp>
        <p:nvSpPr>
          <p:cNvPr id="17" name="Title 1"/>
          <p:cNvSpPr txBox="1">
            <a:spLocks/>
          </p:cNvSpPr>
          <p:nvPr userDrawn="1"/>
        </p:nvSpPr>
        <p:spPr>
          <a:xfrm rot="10800000">
            <a:off x="8515350" y="1682411"/>
            <a:ext cx="628648" cy="1373550"/>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9600" b="1" cap="none" spc="0" dirty="0">
                <a:ln w="22225">
                  <a:noFill/>
                  <a:prstDash val="solid"/>
                </a:ln>
                <a:solidFill>
                  <a:schemeClr val="bg1">
                    <a:alpha val="58000"/>
                  </a:schemeClr>
                </a:solidFill>
                <a:effectLst/>
                <a:latin typeface="Times New Roman" panose="02020603050405020304" pitchFamily="18" charset="0"/>
                <a:cs typeface="Times New Roman" panose="02020603050405020304" pitchFamily="18" charset="0"/>
              </a:rPr>
              <a:t>“</a:t>
            </a:r>
          </a:p>
        </p:txBody>
      </p:sp>
      <p:pic>
        <p:nvPicPr>
          <p:cNvPr id="19" name="Picture 18"/>
          <p:cNvPicPr>
            <a:picLocks noChangeAspect="1"/>
          </p:cNvPicPr>
          <p:nvPr userDrawn="1"/>
        </p:nvPicPr>
        <p:blipFill rotWithShape="1">
          <a:blip r:embed="rId5" cstate="print">
            <a:extLst>
              <a:ext uri="{28A0092B-C50C-407E-A947-70E740481C1C}">
                <a14:useLocalDpi xmlns:a14="http://schemas.microsoft.com/office/drawing/2010/main" val="0"/>
              </a:ext>
            </a:extLst>
          </a:blip>
          <a:srcRect b="8857"/>
          <a:stretch/>
        </p:blipFill>
        <p:spPr>
          <a:xfrm>
            <a:off x="4464173" y="6253875"/>
            <a:ext cx="2840269" cy="481939"/>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564416" y="6231739"/>
            <a:ext cx="1413288" cy="477392"/>
          </a:xfrm>
          <a:prstGeom prst="rect">
            <a:avLst/>
          </a:prstGeom>
        </p:spPr>
      </p:pic>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23" name="Picture 22" descr="EDSEALC"/>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2208442" y="6247504"/>
            <a:ext cx="502920" cy="502920"/>
          </a:xfrm>
          <a:prstGeom prst="rect">
            <a:avLst/>
          </a:prstGeom>
          <a:noFill/>
          <a:ln>
            <a:noFill/>
          </a:ln>
        </p:spPr>
      </p:pic>
      <p:sp>
        <p:nvSpPr>
          <p:cNvPr id="24" name="TextBox 23"/>
          <p:cNvSpPr txBox="1"/>
          <p:nvPr userDrawn="1"/>
        </p:nvSpPr>
        <p:spPr>
          <a:xfrm>
            <a:off x="621409" y="6316719"/>
            <a:ext cx="2443809"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LABOR</a:t>
            </a:r>
          </a:p>
        </p:txBody>
      </p:sp>
      <p:sp>
        <p:nvSpPr>
          <p:cNvPr id="25" name="TextBox 24"/>
          <p:cNvSpPr txBox="1"/>
          <p:nvPr userDrawn="1"/>
        </p:nvSpPr>
        <p:spPr>
          <a:xfrm>
            <a:off x="2690507" y="6316719"/>
            <a:ext cx="2678441"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EDUCATION</a:t>
            </a:r>
          </a:p>
        </p:txBody>
      </p:sp>
      <p:pic>
        <p:nvPicPr>
          <p:cNvPr id="26" name="image.jpg"/>
          <p:cNvPicPr>
            <a:picLocks noChangeAspect="1" noChangeArrowheads="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208948" y="6251885"/>
            <a:ext cx="470300" cy="4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331036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28650" y="1474845"/>
            <a:ext cx="3892550" cy="4608456"/>
          </a:xfrm>
        </p:spPr>
        <p:txBody>
          <a:bodyPr>
            <a:normAutofit/>
          </a:bodyPr>
          <a:lstStyle>
            <a:lvl1pPr marL="0" indent="0">
              <a:buNone/>
              <a:defRPr sz="2200" b="1"/>
            </a:lvl1pPr>
            <a:lvl2pPr marL="182880" indent="0">
              <a:buNone/>
              <a:defRPr sz="1800" baseline="0"/>
            </a:lvl2pPr>
            <a:lvl3pPr marL="411480" indent="-228600">
              <a:spcAft>
                <a:spcPts val="1200"/>
              </a:spcAft>
              <a:buClr>
                <a:schemeClr val="accent4"/>
              </a:buClr>
              <a:buFont typeface="Wingdings 3" panose="05040102010807070707" pitchFamily="18" charset="2"/>
              <a:buChar char=""/>
              <a:defRPr sz="1600">
                <a:solidFill>
                  <a:srgbClr val="6876BC"/>
                </a:solidFill>
              </a:defRPr>
            </a:lvl3pPr>
            <a:lvl4pPr>
              <a:defRPr sz="1600"/>
            </a:lvl4pPr>
            <a:lvl5pPr>
              <a:defRPr sz="1600"/>
            </a:lvl5pPr>
          </a:lstStyle>
          <a:p>
            <a:pPr lvl="0"/>
            <a:r>
              <a:rPr lang="en-US" dirty="0"/>
              <a:t>Name of Resource</a:t>
            </a:r>
          </a:p>
          <a:p>
            <a:pPr lvl="1"/>
            <a:r>
              <a:rPr lang="en-US" dirty="0"/>
              <a:t>Resource Information</a:t>
            </a:r>
          </a:p>
          <a:p>
            <a:pPr lvl="2"/>
            <a:r>
              <a:rPr lang="en-US" dirty="0"/>
              <a:t>Resource Link</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Resources</a:t>
            </a:r>
          </a:p>
        </p:txBody>
      </p:sp>
      <p:sp>
        <p:nvSpPr>
          <p:cNvPr id="6" name="Content Placeholder 2"/>
          <p:cNvSpPr>
            <a:spLocks noGrp="1"/>
          </p:cNvSpPr>
          <p:nvPr>
            <p:ph idx="10" hasCustomPrompt="1"/>
          </p:nvPr>
        </p:nvSpPr>
        <p:spPr>
          <a:xfrm>
            <a:off x="4938669" y="1474845"/>
            <a:ext cx="3892550" cy="4608456"/>
          </a:xfrm>
        </p:spPr>
        <p:txBody>
          <a:bodyPr>
            <a:normAutofit/>
          </a:bodyPr>
          <a:lstStyle>
            <a:lvl1pPr marL="0" indent="0">
              <a:buNone/>
              <a:defRPr sz="2200" b="1"/>
            </a:lvl1pPr>
            <a:lvl2pPr marL="182880" indent="0">
              <a:buNone/>
              <a:defRPr sz="1800"/>
            </a:lvl2pPr>
            <a:lvl3pPr marL="411480" indent="-285750">
              <a:spcAft>
                <a:spcPts val="1200"/>
              </a:spcAft>
              <a:buClr>
                <a:schemeClr val="accent4"/>
              </a:buClr>
              <a:buFont typeface="Wingdings 3" panose="05040102010807070707" pitchFamily="18" charset="2"/>
              <a:buChar char="u"/>
              <a:defRPr lang="en-US" sz="1600" kern="1200" dirty="0">
                <a:solidFill>
                  <a:srgbClr val="6876BC"/>
                </a:solidFill>
                <a:latin typeface="+mn-lt"/>
                <a:ea typeface="+mn-ea"/>
                <a:cs typeface="+mn-cs"/>
              </a:defRPr>
            </a:lvl3pPr>
            <a:lvl4pPr>
              <a:defRPr sz="1600"/>
            </a:lvl4pPr>
            <a:lvl5pPr>
              <a:defRPr sz="1600"/>
            </a:lvl5pPr>
          </a:lstStyle>
          <a:p>
            <a:pPr lvl="0"/>
            <a:r>
              <a:rPr lang="en-US" dirty="0"/>
              <a:t>Name of Resource</a:t>
            </a:r>
          </a:p>
          <a:p>
            <a:pPr lvl="1"/>
            <a:r>
              <a:rPr lang="en-US" dirty="0"/>
              <a:t>Resource Information</a:t>
            </a:r>
          </a:p>
          <a:p>
            <a:pPr marL="384048" lvl="2" indent="-228600" algn="l" defTabSz="914400" rtl="0" eaLnBrk="1" latinLnBrk="0" hangingPunct="1">
              <a:lnSpc>
                <a:spcPct val="90000"/>
              </a:lnSpc>
              <a:spcBef>
                <a:spcPts val="500"/>
              </a:spcBef>
              <a:spcAft>
                <a:spcPts val="1200"/>
              </a:spcAft>
              <a:buClr>
                <a:schemeClr val="accent4"/>
              </a:buClr>
              <a:buFont typeface="Wingdings 3" panose="05040102010807070707" pitchFamily="18" charset="2"/>
              <a:buChar char=""/>
            </a:pPr>
            <a:r>
              <a:rPr lang="en-US" dirty="0"/>
              <a:t>Resource Link</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18036" y="348968"/>
            <a:ext cx="1806326" cy="1356265"/>
          </a:xfrm>
          <a:prstGeom prst="rect">
            <a:avLst/>
          </a:prstGeom>
        </p:spPr>
      </p:pic>
    </p:spTree>
    <p:extLst>
      <p:ext uri="{BB962C8B-B14F-4D97-AF65-F5344CB8AC3E}">
        <p14:creationId xmlns:p14="http://schemas.microsoft.com/office/powerpoint/2010/main" val="3601511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771900" y="1474845"/>
            <a:ext cx="3892550" cy="4608456"/>
          </a:xfrm>
        </p:spPr>
        <p:txBody>
          <a:bodyPr>
            <a:normAutofit/>
          </a:bodyPr>
          <a:lstStyle>
            <a:lvl1pPr marL="0" indent="0">
              <a:buNone/>
              <a:defRPr sz="2200" b="1" baseline="0"/>
            </a:lvl1pPr>
            <a:lvl2pPr marL="182880" indent="0">
              <a:buNone/>
              <a:defRPr sz="1800" baseline="0"/>
            </a:lvl2pPr>
            <a:lvl3pPr marL="411480" indent="-228600">
              <a:spcAft>
                <a:spcPts val="1200"/>
              </a:spcAft>
              <a:buClr>
                <a:schemeClr val="accent4"/>
              </a:buClr>
              <a:buFont typeface="Wingdings 3" panose="05040102010807070707" pitchFamily="18" charset="2"/>
              <a:buChar char=""/>
              <a:defRPr sz="1600">
                <a:solidFill>
                  <a:srgbClr val="6876BC"/>
                </a:solidFill>
              </a:defRPr>
            </a:lvl3pPr>
            <a:lvl4pPr>
              <a:defRPr sz="1600"/>
            </a:lvl4pPr>
            <a:lvl5pPr>
              <a:defRPr sz="1600"/>
            </a:lvl5pPr>
          </a:lstStyle>
          <a:p>
            <a:pPr lvl="0"/>
            <a:r>
              <a:rPr lang="en-US" dirty="0" err="1"/>
              <a:t>FirstName</a:t>
            </a:r>
            <a:r>
              <a:rPr lang="en-US" dirty="0"/>
              <a:t> </a:t>
            </a:r>
            <a:r>
              <a:rPr lang="en-US" dirty="0" err="1"/>
              <a:t>LastName</a:t>
            </a:r>
            <a:endParaRPr lang="en-US" dirty="0"/>
          </a:p>
          <a:p>
            <a:pPr lvl="1"/>
            <a:r>
              <a:rPr lang="en-US" dirty="0"/>
              <a:t>Organization Info</a:t>
            </a:r>
          </a:p>
          <a:p>
            <a:pPr lvl="2"/>
            <a:r>
              <a:rPr lang="en-US" dirty="0"/>
              <a:t>Email</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Contact</a:t>
            </a:r>
          </a:p>
        </p:txBody>
      </p:sp>
      <p:pic>
        <p:nvPicPr>
          <p:cNvPr id="5" name="Picture 4"/>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2874" y="1864797"/>
            <a:ext cx="3539691" cy="3383477"/>
          </a:xfrm>
          <a:prstGeom prst="rect">
            <a:avLst/>
          </a:prstGeom>
        </p:spPr>
      </p:pic>
    </p:spTree>
    <p:extLst>
      <p:ext uri="{BB962C8B-B14F-4D97-AF65-F5344CB8AC3E}">
        <p14:creationId xmlns:p14="http://schemas.microsoft.com/office/powerpoint/2010/main" val="2100413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rot="10800000">
            <a:off x="-2" y="3180526"/>
            <a:ext cx="9144000" cy="330199"/>
          </a:xfrm>
          <a:prstGeom prst="rect">
            <a:avLst/>
          </a:prstGeom>
          <a:gradFill flip="none" rotWithShape="1">
            <a:gsLst>
              <a:gs pos="0">
                <a:schemeClr val="tx1">
                  <a:alpha val="7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376" y="1709739"/>
            <a:ext cx="7451724" cy="1579561"/>
          </a:xfrm>
        </p:spPr>
        <p:txBody>
          <a:bodyPr anchor="b">
            <a:normAutofit/>
          </a:bodyPr>
          <a:lstStyle>
            <a:lvl1pPr>
              <a:defRPr sz="4800"/>
            </a:lvl1pPr>
          </a:lstStyle>
          <a:p>
            <a:r>
              <a:rPr lang="en-US" dirty="0"/>
              <a:t>Click to edit Master title style</a:t>
            </a:r>
          </a:p>
        </p:txBody>
      </p:sp>
      <p:sp>
        <p:nvSpPr>
          <p:cNvPr id="3" name="Text Placeholder 2"/>
          <p:cNvSpPr>
            <a:spLocks noGrp="1"/>
          </p:cNvSpPr>
          <p:nvPr>
            <p:ph type="body" idx="1"/>
          </p:nvPr>
        </p:nvSpPr>
        <p:spPr>
          <a:xfrm>
            <a:off x="841376" y="3749551"/>
            <a:ext cx="7451724" cy="1500187"/>
          </a:xfrm>
        </p:spPr>
        <p:txBody>
          <a:bodyPr/>
          <a:lstStyle>
            <a:lvl1pPr marL="0" indent="0" algn="r">
              <a:buNone/>
              <a:defRPr sz="2400" i="1">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grpSp>
        <p:nvGrpSpPr>
          <p:cNvPr id="9" name="Group 8"/>
          <p:cNvGrpSpPr/>
          <p:nvPr userDrawn="1"/>
        </p:nvGrpSpPr>
        <p:grpSpPr>
          <a:xfrm rot="10800000">
            <a:off x="0" y="3092366"/>
            <a:ext cx="9575952" cy="851958"/>
            <a:chOff x="-431952" y="1070526"/>
            <a:chExt cx="9575952" cy="851958"/>
          </a:xfrm>
        </p:grpSpPr>
        <p:cxnSp>
          <p:nvCxnSpPr>
            <p:cNvPr id="7" name="Straight Connector 6"/>
            <p:cNvCxnSpPr/>
            <p:nvPr userDrawn="1"/>
          </p:nvCxnSpPr>
          <p:spPr>
            <a:xfrm>
              <a:off x="0" y="1495425"/>
              <a:ext cx="9144000" cy="0"/>
            </a:xfrm>
            <a:prstGeom prst="line">
              <a:avLst/>
            </a:prstGeom>
            <a:ln w="38100">
              <a:gradFill flip="none" rotWithShape="1">
                <a:gsLst>
                  <a:gs pos="0">
                    <a:schemeClr val="bg2">
                      <a:lumMod val="40000"/>
                      <a:lumOff val="60000"/>
                    </a:schemeClr>
                  </a:gs>
                  <a:gs pos="100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8" name="Rectangle 14"/>
            <p:cNvSpPr/>
            <p:nvPr userDrawn="1"/>
          </p:nvSpPr>
          <p:spPr>
            <a:xfrm rot="8100000">
              <a:off x="-431952" y="1070526"/>
              <a:ext cx="851960" cy="851958"/>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52400" dist="381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29543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Any Questions?</a:t>
            </a:r>
          </a:p>
        </p:txBody>
      </p:sp>
      <p:pic>
        <p:nvPicPr>
          <p:cNvPr id="2" name="Picture 1"/>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15489"/>
          <a:stretch/>
        </p:blipFill>
        <p:spPr>
          <a:xfrm>
            <a:off x="831596" y="1419159"/>
            <a:ext cx="6089904" cy="474522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5" name="TextBox 4"/>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sp>
        <p:nvSpPr>
          <p:cNvPr id="6" name="Content Placeholder 2"/>
          <p:cNvSpPr>
            <a:spLocks noGrp="1"/>
          </p:cNvSpPr>
          <p:nvPr>
            <p:ph idx="1" hasCustomPrompt="1"/>
          </p:nvPr>
        </p:nvSpPr>
        <p:spPr>
          <a:xfrm>
            <a:off x="5765800" y="3156193"/>
            <a:ext cx="3134360" cy="2624716"/>
          </a:xfrm>
          <a:effectLst/>
        </p:spPr>
        <p:txBody>
          <a:bodyPr anchor="ctr">
            <a:normAutofit/>
          </a:bodyPr>
          <a:lstStyle>
            <a:lvl1pPr marL="0" indent="0" algn="l" defTabSz="914400" rtl="0" eaLnBrk="1" latinLnBrk="0" hangingPunct="1">
              <a:lnSpc>
                <a:spcPct val="90000"/>
              </a:lnSpc>
              <a:spcBef>
                <a:spcPts val="1000"/>
              </a:spcBef>
              <a:buClr>
                <a:schemeClr val="accent4"/>
              </a:buClr>
              <a:buFont typeface="Wingdings" panose="05000000000000000000" pitchFamily="2" charset="2"/>
              <a:buNone/>
              <a:defRPr lang="en-US" sz="2600" b="0" i="0" kern="1200" baseline="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You may type additional information on this QA session here.</a:t>
            </a:r>
          </a:p>
        </p:txBody>
      </p:sp>
      <p:sp>
        <p:nvSpPr>
          <p:cNvPr id="8" name="Content Placeholder 2"/>
          <p:cNvSpPr>
            <a:spLocks noGrp="1"/>
          </p:cNvSpPr>
          <p:nvPr>
            <p:ph idx="10" hasCustomPrompt="1"/>
          </p:nvPr>
        </p:nvSpPr>
        <p:spPr>
          <a:xfrm>
            <a:off x="324612" y="1645644"/>
            <a:ext cx="3350260" cy="2624716"/>
          </a:xfrm>
          <a:effectLst/>
        </p:spPr>
        <p:txBody>
          <a:bodyPr anchor="ctr">
            <a:normAutofit/>
          </a:bodyPr>
          <a:lstStyle>
            <a:lvl1pPr marL="0" indent="0" algn="ctr" defTabSz="914400" rtl="0" eaLnBrk="1" latinLnBrk="0" hangingPunct="1">
              <a:lnSpc>
                <a:spcPct val="90000"/>
              </a:lnSpc>
              <a:spcBef>
                <a:spcPts val="1000"/>
              </a:spcBef>
              <a:buClr>
                <a:schemeClr val="accent4"/>
              </a:buClr>
              <a:buFont typeface="Wingdings" panose="05000000000000000000" pitchFamily="2" charset="2"/>
              <a:buNone/>
              <a:defRPr lang="en-US" sz="2600" b="1" i="0" kern="1200" baseline="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You may type additional information on this QA session here.</a:t>
            </a:r>
          </a:p>
        </p:txBody>
      </p:sp>
      <p:sp>
        <p:nvSpPr>
          <p:cNvPr id="9" name="TextBox 8"/>
          <p:cNvSpPr txBox="1"/>
          <p:nvPr userDrawn="1"/>
        </p:nvSpPr>
        <p:spPr>
          <a:xfrm>
            <a:off x="4938669" y="402427"/>
            <a:ext cx="2125242" cy="860316"/>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questions </a:t>
            </a:r>
            <a:br>
              <a:rPr lang="en-US" sz="1600" kern="1200" dirty="0">
                <a:solidFill>
                  <a:schemeClr val="tx1">
                    <a:lumMod val="75000"/>
                    <a:lumOff val="25000"/>
                  </a:schemeClr>
                </a:solidFill>
                <a:latin typeface="+mn-lt"/>
                <a:ea typeface="+mn-ea"/>
                <a:cs typeface="Myriad Pro"/>
              </a:rPr>
            </a:br>
            <a:r>
              <a:rPr lang="en-US" sz="1600" kern="1200" dirty="0">
                <a:solidFill>
                  <a:schemeClr val="tx1">
                    <a:lumMod val="75000"/>
                    <a:lumOff val="25000"/>
                  </a:schemeClr>
                </a:solidFill>
                <a:latin typeface="+mn-lt"/>
                <a:ea typeface="+mn-ea"/>
                <a:cs typeface="Myriad Pro"/>
              </a:rPr>
              <a:t>in the Chat window</a:t>
            </a:r>
          </a:p>
          <a:p>
            <a:pPr marL="0" lvl="0" indent="0" algn="ct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10" name="Diamond 9"/>
          <p:cNvSpPr/>
          <p:nvPr userDrawn="1"/>
        </p:nvSpPr>
        <p:spPr>
          <a:xfrm>
            <a:off x="4366805" y="540657"/>
            <a:ext cx="571864" cy="571864"/>
          </a:xfrm>
          <a:prstGeom prst="diamond">
            <a:avLst/>
          </a:prstGeom>
          <a:gradFill flip="none" rotWithShape="1">
            <a:gsLst>
              <a:gs pos="90000">
                <a:srgbClr val="F1592A"/>
              </a:gs>
              <a:gs pos="0">
                <a:srgbClr val="FAB252"/>
              </a:gs>
            </a:gsLst>
            <a:path path="circle">
              <a:fillToRect l="50000" t="50000" r="50000" b="50000"/>
            </a:path>
            <a:tileRect/>
          </a:gradFill>
          <a:ln>
            <a:noFill/>
          </a:ln>
          <a:effectLst>
            <a:outerShdw blurRad="889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Tree>
    <p:extLst>
      <p:ext uri="{BB962C8B-B14F-4D97-AF65-F5344CB8AC3E}">
        <p14:creationId xmlns:p14="http://schemas.microsoft.com/office/powerpoint/2010/main" val="2801262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87610"/>
            <a:ext cx="3492500" cy="786599"/>
          </a:xfrm>
          <a:prstGeom prst="rect">
            <a:avLst/>
          </a:prstGeom>
        </p:spPr>
      </p:pic>
      <p:grpSp>
        <p:nvGrpSpPr>
          <p:cNvPr id="3" name="Group 2"/>
          <p:cNvGrpSpPr/>
          <p:nvPr userDrawn="1"/>
        </p:nvGrpSpPr>
        <p:grpSpPr>
          <a:xfrm>
            <a:off x="-2" y="0"/>
            <a:ext cx="9144002" cy="6164240"/>
            <a:chOff x="-2" y="0"/>
            <a:chExt cx="9144002" cy="6164240"/>
          </a:xfrm>
        </p:grpSpPr>
        <p:pic>
          <p:nvPicPr>
            <p:cNvPr id="2" name="Picture 1"/>
            <p:cNvPicPr>
              <a:picLocks noChangeAspect="1"/>
            </p:cNvPicPr>
            <p:nvPr userDrawn="1"/>
          </p:nvPicPr>
          <p:blipFill>
            <a:blip r:embed="rId4">
              <a:extLst>
                <a:ext uri="{BEBA8EAE-BF5A-486C-A8C5-ECC9F3942E4B}">
                  <a14:imgProps xmlns:a14="http://schemas.microsoft.com/office/drawing/2010/main">
                    <a14:imgLayer r:embed="rId5">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2" y="1186"/>
              <a:ext cx="9143998" cy="6163054"/>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V="1">
              <a:off x="3594103" y="0"/>
              <a:ext cx="5549897" cy="1249976"/>
            </a:xfrm>
            <a:prstGeom prst="rect">
              <a:avLst/>
            </a:prstGeom>
            <a:effectLst>
              <a:outerShdw blurRad="50800" dist="38100" dir="8100000" algn="tr" rotWithShape="0">
                <a:prstClr val="black">
                  <a:alpha val="40000"/>
                </a:prstClr>
              </a:outerShdw>
            </a:effectLst>
          </p:spPr>
        </p:pic>
      </p:grpSp>
      <p:sp>
        <p:nvSpPr>
          <p:cNvPr id="12" name="Content Placeholder 2"/>
          <p:cNvSpPr>
            <a:spLocks noGrp="1"/>
          </p:cNvSpPr>
          <p:nvPr>
            <p:ph idx="1" hasCustomPrompt="1"/>
          </p:nvPr>
        </p:nvSpPr>
        <p:spPr>
          <a:xfrm>
            <a:off x="4526280" y="979545"/>
            <a:ext cx="4373880" cy="2624716"/>
          </a:xfrm>
          <a:effectLst>
            <a:outerShdw blurRad="50800" dist="38100" dir="8100000" algn="tr" rotWithShape="0">
              <a:prstClr val="black">
                <a:alpha val="40000"/>
              </a:prstClr>
            </a:outerShdw>
          </a:effectLst>
        </p:spPr>
        <p:txBody>
          <a:bodyPr anchor="ctr">
            <a:normAutofit/>
          </a:bodyPr>
          <a:lstStyle>
            <a:lvl1pPr marL="0" indent="0" algn="ctr">
              <a:lnSpc>
                <a:spcPct val="100000"/>
              </a:lnSpc>
              <a:buNone/>
              <a:defRPr sz="2800" b="1" baseline="0">
                <a:solidFill>
                  <a:schemeClr val="bg1"/>
                </a:solidFill>
              </a:defRPr>
            </a:lvl1pPr>
          </a:lstStyle>
          <a:p>
            <a:pPr lvl="0"/>
            <a:r>
              <a:rPr lang="en-US" dirty="0"/>
              <a:t>Enter special “Thank You” note here, if applicable.</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14" name="TextBox 13"/>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cxnSp>
        <p:nvCxnSpPr>
          <p:cNvPr id="21" name="Straight Connector 20"/>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rotWithShape="1">
          <a:blip r:embed="rId7" cstate="print">
            <a:extLst>
              <a:ext uri="{28A0092B-C50C-407E-A947-70E740481C1C}">
                <a14:useLocalDpi xmlns:a14="http://schemas.microsoft.com/office/drawing/2010/main" val="0"/>
              </a:ext>
            </a:extLst>
          </a:blip>
          <a:srcRect b="8857"/>
          <a:stretch/>
        </p:blipFill>
        <p:spPr>
          <a:xfrm>
            <a:off x="4464173" y="6253875"/>
            <a:ext cx="2840269" cy="481939"/>
          </a:xfrm>
          <a:prstGeom prst="rect">
            <a:avLst/>
          </a:prstGeom>
        </p:spPr>
      </p:pic>
      <p:pic>
        <p:nvPicPr>
          <p:cNvPr id="23" name="Picture 2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564416" y="6231739"/>
            <a:ext cx="1413288" cy="477392"/>
          </a:xfrm>
          <a:prstGeom prst="rect">
            <a:avLst/>
          </a:prstGeom>
        </p:spPr>
      </p:pic>
      <p:cxnSp>
        <p:nvCxnSpPr>
          <p:cNvPr id="24" name="Straight Connector 23"/>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9" name="Picture 18" descr="EDSEALC"/>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2197684" y="6247504"/>
            <a:ext cx="502920" cy="502920"/>
          </a:xfrm>
          <a:prstGeom prst="rect">
            <a:avLst/>
          </a:prstGeom>
          <a:noFill/>
          <a:ln>
            <a:noFill/>
          </a:ln>
        </p:spPr>
      </p:pic>
      <p:sp>
        <p:nvSpPr>
          <p:cNvPr id="20" name="TextBox 19"/>
          <p:cNvSpPr txBox="1"/>
          <p:nvPr userDrawn="1"/>
        </p:nvSpPr>
        <p:spPr>
          <a:xfrm>
            <a:off x="610651" y="6316719"/>
            <a:ext cx="2443809"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LABOR</a:t>
            </a:r>
          </a:p>
        </p:txBody>
      </p:sp>
      <p:sp>
        <p:nvSpPr>
          <p:cNvPr id="22" name="TextBox 21"/>
          <p:cNvSpPr txBox="1"/>
          <p:nvPr userDrawn="1"/>
        </p:nvSpPr>
        <p:spPr>
          <a:xfrm>
            <a:off x="2679749" y="6316719"/>
            <a:ext cx="2678441"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EDUCATION</a:t>
            </a:r>
          </a:p>
        </p:txBody>
      </p:sp>
      <p:pic>
        <p:nvPicPr>
          <p:cNvPr id="26" name="image.jpg"/>
          <p:cNvPicPr>
            <a:picLocks noChangeAspect="1" noChangeArrowheads="1"/>
          </p:cNvPicPr>
          <p:nvPr userDrawn="1"/>
        </p:nvPicPr>
        <p:blipFill>
          <a:blip r:embed="rId10" cstate="print">
            <a:extLst>
              <a:ext uri="{28A0092B-C50C-407E-A947-70E740481C1C}">
                <a14:useLocalDpi xmlns:a14="http://schemas.microsoft.com/office/drawing/2010/main" val="0"/>
              </a:ext>
            </a:extLst>
          </a:blip>
          <a:stretch>
            <a:fillRect/>
          </a:stretch>
        </p:blipFill>
        <p:spPr bwMode="auto">
          <a:xfrm>
            <a:off x="208948" y="6251885"/>
            <a:ext cx="470300" cy="4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202173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296450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sp>
        <p:nvSpPr>
          <p:cNvPr id="11" name="TextBox 10"/>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cxnSp>
        <p:nvCxnSpPr>
          <p:cNvPr id="10" name="Straight Connector 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b="8857"/>
          <a:stretch/>
        </p:blipFill>
        <p:spPr>
          <a:xfrm>
            <a:off x="4464173" y="6253875"/>
            <a:ext cx="2840269" cy="481939"/>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564416" y="6231739"/>
            <a:ext cx="1413288" cy="477392"/>
          </a:xfrm>
          <a:prstGeom prst="rect">
            <a:avLst/>
          </a:prstGeom>
        </p:spPr>
      </p:pic>
      <p:cxnSp>
        <p:nvCxnSpPr>
          <p:cNvPr id="20" name="Straight Connector 19"/>
          <p:cNvCxnSpPr/>
          <p:nvPr userDrawn="1"/>
        </p:nvCxnSpPr>
        <p:spPr>
          <a:xfrm>
            <a:off x="-2"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6" name="Picture 15" descr="EDSEALC"/>
          <p:cNvPicPr/>
          <p:nvPr userDrawn="1"/>
        </p:nvPicPr>
        <p:blipFill>
          <a:blip r:embed="rId6" cstate="hqprint">
            <a:extLst>
              <a:ext uri="{28A0092B-C50C-407E-A947-70E740481C1C}">
                <a14:useLocalDpi xmlns:a14="http://schemas.microsoft.com/office/drawing/2010/main" val="0"/>
              </a:ext>
            </a:extLst>
          </a:blip>
          <a:srcRect/>
          <a:stretch>
            <a:fillRect/>
          </a:stretch>
        </p:blipFill>
        <p:spPr bwMode="auto">
          <a:xfrm>
            <a:off x="2208442" y="6247504"/>
            <a:ext cx="502920" cy="502920"/>
          </a:xfrm>
          <a:prstGeom prst="rect">
            <a:avLst/>
          </a:prstGeom>
          <a:noFill/>
          <a:ln>
            <a:noFill/>
          </a:ln>
        </p:spPr>
      </p:pic>
      <p:sp>
        <p:nvSpPr>
          <p:cNvPr id="17" name="TextBox 16"/>
          <p:cNvSpPr txBox="1"/>
          <p:nvPr userDrawn="1"/>
        </p:nvSpPr>
        <p:spPr>
          <a:xfrm>
            <a:off x="621409" y="6316719"/>
            <a:ext cx="2443809"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LABOR</a:t>
            </a:r>
          </a:p>
        </p:txBody>
      </p:sp>
      <p:sp>
        <p:nvSpPr>
          <p:cNvPr id="19" name="TextBox 18"/>
          <p:cNvSpPr txBox="1"/>
          <p:nvPr userDrawn="1"/>
        </p:nvSpPr>
        <p:spPr>
          <a:xfrm>
            <a:off x="2690507" y="6316719"/>
            <a:ext cx="2678441"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EDUCATION</a:t>
            </a:r>
          </a:p>
        </p:txBody>
      </p:sp>
      <p:pic>
        <p:nvPicPr>
          <p:cNvPr id="22" name="image.jpg"/>
          <p:cNvPicPr>
            <a:picLocks noChangeAspect="1" noChangeArrowheads="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208948" y="6251885"/>
            <a:ext cx="470300" cy="4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9454615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rtains">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a:effectLst/>
        </p:spPr>
      </p:pic>
    </p:spTree>
    <p:extLst>
      <p:ext uri="{BB962C8B-B14F-4D97-AF65-F5344CB8AC3E}">
        <p14:creationId xmlns:p14="http://schemas.microsoft.com/office/powerpoint/2010/main" val="5021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4383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22400"/>
            <a:ext cx="3886200" cy="4754563"/>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422400"/>
            <a:ext cx="3886200" cy="4754563"/>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941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019300"/>
            <a:ext cx="3886200" cy="4157663"/>
          </a:xfrm>
        </p:spPr>
        <p:txBody>
          <a:bodyPr>
            <a:normAutofit/>
          </a:bodyPr>
          <a:lstStyle>
            <a:lvl1pPr>
              <a:defRPr sz="22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019300"/>
            <a:ext cx="3886200" cy="4157663"/>
          </a:xfrm>
        </p:spPr>
        <p:txBody>
          <a:bodyPr>
            <a:normAutofit/>
          </a:bodyPr>
          <a:lstStyle>
            <a:lvl1pPr>
              <a:defRPr sz="22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0"/>
          </p:nvPr>
        </p:nvSpPr>
        <p:spPr>
          <a:xfrm>
            <a:off x="628650" y="1438274"/>
            <a:ext cx="38862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rm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text styles</a:t>
            </a:r>
          </a:p>
        </p:txBody>
      </p:sp>
      <p:sp>
        <p:nvSpPr>
          <p:cNvPr id="7" name="Text Placeholder 5"/>
          <p:cNvSpPr>
            <a:spLocks noGrp="1"/>
          </p:cNvSpPr>
          <p:nvPr>
            <p:ph type="body" sz="quarter" idx="11"/>
          </p:nvPr>
        </p:nvSpPr>
        <p:spPr>
          <a:xfrm>
            <a:off x="4629150" y="1438273"/>
            <a:ext cx="3886200" cy="485775"/>
          </a:xfrm>
          <a:prstGeom prst="round2SameRect">
            <a:avLst>
              <a:gd name="adj1" fmla="val 50000"/>
              <a:gd name="adj2" fmla="val 0"/>
            </a:avLst>
          </a:prstGeom>
          <a:solidFill>
            <a:schemeClr val="bg1">
              <a:lumMod val="95000"/>
            </a:schemeClr>
          </a:solidFill>
          <a:effectLst>
            <a:outerShdw blurRad="50800" dist="12700" dir="16200000" rotWithShape="0">
              <a:prstClr val="black">
                <a:alpha val="40000"/>
              </a:prstClr>
            </a:outerShdw>
          </a:effectLst>
        </p:spPr>
        <p:txBody>
          <a:bodyPr tIns="0" anchor="ctr">
            <a:normAutofit/>
          </a:bodyPr>
          <a:lstStyle>
            <a:lvl1pPr marL="0" indent="0" algn="ctr">
              <a:buNone/>
              <a:defRPr lang="en-US" sz="2400" b="1" i="1" kern="1200" dirty="0">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atin typeface="+mn-lt"/>
                <a:ea typeface="+mn-ea"/>
                <a:cs typeface="+mn-cs"/>
              </a:defRPr>
            </a:lvl1pPr>
          </a:lstStyle>
          <a:p>
            <a:pPr lvl="0"/>
            <a:r>
              <a:rPr lang="en-US" dirty="0"/>
              <a:t>Edit Master text styles</a:t>
            </a:r>
          </a:p>
        </p:txBody>
      </p:sp>
    </p:spTree>
    <p:extLst>
      <p:ext uri="{BB962C8B-B14F-4D97-AF65-F5344CB8AC3E}">
        <p14:creationId xmlns:p14="http://schemas.microsoft.com/office/powerpoint/2010/main" val="307941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peaker (singl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93820" y="1474845"/>
            <a:ext cx="4621530" cy="4608456"/>
          </a:xfrm>
        </p:spPr>
        <p:txBody>
          <a:bodyPr/>
          <a:lstStyle>
            <a:lvl1pPr marL="365760" indent="-365760">
              <a:buFont typeface="Wingdings" panose="05000000000000000000" pitchFamily="2" charset="2"/>
              <a:buChar char=""/>
              <a:defRPr lang="en-US" sz="28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2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Presenter</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5" name="Picture Placeholder 4"/>
          <p:cNvSpPr>
            <a:spLocks noGrp="1"/>
          </p:cNvSpPr>
          <p:nvPr>
            <p:ph type="pic" sz="quarter" idx="10"/>
          </p:nvPr>
        </p:nvSpPr>
        <p:spPr>
          <a:xfrm>
            <a:off x="1135063" y="1554163"/>
            <a:ext cx="1684337" cy="170021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Tree>
    <p:extLst>
      <p:ext uri="{BB962C8B-B14F-4D97-AF65-F5344CB8AC3E}">
        <p14:creationId xmlns:p14="http://schemas.microsoft.com/office/powerpoint/2010/main" val="2328641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eakers (plural)">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3" name="Content Placeholder 2"/>
          <p:cNvSpPr>
            <a:spLocks noGrp="1"/>
          </p:cNvSpPr>
          <p:nvPr>
            <p:ph idx="1" hasCustomPrompt="1"/>
          </p:nvPr>
        </p:nvSpPr>
        <p:spPr>
          <a:xfrm>
            <a:off x="3116580" y="1554164"/>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Presenters</a:t>
            </a:r>
          </a:p>
        </p:txBody>
      </p:sp>
      <p:sp>
        <p:nvSpPr>
          <p:cNvPr id="5" name="Picture Placeholder 4"/>
          <p:cNvSpPr>
            <a:spLocks noGrp="1"/>
          </p:cNvSpPr>
          <p:nvPr>
            <p:ph type="pic" sz="quarter" idx="10"/>
          </p:nvPr>
        </p:nvSpPr>
        <p:spPr>
          <a:xfrm>
            <a:off x="1607504" y="1554164"/>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7" name="Picture Placeholder 4"/>
          <p:cNvSpPr>
            <a:spLocks noGrp="1"/>
          </p:cNvSpPr>
          <p:nvPr>
            <p:ph type="pic" sz="quarter" idx="11"/>
          </p:nvPr>
        </p:nvSpPr>
        <p:spPr>
          <a:xfrm>
            <a:off x="1607504" y="3041989"/>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8" name="Picture Placeholder 4"/>
          <p:cNvSpPr>
            <a:spLocks noGrp="1"/>
          </p:cNvSpPr>
          <p:nvPr>
            <p:ph type="pic" sz="quarter" idx="12"/>
          </p:nvPr>
        </p:nvSpPr>
        <p:spPr>
          <a:xfrm>
            <a:off x="1607504" y="4529815"/>
            <a:ext cx="1161000" cy="1171942"/>
          </a:xfrm>
          <a:solidFill>
            <a:schemeClr val="bg1"/>
          </a:solidFill>
          <a:ln w="34925">
            <a:gradFill flip="none" rotWithShape="1">
              <a:gsLst>
                <a:gs pos="0">
                  <a:schemeClr val="bg2">
                    <a:lumMod val="60000"/>
                    <a:lumOff val="40000"/>
                  </a:schemeClr>
                </a:gs>
                <a:gs pos="48700">
                  <a:schemeClr val="accent1"/>
                </a:gs>
                <a:gs pos="100000">
                  <a:schemeClr val="bg2"/>
                </a:gs>
              </a:gsLst>
              <a:lin ang="2700000" scaled="1"/>
              <a:tileRect/>
            </a:gradFill>
            <a:miter lim="800000"/>
          </a:ln>
          <a:effectLst>
            <a:outerShdw blurRad="50800" dist="38100" dir="8100000" algn="tr" rotWithShape="0">
              <a:prstClr val="black">
                <a:alpha val="40000"/>
              </a:prstClr>
            </a:outerShdw>
          </a:effectLst>
        </p:spPr>
        <p:txBody>
          <a:bodyPr>
            <a:normAutofit/>
          </a:bodyPr>
          <a:lstStyle>
            <a:lvl1pPr marL="0" indent="0">
              <a:buNone/>
              <a:defRPr sz="2000"/>
            </a:lvl1pPr>
          </a:lstStyle>
          <a:p>
            <a:endParaRPr lang="en-US" dirty="0"/>
          </a:p>
        </p:txBody>
      </p:sp>
      <p:sp>
        <p:nvSpPr>
          <p:cNvPr id="9" name="Content Placeholder 2"/>
          <p:cNvSpPr>
            <a:spLocks noGrp="1"/>
          </p:cNvSpPr>
          <p:nvPr>
            <p:ph idx="13" hasCustomPrompt="1"/>
          </p:nvPr>
        </p:nvSpPr>
        <p:spPr>
          <a:xfrm>
            <a:off x="3116580" y="3041989"/>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
        <p:nvSpPr>
          <p:cNvPr id="10" name="Content Placeholder 2"/>
          <p:cNvSpPr>
            <a:spLocks noGrp="1"/>
          </p:cNvSpPr>
          <p:nvPr>
            <p:ph idx="14" hasCustomPrompt="1"/>
          </p:nvPr>
        </p:nvSpPr>
        <p:spPr>
          <a:xfrm>
            <a:off x="3116580" y="4529814"/>
            <a:ext cx="4621530" cy="1171941"/>
          </a:xfrm>
        </p:spPr>
        <p:txBody>
          <a:bodyPr tIns="0"/>
          <a:lstStyle>
            <a:lvl1pPr marL="365760" indent="-365760">
              <a:buFont typeface="Wingdings" panose="05000000000000000000" pitchFamily="2" charset="2"/>
              <a:buChar char=""/>
              <a:defRPr lang="en-US" sz="2200" b="1" kern="1200" dirty="0" smtClean="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a:lvl2pPr marL="640080" indent="0">
              <a:buNone/>
              <a:defRPr sz="2000" i="1"/>
            </a:lvl2pPr>
            <a:lvl3pPr marL="640080" indent="0">
              <a:spcBef>
                <a:spcPts val="1200"/>
              </a:spcBef>
              <a:spcAft>
                <a:spcPts val="2400"/>
              </a:spcAft>
              <a:buNone/>
              <a:defRPr i="1">
                <a:solidFill>
                  <a:schemeClr val="tx1">
                    <a:lumMod val="50000"/>
                    <a:lumOff val="50000"/>
                  </a:schemeClr>
                </a:solidFill>
              </a:defRPr>
            </a:lvl3pPr>
          </a:lstStyle>
          <a:p>
            <a:pPr lvl="0"/>
            <a:r>
              <a:rPr lang="en-US" dirty="0"/>
              <a:t>Speaker’s Name</a:t>
            </a:r>
          </a:p>
          <a:p>
            <a:pPr lvl="1"/>
            <a:r>
              <a:rPr lang="en-US" dirty="0"/>
              <a:t>Speaker’s Title</a:t>
            </a:r>
          </a:p>
          <a:p>
            <a:pPr lvl="2"/>
            <a:r>
              <a:rPr lang="en-US" dirty="0"/>
              <a:t>Organization</a:t>
            </a:r>
          </a:p>
        </p:txBody>
      </p:sp>
    </p:spTree>
    <p:extLst>
      <p:ext uri="{BB962C8B-B14F-4D97-AF65-F5344CB8AC3E}">
        <p14:creationId xmlns:p14="http://schemas.microsoft.com/office/powerpoint/2010/main" val="22221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Where Are You?</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sp>
        <p:nvSpPr>
          <p:cNvPr id="7" name="TextBox 6"/>
          <p:cNvSpPr txBox="1"/>
          <p:nvPr userDrawn="1"/>
        </p:nvSpPr>
        <p:spPr>
          <a:xfrm>
            <a:off x="4938669" y="402427"/>
            <a:ext cx="2125242" cy="860316"/>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location </a:t>
            </a:r>
            <a:br>
              <a:rPr lang="en-US" sz="1600" kern="1200" dirty="0">
                <a:solidFill>
                  <a:schemeClr val="tx1">
                    <a:lumMod val="75000"/>
                    <a:lumOff val="25000"/>
                  </a:schemeClr>
                </a:solidFill>
                <a:latin typeface="+mn-lt"/>
                <a:ea typeface="+mn-ea"/>
                <a:cs typeface="Myriad Pro"/>
              </a:rPr>
            </a:br>
            <a:r>
              <a:rPr lang="en-US" sz="1600" kern="1200" dirty="0">
                <a:solidFill>
                  <a:schemeClr val="tx1">
                    <a:lumMod val="75000"/>
                    <a:lumOff val="25000"/>
                  </a:schemeClr>
                </a:solidFill>
                <a:latin typeface="+mn-lt"/>
                <a:ea typeface="+mn-ea"/>
                <a:cs typeface="Myriad Pro"/>
              </a:rPr>
              <a:t>in the Chat window</a:t>
            </a:r>
          </a:p>
          <a:p>
            <a:pPr marL="0" lvl="0" indent="0" algn="ct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8" name="Diamond 7"/>
          <p:cNvSpPr/>
          <p:nvPr userDrawn="1"/>
        </p:nvSpPr>
        <p:spPr>
          <a:xfrm>
            <a:off x="4366805" y="540657"/>
            <a:ext cx="571864" cy="571864"/>
          </a:xfrm>
          <a:prstGeom prst="diamond">
            <a:avLst/>
          </a:prstGeom>
          <a:gradFill flip="none" rotWithShape="1">
            <a:gsLst>
              <a:gs pos="90000">
                <a:srgbClr val="F1592A"/>
              </a:gs>
              <a:gs pos="0">
                <a:srgbClr val="FAB252"/>
              </a:gs>
            </a:gsLst>
            <a:path path="circle">
              <a:fillToRect l="50000" t="50000" r="50000" b="50000"/>
            </a:path>
            <a:tileRect/>
          </a:gradFill>
          <a:ln>
            <a:noFill/>
          </a:ln>
          <a:effectLst>
            <a:outerShdw blurRad="88900" dist="25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 name="Picture 8"/>
          <p:cNvPicPr>
            <a:picLocks noChangeAspect="1"/>
          </p:cNvPicPr>
          <p:nvPr userDrawn="1"/>
        </p:nvPicPr>
        <p:blipFill>
          <a:blip r:embed="rId3">
            <a:extLst>
              <a:ext uri="{BEBA8EAE-BF5A-486C-A8C5-ECC9F3942E4B}">
                <a14:imgProps xmlns:a14="http://schemas.microsoft.com/office/drawing/2010/main">
                  <a14:imgLayer r:embed="rId4">
                    <a14:imgEffect>
                      <a14:colorTemperature colorTemp="5300"/>
                    </a14:imgEffect>
                    <a14:imgEffect>
                      <a14:saturation sat="66000"/>
                    </a14:imgEffect>
                    <a14:imgEffect>
                      <a14:brightnessContrast contrast="20000"/>
                    </a14:imgEffect>
                  </a14:imgLayer>
                </a14:imgProps>
              </a:ext>
            </a:extLst>
          </a:blip>
          <a:stretch>
            <a:fillRect/>
          </a:stretch>
        </p:blipFill>
        <p:spPr>
          <a:xfrm>
            <a:off x="458355" y="1305228"/>
            <a:ext cx="6968017" cy="4751153"/>
          </a:xfrm>
          <a:prstGeom prst="rect">
            <a:avLst/>
          </a:prstGeom>
          <a:effectLst>
            <a:outerShdw blurRad="63500" dist="38100" dir="8100000" algn="tr" rotWithShape="0">
              <a:prstClr val="black">
                <a:alpha val="20000"/>
              </a:prstClr>
            </a:outerShdw>
          </a:effectLst>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486384" y="2296170"/>
            <a:ext cx="1364776" cy="1422400"/>
          </a:xfrm>
          <a:prstGeom prst="rect">
            <a:avLst/>
          </a:prstGeom>
        </p:spPr>
      </p:pic>
    </p:spTree>
    <p:extLst>
      <p:ext uri="{BB962C8B-B14F-4D97-AF65-F5344CB8AC3E}">
        <p14:creationId xmlns:p14="http://schemas.microsoft.com/office/powerpoint/2010/main" val="622694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4" name="TextBox 3"/>
          <p:cNvSpPr txBox="1"/>
          <p:nvPr userDrawn="1"/>
        </p:nvSpPr>
        <p:spPr>
          <a:xfrm>
            <a:off x="628650" y="531124"/>
            <a:ext cx="6711950" cy="590931"/>
          </a:xfrm>
          <a:prstGeom prst="rect">
            <a:avLst/>
          </a:prstGeom>
          <a:noFill/>
        </p:spPr>
        <p:txBody>
          <a:bodyPr wrap="square" rtlCol="0">
            <a:spAutoFit/>
          </a:bodyPr>
          <a:lstStyle/>
          <a:p>
            <a:pPr algn="l" defTabSz="914400" rtl="0" eaLnBrk="1" latinLnBrk="0" hangingPunct="1">
              <a:lnSpc>
                <a:spcPct val="90000"/>
              </a:lnSpc>
              <a:spcBef>
                <a:spcPct val="0"/>
              </a:spcBef>
              <a:buNone/>
            </a:pPr>
            <a:r>
              <a:rPr lang="en-US" sz="3600" b="1" kern="1200" dirty="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rPr>
              <a:t>Today’s Objectives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49701" y="2733725"/>
            <a:ext cx="5168900" cy="3433396"/>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486384" y="2296170"/>
            <a:ext cx="1364776" cy="1422400"/>
          </a:xfrm>
          <a:prstGeom prst="rect">
            <a:avLst/>
          </a:prstGeom>
        </p:spPr>
      </p:pic>
      <p:sp>
        <p:nvSpPr>
          <p:cNvPr id="3" name="Content Placeholder 2"/>
          <p:cNvSpPr>
            <a:spLocks noGrp="1"/>
          </p:cNvSpPr>
          <p:nvPr>
            <p:ph idx="1"/>
          </p:nvPr>
        </p:nvSpPr>
        <p:spPr/>
        <p:txBody>
          <a:bodyPr/>
          <a:lstStyle>
            <a:lvl1pPr marL="365760" indent="-365760">
              <a:buFont typeface="Wingdings" panose="05000000000000000000" pitchFamily="2" charset="2"/>
              <a:buChar char="ü"/>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297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 Id="rId30"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2" y="1252542"/>
            <a:ext cx="9144000" cy="330199"/>
          </a:xfrm>
          <a:prstGeom prst="rect">
            <a:avLst/>
          </a:prstGeom>
          <a:gradFill flip="none" rotWithShape="1">
            <a:gsLst>
              <a:gs pos="0">
                <a:schemeClr val="tx1">
                  <a:alpha val="7000"/>
                </a:schemeClr>
              </a:gs>
              <a:gs pos="100000">
                <a:schemeClr val="tx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5740400"/>
            <a:ext cx="9144000" cy="436563"/>
          </a:xfrm>
          <a:prstGeom prst="rect">
            <a:avLst/>
          </a:prstGeom>
          <a:gradFill flip="none" rotWithShape="1">
            <a:gsLst>
              <a:gs pos="0">
                <a:schemeClr val="tx1">
                  <a:alpha val="7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a:p>
        </p:txBody>
      </p:sp>
      <p:sp>
        <p:nvSpPr>
          <p:cNvPr id="2" name="Title Placeholder 1"/>
          <p:cNvSpPr>
            <a:spLocks noGrp="1"/>
          </p:cNvSpPr>
          <p:nvPr>
            <p:ph type="title"/>
          </p:nvPr>
        </p:nvSpPr>
        <p:spPr>
          <a:xfrm>
            <a:off x="628650" y="237205"/>
            <a:ext cx="7886700" cy="884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474845"/>
            <a:ext cx="7886700" cy="460845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flipV="1">
            <a:off x="3594101" y="-1"/>
            <a:ext cx="5549897" cy="1249977"/>
          </a:xfrm>
          <a:prstGeom prst="rect">
            <a:avLst/>
          </a:prstGeom>
        </p:spPr>
      </p:pic>
      <p:grpSp>
        <p:nvGrpSpPr>
          <p:cNvPr id="4" name="Group 3"/>
          <p:cNvGrpSpPr/>
          <p:nvPr userDrawn="1"/>
        </p:nvGrpSpPr>
        <p:grpSpPr>
          <a:xfrm>
            <a:off x="-543406" y="704924"/>
            <a:ext cx="9687406" cy="1090106"/>
            <a:chOff x="-543406" y="704924"/>
            <a:chExt cx="9687406" cy="1090106"/>
          </a:xfrm>
        </p:grpSpPr>
        <p:cxnSp>
          <p:nvCxnSpPr>
            <p:cNvPr id="11" name="Straight Connector 10"/>
            <p:cNvCxnSpPr/>
            <p:nvPr userDrawn="1"/>
          </p:nvCxnSpPr>
          <p:spPr>
            <a:xfrm>
              <a:off x="0" y="1249977"/>
              <a:ext cx="9144000" cy="0"/>
            </a:xfrm>
            <a:prstGeom prst="line">
              <a:avLst/>
            </a:prstGeom>
            <a:ln w="38100">
              <a:gradFill flip="none" rotWithShape="1">
                <a:gsLst>
                  <a:gs pos="0">
                    <a:schemeClr val="bg2">
                      <a:lumMod val="40000"/>
                      <a:lumOff val="60000"/>
                    </a:schemeClr>
                  </a:gs>
                  <a:gs pos="100000">
                    <a:schemeClr val="accent2"/>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10" name="Rectangle 14"/>
            <p:cNvSpPr/>
            <p:nvPr userDrawn="1"/>
          </p:nvSpPr>
          <p:spPr>
            <a:xfrm rot="8100000">
              <a:off x="-543406" y="704924"/>
              <a:ext cx="1090108" cy="1090106"/>
            </a:xfrm>
            <a:custGeom>
              <a:avLst/>
              <a:gdLst>
                <a:gd name="connsiteX0" fmla="*/ 0 w 2404463"/>
                <a:gd name="connsiteY0" fmla="*/ 0 h 2404463"/>
                <a:gd name="connsiteX1" fmla="*/ 2404463 w 2404463"/>
                <a:gd name="connsiteY1" fmla="*/ 0 h 2404463"/>
                <a:gd name="connsiteX2" fmla="*/ 2404463 w 2404463"/>
                <a:gd name="connsiteY2" fmla="*/ 2404463 h 2404463"/>
                <a:gd name="connsiteX3" fmla="*/ 0 w 2404463"/>
                <a:gd name="connsiteY3" fmla="*/ 2404463 h 2404463"/>
                <a:gd name="connsiteX4" fmla="*/ 0 w 2404463"/>
                <a:gd name="connsiteY4" fmla="*/ 0 h 2404463"/>
                <a:gd name="connsiteX0" fmla="*/ 0 w 2404463"/>
                <a:gd name="connsiteY0" fmla="*/ 0 h 2404463"/>
                <a:gd name="connsiteX1" fmla="*/ 2404463 w 2404463"/>
                <a:gd name="connsiteY1" fmla="*/ 0 h 2404463"/>
                <a:gd name="connsiteX2" fmla="*/ 0 w 2404463"/>
                <a:gd name="connsiteY2" fmla="*/ 2404463 h 2404463"/>
                <a:gd name="connsiteX3" fmla="*/ 0 w 2404463"/>
                <a:gd name="connsiteY3" fmla="*/ 0 h 2404463"/>
              </a:gdLst>
              <a:ahLst/>
              <a:cxnLst>
                <a:cxn ang="0">
                  <a:pos x="connsiteX0" y="connsiteY0"/>
                </a:cxn>
                <a:cxn ang="0">
                  <a:pos x="connsiteX1" y="connsiteY1"/>
                </a:cxn>
                <a:cxn ang="0">
                  <a:pos x="connsiteX2" y="connsiteY2"/>
                </a:cxn>
                <a:cxn ang="0">
                  <a:pos x="connsiteX3" y="connsiteY3"/>
                </a:cxn>
              </a:cxnLst>
              <a:rect l="l" t="t" r="r" b="b"/>
              <a:pathLst>
                <a:path w="2404463" h="2404463">
                  <a:moveTo>
                    <a:pt x="0" y="0"/>
                  </a:moveTo>
                  <a:lnTo>
                    <a:pt x="2404463" y="0"/>
                  </a:lnTo>
                  <a:lnTo>
                    <a:pt x="0" y="2404463"/>
                  </a:lnTo>
                  <a:lnTo>
                    <a:pt x="0" y="0"/>
                  </a:lnTo>
                  <a:close/>
                </a:path>
              </a:pathLst>
            </a:custGeom>
            <a:gradFill flip="none" rotWithShape="1">
              <a:gsLst>
                <a:gs pos="100000">
                  <a:srgbClr val="F1592A"/>
                </a:gs>
                <a:gs pos="0">
                  <a:srgbClr val="FAB252"/>
                </a:gs>
              </a:gsLst>
              <a:path path="circle">
                <a:fillToRect l="50000" t="50000" r="50000" b="50000"/>
              </a:path>
              <a:tileRect/>
            </a:gradFill>
            <a:ln>
              <a:no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p:cNvPicPr>
            <a:picLocks noChangeAspect="1"/>
          </p:cNvPicPr>
          <p:nvPr userDrawn="1"/>
        </p:nvPicPr>
        <p:blipFill rotWithShape="1">
          <a:blip r:embed="rId27" cstate="print">
            <a:extLst>
              <a:ext uri="{28A0092B-C50C-407E-A947-70E740481C1C}">
                <a14:useLocalDpi xmlns:a14="http://schemas.microsoft.com/office/drawing/2010/main" val="0"/>
              </a:ext>
            </a:extLst>
          </a:blip>
          <a:srcRect b="8857"/>
          <a:stretch/>
        </p:blipFill>
        <p:spPr>
          <a:xfrm>
            <a:off x="5770630" y="6213187"/>
            <a:ext cx="3270250" cy="554899"/>
          </a:xfrm>
          <a:prstGeom prst="rect">
            <a:avLst/>
          </a:prstGeom>
        </p:spPr>
      </p:pic>
      <p:pic>
        <p:nvPicPr>
          <p:cNvPr id="17" name="Picture 16"/>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rot="10800000" flipV="1">
            <a:off x="0" y="5378085"/>
            <a:ext cx="3492500" cy="786599"/>
          </a:xfrm>
          <a:prstGeom prst="rect">
            <a:avLst/>
          </a:prstGeom>
        </p:spPr>
      </p:pic>
      <p:cxnSp>
        <p:nvCxnSpPr>
          <p:cNvPr id="12" name="Straight Connector 11"/>
          <p:cNvCxnSpPr/>
          <p:nvPr userDrawn="1"/>
        </p:nvCxnSpPr>
        <p:spPr>
          <a:xfrm>
            <a:off x="0" y="6176963"/>
            <a:ext cx="9144000" cy="0"/>
          </a:xfrm>
          <a:prstGeom prst="line">
            <a:avLst/>
          </a:prstGeom>
          <a:ln w="38100">
            <a:gradFill flip="none" rotWithShape="1">
              <a:gsLst>
                <a:gs pos="0">
                  <a:schemeClr val="bg2">
                    <a:lumMod val="40000"/>
                    <a:lumOff val="60000"/>
                  </a:schemeClr>
                </a:gs>
                <a:gs pos="100000">
                  <a:schemeClr val="accent2"/>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0" y="5911199"/>
            <a:ext cx="482400" cy="214865"/>
          </a:xfrm>
          <a:prstGeom prst="rect">
            <a:avLst/>
          </a:prstGeom>
          <a:noFill/>
        </p:spPr>
        <p:txBody>
          <a:bodyPr wrap="none" lIns="0" tIns="0" rIns="0" bIns="0" rtlCol="0">
            <a:noAutofit/>
          </a:bodyPr>
          <a:lstStyle/>
          <a:p>
            <a:pPr algn="r"/>
            <a:fld id="{8DEF4980-7D5E-40D0-86AF-7E56E9BA502E}" type="slidenum">
              <a:rPr lang="en-US" sz="1100" smtClean="0">
                <a:solidFill>
                  <a:schemeClr val="bg2">
                    <a:lumMod val="40000"/>
                    <a:lumOff val="60000"/>
                  </a:schemeClr>
                </a:solidFill>
              </a:rPr>
              <a:pPr algn="r"/>
              <a:t>‹#›</a:t>
            </a:fld>
            <a:endParaRPr lang="en-US" sz="1100" dirty="0">
              <a:solidFill>
                <a:schemeClr val="bg2">
                  <a:lumMod val="40000"/>
                  <a:lumOff val="60000"/>
                </a:schemeClr>
              </a:solidFill>
            </a:endParaRPr>
          </a:p>
        </p:txBody>
      </p:sp>
      <p:pic>
        <p:nvPicPr>
          <p:cNvPr id="21" name="Picture 20" descr="EDSEALC"/>
          <p:cNvPicPr/>
          <p:nvPr userDrawn="1"/>
        </p:nvPicPr>
        <p:blipFill>
          <a:blip r:embed="rId29" cstate="hqprint">
            <a:extLst>
              <a:ext uri="{28A0092B-C50C-407E-A947-70E740481C1C}">
                <a14:useLocalDpi xmlns:a14="http://schemas.microsoft.com/office/drawing/2010/main" val="0"/>
              </a:ext>
            </a:extLst>
          </a:blip>
          <a:srcRect/>
          <a:stretch>
            <a:fillRect/>
          </a:stretch>
        </p:blipFill>
        <p:spPr bwMode="auto">
          <a:xfrm>
            <a:off x="3155123" y="6270725"/>
            <a:ext cx="502920" cy="502920"/>
          </a:xfrm>
          <a:prstGeom prst="rect">
            <a:avLst/>
          </a:prstGeom>
          <a:noFill/>
          <a:ln>
            <a:noFill/>
          </a:ln>
        </p:spPr>
      </p:pic>
      <p:sp>
        <p:nvSpPr>
          <p:cNvPr id="22" name="TextBox 21"/>
          <p:cNvSpPr txBox="1"/>
          <p:nvPr userDrawn="1"/>
        </p:nvSpPr>
        <p:spPr>
          <a:xfrm>
            <a:off x="739743" y="6339940"/>
            <a:ext cx="2443809"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LABOR</a:t>
            </a:r>
          </a:p>
        </p:txBody>
      </p:sp>
      <p:sp>
        <p:nvSpPr>
          <p:cNvPr id="23" name="TextBox 22"/>
          <p:cNvSpPr txBox="1"/>
          <p:nvPr userDrawn="1"/>
        </p:nvSpPr>
        <p:spPr>
          <a:xfrm>
            <a:off x="3637188" y="6339940"/>
            <a:ext cx="2678441" cy="353943"/>
          </a:xfrm>
          <a:prstGeom prst="rect">
            <a:avLst/>
          </a:prstGeom>
          <a:noFill/>
        </p:spPr>
        <p:txBody>
          <a:bodyPr wrap="square" rtlCol="0">
            <a:spAutoFit/>
          </a:bodyPr>
          <a:lstStyle/>
          <a:p>
            <a:r>
              <a:rPr lang="en-US" sz="850" baseline="0" dirty="0">
                <a:latin typeface="Helvetica Neue" panose="02000503000000020004" pitchFamily="2"/>
                <a:cs typeface="Arial" panose="020B0604020202020204" pitchFamily="34" charset="0"/>
              </a:rPr>
              <a:t>UNITED STATES </a:t>
            </a:r>
            <a:br>
              <a:rPr lang="en-US" sz="850" baseline="0" dirty="0">
                <a:latin typeface="Helvetica Neue" panose="02000503000000020004" pitchFamily="2"/>
                <a:cs typeface="Arial" panose="020B0604020202020204" pitchFamily="34" charset="0"/>
              </a:rPr>
            </a:br>
            <a:r>
              <a:rPr lang="en-US" sz="850" baseline="0" dirty="0">
                <a:latin typeface="Helvetica Neue" panose="02000503000000020004" pitchFamily="2"/>
                <a:cs typeface="Arial" panose="020B0604020202020204" pitchFamily="34" charset="0"/>
              </a:rPr>
              <a:t>DEPARTMENT OF EDUCATION</a:t>
            </a:r>
          </a:p>
        </p:txBody>
      </p:sp>
      <p:pic>
        <p:nvPicPr>
          <p:cNvPr id="24" name="image.jpg"/>
          <p:cNvPicPr>
            <a:picLocks noChangeAspect="1" noChangeArrowheads="1"/>
          </p:cNvPicPr>
          <p:nvPr userDrawn="1"/>
        </p:nvPicPr>
        <p:blipFill>
          <a:blip r:embed="rId30" cstate="print">
            <a:extLst>
              <a:ext uri="{28A0092B-C50C-407E-A947-70E740481C1C}">
                <a14:useLocalDpi xmlns:a14="http://schemas.microsoft.com/office/drawing/2010/main" val="0"/>
              </a:ext>
            </a:extLst>
          </a:blip>
          <a:stretch>
            <a:fillRect/>
          </a:stretch>
        </p:blipFill>
        <p:spPr bwMode="auto">
          <a:xfrm>
            <a:off x="316524" y="6273400"/>
            <a:ext cx="470300" cy="4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225937397"/>
      </p:ext>
    </p:extLst>
  </p:cSld>
  <p:clrMap bg1="lt1" tx1="dk1" bg2="lt2" tx2="dk2" accent1="accent1" accent2="accent2" accent3="accent3" accent4="accent4" accent5="accent5" accent6="accent6" hlink="hlink" folHlink="folHlink"/>
  <p:sldLayoutIdLst>
    <p:sldLayoutId id="2147483676" r:id="rId1"/>
    <p:sldLayoutId id="2147483663" r:id="rId2"/>
    <p:sldLayoutId id="2147483662" r:id="rId3"/>
    <p:sldLayoutId id="2147483664" r:id="rId4"/>
    <p:sldLayoutId id="2147483684" r:id="rId5"/>
    <p:sldLayoutId id="2147483679" r:id="rId6"/>
    <p:sldLayoutId id="2147483681" r:id="rId7"/>
    <p:sldLayoutId id="2147483682" r:id="rId8"/>
    <p:sldLayoutId id="2147483683" r:id="rId9"/>
    <p:sldLayoutId id="2147483677" r:id="rId10"/>
    <p:sldLayoutId id="2147483687" r:id="rId11"/>
    <p:sldLayoutId id="2147483688" r:id="rId12"/>
    <p:sldLayoutId id="2147483689" r:id="rId13"/>
    <p:sldLayoutId id="2147483690" r:id="rId14"/>
    <p:sldLayoutId id="2147483691" r:id="rId15"/>
    <p:sldLayoutId id="2147483692" r:id="rId16"/>
    <p:sldLayoutId id="2147483685" r:id="rId17"/>
    <p:sldLayoutId id="2147483686" r:id="rId18"/>
    <p:sldLayoutId id="2147483693" r:id="rId19"/>
    <p:sldLayoutId id="2147483678" r:id="rId20"/>
    <p:sldLayoutId id="2147483680" r:id="rId21"/>
    <p:sldLayoutId id="2147483666" r:id="rId22"/>
    <p:sldLayoutId id="2147483667" r:id="rId23"/>
    <p:sldLayoutId id="2147483674" r:id="rId24"/>
  </p:sldLayoutIdLst>
  <p:txStyles>
    <p:titleStyle>
      <a:lvl1pPr algn="l" defTabSz="914400" rtl="0" eaLnBrk="1" latinLnBrk="0" hangingPunct="1">
        <a:lnSpc>
          <a:spcPct val="90000"/>
        </a:lnSpc>
        <a:spcBef>
          <a:spcPct val="0"/>
        </a:spcBef>
        <a:buNone/>
        <a:defRPr sz="3600" b="1" i="0" u="none" kern="1200">
          <a:gradFill flip="none" rotWithShape="1">
            <a:gsLst>
              <a:gs pos="0">
                <a:schemeClr val="accent2">
                  <a:lumMod val="67000"/>
                </a:schemeClr>
              </a:gs>
              <a:gs pos="48000">
                <a:schemeClr val="accent1"/>
              </a:gs>
              <a:gs pos="100000">
                <a:schemeClr val="accent2">
                  <a:lumMod val="60000"/>
                  <a:lumOff val="40000"/>
                </a:schemeClr>
              </a:gs>
            </a:gsLst>
            <a:lin ang="16200000" scaled="1"/>
            <a:tileRect/>
          </a:gradFill>
          <a:latin typeface="+mj-lt"/>
          <a:ea typeface="+mj-ea"/>
          <a:cs typeface="+mj-cs"/>
        </a:defRPr>
      </a:lvl1pPr>
    </p:titleStyle>
    <p:bodyStyle>
      <a:lvl1pPr marL="365760" indent="-365760" algn="l" defTabSz="914400" rtl="0" eaLnBrk="1" latinLnBrk="0" hangingPunct="1">
        <a:lnSpc>
          <a:spcPct val="90000"/>
        </a:lnSpc>
        <a:spcBef>
          <a:spcPts val="1000"/>
        </a:spcBef>
        <a:buClr>
          <a:schemeClr val="accent4"/>
        </a:buClr>
        <a:buFont typeface="Wingdings" panose="05000000000000000000" pitchFamily="2" charset="2"/>
        <a:buChar char="v"/>
        <a:defRPr sz="2600" kern="1200">
          <a:solidFill>
            <a:schemeClr val="accent1"/>
          </a:solidFill>
          <a:latin typeface="+mn-lt"/>
          <a:ea typeface="+mn-ea"/>
          <a:cs typeface="+mn-cs"/>
        </a:defRPr>
      </a:lvl1pPr>
      <a:lvl2pPr marL="685800" indent="-365760" algn="l" defTabSz="914400" rtl="0" eaLnBrk="1" latinLnBrk="0" hangingPunct="1">
        <a:lnSpc>
          <a:spcPct val="90000"/>
        </a:lnSpc>
        <a:spcBef>
          <a:spcPts val="500"/>
        </a:spcBef>
        <a:buClr>
          <a:schemeClr val="accent2"/>
        </a:buClr>
        <a:buFont typeface="Wingdings 2" panose="05020102010507070707" pitchFamily="18" charset="2"/>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6">
            <a:lumMod val="75000"/>
          </a:schemeClr>
        </a:buClr>
        <a:buFont typeface="Wingdings 2" panose="05020102010507070707" pitchFamily="18" charset="2"/>
        <a:buChar char=""/>
        <a:defRPr sz="2000" kern="1200">
          <a:solidFill>
            <a:schemeClr val="accent2">
              <a:lumMod val="75000"/>
            </a:schemeClr>
          </a:solidFill>
          <a:latin typeface="+mn-lt"/>
          <a:ea typeface="+mn-ea"/>
          <a:cs typeface="+mn-cs"/>
        </a:defRPr>
      </a:lvl3pPr>
      <a:lvl4pPr marL="1600200" indent="-228600" algn="l" defTabSz="914400" rtl="0" eaLnBrk="1" latinLnBrk="0" hangingPunct="1">
        <a:lnSpc>
          <a:spcPct val="90000"/>
        </a:lnSpc>
        <a:spcBef>
          <a:spcPts val="500"/>
        </a:spcBef>
        <a:buClr>
          <a:schemeClr val="tx1">
            <a:lumMod val="65000"/>
            <a:lumOff val="35000"/>
          </a:schemeClr>
        </a:buClr>
        <a:buFont typeface="Wingdings 2" panose="05020102010507070707" pitchFamily="18" charset="2"/>
        <a:buChar char="­"/>
        <a:defRPr sz="1800" kern="1200">
          <a:solidFill>
            <a:schemeClr val="accent4">
              <a:lumMod val="75000"/>
            </a:schemeClr>
          </a:solidFill>
          <a:latin typeface="+mn-lt"/>
          <a:ea typeface="+mn-ea"/>
          <a:cs typeface="+mn-cs"/>
        </a:defRPr>
      </a:lvl4pPr>
      <a:lvl5pPr marL="2057400" indent="-228600" algn="l" defTabSz="914400" rtl="0" eaLnBrk="1" latinLnBrk="0" hangingPunct="1">
        <a:lnSpc>
          <a:spcPct val="90000"/>
        </a:lnSpc>
        <a:spcBef>
          <a:spcPts val="500"/>
        </a:spcBef>
        <a:buClr>
          <a:schemeClr val="bg1">
            <a:lumMod val="75000"/>
          </a:schemeClr>
        </a:buClr>
        <a:buFont typeface="Wingdings 3" panose="05040102010807070707" pitchFamily="18" charset="2"/>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links.govdelivery.com/track?type=click&amp;enid=ZWFzPTEmbWFpbGluZ2lkPTIwMTYxMjE5LjY3ODYxODMxJm1lc3NhZ2VpZD1NREItUFJELUJVTC0yMDE2MTIxOS42Nzg2MTgzMSZkYXRhYmFzZWlkPTEwMDEmc2VyaWFsPTE3ODAwODc5JmVtYWlsaWQ9bGVrZXNoYS5jYW1wYmVsbEBlZC5nb3YmdXNlcmlkPWxla2VzaGEuY2FtcGJlbGxAZWQuZ292JmZsPSZleHRyYT1NdWx0aXZhcmlhdGVJZD0mJiY=&amp;&amp;&amp;100&amp;&amp;&amp;http://www2.ed.gov/about/offices/list/ovae/pi/AdultEd/octae-program-memo-17-2.pdf?utm_content=&amp;utm_medium=email&amp;utm_name=&amp;utm_source=govdelivery&amp;utm_term=" TargetMode="External"/><Relationship Id="rId2" Type="http://schemas.openxmlformats.org/officeDocument/2006/relationships/hyperlink" Target="http://www.ed.gov/aefla" TargetMode="Externa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hyperlink" Target="https://wdr.doleta.gov/directives/corr_doc.cfm?DOCN=8226" TargetMode="External"/><Relationship Id="rId4" Type="http://schemas.openxmlformats.org/officeDocument/2006/relationships/hyperlink" Target="http://www.ed.gov/policy/speced/guid/rsa/tac/2017/tac-17-01.pdf"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381577" y="1686225"/>
            <a:ext cx="8153400" cy="1208026"/>
          </a:xfrm>
        </p:spPr>
        <p:txBody>
          <a:bodyPr>
            <a:noAutofit/>
          </a:bodyPr>
          <a:lstStyle/>
          <a:p>
            <a:r>
              <a:rPr lang="en-US" sz="6000" dirty="0"/>
              <a:t>WIOA Performance Accountability guidance overview</a:t>
            </a:r>
          </a:p>
        </p:txBody>
      </p:sp>
      <p:sp>
        <p:nvSpPr>
          <p:cNvPr id="8" name="Subtitle 7"/>
          <p:cNvSpPr>
            <a:spLocks noGrp="1"/>
          </p:cNvSpPr>
          <p:nvPr>
            <p:ph type="subTitle" idx="1"/>
          </p:nvPr>
        </p:nvSpPr>
        <p:spPr>
          <a:xfrm>
            <a:off x="3754419" y="3443353"/>
            <a:ext cx="5103960" cy="1290011"/>
          </a:xfrm>
        </p:spPr>
        <p:txBody>
          <a:bodyPr/>
          <a:lstStyle/>
          <a:p>
            <a:pPr algn="l"/>
            <a:r>
              <a:rPr lang="en-US" dirty="0"/>
              <a:t>Today’s Focus:</a:t>
            </a:r>
          </a:p>
          <a:p>
            <a:pPr algn="l"/>
            <a:r>
              <a:rPr lang="en-US" dirty="0"/>
              <a:t>Credential Attainment and Measurable Skill Gains</a:t>
            </a:r>
          </a:p>
        </p:txBody>
      </p:sp>
      <p:sp>
        <p:nvSpPr>
          <p:cNvPr id="9" name="Text Placeholder 8"/>
          <p:cNvSpPr>
            <a:spLocks noGrp="1"/>
          </p:cNvSpPr>
          <p:nvPr>
            <p:ph type="body" sz="quarter" idx="10"/>
          </p:nvPr>
        </p:nvSpPr>
        <p:spPr>
          <a:xfrm>
            <a:off x="266379" y="5236243"/>
            <a:ext cx="2559029" cy="431424"/>
          </a:xfrm>
        </p:spPr>
        <p:txBody>
          <a:bodyPr>
            <a:normAutofit/>
          </a:bodyPr>
          <a:lstStyle/>
          <a:p>
            <a:pPr algn="l"/>
            <a:r>
              <a:rPr lang="en-US" sz="1800" dirty="0">
                <a:solidFill>
                  <a:srgbClr val="002060"/>
                </a:solidFill>
                <a:effectLst/>
              </a:rPr>
              <a:t>January  11, 2017</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5330" y="2565446"/>
            <a:ext cx="1737360" cy="1737360"/>
          </a:xfrm>
          <a:prstGeom prst="rect">
            <a:avLst/>
          </a:prstGeom>
        </p:spPr>
      </p:pic>
    </p:spTree>
    <p:extLst>
      <p:ext uri="{BB962C8B-B14F-4D97-AF65-F5344CB8AC3E}">
        <p14:creationId xmlns:p14="http://schemas.microsoft.com/office/powerpoint/2010/main" val="2789789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Credential Attainment Rate</a:t>
            </a:r>
          </a:p>
        </p:txBody>
      </p:sp>
      <p:sp>
        <p:nvSpPr>
          <p:cNvPr id="3" name="Content Placeholder 2"/>
          <p:cNvSpPr>
            <a:spLocks noGrp="1"/>
          </p:cNvSpPr>
          <p:nvPr>
            <p:ph idx="1"/>
          </p:nvPr>
        </p:nvSpPr>
        <p:spPr/>
        <p:txBody>
          <a:bodyPr>
            <a:normAutofit fontScale="92500" lnSpcReduction="10000"/>
          </a:bodyPr>
          <a:lstStyle/>
          <a:p>
            <a:pPr lvl="1"/>
            <a:r>
              <a:rPr lang="en-US" dirty="0"/>
              <a:t>Only includes those who received training or education (excluding </a:t>
            </a:r>
            <a:r>
              <a:rPr lang="en-US" dirty="0" smtClean="0"/>
              <a:t>OJT </a:t>
            </a:r>
            <a:r>
              <a:rPr lang="en-US" dirty="0"/>
              <a:t>or Customized Training) in </a:t>
            </a:r>
            <a:r>
              <a:rPr lang="en-US" dirty="0" smtClean="0"/>
              <a:t>denominator</a:t>
            </a:r>
            <a:endParaRPr lang="en-US" dirty="0"/>
          </a:p>
          <a:p>
            <a:pPr marL="320040" lvl="1" indent="0">
              <a:buNone/>
            </a:pPr>
            <a:endParaRPr lang="en-US" dirty="0"/>
          </a:p>
          <a:p>
            <a:pPr lvl="1"/>
            <a:r>
              <a:rPr lang="en-US" dirty="0"/>
              <a:t>Includes both secondary school diploma/equivalent and postsecondary credential</a:t>
            </a:r>
          </a:p>
          <a:p>
            <a:pPr lvl="1"/>
            <a:endParaRPr lang="en-US" dirty="0"/>
          </a:p>
          <a:p>
            <a:pPr lvl="1"/>
            <a:r>
              <a:rPr lang="en-US" dirty="0"/>
              <a:t>Credential can be obtained during the program or within </a:t>
            </a:r>
            <a:r>
              <a:rPr lang="en-US" dirty="0" smtClean="0"/>
              <a:t>1 year following </a:t>
            </a:r>
            <a:r>
              <a:rPr lang="en-US" dirty="0"/>
              <a:t>exit</a:t>
            </a:r>
          </a:p>
          <a:p>
            <a:pPr marL="320040" lvl="1" indent="0">
              <a:buNone/>
            </a:pPr>
            <a:endParaRPr lang="en-US" dirty="0"/>
          </a:p>
          <a:p>
            <a:pPr lvl="1"/>
            <a:r>
              <a:rPr lang="en-US" dirty="0"/>
              <a:t>If participant obtains secondary school diploma or equivalent, in order to count in the numerator, they must also be employed or in an education/training program leading to a postsecondary credential within 1 year after exit</a:t>
            </a:r>
          </a:p>
        </p:txBody>
      </p:sp>
    </p:spTree>
    <p:extLst>
      <p:ext uri="{BB962C8B-B14F-4D97-AF65-F5344CB8AC3E}">
        <p14:creationId xmlns:p14="http://schemas.microsoft.com/office/powerpoint/2010/main" val="14850624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7205"/>
            <a:ext cx="8136527" cy="884850"/>
          </a:xfrm>
        </p:spPr>
        <p:txBody>
          <a:bodyPr>
            <a:normAutofit/>
          </a:bodyPr>
          <a:lstStyle/>
          <a:p>
            <a:r>
              <a:rPr lang="en-US" sz="2800" dirty="0"/>
              <a:t>Types of Postsecondary Credential/Diplomas</a:t>
            </a:r>
          </a:p>
        </p:txBody>
      </p:sp>
      <p:sp>
        <p:nvSpPr>
          <p:cNvPr id="3" name="Content Placeholder 2"/>
          <p:cNvSpPr>
            <a:spLocks noGrp="1"/>
          </p:cNvSpPr>
          <p:nvPr>
            <p:ph idx="1"/>
          </p:nvPr>
        </p:nvSpPr>
        <p:spPr>
          <a:xfrm>
            <a:off x="672193" y="1457428"/>
            <a:ext cx="8382000" cy="4608456"/>
          </a:xfrm>
        </p:spPr>
        <p:txBody>
          <a:bodyPr>
            <a:normAutofit/>
          </a:bodyPr>
          <a:lstStyle/>
          <a:p>
            <a:pPr lvl="1"/>
            <a:r>
              <a:rPr lang="en-US" dirty="0">
                <a:solidFill>
                  <a:schemeClr val="accent1"/>
                </a:solidFill>
              </a:rPr>
              <a:t>Secondary School diploma or recognized equivalent</a:t>
            </a:r>
          </a:p>
          <a:p>
            <a:pPr lvl="1"/>
            <a:r>
              <a:rPr lang="en-US" dirty="0">
                <a:solidFill>
                  <a:schemeClr val="accent1"/>
                </a:solidFill>
              </a:rPr>
              <a:t>Associate’s degree</a:t>
            </a:r>
          </a:p>
          <a:p>
            <a:pPr lvl="1"/>
            <a:r>
              <a:rPr lang="en-US" dirty="0">
                <a:solidFill>
                  <a:schemeClr val="accent1"/>
                </a:solidFill>
              </a:rPr>
              <a:t>Bachelor’s degree</a:t>
            </a:r>
          </a:p>
          <a:p>
            <a:pPr lvl="1"/>
            <a:r>
              <a:rPr lang="en-US" dirty="0">
                <a:solidFill>
                  <a:schemeClr val="accent1"/>
                </a:solidFill>
              </a:rPr>
              <a:t>Occupational licensure</a:t>
            </a:r>
          </a:p>
          <a:p>
            <a:pPr lvl="1"/>
            <a:r>
              <a:rPr lang="en-US" dirty="0">
                <a:solidFill>
                  <a:schemeClr val="accent1"/>
                </a:solidFill>
              </a:rPr>
              <a:t>Occupational certificate, including Registered Apprenticeship and Career and Technical Education educational certificates</a:t>
            </a:r>
          </a:p>
          <a:p>
            <a:pPr lvl="1"/>
            <a:r>
              <a:rPr lang="en-US" dirty="0">
                <a:solidFill>
                  <a:schemeClr val="accent1"/>
                </a:solidFill>
              </a:rPr>
              <a:t>Occupational certification</a:t>
            </a:r>
          </a:p>
          <a:p>
            <a:pPr lvl="1"/>
            <a:r>
              <a:rPr lang="en-US" dirty="0">
                <a:solidFill>
                  <a:schemeClr val="accent1"/>
                </a:solidFill>
              </a:rPr>
              <a:t>Other recognized certificates of industry/occupational skills completion sufficient to qualify for entry-level or advancement in employment</a:t>
            </a:r>
          </a:p>
          <a:p>
            <a:pPr lvl="1"/>
            <a:endParaRPr lang="en-US" dirty="0"/>
          </a:p>
          <a:p>
            <a:pPr lvl="1"/>
            <a:endParaRPr lang="en-US" dirty="0"/>
          </a:p>
        </p:txBody>
      </p:sp>
    </p:spTree>
    <p:extLst>
      <p:ext uri="{BB962C8B-B14F-4D97-AF65-F5344CB8AC3E}">
        <p14:creationId xmlns:p14="http://schemas.microsoft.com/office/powerpoint/2010/main" val="2411445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7205"/>
            <a:ext cx="8136527" cy="884850"/>
          </a:xfrm>
        </p:spPr>
        <p:txBody>
          <a:bodyPr>
            <a:normAutofit/>
          </a:bodyPr>
          <a:lstStyle/>
          <a:p>
            <a:r>
              <a:rPr lang="en-US" sz="2800" dirty="0"/>
              <a:t>Postsecondary Credential – </a:t>
            </a:r>
            <a:br>
              <a:rPr lang="en-US" sz="2800" dirty="0"/>
            </a:br>
            <a:r>
              <a:rPr lang="en-US" sz="2800" dirty="0"/>
              <a:t>Definition Highlights</a:t>
            </a:r>
          </a:p>
        </p:txBody>
      </p:sp>
      <p:sp>
        <p:nvSpPr>
          <p:cNvPr id="3" name="Content Placeholder 2"/>
          <p:cNvSpPr>
            <a:spLocks noGrp="1"/>
          </p:cNvSpPr>
          <p:nvPr>
            <p:ph idx="1"/>
          </p:nvPr>
        </p:nvSpPr>
        <p:spPr/>
        <p:txBody>
          <a:bodyPr>
            <a:normAutofit/>
          </a:bodyPr>
          <a:lstStyle/>
          <a:p>
            <a:pPr lvl="1"/>
            <a:r>
              <a:rPr lang="en-US" dirty="0"/>
              <a:t>Awarded in recognition of an individual’s attainment of measurable technical or industry/occupational skills necessary to obtain employment or advance within an industry/occupation</a:t>
            </a:r>
          </a:p>
          <a:p>
            <a:pPr lvl="1"/>
            <a:endParaRPr lang="en-US" dirty="0"/>
          </a:p>
          <a:p>
            <a:pPr lvl="1"/>
            <a:r>
              <a:rPr lang="en-US" dirty="0"/>
              <a:t>Technical or industry/occupational skills based on standards developed or endorsed by employers or industry associations</a:t>
            </a:r>
          </a:p>
          <a:p>
            <a:pPr lvl="1"/>
            <a:endParaRPr lang="en-US" dirty="0"/>
          </a:p>
          <a:p>
            <a:pPr lvl="1"/>
            <a:endParaRPr lang="en-US" dirty="0"/>
          </a:p>
        </p:txBody>
      </p:sp>
    </p:spTree>
    <p:extLst>
      <p:ext uri="{BB962C8B-B14F-4D97-AF65-F5344CB8AC3E}">
        <p14:creationId xmlns:p14="http://schemas.microsoft.com/office/powerpoint/2010/main" val="2917511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7205"/>
            <a:ext cx="8136527" cy="884850"/>
          </a:xfrm>
        </p:spPr>
        <p:txBody>
          <a:bodyPr>
            <a:normAutofit/>
          </a:bodyPr>
          <a:lstStyle/>
          <a:p>
            <a:r>
              <a:rPr lang="en-US" sz="2800" dirty="0"/>
              <a:t>Postsecondary Credential – </a:t>
            </a:r>
            <a:br>
              <a:rPr lang="en-US" sz="2800" dirty="0"/>
            </a:br>
            <a:r>
              <a:rPr lang="en-US" sz="2800" dirty="0"/>
              <a:t>Definition Highlights (cont.)</a:t>
            </a:r>
          </a:p>
        </p:txBody>
      </p:sp>
      <p:sp>
        <p:nvSpPr>
          <p:cNvPr id="3" name="Content Placeholder 2"/>
          <p:cNvSpPr>
            <a:spLocks noGrp="1"/>
          </p:cNvSpPr>
          <p:nvPr>
            <p:ph idx="1"/>
          </p:nvPr>
        </p:nvSpPr>
        <p:spPr/>
        <p:txBody>
          <a:bodyPr>
            <a:normAutofit/>
          </a:bodyPr>
          <a:lstStyle/>
          <a:p>
            <a:pPr lvl="1"/>
            <a:r>
              <a:rPr lang="en-US" dirty="0"/>
              <a:t>Neither certificates awarded by workforce development boards nor work readiness certificates are included because neither document the measurable technical or industry/occupational skills</a:t>
            </a:r>
          </a:p>
          <a:p>
            <a:pPr lvl="1"/>
            <a:endParaRPr lang="en-US" dirty="0"/>
          </a:p>
          <a:p>
            <a:pPr lvl="1"/>
            <a:r>
              <a:rPr lang="en-US" dirty="0"/>
              <a:t>Must recognize technology or industry/occupational skills for specific industry/occupation rather than general skills related to safety, hygiene, etc., even if general skills certificates are broadly required to qualify for entry-level employment or advancement in employment</a:t>
            </a:r>
          </a:p>
          <a:p>
            <a:pPr lvl="1"/>
            <a:endParaRPr lang="en-US" dirty="0"/>
          </a:p>
          <a:p>
            <a:pPr lvl="1"/>
            <a:endParaRPr lang="en-US" dirty="0"/>
          </a:p>
        </p:txBody>
      </p:sp>
    </p:spTree>
    <p:extLst>
      <p:ext uri="{BB962C8B-B14F-4D97-AF65-F5344CB8AC3E}">
        <p14:creationId xmlns:p14="http://schemas.microsoft.com/office/powerpoint/2010/main" val="1202953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Definition – Secondary School Diploma</a:t>
            </a:r>
          </a:p>
        </p:txBody>
      </p:sp>
      <p:sp>
        <p:nvSpPr>
          <p:cNvPr id="3" name="Content Placeholder 2"/>
          <p:cNvSpPr>
            <a:spLocks noGrp="1"/>
          </p:cNvSpPr>
          <p:nvPr>
            <p:ph idx="1"/>
          </p:nvPr>
        </p:nvSpPr>
        <p:spPr/>
        <p:txBody>
          <a:bodyPr>
            <a:normAutofit fontScale="92500"/>
          </a:bodyPr>
          <a:lstStyle/>
          <a:p>
            <a:r>
              <a:rPr lang="en-US" dirty="0"/>
              <a:t>A secondary diploma (or alternate diploma) is one that is recognized by a State and that is included for accountability purposes under the Elementary and Secondary Education Act of 1965 (ESEA), as amended by the Every Student Succeeds Act (ESSA).</a:t>
            </a:r>
          </a:p>
          <a:p>
            <a:pPr marL="0" indent="0">
              <a:buNone/>
            </a:pPr>
            <a:endParaRPr lang="en-US" dirty="0"/>
          </a:p>
          <a:p>
            <a:r>
              <a:rPr lang="en-US" sz="2800" dirty="0"/>
              <a:t>A secondary school equivalency certification signifies that a student has completed the requirements for a high school education. The types of recognized equivalents, for those not covered under ESEA, are those recognized by a State. </a:t>
            </a:r>
          </a:p>
          <a:p>
            <a:endParaRPr lang="en-US" dirty="0"/>
          </a:p>
          <a:p>
            <a:pPr lvl="1"/>
            <a:endParaRPr lang="en-US" dirty="0"/>
          </a:p>
          <a:p>
            <a:endParaRPr lang="en-US" dirty="0"/>
          </a:p>
        </p:txBody>
      </p:sp>
    </p:spTree>
    <p:extLst>
      <p:ext uri="{BB962C8B-B14F-4D97-AF65-F5344CB8AC3E}">
        <p14:creationId xmlns:p14="http://schemas.microsoft.com/office/powerpoint/2010/main" val="1021845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a:t>
            </a:r>
          </a:p>
        </p:txBody>
      </p:sp>
      <p:sp>
        <p:nvSpPr>
          <p:cNvPr id="3" name="Content Placeholder 2"/>
          <p:cNvSpPr>
            <a:spLocks noGrp="1"/>
          </p:cNvSpPr>
          <p:nvPr>
            <p:ph idx="1"/>
          </p:nvPr>
        </p:nvSpPr>
        <p:spPr/>
        <p:txBody>
          <a:bodyPr>
            <a:normAutofit lnSpcReduction="10000"/>
          </a:bodyPr>
          <a:lstStyle/>
          <a:p>
            <a:r>
              <a:rPr lang="en-US" dirty="0"/>
              <a:t>…Secondary school diplomas, alternate diplomas, and recognized equivalents by individual States include:</a:t>
            </a:r>
          </a:p>
          <a:p>
            <a:endParaRPr lang="en-US" sz="1100" dirty="0"/>
          </a:p>
          <a:p>
            <a:pPr lvl="1"/>
            <a:r>
              <a:rPr lang="en-US" sz="2000" dirty="0">
                <a:solidFill>
                  <a:schemeClr val="tx1"/>
                </a:solidFill>
              </a:rPr>
              <a:t>Obtaining certification of attaining passing scores on a State-recognized high school equivalency test</a:t>
            </a:r>
          </a:p>
          <a:p>
            <a:pPr marL="320040" lvl="1" indent="0">
              <a:buNone/>
            </a:pPr>
            <a:endParaRPr lang="en-US" sz="2000" dirty="0">
              <a:solidFill>
                <a:schemeClr val="accent4">
                  <a:lumMod val="75000"/>
                </a:schemeClr>
              </a:solidFill>
            </a:endParaRPr>
          </a:p>
          <a:p>
            <a:pPr lvl="1"/>
            <a:r>
              <a:rPr lang="en-US" sz="2000" dirty="0">
                <a:solidFill>
                  <a:schemeClr val="tx1"/>
                </a:solidFill>
              </a:rPr>
              <a:t>Earning a secondary school diploma or State-recognized equivalent through a </a:t>
            </a:r>
            <a:r>
              <a:rPr lang="en-US" sz="2000" dirty="0" smtClean="0">
                <a:solidFill>
                  <a:schemeClr val="tx1"/>
                </a:solidFill>
              </a:rPr>
              <a:t>credit-bearing </a:t>
            </a:r>
            <a:r>
              <a:rPr lang="en-US" sz="2000" dirty="0">
                <a:solidFill>
                  <a:schemeClr val="tx1"/>
                </a:solidFill>
              </a:rPr>
              <a:t>secondary education program</a:t>
            </a:r>
          </a:p>
          <a:p>
            <a:pPr lvl="1"/>
            <a:endParaRPr lang="en-US" sz="2000" dirty="0">
              <a:solidFill>
                <a:schemeClr val="accent4">
                  <a:lumMod val="75000"/>
                </a:schemeClr>
              </a:solidFill>
            </a:endParaRPr>
          </a:p>
          <a:p>
            <a:pPr lvl="1"/>
            <a:r>
              <a:rPr lang="en-US" sz="2000" dirty="0">
                <a:solidFill>
                  <a:schemeClr val="tx1"/>
                </a:solidFill>
              </a:rPr>
              <a:t>Obtaining certification of passing a State-recognized competency-based assessment</a:t>
            </a:r>
          </a:p>
          <a:p>
            <a:pPr lvl="1"/>
            <a:endParaRPr lang="en-US" sz="2000" dirty="0">
              <a:solidFill>
                <a:schemeClr val="accent4">
                  <a:lumMod val="75000"/>
                </a:schemeClr>
              </a:solidFill>
            </a:endParaRPr>
          </a:p>
          <a:p>
            <a:pPr lvl="1"/>
            <a:r>
              <a:rPr lang="en-US" sz="2000" dirty="0">
                <a:solidFill>
                  <a:schemeClr val="tx1"/>
                </a:solidFill>
              </a:rPr>
              <a:t>Completion of a specified number of college credits</a:t>
            </a:r>
          </a:p>
          <a:p>
            <a:pPr lvl="1"/>
            <a:endParaRPr lang="en-US" dirty="0"/>
          </a:p>
        </p:txBody>
      </p:sp>
    </p:spTree>
    <p:extLst>
      <p:ext uri="{BB962C8B-B14F-4D97-AF65-F5344CB8AC3E}">
        <p14:creationId xmlns:p14="http://schemas.microsoft.com/office/powerpoint/2010/main" val="23923635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Operational Parameters by Program</a:t>
            </a:r>
            <a:endParaRPr lang="en-US" sz="2700" dirty="0"/>
          </a:p>
        </p:txBody>
      </p:sp>
      <p:sp>
        <p:nvSpPr>
          <p:cNvPr id="3" name="Content Placeholder 2"/>
          <p:cNvSpPr>
            <a:spLocks noGrp="1"/>
          </p:cNvSpPr>
          <p:nvPr>
            <p:ph idx="1"/>
          </p:nvPr>
        </p:nvSpPr>
        <p:spPr/>
        <p:txBody>
          <a:bodyPr/>
          <a:lstStyle/>
          <a:p>
            <a:endParaRPr lang="en-US" dirty="0">
              <a:solidFill>
                <a:schemeClr val="accent4">
                  <a:lumMod val="75000"/>
                </a:schemeClr>
              </a:solidFill>
            </a:endParaRPr>
          </a:p>
          <a:p>
            <a:r>
              <a:rPr lang="en-US" b="1" dirty="0">
                <a:solidFill>
                  <a:schemeClr val="tx1"/>
                </a:solidFill>
              </a:rPr>
              <a:t>Who is Included in the Indicator – Title I</a:t>
            </a:r>
          </a:p>
          <a:p>
            <a:endParaRPr lang="en-US" dirty="0">
              <a:solidFill>
                <a:schemeClr val="accent5">
                  <a:lumMod val="75000"/>
                </a:schemeClr>
              </a:solidFill>
            </a:endParaRPr>
          </a:p>
          <a:p>
            <a:pPr lvl="1"/>
            <a:r>
              <a:rPr lang="en-US" dirty="0">
                <a:solidFill>
                  <a:schemeClr val="accent1"/>
                </a:solidFill>
              </a:rPr>
              <a:t>Title I Adult and DW </a:t>
            </a:r>
            <a:r>
              <a:rPr lang="en-US" dirty="0"/>
              <a:t>– Only individuals in training count in the indicator (excludes OJT and customized training)</a:t>
            </a:r>
          </a:p>
          <a:p>
            <a:pPr lvl="1"/>
            <a:endParaRPr lang="en-US" dirty="0"/>
          </a:p>
          <a:p>
            <a:pPr lvl="1"/>
            <a:r>
              <a:rPr lang="en-US" dirty="0">
                <a:solidFill>
                  <a:schemeClr val="accent1"/>
                </a:solidFill>
              </a:rPr>
              <a:t>Title I Youth </a:t>
            </a:r>
            <a:r>
              <a:rPr lang="en-US" dirty="0"/>
              <a:t>– All ISY are included, certain OSY are included</a:t>
            </a:r>
          </a:p>
          <a:p>
            <a:pPr lvl="2">
              <a:buFont typeface="Wingdings" panose="05000000000000000000" pitchFamily="2" charset="2"/>
              <a:buChar char="Ø"/>
            </a:pPr>
            <a:r>
              <a:rPr lang="en-US" dirty="0">
                <a:solidFill>
                  <a:schemeClr val="tx1"/>
                </a:solidFill>
              </a:rPr>
              <a:t>OSY in occupational skills training, secondary or postsecondary while in program, plus a few others</a:t>
            </a:r>
          </a:p>
          <a:p>
            <a:pPr marL="0" indent="0">
              <a:buNone/>
            </a:pPr>
            <a:endParaRPr lang="en-US" dirty="0"/>
          </a:p>
        </p:txBody>
      </p:sp>
    </p:spTree>
    <p:extLst>
      <p:ext uri="{BB962C8B-B14F-4D97-AF65-F5344CB8AC3E}">
        <p14:creationId xmlns:p14="http://schemas.microsoft.com/office/powerpoint/2010/main" val="2376034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Operational Parameters by Program</a:t>
            </a:r>
            <a:endParaRPr lang="en-US" sz="2700" dirty="0"/>
          </a:p>
        </p:txBody>
      </p:sp>
      <p:sp>
        <p:nvSpPr>
          <p:cNvPr id="3" name="Content Placeholder 2"/>
          <p:cNvSpPr>
            <a:spLocks noGrp="1"/>
          </p:cNvSpPr>
          <p:nvPr>
            <p:ph idx="1"/>
          </p:nvPr>
        </p:nvSpPr>
        <p:spPr/>
        <p:txBody>
          <a:bodyPr>
            <a:normAutofit/>
          </a:bodyPr>
          <a:lstStyle/>
          <a:p>
            <a:endParaRPr lang="en-US" dirty="0">
              <a:solidFill>
                <a:schemeClr val="accent4">
                  <a:lumMod val="75000"/>
                </a:schemeClr>
              </a:solidFill>
            </a:endParaRPr>
          </a:p>
          <a:p>
            <a:r>
              <a:rPr lang="en-US" b="1" dirty="0">
                <a:solidFill>
                  <a:schemeClr val="tx1"/>
                </a:solidFill>
              </a:rPr>
              <a:t>Who is Included in the Indicator – Title II</a:t>
            </a:r>
          </a:p>
          <a:p>
            <a:endParaRPr lang="en-US" dirty="0">
              <a:solidFill>
                <a:schemeClr val="accent5">
                  <a:lumMod val="75000"/>
                </a:schemeClr>
              </a:solidFill>
            </a:endParaRPr>
          </a:p>
          <a:p>
            <a:pPr lvl="1"/>
            <a:r>
              <a:rPr lang="en-US" dirty="0">
                <a:solidFill>
                  <a:schemeClr val="accent1"/>
                </a:solidFill>
              </a:rPr>
              <a:t>Title II </a:t>
            </a:r>
          </a:p>
          <a:p>
            <a:pPr lvl="2">
              <a:buFont typeface="Wingdings" panose="05000000000000000000" pitchFamily="2" charset="2"/>
              <a:buChar char="Ø"/>
            </a:pPr>
            <a:r>
              <a:rPr lang="en-US" b="1" u="sng" dirty="0">
                <a:solidFill>
                  <a:schemeClr val="accent1"/>
                </a:solidFill>
              </a:rPr>
              <a:t>For postsecondary credential</a:t>
            </a:r>
            <a:r>
              <a:rPr lang="en-US" dirty="0">
                <a:solidFill>
                  <a:schemeClr val="accent1"/>
                </a:solidFill>
              </a:rPr>
              <a:t>:  Participants who were co-enrolled in a postsecondary education or training program</a:t>
            </a:r>
          </a:p>
          <a:p>
            <a:pPr marL="0" indent="0">
              <a:buNone/>
            </a:pPr>
            <a:endParaRPr lang="en-US" dirty="0"/>
          </a:p>
        </p:txBody>
      </p:sp>
    </p:spTree>
    <p:extLst>
      <p:ext uri="{BB962C8B-B14F-4D97-AF65-F5344CB8AC3E}">
        <p14:creationId xmlns:p14="http://schemas.microsoft.com/office/powerpoint/2010/main" val="29601919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Operational Parameters by Program</a:t>
            </a:r>
            <a:endParaRPr lang="en-US" sz="2700" dirty="0"/>
          </a:p>
        </p:txBody>
      </p:sp>
      <p:sp>
        <p:nvSpPr>
          <p:cNvPr id="3" name="Content Placeholder 2"/>
          <p:cNvSpPr>
            <a:spLocks noGrp="1"/>
          </p:cNvSpPr>
          <p:nvPr>
            <p:ph idx="1"/>
          </p:nvPr>
        </p:nvSpPr>
        <p:spPr>
          <a:xfrm>
            <a:off x="628650" y="1474845"/>
            <a:ext cx="8020050" cy="4608456"/>
          </a:xfrm>
        </p:spPr>
        <p:txBody>
          <a:bodyPr>
            <a:normAutofit/>
          </a:bodyPr>
          <a:lstStyle/>
          <a:p>
            <a:endParaRPr lang="en-US" dirty="0">
              <a:solidFill>
                <a:schemeClr val="accent4">
                  <a:lumMod val="75000"/>
                </a:schemeClr>
              </a:solidFill>
            </a:endParaRPr>
          </a:p>
          <a:p>
            <a:r>
              <a:rPr lang="en-US" b="1" dirty="0">
                <a:solidFill>
                  <a:schemeClr val="tx1"/>
                </a:solidFill>
              </a:rPr>
              <a:t>Who is Included in the Indicator – Title III</a:t>
            </a:r>
          </a:p>
          <a:p>
            <a:endParaRPr lang="en-US" dirty="0">
              <a:solidFill>
                <a:schemeClr val="accent5">
                  <a:lumMod val="75000"/>
                </a:schemeClr>
              </a:solidFill>
            </a:endParaRPr>
          </a:p>
          <a:p>
            <a:pPr lvl="1"/>
            <a:r>
              <a:rPr lang="en-US" dirty="0">
                <a:solidFill>
                  <a:schemeClr val="accent1"/>
                </a:solidFill>
              </a:rPr>
              <a:t>Title III – All Title III-only participants are </a:t>
            </a:r>
            <a:r>
              <a:rPr lang="en-US" b="1" u="sng" dirty="0">
                <a:solidFill>
                  <a:schemeClr val="accent1"/>
                </a:solidFill>
              </a:rPr>
              <a:t>EXCLUDED</a:t>
            </a:r>
          </a:p>
          <a:p>
            <a:pPr marL="0" indent="0">
              <a:buNone/>
            </a:pPr>
            <a:endParaRPr lang="en-US" dirty="0"/>
          </a:p>
        </p:txBody>
      </p:sp>
    </p:spTree>
    <p:extLst>
      <p:ext uri="{BB962C8B-B14F-4D97-AF65-F5344CB8AC3E}">
        <p14:creationId xmlns:p14="http://schemas.microsoft.com/office/powerpoint/2010/main" val="2757002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Operational Parameters by Program</a:t>
            </a:r>
            <a:endParaRPr lang="en-US" sz="2700" dirty="0"/>
          </a:p>
        </p:txBody>
      </p:sp>
      <p:sp>
        <p:nvSpPr>
          <p:cNvPr id="3" name="Content Placeholder 2"/>
          <p:cNvSpPr>
            <a:spLocks noGrp="1"/>
          </p:cNvSpPr>
          <p:nvPr>
            <p:ph idx="1"/>
          </p:nvPr>
        </p:nvSpPr>
        <p:spPr>
          <a:xfrm>
            <a:off x="628650" y="1474845"/>
            <a:ext cx="8020050" cy="4608456"/>
          </a:xfrm>
        </p:spPr>
        <p:txBody>
          <a:bodyPr>
            <a:normAutofit/>
          </a:bodyPr>
          <a:lstStyle/>
          <a:p>
            <a:endParaRPr lang="en-US" dirty="0">
              <a:solidFill>
                <a:schemeClr val="accent4">
                  <a:lumMod val="75000"/>
                </a:schemeClr>
              </a:solidFill>
            </a:endParaRPr>
          </a:p>
          <a:p>
            <a:r>
              <a:rPr lang="en-US" b="1" dirty="0">
                <a:solidFill>
                  <a:schemeClr val="tx1"/>
                </a:solidFill>
              </a:rPr>
              <a:t>Who is Included in the Indicator – Title IV</a:t>
            </a:r>
          </a:p>
          <a:p>
            <a:endParaRPr lang="en-US" dirty="0">
              <a:solidFill>
                <a:schemeClr val="accent5">
                  <a:lumMod val="75000"/>
                </a:schemeClr>
              </a:solidFill>
            </a:endParaRPr>
          </a:p>
          <a:p>
            <a:pPr lvl="1"/>
            <a:r>
              <a:rPr lang="en-US" dirty="0">
                <a:solidFill>
                  <a:schemeClr val="accent1"/>
                </a:solidFill>
              </a:rPr>
              <a:t>Title IV </a:t>
            </a:r>
          </a:p>
          <a:p>
            <a:pPr lvl="2">
              <a:buFont typeface="Wingdings" panose="05000000000000000000" pitchFamily="2" charset="2"/>
              <a:buChar char="Ø"/>
            </a:pPr>
            <a:r>
              <a:rPr lang="en-US" dirty="0">
                <a:solidFill>
                  <a:schemeClr val="accent1"/>
                </a:solidFill>
              </a:rPr>
              <a:t>Participants in education or training program leading to recognized postsecondary credential</a:t>
            </a:r>
          </a:p>
          <a:p>
            <a:pPr lvl="2"/>
            <a:endParaRPr lang="en-US" dirty="0">
              <a:solidFill>
                <a:schemeClr val="accent1"/>
              </a:solidFill>
            </a:endParaRPr>
          </a:p>
          <a:p>
            <a:pPr lvl="2">
              <a:buFont typeface="Wingdings" panose="05000000000000000000" pitchFamily="2" charset="2"/>
              <a:buChar char="Ø"/>
            </a:pPr>
            <a:r>
              <a:rPr lang="en-US" dirty="0">
                <a:solidFill>
                  <a:schemeClr val="accent1"/>
                </a:solidFill>
              </a:rPr>
              <a:t>Participants enrolled in secondary education and who have attainment of a secondary school diploma or equivalent identified on their Individualized Plan for Employment </a:t>
            </a:r>
            <a:r>
              <a:rPr lang="en-US" dirty="0" smtClean="0">
                <a:solidFill>
                  <a:schemeClr val="accent1"/>
                </a:solidFill>
              </a:rPr>
              <a:t>(IPE)</a:t>
            </a:r>
            <a:endParaRPr lang="en-US" dirty="0">
              <a:solidFill>
                <a:schemeClr val="accent1"/>
              </a:solidFill>
            </a:endParaRPr>
          </a:p>
          <a:p>
            <a:pPr lvl="1"/>
            <a:endParaRPr lang="en-US" b="1" u="sng" dirty="0">
              <a:solidFill>
                <a:schemeClr val="accent1"/>
              </a:solidFill>
            </a:endParaRPr>
          </a:p>
          <a:p>
            <a:pPr marL="0" indent="0">
              <a:buNone/>
            </a:pPr>
            <a:endParaRPr lang="en-US" dirty="0"/>
          </a:p>
        </p:txBody>
      </p:sp>
    </p:spTree>
    <p:extLst>
      <p:ext uri="{BB962C8B-B14F-4D97-AF65-F5344CB8AC3E}">
        <p14:creationId xmlns:p14="http://schemas.microsoft.com/office/powerpoint/2010/main" val="2475127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Presented by:</a:t>
            </a:r>
          </a:p>
        </p:txBody>
      </p:sp>
      <p:sp>
        <p:nvSpPr>
          <p:cNvPr id="5" name="Content Placeholder 4"/>
          <p:cNvSpPr>
            <a:spLocks noGrp="1"/>
          </p:cNvSpPr>
          <p:nvPr>
            <p:ph idx="1"/>
          </p:nvPr>
        </p:nvSpPr>
        <p:spPr>
          <a:xfrm>
            <a:off x="2110153" y="1615521"/>
            <a:ext cx="6053504" cy="4140510"/>
          </a:xfrm>
        </p:spPr>
        <p:txBody>
          <a:bodyPr/>
          <a:lstStyle/>
          <a:p>
            <a:pPr>
              <a:lnSpc>
                <a:spcPct val="100000"/>
              </a:lnSpc>
              <a:spcBef>
                <a:spcPts val="0"/>
              </a:spcBef>
            </a:pPr>
            <a:r>
              <a:rPr lang="en-US" sz="2800" b="1" dirty="0"/>
              <a:t>U.S. Department of Labor</a:t>
            </a:r>
            <a:br>
              <a:rPr lang="en-US" sz="2800" b="1" dirty="0"/>
            </a:br>
            <a:r>
              <a:rPr lang="en-US" sz="2800" dirty="0"/>
              <a:t>Employment and Training Administration</a:t>
            </a:r>
          </a:p>
          <a:p>
            <a:pPr>
              <a:lnSpc>
                <a:spcPct val="100000"/>
              </a:lnSpc>
              <a:spcBef>
                <a:spcPts val="2400"/>
              </a:spcBef>
            </a:pPr>
            <a:r>
              <a:rPr lang="en-US" sz="2800" b="1" dirty="0"/>
              <a:t>U.S. Department of Education</a:t>
            </a:r>
            <a:br>
              <a:rPr lang="en-US" sz="2800" b="1" dirty="0"/>
            </a:br>
            <a:r>
              <a:rPr lang="en-US" sz="2800" dirty="0"/>
              <a:t>Office of Career, Technical and Adult Education Rehabilitation Services Administration</a:t>
            </a:r>
          </a:p>
          <a:p>
            <a:pPr>
              <a:lnSpc>
                <a:spcPct val="100000"/>
              </a:lnSpc>
            </a:pPr>
            <a:endParaRPr lang="en-US" dirty="0"/>
          </a:p>
        </p:txBody>
      </p:sp>
      <p:pic>
        <p:nvPicPr>
          <p:cNvPr id="11" name="image.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650011" y="1572308"/>
            <a:ext cx="1231192" cy="1231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2" name="Picture 11" descr="EDSEALC"/>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91662" y="3281782"/>
            <a:ext cx="1188720" cy="1204157"/>
          </a:xfrm>
          <a:prstGeom prst="rect">
            <a:avLst/>
          </a:prstGeom>
          <a:noFill/>
          <a:ln>
            <a:noFill/>
          </a:ln>
        </p:spPr>
      </p:pic>
    </p:spTree>
    <p:extLst>
      <p:ext uri="{BB962C8B-B14F-4D97-AF65-F5344CB8AC3E}">
        <p14:creationId xmlns:p14="http://schemas.microsoft.com/office/powerpoint/2010/main" val="11472629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 Credentials that </a:t>
            </a:r>
            <a:r>
              <a:rPr lang="en-US" u="sng" dirty="0"/>
              <a:t>DO</a:t>
            </a:r>
            <a:r>
              <a:rPr lang="en-US" dirty="0"/>
              <a:t> Count</a:t>
            </a:r>
          </a:p>
        </p:txBody>
      </p:sp>
      <p:sp>
        <p:nvSpPr>
          <p:cNvPr id="3" name="Content Placeholder 2"/>
          <p:cNvSpPr>
            <a:spLocks noGrp="1"/>
          </p:cNvSpPr>
          <p:nvPr>
            <p:ph idx="1"/>
          </p:nvPr>
        </p:nvSpPr>
        <p:spPr/>
        <p:txBody>
          <a:bodyPr/>
          <a:lstStyle/>
          <a:p>
            <a:r>
              <a:rPr lang="en-US" dirty="0" smtClean="0"/>
              <a:t>Examples </a:t>
            </a:r>
            <a:r>
              <a:rPr lang="en-US" dirty="0"/>
              <a:t>of Credentials that Meet the Definition:</a:t>
            </a:r>
          </a:p>
          <a:p>
            <a:endParaRPr lang="en-US" sz="1100" dirty="0"/>
          </a:p>
          <a:p>
            <a:pPr lvl="1"/>
            <a:r>
              <a:rPr lang="en-US" dirty="0"/>
              <a:t>Certified Nursing Assistant (CNA) License</a:t>
            </a:r>
          </a:p>
          <a:p>
            <a:pPr lvl="2">
              <a:buFont typeface="Wingdings" panose="05000000000000000000" pitchFamily="2" charset="2"/>
              <a:buChar char="Ø"/>
            </a:pPr>
            <a:r>
              <a:rPr lang="en-US" dirty="0"/>
              <a:t> Example of Occupational Licensure</a:t>
            </a:r>
          </a:p>
          <a:p>
            <a:pPr lvl="1"/>
            <a:r>
              <a:rPr lang="en-US" dirty="0"/>
              <a:t>Automotive Service Excellence (ASE) Certification</a:t>
            </a:r>
          </a:p>
          <a:p>
            <a:pPr lvl="2">
              <a:buFont typeface="Wingdings" panose="05000000000000000000" pitchFamily="2" charset="2"/>
              <a:buChar char="Ø"/>
            </a:pPr>
            <a:r>
              <a:rPr lang="en-US" dirty="0"/>
              <a:t> Example of Occupational </a:t>
            </a:r>
            <a:r>
              <a:rPr lang="en-US" dirty="0" smtClean="0"/>
              <a:t>Certification</a:t>
            </a:r>
          </a:p>
          <a:p>
            <a:pPr lvl="2">
              <a:buFont typeface="Wingdings" panose="05000000000000000000" pitchFamily="2" charset="2"/>
              <a:buChar char="Ø"/>
            </a:pPr>
            <a:endParaRPr lang="en-US" dirty="0"/>
          </a:p>
          <a:p>
            <a:pPr lvl="2">
              <a:buFont typeface="Wingdings" panose="05000000000000000000" pitchFamily="2" charset="2"/>
              <a:buChar char="Ø"/>
            </a:pPr>
            <a:endParaRPr lang="en-US" dirty="0" smtClean="0"/>
          </a:p>
          <a:p>
            <a:r>
              <a:rPr lang="en-US" dirty="0"/>
              <a:t>States must follow definition—not feasible to rule on each individual credential</a:t>
            </a:r>
          </a:p>
          <a:p>
            <a:pPr lvl="1"/>
            <a:endParaRPr lang="en-US" dirty="0"/>
          </a:p>
        </p:txBody>
      </p:sp>
    </p:spTree>
    <p:extLst>
      <p:ext uri="{BB962C8B-B14F-4D97-AF65-F5344CB8AC3E}">
        <p14:creationId xmlns:p14="http://schemas.microsoft.com/office/powerpoint/2010/main" val="17463641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456280"/>
            <a:ext cx="8181975" cy="884850"/>
          </a:xfrm>
        </p:spPr>
        <p:txBody>
          <a:bodyPr>
            <a:normAutofit fontScale="90000"/>
          </a:bodyPr>
          <a:lstStyle/>
          <a:p>
            <a:r>
              <a:rPr lang="en-US" dirty="0"/>
              <a:t>Examples – Credentials that </a:t>
            </a:r>
            <a:r>
              <a:rPr lang="en-US" u="sng" dirty="0"/>
              <a:t>DO NOT</a:t>
            </a:r>
            <a:r>
              <a:rPr lang="en-US" dirty="0"/>
              <a:t> Count</a:t>
            </a:r>
          </a:p>
        </p:txBody>
      </p:sp>
      <p:sp>
        <p:nvSpPr>
          <p:cNvPr id="3" name="Content Placeholder 2"/>
          <p:cNvSpPr>
            <a:spLocks noGrp="1"/>
          </p:cNvSpPr>
          <p:nvPr>
            <p:ph idx="1"/>
          </p:nvPr>
        </p:nvSpPr>
        <p:spPr>
          <a:xfrm>
            <a:off x="628650" y="1408170"/>
            <a:ext cx="7886700" cy="4608456"/>
          </a:xfrm>
        </p:spPr>
        <p:txBody>
          <a:bodyPr>
            <a:normAutofit/>
          </a:bodyPr>
          <a:lstStyle/>
          <a:p>
            <a:r>
              <a:rPr lang="en-US" dirty="0"/>
              <a:t>Examples of common certificates that do not meet the credential definition:</a:t>
            </a:r>
          </a:p>
          <a:p>
            <a:pPr lvl="1"/>
            <a:r>
              <a:rPr lang="en-US" dirty="0"/>
              <a:t>Occupational Safety and Health Administration (OSHA) 10 Hour Course that provides awareness of job-related common safety and health hazards</a:t>
            </a:r>
          </a:p>
          <a:p>
            <a:pPr lvl="1"/>
            <a:endParaRPr lang="en-US" dirty="0"/>
          </a:p>
          <a:p>
            <a:pPr lvl="1"/>
            <a:r>
              <a:rPr lang="en-US" dirty="0"/>
              <a:t>Work/Career Readiness Certificates</a:t>
            </a:r>
          </a:p>
          <a:p>
            <a:pPr lvl="1"/>
            <a:endParaRPr lang="en-US" dirty="0"/>
          </a:p>
          <a:p>
            <a:pPr lvl="1"/>
            <a:r>
              <a:rPr lang="en-US" dirty="0"/>
              <a:t>Completion of an Assistive Technology training program (e.g</a:t>
            </a:r>
            <a:r>
              <a:rPr lang="en-US" dirty="0" smtClean="0"/>
              <a:t>., </a:t>
            </a:r>
            <a:r>
              <a:rPr lang="en-US" dirty="0"/>
              <a:t>screen reading software)</a:t>
            </a:r>
          </a:p>
          <a:p>
            <a:pPr lvl="1"/>
            <a:endParaRPr lang="en-US" dirty="0"/>
          </a:p>
          <a:p>
            <a:pPr lvl="1"/>
            <a:r>
              <a:rPr lang="en-US" dirty="0"/>
              <a:t>Completion of Orientation and Mobility training </a:t>
            </a:r>
          </a:p>
          <a:p>
            <a:pPr lvl="1"/>
            <a:endParaRPr lang="en-US" dirty="0"/>
          </a:p>
        </p:txBody>
      </p:sp>
    </p:spTree>
    <p:extLst>
      <p:ext uri="{BB962C8B-B14F-4D97-AF65-F5344CB8AC3E}">
        <p14:creationId xmlns:p14="http://schemas.microsoft.com/office/powerpoint/2010/main" val="763041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Credential Ex. - Christopher</a:t>
            </a:r>
          </a:p>
        </p:txBody>
      </p:sp>
      <p:sp>
        <p:nvSpPr>
          <p:cNvPr id="3" name="Content Placeholder 2"/>
          <p:cNvSpPr>
            <a:spLocks noGrp="1"/>
          </p:cNvSpPr>
          <p:nvPr>
            <p:ph idx="1"/>
          </p:nvPr>
        </p:nvSpPr>
        <p:spPr>
          <a:xfrm>
            <a:off x="628650" y="1413882"/>
            <a:ext cx="7886700" cy="4608456"/>
          </a:xfrm>
        </p:spPr>
        <p:txBody>
          <a:bodyPr>
            <a:normAutofit/>
          </a:bodyPr>
          <a:lstStyle/>
          <a:p>
            <a:pPr>
              <a:lnSpc>
                <a:spcPct val="150000"/>
              </a:lnSpc>
            </a:pPr>
            <a:r>
              <a:rPr lang="en-US" sz="2200" dirty="0"/>
              <a:t>Christopher became a participant in a secondary education program in October 2016.  </a:t>
            </a:r>
            <a:endParaRPr lang="en-US" sz="2200" dirty="0" smtClean="0"/>
          </a:p>
          <a:p>
            <a:pPr>
              <a:lnSpc>
                <a:spcPct val="150000"/>
              </a:lnSpc>
            </a:pPr>
            <a:r>
              <a:rPr lang="en-US" sz="2200" dirty="0" smtClean="0"/>
              <a:t>He </a:t>
            </a:r>
            <a:r>
              <a:rPr lang="en-US" sz="2200" dirty="0"/>
              <a:t>exited the program in November 2016 and later reentered the secondary education program in February 2017.  </a:t>
            </a:r>
            <a:endParaRPr lang="en-US" sz="2200" dirty="0" smtClean="0"/>
          </a:p>
          <a:p>
            <a:pPr>
              <a:lnSpc>
                <a:spcPct val="150000"/>
              </a:lnSpc>
            </a:pPr>
            <a:r>
              <a:rPr lang="en-US" sz="2200" dirty="0" smtClean="0"/>
              <a:t>In </a:t>
            </a:r>
            <a:r>
              <a:rPr lang="en-US" sz="2200" dirty="0"/>
              <a:t>March 2017, he obtained a secondary school equivalency diploma and exited the program. </a:t>
            </a:r>
            <a:endParaRPr lang="en-US" sz="2200" dirty="0" smtClean="0"/>
          </a:p>
          <a:p>
            <a:pPr>
              <a:lnSpc>
                <a:spcPct val="150000"/>
              </a:lnSpc>
            </a:pPr>
            <a:r>
              <a:rPr lang="en-US" sz="2200" dirty="0" smtClean="0"/>
              <a:t>Chris </a:t>
            </a:r>
            <a:r>
              <a:rPr lang="en-US" sz="2200" dirty="0"/>
              <a:t>got a job in May 2017.</a:t>
            </a:r>
          </a:p>
          <a:p>
            <a:pPr lvl="1"/>
            <a:endParaRPr lang="en-US" dirty="0"/>
          </a:p>
        </p:txBody>
      </p:sp>
    </p:spTree>
    <p:extLst>
      <p:ext uri="{BB962C8B-B14F-4D97-AF65-F5344CB8AC3E}">
        <p14:creationId xmlns:p14="http://schemas.microsoft.com/office/powerpoint/2010/main" val="24705608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Credential Ex. - Christopher</a:t>
            </a:r>
          </a:p>
        </p:txBody>
      </p:sp>
      <p:sp>
        <p:nvSpPr>
          <p:cNvPr id="3" name="Content Placeholder 2"/>
          <p:cNvSpPr>
            <a:spLocks noGrp="1"/>
          </p:cNvSpPr>
          <p:nvPr>
            <p:ph idx="1"/>
          </p:nvPr>
        </p:nvSpPr>
        <p:spPr/>
        <p:txBody>
          <a:bodyPr>
            <a:normAutofit fontScale="92500"/>
          </a:bodyPr>
          <a:lstStyle/>
          <a:p>
            <a:pPr lvl="1">
              <a:lnSpc>
                <a:spcPct val="150000"/>
              </a:lnSpc>
            </a:pPr>
            <a:r>
              <a:rPr lang="en-US" sz="2200" dirty="0"/>
              <a:t>Christopher is included twice in the denominator for the secondary credential component of the credential indicator because he had two periods of participation within the program year</a:t>
            </a:r>
            <a:r>
              <a:rPr lang="en-US" sz="2200" dirty="0" smtClean="0"/>
              <a:t>.</a:t>
            </a:r>
          </a:p>
          <a:p>
            <a:pPr lvl="1">
              <a:lnSpc>
                <a:spcPct val="150000"/>
              </a:lnSpc>
            </a:pPr>
            <a:r>
              <a:rPr lang="en-US" sz="2200" dirty="0" smtClean="0"/>
              <a:t>He </a:t>
            </a:r>
            <a:r>
              <a:rPr lang="en-US" sz="2200" dirty="0"/>
              <a:t>is credited twice with the achievement of a secondary </a:t>
            </a:r>
            <a:r>
              <a:rPr lang="en-US" sz="2200" dirty="0" smtClean="0"/>
              <a:t>credential, once </a:t>
            </a:r>
            <a:r>
              <a:rPr lang="en-US" sz="2200" dirty="0"/>
              <a:t>in each period of participation because the credential occurred within 1 year of exit in both periods.  </a:t>
            </a:r>
            <a:endParaRPr lang="en-US" sz="2200" dirty="0" smtClean="0"/>
          </a:p>
          <a:p>
            <a:pPr lvl="1">
              <a:lnSpc>
                <a:spcPct val="150000"/>
              </a:lnSpc>
            </a:pPr>
            <a:r>
              <a:rPr lang="en-US" sz="2200" dirty="0" smtClean="0"/>
              <a:t>Further</a:t>
            </a:r>
            <a:r>
              <a:rPr lang="en-US" sz="2200" dirty="0"/>
              <a:t>, Chris was employed 1 year from exit allowing these achievements to be counted.</a:t>
            </a:r>
          </a:p>
          <a:p>
            <a:pPr lvl="1"/>
            <a:endParaRPr lang="en-US" dirty="0"/>
          </a:p>
        </p:txBody>
      </p:sp>
    </p:spTree>
    <p:extLst>
      <p:ext uri="{BB962C8B-B14F-4D97-AF65-F5344CB8AC3E}">
        <p14:creationId xmlns:p14="http://schemas.microsoft.com/office/powerpoint/2010/main" val="2744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Credential Qs &amp; As </a:t>
            </a:r>
            <a:endParaRPr lang="en-US" sz="2700" dirty="0"/>
          </a:p>
        </p:txBody>
      </p:sp>
      <p:sp>
        <p:nvSpPr>
          <p:cNvPr id="3" name="Content Placeholder 2"/>
          <p:cNvSpPr>
            <a:spLocks noGrp="1"/>
          </p:cNvSpPr>
          <p:nvPr>
            <p:ph idx="1"/>
          </p:nvPr>
        </p:nvSpPr>
        <p:spPr/>
        <p:txBody>
          <a:bodyPr>
            <a:normAutofit/>
          </a:bodyPr>
          <a:lstStyle/>
          <a:p>
            <a:pPr marL="320040" lvl="1" indent="0">
              <a:lnSpc>
                <a:spcPct val="150000"/>
              </a:lnSpc>
              <a:buNone/>
            </a:pPr>
            <a:r>
              <a:rPr lang="en-US" sz="2000" b="1" dirty="0" smtClean="0">
                <a:solidFill>
                  <a:schemeClr val="accent5">
                    <a:lumMod val="75000"/>
                  </a:schemeClr>
                </a:solidFill>
              </a:rPr>
              <a:t>Q</a:t>
            </a:r>
            <a:r>
              <a:rPr lang="en-US" sz="2000" b="1" dirty="0">
                <a:solidFill>
                  <a:schemeClr val="accent5">
                    <a:lumMod val="75000"/>
                  </a:schemeClr>
                </a:solidFill>
              </a:rPr>
              <a:t>:</a:t>
            </a:r>
            <a:r>
              <a:rPr lang="en-US" sz="2000" dirty="0"/>
              <a:t>  </a:t>
            </a:r>
            <a:r>
              <a:rPr lang="en-US" sz="2000" dirty="0">
                <a:solidFill>
                  <a:schemeClr val="accent1"/>
                </a:solidFill>
              </a:rPr>
              <a:t>Is Incumbent Worker Training excluded from the credential attainment rate?</a:t>
            </a:r>
          </a:p>
          <a:p>
            <a:pPr marL="320040" lvl="1" indent="0">
              <a:lnSpc>
                <a:spcPct val="150000"/>
              </a:lnSpc>
              <a:buNone/>
            </a:pPr>
            <a:r>
              <a:rPr lang="en-US" sz="2000" b="1" dirty="0">
                <a:solidFill>
                  <a:schemeClr val="accent5">
                    <a:lumMod val="75000"/>
                  </a:schemeClr>
                </a:solidFill>
              </a:rPr>
              <a:t>A:  </a:t>
            </a:r>
            <a:r>
              <a:rPr lang="en-US" sz="2000" dirty="0">
                <a:solidFill>
                  <a:schemeClr val="accent1"/>
                </a:solidFill>
              </a:rPr>
              <a:t>Incumbent Workers are </a:t>
            </a:r>
            <a:r>
              <a:rPr lang="en-US" sz="2000" u="sng" dirty="0">
                <a:solidFill>
                  <a:schemeClr val="accent1"/>
                </a:solidFill>
              </a:rPr>
              <a:t>excluded</a:t>
            </a:r>
            <a:r>
              <a:rPr lang="en-US" sz="2000" dirty="0">
                <a:solidFill>
                  <a:schemeClr val="accent1"/>
                </a:solidFill>
              </a:rPr>
              <a:t> from </a:t>
            </a:r>
            <a:r>
              <a:rPr lang="en-US" sz="2000" u="sng" dirty="0">
                <a:solidFill>
                  <a:schemeClr val="accent1"/>
                </a:solidFill>
              </a:rPr>
              <a:t>all</a:t>
            </a:r>
            <a:r>
              <a:rPr lang="en-US" sz="2000" dirty="0">
                <a:solidFill>
                  <a:schemeClr val="accent1"/>
                </a:solidFill>
              </a:rPr>
              <a:t> WIOA Performance Indicators.  States will report on characteristics, services and outcomes of these individuals; however, they will not be included in performance calculations.</a:t>
            </a:r>
          </a:p>
          <a:p>
            <a:pPr marL="320040" lvl="1" indent="0">
              <a:lnSpc>
                <a:spcPct val="150000"/>
              </a:lnSpc>
              <a:buNone/>
            </a:pPr>
            <a:endParaRPr lang="en-US" dirty="0"/>
          </a:p>
        </p:txBody>
      </p:sp>
    </p:spTree>
    <p:extLst>
      <p:ext uri="{BB962C8B-B14F-4D97-AF65-F5344CB8AC3E}">
        <p14:creationId xmlns:p14="http://schemas.microsoft.com/office/powerpoint/2010/main" val="16267317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Credential Qs &amp; </a:t>
            </a:r>
            <a:r>
              <a:rPr lang="en-US" dirty="0" smtClean="0"/>
              <a:t>As</a:t>
            </a:r>
            <a:endParaRPr lang="en-US" dirty="0"/>
          </a:p>
        </p:txBody>
      </p:sp>
      <p:sp>
        <p:nvSpPr>
          <p:cNvPr id="3" name="Content Placeholder 2"/>
          <p:cNvSpPr>
            <a:spLocks noGrp="1"/>
          </p:cNvSpPr>
          <p:nvPr>
            <p:ph idx="1"/>
          </p:nvPr>
        </p:nvSpPr>
        <p:spPr/>
        <p:txBody>
          <a:bodyPr>
            <a:normAutofit/>
          </a:bodyPr>
          <a:lstStyle/>
          <a:p>
            <a:pPr marL="320040" lvl="1" indent="0">
              <a:lnSpc>
                <a:spcPct val="150000"/>
              </a:lnSpc>
              <a:buNone/>
            </a:pPr>
            <a:r>
              <a:rPr lang="en-US" sz="2000" b="1" dirty="0">
                <a:solidFill>
                  <a:schemeClr val="accent5">
                    <a:lumMod val="75000"/>
                  </a:schemeClr>
                </a:solidFill>
              </a:rPr>
              <a:t>Q:</a:t>
            </a:r>
            <a:r>
              <a:rPr lang="en-US" sz="2000" dirty="0"/>
              <a:t>  </a:t>
            </a:r>
            <a:r>
              <a:rPr lang="en-US" sz="2000" dirty="0">
                <a:solidFill>
                  <a:schemeClr val="accent1"/>
                </a:solidFill>
              </a:rPr>
              <a:t>How do we measure items that do not have certificates for the programs? For example, some technology trainings do not provide a credential but a certificate of completion. Would that count?</a:t>
            </a:r>
          </a:p>
          <a:p>
            <a:pPr marL="320040" lvl="1" indent="0">
              <a:lnSpc>
                <a:spcPct val="150000"/>
              </a:lnSpc>
              <a:buNone/>
            </a:pPr>
            <a:r>
              <a:rPr lang="en-US" sz="2000" b="1" dirty="0">
                <a:solidFill>
                  <a:schemeClr val="accent5">
                    <a:lumMod val="75000"/>
                  </a:schemeClr>
                </a:solidFill>
              </a:rPr>
              <a:t>A:  </a:t>
            </a:r>
            <a:r>
              <a:rPr lang="en-US" sz="2000" dirty="0">
                <a:solidFill>
                  <a:schemeClr val="accent1"/>
                </a:solidFill>
              </a:rPr>
              <a:t>A certificate of completion would typically not meet the definition of credential.  The certificate/credential must meet the definition provided in the Act and further clarified in guidance.</a:t>
            </a:r>
            <a:endParaRPr lang="en-US" dirty="0">
              <a:solidFill>
                <a:schemeClr val="accent1"/>
              </a:solidFill>
            </a:endParaRPr>
          </a:p>
        </p:txBody>
      </p:sp>
    </p:spTree>
    <p:extLst>
      <p:ext uri="{BB962C8B-B14F-4D97-AF65-F5344CB8AC3E}">
        <p14:creationId xmlns:p14="http://schemas.microsoft.com/office/powerpoint/2010/main" val="28273295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Credential Qs &amp; </a:t>
            </a:r>
            <a:r>
              <a:rPr lang="en-US" dirty="0" smtClean="0"/>
              <a:t>As</a:t>
            </a:r>
            <a:endParaRPr lang="en-US" dirty="0"/>
          </a:p>
        </p:txBody>
      </p:sp>
      <p:sp>
        <p:nvSpPr>
          <p:cNvPr id="3" name="Content Placeholder 2"/>
          <p:cNvSpPr>
            <a:spLocks noGrp="1"/>
          </p:cNvSpPr>
          <p:nvPr>
            <p:ph idx="1"/>
          </p:nvPr>
        </p:nvSpPr>
        <p:spPr/>
        <p:txBody>
          <a:bodyPr>
            <a:normAutofit fontScale="85000" lnSpcReduction="20000"/>
          </a:bodyPr>
          <a:lstStyle/>
          <a:p>
            <a:pPr marL="0" indent="0">
              <a:lnSpc>
                <a:spcPct val="160000"/>
              </a:lnSpc>
              <a:buNone/>
            </a:pPr>
            <a:r>
              <a:rPr lang="en-US" sz="2100" b="1" dirty="0">
                <a:solidFill>
                  <a:schemeClr val="accent5">
                    <a:lumMod val="75000"/>
                  </a:schemeClr>
                </a:solidFill>
              </a:rPr>
              <a:t>Q:</a:t>
            </a:r>
            <a:r>
              <a:rPr lang="en-US" sz="2100" dirty="0"/>
              <a:t> Title I Adult and DW participants in customized training are excluded from the credential measure.  What is customized training?</a:t>
            </a:r>
          </a:p>
          <a:p>
            <a:pPr marL="0" indent="0">
              <a:lnSpc>
                <a:spcPct val="160000"/>
              </a:lnSpc>
              <a:buNone/>
            </a:pPr>
            <a:r>
              <a:rPr lang="en-US" sz="2100" b="1" dirty="0">
                <a:solidFill>
                  <a:schemeClr val="accent5">
                    <a:lumMod val="75000"/>
                  </a:schemeClr>
                </a:solidFill>
              </a:rPr>
              <a:t>A: </a:t>
            </a:r>
            <a:r>
              <a:rPr lang="en-US" sz="1900" dirty="0"/>
              <a:t>The definition can be found in Attachment 1 of the guidance.  Customized </a:t>
            </a:r>
            <a:r>
              <a:rPr lang="en-US" sz="1900" dirty="0" smtClean="0"/>
              <a:t>Training  is </a:t>
            </a:r>
            <a:r>
              <a:rPr lang="en-US" sz="1900" dirty="0"/>
              <a:t>training that:   </a:t>
            </a:r>
          </a:p>
          <a:p>
            <a:pPr lvl="1">
              <a:lnSpc>
                <a:spcPct val="120000"/>
              </a:lnSpc>
            </a:pPr>
            <a:r>
              <a:rPr lang="en-US" sz="1900" dirty="0">
                <a:solidFill>
                  <a:schemeClr val="accent1"/>
                </a:solidFill>
              </a:rPr>
              <a:t>a. is designed to meet the specific requirements of an employer (including a group of employers); </a:t>
            </a:r>
          </a:p>
          <a:p>
            <a:pPr lvl="1">
              <a:lnSpc>
                <a:spcPct val="120000"/>
              </a:lnSpc>
            </a:pPr>
            <a:r>
              <a:rPr lang="en-US" sz="1900" dirty="0">
                <a:solidFill>
                  <a:schemeClr val="accent1"/>
                </a:solidFill>
              </a:rPr>
              <a:t>b. is conducted with a commitment by the employer to employ an individual upon successful completion of the training; and </a:t>
            </a:r>
          </a:p>
          <a:p>
            <a:pPr lvl="1">
              <a:lnSpc>
                <a:spcPct val="120000"/>
              </a:lnSpc>
            </a:pPr>
            <a:r>
              <a:rPr lang="en-US" sz="1900" dirty="0">
                <a:solidFill>
                  <a:schemeClr val="accent1"/>
                </a:solidFill>
              </a:rPr>
              <a:t>c. for which the employer pays---(</a:t>
            </a:r>
            <a:r>
              <a:rPr lang="en-US" sz="1900" dirty="0" err="1">
                <a:solidFill>
                  <a:schemeClr val="accent1"/>
                </a:solidFill>
              </a:rPr>
              <a:t>i</a:t>
            </a:r>
            <a:r>
              <a:rPr lang="en-US" sz="1900" dirty="0">
                <a:solidFill>
                  <a:schemeClr val="accent1"/>
                </a:solidFill>
              </a:rPr>
              <a:t>) a significant portion of the cost of training; and (ii) in the case of customized training involving an employer located in multiple local areas in the State, a significant portion of the cost of the training, as determined by the Governor of the State, taking into account the size of the employer and such other factors as the Governor determines to be appropriate.</a:t>
            </a:r>
          </a:p>
        </p:txBody>
      </p:sp>
    </p:spTree>
    <p:extLst>
      <p:ext uri="{BB962C8B-B14F-4D97-AF65-F5344CB8AC3E}">
        <p14:creationId xmlns:p14="http://schemas.microsoft.com/office/powerpoint/2010/main" val="13001885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Credential Qs &amp; </a:t>
            </a:r>
            <a:r>
              <a:rPr lang="en-US" dirty="0" smtClean="0"/>
              <a:t>As</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sz="1800" b="1" dirty="0">
                <a:solidFill>
                  <a:schemeClr val="accent5">
                    <a:lumMod val="75000"/>
                  </a:schemeClr>
                </a:solidFill>
              </a:rPr>
              <a:t>Q:</a:t>
            </a:r>
            <a:r>
              <a:rPr lang="en-US" sz="1800" dirty="0"/>
              <a:t>  How does an apprenticeship fit with the credential measure? </a:t>
            </a:r>
          </a:p>
          <a:p>
            <a:pPr marL="0" indent="0">
              <a:lnSpc>
                <a:spcPct val="150000"/>
              </a:lnSpc>
              <a:buNone/>
            </a:pPr>
            <a:r>
              <a:rPr lang="en-US" sz="1800" b="1" dirty="0">
                <a:solidFill>
                  <a:schemeClr val="accent5">
                    <a:lumMod val="75000"/>
                  </a:schemeClr>
                </a:solidFill>
              </a:rPr>
              <a:t>A</a:t>
            </a:r>
            <a:r>
              <a:rPr lang="en-US" sz="2000" b="1" dirty="0">
                <a:solidFill>
                  <a:schemeClr val="accent5">
                    <a:lumMod val="75000"/>
                  </a:schemeClr>
                </a:solidFill>
              </a:rPr>
              <a:t>:  </a:t>
            </a:r>
            <a:r>
              <a:rPr lang="en-US" sz="1800" dirty="0"/>
              <a:t>One of the acceptable types of credentials is an occupational certificate, which includes a certificate of completion of a Registered Apprenticeship</a:t>
            </a:r>
          </a:p>
        </p:txBody>
      </p:sp>
    </p:spTree>
    <p:extLst>
      <p:ext uri="{BB962C8B-B14F-4D97-AF65-F5344CB8AC3E}">
        <p14:creationId xmlns:p14="http://schemas.microsoft.com/office/powerpoint/2010/main" val="1055965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Credential Qs &amp; </a:t>
            </a:r>
            <a:r>
              <a:rPr lang="en-US" dirty="0" smtClean="0"/>
              <a:t>As</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sz="1800" b="1" dirty="0">
                <a:solidFill>
                  <a:schemeClr val="accent5">
                    <a:lumMod val="75000"/>
                  </a:schemeClr>
                </a:solidFill>
              </a:rPr>
              <a:t>Q:</a:t>
            </a:r>
            <a:r>
              <a:rPr lang="en-US" sz="1800" dirty="0"/>
              <a:t>  If a participant completes a postsecondary program and receives a certificate of completion but does not follow through to obtain a license, is it counted as a credential?</a:t>
            </a:r>
          </a:p>
          <a:p>
            <a:pPr marL="0" indent="0">
              <a:lnSpc>
                <a:spcPct val="150000"/>
              </a:lnSpc>
              <a:buNone/>
            </a:pPr>
            <a:r>
              <a:rPr lang="en-US" sz="1800" b="1" dirty="0">
                <a:solidFill>
                  <a:schemeClr val="accent5">
                    <a:lumMod val="75000"/>
                  </a:schemeClr>
                </a:solidFill>
              </a:rPr>
              <a:t>A:</a:t>
            </a:r>
            <a:r>
              <a:rPr lang="en-US" sz="2000" b="1" dirty="0">
                <a:solidFill>
                  <a:schemeClr val="accent5">
                    <a:lumMod val="75000"/>
                  </a:schemeClr>
                </a:solidFill>
              </a:rPr>
              <a:t>  </a:t>
            </a:r>
            <a:r>
              <a:rPr lang="en-US" sz="1800" dirty="0"/>
              <a:t>No. A certificate of completion is not counted as a credential unless it meets the credential definition provided in the guidance. </a:t>
            </a:r>
          </a:p>
        </p:txBody>
      </p:sp>
    </p:spTree>
    <p:extLst>
      <p:ext uri="{BB962C8B-B14F-4D97-AF65-F5344CB8AC3E}">
        <p14:creationId xmlns:p14="http://schemas.microsoft.com/office/powerpoint/2010/main" val="8036595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Credential Qs &amp; </a:t>
            </a:r>
            <a:r>
              <a:rPr lang="en-US" dirty="0" smtClean="0"/>
              <a:t>As</a:t>
            </a:r>
            <a:endParaRPr lang="en-US" dirty="0"/>
          </a:p>
        </p:txBody>
      </p:sp>
      <p:sp>
        <p:nvSpPr>
          <p:cNvPr id="3" name="Content Placeholder 2"/>
          <p:cNvSpPr>
            <a:spLocks noGrp="1"/>
          </p:cNvSpPr>
          <p:nvPr>
            <p:ph idx="1"/>
          </p:nvPr>
        </p:nvSpPr>
        <p:spPr/>
        <p:txBody>
          <a:bodyPr>
            <a:normAutofit/>
          </a:bodyPr>
          <a:lstStyle/>
          <a:p>
            <a:pPr marL="0" lvl="0" indent="0">
              <a:lnSpc>
                <a:spcPct val="150000"/>
              </a:lnSpc>
              <a:buNone/>
            </a:pPr>
            <a:r>
              <a:rPr lang="en-US" sz="1800" b="1" dirty="0">
                <a:solidFill>
                  <a:schemeClr val="accent5">
                    <a:lumMod val="75000"/>
                  </a:schemeClr>
                </a:solidFill>
              </a:rPr>
              <a:t>Q:  </a:t>
            </a:r>
            <a:r>
              <a:rPr lang="en-US" sz="1800" dirty="0"/>
              <a:t>If a participant enters the program below the 9</a:t>
            </a:r>
            <a:r>
              <a:rPr lang="en-US" sz="1800" baseline="30000" dirty="0"/>
              <a:t>th</a:t>
            </a:r>
            <a:r>
              <a:rPr lang="en-US" sz="1800" dirty="0"/>
              <a:t> grade level of instruction and then advances to the 9</a:t>
            </a:r>
            <a:r>
              <a:rPr lang="en-US" sz="1800" baseline="30000" dirty="0"/>
              <a:t>th</a:t>
            </a:r>
            <a:r>
              <a:rPr lang="en-US" sz="1800" dirty="0"/>
              <a:t> grade level over the course of the program, should the participant be counted in the credential indicator for secondary credential?  </a:t>
            </a:r>
          </a:p>
          <a:p>
            <a:pPr marL="0" indent="0">
              <a:lnSpc>
                <a:spcPct val="150000"/>
              </a:lnSpc>
              <a:buNone/>
            </a:pPr>
            <a:r>
              <a:rPr lang="en-US" sz="1800" b="1" dirty="0">
                <a:solidFill>
                  <a:schemeClr val="accent5">
                    <a:lumMod val="75000"/>
                  </a:schemeClr>
                </a:solidFill>
              </a:rPr>
              <a:t>A:  </a:t>
            </a:r>
            <a:r>
              <a:rPr lang="en-US" sz="1800" dirty="0"/>
              <a:t>Yes. Participants who advance into the 9</a:t>
            </a:r>
            <a:r>
              <a:rPr lang="en-US" sz="1800" baseline="30000" dirty="0"/>
              <a:t>th</a:t>
            </a:r>
            <a:r>
              <a:rPr lang="en-US" sz="1800" dirty="0"/>
              <a:t> grade level of instruction through the course of the program should be included in the secondary credential component of the credential indicator upon exit. </a:t>
            </a:r>
          </a:p>
        </p:txBody>
      </p:sp>
    </p:spTree>
    <p:extLst>
      <p:ext uri="{BB962C8B-B14F-4D97-AF65-F5344CB8AC3E}">
        <p14:creationId xmlns:p14="http://schemas.microsoft.com/office/powerpoint/2010/main" val="2252307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a:spLocks noGrp="1"/>
          </p:cNvSpPr>
          <p:nvPr>
            <p:ph idx="1"/>
          </p:nvPr>
        </p:nvSpPr>
        <p:spPr/>
        <p:txBody>
          <a:bodyPr/>
          <a:lstStyle/>
          <a:p>
            <a:pPr lvl="1"/>
            <a:endParaRPr lang="en-US" dirty="0" smtClean="0">
              <a:solidFill>
                <a:schemeClr val="accent4">
                  <a:lumMod val="75000"/>
                </a:schemeClr>
              </a:solidFill>
            </a:endParaRPr>
          </a:p>
          <a:p>
            <a:pPr lvl="1"/>
            <a:r>
              <a:rPr lang="en-US" sz="2600" dirty="0">
                <a:solidFill>
                  <a:schemeClr val="accent1"/>
                </a:solidFill>
              </a:rPr>
              <a:t>Overview of guidance and new terminology</a:t>
            </a:r>
          </a:p>
          <a:p>
            <a:pPr lvl="1"/>
            <a:r>
              <a:rPr lang="en-US" sz="2600" dirty="0">
                <a:solidFill>
                  <a:schemeClr val="accent1"/>
                </a:solidFill>
              </a:rPr>
              <a:t>Discuss the credential attainment indicator for WIOA core programs</a:t>
            </a:r>
          </a:p>
          <a:p>
            <a:pPr lvl="1"/>
            <a:r>
              <a:rPr lang="en-US" sz="2600" dirty="0">
                <a:solidFill>
                  <a:schemeClr val="accent1"/>
                </a:solidFill>
              </a:rPr>
              <a:t>Discuss the measurable skill gains indicator for WIOA core programs</a:t>
            </a:r>
          </a:p>
          <a:p>
            <a:pPr lvl="1"/>
            <a:r>
              <a:rPr lang="en-US" sz="2600" dirty="0">
                <a:solidFill>
                  <a:schemeClr val="accent1"/>
                </a:solidFill>
              </a:rPr>
              <a:t>Technical Assistance</a:t>
            </a:r>
          </a:p>
          <a:p>
            <a:pPr lvl="1"/>
            <a:r>
              <a:rPr lang="en-US" sz="2600" dirty="0">
                <a:solidFill>
                  <a:schemeClr val="accent1"/>
                </a:solidFill>
              </a:rPr>
              <a:t>New Qs &amp; As</a:t>
            </a:r>
          </a:p>
        </p:txBody>
      </p:sp>
    </p:spTree>
    <p:extLst>
      <p:ext uri="{BB962C8B-B14F-4D97-AF65-F5344CB8AC3E}">
        <p14:creationId xmlns:p14="http://schemas.microsoft.com/office/powerpoint/2010/main" val="29680042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Credential Qs &amp; </a:t>
            </a:r>
            <a:r>
              <a:rPr lang="en-US" dirty="0" smtClean="0"/>
              <a:t>As</a:t>
            </a:r>
            <a:endParaRPr lang="en-US" dirty="0"/>
          </a:p>
        </p:txBody>
      </p:sp>
      <p:sp>
        <p:nvSpPr>
          <p:cNvPr id="3" name="Content Placeholder 2"/>
          <p:cNvSpPr>
            <a:spLocks noGrp="1"/>
          </p:cNvSpPr>
          <p:nvPr>
            <p:ph idx="1"/>
          </p:nvPr>
        </p:nvSpPr>
        <p:spPr/>
        <p:txBody>
          <a:bodyPr>
            <a:normAutofit/>
          </a:bodyPr>
          <a:lstStyle/>
          <a:p>
            <a:pPr marL="0" lvl="0" indent="0">
              <a:lnSpc>
                <a:spcPct val="150000"/>
              </a:lnSpc>
              <a:buNone/>
            </a:pPr>
            <a:r>
              <a:rPr lang="en-US" sz="1800" b="1" dirty="0">
                <a:solidFill>
                  <a:schemeClr val="accent5">
                    <a:lumMod val="75000"/>
                  </a:schemeClr>
                </a:solidFill>
              </a:rPr>
              <a:t>Q:  </a:t>
            </a:r>
            <a:r>
              <a:rPr lang="en-US" sz="1800" dirty="0"/>
              <a:t>Are adult education participants, including ESL students, counted in the postsecondary education component of the credential Indicator?</a:t>
            </a:r>
          </a:p>
          <a:p>
            <a:pPr marL="0" indent="0">
              <a:lnSpc>
                <a:spcPct val="150000"/>
              </a:lnSpc>
              <a:buNone/>
            </a:pPr>
            <a:r>
              <a:rPr lang="en-US" sz="1800" b="1" dirty="0">
                <a:solidFill>
                  <a:schemeClr val="accent5">
                    <a:lumMod val="75000"/>
                  </a:schemeClr>
                </a:solidFill>
              </a:rPr>
              <a:t>A:</a:t>
            </a:r>
            <a:r>
              <a:rPr lang="en-US" sz="1800" dirty="0">
                <a:solidFill>
                  <a:schemeClr val="accent5">
                    <a:lumMod val="75000"/>
                  </a:schemeClr>
                </a:solidFill>
              </a:rPr>
              <a:t>  </a:t>
            </a:r>
            <a:r>
              <a:rPr lang="en-US" sz="1800" dirty="0"/>
              <a:t>Only adult education participants who are co-enrolled in a </a:t>
            </a:r>
            <a:r>
              <a:rPr lang="en-US" sz="1800" dirty="0" smtClean="0"/>
              <a:t>postsecondary </a:t>
            </a:r>
            <a:r>
              <a:rPr lang="en-US" sz="1800" dirty="0"/>
              <a:t>education or training program should be included in the postsecondary credential component of the credential indicator. This applies to participants regardless of whether they are enrolled in ESL, ABE, or ASE.    </a:t>
            </a:r>
          </a:p>
        </p:txBody>
      </p:sp>
    </p:spTree>
    <p:extLst>
      <p:ext uri="{BB962C8B-B14F-4D97-AF65-F5344CB8AC3E}">
        <p14:creationId xmlns:p14="http://schemas.microsoft.com/office/powerpoint/2010/main" val="18389427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Credential Qs &amp; </a:t>
            </a:r>
            <a:r>
              <a:rPr lang="en-US" dirty="0" smtClean="0"/>
              <a:t>As</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sz="1800" b="1" dirty="0">
                <a:solidFill>
                  <a:schemeClr val="accent5">
                    <a:lumMod val="75000"/>
                  </a:schemeClr>
                </a:solidFill>
              </a:rPr>
              <a:t>Q:  </a:t>
            </a:r>
            <a:r>
              <a:rPr lang="en-US" sz="1800" dirty="0"/>
              <a:t>A participant in the VR program is attending college, which is being paid for through VR (title IV) funds.  The participant is also co-enrolled in a title I program.  If the participant earns a credential by attaining a degree, would the title I and title IV programs both receive credit in the credential attainment rate indicator? </a:t>
            </a:r>
          </a:p>
          <a:p>
            <a:pPr marL="0" lvl="0" indent="0">
              <a:lnSpc>
                <a:spcPct val="150000"/>
              </a:lnSpc>
              <a:buNone/>
            </a:pPr>
            <a:r>
              <a:rPr lang="en-US" sz="1800" b="1" dirty="0">
                <a:solidFill>
                  <a:schemeClr val="accent5">
                    <a:lumMod val="75000"/>
                  </a:schemeClr>
                </a:solidFill>
              </a:rPr>
              <a:t>A: </a:t>
            </a:r>
            <a:r>
              <a:rPr lang="en-US" sz="1800" dirty="0"/>
              <a:t>Yes.  All </a:t>
            </a:r>
            <a:r>
              <a:rPr lang="en-US" sz="1800" dirty="0" smtClean="0"/>
              <a:t>applicable performance outcomes </a:t>
            </a:r>
            <a:r>
              <a:rPr lang="en-US" sz="1800" dirty="0"/>
              <a:t>can be shared between programs, because other programs may have assisted the participant in attaining employment, a credential, or a </a:t>
            </a:r>
            <a:r>
              <a:rPr lang="en-US" sz="1800" dirty="0" smtClean="0"/>
              <a:t>measurable skill gain. </a:t>
            </a:r>
            <a:r>
              <a:rPr lang="en-US" sz="1800" dirty="0"/>
              <a:t>  </a:t>
            </a:r>
          </a:p>
        </p:txBody>
      </p:sp>
    </p:spTree>
    <p:extLst>
      <p:ext uri="{BB962C8B-B14F-4D97-AF65-F5344CB8AC3E}">
        <p14:creationId xmlns:p14="http://schemas.microsoft.com/office/powerpoint/2010/main" val="40879670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Credential Qs &amp; </a:t>
            </a:r>
            <a:r>
              <a:rPr lang="en-US" dirty="0" smtClean="0"/>
              <a:t>As</a:t>
            </a:r>
            <a:endParaRPr lang="en-US" sz="2700" dirty="0"/>
          </a:p>
        </p:txBody>
      </p:sp>
      <p:sp>
        <p:nvSpPr>
          <p:cNvPr id="3" name="Content Placeholder 2"/>
          <p:cNvSpPr>
            <a:spLocks noGrp="1"/>
          </p:cNvSpPr>
          <p:nvPr>
            <p:ph idx="1"/>
          </p:nvPr>
        </p:nvSpPr>
        <p:spPr/>
        <p:txBody>
          <a:bodyPr>
            <a:normAutofit lnSpcReduction="10000"/>
          </a:bodyPr>
          <a:lstStyle/>
          <a:p>
            <a:pPr marL="0" indent="0">
              <a:lnSpc>
                <a:spcPct val="150000"/>
              </a:lnSpc>
              <a:buNone/>
            </a:pPr>
            <a:r>
              <a:rPr lang="en-US" sz="1800" b="1" dirty="0">
                <a:solidFill>
                  <a:schemeClr val="accent5">
                    <a:lumMod val="75000"/>
                  </a:schemeClr>
                </a:solidFill>
              </a:rPr>
              <a:t>Q: </a:t>
            </a:r>
            <a:r>
              <a:rPr lang="en-US" sz="1800" dirty="0"/>
              <a:t>At what point is a participant who exits a core program, who is eligible for inclusion in the credential attainment rate calculation, included in the credential attainment rate calculation? </a:t>
            </a:r>
          </a:p>
          <a:p>
            <a:pPr marL="0" lvl="0" indent="0">
              <a:lnSpc>
                <a:spcPct val="150000"/>
              </a:lnSpc>
              <a:buNone/>
            </a:pPr>
            <a:r>
              <a:rPr lang="en-US" sz="1800" b="1" dirty="0">
                <a:solidFill>
                  <a:schemeClr val="accent5">
                    <a:lumMod val="75000"/>
                  </a:schemeClr>
                </a:solidFill>
              </a:rPr>
              <a:t>A: </a:t>
            </a:r>
            <a:r>
              <a:rPr lang="en-US" sz="1800" dirty="0"/>
              <a:t>A participant is included in the credential attainment rate calculation one year after exit.  For example, if a participant earned an associate’s degree and exited the VR program in the first quarter of PY17, he would appear in the numerator and </a:t>
            </a:r>
            <a:r>
              <a:rPr lang="en-US" sz="1800" dirty="0" smtClean="0"/>
              <a:t>the denominator </a:t>
            </a:r>
            <a:r>
              <a:rPr lang="en-US" sz="1800" dirty="0"/>
              <a:t>of the credential attainment rate calculation for PY18.  If he was enrolled in an associate’s degree program and exited the program the first quarter of PY17, but still had not earned the degree </a:t>
            </a:r>
            <a:r>
              <a:rPr lang="en-US" sz="1800" dirty="0" smtClean="0"/>
              <a:t>within 365 days of exit, </a:t>
            </a:r>
            <a:r>
              <a:rPr lang="en-US" sz="1800" dirty="0"/>
              <a:t>he </a:t>
            </a:r>
            <a:r>
              <a:rPr lang="en-US" sz="1800" dirty="0" smtClean="0"/>
              <a:t>would only </a:t>
            </a:r>
            <a:r>
              <a:rPr lang="en-US" sz="1800" dirty="0"/>
              <a:t>appear in the denominator of the calculation in PY18.</a:t>
            </a:r>
          </a:p>
        </p:txBody>
      </p:sp>
    </p:spTree>
    <p:extLst>
      <p:ext uri="{BB962C8B-B14F-4D97-AF65-F5344CB8AC3E}">
        <p14:creationId xmlns:p14="http://schemas.microsoft.com/office/powerpoint/2010/main" val="3447630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5395" y="1709739"/>
            <a:ext cx="7850776" cy="1579561"/>
          </a:xfrm>
        </p:spPr>
        <p:txBody>
          <a:bodyPr>
            <a:normAutofit/>
          </a:bodyPr>
          <a:lstStyle/>
          <a:p>
            <a:pPr algn="ctr"/>
            <a:r>
              <a:rPr lang="en-US" dirty="0"/>
              <a:t>Measurable Skill Gains</a:t>
            </a:r>
          </a:p>
        </p:txBody>
      </p:sp>
    </p:spTree>
    <p:extLst>
      <p:ext uri="{BB962C8B-B14F-4D97-AF65-F5344CB8AC3E}">
        <p14:creationId xmlns:p14="http://schemas.microsoft.com/office/powerpoint/2010/main" val="36863036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7205"/>
            <a:ext cx="8136527" cy="884850"/>
          </a:xfrm>
        </p:spPr>
        <p:txBody>
          <a:bodyPr>
            <a:normAutofit/>
          </a:bodyPr>
          <a:lstStyle/>
          <a:p>
            <a:r>
              <a:rPr lang="en-US" sz="2800" dirty="0"/>
              <a:t>Five Types of Measurable Skill Gains</a:t>
            </a:r>
          </a:p>
        </p:txBody>
      </p:sp>
      <p:sp>
        <p:nvSpPr>
          <p:cNvPr id="3" name="Content Placeholder 2"/>
          <p:cNvSpPr>
            <a:spLocks noGrp="1"/>
          </p:cNvSpPr>
          <p:nvPr>
            <p:ph idx="1"/>
          </p:nvPr>
        </p:nvSpPr>
        <p:spPr>
          <a:xfrm>
            <a:off x="628649" y="1306286"/>
            <a:ext cx="8254094" cy="4777015"/>
          </a:xfrm>
        </p:spPr>
        <p:txBody>
          <a:bodyPr>
            <a:normAutofit/>
          </a:bodyPr>
          <a:lstStyle/>
          <a:p>
            <a:r>
              <a:rPr lang="en-US" dirty="0"/>
              <a:t>Achievement of at least one educational functioning level, if receiving instruction below postsecondary education level</a:t>
            </a:r>
          </a:p>
          <a:p>
            <a:r>
              <a:rPr lang="en-US" dirty="0"/>
              <a:t>Attainment of secondary school diploma or equivalent</a:t>
            </a:r>
          </a:p>
          <a:p>
            <a:r>
              <a:rPr lang="en-US" dirty="0"/>
              <a:t>Secondary or postsecondary transcript for sufficient number of credit hours </a:t>
            </a:r>
          </a:p>
          <a:p>
            <a:pPr lvl="1"/>
            <a:r>
              <a:rPr lang="en-US" b="1" u="sng" dirty="0"/>
              <a:t>Secondary</a:t>
            </a:r>
            <a:r>
              <a:rPr lang="en-US" b="1" dirty="0"/>
              <a:t>:</a:t>
            </a:r>
            <a:r>
              <a:rPr lang="en-US" dirty="0"/>
              <a:t> transcript or report card for 1 semester</a:t>
            </a:r>
          </a:p>
          <a:p>
            <a:pPr lvl="1"/>
            <a:r>
              <a:rPr lang="en-US" b="1" u="sng" dirty="0"/>
              <a:t>Postsecondary</a:t>
            </a:r>
            <a:r>
              <a:rPr lang="en-US" b="1" dirty="0"/>
              <a:t>: </a:t>
            </a:r>
            <a:r>
              <a:rPr lang="en-US" dirty="0"/>
              <a:t>at least 12 hours per semester or, for part-time students, a total of at least 12 hours over 2 completed consecutive semesters </a:t>
            </a:r>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9699574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7205"/>
            <a:ext cx="8136527" cy="884850"/>
          </a:xfrm>
        </p:spPr>
        <p:txBody>
          <a:bodyPr>
            <a:normAutofit/>
          </a:bodyPr>
          <a:lstStyle/>
          <a:p>
            <a:r>
              <a:rPr lang="en-US" sz="2800" dirty="0"/>
              <a:t>Five Types of Measurable Skill Gains (cont.)</a:t>
            </a:r>
          </a:p>
        </p:txBody>
      </p:sp>
      <p:sp>
        <p:nvSpPr>
          <p:cNvPr id="3" name="Content Placeholder 2"/>
          <p:cNvSpPr>
            <a:spLocks noGrp="1"/>
          </p:cNvSpPr>
          <p:nvPr>
            <p:ph idx="1"/>
          </p:nvPr>
        </p:nvSpPr>
        <p:spPr>
          <a:xfrm>
            <a:off x="628649" y="1306286"/>
            <a:ext cx="8254094" cy="4777015"/>
          </a:xfrm>
        </p:spPr>
        <p:txBody>
          <a:bodyPr>
            <a:normAutofit/>
          </a:bodyPr>
          <a:lstStyle/>
          <a:p>
            <a:r>
              <a:rPr lang="en-US" dirty="0"/>
              <a:t>Satisfactory progress report toward </a:t>
            </a:r>
            <a:r>
              <a:rPr lang="en-US" dirty="0" smtClean="0"/>
              <a:t>an established </a:t>
            </a:r>
            <a:r>
              <a:rPr lang="en-US" dirty="0"/>
              <a:t>milestone from an employer or training provider</a:t>
            </a:r>
          </a:p>
          <a:p>
            <a:r>
              <a:rPr lang="en-US" dirty="0"/>
              <a:t>Passage of an exam required for an occupation or progress attaining technical/occupational skills as evidenced by trade-related benchmarks</a:t>
            </a:r>
          </a:p>
          <a:p>
            <a:pPr marL="514350" indent="-514350">
              <a:buFont typeface="+mj-lt"/>
              <a:buAutoNum type="arabicPeriod"/>
            </a:pPr>
            <a:endParaRPr lang="en-US" dirty="0"/>
          </a:p>
          <a:p>
            <a:pPr marL="0" indent="0">
              <a:buNone/>
            </a:pPr>
            <a:endParaRPr lang="en-US" dirty="0"/>
          </a:p>
        </p:txBody>
      </p:sp>
    </p:spTree>
    <p:extLst>
      <p:ext uri="{BB962C8B-B14F-4D97-AF65-F5344CB8AC3E}">
        <p14:creationId xmlns:p14="http://schemas.microsoft.com/office/powerpoint/2010/main" val="26667948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37205"/>
            <a:ext cx="8136527" cy="884850"/>
          </a:xfrm>
        </p:spPr>
        <p:txBody>
          <a:bodyPr>
            <a:normAutofit/>
          </a:bodyPr>
          <a:lstStyle/>
          <a:p>
            <a:r>
              <a:rPr lang="en-US" sz="2800" dirty="0"/>
              <a:t>Three Ways To Measure Educational Functioning Level Gain</a:t>
            </a:r>
          </a:p>
        </p:txBody>
      </p:sp>
      <p:sp>
        <p:nvSpPr>
          <p:cNvPr id="3" name="Content Placeholder 2"/>
          <p:cNvSpPr>
            <a:spLocks noGrp="1"/>
          </p:cNvSpPr>
          <p:nvPr>
            <p:ph idx="1"/>
          </p:nvPr>
        </p:nvSpPr>
        <p:spPr>
          <a:xfrm>
            <a:off x="628649" y="1306286"/>
            <a:ext cx="8254094" cy="4777015"/>
          </a:xfrm>
        </p:spPr>
        <p:txBody>
          <a:bodyPr>
            <a:normAutofit/>
          </a:bodyPr>
          <a:lstStyle/>
          <a:p>
            <a:pPr lvl="0"/>
            <a:r>
              <a:rPr lang="en-US" sz="2400" dirty="0"/>
              <a:t>Programs may measure </a:t>
            </a:r>
            <a:r>
              <a:rPr lang="en-US" sz="2400" dirty="0" smtClean="0"/>
              <a:t>measurable skill gains type </a:t>
            </a:r>
            <a:r>
              <a:rPr lang="en-US" sz="2400" dirty="0"/>
              <a:t>#1, educational functioning level gain by: </a:t>
            </a:r>
          </a:p>
          <a:p>
            <a:pPr lvl="1"/>
            <a:r>
              <a:rPr lang="en-US" sz="2200" dirty="0"/>
              <a:t>Comparing initial educational functioning level, as measured by a pre-test, with the participant’s educational functioning level, as measured by a post-test; </a:t>
            </a:r>
          </a:p>
          <a:p>
            <a:pPr lvl="1"/>
            <a:endParaRPr lang="en-US" sz="2200" dirty="0"/>
          </a:p>
          <a:p>
            <a:pPr lvl="1"/>
            <a:r>
              <a:rPr lang="en-US" sz="2200" dirty="0"/>
              <a:t>Awarding of credits or Carnegie units for States that offer adult high school programs that lead to a secondary school diploma or its recognized equivalent may measure; or </a:t>
            </a:r>
          </a:p>
          <a:p>
            <a:pPr lvl="1"/>
            <a:endParaRPr lang="en-US" sz="2200" dirty="0"/>
          </a:p>
          <a:p>
            <a:pPr lvl="1"/>
            <a:r>
              <a:rPr lang="en-US" sz="2200" dirty="0"/>
              <a:t>Enrolling in postsecondary education and training during the program year if the participant exits a program below the postsecondary level. </a:t>
            </a:r>
          </a:p>
          <a:p>
            <a:pPr lvl="1"/>
            <a:endParaRPr lang="en-US" dirty="0"/>
          </a:p>
          <a:p>
            <a:pPr marL="0" indent="0">
              <a:buNone/>
            </a:pPr>
            <a:endParaRPr lang="en-US" dirty="0"/>
          </a:p>
        </p:txBody>
      </p:sp>
    </p:spTree>
    <p:extLst>
      <p:ext uri="{BB962C8B-B14F-4D97-AF65-F5344CB8AC3E}">
        <p14:creationId xmlns:p14="http://schemas.microsoft.com/office/powerpoint/2010/main" val="30353537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Operational Parameters </a:t>
            </a:r>
            <a:br>
              <a:rPr lang="en-US" dirty="0"/>
            </a:br>
            <a:r>
              <a:rPr lang="en-US" dirty="0"/>
              <a:t>– Measurable Skill Gain</a:t>
            </a:r>
            <a:endParaRPr lang="en-US" sz="2700" dirty="0"/>
          </a:p>
        </p:txBody>
      </p:sp>
      <p:sp>
        <p:nvSpPr>
          <p:cNvPr id="3" name="Content Placeholder 2"/>
          <p:cNvSpPr>
            <a:spLocks noGrp="1"/>
          </p:cNvSpPr>
          <p:nvPr>
            <p:ph idx="1"/>
          </p:nvPr>
        </p:nvSpPr>
        <p:spPr/>
        <p:txBody>
          <a:bodyPr>
            <a:normAutofit/>
          </a:bodyPr>
          <a:lstStyle/>
          <a:p>
            <a:endParaRPr lang="en-US" dirty="0">
              <a:solidFill>
                <a:schemeClr val="accent4">
                  <a:lumMod val="75000"/>
                </a:schemeClr>
              </a:solidFill>
            </a:endParaRPr>
          </a:p>
          <a:p>
            <a:pPr marL="0" indent="0">
              <a:buNone/>
            </a:pPr>
            <a:r>
              <a:rPr lang="en-US" dirty="0"/>
              <a:t>All participants who, during a program year, are in an education or training program that leads to a recognized postsecondary credential or employment are counted in the </a:t>
            </a:r>
            <a:r>
              <a:rPr lang="en-US" dirty="0" smtClean="0"/>
              <a:t>calculation </a:t>
            </a:r>
            <a:r>
              <a:rPr lang="en-US" dirty="0"/>
              <a:t>of this indicator</a:t>
            </a:r>
          </a:p>
        </p:txBody>
      </p:sp>
    </p:spTree>
    <p:extLst>
      <p:ext uri="{BB962C8B-B14F-4D97-AF65-F5344CB8AC3E}">
        <p14:creationId xmlns:p14="http://schemas.microsoft.com/office/powerpoint/2010/main" val="4145951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r>
            <a:br>
              <a:rPr lang="en-US" dirty="0"/>
            </a:br>
            <a:r>
              <a:rPr lang="en-US" dirty="0"/>
              <a:t/>
            </a:r>
            <a:br>
              <a:rPr lang="en-US" dirty="0"/>
            </a:br>
            <a:r>
              <a:rPr lang="en-US" dirty="0"/>
              <a:t>Operational Parameters by Program</a:t>
            </a:r>
            <a:endParaRPr lang="en-US" sz="2700" dirty="0"/>
          </a:p>
        </p:txBody>
      </p:sp>
      <p:sp>
        <p:nvSpPr>
          <p:cNvPr id="3" name="Content Placeholder 2"/>
          <p:cNvSpPr>
            <a:spLocks noGrp="1"/>
          </p:cNvSpPr>
          <p:nvPr>
            <p:ph idx="1"/>
          </p:nvPr>
        </p:nvSpPr>
        <p:spPr/>
        <p:txBody>
          <a:bodyPr/>
          <a:lstStyle/>
          <a:p>
            <a:endParaRPr lang="en-US" dirty="0">
              <a:solidFill>
                <a:schemeClr val="accent4">
                  <a:lumMod val="75000"/>
                </a:schemeClr>
              </a:solidFill>
            </a:endParaRPr>
          </a:p>
          <a:p>
            <a:r>
              <a:rPr lang="en-US" b="1" dirty="0">
                <a:solidFill>
                  <a:schemeClr val="tx1"/>
                </a:solidFill>
              </a:rPr>
              <a:t>Who is Included in the Indicator – Title I</a:t>
            </a:r>
          </a:p>
          <a:p>
            <a:endParaRPr lang="en-US" dirty="0">
              <a:solidFill>
                <a:schemeClr val="accent5">
                  <a:lumMod val="75000"/>
                </a:schemeClr>
              </a:solidFill>
            </a:endParaRPr>
          </a:p>
          <a:p>
            <a:pPr lvl="1"/>
            <a:r>
              <a:rPr lang="en-US" dirty="0">
                <a:solidFill>
                  <a:schemeClr val="tx1"/>
                </a:solidFill>
              </a:rPr>
              <a:t>Title I Adult and DW – </a:t>
            </a:r>
            <a:r>
              <a:rPr lang="en-US" dirty="0">
                <a:solidFill>
                  <a:schemeClr val="accent1"/>
                </a:solidFill>
              </a:rPr>
              <a:t>Only individuals in training count in the indicator (includes OJT and customized training)</a:t>
            </a:r>
          </a:p>
          <a:p>
            <a:pPr lvl="1"/>
            <a:endParaRPr lang="en-US" dirty="0"/>
          </a:p>
          <a:p>
            <a:pPr lvl="1"/>
            <a:r>
              <a:rPr lang="en-US" dirty="0">
                <a:solidFill>
                  <a:schemeClr val="tx1"/>
                </a:solidFill>
              </a:rPr>
              <a:t>Title I Youth – </a:t>
            </a:r>
            <a:r>
              <a:rPr lang="en-US" dirty="0">
                <a:solidFill>
                  <a:schemeClr val="accent1"/>
                </a:solidFill>
              </a:rPr>
              <a:t>All ISY are included, certain OSY are included</a:t>
            </a:r>
          </a:p>
          <a:p>
            <a:pPr lvl="2"/>
            <a:r>
              <a:rPr lang="en-US" dirty="0">
                <a:solidFill>
                  <a:schemeClr val="accent1"/>
                </a:solidFill>
              </a:rPr>
              <a:t>OSY in occupational skills training, secondary or postsecondary while in program, plus a few others</a:t>
            </a:r>
          </a:p>
          <a:p>
            <a:pPr marL="0" indent="0">
              <a:buNone/>
            </a:pPr>
            <a:endParaRPr lang="en-US" dirty="0"/>
          </a:p>
        </p:txBody>
      </p:sp>
    </p:spTree>
    <p:extLst>
      <p:ext uri="{BB962C8B-B14F-4D97-AF65-F5344CB8AC3E}">
        <p14:creationId xmlns:p14="http://schemas.microsoft.com/office/powerpoint/2010/main" val="915610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Operational Parameters by Program</a:t>
            </a:r>
            <a:endParaRPr lang="en-US" sz="2700" dirty="0"/>
          </a:p>
        </p:txBody>
      </p:sp>
      <p:sp>
        <p:nvSpPr>
          <p:cNvPr id="3" name="Content Placeholder 2"/>
          <p:cNvSpPr>
            <a:spLocks noGrp="1"/>
          </p:cNvSpPr>
          <p:nvPr>
            <p:ph idx="1"/>
          </p:nvPr>
        </p:nvSpPr>
        <p:spPr>
          <a:xfrm>
            <a:off x="628650" y="1474845"/>
            <a:ext cx="8362950" cy="4608456"/>
          </a:xfrm>
        </p:spPr>
        <p:txBody>
          <a:bodyPr>
            <a:normAutofit/>
          </a:bodyPr>
          <a:lstStyle/>
          <a:p>
            <a:endParaRPr lang="en-US" dirty="0">
              <a:solidFill>
                <a:schemeClr val="accent4">
                  <a:lumMod val="75000"/>
                </a:schemeClr>
              </a:solidFill>
            </a:endParaRPr>
          </a:p>
          <a:p>
            <a:r>
              <a:rPr lang="en-US" b="1" dirty="0">
                <a:solidFill>
                  <a:schemeClr val="tx1"/>
                </a:solidFill>
              </a:rPr>
              <a:t>Who is Included in the Indicator:</a:t>
            </a:r>
          </a:p>
          <a:p>
            <a:pPr marL="0" indent="0">
              <a:buNone/>
            </a:pPr>
            <a:endParaRPr lang="en-US" b="1" dirty="0">
              <a:solidFill>
                <a:schemeClr val="tx1"/>
              </a:solidFill>
            </a:endParaRPr>
          </a:p>
          <a:p>
            <a:pPr lvl="1"/>
            <a:r>
              <a:rPr lang="en-US" b="1" dirty="0">
                <a:solidFill>
                  <a:schemeClr val="tx1"/>
                </a:solidFill>
              </a:rPr>
              <a:t>Title II – </a:t>
            </a:r>
            <a:r>
              <a:rPr lang="en-US" dirty="0">
                <a:solidFill>
                  <a:schemeClr val="accent1"/>
                </a:solidFill>
              </a:rPr>
              <a:t>All </a:t>
            </a:r>
            <a:r>
              <a:rPr lang="en-US" dirty="0" smtClean="0">
                <a:solidFill>
                  <a:schemeClr val="accent1"/>
                </a:solidFill>
              </a:rPr>
              <a:t>adult education </a:t>
            </a:r>
            <a:r>
              <a:rPr lang="en-US" dirty="0">
                <a:solidFill>
                  <a:schemeClr val="accent1"/>
                </a:solidFill>
              </a:rPr>
              <a:t>participants are included</a:t>
            </a:r>
          </a:p>
          <a:p>
            <a:pPr marL="320040" lvl="1" indent="0">
              <a:buNone/>
            </a:pPr>
            <a:endParaRPr lang="en-US" dirty="0">
              <a:solidFill>
                <a:schemeClr val="accent1"/>
              </a:solidFill>
            </a:endParaRPr>
          </a:p>
          <a:p>
            <a:pPr lvl="1"/>
            <a:r>
              <a:rPr lang="en-US" b="1" dirty="0">
                <a:solidFill>
                  <a:schemeClr val="tx1"/>
                </a:solidFill>
              </a:rPr>
              <a:t>Title III </a:t>
            </a:r>
            <a:r>
              <a:rPr lang="en-US" dirty="0">
                <a:solidFill>
                  <a:schemeClr val="tx1"/>
                </a:solidFill>
              </a:rPr>
              <a:t>– </a:t>
            </a:r>
            <a:r>
              <a:rPr lang="en-US" dirty="0">
                <a:solidFill>
                  <a:schemeClr val="accent1"/>
                </a:solidFill>
              </a:rPr>
              <a:t>All Title III-only participants are </a:t>
            </a:r>
            <a:r>
              <a:rPr lang="en-US" b="1" u="sng" dirty="0">
                <a:solidFill>
                  <a:schemeClr val="accent1"/>
                </a:solidFill>
              </a:rPr>
              <a:t>EXCLUDED</a:t>
            </a:r>
          </a:p>
          <a:p>
            <a:pPr marL="320040" lvl="1" indent="0">
              <a:buNone/>
            </a:pPr>
            <a:endParaRPr lang="en-US" b="1" u="sng" dirty="0">
              <a:solidFill>
                <a:schemeClr val="accent1"/>
              </a:solidFill>
            </a:endParaRPr>
          </a:p>
          <a:p>
            <a:pPr lvl="1"/>
            <a:r>
              <a:rPr lang="en-US" b="1" dirty="0">
                <a:solidFill>
                  <a:schemeClr val="tx1"/>
                </a:solidFill>
              </a:rPr>
              <a:t>Title IV – </a:t>
            </a:r>
            <a:r>
              <a:rPr lang="en-US" dirty="0">
                <a:solidFill>
                  <a:schemeClr val="accent1"/>
                </a:solidFill>
              </a:rPr>
              <a:t>All participants enrolled in an education or training program identified on their IPE are included</a:t>
            </a:r>
          </a:p>
          <a:p>
            <a:pPr lvl="1"/>
            <a:endParaRPr lang="en-US" dirty="0">
              <a:solidFill>
                <a:schemeClr val="accent1"/>
              </a:solidFill>
            </a:endParaRPr>
          </a:p>
          <a:p>
            <a:pPr lvl="1"/>
            <a:endParaRPr lang="en-US" dirty="0"/>
          </a:p>
        </p:txBody>
      </p:sp>
    </p:spTree>
    <p:extLst>
      <p:ext uri="{BB962C8B-B14F-4D97-AF65-F5344CB8AC3E}">
        <p14:creationId xmlns:p14="http://schemas.microsoft.com/office/powerpoint/2010/main" val="29417559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88373" y="1702209"/>
            <a:ext cx="6027421" cy="1171941"/>
          </a:xfrm>
        </p:spPr>
        <p:txBody>
          <a:bodyPr>
            <a:normAutofit fontScale="92500" lnSpcReduction="20000"/>
          </a:bodyPr>
          <a:lstStyle/>
          <a:p>
            <a:r>
              <a:rPr lang="en-US" sz="2400" dirty="0"/>
              <a:t>Karen Staha</a:t>
            </a:r>
          </a:p>
          <a:p>
            <a:pPr marL="457200" lvl="1"/>
            <a:r>
              <a:rPr lang="en-US" sz="1500" dirty="0">
                <a:solidFill>
                  <a:schemeClr val="accent2"/>
                </a:solidFill>
                <a:latin typeface="Arial" panose="020B0604020202020204" pitchFamily="34" charset="0"/>
                <a:cs typeface="Arial" panose="020B0604020202020204" pitchFamily="34" charset="0"/>
              </a:rPr>
              <a:t>Director, Division of Strategic Planning and Performance</a:t>
            </a:r>
          </a:p>
          <a:p>
            <a:pPr marL="457200" lvl="1"/>
            <a:r>
              <a:rPr lang="en-US" sz="1500" dirty="0">
                <a:solidFill>
                  <a:schemeClr val="accent2"/>
                </a:solidFill>
                <a:latin typeface="Arial" panose="020B0604020202020204" pitchFamily="34" charset="0"/>
                <a:cs typeface="Arial" panose="020B0604020202020204" pitchFamily="34" charset="0"/>
              </a:rPr>
              <a:t>Office of Policy Development and Research</a:t>
            </a:r>
          </a:p>
          <a:p>
            <a:pPr marL="457200" lvl="1"/>
            <a:r>
              <a:rPr lang="en-US" sz="1500" dirty="0">
                <a:solidFill>
                  <a:schemeClr val="accent2"/>
                </a:solidFill>
                <a:latin typeface="Arial" panose="020B0604020202020204" pitchFamily="34" charset="0"/>
                <a:cs typeface="Arial" panose="020B0604020202020204" pitchFamily="34" charset="0"/>
              </a:rPr>
              <a:t>Employment and Training Administration</a:t>
            </a:r>
          </a:p>
          <a:p>
            <a:pPr marL="457200" lvl="1"/>
            <a:r>
              <a:rPr lang="en-US" sz="1500" dirty="0">
                <a:solidFill>
                  <a:schemeClr val="accent2"/>
                </a:solidFill>
                <a:latin typeface="Arial" panose="020B0604020202020204" pitchFamily="34" charset="0"/>
                <a:cs typeface="Arial" panose="020B0604020202020204" pitchFamily="34" charset="0"/>
              </a:rPr>
              <a:t>U.S. Department of Labor</a:t>
            </a:r>
          </a:p>
        </p:txBody>
      </p:sp>
      <p:sp>
        <p:nvSpPr>
          <p:cNvPr id="6" name="Content Placeholder 5"/>
          <p:cNvSpPr>
            <a:spLocks noGrp="1"/>
          </p:cNvSpPr>
          <p:nvPr>
            <p:ph idx="13"/>
          </p:nvPr>
        </p:nvSpPr>
        <p:spPr>
          <a:xfrm>
            <a:off x="1688375" y="3190034"/>
            <a:ext cx="4621530" cy="1171941"/>
          </a:xfrm>
        </p:spPr>
        <p:txBody>
          <a:bodyPr>
            <a:normAutofit fontScale="62500" lnSpcReduction="20000"/>
          </a:bodyPr>
          <a:lstStyle/>
          <a:p>
            <a:r>
              <a:rPr lang="en-US" sz="3500" dirty="0"/>
              <a:t>Cheryl Keenan</a:t>
            </a:r>
          </a:p>
          <a:p>
            <a:pPr marL="457200" lvl="1"/>
            <a:r>
              <a:rPr lang="en-US" sz="2200" dirty="0">
                <a:solidFill>
                  <a:schemeClr val="accent2"/>
                </a:solidFill>
                <a:latin typeface="Arial" panose="020B0604020202020204" pitchFamily="34" charset="0"/>
                <a:cs typeface="Arial" panose="020B0604020202020204" pitchFamily="34" charset="0"/>
              </a:rPr>
              <a:t>Director, Division of Adult Education and Literacy</a:t>
            </a:r>
          </a:p>
          <a:p>
            <a:pPr marL="457200" lvl="1"/>
            <a:r>
              <a:rPr lang="en-US" sz="2200" dirty="0">
                <a:solidFill>
                  <a:schemeClr val="accent2"/>
                </a:solidFill>
                <a:latin typeface="Arial" panose="020B0604020202020204" pitchFamily="34" charset="0"/>
                <a:cs typeface="Arial" panose="020B0604020202020204" pitchFamily="34" charset="0"/>
              </a:rPr>
              <a:t>Office of Career, Technical and Adult Education</a:t>
            </a:r>
          </a:p>
          <a:p>
            <a:pPr marL="457200" lvl="1"/>
            <a:r>
              <a:rPr lang="en-US" sz="2200" dirty="0">
                <a:solidFill>
                  <a:schemeClr val="accent2"/>
                </a:solidFill>
                <a:latin typeface="Arial" panose="020B0604020202020204" pitchFamily="34" charset="0"/>
                <a:cs typeface="Arial" panose="020B0604020202020204" pitchFamily="34" charset="0"/>
              </a:rPr>
              <a:t>U.S. Department of Education</a:t>
            </a:r>
          </a:p>
          <a:p>
            <a:pPr marL="0" indent="0">
              <a:buNone/>
            </a:pPr>
            <a:endParaRPr lang="en-US" dirty="0"/>
          </a:p>
        </p:txBody>
      </p:sp>
      <p:sp>
        <p:nvSpPr>
          <p:cNvPr id="7" name="Content Placeholder 6"/>
          <p:cNvSpPr>
            <a:spLocks noGrp="1"/>
          </p:cNvSpPr>
          <p:nvPr>
            <p:ph idx="14"/>
          </p:nvPr>
        </p:nvSpPr>
        <p:spPr>
          <a:xfrm>
            <a:off x="1688375" y="4468309"/>
            <a:ext cx="4621530" cy="1171941"/>
          </a:xfrm>
        </p:spPr>
        <p:txBody>
          <a:bodyPr>
            <a:normAutofit/>
          </a:bodyPr>
          <a:lstStyle/>
          <a:p>
            <a:r>
              <a:rPr lang="en-US" dirty="0"/>
              <a:t>Melinda Giancola</a:t>
            </a:r>
          </a:p>
          <a:p>
            <a:pPr marL="457200" lvl="1">
              <a:lnSpc>
                <a:spcPct val="70000"/>
              </a:lnSpc>
            </a:pPr>
            <a:r>
              <a:rPr lang="en-US" sz="1400" dirty="0">
                <a:solidFill>
                  <a:schemeClr val="accent2"/>
                </a:solidFill>
                <a:latin typeface="Arial" panose="020B0604020202020204" pitchFamily="34" charset="0"/>
                <a:cs typeface="Arial" panose="020B0604020202020204" pitchFamily="34" charset="0"/>
              </a:rPr>
              <a:t>Chief, Data Collection and Analysis Unit</a:t>
            </a:r>
          </a:p>
          <a:p>
            <a:pPr marL="457200" lvl="1">
              <a:lnSpc>
                <a:spcPct val="70000"/>
              </a:lnSpc>
            </a:pPr>
            <a:r>
              <a:rPr lang="en-US" sz="1400" dirty="0">
                <a:solidFill>
                  <a:schemeClr val="accent2"/>
                </a:solidFill>
                <a:latin typeface="Arial" panose="020B0604020202020204" pitchFamily="34" charset="0"/>
                <a:cs typeface="Arial" panose="020B0604020202020204" pitchFamily="34" charset="0"/>
              </a:rPr>
              <a:t>Rehabilitation Services Administration</a:t>
            </a:r>
          </a:p>
          <a:p>
            <a:pPr marL="457200" lvl="1">
              <a:lnSpc>
                <a:spcPct val="70000"/>
              </a:lnSpc>
            </a:pPr>
            <a:r>
              <a:rPr lang="en-US" sz="1400" dirty="0">
                <a:solidFill>
                  <a:schemeClr val="accent2"/>
                </a:solidFill>
                <a:latin typeface="Arial" panose="020B0604020202020204" pitchFamily="34" charset="0"/>
                <a:cs typeface="Arial" panose="020B0604020202020204" pitchFamily="34" charset="0"/>
              </a:rPr>
              <a:t>U.S. Department of Education</a:t>
            </a:r>
          </a:p>
          <a:p>
            <a:endParaRPr lang="en-US" dirty="0"/>
          </a:p>
        </p:txBody>
      </p:sp>
    </p:spTree>
    <p:extLst>
      <p:ext uri="{BB962C8B-B14F-4D97-AF65-F5344CB8AC3E}">
        <p14:creationId xmlns:p14="http://schemas.microsoft.com/office/powerpoint/2010/main" val="5427226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100" dirty="0"/>
              <a:t>Operational Parameters – Types of MSG</a:t>
            </a:r>
            <a:r>
              <a:rPr lang="en-US" dirty="0"/>
              <a:t/>
            </a:r>
            <a:br>
              <a:rPr lang="en-US" dirty="0"/>
            </a:br>
            <a:r>
              <a:rPr lang="en-US" sz="1200" dirty="0"/>
              <a:t>The appropriate types of measurable skill gains for each core program focus performance accountability under measurable skill gain on the services that are allowable under the respective statutory provisions</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90105" y="1255712"/>
            <a:ext cx="7716189" cy="487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584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Measurable Skill Gains Ex. – Carmen</a:t>
            </a:r>
            <a:endParaRPr lang="en-US" sz="2700" dirty="0"/>
          </a:p>
        </p:txBody>
      </p:sp>
      <p:sp>
        <p:nvSpPr>
          <p:cNvPr id="3" name="Content Placeholder 2"/>
          <p:cNvSpPr>
            <a:spLocks noGrp="1"/>
          </p:cNvSpPr>
          <p:nvPr>
            <p:ph idx="1"/>
          </p:nvPr>
        </p:nvSpPr>
        <p:spPr>
          <a:xfrm>
            <a:off x="628650" y="1474845"/>
            <a:ext cx="8020050" cy="4608456"/>
          </a:xfrm>
        </p:spPr>
        <p:txBody>
          <a:bodyPr>
            <a:normAutofit/>
          </a:bodyPr>
          <a:lstStyle/>
          <a:p>
            <a:endParaRPr lang="en-US" dirty="0">
              <a:solidFill>
                <a:schemeClr val="accent4">
                  <a:lumMod val="75000"/>
                </a:schemeClr>
              </a:solidFill>
            </a:endParaRPr>
          </a:p>
          <a:p>
            <a:r>
              <a:rPr lang="en-US" dirty="0"/>
              <a:t>Carmen became a participant in September 2016 in ESL Level 4.  She attended until the class ended in December 2016.  Before the class ended she took a post-test and achieved a level gain.  Carmen did not return to the ESL program for further study.</a:t>
            </a:r>
          </a:p>
          <a:p>
            <a:pPr marL="320040" lvl="1" indent="0">
              <a:buNone/>
            </a:pPr>
            <a:endParaRPr lang="en-US" dirty="0">
              <a:solidFill>
                <a:schemeClr val="accent1"/>
              </a:solidFill>
            </a:endParaRPr>
          </a:p>
          <a:p>
            <a:pPr marL="914400" lvl="2" indent="0">
              <a:buNone/>
            </a:pPr>
            <a:r>
              <a:rPr lang="en-US" dirty="0">
                <a:solidFill>
                  <a:schemeClr val="tx1"/>
                </a:solidFill>
              </a:rPr>
              <a:t>In PY 2016-17, Carmen achieved one measurable skill gain because she advanced one educational functioning level as measured by a pre-test and post-test.  </a:t>
            </a:r>
          </a:p>
          <a:p>
            <a:pPr lvl="2"/>
            <a:endParaRPr lang="en-US" dirty="0">
              <a:solidFill>
                <a:schemeClr val="accent1"/>
              </a:solidFill>
            </a:endParaRPr>
          </a:p>
          <a:p>
            <a:pPr lvl="1"/>
            <a:endParaRPr lang="en-US" b="1" u="sng" dirty="0">
              <a:solidFill>
                <a:schemeClr val="accent1"/>
              </a:solidFill>
            </a:endParaRPr>
          </a:p>
          <a:p>
            <a:pPr marL="0" indent="0">
              <a:buNone/>
            </a:pPr>
            <a:endParaRPr lang="en-US" dirty="0"/>
          </a:p>
        </p:txBody>
      </p:sp>
    </p:spTree>
    <p:extLst>
      <p:ext uri="{BB962C8B-B14F-4D97-AF65-F5344CB8AC3E}">
        <p14:creationId xmlns:p14="http://schemas.microsoft.com/office/powerpoint/2010/main" val="21665178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Measurable Skill Gains Ex. – Tony</a:t>
            </a:r>
            <a:endParaRPr lang="en-US" sz="2700" dirty="0"/>
          </a:p>
        </p:txBody>
      </p:sp>
      <p:sp>
        <p:nvSpPr>
          <p:cNvPr id="3" name="Content Placeholder 2"/>
          <p:cNvSpPr>
            <a:spLocks noGrp="1"/>
          </p:cNvSpPr>
          <p:nvPr>
            <p:ph idx="1"/>
          </p:nvPr>
        </p:nvSpPr>
        <p:spPr>
          <a:xfrm>
            <a:off x="628650" y="1474845"/>
            <a:ext cx="8020050" cy="4608456"/>
          </a:xfrm>
        </p:spPr>
        <p:txBody>
          <a:bodyPr>
            <a:normAutofit/>
          </a:bodyPr>
          <a:lstStyle/>
          <a:p>
            <a:endParaRPr lang="en-US" dirty="0">
              <a:solidFill>
                <a:schemeClr val="accent4">
                  <a:lumMod val="75000"/>
                </a:schemeClr>
              </a:solidFill>
            </a:endParaRPr>
          </a:p>
          <a:p>
            <a:r>
              <a:rPr lang="en-US" dirty="0"/>
              <a:t>Tony</a:t>
            </a:r>
            <a:r>
              <a:rPr lang="en-US" b="1" dirty="0"/>
              <a:t> </a:t>
            </a:r>
            <a:r>
              <a:rPr lang="en-US" dirty="0"/>
              <a:t>became a participant in September 2016.  In January 2017 he took a post-test which documented he achieved one educational functioning level.  In February, he obtained his secondary school equivalency diploma. </a:t>
            </a:r>
          </a:p>
          <a:p>
            <a:pPr marL="0" indent="0">
              <a:buNone/>
            </a:pPr>
            <a:endParaRPr lang="en-US" dirty="0"/>
          </a:p>
          <a:p>
            <a:pPr marL="777240" lvl="2" indent="0">
              <a:buNone/>
            </a:pPr>
            <a:r>
              <a:rPr lang="en-US" dirty="0">
                <a:solidFill>
                  <a:schemeClr val="tx1"/>
                </a:solidFill>
              </a:rPr>
              <a:t>Tony achieved one </a:t>
            </a:r>
            <a:r>
              <a:rPr lang="en-US" dirty="0" smtClean="0">
                <a:solidFill>
                  <a:schemeClr val="tx1"/>
                </a:solidFill>
              </a:rPr>
              <a:t>measurable skill gain </a:t>
            </a:r>
            <a:r>
              <a:rPr lang="en-US" dirty="0">
                <a:solidFill>
                  <a:schemeClr val="tx1"/>
                </a:solidFill>
              </a:rPr>
              <a:t>in the PY 2016-17 reporting period. Although he achieved two types of gain in the reporting period, an EFL gain and a secondary school credential, only one </a:t>
            </a:r>
            <a:r>
              <a:rPr lang="en-US" dirty="0" smtClean="0">
                <a:solidFill>
                  <a:schemeClr val="tx1"/>
                </a:solidFill>
              </a:rPr>
              <a:t>measurable skill gain </a:t>
            </a:r>
            <a:r>
              <a:rPr lang="en-US" dirty="0">
                <a:solidFill>
                  <a:schemeClr val="tx1"/>
                </a:solidFill>
              </a:rPr>
              <a:t>is credited</a:t>
            </a:r>
            <a:r>
              <a:rPr lang="en-US" dirty="0" smtClean="0">
                <a:solidFill>
                  <a:schemeClr val="tx1"/>
                </a:solidFill>
              </a:rPr>
              <a:t>.</a:t>
            </a:r>
            <a:endParaRPr lang="en-US" dirty="0">
              <a:solidFill>
                <a:schemeClr val="accent5">
                  <a:lumMod val="75000"/>
                </a:schemeClr>
              </a:solidFill>
            </a:endParaRPr>
          </a:p>
          <a:p>
            <a:pPr lvl="2"/>
            <a:endParaRPr lang="en-US" dirty="0">
              <a:solidFill>
                <a:schemeClr val="accent1"/>
              </a:solidFill>
            </a:endParaRPr>
          </a:p>
          <a:p>
            <a:pPr lvl="1"/>
            <a:endParaRPr lang="en-US" b="1" u="sng" dirty="0">
              <a:solidFill>
                <a:schemeClr val="accent1"/>
              </a:solidFill>
            </a:endParaRPr>
          </a:p>
          <a:p>
            <a:pPr marL="0" indent="0">
              <a:buNone/>
            </a:pPr>
            <a:endParaRPr lang="en-US" dirty="0"/>
          </a:p>
        </p:txBody>
      </p:sp>
    </p:spTree>
    <p:extLst>
      <p:ext uri="{BB962C8B-B14F-4D97-AF65-F5344CB8AC3E}">
        <p14:creationId xmlns:p14="http://schemas.microsoft.com/office/powerpoint/2010/main" val="29563475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Measurable Skill Gains Qs &amp; </a:t>
            </a:r>
            <a:r>
              <a:rPr lang="en-US" dirty="0" smtClean="0"/>
              <a:t>As</a:t>
            </a:r>
            <a:endParaRPr lang="en-US" dirty="0"/>
          </a:p>
        </p:txBody>
      </p:sp>
      <p:sp>
        <p:nvSpPr>
          <p:cNvPr id="3" name="Content Placeholder 2"/>
          <p:cNvSpPr>
            <a:spLocks noGrp="1"/>
          </p:cNvSpPr>
          <p:nvPr>
            <p:ph idx="1"/>
          </p:nvPr>
        </p:nvSpPr>
        <p:spPr>
          <a:xfrm>
            <a:off x="581025" y="1646295"/>
            <a:ext cx="7886700" cy="4608456"/>
          </a:xfrm>
        </p:spPr>
        <p:txBody>
          <a:bodyPr>
            <a:normAutofit/>
          </a:bodyPr>
          <a:lstStyle/>
          <a:p>
            <a:pPr marL="0" indent="0">
              <a:lnSpc>
                <a:spcPct val="150000"/>
              </a:lnSpc>
              <a:buNone/>
            </a:pPr>
            <a:r>
              <a:rPr lang="en-US" sz="1800" b="1" dirty="0">
                <a:solidFill>
                  <a:schemeClr val="accent5">
                    <a:lumMod val="75000"/>
                  </a:schemeClr>
                </a:solidFill>
              </a:rPr>
              <a:t>Q:  </a:t>
            </a:r>
            <a:r>
              <a:rPr lang="en-US" sz="1800" dirty="0"/>
              <a:t>Am I understanding correctly that there will be a significant number of participants who although they are not subject to the credential attainment indicator are indeed subject to the skill gain indicator?</a:t>
            </a:r>
          </a:p>
          <a:p>
            <a:pPr marL="0" indent="0">
              <a:lnSpc>
                <a:spcPct val="150000"/>
              </a:lnSpc>
              <a:buNone/>
            </a:pPr>
            <a:r>
              <a:rPr lang="en-US" sz="1800" b="1" dirty="0">
                <a:solidFill>
                  <a:schemeClr val="accent5">
                    <a:lumMod val="75000"/>
                  </a:schemeClr>
                </a:solidFill>
              </a:rPr>
              <a:t>A:</a:t>
            </a:r>
            <a:r>
              <a:rPr lang="en-US" sz="1800" b="1" dirty="0">
                <a:solidFill>
                  <a:schemeClr val="accent3">
                    <a:lumMod val="50000"/>
                  </a:schemeClr>
                </a:solidFill>
              </a:rPr>
              <a:t> </a:t>
            </a:r>
            <a:r>
              <a:rPr lang="en-US" sz="1800" dirty="0" smtClean="0"/>
              <a:t>Yes. There </a:t>
            </a:r>
            <a:r>
              <a:rPr lang="en-US" sz="1800" dirty="0"/>
              <a:t>may be participants who </a:t>
            </a:r>
            <a:r>
              <a:rPr lang="en-US" sz="1800" dirty="0" smtClean="0"/>
              <a:t>are </a:t>
            </a:r>
            <a:r>
              <a:rPr lang="en-US" sz="1800" dirty="0"/>
              <a:t>excluded from the Credential Attainment indicator and are included in the Measurable Skill Gain indicator.  For example, for </a:t>
            </a:r>
            <a:r>
              <a:rPr lang="en-US" sz="1800" dirty="0" smtClean="0"/>
              <a:t>title </a:t>
            </a:r>
            <a:r>
              <a:rPr lang="en-US" sz="1800" dirty="0"/>
              <a:t>I Adult and DW those in OJT and customized training are not included in the credential indicator, but are included in the </a:t>
            </a:r>
            <a:r>
              <a:rPr lang="en-US" sz="1800" dirty="0" smtClean="0"/>
              <a:t>measurable skill gains indicator</a:t>
            </a:r>
            <a:r>
              <a:rPr lang="en-US" sz="1800" dirty="0"/>
              <a:t>.  For </a:t>
            </a:r>
            <a:r>
              <a:rPr lang="en-US" sz="1800" dirty="0" smtClean="0"/>
              <a:t>title </a:t>
            </a:r>
            <a:r>
              <a:rPr lang="en-US" sz="1800" dirty="0"/>
              <a:t>I Youth, the participants included in the two indicators are the same with the exception that credential is an exit-based </a:t>
            </a:r>
            <a:r>
              <a:rPr lang="en-US" sz="1800" dirty="0" smtClean="0"/>
              <a:t>measure, </a:t>
            </a:r>
            <a:r>
              <a:rPr lang="en-US" sz="1800" dirty="0"/>
              <a:t>whereas </a:t>
            </a:r>
            <a:r>
              <a:rPr lang="en-US" sz="1800" dirty="0" smtClean="0"/>
              <a:t>measurable skill gains </a:t>
            </a:r>
            <a:r>
              <a:rPr lang="en-US" sz="1800" dirty="0"/>
              <a:t>is not exit-based.</a:t>
            </a:r>
          </a:p>
        </p:txBody>
      </p:sp>
    </p:spTree>
    <p:extLst>
      <p:ext uri="{BB962C8B-B14F-4D97-AF65-F5344CB8AC3E}">
        <p14:creationId xmlns:p14="http://schemas.microsoft.com/office/powerpoint/2010/main" val="237898863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Measurable Skill Gains Qs &amp; </a:t>
            </a:r>
            <a:r>
              <a:rPr lang="en-US" dirty="0" smtClean="0"/>
              <a:t>As</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sz="1800" b="1" dirty="0">
                <a:solidFill>
                  <a:schemeClr val="accent5">
                    <a:lumMod val="75000"/>
                  </a:schemeClr>
                </a:solidFill>
              </a:rPr>
              <a:t>Q:  </a:t>
            </a:r>
            <a:r>
              <a:rPr lang="en-US" sz="1800" dirty="0"/>
              <a:t>If a participant is carried over from PY </a:t>
            </a:r>
            <a:r>
              <a:rPr lang="en-US" sz="1800" dirty="0" smtClean="0"/>
              <a:t>2015 </a:t>
            </a:r>
            <a:r>
              <a:rPr lang="en-US" sz="1800" dirty="0"/>
              <a:t>but is still in occupational skills training or high school equivalency training, can we enter measurable skills gains if after </a:t>
            </a:r>
            <a:r>
              <a:rPr lang="en-US" sz="1800" dirty="0" smtClean="0"/>
              <a:t>7/1/2016 they </a:t>
            </a:r>
            <a:r>
              <a:rPr lang="en-US" sz="1800" dirty="0"/>
              <a:t>show academic progress through a report card/transcript or passage of an exam that is required for the occupation?</a:t>
            </a:r>
          </a:p>
          <a:p>
            <a:pPr marL="0" indent="0">
              <a:lnSpc>
                <a:spcPct val="150000"/>
              </a:lnSpc>
              <a:buNone/>
            </a:pPr>
            <a:r>
              <a:rPr lang="en-US" sz="1800" b="1" dirty="0">
                <a:solidFill>
                  <a:schemeClr val="accent5">
                    <a:lumMod val="75000"/>
                  </a:schemeClr>
                </a:solidFill>
              </a:rPr>
              <a:t>A:  </a:t>
            </a:r>
            <a:r>
              <a:rPr lang="en-US" sz="1800" dirty="0"/>
              <a:t>Yes.  If the participant is still in education or training during PY 2016 and achieves one of the types of measurable skill gains during PY 2016, they would count as a success in the </a:t>
            </a:r>
            <a:r>
              <a:rPr lang="en-US" sz="1800" dirty="0" smtClean="0"/>
              <a:t>indicator </a:t>
            </a:r>
            <a:r>
              <a:rPr lang="en-US" sz="1800" dirty="0"/>
              <a:t>in PY 2016.</a:t>
            </a:r>
          </a:p>
        </p:txBody>
      </p:sp>
    </p:spTree>
    <p:extLst>
      <p:ext uri="{BB962C8B-B14F-4D97-AF65-F5344CB8AC3E}">
        <p14:creationId xmlns:p14="http://schemas.microsoft.com/office/powerpoint/2010/main" val="1654541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Measurable Skill Gains Qs &amp; </a:t>
            </a:r>
            <a:r>
              <a:rPr lang="en-US" dirty="0" smtClean="0"/>
              <a:t>As</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sz="1800" b="1" dirty="0">
                <a:solidFill>
                  <a:schemeClr val="accent5">
                    <a:lumMod val="75000"/>
                  </a:schemeClr>
                </a:solidFill>
              </a:rPr>
              <a:t>Q:  </a:t>
            </a:r>
            <a:r>
              <a:rPr lang="en-US" sz="1800" dirty="0"/>
              <a:t>Can a customer have multiple positives in the </a:t>
            </a:r>
            <a:r>
              <a:rPr lang="en-US" sz="1800" dirty="0" smtClean="0"/>
              <a:t>measurable skill gains </a:t>
            </a:r>
            <a:r>
              <a:rPr lang="en-US" sz="1800" dirty="0"/>
              <a:t>indicator?</a:t>
            </a:r>
          </a:p>
          <a:p>
            <a:pPr marL="0" indent="0">
              <a:lnSpc>
                <a:spcPct val="150000"/>
              </a:lnSpc>
              <a:buNone/>
            </a:pPr>
            <a:r>
              <a:rPr lang="en-US" sz="1800" b="1" dirty="0">
                <a:solidFill>
                  <a:schemeClr val="accent5">
                    <a:lumMod val="75000"/>
                  </a:schemeClr>
                </a:solidFill>
              </a:rPr>
              <a:t>A:  </a:t>
            </a:r>
            <a:r>
              <a:rPr lang="en-US" sz="1800" dirty="0"/>
              <a:t>If a participant achieves more than one type of gain </a:t>
            </a:r>
            <a:r>
              <a:rPr lang="en-US" sz="1800" dirty="0" smtClean="0"/>
              <a:t>during a period of participation, then only one </a:t>
            </a:r>
            <a:r>
              <a:rPr lang="en-US" sz="1800" dirty="0"/>
              <a:t>gain per participant </a:t>
            </a:r>
            <a:r>
              <a:rPr lang="en-US" sz="1800" dirty="0" smtClean="0"/>
              <a:t>is counted towards the measurable skill gains indicator for that reporting period.  </a:t>
            </a:r>
            <a:r>
              <a:rPr lang="en-US" sz="1800" dirty="0"/>
              <a:t>If the participant participates in parts of two program years and makes measurable skill gains in both program years, one gain in each of those program years would count in the indicator. </a:t>
            </a:r>
          </a:p>
        </p:txBody>
      </p:sp>
    </p:spTree>
    <p:extLst>
      <p:ext uri="{BB962C8B-B14F-4D97-AF65-F5344CB8AC3E}">
        <p14:creationId xmlns:p14="http://schemas.microsoft.com/office/powerpoint/2010/main" val="3990510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Measurable Skill Gains Qs &amp; </a:t>
            </a:r>
            <a:r>
              <a:rPr lang="en-US" dirty="0" smtClean="0"/>
              <a:t>As</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sz="1800" b="1" dirty="0">
                <a:solidFill>
                  <a:schemeClr val="accent5">
                    <a:lumMod val="75000"/>
                  </a:schemeClr>
                </a:solidFill>
              </a:rPr>
              <a:t>Q:  </a:t>
            </a:r>
            <a:r>
              <a:rPr lang="en-US" sz="1800" dirty="0"/>
              <a:t>If a participant successfully completes a work experience, will they count in the measurable skills </a:t>
            </a:r>
            <a:r>
              <a:rPr lang="en-US" sz="1800" dirty="0" smtClean="0"/>
              <a:t>gains </a:t>
            </a:r>
            <a:r>
              <a:rPr lang="en-US" sz="1800" dirty="0"/>
              <a:t>performance indicator?</a:t>
            </a:r>
          </a:p>
          <a:p>
            <a:pPr marL="0" indent="0">
              <a:lnSpc>
                <a:spcPct val="150000"/>
              </a:lnSpc>
              <a:buNone/>
            </a:pPr>
            <a:r>
              <a:rPr lang="en-US" sz="1800" b="1" dirty="0">
                <a:solidFill>
                  <a:schemeClr val="accent5">
                    <a:lumMod val="75000"/>
                  </a:schemeClr>
                </a:solidFill>
              </a:rPr>
              <a:t>A:  </a:t>
            </a:r>
            <a:r>
              <a:rPr lang="en-US" sz="1800" dirty="0" smtClean="0"/>
              <a:t>No.  The </a:t>
            </a:r>
            <a:r>
              <a:rPr lang="en-US" sz="1800" dirty="0"/>
              <a:t>participant must be in </a:t>
            </a:r>
            <a:r>
              <a:rPr lang="en-US" sz="1800" dirty="0" smtClean="0"/>
              <a:t>an education </a:t>
            </a:r>
            <a:r>
              <a:rPr lang="en-US" sz="1800" dirty="0"/>
              <a:t>or training to be included in the </a:t>
            </a:r>
            <a:r>
              <a:rPr lang="en-US" sz="1800" dirty="0" smtClean="0"/>
              <a:t>measurable skill gains </a:t>
            </a:r>
            <a:r>
              <a:rPr lang="en-US" sz="1800" dirty="0"/>
              <a:t>indicator.  Work experience is not considered education or training; therefore, participation in work experience alone would not put the participant in the denominator for the measurable skill gains indicator.</a:t>
            </a:r>
          </a:p>
        </p:txBody>
      </p:sp>
    </p:spTree>
    <p:extLst>
      <p:ext uri="{BB962C8B-B14F-4D97-AF65-F5344CB8AC3E}">
        <p14:creationId xmlns:p14="http://schemas.microsoft.com/office/powerpoint/2010/main" val="125508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Measurable Skill Gains Qs &amp; </a:t>
            </a:r>
            <a:r>
              <a:rPr lang="en-US" dirty="0" smtClean="0"/>
              <a:t>As</a:t>
            </a:r>
            <a:endParaRPr lang="en-US" dirty="0"/>
          </a:p>
        </p:txBody>
      </p:sp>
      <p:sp>
        <p:nvSpPr>
          <p:cNvPr id="3" name="Content Placeholder 2"/>
          <p:cNvSpPr>
            <a:spLocks noGrp="1"/>
          </p:cNvSpPr>
          <p:nvPr>
            <p:ph idx="1"/>
          </p:nvPr>
        </p:nvSpPr>
        <p:spPr/>
        <p:txBody>
          <a:bodyPr>
            <a:normAutofit/>
          </a:bodyPr>
          <a:lstStyle/>
          <a:p>
            <a:pPr marL="0" lvl="0" indent="0">
              <a:lnSpc>
                <a:spcPct val="150000"/>
              </a:lnSpc>
              <a:buNone/>
            </a:pPr>
            <a:r>
              <a:rPr lang="en-US" sz="1800" b="1" dirty="0">
                <a:solidFill>
                  <a:schemeClr val="accent5">
                    <a:lumMod val="75000"/>
                  </a:schemeClr>
                </a:solidFill>
              </a:rPr>
              <a:t>Q:  </a:t>
            </a:r>
            <a:r>
              <a:rPr lang="en-US" sz="1800" dirty="0"/>
              <a:t>Does enrollment in developmental education classes count for the “enter postsecondary education” component of the </a:t>
            </a:r>
            <a:r>
              <a:rPr lang="en-US" sz="1800" dirty="0" smtClean="0"/>
              <a:t>measurable skill gains </a:t>
            </a:r>
            <a:r>
              <a:rPr lang="en-US" sz="1800" dirty="0"/>
              <a:t>indicator? </a:t>
            </a:r>
          </a:p>
          <a:p>
            <a:pPr marL="0" indent="0">
              <a:lnSpc>
                <a:spcPct val="150000"/>
              </a:lnSpc>
              <a:buNone/>
            </a:pPr>
            <a:r>
              <a:rPr lang="en-US" sz="1800" dirty="0">
                <a:solidFill>
                  <a:schemeClr val="accent5">
                    <a:lumMod val="75000"/>
                  </a:schemeClr>
                </a:solidFill>
              </a:rPr>
              <a:t> </a:t>
            </a:r>
            <a:r>
              <a:rPr lang="en-US" sz="1800" b="1" dirty="0">
                <a:solidFill>
                  <a:schemeClr val="accent5">
                    <a:lumMod val="75000"/>
                  </a:schemeClr>
                </a:solidFill>
              </a:rPr>
              <a:t>A:  </a:t>
            </a:r>
            <a:r>
              <a:rPr lang="en-US" sz="1800" dirty="0"/>
              <a:t>Yes. Entry into developmental education classes will count as entry into postsecondary education and can be counted towards an educational functioning level (EFL) achievement. </a:t>
            </a:r>
          </a:p>
        </p:txBody>
      </p:sp>
    </p:spTree>
    <p:extLst>
      <p:ext uri="{BB962C8B-B14F-4D97-AF65-F5344CB8AC3E}">
        <p14:creationId xmlns:p14="http://schemas.microsoft.com/office/powerpoint/2010/main" val="715388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Measurable Skill Gains Qs &amp; </a:t>
            </a:r>
            <a:r>
              <a:rPr lang="en-US" dirty="0" smtClean="0"/>
              <a:t>As</a:t>
            </a:r>
            <a:endParaRPr lang="en-US" dirty="0"/>
          </a:p>
        </p:txBody>
      </p:sp>
      <p:sp>
        <p:nvSpPr>
          <p:cNvPr id="3" name="Content Placeholder 2"/>
          <p:cNvSpPr>
            <a:spLocks noGrp="1"/>
          </p:cNvSpPr>
          <p:nvPr>
            <p:ph idx="1"/>
          </p:nvPr>
        </p:nvSpPr>
        <p:spPr/>
        <p:txBody>
          <a:bodyPr>
            <a:normAutofit/>
          </a:bodyPr>
          <a:lstStyle/>
          <a:p>
            <a:pPr marL="0" lvl="0" indent="0">
              <a:lnSpc>
                <a:spcPct val="150000"/>
              </a:lnSpc>
              <a:buNone/>
            </a:pPr>
            <a:r>
              <a:rPr lang="en-US" sz="1800" b="1" dirty="0">
                <a:solidFill>
                  <a:schemeClr val="accent5">
                    <a:lumMod val="75000"/>
                  </a:schemeClr>
                </a:solidFill>
              </a:rPr>
              <a:t>Q:  </a:t>
            </a:r>
            <a:r>
              <a:rPr lang="en-US" sz="1800" dirty="0"/>
              <a:t>Can ESL participants be credited for entry into postsecondary education under </a:t>
            </a:r>
            <a:r>
              <a:rPr lang="en-US" sz="1800" dirty="0" smtClean="0"/>
              <a:t>measurable skill gains </a:t>
            </a:r>
            <a:r>
              <a:rPr lang="en-US" sz="1800" dirty="0"/>
              <a:t>if they are not enrolled in ASE?</a:t>
            </a:r>
          </a:p>
          <a:p>
            <a:pPr marL="0" indent="0">
              <a:lnSpc>
                <a:spcPct val="150000"/>
              </a:lnSpc>
              <a:buNone/>
            </a:pPr>
            <a:r>
              <a:rPr lang="en-US" sz="1800" b="1" dirty="0">
                <a:solidFill>
                  <a:schemeClr val="accent5">
                    <a:lumMod val="75000"/>
                  </a:schemeClr>
                </a:solidFill>
              </a:rPr>
              <a:t>A:  </a:t>
            </a:r>
            <a:r>
              <a:rPr lang="en-US" sz="1800" dirty="0"/>
              <a:t>Yes. Entry into postsecondary education is one way to measure educational functioning level gain as part of the measurable skill gains indicator.  Any student who enters postsecondary education after exit is counted as achieving </a:t>
            </a:r>
            <a:r>
              <a:rPr lang="en-US" sz="1800" dirty="0" smtClean="0"/>
              <a:t>a </a:t>
            </a:r>
            <a:r>
              <a:rPr lang="en-US" sz="1800" dirty="0"/>
              <a:t>measurable skill gain, regardless of whether they are enrolled ABE, ESL or ASE.        </a:t>
            </a:r>
          </a:p>
        </p:txBody>
      </p:sp>
    </p:spTree>
    <p:extLst>
      <p:ext uri="{BB962C8B-B14F-4D97-AF65-F5344CB8AC3E}">
        <p14:creationId xmlns:p14="http://schemas.microsoft.com/office/powerpoint/2010/main" val="41968691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r>
              <a:rPr lang="en-US" dirty="0"/>
              <a:t>Measurable Skill Gains Qs &amp; </a:t>
            </a:r>
            <a:r>
              <a:rPr lang="en-US" dirty="0" smtClean="0"/>
              <a:t>As</a:t>
            </a:r>
            <a:endParaRPr lang="en-US" dirty="0"/>
          </a:p>
        </p:txBody>
      </p:sp>
      <p:sp>
        <p:nvSpPr>
          <p:cNvPr id="3" name="Content Placeholder 2"/>
          <p:cNvSpPr>
            <a:spLocks noGrp="1"/>
          </p:cNvSpPr>
          <p:nvPr>
            <p:ph idx="1"/>
          </p:nvPr>
        </p:nvSpPr>
        <p:spPr/>
        <p:txBody>
          <a:bodyPr>
            <a:normAutofit/>
          </a:bodyPr>
          <a:lstStyle/>
          <a:p>
            <a:pPr marL="0" indent="0">
              <a:lnSpc>
                <a:spcPct val="150000"/>
              </a:lnSpc>
              <a:buNone/>
            </a:pPr>
            <a:r>
              <a:rPr lang="en-US" sz="1800" b="1" dirty="0">
                <a:solidFill>
                  <a:schemeClr val="accent5">
                    <a:lumMod val="75000"/>
                  </a:schemeClr>
                </a:solidFill>
              </a:rPr>
              <a:t>Q:  </a:t>
            </a:r>
            <a:r>
              <a:rPr lang="en-US" sz="1800" dirty="0"/>
              <a:t>If a participant is enrolled in one of the core programs during multiple program years, are they able to earn more than one measurable skill </a:t>
            </a:r>
            <a:r>
              <a:rPr lang="en-US" sz="1800" dirty="0" smtClean="0"/>
              <a:t>gains </a:t>
            </a:r>
            <a:r>
              <a:rPr lang="en-US" sz="1800" dirty="0"/>
              <a:t>during their time in the program? </a:t>
            </a:r>
          </a:p>
          <a:p>
            <a:pPr marL="0" lvl="0" indent="0">
              <a:lnSpc>
                <a:spcPct val="150000"/>
              </a:lnSpc>
              <a:buNone/>
            </a:pPr>
            <a:r>
              <a:rPr lang="en-US" sz="1800" b="1" dirty="0">
                <a:solidFill>
                  <a:schemeClr val="accent5">
                    <a:lumMod val="75000"/>
                  </a:schemeClr>
                </a:solidFill>
              </a:rPr>
              <a:t>A:  </a:t>
            </a:r>
            <a:r>
              <a:rPr lang="en-US" sz="1800" dirty="0"/>
              <a:t>Yes. They are able to count one measurable skill </a:t>
            </a:r>
            <a:r>
              <a:rPr lang="en-US" sz="1800" dirty="0" smtClean="0"/>
              <a:t>gains </a:t>
            </a:r>
            <a:r>
              <a:rPr lang="en-US" sz="1800" dirty="0"/>
              <a:t>per period of participation.  For example, if VR is paying for a participant to attend college, the participant could receive a measurable skill </a:t>
            </a:r>
            <a:r>
              <a:rPr lang="en-US" sz="1800" dirty="0" smtClean="0"/>
              <a:t>gains </a:t>
            </a:r>
            <a:r>
              <a:rPr lang="en-US" sz="1800" dirty="0"/>
              <a:t>each year that they are in college, if the participant earns a sufficient number of credit hours in consecutive semesters during the program year.  </a:t>
            </a:r>
            <a:r>
              <a:rPr lang="en-US" sz="1800" dirty="0">
                <a:solidFill>
                  <a:schemeClr val="accent5">
                    <a:lumMod val="75000"/>
                  </a:schemeClr>
                </a:solidFill>
              </a:rPr>
              <a:t> </a:t>
            </a:r>
            <a:r>
              <a:rPr lang="en-US" sz="1800" dirty="0"/>
              <a:t> </a:t>
            </a:r>
          </a:p>
        </p:txBody>
      </p:sp>
    </p:spTree>
    <p:extLst>
      <p:ext uri="{BB962C8B-B14F-4D97-AF65-F5344CB8AC3E}">
        <p14:creationId xmlns:p14="http://schemas.microsoft.com/office/powerpoint/2010/main" val="4224840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1286" y="1562873"/>
            <a:ext cx="6027421" cy="1171941"/>
          </a:xfrm>
        </p:spPr>
        <p:txBody>
          <a:bodyPr>
            <a:normAutofit fontScale="92500" lnSpcReduction="20000"/>
          </a:bodyPr>
          <a:lstStyle/>
          <a:p>
            <a:r>
              <a:rPr lang="en-US" sz="2400" dirty="0"/>
              <a:t>Andy Ridgeway</a:t>
            </a:r>
          </a:p>
          <a:p>
            <a:pPr marL="457200" lvl="1"/>
            <a:r>
              <a:rPr lang="en-US" sz="1500" dirty="0">
                <a:solidFill>
                  <a:schemeClr val="accent2"/>
                </a:solidFill>
                <a:latin typeface="Arial" panose="020B0604020202020204" pitchFamily="34" charset="0"/>
                <a:cs typeface="Arial" panose="020B0604020202020204" pitchFamily="34" charset="0"/>
              </a:rPr>
              <a:t>Supervisory Workforce Analyst</a:t>
            </a:r>
          </a:p>
          <a:p>
            <a:pPr marL="457200" lvl="1"/>
            <a:r>
              <a:rPr lang="en-US" sz="1500" dirty="0">
                <a:solidFill>
                  <a:schemeClr val="accent2"/>
                </a:solidFill>
                <a:latin typeface="Arial" panose="020B0604020202020204" pitchFamily="34" charset="0"/>
                <a:cs typeface="Arial" panose="020B0604020202020204" pitchFamily="34" charset="0"/>
              </a:rPr>
              <a:t>ETA, Office of Workforce Investment</a:t>
            </a:r>
          </a:p>
          <a:p>
            <a:pPr marL="457200" lvl="1"/>
            <a:r>
              <a:rPr lang="en-US" sz="1500" dirty="0">
                <a:solidFill>
                  <a:schemeClr val="accent2"/>
                </a:solidFill>
                <a:latin typeface="Arial" panose="020B0604020202020204" pitchFamily="34" charset="0"/>
                <a:cs typeface="Arial" panose="020B0604020202020204" pitchFamily="34" charset="0"/>
              </a:rPr>
              <a:t>Division of WIOA Adult Services and Workforce System</a:t>
            </a:r>
          </a:p>
          <a:p>
            <a:pPr marL="457200" lvl="1"/>
            <a:r>
              <a:rPr lang="en-US" sz="1500" dirty="0">
                <a:solidFill>
                  <a:schemeClr val="accent2"/>
                </a:solidFill>
                <a:latin typeface="Arial" panose="020B0604020202020204" pitchFamily="34" charset="0"/>
                <a:cs typeface="Arial" panose="020B0604020202020204" pitchFamily="34" charset="0"/>
              </a:rPr>
              <a:t>U.S. Department of Labor</a:t>
            </a:r>
          </a:p>
        </p:txBody>
      </p:sp>
      <p:sp>
        <p:nvSpPr>
          <p:cNvPr id="6" name="Content Placeholder 5"/>
          <p:cNvSpPr>
            <a:spLocks noGrp="1"/>
          </p:cNvSpPr>
          <p:nvPr>
            <p:ph idx="13"/>
          </p:nvPr>
        </p:nvSpPr>
        <p:spPr>
          <a:xfrm>
            <a:off x="1639388" y="3031648"/>
            <a:ext cx="4621530" cy="1171941"/>
          </a:xfrm>
        </p:spPr>
        <p:txBody>
          <a:bodyPr>
            <a:normAutofit fontScale="62500" lnSpcReduction="20000"/>
          </a:bodyPr>
          <a:lstStyle/>
          <a:p>
            <a:r>
              <a:rPr lang="en-US" sz="3500" dirty="0"/>
              <a:t>Evan Rosenberg</a:t>
            </a:r>
          </a:p>
          <a:p>
            <a:pPr marL="457200" lvl="1"/>
            <a:r>
              <a:rPr lang="en-US" sz="2300" dirty="0">
                <a:solidFill>
                  <a:schemeClr val="accent2"/>
                </a:solidFill>
                <a:latin typeface="Arial" panose="020B0604020202020204" pitchFamily="34" charset="0"/>
                <a:cs typeface="Arial" panose="020B0604020202020204" pitchFamily="34" charset="0"/>
              </a:rPr>
              <a:t>Workforce Development Specialist</a:t>
            </a:r>
          </a:p>
          <a:p>
            <a:pPr marL="457200" lvl="1"/>
            <a:r>
              <a:rPr lang="en-US" sz="2300" dirty="0">
                <a:solidFill>
                  <a:schemeClr val="accent2"/>
                </a:solidFill>
                <a:latin typeface="Arial" panose="020B0604020202020204" pitchFamily="34" charset="0"/>
                <a:cs typeface="Arial" panose="020B0604020202020204" pitchFamily="34" charset="0"/>
              </a:rPr>
              <a:t>ETA, Office of Workforce Investment</a:t>
            </a:r>
          </a:p>
          <a:p>
            <a:pPr marL="457200" lvl="1"/>
            <a:r>
              <a:rPr lang="en-US" sz="2300" dirty="0">
                <a:solidFill>
                  <a:schemeClr val="accent2"/>
                </a:solidFill>
                <a:latin typeface="Arial" panose="020B0604020202020204" pitchFamily="34" charset="0"/>
                <a:cs typeface="Arial" panose="020B0604020202020204" pitchFamily="34" charset="0"/>
              </a:rPr>
              <a:t>Division of Youth Services</a:t>
            </a:r>
          </a:p>
          <a:p>
            <a:pPr marL="457200" lvl="1"/>
            <a:r>
              <a:rPr lang="en-US" sz="2300" dirty="0">
                <a:solidFill>
                  <a:schemeClr val="accent2"/>
                </a:solidFill>
                <a:latin typeface="Arial" panose="020B0604020202020204" pitchFamily="34" charset="0"/>
                <a:cs typeface="Arial" panose="020B0604020202020204" pitchFamily="34" charset="0"/>
              </a:rPr>
              <a:t>U.S. Department of Labor</a:t>
            </a:r>
            <a:endParaRPr lang="en-US" dirty="0"/>
          </a:p>
        </p:txBody>
      </p:sp>
      <p:sp>
        <p:nvSpPr>
          <p:cNvPr id="7" name="Content Placeholder 5"/>
          <p:cNvSpPr>
            <a:spLocks noGrp="1"/>
          </p:cNvSpPr>
          <p:nvPr>
            <p:ph idx="13"/>
          </p:nvPr>
        </p:nvSpPr>
        <p:spPr>
          <a:xfrm>
            <a:off x="1667963" y="4488973"/>
            <a:ext cx="4621530" cy="1171941"/>
          </a:xfrm>
        </p:spPr>
        <p:txBody>
          <a:bodyPr>
            <a:normAutofit fontScale="62500" lnSpcReduction="20000"/>
          </a:bodyPr>
          <a:lstStyle/>
          <a:p>
            <a:r>
              <a:rPr lang="en-US" sz="3500" dirty="0"/>
              <a:t>Alan Tucker</a:t>
            </a:r>
          </a:p>
          <a:p>
            <a:pPr marL="457200" lvl="1"/>
            <a:r>
              <a:rPr lang="en-US" sz="2300" dirty="0">
                <a:solidFill>
                  <a:schemeClr val="accent2"/>
                </a:solidFill>
                <a:latin typeface="Arial" panose="020B0604020202020204" pitchFamily="34" charset="0"/>
                <a:cs typeface="Arial" panose="020B0604020202020204" pitchFamily="34" charset="0"/>
              </a:rPr>
              <a:t>Management and Program Analyst</a:t>
            </a:r>
          </a:p>
          <a:p>
            <a:pPr marL="457200" lvl="1"/>
            <a:r>
              <a:rPr lang="en-US" sz="2300" dirty="0">
                <a:solidFill>
                  <a:schemeClr val="accent2"/>
                </a:solidFill>
                <a:latin typeface="Arial" panose="020B0604020202020204" pitchFamily="34" charset="0"/>
                <a:cs typeface="Arial" panose="020B0604020202020204" pitchFamily="34" charset="0"/>
              </a:rPr>
              <a:t>Office of Career, Technical, and Adult Education</a:t>
            </a:r>
          </a:p>
          <a:p>
            <a:pPr marL="457200" lvl="1"/>
            <a:r>
              <a:rPr lang="en-US" sz="2300" dirty="0">
                <a:solidFill>
                  <a:schemeClr val="accent2"/>
                </a:solidFill>
                <a:latin typeface="Arial" panose="020B0604020202020204" pitchFamily="34" charset="0"/>
                <a:cs typeface="Arial" panose="020B0604020202020204" pitchFamily="34" charset="0"/>
              </a:rPr>
              <a:t>Division of Adult Education and Literacy</a:t>
            </a:r>
          </a:p>
          <a:p>
            <a:pPr marL="457200" lvl="1"/>
            <a:r>
              <a:rPr lang="en-US" sz="2300" dirty="0">
                <a:solidFill>
                  <a:schemeClr val="accent2"/>
                </a:solidFill>
                <a:latin typeface="Arial" panose="020B0604020202020204" pitchFamily="34" charset="0"/>
                <a:cs typeface="Arial" panose="020B0604020202020204" pitchFamily="34" charset="0"/>
              </a:rPr>
              <a:t>U.S. Department </a:t>
            </a:r>
            <a:r>
              <a:rPr lang="en-US" sz="2300">
                <a:solidFill>
                  <a:schemeClr val="accent2"/>
                </a:solidFill>
                <a:latin typeface="Arial" panose="020B0604020202020204" pitchFamily="34" charset="0"/>
                <a:cs typeface="Arial" panose="020B0604020202020204" pitchFamily="34" charset="0"/>
              </a:rPr>
              <a:t>of </a:t>
            </a:r>
            <a:r>
              <a:rPr lang="en-US" sz="2300" smtClean="0">
                <a:solidFill>
                  <a:schemeClr val="accent2"/>
                </a:solidFill>
                <a:latin typeface="Arial" panose="020B0604020202020204" pitchFamily="34" charset="0"/>
                <a:cs typeface="Arial" panose="020B0604020202020204" pitchFamily="34" charset="0"/>
              </a:rPr>
              <a:t>Education</a:t>
            </a:r>
            <a:endParaRPr lang="en-US" dirty="0"/>
          </a:p>
        </p:txBody>
      </p:sp>
    </p:spTree>
    <p:extLst>
      <p:ext uri="{BB962C8B-B14F-4D97-AF65-F5344CB8AC3E}">
        <p14:creationId xmlns:p14="http://schemas.microsoft.com/office/powerpoint/2010/main" val="27199006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fontScale="90000"/>
          </a:bodyPr>
          <a:lstStyle/>
          <a:p>
            <a:r>
              <a:rPr lang="en-US" dirty="0"/>
              <a:t>WIOA Performance Accountability – What’s Next?</a:t>
            </a:r>
          </a:p>
        </p:txBody>
      </p:sp>
      <p:sp>
        <p:nvSpPr>
          <p:cNvPr id="3" name="Content Placeholder 2"/>
          <p:cNvSpPr>
            <a:spLocks noGrp="1"/>
          </p:cNvSpPr>
          <p:nvPr>
            <p:ph idx="1"/>
          </p:nvPr>
        </p:nvSpPr>
        <p:spPr/>
        <p:txBody>
          <a:bodyPr>
            <a:normAutofit fontScale="92500" lnSpcReduction="20000"/>
          </a:bodyPr>
          <a:lstStyle/>
          <a:p>
            <a:pPr>
              <a:lnSpc>
                <a:spcPct val="150000"/>
              </a:lnSpc>
            </a:pPr>
            <a:r>
              <a:rPr lang="en-US" sz="1800" b="1" dirty="0"/>
              <a:t>Technical Assistance</a:t>
            </a:r>
          </a:p>
          <a:p>
            <a:pPr lvl="1">
              <a:lnSpc>
                <a:spcPct val="150000"/>
              </a:lnSpc>
            </a:pPr>
            <a:r>
              <a:rPr lang="en-US" sz="1600" dirty="0"/>
              <a:t>Performance Accountability Webcast Modules </a:t>
            </a:r>
            <a:r>
              <a:rPr lang="en-US" sz="1600"/>
              <a:t>– </a:t>
            </a:r>
            <a:r>
              <a:rPr lang="en-US" sz="1600" smtClean="0"/>
              <a:t>Multiple release </a:t>
            </a:r>
            <a:r>
              <a:rPr lang="en-US" sz="1600" dirty="0"/>
              <a:t>dates beginning February 2017</a:t>
            </a:r>
          </a:p>
          <a:p>
            <a:pPr lvl="1">
              <a:lnSpc>
                <a:spcPct val="150000"/>
              </a:lnSpc>
            </a:pPr>
            <a:r>
              <a:rPr lang="en-US" sz="1600" dirty="0" smtClean="0"/>
              <a:t>Next convening – April 2017 in Dallas, TX</a:t>
            </a:r>
          </a:p>
          <a:p>
            <a:pPr lvl="0">
              <a:lnSpc>
                <a:spcPct val="150000"/>
              </a:lnSpc>
            </a:pPr>
            <a:r>
              <a:rPr lang="en-US" sz="1800" b="1" dirty="0" smtClean="0"/>
              <a:t>Guidance</a:t>
            </a:r>
            <a:r>
              <a:rPr lang="en-US" sz="1800" dirty="0" smtClean="0">
                <a:solidFill>
                  <a:schemeClr val="accent5">
                    <a:lumMod val="75000"/>
                  </a:schemeClr>
                </a:solidFill>
              </a:rPr>
              <a:t> </a:t>
            </a:r>
            <a:r>
              <a:rPr lang="en-US" sz="1800" dirty="0" smtClean="0"/>
              <a:t> (To be published jointly with ETA, OCTAE, RSA)</a:t>
            </a:r>
          </a:p>
          <a:p>
            <a:pPr lvl="1">
              <a:lnSpc>
                <a:spcPct val="150000"/>
              </a:lnSpc>
            </a:pPr>
            <a:r>
              <a:rPr lang="en-US" sz="1600" dirty="0" smtClean="0"/>
              <a:t>Supplemental </a:t>
            </a:r>
            <a:r>
              <a:rPr lang="en-US" sz="1600" dirty="0"/>
              <a:t>Wage Information Guidance</a:t>
            </a:r>
          </a:p>
          <a:p>
            <a:pPr lvl="1">
              <a:lnSpc>
                <a:spcPct val="150000"/>
              </a:lnSpc>
            </a:pPr>
            <a:r>
              <a:rPr lang="en-US" sz="1600" dirty="0"/>
              <a:t>ETP Reporting Guidance</a:t>
            </a:r>
          </a:p>
          <a:p>
            <a:pPr lvl="1">
              <a:lnSpc>
                <a:spcPct val="150000"/>
              </a:lnSpc>
            </a:pPr>
            <a:r>
              <a:rPr lang="en-US" sz="1600" dirty="0"/>
              <a:t>Data Validation Guidance</a:t>
            </a:r>
          </a:p>
          <a:p>
            <a:pPr lvl="1">
              <a:lnSpc>
                <a:spcPct val="150000"/>
              </a:lnSpc>
            </a:pPr>
            <a:r>
              <a:rPr lang="en-US" sz="1600" dirty="0"/>
              <a:t>WIOA Annual Report Guidance</a:t>
            </a:r>
          </a:p>
          <a:p>
            <a:pPr lvl="1">
              <a:lnSpc>
                <a:spcPct val="150000"/>
              </a:lnSpc>
            </a:pPr>
            <a:r>
              <a:rPr lang="en-US" sz="1600" dirty="0"/>
              <a:t>Sanctions Policy Guidance</a:t>
            </a:r>
          </a:p>
          <a:p>
            <a:pPr lvl="1">
              <a:lnSpc>
                <a:spcPct val="150000"/>
              </a:lnSpc>
            </a:pPr>
            <a:r>
              <a:rPr lang="en-US" sz="1600" dirty="0"/>
              <a:t>Customer Satisfaction Guidance</a:t>
            </a:r>
          </a:p>
          <a:p>
            <a:pPr lvl="1">
              <a:lnSpc>
                <a:spcPct val="150000"/>
              </a:lnSpc>
            </a:pPr>
            <a:r>
              <a:rPr lang="en-US" sz="1600" dirty="0"/>
              <a:t>Fiscal and MIS/Integration Data Systems Guidance</a:t>
            </a:r>
          </a:p>
          <a:p>
            <a:pPr marL="320040" lvl="1" indent="0">
              <a:lnSpc>
                <a:spcPct val="150000"/>
              </a:lnSpc>
              <a:buNone/>
            </a:pPr>
            <a:endParaRPr lang="en-US" sz="1600" dirty="0"/>
          </a:p>
          <a:p>
            <a:pPr lvl="1">
              <a:lnSpc>
                <a:spcPct val="150000"/>
              </a:lnSpc>
            </a:pPr>
            <a:endParaRPr lang="en-US" sz="1600" dirty="0"/>
          </a:p>
        </p:txBody>
      </p:sp>
    </p:spTree>
    <p:extLst>
      <p:ext uri="{BB962C8B-B14F-4D97-AF65-F5344CB8AC3E}">
        <p14:creationId xmlns:p14="http://schemas.microsoft.com/office/powerpoint/2010/main" val="2429193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a:t>
            </a:r>
            <a:r>
              <a:rPr lang="en-US" dirty="0" smtClean="0"/>
              <a:t>Question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a:t>After reading the joint performance accountability guidance and attending this webinar, what topic(s) would you like to receive more technical </a:t>
            </a:r>
            <a:r>
              <a:rPr lang="en-US" dirty="0" smtClean="0"/>
              <a:t>assistance?</a:t>
            </a:r>
            <a:endParaRPr lang="en-US" dirty="0"/>
          </a:p>
          <a:p>
            <a:pPr marL="777240" lvl="1" indent="-457200">
              <a:buFont typeface="+mj-lt"/>
              <a:buAutoNum type="alphaLcPeriod"/>
            </a:pPr>
            <a:endParaRPr lang="en-US" sz="1600" dirty="0"/>
          </a:p>
          <a:p>
            <a:pPr marL="777240" lvl="1" indent="-457200">
              <a:buFont typeface="+mj-lt"/>
              <a:buAutoNum type="alphaLcPeriod"/>
            </a:pPr>
            <a:r>
              <a:rPr lang="en-US" dirty="0"/>
              <a:t>Employment Rate Indicators</a:t>
            </a:r>
          </a:p>
          <a:p>
            <a:pPr marL="777240" lvl="1" indent="-457200">
              <a:buFont typeface="+mj-lt"/>
              <a:buAutoNum type="alphaLcPeriod"/>
            </a:pPr>
            <a:r>
              <a:rPr lang="en-US" dirty="0"/>
              <a:t>Credential Attainment</a:t>
            </a:r>
          </a:p>
          <a:p>
            <a:pPr marL="777240" lvl="1" indent="-457200">
              <a:buFont typeface="+mj-lt"/>
              <a:buAutoNum type="alphaLcPeriod"/>
            </a:pPr>
            <a:r>
              <a:rPr lang="en-US" dirty="0"/>
              <a:t>Median </a:t>
            </a:r>
            <a:r>
              <a:rPr lang="en-US" dirty="0" smtClean="0"/>
              <a:t>Earnings</a:t>
            </a:r>
          </a:p>
          <a:p>
            <a:pPr marL="777240" lvl="1" indent="-457200">
              <a:buFont typeface="+mj-lt"/>
              <a:buAutoNum type="alphaLcPeriod"/>
            </a:pPr>
            <a:r>
              <a:rPr lang="en-US" dirty="0" smtClean="0"/>
              <a:t>Measurable Skill Gains</a:t>
            </a:r>
            <a:endParaRPr lang="en-US" dirty="0"/>
          </a:p>
          <a:p>
            <a:pPr marL="777240" lvl="1" indent="-457200">
              <a:buFont typeface="+mj-lt"/>
              <a:buAutoNum type="alphaLcPeriod"/>
            </a:pPr>
            <a:r>
              <a:rPr lang="en-US" dirty="0"/>
              <a:t>Effectiveness in Serving Employers</a:t>
            </a:r>
          </a:p>
          <a:p>
            <a:pPr marL="777240" lvl="1" indent="-457200">
              <a:buFont typeface="+mj-lt"/>
              <a:buAutoNum type="alphaLcPeriod"/>
            </a:pPr>
            <a:r>
              <a:rPr lang="en-US" dirty="0"/>
              <a:t>Incumbent Workers</a:t>
            </a:r>
          </a:p>
          <a:p>
            <a:pPr marL="777240" lvl="1" indent="-457200">
              <a:buFont typeface="+mj-lt"/>
              <a:buAutoNum type="alphaLcPeriod"/>
            </a:pPr>
            <a:r>
              <a:rPr lang="en-US" dirty="0"/>
              <a:t>Reportable Individuals</a:t>
            </a:r>
          </a:p>
          <a:p>
            <a:pPr marL="777240" lvl="1" indent="-457200">
              <a:buFont typeface="+mj-lt"/>
              <a:buAutoNum type="alphaLcPeriod"/>
            </a:pPr>
            <a:r>
              <a:rPr lang="en-US" dirty="0"/>
              <a:t>Self Service &amp; Information-Only Activities</a:t>
            </a:r>
          </a:p>
          <a:p>
            <a:pPr marL="777240" lvl="1" indent="-457200">
              <a:buFont typeface="+mj-lt"/>
              <a:buAutoNum type="alphaLcPeriod"/>
            </a:pPr>
            <a:r>
              <a:rPr lang="en-US" dirty="0"/>
              <a:t>Other</a:t>
            </a:r>
          </a:p>
          <a:p>
            <a:pPr marL="777240" lvl="1" indent="-457200">
              <a:buFont typeface="+mj-lt"/>
              <a:buAutoNum type="alphaLcPeriod"/>
            </a:pPr>
            <a:endParaRPr lang="en-US" dirty="0"/>
          </a:p>
          <a:p>
            <a:pPr marL="777240" lvl="1" indent="-457200">
              <a:buFont typeface="+mj-lt"/>
              <a:buAutoNum type="alphaLcPeriod"/>
            </a:pPr>
            <a:endParaRPr lang="en-US" dirty="0"/>
          </a:p>
        </p:txBody>
      </p:sp>
    </p:spTree>
    <p:extLst>
      <p:ext uri="{BB962C8B-B14F-4D97-AF65-F5344CB8AC3E}">
        <p14:creationId xmlns:p14="http://schemas.microsoft.com/office/powerpoint/2010/main" val="39819443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08655"/>
            <a:ext cx="7886700" cy="884850"/>
          </a:xfrm>
        </p:spPr>
        <p:txBody>
          <a:bodyPr>
            <a:normAutofit/>
          </a:bodyPr>
          <a:lstStyle/>
          <a:p>
            <a:pPr algn="ctr"/>
            <a:r>
              <a:rPr lang="en-US" dirty="0"/>
              <a:t>Resources</a:t>
            </a:r>
          </a:p>
        </p:txBody>
      </p:sp>
      <p:sp>
        <p:nvSpPr>
          <p:cNvPr id="3" name="Content Placeholder 2"/>
          <p:cNvSpPr>
            <a:spLocks noGrp="1"/>
          </p:cNvSpPr>
          <p:nvPr>
            <p:ph idx="1"/>
          </p:nvPr>
        </p:nvSpPr>
        <p:spPr>
          <a:xfrm>
            <a:off x="628650" y="1665345"/>
            <a:ext cx="7886700" cy="4608456"/>
          </a:xfrm>
        </p:spPr>
        <p:txBody>
          <a:bodyPr>
            <a:normAutofit fontScale="40000" lnSpcReduction="20000"/>
          </a:bodyPr>
          <a:lstStyle/>
          <a:p>
            <a:pPr lvl="0">
              <a:lnSpc>
                <a:spcPct val="150000"/>
              </a:lnSpc>
            </a:pPr>
            <a:endParaRPr lang="en-US" sz="1800" b="1" dirty="0"/>
          </a:p>
          <a:p>
            <a:pPr lvl="0">
              <a:lnSpc>
                <a:spcPct val="150000"/>
              </a:lnSpc>
            </a:pPr>
            <a:endParaRPr lang="en-US" sz="1800" b="1" dirty="0"/>
          </a:p>
          <a:p>
            <a:pPr lvl="0">
              <a:lnSpc>
                <a:spcPct val="150000"/>
              </a:lnSpc>
            </a:pPr>
            <a:endParaRPr lang="en-US" sz="1800" b="1" dirty="0"/>
          </a:p>
          <a:p>
            <a:pPr lvl="0">
              <a:lnSpc>
                <a:spcPct val="150000"/>
              </a:lnSpc>
            </a:pPr>
            <a:endParaRPr lang="en-US" sz="1600" u="sng" dirty="0">
              <a:hlinkClick r:id="rId2"/>
            </a:endParaRPr>
          </a:p>
          <a:p>
            <a:pPr lvl="0">
              <a:lnSpc>
                <a:spcPct val="150000"/>
              </a:lnSpc>
            </a:pPr>
            <a:r>
              <a:rPr lang="en-US" sz="2900" dirty="0">
                <a:solidFill>
                  <a:schemeClr val="accent2">
                    <a:lumMod val="75000"/>
                  </a:schemeClr>
                </a:solidFill>
                <a:latin typeface="+mj-lt"/>
                <a:hlinkClick r:id="rId2"/>
              </a:rPr>
              <a:t>Workforce Innovation and Opportunity Act, Pub. 113-128</a:t>
            </a:r>
          </a:p>
          <a:p>
            <a:pPr>
              <a:lnSpc>
                <a:spcPct val="150000"/>
              </a:lnSpc>
            </a:pPr>
            <a:r>
              <a:rPr lang="en-US" sz="3000" u="sng" dirty="0">
                <a:solidFill>
                  <a:schemeClr val="accent2">
                    <a:lumMod val="75000"/>
                  </a:schemeClr>
                </a:solidFill>
                <a:latin typeface="+mj-lt"/>
              </a:rPr>
              <a:t>WIOA Joint Rule for United and Combined State Plans, Performance Accountability, and the One-Stop System Joint Provisions, 81 Fed. Reg. 55791 (Aug. 19, 2016) </a:t>
            </a:r>
          </a:p>
          <a:p>
            <a:pPr lvl="0">
              <a:lnSpc>
                <a:spcPct val="150000"/>
              </a:lnSpc>
            </a:pPr>
            <a:r>
              <a:rPr lang="en-US" sz="2900" u="sng" dirty="0">
                <a:solidFill>
                  <a:schemeClr val="accent2">
                    <a:lumMod val="75000"/>
                  </a:schemeClr>
                </a:solidFill>
                <a:latin typeface="+mj-lt"/>
                <a:hlinkClick r:id="rId2"/>
              </a:rPr>
              <a:t>http://www.ed.gov/aefla</a:t>
            </a:r>
            <a:r>
              <a:rPr lang="en-US" sz="2900" u="sng" dirty="0">
                <a:solidFill>
                  <a:schemeClr val="accent2">
                    <a:lumMod val="75000"/>
                  </a:schemeClr>
                </a:solidFill>
                <a:latin typeface="+mj-lt"/>
              </a:rPr>
              <a:t>; </a:t>
            </a:r>
            <a:r>
              <a:rPr lang="en-US" sz="2900" i="1" u="sng" dirty="0">
                <a:solidFill>
                  <a:schemeClr val="accent2">
                    <a:lumMod val="75000"/>
                  </a:schemeClr>
                </a:solidFill>
                <a:latin typeface="+mj-lt"/>
                <a:hlinkClick r:id="rId3"/>
              </a:rPr>
              <a:t>Program Memorandum 17-2: Performance Accountability Guidance for Workforce Innovation and Opportunity Act (WIOA) Title I, Title II, Title III and Title IV Core Programs</a:t>
            </a:r>
            <a:r>
              <a:rPr lang="en-US" sz="2900" dirty="0">
                <a:solidFill>
                  <a:schemeClr val="accent2">
                    <a:lumMod val="75000"/>
                  </a:schemeClr>
                </a:solidFill>
                <a:latin typeface="+mj-lt"/>
              </a:rPr>
              <a:t>.     </a:t>
            </a:r>
          </a:p>
          <a:p>
            <a:pPr>
              <a:lnSpc>
                <a:spcPct val="150000"/>
              </a:lnSpc>
            </a:pPr>
            <a:r>
              <a:rPr lang="en-US" sz="3000" u="sng" dirty="0">
                <a:solidFill>
                  <a:schemeClr val="accent2">
                    <a:lumMod val="75000"/>
                  </a:schemeClr>
                </a:solidFill>
                <a:latin typeface="+mj-lt"/>
                <a:hlinkClick r:id="rId4"/>
              </a:rPr>
              <a:t>http://www2.ed.gov/about/offices/list/osers/rsa/wioa/TAC-17-01 — "Performance Accountability Guidance for Workforce Innovation and Opportunity Act Title I, Title II, Title III and Title IV Core Programs“</a:t>
            </a:r>
            <a:endParaRPr lang="en-US" sz="3000" u="sng" dirty="0">
              <a:solidFill>
                <a:schemeClr val="accent2">
                  <a:lumMod val="75000"/>
                </a:schemeClr>
              </a:solidFill>
              <a:latin typeface="+mj-lt"/>
            </a:endParaRPr>
          </a:p>
          <a:p>
            <a:pPr>
              <a:lnSpc>
                <a:spcPct val="150000"/>
              </a:lnSpc>
            </a:pPr>
            <a:r>
              <a:rPr lang="en-US" sz="3000" u="sng" dirty="0">
                <a:hlinkClick r:id="rId5"/>
              </a:rPr>
              <a:t>https://</a:t>
            </a:r>
            <a:r>
              <a:rPr lang="en-US" sz="3000" u="sng" dirty="0" smtClean="0">
                <a:hlinkClick r:id="rId5"/>
              </a:rPr>
              <a:t>wdr.doleta.gov/directives/corr_doc.cfm?DOCN=8226</a:t>
            </a:r>
            <a:r>
              <a:rPr lang="en-US" sz="3000" u="sng" dirty="0" smtClean="0"/>
              <a:t>: </a:t>
            </a:r>
            <a:r>
              <a:rPr lang="en-US" sz="3000" u="sng" dirty="0" smtClean="0">
                <a:solidFill>
                  <a:schemeClr val="accent2">
                    <a:lumMod val="75000"/>
                  </a:schemeClr>
                </a:solidFill>
                <a:latin typeface="+mj-lt"/>
              </a:rPr>
              <a:t>Training </a:t>
            </a:r>
            <a:r>
              <a:rPr lang="en-US" sz="3000" u="sng" dirty="0">
                <a:solidFill>
                  <a:schemeClr val="accent2">
                    <a:lumMod val="75000"/>
                  </a:schemeClr>
                </a:solidFill>
                <a:latin typeface="+mj-lt"/>
              </a:rPr>
              <a:t>and Employment Guidance Letter No. </a:t>
            </a:r>
            <a:r>
              <a:rPr lang="en-US" sz="3000" u="sng" dirty="0" smtClean="0">
                <a:solidFill>
                  <a:schemeClr val="accent2">
                    <a:lumMod val="75000"/>
                  </a:schemeClr>
                </a:solidFill>
                <a:latin typeface="+mj-lt"/>
              </a:rPr>
              <a:t>10-16 </a:t>
            </a:r>
            <a:r>
              <a:rPr lang="en-US" sz="3000" i="1" u="sng" dirty="0">
                <a:solidFill>
                  <a:schemeClr val="accent2">
                    <a:lumMod val="75000"/>
                  </a:schemeClr>
                </a:solidFill>
                <a:latin typeface="+mj-lt"/>
              </a:rPr>
              <a:t>(December </a:t>
            </a:r>
            <a:r>
              <a:rPr lang="en-US" sz="3000" i="1" u="sng" dirty="0" smtClean="0">
                <a:solidFill>
                  <a:schemeClr val="accent2">
                    <a:lumMod val="75000"/>
                  </a:schemeClr>
                </a:solidFill>
                <a:latin typeface="+mj-lt"/>
              </a:rPr>
              <a:t>19, </a:t>
            </a:r>
            <a:r>
              <a:rPr lang="en-US" sz="3000" i="1" u="sng" dirty="0">
                <a:solidFill>
                  <a:schemeClr val="accent2">
                    <a:lumMod val="75000"/>
                  </a:schemeClr>
                </a:solidFill>
                <a:latin typeface="+mj-lt"/>
              </a:rPr>
              <a:t>2016</a:t>
            </a:r>
            <a:r>
              <a:rPr lang="en-US" sz="3000" i="1" u="sng" dirty="0" smtClean="0">
                <a:solidFill>
                  <a:schemeClr val="accent2">
                    <a:lumMod val="75000"/>
                  </a:schemeClr>
                </a:solidFill>
              </a:rPr>
              <a:t>)</a:t>
            </a:r>
            <a:r>
              <a:rPr lang="en-US" sz="3000" dirty="0" smtClean="0"/>
              <a:t> </a:t>
            </a:r>
            <a:endParaRPr lang="en-US" sz="3000" i="1" u="sng" dirty="0">
              <a:solidFill>
                <a:schemeClr val="accent2">
                  <a:lumMod val="75000"/>
                </a:schemeClr>
              </a:solidFill>
              <a:latin typeface="+mj-lt"/>
            </a:endParaRPr>
          </a:p>
          <a:p>
            <a:pPr marL="0" indent="0">
              <a:lnSpc>
                <a:spcPct val="150000"/>
              </a:lnSpc>
              <a:buNone/>
            </a:pPr>
            <a:r>
              <a:rPr lang="en-US" sz="1800" dirty="0">
                <a:solidFill>
                  <a:schemeClr val="accent5">
                    <a:lumMod val="75000"/>
                  </a:schemeClr>
                </a:solidFill>
              </a:rPr>
              <a:t>       </a:t>
            </a:r>
            <a:r>
              <a:rPr lang="en-US" sz="1800" dirty="0"/>
              <a:t> </a:t>
            </a:r>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651" y="0"/>
            <a:ext cx="2846597" cy="2779546"/>
          </a:xfrm>
          <a:prstGeom prst="rect">
            <a:avLst/>
          </a:prstGeom>
        </p:spPr>
      </p:pic>
    </p:spTree>
    <p:extLst>
      <p:ext uri="{BB962C8B-B14F-4D97-AF65-F5344CB8AC3E}">
        <p14:creationId xmlns:p14="http://schemas.microsoft.com/office/powerpoint/2010/main" val="27129623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252962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34678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Guidance Overview:</a:t>
            </a:r>
            <a:br>
              <a:rPr lang="en-US" dirty="0"/>
            </a:br>
            <a:r>
              <a:rPr lang="en-US" dirty="0"/>
              <a:t>Indicators of Performance</a:t>
            </a:r>
          </a:p>
        </p:txBody>
      </p:sp>
      <p:sp>
        <p:nvSpPr>
          <p:cNvPr id="3" name="Content Placeholder 2"/>
          <p:cNvSpPr>
            <a:spLocks noGrp="1"/>
          </p:cNvSpPr>
          <p:nvPr>
            <p:ph idx="1"/>
          </p:nvPr>
        </p:nvSpPr>
        <p:spPr/>
        <p:txBody>
          <a:bodyPr>
            <a:normAutofit/>
          </a:bodyPr>
          <a:lstStyle/>
          <a:p>
            <a:r>
              <a:rPr lang="en-US" dirty="0"/>
              <a:t>Employment Rate – 2</a:t>
            </a:r>
            <a:r>
              <a:rPr lang="en-US" baseline="30000" dirty="0"/>
              <a:t>nd</a:t>
            </a:r>
            <a:r>
              <a:rPr lang="en-US" dirty="0"/>
              <a:t> &amp; 4</a:t>
            </a:r>
            <a:r>
              <a:rPr lang="en-US" baseline="30000" dirty="0"/>
              <a:t>th</a:t>
            </a:r>
            <a:r>
              <a:rPr lang="en-US" dirty="0"/>
              <a:t> Quarters After Exit</a:t>
            </a:r>
          </a:p>
          <a:p>
            <a:pPr lvl="1"/>
            <a:r>
              <a:rPr lang="en-US" dirty="0">
                <a:solidFill>
                  <a:schemeClr val="accent2">
                    <a:lumMod val="75000"/>
                  </a:schemeClr>
                </a:solidFill>
              </a:rPr>
              <a:t>Title I Youth Education and Employment Rate</a:t>
            </a:r>
          </a:p>
          <a:p>
            <a:pPr marL="320040" lvl="1" indent="0">
              <a:buNone/>
            </a:pPr>
            <a:endParaRPr lang="en-US" sz="1800" dirty="0">
              <a:solidFill>
                <a:schemeClr val="accent5">
                  <a:lumMod val="75000"/>
                </a:schemeClr>
              </a:solidFill>
            </a:endParaRPr>
          </a:p>
          <a:p>
            <a:r>
              <a:rPr lang="en-US" dirty="0"/>
              <a:t>Median Earnings – 2</a:t>
            </a:r>
            <a:r>
              <a:rPr lang="en-US" baseline="30000" dirty="0"/>
              <a:t>nd</a:t>
            </a:r>
            <a:r>
              <a:rPr lang="en-US" dirty="0"/>
              <a:t> Quarter After Exit</a:t>
            </a:r>
          </a:p>
          <a:p>
            <a:endParaRPr lang="en-US" sz="1800" dirty="0"/>
          </a:p>
          <a:p>
            <a:r>
              <a:rPr lang="en-US" dirty="0"/>
              <a:t>Credential Attainment</a:t>
            </a:r>
          </a:p>
          <a:p>
            <a:endParaRPr lang="en-US" sz="1800" dirty="0"/>
          </a:p>
          <a:p>
            <a:r>
              <a:rPr lang="en-US" dirty="0"/>
              <a:t>Measurable Skill Gains</a:t>
            </a:r>
          </a:p>
          <a:p>
            <a:endParaRPr lang="en-US" sz="1800" dirty="0"/>
          </a:p>
          <a:p>
            <a:r>
              <a:rPr lang="en-US" dirty="0"/>
              <a:t>Effectiveness in Serving Employers</a:t>
            </a:r>
          </a:p>
          <a:p>
            <a:endParaRPr lang="en-US" dirty="0"/>
          </a:p>
        </p:txBody>
      </p:sp>
    </p:spTree>
    <p:extLst>
      <p:ext uri="{BB962C8B-B14F-4D97-AF65-F5344CB8AC3E}">
        <p14:creationId xmlns:p14="http://schemas.microsoft.com/office/powerpoint/2010/main" val="1616977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Guidance Overview:</a:t>
            </a:r>
            <a:br>
              <a:rPr lang="en-US" dirty="0"/>
            </a:br>
            <a:r>
              <a:rPr lang="en-US" sz="3100" dirty="0"/>
              <a:t>Categories of Enrollment &amp; Other Terms</a:t>
            </a:r>
          </a:p>
        </p:txBody>
      </p:sp>
      <p:sp>
        <p:nvSpPr>
          <p:cNvPr id="3" name="Content Placeholder 2"/>
          <p:cNvSpPr>
            <a:spLocks noGrp="1"/>
          </p:cNvSpPr>
          <p:nvPr>
            <p:ph idx="1"/>
          </p:nvPr>
        </p:nvSpPr>
        <p:spPr/>
        <p:txBody>
          <a:bodyPr>
            <a:normAutofit/>
          </a:bodyPr>
          <a:lstStyle/>
          <a:p>
            <a:endParaRPr lang="en-US" dirty="0"/>
          </a:p>
          <a:p>
            <a:r>
              <a:rPr lang="en-US" dirty="0"/>
              <a:t>Reportable Individual</a:t>
            </a:r>
          </a:p>
          <a:p>
            <a:r>
              <a:rPr lang="en-US" dirty="0"/>
              <a:t>Participant </a:t>
            </a:r>
          </a:p>
          <a:p>
            <a:r>
              <a:rPr lang="en-US" dirty="0"/>
              <a:t>Date of Exit from the Program</a:t>
            </a:r>
          </a:p>
          <a:p>
            <a:r>
              <a:rPr lang="en-US" dirty="0"/>
              <a:t>Self Service &amp; Information-Only Activities</a:t>
            </a:r>
          </a:p>
          <a:p>
            <a:r>
              <a:rPr lang="en-US" dirty="0"/>
              <a:t>Period of Participation</a:t>
            </a:r>
          </a:p>
          <a:p>
            <a:r>
              <a:rPr lang="en-US" dirty="0"/>
              <a:t>Career </a:t>
            </a:r>
            <a:r>
              <a:rPr lang="en-US" dirty="0" smtClean="0"/>
              <a:t>Services </a:t>
            </a:r>
            <a:r>
              <a:rPr lang="en-US" dirty="0"/>
              <a:t>&amp; Training </a:t>
            </a:r>
            <a:r>
              <a:rPr lang="en-US" dirty="0" smtClean="0"/>
              <a:t>Services</a:t>
            </a:r>
            <a:endParaRPr lang="en-US" dirty="0"/>
          </a:p>
          <a:p>
            <a:r>
              <a:rPr lang="en-US" dirty="0"/>
              <a:t>Incumbent Worker Training Under Title I</a:t>
            </a:r>
          </a:p>
          <a:p>
            <a:endParaRPr lang="en-US"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473074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5395" y="1709739"/>
            <a:ext cx="7850776" cy="1579561"/>
          </a:xfrm>
        </p:spPr>
        <p:txBody>
          <a:bodyPr>
            <a:normAutofit/>
          </a:bodyPr>
          <a:lstStyle/>
          <a:p>
            <a:pPr algn="ctr"/>
            <a:r>
              <a:rPr lang="en-US" dirty="0"/>
              <a:t>Credential Attainment Indicator</a:t>
            </a:r>
          </a:p>
        </p:txBody>
      </p:sp>
    </p:spTree>
    <p:extLst>
      <p:ext uri="{BB962C8B-B14F-4D97-AF65-F5344CB8AC3E}">
        <p14:creationId xmlns:p14="http://schemas.microsoft.com/office/powerpoint/2010/main" val="605033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Credential Attainment Indicator</a:t>
            </a:r>
          </a:p>
        </p:txBody>
      </p:sp>
      <p:sp>
        <p:nvSpPr>
          <p:cNvPr id="3" name="Content Placeholder 2"/>
          <p:cNvSpPr>
            <a:spLocks noGrp="1"/>
          </p:cNvSpPr>
          <p:nvPr>
            <p:ph idx="1"/>
          </p:nvPr>
        </p:nvSpPr>
        <p:spPr/>
        <p:txBody>
          <a:bodyPr>
            <a:normAutofit/>
          </a:bodyPr>
          <a:lstStyle/>
          <a:p>
            <a:pPr>
              <a:lnSpc>
                <a:spcPct val="100000"/>
              </a:lnSpc>
            </a:pPr>
            <a:r>
              <a:rPr lang="en-US" dirty="0"/>
              <a:t>Percentage of participants enrolled in education or training program (excluding </a:t>
            </a:r>
            <a:r>
              <a:rPr lang="en-US" dirty="0" smtClean="0"/>
              <a:t>on the job training (OJT) </a:t>
            </a:r>
            <a:r>
              <a:rPr lang="en-US" dirty="0"/>
              <a:t>and customized training) who attain a recognized postsecondary credential or secondary school diploma within 1 year after program exit</a:t>
            </a:r>
          </a:p>
        </p:txBody>
      </p:sp>
    </p:spTree>
    <p:extLst>
      <p:ext uri="{BB962C8B-B14F-4D97-AF65-F5344CB8AC3E}">
        <p14:creationId xmlns:p14="http://schemas.microsoft.com/office/powerpoint/2010/main" val="29066305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WIOA Performance Accountability guidance overview&amp;quot;&quot;/&gt;&lt;property id=&quot;20307&quot; value=&quot;256&quot;/&gt;&lt;/object&gt;&lt;object type=&quot;3&quot; unique_id=&quot;10004&quot;&gt;&lt;property id=&quot;20148&quot; value=&quot;5&quot;/&gt;&lt;property id=&quot;20300&quot; value=&quot;Slide 3&quot;/&gt;&lt;property id=&quot;20307&quot; value=&quot;264&quot;/&gt;&lt;/object&gt;&lt;object type=&quot;3&quot; unique_id=&quot;10005&quot;&gt;&lt;property id=&quot;20148&quot; value=&quot;5&quot;/&gt;&lt;property id=&quot;20300&quot; value=&quot;Slide 4&quot;/&gt;&lt;property id=&quot;20307&quot; value=&quot;271&quot;/&gt;&lt;/object&gt;&lt;object type=&quot;3&quot; unique_id=&quot;10006&quot;&gt;&lt;property id=&quot;20148&quot; value=&quot;5&quot;/&gt;&lt;property id=&quot;20300&quot; value=&quot;Slide 5&quot;/&gt;&lt;property id=&quot;20307&quot; value=&quot;342&quot;/&gt;&lt;/object&gt;&lt;object type=&quot;3&quot; unique_id=&quot;10007&quot;&gt;&lt;property id=&quot;20148&quot; value=&quot;5&quot;/&gt;&lt;property id=&quot;20300&quot; value=&quot;Slide 6&quot;/&gt;&lt;property id=&quot;20307&quot; value=&quot;292&quot;/&gt;&lt;/object&gt;&lt;object type=&quot;3&quot; unique_id=&quot;10008&quot;&gt;&lt;property id=&quot;20148&quot; value=&quot;5&quot;/&gt;&lt;property id=&quot;20300&quot; value=&quot;Slide 7&quot;/&gt;&lt;property id=&quot;20307&quot; value=&quot;293&quot;/&gt;&lt;/object&gt;&lt;object type=&quot;3&quot; unique_id=&quot;10009&quot;&gt;&lt;property id=&quot;20148&quot; value=&quot;5&quot;/&gt;&lt;property id=&quot;20300&quot; value=&quot;Slide 8 - &amp;quot;Guidance Overview: Indicators of Performance&amp;quot;&quot;/&gt;&lt;property id=&quot;20307&quot; value=&quot;321&quot;/&gt;&lt;/object&gt;&lt;object type=&quot;3&quot; unique_id=&quot;10010&quot;&gt;&lt;property id=&quot;20148&quot; value=&quot;5&quot;/&gt;&lt;property id=&quot;20300&quot; value=&quot;Slide 9 - &amp;quot;Guidance Overview: Categories of Enrollment &amp;amp; Other Terms&amp;quot;&quot;/&gt;&lt;property id=&quot;20307&quot; value=&quot;323&quot;/&gt;&lt;/object&gt;&lt;object type=&quot;3&quot; unique_id=&quot;10011&quot;&gt;&lt;property id=&quot;20148&quot; value=&quot;5&quot;/&gt;&lt;property id=&quot;20300&quot; value=&quot;Slide 10 - &amp;quot;Poll Question&amp;amp;#x09;#1&amp;amp;#x09;&amp;amp;#x09;&amp;amp;#x09;&amp;amp;#x09;&amp;amp;#x09;&amp;quot;&quot;/&gt;&lt;property id=&quot;20307&quot; value=&quot;331&quot;/&gt;&lt;/object&gt;&lt;object type=&quot;3&quot; unique_id=&quot;10012&quot;&gt;&lt;property id=&quot;20148&quot; value=&quot;5&quot;/&gt;&lt;property id=&quot;20300&quot; value=&quot;Slide 11 - &amp;quot;Credential Attainment Indicator&amp;quot;&quot;/&gt;&lt;property id=&quot;20307&quot; value=&quot;272&quot;/&gt;&lt;/object&gt;&lt;object type=&quot;3&quot; unique_id=&quot;10013&quot;&gt;&lt;property id=&quot;20148&quot; value=&quot;5&quot;/&gt;&lt;property id=&quot;20300&quot; value=&quot;Slide 12 - &amp;quot;Credential Attainment Indicator&amp;quot;&quot;/&gt;&lt;property id=&quot;20307&quot; value=&quot;273&quot;/&gt;&lt;/object&gt;&lt;object type=&quot;3&quot; unique_id=&quot;10014&quot;&gt;&lt;property id=&quot;20148&quot; value=&quot;5&quot;/&gt;&lt;property id=&quot;20300&quot; value=&quot;Slide 13 - &amp;quot;Credential Attainment Rate&amp;quot;&quot;/&gt;&lt;property id=&quot;20307&quot; value=&quot;279&quot;/&gt;&lt;/object&gt;&lt;object type=&quot;3&quot; unique_id=&quot;10015&quot;&gt;&lt;property id=&quot;20148&quot; value=&quot;5&quot;/&gt;&lt;property id=&quot;20300&quot; value=&quot;Slide 14 - &amp;quot;Types of Postsecondary Credential/Diplomas&amp;quot;&quot;/&gt;&lt;property id=&quot;20307&quot; value=&quot;280&quot;/&gt;&lt;/object&gt;&lt;object type=&quot;3&quot; unique_id=&quot;10016&quot;&gt;&lt;property id=&quot;20148&quot; value=&quot;5&quot;/&gt;&lt;property id=&quot;20300&quot; value=&quot;Slide 15 - &amp;quot;Postsecondary Credential –  Definition Highlights&amp;quot;&quot;/&gt;&lt;property id=&quot;20307&quot; value=&quot;289&quot;/&gt;&lt;/object&gt;&lt;object type=&quot;3&quot; unique_id=&quot;10017&quot;&gt;&lt;property id=&quot;20148&quot; value=&quot;5&quot;/&gt;&lt;property id=&quot;20300&quot; value=&quot;Slide 16 - &amp;quot;Postsecondary Credential –  Definition Highlights (cont.)&amp;quot;&quot;/&gt;&lt;property id=&quot;20307&quot; value=&quot;341&quot;/&gt;&lt;/object&gt;&lt;object type=&quot;3&quot; unique_id=&quot;10018&quot;&gt;&lt;property id=&quot;20148&quot; value=&quot;5&quot;/&gt;&lt;property id=&quot;20300&quot; value=&quot;Slide 17 - &amp;quot;Definition – Secondary School Diploma&amp;quot;&quot;/&gt;&lt;property id=&quot;20307&quot; value=&quot;290&quot;/&gt;&lt;/object&gt;&lt;object type=&quot;3&quot; unique_id=&quot;10019&quot;&gt;&lt;property id=&quot;20148&quot; value=&quot;5&quot;/&gt;&lt;property id=&quot;20300&quot; value=&quot;Slide 18 - &amp;quot;Examples of…&amp;quot;&quot;/&gt;&lt;property id=&quot;20307&quot; value=&quot;294&quot;/&gt;&lt;/object&gt;&lt;object type=&quot;3&quot; unique_id=&quot;10020&quot;&gt;&lt;property id=&quot;20148&quot; value=&quot;5&quot;/&gt;&lt;property id=&quot;20300&quot; value=&quot;Slide 19 - &amp;quot;   Operational Parameters by Program&amp;quot;&quot;/&gt;&lt;property id=&quot;20307&quot; value=&quot;295&quot;/&gt;&lt;/object&gt;&lt;object type=&quot;3&quot; unique_id=&quot;10021&quot;&gt;&lt;property id=&quot;20148&quot; value=&quot;5&quot;/&gt;&lt;property id=&quot;20300&quot; value=&quot;Slide 20 - &amp;quot;Operational Parameters by Program&amp;quot;&quot;/&gt;&lt;property id=&quot;20307&quot; value=&quot;296&quot;/&gt;&lt;/object&gt;&lt;object type=&quot;3&quot; unique_id=&quot;10022&quot;&gt;&lt;property id=&quot;20148&quot; value=&quot;5&quot;/&gt;&lt;property id=&quot;20300&quot; value=&quot;Slide 21 - &amp;quot;Operational Parameters by Program&amp;quot;&quot;/&gt;&lt;property id=&quot;20307&quot; value=&quot;297&quot;/&gt;&lt;/object&gt;&lt;object type=&quot;3&quot; unique_id=&quot;10023&quot;&gt;&lt;property id=&quot;20148&quot; value=&quot;5&quot;/&gt;&lt;property id=&quot;20300&quot; value=&quot;Slide 22 - &amp;quot;Operational Parameters by Program&amp;quot;&quot;/&gt;&lt;property id=&quot;20307&quot; value=&quot;298&quot;/&gt;&lt;/object&gt;&lt;object type=&quot;3&quot; unique_id=&quot;10024&quot;&gt;&lt;property id=&quot;20148&quot; value=&quot;5&quot;/&gt;&lt;property id=&quot;20300&quot; value=&quot;Slide 23 - &amp;quot;Examples – Credentials that DO Count&amp;quot;&quot;/&gt;&lt;property id=&quot;20307&quot; value=&quot;299&quot;/&gt;&lt;/object&gt;&lt;object type=&quot;3&quot; unique_id=&quot;10025&quot;&gt;&lt;property id=&quot;20148&quot; value=&quot;5&quot;/&gt;&lt;property id=&quot;20300&quot; value=&quot;Slide 24 - &amp;quot;Examples – Credentials that DO NOT Count&amp;quot;&quot;/&gt;&lt;property id=&quot;20307&quot; value=&quot;300&quot;/&gt;&lt;/object&gt;&lt;object type=&quot;3&quot; unique_id=&quot;10026&quot;&gt;&lt;property id=&quot;20148&quot; value=&quot;5&quot;/&gt;&lt;property id=&quot;20300&quot; value=&quot;Slide 25 - &amp;quot;Credential Ex. - Christopher&amp;quot;&quot;/&gt;&lt;property id=&quot;20307&quot; value=&quot;301&quot;/&gt;&lt;/object&gt;&lt;object type=&quot;3&quot; unique_id=&quot;10027&quot;&gt;&lt;property id=&quot;20148&quot; value=&quot;5&quot;/&gt;&lt;property id=&quot;20300&quot; value=&quot;Slide 26 - &amp;quot;Credential Ex. - Christopher&amp;quot;&quot;/&gt;&lt;property id=&quot;20307&quot; value=&quot;302&quot;/&gt;&lt;/object&gt;&lt;object type=&quot;3&quot; unique_id=&quot;10028&quot;&gt;&lt;property id=&quot;20148&quot; value=&quot;5&quot;/&gt;&lt;property id=&quot;20300&quot; value=&quot;Slide 27 - &amp;quot;Credential Qs &amp;amp; As  (From Earlier Webinars)&amp;quot;&quot;/&gt;&lt;property id=&quot;20307&quot; value=&quot;303&quot;/&gt;&lt;/object&gt;&lt;object type=&quot;3&quot; unique_id=&quot;10029&quot;&gt;&lt;property id=&quot;20148&quot; value=&quot;5&quot;/&gt;&lt;property id=&quot;20300&quot; value=&quot;Slide 28 - &amp;quot;Credential Qs &amp;amp; As (From Earlier Webinars cont.)&amp;quot;&quot;/&gt;&lt;property id=&quot;20307&quot; value=&quot;304&quot;/&gt;&lt;/object&gt;&lt;object type=&quot;3&quot; unique_id=&quot;10030&quot;&gt;&lt;property id=&quot;20148&quot; value=&quot;5&quot;/&gt;&lt;property id=&quot;20300&quot; value=&quot;Slide 29 - &amp;quot;Credential Qs &amp;amp; As (From Earlier Webinars cont.)&amp;quot;&quot;/&gt;&lt;property id=&quot;20307&quot; value=&quot;305&quot;/&gt;&lt;/object&gt;&lt;object type=&quot;3&quot; unique_id=&quot;10031&quot;&gt;&lt;property id=&quot;20148&quot; value=&quot;5&quot;/&gt;&lt;property id=&quot;20300&quot; value=&quot;Slide 30 - &amp;quot;Credential Qs &amp;amp; As (From Earlier Webinars cont.)&amp;quot;&quot;/&gt;&lt;property id=&quot;20307&quot; value=&quot;306&quot;/&gt;&lt;/object&gt;&lt;object type=&quot;3&quot; unique_id=&quot;10032&quot;&gt;&lt;property id=&quot;20148&quot; value=&quot;5&quot;/&gt;&lt;property id=&quot;20300&quot; value=&quot;Slide 31 - &amp;quot;Credential Qs &amp;amp; As (From Earlier Webinars)&amp;quot;&quot;/&gt;&lt;property id=&quot;20307&quot; value=&quot;307&quot;/&gt;&lt;/object&gt;&lt;object type=&quot;3&quot; unique_id=&quot;10033&quot;&gt;&lt;property id=&quot;20148&quot; value=&quot;5&quot;/&gt;&lt;property id=&quot;20300&quot; value=&quot;Slide 32 - &amp;quot;Credential Qs &amp;amp; As (From Earlier Webinars)&amp;quot;&quot;/&gt;&lt;property id=&quot;20307&quot; value=&quot;308&quot;/&gt;&lt;/object&gt;&lt;object type=&quot;3&quot; unique_id=&quot;10034&quot;&gt;&lt;property id=&quot;20148&quot; value=&quot;5&quot;/&gt;&lt;property id=&quot;20300&quot; value=&quot;Slide 33 - &amp;quot;Credential Qs &amp;amp; As (From Earlier Webinars)&amp;quot;&quot;/&gt;&lt;property id=&quot;20307&quot; value=&quot;344&quot;/&gt;&lt;/object&gt;&lt;object type=&quot;3&quot; unique_id=&quot;10035&quot;&gt;&lt;property id=&quot;20148&quot; value=&quot;5&quot;/&gt;&lt;property id=&quot;20300&quot; value=&quot;Slide 34 - &amp;quot;Credential Qs &amp;amp; As (From Earlier Webinars)&amp;quot;&quot;/&gt;&lt;property id=&quot;20307&quot; value=&quot;310&quot;/&gt;&lt;/object&gt;&lt;object type=&quot;3&quot; unique_id=&quot;10036&quot;&gt;&lt;property id=&quot;20148&quot; value=&quot;5&quot;/&gt;&lt;property id=&quot;20300&quot; value=&quot;Slide 35 - &amp;quot;Credential Qs &amp;amp; As (From Earlier Webinars cont.)&amp;quot;&quot;/&gt;&lt;property id=&quot;20307&quot; value=&quot;311&quot;/&gt;&lt;/object&gt;&lt;object type=&quot;3&quot; unique_id=&quot;10037&quot;&gt;&lt;property id=&quot;20148&quot; value=&quot;5&quot;/&gt;&lt;property id=&quot;20300&quot; value=&quot;Slide 36 - &amp;quot;Measurable Skill Gains&amp;quot;&quot;/&gt;&lt;property id=&quot;20307&quot; value=&quot;283&quot;/&gt;&lt;/object&gt;&lt;object type=&quot;3&quot; unique_id=&quot;10038&quot;&gt;&lt;property id=&quot;20148&quot; value=&quot;5&quot;/&gt;&lt;property id=&quot;20300&quot; value=&quot;Slide 37 - &amp;quot;Five Types of Measurable Skill Gains&amp;quot;&quot;/&gt;&lt;property id=&quot;20307&quot; value=&quot;284&quot;/&gt;&lt;/object&gt;&lt;object type=&quot;3&quot; unique_id=&quot;10039&quot;&gt;&lt;property id=&quot;20148&quot; value=&quot;5&quot;/&gt;&lt;property id=&quot;20300&quot; value=&quot;Slide 38 - &amp;quot;Five Types of Measurable Skill Gains (cont.)&amp;quot;&quot;/&gt;&lt;property id=&quot;20307&quot; value=&quot;312&quot;/&gt;&lt;/object&gt;&lt;object type=&quot;3&quot; unique_id=&quot;10040&quot;&gt;&lt;property id=&quot;20148&quot; value=&quot;5&quot;/&gt;&lt;property id=&quot;20300&quot; value=&quot;Slide 39 - &amp;quot;Three Ways To Measure Educational Functioning Level Gain&amp;quot;&quot;/&gt;&lt;property id=&quot;20307&quot; value=&quot;313&quot;/&gt;&lt;/object&gt;&lt;object type=&quot;3&quot; unique_id=&quot;10041&quot;&gt;&lt;property id=&quot;20148&quot; value=&quot;5&quot;/&gt;&lt;property id=&quot;20300&quot; value=&quot;Slide 40 - &amp;quot;   Operational Parameters  – Measurable Skill Gain&amp;quot;&quot;/&gt;&lt;property id=&quot;20307&quot; value=&quot;315&quot;/&gt;&lt;/object&gt;&lt;object type=&quot;3&quot; unique_id=&quot;10042&quot;&gt;&lt;property id=&quot;20148&quot; value=&quot;5&quot;/&gt;&lt;property id=&quot;20300&quot; value=&quot;Slide 41 - &amp;quot;   Operational Parameters by Program&amp;quot;&quot;/&gt;&lt;property id=&quot;20307&quot; value=&quot;343&quot;/&gt;&lt;/object&gt;&lt;object type=&quot;3&quot; unique_id=&quot;10043&quot;&gt;&lt;property id=&quot;20148&quot; value=&quot;5&quot;/&gt;&lt;property id=&quot;20300&quot; value=&quot;Slide 42 - &amp;quot;Operational Parameters by Program&amp;quot;&quot;/&gt;&lt;property id=&quot;20307&quot; value=&quot;316&quot;/&gt;&lt;/object&gt;&lt;object type=&quot;3&quot; unique_id=&quot;10044&quot;&gt;&lt;property id=&quot;20148&quot; value=&quot;5&quot;/&gt;&lt;property id=&quot;20300&quot; value=&quot;Slide 43 - &amp;quot;Operational Parameters – Types of MSG The appropriate types of measurable skill gains for each core program focus &quot;/&gt;&lt;property id=&quot;20307&quot; value=&quot;319&quot;/&gt;&lt;/object&gt;&lt;object type=&quot;3&quot; unique_id=&quot;10045&quot;&gt;&lt;property id=&quot;20148&quot; value=&quot;5&quot;/&gt;&lt;property id=&quot;20300&quot; value=&quot;Slide 44 - &amp;quot;Measurable Skill Gains Ex. – Carmen&amp;quot;&quot;/&gt;&lt;property id=&quot;20307&quot; value=&quot;329&quot;/&gt;&lt;/object&gt;&lt;object type=&quot;3&quot; unique_id=&quot;10046&quot;&gt;&lt;property id=&quot;20148&quot; value=&quot;5&quot;/&gt;&lt;property id=&quot;20300&quot; value=&quot;Slide 45 - &amp;quot;Measurable Skill Gains Ex. – Tony&amp;quot;&quot;/&gt;&lt;property id=&quot;20307&quot; value=&quot;330&quot;/&gt;&lt;/object&gt;&lt;object type=&quot;3&quot; unique_id=&quot;10047&quot;&gt;&lt;property id=&quot;20148&quot; value=&quot;5&quot;/&gt;&lt;property id=&quot;20300&quot; value=&quot;Slide 46 - &amp;quot;Measurable Skill Gains Qs &amp;amp; As –  Early Webinars&amp;quot;&quot;/&gt;&lt;property id=&quot;20307&quot; value=&quot;309&quot;/&gt;&lt;/object&gt;&lt;object type=&quot;3&quot; unique_id=&quot;10048&quot;&gt;&lt;property id=&quot;20148&quot; value=&quot;5&quot;/&gt;&lt;property id=&quot;20300&quot; value=&quot;Slide 47 - &amp;quot;Measurable Skill Gains Qs &amp;amp; As –  Early Webinars&amp;quot;&quot;/&gt;&lt;property id=&quot;20307&quot; value=&quot;332&quot;/&gt;&lt;/object&gt;&lt;object type=&quot;3&quot; unique_id=&quot;10049&quot;&gt;&lt;property id=&quot;20148&quot; value=&quot;5&quot;/&gt;&lt;property id=&quot;20300&quot; value=&quot;Slide 48 - &amp;quot;Measurable Skill Gains Qs &amp;amp; As –  Early Webinars&amp;quot;&quot;/&gt;&lt;property id=&quot;20307&quot; value=&quot;333&quot;/&gt;&lt;/object&gt;&lt;object type=&quot;3&quot; unique_id=&quot;10050&quot;&gt;&lt;property id=&quot;20148&quot; value=&quot;5&quot;/&gt;&lt;property id=&quot;20300&quot; value=&quot;Slide 49 - &amp;quot;Measurable Skill Gains Qs &amp;amp; As –  Early Webinars&amp;quot;&quot;/&gt;&lt;property id=&quot;20307&quot; value=&quot;334&quot;/&gt;&lt;/object&gt;&lt;object type=&quot;3&quot; unique_id=&quot;10051&quot;&gt;&lt;property id=&quot;20148&quot; value=&quot;5&quot;/&gt;&lt;property id=&quot;20300&quot; value=&quot;Slide 50 - &amp;quot;Measurable Skill Gains Qs &amp;amp; As –  Early Webinars&amp;quot;&quot;/&gt;&lt;property id=&quot;20307&quot; value=&quot;335&quot;/&gt;&lt;/object&gt;&lt;object type=&quot;3&quot; unique_id=&quot;10052&quot;&gt;&lt;property id=&quot;20148&quot; value=&quot;5&quot;/&gt;&lt;property id=&quot;20300&quot; value=&quot;Slide 51 - &amp;quot;Measurable Skill Gains Qs &amp;amp; As –  Early Webinars&amp;quot;&quot;/&gt;&lt;property id=&quot;20307&quot; value=&quot;336&quot;/&gt;&lt;/object&gt;&lt;object type=&quot;3&quot; unique_id=&quot;10053&quot;&gt;&lt;property id=&quot;20148&quot; value=&quot;5&quot;/&gt;&lt;property id=&quot;20300&quot; value=&quot;Slide 52 - &amp;quot;Measurable Skill Gains Qs &amp;amp; As –  Early Webinars&amp;quot;&quot;/&gt;&lt;property id=&quot;20307&quot; value=&quot;337&quot;/&gt;&lt;/object&gt;&lt;object type=&quot;3&quot; unique_id=&quot;10054&quot;&gt;&lt;property id=&quot;20148&quot; value=&quot;5&quot;/&gt;&lt;property id=&quot;20300&quot; value=&quot;Slide 53 - &amp;quot;WIOA Performance Accountability – What’s Next?&amp;quot;&quot;/&gt;&lt;property id=&quot;20307&quot; value=&quot;340&quot;/&gt;&lt;/object&gt;&lt;object type=&quot;3&quot; unique_id=&quot;10055&quot;&gt;&lt;property id=&quot;20148&quot; value=&quot;5&quot;/&gt;&lt;property id=&quot;20300&quot; value=&quot;Slide 54 - &amp;quot;Poll Question #2&amp;quot;&quot;/&gt;&lt;property id=&quot;20307&quot; value=&quot;339&quot;/&gt;&lt;/object&gt;&lt;object type=&quot;3&quot; unique_id=&quot;10056&quot;&gt;&lt;property id=&quot;20148&quot; value=&quot;5&quot;/&gt;&lt;property id=&quot;20300&quot; value=&quot;Slide 55 - &amp;quot;Resources&amp;quot;&quot;/&gt;&lt;property id=&quot;20307&quot; value=&quot;338&quot;/&gt;&lt;/object&gt;&lt;object type=&quot;3&quot; unique_id=&quot;10057&quot;&gt;&lt;property id=&quot;20148&quot; value=&quot;5&quot;/&gt;&lt;property id=&quot;20300&quot; value=&quot;Slide 56&quot;/&gt;&lt;property id=&quot;20307&quot; value=&quot;261&quot;/&gt;&lt;/object&gt;&lt;object type=&quot;3&quot; unique_id=&quot;10058&quot;&gt;&lt;property id=&quot;20148&quot; value=&quot;5&quot;/&gt;&lt;property id=&quot;20300&quot; value=&quot;Slide 57&quot;/&gt;&lt;property id=&quot;20307&quot; value=&quot;262&quot;/&gt;&lt;/object&gt;&lt;object type=&quot;3&quot; unique_id=&quot;10291&quot;&gt;&lt;property id=&quot;20148&quot; value=&quot;5&quot;/&gt;&lt;property id=&quot;20300&quot; value=&quot;Slide 2 - &amp;quot;Presented by:&amp;quot;&quot;/&gt;&lt;property id=&quot;20307&quot; value=&quot;345&quot;/&gt;&lt;/object&gt;&lt;/object&gt;&lt;object type=&quot;8&quot; unique_id=&quot;10116&quot;&gt;&lt;/object&gt;&lt;/object&gt;&lt;/database&gt;"/>
  <p:tag name="SECTOMILLISECCONVERTED" val="1"/>
</p:tagLst>
</file>

<file path=ppt/theme/theme1.xml><?xml version="1.0" encoding="utf-8"?>
<a:theme xmlns:a="http://schemas.openxmlformats.org/drawingml/2006/main" name="Office Theme">
  <a:themeElements>
    <a:clrScheme name="ION - WIOA Colors">
      <a:dk1>
        <a:sysClr val="windowText" lastClr="000000"/>
      </a:dk1>
      <a:lt1>
        <a:sysClr val="window" lastClr="FFFFFF"/>
      </a:lt1>
      <a:dk2>
        <a:srgbClr val="0B366B"/>
      </a:dk2>
      <a:lt2>
        <a:srgbClr val="54BCEA"/>
      </a:lt2>
      <a:accent1>
        <a:srgbClr val="1C4489"/>
      </a:accent1>
      <a:accent2>
        <a:srgbClr val="4F5F9B"/>
      </a:accent2>
      <a:accent3>
        <a:srgbClr val="EAEAF3"/>
      </a:accent3>
      <a:accent4>
        <a:srgbClr val="F36B22"/>
      </a:accent4>
      <a:accent5>
        <a:srgbClr val="F7955B"/>
      </a:accent5>
      <a:accent6>
        <a:srgbClr val="FEF3EA"/>
      </a:accent6>
      <a:hlink>
        <a:srgbClr val="0081E2"/>
      </a:hlink>
      <a:folHlink>
        <a:srgbClr val="7966C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3FCD14078D4B4A895C726989AA6342" ma:contentTypeVersion="11" ma:contentTypeDescription="Create a new document." ma:contentTypeScope="" ma:versionID="eac935008a883452937a41fdde0272f2">
  <xsd:schema xmlns:xsd="http://www.w3.org/2001/XMLSchema" xmlns:xs="http://www.w3.org/2001/XMLSchema" xmlns:p="http://schemas.microsoft.com/office/2006/metadata/properties" xmlns:ns3="83314e28-26f1-4ad0-9ab9-a0b82acf924d" xmlns:ns4="69f0ab5a-5f75-4223-87f7-c3df8440d60c" targetNamespace="http://schemas.microsoft.com/office/2006/metadata/properties" ma:root="true" ma:fieldsID="0c86f81cd8a3ad167bd9619bd6aba194" ns3:_="" ns4:_="">
    <xsd:import namespace="83314e28-26f1-4ad0-9ab9-a0b82acf924d"/>
    <xsd:import namespace="69f0ab5a-5f75-4223-87f7-c3df8440d60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14e28-26f1-4ad0-9ab9-a0b82acf92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f0ab5a-5f75-4223-87f7-c3df8440d60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FC964ED-3ACC-400D-ABE4-A2E135BCBF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14e28-26f1-4ad0-9ab9-a0b82acf924d"/>
    <ds:schemaRef ds:uri="69f0ab5a-5f75-4223-87f7-c3df8440d6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7BD326-D68E-464A-924C-765D1B28B7A7}">
  <ds:schemaRefs>
    <ds:schemaRef ds:uri="http://schemas.microsoft.com/sharepoint/v3/contenttype/forms"/>
  </ds:schemaRefs>
</ds:datastoreItem>
</file>

<file path=customXml/itemProps3.xml><?xml version="1.0" encoding="utf-8"?>
<ds:datastoreItem xmlns:ds="http://schemas.openxmlformats.org/officeDocument/2006/customXml" ds:itemID="{1C794816-707D-4238-AF83-42361C963A4A}">
  <ds:schemaRefs>
    <ds:schemaRef ds:uri="http://schemas.openxmlformats.org/package/2006/metadata/core-properties"/>
    <ds:schemaRef ds:uri="http://purl.org/dc/dcmitype/"/>
    <ds:schemaRef ds:uri="http://schemas.microsoft.com/office/2006/metadata/properties"/>
    <ds:schemaRef ds:uri="http://schemas.microsoft.com/office/2006/documentManagement/types"/>
    <ds:schemaRef ds:uri="69f0ab5a-5f75-4223-87f7-c3df8440d60c"/>
    <ds:schemaRef ds:uri="http://purl.org/dc/elements/1.1/"/>
    <ds:schemaRef ds:uri="http://purl.org/dc/terms/"/>
    <ds:schemaRef ds:uri="http://schemas.microsoft.com/office/infopath/2007/PartnerControls"/>
    <ds:schemaRef ds:uri="83314e28-26f1-4ad0-9ab9-a0b82acf924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8789</TotalTime>
  <Words>3466</Words>
  <Application>Microsoft Office PowerPoint</Application>
  <PresentationFormat>On-screen Show (4:3)</PresentationFormat>
  <Paragraphs>310</Paragraphs>
  <Slides>54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Helvetica Neue</vt:lpstr>
      <vt:lpstr>Myriad Pro</vt:lpstr>
      <vt:lpstr>Times New Roman</vt:lpstr>
      <vt:lpstr>Wingdings</vt:lpstr>
      <vt:lpstr>Wingdings 2</vt:lpstr>
      <vt:lpstr>Wingdings 3</vt:lpstr>
      <vt:lpstr>Office Theme</vt:lpstr>
      <vt:lpstr>WIOA Performance Accountability guidance overview</vt:lpstr>
      <vt:lpstr>Presented by:</vt:lpstr>
      <vt:lpstr>PowerPoint Presentation</vt:lpstr>
      <vt:lpstr>PowerPoint Presentation</vt:lpstr>
      <vt:lpstr>PowerPoint Presentation</vt:lpstr>
      <vt:lpstr>Guidance Overview: Indicators of Performance</vt:lpstr>
      <vt:lpstr>Guidance Overview: Categories of Enrollment &amp; Other Terms</vt:lpstr>
      <vt:lpstr>Credential Attainment Indicator</vt:lpstr>
      <vt:lpstr>Credential Attainment Indicator</vt:lpstr>
      <vt:lpstr>Credential Attainment Rate</vt:lpstr>
      <vt:lpstr>Types of Postsecondary Credential/Diplomas</vt:lpstr>
      <vt:lpstr>Postsecondary Credential –  Definition Highlights</vt:lpstr>
      <vt:lpstr>Postsecondary Credential –  Definition Highlights (cont.)</vt:lpstr>
      <vt:lpstr>Definition – Secondary School Diploma</vt:lpstr>
      <vt:lpstr>Examples of…</vt:lpstr>
      <vt:lpstr>   Operational Parameters by Program</vt:lpstr>
      <vt:lpstr>Operational Parameters by Program</vt:lpstr>
      <vt:lpstr>Operational Parameters by Program</vt:lpstr>
      <vt:lpstr>Operational Parameters by Program</vt:lpstr>
      <vt:lpstr>Examples – Credentials that DO Count</vt:lpstr>
      <vt:lpstr>Examples – Credentials that DO NOT Count</vt:lpstr>
      <vt:lpstr>Credential Ex. - Christopher</vt:lpstr>
      <vt:lpstr>Credential Ex. - Christopher</vt:lpstr>
      <vt:lpstr>Credential Qs &amp; As </vt:lpstr>
      <vt:lpstr>Credential Qs &amp; As</vt:lpstr>
      <vt:lpstr>Credential Qs &amp; As</vt:lpstr>
      <vt:lpstr>Credential Qs &amp; As</vt:lpstr>
      <vt:lpstr>Credential Qs &amp; As</vt:lpstr>
      <vt:lpstr>Credential Qs &amp; As</vt:lpstr>
      <vt:lpstr>Credential Qs &amp; As</vt:lpstr>
      <vt:lpstr>Credential Qs &amp; As</vt:lpstr>
      <vt:lpstr>Credential Qs &amp; As</vt:lpstr>
      <vt:lpstr>Measurable Skill Gains</vt:lpstr>
      <vt:lpstr>Five Types of Measurable Skill Gains</vt:lpstr>
      <vt:lpstr>Five Types of Measurable Skill Gains (cont.)</vt:lpstr>
      <vt:lpstr>Three Ways To Measure Educational Functioning Level Gain</vt:lpstr>
      <vt:lpstr>   Operational Parameters  – Measurable Skill Gain</vt:lpstr>
      <vt:lpstr>   Operational Parameters by Program</vt:lpstr>
      <vt:lpstr>Operational Parameters by Program</vt:lpstr>
      <vt:lpstr>Operational Parameters – Types of MSG The appropriate types of measurable skill gains for each core program focus performance accountability under measurable skill gain on the services that are allowable under the respective statutory provisions</vt:lpstr>
      <vt:lpstr>Measurable Skill Gains Ex. – Carmen</vt:lpstr>
      <vt:lpstr>Measurable Skill Gains Ex. – Tony</vt:lpstr>
      <vt:lpstr>Measurable Skill Gains Qs &amp; As</vt:lpstr>
      <vt:lpstr>Measurable Skill Gains Qs &amp; As</vt:lpstr>
      <vt:lpstr>Measurable Skill Gains Qs &amp; As</vt:lpstr>
      <vt:lpstr>Measurable Skill Gains Qs &amp; As</vt:lpstr>
      <vt:lpstr>Measurable Skill Gains Qs &amp; As</vt:lpstr>
      <vt:lpstr>Measurable Skill Gains Qs &amp; As</vt:lpstr>
      <vt:lpstr>Measurable Skill Gains Qs &amp; As</vt:lpstr>
      <vt:lpstr>WIOA Performance Accountability – What’s Next?</vt:lpstr>
      <vt:lpstr>Poll Question</vt:lpstr>
      <vt:lpstr>Resources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Robbins</dc:creator>
  <cp:lastModifiedBy>Grode, Kellen M - ETA</cp:lastModifiedBy>
  <cp:revision>197</cp:revision>
  <cp:lastPrinted>2016-07-22T22:58:50Z</cp:lastPrinted>
  <dcterms:created xsi:type="dcterms:W3CDTF">2016-06-21T17:10:41Z</dcterms:created>
  <dcterms:modified xsi:type="dcterms:W3CDTF">2020-05-14T20:44:55Z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0x010100B43FCD14078D4B4A895C726989AA6342</vt:lpwstr>
  </property>
</Properties>
</file>