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1"/>
  </p:notesMasterIdLst>
  <p:handoutMasterIdLst>
    <p:handoutMasterId r:id="rId62"/>
  </p:handoutMasterIdLst>
  <p:sldIdLst>
    <p:sldId id="273" r:id="rId2"/>
    <p:sldId id="256" r:id="rId3"/>
    <p:sldId id="264" r:id="rId4"/>
    <p:sldId id="325" r:id="rId5"/>
    <p:sldId id="259" r:id="rId6"/>
    <p:sldId id="265" r:id="rId7"/>
    <p:sldId id="289" r:id="rId8"/>
    <p:sldId id="272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8" r:id="rId22"/>
    <p:sldId id="290" r:id="rId23"/>
    <p:sldId id="291" r:id="rId24"/>
    <p:sldId id="292" r:id="rId25"/>
    <p:sldId id="293" r:id="rId26"/>
    <p:sldId id="294" r:id="rId27"/>
    <p:sldId id="295" r:id="rId28"/>
    <p:sldId id="303" r:id="rId29"/>
    <p:sldId id="296" r:id="rId30"/>
    <p:sldId id="297" r:id="rId31"/>
    <p:sldId id="298" r:id="rId32"/>
    <p:sldId id="286" r:id="rId33"/>
    <p:sldId id="299" r:id="rId34"/>
    <p:sldId id="300" r:id="rId35"/>
    <p:sldId id="301" r:id="rId36"/>
    <p:sldId id="302" r:id="rId37"/>
    <p:sldId id="304" r:id="rId38"/>
    <p:sldId id="315" r:id="rId39"/>
    <p:sldId id="316" r:id="rId40"/>
    <p:sldId id="318" r:id="rId41"/>
    <p:sldId id="319" r:id="rId42"/>
    <p:sldId id="320" r:id="rId43"/>
    <p:sldId id="321" r:id="rId44"/>
    <p:sldId id="322" r:id="rId45"/>
    <p:sldId id="317" r:id="rId46"/>
    <p:sldId id="305" r:id="rId47"/>
    <p:sldId id="306" r:id="rId48"/>
    <p:sldId id="311" r:id="rId49"/>
    <p:sldId id="312" r:id="rId50"/>
    <p:sldId id="314" r:id="rId51"/>
    <p:sldId id="307" r:id="rId52"/>
    <p:sldId id="308" r:id="rId53"/>
    <p:sldId id="310" r:id="rId54"/>
    <p:sldId id="313" r:id="rId55"/>
    <p:sldId id="309" r:id="rId56"/>
    <p:sldId id="267" r:id="rId57"/>
    <p:sldId id="323" r:id="rId58"/>
    <p:sldId id="326" r:id="rId59"/>
    <p:sldId id="269" r:id="rId60"/>
  </p:sldIdLst>
  <p:sldSz cx="9144000" cy="6858000" type="screen4x3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D1C30"/>
    <a:srgbClr val="4675B8"/>
    <a:srgbClr val="004874"/>
    <a:srgbClr val="275A99"/>
    <a:srgbClr val="124D95"/>
    <a:srgbClr val="002C47"/>
    <a:srgbClr val="041F36"/>
    <a:srgbClr val="7A232E"/>
    <a:srgbClr val="B85759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89" autoAdjust="0"/>
    <p:restoredTop sz="76056" autoAdjust="0"/>
  </p:normalViewPr>
  <p:slideViewPr>
    <p:cSldViewPr snapToGrid="0">
      <p:cViewPr varScale="1">
        <p:scale>
          <a:sx n="87" d="100"/>
          <a:sy n="87" d="100"/>
        </p:scale>
        <p:origin x="972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131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B61BD-C246-40E5-AC03-B78CF5844FC6}" type="doc">
      <dgm:prSet loTypeId="urn:microsoft.com/office/officeart/2011/layout/TabList#4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F6D05C-4259-4C32-B121-8A9D7B19CA03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10j</a:t>
          </a:r>
        </a:p>
      </dgm:t>
    </dgm:pt>
    <dgm:pt modelId="{64F3C17D-CFD1-45A6-B989-9383A3E05E49}" type="parTrans" cxnId="{FC1653AA-782C-4F39-96D1-5DC449CD3498}">
      <dgm:prSet/>
      <dgm:spPr/>
      <dgm:t>
        <a:bodyPr/>
        <a:lstStyle/>
        <a:p>
          <a:endParaRPr lang="en-US"/>
        </a:p>
      </dgm:t>
    </dgm:pt>
    <dgm:pt modelId="{C29470D5-1DA7-4246-A41F-51D7DEF968F3}" type="sibTrans" cxnId="{FC1653AA-782C-4F39-96D1-5DC449CD3498}">
      <dgm:prSet/>
      <dgm:spPr/>
      <dgm:t>
        <a:bodyPr/>
        <a:lstStyle/>
        <a:p>
          <a:endParaRPr lang="en-US"/>
        </a:p>
      </dgm:t>
    </dgm:pt>
    <dgm:pt modelId="{3D05E5C3-57DA-46AF-AE20-404A61FA0B83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Total Recipient Share Required</a:t>
          </a:r>
        </a:p>
      </dgm:t>
    </dgm:pt>
    <dgm:pt modelId="{75CAB603-EEC9-49C2-90CE-8DB760AC9B7E}" type="parTrans" cxnId="{4AA39BE0-6E9A-4E4B-8BA9-CCA67D412435}">
      <dgm:prSet/>
      <dgm:spPr/>
      <dgm:t>
        <a:bodyPr/>
        <a:lstStyle/>
        <a:p>
          <a:endParaRPr lang="en-US"/>
        </a:p>
      </dgm:t>
    </dgm:pt>
    <dgm:pt modelId="{ACD5F854-ABB7-44E3-A2D3-FF90D1953BAA}" type="sibTrans" cxnId="{4AA39BE0-6E9A-4E4B-8BA9-CCA67D412435}">
      <dgm:prSet/>
      <dgm:spPr/>
      <dgm:t>
        <a:bodyPr/>
        <a:lstStyle/>
        <a:p>
          <a:endParaRPr lang="en-US"/>
        </a:p>
      </dgm:t>
    </dgm:pt>
    <dgm:pt modelId="{09263FAC-8AE4-425B-A277-C56E3EF93F21}">
      <dgm:prSet phldrT="[Text]" custT="1"/>
      <dgm:spPr/>
      <dgm:t>
        <a:bodyPr/>
        <a:lstStyle/>
        <a:p>
          <a:r>
            <a:rPr lang="en-US" sz="2000" dirty="0">
              <a:latin typeface="Open Sans Light"/>
            </a:rPr>
            <a:t>Total match requirement.  It will be listed on the SF-424a (Section A, Column F “Non-Federal”</a:t>
          </a:r>
        </a:p>
      </dgm:t>
    </dgm:pt>
    <dgm:pt modelId="{38431647-8DD0-459C-9125-389C316B2320}" type="parTrans" cxnId="{5E1A0218-3AB9-4C37-8DF8-A2BD4A5A313B}">
      <dgm:prSet/>
      <dgm:spPr/>
      <dgm:t>
        <a:bodyPr/>
        <a:lstStyle/>
        <a:p>
          <a:endParaRPr lang="en-US"/>
        </a:p>
      </dgm:t>
    </dgm:pt>
    <dgm:pt modelId="{3D81CD60-1C30-4F3D-B4E1-A7BDCE28F050}" type="sibTrans" cxnId="{5E1A0218-3AB9-4C37-8DF8-A2BD4A5A313B}">
      <dgm:prSet/>
      <dgm:spPr/>
      <dgm:t>
        <a:bodyPr/>
        <a:lstStyle/>
        <a:p>
          <a:endParaRPr lang="en-US"/>
        </a:p>
      </dgm:t>
    </dgm:pt>
    <dgm:pt modelId="{0D7BBCF6-6762-4443-89F5-286069C3120C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10k</a:t>
          </a:r>
        </a:p>
      </dgm:t>
    </dgm:pt>
    <dgm:pt modelId="{3E34518E-7A49-4640-9F9D-903D603D4F3C}" type="parTrans" cxnId="{4AB69117-207C-4156-9634-6DB29DEAD4D7}">
      <dgm:prSet/>
      <dgm:spPr/>
      <dgm:t>
        <a:bodyPr/>
        <a:lstStyle/>
        <a:p>
          <a:endParaRPr lang="en-US"/>
        </a:p>
      </dgm:t>
    </dgm:pt>
    <dgm:pt modelId="{0531E1E2-8B7A-429D-9B18-391863D2251A}" type="sibTrans" cxnId="{4AB69117-207C-4156-9634-6DB29DEAD4D7}">
      <dgm:prSet/>
      <dgm:spPr/>
      <dgm:t>
        <a:bodyPr/>
        <a:lstStyle/>
        <a:p>
          <a:endParaRPr lang="en-US"/>
        </a:p>
      </dgm:t>
    </dgm:pt>
    <dgm:pt modelId="{EA1472EF-E712-4903-95D1-41C8568AF35A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Recipient Share of Expenditures</a:t>
          </a:r>
        </a:p>
      </dgm:t>
    </dgm:pt>
    <dgm:pt modelId="{616E40CF-A9E2-42DF-9A39-03F369B7B7F7}" type="parTrans" cxnId="{EEB5E883-C8C3-48EF-8ABC-FAAD5614F2F3}">
      <dgm:prSet/>
      <dgm:spPr/>
      <dgm:t>
        <a:bodyPr/>
        <a:lstStyle/>
        <a:p>
          <a:endParaRPr lang="en-US"/>
        </a:p>
      </dgm:t>
    </dgm:pt>
    <dgm:pt modelId="{0AD9E4F3-DFFB-4103-9751-DBEF390D4321}" type="sibTrans" cxnId="{EEB5E883-C8C3-48EF-8ABC-FAAD5614F2F3}">
      <dgm:prSet/>
      <dgm:spPr/>
      <dgm:t>
        <a:bodyPr/>
        <a:lstStyle/>
        <a:p>
          <a:endParaRPr lang="en-US"/>
        </a:p>
      </dgm:t>
    </dgm:pt>
    <dgm:pt modelId="{F06538D7-545F-4657-BC1E-5EF2861C00AC}">
      <dgm:prSet phldrT="[Text]" custT="1"/>
      <dgm:spPr/>
      <dgm:t>
        <a:bodyPr/>
        <a:lstStyle/>
        <a:p>
          <a:r>
            <a:rPr lang="en-US" sz="1400" dirty="0">
              <a:latin typeface="Open Sans Light"/>
            </a:rPr>
            <a:t>Any </a:t>
          </a:r>
          <a:r>
            <a:rPr lang="en-US" sz="1400" u="sng" dirty="0">
              <a:latin typeface="Open Sans Light"/>
            </a:rPr>
            <a:t>non-Federal funds</a:t>
          </a:r>
          <a:r>
            <a:rPr lang="en-US" sz="1400" dirty="0">
              <a:latin typeface="Open Sans Light"/>
            </a:rPr>
            <a:t> expended by the grantee for grant related expenditures</a:t>
          </a:r>
        </a:p>
      </dgm:t>
    </dgm:pt>
    <dgm:pt modelId="{9D01A35A-F2CB-4FF3-A01E-32C3BEA7FF0A}" type="parTrans" cxnId="{B1276B49-84E2-4629-8A72-327C70A7B287}">
      <dgm:prSet/>
      <dgm:spPr/>
      <dgm:t>
        <a:bodyPr/>
        <a:lstStyle/>
        <a:p>
          <a:endParaRPr lang="en-US"/>
        </a:p>
      </dgm:t>
    </dgm:pt>
    <dgm:pt modelId="{778EE259-3E48-4C83-A11F-9F0ECB8F055B}" type="sibTrans" cxnId="{B1276B49-84E2-4629-8A72-327C70A7B287}">
      <dgm:prSet/>
      <dgm:spPr/>
      <dgm:t>
        <a:bodyPr/>
        <a:lstStyle/>
        <a:p>
          <a:endParaRPr lang="en-US"/>
        </a:p>
      </dgm:t>
    </dgm:pt>
    <dgm:pt modelId="{F4997F10-88CC-4A3C-B580-8B66CE7BD991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10l</a:t>
          </a:r>
        </a:p>
      </dgm:t>
    </dgm:pt>
    <dgm:pt modelId="{B08BC326-BDE2-430F-835D-E4F4B04E877A}" type="parTrans" cxnId="{D59FE9E1-801A-4B04-BDAF-751F2E71A548}">
      <dgm:prSet/>
      <dgm:spPr/>
      <dgm:t>
        <a:bodyPr/>
        <a:lstStyle/>
        <a:p>
          <a:endParaRPr lang="en-US"/>
        </a:p>
      </dgm:t>
    </dgm:pt>
    <dgm:pt modelId="{0A463EA0-7F30-4DAA-9641-2B602F7EFA19}" type="sibTrans" cxnId="{D59FE9E1-801A-4B04-BDAF-751F2E71A548}">
      <dgm:prSet/>
      <dgm:spPr/>
      <dgm:t>
        <a:bodyPr/>
        <a:lstStyle/>
        <a:p>
          <a:endParaRPr lang="en-US"/>
        </a:p>
      </dgm:t>
    </dgm:pt>
    <dgm:pt modelId="{7D9FBDEB-0686-4AE1-8125-ACFE5A5BC408}">
      <dgm:prSet phldrT="[Text]"/>
      <dgm:spPr/>
      <dgm:t>
        <a:bodyPr/>
        <a:lstStyle/>
        <a:p>
          <a:r>
            <a:rPr lang="en-US" b="1" dirty="0">
              <a:latin typeface="Open Sans Light"/>
            </a:rPr>
            <a:t>Remaining Recipient Share to be Provided</a:t>
          </a:r>
        </a:p>
      </dgm:t>
    </dgm:pt>
    <dgm:pt modelId="{C3FF9F19-C316-4E70-88E9-4B6AF0A5C7CE}" type="parTrans" cxnId="{930B5D56-B9EA-420B-B3AF-C46AEAE59816}">
      <dgm:prSet/>
      <dgm:spPr/>
      <dgm:t>
        <a:bodyPr/>
        <a:lstStyle/>
        <a:p>
          <a:endParaRPr lang="en-US"/>
        </a:p>
      </dgm:t>
    </dgm:pt>
    <dgm:pt modelId="{5B824128-2819-4B1C-95FB-43ACA58652FF}" type="sibTrans" cxnId="{930B5D56-B9EA-420B-B3AF-C46AEAE59816}">
      <dgm:prSet/>
      <dgm:spPr/>
      <dgm:t>
        <a:bodyPr/>
        <a:lstStyle/>
        <a:p>
          <a:endParaRPr lang="en-US"/>
        </a:p>
      </dgm:t>
    </dgm:pt>
    <dgm:pt modelId="{D7F8A297-E970-44EC-AAD5-89C3B8225350}">
      <dgm:prSet phldrT="[Text]"/>
      <dgm:spPr/>
      <dgm:t>
        <a:bodyPr/>
        <a:lstStyle/>
        <a:p>
          <a:r>
            <a:rPr lang="en-US" dirty="0">
              <a:latin typeface="Open Sans Light"/>
            </a:rPr>
            <a:t>Sum of line items 10j (Total Recipient Share Required) less 10k (Recipient Share of Expenditures)</a:t>
          </a:r>
        </a:p>
      </dgm:t>
    </dgm:pt>
    <dgm:pt modelId="{CC9312FF-8883-48A0-8DB7-555A40826E0B}" type="parTrans" cxnId="{539ADA88-E918-44EA-B52A-2F12C347518E}">
      <dgm:prSet/>
      <dgm:spPr/>
      <dgm:t>
        <a:bodyPr/>
        <a:lstStyle/>
        <a:p>
          <a:endParaRPr lang="en-US"/>
        </a:p>
      </dgm:t>
    </dgm:pt>
    <dgm:pt modelId="{2C153385-6B53-4E44-9B75-1250CEF83157}" type="sibTrans" cxnId="{539ADA88-E918-44EA-B52A-2F12C347518E}">
      <dgm:prSet/>
      <dgm:spPr/>
      <dgm:t>
        <a:bodyPr/>
        <a:lstStyle/>
        <a:p>
          <a:endParaRPr lang="en-US"/>
        </a:p>
      </dgm:t>
    </dgm:pt>
    <dgm:pt modelId="{50116340-60F2-4877-87C2-CD26E3563C7A}">
      <dgm:prSet phldrT="[Text]" custT="1"/>
      <dgm:spPr/>
      <dgm:t>
        <a:bodyPr/>
        <a:lstStyle/>
        <a:p>
          <a:r>
            <a:rPr lang="en-US" sz="2000" dirty="0">
              <a:latin typeface="Open Sans Light"/>
            </a:rPr>
            <a:t>If no match requirement = 0</a:t>
          </a:r>
        </a:p>
      </dgm:t>
    </dgm:pt>
    <dgm:pt modelId="{4C40AA93-A0E0-4C18-8186-C550F87966DE}" type="parTrans" cxnId="{C28C612F-6E02-4845-AE72-AC44376A3FF9}">
      <dgm:prSet/>
      <dgm:spPr/>
      <dgm:t>
        <a:bodyPr/>
        <a:lstStyle/>
        <a:p>
          <a:endParaRPr lang="en-US"/>
        </a:p>
      </dgm:t>
    </dgm:pt>
    <dgm:pt modelId="{551D135C-1DB0-41A7-9C56-F5DAB5E30E95}" type="sibTrans" cxnId="{C28C612F-6E02-4845-AE72-AC44376A3FF9}">
      <dgm:prSet/>
      <dgm:spPr/>
      <dgm:t>
        <a:bodyPr/>
        <a:lstStyle/>
        <a:p>
          <a:endParaRPr lang="en-US"/>
        </a:p>
      </dgm:t>
    </dgm:pt>
    <dgm:pt modelId="{B4070A7E-4A77-4AD3-A87B-0B374A77B79E}">
      <dgm:prSet phldrT="[Text]" custT="1"/>
      <dgm:spPr/>
      <dgm:t>
        <a:bodyPr/>
        <a:lstStyle/>
        <a:p>
          <a:r>
            <a:rPr lang="en-US" sz="1400" dirty="0">
              <a:latin typeface="Open Sans Light"/>
            </a:rPr>
            <a:t>Must be allowable costs and would have otherwise been paid out using grant funds</a:t>
          </a:r>
        </a:p>
      </dgm:t>
    </dgm:pt>
    <dgm:pt modelId="{2D8FF906-9808-4848-8FAC-779E36464A84}" type="parTrans" cxnId="{B32A6726-75F9-4697-8405-8E6DDA9B201A}">
      <dgm:prSet/>
      <dgm:spPr/>
      <dgm:t>
        <a:bodyPr/>
        <a:lstStyle/>
        <a:p>
          <a:endParaRPr lang="en-US"/>
        </a:p>
      </dgm:t>
    </dgm:pt>
    <dgm:pt modelId="{B097F0D4-2503-48C8-9DB7-5802201727BE}" type="sibTrans" cxnId="{B32A6726-75F9-4697-8405-8E6DDA9B201A}">
      <dgm:prSet/>
      <dgm:spPr/>
      <dgm:t>
        <a:bodyPr/>
        <a:lstStyle/>
        <a:p>
          <a:endParaRPr lang="en-US"/>
        </a:p>
      </dgm:t>
    </dgm:pt>
    <dgm:pt modelId="{FA9A81B0-9A87-4E01-945D-675331440873}">
      <dgm:prSet phldrT="[Text]" custT="1"/>
      <dgm:spPr/>
      <dgm:t>
        <a:bodyPr/>
        <a:lstStyle/>
        <a:p>
          <a:r>
            <a:rPr lang="en-US" sz="1400" dirty="0">
              <a:latin typeface="Open Sans Light"/>
            </a:rPr>
            <a:t>Includes </a:t>
          </a:r>
          <a:r>
            <a:rPr lang="en-US" sz="1400" b="1" dirty="0">
              <a:latin typeface="Open Sans Light"/>
            </a:rPr>
            <a:t>both</a:t>
          </a:r>
          <a:r>
            <a:rPr lang="en-US" sz="1400" dirty="0">
              <a:latin typeface="Open Sans Light"/>
            </a:rPr>
            <a:t> match and non-Federal leveraged resources</a:t>
          </a:r>
        </a:p>
      </dgm:t>
    </dgm:pt>
    <dgm:pt modelId="{48A58EEB-61A8-4A23-B0E8-59048BFBC9AB}" type="parTrans" cxnId="{5E491954-C4C3-4A52-9CF7-DC6165D63AB5}">
      <dgm:prSet/>
      <dgm:spPr/>
      <dgm:t>
        <a:bodyPr/>
        <a:lstStyle/>
        <a:p>
          <a:endParaRPr lang="en-US"/>
        </a:p>
      </dgm:t>
    </dgm:pt>
    <dgm:pt modelId="{24EEE045-73B6-4626-A84E-53C8F9FBEFF9}" type="sibTrans" cxnId="{5E491954-C4C3-4A52-9CF7-DC6165D63AB5}">
      <dgm:prSet/>
      <dgm:spPr/>
      <dgm:t>
        <a:bodyPr/>
        <a:lstStyle/>
        <a:p>
          <a:endParaRPr lang="en-US"/>
        </a:p>
      </dgm:t>
    </dgm:pt>
    <dgm:pt modelId="{35E73DBF-46B5-44B9-945C-4FD097881DC4}">
      <dgm:prSet phldrT="[Text]"/>
      <dgm:spPr/>
      <dgm:t>
        <a:bodyPr/>
        <a:lstStyle/>
        <a:p>
          <a:r>
            <a:rPr lang="en-US" dirty="0">
              <a:latin typeface="Open Sans Light"/>
            </a:rPr>
            <a:t>Auto-calculated</a:t>
          </a:r>
        </a:p>
      </dgm:t>
    </dgm:pt>
    <dgm:pt modelId="{92C8D854-BEB5-483F-9226-C79589C82CF0}" type="parTrans" cxnId="{58036741-FE51-490C-9AA4-C0A99CC18009}">
      <dgm:prSet/>
      <dgm:spPr/>
      <dgm:t>
        <a:bodyPr/>
        <a:lstStyle/>
        <a:p>
          <a:endParaRPr lang="en-US"/>
        </a:p>
      </dgm:t>
    </dgm:pt>
    <dgm:pt modelId="{D723D7EB-6E72-4583-9EC1-C1A27C00C299}" type="sibTrans" cxnId="{58036741-FE51-490C-9AA4-C0A99CC18009}">
      <dgm:prSet/>
      <dgm:spPr/>
      <dgm:t>
        <a:bodyPr/>
        <a:lstStyle/>
        <a:p>
          <a:endParaRPr lang="en-US"/>
        </a:p>
      </dgm:t>
    </dgm:pt>
    <dgm:pt modelId="{70DB2FF3-5D9A-4ECE-9B31-BBD0698C2D28}" type="pres">
      <dgm:prSet presAssocID="{7A9B61BD-C246-40E5-AC03-B78CF5844FC6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D367EA30-69BD-4D9A-AE81-0F1EF7F32C01}" type="pres">
      <dgm:prSet presAssocID="{78F6D05C-4259-4C32-B121-8A9D7B19CA03}" presName="composite" presStyleCnt="0"/>
      <dgm:spPr/>
    </dgm:pt>
    <dgm:pt modelId="{36091972-0661-497F-BBC2-CB03B28ABF3D}" type="pres">
      <dgm:prSet presAssocID="{78F6D05C-4259-4C32-B121-8A9D7B19CA03}" presName="First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D2745871-4DD4-4574-8B6D-D49A4210C01D}" type="pres">
      <dgm:prSet presAssocID="{78F6D05C-4259-4C32-B121-8A9D7B19CA03}" presName="Parent" presStyleLbl="alignNode1" presStyleIdx="0" presStyleCnt="3">
        <dgm:presLayoutVars>
          <dgm:chMax val="3"/>
          <dgm:chPref val="3"/>
          <dgm:bulletEnabled val="1"/>
        </dgm:presLayoutVars>
      </dgm:prSet>
      <dgm:spPr/>
    </dgm:pt>
    <dgm:pt modelId="{D85B822A-BCB6-4CDC-9226-A2E652EBFAD3}" type="pres">
      <dgm:prSet presAssocID="{78F6D05C-4259-4C32-B121-8A9D7B19CA03}" presName="Accent" presStyleLbl="parChTrans1D1" presStyleIdx="0" presStyleCnt="3"/>
      <dgm:spPr/>
    </dgm:pt>
    <dgm:pt modelId="{6DEBA978-2271-4A91-BE78-174408E2067D}" type="pres">
      <dgm:prSet presAssocID="{78F6D05C-4259-4C32-B121-8A9D7B19CA03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8AF0DDB6-AE27-47C4-8990-FD860AD002E1}" type="pres">
      <dgm:prSet presAssocID="{C29470D5-1DA7-4246-A41F-51D7DEF968F3}" presName="sibTrans" presStyleCnt="0"/>
      <dgm:spPr/>
    </dgm:pt>
    <dgm:pt modelId="{F0B54699-A36F-4887-A421-D1F157E05465}" type="pres">
      <dgm:prSet presAssocID="{0D7BBCF6-6762-4443-89F5-286069C3120C}" presName="composite" presStyleCnt="0"/>
      <dgm:spPr/>
    </dgm:pt>
    <dgm:pt modelId="{B0994EFC-44E4-4037-BB7F-CBB9B5CC852D}" type="pres">
      <dgm:prSet presAssocID="{0D7BBCF6-6762-4443-89F5-286069C3120C}" presName="FirstChild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C83CF14-2487-4570-AD4C-5BA566381FFD}" type="pres">
      <dgm:prSet presAssocID="{0D7BBCF6-6762-4443-89F5-286069C3120C}" presName="Parent" presStyleLbl="alignNode1" presStyleIdx="1" presStyleCnt="3">
        <dgm:presLayoutVars>
          <dgm:chMax val="3"/>
          <dgm:chPref val="3"/>
          <dgm:bulletEnabled val="1"/>
        </dgm:presLayoutVars>
      </dgm:prSet>
      <dgm:spPr/>
    </dgm:pt>
    <dgm:pt modelId="{573E5E19-72D1-42EF-AC51-E36B9C3BBA43}" type="pres">
      <dgm:prSet presAssocID="{0D7BBCF6-6762-4443-89F5-286069C3120C}" presName="Accent" presStyleLbl="parChTrans1D1" presStyleIdx="1" presStyleCnt="3"/>
      <dgm:spPr/>
    </dgm:pt>
    <dgm:pt modelId="{47E2B64A-1081-41B2-AB32-3FE592EAB766}" type="pres">
      <dgm:prSet presAssocID="{0D7BBCF6-6762-4443-89F5-286069C3120C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C955A57E-75B9-428D-BA48-AB973B9B7DB8}" type="pres">
      <dgm:prSet presAssocID="{0531E1E2-8B7A-429D-9B18-391863D2251A}" presName="sibTrans" presStyleCnt="0"/>
      <dgm:spPr/>
    </dgm:pt>
    <dgm:pt modelId="{DC9D425D-F80C-4820-A026-54114334E9DB}" type="pres">
      <dgm:prSet presAssocID="{F4997F10-88CC-4A3C-B580-8B66CE7BD991}" presName="composite" presStyleCnt="0"/>
      <dgm:spPr/>
    </dgm:pt>
    <dgm:pt modelId="{D768FDCF-997F-4D67-A399-C1D8FAE5306A}" type="pres">
      <dgm:prSet presAssocID="{F4997F10-88CC-4A3C-B580-8B66CE7BD991}" presName="FirstChild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4999BE6A-796F-4944-8F72-006B8B9D426A}" type="pres">
      <dgm:prSet presAssocID="{F4997F10-88CC-4A3C-B580-8B66CE7BD991}" presName="Parent" presStyleLbl="alignNode1" presStyleIdx="2" presStyleCnt="3">
        <dgm:presLayoutVars>
          <dgm:chMax val="3"/>
          <dgm:chPref val="3"/>
          <dgm:bulletEnabled val="1"/>
        </dgm:presLayoutVars>
      </dgm:prSet>
      <dgm:spPr/>
    </dgm:pt>
    <dgm:pt modelId="{668244CC-D73B-4091-81F1-61EFB35F3847}" type="pres">
      <dgm:prSet presAssocID="{F4997F10-88CC-4A3C-B580-8B66CE7BD991}" presName="Accent" presStyleLbl="parChTrans1D1" presStyleIdx="2" presStyleCnt="3"/>
      <dgm:spPr/>
    </dgm:pt>
    <dgm:pt modelId="{B2CD154C-0C09-4335-84AE-81EB1BDA4A13}" type="pres">
      <dgm:prSet presAssocID="{F4997F10-88CC-4A3C-B580-8B66CE7BD991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C8AB15BB-ECFC-465C-9306-75B114F93DA0}" type="presOf" srcId="{7D9FBDEB-0686-4AE1-8125-ACFE5A5BC408}" destId="{D768FDCF-997F-4D67-A399-C1D8FAE5306A}" srcOrd="0" destOrd="0" presId="urn:microsoft.com/office/officeart/2011/layout/TabList#4"/>
    <dgm:cxn modelId="{5E491954-C4C3-4A52-9CF7-DC6165D63AB5}" srcId="{0D7BBCF6-6762-4443-89F5-286069C3120C}" destId="{FA9A81B0-9A87-4E01-945D-675331440873}" srcOrd="3" destOrd="0" parTransId="{48A58EEB-61A8-4A23-B0E8-59048BFBC9AB}" sibTransId="{24EEE045-73B6-4626-A84E-53C8F9FBEFF9}"/>
    <dgm:cxn modelId="{BC75667F-85C4-4357-B440-8CFC90FD92BA}" type="presOf" srcId="{D7F8A297-E970-44EC-AAD5-89C3B8225350}" destId="{B2CD154C-0C09-4335-84AE-81EB1BDA4A13}" srcOrd="0" destOrd="0" presId="urn:microsoft.com/office/officeart/2011/layout/TabList#4"/>
    <dgm:cxn modelId="{E05491A3-1B18-4F53-9880-E3058CCF254E}" type="presOf" srcId="{0D7BBCF6-6762-4443-89F5-286069C3120C}" destId="{5C83CF14-2487-4570-AD4C-5BA566381FFD}" srcOrd="0" destOrd="0" presId="urn:microsoft.com/office/officeart/2011/layout/TabList#4"/>
    <dgm:cxn modelId="{3187AAF5-E37B-4386-93AA-535CC1023F0E}" type="presOf" srcId="{FA9A81B0-9A87-4E01-945D-675331440873}" destId="{47E2B64A-1081-41B2-AB32-3FE592EAB766}" srcOrd="0" destOrd="2" presId="urn:microsoft.com/office/officeart/2011/layout/TabList#4"/>
    <dgm:cxn modelId="{FC1653AA-782C-4F39-96D1-5DC449CD3498}" srcId="{7A9B61BD-C246-40E5-AC03-B78CF5844FC6}" destId="{78F6D05C-4259-4C32-B121-8A9D7B19CA03}" srcOrd="0" destOrd="0" parTransId="{64F3C17D-CFD1-45A6-B989-9383A3E05E49}" sibTransId="{C29470D5-1DA7-4246-A41F-51D7DEF968F3}"/>
    <dgm:cxn modelId="{B80FB544-CB20-4082-968D-962EB63E2347}" type="presOf" srcId="{B4070A7E-4A77-4AD3-A87B-0B374A77B79E}" destId="{47E2B64A-1081-41B2-AB32-3FE592EAB766}" srcOrd="0" destOrd="1" presId="urn:microsoft.com/office/officeart/2011/layout/TabList#4"/>
    <dgm:cxn modelId="{93DEE095-1212-48D6-96BF-4A00EDAC5D88}" type="presOf" srcId="{7A9B61BD-C246-40E5-AC03-B78CF5844FC6}" destId="{70DB2FF3-5D9A-4ECE-9B31-BBD0698C2D28}" srcOrd="0" destOrd="0" presId="urn:microsoft.com/office/officeart/2011/layout/TabList#4"/>
    <dgm:cxn modelId="{930B5D56-B9EA-420B-B3AF-C46AEAE59816}" srcId="{F4997F10-88CC-4A3C-B580-8B66CE7BD991}" destId="{7D9FBDEB-0686-4AE1-8125-ACFE5A5BC408}" srcOrd="0" destOrd="0" parTransId="{C3FF9F19-C316-4E70-88E9-4B6AF0A5C7CE}" sibTransId="{5B824128-2819-4B1C-95FB-43ACA58652FF}"/>
    <dgm:cxn modelId="{4AA39BE0-6E9A-4E4B-8BA9-CCA67D412435}" srcId="{78F6D05C-4259-4C32-B121-8A9D7B19CA03}" destId="{3D05E5C3-57DA-46AF-AE20-404A61FA0B83}" srcOrd="0" destOrd="0" parTransId="{75CAB603-EEC9-49C2-90CE-8DB760AC9B7E}" sibTransId="{ACD5F854-ABB7-44E3-A2D3-FF90D1953BAA}"/>
    <dgm:cxn modelId="{5E1A0218-3AB9-4C37-8DF8-A2BD4A5A313B}" srcId="{78F6D05C-4259-4C32-B121-8A9D7B19CA03}" destId="{09263FAC-8AE4-425B-A277-C56E3EF93F21}" srcOrd="1" destOrd="0" parTransId="{38431647-8DD0-459C-9125-389C316B2320}" sibTransId="{3D81CD60-1C30-4F3D-B4E1-A7BDCE28F050}"/>
    <dgm:cxn modelId="{44482F18-4CF8-4108-B00C-6A39A9966E58}" type="presOf" srcId="{09263FAC-8AE4-425B-A277-C56E3EF93F21}" destId="{6DEBA978-2271-4A91-BE78-174408E2067D}" srcOrd="0" destOrd="0" presId="urn:microsoft.com/office/officeart/2011/layout/TabList#4"/>
    <dgm:cxn modelId="{B1276B49-84E2-4629-8A72-327C70A7B287}" srcId="{0D7BBCF6-6762-4443-89F5-286069C3120C}" destId="{F06538D7-545F-4657-BC1E-5EF2861C00AC}" srcOrd="1" destOrd="0" parTransId="{9D01A35A-F2CB-4FF3-A01E-32C3BEA7FF0A}" sibTransId="{778EE259-3E48-4C83-A11F-9F0ECB8F055B}"/>
    <dgm:cxn modelId="{71DCF944-E927-48B2-A903-80859A395993}" type="presOf" srcId="{3D05E5C3-57DA-46AF-AE20-404A61FA0B83}" destId="{36091972-0661-497F-BBC2-CB03B28ABF3D}" srcOrd="0" destOrd="0" presId="urn:microsoft.com/office/officeart/2011/layout/TabList#4"/>
    <dgm:cxn modelId="{C28C612F-6E02-4845-AE72-AC44376A3FF9}" srcId="{78F6D05C-4259-4C32-B121-8A9D7B19CA03}" destId="{50116340-60F2-4877-87C2-CD26E3563C7A}" srcOrd="2" destOrd="0" parTransId="{4C40AA93-A0E0-4C18-8186-C550F87966DE}" sibTransId="{551D135C-1DB0-41A7-9C56-F5DAB5E30E95}"/>
    <dgm:cxn modelId="{D59FE9E1-801A-4B04-BDAF-751F2E71A548}" srcId="{7A9B61BD-C246-40E5-AC03-B78CF5844FC6}" destId="{F4997F10-88CC-4A3C-B580-8B66CE7BD991}" srcOrd="2" destOrd="0" parTransId="{B08BC326-BDE2-430F-835D-E4F4B04E877A}" sibTransId="{0A463EA0-7F30-4DAA-9641-2B602F7EFA19}"/>
    <dgm:cxn modelId="{CE411DB4-97D7-47B4-ACDA-8B71652E3BB2}" type="presOf" srcId="{F4997F10-88CC-4A3C-B580-8B66CE7BD991}" destId="{4999BE6A-796F-4944-8F72-006B8B9D426A}" srcOrd="0" destOrd="0" presId="urn:microsoft.com/office/officeart/2011/layout/TabList#4"/>
    <dgm:cxn modelId="{56087460-F9DC-4A04-B262-EB0AD4FCE0DE}" type="presOf" srcId="{78F6D05C-4259-4C32-B121-8A9D7B19CA03}" destId="{D2745871-4DD4-4574-8B6D-D49A4210C01D}" srcOrd="0" destOrd="0" presId="urn:microsoft.com/office/officeart/2011/layout/TabList#4"/>
    <dgm:cxn modelId="{58036741-FE51-490C-9AA4-C0A99CC18009}" srcId="{F4997F10-88CC-4A3C-B580-8B66CE7BD991}" destId="{35E73DBF-46B5-44B9-945C-4FD097881DC4}" srcOrd="2" destOrd="0" parTransId="{92C8D854-BEB5-483F-9226-C79589C82CF0}" sibTransId="{D723D7EB-6E72-4583-9EC1-C1A27C00C299}"/>
    <dgm:cxn modelId="{B32A6726-75F9-4697-8405-8E6DDA9B201A}" srcId="{0D7BBCF6-6762-4443-89F5-286069C3120C}" destId="{B4070A7E-4A77-4AD3-A87B-0B374A77B79E}" srcOrd="2" destOrd="0" parTransId="{2D8FF906-9808-4848-8FAC-779E36464A84}" sibTransId="{B097F0D4-2503-48C8-9DB7-5802201727BE}"/>
    <dgm:cxn modelId="{A7BA1972-4428-454F-B02E-3E0AE3BD783D}" type="presOf" srcId="{F06538D7-545F-4657-BC1E-5EF2861C00AC}" destId="{47E2B64A-1081-41B2-AB32-3FE592EAB766}" srcOrd="0" destOrd="0" presId="urn:microsoft.com/office/officeart/2011/layout/TabList#4"/>
    <dgm:cxn modelId="{1B639870-6842-4551-9137-152CBBF48ECC}" type="presOf" srcId="{35E73DBF-46B5-44B9-945C-4FD097881DC4}" destId="{B2CD154C-0C09-4335-84AE-81EB1BDA4A13}" srcOrd="0" destOrd="1" presId="urn:microsoft.com/office/officeart/2011/layout/TabList#4"/>
    <dgm:cxn modelId="{EEB5E883-C8C3-48EF-8ABC-FAAD5614F2F3}" srcId="{0D7BBCF6-6762-4443-89F5-286069C3120C}" destId="{EA1472EF-E712-4903-95D1-41C8568AF35A}" srcOrd="0" destOrd="0" parTransId="{616E40CF-A9E2-42DF-9A39-03F369B7B7F7}" sibTransId="{0AD9E4F3-DFFB-4103-9751-DBEF390D4321}"/>
    <dgm:cxn modelId="{4B0EF57C-9E39-4CF4-889E-DDCB50A83B31}" type="presOf" srcId="{50116340-60F2-4877-87C2-CD26E3563C7A}" destId="{6DEBA978-2271-4A91-BE78-174408E2067D}" srcOrd="0" destOrd="1" presId="urn:microsoft.com/office/officeart/2011/layout/TabList#4"/>
    <dgm:cxn modelId="{539ADA88-E918-44EA-B52A-2F12C347518E}" srcId="{F4997F10-88CC-4A3C-B580-8B66CE7BD991}" destId="{D7F8A297-E970-44EC-AAD5-89C3B8225350}" srcOrd="1" destOrd="0" parTransId="{CC9312FF-8883-48A0-8DB7-555A40826E0B}" sibTransId="{2C153385-6B53-4E44-9B75-1250CEF83157}"/>
    <dgm:cxn modelId="{4AB69117-207C-4156-9634-6DB29DEAD4D7}" srcId="{7A9B61BD-C246-40E5-AC03-B78CF5844FC6}" destId="{0D7BBCF6-6762-4443-89F5-286069C3120C}" srcOrd="1" destOrd="0" parTransId="{3E34518E-7A49-4640-9F9D-903D603D4F3C}" sibTransId="{0531E1E2-8B7A-429D-9B18-391863D2251A}"/>
    <dgm:cxn modelId="{90D656D0-9961-4977-BFD6-F9586015C50E}" type="presOf" srcId="{EA1472EF-E712-4903-95D1-41C8568AF35A}" destId="{B0994EFC-44E4-4037-BB7F-CBB9B5CC852D}" srcOrd="0" destOrd="0" presId="urn:microsoft.com/office/officeart/2011/layout/TabList#4"/>
    <dgm:cxn modelId="{A0B4632A-01BC-4062-A483-BDD8EABDB5AB}" type="presParOf" srcId="{70DB2FF3-5D9A-4ECE-9B31-BBD0698C2D28}" destId="{D367EA30-69BD-4D9A-AE81-0F1EF7F32C01}" srcOrd="0" destOrd="0" presId="urn:microsoft.com/office/officeart/2011/layout/TabList#4"/>
    <dgm:cxn modelId="{A8C9653D-E261-4C4D-B359-3674C005C906}" type="presParOf" srcId="{D367EA30-69BD-4D9A-AE81-0F1EF7F32C01}" destId="{36091972-0661-497F-BBC2-CB03B28ABF3D}" srcOrd="0" destOrd="0" presId="urn:microsoft.com/office/officeart/2011/layout/TabList#4"/>
    <dgm:cxn modelId="{1F34638F-6CAD-4E9E-905C-434F091AD909}" type="presParOf" srcId="{D367EA30-69BD-4D9A-AE81-0F1EF7F32C01}" destId="{D2745871-4DD4-4574-8B6D-D49A4210C01D}" srcOrd="1" destOrd="0" presId="urn:microsoft.com/office/officeart/2011/layout/TabList#4"/>
    <dgm:cxn modelId="{DA92A070-2187-4320-BE3B-9BF396702B70}" type="presParOf" srcId="{D367EA30-69BD-4D9A-AE81-0F1EF7F32C01}" destId="{D85B822A-BCB6-4CDC-9226-A2E652EBFAD3}" srcOrd="2" destOrd="0" presId="urn:microsoft.com/office/officeart/2011/layout/TabList#4"/>
    <dgm:cxn modelId="{08A23951-AE13-443D-8F88-19619F4AF75B}" type="presParOf" srcId="{70DB2FF3-5D9A-4ECE-9B31-BBD0698C2D28}" destId="{6DEBA978-2271-4A91-BE78-174408E2067D}" srcOrd="1" destOrd="0" presId="urn:microsoft.com/office/officeart/2011/layout/TabList#4"/>
    <dgm:cxn modelId="{235741D2-1BB0-41B4-ADD1-671E1A7413DE}" type="presParOf" srcId="{70DB2FF3-5D9A-4ECE-9B31-BBD0698C2D28}" destId="{8AF0DDB6-AE27-47C4-8990-FD860AD002E1}" srcOrd="2" destOrd="0" presId="urn:microsoft.com/office/officeart/2011/layout/TabList#4"/>
    <dgm:cxn modelId="{5CD1B295-29F5-4183-B1BE-17A19A1AEA15}" type="presParOf" srcId="{70DB2FF3-5D9A-4ECE-9B31-BBD0698C2D28}" destId="{F0B54699-A36F-4887-A421-D1F157E05465}" srcOrd="3" destOrd="0" presId="urn:microsoft.com/office/officeart/2011/layout/TabList#4"/>
    <dgm:cxn modelId="{C7319482-0463-48AD-8EEF-D980996EB1B9}" type="presParOf" srcId="{F0B54699-A36F-4887-A421-D1F157E05465}" destId="{B0994EFC-44E4-4037-BB7F-CBB9B5CC852D}" srcOrd="0" destOrd="0" presId="urn:microsoft.com/office/officeart/2011/layout/TabList#4"/>
    <dgm:cxn modelId="{4CCB2FFB-8867-4CFF-BAA5-3A2900ED3220}" type="presParOf" srcId="{F0B54699-A36F-4887-A421-D1F157E05465}" destId="{5C83CF14-2487-4570-AD4C-5BA566381FFD}" srcOrd="1" destOrd="0" presId="urn:microsoft.com/office/officeart/2011/layout/TabList#4"/>
    <dgm:cxn modelId="{BD4DE95D-D515-4A68-A161-63D3567FD0A5}" type="presParOf" srcId="{F0B54699-A36F-4887-A421-D1F157E05465}" destId="{573E5E19-72D1-42EF-AC51-E36B9C3BBA43}" srcOrd="2" destOrd="0" presId="urn:microsoft.com/office/officeart/2011/layout/TabList#4"/>
    <dgm:cxn modelId="{B4923BAD-1443-4266-B021-F45D858C1490}" type="presParOf" srcId="{70DB2FF3-5D9A-4ECE-9B31-BBD0698C2D28}" destId="{47E2B64A-1081-41B2-AB32-3FE592EAB766}" srcOrd="4" destOrd="0" presId="urn:microsoft.com/office/officeart/2011/layout/TabList#4"/>
    <dgm:cxn modelId="{45E135BB-6A74-44EB-866C-011C68BF18A2}" type="presParOf" srcId="{70DB2FF3-5D9A-4ECE-9B31-BBD0698C2D28}" destId="{C955A57E-75B9-428D-BA48-AB973B9B7DB8}" srcOrd="5" destOrd="0" presId="urn:microsoft.com/office/officeart/2011/layout/TabList#4"/>
    <dgm:cxn modelId="{3BDF2241-B38C-48AA-98E4-C305FF2D5331}" type="presParOf" srcId="{70DB2FF3-5D9A-4ECE-9B31-BBD0698C2D28}" destId="{DC9D425D-F80C-4820-A026-54114334E9DB}" srcOrd="6" destOrd="0" presId="urn:microsoft.com/office/officeart/2011/layout/TabList#4"/>
    <dgm:cxn modelId="{70FA9FD7-852E-4D75-9782-AFDF0A8E1008}" type="presParOf" srcId="{DC9D425D-F80C-4820-A026-54114334E9DB}" destId="{D768FDCF-997F-4D67-A399-C1D8FAE5306A}" srcOrd="0" destOrd="0" presId="urn:microsoft.com/office/officeart/2011/layout/TabList#4"/>
    <dgm:cxn modelId="{434B38F8-0DAF-4180-9996-F9CE6E3D761E}" type="presParOf" srcId="{DC9D425D-F80C-4820-A026-54114334E9DB}" destId="{4999BE6A-796F-4944-8F72-006B8B9D426A}" srcOrd="1" destOrd="0" presId="urn:microsoft.com/office/officeart/2011/layout/TabList#4"/>
    <dgm:cxn modelId="{386F6CA0-A935-49AC-868A-631892C84956}" type="presParOf" srcId="{DC9D425D-F80C-4820-A026-54114334E9DB}" destId="{668244CC-D73B-4091-81F1-61EFB35F3847}" srcOrd="2" destOrd="0" presId="urn:microsoft.com/office/officeart/2011/layout/TabList#4"/>
    <dgm:cxn modelId="{A1DE348C-71A8-4E36-9F3C-EB6E27BA8E93}" type="presParOf" srcId="{70DB2FF3-5D9A-4ECE-9B31-BBD0698C2D28}" destId="{B2CD154C-0C09-4335-84AE-81EB1BDA4A13}" srcOrd="7" destOrd="0" presId="urn:microsoft.com/office/officeart/2011/layout/TabList#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83066B-30C3-4DBF-A77C-0F32D74AE3D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1D3AA5D-3062-4B2D-9EA9-BB87FA8737D0}">
      <dgm:prSet phldrT="[Text]"/>
      <dgm:spPr/>
      <dgm:t>
        <a:bodyPr/>
        <a:lstStyle/>
        <a:p>
          <a:r>
            <a:rPr lang="en-US" dirty="0"/>
            <a:t>Sec. 171</a:t>
          </a:r>
        </a:p>
      </dgm:t>
    </dgm:pt>
    <dgm:pt modelId="{8394DCD0-1E33-4CAC-851A-C7247CF9DF95}" type="parTrans" cxnId="{B6728C87-CBCD-4479-8BC9-7631AB3A2115}">
      <dgm:prSet/>
      <dgm:spPr/>
      <dgm:t>
        <a:bodyPr/>
        <a:lstStyle/>
        <a:p>
          <a:endParaRPr lang="en-US"/>
        </a:p>
      </dgm:t>
    </dgm:pt>
    <dgm:pt modelId="{53BAF1F9-69F1-4CEE-B54C-22CCCC3B721D}" type="sibTrans" cxnId="{B6728C87-CBCD-4479-8BC9-7631AB3A2115}">
      <dgm:prSet/>
      <dgm:spPr/>
      <dgm:t>
        <a:bodyPr/>
        <a:lstStyle/>
        <a:p>
          <a:endParaRPr lang="en-US"/>
        </a:p>
      </dgm:t>
    </dgm:pt>
    <dgm:pt modelId="{357CAF79-5D4B-44AB-A4ED-928CC4DFDED8}">
      <dgm:prSet phldrT="[Text]"/>
      <dgm:spPr/>
      <dgm:t>
        <a:bodyPr/>
        <a:lstStyle/>
        <a:p>
          <a:r>
            <a:rPr lang="en-US" dirty="0"/>
            <a:t>WIOA Law</a:t>
          </a:r>
        </a:p>
      </dgm:t>
    </dgm:pt>
    <dgm:pt modelId="{970AD18B-B037-4B8D-B589-34DE214168F2}" type="parTrans" cxnId="{BBAD5ABA-0AA4-4258-9A46-2D104BDEA8E3}">
      <dgm:prSet/>
      <dgm:spPr/>
      <dgm:t>
        <a:bodyPr/>
        <a:lstStyle/>
        <a:p>
          <a:endParaRPr lang="en-US"/>
        </a:p>
      </dgm:t>
    </dgm:pt>
    <dgm:pt modelId="{60E01791-25C7-4903-BD25-91A70A658880}" type="sibTrans" cxnId="{BBAD5ABA-0AA4-4258-9A46-2D104BDEA8E3}">
      <dgm:prSet/>
      <dgm:spPr/>
      <dgm:t>
        <a:bodyPr/>
        <a:lstStyle/>
        <a:p>
          <a:endParaRPr lang="en-US"/>
        </a:p>
      </dgm:t>
    </dgm:pt>
    <dgm:pt modelId="{6E832425-652A-4A4E-9DB3-8378875FEDB6}">
      <dgm:prSet phldrT="[Text]"/>
      <dgm:spPr/>
      <dgm:t>
        <a:bodyPr/>
        <a:lstStyle/>
        <a:p>
          <a:r>
            <a:rPr lang="en-US" dirty="0"/>
            <a:t>20 CFR Part 668</a:t>
          </a:r>
        </a:p>
      </dgm:t>
    </dgm:pt>
    <dgm:pt modelId="{F04F8882-8C6E-47FF-8C6B-69B276001975}" type="parTrans" cxnId="{CFCE859F-82AA-41EC-85F3-516386C1BCE2}">
      <dgm:prSet/>
      <dgm:spPr/>
      <dgm:t>
        <a:bodyPr/>
        <a:lstStyle/>
        <a:p>
          <a:endParaRPr lang="en-US"/>
        </a:p>
      </dgm:t>
    </dgm:pt>
    <dgm:pt modelId="{A3DA7967-3784-44F1-9ACA-5779D74E17CF}" type="sibTrans" cxnId="{CFCE859F-82AA-41EC-85F3-516386C1BCE2}">
      <dgm:prSet/>
      <dgm:spPr/>
      <dgm:t>
        <a:bodyPr/>
        <a:lstStyle/>
        <a:p>
          <a:endParaRPr lang="en-US"/>
        </a:p>
      </dgm:t>
    </dgm:pt>
    <dgm:pt modelId="{E35F54E1-3737-4783-B7A2-DBFAE8C15A59}">
      <dgm:prSet phldrT="[Text]"/>
      <dgm:spPr/>
      <dgm:t>
        <a:bodyPr/>
        <a:lstStyle/>
        <a:p>
          <a:r>
            <a:rPr lang="en-US" dirty="0"/>
            <a:t>WIOA Regulations</a:t>
          </a:r>
        </a:p>
      </dgm:t>
    </dgm:pt>
    <dgm:pt modelId="{7BA185E8-0396-4550-ABA7-5FE768C8EDA9}" type="parTrans" cxnId="{27D8A772-4B70-42DB-B5C4-97D2F37BCE6E}">
      <dgm:prSet/>
      <dgm:spPr/>
      <dgm:t>
        <a:bodyPr/>
        <a:lstStyle/>
        <a:p>
          <a:endParaRPr lang="en-US"/>
        </a:p>
      </dgm:t>
    </dgm:pt>
    <dgm:pt modelId="{C226FC36-D3E2-4F90-89D9-398627522DD6}" type="sibTrans" cxnId="{27D8A772-4B70-42DB-B5C4-97D2F37BCE6E}">
      <dgm:prSet/>
      <dgm:spPr/>
      <dgm:t>
        <a:bodyPr/>
        <a:lstStyle/>
        <a:p>
          <a:endParaRPr lang="en-US"/>
        </a:p>
      </dgm:t>
    </dgm:pt>
    <dgm:pt modelId="{C0F7C606-734A-4938-A252-30292F1E17E4}" type="pres">
      <dgm:prSet presAssocID="{C783066B-30C3-4DBF-A77C-0F32D74AE3D0}" presName="Name0" presStyleCnt="0">
        <dgm:presLayoutVars>
          <dgm:chMax/>
          <dgm:chPref/>
          <dgm:dir/>
          <dgm:animLvl val="lvl"/>
        </dgm:presLayoutVars>
      </dgm:prSet>
      <dgm:spPr/>
    </dgm:pt>
    <dgm:pt modelId="{B8833041-142E-4FA6-93DC-FCB48AB1D750}" type="pres">
      <dgm:prSet presAssocID="{F1D3AA5D-3062-4B2D-9EA9-BB87FA8737D0}" presName="composite" presStyleCnt="0"/>
      <dgm:spPr/>
    </dgm:pt>
    <dgm:pt modelId="{EBF6C2EE-F577-4116-997B-DEEEBA815BD1}" type="pres">
      <dgm:prSet presAssocID="{F1D3AA5D-3062-4B2D-9EA9-BB87FA8737D0}" presName="Parent1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251EF59A-470F-4023-BD54-118028BB36C7}" type="pres">
      <dgm:prSet presAssocID="{F1D3AA5D-3062-4B2D-9EA9-BB87FA8737D0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23AADAA8-C67E-4ECF-A5CB-B77C626959D5}" type="pres">
      <dgm:prSet presAssocID="{F1D3AA5D-3062-4B2D-9EA9-BB87FA8737D0}" presName="BalanceSpacing" presStyleCnt="0"/>
      <dgm:spPr/>
    </dgm:pt>
    <dgm:pt modelId="{47302D90-9F4D-4BE0-9428-77E3F5EFEBA5}" type="pres">
      <dgm:prSet presAssocID="{F1D3AA5D-3062-4B2D-9EA9-BB87FA8737D0}" presName="BalanceSpacing1" presStyleCnt="0"/>
      <dgm:spPr/>
    </dgm:pt>
    <dgm:pt modelId="{8C21CB07-22B7-42C8-9D8E-8ECB6D48E84D}" type="pres">
      <dgm:prSet presAssocID="{53BAF1F9-69F1-4CEE-B54C-22CCCC3B721D}" presName="Accent1Text" presStyleLbl="node1" presStyleIdx="1" presStyleCnt="4"/>
      <dgm:spPr/>
    </dgm:pt>
    <dgm:pt modelId="{31BA7184-CA90-4699-B9C5-9A0FCFFC5219}" type="pres">
      <dgm:prSet presAssocID="{53BAF1F9-69F1-4CEE-B54C-22CCCC3B721D}" presName="spaceBetweenRectangles" presStyleCnt="0"/>
      <dgm:spPr/>
    </dgm:pt>
    <dgm:pt modelId="{BA82E82E-BE17-4313-8775-971F9F18AE36}" type="pres">
      <dgm:prSet presAssocID="{6E832425-652A-4A4E-9DB3-8378875FEDB6}" presName="composite" presStyleCnt="0"/>
      <dgm:spPr/>
    </dgm:pt>
    <dgm:pt modelId="{FA9281C8-B389-461E-8276-9CB1D88D4B16}" type="pres">
      <dgm:prSet presAssocID="{6E832425-652A-4A4E-9DB3-8378875FEDB6}" presName="Parent1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EE4157A4-E3BA-4552-B341-782EBDA2D599}" type="pres">
      <dgm:prSet presAssocID="{6E832425-652A-4A4E-9DB3-8378875FEDB6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66102E02-5013-483F-A58B-8B0BFE31F32C}" type="pres">
      <dgm:prSet presAssocID="{6E832425-652A-4A4E-9DB3-8378875FEDB6}" presName="BalanceSpacing" presStyleCnt="0"/>
      <dgm:spPr/>
    </dgm:pt>
    <dgm:pt modelId="{1F247257-64D2-4271-8475-D177AA06921A}" type="pres">
      <dgm:prSet presAssocID="{6E832425-652A-4A4E-9DB3-8378875FEDB6}" presName="BalanceSpacing1" presStyleCnt="0"/>
      <dgm:spPr/>
    </dgm:pt>
    <dgm:pt modelId="{21900BD2-0DE3-4D2D-8E20-51F70E47FE11}" type="pres">
      <dgm:prSet presAssocID="{A3DA7967-3784-44F1-9ACA-5779D74E17CF}" presName="Accent1Text" presStyleLbl="node1" presStyleIdx="3" presStyleCnt="4"/>
      <dgm:spPr/>
    </dgm:pt>
  </dgm:ptLst>
  <dgm:cxnLst>
    <dgm:cxn modelId="{CFCE859F-82AA-41EC-85F3-516386C1BCE2}" srcId="{C783066B-30C3-4DBF-A77C-0F32D74AE3D0}" destId="{6E832425-652A-4A4E-9DB3-8378875FEDB6}" srcOrd="1" destOrd="0" parTransId="{F04F8882-8C6E-47FF-8C6B-69B276001975}" sibTransId="{A3DA7967-3784-44F1-9ACA-5779D74E17CF}"/>
    <dgm:cxn modelId="{CACB167D-59E0-442C-8DD6-3EC632677C22}" type="presOf" srcId="{E35F54E1-3737-4783-B7A2-DBFAE8C15A59}" destId="{EE4157A4-E3BA-4552-B341-782EBDA2D599}" srcOrd="0" destOrd="0" presId="urn:microsoft.com/office/officeart/2008/layout/AlternatingHexagons"/>
    <dgm:cxn modelId="{359FE680-2914-4D86-A368-0E3FD550FD65}" type="presOf" srcId="{F1D3AA5D-3062-4B2D-9EA9-BB87FA8737D0}" destId="{EBF6C2EE-F577-4116-997B-DEEEBA815BD1}" srcOrd="0" destOrd="0" presId="urn:microsoft.com/office/officeart/2008/layout/AlternatingHexagons"/>
    <dgm:cxn modelId="{D0E96024-8372-46DB-95B8-28B4F7E9B9E8}" type="presOf" srcId="{C783066B-30C3-4DBF-A77C-0F32D74AE3D0}" destId="{C0F7C606-734A-4938-A252-30292F1E17E4}" srcOrd="0" destOrd="0" presId="urn:microsoft.com/office/officeart/2008/layout/AlternatingHexagons"/>
    <dgm:cxn modelId="{66AF36EF-2C2E-40FC-A427-152A5CCBB488}" type="presOf" srcId="{53BAF1F9-69F1-4CEE-B54C-22CCCC3B721D}" destId="{8C21CB07-22B7-42C8-9D8E-8ECB6D48E84D}" srcOrd="0" destOrd="0" presId="urn:microsoft.com/office/officeart/2008/layout/AlternatingHexagons"/>
    <dgm:cxn modelId="{B6728C87-CBCD-4479-8BC9-7631AB3A2115}" srcId="{C783066B-30C3-4DBF-A77C-0F32D74AE3D0}" destId="{F1D3AA5D-3062-4B2D-9EA9-BB87FA8737D0}" srcOrd="0" destOrd="0" parTransId="{8394DCD0-1E33-4CAC-851A-C7247CF9DF95}" sibTransId="{53BAF1F9-69F1-4CEE-B54C-22CCCC3B721D}"/>
    <dgm:cxn modelId="{BBAD5ABA-0AA4-4258-9A46-2D104BDEA8E3}" srcId="{F1D3AA5D-3062-4B2D-9EA9-BB87FA8737D0}" destId="{357CAF79-5D4B-44AB-A4ED-928CC4DFDED8}" srcOrd="0" destOrd="0" parTransId="{970AD18B-B037-4B8D-B589-34DE214168F2}" sibTransId="{60E01791-25C7-4903-BD25-91A70A658880}"/>
    <dgm:cxn modelId="{A624EEDD-A475-45F0-B550-C15674D16573}" type="presOf" srcId="{A3DA7967-3784-44F1-9ACA-5779D74E17CF}" destId="{21900BD2-0DE3-4D2D-8E20-51F70E47FE11}" srcOrd="0" destOrd="0" presId="urn:microsoft.com/office/officeart/2008/layout/AlternatingHexagons"/>
    <dgm:cxn modelId="{335697DC-26AA-4A20-92E1-CB70C438BB79}" type="presOf" srcId="{6E832425-652A-4A4E-9DB3-8378875FEDB6}" destId="{FA9281C8-B389-461E-8276-9CB1D88D4B16}" srcOrd="0" destOrd="0" presId="urn:microsoft.com/office/officeart/2008/layout/AlternatingHexagons"/>
    <dgm:cxn modelId="{27D8A772-4B70-42DB-B5C4-97D2F37BCE6E}" srcId="{6E832425-652A-4A4E-9DB3-8378875FEDB6}" destId="{E35F54E1-3737-4783-B7A2-DBFAE8C15A59}" srcOrd="0" destOrd="0" parTransId="{7BA185E8-0396-4550-ABA7-5FE768C8EDA9}" sibTransId="{C226FC36-D3E2-4F90-89D9-398627522DD6}"/>
    <dgm:cxn modelId="{8EEA1BFA-8AA7-43E2-808F-3BBBBA32D3C5}" type="presOf" srcId="{357CAF79-5D4B-44AB-A4ED-928CC4DFDED8}" destId="{251EF59A-470F-4023-BD54-118028BB36C7}" srcOrd="0" destOrd="0" presId="urn:microsoft.com/office/officeart/2008/layout/AlternatingHexagons"/>
    <dgm:cxn modelId="{A50ADF17-1C94-43D4-B9F3-19275D11BDE0}" type="presParOf" srcId="{C0F7C606-734A-4938-A252-30292F1E17E4}" destId="{B8833041-142E-4FA6-93DC-FCB48AB1D750}" srcOrd="0" destOrd="0" presId="urn:microsoft.com/office/officeart/2008/layout/AlternatingHexagons"/>
    <dgm:cxn modelId="{0902C515-5425-4171-A0C7-A0BADFBFA1FD}" type="presParOf" srcId="{B8833041-142E-4FA6-93DC-FCB48AB1D750}" destId="{EBF6C2EE-F577-4116-997B-DEEEBA815BD1}" srcOrd="0" destOrd="0" presId="urn:microsoft.com/office/officeart/2008/layout/AlternatingHexagons"/>
    <dgm:cxn modelId="{388C74C2-B110-4FCC-9244-C889A792EF5B}" type="presParOf" srcId="{B8833041-142E-4FA6-93DC-FCB48AB1D750}" destId="{251EF59A-470F-4023-BD54-118028BB36C7}" srcOrd="1" destOrd="0" presId="urn:microsoft.com/office/officeart/2008/layout/AlternatingHexagons"/>
    <dgm:cxn modelId="{CDD094D2-5459-4424-9437-054B5D25F163}" type="presParOf" srcId="{B8833041-142E-4FA6-93DC-FCB48AB1D750}" destId="{23AADAA8-C67E-4ECF-A5CB-B77C626959D5}" srcOrd="2" destOrd="0" presId="urn:microsoft.com/office/officeart/2008/layout/AlternatingHexagons"/>
    <dgm:cxn modelId="{3E7342F2-B7AC-4C6E-AA7C-D6C3C308880A}" type="presParOf" srcId="{B8833041-142E-4FA6-93DC-FCB48AB1D750}" destId="{47302D90-9F4D-4BE0-9428-77E3F5EFEBA5}" srcOrd="3" destOrd="0" presId="urn:microsoft.com/office/officeart/2008/layout/AlternatingHexagons"/>
    <dgm:cxn modelId="{320445C7-2137-4656-A1AE-E4C8ED1A24BD}" type="presParOf" srcId="{B8833041-142E-4FA6-93DC-FCB48AB1D750}" destId="{8C21CB07-22B7-42C8-9D8E-8ECB6D48E84D}" srcOrd="4" destOrd="0" presId="urn:microsoft.com/office/officeart/2008/layout/AlternatingHexagons"/>
    <dgm:cxn modelId="{FC5DD91C-17F2-4825-846B-8A65EC236E37}" type="presParOf" srcId="{C0F7C606-734A-4938-A252-30292F1E17E4}" destId="{31BA7184-CA90-4699-B9C5-9A0FCFFC5219}" srcOrd="1" destOrd="0" presId="urn:microsoft.com/office/officeart/2008/layout/AlternatingHexagons"/>
    <dgm:cxn modelId="{CEE191D5-9765-4607-BAEC-C79FE9AF548C}" type="presParOf" srcId="{C0F7C606-734A-4938-A252-30292F1E17E4}" destId="{BA82E82E-BE17-4313-8775-971F9F18AE36}" srcOrd="2" destOrd="0" presId="urn:microsoft.com/office/officeart/2008/layout/AlternatingHexagons"/>
    <dgm:cxn modelId="{1900BFA7-BD6B-46BC-B73F-EA64AB2CB18B}" type="presParOf" srcId="{BA82E82E-BE17-4313-8775-971F9F18AE36}" destId="{FA9281C8-B389-461E-8276-9CB1D88D4B16}" srcOrd="0" destOrd="0" presId="urn:microsoft.com/office/officeart/2008/layout/AlternatingHexagons"/>
    <dgm:cxn modelId="{70C5DA57-6172-4C06-8617-6A9B6D6CD6B5}" type="presParOf" srcId="{BA82E82E-BE17-4313-8775-971F9F18AE36}" destId="{EE4157A4-E3BA-4552-B341-782EBDA2D599}" srcOrd="1" destOrd="0" presId="urn:microsoft.com/office/officeart/2008/layout/AlternatingHexagons"/>
    <dgm:cxn modelId="{B0B50CB9-2C06-4F18-A25D-B4ED65F1D3B6}" type="presParOf" srcId="{BA82E82E-BE17-4313-8775-971F9F18AE36}" destId="{66102E02-5013-483F-A58B-8B0BFE31F32C}" srcOrd="2" destOrd="0" presId="urn:microsoft.com/office/officeart/2008/layout/AlternatingHexagons"/>
    <dgm:cxn modelId="{FB16FC55-4763-44D1-9798-E4A36256D419}" type="presParOf" srcId="{BA82E82E-BE17-4313-8775-971F9F18AE36}" destId="{1F247257-64D2-4271-8475-D177AA06921A}" srcOrd="3" destOrd="0" presId="urn:microsoft.com/office/officeart/2008/layout/AlternatingHexagons"/>
    <dgm:cxn modelId="{BBB3C766-89B5-4B17-9B69-FF85B9916347}" type="presParOf" srcId="{BA82E82E-BE17-4313-8775-971F9F18AE36}" destId="{21900BD2-0DE3-4D2D-8E20-51F70E47FE11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9B5BE3A-A33E-4F53-AFD7-8219CC9EDEC8}" type="doc">
      <dgm:prSet loTypeId="urn:microsoft.com/office/officeart/2005/8/layout/defaul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C4C7D7D-64DE-43AD-AEFA-C0A8DF597215}">
      <dgm:prSet phldrT="[Text]"/>
      <dgm:spPr/>
      <dgm:t>
        <a:bodyPr/>
        <a:lstStyle/>
        <a:p>
          <a:r>
            <a:rPr lang="en-US" dirty="0">
              <a:latin typeface="Open Sans Light"/>
            </a:rPr>
            <a:t>Basic Information (Sections 1-9)</a:t>
          </a:r>
        </a:p>
      </dgm:t>
    </dgm:pt>
    <dgm:pt modelId="{F143AD62-E0F7-4F13-A5D4-5EAA5FA2C070}" type="parTrans" cxnId="{C67C0EC5-96C9-48F5-96E7-8336109E11B3}">
      <dgm:prSet/>
      <dgm:spPr/>
      <dgm:t>
        <a:bodyPr/>
        <a:lstStyle/>
        <a:p>
          <a:endParaRPr lang="en-US"/>
        </a:p>
      </dgm:t>
    </dgm:pt>
    <dgm:pt modelId="{6FC1AF04-BEC4-4940-BE1C-9820EE9DBAB2}" type="sibTrans" cxnId="{C67C0EC5-96C9-48F5-96E7-8336109E11B3}">
      <dgm:prSet/>
      <dgm:spPr/>
      <dgm:t>
        <a:bodyPr/>
        <a:lstStyle/>
        <a:p>
          <a:endParaRPr lang="en-US"/>
        </a:p>
      </dgm:t>
    </dgm:pt>
    <dgm:pt modelId="{884AB2DE-77FB-4DF7-A173-8CE4A4A73993}">
      <dgm:prSet phldrT="[Text]"/>
      <dgm:spPr/>
      <dgm:t>
        <a:bodyPr/>
        <a:lstStyle/>
        <a:p>
          <a:r>
            <a:rPr lang="en-US" dirty="0">
              <a:latin typeface="Open Sans Light"/>
            </a:rPr>
            <a:t>Federal Cash Section (10a-10c)</a:t>
          </a:r>
        </a:p>
      </dgm:t>
    </dgm:pt>
    <dgm:pt modelId="{B9E6AA9D-F659-4027-9B52-1A7D5940EC05}" type="parTrans" cxnId="{A8BC232F-2AFB-4D76-AE7B-05C4780A812C}">
      <dgm:prSet/>
      <dgm:spPr/>
      <dgm:t>
        <a:bodyPr/>
        <a:lstStyle/>
        <a:p>
          <a:endParaRPr lang="en-US"/>
        </a:p>
      </dgm:t>
    </dgm:pt>
    <dgm:pt modelId="{3FF01EA1-B667-4924-A17C-7BA85F1B6F4C}" type="sibTrans" cxnId="{A8BC232F-2AFB-4D76-AE7B-05C4780A812C}">
      <dgm:prSet/>
      <dgm:spPr/>
      <dgm:t>
        <a:bodyPr/>
        <a:lstStyle/>
        <a:p>
          <a:endParaRPr lang="en-US"/>
        </a:p>
      </dgm:t>
    </dgm:pt>
    <dgm:pt modelId="{69D17018-504E-4AE6-9449-00494322927C}">
      <dgm:prSet phldrT="[Text]"/>
      <dgm:spPr/>
      <dgm:t>
        <a:bodyPr/>
        <a:lstStyle/>
        <a:p>
          <a:r>
            <a:rPr lang="en-US" dirty="0">
              <a:latin typeface="Open Sans Light"/>
            </a:rPr>
            <a:t>Federal Expenditures (10d–10i)</a:t>
          </a:r>
        </a:p>
      </dgm:t>
    </dgm:pt>
    <dgm:pt modelId="{F3DEA732-FE11-4984-9D32-F4F5F043BFE4}" type="parTrans" cxnId="{DE9B5A1A-8BE0-4E20-AA11-AC70579D5817}">
      <dgm:prSet/>
      <dgm:spPr/>
      <dgm:t>
        <a:bodyPr/>
        <a:lstStyle/>
        <a:p>
          <a:endParaRPr lang="en-US"/>
        </a:p>
      </dgm:t>
    </dgm:pt>
    <dgm:pt modelId="{19D735BE-6031-43A5-A27E-32CF0D902CBA}" type="sibTrans" cxnId="{DE9B5A1A-8BE0-4E20-AA11-AC70579D5817}">
      <dgm:prSet/>
      <dgm:spPr/>
      <dgm:t>
        <a:bodyPr/>
        <a:lstStyle/>
        <a:p>
          <a:endParaRPr lang="en-US"/>
        </a:p>
      </dgm:t>
    </dgm:pt>
    <dgm:pt modelId="{5A550944-664D-45B3-9174-7C39445713FA}">
      <dgm:prSet phldrT="[Text]"/>
      <dgm:spPr/>
      <dgm:t>
        <a:bodyPr/>
        <a:lstStyle/>
        <a:p>
          <a:r>
            <a:rPr lang="en-US" dirty="0">
              <a:latin typeface="Open Sans Light"/>
            </a:rPr>
            <a:t>Recipient Share (10j-10l)</a:t>
          </a:r>
        </a:p>
      </dgm:t>
    </dgm:pt>
    <dgm:pt modelId="{CE8703FD-C9B6-4DD8-BBDB-C19AB9E65D78}" type="parTrans" cxnId="{C4121DBD-8B4B-4A08-9F8C-A1FC97FD9F11}">
      <dgm:prSet/>
      <dgm:spPr/>
      <dgm:t>
        <a:bodyPr/>
        <a:lstStyle/>
        <a:p>
          <a:endParaRPr lang="en-US"/>
        </a:p>
      </dgm:t>
    </dgm:pt>
    <dgm:pt modelId="{DF4312E6-8D92-4056-BB68-D4BA5E33311B}" type="sibTrans" cxnId="{C4121DBD-8B4B-4A08-9F8C-A1FC97FD9F11}">
      <dgm:prSet/>
      <dgm:spPr/>
      <dgm:t>
        <a:bodyPr/>
        <a:lstStyle/>
        <a:p>
          <a:endParaRPr lang="en-US"/>
        </a:p>
      </dgm:t>
    </dgm:pt>
    <dgm:pt modelId="{8150CBA7-B672-4382-B2B8-AA1C1463EF0A}">
      <dgm:prSet phldrT="[Text]"/>
      <dgm:spPr/>
      <dgm:t>
        <a:bodyPr/>
        <a:lstStyle/>
        <a:p>
          <a:r>
            <a:rPr lang="en-US" dirty="0">
              <a:latin typeface="Open Sans Light"/>
            </a:rPr>
            <a:t>Program Income (10m-10o)</a:t>
          </a:r>
        </a:p>
      </dgm:t>
    </dgm:pt>
    <dgm:pt modelId="{926B28FA-5A48-4BC5-83CA-58C65167BEF1}" type="parTrans" cxnId="{42E60D5E-4E98-4FD7-B487-9ADD37DFBE90}">
      <dgm:prSet/>
      <dgm:spPr/>
      <dgm:t>
        <a:bodyPr/>
        <a:lstStyle/>
        <a:p>
          <a:endParaRPr lang="en-US"/>
        </a:p>
      </dgm:t>
    </dgm:pt>
    <dgm:pt modelId="{0F77265A-25CF-42FF-9A44-E9AAA5AF4235}" type="sibTrans" cxnId="{42E60D5E-4E98-4FD7-B487-9ADD37DFBE90}">
      <dgm:prSet/>
      <dgm:spPr/>
      <dgm:t>
        <a:bodyPr/>
        <a:lstStyle/>
        <a:p>
          <a:endParaRPr lang="en-US"/>
        </a:p>
      </dgm:t>
    </dgm:pt>
    <dgm:pt modelId="{6F73D212-16C9-49E0-9A49-496D4D39A69C}">
      <dgm:prSet/>
      <dgm:spPr/>
      <dgm:t>
        <a:bodyPr/>
        <a:lstStyle/>
        <a:p>
          <a:r>
            <a:rPr lang="en-US" dirty="0">
              <a:latin typeface="Open Sans Light"/>
            </a:rPr>
            <a:t>Additional Expenditure Data Required (Section 11)</a:t>
          </a:r>
        </a:p>
      </dgm:t>
    </dgm:pt>
    <dgm:pt modelId="{95A8D5D8-063E-4322-A7C5-2F5708DFF2E2}" type="parTrans" cxnId="{F309D434-EDE0-43EA-B2FC-73B0BE344FB1}">
      <dgm:prSet/>
      <dgm:spPr/>
      <dgm:t>
        <a:bodyPr/>
        <a:lstStyle/>
        <a:p>
          <a:endParaRPr lang="en-US"/>
        </a:p>
      </dgm:t>
    </dgm:pt>
    <dgm:pt modelId="{7ED3C48A-B922-4EA6-A4E7-74DC61C18565}" type="sibTrans" cxnId="{F309D434-EDE0-43EA-B2FC-73B0BE344FB1}">
      <dgm:prSet/>
      <dgm:spPr/>
      <dgm:t>
        <a:bodyPr/>
        <a:lstStyle/>
        <a:p>
          <a:endParaRPr lang="en-US"/>
        </a:p>
      </dgm:t>
    </dgm:pt>
    <dgm:pt modelId="{8EAC0456-B3D0-43F7-915B-26DF6A6CFEDF}">
      <dgm:prSet/>
      <dgm:spPr/>
      <dgm:t>
        <a:bodyPr/>
        <a:lstStyle/>
        <a:p>
          <a:r>
            <a:rPr lang="en-US" dirty="0">
              <a:latin typeface="Open Sans Light"/>
            </a:rPr>
            <a:t>Remarks (Section 12)</a:t>
          </a:r>
        </a:p>
      </dgm:t>
    </dgm:pt>
    <dgm:pt modelId="{C69920BF-55FD-4BD1-89C2-5D918495EAE6}" type="parTrans" cxnId="{06282896-35BD-4306-ADC2-FF45111AC621}">
      <dgm:prSet/>
      <dgm:spPr/>
      <dgm:t>
        <a:bodyPr/>
        <a:lstStyle/>
        <a:p>
          <a:endParaRPr lang="en-US"/>
        </a:p>
      </dgm:t>
    </dgm:pt>
    <dgm:pt modelId="{CF5C6FBA-2AF0-4B50-ACE0-4E7CBADEB393}" type="sibTrans" cxnId="{06282896-35BD-4306-ADC2-FF45111AC621}">
      <dgm:prSet/>
      <dgm:spPr/>
      <dgm:t>
        <a:bodyPr/>
        <a:lstStyle/>
        <a:p>
          <a:endParaRPr lang="en-US"/>
        </a:p>
      </dgm:t>
    </dgm:pt>
    <dgm:pt modelId="{E479ACD7-3AE7-4A61-92FA-376F9C3289FD}">
      <dgm:prSet/>
      <dgm:spPr/>
      <dgm:t>
        <a:bodyPr/>
        <a:lstStyle/>
        <a:p>
          <a:r>
            <a:rPr lang="en-US" dirty="0">
              <a:latin typeface="Open Sans Light"/>
            </a:rPr>
            <a:t>Indirect Expenditures (Section 13) – FINAL only</a:t>
          </a:r>
        </a:p>
      </dgm:t>
    </dgm:pt>
    <dgm:pt modelId="{7E23D85D-FEE6-4FC4-BB6F-A4E3CDABAE5F}" type="parTrans" cxnId="{CF7176A8-7E71-4FC7-94E4-C864B1376B4A}">
      <dgm:prSet/>
      <dgm:spPr/>
      <dgm:t>
        <a:bodyPr/>
        <a:lstStyle/>
        <a:p>
          <a:endParaRPr lang="en-US"/>
        </a:p>
      </dgm:t>
    </dgm:pt>
    <dgm:pt modelId="{7F737608-7C0C-4916-92E3-A53B051C065C}" type="sibTrans" cxnId="{CF7176A8-7E71-4FC7-94E4-C864B1376B4A}">
      <dgm:prSet/>
      <dgm:spPr/>
      <dgm:t>
        <a:bodyPr/>
        <a:lstStyle/>
        <a:p>
          <a:endParaRPr lang="en-US"/>
        </a:p>
      </dgm:t>
    </dgm:pt>
    <dgm:pt modelId="{7DE83988-4F2A-4555-9FBD-6C31AEBED6F0}" type="pres">
      <dgm:prSet presAssocID="{A9B5BE3A-A33E-4F53-AFD7-8219CC9EDEC8}" presName="diagram" presStyleCnt="0">
        <dgm:presLayoutVars>
          <dgm:dir/>
          <dgm:resizeHandles val="exact"/>
        </dgm:presLayoutVars>
      </dgm:prSet>
      <dgm:spPr/>
    </dgm:pt>
    <dgm:pt modelId="{D09D9304-F2FE-4256-852C-AC26E688A7D1}" type="pres">
      <dgm:prSet presAssocID="{8C4C7D7D-64DE-43AD-AEFA-C0A8DF597215}" presName="node" presStyleLbl="node1" presStyleIdx="0" presStyleCnt="8">
        <dgm:presLayoutVars>
          <dgm:bulletEnabled val="1"/>
        </dgm:presLayoutVars>
      </dgm:prSet>
      <dgm:spPr/>
    </dgm:pt>
    <dgm:pt modelId="{A4EDCB0B-74E1-4803-93EB-0B361941E16C}" type="pres">
      <dgm:prSet presAssocID="{6FC1AF04-BEC4-4940-BE1C-9820EE9DBAB2}" presName="sibTrans" presStyleCnt="0"/>
      <dgm:spPr/>
    </dgm:pt>
    <dgm:pt modelId="{AADB3472-BC14-471F-9AA4-5B8A8BA5A591}" type="pres">
      <dgm:prSet presAssocID="{884AB2DE-77FB-4DF7-A173-8CE4A4A73993}" presName="node" presStyleLbl="node1" presStyleIdx="1" presStyleCnt="8">
        <dgm:presLayoutVars>
          <dgm:bulletEnabled val="1"/>
        </dgm:presLayoutVars>
      </dgm:prSet>
      <dgm:spPr/>
    </dgm:pt>
    <dgm:pt modelId="{3CAFE66A-69D0-43C9-9638-A041F9C12007}" type="pres">
      <dgm:prSet presAssocID="{3FF01EA1-B667-4924-A17C-7BA85F1B6F4C}" presName="sibTrans" presStyleCnt="0"/>
      <dgm:spPr/>
    </dgm:pt>
    <dgm:pt modelId="{404BC022-37C6-413B-B94F-95306BF5E628}" type="pres">
      <dgm:prSet presAssocID="{69D17018-504E-4AE6-9449-00494322927C}" presName="node" presStyleLbl="node1" presStyleIdx="2" presStyleCnt="8">
        <dgm:presLayoutVars>
          <dgm:bulletEnabled val="1"/>
        </dgm:presLayoutVars>
      </dgm:prSet>
      <dgm:spPr/>
    </dgm:pt>
    <dgm:pt modelId="{C78BDCB3-516F-4E78-A072-E41602715207}" type="pres">
      <dgm:prSet presAssocID="{19D735BE-6031-43A5-A27E-32CF0D902CBA}" presName="sibTrans" presStyleCnt="0"/>
      <dgm:spPr/>
    </dgm:pt>
    <dgm:pt modelId="{41C22D47-37C7-4F20-962E-6AC4B039A779}" type="pres">
      <dgm:prSet presAssocID="{5A550944-664D-45B3-9174-7C39445713FA}" presName="node" presStyleLbl="node1" presStyleIdx="3" presStyleCnt="8">
        <dgm:presLayoutVars>
          <dgm:bulletEnabled val="1"/>
        </dgm:presLayoutVars>
      </dgm:prSet>
      <dgm:spPr/>
    </dgm:pt>
    <dgm:pt modelId="{98E5A861-9DAC-4177-90EB-143A0A262A03}" type="pres">
      <dgm:prSet presAssocID="{DF4312E6-8D92-4056-BB68-D4BA5E33311B}" presName="sibTrans" presStyleCnt="0"/>
      <dgm:spPr/>
    </dgm:pt>
    <dgm:pt modelId="{A1AA5AE8-77D4-4B3F-AEF8-E94B5CECAC28}" type="pres">
      <dgm:prSet presAssocID="{8150CBA7-B672-4382-B2B8-AA1C1463EF0A}" presName="node" presStyleLbl="node1" presStyleIdx="4" presStyleCnt="8">
        <dgm:presLayoutVars>
          <dgm:bulletEnabled val="1"/>
        </dgm:presLayoutVars>
      </dgm:prSet>
      <dgm:spPr/>
    </dgm:pt>
    <dgm:pt modelId="{97628303-8CBE-4EB0-B922-DF53C645B630}" type="pres">
      <dgm:prSet presAssocID="{0F77265A-25CF-42FF-9A44-E9AAA5AF4235}" presName="sibTrans" presStyleCnt="0"/>
      <dgm:spPr/>
    </dgm:pt>
    <dgm:pt modelId="{775F0E9A-11CE-428D-9890-43E5A386C376}" type="pres">
      <dgm:prSet presAssocID="{6F73D212-16C9-49E0-9A49-496D4D39A69C}" presName="node" presStyleLbl="node1" presStyleIdx="5" presStyleCnt="8">
        <dgm:presLayoutVars>
          <dgm:bulletEnabled val="1"/>
        </dgm:presLayoutVars>
      </dgm:prSet>
      <dgm:spPr/>
    </dgm:pt>
    <dgm:pt modelId="{5AD25F03-DD8C-4F21-AF7F-90AA2B72FC29}" type="pres">
      <dgm:prSet presAssocID="{7ED3C48A-B922-4EA6-A4E7-74DC61C18565}" presName="sibTrans" presStyleCnt="0"/>
      <dgm:spPr/>
    </dgm:pt>
    <dgm:pt modelId="{AA86D9C3-913F-4149-8FFC-FE91A56A8623}" type="pres">
      <dgm:prSet presAssocID="{8EAC0456-B3D0-43F7-915B-26DF6A6CFEDF}" presName="node" presStyleLbl="node1" presStyleIdx="6" presStyleCnt="8">
        <dgm:presLayoutVars>
          <dgm:bulletEnabled val="1"/>
        </dgm:presLayoutVars>
      </dgm:prSet>
      <dgm:spPr/>
    </dgm:pt>
    <dgm:pt modelId="{574C4025-8F2C-4717-A147-022FD9EEA514}" type="pres">
      <dgm:prSet presAssocID="{CF5C6FBA-2AF0-4B50-ACE0-4E7CBADEB393}" presName="sibTrans" presStyleCnt="0"/>
      <dgm:spPr/>
    </dgm:pt>
    <dgm:pt modelId="{22B06455-280B-4FE8-B9A2-CF560F3B6607}" type="pres">
      <dgm:prSet presAssocID="{E479ACD7-3AE7-4A61-92FA-376F9C3289FD}" presName="node" presStyleLbl="node1" presStyleIdx="7" presStyleCnt="8">
        <dgm:presLayoutVars>
          <dgm:bulletEnabled val="1"/>
        </dgm:presLayoutVars>
      </dgm:prSet>
      <dgm:spPr/>
    </dgm:pt>
  </dgm:ptLst>
  <dgm:cxnLst>
    <dgm:cxn modelId="{E83F88A3-8A4C-403A-B858-54A697C8DC8B}" type="presOf" srcId="{8EAC0456-B3D0-43F7-915B-26DF6A6CFEDF}" destId="{AA86D9C3-913F-4149-8FFC-FE91A56A8623}" srcOrd="0" destOrd="0" presId="urn:microsoft.com/office/officeart/2005/8/layout/default"/>
    <dgm:cxn modelId="{CDB83D58-D6F1-4277-9EF7-505F06D4DE22}" type="presOf" srcId="{5A550944-664D-45B3-9174-7C39445713FA}" destId="{41C22D47-37C7-4F20-962E-6AC4B039A779}" srcOrd="0" destOrd="0" presId="urn:microsoft.com/office/officeart/2005/8/layout/default"/>
    <dgm:cxn modelId="{06282896-35BD-4306-ADC2-FF45111AC621}" srcId="{A9B5BE3A-A33E-4F53-AFD7-8219CC9EDEC8}" destId="{8EAC0456-B3D0-43F7-915B-26DF6A6CFEDF}" srcOrd="6" destOrd="0" parTransId="{C69920BF-55FD-4BD1-89C2-5D918495EAE6}" sibTransId="{CF5C6FBA-2AF0-4B50-ACE0-4E7CBADEB393}"/>
    <dgm:cxn modelId="{C4121DBD-8B4B-4A08-9F8C-A1FC97FD9F11}" srcId="{A9B5BE3A-A33E-4F53-AFD7-8219CC9EDEC8}" destId="{5A550944-664D-45B3-9174-7C39445713FA}" srcOrd="3" destOrd="0" parTransId="{CE8703FD-C9B6-4DD8-BBDB-C19AB9E65D78}" sibTransId="{DF4312E6-8D92-4056-BB68-D4BA5E33311B}"/>
    <dgm:cxn modelId="{69643988-C26C-4474-AE9C-D7CD0F90F70A}" type="presOf" srcId="{8150CBA7-B672-4382-B2B8-AA1C1463EF0A}" destId="{A1AA5AE8-77D4-4B3F-AEF8-E94B5CECAC28}" srcOrd="0" destOrd="0" presId="urn:microsoft.com/office/officeart/2005/8/layout/default"/>
    <dgm:cxn modelId="{C53368DB-5D04-410D-A34F-35F698356E98}" type="presOf" srcId="{A9B5BE3A-A33E-4F53-AFD7-8219CC9EDEC8}" destId="{7DE83988-4F2A-4555-9FBD-6C31AEBED6F0}" srcOrd="0" destOrd="0" presId="urn:microsoft.com/office/officeart/2005/8/layout/default"/>
    <dgm:cxn modelId="{CF7176A8-7E71-4FC7-94E4-C864B1376B4A}" srcId="{A9B5BE3A-A33E-4F53-AFD7-8219CC9EDEC8}" destId="{E479ACD7-3AE7-4A61-92FA-376F9C3289FD}" srcOrd="7" destOrd="0" parTransId="{7E23D85D-FEE6-4FC4-BB6F-A4E3CDABAE5F}" sibTransId="{7F737608-7C0C-4916-92E3-A53B051C065C}"/>
    <dgm:cxn modelId="{98D1C2B9-3329-45FD-90B9-9155191FDF62}" type="presOf" srcId="{6F73D212-16C9-49E0-9A49-496D4D39A69C}" destId="{775F0E9A-11CE-428D-9890-43E5A386C376}" srcOrd="0" destOrd="0" presId="urn:microsoft.com/office/officeart/2005/8/layout/default"/>
    <dgm:cxn modelId="{8DE0DB02-F198-4B09-80EE-C82817969DF7}" type="presOf" srcId="{8C4C7D7D-64DE-43AD-AEFA-C0A8DF597215}" destId="{D09D9304-F2FE-4256-852C-AC26E688A7D1}" srcOrd="0" destOrd="0" presId="urn:microsoft.com/office/officeart/2005/8/layout/default"/>
    <dgm:cxn modelId="{F0B48F02-4C06-4D17-ADD0-3CEE9707E0A7}" type="presOf" srcId="{69D17018-504E-4AE6-9449-00494322927C}" destId="{404BC022-37C6-413B-B94F-95306BF5E628}" srcOrd="0" destOrd="0" presId="urn:microsoft.com/office/officeart/2005/8/layout/default"/>
    <dgm:cxn modelId="{DE9B5A1A-8BE0-4E20-AA11-AC70579D5817}" srcId="{A9B5BE3A-A33E-4F53-AFD7-8219CC9EDEC8}" destId="{69D17018-504E-4AE6-9449-00494322927C}" srcOrd="2" destOrd="0" parTransId="{F3DEA732-FE11-4984-9D32-F4F5F043BFE4}" sibTransId="{19D735BE-6031-43A5-A27E-32CF0D902CBA}"/>
    <dgm:cxn modelId="{145D4801-A950-4421-93AF-96C0F0F670E7}" type="presOf" srcId="{884AB2DE-77FB-4DF7-A173-8CE4A4A73993}" destId="{AADB3472-BC14-471F-9AA4-5B8A8BA5A591}" srcOrd="0" destOrd="0" presId="urn:microsoft.com/office/officeart/2005/8/layout/default"/>
    <dgm:cxn modelId="{ECC041F5-51A3-460A-B5EC-18DA64525231}" type="presOf" srcId="{E479ACD7-3AE7-4A61-92FA-376F9C3289FD}" destId="{22B06455-280B-4FE8-B9A2-CF560F3B6607}" srcOrd="0" destOrd="0" presId="urn:microsoft.com/office/officeart/2005/8/layout/default"/>
    <dgm:cxn modelId="{C67C0EC5-96C9-48F5-96E7-8336109E11B3}" srcId="{A9B5BE3A-A33E-4F53-AFD7-8219CC9EDEC8}" destId="{8C4C7D7D-64DE-43AD-AEFA-C0A8DF597215}" srcOrd="0" destOrd="0" parTransId="{F143AD62-E0F7-4F13-A5D4-5EAA5FA2C070}" sibTransId="{6FC1AF04-BEC4-4940-BE1C-9820EE9DBAB2}"/>
    <dgm:cxn modelId="{A8BC232F-2AFB-4D76-AE7B-05C4780A812C}" srcId="{A9B5BE3A-A33E-4F53-AFD7-8219CC9EDEC8}" destId="{884AB2DE-77FB-4DF7-A173-8CE4A4A73993}" srcOrd="1" destOrd="0" parTransId="{B9E6AA9D-F659-4027-9B52-1A7D5940EC05}" sibTransId="{3FF01EA1-B667-4924-A17C-7BA85F1B6F4C}"/>
    <dgm:cxn modelId="{42E60D5E-4E98-4FD7-B487-9ADD37DFBE90}" srcId="{A9B5BE3A-A33E-4F53-AFD7-8219CC9EDEC8}" destId="{8150CBA7-B672-4382-B2B8-AA1C1463EF0A}" srcOrd="4" destOrd="0" parTransId="{926B28FA-5A48-4BC5-83CA-58C65167BEF1}" sibTransId="{0F77265A-25CF-42FF-9A44-E9AAA5AF4235}"/>
    <dgm:cxn modelId="{F309D434-EDE0-43EA-B2FC-73B0BE344FB1}" srcId="{A9B5BE3A-A33E-4F53-AFD7-8219CC9EDEC8}" destId="{6F73D212-16C9-49E0-9A49-496D4D39A69C}" srcOrd="5" destOrd="0" parTransId="{95A8D5D8-063E-4322-A7C5-2F5708DFF2E2}" sibTransId="{7ED3C48A-B922-4EA6-A4E7-74DC61C18565}"/>
    <dgm:cxn modelId="{2A3E24E2-FB5D-46EE-AFFB-1ACAEFA8E0A0}" type="presParOf" srcId="{7DE83988-4F2A-4555-9FBD-6C31AEBED6F0}" destId="{D09D9304-F2FE-4256-852C-AC26E688A7D1}" srcOrd="0" destOrd="0" presId="urn:microsoft.com/office/officeart/2005/8/layout/default"/>
    <dgm:cxn modelId="{96A9BE74-2A83-480C-AB70-F035D02936EF}" type="presParOf" srcId="{7DE83988-4F2A-4555-9FBD-6C31AEBED6F0}" destId="{A4EDCB0B-74E1-4803-93EB-0B361941E16C}" srcOrd="1" destOrd="0" presId="urn:microsoft.com/office/officeart/2005/8/layout/default"/>
    <dgm:cxn modelId="{72DD0D3D-31C7-4A6A-A195-D326084BBBC1}" type="presParOf" srcId="{7DE83988-4F2A-4555-9FBD-6C31AEBED6F0}" destId="{AADB3472-BC14-471F-9AA4-5B8A8BA5A591}" srcOrd="2" destOrd="0" presId="urn:microsoft.com/office/officeart/2005/8/layout/default"/>
    <dgm:cxn modelId="{40C2B3AC-BEC7-43B4-8E46-0340CEDC5F1F}" type="presParOf" srcId="{7DE83988-4F2A-4555-9FBD-6C31AEBED6F0}" destId="{3CAFE66A-69D0-43C9-9638-A041F9C12007}" srcOrd="3" destOrd="0" presId="urn:microsoft.com/office/officeart/2005/8/layout/default"/>
    <dgm:cxn modelId="{EE43ABC7-8587-4C89-BBCA-E698FFD6A240}" type="presParOf" srcId="{7DE83988-4F2A-4555-9FBD-6C31AEBED6F0}" destId="{404BC022-37C6-413B-B94F-95306BF5E628}" srcOrd="4" destOrd="0" presId="urn:microsoft.com/office/officeart/2005/8/layout/default"/>
    <dgm:cxn modelId="{38AE0600-304F-4407-BA77-1140E70E5A43}" type="presParOf" srcId="{7DE83988-4F2A-4555-9FBD-6C31AEBED6F0}" destId="{C78BDCB3-516F-4E78-A072-E41602715207}" srcOrd="5" destOrd="0" presId="urn:microsoft.com/office/officeart/2005/8/layout/default"/>
    <dgm:cxn modelId="{1E68E007-9E84-4D04-AE3A-143CA6C095C9}" type="presParOf" srcId="{7DE83988-4F2A-4555-9FBD-6C31AEBED6F0}" destId="{41C22D47-37C7-4F20-962E-6AC4B039A779}" srcOrd="6" destOrd="0" presId="urn:microsoft.com/office/officeart/2005/8/layout/default"/>
    <dgm:cxn modelId="{D79DEACD-8DA5-4D92-8F40-F71F2D58EF3E}" type="presParOf" srcId="{7DE83988-4F2A-4555-9FBD-6C31AEBED6F0}" destId="{98E5A861-9DAC-4177-90EB-143A0A262A03}" srcOrd="7" destOrd="0" presId="urn:microsoft.com/office/officeart/2005/8/layout/default"/>
    <dgm:cxn modelId="{07820ECF-5720-4DBA-B799-E29FE819D1E7}" type="presParOf" srcId="{7DE83988-4F2A-4555-9FBD-6C31AEBED6F0}" destId="{A1AA5AE8-77D4-4B3F-AEF8-E94B5CECAC28}" srcOrd="8" destOrd="0" presId="urn:microsoft.com/office/officeart/2005/8/layout/default"/>
    <dgm:cxn modelId="{8288BA57-51FC-4E68-B807-8B376D8B5D0E}" type="presParOf" srcId="{7DE83988-4F2A-4555-9FBD-6C31AEBED6F0}" destId="{97628303-8CBE-4EB0-B922-DF53C645B630}" srcOrd="9" destOrd="0" presId="urn:microsoft.com/office/officeart/2005/8/layout/default"/>
    <dgm:cxn modelId="{84C1B82F-8C36-4FE9-867F-6B1E9AE9E60A}" type="presParOf" srcId="{7DE83988-4F2A-4555-9FBD-6C31AEBED6F0}" destId="{775F0E9A-11CE-428D-9890-43E5A386C376}" srcOrd="10" destOrd="0" presId="urn:microsoft.com/office/officeart/2005/8/layout/default"/>
    <dgm:cxn modelId="{4FE441E4-2296-48B8-AF69-0DAE8E142458}" type="presParOf" srcId="{7DE83988-4F2A-4555-9FBD-6C31AEBED6F0}" destId="{5AD25F03-DD8C-4F21-AF7F-90AA2B72FC29}" srcOrd="11" destOrd="0" presId="urn:microsoft.com/office/officeart/2005/8/layout/default"/>
    <dgm:cxn modelId="{A17D32BC-F5AB-4990-8750-46E30DC8575D}" type="presParOf" srcId="{7DE83988-4F2A-4555-9FBD-6C31AEBED6F0}" destId="{AA86D9C3-913F-4149-8FFC-FE91A56A8623}" srcOrd="12" destOrd="0" presId="urn:microsoft.com/office/officeart/2005/8/layout/default"/>
    <dgm:cxn modelId="{C59BDDAB-AC80-40ED-BA6C-B81AF5BC463A}" type="presParOf" srcId="{7DE83988-4F2A-4555-9FBD-6C31AEBED6F0}" destId="{574C4025-8F2C-4717-A147-022FD9EEA514}" srcOrd="13" destOrd="0" presId="urn:microsoft.com/office/officeart/2005/8/layout/default"/>
    <dgm:cxn modelId="{8CF6EA40-F54E-4865-BB09-353C00DA4785}" type="presParOf" srcId="{7DE83988-4F2A-4555-9FBD-6C31AEBED6F0}" destId="{22B06455-280B-4FE8-B9A2-CF560F3B6607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1433D7-7CCB-4F3B-8CEE-4E05414225F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BA58BE-067E-465B-B10C-52538D8EB1F5}">
      <dgm:prSet phldrT="[Text]"/>
      <dgm:spPr/>
      <dgm:t>
        <a:bodyPr/>
        <a:lstStyle/>
        <a:p>
          <a:r>
            <a:rPr lang="en-US" b="1" dirty="0"/>
            <a:t>13a – Type of Rate</a:t>
          </a:r>
        </a:p>
      </dgm:t>
    </dgm:pt>
    <dgm:pt modelId="{8843866A-6ED3-4788-B070-4217154F3811}" type="parTrans" cxnId="{1B5C5BD2-044B-4A2B-8734-4EDBCEB062EF}">
      <dgm:prSet/>
      <dgm:spPr/>
      <dgm:t>
        <a:bodyPr/>
        <a:lstStyle/>
        <a:p>
          <a:endParaRPr lang="en-US"/>
        </a:p>
      </dgm:t>
    </dgm:pt>
    <dgm:pt modelId="{CC39E440-F75D-4A75-A88E-FF3B5E7BC224}" type="sibTrans" cxnId="{1B5C5BD2-044B-4A2B-8734-4EDBCEB062EF}">
      <dgm:prSet/>
      <dgm:spPr/>
      <dgm:t>
        <a:bodyPr/>
        <a:lstStyle/>
        <a:p>
          <a:endParaRPr lang="en-US"/>
        </a:p>
      </dgm:t>
    </dgm:pt>
    <dgm:pt modelId="{3D0AC5F5-4B7E-4B74-B9EB-CE9EE24D772D}">
      <dgm:prSet phldrT="[Text]"/>
      <dgm:spPr/>
      <dgm:t>
        <a:bodyPr/>
        <a:lstStyle/>
        <a:p>
          <a:r>
            <a:rPr lang="en-US" dirty="0"/>
            <a:t>Dropdown box</a:t>
          </a:r>
        </a:p>
      </dgm:t>
    </dgm:pt>
    <dgm:pt modelId="{B7D21FF7-B03A-4325-9DEF-BF7FE28F7786}" type="parTrans" cxnId="{D64DF5AC-9800-45FF-9657-A525A7D77EF0}">
      <dgm:prSet/>
      <dgm:spPr/>
      <dgm:t>
        <a:bodyPr/>
        <a:lstStyle/>
        <a:p>
          <a:endParaRPr lang="en-US"/>
        </a:p>
      </dgm:t>
    </dgm:pt>
    <dgm:pt modelId="{39F9767E-E751-4EC8-A219-3AF873CD4990}" type="sibTrans" cxnId="{D64DF5AC-9800-45FF-9657-A525A7D77EF0}">
      <dgm:prSet/>
      <dgm:spPr/>
      <dgm:t>
        <a:bodyPr/>
        <a:lstStyle/>
        <a:p>
          <a:endParaRPr lang="en-US"/>
        </a:p>
      </dgm:t>
    </dgm:pt>
    <dgm:pt modelId="{08740560-8E9D-464F-BFF2-C6E67C7C8091}">
      <dgm:prSet phldrT="[Text]"/>
      <dgm:spPr/>
      <dgm:t>
        <a:bodyPr/>
        <a:lstStyle/>
        <a:p>
          <a:r>
            <a:rPr lang="en-US" dirty="0"/>
            <a:t>Grantee to select the type of rate:</a:t>
          </a:r>
        </a:p>
      </dgm:t>
    </dgm:pt>
    <dgm:pt modelId="{B83F5022-7C58-46D6-AF6B-6262FDEC7455}" type="parTrans" cxnId="{93D862A5-5661-4B3D-A075-9A0831009696}">
      <dgm:prSet/>
      <dgm:spPr/>
      <dgm:t>
        <a:bodyPr/>
        <a:lstStyle/>
        <a:p>
          <a:endParaRPr lang="en-US"/>
        </a:p>
      </dgm:t>
    </dgm:pt>
    <dgm:pt modelId="{BB5B407B-7663-49A0-83C0-3493CABCB969}" type="sibTrans" cxnId="{93D862A5-5661-4B3D-A075-9A0831009696}">
      <dgm:prSet/>
      <dgm:spPr/>
      <dgm:t>
        <a:bodyPr/>
        <a:lstStyle/>
        <a:p>
          <a:endParaRPr lang="en-US"/>
        </a:p>
      </dgm:t>
    </dgm:pt>
    <dgm:pt modelId="{B0E02B9C-838F-4C42-9869-2397E7E01C37}">
      <dgm:prSet phldrT="[Text]"/>
      <dgm:spPr/>
      <dgm:t>
        <a:bodyPr/>
        <a:lstStyle/>
        <a:p>
          <a:r>
            <a:rPr lang="en-US" b="1" dirty="0"/>
            <a:t>13b - Rate</a:t>
          </a:r>
        </a:p>
      </dgm:t>
    </dgm:pt>
    <dgm:pt modelId="{1492BD85-E94F-43B7-B855-10082CD1DB4B}" type="parTrans" cxnId="{AF15B9A0-EA63-41D1-B0C2-79C2A3348201}">
      <dgm:prSet/>
      <dgm:spPr/>
      <dgm:t>
        <a:bodyPr/>
        <a:lstStyle/>
        <a:p>
          <a:endParaRPr lang="en-US"/>
        </a:p>
      </dgm:t>
    </dgm:pt>
    <dgm:pt modelId="{330C898C-F0DA-4DEE-A2EA-9E042DEA5772}" type="sibTrans" cxnId="{AF15B9A0-EA63-41D1-B0C2-79C2A3348201}">
      <dgm:prSet/>
      <dgm:spPr/>
      <dgm:t>
        <a:bodyPr/>
        <a:lstStyle/>
        <a:p>
          <a:endParaRPr lang="en-US"/>
        </a:p>
      </dgm:t>
    </dgm:pt>
    <dgm:pt modelId="{34F42291-C984-4431-ACCF-B454D70DB13A}">
      <dgm:prSet phldrT="[Text]"/>
      <dgm:spPr/>
      <dgm:t>
        <a:bodyPr/>
        <a:lstStyle/>
        <a:p>
          <a:r>
            <a:rPr lang="en-US" dirty="0"/>
            <a:t>Actual rate(s) to be applied to the base during the grant’s POP</a:t>
          </a:r>
        </a:p>
      </dgm:t>
    </dgm:pt>
    <dgm:pt modelId="{B2CE5BF1-18BB-4D19-ADD7-E66321FF1218}" type="parTrans" cxnId="{57C48191-1130-4C0C-B7D5-D86395C96A87}">
      <dgm:prSet/>
      <dgm:spPr/>
      <dgm:t>
        <a:bodyPr/>
        <a:lstStyle/>
        <a:p>
          <a:endParaRPr lang="en-US"/>
        </a:p>
      </dgm:t>
    </dgm:pt>
    <dgm:pt modelId="{DC2021F3-52DB-4D07-8BFC-B357FB85E312}" type="sibTrans" cxnId="{57C48191-1130-4C0C-B7D5-D86395C96A87}">
      <dgm:prSet/>
      <dgm:spPr/>
      <dgm:t>
        <a:bodyPr/>
        <a:lstStyle/>
        <a:p>
          <a:endParaRPr lang="en-US"/>
        </a:p>
      </dgm:t>
    </dgm:pt>
    <dgm:pt modelId="{60EDF7E7-A7B5-49BC-9AF4-090017DB45FF}">
      <dgm:prSet phldrT="[Text]"/>
      <dgm:spPr/>
      <dgm:t>
        <a:bodyPr/>
        <a:lstStyle/>
        <a:p>
          <a:r>
            <a:rPr lang="en-US" dirty="0"/>
            <a:t>Agrees to NICRA</a:t>
          </a:r>
        </a:p>
      </dgm:t>
    </dgm:pt>
    <dgm:pt modelId="{F2E36C0F-F331-4FC0-B3F8-55BAA2044435}" type="parTrans" cxnId="{68364C08-F49A-4231-AA58-3AAFFEB9FBD6}">
      <dgm:prSet/>
      <dgm:spPr/>
      <dgm:t>
        <a:bodyPr/>
        <a:lstStyle/>
        <a:p>
          <a:endParaRPr lang="en-US"/>
        </a:p>
      </dgm:t>
    </dgm:pt>
    <dgm:pt modelId="{94EF002D-33E3-4823-8BE6-311B9268B6F3}" type="sibTrans" cxnId="{68364C08-F49A-4231-AA58-3AAFFEB9FBD6}">
      <dgm:prSet/>
      <dgm:spPr/>
      <dgm:t>
        <a:bodyPr/>
        <a:lstStyle/>
        <a:p>
          <a:endParaRPr lang="en-US"/>
        </a:p>
      </dgm:t>
    </dgm:pt>
    <dgm:pt modelId="{B9956179-9431-40FF-B70B-BCADDD359748}">
      <dgm:prSet phldrT="[Text]"/>
      <dgm:spPr/>
      <dgm:t>
        <a:bodyPr/>
        <a:lstStyle/>
        <a:p>
          <a:r>
            <a:rPr lang="en-US" b="1" dirty="0"/>
            <a:t>13c – Rate Approval Date</a:t>
          </a:r>
        </a:p>
      </dgm:t>
    </dgm:pt>
    <dgm:pt modelId="{9A34D596-0E0F-4339-802D-F2D52609CA80}" type="parTrans" cxnId="{0C36C743-6C40-4655-A05C-A5101BDD68D5}">
      <dgm:prSet/>
      <dgm:spPr/>
      <dgm:t>
        <a:bodyPr/>
        <a:lstStyle/>
        <a:p>
          <a:endParaRPr lang="en-US"/>
        </a:p>
      </dgm:t>
    </dgm:pt>
    <dgm:pt modelId="{A820966C-AAE9-411E-9FCA-D5965B8B7263}" type="sibTrans" cxnId="{0C36C743-6C40-4655-A05C-A5101BDD68D5}">
      <dgm:prSet/>
      <dgm:spPr/>
      <dgm:t>
        <a:bodyPr/>
        <a:lstStyle/>
        <a:p>
          <a:endParaRPr lang="en-US"/>
        </a:p>
      </dgm:t>
    </dgm:pt>
    <dgm:pt modelId="{4E1589E4-0BEF-4E8C-B0BC-B9F12923F7E6}">
      <dgm:prSet phldrT="[Text]"/>
      <dgm:spPr/>
      <dgm:t>
        <a:bodyPr/>
        <a:lstStyle/>
        <a:p>
          <a:r>
            <a:rPr lang="en-US" dirty="0"/>
            <a:t>The date(s) on which the indirect cost rate(s) was approved</a:t>
          </a:r>
        </a:p>
      </dgm:t>
    </dgm:pt>
    <dgm:pt modelId="{86AA655E-B4E3-4F3E-AB0F-0AC7E288E468}" type="parTrans" cxnId="{14276631-6618-4F53-B22A-8C6071E3C4CD}">
      <dgm:prSet/>
      <dgm:spPr/>
      <dgm:t>
        <a:bodyPr/>
        <a:lstStyle/>
        <a:p>
          <a:endParaRPr lang="en-US"/>
        </a:p>
      </dgm:t>
    </dgm:pt>
    <dgm:pt modelId="{C56B7BFE-396C-4904-88A9-6718AC882421}" type="sibTrans" cxnId="{14276631-6618-4F53-B22A-8C6071E3C4CD}">
      <dgm:prSet/>
      <dgm:spPr/>
      <dgm:t>
        <a:bodyPr/>
        <a:lstStyle/>
        <a:p>
          <a:endParaRPr lang="en-US"/>
        </a:p>
      </dgm:t>
    </dgm:pt>
    <dgm:pt modelId="{CD88102E-CBB3-4468-AB8C-D6B759240273}">
      <dgm:prSet phldrT="[Text]"/>
      <dgm:spPr/>
      <dgm:t>
        <a:bodyPr/>
        <a:lstStyle/>
        <a:p>
          <a:r>
            <a:rPr lang="en-US" dirty="0"/>
            <a:t>Final, Fixed, Fixed with Carry-forward, De Minimis, or other</a:t>
          </a:r>
        </a:p>
      </dgm:t>
    </dgm:pt>
    <dgm:pt modelId="{D9FC7D64-E766-4AC7-B93F-5E10DEFCA642}" type="parTrans" cxnId="{A75B0721-9136-4FCF-90C1-B56A7227C481}">
      <dgm:prSet/>
      <dgm:spPr/>
      <dgm:t>
        <a:bodyPr/>
        <a:lstStyle/>
        <a:p>
          <a:endParaRPr lang="en-US"/>
        </a:p>
      </dgm:t>
    </dgm:pt>
    <dgm:pt modelId="{64F62AE0-E36F-4252-86EC-245423682394}" type="sibTrans" cxnId="{A75B0721-9136-4FCF-90C1-B56A7227C481}">
      <dgm:prSet/>
      <dgm:spPr/>
      <dgm:t>
        <a:bodyPr/>
        <a:lstStyle/>
        <a:p>
          <a:endParaRPr lang="en-US"/>
        </a:p>
      </dgm:t>
    </dgm:pt>
    <dgm:pt modelId="{D02CBEF6-81D5-4DE2-859B-343BE48AF5D6}" type="pres">
      <dgm:prSet presAssocID="{641433D7-7CCB-4F3B-8CEE-4E05414225F6}" presName="Name0" presStyleCnt="0">
        <dgm:presLayoutVars>
          <dgm:dir/>
          <dgm:animLvl val="lvl"/>
          <dgm:resizeHandles val="exact"/>
        </dgm:presLayoutVars>
      </dgm:prSet>
      <dgm:spPr/>
    </dgm:pt>
    <dgm:pt modelId="{943410DD-F638-45F6-874F-339BB31321C1}" type="pres">
      <dgm:prSet presAssocID="{19BA58BE-067E-465B-B10C-52538D8EB1F5}" presName="linNode" presStyleCnt="0"/>
      <dgm:spPr/>
    </dgm:pt>
    <dgm:pt modelId="{CA170AB1-FC25-4681-B317-FCCFEF14B480}" type="pres">
      <dgm:prSet presAssocID="{19BA58BE-067E-465B-B10C-52538D8EB1F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58051FC-524A-4DF7-8932-ADF91311BCE6}" type="pres">
      <dgm:prSet presAssocID="{19BA58BE-067E-465B-B10C-52538D8EB1F5}" presName="descendantText" presStyleLbl="alignAccFollowNode1" presStyleIdx="0" presStyleCnt="3">
        <dgm:presLayoutVars>
          <dgm:bulletEnabled val="1"/>
        </dgm:presLayoutVars>
      </dgm:prSet>
      <dgm:spPr/>
    </dgm:pt>
    <dgm:pt modelId="{609B3254-2145-4F50-BC05-EA4028D2BF31}" type="pres">
      <dgm:prSet presAssocID="{CC39E440-F75D-4A75-A88E-FF3B5E7BC224}" presName="sp" presStyleCnt="0"/>
      <dgm:spPr/>
    </dgm:pt>
    <dgm:pt modelId="{257A9DCF-3BC8-400E-A98F-4E96D9FD972F}" type="pres">
      <dgm:prSet presAssocID="{B0E02B9C-838F-4C42-9869-2397E7E01C37}" presName="linNode" presStyleCnt="0"/>
      <dgm:spPr/>
    </dgm:pt>
    <dgm:pt modelId="{EB941679-75EF-4F09-AC0B-421846CF9BBE}" type="pres">
      <dgm:prSet presAssocID="{B0E02B9C-838F-4C42-9869-2397E7E01C3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5C95CCE-C78E-474E-8BFD-7E1B62F38955}" type="pres">
      <dgm:prSet presAssocID="{B0E02B9C-838F-4C42-9869-2397E7E01C37}" presName="descendantText" presStyleLbl="alignAccFollowNode1" presStyleIdx="1" presStyleCnt="3">
        <dgm:presLayoutVars>
          <dgm:bulletEnabled val="1"/>
        </dgm:presLayoutVars>
      </dgm:prSet>
      <dgm:spPr/>
    </dgm:pt>
    <dgm:pt modelId="{DF172FFA-55FC-4471-8C0A-2C26AFEE2691}" type="pres">
      <dgm:prSet presAssocID="{330C898C-F0DA-4DEE-A2EA-9E042DEA5772}" presName="sp" presStyleCnt="0"/>
      <dgm:spPr/>
    </dgm:pt>
    <dgm:pt modelId="{7F1E34DB-BEB1-4E2A-9547-DAB5D4128A69}" type="pres">
      <dgm:prSet presAssocID="{B9956179-9431-40FF-B70B-BCADDD359748}" presName="linNode" presStyleCnt="0"/>
      <dgm:spPr/>
    </dgm:pt>
    <dgm:pt modelId="{CE19D99B-DFCC-457F-B803-455D1481D247}" type="pres">
      <dgm:prSet presAssocID="{B9956179-9431-40FF-B70B-BCADDD35974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1060A27-341E-49E4-9BB7-2D2B145C06B3}" type="pres">
      <dgm:prSet presAssocID="{B9956179-9431-40FF-B70B-BCADDD3597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D08E3987-D0E2-427B-8353-82D201212F3C}" type="presOf" srcId="{B9956179-9431-40FF-B70B-BCADDD359748}" destId="{CE19D99B-DFCC-457F-B803-455D1481D247}" srcOrd="0" destOrd="0" presId="urn:microsoft.com/office/officeart/2005/8/layout/vList5"/>
    <dgm:cxn modelId="{93D862A5-5661-4B3D-A075-9A0831009696}" srcId="{19BA58BE-067E-465B-B10C-52538D8EB1F5}" destId="{08740560-8E9D-464F-BFF2-C6E67C7C8091}" srcOrd="1" destOrd="0" parTransId="{B83F5022-7C58-46D6-AF6B-6262FDEC7455}" sibTransId="{BB5B407B-7663-49A0-83C0-3493CABCB969}"/>
    <dgm:cxn modelId="{0C36C743-6C40-4655-A05C-A5101BDD68D5}" srcId="{641433D7-7CCB-4F3B-8CEE-4E05414225F6}" destId="{B9956179-9431-40FF-B70B-BCADDD359748}" srcOrd="2" destOrd="0" parTransId="{9A34D596-0E0F-4339-802D-F2D52609CA80}" sibTransId="{A820966C-AAE9-411E-9FCA-D5965B8B7263}"/>
    <dgm:cxn modelId="{1B5C5BD2-044B-4A2B-8734-4EDBCEB062EF}" srcId="{641433D7-7CCB-4F3B-8CEE-4E05414225F6}" destId="{19BA58BE-067E-465B-B10C-52538D8EB1F5}" srcOrd="0" destOrd="0" parTransId="{8843866A-6ED3-4788-B070-4217154F3811}" sibTransId="{CC39E440-F75D-4A75-A88E-FF3B5E7BC224}"/>
    <dgm:cxn modelId="{2CA5AD5C-B457-42B5-8C7B-E0B249083DE9}" type="presOf" srcId="{34F42291-C984-4431-ACCF-B454D70DB13A}" destId="{75C95CCE-C78E-474E-8BFD-7E1B62F38955}" srcOrd="0" destOrd="0" presId="urn:microsoft.com/office/officeart/2005/8/layout/vList5"/>
    <dgm:cxn modelId="{14276631-6618-4F53-B22A-8C6071E3C4CD}" srcId="{B9956179-9431-40FF-B70B-BCADDD359748}" destId="{4E1589E4-0BEF-4E8C-B0BC-B9F12923F7E6}" srcOrd="0" destOrd="0" parTransId="{86AA655E-B4E3-4F3E-AB0F-0AC7E288E468}" sibTransId="{C56B7BFE-396C-4904-88A9-6718AC882421}"/>
    <dgm:cxn modelId="{68364C08-F49A-4231-AA58-3AAFFEB9FBD6}" srcId="{B0E02B9C-838F-4C42-9869-2397E7E01C37}" destId="{60EDF7E7-A7B5-49BC-9AF4-090017DB45FF}" srcOrd="1" destOrd="0" parTransId="{F2E36C0F-F331-4FC0-B3F8-55BAA2044435}" sibTransId="{94EF002D-33E3-4823-8BE6-311B9268B6F3}"/>
    <dgm:cxn modelId="{C35B76CA-1D5C-4159-931E-6F27450773BE}" type="presOf" srcId="{08740560-8E9D-464F-BFF2-C6E67C7C8091}" destId="{B58051FC-524A-4DF7-8932-ADF91311BCE6}" srcOrd="0" destOrd="1" presId="urn:microsoft.com/office/officeart/2005/8/layout/vList5"/>
    <dgm:cxn modelId="{57C48191-1130-4C0C-B7D5-D86395C96A87}" srcId="{B0E02B9C-838F-4C42-9869-2397E7E01C37}" destId="{34F42291-C984-4431-ACCF-B454D70DB13A}" srcOrd="0" destOrd="0" parTransId="{B2CE5BF1-18BB-4D19-ADD7-E66321FF1218}" sibTransId="{DC2021F3-52DB-4D07-8BFC-B357FB85E312}"/>
    <dgm:cxn modelId="{DDC511B0-992C-45E0-B857-8B732E496292}" type="presOf" srcId="{60EDF7E7-A7B5-49BC-9AF4-090017DB45FF}" destId="{75C95CCE-C78E-474E-8BFD-7E1B62F38955}" srcOrd="0" destOrd="1" presId="urn:microsoft.com/office/officeart/2005/8/layout/vList5"/>
    <dgm:cxn modelId="{AF15B9A0-EA63-41D1-B0C2-79C2A3348201}" srcId="{641433D7-7CCB-4F3B-8CEE-4E05414225F6}" destId="{B0E02B9C-838F-4C42-9869-2397E7E01C37}" srcOrd="1" destOrd="0" parTransId="{1492BD85-E94F-43B7-B855-10082CD1DB4B}" sibTransId="{330C898C-F0DA-4DEE-A2EA-9E042DEA5772}"/>
    <dgm:cxn modelId="{D8DF0C9A-9A08-4824-A803-9BC9CC3D8414}" type="presOf" srcId="{641433D7-7CCB-4F3B-8CEE-4E05414225F6}" destId="{D02CBEF6-81D5-4DE2-859B-343BE48AF5D6}" srcOrd="0" destOrd="0" presId="urn:microsoft.com/office/officeart/2005/8/layout/vList5"/>
    <dgm:cxn modelId="{7FC405BA-9B1B-4593-9062-8CF62B8BEE6E}" type="presOf" srcId="{3D0AC5F5-4B7E-4B74-B9EB-CE9EE24D772D}" destId="{B58051FC-524A-4DF7-8932-ADF91311BCE6}" srcOrd="0" destOrd="0" presId="urn:microsoft.com/office/officeart/2005/8/layout/vList5"/>
    <dgm:cxn modelId="{8EDF0A53-D217-4E1D-BB08-B021DDCAC7AC}" type="presOf" srcId="{CD88102E-CBB3-4468-AB8C-D6B759240273}" destId="{B58051FC-524A-4DF7-8932-ADF91311BCE6}" srcOrd="0" destOrd="2" presId="urn:microsoft.com/office/officeart/2005/8/layout/vList5"/>
    <dgm:cxn modelId="{C5CFE8D6-6BBD-487A-8B98-3C83387EE8C9}" type="presOf" srcId="{B0E02B9C-838F-4C42-9869-2397E7E01C37}" destId="{EB941679-75EF-4F09-AC0B-421846CF9BBE}" srcOrd="0" destOrd="0" presId="urn:microsoft.com/office/officeart/2005/8/layout/vList5"/>
    <dgm:cxn modelId="{A75B0721-9136-4FCF-90C1-B56A7227C481}" srcId="{08740560-8E9D-464F-BFF2-C6E67C7C8091}" destId="{CD88102E-CBB3-4468-AB8C-D6B759240273}" srcOrd="0" destOrd="0" parTransId="{D9FC7D64-E766-4AC7-B93F-5E10DEFCA642}" sibTransId="{64F62AE0-E36F-4252-86EC-245423682394}"/>
    <dgm:cxn modelId="{11C11B90-C371-49FC-B854-5D0E5890380A}" type="presOf" srcId="{19BA58BE-067E-465B-B10C-52538D8EB1F5}" destId="{CA170AB1-FC25-4681-B317-FCCFEF14B480}" srcOrd="0" destOrd="0" presId="urn:microsoft.com/office/officeart/2005/8/layout/vList5"/>
    <dgm:cxn modelId="{F0B160EF-8FE6-4322-A374-456799641D72}" type="presOf" srcId="{4E1589E4-0BEF-4E8C-B0BC-B9F12923F7E6}" destId="{21060A27-341E-49E4-9BB7-2D2B145C06B3}" srcOrd="0" destOrd="0" presId="urn:microsoft.com/office/officeart/2005/8/layout/vList5"/>
    <dgm:cxn modelId="{D64DF5AC-9800-45FF-9657-A525A7D77EF0}" srcId="{19BA58BE-067E-465B-B10C-52538D8EB1F5}" destId="{3D0AC5F5-4B7E-4B74-B9EB-CE9EE24D772D}" srcOrd="0" destOrd="0" parTransId="{B7D21FF7-B03A-4325-9DEF-BF7FE28F7786}" sibTransId="{39F9767E-E751-4EC8-A219-3AF873CD4990}"/>
    <dgm:cxn modelId="{97D8C240-ACDB-4EA3-9568-D186D2BC3A6C}" type="presParOf" srcId="{D02CBEF6-81D5-4DE2-859B-343BE48AF5D6}" destId="{943410DD-F638-45F6-874F-339BB31321C1}" srcOrd="0" destOrd="0" presId="urn:microsoft.com/office/officeart/2005/8/layout/vList5"/>
    <dgm:cxn modelId="{AFF5955B-049A-495B-B737-4041ACA776DE}" type="presParOf" srcId="{943410DD-F638-45F6-874F-339BB31321C1}" destId="{CA170AB1-FC25-4681-B317-FCCFEF14B480}" srcOrd="0" destOrd="0" presId="urn:microsoft.com/office/officeart/2005/8/layout/vList5"/>
    <dgm:cxn modelId="{A8F75941-645D-41D1-9BBE-69335A09FD50}" type="presParOf" srcId="{943410DD-F638-45F6-874F-339BB31321C1}" destId="{B58051FC-524A-4DF7-8932-ADF91311BCE6}" srcOrd="1" destOrd="0" presId="urn:microsoft.com/office/officeart/2005/8/layout/vList5"/>
    <dgm:cxn modelId="{8E32BF8E-B7CB-46A0-AF16-172970F450DB}" type="presParOf" srcId="{D02CBEF6-81D5-4DE2-859B-343BE48AF5D6}" destId="{609B3254-2145-4F50-BC05-EA4028D2BF31}" srcOrd="1" destOrd="0" presId="urn:microsoft.com/office/officeart/2005/8/layout/vList5"/>
    <dgm:cxn modelId="{109ACA77-D272-4D09-98C6-89C7B469D51D}" type="presParOf" srcId="{D02CBEF6-81D5-4DE2-859B-343BE48AF5D6}" destId="{257A9DCF-3BC8-400E-A98F-4E96D9FD972F}" srcOrd="2" destOrd="0" presId="urn:microsoft.com/office/officeart/2005/8/layout/vList5"/>
    <dgm:cxn modelId="{CB688C6D-00E2-44C1-A198-04168CFEF899}" type="presParOf" srcId="{257A9DCF-3BC8-400E-A98F-4E96D9FD972F}" destId="{EB941679-75EF-4F09-AC0B-421846CF9BBE}" srcOrd="0" destOrd="0" presId="urn:microsoft.com/office/officeart/2005/8/layout/vList5"/>
    <dgm:cxn modelId="{AD170E67-CAFC-4E0D-88CE-6A3F1E9BF6A5}" type="presParOf" srcId="{257A9DCF-3BC8-400E-A98F-4E96D9FD972F}" destId="{75C95CCE-C78E-474E-8BFD-7E1B62F38955}" srcOrd="1" destOrd="0" presId="urn:microsoft.com/office/officeart/2005/8/layout/vList5"/>
    <dgm:cxn modelId="{320B91CF-A152-4435-9627-84F4D9937662}" type="presParOf" srcId="{D02CBEF6-81D5-4DE2-859B-343BE48AF5D6}" destId="{DF172FFA-55FC-4471-8C0A-2C26AFEE2691}" srcOrd="3" destOrd="0" presId="urn:microsoft.com/office/officeart/2005/8/layout/vList5"/>
    <dgm:cxn modelId="{69ABEDA0-BEDF-4627-8247-ED5738314D55}" type="presParOf" srcId="{D02CBEF6-81D5-4DE2-859B-343BE48AF5D6}" destId="{7F1E34DB-BEB1-4E2A-9547-DAB5D4128A69}" srcOrd="4" destOrd="0" presId="urn:microsoft.com/office/officeart/2005/8/layout/vList5"/>
    <dgm:cxn modelId="{3FF359FD-D3B9-4999-82E7-EF855531CB82}" type="presParOf" srcId="{7F1E34DB-BEB1-4E2A-9547-DAB5D4128A69}" destId="{CE19D99B-DFCC-457F-B803-455D1481D247}" srcOrd="0" destOrd="0" presId="urn:microsoft.com/office/officeart/2005/8/layout/vList5"/>
    <dgm:cxn modelId="{600B6F87-9695-4A3D-B2F6-E2492A0A6B11}" type="presParOf" srcId="{7F1E34DB-BEB1-4E2A-9547-DAB5D4128A69}" destId="{21060A27-341E-49E4-9BB7-2D2B145C06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1433D7-7CCB-4F3B-8CEE-4E05414225F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BA58BE-067E-465B-B10C-52538D8EB1F5}">
      <dgm:prSet phldrT="[Text]"/>
      <dgm:spPr/>
      <dgm:t>
        <a:bodyPr/>
        <a:lstStyle/>
        <a:p>
          <a:r>
            <a:rPr lang="en-US" b="1" dirty="0"/>
            <a:t>13d – Period From/ Period To</a:t>
          </a:r>
        </a:p>
      </dgm:t>
    </dgm:pt>
    <dgm:pt modelId="{8843866A-6ED3-4788-B070-4217154F3811}" type="parTrans" cxnId="{1B5C5BD2-044B-4A2B-8734-4EDBCEB062EF}">
      <dgm:prSet/>
      <dgm:spPr/>
      <dgm:t>
        <a:bodyPr/>
        <a:lstStyle/>
        <a:p>
          <a:endParaRPr lang="en-US"/>
        </a:p>
      </dgm:t>
    </dgm:pt>
    <dgm:pt modelId="{CC39E440-F75D-4A75-A88E-FF3B5E7BC224}" type="sibTrans" cxnId="{1B5C5BD2-044B-4A2B-8734-4EDBCEB062EF}">
      <dgm:prSet/>
      <dgm:spPr/>
      <dgm:t>
        <a:bodyPr/>
        <a:lstStyle/>
        <a:p>
          <a:endParaRPr lang="en-US"/>
        </a:p>
      </dgm:t>
    </dgm:pt>
    <dgm:pt modelId="{3D0AC5F5-4B7E-4B74-B9EB-CE9EE24D772D}">
      <dgm:prSet phldrT="[Text]"/>
      <dgm:spPr/>
      <dgm:t>
        <a:bodyPr/>
        <a:lstStyle/>
        <a:p>
          <a:r>
            <a:rPr lang="en-US" dirty="0"/>
            <a:t>Separated by two fields</a:t>
          </a:r>
        </a:p>
      </dgm:t>
    </dgm:pt>
    <dgm:pt modelId="{B7D21FF7-B03A-4325-9DEF-BF7FE28F7786}" type="parTrans" cxnId="{D64DF5AC-9800-45FF-9657-A525A7D77EF0}">
      <dgm:prSet/>
      <dgm:spPr/>
      <dgm:t>
        <a:bodyPr/>
        <a:lstStyle/>
        <a:p>
          <a:endParaRPr lang="en-US"/>
        </a:p>
      </dgm:t>
    </dgm:pt>
    <dgm:pt modelId="{39F9767E-E751-4EC8-A219-3AF873CD4990}" type="sibTrans" cxnId="{D64DF5AC-9800-45FF-9657-A525A7D77EF0}">
      <dgm:prSet/>
      <dgm:spPr/>
      <dgm:t>
        <a:bodyPr/>
        <a:lstStyle/>
        <a:p>
          <a:endParaRPr lang="en-US"/>
        </a:p>
      </dgm:t>
    </dgm:pt>
    <dgm:pt modelId="{B0E02B9C-838F-4C42-9869-2397E7E01C37}">
      <dgm:prSet phldrT="[Text]"/>
      <dgm:spPr/>
      <dgm:t>
        <a:bodyPr/>
        <a:lstStyle/>
        <a:p>
          <a:r>
            <a:rPr lang="en-US" b="1" dirty="0"/>
            <a:t>13e - Base</a:t>
          </a:r>
        </a:p>
      </dgm:t>
    </dgm:pt>
    <dgm:pt modelId="{1492BD85-E94F-43B7-B855-10082CD1DB4B}" type="parTrans" cxnId="{AF15B9A0-EA63-41D1-B0C2-79C2A3348201}">
      <dgm:prSet/>
      <dgm:spPr/>
      <dgm:t>
        <a:bodyPr/>
        <a:lstStyle/>
        <a:p>
          <a:endParaRPr lang="en-US"/>
        </a:p>
      </dgm:t>
    </dgm:pt>
    <dgm:pt modelId="{330C898C-F0DA-4DEE-A2EA-9E042DEA5772}" type="sibTrans" cxnId="{AF15B9A0-EA63-41D1-B0C2-79C2A3348201}">
      <dgm:prSet/>
      <dgm:spPr/>
      <dgm:t>
        <a:bodyPr/>
        <a:lstStyle/>
        <a:p>
          <a:endParaRPr lang="en-US"/>
        </a:p>
      </dgm:t>
    </dgm:pt>
    <dgm:pt modelId="{34F42291-C984-4431-ACCF-B454D70DB13A}">
      <dgm:prSet phldrT="[Text]"/>
      <dgm:spPr/>
      <dgm:t>
        <a:bodyPr/>
        <a:lstStyle/>
        <a:p>
          <a:r>
            <a:rPr lang="en-US" dirty="0"/>
            <a:t>The amount of distribution base that the rate(s) is applied</a:t>
          </a:r>
        </a:p>
      </dgm:t>
    </dgm:pt>
    <dgm:pt modelId="{B2CE5BF1-18BB-4D19-ADD7-E66321FF1218}" type="parTrans" cxnId="{57C48191-1130-4C0C-B7D5-D86395C96A87}">
      <dgm:prSet/>
      <dgm:spPr/>
      <dgm:t>
        <a:bodyPr/>
        <a:lstStyle/>
        <a:p>
          <a:endParaRPr lang="en-US"/>
        </a:p>
      </dgm:t>
    </dgm:pt>
    <dgm:pt modelId="{DC2021F3-52DB-4D07-8BFC-B357FB85E312}" type="sibTrans" cxnId="{57C48191-1130-4C0C-B7D5-D86395C96A87}">
      <dgm:prSet/>
      <dgm:spPr/>
      <dgm:t>
        <a:bodyPr/>
        <a:lstStyle/>
        <a:p>
          <a:endParaRPr lang="en-US"/>
        </a:p>
      </dgm:t>
    </dgm:pt>
    <dgm:pt modelId="{B9956179-9431-40FF-B70B-BCADDD359748}">
      <dgm:prSet phldrT="[Text]"/>
      <dgm:spPr/>
      <dgm:t>
        <a:bodyPr/>
        <a:lstStyle/>
        <a:p>
          <a:r>
            <a:rPr lang="en-US" b="1" dirty="0"/>
            <a:t>13f – Amount Charged</a:t>
          </a:r>
        </a:p>
      </dgm:t>
    </dgm:pt>
    <dgm:pt modelId="{9A34D596-0E0F-4339-802D-F2D52609CA80}" type="parTrans" cxnId="{0C36C743-6C40-4655-A05C-A5101BDD68D5}">
      <dgm:prSet/>
      <dgm:spPr/>
      <dgm:t>
        <a:bodyPr/>
        <a:lstStyle/>
        <a:p>
          <a:endParaRPr lang="en-US"/>
        </a:p>
      </dgm:t>
    </dgm:pt>
    <dgm:pt modelId="{A820966C-AAE9-411E-9FCA-D5965B8B7263}" type="sibTrans" cxnId="{0C36C743-6C40-4655-A05C-A5101BDD68D5}">
      <dgm:prSet/>
      <dgm:spPr/>
      <dgm:t>
        <a:bodyPr/>
        <a:lstStyle/>
        <a:p>
          <a:endParaRPr lang="en-US"/>
        </a:p>
      </dgm:t>
    </dgm:pt>
    <dgm:pt modelId="{4E1589E4-0BEF-4E8C-B0BC-B9F12923F7E6}">
      <dgm:prSet phldrT="[Text]"/>
      <dgm:spPr/>
      <dgm:t>
        <a:bodyPr/>
        <a:lstStyle/>
        <a:p>
          <a:r>
            <a:rPr lang="en-US" dirty="0"/>
            <a:t>Manual calculation of 13b * 13e</a:t>
          </a:r>
        </a:p>
      </dgm:t>
    </dgm:pt>
    <dgm:pt modelId="{86AA655E-B4E3-4F3E-AB0F-0AC7E288E468}" type="parTrans" cxnId="{14276631-6618-4F53-B22A-8C6071E3C4CD}">
      <dgm:prSet/>
      <dgm:spPr/>
      <dgm:t>
        <a:bodyPr/>
        <a:lstStyle/>
        <a:p>
          <a:endParaRPr lang="en-US"/>
        </a:p>
      </dgm:t>
    </dgm:pt>
    <dgm:pt modelId="{C56B7BFE-396C-4904-88A9-6718AC882421}" type="sibTrans" cxnId="{14276631-6618-4F53-B22A-8C6071E3C4CD}">
      <dgm:prSet/>
      <dgm:spPr/>
      <dgm:t>
        <a:bodyPr/>
        <a:lstStyle/>
        <a:p>
          <a:endParaRPr lang="en-US"/>
        </a:p>
      </dgm:t>
    </dgm:pt>
    <dgm:pt modelId="{D8E39406-9E39-4DB9-AC38-0331CBC11308}">
      <dgm:prSet phldrT="[Text]"/>
      <dgm:spPr/>
      <dgm:t>
        <a:bodyPr/>
        <a:lstStyle/>
        <a:p>
          <a:r>
            <a:rPr lang="en-US" dirty="0"/>
            <a:t>Ensure that the time period entered corresponds to the grant period on line item 8</a:t>
          </a:r>
        </a:p>
      </dgm:t>
    </dgm:pt>
    <dgm:pt modelId="{856CA0F9-6DB7-4352-8C43-FB9E24D68FC6}" type="parTrans" cxnId="{E7C12530-B51E-41BD-BBD4-42AD46572E43}">
      <dgm:prSet/>
      <dgm:spPr/>
      <dgm:t>
        <a:bodyPr/>
        <a:lstStyle/>
        <a:p>
          <a:endParaRPr lang="en-US"/>
        </a:p>
      </dgm:t>
    </dgm:pt>
    <dgm:pt modelId="{64A0A90B-1514-4273-BB97-0D5C16BFC0DC}" type="sibTrans" cxnId="{E7C12530-B51E-41BD-BBD4-42AD46572E43}">
      <dgm:prSet/>
      <dgm:spPr/>
      <dgm:t>
        <a:bodyPr/>
        <a:lstStyle/>
        <a:p>
          <a:endParaRPr lang="en-US"/>
        </a:p>
      </dgm:t>
    </dgm:pt>
    <dgm:pt modelId="{93982C72-64F9-4B31-A086-C6891DA7BA48}">
      <dgm:prSet phldrT="[Text]"/>
      <dgm:spPr/>
      <dgm:t>
        <a:bodyPr/>
        <a:lstStyle/>
        <a:p>
          <a:r>
            <a:rPr lang="en-US" dirty="0"/>
            <a:t>Outlined in the NICRA</a:t>
          </a:r>
        </a:p>
      </dgm:t>
    </dgm:pt>
    <dgm:pt modelId="{66B14D6A-AAE2-48F6-8184-B676330655BE}" type="parTrans" cxnId="{DAE59687-3678-4694-BE3A-09CDCAB7697F}">
      <dgm:prSet/>
      <dgm:spPr/>
      <dgm:t>
        <a:bodyPr/>
        <a:lstStyle/>
        <a:p>
          <a:endParaRPr lang="en-US"/>
        </a:p>
      </dgm:t>
    </dgm:pt>
    <dgm:pt modelId="{6BDBC647-231B-4700-B5CB-9341E43EA976}" type="sibTrans" cxnId="{DAE59687-3678-4694-BE3A-09CDCAB7697F}">
      <dgm:prSet/>
      <dgm:spPr/>
      <dgm:t>
        <a:bodyPr/>
        <a:lstStyle/>
        <a:p>
          <a:endParaRPr lang="en-US"/>
        </a:p>
      </dgm:t>
    </dgm:pt>
    <dgm:pt modelId="{40932499-8E40-4986-9E11-BA4076AD6B5E}">
      <dgm:prSet phldrT="[Text]"/>
      <dgm:spPr/>
      <dgm:t>
        <a:bodyPr/>
        <a:lstStyle/>
        <a:p>
          <a:r>
            <a:rPr lang="en-US" dirty="0"/>
            <a:t>Maximum amount that the grantee could potentially charge as indirect costs to its ETA grant</a:t>
          </a:r>
        </a:p>
      </dgm:t>
    </dgm:pt>
    <dgm:pt modelId="{0D763037-4ED3-4C49-A44F-DC5D779CBF4B}" type="parTrans" cxnId="{61388500-C01C-4C20-BF77-5299C585FF8D}">
      <dgm:prSet/>
      <dgm:spPr/>
      <dgm:t>
        <a:bodyPr/>
        <a:lstStyle/>
        <a:p>
          <a:endParaRPr lang="en-US"/>
        </a:p>
      </dgm:t>
    </dgm:pt>
    <dgm:pt modelId="{36B02EFD-60EA-45A1-960E-E17CA9653102}" type="sibTrans" cxnId="{61388500-C01C-4C20-BF77-5299C585FF8D}">
      <dgm:prSet/>
      <dgm:spPr/>
      <dgm:t>
        <a:bodyPr/>
        <a:lstStyle/>
        <a:p>
          <a:endParaRPr lang="en-US"/>
        </a:p>
      </dgm:t>
    </dgm:pt>
    <dgm:pt modelId="{D02CBEF6-81D5-4DE2-859B-343BE48AF5D6}" type="pres">
      <dgm:prSet presAssocID="{641433D7-7CCB-4F3B-8CEE-4E05414225F6}" presName="Name0" presStyleCnt="0">
        <dgm:presLayoutVars>
          <dgm:dir/>
          <dgm:animLvl val="lvl"/>
          <dgm:resizeHandles val="exact"/>
        </dgm:presLayoutVars>
      </dgm:prSet>
      <dgm:spPr/>
    </dgm:pt>
    <dgm:pt modelId="{943410DD-F638-45F6-874F-339BB31321C1}" type="pres">
      <dgm:prSet presAssocID="{19BA58BE-067E-465B-B10C-52538D8EB1F5}" presName="linNode" presStyleCnt="0"/>
      <dgm:spPr/>
    </dgm:pt>
    <dgm:pt modelId="{CA170AB1-FC25-4681-B317-FCCFEF14B480}" type="pres">
      <dgm:prSet presAssocID="{19BA58BE-067E-465B-B10C-52538D8EB1F5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B58051FC-524A-4DF7-8932-ADF91311BCE6}" type="pres">
      <dgm:prSet presAssocID="{19BA58BE-067E-465B-B10C-52538D8EB1F5}" presName="descendantText" presStyleLbl="alignAccFollowNode1" presStyleIdx="0" presStyleCnt="3">
        <dgm:presLayoutVars>
          <dgm:bulletEnabled val="1"/>
        </dgm:presLayoutVars>
      </dgm:prSet>
      <dgm:spPr/>
    </dgm:pt>
    <dgm:pt modelId="{609B3254-2145-4F50-BC05-EA4028D2BF31}" type="pres">
      <dgm:prSet presAssocID="{CC39E440-F75D-4A75-A88E-FF3B5E7BC224}" presName="sp" presStyleCnt="0"/>
      <dgm:spPr/>
    </dgm:pt>
    <dgm:pt modelId="{257A9DCF-3BC8-400E-A98F-4E96D9FD972F}" type="pres">
      <dgm:prSet presAssocID="{B0E02B9C-838F-4C42-9869-2397E7E01C37}" presName="linNode" presStyleCnt="0"/>
      <dgm:spPr/>
    </dgm:pt>
    <dgm:pt modelId="{EB941679-75EF-4F09-AC0B-421846CF9BBE}" type="pres">
      <dgm:prSet presAssocID="{B0E02B9C-838F-4C42-9869-2397E7E01C3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75C95CCE-C78E-474E-8BFD-7E1B62F38955}" type="pres">
      <dgm:prSet presAssocID="{B0E02B9C-838F-4C42-9869-2397E7E01C37}" presName="descendantText" presStyleLbl="alignAccFollowNode1" presStyleIdx="1" presStyleCnt="3">
        <dgm:presLayoutVars>
          <dgm:bulletEnabled val="1"/>
        </dgm:presLayoutVars>
      </dgm:prSet>
      <dgm:spPr/>
    </dgm:pt>
    <dgm:pt modelId="{DF172FFA-55FC-4471-8C0A-2C26AFEE2691}" type="pres">
      <dgm:prSet presAssocID="{330C898C-F0DA-4DEE-A2EA-9E042DEA5772}" presName="sp" presStyleCnt="0"/>
      <dgm:spPr/>
    </dgm:pt>
    <dgm:pt modelId="{7F1E34DB-BEB1-4E2A-9547-DAB5D4128A69}" type="pres">
      <dgm:prSet presAssocID="{B9956179-9431-40FF-B70B-BCADDD359748}" presName="linNode" presStyleCnt="0"/>
      <dgm:spPr/>
    </dgm:pt>
    <dgm:pt modelId="{CE19D99B-DFCC-457F-B803-455D1481D247}" type="pres">
      <dgm:prSet presAssocID="{B9956179-9431-40FF-B70B-BCADDD359748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21060A27-341E-49E4-9BB7-2D2B145C06B3}" type="pres">
      <dgm:prSet presAssocID="{B9956179-9431-40FF-B70B-BCADDD359748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8DF1D26F-03D0-474B-AA03-88CAE0A87850}" type="presOf" srcId="{93982C72-64F9-4B31-A086-C6891DA7BA48}" destId="{75C95CCE-C78E-474E-8BFD-7E1B62F38955}" srcOrd="0" destOrd="1" presId="urn:microsoft.com/office/officeart/2005/8/layout/vList5"/>
    <dgm:cxn modelId="{D63E9DBC-BCC3-46FA-96BB-5F917AEF2C06}" type="presOf" srcId="{641433D7-7CCB-4F3B-8CEE-4E05414225F6}" destId="{D02CBEF6-81D5-4DE2-859B-343BE48AF5D6}" srcOrd="0" destOrd="0" presId="urn:microsoft.com/office/officeart/2005/8/layout/vList5"/>
    <dgm:cxn modelId="{0C36C743-6C40-4655-A05C-A5101BDD68D5}" srcId="{641433D7-7CCB-4F3B-8CEE-4E05414225F6}" destId="{B9956179-9431-40FF-B70B-BCADDD359748}" srcOrd="2" destOrd="0" parTransId="{9A34D596-0E0F-4339-802D-F2D52609CA80}" sibTransId="{A820966C-AAE9-411E-9FCA-D5965B8B7263}"/>
    <dgm:cxn modelId="{1B5C5BD2-044B-4A2B-8734-4EDBCEB062EF}" srcId="{641433D7-7CCB-4F3B-8CEE-4E05414225F6}" destId="{19BA58BE-067E-465B-B10C-52538D8EB1F5}" srcOrd="0" destOrd="0" parTransId="{8843866A-6ED3-4788-B070-4217154F3811}" sibTransId="{CC39E440-F75D-4A75-A88E-FF3B5E7BC224}"/>
    <dgm:cxn modelId="{A6B4BD07-0C62-4660-AC09-296463074186}" type="presOf" srcId="{B9956179-9431-40FF-B70B-BCADDD359748}" destId="{CE19D99B-DFCC-457F-B803-455D1481D247}" srcOrd="0" destOrd="0" presId="urn:microsoft.com/office/officeart/2005/8/layout/vList5"/>
    <dgm:cxn modelId="{14276631-6618-4F53-B22A-8C6071E3C4CD}" srcId="{B9956179-9431-40FF-B70B-BCADDD359748}" destId="{4E1589E4-0BEF-4E8C-B0BC-B9F12923F7E6}" srcOrd="0" destOrd="0" parTransId="{86AA655E-B4E3-4F3E-AB0F-0AC7E288E468}" sibTransId="{C56B7BFE-396C-4904-88A9-6718AC882421}"/>
    <dgm:cxn modelId="{DFE29DAF-53CB-4826-A266-FA86B3277D41}" type="presOf" srcId="{B0E02B9C-838F-4C42-9869-2397E7E01C37}" destId="{EB941679-75EF-4F09-AC0B-421846CF9BBE}" srcOrd="0" destOrd="0" presId="urn:microsoft.com/office/officeart/2005/8/layout/vList5"/>
    <dgm:cxn modelId="{2714ED4C-A579-4E02-93D9-BEF5165CD675}" type="presOf" srcId="{34F42291-C984-4431-ACCF-B454D70DB13A}" destId="{75C95CCE-C78E-474E-8BFD-7E1B62F38955}" srcOrd="0" destOrd="0" presId="urn:microsoft.com/office/officeart/2005/8/layout/vList5"/>
    <dgm:cxn modelId="{E7C12530-B51E-41BD-BBD4-42AD46572E43}" srcId="{19BA58BE-067E-465B-B10C-52538D8EB1F5}" destId="{D8E39406-9E39-4DB9-AC38-0331CBC11308}" srcOrd="1" destOrd="0" parTransId="{856CA0F9-6DB7-4352-8C43-FB9E24D68FC6}" sibTransId="{64A0A90B-1514-4273-BB97-0D5C16BFC0DC}"/>
    <dgm:cxn modelId="{57C48191-1130-4C0C-B7D5-D86395C96A87}" srcId="{B0E02B9C-838F-4C42-9869-2397E7E01C37}" destId="{34F42291-C984-4431-ACCF-B454D70DB13A}" srcOrd="0" destOrd="0" parTransId="{B2CE5BF1-18BB-4D19-ADD7-E66321FF1218}" sibTransId="{DC2021F3-52DB-4D07-8BFC-B357FB85E312}"/>
    <dgm:cxn modelId="{2E4946C0-AD65-4F56-B34A-CFB5632CA6C5}" type="presOf" srcId="{4E1589E4-0BEF-4E8C-B0BC-B9F12923F7E6}" destId="{21060A27-341E-49E4-9BB7-2D2B145C06B3}" srcOrd="0" destOrd="0" presId="urn:microsoft.com/office/officeart/2005/8/layout/vList5"/>
    <dgm:cxn modelId="{EE5A3A84-37A9-4243-8BA8-6984AF19FBFC}" type="presOf" srcId="{40932499-8E40-4986-9E11-BA4076AD6B5E}" destId="{21060A27-341E-49E4-9BB7-2D2B145C06B3}" srcOrd="0" destOrd="1" presId="urn:microsoft.com/office/officeart/2005/8/layout/vList5"/>
    <dgm:cxn modelId="{BCA7B0DB-58A8-41E5-84B1-47002C337B5B}" type="presOf" srcId="{D8E39406-9E39-4DB9-AC38-0331CBC11308}" destId="{B58051FC-524A-4DF7-8932-ADF91311BCE6}" srcOrd="0" destOrd="1" presId="urn:microsoft.com/office/officeart/2005/8/layout/vList5"/>
    <dgm:cxn modelId="{AF15B9A0-EA63-41D1-B0C2-79C2A3348201}" srcId="{641433D7-7CCB-4F3B-8CEE-4E05414225F6}" destId="{B0E02B9C-838F-4C42-9869-2397E7E01C37}" srcOrd="1" destOrd="0" parTransId="{1492BD85-E94F-43B7-B855-10082CD1DB4B}" sibTransId="{330C898C-F0DA-4DEE-A2EA-9E042DEA5772}"/>
    <dgm:cxn modelId="{6E94818C-1334-4219-98A1-0C36D87664A2}" type="presOf" srcId="{19BA58BE-067E-465B-B10C-52538D8EB1F5}" destId="{CA170AB1-FC25-4681-B317-FCCFEF14B480}" srcOrd="0" destOrd="0" presId="urn:microsoft.com/office/officeart/2005/8/layout/vList5"/>
    <dgm:cxn modelId="{67D1F452-F42A-4CDF-A1BC-39ED5931E103}" type="presOf" srcId="{3D0AC5F5-4B7E-4B74-B9EB-CE9EE24D772D}" destId="{B58051FC-524A-4DF7-8932-ADF91311BCE6}" srcOrd="0" destOrd="0" presId="urn:microsoft.com/office/officeart/2005/8/layout/vList5"/>
    <dgm:cxn modelId="{DAE59687-3678-4694-BE3A-09CDCAB7697F}" srcId="{B0E02B9C-838F-4C42-9869-2397E7E01C37}" destId="{93982C72-64F9-4B31-A086-C6891DA7BA48}" srcOrd="1" destOrd="0" parTransId="{66B14D6A-AAE2-48F6-8184-B676330655BE}" sibTransId="{6BDBC647-231B-4700-B5CB-9341E43EA976}"/>
    <dgm:cxn modelId="{D64DF5AC-9800-45FF-9657-A525A7D77EF0}" srcId="{19BA58BE-067E-465B-B10C-52538D8EB1F5}" destId="{3D0AC5F5-4B7E-4B74-B9EB-CE9EE24D772D}" srcOrd="0" destOrd="0" parTransId="{B7D21FF7-B03A-4325-9DEF-BF7FE28F7786}" sibTransId="{39F9767E-E751-4EC8-A219-3AF873CD4990}"/>
    <dgm:cxn modelId="{61388500-C01C-4C20-BF77-5299C585FF8D}" srcId="{B9956179-9431-40FF-B70B-BCADDD359748}" destId="{40932499-8E40-4986-9E11-BA4076AD6B5E}" srcOrd="1" destOrd="0" parTransId="{0D763037-4ED3-4C49-A44F-DC5D779CBF4B}" sibTransId="{36B02EFD-60EA-45A1-960E-E17CA9653102}"/>
    <dgm:cxn modelId="{FA3954B2-8A13-4AE3-800B-EEACF3A9D27B}" type="presParOf" srcId="{D02CBEF6-81D5-4DE2-859B-343BE48AF5D6}" destId="{943410DD-F638-45F6-874F-339BB31321C1}" srcOrd="0" destOrd="0" presId="urn:microsoft.com/office/officeart/2005/8/layout/vList5"/>
    <dgm:cxn modelId="{DFB6B9C2-DFCA-4A61-A808-4C46C5F2EEDA}" type="presParOf" srcId="{943410DD-F638-45F6-874F-339BB31321C1}" destId="{CA170AB1-FC25-4681-B317-FCCFEF14B480}" srcOrd="0" destOrd="0" presId="urn:microsoft.com/office/officeart/2005/8/layout/vList5"/>
    <dgm:cxn modelId="{49F05B00-DD9F-4C05-BCB2-1EADC8BB0F01}" type="presParOf" srcId="{943410DD-F638-45F6-874F-339BB31321C1}" destId="{B58051FC-524A-4DF7-8932-ADF91311BCE6}" srcOrd="1" destOrd="0" presId="urn:microsoft.com/office/officeart/2005/8/layout/vList5"/>
    <dgm:cxn modelId="{12A6ADDC-E311-44A0-B305-B9459FD005F9}" type="presParOf" srcId="{D02CBEF6-81D5-4DE2-859B-343BE48AF5D6}" destId="{609B3254-2145-4F50-BC05-EA4028D2BF31}" srcOrd="1" destOrd="0" presId="urn:microsoft.com/office/officeart/2005/8/layout/vList5"/>
    <dgm:cxn modelId="{D29164A9-E999-4F2B-88B6-F3186D054A7E}" type="presParOf" srcId="{D02CBEF6-81D5-4DE2-859B-343BE48AF5D6}" destId="{257A9DCF-3BC8-400E-A98F-4E96D9FD972F}" srcOrd="2" destOrd="0" presId="urn:microsoft.com/office/officeart/2005/8/layout/vList5"/>
    <dgm:cxn modelId="{A0CDD39C-67F0-4DD3-81BC-10AC53E1DCD5}" type="presParOf" srcId="{257A9DCF-3BC8-400E-A98F-4E96D9FD972F}" destId="{EB941679-75EF-4F09-AC0B-421846CF9BBE}" srcOrd="0" destOrd="0" presId="urn:microsoft.com/office/officeart/2005/8/layout/vList5"/>
    <dgm:cxn modelId="{F38E6707-466D-4515-B81F-5CCA668B9093}" type="presParOf" srcId="{257A9DCF-3BC8-400E-A98F-4E96D9FD972F}" destId="{75C95CCE-C78E-474E-8BFD-7E1B62F38955}" srcOrd="1" destOrd="0" presId="urn:microsoft.com/office/officeart/2005/8/layout/vList5"/>
    <dgm:cxn modelId="{ED5D7B85-12BA-49C5-B97D-3723C0B599AB}" type="presParOf" srcId="{D02CBEF6-81D5-4DE2-859B-343BE48AF5D6}" destId="{DF172FFA-55FC-4471-8C0A-2C26AFEE2691}" srcOrd="3" destOrd="0" presId="urn:microsoft.com/office/officeart/2005/8/layout/vList5"/>
    <dgm:cxn modelId="{75C47832-C552-4DD3-86BA-CE0E9CEC2DEA}" type="presParOf" srcId="{D02CBEF6-81D5-4DE2-859B-343BE48AF5D6}" destId="{7F1E34DB-BEB1-4E2A-9547-DAB5D4128A69}" srcOrd="4" destOrd="0" presId="urn:microsoft.com/office/officeart/2005/8/layout/vList5"/>
    <dgm:cxn modelId="{5FAF5514-121B-4C53-9EB2-819635F6FB3B}" type="presParOf" srcId="{7F1E34DB-BEB1-4E2A-9547-DAB5D4128A69}" destId="{CE19D99B-DFCC-457F-B803-455D1481D247}" srcOrd="0" destOrd="0" presId="urn:microsoft.com/office/officeart/2005/8/layout/vList5"/>
    <dgm:cxn modelId="{9B46ADA0-42C3-42F6-B1DB-836E50D1A855}" type="presParOf" srcId="{7F1E34DB-BEB1-4E2A-9547-DAB5D4128A69}" destId="{21060A27-341E-49E4-9BB7-2D2B145C06B3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1433D7-7CCB-4F3B-8CEE-4E05414225F6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BA58BE-067E-465B-B10C-52538D8EB1F5}">
      <dgm:prSet phldrT="[Text]"/>
      <dgm:spPr/>
      <dgm:t>
        <a:bodyPr/>
        <a:lstStyle/>
        <a:p>
          <a:r>
            <a:rPr lang="en-US" b="1" dirty="0"/>
            <a:t>13g – Federal Share</a:t>
          </a:r>
        </a:p>
      </dgm:t>
    </dgm:pt>
    <dgm:pt modelId="{8843866A-6ED3-4788-B070-4217154F3811}" type="parTrans" cxnId="{1B5C5BD2-044B-4A2B-8734-4EDBCEB062EF}">
      <dgm:prSet/>
      <dgm:spPr/>
      <dgm:t>
        <a:bodyPr/>
        <a:lstStyle/>
        <a:p>
          <a:endParaRPr lang="en-US"/>
        </a:p>
      </dgm:t>
    </dgm:pt>
    <dgm:pt modelId="{CC39E440-F75D-4A75-A88E-FF3B5E7BC224}" type="sibTrans" cxnId="{1B5C5BD2-044B-4A2B-8734-4EDBCEB062EF}">
      <dgm:prSet/>
      <dgm:spPr/>
      <dgm:t>
        <a:bodyPr/>
        <a:lstStyle/>
        <a:p>
          <a:endParaRPr lang="en-US"/>
        </a:p>
      </dgm:t>
    </dgm:pt>
    <dgm:pt modelId="{3D0AC5F5-4B7E-4B74-B9EB-CE9EE24D772D}">
      <dgm:prSet phldrT="[Text]"/>
      <dgm:spPr/>
      <dgm:t>
        <a:bodyPr/>
        <a:lstStyle/>
        <a:p>
          <a:r>
            <a:rPr lang="en-US" dirty="0"/>
            <a:t>The Federal Share of indirect costs calculated in 13f (Amount Charged)</a:t>
          </a:r>
        </a:p>
      </dgm:t>
    </dgm:pt>
    <dgm:pt modelId="{B7D21FF7-B03A-4325-9DEF-BF7FE28F7786}" type="parTrans" cxnId="{D64DF5AC-9800-45FF-9657-A525A7D77EF0}">
      <dgm:prSet/>
      <dgm:spPr/>
      <dgm:t>
        <a:bodyPr/>
        <a:lstStyle/>
        <a:p>
          <a:endParaRPr lang="en-US"/>
        </a:p>
      </dgm:t>
    </dgm:pt>
    <dgm:pt modelId="{39F9767E-E751-4EC8-A219-3AF873CD4990}" type="sibTrans" cxnId="{D64DF5AC-9800-45FF-9657-A525A7D77EF0}">
      <dgm:prSet/>
      <dgm:spPr/>
      <dgm:t>
        <a:bodyPr/>
        <a:lstStyle/>
        <a:p>
          <a:endParaRPr lang="en-US"/>
        </a:p>
      </dgm:t>
    </dgm:pt>
    <dgm:pt modelId="{B0E02B9C-838F-4C42-9869-2397E7E01C37}">
      <dgm:prSet phldrT="[Text]"/>
      <dgm:spPr/>
      <dgm:t>
        <a:bodyPr/>
        <a:lstStyle/>
        <a:p>
          <a:r>
            <a:rPr lang="en-US" b="1" dirty="0"/>
            <a:t>13h - Totals</a:t>
          </a:r>
        </a:p>
      </dgm:t>
    </dgm:pt>
    <dgm:pt modelId="{1492BD85-E94F-43B7-B855-10082CD1DB4B}" type="parTrans" cxnId="{AF15B9A0-EA63-41D1-B0C2-79C2A3348201}">
      <dgm:prSet/>
      <dgm:spPr/>
      <dgm:t>
        <a:bodyPr/>
        <a:lstStyle/>
        <a:p>
          <a:endParaRPr lang="en-US"/>
        </a:p>
      </dgm:t>
    </dgm:pt>
    <dgm:pt modelId="{330C898C-F0DA-4DEE-A2EA-9E042DEA5772}" type="sibTrans" cxnId="{AF15B9A0-EA63-41D1-B0C2-79C2A3348201}">
      <dgm:prSet/>
      <dgm:spPr/>
      <dgm:t>
        <a:bodyPr/>
        <a:lstStyle/>
        <a:p>
          <a:endParaRPr lang="en-US"/>
        </a:p>
      </dgm:t>
    </dgm:pt>
    <dgm:pt modelId="{34F42291-C984-4431-ACCF-B454D70DB13A}">
      <dgm:prSet phldrT="[Text]"/>
      <dgm:spPr/>
      <dgm:t>
        <a:bodyPr/>
        <a:lstStyle/>
        <a:p>
          <a:r>
            <a:rPr lang="en-US" dirty="0"/>
            <a:t>Manual calculations of 13e (Base), 13f (Amount Charged), and 13g (Federal Share)</a:t>
          </a:r>
        </a:p>
      </dgm:t>
    </dgm:pt>
    <dgm:pt modelId="{B2CE5BF1-18BB-4D19-ADD7-E66321FF1218}" type="parTrans" cxnId="{57C48191-1130-4C0C-B7D5-D86395C96A87}">
      <dgm:prSet/>
      <dgm:spPr/>
      <dgm:t>
        <a:bodyPr/>
        <a:lstStyle/>
        <a:p>
          <a:endParaRPr lang="en-US"/>
        </a:p>
      </dgm:t>
    </dgm:pt>
    <dgm:pt modelId="{DC2021F3-52DB-4D07-8BFC-B357FB85E312}" type="sibTrans" cxnId="{57C48191-1130-4C0C-B7D5-D86395C96A87}">
      <dgm:prSet/>
      <dgm:spPr/>
      <dgm:t>
        <a:bodyPr/>
        <a:lstStyle/>
        <a:p>
          <a:endParaRPr lang="en-US"/>
        </a:p>
      </dgm:t>
    </dgm:pt>
    <dgm:pt modelId="{D2359D78-E43E-4CC1-B47A-86A55DFC7310}">
      <dgm:prSet phldrT="[Text]"/>
      <dgm:spPr/>
      <dgm:t>
        <a:bodyPr/>
        <a:lstStyle/>
        <a:p>
          <a:r>
            <a:rPr lang="en-US" dirty="0"/>
            <a:t>This amount may be equal to or lesser than the amount entered in 13f</a:t>
          </a:r>
        </a:p>
      </dgm:t>
    </dgm:pt>
    <dgm:pt modelId="{008D7807-45CC-4AE9-9DFF-5C00F84D6BC7}" type="parTrans" cxnId="{4E0AAD14-1DFF-46E2-8AA3-8EFA3470B2D6}">
      <dgm:prSet/>
      <dgm:spPr/>
      <dgm:t>
        <a:bodyPr/>
        <a:lstStyle/>
        <a:p>
          <a:endParaRPr lang="en-US"/>
        </a:p>
      </dgm:t>
    </dgm:pt>
    <dgm:pt modelId="{01D70568-3D75-4BB3-ADB7-6BD5086F1654}" type="sibTrans" cxnId="{4E0AAD14-1DFF-46E2-8AA3-8EFA3470B2D6}">
      <dgm:prSet/>
      <dgm:spPr/>
      <dgm:t>
        <a:bodyPr/>
        <a:lstStyle/>
        <a:p>
          <a:endParaRPr lang="en-US"/>
        </a:p>
      </dgm:t>
    </dgm:pt>
    <dgm:pt modelId="{8F8BA633-55E6-41FD-A1F8-D33E391E91F8}">
      <dgm:prSet phldrT="[Text]"/>
      <dgm:spPr/>
      <dgm:t>
        <a:bodyPr/>
        <a:lstStyle/>
        <a:p>
          <a:r>
            <a:rPr lang="en-US" dirty="0"/>
            <a:t>No edit checks for this box</a:t>
          </a:r>
        </a:p>
      </dgm:t>
    </dgm:pt>
    <dgm:pt modelId="{DBE7C69D-B9F4-418E-BFE1-271F7844C54C}" type="parTrans" cxnId="{74AF4C00-EE0E-482B-AFE2-B6B226C294F9}">
      <dgm:prSet/>
      <dgm:spPr/>
      <dgm:t>
        <a:bodyPr/>
        <a:lstStyle/>
        <a:p>
          <a:endParaRPr lang="en-US"/>
        </a:p>
      </dgm:t>
    </dgm:pt>
    <dgm:pt modelId="{89473465-04D9-4192-BB93-DC8C0A2C945A}" type="sibTrans" cxnId="{74AF4C00-EE0E-482B-AFE2-B6B226C294F9}">
      <dgm:prSet/>
      <dgm:spPr/>
      <dgm:t>
        <a:bodyPr/>
        <a:lstStyle/>
        <a:p>
          <a:endParaRPr lang="en-US"/>
        </a:p>
      </dgm:t>
    </dgm:pt>
    <dgm:pt modelId="{D02CBEF6-81D5-4DE2-859B-343BE48AF5D6}" type="pres">
      <dgm:prSet presAssocID="{641433D7-7CCB-4F3B-8CEE-4E05414225F6}" presName="Name0" presStyleCnt="0">
        <dgm:presLayoutVars>
          <dgm:dir/>
          <dgm:animLvl val="lvl"/>
          <dgm:resizeHandles val="exact"/>
        </dgm:presLayoutVars>
      </dgm:prSet>
      <dgm:spPr/>
    </dgm:pt>
    <dgm:pt modelId="{943410DD-F638-45F6-874F-339BB31321C1}" type="pres">
      <dgm:prSet presAssocID="{19BA58BE-067E-465B-B10C-52538D8EB1F5}" presName="linNode" presStyleCnt="0"/>
      <dgm:spPr/>
    </dgm:pt>
    <dgm:pt modelId="{CA170AB1-FC25-4681-B317-FCCFEF14B480}" type="pres">
      <dgm:prSet presAssocID="{19BA58BE-067E-465B-B10C-52538D8EB1F5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B58051FC-524A-4DF7-8932-ADF91311BCE6}" type="pres">
      <dgm:prSet presAssocID="{19BA58BE-067E-465B-B10C-52538D8EB1F5}" presName="descendantText" presStyleLbl="alignAccFollowNode1" presStyleIdx="0" presStyleCnt="2">
        <dgm:presLayoutVars>
          <dgm:bulletEnabled val="1"/>
        </dgm:presLayoutVars>
      </dgm:prSet>
      <dgm:spPr/>
    </dgm:pt>
    <dgm:pt modelId="{609B3254-2145-4F50-BC05-EA4028D2BF31}" type="pres">
      <dgm:prSet presAssocID="{CC39E440-F75D-4A75-A88E-FF3B5E7BC224}" presName="sp" presStyleCnt="0"/>
      <dgm:spPr/>
    </dgm:pt>
    <dgm:pt modelId="{257A9DCF-3BC8-400E-A98F-4E96D9FD972F}" type="pres">
      <dgm:prSet presAssocID="{B0E02B9C-838F-4C42-9869-2397E7E01C37}" presName="linNode" presStyleCnt="0"/>
      <dgm:spPr/>
    </dgm:pt>
    <dgm:pt modelId="{EB941679-75EF-4F09-AC0B-421846CF9BBE}" type="pres">
      <dgm:prSet presAssocID="{B0E02B9C-838F-4C42-9869-2397E7E01C37}" presName="parentText" presStyleLbl="node1" presStyleIdx="1" presStyleCnt="2" custLinFactNeighborX="-14864" custLinFactNeighborY="-839">
        <dgm:presLayoutVars>
          <dgm:chMax val="1"/>
          <dgm:bulletEnabled val="1"/>
        </dgm:presLayoutVars>
      </dgm:prSet>
      <dgm:spPr/>
    </dgm:pt>
    <dgm:pt modelId="{75C95CCE-C78E-474E-8BFD-7E1B62F38955}" type="pres">
      <dgm:prSet presAssocID="{B0E02B9C-838F-4C42-9869-2397E7E01C37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4AF4C00-EE0E-482B-AFE2-B6B226C294F9}" srcId="{B0E02B9C-838F-4C42-9869-2397E7E01C37}" destId="{8F8BA633-55E6-41FD-A1F8-D33E391E91F8}" srcOrd="1" destOrd="0" parTransId="{DBE7C69D-B9F4-418E-BFE1-271F7844C54C}" sibTransId="{89473465-04D9-4192-BB93-DC8C0A2C945A}"/>
    <dgm:cxn modelId="{1B5C5BD2-044B-4A2B-8734-4EDBCEB062EF}" srcId="{641433D7-7CCB-4F3B-8CEE-4E05414225F6}" destId="{19BA58BE-067E-465B-B10C-52538D8EB1F5}" srcOrd="0" destOrd="0" parTransId="{8843866A-6ED3-4788-B070-4217154F3811}" sibTransId="{CC39E440-F75D-4A75-A88E-FF3B5E7BC224}"/>
    <dgm:cxn modelId="{D9E46254-106F-4BD8-BCE8-1CB0D2A8B4A6}" type="presOf" srcId="{641433D7-7CCB-4F3B-8CEE-4E05414225F6}" destId="{D02CBEF6-81D5-4DE2-859B-343BE48AF5D6}" srcOrd="0" destOrd="0" presId="urn:microsoft.com/office/officeart/2005/8/layout/vList5"/>
    <dgm:cxn modelId="{9F3B479F-0B89-4147-B8AC-1DFD2C516462}" type="presOf" srcId="{34F42291-C984-4431-ACCF-B454D70DB13A}" destId="{75C95CCE-C78E-474E-8BFD-7E1B62F38955}" srcOrd="0" destOrd="0" presId="urn:microsoft.com/office/officeart/2005/8/layout/vList5"/>
    <dgm:cxn modelId="{45F0BC9C-EA31-4F1D-8A08-BB8D70790F22}" type="presOf" srcId="{8F8BA633-55E6-41FD-A1F8-D33E391E91F8}" destId="{75C95CCE-C78E-474E-8BFD-7E1B62F38955}" srcOrd="0" destOrd="1" presId="urn:microsoft.com/office/officeart/2005/8/layout/vList5"/>
    <dgm:cxn modelId="{57C48191-1130-4C0C-B7D5-D86395C96A87}" srcId="{B0E02B9C-838F-4C42-9869-2397E7E01C37}" destId="{34F42291-C984-4431-ACCF-B454D70DB13A}" srcOrd="0" destOrd="0" parTransId="{B2CE5BF1-18BB-4D19-ADD7-E66321FF1218}" sibTransId="{DC2021F3-52DB-4D07-8BFC-B357FB85E312}"/>
    <dgm:cxn modelId="{1D168E3D-3A5D-4A91-91D3-601E838BE8FE}" type="presOf" srcId="{B0E02B9C-838F-4C42-9869-2397E7E01C37}" destId="{EB941679-75EF-4F09-AC0B-421846CF9BBE}" srcOrd="0" destOrd="0" presId="urn:microsoft.com/office/officeart/2005/8/layout/vList5"/>
    <dgm:cxn modelId="{AF15B9A0-EA63-41D1-B0C2-79C2A3348201}" srcId="{641433D7-7CCB-4F3B-8CEE-4E05414225F6}" destId="{B0E02B9C-838F-4C42-9869-2397E7E01C37}" srcOrd="1" destOrd="0" parTransId="{1492BD85-E94F-43B7-B855-10082CD1DB4B}" sibTransId="{330C898C-F0DA-4DEE-A2EA-9E042DEA5772}"/>
    <dgm:cxn modelId="{F86D82F2-96AF-4047-9847-D43D01A37347}" type="presOf" srcId="{D2359D78-E43E-4CC1-B47A-86A55DFC7310}" destId="{B58051FC-524A-4DF7-8932-ADF91311BCE6}" srcOrd="0" destOrd="1" presId="urn:microsoft.com/office/officeart/2005/8/layout/vList5"/>
    <dgm:cxn modelId="{774A791F-5BD1-425D-80E6-BA7DA0D5D6CC}" type="presOf" srcId="{3D0AC5F5-4B7E-4B74-B9EB-CE9EE24D772D}" destId="{B58051FC-524A-4DF7-8932-ADF91311BCE6}" srcOrd="0" destOrd="0" presId="urn:microsoft.com/office/officeart/2005/8/layout/vList5"/>
    <dgm:cxn modelId="{4E0AAD14-1DFF-46E2-8AA3-8EFA3470B2D6}" srcId="{19BA58BE-067E-465B-B10C-52538D8EB1F5}" destId="{D2359D78-E43E-4CC1-B47A-86A55DFC7310}" srcOrd="1" destOrd="0" parTransId="{008D7807-45CC-4AE9-9DFF-5C00F84D6BC7}" sibTransId="{01D70568-3D75-4BB3-ADB7-6BD5086F1654}"/>
    <dgm:cxn modelId="{956E6937-D202-4526-8004-DF32106CB069}" type="presOf" srcId="{19BA58BE-067E-465B-B10C-52538D8EB1F5}" destId="{CA170AB1-FC25-4681-B317-FCCFEF14B480}" srcOrd="0" destOrd="0" presId="urn:microsoft.com/office/officeart/2005/8/layout/vList5"/>
    <dgm:cxn modelId="{D64DF5AC-9800-45FF-9657-A525A7D77EF0}" srcId="{19BA58BE-067E-465B-B10C-52538D8EB1F5}" destId="{3D0AC5F5-4B7E-4B74-B9EB-CE9EE24D772D}" srcOrd="0" destOrd="0" parTransId="{B7D21FF7-B03A-4325-9DEF-BF7FE28F7786}" sibTransId="{39F9767E-E751-4EC8-A219-3AF873CD4990}"/>
    <dgm:cxn modelId="{F60E74BC-5F44-4F9C-9F1A-0C19BD7433B5}" type="presParOf" srcId="{D02CBEF6-81D5-4DE2-859B-343BE48AF5D6}" destId="{943410DD-F638-45F6-874F-339BB31321C1}" srcOrd="0" destOrd="0" presId="urn:microsoft.com/office/officeart/2005/8/layout/vList5"/>
    <dgm:cxn modelId="{098C6725-8FAA-4AA6-BE69-75AB46F6A1E8}" type="presParOf" srcId="{943410DD-F638-45F6-874F-339BB31321C1}" destId="{CA170AB1-FC25-4681-B317-FCCFEF14B480}" srcOrd="0" destOrd="0" presId="urn:microsoft.com/office/officeart/2005/8/layout/vList5"/>
    <dgm:cxn modelId="{5D2E6239-E62D-4B45-96BB-D785C8E14C65}" type="presParOf" srcId="{943410DD-F638-45F6-874F-339BB31321C1}" destId="{B58051FC-524A-4DF7-8932-ADF91311BCE6}" srcOrd="1" destOrd="0" presId="urn:microsoft.com/office/officeart/2005/8/layout/vList5"/>
    <dgm:cxn modelId="{32CDB8C9-53AA-42C1-B00B-13F8FB8B9F57}" type="presParOf" srcId="{D02CBEF6-81D5-4DE2-859B-343BE48AF5D6}" destId="{609B3254-2145-4F50-BC05-EA4028D2BF31}" srcOrd="1" destOrd="0" presId="urn:microsoft.com/office/officeart/2005/8/layout/vList5"/>
    <dgm:cxn modelId="{F2E5674B-0510-4D65-A3F5-8193EB885997}" type="presParOf" srcId="{D02CBEF6-81D5-4DE2-859B-343BE48AF5D6}" destId="{257A9DCF-3BC8-400E-A98F-4E96D9FD972F}" srcOrd="2" destOrd="0" presId="urn:microsoft.com/office/officeart/2005/8/layout/vList5"/>
    <dgm:cxn modelId="{446A5F07-EE6B-4480-B129-49AE4818E594}" type="presParOf" srcId="{257A9DCF-3BC8-400E-A98F-4E96D9FD972F}" destId="{EB941679-75EF-4F09-AC0B-421846CF9BBE}" srcOrd="0" destOrd="0" presId="urn:microsoft.com/office/officeart/2005/8/layout/vList5"/>
    <dgm:cxn modelId="{77A7F80D-1D2A-4EF6-8052-11D7729423DC}" type="presParOf" srcId="{257A9DCF-3BC8-400E-A98F-4E96D9FD972F}" destId="{75C95CCE-C78E-474E-8BFD-7E1B62F3895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8244CC-D73B-4091-81F1-61EFB35F3847}">
      <dsp:nvSpPr>
        <dsp:cNvPr id="0" name=""/>
        <dsp:cNvSpPr/>
      </dsp:nvSpPr>
      <dsp:spPr>
        <a:xfrm>
          <a:off x="0" y="3797155"/>
          <a:ext cx="7286625" cy="0"/>
        </a:xfrm>
        <a:prstGeom prst="line">
          <a:avLst/>
        </a:pr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E5E19-72D1-42EF-AC51-E36B9C3BBA43}">
      <dsp:nvSpPr>
        <dsp:cNvPr id="0" name=""/>
        <dsp:cNvSpPr/>
      </dsp:nvSpPr>
      <dsp:spPr>
        <a:xfrm>
          <a:off x="0" y="2166216"/>
          <a:ext cx="7286625" cy="0"/>
        </a:xfrm>
        <a:prstGeom prst="line">
          <a:avLst/>
        </a:pr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5B822A-BCB6-4CDC-9226-A2E652EBFAD3}">
      <dsp:nvSpPr>
        <dsp:cNvPr id="0" name=""/>
        <dsp:cNvSpPr/>
      </dsp:nvSpPr>
      <dsp:spPr>
        <a:xfrm>
          <a:off x="0" y="535278"/>
          <a:ext cx="7286625" cy="0"/>
        </a:xfrm>
        <a:prstGeom prst="line">
          <a:avLst/>
        </a:prstGeom>
        <a:noFill/>
        <a:ln w="55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091972-0661-497F-BBC2-CB03B28ABF3D}">
      <dsp:nvSpPr>
        <dsp:cNvPr id="0" name=""/>
        <dsp:cNvSpPr/>
      </dsp:nvSpPr>
      <dsp:spPr>
        <a:xfrm>
          <a:off x="1894522" y="596"/>
          <a:ext cx="5392102" cy="53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Open Sans Light"/>
            </a:rPr>
            <a:t>Total Recipient Share Required</a:t>
          </a:r>
        </a:p>
      </dsp:txBody>
      <dsp:txXfrm>
        <a:off x="1894522" y="596"/>
        <a:ext cx="5392102" cy="534681"/>
      </dsp:txXfrm>
    </dsp:sp>
    <dsp:sp modelId="{D2745871-4DD4-4574-8B6D-D49A4210C01D}">
      <dsp:nvSpPr>
        <dsp:cNvPr id="0" name=""/>
        <dsp:cNvSpPr/>
      </dsp:nvSpPr>
      <dsp:spPr>
        <a:xfrm>
          <a:off x="0" y="596"/>
          <a:ext cx="1894522" cy="5346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Open Sans Light"/>
            </a:rPr>
            <a:t>10j</a:t>
          </a:r>
        </a:p>
      </dsp:txBody>
      <dsp:txXfrm>
        <a:off x="26106" y="26702"/>
        <a:ext cx="1842310" cy="508575"/>
      </dsp:txXfrm>
    </dsp:sp>
    <dsp:sp modelId="{6DEBA978-2271-4A91-BE78-174408E2067D}">
      <dsp:nvSpPr>
        <dsp:cNvPr id="0" name=""/>
        <dsp:cNvSpPr/>
      </dsp:nvSpPr>
      <dsp:spPr>
        <a:xfrm>
          <a:off x="0" y="535278"/>
          <a:ext cx="7286625" cy="106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 Light"/>
            </a:rPr>
            <a:t>Total match requirement.  It will be listed on the SF-424a (Section A, Column F “Non-Federal”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 Light"/>
            </a:rPr>
            <a:t>If no match requirement = 0</a:t>
          </a:r>
        </a:p>
      </dsp:txBody>
      <dsp:txXfrm>
        <a:off x="0" y="535278"/>
        <a:ext cx="7286625" cy="1069523"/>
      </dsp:txXfrm>
    </dsp:sp>
    <dsp:sp modelId="{B0994EFC-44E4-4037-BB7F-CBB9B5CC852D}">
      <dsp:nvSpPr>
        <dsp:cNvPr id="0" name=""/>
        <dsp:cNvSpPr/>
      </dsp:nvSpPr>
      <dsp:spPr>
        <a:xfrm>
          <a:off x="1894522" y="1631535"/>
          <a:ext cx="5392102" cy="53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Open Sans Light"/>
            </a:rPr>
            <a:t>Recipient Share of Expenditures</a:t>
          </a:r>
        </a:p>
      </dsp:txBody>
      <dsp:txXfrm>
        <a:off x="1894522" y="1631535"/>
        <a:ext cx="5392102" cy="534681"/>
      </dsp:txXfrm>
    </dsp:sp>
    <dsp:sp modelId="{5C83CF14-2487-4570-AD4C-5BA566381FFD}">
      <dsp:nvSpPr>
        <dsp:cNvPr id="0" name=""/>
        <dsp:cNvSpPr/>
      </dsp:nvSpPr>
      <dsp:spPr>
        <a:xfrm>
          <a:off x="0" y="1631535"/>
          <a:ext cx="1894522" cy="5346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Open Sans Light"/>
            </a:rPr>
            <a:t>10k</a:t>
          </a:r>
        </a:p>
      </dsp:txBody>
      <dsp:txXfrm>
        <a:off x="26106" y="1657641"/>
        <a:ext cx="1842310" cy="508575"/>
      </dsp:txXfrm>
    </dsp:sp>
    <dsp:sp modelId="{47E2B64A-1081-41B2-AB32-3FE592EAB766}">
      <dsp:nvSpPr>
        <dsp:cNvPr id="0" name=""/>
        <dsp:cNvSpPr/>
      </dsp:nvSpPr>
      <dsp:spPr>
        <a:xfrm>
          <a:off x="0" y="2166216"/>
          <a:ext cx="7286625" cy="106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 Light"/>
            </a:rPr>
            <a:t>Any </a:t>
          </a:r>
          <a:r>
            <a:rPr lang="en-US" sz="1400" u="sng" kern="1200" dirty="0">
              <a:latin typeface="Open Sans Light"/>
            </a:rPr>
            <a:t>non-Federal funds</a:t>
          </a:r>
          <a:r>
            <a:rPr lang="en-US" sz="1400" kern="1200" dirty="0">
              <a:latin typeface="Open Sans Light"/>
            </a:rPr>
            <a:t> expended by the grantee for grant related expenditures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 Light"/>
            </a:rPr>
            <a:t>Must be allowable costs and would have otherwise been paid out using grant funds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Open Sans Light"/>
            </a:rPr>
            <a:t>Includes </a:t>
          </a:r>
          <a:r>
            <a:rPr lang="en-US" sz="1400" b="1" kern="1200" dirty="0">
              <a:latin typeface="Open Sans Light"/>
            </a:rPr>
            <a:t>both</a:t>
          </a:r>
          <a:r>
            <a:rPr lang="en-US" sz="1400" kern="1200" dirty="0">
              <a:latin typeface="Open Sans Light"/>
            </a:rPr>
            <a:t> match and non-Federal leveraged resources</a:t>
          </a:r>
        </a:p>
      </dsp:txBody>
      <dsp:txXfrm>
        <a:off x="0" y="2166216"/>
        <a:ext cx="7286625" cy="1069523"/>
      </dsp:txXfrm>
    </dsp:sp>
    <dsp:sp modelId="{D768FDCF-997F-4D67-A399-C1D8FAE5306A}">
      <dsp:nvSpPr>
        <dsp:cNvPr id="0" name=""/>
        <dsp:cNvSpPr/>
      </dsp:nvSpPr>
      <dsp:spPr>
        <a:xfrm>
          <a:off x="1894522" y="3262473"/>
          <a:ext cx="5392102" cy="534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005" tIns="40005" rIns="40005" bIns="40005" numCol="1" spcCol="1270" anchor="b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Open Sans Light"/>
            </a:rPr>
            <a:t>Remaining Recipient Share to be Provided</a:t>
          </a:r>
        </a:p>
      </dsp:txBody>
      <dsp:txXfrm>
        <a:off x="1894522" y="3262473"/>
        <a:ext cx="5392102" cy="534681"/>
      </dsp:txXfrm>
    </dsp:sp>
    <dsp:sp modelId="{4999BE6A-796F-4944-8F72-006B8B9D426A}">
      <dsp:nvSpPr>
        <dsp:cNvPr id="0" name=""/>
        <dsp:cNvSpPr/>
      </dsp:nvSpPr>
      <dsp:spPr>
        <a:xfrm>
          <a:off x="0" y="3262473"/>
          <a:ext cx="1894522" cy="534681"/>
        </a:xfrm>
        <a:prstGeom prst="round2SameRect">
          <a:avLst>
            <a:gd name="adj1" fmla="val 16670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>
              <a:latin typeface="Open Sans Light"/>
            </a:rPr>
            <a:t>10l</a:t>
          </a:r>
        </a:p>
      </dsp:txBody>
      <dsp:txXfrm>
        <a:off x="26106" y="3288579"/>
        <a:ext cx="1842310" cy="508575"/>
      </dsp:txXfrm>
    </dsp:sp>
    <dsp:sp modelId="{B2CD154C-0C09-4335-84AE-81EB1BDA4A13}">
      <dsp:nvSpPr>
        <dsp:cNvPr id="0" name=""/>
        <dsp:cNvSpPr/>
      </dsp:nvSpPr>
      <dsp:spPr>
        <a:xfrm>
          <a:off x="0" y="3797155"/>
          <a:ext cx="7286625" cy="10695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530" tIns="49530" rIns="49530" bIns="4953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 Light"/>
            </a:rPr>
            <a:t>Sum of line items 10j (Total Recipient Share Required) less 10k (Recipient Share of Expenditures)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>
              <a:latin typeface="Open Sans Light"/>
            </a:rPr>
            <a:t>Auto-calculated</a:t>
          </a:r>
        </a:p>
      </dsp:txBody>
      <dsp:txXfrm>
        <a:off x="0" y="3797155"/>
        <a:ext cx="7286625" cy="1069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F6C2EE-F577-4116-997B-DEEEBA815BD1}">
      <dsp:nvSpPr>
        <dsp:cNvPr id="0" name=""/>
        <dsp:cNvSpPr/>
      </dsp:nvSpPr>
      <dsp:spPr>
        <a:xfrm rot="5400000">
          <a:off x="2578269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Sec. 171</a:t>
          </a:r>
        </a:p>
      </dsp:txBody>
      <dsp:txXfrm rot="-5400000">
        <a:off x="2917909" y="730561"/>
        <a:ext cx="1014052" cy="1165577"/>
      </dsp:txXfrm>
    </dsp:sp>
    <dsp:sp modelId="{251EF59A-470F-4023-BD54-118028BB36C7}">
      <dsp:nvSpPr>
        <dsp:cNvPr id="0" name=""/>
        <dsp:cNvSpPr/>
      </dsp:nvSpPr>
      <dsp:spPr>
        <a:xfrm>
          <a:off x="4206240" y="805349"/>
          <a:ext cx="188976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WIOA Law</a:t>
          </a:r>
        </a:p>
      </dsp:txBody>
      <dsp:txXfrm>
        <a:off x="4206240" y="805349"/>
        <a:ext cx="1889760" cy="1016000"/>
      </dsp:txXfrm>
    </dsp:sp>
    <dsp:sp modelId="{8C21CB07-22B7-42C8-9D8E-8ECB6D48E84D}">
      <dsp:nvSpPr>
        <dsp:cNvPr id="0" name=""/>
        <dsp:cNvSpPr/>
      </dsp:nvSpPr>
      <dsp:spPr>
        <a:xfrm rot="5400000">
          <a:off x="987213" y="576749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1326853" y="730561"/>
        <a:ext cx="1014052" cy="1165577"/>
      </dsp:txXfrm>
    </dsp:sp>
    <dsp:sp modelId="{FA9281C8-B389-461E-8276-9CB1D88D4B16}">
      <dsp:nvSpPr>
        <dsp:cNvPr id="0" name=""/>
        <dsp:cNvSpPr/>
      </dsp:nvSpPr>
      <dsp:spPr>
        <a:xfrm rot="5400000">
          <a:off x="1779693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20 CFR Part 668</a:t>
          </a:r>
        </a:p>
      </dsp:txBody>
      <dsp:txXfrm rot="-5400000">
        <a:off x="2119333" y="2167862"/>
        <a:ext cx="1014052" cy="1165577"/>
      </dsp:txXfrm>
    </dsp:sp>
    <dsp:sp modelId="{EE4157A4-E3BA-4552-B341-782EBDA2D599}">
      <dsp:nvSpPr>
        <dsp:cNvPr id="0" name=""/>
        <dsp:cNvSpPr/>
      </dsp:nvSpPr>
      <dsp:spPr>
        <a:xfrm>
          <a:off x="0" y="2242650"/>
          <a:ext cx="18288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WIOA Regulations</a:t>
          </a:r>
        </a:p>
      </dsp:txBody>
      <dsp:txXfrm>
        <a:off x="0" y="2242650"/>
        <a:ext cx="1828800" cy="1016000"/>
      </dsp:txXfrm>
    </dsp:sp>
    <dsp:sp modelId="{21900BD2-0DE3-4D2D-8E20-51F70E47FE11}">
      <dsp:nvSpPr>
        <dsp:cNvPr id="0" name=""/>
        <dsp:cNvSpPr/>
      </dsp:nvSpPr>
      <dsp:spPr>
        <a:xfrm rot="5400000">
          <a:off x="3370749" y="2014050"/>
          <a:ext cx="1693333" cy="1473200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 rot="-5400000">
        <a:off x="3710389" y="2167862"/>
        <a:ext cx="1014052" cy="11655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9D9304-F2FE-4256-852C-AC26E688A7D1}">
      <dsp:nvSpPr>
        <dsp:cNvPr id="0" name=""/>
        <dsp:cNvSpPr/>
      </dsp:nvSpPr>
      <dsp:spPr>
        <a:xfrm>
          <a:off x="395704" y="856"/>
          <a:ext cx="2080356" cy="1248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Basic Information (Sections 1-9)</a:t>
          </a:r>
        </a:p>
      </dsp:txBody>
      <dsp:txXfrm>
        <a:off x="395704" y="856"/>
        <a:ext cx="2080356" cy="1248214"/>
      </dsp:txXfrm>
    </dsp:sp>
    <dsp:sp modelId="{AADB3472-BC14-471F-9AA4-5B8A8BA5A591}">
      <dsp:nvSpPr>
        <dsp:cNvPr id="0" name=""/>
        <dsp:cNvSpPr/>
      </dsp:nvSpPr>
      <dsp:spPr>
        <a:xfrm>
          <a:off x="2684096" y="856"/>
          <a:ext cx="2080356" cy="1248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Federal Cash Section (10a-10c)</a:t>
          </a:r>
        </a:p>
      </dsp:txBody>
      <dsp:txXfrm>
        <a:off x="2684096" y="856"/>
        <a:ext cx="2080356" cy="1248214"/>
      </dsp:txXfrm>
    </dsp:sp>
    <dsp:sp modelId="{404BC022-37C6-413B-B94F-95306BF5E628}">
      <dsp:nvSpPr>
        <dsp:cNvPr id="0" name=""/>
        <dsp:cNvSpPr/>
      </dsp:nvSpPr>
      <dsp:spPr>
        <a:xfrm>
          <a:off x="4972489" y="856"/>
          <a:ext cx="2080356" cy="1248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Federal Expenditures (10d–10i)</a:t>
          </a:r>
        </a:p>
      </dsp:txBody>
      <dsp:txXfrm>
        <a:off x="4972489" y="856"/>
        <a:ext cx="2080356" cy="1248214"/>
      </dsp:txXfrm>
    </dsp:sp>
    <dsp:sp modelId="{41C22D47-37C7-4F20-962E-6AC4B039A779}">
      <dsp:nvSpPr>
        <dsp:cNvPr id="0" name=""/>
        <dsp:cNvSpPr/>
      </dsp:nvSpPr>
      <dsp:spPr>
        <a:xfrm>
          <a:off x="395704" y="1457105"/>
          <a:ext cx="2080356" cy="12482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Recipient Share (10j-10l)</a:t>
          </a:r>
        </a:p>
      </dsp:txBody>
      <dsp:txXfrm>
        <a:off x="395704" y="1457105"/>
        <a:ext cx="2080356" cy="1248214"/>
      </dsp:txXfrm>
    </dsp:sp>
    <dsp:sp modelId="{A1AA5AE8-77D4-4B3F-AEF8-E94B5CECAC28}">
      <dsp:nvSpPr>
        <dsp:cNvPr id="0" name=""/>
        <dsp:cNvSpPr/>
      </dsp:nvSpPr>
      <dsp:spPr>
        <a:xfrm>
          <a:off x="2684096" y="1457105"/>
          <a:ext cx="2080356" cy="124821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Program Income (10m-10o)</a:t>
          </a:r>
        </a:p>
      </dsp:txBody>
      <dsp:txXfrm>
        <a:off x="2684096" y="1457105"/>
        <a:ext cx="2080356" cy="1248214"/>
      </dsp:txXfrm>
    </dsp:sp>
    <dsp:sp modelId="{775F0E9A-11CE-428D-9890-43E5A386C376}">
      <dsp:nvSpPr>
        <dsp:cNvPr id="0" name=""/>
        <dsp:cNvSpPr/>
      </dsp:nvSpPr>
      <dsp:spPr>
        <a:xfrm>
          <a:off x="4972489" y="1457105"/>
          <a:ext cx="2080356" cy="12482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Additional Expenditure Data Required (Section 11)</a:t>
          </a:r>
        </a:p>
      </dsp:txBody>
      <dsp:txXfrm>
        <a:off x="4972489" y="1457105"/>
        <a:ext cx="2080356" cy="1248214"/>
      </dsp:txXfrm>
    </dsp:sp>
    <dsp:sp modelId="{AA86D9C3-913F-4149-8FFC-FE91A56A8623}">
      <dsp:nvSpPr>
        <dsp:cNvPr id="0" name=""/>
        <dsp:cNvSpPr/>
      </dsp:nvSpPr>
      <dsp:spPr>
        <a:xfrm>
          <a:off x="1539900" y="2913355"/>
          <a:ext cx="2080356" cy="12482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Remarks (Section 12)</a:t>
          </a:r>
        </a:p>
      </dsp:txBody>
      <dsp:txXfrm>
        <a:off x="1539900" y="2913355"/>
        <a:ext cx="2080356" cy="1248214"/>
      </dsp:txXfrm>
    </dsp:sp>
    <dsp:sp modelId="{22B06455-280B-4FE8-B9A2-CF560F3B6607}">
      <dsp:nvSpPr>
        <dsp:cNvPr id="0" name=""/>
        <dsp:cNvSpPr/>
      </dsp:nvSpPr>
      <dsp:spPr>
        <a:xfrm>
          <a:off x="3828292" y="2913355"/>
          <a:ext cx="2080356" cy="12482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Open Sans Light"/>
            </a:rPr>
            <a:t>Indirect Expenditures (Section 13) – FINAL only</a:t>
          </a:r>
        </a:p>
      </dsp:txBody>
      <dsp:txXfrm>
        <a:off x="3828292" y="2913355"/>
        <a:ext cx="2080356" cy="12482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51FC-524A-4DF7-8932-ADF91311BCE6}">
      <dsp:nvSpPr>
        <dsp:cNvPr id="0" name=""/>
        <dsp:cNvSpPr/>
      </dsp:nvSpPr>
      <dsp:spPr>
        <a:xfrm rot="5400000">
          <a:off x="4097983" y="-1458542"/>
          <a:ext cx="1200001" cy="44216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Dropdown box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Grantee to select the type of rate:</a:t>
          </a:r>
        </a:p>
        <a:p>
          <a:pPr marL="342900" lvl="2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Final, Fixed, Fixed with Carry-forward, De Minimis, or other</a:t>
          </a:r>
        </a:p>
      </dsp:txBody>
      <dsp:txXfrm rot="-5400000">
        <a:off x="2487168" y="210852"/>
        <a:ext cx="4363053" cy="1082843"/>
      </dsp:txXfrm>
    </dsp:sp>
    <dsp:sp modelId="{CA170AB1-FC25-4681-B317-FCCFEF14B480}">
      <dsp:nvSpPr>
        <dsp:cNvPr id="0" name=""/>
        <dsp:cNvSpPr/>
      </dsp:nvSpPr>
      <dsp:spPr>
        <a:xfrm>
          <a:off x="0" y="2272"/>
          <a:ext cx="2487168" cy="1500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13a – Type of Rate</a:t>
          </a:r>
        </a:p>
      </dsp:txBody>
      <dsp:txXfrm>
        <a:off x="73224" y="75496"/>
        <a:ext cx="2340720" cy="1353553"/>
      </dsp:txXfrm>
    </dsp:sp>
    <dsp:sp modelId="{75C95CCE-C78E-474E-8BFD-7E1B62F38955}">
      <dsp:nvSpPr>
        <dsp:cNvPr id="0" name=""/>
        <dsp:cNvSpPr/>
      </dsp:nvSpPr>
      <dsp:spPr>
        <a:xfrm rot="5400000">
          <a:off x="4097983" y="116458"/>
          <a:ext cx="1200001" cy="44216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Actual rate(s) to be applied to the base during the grant’s POP</a:t>
          </a: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Agrees to NICRA</a:t>
          </a:r>
        </a:p>
      </dsp:txBody>
      <dsp:txXfrm rot="-5400000">
        <a:off x="2487168" y="1785853"/>
        <a:ext cx="4363053" cy="1082843"/>
      </dsp:txXfrm>
    </dsp:sp>
    <dsp:sp modelId="{EB941679-75EF-4F09-AC0B-421846CF9BBE}">
      <dsp:nvSpPr>
        <dsp:cNvPr id="0" name=""/>
        <dsp:cNvSpPr/>
      </dsp:nvSpPr>
      <dsp:spPr>
        <a:xfrm>
          <a:off x="0" y="1577274"/>
          <a:ext cx="2487168" cy="1500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13b - Rate</a:t>
          </a:r>
        </a:p>
      </dsp:txBody>
      <dsp:txXfrm>
        <a:off x="73224" y="1650498"/>
        <a:ext cx="2340720" cy="1353553"/>
      </dsp:txXfrm>
    </dsp:sp>
    <dsp:sp modelId="{21060A27-341E-49E4-9BB7-2D2B145C06B3}">
      <dsp:nvSpPr>
        <dsp:cNvPr id="0" name=""/>
        <dsp:cNvSpPr/>
      </dsp:nvSpPr>
      <dsp:spPr>
        <a:xfrm rot="5400000">
          <a:off x="4097983" y="1691460"/>
          <a:ext cx="1200001" cy="44216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The date(s) on which the indirect cost rate(s) was approved</a:t>
          </a:r>
        </a:p>
      </dsp:txBody>
      <dsp:txXfrm rot="-5400000">
        <a:off x="2487168" y="3360855"/>
        <a:ext cx="4363053" cy="1082843"/>
      </dsp:txXfrm>
    </dsp:sp>
    <dsp:sp modelId="{CE19D99B-DFCC-457F-B803-455D1481D247}">
      <dsp:nvSpPr>
        <dsp:cNvPr id="0" name=""/>
        <dsp:cNvSpPr/>
      </dsp:nvSpPr>
      <dsp:spPr>
        <a:xfrm>
          <a:off x="0" y="3152275"/>
          <a:ext cx="2487168" cy="1500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b="1" kern="1200" dirty="0"/>
            <a:t>13c – Rate Approval Date</a:t>
          </a:r>
        </a:p>
      </dsp:txBody>
      <dsp:txXfrm>
        <a:off x="73224" y="3225499"/>
        <a:ext cx="2340720" cy="13535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51FC-524A-4DF7-8932-ADF91311BCE6}">
      <dsp:nvSpPr>
        <dsp:cNvPr id="0" name=""/>
        <dsp:cNvSpPr/>
      </dsp:nvSpPr>
      <dsp:spPr>
        <a:xfrm rot="5400000">
          <a:off x="4097983" y="-1458542"/>
          <a:ext cx="1200001" cy="44216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Separated by two fields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Ensure that the time period entered corresponds to the grant period on line item 8</a:t>
          </a:r>
        </a:p>
      </dsp:txBody>
      <dsp:txXfrm rot="-5400000">
        <a:off x="2487168" y="210852"/>
        <a:ext cx="4363053" cy="1082843"/>
      </dsp:txXfrm>
    </dsp:sp>
    <dsp:sp modelId="{CA170AB1-FC25-4681-B317-FCCFEF14B480}">
      <dsp:nvSpPr>
        <dsp:cNvPr id="0" name=""/>
        <dsp:cNvSpPr/>
      </dsp:nvSpPr>
      <dsp:spPr>
        <a:xfrm>
          <a:off x="0" y="2272"/>
          <a:ext cx="2487168" cy="150000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13d – Period From/ Period To</a:t>
          </a:r>
        </a:p>
      </dsp:txBody>
      <dsp:txXfrm>
        <a:off x="73224" y="75496"/>
        <a:ext cx="2340720" cy="1353553"/>
      </dsp:txXfrm>
    </dsp:sp>
    <dsp:sp modelId="{75C95CCE-C78E-474E-8BFD-7E1B62F38955}">
      <dsp:nvSpPr>
        <dsp:cNvPr id="0" name=""/>
        <dsp:cNvSpPr/>
      </dsp:nvSpPr>
      <dsp:spPr>
        <a:xfrm rot="5400000">
          <a:off x="4097983" y="116458"/>
          <a:ext cx="1200001" cy="44216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The amount of distribution base that the rate(s) is applied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Outlined in the NICRA</a:t>
          </a:r>
        </a:p>
      </dsp:txBody>
      <dsp:txXfrm rot="-5400000">
        <a:off x="2487168" y="1785853"/>
        <a:ext cx="4363053" cy="1082843"/>
      </dsp:txXfrm>
    </dsp:sp>
    <dsp:sp modelId="{EB941679-75EF-4F09-AC0B-421846CF9BBE}">
      <dsp:nvSpPr>
        <dsp:cNvPr id="0" name=""/>
        <dsp:cNvSpPr/>
      </dsp:nvSpPr>
      <dsp:spPr>
        <a:xfrm>
          <a:off x="0" y="1577274"/>
          <a:ext cx="2487168" cy="150000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13e - Base</a:t>
          </a:r>
        </a:p>
      </dsp:txBody>
      <dsp:txXfrm>
        <a:off x="73224" y="1650498"/>
        <a:ext cx="2340720" cy="1353553"/>
      </dsp:txXfrm>
    </dsp:sp>
    <dsp:sp modelId="{21060A27-341E-49E4-9BB7-2D2B145C06B3}">
      <dsp:nvSpPr>
        <dsp:cNvPr id="0" name=""/>
        <dsp:cNvSpPr/>
      </dsp:nvSpPr>
      <dsp:spPr>
        <a:xfrm rot="5400000">
          <a:off x="4097983" y="1691460"/>
          <a:ext cx="1200001" cy="4421632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Manual calculation of 13b * 13e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Maximum amount that the grantee could potentially charge as indirect costs to its ETA grant</a:t>
          </a:r>
        </a:p>
      </dsp:txBody>
      <dsp:txXfrm rot="-5400000">
        <a:off x="2487168" y="3360855"/>
        <a:ext cx="4363053" cy="1082843"/>
      </dsp:txXfrm>
    </dsp:sp>
    <dsp:sp modelId="{CE19D99B-DFCC-457F-B803-455D1481D247}">
      <dsp:nvSpPr>
        <dsp:cNvPr id="0" name=""/>
        <dsp:cNvSpPr/>
      </dsp:nvSpPr>
      <dsp:spPr>
        <a:xfrm>
          <a:off x="0" y="3152275"/>
          <a:ext cx="2487168" cy="150000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/>
            <a:t>13f – Amount Charged</a:t>
          </a:r>
        </a:p>
      </dsp:txBody>
      <dsp:txXfrm>
        <a:off x="73224" y="3225499"/>
        <a:ext cx="2340720" cy="135355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8051FC-524A-4DF7-8932-ADF91311BCE6}">
      <dsp:nvSpPr>
        <dsp:cNvPr id="0" name=""/>
        <dsp:cNvSpPr/>
      </dsp:nvSpPr>
      <dsp:spPr>
        <a:xfrm rot="5400000">
          <a:off x="3789801" y="-1075530"/>
          <a:ext cx="1816365" cy="4421632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The Federal Share of indirect costs calculated in 13f (Amount Charged)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This amount may be equal to or lesser than the amount entered in 13f</a:t>
          </a:r>
        </a:p>
      </dsp:txBody>
      <dsp:txXfrm rot="-5400000">
        <a:off x="2487168" y="315771"/>
        <a:ext cx="4332964" cy="1639029"/>
      </dsp:txXfrm>
    </dsp:sp>
    <dsp:sp modelId="{CA170AB1-FC25-4681-B317-FCCFEF14B480}">
      <dsp:nvSpPr>
        <dsp:cNvPr id="0" name=""/>
        <dsp:cNvSpPr/>
      </dsp:nvSpPr>
      <dsp:spPr>
        <a:xfrm>
          <a:off x="0" y="56"/>
          <a:ext cx="2487168" cy="22704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13g – Federal Share</a:t>
          </a:r>
        </a:p>
      </dsp:txBody>
      <dsp:txXfrm>
        <a:off x="110835" y="110891"/>
        <a:ext cx="2265498" cy="2048786"/>
      </dsp:txXfrm>
    </dsp:sp>
    <dsp:sp modelId="{75C95CCE-C78E-474E-8BFD-7E1B62F38955}">
      <dsp:nvSpPr>
        <dsp:cNvPr id="0" name=""/>
        <dsp:cNvSpPr/>
      </dsp:nvSpPr>
      <dsp:spPr>
        <a:xfrm rot="5400000">
          <a:off x="3789801" y="1308448"/>
          <a:ext cx="1816365" cy="4421632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Manual calculations of 13e (Base), 13f (Amount Charged), and 13g (Federal Share)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No edit checks for this box</a:t>
          </a:r>
        </a:p>
      </dsp:txBody>
      <dsp:txXfrm rot="-5400000">
        <a:off x="2487168" y="2699749"/>
        <a:ext cx="4332964" cy="1639029"/>
      </dsp:txXfrm>
    </dsp:sp>
    <dsp:sp modelId="{EB941679-75EF-4F09-AC0B-421846CF9BBE}">
      <dsp:nvSpPr>
        <dsp:cNvPr id="0" name=""/>
        <dsp:cNvSpPr/>
      </dsp:nvSpPr>
      <dsp:spPr>
        <a:xfrm>
          <a:off x="0" y="2364987"/>
          <a:ext cx="2487168" cy="227045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200" b="1" kern="1200" dirty="0"/>
            <a:t>13h - Totals</a:t>
          </a:r>
        </a:p>
      </dsp:txBody>
      <dsp:txXfrm>
        <a:off x="110835" y="2475822"/>
        <a:ext cx="2265498" cy="20487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#4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5A4A65-5B10-44A8-B52E-D7F0351CB430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625EEE64-707C-456C-A32B-FD0544714E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170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136E8-AFC4-4679-B70F-9B05E3718A5D}" type="datetimeFigureOut">
              <a:rPr lang="en-US" smtClean="0"/>
              <a:t>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82254-1F8F-4AEA-AA6D-D6F1B08194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354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Mark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C97589-81B3-48A3-8226-3514F3374294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653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0" y="3752850"/>
            <a:ext cx="4429402" cy="295275"/>
          </a:xfrm>
          <a:prstGeom prst="rect">
            <a:avLst/>
          </a:prstGeom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620716"/>
            <a:ext cx="4429402" cy="295275"/>
          </a:xfrm>
          <a:prstGeom prst="rect">
            <a:avLst/>
          </a:prstGeom>
          <a:gradFill>
            <a:gsLst>
              <a:gs pos="0">
                <a:schemeClr val="accent3">
                  <a:shade val="15000"/>
                  <a:satMod val="180000"/>
                  <a:lumMod val="72000"/>
                </a:schemeClr>
              </a:gs>
              <a:gs pos="78000">
                <a:schemeClr val="accent3">
                  <a:shade val="45000"/>
                  <a:satMod val="170000"/>
                  <a:lumMod val="85000"/>
                </a:schemeClr>
              </a:gs>
              <a:gs pos="100000">
                <a:schemeClr val="accent3">
                  <a:tint val="99000"/>
                  <a:shade val="65000"/>
                  <a:satMod val="155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57162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the standard offerings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15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 dirty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3 Speaker Slide choices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Title Slide: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titles are formatted to display as “Small Caps”.  </a:t>
            </a:r>
          </a:p>
          <a:p>
            <a:pPr marL="628650" lvl="1" indent="-17145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 date on the title slide updates automatically to the current day.  On the day of the Webinar, it will reflect the proper date.</a:t>
            </a:r>
          </a:p>
          <a:p>
            <a:pPr marL="171450" indent="-171450"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200" b="1" baseline="0" dirty="0">
                <a:latin typeface="Arial" panose="020B0604020202020204" pitchFamily="34" charset="0"/>
                <a:cs typeface="Arial" panose="020B0604020202020204" pitchFamily="34" charset="0"/>
              </a:rPr>
              <a:t>Resources:</a:t>
            </a:r>
            <a:b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This works like a multi-level bulleted list.  Use the list level buttons on your “Home” tab to</a:t>
            </a:r>
            <a:b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change levels.</a:t>
            </a:r>
          </a:p>
          <a:p>
            <a:pPr marL="628650" lvl="1" indent="-1714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first level is the name of the resource</a:t>
            </a:r>
          </a:p>
          <a:p>
            <a:pPr marL="628650" lvl="1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second level is the Resource Information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third level is the Resource Link.</a:t>
            </a:r>
          </a:p>
          <a:p>
            <a:pPr marL="171450" lvl="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728086" y="5023409"/>
            <a:ext cx="1296075" cy="481538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509122" y="1"/>
            <a:ext cx="278130" cy="119753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501813"/>
            <a:ext cx="278130" cy="53561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 userDrawn="1"/>
        </p:nvSpPr>
        <p:spPr>
          <a:xfrm>
            <a:off x="0" y="54831"/>
            <a:ext cx="54483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6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This Slide Is Hidden.  </a:t>
            </a:r>
          </a:p>
          <a:p>
            <a:pPr algn="ctr">
              <a:lnSpc>
                <a:spcPct val="90000"/>
              </a:lnSpc>
            </a:pPr>
            <a:r>
              <a:rPr lang="en-US" sz="2800" b="0" i="0" kern="1200" cap="small" spc="40" baseline="0" dirty="0">
                <a:gradFill flip="none" rotWithShape="1">
                  <a:gsLst>
                    <a:gs pos="0">
                      <a:srgbClr val="752832">
                        <a:lumMod val="28000"/>
                      </a:srgb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16200000" scaled="1"/>
                  <a:tileRect/>
                </a:gradFill>
                <a:latin typeface="Impact" panose="020B0806030902050204" pitchFamily="34" charset="0"/>
                <a:ea typeface="+mj-ea"/>
                <a:cs typeface="Myriad Pro Cond"/>
              </a:rPr>
              <a:t>It will not display in your presentation.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613703"/>
            <a:ext cx="4297680" cy="51490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1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available.  Select 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of a slide,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click the “Layout” button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right next to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“New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27432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DO NOT: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.  If a spacing adjustment is needed, it will be handled by the design team.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or location.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Any issues present in the display of your slides will be repaired by the design team.</a:t>
            </a:r>
          </a:p>
          <a:p>
            <a:pPr marL="27432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sng" strike="noStrike" kern="1200" cap="none" spc="6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Impact" panose="020B0806030902050204" pitchFamily="34" charset="0"/>
                <a:ea typeface="+mn-ea"/>
                <a:cs typeface="Arial" panose="020B0604020202020204" pitchFamily="34" charset="0"/>
              </a:rPr>
              <a:t>DO:</a:t>
            </a:r>
          </a:p>
          <a:p>
            <a:pPr marL="62865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originated.  Note 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95250" y="1177480"/>
            <a:ext cx="8953500" cy="325901"/>
            <a:chOff x="95250" y="1177480"/>
            <a:chExt cx="8953500" cy="325901"/>
          </a:xfrm>
        </p:grpSpPr>
        <p:sp>
          <p:nvSpPr>
            <p:cNvPr id="10" name="TextBox 9"/>
            <p:cNvSpPr txBox="1"/>
            <p:nvPr userDrawn="1"/>
          </p:nvSpPr>
          <p:spPr>
            <a:xfrm>
              <a:off x="95250" y="1177480"/>
              <a:ext cx="8953500" cy="304277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600" i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This slide contains information</a:t>
              </a:r>
              <a:r>
                <a:rPr lang="en-US" sz="1600" i="1" baseline="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on how to use this template.  It is not a part of the presentation.</a:t>
              </a:r>
              <a:endParaRPr lang="en-US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" name="Group 11"/>
            <p:cNvGrpSpPr/>
            <p:nvPr userDrawn="1"/>
          </p:nvGrpSpPr>
          <p:grpSpPr>
            <a:xfrm>
              <a:off x="114300" y="1197535"/>
              <a:ext cx="8915400" cy="305846"/>
              <a:chOff x="114300" y="1188010"/>
              <a:chExt cx="8915400" cy="305846"/>
            </a:xfrm>
          </p:grpSpPr>
          <p:cxnSp>
            <p:nvCxnSpPr>
              <p:cNvPr id="9" name="Straight Connector 8"/>
              <p:cNvCxnSpPr/>
              <p:nvPr userDrawn="1"/>
            </p:nvCxnSpPr>
            <p:spPr>
              <a:xfrm>
                <a:off x="114300" y="1493856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/>
              <p:cNvCxnSpPr/>
              <p:nvPr userDrawn="1"/>
            </p:nvCxnSpPr>
            <p:spPr>
              <a:xfrm>
                <a:off x="114300" y="1188010"/>
                <a:ext cx="8915400" cy="0"/>
              </a:xfrm>
              <a:prstGeom prst="line">
                <a:avLst/>
              </a:prstGeom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5" name="TextBox 14"/>
          <p:cNvSpPr txBox="1"/>
          <p:nvPr userDrawn="1"/>
        </p:nvSpPr>
        <p:spPr>
          <a:xfrm>
            <a:off x="7084799" y="2272914"/>
            <a:ext cx="1317601" cy="11543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Quote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Questions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39425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47715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 userDrawn="1"/>
        </p:nvGrpSpPr>
        <p:grpSpPr>
          <a:xfrm>
            <a:off x="6000750" y="-37309"/>
            <a:ext cx="3143249" cy="1262157"/>
            <a:chOff x="6000750" y="-37309"/>
            <a:chExt cx="3143249" cy="1262157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7205266" y="66207"/>
              <a:ext cx="1938733" cy="104403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3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this slide until the presentation is final.</a:t>
              </a:r>
              <a:endParaRPr lang="en-US" sz="13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in the template.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25" name="Group 24"/>
            <p:cNvGrpSpPr/>
            <p:nvPr userDrawn="1"/>
          </p:nvGrpSpPr>
          <p:grpSpPr>
            <a:xfrm>
              <a:off x="6000750" y="-37309"/>
              <a:ext cx="1262157" cy="1262157"/>
              <a:chOff x="1714500" y="4547858"/>
              <a:chExt cx="1262157" cy="1262157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1714500" y="4547858"/>
                <a:ext cx="1262157" cy="1262157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1849335" y="4755916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3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334674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 userDrawn="1"/>
        </p:nvSpPr>
        <p:spPr>
          <a:xfrm>
            <a:off x="114300" y="910225"/>
            <a:ext cx="5313591" cy="3042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1200" b="1" i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 numbers will set properly when deck is</a:t>
            </a:r>
            <a:r>
              <a:rPr lang="en-US" sz="1200" b="1" i="0" baseline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finalized.</a:t>
            </a:r>
            <a:endParaRPr lang="en-US" sz="1200" b="1" i="0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4714598" y="6248400"/>
            <a:ext cx="4429402" cy="610606"/>
          </a:xfrm>
          <a:prstGeom prst="rect">
            <a:avLst/>
          </a:prstGeom>
          <a:gradFill>
            <a:gsLst>
              <a:gs pos="0">
                <a:schemeClr val="tx1">
                  <a:lumMod val="85000"/>
                  <a:lumOff val="15000"/>
                </a:schemeClr>
              </a:gs>
              <a:gs pos="32000">
                <a:schemeClr val="tx1">
                  <a:lumMod val="75000"/>
                  <a:lumOff val="25000"/>
                </a:schemeClr>
              </a:gs>
              <a:gs pos="7000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50000"/>
                  <a:lumOff val="50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tIns="0"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Questions</a:t>
            </a:r>
            <a:r>
              <a:rPr lang="en-US" sz="2000" b="1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about this template?</a:t>
            </a:r>
          </a:p>
          <a:p>
            <a:pPr algn="ctr"/>
            <a:r>
              <a:rPr lang="en-US" sz="1400" baseline="0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Email: Cheryl Robbins at </a:t>
            </a:r>
            <a:r>
              <a:rPr lang="en-US" sz="1400" baseline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crobbins@mahernet.com</a:t>
            </a:r>
            <a:endParaRPr lang="en-US" sz="1400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83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4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Picture Title Here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316038" y="612775"/>
            <a:ext cx="5486400" cy="41148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vert="horz" lIns="91440" tIns="45720" rIns="91440" bIns="45720" rtlCol="0"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lang="en-US" sz="3200" i="1" baseline="0">
                <a:ln>
                  <a:noFill/>
                </a:ln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dirty="0"/>
              <a:t>drop picture here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628900" y="5396366"/>
            <a:ext cx="4649788" cy="804862"/>
          </a:xfrm>
        </p:spPr>
        <p:txBody>
          <a:bodyPr/>
          <a:lstStyle>
            <a:lvl1pPr marL="0" indent="0">
              <a:buNone/>
              <a:defRPr sz="14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Picture caption here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144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Sing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1875238"/>
            <a:ext cx="4837112" cy="5334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2390776"/>
            <a:ext cx="4837112" cy="354807"/>
          </a:xfrm>
        </p:spPr>
        <p:txBody>
          <a:bodyPr lIns="182880">
            <a:normAutofit/>
          </a:bodyPr>
          <a:lstStyle>
            <a:lvl1pPr marL="0" indent="0">
              <a:buNone/>
              <a:defRPr sz="18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066800" y="1914525"/>
            <a:ext cx="1828800" cy="2514600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indent="0" algn="ctr">
              <a:buNone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27932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2905126"/>
            <a:ext cx="4837112" cy="1347790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</a:t>
            </a:r>
          </a:p>
        </p:txBody>
      </p:sp>
    </p:spTree>
    <p:extLst>
      <p:ext uri="{BB962C8B-B14F-4D97-AF65-F5344CB8AC3E}">
        <p14:creationId xmlns:p14="http://schemas.microsoft.com/office/powerpoint/2010/main" val="2046145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Dou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249612" y="3454341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marL="0" indent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US" sz="31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49613" y="541738"/>
            <a:ext cx="3970337" cy="457200"/>
          </a:xfrm>
        </p:spPr>
        <p:txBody>
          <a:bodyPr lIns="0" tIns="0" rIns="0" bIns="0" anchor="t" anchorCtr="0">
            <a:normAutofit/>
          </a:bodyPr>
          <a:lstStyle>
            <a:lvl1pPr algn="l">
              <a:defRPr sz="31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249613" y="1057276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362320" y="581025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249613" y="14597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3249613" y="1571626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3249613" y="3968692"/>
            <a:ext cx="3970337" cy="354807"/>
          </a:xfrm>
        </p:spPr>
        <p:txBody>
          <a:bodyPr lIns="182880">
            <a:noAutofit/>
          </a:bodyPr>
          <a:lstStyle>
            <a:lvl1pPr marL="0" indent="0">
              <a:buNone/>
              <a:defRPr sz="19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1362320" y="3492441"/>
            <a:ext cx="1533279" cy="2108259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249613" y="4371125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3249613" y="4483042"/>
            <a:ext cx="3970337" cy="1117658"/>
          </a:xfrm>
        </p:spPr>
        <p:txBody>
          <a:bodyPr lIns="18288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6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1715805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Slide - Tr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2124678"/>
            <a:ext cx="8239125" cy="1625896"/>
          </a:xfrm>
          <a:prstGeom prst="rect">
            <a:avLst/>
          </a:prstGeom>
          <a:gradFill flip="none" rotWithShape="1">
            <a:gsLst>
              <a:gs pos="0">
                <a:srgbClr val="EEF9FD">
                  <a:lumMod val="99000"/>
                </a:srgbClr>
              </a:gs>
              <a:gs pos="65000">
                <a:srgbClr val="EEF9FD">
                  <a:alpha val="50000"/>
                </a:srgbClr>
              </a:gs>
              <a:gs pos="91000">
                <a:schemeClr val="bg1">
                  <a:lumMod val="9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-1" y="2097246"/>
            <a:ext cx="8239126" cy="1681481"/>
            <a:chOff x="-1" y="2097246"/>
            <a:chExt cx="8239126" cy="1681481"/>
          </a:xfrm>
        </p:grpSpPr>
        <p:sp>
          <p:nvSpPr>
            <p:cNvPr id="30" name="Rectangle 29"/>
            <p:cNvSpPr/>
            <p:nvPr userDrawn="1"/>
          </p:nvSpPr>
          <p:spPr>
            <a:xfrm>
              <a:off x="0" y="3751295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1" y="2097246"/>
              <a:ext cx="8239125" cy="27432"/>
            </a:xfrm>
            <a:prstGeom prst="rect">
              <a:avLst/>
            </a:prstGeom>
            <a:gradFill flip="none" rotWithShape="1">
              <a:gsLst>
                <a:gs pos="0">
                  <a:srgbClr val="EEF9FD">
                    <a:lumMod val="94000"/>
                  </a:srgbClr>
                </a:gs>
                <a:gs pos="52200">
                  <a:schemeClr val="bg1">
                    <a:alpha val="50000"/>
                    <a:lumMod val="91000"/>
                  </a:schemeClr>
                </a:gs>
                <a:gs pos="91000">
                  <a:schemeClr val="bg1">
                    <a:lumMod val="95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035283" y="2171114"/>
            <a:ext cx="3970337" cy="366712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lvl="0"/>
            <a:r>
              <a:rPr lang="en-US" dirty="0"/>
              <a:t>Speaker’s Name Goes Here.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2297112" y="404375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lang="en-US" sz="2800" b="0" i="0" kern="1200" cap="small" spc="40" baseline="0" dirty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pPr marL="0" lvl="0" indent="0" algn="l" defTabSz="457200" rtl="0" eaLnBrk="1" latinLnBrk="0" hangingPunct="1">
              <a:lnSpc>
                <a:spcPct val="85000"/>
              </a:lnSpc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dirty="0"/>
              <a:t>Speaker’s Name Goes Here.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7113" y="290227"/>
            <a:ext cx="3970337" cy="365760"/>
          </a:xfrm>
        </p:spPr>
        <p:txBody>
          <a:bodyPr lIns="0" tIns="0" rIns="0" bIns="0" anchor="b" anchorCtr="0">
            <a:normAutofit/>
          </a:bodyPr>
          <a:lstStyle>
            <a:lvl1pPr algn="l">
              <a:defRPr sz="2800" b="0" spc="40" baseline="0">
                <a:ln w="6350">
                  <a:noFill/>
                </a:ln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Speaker’s Name Goes Here.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297112" y="685801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558941" y="265513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297113" y="1002509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2297113" y="1038226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2" hasCustomPrompt="1"/>
          </p:nvPr>
        </p:nvSpPr>
        <p:spPr>
          <a:xfrm>
            <a:off x="2297113" y="443814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58941" y="3989281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2297113" y="475485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2297113" y="4790569"/>
            <a:ext cx="3970337" cy="907855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4035283" y="2567164"/>
            <a:ext cx="3970337" cy="274320"/>
          </a:xfrm>
        </p:spPr>
        <p:txBody>
          <a:bodyPr lIns="182880" tIns="0">
            <a:noAutofit/>
          </a:bodyPr>
          <a:lstStyle>
            <a:lvl1pPr marL="0" indent="0">
              <a:buNone/>
              <a:defRPr sz="1700" b="0" i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job title here.</a:t>
            </a:r>
          </a:p>
        </p:txBody>
      </p:sp>
      <p:sp>
        <p:nvSpPr>
          <p:cNvPr id="25" name="Picture Placeholder 6"/>
          <p:cNvSpPr>
            <a:spLocks noGrp="1"/>
          </p:cNvSpPr>
          <p:nvPr>
            <p:ph type="pic" sz="quarter" idx="17" hasCustomPrompt="1"/>
          </p:nvPr>
        </p:nvSpPr>
        <p:spPr>
          <a:xfrm>
            <a:off x="2297112" y="2103112"/>
            <a:ext cx="1193659" cy="1641281"/>
          </a:xfrm>
          <a:solidFill>
            <a:schemeClr val="bg1">
              <a:lumMod val="85000"/>
            </a:schemeClr>
          </a:solidFill>
          <a:ln w="73025">
            <a:gradFill>
              <a:gsLst>
                <a:gs pos="0">
                  <a:srgbClr val="002C47"/>
                </a:gs>
                <a:gs pos="100000">
                  <a:srgbClr val="002C47"/>
                </a:gs>
                <a:gs pos="75000">
                  <a:srgbClr val="275A99"/>
                </a:gs>
                <a:gs pos="26000">
                  <a:srgbClr val="275A99"/>
                </a:gs>
              </a:gsLst>
              <a:lin ang="5400000" scaled="1"/>
            </a:gradFill>
          </a:ln>
          <a:effectLst>
            <a:outerShdw blurRad="139700" dist="38100" dir="8100000" algn="tr" rotWithShape="0">
              <a:prstClr val="black">
                <a:alpha val="82000"/>
              </a:prstClr>
            </a:outerShdw>
          </a:effectLst>
          <a:scene3d>
            <a:camera prst="orthographicFront"/>
            <a:lightRig rig="threePt" dir="t"/>
          </a:scene3d>
          <a:sp3d contourW="50800">
            <a:contourClr>
              <a:schemeClr val="bg1"/>
            </a:contourClr>
          </a:sp3d>
        </p:spPr>
        <p:txBody>
          <a:bodyPr anchor="ctr" anchorCtr="0">
            <a:normAutofit/>
          </a:bodyPr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752832"/>
              </a:buClr>
              <a:buSzTx/>
              <a:buFont typeface="Wingdings" panose="05000000000000000000" pitchFamily="2" charset="2"/>
              <a:buNone/>
              <a:tabLst/>
              <a:defRPr sz="2000" i="1">
                <a:ln>
                  <a:noFill/>
                </a:ln>
              </a:defRPr>
            </a:lvl1pPr>
          </a:lstStyle>
          <a:p>
            <a:r>
              <a:rPr lang="en-US" dirty="0"/>
              <a:t>drop</a:t>
            </a:r>
            <a:br>
              <a:rPr lang="en-US" dirty="0"/>
            </a:br>
            <a:r>
              <a:rPr lang="en-US" dirty="0"/>
              <a:t>picture </a:t>
            </a:r>
            <a:br>
              <a:rPr lang="en-US" dirty="0"/>
            </a:br>
            <a:r>
              <a:rPr lang="en-US" dirty="0"/>
              <a:t>here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035283" y="2883872"/>
            <a:ext cx="3303587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4035283" y="2919590"/>
            <a:ext cx="3970337" cy="905256"/>
          </a:xfrm>
        </p:spPr>
        <p:txBody>
          <a:bodyPr lIns="18288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Speaker’s organization info here.</a:t>
            </a:r>
          </a:p>
        </p:txBody>
      </p:sp>
      <p:sp>
        <p:nvSpPr>
          <p:cNvPr id="23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Today’s Presenters</a:t>
            </a:r>
          </a:p>
        </p:txBody>
      </p:sp>
    </p:spTree>
    <p:extLst>
      <p:ext uri="{BB962C8B-B14F-4D97-AF65-F5344CB8AC3E}">
        <p14:creationId xmlns:p14="http://schemas.microsoft.com/office/powerpoint/2010/main" val="4094675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r>
              <a:rPr lang="en-US" sz="3800" b="0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</a:rPr>
              <a:t>Where Are You?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781168" y="345650"/>
            <a:ext cx="3921382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location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849106"/>
            <a:ext cx="8295970" cy="5656620"/>
          </a:xfrm>
          <a:prstGeom prst="rect">
            <a:avLst/>
          </a:prstGeom>
          <a:effectLst>
            <a:outerShdw blurRad="63500" dist="38100" dir="8100000" algn="tr" rotWithShape="0">
              <a:prstClr val="black">
                <a:alpha val="20000"/>
              </a:prstClr>
            </a:outerShdw>
          </a:effectLst>
        </p:spPr>
      </p:pic>
      <p:sp>
        <p:nvSpPr>
          <p:cNvPr id="7" name="Chevron 6"/>
          <p:cNvSpPr/>
          <p:nvPr userDrawn="1"/>
        </p:nvSpPr>
        <p:spPr>
          <a:xfrm>
            <a:off x="3655362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1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834763"/>
            <a:ext cx="8064341" cy="2931934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Objectives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18522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7876" y="0"/>
            <a:ext cx="2803928" cy="2041991"/>
          </a:xfrm>
          <a:prstGeom prst="rect">
            <a:avLst/>
          </a:prstGeom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Today’s Agenda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209470"/>
            <a:ext cx="6908800" cy="4654617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9215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504" y="217489"/>
            <a:ext cx="6182496" cy="774492"/>
          </a:xfrm>
        </p:spPr>
        <p:txBody>
          <a:bodyPr>
            <a:normAutofit/>
          </a:bodyPr>
          <a:lstStyle>
            <a:lvl1pPr>
              <a:defRPr sz="3800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163880" y="1"/>
            <a:ext cx="1019623" cy="1198094"/>
            <a:chOff x="163880" y="1"/>
            <a:chExt cx="1019623" cy="1198094"/>
          </a:xfrm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grpSpPr>
        <p:sp>
          <p:nvSpPr>
            <p:cNvPr id="4" name="Pentagon 3"/>
            <p:cNvSpPr/>
            <p:nvPr userDrawn="1"/>
          </p:nvSpPr>
          <p:spPr>
            <a:xfrm rot="5400000">
              <a:off x="74645" y="89236"/>
              <a:ext cx="1198094" cy="1019623"/>
            </a:xfrm>
            <a:prstGeom prst="homePlate">
              <a:avLst>
                <a:gd name="adj" fmla="val 24591"/>
              </a:avLst>
            </a:prstGeom>
            <a:gradFill flip="none" rotWithShape="1">
              <a:gsLst>
                <a:gs pos="9000">
                  <a:schemeClr val="bg1">
                    <a:lumMod val="75000"/>
                  </a:schemeClr>
                </a:gs>
                <a:gs pos="2600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 rot="5400000">
              <a:off x="564947" y="-401066"/>
              <a:ext cx="217490" cy="1019623"/>
            </a:xfrm>
            <a:prstGeom prst="rect">
              <a:avLst/>
            </a:prstGeom>
            <a:gradFill flip="none" rotWithShape="1">
              <a:gsLst>
                <a:gs pos="0">
                  <a:srgbClr val="7A232E"/>
                </a:gs>
                <a:gs pos="48000">
                  <a:srgbClr val="9D1C30"/>
                </a:gs>
                <a:gs pos="100000">
                  <a:srgbClr val="B85759">
                    <a:alpha val="0"/>
                  </a:srgbClr>
                </a:gs>
                <a:gs pos="97000">
                  <a:srgbClr val="B85759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10398" y="198689"/>
            <a:ext cx="921646" cy="804862"/>
          </a:xfrm>
        </p:spPr>
        <p:txBody>
          <a:bodyPr tIns="64008">
            <a:normAutofit/>
          </a:bodyPr>
          <a:lstStyle>
            <a:lvl1pPr marL="0" indent="0" algn="ctr">
              <a:buNone/>
              <a:defRPr lang="en-US" sz="4000" b="0" i="0" kern="1200" cap="small" spc="40" baseline="0" dirty="0" smtClean="0">
                <a:ln w="15875">
                  <a:gradFill flip="none" rotWithShape="1">
                    <a:gsLst>
                      <a:gs pos="0">
                        <a:srgbClr val="9D1C30">
                          <a:lumMod val="83000"/>
                        </a:srgbClr>
                      </a:gs>
                      <a:gs pos="100000">
                        <a:srgbClr val="7A232E">
                          <a:lumMod val="93000"/>
                        </a:srgbClr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rgbClr val="9D1C30">
                        <a:lumMod val="0"/>
                        <a:lumOff val="100000"/>
                      </a:srgbClr>
                    </a:gs>
                    <a:gs pos="34000">
                      <a:srgbClr val="9D1C30"/>
                    </a:gs>
                    <a:gs pos="100000">
                      <a:srgbClr val="7A232E">
                        <a:lumMod val="67000"/>
                      </a:srgbClr>
                    </a:gs>
                  </a:gsLst>
                  <a:lin ang="5400000" scaled="1"/>
                  <a:tileRect/>
                </a:gradFill>
                <a:effectLst>
                  <a:innerShdw blurRad="101600" dist="76200" dir="18900000">
                    <a:prstClr val="black">
                      <a:alpha val="50000"/>
                    </a:prstClr>
                  </a:innerShdw>
                </a:effectLst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##</a:t>
            </a:r>
          </a:p>
        </p:txBody>
      </p:sp>
    </p:spTree>
    <p:extLst>
      <p:ext uri="{BB962C8B-B14F-4D97-AF65-F5344CB8AC3E}">
        <p14:creationId xmlns:p14="http://schemas.microsoft.com/office/powerpoint/2010/main" val="955519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16038" y="4800600"/>
            <a:ext cx="6551612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162050" y="5398235"/>
            <a:ext cx="6705600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3284406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65705" y="1475005"/>
            <a:ext cx="3803589" cy="3736539"/>
          </a:xfrm>
          <a:prstGeom prst="rect">
            <a:avLst/>
          </a:prstGeom>
        </p:spPr>
      </p:pic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33350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3914775" y="190500"/>
            <a:ext cx="3543300" cy="5638800"/>
          </a:xfrm>
        </p:spPr>
        <p:txBody>
          <a:bodyPr lIns="0" tIns="0" rIns="0" bIns="0"/>
          <a:lstStyle>
            <a:lvl1pPr marL="0" indent="0">
              <a:spcBef>
                <a:spcPts val="1200"/>
              </a:spcBef>
              <a:buNone/>
              <a:defRPr lang="en-US" sz="2800" b="0" i="0" kern="1200" cap="small" spc="40" baseline="0" dirty="0" smtClean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  <a:lvl2pPr marL="182880" indent="0">
              <a:spcBef>
                <a:spcPts val="0"/>
              </a:spcBef>
              <a:buNone/>
              <a:defRPr sz="1600"/>
            </a:lvl2pPr>
            <a:lvl3pPr marL="0" indent="-182880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 sz="1600">
                <a:solidFill>
                  <a:srgbClr val="275A99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Resource Information</a:t>
            </a:r>
          </a:p>
          <a:p>
            <a:pPr lvl="2"/>
            <a:r>
              <a:rPr lang="en-US" dirty="0"/>
              <a:t>Resource Link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346945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PPT-Background.png"/>
          <p:cNvPicPr>
            <a:picLocks noChangeAspect="1"/>
          </p:cNvPicPr>
          <p:nvPr userDrawn="1"/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ctangle 4"/>
          <p:cNvSpPr/>
          <p:nvPr userDrawn="1"/>
        </p:nvSpPr>
        <p:spPr>
          <a:xfrm>
            <a:off x="-1" y="6117905"/>
            <a:ext cx="5307845" cy="740095"/>
          </a:xfrm>
          <a:prstGeom prst="rect">
            <a:avLst/>
          </a:prstGeom>
          <a:solidFill>
            <a:srgbClr val="7A232E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74870" y="1280052"/>
            <a:ext cx="4980609" cy="1470025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800" b="0" i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2784" y="3576972"/>
            <a:ext cx="5024782" cy="1326340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8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" name="Picture 9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  <p:grpSp>
        <p:nvGrpSpPr>
          <p:cNvPr id="7" name="Group 6"/>
          <p:cNvGrpSpPr/>
          <p:nvPr userDrawn="1"/>
        </p:nvGrpSpPr>
        <p:grpSpPr>
          <a:xfrm>
            <a:off x="728807" y="6200285"/>
            <a:ext cx="3460479" cy="590826"/>
            <a:chOff x="3197079" y="5516217"/>
            <a:chExt cx="3460479" cy="590826"/>
          </a:xfrm>
        </p:grpSpPr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3197079" y="5516217"/>
              <a:ext cx="590826" cy="59082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 userDrawn="1"/>
          </p:nvSpPr>
          <p:spPr>
            <a:xfrm>
              <a:off x="3750362" y="5611203"/>
              <a:ext cx="29071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i="0" kern="800" cap="all" spc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Employment and Training</a:t>
              </a:r>
              <a:r>
                <a:rPr lang="en-US" sz="900" b="1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Administration</a:t>
              </a:r>
            </a:p>
            <a:p>
              <a:pPr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900" b="0" i="0" kern="800" cap="all" spc="0" baseline="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United States Department of Labor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5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5930349" y="5212404"/>
            <a:ext cx="2867025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i="0" dirty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Presented By: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5632384" y="275442"/>
            <a:ext cx="3440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875B8B45-955B-4B98-9CF8-C4EF3E1D75FE}" type="datetime4">
              <a:rPr lang="en-US" sz="2400" b="1" i="0" spc="-40" baseline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January 16, 2017</a:t>
            </a:fld>
            <a:endParaRPr lang="en-US" sz="2400" b="1" i="0" spc="-40" baseline="0" dirty="0">
              <a:solidFill>
                <a:schemeClr val="tx2">
                  <a:lumMod val="20000"/>
                  <a:lumOff val="80000"/>
                </a:schemeClr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>
            <a:spLocks noGrp="1"/>
          </p:cNvSpPr>
          <p:nvPr userDrawn="1">
            <p:ph type="body" sz="half" idx="12" hasCustomPrompt="1"/>
          </p:nvPr>
        </p:nvSpPr>
        <p:spPr>
          <a:xfrm>
            <a:off x="5654470" y="5730973"/>
            <a:ext cx="3418783" cy="77386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300" b="0" i="0" spc="50" baseline="0">
                <a:ln>
                  <a:solidFill>
                    <a:srgbClr val="004874"/>
                  </a:solidFill>
                </a:ln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 Name</a:t>
            </a:r>
          </a:p>
        </p:txBody>
      </p:sp>
    </p:spTree>
    <p:extLst>
      <p:ext uri="{BB962C8B-B14F-4D97-AF65-F5344CB8AC3E}">
        <p14:creationId xmlns:p14="http://schemas.microsoft.com/office/powerpoint/2010/main" val="3496096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57200" y="217489"/>
            <a:ext cx="3152321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marL="0"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3800" b="0" i="0" kern="1200" cap="small" spc="40" baseline="0" dirty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Myriad Pro Cond"/>
              </a:rPr>
              <a:t>Any Questions?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200" y="1046309"/>
            <a:ext cx="7840136" cy="4816257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609521" y="345650"/>
            <a:ext cx="4093029" cy="646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lvl="0" indent="0" algn="ct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600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Myriad Pro"/>
              </a:rPr>
              <a:t>Enter your questions in the Chat window</a:t>
            </a:r>
          </a:p>
          <a:p>
            <a:pPr marL="0" lvl="0" indent="0" algn="r" defTabSz="457200" rtl="0" eaLnBrk="1" latinLnBrk="0" hangingPunct="1">
              <a:spcBef>
                <a:spcPts val="0"/>
              </a:spcBef>
              <a:buClr>
                <a:srgbClr val="752832"/>
              </a:buClr>
              <a:buFont typeface="Wingdings" panose="05000000000000000000" pitchFamily="2" charset="2"/>
              <a:buNone/>
            </a:pPr>
            <a:r>
              <a:rPr lang="en-US" sz="1400" i="1" kern="1200" spc="60" baseline="0" dirty="0">
                <a:solidFill>
                  <a:srgbClr val="4675B8"/>
                </a:solidFill>
                <a:latin typeface="+mn-lt"/>
                <a:ea typeface="+mn-ea"/>
                <a:cs typeface="Myriad Pro"/>
              </a:rPr>
              <a:t>(lower left of screen)</a:t>
            </a:r>
          </a:p>
        </p:txBody>
      </p:sp>
      <p:sp>
        <p:nvSpPr>
          <p:cNvPr id="7" name="Chevron 6"/>
          <p:cNvSpPr/>
          <p:nvPr userDrawn="1"/>
        </p:nvSpPr>
        <p:spPr>
          <a:xfrm>
            <a:off x="3498840" y="347552"/>
            <a:ext cx="150520" cy="450049"/>
          </a:xfrm>
          <a:prstGeom prst="chevron">
            <a:avLst/>
          </a:prstGeom>
          <a:solidFill>
            <a:srgbClr val="4675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1343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2085" y="2600200"/>
            <a:ext cx="5095324" cy="566738"/>
          </a:xfrm>
        </p:spPr>
        <p:txBody>
          <a:bodyPr anchor="b">
            <a:normAutofit/>
          </a:bodyPr>
          <a:lstStyle>
            <a:lvl1pPr marL="0" indent="0" algn="l">
              <a:buClr>
                <a:srgbClr val="7A232E"/>
              </a:buClr>
              <a:buFont typeface="Wingdings" panose="05000000000000000000" pitchFamily="2" charset="2"/>
              <a:buNone/>
              <a:defRPr sz="3600" b="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pic>
        <p:nvPicPr>
          <p:cNvPr id="8" name="Picture 7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1772085" y="320259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400" i="1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Position/Title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1772085" y="3653875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Organization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1772085" y="3593121"/>
            <a:ext cx="3840480" cy="27432"/>
          </a:xfrm>
          <a:solidFill>
            <a:srgbClr val="4A7EBB"/>
          </a:solidFill>
        </p:spPr>
        <p:txBody>
          <a:bodyPr>
            <a:noAutofit/>
          </a:bodyPr>
          <a:lstStyle>
            <a:lvl1pPr marL="0" indent="0">
              <a:buNone/>
              <a:defRPr sz="1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3" hasCustomPrompt="1"/>
          </p:nvPr>
        </p:nvSpPr>
        <p:spPr>
          <a:xfrm>
            <a:off x="1772085" y="4261387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70922" y="128938"/>
            <a:ext cx="2182188" cy="2304097"/>
          </a:xfrm>
          <a:prstGeom prst="rect">
            <a:avLst/>
          </a:prstGeom>
        </p:spPr>
      </p:pic>
      <p:sp>
        <p:nvSpPr>
          <p:cNvPr id="19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772085" y="4680671"/>
            <a:ext cx="5095324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2000" i="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Phone or Email</a:t>
            </a:r>
          </a:p>
        </p:txBody>
      </p:sp>
      <p:sp>
        <p:nvSpPr>
          <p:cNvPr id="12" name="Title 1"/>
          <p:cNvSpPr txBox="1">
            <a:spLocks/>
          </p:cNvSpPr>
          <p:nvPr userDrawn="1"/>
        </p:nvSpPr>
        <p:spPr>
          <a:xfrm rot="17343955">
            <a:off x="6363212" y="4800076"/>
            <a:ext cx="3474685" cy="533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6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ctr"/>
            <a:r>
              <a:rPr lang="en-US" sz="3500" b="0" i="0" spc="40" baseline="0" dirty="0">
                <a:latin typeface="Impact" panose="020B0806030902050204" pitchFamily="34" charset="0"/>
              </a:rPr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2980288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83828"/>
            <a:ext cx="8717281" cy="5576138"/>
          </a:xfrm>
          <a:prstGeom prst="rect">
            <a:avLst/>
          </a:prstGeom>
          <a:effectLst>
            <a:innerShdw blurRad="88900" dist="38100" dir="18900000">
              <a:prstClr val="black">
                <a:alpha val="27000"/>
              </a:prstClr>
            </a:innerShdw>
          </a:effectLst>
        </p:spPr>
      </p:pic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574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ection-Slide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8885" y="2191006"/>
            <a:ext cx="5494337" cy="1168599"/>
          </a:xfrm>
        </p:spPr>
        <p:txBody>
          <a:bodyPr anchor="b" anchorCtr="0">
            <a:normAutofit/>
          </a:bodyPr>
          <a:lstStyle>
            <a:lvl1pPr algn="l">
              <a:defRPr sz="4000" b="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8885" y="3536723"/>
            <a:ext cx="5240509" cy="585857"/>
          </a:xfrm>
        </p:spPr>
        <p:txBody>
          <a:bodyPr anchor="t">
            <a:noAutofit/>
          </a:bodyPr>
          <a:lstStyle>
            <a:lvl1pPr marL="0" indent="0">
              <a:buNone/>
              <a:defRPr sz="2200" b="0" i="0" cap="all" baseline="0">
                <a:solidFill>
                  <a:srgbClr val="275A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1F36"/>
                </a:solidFill>
              </a:defRPr>
            </a:lvl1pPr>
          </a:lstStyle>
          <a:p>
            <a:fld id="{42234874-4AE6-EC41-8F27-0640F46724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/>
          <a:srcRect r="12034"/>
          <a:stretch/>
        </p:blipFill>
        <p:spPr>
          <a:xfrm>
            <a:off x="4854453" y="567"/>
            <a:ext cx="4289548" cy="6857433"/>
          </a:xfrm>
          <a:prstGeom prst="rect">
            <a:avLst/>
          </a:prstGeom>
        </p:spPr>
      </p:pic>
      <p:grpSp>
        <p:nvGrpSpPr>
          <p:cNvPr id="17" name="Group 16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8" name="Isosceles Triangle 17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18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  <p:pic>
        <p:nvPicPr>
          <p:cNvPr id="12" name="Picture 11" descr="wrfgps-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9685" y="5047573"/>
            <a:ext cx="2424806" cy="8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8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7" name="Rectangle 6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567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1" name="Isosceles Triangle 2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92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281009"/>
            <a:ext cx="3619500" cy="45259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3732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0" name="Group 9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15" name="Rectangle 14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1" name="Picture 10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05300" y="1877012"/>
            <a:ext cx="3619500" cy="392996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Pentagon 16"/>
          <p:cNvSpPr/>
          <p:nvPr userDrawn="1"/>
        </p:nvSpPr>
        <p:spPr>
          <a:xfrm rot="5400000">
            <a:off x="1731394" y="3439196"/>
            <a:ext cx="4899204" cy="56191"/>
          </a:xfrm>
          <a:prstGeom prst="homePlate">
            <a:avLst/>
          </a:prstGeom>
          <a:gradFill flip="none" rotWithShape="1">
            <a:gsLst>
              <a:gs pos="0">
                <a:srgbClr val="275A99">
                  <a:alpha val="19000"/>
                </a:srgbClr>
              </a:gs>
              <a:gs pos="99000">
                <a:srgbClr val="275A99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85850"/>
            <a:ext cx="3621253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9588" y="1085850"/>
            <a:ext cx="3622675" cy="719624"/>
          </a:xfrm>
          <a:prstGeom prst="snip1Rect">
            <a:avLst/>
          </a:prstGeom>
          <a:gradFill flip="none" rotWithShape="1">
            <a:gsLst>
              <a:gs pos="0">
                <a:srgbClr val="004874">
                  <a:lumMod val="93000"/>
                  <a:lumOff val="7000"/>
                </a:srgbClr>
              </a:gs>
              <a:gs pos="99000">
                <a:srgbClr val="002C47"/>
              </a:gs>
            </a:gsLst>
            <a:lin ang="2700000" scaled="1"/>
            <a:tileRect/>
          </a:gradFill>
        </p:spPr>
        <p:txBody>
          <a:bodyPr tIns="0" anchor="ctr" anchorCtr="0">
            <a:normAutofit/>
          </a:bodyPr>
          <a:lstStyle>
            <a:lvl1pPr marL="0" indent="0" algn="ctr">
              <a:lnSpc>
                <a:spcPct val="90000"/>
              </a:lnSpc>
              <a:buNone/>
              <a:defRPr sz="2000" b="0" spc="40" baseline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Impact" panose="020B080603090205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572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4305300" y="1872149"/>
            <a:ext cx="3619500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4" name="Isosceles Triangle 23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Isosceles Triangle 24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35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15" name="Group 14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20" name="Rectangle 19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Picture 15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18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800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23" name="Isosceles Triangle 22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Isosceles Triangle 23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989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rfgps-logo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6" y="5916894"/>
            <a:ext cx="2230783" cy="75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05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-1933"/>
            <a:ext cx="9144000" cy="6859933"/>
            <a:chOff x="0" y="-1933"/>
            <a:chExt cx="9144000" cy="6859933"/>
          </a:xfrm>
        </p:grpSpPr>
        <p:grpSp>
          <p:nvGrpSpPr>
            <p:cNvPr id="3" name="Group 2"/>
            <p:cNvGrpSpPr/>
            <p:nvPr userDrawn="1"/>
          </p:nvGrpSpPr>
          <p:grpSpPr>
            <a:xfrm>
              <a:off x="0" y="991981"/>
              <a:ext cx="9144000" cy="5104019"/>
              <a:chOff x="0" y="991981"/>
              <a:chExt cx="9144000" cy="4951619"/>
            </a:xfrm>
          </p:grpSpPr>
          <p:sp>
            <p:nvSpPr>
              <p:cNvPr id="8" name="Rectangle 7"/>
              <p:cNvSpPr/>
              <p:nvPr userDrawn="1"/>
            </p:nvSpPr>
            <p:spPr>
              <a:xfrm>
                <a:off x="0" y="991981"/>
                <a:ext cx="9144000" cy="4951619"/>
              </a:xfrm>
              <a:prstGeom prst="rect">
                <a:avLst/>
              </a:prstGeom>
              <a:solidFill>
                <a:srgbClr val="275A99">
                  <a:alpha val="16000"/>
                </a:srgb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 userDrawn="1"/>
            </p:nvSpPr>
            <p:spPr>
              <a:xfrm>
                <a:off x="0" y="1017198"/>
                <a:ext cx="9144000" cy="4901184"/>
              </a:xfrm>
              <a:prstGeom prst="rect">
                <a:avLst/>
              </a:prstGeom>
              <a:gradFill flip="none" rotWithShape="1">
                <a:gsLst>
                  <a:gs pos="0">
                    <a:schemeClr val="bg1"/>
                  </a:gs>
                  <a:gs pos="90000">
                    <a:srgbClr val="F6F6F6"/>
                  </a:gs>
                  <a:gs pos="72000">
                    <a:schemeClr val="bg1"/>
                  </a:gs>
                  <a:gs pos="100000">
                    <a:schemeClr val="bg1">
                      <a:lumMod val="85000"/>
                    </a:schemeClr>
                  </a:gs>
                </a:gsLst>
                <a:lin ang="600000" scaled="0"/>
                <a:tileRect/>
              </a:gradFill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" name="Picture 3" descr="wrfgps-logo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826" y="5916894"/>
              <a:ext cx="2230783" cy="75455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 userDrawn="1"/>
          </p:nvSpPr>
          <p:spPr>
            <a:xfrm>
              <a:off x="5882795" y="6070006"/>
              <a:ext cx="2438400" cy="787994"/>
            </a:xfrm>
            <a:prstGeom prst="rect">
              <a:avLst/>
            </a:prstGeom>
            <a:gradFill flip="none" rotWithShape="1">
              <a:gsLst>
                <a:gs pos="55720">
                  <a:srgbClr val="002C47">
                    <a:alpha val="11000"/>
                  </a:srgbClr>
                </a:gs>
                <a:gs pos="10000">
                  <a:srgbClr val="002C47">
                    <a:alpha val="0"/>
                  </a:srgbClr>
                </a:gs>
                <a:gs pos="100000">
                  <a:srgbClr val="002C47">
                    <a:alpha val="34000"/>
                  </a:srgbClr>
                </a:gs>
              </a:gsLst>
              <a:lin ang="6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 userDrawn="1"/>
          </p:nvSpPr>
          <p:spPr>
            <a:xfrm>
              <a:off x="6474454" y="-1933"/>
              <a:ext cx="2047874" cy="1019623"/>
            </a:xfrm>
            <a:prstGeom prst="rect">
              <a:avLst/>
            </a:prstGeom>
            <a:gradFill flip="none" rotWithShape="1">
              <a:gsLst>
                <a:gs pos="81000">
                  <a:schemeClr val="tx1">
                    <a:alpha val="14000"/>
                  </a:schemeClr>
                </a:gs>
                <a:gs pos="10000">
                  <a:srgbClr val="002C47">
                    <a:alpha val="0"/>
                  </a:srgbClr>
                </a:gs>
                <a:gs pos="100000">
                  <a:schemeClr val="tx1">
                    <a:alpha val="34000"/>
                  </a:schemeClr>
                </a:gs>
              </a:gsLst>
              <a:lin ang="20400000" scaled="0"/>
              <a:tileRect/>
            </a:gra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3"/>
            <a:srcRect r="66253"/>
            <a:stretch/>
          </p:blipFill>
          <p:spPr>
            <a:xfrm>
              <a:off x="7498391" y="284"/>
              <a:ext cx="1645609" cy="6857433"/>
            </a:xfrm>
            <a:prstGeom prst="rect">
              <a:avLst/>
            </a:prstGeom>
            <a:effectLst/>
          </p:spPr>
        </p:pic>
      </p:grpSp>
      <p:grpSp>
        <p:nvGrpSpPr>
          <p:cNvPr id="10" name="Group 9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0680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T-Background.png"/>
          <p:cNvPicPr>
            <a:picLocks noChangeAspect="1"/>
          </p:cNvPicPr>
          <p:nvPr userDrawn="1"/>
        </p:nvPicPr>
        <p:blipFill rotWithShape="1">
          <a:blip r:embed="rId24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8" b="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9470"/>
            <a:ext cx="6908800" cy="465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5"/>
          <a:srcRect r="66253"/>
          <a:stretch/>
        </p:blipFill>
        <p:spPr>
          <a:xfrm>
            <a:off x="7498391" y="284"/>
            <a:ext cx="1645609" cy="6857433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 flipV="1">
            <a:off x="8515350" y="0"/>
            <a:ext cx="628650" cy="1820427"/>
            <a:chOff x="8515350" y="5037573"/>
            <a:chExt cx="628650" cy="1820427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515350" y="5037573"/>
              <a:ext cx="628650" cy="1820427"/>
            </a:xfrm>
            <a:prstGeom prst="triangle">
              <a:avLst>
                <a:gd name="adj" fmla="val 100000"/>
              </a:avLst>
            </a:prstGeom>
            <a:solidFill>
              <a:srgbClr val="124D95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639494" y="5397070"/>
              <a:ext cx="504505" cy="1460930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/>
          <p:cNvSpPr txBox="1"/>
          <p:nvPr userDrawn="1"/>
        </p:nvSpPr>
        <p:spPr>
          <a:xfrm>
            <a:off x="8410574" y="13773"/>
            <a:ext cx="733425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D1979C8-7284-479F-8A15-DF92145F6DDA}" type="slidenum">
              <a:rPr lang="en-US" sz="1700" b="0" spc="40" baseline="0" smtClean="0">
                <a:solidFill>
                  <a:srgbClr val="004874"/>
                </a:solidFill>
                <a:latin typeface="Impact" panose="020B0806030902050204" pitchFamily="34" charset="0"/>
              </a:rPr>
              <a:pPr algn="r"/>
              <a:t>‹#›</a:t>
            </a:fld>
            <a:endParaRPr lang="en-US" sz="1700" b="0" spc="40" baseline="0" dirty="0">
              <a:solidFill>
                <a:srgbClr val="004874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00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49" r:id="rId2"/>
    <p:sldLayoutId id="2147483651" r:id="rId3"/>
    <p:sldLayoutId id="2147483650" r:id="rId4"/>
    <p:sldLayoutId id="2147483652" r:id="rId5"/>
    <p:sldLayoutId id="2147483660" r:id="rId6"/>
    <p:sldLayoutId id="2147483654" r:id="rId7"/>
    <p:sldLayoutId id="2147483655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9" r:id="rId15"/>
    <p:sldLayoutId id="2147483673" r:id="rId16"/>
    <p:sldLayoutId id="2147483674" r:id="rId17"/>
    <p:sldLayoutId id="2147483670" r:id="rId18"/>
    <p:sldLayoutId id="2147483668" r:id="rId19"/>
    <p:sldLayoutId id="2147483667" r:id="rId20"/>
    <p:sldLayoutId id="2147483671" r:id="rId21"/>
    <p:sldLayoutId id="2147483672" r:id="rId22"/>
  </p:sldLayoutIdLst>
  <p:txStyles>
    <p:titleStyle>
      <a:lvl1pPr algn="l" defTabSz="457200" rtl="0" eaLnBrk="1" latinLnBrk="0" hangingPunct="1">
        <a:lnSpc>
          <a:spcPct val="85000"/>
        </a:lnSpc>
        <a:spcBef>
          <a:spcPct val="0"/>
        </a:spcBef>
        <a:buNone/>
        <a:defRPr sz="3800" b="0" i="0" kern="1200" cap="small" spc="40" baseline="0">
          <a:gradFill>
            <a:gsLst>
              <a:gs pos="0">
                <a:srgbClr val="004874"/>
              </a:gs>
              <a:gs pos="100000">
                <a:srgbClr val="041F36"/>
              </a:gs>
            </a:gsLst>
            <a:lin ang="5400000" scaled="1"/>
          </a:gradFill>
          <a:latin typeface="Impact" panose="020B0806030902050204" pitchFamily="34" charset="0"/>
          <a:ea typeface="+mj-ea"/>
          <a:cs typeface="Impact" panose="020B080603090205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752832"/>
        </a:buClr>
        <a:buFont typeface="Wingdings" panose="05000000000000000000" pitchFamily="2" charset="2"/>
        <a:buChar char="Ø"/>
        <a:defRPr sz="3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2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752832"/>
        </a:buClr>
        <a:buFont typeface="Myriad Pro" panose="020B0503030403020204" pitchFamily="34" charset="0"/>
        <a:buChar char="–"/>
        <a:defRPr sz="22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752832"/>
        </a:buClr>
        <a:buFont typeface="Arial"/>
        <a:buChar char="»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fr.gov/cgi-bin/text-idx?tpl=/ecfrbrowse/Title02/2cfr200_main_02.tpl" TargetMode="External"/><Relationship Id="rId2" Type="http://schemas.openxmlformats.org/officeDocument/2006/relationships/hyperlink" Target="https://youthbuild.workforcegps.org/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www.doleta.gov/grants/financial_reporting.cfm" TargetMode="External"/><Relationship Id="rId4" Type="http://schemas.openxmlformats.org/officeDocument/2006/relationships/hyperlink" Target="http://wdr.doleta.gov/directives/attach/TEGL/TEGL_2-16_acc.pdf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smith.mark.w@DOL.gov" TargetMode="External"/><Relationship Id="rId4" Type="http://schemas.openxmlformats.org/officeDocument/2006/relationships/hyperlink" Target="mailto:castaneda.chanel@dol.gov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459110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Criteria for Match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219" y="1571625"/>
            <a:ext cx="7766332" cy="3440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38150" y="5305425"/>
            <a:ext cx="4981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 CFR 200.306(b)</a:t>
            </a:r>
          </a:p>
        </p:txBody>
      </p:sp>
    </p:spTree>
    <p:extLst>
      <p:ext uri="{BB962C8B-B14F-4D97-AF65-F5344CB8AC3E}">
        <p14:creationId xmlns:p14="http://schemas.microsoft.com/office/powerpoint/2010/main" val="15463171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 Criteria for Match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446" y="1228724"/>
            <a:ext cx="4780709" cy="33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187" y="4561638"/>
            <a:ext cx="3566775" cy="72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3350" y="5282974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DOL exception at 2900.8</a:t>
            </a:r>
          </a:p>
        </p:txBody>
      </p:sp>
    </p:spTree>
    <p:extLst>
      <p:ext uri="{BB962C8B-B14F-4D97-AF65-F5344CB8AC3E}">
        <p14:creationId xmlns:p14="http://schemas.microsoft.com/office/powerpoint/2010/main" val="2891858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Types of Match Expenditures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Funds or services provided and paid for by recipient or </a:t>
            </a:r>
            <a:r>
              <a:rPr lang="en-US" dirty="0" err="1"/>
              <a:t>subrecipient</a:t>
            </a:r>
            <a:r>
              <a:rPr lang="en-US" dirty="0"/>
              <a:t> form non-Federal funds</a:t>
            </a:r>
          </a:p>
          <a:p>
            <a:r>
              <a:rPr lang="en-US" dirty="0"/>
              <a:t>Payment for services that are allowable under the grant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cash contributions to recipient that are </a:t>
            </a:r>
            <a:r>
              <a:rPr lang="en-US" b="1" u="sng" dirty="0"/>
              <a:t>spent</a:t>
            </a:r>
            <a:r>
              <a:rPr lang="en-US" dirty="0"/>
              <a:t> by the recipient on allowable costs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Products, space, or services provided by a third-party organization and not paid for by recipient or </a:t>
            </a:r>
            <a:r>
              <a:rPr lang="en-US" dirty="0" err="1"/>
              <a:t>subrecipient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Non-Federal cash expenditures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In-kind contributions</a:t>
            </a:r>
          </a:p>
        </p:txBody>
      </p:sp>
    </p:spTree>
    <p:extLst>
      <p:ext uri="{BB962C8B-B14F-4D97-AF65-F5344CB8AC3E}">
        <p14:creationId xmlns:p14="http://schemas.microsoft.com/office/powerpoint/2010/main" val="14892209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Examples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40" y="1257301"/>
            <a:ext cx="7750622" cy="43299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008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Examples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5" y="1256500"/>
            <a:ext cx="7312652" cy="397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2287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 Exclusions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33" y="1143000"/>
            <a:ext cx="4243959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7342" y="1843087"/>
            <a:ext cx="3114675" cy="311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4621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In-Kind Contribution Examples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98" y="1143000"/>
            <a:ext cx="7873257" cy="4269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154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Standards for Match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Uniform Guidance narrowed and strengthened valuation standards</a:t>
            </a:r>
          </a:p>
          <a:p>
            <a:r>
              <a:rPr lang="en-US" dirty="0"/>
              <a:t>Donated real and personal property, supplies, etc.</a:t>
            </a:r>
          </a:p>
          <a:p>
            <a:pPr lvl="1"/>
            <a:r>
              <a:rPr lang="en-US" dirty="0"/>
              <a:t>Fair market value at time of donation</a:t>
            </a:r>
          </a:p>
          <a:p>
            <a:pPr lvl="1"/>
            <a:r>
              <a:rPr lang="en-US" dirty="0"/>
              <a:t>Appraisal required for donated buildings and space use</a:t>
            </a:r>
          </a:p>
          <a:p>
            <a:r>
              <a:rPr lang="en-US" dirty="0"/>
              <a:t>2 CFR 200.306 and 200.434</a:t>
            </a:r>
          </a:p>
        </p:txBody>
      </p:sp>
    </p:spTree>
    <p:extLst>
      <p:ext uri="{BB962C8B-B14F-4D97-AF65-F5344CB8AC3E}">
        <p14:creationId xmlns:p14="http://schemas.microsoft.com/office/powerpoint/2010/main" val="24817625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Valuation of In-Kind Contributions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4" y="1218263"/>
            <a:ext cx="7760439" cy="422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0384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Valuation of In-Kind Contributions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84" y="1285874"/>
            <a:ext cx="7918694" cy="4210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908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YouthBuild</a:t>
            </a:r>
            <a:r>
              <a:rPr lang="en-US" dirty="0"/>
              <a:t> Webinar Series: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YouthBuild</a:t>
            </a:r>
            <a:r>
              <a:rPr lang="en-US" dirty="0"/>
              <a:t> Match Requirements and Review of Changes in the 9130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2"/>
          </p:nvPr>
        </p:nvSpPr>
        <p:spPr/>
        <p:txBody>
          <a:bodyPr/>
          <a:lstStyle/>
          <a:p>
            <a:r>
              <a:rPr lang="en-US" dirty="0"/>
              <a:t>OGM - DPRR</a:t>
            </a:r>
          </a:p>
        </p:txBody>
      </p:sp>
    </p:spTree>
    <p:extLst>
      <p:ext uri="{BB962C8B-B14F-4D97-AF65-F5344CB8AC3E}">
        <p14:creationId xmlns:p14="http://schemas.microsoft.com/office/powerpoint/2010/main" val="403076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3" y="1247811"/>
            <a:ext cx="7765695" cy="4133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38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of Uniform Guidance Provisions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7876"/>
            <a:ext cx="7658100" cy="4787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370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Leveraged Resources</a:t>
            </a:r>
          </a:p>
        </p:txBody>
      </p:sp>
    </p:spTree>
    <p:extLst>
      <p:ext uri="{BB962C8B-B14F-4D97-AF65-F5344CB8AC3E}">
        <p14:creationId xmlns:p14="http://schemas.microsoft.com/office/powerpoint/2010/main" val="2683657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Leveraged Resources?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105325"/>
            <a:ext cx="7868324" cy="4487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88201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Leveraged Resources?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1095375"/>
            <a:ext cx="7475897" cy="3981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049" y="5238750"/>
            <a:ext cx="7058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Valuation of leveraged resources follows same requirements as match</a:t>
            </a:r>
          </a:p>
        </p:txBody>
      </p:sp>
    </p:spTree>
    <p:extLst>
      <p:ext uri="{BB962C8B-B14F-4D97-AF65-F5344CB8AC3E}">
        <p14:creationId xmlns:p14="http://schemas.microsoft.com/office/powerpoint/2010/main" val="9940450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</a:t>
            </a:r>
            <a:r>
              <a:rPr lang="en-US" dirty="0" err="1"/>
              <a:t>YouthBuild</a:t>
            </a:r>
            <a:r>
              <a:rPr lang="en-US" dirty="0"/>
              <a:t> Provisions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err="1"/>
              <a:t>YouthBuild</a:t>
            </a:r>
            <a:r>
              <a:rPr lang="en-US" dirty="0"/>
              <a:t> 2016 FOA</a:t>
            </a:r>
          </a:p>
          <a:p>
            <a:pPr lvl="1"/>
            <a:r>
              <a:rPr lang="en-US" dirty="0"/>
              <a:t>Must provide new cash or in-kind resources as match during the grant period equivalent to exactly 25% of the total Federal share of costs</a:t>
            </a:r>
          </a:p>
          <a:p>
            <a:pPr lvl="1"/>
            <a:r>
              <a:rPr lang="en-US" dirty="0"/>
              <a:t>Neither prior investments nor Federal resources may be counted towards the matching funds threshold, including funds that were originally provided through Federal funding</a:t>
            </a:r>
          </a:p>
          <a:p>
            <a:pPr lvl="1"/>
            <a:r>
              <a:rPr lang="en-US" dirty="0"/>
              <a:t>DOL encourages additional cost sharing above 25% to be committed as leveraged resources</a:t>
            </a:r>
          </a:p>
          <a:p>
            <a:pPr lvl="2"/>
            <a:r>
              <a:rPr lang="en-US" dirty="0"/>
              <a:t>Cover costs or materials that are not allowable under YB grant</a:t>
            </a:r>
          </a:p>
          <a:p>
            <a:pPr lvl="2"/>
            <a:r>
              <a:rPr lang="en-US" dirty="0"/>
              <a:t>Must count, document, and report</a:t>
            </a:r>
          </a:p>
        </p:txBody>
      </p:sp>
    </p:spTree>
    <p:extLst>
      <p:ext uri="{BB962C8B-B14F-4D97-AF65-F5344CB8AC3E}">
        <p14:creationId xmlns:p14="http://schemas.microsoft.com/office/powerpoint/2010/main" val="33327938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standards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Match &amp; Leveraged Resources</a:t>
            </a:r>
          </a:p>
        </p:txBody>
      </p:sp>
    </p:spTree>
    <p:extLst>
      <p:ext uri="{BB962C8B-B14F-4D97-AF65-F5344CB8AC3E}">
        <p14:creationId xmlns:p14="http://schemas.microsoft.com/office/powerpoint/2010/main" val="42017870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Reporting on ETA-9130 Form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Match and non-federal leveraged resources</a:t>
            </a:r>
          </a:p>
          <a:p>
            <a:pPr lvl="1"/>
            <a:r>
              <a:rPr lang="en-US" sz="2400" dirty="0"/>
              <a:t>Report in Recipient Share section (lines 10j through 10l)</a:t>
            </a:r>
          </a:p>
          <a:p>
            <a:r>
              <a:rPr lang="en-US" sz="2800" dirty="0"/>
              <a:t>Federal leveraged resources</a:t>
            </a:r>
          </a:p>
          <a:p>
            <a:pPr lvl="1"/>
            <a:r>
              <a:rPr lang="en-US" sz="2400" dirty="0"/>
              <a:t>Report on line item 11a (Other Federal Funds Expended)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" y="4238625"/>
            <a:ext cx="7505303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0" y="5216596"/>
            <a:ext cx="7547988" cy="51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9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 9130: Recipient Share Section</a:t>
            </a:r>
          </a:p>
        </p:txBody>
      </p:sp>
      <p:graphicFrame>
        <p:nvGraphicFramePr>
          <p:cNvPr id="8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8733725"/>
              </p:ext>
            </p:extLst>
          </p:nvPr>
        </p:nvGraphicFramePr>
        <p:xfrm>
          <a:off x="247649" y="1095374"/>
          <a:ext cx="7286625" cy="4867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030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Reporting Match &amp; Leveraged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DOL exception 2 CFR 2900.8</a:t>
            </a:r>
          </a:p>
          <a:p>
            <a:r>
              <a:rPr lang="en-US" dirty="0"/>
              <a:t>Grantee can only record match expenditures when </a:t>
            </a:r>
            <a:r>
              <a:rPr lang="en-US" b="1" dirty="0"/>
              <a:t>expended</a:t>
            </a:r>
            <a:r>
              <a:rPr lang="en-US" dirty="0"/>
              <a:t>, not received</a:t>
            </a:r>
          </a:p>
          <a:p>
            <a:pPr lvl="1"/>
            <a:r>
              <a:rPr lang="en-US" dirty="0"/>
              <a:t>Grantee must account for funds used for cost-sharing within their accounting systems as the funds are </a:t>
            </a:r>
            <a:r>
              <a:rPr lang="en-US" u="sng" dirty="0"/>
              <a:t>expended</a:t>
            </a:r>
          </a:p>
        </p:txBody>
      </p:sp>
    </p:spTree>
    <p:extLst>
      <p:ext uri="{BB962C8B-B14F-4D97-AF65-F5344CB8AC3E}">
        <p14:creationId xmlns:p14="http://schemas.microsoft.com/office/powerpoint/2010/main" val="3604727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3814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Quarterly Narrative Progress Report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" y="1103769"/>
            <a:ext cx="7362624" cy="445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19025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</p:spTree>
    <p:extLst>
      <p:ext uri="{BB962C8B-B14F-4D97-AF65-F5344CB8AC3E}">
        <p14:creationId xmlns:p14="http://schemas.microsoft.com/office/powerpoint/2010/main" val="2899704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276349"/>
            <a:ext cx="7805094" cy="4509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93435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(Cont.)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1121520"/>
            <a:ext cx="8047523" cy="4574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09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Common Mistakes (Cont.)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" y="1188752"/>
            <a:ext cx="7940805" cy="4488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392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Do’s and </a:t>
            </a:r>
            <a:r>
              <a:rPr lang="en-US" dirty="0" err="1"/>
              <a:t>Dont’s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26" y="1581150"/>
            <a:ext cx="7690197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661415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Closeout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1076658"/>
            <a:ext cx="9278936" cy="4514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7799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Reporting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Allowable costs under the </a:t>
            </a:r>
            <a:r>
              <a:rPr lang="en-US" dirty="0" err="1"/>
              <a:t>YouthBuild</a:t>
            </a:r>
            <a:r>
              <a:rPr lang="en-US" dirty="0"/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4171982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Keep in Mind… WIOA Law &amp; Regulations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98513281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39992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YouthBuild</a:t>
            </a:r>
            <a:r>
              <a:rPr lang="en-US" dirty="0"/>
              <a:t> Cost Limitations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WIOA sec. 171(c)(2)(C)(i) </a:t>
            </a:r>
          </a:p>
          <a:p>
            <a:pPr lvl="1"/>
            <a:r>
              <a:rPr lang="en-US" dirty="0"/>
              <a:t>Increase in maximum percentage (15%) for supervision and training on the rehab of community and other public use facilities </a:t>
            </a:r>
          </a:p>
          <a:p>
            <a:r>
              <a:rPr lang="en-US" dirty="0"/>
              <a:t>Salary &amp; Bonus Limitations</a:t>
            </a:r>
          </a:p>
          <a:p>
            <a:pPr lvl="1"/>
            <a:r>
              <a:rPr lang="en-US" dirty="0"/>
              <a:t>Executive Level II</a:t>
            </a:r>
          </a:p>
          <a:p>
            <a:pPr lvl="1"/>
            <a:r>
              <a:rPr lang="en-US" dirty="0"/>
              <a:t>Public Law 109-234 and TEGL 5-06</a:t>
            </a:r>
          </a:p>
          <a:p>
            <a:r>
              <a:rPr lang="en-US" dirty="0"/>
              <a:t>20 CFR 688.520(a)</a:t>
            </a:r>
          </a:p>
          <a:p>
            <a:pPr lvl="1"/>
            <a:r>
              <a:rPr lang="en-US" dirty="0"/>
              <a:t>Administrative limit to 10% of grant award</a:t>
            </a:r>
          </a:p>
        </p:txBody>
      </p:sp>
    </p:spTree>
    <p:extLst>
      <p:ext uri="{BB962C8B-B14F-4D97-AF65-F5344CB8AC3E}">
        <p14:creationId xmlns:p14="http://schemas.microsoft.com/office/powerpoint/2010/main" val="42096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200" b="0" i="0" kern="1200" cap="small" spc="40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/>
              <a:t>Moderator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00" y="1875238"/>
            <a:ext cx="1999325" cy="2582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" name="Text Placeholder 8"/>
          <p:cNvSpPr txBox="1">
            <a:spLocks/>
          </p:cNvSpPr>
          <p:nvPr/>
        </p:nvSpPr>
        <p:spPr>
          <a:xfrm>
            <a:off x="3375343" y="2324579"/>
            <a:ext cx="4837112" cy="35480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i="1" dirty="0"/>
              <a:t>Workforce Analyst/National Liaison</a:t>
            </a:r>
          </a:p>
        </p:txBody>
      </p:sp>
      <p:sp>
        <p:nvSpPr>
          <p:cNvPr id="16" name="Text Placeholder 10"/>
          <p:cNvSpPr txBox="1">
            <a:spLocks/>
          </p:cNvSpPr>
          <p:nvPr/>
        </p:nvSpPr>
        <p:spPr>
          <a:xfrm>
            <a:off x="3375343" y="2892265"/>
            <a:ext cx="4837112" cy="134779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Wingdings" panose="05000000000000000000" pitchFamily="2" charset="2"/>
              <a:buChar char="Ø"/>
              <a:defRPr sz="30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Myriad Pro" panose="020B0503030403020204" pitchFamily="34" charset="0"/>
              <a:buChar char="–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752832"/>
              </a:buClr>
              <a:buFont typeface="Arial"/>
              <a:buChar char="»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U.S. Department of Labor</a:t>
            </a: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3249614" y="2787022"/>
            <a:ext cx="3334066" cy="0"/>
          </a:xfrm>
          <a:prstGeom prst="line">
            <a:avLst/>
          </a:prstGeom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 Smith</a:t>
            </a:r>
          </a:p>
        </p:txBody>
      </p:sp>
    </p:spTree>
    <p:extLst>
      <p:ext uri="{BB962C8B-B14F-4D97-AF65-F5344CB8AC3E}">
        <p14:creationId xmlns:p14="http://schemas.microsoft.com/office/powerpoint/2010/main" val="8642148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Property Costs under </a:t>
            </a:r>
            <a:r>
              <a:rPr lang="en-US" dirty="0" err="1"/>
              <a:t>YouthBuild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WIOA Regulations: 20 CFR 688.550</a:t>
            </a:r>
          </a:p>
          <a:p>
            <a:endParaRPr lang="en-US" dirty="0"/>
          </a:p>
          <a:p>
            <a:r>
              <a:rPr lang="en-US" sz="3200" dirty="0">
                <a:latin typeface="Open Sans Light"/>
              </a:rPr>
              <a:t>The following activities associated with real property are allowable solely for the </a:t>
            </a:r>
            <a:r>
              <a:rPr lang="en-US" sz="3200" b="1" u="sng" dirty="0">
                <a:latin typeface="Open Sans Light"/>
              </a:rPr>
              <a:t>purpose of training</a:t>
            </a:r>
            <a:r>
              <a:rPr lang="en-US" sz="3200" b="1" dirty="0">
                <a:latin typeface="Open Sans Light"/>
              </a:rPr>
              <a:t> </a:t>
            </a:r>
            <a:r>
              <a:rPr lang="en-US" sz="3200" dirty="0" err="1">
                <a:latin typeface="Open Sans Light"/>
              </a:rPr>
              <a:t>YouthBuild</a:t>
            </a:r>
            <a:r>
              <a:rPr lang="en-US" sz="3200" dirty="0">
                <a:latin typeface="Open Sans Light"/>
              </a:rPr>
              <a:t> participants:</a:t>
            </a:r>
          </a:p>
          <a:p>
            <a:pPr lvl="1"/>
            <a:r>
              <a:rPr lang="en-US" sz="2800" dirty="0">
                <a:latin typeface="Open Sans Light"/>
              </a:rPr>
              <a:t>Rehabilitation of existing structures</a:t>
            </a:r>
          </a:p>
          <a:p>
            <a:pPr lvl="1"/>
            <a:r>
              <a:rPr lang="en-US" sz="2800" dirty="0">
                <a:latin typeface="Open Sans Light"/>
              </a:rPr>
              <a:t>Construction of buildings </a:t>
            </a:r>
          </a:p>
          <a:p>
            <a:pPr lvl="2"/>
            <a:r>
              <a:rPr lang="en-US" sz="2800" dirty="0">
                <a:latin typeface="Open Sans Light"/>
              </a:rPr>
              <a:t>Both for the use by homeless individuals and families or low-income families or for use as transitional housing</a:t>
            </a:r>
          </a:p>
          <a:p>
            <a:pPr lvl="1"/>
            <a:r>
              <a:rPr lang="en-US" sz="3200" dirty="0">
                <a:latin typeface="Open Sans Light"/>
              </a:rPr>
              <a:t>Construction or rehabilitation of community or other public facilities</a:t>
            </a:r>
          </a:p>
          <a:p>
            <a:pPr lvl="2"/>
            <a:r>
              <a:rPr lang="en-US" sz="2800" dirty="0">
                <a:latin typeface="Open Sans Light"/>
              </a:rPr>
              <a:t>only 15% of the grant award is allowable (see 20 CFR 688.520(b))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59893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Real Property Costs under </a:t>
            </a:r>
            <a:r>
              <a:rPr lang="en-US" dirty="0" err="1"/>
              <a:t>YouthBuild</a:t>
            </a:r>
            <a:r>
              <a:rPr lang="en-US" dirty="0"/>
              <a:t>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7400" dirty="0">
                <a:latin typeface="Open Sans Light"/>
              </a:rPr>
              <a:t>The costs for acquisition of buildings are allowable with prior Grant Officer approval and only under the following conditions:</a:t>
            </a:r>
          </a:p>
          <a:p>
            <a:pPr lvl="1"/>
            <a:r>
              <a:rPr lang="en-US" sz="4900" dirty="0">
                <a:latin typeface="Open Sans Light"/>
              </a:rPr>
              <a:t>Solely for </a:t>
            </a:r>
            <a:r>
              <a:rPr lang="en-US" sz="4900" b="1" dirty="0">
                <a:latin typeface="Open Sans Light"/>
              </a:rPr>
              <a:t>training purposes</a:t>
            </a:r>
            <a:endParaRPr lang="en-US" sz="4900" dirty="0">
              <a:latin typeface="Open Sans Light"/>
            </a:endParaRPr>
          </a:p>
          <a:p>
            <a:pPr lvl="1"/>
            <a:r>
              <a:rPr lang="en-US" sz="4900" dirty="0">
                <a:latin typeface="Open Sans Light"/>
              </a:rPr>
              <a:t>Based on the </a:t>
            </a:r>
            <a:r>
              <a:rPr lang="en-US" sz="4900" b="1" dirty="0">
                <a:latin typeface="Open Sans Light"/>
              </a:rPr>
              <a:t>proportionate share</a:t>
            </a:r>
            <a:endParaRPr lang="en-US" sz="5500" dirty="0">
              <a:latin typeface="Open Sans Light"/>
            </a:endParaRPr>
          </a:p>
          <a:p>
            <a:r>
              <a:rPr lang="en-US" sz="7400" dirty="0">
                <a:latin typeface="Open Sans Light"/>
              </a:rPr>
              <a:t>The following costs are </a:t>
            </a:r>
            <a:r>
              <a:rPr lang="en-US" sz="7400" u="sng" dirty="0">
                <a:latin typeface="Open Sans Light"/>
              </a:rPr>
              <a:t>allowable</a:t>
            </a:r>
            <a:r>
              <a:rPr lang="en-US" sz="7400" dirty="0">
                <a:latin typeface="Open Sans Light"/>
              </a:rPr>
              <a:t> to the extent allocable to training YB participants:</a:t>
            </a:r>
          </a:p>
          <a:p>
            <a:pPr lvl="1"/>
            <a:r>
              <a:rPr lang="en-US" sz="4900" dirty="0">
                <a:latin typeface="Open Sans Light"/>
              </a:rPr>
              <a:t>Trainees’ tools and clothing including personal protective equipment</a:t>
            </a:r>
          </a:p>
          <a:p>
            <a:pPr lvl="1"/>
            <a:r>
              <a:rPr lang="en-US" sz="4900" dirty="0">
                <a:latin typeface="Open Sans Light"/>
              </a:rPr>
              <a:t>On-site trainee supervisors</a:t>
            </a:r>
          </a:p>
          <a:p>
            <a:pPr lvl="1"/>
            <a:r>
              <a:rPr lang="en-US" sz="4900" dirty="0">
                <a:latin typeface="Open Sans Light"/>
              </a:rPr>
              <a:t>Construction management</a:t>
            </a:r>
          </a:p>
          <a:p>
            <a:pPr lvl="1"/>
            <a:r>
              <a:rPr lang="en-US" sz="4900" dirty="0">
                <a:latin typeface="Open Sans Light"/>
              </a:rPr>
              <a:t>Relocation of buildings</a:t>
            </a:r>
          </a:p>
          <a:p>
            <a:pPr lvl="1"/>
            <a:r>
              <a:rPr lang="en-US" sz="4900" dirty="0">
                <a:latin typeface="Open Sans Light"/>
              </a:rPr>
              <a:t>Architecture fees</a:t>
            </a:r>
          </a:p>
          <a:p>
            <a:endParaRPr lang="en-US" sz="3200" dirty="0">
              <a:latin typeface="Open Sans Light"/>
            </a:endParaRPr>
          </a:p>
          <a:p>
            <a:r>
              <a:rPr lang="en-US" sz="7400" dirty="0">
                <a:latin typeface="Open Sans Light"/>
              </a:rPr>
              <a:t>The following costs are </a:t>
            </a:r>
            <a:r>
              <a:rPr lang="en-US" sz="7400" u="sng" dirty="0">
                <a:latin typeface="Open Sans Light"/>
              </a:rPr>
              <a:t>unallowable</a:t>
            </a:r>
            <a:r>
              <a:rPr lang="en-US" sz="7400" dirty="0">
                <a:latin typeface="Open Sans Light"/>
              </a:rPr>
              <a:t>:</a:t>
            </a:r>
          </a:p>
          <a:p>
            <a:pPr lvl="1"/>
            <a:r>
              <a:rPr lang="en-US" sz="5500" dirty="0">
                <a:latin typeface="Open Sans Light"/>
              </a:rPr>
              <a:t>The cost of acquisition of land</a:t>
            </a:r>
          </a:p>
          <a:p>
            <a:pPr lvl="1"/>
            <a:r>
              <a:rPr lang="en-US" sz="5500" dirty="0">
                <a:latin typeface="Open Sans Light"/>
              </a:rPr>
              <a:t>Brokerage fees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7442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 Costs under </a:t>
            </a:r>
            <a:r>
              <a:rPr lang="en-US" dirty="0" err="1"/>
              <a:t>YouthBuild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500" dirty="0">
                <a:latin typeface="Open Sans Light"/>
              </a:rPr>
              <a:t>Allowable participant costs include (WIOA Regulation - </a:t>
            </a:r>
            <a:r>
              <a:rPr lang="en-US" sz="4500" b="1" dirty="0">
                <a:solidFill>
                  <a:schemeClr val="tx1"/>
                </a:solidFill>
                <a:latin typeface="Open Sans Light"/>
              </a:rPr>
              <a:t>20 CFR 688.560</a:t>
            </a:r>
            <a:r>
              <a:rPr lang="en-US" sz="4500" dirty="0">
                <a:latin typeface="Open Sans Light"/>
              </a:rPr>
              <a:t>):</a:t>
            </a:r>
          </a:p>
          <a:p>
            <a:r>
              <a:rPr lang="en-US" sz="3800" dirty="0">
                <a:latin typeface="Open Sans Light"/>
              </a:rPr>
              <a:t>The costs of payments to participants engaged in eligible work-related </a:t>
            </a:r>
            <a:r>
              <a:rPr lang="en-US" sz="3800" dirty="0" err="1">
                <a:latin typeface="Open Sans Light"/>
              </a:rPr>
              <a:t>YouthBuild</a:t>
            </a:r>
            <a:r>
              <a:rPr lang="en-US" sz="3800" dirty="0">
                <a:latin typeface="Open Sans Light"/>
              </a:rPr>
              <a:t> activities</a:t>
            </a:r>
          </a:p>
          <a:p>
            <a:r>
              <a:rPr lang="en-US" sz="3800" dirty="0">
                <a:latin typeface="Open Sans Light"/>
              </a:rPr>
              <a:t>Needs-based payments</a:t>
            </a:r>
          </a:p>
          <a:p>
            <a:r>
              <a:rPr lang="en-US" sz="3800" dirty="0">
                <a:latin typeface="Open Sans Light"/>
              </a:rPr>
              <a:t>Supportive services</a:t>
            </a:r>
          </a:p>
          <a:p>
            <a:r>
              <a:rPr lang="en-US" sz="3800" dirty="0">
                <a:latin typeface="Open Sans Light"/>
              </a:rPr>
              <a:t>Additional benefits to </a:t>
            </a:r>
            <a:r>
              <a:rPr lang="en-US" sz="3800" dirty="0" err="1">
                <a:latin typeface="Open Sans Light"/>
              </a:rPr>
              <a:t>exiters</a:t>
            </a:r>
            <a:r>
              <a:rPr lang="en-US" sz="3800" dirty="0">
                <a:latin typeface="Open Sans Light"/>
              </a:rPr>
              <a:t> and are receiving follow-up services, may include:</a:t>
            </a:r>
          </a:p>
          <a:p>
            <a:pPr lvl="1"/>
            <a:r>
              <a:rPr lang="en-US" sz="3800" dirty="0">
                <a:latin typeface="Open Sans Light"/>
              </a:rPr>
              <a:t>Tuition assistance for obtaining college credits</a:t>
            </a:r>
          </a:p>
          <a:p>
            <a:pPr lvl="1"/>
            <a:r>
              <a:rPr lang="en-US" sz="3800" dirty="0">
                <a:latin typeface="Open Sans Light"/>
              </a:rPr>
              <a:t>Scholarships to registered apprenticeship or technical education program</a:t>
            </a:r>
          </a:p>
          <a:p>
            <a:pPr lvl="1"/>
            <a:r>
              <a:rPr lang="en-US" sz="3800" dirty="0">
                <a:latin typeface="Open Sans Light"/>
              </a:rPr>
              <a:t>Employer or Government-sponsored health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77386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Other Allowable Costs/ Activities under </a:t>
            </a:r>
            <a:r>
              <a:rPr lang="en-US" dirty="0" err="1"/>
              <a:t>YouthBuild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Counseling services and related activities, such as:</a:t>
            </a:r>
          </a:p>
          <a:p>
            <a:pPr lvl="1"/>
            <a:r>
              <a:rPr lang="en-US" dirty="0"/>
              <a:t>Comprehensive guidance and counseling on:</a:t>
            </a:r>
          </a:p>
          <a:p>
            <a:pPr lvl="2"/>
            <a:r>
              <a:rPr lang="en-US" dirty="0"/>
              <a:t>Drug and alcohol abuse</a:t>
            </a:r>
          </a:p>
          <a:p>
            <a:pPr lvl="2"/>
            <a:r>
              <a:rPr lang="en-US" dirty="0"/>
              <a:t>Referrals to mental health services</a:t>
            </a:r>
          </a:p>
          <a:p>
            <a:pPr lvl="2"/>
            <a:r>
              <a:rPr lang="en-US" dirty="0"/>
              <a:t>Referrals to victim services</a:t>
            </a:r>
          </a:p>
          <a:p>
            <a:r>
              <a:rPr lang="en-US" dirty="0"/>
              <a:t>Mental Toughness (TEGL 14-09)</a:t>
            </a:r>
          </a:p>
          <a:p>
            <a:pPr lvl="1"/>
            <a:r>
              <a:rPr lang="en-US" dirty="0"/>
              <a:t>Unallowable costs: rope courses, travel costs or speaker fees</a:t>
            </a:r>
          </a:p>
          <a:p>
            <a:pPr lvl="1"/>
            <a:r>
              <a:rPr lang="en-US" dirty="0"/>
              <a:t>Allowable: recruitment and eligibility determination</a:t>
            </a:r>
          </a:p>
          <a:p>
            <a:r>
              <a:rPr lang="en-US" dirty="0"/>
              <a:t>Supportive services and needs-based payments necessary to enable individuals to participant in program</a:t>
            </a:r>
          </a:p>
        </p:txBody>
      </p:sp>
    </p:spTree>
    <p:extLst>
      <p:ext uri="{BB962C8B-B14F-4D97-AF65-F5344CB8AC3E}">
        <p14:creationId xmlns:p14="http://schemas.microsoft.com/office/powerpoint/2010/main" val="366418856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Wages, Stipends, or Benefits under </a:t>
            </a:r>
            <a:r>
              <a:rPr lang="en-US" dirty="0" err="1"/>
              <a:t>YouthBuild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Provisions of wages, stipends, or benefits to participants in the program are allowable</a:t>
            </a:r>
          </a:p>
          <a:p>
            <a:r>
              <a:rPr lang="en-US" dirty="0"/>
              <a:t>WIOA Law 171(c)(2) – grantees may provide wage or stipends for work experiences</a:t>
            </a:r>
          </a:p>
          <a:p>
            <a:pPr lvl="1"/>
            <a:r>
              <a:rPr lang="en-US" dirty="0"/>
              <a:t>Must have written policies</a:t>
            </a:r>
          </a:p>
          <a:p>
            <a:r>
              <a:rPr lang="en-US" dirty="0"/>
              <a:t>Understanding the difference between using stipend or wage as the payment type has specific implication in relation to the IRS deduction</a:t>
            </a:r>
          </a:p>
          <a:p>
            <a:r>
              <a:rPr lang="en-US" sz="3200" dirty="0">
                <a:latin typeface="Open Sans Light"/>
              </a:rPr>
              <a:t>Incentive payments are allowable </a:t>
            </a:r>
          </a:p>
          <a:p>
            <a:pPr lvl="1"/>
            <a:r>
              <a:rPr lang="en-US" sz="2800" dirty="0">
                <a:latin typeface="Open Sans Light"/>
              </a:rPr>
              <a:t>Recognition and achievement </a:t>
            </a:r>
            <a:r>
              <a:rPr lang="en-US" sz="2800" u="sng" dirty="0">
                <a:latin typeface="Open Sans Light"/>
              </a:rPr>
              <a:t>directly tied</a:t>
            </a:r>
            <a:r>
              <a:rPr lang="en-US" sz="2800" dirty="0">
                <a:latin typeface="Open Sans Light"/>
              </a:rPr>
              <a:t> to training activities and work experience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1380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ETA-9130 Form</a:t>
            </a:r>
          </a:p>
        </p:txBody>
      </p:sp>
    </p:spTree>
    <p:extLst>
      <p:ext uri="{BB962C8B-B14F-4D97-AF65-F5344CB8AC3E}">
        <p14:creationId xmlns:p14="http://schemas.microsoft.com/office/powerpoint/2010/main" val="41299412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Updates to the ETA 9130 form </a:t>
            </a:r>
          </a:p>
          <a:p>
            <a:pPr lvl="1"/>
            <a:r>
              <a:rPr lang="en-US" dirty="0"/>
              <a:t>Due to the passing of Workforce Innovation and Opportunity Act (WIOA)</a:t>
            </a:r>
          </a:p>
          <a:p>
            <a:pPr lvl="2"/>
            <a:r>
              <a:rPr lang="en-US" dirty="0"/>
              <a:t>Numerous new statutory requirements</a:t>
            </a:r>
          </a:p>
          <a:p>
            <a:pPr lvl="1"/>
            <a:r>
              <a:rPr lang="en-US" dirty="0"/>
              <a:t>Add the Uniform Guidance and DOL’s Exceptions</a:t>
            </a:r>
          </a:p>
          <a:p>
            <a:r>
              <a:rPr lang="en-US" dirty="0"/>
              <a:t>Approval Date: April 13, 2016</a:t>
            </a:r>
          </a:p>
          <a:p>
            <a:r>
              <a:rPr lang="en-US" dirty="0"/>
              <a:t>Expiration Date: October 2019</a:t>
            </a:r>
          </a:p>
          <a:p>
            <a:r>
              <a:rPr lang="en-US" dirty="0"/>
              <a:t>New forms became available in e-Reporting system beginning on Oct 1 , 2016</a:t>
            </a:r>
          </a:p>
          <a:p>
            <a:pPr lvl="1"/>
            <a:r>
              <a:rPr lang="en-US" dirty="0"/>
              <a:t>Grantees were to use the new forms for the Sept 30, 2016 reporting quarter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9409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Sections of the ETA-9130 Report</a:t>
            </a:r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6267743"/>
              </p:ext>
            </p:extLst>
          </p:nvPr>
        </p:nvGraphicFramePr>
        <p:xfrm>
          <a:off x="419100" y="1200149"/>
          <a:ext cx="7448550" cy="4162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115726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the Board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Affects all ETA-9130s, including the Basic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Unique Entity Identifier</a:t>
            </a:r>
          </a:p>
          <a:p>
            <a:pPr lvl="1"/>
            <a:r>
              <a:rPr lang="en-US" dirty="0"/>
              <a:t>Line item 4a was renamed Unique Entity Identifier, as prescribed by 2 CFR 200.210</a:t>
            </a:r>
          </a:p>
          <a:p>
            <a:pPr lvl="1"/>
            <a:r>
              <a:rPr lang="en-US" dirty="0"/>
              <a:t>Currently using the DUNS number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Basis of Reporting</a:t>
            </a:r>
          </a:p>
          <a:p>
            <a:pPr lvl="1"/>
            <a:r>
              <a:rPr lang="en-US" dirty="0"/>
              <a:t>Line item 7 was renamed “Basis of Reporting”</a:t>
            </a:r>
          </a:p>
        </p:txBody>
      </p:sp>
    </p:spTree>
    <p:extLst>
      <p:ext uri="{BB962C8B-B14F-4D97-AF65-F5344CB8AC3E}">
        <p14:creationId xmlns:p14="http://schemas.microsoft.com/office/powerpoint/2010/main" val="40240478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the Board Changes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/>
              <a:t>Expenditures</a:t>
            </a:r>
          </a:p>
          <a:p>
            <a:pPr lvl="1"/>
            <a:r>
              <a:rPr lang="en-US" dirty="0"/>
              <a:t>Instructions have been updated to reflect the Uniform Guidance definition of Expenditures at 2 CFR 200.34(c)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Recipient Share (match and leveraged resources)</a:t>
            </a:r>
          </a:p>
          <a:p>
            <a:pPr lvl="1"/>
            <a:r>
              <a:rPr lang="en-US" dirty="0"/>
              <a:t>Instructions updated to reflect DOL’s exception at 2 CFR 2900.8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/>
              <a:t>Program Income</a:t>
            </a:r>
          </a:p>
          <a:p>
            <a:pPr lvl="1"/>
            <a:r>
              <a:rPr lang="en-US" dirty="0"/>
              <a:t>Updated to reflect additional guidance at 2 CFR 200.305(b)(5)</a:t>
            </a:r>
          </a:p>
        </p:txBody>
      </p:sp>
    </p:spTree>
    <p:extLst>
      <p:ext uri="{BB962C8B-B14F-4D97-AF65-F5344CB8AC3E}">
        <p14:creationId xmlns:p14="http://schemas.microsoft.com/office/powerpoint/2010/main" val="81127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Chanel </a:t>
            </a:r>
            <a:r>
              <a:rPr lang="en-US" dirty="0" err="1"/>
              <a:t>Castañeda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Grants Management Specialist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half" idx="11"/>
          </p:nvPr>
        </p:nvSpPr>
        <p:spPr/>
        <p:txBody>
          <a:bodyPr/>
          <a:lstStyle/>
          <a:p>
            <a:r>
              <a:rPr lang="en-US" dirty="0"/>
              <a:t>USDOL-ETA</a:t>
            </a:r>
          </a:p>
          <a:p>
            <a:r>
              <a:rPr lang="en-US" dirty="0"/>
              <a:t>Office of Grants Management - DPRR</a:t>
            </a:r>
          </a:p>
        </p:txBody>
      </p:sp>
      <p:pic>
        <p:nvPicPr>
          <p:cNvPr id="1026" name="Picture 1" descr="cid:image004.png@01D23444.1361E9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2276475"/>
            <a:ext cx="30861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098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Across the Board Changes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9471"/>
            <a:ext cx="6908800" cy="197188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/>
              <a:t>Certification</a:t>
            </a:r>
          </a:p>
          <a:p>
            <a:pPr lvl="1"/>
            <a:r>
              <a:rPr lang="en-US" dirty="0"/>
              <a:t>Certification language at the bottom of the report has changed to reflect the Uniform Guidance (2 CFR 200.415)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45825"/>
            <a:ext cx="8086457" cy="143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63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ETA-9130: Indirect Expenditures Section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u="sng" dirty="0"/>
              <a:t>NEW</a:t>
            </a:r>
            <a:r>
              <a:rPr lang="en-US" dirty="0"/>
              <a:t> section for ETA-9130 form</a:t>
            </a:r>
          </a:p>
          <a:p>
            <a:r>
              <a:rPr lang="en-US" dirty="0"/>
              <a:t>Report Section 13 on FINAL report only</a:t>
            </a:r>
          </a:p>
          <a:p>
            <a:r>
              <a:rPr lang="en-US" dirty="0"/>
              <a:t>Direct grant recipients are required to report in Section 13:</a:t>
            </a:r>
          </a:p>
          <a:p>
            <a:pPr lvl="1"/>
            <a:r>
              <a:rPr lang="en-US" dirty="0"/>
              <a:t>If they have a negotiated and approved ICR and</a:t>
            </a:r>
          </a:p>
          <a:p>
            <a:pPr lvl="1"/>
            <a:r>
              <a:rPr lang="en-US" dirty="0"/>
              <a:t>Charging indirect costs to their ETA grant</a:t>
            </a:r>
          </a:p>
          <a:p>
            <a:r>
              <a:rPr lang="en-US" dirty="0"/>
              <a:t>Recipients using an approved CAP, and/or have </a:t>
            </a:r>
            <a:r>
              <a:rPr lang="en-US" dirty="0" err="1"/>
              <a:t>subrecipient</a:t>
            </a:r>
            <a:r>
              <a:rPr lang="en-US" dirty="0"/>
              <a:t> data will </a:t>
            </a:r>
            <a:r>
              <a:rPr lang="en-US" u="sng" dirty="0"/>
              <a:t>not</a:t>
            </a:r>
            <a:r>
              <a:rPr lang="en-US" dirty="0"/>
              <a:t> report in Section 13</a:t>
            </a:r>
          </a:p>
          <a:p>
            <a:r>
              <a:rPr lang="en-US" dirty="0"/>
              <a:t>Multiple entries may be entered in each of the fields in Section 13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64468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Expenditures Section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3902976"/>
              </p:ext>
            </p:extLst>
          </p:nvPr>
        </p:nvGraphicFramePr>
        <p:xfrm>
          <a:off x="457200" y="1209675"/>
          <a:ext cx="6908800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40530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Expenditures Section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295682"/>
              </p:ext>
            </p:extLst>
          </p:nvPr>
        </p:nvGraphicFramePr>
        <p:xfrm>
          <a:off x="457200" y="1209675"/>
          <a:ext cx="6908800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706282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Indirect Expenditures Section (Cont.)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3469902"/>
              </p:ext>
            </p:extLst>
          </p:nvPr>
        </p:nvGraphicFramePr>
        <p:xfrm>
          <a:off x="457200" y="1209675"/>
          <a:ext cx="6908800" cy="4654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776616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2487613"/>
            <a:ext cx="8344534" cy="1415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0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40667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33350" y="1485900"/>
            <a:ext cx="3543300" cy="4343400"/>
          </a:xfrm>
        </p:spPr>
        <p:txBody>
          <a:bodyPr>
            <a:normAutofit lnSpcReduction="10000"/>
          </a:bodyPr>
          <a:lstStyle/>
          <a:p>
            <a:r>
              <a:rPr lang="en-US" sz="3200" dirty="0" err="1"/>
              <a:t>WorkforceGPS</a:t>
            </a:r>
            <a:endParaRPr lang="en-US" sz="3200" dirty="0"/>
          </a:p>
          <a:p>
            <a:pPr lvl="1"/>
            <a:r>
              <a:rPr lang="en-US" sz="1800" dirty="0" err="1"/>
              <a:t>YouthBuild</a:t>
            </a:r>
            <a:r>
              <a:rPr lang="en-US" sz="1800" dirty="0"/>
              <a:t> Community of Practice</a:t>
            </a:r>
          </a:p>
          <a:p>
            <a:pPr lvl="2"/>
            <a:r>
              <a:rPr lang="en-US" dirty="0">
                <a:hlinkClick r:id="rId2"/>
              </a:rPr>
              <a:t>https://youthbuild.workforcegps.org/</a:t>
            </a:r>
            <a:endParaRPr lang="en-US" dirty="0"/>
          </a:p>
          <a:p>
            <a:pPr lvl="2"/>
            <a:endParaRPr lang="en-US" dirty="0"/>
          </a:p>
          <a:p>
            <a:r>
              <a:rPr lang="en-US" sz="3200" dirty="0"/>
              <a:t>Uniform Guidance (2 CFR 200)</a:t>
            </a:r>
          </a:p>
          <a:p>
            <a:pPr lvl="1"/>
            <a:r>
              <a:rPr lang="en-US" sz="1800" dirty="0"/>
              <a:t>USDOL’s exceptions (2 CFR 2900)</a:t>
            </a:r>
          </a:p>
          <a:p>
            <a:pPr lvl="2"/>
            <a:r>
              <a:rPr lang="en-US" sz="1800" dirty="0">
                <a:hlinkClick r:id="rId3"/>
              </a:rPr>
              <a:t>http://www.ecfr.gov/cgi-bin/text-idx?tpl=/ecfrbrowse/Title02/2cfr200_main_02.tpl</a:t>
            </a:r>
            <a:endParaRPr lang="en-US" sz="1800" dirty="0"/>
          </a:p>
          <a:p>
            <a:pPr lvl="0"/>
            <a:endParaRPr lang="en-US" sz="3200" dirty="0"/>
          </a:p>
          <a:p>
            <a:pPr lvl="2" indent="0">
              <a:buNone/>
            </a:pPr>
            <a:endParaRPr lang="en-US" sz="1800" dirty="0"/>
          </a:p>
          <a:p>
            <a:pPr lvl="2" indent="0">
              <a:buNone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914775" y="1543050"/>
            <a:ext cx="3543300" cy="4286250"/>
          </a:xfrm>
        </p:spPr>
        <p:txBody>
          <a:bodyPr/>
          <a:lstStyle/>
          <a:p>
            <a:r>
              <a:rPr lang="en-US" sz="3200" dirty="0"/>
              <a:t>TEGL </a:t>
            </a:r>
            <a:r>
              <a:rPr lang="en-US" sz="3200" dirty="0">
                <a:solidFill>
                  <a:schemeClr val="tx2">
                    <a:lumMod val="75000"/>
                  </a:schemeClr>
                </a:solidFill>
              </a:rPr>
              <a:t>2-16</a:t>
            </a:r>
          </a:p>
          <a:p>
            <a:pPr lvl="1"/>
            <a:r>
              <a:rPr lang="en-US" sz="1800" dirty="0"/>
              <a:t>Revised ETA-9130 Financial Report, Instructions, and Additional Guidance</a:t>
            </a:r>
          </a:p>
          <a:p>
            <a:pPr lvl="2"/>
            <a:r>
              <a:rPr lang="en-US" sz="1800" dirty="0">
                <a:hlinkClick r:id="rId4"/>
              </a:rPr>
              <a:t>http://wdr.doleta.gov/directives/attach/TEGL/TEGL_2-16_acc.pdf</a:t>
            </a:r>
            <a:endParaRPr lang="en-US" sz="1800" dirty="0"/>
          </a:p>
          <a:p>
            <a:pPr lvl="2"/>
            <a:endParaRPr lang="en-US" sz="1800" dirty="0"/>
          </a:p>
          <a:p>
            <a:r>
              <a:rPr lang="en-US" sz="3200" dirty="0"/>
              <a:t>ETA-9130 </a:t>
            </a:r>
          </a:p>
          <a:p>
            <a:pPr lvl="1"/>
            <a:r>
              <a:rPr lang="en-US" sz="1800" dirty="0"/>
              <a:t>Form and Instructions</a:t>
            </a:r>
          </a:p>
          <a:p>
            <a:pPr lvl="2"/>
            <a:r>
              <a:rPr lang="en-US" sz="1800" dirty="0">
                <a:hlinkClick r:id="rId5"/>
              </a:rPr>
              <a:t>https://www.doleta.gov/grants/financial_reporting.cfm</a:t>
            </a:r>
            <a:endParaRPr lang="en-US" sz="1800" dirty="0"/>
          </a:p>
          <a:p>
            <a:pPr lvl="2"/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4269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419600" y="1088408"/>
            <a:ext cx="4724399" cy="57695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Speakers’ Contact Information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27"/>
          <a:stretch/>
        </p:blipFill>
        <p:spPr>
          <a:xfrm>
            <a:off x="4574876" y="1511737"/>
            <a:ext cx="4724399" cy="57695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7200" y="217489"/>
            <a:ext cx="6908800" cy="7744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3800" b="0" i="0" kern="1200" cap="small" spc="40" baseline="0">
                <a:gradFill flip="none" rotWithShape="1"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  <a:tileRect/>
                </a:gradFill>
                <a:latin typeface="Impact" panose="020B0806030902050204" pitchFamily="34" charset="0"/>
                <a:ea typeface="+mj-ea"/>
                <a:cs typeface="Impact" panose="020B0806030902050204" pitchFamily="34" charset="0"/>
              </a:defRPr>
            </a:lvl1pPr>
          </a:lstStyle>
          <a:p>
            <a:r>
              <a:rPr lang="en-US"/>
              <a:t>Speakers’ Contact Information Cont.</a:t>
            </a:r>
            <a:endParaRPr lang="en-US" dirty="0"/>
          </a:p>
        </p:txBody>
      </p:sp>
      <p:sp>
        <p:nvSpPr>
          <p:cNvPr id="17" name="Rounded Rectangle 16"/>
          <p:cNvSpPr/>
          <p:nvPr/>
        </p:nvSpPr>
        <p:spPr>
          <a:xfrm>
            <a:off x="167408" y="2467155"/>
            <a:ext cx="4898189" cy="138541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Speaker: Chanel </a:t>
            </a:r>
            <a:r>
              <a:rPr lang="en-US" sz="1600" dirty="0" err="1">
                <a:solidFill>
                  <a:srgbClr val="C00000"/>
                </a:solidFill>
                <a:latin typeface="Tahoma" pitchFamily="34" charset="0"/>
              </a:rPr>
              <a:t>Castańeda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Title: Grants Management Specialist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Organization: U.S. Department of Labor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  <a:hlinkClick r:id="rId4"/>
              </a:rPr>
              <a:t>castaneda.chanel@dol.gov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Telephone: (312) 596-5453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	</a:t>
            </a:r>
          </a:p>
          <a:p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96668" y="1088408"/>
            <a:ext cx="4868929" cy="137874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Moderator:  Mark Smith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Title: Workforce Analyst/National Liaison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Organization: U.S. Department of Labor</a:t>
            </a: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Email: </a:t>
            </a:r>
            <a:r>
              <a:rPr lang="en-US" sz="1600" dirty="0">
                <a:solidFill>
                  <a:srgbClr val="C00000"/>
                </a:solidFill>
                <a:latin typeface="Tahoma" pitchFamily="34" charset="0"/>
                <a:hlinkClick r:id="rId5"/>
              </a:rPr>
              <a:t>smith.mark.w@DOL.gov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  <a:p>
            <a:r>
              <a:rPr lang="en-US" sz="1600" dirty="0">
                <a:solidFill>
                  <a:srgbClr val="C00000"/>
                </a:solidFill>
                <a:latin typeface="Tahoma" pitchFamily="34" charset="0"/>
              </a:rPr>
              <a:t>Telephone: </a:t>
            </a:r>
            <a:r>
              <a:rPr lang="en-US" sz="1600" dirty="0">
                <a:solidFill>
                  <a:srgbClr val="C00000"/>
                </a:solidFill>
              </a:rPr>
              <a:t>(202) 693-3747 </a:t>
            </a:r>
            <a:endParaRPr lang="en-US" sz="1600" dirty="0">
              <a:solidFill>
                <a:srgbClr val="C0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7857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60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Objective #1</a:t>
            </a:r>
          </a:p>
          <a:p>
            <a:pPr lvl="1"/>
            <a:r>
              <a:rPr lang="en-US" dirty="0"/>
              <a:t>Define match and leveraged resources </a:t>
            </a:r>
          </a:p>
          <a:p>
            <a:r>
              <a:rPr lang="en-US" dirty="0"/>
              <a:t>Objective #2</a:t>
            </a:r>
          </a:p>
          <a:p>
            <a:pPr lvl="1"/>
            <a:r>
              <a:rPr lang="en-US" dirty="0"/>
              <a:t>Accurately report match expenditures and leveraged resources</a:t>
            </a:r>
          </a:p>
          <a:p>
            <a:r>
              <a:rPr lang="en-US" dirty="0"/>
              <a:t>Objective #3</a:t>
            </a:r>
          </a:p>
          <a:p>
            <a:pPr lvl="1"/>
            <a:r>
              <a:rPr lang="en-US" dirty="0"/>
              <a:t>Discuss allowable costs under the </a:t>
            </a:r>
            <a:r>
              <a:rPr lang="en-US" dirty="0" err="1"/>
              <a:t>YouthBuild</a:t>
            </a:r>
            <a:r>
              <a:rPr lang="en-US" dirty="0"/>
              <a:t> program</a:t>
            </a:r>
          </a:p>
          <a:p>
            <a:r>
              <a:rPr lang="en-US" dirty="0"/>
              <a:t>Objective #4 </a:t>
            </a:r>
          </a:p>
          <a:p>
            <a:pPr lvl="1"/>
            <a:r>
              <a:rPr lang="en-US" dirty="0"/>
              <a:t>Discuss the new ETA-9130 form and its changes</a:t>
            </a:r>
          </a:p>
        </p:txBody>
      </p:sp>
    </p:spTree>
    <p:extLst>
      <p:ext uri="{BB962C8B-B14F-4D97-AF65-F5344CB8AC3E}">
        <p14:creationId xmlns:p14="http://schemas.microsoft.com/office/powerpoint/2010/main" val="3542955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Match/ Cost-Sharing</a:t>
            </a:r>
          </a:p>
        </p:txBody>
      </p:sp>
    </p:spTree>
    <p:extLst>
      <p:ext uri="{BB962C8B-B14F-4D97-AF65-F5344CB8AC3E}">
        <p14:creationId xmlns:p14="http://schemas.microsoft.com/office/powerpoint/2010/main" val="642012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Match vs. Other Leveraged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Required by statue, FOA, or grant agreement</a:t>
            </a:r>
          </a:p>
          <a:p>
            <a:endParaRPr lang="en-US" dirty="0"/>
          </a:p>
          <a:p>
            <a:r>
              <a:rPr lang="en-US" dirty="0" err="1"/>
              <a:t>YouthBuild</a:t>
            </a:r>
            <a:r>
              <a:rPr lang="en-US" dirty="0"/>
              <a:t>: 25% of Grant Award amount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Contribute to the objective of the ETA grant</a:t>
            </a:r>
          </a:p>
          <a:p>
            <a:pPr lvl="1"/>
            <a:r>
              <a:rPr lang="en-US" dirty="0"/>
              <a:t>Federal</a:t>
            </a:r>
          </a:p>
          <a:p>
            <a:pPr lvl="1"/>
            <a:r>
              <a:rPr lang="en-US" dirty="0"/>
              <a:t>Recipient Share</a:t>
            </a:r>
          </a:p>
          <a:p>
            <a:endParaRPr lang="en-US" dirty="0"/>
          </a:p>
          <a:p>
            <a:r>
              <a:rPr lang="en-US" dirty="0" err="1"/>
              <a:t>YouthBuild</a:t>
            </a:r>
            <a:r>
              <a:rPr lang="en-US" dirty="0"/>
              <a:t>: Anything above 25% of Grant Award amount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/>
              <a:t>Match (Cost-Sharing)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Other Leveraged Resources</a:t>
            </a:r>
          </a:p>
        </p:txBody>
      </p:sp>
    </p:spTree>
    <p:extLst>
      <p:ext uri="{BB962C8B-B14F-4D97-AF65-F5344CB8AC3E}">
        <p14:creationId xmlns:p14="http://schemas.microsoft.com/office/powerpoint/2010/main" val="2640440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Match?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Cost-sharing or matching (2 CFR 200.29)</a:t>
            </a:r>
          </a:p>
          <a:p>
            <a:pPr lvl="1"/>
            <a:r>
              <a:rPr lang="en-US" dirty="0"/>
              <a:t>The portion of project costs not paid by Federal funds (unless otherwise authorized by Federal statute)</a:t>
            </a:r>
          </a:p>
          <a:p>
            <a:pPr lvl="1"/>
            <a:r>
              <a:rPr lang="en-US" dirty="0"/>
              <a:t>See also – 2 CFR 200.306 (Cost-Sharing or matching)</a:t>
            </a:r>
          </a:p>
          <a:p>
            <a:pPr lvl="1"/>
            <a:r>
              <a:rPr lang="en-US" dirty="0"/>
              <a:t>Additional non-Federal funds expended to support grant objectives</a:t>
            </a:r>
          </a:p>
          <a:p>
            <a:pPr lvl="1"/>
            <a:r>
              <a:rPr lang="en-US" dirty="0"/>
              <a:t>When required by statute or the FOA, as a condition of funding</a:t>
            </a:r>
          </a:p>
          <a:p>
            <a:pPr lvl="1"/>
            <a:r>
              <a:rPr lang="en-US" dirty="0"/>
              <a:t>Must be spent on allowable grant activities</a:t>
            </a:r>
          </a:p>
        </p:txBody>
      </p:sp>
    </p:spTree>
    <p:extLst>
      <p:ext uri="{BB962C8B-B14F-4D97-AF65-F5344CB8AC3E}">
        <p14:creationId xmlns:p14="http://schemas.microsoft.com/office/powerpoint/2010/main" val="8524493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ossy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4186</TotalTime>
  <Words>1862</Words>
  <Application>Microsoft Office PowerPoint</Application>
  <PresentationFormat>On-screen Show (4:3)</PresentationFormat>
  <Paragraphs>272</Paragraphs>
  <Slides>59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9" baseType="lpstr">
      <vt:lpstr>Arial</vt:lpstr>
      <vt:lpstr>Calibri</vt:lpstr>
      <vt:lpstr>Impact</vt:lpstr>
      <vt:lpstr>Myriad Pro</vt:lpstr>
      <vt:lpstr>Myriad Pro Cond</vt:lpstr>
      <vt:lpstr>Open Sans Light</vt:lpstr>
      <vt:lpstr>Tahoma</vt:lpstr>
      <vt:lpstr>Times New Roman</vt:lpstr>
      <vt:lpstr>Wingdings</vt:lpstr>
      <vt:lpstr>Office Theme</vt:lpstr>
      <vt:lpstr>PowerPoint Presentation</vt:lpstr>
      <vt:lpstr>YouthBuild Webinar Series:</vt:lpstr>
      <vt:lpstr>PowerPoint Presentation</vt:lpstr>
      <vt:lpstr>Mark Smith</vt:lpstr>
      <vt:lpstr>Chanel Castañeda</vt:lpstr>
      <vt:lpstr>PowerPoint Presentation</vt:lpstr>
      <vt:lpstr>Match/ Cost-Sharing</vt:lpstr>
      <vt:lpstr>Match vs. Other Leveraged Resources</vt:lpstr>
      <vt:lpstr>What is Match? </vt:lpstr>
      <vt:lpstr>Basic Criteria for Match </vt:lpstr>
      <vt:lpstr>Basic Criteria for Match (Cont.)</vt:lpstr>
      <vt:lpstr>Two Types of Match Expenditures</vt:lpstr>
      <vt:lpstr>Match Examples</vt:lpstr>
      <vt:lpstr>Match Examples (Cont.)</vt:lpstr>
      <vt:lpstr>Match Exclusions</vt:lpstr>
      <vt:lpstr>In-Kind Contribution Examples</vt:lpstr>
      <vt:lpstr>Valuation Standards for Match</vt:lpstr>
      <vt:lpstr>Valuation of In-Kind Contributions</vt:lpstr>
      <vt:lpstr>Valuation of In-Kind Contributions (Cont.)</vt:lpstr>
      <vt:lpstr>Documentation</vt:lpstr>
      <vt:lpstr>Summary of Uniform Guidance Provisions</vt:lpstr>
      <vt:lpstr>Leveraged Resources</vt:lpstr>
      <vt:lpstr>What are Leveraged Resources?</vt:lpstr>
      <vt:lpstr>Examples of Leveraged Resources?</vt:lpstr>
      <vt:lpstr>Summary of YouthBuild Provisions</vt:lpstr>
      <vt:lpstr>Reporting standards</vt:lpstr>
      <vt:lpstr>Reporting on ETA-9130 Form</vt:lpstr>
      <vt:lpstr>ETA 9130: Recipient Share Section</vt:lpstr>
      <vt:lpstr>Reporting Match &amp; Leveraged Resources</vt:lpstr>
      <vt:lpstr>Quarterly Narrative Progress Report</vt:lpstr>
      <vt:lpstr>Common Mistakes</vt:lpstr>
      <vt:lpstr>Common Mistakes</vt:lpstr>
      <vt:lpstr>Common Mistakes (Cont.)</vt:lpstr>
      <vt:lpstr>Common Mistakes (Cont.)</vt:lpstr>
      <vt:lpstr>Some Do’s and Dont’s</vt:lpstr>
      <vt:lpstr>Closeout</vt:lpstr>
      <vt:lpstr>Financial Reporting</vt:lpstr>
      <vt:lpstr>Keep in Mind… WIOA Law &amp; Regulations</vt:lpstr>
      <vt:lpstr>YouthBuild Cost Limitations</vt:lpstr>
      <vt:lpstr>Real Property Costs under YouthBuild</vt:lpstr>
      <vt:lpstr>Real Property Costs under YouthBuild (Cont.)</vt:lpstr>
      <vt:lpstr>Participant Costs under YouthBuild</vt:lpstr>
      <vt:lpstr>Other Allowable Costs/ Activities under YouthBuild</vt:lpstr>
      <vt:lpstr>Wages, Stipends, or Benefits under YouthBuild</vt:lpstr>
      <vt:lpstr>ETA-9130 Form</vt:lpstr>
      <vt:lpstr>Background </vt:lpstr>
      <vt:lpstr>Sections of the ETA-9130 Report</vt:lpstr>
      <vt:lpstr>Across the Board Changes</vt:lpstr>
      <vt:lpstr>Across the Board Changes (Cont.)</vt:lpstr>
      <vt:lpstr>Across the Board Changes (Cont.)</vt:lpstr>
      <vt:lpstr>ETA-9130: Indirect Expenditures Section</vt:lpstr>
      <vt:lpstr>Indirect Expenditures Section (Cont.)</vt:lpstr>
      <vt:lpstr>Indirect Expenditures Section (Cont.)</vt:lpstr>
      <vt:lpstr>Indirect Expenditures Section (Cont.)</vt:lpstr>
      <vt:lpstr>PowerPoint Presentation</vt:lpstr>
      <vt:lpstr>PowerPoint Presentation</vt:lpstr>
      <vt:lpstr>PowerPoint Presentation</vt:lpstr>
      <vt:lpstr>Speakers’ Contact Information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Fernando Medrano</dc:creator>
  <cp:lastModifiedBy>Laura Casertano</cp:lastModifiedBy>
  <cp:revision>171</cp:revision>
  <cp:lastPrinted>2016-12-21T19:56:48Z</cp:lastPrinted>
  <dcterms:created xsi:type="dcterms:W3CDTF">2014-04-10T03:33:57Z</dcterms:created>
  <dcterms:modified xsi:type="dcterms:W3CDTF">2017-01-16T20:49:50Z</dcterms:modified>
</cp:coreProperties>
</file>