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embeddedFontLst>
    <p:embeddedFont>
      <p:font typeface="Franklin Gothic" panose="020B0604020202020204" charset="0"/>
      <p:bold r:id="rId41"/>
    </p:embeddedFont>
    <p:embeddedFont>
      <p:font typeface="Calibri" panose="020F0502020204030204" pitchFamily="34" charset="0"/>
      <p:regular r:id="rId42"/>
      <p:bold r:id="rId43"/>
      <p:italic r:id="rId44"/>
      <p:boldItalic r:id="rId45"/>
    </p:embeddedFont>
    <p:embeddedFont>
      <p:font typeface="Garamond" panose="02020404030301010803" pitchFamily="18" charset="0"/>
      <p:regular r:id="rId46"/>
      <p:bold r:id="rId47"/>
      <p:italic r:id="rId48"/>
      <p:boldItalic r:id="rId49"/>
    </p:embeddedFont>
  </p:embeddedFontLst>
  <p:custDataLst>
    <p:tags r:id="rId5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F0FBC9-2E8C-4FF2-A764-7EEE9571CE0E}">
  <a:tblStyle styleId="{25F0FBC9-2E8C-4FF2-A764-7EEE9571CE0E}"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35CA3A58-7FA8-465D-99CD-3D324C4716FE}" styleName="Table_1"/>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037" autoAdjust="0"/>
  </p:normalViewPr>
  <p:slideViewPr>
    <p:cSldViewPr snapToGrid="0">
      <p:cViewPr varScale="1">
        <p:scale>
          <a:sx n="65" d="100"/>
          <a:sy n="65" d="100"/>
        </p:scale>
        <p:origin x="15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181" name="Shape 1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5" name="Shape 29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296" name="Shape 29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2" name="Shape 30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303" name="Shape 30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313" name="Shape 31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319" name="Shape 3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328" name="Shape 3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lang="en-US"/>
          </a:p>
        </p:txBody>
      </p:sp>
      <p:sp>
        <p:nvSpPr>
          <p:cNvPr id="335" name="Shape 3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5" name="Shape 34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5" name="Shape 3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4" name="Shape 3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Calibri"/>
              <a:buNone/>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a:p>
        </p:txBody>
      </p:sp>
      <p:sp>
        <p:nvSpPr>
          <p:cNvPr id="192" name="Shape 1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2</a:t>
            </a:fld>
            <a:endParaRPr lang="en-US"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401" name="Shape 4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4" name="Shape 42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425" name="Shape 4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3" name="Shape 43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endParaRPr lang="en-US"/>
          </a:p>
        </p:txBody>
      </p:sp>
      <p:sp>
        <p:nvSpPr>
          <p:cNvPr id="434" name="Shape 43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5" name="Shape 44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Arial"/>
              <a:buNone/>
            </a:pPr>
            <a:endParaRPr/>
          </a:p>
        </p:txBody>
      </p:sp>
      <p:sp>
        <p:nvSpPr>
          <p:cNvPr id="446" name="Shape 446"/>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1" name="Shape 46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Arial"/>
              <a:buNone/>
            </a:pPr>
            <a:endParaRPr/>
          </a:p>
        </p:txBody>
      </p:sp>
      <p:sp>
        <p:nvSpPr>
          <p:cNvPr id="462" name="Shape 46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2" name="Shape 47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lang="en-US"/>
          </a:p>
        </p:txBody>
      </p:sp>
      <p:sp>
        <p:nvSpPr>
          <p:cNvPr id="473" name="Shape 47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1" name="Shape 48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lang="en-US"/>
          </a:p>
        </p:txBody>
      </p:sp>
      <p:sp>
        <p:nvSpPr>
          <p:cNvPr id="482" name="Shape 4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498" name="Shape 4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800"/>
              </a:spcBef>
              <a:buClr>
                <a:schemeClr val="dk1"/>
              </a:buClr>
              <a:buSzPct val="25000"/>
              <a:buFont typeface="Calibri"/>
              <a:buNone/>
            </a:pPr>
            <a:endParaRPr/>
          </a:p>
        </p:txBody>
      </p:sp>
      <p:sp>
        <p:nvSpPr>
          <p:cNvPr id="516" name="Shape 5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800"/>
              </a:spcBef>
              <a:buClr>
                <a:schemeClr val="dk1"/>
              </a:buClr>
              <a:buSzPct val="25000"/>
              <a:buFont typeface="Calibri"/>
              <a:buNone/>
            </a:pPr>
            <a:endParaRPr/>
          </a:p>
        </p:txBody>
      </p:sp>
      <p:sp>
        <p:nvSpPr>
          <p:cNvPr id="534" name="Shape 5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endParaRPr lang="en-US"/>
          </a:p>
        </p:txBody>
      </p:sp>
      <p:sp>
        <p:nvSpPr>
          <p:cNvPr id="552" name="Shape 5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800"/>
              </a:spcBef>
              <a:buClr>
                <a:schemeClr val="dk1"/>
              </a:buClr>
              <a:buSzPct val="25000"/>
              <a:buFont typeface="Calibri"/>
              <a:buNone/>
            </a:pPr>
            <a:endParaRPr/>
          </a:p>
        </p:txBody>
      </p:sp>
      <p:sp>
        <p:nvSpPr>
          <p:cNvPr id="570" name="Shape 5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800"/>
              </a:spcBef>
              <a:spcAft>
                <a:spcPts val="0"/>
              </a:spcAft>
              <a:buClr>
                <a:schemeClr val="dk1"/>
              </a:buClr>
              <a:buSzPct val="25000"/>
              <a:buFont typeface="Calibri"/>
              <a:buNone/>
            </a:pPr>
            <a:endParaRPr/>
          </a:p>
        </p:txBody>
      </p:sp>
      <p:sp>
        <p:nvSpPr>
          <p:cNvPr id="588" name="Shape 5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6" name="Shape 60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607" name="Shape 60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614" name="Shape 6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621" name="Shape 6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33" name="Shape 6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80000"/>
              </a:lnSpc>
              <a:spcBef>
                <a:spcPts val="496"/>
              </a:spcBef>
              <a:buClr>
                <a:srgbClr val="17365D"/>
              </a:buClr>
              <a:buSzPct val="25000"/>
              <a:buFont typeface="Arial"/>
              <a:buNone/>
            </a:pPr>
            <a:endParaRPr/>
          </a:p>
        </p:txBody>
      </p:sp>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257" name="Shape 2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a:p>
        </p:txBody>
      </p:sp>
      <p:sp>
        <p:nvSpPr>
          <p:cNvPr id="264" name="Shape 26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a:p>
        </p:txBody>
      </p:sp>
      <p:sp>
        <p:nvSpPr>
          <p:cNvPr id="275" name="Shape 27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1" name="Shape 28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282" name="Shape 28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a:p>
        </p:txBody>
      </p:sp>
      <p:sp>
        <p:nvSpPr>
          <p:cNvPr id="289" name="Shape 28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560"/>
              </a:spcBef>
              <a:spcAft>
                <a:spcPts val="0"/>
              </a:spcAft>
              <a:buClr>
                <a:srgbClr val="888888"/>
              </a:buClr>
              <a:buFont typeface="Arial"/>
              <a:buNone/>
              <a:defRPr sz="2800" b="1" i="0" u="none" strike="noStrike" cap="none">
                <a:solidFill>
                  <a:srgbClr val="888888"/>
                </a:solidFill>
                <a:latin typeface="Calibri"/>
                <a:ea typeface="Calibri"/>
                <a:cs typeface="Calibri"/>
                <a:sym typeface="Calibri"/>
              </a:defRPr>
            </a:lvl1pPr>
            <a:lvl2pPr marL="457200" marR="0" lvl="1"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22" name="Shape 22" descr="taaccct_banner.jpg"/>
          <p:cNvPicPr preferRelativeResize="0"/>
          <p:nvPr/>
        </p:nvPicPr>
        <p:blipFill rotWithShape="1">
          <a:blip r:embed="rId2">
            <a:alphaModFix/>
          </a:blip>
          <a:srcRect/>
          <a:stretch/>
        </p:blipFill>
        <p:spPr>
          <a:xfrm>
            <a:off x="0" y="0"/>
            <a:ext cx="9144000" cy="94456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Franklin Gothic"/>
              <a:buNone/>
              <a:defRPr sz="20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6" name="Shape 76"/>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rgbClr val="244061"/>
              </a:buClr>
              <a:buFont typeface="Arial"/>
              <a:buNone/>
              <a:defRPr sz="3200" b="1" i="0" u="none" strike="noStrike" cap="none">
                <a:solidFill>
                  <a:srgbClr val="24406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244061"/>
              </a:buClr>
              <a:buFont typeface="Arial"/>
              <a:buNone/>
              <a:defRPr sz="1400" b="1" i="0" u="none" strike="noStrike" cap="none">
                <a:solidFill>
                  <a:srgbClr val="24406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57200" y="990600"/>
            <a:ext cx="8229600" cy="9905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3" name="Shape 83"/>
          <p:cNvSpPr txBox="1">
            <a:spLocks noGrp="1"/>
          </p:cNvSpPr>
          <p:nvPr>
            <p:ph type="body" idx="1"/>
          </p:nvPr>
        </p:nvSpPr>
        <p:spPr>
          <a:xfrm rot="5400000">
            <a:off x="2575718" y="15080"/>
            <a:ext cx="3992562" cy="82296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9" name="Shape 89"/>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ame Car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971550" y="3308580"/>
            <a:ext cx="7207250" cy="14688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262626"/>
              </a:buClr>
              <a:buFont typeface="Garamond"/>
              <a:buNone/>
              <a:defRPr sz="3200" b="0" i="0" u="none" strike="noStrike" cap="none">
                <a:solidFill>
                  <a:srgbClr val="262626"/>
                </a:solidFill>
                <a:latin typeface="Garamond"/>
                <a:ea typeface="Garamond"/>
                <a:cs typeface="Garamond"/>
                <a:sym typeface="Garamond"/>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95" name="Shape 95"/>
          <p:cNvSpPr txBox="1">
            <a:spLocks noGrp="1"/>
          </p:cNvSpPr>
          <p:nvPr>
            <p:ph type="body" idx="1"/>
          </p:nvPr>
        </p:nvSpPr>
        <p:spPr>
          <a:xfrm>
            <a:off x="971550" y="4777380"/>
            <a:ext cx="7207250" cy="860399"/>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600"/>
              </a:spcAft>
              <a:buClr>
                <a:schemeClr val="accent1"/>
              </a:buClr>
              <a:buFont typeface="Arial"/>
              <a:buNone/>
              <a:defRPr sz="2000" b="0" i="0" u="none" strike="noStrike" cap="none">
                <a:solidFill>
                  <a:schemeClr val="dk1"/>
                </a:solidFill>
                <a:latin typeface="Garamond"/>
                <a:ea typeface="Garamond"/>
                <a:cs typeface="Garamond"/>
                <a:sym typeface="Garamond"/>
              </a:defRPr>
            </a:lvl1pPr>
            <a:lvl2pPr marL="457200" marR="0" lvl="1" indent="0" algn="l" rtl="0">
              <a:lnSpc>
                <a:spcPct val="100000"/>
              </a:lnSpc>
              <a:spcBef>
                <a:spcPts val="360"/>
              </a:spcBef>
              <a:spcAft>
                <a:spcPts val="600"/>
              </a:spcAft>
              <a:buClr>
                <a:schemeClr val="accent1"/>
              </a:buClr>
              <a:buFont typeface="Arial"/>
              <a:buNone/>
              <a:defRPr sz="1800" b="0" i="0" u="none" strike="noStrike" cap="none">
                <a:solidFill>
                  <a:srgbClr val="888888"/>
                </a:solidFill>
                <a:latin typeface="Garamond"/>
                <a:ea typeface="Garamond"/>
                <a:cs typeface="Garamond"/>
                <a:sym typeface="Garamond"/>
              </a:defRPr>
            </a:lvl2pPr>
            <a:lvl3pPr marL="914400" marR="0" lvl="2" indent="0" algn="l" rtl="0">
              <a:lnSpc>
                <a:spcPct val="100000"/>
              </a:lnSpc>
              <a:spcBef>
                <a:spcPts val="320"/>
              </a:spcBef>
              <a:spcAft>
                <a:spcPts val="600"/>
              </a:spcAft>
              <a:buClr>
                <a:schemeClr val="accent1"/>
              </a:buClr>
              <a:buFont typeface="Arial"/>
              <a:buNone/>
              <a:defRPr sz="1600" b="0" i="0" u="none" strike="noStrike" cap="none">
                <a:solidFill>
                  <a:srgbClr val="888888"/>
                </a:solidFill>
                <a:latin typeface="Garamond"/>
                <a:ea typeface="Garamond"/>
                <a:cs typeface="Garamond"/>
                <a:sym typeface="Garamond"/>
              </a:defRPr>
            </a:lvl3pPr>
            <a:lvl4pPr marL="1371600" marR="0" lvl="3"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4pPr>
            <a:lvl5pPr marL="1828800" marR="0" lvl="4"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5pPr>
            <a:lvl6pPr marL="2286000" marR="0" lvl="5"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6pPr>
            <a:lvl7pPr marL="2743200" marR="0" lvl="6"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7pPr>
            <a:lvl8pPr marL="3200400" marR="0" lvl="7"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8pPr>
            <a:lvl9pPr marL="3657600" marR="0" lvl="8" indent="0" algn="l" rtl="0">
              <a:lnSpc>
                <a:spcPct val="100000"/>
              </a:lnSpc>
              <a:spcBef>
                <a:spcPts val="280"/>
              </a:spcBef>
              <a:spcAft>
                <a:spcPts val="600"/>
              </a:spcAft>
              <a:buClr>
                <a:schemeClr val="accent1"/>
              </a:buClr>
              <a:buFont typeface="Arial"/>
              <a:buNone/>
              <a:defRPr sz="1400" b="0" i="0" u="none" strike="noStrike" cap="none">
                <a:solidFill>
                  <a:srgbClr val="888888"/>
                </a:solidFill>
                <a:latin typeface="Garamond"/>
                <a:ea typeface="Garamond"/>
                <a:cs typeface="Garamond"/>
                <a:sym typeface="Garamond"/>
              </a:defRPr>
            </a:lvl9pPr>
          </a:lstStyle>
          <a:p>
            <a:endParaRPr/>
          </a:p>
        </p:txBody>
      </p:sp>
      <p:sp>
        <p:nvSpPr>
          <p:cNvPr id="96" name="Shape 96"/>
          <p:cNvSpPr txBox="1">
            <a:spLocks noGrp="1"/>
          </p:cNvSpPr>
          <p:nvPr>
            <p:ph type="dt" idx="10"/>
          </p:nvPr>
        </p:nvSpPr>
        <p:spPr>
          <a:xfrm>
            <a:off x="6508126" y="5969001"/>
            <a:ext cx="1200147" cy="279399"/>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Clr>
                <a:schemeClr val="dk1"/>
              </a:buClr>
              <a:buFont typeface="Garamond"/>
              <a:buNone/>
              <a:defRPr sz="1000" b="0" i="0" u="none" strike="noStrike" cap="none">
                <a:solidFill>
                  <a:schemeClr val="dk1"/>
                </a:solidFill>
                <a:latin typeface="Garamond"/>
                <a:ea typeface="Garamond"/>
                <a:cs typeface="Garamond"/>
                <a:sym typeface="Garamond"/>
              </a:defRPr>
            </a:lvl1pPr>
            <a:lvl2pPr marL="457200" marR="0" lvl="1"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2pPr>
            <a:lvl3pPr marL="914400" marR="0" lvl="2"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3pPr>
            <a:lvl4pPr marL="1371600" marR="0" lvl="3"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4pPr>
            <a:lvl5pPr marL="1828800" marR="0" lvl="4"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5pPr>
            <a:lvl6pPr marL="2286000" marR="0" lvl="5"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6pPr>
            <a:lvl7pPr marL="2743200" marR="0" lvl="6"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7pPr>
            <a:lvl8pPr marL="3200400" marR="0" lvl="7"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8pPr>
            <a:lvl9pPr marL="3657600" marR="0" lvl="8"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9pPr>
          </a:lstStyle>
          <a:p>
            <a:endParaRPr/>
          </a:p>
        </p:txBody>
      </p:sp>
      <p:sp>
        <p:nvSpPr>
          <p:cNvPr id="97" name="Shape 97"/>
          <p:cNvSpPr txBox="1">
            <a:spLocks noGrp="1"/>
          </p:cNvSpPr>
          <p:nvPr>
            <p:ph type="ftr" idx="11"/>
          </p:nvPr>
        </p:nvSpPr>
        <p:spPr>
          <a:xfrm>
            <a:off x="971550" y="5969001"/>
            <a:ext cx="5479425" cy="2793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Garamond"/>
              <a:buNone/>
              <a:defRPr sz="1000" b="0" i="0" u="none" strike="noStrike" cap="none">
                <a:solidFill>
                  <a:schemeClr val="dk1"/>
                </a:solidFill>
                <a:latin typeface="Garamond"/>
                <a:ea typeface="Garamond"/>
                <a:cs typeface="Garamond"/>
                <a:sym typeface="Garamond"/>
              </a:defRPr>
            </a:lvl1pPr>
            <a:lvl2pPr marL="457200" marR="0" lvl="1"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2pPr>
            <a:lvl3pPr marL="914400" marR="0" lvl="2"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3pPr>
            <a:lvl4pPr marL="1371600" marR="0" lvl="3"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4pPr>
            <a:lvl5pPr marL="1828800" marR="0" lvl="4"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5pPr>
            <a:lvl6pPr marL="2286000" marR="0" lvl="5"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6pPr>
            <a:lvl7pPr marL="2743200" marR="0" lvl="6"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7pPr>
            <a:lvl8pPr marL="3200400" marR="0" lvl="7"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8pPr>
            <a:lvl9pPr marL="3657600" marR="0" lvl="8" indent="0" algn="l" rtl="0">
              <a:lnSpc>
                <a:spcPct val="100000"/>
              </a:lnSpc>
              <a:spcBef>
                <a:spcPts val="0"/>
              </a:spcBef>
              <a:spcAft>
                <a:spcPts val="0"/>
              </a:spcAft>
              <a:buClr>
                <a:schemeClr val="dk1"/>
              </a:buClr>
              <a:buFont typeface="Garamond"/>
              <a:buNone/>
              <a:defRPr sz="1800" b="0" i="0" u="none" strike="noStrike" cap="none">
                <a:solidFill>
                  <a:schemeClr val="dk1"/>
                </a:solidFill>
                <a:latin typeface="Garamond"/>
                <a:ea typeface="Garamond"/>
                <a:cs typeface="Garamond"/>
                <a:sym typeface="Garamond"/>
              </a:defRPr>
            </a:lvl9pPr>
          </a:lstStyle>
          <a:p>
            <a:endParaRPr/>
          </a:p>
        </p:txBody>
      </p:sp>
      <p:sp>
        <p:nvSpPr>
          <p:cNvPr id="98" name="Shape 98"/>
          <p:cNvSpPr txBox="1">
            <a:spLocks noGrp="1"/>
          </p:cNvSpPr>
          <p:nvPr>
            <p:ph type="sldNum" idx="12"/>
          </p:nvPr>
        </p:nvSpPr>
        <p:spPr>
          <a:xfrm>
            <a:off x="7765425" y="5969001"/>
            <a:ext cx="407021" cy="2793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dk1"/>
              </a:buClr>
              <a:buSzPct val="25000"/>
              <a:buFont typeface="Garamond"/>
              <a:buNone/>
            </a:pPr>
            <a:fld id="{00000000-1234-1234-1234-123412341234}" type="slidenum">
              <a:rPr lang="en-US" sz="1000" b="0" i="0" u="none" strike="noStrike" cap="none">
                <a:solidFill>
                  <a:schemeClr val="dk1"/>
                </a:solidFill>
                <a:latin typeface="Garamond"/>
                <a:ea typeface="Garamond"/>
                <a:cs typeface="Garamond"/>
                <a:sym typeface="Garamond"/>
              </a:rPr>
              <a:t>‹#›</a:t>
            </a:fld>
            <a:endParaRPr lang="en-US" sz="1000" b="0" i="0" u="none" strike="noStrike" cap="none">
              <a:solidFill>
                <a:schemeClr val="dk1"/>
              </a:solidFill>
              <a:latin typeface="Garamond"/>
              <a:ea typeface="Garamond"/>
              <a:cs typeface="Garamond"/>
              <a:sym typeface="Garamon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304800"/>
            <a:ext cx="8229600" cy="609599"/>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Calibri"/>
              <a:buNone/>
              <a:defRPr sz="36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a:off x="457200" y="1447800"/>
            <a:ext cx="8229600" cy="4678362"/>
          </a:xfrm>
          <a:prstGeom prst="rect">
            <a:avLst/>
          </a:prstGeom>
          <a:noFill/>
          <a:ln>
            <a:noFill/>
          </a:ln>
        </p:spPr>
        <p:txBody>
          <a:bodyPr lIns="91425" tIns="91425" rIns="91425" bIns="91425" anchor="t" anchorCtr="0"/>
          <a:lstStyle>
            <a:lvl1pPr marL="342900" marR="0" lvl="0" indent="-165100" algn="l" rtl="0">
              <a:spcBef>
                <a:spcPts val="560"/>
              </a:spcBef>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Shape 11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cxnSp>
        <p:nvCxnSpPr>
          <p:cNvPr id="112" name="Shape 112"/>
          <p:cNvCxnSpPr/>
          <p:nvPr/>
        </p:nvCxnSpPr>
        <p:spPr>
          <a:xfrm>
            <a:off x="501587" y="990600"/>
            <a:ext cx="8229600" cy="0"/>
          </a:xfrm>
          <a:prstGeom prst="straightConnector1">
            <a:avLst/>
          </a:prstGeom>
          <a:noFill/>
          <a:ln w="38100" cap="rnd" cmpd="sng">
            <a:solidFill>
              <a:srgbClr val="17365D"/>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3"/>
        <p:cNvGrpSpPr/>
        <p:nvPr/>
      </p:nvGrpSpPr>
      <p:grpSpPr>
        <a:xfrm>
          <a:off x="0" y="0"/>
          <a:ext cx="0" cy="0"/>
          <a:chOff x="0" y="0"/>
          <a:chExt cx="0" cy="0"/>
        </a:xfrm>
      </p:grpSpPr>
      <p:sp>
        <p:nvSpPr>
          <p:cNvPr id="114" name="Shape 114"/>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5" name="Shape 115"/>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560"/>
              </a:spcBef>
              <a:buClr>
                <a:srgbClr val="888888"/>
              </a:buClr>
              <a:buFont typeface="Arial"/>
              <a:buNone/>
              <a:defRPr sz="2800" b="1" i="0" u="none" strike="noStrike" cap="none">
                <a:solidFill>
                  <a:srgbClr val="888888"/>
                </a:solidFill>
                <a:latin typeface="Calibri"/>
                <a:ea typeface="Calibri"/>
                <a:cs typeface="Calibri"/>
                <a:sym typeface="Calibri"/>
              </a:defRPr>
            </a:lvl1pPr>
            <a:lvl2pPr marL="457200" marR="0" lvl="1"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2pPr>
            <a:lvl3pPr marL="914400" marR="0" lvl="2"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3pPr>
            <a:lvl4pPr marL="1371600" marR="0" lvl="3" indent="0" algn="ctr"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4pPr>
            <a:lvl5pPr marL="1828800" marR="0" lvl="4" indent="0" algn="ctr"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pic>
        <p:nvPicPr>
          <p:cNvPr id="119" name="Shape 119" descr="taaccct_banner.jpg"/>
          <p:cNvPicPr preferRelativeResize="0"/>
          <p:nvPr/>
        </p:nvPicPr>
        <p:blipFill rotWithShape="1">
          <a:blip r:embed="rId2">
            <a:alphaModFix/>
          </a:blip>
          <a:srcRect/>
          <a:stretch/>
        </p:blipFill>
        <p:spPr>
          <a:xfrm>
            <a:off x="0" y="0"/>
            <a:ext cx="9144000" cy="94456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Franklin Gothic"/>
              <a:buNone/>
              <a:defRPr sz="4000" b="1" i="0" u="none" strike="noStrike" cap="none">
                <a:solidFill>
                  <a:schemeClr val="dk1"/>
                </a:solidFill>
                <a:latin typeface="Franklin Gothic"/>
                <a:ea typeface="Franklin Gothic"/>
                <a:cs typeface="Franklin Gothic"/>
                <a:sym typeface="Franklin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2" name="Shape 12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1"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3" name="Shape 123"/>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4" name="Shape 1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25" name="Shape 1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pic>
        <p:nvPicPr>
          <p:cNvPr id="126" name="Shape 126" descr="taaccct_banner.jpg"/>
          <p:cNvPicPr preferRelativeResize="0"/>
          <p:nvPr/>
        </p:nvPicPr>
        <p:blipFill rotWithShape="1">
          <a:blip r:embed="rId2">
            <a:alphaModFix/>
          </a:blip>
          <a:srcRect/>
          <a:stretch/>
        </p:blipFill>
        <p:spPr>
          <a:xfrm>
            <a:off x="0" y="0"/>
            <a:ext cx="9144000" cy="94456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990600"/>
            <a:ext cx="8229600" cy="9905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9" name="Shape 129"/>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2" name="Shape 1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33" name="Shape 13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57200" y="990600"/>
            <a:ext cx="8229600" cy="9905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6" name="Shape 13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rgbClr val="244061"/>
              </a:buClr>
              <a:buFont typeface="Arial"/>
              <a:buNone/>
              <a:defRPr sz="2400" b="1" i="0" u="none" strike="noStrike" cap="none">
                <a:solidFill>
                  <a:srgbClr val="24406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rgbClr val="244061"/>
              </a:buClr>
              <a:buSzPct val="100000"/>
              <a:buFont typeface="Arial"/>
              <a:buChar char="•"/>
              <a:defRPr sz="2400" b="1" i="0" u="none" strike="noStrike" cap="none">
                <a:solidFill>
                  <a:srgbClr val="24406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rgbClr val="244061"/>
              </a:buClr>
              <a:buFont typeface="Arial"/>
              <a:buNone/>
              <a:defRPr sz="2400" b="1" i="0" u="none" strike="noStrike" cap="none">
                <a:solidFill>
                  <a:srgbClr val="24406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rgbClr val="244061"/>
              </a:buClr>
              <a:buSzPct val="100000"/>
              <a:buFont typeface="Arial"/>
              <a:buChar char="•"/>
              <a:defRPr sz="2400" b="1" i="0" u="none" strike="noStrike" cap="none">
                <a:solidFill>
                  <a:srgbClr val="24406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1" name="Shape 14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2" name="Shape 14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57200" y="990600"/>
            <a:ext cx="8229600" cy="9905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5" name="Shape 145"/>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Shape 1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Shape 1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304800"/>
            <a:ext cx="8229600" cy="6095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Calibri"/>
              <a:buNone/>
              <a:defRPr sz="36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5" name="Shape 25"/>
          <p:cNvSpPr txBox="1">
            <a:spLocks noGrp="1"/>
          </p:cNvSpPr>
          <p:nvPr>
            <p:ph type="body" idx="1"/>
          </p:nvPr>
        </p:nvSpPr>
        <p:spPr>
          <a:xfrm>
            <a:off x="457200" y="1447800"/>
            <a:ext cx="8229600" cy="4678361"/>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cxnSp>
        <p:nvCxnSpPr>
          <p:cNvPr id="29" name="Shape 29"/>
          <p:cNvCxnSpPr/>
          <p:nvPr/>
        </p:nvCxnSpPr>
        <p:spPr>
          <a:xfrm>
            <a:off x="501587" y="990600"/>
            <a:ext cx="8229600" cy="0"/>
          </a:xfrm>
          <a:prstGeom prst="straightConnector1">
            <a:avLst/>
          </a:prstGeom>
          <a:noFill/>
          <a:ln w="38100" cap="rnd" cmpd="sng">
            <a:solidFill>
              <a:srgbClr val="17365D"/>
            </a:solidFill>
            <a:prstDash val="solid"/>
            <a:round/>
            <a:headEnd type="none" w="med" len="med"/>
            <a:tailEnd type="none" w="med" len="med"/>
          </a:ln>
        </p:spPr>
      </p:cxnSp>
      <p:sp>
        <p:nvSpPr>
          <p:cNvPr id="30" name="Shape 30"/>
          <p:cNvSpPr/>
          <p:nvPr/>
        </p:nvSpPr>
        <p:spPr>
          <a:xfrm>
            <a:off x="6445187" y="6248400"/>
            <a:ext cx="2286000" cy="533399"/>
          </a:xfrm>
          <a:prstGeom prst="rect">
            <a:avLst/>
          </a:prstGeom>
          <a:blipFill rotWithShape="1">
            <a:blip r:embed="rId2">
              <a:alphaModFix/>
            </a:blip>
            <a:stretch>
              <a:fillRect/>
            </a:stretch>
          </a:blip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8"/>
        <p:cNvGrpSpPr/>
        <p:nvPr/>
      </p:nvGrpSpPr>
      <p:grpSpPr>
        <a:xfrm>
          <a:off x="0" y="0"/>
          <a:ext cx="0" cy="0"/>
          <a:chOff x="0" y="0"/>
          <a:chExt cx="0" cy="0"/>
        </a:xfrm>
      </p:grpSpPr>
      <p:sp>
        <p:nvSpPr>
          <p:cNvPr id="149" name="Shape 149"/>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Shape 1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1" name="Shape 15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Franklin Gothic"/>
              <a:buNone/>
              <a:defRPr sz="2000" b="1" i="0" u="none" strike="noStrike" cap="none">
                <a:solidFill>
                  <a:schemeClr val="dk1"/>
                </a:solidFill>
                <a:latin typeface="Franklin Gothic"/>
                <a:ea typeface="Franklin Gothic"/>
                <a:cs typeface="Franklin Gothic"/>
                <a:sym typeface="Franklin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4" name="Shape 15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rgbClr val="244061"/>
              </a:buClr>
              <a:buSzPct val="100000"/>
              <a:buFont typeface="Arial"/>
              <a:buChar char="•"/>
              <a:defRPr sz="3200" b="1" i="0" u="none" strike="noStrike" cap="none">
                <a:solidFill>
                  <a:srgbClr val="24406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rgbClr val="244061"/>
              </a:buClr>
              <a:buFont typeface="Arial"/>
              <a:buNone/>
              <a:defRPr sz="1400" b="1" i="0" u="none" strike="noStrike" cap="none">
                <a:solidFill>
                  <a:srgbClr val="24406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7" name="Shape 15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58" name="Shape 15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Franklin Gothic"/>
              <a:buNone/>
              <a:defRPr sz="2000" b="1" i="0" u="none" strike="noStrike" cap="none">
                <a:solidFill>
                  <a:schemeClr val="dk1"/>
                </a:solidFill>
                <a:latin typeface="Franklin Gothic"/>
                <a:ea typeface="Franklin Gothic"/>
                <a:cs typeface="Franklin Gothic"/>
                <a:sym typeface="Franklin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1" name="Shape 161"/>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rgbClr val="244061"/>
              </a:buClr>
              <a:buFont typeface="Arial"/>
              <a:buNone/>
              <a:defRPr sz="3200" b="1" i="0" u="none" strike="noStrike" cap="none">
                <a:solidFill>
                  <a:srgbClr val="24406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rgbClr val="244061"/>
              </a:buClr>
              <a:buFont typeface="Arial"/>
              <a:buNone/>
              <a:defRPr sz="1400" b="1" i="0" u="none" strike="noStrike" cap="none">
                <a:solidFill>
                  <a:srgbClr val="24406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64" name="Shape 16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65" name="Shape 16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990600"/>
            <a:ext cx="8229600" cy="9905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8" name="Shape 168"/>
          <p:cNvSpPr txBox="1">
            <a:spLocks noGrp="1"/>
          </p:cNvSpPr>
          <p:nvPr>
            <p:ph type="body" idx="1"/>
          </p:nvPr>
        </p:nvSpPr>
        <p:spPr>
          <a:xfrm rot="5400000">
            <a:off x="2575718" y="15081"/>
            <a:ext cx="3992562" cy="8229600"/>
          </a:xfrm>
          <a:prstGeom prst="rect">
            <a:avLst/>
          </a:prstGeom>
          <a:noFill/>
          <a:ln>
            <a:noFill/>
          </a:ln>
        </p:spPr>
        <p:txBody>
          <a:bodyPr lIns="91425" tIns="91425" rIns="91425" bIns="91425" anchor="t" anchorCtr="0"/>
          <a:lstStyle>
            <a:lvl1pPr marL="342900" marR="0" lvl="0" indent="-165100" algn="l" rtl="0">
              <a:spcBef>
                <a:spcPts val="560"/>
              </a:spcBef>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0" name="Shape 1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1" name="Shape 1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4" name="Shape 174"/>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65100" algn="l" rtl="0">
              <a:spcBef>
                <a:spcPts val="560"/>
              </a:spcBef>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6" name="Shape 1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7" name="Shape 1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93366"/>
            <a:ext cx="8520599" cy="763598"/>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3" name="Shape 33"/>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342900" marR="0" lvl="0" indent="12700" algn="l" rtl="0">
              <a:lnSpc>
                <a:spcPct val="100000"/>
              </a:lnSpc>
              <a:spcBef>
                <a:spcPts val="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8472457" y="6217621"/>
            <a:ext cx="548699" cy="524799"/>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Franklin Gothic"/>
              <a:buNone/>
              <a:defRPr sz="40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7" name="Shape 3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41" name="Shape 41" descr="taaccct_banner.jpg"/>
          <p:cNvPicPr preferRelativeResize="0"/>
          <p:nvPr/>
        </p:nvPicPr>
        <p:blipFill rotWithShape="1">
          <a:blip r:embed="rId2">
            <a:alphaModFix/>
          </a:blip>
          <a:srcRect/>
          <a:stretch/>
        </p:blipFill>
        <p:spPr>
          <a:xfrm>
            <a:off x="0" y="0"/>
            <a:ext cx="9144000" cy="94456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2"/>
        <p:cNvGrpSpPr/>
        <p:nvPr/>
      </p:nvGrpSpPr>
      <p:grpSpPr>
        <a:xfrm>
          <a:off x="0" y="0"/>
          <a:ext cx="0" cy="0"/>
          <a:chOff x="0" y="0"/>
          <a:chExt cx="0" cy="0"/>
        </a:xfrm>
      </p:grpSpPr>
      <p:sp>
        <p:nvSpPr>
          <p:cNvPr id="43" name="Shape 43"/>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990600"/>
            <a:ext cx="8229600" cy="9905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8" name="Shape 48"/>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990600"/>
            <a:ext cx="8229600" cy="9905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5" name="Shape 55"/>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rgbClr val="244061"/>
              </a:buClr>
              <a:buFont typeface="Arial"/>
              <a:buNone/>
              <a:defRPr sz="2400" b="1" i="0" u="none" strike="noStrike" cap="none">
                <a:solidFill>
                  <a:srgbClr val="24406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rgbClr val="244061"/>
              </a:buClr>
              <a:buSzPct val="100000"/>
              <a:buFont typeface="Arial"/>
              <a:buChar char="•"/>
              <a:defRPr sz="2400" b="1" i="0" u="none" strike="noStrike" cap="none">
                <a:solidFill>
                  <a:srgbClr val="24406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rgbClr val="244061"/>
              </a:buClr>
              <a:buFont typeface="Arial"/>
              <a:buNone/>
              <a:defRPr sz="2400" b="1" i="0" u="none" strike="noStrike" cap="none">
                <a:solidFill>
                  <a:srgbClr val="24406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rgbClr val="244061"/>
              </a:buClr>
              <a:buSzPct val="100000"/>
              <a:buFont typeface="Arial"/>
              <a:buChar char="•"/>
              <a:defRPr sz="2400" b="1" i="0" u="none" strike="noStrike" cap="none">
                <a:solidFill>
                  <a:srgbClr val="244061"/>
                </a:solidFill>
                <a:latin typeface="Calibri"/>
                <a:ea typeface="Calibri"/>
                <a:cs typeface="Calibri"/>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990600"/>
            <a:ext cx="8229600" cy="9905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4" name="Shape 64"/>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Franklin Gothic"/>
              <a:buNone/>
              <a:defRPr sz="20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9" name="Shape 69"/>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rgbClr val="244061"/>
              </a:buClr>
              <a:buSzPct val="100000"/>
              <a:buFont typeface="Arial"/>
              <a:buChar char="•"/>
              <a:defRPr sz="3200" b="1" i="0" u="none" strike="noStrike" cap="none">
                <a:solidFill>
                  <a:srgbClr val="24406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rgbClr val="244061"/>
              </a:buClr>
              <a:buFont typeface="Arial"/>
              <a:buNone/>
              <a:defRPr sz="1400" b="1" i="0" u="none" strike="noStrike" cap="none">
                <a:solidFill>
                  <a:srgbClr val="24406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990600"/>
            <a:ext cx="8229600" cy="990598"/>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2133600"/>
            <a:ext cx="8229600" cy="3992562"/>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553200" y="5761451"/>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800" b="1"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15" name="Shape 15"/>
          <p:cNvPicPr preferRelativeResize="0"/>
          <p:nvPr/>
        </p:nvPicPr>
        <p:blipFill rotWithShape="1">
          <a:blip r:embed="rId15">
            <a:alphaModFix/>
          </a:blip>
          <a:srcRect/>
          <a:stretch/>
        </p:blipFill>
        <p:spPr>
          <a:xfrm>
            <a:off x="152400" y="6121396"/>
            <a:ext cx="1984372" cy="6647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1"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990600"/>
            <a:ext cx="8229600" cy="9905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Franklin Gothic"/>
              <a:buNone/>
              <a:defRPr sz="4400" b="1" i="0" u="none" strike="noStrike" cap="none">
                <a:solidFill>
                  <a:schemeClr val="dk1"/>
                </a:solidFill>
                <a:latin typeface="Franklin Gothic"/>
                <a:ea typeface="Franklin Gothic"/>
                <a:cs typeface="Franklin Gothic"/>
                <a:sym typeface="Franklin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1" name="Shape 101"/>
          <p:cNvSpPr txBox="1">
            <a:spLocks noGrp="1"/>
          </p:cNvSpPr>
          <p:nvPr>
            <p:ph type="body" idx="1"/>
          </p:nvPr>
        </p:nvSpPr>
        <p:spPr>
          <a:xfrm>
            <a:off x="457200" y="2133600"/>
            <a:ext cx="8229600" cy="3992562"/>
          </a:xfrm>
          <a:prstGeom prst="rect">
            <a:avLst/>
          </a:prstGeom>
          <a:noFill/>
          <a:ln>
            <a:noFill/>
          </a:ln>
        </p:spPr>
        <p:txBody>
          <a:bodyPr lIns="91425" tIns="91425" rIns="91425" bIns="91425" anchor="t" anchorCtr="0"/>
          <a:lstStyle>
            <a:lvl1pPr marL="342900" marR="0" lvl="0" indent="-165100" algn="l" rtl="0">
              <a:spcBef>
                <a:spcPts val="560"/>
              </a:spcBef>
              <a:buClr>
                <a:srgbClr val="244061"/>
              </a:buClr>
              <a:buSzPct val="100000"/>
              <a:buFont typeface="Arial"/>
              <a:buChar char="•"/>
              <a:defRPr sz="2800" b="1" i="0" u="none" strike="noStrike" cap="none">
                <a:solidFill>
                  <a:srgbClr val="24406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dt" idx="10"/>
          </p:nvPr>
        </p:nvSpPr>
        <p:spPr>
          <a:xfrm>
            <a:off x="6553200" y="5761451"/>
            <a:ext cx="2133599"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Arial"/>
              <a:buNone/>
              <a:defRPr sz="1800" b="1"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3" name="Shape 10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Arial"/>
              <a:buNone/>
              <a:defRPr sz="1200" b="0" i="0" u="none" strike="noStrike" cap="none">
                <a:solidFill>
                  <a:srgbClr val="888888"/>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Shape 10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105" name="Shape 105"/>
          <p:cNvPicPr preferRelativeResize="0"/>
          <p:nvPr/>
        </p:nvPicPr>
        <p:blipFill rotWithShape="1">
          <a:blip r:embed="rId13">
            <a:alphaModFix/>
          </a:blip>
          <a:srcRect/>
          <a:stretch/>
        </p:blipFill>
        <p:spPr>
          <a:xfrm>
            <a:off x="152400" y="6121396"/>
            <a:ext cx="1984372" cy="6647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youtube.com/watch?v=agPOc3Jl2dQ" TargetMode="External"/><Relationship Id="rId5" Type="http://schemas.openxmlformats.org/officeDocument/2006/relationships/image" Target="../media/image47.png"/><Relationship Id="rId4" Type="http://schemas.openxmlformats.org/officeDocument/2006/relationships/hyperlink" Target="http://maui.hawaii.edu/grants/taaccct-round-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0.png"/><Relationship Id="rId7" Type="http://schemas.openxmlformats.org/officeDocument/2006/relationships/hyperlink" Target="https://taaccct.workforcegps.org/blog/general/2016/11/13/22/21/Blog-Post_Building_Resilienc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7.jpg"/><Relationship Id="rId4" Type="http://schemas.openxmlformats.org/officeDocument/2006/relationships/hyperlink" Target="http://youtube.com/v/uy6OqPX2iO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hyperlink" Target="https://docs.google.com/forms/d/e/1FAIpQLSeizjTFsX-c2hab6tX8o1Mbmmsa3IAj56CTsWqZvwwnhkJnIw/viewform" TargetMode="External"/><Relationship Id="rId4" Type="http://schemas.openxmlformats.org/officeDocument/2006/relationships/hyperlink" Target="http://voices.merlot.org/group/storytelling-impactcommunity"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upport.skillscommons.org/connect/impact-communities/"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creativecommons.org/licenses/by/4.0" TargetMode="External"/><Relationship Id="rId4" Type="http://schemas.openxmlformats.org/officeDocument/2006/relationships/hyperlink" Target="http://www.skillscommons.or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ctrTitle"/>
          </p:nvPr>
        </p:nvSpPr>
        <p:spPr>
          <a:xfrm>
            <a:off x="685800" y="758825"/>
            <a:ext cx="7772400" cy="1470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Franklin Gothic"/>
              <a:buNone/>
            </a:pPr>
            <a:r>
              <a:rPr lang="en-US" sz="4400" b="1" i="0" u="none" strike="noStrike" cap="none">
                <a:solidFill>
                  <a:schemeClr val="dk2"/>
                </a:solidFill>
                <a:latin typeface="Garamond"/>
                <a:ea typeface="Garamond"/>
                <a:cs typeface="Garamond"/>
                <a:sym typeface="Garamond"/>
              </a:rPr>
              <a:t>Telling TAACCCT Tales</a:t>
            </a:r>
          </a:p>
          <a:p>
            <a:pPr marL="0" marR="0" lvl="0" indent="0" algn="ctr" rtl="0">
              <a:lnSpc>
                <a:spcPct val="100000"/>
              </a:lnSpc>
              <a:spcBef>
                <a:spcPts val="0"/>
              </a:spcBef>
              <a:spcAft>
                <a:spcPts val="0"/>
              </a:spcAft>
              <a:buClr>
                <a:schemeClr val="dk1"/>
              </a:buClr>
              <a:buSzPct val="25000"/>
              <a:buFont typeface="Franklin Gothic"/>
              <a:buNone/>
            </a:pPr>
            <a:r>
              <a:rPr lang="en-US" sz="3000" b="1" i="0" u="none" strike="noStrike" cap="none">
                <a:solidFill>
                  <a:schemeClr val="dk2"/>
                </a:solidFill>
                <a:latin typeface="Garamond"/>
                <a:ea typeface="Garamond"/>
                <a:cs typeface="Garamond"/>
                <a:sym typeface="Garamond"/>
              </a:rPr>
              <a:t>Using StoryTelling to Share Project Successes</a:t>
            </a:r>
          </a:p>
        </p:txBody>
      </p:sp>
      <p:sp>
        <p:nvSpPr>
          <p:cNvPr id="184" name="Shape 184"/>
          <p:cNvSpPr txBox="1">
            <a:spLocks noGrp="1"/>
          </p:cNvSpPr>
          <p:nvPr>
            <p:ph type="subTitle" idx="1"/>
          </p:nvPr>
        </p:nvSpPr>
        <p:spPr>
          <a:xfrm>
            <a:off x="914400" y="4503025"/>
            <a:ext cx="7389899" cy="11387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888888"/>
              </a:buClr>
              <a:buSzPct val="25000"/>
              <a:buFont typeface="Arial"/>
              <a:buNone/>
            </a:pPr>
            <a:r>
              <a:rPr lang="en-US" sz="2400" b="1" i="0" u="none" strike="noStrike" cap="none">
                <a:solidFill>
                  <a:schemeClr val="dk2"/>
                </a:solidFill>
                <a:latin typeface="Garamond"/>
                <a:ea typeface="Garamond"/>
                <a:cs typeface="Garamond"/>
                <a:sym typeface="Garamond"/>
              </a:rPr>
              <a:t>StoryTelling Network IMPACT</a:t>
            </a:r>
            <a:r>
              <a:rPr lang="en-US" sz="2400" b="1" i="1" u="none" strike="noStrike" cap="none">
                <a:solidFill>
                  <a:schemeClr val="dk2"/>
                </a:solidFill>
                <a:latin typeface="Garamond"/>
                <a:ea typeface="Garamond"/>
                <a:cs typeface="Garamond"/>
                <a:sym typeface="Garamond"/>
              </a:rPr>
              <a:t>community</a:t>
            </a:r>
          </a:p>
          <a:p>
            <a:pPr marL="0" marR="0" lvl="0" indent="0" algn="ctr" rtl="0">
              <a:lnSpc>
                <a:spcPct val="100000"/>
              </a:lnSpc>
              <a:spcBef>
                <a:spcPts val="0"/>
              </a:spcBef>
              <a:spcAft>
                <a:spcPts val="0"/>
              </a:spcAft>
              <a:buClr>
                <a:srgbClr val="888888"/>
              </a:buClr>
              <a:buSzPct val="25000"/>
              <a:buFont typeface="Arial"/>
              <a:buNone/>
            </a:pPr>
            <a:r>
              <a:rPr lang="en-US" sz="2400" b="1" i="0" u="none" strike="noStrike" cap="none">
                <a:solidFill>
                  <a:schemeClr val="dk2"/>
                </a:solidFill>
                <a:latin typeface="Garamond"/>
                <a:ea typeface="Garamond"/>
                <a:cs typeface="Garamond"/>
                <a:sym typeface="Garamond"/>
              </a:rPr>
              <a:t>January 31, 2017</a:t>
            </a:r>
          </a:p>
        </p:txBody>
      </p:sp>
      <p:sp>
        <p:nvSpPr>
          <p:cNvPr id="185" name="Shape 18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lang="en-US" sz="1400" b="0" i="0" u="none" strike="noStrike" cap="none">
              <a:solidFill>
                <a:srgbClr val="000000"/>
              </a:solidFill>
              <a:latin typeface="Arial"/>
              <a:ea typeface="Arial"/>
              <a:cs typeface="Arial"/>
              <a:sym typeface="Arial"/>
            </a:endParaRPr>
          </a:p>
        </p:txBody>
      </p:sp>
      <p:pic>
        <p:nvPicPr>
          <p:cNvPr id="186" name="Shape 186"/>
          <p:cNvPicPr preferRelativeResize="0"/>
          <p:nvPr/>
        </p:nvPicPr>
        <p:blipFill rotWithShape="1">
          <a:blip r:embed="rId3">
            <a:alphaModFix/>
          </a:blip>
          <a:srcRect/>
          <a:stretch/>
        </p:blipFill>
        <p:spPr>
          <a:xfrm>
            <a:off x="6553200" y="6169000"/>
            <a:ext cx="2057400" cy="552449"/>
          </a:xfrm>
          <a:prstGeom prst="rect">
            <a:avLst/>
          </a:prstGeom>
          <a:noFill/>
          <a:ln>
            <a:noFill/>
          </a:ln>
        </p:spPr>
      </p:pic>
      <p:pic>
        <p:nvPicPr>
          <p:cNvPr id="187" name="Shape 187"/>
          <p:cNvPicPr preferRelativeResize="0"/>
          <p:nvPr/>
        </p:nvPicPr>
        <p:blipFill rotWithShape="1">
          <a:blip r:embed="rId4">
            <a:alphaModFix/>
          </a:blip>
          <a:srcRect/>
          <a:stretch/>
        </p:blipFill>
        <p:spPr>
          <a:xfrm>
            <a:off x="3964000" y="5642998"/>
            <a:ext cx="1138799" cy="1138799"/>
          </a:xfrm>
          <a:prstGeom prst="rect">
            <a:avLst/>
          </a:prstGeom>
          <a:noFill/>
          <a:ln>
            <a:noFill/>
          </a:ln>
        </p:spPr>
      </p:pic>
      <p:pic>
        <p:nvPicPr>
          <p:cNvPr id="188" name="Shape 188" descr="stnskillscommons.png"/>
          <p:cNvPicPr preferRelativeResize="0"/>
          <p:nvPr/>
        </p:nvPicPr>
        <p:blipFill rotWithShape="1">
          <a:blip r:embed="rId5">
            <a:alphaModFix/>
          </a:blip>
          <a:srcRect l="45016" t="8104" r="1710" b="74295"/>
          <a:stretch/>
        </p:blipFill>
        <p:spPr>
          <a:xfrm>
            <a:off x="2027899" y="2209850"/>
            <a:ext cx="5138424" cy="22595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4000" b="0" i="0" u="none" strike="noStrike" cap="none">
                <a:solidFill>
                  <a:srgbClr val="17365D"/>
                </a:solidFill>
                <a:latin typeface="Garamond"/>
                <a:ea typeface="Garamond"/>
                <a:cs typeface="Garamond"/>
                <a:sym typeface="Garamond"/>
              </a:rPr>
              <a:t>What Keeps Us Up at Night</a:t>
            </a:r>
          </a:p>
        </p:txBody>
      </p:sp>
      <p:pic>
        <p:nvPicPr>
          <p:cNvPr id="299" name="Shape 299"/>
          <p:cNvPicPr preferRelativeResize="0"/>
          <p:nvPr/>
        </p:nvPicPr>
        <p:blipFill rotWithShape="1">
          <a:blip r:embed="rId3">
            <a:alphaModFix/>
          </a:blip>
          <a:srcRect l="25159" t="28338" r="24238" b="10771"/>
          <a:stretch/>
        </p:blipFill>
        <p:spPr>
          <a:xfrm>
            <a:off x="2420725" y="1693100"/>
            <a:ext cx="4047600" cy="30752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4000" b="0" i="0" u="none" strike="noStrike" cap="none">
                <a:solidFill>
                  <a:srgbClr val="17365D"/>
                </a:solidFill>
                <a:latin typeface="Garamond"/>
                <a:ea typeface="Garamond"/>
                <a:cs typeface="Garamond"/>
                <a:sym typeface="Garamond"/>
              </a:rPr>
              <a:t>What Keeps Us Up at Night</a:t>
            </a:r>
          </a:p>
        </p:txBody>
      </p:sp>
      <p:pic>
        <p:nvPicPr>
          <p:cNvPr id="306" name="Shape 306"/>
          <p:cNvPicPr preferRelativeResize="0"/>
          <p:nvPr/>
        </p:nvPicPr>
        <p:blipFill rotWithShape="1">
          <a:blip r:embed="rId3">
            <a:alphaModFix/>
          </a:blip>
          <a:srcRect/>
          <a:stretch/>
        </p:blipFill>
        <p:spPr>
          <a:xfrm>
            <a:off x="794125" y="1155775"/>
            <a:ext cx="2695500" cy="2331599"/>
          </a:xfrm>
          <a:prstGeom prst="rect">
            <a:avLst/>
          </a:prstGeom>
          <a:noFill/>
          <a:ln>
            <a:noFill/>
          </a:ln>
        </p:spPr>
      </p:pic>
      <p:pic>
        <p:nvPicPr>
          <p:cNvPr id="307" name="Shape 307"/>
          <p:cNvPicPr preferRelativeResize="0"/>
          <p:nvPr/>
        </p:nvPicPr>
        <p:blipFill rotWithShape="1">
          <a:blip r:embed="rId4">
            <a:alphaModFix/>
          </a:blip>
          <a:srcRect/>
          <a:stretch/>
        </p:blipFill>
        <p:spPr>
          <a:xfrm>
            <a:off x="457197" y="3487375"/>
            <a:ext cx="1828800" cy="2721300"/>
          </a:xfrm>
          <a:prstGeom prst="rect">
            <a:avLst/>
          </a:prstGeom>
          <a:noFill/>
          <a:ln>
            <a:noFill/>
          </a:ln>
        </p:spPr>
      </p:pic>
      <p:pic>
        <p:nvPicPr>
          <p:cNvPr id="308" name="Shape 308"/>
          <p:cNvPicPr preferRelativeResize="0"/>
          <p:nvPr/>
        </p:nvPicPr>
        <p:blipFill rotWithShape="1">
          <a:blip r:embed="rId5">
            <a:alphaModFix/>
          </a:blip>
          <a:srcRect/>
          <a:stretch/>
        </p:blipFill>
        <p:spPr>
          <a:xfrm>
            <a:off x="4313742" y="2085306"/>
            <a:ext cx="4471499" cy="2687399"/>
          </a:xfrm>
          <a:prstGeom prst="rect">
            <a:avLst/>
          </a:prstGeom>
          <a:noFill/>
          <a:ln>
            <a:noFill/>
          </a:ln>
        </p:spPr>
      </p:pic>
      <p:sp>
        <p:nvSpPr>
          <p:cNvPr id="309" name="Shape 309"/>
          <p:cNvSpPr/>
          <p:nvPr/>
        </p:nvSpPr>
        <p:spPr>
          <a:xfrm>
            <a:off x="2384450" y="3728750"/>
            <a:ext cx="2094599" cy="1143000"/>
          </a:xfrm>
          <a:prstGeom prst="rightArrow">
            <a:avLst>
              <a:gd name="adj1" fmla="val 50000"/>
              <a:gd name="adj2" fmla="val 50000"/>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4000" b="0" i="0" u="none" strike="noStrike" cap="none">
                <a:solidFill>
                  <a:srgbClr val="17365D"/>
                </a:solidFill>
                <a:latin typeface="Garamond"/>
                <a:ea typeface="Garamond"/>
                <a:cs typeface="Garamond"/>
                <a:sym typeface="Garamond"/>
              </a:rPr>
              <a:t>What Keeps Us Up at Night</a:t>
            </a:r>
          </a:p>
        </p:txBody>
      </p:sp>
      <p:pic>
        <p:nvPicPr>
          <p:cNvPr id="316" name="Shape 316"/>
          <p:cNvPicPr preferRelativeResize="0"/>
          <p:nvPr/>
        </p:nvPicPr>
        <p:blipFill rotWithShape="1">
          <a:blip r:embed="rId3">
            <a:alphaModFix/>
          </a:blip>
          <a:srcRect r="35228" b="1468"/>
          <a:stretch/>
        </p:blipFill>
        <p:spPr>
          <a:xfrm>
            <a:off x="2167000" y="1075725"/>
            <a:ext cx="4888270" cy="49570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Forming a StoryTelling Network</a:t>
            </a:r>
          </a:p>
        </p:txBody>
      </p:sp>
      <p:pic>
        <p:nvPicPr>
          <p:cNvPr id="322" name="Shape 322"/>
          <p:cNvPicPr preferRelativeResize="0"/>
          <p:nvPr/>
        </p:nvPicPr>
        <p:blipFill rotWithShape="1">
          <a:blip r:embed="rId3">
            <a:alphaModFix/>
          </a:blip>
          <a:srcRect/>
          <a:stretch/>
        </p:blipFill>
        <p:spPr>
          <a:xfrm>
            <a:off x="178048" y="2252225"/>
            <a:ext cx="4195199" cy="2960324"/>
          </a:xfrm>
          <a:prstGeom prst="rect">
            <a:avLst/>
          </a:prstGeom>
          <a:noFill/>
          <a:ln>
            <a:noFill/>
          </a:ln>
        </p:spPr>
      </p:pic>
      <p:sp>
        <p:nvSpPr>
          <p:cNvPr id="323" name="Shape 323"/>
          <p:cNvSpPr txBox="1"/>
          <p:nvPr/>
        </p:nvSpPr>
        <p:spPr>
          <a:xfrm>
            <a:off x="178050" y="5212550"/>
            <a:ext cx="4195199" cy="4500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Calibri"/>
              <a:buNone/>
            </a:pPr>
            <a:r>
              <a:rPr lang="en-US" sz="1200" b="1" i="0" u="none" strike="noStrike" cap="none">
                <a:solidFill>
                  <a:schemeClr val="dk2"/>
                </a:solidFill>
                <a:latin typeface="Calibri"/>
                <a:ea typeface="Calibri"/>
                <a:cs typeface="Calibri"/>
                <a:sym typeface="Calibri"/>
              </a:rPr>
              <a:t>http://voices.merlot.org/group/storytelling-impactcommunity</a:t>
            </a:r>
          </a:p>
        </p:txBody>
      </p:sp>
      <p:graphicFrame>
        <p:nvGraphicFramePr>
          <p:cNvPr id="324" name="Shape 324"/>
          <p:cNvGraphicFramePr/>
          <p:nvPr/>
        </p:nvGraphicFramePr>
        <p:xfrm>
          <a:off x="4548800" y="1673383"/>
          <a:ext cx="4531525" cy="4480350"/>
        </p:xfrm>
        <a:graphic>
          <a:graphicData uri="http://schemas.openxmlformats.org/drawingml/2006/table">
            <a:tbl>
              <a:tblPr>
                <a:noFill/>
                <a:tableStyleId>{25F0FBC9-2E8C-4FF2-A764-7EEE9571CE0E}</a:tableStyleId>
              </a:tblPr>
              <a:tblGrid>
                <a:gridCol w="1256450">
                  <a:extLst>
                    <a:ext uri="{9D8B030D-6E8A-4147-A177-3AD203B41FA5}">
                      <a16:colId xmlns:a16="http://schemas.microsoft.com/office/drawing/2014/main" val="20000"/>
                    </a:ext>
                  </a:extLst>
                </a:gridCol>
                <a:gridCol w="1027525">
                  <a:extLst>
                    <a:ext uri="{9D8B030D-6E8A-4147-A177-3AD203B41FA5}">
                      <a16:colId xmlns:a16="http://schemas.microsoft.com/office/drawing/2014/main" val="20001"/>
                    </a:ext>
                  </a:extLst>
                </a:gridCol>
                <a:gridCol w="1078600">
                  <a:extLst>
                    <a:ext uri="{9D8B030D-6E8A-4147-A177-3AD203B41FA5}">
                      <a16:colId xmlns:a16="http://schemas.microsoft.com/office/drawing/2014/main" val="20002"/>
                    </a:ext>
                  </a:extLst>
                </a:gridCol>
                <a:gridCol w="1168950">
                  <a:extLst>
                    <a:ext uri="{9D8B030D-6E8A-4147-A177-3AD203B41FA5}">
                      <a16:colId xmlns:a16="http://schemas.microsoft.com/office/drawing/2014/main" val="20003"/>
                    </a:ext>
                  </a:extLst>
                </a:gridCol>
              </a:tblGrid>
              <a:tr h="450500">
                <a:tc>
                  <a:txBody>
                    <a:bodyPr/>
                    <a:lstStyle/>
                    <a:p>
                      <a:pPr marL="0" marR="0" lvl="0" indent="0" algn="l" rtl="0">
                        <a:lnSpc>
                          <a:spcPct val="100000"/>
                        </a:lnSpc>
                        <a:spcBef>
                          <a:spcPts val="0"/>
                        </a:spcBef>
                        <a:spcAft>
                          <a:spcPts val="0"/>
                        </a:spcAft>
                        <a:buClr>
                          <a:srgbClr val="FFFFFF"/>
                        </a:buClr>
                        <a:buSzPct val="25000"/>
                        <a:buFont typeface="Calibri"/>
                        <a:buNone/>
                      </a:pPr>
                      <a:r>
                        <a:rPr lang="en-US" sz="1000" b="1" u="none" strike="noStrike" cap="none">
                          <a:solidFill>
                            <a:srgbClr val="FFFFFF"/>
                          </a:solidFill>
                          <a:latin typeface="Calibri"/>
                          <a:ea typeface="Calibri"/>
                          <a:cs typeface="Calibri"/>
                          <a:sym typeface="Calibri"/>
                        </a:rPr>
                        <a:t>CATEGORY</a:t>
                      </a: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FFFFFF"/>
                        </a:buClr>
                        <a:buSzPct val="25000"/>
                        <a:buFont typeface="Calibri"/>
                        <a:buNone/>
                      </a:pPr>
                      <a:r>
                        <a:rPr lang="en-US" sz="1000" b="1" u="none" strike="noStrike" cap="none">
                          <a:solidFill>
                            <a:srgbClr val="FFFFFF"/>
                          </a:solidFill>
                          <a:latin typeface="Calibri"/>
                          <a:ea typeface="Calibri"/>
                          <a:cs typeface="Calibri"/>
                          <a:sym typeface="Calibri"/>
                        </a:rPr>
                        <a:t>1- Needs Improvement</a:t>
                      </a: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FFFFFF"/>
                        </a:buClr>
                        <a:buSzPct val="25000"/>
                        <a:buFont typeface="Calibri"/>
                        <a:buNone/>
                      </a:pPr>
                      <a:r>
                        <a:rPr lang="en-US" sz="1000" b="1" u="none" strike="noStrike" cap="none">
                          <a:solidFill>
                            <a:srgbClr val="FFFFFF"/>
                          </a:solidFill>
                          <a:latin typeface="Calibri"/>
                          <a:ea typeface="Calibri"/>
                          <a:cs typeface="Calibri"/>
                          <a:sym typeface="Calibri"/>
                        </a:rPr>
                        <a:t>2- Acceptable</a:t>
                      </a:r>
                    </a:p>
                  </a:txBody>
                  <a:tcPr marL="91425" marR="91425" marT="91425" marB="91425">
                    <a:solidFill>
                      <a:srgbClr val="073763"/>
                    </a:solidFill>
                  </a:tcPr>
                </a:tc>
                <a:tc>
                  <a:txBody>
                    <a:bodyPr/>
                    <a:lstStyle/>
                    <a:p>
                      <a:pPr marL="0" marR="0" lvl="0" indent="0" algn="l" rtl="0">
                        <a:lnSpc>
                          <a:spcPct val="100000"/>
                        </a:lnSpc>
                        <a:spcBef>
                          <a:spcPts val="0"/>
                        </a:spcBef>
                        <a:spcAft>
                          <a:spcPts val="0"/>
                        </a:spcAft>
                        <a:buClr>
                          <a:srgbClr val="FFFFFF"/>
                        </a:buClr>
                        <a:buSzPct val="25000"/>
                        <a:buFont typeface="Calibri"/>
                        <a:buNone/>
                      </a:pPr>
                      <a:r>
                        <a:rPr lang="en-US" sz="1000" b="1" u="none" strike="noStrike" cap="none">
                          <a:solidFill>
                            <a:srgbClr val="FFFFFF"/>
                          </a:solidFill>
                          <a:latin typeface="Calibri"/>
                          <a:ea typeface="Calibri"/>
                          <a:cs typeface="Calibri"/>
                          <a:sym typeface="Calibri"/>
                        </a:rPr>
                        <a:t>3- Exemplary</a:t>
                      </a:r>
                    </a:p>
                  </a:txBody>
                  <a:tcPr marL="91425" marR="91425" marT="91425" marB="91425">
                    <a:solidFill>
                      <a:srgbClr val="073763"/>
                    </a:solidFill>
                  </a:tcPr>
                </a:tc>
                <a:extLst>
                  <a:ext uri="{0D108BD9-81ED-4DB2-BD59-A6C34878D82A}">
                    <a16:rowId xmlns:a16="http://schemas.microsoft.com/office/drawing/2014/main" val="10000"/>
                  </a:ext>
                </a:extLst>
              </a:tr>
              <a:tr h="607325">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An Effective Character</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Lacks a central character</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One character or multiple character</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Three-dimensional charismatic character</a:t>
                      </a:r>
                    </a:p>
                  </a:txBody>
                  <a:tcPr marL="91425" marR="91425" marT="91425" marB="91425"/>
                </a:tc>
                <a:extLst>
                  <a:ext uri="{0D108BD9-81ED-4DB2-BD59-A6C34878D82A}">
                    <a16:rowId xmlns:a16="http://schemas.microsoft.com/office/drawing/2014/main" val="10001"/>
                  </a:ext>
                </a:extLst>
              </a:tr>
              <a:tr h="450500">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Plot Moves the Story Forward</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Arial"/>
                        <a:buNone/>
                      </a:pPr>
                      <a:r>
                        <a:rPr lang="en-US" sz="1000" u="none" strike="noStrike" cap="none">
                          <a:solidFill>
                            <a:schemeClr val="dk1"/>
                          </a:solidFill>
                          <a:latin typeface="Calibri"/>
                          <a:ea typeface="Calibri"/>
                          <a:cs typeface="Calibri"/>
                          <a:sym typeface="Calibri"/>
                        </a:rPr>
                        <a:t>Lacks a plot </a:t>
                      </a:r>
                    </a:p>
                    <a:p>
                      <a:pPr marL="0" marR="0" lvl="0" indent="0" algn="l" rtl="0">
                        <a:lnSpc>
                          <a:spcPct val="100000"/>
                        </a:lnSpc>
                        <a:spcBef>
                          <a:spcPts val="0"/>
                        </a:spcBef>
                        <a:spcAft>
                          <a:spcPts val="0"/>
                        </a:spcAft>
                        <a:buClr>
                          <a:srgbClr val="000000"/>
                        </a:buClr>
                        <a:buSzPct val="25000"/>
                        <a:buFont typeface="Arial"/>
                        <a:buNone/>
                      </a:pPr>
                      <a:endParaRPr sz="1000"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Arial"/>
                        <a:buNone/>
                      </a:pPr>
                      <a:r>
                        <a:rPr lang="en-US" sz="1000" u="none" strike="noStrike" cap="none">
                          <a:solidFill>
                            <a:schemeClr val="dk1"/>
                          </a:solidFill>
                          <a:latin typeface="Calibri"/>
                          <a:ea typeface="Calibri"/>
                          <a:cs typeface="Calibri"/>
                          <a:sym typeface="Calibri"/>
                        </a:rPr>
                        <a:t>Plot incomplete</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Arial"/>
                        <a:buNone/>
                      </a:pPr>
                      <a:r>
                        <a:rPr lang="en-US" sz="1000" u="none" strike="noStrike" cap="none">
                          <a:solidFill>
                            <a:schemeClr val="dk1"/>
                          </a:solidFill>
                          <a:latin typeface="Calibri"/>
                          <a:ea typeface="Calibri"/>
                          <a:cs typeface="Calibri"/>
                          <a:sym typeface="Calibri"/>
                        </a:rPr>
                        <a:t>Features an action-oriented story</a:t>
                      </a:r>
                    </a:p>
                  </a:txBody>
                  <a:tcPr marL="91425" marR="91425" marT="91425" marB="91425"/>
                </a:tc>
                <a:extLst>
                  <a:ext uri="{0D108BD9-81ED-4DB2-BD59-A6C34878D82A}">
                    <a16:rowId xmlns:a16="http://schemas.microsoft.com/office/drawing/2014/main" val="10002"/>
                  </a:ext>
                </a:extLst>
              </a:tr>
              <a:tr h="450500">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Authenticity</a:t>
                      </a:r>
                    </a:p>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(Voice)</a:t>
                      </a:r>
                    </a:p>
                  </a:txBody>
                  <a:tcPr marL="91425" marR="91425" marT="91425" marB="91425"/>
                </a:tc>
                <a:tc>
                  <a:txBody>
                    <a:bodyPr/>
                    <a:lstStyle/>
                    <a:p>
                      <a:pPr marL="0" marR="0" lvl="0" indent="0" algn="l" rtl="0">
                        <a:lnSpc>
                          <a:spcPct val="100000"/>
                        </a:lnSpc>
                        <a:spcBef>
                          <a:spcPts val="0"/>
                        </a:spcBef>
                        <a:spcAft>
                          <a:spcPts val="0"/>
                        </a:spcAft>
                        <a:buClr>
                          <a:schemeClr val="dk1"/>
                        </a:buClr>
                        <a:buSzPct val="25000"/>
                        <a:buFont typeface="Arial"/>
                        <a:buNone/>
                      </a:pPr>
                      <a:r>
                        <a:rPr lang="en-US" sz="1000" u="none" strike="noStrike" cap="none">
                          <a:solidFill>
                            <a:schemeClr val="dk1"/>
                          </a:solidFill>
                          <a:latin typeface="Calibri"/>
                          <a:ea typeface="Calibri"/>
                          <a:cs typeface="Calibri"/>
                          <a:sym typeface="Calibri"/>
                        </a:rPr>
                        <a:t>Lacks authenticity</a:t>
                      </a:r>
                    </a:p>
                    <a:p>
                      <a:pPr marL="0" marR="0" lvl="0" indent="0" algn="l" rtl="0">
                        <a:lnSpc>
                          <a:spcPct val="100000"/>
                        </a:lnSpc>
                        <a:spcBef>
                          <a:spcPts val="0"/>
                        </a:spcBef>
                        <a:spcAft>
                          <a:spcPts val="0"/>
                        </a:spcAft>
                        <a:buClr>
                          <a:srgbClr val="000000"/>
                        </a:buClr>
                        <a:buSzPct val="25000"/>
                        <a:buFont typeface="Arial"/>
                        <a:buNone/>
                      </a:pPr>
                      <a:endParaRPr sz="1000" u="none" strike="noStrike" cap="none">
                        <a:latin typeface="Calibri"/>
                        <a:ea typeface="Calibri"/>
                        <a:cs typeface="Calibri"/>
                        <a:sym typeface="Calibri"/>
                      </a:endParaRP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Resonates somewhat</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Resonates with the audience</a:t>
                      </a:r>
                    </a:p>
                  </a:txBody>
                  <a:tcPr marL="91425" marR="91425" marT="91425" marB="91425"/>
                </a:tc>
                <a:extLst>
                  <a:ext uri="{0D108BD9-81ED-4DB2-BD59-A6C34878D82A}">
                    <a16:rowId xmlns:a16="http://schemas.microsoft.com/office/drawing/2014/main" val="10003"/>
                  </a:ext>
                </a:extLst>
              </a:tr>
              <a:tr h="450500">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Action-Oriented Emotions</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Lacks any sense of emotion</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Leaves the audience mostly unmoved</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Engages the audience</a:t>
                      </a:r>
                    </a:p>
                  </a:txBody>
                  <a:tcPr marL="91425" marR="91425" marT="91425" marB="91425"/>
                </a:tc>
                <a:extLst>
                  <a:ext uri="{0D108BD9-81ED-4DB2-BD59-A6C34878D82A}">
                    <a16:rowId xmlns:a16="http://schemas.microsoft.com/office/drawing/2014/main" val="10004"/>
                  </a:ext>
                </a:extLst>
              </a:tr>
              <a:tr h="296525">
                <a:tc>
                  <a:txBody>
                    <a:bodyPr/>
                    <a:lstStyle/>
                    <a:p>
                      <a:pPr marL="0" marR="0" lvl="0" indent="0" algn="l" rtl="0">
                        <a:lnSpc>
                          <a:spcPct val="100000"/>
                        </a:lnSpc>
                        <a:spcBef>
                          <a:spcPts val="0"/>
                        </a:spcBef>
                        <a:spcAft>
                          <a:spcPts val="0"/>
                        </a:spcAft>
                        <a:buClr>
                          <a:schemeClr val="dk1"/>
                        </a:buClr>
                        <a:buSzPct val="25000"/>
                        <a:buFont typeface="Calibri"/>
                        <a:buNone/>
                      </a:pPr>
                      <a:r>
                        <a:rPr lang="en-US" sz="1000" u="none" strike="noStrike" cap="none">
                          <a:solidFill>
                            <a:schemeClr val="dk1"/>
                          </a:solidFill>
                          <a:latin typeface="Calibri"/>
                          <a:ea typeface="Calibri"/>
                          <a:cs typeface="Calibri"/>
                          <a:sym typeface="Calibri"/>
                        </a:rPr>
                        <a:t>A Hook</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Lacks a reason to stay engaged</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Lacks an early connection</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Immediate and lasting connection</a:t>
                      </a:r>
                    </a:p>
                  </a:txBody>
                  <a:tcPr marL="91425" marR="91425" marT="91425" marB="91425"/>
                </a:tc>
                <a:extLst>
                  <a:ext uri="{0D108BD9-81ED-4DB2-BD59-A6C34878D82A}">
                    <a16:rowId xmlns:a16="http://schemas.microsoft.com/office/drawing/2014/main" val="10005"/>
                  </a:ext>
                </a:extLst>
              </a:tr>
              <a:tr h="450500">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Resonates with the Audience</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Doesn’t make the presentation about the audience</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a:latin typeface="Calibri"/>
                          <a:ea typeface="Calibri"/>
                          <a:cs typeface="Calibri"/>
                          <a:sym typeface="Calibri"/>
                        </a:rPr>
                        <a:t>Lacks clear relevancy</a:t>
                      </a:r>
                    </a:p>
                  </a:txBody>
                  <a:tcPr marL="91425" marR="91425" marT="91425" marB="91425"/>
                </a:tc>
                <a:tc>
                  <a:txBody>
                    <a:bodyPr/>
                    <a:lstStyle/>
                    <a:p>
                      <a:pPr marL="0" marR="0" lvl="0" indent="0" algn="l" rtl="0">
                        <a:lnSpc>
                          <a:spcPct val="100000"/>
                        </a:lnSpc>
                        <a:spcBef>
                          <a:spcPts val="0"/>
                        </a:spcBef>
                        <a:spcAft>
                          <a:spcPts val="0"/>
                        </a:spcAft>
                        <a:buClr>
                          <a:srgbClr val="000000"/>
                        </a:buClr>
                        <a:buSzPct val="25000"/>
                        <a:buFont typeface="Calibri"/>
                        <a:buNone/>
                      </a:pPr>
                      <a:r>
                        <a:rPr lang="en-US" sz="1000" u="none" strike="noStrike" cap="none" dirty="0">
                          <a:latin typeface="Calibri"/>
                          <a:ea typeface="Calibri"/>
                          <a:cs typeface="Calibri"/>
                          <a:sym typeface="Calibri"/>
                        </a:rPr>
                        <a:t>Gives audience a reason to stay engaged</a:t>
                      </a:r>
                    </a:p>
                  </a:txBody>
                  <a:tcPr marL="91425" marR="91425" marT="91425" marB="91425"/>
                </a:tc>
                <a:extLst>
                  <a:ext uri="{0D108BD9-81ED-4DB2-BD59-A6C34878D82A}">
                    <a16:rowId xmlns:a16="http://schemas.microsoft.com/office/drawing/2014/main" val="10006"/>
                  </a:ext>
                </a:extLst>
              </a:tr>
            </a:tbl>
          </a:graphicData>
        </a:graphic>
      </p:graphicFrame>
      <p:sp>
        <p:nvSpPr>
          <p:cNvPr id="325" name="Shape 325"/>
          <p:cNvSpPr txBox="1">
            <a:spLocks noGrp="1"/>
          </p:cNvSpPr>
          <p:nvPr>
            <p:ph type="title"/>
          </p:nvPr>
        </p:nvSpPr>
        <p:spPr>
          <a:xfrm>
            <a:off x="4677325" y="1133100"/>
            <a:ext cx="4343999"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1600" b="1" i="0" u="none" strike="noStrike" cap="none">
                <a:solidFill>
                  <a:srgbClr val="17365D"/>
                </a:solidFill>
                <a:latin typeface="Garamond"/>
                <a:ea typeface="Garamond"/>
                <a:cs typeface="Garamond"/>
                <a:sym typeface="Garamond"/>
              </a:rPr>
              <a:t>StoryTelling Rubric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Interactive StoryTelling Rubric</a:t>
            </a:r>
          </a:p>
        </p:txBody>
      </p:sp>
      <p:pic>
        <p:nvPicPr>
          <p:cNvPr id="332" name="Shape 332" descr="rubricimage.JPG"/>
          <p:cNvPicPr preferRelativeResize="0"/>
          <p:nvPr/>
        </p:nvPicPr>
        <p:blipFill rotWithShape="1">
          <a:blip r:embed="rId3">
            <a:alphaModFix/>
          </a:blip>
          <a:srcRect/>
          <a:stretch/>
        </p:blipFill>
        <p:spPr>
          <a:xfrm>
            <a:off x="1474467" y="1189703"/>
            <a:ext cx="6195065" cy="426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Writer’s Room (Sharing Processes)</a:t>
            </a:r>
          </a:p>
        </p:txBody>
      </p:sp>
      <p:pic>
        <p:nvPicPr>
          <p:cNvPr id="338" name="Shape 338"/>
          <p:cNvPicPr preferRelativeResize="0">
            <a:picLocks noGrp="1"/>
          </p:cNvPicPr>
          <p:nvPr>
            <p:ph type="body" idx="1"/>
          </p:nvPr>
        </p:nvPicPr>
        <p:blipFill rotWithShape="1">
          <a:blip r:embed="rId3">
            <a:alphaModFix/>
          </a:blip>
          <a:srcRect/>
          <a:stretch/>
        </p:blipFill>
        <p:spPr>
          <a:xfrm>
            <a:off x="233666" y="3213400"/>
            <a:ext cx="3695399" cy="2757299"/>
          </a:xfrm>
          <a:prstGeom prst="rect">
            <a:avLst/>
          </a:prstGeom>
          <a:noFill/>
          <a:ln>
            <a:noFill/>
          </a:ln>
        </p:spPr>
      </p:pic>
      <p:pic>
        <p:nvPicPr>
          <p:cNvPr id="339" name="Shape 339"/>
          <p:cNvPicPr preferRelativeResize="0"/>
          <p:nvPr/>
        </p:nvPicPr>
        <p:blipFill rotWithShape="1">
          <a:blip r:embed="rId4">
            <a:alphaModFix/>
          </a:blip>
          <a:srcRect/>
          <a:stretch/>
        </p:blipFill>
        <p:spPr>
          <a:xfrm>
            <a:off x="457200" y="1070262"/>
            <a:ext cx="3471863" cy="1987262"/>
          </a:xfrm>
          <a:prstGeom prst="rect">
            <a:avLst/>
          </a:prstGeom>
          <a:noFill/>
          <a:ln>
            <a:noFill/>
          </a:ln>
        </p:spPr>
      </p:pic>
      <p:pic>
        <p:nvPicPr>
          <p:cNvPr id="340" name="Shape 340"/>
          <p:cNvPicPr preferRelativeResize="0"/>
          <p:nvPr/>
        </p:nvPicPr>
        <p:blipFill rotWithShape="1">
          <a:blip r:embed="rId5">
            <a:alphaModFix/>
          </a:blip>
          <a:srcRect/>
          <a:stretch/>
        </p:blipFill>
        <p:spPr>
          <a:xfrm>
            <a:off x="5264271" y="1188901"/>
            <a:ext cx="3471899" cy="2310299"/>
          </a:xfrm>
          <a:prstGeom prst="rect">
            <a:avLst/>
          </a:prstGeom>
          <a:noFill/>
          <a:ln>
            <a:noFill/>
          </a:ln>
        </p:spPr>
      </p:pic>
      <p:pic>
        <p:nvPicPr>
          <p:cNvPr id="341" name="Shape 341"/>
          <p:cNvPicPr preferRelativeResize="0"/>
          <p:nvPr/>
        </p:nvPicPr>
        <p:blipFill rotWithShape="1">
          <a:blip r:embed="rId6">
            <a:alphaModFix/>
          </a:blip>
          <a:srcRect/>
          <a:stretch/>
        </p:blipFill>
        <p:spPr>
          <a:xfrm>
            <a:off x="5001900" y="3635260"/>
            <a:ext cx="3171599" cy="2657400"/>
          </a:xfrm>
          <a:prstGeom prst="rect">
            <a:avLst/>
          </a:prstGeom>
          <a:noFill/>
          <a:ln>
            <a:noFill/>
          </a:ln>
        </p:spPr>
      </p:pic>
      <p:pic>
        <p:nvPicPr>
          <p:cNvPr id="342" name="Shape 342"/>
          <p:cNvPicPr preferRelativeResize="0"/>
          <p:nvPr/>
        </p:nvPicPr>
        <p:blipFill rotWithShape="1">
          <a:blip r:embed="rId7">
            <a:alphaModFix/>
          </a:blip>
          <a:srcRect/>
          <a:stretch/>
        </p:blipFill>
        <p:spPr>
          <a:xfrm rot="675568">
            <a:off x="3293081" y="1400655"/>
            <a:ext cx="2404580" cy="35806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p:nvPr/>
        </p:nvSpPr>
        <p:spPr>
          <a:xfrm>
            <a:off x="-15975" y="-133"/>
            <a:ext cx="9144000" cy="6858000"/>
          </a:xfrm>
          <a:prstGeom prst="rect">
            <a:avLst/>
          </a:prstGeom>
          <a:solidFill>
            <a:srgbClr val="6FA8D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p:txBody>
      </p:sp>
      <p:sp>
        <p:nvSpPr>
          <p:cNvPr id="348" name="Shape 348"/>
          <p:cNvSpPr txBox="1"/>
          <p:nvPr/>
        </p:nvSpPr>
        <p:spPr>
          <a:xfrm>
            <a:off x="56775" y="0"/>
            <a:ext cx="6625499" cy="26887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endParaRPr sz="1800" b="1" i="0" u="none" strike="noStrike" cap="none">
              <a:solidFill>
                <a:schemeClr val="dk1"/>
              </a:solidFill>
              <a:latin typeface="Calibri"/>
              <a:ea typeface="Calibri"/>
              <a:cs typeface="Calibri"/>
              <a:sym typeface="Calibri"/>
            </a:endParaRPr>
          </a:p>
        </p:txBody>
      </p:sp>
      <p:pic>
        <p:nvPicPr>
          <p:cNvPr id="349" name="Shape 349"/>
          <p:cNvPicPr preferRelativeResize="0"/>
          <p:nvPr/>
        </p:nvPicPr>
        <p:blipFill rotWithShape="1">
          <a:blip r:embed="rId3">
            <a:alphaModFix/>
          </a:blip>
          <a:srcRect/>
          <a:stretch/>
        </p:blipFill>
        <p:spPr>
          <a:xfrm>
            <a:off x="0" y="1471233"/>
            <a:ext cx="9144000" cy="5063060"/>
          </a:xfrm>
          <a:prstGeom prst="rect">
            <a:avLst/>
          </a:prstGeom>
          <a:noFill/>
          <a:ln>
            <a:noFill/>
          </a:ln>
        </p:spPr>
      </p:pic>
      <p:pic>
        <p:nvPicPr>
          <p:cNvPr id="350" name="Shape 350"/>
          <p:cNvPicPr preferRelativeResize="0"/>
          <p:nvPr/>
        </p:nvPicPr>
        <p:blipFill rotWithShape="1">
          <a:blip r:embed="rId4">
            <a:alphaModFix/>
          </a:blip>
          <a:srcRect/>
          <a:stretch/>
        </p:blipFill>
        <p:spPr>
          <a:xfrm>
            <a:off x="6050300" y="4983675"/>
            <a:ext cx="2851800" cy="1301099"/>
          </a:xfrm>
          <a:prstGeom prst="rect">
            <a:avLst/>
          </a:prstGeom>
          <a:noFill/>
          <a:ln>
            <a:noFill/>
          </a:ln>
        </p:spPr>
      </p:pic>
      <p:sp>
        <p:nvSpPr>
          <p:cNvPr id="351" name="Shape 351"/>
          <p:cNvSpPr txBox="1">
            <a:spLocks noGrp="1"/>
          </p:cNvSpPr>
          <p:nvPr>
            <p:ph type="title"/>
          </p:nvPr>
        </p:nvSpPr>
        <p:spPr>
          <a:xfrm>
            <a:off x="457200" y="304800"/>
            <a:ext cx="8229600" cy="609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73763"/>
              </a:buClr>
              <a:buSzPct val="25000"/>
              <a:buFont typeface="Calibri"/>
              <a:buNone/>
            </a:pPr>
            <a:r>
              <a:rPr lang="en-US" sz="3000" b="0" i="0" u="none" strike="noStrike" cap="none">
                <a:solidFill>
                  <a:srgbClr val="073763"/>
                </a:solidFill>
                <a:latin typeface="Garamond"/>
                <a:ea typeface="Garamond"/>
                <a:cs typeface="Garamond"/>
                <a:sym typeface="Garamond"/>
              </a:rPr>
              <a:t>Talking Story in Hawaiʻi</a:t>
            </a:r>
          </a:p>
          <a:p>
            <a:pPr marL="0" marR="0" lvl="0" indent="0" algn="l" rtl="0">
              <a:lnSpc>
                <a:spcPct val="100000"/>
              </a:lnSpc>
              <a:spcBef>
                <a:spcPts val="0"/>
              </a:spcBef>
              <a:spcAft>
                <a:spcPts val="0"/>
              </a:spcAft>
              <a:buClr>
                <a:srgbClr val="F3F3F3"/>
              </a:buClr>
              <a:buSzPct val="25000"/>
              <a:buFont typeface="Calibri"/>
              <a:buNone/>
            </a:pPr>
            <a:r>
              <a:rPr lang="en-US" sz="2400" b="0" i="0" u="none" strike="noStrike" cap="none">
                <a:solidFill>
                  <a:srgbClr val="F3F3F3"/>
                </a:solidFill>
                <a:latin typeface="Garamond"/>
                <a:ea typeface="Garamond"/>
                <a:cs typeface="Garamond"/>
                <a:sym typeface="Garamond"/>
              </a:rPr>
              <a:t>How We Used the Storytelling Rubric </a:t>
            </a:r>
          </a:p>
        </p:txBody>
      </p:sp>
      <p:sp>
        <p:nvSpPr>
          <p:cNvPr id="352" name="Shape 352"/>
          <p:cNvSpPr txBox="1"/>
          <p:nvPr/>
        </p:nvSpPr>
        <p:spPr>
          <a:xfrm>
            <a:off x="5972248" y="6018600"/>
            <a:ext cx="3129900" cy="3851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800" b="0" i="0" u="none" strike="noStrike" cap="none">
                <a:solidFill>
                  <a:srgbClr val="FFFFFF"/>
                </a:solidFill>
                <a:latin typeface="Garamond"/>
                <a:ea typeface="Garamond"/>
                <a:cs typeface="Garamond"/>
                <a:sym typeface="Garamond"/>
              </a:rPr>
              <a:t>TAACCCT ROUND 2 GRANT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p:nvPr/>
        </p:nvSpPr>
        <p:spPr>
          <a:xfrm>
            <a:off x="-15975" y="-133"/>
            <a:ext cx="9144000" cy="6858000"/>
          </a:xfrm>
          <a:prstGeom prst="rect">
            <a:avLst/>
          </a:prstGeom>
          <a:solidFill>
            <a:srgbClr val="6FA8D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a:solidFill>
                <a:schemeClr val="dk1"/>
              </a:solidFill>
              <a:latin typeface="Calibri"/>
              <a:ea typeface="Calibri"/>
              <a:cs typeface="Calibri"/>
              <a:sym typeface="Calibri"/>
            </a:endParaRPr>
          </a:p>
        </p:txBody>
      </p:sp>
      <p:sp>
        <p:nvSpPr>
          <p:cNvPr id="358" name="Shape 358"/>
          <p:cNvSpPr txBox="1">
            <a:spLocks noGrp="1"/>
          </p:cNvSpPr>
          <p:nvPr>
            <p:ph type="title"/>
          </p:nvPr>
        </p:nvSpPr>
        <p:spPr>
          <a:xfrm>
            <a:off x="311700" y="85365"/>
            <a:ext cx="8520599" cy="763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73763"/>
              </a:buClr>
              <a:buSzPct val="25000"/>
              <a:buFont typeface="Calibri"/>
              <a:buNone/>
            </a:pPr>
            <a:r>
              <a:rPr lang="en-US" sz="3000" b="1" i="0" u="none" strike="noStrike" cap="none">
                <a:solidFill>
                  <a:srgbClr val="073763"/>
                </a:solidFill>
                <a:latin typeface="Garamond"/>
                <a:ea typeface="Garamond"/>
                <a:cs typeface="Garamond"/>
                <a:sym typeface="Garamond"/>
              </a:rPr>
              <a:t>CONNECTING ACROSS THE ISLANDS:</a:t>
            </a:r>
          </a:p>
          <a:p>
            <a:pPr marL="0" marR="0" lvl="0" indent="0" algn="ctr" rtl="0">
              <a:lnSpc>
                <a:spcPct val="100000"/>
              </a:lnSpc>
              <a:spcBef>
                <a:spcPts val="0"/>
              </a:spcBef>
              <a:spcAft>
                <a:spcPts val="0"/>
              </a:spcAft>
              <a:buClr>
                <a:srgbClr val="F3F3F3"/>
              </a:buClr>
              <a:buSzPct val="25000"/>
              <a:buFont typeface="Calibri"/>
              <a:buNone/>
            </a:pPr>
            <a:r>
              <a:rPr lang="en-US" sz="2400" b="1" i="0" u="none" strike="noStrike" cap="none">
                <a:solidFill>
                  <a:srgbClr val="F3F3F3"/>
                </a:solidFill>
                <a:latin typeface="Garamond"/>
                <a:ea typeface="Garamond"/>
                <a:cs typeface="Garamond"/>
                <a:sym typeface="Garamond"/>
              </a:rPr>
              <a:t>Conceptualizing the Stories</a:t>
            </a:r>
          </a:p>
        </p:txBody>
      </p:sp>
      <p:pic>
        <p:nvPicPr>
          <p:cNvPr id="359" name="Shape 359"/>
          <p:cNvPicPr preferRelativeResize="0"/>
          <p:nvPr/>
        </p:nvPicPr>
        <p:blipFill rotWithShape="1">
          <a:blip r:embed="rId3">
            <a:alphaModFix/>
          </a:blip>
          <a:srcRect/>
          <a:stretch/>
        </p:blipFill>
        <p:spPr>
          <a:xfrm>
            <a:off x="5925548" y="1706575"/>
            <a:ext cx="3674700" cy="6532799"/>
          </a:xfrm>
          <a:prstGeom prst="rect">
            <a:avLst/>
          </a:prstGeom>
          <a:noFill/>
          <a:ln>
            <a:noFill/>
          </a:ln>
        </p:spPr>
      </p:pic>
      <p:pic>
        <p:nvPicPr>
          <p:cNvPr id="360" name="Shape 360"/>
          <p:cNvPicPr preferRelativeResize="0"/>
          <p:nvPr/>
        </p:nvPicPr>
        <p:blipFill rotWithShape="1">
          <a:blip r:embed="rId4">
            <a:alphaModFix/>
          </a:blip>
          <a:srcRect t="6524"/>
          <a:stretch/>
        </p:blipFill>
        <p:spPr>
          <a:xfrm>
            <a:off x="-168375" y="1706566"/>
            <a:ext cx="3674721" cy="6106367"/>
          </a:xfrm>
          <a:prstGeom prst="rect">
            <a:avLst/>
          </a:prstGeom>
          <a:noFill/>
          <a:ln>
            <a:noFill/>
          </a:ln>
        </p:spPr>
      </p:pic>
      <p:pic>
        <p:nvPicPr>
          <p:cNvPr id="361" name="Shape 361"/>
          <p:cNvPicPr preferRelativeResize="0"/>
          <p:nvPr/>
        </p:nvPicPr>
        <p:blipFill rotWithShape="1">
          <a:blip r:embed="rId5">
            <a:alphaModFix/>
          </a:blip>
          <a:srcRect/>
          <a:stretch/>
        </p:blipFill>
        <p:spPr>
          <a:xfrm>
            <a:off x="2662475" y="1706575"/>
            <a:ext cx="3263100" cy="5194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graphicFrame>
        <p:nvGraphicFramePr>
          <p:cNvPr id="366" name="Shape 366"/>
          <p:cNvGraphicFramePr/>
          <p:nvPr/>
        </p:nvGraphicFramePr>
        <p:xfrm>
          <a:off x="382575" y="663066"/>
          <a:ext cx="3000000" cy="3000000"/>
        </p:xfrm>
        <a:graphic>
          <a:graphicData uri="http://schemas.openxmlformats.org/drawingml/2006/table">
            <a:tbl>
              <a:tblPr>
                <a:noFill/>
                <a:tableStyleId>{35CA3A58-7FA8-465D-99CD-3D324C4716FE}</a:tableStyleId>
              </a:tblPr>
              <a:tblGrid>
                <a:gridCol w="2761550">
                  <a:extLst>
                    <a:ext uri="{9D8B030D-6E8A-4147-A177-3AD203B41FA5}">
                      <a16:colId xmlns:a16="http://schemas.microsoft.com/office/drawing/2014/main" val="20000"/>
                    </a:ext>
                  </a:extLst>
                </a:gridCol>
                <a:gridCol w="2761550">
                  <a:extLst>
                    <a:ext uri="{9D8B030D-6E8A-4147-A177-3AD203B41FA5}">
                      <a16:colId xmlns:a16="http://schemas.microsoft.com/office/drawing/2014/main" val="20001"/>
                    </a:ext>
                  </a:extLst>
                </a:gridCol>
                <a:gridCol w="2761550">
                  <a:extLst>
                    <a:ext uri="{9D8B030D-6E8A-4147-A177-3AD203B41FA5}">
                      <a16:colId xmlns:a16="http://schemas.microsoft.com/office/drawing/2014/main" val="20002"/>
                    </a:ext>
                  </a:extLst>
                </a:gridCol>
              </a:tblGrid>
              <a:tr h="912450">
                <a:tc>
                  <a:txBody>
                    <a:bodyPr/>
                    <a:lstStyle/>
                    <a:p>
                      <a:pPr marL="0" marR="0" lvl="0" indent="0" algn="l" rtl="0">
                        <a:lnSpc>
                          <a:spcPct val="100000"/>
                        </a:lnSpc>
                        <a:spcBef>
                          <a:spcPts val="0"/>
                        </a:spcBef>
                        <a:spcAft>
                          <a:spcPts val="0"/>
                        </a:spcAft>
                        <a:buClr>
                          <a:srgbClr val="0B5394"/>
                        </a:buClr>
                        <a:buSzPct val="25000"/>
                        <a:buFont typeface="Calibri"/>
                        <a:buNone/>
                      </a:pPr>
                      <a:endParaRPr sz="1800" b="1" u="none" strike="noStrike" cap="none">
                        <a:solidFill>
                          <a:srgbClr val="0B5394"/>
                        </a:solidFill>
                        <a:latin typeface="Garamond"/>
                        <a:ea typeface="Garamond"/>
                        <a:cs typeface="Garamond"/>
                        <a:sym typeface="Garamond"/>
                      </a:endParaRPr>
                    </a:p>
                    <a:p>
                      <a:pPr marL="0" marR="0" lvl="0" indent="0" algn="l" rtl="0">
                        <a:lnSpc>
                          <a:spcPct val="100000"/>
                        </a:lnSpc>
                        <a:spcBef>
                          <a:spcPts val="0"/>
                        </a:spcBef>
                        <a:spcAft>
                          <a:spcPts val="0"/>
                        </a:spcAft>
                        <a:buClr>
                          <a:srgbClr val="0B5394"/>
                        </a:buClr>
                        <a:buSzPct val="25000"/>
                        <a:buFont typeface="Calibri"/>
                        <a:buNone/>
                      </a:pPr>
                      <a:r>
                        <a:rPr lang="en-US" sz="1800" b="1" u="none" strike="noStrike" cap="none">
                          <a:solidFill>
                            <a:srgbClr val="0B5394"/>
                          </a:solidFill>
                          <a:latin typeface="Garamond"/>
                          <a:ea typeface="Garamond"/>
                          <a:cs typeface="Garamond"/>
                          <a:sym typeface="Garamond"/>
                        </a:rPr>
                        <a:t>RUBRIC</a:t>
                      </a:r>
                    </a:p>
                  </a:txBody>
                  <a:tcPr marL="91425" marR="91425" marT="121900" marB="121900"/>
                </a:tc>
                <a:tc>
                  <a:txBody>
                    <a:bodyPr/>
                    <a:lstStyle/>
                    <a:p>
                      <a:pPr marL="0" marR="0" lvl="0" indent="0" algn="l" rtl="0">
                        <a:lnSpc>
                          <a:spcPct val="100000"/>
                        </a:lnSpc>
                        <a:spcBef>
                          <a:spcPts val="0"/>
                        </a:spcBef>
                        <a:spcAft>
                          <a:spcPts val="0"/>
                        </a:spcAft>
                        <a:buClr>
                          <a:srgbClr val="0B5394"/>
                        </a:buClr>
                        <a:buSzPct val="25000"/>
                        <a:buFont typeface="Calibri"/>
                        <a:buNone/>
                      </a:pPr>
                      <a:r>
                        <a:rPr lang="en-US" sz="1800" b="1" u="none" strike="noStrike" cap="none">
                          <a:solidFill>
                            <a:srgbClr val="0B5394"/>
                          </a:solidFill>
                          <a:latin typeface="Garamond"/>
                          <a:ea typeface="Garamond"/>
                          <a:cs typeface="Garamond"/>
                          <a:sym typeface="Garamond"/>
                        </a:rPr>
                        <a:t>IDEAS </a:t>
                      </a:r>
                      <a:br>
                        <a:rPr lang="en-US" sz="1800" b="1" u="none" strike="noStrike" cap="none">
                          <a:solidFill>
                            <a:srgbClr val="0B5394"/>
                          </a:solidFill>
                          <a:latin typeface="Garamond"/>
                          <a:ea typeface="Garamond"/>
                          <a:cs typeface="Garamond"/>
                          <a:sym typeface="Garamond"/>
                        </a:rPr>
                      </a:br>
                      <a:r>
                        <a:rPr lang="en-US" sz="1800" b="1" u="none" strike="noStrike" cap="none">
                          <a:solidFill>
                            <a:srgbClr val="0B5394"/>
                          </a:solidFill>
                          <a:latin typeface="Garamond"/>
                          <a:ea typeface="Garamond"/>
                          <a:cs typeface="Garamond"/>
                          <a:sym typeface="Garamond"/>
                        </a:rPr>
                        <a:t>(What we did)</a:t>
                      </a:r>
                    </a:p>
                  </a:txBody>
                  <a:tcPr marL="91425" marR="91425" marT="121900" marB="121900"/>
                </a:tc>
                <a:tc>
                  <a:txBody>
                    <a:bodyPr/>
                    <a:lstStyle/>
                    <a:p>
                      <a:pPr marL="0" marR="0" lvl="0" indent="0" algn="l" rtl="0">
                        <a:lnSpc>
                          <a:spcPct val="100000"/>
                        </a:lnSpc>
                        <a:spcBef>
                          <a:spcPts val="0"/>
                        </a:spcBef>
                        <a:spcAft>
                          <a:spcPts val="0"/>
                        </a:spcAft>
                        <a:buClr>
                          <a:srgbClr val="0B5394"/>
                        </a:buClr>
                        <a:buSzPct val="25000"/>
                        <a:buFont typeface="Calibri"/>
                        <a:buNone/>
                      </a:pPr>
                      <a:r>
                        <a:rPr lang="en-US" sz="1800" b="1" u="none" strike="noStrike" cap="none">
                          <a:solidFill>
                            <a:srgbClr val="0B5394"/>
                          </a:solidFill>
                          <a:latin typeface="Garamond"/>
                          <a:ea typeface="Garamond"/>
                          <a:cs typeface="Garamond"/>
                          <a:sym typeface="Garamond"/>
                        </a:rPr>
                        <a:t>SOLUTIONS  </a:t>
                      </a:r>
                      <a:br>
                        <a:rPr lang="en-US" sz="1800" b="1" u="none" strike="noStrike" cap="none">
                          <a:solidFill>
                            <a:srgbClr val="0B5394"/>
                          </a:solidFill>
                          <a:latin typeface="Garamond"/>
                          <a:ea typeface="Garamond"/>
                          <a:cs typeface="Garamond"/>
                          <a:sym typeface="Garamond"/>
                        </a:rPr>
                      </a:br>
                      <a:r>
                        <a:rPr lang="en-US" sz="1800" b="1" u="none" strike="noStrike" cap="none">
                          <a:solidFill>
                            <a:srgbClr val="0B5394"/>
                          </a:solidFill>
                          <a:latin typeface="Garamond"/>
                          <a:ea typeface="Garamond"/>
                          <a:cs typeface="Garamond"/>
                          <a:sym typeface="Garamond"/>
                        </a:rPr>
                        <a:t>(How we did it)</a:t>
                      </a:r>
                    </a:p>
                  </a:txBody>
                  <a:tcPr marL="91425" marR="91425" marT="121900" marB="121900"/>
                </a:tc>
                <a:extLst>
                  <a:ext uri="{0D108BD9-81ED-4DB2-BD59-A6C34878D82A}">
                    <a16:rowId xmlns:a16="http://schemas.microsoft.com/office/drawing/2014/main" val="10000"/>
                  </a:ext>
                </a:extLst>
              </a:tr>
              <a:tr h="789625">
                <a:tc>
                  <a:txBody>
                    <a:bodyPr/>
                    <a:lstStyle/>
                    <a:p>
                      <a:pPr marL="0" marR="0" lvl="0" indent="0" algn="l" rtl="0">
                        <a:lnSpc>
                          <a:spcPct val="100000"/>
                        </a:lnSpc>
                        <a:spcBef>
                          <a:spcPts val="0"/>
                        </a:spcBef>
                        <a:spcAft>
                          <a:spcPts val="0"/>
                        </a:spcAft>
                        <a:buClr>
                          <a:schemeClr val="dk1"/>
                        </a:buClr>
                        <a:buSzPct val="25000"/>
                        <a:buFont typeface="Calibri"/>
                        <a:buNone/>
                      </a:pPr>
                      <a:r>
                        <a:rPr lang="en-US" sz="1400" b="1" u="none" strike="noStrike" cap="none">
                          <a:latin typeface="Calibri"/>
                          <a:ea typeface="Calibri"/>
                          <a:cs typeface="Calibri"/>
                          <a:sym typeface="Calibri"/>
                        </a:rPr>
                        <a:t>Effective Character</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Identify  stakeholders who had compelling stories to share</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Interviews with real people.</a:t>
                      </a:r>
                    </a:p>
                    <a:p>
                      <a:pPr marL="0" marR="0" lvl="0" indent="0" algn="l" rtl="0">
                        <a:lnSpc>
                          <a:spcPct val="100000"/>
                        </a:lnSpc>
                        <a:spcBef>
                          <a:spcPts val="0"/>
                        </a:spcBef>
                        <a:spcAft>
                          <a:spcPts val="0"/>
                        </a:spcAft>
                        <a:buClr>
                          <a:schemeClr val="dk1"/>
                        </a:buClr>
                        <a:buSzPct val="25000"/>
                        <a:buFont typeface="Calibri"/>
                        <a:buNone/>
                      </a:pPr>
                      <a:endParaRPr sz="1400" u="none" strike="noStrike" cap="none">
                        <a:latin typeface="Calibri"/>
                        <a:ea typeface="Calibri"/>
                        <a:cs typeface="Calibri"/>
                        <a:sym typeface="Calibri"/>
                      </a:endParaRPr>
                    </a:p>
                  </a:txBody>
                  <a:tcPr marL="91425" marR="91425" marT="121900" marB="121900"/>
                </a:tc>
                <a:extLst>
                  <a:ext uri="{0D108BD9-81ED-4DB2-BD59-A6C34878D82A}">
                    <a16:rowId xmlns:a16="http://schemas.microsoft.com/office/drawing/2014/main" val="10001"/>
                  </a:ext>
                </a:extLst>
              </a:tr>
              <a:tr h="849475">
                <a:tc>
                  <a:txBody>
                    <a:bodyPr/>
                    <a:lstStyle/>
                    <a:p>
                      <a:pPr marL="0" marR="0" lvl="0" indent="0" algn="l" rtl="0">
                        <a:lnSpc>
                          <a:spcPct val="100000"/>
                        </a:lnSpc>
                        <a:spcBef>
                          <a:spcPts val="0"/>
                        </a:spcBef>
                        <a:spcAft>
                          <a:spcPts val="0"/>
                        </a:spcAft>
                        <a:buClr>
                          <a:schemeClr val="dk1"/>
                        </a:buClr>
                        <a:buSzPct val="25000"/>
                        <a:buFont typeface="Calibri"/>
                        <a:buNone/>
                      </a:pPr>
                      <a:r>
                        <a:rPr lang="en-US" sz="1400" b="1" u="none" strike="noStrike" cap="none">
                          <a:latin typeface="Calibri"/>
                          <a:ea typeface="Calibri"/>
                          <a:cs typeface="Calibri"/>
                          <a:sym typeface="Calibri"/>
                        </a:rPr>
                        <a:t>Plot</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Identify the Problem: Lack of student support services and resources</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Wrote 3-Act script</a:t>
                      </a:r>
                    </a:p>
                  </a:txBody>
                  <a:tcPr marL="91425" marR="91425" marT="121900" marB="121900"/>
                </a:tc>
                <a:extLst>
                  <a:ext uri="{0D108BD9-81ED-4DB2-BD59-A6C34878D82A}">
                    <a16:rowId xmlns:a16="http://schemas.microsoft.com/office/drawing/2014/main" val="10002"/>
                  </a:ext>
                </a:extLst>
              </a:tr>
              <a:tr h="684325">
                <a:tc>
                  <a:txBody>
                    <a:bodyPr/>
                    <a:lstStyle/>
                    <a:p>
                      <a:pPr marL="0" marR="0" lvl="0" indent="0" algn="l" rtl="0">
                        <a:lnSpc>
                          <a:spcPct val="100000"/>
                        </a:lnSpc>
                        <a:spcBef>
                          <a:spcPts val="0"/>
                        </a:spcBef>
                        <a:spcAft>
                          <a:spcPts val="0"/>
                        </a:spcAft>
                        <a:buClr>
                          <a:schemeClr val="dk1"/>
                        </a:buClr>
                        <a:buSzPct val="25000"/>
                        <a:buFont typeface="Calibri"/>
                        <a:buNone/>
                      </a:pPr>
                      <a:r>
                        <a:rPr lang="en-US" sz="1400" b="1" u="none" strike="noStrike" cap="none">
                          <a:latin typeface="Calibri"/>
                          <a:ea typeface="Calibri"/>
                          <a:cs typeface="Calibri"/>
                          <a:sym typeface="Calibri"/>
                        </a:rPr>
                        <a:t>Authenticity</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Let real people tell the story </a:t>
                      </a:r>
                      <a:br>
                        <a:rPr lang="en-US" sz="1400" u="none" strike="noStrike" cap="none">
                          <a:latin typeface="Calibri"/>
                          <a:ea typeface="Calibri"/>
                          <a:cs typeface="Calibri"/>
                          <a:sym typeface="Calibri"/>
                        </a:rPr>
                      </a:br>
                      <a:r>
                        <a:rPr lang="en-US" sz="1400" u="none" strike="noStrike" cap="none">
                          <a:latin typeface="Calibri"/>
                          <a:ea typeface="Calibri"/>
                          <a:cs typeface="Calibri"/>
                          <a:sym typeface="Calibri"/>
                        </a:rPr>
                        <a:t>behind the story </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Individual voices</a:t>
                      </a:r>
                    </a:p>
                  </a:txBody>
                  <a:tcPr marL="91425" marR="91425" marT="121900" marB="121900"/>
                </a:tc>
                <a:extLst>
                  <a:ext uri="{0D108BD9-81ED-4DB2-BD59-A6C34878D82A}">
                    <a16:rowId xmlns:a16="http://schemas.microsoft.com/office/drawing/2014/main" val="10003"/>
                  </a:ext>
                </a:extLst>
              </a:tr>
              <a:tr h="684325">
                <a:tc>
                  <a:txBody>
                    <a:bodyPr/>
                    <a:lstStyle/>
                    <a:p>
                      <a:pPr marL="0" marR="0" lvl="0" indent="0" algn="l" rtl="0">
                        <a:lnSpc>
                          <a:spcPct val="100000"/>
                        </a:lnSpc>
                        <a:spcBef>
                          <a:spcPts val="0"/>
                        </a:spcBef>
                        <a:spcAft>
                          <a:spcPts val="0"/>
                        </a:spcAft>
                        <a:buClr>
                          <a:schemeClr val="dk1"/>
                        </a:buClr>
                        <a:buSzPct val="25000"/>
                        <a:buFont typeface="Calibri"/>
                        <a:buNone/>
                      </a:pPr>
                      <a:r>
                        <a:rPr lang="en-US" sz="1400" b="1" u="none" strike="noStrike" cap="none">
                          <a:latin typeface="Calibri"/>
                          <a:ea typeface="Calibri"/>
                          <a:cs typeface="Calibri"/>
                          <a:sym typeface="Calibri"/>
                        </a:rPr>
                        <a:t>Action-Oriented Emotions</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Always asked ourselves, </a:t>
                      </a:r>
                      <a:br>
                        <a:rPr lang="en-US" sz="1400" u="none" strike="noStrike" cap="none">
                          <a:latin typeface="Calibri"/>
                          <a:ea typeface="Calibri"/>
                          <a:cs typeface="Calibri"/>
                          <a:sym typeface="Calibri"/>
                        </a:rPr>
                      </a:br>
                      <a:r>
                        <a:rPr lang="en-US" sz="1400" u="none" strike="noStrike" cap="none">
                          <a:latin typeface="Calibri"/>
                          <a:ea typeface="Calibri"/>
                          <a:cs typeface="Calibri"/>
                          <a:sym typeface="Calibri"/>
                        </a:rPr>
                        <a:t>“So what?”</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Asked questions that elicited an emotional response</a:t>
                      </a:r>
                    </a:p>
                  </a:txBody>
                  <a:tcPr marL="91425" marR="91425" marT="121900" marB="121900"/>
                </a:tc>
                <a:extLst>
                  <a:ext uri="{0D108BD9-81ED-4DB2-BD59-A6C34878D82A}">
                    <a16:rowId xmlns:a16="http://schemas.microsoft.com/office/drawing/2014/main" val="10004"/>
                  </a:ext>
                </a:extLst>
              </a:tr>
              <a:tr h="849475">
                <a:tc>
                  <a:txBody>
                    <a:bodyPr/>
                    <a:lstStyle/>
                    <a:p>
                      <a:pPr marL="0" marR="0" lvl="0" indent="0" algn="l" rtl="0">
                        <a:lnSpc>
                          <a:spcPct val="100000"/>
                        </a:lnSpc>
                        <a:spcBef>
                          <a:spcPts val="0"/>
                        </a:spcBef>
                        <a:spcAft>
                          <a:spcPts val="0"/>
                        </a:spcAft>
                        <a:buClr>
                          <a:schemeClr val="dk1"/>
                        </a:buClr>
                        <a:buSzPct val="25000"/>
                        <a:buFont typeface="Calibri"/>
                        <a:buNone/>
                      </a:pPr>
                      <a:r>
                        <a:rPr lang="en-US" sz="1400" b="1" u="none" strike="noStrike" cap="none">
                          <a:latin typeface="Calibri"/>
                          <a:ea typeface="Calibri"/>
                          <a:cs typeface="Calibri"/>
                          <a:sym typeface="Calibri"/>
                        </a:rPr>
                        <a:t>A “Hook”</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What was the underlying </a:t>
                      </a:r>
                      <a:br>
                        <a:rPr lang="en-US" sz="1400" u="none" strike="noStrike" cap="none">
                          <a:latin typeface="Calibri"/>
                          <a:ea typeface="Calibri"/>
                          <a:cs typeface="Calibri"/>
                          <a:sym typeface="Calibri"/>
                        </a:rPr>
                      </a:br>
                      <a:r>
                        <a:rPr lang="en-US" sz="1400" u="none" strike="noStrike" cap="none">
                          <a:latin typeface="Calibri"/>
                          <a:ea typeface="Calibri"/>
                          <a:cs typeface="Calibri"/>
                          <a:sym typeface="Calibri"/>
                        </a:rPr>
                        <a:t>problem that buying stuff </a:t>
                      </a:r>
                      <a:br>
                        <a:rPr lang="en-US" sz="1400" u="none" strike="noStrike" cap="none">
                          <a:latin typeface="Calibri"/>
                          <a:ea typeface="Calibri"/>
                          <a:cs typeface="Calibri"/>
                          <a:sym typeface="Calibri"/>
                        </a:rPr>
                      </a:br>
                      <a:r>
                        <a:rPr lang="en-US" sz="1400" u="none" strike="noStrike" cap="none">
                          <a:latin typeface="Calibri"/>
                          <a:ea typeface="Calibri"/>
                          <a:cs typeface="Calibri"/>
                          <a:sym typeface="Calibri"/>
                        </a:rPr>
                        <a:t>was trying to solve?</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Focused on how to help students succeed</a:t>
                      </a:r>
                    </a:p>
                  </a:txBody>
                  <a:tcPr marL="91425" marR="91425" marT="121900" marB="121900"/>
                </a:tc>
                <a:extLst>
                  <a:ext uri="{0D108BD9-81ED-4DB2-BD59-A6C34878D82A}">
                    <a16:rowId xmlns:a16="http://schemas.microsoft.com/office/drawing/2014/main" val="10005"/>
                  </a:ext>
                </a:extLst>
              </a:tr>
              <a:tr h="912450">
                <a:tc>
                  <a:txBody>
                    <a:bodyPr/>
                    <a:lstStyle/>
                    <a:p>
                      <a:pPr marL="0" marR="0" lvl="0" indent="0" algn="l" rtl="0">
                        <a:lnSpc>
                          <a:spcPct val="100000"/>
                        </a:lnSpc>
                        <a:spcBef>
                          <a:spcPts val="0"/>
                        </a:spcBef>
                        <a:spcAft>
                          <a:spcPts val="0"/>
                        </a:spcAft>
                        <a:buClr>
                          <a:schemeClr val="dk1"/>
                        </a:buClr>
                        <a:buSzPct val="25000"/>
                        <a:buFont typeface="Calibri"/>
                        <a:buNone/>
                      </a:pPr>
                      <a:r>
                        <a:rPr lang="en-US" sz="1400" b="1" u="none" strike="noStrike" cap="none">
                          <a:latin typeface="Calibri"/>
                          <a:ea typeface="Calibri"/>
                          <a:cs typeface="Calibri"/>
                          <a:sym typeface="Calibri"/>
                        </a:rPr>
                        <a:t>Resonates with the Audience</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a:latin typeface="Calibri"/>
                          <a:ea typeface="Calibri"/>
                          <a:cs typeface="Calibri"/>
                          <a:sym typeface="Calibri"/>
                        </a:rPr>
                        <a:t>Asked ourselves, “Will people connect with what we are </a:t>
                      </a:r>
                      <a:br>
                        <a:rPr lang="en-US" sz="1400" u="none" strike="noStrike" cap="none">
                          <a:latin typeface="Calibri"/>
                          <a:ea typeface="Calibri"/>
                          <a:cs typeface="Calibri"/>
                          <a:sym typeface="Calibri"/>
                        </a:rPr>
                      </a:br>
                      <a:r>
                        <a:rPr lang="en-US" sz="1400" u="none" strike="noStrike" cap="none">
                          <a:latin typeface="Calibri"/>
                          <a:ea typeface="Calibri"/>
                          <a:cs typeface="Calibri"/>
                          <a:sym typeface="Calibri"/>
                        </a:rPr>
                        <a:t>trying to say?</a:t>
                      </a:r>
                    </a:p>
                  </a:txBody>
                  <a:tcPr marL="91425" marR="91425" marT="121900" marB="121900"/>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u="none" strike="noStrike" cap="none" dirty="0">
                          <a:latin typeface="Calibri"/>
                          <a:ea typeface="Calibri"/>
                          <a:cs typeface="Calibri"/>
                          <a:sym typeface="Calibri"/>
                        </a:rPr>
                        <a:t>Let the stakeholders tell their story in their own words</a:t>
                      </a:r>
                    </a:p>
                  </a:txBody>
                  <a:tcPr marL="91425" marR="91425" marT="121900" marB="121900"/>
                </a:tc>
                <a:extLst>
                  <a:ext uri="{0D108BD9-81ED-4DB2-BD59-A6C34878D82A}">
                    <a16:rowId xmlns:a16="http://schemas.microsoft.com/office/drawing/2014/main" val="10006"/>
                  </a:ext>
                </a:extLst>
              </a:tr>
            </a:tbl>
          </a:graphicData>
        </a:graphic>
      </p:graphicFrame>
      <p:sp>
        <p:nvSpPr>
          <p:cNvPr id="367" name="Shape 367"/>
          <p:cNvSpPr txBox="1">
            <a:spLocks noGrp="1"/>
          </p:cNvSpPr>
          <p:nvPr>
            <p:ph type="title"/>
          </p:nvPr>
        </p:nvSpPr>
        <p:spPr>
          <a:xfrm>
            <a:off x="311700" y="85365"/>
            <a:ext cx="8520599" cy="763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73763"/>
              </a:buClr>
              <a:buSzPct val="25000"/>
              <a:buFont typeface="Calibri"/>
              <a:buNone/>
            </a:pPr>
            <a:r>
              <a:rPr lang="en-US" sz="3000" b="1" i="0" u="none" strike="noStrike" cap="none">
                <a:solidFill>
                  <a:srgbClr val="073763"/>
                </a:solidFill>
                <a:latin typeface="Garamond"/>
                <a:ea typeface="Garamond"/>
                <a:cs typeface="Garamond"/>
                <a:sym typeface="Garamond"/>
              </a:rPr>
              <a:t>USING THE STORYTELLING RUBRIC</a:t>
            </a:r>
          </a:p>
        </p:txBody>
      </p:sp>
      <p:sp>
        <p:nvSpPr>
          <p:cNvPr id="368" name="Shape 368"/>
          <p:cNvSpPr/>
          <p:nvPr/>
        </p:nvSpPr>
        <p:spPr>
          <a:xfrm>
            <a:off x="5610450" y="1719425"/>
            <a:ext cx="261299" cy="248999"/>
          </a:xfrm>
          <a:prstGeom prst="rightArrow">
            <a:avLst>
              <a:gd name="adj1" fmla="val 50000"/>
              <a:gd name="adj2" fmla="val 50000"/>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69" name="Shape 369"/>
          <p:cNvSpPr/>
          <p:nvPr/>
        </p:nvSpPr>
        <p:spPr>
          <a:xfrm>
            <a:off x="5610450" y="2506575"/>
            <a:ext cx="261299" cy="248999"/>
          </a:xfrm>
          <a:prstGeom prst="rightArrow">
            <a:avLst>
              <a:gd name="adj1" fmla="val 50000"/>
              <a:gd name="adj2" fmla="val 50000"/>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0" name="Shape 370"/>
          <p:cNvSpPr/>
          <p:nvPr/>
        </p:nvSpPr>
        <p:spPr>
          <a:xfrm>
            <a:off x="5610450" y="3380875"/>
            <a:ext cx="261299" cy="248999"/>
          </a:xfrm>
          <a:prstGeom prst="rightArrow">
            <a:avLst>
              <a:gd name="adj1" fmla="val 50000"/>
              <a:gd name="adj2" fmla="val 50000"/>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1" name="Shape 371"/>
          <p:cNvSpPr/>
          <p:nvPr/>
        </p:nvSpPr>
        <p:spPr>
          <a:xfrm>
            <a:off x="5610450" y="4029600"/>
            <a:ext cx="261299" cy="248999"/>
          </a:xfrm>
          <a:prstGeom prst="rightArrow">
            <a:avLst>
              <a:gd name="adj1" fmla="val 50000"/>
              <a:gd name="adj2" fmla="val 50000"/>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2" name="Shape 372"/>
          <p:cNvSpPr/>
          <p:nvPr/>
        </p:nvSpPr>
        <p:spPr>
          <a:xfrm>
            <a:off x="5610450" y="4754525"/>
            <a:ext cx="261299" cy="248999"/>
          </a:xfrm>
          <a:prstGeom prst="rightArrow">
            <a:avLst>
              <a:gd name="adj1" fmla="val 50000"/>
              <a:gd name="adj2" fmla="val 50000"/>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3" name="Shape 373"/>
          <p:cNvSpPr/>
          <p:nvPr/>
        </p:nvSpPr>
        <p:spPr>
          <a:xfrm>
            <a:off x="5610450" y="5628825"/>
            <a:ext cx="261299" cy="248999"/>
          </a:xfrm>
          <a:prstGeom prst="rightArrow">
            <a:avLst>
              <a:gd name="adj1" fmla="val 50000"/>
              <a:gd name="adj2" fmla="val 50000"/>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374" name="Shape 374"/>
          <p:cNvCxnSpPr/>
          <p:nvPr/>
        </p:nvCxnSpPr>
        <p:spPr>
          <a:xfrm>
            <a:off x="349187" y="1524000"/>
            <a:ext cx="8229600" cy="0"/>
          </a:xfrm>
          <a:prstGeom prst="straightConnector1">
            <a:avLst/>
          </a:prstGeom>
          <a:noFill/>
          <a:ln w="38100" cap="rnd" cmpd="sng">
            <a:solidFill>
              <a:srgbClr val="17365D"/>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Shape 379"/>
          <p:cNvPicPr preferRelativeResize="0"/>
          <p:nvPr/>
        </p:nvPicPr>
        <p:blipFill rotWithShape="1">
          <a:blip r:embed="rId3">
            <a:alphaModFix/>
          </a:blip>
          <a:srcRect t="21475" r="11063" b="10324"/>
          <a:stretch/>
        </p:blipFill>
        <p:spPr>
          <a:xfrm>
            <a:off x="3363325" y="2181736"/>
            <a:ext cx="2218499" cy="1196700"/>
          </a:xfrm>
          <a:prstGeom prst="rect">
            <a:avLst/>
          </a:prstGeom>
          <a:noFill/>
          <a:ln>
            <a:noFill/>
          </a:ln>
        </p:spPr>
      </p:pic>
      <p:sp>
        <p:nvSpPr>
          <p:cNvPr id="380" name="Shape 380"/>
          <p:cNvSpPr txBox="1">
            <a:spLocks noGrp="1"/>
          </p:cNvSpPr>
          <p:nvPr>
            <p:ph type="title"/>
          </p:nvPr>
        </p:nvSpPr>
        <p:spPr>
          <a:xfrm>
            <a:off x="6900" y="-16233"/>
            <a:ext cx="8520599" cy="763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73763"/>
              </a:buClr>
              <a:buSzPct val="25000"/>
              <a:buFont typeface="Calibri"/>
              <a:buNone/>
            </a:pPr>
            <a:r>
              <a:rPr lang="en-US" sz="3000" b="1" i="0" u="none" strike="noStrike" cap="none">
                <a:solidFill>
                  <a:srgbClr val="073763"/>
                </a:solidFill>
                <a:latin typeface="Garamond"/>
                <a:ea typeface="Garamond"/>
                <a:cs typeface="Garamond"/>
                <a:sym typeface="Garamond"/>
              </a:rPr>
              <a:t>OUR PROCESS</a:t>
            </a:r>
          </a:p>
        </p:txBody>
      </p:sp>
      <p:sp>
        <p:nvSpPr>
          <p:cNvPr id="381" name="Shape 381"/>
          <p:cNvSpPr/>
          <p:nvPr/>
        </p:nvSpPr>
        <p:spPr>
          <a:xfrm>
            <a:off x="5876425" y="2334116"/>
            <a:ext cx="2834100" cy="445499"/>
          </a:xfrm>
          <a:prstGeom prst="rect">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73763"/>
              </a:buClr>
              <a:buSzPct val="25000"/>
              <a:buFont typeface="Calibri"/>
              <a:buNone/>
            </a:pPr>
            <a:r>
              <a:rPr lang="en-US" sz="1400" b="1" i="0" u="none" strike="noStrike" cap="none">
                <a:solidFill>
                  <a:srgbClr val="073763"/>
                </a:solidFill>
                <a:latin typeface="Garamond"/>
                <a:ea typeface="Garamond"/>
                <a:cs typeface="Garamond"/>
                <a:sym typeface="Garamond"/>
              </a:rPr>
              <a:t>Interviews in the field</a:t>
            </a:r>
          </a:p>
        </p:txBody>
      </p:sp>
      <p:pic>
        <p:nvPicPr>
          <p:cNvPr id="382" name="Shape 382"/>
          <p:cNvPicPr preferRelativeResize="0"/>
          <p:nvPr/>
        </p:nvPicPr>
        <p:blipFill rotWithShape="1">
          <a:blip r:embed="rId4">
            <a:alphaModFix/>
          </a:blip>
          <a:srcRect b="17816"/>
          <a:stretch/>
        </p:blipFill>
        <p:spPr>
          <a:xfrm>
            <a:off x="3363325" y="649700"/>
            <a:ext cx="2218499" cy="1368000"/>
          </a:xfrm>
          <a:prstGeom prst="rect">
            <a:avLst/>
          </a:prstGeom>
          <a:noFill/>
          <a:ln>
            <a:noFill/>
          </a:ln>
        </p:spPr>
      </p:pic>
      <p:sp>
        <p:nvSpPr>
          <p:cNvPr id="383" name="Shape 383"/>
          <p:cNvSpPr txBox="1">
            <a:spLocks noGrp="1"/>
          </p:cNvSpPr>
          <p:nvPr>
            <p:ph type="title"/>
          </p:nvPr>
        </p:nvSpPr>
        <p:spPr>
          <a:xfrm>
            <a:off x="763800" y="735450"/>
            <a:ext cx="28341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Franklin Gothic"/>
              <a:buNone/>
            </a:pPr>
            <a:r>
              <a:rPr lang="en-US" sz="1800" b="1" i="0" u="none" strike="noStrike" cap="none">
                <a:solidFill>
                  <a:srgbClr val="073763"/>
                </a:solidFill>
                <a:latin typeface="Garamond"/>
                <a:ea typeface="Garamond"/>
                <a:cs typeface="Garamond"/>
                <a:sym typeface="Garamond"/>
              </a:rPr>
              <a:t>WRITING</a:t>
            </a:r>
          </a:p>
        </p:txBody>
      </p:sp>
      <p:sp>
        <p:nvSpPr>
          <p:cNvPr id="384" name="Shape 384"/>
          <p:cNvSpPr txBox="1">
            <a:spLocks noGrp="1"/>
          </p:cNvSpPr>
          <p:nvPr>
            <p:ph type="title"/>
          </p:nvPr>
        </p:nvSpPr>
        <p:spPr>
          <a:xfrm>
            <a:off x="763800" y="2253166"/>
            <a:ext cx="29154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800" b="1" i="0" u="none" strike="noStrike" cap="none">
                <a:solidFill>
                  <a:srgbClr val="073763"/>
                </a:solidFill>
                <a:latin typeface="Garamond"/>
                <a:ea typeface="Garamond"/>
                <a:cs typeface="Garamond"/>
                <a:sym typeface="Garamond"/>
              </a:rPr>
              <a:t>PRODUCTION</a:t>
            </a:r>
          </a:p>
        </p:txBody>
      </p:sp>
      <p:sp>
        <p:nvSpPr>
          <p:cNvPr id="385" name="Shape 385"/>
          <p:cNvSpPr/>
          <p:nvPr/>
        </p:nvSpPr>
        <p:spPr>
          <a:xfrm>
            <a:off x="5769475" y="802100"/>
            <a:ext cx="2670899" cy="445499"/>
          </a:xfrm>
          <a:prstGeom prst="rect">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73763"/>
              </a:buClr>
              <a:buSzPct val="25000"/>
              <a:buFont typeface="Calibri"/>
              <a:buNone/>
            </a:pPr>
            <a:r>
              <a:rPr lang="en-US" sz="1400" b="1" i="0" u="none" strike="noStrike" cap="none">
                <a:solidFill>
                  <a:srgbClr val="073763"/>
                </a:solidFill>
                <a:latin typeface="Garamond"/>
                <a:ea typeface="Garamond"/>
                <a:cs typeface="Garamond"/>
                <a:sym typeface="Garamond"/>
              </a:rPr>
              <a:t>Collaboration in Google Drive</a:t>
            </a:r>
          </a:p>
        </p:txBody>
      </p:sp>
      <p:sp>
        <p:nvSpPr>
          <p:cNvPr id="386" name="Shape 386"/>
          <p:cNvSpPr txBox="1">
            <a:spLocks noGrp="1"/>
          </p:cNvSpPr>
          <p:nvPr>
            <p:ph type="title"/>
          </p:nvPr>
        </p:nvSpPr>
        <p:spPr>
          <a:xfrm>
            <a:off x="763800" y="3770882"/>
            <a:ext cx="34959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800" b="1" i="0" u="none" strike="noStrike" cap="none">
                <a:solidFill>
                  <a:srgbClr val="073763"/>
                </a:solidFill>
                <a:latin typeface="Garamond"/>
                <a:ea typeface="Garamond"/>
                <a:cs typeface="Garamond"/>
                <a:sym typeface="Garamond"/>
              </a:rPr>
              <a:t>POSTPRODUCTION</a:t>
            </a:r>
          </a:p>
        </p:txBody>
      </p:sp>
      <p:sp>
        <p:nvSpPr>
          <p:cNvPr id="387" name="Shape 387"/>
          <p:cNvSpPr/>
          <p:nvPr/>
        </p:nvSpPr>
        <p:spPr>
          <a:xfrm>
            <a:off x="5876425" y="3691567"/>
            <a:ext cx="2834100" cy="445499"/>
          </a:xfrm>
          <a:prstGeom prst="rect">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73763"/>
              </a:buClr>
              <a:buSzPct val="25000"/>
              <a:buFont typeface="Calibri"/>
              <a:buNone/>
            </a:pPr>
            <a:r>
              <a:rPr lang="en-US" sz="1400" b="1" i="0" u="none" strike="noStrike" cap="none">
                <a:solidFill>
                  <a:srgbClr val="073763"/>
                </a:solidFill>
                <a:latin typeface="Garamond"/>
                <a:ea typeface="Garamond"/>
                <a:cs typeface="Garamond"/>
                <a:sym typeface="Garamond"/>
              </a:rPr>
              <a:t>Editing and Revisions</a:t>
            </a:r>
          </a:p>
        </p:txBody>
      </p:sp>
      <p:sp>
        <p:nvSpPr>
          <p:cNvPr id="388" name="Shape 388"/>
          <p:cNvSpPr txBox="1">
            <a:spLocks noGrp="1"/>
          </p:cNvSpPr>
          <p:nvPr>
            <p:ph type="title"/>
          </p:nvPr>
        </p:nvSpPr>
        <p:spPr>
          <a:xfrm>
            <a:off x="763800" y="5288600"/>
            <a:ext cx="2611799"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1800" b="1" i="0" u="none" strike="noStrike" cap="none">
                <a:solidFill>
                  <a:srgbClr val="073763"/>
                </a:solidFill>
                <a:latin typeface="Garamond"/>
                <a:ea typeface="Garamond"/>
                <a:cs typeface="Garamond"/>
                <a:sym typeface="Garamond"/>
              </a:rPr>
              <a:t>SHARING</a:t>
            </a:r>
          </a:p>
        </p:txBody>
      </p:sp>
      <p:pic>
        <p:nvPicPr>
          <p:cNvPr id="389" name="Shape 389"/>
          <p:cNvPicPr preferRelativeResize="0"/>
          <p:nvPr/>
        </p:nvPicPr>
        <p:blipFill rotWithShape="1">
          <a:blip r:embed="rId5">
            <a:alphaModFix/>
          </a:blip>
          <a:srcRect b="41464"/>
          <a:stretch/>
        </p:blipFill>
        <p:spPr>
          <a:xfrm>
            <a:off x="3363325" y="5227626"/>
            <a:ext cx="2218499" cy="1526998"/>
          </a:xfrm>
          <a:prstGeom prst="rect">
            <a:avLst/>
          </a:prstGeom>
          <a:noFill/>
          <a:ln>
            <a:noFill/>
          </a:ln>
        </p:spPr>
      </p:pic>
      <p:sp>
        <p:nvSpPr>
          <p:cNvPr id="390" name="Shape 390"/>
          <p:cNvSpPr/>
          <p:nvPr/>
        </p:nvSpPr>
        <p:spPr>
          <a:xfrm>
            <a:off x="5885850" y="5473616"/>
            <a:ext cx="2611799" cy="445499"/>
          </a:xfrm>
          <a:prstGeom prst="rect">
            <a:avLst/>
          </a:prstGeom>
          <a:solidFill>
            <a:srgbClr val="FFFFFF"/>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73763"/>
              </a:buClr>
              <a:buSzPct val="25000"/>
              <a:buFont typeface="Calibri"/>
              <a:buNone/>
            </a:pPr>
            <a:r>
              <a:rPr lang="en-US" sz="1400" b="1" i="0" u="none" strike="noStrike" cap="none">
                <a:solidFill>
                  <a:srgbClr val="073763"/>
                </a:solidFill>
                <a:latin typeface="Garamond"/>
                <a:ea typeface="Garamond"/>
                <a:cs typeface="Garamond"/>
                <a:sym typeface="Garamond"/>
              </a:rPr>
              <a:t>YouTube, social media, email</a:t>
            </a:r>
          </a:p>
        </p:txBody>
      </p:sp>
      <p:sp>
        <p:nvSpPr>
          <p:cNvPr id="391" name="Shape 391"/>
          <p:cNvSpPr/>
          <p:nvPr/>
        </p:nvSpPr>
        <p:spPr>
          <a:xfrm rot="5400000">
            <a:off x="1304975" y="1547587"/>
            <a:ext cx="261299" cy="248999"/>
          </a:xfrm>
          <a:prstGeom prst="rightArrow">
            <a:avLst>
              <a:gd name="adj1" fmla="val 50000"/>
              <a:gd name="adj2" fmla="val 50000"/>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92" name="Shape 392"/>
          <p:cNvSpPr/>
          <p:nvPr/>
        </p:nvSpPr>
        <p:spPr>
          <a:xfrm>
            <a:off x="201100" y="738825"/>
            <a:ext cx="498599" cy="445499"/>
          </a:xfrm>
          <a:prstGeom prst="ellipse">
            <a:avLst/>
          </a:prstGeom>
          <a:noFill/>
          <a:ln w="38100"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B5394"/>
              </a:buClr>
              <a:buSzPct val="25000"/>
              <a:buFont typeface="Garamond"/>
              <a:buNone/>
            </a:pPr>
            <a:r>
              <a:rPr lang="en-US" sz="1400" b="1" i="0" u="none" strike="noStrike" cap="none">
                <a:solidFill>
                  <a:srgbClr val="0B5394"/>
                </a:solidFill>
                <a:latin typeface="Garamond"/>
                <a:ea typeface="Garamond"/>
                <a:cs typeface="Garamond"/>
                <a:sym typeface="Garamond"/>
              </a:rPr>
              <a:t>1</a:t>
            </a:r>
          </a:p>
        </p:txBody>
      </p:sp>
      <p:sp>
        <p:nvSpPr>
          <p:cNvPr id="393" name="Shape 393"/>
          <p:cNvSpPr/>
          <p:nvPr/>
        </p:nvSpPr>
        <p:spPr>
          <a:xfrm>
            <a:off x="201100" y="2270186"/>
            <a:ext cx="498599" cy="445499"/>
          </a:xfrm>
          <a:prstGeom prst="ellipse">
            <a:avLst/>
          </a:prstGeom>
          <a:noFill/>
          <a:ln w="38100"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B5394"/>
              </a:buClr>
              <a:buSzPct val="25000"/>
              <a:buFont typeface="Garamond"/>
              <a:buNone/>
            </a:pPr>
            <a:r>
              <a:rPr lang="en-US" sz="1400" b="1" i="0" u="none" strike="noStrike" cap="none">
                <a:solidFill>
                  <a:srgbClr val="0B5394"/>
                </a:solidFill>
                <a:latin typeface="Garamond"/>
                <a:ea typeface="Garamond"/>
                <a:cs typeface="Garamond"/>
                <a:sym typeface="Garamond"/>
              </a:rPr>
              <a:t>2</a:t>
            </a:r>
          </a:p>
        </p:txBody>
      </p:sp>
      <p:sp>
        <p:nvSpPr>
          <p:cNvPr id="394" name="Shape 394"/>
          <p:cNvSpPr/>
          <p:nvPr/>
        </p:nvSpPr>
        <p:spPr>
          <a:xfrm>
            <a:off x="201100" y="3801550"/>
            <a:ext cx="498599" cy="445499"/>
          </a:xfrm>
          <a:prstGeom prst="ellipse">
            <a:avLst/>
          </a:prstGeom>
          <a:noFill/>
          <a:ln w="38100"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B5394"/>
              </a:buClr>
              <a:buSzPct val="25000"/>
              <a:buFont typeface="Garamond"/>
              <a:buNone/>
            </a:pPr>
            <a:r>
              <a:rPr lang="en-US" sz="1400" b="1" i="0" u="none" strike="noStrike" cap="none">
                <a:solidFill>
                  <a:srgbClr val="0B5394"/>
                </a:solidFill>
                <a:latin typeface="Garamond"/>
                <a:ea typeface="Garamond"/>
                <a:cs typeface="Garamond"/>
                <a:sym typeface="Garamond"/>
              </a:rPr>
              <a:t>3</a:t>
            </a:r>
          </a:p>
        </p:txBody>
      </p:sp>
      <p:sp>
        <p:nvSpPr>
          <p:cNvPr id="395" name="Shape 395"/>
          <p:cNvSpPr/>
          <p:nvPr/>
        </p:nvSpPr>
        <p:spPr>
          <a:xfrm>
            <a:off x="201100" y="5332912"/>
            <a:ext cx="498599" cy="445499"/>
          </a:xfrm>
          <a:prstGeom prst="ellipse">
            <a:avLst/>
          </a:prstGeom>
          <a:noFill/>
          <a:ln w="38100"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B5394"/>
              </a:buClr>
              <a:buSzPct val="25000"/>
              <a:buFont typeface="Garamond"/>
              <a:buNone/>
            </a:pPr>
            <a:r>
              <a:rPr lang="en-US" sz="1400" b="1" i="0" u="none" strike="noStrike" cap="none">
                <a:solidFill>
                  <a:srgbClr val="0B5394"/>
                </a:solidFill>
                <a:latin typeface="Garamond"/>
                <a:ea typeface="Garamond"/>
                <a:cs typeface="Garamond"/>
                <a:sym typeface="Garamond"/>
              </a:rPr>
              <a:t>4</a:t>
            </a:r>
          </a:p>
        </p:txBody>
      </p:sp>
      <p:sp>
        <p:nvSpPr>
          <p:cNvPr id="396" name="Shape 396"/>
          <p:cNvSpPr/>
          <p:nvPr/>
        </p:nvSpPr>
        <p:spPr>
          <a:xfrm rot="5400000">
            <a:off x="1304975" y="3051661"/>
            <a:ext cx="261299" cy="248999"/>
          </a:xfrm>
          <a:prstGeom prst="rightArrow">
            <a:avLst>
              <a:gd name="adj1" fmla="val 50000"/>
              <a:gd name="adj2" fmla="val 50000"/>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97" name="Shape 397"/>
          <p:cNvSpPr/>
          <p:nvPr/>
        </p:nvSpPr>
        <p:spPr>
          <a:xfrm rot="5400000">
            <a:off x="1304975" y="4631937"/>
            <a:ext cx="261299" cy="248999"/>
          </a:xfrm>
          <a:prstGeom prst="rightArrow">
            <a:avLst>
              <a:gd name="adj1" fmla="val 50000"/>
              <a:gd name="adj2" fmla="val 50000"/>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98" name="Shape 398"/>
          <p:cNvPicPr preferRelativeResize="0"/>
          <p:nvPr/>
        </p:nvPicPr>
        <p:blipFill rotWithShape="1">
          <a:blip r:embed="rId6">
            <a:alphaModFix/>
          </a:blip>
          <a:srcRect/>
          <a:stretch/>
        </p:blipFill>
        <p:spPr>
          <a:xfrm>
            <a:off x="3363323" y="3602423"/>
            <a:ext cx="2142122" cy="14280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609600" y="274637"/>
            <a:ext cx="8064499" cy="703544"/>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00" b="0" i="0" u="none" strike="noStrike" cap="none">
                <a:solidFill>
                  <a:schemeClr val="dk1"/>
                </a:solidFill>
                <a:latin typeface="Calibri"/>
                <a:ea typeface="Calibri"/>
                <a:cs typeface="Calibri"/>
                <a:sym typeface="Calibri"/>
              </a:rPr>
              <a:t>TAACCCT Learning Network at a Glance</a:t>
            </a:r>
          </a:p>
        </p:txBody>
      </p:sp>
      <p:grpSp>
        <p:nvGrpSpPr>
          <p:cNvPr id="195" name="Shape 195"/>
          <p:cNvGrpSpPr/>
          <p:nvPr/>
        </p:nvGrpSpPr>
        <p:grpSpPr>
          <a:xfrm>
            <a:off x="343703" y="1581020"/>
            <a:ext cx="6462694" cy="4214473"/>
            <a:chOff x="803" y="399920"/>
            <a:chExt cx="6462694" cy="4214473"/>
          </a:xfrm>
        </p:grpSpPr>
        <p:sp>
          <p:nvSpPr>
            <p:cNvPr id="196" name="Shape 196"/>
            <p:cNvSpPr/>
            <p:nvPr/>
          </p:nvSpPr>
          <p:spPr>
            <a:xfrm>
              <a:off x="4569903" y="1444470"/>
              <a:ext cx="927105" cy="1120357"/>
            </a:xfrm>
            <a:custGeom>
              <a:avLst/>
              <a:gdLst/>
              <a:ahLst/>
              <a:cxnLst/>
              <a:rect l="0" t="0" r="0" b="0"/>
              <a:pathLst>
                <a:path w="120000" h="120000" extrusionOk="0">
                  <a:moveTo>
                    <a:pt x="0" y="0"/>
                  </a:moveTo>
                  <a:lnTo>
                    <a:pt x="0" y="104307"/>
                  </a:lnTo>
                  <a:lnTo>
                    <a:pt x="120000" y="104307"/>
                  </a:lnTo>
                  <a:lnTo>
                    <a:pt x="120000" y="120000"/>
                  </a:lnTo>
                </a:path>
              </a:pathLst>
            </a:custGeom>
            <a:noFill/>
            <a:ln w="12700" cap="flat" cmpd="sng">
              <a:solidFill>
                <a:srgbClr val="17365D"/>
              </a:solidFill>
              <a:prstDash val="solid"/>
              <a:round/>
              <a:headEnd type="none" w="med" len="med"/>
              <a:tailEnd type="none" w="med" len="med"/>
            </a:ln>
          </p:spPr>
        </p:sp>
        <p:sp>
          <p:nvSpPr>
            <p:cNvPr id="197" name="Shape 197"/>
            <p:cNvSpPr/>
            <p:nvPr/>
          </p:nvSpPr>
          <p:spPr>
            <a:xfrm>
              <a:off x="1888800" y="1504113"/>
              <a:ext cx="1268828" cy="436741"/>
            </a:xfrm>
            <a:custGeom>
              <a:avLst/>
              <a:gdLst/>
              <a:ahLst/>
              <a:cxnLst/>
              <a:rect l="0" t="0" r="0" b="0"/>
              <a:pathLst>
                <a:path w="120000" h="120000" extrusionOk="0">
                  <a:moveTo>
                    <a:pt x="0" y="0"/>
                  </a:moveTo>
                  <a:lnTo>
                    <a:pt x="0" y="79744"/>
                  </a:lnTo>
                  <a:lnTo>
                    <a:pt x="120000" y="79744"/>
                  </a:lnTo>
                  <a:lnTo>
                    <a:pt x="120000" y="120000"/>
                  </a:lnTo>
                </a:path>
              </a:pathLst>
            </a:custGeom>
            <a:noFill/>
            <a:ln w="12700" cap="flat" cmpd="sng">
              <a:solidFill>
                <a:srgbClr val="17365D"/>
              </a:solidFill>
              <a:prstDash val="solid"/>
              <a:round/>
              <a:headEnd type="none" w="med" len="med"/>
              <a:tailEnd type="none" w="med" len="med"/>
            </a:ln>
          </p:spPr>
        </p:sp>
        <p:sp>
          <p:nvSpPr>
            <p:cNvPr id="198" name="Shape 198"/>
            <p:cNvSpPr/>
            <p:nvPr/>
          </p:nvSpPr>
          <p:spPr>
            <a:xfrm>
              <a:off x="1173854" y="2970523"/>
              <a:ext cx="1550686" cy="472664"/>
            </a:xfrm>
            <a:custGeom>
              <a:avLst/>
              <a:gdLst/>
              <a:ahLst/>
              <a:cxnLst/>
              <a:rect l="0" t="0" r="0" b="0"/>
              <a:pathLst>
                <a:path w="120000" h="120000" extrusionOk="0">
                  <a:moveTo>
                    <a:pt x="0" y="0"/>
                  </a:moveTo>
                  <a:lnTo>
                    <a:pt x="0" y="82803"/>
                  </a:lnTo>
                  <a:lnTo>
                    <a:pt x="119999" y="82803"/>
                  </a:lnTo>
                  <a:lnTo>
                    <a:pt x="119999" y="120000"/>
                  </a:lnTo>
                </a:path>
              </a:pathLst>
            </a:custGeom>
            <a:noFill/>
            <a:ln w="12700" cap="flat" cmpd="sng">
              <a:solidFill>
                <a:srgbClr val="17365D"/>
              </a:solidFill>
              <a:prstDash val="solid"/>
              <a:round/>
              <a:headEnd type="none" w="med" len="med"/>
              <a:tailEnd type="none" w="med" len="med"/>
            </a:ln>
          </p:spPr>
        </p:sp>
        <p:sp>
          <p:nvSpPr>
            <p:cNvPr id="199" name="Shape 199"/>
            <p:cNvSpPr/>
            <p:nvPr/>
          </p:nvSpPr>
          <p:spPr>
            <a:xfrm>
              <a:off x="791566" y="2970523"/>
              <a:ext cx="382288" cy="472664"/>
            </a:xfrm>
            <a:custGeom>
              <a:avLst/>
              <a:gdLst/>
              <a:ahLst/>
              <a:cxnLst/>
              <a:rect l="0" t="0" r="0" b="0"/>
              <a:pathLst>
                <a:path w="120000" h="120000" extrusionOk="0">
                  <a:moveTo>
                    <a:pt x="120000" y="0"/>
                  </a:moveTo>
                  <a:lnTo>
                    <a:pt x="120000" y="82803"/>
                  </a:lnTo>
                  <a:lnTo>
                    <a:pt x="0" y="82803"/>
                  </a:lnTo>
                  <a:lnTo>
                    <a:pt x="0" y="120000"/>
                  </a:lnTo>
                </a:path>
              </a:pathLst>
            </a:custGeom>
            <a:noFill/>
            <a:ln w="12700" cap="flat" cmpd="sng">
              <a:solidFill>
                <a:srgbClr val="17365D"/>
              </a:solidFill>
              <a:prstDash val="solid"/>
              <a:round/>
              <a:headEnd type="none" w="med" len="med"/>
              <a:tailEnd type="none" w="med" len="med"/>
            </a:ln>
          </p:spPr>
        </p:sp>
        <p:sp>
          <p:nvSpPr>
            <p:cNvPr id="200" name="Shape 200"/>
            <p:cNvSpPr/>
            <p:nvPr/>
          </p:nvSpPr>
          <p:spPr>
            <a:xfrm>
              <a:off x="1173854" y="1504113"/>
              <a:ext cx="714945" cy="462138"/>
            </a:xfrm>
            <a:custGeom>
              <a:avLst/>
              <a:gdLst/>
              <a:ahLst/>
              <a:cxnLst/>
              <a:rect l="0" t="0" r="0" b="0"/>
              <a:pathLst>
                <a:path w="120000" h="120000" extrusionOk="0">
                  <a:moveTo>
                    <a:pt x="120000" y="0"/>
                  </a:moveTo>
                  <a:lnTo>
                    <a:pt x="120000" y="81956"/>
                  </a:lnTo>
                  <a:lnTo>
                    <a:pt x="0" y="81956"/>
                  </a:lnTo>
                  <a:lnTo>
                    <a:pt x="0" y="120000"/>
                  </a:lnTo>
                </a:path>
              </a:pathLst>
            </a:custGeom>
            <a:noFill/>
            <a:ln w="12700" cap="flat" cmpd="sng">
              <a:solidFill>
                <a:srgbClr val="17365D"/>
              </a:solidFill>
              <a:prstDash val="solid"/>
              <a:round/>
              <a:headEnd type="none" w="med" len="med"/>
              <a:tailEnd type="none" w="med" len="med"/>
            </a:ln>
          </p:spPr>
        </p:sp>
        <p:sp>
          <p:nvSpPr>
            <p:cNvPr id="201" name="Shape 201"/>
            <p:cNvSpPr/>
            <p:nvPr/>
          </p:nvSpPr>
          <p:spPr>
            <a:xfrm>
              <a:off x="990519" y="399920"/>
              <a:ext cx="1796565" cy="1104193"/>
            </a:xfrm>
            <a:prstGeom prst="roundRect">
              <a:avLst>
                <a:gd name="adj" fmla="val 10000"/>
              </a:avLst>
            </a:prstGeom>
            <a:solidFill>
              <a:srgbClr val="17365D"/>
            </a:solidFill>
            <a:ln>
              <a:noFill/>
            </a:ln>
          </p:spPr>
          <p:txBody>
            <a:bodyPr lIns="91425" tIns="91425" rIns="91425" bIns="91425" anchor="ctr" anchorCtr="0">
              <a:noAutofit/>
            </a:bodyPr>
            <a:lstStyle/>
            <a:p>
              <a:pPr lvl="0">
                <a:spcBef>
                  <a:spcPts val="0"/>
                </a:spcBef>
                <a:buNone/>
              </a:pPr>
              <a:endParaRPr/>
            </a:p>
          </p:txBody>
        </p:sp>
        <p:sp>
          <p:nvSpPr>
            <p:cNvPr id="202" name="Shape 202"/>
            <p:cNvSpPr/>
            <p:nvPr/>
          </p:nvSpPr>
          <p:spPr>
            <a:xfrm>
              <a:off x="1166244" y="566860"/>
              <a:ext cx="1796565" cy="1104193"/>
            </a:xfrm>
            <a:prstGeom prst="roundRect">
              <a:avLst>
                <a:gd name="adj" fmla="val 10000"/>
              </a:avLst>
            </a:prstGeom>
            <a:solidFill>
              <a:schemeClr val="lt1">
                <a:alpha val="89803"/>
              </a:schemeClr>
            </a:solidFill>
            <a:ln w="9525" cap="flat" cmpd="sng">
              <a:solidFill>
                <a:srgbClr val="17365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3" name="Shape 203"/>
            <p:cNvSpPr txBox="1"/>
            <p:nvPr/>
          </p:nvSpPr>
          <p:spPr>
            <a:xfrm>
              <a:off x="1198584" y="599200"/>
              <a:ext cx="1731883" cy="1039511"/>
            </a:xfrm>
            <a:prstGeom prst="rect">
              <a:avLst/>
            </a:prstGeom>
            <a:noFill/>
            <a:ln>
              <a:noFill/>
            </a:ln>
          </p:spPr>
          <p:txBody>
            <a:bodyPr lIns="49525" tIns="49525" rIns="49525" bIns="49525"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US" sz="1300" b="0" i="0" u="none" strike="noStrike" cap="none">
                  <a:solidFill>
                    <a:srgbClr val="000000"/>
                  </a:solidFill>
                  <a:latin typeface="Arial"/>
                  <a:ea typeface="Arial"/>
                  <a:cs typeface="Arial"/>
                  <a:sym typeface="Arial"/>
                </a:rPr>
                <a:t>U.S. Department of Labor, Employment &amp; Training Administration</a:t>
              </a:r>
            </a:p>
            <a:p>
              <a:pPr marL="0" marR="0" lvl="0" indent="0" algn="ctr" rtl="0">
                <a:lnSpc>
                  <a:spcPct val="90000"/>
                </a:lnSpc>
                <a:spcBef>
                  <a:spcPts val="455"/>
                </a:spcBef>
                <a:spcAft>
                  <a:spcPts val="0"/>
                </a:spcAft>
                <a:buClr>
                  <a:srgbClr val="000000"/>
                </a:buClr>
                <a:buSzPct val="25000"/>
                <a:buFont typeface="Arial"/>
                <a:buNone/>
              </a:pPr>
              <a:r>
                <a:rPr lang="en-US" sz="1300" b="0" i="0" u="none" strike="noStrike" cap="none">
                  <a:solidFill>
                    <a:srgbClr val="000000"/>
                  </a:solidFill>
                  <a:latin typeface="Arial"/>
                  <a:ea typeface="Arial"/>
                  <a:cs typeface="Arial"/>
                  <a:sym typeface="Arial"/>
                </a:rPr>
                <a:t>(National)</a:t>
              </a:r>
            </a:p>
          </p:txBody>
        </p:sp>
        <p:sp>
          <p:nvSpPr>
            <p:cNvPr id="204" name="Shape 204"/>
            <p:cNvSpPr/>
            <p:nvPr/>
          </p:nvSpPr>
          <p:spPr>
            <a:xfrm>
              <a:off x="383091" y="1966253"/>
              <a:ext cx="1581525" cy="1004267"/>
            </a:xfrm>
            <a:prstGeom prst="roundRect">
              <a:avLst>
                <a:gd name="adj" fmla="val 10000"/>
              </a:avLst>
            </a:prstGeom>
            <a:solidFill>
              <a:srgbClr val="17365D"/>
            </a:solidFill>
            <a:ln>
              <a:noFill/>
            </a:ln>
          </p:spPr>
          <p:txBody>
            <a:bodyPr lIns="91425" tIns="91425" rIns="91425" bIns="91425" anchor="ctr" anchorCtr="0">
              <a:noAutofit/>
            </a:bodyPr>
            <a:lstStyle/>
            <a:p>
              <a:pPr lvl="0">
                <a:spcBef>
                  <a:spcPts val="0"/>
                </a:spcBef>
                <a:buNone/>
              </a:pPr>
              <a:endParaRPr/>
            </a:p>
          </p:txBody>
        </p:sp>
        <p:sp>
          <p:nvSpPr>
            <p:cNvPr id="205" name="Shape 205"/>
            <p:cNvSpPr/>
            <p:nvPr/>
          </p:nvSpPr>
          <p:spPr>
            <a:xfrm>
              <a:off x="558816" y="2133192"/>
              <a:ext cx="1581525" cy="1004267"/>
            </a:xfrm>
            <a:prstGeom prst="roundRect">
              <a:avLst>
                <a:gd name="adj" fmla="val 10000"/>
              </a:avLst>
            </a:prstGeom>
            <a:solidFill>
              <a:schemeClr val="lt1">
                <a:alpha val="89803"/>
              </a:schemeClr>
            </a:solidFill>
            <a:ln w="9525" cap="flat" cmpd="sng">
              <a:solidFill>
                <a:srgbClr val="17365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6" name="Shape 206"/>
            <p:cNvSpPr txBox="1"/>
            <p:nvPr/>
          </p:nvSpPr>
          <p:spPr>
            <a:xfrm>
              <a:off x="588231" y="2162607"/>
              <a:ext cx="1522697" cy="945439"/>
            </a:xfrm>
            <a:prstGeom prst="rect">
              <a:avLst/>
            </a:prstGeom>
            <a:noFill/>
            <a:ln>
              <a:noFill/>
            </a:ln>
          </p:spPr>
          <p:txBody>
            <a:bodyPr lIns="49525" tIns="49525" rIns="49525" bIns="49525"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US" sz="1300" b="0" i="0" u="none" strike="noStrike" cap="none">
                  <a:solidFill>
                    <a:srgbClr val="000000"/>
                  </a:solidFill>
                  <a:latin typeface="Arial"/>
                  <a:ea typeface="Arial"/>
                  <a:cs typeface="Arial"/>
                  <a:sym typeface="Arial"/>
                </a:rPr>
                <a:t>Jobs for the Future</a:t>
              </a:r>
            </a:p>
          </p:txBody>
        </p:sp>
        <p:sp>
          <p:nvSpPr>
            <p:cNvPr id="207" name="Shape 207"/>
            <p:cNvSpPr/>
            <p:nvPr/>
          </p:nvSpPr>
          <p:spPr>
            <a:xfrm>
              <a:off x="803" y="3443187"/>
              <a:ext cx="1581525" cy="1004267"/>
            </a:xfrm>
            <a:prstGeom prst="roundRect">
              <a:avLst>
                <a:gd name="adj" fmla="val 10000"/>
              </a:avLst>
            </a:prstGeom>
            <a:solidFill>
              <a:srgbClr val="17365D"/>
            </a:solidFill>
            <a:ln>
              <a:noFill/>
            </a:ln>
          </p:spPr>
          <p:txBody>
            <a:bodyPr lIns="91425" tIns="91425" rIns="91425" bIns="91425" anchor="ctr" anchorCtr="0">
              <a:noAutofit/>
            </a:bodyPr>
            <a:lstStyle/>
            <a:p>
              <a:pPr lvl="0">
                <a:spcBef>
                  <a:spcPts val="0"/>
                </a:spcBef>
                <a:buNone/>
              </a:pPr>
              <a:endParaRPr/>
            </a:p>
          </p:txBody>
        </p:sp>
        <p:sp>
          <p:nvSpPr>
            <p:cNvPr id="208" name="Shape 208"/>
            <p:cNvSpPr/>
            <p:nvPr/>
          </p:nvSpPr>
          <p:spPr>
            <a:xfrm>
              <a:off x="176529" y="3610126"/>
              <a:ext cx="1581525" cy="1004267"/>
            </a:xfrm>
            <a:prstGeom prst="roundRect">
              <a:avLst>
                <a:gd name="adj" fmla="val 10000"/>
              </a:avLst>
            </a:prstGeom>
            <a:solidFill>
              <a:schemeClr val="lt1">
                <a:alpha val="89803"/>
              </a:schemeClr>
            </a:solidFill>
            <a:ln w="9525" cap="flat" cmpd="sng">
              <a:solidFill>
                <a:srgbClr val="17365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9" name="Shape 209"/>
            <p:cNvSpPr txBox="1"/>
            <p:nvPr/>
          </p:nvSpPr>
          <p:spPr>
            <a:xfrm>
              <a:off x="205942" y="3639539"/>
              <a:ext cx="1522697" cy="945439"/>
            </a:xfrm>
            <a:prstGeom prst="rect">
              <a:avLst/>
            </a:prstGeom>
            <a:noFill/>
            <a:ln>
              <a:noFill/>
            </a:ln>
          </p:spPr>
          <p:txBody>
            <a:bodyPr lIns="49525" tIns="49525" rIns="49525" bIns="49525"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US" sz="1300" b="0" i="0" u="none" strike="noStrike" cap="none">
                  <a:solidFill>
                    <a:srgbClr val="000000"/>
                  </a:solidFill>
                  <a:latin typeface="Arial"/>
                  <a:ea typeface="Arial"/>
                  <a:cs typeface="Arial"/>
                  <a:sym typeface="Arial"/>
                </a:rPr>
                <a:t>Maher &amp; Maher </a:t>
              </a:r>
            </a:p>
          </p:txBody>
        </p:sp>
        <p:sp>
          <p:nvSpPr>
            <p:cNvPr id="210" name="Shape 210"/>
            <p:cNvSpPr/>
            <p:nvPr/>
          </p:nvSpPr>
          <p:spPr>
            <a:xfrm>
              <a:off x="1933780" y="3443187"/>
              <a:ext cx="1581525" cy="1004267"/>
            </a:xfrm>
            <a:prstGeom prst="roundRect">
              <a:avLst>
                <a:gd name="adj" fmla="val 10000"/>
              </a:avLst>
            </a:prstGeom>
            <a:solidFill>
              <a:srgbClr val="17365D"/>
            </a:solidFill>
            <a:ln>
              <a:noFill/>
            </a:ln>
            <a:effectLst>
              <a:outerShdw blurRad="39999" dist="23000" dir="5400000" rotWithShape="0">
                <a:srgbClr val="000000">
                  <a:alpha val="34901"/>
                </a:srgbClr>
              </a:outerShdw>
            </a:effectLst>
          </p:spPr>
          <p:txBody>
            <a:bodyPr lIns="91425" tIns="91425" rIns="91425" bIns="91425" anchor="ctr" anchorCtr="0">
              <a:noAutofit/>
            </a:bodyPr>
            <a:lstStyle/>
            <a:p>
              <a:pPr lvl="0">
                <a:spcBef>
                  <a:spcPts val="0"/>
                </a:spcBef>
                <a:buNone/>
              </a:pPr>
              <a:endParaRPr/>
            </a:p>
          </p:txBody>
        </p:sp>
        <p:sp>
          <p:nvSpPr>
            <p:cNvPr id="211" name="Shape 211"/>
            <p:cNvSpPr/>
            <p:nvPr/>
          </p:nvSpPr>
          <p:spPr>
            <a:xfrm>
              <a:off x="2109505" y="3610126"/>
              <a:ext cx="1581525" cy="1004267"/>
            </a:xfrm>
            <a:prstGeom prst="roundRect">
              <a:avLst>
                <a:gd name="adj" fmla="val 10000"/>
              </a:avLst>
            </a:prstGeom>
            <a:solidFill>
              <a:schemeClr val="lt1">
                <a:alpha val="89803"/>
              </a:schemeClr>
            </a:solidFill>
            <a:ln w="9525" cap="flat" cmpd="sng">
              <a:solidFill>
                <a:srgbClr val="17365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2" name="Shape 212"/>
            <p:cNvSpPr txBox="1"/>
            <p:nvPr/>
          </p:nvSpPr>
          <p:spPr>
            <a:xfrm>
              <a:off x="2138918" y="3639539"/>
              <a:ext cx="1522697" cy="945439"/>
            </a:xfrm>
            <a:prstGeom prst="rect">
              <a:avLst/>
            </a:prstGeom>
            <a:noFill/>
            <a:ln>
              <a:noFill/>
            </a:ln>
          </p:spPr>
          <p:txBody>
            <a:bodyPr lIns="49525" tIns="49525" rIns="49525" bIns="49525"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US" sz="1300" b="0" i="0" u="none" strike="noStrike" cap="none">
                  <a:solidFill>
                    <a:srgbClr val="000000"/>
                  </a:solidFill>
                  <a:latin typeface="Arial"/>
                  <a:ea typeface="Arial"/>
                  <a:cs typeface="Arial"/>
                  <a:sym typeface="Arial"/>
                </a:rPr>
                <a:t>American Association of Community Colleges</a:t>
              </a:r>
            </a:p>
          </p:txBody>
        </p:sp>
        <p:sp>
          <p:nvSpPr>
            <p:cNvPr id="213" name="Shape 213"/>
            <p:cNvSpPr/>
            <p:nvPr/>
          </p:nvSpPr>
          <p:spPr>
            <a:xfrm>
              <a:off x="2366866" y="1940856"/>
              <a:ext cx="1581525" cy="1004267"/>
            </a:xfrm>
            <a:prstGeom prst="roundRect">
              <a:avLst>
                <a:gd name="adj" fmla="val 10000"/>
              </a:avLst>
            </a:prstGeom>
            <a:solidFill>
              <a:srgbClr val="17365D"/>
            </a:solidFill>
            <a:ln>
              <a:noFill/>
            </a:ln>
          </p:spPr>
          <p:txBody>
            <a:bodyPr lIns="91425" tIns="91425" rIns="91425" bIns="91425" anchor="ctr" anchorCtr="0">
              <a:noAutofit/>
            </a:bodyPr>
            <a:lstStyle/>
            <a:p>
              <a:pPr lvl="0">
                <a:spcBef>
                  <a:spcPts val="0"/>
                </a:spcBef>
                <a:buNone/>
              </a:pPr>
              <a:endParaRPr/>
            </a:p>
          </p:txBody>
        </p:sp>
        <p:sp>
          <p:nvSpPr>
            <p:cNvPr id="214" name="Shape 214"/>
            <p:cNvSpPr/>
            <p:nvPr/>
          </p:nvSpPr>
          <p:spPr>
            <a:xfrm>
              <a:off x="2542591" y="2107794"/>
              <a:ext cx="1581525" cy="1004267"/>
            </a:xfrm>
            <a:prstGeom prst="roundRect">
              <a:avLst>
                <a:gd name="adj" fmla="val 10000"/>
              </a:avLst>
            </a:prstGeom>
            <a:solidFill>
              <a:schemeClr val="lt1">
                <a:alpha val="89803"/>
              </a:schemeClr>
            </a:solidFill>
            <a:ln w="9525" cap="flat" cmpd="sng">
              <a:solidFill>
                <a:srgbClr val="17365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5" name="Shape 215"/>
            <p:cNvSpPr txBox="1"/>
            <p:nvPr/>
          </p:nvSpPr>
          <p:spPr>
            <a:xfrm>
              <a:off x="2572006" y="2137208"/>
              <a:ext cx="1522697" cy="945439"/>
            </a:xfrm>
            <a:prstGeom prst="rect">
              <a:avLst/>
            </a:prstGeom>
            <a:noFill/>
            <a:ln>
              <a:noFill/>
            </a:ln>
          </p:spPr>
          <p:txBody>
            <a:bodyPr lIns="49525" tIns="49525" rIns="49525" bIns="49525"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US" sz="1300" b="0" i="0" u="none" strike="noStrike" cap="none">
                  <a:solidFill>
                    <a:srgbClr val="000000"/>
                  </a:solidFill>
                  <a:latin typeface="Arial"/>
                  <a:ea typeface="Arial"/>
                  <a:cs typeface="Arial"/>
                  <a:sym typeface="Arial"/>
                </a:rPr>
                <a:t>CalState/Merlot</a:t>
              </a:r>
            </a:p>
          </p:txBody>
        </p:sp>
        <p:sp>
          <p:nvSpPr>
            <p:cNvPr id="216" name="Shape 216"/>
            <p:cNvSpPr/>
            <p:nvPr/>
          </p:nvSpPr>
          <p:spPr>
            <a:xfrm>
              <a:off x="3779141" y="440202"/>
              <a:ext cx="1581525" cy="1004267"/>
            </a:xfrm>
            <a:prstGeom prst="roundRect">
              <a:avLst>
                <a:gd name="adj" fmla="val 10000"/>
              </a:avLst>
            </a:prstGeom>
            <a:solidFill>
              <a:srgbClr val="17365D"/>
            </a:solidFill>
            <a:ln>
              <a:noFill/>
            </a:ln>
          </p:spPr>
          <p:txBody>
            <a:bodyPr lIns="91425" tIns="91425" rIns="91425" bIns="91425" anchor="ctr" anchorCtr="0">
              <a:noAutofit/>
            </a:bodyPr>
            <a:lstStyle/>
            <a:p>
              <a:pPr lvl="0">
                <a:spcBef>
                  <a:spcPts val="0"/>
                </a:spcBef>
                <a:buNone/>
              </a:pPr>
              <a:endParaRPr/>
            </a:p>
          </p:txBody>
        </p:sp>
        <p:sp>
          <p:nvSpPr>
            <p:cNvPr id="217" name="Shape 217"/>
            <p:cNvSpPr/>
            <p:nvPr/>
          </p:nvSpPr>
          <p:spPr>
            <a:xfrm>
              <a:off x="3954866" y="607141"/>
              <a:ext cx="1581525" cy="1004267"/>
            </a:xfrm>
            <a:prstGeom prst="roundRect">
              <a:avLst>
                <a:gd name="adj" fmla="val 10000"/>
              </a:avLst>
            </a:prstGeom>
            <a:solidFill>
              <a:schemeClr val="lt1">
                <a:alpha val="89803"/>
              </a:schemeClr>
            </a:solidFill>
            <a:ln w="9525" cap="flat" cmpd="sng">
              <a:solidFill>
                <a:srgbClr val="17365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8" name="Shape 218"/>
            <p:cNvSpPr txBox="1"/>
            <p:nvPr/>
          </p:nvSpPr>
          <p:spPr>
            <a:xfrm>
              <a:off x="3984280" y="636554"/>
              <a:ext cx="1522697" cy="945439"/>
            </a:xfrm>
            <a:prstGeom prst="rect">
              <a:avLst/>
            </a:prstGeom>
            <a:noFill/>
            <a:ln>
              <a:noFill/>
            </a:ln>
          </p:spPr>
          <p:txBody>
            <a:bodyPr lIns="49525" tIns="49525" rIns="49525" bIns="49525"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US" sz="1300" b="0" i="0" u="none" strike="noStrike" cap="none">
                  <a:solidFill>
                    <a:srgbClr val="000000"/>
                  </a:solidFill>
                  <a:latin typeface="Arial"/>
                  <a:ea typeface="Arial"/>
                  <a:cs typeface="Arial"/>
                  <a:sym typeface="Arial"/>
                </a:rPr>
                <a:t>U.S. National Science Foundation</a:t>
              </a:r>
            </a:p>
          </p:txBody>
        </p:sp>
        <p:sp>
          <p:nvSpPr>
            <p:cNvPr id="219" name="Shape 219"/>
            <p:cNvSpPr/>
            <p:nvPr/>
          </p:nvSpPr>
          <p:spPr>
            <a:xfrm>
              <a:off x="4706246" y="2564827"/>
              <a:ext cx="1581525" cy="1004267"/>
            </a:xfrm>
            <a:prstGeom prst="roundRect">
              <a:avLst>
                <a:gd name="adj" fmla="val 10000"/>
              </a:avLst>
            </a:prstGeom>
            <a:solidFill>
              <a:srgbClr val="17365D"/>
            </a:solidFill>
            <a:ln>
              <a:noFill/>
            </a:ln>
          </p:spPr>
          <p:txBody>
            <a:bodyPr lIns="91425" tIns="91425" rIns="91425" bIns="91425" anchor="ctr" anchorCtr="0">
              <a:noAutofit/>
            </a:bodyPr>
            <a:lstStyle/>
            <a:p>
              <a:pPr lvl="0">
                <a:spcBef>
                  <a:spcPts val="0"/>
                </a:spcBef>
                <a:buNone/>
              </a:pPr>
              <a:endParaRPr/>
            </a:p>
          </p:txBody>
        </p:sp>
        <p:sp>
          <p:nvSpPr>
            <p:cNvPr id="220" name="Shape 220"/>
            <p:cNvSpPr/>
            <p:nvPr/>
          </p:nvSpPr>
          <p:spPr>
            <a:xfrm>
              <a:off x="4881973" y="2731766"/>
              <a:ext cx="1581525" cy="1004267"/>
            </a:xfrm>
            <a:prstGeom prst="roundRect">
              <a:avLst>
                <a:gd name="adj" fmla="val 10000"/>
              </a:avLst>
            </a:prstGeom>
            <a:solidFill>
              <a:schemeClr val="lt1">
                <a:alpha val="89803"/>
              </a:schemeClr>
            </a:solidFill>
            <a:ln w="9525" cap="flat" cmpd="sng">
              <a:solidFill>
                <a:srgbClr val="17365D"/>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1" name="Shape 221"/>
            <p:cNvSpPr txBox="1"/>
            <p:nvPr/>
          </p:nvSpPr>
          <p:spPr>
            <a:xfrm>
              <a:off x="4911387" y="2761181"/>
              <a:ext cx="1522697" cy="945439"/>
            </a:xfrm>
            <a:prstGeom prst="rect">
              <a:avLst/>
            </a:prstGeom>
            <a:noFill/>
            <a:ln>
              <a:noFill/>
            </a:ln>
          </p:spPr>
          <p:txBody>
            <a:bodyPr lIns="49525" tIns="49525" rIns="49525" bIns="49525" anchor="ctr" anchorCtr="0">
              <a:noAutofit/>
            </a:bodyPr>
            <a:lstStyle/>
            <a:p>
              <a:pPr marL="0" marR="0" lvl="0" indent="0" algn="ctr" rtl="0">
                <a:lnSpc>
                  <a:spcPct val="90000"/>
                </a:lnSpc>
                <a:spcBef>
                  <a:spcPts val="0"/>
                </a:spcBef>
                <a:spcAft>
                  <a:spcPts val="0"/>
                </a:spcAft>
                <a:buClr>
                  <a:srgbClr val="000000"/>
                </a:buClr>
                <a:buSzPct val="25000"/>
                <a:buFont typeface="Arial"/>
                <a:buNone/>
              </a:pPr>
              <a:r>
                <a:rPr lang="en-US" sz="1300" b="0" i="0" u="none" strike="noStrike" cap="none">
                  <a:solidFill>
                    <a:srgbClr val="000000"/>
                  </a:solidFill>
                  <a:latin typeface="Arial"/>
                  <a:ea typeface="Arial"/>
                  <a:cs typeface="Arial"/>
                  <a:sym typeface="Arial"/>
                </a:rPr>
                <a:t>ATE Centers</a:t>
              </a:r>
            </a:p>
          </p:txBody>
        </p:sp>
      </p:grpSp>
      <p:sp>
        <p:nvSpPr>
          <p:cNvPr id="222" name="Shape 222"/>
          <p:cNvSpPr/>
          <p:nvPr/>
        </p:nvSpPr>
        <p:spPr>
          <a:xfrm>
            <a:off x="6934200" y="1600200"/>
            <a:ext cx="1739898" cy="4178300"/>
          </a:xfrm>
          <a:prstGeom prst="rect">
            <a:avLst/>
          </a:prstGeom>
          <a:solidFill>
            <a:srgbClr val="17365D"/>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400" b="0" i="0" u="none" strike="noStrike" cap="none">
                <a:solidFill>
                  <a:srgbClr val="FFFFFF"/>
                </a:solidFill>
                <a:latin typeface="Arial"/>
                <a:ea typeface="Arial"/>
                <a:cs typeface="Arial"/>
                <a:sym typeface="Arial"/>
              </a:rPr>
              <a:t>Other Non-Federal Providers of TA and Resources for  TAACCCT Grantees:</a:t>
            </a:r>
          </a:p>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ct val="25000"/>
              <a:buFont typeface="Arial"/>
              <a:buNone/>
            </a:pPr>
            <a:r>
              <a:rPr lang="en-US" sz="1400" b="0" i="0" u="none" strike="noStrike" cap="none">
                <a:solidFill>
                  <a:srgbClr val="FFFFFF"/>
                </a:solidFill>
                <a:latin typeface="Arial"/>
                <a:ea typeface="Arial"/>
                <a:cs typeface="Arial"/>
                <a:sym typeface="Arial"/>
              </a:rPr>
              <a:t>Creative Commons</a:t>
            </a:r>
          </a:p>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ct val="25000"/>
              <a:buFont typeface="Arial"/>
              <a:buNone/>
            </a:pPr>
            <a:r>
              <a:rPr lang="en-US" sz="1400" b="0" i="0" u="none" strike="noStrike" cap="none">
                <a:solidFill>
                  <a:srgbClr val="FFFFFF"/>
                </a:solidFill>
                <a:latin typeface="Arial"/>
                <a:ea typeface="Arial"/>
                <a:cs typeface="Arial"/>
                <a:sym typeface="Arial"/>
              </a:rPr>
              <a:t>CAST</a:t>
            </a:r>
          </a:p>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ct val="25000"/>
              <a:buFont typeface="Arial"/>
              <a:buNone/>
            </a:pPr>
            <a:r>
              <a:rPr lang="en-US" sz="1400" b="0" i="0" u="none" strike="noStrike" cap="none">
                <a:solidFill>
                  <a:srgbClr val="FFFFFF"/>
                </a:solidFill>
                <a:latin typeface="Arial"/>
                <a:ea typeface="Arial"/>
                <a:cs typeface="Arial"/>
                <a:sym typeface="Arial"/>
              </a:rPr>
              <a:t>The Transformative Change Initiative</a:t>
            </a:r>
          </a:p>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Sharing Our Stories</a:t>
            </a:r>
          </a:p>
        </p:txBody>
      </p:sp>
      <p:pic>
        <p:nvPicPr>
          <p:cNvPr id="404" name="Shape 404"/>
          <p:cNvPicPr preferRelativeResize="0"/>
          <p:nvPr/>
        </p:nvPicPr>
        <p:blipFill rotWithShape="1">
          <a:blip r:embed="rId3">
            <a:alphaModFix/>
          </a:blip>
          <a:srcRect/>
          <a:stretch/>
        </p:blipFill>
        <p:spPr>
          <a:xfrm>
            <a:off x="751250" y="1118583"/>
            <a:ext cx="3710399" cy="4444113"/>
          </a:xfrm>
          <a:prstGeom prst="rect">
            <a:avLst/>
          </a:prstGeom>
          <a:noFill/>
          <a:ln>
            <a:noFill/>
          </a:ln>
        </p:spPr>
      </p:pic>
      <p:sp>
        <p:nvSpPr>
          <p:cNvPr id="405" name="Shape 405"/>
          <p:cNvSpPr txBox="1"/>
          <p:nvPr/>
        </p:nvSpPr>
        <p:spPr>
          <a:xfrm>
            <a:off x="867450" y="5575650"/>
            <a:ext cx="3710399" cy="609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1400" b="0" i="0" u="sng" strike="noStrike" cap="none">
                <a:solidFill>
                  <a:schemeClr val="hlink"/>
                </a:solidFill>
                <a:latin typeface="Calibri"/>
                <a:ea typeface="Calibri"/>
                <a:cs typeface="Calibri"/>
                <a:sym typeface="Calibri"/>
                <a:hlinkClick r:id="rId4"/>
              </a:rPr>
              <a:t>maui.hawaii.edu/grants/taaccct-round-2/</a:t>
            </a:r>
          </a:p>
        </p:txBody>
      </p:sp>
      <p:pic>
        <p:nvPicPr>
          <p:cNvPr id="406" name="Shape 406"/>
          <p:cNvPicPr preferRelativeResize="0"/>
          <p:nvPr/>
        </p:nvPicPr>
        <p:blipFill rotWithShape="1">
          <a:blip r:embed="rId5">
            <a:alphaModFix/>
          </a:blip>
          <a:srcRect/>
          <a:stretch/>
        </p:blipFill>
        <p:spPr>
          <a:xfrm>
            <a:off x="4951498" y="1731275"/>
            <a:ext cx="3555024" cy="2527065"/>
          </a:xfrm>
          <a:prstGeom prst="rect">
            <a:avLst/>
          </a:prstGeom>
          <a:noFill/>
          <a:ln>
            <a:noFill/>
          </a:ln>
        </p:spPr>
      </p:pic>
      <p:sp>
        <p:nvSpPr>
          <p:cNvPr id="407" name="Shape 407"/>
          <p:cNvSpPr txBox="1"/>
          <p:nvPr/>
        </p:nvSpPr>
        <p:spPr>
          <a:xfrm>
            <a:off x="5435150" y="4168350"/>
            <a:ext cx="3710399" cy="1661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US" sz="1000" b="0" i="0" u="sng" strike="noStrike" cap="none">
                <a:solidFill>
                  <a:schemeClr val="hlink"/>
                </a:solidFill>
                <a:latin typeface="Calibri"/>
                <a:ea typeface="Calibri"/>
                <a:cs typeface="Calibri"/>
                <a:sym typeface="Calibri"/>
                <a:hlinkClick r:id="rId6"/>
              </a:rPr>
              <a:t>https://www.youtube.com/watch?v=agPOc3Jl2dQ</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7365D"/>
              </a:buClr>
              <a:buSzPct val="25000"/>
              <a:buFont typeface="Calibri"/>
              <a:buNone/>
            </a:pPr>
            <a:r>
              <a:rPr lang="en-US" sz="3240" b="0" i="0" u="none" strike="noStrike" cap="none">
                <a:solidFill>
                  <a:srgbClr val="17365D"/>
                </a:solidFill>
                <a:latin typeface="Garamond"/>
                <a:ea typeface="Garamond"/>
                <a:cs typeface="Garamond"/>
                <a:sym typeface="Garamond"/>
              </a:rPr>
              <a:t>The Process</a:t>
            </a:r>
          </a:p>
        </p:txBody>
      </p:sp>
      <p:sp>
        <p:nvSpPr>
          <p:cNvPr id="413" name="Shape 413"/>
          <p:cNvSpPr txBox="1">
            <a:spLocks noGrp="1"/>
          </p:cNvSpPr>
          <p:nvPr>
            <p:ph type="body" idx="1"/>
          </p:nvPr>
        </p:nvSpPr>
        <p:spPr>
          <a:xfrm>
            <a:off x="457200" y="1447800"/>
            <a:ext cx="8229600" cy="467836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244061"/>
              </a:buClr>
              <a:buSzPct val="25000"/>
              <a:buFont typeface="Arial"/>
              <a:buNone/>
            </a:pPr>
            <a:endParaRPr sz="2800" b="1" i="0" u="none" strike="noStrike" cap="none">
              <a:solidFill>
                <a:srgbClr val="244061"/>
              </a:solidFill>
              <a:latin typeface="Calibri"/>
              <a:ea typeface="Calibri"/>
              <a:cs typeface="Calibri"/>
              <a:sym typeface="Calibri"/>
            </a:endParaRPr>
          </a:p>
        </p:txBody>
      </p:sp>
      <p:sp>
        <p:nvSpPr>
          <p:cNvPr id="414" name="Shape 41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21</a:t>
            </a:fld>
            <a:endParaRPr lang="en-US" sz="1200" b="0" i="0" u="none" strike="noStrike" cap="none">
              <a:solidFill>
                <a:srgbClr val="888888"/>
              </a:solidFill>
              <a:latin typeface="Calibri"/>
              <a:ea typeface="Calibri"/>
              <a:cs typeface="Calibri"/>
              <a:sym typeface="Calibri"/>
            </a:endParaRPr>
          </a:p>
        </p:txBody>
      </p:sp>
      <p:pic>
        <p:nvPicPr>
          <p:cNvPr id="415" name="Shape 415"/>
          <p:cNvPicPr preferRelativeResize="0"/>
          <p:nvPr/>
        </p:nvPicPr>
        <p:blipFill rotWithShape="1">
          <a:blip r:embed="rId3">
            <a:alphaModFix/>
          </a:blip>
          <a:srcRect/>
          <a:stretch/>
        </p:blipFill>
        <p:spPr>
          <a:xfrm>
            <a:off x="2056325" y="1001225"/>
            <a:ext cx="4743450" cy="3800474"/>
          </a:xfrm>
          <a:prstGeom prst="rect">
            <a:avLst/>
          </a:prstGeom>
          <a:noFill/>
          <a:ln>
            <a:noFill/>
          </a:ln>
        </p:spPr>
      </p:pic>
      <p:sp>
        <p:nvSpPr>
          <p:cNvPr id="416" name="Shape 416"/>
          <p:cNvSpPr/>
          <p:nvPr/>
        </p:nvSpPr>
        <p:spPr>
          <a:xfrm>
            <a:off x="2395675" y="1244100"/>
            <a:ext cx="1264800" cy="1213199"/>
          </a:xfrm>
          <a:prstGeom prst="ellipse">
            <a:avLst/>
          </a:prstGeom>
          <a:solidFill>
            <a:srgbClr val="A4C2F4"/>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Oral Tradition</a:t>
            </a:r>
          </a:p>
        </p:txBody>
      </p:sp>
      <p:sp>
        <p:nvSpPr>
          <p:cNvPr id="417" name="Shape 417"/>
          <p:cNvSpPr/>
          <p:nvPr/>
        </p:nvSpPr>
        <p:spPr>
          <a:xfrm>
            <a:off x="3866000" y="1193362"/>
            <a:ext cx="1124100" cy="1131000"/>
          </a:xfrm>
          <a:prstGeom prst="ellipse">
            <a:avLst/>
          </a:prstGeom>
          <a:solidFill>
            <a:srgbClr val="FFFF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Live</a:t>
            </a:r>
          </a:p>
        </p:txBody>
      </p:sp>
      <p:sp>
        <p:nvSpPr>
          <p:cNvPr id="418" name="Shape 418"/>
          <p:cNvSpPr/>
          <p:nvPr/>
        </p:nvSpPr>
        <p:spPr>
          <a:xfrm>
            <a:off x="5350200" y="1285250"/>
            <a:ext cx="1202999" cy="1131000"/>
          </a:xfrm>
          <a:prstGeom prst="ellipse">
            <a:avLst/>
          </a:prstGeom>
          <a:solidFill>
            <a:srgbClr val="FF99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Organic</a:t>
            </a:r>
          </a:p>
        </p:txBody>
      </p:sp>
      <p:sp>
        <p:nvSpPr>
          <p:cNvPr id="419" name="Shape 419"/>
          <p:cNvSpPr/>
          <p:nvPr/>
        </p:nvSpPr>
        <p:spPr>
          <a:xfrm>
            <a:off x="3584900" y="2407950"/>
            <a:ext cx="1686299" cy="986999"/>
          </a:xfrm>
          <a:prstGeom prst="ellipse">
            <a:avLst/>
          </a:prstGeom>
          <a:solidFill>
            <a:srgbClr val="D5A6BD"/>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Common Challenges</a:t>
            </a:r>
          </a:p>
        </p:txBody>
      </p:sp>
      <p:sp>
        <p:nvSpPr>
          <p:cNvPr id="420" name="Shape 420"/>
          <p:cNvSpPr/>
          <p:nvPr/>
        </p:nvSpPr>
        <p:spPr>
          <a:xfrm>
            <a:off x="3706550" y="3478512"/>
            <a:ext cx="1443000" cy="1131000"/>
          </a:xfrm>
          <a:prstGeom prst="ellipse">
            <a:avLst/>
          </a:prstGeom>
          <a:solidFill>
            <a:srgbClr val="8E7CC3"/>
          </a:solidFill>
          <a:ln w="9525" cap="flat" cmpd="sng">
            <a:solidFill>
              <a:srgbClr val="EA9999"/>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Shared Strategies</a:t>
            </a:r>
          </a:p>
        </p:txBody>
      </p:sp>
      <p:sp>
        <p:nvSpPr>
          <p:cNvPr id="421" name="Shape 421"/>
          <p:cNvSpPr/>
          <p:nvPr/>
        </p:nvSpPr>
        <p:spPr>
          <a:xfrm>
            <a:off x="1247525" y="4888525"/>
            <a:ext cx="6648948" cy="565423"/>
          </a:xfrm>
          <a:prstGeom prst="rect">
            <a:avLst/>
          </a:prstGeom>
        </p:spPr>
        <p:txBody>
          <a:bodyPr>
            <a:prstTxWarp prst="textPlain">
              <a:avLst/>
            </a:prstTxWarp>
          </a:bodyPr>
          <a:lstStyle/>
          <a:p>
            <a:pPr lvl="0" algn="ctr"/>
            <a:r>
              <a:rPr b="0" i="0">
                <a:ln w="9525" cap="flat" cmpd="sng">
                  <a:solidFill>
                    <a:schemeClr val="dk2"/>
                  </a:solidFill>
                  <a:prstDash val="solid"/>
                  <a:round/>
                  <a:headEnd type="none" w="med" len="med"/>
                  <a:tailEnd type="none" w="med" len="med"/>
                </a:ln>
                <a:solidFill>
                  <a:schemeClr val="lt2"/>
                </a:solidFill>
                <a:latin typeface="Arial"/>
              </a:rPr>
              <a:t>Conscious Collaboration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457200" y="304800"/>
            <a:ext cx="8229600" cy="6095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600" b="0" i="0" u="none" strike="noStrike" cap="none">
                <a:solidFill>
                  <a:schemeClr val="dk1"/>
                </a:solidFill>
                <a:latin typeface="Garamond"/>
                <a:ea typeface="Garamond"/>
                <a:cs typeface="Garamond"/>
                <a:sym typeface="Garamond"/>
              </a:rPr>
              <a:t>The Tale of the Cheetah</a:t>
            </a:r>
          </a:p>
        </p:txBody>
      </p:sp>
      <p:sp>
        <p:nvSpPr>
          <p:cNvPr id="428" name="Shape 428"/>
          <p:cNvSpPr txBox="1">
            <a:spLocks noGrp="1"/>
          </p:cNvSpPr>
          <p:nvPr>
            <p:ph type="body" idx="1"/>
          </p:nvPr>
        </p:nvSpPr>
        <p:spPr>
          <a:xfrm>
            <a:off x="457200" y="1447800"/>
            <a:ext cx="8229600" cy="4678499"/>
          </a:xfrm>
          <a:prstGeom prst="rect">
            <a:avLst/>
          </a:prstGeom>
          <a:noFill/>
          <a:ln>
            <a:noFill/>
          </a:ln>
        </p:spPr>
        <p:txBody>
          <a:bodyPr lIns="91425" tIns="91425" rIns="91425" bIns="91425" anchor="t" anchorCtr="0">
            <a:noAutofit/>
          </a:bodyPr>
          <a:lstStyle/>
          <a:p>
            <a:pPr marL="342900" marR="0" lvl="0" indent="-165100" algn="l" rtl="0">
              <a:lnSpc>
                <a:spcPct val="100000"/>
              </a:lnSpc>
              <a:spcBef>
                <a:spcPts val="0"/>
              </a:spcBef>
              <a:spcAft>
                <a:spcPts val="0"/>
              </a:spcAft>
              <a:buClr>
                <a:srgbClr val="244061"/>
              </a:buClr>
              <a:buSzPct val="25000"/>
              <a:buFont typeface="Arial"/>
              <a:buNone/>
            </a:pPr>
            <a:endParaRPr sz="2800" b="1" i="0" u="none" strike="noStrike" cap="none">
              <a:solidFill>
                <a:srgbClr val="244061"/>
              </a:solidFill>
              <a:latin typeface="Calibri"/>
              <a:ea typeface="Calibri"/>
              <a:cs typeface="Calibri"/>
              <a:sym typeface="Calibri"/>
            </a:endParaRPr>
          </a:p>
          <a:p>
            <a:pPr marL="342900" marR="0" lvl="0" indent="-165100" algn="l" rtl="0">
              <a:lnSpc>
                <a:spcPct val="100000"/>
              </a:lnSpc>
              <a:spcBef>
                <a:spcPts val="0"/>
              </a:spcBef>
              <a:spcAft>
                <a:spcPts val="0"/>
              </a:spcAft>
              <a:buClr>
                <a:srgbClr val="244061"/>
              </a:buClr>
              <a:buSzPct val="25000"/>
              <a:buFont typeface="Arial"/>
              <a:buNone/>
            </a:pPr>
            <a:r>
              <a:rPr lang="en-US" sz="2800" b="1" i="0" u="none" strike="noStrike" cap="none">
                <a:solidFill>
                  <a:srgbClr val="244061"/>
                </a:solidFill>
                <a:latin typeface="Calibri"/>
                <a:ea typeface="Calibri"/>
                <a:cs typeface="Calibri"/>
                <a:sym typeface="Calibri"/>
              </a:rPr>
              <a:t>Successful Business Engagement</a:t>
            </a:r>
          </a:p>
          <a:p>
            <a:pPr marL="457200" marR="0" lvl="0" indent="-228600" algn="l" rtl="0">
              <a:lnSpc>
                <a:spcPct val="100000"/>
              </a:lnSpc>
              <a:spcBef>
                <a:spcPts val="0"/>
              </a:spcBef>
              <a:spcAft>
                <a:spcPts val="0"/>
              </a:spcAft>
              <a:buClr>
                <a:srgbClr val="244061"/>
              </a:buClr>
              <a:buSzPct val="100000"/>
              <a:buFont typeface="Arial"/>
              <a:buChar char="•"/>
            </a:pPr>
            <a:r>
              <a:rPr lang="en-US" sz="2800" b="1" i="0" u="none" strike="noStrike" cap="none">
                <a:solidFill>
                  <a:srgbClr val="244061"/>
                </a:solidFill>
                <a:latin typeface="Calibri"/>
                <a:ea typeface="Calibri"/>
                <a:cs typeface="Calibri"/>
                <a:sym typeface="Calibri"/>
              </a:rPr>
              <a:t>Universal themes</a:t>
            </a:r>
          </a:p>
          <a:p>
            <a:pPr marL="457200" marR="0" lvl="0" indent="-228600" algn="l" rtl="0">
              <a:lnSpc>
                <a:spcPct val="100000"/>
              </a:lnSpc>
              <a:spcBef>
                <a:spcPts val="0"/>
              </a:spcBef>
              <a:spcAft>
                <a:spcPts val="0"/>
              </a:spcAft>
              <a:buClr>
                <a:srgbClr val="244061"/>
              </a:buClr>
              <a:buSzPct val="100000"/>
              <a:buFont typeface="Arial"/>
              <a:buChar char="•"/>
            </a:pPr>
            <a:r>
              <a:rPr lang="en-US" sz="2800" b="1" i="0" u="none" strike="noStrike" cap="none">
                <a:solidFill>
                  <a:srgbClr val="244061"/>
                </a:solidFill>
                <a:latin typeface="Calibri"/>
                <a:ea typeface="Calibri"/>
                <a:cs typeface="Calibri"/>
                <a:sym typeface="Calibri"/>
              </a:rPr>
              <a:t>Replicable Relationships</a:t>
            </a:r>
          </a:p>
          <a:p>
            <a:pPr marL="457200" marR="0" lvl="0" indent="-228600" algn="l" rtl="0">
              <a:lnSpc>
                <a:spcPct val="100000"/>
              </a:lnSpc>
              <a:spcBef>
                <a:spcPts val="0"/>
              </a:spcBef>
              <a:spcAft>
                <a:spcPts val="0"/>
              </a:spcAft>
              <a:buClr>
                <a:srgbClr val="244061"/>
              </a:buClr>
              <a:buSzPct val="100000"/>
              <a:buFont typeface="Arial"/>
              <a:buChar char="•"/>
            </a:pPr>
            <a:r>
              <a:rPr lang="en-US" sz="2800" b="1" i="0" u="none" strike="noStrike" cap="none">
                <a:solidFill>
                  <a:srgbClr val="244061"/>
                </a:solidFill>
                <a:latin typeface="Calibri"/>
                <a:ea typeface="Calibri"/>
                <a:cs typeface="Calibri"/>
                <a:sym typeface="Calibri"/>
              </a:rPr>
              <a:t>Mutually Beneficial</a:t>
            </a:r>
          </a:p>
        </p:txBody>
      </p:sp>
      <p:sp>
        <p:nvSpPr>
          <p:cNvPr id="429" name="Shape 429"/>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pic>
        <p:nvPicPr>
          <p:cNvPr id="430" name="Shape 430"/>
          <p:cNvPicPr preferRelativeResize="0"/>
          <p:nvPr/>
        </p:nvPicPr>
        <p:blipFill rotWithShape="1">
          <a:blip r:embed="rId3">
            <a:alphaModFix/>
          </a:blip>
          <a:srcRect/>
          <a:stretch/>
        </p:blipFill>
        <p:spPr>
          <a:xfrm>
            <a:off x="5167550" y="2569575"/>
            <a:ext cx="3237048" cy="26947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Shape 436"/>
          <p:cNvPicPr preferRelativeResize="0"/>
          <p:nvPr/>
        </p:nvPicPr>
        <p:blipFill rotWithShape="1">
          <a:blip r:embed="rId3">
            <a:alphaModFix amt="32000"/>
          </a:blip>
          <a:srcRect l="55167" t="21314" r="955"/>
          <a:stretch/>
        </p:blipFill>
        <p:spPr>
          <a:xfrm>
            <a:off x="0" y="0"/>
            <a:ext cx="9144000" cy="2168400"/>
          </a:xfrm>
          <a:prstGeom prst="rect">
            <a:avLst/>
          </a:prstGeom>
          <a:noFill/>
          <a:ln>
            <a:noFill/>
          </a:ln>
        </p:spPr>
      </p:pic>
      <p:sp>
        <p:nvSpPr>
          <p:cNvPr id="437" name="Shape 437"/>
          <p:cNvSpPr txBox="1">
            <a:spLocks noGrp="1"/>
          </p:cNvSpPr>
          <p:nvPr>
            <p:ph type="title"/>
          </p:nvPr>
        </p:nvSpPr>
        <p:spPr>
          <a:xfrm>
            <a:off x="457200" y="304800"/>
            <a:ext cx="8229600" cy="6095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17365D"/>
              </a:buClr>
              <a:buSzPct val="25000"/>
              <a:buFont typeface="Calibri"/>
              <a:buNone/>
            </a:pPr>
            <a:r>
              <a:rPr lang="en-US" sz="3600" b="0" i="0" u="none" strike="noStrike" cap="none">
                <a:solidFill>
                  <a:srgbClr val="17365D"/>
                </a:solidFill>
                <a:latin typeface="Garamond"/>
                <a:ea typeface="Garamond"/>
                <a:cs typeface="Garamond"/>
                <a:sym typeface="Garamond"/>
              </a:rPr>
              <a:t>Voices of Opportunity: concept</a:t>
            </a:r>
          </a:p>
        </p:txBody>
      </p:sp>
      <p:pic>
        <p:nvPicPr>
          <p:cNvPr id="438" name="Shape 438" descr="IMG_5875.JPG"/>
          <p:cNvPicPr preferRelativeResize="0"/>
          <p:nvPr/>
        </p:nvPicPr>
        <p:blipFill rotWithShape="1">
          <a:blip r:embed="rId4">
            <a:alphaModFix/>
          </a:blip>
          <a:srcRect l="4002" t="6560" r="5416" b="13046"/>
          <a:stretch/>
        </p:blipFill>
        <p:spPr>
          <a:xfrm>
            <a:off x="469450" y="1252775"/>
            <a:ext cx="3520200" cy="3969900"/>
          </a:xfrm>
          <a:prstGeom prst="rect">
            <a:avLst/>
          </a:prstGeom>
          <a:noFill/>
          <a:ln>
            <a:noFill/>
          </a:ln>
        </p:spPr>
      </p:pic>
      <p:pic>
        <p:nvPicPr>
          <p:cNvPr id="439" name="Shape 439"/>
          <p:cNvPicPr preferRelativeResize="0"/>
          <p:nvPr/>
        </p:nvPicPr>
        <p:blipFill rotWithShape="1">
          <a:blip r:embed="rId5">
            <a:alphaModFix/>
          </a:blip>
          <a:srcRect l="2347" r="3763"/>
          <a:stretch/>
        </p:blipFill>
        <p:spPr>
          <a:xfrm>
            <a:off x="4078925" y="1252775"/>
            <a:ext cx="4923599" cy="3186599"/>
          </a:xfrm>
          <a:prstGeom prst="rect">
            <a:avLst/>
          </a:prstGeom>
          <a:noFill/>
          <a:ln>
            <a:noFill/>
          </a:ln>
        </p:spPr>
      </p:pic>
      <p:sp>
        <p:nvSpPr>
          <p:cNvPr id="440" name="Shape 440"/>
          <p:cNvSpPr txBox="1"/>
          <p:nvPr/>
        </p:nvSpPr>
        <p:spPr>
          <a:xfrm>
            <a:off x="4078925" y="4407150"/>
            <a:ext cx="4690500" cy="1395299"/>
          </a:xfrm>
          <a:prstGeom prst="rect">
            <a:avLst/>
          </a:prstGeom>
          <a:noFill/>
          <a:ln>
            <a:noFill/>
          </a:ln>
        </p:spPr>
        <p:txBody>
          <a:bodyPr lIns="91425" tIns="91425" rIns="91425" bIns="91425" anchor="t" anchorCtr="0">
            <a:noAutofit/>
          </a:bodyPr>
          <a:lstStyle/>
          <a:p>
            <a:pPr marL="457200" marR="0" lvl="0" indent="-304800" algn="l" rtl="0">
              <a:lnSpc>
                <a:spcPct val="115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    Answer the following questions (in no particular order):</a:t>
            </a:r>
          </a:p>
          <a:p>
            <a:pPr marL="914400" marR="0" lvl="0" indent="-304800" algn="l" rtl="0">
              <a:lnSpc>
                <a:spcPct val="115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     Q: </a:t>
            </a:r>
            <a:r>
              <a:rPr lang="en-US" sz="1200" b="1" i="0" u="none" strike="noStrike" cap="none">
                <a:solidFill>
                  <a:schemeClr val="dk1"/>
                </a:solidFill>
                <a:latin typeface="Arial"/>
                <a:ea typeface="Arial"/>
                <a:cs typeface="Arial"/>
                <a:sym typeface="Arial"/>
              </a:rPr>
              <a:t>What have you learned about yourself from your involvement in the NRC?</a:t>
            </a:r>
          </a:p>
          <a:p>
            <a:pPr marL="914400" marR="0" lvl="0" indent="-304800" algn="l" rtl="0">
              <a:lnSpc>
                <a:spcPct val="115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     Q: </a:t>
            </a:r>
            <a:r>
              <a:rPr lang="en-US" sz="1200" b="1" i="0" u="none" strike="noStrike" cap="none">
                <a:solidFill>
                  <a:schemeClr val="dk1"/>
                </a:solidFill>
                <a:latin typeface="Arial"/>
                <a:ea typeface="Arial"/>
                <a:cs typeface="Arial"/>
                <a:sym typeface="Arial"/>
              </a:rPr>
              <a:t>What are you most proud of? Or what’s your biggest accomplishment?</a:t>
            </a:r>
          </a:p>
          <a:p>
            <a:pPr marL="914400" marR="0" lvl="0" indent="-228600" algn="l" rtl="0">
              <a:lnSpc>
                <a:spcPct val="115000"/>
              </a:lnSpc>
              <a:spcBef>
                <a:spcPts val="0"/>
              </a:spcBef>
              <a:spcAft>
                <a:spcPts val="0"/>
              </a:spcAft>
              <a:buClr>
                <a:schemeClr val="dk1"/>
              </a:buClr>
              <a:buSzPct val="25000"/>
              <a:buFont typeface="Calibri"/>
              <a:buNone/>
            </a:pPr>
            <a:r>
              <a:rPr lang="en-US" sz="1200" b="0" i="0" u="none" strike="noStrike" cap="none">
                <a:solidFill>
                  <a:schemeClr val="dk1"/>
                </a:solidFill>
                <a:latin typeface="Arial"/>
                <a:ea typeface="Arial"/>
                <a:cs typeface="Arial"/>
                <a:sym typeface="Arial"/>
              </a:rPr>
              <a:t>·    Q: </a:t>
            </a:r>
            <a:r>
              <a:rPr lang="en-US" sz="1200" b="1" i="0" u="none" strike="noStrike" cap="none">
                <a:solidFill>
                  <a:schemeClr val="dk1"/>
                </a:solidFill>
                <a:latin typeface="Arial"/>
                <a:ea typeface="Arial"/>
                <a:cs typeface="Arial"/>
                <a:sym typeface="Arial"/>
              </a:rPr>
              <a:t>What has been most challenging?</a:t>
            </a:r>
          </a:p>
        </p:txBody>
      </p:sp>
      <p:pic>
        <p:nvPicPr>
          <p:cNvPr id="441" name="Shape 441" descr="NRC_Logo.png"/>
          <p:cNvPicPr preferRelativeResize="0"/>
          <p:nvPr/>
        </p:nvPicPr>
        <p:blipFill rotWithShape="1">
          <a:blip r:embed="rId6">
            <a:alphaModFix/>
          </a:blip>
          <a:srcRect/>
          <a:stretch/>
        </p:blipFill>
        <p:spPr>
          <a:xfrm>
            <a:off x="7824900" y="152400"/>
            <a:ext cx="1100374" cy="1100374"/>
          </a:xfrm>
          <a:prstGeom prst="rect">
            <a:avLst/>
          </a:prstGeom>
          <a:noFill/>
          <a:ln>
            <a:noFill/>
          </a:ln>
        </p:spPr>
      </p:pic>
      <p:pic>
        <p:nvPicPr>
          <p:cNvPr id="442" name="Shape 442"/>
          <p:cNvPicPr preferRelativeResize="0"/>
          <p:nvPr/>
        </p:nvPicPr>
        <p:blipFill rotWithShape="1">
          <a:blip r:embed="rId7">
            <a:alphaModFix/>
          </a:blip>
          <a:srcRect/>
          <a:stretch/>
        </p:blipFill>
        <p:spPr>
          <a:xfrm>
            <a:off x="2465000" y="5274825"/>
            <a:ext cx="1395298" cy="13952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Shape 448"/>
          <p:cNvPicPr preferRelativeResize="0"/>
          <p:nvPr/>
        </p:nvPicPr>
        <p:blipFill rotWithShape="1">
          <a:blip r:embed="rId3">
            <a:alphaModFix amt="32000"/>
          </a:blip>
          <a:srcRect l="55167" t="21314" r="955"/>
          <a:stretch/>
        </p:blipFill>
        <p:spPr>
          <a:xfrm>
            <a:off x="0" y="0"/>
            <a:ext cx="9144000" cy="2168400"/>
          </a:xfrm>
          <a:prstGeom prst="rect">
            <a:avLst/>
          </a:prstGeom>
          <a:noFill/>
          <a:ln>
            <a:noFill/>
          </a:ln>
        </p:spPr>
      </p:pic>
      <p:pic>
        <p:nvPicPr>
          <p:cNvPr id="449" name="Shape 449" descr="Screen Shot 2017-01-18 at 6.15.04 PM.png"/>
          <p:cNvPicPr preferRelativeResize="0"/>
          <p:nvPr/>
        </p:nvPicPr>
        <p:blipFill rotWithShape="1">
          <a:blip r:embed="rId4">
            <a:alphaModFix/>
          </a:blip>
          <a:srcRect l="7819" t="15411" r="9868"/>
          <a:stretch/>
        </p:blipFill>
        <p:spPr>
          <a:xfrm>
            <a:off x="2993125" y="1445123"/>
            <a:ext cx="5283599" cy="2825399"/>
          </a:xfrm>
          <a:prstGeom prst="rect">
            <a:avLst/>
          </a:prstGeom>
          <a:noFill/>
          <a:ln>
            <a:noFill/>
          </a:ln>
        </p:spPr>
      </p:pic>
      <p:pic>
        <p:nvPicPr>
          <p:cNvPr id="450" name="Shape 450"/>
          <p:cNvPicPr preferRelativeResize="0"/>
          <p:nvPr/>
        </p:nvPicPr>
        <p:blipFill rotWithShape="1">
          <a:blip r:embed="rId5">
            <a:alphaModFix/>
          </a:blip>
          <a:srcRect/>
          <a:stretch/>
        </p:blipFill>
        <p:spPr>
          <a:xfrm>
            <a:off x="3098400" y="4472000"/>
            <a:ext cx="5283599" cy="1270200"/>
          </a:xfrm>
          <a:prstGeom prst="rect">
            <a:avLst/>
          </a:prstGeom>
          <a:noFill/>
          <a:ln>
            <a:noFill/>
          </a:ln>
        </p:spPr>
      </p:pic>
      <p:pic>
        <p:nvPicPr>
          <p:cNvPr id="451" name="Shape 451" descr="NRC_Logo.png"/>
          <p:cNvPicPr preferRelativeResize="0"/>
          <p:nvPr/>
        </p:nvPicPr>
        <p:blipFill rotWithShape="1">
          <a:blip r:embed="rId6">
            <a:alphaModFix/>
          </a:blip>
          <a:srcRect/>
          <a:stretch/>
        </p:blipFill>
        <p:spPr>
          <a:xfrm>
            <a:off x="7824900" y="152400"/>
            <a:ext cx="1100374" cy="1100374"/>
          </a:xfrm>
          <a:prstGeom prst="rect">
            <a:avLst/>
          </a:prstGeom>
          <a:noFill/>
          <a:ln>
            <a:noFill/>
          </a:ln>
        </p:spPr>
      </p:pic>
      <p:sp>
        <p:nvSpPr>
          <p:cNvPr id="452" name="Shape 452"/>
          <p:cNvSpPr txBox="1">
            <a:spLocks noGrp="1"/>
          </p:cNvSpPr>
          <p:nvPr>
            <p:ph type="title"/>
          </p:nvPr>
        </p:nvSpPr>
        <p:spPr>
          <a:xfrm>
            <a:off x="457200" y="304800"/>
            <a:ext cx="8229600" cy="6095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17365D"/>
              </a:buClr>
              <a:buSzPct val="25000"/>
              <a:buFont typeface="Calibri"/>
              <a:buNone/>
            </a:pPr>
            <a:r>
              <a:rPr lang="en-US" sz="3600" b="0" i="0" u="none" strike="noStrike" cap="none">
                <a:solidFill>
                  <a:srgbClr val="17365D"/>
                </a:solidFill>
                <a:latin typeface="Garamond"/>
                <a:ea typeface="Garamond"/>
                <a:cs typeface="Garamond"/>
                <a:sym typeface="Garamond"/>
              </a:rPr>
              <a:t>Voices of Opportunity: production</a:t>
            </a:r>
          </a:p>
        </p:txBody>
      </p:sp>
      <p:sp>
        <p:nvSpPr>
          <p:cNvPr id="453" name="Shape 453"/>
          <p:cNvSpPr txBox="1"/>
          <p:nvPr/>
        </p:nvSpPr>
        <p:spPr>
          <a:xfrm>
            <a:off x="558925" y="3721075"/>
            <a:ext cx="1796400" cy="463499"/>
          </a:xfrm>
          <a:prstGeom prst="rect">
            <a:avLst/>
          </a:prstGeom>
          <a:solidFill>
            <a:schemeClr val="dk2"/>
          </a:solidFill>
          <a:ln w="28575" cap="flat" cmpd="sng">
            <a:solidFill>
              <a:schemeClr val="dk2"/>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800" b="1" i="0" u="none" strike="noStrike" cap="none">
                <a:solidFill>
                  <a:srgbClr val="FFFFFF"/>
                </a:solidFill>
                <a:latin typeface="Arial"/>
                <a:ea typeface="Arial"/>
                <a:cs typeface="Arial"/>
                <a:sym typeface="Arial"/>
              </a:rPr>
              <a:t>PEOPLE</a:t>
            </a:r>
          </a:p>
        </p:txBody>
      </p:sp>
      <p:sp>
        <p:nvSpPr>
          <p:cNvPr id="454" name="Shape 454"/>
          <p:cNvSpPr txBox="1"/>
          <p:nvPr/>
        </p:nvSpPr>
        <p:spPr>
          <a:xfrm>
            <a:off x="558925" y="4271875"/>
            <a:ext cx="1796400" cy="463499"/>
          </a:xfrm>
          <a:prstGeom prst="rect">
            <a:avLst/>
          </a:prstGeom>
          <a:solidFill>
            <a:schemeClr val="dk2"/>
          </a:solidFill>
          <a:ln w="28575" cap="flat" cmpd="sng">
            <a:solidFill>
              <a:schemeClr val="dk2"/>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800" b="1" i="0" u="none" strike="noStrike" cap="none">
                <a:solidFill>
                  <a:srgbClr val="FFFFFF"/>
                </a:solidFill>
                <a:latin typeface="Arial"/>
                <a:ea typeface="Arial"/>
                <a:cs typeface="Arial"/>
                <a:sym typeface="Arial"/>
              </a:rPr>
              <a:t>LEARNING</a:t>
            </a:r>
          </a:p>
        </p:txBody>
      </p:sp>
      <p:sp>
        <p:nvSpPr>
          <p:cNvPr id="455" name="Shape 455"/>
          <p:cNvSpPr txBox="1"/>
          <p:nvPr/>
        </p:nvSpPr>
        <p:spPr>
          <a:xfrm>
            <a:off x="558925" y="4822675"/>
            <a:ext cx="1796400" cy="463499"/>
          </a:xfrm>
          <a:prstGeom prst="rect">
            <a:avLst/>
          </a:prstGeom>
          <a:solidFill>
            <a:schemeClr val="dk2"/>
          </a:solidFill>
          <a:ln w="28575" cap="flat" cmpd="sng">
            <a:solidFill>
              <a:schemeClr val="dk2"/>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800" b="1" i="0" u="none" strike="noStrike" cap="none">
                <a:solidFill>
                  <a:srgbClr val="FFFFFF"/>
                </a:solidFill>
                <a:latin typeface="Arial"/>
                <a:ea typeface="Arial"/>
                <a:cs typeface="Arial"/>
                <a:sym typeface="Arial"/>
              </a:rPr>
              <a:t>STUDENTS</a:t>
            </a:r>
          </a:p>
        </p:txBody>
      </p:sp>
      <p:sp>
        <p:nvSpPr>
          <p:cNvPr id="456" name="Shape 456"/>
          <p:cNvSpPr txBox="1"/>
          <p:nvPr/>
        </p:nvSpPr>
        <p:spPr>
          <a:xfrm>
            <a:off x="558925" y="5373475"/>
            <a:ext cx="1796400" cy="463499"/>
          </a:xfrm>
          <a:prstGeom prst="rect">
            <a:avLst/>
          </a:prstGeom>
          <a:solidFill>
            <a:schemeClr val="dk2"/>
          </a:solidFill>
          <a:ln w="28575" cap="flat" cmpd="sng">
            <a:solidFill>
              <a:schemeClr val="dk2"/>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800" b="1" i="0" u="none" strike="noStrike" cap="none">
                <a:solidFill>
                  <a:srgbClr val="FFFFFF"/>
                </a:solidFill>
                <a:latin typeface="Arial"/>
                <a:ea typeface="Arial"/>
                <a:cs typeface="Arial"/>
                <a:sym typeface="Arial"/>
              </a:rPr>
              <a:t>RESILIENCY</a:t>
            </a:r>
          </a:p>
        </p:txBody>
      </p:sp>
      <p:sp>
        <p:nvSpPr>
          <p:cNvPr id="457" name="Shape 457"/>
          <p:cNvSpPr txBox="1"/>
          <p:nvPr/>
        </p:nvSpPr>
        <p:spPr>
          <a:xfrm>
            <a:off x="540625" y="1355575"/>
            <a:ext cx="2217000" cy="1700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SzPct val="25000"/>
              <a:buFont typeface="Calibri"/>
              <a:buNone/>
            </a:pPr>
            <a:r>
              <a:rPr lang="en-US" sz="1400" b="0" i="0" u="none" strike="noStrike" cap="none">
                <a:solidFill>
                  <a:schemeClr val="dk2"/>
                </a:solidFill>
                <a:latin typeface="Calibri"/>
                <a:ea typeface="Calibri"/>
                <a:cs typeface="Calibri"/>
                <a:sym typeface="Calibri"/>
              </a:rPr>
              <a:t>The themes below emerged across stories from individuals in our community. Their voices were arranged in a series of vignettes to construct the NRC story.</a:t>
            </a:r>
          </a:p>
        </p:txBody>
      </p:sp>
      <p:sp>
        <p:nvSpPr>
          <p:cNvPr id="458" name="Shape 458"/>
          <p:cNvSpPr txBox="1"/>
          <p:nvPr/>
        </p:nvSpPr>
        <p:spPr>
          <a:xfrm>
            <a:off x="558925" y="3170275"/>
            <a:ext cx="1796400" cy="463499"/>
          </a:xfrm>
          <a:prstGeom prst="rect">
            <a:avLst/>
          </a:prstGeom>
          <a:solidFill>
            <a:schemeClr val="dk2"/>
          </a:solidFill>
          <a:ln w="28575" cap="flat" cmpd="sng">
            <a:solidFill>
              <a:schemeClr val="dk2"/>
            </a:solidFill>
            <a:prstDash val="solid"/>
            <a:round/>
            <a:headEnd type="none" w="med" len="med"/>
            <a:tailEnd type="none" w="med" len="med"/>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1800" b="1" i="0" u="none" strike="noStrike" cap="none">
                <a:solidFill>
                  <a:srgbClr val="FFFFFF"/>
                </a:solidFill>
                <a:latin typeface="Arial"/>
                <a:ea typeface="Arial"/>
                <a:cs typeface="Arial"/>
                <a:sym typeface="Arial"/>
              </a:rPr>
              <a:t>Our Story: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Shape 464"/>
          <p:cNvPicPr preferRelativeResize="0"/>
          <p:nvPr/>
        </p:nvPicPr>
        <p:blipFill rotWithShape="1">
          <a:blip r:embed="rId3">
            <a:alphaModFix amt="32000"/>
          </a:blip>
          <a:srcRect l="55167" t="21314" r="955"/>
          <a:stretch/>
        </p:blipFill>
        <p:spPr>
          <a:xfrm>
            <a:off x="0" y="0"/>
            <a:ext cx="9144000" cy="2168400"/>
          </a:xfrm>
          <a:prstGeom prst="rect">
            <a:avLst/>
          </a:prstGeom>
          <a:noFill/>
          <a:ln>
            <a:noFill/>
          </a:ln>
        </p:spPr>
      </p:pic>
      <p:sp>
        <p:nvSpPr>
          <p:cNvPr id="465" name="Shape 465" descr="&quot;Voices of Opportunity | The Northeast Resiliency Consortium&quot;  Concept by Alexandra Shinert &amp; Ed Fians, edited and produced by Alexandra Shinert, Ed Fians &amp; Efrain Ramirez for the Northeast Resiliency Consortium is licensed under CC BY 4.0.  Voices of Opportunity is a project designed to tell the story of the NRC through the voices and experiences of individuals across our seven community colleges. It features voices of individuals from our community and their experiences were weaved together to tell the story of our community.  This project was featured in the first in a series designed and led by Trade Adjustment Assistance Community College and Career Training (TAACCCT) grantees, as envisioned by the TAACCCT Storytelling Network – an IMPACTcommunity led by SkillsCommons. Learn more here: https://www.workforcegps.org/events/2016/09/08/10/47/TAACCCT_Voices_of_Opportunity-_Creating_Resiliency_and_Building_Community  northeastresiliency.org  creativecommons.org/licenses/by/4.0/" title="Voices of Opportunity | Northeast Resiliency Consortium">
            <a:hlinkClick r:id="rId4"/>
          </p:cNvPr>
          <p:cNvSpPr/>
          <p:nvPr/>
        </p:nvSpPr>
        <p:spPr>
          <a:xfrm>
            <a:off x="592300" y="2666850"/>
            <a:ext cx="4391699" cy="3248700"/>
          </a:xfrm>
          <a:prstGeom prst="rect">
            <a:avLst/>
          </a:prstGeom>
          <a:blipFill rotWithShape="1">
            <a:blip r:embed="rId5">
              <a:alphaModFix/>
            </a:blip>
            <a:stretch>
              <a:fillRect/>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66" name="Shape 466" descr="NRC_Logo.png"/>
          <p:cNvPicPr preferRelativeResize="0"/>
          <p:nvPr/>
        </p:nvPicPr>
        <p:blipFill rotWithShape="1">
          <a:blip r:embed="rId6">
            <a:alphaModFix/>
          </a:blip>
          <a:srcRect/>
          <a:stretch/>
        </p:blipFill>
        <p:spPr>
          <a:xfrm>
            <a:off x="7824900" y="152400"/>
            <a:ext cx="1100374" cy="1100374"/>
          </a:xfrm>
          <a:prstGeom prst="rect">
            <a:avLst/>
          </a:prstGeom>
          <a:noFill/>
          <a:ln>
            <a:noFill/>
          </a:ln>
        </p:spPr>
      </p:pic>
      <p:sp>
        <p:nvSpPr>
          <p:cNvPr id="467" name="Shape 467"/>
          <p:cNvSpPr txBox="1">
            <a:spLocks noGrp="1"/>
          </p:cNvSpPr>
          <p:nvPr>
            <p:ph type="title"/>
          </p:nvPr>
        </p:nvSpPr>
        <p:spPr>
          <a:xfrm>
            <a:off x="457200" y="304800"/>
            <a:ext cx="8229600" cy="6095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17365D"/>
              </a:buClr>
              <a:buSzPct val="25000"/>
              <a:buFont typeface="Calibri"/>
              <a:buNone/>
            </a:pPr>
            <a:r>
              <a:rPr lang="en-US" sz="3600" b="0" i="0" u="none" strike="noStrike" cap="none">
                <a:solidFill>
                  <a:srgbClr val="17365D"/>
                </a:solidFill>
                <a:latin typeface="Garamond"/>
                <a:ea typeface="Garamond"/>
                <a:cs typeface="Garamond"/>
                <a:sym typeface="Garamond"/>
              </a:rPr>
              <a:t>Voices of Opportunity: big reveal!</a:t>
            </a:r>
          </a:p>
        </p:txBody>
      </p:sp>
      <p:sp>
        <p:nvSpPr>
          <p:cNvPr id="468" name="Shape 468"/>
          <p:cNvSpPr txBox="1"/>
          <p:nvPr/>
        </p:nvSpPr>
        <p:spPr>
          <a:xfrm>
            <a:off x="436975" y="1249575"/>
            <a:ext cx="7898400" cy="7181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2"/>
              </a:buClr>
              <a:buSzPct val="25000"/>
              <a:buFont typeface="Calibri"/>
              <a:buNone/>
            </a:pPr>
            <a:r>
              <a:rPr lang="en-US" sz="2400" b="1" i="0" u="none" strike="noStrike" cap="none">
                <a:solidFill>
                  <a:schemeClr val="dk2"/>
                </a:solidFill>
                <a:latin typeface="Calibri"/>
                <a:ea typeface="Calibri"/>
                <a:cs typeface="Calibri"/>
                <a:sym typeface="Calibri"/>
              </a:rPr>
              <a:t>TAACCCT Voices of Opportunity: </a:t>
            </a:r>
          </a:p>
          <a:p>
            <a:pPr marL="0" marR="0" lvl="0" indent="0" algn="l" rtl="0">
              <a:lnSpc>
                <a:spcPct val="100000"/>
              </a:lnSpc>
              <a:spcBef>
                <a:spcPts val="0"/>
              </a:spcBef>
              <a:spcAft>
                <a:spcPts val="0"/>
              </a:spcAft>
              <a:buClr>
                <a:schemeClr val="dk2"/>
              </a:buClr>
              <a:buSzPct val="25000"/>
              <a:buFont typeface="Calibri"/>
              <a:buNone/>
            </a:pPr>
            <a:r>
              <a:rPr lang="en-US" sz="2400" b="1" i="0" u="none" strike="noStrike" cap="none">
                <a:solidFill>
                  <a:schemeClr val="dk2"/>
                </a:solidFill>
                <a:latin typeface="Calibri"/>
                <a:ea typeface="Calibri"/>
                <a:cs typeface="Calibri"/>
                <a:sym typeface="Calibri"/>
              </a:rPr>
              <a:t>Creating Resiliency and Building Community </a:t>
            </a:r>
          </a:p>
          <a:p>
            <a:pPr marL="0" marR="0" lvl="0" indent="0" algn="l" rtl="0">
              <a:lnSpc>
                <a:spcPct val="100000"/>
              </a:lnSpc>
              <a:spcBef>
                <a:spcPts val="0"/>
              </a:spcBef>
              <a:spcAft>
                <a:spcPts val="0"/>
              </a:spcAft>
              <a:buClr>
                <a:schemeClr val="dk2"/>
              </a:buClr>
              <a:buSzPct val="25000"/>
              <a:buFont typeface="Calibri"/>
              <a:buNone/>
            </a:pPr>
            <a:r>
              <a:rPr lang="en-US" sz="2400" b="1" i="1" u="none" strike="noStrike" cap="none">
                <a:solidFill>
                  <a:schemeClr val="dk2"/>
                </a:solidFill>
                <a:latin typeface="Calibri"/>
                <a:ea typeface="Calibri"/>
                <a:cs typeface="Calibri"/>
                <a:sym typeface="Calibri"/>
              </a:rPr>
              <a:t>A Grantee-Led Webinar</a:t>
            </a:r>
          </a:p>
        </p:txBody>
      </p:sp>
      <p:pic>
        <p:nvPicPr>
          <p:cNvPr id="469" name="Shape 469" descr="storywebinar.JPG">
            <a:hlinkClick r:id="rId7"/>
          </p:cNvPr>
          <p:cNvPicPr preferRelativeResize="0"/>
          <p:nvPr/>
        </p:nvPicPr>
        <p:blipFill rotWithShape="1">
          <a:blip r:embed="rId8">
            <a:alphaModFix/>
          </a:blip>
          <a:srcRect/>
          <a:stretch/>
        </p:blipFill>
        <p:spPr>
          <a:xfrm>
            <a:off x="5139900" y="2400350"/>
            <a:ext cx="3851700" cy="3674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C232">
            <a:alpha val="36078"/>
          </a:srgbClr>
        </a:solidFill>
        <a:effectLst/>
      </p:bgPr>
    </p:bg>
    <p:spTree>
      <p:nvGrpSpPr>
        <p:cNvPr id="1" name="Shape 474"/>
        <p:cNvGrpSpPr/>
        <p:nvPr/>
      </p:nvGrpSpPr>
      <p:grpSpPr>
        <a:xfrm>
          <a:off x="0" y="0"/>
          <a:ext cx="0" cy="0"/>
          <a:chOff x="0" y="0"/>
          <a:chExt cx="0" cy="0"/>
        </a:xfrm>
      </p:grpSpPr>
      <p:pic>
        <p:nvPicPr>
          <p:cNvPr id="475" name="Shape 475"/>
          <p:cNvPicPr preferRelativeResize="0"/>
          <p:nvPr/>
        </p:nvPicPr>
        <p:blipFill rotWithShape="1">
          <a:blip r:embed="rId3">
            <a:alphaModFix/>
          </a:blip>
          <a:srcRect/>
          <a:stretch/>
        </p:blipFill>
        <p:spPr>
          <a:xfrm>
            <a:off x="572050" y="1302699"/>
            <a:ext cx="8336799" cy="4934575"/>
          </a:xfrm>
          <a:prstGeom prst="rect">
            <a:avLst/>
          </a:prstGeom>
          <a:noFill/>
          <a:ln>
            <a:noFill/>
          </a:ln>
        </p:spPr>
      </p:pic>
      <p:sp>
        <p:nvSpPr>
          <p:cNvPr id="476" name="Shape 47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
        <p:nvSpPr>
          <p:cNvPr id="477" name="Shape 477"/>
          <p:cNvSpPr txBox="1">
            <a:spLocks noGrp="1"/>
          </p:cNvSpPr>
          <p:nvPr>
            <p:ph type="title"/>
          </p:nvPr>
        </p:nvSpPr>
        <p:spPr>
          <a:xfrm>
            <a:off x="457200" y="304800"/>
            <a:ext cx="8229600" cy="6095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3600" b="0" i="0" u="none" strike="noStrike" cap="none">
                <a:solidFill>
                  <a:schemeClr val="dk1"/>
                </a:solidFill>
                <a:latin typeface="Garamond"/>
                <a:ea typeface="Garamond"/>
                <a:cs typeface="Garamond"/>
                <a:sym typeface="Garamond"/>
              </a:rPr>
              <a:t>Bringing the Story into Focus</a:t>
            </a:r>
          </a:p>
        </p:txBody>
      </p:sp>
      <p:sp>
        <p:nvSpPr>
          <p:cNvPr id="478" name="Shape 478"/>
          <p:cNvSpPr txBox="1">
            <a:spLocks noGrp="1"/>
          </p:cNvSpPr>
          <p:nvPr>
            <p:ph type="body" idx="1"/>
          </p:nvPr>
        </p:nvSpPr>
        <p:spPr>
          <a:xfrm>
            <a:off x="790950" y="1302700"/>
            <a:ext cx="7551899" cy="4773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44061"/>
              </a:buClr>
              <a:buSzPct val="250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44061"/>
              </a:buClr>
              <a:buSzPct val="25000"/>
              <a:buFont typeface="Arial"/>
              <a:buNone/>
            </a:pPr>
            <a:r>
              <a:rPr lang="en-US" sz="2400" b="1" i="0" u="none" strike="noStrike" cap="none">
                <a:solidFill>
                  <a:schemeClr val="dk1"/>
                </a:solidFill>
                <a:latin typeface="Arial"/>
                <a:ea typeface="Arial"/>
                <a:cs typeface="Arial"/>
                <a:sym typeface="Arial"/>
              </a:rPr>
              <a:t>Story Excerpt:</a:t>
            </a:r>
            <a:r>
              <a:rPr lang="en-US" sz="2400" b="0" i="0" u="none" strike="noStrike" cap="none">
                <a:solidFill>
                  <a:schemeClr val="dk1"/>
                </a:solidFill>
                <a:latin typeface="Arial"/>
                <a:ea typeface="Arial"/>
                <a:cs typeface="Arial"/>
                <a:sym typeface="Arial"/>
              </a:rPr>
              <a:t>  The formal summit offered students a valuable learning experience  outside of traditional guest speaker presentations or organized student events. It gave them insight on industry trends and potential career paths, allowed them to network with experienced IT and cyber security professionals and provided them with information about the realities and risks of today’s technological environment.</a:t>
            </a:r>
          </a:p>
          <a:p>
            <a:pPr marL="0" marR="0" lvl="0" indent="0" algn="l" rtl="0">
              <a:lnSpc>
                <a:spcPct val="100000"/>
              </a:lnSpc>
              <a:spcBef>
                <a:spcPts val="0"/>
              </a:spcBef>
              <a:spcAft>
                <a:spcPts val="0"/>
              </a:spcAft>
              <a:buClr>
                <a:srgbClr val="244061"/>
              </a:buClr>
              <a:buSzPct val="25000"/>
              <a:buFont typeface="Arial"/>
              <a:buNone/>
            </a:pP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ct val="100000"/>
              <a:buFont typeface="Arial"/>
              <a:buNone/>
            </a:pPr>
            <a:endParaRPr sz="1400" b="1" i="0" u="none" strike="noStrike" cap="none">
              <a:solidFill>
                <a:srgbClr val="24406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C232">
            <a:alpha val="36078"/>
          </a:srgbClr>
        </a:solidFill>
        <a:effectLst/>
      </p:bgPr>
    </p:bg>
    <p:spTree>
      <p:nvGrpSpPr>
        <p:cNvPr id="1" name="Shape 483"/>
        <p:cNvGrpSpPr/>
        <p:nvPr/>
      </p:nvGrpSpPr>
      <p:grpSpPr>
        <a:xfrm>
          <a:off x="0" y="0"/>
          <a:ext cx="0" cy="0"/>
          <a:chOff x="0" y="0"/>
          <a:chExt cx="0" cy="0"/>
        </a:xfrm>
      </p:grpSpPr>
      <p:pic>
        <p:nvPicPr>
          <p:cNvPr id="484" name="Shape 484"/>
          <p:cNvPicPr preferRelativeResize="0"/>
          <p:nvPr/>
        </p:nvPicPr>
        <p:blipFill rotWithShape="1">
          <a:blip r:embed="rId3">
            <a:alphaModFix/>
          </a:blip>
          <a:srcRect/>
          <a:stretch/>
        </p:blipFill>
        <p:spPr>
          <a:xfrm>
            <a:off x="572050" y="1302699"/>
            <a:ext cx="8336799" cy="4934575"/>
          </a:xfrm>
          <a:prstGeom prst="rect">
            <a:avLst/>
          </a:prstGeom>
          <a:noFill/>
          <a:ln>
            <a:noFill/>
          </a:ln>
        </p:spPr>
      </p:pic>
      <p:sp>
        <p:nvSpPr>
          <p:cNvPr id="485" name="Shape 485"/>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
        <p:nvSpPr>
          <p:cNvPr id="486" name="Shape 486"/>
          <p:cNvSpPr txBox="1">
            <a:spLocks noGrp="1"/>
          </p:cNvSpPr>
          <p:nvPr>
            <p:ph type="title"/>
          </p:nvPr>
        </p:nvSpPr>
        <p:spPr>
          <a:xfrm>
            <a:off x="457200" y="304800"/>
            <a:ext cx="8229600" cy="6095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3600" b="0" i="0" u="none" strike="noStrike" cap="none">
                <a:solidFill>
                  <a:schemeClr val="dk1"/>
                </a:solidFill>
                <a:latin typeface="Garamond"/>
                <a:ea typeface="Garamond"/>
                <a:cs typeface="Garamond"/>
                <a:sym typeface="Garamond"/>
              </a:rPr>
              <a:t>Bringing the Story into Focus</a:t>
            </a:r>
          </a:p>
        </p:txBody>
      </p:sp>
      <p:sp>
        <p:nvSpPr>
          <p:cNvPr id="487" name="Shape 487"/>
          <p:cNvSpPr txBox="1">
            <a:spLocks noGrp="1"/>
          </p:cNvSpPr>
          <p:nvPr>
            <p:ph type="body" idx="1"/>
          </p:nvPr>
        </p:nvSpPr>
        <p:spPr>
          <a:xfrm>
            <a:off x="790950" y="1302700"/>
            <a:ext cx="7551899" cy="4773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44061"/>
              </a:buClr>
              <a:buSzPct val="250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244061"/>
              </a:buClr>
              <a:buSzPct val="25000"/>
              <a:buFont typeface="Arial"/>
              <a:buNone/>
            </a:pPr>
            <a:r>
              <a:rPr lang="en-US" sz="2400" b="1" i="0" u="none" strike="noStrike" cap="none">
                <a:solidFill>
                  <a:schemeClr val="dk1"/>
                </a:solidFill>
                <a:latin typeface="Arial"/>
                <a:ea typeface="Arial"/>
                <a:cs typeface="Arial"/>
                <a:sym typeface="Arial"/>
              </a:rPr>
              <a:t>Story Excerpt:</a:t>
            </a:r>
            <a:r>
              <a:rPr lang="en-US" sz="2400" b="0" i="0" u="none" strike="noStrike" cap="none">
                <a:solidFill>
                  <a:schemeClr val="dk1"/>
                </a:solidFill>
                <a:latin typeface="Arial"/>
                <a:ea typeface="Arial"/>
                <a:cs typeface="Arial"/>
                <a:sym typeface="Arial"/>
              </a:rPr>
              <a:t>  A relatively new class in the Network Security program called “Security Design” utilizes the data center by giving students the opportunity to work on pseudo web pages. Students can test the strength and weakness of web security, thereby gauging a web page’s strength against network attacks.</a:t>
            </a:r>
          </a:p>
          <a:p>
            <a:pPr marL="0" marR="0" lvl="0" indent="0" algn="l" rtl="0">
              <a:lnSpc>
                <a:spcPct val="100000"/>
              </a:lnSpc>
              <a:spcBef>
                <a:spcPts val="0"/>
              </a:spcBef>
              <a:spcAft>
                <a:spcPts val="0"/>
              </a:spcAft>
              <a:buClr>
                <a:srgbClr val="244061"/>
              </a:buClr>
              <a:buSzPct val="250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2400" b="0" i="0" u="none" strike="noStrike" cap="none">
                <a:solidFill>
                  <a:schemeClr val="dk1"/>
                </a:solidFill>
                <a:latin typeface="Arial"/>
                <a:ea typeface="Arial"/>
                <a:cs typeface="Arial"/>
                <a:sym typeface="Arial"/>
              </a:rPr>
              <a:t>TAACCCT 3 INTERFACE students believe that the new student data center provides, “a great learning opportunity,” along with, “real-world experience.”</a:t>
            </a:r>
          </a:p>
          <a:p>
            <a:pPr marL="0" marR="0" lvl="0" indent="0" algn="l" rtl="0">
              <a:lnSpc>
                <a:spcPct val="100000"/>
              </a:lnSpc>
              <a:spcBef>
                <a:spcPts val="0"/>
              </a:spcBef>
              <a:spcAft>
                <a:spcPts val="0"/>
              </a:spcAft>
              <a:buClr>
                <a:srgbClr val="244061"/>
              </a:buClr>
              <a:buSzPct val="250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p:nvPr/>
        </p:nvSpPr>
        <p:spPr>
          <a:xfrm>
            <a:off x="3405650" y="492755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1" name="Shape 501"/>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Components of the StoryTelling Rubric</a:t>
            </a:r>
          </a:p>
        </p:txBody>
      </p:sp>
      <p:sp>
        <p:nvSpPr>
          <p:cNvPr id="502" name="Shape 502"/>
          <p:cNvSpPr/>
          <p:nvPr/>
        </p:nvSpPr>
        <p:spPr>
          <a:xfrm>
            <a:off x="818125" y="4898525"/>
            <a:ext cx="1172100" cy="1126499"/>
          </a:xfrm>
          <a:prstGeom prst="ellipse">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3" name="Shape 503"/>
          <p:cNvSpPr txBox="1"/>
          <p:nvPr/>
        </p:nvSpPr>
        <p:spPr>
          <a:xfrm>
            <a:off x="818125" y="5152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An Effective Character</a:t>
            </a:r>
          </a:p>
        </p:txBody>
      </p:sp>
      <p:sp>
        <p:nvSpPr>
          <p:cNvPr id="504" name="Shape 504"/>
          <p:cNvSpPr/>
          <p:nvPr/>
        </p:nvSpPr>
        <p:spPr>
          <a:xfrm>
            <a:off x="2146525" y="492755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5" name="Shape 505"/>
          <p:cNvSpPr txBox="1"/>
          <p:nvPr/>
        </p:nvSpPr>
        <p:spPr>
          <a:xfrm>
            <a:off x="2121775" y="50816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Plot Moves the Story Forward</a:t>
            </a:r>
          </a:p>
        </p:txBody>
      </p:sp>
      <p:sp>
        <p:nvSpPr>
          <p:cNvPr id="506" name="Shape 506"/>
          <p:cNvSpPr/>
          <p:nvPr/>
        </p:nvSpPr>
        <p:spPr>
          <a:xfrm>
            <a:off x="6040050" y="49292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7" name="Shape 507"/>
          <p:cNvSpPr/>
          <p:nvPr/>
        </p:nvSpPr>
        <p:spPr>
          <a:xfrm>
            <a:off x="7327375" y="49301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8" name="Shape 508"/>
          <p:cNvSpPr txBox="1"/>
          <p:nvPr/>
        </p:nvSpPr>
        <p:spPr>
          <a:xfrm>
            <a:off x="6160750" y="5205900"/>
            <a:ext cx="9753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 “Hook”</a:t>
            </a:r>
          </a:p>
        </p:txBody>
      </p:sp>
      <p:sp>
        <p:nvSpPr>
          <p:cNvPr id="509" name="Shape 509"/>
          <p:cNvSpPr txBox="1"/>
          <p:nvPr/>
        </p:nvSpPr>
        <p:spPr>
          <a:xfrm>
            <a:off x="7351696" y="5158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Resonates </a:t>
            </a:r>
          </a:p>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with the Audience</a:t>
            </a:r>
          </a:p>
        </p:txBody>
      </p:sp>
      <p:sp>
        <p:nvSpPr>
          <p:cNvPr id="510" name="Shape 510"/>
          <p:cNvSpPr txBox="1"/>
          <p:nvPr/>
        </p:nvSpPr>
        <p:spPr>
          <a:xfrm>
            <a:off x="3425550" y="5166325"/>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Authenticity (voice)</a:t>
            </a:r>
          </a:p>
        </p:txBody>
      </p:sp>
      <p:sp>
        <p:nvSpPr>
          <p:cNvPr id="511" name="Shape 511"/>
          <p:cNvSpPr/>
          <p:nvPr/>
        </p:nvSpPr>
        <p:spPr>
          <a:xfrm>
            <a:off x="4765725" y="49301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2" name="Shape 512"/>
          <p:cNvSpPr txBox="1"/>
          <p:nvPr/>
        </p:nvSpPr>
        <p:spPr>
          <a:xfrm>
            <a:off x="4647025" y="5188550"/>
            <a:ext cx="1398599"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Action-oriented Emotions</a:t>
            </a:r>
          </a:p>
        </p:txBody>
      </p:sp>
      <p:pic>
        <p:nvPicPr>
          <p:cNvPr id="513" name="Shape 513" descr="rubric3.JPG"/>
          <p:cNvPicPr preferRelativeResize="0"/>
          <p:nvPr/>
        </p:nvPicPr>
        <p:blipFill rotWithShape="1">
          <a:blip r:embed="rId3">
            <a:alphaModFix/>
          </a:blip>
          <a:srcRect t="2997"/>
          <a:stretch/>
        </p:blipFill>
        <p:spPr>
          <a:xfrm>
            <a:off x="1458825" y="1115225"/>
            <a:ext cx="6246530" cy="36624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p:nvPr/>
        </p:nvSpPr>
        <p:spPr>
          <a:xfrm>
            <a:off x="3405650" y="492755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9" name="Shape 519"/>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Components of the StoryTelling Rubric</a:t>
            </a:r>
          </a:p>
        </p:txBody>
      </p:sp>
      <p:sp>
        <p:nvSpPr>
          <p:cNvPr id="520" name="Shape 520"/>
          <p:cNvSpPr/>
          <p:nvPr/>
        </p:nvSpPr>
        <p:spPr>
          <a:xfrm>
            <a:off x="818125" y="4898525"/>
            <a:ext cx="1172100" cy="1126499"/>
          </a:xfrm>
          <a:prstGeom prst="ellipse">
            <a:avLst/>
          </a:prstGeom>
          <a:solidFill>
            <a:schemeClr val="dk2"/>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1" name="Shape 521"/>
          <p:cNvSpPr txBox="1"/>
          <p:nvPr/>
        </p:nvSpPr>
        <p:spPr>
          <a:xfrm>
            <a:off x="818125" y="5152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An Effective Character</a:t>
            </a:r>
          </a:p>
        </p:txBody>
      </p:sp>
      <p:sp>
        <p:nvSpPr>
          <p:cNvPr id="522" name="Shape 522"/>
          <p:cNvSpPr/>
          <p:nvPr/>
        </p:nvSpPr>
        <p:spPr>
          <a:xfrm>
            <a:off x="2146525" y="4927550"/>
            <a:ext cx="1172100" cy="1126499"/>
          </a:xfrm>
          <a:prstGeom prst="ellipse">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3" name="Shape 523"/>
          <p:cNvSpPr txBox="1"/>
          <p:nvPr/>
        </p:nvSpPr>
        <p:spPr>
          <a:xfrm>
            <a:off x="2121775" y="50816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Plot Moves the Story Forward</a:t>
            </a:r>
          </a:p>
        </p:txBody>
      </p:sp>
      <p:sp>
        <p:nvSpPr>
          <p:cNvPr id="524" name="Shape 524"/>
          <p:cNvSpPr/>
          <p:nvPr/>
        </p:nvSpPr>
        <p:spPr>
          <a:xfrm>
            <a:off x="6040050" y="49292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5" name="Shape 525"/>
          <p:cNvSpPr/>
          <p:nvPr/>
        </p:nvSpPr>
        <p:spPr>
          <a:xfrm>
            <a:off x="7327375" y="49301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26" name="Shape 526"/>
          <p:cNvSpPr txBox="1"/>
          <p:nvPr/>
        </p:nvSpPr>
        <p:spPr>
          <a:xfrm>
            <a:off x="6160750" y="5205900"/>
            <a:ext cx="9753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 “Hook”</a:t>
            </a:r>
          </a:p>
        </p:txBody>
      </p:sp>
      <p:sp>
        <p:nvSpPr>
          <p:cNvPr id="527" name="Shape 527"/>
          <p:cNvSpPr txBox="1"/>
          <p:nvPr/>
        </p:nvSpPr>
        <p:spPr>
          <a:xfrm>
            <a:off x="7351696" y="5158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Resonates </a:t>
            </a:r>
          </a:p>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with the Audience</a:t>
            </a:r>
          </a:p>
        </p:txBody>
      </p:sp>
      <p:sp>
        <p:nvSpPr>
          <p:cNvPr id="528" name="Shape 528"/>
          <p:cNvSpPr txBox="1"/>
          <p:nvPr/>
        </p:nvSpPr>
        <p:spPr>
          <a:xfrm>
            <a:off x="3425550" y="5166325"/>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Authenticity (voice)</a:t>
            </a:r>
          </a:p>
        </p:txBody>
      </p:sp>
      <p:sp>
        <p:nvSpPr>
          <p:cNvPr id="529" name="Shape 529"/>
          <p:cNvSpPr/>
          <p:nvPr/>
        </p:nvSpPr>
        <p:spPr>
          <a:xfrm>
            <a:off x="4765725" y="49301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0" name="Shape 530"/>
          <p:cNvSpPr txBox="1"/>
          <p:nvPr/>
        </p:nvSpPr>
        <p:spPr>
          <a:xfrm>
            <a:off x="4647025" y="5188550"/>
            <a:ext cx="1398599"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Action-oriented Emotions</a:t>
            </a:r>
          </a:p>
        </p:txBody>
      </p:sp>
      <p:pic>
        <p:nvPicPr>
          <p:cNvPr id="531" name="Shape 531" descr="plot.JPG"/>
          <p:cNvPicPr preferRelativeResize="0"/>
          <p:nvPr/>
        </p:nvPicPr>
        <p:blipFill rotWithShape="1">
          <a:blip r:embed="rId3">
            <a:alphaModFix/>
          </a:blip>
          <a:srcRect/>
          <a:stretch/>
        </p:blipFill>
        <p:spPr>
          <a:xfrm>
            <a:off x="1393375" y="1114774"/>
            <a:ext cx="6426237" cy="36624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US" sz="3240" b="0" i="0" u="none" strike="noStrike" cap="none">
                <a:solidFill>
                  <a:schemeClr val="dk1"/>
                </a:solidFill>
                <a:latin typeface="Calibri"/>
                <a:ea typeface="Calibri"/>
                <a:cs typeface="Calibri"/>
                <a:sym typeface="Calibri"/>
              </a:rPr>
              <a:t>Sign up for the TAACCCT Weekly Digest</a:t>
            </a:r>
          </a:p>
        </p:txBody>
      </p:sp>
      <p:sp>
        <p:nvSpPr>
          <p:cNvPr id="228" name="Shape 2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1200" b="0" i="0" u="none" strike="noStrike" cap="none">
                <a:solidFill>
                  <a:srgbClr val="888888"/>
                </a:solidFill>
                <a:latin typeface="Arial"/>
                <a:ea typeface="Arial"/>
                <a:cs typeface="Arial"/>
                <a:sym typeface="Arial"/>
              </a:rPr>
              <a:t>3</a:t>
            </a:fld>
            <a:endParaRPr lang="en-US" sz="1200" b="0" i="0" u="none" strike="noStrike" cap="none">
              <a:solidFill>
                <a:srgbClr val="888888"/>
              </a:solidFill>
              <a:latin typeface="Arial"/>
              <a:ea typeface="Arial"/>
              <a:cs typeface="Arial"/>
              <a:sym typeface="Arial"/>
            </a:endParaRPr>
          </a:p>
        </p:txBody>
      </p:sp>
      <p:pic>
        <p:nvPicPr>
          <p:cNvPr id="229" name="Shape 229"/>
          <p:cNvPicPr preferRelativeResize="0">
            <a:picLocks noGrp="1"/>
          </p:cNvPicPr>
          <p:nvPr>
            <p:ph type="body" idx="1"/>
          </p:nvPr>
        </p:nvPicPr>
        <p:blipFill rotWithShape="1">
          <a:blip r:embed="rId3">
            <a:alphaModFix/>
          </a:blip>
          <a:srcRect/>
          <a:stretch/>
        </p:blipFill>
        <p:spPr>
          <a:xfrm>
            <a:off x="1600200" y="999345"/>
            <a:ext cx="5791200" cy="50201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p:nvPr/>
        </p:nvSpPr>
        <p:spPr>
          <a:xfrm>
            <a:off x="3405650" y="4927550"/>
            <a:ext cx="1172100" cy="1126499"/>
          </a:xfrm>
          <a:prstGeom prst="ellipse">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7" name="Shape 537"/>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Components of the StoryTelling Rubric</a:t>
            </a:r>
          </a:p>
        </p:txBody>
      </p:sp>
      <p:sp>
        <p:nvSpPr>
          <p:cNvPr id="538" name="Shape 538"/>
          <p:cNvSpPr/>
          <p:nvPr/>
        </p:nvSpPr>
        <p:spPr>
          <a:xfrm>
            <a:off x="818125" y="4898525"/>
            <a:ext cx="1172100" cy="1126499"/>
          </a:xfrm>
          <a:prstGeom prst="ellipse">
            <a:avLst/>
          </a:prstGeom>
          <a:solidFill>
            <a:schemeClr val="dk2"/>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39" name="Shape 539"/>
          <p:cNvSpPr txBox="1"/>
          <p:nvPr/>
        </p:nvSpPr>
        <p:spPr>
          <a:xfrm>
            <a:off x="818125" y="5152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An Effective Character</a:t>
            </a:r>
          </a:p>
        </p:txBody>
      </p:sp>
      <p:sp>
        <p:nvSpPr>
          <p:cNvPr id="540" name="Shape 540"/>
          <p:cNvSpPr/>
          <p:nvPr/>
        </p:nvSpPr>
        <p:spPr>
          <a:xfrm>
            <a:off x="2146525" y="492755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1" name="Shape 541"/>
          <p:cNvSpPr txBox="1"/>
          <p:nvPr/>
        </p:nvSpPr>
        <p:spPr>
          <a:xfrm>
            <a:off x="2121775" y="50816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Plot Moves the Story Forward</a:t>
            </a:r>
          </a:p>
        </p:txBody>
      </p:sp>
      <p:sp>
        <p:nvSpPr>
          <p:cNvPr id="542" name="Shape 542"/>
          <p:cNvSpPr/>
          <p:nvPr/>
        </p:nvSpPr>
        <p:spPr>
          <a:xfrm>
            <a:off x="6040050" y="49292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3" name="Shape 543"/>
          <p:cNvSpPr/>
          <p:nvPr/>
        </p:nvSpPr>
        <p:spPr>
          <a:xfrm>
            <a:off x="7327375" y="49301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4" name="Shape 544"/>
          <p:cNvSpPr txBox="1"/>
          <p:nvPr/>
        </p:nvSpPr>
        <p:spPr>
          <a:xfrm>
            <a:off x="6160750" y="5205900"/>
            <a:ext cx="9753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 “Hook”</a:t>
            </a:r>
          </a:p>
        </p:txBody>
      </p:sp>
      <p:sp>
        <p:nvSpPr>
          <p:cNvPr id="545" name="Shape 545"/>
          <p:cNvSpPr txBox="1"/>
          <p:nvPr/>
        </p:nvSpPr>
        <p:spPr>
          <a:xfrm>
            <a:off x="7351696" y="5158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Resonates </a:t>
            </a:r>
          </a:p>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with the Audience</a:t>
            </a:r>
          </a:p>
        </p:txBody>
      </p:sp>
      <p:sp>
        <p:nvSpPr>
          <p:cNvPr id="546" name="Shape 546"/>
          <p:cNvSpPr txBox="1"/>
          <p:nvPr/>
        </p:nvSpPr>
        <p:spPr>
          <a:xfrm>
            <a:off x="3425550" y="5166325"/>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Authenticity (voice)</a:t>
            </a:r>
          </a:p>
        </p:txBody>
      </p:sp>
      <p:sp>
        <p:nvSpPr>
          <p:cNvPr id="547" name="Shape 547"/>
          <p:cNvSpPr/>
          <p:nvPr/>
        </p:nvSpPr>
        <p:spPr>
          <a:xfrm>
            <a:off x="4765725" y="49301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48" name="Shape 548"/>
          <p:cNvSpPr txBox="1"/>
          <p:nvPr/>
        </p:nvSpPr>
        <p:spPr>
          <a:xfrm>
            <a:off x="4647025" y="5188550"/>
            <a:ext cx="1398599"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Action-oriented Emotions</a:t>
            </a:r>
          </a:p>
        </p:txBody>
      </p:sp>
      <p:pic>
        <p:nvPicPr>
          <p:cNvPr id="549" name="Shape 549" descr="authenticity.JPG"/>
          <p:cNvPicPr preferRelativeResize="0"/>
          <p:nvPr/>
        </p:nvPicPr>
        <p:blipFill rotWithShape="1">
          <a:blip r:embed="rId3">
            <a:alphaModFix/>
          </a:blip>
          <a:srcRect/>
          <a:stretch/>
        </p:blipFill>
        <p:spPr>
          <a:xfrm>
            <a:off x="1354500" y="1128487"/>
            <a:ext cx="6553015" cy="37083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p:nvPr/>
        </p:nvSpPr>
        <p:spPr>
          <a:xfrm>
            <a:off x="3405650" y="492755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5" name="Shape 555"/>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Components of the StoryTelling Rubric</a:t>
            </a:r>
          </a:p>
        </p:txBody>
      </p:sp>
      <p:sp>
        <p:nvSpPr>
          <p:cNvPr id="556" name="Shape 556"/>
          <p:cNvSpPr/>
          <p:nvPr/>
        </p:nvSpPr>
        <p:spPr>
          <a:xfrm>
            <a:off x="818125" y="4898525"/>
            <a:ext cx="1172100" cy="1126499"/>
          </a:xfrm>
          <a:prstGeom prst="ellipse">
            <a:avLst/>
          </a:prstGeom>
          <a:solidFill>
            <a:schemeClr val="dk2"/>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7" name="Shape 557"/>
          <p:cNvSpPr txBox="1"/>
          <p:nvPr/>
        </p:nvSpPr>
        <p:spPr>
          <a:xfrm>
            <a:off x="818125" y="5152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An Effective Character</a:t>
            </a:r>
          </a:p>
        </p:txBody>
      </p:sp>
      <p:sp>
        <p:nvSpPr>
          <p:cNvPr id="558" name="Shape 558"/>
          <p:cNvSpPr/>
          <p:nvPr/>
        </p:nvSpPr>
        <p:spPr>
          <a:xfrm>
            <a:off x="2146525" y="492755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59" name="Shape 559"/>
          <p:cNvSpPr txBox="1"/>
          <p:nvPr/>
        </p:nvSpPr>
        <p:spPr>
          <a:xfrm>
            <a:off x="2121775" y="50816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Plot Moves the Story Forward</a:t>
            </a:r>
          </a:p>
        </p:txBody>
      </p:sp>
      <p:sp>
        <p:nvSpPr>
          <p:cNvPr id="560" name="Shape 560"/>
          <p:cNvSpPr/>
          <p:nvPr/>
        </p:nvSpPr>
        <p:spPr>
          <a:xfrm>
            <a:off x="6040050" y="49292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1" name="Shape 561"/>
          <p:cNvSpPr/>
          <p:nvPr/>
        </p:nvSpPr>
        <p:spPr>
          <a:xfrm>
            <a:off x="7327375" y="49301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2" name="Shape 562"/>
          <p:cNvSpPr txBox="1"/>
          <p:nvPr/>
        </p:nvSpPr>
        <p:spPr>
          <a:xfrm>
            <a:off x="6160750" y="5205900"/>
            <a:ext cx="9753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 “Hook”</a:t>
            </a:r>
          </a:p>
        </p:txBody>
      </p:sp>
      <p:sp>
        <p:nvSpPr>
          <p:cNvPr id="563" name="Shape 563"/>
          <p:cNvSpPr txBox="1"/>
          <p:nvPr/>
        </p:nvSpPr>
        <p:spPr>
          <a:xfrm>
            <a:off x="7351696" y="5158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Resonates </a:t>
            </a:r>
          </a:p>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with the Audience</a:t>
            </a:r>
          </a:p>
        </p:txBody>
      </p:sp>
      <p:sp>
        <p:nvSpPr>
          <p:cNvPr id="564" name="Shape 564"/>
          <p:cNvSpPr txBox="1"/>
          <p:nvPr/>
        </p:nvSpPr>
        <p:spPr>
          <a:xfrm>
            <a:off x="3425550" y="5166325"/>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Authenticity (voice)</a:t>
            </a:r>
          </a:p>
        </p:txBody>
      </p:sp>
      <p:sp>
        <p:nvSpPr>
          <p:cNvPr id="565" name="Shape 565"/>
          <p:cNvSpPr/>
          <p:nvPr/>
        </p:nvSpPr>
        <p:spPr>
          <a:xfrm>
            <a:off x="4765725" y="4930100"/>
            <a:ext cx="1172100" cy="1126499"/>
          </a:xfrm>
          <a:prstGeom prst="ellipse">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6" name="Shape 566"/>
          <p:cNvSpPr txBox="1"/>
          <p:nvPr/>
        </p:nvSpPr>
        <p:spPr>
          <a:xfrm>
            <a:off x="4647025" y="5188550"/>
            <a:ext cx="1398599"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Action-oriented Emotions</a:t>
            </a:r>
          </a:p>
        </p:txBody>
      </p:sp>
      <p:pic>
        <p:nvPicPr>
          <p:cNvPr id="567" name="Shape 567" descr="emotions.JPG"/>
          <p:cNvPicPr preferRelativeResize="0"/>
          <p:nvPr/>
        </p:nvPicPr>
        <p:blipFill rotWithShape="1">
          <a:blip r:embed="rId3">
            <a:alphaModFix/>
          </a:blip>
          <a:srcRect/>
          <a:stretch/>
        </p:blipFill>
        <p:spPr>
          <a:xfrm>
            <a:off x="1295400" y="1143000"/>
            <a:ext cx="6629726" cy="36793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Shape 572"/>
          <p:cNvSpPr/>
          <p:nvPr/>
        </p:nvSpPr>
        <p:spPr>
          <a:xfrm>
            <a:off x="3405650" y="492755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3" name="Shape 573"/>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Components of the StoryTelling Rubric</a:t>
            </a:r>
          </a:p>
        </p:txBody>
      </p:sp>
      <p:sp>
        <p:nvSpPr>
          <p:cNvPr id="574" name="Shape 574"/>
          <p:cNvSpPr/>
          <p:nvPr/>
        </p:nvSpPr>
        <p:spPr>
          <a:xfrm>
            <a:off x="818125" y="4898525"/>
            <a:ext cx="1172100" cy="1126499"/>
          </a:xfrm>
          <a:prstGeom prst="ellipse">
            <a:avLst/>
          </a:prstGeom>
          <a:solidFill>
            <a:schemeClr val="dk2"/>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5" name="Shape 575"/>
          <p:cNvSpPr txBox="1"/>
          <p:nvPr/>
        </p:nvSpPr>
        <p:spPr>
          <a:xfrm>
            <a:off x="818125" y="5152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An Effective Character</a:t>
            </a:r>
          </a:p>
        </p:txBody>
      </p:sp>
      <p:sp>
        <p:nvSpPr>
          <p:cNvPr id="576" name="Shape 576"/>
          <p:cNvSpPr/>
          <p:nvPr/>
        </p:nvSpPr>
        <p:spPr>
          <a:xfrm>
            <a:off x="2146525" y="492755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7" name="Shape 577"/>
          <p:cNvSpPr txBox="1"/>
          <p:nvPr/>
        </p:nvSpPr>
        <p:spPr>
          <a:xfrm>
            <a:off x="2121775" y="50816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Plot Moves the Story Forward</a:t>
            </a:r>
          </a:p>
        </p:txBody>
      </p:sp>
      <p:sp>
        <p:nvSpPr>
          <p:cNvPr id="578" name="Shape 578"/>
          <p:cNvSpPr/>
          <p:nvPr/>
        </p:nvSpPr>
        <p:spPr>
          <a:xfrm>
            <a:off x="6040050" y="4929200"/>
            <a:ext cx="1172100" cy="1126499"/>
          </a:xfrm>
          <a:prstGeom prst="ellipse">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9" name="Shape 579"/>
          <p:cNvSpPr/>
          <p:nvPr/>
        </p:nvSpPr>
        <p:spPr>
          <a:xfrm>
            <a:off x="7327375" y="49301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0" name="Shape 580"/>
          <p:cNvSpPr txBox="1"/>
          <p:nvPr/>
        </p:nvSpPr>
        <p:spPr>
          <a:xfrm>
            <a:off x="6160750" y="5205900"/>
            <a:ext cx="9753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 “Hook”</a:t>
            </a:r>
          </a:p>
        </p:txBody>
      </p:sp>
      <p:sp>
        <p:nvSpPr>
          <p:cNvPr id="581" name="Shape 581"/>
          <p:cNvSpPr txBox="1"/>
          <p:nvPr/>
        </p:nvSpPr>
        <p:spPr>
          <a:xfrm>
            <a:off x="7351696" y="5158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Resonates </a:t>
            </a:r>
          </a:p>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with the Audience</a:t>
            </a:r>
          </a:p>
        </p:txBody>
      </p:sp>
      <p:sp>
        <p:nvSpPr>
          <p:cNvPr id="582" name="Shape 582"/>
          <p:cNvSpPr txBox="1"/>
          <p:nvPr/>
        </p:nvSpPr>
        <p:spPr>
          <a:xfrm>
            <a:off x="3425550" y="5166325"/>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Authenticity (voice)</a:t>
            </a:r>
          </a:p>
        </p:txBody>
      </p:sp>
      <p:sp>
        <p:nvSpPr>
          <p:cNvPr id="583" name="Shape 583"/>
          <p:cNvSpPr/>
          <p:nvPr/>
        </p:nvSpPr>
        <p:spPr>
          <a:xfrm>
            <a:off x="4765725" y="49301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4" name="Shape 584"/>
          <p:cNvSpPr txBox="1"/>
          <p:nvPr/>
        </p:nvSpPr>
        <p:spPr>
          <a:xfrm>
            <a:off x="4647025" y="5188550"/>
            <a:ext cx="1398599"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Action-oriented Emotions</a:t>
            </a:r>
          </a:p>
        </p:txBody>
      </p:sp>
      <p:pic>
        <p:nvPicPr>
          <p:cNvPr id="585" name="Shape 585" descr="hook.JPG"/>
          <p:cNvPicPr preferRelativeResize="0"/>
          <p:nvPr/>
        </p:nvPicPr>
        <p:blipFill rotWithShape="1">
          <a:blip r:embed="rId3">
            <a:alphaModFix/>
          </a:blip>
          <a:srcRect/>
          <a:stretch/>
        </p:blipFill>
        <p:spPr>
          <a:xfrm>
            <a:off x="1304425" y="1143000"/>
            <a:ext cx="6594923" cy="37083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p:nvPr/>
        </p:nvSpPr>
        <p:spPr>
          <a:xfrm>
            <a:off x="3405650" y="492755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1" name="Shape 591"/>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Components of the StoryTelling Rubric</a:t>
            </a:r>
          </a:p>
        </p:txBody>
      </p:sp>
      <p:sp>
        <p:nvSpPr>
          <p:cNvPr id="592" name="Shape 592"/>
          <p:cNvSpPr/>
          <p:nvPr/>
        </p:nvSpPr>
        <p:spPr>
          <a:xfrm>
            <a:off x="818125" y="4898525"/>
            <a:ext cx="1172100" cy="1126499"/>
          </a:xfrm>
          <a:prstGeom prst="ellipse">
            <a:avLst/>
          </a:prstGeom>
          <a:solidFill>
            <a:schemeClr val="dk2"/>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3" name="Shape 593"/>
          <p:cNvSpPr txBox="1"/>
          <p:nvPr/>
        </p:nvSpPr>
        <p:spPr>
          <a:xfrm>
            <a:off x="818125" y="5152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An Effective Character</a:t>
            </a:r>
          </a:p>
        </p:txBody>
      </p:sp>
      <p:sp>
        <p:nvSpPr>
          <p:cNvPr id="594" name="Shape 594"/>
          <p:cNvSpPr/>
          <p:nvPr/>
        </p:nvSpPr>
        <p:spPr>
          <a:xfrm>
            <a:off x="2146525" y="492755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5" name="Shape 595"/>
          <p:cNvSpPr txBox="1"/>
          <p:nvPr/>
        </p:nvSpPr>
        <p:spPr>
          <a:xfrm>
            <a:off x="2121775" y="50816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Plot Moves the Story Forward</a:t>
            </a:r>
          </a:p>
        </p:txBody>
      </p:sp>
      <p:sp>
        <p:nvSpPr>
          <p:cNvPr id="596" name="Shape 596"/>
          <p:cNvSpPr/>
          <p:nvPr/>
        </p:nvSpPr>
        <p:spPr>
          <a:xfrm>
            <a:off x="6040050" y="49292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7" name="Shape 597"/>
          <p:cNvSpPr/>
          <p:nvPr/>
        </p:nvSpPr>
        <p:spPr>
          <a:xfrm>
            <a:off x="7327375" y="4930100"/>
            <a:ext cx="1172100" cy="1126499"/>
          </a:xfrm>
          <a:prstGeom prst="ellipse">
            <a:avLst/>
          </a:prstGeom>
          <a:solidFill>
            <a:schemeClr val="accent6"/>
          </a:solidFill>
          <a:ln w="9525" cap="flat" cmpd="sng">
            <a:solidFill>
              <a:schemeClr val="accent6"/>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8" name="Shape 598"/>
          <p:cNvSpPr txBox="1"/>
          <p:nvPr/>
        </p:nvSpPr>
        <p:spPr>
          <a:xfrm>
            <a:off x="6160750" y="5205900"/>
            <a:ext cx="9753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 “Hook”</a:t>
            </a:r>
          </a:p>
        </p:txBody>
      </p:sp>
      <p:sp>
        <p:nvSpPr>
          <p:cNvPr id="599" name="Shape 599"/>
          <p:cNvSpPr txBox="1"/>
          <p:nvPr/>
        </p:nvSpPr>
        <p:spPr>
          <a:xfrm>
            <a:off x="7351696" y="5158700"/>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Resonates </a:t>
            </a:r>
          </a:p>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with the Audience</a:t>
            </a:r>
          </a:p>
        </p:txBody>
      </p:sp>
      <p:sp>
        <p:nvSpPr>
          <p:cNvPr id="600" name="Shape 600"/>
          <p:cNvSpPr txBox="1"/>
          <p:nvPr/>
        </p:nvSpPr>
        <p:spPr>
          <a:xfrm>
            <a:off x="3425550" y="5166325"/>
            <a:ext cx="1172100"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Authenticity (voice)</a:t>
            </a:r>
          </a:p>
        </p:txBody>
      </p:sp>
      <p:sp>
        <p:nvSpPr>
          <p:cNvPr id="601" name="Shape 601"/>
          <p:cNvSpPr/>
          <p:nvPr/>
        </p:nvSpPr>
        <p:spPr>
          <a:xfrm>
            <a:off x="4765725" y="4930100"/>
            <a:ext cx="1172100" cy="1126499"/>
          </a:xfrm>
          <a:prstGeom prst="ellipse">
            <a:avLst/>
          </a:prstGeom>
          <a:solidFill>
            <a:schemeClr val="dk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02" name="Shape 602"/>
          <p:cNvSpPr txBox="1"/>
          <p:nvPr/>
        </p:nvSpPr>
        <p:spPr>
          <a:xfrm>
            <a:off x="4647025" y="5188550"/>
            <a:ext cx="1398599" cy="609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i="0" u="none" strike="noStrike" cap="none">
                <a:solidFill>
                  <a:srgbClr val="FFFFFF"/>
                </a:solidFill>
                <a:latin typeface="Calibri"/>
                <a:ea typeface="Calibri"/>
                <a:cs typeface="Calibri"/>
                <a:sym typeface="Calibri"/>
              </a:rPr>
              <a:t>Action-oriented Emotions</a:t>
            </a:r>
          </a:p>
        </p:txBody>
      </p:sp>
      <p:pic>
        <p:nvPicPr>
          <p:cNvPr id="603" name="Shape 603" descr="resonateswithaudience.JPG"/>
          <p:cNvPicPr preferRelativeResize="0"/>
          <p:nvPr/>
        </p:nvPicPr>
        <p:blipFill rotWithShape="1">
          <a:blip r:embed="rId3">
            <a:alphaModFix/>
          </a:blip>
          <a:srcRect/>
          <a:stretch/>
        </p:blipFill>
        <p:spPr>
          <a:xfrm>
            <a:off x="1143000" y="1143000"/>
            <a:ext cx="6765438" cy="36793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Shape 609" descr="Image result for pictures of we shall endure"/>
          <p:cNvPicPr preferRelativeResize="0"/>
          <p:nvPr/>
        </p:nvPicPr>
        <p:blipFill rotWithShape="1">
          <a:blip r:embed="rId3">
            <a:alphaModFix/>
          </a:blip>
          <a:srcRect/>
          <a:stretch/>
        </p:blipFill>
        <p:spPr>
          <a:xfrm>
            <a:off x="381878" y="2803575"/>
            <a:ext cx="3467399" cy="2968499"/>
          </a:xfrm>
          <a:prstGeom prst="rect">
            <a:avLst/>
          </a:prstGeom>
          <a:noFill/>
          <a:ln>
            <a:noFill/>
          </a:ln>
        </p:spPr>
      </p:pic>
      <p:sp>
        <p:nvSpPr>
          <p:cNvPr id="610" name="Shape 610"/>
          <p:cNvSpPr txBox="1">
            <a:spLocks noGrp="1"/>
          </p:cNvSpPr>
          <p:nvPr>
            <p:ph type="ctrTitle"/>
          </p:nvPr>
        </p:nvSpPr>
        <p:spPr>
          <a:xfrm>
            <a:off x="0" y="1338650"/>
            <a:ext cx="3977100" cy="8445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17365D"/>
              </a:buClr>
              <a:buSzPct val="25000"/>
              <a:buFont typeface="Garamond"/>
              <a:buNone/>
            </a:pPr>
            <a:r>
              <a:rPr lang="en-US" sz="3600" b="0" i="0" u="none" strike="noStrike" cap="none">
                <a:solidFill>
                  <a:srgbClr val="17365D"/>
                </a:solidFill>
                <a:latin typeface="Garamond"/>
                <a:ea typeface="Garamond"/>
                <a:cs typeface="Garamond"/>
                <a:sym typeface="Garamond"/>
              </a:rPr>
              <a:t>Join Our </a:t>
            </a:r>
          </a:p>
          <a:p>
            <a:pPr marL="0" marR="0" lvl="0" indent="0" algn="ctr" rtl="0">
              <a:lnSpc>
                <a:spcPct val="100000"/>
              </a:lnSpc>
              <a:spcBef>
                <a:spcPts val="0"/>
              </a:spcBef>
              <a:spcAft>
                <a:spcPts val="0"/>
              </a:spcAft>
              <a:buClr>
                <a:srgbClr val="17365D"/>
              </a:buClr>
              <a:buSzPct val="25000"/>
              <a:buFont typeface="Garamond"/>
              <a:buNone/>
            </a:pPr>
            <a:r>
              <a:rPr lang="en-US" sz="3600" b="0" i="0" u="none" strike="noStrike" cap="none">
                <a:solidFill>
                  <a:srgbClr val="17365D"/>
                </a:solidFill>
                <a:latin typeface="Garamond"/>
                <a:ea typeface="Garamond"/>
                <a:cs typeface="Garamond"/>
                <a:sym typeface="Garamond"/>
              </a:rPr>
              <a:t>IMPACT Community</a:t>
            </a:r>
          </a:p>
        </p:txBody>
      </p:sp>
      <p:pic>
        <p:nvPicPr>
          <p:cNvPr id="611" name="Shape 611" descr="stnskillscommons.png"/>
          <p:cNvPicPr preferRelativeResize="0"/>
          <p:nvPr/>
        </p:nvPicPr>
        <p:blipFill rotWithShape="1">
          <a:blip r:embed="rId4">
            <a:alphaModFix/>
          </a:blip>
          <a:srcRect/>
          <a:stretch/>
        </p:blipFill>
        <p:spPr>
          <a:xfrm>
            <a:off x="4231173" y="994350"/>
            <a:ext cx="4315222" cy="57434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body" idx="1"/>
          </p:nvPr>
        </p:nvSpPr>
        <p:spPr>
          <a:xfrm>
            <a:off x="341950" y="907270"/>
            <a:ext cx="3505200" cy="8069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17365D"/>
              </a:buClr>
              <a:buSzPct val="25000"/>
              <a:buFont typeface="Arial"/>
              <a:buNone/>
            </a:pPr>
            <a:r>
              <a:rPr lang="en-US" sz="3600" b="0" i="0" u="none" strike="noStrike" cap="none">
                <a:solidFill>
                  <a:srgbClr val="17365D"/>
                </a:solidFill>
                <a:latin typeface="Garamond"/>
                <a:ea typeface="Garamond"/>
                <a:cs typeface="Garamond"/>
                <a:sym typeface="Garamond"/>
              </a:rPr>
              <a:t>You are Invited!</a:t>
            </a:r>
          </a:p>
        </p:txBody>
      </p:sp>
      <p:pic>
        <p:nvPicPr>
          <p:cNvPr id="617" name="Shape 617" descr="StoryTelling Voices Scren Shot.png"/>
          <p:cNvPicPr preferRelativeResize="0"/>
          <p:nvPr/>
        </p:nvPicPr>
        <p:blipFill rotWithShape="1">
          <a:blip r:embed="rId3">
            <a:alphaModFix/>
          </a:blip>
          <a:srcRect/>
          <a:stretch/>
        </p:blipFill>
        <p:spPr>
          <a:xfrm>
            <a:off x="5736725" y="1084058"/>
            <a:ext cx="3019199" cy="4391999"/>
          </a:xfrm>
          <a:prstGeom prst="rect">
            <a:avLst/>
          </a:prstGeom>
          <a:noFill/>
          <a:ln>
            <a:noFill/>
          </a:ln>
        </p:spPr>
      </p:pic>
      <p:sp>
        <p:nvSpPr>
          <p:cNvPr id="618" name="Shape 618"/>
          <p:cNvSpPr txBox="1"/>
          <p:nvPr/>
        </p:nvSpPr>
        <p:spPr>
          <a:xfrm>
            <a:off x="356000" y="1998375"/>
            <a:ext cx="5188500" cy="26037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rgbClr val="000000"/>
              </a:buClr>
              <a:buSzPct val="25000"/>
              <a:buFont typeface="Calibri"/>
              <a:buNone/>
            </a:pPr>
            <a:r>
              <a:rPr lang="en-US" sz="1600" b="1" i="0" u="none" strike="noStrike" cap="none">
                <a:solidFill>
                  <a:srgbClr val="000000"/>
                </a:solidFill>
                <a:latin typeface="Calibri"/>
                <a:ea typeface="Calibri"/>
                <a:cs typeface="Calibri"/>
                <a:sym typeface="Calibri"/>
              </a:rPr>
              <a:t>&gt; Join our next StoryTelling Community Conversation</a:t>
            </a:r>
            <a:br>
              <a:rPr lang="en-US" sz="1600" b="1" i="0" u="none" strike="noStrike" cap="none">
                <a:solidFill>
                  <a:srgbClr val="000000"/>
                </a:solidFill>
                <a:latin typeface="Calibri"/>
                <a:ea typeface="Calibri"/>
                <a:cs typeface="Calibri"/>
                <a:sym typeface="Calibri"/>
              </a:rPr>
            </a:br>
            <a:endParaRPr lang="en-US" sz="1600" b="1"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ct val="25000"/>
              <a:buFont typeface="Calibri"/>
              <a:buNone/>
            </a:pPr>
            <a:r>
              <a:rPr lang="en-US" sz="1600" b="1" i="0" u="none" strike="noStrike" cap="none">
                <a:solidFill>
                  <a:srgbClr val="000000"/>
                </a:solidFill>
                <a:latin typeface="Calibri"/>
                <a:ea typeface="Calibri"/>
                <a:cs typeface="Calibri"/>
                <a:sym typeface="Calibri"/>
              </a:rPr>
              <a:t>&gt; Sign up as a member of the MERLOT Voices</a:t>
            </a:r>
            <a:r>
              <a:rPr lang="en-US" sz="1600" b="0" i="0" u="none" strike="noStrike" cap="none">
                <a:solidFill>
                  <a:srgbClr val="000000"/>
                </a:solidFill>
                <a:latin typeface="Calibri"/>
                <a:ea typeface="Calibri"/>
                <a:cs typeface="Calibri"/>
                <a:sym typeface="Calibri"/>
              </a:rPr>
              <a:t> website </a:t>
            </a:r>
            <a:br>
              <a:rPr lang="en-US" sz="1600" b="0"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(FREE and easy!)</a:t>
            </a:r>
            <a:br>
              <a:rPr lang="en-US" sz="1600" b="0" i="0" u="none" strike="noStrike" cap="none">
                <a:solidFill>
                  <a:srgbClr val="000000"/>
                </a:solidFill>
                <a:latin typeface="Calibri"/>
                <a:ea typeface="Calibri"/>
                <a:cs typeface="Calibri"/>
                <a:sym typeface="Calibri"/>
              </a:rPr>
            </a:br>
            <a:r>
              <a:rPr lang="en-US" sz="1400" b="0" i="0" u="sng" strike="noStrike" cap="none">
                <a:solidFill>
                  <a:schemeClr val="hlink"/>
                </a:solidFill>
                <a:latin typeface="Calibri"/>
                <a:ea typeface="Calibri"/>
                <a:cs typeface="Calibri"/>
                <a:sym typeface="Calibri"/>
                <a:hlinkClick r:id="rId4"/>
              </a:rPr>
              <a:t>http://voices.merlot.org/group/storytelling-impactcommunity</a:t>
            </a:r>
            <a:r>
              <a:rPr lang="en-US" sz="1400" b="0" i="0" u="none" strike="noStrike" cap="none">
                <a:solidFill>
                  <a:schemeClr val="dk1"/>
                </a:solidFill>
                <a:latin typeface="Calibri"/>
                <a:ea typeface="Calibri"/>
                <a:cs typeface="Calibri"/>
                <a:sym typeface="Calibri"/>
              </a:rPr>
              <a:t>  </a:t>
            </a:r>
            <a:br>
              <a:rPr lang="en-US" sz="1200" b="0" i="0" u="none" strike="noStrike" cap="none">
                <a:solidFill>
                  <a:schemeClr val="dk1"/>
                </a:solidFill>
                <a:latin typeface="Calibri"/>
                <a:ea typeface="Calibri"/>
                <a:cs typeface="Calibri"/>
                <a:sym typeface="Calibri"/>
              </a:rPr>
            </a:br>
            <a:endParaRPr lang="en-US" sz="12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ct val="25000"/>
              <a:buFont typeface="Calibri"/>
              <a:buNone/>
            </a:pPr>
            <a:r>
              <a:rPr lang="en-US" sz="1600" b="1" i="0" u="none" strike="noStrike" cap="none">
                <a:solidFill>
                  <a:srgbClr val="000000"/>
                </a:solidFill>
                <a:latin typeface="Calibri"/>
                <a:ea typeface="Calibri"/>
                <a:cs typeface="Calibri"/>
                <a:sym typeface="Calibri"/>
              </a:rPr>
              <a:t>&gt; Share your Stories  </a:t>
            </a:r>
            <a:br>
              <a:rPr lang="en-US" sz="1600" b="1"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(submit through Our Tell Your Story form)</a:t>
            </a:r>
            <a:br>
              <a:rPr lang="en-US" sz="1600" b="0" i="0" u="none" strike="noStrike" cap="none">
                <a:solidFill>
                  <a:srgbClr val="000000"/>
                </a:solidFill>
                <a:latin typeface="Calibri"/>
                <a:ea typeface="Calibri"/>
                <a:cs typeface="Calibri"/>
                <a:sym typeface="Calibri"/>
              </a:rPr>
            </a:br>
            <a:r>
              <a:rPr lang="en-US" sz="1400" b="1" i="0" u="sng" strike="noStrike" cap="none">
                <a:solidFill>
                  <a:schemeClr val="hlink"/>
                </a:solidFill>
                <a:latin typeface="Calibri"/>
                <a:ea typeface="Calibri"/>
                <a:cs typeface="Calibri"/>
                <a:sym typeface="Calibri"/>
                <a:hlinkClick r:id="rId5"/>
              </a:rPr>
              <a:t>https://docs.google.com/forms/d/e/1FAIpQLSeizjTFsX-c2hab6tX8o1Mbmmsa3IAj56CTsWqZvwwnhkJnIw/viewform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subTitle" idx="1"/>
          </p:nvPr>
        </p:nvSpPr>
        <p:spPr>
          <a:xfrm>
            <a:off x="1371600" y="5486400"/>
            <a:ext cx="6400799" cy="1064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7365D"/>
              </a:buClr>
              <a:buSzPct val="25000"/>
              <a:buFont typeface="Arial"/>
              <a:buNone/>
            </a:pPr>
            <a:r>
              <a:rPr lang="en-US" sz="1400" b="1" i="0" u="sng" strike="noStrike" cap="none">
                <a:solidFill>
                  <a:schemeClr val="hlink"/>
                </a:solidFill>
                <a:highlight>
                  <a:srgbClr val="FFFFFF"/>
                </a:highlight>
                <a:latin typeface="Arial"/>
                <a:ea typeface="Arial"/>
                <a:cs typeface="Arial"/>
                <a:sym typeface="Arial"/>
                <a:hlinkClick r:id="rId3"/>
              </a:rPr>
              <a:t>"StoryTelling Network IMPACTcommunity Event"</a:t>
            </a:r>
            <a:r>
              <a:rPr lang="en-US" sz="1400" b="1" i="0" u="none" strike="noStrike" cap="none">
                <a:solidFill>
                  <a:srgbClr val="17365D"/>
                </a:solidFill>
                <a:highlight>
                  <a:srgbClr val="FFFFFF"/>
                </a:highlight>
                <a:latin typeface="Arial"/>
                <a:ea typeface="Arial"/>
                <a:cs typeface="Arial"/>
                <a:sym typeface="Arial"/>
              </a:rPr>
              <a:t> by </a:t>
            </a:r>
            <a:r>
              <a:rPr lang="en-US" sz="1400" b="1" i="0" u="sng" strike="noStrike" cap="none">
                <a:solidFill>
                  <a:schemeClr val="hlink"/>
                </a:solidFill>
                <a:highlight>
                  <a:srgbClr val="FFFFFF"/>
                </a:highlight>
                <a:latin typeface="Arial"/>
                <a:ea typeface="Arial"/>
                <a:cs typeface="Arial"/>
                <a:sym typeface="Arial"/>
                <a:hlinkClick r:id="rId3"/>
              </a:rPr>
              <a:t>Community Members</a:t>
            </a:r>
            <a:r>
              <a:rPr lang="en-US" sz="1400" b="1" i="0" u="none" strike="noStrike" cap="none">
                <a:solidFill>
                  <a:srgbClr val="17365D"/>
                </a:solidFill>
                <a:highlight>
                  <a:srgbClr val="FFFFFF"/>
                </a:highlight>
                <a:latin typeface="Arial"/>
                <a:ea typeface="Arial"/>
                <a:cs typeface="Arial"/>
                <a:sym typeface="Arial"/>
              </a:rPr>
              <a:t>, </a:t>
            </a:r>
            <a:r>
              <a:rPr lang="en-US" sz="1400" b="1" i="0" u="sng" strike="noStrike" cap="none">
                <a:solidFill>
                  <a:schemeClr val="hlink"/>
                </a:solidFill>
                <a:highlight>
                  <a:srgbClr val="FFFFFF"/>
                </a:highlight>
                <a:latin typeface="Arial"/>
                <a:ea typeface="Arial"/>
                <a:cs typeface="Arial"/>
                <a:sym typeface="Arial"/>
                <a:hlinkClick r:id="rId4"/>
              </a:rPr>
              <a:t>CSU-MERLOT's SkillsCommons</a:t>
            </a:r>
            <a:r>
              <a:rPr lang="en-US" sz="1400" b="1" i="0" u="none" strike="noStrike" cap="none">
                <a:solidFill>
                  <a:srgbClr val="17365D"/>
                </a:solidFill>
                <a:highlight>
                  <a:srgbClr val="FFFFFF"/>
                </a:highlight>
                <a:latin typeface="Arial"/>
                <a:ea typeface="Arial"/>
                <a:cs typeface="Arial"/>
                <a:sym typeface="Arial"/>
              </a:rPr>
              <a:t> is licensed under </a:t>
            </a:r>
            <a:r>
              <a:rPr lang="en-US" sz="1400" b="1" i="0" u="sng" strike="noStrike" cap="none">
                <a:solidFill>
                  <a:schemeClr val="hlink"/>
                </a:solidFill>
                <a:highlight>
                  <a:srgbClr val="FFFFFF"/>
                </a:highlight>
                <a:latin typeface="Arial"/>
                <a:ea typeface="Arial"/>
                <a:cs typeface="Arial"/>
                <a:sym typeface="Arial"/>
                <a:hlinkClick r:id="rId5"/>
              </a:rPr>
              <a:t>CC BY 4.0</a:t>
            </a:r>
          </a:p>
        </p:txBody>
      </p:sp>
      <p:sp>
        <p:nvSpPr>
          <p:cNvPr id="624" name="Shape 624"/>
          <p:cNvSpPr txBox="1"/>
          <p:nvPr/>
        </p:nvSpPr>
        <p:spPr>
          <a:xfrm>
            <a:off x="1600200" y="3204375"/>
            <a:ext cx="5843100" cy="2107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a:solidFill>
                  <a:schemeClr val="dk2"/>
                </a:solidFill>
                <a:latin typeface="Garamond"/>
                <a:ea typeface="Garamond"/>
                <a:cs typeface="Garamond"/>
                <a:sym typeface="Garamond"/>
              </a:rPr>
              <a:t>Helene Mancuso, hmancuso@luzerne.edu</a:t>
            </a:r>
          </a:p>
          <a:p>
            <a:pPr marL="0" marR="0" lvl="0" indent="0" algn="l" rtl="0">
              <a:lnSpc>
                <a:spcPct val="100000"/>
              </a:lnSpc>
              <a:spcBef>
                <a:spcPts val="0"/>
              </a:spcBef>
              <a:spcAft>
                <a:spcPts val="0"/>
              </a:spcAft>
              <a:buClr>
                <a:schemeClr val="dk2"/>
              </a:buClr>
              <a:buSzPct val="25000"/>
              <a:buFont typeface="Garamond"/>
              <a:buNone/>
            </a:pPr>
            <a:r>
              <a:rPr lang="en-US" sz="2400" b="1" i="0" u="none" strike="noStrike" cap="none">
                <a:solidFill>
                  <a:schemeClr val="dk2"/>
                </a:solidFill>
                <a:latin typeface="Garamond"/>
                <a:ea typeface="Garamond"/>
                <a:cs typeface="Garamond"/>
                <a:sym typeface="Garamond"/>
              </a:rPr>
              <a:t>Alexandra Shinert, ashinert@pccc.edu</a:t>
            </a:r>
          </a:p>
          <a:p>
            <a:pPr marL="0" marR="0" lvl="0" indent="0" algn="l" rtl="0">
              <a:lnSpc>
                <a:spcPct val="100000"/>
              </a:lnSpc>
              <a:spcBef>
                <a:spcPts val="0"/>
              </a:spcBef>
              <a:spcAft>
                <a:spcPts val="0"/>
              </a:spcAft>
              <a:buClr>
                <a:schemeClr val="dk2"/>
              </a:buClr>
              <a:buSzPct val="25000"/>
              <a:buFont typeface="Garamond"/>
              <a:buNone/>
            </a:pPr>
            <a:r>
              <a:rPr lang="en-US" sz="2400" b="1" i="0" u="none" strike="noStrike" cap="none">
                <a:solidFill>
                  <a:schemeClr val="dk2"/>
                </a:solidFill>
                <a:latin typeface="Garamond"/>
                <a:ea typeface="Garamond"/>
                <a:cs typeface="Garamond"/>
                <a:sym typeface="Garamond"/>
              </a:rPr>
              <a:t>Kathy Spada, Spada@ntc.edu</a:t>
            </a:r>
          </a:p>
          <a:p>
            <a:pPr marL="0" marR="0" lvl="0" indent="0" algn="l" rtl="0">
              <a:lnSpc>
                <a:spcPct val="100000"/>
              </a:lnSpc>
              <a:spcBef>
                <a:spcPts val="0"/>
              </a:spcBef>
              <a:spcAft>
                <a:spcPts val="0"/>
              </a:spcAft>
              <a:buClr>
                <a:schemeClr val="dk1"/>
              </a:buClr>
              <a:buSzPct val="25000"/>
              <a:buFont typeface="Arial"/>
              <a:buNone/>
            </a:pPr>
            <a:r>
              <a:rPr lang="en-US" sz="2400" b="1" i="0" u="none" strike="noStrike" cap="none">
                <a:solidFill>
                  <a:schemeClr val="dk2"/>
                </a:solidFill>
                <a:latin typeface="Garamond"/>
                <a:ea typeface="Garamond"/>
                <a:cs typeface="Garamond"/>
                <a:sym typeface="Garamond"/>
              </a:rPr>
              <a:t>Nicolette van der Lee, nhv@hawaii.edu</a:t>
            </a:r>
          </a:p>
          <a:p>
            <a:pPr marL="0" marR="0" lvl="0" indent="0" algn="l" rtl="0">
              <a:lnSpc>
                <a:spcPct val="100000"/>
              </a:lnSpc>
              <a:spcBef>
                <a:spcPts val="0"/>
              </a:spcBef>
              <a:spcAft>
                <a:spcPts val="0"/>
              </a:spcAft>
              <a:buClr>
                <a:schemeClr val="dk1"/>
              </a:buClr>
              <a:buSzPct val="25000"/>
              <a:buFont typeface="Arial"/>
              <a:buNone/>
            </a:pPr>
            <a:r>
              <a:rPr lang="en-US" sz="2400" b="1" i="0" u="none" strike="noStrike" cap="none">
                <a:solidFill>
                  <a:schemeClr val="dk2"/>
                </a:solidFill>
                <a:latin typeface="Garamond"/>
                <a:ea typeface="Garamond"/>
                <a:cs typeface="Garamond"/>
                <a:sym typeface="Garamond"/>
              </a:rPr>
              <a:t>Maria Fieth, mfieth@calstate.edu</a:t>
            </a:r>
          </a:p>
        </p:txBody>
      </p:sp>
      <p:sp>
        <p:nvSpPr>
          <p:cNvPr id="625" name="Shape 625"/>
          <p:cNvSpPr/>
          <p:nvPr/>
        </p:nvSpPr>
        <p:spPr>
          <a:xfrm rot="-4663261">
            <a:off x="558624" y="900193"/>
            <a:ext cx="1746350" cy="2128825"/>
          </a:xfrm>
          <a:prstGeom prst="cloudCallout">
            <a:avLst>
              <a:gd name="adj1" fmla="val -37266"/>
              <a:gd name="adj2" fmla="val 87218"/>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26" name="Shape 626"/>
          <p:cNvSpPr/>
          <p:nvPr/>
        </p:nvSpPr>
        <p:spPr>
          <a:xfrm>
            <a:off x="5988000" y="1127125"/>
            <a:ext cx="2620199" cy="1432800"/>
          </a:xfrm>
          <a:prstGeom prst="wedgeEllipseCallout">
            <a:avLst>
              <a:gd name="adj1" fmla="val -28756"/>
              <a:gd name="adj2" fmla="val 8437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27" name="Shape 627"/>
          <p:cNvSpPr txBox="1">
            <a:spLocks noGrp="1"/>
          </p:cNvSpPr>
          <p:nvPr>
            <p:ph type="ctrTitle"/>
          </p:nvPr>
        </p:nvSpPr>
        <p:spPr>
          <a:xfrm>
            <a:off x="5607000" y="1154425"/>
            <a:ext cx="3384600" cy="1194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000" b="1" i="0" u="none" strike="noStrike" cap="none">
                <a:solidFill>
                  <a:srgbClr val="17365D"/>
                </a:solidFill>
                <a:latin typeface="Garamond"/>
                <a:ea typeface="Garamond"/>
                <a:cs typeface="Garamond"/>
                <a:sym typeface="Garamond"/>
              </a:rPr>
              <a:t>Hope to talk</a:t>
            </a:r>
          </a:p>
          <a:p>
            <a:pPr marL="0" marR="0" lvl="0" indent="0" algn="ctr" rtl="0">
              <a:lnSpc>
                <a:spcPct val="100000"/>
              </a:lnSpc>
              <a:spcBef>
                <a:spcPts val="0"/>
              </a:spcBef>
              <a:spcAft>
                <a:spcPts val="0"/>
              </a:spcAft>
              <a:buClr>
                <a:srgbClr val="262626"/>
              </a:buClr>
              <a:buSzPct val="25000"/>
              <a:buFont typeface="Garamond"/>
              <a:buNone/>
            </a:pPr>
            <a:r>
              <a:rPr lang="en-US" sz="3000" b="1" i="0" u="none" strike="noStrike" cap="none">
                <a:solidFill>
                  <a:srgbClr val="17365D"/>
                </a:solidFill>
                <a:latin typeface="Garamond"/>
                <a:ea typeface="Garamond"/>
                <a:cs typeface="Garamond"/>
                <a:sym typeface="Garamond"/>
              </a:rPr>
              <a:t> to you soon!</a:t>
            </a:r>
          </a:p>
        </p:txBody>
      </p:sp>
      <p:sp>
        <p:nvSpPr>
          <p:cNvPr id="628" name="Shape 628"/>
          <p:cNvSpPr/>
          <p:nvPr/>
        </p:nvSpPr>
        <p:spPr>
          <a:xfrm>
            <a:off x="3517800" y="1362500"/>
            <a:ext cx="2089199" cy="1064700"/>
          </a:xfrm>
          <a:prstGeom prst="wedgeRectCallout">
            <a:avLst>
              <a:gd name="adj1" fmla="val -21746"/>
              <a:gd name="adj2" fmla="val 110211"/>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29" name="Shape 629"/>
          <p:cNvSpPr txBox="1">
            <a:spLocks noGrp="1"/>
          </p:cNvSpPr>
          <p:nvPr>
            <p:ph type="ctrTitle"/>
          </p:nvPr>
        </p:nvSpPr>
        <p:spPr>
          <a:xfrm>
            <a:off x="354050" y="1121300"/>
            <a:ext cx="1956000" cy="10266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000" b="1" i="0" u="none" strike="noStrike" cap="none">
                <a:solidFill>
                  <a:srgbClr val="17365D"/>
                </a:solidFill>
                <a:latin typeface="Garamond"/>
                <a:ea typeface="Garamond"/>
                <a:cs typeface="Garamond"/>
                <a:sym typeface="Garamond"/>
              </a:rPr>
              <a:t>The end!</a:t>
            </a:r>
          </a:p>
        </p:txBody>
      </p:sp>
      <p:sp>
        <p:nvSpPr>
          <p:cNvPr id="630" name="Shape 630"/>
          <p:cNvSpPr txBox="1">
            <a:spLocks noGrp="1"/>
          </p:cNvSpPr>
          <p:nvPr>
            <p:ph type="ctrTitle"/>
          </p:nvPr>
        </p:nvSpPr>
        <p:spPr>
          <a:xfrm>
            <a:off x="3289201" y="1121300"/>
            <a:ext cx="2451600" cy="10266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000" b="1" i="0" u="none" strike="noStrike" cap="none">
                <a:solidFill>
                  <a:srgbClr val="17365D"/>
                </a:solidFill>
                <a:latin typeface="Garamond"/>
                <a:ea typeface="Garamond"/>
                <a:cs typeface="Garamond"/>
                <a:sym typeface="Garamond"/>
              </a:rPr>
              <a:t>Thank you!</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457200" y="304800"/>
            <a:ext cx="8229600" cy="6095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a:solidFill>
                  <a:srgbClr val="244061"/>
                </a:solidFill>
                <a:latin typeface="Calibri"/>
                <a:ea typeface="Calibri"/>
                <a:cs typeface="Calibri"/>
                <a:sym typeface="Calibri"/>
              </a:rPr>
              <a:t>UPCOMING WEBINARS</a:t>
            </a:r>
          </a:p>
        </p:txBody>
      </p:sp>
      <p:sp>
        <p:nvSpPr>
          <p:cNvPr id="636" name="Shape 636"/>
          <p:cNvSpPr txBox="1">
            <a:spLocks noGrp="1"/>
          </p:cNvSpPr>
          <p:nvPr>
            <p:ph type="body" idx="1"/>
          </p:nvPr>
        </p:nvSpPr>
        <p:spPr>
          <a:xfrm>
            <a:off x="457200" y="1447800"/>
            <a:ext cx="8229600" cy="4678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244061"/>
              </a:buClr>
              <a:buSzPct val="25000"/>
              <a:buFont typeface="Arial"/>
              <a:buNone/>
            </a:pPr>
            <a:r>
              <a:rPr lang="en-US" sz="4000" b="1" i="1" u="none" strike="noStrike" cap="none">
                <a:solidFill>
                  <a:srgbClr val="FF0000"/>
                </a:solidFill>
                <a:latin typeface="Calibri"/>
                <a:ea typeface="Calibri"/>
                <a:cs typeface="Calibri"/>
                <a:sym typeface="Calibri"/>
              </a:rPr>
              <a:t>2017 TAACCCT Round 3 Closeout</a:t>
            </a:r>
          </a:p>
          <a:p>
            <a:pPr marL="0" marR="0" lvl="0" indent="0" algn="ctr" rtl="0">
              <a:lnSpc>
                <a:spcPct val="100000"/>
              </a:lnSpc>
              <a:spcBef>
                <a:spcPts val="560"/>
              </a:spcBef>
              <a:spcAft>
                <a:spcPts val="0"/>
              </a:spcAft>
              <a:buClr>
                <a:srgbClr val="244061"/>
              </a:buClr>
              <a:buSzPct val="25000"/>
              <a:buFont typeface="Arial"/>
              <a:buNone/>
            </a:pPr>
            <a:r>
              <a:rPr lang="en-US" sz="4000" b="1" i="1" u="none" strike="noStrike" cap="none">
                <a:solidFill>
                  <a:srgbClr val="244061"/>
                </a:solidFill>
                <a:latin typeface="Calibri"/>
                <a:ea typeface="Calibri"/>
                <a:cs typeface="Calibri"/>
                <a:sym typeface="Calibri"/>
              </a:rPr>
              <a:t>February 9, 2017   1:00 pm EST</a:t>
            </a:r>
          </a:p>
          <a:p>
            <a:pPr marL="0" marR="0" lvl="0" indent="0" algn="ctr" rtl="0">
              <a:lnSpc>
                <a:spcPct val="100000"/>
              </a:lnSpc>
              <a:spcBef>
                <a:spcPts val="560"/>
              </a:spcBef>
              <a:spcAft>
                <a:spcPts val="0"/>
              </a:spcAft>
              <a:buClr>
                <a:srgbClr val="244061"/>
              </a:buClr>
              <a:buSzPct val="25000"/>
              <a:buFont typeface="Arial"/>
              <a:buNone/>
            </a:pPr>
            <a:endParaRPr sz="4000" b="1" i="1" u="none" strike="noStrike" cap="none">
              <a:solidFill>
                <a:srgbClr val="244061"/>
              </a:solidFill>
              <a:latin typeface="Calibri"/>
              <a:ea typeface="Calibri"/>
              <a:cs typeface="Calibri"/>
              <a:sym typeface="Calibri"/>
            </a:endParaRPr>
          </a:p>
          <a:p>
            <a:pPr marL="0" marR="0" lvl="0" indent="0" algn="ctr" rtl="0">
              <a:lnSpc>
                <a:spcPct val="100000"/>
              </a:lnSpc>
              <a:spcBef>
                <a:spcPts val="560"/>
              </a:spcBef>
              <a:spcAft>
                <a:spcPts val="0"/>
              </a:spcAft>
              <a:buClr>
                <a:srgbClr val="244061"/>
              </a:buClr>
              <a:buSzPct val="25000"/>
              <a:buFont typeface="Arial"/>
              <a:buNone/>
            </a:pPr>
            <a:r>
              <a:rPr lang="en-US" sz="4000" b="1" i="1" u="none" strike="noStrike" cap="none">
                <a:solidFill>
                  <a:srgbClr val="FF0000"/>
                </a:solidFill>
                <a:latin typeface="Calibri"/>
                <a:ea typeface="Calibri"/>
                <a:cs typeface="Calibri"/>
                <a:sym typeface="Calibri"/>
              </a:rPr>
              <a:t>TAACCCT February Consultancy Call</a:t>
            </a:r>
          </a:p>
          <a:p>
            <a:pPr marL="0" marR="0" lvl="0" indent="0" algn="ctr" rtl="0">
              <a:lnSpc>
                <a:spcPct val="100000"/>
              </a:lnSpc>
              <a:spcBef>
                <a:spcPts val="560"/>
              </a:spcBef>
              <a:spcAft>
                <a:spcPts val="0"/>
              </a:spcAft>
              <a:buClr>
                <a:srgbClr val="244061"/>
              </a:buClr>
              <a:buSzPct val="25000"/>
              <a:buFont typeface="Arial"/>
              <a:buNone/>
            </a:pPr>
            <a:r>
              <a:rPr lang="en-US" sz="4000" b="1" i="1" u="none" strike="noStrike" cap="none">
                <a:solidFill>
                  <a:srgbClr val="244061"/>
                </a:solidFill>
                <a:latin typeface="Calibri"/>
                <a:ea typeface="Calibri"/>
                <a:cs typeface="Calibri"/>
                <a:sym typeface="Calibri"/>
              </a:rPr>
              <a:t>February 13, 2017   4:00 pm EST</a:t>
            </a:r>
          </a:p>
          <a:p>
            <a:pPr marL="0" marR="0" lvl="0" indent="0" algn="ctr" rtl="0">
              <a:lnSpc>
                <a:spcPct val="100000"/>
              </a:lnSpc>
              <a:spcBef>
                <a:spcPts val="560"/>
              </a:spcBef>
              <a:spcAft>
                <a:spcPts val="0"/>
              </a:spcAft>
              <a:buClr>
                <a:srgbClr val="244061"/>
              </a:buClr>
              <a:buSzPct val="25000"/>
              <a:buFont typeface="Arial"/>
              <a:buNone/>
            </a:pPr>
            <a:endParaRPr sz="4000" b="1" i="1" u="none" strike="noStrike" cap="none">
              <a:solidFill>
                <a:srgbClr val="244061"/>
              </a:solidFill>
              <a:latin typeface="Calibri"/>
              <a:ea typeface="Calibri"/>
              <a:cs typeface="Calibri"/>
              <a:sym typeface="Calibri"/>
            </a:endParaRPr>
          </a:p>
          <a:p>
            <a:pPr marL="0" marR="0" lvl="0" indent="0" algn="ctr" rtl="0">
              <a:lnSpc>
                <a:spcPct val="100000"/>
              </a:lnSpc>
              <a:spcBef>
                <a:spcPts val="560"/>
              </a:spcBef>
              <a:spcAft>
                <a:spcPts val="0"/>
              </a:spcAft>
              <a:buClr>
                <a:srgbClr val="244061"/>
              </a:buClr>
              <a:buSzPct val="25000"/>
              <a:buFont typeface="Arial"/>
              <a:buNone/>
            </a:pPr>
            <a:endParaRPr sz="4000" b="1" i="1" u="none" strike="noStrike" cap="none">
              <a:solidFill>
                <a:srgbClr val="244061"/>
              </a:solidFill>
              <a:latin typeface="Calibri"/>
              <a:ea typeface="Calibri"/>
              <a:cs typeface="Calibri"/>
              <a:sym typeface="Calibri"/>
            </a:endParaRPr>
          </a:p>
          <a:p>
            <a:pPr marL="0" marR="0" lvl="0" indent="0" algn="ctr" rtl="0">
              <a:lnSpc>
                <a:spcPct val="100000"/>
              </a:lnSpc>
              <a:spcBef>
                <a:spcPts val="560"/>
              </a:spcBef>
              <a:spcAft>
                <a:spcPts val="0"/>
              </a:spcAft>
              <a:buClr>
                <a:srgbClr val="244061"/>
              </a:buClr>
              <a:buSzPct val="25000"/>
              <a:buFont typeface="Arial"/>
              <a:buNone/>
            </a:pPr>
            <a:endParaRPr sz="4000" b="1" i="1" u="none" strike="noStrike" cap="none">
              <a:solidFill>
                <a:srgbClr val="244061"/>
              </a:solidFill>
              <a:latin typeface="Calibri"/>
              <a:ea typeface="Calibri"/>
              <a:cs typeface="Calibri"/>
              <a:sym typeface="Calibri"/>
            </a:endParaRPr>
          </a:p>
        </p:txBody>
      </p:sp>
      <p:sp>
        <p:nvSpPr>
          <p:cNvPr id="637" name="Shape 63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lang="en-US"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17365D"/>
              </a:buClr>
              <a:buSzPct val="25000"/>
              <a:buFont typeface="Calibri"/>
              <a:buNone/>
            </a:pPr>
            <a:r>
              <a:rPr lang="en-US" sz="3600" b="0" i="0" u="none" strike="noStrike" cap="none">
                <a:solidFill>
                  <a:srgbClr val="17365D"/>
                </a:solidFill>
                <a:latin typeface="Garamond"/>
                <a:ea typeface="Garamond"/>
                <a:cs typeface="Garamond"/>
                <a:sym typeface="Garamond"/>
              </a:rPr>
              <a:t>Who We Are</a:t>
            </a:r>
          </a:p>
        </p:txBody>
      </p:sp>
      <p:sp>
        <p:nvSpPr>
          <p:cNvPr id="235" name="Shape 235"/>
          <p:cNvSpPr txBox="1">
            <a:spLocks noGrp="1"/>
          </p:cNvSpPr>
          <p:nvPr>
            <p:ph type="sldNum" idx="12"/>
          </p:nvPr>
        </p:nvSpPr>
        <p:spPr>
          <a:xfrm>
            <a:off x="11677425" y="2002675"/>
            <a:ext cx="2133599" cy="3650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4</a:t>
            </a:fld>
            <a:endParaRPr lang="en-US" sz="1200" b="0" i="0" u="none" strike="noStrike" cap="none">
              <a:solidFill>
                <a:srgbClr val="888888"/>
              </a:solidFill>
              <a:latin typeface="Calibri"/>
              <a:ea typeface="Calibri"/>
              <a:cs typeface="Calibri"/>
              <a:sym typeface="Calibri"/>
            </a:endParaRPr>
          </a:p>
        </p:txBody>
      </p:sp>
      <p:pic>
        <p:nvPicPr>
          <p:cNvPr id="236" name="Shape 236"/>
          <p:cNvPicPr preferRelativeResize="0"/>
          <p:nvPr/>
        </p:nvPicPr>
        <p:blipFill rotWithShape="1">
          <a:blip r:embed="rId3">
            <a:alphaModFix/>
          </a:blip>
          <a:srcRect/>
          <a:stretch/>
        </p:blipFill>
        <p:spPr>
          <a:xfrm>
            <a:off x="2578950" y="5567950"/>
            <a:ext cx="647774" cy="1073675"/>
          </a:xfrm>
          <a:prstGeom prst="rect">
            <a:avLst/>
          </a:prstGeom>
          <a:noFill/>
          <a:ln>
            <a:noFill/>
          </a:ln>
        </p:spPr>
      </p:pic>
      <p:pic>
        <p:nvPicPr>
          <p:cNvPr id="237" name="Shape 237"/>
          <p:cNvPicPr preferRelativeResize="0"/>
          <p:nvPr/>
        </p:nvPicPr>
        <p:blipFill rotWithShape="1">
          <a:blip r:embed="rId4">
            <a:alphaModFix/>
          </a:blip>
          <a:srcRect/>
          <a:stretch/>
        </p:blipFill>
        <p:spPr>
          <a:xfrm>
            <a:off x="721239" y="4160823"/>
            <a:ext cx="1003778" cy="783250"/>
          </a:xfrm>
          <a:prstGeom prst="rect">
            <a:avLst/>
          </a:prstGeom>
          <a:noFill/>
          <a:ln>
            <a:noFill/>
          </a:ln>
        </p:spPr>
      </p:pic>
      <p:pic>
        <p:nvPicPr>
          <p:cNvPr id="238" name="Shape 238"/>
          <p:cNvPicPr preferRelativeResize="0"/>
          <p:nvPr/>
        </p:nvPicPr>
        <p:blipFill rotWithShape="1">
          <a:blip r:embed="rId5">
            <a:alphaModFix/>
          </a:blip>
          <a:srcRect/>
          <a:stretch/>
        </p:blipFill>
        <p:spPr>
          <a:xfrm>
            <a:off x="3909125" y="4071623"/>
            <a:ext cx="1682400" cy="569304"/>
          </a:xfrm>
          <a:prstGeom prst="rect">
            <a:avLst/>
          </a:prstGeom>
          <a:noFill/>
          <a:ln>
            <a:noFill/>
          </a:ln>
        </p:spPr>
      </p:pic>
      <p:pic>
        <p:nvPicPr>
          <p:cNvPr id="239" name="Shape 239"/>
          <p:cNvPicPr preferRelativeResize="0"/>
          <p:nvPr/>
        </p:nvPicPr>
        <p:blipFill rotWithShape="1">
          <a:blip r:embed="rId6">
            <a:alphaModFix/>
          </a:blip>
          <a:srcRect/>
          <a:stretch/>
        </p:blipFill>
        <p:spPr>
          <a:xfrm>
            <a:off x="5110248" y="5665237"/>
            <a:ext cx="2247650" cy="726700"/>
          </a:xfrm>
          <a:prstGeom prst="rect">
            <a:avLst/>
          </a:prstGeom>
          <a:noFill/>
          <a:ln>
            <a:noFill/>
          </a:ln>
        </p:spPr>
      </p:pic>
      <p:sp>
        <p:nvSpPr>
          <p:cNvPr id="240" name="Shape 240"/>
          <p:cNvSpPr txBox="1"/>
          <p:nvPr/>
        </p:nvSpPr>
        <p:spPr>
          <a:xfrm>
            <a:off x="1549087" y="4514350"/>
            <a:ext cx="2707499" cy="8649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Garamond"/>
              <a:buNone/>
            </a:pPr>
            <a:r>
              <a:rPr lang="en-US" sz="1600" b="1" i="0" u="none" strike="noStrike" cap="none">
                <a:solidFill>
                  <a:schemeClr val="dk2"/>
                </a:solidFill>
                <a:latin typeface="Garamond"/>
                <a:ea typeface="Garamond"/>
                <a:cs typeface="Garamond"/>
                <a:sym typeface="Garamond"/>
              </a:rPr>
              <a:t>Alexandra Shinert</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Communications/Program Assistant</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Northeast Resiliency Consortium</a:t>
            </a:r>
          </a:p>
        </p:txBody>
      </p:sp>
      <p:sp>
        <p:nvSpPr>
          <p:cNvPr id="241" name="Shape 241"/>
          <p:cNvSpPr txBox="1"/>
          <p:nvPr/>
        </p:nvSpPr>
        <p:spPr>
          <a:xfrm>
            <a:off x="3657600" y="3142750"/>
            <a:ext cx="2133599" cy="977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Garamond"/>
              <a:buNone/>
            </a:pPr>
            <a:r>
              <a:rPr lang="en-US" sz="1600" b="1" i="0" u="none" strike="noStrike" cap="none">
                <a:solidFill>
                  <a:schemeClr val="dk2"/>
                </a:solidFill>
                <a:latin typeface="Garamond"/>
                <a:ea typeface="Garamond"/>
                <a:cs typeface="Garamond"/>
                <a:sym typeface="Garamond"/>
              </a:rPr>
              <a:t>Kathy Spada</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Project Manager</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INTERFACE Consortium</a:t>
            </a:r>
          </a:p>
        </p:txBody>
      </p:sp>
      <p:sp>
        <p:nvSpPr>
          <p:cNvPr id="242" name="Shape 242"/>
          <p:cNvSpPr txBox="1"/>
          <p:nvPr/>
        </p:nvSpPr>
        <p:spPr>
          <a:xfrm>
            <a:off x="224350" y="3142750"/>
            <a:ext cx="1917899" cy="765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Garamond"/>
              <a:buNone/>
            </a:pPr>
            <a:r>
              <a:rPr lang="en-US" sz="1600" b="1" i="0" u="none" strike="noStrike" cap="none">
                <a:solidFill>
                  <a:schemeClr val="dk2"/>
                </a:solidFill>
                <a:latin typeface="Garamond"/>
                <a:ea typeface="Garamond"/>
                <a:cs typeface="Garamond"/>
                <a:sym typeface="Garamond"/>
              </a:rPr>
              <a:t>Helene Mancuso</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Project Manager</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TAACCCT Grant</a:t>
            </a:r>
          </a:p>
        </p:txBody>
      </p:sp>
      <p:sp>
        <p:nvSpPr>
          <p:cNvPr id="243" name="Shape 243"/>
          <p:cNvSpPr txBox="1"/>
          <p:nvPr/>
        </p:nvSpPr>
        <p:spPr>
          <a:xfrm>
            <a:off x="4485500" y="4456175"/>
            <a:ext cx="3990599" cy="8649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Garamond"/>
              <a:buNone/>
            </a:pPr>
            <a:r>
              <a:rPr lang="en-US" sz="1600" b="1" i="0" u="none" strike="noStrike" cap="none">
                <a:solidFill>
                  <a:schemeClr val="dk2"/>
                </a:solidFill>
                <a:latin typeface="Garamond"/>
                <a:ea typeface="Garamond"/>
                <a:cs typeface="Garamond"/>
                <a:sym typeface="Garamond"/>
              </a:rPr>
              <a:t>Nicolette van der Lee</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Program Coordinator</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Office of Continuing Education &amp; Training &amp; Sustainable Living</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Institute of Maui</a:t>
            </a:r>
          </a:p>
        </p:txBody>
      </p:sp>
      <p:sp>
        <p:nvSpPr>
          <p:cNvPr id="244" name="Shape 244"/>
          <p:cNvSpPr txBox="1"/>
          <p:nvPr/>
        </p:nvSpPr>
        <p:spPr>
          <a:xfrm>
            <a:off x="3900100" y="3837025"/>
            <a:ext cx="1597500" cy="3650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Calibri"/>
              <a:buNone/>
            </a:pPr>
            <a:r>
              <a:rPr lang="en-US" sz="1200" b="0" i="1" u="none" strike="noStrike" cap="none">
                <a:solidFill>
                  <a:schemeClr val="dk2"/>
                </a:solidFill>
                <a:latin typeface="Calibri"/>
                <a:ea typeface="Calibri"/>
                <a:cs typeface="Calibri"/>
                <a:sym typeface="Calibri"/>
              </a:rPr>
              <a:t>Wausau, WI</a:t>
            </a:r>
          </a:p>
        </p:txBody>
      </p:sp>
      <p:sp>
        <p:nvSpPr>
          <p:cNvPr id="245" name="Shape 245"/>
          <p:cNvSpPr txBox="1"/>
          <p:nvPr/>
        </p:nvSpPr>
        <p:spPr>
          <a:xfrm>
            <a:off x="2051086" y="5105225"/>
            <a:ext cx="1597500" cy="3650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Calibri"/>
              <a:buNone/>
            </a:pPr>
            <a:r>
              <a:rPr lang="en-US" sz="1200" b="0" i="1" u="none" strike="noStrike" cap="none">
                <a:solidFill>
                  <a:schemeClr val="dk2"/>
                </a:solidFill>
                <a:latin typeface="Calibri"/>
                <a:ea typeface="Calibri"/>
                <a:cs typeface="Calibri"/>
                <a:sym typeface="Calibri"/>
              </a:rPr>
              <a:t>Paterson, NJ</a:t>
            </a:r>
          </a:p>
        </p:txBody>
      </p:sp>
      <p:sp>
        <p:nvSpPr>
          <p:cNvPr id="246" name="Shape 246"/>
          <p:cNvSpPr txBox="1"/>
          <p:nvPr/>
        </p:nvSpPr>
        <p:spPr>
          <a:xfrm>
            <a:off x="392350" y="3823005"/>
            <a:ext cx="1516799" cy="3306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Calibri"/>
              <a:buNone/>
            </a:pPr>
            <a:r>
              <a:rPr lang="en-US" sz="1200" b="0" i="1" u="none" strike="noStrike" cap="none">
                <a:solidFill>
                  <a:schemeClr val="dk2"/>
                </a:solidFill>
                <a:latin typeface="Calibri"/>
                <a:ea typeface="Calibri"/>
                <a:cs typeface="Calibri"/>
                <a:sym typeface="Calibri"/>
              </a:rPr>
              <a:t>Nanticoke, PA</a:t>
            </a:r>
          </a:p>
        </p:txBody>
      </p:sp>
      <p:sp>
        <p:nvSpPr>
          <p:cNvPr id="247" name="Shape 247"/>
          <p:cNvSpPr txBox="1"/>
          <p:nvPr/>
        </p:nvSpPr>
        <p:spPr>
          <a:xfrm>
            <a:off x="5674500" y="5512050"/>
            <a:ext cx="1597500" cy="3650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200" b="0" i="1" u="none" strike="noStrike" cap="none">
                <a:solidFill>
                  <a:schemeClr val="dk2"/>
                </a:solidFill>
                <a:latin typeface="Calibri"/>
                <a:ea typeface="Calibri"/>
                <a:cs typeface="Calibri"/>
                <a:sym typeface="Calibri"/>
              </a:rPr>
              <a:t>Kahului, HI</a:t>
            </a:r>
          </a:p>
        </p:txBody>
      </p:sp>
      <p:pic>
        <p:nvPicPr>
          <p:cNvPr id="248" name="Shape 248"/>
          <p:cNvPicPr preferRelativeResize="0"/>
          <p:nvPr/>
        </p:nvPicPr>
        <p:blipFill rotWithShape="1">
          <a:blip r:embed="rId7">
            <a:alphaModFix/>
          </a:blip>
          <a:srcRect l="7325" t="28451" r="5252" b="5640"/>
          <a:stretch/>
        </p:blipFill>
        <p:spPr>
          <a:xfrm>
            <a:off x="2071750" y="2637975"/>
            <a:ext cx="1682400" cy="1691200"/>
          </a:xfrm>
          <a:prstGeom prst="rect">
            <a:avLst/>
          </a:prstGeom>
          <a:noFill/>
          <a:ln>
            <a:noFill/>
          </a:ln>
        </p:spPr>
      </p:pic>
      <p:pic>
        <p:nvPicPr>
          <p:cNvPr id="249" name="Shape 249" descr="Mancuso_Helene-12.jpg"/>
          <p:cNvPicPr preferRelativeResize="0"/>
          <p:nvPr/>
        </p:nvPicPr>
        <p:blipFill rotWithShape="1">
          <a:blip r:embed="rId8">
            <a:alphaModFix/>
          </a:blip>
          <a:srcRect/>
          <a:stretch/>
        </p:blipFill>
        <p:spPr>
          <a:xfrm>
            <a:off x="494550" y="1115474"/>
            <a:ext cx="1393101" cy="1993000"/>
          </a:xfrm>
          <a:prstGeom prst="rect">
            <a:avLst/>
          </a:prstGeom>
          <a:noFill/>
          <a:ln>
            <a:noFill/>
          </a:ln>
        </p:spPr>
      </p:pic>
      <p:sp>
        <p:nvSpPr>
          <p:cNvPr id="250" name="Shape 250"/>
          <p:cNvSpPr txBox="1"/>
          <p:nvPr/>
        </p:nvSpPr>
        <p:spPr>
          <a:xfrm>
            <a:off x="7279550" y="4217500"/>
            <a:ext cx="1597500" cy="3650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Calibri"/>
              <a:buNone/>
            </a:pPr>
            <a:r>
              <a:rPr lang="en-US" sz="1200" b="0" i="1" u="none" strike="noStrike" cap="none">
                <a:solidFill>
                  <a:schemeClr val="dk2"/>
                </a:solidFill>
                <a:latin typeface="Calibri"/>
                <a:ea typeface="Calibri"/>
                <a:cs typeface="Calibri"/>
                <a:sym typeface="Calibri"/>
              </a:rPr>
              <a:t>Long Beach, CA</a:t>
            </a:r>
          </a:p>
        </p:txBody>
      </p:sp>
      <p:pic>
        <p:nvPicPr>
          <p:cNvPr id="251" name="Shape 251"/>
          <p:cNvPicPr preferRelativeResize="0"/>
          <p:nvPr/>
        </p:nvPicPr>
        <p:blipFill rotWithShape="1">
          <a:blip r:embed="rId9">
            <a:alphaModFix/>
          </a:blip>
          <a:srcRect/>
          <a:stretch/>
        </p:blipFill>
        <p:spPr>
          <a:xfrm>
            <a:off x="4195798" y="1241475"/>
            <a:ext cx="1057174" cy="1563699"/>
          </a:xfrm>
          <a:prstGeom prst="rect">
            <a:avLst/>
          </a:prstGeom>
          <a:noFill/>
          <a:ln>
            <a:noFill/>
          </a:ln>
        </p:spPr>
      </p:pic>
      <p:pic>
        <p:nvPicPr>
          <p:cNvPr id="252" name="Shape 252"/>
          <p:cNvPicPr preferRelativeResize="0"/>
          <p:nvPr/>
        </p:nvPicPr>
        <p:blipFill rotWithShape="1">
          <a:blip r:embed="rId10">
            <a:alphaModFix/>
          </a:blip>
          <a:srcRect/>
          <a:stretch/>
        </p:blipFill>
        <p:spPr>
          <a:xfrm>
            <a:off x="7431950" y="1174074"/>
            <a:ext cx="1393099" cy="1723409"/>
          </a:xfrm>
          <a:prstGeom prst="rect">
            <a:avLst/>
          </a:prstGeom>
          <a:noFill/>
          <a:ln>
            <a:noFill/>
          </a:ln>
        </p:spPr>
      </p:pic>
      <p:sp>
        <p:nvSpPr>
          <p:cNvPr id="253" name="Shape 253"/>
          <p:cNvSpPr txBox="1"/>
          <p:nvPr/>
        </p:nvSpPr>
        <p:spPr>
          <a:xfrm>
            <a:off x="7135850" y="3157150"/>
            <a:ext cx="1917899" cy="9774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2"/>
              </a:buClr>
              <a:buSzPct val="25000"/>
              <a:buFont typeface="Garamond"/>
              <a:buNone/>
            </a:pPr>
            <a:r>
              <a:rPr lang="en-US" sz="1600" b="1" i="0" u="none" strike="noStrike" cap="none">
                <a:solidFill>
                  <a:schemeClr val="dk2"/>
                </a:solidFill>
                <a:latin typeface="Garamond"/>
                <a:ea typeface="Garamond"/>
                <a:cs typeface="Garamond"/>
                <a:sym typeface="Garamond"/>
              </a:rPr>
              <a:t>Maria Fieth</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Program Manager, Communications &amp; Community</a:t>
            </a:r>
          </a:p>
          <a:p>
            <a:pPr marL="0" marR="0" lvl="0" indent="0" algn="ctr" rtl="0">
              <a:lnSpc>
                <a:spcPct val="100000"/>
              </a:lnSpc>
              <a:spcBef>
                <a:spcPts val="0"/>
              </a:spcBef>
              <a:spcAft>
                <a:spcPts val="0"/>
              </a:spcAft>
              <a:buClr>
                <a:schemeClr val="dk2"/>
              </a:buClr>
              <a:buSzPct val="25000"/>
              <a:buFont typeface="Calibri"/>
              <a:buNone/>
            </a:pPr>
            <a:r>
              <a:rPr lang="en-US" sz="1200" b="0" i="0" u="none" strike="noStrike" cap="none">
                <a:solidFill>
                  <a:schemeClr val="dk2"/>
                </a:solidFill>
                <a:latin typeface="Calibri"/>
                <a:ea typeface="Calibri"/>
                <a:cs typeface="Calibri"/>
                <a:sym typeface="Calibri"/>
              </a:rPr>
              <a:t>Skills Commons</a:t>
            </a:r>
          </a:p>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dk2"/>
              </a:solidFill>
              <a:latin typeface="Calibri"/>
              <a:ea typeface="Calibri"/>
              <a:cs typeface="Calibri"/>
              <a:sym typeface="Calibri"/>
            </a:endParaRPr>
          </a:p>
        </p:txBody>
      </p:sp>
      <p:pic>
        <p:nvPicPr>
          <p:cNvPr id="254" name="Shape 254"/>
          <p:cNvPicPr preferRelativeResize="0"/>
          <p:nvPr/>
        </p:nvPicPr>
        <p:blipFill rotWithShape="1">
          <a:blip r:embed="rId11">
            <a:alphaModFix/>
          </a:blip>
          <a:srcRect l="42821" t="24941" r="42303" b="49927"/>
          <a:stretch/>
        </p:blipFill>
        <p:spPr>
          <a:xfrm>
            <a:off x="5815185" y="2663700"/>
            <a:ext cx="1393100" cy="1723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rgbClr val="17365D"/>
                </a:solidFill>
                <a:latin typeface="Garamond"/>
                <a:ea typeface="Garamond"/>
                <a:cs typeface="Garamond"/>
                <a:sym typeface="Garamond"/>
              </a:rPr>
              <a:t>Webinar Overview</a:t>
            </a:r>
          </a:p>
        </p:txBody>
      </p:sp>
      <p:sp>
        <p:nvSpPr>
          <p:cNvPr id="260" name="Shape 260"/>
          <p:cNvSpPr txBox="1">
            <a:spLocks noGrp="1"/>
          </p:cNvSpPr>
          <p:nvPr>
            <p:ph type="body" idx="1"/>
          </p:nvPr>
        </p:nvSpPr>
        <p:spPr>
          <a:xfrm>
            <a:off x="457200" y="1447800"/>
            <a:ext cx="8229600" cy="5262599"/>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dk2"/>
              </a:buClr>
              <a:buSzPct val="115000"/>
              <a:buFont typeface="Arial"/>
              <a:buChar char="•"/>
            </a:pPr>
            <a:r>
              <a:rPr lang="en-US" sz="2400" b="0" i="0" u="none" strike="noStrike" cap="none">
                <a:solidFill>
                  <a:schemeClr val="dk2"/>
                </a:solidFill>
                <a:latin typeface="Garamond"/>
                <a:ea typeface="Garamond"/>
                <a:cs typeface="Garamond"/>
                <a:sym typeface="Garamond"/>
              </a:rPr>
              <a:t>Who We Are</a:t>
            </a:r>
          </a:p>
          <a:p>
            <a:pPr marL="285750" marR="0" lvl="0" indent="-285750" algn="l" rtl="0">
              <a:lnSpc>
                <a:spcPct val="100000"/>
              </a:lnSpc>
              <a:spcBef>
                <a:spcPts val="1080"/>
              </a:spcBef>
              <a:spcAft>
                <a:spcPts val="0"/>
              </a:spcAft>
              <a:buClr>
                <a:schemeClr val="dk2"/>
              </a:buClr>
              <a:buSzPct val="115000"/>
              <a:buFont typeface="Arial"/>
              <a:buChar char="•"/>
            </a:pPr>
            <a:r>
              <a:rPr lang="en-US" sz="2400" b="0" i="0" u="none" strike="noStrike" cap="none">
                <a:solidFill>
                  <a:schemeClr val="dk2"/>
                </a:solidFill>
                <a:latin typeface="Garamond"/>
                <a:ea typeface="Garamond"/>
                <a:cs typeface="Garamond"/>
                <a:sym typeface="Garamond"/>
              </a:rPr>
              <a:t>Introduction to the Storytelling Initiative &amp; IMPACT</a:t>
            </a:r>
            <a:r>
              <a:rPr lang="en-US" sz="2400" b="0" i="1" u="none" strike="noStrike" cap="none">
                <a:solidFill>
                  <a:schemeClr val="dk2"/>
                </a:solidFill>
                <a:latin typeface="Garamond"/>
                <a:ea typeface="Garamond"/>
                <a:cs typeface="Garamond"/>
                <a:sym typeface="Garamond"/>
              </a:rPr>
              <a:t>community</a:t>
            </a:r>
          </a:p>
          <a:p>
            <a:pPr marL="285750" marR="0" lvl="0" indent="-273050" algn="l" rtl="0">
              <a:lnSpc>
                <a:spcPct val="100000"/>
              </a:lnSpc>
              <a:spcBef>
                <a:spcPts val="1080"/>
              </a:spcBef>
              <a:spcAft>
                <a:spcPts val="0"/>
              </a:spcAft>
              <a:buClr>
                <a:schemeClr val="dk2"/>
              </a:buClr>
              <a:buSzPct val="100000"/>
              <a:buFont typeface="Garamond"/>
              <a:buChar char="•"/>
            </a:pPr>
            <a:r>
              <a:rPr lang="en-US" sz="2400" b="0" i="0" u="none" strike="noStrike" cap="none">
                <a:solidFill>
                  <a:schemeClr val="dk2"/>
                </a:solidFill>
                <a:latin typeface="Garamond"/>
                <a:ea typeface="Garamond"/>
                <a:cs typeface="Garamond"/>
                <a:sym typeface="Garamond"/>
              </a:rPr>
              <a:t>Introduction to the StoryTelling Rubric</a:t>
            </a:r>
          </a:p>
          <a:p>
            <a:pPr marL="285750" marR="0" lvl="0" indent="-273050" algn="l" rtl="0">
              <a:lnSpc>
                <a:spcPct val="100000"/>
              </a:lnSpc>
              <a:spcBef>
                <a:spcPts val="1080"/>
              </a:spcBef>
              <a:spcAft>
                <a:spcPts val="0"/>
              </a:spcAft>
              <a:buClr>
                <a:schemeClr val="dk2"/>
              </a:buClr>
              <a:buSzPct val="100000"/>
              <a:buFont typeface="Garamond"/>
              <a:buChar char="•"/>
            </a:pPr>
            <a:r>
              <a:rPr lang="en-US" sz="2400" b="0" i="0" u="none" strike="noStrike" cap="none">
                <a:solidFill>
                  <a:schemeClr val="dk2"/>
                </a:solidFill>
                <a:latin typeface="Garamond"/>
                <a:ea typeface="Garamond"/>
                <a:cs typeface="Garamond"/>
                <a:sym typeface="Garamond"/>
              </a:rPr>
              <a:t>Our StoryTelling processes</a:t>
            </a:r>
          </a:p>
          <a:p>
            <a:pPr marL="285750" marR="0" lvl="0" indent="-273050" algn="l" rtl="0">
              <a:lnSpc>
                <a:spcPct val="100000"/>
              </a:lnSpc>
              <a:spcBef>
                <a:spcPts val="1080"/>
              </a:spcBef>
              <a:spcAft>
                <a:spcPts val="0"/>
              </a:spcAft>
              <a:buClr>
                <a:schemeClr val="dk2"/>
              </a:buClr>
              <a:buSzPct val="100000"/>
              <a:buFont typeface="Garamond"/>
              <a:buChar char="•"/>
            </a:pPr>
            <a:r>
              <a:rPr lang="en-US" sz="2400" b="0" i="0" u="none" strike="noStrike" cap="none">
                <a:solidFill>
                  <a:schemeClr val="dk2"/>
                </a:solidFill>
                <a:latin typeface="Garamond"/>
                <a:ea typeface="Garamond"/>
                <a:cs typeface="Garamond"/>
                <a:sym typeface="Garamond"/>
              </a:rPr>
              <a:t>Components of the StoryTelling Rubric</a:t>
            </a:r>
          </a:p>
          <a:p>
            <a:pPr marL="285750" marR="0" lvl="0" indent="-273050" algn="l" rtl="0">
              <a:lnSpc>
                <a:spcPct val="100000"/>
              </a:lnSpc>
              <a:spcBef>
                <a:spcPts val="1080"/>
              </a:spcBef>
              <a:spcAft>
                <a:spcPts val="0"/>
              </a:spcAft>
              <a:buClr>
                <a:schemeClr val="dk2"/>
              </a:buClr>
              <a:buSzPct val="100000"/>
              <a:buFont typeface="Garamond"/>
              <a:buChar char="•"/>
            </a:pPr>
            <a:r>
              <a:rPr lang="en-US" sz="2400" b="0" i="0" u="none" strike="noStrike" cap="none">
                <a:solidFill>
                  <a:schemeClr val="dk2"/>
                </a:solidFill>
                <a:latin typeface="Garamond"/>
                <a:ea typeface="Garamond"/>
                <a:cs typeface="Garamond"/>
                <a:sym typeface="Garamond"/>
              </a:rPr>
              <a:t>Call to action/next steps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3600" b="0" i="0" u="none" strike="noStrike" cap="none">
                <a:solidFill>
                  <a:schemeClr val="dk1"/>
                </a:solidFill>
                <a:latin typeface="Calibri"/>
                <a:ea typeface="Calibri"/>
                <a:cs typeface="Calibri"/>
                <a:sym typeface="Calibri"/>
              </a:rPr>
              <a:t> </a:t>
            </a:r>
            <a:r>
              <a:rPr lang="en-US" sz="4000" b="0" i="0" u="none" strike="noStrike" cap="none">
                <a:solidFill>
                  <a:srgbClr val="17365D"/>
                </a:solidFill>
                <a:latin typeface="Garamond"/>
                <a:ea typeface="Garamond"/>
                <a:cs typeface="Garamond"/>
                <a:sym typeface="Garamond"/>
              </a:rPr>
              <a:t>Introduction to StoryTelling Initiative</a:t>
            </a:r>
          </a:p>
        </p:txBody>
      </p:sp>
      <p:pic>
        <p:nvPicPr>
          <p:cNvPr id="267" name="Shape 267"/>
          <p:cNvPicPr preferRelativeResize="0"/>
          <p:nvPr/>
        </p:nvPicPr>
        <p:blipFill rotWithShape="1">
          <a:blip r:embed="rId3">
            <a:alphaModFix/>
          </a:blip>
          <a:srcRect/>
          <a:stretch/>
        </p:blipFill>
        <p:spPr>
          <a:xfrm>
            <a:off x="677424" y="1447800"/>
            <a:ext cx="3237300" cy="2154300"/>
          </a:xfrm>
          <a:prstGeom prst="rect">
            <a:avLst/>
          </a:prstGeom>
          <a:noFill/>
          <a:ln>
            <a:noFill/>
          </a:ln>
        </p:spPr>
      </p:pic>
      <p:pic>
        <p:nvPicPr>
          <p:cNvPr id="268" name="Shape 268"/>
          <p:cNvPicPr preferRelativeResize="0"/>
          <p:nvPr/>
        </p:nvPicPr>
        <p:blipFill rotWithShape="1">
          <a:blip r:embed="rId4">
            <a:alphaModFix/>
          </a:blip>
          <a:srcRect/>
          <a:stretch/>
        </p:blipFill>
        <p:spPr>
          <a:xfrm>
            <a:off x="4983475" y="1273425"/>
            <a:ext cx="3529499" cy="2609699"/>
          </a:xfrm>
          <a:prstGeom prst="rect">
            <a:avLst/>
          </a:prstGeom>
          <a:noFill/>
          <a:ln>
            <a:noFill/>
          </a:ln>
        </p:spPr>
      </p:pic>
      <p:pic>
        <p:nvPicPr>
          <p:cNvPr id="269" name="Shape 269"/>
          <p:cNvPicPr preferRelativeResize="0"/>
          <p:nvPr/>
        </p:nvPicPr>
        <p:blipFill rotWithShape="1">
          <a:blip r:embed="rId5">
            <a:alphaModFix/>
          </a:blip>
          <a:srcRect/>
          <a:stretch/>
        </p:blipFill>
        <p:spPr>
          <a:xfrm>
            <a:off x="228600" y="3962400"/>
            <a:ext cx="3237345" cy="2154305"/>
          </a:xfrm>
          <a:prstGeom prst="rect">
            <a:avLst/>
          </a:prstGeom>
          <a:noFill/>
          <a:ln>
            <a:noFill/>
          </a:ln>
        </p:spPr>
      </p:pic>
      <p:pic>
        <p:nvPicPr>
          <p:cNvPr id="270" name="Shape 270"/>
          <p:cNvPicPr preferRelativeResize="0"/>
          <p:nvPr/>
        </p:nvPicPr>
        <p:blipFill rotWithShape="1">
          <a:blip r:embed="rId6">
            <a:alphaModFix/>
          </a:blip>
          <a:srcRect/>
          <a:stretch/>
        </p:blipFill>
        <p:spPr>
          <a:xfrm>
            <a:off x="5044085" y="4168248"/>
            <a:ext cx="3468899" cy="2154300"/>
          </a:xfrm>
          <a:prstGeom prst="rect">
            <a:avLst/>
          </a:prstGeom>
          <a:noFill/>
          <a:ln>
            <a:noFill/>
          </a:ln>
        </p:spPr>
      </p:pic>
      <p:pic>
        <p:nvPicPr>
          <p:cNvPr id="271" name="Shape 271"/>
          <p:cNvPicPr preferRelativeResize="0">
            <a:picLocks noGrp="1"/>
          </p:cNvPicPr>
          <p:nvPr>
            <p:ph type="body" idx="1"/>
          </p:nvPr>
        </p:nvPicPr>
        <p:blipFill rotWithShape="1">
          <a:blip r:embed="rId7">
            <a:alphaModFix/>
          </a:blip>
          <a:srcRect/>
          <a:stretch/>
        </p:blipFill>
        <p:spPr>
          <a:xfrm rot="1118916">
            <a:off x="2952340" y="2590114"/>
            <a:ext cx="2765368" cy="27653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4000" b="0" i="0" u="none" strike="noStrike" cap="none">
                <a:solidFill>
                  <a:srgbClr val="17365D"/>
                </a:solidFill>
                <a:latin typeface="Garamond"/>
                <a:ea typeface="Garamond"/>
                <a:cs typeface="Garamond"/>
                <a:sym typeface="Garamond"/>
              </a:rPr>
              <a:t>What Keeps You Up at Night?</a:t>
            </a:r>
          </a:p>
        </p:txBody>
      </p:sp>
      <p:pic>
        <p:nvPicPr>
          <p:cNvPr id="278" name="Shape 278" descr="https://lh4.googleusercontent.com/jJMkckMr_Poj-yOLGPEDSNks93m5JBo_hlO-nJvn1hL3TBiNQMtKe3TJNjWRFMtxWVlRh_wCpFh3HZDJRmdycLUwM1MocHA9fV_UK38bhigBVRySOMeUkbDbFdEPhNAaqo-qUDle"/>
          <p:cNvPicPr preferRelativeResize="0">
            <a:picLocks noGrp="1"/>
          </p:cNvPicPr>
          <p:nvPr>
            <p:ph type="body" idx="1"/>
          </p:nvPr>
        </p:nvPicPr>
        <p:blipFill rotWithShape="1">
          <a:blip r:embed="rId3">
            <a:alphaModFix/>
          </a:blip>
          <a:srcRect/>
          <a:stretch/>
        </p:blipFill>
        <p:spPr>
          <a:xfrm>
            <a:off x="514350" y="1500979"/>
            <a:ext cx="8115300" cy="4572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4000" b="0" i="0" u="none" strike="noStrike" cap="none">
                <a:solidFill>
                  <a:srgbClr val="17365D"/>
                </a:solidFill>
                <a:latin typeface="Garamond"/>
                <a:ea typeface="Garamond"/>
                <a:cs typeface="Garamond"/>
                <a:sym typeface="Garamond"/>
              </a:rPr>
              <a:t>What Keeps Us Up at Night...</a:t>
            </a:r>
          </a:p>
        </p:txBody>
      </p:sp>
      <p:pic>
        <p:nvPicPr>
          <p:cNvPr id="285" name="Shape 285" descr="https://lh6.googleusercontent.com/nf3OycvBzzKmzT5_oat0gin2pscIX5u40KUaiNdibhDeKSawbBU0Xbab_wDc20zJiUuaH_dVthuPDePjU7IoztBwEJhMwySEJ_iv4yCKe2S45meAbPkH-oUG3xreipkkJSQx9a7g"/>
          <p:cNvPicPr preferRelativeResize="0">
            <a:picLocks noGrp="1"/>
          </p:cNvPicPr>
          <p:nvPr>
            <p:ph type="body" idx="1"/>
          </p:nvPr>
        </p:nvPicPr>
        <p:blipFill rotWithShape="1">
          <a:blip r:embed="rId3">
            <a:alphaModFix/>
          </a:blip>
          <a:srcRect/>
          <a:stretch/>
        </p:blipFill>
        <p:spPr>
          <a:xfrm>
            <a:off x="1511375" y="1617850"/>
            <a:ext cx="5914500" cy="265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57200" y="304800"/>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262626"/>
              </a:buClr>
              <a:buSzPct val="25000"/>
              <a:buFont typeface="Garamond"/>
              <a:buNone/>
            </a:pPr>
            <a:r>
              <a:rPr lang="en-US" sz="4000" b="0" i="0" u="none" strike="noStrike" cap="none">
                <a:solidFill>
                  <a:srgbClr val="17365D"/>
                </a:solidFill>
                <a:latin typeface="Garamond"/>
                <a:ea typeface="Garamond"/>
                <a:cs typeface="Garamond"/>
                <a:sym typeface="Garamond"/>
              </a:rPr>
              <a:t>What Keeps Us Up at Night</a:t>
            </a:r>
          </a:p>
        </p:txBody>
      </p:sp>
      <p:pic>
        <p:nvPicPr>
          <p:cNvPr id="292" name="Shape 292" descr="1.jpg"/>
          <p:cNvPicPr preferRelativeResize="0"/>
          <p:nvPr/>
        </p:nvPicPr>
        <p:blipFill rotWithShape="1">
          <a:blip r:embed="rId3">
            <a:alphaModFix/>
          </a:blip>
          <a:srcRect/>
          <a:stretch/>
        </p:blipFill>
        <p:spPr>
          <a:xfrm>
            <a:off x="1699875" y="1520850"/>
            <a:ext cx="5578799" cy="3102300"/>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9.0&quot;&gt;&lt;object type=&quot;1&quot; unique_id=&quot;10001&quot;&gt;&lt;object type=&quot;2&quot; unique_id=&quot;11330&quot;&gt;&lt;object type=&quot;3&quot; unique_id=&quot;11331&quot;&gt;&lt;property id=&quot;20148&quot; value=&quot;5&quot;/&gt;&lt;property id=&quot;20300&quot; value=&quot;Slide 1 - &amp;quot;Telling TAACCCT Tales&amp;#x0D;Using StoryTelling to Share Project Successes&amp;quot;&quot;/&gt;&lt;property id=&quot;20307&quot; value=&quot;256&quot;/&gt;&lt;/object&gt;&lt;object type=&quot;3&quot; unique_id=&quot;11332&quot;&gt;&lt;property id=&quot;20148&quot; value=&quot;5&quot;/&gt;&lt;property id=&quot;20300&quot; value=&quot;Slide 2 - &amp;quot;TAACCCT Learning Network at a Glance&amp;quot;&quot;/&gt;&lt;property id=&quot;20307&quot; value=&quot;257&quot;/&gt;&lt;/object&gt;&lt;object type=&quot;3&quot; unique_id=&quot;11333&quot;&gt;&lt;property id=&quot;20148&quot; value=&quot;5&quot;/&gt;&lt;property id=&quot;20300&quot; value=&quot;Slide 3 - &amp;quot;Sign up for the TAACCCT Weekly Digest&amp;quot;&quot;/&gt;&lt;property id=&quot;20307&quot; value=&quot;258&quot;/&gt;&lt;/object&gt;&lt;object type=&quot;3&quot; unique_id=&quot;11334&quot;&gt;&lt;property id=&quot;20148&quot; value=&quot;5&quot;/&gt;&lt;property id=&quot;20300&quot; value=&quot;Slide 4 - &amp;quot;Who We Are&amp;quot;&quot;/&gt;&lt;property id=&quot;20307&quot; value=&quot;259&quot;/&gt;&lt;/object&gt;&lt;object type=&quot;3&quot; unique_id=&quot;11335&quot;&gt;&lt;property id=&quot;20148&quot; value=&quot;5&quot;/&gt;&lt;property id=&quot;20300&quot; value=&quot;Slide 5 - &amp;quot;Webinar Overview&amp;quot;&quot;/&gt;&lt;property id=&quot;20307&quot; value=&quot;260&quot;/&gt;&lt;/object&gt;&lt;object type=&quot;3&quot; unique_id=&quot;11336&quot;&gt;&lt;property id=&quot;20148&quot; value=&quot;5&quot;/&gt;&lt;property id=&quot;20300&quot; value=&quot;Slide 6 - &amp;quot; Introduction to StoryTelling Initiative&amp;quot;&quot;/&gt;&lt;property id=&quot;20307&quot; value=&quot;261&quot;/&gt;&lt;/object&gt;&lt;object type=&quot;3&quot; unique_id=&quot;11337&quot;&gt;&lt;property id=&quot;20148&quot; value=&quot;5&quot;/&gt;&lt;property id=&quot;20300&quot; value=&quot;Slide 7 - &amp;quot;What Keeps You Up at Night?&amp;quot;&quot;/&gt;&lt;property id=&quot;20307&quot; value=&quot;262&quot;/&gt;&lt;/object&gt;&lt;object type=&quot;3&quot; unique_id=&quot;11338&quot;&gt;&lt;property id=&quot;20148&quot; value=&quot;5&quot;/&gt;&lt;property id=&quot;20300&quot; value=&quot;Slide 8 - &amp;quot;What Keeps Us Up at Night...&amp;quot;&quot;/&gt;&lt;property id=&quot;20307&quot; value=&quot;263&quot;/&gt;&lt;/object&gt;&lt;object type=&quot;3&quot; unique_id=&quot;11339&quot;&gt;&lt;property id=&quot;20148&quot; value=&quot;5&quot;/&gt;&lt;property id=&quot;20300&quot; value=&quot;Slide 9 - &amp;quot;What Keeps Us Up at Night&amp;quot;&quot;/&gt;&lt;property id=&quot;20307&quot; value=&quot;264&quot;/&gt;&lt;/object&gt;&lt;object type=&quot;3&quot; unique_id=&quot;11340&quot;&gt;&lt;property id=&quot;20148&quot; value=&quot;5&quot;/&gt;&lt;property id=&quot;20300&quot; value=&quot;Slide 10 - &amp;quot;What Keeps Us Up at Night&amp;quot;&quot;/&gt;&lt;property id=&quot;20307&quot; value=&quot;265&quot;/&gt;&lt;/object&gt;&lt;object type=&quot;3&quot; unique_id=&quot;11341&quot;&gt;&lt;property id=&quot;20148&quot; value=&quot;5&quot;/&gt;&lt;property id=&quot;20300&quot; value=&quot;Slide 11 - &amp;quot;What Keeps Us Up at Night&amp;quot;&quot;/&gt;&lt;property id=&quot;20307&quot; value=&quot;266&quot;/&gt;&lt;/object&gt;&lt;object type=&quot;3&quot; unique_id=&quot;11342&quot;&gt;&lt;property id=&quot;20148&quot; value=&quot;5&quot;/&gt;&lt;property id=&quot;20300&quot; value=&quot;Slide 12 - &amp;quot;What Keeps Us Up at Night&amp;quot;&quot;/&gt;&lt;property id=&quot;20307&quot; value=&quot;267&quot;/&gt;&lt;/object&gt;&lt;object type=&quot;3&quot; unique_id=&quot;11343&quot;&gt;&lt;property id=&quot;20148&quot; value=&quot;5&quot;/&gt;&lt;property id=&quot;20300&quot; value=&quot;Slide 13 - &amp;quot;Forming a StoryTelling Network&amp;quot;&quot;/&gt;&lt;property id=&quot;20307&quot; value=&quot;268&quot;/&gt;&lt;/object&gt;&lt;object type=&quot;3&quot; unique_id=&quot;11344&quot;&gt;&lt;property id=&quot;20148&quot; value=&quot;5&quot;/&gt;&lt;property id=&quot;20300&quot; value=&quot;Slide 14 - &amp;quot;Interactive StoryTelling Rubric&amp;quot;&quot;/&gt;&lt;property id=&quot;20307&quot; value=&quot;269&quot;/&gt;&lt;/object&gt;&lt;object type=&quot;3&quot; unique_id=&quot;11345&quot;&gt;&lt;property id=&quot;20148&quot; value=&quot;5&quot;/&gt;&lt;property id=&quot;20300&quot; value=&quot;Slide 15 - &amp;quot;Writer’s Room (Sharing Processes)&amp;quot;&quot;/&gt;&lt;property id=&quot;20307&quot; value=&quot;270&quot;/&gt;&lt;/object&gt;&lt;object type=&quot;3&quot; unique_id=&quot;11346&quot;&gt;&lt;property id=&quot;20148&quot; value=&quot;5&quot;/&gt;&lt;property id=&quot;20300&quot; value=&quot;Slide 16 - &amp;quot;Talking Story in Hawaiʻi&amp;#x0D;How We Used the Storytelling Rubric &amp;quot;&quot;/&gt;&lt;property id=&quot;20307&quot; value=&quot;271&quot;/&gt;&lt;/object&gt;&lt;object type=&quot;3&quot; unique_id=&quot;11347&quot;&gt;&lt;property id=&quot;20148&quot; value=&quot;5&quot;/&gt;&lt;property id=&quot;20300&quot; value=&quot;Slide 17 - &amp;quot;CONNECTING ACROSS THE ISLANDS:&amp;#x0D;Conceptualizing the Stories&amp;quot;&quot;/&gt;&lt;property id=&quot;20307&quot; value=&quot;272&quot;/&gt;&lt;/object&gt;&lt;object type=&quot;3&quot; unique_id=&quot;11348&quot;&gt;&lt;property id=&quot;20148&quot; value=&quot;5&quot;/&gt;&lt;property id=&quot;20300&quot; value=&quot;Slide 18 - &amp;quot;USING THE STORYTELLING RUBRIC&amp;quot;&quot;/&gt;&lt;property id=&quot;20307&quot; value=&quot;273&quot;/&gt;&lt;/object&gt;&lt;object type=&quot;3&quot; unique_id=&quot;11349&quot;&gt;&lt;property id=&quot;20148&quot; value=&quot;5&quot;/&gt;&lt;property id=&quot;20300&quot; value=&quot;Slide 19 - &amp;quot;OUR PROCESS&amp;quot;&quot;/&gt;&lt;property id=&quot;20307&quot; value=&quot;274&quot;/&gt;&lt;/object&gt;&lt;object type=&quot;3&quot; unique_id=&quot;11350&quot;&gt;&lt;property id=&quot;20148&quot; value=&quot;5&quot;/&gt;&lt;property id=&quot;20300&quot; value=&quot;Slide 20 - &amp;quot;Sharing Our Stories&amp;quot;&quot;/&gt;&lt;property id=&quot;20307&quot; value=&quot;275&quot;/&gt;&lt;/object&gt;&lt;object type=&quot;3&quot; unique_id=&quot;11351&quot;&gt;&lt;property id=&quot;20148&quot; value=&quot;5&quot;/&gt;&lt;property id=&quot;20300&quot; value=&quot;Slide 21 - &amp;quot;The Process&amp;quot;&quot;/&gt;&lt;property id=&quot;20307&quot; value=&quot;276&quot;/&gt;&lt;/object&gt;&lt;object type=&quot;3&quot; unique_id=&quot;11352&quot;&gt;&lt;property id=&quot;20148&quot; value=&quot;5&quot;/&gt;&lt;property id=&quot;20300&quot; value=&quot;Slide 22 - &amp;quot;The Tale of the Cheetah&amp;quot;&quot;/&gt;&lt;property id=&quot;20307&quot; value=&quot;277&quot;/&gt;&lt;/object&gt;&lt;object type=&quot;3&quot; unique_id=&quot;11353&quot;&gt;&lt;property id=&quot;20148&quot; value=&quot;5&quot;/&gt;&lt;property id=&quot;20300&quot; value=&quot;Slide 23 - &amp;quot;Voices of Opportunity: concept&amp;quot;&quot;/&gt;&lt;property id=&quot;20307&quot; value=&quot;278&quot;/&gt;&lt;/object&gt;&lt;object type=&quot;3&quot; unique_id=&quot;11354&quot;&gt;&lt;property id=&quot;20148&quot; value=&quot;5&quot;/&gt;&lt;property id=&quot;20300&quot; value=&quot;Slide 24 - &amp;quot;Voices of Opportunity: production&amp;quot;&quot;/&gt;&lt;property id=&quot;20307&quot; value=&quot;279&quot;/&gt;&lt;/object&gt;&lt;object type=&quot;3&quot; unique_id=&quot;11355&quot;&gt;&lt;property id=&quot;20148&quot; value=&quot;5&quot;/&gt;&lt;property id=&quot;20300&quot; value=&quot;Slide 25 - &amp;quot;Voices of Opportunity: big reveal!&amp;quot;&quot;/&gt;&lt;property id=&quot;20307&quot; value=&quot;280&quot;/&gt;&lt;/object&gt;&lt;object type=&quot;3&quot; unique_id=&quot;11356&quot;&gt;&lt;property id=&quot;20148&quot; value=&quot;5&quot;/&gt;&lt;property id=&quot;20300&quot; value=&quot;Slide 26 - &amp;quot;Bringing the Story into Focus&amp;quot;&quot;/&gt;&lt;property id=&quot;20307&quot; value=&quot;281&quot;/&gt;&lt;/object&gt;&lt;object type=&quot;3&quot; unique_id=&quot;11357&quot;&gt;&lt;property id=&quot;20148&quot; value=&quot;5&quot;/&gt;&lt;property id=&quot;20300&quot; value=&quot;Slide 27 - &amp;quot;Bringing the Story into Focus&amp;quot;&quot;/&gt;&lt;property id=&quot;20307&quot; value=&quot;282&quot;/&gt;&lt;/object&gt;&lt;object type=&quot;3&quot; unique_id=&quot;11359&quot;&gt;&lt;property id=&quot;20148&quot; value=&quot;5&quot;/&gt;&lt;property id=&quot;20300&quot; value=&quot;Slide 28 - &amp;quot;Components of the StoryTelling Rubric&amp;quot;&quot;/&gt;&lt;property id=&quot;20307&quot; value=&quot;284&quot;/&gt;&lt;/object&gt;&lt;object type=&quot;3&quot; unique_id=&quot;11360&quot;&gt;&lt;property id=&quot;20148&quot; value=&quot;5&quot;/&gt;&lt;property id=&quot;20300&quot; value=&quot;Slide 29 - &amp;quot;Components of the StoryTelling Rubric&amp;quot;&quot;/&gt;&lt;property id=&quot;20307&quot; value=&quot;285&quot;/&gt;&lt;/object&gt;&lt;object type=&quot;3&quot; unique_id=&quot;11361&quot;&gt;&lt;property id=&quot;20148&quot; value=&quot;5&quot;/&gt;&lt;property id=&quot;20300&quot; value=&quot;Slide 30 - &amp;quot;Components of the StoryTelling Rubric&amp;quot;&quot;/&gt;&lt;property id=&quot;20307&quot; value=&quot;286&quot;/&gt;&lt;/object&gt;&lt;object type=&quot;3&quot; unique_id=&quot;11362&quot;&gt;&lt;property id=&quot;20148&quot; value=&quot;5&quot;/&gt;&lt;property id=&quot;20300&quot; value=&quot;Slide 31 - &amp;quot;Components of the StoryTelling Rubric&amp;quot;&quot;/&gt;&lt;property id=&quot;20307&quot; value=&quot;287&quot;/&gt;&lt;/object&gt;&lt;object type=&quot;3&quot; unique_id=&quot;11363&quot;&gt;&lt;property id=&quot;20148&quot; value=&quot;5&quot;/&gt;&lt;property id=&quot;20300&quot; value=&quot;Slide 32 - &amp;quot;Components of the StoryTelling Rubric&amp;quot;&quot;/&gt;&lt;property id=&quot;20307&quot; value=&quot;288&quot;/&gt;&lt;/object&gt;&lt;object type=&quot;3&quot; unique_id=&quot;11364&quot;&gt;&lt;property id=&quot;20148&quot; value=&quot;5&quot;/&gt;&lt;property id=&quot;20300&quot; value=&quot;Slide 33 - &amp;quot;Components of the StoryTelling Rubric&amp;quot;&quot;/&gt;&lt;property id=&quot;20307&quot; value=&quot;289&quot;/&gt;&lt;/object&gt;&lt;object type=&quot;3&quot; unique_id=&quot;11365&quot;&gt;&lt;property id=&quot;20148&quot; value=&quot;5&quot;/&gt;&lt;property id=&quot;20300&quot; value=&quot;Slide 34 - &amp;quot;Join Our &amp;#x0D;IMPACT Community&amp;quot;&quot;/&gt;&lt;property id=&quot;20307&quot; value=&quot;290&quot;/&gt;&lt;/object&gt;&lt;object type=&quot;3&quot; unique_id=&quot;11366&quot;&gt;&lt;property id=&quot;20148&quot; value=&quot;5&quot;/&gt;&lt;property id=&quot;20300&quot; value=&quot;Slide 35&quot;/&gt;&lt;property id=&quot;20307&quot; value=&quot;291&quot;/&gt;&lt;/object&gt;&lt;object type=&quot;3&quot; unique_id=&quot;11367&quot;&gt;&lt;property id=&quot;20148&quot; value=&quot;5&quot;/&gt;&lt;property id=&quot;20300&quot; value=&quot;Slide 36 - &amp;quot;Hope to talk&amp;#x0D; to you soon!&amp;quot;&quot;/&gt;&lt;property id=&quot;20307&quot; value=&quot;292&quot;/&gt;&lt;/object&gt;&lt;object type=&quot;3&quot; unique_id=&quot;11368&quot;&gt;&lt;property id=&quot;20148&quot; value=&quot;5&quot;/&gt;&lt;property id=&quot;20300&quot; value=&quot;Slide 37 - &amp;quot;UPCOMING WEBINARS&amp;quot;&quot;/&gt;&lt;property id=&quot;20307&quot; value=&quot;293&quot;/&gt;&lt;/object&gt;&lt;/object&gt;&lt;object type=&quot;8&quot; unique_id=&quot;11408&quot;&gt;&lt;/object&gt;&lt;/object&gt;&lt;/database&gt;"/>
  <p:tag name="SECTOMILLISECCONVERTED" val="1"/>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1122</Words>
  <Application>Microsoft Office PowerPoint</Application>
  <PresentationFormat>On-screen Show (4:3)</PresentationFormat>
  <Paragraphs>271</Paragraphs>
  <Slides>37</Slides>
  <Notes>37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Franklin Gothic</vt:lpstr>
      <vt:lpstr>Calibri</vt:lpstr>
      <vt:lpstr>Arial</vt:lpstr>
      <vt:lpstr>Garamond</vt:lpstr>
      <vt:lpstr>Office Theme</vt:lpstr>
      <vt:lpstr>1_Office Theme</vt:lpstr>
      <vt:lpstr>Telling TAACCCT Tales Using StoryTelling to Share Project Successes</vt:lpstr>
      <vt:lpstr>TAACCCT Learning Network at a Glance</vt:lpstr>
      <vt:lpstr>Sign up for the TAACCCT Weekly Digest</vt:lpstr>
      <vt:lpstr>Who We Are</vt:lpstr>
      <vt:lpstr>Webinar Overview</vt:lpstr>
      <vt:lpstr> Introduction to StoryTelling Initiative</vt:lpstr>
      <vt:lpstr>What Keeps You Up at Night?</vt:lpstr>
      <vt:lpstr>What Keeps Us Up at Night...</vt:lpstr>
      <vt:lpstr>What Keeps Us Up at Night</vt:lpstr>
      <vt:lpstr>What Keeps Us Up at Night</vt:lpstr>
      <vt:lpstr>What Keeps Us Up at Night</vt:lpstr>
      <vt:lpstr>What Keeps Us Up at Night</vt:lpstr>
      <vt:lpstr>Forming a StoryTelling Network</vt:lpstr>
      <vt:lpstr>Interactive StoryTelling Rubric</vt:lpstr>
      <vt:lpstr>Writer’s Room (Sharing Processes)</vt:lpstr>
      <vt:lpstr>Talking Story in Hawaiʻi How We Used the Storytelling Rubric </vt:lpstr>
      <vt:lpstr>CONNECTING ACROSS THE ISLANDS: Conceptualizing the Stories</vt:lpstr>
      <vt:lpstr>USING THE STORYTELLING RUBRIC</vt:lpstr>
      <vt:lpstr>OUR PROCESS</vt:lpstr>
      <vt:lpstr>Sharing Our Stories</vt:lpstr>
      <vt:lpstr>The Process</vt:lpstr>
      <vt:lpstr>The Tale of the Cheetah</vt:lpstr>
      <vt:lpstr>Voices of Opportunity: concept</vt:lpstr>
      <vt:lpstr>Voices of Opportunity: production</vt:lpstr>
      <vt:lpstr>Voices of Opportunity: big reveal!</vt:lpstr>
      <vt:lpstr>Bringing the Story into Focus</vt:lpstr>
      <vt:lpstr>Bringing the Story into Focus</vt:lpstr>
      <vt:lpstr>Components of the StoryTelling Rubric</vt:lpstr>
      <vt:lpstr>Components of the StoryTelling Rubric</vt:lpstr>
      <vt:lpstr>Components of the StoryTelling Rubric</vt:lpstr>
      <vt:lpstr>Components of the StoryTelling Rubric</vt:lpstr>
      <vt:lpstr>Components of the StoryTelling Rubric</vt:lpstr>
      <vt:lpstr>Components of the StoryTelling Rubric</vt:lpstr>
      <vt:lpstr>Join Our  IMPACT Community</vt:lpstr>
      <vt:lpstr>PowerPoint Presentation</vt:lpstr>
      <vt:lpstr>Hope to talk  to you soon!</vt:lpstr>
      <vt:lpstr>UPCOMING WEBINARS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Telling TAACCCT Tales Using StoryTelling to Share Project Successes</dc:title>
  <dc:creator>Laura Casertano</dc:creator>
  <cp:lastModifiedBy>Laura Casertano</cp:lastModifiedBy>
  <cp:revision>5</cp:revision>
  <dcterms:modified xsi:type="dcterms:W3CDTF">2017-01-31T16:01:23Z</dcterms:modified>
</cp:coreProperties>
</file>