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73" r:id="rId5"/>
    <p:sldId id="276" r:id="rId6"/>
    <p:sldId id="330" r:id="rId7"/>
    <p:sldId id="256" r:id="rId8"/>
    <p:sldId id="338" r:id="rId9"/>
    <p:sldId id="370" r:id="rId10"/>
    <p:sldId id="265" r:id="rId11"/>
    <p:sldId id="280" r:id="rId12"/>
    <p:sldId id="339" r:id="rId13"/>
    <p:sldId id="322" r:id="rId14"/>
    <p:sldId id="361" r:id="rId15"/>
    <p:sldId id="363" r:id="rId16"/>
    <p:sldId id="315" r:id="rId17"/>
    <p:sldId id="341" r:id="rId18"/>
    <p:sldId id="365" r:id="rId19"/>
    <p:sldId id="343" r:id="rId20"/>
    <p:sldId id="344" r:id="rId21"/>
    <p:sldId id="345" r:id="rId22"/>
    <p:sldId id="346" r:id="rId23"/>
    <p:sldId id="360" r:id="rId24"/>
    <p:sldId id="356" r:id="rId25"/>
    <p:sldId id="357" r:id="rId26"/>
    <p:sldId id="358" r:id="rId27"/>
    <p:sldId id="329" r:id="rId28"/>
    <p:sldId id="347" r:id="rId29"/>
    <p:sldId id="348" r:id="rId30"/>
    <p:sldId id="366" r:id="rId31"/>
    <p:sldId id="367" r:id="rId32"/>
    <p:sldId id="350" r:id="rId33"/>
    <p:sldId id="368" r:id="rId34"/>
    <p:sldId id="351" r:id="rId35"/>
    <p:sldId id="352" r:id="rId36"/>
    <p:sldId id="353" r:id="rId37"/>
    <p:sldId id="340" r:id="rId38"/>
    <p:sldId id="284" r:id="rId39"/>
    <p:sldId id="290" r:id="rId40"/>
    <p:sldId id="269" r:id="rId41"/>
  </p:sldIdLst>
  <p:sldSz cx="9144000" cy="6858000" type="screen4x3"/>
  <p:notesSz cx="7010400" cy="92964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ell, Akeelah B - ETA CTR" initials="HAB-EC" lastIdx="1" clrIdx="0"/>
  <p:cmAuthor id="1" name="Sara Lamback" initials="SL" lastIdx="28" clrIdx="1">
    <p:extLst/>
  </p:cmAuthor>
  <p:cmAuthor id="2" name="Sara Lamback" initials="SL [2]" lastIdx="1" clrIdx="2">
    <p:extLst/>
  </p:cmAuthor>
  <p:cmAuthor id="3" name="Sara Lamback" initials="SL [3]" lastIdx="1" clrIdx="3">
    <p:extLst/>
  </p:cmAuthor>
  <p:cmAuthor id="4" name="Sara Lamback" initials="SL [4]" lastIdx="1" clrIdx="4">
    <p:extLst/>
  </p:cmAuthor>
  <p:cmAuthor id="5" name="Sara Lamback" initials="SL [5]" lastIdx="1" clrIdx="5">
    <p:extLst/>
  </p:cmAuthor>
  <p:cmAuthor id="6" name="Sara Lamback" initials="SL [6]" lastIdx="1" clrIdx="6">
    <p:extLst/>
  </p:cmAuthor>
  <p:cmAuthor id="7" name="Sara Lamback" initials="SL [7]" lastIdx="1" clrIdx="7">
    <p:extLst/>
  </p:cmAuthor>
  <p:cmAuthor id="8" name="Sara Lamback" initials="SL [8]" lastIdx="1" clrIdx="8">
    <p:extLst/>
  </p:cmAuthor>
  <p:cmAuthor id="9" name="Sara Lamback" initials="SL [9]" lastIdx="1" clrIdx="9">
    <p:extLst/>
  </p:cmAuthor>
  <p:cmAuthor id="10" name="Sara Lamback" initials="SL [10]" lastIdx="1" clrIdx="10">
    <p:extLst/>
  </p:cmAuthor>
  <p:cmAuthor id="11" name="Sara Lamback" initials="SL [11]" lastIdx="1" clrIdx="11">
    <p:extLst/>
  </p:cmAuthor>
  <p:cmAuthor id="12" name="Sara Lamback" initials="SL [12]" lastIdx="1" clrIdx="12">
    <p:extLst/>
  </p:cmAuthor>
  <p:cmAuthor id="13" name="Sara Lamback" initials="SL [13]" lastIdx="1" clrIdx="13">
    <p:extLst/>
  </p:cmAuthor>
  <p:cmAuthor id="14" name="Sara Lamback" initials="SL [14]" lastIdx="1" clrIdx="14">
    <p:extLst/>
  </p:cmAuthor>
  <p:cmAuthor id="15" name="Akeelah Harrell" initials="AH" lastIdx="1" clrIdx="15">
    <p:extLst/>
  </p:cmAuthor>
  <p:cmAuthor id="16" name="Akeelah Harrell" initials="AH [2]" lastIdx="1" clrIdx="16">
    <p:extLst/>
  </p:cmAuthor>
  <p:cmAuthor id="17" name="Akeelah Harrell" initials="AH [3]" lastIdx="1" clrIdx="17">
    <p:extLst/>
  </p:cmAuthor>
  <p:cmAuthor id="18" name="Akeelah Harrell" initials="AH [4]" lastIdx="1" clrIdx="18">
    <p:extLst/>
  </p:cmAuthor>
  <p:cmAuthor id="19" name="Akeelah Harrell" initials="AH [5]" lastIdx="1" clrIdx="19">
    <p:extLst/>
  </p:cmAuthor>
  <p:cmAuthor id="20" name="Megan Baird" initials="MB" lastIdx="2" clrIdx="20"/>
  <p:cmAuthor id="21" name="Microsoft Office User" initials="Office" lastIdx="1" clrIdx="21">
    <p:extLst/>
  </p:cmAuthor>
  <p:cmAuthor id="22" name="Microsoft Office User" initials="Office [2]" lastIdx="1" clrIdx="22">
    <p:extLst/>
  </p:cmAuthor>
  <p:cmAuthor id="23" name="Microsoft Office User" initials="Office [3]" lastIdx="1" clrIdx="23">
    <p:extLst/>
  </p:cmAuthor>
  <p:cmAuthor id="24" name="Microsoft Office User" initials="Office [4]" lastIdx="1" clrIdx="24">
    <p:extLst/>
  </p:cmAuthor>
  <p:cmAuthor id="25" name="Microsoft Office User" initials="Office [5]" lastIdx="1" clrIdx="25">
    <p:extLst/>
  </p:cmAuthor>
  <p:cmAuthor id="26" name="Le Pera, Ana Lisa S - ETA CTR" initials="LPALS-EC" lastIdx="22" clrIdx="26"/>
  <p:cmAuthor id="27" name="Katherine Limon" initials="KL" lastIdx="14" clrIdx="27">
    <p:extLst/>
  </p:cmAuthor>
  <p:cmAuthor id="28" name="Bruce Rankin" initials="BR" lastIdx="4" clrIdx="28">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4"/>
    <a:srgbClr val="041F36"/>
    <a:srgbClr val="275A99"/>
    <a:srgbClr val="9D1C30"/>
    <a:srgbClr val="4675B8"/>
    <a:srgbClr val="124D95"/>
    <a:srgbClr val="002C47"/>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76909" autoAdjust="0"/>
  </p:normalViewPr>
  <p:slideViewPr>
    <p:cSldViewPr snapToGrid="0">
      <p:cViewPr varScale="1">
        <p:scale>
          <a:sx n="55" d="100"/>
          <a:sy n="55" d="100"/>
        </p:scale>
        <p:origin x="1794" y="48"/>
      </p:cViewPr>
      <p:guideLst>
        <p:guide orient="horz" pos="2160"/>
        <p:guide pos="2880"/>
      </p:guideLst>
    </p:cSldViewPr>
  </p:slideViewPr>
  <p:notesTextViewPr>
    <p:cViewPr>
      <p:scale>
        <a:sx n="75" d="100"/>
        <a:sy n="75" d="100"/>
      </p:scale>
      <p:origin x="0" y="0"/>
    </p:cViewPr>
  </p:notesTextViewPr>
  <p:sorterViewPr>
    <p:cViewPr varScale="1">
      <p:scale>
        <a:sx n="1" d="1"/>
        <a:sy n="1" d="1"/>
      </p:scale>
      <p:origin x="0" y="-58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b="1" dirty="0">
              <a:solidFill>
                <a:srgbClr val="FF0000"/>
              </a:solidFill>
              <a:latin typeface="Arial" pitchFamily="34" charset="0"/>
              <a:cs typeface="Arial" pitchFamily="34" charset="0"/>
            </a:rPr>
            <a:t>Let’s get to know who is on the call today. Using the poll, select the role that you play in your America’s Promise grant</a:t>
          </a:r>
        </a:p>
        <a:p>
          <a:r>
            <a:rPr lang="en-US" sz="1700" dirty="0">
              <a:solidFill>
                <a:srgbClr val="FF0000"/>
              </a:solidFill>
              <a:latin typeface="Arial" pitchFamily="34" charset="0"/>
              <a:cs typeface="Arial" pitchFamily="34" charset="0"/>
            </a:rPr>
            <a:t>Choose the answer that best reflects you (or your group):</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4492" custLinFactNeighborY="3918"/>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B3984E33-0599-9D45-A237-D2FA5449061B}" type="presOf" srcId="{FC9D8059-D2E0-4C91-8D8D-A79D1FB79854}" destId="{7A996C81-500F-4B1F-B5A4-1B476941A02A}" srcOrd="0" destOrd="0" presId="urn:microsoft.com/office/officeart/2005/8/layout/hierarchy3"/>
    <dgm:cxn modelId="{44790096-FCCF-EC4F-805F-8BA446422C49}" type="presOf" srcId="{FC9D8059-D2E0-4C91-8D8D-A79D1FB79854}" destId="{326860F1-B8CF-451E-A26A-39B929BC3F19}" srcOrd="1" destOrd="0" presId="urn:microsoft.com/office/officeart/2005/8/layout/hierarchy3"/>
    <dgm:cxn modelId="{69992CEA-6A8F-C74C-A9D5-DFD2D6BE1D24}" type="presOf" srcId="{9F318CA6-08AB-4ABE-B349-676605B65D6C}" destId="{855749C9-25BC-45AC-B787-9457C050449F}" srcOrd="0" destOrd="0" presId="urn:microsoft.com/office/officeart/2005/8/layout/hierarchy3"/>
    <dgm:cxn modelId="{D45EA3DA-E7E2-0B41-802D-96139DB6DD68}" type="presParOf" srcId="{855749C9-25BC-45AC-B787-9457C050449F}" destId="{1E4DC371-F7C6-47CE-B90E-1AFFF13B3F0E}" srcOrd="0" destOrd="0" presId="urn:microsoft.com/office/officeart/2005/8/layout/hierarchy3"/>
    <dgm:cxn modelId="{7B426E14-359A-0245-B0B0-339F36D4DA13}" type="presParOf" srcId="{1E4DC371-F7C6-47CE-B90E-1AFFF13B3F0E}" destId="{77B1561D-399D-4DFB-9AB8-7B690400EE7B}" srcOrd="0" destOrd="0" presId="urn:microsoft.com/office/officeart/2005/8/layout/hierarchy3"/>
    <dgm:cxn modelId="{6F58EA6D-0461-9749-A49A-32A7CEC2859A}" type="presParOf" srcId="{77B1561D-399D-4DFB-9AB8-7B690400EE7B}" destId="{7A996C81-500F-4B1F-B5A4-1B476941A02A}" srcOrd="0" destOrd="0" presId="urn:microsoft.com/office/officeart/2005/8/layout/hierarchy3"/>
    <dgm:cxn modelId="{6A46C5C1-FF0B-FC43-8F22-9A25519C7144}" type="presParOf" srcId="{77B1561D-399D-4DFB-9AB8-7B690400EE7B}" destId="{326860F1-B8CF-451E-A26A-39B929BC3F19}" srcOrd="1" destOrd="0" presId="urn:microsoft.com/office/officeart/2005/8/layout/hierarchy3"/>
    <dgm:cxn modelId="{9B601563-F1E4-7442-843A-A4B775AD3DAD}"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b="1" dirty="0">
              <a:solidFill>
                <a:srgbClr val="FF0000"/>
              </a:solidFill>
              <a:latin typeface="Arial" pitchFamily="34" charset="0"/>
              <a:cs typeface="Arial" pitchFamily="34" charset="0"/>
            </a:rPr>
            <a:t>Which program implementation area has been your main focus over the last month? </a:t>
          </a:r>
        </a:p>
        <a:p>
          <a:r>
            <a:rPr lang="en-US" sz="1700" dirty="0">
              <a:solidFill>
                <a:srgbClr val="FF0000"/>
              </a:solidFill>
              <a:latin typeface="Arial" pitchFamily="34" charset="0"/>
              <a:cs typeface="Arial" pitchFamily="34" charset="0"/>
            </a:rPr>
            <a:t>Choose the answers </a:t>
          </a:r>
          <a:r>
            <a:rPr lang="en-US" sz="1700" u="sng" dirty="0">
              <a:solidFill>
                <a:srgbClr val="FF0000"/>
              </a:solidFill>
              <a:latin typeface="Arial" pitchFamily="34" charset="0"/>
              <a:cs typeface="Arial" pitchFamily="34" charset="0"/>
            </a:rPr>
            <a:t>that best reflect </a:t>
          </a:r>
          <a:r>
            <a:rPr lang="en-US" sz="1700" dirty="0">
              <a:solidFill>
                <a:srgbClr val="FF0000"/>
              </a:solidFill>
              <a:latin typeface="Arial" pitchFamily="34" charset="0"/>
              <a:cs typeface="Arial" pitchFamily="34" charset="0"/>
            </a:rPr>
            <a:t>where you are in the grant cycle</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688407"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9D2F1900-FE9F-4F29-BE1E-110E8E72A91A}"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3DE3DC3C-0CEE-4717-9AD6-C34EEA869231}" type="presOf" srcId="{9F318CA6-08AB-4ABE-B349-676605B65D6C}" destId="{855749C9-25BC-45AC-B787-9457C050449F}" srcOrd="0" destOrd="0" presId="urn:microsoft.com/office/officeart/2005/8/layout/hierarchy3"/>
    <dgm:cxn modelId="{772D0F47-EA88-48F6-9D7F-3CF61FDDFAAD}" type="presOf" srcId="{FC9D8059-D2E0-4C91-8D8D-A79D1FB79854}" destId="{7A996C81-500F-4B1F-B5A4-1B476941A02A}" srcOrd="0" destOrd="0" presId="urn:microsoft.com/office/officeart/2005/8/layout/hierarchy3"/>
    <dgm:cxn modelId="{426CB996-7195-4CA7-ACEC-18C3F8A9CB11}" type="presParOf" srcId="{855749C9-25BC-45AC-B787-9457C050449F}" destId="{1E4DC371-F7C6-47CE-B90E-1AFFF13B3F0E}" srcOrd="0" destOrd="0" presId="urn:microsoft.com/office/officeart/2005/8/layout/hierarchy3"/>
    <dgm:cxn modelId="{28C06AC3-7BDC-4456-8F26-B2E9F8EBB9F9}" type="presParOf" srcId="{1E4DC371-F7C6-47CE-B90E-1AFFF13B3F0E}" destId="{77B1561D-399D-4DFB-9AB8-7B690400EE7B}" srcOrd="0" destOrd="0" presId="urn:microsoft.com/office/officeart/2005/8/layout/hierarchy3"/>
    <dgm:cxn modelId="{2211A624-5E11-4225-B8A0-50C46DDEE452}" type="presParOf" srcId="{77B1561D-399D-4DFB-9AB8-7B690400EE7B}" destId="{7A996C81-500F-4B1F-B5A4-1B476941A02A}" srcOrd="0" destOrd="0" presId="urn:microsoft.com/office/officeart/2005/8/layout/hierarchy3"/>
    <dgm:cxn modelId="{B3A1D070-8E36-4775-A33A-02032C1B683E}" type="presParOf" srcId="{77B1561D-399D-4DFB-9AB8-7B690400EE7B}" destId="{326860F1-B8CF-451E-A26A-39B929BC3F19}" srcOrd="1" destOrd="0" presId="urn:microsoft.com/office/officeart/2005/8/layout/hierarchy3"/>
    <dgm:cxn modelId="{0F84B31F-E110-4F93-9B8F-4BB85DD209C5}"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688407"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64367B13-15FC-4D9C-ADCC-E2A5FC45DB49}"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DC8BBF90-BD01-47E3-9EDE-00DBF1378A41}" type="presOf" srcId="{9F318CA6-08AB-4ABE-B349-676605B65D6C}" destId="{855749C9-25BC-45AC-B787-9457C050449F}" srcOrd="0" destOrd="0" presId="urn:microsoft.com/office/officeart/2005/8/layout/hierarchy3"/>
    <dgm:cxn modelId="{58A448EC-BF99-42F1-9855-53A6096EF7E4}" type="presOf" srcId="{FC9D8059-D2E0-4C91-8D8D-A79D1FB79854}" destId="{7A996C81-500F-4B1F-B5A4-1B476941A02A}" srcOrd="0" destOrd="0" presId="urn:microsoft.com/office/officeart/2005/8/layout/hierarchy3"/>
    <dgm:cxn modelId="{47847F13-64D1-402E-AACC-E94041EF0713}" type="presParOf" srcId="{855749C9-25BC-45AC-B787-9457C050449F}" destId="{1E4DC371-F7C6-47CE-B90E-1AFFF13B3F0E}" srcOrd="0" destOrd="0" presId="urn:microsoft.com/office/officeart/2005/8/layout/hierarchy3"/>
    <dgm:cxn modelId="{6E8E764E-A800-4413-B8BE-4FEEA728CDA1}" type="presParOf" srcId="{1E4DC371-F7C6-47CE-B90E-1AFFF13B3F0E}" destId="{77B1561D-399D-4DFB-9AB8-7B690400EE7B}" srcOrd="0" destOrd="0" presId="urn:microsoft.com/office/officeart/2005/8/layout/hierarchy3"/>
    <dgm:cxn modelId="{9A72C1C0-6156-49B2-9AD7-990BCC44FF85}" type="presParOf" srcId="{77B1561D-399D-4DFB-9AB8-7B690400EE7B}" destId="{7A996C81-500F-4B1F-B5A4-1B476941A02A}" srcOrd="0" destOrd="0" presId="urn:microsoft.com/office/officeart/2005/8/layout/hierarchy3"/>
    <dgm:cxn modelId="{51DBA76C-FF18-49A9-B315-947EF719DEA7}" type="presParOf" srcId="{77B1561D-399D-4DFB-9AB8-7B690400EE7B}" destId="{326860F1-B8CF-451E-A26A-39B929BC3F19}" srcOrd="1" destOrd="0" presId="urn:microsoft.com/office/officeart/2005/8/layout/hierarchy3"/>
    <dgm:cxn modelId="{37A5199A-116B-437D-9053-C8E4EA585086}"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endParaRPr lang="en-US" sz="1700" dirty="0">
            <a:latin typeface="Arial" pitchFamily="34" charset="0"/>
            <a:cs typeface="Arial" pitchFamily="34" charset="0"/>
          </a:endParaRPr>
        </a:p>
      </dgm:t>
    </dgm:pt>
    <dgm:pt modelId="{7D8C7A49-846B-425A-A372-DA2BF28DA196}" type="sibTrans" cxnId="{B0542320-1ACE-40DC-8A28-1279388B3948}">
      <dgm:prSet/>
      <dgm:spPr/>
      <dgm:t>
        <a:bodyPr/>
        <a:lstStyle/>
        <a:p>
          <a:endParaRPr lang="en-US"/>
        </a:p>
      </dgm:t>
    </dgm:pt>
    <dgm:pt modelId="{B4C1CCFE-FE1F-4EA9-A040-FFA594C8966E}" type="par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739908" custScaleY="204969" custLinFactNeighborX="3312" custLinFactNeighborY="52206"/>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B2C79289-A49C-4826-8B71-5C0BF3D602B4}" type="presOf" srcId="{9F318CA6-08AB-4ABE-B349-676605B65D6C}" destId="{855749C9-25BC-45AC-B787-9457C050449F}" srcOrd="0" destOrd="0" presId="urn:microsoft.com/office/officeart/2005/8/layout/hierarchy3"/>
    <dgm:cxn modelId="{883E0791-832B-4BA2-A135-4CCEDD04D542}" type="presOf" srcId="{FC9D8059-D2E0-4C91-8D8D-A79D1FB79854}" destId="{326860F1-B8CF-451E-A26A-39B929BC3F19}" srcOrd="1" destOrd="0" presId="urn:microsoft.com/office/officeart/2005/8/layout/hierarchy3"/>
    <dgm:cxn modelId="{48CDA3CC-E6AB-46DE-8A27-4DDD0DDB73F9}" type="presOf" srcId="{FC9D8059-D2E0-4C91-8D8D-A79D1FB79854}" destId="{7A996C81-500F-4B1F-B5A4-1B476941A02A}" srcOrd="0" destOrd="0" presId="urn:microsoft.com/office/officeart/2005/8/layout/hierarchy3"/>
    <dgm:cxn modelId="{3F5D81CD-6107-454D-A75F-60DDA3644DF8}" type="presParOf" srcId="{855749C9-25BC-45AC-B787-9457C050449F}" destId="{1E4DC371-F7C6-47CE-B90E-1AFFF13B3F0E}" srcOrd="0" destOrd="0" presId="urn:microsoft.com/office/officeart/2005/8/layout/hierarchy3"/>
    <dgm:cxn modelId="{4A6D877A-531C-4974-BE30-877678C6E453}" type="presParOf" srcId="{1E4DC371-F7C6-47CE-B90E-1AFFF13B3F0E}" destId="{77B1561D-399D-4DFB-9AB8-7B690400EE7B}" srcOrd="0" destOrd="0" presId="urn:microsoft.com/office/officeart/2005/8/layout/hierarchy3"/>
    <dgm:cxn modelId="{24D09242-9AB7-41FF-801B-C6AF31F384D8}" type="presParOf" srcId="{77B1561D-399D-4DFB-9AB8-7B690400EE7B}" destId="{7A996C81-500F-4B1F-B5A4-1B476941A02A}" srcOrd="0" destOrd="0" presId="urn:microsoft.com/office/officeart/2005/8/layout/hierarchy3"/>
    <dgm:cxn modelId="{166EF40E-E9FC-4EBB-B298-18D9C26096DE}" type="presParOf" srcId="{77B1561D-399D-4DFB-9AB8-7B690400EE7B}" destId="{326860F1-B8CF-451E-A26A-39B929BC3F19}" srcOrd="1" destOrd="0" presId="urn:microsoft.com/office/officeart/2005/8/layout/hierarchy3"/>
    <dgm:cxn modelId="{C4DA8D5F-58E1-4954-8558-CD90FB244F30}"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endParaRPr lang="en-US" sz="1700" dirty="0">
            <a:latin typeface="Arial" pitchFamily="34" charset="0"/>
            <a:cs typeface="Arial" pitchFamily="34" charset="0"/>
          </a:endParaRPr>
        </a:p>
      </dgm:t>
    </dgm:pt>
    <dgm:pt modelId="{7D8C7A49-846B-425A-A372-DA2BF28DA196}" type="sibTrans" cxnId="{B0542320-1ACE-40DC-8A28-1279388B3948}">
      <dgm:prSet/>
      <dgm:spPr/>
      <dgm:t>
        <a:bodyPr/>
        <a:lstStyle/>
        <a:p>
          <a:endParaRPr lang="en-US"/>
        </a:p>
      </dgm:t>
    </dgm:pt>
    <dgm:pt modelId="{B4C1CCFE-FE1F-4EA9-A040-FFA594C8966E}" type="par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688407"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41B51470-EA80-42C9-8D5F-9D039A64237F}" type="presOf" srcId="{FC9D8059-D2E0-4C91-8D8D-A79D1FB79854}" destId="{7A996C81-500F-4B1F-B5A4-1B476941A02A}" srcOrd="0" destOrd="0" presId="urn:microsoft.com/office/officeart/2005/8/layout/hierarchy3"/>
    <dgm:cxn modelId="{67760554-56C6-4509-9062-4B49D4CD2DBE}" type="presOf" srcId="{9F318CA6-08AB-4ABE-B349-676605B65D6C}" destId="{855749C9-25BC-45AC-B787-9457C050449F}" srcOrd="0" destOrd="0" presId="urn:microsoft.com/office/officeart/2005/8/layout/hierarchy3"/>
    <dgm:cxn modelId="{4727258A-D634-4F0D-8A96-CB1B2D8FC2C6}" type="presOf" srcId="{FC9D8059-D2E0-4C91-8D8D-A79D1FB79854}" destId="{326860F1-B8CF-451E-A26A-39B929BC3F19}" srcOrd="1" destOrd="0" presId="urn:microsoft.com/office/officeart/2005/8/layout/hierarchy3"/>
    <dgm:cxn modelId="{9307D01E-CE08-4F5C-B272-374FCD6F794D}" type="presParOf" srcId="{855749C9-25BC-45AC-B787-9457C050449F}" destId="{1E4DC371-F7C6-47CE-B90E-1AFFF13B3F0E}" srcOrd="0" destOrd="0" presId="urn:microsoft.com/office/officeart/2005/8/layout/hierarchy3"/>
    <dgm:cxn modelId="{A884AFAB-1CDC-4C3F-915F-6F3358F7A6D8}" type="presParOf" srcId="{1E4DC371-F7C6-47CE-B90E-1AFFF13B3F0E}" destId="{77B1561D-399D-4DFB-9AB8-7B690400EE7B}" srcOrd="0" destOrd="0" presId="urn:microsoft.com/office/officeart/2005/8/layout/hierarchy3"/>
    <dgm:cxn modelId="{76BFF4E5-777C-4EA2-9E4B-8ADEF86E7770}" type="presParOf" srcId="{77B1561D-399D-4DFB-9AB8-7B690400EE7B}" destId="{7A996C81-500F-4B1F-B5A4-1B476941A02A}" srcOrd="0" destOrd="0" presId="urn:microsoft.com/office/officeart/2005/8/layout/hierarchy3"/>
    <dgm:cxn modelId="{47593525-AF4B-4D15-B22E-592FD0F19476}" type="presParOf" srcId="{77B1561D-399D-4DFB-9AB8-7B690400EE7B}" destId="{326860F1-B8CF-451E-A26A-39B929BC3F19}" srcOrd="1" destOrd="0" presId="urn:microsoft.com/office/officeart/2005/8/layout/hierarchy3"/>
    <dgm:cxn modelId="{04CC8328-31E0-4EBF-8A28-16263CF01010}"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000" b="1" dirty="0">
              <a:solidFill>
                <a:srgbClr val="FF0000"/>
              </a:solidFill>
              <a:latin typeface="Arial" pitchFamily="34" charset="0"/>
              <a:cs typeface="Arial" pitchFamily="34" charset="0"/>
            </a:rPr>
            <a:t>What TA Topics Would You Like to</a:t>
          </a:r>
        </a:p>
        <a:p>
          <a:r>
            <a:rPr lang="en-US" sz="2000" b="1" dirty="0">
              <a:solidFill>
                <a:srgbClr val="FF0000"/>
              </a:solidFill>
              <a:latin typeface="Arial" pitchFamily="34" charset="0"/>
              <a:cs typeface="Arial" pitchFamily="34" charset="0"/>
            </a:rPr>
            <a:t> See Featured in the Near Future? </a:t>
          </a:r>
        </a:p>
        <a:p>
          <a:r>
            <a:rPr lang="en-US" sz="1700" dirty="0">
              <a:solidFill>
                <a:srgbClr val="FF0000"/>
              </a:solidFill>
              <a:latin typeface="Arial" pitchFamily="34" charset="0"/>
              <a:cs typeface="Arial" pitchFamily="34" charset="0"/>
            </a:rPr>
            <a:t>You can chose more than one answer </a:t>
          </a:r>
          <a:endParaRPr lang="en-US" sz="1700" strike="sngStrike" dirty="0">
            <a:solidFill>
              <a:srgbClr val="FF0000"/>
            </a:solidFill>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C7EFD806-D975-4DA8-8689-D7BB57256176}" type="presOf" srcId="{FC9D8059-D2E0-4C91-8D8D-A79D1FB79854}" destId="{7A996C81-500F-4B1F-B5A4-1B476941A02A}"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537D6744-B389-4038-99AC-FEBA7B628766}" type="presOf" srcId="{FC9D8059-D2E0-4C91-8D8D-A79D1FB79854}" destId="{326860F1-B8CF-451E-A26A-39B929BC3F19}" srcOrd="1" destOrd="0" presId="urn:microsoft.com/office/officeart/2005/8/layout/hierarchy3"/>
    <dgm:cxn modelId="{6F4499B0-46DE-4F7D-85D6-D77600D076D7}" type="presOf" srcId="{9F318CA6-08AB-4ABE-B349-676605B65D6C}" destId="{855749C9-25BC-45AC-B787-9457C050449F}" srcOrd="0" destOrd="0" presId="urn:microsoft.com/office/officeart/2005/8/layout/hierarchy3"/>
    <dgm:cxn modelId="{7FF3DE74-30CC-45F5-8F95-D949DF38BDE8}" type="presParOf" srcId="{855749C9-25BC-45AC-B787-9457C050449F}" destId="{1E4DC371-F7C6-47CE-B90E-1AFFF13B3F0E}" srcOrd="0" destOrd="0" presId="urn:microsoft.com/office/officeart/2005/8/layout/hierarchy3"/>
    <dgm:cxn modelId="{6762276E-1D11-4606-BA31-B31F56485CF2}" type="presParOf" srcId="{1E4DC371-F7C6-47CE-B90E-1AFFF13B3F0E}" destId="{77B1561D-399D-4DFB-9AB8-7B690400EE7B}" srcOrd="0" destOrd="0" presId="urn:microsoft.com/office/officeart/2005/8/layout/hierarchy3"/>
    <dgm:cxn modelId="{0C7756A4-A4CC-43C3-9052-AAE0E42A38CA}" type="presParOf" srcId="{77B1561D-399D-4DFB-9AB8-7B690400EE7B}" destId="{7A996C81-500F-4B1F-B5A4-1B476941A02A}" srcOrd="0" destOrd="0" presId="urn:microsoft.com/office/officeart/2005/8/layout/hierarchy3"/>
    <dgm:cxn modelId="{3D8D7263-6229-4588-A20B-BEB39754D658}" type="presParOf" srcId="{77B1561D-399D-4DFB-9AB8-7B690400EE7B}" destId="{326860F1-B8CF-451E-A26A-39B929BC3F19}" srcOrd="1" destOrd="0" presId="urn:microsoft.com/office/officeart/2005/8/layout/hierarchy3"/>
    <dgm:cxn modelId="{2F9492E0-A53A-4AA1-B13A-B1DFBFE53485}"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0" y="215186"/>
          <a:ext cx="7647552" cy="1374785"/>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Arial" pitchFamily="34" charset="0"/>
              <a:cs typeface="Arial" pitchFamily="34" charset="0"/>
            </a:rPr>
            <a:t>Let’s get to know who is on the call today. Using the poll, select the role that you play in your America’s Promise grant</a:t>
          </a:r>
        </a:p>
        <a:p>
          <a:pPr marL="0" lvl="0" indent="0" algn="ctr" defTabSz="1066800">
            <a:lnSpc>
              <a:spcPct val="90000"/>
            </a:lnSpc>
            <a:spcBef>
              <a:spcPct val="0"/>
            </a:spcBef>
            <a:spcAft>
              <a:spcPct val="35000"/>
            </a:spcAft>
            <a:buNone/>
          </a:pPr>
          <a:r>
            <a:rPr lang="en-US" sz="1700" kern="1200" dirty="0">
              <a:solidFill>
                <a:srgbClr val="FF0000"/>
              </a:solidFill>
              <a:latin typeface="Arial" pitchFamily="34" charset="0"/>
              <a:cs typeface="Arial" pitchFamily="34" charset="0"/>
            </a:rPr>
            <a:t>Choose the answer that best reflects you (or your group):</a:t>
          </a:r>
        </a:p>
      </dsp:txBody>
      <dsp:txXfrm>
        <a:off x="40266" y="255452"/>
        <a:ext cx="7567020" cy="1294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81514" y="0"/>
          <a:ext cx="7485495" cy="1114380"/>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Arial" pitchFamily="34" charset="0"/>
              <a:cs typeface="Arial" pitchFamily="34" charset="0"/>
            </a:rPr>
            <a:t>Which program implementation area has been your main focus over the last month? </a:t>
          </a:r>
        </a:p>
        <a:p>
          <a:pPr marL="0" lvl="0" indent="0" algn="ctr" defTabSz="1066800">
            <a:lnSpc>
              <a:spcPct val="90000"/>
            </a:lnSpc>
            <a:spcBef>
              <a:spcPct val="0"/>
            </a:spcBef>
            <a:spcAft>
              <a:spcPct val="35000"/>
            </a:spcAft>
            <a:buNone/>
          </a:pPr>
          <a:r>
            <a:rPr lang="en-US" sz="1700" kern="1200" dirty="0">
              <a:solidFill>
                <a:srgbClr val="FF0000"/>
              </a:solidFill>
              <a:latin typeface="Arial" pitchFamily="34" charset="0"/>
              <a:cs typeface="Arial" pitchFamily="34" charset="0"/>
            </a:rPr>
            <a:t>Choose the answers </a:t>
          </a:r>
          <a:r>
            <a:rPr lang="en-US" sz="1700" u="sng" kern="1200" dirty="0">
              <a:solidFill>
                <a:srgbClr val="FF0000"/>
              </a:solidFill>
              <a:latin typeface="Arial" pitchFamily="34" charset="0"/>
              <a:cs typeface="Arial" pitchFamily="34" charset="0"/>
            </a:rPr>
            <a:t>that best reflect </a:t>
          </a:r>
          <a:r>
            <a:rPr lang="en-US" sz="1700" kern="1200" dirty="0">
              <a:solidFill>
                <a:srgbClr val="FF0000"/>
              </a:solidFill>
              <a:latin typeface="Arial" pitchFamily="34" charset="0"/>
              <a:cs typeface="Arial" pitchFamily="34" charset="0"/>
            </a:rPr>
            <a:t>where you are in the grant cycle</a:t>
          </a:r>
        </a:p>
      </dsp:txBody>
      <dsp:txXfrm>
        <a:off x="114153" y="32639"/>
        <a:ext cx="7420217" cy="1049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41160" y="0"/>
          <a:ext cx="7482801" cy="1113979"/>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latin typeface="Arial" pitchFamily="34" charset="0"/>
            <a:cs typeface="Arial" pitchFamily="34" charset="0"/>
          </a:endParaRPr>
        </a:p>
      </dsp:txBody>
      <dsp:txXfrm>
        <a:off x="373787" y="32627"/>
        <a:ext cx="7417547" cy="1048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85634" y="1386"/>
          <a:ext cx="8161144" cy="1130398"/>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latin typeface="Arial" pitchFamily="34" charset="0"/>
            <a:cs typeface="Arial" pitchFamily="34" charset="0"/>
          </a:endParaRPr>
        </a:p>
      </dsp:txBody>
      <dsp:txXfrm>
        <a:off x="118742" y="34494"/>
        <a:ext cx="8094928" cy="1064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31034" y="0"/>
          <a:ext cx="7593091" cy="1130398"/>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latin typeface="Arial" pitchFamily="34" charset="0"/>
            <a:cs typeface="Arial" pitchFamily="34" charset="0"/>
          </a:endParaRPr>
        </a:p>
      </dsp:txBody>
      <dsp:txXfrm>
        <a:off x="364142" y="33108"/>
        <a:ext cx="7526875" cy="10641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724767" y="0"/>
          <a:ext cx="6198990" cy="1114380"/>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latin typeface="Arial" pitchFamily="34" charset="0"/>
              <a:cs typeface="Arial" pitchFamily="34" charset="0"/>
            </a:rPr>
            <a:t>What TA Topics Would You Like to</a:t>
          </a:r>
        </a:p>
        <a:p>
          <a:pPr marL="0" lvl="0" indent="0" algn="ctr" defTabSz="889000">
            <a:lnSpc>
              <a:spcPct val="90000"/>
            </a:lnSpc>
            <a:spcBef>
              <a:spcPct val="0"/>
            </a:spcBef>
            <a:spcAft>
              <a:spcPct val="35000"/>
            </a:spcAft>
            <a:buNone/>
          </a:pPr>
          <a:r>
            <a:rPr lang="en-US" sz="2000" b="1" kern="1200" dirty="0">
              <a:solidFill>
                <a:srgbClr val="FF0000"/>
              </a:solidFill>
              <a:latin typeface="Arial" pitchFamily="34" charset="0"/>
              <a:cs typeface="Arial" pitchFamily="34" charset="0"/>
            </a:rPr>
            <a:t> See Featured in the Near Future? </a:t>
          </a:r>
        </a:p>
        <a:p>
          <a:pPr marL="0" lvl="0" indent="0" algn="ctr" defTabSz="889000">
            <a:lnSpc>
              <a:spcPct val="90000"/>
            </a:lnSpc>
            <a:spcBef>
              <a:spcPct val="0"/>
            </a:spcBef>
            <a:spcAft>
              <a:spcPct val="35000"/>
            </a:spcAft>
            <a:buNone/>
          </a:pPr>
          <a:r>
            <a:rPr lang="en-US" sz="1700" kern="1200" dirty="0">
              <a:solidFill>
                <a:srgbClr val="FF0000"/>
              </a:solidFill>
              <a:latin typeface="Arial" pitchFamily="34" charset="0"/>
              <a:cs typeface="Arial" pitchFamily="34" charset="0"/>
            </a:rPr>
            <a:t>You can chose more than one answer </a:t>
          </a:r>
          <a:endParaRPr lang="en-US" sz="1700" strike="sngStrike" kern="1200" dirty="0">
            <a:solidFill>
              <a:srgbClr val="FF0000"/>
            </a:solidFill>
            <a:latin typeface="Arial" pitchFamily="34" charset="0"/>
            <a:cs typeface="Arial" pitchFamily="34" charset="0"/>
          </a:endParaRPr>
        </a:p>
      </dsp:txBody>
      <dsp:txXfrm>
        <a:off x="757406" y="32639"/>
        <a:ext cx="6133712" cy="10491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9F347DF-37B4-46B4-8997-0F807F305D5D}" type="datetimeFigureOut">
              <a:rPr lang="en-US" smtClean="0"/>
              <a:t>7/31/2017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FF508CC-9E09-4965-8DE9-EA333FDE658C}" type="slidenum">
              <a:rPr lang="en-US" smtClean="0"/>
              <a:t>‹#›</a:t>
            </a:fld>
            <a:endParaRPr lang="en-US" dirty="0"/>
          </a:p>
        </p:txBody>
      </p:sp>
    </p:spTree>
    <p:extLst>
      <p:ext uri="{BB962C8B-B14F-4D97-AF65-F5344CB8AC3E}">
        <p14:creationId xmlns:p14="http://schemas.microsoft.com/office/powerpoint/2010/main" val="3598905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FBD6B5-AD14-4D41-8A0D-AFF5136F4E09}" type="datetimeFigureOut">
              <a:rPr lang="en-US" smtClean="0"/>
              <a:t>7/31/2017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118022-50D0-43CE-B9C3-944277464A3B}" type="slidenum">
              <a:rPr lang="en-US" smtClean="0"/>
              <a:t>‹#›</a:t>
            </a:fld>
            <a:endParaRPr lang="en-US" dirty="0"/>
          </a:p>
        </p:txBody>
      </p:sp>
    </p:spTree>
    <p:extLst>
      <p:ext uri="{BB962C8B-B14F-4D97-AF65-F5344CB8AC3E}">
        <p14:creationId xmlns:p14="http://schemas.microsoft.com/office/powerpoint/2010/main" val="312543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a:t>
            </a:fld>
            <a:endParaRPr lang="en-US" dirty="0"/>
          </a:p>
        </p:txBody>
      </p:sp>
    </p:spTree>
    <p:extLst>
      <p:ext uri="{BB962C8B-B14F-4D97-AF65-F5344CB8AC3E}">
        <p14:creationId xmlns:p14="http://schemas.microsoft.com/office/powerpoint/2010/main" val="909638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2765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F2F24-6D43-B143-BD76-E42627A0A7DE}" type="slidenum">
              <a:rPr lang="en-US" smtClean="0"/>
              <a:t>13</a:t>
            </a:fld>
            <a:endParaRPr lang="en-US" dirty="0"/>
          </a:p>
        </p:txBody>
      </p:sp>
    </p:spTree>
    <p:extLst>
      <p:ext uri="{BB962C8B-B14F-4D97-AF65-F5344CB8AC3E}">
        <p14:creationId xmlns:p14="http://schemas.microsoft.com/office/powerpoint/2010/main" val="205864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33504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15</a:t>
            </a:fld>
            <a:endParaRPr lang="en-US" dirty="0"/>
          </a:p>
        </p:txBody>
      </p:sp>
    </p:spTree>
    <p:extLst>
      <p:ext uri="{BB962C8B-B14F-4D97-AF65-F5344CB8AC3E}">
        <p14:creationId xmlns:p14="http://schemas.microsoft.com/office/powerpoint/2010/main" val="1057280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16</a:t>
            </a:fld>
            <a:endParaRPr lang="en-US" dirty="0"/>
          </a:p>
        </p:txBody>
      </p:sp>
    </p:spTree>
    <p:extLst>
      <p:ext uri="{BB962C8B-B14F-4D97-AF65-F5344CB8AC3E}">
        <p14:creationId xmlns:p14="http://schemas.microsoft.com/office/powerpoint/2010/main" val="1057280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5728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57280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57280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27651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05728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dirty="0"/>
          </a:p>
        </p:txBody>
      </p:sp>
    </p:spTree>
    <p:extLst>
      <p:ext uri="{BB962C8B-B14F-4D97-AF65-F5344CB8AC3E}">
        <p14:creationId xmlns:p14="http://schemas.microsoft.com/office/powerpoint/2010/main" val="397319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57280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327651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24</a:t>
            </a:fld>
            <a:endParaRPr lang="en-US" dirty="0"/>
          </a:p>
        </p:txBody>
      </p:sp>
    </p:spTree>
    <p:extLst>
      <p:ext uri="{BB962C8B-B14F-4D97-AF65-F5344CB8AC3E}">
        <p14:creationId xmlns:p14="http://schemas.microsoft.com/office/powerpoint/2010/main" val="1117711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35042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57280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653668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057280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35042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057280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5728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dirty="0"/>
          </a:p>
        </p:txBody>
      </p:sp>
    </p:spTree>
    <p:extLst>
      <p:ext uri="{BB962C8B-B14F-4D97-AF65-F5344CB8AC3E}">
        <p14:creationId xmlns:p14="http://schemas.microsoft.com/office/powerpoint/2010/main" val="1549125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0118022-50D0-43CE-B9C3-944277464A3B}"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057280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33</a:t>
            </a:fld>
            <a:endParaRPr lang="en-US" dirty="0"/>
          </a:p>
        </p:txBody>
      </p:sp>
    </p:spTree>
    <p:extLst>
      <p:ext uri="{BB962C8B-B14F-4D97-AF65-F5344CB8AC3E}">
        <p14:creationId xmlns:p14="http://schemas.microsoft.com/office/powerpoint/2010/main" val="1117711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dirty="0"/>
          </a:p>
        </p:txBody>
      </p:sp>
    </p:spTree>
    <p:extLst>
      <p:ext uri="{BB962C8B-B14F-4D97-AF65-F5344CB8AC3E}">
        <p14:creationId xmlns:p14="http://schemas.microsoft.com/office/powerpoint/2010/main" val="1327651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35</a:t>
            </a:fld>
            <a:endParaRPr lang="en-US" dirty="0"/>
          </a:p>
        </p:txBody>
      </p:sp>
    </p:spTree>
    <p:extLst>
      <p:ext uri="{BB962C8B-B14F-4D97-AF65-F5344CB8AC3E}">
        <p14:creationId xmlns:p14="http://schemas.microsoft.com/office/powerpoint/2010/main" val="393228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3" name="Shape 543"/>
          <p:cNvSpPr txBox="1">
            <a:spLocks noGrp="1"/>
          </p:cNvSpPr>
          <p:nvPr>
            <p:ph type="body" idx="1"/>
          </p:nvPr>
        </p:nvSpPr>
        <p:spPr>
          <a:xfrm>
            <a:off x="701042" y="4415790"/>
            <a:ext cx="5608319" cy="4183380"/>
          </a:xfrm>
          <a:prstGeom prst="rect">
            <a:avLst/>
          </a:prstGeom>
          <a:noFill/>
          <a:ln>
            <a:noFill/>
          </a:ln>
        </p:spPr>
        <p:txBody>
          <a:bodyPr lIns="93157" tIns="46565" rIns="93157" bIns="46565" anchor="t" anchorCtr="0">
            <a:noAutofit/>
          </a:bodyPr>
          <a:lstStyle/>
          <a:p>
            <a:pPr>
              <a:buSzPct val="25000"/>
            </a:pPr>
            <a:endParaRPr dirty="0"/>
          </a:p>
        </p:txBody>
      </p:sp>
      <p:sp>
        <p:nvSpPr>
          <p:cNvPr id="544" name="Shape 544"/>
          <p:cNvSpPr txBox="1">
            <a:spLocks noGrp="1"/>
          </p:cNvSpPr>
          <p:nvPr>
            <p:ph type="sldNum" idx="12"/>
          </p:nvPr>
        </p:nvSpPr>
        <p:spPr>
          <a:xfrm>
            <a:off x="3970938" y="8829967"/>
            <a:ext cx="3037839" cy="464820"/>
          </a:xfrm>
          <a:prstGeom prst="rect">
            <a:avLst/>
          </a:prstGeom>
          <a:noFill/>
          <a:ln>
            <a:noFill/>
          </a:ln>
        </p:spPr>
        <p:txBody>
          <a:bodyPr lIns="93157" tIns="46565" rIns="93157" bIns="46565"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36</a:t>
            </a:fld>
            <a:endParaRPr lang="en-US" dirty="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37</a:t>
            </a:fld>
            <a:endParaRPr lang="en-US" dirty="0"/>
          </a:p>
        </p:txBody>
      </p:sp>
    </p:spTree>
    <p:extLst>
      <p:ext uri="{BB962C8B-B14F-4D97-AF65-F5344CB8AC3E}">
        <p14:creationId xmlns:p14="http://schemas.microsoft.com/office/powerpoint/2010/main" val="22412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a:t>
            </a:fld>
            <a:endParaRPr lang="en-US" dirty="0"/>
          </a:p>
        </p:txBody>
      </p:sp>
    </p:spTree>
    <p:extLst>
      <p:ext uri="{BB962C8B-B14F-4D97-AF65-F5344CB8AC3E}">
        <p14:creationId xmlns:p14="http://schemas.microsoft.com/office/powerpoint/2010/main" val="39239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a:t>
            </a:fld>
            <a:endParaRPr lang="en-US" dirty="0"/>
          </a:p>
        </p:txBody>
      </p:sp>
    </p:spTree>
    <p:extLst>
      <p:ext uri="{BB962C8B-B14F-4D97-AF65-F5344CB8AC3E}">
        <p14:creationId xmlns:p14="http://schemas.microsoft.com/office/powerpoint/2010/main" val="415340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7</a:t>
            </a:fld>
            <a:endParaRPr lang="en-US" dirty="0"/>
          </a:p>
        </p:txBody>
      </p:sp>
    </p:spTree>
    <p:extLst>
      <p:ext uri="{BB962C8B-B14F-4D97-AF65-F5344CB8AC3E}">
        <p14:creationId xmlns:p14="http://schemas.microsoft.com/office/powerpoint/2010/main" val="1393521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8</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953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32765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10</a:t>
            </a:fld>
            <a:endParaRPr lang="en-US" dirty="0"/>
          </a:p>
        </p:txBody>
      </p:sp>
    </p:spTree>
    <p:extLst>
      <p:ext uri="{BB962C8B-B14F-4D97-AF65-F5344CB8AC3E}">
        <p14:creationId xmlns:p14="http://schemas.microsoft.com/office/powerpoint/2010/main" val="2335042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49383" y="4862143"/>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2400" b="0" i="0" spc="40" baseline="0" dirty="0">
                <a:latin typeface="+mj-lt"/>
              </a:rPr>
              <a:t>Today’s Moderator</a:t>
            </a:r>
          </a:p>
        </p:txBody>
      </p:sp>
    </p:spTree>
    <p:extLst>
      <p:ext uri="{BB962C8B-B14F-4D97-AF65-F5344CB8AC3E}">
        <p14:creationId xmlns:p14="http://schemas.microsoft.com/office/powerpoint/2010/main" val="24795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268818" y="4908877"/>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2400" b="0" i="0" spc="40" baseline="0" dirty="0">
                <a:latin typeface="+mj-lt"/>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1935" y="5001375"/>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2400" b="0" i="0" spc="40" baseline="0" dirty="0">
                <a:latin typeface="+mj-lt"/>
              </a:rPr>
              <a:t>Today’s moderators</a:t>
            </a:r>
          </a:p>
          <a:p>
            <a:pPr algn="ctr"/>
            <a:endParaRPr lang="en-US" sz="2400" b="0" i="0" spc="40" baseline="0" dirty="0">
              <a:latin typeface="+mj-lt"/>
            </a:endParaRP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a:cxnSpLocks/>
          </p:cNvCxnSpPr>
          <p:nvPr userDrawn="1"/>
        </p:nvCxnSpPr>
        <p:spPr>
          <a:xfrm>
            <a:off x="3300413" y="1498898"/>
            <a:ext cx="36718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a:cxnSpLocks/>
          </p:cNvCxnSpPr>
          <p:nvPr userDrawn="1"/>
        </p:nvCxnSpPr>
        <p:spPr>
          <a:xfrm>
            <a:off x="3108024" y="4384298"/>
            <a:ext cx="3801292" cy="2862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227072" y="4934034"/>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2400" b="0" i="0" spc="40" baseline="0" dirty="0">
                <a:latin typeface="+mj-lt"/>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2800" b="1" spc="40" baseline="0" dirty="0">
                <a:gradFill>
                  <a:gsLst>
                    <a:gs pos="0">
                      <a:srgbClr val="004874"/>
                    </a:gs>
                    <a:gs pos="100000">
                      <a:srgbClr val="041F36"/>
                    </a:gs>
                  </a:gsLst>
                  <a:lin ang="5400000" scaled="1"/>
                </a:gradFill>
                <a:latin typeface="+mj-lt"/>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1" i="0" kern="1200" cap="small" spc="40" baseline="0" dirty="0">
                <a:gradFill>
                  <a:gsLst>
                    <a:gs pos="0">
                      <a:srgbClr val="004874"/>
                    </a:gs>
                    <a:gs pos="100000">
                      <a:srgbClr val="041F36"/>
                    </a:gs>
                  </a:gsLst>
                  <a:lin ang="5400000" scaled="1"/>
                </a:gradFill>
                <a:latin typeface="+mj-lt"/>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1" i="0" kern="1200" cap="small" spc="40" baseline="0" dirty="0">
                <a:gradFill>
                  <a:gsLst>
                    <a:gs pos="0">
                      <a:srgbClr val="004874"/>
                    </a:gs>
                    <a:gs pos="100000">
                      <a:srgbClr val="041F36"/>
                    </a:gs>
                  </a:gsLst>
                  <a:lin ang="5400000" scaled="1"/>
                </a:gradFill>
                <a:latin typeface="+mj-lt"/>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2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F8240E2A-ECE5-F24D-A8D7-01A5FDAE1A86}" type="slidenum">
              <a:rPr lang="en-US" sz="1700" b="0" spc="40" baseline="0" smtClean="0">
                <a:solidFill>
                  <a:srgbClr val="004874"/>
                </a:solidFill>
                <a:latin typeface="Arial" charset="0"/>
              </a:rPr>
              <a:pP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3600" b="1" i="0" cap="small" baseline="0">
                <a:gradFill>
                  <a:gsLst>
                    <a:gs pos="0">
                      <a:srgbClr val="004874"/>
                    </a:gs>
                    <a:gs pos="100000">
                      <a:srgbClr val="041F36"/>
                    </a:gs>
                  </a:gsLst>
                  <a:lin ang="5400000" scaled="1"/>
                </a:gradFill>
                <a:latin typeface="+mj-lt"/>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b="0" i="0" cap="none" spc="0" dirty="0">
                <a:ln>
                  <a:noFill/>
                </a:ln>
                <a:solidFill>
                  <a:schemeClr val="bg1"/>
                </a:solidFill>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a:effectLst/>
        </p:spPr>
        <p:txBody>
          <a:bodyPr wrap="square" rtlCol="0">
            <a:spAutoFit/>
          </a:bodyPr>
          <a:lstStyle/>
          <a:p>
            <a:pPr algn="ctr"/>
            <a:r>
              <a:rPr lang="en-US" sz="2400" b="1" i="0" kern="1200" spc="-40" baseline="0" dirty="0">
                <a:solidFill>
                  <a:schemeClr val="bg1"/>
                </a:solidFill>
                <a:effectLst/>
                <a:latin typeface="Arial" panose="020B0604020202020204" pitchFamily="34" charset="0"/>
                <a:ea typeface="+mn-ea"/>
                <a:cs typeface="Arial" panose="020B0604020202020204" pitchFamily="34" charset="0"/>
              </a:rPr>
              <a:t>July 31, 2017</a:t>
            </a:r>
          </a:p>
        </p:txBody>
      </p:sp>
      <p:sp>
        <p:nvSpPr>
          <p:cNvPr id="19" name="Text Placeholder 3"/>
          <p:cNvSpPr>
            <a:spLocks noGrp="1"/>
          </p:cNvSpPr>
          <p:nvPr userDrawn="1">
            <p:ph type="body" sz="half" idx="12" hasCustomPrompt="1"/>
          </p:nvPr>
        </p:nvSpPr>
        <p:spPr>
          <a:xfrm>
            <a:off x="5654470" y="5730973"/>
            <a:ext cx="3418783" cy="773865"/>
          </a:xfrm>
          <a:ln>
            <a:noFill/>
          </a:ln>
        </p:spPr>
        <p:txBody>
          <a:bodyPr lIns="0" tIns="0" rIns="0" bIns="0">
            <a:noAutofit/>
          </a:bodyPr>
          <a:lstStyle>
            <a:lvl1pPr marL="0" indent="0" algn="ctr">
              <a:buNone/>
              <a:defRPr sz="2300" b="1" i="0" spc="50" baseline="0">
                <a:ln>
                  <a:noFill/>
                </a:ln>
                <a:solidFill>
                  <a:schemeClr val="bg1"/>
                </a:solidFill>
                <a:effectLst/>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1" i="0" kern="1200" cap="small" spc="40" baseline="0" dirty="0" smtClean="0">
                <a:gradFill>
                  <a:gsLst>
                    <a:gs pos="0">
                      <a:srgbClr val="004874"/>
                    </a:gs>
                    <a:gs pos="100000">
                      <a:srgbClr val="041F36"/>
                    </a:gs>
                  </a:gsLst>
                  <a:lin ang="5400000" scaled="1"/>
                </a:gradFill>
                <a:latin typeface="+mj-lt"/>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1" i="0" kern="1200" cap="small" spc="40" baseline="0" dirty="0" smtClean="0">
                <a:gradFill>
                  <a:gsLst>
                    <a:gs pos="0">
                      <a:srgbClr val="004874"/>
                    </a:gs>
                    <a:gs pos="100000">
                      <a:srgbClr val="041F36"/>
                    </a:gs>
                  </a:gsLst>
                  <a:lin ang="5400000" scaled="1"/>
                </a:gradFill>
                <a:latin typeface="+mj-lt"/>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2800" b="1" i="0" kern="1200" cap="small" spc="40" baseline="0" dirty="0">
                <a:gradFill>
                  <a:gsLst>
                    <a:gs pos="0">
                      <a:srgbClr val="004874"/>
                    </a:gs>
                    <a:gs pos="100000">
                      <a:srgbClr val="041F36"/>
                    </a:gs>
                  </a:gsLst>
                  <a:lin ang="5400000" scaled="1"/>
                </a:gradFill>
                <a:latin typeface="+mj-lt"/>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84984" y="4865207"/>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2400" b="0" i="0" spc="40" baseline="0" dirty="0">
                <a:latin typeface="+mj-lt"/>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EA2F9E-492F-4D5F-B735-7C60A724A867}" type="datetimeFigureOut">
              <a:rPr lang="en-US" smtClean="0"/>
              <a:t>7/31/2017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3BF2E9-BEAA-4267-813A-8D799D10A56A}" type="slidenum">
              <a:rPr lang="en-US" smtClean="0"/>
              <a:t>‹#›</a:t>
            </a:fld>
            <a:endParaRPr lang="en-US" dirty="0"/>
          </a:p>
        </p:txBody>
      </p:sp>
    </p:spTree>
    <p:extLst>
      <p:ext uri="{BB962C8B-B14F-4D97-AF65-F5344CB8AC3E}">
        <p14:creationId xmlns:p14="http://schemas.microsoft.com/office/powerpoint/2010/main" val="22571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F8240E2A-ECE5-F24D-A8D7-01A5FDAE1A86}" type="slidenum">
              <a:rPr lang="en-US" sz="1700" b="0" spc="40" baseline="0" smtClean="0">
                <a:solidFill>
                  <a:srgbClr val="004874"/>
                </a:solidFill>
                <a:latin typeface="Arial" charset="0"/>
              </a:rPr>
              <a:pP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F8240E2A-ECE5-F24D-A8D7-01A5FDAE1A86}" type="slidenum">
              <a:rPr lang="en-US" sz="1700" b="0" spc="40" baseline="0" smtClean="0">
                <a:solidFill>
                  <a:srgbClr val="004874"/>
                </a:solidFill>
                <a:latin typeface="Arial" charset="0"/>
              </a:rPr>
              <a:pP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F8240E2A-ECE5-F24D-A8D7-01A5FDAE1A86}" type="slidenum">
              <a:rPr lang="en-US" sz="1700" b="0" spc="40" baseline="0" smtClean="0">
                <a:solidFill>
                  <a:srgbClr val="004874"/>
                </a:solidFill>
                <a:latin typeface="Arial" charset="0"/>
              </a:rPr>
              <a:pP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F8240E2A-ECE5-F24D-A8D7-01A5FDAE1A86}" type="slidenum">
              <a:rPr lang="en-US" sz="1700" b="0" spc="40" baseline="0" smtClean="0">
                <a:solidFill>
                  <a:srgbClr val="004874"/>
                </a:solidFill>
                <a:latin typeface="Arial" charset="0"/>
              </a:rPr>
              <a:pP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F8240E2A-ECE5-F24D-A8D7-01A5FDAE1A86}" type="slidenum">
              <a:rPr lang="en-US" sz="1700" b="0" spc="40" baseline="0" smtClean="0">
                <a:solidFill>
                  <a:srgbClr val="004874"/>
                </a:solidFill>
                <a:latin typeface="Arial" charset="0"/>
              </a:rPr>
              <a:pP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F8240E2A-ECE5-F24D-A8D7-01A5FDAE1A86}" type="slidenum">
              <a:rPr lang="en-US" sz="1700" b="0" spc="40" baseline="0" smtClean="0">
                <a:solidFill>
                  <a:srgbClr val="004874"/>
                </a:solidFill>
                <a:latin typeface="Arial" charset="0"/>
              </a:rPr>
              <a:pP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7">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8"/>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F8240E2A-ECE5-F24D-A8D7-01A5FDAE1A86}" type="slidenum">
              <a:rPr lang="en-US" sz="1700" b="0" spc="40" baseline="0" smtClean="0">
                <a:solidFill>
                  <a:srgbClr val="004874"/>
                </a:solidFill>
                <a:latin typeface="Arial" charset="0"/>
              </a:rPr>
              <a:t>‹#›</a:t>
            </a:fld>
            <a:endParaRPr lang="en-US" sz="1700" b="0" spc="40" baseline="0" dirty="0">
              <a:solidFill>
                <a:srgbClr val="004874"/>
              </a:solidFill>
              <a:latin typeface="Arial"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76" r:id="rId11"/>
    <p:sldLayoutId id="2147483663" r:id="rId12"/>
    <p:sldLayoutId id="2147483664" r:id="rId13"/>
    <p:sldLayoutId id="2147483665" r:id="rId14"/>
    <p:sldLayoutId id="2147483666" r:id="rId15"/>
    <p:sldLayoutId id="2147483669" r:id="rId16"/>
    <p:sldLayoutId id="2147483673" r:id="rId17"/>
    <p:sldLayoutId id="2147483675" r:id="rId18"/>
    <p:sldLayoutId id="2147483674" r:id="rId19"/>
    <p:sldLayoutId id="2147483670" r:id="rId20"/>
    <p:sldLayoutId id="2147483668" r:id="rId21"/>
    <p:sldLayoutId id="2147483667" r:id="rId22"/>
    <p:sldLayoutId id="2147483671" r:id="rId23"/>
    <p:sldLayoutId id="2147483672" r:id="rId24"/>
    <p:sldLayoutId id="2147483677" r:id="rId25"/>
  </p:sldLayoutIdLst>
  <p:txStyles>
    <p:titleStyle>
      <a:lvl1pPr algn="l" defTabSz="457200" rtl="0" eaLnBrk="1" latinLnBrk="0" hangingPunct="1">
        <a:lnSpc>
          <a:spcPct val="85000"/>
        </a:lnSpc>
        <a:spcBef>
          <a:spcPct val="0"/>
        </a:spcBef>
        <a:buNone/>
        <a:defRPr sz="3200" b="1" i="0" u="none" kern="1200" cap="small" spc="40" baseline="0">
          <a:gradFill>
            <a:gsLst>
              <a:gs pos="0">
                <a:srgbClr val="004874"/>
              </a:gs>
              <a:gs pos="100000">
                <a:srgbClr val="041F36"/>
              </a:gs>
            </a:gsLst>
            <a:lin ang="5400000" scaled="1"/>
          </a:gradFill>
          <a:latin typeface="+mj-lt"/>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doleta.gov/business/PDF/SustainGuide.pdf"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AmericasPromise@dol.gov" TargetMode="External"/><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91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104" y="1500893"/>
            <a:ext cx="5494337" cy="1168599"/>
          </a:xfrm>
        </p:spPr>
        <p:txBody>
          <a:bodyPr>
            <a:normAutofit fontScale="90000"/>
          </a:bodyPr>
          <a:lstStyle/>
          <a:p>
            <a:r>
              <a:rPr lang="en-US" b="1" dirty="0"/>
              <a:t>Program Implementation Strategies and Tips</a:t>
            </a:r>
          </a:p>
        </p:txBody>
      </p:sp>
      <p:sp>
        <p:nvSpPr>
          <p:cNvPr id="5" name="Text Placeholder 2"/>
          <p:cNvSpPr>
            <a:spLocks noGrp="1"/>
          </p:cNvSpPr>
          <p:nvPr>
            <p:ph type="body" idx="1"/>
          </p:nvPr>
        </p:nvSpPr>
        <p:spPr>
          <a:xfrm>
            <a:off x="280863" y="3053643"/>
            <a:ext cx="5240509" cy="893387"/>
          </a:xfrm>
        </p:spPr>
        <p:txBody>
          <a:bodyPr/>
          <a:lstStyle/>
          <a:p>
            <a:r>
              <a:rPr lang="en-US" b="1" dirty="0">
                <a:solidFill>
                  <a:schemeClr val="tx1"/>
                </a:solidFill>
              </a:rPr>
              <a:t>Tip 1</a:t>
            </a:r>
            <a:r>
              <a:rPr lang="en-US" b="1" dirty="0"/>
              <a:t>: </a:t>
            </a:r>
          </a:p>
          <a:p>
            <a:r>
              <a:rPr lang="en-US" sz="2600" b="1" dirty="0">
                <a:latin typeface="Calibri"/>
                <a:ea typeface="Calibri"/>
                <a:cs typeface="Times New Roman"/>
              </a:rPr>
              <a:t>forecasting and projecting staffing needs to support </a:t>
            </a:r>
            <a:r>
              <a:rPr lang="en-US" sz="2600" b="1" dirty="0">
                <a:solidFill>
                  <a:srgbClr val="004874"/>
                </a:solidFill>
                <a:latin typeface="Calibri"/>
                <a:ea typeface="Calibri"/>
                <a:cs typeface="Times New Roman"/>
              </a:rPr>
              <a:t>Your Grant</a:t>
            </a:r>
          </a:p>
          <a:p>
            <a:endParaRPr lang="en-US" dirty="0"/>
          </a:p>
        </p:txBody>
      </p:sp>
    </p:spTree>
    <p:extLst>
      <p:ext uri="{BB962C8B-B14F-4D97-AF65-F5344CB8AC3E}">
        <p14:creationId xmlns:p14="http://schemas.microsoft.com/office/powerpoint/2010/main" val="160585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Grantee Polling Question</a:t>
            </a:r>
          </a:p>
        </p:txBody>
      </p:sp>
      <p:graphicFrame>
        <p:nvGraphicFramePr>
          <p:cNvPr id="10" name="Diagram 9"/>
          <p:cNvGraphicFramePr/>
          <p:nvPr>
            <p:extLst>
              <p:ext uri="{D42A27DB-BD31-4B8C-83A1-F6EECF244321}">
                <p14:modId xmlns:p14="http://schemas.microsoft.com/office/powerpoint/2010/main" val="2601010299"/>
              </p:ext>
            </p:extLst>
          </p:nvPr>
        </p:nvGraphicFramePr>
        <p:xfrm>
          <a:off x="263546" y="1198819"/>
          <a:ext cx="8169254" cy="1114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6324600" y="6416675"/>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endParaRPr lang="en-US" dirty="0">
              <a:solidFill>
                <a:prstClr val="black"/>
              </a:solidFill>
            </a:endParaRPr>
          </a:p>
        </p:txBody>
      </p:sp>
      <p:sp>
        <p:nvSpPr>
          <p:cNvPr id="5" name="TextBox 4"/>
          <p:cNvSpPr txBox="1"/>
          <p:nvPr/>
        </p:nvSpPr>
        <p:spPr>
          <a:xfrm>
            <a:off x="922889" y="2663223"/>
            <a:ext cx="5952227" cy="1932837"/>
          </a:xfrm>
          <a:prstGeom prst="rect">
            <a:avLst/>
          </a:prstGeom>
          <a:noFill/>
        </p:spPr>
        <p:txBody>
          <a:bodyPr wrap="square" rtlCol="0">
            <a:spAutoFit/>
          </a:bodyPr>
          <a:lstStyle/>
          <a:p>
            <a:pPr marL="342900" marR="0" lvl="0" indent="-342900" algn="just">
              <a:lnSpc>
                <a:spcPct val="115000"/>
              </a:lnSpc>
              <a:spcBef>
                <a:spcPts val="0"/>
              </a:spcBef>
              <a:spcAft>
                <a:spcPts val="0"/>
              </a:spcAft>
              <a:buFont typeface="Symbol"/>
              <a:buChar char=""/>
            </a:pPr>
            <a:r>
              <a:rPr lang="en-US" sz="2600" dirty="0">
                <a:latin typeface="+mj-lt"/>
                <a:ea typeface="Times New Roman"/>
                <a:cs typeface="Calibri"/>
              </a:rPr>
              <a:t>Outreach and recruitment </a:t>
            </a:r>
            <a:endParaRPr lang="en-US" sz="2600" dirty="0">
              <a:latin typeface="+mj-lt"/>
              <a:ea typeface="Calibri"/>
              <a:cs typeface="Times New Roman"/>
            </a:endParaRPr>
          </a:p>
          <a:p>
            <a:pPr marL="342900" marR="0" lvl="0" indent="-342900" algn="just">
              <a:lnSpc>
                <a:spcPct val="115000"/>
              </a:lnSpc>
              <a:spcBef>
                <a:spcPts val="0"/>
              </a:spcBef>
              <a:spcAft>
                <a:spcPts val="0"/>
              </a:spcAft>
              <a:buFont typeface="Symbol"/>
              <a:buChar char=""/>
            </a:pPr>
            <a:r>
              <a:rPr lang="en-US" sz="2600" dirty="0">
                <a:latin typeface="+mj-lt"/>
                <a:ea typeface="Times New Roman"/>
                <a:cs typeface="Calibri"/>
              </a:rPr>
              <a:t>Employer engagement</a:t>
            </a:r>
            <a:endParaRPr lang="en-US" sz="2600" dirty="0">
              <a:latin typeface="+mj-lt"/>
              <a:ea typeface="Calibri"/>
              <a:cs typeface="Times New Roman"/>
            </a:endParaRPr>
          </a:p>
          <a:p>
            <a:pPr marL="342900" marR="0" lvl="0" indent="-342900" algn="just">
              <a:lnSpc>
                <a:spcPct val="115000"/>
              </a:lnSpc>
              <a:spcBef>
                <a:spcPts val="0"/>
              </a:spcBef>
              <a:spcAft>
                <a:spcPts val="0"/>
              </a:spcAft>
              <a:buFont typeface="Symbol"/>
              <a:buChar char=""/>
            </a:pPr>
            <a:r>
              <a:rPr lang="en-US" sz="2600" dirty="0">
                <a:latin typeface="+mj-lt"/>
                <a:ea typeface="Times New Roman"/>
                <a:cs typeface="Calibri"/>
              </a:rPr>
              <a:t>Participant retention</a:t>
            </a:r>
            <a:endParaRPr lang="en-US" sz="2600" dirty="0">
              <a:latin typeface="+mj-lt"/>
              <a:ea typeface="Calibri"/>
              <a:cs typeface="Times New Roman"/>
            </a:endParaRPr>
          </a:p>
          <a:p>
            <a:pPr marL="342900" marR="0" lvl="0" indent="-342900" algn="just">
              <a:lnSpc>
                <a:spcPct val="115000"/>
              </a:lnSpc>
              <a:spcBef>
                <a:spcPts val="0"/>
              </a:spcBef>
              <a:spcAft>
                <a:spcPts val="0"/>
              </a:spcAft>
              <a:buFont typeface="Symbol"/>
              <a:buChar char=""/>
            </a:pPr>
            <a:r>
              <a:rPr lang="en-US" sz="2600" dirty="0">
                <a:latin typeface="+mj-lt"/>
                <a:ea typeface="Times New Roman"/>
                <a:cs typeface="Calibri"/>
              </a:rPr>
              <a:t>Job placements</a:t>
            </a:r>
            <a:endParaRPr lang="en-US" sz="2600" dirty="0">
              <a:effectLst/>
              <a:latin typeface="+mj-lt"/>
              <a:ea typeface="Calibri"/>
              <a:cs typeface="Times New Roman"/>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3202" y="4875178"/>
            <a:ext cx="1223829" cy="1140308"/>
          </a:xfrm>
          <a:prstGeom prst="rect">
            <a:avLst/>
          </a:prstGeom>
        </p:spPr>
      </p:pic>
      <p:sp>
        <p:nvSpPr>
          <p:cNvPr id="6" name="TextBox 5"/>
          <p:cNvSpPr txBox="1"/>
          <p:nvPr/>
        </p:nvSpPr>
        <p:spPr>
          <a:xfrm>
            <a:off x="569343" y="1155939"/>
            <a:ext cx="6917688" cy="1200329"/>
          </a:xfrm>
          <a:prstGeom prst="rect">
            <a:avLst/>
          </a:prstGeom>
          <a:noFill/>
        </p:spPr>
        <p:txBody>
          <a:bodyPr wrap="square" rtlCol="0">
            <a:spAutoFit/>
          </a:bodyPr>
          <a:lstStyle/>
          <a:p>
            <a:pPr algn="ctr"/>
            <a:r>
              <a:rPr lang="en-US" sz="2400" b="1" dirty="0">
                <a:solidFill>
                  <a:srgbClr val="FF0000"/>
                </a:solidFill>
              </a:rPr>
              <a:t>Which areas do you have dedicated staff to focus on specific programmatic areas of the grant?</a:t>
            </a:r>
          </a:p>
        </p:txBody>
      </p:sp>
    </p:spTree>
    <p:extLst>
      <p:ext uri="{BB962C8B-B14F-4D97-AF65-F5344CB8AC3E}">
        <p14:creationId xmlns:p14="http://schemas.microsoft.com/office/powerpoint/2010/main" val="37707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8900"/>
            <a:ext cx="6908800" cy="1017142"/>
          </a:xfrm>
        </p:spPr>
        <p:txBody>
          <a:bodyPr>
            <a:normAutofit fontScale="90000"/>
          </a:bodyPr>
          <a:lstStyle/>
          <a:p>
            <a:br>
              <a:rPr lang="en-US" sz="4000" dirty="0"/>
            </a:br>
            <a:r>
              <a:rPr lang="en-US" sz="3100" dirty="0"/>
              <a:t>forecasting and projecting staffing needs to support your project</a:t>
            </a:r>
          </a:p>
        </p:txBody>
      </p:sp>
      <p:sp>
        <p:nvSpPr>
          <p:cNvPr id="3" name="Content Placeholder 2"/>
          <p:cNvSpPr>
            <a:spLocks noGrp="1"/>
          </p:cNvSpPr>
          <p:nvPr>
            <p:ph idx="1"/>
          </p:nvPr>
        </p:nvSpPr>
        <p:spPr/>
        <p:txBody>
          <a:bodyPr>
            <a:normAutofit fontScale="92500"/>
          </a:bodyPr>
          <a:lstStyle/>
          <a:p>
            <a:pPr marL="0" indent="0">
              <a:buNone/>
            </a:pPr>
            <a:r>
              <a:rPr lang="en-US" b="1" dirty="0"/>
              <a:t>Critical Components of Planning / Forecasting</a:t>
            </a:r>
          </a:p>
          <a:p>
            <a:r>
              <a:rPr lang="en-US" sz="2700" dirty="0"/>
              <a:t>Convene stakeholders to identify and assess available resources and specific contributions.</a:t>
            </a:r>
          </a:p>
          <a:p>
            <a:r>
              <a:rPr lang="en-US" sz="2700" dirty="0"/>
              <a:t>Discuss with partners what staffing resources can be leveraged (when your core grant staff consists of one or two full-time individuals).</a:t>
            </a:r>
          </a:p>
          <a:p>
            <a:r>
              <a:rPr lang="en-US" sz="2700" dirty="0"/>
              <a:t>Determine capability GAP between requirements and available resources (now and the future)</a:t>
            </a:r>
          </a:p>
        </p:txBody>
      </p:sp>
    </p:spTree>
    <p:extLst>
      <p:ext uri="{BB962C8B-B14F-4D97-AF65-F5344CB8AC3E}">
        <p14:creationId xmlns:p14="http://schemas.microsoft.com/office/powerpoint/2010/main" val="345217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28" y="303753"/>
            <a:ext cx="7694761" cy="774492"/>
          </a:xfrm>
        </p:spPr>
        <p:txBody>
          <a:bodyPr>
            <a:normAutofit fontScale="90000"/>
          </a:bodyPr>
          <a:lstStyle/>
          <a:p>
            <a:r>
              <a:rPr lang="en-US" sz="3300" dirty="0"/>
              <a:t>forecasting and projecting staffing needs to support your project</a:t>
            </a:r>
            <a:br>
              <a:rPr lang="en-US" dirty="0"/>
            </a:br>
            <a:endParaRPr lang="en-US" dirty="0"/>
          </a:p>
        </p:txBody>
      </p:sp>
      <p:sp>
        <p:nvSpPr>
          <p:cNvPr id="4" name="TextBox 3"/>
          <p:cNvSpPr txBox="1"/>
          <p:nvPr/>
        </p:nvSpPr>
        <p:spPr>
          <a:xfrm>
            <a:off x="310551" y="1224952"/>
            <a:ext cx="7901796" cy="4450449"/>
          </a:xfrm>
          <a:prstGeom prst="rect">
            <a:avLst/>
          </a:prstGeom>
          <a:noFill/>
        </p:spPr>
        <p:txBody>
          <a:bodyPr wrap="square" rtlCol="0">
            <a:spAutoFit/>
          </a:bodyPr>
          <a:lstStyle/>
          <a:p>
            <a:pPr lvl="0" defTabSz="914400">
              <a:spcBef>
                <a:spcPct val="20000"/>
              </a:spcBef>
            </a:pPr>
            <a:r>
              <a:rPr lang="en-US" sz="2600" b="1" dirty="0">
                <a:solidFill>
                  <a:prstClr val="black"/>
                </a:solidFill>
                <a:latin typeface="+mj-lt"/>
              </a:rPr>
              <a:t>Use “What if” analysis to strategically evaluate different staffing scenarios to forecast and project staffing needs</a:t>
            </a:r>
            <a:r>
              <a:rPr lang="en-US" sz="2600" dirty="0">
                <a:solidFill>
                  <a:prstClr val="black"/>
                </a:solidFill>
                <a:latin typeface="+mj-lt"/>
              </a:rPr>
              <a:t>:</a:t>
            </a:r>
          </a:p>
          <a:p>
            <a:pPr marL="914400" lvl="1" indent="-457200" defTabSz="914400">
              <a:spcBef>
                <a:spcPct val="20000"/>
              </a:spcBef>
              <a:buFont typeface="Arial" pitchFamily="34" charset="0"/>
              <a:buChar char="•"/>
            </a:pPr>
            <a:r>
              <a:rPr lang="en-US" sz="2600" dirty="0">
                <a:solidFill>
                  <a:prstClr val="black"/>
                </a:solidFill>
                <a:latin typeface="+mj-lt"/>
              </a:rPr>
              <a:t>Stakeholders don’t live up to commitments?</a:t>
            </a:r>
          </a:p>
          <a:p>
            <a:pPr marL="914400" lvl="1" indent="-457200" defTabSz="914400">
              <a:spcBef>
                <a:spcPct val="20000"/>
              </a:spcBef>
              <a:buFont typeface="Arial" pitchFamily="34" charset="0"/>
              <a:buChar char="•"/>
            </a:pPr>
            <a:r>
              <a:rPr lang="en-US" sz="2600" dirty="0">
                <a:solidFill>
                  <a:prstClr val="black"/>
                </a:solidFill>
                <a:latin typeface="+mj-lt"/>
              </a:rPr>
              <a:t>Forecasted priorities and competencies don’t match the evolved reality (recruitment vs. retention efforts)?</a:t>
            </a:r>
          </a:p>
          <a:p>
            <a:pPr marL="914400" lvl="1" indent="-457200" defTabSz="914400">
              <a:spcBef>
                <a:spcPct val="20000"/>
              </a:spcBef>
              <a:buFont typeface="Arial" pitchFamily="34" charset="0"/>
              <a:buChar char="•"/>
            </a:pPr>
            <a:r>
              <a:rPr lang="en-US" sz="2600" dirty="0">
                <a:solidFill>
                  <a:prstClr val="black"/>
                </a:solidFill>
                <a:latin typeface="+mj-lt"/>
              </a:rPr>
              <a:t>The “Internal” organizational structure changes, can the forecasted team strive? </a:t>
            </a:r>
          </a:p>
          <a:p>
            <a:pPr marL="742950" lvl="1" indent="-285750" defTabSz="914400">
              <a:spcBef>
                <a:spcPct val="20000"/>
              </a:spcBef>
              <a:buFont typeface="Arial" panose="020B0604020202020204" pitchFamily="34" charset="0"/>
              <a:buChar char="–"/>
            </a:pPr>
            <a:endParaRPr lang="en-US" sz="2800" dirty="0">
              <a:solidFill>
                <a:prstClr val="black"/>
              </a:solidFill>
              <a:latin typeface="Calibri"/>
            </a:endParaRPr>
          </a:p>
        </p:txBody>
      </p:sp>
    </p:spTree>
    <p:extLst>
      <p:ext uri="{BB962C8B-B14F-4D97-AF65-F5344CB8AC3E}">
        <p14:creationId xmlns:p14="http://schemas.microsoft.com/office/powerpoint/2010/main" val="378007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104" y="1500893"/>
            <a:ext cx="5494337" cy="1168599"/>
          </a:xfrm>
        </p:spPr>
        <p:txBody>
          <a:bodyPr>
            <a:normAutofit fontScale="90000"/>
          </a:bodyPr>
          <a:lstStyle/>
          <a:p>
            <a:r>
              <a:rPr lang="en-US" b="1" dirty="0"/>
              <a:t>Program Implementation Strategies and Tips</a:t>
            </a:r>
          </a:p>
        </p:txBody>
      </p:sp>
      <p:sp>
        <p:nvSpPr>
          <p:cNvPr id="5" name="Text Placeholder 2"/>
          <p:cNvSpPr>
            <a:spLocks noGrp="1"/>
          </p:cNvSpPr>
          <p:nvPr>
            <p:ph type="body" idx="1"/>
          </p:nvPr>
        </p:nvSpPr>
        <p:spPr>
          <a:xfrm>
            <a:off x="280863" y="3053643"/>
            <a:ext cx="5240509" cy="893387"/>
          </a:xfrm>
        </p:spPr>
        <p:txBody>
          <a:bodyPr/>
          <a:lstStyle/>
          <a:p>
            <a:r>
              <a:rPr lang="en-US" b="1" dirty="0">
                <a:solidFill>
                  <a:schemeClr val="tx1"/>
                </a:solidFill>
              </a:rPr>
              <a:t>Tip 2</a:t>
            </a:r>
            <a:r>
              <a:rPr lang="en-US" b="1" dirty="0"/>
              <a:t>: </a:t>
            </a:r>
          </a:p>
          <a:p>
            <a:r>
              <a:rPr lang="en-US" sz="2600" b="1" dirty="0">
                <a:latin typeface="Calibri"/>
                <a:ea typeface="Calibri"/>
                <a:cs typeface="Times New Roman"/>
              </a:rPr>
              <a:t>effectively leveraging existing resources and partnerships</a:t>
            </a:r>
            <a:endParaRPr lang="en-US" sz="2600" b="1" dirty="0"/>
          </a:p>
        </p:txBody>
      </p:sp>
    </p:spTree>
    <p:extLst>
      <p:ext uri="{BB962C8B-B14F-4D97-AF65-F5344CB8AC3E}">
        <p14:creationId xmlns:p14="http://schemas.microsoft.com/office/powerpoint/2010/main" val="19618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09470"/>
            <a:ext cx="7532703" cy="4654617"/>
          </a:xfrm>
        </p:spPr>
        <p:txBody>
          <a:bodyPr>
            <a:normAutofit/>
          </a:bodyPr>
          <a:lstStyle/>
          <a:p>
            <a:pPr marL="0" lvl="0" indent="0" algn="ctr" defTabSz="914400">
              <a:spcAft>
                <a:spcPts val="0"/>
              </a:spcAft>
              <a:buClrTx/>
              <a:buNone/>
            </a:pPr>
            <a:r>
              <a:rPr lang="en-US" b="1" dirty="0">
                <a:solidFill>
                  <a:prstClr val="black"/>
                </a:solidFill>
                <a:latin typeface="+mj-lt"/>
                <a:cs typeface="+mn-cs"/>
              </a:rPr>
              <a:t>You Have Available Resources  </a:t>
            </a:r>
          </a:p>
          <a:p>
            <a:pPr marL="0" lvl="0" indent="0" algn="ctr" defTabSz="914400">
              <a:spcAft>
                <a:spcPts val="0"/>
              </a:spcAft>
              <a:buClrTx/>
              <a:buNone/>
            </a:pPr>
            <a:r>
              <a:rPr lang="en-US" b="1" dirty="0">
                <a:solidFill>
                  <a:prstClr val="black"/>
                </a:solidFill>
                <a:latin typeface="+mj-lt"/>
                <a:cs typeface="+mn-cs"/>
              </a:rPr>
              <a:t>Take Advantage of Them!!!</a:t>
            </a:r>
          </a:p>
          <a:p>
            <a:pPr marL="0" lvl="0" indent="0" algn="ctr" defTabSz="914400">
              <a:spcAft>
                <a:spcPts val="0"/>
              </a:spcAft>
              <a:buClrTx/>
              <a:buNone/>
            </a:pPr>
            <a:endParaRPr lang="en-US" dirty="0">
              <a:solidFill>
                <a:prstClr val="black"/>
              </a:solidFill>
              <a:latin typeface="+mj-lt"/>
              <a:cs typeface="+mn-cs"/>
            </a:endParaRPr>
          </a:p>
          <a:p>
            <a:pPr lvl="1"/>
            <a:r>
              <a:rPr lang="en-US" sz="2800" dirty="0"/>
              <a:t>The Public Workforce System</a:t>
            </a:r>
          </a:p>
          <a:p>
            <a:pPr lvl="2"/>
            <a:r>
              <a:rPr lang="en-US" sz="2400" dirty="0"/>
              <a:t>Workforce Boards and American Job Centers</a:t>
            </a:r>
          </a:p>
          <a:p>
            <a:pPr lvl="1"/>
            <a:r>
              <a:rPr lang="en-US" sz="2800" dirty="0"/>
              <a:t>Employer Partners/Economic Development Agencies</a:t>
            </a:r>
          </a:p>
          <a:p>
            <a:pPr lvl="1"/>
            <a:r>
              <a:rPr lang="en-US" sz="2800" dirty="0"/>
              <a:t>Education/Training Providers</a:t>
            </a:r>
          </a:p>
          <a:p>
            <a:pPr lvl="1"/>
            <a:r>
              <a:rPr lang="en-US" sz="2800" dirty="0"/>
              <a:t>Community Based Organizations</a:t>
            </a:r>
          </a:p>
          <a:p>
            <a:pPr marL="0" indent="0">
              <a:spcAft>
                <a:spcPts val="1200"/>
              </a:spcAft>
              <a:buNone/>
            </a:pPr>
            <a:endParaRPr lang="en-US" sz="2400" dirty="0">
              <a:solidFill>
                <a:schemeClr val="tx1"/>
              </a:solidFill>
              <a:sym typeface="Wingdings" panose="05000000000000000000" pitchFamily="2" charset="2"/>
            </a:endParaRPr>
          </a:p>
        </p:txBody>
      </p:sp>
      <p:sp>
        <p:nvSpPr>
          <p:cNvPr id="4" name="Text Placeholder 2"/>
          <p:cNvSpPr>
            <a:spLocks noGrp="1"/>
          </p:cNvSpPr>
          <p:nvPr>
            <p:ph type="title"/>
          </p:nvPr>
        </p:nvSpPr>
        <p:spPr>
          <a:xfrm>
            <a:off x="491705" y="148477"/>
            <a:ext cx="6908800" cy="774492"/>
          </a:xfrm>
        </p:spPr>
        <p:txBody>
          <a:bodyPr>
            <a:noAutofit/>
          </a:bodyPr>
          <a:lstStyle/>
          <a:p>
            <a:r>
              <a:rPr lang="en-US" sz="3000" b="1" dirty="0">
                <a:ea typeface="Calibri"/>
                <a:cs typeface="Times New Roman"/>
              </a:rPr>
              <a:t>effectively leveraging existing resources and partnerships</a:t>
            </a:r>
            <a:endParaRPr lang="en-US" sz="3000" b="1" dirty="0"/>
          </a:p>
        </p:txBody>
      </p:sp>
    </p:spTree>
    <p:extLst>
      <p:ext uri="{BB962C8B-B14F-4D97-AF65-F5344CB8AC3E}">
        <p14:creationId xmlns:p14="http://schemas.microsoft.com/office/powerpoint/2010/main" val="421603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09470"/>
            <a:ext cx="7532703" cy="4654617"/>
          </a:xfrm>
        </p:spPr>
        <p:txBody>
          <a:bodyPr>
            <a:normAutofit lnSpcReduction="10000"/>
          </a:bodyPr>
          <a:lstStyle/>
          <a:p>
            <a:pPr marL="342900" lvl="1" indent="-342900"/>
            <a:r>
              <a:rPr lang="en-US" dirty="0"/>
              <a:t>The Public Workforce System – Workforce Boards and American Job Centers.</a:t>
            </a:r>
          </a:p>
          <a:p>
            <a:pPr lvl="1"/>
            <a:r>
              <a:rPr lang="en-US" dirty="0"/>
              <a:t>Build time into your schedule for regular calls and meetings with your local board</a:t>
            </a:r>
          </a:p>
          <a:p>
            <a:pPr lvl="1"/>
            <a:r>
              <a:rPr lang="en-US" dirty="0"/>
              <a:t>Leverage available services delivered through American Job Centers</a:t>
            </a:r>
          </a:p>
          <a:p>
            <a:pPr lvl="2"/>
            <a:r>
              <a:rPr lang="en-US" dirty="0"/>
              <a:t>Ensure that they are integrated into your recruitment strategy</a:t>
            </a:r>
          </a:p>
          <a:p>
            <a:pPr lvl="1"/>
            <a:r>
              <a:rPr lang="en-US" dirty="0"/>
              <a:t>Follow up on leveraged or braided funding strategies</a:t>
            </a:r>
          </a:p>
          <a:p>
            <a:pPr lvl="1"/>
            <a:r>
              <a:rPr lang="en-US" dirty="0"/>
              <a:t>Access state data systems (where available) to quantify employment outcomes</a:t>
            </a:r>
            <a:endParaRPr lang="en-US" sz="2400" dirty="0">
              <a:solidFill>
                <a:schemeClr val="tx1"/>
              </a:solidFill>
              <a:sym typeface="Wingdings" panose="05000000000000000000" pitchFamily="2" charset="2"/>
            </a:endParaRPr>
          </a:p>
        </p:txBody>
      </p:sp>
      <p:sp>
        <p:nvSpPr>
          <p:cNvPr id="4" name="Text Placeholder 2"/>
          <p:cNvSpPr>
            <a:spLocks noGrp="1"/>
          </p:cNvSpPr>
          <p:nvPr>
            <p:ph type="title"/>
          </p:nvPr>
        </p:nvSpPr>
        <p:spPr/>
        <p:txBody>
          <a:bodyPr>
            <a:noAutofit/>
          </a:bodyPr>
          <a:lstStyle/>
          <a:p>
            <a:r>
              <a:rPr lang="en-US" sz="3000" b="1" dirty="0">
                <a:ea typeface="Calibri"/>
                <a:cs typeface="Times New Roman"/>
              </a:rPr>
              <a:t>effectively leveraging existing resources and partnerships</a:t>
            </a:r>
            <a:endParaRPr lang="en-US" sz="3000" b="1" dirty="0"/>
          </a:p>
        </p:txBody>
      </p:sp>
    </p:spTree>
    <p:extLst>
      <p:ext uri="{BB962C8B-B14F-4D97-AF65-F5344CB8AC3E}">
        <p14:creationId xmlns:p14="http://schemas.microsoft.com/office/powerpoint/2010/main" val="723486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51010"/>
            <a:ext cx="7532703" cy="4654617"/>
          </a:xfrm>
        </p:spPr>
        <p:txBody>
          <a:bodyPr>
            <a:normAutofit/>
          </a:bodyPr>
          <a:lstStyle/>
          <a:p>
            <a:pPr marL="0" indent="0">
              <a:buNone/>
            </a:pPr>
            <a:r>
              <a:rPr lang="en-US" b="1" dirty="0"/>
              <a:t>Employer Partners / Economic Development Agencies</a:t>
            </a:r>
          </a:p>
          <a:p>
            <a:pPr lvl="1"/>
            <a:r>
              <a:rPr lang="en-US" sz="2800" dirty="0"/>
              <a:t>Employer input and validation</a:t>
            </a:r>
          </a:p>
          <a:p>
            <a:pPr lvl="1"/>
            <a:r>
              <a:rPr lang="en-US" sz="2800" dirty="0"/>
              <a:t>Work-based learning opportunities</a:t>
            </a:r>
          </a:p>
          <a:p>
            <a:pPr lvl="1"/>
            <a:r>
              <a:rPr lang="en-US" sz="2800" dirty="0"/>
              <a:t>Financial and material support</a:t>
            </a:r>
          </a:p>
          <a:p>
            <a:pPr lvl="1"/>
            <a:r>
              <a:rPr lang="en-US" sz="2800" dirty="0"/>
              <a:t>Outreach and program support</a:t>
            </a:r>
          </a:p>
          <a:p>
            <a:pPr marL="0" indent="0">
              <a:spcAft>
                <a:spcPts val="1200"/>
              </a:spcAft>
              <a:buNone/>
            </a:pPr>
            <a:endParaRPr lang="en-US" sz="2400" dirty="0">
              <a:solidFill>
                <a:schemeClr val="tx1"/>
              </a:solidFill>
              <a:sym typeface="Wingdings" panose="05000000000000000000" pitchFamily="2" charset="2"/>
            </a:endParaRPr>
          </a:p>
        </p:txBody>
      </p:sp>
      <p:sp>
        <p:nvSpPr>
          <p:cNvPr id="4" name="Text Placeholder 2"/>
          <p:cNvSpPr>
            <a:spLocks noGrp="1"/>
          </p:cNvSpPr>
          <p:nvPr>
            <p:ph type="title"/>
          </p:nvPr>
        </p:nvSpPr>
        <p:spPr/>
        <p:txBody>
          <a:bodyPr>
            <a:noAutofit/>
          </a:bodyPr>
          <a:lstStyle/>
          <a:p>
            <a:r>
              <a:rPr lang="en-US" sz="3000" b="1" dirty="0">
                <a:ea typeface="Calibri"/>
                <a:cs typeface="Times New Roman"/>
              </a:rPr>
              <a:t>effectively leveraging existing resources and partnerships</a:t>
            </a:r>
            <a:endParaRPr lang="en-US" sz="3000" b="1" dirty="0"/>
          </a:p>
        </p:txBody>
      </p:sp>
    </p:spTree>
    <p:extLst>
      <p:ext uri="{BB962C8B-B14F-4D97-AF65-F5344CB8AC3E}">
        <p14:creationId xmlns:p14="http://schemas.microsoft.com/office/powerpoint/2010/main" val="72348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51010"/>
            <a:ext cx="7532703" cy="4654617"/>
          </a:xfrm>
        </p:spPr>
        <p:txBody>
          <a:bodyPr>
            <a:normAutofit/>
          </a:bodyPr>
          <a:lstStyle/>
          <a:p>
            <a:pPr marL="0" indent="0">
              <a:buNone/>
            </a:pPr>
            <a:r>
              <a:rPr lang="en-US" b="1" dirty="0"/>
              <a:t>Education / Training Providers</a:t>
            </a:r>
          </a:p>
          <a:p>
            <a:pPr lvl="1"/>
            <a:r>
              <a:rPr lang="en-US" sz="2800" dirty="0"/>
              <a:t>Reconfirm your plans</a:t>
            </a:r>
          </a:p>
          <a:p>
            <a:pPr lvl="1"/>
            <a:r>
              <a:rPr lang="en-US" sz="2800" dirty="0"/>
              <a:t>Coordinate recruitment and admissions</a:t>
            </a:r>
          </a:p>
          <a:p>
            <a:pPr lvl="1"/>
            <a:r>
              <a:rPr lang="en-US" sz="2800" dirty="0"/>
              <a:t>Establish your tracking system</a:t>
            </a:r>
          </a:p>
          <a:p>
            <a:pPr lvl="1"/>
            <a:r>
              <a:rPr lang="en-US" sz="2800" dirty="0"/>
              <a:t>Build in reviews to ensure alignment</a:t>
            </a:r>
          </a:p>
          <a:p>
            <a:pPr marL="0" indent="0">
              <a:spcAft>
                <a:spcPts val="1200"/>
              </a:spcAft>
              <a:buNone/>
            </a:pPr>
            <a:endParaRPr lang="en-US" sz="2800" dirty="0">
              <a:solidFill>
                <a:schemeClr val="tx1"/>
              </a:solidFill>
              <a:sym typeface="Wingdings" panose="05000000000000000000" pitchFamily="2" charset="2"/>
            </a:endParaRPr>
          </a:p>
        </p:txBody>
      </p:sp>
      <p:sp>
        <p:nvSpPr>
          <p:cNvPr id="4" name="Text Placeholder 2"/>
          <p:cNvSpPr>
            <a:spLocks noGrp="1"/>
          </p:cNvSpPr>
          <p:nvPr>
            <p:ph type="title"/>
          </p:nvPr>
        </p:nvSpPr>
        <p:spPr/>
        <p:txBody>
          <a:bodyPr>
            <a:noAutofit/>
          </a:bodyPr>
          <a:lstStyle/>
          <a:p>
            <a:r>
              <a:rPr lang="en-US" sz="3000" b="1" dirty="0">
                <a:ea typeface="Calibri"/>
                <a:cs typeface="Times New Roman"/>
              </a:rPr>
              <a:t>effectively leveraging existing resources and partnerships</a:t>
            </a:r>
            <a:endParaRPr lang="en-US" sz="3000" b="1" dirty="0"/>
          </a:p>
        </p:txBody>
      </p:sp>
    </p:spTree>
    <p:extLst>
      <p:ext uri="{BB962C8B-B14F-4D97-AF65-F5344CB8AC3E}">
        <p14:creationId xmlns:p14="http://schemas.microsoft.com/office/powerpoint/2010/main" val="334434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452" y="1761562"/>
            <a:ext cx="7532703" cy="4207918"/>
          </a:xfrm>
        </p:spPr>
        <p:txBody>
          <a:bodyPr>
            <a:normAutofit/>
          </a:bodyPr>
          <a:lstStyle/>
          <a:p>
            <a:pPr marL="0" indent="0">
              <a:buNone/>
            </a:pPr>
            <a:r>
              <a:rPr lang="en-US" b="1" dirty="0"/>
              <a:t>Community Based Organizations</a:t>
            </a:r>
          </a:p>
          <a:p>
            <a:pPr lvl="1"/>
            <a:r>
              <a:rPr lang="en-US" dirty="0"/>
              <a:t>Potential conduit to reach targeted populations</a:t>
            </a:r>
          </a:p>
          <a:p>
            <a:pPr lvl="1"/>
            <a:r>
              <a:rPr lang="en-US" dirty="0"/>
              <a:t>May provide supportive services to improve persistence and completion rates</a:t>
            </a:r>
          </a:p>
          <a:p>
            <a:pPr lvl="1"/>
            <a:r>
              <a:rPr lang="en-US" dirty="0"/>
              <a:t>Helpful in understanding barriers to success</a:t>
            </a:r>
          </a:p>
          <a:p>
            <a:pPr marL="0" indent="0">
              <a:spcAft>
                <a:spcPts val="1200"/>
              </a:spcAft>
              <a:buNone/>
            </a:pPr>
            <a:endParaRPr lang="en-US" sz="2800" dirty="0">
              <a:solidFill>
                <a:schemeClr val="tx1"/>
              </a:solidFill>
              <a:sym typeface="Wingdings" panose="05000000000000000000" pitchFamily="2" charset="2"/>
            </a:endParaRPr>
          </a:p>
        </p:txBody>
      </p:sp>
      <p:sp>
        <p:nvSpPr>
          <p:cNvPr id="4" name="Text Placeholder 2"/>
          <p:cNvSpPr>
            <a:spLocks noGrp="1"/>
          </p:cNvSpPr>
          <p:nvPr>
            <p:ph type="title"/>
          </p:nvPr>
        </p:nvSpPr>
        <p:spPr/>
        <p:txBody>
          <a:bodyPr>
            <a:noAutofit/>
          </a:bodyPr>
          <a:lstStyle/>
          <a:p>
            <a:r>
              <a:rPr lang="en-US" sz="3000" b="1" dirty="0">
                <a:ea typeface="Calibri"/>
                <a:cs typeface="Times New Roman"/>
              </a:rPr>
              <a:t>effectively leveraging existing resources and partnerships</a:t>
            </a:r>
            <a:endParaRPr lang="en-US" sz="3000" b="1" dirty="0"/>
          </a:p>
        </p:txBody>
      </p:sp>
    </p:spTree>
    <p:extLst>
      <p:ext uri="{BB962C8B-B14F-4D97-AF65-F5344CB8AC3E}">
        <p14:creationId xmlns:p14="http://schemas.microsoft.com/office/powerpoint/2010/main" val="239492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America’s Promise Grantees</a:t>
            </a:r>
          </a:p>
        </p:txBody>
      </p:sp>
      <p:sp>
        <p:nvSpPr>
          <p:cNvPr id="3" name="Content Placeholder 2"/>
          <p:cNvSpPr>
            <a:spLocks noGrp="1"/>
          </p:cNvSpPr>
          <p:nvPr>
            <p:ph idx="1"/>
          </p:nvPr>
        </p:nvSpPr>
        <p:spPr/>
        <p:txBody>
          <a:bodyPr/>
          <a:lstStyle/>
          <a:p>
            <a:pPr marL="0" indent="0">
              <a:buNone/>
            </a:pPr>
            <a:r>
              <a:rPr lang="en-US" dirty="0"/>
              <a:t>Create a virtual name tag…</a:t>
            </a:r>
          </a:p>
          <a:p>
            <a:pPr marL="0" indent="0">
              <a:buNone/>
            </a:pPr>
            <a:endParaRPr lang="en-US" dirty="0"/>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pPr/>
              <a:t>2</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055" y="1965960"/>
            <a:ext cx="61023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004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Grantee Polling Question</a:t>
            </a:r>
          </a:p>
        </p:txBody>
      </p:sp>
      <p:graphicFrame>
        <p:nvGraphicFramePr>
          <p:cNvPr id="10" name="Diagram 9"/>
          <p:cNvGraphicFramePr/>
          <p:nvPr>
            <p:extLst>
              <p:ext uri="{D42A27DB-BD31-4B8C-83A1-F6EECF244321}">
                <p14:modId xmlns:p14="http://schemas.microsoft.com/office/powerpoint/2010/main" val="3203790839"/>
              </p:ext>
            </p:extLst>
          </p:nvPr>
        </p:nvGraphicFramePr>
        <p:xfrm>
          <a:off x="36534" y="1022998"/>
          <a:ext cx="8259352" cy="1131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6324600" y="6416675"/>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endParaRPr lang="en-US" dirty="0">
              <a:solidFill>
                <a:prstClr val="black"/>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3202" y="4875178"/>
            <a:ext cx="1223829" cy="1140308"/>
          </a:xfrm>
          <a:prstGeom prst="rect">
            <a:avLst/>
          </a:prstGeom>
        </p:spPr>
      </p:pic>
      <p:sp>
        <p:nvSpPr>
          <p:cNvPr id="6" name="TextBox 5"/>
          <p:cNvSpPr txBox="1"/>
          <p:nvPr/>
        </p:nvSpPr>
        <p:spPr>
          <a:xfrm>
            <a:off x="189780" y="1086614"/>
            <a:ext cx="8505646" cy="1015663"/>
          </a:xfrm>
          <a:prstGeom prst="rect">
            <a:avLst/>
          </a:prstGeom>
          <a:noFill/>
        </p:spPr>
        <p:txBody>
          <a:bodyPr wrap="square" rtlCol="0">
            <a:spAutoFit/>
          </a:bodyPr>
          <a:lstStyle/>
          <a:p>
            <a:pPr algn="ctr"/>
            <a:r>
              <a:rPr lang="en-US" dirty="0">
                <a:solidFill>
                  <a:prstClr val="black"/>
                </a:solidFill>
              </a:rPr>
              <a:t> </a:t>
            </a:r>
            <a:r>
              <a:rPr lang="en-US" sz="2400" b="1" dirty="0">
                <a:solidFill>
                  <a:srgbClr val="FF0000"/>
                </a:solidFill>
                <a:latin typeface="+mj-lt"/>
              </a:rPr>
              <a:t>How often do you communicate</a:t>
            </a:r>
          </a:p>
          <a:p>
            <a:pPr algn="ctr"/>
            <a:r>
              <a:rPr lang="en-US" sz="2400" b="1" dirty="0">
                <a:solidFill>
                  <a:srgbClr val="FF0000"/>
                </a:solidFill>
                <a:latin typeface="+mj-lt"/>
              </a:rPr>
              <a:t> with your “Core” partners</a:t>
            </a:r>
            <a:r>
              <a:rPr lang="en-US" sz="2400" dirty="0">
                <a:solidFill>
                  <a:srgbClr val="FF0000"/>
                </a:solidFill>
                <a:latin typeface="+mj-lt"/>
              </a:rPr>
              <a:t>? </a:t>
            </a:r>
          </a:p>
          <a:p>
            <a:pPr algn="ctr"/>
            <a:r>
              <a:rPr lang="en-US" sz="1200" b="1" dirty="0">
                <a:solidFill>
                  <a:srgbClr val="FF0000"/>
                </a:solidFill>
                <a:latin typeface="+mj-lt"/>
              </a:rPr>
              <a:t>Mark the one that applies</a:t>
            </a:r>
          </a:p>
        </p:txBody>
      </p:sp>
      <p:sp>
        <p:nvSpPr>
          <p:cNvPr id="8" name="TextBox 7"/>
          <p:cNvSpPr txBox="1"/>
          <p:nvPr/>
        </p:nvSpPr>
        <p:spPr>
          <a:xfrm>
            <a:off x="845390" y="2605177"/>
            <a:ext cx="6641641" cy="2046714"/>
          </a:xfrm>
          <a:prstGeom prst="rect">
            <a:avLst/>
          </a:prstGeom>
          <a:noFill/>
        </p:spPr>
        <p:txBody>
          <a:bodyPr wrap="square" rtlCol="0">
            <a:spAutoFit/>
          </a:bodyPr>
          <a:lstStyle/>
          <a:p>
            <a:pPr marL="342900" marR="0" lvl="0" indent="-342900">
              <a:spcBef>
                <a:spcPts val="0"/>
              </a:spcBef>
              <a:spcAft>
                <a:spcPts val="600"/>
              </a:spcAft>
              <a:buFont typeface="Symbol"/>
              <a:buChar char=""/>
            </a:pPr>
            <a:r>
              <a:rPr lang="en-US" sz="2800" dirty="0">
                <a:latin typeface="+mj-lt"/>
                <a:ea typeface="Calibri"/>
                <a:cs typeface="Times New Roman"/>
              </a:rPr>
              <a:t>Weekly</a:t>
            </a:r>
          </a:p>
          <a:p>
            <a:pPr marL="342900" marR="0" lvl="0" indent="-342900">
              <a:spcBef>
                <a:spcPts val="0"/>
              </a:spcBef>
              <a:spcAft>
                <a:spcPts val="600"/>
              </a:spcAft>
              <a:buFont typeface="Symbol"/>
              <a:buChar char=""/>
            </a:pPr>
            <a:r>
              <a:rPr lang="en-US" sz="2800" dirty="0">
                <a:latin typeface="+mj-lt"/>
                <a:ea typeface="Calibri"/>
                <a:cs typeface="Times New Roman"/>
              </a:rPr>
              <a:t>Monthly</a:t>
            </a:r>
          </a:p>
          <a:p>
            <a:pPr marL="342900" marR="0" lvl="0" indent="-342900">
              <a:spcBef>
                <a:spcPts val="0"/>
              </a:spcBef>
              <a:spcAft>
                <a:spcPts val="600"/>
              </a:spcAft>
              <a:buFont typeface="Symbol"/>
              <a:buChar char=""/>
            </a:pPr>
            <a:r>
              <a:rPr lang="en-US" sz="2800" dirty="0">
                <a:latin typeface="+mj-lt"/>
                <a:ea typeface="Calibri"/>
                <a:cs typeface="Times New Roman"/>
              </a:rPr>
              <a:t>Quarterly</a:t>
            </a:r>
          </a:p>
          <a:p>
            <a:pPr marL="342900" marR="0" lvl="0" indent="-342900">
              <a:spcBef>
                <a:spcPts val="0"/>
              </a:spcBef>
              <a:spcAft>
                <a:spcPts val="600"/>
              </a:spcAft>
              <a:buFont typeface="Symbol"/>
              <a:buChar char=""/>
            </a:pPr>
            <a:r>
              <a:rPr lang="en-US" sz="2800" dirty="0">
                <a:latin typeface="+mj-lt"/>
                <a:ea typeface="Calibri"/>
                <a:cs typeface="Times New Roman"/>
              </a:rPr>
              <a:t>As Needed</a:t>
            </a:r>
            <a:endParaRPr lang="en-US" sz="2800" dirty="0">
              <a:effectLst/>
              <a:latin typeface="+mj-lt"/>
              <a:ea typeface="Calibri"/>
              <a:cs typeface="Times New Roman"/>
            </a:endParaRPr>
          </a:p>
        </p:txBody>
      </p:sp>
    </p:spTree>
    <p:extLst>
      <p:ext uri="{BB962C8B-B14F-4D97-AF65-F5344CB8AC3E}">
        <p14:creationId xmlns:p14="http://schemas.microsoft.com/office/powerpoint/2010/main" val="406958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418" y="1243977"/>
            <a:ext cx="7927676" cy="4846272"/>
          </a:xfrm>
        </p:spPr>
        <p:txBody>
          <a:bodyPr>
            <a:normAutofit lnSpcReduction="10000"/>
          </a:bodyPr>
          <a:lstStyle/>
          <a:p>
            <a:pPr marL="0" indent="0">
              <a:buNone/>
            </a:pPr>
            <a:r>
              <a:rPr lang="en-US" b="1" dirty="0"/>
              <a:t>Communication Plan</a:t>
            </a:r>
          </a:p>
          <a:p>
            <a:pPr marL="0" indent="0">
              <a:buNone/>
            </a:pPr>
            <a:r>
              <a:rPr lang="en-US" sz="2200" dirty="0">
                <a:solidFill>
                  <a:prstClr val="black"/>
                </a:solidFill>
                <a:latin typeface="+mn-lt"/>
                <a:cs typeface="+mn-cs"/>
              </a:rPr>
              <a:t>Good two-way communication among all stakeholders is key for the success of the project. A communication plan facilitates effective and efficient communications with the various audiences having a major stake in the project.</a:t>
            </a:r>
          </a:p>
          <a:p>
            <a:pPr marL="0" indent="0">
              <a:buNone/>
            </a:pPr>
            <a:endParaRPr lang="en-US" sz="2000" b="1" dirty="0">
              <a:latin typeface="+mn-lt"/>
            </a:endParaRPr>
          </a:p>
          <a:p>
            <a:pPr marL="914400" lvl="2" indent="0" algn="just">
              <a:lnSpc>
                <a:spcPct val="115000"/>
              </a:lnSpc>
              <a:spcAft>
                <a:spcPts val="0"/>
              </a:spcAft>
              <a:buNone/>
            </a:pPr>
            <a:endParaRPr lang="en-US" sz="2800" dirty="0">
              <a:solidFill>
                <a:srgbClr val="000000"/>
              </a:solidFill>
              <a:latin typeface="Calibri"/>
              <a:ea typeface="Times New Roman"/>
              <a:cs typeface="Calibri"/>
            </a:endParaRPr>
          </a:p>
          <a:p>
            <a:pPr lvl="2">
              <a:lnSpc>
                <a:spcPct val="115000"/>
              </a:lnSpc>
              <a:spcAft>
                <a:spcPts val="0"/>
              </a:spcAft>
              <a:buFont typeface="Wingdings"/>
              <a:buChar char=""/>
            </a:pPr>
            <a:r>
              <a:rPr lang="en-US" sz="2600" dirty="0">
                <a:solidFill>
                  <a:srgbClr val="000000"/>
                </a:solidFill>
                <a:latin typeface="+mj-lt"/>
                <a:ea typeface="Times New Roman"/>
                <a:cs typeface="Calibri"/>
              </a:rPr>
              <a:t>Communication objectives</a:t>
            </a:r>
            <a:endParaRPr lang="en-US" sz="2600" dirty="0">
              <a:latin typeface="+mj-lt"/>
              <a:ea typeface="Calibri"/>
              <a:cs typeface="Times New Roman"/>
            </a:endParaRPr>
          </a:p>
          <a:p>
            <a:pPr lvl="2">
              <a:lnSpc>
                <a:spcPct val="115000"/>
              </a:lnSpc>
              <a:spcAft>
                <a:spcPts val="0"/>
              </a:spcAft>
              <a:buFont typeface="Wingdings"/>
              <a:buChar char=""/>
            </a:pPr>
            <a:r>
              <a:rPr lang="en-US" sz="2600" dirty="0">
                <a:solidFill>
                  <a:srgbClr val="000000"/>
                </a:solidFill>
                <a:latin typeface="+mj-lt"/>
                <a:ea typeface="Times New Roman"/>
                <a:cs typeface="Calibri"/>
              </a:rPr>
              <a:t>Communication method and frequency</a:t>
            </a:r>
          </a:p>
          <a:p>
            <a:pPr lvl="2">
              <a:lnSpc>
                <a:spcPct val="115000"/>
              </a:lnSpc>
              <a:spcAft>
                <a:spcPts val="0"/>
              </a:spcAft>
              <a:buFont typeface="Wingdings"/>
              <a:buChar char=""/>
            </a:pPr>
            <a:r>
              <a:rPr lang="en-US" sz="2600" dirty="0">
                <a:solidFill>
                  <a:schemeClr val="tx1"/>
                </a:solidFill>
                <a:latin typeface="+mj-lt"/>
              </a:rPr>
              <a:t>Aligns partnership roles/responsibilities with the project scope</a:t>
            </a:r>
            <a:endParaRPr lang="en-US" sz="2600" dirty="0">
              <a:solidFill>
                <a:schemeClr val="tx1"/>
              </a:solidFill>
              <a:latin typeface="+mj-lt"/>
              <a:ea typeface="Calibri"/>
              <a:cs typeface="Times New Roman"/>
            </a:endParaRPr>
          </a:p>
          <a:p>
            <a:pPr lvl="2">
              <a:lnSpc>
                <a:spcPct val="115000"/>
              </a:lnSpc>
              <a:spcAft>
                <a:spcPts val="0"/>
              </a:spcAft>
              <a:buFont typeface="Wingdings"/>
              <a:buChar char=""/>
            </a:pPr>
            <a:r>
              <a:rPr lang="en-US" sz="2600" dirty="0">
                <a:solidFill>
                  <a:srgbClr val="000000"/>
                </a:solidFill>
                <a:latin typeface="+mj-lt"/>
                <a:ea typeface="Times New Roman"/>
                <a:cs typeface="Calibri"/>
              </a:rPr>
              <a:t>Assessment of your communication efforts</a:t>
            </a:r>
            <a:endParaRPr lang="en-US" sz="2600" dirty="0">
              <a:latin typeface="+mj-lt"/>
              <a:ea typeface="Calibri"/>
              <a:cs typeface="Times New Roman"/>
            </a:endParaRPr>
          </a:p>
          <a:p>
            <a:pPr marL="0" indent="0">
              <a:buNone/>
            </a:pPr>
            <a:endParaRPr lang="en-US" b="1" dirty="0"/>
          </a:p>
        </p:txBody>
      </p:sp>
      <p:sp>
        <p:nvSpPr>
          <p:cNvPr id="4" name="Text Placeholder 2"/>
          <p:cNvSpPr>
            <a:spLocks noGrp="1"/>
          </p:cNvSpPr>
          <p:nvPr>
            <p:ph type="title"/>
          </p:nvPr>
        </p:nvSpPr>
        <p:spPr/>
        <p:txBody>
          <a:bodyPr>
            <a:noAutofit/>
          </a:bodyPr>
          <a:lstStyle/>
          <a:p>
            <a:r>
              <a:rPr lang="en-US" sz="3000" b="1" dirty="0">
                <a:ea typeface="Calibri"/>
                <a:cs typeface="Times New Roman"/>
              </a:rPr>
              <a:t>effectively leveraging existing resources and partnerships</a:t>
            </a:r>
            <a:endParaRPr lang="en-US" sz="3000" b="1" dirty="0"/>
          </a:p>
        </p:txBody>
      </p:sp>
      <p:sp>
        <p:nvSpPr>
          <p:cNvPr id="2" name="Rectangle 1"/>
          <p:cNvSpPr/>
          <p:nvPr/>
        </p:nvSpPr>
        <p:spPr>
          <a:xfrm>
            <a:off x="1380223" y="3275438"/>
            <a:ext cx="5408763" cy="448574"/>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380224" y="3312459"/>
            <a:ext cx="5408763" cy="369332"/>
          </a:xfrm>
          <a:prstGeom prst="rect">
            <a:avLst/>
          </a:prstGeom>
          <a:noFill/>
        </p:spPr>
        <p:txBody>
          <a:bodyPr wrap="square" rtlCol="0">
            <a:spAutoFit/>
          </a:bodyPr>
          <a:lstStyle/>
          <a:p>
            <a:r>
              <a:rPr lang="en-US" b="1" dirty="0"/>
              <a:t>Components of a Good Communication Plan</a:t>
            </a:r>
          </a:p>
        </p:txBody>
      </p:sp>
    </p:spTree>
    <p:extLst>
      <p:ext uri="{BB962C8B-B14F-4D97-AF65-F5344CB8AC3E}">
        <p14:creationId xmlns:p14="http://schemas.microsoft.com/office/powerpoint/2010/main" val="2038931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418" y="1243977"/>
            <a:ext cx="7927676" cy="4846272"/>
          </a:xfrm>
        </p:spPr>
        <p:txBody>
          <a:bodyPr>
            <a:normAutofit/>
          </a:bodyPr>
          <a:lstStyle/>
          <a:p>
            <a:pPr marL="0" indent="0">
              <a:buNone/>
            </a:pPr>
            <a:r>
              <a:rPr lang="en-US" b="1" dirty="0"/>
              <a:t>Communication Plan</a:t>
            </a:r>
          </a:p>
          <a:p>
            <a:pPr marL="0" indent="0">
              <a:buNone/>
            </a:pPr>
            <a:endParaRPr lang="en-US" sz="2000" b="1" dirty="0">
              <a:latin typeface="+mn-lt"/>
            </a:endParaRPr>
          </a:p>
          <a:p>
            <a:pPr marL="914400" lvl="2" indent="0" algn="just">
              <a:lnSpc>
                <a:spcPct val="115000"/>
              </a:lnSpc>
              <a:spcAft>
                <a:spcPts val="0"/>
              </a:spcAft>
              <a:buNone/>
            </a:pPr>
            <a:endParaRPr lang="en-US" sz="2800" dirty="0">
              <a:solidFill>
                <a:srgbClr val="000000"/>
              </a:solidFill>
              <a:latin typeface="Calibri"/>
              <a:ea typeface="Times New Roman"/>
              <a:cs typeface="Calibri"/>
            </a:endParaRPr>
          </a:p>
          <a:p>
            <a:pPr marL="0" indent="0">
              <a:buNone/>
            </a:pPr>
            <a:endParaRPr lang="en-US" b="1" dirty="0"/>
          </a:p>
        </p:txBody>
      </p:sp>
      <p:sp>
        <p:nvSpPr>
          <p:cNvPr id="4" name="Text Placeholder 2"/>
          <p:cNvSpPr>
            <a:spLocks noGrp="1"/>
          </p:cNvSpPr>
          <p:nvPr>
            <p:ph type="title"/>
          </p:nvPr>
        </p:nvSpPr>
        <p:spPr/>
        <p:txBody>
          <a:bodyPr>
            <a:noAutofit/>
          </a:bodyPr>
          <a:lstStyle/>
          <a:p>
            <a:r>
              <a:rPr lang="en-US" sz="3000" b="1" dirty="0">
                <a:ea typeface="Calibri"/>
                <a:cs typeface="Times New Roman"/>
              </a:rPr>
              <a:t>effectively leveraging existing resources and partnerships</a:t>
            </a:r>
            <a:endParaRPr lang="en-US" sz="3000" b="1" dirty="0"/>
          </a:p>
        </p:txBody>
      </p:sp>
      <p:sp>
        <p:nvSpPr>
          <p:cNvPr id="6" name="Rectangle 5"/>
          <p:cNvSpPr/>
          <p:nvPr/>
        </p:nvSpPr>
        <p:spPr>
          <a:xfrm>
            <a:off x="483080" y="2277369"/>
            <a:ext cx="7349706" cy="2760453"/>
          </a:xfrm>
          <a:prstGeom prst="rect">
            <a:avLst/>
          </a:prstGeom>
          <a:solidFill>
            <a:schemeClr val="accent1">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90111" y="2427377"/>
            <a:ext cx="7142673" cy="2862322"/>
          </a:xfrm>
          <a:prstGeom prst="rect">
            <a:avLst/>
          </a:prstGeom>
          <a:noFill/>
        </p:spPr>
        <p:txBody>
          <a:bodyPr wrap="square" rtlCol="0">
            <a:spAutoFit/>
          </a:bodyPr>
          <a:lstStyle/>
          <a:p>
            <a:r>
              <a:rPr lang="en-US" b="1" u="sng" dirty="0"/>
              <a:t>For More Information </a:t>
            </a:r>
          </a:p>
          <a:p>
            <a:pPr algn="just"/>
            <a:r>
              <a:rPr lang="en-US" dirty="0"/>
              <a:t>We have provided a Communication Plan Template, available for download webinar resource section. This template provides a framework to manage and coordinate the wide variety of communications that will take place during the life of the grant. The communication plan covers: who will receive the communications, how the communications will be delivered, what information will be communicated, who communicates, and the frequency of the communications.</a:t>
            </a:r>
          </a:p>
          <a:p>
            <a:endParaRPr lang="en-US" dirty="0"/>
          </a:p>
        </p:txBody>
      </p:sp>
    </p:spTree>
    <p:extLst>
      <p:ext uri="{BB962C8B-B14F-4D97-AF65-F5344CB8AC3E}">
        <p14:creationId xmlns:p14="http://schemas.microsoft.com/office/powerpoint/2010/main" val="333216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Grantee Polling Question</a:t>
            </a:r>
          </a:p>
        </p:txBody>
      </p:sp>
      <p:graphicFrame>
        <p:nvGraphicFramePr>
          <p:cNvPr id="10" name="Diagram 9"/>
          <p:cNvGraphicFramePr/>
          <p:nvPr>
            <p:extLst>
              <p:ext uri="{D42A27DB-BD31-4B8C-83A1-F6EECF244321}">
                <p14:modId xmlns:p14="http://schemas.microsoft.com/office/powerpoint/2010/main" val="254226090"/>
              </p:ext>
            </p:extLst>
          </p:nvPr>
        </p:nvGraphicFramePr>
        <p:xfrm>
          <a:off x="160029" y="966158"/>
          <a:ext cx="8259352" cy="1131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6324600" y="6416675"/>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endParaRPr lang="en-US" dirty="0">
              <a:solidFill>
                <a:prstClr val="black"/>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3202" y="4875178"/>
            <a:ext cx="1223829" cy="1140308"/>
          </a:xfrm>
          <a:prstGeom prst="rect">
            <a:avLst/>
          </a:prstGeom>
        </p:spPr>
      </p:pic>
      <p:sp>
        <p:nvSpPr>
          <p:cNvPr id="6" name="TextBox 5"/>
          <p:cNvSpPr txBox="1"/>
          <p:nvPr/>
        </p:nvSpPr>
        <p:spPr>
          <a:xfrm>
            <a:off x="534838" y="966157"/>
            <a:ext cx="7522234" cy="1015663"/>
          </a:xfrm>
          <a:prstGeom prst="rect">
            <a:avLst/>
          </a:prstGeom>
          <a:noFill/>
        </p:spPr>
        <p:txBody>
          <a:bodyPr wrap="square" rtlCol="0">
            <a:spAutoFit/>
          </a:bodyPr>
          <a:lstStyle/>
          <a:p>
            <a:r>
              <a:rPr lang="en-US" dirty="0"/>
              <a:t> </a:t>
            </a:r>
            <a:endParaRPr lang="en-US" sz="2600" dirty="0"/>
          </a:p>
          <a:p>
            <a:r>
              <a:rPr lang="en-US" sz="2400" b="1" dirty="0">
                <a:solidFill>
                  <a:srgbClr val="FF0000"/>
                </a:solidFill>
              </a:rPr>
              <a:t>How will you leverage your existing partnerships?</a:t>
            </a:r>
          </a:p>
          <a:p>
            <a:pPr algn="ctr"/>
            <a:r>
              <a:rPr lang="en-US" b="1" dirty="0">
                <a:solidFill>
                  <a:srgbClr val="FF0000"/>
                </a:solidFill>
              </a:rPr>
              <a:t>Mark all that will apply</a:t>
            </a:r>
          </a:p>
        </p:txBody>
      </p:sp>
      <p:sp>
        <p:nvSpPr>
          <p:cNvPr id="8" name="TextBox 7"/>
          <p:cNvSpPr txBox="1"/>
          <p:nvPr/>
        </p:nvSpPr>
        <p:spPr>
          <a:xfrm>
            <a:off x="914400" y="2605177"/>
            <a:ext cx="5960716" cy="3065455"/>
          </a:xfrm>
          <a:prstGeom prst="rect">
            <a:avLst/>
          </a:prstGeom>
          <a:noFill/>
        </p:spPr>
        <p:txBody>
          <a:bodyPr wrap="square" rtlCol="0">
            <a:spAutoFit/>
          </a:bodyPr>
          <a:lstStyle/>
          <a:p>
            <a:pPr marL="342900" marR="0" lvl="0" indent="-342900" algn="just">
              <a:lnSpc>
                <a:spcPct val="115000"/>
              </a:lnSpc>
              <a:spcBef>
                <a:spcPts val="0"/>
              </a:spcBef>
              <a:spcAft>
                <a:spcPts val="0"/>
              </a:spcAft>
              <a:buFont typeface="Symbol"/>
              <a:buChar char=""/>
            </a:pPr>
            <a:r>
              <a:rPr lang="en-US" sz="2800" dirty="0">
                <a:latin typeface="+mj-lt"/>
                <a:ea typeface="Times New Roman"/>
                <a:cs typeface="Calibri"/>
              </a:rPr>
              <a:t>Identify additional resources</a:t>
            </a:r>
            <a:endParaRPr lang="en-US" sz="2800" dirty="0">
              <a:latin typeface="+mj-lt"/>
              <a:ea typeface="Calibri"/>
              <a:cs typeface="Times New Roman"/>
            </a:endParaRPr>
          </a:p>
          <a:p>
            <a:pPr marL="342900" marR="0" lvl="0" indent="-342900" algn="just">
              <a:lnSpc>
                <a:spcPct val="115000"/>
              </a:lnSpc>
              <a:spcBef>
                <a:spcPts val="0"/>
              </a:spcBef>
              <a:spcAft>
                <a:spcPts val="0"/>
              </a:spcAft>
              <a:buFont typeface="Symbol"/>
              <a:buChar char=""/>
            </a:pPr>
            <a:r>
              <a:rPr lang="en-US" sz="2800" dirty="0">
                <a:latin typeface="+mj-lt"/>
                <a:ea typeface="Times New Roman"/>
                <a:cs typeface="Calibri"/>
              </a:rPr>
              <a:t>Leverage community assets</a:t>
            </a:r>
            <a:endParaRPr lang="en-US" sz="2800" dirty="0">
              <a:latin typeface="+mj-lt"/>
              <a:ea typeface="Calibri"/>
              <a:cs typeface="Times New Roman"/>
            </a:endParaRPr>
          </a:p>
          <a:p>
            <a:pPr marL="342900" marR="0" lvl="0" indent="-342900" algn="just">
              <a:lnSpc>
                <a:spcPct val="115000"/>
              </a:lnSpc>
              <a:spcBef>
                <a:spcPts val="0"/>
              </a:spcBef>
              <a:spcAft>
                <a:spcPts val="0"/>
              </a:spcAft>
              <a:buFont typeface="Symbol"/>
              <a:buChar char=""/>
            </a:pPr>
            <a:r>
              <a:rPr lang="en-US" sz="2800" dirty="0">
                <a:latin typeface="+mj-lt"/>
                <a:ea typeface="Times New Roman"/>
                <a:cs typeface="Calibri"/>
              </a:rPr>
              <a:t>Serve in an advisory capacity</a:t>
            </a:r>
            <a:endParaRPr lang="en-US" sz="2800" dirty="0">
              <a:latin typeface="+mj-lt"/>
              <a:ea typeface="Calibri"/>
              <a:cs typeface="Times New Roman"/>
            </a:endParaRPr>
          </a:p>
          <a:p>
            <a:pPr marL="342900" marR="0" lvl="0" indent="-342900" algn="just">
              <a:lnSpc>
                <a:spcPct val="115000"/>
              </a:lnSpc>
              <a:spcBef>
                <a:spcPts val="0"/>
              </a:spcBef>
              <a:spcAft>
                <a:spcPts val="0"/>
              </a:spcAft>
              <a:buFont typeface="Symbol"/>
              <a:buChar char=""/>
            </a:pPr>
            <a:r>
              <a:rPr lang="en-US" sz="2800" dirty="0">
                <a:latin typeface="+mj-lt"/>
                <a:ea typeface="Times New Roman"/>
                <a:cs typeface="Calibri"/>
              </a:rPr>
              <a:t>Open doors in the community</a:t>
            </a:r>
            <a:endParaRPr lang="en-US" sz="2800" dirty="0">
              <a:latin typeface="+mj-lt"/>
              <a:ea typeface="Calibri"/>
              <a:cs typeface="Times New Roman"/>
            </a:endParaRPr>
          </a:p>
          <a:p>
            <a:pPr marL="342900" marR="0" lvl="0" indent="-342900" algn="just">
              <a:lnSpc>
                <a:spcPct val="115000"/>
              </a:lnSpc>
              <a:spcBef>
                <a:spcPts val="0"/>
              </a:spcBef>
              <a:spcAft>
                <a:spcPts val="0"/>
              </a:spcAft>
              <a:buFont typeface="Symbol"/>
              <a:buChar char=""/>
            </a:pPr>
            <a:r>
              <a:rPr lang="en-US" sz="2800" dirty="0">
                <a:latin typeface="+mj-lt"/>
                <a:ea typeface="Times New Roman"/>
                <a:cs typeface="Calibri"/>
              </a:rPr>
              <a:t>Expand your program's capacity</a:t>
            </a:r>
            <a:endParaRPr lang="en-US" sz="2800" dirty="0">
              <a:latin typeface="+mj-lt"/>
              <a:ea typeface="Calibri"/>
              <a:cs typeface="Times New Roman"/>
            </a:endParaRPr>
          </a:p>
          <a:p>
            <a:pPr marL="342900" marR="0" lvl="0" indent="-342900" algn="just">
              <a:lnSpc>
                <a:spcPct val="115000"/>
              </a:lnSpc>
              <a:spcBef>
                <a:spcPts val="0"/>
              </a:spcBef>
              <a:spcAft>
                <a:spcPts val="0"/>
              </a:spcAft>
              <a:buFont typeface="Symbol"/>
              <a:buChar char=""/>
            </a:pPr>
            <a:r>
              <a:rPr lang="en-US" sz="2800" dirty="0">
                <a:latin typeface="+mj-lt"/>
                <a:ea typeface="Times New Roman"/>
                <a:cs typeface="Calibri"/>
              </a:rPr>
              <a:t>Support program sustainability</a:t>
            </a:r>
            <a:endParaRPr lang="en-US" sz="2800" dirty="0">
              <a:effectLst/>
              <a:latin typeface="+mj-lt"/>
              <a:ea typeface="Calibri"/>
              <a:cs typeface="Times New Roman"/>
            </a:endParaRPr>
          </a:p>
        </p:txBody>
      </p:sp>
    </p:spTree>
    <p:extLst>
      <p:ext uri="{BB962C8B-B14F-4D97-AF65-F5344CB8AC3E}">
        <p14:creationId xmlns:p14="http://schemas.microsoft.com/office/powerpoint/2010/main" val="214409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200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104" y="1500893"/>
            <a:ext cx="5494337" cy="1168599"/>
          </a:xfrm>
        </p:spPr>
        <p:txBody>
          <a:bodyPr>
            <a:normAutofit fontScale="90000"/>
          </a:bodyPr>
          <a:lstStyle/>
          <a:p>
            <a:r>
              <a:rPr lang="en-US" b="1" dirty="0"/>
              <a:t>Program Implementation Strategies and Tips</a:t>
            </a:r>
          </a:p>
        </p:txBody>
      </p:sp>
      <p:sp>
        <p:nvSpPr>
          <p:cNvPr id="5" name="Text Placeholder 2"/>
          <p:cNvSpPr>
            <a:spLocks noGrp="1"/>
          </p:cNvSpPr>
          <p:nvPr>
            <p:ph type="body" idx="1"/>
          </p:nvPr>
        </p:nvSpPr>
        <p:spPr>
          <a:xfrm>
            <a:off x="280863" y="3053643"/>
            <a:ext cx="5611937" cy="893387"/>
          </a:xfrm>
        </p:spPr>
        <p:txBody>
          <a:bodyPr/>
          <a:lstStyle/>
          <a:p>
            <a:r>
              <a:rPr lang="en-US" b="1" dirty="0">
                <a:solidFill>
                  <a:schemeClr val="tx1"/>
                </a:solidFill>
              </a:rPr>
              <a:t>Tip 3</a:t>
            </a:r>
            <a:r>
              <a:rPr lang="en-US" b="1" dirty="0"/>
              <a:t>: </a:t>
            </a:r>
            <a:r>
              <a:rPr lang="en-US" sz="2400" b="1" dirty="0">
                <a:latin typeface="Calibri"/>
                <a:ea typeface="Calibri"/>
                <a:cs typeface="Times New Roman"/>
              </a:rPr>
              <a:t>Measuring Your Progress regularly</a:t>
            </a:r>
            <a:endParaRPr lang="en-US" b="1" dirty="0"/>
          </a:p>
        </p:txBody>
      </p:sp>
    </p:spTree>
    <p:extLst>
      <p:ext uri="{BB962C8B-B14F-4D97-AF65-F5344CB8AC3E}">
        <p14:creationId xmlns:p14="http://schemas.microsoft.com/office/powerpoint/2010/main" val="902223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705" y="1589033"/>
            <a:ext cx="7532703" cy="4207918"/>
          </a:xfrm>
        </p:spPr>
        <p:txBody>
          <a:bodyPr>
            <a:normAutofit/>
          </a:bodyPr>
          <a:lstStyle/>
          <a:p>
            <a:pPr lvl="1"/>
            <a:r>
              <a:rPr lang="en-US" dirty="0"/>
              <a:t>Use your proposal work plans as a tracking tool</a:t>
            </a:r>
          </a:p>
          <a:p>
            <a:pPr lvl="1"/>
            <a:r>
              <a:rPr lang="en-US" dirty="0"/>
              <a:t>Conduct regular risk assessments</a:t>
            </a:r>
          </a:p>
          <a:p>
            <a:pPr lvl="2"/>
            <a:r>
              <a:rPr lang="en-US" dirty="0"/>
              <a:t>Compare technical progress with your implementation schedule and align with costs incurred</a:t>
            </a:r>
          </a:p>
          <a:p>
            <a:pPr lvl="2"/>
            <a:r>
              <a:rPr lang="en-US" dirty="0"/>
              <a:t>Include your partners’ and training providers’ performance in these assessments</a:t>
            </a:r>
          </a:p>
          <a:p>
            <a:pPr lvl="1"/>
            <a:r>
              <a:rPr lang="en-US" dirty="0"/>
              <a:t>Leverage available case management tools to create a performance “dashboard” </a:t>
            </a:r>
          </a:p>
          <a:p>
            <a:pPr marL="0" indent="0">
              <a:spcAft>
                <a:spcPts val="1200"/>
              </a:spcAft>
              <a:buNone/>
            </a:pPr>
            <a:endParaRPr lang="en-US" sz="2800" dirty="0">
              <a:solidFill>
                <a:schemeClr val="tx1"/>
              </a:solidFill>
              <a:sym typeface="Wingdings" panose="05000000000000000000" pitchFamily="2" charset="2"/>
            </a:endParaRPr>
          </a:p>
        </p:txBody>
      </p:sp>
      <p:sp>
        <p:nvSpPr>
          <p:cNvPr id="4" name="Text Placeholder 2"/>
          <p:cNvSpPr>
            <a:spLocks noGrp="1"/>
          </p:cNvSpPr>
          <p:nvPr>
            <p:ph type="title"/>
          </p:nvPr>
        </p:nvSpPr>
        <p:spPr>
          <a:xfrm>
            <a:off x="491705" y="208713"/>
            <a:ext cx="7617125" cy="774492"/>
          </a:xfrm>
        </p:spPr>
        <p:txBody>
          <a:bodyPr>
            <a:noAutofit/>
          </a:bodyPr>
          <a:lstStyle/>
          <a:p>
            <a:pPr lvl="0">
              <a:lnSpc>
                <a:spcPct val="100000"/>
              </a:lnSpc>
              <a:spcBef>
                <a:spcPts val="0"/>
              </a:spcBef>
              <a:spcAft>
                <a:spcPts val="600"/>
              </a:spcAft>
            </a:pPr>
            <a:br>
              <a:rPr lang="en-US" sz="2200" cap="all" spc="0" dirty="0">
                <a:solidFill>
                  <a:srgbClr val="275A99"/>
                </a:solidFill>
                <a:ea typeface="Calibri"/>
                <a:cs typeface="Times New Roman"/>
              </a:rPr>
            </a:br>
            <a:br>
              <a:rPr lang="en-US" sz="2200" cap="all" spc="0" dirty="0">
                <a:solidFill>
                  <a:srgbClr val="275A99"/>
                </a:solidFill>
                <a:latin typeface="Arial" panose="020B0604020202020204" pitchFamily="34" charset="0"/>
                <a:ea typeface="+mn-ea"/>
                <a:cs typeface="Arial" panose="020B0604020202020204" pitchFamily="34" charset="0"/>
              </a:rPr>
            </a:br>
            <a:r>
              <a:rPr lang="en-US" sz="2800" cap="all" spc="0" dirty="0">
                <a:solidFill>
                  <a:srgbClr val="275A99"/>
                </a:solidFill>
                <a:latin typeface="Calibri"/>
                <a:ea typeface="Calibri"/>
                <a:cs typeface="Times New Roman"/>
              </a:rPr>
              <a:t>Measuring Progress regularly</a:t>
            </a:r>
            <a:br>
              <a:rPr lang="en-US" sz="2200" cap="all" spc="0" dirty="0">
                <a:solidFill>
                  <a:srgbClr val="275A99"/>
                </a:solidFill>
                <a:latin typeface="Arial" panose="020B0604020202020204" pitchFamily="34" charset="0"/>
                <a:ea typeface="+mn-ea"/>
                <a:cs typeface="Arial" panose="020B0604020202020204" pitchFamily="34" charset="0"/>
              </a:rPr>
            </a:br>
            <a:br>
              <a:rPr lang="en-US" sz="2200" cap="all" spc="0" dirty="0">
                <a:solidFill>
                  <a:srgbClr val="275A99"/>
                </a:solidFill>
                <a:latin typeface="Arial" panose="020B0604020202020204" pitchFamily="34" charset="0"/>
                <a:ea typeface="+mn-ea"/>
                <a:cs typeface="Arial" panose="020B0604020202020204" pitchFamily="34" charset="0"/>
              </a:rPr>
            </a:br>
            <a:endParaRPr lang="en-US" sz="3000" b="1" dirty="0"/>
          </a:p>
        </p:txBody>
      </p:sp>
    </p:spTree>
    <p:extLst>
      <p:ext uri="{BB962C8B-B14F-4D97-AF65-F5344CB8AC3E}">
        <p14:creationId xmlns:p14="http://schemas.microsoft.com/office/powerpoint/2010/main" val="1999607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title"/>
          </p:nvPr>
        </p:nvSpPr>
        <p:spPr>
          <a:xfrm>
            <a:off x="146648" y="286501"/>
            <a:ext cx="7617125" cy="774492"/>
          </a:xfrm>
        </p:spPr>
        <p:txBody>
          <a:bodyPr>
            <a:noAutofit/>
          </a:bodyPr>
          <a:lstStyle/>
          <a:p>
            <a:pPr lvl="0">
              <a:lnSpc>
                <a:spcPct val="100000"/>
              </a:lnSpc>
              <a:spcBef>
                <a:spcPts val="0"/>
              </a:spcBef>
              <a:spcAft>
                <a:spcPts val="600"/>
              </a:spcAft>
            </a:pPr>
            <a:r>
              <a:rPr lang="en-US" sz="2800" cap="all" spc="0" dirty="0">
                <a:solidFill>
                  <a:srgbClr val="275A99"/>
                </a:solidFill>
                <a:latin typeface="Calibri"/>
                <a:ea typeface="Calibri"/>
                <a:cs typeface="Times New Roman"/>
              </a:rPr>
              <a:t>Measuring Progress regularly</a:t>
            </a:r>
            <a:endParaRPr lang="en-US" sz="2800" b="1" dirty="0"/>
          </a:p>
        </p:txBody>
      </p:sp>
      <p:sp>
        <p:nvSpPr>
          <p:cNvPr id="6" name="Rectangle 5"/>
          <p:cNvSpPr/>
          <p:nvPr/>
        </p:nvSpPr>
        <p:spPr>
          <a:xfrm>
            <a:off x="185825" y="1104983"/>
            <a:ext cx="4033861" cy="400110"/>
          </a:xfrm>
          <a:prstGeom prst="rect">
            <a:avLst/>
          </a:prstGeom>
        </p:spPr>
        <p:txBody>
          <a:bodyPr wrap="none">
            <a:spAutoFit/>
          </a:bodyPr>
          <a:lstStyle/>
          <a:p>
            <a:r>
              <a:rPr lang="en-US" sz="2000" b="1" dirty="0">
                <a:solidFill>
                  <a:prstClr val="black"/>
                </a:solidFill>
              </a:rPr>
              <a:t>Sample Tool: Project Work Plan</a:t>
            </a:r>
          </a:p>
        </p:txBody>
      </p:sp>
      <p:pic>
        <p:nvPicPr>
          <p:cNvPr id="10" name="Picture 9">
            <a:extLst>
              <a:ext uri="{FF2B5EF4-FFF2-40B4-BE49-F238E27FC236}">
                <a16:creationId xmlns:a16="http://schemas.microsoft.com/office/drawing/2014/main" id="{9386B6B8-EFD7-4B47-BA19-0162553468BA}"/>
              </a:ext>
            </a:extLst>
          </p:cNvPr>
          <p:cNvPicPr>
            <a:picLocks noChangeAspect="1"/>
          </p:cNvPicPr>
          <p:nvPr/>
        </p:nvPicPr>
        <p:blipFill>
          <a:blip r:embed="rId3"/>
          <a:stretch>
            <a:fillRect/>
          </a:stretch>
        </p:blipFill>
        <p:spPr>
          <a:xfrm>
            <a:off x="1426324" y="1757465"/>
            <a:ext cx="6018297" cy="3501956"/>
          </a:xfrm>
          <a:prstGeom prst="rect">
            <a:avLst/>
          </a:prstGeom>
        </p:spPr>
      </p:pic>
    </p:spTree>
    <p:extLst>
      <p:ext uri="{BB962C8B-B14F-4D97-AF65-F5344CB8AC3E}">
        <p14:creationId xmlns:p14="http://schemas.microsoft.com/office/powerpoint/2010/main" val="1391574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title"/>
          </p:nvPr>
        </p:nvSpPr>
        <p:spPr>
          <a:xfrm>
            <a:off x="146648" y="286501"/>
            <a:ext cx="7617125" cy="774492"/>
          </a:xfrm>
        </p:spPr>
        <p:txBody>
          <a:bodyPr>
            <a:noAutofit/>
          </a:bodyPr>
          <a:lstStyle/>
          <a:p>
            <a:pPr lvl="0">
              <a:lnSpc>
                <a:spcPct val="100000"/>
              </a:lnSpc>
              <a:spcBef>
                <a:spcPts val="0"/>
              </a:spcBef>
              <a:spcAft>
                <a:spcPts val="600"/>
              </a:spcAft>
            </a:pPr>
            <a:r>
              <a:rPr lang="en-US" sz="2800" cap="all" spc="0" dirty="0">
                <a:solidFill>
                  <a:srgbClr val="275A99"/>
                </a:solidFill>
                <a:latin typeface="Calibri"/>
                <a:ea typeface="Calibri"/>
                <a:cs typeface="Times New Roman"/>
              </a:rPr>
              <a:t>Measuring Progress regularly</a:t>
            </a:r>
            <a:endParaRPr lang="en-US" sz="2800" b="1" dirty="0"/>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825" y="1505093"/>
            <a:ext cx="7646960" cy="482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5825" y="1104983"/>
            <a:ext cx="1775038" cy="400110"/>
          </a:xfrm>
          <a:prstGeom prst="rect">
            <a:avLst/>
          </a:prstGeom>
        </p:spPr>
        <p:txBody>
          <a:bodyPr wrap="none">
            <a:spAutoFit/>
          </a:bodyPr>
          <a:lstStyle/>
          <a:p>
            <a:r>
              <a:rPr lang="en-US" sz="2000" b="1" dirty="0">
                <a:solidFill>
                  <a:prstClr val="black"/>
                </a:solidFill>
              </a:rPr>
              <a:t>Sample Tool:</a:t>
            </a:r>
          </a:p>
        </p:txBody>
      </p:sp>
      <p:cxnSp>
        <p:nvCxnSpPr>
          <p:cNvPr id="3" name="Straight Connector 2">
            <a:extLst>
              <a:ext uri="{FF2B5EF4-FFF2-40B4-BE49-F238E27FC236}">
                <a16:creationId xmlns:a16="http://schemas.microsoft.com/office/drawing/2014/main" id="{C7202D7B-A7C7-4FAC-9827-EE0A089C062B}"/>
              </a:ext>
            </a:extLst>
          </p:cNvPr>
          <p:cNvCxnSpPr/>
          <p:nvPr/>
        </p:nvCxnSpPr>
        <p:spPr>
          <a:xfrm>
            <a:off x="4377447" y="2289243"/>
            <a:ext cx="0" cy="3929974"/>
          </a:xfrm>
          <a:prstGeom prst="line">
            <a:avLst/>
          </a:prstGeom>
        </p:spPr>
        <p:style>
          <a:lnRef idx="2">
            <a:schemeClr val="accent1"/>
          </a:lnRef>
          <a:fillRef idx="0">
            <a:schemeClr val="accent1"/>
          </a:fillRef>
          <a:effectRef idx="1">
            <a:schemeClr val="accent1"/>
          </a:effectRef>
          <a:fontRef idx="minor">
            <a:schemeClr val="tx1"/>
          </a:fontRef>
        </p:style>
      </p:cxnSp>
      <p:sp>
        <p:nvSpPr>
          <p:cNvPr id="5" name="Arrow: Right 4">
            <a:extLst>
              <a:ext uri="{FF2B5EF4-FFF2-40B4-BE49-F238E27FC236}">
                <a16:creationId xmlns:a16="http://schemas.microsoft.com/office/drawing/2014/main" id="{11E2AAD9-0EB3-4F4A-840B-F6A1F3A416A6}"/>
              </a:ext>
            </a:extLst>
          </p:cNvPr>
          <p:cNvSpPr/>
          <p:nvPr/>
        </p:nvSpPr>
        <p:spPr>
          <a:xfrm>
            <a:off x="4137498" y="2256817"/>
            <a:ext cx="188068" cy="907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Arrow: Right 7">
            <a:extLst>
              <a:ext uri="{FF2B5EF4-FFF2-40B4-BE49-F238E27FC236}">
                <a16:creationId xmlns:a16="http://schemas.microsoft.com/office/drawing/2014/main" id="{E0731DFC-EB6C-49A5-9132-A0A1FD40F854}"/>
              </a:ext>
            </a:extLst>
          </p:cNvPr>
          <p:cNvSpPr/>
          <p:nvPr/>
        </p:nvSpPr>
        <p:spPr>
          <a:xfrm>
            <a:off x="4127770" y="6118691"/>
            <a:ext cx="188068" cy="907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5221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104" y="1500893"/>
            <a:ext cx="5494337" cy="1168599"/>
          </a:xfrm>
        </p:spPr>
        <p:txBody>
          <a:bodyPr>
            <a:normAutofit fontScale="90000"/>
          </a:bodyPr>
          <a:lstStyle/>
          <a:p>
            <a:r>
              <a:rPr lang="en-US" b="1" dirty="0"/>
              <a:t>Program Implementation Strategies and Tips</a:t>
            </a:r>
          </a:p>
        </p:txBody>
      </p:sp>
      <p:sp>
        <p:nvSpPr>
          <p:cNvPr id="5" name="Text Placeholder 2"/>
          <p:cNvSpPr>
            <a:spLocks noGrp="1"/>
          </p:cNvSpPr>
          <p:nvPr>
            <p:ph type="body" idx="1"/>
          </p:nvPr>
        </p:nvSpPr>
        <p:spPr>
          <a:xfrm>
            <a:off x="280863" y="3053643"/>
            <a:ext cx="5240509" cy="893387"/>
          </a:xfrm>
        </p:spPr>
        <p:txBody>
          <a:bodyPr/>
          <a:lstStyle/>
          <a:p>
            <a:r>
              <a:rPr lang="en-US" b="1" dirty="0">
                <a:solidFill>
                  <a:schemeClr val="tx1"/>
                </a:solidFill>
              </a:rPr>
              <a:t>Tip 4</a:t>
            </a:r>
            <a:r>
              <a:rPr lang="en-US" b="1" dirty="0"/>
              <a:t>: incorporating sustainability strategies early in </a:t>
            </a:r>
            <a:r>
              <a:rPr lang="en-US" b="1" dirty="0">
                <a:solidFill>
                  <a:schemeClr val="tx2"/>
                </a:solidFill>
              </a:rPr>
              <a:t>YOUR </a:t>
            </a:r>
            <a:r>
              <a:rPr lang="en-US" b="1" dirty="0"/>
              <a:t>grant period</a:t>
            </a:r>
          </a:p>
          <a:p>
            <a:r>
              <a:rPr lang="en-US" dirty="0"/>
              <a:t> </a:t>
            </a:r>
          </a:p>
          <a:p>
            <a:endParaRPr lang="en-US" b="1" dirty="0"/>
          </a:p>
        </p:txBody>
      </p:sp>
    </p:spTree>
    <p:extLst>
      <p:ext uri="{BB962C8B-B14F-4D97-AF65-F5344CB8AC3E}">
        <p14:creationId xmlns:p14="http://schemas.microsoft.com/office/powerpoint/2010/main" val="422620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6416675"/>
            <a:ext cx="2133600" cy="365125"/>
          </a:xfrm>
          <a:prstGeom prst="rect">
            <a:avLst/>
          </a:prstGeom>
        </p:spPr>
        <p:txBody>
          <a:bodyPr/>
          <a:lstStyle/>
          <a:p>
            <a:endParaRPr lang="en-US" dirty="0"/>
          </a:p>
        </p:txBody>
      </p:sp>
      <p:sp>
        <p:nvSpPr>
          <p:cNvPr id="4" name="Footer Placeholder 3"/>
          <p:cNvSpPr>
            <a:spLocks noGrp="1"/>
          </p:cNvSpPr>
          <p:nvPr>
            <p:ph type="ftr" sz="quarter" idx="4294967295"/>
          </p:nvPr>
        </p:nvSpPr>
        <p:spPr>
          <a:xfrm>
            <a:off x="0" y="6416675"/>
            <a:ext cx="2895600" cy="365125"/>
          </a:xfrm>
          <a:prstGeom prst="rect">
            <a:avLst/>
          </a:prstGeom>
        </p:spPr>
        <p:txBody>
          <a:bodyPr/>
          <a:lstStyle/>
          <a:p>
            <a:r>
              <a:rPr lang="en-US" dirty="0"/>
              <a:t>#</a:t>
            </a:r>
          </a:p>
        </p:txBody>
      </p:sp>
      <p:sp>
        <p:nvSpPr>
          <p:cNvPr id="2" name="Title 1"/>
          <p:cNvSpPr>
            <a:spLocks noGrp="1"/>
          </p:cNvSpPr>
          <p:nvPr>
            <p:ph type="title" idx="4294967295"/>
          </p:nvPr>
        </p:nvSpPr>
        <p:spPr>
          <a:xfrm>
            <a:off x="0" y="217488"/>
            <a:ext cx="6908800" cy="774700"/>
          </a:xfrm>
        </p:spPr>
        <p:txBody>
          <a:bodyPr/>
          <a:lstStyle/>
          <a:p>
            <a:r>
              <a:rPr lang="en-US" b="1" dirty="0"/>
              <a:t>Grantee Polling Question</a:t>
            </a:r>
          </a:p>
        </p:txBody>
      </p:sp>
      <p:sp>
        <p:nvSpPr>
          <p:cNvPr id="12" name="Content Placeholder 11"/>
          <p:cNvSpPr>
            <a:spLocks noGrp="1"/>
          </p:cNvSpPr>
          <p:nvPr>
            <p:ph sz="half" idx="4294967295"/>
          </p:nvPr>
        </p:nvSpPr>
        <p:spPr>
          <a:xfrm>
            <a:off x="375176" y="2775399"/>
            <a:ext cx="3695700" cy="3240087"/>
          </a:xfrm>
        </p:spPr>
        <p:txBody>
          <a:bodyPr>
            <a:normAutofit/>
          </a:bodyPr>
          <a:lstStyle/>
          <a:p>
            <a:pPr>
              <a:spcAft>
                <a:spcPts val="2400"/>
              </a:spcAft>
              <a:buClr>
                <a:schemeClr val="accent2">
                  <a:lumMod val="50000"/>
                </a:schemeClr>
              </a:buClr>
              <a:buFont typeface="+mj-lt"/>
              <a:buAutoNum type="arabicPeriod"/>
            </a:pPr>
            <a:r>
              <a:rPr lang="en-US" sz="2400" dirty="0">
                <a:solidFill>
                  <a:schemeClr val="tx1"/>
                </a:solidFill>
              </a:rPr>
              <a:t>Authorized Representative</a:t>
            </a:r>
          </a:p>
          <a:p>
            <a:pPr>
              <a:spcAft>
                <a:spcPts val="2400"/>
              </a:spcAft>
              <a:buClr>
                <a:schemeClr val="accent2">
                  <a:lumMod val="50000"/>
                </a:schemeClr>
              </a:buClr>
              <a:buFont typeface="+mj-lt"/>
              <a:buAutoNum type="arabicPeriod"/>
            </a:pPr>
            <a:r>
              <a:rPr lang="en-US" sz="2400" dirty="0">
                <a:solidFill>
                  <a:schemeClr val="tx1"/>
                </a:solidFill>
              </a:rPr>
              <a:t>Program Director/Manager </a:t>
            </a:r>
          </a:p>
          <a:p>
            <a:endParaRPr lang="en-US" dirty="0"/>
          </a:p>
        </p:txBody>
      </p:sp>
      <p:sp>
        <p:nvSpPr>
          <p:cNvPr id="13" name="Content Placeholder 12"/>
          <p:cNvSpPr>
            <a:spLocks noGrp="1"/>
          </p:cNvSpPr>
          <p:nvPr>
            <p:ph sz="half" idx="4294967295"/>
          </p:nvPr>
        </p:nvSpPr>
        <p:spPr>
          <a:xfrm>
            <a:off x="4423491" y="2775399"/>
            <a:ext cx="3181350" cy="3240087"/>
          </a:xfrm>
        </p:spPr>
        <p:txBody>
          <a:bodyPr>
            <a:normAutofit/>
          </a:bodyPr>
          <a:lstStyle/>
          <a:p>
            <a:pPr marL="0" indent="0">
              <a:lnSpc>
                <a:spcPct val="150000"/>
              </a:lnSpc>
              <a:spcAft>
                <a:spcPts val="2400"/>
              </a:spcAft>
              <a:buNone/>
            </a:pPr>
            <a:r>
              <a:rPr lang="en-US" sz="2400" dirty="0">
                <a:solidFill>
                  <a:schemeClr val="accent2">
                    <a:lumMod val="50000"/>
                  </a:schemeClr>
                </a:solidFill>
              </a:rPr>
              <a:t>3</a:t>
            </a:r>
            <a:r>
              <a:rPr lang="en-US" sz="2400" dirty="0">
                <a:solidFill>
                  <a:schemeClr val="tx1"/>
                </a:solidFill>
              </a:rPr>
              <a:t>. Training Partner</a:t>
            </a:r>
          </a:p>
          <a:p>
            <a:pPr marL="0" indent="0">
              <a:spcAft>
                <a:spcPts val="2400"/>
              </a:spcAft>
              <a:buNone/>
            </a:pPr>
            <a:r>
              <a:rPr lang="en-US" sz="2400" dirty="0">
                <a:solidFill>
                  <a:schemeClr val="accent2">
                    <a:lumMod val="50000"/>
                  </a:schemeClr>
                </a:solidFill>
              </a:rPr>
              <a:t>4. </a:t>
            </a:r>
            <a:r>
              <a:rPr lang="en-US" sz="2400" dirty="0">
                <a:solidFill>
                  <a:schemeClr val="tx1"/>
                </a:solidFill>
              </a:rPr>
              <a:t>Other (please specify!)</a:t>
            </a:r>
          </a:p>
          <a:p>
            <a:pPr marL="0" indent="0">
              <a:spcAft>
                <a:spcPts val="2400"/>
              </a:spcAft>
              <a:buNone/>
            </a:pPr>
            <a:endParaRPr lang="en-US" sz="2400" dirty="0">
              <a:solidFill>
                <a:schemeClr val="tx1"/>
              </a:solidFill>
            </a:endParaRPr>
          </a:p>
          <a:p>
            <a:endParaRPr lang="en-US" dirty="0"/>
          </a:p>
        </p:txBody>
      </p:sp>
      <p:graphicFrame>
        <p:nvGraphicFramePr>
          <p:cNvPr id="10" name="Diagram 9"/>
          <p:cNvGraphicFramePr/>
          <p:nvPr>
            <p:extLst>
              <p:ext uri="{D42A27DB-BD31-4B8C-83A1-F6EECF244321}">
                <p14:modId xmlns:p14="http://schemas.microsoft.com/office/powerpoint/2010/main" val="2006934038"/>
              </p:ext>
            </p:extLst>
          </p:nvPr>
        </p:nvGraphicFramePr>
        <p:xfrm>
          <a:off x="304800" y="815163"/>
          <a:ext cx="7652657"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3202" y="4614530"/>
            <a:ext cx="1503568" cy="1400956"/>
          </a:xfrm>
          <a:prstGeom prst="rect">
            <a:avLst/>
          </a:prstGeom>
        </p:spPr>
      </p:pic>
    </p:spTree>
    <p:extLst>
      <p:ext uri="{BB962C8B-B14F-4D97-AF65-F5344CB8AC3E}">
        <p14:creationId xmlns:p14="http://schemas.microsoft.com/office/powerpoint/2010/main" val="731210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title"/>
          </p:nvPr>
        </p:nvSpPr>
        <p:spPr>
          <a:xfrm>
            <a:off x="146648" y="286501"/>
            <a:ext cx="7617125" cy="774492"/>
          </a:xfrm>
        </p:spPr>
        <p:txBody>
          <a:bodyPr>
            <a:noAutofit/>
          </a:bodyPr>
          <a:lstStyle/>
          <a:p>
            <a:pPr lvl="0">
              <a:lnSpc>
                <a:spcPct val="100000"/>
              </a:lnSpc>
              <a:spcBef>
                <a:spcPts val="0"/>
              </a:spcBef>
              <a:spcAft>
                <a:spcPts val="600"/>
              </a:spcAft>
            </a:pPr>
            <a:br>
              <a:rPr lang="en-US" sz="2200" cap="all" spc="0" dirty="0">
                <a:solidFill>
                  <a:srgbClr val="275A99"/>
                </a:solidFill>
                <a:latin typeface="Arial" panose="020B0604020202020204" pitchFamily="34" charset="0"/>
                <a:ea typeface="+mn-ea"/>
                <a:cs typeface="Arial" panose="020B0604020202020204" pitchFamily="34" charset="0"/>
              </a:rPr>
            </a:br>
            <a:endParaRPr lang="en-US" sz="3000" b="1" dirty="0"/>
          </a:p>
        </p:txBody>
      </p:sp>
      <p:sp>
        <p:nvSpPr>
          <p:cNvPr id="2" name="Rectangle 1"/>
          <p:cNvSpPr/>
          <p:nvPr/>
        </p:nvSpPr>
        <p:spPr>
          <a:xfrm>
            <a:off x="612473" y="155275"/>
            <a:ext cx="6771737" cy="769441"/>
          </a:xfrm>
          <a:prstGeom prst="rect">
            <a:avLst/>
          </a:prstGeom>
        </p:spPr>
        <p:txBody>
          <a:bodyPr wrap="square">
            <a:spAutoFit/>
          </a:bodyPr>
          <a:lstStyle/>
          <a:p>
            <a:pPr>
              <a:spcAft>
                <a:spcPts val="600"/>
              </a:spcAft>
              <a:buClr>
                <a:srgbClr val="752832"/>
              </a:buClr>
            </a:pPr>
            <a:r>
              <a:rPr lang="en-US" sz="2200" b="1" cap="all" dirty="0">
                <a:solidFill>
                  <a:srgbClr val="275A99"/>
                </a:solidFill>
                <a:cs typeface="Arial" panose="020B0604020202020204" pitchFamily="34" charset="0"/>
              </a:rPr>
              <a:t>incorporating sustainability strategies early in </a:t>
            </a:r>
            <a:r>
              <a:rPr lang="en-US" sz="2200" b="1" cap="all" dirty="0">
                <a:solidFill>
                  <a:schemeClr val="tx2"/>
                </a:solidFill>
                <a:cs typeface="Arial" panose="020B0604020202020204" pitchFamily="34" charset="0"/>
              </a:rPr>
              <a:t>YOUR</a:t>
            </a:r>
            <a:r>
              <a:rPr lang="en-US" sz="2200" b="1" cap="all" dirty="0">
                <a:solidFill>
                  <a:srgbClr val="275A99"/>
                </a:solidFill>
                <a:cs typeface="Arial" panose="020B0604020202020204" pitchFamily="34" charset="0"/>
              </a:rPr>
              <a:t> grant period</a:t>
            </a:r>
          </a:p>
        </p:txBody>
      </p:sp>
      <p:sp>
        <p:nvSpPr>
          <p:cNvPr id="7" name="TextBox 6"/>
          <p:cNvSpPr txBox="1"/>
          <p:nvPr/>
        </p:nvSpPr>
        <p:spPr>
          <a:xfrm>
            <a:off x="612473" y="1586944"/>
            <a:ext cx="7124700" cy="2831544"/>
          </a:xfrm>
          <a:prstGeom prst="rect">
            <a:avLst/>
          </a:prstGeom>
          <a:noFill/>
        </p:spPr>
        <p:txBody>
          <a:bodyPr wrap="square" rtlCol="0">
            <a:spAutoFit/>
          </a:bodyPr>
          <a:lstStyle/>
          <a:p>
            <a:pPr algn="just"/>
            <a:r>
              <a:rPr lang="en-US" sz="2000" dirty="0"/>
              <a:t>Planning for long-term program sustainability should begin during the early stages of program implementation because in year one you can begin to assess various elements of your program and evaluate what program elements are achieving your organization’s desired outcomes. You can use these results to guide sustainability action planning early in the grant with stakeholders. Too often sustainability plans are ignored until the last 6-8 months of the grant life-cycle.</a:t>
            </a:r>
          </a:p>
          <a:p>
            <a:pPr algn="just"/>
            <a:endParaRPr lang="en-US" dirty="0"/>
          </a:p>
        </p:txBody>
      </p:sp>
    </p:spTree>
    <p:extLst>
      <p:ext uri="{BB962C8B-B14F-4D97-AF65-F5344CB8AC3E}">
        <p14:creationId xmlns:p14="http://schemas.microsoft.com/office/powerpoint/2010/main" val="325763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28" y="1155940"/>
            <a:ext cx="8126083" cy="4951562"/>
          </a:xfrm>
        </p:spPr>
        <p:txBody>
          <a:bodyPr>
            <a:normAutofit lnSpcReduction="10000"/>
          </a:bodyPr>
          <a:lstStyle/>
          <a:p>
            <a:pPr marL="0" indent="0" algn="ctr">
              <a:spcAft>
                <a:spcPts val="1200"/>
              </a:spcAft>
              <a:buNone/>
            </a:pPr>
            <a:r>
              <a:rPr lang="en-US" sz="2600" b="1" dirty="0"/>
              <a:t>Sustaining Your Program Begins on Day One!</a:t>
            </a:r>
          </a:p>
          <a:p>
            <a:pPr marL="0" indent="0">
              <a:spcAft>
                <a:spcPts val="1200"/>
              </a:spcAft>
              <a:buNone/>
            </a:pPr>
            <a:endParaRPr lang="en-US" sz="2800" b="1" dirty="0"/>
          </a:p>
          <a:p>
            <a:pPr lvl="2">
              <a:buFont typeface="Wingdings" pitchFamily="2" charset="2"/>
              <a:buChar char="q"/>
            </a:pPr>
            <a:r>
              <a:rPr lang="en-US" sz="2400" dirty="0"/>
              <a:t>Have conversations early with your partners and  share your goals for sustainability. </a:t>
            </a:r>
          </a:p>
          <a:p>
            <a:pPr marL="914400" lvl="2" indent="0">
              <a:buNone/>
            </a:pPr>
            <a:endParaRPr lang="en-US" sz="2000" dirty="0"/>
          </a:p>
          <a:p>
            <a:pPr lvl="2">
              <a:buFont typeface="Wingdings" pitchFamily="2" charset="2"/>
              <a:buChar char="q"/>
            </a:pPr>
            <a:r>
              <a:rPr lang="en-US" sz="2400" dirty="0"/>
              <a:t>Think about the best way to involve your partners early and make the most of the resources they may offer.</a:t>
            </a:r>
          </a:p>
          <a:p>
            <a:pPr marL="914400" lvl="2" indent="0">
              <a:buNone/>
            </a:pPr>
            <a:endParaRPr lang="en-US" sz="2000" dirty="0"/>
          </a:p>
          <a:p>
            <a:pPr lvl="2">
              <a:buFont typeface="Wingdings" pitchFamily="2" charset="2"/>
              <a:buChar char="q"/>
            </a:pPr>
            <a:r>
              <a:rPr lang="en-US" sz="2400" dirty="0"/>
              <a:t>Keep track of what funding may be available both from local and national foundations as well as the state and federal level.</a:t>
            </a:r>
          </a:p>
          <a:p>
            <a:pPr>
              <a:spcAft>
                <a:spcPts val="1200"/>
              </a:spcAft>
              <a:buFont typeface="Wingdings" pitchFamily="2" charset="2"/>
              <a:buChar char="q"/>
            </a:pPr>
            <a:endParaRPr lang="en-US" sz="2800" dirty="0">
              <a:solidFill>
                <a:schemeClr val="tx1"/>
              </a:solidFill>
              <a:sym typeface="Wingdings" panose="05000000000000000000" pitchFamily="2" charset="2"/>
            </a:endParaRPr>
          </a:p>
        </p:txBody>
      </p:sp>
      <p:sp>
        <p:nvSpPr>
          <p:cNvPr id="4" name="Text Placeholder 2"/>
          <p:cNvSpPr>
            <a:spLocks noGrp="1"/>
          </p:cNvSpPr>
          <p:nvPr>
            <p:ph type="title"/>
          </p:nvPr>
        </p:nvSpPr>
        <p:spPr>
          <a:xfrm>
            <a:off x="146648" y="286501"/>
            <a:ext cx="7617125" cy="774492"/>
          </a:xfrm>
        </p:spPr>
        <p:txBody>
          <a:bodyPr>
            <a:noAutofit/>
          </a:bodyPr>
          <a:lstStyle/>
          <a:p>
            <a:pPr lvl="0">
              <a:lnSpc>
                <a:spcPct val="100000"/>
              </a:lnSpc>
              <a:spcBef>
                <a:spcPts val="0"/>
              </a:spcBef>
              <a:spcAft>
                <a:spcPts val="600"/>
              </a:spcAft>
            </a:pPr>
            <a:br>
              <a:rPr lang="en-US" sz="2200" cap="all" spc="0" dirty="0">
                <a:solidFill>
                  <a:srgbClr val="275A99"/>
                </a:solidFill>
                <a:latin typeface="Arial" panose="020B0604020202020204" pitchFamily="34" charset="0"/>
                <a:ea typeface="+mn-ea"/>
                <a:cs typeface="Arial" panose="020B0604020202020204" pitchFamily="34" charset="0"/>
              </a:rPr>
            </a:br>
            <a:endParaRPr lang="en-US" sz="3000" b="1" dirty="0"/>
          </a:p>
        </p:txBody>
      </p:sp>
      <p:sp>
        <p:nvSpPr>
          <p:cNvPr id="2" name="Rectangle 1"/>
          <p:cNvSpPr/>
          <p:nvPr/>
        </p:nvSpPr>
        <p:spPr>
          <a:xfrm>
            <a:off x="612473" y="155275"/>
            <a:ext cx="6771737" cy="769441"/>
          </a:xfrm>
          <a:prstGeom prst="rect">
            <a:avLst/>
          </a:prstGeom>
        </p:spPr>
        <p:txBody>
          <a:bodyPr wrap="square">
            <a:spAutoFit/>
          </a:bodyPr>
          <a:lstStyle/>
          <a:p>
            <a:pPr lvl="0">
              <a:spcAft>
                <a:spcPts val="600"/>
              </a:spcAft>
              <a:buClr>
                <a:srgbClr val="752832"/>
              </a:buClr>
            </a:pPr>
            <a:r>
              <a:rPr lang="en-US" sz="2200" b="1" cap="all" dirty="0">
                <a:solidFill>
                  <a:srgbClr val="275A99"/>
                </a:solidFill>
                <a:latin typeface="Arial" panose="020B0604020202020204" pitchFamily="34" charset="0"/>
                <a:cs typeface="Arial" panose="020B0604020202020204" pitchFamily="34" charset="0"/>
              </a:rPr>
              <a:t>incorporating sustainability strategies early in </a:t>
            </a:r>
            <a:r>
              <a:rPr lang="en-US" sz="2200" b="1" cap="all" dirty="0">
                <a:solidFill>
                  <a:schemeClr val="tx2"/>
                </a:solidFill>
                <a:latin typeface="Arial" panose="020B0604020202020204" pitchFamily="34" charset="0"/>
                <a:cs typeface="Arial" panose="020B0604020202020204" pitchFamily="34" charset="0"/>
              </a:rPr>
              <a:t>YOUR</a:t>
            </a:r>
            <a:r>
              <a:rPr lang="en-US" sz="2200" b="1" cap="all" dirty="0">
                <a:solidFill>
                  <a:srgbClr val="275A99"/>
                </a:solidFill>
                <a:latin typeface="Arial" panose="020B0604020202020204" pitchFamily="34" charset="0"/>
                <a:cs typeface="Arial" panose="020B0604020202020204" pitchFamily="34" charset="0"/>
              </a:rPr>
              <a:t> grant period</a:t>
            </a:r>
          </a:p>
        </p:txBody>
      </p:sp>
      <p:sp>
        <p:nvSpPr>
          <p:cNvPr id="6" name="TextBox 5"/>
          <p:cNvSpPr txBox="1"/>
          <p:nvPr/>
        </p:nvSpPr>
        <p:spPr>
          <a:xfrm>
            <a:off x="1173189" y="1730400"/>
            <a:ext cx="1362973" cy="400110"/>
          </a:xfrm>
          <a:prstGeom prst="rect">
            <a:avLst/>
          </a:prstGeom>
          <a:solidFill>
            <a:schemeClr val="accent1">
              <a:lumMod val="20000"/>
              <a:lumOff val="80000"/>
            </a:schemeClr>
          </a:solidFill>
        </p:spPr>
        <p:txBody>
          <a:bodyPr wrap="square" rtlCol="0">
            <a:spAutoFit/>
          </a:bodyPr>
          <a:lstStyle/>
          <a:p>
            <a:r>
              <a:rPr lang="en-US" sz="2000" b="1" dirty="0"/>
              <a:t>Year 1</a:t>
            </a:r>
          </a:p>
        </p:txBody>
      </p:sp>
    </p:spTree>
    <p:extLst>
      <p:ext uri="{BB962C8B-B14F-4D97-AF65-F5344CB8AC3E}">
        <p14:creationId xmlns:p14="http://schemas.microsoft.com/office/powerpoint/2010/main" val="246349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28" y="1155940"/>
            <a:ext cx="8126083" cy="4951562"/>
          </a:xfrm>
        </p:spPr>
        <p:txBody>
          <a:bodyPr>
            <a:normAutofit/>
          </a:bodyPr>
          <a:lstStyle/>
          <a:p>
            <a:pPr lvl="2">
              <a:spcAft>
                <a:spcPts val="1200"/>
              </a:spcAft>
              <a:buFont typeface="Wingdings" pitchFamily="2" charset="2"/>
              <a:buChar char="q"/>
            </a:pPr>
            <a:r>
              <a:rPr lang="en-US" sz="2400" dirty="0"/>
              <a:t>Highlight “program” success in the media and amongst the community</a:t>
            </a:r>
            <a:endParaRPr lang="en-US" sz="2400" b="1" dirty="0"/>
          </a:p>
          <a:p>
            <a:pPr lvl="2">
              <a:buFont typeface="Wingdings" pitchFamily="2" charset="2"/>
              <a:buChar char="q"/>
            </a:pPr>
            <a:r>
              <a:rPr lang="en-US" sz="2400" dirty="0"/>
              <a:t>As you move into Year 2, begin to identify what resources are needed to sustain the project</a:t>
            </a:r>
          </a:p>
          <a:p>
            <a:pPr marL="914400" lvl="2" indent="0">
              <a:buNone/>
            </a:pPr>
            <a:endParaRPr lang="en-US" sz="2000" dirty="0">
              <a:solidFill>
                <a:schemeClr val="tx1"/>
              </a:solidFill>
              <a:sym typeface="Wingdings" panose="05000000000000000000" pitchFamily="2" charset="2"/>
            </a:endParaRPr>
          </a:p>
          <a:p>
            <a:pPr marL="914400" lvl="2" indent="0">
              <a:buNone/>
            </a:pPr>
            <a:endParaRPr lang="en-US" sz="2000" dirty="0">
              <a:solidFill>
                <a:schemeClr val="tx1"/>
              </a:solidFill>
              <a:sym typeface="Wingdings" panose="05000000000000000000" pitchFamily="2" charset="2"/>
            </a:endParaRPr>
          </a:p>
        </p:txBody>
      </p:sp>
      <p:sp>
        <p:nvSpPr>
          <p:cNvPr id="4" name="Text Placeholder 2"/>
          <p:cNvSpPr>
            <a:spLocks noGrp="1"/>
          </p:cNvSpPr>
          <p:nvPr>
            <p:ph type="title"/>
          </p:nvPr>
        </p:nvSpPr>
        <p:spPr>
          <a:xfrm>
            <a:off x="146648" y="286501"/>
            <a:ext cx="7617125" cy="774492"/>
          </a:xfrm>
        </p:spPr>
        <p:txBody>
          <a:bodyPr>
            <a:noAutofit/>
          </a:bodyPr>
          <a:lstStyle/>
          <a:p>
            <a:pPr lvl="0">
              <a:lnSpc>
                <a:spcPct val="100000"/>
              </a:lnSpc>
              <a:spcBef>
                <a:spcPts val="0"/>
              </a:spcBef>
              <a:spcAft>
                <a:spcPts val="600"/>
              </a:spcAft>
            </a:pPr>
            <a:br>
              <a:rPr lang="en-US" sz="2200" cap="all" spc="0" dirty="0">
                <a:solidFill>
                  <a:srgbClr val="275A99"/>
                </a:solidFill>
                <a:latin typeface="Arial" panose="020B0604020202020204" pitchFamily="34" charset="0"/>
                <a:ea typeface="+mn-ea"/>
                <a:cs typeface="Arial" panose="020B0604020202020204" pitchFamily="34" charset="0"/>
              </a:rPr>
            </a:br>
            <a:endParaRPr lang="en-US" sz="3000" b="1" dirty="0"/>
          </a:p>
        </p:txBody>
      </p:sp>
      <p:sp>
        <p:nvSpPr>
          <p:cNvPr id="2" name="Rectangle 1"/>
          <p:cNvSpPr/>
          <p:nvPr/>
        </p:nvSpPr>
        <p:spPr>
          <a:xfrm>
            <a:off x="612473" y="155275"/>
            <a:ext cx="6771737" cy="769441"/>
          </a:xfrm>
          <a:prstGeom prst="rect">
            <a:avLst/>
          </a:prstGeom>
        </p:spPr>
        <p:txBody>
          <a:bodyPr wrap="square">
            <a:spAutoFit/>
          </a:bodyPr>
          <a:lstStyle/>
          <a:p>
            <a:pPr>
              <a:spcAft>
                <a:spcPts val="600"/>
              </a:spcAft>
              <a:buClr>
                <a:srgbClr val="752832"/>
              </a:buClr>
            </a:pPr>
            <a:r>
              <a:rPr lang="en-US" sz="2200" b="1" cap="all" dirty="0">
                <a:solidFill>
                  <a:srgbClr val="275A99"/>
                </a:solidFill>
                <a:cs typeface="Arial" panose="020B0604020202020204" pitchFamily="34" charset="0"/>
              </a:rPr>
              <a:t>incorporating sustainability strategies early in </a:t>
            </a:r>
            <a:r>
              <a:rPr lang="en-US" sz="2200" b="1" cap="all" dirty="0">
                <a:solidFill>
                  <a:schemeClr val="tx2"/>
                </a:solidFill>
                <a:cs typeface="Arial" panose="020B0604020202020204" pitchFamily="34" charset="0"/>
              </a:rPr>
              <a:t>YOUR </a:t>
            </a:r>
            <a:r>
              <a:rPr lang="en-US" sz="2200" b="1" cap="all" dirty="0">
                <a:solidFill>
                  <a:srgbClr val="275A99"/>
                </a:solidFill>
                <a:cs typeface="Arial" panose="020B0604020202020204" pitchFamily="34" charset="0"/>
              </a:rPr>
              <a:t>grant period</a:t>
            </a:r>
          </a:p>
        </p:txBody>
      </p:sp>
      <p:sp>
        <p:nvSpPr>
          <p:cNvPr id="5" name="Rectangle 4"/>
          <p:cNvSpPr/>
          <p:nvPr/>
        </p:nvSpPr>
        <p:spPr>
          <a:xfrm>
            <a:off x="483080" y="3278033"/>
            <a:ext cx="7349706" cy="2760453"/>
          </a:xfrm>
          <a:prstGeom prst="rect">
            <a:avLst/>
          </a:prstGeom>
          <a:solidFill>
            <a:schemeClr val="accent1">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931653" y="3447055"/>
            <a:ext cx="3329795" cy="369332"/>
          </a:xfrm>
          <a:prstGeom prst="rect">
            <a:avLst/>
          </a:prstGeom>
          <a:noFill/>
        </p:spPr>
        <p:txBody>
          <a:bodyPr wrap="square" rtlCol="0">
            <a:spAutoFit/>
          </a:bodyPr>
          <a:lstStyle/>
          <a:p>
            <a:r>
              <a:rPr lang="en-US" b="1" u="sng" dirty="0"/>
              <a:t>For More Information</a:t>
            </a:r>
          </a:p>
        </p:txBody>
      </p:sp>
      <p:sp>
        <p:nvSpPr>
          <p:cNvPr id="8" name="TextBox 7"/>
          <p:cNvSpPr txBox="1"/>
          <p:nvPr/>
        </p:nvSpPr>
        <p:spPr>
          <a:xfrm>
            <a:off x="931653" y="3826225"/>
            <a:ext cx="6901133" cy="2246769"/>
          </a:xfrm>
          <a:prstGeom prst="rect">
            <a:avLst/>
          </a:prstGeom>
          <a:noFill/>
        </p:spPr>
        <p:txBody>
          <a:bodyPr wrap="square" rtlCol="0">
            <a:spAutoFit/>
          </a:bodyPr>
          <a:lstStyle/>
          <a:p>
            <a:r>
              <a:rPr lang="en-US" sz="2000" dirty="0"/>
              <a:t>We have provided a link to a Sustainability Guide. The purpose of the Guide is to help you work through the key steps in the process of planning for the Sustainability on an on-going basis.</a:t>
            </a:r>
          </a:p>
          <a:p>
            <a:endParaRPr lang="en-US" sz="2000" dirty="0"/>
          </a:p>
          <a:p>
            <a:r>
              <a:rPr lang="en-US" sz="2000" u="sng" dirty="0">
                <a:hlinkClick r:id="rId3"/>
              </a:rPr>
              <a:t>https://www.doleta.gov/business/PDF/SustainGuide.pdf</a:t>
            </a:r>
            <a:r>
              <a:rPr lang="en-US" sz="2000" dirty="0"/>
              <a:t>  </a:t>
            </a:r>
          </a:p>
          <a:p>
            <a:r>
              <a:rPr lang="en-US" sz="2000" dirty="0"/>
              <a:t> </a:t>
            </a:r>
          </a:p>
        </p:txBody>
      </p:sp>
    </p:spTree>
    <p:extLst>
      <p:ext uri="{BB962C8B-B14F-4D97-AF65-F5344CB8AC3E}">
        <p14:creationId xmlns:p14="http://schemas.microsoft.com/office/powerpoint/2010/main" val="3916885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426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Grantee Polling Question</a:t>
            </a:r>
          </a:p>
        </p:txBody>
      </p:sp>
      <p:graphicFrame>
        <p:nvGraphicFramePr>
          <p:cNvPr id="10" name="Diagram 9"/>
          <p:cNvGraphicFramePr/>
          <p:nvPr>
            <p:extLst>
              <p:ext uri="{D42A27DB-BD31-4B8C-83A1-F6EECF244321}">
                <p14:modId xmlns:p14="http://schemas.microsoft.com/office/powerpoint/2010/main" val="4131569327"/>
              </p:ext>
            </p:extLst>
          </p:nvPr>
        </p:nvGraphicFramePr>
        <p:xfrm>
          <a:off x="263545" y="907931"/>
          <a:ext cx="7652657" cy="1114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6324600" y="6416675"/>
            <a:ext cx="2133600" cy="365125"/>
          </a:xfrm>
          <a:prstGeom prst="rect">
            <a:avLst/>
          </a:prstGeom>
        </p:spPr>
        <p:txBody>
          <a:bodyPr/>
          <a:lstStyle/>
          <a:p>
            <a:endParaRPr lang="en-US" dirty="0"/>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endParaRPr lang="en-US" dirty="0"/>
          </a:p>
        </p:txBody>
      </p:sp>
      <p:sp>
        <p:nvSpPr>
          <p:cNvPr id="5" name="TextBox 4"/>
          <p:cNvSpPr txBox="1"/>
          <p:nvPr/>
        </p:nvSpPr>
        <p:spPr>
          <a:xfrm>
            <a:off x="613059" y="2270052"/>
            <a:ext cx="6953631" cy="3016210"/>
          </a:xfrm>
          <a:prstGeom prst="rect">
            <a:avLst/>
          </a:prstGeom>
          <a:noFill/>
        </p:spPr>
        <p:txBody>
          <a:bodyPr wrap="square" rtlCol="0">
            <a:spAutoFit/>
          </a:bodyPr>
          <a:lstStyle/>
          <a:p>
            <a:pPr marL="457200" indent="-457200">
              <a:lnSpc>
                <a:spcPct val="150000"/>
              </a:lnSpc>
              <a:buFont typeface="Wingdings" pitchFamily="2" charset="2"/>
              <a:buChar char="q"/>
            </a:pPr>
            <a:r>
              <a:rPr lang="en-US" sz="2000" dirty="0"/>
              <a:t>Supportive Services</a:t>
            </a:r>
          </a:p>
          <a:p>
            <a:pPr marL="457200" indent="-457200">
              <a:buFont typeface="Wingdings" pitchFamily="2" charset="2"/>
              <a:buChar char="q"/>
            </a:pPr>
            <a:r>
              <a:rPr lang="en-US" sz="2000" dirty="0"/>
              <a:t>Partnership Development (employer, training or supportive services partnerships)</a:t>
            </a:r>
          </a:p>
          <a:p>
            <a:pPr marL="457200" indent="-457200">
              <a:buFont typeface="Wingdings" pitchFamily="2" charset="2"/>
              <a:buChar char="q"/>
            </a:pPr>
            <a:endParaRPr lang="en-US" sz="2000" dirty="0"/>
          </a:p>
          <a:p>
            <a:pPr marL="457200" indent="-457200">
              <a:buFont typeface="Wingdings" pitchFamily="2" charset="2"/>
              <a:buChar char="q"/>
            </a:pPr>
            <a:r>
              <a:rPr lang="en-US" sz="2000" dirty="0"/>
              <a:t>Outreach and Recruitment</a:t>
            </a:r>
          </a:p>
          <a:p>
            <a:pPr marL="457200" indent="-457200">
              <a:buFont typeface="Wingdings" pitchFamily="2" charset="2"/>
              <a:buChar char="q"/>
            </a:pPr>
            <a:endParaRPr lang="en-US" sz="2000" dirty="0"/>
          </a:p>
          <a:p>
            <a:pPr marL="457200" indent="-457200">
              <a:buFont typeface="Wingdings" pitchFamily="2" charset="2"/>
              <a:buChar char="q"/>
            </a:pPr>
            <a:r>
              <a:rPr lang="en-US" sz="2000" dirty="0"/>
              <a:t>Participant Retention</a:t>
            </a:r>
          </a:p>
          <a:p>
            <a:pPr marL="457200" indent="-457200">
              <a:buFont typeface="Wingdings" pitchFamily="2" charset="2"/>
              <a:buChar char="q"/>
            </a:pPr>
            <a:endParaRPr lang="en-US" sz="2000" dirty="0"/>
          </a:p>
          <a:p>
            <a:pPr marL="457200" indent="-457200">
              <a:buFont typeface="Wingdings" pitchFamily="2" charset="2"/>
              <a:buChar char="q"/>
            </a:pPr>
            <a:r>
              <a:rPr lang="en-US" sz="2000" dirty="0">
                <a:latin typeface="Arial" pitchFamily="34" charset="0"/>
                <a:cs typeface="Arial" pitchFamily="34" charset="0"/>
              </a:rPr>
              <a:t>Other: Specify in the textbox </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3202" y="4875178"/>
            <a:ext cx="1223829" cy="1140308"/>
          </a:xfrm>
          <a:prstGeom prst="rect">
            <a:avLst/>
          </a:prstGeom>
        </p:spPr>
      </p:pic>
    </p:spTree>
    <p:extLst>
      <p:ext uri="{BB962C8B-B14F-4D97-AF65-F5344CB8AC3E}">
        <p14:creationId xmlns:p14="http://schemas.microsoft.com/office/powerpoint/2010/main" val="1468916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Upcoming TA Activities </a:t>
            </a:r>
          </a:p>
        </p:txBody>
      </p:sp>
      <p:sp>
        <p:nvSpPr>
          <p:cNvPr id="3" name="Content Placeholder 2"/>
          <p:cNvSpPr>
            <a:spLocks noGrp="1"/>
          </p:cNvSpPr>
          <p:nvPr>
            <p:ph idx="1"/>
          </p:nvPr>
        </p:nvSpPr>
        <p:spPr>
          <a:xfrm>
            <a:off x="264160" y="1046910"/>
            <a:ext cx="7934960" cy="4104210"/>
          </a:xfrm>
        </p:spPr>
        <p:txBody>
          <a:bodyPr>
            <a:normAutofit fontScale="92500"/>
          </a:bodyPr>
          <a:lstStyle/>
          <a:p>
            <a:pPr marL="0" indent="0">
              <a:buNone/>
            </a:pPr>
            <a:r>
              <a:rPr lang="en-US" sz="2400" b="1" dirty="0">
                <a:solidFill>
                  <a:schemeClr val="tx1"/>
                </a:solidFill>
              </a:rPr>
              <a:t>	August</a:t>
            </a:r>
          </a:p>
          <a:p>
            <a:pPr lvl="1">
              <a:buFont typeface="Wingdings" charset="2"/>
              <a:buChar char="§"/>
            </a:pPr>
            <a:r>
              <a:rPr lang="en-US" sz="2400" dirty="0">
                <a:solidFill>
                  <a:schemeClr val="tx1"/>
                </a:solidFill>
              </a:rPr>
              <a:t>Webinar: </a:t>
            </a:r>
            <a:r>
              <a:rPr lang="en-US" sz="2400" i="1" dirty="0">
                <a:solidFill>
                  <a:schemeClr val="tx1"/>
                </a:solidFill>
              </a:rPr>
              <a:t>Participant Outreach and Recruitment Strategies </a:t>
            </a:r>
          </a:p>
          <a:p>
            <a:pPr marL="457200" lvl="1" indent="0">
              <a:buNone/>
            </a:pPr>
            <a:endParaRPr lang="en-US" sz="2400" b="1" dirty="0">
              <a:solidFill>
                <a:schemeClr val="tx1"/>
              </a:solidFill>
            </a:endParaRPr>
          </a:p>
          <a:p>
            <a:pPr marL="457200" lvl="1" indent="0">
              <a:buNone/>
            </a:pPr>
            <a:endParaRPr lang="en-US" sz="2400" b="1" dirty="0">
              <a:solidFill>
                <a:schemeClr val="tx1"/>
              </a:solidFill>
            </a:endParaRPr>
          </a:p>
          <a:p>
            <a:pPr marL="457200" lvl="1" indent="0">
              <a:buNone/>
            </a:pPr>
            <a:r>
              <a:rPr lang="en-US" sz="2400" b="1" dirty="0">
                <a:solidFill>
                  <a:schemeClr val="tx1"/>
                </a:solidFill>
              </a:rPr>
              <a:t>September</a:t>
            </a:r>
          </a:p>
          <a:p>
            <a:pPr lvl="1">
              <a:buFont typeface="Wingdings" charset="2"/>
              <a:buChar char="§"/>
            </a:pPr>
            <a:r>
              <a:rPr lang="en-US" sz="2400" dirty="0">
                <a:solidFill>
                  <a:schemeClr val="tx1"/>
                </a:solidFill>
              </a:rPr>
              <a:t>Peer-to-Peer Virtual Chat: </a:t>
            </a:r>
            <a:r>
              <a:rPr lang="en-US" sz="2400" i="1" dirty="0">
                <a:solidFill>
                  <a:schemeClr val="tx1"/>
                </a:solidFill>
              </a:rPr>
              <a:t>Integrated Supportive Services</a:t>
            </a:r>
          </a:p>
          <a:p>
            <a:pPr lvl="1">
              <a:spcBef>
                <a:spcPts val="600"/>
              </a:spcBef>
              <a:buFont typeface="Wingdings" pitchFamily="2" charset="2"/>
              <a:buChar char="§"/>
            </a:pPr>
            <a:r>
              <a:rPr lang="en-US" sz="2400" dirty="0">
                <a:solidFill>
                  <a:schemeClr val="tx1"/>
                </a:solidFill>
              </a:rPr>
              <a:t>Webinar: </a:t>
            </a:r>
            <a:r>
              <a:rPr lang="en-US" sz="2400" i="1" dirty="0">
                <a:solidFill>
                  <a:schemeClr val="tx1"/>
                </a:solidFill>
              </a:rPr>
              <a:t>Building Strategic Employer Partnerships for Career Pathways in the Community and the Region</a:t>
            </a:r>
          </a:p>
          <a:p>
            <a:endParaRPr lang="en-US" dirty="0"/>
          </a:p>
        </p:txBody>
      </p:sp>
    </p:spTree>
    <p:extLst>
      <p:ext uri="{BB962C8B-B14F-4D97-AF65-F5344CB8AC3E}">
        <p14:creationId xmlns:p14="http://schemas.microsoft.com/office/powerpoint/2010/main" val="3654560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508000" y="2565400"/>
            <a:ext cx="7073899" cy="3187699"/>
          </a:xfrm>
          <a:prstGeom prst="rect">
            <a:avLst/>
          </a:prstGeom>
          <a:noFill/>
          <a:ln>
            <a:noFill/>
          </a:ln>
        </p:spPr>
        <p:txBody>
          <a:bodyPr lIns="91425" tIns="45700" rIns="91425" bIns="45700" anchor="ctr" anchorCtr="0">
            <a:noAutofit/>
          </a:bodyPr>
          <a:lstStyle/>
          <a:p>
            <a:pPr lvl="0" algn="ctr">
              <a:lnSpc>
                <a:spcPct val="100000"/>
              </a:lnSpc>
              <a:spcBef>
                <a:spcPts val="0"/>
              </a:spcBef>
              <a:buSzPct val="25000"/>
            </a:pPr>
            <a:r>
              <a:rPr lang="en-US" sz="2800" b="1" i="0" u="none" strike="noStrike" cap="small" dirty="0">
                <a:solidFill>
                  <a:srgbClr val="004874"/>
                </a:solidFill>
                <a:ea typeface="Impact"/>
                <a:cs typeface="Impact"/>
                <a:sym typeface="Impact"/>
              </a:rPr>
              <a:t>America’s Promise Grantee Mailbox</a:t>
            </a:r>
            <a:br>
              <a:rPr lang="en-US" sz="3200" b="1" i="0" u="none" strike="noStrike" cap="small" dirty="0">
                <a:solidFill>
                  <a:srgbClr val="004874"/>
                </a:solidFill>
                <a:ea typeface="Impact"/>
                <a:cs typeface="Impact"/>
                <a:sym typeface="Impact"/>
              </a:rPr>
            </a:br>
            <a:r>
              <a:rPr lang="en-US" sz="3200" b="1" dirty="0">
                <a:hlinkClick r:id="rId3"/>
              </a:rPr>
              <a:t>AmericasPromise@dol.gov</a:t>
            </a:r>
            <a:br>
              <a:rPr lang="en-US" sz="3200" b="1" dirty="0"/>
            </a:br>
            <a:r>
              <a:rPr lang="en-US" sz="3200" b="1" dirty="0"/>
              <a:t>and copy your FPO</a:t>
            </a:r>
            <a:br>
              <a:rPr lang="en-US" sz="3200" b="0" i="0" u="none" strike="noStrike" cap="small" dirty="0">
                <a:solidFill>
                  <a:srgbClr val="004874"/>
                </a:solidFill>
                <a:ea typeface="Impact"/>
                <a:cs typeface="Impact"/>
                <a:sym typeface="Impact"/>
              </a:rPr>
            </a:br>
            <a:endParaRPr lang="en-US" sz="3200" b="0" i="0" u="none" strike="sngStrike" cap="small" dirty="0">
              <a:solidFill>
                <a:srgbClr val="004874"/>
              </a:solidFill>
              <a:ea typeface="Impact"/>
              <a:cs typeface="Impact"/>
              <a:sym typeface="Impact"/>
            </a:endParaRPr>
          </a:p>
        </p:txBody>
      </p:sp>
    </p:spTree>
    <p:extLst>
      <p:ext uri="{BB962C8B-B14F-4D97-AF65-F5344CB8AC3E}">
        <p14:creationId xmlns:p14="http://schemas.microsoft.com/office/powerpoint/2010/main" val="203199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21" y="1159283"/>
            <a:ext cx="5745193" cy="1470025"/>
          </a:xfrm>
        </p:spPr>
        <p:txBody>
          <a:bodyPr/>
          <a:lstStyle/>
          <a:p>
            <a:r>
              <a:rPr lang="en-US" dirty="0"/>
              <a:t>H-1B America’s Promise</a:t>
            </a:r>
          </a:p>
        </p:txBody>
      </p:sp>
      <p:sp>
        <p:nvSpPr>
          <p:cNvPr id="8" name="Subtitle 7"/>
          <p:cNvSpPr>
            <a:spLocks noGrp="1"/>
          </p:cNvSpPr>
          <p:nvPr>
            <p:ph type="subTitle" idx="1"/>
          </p:nvPr>
        </p:nvSpPr>
        <p:spPr>
          <a:xfrm>
            <a:off x="418278" y="2421032"/>
            <a:ext cx="5024782" cy="1326340"/>
          </a:xfrm>
        </p:spPr>
        <p:txBody>
          <a:bodyPr>
            <a:normAutofit lnSpcReduction="10000"/>
          </a:bodyPr>
          <a:lstStyle/>
          <a:p>
            <a:r>
              <a:rPr lang="en-US" b="1" dirty="0"/>
              <a:t>Promising Practices for Program Implementation</a:t>
            </a:r>
          </a:p>
        </p:txBody>
      </p:sp>
      <p:sp>
        <p:nvSpPr>
          <p:cNvPr id="6" name="Text Placeholder 5"/>
          <p:cNvSpPr>
            <a:spLocks noGrp="1"/>
          </p:cNvSpPr>
          <p:nvPr>
            <p:ph type="body" sz="half" idx="12"/>
          </p:nvPr>
        </p:nvSpPr>
        <p:spPr>
          <a:xfrm>
            <a:off x="5578092" y="5656147"/>
            <a:ext cx="3418783" cy="773865"/>
          </a:xfrm>
        </p:spPr>
        <p:txBody>
          <a:bodyPr/>
          <a:lstStyle/>
          <a:p>
            <a:r>
              <a:rPr lang="en-US" dirty="0"/>
              <a:t>H-1B America’s Promise Grant Program</a:t>
            </a:r>
          </a:p>
        </p:txBody>
      </p:sp>
    </p:spTree>
    <p:extLst>
      <p:ext uri="{BB962C8B-B14F-4D97-AF65-F5344CB8AC3E}">
        <p14:creationId xmlns:p14="http://schemas.microsoft.com/office/powerpoint/2010/main" val="403076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r>
              <a:rPr lang="en-US" sz="2800" dirty="0">
                <a:latin typeface="+mj-lt"/>
              </a:rPr>
              <a:t>Erika Humphrey</a:t>
            </a:r>
          </a:p>
        </p:txBody>
      </p:sp>
      <p:sp>
        <p:nvSpPr>
          <p:cNvPr id="3" name="Title 2"/>
          <p:cNvSpPr>
            <a:spLocks noGrp="1"/>
          </p:cNvSpPr>
          <p:nvPr>
            <p:ph type="title"/>
          </p:nvPr>
        </p:nvSpPr>
        <p:spPr/>
        <p:txBody>
          <a:bodyPr>
            <a:normAutofit fontScale="90000"/>
          </a:bodyPr>
          <a:lstStyle/>
          <a:p>
            <a:r>
              <a:rPr lang="en-US" dirty="0"/>
              <a:t>Gregory Scheib</a:t>
            </a:r>
            <a:br>
              <a:rPr lang="en-US" dirty="0"/>
            </a:br>
            <a:endParaRPr lang="en-US" dirty="0"/>
          </a:p>
        </p:txBody>
      </p:sp>
      <p:sp>
        <p:nvSpPr>
          <p:cNvPr id="6" name="Text Placeholder 5"/>
          <p:cNvSpPr>
            <a:spLocks noGrp="1"/>
          </p:cNvSpPr>
          <p:nvPr>
            <p:ph type="body" sz="half" idx="11"/>
          </p:nvPr>
        </p:nvSpPr>
        <p:spPr/>
        <p:txBody>
          <a:bodyPr>
            <a:normAutofit fontScale="85000" lnSpcReduction="10000"/>
          </a:bodyPr>
          <a:lstStyle/>
          <a:p>
            <a:r>
              <a:rPr lang="en-US" dirty="0"/>
              <a:t>U.S. Department of Labor</a:t>
            </a:r>
          </a:p>
          <a:p>
            <a:r>
              <a:rPr lang="en-US" dirty="0"/>
              <a:t>Division of Strategic Investments</a:t>
            </a:r>
          </a:p>
          <a:p>
            <a:r>
              <a:rPr lang="en-US" dirty="0"/>
              <a:t>Employment and Training Administration</a:t>
            </a:r>
          </a:p>
          <a:p>
            <a:endParaRPr lang="en-US" dirty="0"/>
          </a:p>
        </p:txBody>
      </p:sp>
      <p:sp>
        <p:nvSpPr>
          <p:cNvPr id="12" name="Text Placeholder 10"/>
          <p:cNvSpPr>
            <a:spLocks noGrp="1"/>
          </p:cNvSpPr>
          <p:nvPr>
            <p:ph type="body" sz="half" idx="2"/>
          </p:nvPr>
        </p:nvSpPr>
        <p:spPr/>
        <p:txBody>
          <a:bodyPr/>
          <a:lstStyle/>
          <a:p>
            <a:r>
              <a:rPr lang="en-US" i="0" dirty="0"/>
              <a:t>Moderator: Workforce Analyst</a:t>
            </a:r>
          </a:p>
        </p:txBody>
      </p:sp>
      <p:sp>
        <p:nvSpPr>
          <p:cNvPr id="13" name="Text Placeholder 10"/>
          <p:cNvSpPr>
            <a:spLocks noGrp="1"/>
          </p:cNvSpPr>
          <p:nvPr>
            <p:ph type="body" sz="half" idx="12"/>
          </p:nvPr>
        </p:nvSpPr>
        <p:spPr>
          <a:xfrm>
            <a:off x="3117041" y="3968692"/>
            <a:ext cx="3970337" cy="354807"/>
          </a:xfrm>
        </p:spPr>
        <p:txBody>
          <a:bodyPr/>
          <a:lstStyle/>
          <a:p>
            <a:pPr lvl="0"/>
            <a:r>
              <a:rPr lang="en-US" b="1" i="0" dirty="0"/>
              <a:t> </a:t>
            </a:r>
            <a:r>
              <a:rPr lang="en-US" i="0" dirty="0">
                <a:solidFill>
                  <a:prstClr val="black">
                    <a:lumMod val="75000"/>
                    <a:lumOff val="25000"/>
                  </a:prstClr>
                </a:solidFill>
              </a:rPr>
              <a:t>TA Coach, High Impact Partners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166" y="443752"/>
            <a:ext cx="1920875"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C:\Users\lepera.analisa.s\Documents\Pictures for PPT\Greg headshot 1.22.15.jpg"/>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13630" r="136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l="542" r="542"/>
          <a:stretch>
            <a:fillRect/>
          </a:stretch>
        </p:blipFill>
        <p:spPr bwMode="auto">
          <a:xfrm>
            <a:off x="1389963" y="3365441"/>
            <a:ext cx="1533279" cy="210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64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0A720BFF-029A-4830-998E-6BBA2D4AEC23}"/>
              </a:ext>
            </a:extLst>
          </p:cNvPr>
          <p:cNvSpPr txBox="1">
            <a:spLocks/>
          </p:cNvSpPr>
          <p:nvPr/>
        </p:nvSpPr>
        <p:spPr>
          <a:xfrm>
            <a:off x="3214444" y="3114901"/>
            <a:ext cx="4621068" cy="457200"/>
          </a:xfrm>
          <a:prstGeom prst="rect">
            <a:avLst/>
          </a:prstGeom>
        </p:spPr>
        <p:txBody>
          <a:bodyPr vert="horz" lIns="0" tIns="0" rIns="0" bIns="0" rtlCol="0" anchor="b" anchorCtr="0">
            <a:normAutofit/>
          </a:bodyPr>
          <a:lstStyle>
            <a:lvl1pPr marL="0" indent="0" algn="l" defTabSz="457200" rtl="0" eaLnBrk="1" latinLnBrk="0" hangingPunct="1">
              <a:lnSpc>
                <a:spcPct val="85000"/>
              </a:lnSpc>
              <a:spcBef>
                <a:spcPts val="0"/>
              </a:spcBef>
              <a:spcAft>
                <a:spcPts val="600"/>
              </a:spcAft>
              <a:buClr>
                <a:srgbClr val="752832"/>
              </a:buClr>
              <a:buFont typeface="Wingdings" panose="05000000000000000000" pitchFamily="2" charset="2"/>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100" dirty="0">
                <a:latin typeface="+mj-lt"/>
              </a:rPr>
              <a:t>Bruce Rankin</a:t>
            </a:r>
          </a:p>
        </p:txBody>
      </p:sp>
      <p:sp>
        <p:nvSpPr>
          <p:cNvPr id="15" name="Title 2">
            <a:extLst>
              <a:ext uri="{FF2B5EF4-FFF2-40B4-BE49-F238E27FC236}">
                <a16:creationId xmlns:a16="http://schemas.microsoft.com/office/drawing/2014/main" id="{D23449B7-98CC-44C1-BE27-73B3744C6C5E}"/>
              </a:ext>
            </a:extLst>
          </p:cNvPr>
          <p:cNvSpPr txBox="1">
            <a:spLocks/>
          </p:cNvSpPr>
          <p:nvPr/>
        </p:nvSpPr>
        <p:spPr>
          <a:xfrm>
            <a:off x="3214444" y="626642"/>
            <a:ext cx="4621067" cy="457200"/>
          </a:xfrm>
          <a:prstGeom prst="rect">
            <a:avLst/>
          </a:prstGeom>
        </p:spPr>
        <p:txBody>
          <a:bodyPr vert="horz" lIns="0" tIns="0" rIns="0" bIns="0" rtlCol="0" anchor="b" anchorCtr="0">
            <a:normAutofit/>
          </a:bodyPr>
          <a:lstStyle>
            <a:lvl1pPr algn="l" defTabSz="457200" rtl="0" eaLnBrk="1" latinLnBrk="0" hangingPunct="1">
              <a:lnSpc>
                <a:spcPct val="85000"/>
              </a:lnSpc>
              <a:spcBef>
                <a:spcPct val="0"/>
              </a:spcBef>
              <a:buNone/>
              <a:defRPr sz="2800" b="0" i="0" u="none" kern="1200" cap="small" spc="40" baseline="0">
                <a:ln w="6350">
                  <a:noFill/>
                </a:ln>
                <a:gradFill>
                  <a:gsLst>
                    <a:gs pos="0">
                      <a:srgbClr val="004874"/>
                    </a:gs>
                    <a:gs pos="100000">
                      <a:srgbClr val="041F36"/>
                    </a:gs>
                  </a:gsLst>
                  <a:lin ang="5400000" scaled="1"/>
                </a:gradFill>
                <a:latin typeface="+mj-lt"/>
                <a:ea typeface="+mj-ea"/>
                <a:cs typeface="Franklin Gothic Medium" panose="020B0603020102020204" pitchFamily="34" charset="0"/>
              </a:defRPr>
            </a:lvl1pPr>
          </a:lstStyle>
          <a:p>
            <a:r>
              <a:rPr lang="en-US" sz="3100" dirty="0"/>
              <a:t>Michael Laidlaw</a:t>
            </a:r>
          </a:p>
        </p:txBody>
      </p:sp>
      <p:sp>
        <p:nvSpPr>
          <p:cNvPr id="16" name="Text Placeholder 10">
            <a:extLst>
              <a:ext uri="{FF2B5EF4-FFF2-40B4-BE49-F238E27FC236}">
                <a16:creationId xmlns:a16="http://schemas.microsoft.com/office/drawing/2014/main" id="{44C73F9F-5D67-4563-BBC4-F947E3EDFD53}"/>
              </a:ext>
            </a:extLst>
          </p:cNvPr>
          <p:cNvSpPr txBox="1">
            <a:spLocks/>
          </p:cNvSpPr>
          <p:nvPr/>
        </p:nvSpPr>
        <p:spPr>
          <a:xfrm>
            <a:off x="3214444" y="1164282"/>
            <a:ext cx="3970337" cy="354807"/>
          </a:xfrm>
          <a:prstGeom prst="rect">
            <a:avLst/>
          </a:prstGeom>
        </p:spPr>
        <p:txBody>
          <a:bodyPr vert="horz" lIns="182880" tIns="0" rIns="91440" bIns="45720" rtlCol="0">
            <a:noAutofit/>
          </a:bodyPr>
          <a:lstStyle>
            <a:lvl1pPr marL="0" indent="0" algn="l" defTabSz="457200" rtl="0" eaLnBrk="1" latinLnBrk="0" hangingPunct="1">
              <a:spcBef>
                <a:spcPts val="0"/>
              </a:spcBef>
              <a:spcAft>
                <a:spcPts val="600"/>
              </a:spcAft>
              <a:buClr>
                <a:srgbClr val="752832"/>
              </a:buClr>
              <a:buFont typeface="Wingdings" panose="05000000000000000000" pitchFamily="2" charset="2"/>
              <a:buNone/>
              <a:defRPr sz="1700" b="0" i="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0"/>
              </a:spcBef>
              <a:spcAft>
                <a:spcPts val="600"/>
              </a:spcAft>
              <a:buClr>
                <a:srgbClr val="752832"/>
              </a:buClr>
              <a:buFont typeface="Arial" panose="020B0604020202020204" pitchFamily="34" charset="0"/>
              <a:buNone/>
              <a:defRPr sz="12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0"/>
              </a:spcBef>
              <a:spcAft>
                <a:spcPts val="600"/>
              </a:spcAft>
              <a:buClr>
                <a:srgbClr val="752832"/>
              </a:buClr>
              <a:buFont typeface="Myriad Pro" panose="020B0503030403020204" pitchFamily="34" charset="0"/>
              <a:buNone/>
              <a:defRPr sz="1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0"/>
              </a:spcBef>
              <a:spcAft>
                <a:spcPts val="600"/>
              </a:spcAft>
              <a:buClr>
                <a:srgbClr val="752832"/>
              </a:buClr>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0"/>
              </a:spcBef>
              <a:spcAft>
                <a:spcPts val="600"/>
              </a:spcAft>
              <a:buClr>
                <a:srgbClr val="752832"/>
              </a:buClr>
              <a:buFont typeface="Arial"/>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900" i="0" dirty="0"/>
              <a:t>TA Coach, High Impact Partners</a:t>
            </a:r>
          </a:p>
        </p:txBody>
      </p:sp>
      <p:sp>
        <p:nvSpPr>
          <p:cNvPr id="17" name="Text Placeholder 10">
            <a:extLst>
              <a:ext uri="{FF2B5EF4-FFF2-40B4-BE49-F238E27FC236}">
                <a16:creationId xmlns:a16="http://schemas.microsoft.com/office/drawing/2014/main" id="{FF1606D4-1816-4635-937B-1987B6F266C4}"/>
              </a:ext>
            </a:extLst>
          </p:cNvPr>
          <p:cNvSpPr txBox="1">
            <a:spLocks/>
          </p:cNvSpPr>
          <p:nvPr/>
        </p:nvSpPr>
        <p:spPr>
          <a:xfrm>
            <a:off x="3098227" y="3778748"/>
            <a:ext cx="3970337" cy="354807"/>
          </a:xfrm>
          <a:prstGeom prst="rect">
            <a:avLst/>
          </a:prstGeom>
        </p:spPr>
        <p:txBody>
          <a:bodyPr vert="horz" lIns="182880" tIns="0" rIns="91440" bIns="45720" rtlCol="0">
            <a:noAutofit/>
          </a:bodyPr>
          <a:lstStyle>
            <a:lvl1pPr marL="0" indent="0" algn="l" defTabSz="457200" rtl="0" eaLnBrk="1" latinLnBrk="0" hangingPunct="1">
              <a:spcBef>
                <a:spcPts val="0"/>
              </a:spcBef>
              <a:spcAft>
                <a:spcPts val="600"/>
              </a:spcAft>
              <a:buClr>
                <a:srgbClr val="752832"/>
              </a:buClr>
              <a:buFont typeface="Wingdings" panose="05000000000000000000" pitchFamily="2" charset="2"/>
              <a:buNone/>
              <a:defRPr sz="1700" b="0" i="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0"/>
              </a:spcBef>
              <a:spcAft>
                <a:spcPts val="600"/>
              </a:spcAft>
              <a:buClr>
                <a:srgbClr val="752832"/>
              </a:buClr>
              <a:buFont typeface="Arial" panose="020B0604020202020204" pitchFamily="34" charset="0"/>
              <a:buNone/>
              <a:defRPr sz="12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0"/>
              </a:spcBef>
              <a:spcAft>
                <a:spcPts val="600"/>
              </a:spcAft>
              <a:buClr>
                <a:srgbClr val="752832"/>
              </a:buClr>
              <a:buFont typeface="Myriad Pro" panose="020B0503030403020204" pitchFamily="34" charset="0"/>
              <a:buNone/>
              <a:defRPr sz="1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0"/>
              </a:spcBef>
              <a:spcAft>
                <a:spcPts val="600"/>
              </a:spcAft>
              <a:buClr>
                <a:srgbClr val="752832"/>
              </a:buClr>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0"/>
              </a:spcBef>
              <a:spcAft>
                <a:spcPts val="600"/>
              </a:spcAft>
              <a:buClr>
                <a:srgbClr val="752832"/>
              </a:buClr>
              <a:buFont typeface="Arial"/>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900" i="0" dirty="0">
                <a:solidFill>
                  <a:prstClr val="black">
                    <a:lumMod val="75000"/>
                    <a:lumOff val="25000"/>
                  </a:prstClr>
                </a:solidFill>
              </a:rPr>
              <a:t>TA Coach, American Association of Community Colleges</a:t>
            </a:r>
          </a:p>
        </p:txBody>
      </p:sp>
      <p:pic>
        <p:nvPicPr>
          <p:cNvPr id="18" name="Picture 2">
            <a:extLst>
              <a:ext uri="{FF2B5EF4-FFF2-40B4-BE49-F238E27FC236}">
                <a16:creationId xmlns:a16="http://schemas.microsoft.com/office/drawing/2014/main" id="{3AB07B17-CCC0-4A22-AEE6-9BE85D1F4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8" r="728"/>
          <a:stretch>
            <a:fillRect/>
          </a:stretch>
        </p:blipFill>
        <p:spPr bwMode="auto">
          <a:xfrm>
            <a:off x="1314451" y="513529"/>
            <a:ext cx="1533279" cy="2108259"/>
          </a:xfrm>
          <a:prstGeom prst="rect">
            <a:avLst/>
          </a:prstGeom>
          <a:noFill/>
          <a:ln w="73025">
            <a:noFill/>
          </a:ln>
          <a:effectLst/>
          <a:scene3d>
            <a:camera prst="orthographicFront"/>
            <a:lightRig rig="threePt" dir="t"/>
          </a:scene3d>
          <a:sp3d contourW="50800">
            <a:contourClr>
              <a:schemeClr val="bg1"/>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a:extLst>
              <a:ext uri="{FF2B5EF4-FFF2-40B4-BE49-F238E27FC236}">
                <a16:creationId xmlns:a16="http://schemas.microsoft.com/office/drawing/2014/main" id="{EDD42431-C560-4AF9-B987-3BA3E292D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8" r="728"/>
          <a:stretch>
            <a:fillRect/>
          </a:stretch>
        </p:blipFill>
        <p:spPr bwMode="auto">
          <a:xfrm>
            <a:off x="1326906" y="2993204"/>
            <a:ext cx="1533525" cy="2108200"/>
          </a:xfrm>
          <a:prstGeom prst="rect">
            <a:avLst/>
          </a:prstGeom>
          <a:noFill/>
          <a:ln w="73025">
            <a:noFill/>
          </a:ln>
          <a:effectLst/>
          <a:scene3d>
            <a:camera prst="orthographicFront"/>
            <a:lightRig rig="threePt" dir="t"/>
          </a:scene3d>
          <a:sp3d contourW="50800">
            <a:contourClr>
              <a:schemeClr val="bg1"/>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68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452" y="1069676"/>
            <a:ext cx="6908800" cy="5070458"/>
          </a:xfrm>
        </p:spPr>
        <p:txBody>
          <a:bodyPr>
            <a:normAutofit fontScale="92500" lnSpcReduction="10000"/>
          </a:bodyPr>
          <a:lstStyle/>
          <a:p>
            <a:pPr marL="0" indent="0">
              <a:lnSpc>
                <a:spcPct val="115000"/>
              </a:lnSpc>
              <a:spcAft>
                <a:spcPts val="1000"/>
              </a:spcAft>
              <a:buNone/>
            </a:pPr>
            <a:r>
              <a:rPr lang="en-US" dirty="0">
                <a:latin typeface="+mj-lt"/>
                <a:ea typeface="Calibri"/>
                <a:cs typeface="Times New Roman"/>
              </a:rPr>
              <a:t>This webinar will provide program implementation strategies and tips on four topics: </a:t>
            </a:r>
          </a:p>
          <a:p>
            <a:pPr algn="just">
              <a:lnSpc>
                <a:spcPct val="115000"/>
              </a:lnSpc>
              <a:spcAft>
                <a:spcPts val="1000"/>
              </a:spcAft>
              <a:buFont typeface="Arial" pitchFamily="34" charset="0"/>
              <a:buChar char="•"/>
            </a:pPr>
            <a:r>
              <a:rPr lang="en-US" sz="2800" dirty="0">
                <a:latin typeface="+mj-lt"/>
                <a:ea typeface="Calibri"/>
                <a:cs typeface="Times New Roman"/>
              </a:rPr>
              <a:t>Forecasting and projecting staffing needs to support </a:t>
            </a:r>
            <a:r>
              <a:rPr lang="en-US" sz="2800" dirty="0">
                <a:solidFill>
                  <a:schemeClr val="tx1"/>
                </a:solidFill>
                <a:latin typeface="+mj-lt"/>
                <a:ea typeface="Calibri"/>
                <a:cs typeface="Times New Roman"/>
              </a:rPr>
              <a:t>your America’s Promise </a:t>
            </a:r>
            <a:r>
              <a:rPr lang="en-US" sz="2800" dirty="0">
                <a:latin typeface="+mj-lt"/>
                <a:ea typeface="Calibri"/>
                <a:cs typeface="Times New Roman"/>
              </a:rPr>
              <a:t>project </a:t>
            </a:r>
          </a:p>
          <a:p>
            <a:pPr algn="just">
              <a:lnSpc>
                <a:spcPct val="115000"/>
              </a:lnSpc>
              <a:spcAft>
                <a:spcPts val="1000"/>
              </a:spcAft>
              <a:buFont typeface="Arial" pitchFamily="34" charset="0"/>
              <a:buChar char="•"/>
            </a:pPr>
            <a:r>
              <a:rPr lang="en-US" sz="2800" dirty="0">
                <a:latin typeface="+mj-lt"/>
                <a:ea typeface="Calibri"/>
                <a:cs typeface="Times New Roman"/>
              </a:rPr>
              <a:t>Effectively leveraging existing resources and partnerships </a:t>
            </a:r>
          </a:p>
          <a:p>
            <a:pPr algn="just">
              <a:lnSpc>
                <a:spcPct val="115000"/>
              </a:lnSpc>
              <a:spcAft>
                <a:spcPts val="1000"/>
              </a:spcAft>
              <a:buFont typeface="Arial" pitchFamily="34" charset="0"/>
              <a:buChar char="•"/>
            </a:pPr>
            <a:r>
              <a:rPr lang="en-US" sz="2800" dirty="0">
                <a:latin typeface="+mj-lt"/>
                <a:ea typeface="Calibri"/>
                <a:cs typeface="Times New Roman"/>
              </a:rPr>
              <a:t>Measuring progress regularly</a:t>
            </a:r>
          </a:p>
          <a:p>
            <a:pPr algn="just">
              <a:lnSpc>
                <a:spcPct val="115000"/>
              </a:lnSpc>
              <a:spcAft>
                <a:spcPts val="1000"/>
              </a:spcAft>
              <a:buFont typeface="Arial" pitchFamily="34" charset="0"/>
              <a:buChar char="•"/>
            </a:pPr>
            <a:r>
              <a:rPr lang="en-US" sz="2800" dirty="0">
                <a:latin typeface="+mj-lt"/>
                <a:ea typeface="Calibri"/>
                <a:cs typeface="Times New Roman"/>
              </a:rPr>
              <a:t>Incorporating sustainability strategies early in the grant period of </a:t>
            </a:r>
            <a:r>
              <a:rPr lang="en-US" sz="2800" dirty="0">
                <a:solidFill>
                  <a:schemeClr val="tx1"/>
                </a:solidFill>
                <a:latin typeface="+mj-lt"/>
                <a:ea typeface="Calibri"/>
                <a:cs typeface="Times New Roman"/>
              </a:rPr>
              <a:t>performance.</a:t>
            </a:r>
          </a:p>
          <a:p>
            <a:pPr marL="0" indent="0">
              <a:buNone/>
            </a:pPr>
            <a:endParaRPr lang="en-US" sz="2400" b="1" dirty="0"/>
          </a:p>
        </p:txBody>
      </p:sp>
    </p:spTree>
    <p:extLst>
      <p:ext uri="{BB962C8B-B14F-4D97-AF65-F5344CB8AC3E}">
        <p14:creationId xmlns:p14="http://schemas.microsoft.com/office/powerpoint/2010/main" val="354295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912" y="68580"/>
            <a:ext cx="8153400" cy="899160"/>
          </a:xfrm>
        </p:spPr>
        <p:txBody>
          <a:bodyPr>
            <a:normAutofit fontScale="90000"/>
          </a:bodyPr>
          <a:lstStyle/>
          <a:p>
            <a:r>
              <a:rPr lang="en-US" sz="3800" b="1" dirty="0"/>
              <a:t>H-1B America’</a:t>
            </a:r>
            <a:r>
              <a:rPr lang="en-US" sz="3800" dirty="0"/>
              <a:t>s Promise </a:t>
            </a:r>
            <a:r>
              <a:rPr lang="en-US" sz="3800" b="1" dirty="0"/>
              <a:t> Grantees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77240"/>
            <a:ext cx="7859486" cy="5334000"/>
          </a:xfrm>
          <a:prstGeom prst="rect">
            <a:avLst/>
          </a:prstGeom>
          <a:ln>
            <a:noFill/>
          </a:ln>
          <a:effectLst>
            <a:softEdge rad="112500"/>
          </a:effectLst>
        </p:spPr>
      </p:pic>
    </p:spTree>
    <p:extLst>
      <p:ext uri="{BB962C8B-B14F-4D97-AF65-F5344CB8AC3E}">
        <p14:creationId xmlns:p14="http://schemas.microsoft.com/office/powerpoint/2010/main" val="376681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Grantee Polling Question</a:t>
            </a:r>
          </a:p>
        </p:txBody>
      </p:sp>
      <p:graphicFrame>
        <p:nvGraphicFramePr>
          <p:cNvPr id="10" name="Diagram 9"/>
          <p:cNvGraphicFramePr/>
          <p:nvPr>
            <p:extLst>
              <p:ext uri="{D42A27DB-BD31-4B8C-83A1-F6EECF244321}">
                <p14:modId xmlns:p14="http://schemas.microsoft.com/office/powerpoint/2010/main" val="2188784878"/>
              </p:ext>
            </p:extLst>
          </p:nvPr>
        </p:nvGraphicFramePr>
        <p:xfrm>
          <a:off x="263546" y="1046672"/>
          <a:ext cx="7652657" cy="1114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6324600" y="6416675"/>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endParaRPr lang="en-US" dirty="0">
              <a:solidFill>
                <a:prstClr val="black"/>
              </a:solidFill>
            </a:endParaRPr>
          </a:p>
        </p:txBody>
      </p:sp>
      <p:sp>
        <p:nvSpPr>
          <p:cNvPr id="5" name="TextBox 4"/>
          <p:cNvSpPr txBox="1"/>
          <p:nvPr/>
        </p:nvSpPr>
        <p:spPr>
          <a:xfrm>
            <a:off x="293298" y="2222022"/>
            <a:ext cx="8419381" cy="3816429"/>
          </a:xfrm>
          <a:prstGeom prst="rect">
            <a:avLst/>
          </a:prstGeom>
          <a:noFill/>
        </p:spPr>
        <p:txBody>
          <a:bodyPr wrap="square" rtlCol="0">
            <a:spAutoFit/>
          </a:bodyPr>
          <a:lstStyle/>
          <a:p>
            <a:pPr marL="457200" indent="-457200">
              <a:lnSpc>
                <a:spcPct val="150000"/>
              </a:lnSpc>
              <a:buFont typeface="Wingdings" pitchFamily="2" charset="2"/>
              <a:buChar char="q"/>
            </a:pPr>
            <a:r>
              <a:rPr lang="en-US" sz="2200" dirty="0">
                <a:solidFill>
                  <a:prstClr val="black"/>
                </a:solidFill>
              </a:rPr>
              <a:t>Staffing</a:t>
            </a:r>
          </a:p>
          <a:p>
            <a:pPr marL="457200" indent="-457200">
              <a:lnSpc>
                <a:spcPct val="150000"/>
              </a:lnSpc>
              <a:buFont typeface="Wingdings" pitchFamily="2" charset="2"/>
              <a:buChar char="q"/>
            </a:pPr>
            <a:r>
              <a:rPr lang="en-US" sz="2200" dirty="0">
                <a:solidFill>
                  <a:prstClr val="black"/>
                </a:solidFill>
              </a:rPr>
              <a:t>Training Design</a:t>
            </a:r>
          </a:p>
          <a:p>
            <a:pPr marL="457200" indent="-457200">
              <a:buFont typeface="Wingdings" pitchFamily="2" charset="2"/>
              <a:buChar char="q"/>
            </a:pPr>
            <a:r>
              <a:rPr lang="en-US" sz="2200" dirty="0">
                <a:solidFill>
                  <a:prstClr val="black"/>
                </a:solidFill>
              </a:rPr>
              <a:t>Partnership Development (employer, training, or supportive services partnerships)</a:t>
            </a:r>
          </a:p>
          <a:p>
            <a:pPr marL="365760" indent="-457200">
              <a:buFont typeface="Wingdings" pitchFamily="2" charset="2"/>
              <a:buChar char="q"/>
            </a:pPr>
            <a:endParaRPr lang="en-US" sz="2200" dirty="0">
              <a:solidFill>
                <a:prstClr val="black"/>
              </a:solidFill>
            </a:endParaRPr>
          </a:p>
          <a:p>
            <a:pPr marL="365760" indent="-457200">
              <a:buFont typeface="Wingdings" pitchFamily="2" charset="2"/>
              <a:buChar char="q"/>
            </a:pPr>
            <a:r>
              <a:rPr lang="en-US" sz="2200" dirty="0">
                <a:solidFill>
                  <a:prstClr val="black"/>
                </a:solidFill>
              </a:rPr>
              <a:t>Outreach and Recruitment</a:t>
            </a:r>
          </a:p>
          <a:p>
            <a:pPr marL="365760" indent="-457200">
              <a:buFont typeface="Wingdings" pitchFamily="2" charset="2"/>
              <a:buChar char="q"/>
            </a:pPr>
            <a:endParaRPr lang="en-US" sz="2200" dirty="0">
              <a:solidFill>
                <a:prstClr val="black"/>
              </a:solidFill>
            </a:endParaRPr>
          </a:p>
          <a:p>
            <a:pPr marL="365760" indent="-457200">
              <a:buFont typeface="Wingdings" pitchFamily="2" charset="2"/>
              <a:buChar char="q"/>
            </a:pPr>
            <a:r>
              <a:rPr lang="en-US" sz="2200" dirty="0">
                <a:solidFill>
                  <a:prstClr val="black"/>
                </a:solidFill>
              </a:rPr>
              <a:t>Participant Retention</a:t>
            </a:r>
          </a:p>
          <a:p>
            <a:pPr marL="365760" indent="-457200">
              <a:buFont typeface="Wingdings" pitchFamily="2" charset="2"/>
              <a:buChar char="q"/>
            </a:pPr>
            <a:endParaRPr lang="en-US" sz="2200" dirty="0">
              <a:solidFill>
                <a:prstClr val="black"/>
              </a:solidFill>
            </a:endParaRPr>
          </a:p>
          <a:p>
            <a:pPr marL="365760" indent="-457200">
              <a:buFont typeface="Wingdings" pitchFamily="2" charset="2"/>
              <a:buChar char="q"/>
            </a:pPr>
            <a:r>
              <a:rPr lang="en-US" sz="2200" dirty="0">
                <a:solidFill>
                  <a:prstClr val="black"/>
                </a:solidFill>
                <a:cs typeface="Arial" pitchFamily="34" charset="0"/>
              </a:rPr>
              <a:t>Other: Specify in the textbox </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3202" y="4875178"/>
            <a:ext cx="1223829" cy="1140308"/>
          </a:xfrm>
          <a:prstGeom prst="rect">
            <a:avLst/>
          </a:prstGeom>
        </p:spPr>
      </p:pic>
    </p:spTree>
    <p:extLst>
      <p:ext uri="{BB962C8B-B14F-4D97-AF65-F5344CB8AC3E}">
        <p14:creationId xmlns:p14="http://schemas.microsoft.com/office/powerpoint/2010/main" val="1468916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676&quot;&gt;&lt;object type=&quot;3&quot; unique_id=&quot;10677&quot;&gt;&lt;property id=&quot;20148&quot; value=&quot;5&quot;/&gt;&lt;property id=&quot;20300&quot; value=&quot;Slide 1&quot;/&gt;&lt;property id=&quot;20307&quot; value=&quot;273&quot;/&gt;&lt;/object&gt;&lt;object type=&quot;3&quot; unique_id=&quot;10678&quot;&gt;&lt;property id=&quot;20148&quot; value=&quot;5&quot;/&gt;&lt;property id=&quot;20300&quot; value=&quot;Slide 4 - &amp;quot;H-1B America’s Promise&amp;quot;&quot;/&gt;&lt;property id=&quot;20307&quot; value=&quot;256&quot;/&gt;&lt;/object&gt;&lt;object type=&quot;3&quot; unique_id=&quot;10683&quot;&gt;&lt;property id=&quot;20148&quot; value=&quot;5&quot;/&gt;&lt;property id=&quot;20300&quot; value=&quot;Slide 7&quot;/&gt;&lt;property id=&quot;20307&quot; value=&quot;265&quot;/&gt;&lt;/object&gt;&lt;object type=&quot;3&quot; unique_id=&quot;10693&quot;&gt;&lt;property id=&quot;20148&quot; value=&quot;5&quot;/&gt;&lt;property id=&quot;20300&quot; value=&quot;Slide 37&quot;/&gt;&lt;property id=&quot;20307&quot; value=&quot;269&quot;/&gt;&lt;/object&gt;&lt;object type=&quot;3&quot; unique_id=&quot;21581&quot;&gt;&lt;property id=&quot;20148&quot; value=&quot;5&quot;/&gt;&lt;property id=&quot;20300&quot; value=&quot;Slide 2 - &amp;quot;America’s Promise Grantees&amp;quot;&quot;/&gt;&lt;property id=&quot;20307&quot; value=&quot;276&quot;/&gt;&lt;/object&gt;&lt;object type=&quot;3&quot; unique_id=&quot;21582&quot;&gt;&lt;property id=&quot;20148&quot; value=&quot;5&quot;/&gt;&lt;property id=&quot;20300&quot; value=&quot;Slide 3 - &amp;quot;Grantee Polling Question&amp;quot;&quot;/&gt;&lt;property id=&quot;20307&quot; value=&quot;330&quot;/&gt;&lt;/object&gt;&lt;object type=&quot;3&quot; unique_id=&quot;21583&quot;&gt;&lt;property id=&quot;20148&quot; value=&quot;5&quot;/&gt;&lt;property id=&quot;20300&quot; value=&quot;Slide 5 - &amp;quot;Gregory Scheib &amp;quot;&quot;/&gt;&lt;property id=&quot;20307&quot; value=&quot;338&quot;/&gt;&lt;/object&gt;&lt;object type=&quot;3&quot; unique_id=&quot;21585&quot;&gt;&lt;property id=&quot;20148&quot; value=&quot;5&quot;/&gt;&lt;property id=&quot;20300&quot; value=&quot;Slide 8 - &amp;quot;H-1B America’s Promise  Grantees&amp;quot;&quot;/&gt;&lt;property id=&quot;20307&quot; value=&quot;280&quot;/&gt;&lt;/object&gt;&lt;object type=&quot;3&quot; unique_id=&quot;21586&quot;&gt;&lt;property id=&quot;20148&quot; value=&quot;5&quot;/&gt;&lt;property id=&quot;20300&quot; value=&quot;Slide 9 - &amp;quot;Grantee Polling Question&amp;quot;&quot;/&gt;&lt;property id=&quot;20307&quot; value=&quot;339&quot;/&gt;&lt;/object&gt;&lt;object type=&quot;3&quot; unique_id=&quot;21587&quot;&gt;&lt;property id=&quot;20148&quot; value=&quot;5&quot;/&gt;&lt;property id=&quot;20300&quot; value=&quot;Slide 10 - &amp;quot;Program Implementation Strategies and Tips&amp;quot;&quot;/&gt;&lt;property id=&quot;20307&quot; value=&quot;322&quot;/&gt;&lt;/object&gt;&lt;object type=&quot;3&quot; unique_id=&quot;21588&quot;&gt;&lt;property id=&quot;20148&quot; value=&quot;5&quot;/&gt;&lt;property id=&quot;20300&quot; value=&quot;Slide 11 - &amp;quot;Grantee Polling Question&amp;quot;&quot;/&gt;&lt;property id=&quot;20307&quot; value=&quot;361&quot;/&gt;&lt;/object&gt;&lt;object type=&quot;3&quot; unique_id=&quot;21589&quot;&gt;&lt;property id=&quot;20148&quot; value=&quot;5&quot;/&gt;&lt;property id=&quot;20300&quot; value=&quot;Slide 12 - &amp;quot; forecasting and projecting staffing needs to support your project&amp;quot;&quot;/&gt;&lt;property id=&quot;20307&quot; value=&quot;363&quot;/&gt;&lt;/object&gt;&lt;object type=&quot;3&quot; unique_id=&quot;21590&quot;&gt;&lt;property id=&quot;20148&quot; value=&quot;5&quot;/&gt;&lt;property id=&quot;20300&quot; value=&quot;Slide 13 - &amp;quot;forecasting and projecting staffing needs to support your project &amp;quot;&quot;/&gt;&lt;property id=&quot;20307&quot; value=&quot;315&quot;/&gt;&lt;/object&gt;&lt;object type=&quot;3&quot; unique_id=&quot;21591&quot;&gt;&lt;property id=&quot;20148&quot; value=&quot;5&quot;/&gt;&lt;property id=&quot;20300&quot; value=&quot;Slide 14 - &amp;quot;Program Implementation Strategies and Tips&amp;quot;&quot;/&gt;&lt;property id=&quot;20307&quot; value=&quot;341&quot;/&gt;&lt;/object&gt;&lt;object type=&quot;3&quot; unique_id=&quot;21592&quot;&gt;&lt;property id=&quot;20148&quot; value=&quot;5&quot;/&gt;&lt;property id=&quot;20300&quot; value=&quot;Slide 15 - &amp;quot;effectively leveraging existing resources and partnerships&amp;quot;&quot;/&gt;&lt;property id=&quot;20307&quot; value=&quot;365&quot;/&gt;&lt;/object&gt;&lt;object type=&quot;3&quot; unique_id=&quot;21593&quot;&gt;&lt;property id=&quot;20148&quot; value=&quot;5&quot;/&gt;&lt;property id=&quot;20300&quot; value=&quot;Slide 16 - &amp;quot;effectively leveraging existing resources and partnerships&amp;quot;&quot;/&gt;&lt;property id=&quot;20307&quot; value=&quot;343&quot;/&gt;&lt;/object&gt;&lt;object type=&quot;3&quot; unique_id=&quot;21594&quot;&gt;&lt;property id=&quot;20148&quot; value=&quot;5&quot;/&gt;&lt;property id=&quot;20300&quot; value=&quot;Slide 17 - &amp;quot;effectively leveraging existing resources and partnerships&amp;quot;&quot;/&gt;&lt;property id=&quot;20307&quot; value=&quot;344&quot;/&gt;&lt;/object&gt;&lt;object type=&quot;3&quot; unique_id=&quot;21595&quot;&gt;&lt;property id=&quot;20148&quot; value=&quot;5&quot;/&gt;&lt;property id=&quot;20300&quot; value=&quot;Slide 18 - &amp;quot;effectively leveraging existing resources and partnerships&amp;quot;&quot;/&gt;&lt;property id=&quot;20307&quot; value=&quot;345&quot;/&gt;&lt;/object&gt;&lt;object type=&quot;3&quot; unique_id=&quot;21596&quot;&gt;&lt;property id=&quot;20148&quot; value=&quot;5&quot;/&gt;&lt;property id=&quot;20300&quot; value=&quot;Slide 19 - &amp;quot;effectively leveraging existing resources and partnerships&amp;quot;&quot;/&gt;&lt;property id=&quot;20307&quot; value=&quot;346&quot;/&gt;&lt;/object&gt;&lt;object type=&quot;3&quot; unique_id=&quot;21597&quot;&gt;&lt;property id=&quot;20148&quot; value=&quot;5&quot;/&gt;&lt;property id=&quot;20300&quot; value=&quot;Slide 20 - &amp;quot;Grantee Polling Question&amp;quot;&quot;/&gt;&lt;property id=&quot;20307&quot; value=&quot;360&quot;/&gt;&lt;/object&gt;&lt;object type=&quot;3&quot; unique_id=&quot;21598&quot;&gt;&lt;property id=&quot;20148&quot; value=&quot;5&quot;/&gt;&lt;property id=&quot;20300&quot; value=&quot;Slide 21 - &amp;quot;effectively leveraging existing resources and partnerships&amp;quot;&quot;/&gt;&lt;property id=&quot;20307&quot; value=&quot;356&quot;/&gt;&lt;/object&gt;&lt;object type=&quot;3&quot; unique_id=&quot;21599&quot;&gt;&lt;property id=&quot;20148&quot; value=&quot;5&quot;/&gt;&lt;property id=&quot;20300&quot; value=&quot;Slide 22 - &amp;quot;effectively leveraging existing resources and partnerships&amp;quot;&quot;/&gt;&lt;property id=&quot;20307&quot; value=&quot;357&quot;/&gt;&lt;/object&gt;&lt;object type=&quot;3&quot; unique_id=&quot;21600&quot;&gt;&lt;property id=&quot;20148&quot; value=&quot;5&quot;/&gt;&lt;property id=&quot;20300&quot; value=&quot;Slide 23 - &amp;quot;Grantee Polling Question&amp;quot;&quot;/&gt;&lt;property id=&quot;20307&quot; value=&quot;358&quot;/&gt;&lt;/object&gt;&lt;object type=&quot;3&quot; unique_id=&quot;21601&quot;&gt;&lt;property id=&quot;20148&quot; value=&quot;5&quot;/&gt;&lt;property id=&quot;20300&quot; value=&quot;Slide 24&quot;/&gt;&lt;property id=&quot;20307&quot; value=&quot;329&quot;/&gt;&lt;/object&gt;&lt;object type=&quot;3&quot; unique_id=&quot;21602&quot;&gt;&lt;property id=&quot;20148&quot; value=&quot;5&quot;/&gt;&lt;property id=&quot;20300&quot; value=&quot;Slide 25 - &amp;quot;Program Implementation Strategies and Tips&amp;quot;&quot;/&gt;&lt;property id=&quot;20307&quot; value=&quot;347&quot;/&gt;&lt;/object&gt;&lt;object type=&quot;3&quot; unique_id=&quot;21603&quot;&gt;&lt;property id=&quot;20148&quot; value=&quot;5&quot;/&gt;&lt;property id=&quot;20300&quot; value=&quot;Slide 26 - &amp;quot;  Measuring Progress regularly  &amp;quot;&quot;/&gt;&lt;property id=&quot;20307&quot; value=&quot;348&quot;/&gt;&lt;/object&gt;&lt;object type=&quot;3&quot; unique_id=&quot;21604&quot;&gt;&lt;property id=&quot;20148&quot; value=&quot;5&quot;/&gt;&lt;property id=&quot;20300&quot; value=&quot;Slide 27 - &amp;quot;Measuring Progress regularly&amp;quot;&quot;/&gt;&lt;property id=&quot;20307&quot; value=&quot;366&quot;/&gt;&lt;/object&gt;&lt;object type=&quot;3&quot; unique_id=&quot;21605&quot;&gt;&lt;property id=&quot;20148&quot; value=&quot;5&quot;/&gt;&lt;property id=&quot;20300&quot; value=&quot;Slide 28 - &amp;quot;Measuring Progress regularly&amp;quot;&quot;/&gt;&lt;property id=&quot;20307&quot; value=&quot;367&quot;/&gt;&lt;/object&gt;&lt;object type=&quot;3&quot; unique_id=&quot;21606&quot;&gt;&lt;property id=&quot;20148&quot; value=&quot;5&quot;/&gt;&lt;property id=&quot;20300&quot; value=&quot;Slide 29 - &amp;quot;Program Implementation Strategies and Tips&amp;quot;&quot;/&gt;&lt;property id=&quot;20307&quot; value=&quot;350&quot;/&gt;&lt;/object&gt;&lt;object type=&quot;3&quot; unique_id=&quot;21607&quot;&gt;&lt;property id=&quot;20148&quot; value=&quot;5&quot;/&gt;&lt;property id=&quot;20300&quot; value=&quot;Slide 30 - &amp;quot; &amp;quot;&quot;/&gt;&lt;property id=&quot;20307&quot; value=&quot;368&quot;/&gt;&lt;/object&gt;&lt;object type=&quot;3&quot; unique_id=&quot;21608&quot;&gt;&lt;property id=&quot;20148&quot; value=&quot;5&quot;/&gt;&lt;property id=&quot;20300&quot; value=&quot;Slide 31 - &amp;quot; &amp;quot;&quot;/&gt;&lt;property id=&quot;20307&quot; value=&quot;351&quot;/&gt;&lt;/object&gt;&lt;object type=&quot;3&quot; unique_id=&quot;21609&quot;&gt;&lt;property id=&quot;20148&quot; value=&quot;5&quot;/&gt;&lt;property id=&quot;20300&quot; value=&quot;Slide 32 - &amp;quot; &amp;quot;&quot;/&gt;&lt;property id=&quot;20307&quot; value=&quot;352&quot;/&gt;&lt;/object&gt;&lt;object type=&quot;3&quot; unique_id=&quot;21610&quot;&gt;&lt;property id=&quot;20148&quot; value=&quot;5&quot;/&gt;&lt;property id=&quot;20300&quot; value=&quot;Slide 33&quot;/&gt;&lt;property id=&quot;20307&quot; value=&quot;353&quot;/&gt;&lt;/object&gt;&lt;object type=&quot;3&quot; unique_id=&quot;21611&quot;&gt;&lt;property id=&quot;20148&quot; value=&quot;5&quot;/&gt;&lt;property id=&quot;20300&quot; value=&quot;Slide 34 - &amp;quot;Grantee Polling Question&amp;quot;&quot;/&gt;&lt;property id=&quot;20307&quot; value=&quot;340&quot;/&gt;&lt;/object&gt;&lt;object type=&quot;3&quot; unique_id=&quot;21612&quot;&gt;&lt;property id=&quot;20148&quot; value=&quot;5&quot;/&gt;&lt;property id=&quot;20300&quot; value=&quot;Slide 35 - &amp;quot;Upcoming TA Activities &amp;quot;&quot;/&gt;&lt;property id=&quot;20307&quot; value=&quot;284&quot;/&gt;&lt;/object&gt;&lt;object type=&quot;3&quot; unique_id=&quot;21613&quot;&gt;&lt;property id=&quot;20148&quot; value=&quot;5&quot;/&gt;&lt;property id=&quot;20300&quot; value=&quot;Slide 36 - &amp;quot;America’s Promise Grantee Mailbox AmericasPromise@dol.gov and copy your FPO &amp;quot;&quot;/&gt;&lt;property id=&quot;20307&quot; value=&quot;290&quot;/&gt;&lt;/object&gt;&lt;object type=&quot;3&quot; unique_id=&quot;22643&quot;&gt;&lt;property id=&quot;20148&quot; value=&quot;5&quot;/&gt;&lt;property id=&quot;20300&quot; value=&quot;Slide 6&quot;/&gt;&lt;property id=&quot;20307&quot; value=&quot;370&quot;/&gt;&lt;/object&gt;&lt;/object&gt;&lt;object type=&quot;8&quot; unique_id=&quot;1071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8FBA55B8DA5045BFCD6003A0206EBB" ma:contentTypeVersion="0" ma:contentTypeDescription="Create a new document." ma:contentTypeScope="" ma:versionID="9af4df16691a9af1e934d66c9f31676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C49AA9-F75E-4759-B9AE-64F2C0E5A53C}">
  <ds:schemaRefs>
    <ds:schemaRef ds:uri="http://schemas.microsoft.com/sharepoint/v3/contenttype/forms"/>
  </ds:schemaRefs>
</ds:datastoreItem>
</file>

<file path=customXml/itemProps2.xml><?xml version="1.0" encoding="utf-8"?>
<ds:datastoreItem xmlns:ds="http://schemas.openxmlformats.org/officeDocument/2006/customXml" ds:itemID="{C2AA1B5B-069E-4BDD-A79A-68D5FBCBDE35}">
  <ds:schemaRef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421FA3AD-3432-4526-89EB-7A5B323DB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7635</TotalTime>
  <Words>1220</Words>
  <Application>Microsoft Office PowerPoint</Application>
  <PresentationFormat>On-screen Show (4:3)</PresentationFormat>
  <Paragraphs>225</Paragraphs>
  <Slides>37</Slides>
  <Notes>35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Franklin Gothic Medium</vt:lpstr>
      <vt:lpstr>Impact</vt:lpstr>
      <vt:lpstr>Myriad Pro</vt:lpstr>
      <vt:lpstr>Myriad Pro Cond</vt:lpstr>
      <vt:lpstr>Symbol</vt:lpstr>
      <vt:lpstr>Times New Roman</vt:lpstr>
      <vt:lpstr>Wingdings</vt:lpstr>
      <vt:lpstr>Office Theme</vt:lpstr>
      <vt:lpstr>PowerPoint Presentation</vt:lpstr>
      <vt:lpstr>America’s Promise Grantees</vt:lpstr>
      <vt:lpstr>Grantee Polling Question</vt:lpstr>
      <vt:lpstr>H-1B America’s Promise</vt:lpstr>
      <vt:lpstr>Gregory Scheib </vt:lpstr>
      <vt:lpstr>PowerPoint Presentation</vt:lpstr>
      <vt:lpstr>PowerPoint Presentation</vt:lpstr>
      <vt:lpstr>H-1B America’s Promise  Grantees</vt:lpstr>
      <vt:lpstr>Grantee Polling Question</vt:lpstr>
      <vt:lpstr>Program Implementation Strategies and Tips</vt:lpstr>
      <vt:lpstr>Grantee Polling Question</vt:lpstr>
      <vt:lpstr> forecasting and projecting staffing needs to support your project</vt:lpstr>
      <vt:lpstr>forecasting and projecting staffing needs to support your project </vt:lpstr>
      <vt:lpstr>Program Implementation Strategies and Tips</vt:lpstr>
      <vt:lpstr>effectively leveraging existing resources and partnerships</vt:lpstr>
      <vt:lpstr>effectively leveraging existing resources and partnerships</vt:lpstr>
      <vt:lpstr>effectively leveraging existing resources and partnerships</vt:lpstr>
      <vt:lpstr>effectively leveraging existing resources and partnerships</vt:lpstr>
      <vt:lpstr>effectively leveraging existing resources and partnerships</vt:lpstr>
      <vt:lpstr>Grantee Polling Question</vt:lpstr>
      <vt:lpstr>effectively leveraging existing resources and partnerships</vt:lpstr>
      <vt:lpstr>effectively leveraging existing resources and partnerships</vt:lpstr>
      <vt:lpstr>Grantee Polling Question</vt:lpstr>
      <vt:lpstr>PowerPoint Presentation</vt:lpstr>
      <vt:lpstr>Program Implementation Strategies and Tips</vt:lpstr>
      <vt:lpstr>  Measuring Progress regularly  </vt:lpstr>
      <vt:lpstr>Measuring Progress regularly</vt:lpstr>
      <vt:lpstr>Measuring Progress regularly</vt:lpstr>
      <vt:lpstr>Program Implementation Strategies and Tips</vt:lpstr>
      <vt:lpstr> </vt:lpstr>
      <vt:lpstr> </vt:lpstr>
      <vt:lpstr> </vt:lpstr>
      <vt:lpstr>PowerPoint Presentation</vt:lpstr>
      <vt:lpstr>Grantee Polling Question</vt:lpstr>
      <vt:lpstr>Upcoming TA Activities </vt:lpstr>
      <vt:lpstr>America’s Promise Grantee Mailbox AmericasPromise@dol.gov and copy your FPO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Laura Casertano</cp:lastModifiedBy>
  <cp:revision>500</cp:revision>
  <cp:lastPrinted>2017-04-13T12:32:35Z</cp:lastPrinted>
  <dcterms:created xsi:type="dcterms:W3CDTF">2014-04-10T03:33:57Z</dcterms:created>
  <dcterms:modified xsi:type="dcterms:W3CDTF">2017-07-31T15:13:33Z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0x010100618FBA55B8DA5045BFCD6003A0206EBB</vt:lpwstr>
  </property>
</Properties>
</file>