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1" r:id="rId2"/>
    <p:sldId id="292" r:id="rId3"/>
    <p:sldId id="29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87" r:id="rId20"/>
    <p:sldId id="289" r:id="rId21"/>
    <p:sldId id="280" r:id="rId22"/>
    <p:sldId id="285" r:id="rId23"/>
    <p:sldId id="281" r:id="rId24"/>
    <p:sldId id="286" r:id="rId25"/>
    <p:sldId id="271" r:id="rId26"/>
    <p:sldId id="283" r:id="rId27"/>
    <p:sldId id="290" r:id="rId28"/>
    <p:sldId id="288" r:id="rId29"/>
    <p:sldId id="274" r:id="rId30"/>
    <p:sldId id="275" r:id="rId31"/>
    <p:sldId id="277" r:id="rId32"/>
    <p:sldId id="278" r:id="rId33"/>
    <p:sldId id="279" r:id="rId34"/>
    <p:sldId id="293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a Acev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4B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000" autoAdjust="0"/>
    <p:restoredTop sz="73570" autoAdjust="0"/>
  </p:normalViewPr>
  <p:slideViewPr>
    <p:cSldViewPr snapToGrid="0" snapToObjects="1">
      <p:cViewPr varScale="1">
        <p:scale>
          <a:sx n="53" d="100"/>
          <a:sy n="53" d="100"/>
        </p:scale>
        <p:origin x="12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00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1E1BD-3008-B647-A6CD-E2EE0C05AD2A}" type="doc">
      <dgm:prSet loTypeId="urn:microsoft.com/office/officeart/2005/8/layout/venn3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444FD55-9C67-C242-8F5D-24C2456D7C1D}">
      <dgm:prSet phldrT="[Text]" custT="1"/>
      <dgm:spPr/>
      <dgm:t>
        <a:bodyPr/>
        <a:lstStyle/>
        <a:p>
          <a:r>
            <a:rPr lang="en-US" sz="2000" b="1"/>
            <a:t>Foster partnerships between industry and education</a:t>
          </a:r>
          <a:endParaRPr lang="en-US" sz="2000" b="1" dirty="0"/>
        </a:p>
      </dgm:t>
    </dgm:pt>
    <dgm:pt modelId="{140BDC09-6F6B-9A48-B6CD-E792CAB94D36}" type="parTrans" cxnId="{D8093ADF-41EB-534E-8A28-47C7C8E622D5}">
      <dgm:prSet/>
      <dgm:spPr/>
      <dgm:t>
        <a:bodyPr/>
        <a:lstStyle/>
        <a:p>
          <a:endParaRPr lang="en-US"/>
        </a:p>
      </dgm:t>
    </dgm:pt>
    <dgm:pt modelId="{B5EA3F7D-1825-EE4F-9DF5-94861D52769A}" type="sibTrans" cxnId="{D8093ADF-41EB-534E-8A28-47C7C8E622D5}">
      <dgm:prSet/>
      <dgm:spPr/>
      <dgm:t>
        <a:bodyPr/>
        <a:lstStyle/>
        <a:p>
          <a:endParaRPr lang="en-US"/>
        </a:p>
      </dgm:t>
    </dgm:pt>
    <dgm:pt modelId="{0183E0AB-CF4A-EA43-871F-341AA96B93DE}">
      <dgm:prSet phldrT="[Text]" custT="1"/>
      <dgm:spPr/>
      <dgm:t>
        <a:bodyPr/>
        <a:lstStyle/>
        <a:p>
          <a:r>
            <a:rPr lang="en-US" sz="2000" b="1"/>
            <a:t>Develop flexible, targeted training programs</a:t>
          </a:r>
          <a:endParaRPr lang="en-US" sz="2000" b="1" dirty="0"/>
        </a:p>
      </dgm:t>
    </dgm:pt>
    <dgm:pt modelId="{2A8C92FD-2600-C24B-B955-2F8CFFB6F3FA}" type="parTrans" cxnId="{1384D97D-7F61-D34E-8D16-1BB799358BBC}">
      <dgm:prSet/>
      <dgm:spPr/>
      <dgm:t>
        <a:bodyPr/>
        <a:lstStyle/>
        <a:p>
          <a:endParaRPr lang="en-US"/>
        </a:p>
      </dgm:t>
    </dgm:pt>
    <dgm:pt modelId="{C6785024-5395-7548-A84E-5F2575937DDD}" type="sibTrans" cxnId="{1384D97D-7F61-D34E-8D16-1BB799358BBC}">
      <dgm:prSet/>
      <dgm:spPr/>
      <dgm:t>
        <a:bodyPr/>
        <a:lstStyle/>
        <a:p>
          <a:endParaRPr lang="en-US"/>
        </a:p>
      </dgm:t>
    </dgm:pt>
    <dgm:pt modelId="{5564244A-2BE0-FF4B-A1E6-CEB35AB5BD48}">
      <dgm:prSet phldrT="[Text]" custT="1"/>
      <dgm:spPr/>
      <dgm:t>
        <a:bodyPr/>
        <a:lstStyle/>
        <a:p>
          <a:r>
            <a:rPr lang="en-US" sz="2000" b="1"/>
            <a:t>Promote  bioeconomy jobs and career paths </a:t>
          </a:r>
          <a:endParaRPr lang="en-US" sz="2000" b="1" dirty="0"/>
        </a:p>
      </dgm:t>
    </dgm:pt>
    <dgm:pt modelId="{C8B3B270-98F5-5A48-9991-889379B47234}" type="parTrans" cxnId="{442BF8B1-ADFD-5042-91A7-8876FB3A7447}">
      <dgm:prSet/>
      <dgm:spPr/>
      <dgm:t>
        <a:bodyPr/>
        <a:lstStyle/>
        <a:p>
          <a:endParaRPr lang="en-US"/>
        </a:p>
      </dgm:t>
    </dgm:pt>
    <dgm:pt modelId="{0FE4E385-08ED-3F4C-B8DB-661968F441D4}" type="sibTrans" cxnId="{442BF8B1-ADFD-5042-91A7-8876FB3A7447}">
      <dgm:prSet/>
      <dgm:spPr/>
      <dgm:t>
        <a:bodyPr/>
        <a:lstStyle/>
        <a:p>
          <a:endParaRPr lang="en-US"/>
        </a:p>
      </dgm:t>
    </dgm:pt>
    <dgm:pt modelId="{744BA134-6C89-7D43-A3C7-3F494232FF40}">
      <dgm:prSet phldrT="[Text]" custT="1"/>
      <dgm:spPr/>
      <dgm:t>
        <a:bodyPr/>
        <a:lstStyle/>
        <a:p>
          <a:r>
            <a:rPr lang="en-US" sz="2000" b="1"/>
            <a:t>Streamline process for connecting displaced and disadvantaged workers to programs </a:t>
          </a:r>
          <a:endParaRPr lang="en-US" sz="2000" b="1" dirty="0"/>
        </a:p>
      </dgm:t>
    </dgm:pt>
    <dgm:pt modelId="{84821819-0698-284A-8217-EAF8F83BF174}" type="parTrans" cxnId="{CE8854A9-7053-4444-8BBA-ED0AC9DB5180}">
      <dgm:prSet/>
      <dgm:spPr/>
      <dgm:t>
        <a:bodyPr/>
        <a:lstStyle/>
        <a:p>
          <a:endParaRPr lang="en-US"/>
        </a:p>
      </dgm:t>
    </dgm:pt>
    <dgm:pt modelId="{FE5764AA-2D85-5E4D-9BD4-665BC52CE90B}" type="sibTrans" cxnId="{CE8854A9-7053-4444-8BBA-ED0AC9DB5180}">
      <dgm:prSet/>
      <dgm:spPr/>
      <dgm:t>
        <a:bodyPr/>
        <a:lstStyle/>
        <a:p>
          <a:endParaRPr lang="en-US"/>
        </a:p>
      </dgm:t>
    </dgm:pt>
    <dgm:pt modelId="{485A56EA-464F-6B40-9D32-46B1D4E3C3D6}" type="pres">
      <dgm:prSet presAssocID="{9361E1BD-3008-B647-A6CD-E2EE0C05AD2A}" presName="Name0" presStyleCnt="0">
        <dgm:presLayoutVars>
          <dgm:dir/>
          <dgm:resizeHandles val="exact"/>
        </dgm:presLayoutVars>
      </dgm:prSet>
      <dgm:spPr/>
    </dgm:pt>
    <dgm:pt modelId="{28F9FD6F-625E-1242-ABE5-CB9E57B4C666}" type="pres">
      <dgm:prSet presAssocID="{5444FD55-9C67-C242-8F5D-24C2456D7C1D}" presName="Name5" presStyleLbl="vennNode1" presStyleIdx="0" presStyleCnt="4">
        <dgm:presLayoutVars>
          <dgm:bulletEnabled val="1"/>
        </dgm:presLayoutVars>
      </dgm:prSet>
      <dgm:spPr/>
    </dgm:pt>
    <dgm:pt modelId="{E5D45AB1-490F-7544-BD07-2F5623CFEE68}" type="pres">
      <dgm:prSet presAssocID="{B5EA3F7D-1825-EE4F-9DF5-94861D52769A}" presName="space" presStyleCnt="0"/>
      <dgm:spPr/>
    </dgm:pt>
    <dgm:pt modelId="{914D314C-83C7-6343-A967-5ABDD8F32E34}" type="pres">
      <dgm:prSet presAssocID="{0183E0AB-CF4A-EA43-871F-341AA96B93DE}" presName="Name5" presStyleLbl="vennNode1" presStyleIdx="1" presStyleCnt="4">
        <dgm:presLayoutVars>
          <dgm:bulletEnabled val="1"/>
        </dgm:presLayoutVars>
      </dgm:prSet>
      <dgm:spPr/>
    </dgm:pt>
    <dgm:pt modelId="{A85980D5-A1BC-5747-9DE9-B250CB8FF450}" type="pres">
      <dgm:prSet presAssocID="{C6785024-5395-7548-A84E-5F2575937DDD}" presName="space" presStyleCnt="0"/>
      <dgm:spPr/>
    </dgm:pt>
    <dgm:pt modelId="{DDF4563A-05FD-9B44-9BB0-73299B6A61DD}" type="pres">
      <dgm:prSet presAssocID="{744BA134-6C89-7D43-A3C7-3F494232FF40}" presName="Name5" presStyleLbl="vennNode1" presStyleIdx="2" presStyleCnt="4">
        <dgm:presLayoutVars>
          <dgm:bulletEnabled val="1"/>
        </dgm:presLayoutVars>
      </dgm:prSet>
      <dgm:spPr/>
    </dgm:pt>
    <dgm:pt modelId="{BB307024-0EE9-7942-9763-99B85D920C5D}" type="pres">
      <dgm:prSet presAssocID="{FE5764AA-2D85-5E4D-9BD4-665BC52CE90B}" presName="space" presStyleCnt="0"/>
      <dgm:spPr/>
    </dgm:pt>
    <dgm:pt modelId="{A31CE60F-8F18-7B4F-A5C9-A32E7673D8B2}" type="pres">
      <dgm:prSet presAssocID="{5564244A-2BE0-FF4B-A1E6-CEB35AB5BD48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9C3A9B5C-2880-4145-8F72-728252A87982}" type="presOf" srcId="{5564244A-2BE0-FF4B-A1E6-CEB35AB5BD48}" destId="{A31CE60F-8F18-7B4F-A5C9-A32E7673D8B2}" srcOrd="0" destOrd="0" presId="urn:microsoft.com/office/officeart/2005/8/layout/venn3"/>
    <dgm:cxn modelId="{9E07DD4B-BB15-C944-8414-89BEAAD8D304}" type="presOf" srcId="{5444FD55-9C67-C242-8F5D-24C2456D7C1D}" destId="{28F9FD6F-625E-1242-ABE5-CB9E57B4C666}" srcOrd="0" destOrd="0" presId="urn:microsoft.com/office/officeart/2005/8/layout/venn3"/>
    <dgm:cxn modelId="{A195A97B-944C-494E-8DCA-8228DEAF67D0}" type="presOf" srcId="{9361E1BD-3008-B647-A6CD-E2EE0C05AD2A}" destId="{485A56EA-464F-6B40-9D32-46B1D4E3C3D6}" srcOrd="0" destOrd="0" presId="urn:microsoft.com/office/officeart/2005/8/layout/venn3"/>
    <dgm:cxn modelId="{1384D97D-7F61-D34E-8D16-1BB799358BBC}" srcId="{9361E1BD-3008-B647-A6CD-E2EE0C05AD2A}" destId="{0183E0AB-CF4A-EA43-871F-341AA96B93DE}" srcOrd="1" destOrd="0" parTransId="{2A8C92FD-2600-C24B-B955-2F8CFFB6F3FA}" sibTransId="{C6785024-5395-7548-A84E-5F2575937DDD}"/>
    <dgm:cxn modelId="{585F0882-8D26-1E40-957D-C6EDF216BBB5}" type="presOf" srcId="{0183E0AB-CF4A-EA43-871F-341AA96B93DE}" destId="{914D314C-83C7-6343-A967-5ABDD8F32E34}" srcOrd="0" destOrd="0" presId="urn:microsoft.com/office/officeart/2005/8/layout/venn3"/>
    <dgm:cxn modelId="{2D50129C-8677-AA49-8F1F-76A91B83B972}" type="presOf" srcId="{744BA134-6C89-7D43-A3C7-3F494232FF40}" destId="{DDF4563A-05FD-9B44-9BB0-73299B6A61DD}" srcOrd="0" destOrd="0" presId="urn:microsoft.com/office/officeart/2005/8/layout/venn3"/>
    <dgm:cxn modelId="{CE8854A9-7053-4444-8BBA-ED0AC9DB5180}" srcId="{9361E1BD-3008-B647-A6CD-E2EE0C05AD2A}" destId="{744BA134-6C89-7D43-A3C7-3F494232FF40}" srcOrd="2" destOrd="0" parTransId="{84821819-0698-284A-8217-EAF8F83BF174}" sibTransId="{FE5764AA-2D85-5E4D-9BD4-665BC52CE90B}"/>
    <dgm:cxn modelId="{442BF8B1-ADFD-5042-91A7-8876FB3A7447}" srcId="{9361E1BD-3008-B647-A6CD-E2EE0C05AD2A}" destId="{5564244A-2BE0-FF4B-A1E6-CEB35AB5BD48}" srcOrd="3" destOrd="0" parTransId="{C8B3B270-98F5-5A48-9991-889379B47234}" sibTransId="{0FE4E385-08ED-3F4C-B8DB-661968F441D4}"/>
    <dgm:cxn modelId="{D8093ADF-41EB-534E-8A28-47C7C8E622D5}" srcId="{9361E1BD-3008-B647-A6CD-E2EE0C05AD2A}" destId="{5444FD55-9C67-C242-8F5D-24C2456D7C1D}" srcOrd="0" destOrd="0" parTransId="{140BDC09-6F6B-9A48-B6CD-E792CAB94D36}" sibTransId="{B5EA3F7D-1825-EE4F-9DF5-94861D52769A}"/>
    <dgm:cxn modelId="{845AF80F-EDC7-6B46-9EB3-80610076EF28}" type="presParOf" srcId="{485A56EA-464F-6B40-9D32-46B1D4E3C3D6}" destId="{28F9FD6F-625E-1242-ABE5-CB9E57B4C666}" srcOrd="0" destOrd="0" presId="urn:microsoft.com/office/officeart/2005/8/layout/venn3"/>
    <dgm:cxn modelId="{0A39CA4C-730A-B64D-A78E-58463A76881C}" type="presParOf" srcId="{485A56EA-464F-6B40-9D32-46B1D4E3C3D6}" destId="{E5D45AB1-490F-7544-BD07-2F5623CFEE68}" srcOrd="1" destOrd="0" presId="urn:microsoft.com/office/officeart/2005/8/layout/venn3"/>
    <dgm:cxn modelId="{726D1183-D2A6-254E-BEEE-295DE270BC26}" type="presParOf" srcId="{485A56EA-464F-6B40-9D32-46B1D4E3C3D6}" destId="{914D314C-83C7-6343-A967-5ABDD8F32E34}" srcOrd="2" destOrd="0" presId="urn:microsoft.com/office/officeart/2005/8/layout/venn3"/>
    <dgm:cxn modelId="{47D5ABD9-291A-244D-A659-DE0481F90C9B}" type="presParOf" srcId="{485A56EA-464F-6B40-9D32-46B1D4E3C3D6}" destId="{A85980D5-A1BC-5747-9DE9-B250CB8FF450}" srcOrd="3" destOrd="0" presId="urn:microsoft.com/office/officeart/2005/8/layout/venn3"/>
    <dgm:cxn modelId="{0E67C0A7-844E-0A4F-B0E4-9E212957A082}" type="presParOf" srcId="{485A56EA-464F-6B40-9D32-46B1D4E3C3D6}" destId="{DDF4563A-05FD-9B44-9BB0-73299B6A61DD}" srcOrd="4" destOrd="0" presId="urn:microsoft.com/office/officeart/2005/8/layout/venn3"/>
    <dgm:cxn modelId="{9C4EA564-7BE1-F544-A9DF-4F0ADF953DFF}" type="presParOf" srcId="{485A56EA-464F-6B40-9D32-46B1D4E3C3D6}" destId="{BB307024-0EE9-7942-9763-99B85D920C5D}" srcOrd="5" destOrd="0" presId="urn:microsoft.com/office/officeart/2005/8/layout/venn3"/>
    <dgm:cxn modelId="{41D48ACE-CFBF-D842-9366-A1397F2D9F39}" type="presParOf" srcId="{485A56EA-464F-6B40-9D32-46B1D4E3C3D6}" destId="{A31CE60F-8F18-7B4F-A5C9-A32E7673D8B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B721F-4CF4-43C8-96F3-796B103F7782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EE4F251-C06E-46E2-AABF-FC63A29C1AAA}">
      <dgm:prSet phldrT="[Text]" custT="1"/>
      <dgm:spPr/>
      <dgm:t>
        <a:bodyPr lIns="27432"/>
        <a:lstStyle/>
        <a:p>
          <a:r>
            <a:rPr lang="en-US" sz="1400" dirty="0">
              <a:latin typeface="Futura"/>
            </a:rPr>
            <a:t>Energy and Manufacturing</a:t>
          </a:r>
        </a:p>
      </dgm:t>
    </dgm:pt>
    <dgm:pt modelId="{2BB3740F-8680-45F5-A4A8-F2B6C3477248}" type="parTrans" cxnId="{49E6D069-4128-4318-B988-0D22C9E2C835}">
      <dgm:prSet/>
      <dgm:spPr/>
      <dgm:t>
        <a:bodyPr/>
        <a:lstStyle/>
        <a:p>
          <a:endParaRPr lang="en-US"/>
        </a:p>
      </dgm:t>
    </dgm:pt>
    <dgm:pt modelId="{462892E1-FF0A-4A90-8D69-F169915FC877}" type="sibTrans" cxnId="{49E6D069-4128-4318-B988-0D22C9E2C835}">
      <dgm:prSet/>
      <dgm:spPr/>
      <dgm:t>
        <a:bodyPr/>
        <a:lstStyle/>
        <a:p>
          <a:endParaRPr lang="en-US"/>
        </a:p>
      </dgm:t>
    </dgm:pt>
    <dgm:pt modelId="{D40097D8-CAF5-4BD3-9302-7191BC13BE03}">
      <dgm:prSet phldrT="[Text]" custT="1"/>
      <dgm:spPr/>
      <dgm:t>
        <a:bodyPr/>
        <a:lstStyle/>
        <a:p>
          <a:r>
            <a:rPr lang="en-US" sz="2000" dirty="0"/>
            <a:t>Lead Mechanical Engineer</a:t>
          </a:r>
        </a:p>
      </dgm:t>
    </dgm:pt>
    <dgm:pt modelId="{736AF306-15AF-4F01-88C7-83C180B94CE9}" type="parTrans" cxnId="{0AD877BD-4424-4237-BB92-C80CD4BA5881}">
      <dgm:prSet/>
      <dgm:spPr/>
      <dgm:t>
        <a:bodyPr/>
        <a:lstStyle/>
        <a:p>
          <a:endParaRPr lang="en-US"/>
        </a:p>
      </dgm:t>
    </dgm:pt>
    <dgm:pt modelId="{AC43B255-20A8-40EA-A9C6-150AFFE46010}" type="sibTrans" cxnId="{0AD877BD-4424-4237-BB92-C80CD4BA5881}">
      <dgm:prSet/>
      <dgm:spPr/>
      <dgm:t>
        <a:bodyPr/>
        <a:lstStyle/>
        <a:p>
          <a:endParaRPr lang="en-US"/>
        </a:p>
      </dgm:t>
    </dgm:pt>
    <dgm:pt modelId="{9B209F11-BB71-4C6E-838E-0C38BCB23652}">
      <dgm:prSet phldrT="[Text]" custT="1"/>
      <dgm:spPr/>
      <dgm:t>
        <a:bodyPr/>
        <a:lstStyle/>
        <a:p>
          <a:r>
            <a:rPr lang="en-US" sz="2000" dirty="0"/>
            <a:t>Civil / Environmental Engineer</a:t>
          </a:r>
        </a:p>
      </dgm:t>
    </dgm:pt>
    <dgm:pt modelId="{DF643F18-E969-47F6-9070-8D11C75E5772}" type="parTrans" cxnId="{85299A70-7D6A-4580-889E-63D455E2E314}">
      <dgm:prSet/>
      <dgm:spPr/>
      <dgm:t>
        <a:bodyPr/>
        <a:lstStyle/>
        <a:p>
          <a:endParaRPr lang="en-US"/>
        </a:p>
      </dgm:t>
    </dgm:pt>
    <dgm:pt modelId="{69F0C39D-4D74-454F-A64C-42B11F5FECD6}" type="sibTrans" cxnId="{85299A70-7D6A-4580-889E-63D455E2E314}">
      <dgm:prSet/>
      <dgm:spPr/>
      <dgm:t>
        <a:bodyPr/>
        <a:lstStyle/>
        <a:p>
          <a:endParaRPr lang="en-US"/>
        </a:p>
      </dgm:t>
    </dgm:pt>
    <dgm:pt modelId="{AB842046-B085-424D-88BC-6DDA857FCDD9}">
      <dgm:prSet phldrT="[Text]" custT="1"/>
      <dgm:spPr/>
      <dgm:t>
        <a:bodyPr/>
        <a:lstStyle/>
        <a:p>
          <a:r>
            <a:rPr lang="en-US" sz="1400" dirty="0">
              <a:latin typeface="Futura"/>
            </a:rPr>
            <a:t>Agriculture, Life and Physical Sciences</a:t>
          </a:r>
        </a:p>
      </dgm:t>
    </dgm:pt>
    <dgm:pt modelId="{9FDE8F16-5E74-4666-8769-CD5B87F34277}" type="parTrans" cxnId="{A9CC6B2E-1184-480D-A14E-F776A332E8C7}">
      <dgm:prSet/>
      <dgm:spPr/>
      <dgm:t>
        <a:bodyPr/>
        <a:lstStyle/>
        <a:p>
          <a:endParaRPr lang="en-US"/>
        </a:p>
      </dgm:t>
    </dgm:pt>
    <dgm:pt modelId="{9FCAF1C7-2795-4DF8-8E0A-EED2431A7AE5}" type="sibTrans" cxnId="{A9CC6B2E-1184-480D-A14E-F776A332E8C7}">
      <dgm:prSet/>
      <dgm:spPr/>
      <dgm:t>
        <a:bodyPr/>
        <a:lstStyle/>
        <a:p>
          <a:endParaRPr lang="en-US"/>
        </a:p>
      </dgm:t>
    </dgm:pt>
    <dgm:pt modelId="{8566E47C-FA30-4E96-BC58-654413E9FFDD}">
      <dgm:prSet phldrT="[Text]" custT="1"/>
      <dgm:spPr/>
      <dgm:t>
        <a:bodyPr/>
        <a:lstStyle/>
        <a:p>
          <a:r>
            <a:rPr lang="en-US" sz="2000" dirty="0"/>
            <a:t>Senior Plant Scientist</a:t>
          </a:r>
        </a:p>
      </dgm:t>
    </dgm:pt>
    <dgm:pt modelId="{9DFA49F1-3701-4EE1-BCD5-8E15E36BBE93}" type="parTrans" cxnId="{476240B5-D40B-451D-B7C2-6FC8F7472FB6}">
      <dgm:prSet/>
      <dgm:spPr/>
      <dgm:t>
        <a:bodyPr/>
        <a:lstStyle/>
        <a:p>
          <a:endParaRPr lang="en-US"/>
        </a:p>
      </dgm:t>
    </dgm:pt>
    <dgm:pt modelId="{4AF35FAB-87AF-46E0-A9C0-64EC3BB75CE1}" type="sibTrans" cxnId="{476240B5-D40B-451D-B7C2-6FC8F7472FB6}">
      <dgm:prSet/>
      <dgm:spPr/>
      <dgm:t>
        <a:bodyPr/>
        <a:lstStyle/>
        <a:p>
          <a:endParaRPr lang="en-US"/>
        </a:p>
      </dgm:t>
    </dgm:pt>
    <dgm:pt modelId="{28E713E2-8A21-4C4D-B646-46A72E4F7232}">
      <dgm:prSet phldrT="[Text]" custT="1"/>
      <dgm:spPr/>
      <dgm:t>
        <a:bodyPr/>
        <a:lstStyle/>
        <a:p>
          <a:r>
            <a:rPr lang="en-US" sz="1400" dirty="0">
              <a:latin typeface="Futura"/>
            </a:rPr>
            <a:t>Infrastructure</a:t>
          </a:r>
        </a:p>
      </dgm:t>
    </dgm:pt>
    <dgm:pt modelId="{0B32CB8C-0415-452A-91E6-E0F49DBB4F7C}" type="parTrans" cxnId="{785366AB-7AA8-429D-9DD8-3914D27B54A1}">
      <dgm:prSet/>
      <dgm:spPr/>
      <dgm:t>
        <a:bodyPr/>
        <a:lstStyle/>
        <a:p>
          <a:endParaRPr lang="en-US"/>
        </a:p>
      </dgm:t>
    </dgm:pt>
    <dgm:pt modelId="{2CD0A801-D270-4CE0-BAF1-7DFE21B93A3B}" type="sibTrans" cxnId="{785366AB-7AA8-429D-9DD8-3914D27B54A1}">
      <dgm:prSet/>
      <dgm:spPr/>
      <dgm:t>
        <a:bodyPr/>
        <a:lstStyle/>
        <a:p>
          <a:endParaRPr lang="en-US"/>
        </a:p>
      </dgm:t>
    </dgm:pt>
    <dgm:pt modelId="{E41FAEBD-D6AE-4CA7-BA59-C06F1447B823}">
      <dgm:prSet phldrT="[Text]" custT="1"/>
      <dgm:spPr/>
      <dgm:t>
        <a:bodyPr/>
        <a:lstStyle/>
        <a:p>
          <a:r>
            <a:rPr lang="en-US" sz="2000" dirty="0"/>
            <a:t>Plant             Manager</a:t>
          </a:r>
        </a:p>
      </dgm:t>
    </dgm:pt>
    <dgm:pt modelId="{163A4DF3-E01F-41CD-8245-18B3D0097A94}" type="parTrans" cxnId="{067A5412-630D-400E-9489-B4BEEA6171CF}">
      <dgm:prSet/>
      <dgm:spPr/>
      <dgm:t>
        <a:bodyPr/>
        <a:lstStyle/>
        <a:p>
          <a:endParaRPr lang="en-US"/>
        </a:p>
      </dgm:t>
    </dgm:pt>
    <dgm:pt modelId="{0D55211D-A482-4049-95CC-7AAB4C274BED}" type="sibTrans" cxnId="{067A5412-630D-400E-9489-B4BEEA6171CF}">
      <dgm:prSet/>
      <dgm:spPr/>
      <dgm:t>
        <a:bodyPr/>
        <a:lstStyle/>
        <a:p>
          <a:endParaRPr lang="en-US"/>
        </a:p>
      </dgm:t>
    </dgm:pt>
    <dgm:pt modelId="{84110EB4-4524-4F8B-8A46-A7CB7048B0FA}">
      <dgm:prSet phldrT="[Text]" custT="1"/>
      <dgm:spPr/>
      <dgm:t>
        <a:bodyPr/>
        <a:lstStyle/>
        <a:p>
          <a:r>
            <a:rPr lang="en-US" sz="2000" dirty="0"/>
            <a:t>Industrial Equipment Manager</a:t>
          </a:r>
        </a:p>
      </dgm:t>
    </dgm:pt>
    <dgm:pt modelId="{0903B17B-8A08-4B2A-B8A5-0BE6855D76D3}" type="parTrans" cxnId="{4004DA58-6CD8-4249-AAA8-160BDE9F90F9}">
      <dgm:prSet/>
      <dgm:spPr/>
      <dgm:t>
        <a:bodyPr/>
        <a:lstStyle/>
        <a:p>
          <a:endParaRPr lang="en-US"/>
        </a:p>
      </dgm:t>
    </dgm:pt>
    <dgm:pt modelId="{FF6F6D48-D161-4C4E-B0BB-85FB23D4C280}" type="sibTrans" cxnId="{4004DA58-6CD8-4249-AAA8-160BDE9F90F9}">
      <dgm:prSet/>
      <dgm:spPr/>
      <dgm:t>
        <a:bodyPr/>
        <a:lstStyle/>
        <a:p>
          <a:endParaRPr lang="en-US"/>
        </a:p>
      </dgm:t>
    </dgm:pt>
    <dgm:pt modelId="{C070A8E2-0E47-47A6-9ABB-2FE4F3090B9B}">
      <dgm:prSet phldrT="[Text]" custT="1"/>
      <dgm:spPr/>
      <dgm:t>
        <a:bodyPr/>
        <a:lstStyle/>
        <a:p>
          <a:r>
            <a:rPr lang="en-US" sz="1400" dirty="0">
              <a:latin typeface="Futura"/>
            </a:rPr>
            <a:t>Operations, Management and Business</a:t>
          </a:r>
        </a:p>
      </dgm:t>
    </dgm:pt>
    <dgm:pt modelId="{ACB7913D-7D56-4527-91F2-73212D7E8B53}" type="parTrans" cxnId="{168C0D21-62D9-4F81-AB40-DE5679C6B88D}">
      <dgm:prSet/>
      <dgm:spPr/>
      <dgm:t>
        <a:bodyPr/>
        <a:lstStyle/>
        <a:p>
          <a:endParaRPr lang="en-US"/>
        </a:p>
      </dgm:t>
    </dgm:pt>
    <dgm:pt modelId="{2E65BDA5-33FE-44A6-B0D8-9D6485899256}" type="sibTrans" cxnId="{168C0D21-62D9-4F81-AB40-DE5679C6B88D}">
      <dgm:prSet/>
      <dgm:spPr/>
      <dgm:t>
        <a:bodyPr/>
        <a:lstStyle/>
        <a:p>
          <a:endParaRPr lang="en-US"/>
        </a:p>
      </dgm:t>
    </dgm:pt>
    <dgm:pt modelId="{C175E605-4C71-4462-9FB8-2608FA44DEA4}">
      <dgm:prSet phldrT="[Text]" custT="1"/>
      <dgm:spPr/>
      <dgm:t>
        <a:bodyPr/>
        <a:lstStyle/>
        <a:p>
          <a:r>
            <a:rPr lang="en-US" sz="2000" dirty="0"/>
            <a:t>Plant Sciences Technician</a:t>
          </a:r>
        </a:p>
      </dgm:t>
    </dgm:pt>
    <dgm:pt modelId="{E354D260-8425-42B3-B831-38E567948937}" type="parTrans" cxnId="{1235646F-616C-46AF-B5A7-A7F710D3B23F}">
      <dgm:prSet/>
      <dgm:spPr/>
      <dgm:t>
        <a:bodyPr/>
        <a:lstStyle/>
        <a:p>
          <a:endParaRPr lang="en-US"/>
        </a:p>
      </dgm:t>
    </dgm:pt>
    <dgm:pt modelId="{336CCD93-F59E-4882-B5DF-490445E11919}" type="sibTrans" cxnId="{1235646F-616C-46AF-B5A7-A7F710D3B23F}">
      <dgm:prSet/>
      <dgm:spPr/>
      <dgm:t>
        <a:bodyPr/>
        <a:lstStyle/>
        <a:p>
          <a:endParaRPr lang="en-US"/>
        </a:p>
      </dgm:t>
    </dgm:pt>
    <dgm:pt modelId="{BE060976-7020-4511-B1AD-2DD5F6F43803}">
      <dgm:prSet phldrT="[Text]" custT="1"/>
      <dgm:spPr/>
      <dgm:t>
        <a:bodyPr/>
        <a:lstStyle/>
        <a:p>
          <a:r>
            <a:rPr lang="en-US" sz="2000" dirty="0"/>
            <a:t>Computational Science Technician</a:t>
          </a:r>
        </a:p>
      </dgm:t>
    </dgm:pt>
    <dgm:pt modelId="{C26D0D35-3982-4234-962C-64089DF651CF}" type="parTrans" cxnId="{088AC59B-C85C-45DA-AF10-367388946780}">
      <dgm:prSet/>
      <dgm:spPr/>
      <dgm:t>
        <a:bodyPr/>
        <a:lstStyle/>
        <a:p>
          <a:endParaRPr lang="en-US"/>
        </a:p>
      </dgm:t>
    </dgm:pt>
    <dgm:pt modelId="{96594DD1-442E-49F3-B76C-FF23E651C815}" type="sibTrans" cxnId="{088AC59B-C85C-45DA-AF10-367388946780}">
      <dgm:prSet/>
      <dgm:spPr/>
      <dgm:t>
        <a:bodyPr/>
        <a:lstStyle/>
        <a:p>
          <a:endParaRPr lang="en-US"/>
        </a:p>
      </dgm:t>
    </dgm:pt>
    <dgm:pt modelId="{12BB3262-CAE4-4B9F-914E-2922F26B132E}">
      <dgm:prSet phldrT="[Text]" custT="1"/>
      <dgm:spPr/>
      <dgm:t>
        <a:bodyPr/>
        <a:lstStyle/>
        <a:p>
          <a:r>
            <a:rPr lang="en-US" sz="2000" dirty="0"/>
            <a:t>Plant   Operator</a:t>
          </a:r>
        </a:p>
      </dgm:t>
    </dgm:pt>
    <dgm:pt modelId="{6F43C89D-096D-42F0-B4A2-A8B939517632}" type="parTrans" cxnId="{0F309D13-79B9-4DE0-9D16-DF552EB4935C}">
      <dgm:prSet/>
      <dgm:spPr/>
      <dgm:t>
        <a:bodyPr/>
        <a:lstStyle/>
        <a:p>
          <a:endParaRPr lang="en-US"/>
        </a:p>
      </dgm:t>
    </dgm:pt>
    <dgm:pt modelId="{91AC5B1C-40B4-4E5F-804F-349FC292A2C5}" type="sibTrans" cxnId="{0F309D13-79B9-4DE0-9D16-DF552EB4935C}">
      <dgm:prSet/>
      <dgm:spPr/>
      <dgm:t>
        <a:bodyPr/>
        <a:lstStyle/>
        <a:p>
          <a:endParaRPr lang="en-US"/>
        </a:p>
      </dgm:t>
    </dgm:pt>
    <dgm:pt modelId="{40D557C9-65A4-48E4-B111-833092465F5F}">
      <dgm:prSet phldrT="[Text]" custT="1"/>
      <dgm:spPr/>
      <dgm:t>
        <a:bodyPr/>
        <a:lstStyle/>
        <a:p>
          <a:r>
            <a:rPr lang="en-US" sz="1400" dirty="0">
              <a:latin typeface="Futura"/>
            </a:rPr>
            <a:t>Education, Communication and Outreach</a:t>
          </a:r>
        </a:p>
      </dgm:t>
    </dgm:pt>
    <dgm:pt modelId="{43DCB2F3-7F48-449C-B27C-B8EE7A189128}" type="parTrans" cxnId="{95538159-619A-42C9-A73A-0C9E64C4E026}">
      <dgm:prSet/>
      <dgm:spPr/>
      <dgm:t>
        <a:bodyPr/>
        <a:lstStyle/>
        <a:p>
          <a:endParaRPr lang="en-US"/>
        </a:p>
      </dgm:t>
    </dgm:pt>
    <dgm:pt modelId="{F5E6E1CB-E93D-4736-BBCE-761F09BF391E}" type="sibTrans" cxnId="{95538159-619A-42C9-A73A-0C9E64C4E026}">
      <dgm:prSet/>
      <dgm:spPr/>
      <dgm:t>
        <a:bodyPr/>
        <a:lstStyle/>
        <a:p>
          <a:endParaRPr lang="en-US"/>
        </a:p>
      </dgm:t>
    </dgm:pt>
    <dgm:pt modelId="{0892949D-C384-44C1-9DD3-FA935BCF7E7E}">
      <dgm:prSet phldrT="[Text]" custT="1"/>
      <dgm:spPr/>
      <dgm:t>
        <a:bodyPr/>
        <a:lstStyle/>
        <a:p>
          <a:r>
            <a:rPr lang="en-US" sz="2000" dirty="0"/>
            <a:t>Business Operations Manager</a:t>
          </a:r>
        </a:p>
      </dgm:t>
    </dgm:pt>
    <dgm:pt modelId="{7740BB0C-D50B-4DC1-8D92-7417329AD033}" type="parTrans" cxnId="{44302A7A-5025-4BC4-B653-47CE3964B515}">
      <dgm:prSet/>
      <dgm:spPr/>
      <dgm:t>
        <a:bodyPr/>
        <a:lstStyle/>
        <a:p>
          <a:endParaRPr lang="en-US"/>
        </a:p>
      </dgm:t>
    </dgm:pt>
    <dgm:pt modelId="{E466306A-DB78-43CB-93EA-3EA658958585}" type="sibTrans" cxnId="{44302A7A-5025-4BC4-B653-47CE3964B515}">
      <dgm:prSet/>
      <dgm:spPr/>
      <dgm:t>
        <a:bodyPr/>
        <a:lstStyle/>
        <a:p>
          <a:endParaRPr lang="en-US"/>
        </a:p>
      </dgm:t>
    </dgm:pt>
    <dgm:pt modelId="{1A8370C0-DAFE-42A6-8562-81B32C2B6187}">
      <dgm:prSet phldrT="[Text]" custT="1"/>
      <dgm:spPr/>
      <dgm:t>
        <a:bodyPr/>
        <a:lstStyle/>
        <a:p>
          <a:r>
            <a:rPr lang="en-US" sz="2000" dirty="0"/>
            <a:t>Biological Scientist</a:t>
          </a:r>
        </a:p>
      </dgm:t>
    </dgm:pt>
    <dgm:pt modelId="{11462D35-057D-4034-999B-160F8B083F23}" type="parTrans" cxnId="{B06DD60A-393B-4CB5-997B-0E9DA25EB8E4}">
      <dgm:prSet/>
      <dgm:spPr/>
      <dgm:t>
        <a:bodyPr/>
        <a:lstStyle/>
        <a:p>
          <a:endParaRPr lang="en-US"/>
        </a:p>
      </dgm:t>
    </dgm:pt>
    <dgm:pt modelId="{3CADA582-5A30-460E-8AD6-A68A52890B64}" type="sibTrans" cxnId="{B06DD60A-393B-4CB5-997B-0E9DA25EB8E4}">
      <dgm:prSet/>
      <dgm:spPr/>
      <dgm:t>
        <a:bodyPr/>
        <a:lstStyle/>
        <a:p>
          <a:endParaRPr lang="en-US"/>
        </a:p>
      </dgm:t>
    </dgm:pt>
    <dgm:pt modelId="{2CA82558-E26F-44BF-97D7-CCD33B507E8C}">
      <dgm:prSet phldrT="[Text]" custT="1"/>
      <dgm:spPr/>
      <dgm:t>
        <a:bodyPr/>
        <a:lstStyle/>
        <a:p>
          <a:r>
            <a:rPr lang="en-US" sz="2000" dirty="0"/>
            <a:t>Business Operations Assistant</a:t>
          </a:r>
        </a:p>
      </dgm:t>
    </dgm:pt>
    <dgm:pt modelId="{09AC9924-1D83-4A9C-8172-1C985E323B81}" type="parTrans" cxnId="{19CF6723-C9B4-4987-B1C6-929A711F985C}">
      <dgm:prSet/>
      <dgm:spPr/>
      <dgm:t>
        <a:bodyPr/>
        <a:lstStyle/>
        <a:p>
          <a:endParaRPr lang="en-US"/>
        </a:p>
      </dgm:t>
    </dgm:pt>
    <dgm:pt modelId="{4BD53D35-399A-43D2-9F59-55CA446E174D}" type="sibTrans" cxnId="{19CF6723-C9B4-4987-B1C6-929A711F985C}">
      <dgm:prSet/>
      <dgm:spPr/>
      <dgm:t>
        <a:bodyPr/>
        <a:lstStyle/>
        <a:p>
          <a:endParaRPr lang="en-US"/>
        </a:p>
      </dgm:t>
    </dgm:pt>
    <dgm:pt modelId="{E693F363-57DD-44D3-9D07-2C475EDA70CE}">
      <dgm:prSet phldrT="[Text]" custT="1"/>
      <dgm:spPr/>
      <dgm:t>
        <a:bodyPr/>
        <a:lstStyle/>
        <a:p>
          <a:r>
            <a:rPr lang="en-US" sz="2000" dirty="0"/>
            <a:t>Communications Manager</a:t>
          </a:r>
        </a:p>
      </dgm:t>
    </dgm:pt>
    <dgm:pt modelId="{53CE22BF-3DDA-4BC3-AD83-5ED5FFAA4BFA}" type="parTrans" cxnId="{F40DD452-4897-429C-B56A-EF3857EFAB68}">
      <dgm:prSet/>
      <dgm:spPr/>
      <dgm:t>
        <a:bodyPr/>
        <a:lstStyle/>
        <a:p>
          <a:endParaRPr lang="en-US"/>
        </a:p>
      </dgm:t>
    </dgm:pt>
    <dgm:pt modelId="{235D512E-0204-43A1-BFD9-6FDF88A207CC}" type="sibTrans" cxnId="{F40DD452-4897-429C-B56A-EF3857EFAB68}">
      <dgm:prSet/>
      <dgm:spPr/>
      <dgm:t>
        <a:bodyPr/>
        <a:lstStyle/>
        <a:p>
          <a:endParaRPr lang="en-US"/>
        </a:p>
      </dgm:t>
    </dgm:pt>
    <dgm:pt modelId="{6E7763C9-0E6F-47A0-B244-3FAF96914958}">
      <dgm:prSet phldrT="[Text]" custT="1"/>
      <dgm:spPr/>
      <dgm:t>
        <a:bodyPr/>
        <a:lstStyle/>
        <a:p>
          <a:r>
            <a:rPr lang="en-US" sz="2000" dirty="0"/>
            <a:t>Education Program Specialist</a:t>
          </a:r>
        </a:p>
      </dgm:t>
    </dgm:pt>
    <dgm:pt modelId="{A7DDC9C6-92E0-4926-95AB-0798430BAB8E}" type="parTrans" cxnId="{520D7CEB-380B-46BB-9E85-48DA407E86AC}">
      <dgm:prSet/>
      <dgm:spPr/>
      <dgm:t>
        <a:bodyPr/>
        <a:lstStyle/>
        <a:p>
          <a:endParaRPr lang="en-US"/>
        </a:p>
      </dgm:t>
    </dgm:pt>
    <dgm:pt modelId="{FD1027A4-6A9A-41AA-9F89-200FAE34C8B2}" type="sibTrans" cxnId="{520D7CEB-380B-46BB-9E85-48DA407E86AC}">
      <dgm:prSet/>
      <dgm:spPr/>
      <dgm:t>
        <a:bodyPr/>
        <a:lstStyle/>
        <a:p>
          <a:endParaRPr lang="en-US"/>
        </a:p>
      </dgm:t>
    </dgm:pt>
    <dgm:pt modelId="{C4EEA247-14E2-499C-8C5D-4CCC63211AC8}">
      <dgm:prSet phldrT="[Text]" custT="1"/>
      <dgm:spPr/>
      <dgm:t>
        <a:bodyPr/>
        <a:lstStyle/>
        <a:p>
          <a:r>
            <a:rPr lang="en-US" sz="2000" dirty="0"/>
            <a:t>Educational Aide</a:t>
          </a:r>
        </a:p>
      </dgm:t>
    </dgm:pt>
    <dgm:pt modelId="{4CDB5C46-41AD-4ECE-92AC-B9BC145F1DA6}" type="parTrans" cxnId="{3D298448-48CE-43AA-A93D-1773FC213658}">
      <dgm:prSet/>
      <dgm:spPr/>
      <dgm:t>
        <a:bodyPr/>
        <a:lstStyle/>
        <a:p>
          <a:endParaRPr lang="en-US"/>
        </a:p>
      </dgm:t>
    </dgm:pt>
    <dgm:pt modelId="{674836BF-4FB9-4728-BC62-785C05DB5DD9}" type="sibTrans" cxnId="{3D298448-48CE-43AA-A93D-1773FC213658}">
      <dgm:prSet/>
      <dgm:spPr/>
      <dgm:t>
        <a:bodyPr/>
        <a:lstStyle/>
        <a:p>
          <a:endParaRPr lang="en-US"/>
        </a:p>
      </dgm:t>
    </dgm:pt>
    <dgm:pt modelId="{1108AAB0-1A04-4555-880B-8F8B069E88C2}">
      <dgm:prSet phldrT="[Text]" custT="1"/>
      <dgm:spPr/>
      <dgm:t>
        <a:bodyPr/>
        <a:lstStyle/>
        <a:p>
          <a:r>
            <a:rPr lang="en-US" sz="2000" dirty="0"/>
            <a:t>Policy     Analyst</a:t>
          </a:r>
        </a:p>
      </dgm:t>
    </dgm:pt>
    <dgm:pt modelId="{82CE23E9-1339-47FD-BDC1-DE65AF053B62}" type="parTrans" cxnId="{A2B67058-5511-46DB-B7CD-237900DA6005}">
      <dgm:prSet/>
      <dgm:spPr/>
      <dgm:t>
        <a:bodyPr/>
        <a:lstStyle/>
        <a:p>
          <a:endParaRPr lang="en-US"/>
        </a:p>
      </dgm:t>
    </dgm:pt>
    <dgm:pt modelId="{627C6A3B-7C8B-4306-B8B0-AEBED695323F}" type="sibTrans" cxnId="{A2B67058-5511-46DB-B7CD-237900DA6005}">
      <dgm:prSet/>
      <dgm:spPr/>
      <dgm:t>
        <a:bodyPr/>
        <a:lstStyle/>
        <a:p>
          <a:endParaRPr lang="en-US"/>
        </a:p>
      </dgm:t>
    </dgm:pt>
    <dgm:pt modelId="{2E0CBA28-D5FB-47CB-99E1-E0B4DE1BD443}" type="pres">
      <dgm:prSet presAssocID="{236B721F-4CF4-43C8-96F3-796B103F7782}" presName="theList" presStyleCnt="0">
        <dgm:presLayoutVars>
          <dgm:dir/>
          <dgm:animLvl val="lvl"/>
          <dgm:resizeHandles val="exact"/>
        </dgm:presLayoutVars>
      </dgm:prSet>
      <dgm:spPr/>
    </dgm:pt>
    <dgm:pt modelId="{B735BCF9-DBB8-45C9-962F-9949311BC80C}" type="pres">
      <dgm:prSet presAssocID="{DEE4F251-C06E-46E2-AABF-FC63A29C1AAA}" presName="compNode" presStyleCnt="0"/>
      <dgm:spPr/>
    </dgm:pt>
    <dgm:pt modelId="{6CE38F73-290E-4119-8229-ACE5E8113C01}" type="pres">
      <dgm:prSet presAssocID="{DEE4F251-C06E-46E2-AABF-FC63A29C1AAA}" presName="aNode" presStyleLbl="bgShp" presStyleIdx="0" presStyleCnt="5"/>
      <dgm:spPr/>
    </dgm:pt>
    <dgm:pt modelId="{C6201BD0-F212-44AA-ADC6-184230F8E73C}" type="pres">
      <dgm:prSet presAssocID="{DEE4F251-C06E-46E2-AABF-FC63A29C1AAA}" presName="textNode" presStyleLbl="bgShp" presStyleIdx="0" presStyleCnt="5"/>
      <dgm:spPr/>
    </dgm:pt>
    <dgm:pt modelId="{BCCE674F-FB2E-4E03-A75F-58D3EC682248}" type="pres">
      <dgm:prSet presAssocID="{DEE4F251-C06E-46E2-AABF-FC63A29C1AAA}" presName="compChildNode" presStyleCnt="0"/>
      <dgm:spPr/>
    </dgm:pt>
    <dgm:pt modelId="{3012BC9C-D874-4AB4-960C-589B8A6A216E}" type="pres">
      <dgm:prSet presAssocID="{DEE4F251-C06E-46E2-AABF-FC63A29C1AAA}" presName="theInnerList" presStyleCnt="0"/>
      <dgm:spPr/>
    </dgm:pt>
    <dgm:pt modelId="{B90919C5-2541-451A-BD34-E30CABDE10C6}" type="pres">
      <dgm:prSet presAssocID="{D40097D8-CAF5-4BD3-9302-7191BC13BE03}" presName="childNode" presStyleLbl="node1" presStyleIdx="0" presStyleCnt="15" custScaleX="142639" custScaleY="2000000" custLinFactY="-368776" custLinFactNeighborX="149" custLinFactNeighborY="-400000">
        <dgm:presLayoutVars>
          <dgm:bulletEnabled val="1"/>
        </dgm:presLayoutVars>
      </dgm:prSet>
      <dgm:spPr/>
    </dgm:pt>
    <dgm:pt modelId="{F38F8EC9-0346-4A5F-87DB-EBC2DC22B20A}" type="pres">
      <dgm:prSet presAssocID="{D40097D8-CAF5-4BD3-9302-7191BC13BE03}" presName="aSpace2" presStyleCnt="0"/>
      <dgm:spPr/>
    </dgm:pt>
    <dgm:pt modelId="{E6194CB1-5B5E-4E9D-B68C-F85E8B205A17}" type="pres">
      <dgm:prSet presAssocID="{9B209F11-BB71-4C6E-838E-0C38BCB23652}" presName="childNode" presStyleLbl="node1" presStyleIdx="1" presStyleCnt="15" custScaleX="142639" custScaleY="2000000" custLinFactY="-174751" custLinFactNeighborY="-200000">
        <dgm:presLayoutVars>
          <dgm:bulletEnabled val="1"/>
        </dgm:presLayoutVars>
      </dgm:prSet>
      <dgm:spPr/>
    </dgm:pt>
    <dgm:pt modelId="{79C14DE4-60BC-4EAE-9D4A-D6669DD3F7B9}" type="pres">
      <dgm:prSet presAssocID="{9B209F11-BB71-4C6E-838E-0C38BCB23652}" presName="aSpace2" presStyleCnt="0"/>
      <dgm:spPr/>
    </dgm:pt>
    <dgm:pt modelId="{2940474C-55B5-40DB-A3DF-5894E16D123A}" type="pres">
      <dgm:prSet presAssocID="{BE060976-7020-4511-B1AD-2DD5F6F43803}" presName="childNode" presStyleLbl="node1" presStyleIdx="2" presStyleCnt="15" custScaleX="142639" custScaleY="2000000" custLinFactNeighborX="-1284">
        <dgm:presLayoutVars>
          <dgm:bulletEnabled val="1"/>
        </dgm:presLayoutVars>
      </dgm:prSet>
      <dgm:spPr/>
    </dgm:pt>
    <dgm:pt modelId="{CAF33684-537D-4AF6-B5F0-622AA90B4445}" type="pres">
      <dgm:prSet presAssocID="{DEE4F251-C06E-46E2-AABF-FC63A29C1AAA}" presName="aSpace" presStyleCnt="0"/>
      <dgm:spPr/>
    </dgm:pt>
    <dgm:pt modelId="{2B827B49-5BCB-4D3D-B9A7-F0B662B15A48}" type="pres">
      <dgm:prSet presAssocID="{AB842046-B085-424D-88BC-6DDA857FCDD9}" presName="compNode" presStyleCnt="0"/>
      <dgm:spPr/>
    </dgm:pt>
    <dgm:pt modelId="{8AB151EC-8150-4140-A849-ADAD9F123BD7}" type="pres">
      <dgm:prSet presAssocID="{AB842046-B085-424D-88BC-6DDA857FCDD9}" presName="aNode" presStyleLbl="bgShp" presStyleIdx="1" presStyleCnt="5" custLinFactNeighborX="0"/>
      <dgm:spPr/>
    </dgm:pt>
    <dgm:pt modelId="{37DAF2B9-21CB-4979-848B-2B8B2287A24A}" type="pres">
      <dgm:prSet presAssocID="{AB842046-B085-424D-88BC-6DDA857FCDD9}" presName="textNode" presStyleLbl="bgShp" presStyleIdx="1" presStyleCnt="5"/>
      <dgm:spPr/>
    </dgm:pt>
    <dgm:pt modelId="{35ECA560-E9D2-4A8B-AC67-9CB4795CCE52}" type="pres">
      <dgm:prSet presAssocID="{AB842046-B085-424D-88BC-6DDA857FCDD9}" presName="compChildNode" presStyleCnt="0"/>
      <dgm:spPr/>
    </dgm:pt>
    <dgm:pt modelId="{AFA2F452-B1C3-4AE3-B806-1B3F74CC3C01}" type="pres">
      <dgm:prSet presAssocID="{AB842046-B085-424D-88BC-6DDA857FCDD9}" presName="theInnerList" presStyleCnt="0"/>
      <dgm:spPr/>
    </dgm:pt>
    <dgm:pt modelId="{553A28CA-010F-4B18-822B-0FD89294E053}" type="pres">
      <dgm:prSet presAssocID="{8566E47C-FA30-4E96-BC58-654413E9FFDD}" presName="childNode" presStyleLbl="node1" presStyleIdx="3" presStyleCnt="15" custScaleX="142639" custScaleY="2000000" custLinFactY="-349502" custLinFactNeighborY="-400000">
        <dgm:presLayoutVars>
          <dgm:bulletEnabled val="1"/>
        </dgm:presLayoutVars>
      </dgm:prSet>
      <dgm:spPr/>
    </dgm:pt>
    <dgm:pt modelId="{CBB9B14A-AC80-44E7-8F06-CBA44A560FB5}" type="pres">
      <dgm:prSet presAssocID="{8566E47C-FA30-4E96-BC58-654413E9FFDD}" presName="aSpace2" presStyleCnt="0"/>
      <dgm:spPr/>
    </dgm:pt>
    <dgm:pt modelId="{212B3880-8BBF-4AB9-BA63-983CE61FC21C}" type="pres">
      <dgm:prSet presAssocID="{1A8370C0-DAFE-42A6-8562-81B32C2B6187}" presName="childNode" presStyleLbl="node1" presStyleIdx="4" presStyleCnt="15" custScaleX="142639" custScaleY="2000000" custLinFactY="-174751" custLinFactNeighborY="-200000">
        <dgm:presLayoutVars>
          <dgm:bulletEnabled val="1"/>
        </dgm:presLayoutVars>
      </dgm:prSet>
      <dgm:spPr/>
    </dgm:pt>
    <dgm:pt modelId="{BB05E5EC-41B2-4210-A09F-8C5581828FEB}" type="pres">
      <dgm:prSet presAssocID="{1A8370C0-DAFE-42A6-8562-81B32C2B6187}" presName="aSpace2" presStyleCnt="0"/>
      <dgm:spPr/>
    </dgm:pt>
    <dgm:pt modelId="{A8C2C099-CF40-4079-BE45-16017EABC537}" type="pres">
      <dgm:prSet presAssocID="{C175E605-4C71-4462-9FB8-2608FA44DEA4}" presName="childNode" presStyleLbl="node1" presStyleIdx="5" presStyleCnt="15" custScaleX="142639" custScaleY="2000000">
        <dgm:presLayoutVars>
          <dgm:bulletEnabled val="1"/>
        </dgm:presLayoutVars>
      </dgm:prSet>
      <dgm:spPr/>
    </dgm:pt>
    <dgm:pt modelId="{D4756E6F-CD05-4E29-AB53-0E23EDAE8C57}" type="pres">
      <dgm:prSet presAssocID="{AB842046-B085-424D-88BC-6DDA857FCDD9}" presName="aSpace" presStyleCnt="0"/>
      <dgm:spPr/>
    </dgm:pt>
    <dgm:pt modelId="{1B55EA30-4F16-4804-8AF6-5CAECE4387D5}" type="pres">
      <dgm:prSet presAssocID="{28E713E2-8A21-4C4D-B646-46A72E4F7232}" presName="compNode" presStyleCnt="0"/>
      <dgm:spPr/>
    </dgm:pt>
    <dgm:pt modelId="{64BD1BDE-F0E1-4E32-91B1-5DD11F9FC4F5}" type="pres">
      <dgm:prSet presAssocID="{28E713E2-8A21-4C4D-B646-46A72E4F7232}" presName="aNode" presStyleLbl="bgShp" presStyleIdx="2" presStyleCnt="5"/>
      <dgm:spPr/>
    </dgm:pt>
    <dgm:pt modelId="{1601D2B0-9EF1-460F-81B6-CC667B548769}" type="pres">
      <dgm:prSet presAssocID="{28E713E2-8A21-4C4D-B646-46A72E4F7232}" presName="textNode" presStyleLbl="bgShp" presStyleIdx="2" presStyleCnt="5"/>
      <dgm:spPr/>
    </dgm:pt>
    <dgm:pt modelId="{5418525D-BE87-4DB7-AB28-321479CEC096}" type="pres">
      <dgm:prSet presAssocID="{28E713E2-8A21-4C4D-B646-46A72E4F7232}" presName="compChildNode" presStyleCnt="0"/>
      <dgm:spPr/>
    </dgm:pt>
    <dgm:pt modelId="{E2B90E83-AF8E-4065-98E8-8172232BA3B5}" type="pres">
      <dgm:prSet presAssocID="{28E713E2-8A21-4C4D-B646-46A72E4F7232}" presName="theInnerList" presStyleCnt="0"/>
      <dgm:spPr/>
    </dgm:pt>
    <dgm:pt modelId="{0FAFE5E5-CC1C-473A-BB3A-EF2A57E1521E}" type="pres">
      <dgm:prSet presAssocID="{E41FAEBD-D6AE-4CA7-BA59-C06F1447B823}" presName="childNode" presStyleLbl="node1" presStyleIdx="6" presStyleCnt="15" custScaleX="142639" custScaleY="2000000" custLinFactY="-349502" custLinFactNeighborY="-400000">
        <dgm:presLayoutVars>
          <dgm:bulletEnabled val="1"/>
        </dgm:presLayoutVars>
      </dgm:prSet>
      <dgm:spPr/>
    </dgm:pt>
    <dgm:pt modelId="{1761A40B-198E-4E46-883C-2DB3AACC4B4F}" type="pres">
      <dgm:prSet presAssocID="{E41FAEBD-D6AE-4CA7-BA59-C06F1447B823}" presName="aSpace2" presStyleCnt="0"/>
      <dgm:spPr/>
    </dgm:pt>
    <dgm:pt modelId="{9AA0EC56-8645-43B4-8D8F-3861743581D5}" type="pres">
      <dgm:prSet presAssocID="{84110EB4-4524-4F8B-8A46-A7CB7048B0FA}" presName="childNode" presStyleLbl="node1" presStyleIdx="7" presStyleCnt="15" custScaleX="142639" custScaleY="2000000" custLinFactY="-174751" custLinFactNeighborY="-200000">
        <dgm:presLayoutVars>
          <dgm:bulletEnabled val="1"/>
        </dgm:presLayoutVars>
      </dgm:prSet>
      <dgm:spPr/>
    </dgm:pt>
    <dgm:pt modelId="{D13AC808-3659-4116-8C28-BD25F58B4732}" type="pres">
      <dgm:prSet presAssocID="{84110EB4-4524-4F8B-8A46-A7CB7048B0FA}" presName="aSpace2" presStyleCnt="0"/>
      <dgm:spPr/>
    </dgm:pt>
    <dgm:pt modelId="{B920513A-F3DB-44A3-AF1E-44480922456E}" type="pres">
      <dgm:prSet presAssocID="{12BB3262-CAE4-4B9F-914E-2922F26B132E}" presName="childNode" presStyleLbl="node1" presStyleIdx="8" presStyleCnt="15" custScaleX="142639" custScaleY="2000000">
        <dgm:presLayoutVars>
          <dgm:bulletEnabled val="1"/>
        </dgm:presLayoutVars>
      </dgm:prSet>
      <dgm:spPr/>
    </dgm:pt>
    <dgm:pt modelId="{96668E68-D007-47E6-98DD-27ADF3829A07}" type="pres">
      <dgm:prSet presAssocID="{28E713E2-8A21-4C4D-B646-46A72E4F7232}" presName="aSpace" presStyleCnt="0"/>
      <dgm:spPr/>
    </dgm:pt>
    <dgm:pt modelId="{5DAB3493-17C1-450F-90EB-E41E080B0B80}" type="pres">
      <dgm:prSet presAssocID="{C070A8E2-0E47-47A6-9ABB-2FE4F3090B9B}" presName="compNode" presStyleCnt="0"/>
      <dgm:spPr/>
    </dgm:pt>
    <dgm:pt modelId="{F178449C-843D-466C-B682-E1927C2EC454}" type="pres">
      <dgm:prSet presAssocID="{C070A8E2-0E47-47A6-9ABB-2FE4F3090B9B}" presName="aNode" presStyleLbl="bgShp" presStyleIdx="3" presStyleCnt="5" custLinFactNeighborY="966"/>
      <dgm:spPr/>
    </dgm:pt>
    <dgm:pt modelId="{A2E7E96C-98F9-4A8E-8936-E0EFF8C7C213}" type="pres">
      <dgm:prSet presAssocID="{C070A8E2-0E47-47A6-9ABB-2FE4F3090B9B}" presName="textNode" presStyleLbl="bgShp" presStyleIdx="3" presStyleCnt="5"/>
      <dgm:spPr/>
    </dgm:pt>
    <dgm:pt modelId="{9B2AE067-1B60-4823-B5C3-F44C2CF1A998}" type="pres">
      <dgm:prSet presAssocID="{C070A8E2-0E47-47A6-9ABB-2FE4F3090B9B}" presName="compChildNode" presStyleCnt="0"/>
      <dgm:spPr/>
    </dgm:pt>
    <dgm:pt modelId="{715F4D82-0301-4EB5-9F69-63F46B6295D7}" type="pres">
      <dgm:prSet presAssocID="{C070A8E2-0E47-47A6-9ABB-2FE4F3090B9B}" presName="theInnerList" presStyleCnt="0"/>
      <dgm:spPr/>
    </dgm:pt>
    <dgm:pt modelId="{20253E4F-3B1C-4982-8030-37C109000767}" type="pres">
      <dgm:prSet presAssocID="{0892949D-C384-44C1-9DD3-FA935BCF7E7E}" presName="childNode" presStyleLbl="node1" presStyleIdx="9" presStyleCnt="15" custScaleX="142639" custScaleY="2000000" custLinFactY="-349502" custLinFactNeighborY="-400000">
        <dgm:presLayoutVars>
          <dgm:bulletEnabled val="1"/>
        </dgm:presLayoutVars>
      </dgm:prSet>
      <dgm:spPr/>
    </dgm:pt>
    <dgm:pt modelId="{C6F56792-ECA3-44C5-BA77-C7BE9DCC1BF1}" type="pres">
      <dgm:prSet presAssocID="{0892949D-C384-44C1-9DD3-FA935BCF7E7E}" presName="aSpace2" presStyleCnt="0"/>
      <dgm:spPr/>
    </dgm:pt>
    <dgm:pt modelId="{72AE682D-699E-4D29-B580-8046B3847A2F}" type="pres">
      <dgm:prSet presAssocID="{1108AAB0-1A04-4555-880B-8F8B069E88C2}" presName="childNode" presStyleLbl="node1" presStyleIdx="10" presStyleCnt="15" custScaleX="142639" custScaleY="2000000" custLinFactY="-174751" custLinFactNeighborY="-200000">
        <dgm:presLayoutVars>
          <dgm:bulletEnabled val="1"/>
        </dgm:presLayoutVars>
      </dgm:prSet>
      <dgm:spPr/>
    </dgm:pt>
    <dgm:pt modelId="{09A00C15-8015-4F50-9619-14C14910ECBD}" type="pres">
      <dgm:prSet presAssocID="{1108AAB0-1A04-4555-880B-8F8B069E88C2}" presName="aSpace2" presStyleCnt="0"/>
      <dgm:spPr/>
    </dgm:pt>
    <dgm:pt modelId="{E8548879-D09F-4E4B-8C57-A11A905889F0}" type="pres">
      <dgm:prSet presAssocID="{2CA82558-E26F-44BF-97D7-CCD33B507E8C}" presName="childNode" presStyleLbl="node1" presStyleIdx="11" presStyleCnt="15" custScaleX="142639" custScaleY="2000000">
        <dgm:presLayoutVars>
          <dgm:bulletEnabled val="1"/>
        </dgm:presLayoutVars>
      </dgm:prSet>
      <dgm:spPr/>
    </dgm:pt>
    <dgm:pt modelId="{10046CF9-0C79-4111-939F-C55295F09544}" type="pres">
      <dgm:prSet presAssocID="{C070A8E2-0E47-47A6-9ABB-2FE4F3090B9B}" presName="aSpace" presStyleCnt="0"/>
      <dgm:spPr/>
    </dgm:pt>
    <dgm:pt modelId="{C13791A4-8B00-4EEA-A564-7938C18DB7ED}" type="pres">
      <dgm:prSet presAssocID="{40D557C9-65A4-48E4-B111-833092465F5F}" presName="compNode" presStyleCnt="0"/>
      <dgm:spPr/>
    </dgm:pt>
    <dgm:pt modelId="{5B203867-E7ED-4DC9-91C0-0BD996E725B0}" type="pres">
      <dgm:prSet presAssocID="{40D557C9-65A4-48E4-B111-833092465F5F}" presName="aNode" presStyleLbl="bgShp" presStyleIdx="4" presStyleCnt="5"/>
      <dgm:spPr/>
    </dgm:pt>
    <dgm:pt modelId="{67C2E9AB-2709-455C-806C-2A8C8D8026B4}" type="pres">
      <dgm:prSet presAssocID="{40D557C9-65A4-48E4-B111-833092465F5F}" presName="textNode" presStyleLbl="bgShp" presStyleIdx="4" presStyleCnt="5"/>
      <dgm:spPr/>
    </dgm:pt>
    <dgm:pt modelId="{6F1076DC-59F6-41A8-9CB9-087578F422AE}" type="pres">
      <dgm:prSet presAssocID="{40D557C9-65A4-48E4-B111-833092465F5F}" presName="compChildNode" presStyleCnt="0"/>
      <dgm:spPr/>
    </dgm:pt>
    <dgm:pt modelId="{D83CC37C-E715-4C05-935D-B5054AD21DB8}" type="pres">
      <dgm:prSet presAssocID="{40D557C9-65A4-48E4-B111-833092465F5F}" presName="theInnerList" presStyleCnt="0"/>
      <dgm:spPr/>
    </dgm:pt>
    <dgm:pt modelId="{34623505-BD28-4025-96AB-80149D53C513}" type="pres">
      <dgm:prSet presAssocID="{E693F363-57DD-44D3-9D07-2C475EDA70CE}" presName="childNode" presStyleLbl="node1" presStyleIdx="12" presStyleCnt="15" custScaleX="142639" custScaleY="2000000" custLinFactY="-349502" custLinFactNeighborY="-400000">
        <dgm:presLayoutVars>
          <dgm:bulletEnabled val="1"/>
        </dgm:presLayoutVars>
      </dgm:prSet>
      <dgm:spPr/>
    </dgm:pt>
    <dgm:pt modelId="{DE71D54F-E081-4C94-AAFE-3B831FCDE788}" type="pres">
      <dgm:prSet presAssocID="{E693F363-57DD-44D3-9D07-2C475EDA70CE}" presName="aSpace2" presStyleCnt="0"/>
      <dgm:spPr/>
    </dgm:pt>
    <dgm:pt modelId="{400DB6AD-BF4E-416C-8C64-E3CB664A4343}" type="pres">
      <dgm:prSet presAssocID="{6E7763C9-0E6F-47A0-B244-3FAF96914958}" presName="childNode" presStyleLbl="node1" presStyleIdx="13" presStyleCnt="15" custScaleX="142639" custScaleY="2000000" custLinFactY="-174751" custLinFactNeighborY="-200000">
        <dgm:presLayoutVars>
          <dgm:bulletEnabled val="1"/>
        </dgm:presLayoutVars>
      </dgm:prSet>
      <dgm:spPr/>
    </dgm:pt>
    <dgm:pt modelId="{FB0D0E69-41A2-4029-975C-7780547E3D51}" type="pres">
      <dgm:prSet presAssocID="{6E7763C9-0E6F-47A0-B244-3FAF96914958}" presName="aSpace2" presStyleCnt="0"/>
      <dgm:spPr/>
    </dgm:pt>
    <dgm:pt modelId="{397E341F-CEEA-426B-B5D9-A51F9E44C5C2}" type="pres">
      <dgm:prSet presAssocID="{C4EEA247-14E2-499C-8C5D-4CCC63211AC8}" presName="childNode" presStyleLbl="node1" presStyleIdx="14" presStyleCnt="15" custScaleX="142639" custScaleY="2000000">
        <dgm:presLayoutVars>
          <dgm:bulletEnabled val="1"/>
        </dgm:presLayoutVars>
      </dgm:prSet>
      <dgm:spPr/>
    </dgm:pt>
  </dgm:ptLst>
  <dgm:cxnLst>
    <dgm:cxn modelId="{B423FF02-0245-6548-9CF9-BAC91C20D438}" type="presOf" srcId="{12BB3262-CAE4-4B9F-914E-2922F26B132E}" destId="{B920513A-F3DB-44A3-AF1E-44480922456E}" srcOrd="0" destOrd="0" presId="urn:microsoft.com/office/officeart/2005/8/layout/lProcess2"/>
    <dgm:cxn modelId="{B06DD60A-393B-4CB5-997B-0E9DA25EB8E4}" srcId="{AB842046-B085-424D-88BC-6DDA857FCDD9}" destId="{1A8370C0-DAFE-42A6-8562-81B32C2B6187}" srcOrd="1" destOrd="0" parTransId="{11462D35-057D-4034-999B-160F8B083F23}" sibTransId="{3CADA582-5A30-460E-8AD6-A68A52890B64}"/>
    <dgm:cxn modelId="{A0749310-A0D0-B541-A66B-3E9EF7EA44D5}" type="presOf" srcId="{0892949D-C384-44C1-9DD3-FA935BCF7E7E}" destId="{20253E4F-3B1C-4982-8030-37C109000767}" srcOrd="0" destOrd="0" presId="urn:microsoft.com/office/officeart/2005/8/layout/lProcess2"/>
    <dgm:cxn modelId="{067A5412-630D-400E-9489-B4BEEA6171CF}" srcId="{28E713E2-8A21-4C4D-B646-46A72E4F7232}" destId="{E41FAEBD-D6AE-4CA7-BA59-C06F1447B823}" srcOrd="0" destOrd="0" parTransId="{163A4DF3-E01F-41CD-8245-18B3D0097A94}" sibTransId="{0D55211D-A482-4049-95CC-7AAB4C274BED}"/>
    <dgm:cxn modelId="{0F309D13-79B9-4DE0-9D16-DF552EB4935C}" srcId="{28E713E2-8A21-4C4D-B646-46A72E4F7232}" destId="{12BB3262-CAE4-4B9F-914E-2922F26B132E}" srcOrd="2" destOrd="0" parTransId="{6F43C89D-096D-42F0-B4A2-A8B939517632}" sibTransId="{91AC5B1C-40B4-4E5F-804F-349FC292A2C5}"/>
    <dgm:cxn modelId="{208E4015-A501-E24D-A825-96CF379CCF15}" type="presOf" srcId="{DEE4F251-C06E-46E2-AABF-FC63A29C1AAA}" destId="{6CE38F73-290E-4119-8229-ACE5E8113C01}" srcOrd="0" destOrd="0" presId="urn:microsoft.com/office/officeart/2005/8/layout/lProcess2"/>
    <dgm:cxn modelId="{1A694C1A-A674-1D41-8462-F6B22DAF9014}" type="presOf" srcId="{28E713E2-8A21-4C4D-B646-46A72E4F7232}" destId="{64BD1BDE-F0E1-4E32-91B1-5DD11F9FC4F5}" srcOrd="0" destOrd="0" presId="urn:microsoft.com/office/officeart/2005/8/layout/lProcess2"/>
    <dgm:cxn modelId="{DBF5181B-D6B2-0B48-BE0B-C19B6467F0D4}" type="presOf" srcId="{1A8370C0-DAFE-42A6-8562-81B32C2B6187}" destId="{212B3880-8BBF-4AB9-BA63-983CE61FC21C}" srcOrd="0" destOrd="0" presId="urn:microsoft.com/office/officeart/2005/8/layout/lProcess2"/>
    <dgm:cxn modelId="{ED51971F-5ABA-044D-9993-ACF1A83CA496}" type="presOf" srcId="{9B209F11-BB71-4C6E-838E-0C38BCB23652}" destId="{E6194CB1-5B5E-4E9D-B68C-F85E8B205A17}" srcOrd="0" destOrd="0" presId="urn:microsoft.com/office/officeart/2005/8/layout/lProcess2"/>
    <dgm:cxn modelId="{168C0D21-62D9-4F81-AB40-DE5679C6B88D}" srcId="{236B721F-4CF4-43C8-96F3-796B103F7782}" destId="{C070A8E2-0E47-47A6-9ABB-2FE4F3090B9B}" srcOrd="3" destOrd="0" parTransId="{ACB7913D-7D56-4527-91F2-73212D7E8B53}" sibTransId="{2E65BDA5-33FE-44A6-B0D8-9D6485899256}"/>
    <dgm:cxn modelId="{19CF6723-C9B4-4987-B1C6-929A711F985C}" srcId="{C070A8E2-0E47-47A6-9ABB-2FE4F3090B9B}" destId="{2CA82558-E26F-44BF-97D7-CCD33B507E8C}" srcOrd="2" destOrd="0" parTransId="{09AC9924-1D83-4A9C-8172-1C985E323B81}" sibTransId="{4BD53D35-399A-43D2-9F59-55CA446E174D}"/>
    <dgm:cxn modelId="{BDEB2229-E90E-4043-BF40-3FB374496650}" type="presOf" srcId="{28E713E2-8A21-4C4D-B646-46A72E4F7232}" destId="{1601D2B0-9EF1-460F-81B6-CC667B548769}" srcOrd="1" destOrd="0" presId="urn:microsoft.com/office/officeart/2005/8/layout/lProcess2"/>
    <dgm:cxn modelId="{C273B829-2D89-0548-B988-842123EA2508}" type="presOf" srcId="{C4EEA247-14E2-499C-8C5D-4CCC63211AC8}" destId="{397E341F-CEEA-426B-B5D9-A51F9E44C5C2}" srcOrd="0" destOrd="0" presId="urn:microsoft.com/office/officeart/2005/8/layout/lProcess2"/>
    <dgm:cxn modelId="{8A12C929-BB16-374A-AE59-12318E2422E6}" type="presOf" srcId="{DEE4F251-C06E-46E2-AABF-FC63A29C1AAA}" destId="{C6201BD0-F212-44AA-ADC6-184230F8E73C}" srcOrd="1" destOrd="0" presId="urn:microsoft.com/office/officeart/2005/8/layout/lProcess2"/>
    <dgm:cxn modelId="{DFE2F329-1544-9244-9696-9E1C1813C19C}" type="presOf" srcId="{236B721F-4CF4-43C8-96F3-796B103F7782}" destId="{2E0CBA28-D5FB-47CB-99E1-E0B4DE1BD443}" srcOrd="0" destOrd="0" presId="urn:microsoft.com/office/officeart/2005/8/layout/lProcess2"/>
    <dgm:cxn modelId="{A9CC6B2E-1184-480D-A14E-F776A332E8C7}" srcId="{236B721F-4CF4-43C8-96F3-796B103F7782}" destId="{AB842046-B085-424D-88BC-6DDA857FCDD9}" srcOrd="1" destOrd="0" parTransId="{9FDE8F16-5E74-4666-8769-CD5B87F34277}" sibTransId="{9FCAF1C7-2795-4DF8-8E0A-EED2431A7AE5}"/>
    <dgm:cxn modelId="{65AC8F39-4B0E-554C-BA8A-B5DC4B0810AF}" type="presOf" srcId="{C175E605-4C71-4462-9FB8-2608FA44DEA4}" destId="{A8C2C099-CF40-4079-BE45-16017EABC537}" srcOrd="0" destOrd="0" presId="urn:microsoft.com/office/officeart/2005/8/layout/lProcess2"/>
    <dgm:cxn modelId="{BF5E6160-A1E3-F547-90A9-E755C1BF4D28}" type="presOf" srcId="{E693F363-57DD-44D3-9D07-2C475EDA70CE}" destId="{34623505-BD28-4025-96AB-80149D53C513}" srcOrd="0" destOrd="0" presId="urn:microsoft.com/office/officeart/2005/8/layout/lProcess2"/>
    <dgm:cxn modelId="{71842C65-3C68-9A40-9BEB-2291C2CA5569}" type="presOf" srcId="{BE060976-7020-4511-B1AD-2DD5F6F43803}" destId="{2940474C-55B5-40DB-A3DF-5894E16D123A}" srcOrd="0" destOrd="0" presId="urn:microsoft.com/office/officeart/2005/8/layout/lProcess2"/>
    <dgm:cxn modelId="{9DA26646-33E5-2C43-991B-FA6F917708AC}" type="presOf" srcId="{8566E47C-FA30-4E96-BC58-654413E9FFDD}" destId="{553A28CA-010F-4B18-822B-0FD89294E053}" srcOrd="0" destOrd="0" presId="urn:microsoft.com/office/officeart/2005/8/layout/lProcess2"/>
    <dgm:cxn modelId="{49555448-2653-1642-87ED-264F4F75256E}" type="presOf" srcId="{2CA82558-E26F-44BF-97D7-CCD33B507E8C}" destId="{E8548879-D09F-4E4B-8C57-A11A905889F0}" srcOrd="0" destOrd="0" presId="urn:microsoft.com/office/officeart/2005/8/layout/lProcess2"/>
    <dgm:cxn modelId="{3D298448-48CE-43AA-A93D-1773FC213658}" srcId="{40D557C9-65A4-48E4-B111-833092465F5F}" destId="{C4EEA247-14E2-499C-8C5D-4CCC63211AC8}" srcOrd="2" destOrd="0" parTransId="{4CDB5C46-41AD-4ECE-92AC-B9BC145F1DA6}" sibTransId="{674836BF-4FB9-4728-BC62-785C05DB5DD9}"/>
    <dgm:cxn modelId="{49E6D069-4128-4318-B988-0D22C9E2C835}" srcId="{236B721F-4CF4-43C8-96F3-796B103F7782}" destId="{DEE4F251-C06E-46E2-AABF-FC63A29C1AAA}" srcOrd="0" destOrd="0" parTransId="{2BB3740F-8680-45F5-A4A8-F2B6C3477248}" sibTransId="{462892E1-FF0A-4A90-8D69-F169915FC877}"/>
    <dgm:cxn modelId="{1235646F-616C-46AF-B5A7-A7F710D3B23F}" srcId="{AB842046-B085-424D-88BC-6DDA857FCDD9}" destId="{C175E605-4C71-4462-9FB8-2608FA44DEA4}" srcOrd="2" destOrd="0" parTransId="{E354D260-8425-42B3-B831-38E567948937}" sibTransId="{336CCD93-F59E-4882-B5DF-490445E11919}"/>
    <dgm:cxn modelId="{85299A70-7D6A-4580-889E-63D455E2E314}" srcId="{DEE4F251-C06E-46E2-AABF-FC63A29C1AAA}" destId="{9B209F11-BB71-4C6E-838E-0C38BCB23652}" srcOrd="1" destOrd="0" parTransId="{DF643F18-E969-47F6-9070-8D11C75E5772}" sibTransId="{69F0C39D-4D74-454F-A64C-42B11F5FECD6}"/>
    <dgm:cxn modelId="{F40DD452-4897-429C-B56A-EF3857EFAB68}" srcId="{40D557C9-65A4-48E4-B111-833092465F5F}" destId="{E693F363-57DD-44D3-9D07-2C475EDA70CE}" srcOrd="0" destOrd="0" parTransId="{53CE22BF-3DDA-4BC3-AD83-5ED5FFAA4BFA}" sibTransId="{235D512E-0204-43A1-BFD9-6FDF88A207CC}"/>
    <dgm:cxn modelId="{A2B67058-5511-46DB-B7CD-237900DA6005}" srcId="{C070A8E2-0E47-47A6-9ABB-2FE4F3090B9B}" destId="{1108AAB0-1A04-4555-880B-8F8B069E88C2}" srcOrd="1" destOrd="0" parTransId="{82CE23E9-1339-47FD-BDC1-DE65AF053B62}" sibTransId="{627C6A3B-7C8B-4306-B8B0-AEBED695323F}"/>
    <dgm:cxn modelId="{4004DA58-6CD8-4249-AAA8-160BDE9F90F9}" srcId="{28E713E2-8A21-4C4D-B646-46A72E4F7232}" destId="{84110EB4-4524-4F8B-8A46-A7CB7048B0FA}" srcOrd="1" destOrd="0" parTransId="{0903B17B-8A08-4B2A-B8A5-0BE6855D76D3}" sibTransId="{FF6F6D48-D161-4C4E-B0BB-85FB23D4C280}"/>
    <dgm:cxn modelId="{95538159-619A-42C9-A73A-0C9E64C4E026}" srcId="{236B721F-4CF4-43C8-96F3-796B103F7782}" destId="{40D557C9-65A4-48E4-B111-833092465F5F}" srcOrd="4" destOrd="0" parTransId="{43DCB2F3-7F48-449C-B27C-B8EE7A189128}" sibTransId="{F5E6E1CB-E93D-4736-BBCE-761F09BF391E}"/>
    <dgm:cxn modelId="{44302A7A-5025-4BC4-B653-47CE3964B515}" srcId="{C070A8E2-0E47-47A6-9ABB-2FE4F3090B9B}" destId="{0892949D-C384-44C1-9DD3-FA935BCF7E7E}" srcOrd="0" destOrd="0" parTransId="{7740BB0C-D50B-4DC1-8D92-7417329AD033}" sibTransId="{E466306A-DB78-43CB-93EA-3EA658958585}"/>
    <dgm:cxn modelId="{1706CF80-5CD9-3849-9714-35EC1FDB0FD7}" type="presOf" srcId="{C070A8E2-0E47-47A6-9ABB-2FE4F3090B9B}" destId="{F178449C-843D-466C-B682-E1927C2EC454}" srcOrd="0" destOrd="0" presId="urn:microsoft.com/office/officeart/2005/8/layout/lProcess2"/>
    <dgm:cxn modelId="{088AC59B-C85C-45DA-AF10-367388946780}" srcId="{DEE4F251-C06E-46E2-AABF-FC63A29C1AAA}" destId="{BE060976-7020-4511-B1AD-2DD5F6F43803}" srcOrd="2" destOrd="0" parTransId="{C26D0D35-3982-4234-962C-64089DF651CF}" sibTransId="{96594DD1-442E-49F3-B76C-FF23E651C815}"/>
    <dgm:cxn modelId="{5C45F3A7-BA9B-3846-999F-C9C4965F99C4}" type="presOf" srcId="{40D557C9-65A4-48E4-B111-833092465F5F}" destId="{67C2E9AB-2709-455C-806C-2A8C8D8026B4}" srcOrd="1" destOrd="0" presId="urn:microsoft.com/office/officeart/2005/8/layout/lProcess2"/>
    <dgm:cxn modelId="{785366AB-7AA8-429D-9DD8-3914D27B54A1}" srcId="{236B721F-4CF4-43C8-96F3-796B103F7782}" destId="{28E713E2-8A21-4C4D-B646-46A72E4F7232}" srcOrd="2" destOrd="0" parTransId="{0B32CB8C-0415-452A-91E6-E0F49DBB4F7C}" sibTransId="{2CD0A801-D270-4CE0-BAF1-7DFE21B93A3B}"/>
    <dgm:cxn modelId="{3A8FD2B1-F295-E544-9981-0459AED9FB92}" type="presOf" srcId="{6E7763C9-0E6F-47A0-B244-3FAF96914958}" destId="{400DB6AD-BF4E-416C-8C64-E3CB664A4343}" srcOrd="0" destOrd="0" presId="urn:microsoft.com/office/officeart/2005/8/layout/lProcess2"/>
    <dgm:cxn modelId="{476240B5-D40B-451D-B7C2-6FC8F7472FB6}" srcId="{AB842046-B085-424D-88BC-6DDA857FCDD9}" destId="{8566E47C-FA30-4E96-BC58-654413E9FFDD}" srcOrd="0" destOrd="0" parTransId="{9DFA49F1-3701-4EE1-BCD5-8E15E36BBE93}" sibTransId="{4AF35FAB-87AF-46E0-A9C0-64EC3BB75CE1}"/>
    <dgm:cxn modelId="{6A0F9EB6-F26A-5A42-8359-9EA0AD171834}" type="presOf" srcId="{84110EB4-4524-4F8B-8A46-A7CB7048B0FA}" destId="{9AA0EC56-8645-43B4-8D8F-3861743581D5}" srcOrd="0" destOrd="0" presId="urn:microsoft.com/office/officeart/2005/8/layout/lProcess2"/>
    <dgm:cxn modelId="{0AD877BD-4424-4237-BB92-C80CD4BA5881}" srcId="{DEE4F251-C06E-46E2-AABF-FC63A29C1AAA}" destId="{D40097D8-CAF5-4BD3-9302-7191BC13BE03}" srcOrd="0" destOrd="0" parTransId="{736AF306-15AF-4F01-88C7-83C180B94CE9}" sibTransId="{AC43B255-20A8-40EA-A9C6-150AFFE46010}"/>
    <dgm:cxn modelId="{36CF9ABD-AE90-3842-8857-6DB2902A80DB}" type="presOf" srcId="{AB842046-B085-424D-88BC-6DDA857FCDD9}" destId="{37DAF2B9-21CB-4979-848B-2B8B2287A24A}" srcOrd="1" destOrd="0" presId="urn:microsoft.com/office/officeart/2005/8/layout/lProcess2"/>
    <dgm:cxn modelId="{82FC3EBE-796A-AD40-83D4-ED62987F2DB3}" type="presOf" srcId="{D40097D8-CAF5-4BD3-9302-7191BC13BE03}" destId="{B90919C5-2541-451A-BD34-E30CABDE10C6}" srcOrd="0" destOrd="0" presId="urn:microsoft.com/office/officeart/2005/8/layout/lProcess2"/>
    <dgm:cxn modelId="{0E1C92C9-7663-F044-9287-8183E93CABFA}" type="presOf" srcId="{1108AAB0-1A04-4555-880B-8F8B069E88C2}" destId="{72AE682D-699E-4D29-B580-8046B3847A2F}" srcOrd="0" destOrd="0" presId="urn:microsoft.com/office/officeart/2005/8/layout/lProcess2"/>
    <dgm:cxn modelId="{F212DCD3-0B6D-5444-AD5E-CF555975065B}" type="presOf" srcId="{C070A8E2-0E47-47A6-9ABB-2FE4F3090B9B}" destId="{A2E7E96C-98F9-4A8E-8936-E0EFF8C7C213}" srcOrd="1" destOrd="0" presId="urn:microsoft.com/office/officeart/2005/8/layout/lProcess2"/>
    <dgm:cxn modelId="{3EAD89D9-E822-F948-9C71-8E6D1DFD5365}" type="presOf" srcId="{AB842046-B085-424D-88BC-6DDA857FCDD9}" destId="{8AB151EC-8150-4140-A849-ADAD9F123BD7}" srcOrd="0" destOrd="0" presId="urn:microsoft.com/office/officeart/2005/8/layout/lProcess2"/>
    <dgm:cxn modelId="{41F1DED9-4705-044F-AA5E-A905E89979C5}" type="presOf" srcId="{E41FAEBD-D6AE-4CA7-BA59-C06F1447B823}" destId="{0FAFE5E5-CC1C-473A-BB3A-EF2A57E1521E}" srcOrd="0" destOrd="0" presId="urn:microsoft.com/office/officeart/2005/8/layout/lProcess2"/>
    <dgm:cxn modelId="{7A4434DC-8F27-FC49-AAC9-622D03B84D90}" type="presOf" srcId="{40D557C9-65A4-48E4-B111-833092465F5F}" destId="{5B203867-E7ED-4DC9-91C0-0BD996E725B0}" srcOrd="0" destOrd="0" presId="urn:microsoft.com/office/officeart/2005/8/layout/lProcess2"/>
    <dgm:cxn modelId="{520D7CEB-380B-46BB-9E85-48DA407E86AC}" srcId="{40D557C9-65A4-48E4-B111-833092465F5F}" destId="{6E7763C9-0E6F-47A0-B244-3FAF96914958}" srcOrd="1" destOrd="0" parTransId="{A7DDC9C6-92E0-4926-95AB-0798430BAB8E}" sibTransId="{FD1027A4-6A9A-41AA-9F89-200FAE34C8B2}"/>
    <dgm:cxn modelId="{128C998C-0CEC-6847-BE71-3A98CA4EFE3C}" type="presParOf" srcId="{2E0CBA28-D5FB-47CB-99E1-E0B4DE1BD443}" destId="{B735BCF9-DBB8-45C9-962F-9949311BC80C}" srcOrd="0" destOrd="0" presId="urn:microsoft.com/office/officeart/2005/8/layout/lProcess2"/>
    <dgm:cxn modelId="{11C24AAE-EABE-F242-90DB-0545298E86A0}" type="presParOf" srcId="{B735BCF9-DBB8-45C9-962F-9949311BC80C}" destId="{6CE38F73-290E-4119-8229-ACE5E8113C01}" srcOrd="0" destOrd="0" presId="urn:microsoft.com/office/officeart/2005/8/layout/lProcess2"/>
    <dgm:cxn modelId="{D6ABDA5C-80AF-6A43-8576-DEA3F547AC85}" type="presParOf" srcId="{B735BCF9-DBB8-45C9-962F-9949311BC80C}" destId="{C6201BD0-F212-44AA-ADC6-184230F8E73C}" srcOrd="1" destOrd="0" presId="urn:microsoft.com/office/officeart/2005/8/layout/lProcess2"/>
    <dgm:cxn modelId="{2ECDF4E4-B2E1-2F4F-BB84-79F400613CF7}" type="presParOf" srcId="{B735BCF9-DBB8-45C9-962F-9949311BC80C}" destId="{BCCE674F-FB2E-4E03-A75F-58D3EC682248}" srcOrd="2" destOrd="0" presId="urn:microsoft.com/office/officeart/2005/8/layout/lProcess2"/>
    <dgm:cxn modelId="{9A22B421-03E7-B841-8EA0-9006158FC331}" type="presParOf" srcId="{BCCE674F-FB2E-4E03-A75F-58D3EC682248}" destId="{3012BC9C-D874-4AB4-960C-589B8A6A216E}" srcOrd="0" destOrd="0" presId="urn:microsoft.com/office/officeart/2005/8/layout/lProcess2"/>
    <dgm:cxn modelId="{91303499-9907-7A4D-BC27-20D6589A90B3}" type="presParOf" srcId="{3012BC9C-D874-4AB4-960C-589B8A6A216E}" destId="{B90919C5-2541-451A-BD34-E30CABDE10C6}" srcOrd="0" destOrd="0" presId="urn:microsoft.com/office/officeart/2005/8/layout/lProcess2"/>
    <dgm:cxn modelId="{52AD459D-E3EF-304B-8EAB-4204E9D9CE7B}" type="presParOf" srcId="{3012BC9C-D874-4AB4-960C-589B8A6A216E}" destId="{F38F8EC9-0346-4A5F-87DB-EBC2DC22B20A}" srcOrd="1" destOrd="0" presId="urn:microsoft.com/office/officeart/2005/8/layout/lProcess2"/>
    <dgm:cxn modelId="{A318C907-7058-8E40-8ADC-2424905F4B27}" type="presParOf" srcId="{3012BC9C-D874-4AB4-960C-589B8A6A216E}" destId="{E6194CB1-5B5E-4E9D-B68C-F85E8B205A17}" srcOrd="2" destOrd="0" presId="urn:microsoft.com/office/officeart/2005/8/layout/lProcess2"/>
    <dgm:cxn modelId="{072C7AA3-7BED-8D43-87F8-1E86B8C7B770}" type="presParOf" srcId="{3012BC9C-D874-4AB4-960C-589B8A6A216E}" destId="{79C14DE4-60BC-4EAE-9D4A-D6669DD3F7B9}" srcOrd="3" destOrd="0" presId="urn:microsoft.com/office/officeart/2005/8/layout/lProcess2"/>
    <dgm:cxn modelId="{0281D7BA-08F3-5144-A406-11B35EDC48BE}" type="presParOf" srcId="{3012BC9C-D874-4AB4-960C-589B8A6A216E}" destId="{2940474C-55B5-40DB-A3DF-5894E16D123A}" srcOrd="4" destOrd="0" presId="urn:microsoft.com/office/officeart/2005/8/layout/lProcess2"/>
    <dgm:cxn modelId="{C4D02D38-25E8-4C4C-B955-FEE7AF8E9D23}" type="presParOf" srcId="{2E0CBA28-D5FB-47CB-99E1-E0B4DE1BD443}" destId="{CAF33684-537D-4AF6-B5F0-622AA90B4445}" srcOrd="1" destOrd="0" presId="urn:microsoft.com/office/officeart/2005/8/layout/lProcess2"/>
    <dgm:cxn modelId="{5F77459D-D07C-9A44-A8DD-C24F2FD16B37}" type="presParOf" srcId="{2E0CBA28-D5FB-47CB-99E1-E0B4DE1BD443}" destId="{2B827B49-5BCB-4D3D-B9A7-F0B662B15A48}" srcOrd="2" destOrd="0" presId="urn:microsoft.com/office/officeart/2005/8/layout/lProcess2"/>
    <dgm:cxn modelId="{3F3D0F9F-B5B3-3744-9B40-BE8529CBCF1E}" type="presParOf" srcId="{2B827B49-5BCB-4D3D-B9A7-F0B662B15A48}" destId="{8AB151EC-8150-4140-A849-ADAD9F123BD7}" srcOrd="0" destOrd="0" presId="urn:microsoft.com/office/officeart/2005/8/layout/lProcess2"/>
    <dgm:cxn modelId="{9DD27F50-906C-8646-A282-77A265F0DEBA}" type="presParOf" srcId="{2B827B49-5BCB-4D3D-B9A7-F0B662B15A48}" destId="{37DAF2B9-21CB-4979-848B-2B8B2287A24A}" srcOrd="1" destOrd="0" presId="urn:microsoft.com/office/officeart/2005/8/layout/lProcess2"/>
    <dgm:cxn modelId="{BCE7A9B9-EDCC-4F40-B4A1-42342E753601}" type="presParOf" srcId="{2B827B49-5BCB-4D3D-B9A7-F0B662B15A48}" destId="{35ECA560-E9D2-4A8B-AC67-9CB4795CCE52}" srcOrd="2" destOrd="0" presId="urn:microsoft.com/office/officeart/2005/8/layout/lProcess2"/>
    <dgm:cxn modelId="{98EEF4B1-D9D0-5D45-82BA-A0511A7B680E}" type="presParOf" srcId="{35ECA560-E9D2-4A8B-AC67-9CB4795CCE52}" destId="{AFA2F452-B1C3-4AE3-B806-1B3F74CC3C01}" srcOrd="0" destOrd="0" presId="urn:microsoft.com/office/officeart/2005/8/layout/lProcess2"/>
    <dgm:cxn modelId="{9FA2D557-692C-4A41-90DD-8529EDC81FF9}" type="presParOf" srcId="{AFA2F452-B1C3-4AE3-B806-1B3F74CC3C01}" destId="{553A28CA-010F-4B18-822B-0FD89294E053}" srcOrd="0" destOrd="0" presId="urn:microsoft.com/office/officeart/2005/8/layout/lProcess2"/>
    <dgm:cxn modelId="{3C8CB739-27F5-BB4C-8BC7-D62DF10688B5}" type="presParOf" srcId="{AFA2F452-B1C3-4AE3-B806-1B3F74CC3C01}" destId="{CBB9B14A-AC80-44E7-8F06-CBA44A560FB5}" srcOrd="1" destOrd="0" presId="urn:microsoft.com/office/officeart/2005/8/layout/lProcess2"/>
    <dgm:cxn modelId="{08F0A65B-1CE9-4E4C-9409-887CD3774E82}" type="presParOf" srcId="{AFA2F452-B1C3-4AE3-B806-1B3F74CC3C01}" destId="{212B3880-8BBF-4AB9-BA63-983CE61FC21C}" srcOrd="2" destOrd="0" presId="urn:microsoft.com/office/officeart/2005/8/layout/lProcess2"/>
    <dgm:cxn modelId="{0330261E-E15F-1146-8545-1461E5071074}" type="presParOf" srcId="{AFA2F452-B1C3-4AE3-B806-1B3F74CC3C01}" destId="{BB05E5EC-41B2-4210-A09F-8C5581828FEB}" srcOrd="3" destOrd="0" presId="urn:microsoft.com/office/officeart/2005/8/layout/lProcess2"/>
    <dgm:cxn modelId="{B0B4100E-E0D5-DD47-882A-98CDB825C2DD}" type="presParOf" srcId="{AFA2F452-B1C3-4AE3-B806-1B3F74CC3C01}" destId="{A8C2C099-CF40-4079-BE45-16017EABC537}" srcOrd="4" destOrd="0" presId="urn:microsoft.com/office/officeart/2005/8/layout/lProcess2"/>
    <dgm:cxn modelId="{DE27CDDD-B047-3245-872F-86BE97B2A4F1}" type="presParOf" srcId="{2E0CBA28-D5FB-47CB-99E1-E0B4DE1BD443}" destId="{D4756E6F-CD05-4E29-AB53-0E23EDAE8C57}" srcOrd="3" destOrd="0" presId="urn:microsoft.com/office/officeart/2005/8/layout/lProcess2"/>
    <dgm:cxn modelId="{B50263BE-843D-B044-AAD4-A88C9A40B727}" type="presParOf" srcId="{2E0CBA28-D5FB-47CB-99E1-E0B4DE1BD443}" destId="{1B55EA30-4F16-4804-8AF6-5CAECE4387D5}" srcOrd="4" destOrd="0" presId="urn:microsoft.com/office/officeart/2005/8/layout/lProcess2"/>
    <dgm:cxn modelId="{384C192A-8C96-8F4C-B516-41CCF322D567}" type="presParOf" srcId="{1B55EA30-4F16-4804-8AF6-5CAECE4387D5}" destId="{64BD1BDE-F0E1-4E32-91B1-5DD11F9FC4F5}" srcOrd="0" destOrd="0" presId="urn:microsoft.com/office/officeart/2005/8/layout/lProcess2"/>
    <dgm:cxn modelId="{CFA5C50D-9622-464C-8D70-D0410C3F55CC}" type="presParOf" srcId="{1B55EA30-4F16-4804-8AF6-5CAECE4387D5}" destId="{1601D2B0-9EF1-460F-81B6-CC667B548769}" srcOrd="1" destOrd="0" presId="urn:microsoft.com/office/officeart/2005/8/layout/lProcess2"/>
    <dgm:cxn modelId="{C3A3F4F8-A4F8-7845-9965-CAF501283C1E}" type="presParOf" srcId="{1B55EA30-4F16-4804-8AF6-5CAECE4387D5}" destId="{5418525D-BE87-4DB7-AB28-321479CEC096}" srcOrd="2" destOrd="0" presId="urn:microsoft.com/office/officeart/2005/8/layout/lProcess2"/>
    <dgm:cxn modelId="{0307EA61-55A9-BB48-8593-6D356E5B439E}" type="presParOf" srcId="{5418525D-BE87-4DB7-AB28-321479CEC096}" destId="{E2B90E83-AF8E-4065-98E8-8172232BA3B5}" srcOrd="0" destOrd="0" presId="urn:microsoft.com/office/officeart/2005/8/layout/lProcess2"/>
    <dgm:cxn modelId="{45EAFEFE-D3F6-7F43-955D-C92006F7BF65}" type="presParOf" srcId="{E2B90E83-AF8E-4065-98E8-8172232BA3B5}" destId="{0FAFE5E5-CC1C-473A-BB3A-EF2A57E1521E}" srcOrd="0" destOrd="0" presId="urn:microsoft.com/office/officeart/2005/8/layout/lProcess2"/>
    <dgm:cxn modelId="{A0725960-06B3-6B4E-AEF0-9E847E9D5AEC}" type="presParOf" srcId="{E2B90E83-AF8E-4065-98E8-8172232BA3B5}" destId="{1761A40B-198E-4E46-883C-2DB3AACC4B4F}" srcOrd="1" destOrd="0" presId="urn:microsoft.com/office/officeart/2005/8/layout/lProcess2"/>
    <dgm:cxn modelId="{AC6A9889-AD1E-DC48-B647-529B25E5843C}" type="presParOf" srcId="{E2B90E83-AF8E-4065-98E8-8172232BA3B5}" destId="{9AA0EC56-8645-43B4-8D8F-3861743581D5}" srcOrd="2" destOrd="0" presId="urn:microsoft.com/office/officeart/2005/8/layout/lProcess2"/>
    <dgm:cxn modelId="{D62D4292-03B7-0044-802B-A7C44C2642C9}" type="presParOf" srcId="{E2B90E83-AF8E-4065-98E8-8172232BA3B5}" destId="{D13AC808-3659-4116-8C28-BD25F58B4732}" srcOrd="3" destOrd="0" presId="urn:microsoft.com/office/officeart/2005/8/layout/lProcess2"/>
    <dgm:cxn modelId="{DD0897A7-F351-5B46-A450-1D02985C0DB4}" type="presParOf" srcId="{E2B90E83-AF8E-4065-98E8-8172232BA3B5}" destId="{B920513A-F3DB-44A3-AF1E-44480922456E}" srcOrd="4" destOrd="0" presId="urn:microsoft.com/office/officeart/2005/8/layout/lProcess2"/>
    <dgm:cxn modelId="{024362C1-24EF-9442-A6DE-4DB438E20B2F}" type="presParOf" srcId="{2E0CBA28-D5FB-47CB-99E1-E0B4DE1BD443}" destId="{96668E68-D007-47E6-98DD-27ADF3829A07}" srcOrd="5" destOrd="0" presId="urn:microsoft.com/office/officeart/2005/8/layout/lProcess2"/>
    <dgm:cxn modelId="{4C001909-5C8A-6F40-9A52-AB0B3E4F8029}" type="presParOf" srcId="{2E0CBA28-D5FB-47CB-99E1-E0B4DE1BD443}" destId="{5DAB3493-17C1-450F-90EB-E41E080B0B80}" srcOrd="6" destOrd="0" presId="urn:microsoft.com/office/officeart/2005/8/layout/lProcess2"/>
    <dgm:cxn modelId="{5880BAF2-D74E-2642-9C7C-2D3AAE59398F}" type="presParOf" srcId="{5DAB3493-17C1-450F-90EB-E41E080B0B80}" destId="{F178449C-843D-466C-B682-E1927C2EC454}" srcOrd="0" destOrd="0" presId="urn:microsoft.com/office/officeart/2005/8/layout/lProcess2"/>
    <dgm:cxn modelId="{339C1F03-7C71-CA4E-9B08-5DA3937A13B7}" type="presParOf" srcId="{5DAB3493-17C1-450F-90EB-E41E080B0B80}" destId="{A2E7E96C-98F9-4A8E-8936-E0EFF8C7C213}" srcOrd="1" destOrd="0" presId="urn:microsoft.com/office/officeart/2005/8/layout/lProcess2"/>
    <dgm:cxn modelId="{21F4AF34-4413-3E4F-B3E5-D310FD3560F9}" type="presParOf" srcId="{5DAB3493-17C1-450F-90EB-E41E080B0B80}" destId="{9B2AE067-1B60-4823-B5C3-F44C2CF1A998}" srcOrd="2" destOrd="0" presId="urn:microsoft.com/office/officeart/2005/8/layout/lProcess2"/>
    <dgm:cxn modelId="{9FCF6F59-166D-1A47-AFD8-CE3F55285CCD}" type="presParOf" srcId="{9B2AE067-1B60-4823-B5C3-F44C2CF1A998}" destId="{715F4D82-0301-4EB5-9F69-63F46B6295D7}" srcOrd="0" destOrd="0" presId="urn:microsoft.com/office/officeart/2005/8/layout/lProcess2"/>
    <dgm:cxn modelId="{22A8507E-E648-F741-BF1D-E9705281ED2D}" type="presParOf" srcId="{715F4D82-0301-4EB5-9F69-63F46B6295D7}" destId="{20253E4F-3B1C-4982-8030-37C109000767}" srcOrd="0" destOrd="0" presId="urn:microsoft.com/office/officeart/2005/8/layout/lProcess2"/>
    <dgm:cxn modelId="{338C29D3-5D45-4743-8963-9861601C12F7}" type="presParOf" srcId="{715F4D82-0301-4EB5-9F69-63F46B6295D7}" destId="{C6F56792-ECA3-44C5-BA77-C7BE9DCC1BF1}" srcOrd="1" destOrd="0" presId="urn:microsoft.com/office/officeart/2005/8/layout/lProcess2"/>
    <dgm:cxn modelId="{7C45AE92-C9A7-6F47-9483-5F8042698954}" type="presParOf" srcId="{715F4D82-0301-4EB5-9F69-63F46B6295D7}" destId="{72AE682D-699E-4D29-B580-8046B3847A2F}" srcOrd="2" destOrd="0" presId="urn:microsoft.com/office/officeart/2005/8/layout/lProcess2"/>
    <dgm:cxn modelId="{97B5F2E4-44F3-1F4C-A082-299053C3C8B8}" type="presParOf" srcId="{715F4D82-0301-4EB5-9F69-63F46B6295D7}" destId="{09A00C15-8015-4F50-9619-14C14910ECBD}" srcOrd="3" destOrd="0" presId="urn:microsoft.com/office/officeart/2005/8/layout/lProcess2"/>
    <dgm:cxn modelId="{A86819AC-E8D5-7345-87E0-ED641E29F17B}" type="presParOf" srcId="{715F4D82-0301-4EB5-9F69-63F46B6295D7}" destId="{E8548879-D09F-4E4B-8C57-A11A905889F0}" srcOrd="4" destOrd="0" presId="urn:microsoft.com/office/officeart/2005/8/layout/lProcess2"/>
    <dgm:cxn modelId="{D1D87946-93D9-AF4C-AABF-7E7EE2C8115E}" type="presParOf" srcId="{2E0CBA28-D5FB-47CB-99E1-E0B4DE1BD443}" destId="{10046CF9-0C79-4111-939F-C55295F09544}" srcOrd="7" destOrd="0" presId="urn:microsoft.com/office/officeart/2005/8/layout/lProcess2"/>
    <dgm:cxn modelId="{688C3932-3798-B346-B4B5-DAAE1B7B12DC}" type="presParOf" srcId="{2E0CBA28-D5FB-47CB-99E1-E0B4DE1BD443}" destId="{C13791A4-8B00-4EEA-A564-7938C18DB7ED}" srcOrd="8" destOrd="0" presId="urn:microsoft.com/office/officeart/2005/8/layout/lProcess2"/>
    <dgm:cxn modelId="{A395EF8E-8703-954F-8A27-19833ADD7D6F}" type="presParOf" srcId="{C13791A4-8B00-4EEA-A564-7938C18DB7ED}" destId="{5B203867-E7ED-4DC9-91C0-0BD996E725B0}" srcOrd="0" destOrd="0" presId="urn:microsoft.com/office/officeart/2005/8/layout/lProcess2"/>
    <dgm:cxn modelId="{F67C41C8-D060-3448-BD27-B13B1A2B6751}" type="presParOf" srcId="{C13791A4-8B00-4EEA-A564-7938C18DB7ED}" destId="{67C2E9AB-2709-455C-806C-2A8C8D8026B4}" srcOrd="1" destOrd="0" presId="urn:microsoft.com/office/officeart/2005/8/layout/lProcess2"/>
    <dgm:cxn modelId="{022D0A60-6AB2-A84A-A389-584A34810342}" type="presParOf" srcId="{C13791A4-8B00-4EEA-A564-7938C18DB7ED}" destId="{6F1076DC-59F6-41A8-9CB9-087578F422AE}" srcOrd="2" destOrd="0" presId="urn:microsoft.com/office/officeart/2005/8/layout/lProcess2"/>
    <dgm:cxn modelId="{EBC7D913-EB7E-0341-B9F2-089081CD13A0}" type="presParOf" srcId="{6F1076DC-59F6-41A8-9CB9-087578F422AE}" destId="{D83CC37C-E715-4C05-935D-B5054AD21DB8}" srcOrd="0" destOrd="0" presId="urn:microsoft.com/office/officeart/2005/8/layout/lProcess2"/>
    <dgm:cxn modelId="{68AD20A8-1FCB-C341-843C-313D3D3A94BB}" type="presParOf" srcId="{D83CC37C-E715-4C05-935D-B5054AD21DB8}" destId="{34623505-BD28-4025-96AB-80149D53C513}" srcOrd="0" destOrd="0" presId="urn:microsoft.com/office/officeart/2005/8/layout/lProcess2"/>
    <dgm:cxn modelId="{FB396FC8-1A66-6342-8E4C-2B370EB19D8C}" type="presParOf" srcId="{D83CC37C-E715-4C05-935D-B5054AD21DB8}" destId="{DE71D54F-E081-4C94-AAFE-3B831FCDE788}" srcOrd="1" destOrd="0" presId="urn:microsoft.com/office/officeart/2005/8/layout/lProcess2"/>
    <dgm:cxn modelId="{60BF4A68-71BD-6C4A-A2AC-420BF54B3711}" type="presParOf" srcId="{D83CC37C-E715-4C05-935D-B5054AD21DB8}" destId="{400DB6AD-BF4E-416C-8C64-E3CB664A4343}" srcOrd="2" destOrd="0" presId="urn:microsoft.com/office/officeart/2005/8/layout/lProcess2"/>
    <dgm:cxn modelId="{9E6E5675-7B49-244A-A296-F70D9D2A8DA1}" type="presParOf" srcId="{D83CC37C-E715-4C05-935D-B5054AD21DB8}" destId="{FB0D0E69-41A2-4029-975C-7780547E3D51}" srcOrd="3" destOrd="0" presId="urn:microsoft.com/office/officeart/2005/8/layout/lProcess2"/>
    <dgm:cxn modelId="{FD597401-0D56-DA4A-8470-BE4DA031829C}" type="presParOf" srcId="{D83CC37C-E715-4C05-935D-B5054AD21DB8}" destId="{397E341F-CEEA-426B-B5D9-A51F9E44C5C2}" srcOrd="4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6B721F-4CF4-43C8-96F3-796B103F7782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EE4F251-C06E-46E2-AABF-FC63A29C1AAA}">
      <dgm:prSet phldrT="[Text]" custT="1"/>
      <dgm:spPr/>
      <dgm:t>
        <a:bodyPr lIns="27432"/>
        <a:lstStyle/>
        <a:p>
          <a:r>
            <a:rPr lang="en-US" sz="1400" dirty="0">
              <a:latin typeface="Futura"/>
            </a:rPr>
            <a:t>Energy and Manufacturing</a:t>
          </a:r>
        </a:p>
      </dgm:t>
    </dgm:pt>
    <dgm:pt modelId="{2BB3740F-8680-45F5-A4A8-F2B6C3477248}" type="parTrans" cxnId="{49E6D069-4128-4318-B988-0D22C9E2C835}">
      <dgm:prSet/>
      <dgm:spPr/>
      <dgm:t>
        <a:bodyPr/>
        <a:lstStyle/>
        <a:p>
          <a:endParaRPr lang="en-US"/>
        </a:p>
      </dgm:t>
    </dgm:pt>
    <dgm:pt modelId="{462892E1-FF0A-4A90-8D69-F169915FC877}" type="sibTrans" cxnId="{49E6D069-4128-4318-B988-0D22C9E2C835}">
      <dgm:prSet/>
      <dgm:spPr/>
      <dgm:t>
        <a:bodyPr/>
        <a:lstStyle/>
        <a:p>
          <a:endParaRPr lang="en-US"/>
        </a:p>
      </dgm:t>
    </dgm:pt>
    <dgm:pt modelId="{D40097D8-CAF5-4BD3-9302-7191BC13BE03}">
      <dgm:prSet phldrT="[Text]" custT="1"/>
      <dgm:spPr/>
      <dgm:t>
        <a:bodyPr/>
        <a:lstStyle/>
        <a:p>
          <a:endParaRPr lang="en-US" sz="1400" dirty="0"/>
        </a:p>
      </dgm:t>
    </dgm:pt>
    <dgm:pt modelId="{736AF306-15AF-4F01-88C7-83C180B94CE9}" type="parTrans" cxnId="{0AD877BD-4424-4237-BB92-C80CD4BA5881}">
      <dgm:prSet/>
      <dgm:spPr/>
      <dgm:t>
        <a:bodyPr/>
        <a:lstStyle/>
        <a:p>
          <a:endParaRPr lang="en-US"/>
        </a:p>
      </dgm:t>
    </dgm:pt>
    <dgm:pt modelId="{AC43B255-20A8-40EA-A9C6-150AFFE46010}" type="sibTrans" cxnId="{0AD877BD-4424-4237-BB92-C80CD4BA5881}">
      <dgm:prSet/>
      <dgm:spPr/>
      <dgm:t>
        <a:bodyPr/>
        <a:lstStyle/>
        <a:p>
          <a:endParaRPr lang="en-US"/>
        </a:p>
      </dgm:t>
    </dgm:pt>
    <dgm:pt modelId="{AB842046-B085-424D-88BC-6DDA857FCDD9}">
      <dgm:prSet phldrT="[Text]" custT="1"/>
      <dgm:spPr/>
      <dgm:t>
        <a:bodyPr/>
        <a:lstStyle/>
        <a:p>
          <a:r>
            <a:rPr lang="en-US" sz="1400" dirty="0">
              <a:latin typeface="Futura"/>
            </a:rPr>
            <a:t>Agriculture, Life and Physical Sciences</a:t>
          </a:r>
        </a:p>
      </dgm:t>
    </dgm:pt>
    <dgm:pt modelId="{9FDE8F16-5E74-4666-8769-CD5B87F34277}" type="parTrans" cxnId="{A9CC6B2E-1184-480D-A14E-F776A332E8C7}">
      <dgm:prSet/>
      <dgm:spPr/>
      <dgm:t>
        <a:bodyPr/>
        <a:lstStyle/>
        <a:p>
          <a:endParaRPr lang="en-US"/>
        </a:p>
      </dgm:t>
    </dgm:pt>
    <dgm:pt modelId="{9FCAF1C7-2795-4DF8-8E0A-EED2431A7AE5}" type="sibTrans" cxnId="{A9CC6B2E-1184-480D-A14E-F776A332E8C7}">
      <dgm:prSet/>
      <dgm:spPr/>
      <dgm:t>
        <a:bodyPr/>
        <a:lstStyle/>
        <a:p>
          <a:endParaRPr lang="en-US"/>
        </a:p>
      </dgm:t>
    </dgm:pt>
    <dgm:pt modelId="{8566E47C-FA30-4E96-BC58-654413E9FFDD}">
      <dgm:prSet phldrT="[Text]" custT="1"/>
      <dgm:spPr/>
      <dgm:t>
        <a:bodyPr/>
        <a:lstStyle/>
        <a:p>
          <a:endParaRPr lang="en-US" sz="1400" dirty="0"/>
        </a:p>
        <a:p>
          <a:endParaRPr lang="en-US" sz="1400" dirty="0"/>
        </a:p>
      </dgm:t>
    </dgm:pt>
    <dgm:pt modelId="{9DFA49F1-3701-4EE1-BCD5-8E15E36BBE93}" type="parTrans" cxnId="{476240B5-D40B-451D-B7C2-6FC8F7472FB6}">
      <dgm:prSet/>
      <dgm:spPr/>
      <dgm:t>
        <a:bodyPr/>
        <a:lstStyle/>
        <a:p>
          <a:endParaRPr lang="en-US"/>
        </a:p>
      </dgm:t>
    </dgm:pt>
    <dgm:pt modelId="{4AF35FAB-87AF-46E0-A9C0-64EC3BB75CE1}" type="sibTrans" cxnId="{476240B5-D40B-451D-B7C2-6FC8F7472FB6}">
      <dgm:prSet/>
      <dgm:spPr/>
      <dgm:t>
        <a:bodyPr/>
        <a:lstStyle/>
        <a:p>
          <a:endParaRPr lang="en-US"/>
        </a:p>
      </dgm:t>
    </dgm:pt>
    <dgm:pt modelId="{28E713E2-8A21-4C4D-B646-46A72E4F7232}">
      <dgm:prSet phldrT="[Text]" custT="1"/>
      <dgm:spPr/>
      <dgm:t>
        <a:bodyPr/>
        <a:lstStyle/>
        <a:p>
          <a:r>
            <a:rPr lang="en-US" sz="1400" dirty="0">
              <a:latin typeface="Futura"/>
            </a:rPr>
            <a:t>Infrastructure and Logistics</a:t>
          </a:r>
        </a:p>
      </dgm:t>
    </dgm:pt>
    <dgm:pt modelId="{0B32CB8C-0415-452A-91E6-E0F49DBB4F7C}" type="parTrans" cxnId="{785366AB-7AA8-429D-9DD8-3914D27B54A1}">
      <dgm:prSet/>
      <dgm:spPr/>
      <dgm:t>
        <a:bodyPr/>
        <a:lstStyle/>
        <a:p>
          <a:endParaRPr lang="en-US"/>
        </a:p>
      </dgm:t>
    </dgm:pt>
    <dgm:pt modelId="{2CD0A801-D270-4CE0-BAF1-7DFE21B93A3B}" type="sibTrans" cxnId="{785366AB-7AA8-429D-9DD8-3914D27B54A1}">
      <dgm:prSet/>
      <dgm:spPr/>
      <dgm:t>
        <a:bodyPr/>
        <a:lstStyle/>
        <a:p>
          <a:endParaRPr lang="en-US"/>
        </a:p>
      </dgm:t>
    </dgm:pt>
    <dgm:pt modelId="{E41FAEBD-D6AE-4CA7-BA59-C06F1447B823}">
      <dgm:prSet phldrT="[Text]" custT="1"/>
      <dgm:spPr/>
      <dgm:t>
        <a:bodyPr/>
        <a:lstStyle/>
        <a:p>
          <a:endParaRPr lang="en-US" sz="1400" dirty="0"/>
        </a:p>
      </dgm:t>
    </dgm:pt>
    <dgm:pt modelId="{163A4DF3-E01F-41CD-8245-18B3D0097A94}" type="parTrans" cxnId="{067A5412-630D-400E-9489-B4BEEA6171CF}">
      <dgm:prSet/>
      <dgm:spPr/>
      <dgm:t>
        <a:bodyPr/>
        <a:lstStyle/>
        <a:p>
          <a:endParaRPr lang="en-US"/>
        </a:p>
      </dgm:t>
    </dgm:pt>
    <dgm:pt modelId="{0D55211D-A482-4049-95CC-7AAB4C274BED}" type="sibTrans" cxnId="{067A5412-630D-400E-9489-B4BEEA6171CF}">
      <dgm:prSet/>
      <dgm:spPr/>
      <dgm:t>
        <a:bodyPr/>
        <a:lstStyle/>
        <a:p>
          <a:endParaRPr lang="en-US"/>
        </a:p>
      </dgm:t>
    </dgm:pt>
    <dgm:pt modelId="{C070A8E2-0E47-47A6-9ABB-2FE4F3090B9B}">
      <dgm:prSet phldrT="[Text]" custT="1"/>
      <dgm:spPr/>
      <dgm:t>
        <a:bodyPr/>
        <a:lstStyle/>
        <a:p>
          <a:r>
            <a:rPr lang="en-US" sz="1400" dirty="0">
              <a:latin typeface="Futura"/>
            </a:rPr>
            <a:t>Operations, Management and Business</a:t>
          </a:r>
        </a:p>
      </dgm:t>
    </dgm:pt>
    <dgm:pt modelId="{ACB7913D-7D56-4527-91F2-73212D7E8B53}" type="parTrans" cxnId="{168C0D21-62D9-4F81-AB40-DE5679C6B88D}">
      <dgm:prSet/>
      <dgm:spPr/>
      <dgm:t>
        <a:bodyPr/>
        <a:lstStyle/>
        <a:p>
          <a:endParaRPr lang="en-US"/>
        </a:p>
      </dgm:t>
    </dgm:pt>
    <dgm:pt modelId="{2E65BDA5-33FE-44A6-B0D8-9D6485899256}" type="sibTrans" cxnId="{168C0D21-62D9-4F81-AB40-DE5679C6B88D}">
      <dgm:prSet/>
      <dgm:spPr/>
      <dgm:t>
        <a:bodyPr/>
        <a:lstStyle/>
        <a:p>
          <a:endParaRPr lang="en-US"/>
        </a:p>
      </dgm:t>
    </dgm:pt>
    <dgm:pt modelId="{40D557C9-65A4-48E4-B111-833092465F5F}">
      <dgm:prSet phldrT="[Text]" custT="1"/>
      <dgm:spPr/>
      <dgm:t>
        <a:bodyPr/>
        <a:lstStyle/>
        <a:p>
          <a:r>
            <a:rPr lang="en-US" sz="1400" dirty="0">
              <a:latin typeface="Futura"/>
            </a:rPr>
            <a:t>Education, Communication and Outreach</a:t>
          </a:r>
        </a:p>
      </dgm:t>
    </dgm:pt>
    <dgm:pt modelId="{43DCB2F3-7F48-449C-B27C-B8EE7A189128}" type="parTrans" cxnId="{95538159-619A-42C9-A73A-0C9E64C4E026}">
      <dgm:prSet/>
      <dgm:spPr/>
      <dgm:t>
        <a:bodyPr/>
        <a:lstStyle/>
        <a:p>
          <a:endParaRPr lang="en-US"/>
        </a:p>
      </dgm:t>
    </dgm:pt>
    <dgm:pt modelId="{F5E6E1CB-E93D-4736-BBCE-761F09BF391E}" type="sibTrans" cxnId="{95538159-619A-42C9-A73A-0C9E64C4E026}">
      <dgm:prSet/>
      <dgm:spPr/>
      <dgm:t>
        <a:bodyPr/>
        <a:lstStyle/>
        <a:p>
          <a:endParaRPr lang="en-US"/>
        </a:p>
      </dgm:t>
    </dgm:pt>
    <dgm:pt modelId="{0892949D-C384-44C1-9DD3-FA935BCF7E7E}">
      <dgm:prSet phldrT="[Text]" custT="1"/>
      <dgm:spPr/>
      <dgm:t>
        <a:bodyPr/>
        <a:lstStyle/>
        <a:p>
          <a:endParaRPr lang="en-US" sz="1400" dirty="0"/>
        </a:p>
      </dgm:t>
    </dgm:pt>
    <dgm:pt modelId="{7740BB0C-D50B-4DC1-8D92-7417329AD033}" type="parTrans" cxnId="{44302A7A-5025-4BC4-B653-47CE3964B515}">
      <dgm:prSet/>
      <dgm:spPr/>
      <dgm:t>
        <a:bodyPr/>
        <a:lstStyle/>
        <a:p>
          <a:endParaRPr lang="en-US"/>
        </a:p>
      </dgm:t>
    </dgm:pt>
    <dgm:pt modelId="{E466306A-DB78-43CB-93EA-3EA658958585}" type="sibTrans" cxnId="{44302A7A-5025-4BC4-B653-47CE3964B515}">
      <dgm:prSet/>
      <dgm:spPr/>
      <dgm:t>
        <a:bodyPr/>
        <a:lstStyle/>
        <a:p>
          <a:endParaRPr lang="en-US"/>
        </a:p>
      </dgm:t>
    </dgm:pt>
    <dgm:pt modelId="{E693F363-57DD-44D3-9D07-2C475EDA70CE}">
      <dgm:prSet phldrT="[Text]" custT="1"/>
      <dgm:spPr/>
      <dgm:t>
        <a:bodyPr/>
        <a:lstStyle/>
        <a:p>
          <a:endParaRPr lang="en-US" sz="1400" dirty="0"/>
        </a:p>
      </dgm:t>
    </dgm:pt>
    <dgm:pt modelId="{53CE22BF-3DDA-4BC3-AD83-5ED5FFAA4BFA}" type="parTrans" cxnId="{F40DD452-4897-429C-B56A-EF3857EFAB68}">
      <dgm:prSet/>
      <dgm:spPr/>
      <dgm:t>
        <a:bodyPr/>
        <a:lstStyle/>
        <a:p>
          <a:endParaRPr lang="en-US"/>
        </a:p>
      </dgm:t>
    </dgm:pt>
    <dgm:pt modelId="{235D512E-0204-43A1-BFD9-6FDF88A207CC}" type="sibTrans" cxnId="{F40DD452-4897-429C-B56A-EF3857EFAB68}">
      <dgm:prSet/>
      <dgm:spPr/>
      <dgm:t>
        <a:bodyPr/>
        <a:lstStyle/>
        <a:p>
          <a:endParaRPr lang="en-US"/>
        </a:p>
      </dgm:t>
    </dgm:pt>
    <dgm:pt modelId="{2E0CBA28-D5FB-47CB-99E1-E0B4DE1BD443}" type="pres">
      <dgm:prSet presAssocID="{236B721F-4CF4-43C8-96F3-796B103F7782}" presName="theList" presStyleCnt="0">
        <dgm:presLayoutVars>
          <dgm:dir/>
          <dgm:animLvl val="lvl"/>
          <dgm:resizeHandles val="exact"/>
        </dgm:presLayoutVars>
      </dgm:prSet>
      <dgm:spPr/>
    </dgm:pt>
    <dgm:pt modelId="{B735BCF9-DBB8-45C9-962F-9949311BC80C}" type="pres">
      <dgm:prSet presAssocID="{DEE4F251-C06E-46E2-AABF-FC63A29C1AAA}" presName="compNode" presStyleCnt="0"/>
      <dgm:spPr/>
    </dgm:pt>
    <dgm:pt modelId="{6CE38F73-290E-4119-8229-ACE5E8113C01}" type="pres">
      <dgm:prSet presAssocID="{DEE4F251-C06E-46E2-AABF-FC63A29C1AAA}" presName="aNode" presStyleLbl="bgShp" presStyleIdx="0" presStyleCnt="5" custLinFactNeighborX="-902" custLinFactNeighborY="1010"/>
      <dgm:spPr/>
    </dgm:pt>
    <dgm:pt modelId="{C6201BD0-F212-44AA-ADC6-184230F8E73C}" type="pres">
      <dgm:prSet presAssocID="{DEE4F251-C06E-46E2-AABF-FC63A29C1AAA}" presName="textNode" presStyleLbl="bgShp" presStyleIdx="0" presStyleCnt="5"/>
      <dgm:spPr/>
    </dgm:pt>
    <dgm:pt modelId="{BCCE674F-FB2E-4E03-A75F-58D3EC682248}" type="pres">
      <dgm:prSet presAssocID="{DEE4F251-C06E-46E2-AABF-FC63A29C1AAA}" presName="compChildNode" presStyleCnt="0"/>
      <dgm:spPr/>
    </dgm:pt>
    <dgm:pt modelId="{3012BC9C-D874-4AB4-960C-589B8A6A216E}" type="pres">
      <dgm:prSet presAssocID="{DEE4F251-C06E-46E2-AABF-FC63A29C1AAA}" presName="theInnerList" presStyleCnt="0"/>
      <dgm:spPr/>
    </dgm:pt>
    <dgm:pt modelId="{B90919C5-2541-451A-BD34-E30CABDE10C6}" type="pres">
      <dgm:prSet presAssocID="{D40097D8-CAF5-4BD3-9302-7191BC13BE03}" presName="childNode" presStyleLbl="node1" presStyleIdx="0" presStyleCnt="5" custScaleX="142639" custScaleY="109291" custLinFactNeighborX="149" custLinFactNeighborY="-1955">
        <dgm:presLayoutVars>
          <dgm:bulletEnabled val="1"/>
        </dgm:presLayoutVars>
      </dgm:prSet>
      <dgm:spPr/>
    </dgm:pt>
    <dgm:pt modelId="{CAF33684-537D-4AF6-B5F0-622AA90B4445}" type="pres">
      <dgm:prSet presAssocID="{DEE4F251-C06E-46E2-AABF-FC63A29C1AAA}" presName="aSpace" presStyleCnt="0"/>
      <dgm:spPr/>
    </dgm:pt>
    <dgm:pt modelId="{2B827B49-5BCB-4D3D-B9A7-F0B662B15A48}" type="pres">
      <dgm:prSet presAssocID="{AB842046-B085-424D-88BC-6DDA857FCDD9}" presName="compNode" presStyleCnt="0"/>
      <dgm:spPr/>
    </dgm:pt>
    <dgm:pt modelId="{8AB151EC-8150-4140-A849-ADAD9F123BD7}" type="pres">
      <dgm:prSet presAssocID="{AB842046-B085-424D-88BC-6DDA857FCDD9}" presName="aNode" presStyleLbl="bgShp" presStyleIdx="1" presStyleCnt="5" custLinFactNeighborX="0"/>
      <dgm:spPr/>
    </dgm:pt>
    <dgm:pt modelId="{37DAF2B9-21CB-4979-848B-2B8B2287A24A}" type="pres">
      <dgm:prSet presAssocID="{AB842046-B085-424D-88BC-6DDA857FCDD9}" presName="textNode" presStyleLbl="bgShp" presStyleIdx="1" presStyleCnt="5"/>
      <dgm:spPr/>
    </dgm:pt>
    <dgm:pt modelId="{35ECA560-E9D2-4A8B-AC67-9CB4795CCE52}" type="pres">
      <dgm:prSet presAssocID="{AB842046-B085-424D-88BC-6DDA857FCDD9}" presName="compChildNode" presStyleCnt="0"/>
      <dgm:spPr/>
    </dgm:pt>
    <dgm:pt modelId="{AFA2F452-B1C3-4AE3-B806-1B3F74CC3C01}" type="pres">
      <dgm:prSet presAssocID="{AB842046-B085-424D-88BC-6DDA857FCDD9}" presName="theInnerList" presStyleCnt="0"/>
      <dgm:spPr/>
    </dgm:pt>
    <dgm:pt modelId="{553A28CA-010F-4B18-822B-0FD89294E053}" type="pres">
      <dgm:prSet presAssocID="{8566E47C-FA30-4E96-BC58-654413E9FFDD}" presName="childNode" presStyleLbl="node1" presStyleIdx="1" presStyleCnt="5" custScaleX="142639" custScaleY="108988" custLinFactNeighborY="-1957">
        <dgm:presLayoutVars>
          <dgm:bulletEnabled val="1"/>
        </dgm:presLayoutVars>
      </dgm:prSet>
      <dgm:spPr/>
    </dgm:pt>
    <dgm:pt modelId="{D4756E6F-CD05-4E29-AB53-0E23EDAE8C57}" type="pres">
      <dgm:prSet presAssocID="{AB842046-B085-424D-88BC-6DDA857FCDD9}" presName="aSpace" presStyleCnt="0"/>
      <dgm:spPr/>
    </dgm:pt>
    <dgm:pt modelId="{1B55EA30-4F16-4804-8AF6-5CAECE4387D5}" type="pres">
      <dgm:prSet presAssocID="{28E713E2-8A21-4C4D-B646-46A72E4F7232}" presName="compNode" presStyleCnt="0"/>
      <dgm:spPr/>
    </dgm:pt>
    <dgm:pt modelId="{64BD1BDE-F0E1-4E32-91B1-5DD11F9FC4F5}" type="pres">
      <dgm:prSet presAssocID="{28E713E2-8A21-4C4D-B646-46A72E4F7232}" presName="aNode" presStyleLbl="bgShp" presStyleIdx="2" presStyleCnt="5"/>
      <dgm:spPr/>
    </dgm:pt>
    <dgm:pt modelId="{1601D2B0-9EF1-460F-81B6-CC667B548769}" type="pres">
      <dgm:prSet presAssocID="{28E713E2-8A21-4C4D-B646-46A72E4F7232}" presName="textNode" presStyleLbl="bgShp" presStyleIdx="2" presStyleCnt="5"/>
      <dgm:spPr/>
    </dgm:pt>
    <dgm:pt modelId="{5418525D-BE87-4DB7-AB28-321479CEC096}" type="pres">
      <dgm:prSet presAssocID="{28E713E2-8A21-4C4D-B646-46A72E4F7232}" presName="compChildNode" presStyleCnt="0"/>
      <dgm:spPr/>
    </dgm:pt>
    <dgm:pt modelId="{E2B90E83-AF8E-4065-98E8-8172232BA3B5}" type="pres">
      <dgm:prSet presAssocID="{28E713E2-8A21-4C4D-B646-46A72E4F7232}" presName="theInnerList" presStyleCnt="0"/>
      <dgm:spPr/>
    </dgm:pt>
    <dgm:pt modelId="{0FAFE5E5-CC1C-473A-BB3A-EF2A57E1521E}" type="pres">
      <dgm:prSet presAssocID="{E41FAEBD-D6AE-4CA7-BA59-C06F1447B823}" presName="childNode" presStyleLbl="node1" presStyleIdx="2" presStyleCnt="5" custScaleX="142639" custScaleY="108988" custLinFactNeighborY="-1957">
        <dgm:presLayoutVars>
          <dgm:bulletEnabled val="1"/>
        </dgm:presLayoutVars>
      </dgm:prSet>
      <dgm:spPr/>
    </dgm:pt>
    <dgm:pt modelId="{96668E68-D007-47E6-98DD-27ADF3829A07}" type="pres">
      <dgm:prSet presAssocID="{28E713E2-8A21-4C4D-B646-46A72E4F7232}" presName="aSpace" presStyleCnt="0"/>
      <dgm:spPr/>
    </dgm:pt>
    <dgm:pt modelId="{5DAB3493-17C1-450F-90EB-E41E080B0B80}" type="pres">
      <dgm:prSet presAssocID="{C070A8E2-0E47-47A6-9ABB-2FE4F3090B9B}" presName="compNode" presStyleCnt="0"/>
      <dgm:spPr/>
    </dgm:pt>
    <dgm:pt modelId="{F178449C-843D-466C-B682-E1927C2EC454}" type="pres">
      <dgm:prSet presAssocID="{C070A8E2-0E47-47A6-9ABB-2FE4F3090B9B}" presName="aNode" presStyleLbl="bgShp" presStyleIdx="3" presStyleCnt="5"/>
      <dgm:spPr/>
    </dgm:pt>
    <dgm:pt modelId="{A2E7E96C-98F9-4A8E-8936-E0EFF8C7C213}" type="pres">
      <dgm:prSet presAssocID="{C070A8E2-0E47-47A6-9ABB-2FE4F3090B9B}" presName="textNode" presStyleLbl="bgShp" presStyleIdx="3" presStyleCnt="5"/>
      <dgm:spPr/>
    </dgm:pt>
    <dgm:pt modelId="{9B2AE067-1B60-4823-B5C3-F44C2CF1A998}" type="pres">
      <dgm:prSet presAssocID="{C070A8E2-0E47-47A6-9ABB-2FE4F3090B9B}" presName="compChildNode" presStyleCnt="0"/>
      <dgm:spPr/>
    </dgm:pt>
    <dgm:pt modelId="{715F4D82-0301-4EB5-9F69-63F46B6295D7}" type="pres">
      <dgm:prSet presAssocID="{C070A8E2-0E47-47A6-9ABB-2FE4F3090B9B}" presName="theInnerList" presStyleCnt="0"/>
      <dgm:spPr/>
    </dgm:pt>
    <dgm:pt modelId="{20253E4F-3B1C-4982-8030-37C109000767}" type="pres">
      <dgm:prSet presAssocID="{0892949D-C384-44C1-9DD3-FA935BCF7E7E}" presName="childNode" presStyleLbl="node1" presStyleIdx="3" presStyleCnt="5" custScaleX="142639" custScaleY="108988" custLinFactNeighborY="-1957">
        <dgm:presLayoutVars>
          <dgm:bulletEnabled val="1"/>
        </dgm:presLayoutVars>
      </dgm:prSet>
      <dgm:spPr/>
    </dgm:pt>
    <dgm:pt modelId="{10046CF9-0C79-4111-939F-C55295F09544}" type="pres">
      <dgm:prSet presAssocID="{C070A8E2-0E47-47A6-9ABB-2FE4F3090B9B}" presName="aSpace" presStyleCnt="0"/>
      <dgm:spPr/>
    </dgm:pt>
    <dgm:pt modelId="{C13791A4-8B00-4EEA-A564-7938C18DB7ED}" type="pres">
      <dgm:prSet presAssocID="{40D557C9-65A4-48E4-B111-833092465F5F}" presName="compNode" presStyleCnt="0"/>
      <dgm:spPr/>
    </dgm:pt>
    <dgm:pt modelId="{5B203867-E7ED-4DC9-91C0-0BD996E725B0}" type="pres">
      <dgm:prSet presAssocID="{40D557C9-65A4-48E4-B111-833092465F5F}" presName="aNode" presStyleLbl="bgShp" presStyleIdx="4" presStyleCnt="5"/>
      <dgm:spPr/>
    </dgm:pt>
    <dgm:pt modelId="{67C2E9AB-2709-455C-806C-2A8C8D8026B4}" type="pres">
      <dgm:prSet presAssocID="{40D557C9-65A4-48E4-B111-833092465F5F}" presName="textNode" presStyleLbl="bgShp" presStyleIdx="4" presStyleCnt="5"/>
      <dgm:spPr/>
    </dgm:pt>
    <dgm:pt modelId="{6F1076DC-59F6-41A8-9CB9-087578F422AE}" type="pres">
      <dgm:prSet presAssocID="{40D557C9-65A4-48E4-B111-833092465F5F}" presName="compChildNode" presStyleCnt="0"/>
      <dgm:spPr/>
    </dgm:pt>
    <dgm:pt modelId="{D83CC37C-E715-4C05-935D-B5054AD21DB8}" type="pres">
      <dgm:prSet presAssocID="{40D557C9-65A4-48E4-B111-833092465F5F}" presName="theInnerList" presStyleCnt="0"/>
      <dgm:spPr/>
    </dgm:pt>
    <dgm:pt modelId="{34623505-BD28-4025-96AB-80149D53C513}" type="pres">
      <dgm:prSet presAssocID="{E693F363-57DD-44D3-9D07-2C475EDA70CE}" presName="childNode" presStyleLbl="node1" presStyleIdx="4" presStyleCnt="5" custScaleX="142639" custScaleY="108988" custLinFactNeighborY="-1957">
        <dgm:presLayoutVars>
          <dgm:bulletEnabled val="1"/>
        </dgm:presLayoutVars>
      </dgm:prSet>
      <dgm:spPr/>
    </dgm:pt>
  </dgm:ptLst>
  <dgm:cxnLst>
    <dgm:cxn modelId="{067A5412-630D-400E-9489-B4BEEA6171CF}" srcId="{28E713E2-8A21-4C4D-B646-46A72E4F7232}" destId="{E41FAEBD-D6AE-4CA7-BA59-C06F1447B823}" srcOrd="0" destOrd="0" parTransId="{163A4DF3-E01F-41CD-8245-18B3D0097A94}" sibTransId="{0D55211D-A482-4049-95CC-7AAB4C274BED}"/>
    <dgm:cxn modelId="{31A4681C-82A2-EE48-96EF-001BB611CE97}" type="presOf" srcId="{40D557C9-65A4-48E4-B111-833092465F5F}" destId="{5B203867-E7ED-4DC9-91C0-0BD996E725B0}" srcOrd="0" destOrd="0" presId="urn:microsoft.com/office/officeart/2005/8/layout/lProcess2"/>
    <dgm:cxn modelId="{168C0D21-62D9-4F81-AB40-DE5679C6B88D}" srcId="{236B721F-4CF4-43C8-96F3-796B103F7782}" destId="{C070A8E2-0E47-47A6-9ABB-2FE4F3090B9B}" srcOrd="3" destOrd="0" parTransId="{ACB7913D-7D56-4527-91F2-73212D7E8B53}" sibTransId="{2E65BDA5-33FE-44A6-B0D8-9D6485899256}"/>
    <dgm:cxn modelId="{FB3F9B28-F882-1E40-B577-D0E9CE9056BD}" type="presOf" srcId="{AB842046-B085-424D-88BC-6DDA857FCDD9}" destId="{8AB151EC-8150-4140-A849-ADAD9F123BD7}" srcOrd="0" destOrd="0" presId="urn:microsoft.com/office/officeart/2005/8/layout/lProcess2"/>
    <dgm:cxn modelId="{A9CC6B2E-1184-480D-A14E-F776A332E8C7}" srcId="{236B721F-4CF4-43C8-96F3-796B103F7782}" destId="{AB842046-B085-424D-88BC-6DDA857FCDD9}" srcOrd="1" destOrd="0" parTransId="{9FDE8F16-5E74-4666-8769-CD5B87F34277}" sibTransId="{9FCAF1C7-2795-4DF8-8E0A-EED2431A7AE5}"/>
    <dgm:cxn modelId="{8E06DD32-E163-4042-AC47-A74235E78593}" type="presOf" srcId="{40D557C9-65A4-48E4-B111-833092465F5F}" destId="{67C2E9AB-2709-455C-806C-2A8C8D8026B4}" srcOrd="1" destOrd="0" presId="urn:microsoft.com/office/officeart/2005/8/layout/lProcess2"/>
    <dgm:cxn modelId="{8B2B3D68-03FE-C346-881C-7048038503A6}" type="presOf" srcId="{28E713E2-8A21-4C4D-B646-46A72E4F7232}" destId="{64BD1BDE-F0E1-4E32-91B1-5DD11F9FC4F5}" srcOrd="0" destOrd="0" presId="urn:microsoft.com/office/officeart/2005/8/layout/lProcess2"/>
    <dgm:cxn modelId="{E399AF48-BA1A-8A48-BAB8-725A63FC355D}" type="presOf" srcId="{D40097D8-CAF5-4BD3-9302-7191BC13BE03}" destId="{B90919C5-2541-451A-BD34-E30CABDE10C6}" srcOrd="0" destOrd="0" presId="urn:microsoft.com/office/officeart/2005/8/layout/lProcess2"/>
    <dgm:cxn modelId="{9D84CE69-34B9-224D-AB0B-97CD11416228}" type="presOf" srcId="{E41FAEBD-D6AE-4CA7-BA59-C06F1447B823}" destId="{0FAFE5E5-CC1C-473A-BB3A-EF2A57E1521E}" srcOrd="0" destOrd="0" presId="urn:microsoft.com/office/officeart/2005/8/layout/lProcess2"/>
    <dgm:cxn modelId="{49E6D069-4128-4318-B988-0D22C9E2C835}" srcId="{236B721F-4CF4-43C8-96F3-796B103F7782}" destId="{DEE4F251-C06E-46E2-AABF-FC63A29C1AAA}" srcOrd="0" destOrd="0" parTransId="{2BB3740F-8680-45F5-A4A8-F2B6C3477248}" sibTransId="{462892E1-FF0A-4A90-8D69-F169915FC877}"/>
    <dgm:cxn modelId="{F40DD452-4897-429C-B56A-EF3857EFAB68}" srcId="{40D557C9-65A4-48E4-B111-833092465F5F}" destId="{E693F363-57DD-44D3-9D07-2C475EDA70CE}" srcOrd="0" destOrd="0" parTransId="{53CE22BF-3DDA-4BC3-AD83-5ED5FFAA4BFA}" sibTransId="{235D512E-0204-43A1-BFD9-6FDF88A207CC}"/>
    <dgm:cxn modelId="{95538159-619A-42C9-A73A-0C9E64C4E026}" srcId="{236B721F-4CF4-43C8-96F3-796B103F7782}" destId="{40D557C9-65A4-48E4-B111-833092465F5F}" srcOrd="4" destOrd="0" parTransId="{43DCB2F3-7F48-449C-B27C-B8EE7A189128}" sibTransId="{F5E6E1CB-E93D-4736-BBCE-761F09BF391E}"/>
    <dgm:cxn modelId="{44302A7A-5025-4BC4-B653-47CE3964B515}" srcId="{C070A8E2-0E47-47A6-9ABB-2FE4F3090B9B}" destId="{0892949D-C384-44C1-9DD3-FA935BCF7E7E}" srcOrd="0" destOrd="0" parTransId="{7740BB0C-D50B-4DC1-8D92-7417329AD033}" sibTransId="{E466306A-DB78-43CB-93EA-3EA658958585}"/>
    <dgm:cxn modelId="{AF2BD17A-56F6-2346-A3E1-C305E8C67B78}" type="presOf" srcId="{28E713E2-8A21-4C4D-B646-46A72E4F7232}" destId="{1601D2B0-9EF1-460F-81B6-CC667B548769}" srcOrd="1" destOrd="0" presId="urn:microsoft.com/office/officeart/2005/8/layout/lProcess2"/>
    <dgm:cxn modelId="{88835C7B-C943-994C-9131-A23312E5C16F}" type="presOf" srcId="{DEE4F251-C06E-46E2-AABF-FC63A29C1AAA}" destId="{C6201BD0-F212-44AA-ADC6-184230F8E73C}" srcOrd="1" destOrd="0" presId="urn:microsoft.com/office/officeart/2005/8/layout/lProcess2"/>
    <dgm:cxn modelId="{0EEF9381-F9D3-AB40-9285-56E32F1537A0}" type="presOf" srcId="{0892949D-C384-44C1-9DD3-FA935BCF7E7E}" destId="{20253E4F-3B1C-4982-8030-37C109000767}" srcOrd="0" destOrd="0" presId="urn:microsoft.com/office/officeart/2005/8/layout/lProcess2"/>
    <dgm:cxn modelId="{66859584-93F3-964E-8F18-AE123BF2C4CB}" type="presOf" srcId="{236B721F-4CF4-43C8-96F3-796B103F7782}" destId="{2E0CBA28-D5FB-47CB-99E1-E0B4DE1BD443}" srcOrd="0" destOrd="0" presId="urn:microsoft.com/office/officeart/2005/8/layout/lProcess2"/>
    <dgm:cxn modelId="{69B1108E-62A9-0241-B583-3B5A693EB75C}" type="presOf" srcId="{AB842046-B085-424D-88BC-6DDA857FCDD9}" destId="{37DAF2B9-21CB-4979-848B-2B8B2287A24A}" srcOrd="1" destOrd="0" presId="urn:microsoft.com/office/officeart/2005/8/layout/lProcess2"/>
    <dgm:cxn modelId="{F93749A5-295B-DE43-8E4B-F5AB3FB32480}" type="presOf" srcId="{C070A8E2-0E47-47A6-9ABB-2FE4F3090B9B}" destId="{F178449C-843D-466C-B682-E1927C2EC454}" srcOrd="0" destOrd="0" presId="urn:microsoft.com/office/officeart/2005/8/layout/lProcess2"/>
    <dgm:cxn modelId="{785366AB-7AA8-429D-9DD8-3914D27B54A1}" srcId="{236B721F-4CF4-43C8-96F3-796B103F7782}" destId="{28E713E2-8A21-4C4D-B646-46A72E4F7232}" srcOrd="2" destOrd="0" parTransId="{0B32CB8C-0415-452A-91E6-E0F49DBB4F7C}" sibTransId="{2CD0A801-D270-4CE0-BAF1-7DFE21B93A3B}"/>
    <dgm:cxn modelId="{C82A65B0-5687-4F4B-956D-929F8EBDAA8B}" type="presOf" srcId="{C070A8E2-0E47-47A6-9ABB-2FE4F3090B9B}" destId="{A2E7E96C-98F9-4A8E-8936-E0EFF8C7C213}" srcOrd="1" destOrd="0" presId="urn:microsoft.com/office/officeart/2005/8/layout/lProcess2"/>
    <dgm:cxn modelId="{476240B5-D40B-451D-B7C2-6FC8F7472FB6}" srcId="{AB842046-B085-424D-88BC-6DDA857FCDD9}" destId="{8566E47C-FA30-4E96-BC58-654413E9FFDD}" srcOrd="0" destOrd="0" parTransId="{9DFA49F1-3701-4EE1-BCD5-8E15E36BBE93}" sibTransId="{4AF35FAB-87AF-46E0-A9C0-64EC3BB75CE1}"/>
    <dgm:cxn modelId="{0AD877BD-4424-4237-BB92-C80CD4BA5881}" srcId="{DEE4F251-C06E-46E2-AABF-FC63A29C1AAA}" destId="{D40097D8-CAF5-4BD3-9302-7191BC13BE03}" srcOrd="0" destOrd="0" parTransId="{736AF306-15AF-4F01-88C7-83C180B94CE9}" sibTransId="{AC43B255-20A8-40EA-A9C6-150AFFE46010}"/>
    <dgm:cxn modelId="{63D360C4-F244-414F-B8FB-B6978891021A}" type="presOf" srcId="{DEE4F251-C06E-46E2-AABF-FC63A29C1AAA}" destId="{6CE38F73-290E-4119-8229-ACE5E8113C01}" srcOrd="0" destOrd="0" presId="urn:microsoft.com/office/officeart/2005/8/layout/lProcess2"/>
    <dgm:cxn modelId="{49F414E1-0FC7-BF4B-8EAD-B799772DE5BE}" type="presOf" srcId="{8566E47C-FA30-4E96-BC58-654413E9FFDD}" destId="{553A28CA-010F-4B18-822B-0FD89294E053}" srcOrd="0" destOrd="0" presId="urn:microsoft.com/office/officeart/2005/8/layout/lProcess2"/>
    <dgm:cxn modelId="{90B50EEB-3FCD-8948-8C65-EC63B14CB75D}" type="presOf" srcId="{E693F363-57DD-44D3-9D07-2C475EDA70CE}" destId="{34623505-BD28-4025-96AB-80149D53C513}" srcOrd="0" destOrd="0" presId="urn:microsoft.com/office/officeart/2005/8/layout/lProcess2"/>
    <dgm:cxn modelId="{6F181BC8-9E8B-A54A-9EE8-5F0D244FCE54}" type="presParOf" srcId="{2E0CBA28-D5FB-47CB-99E1-E0B4DE1BD443}" destId="{B735BCF9-DBB8-45C9-962F-9949311BC80C}" srcOrd="0" destOrd="0" presId="urn:microsoft.com/office/officeart/2005/8/layout/lProcess2"/>
    <dgm:cxn modelId="{FAF9F79D-A545-F147-83C5-257692100C42}" type="presParOf" srcId="{B735BCF9-DBB8-45C9-962F-9949311BC80C}" destId="{6CE38F73-290E-4119-8229-ACE5E8113C01}" srcOrd="0" destOrd="0" presId="urn:microsoft.com/office/officeart/2005/8/layout/lProcess2"/>
    <dgm:cxn modelId="{BC46EAC3-AC43-F144-A39F-C1F0AB114F8D}" type="presParOf" srcId="{B735BCF9-DBB8-45C9-962F-9949311BC80C}" destId="{C6201BD0-F212-44AA-ADC6-184230F8E73C}" srcOrd="1" destOrd="0" presId="urn:microsoft.com/office/officeart/2005/8/layout/lProcess2"/>
    <dgm:cxn modelId="{55C167F9-0027-D24E-9693-F0530021E8F4}" type="presParOf" srcId="{B735BCF9-DBB8-45C9-962F-9949311BC80C}" destId="{BCCE674F-FB2E-4E03-A75F-58D3EC682248}" srcOrd="2" destOrd="0" presId="urn:microsoft.com/office/officeart/2005/8/layout/lProcess2"/>
    <dgm:cxn modelId="{A21D9E28-9918-824A-8852-481F90EA32AA}" type="presParOf" srcId="{BCCE674F-FB2E-4E03-A75F-58D3EC682248}" destId="{3012BC9C-D874-4AB4-960C-589B8A6A216E}" srcOrd="0" destOrd="0" presId="urn:microsoft.com/office/officeart/2005/8/layout/lProcess2"/>
    <dgm:cxn modelId="{1F8F345E-6F59-1D42-96BE-881AAE518AB3}" type="presParOf" srcId="{3012BC9C-D874-4AB4-960C-589B8A6A216E}" destId="{B90919C5-2541-451A-BD34-E30CABDE10C6}" srcOrd="0" destOrd="0" presId="urn:microsoft.com/office/officeart/2005/8/layout/lProcess2"/>
    <dgm:cxn modelId="{1A635099-95B8-094F-A88C-6CF0A47156D4}" type="presParOf" srcId="{2E0CBA28-D5FB-47CB-99E1-E0B4DE1BD443}" destId="{CAF33684-537D-4AF6-B5F0-622AA90B4445}" srcOrd="1" destOrd="0" presId="urn:microsoft.com/office/officeart/2005/8/layout/lProcess2"/>
    <dgm:cxn modelId="{8D5956A9-2523-054C-9D9D-5790973926FA}" type="presParOf" srcId="{2E0CBA28-D5FB-47CB-99E1-E0B4DE1BD443}" destId="{2B827B49-5BCB-4D3D-B9A7-F0B662B15A48}" srcOrd="2" destOrd="0" presId="urn:microsoft.com/office/officeart/2005/8/layout/lProcess2"/>
    <dgm:cxn modelId="{780D4E38-DE21-7F4A-9364-BA3B00AA492E}" type="presParOf" srcId="{2B827B49-5BCB-4D3D-B9A7-F0B662B15A48}" destId="{8AB151EC-8150-4140-A849-ADAD9F123BD7}" srcOrd="0" destOrd="0" presId="urn:microsoft.com/office/officeart/2005/8/layout/lProcess2"/>
    <dgm:cxn modelId="{BAFDF843-A748-5849-B99A-DF74F7AC1E04}" type="presParOf" srcId="{2B827B49-5BCB-4D3D-B9A7-F0B662B15A48}" destId="{37DAF2B9-21CB-4979-848B-2B8B2287A24A}" srcOrd="1" destOrd="0" presId="urn:microsoft.com/office/officeart/2005/8/layout/lProcess2"/>
    <dgm:cxn modelId="{1EB55A5F-E11F-8542-A696-3C0B213A7BB9}" type="presParOf" srcId="{2B827B49-5BCB-4D3D-B9A7-F0B662B15A48}" destId="{35ECA560-E9D2-4A8B-AC67-9CB4795CCE52}" srcOrd="2" destOrd="0" presId="urn:microsoft.com/office/officeart/2005/8/layout/lProcess2"/>
    <dgm:cxn modelId="{2DA52A48-0777-A84B-B63C-A8FE20BC80D6}" type="presParOf" srcId="{35ECA560-E9D2-4A8B-AC67-9CB4795CCE52}" destId="{AFA2F452-B1C3-4AE3-B806-1B3F74CC3C01}" srcOrd="0" destOrd="0" presId="urn:microsoft.com/office/officeart/2005/8/layout/lProcess2"/>
    <dgm:cxn modelId="{9D5DB46D-4279-F847-9576-7E6AF38F8660}" type="presParOf" srcId="{AFA2F452-B1C3-4AE3-B806-1B3F74CC3C01}" destId="{553A28CA-010F-4B18-822B-0FD89294E053}" srcOrd="0" destOrd="0" presId="urn:microsoft.com/office/officeart/2005/8/layout/lProcess2"/>
    <dgm:cxn modelId="{4067311F-13D8-9048-A078-54BC0598087C}" type="presParOf" srcId="{2E0CBA28-D5FB-47CB-99E1-E0B4DE1BD443}" destId="{D4756E6F-CD05-4E29-AB53-0E23EDAE8C57}" srcOrd="3" destOrd="0" presId="urn:microsoft.com/office/officeart/2005/8/layout/lProcess2"/>
    <dgm:cxn modelId="{6F3E058D-2F57-0C41-9923-86ED843DE37A}" type="presParOf" srcId="{2E0CBA28-D5FB-47CB-99E1-E0B4DE1BD443}" destId="{1B55EA30-4F16-4804-8AF6-5CAECE4387D5}" srcOrd="4" destOrd="0" presId="urn:microsoft.com/office/officeart/2005/8/layout/lProcess2"/>
    <dgm:cxn modelId="{7FC26549-7262-2B43-879B-D4476BCB4678}" type="presParOf" srcId="{1B55EA30-4F16-4804-8AF6-5CAECE4387D5}" destId="{64BD1BDE-F0E1-4E32-91B1-5DD11F9FC4F5}" srcOrd="0" destOrd="0" presId="urn:microsoft.com/office/officeart/2005/8/layout/lProcess2"/>
    <dgm:cxn modelId="{D79E5F08-775F-F64A-8E4F-3E26FF2E3C67}" type="presParOf" srcId="{1B55EA30-4F16-4804-8AF6-5CAECE4387D5}" destId="{1601D2B0-9EF1-460F-81B6-CC667B548769}" srcOrd="1" destOrd="0" presId="urn:microsoft.com/office/officeart/2005/8/layout/lProcess2"/>
    <dgm:cxn modelId="{CEE20785-BCBA-BD46-9E64-81A41B8E3E32}" type="presParOf" srcId="{1B55EA30-4F16-4804-8AF6-5CAECE4387D5}" destId="{5418525D-BE87-4DB7-AB28-321479CEC096}" srcOrd="2" destOrd="0" presId="urn:microsoft.com/office/officeart/2005/8/layout/lProcess2"/>
    <dgm:cxn modelId="{E37C1235-BBF0-3E47-81E1-38A8475026DA}" type="presParOf" srcId="{5418525D-BE87-4DB7-AB28-321479CEC096}" destId="{E2B90E83-AF8E-4065-98E8-8172232BA3B5}" srcOrd="0" destOrd="0" presId="urn:microsoft.com/office/officeart/2005/8/layout/lProcess2"/>
    <dgm:cxn modelId="{057C8096-6381-D84B-B825-BE90568566FF}" type="presParOf" srcId="{E2B90E83-AF8E-4065-98E8-8172232BA3B5}" destId="{0FAFE5E5-CC1C-473A-BB3A-EF2A57E1521E}" srcOrd="0" destOrd="0" presId="urn:microsoft.com/office/officeart/2005/8/layout/lProcess2"/>
    <dgm:cxn modelId="{56C34F22-16E6-7243-A39B-A4A0F475B4CE}" type="presParOf" srcId="{2E0CBA28-D5FB-47CB-99E1-E0B4DE1BD443}" destId="{96668E68-D007-47E6-98DD-27ADF3829A07}" srcOrd="5" destOrd="0" presId="urn:microsoft.com/office/officeart/2005/8/layout/lProcess2"/>
    <dgm:cxn modelId="{053081B1-A12E-134E-94B7-EEC6ECC4438D}" type="presParOf" srcId="{2E0CBA28-D5FB-47CB-99E1-E0B4DE1BD443}" destId="{5DAB3493-17C1-450F-90EB-E41E080B0B80}" srcOrd="6" destOrd="0" presId="urn:microsoft.com/office/officeart/2005/8/layout/lProcess2"/>
    <dgm:cxn modelId="{765FC67F-19B7-CA4C-ABF4-311E5F265F1B}" type="presParOf" srcId="{5DAB3493-17C1-450F-90EB-E41E080B0B80}" destId="{F178449C-843D-466C-B682-E1927C2EC454}" srcOrd="0" destOrd="0" presId="urn:microsoft.com/office/officeart/2005/8/layout/lProcess2"/>
    <dgm:cxn modelId="{9F09B5CA-0E36-2842-84D7-E7150CA1CF84}" type="presParOf" srcId="{5DAB3493-17C1-450F-90EB-E41E080B0B80}" destId="{A2E7E96C-98F9-4A8E-8936-E0EFF8C7C213}" srcOrd="1" destOrd="0" presId="urn:microsoft.com/office/officeart/2005/8/layout/lProcess2"/>
    <dgm:cxn modelId="{49EBDBC5-317D-2D4D-B3F6-89E91D3C1F12}" type="presParOf" srcId="{5DAB3493-17C1-450F-90EB-E41E080B0B80}" destId="{9B2AE067-1B60-4823-B5C3-F44C2CF1A998}" srcOrd="2" destOrd="0" presId="urn:microsoft.com/office/officeart/2005/8/layout/lProcess2"/>
    <dgm:cxn modelId="{B89A44E0-A044-004F-813D-B0C7E55ECC46}" type="presParOf" srcId="{9B2AE067-1B60-4823-B5C3-F44C2CF1A998}" destId="{715F4D82-0301-4EB5-9F69-63F46B6295D7}" srcOrd="0" destOrd="0" presId="urn:microsoft.com/office/officeart/2005/8/layout/lProcess2"/>
    <dgm:cxn modelId="{AFAEF5F7-1C10-1043-A95B-3632E3034CE1}" type="presParOf" srcId="{715F4D82-0301-4EB5-9F69-63F46B6295D7}" destId="{20253E4F-3B1C-4982-8030-37C109000767}" srcOrd="0" destOrd="0" presId="urn:microsoft.com/office/officeart/2005/8/layout/lProcess2"/>
    <dgm:cxn modelId="{74425285-BF3A-A744-8817-2A708AA75D18}" type="presParOf" srcId="{2E0CBA28-D5FB-47CB-99E1-E0B4DE1BD443}" destId="{10046CF9-0C79-4111-939F-C55295F09544}" srcOrd="7" destOrd="0" presId="urn:microsoft.com/office/officeart/2005/8/layout/lProcess2"/>
    <dgm:cxn modelId="{103FE7F8-D45B-AF47-95C1-B5FAC6B2579D}" type="presParOf" srcId="{2E0CBA28-D5FB-47CB-99E1-E0B4DE1BD443}" destId="{C13791A4-8B00-4EEA-A564-7938C18DB7ED}" srcOrd="8" destOrd="0" presId="urn:microsoft.com/office/officeart/2005/8/layout/lProcess2"/>
    <dgm:cxn modelId="{A6106960-5084-554A-BCC5-40AE3A514A63}" type="presParOf" srcId="{C13791A4-8B00-4EEA-A564-7938C18DB7ED}" destId="{5B203867-E7ED-4DC9-91C0-0BD996E725B0}" srcOrd="0" destOrd="0" presId="urn:microsoft.com/office/officeart/2005/8/layout/lProcess2"/>
    <dgm:cxn modelId="{12B9F9F6-DC39-D047-AC04-D397B640E002}" type="presParOf" srcId="{C13791A4-8B00-4EEA-A564-7938C18DB7ED}" destId="{67C2E9AB-2709-455C-806C-2A8C8D8026B4}" srcOrd="1" destOrd="0" presId="urn:microsoft.com/office/officeart/2005/8/layout/lProcess2"/>
    <dgm:cxn modelId="{1B5FE036-33BC-3A41-8823-647D395911FC}" type="presParOf" srcId="{C13791A4-8B00-4EEA-A564-7938C18DB7ED}" destId="{6F1076DC-59F6-41A8-9CB9-087578F422AE}" srcOrd="2" destOrd="0" presId="urn:microsoft.com/office/officeart/2005/8/layout/lProcess2"/>
    <dgm:cxn modelId="{5E9303A8-68A1-E24E-91B5-F14A098EB7CE}" type="presParOf" srcId="{6F1076DC-59F6-41A8-9CB9-087578F422AE}" destId="{D83CC37C-E715-4C05-935D-B5054AD21DB8}" srcOrd="0" destOrd="0" presId="urn:microsoft.com/office/officeart/2005/8/layout/lProcess2"/>
    <dgm:cxn modelId="{B4C598CC-0408-7146-9D16-F8A5A19FE30E}" type="presParOf" srcId="{D83CC37C-E715-4C05-935D-B5054AD21DB8}" destId="{34623505-BD28-4025-96AB-80149D53C513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9FD6F-625E-1242-ABE5-CB9E57B4C666}">
      <dsp:nvSpPr>
        <dsp:cNvPr id="0" name=""/>
        <dsp:cNvSpPr/>
      </dsp:nvSpPr>
      <dsp:spPr>
        <a:xfrm>
          <a:off x="2678" y="1461945"/>
          <a:ext cx="2687835" cy="26878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921" tIns="25400" rIns="14792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Foster partnerships between industry and education</a:t>
          </a:r>
          <a:endParaRPr lang="en-US" sz="2000" b="1" kern="1200" dirty="0"/>
        </a:p>
      </dsp:txBody>
      <dsp:txXfrm>
        <a:off x="396302" y="1855569"/>
        <a:ext cx="1900587" cy="1900587"/>
      </dsp:txXfrm>
    </dsp:sp>
    <dsp:sp modelId="{914D314C-83C7-6343-A967-5ABDD8F32E34}">
      <dsp:nvSpPr>
        <dsp:cNvPr id="0" name=""/>
        <dsp:cNvSpPr/>
      </dsp:nvSpPr>
      <dsp:spPr>
        <a:xfrm>
          <a:off x="2152947" y="1461945"/>
          <a:ext cx="2687835" cy="26878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921" tIns="25400" rIns="14792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Develop flexible, targeted training programs</a:t>
          </a:r>
          <a:endParaRPr lang="en-US" sz="2000" b="1" kern="1200" dirty="0"/>
        </a:p>
      </dsp:txBody>
      <dsp:txXfrm>
        <a:off x="2546571" y="1855569"/>
        <a:ext cx="1900587" cy="1900587"/>
      </dsp:txXfrm>
    </dsp:sp>
    <dsp:sp modelId="{DDF4563A-05FD-9B44-9BB0-73299B6A61DD}">
      <dsp:nvSpPr>
        <dsp:cNvPr id="0" name=""/>
        <dsp:cNvSpPr/>
      </dsp:nvSpPr>
      <dsp:spPr>
        <a:xfrm>
          <a:off x="4303216" y="1461945"/>
          <a:ext cx="2687835" cy="26878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921" tIns="25400" rIns="14792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Streamline process for connecting displaced and disadvantaged workers to programs </a:t>
          </a:r>
          <a:endParaRPr lang="en-US" sz="2000" b="1" kern="1200" dirty="0"/>
        </a:p>
      </dsp:txBody>
      <dsp:txXfrm>
        <a:off x="4696840" y="1855569"/>
        <a:ext cx="1900587" cy="1900587"/>
      </dsp:txXfrm>
    </dsp:sp>
    <dsp:sp modelId="{A31CE60F-8F18-7B4F-A5C9-A32E7673D8B2}">
      <dsp:nvSpPr>
        <dsp:cNvPr id="0" name=""/>
        <dsp:cNvSpPr/>
      </dsp:nvSpPr>
      <dsp:spPr>
        <a:xfrm>
          <a:off x="6453485" y="1461945"/>
          <a:ext cx="2687835" cy="26878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921" tIns="25400" rIns="14792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Promote  bioeconomy jobs and career paths </a:t>
          </a:r>
          <a:endParaRPr lang="en-US" sz="2000" b="1" kern="1200" dirty="0"/>
        </a:p>
      </dsp:txBody>
      <dsp:txXfrm>
        <a:off x="6847109" y="1855569"/>
        <a:ext cx="1900587" cy="1900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38F73-290E-4119-8229-ACE5E8113C01}">
      <dsp:nvSpPr>
        <dsp:cNvPr id="0" name=""/>
        <dsp:cNvSpPr/>
      </dsp:nvSpPr>
      <dsp:spPr>
        <a:xfrm>
          <a:off x="100593" y="0"/>
          <a:ext cx="1422644" cy="549452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utura"/>
            </a:rPr>
            <a:t>Energy and Manufacturing</a:t>
          </a:r>
        </a:p>
      </dsp:txBody>
      <dsp:txXfrm>
        <a:off x="100593" y="0"/>
        <a:ext cx="1422644" cy="1648358"/>
      </dsp:txXfrm>
    </dsp:sp>
    <dsp:sp modelId="{B90919C5-2541-451A-BD34-E30CABDE10C6}">
      <dsp:nvSpPr>
        <dsp:cNvPr id="0" name=""/>
        <dsp:cNvSpPr/>
      </dsp:nvSpPr>
      <dsp:spPr>
        <a:xfrm>
          <a:off x="1912" y="1394827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Lead Mechanical Engineer</a:t>
          </a:r>
        </a:p>
      </dsp:txBody>
      <dsp:txXfrm>
        <a:off x="36580" y="1429495"/>
        <a:ext cx="1554061" cy="1114315"/>
      </dsp:txXfrm>
    </dsp:sp>
    <dsp:sp modelId="{E6194CB1-5B5E-4E9D-B68C-F85E8B205A17}">
      <dsp:nvSpPr>
        <dsp:cNvPr id="0" name=""/>
        <dsp:cNvSpPr/>
      </dsp:nvSpPr>
      <dsp:spPr>
        <a:xfrm>
          <a:off x="217" y="2720622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803590"/>
            <a:satOff val="-1206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Civil / Environmental Engineer</a:t>
          </a:r>
        </a:p>
      </dsp:txBody>
      <dsp:txXfrm>
        <a:off x="34885" y="2755290"/>
        <a:ext cx="1554061" cy="1114315"/>
      </dsp:txXfrm>
    </dsp:sp>
    <dsp:sp modelId="{2940474C-55B5-40DB-A3DF-5894E16D123A}">
      <dsp:nvSpPr>
        <dsp:cNvPr id="0" name=""/>
        <dsp:cNvSpPr/>
      </dsp:nvSpPr>
      <dsp:spPr>
        <a:xfrm>
          <a:off x="0" y="4035011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Computational Science Technician</a:t>
          </a:r>
        </a:p>
      </dsp:txBody>
      <dsp:txXfrm>
        <a:off x="34668" y="4069679"/>
        <a:ext cx="1554061" cy="1114315"/>
      </dsp:txXfrm>
    </dsp:sp>
    <dsp:sp modelId="{8AB151EC-8150-4140-A849-ADAD9F123BD7}">
      <dsp:nvSpPr>
        <dsp:cNvPr id="0" name=""/>
        <dsp:cNvSpPr/>
      </dsp:nvSpPr>
      <dsp:spPr>
        <a:xfrm>
          <a:off x="1830688" y="0"/>
          <a:ext cx="1422644" cy="549452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utura"/>
            </a:rPr>
            <a:t>Agriculture, Life and Physical Sciences</a:t>
          </a:r>
        </a:p>
      </dsp:txBody>
      <dsp:txXfrm>
        <a:off x="1830688" y="0"/>
        <a:ext cx="1422644" cy="1648358"/>
      </dsp:txXfrm>
    </dsp:sp>
    <dsp:sp modelId="{553A28CA-010F-4B18-822B-0FD89294E053}">
      <dsp:nvSpPr>
        <dsp:cNvPr id="0" name=""/>
        <dsp:cNvSpPr/>
      </dsp:nvSpPr>
      <dsp:spPr>
        <a:xfrm>
          <a:off x="1730312" y="1406234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2410771"/>
            <a:satOff val="-3617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Senior Plant Scientist</a:t>
          </a:r>
        </a:p>
      </dsp:txBody>
      <dsp:txXfrm>
        <a:off x="1764980" y="1440902"/>
        <a:ext cx="1554061" cy="1114315"/>
      </dsp:txXfrm>
    </dsp:sp>
    <dsp:sp modelId="{212B3880-8BBF-4AB9-BA63-983CE61FC21C}">
      <dsp:nvSpPr>
        <dsp:cNvPr id="0" name=""/>
        <dsp:cNvSpPr/>
      </dsp:nvSpPr>
      <dsp:spPr>
        <a:xfrm>
          <a:off x="1730312" y="2720622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Biological Scientist</a:t>
          </a:r>
        </a:p>
      </dsp:txBody>
      <dsp:txXfrm>
        <a:off x="1764980" y="2755290"/>
        <a:ext cx="1554061" cy="1114315"/>
      </dsp:txXfrm>
    </dsp:sp>
    <dsp:sp modelId="{A8C2C099-CF40-4079-BE45-16017EABC537}">
      <dsp:nvSpPr>
        <dsp:cNvPr id="0" name=""/>
        <dsp:cNvSpPr/>
      </dsp:nvSpPr>
      <dsp:spPr>
        <a:xfrm>
          <a:off x="1730312" y="4035011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4017952"/>
            <a:satOff val="-6029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Plant Sciences Technician</a:t>
          </a:r>
        </a:p>
      </dsp:txBody>
      <dsp:txXfrm>
        <a:off x="1764980" y="4069679"/>
        <a:ext cx="1554061" cy="1114315"/>
      </dsp:txXfrm>
    </dsp:sp>
    <dsp:sp modelId="{64BD1BDE-F0E1-4E32-91B1-5DD11F9FC4F5}">
      <dsp:nvSpPr>
        <dsp:cNvPr id="0" name=""/>
        <dsp:cNvSpPr/>
      </dsp:nvSpPr>
      <dsp:spPr>
        <a:xfrm>
          <a:off x="3560784" y="0"/>
          <a:ext cx="1422644" cy="549452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utura"/>
            </a:rPr>
            <a:t>Infrastructure</a:t>
          </a:r>
        </a:p>
      </dsp:txBody>
      <dsp:txXfrm>
        <a:off x="3560784" y="0"/>
        <a:ext cx="1422644" cy="1648358"/>
      </dsp:txXfrm>
    </dsp:sp>
    <dsp:sp modelId="{0FAFE5E5-CC1C-473A-BB3A-EF2A57E1521E}">
      <dsp:nvSpPr>
        <dsp:cNvPr id="0" name=""/>
        <dsp:cNvSpPr/>
      </dsp:nvSpPr>
      <dsp:spPr>
        <a:xfrm>
          <a:off x="3460407" y="1406234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Plant             Manager</a:t>
          </a:r>
        </a:p>
      </dsp:txBody>
      <dsp:txXfrm>
        <a:off x="3495075" y="1440902"/>
        <a:ext cx="1554061" cy="1114315"/>
      </dsp:txXfrm>
    </dsp:sp>
    <dsp:sp modelId="{9AA0EC56-8645-43B4-8D8F-3861743581D5}">
      <dsp:nvSpPr>
        <dsp:cNvPr id="0" name=""/>
        <dsp:cNvSpPr/>
      </dsp:nvSpPr>
      <dsp:spPr>
        <a:xfrm>
          <a:off x="3460407" y="2720622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Industrial Equipment Manager</a:t>
          </a:r>
        </a:p>
      </dsp:txBody>
      <dsp:txXfrm>
        <a:off x="3495075" y="2755290"/>
        <a:ext cx="1554061" cy="1114315"/>
      </dsp:txXfrm>
    </dsp:sp>
    <dsp:sp modelId="{B920513A-F3DB-44A3-AF1E-44480922456E}">
      <dsp:nvSpPr>
        <dsp:cNvPr id="0" name=""/>
        <dsp:cNvSpPr/>
      </dsp:nvSpPr>
      <dsp:spPr>
        <a:xfrm>
          <a:off x="3460407" y="4035011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Plant   Operator</a:t>
          </a:r>
        </a:p>
      </dsp:txBody>
      <dsp:txXfrm>
        <a:off x="3495075" y="4069679"/>
        <a:ext cx="1554061" cy="1114315"/>
      </dsp:txXfrm>
    </dsp:sp>
    <dsp:sp modelId="{F178449C-843D-466C-B682-E1927C2EC454}">
      <dsp:nvSpPr>
        <dsp:cNvPr id="0" name=""/>
        <dsp:cNvSpPr/>
      </dsp:nvSpPr>
      <dsp:spPr>
        <a:xfrm>
          <a:off x="5290879" y="0"/>
          <a:ext cx="1422644" cy="549452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utura"/>
            </a:rPr>
            <a:t>Operations, Management and Business</a:t>
          </a:r>
        </a:p>
      </dsp:txBody>
      <dsp:txXfrm>
        <a:off x="5290879" y="0"/>
        <a:ext cx="1422644" cy="1648358"/>
      </dsp:txXfrm>
    </dsp:sp>
    <dsp:sp modelId="{20253E4F-3B1C-4982-8030-37C109000767}">
      <dsp:nvSpPr>
        <dsp:cNvPr id="0" name=""/>
        <dsp:cNvSpPr/>
      </dsp:nvSpPr>
      <dsp:spPr>
        <a:xfrm>
          <a:off x="5190503" y="1406234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7232312"/>
            <a:satOff val="-10851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Business Operations Manager</a:t>
          </a:r>
        </a:p>
      </dsp:txBody>
      <dsp:txXfrm>
        <a:off x="5225171" y="1440902"/>
        <a:ext cx="1554061" cy="1114315"/>
      </dsp:txXfrm>
    </dsp:sp>
    <dsp:sp modelId="{72AE682D-699E-4D29-B580-8046B3847A2F}">
      <dsp:nvSpPr>
        <dsp:cNvPr id="0" name=""/>
        <dsp:cNvSpPr/>
      </dsp:nvSpPr>
      <dsp:spPr>
        <a:xfrm>
          <a:off x="5190503" y="2720622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Policy     Analyst</a:t>
          </a:r>
        </a:p>
      </dsp:txBody>
      <dsp:txXfrm>
        <a:off x="5225171" y="2755290"/>
        <a:ext cx="1554061" cy="1114315"/>
      </dsp:txXfrm>
    </dsp:sp>
    <dsp:sp modelId="{E8548879-D09F-4E4B-8C57-A11A905889F0}">
      <dsp:nvSpPr>
        <dsp:cNvPr id="0" name=""/>
        <dsp:cNvSpPr/>
      </dsp:nvSpPr>
      <dsp:spPr>
        <a:xfrm>
          <a:off x="5190503" y="4035011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8839492"/>
            <a:satOff val="-13263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Business Operations Assistant</a:t>
          </a:r>
        </a:p>
      </dsp:txBody>
      <dsp:txXfrm>
        <a:off x="5225171" y="4069679"/>
        <a:ext cx="1554061" cy="1114315"/>
      </dsp:txXfrm>
    </dsp:sp>
    <dsp:sp modelId="{5B203867-E7ED-4DC9-91C0-0BD996E725B0}">
      <dsp:nvSpPr>
        <dsp:cNvPr id="0" name=""/>
        <dsp:cNvSpPr/>
      </dsp:nvSpPr>
      <dsp:spPr>
        <a:xfrm>
          <a:off x="7020975" y="0"/>
          <a:ext cx="1422644" cy="549452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utura"/>
            </a:rPr>
            <a:t>Education, Communication and Outreach</a:t>
          </a:r>
        </a:p>
      </dsp:txBody>
      <dsp:txXfrm>
        <a:off x="7020975" y="0"/>
        <a:ext cx="1422644" cy="1648358"/>
      </dsp:txXfrm>
    </dsp:sp>
    <dsp:sp modelId="{34623505-BD28-4025-96AB-80149D53C513}">
      <dsp:nvSpPr>
        <dsp:cNvPr id="0" name=""/>
        <dsp:cNvSpPr/>
      </dsp:nvSpPr>
      <dsp:spPr>
        <a:xfrm>
          <a:off x="6920598" y="1406234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Communications Manager</a:t>
          </a:r>
        </a:p>
      </dsp:txBody>
      <dsp:txXfrm>
        <a:off x="6955266" y="1440902"/>
        <a:ext cx="1554061" cy="1114315"/>
      </dsp:txXfrm>
    </dsp:sp>
    <dsp:sp modelId="{400DB6AD-BF4E-416C-8C64-E3CB664A4343}">
      <dsp:nvSpPr>
        <dsp:cNvPr id="0" name=""/>
        <dsp:cNvSpPr/>
      </dsp:nvSpPr>
      <dsp:spPr>
        <a:xfrm>
          <a:off x="6920598" y="2720622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10446673"/>
            <a:satOff val="-15674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Education Program Specialist</a:t>
          </a:r>
        </a:p>
      </dsp:txBody>
      <dsp:txXfrm>
        <a:off x="6955266" y="2755290"/>
        <a:ext cx="1554061" cy="1114315"/>
      </dsp:txXfrm>
    </dsp:sp>
    <dsp:sp modelId="{397E341F-CEEA-426B-B5D9-A51F9E44C5C2}">
      <dsp:nvSpPr>
        <dsp:cNvPr id="0" name=""/>
        <dsp:cNvSpPr/>
      </dsp:nvSpPr>
      <dsp:spPr>
        <a:xfrm>
          <a:off x="6920598" y="4035011"/>
          <a:ext cx="1623397" cy="118365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Educational Aide</a:t>
          </a:r>
        </a:p>
      </dsp:txBody>
      <dsp:txXfrm>
        <a:off x="6955266" y="4069679"/>
        <a:ext cx="1554061" cy="1114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38F73-290E-4119-8229-ACE5E8113C01}">
      <dsp:nvSpPr>
        <dsp:cNvPr id="0" name=""/>
        <dsp:cNvSpPr/>
      </dsp:nvSpPr>
      <dsp:spPr>
        <a:xfrm>
          <a:off x="93093" y="0"/>
          <a:ext cx="1509089" cy="532087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utura"/>
            </a:rPr>
            <a:t>Energy and Manufacturing</a:t>
          </a:r>
        </a:p>
      </dsp:txBody>
      <dsp:txXfrm>
        <a:off x="93093" y="0"/>
        <a:ext cx="1509089" cy="1596261"/>
      </dsp:txXfrm>
    </dsp:sp>
    <dsp:sp modelId="{B90919C5-2541-451A-BD34-E30CABDE10C6}">
      <dsp:nvSpPr>
        <dsp:cNvPr id="0" name=""/>
        <dsp:cNvSpPr/>
      </dsp:nvSpPr>
      <dsp:spPr>
        <a:xfrm>
          <a:off x="2029" y="1536206"/>
          <a:ext cx="1722039" cy="3455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2466" y="1586643"/>
        <a:ext cx="1621165" cy="3354192"/>
      </dsp:txXfrm>
    </dsp:sp>
    <dsp:sp modelId="{8AB151EC-8150-4140-A849-ADAD9F123BD7}">
      <dsp:nvSpPr>
        <dsp:cNvPr id="0" name=""/>
        <dsp:cNvSpPr/>
      </dsp:nvSpPr>
      <dsp:spPr>
        <a:xfrm>
          <a:off x="1941926" y="0"/>
          <a:ext cx="1509089" cy="532087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utura"/>
            </a:rPr>
            <a:t>Agriculture, Life and Physical Sciences</a:t>
          </a:r>
        </a:p>
      </dsp:txBody>
      <dsp:txXfrm>
        <a:off x="1941926" y="0"/>
        <a:ext cx="1509089" cy="1596261"/>
      </dsp:txXfrm>
    </dsp:sp>
    <dsp:sp modelId="{553A28CA-010F-4B18-822B-0FD89294E053}">
      <dsp:nvSpPr>
        <dsp:cNvPr id="0" name=""/>
        <dsp:cNvSpPr/>
      </dsp:nvSpPr>
      <dsp:spPr>
        <a:xfrm>
          <a:off x="1835451" y="1535213"/>
          <a:ext cx="1722039" cy="3456530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885888" y="1585650"/>
        <a:ext cx="1621165" cy="3355656"/>
      </dsp:txXfrm>
    </dsp:sp>
    <dsp:sp modelId="{64BD1BDE-F0E1-4E32-91B1-5DD11F9FC4F5}">
      <dsp:nvSpPr>
        <dsp:cNvPr id="0" name=""/>
        <dsp:cNvSpPr/>
      </dsp:nvSpPr>
      <dsp:spPr>
        <a:xfrm>
          <a:off x="3777147" y="0"/>
          <a:ext cx="1509089" cy="532087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utura"/>
            </a:rPr>
            <a:t>Infrastructure and Logistics</a:t>
          </a:r>
        </a:p>
      </dsp:txBody>
      <dsp:txXfrm>
        <a:off x="3777147" y="0"/>
        <a:ext cx="1509089" cy="1596261"/>
      </dsp:txXfrm>
    </dsp:sp>
    <dsp:sp modelId="{0FAFE5E5-CC1C-473A-BB3A-EF2A57E1521E}">
      <dsp:nvSpPr>
        <dsp:cNvPr id="0" name=""/>
        <dsp:cNvSpPr/>
      </dsp:nvSpPr>
      <dsp:spPr>
        <a:xfrm>
          <a:off x="3670672" y="1535213"/>
          <a:ext cx="1722039" cy="3456530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721109" y="1585650"/>
        <a:ext cx="1621165" cy="3355656"/>
      </dsp:txXfrm>
    </dsp:sp>
    <dsp:sp modelId="{F178449C-843D-466C-B682-E1927C2EC454}">
      <dsp:nvSpPr>
        <dsp:cNvPr id="0" name=""/>
        <dsp:cNvSpPr/>
      </dsp:nvSpPr>
      <dsp:spPr>
        <a:xfrm>
          <a:off x="5612369" y="0"/>
          <a:ext cx="1509089" cy="532087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utura"/>
            </a:rPr>
            <a:t>Operations, Management and Business</a:t>
          </a:r>
        </a:p>
      </dsp:txBody>
      <dsp:txXfrm>
        <a:off x="5612369" y="0"/>
        <a:ext cx="1509089" cy="1596261"/>
      </dsp:txXfrm>
    </dsp:sp>
    <dsp:sp modelId="{20253E4F-3B1C-4982-8030-37C109000767}">
      <dsp:nvSpPr>
        <dsp:cNvPr id="0" name=""/>
        <dsp:cNvSpPr/>
      </dsp:nvSpPr>
      <dsp:spPr>
        <a:xfrm>
          <a:off x="5505893" y="1535213"/>
          <a:ext cx="1722039" cy="3456530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556330" y="1585650"/>
        <a:ext cx="1621165" cy="3355656"/>
      </dsp:txXfrm>
    </dsp:sp>
    <dsp:sp modelId="{5B203867-E7ED-4DC9-91C0-0BD996E725B0}">
      <dsp:nvSpPr>
        <dsp:cNvPr id="0" name=""/>
        <dsp:cNvSpPr/>
      </dsp:nvSpPr>
      <dsp:spPr>
        <a:xfrm>
          <a:off x="7447590" y="0"/>
          <a:ext cx="1509089" cy="532087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utura"/>
            </a:rPr>
            <a:t>Education, Communication and Outreach</a:t>
          </a:r>
        </a:p>
      </dsp:txBody>
      <dsp:txXfrm>
        <a:off x="7447590" y="0"/>
        <a:ext cx="1509089" cy="1596261"/>
      </dsp:txXfrm>
    </dsp:sp>
    <dsp:sp modelId="{34623505-BD28-4025-96AB-80149D53C513}">
      <dsp:nvSpPr>
        <dsp:cNvPr id="0" name=""/>
        <dsp:cNvSpPr/>
      </dsp:nvSpPr>
      <dsp:spPr>
        <a:xfrm>
          <a:off x="7341115" y="1535213"/>
          <a:ext cx="1722039" cy="345653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391552" y="1585650"/>
        <a:ext cx="1621165" cy="3355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C87-C3EE-B848-96E6-DB908E4F98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62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C87-C3EE-B848-96E6-DB908E4F98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C87-C3EE-B848-96E6-DB908E4F98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9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C87-C3EE-B848-96E6-DB908E4F98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76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46488" y="946150"/>
            <a:ext cx="340042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F27A5-5BCF-0C42-A4A0-CE287C30CD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8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C87-C3EE-B848-96E6-DB908E4F98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2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46488" y="946150"/>
            <a:ext cx="340042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F27A5-5BCF-0C42-A4A0-CE287C30CD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30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66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7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7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46488" y="946150"/>
            <a:ext cx="340042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F27A5-5BCF-0C42-A4A0-CE287C30CD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53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46488" y="946150"/>
            <a:ext cx="340042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F27A5-5BCF-0C42-A4A0-CE287C30CD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46488" y="946150"/>
            <a:ext cx="340042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F27A5-5BCF-0C42-A4A0-CE287C30CD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46488" y="946150"/>
            <a:ext cx="340042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F27A5-5BCF-0C42-A4A0-CE287C30CD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3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46488" y="946150"/>
            <a:ext cx="340042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F27A5-5BCF-0C42-A4A0-CE287C30CD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46488" y="946150"/>
            <a:ext cx="340042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F27A5-5BCF-0C42-A4A0-CE287C30CD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1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46488" y="946150"/>
            <a:ext cx="340042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F27A5-5BCF-0C42-A4A0-CE287C30CD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46488" y="946150"/>
            <a:ext cx="340042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F27A5-5BCF-0C42-A4A0-CE287C30CD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46488" y="946150"/>
            <a:ext cx="3400425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F27A5-5BCF-0C42-A4A0-CE287C30CD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7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C87-C3EE-B848-96E6-DB908E4F98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16" y="6121397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i="0" u="none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hyperlink" Target="http://www.cael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awthornestrategy.com/" TargetMode="External"/><Relationship Id="rId5" Type="http://schemas.openxmlformats.org/officeDocument/2006/relationships/hyperlink" Target="http://skilledwork.org/" TargetMode="External"/><Relationship Id="rId4" Type="http://schemas.openxmlformats.org/officeDocument/2006/relationships/hyperlink" Target="http://www.economicmodeling.com/student-succes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diagramData" Target="../diagrams/data3.xml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microsoft.com/office/2007/relationships/diagramDrawing" Target="../diagrams/drawing3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jpe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m/p/feature/pvcf2oexc76btjc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scott.af.mi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iverbender.com/articles/details/building-illinois-bioeconomy-student-receives-national-biofuels-scholarship-14053.cfm" TargetMode="External"/><Relationship Id="rId11" Type="http://schemas.openxmlformats.org/officeDocument/2006/relationships/image" Target="../media/image52.jpg"/><Relationship Id="rId5" Type="http://schemas.openxmlformats.org/officeDocument/2006/relationships/hyperlink" Target="http://www.buildingillinoisbio.com/news/2017/04/TAA_Success_Stories.shtml" TargetMode="External"/><Relationship Id="rId10" Type="http://schemas.openxmlformats.org/officeDocument/2006/relationships/image" Target="../media/image51.jpg"/><Relationship Id="rId4" Type="http://schemas.openxmlformats.org/officeDocument/2006/relationships/hyperlink" Target="https://www.siue.edu/eslc/programs/head-start/centers.shtml" TargetMode="External"/><Relationship Id="rId9" Type="http://schemas.openxmlformats.org/officeDocument/2006/relationships/hyperlink" Target="https://www.iistl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g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ACCCT@dol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dburg.edu/" TargetMode="External"/><Relationship Id="rId3" Type="http://schemas.openxmlformats.org/officeDocument/2006/relationships/hyperlink" Target="http://www.siue.edu/" TargetMode="External"/><Relationship Id="rId7" Type="http://schemas.openxmlformats.org/officeDocument/2006/relationships/hyperlink" Target="http://www.llcc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ic.edu/" TargetMode="External"/><Relationship Id="rId5" Type="http://schemas.openxmlformats.org/officeDocument/2006/relationships/hyperlink" Target="http://www.lc.edu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gBezm7t3R0&amp;app=desktop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iue.edu/ertc/" TargetMode="External"/><Relationship Id="rId5" Type="http://schemas.openxmlformats.org/officeDocument/2006/relationships/hyperlink" Target="http://www.ethanolresearch.com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4892" y="1155699"/>
            <a:ext cx="8539992" cy="286596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000" dirty="0"/>
              <a:t>TAACCCT Student Recruitment: Strategies for Success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July 10, 2017</a:t>
            </a:r>
          </a:p>
          <a:p>
            <a:pPr algn="ctr"/>
            <a:r>
              <a:rPr lang="en-US" sz="3200" dirty="0"/>
              <a:t>2:00 – 3:00 p.m. EST</a:t>
            </a:r>
          </a:p>
          <a:p>
            <a:pPr algn="ctr"/>
            <a:r>
              <a:rPr lang="en-US" sz="3200" dirty="0"/>
              <a:t> </a:t>
            </a:r>
          </a:p>
          <a:p>
            <a:pPr algn="ctr"/>
            <a:r>
              <a:rPr lang="en-US" sz="2900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2313" y="3314700"/>
            <a:ext cx="7772400" cy="831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none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8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441701" y="441744"/>
            <a:ext cx="5245098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1"/>
            <a:r>
              <a:rPr lang="en-US" sz="2400" spc="94" dirty="0">
                <a:latin typeface="Arial" charset="0"/>
                <a:ea typeface="Arial" charset="0"/>
                <a:cs typeface="Arial" charset="0"/>
              </a:rPr>
              <a:t>Resources</a:t>
            </a:r>
            <a:endParaRPr sz="2400" spc="12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18" y="2051818"/>
            <a:ext cx="6072631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000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Dedicated case managers</a:t>
            </a: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 Partnerships with local community development and employment &amp; training agencies</a:t>
            </a:r>
          </a:p>
          <a:p>
            <a:pPr marL="390979" lvl="1">
              <a:lnSpc>
                <a:spcPct val="150000"/>
              </a:lnSpc>
              <a:buSzPct val="75000"/>
            </a:pPr>
            <a:endParaRPr lang="en-US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dirty="0">
                <a:solidFill>
                  <a:srgbClr val="646668"/>
                </a:solidFill>
                <a:latin typeface="Futura Medium"/>
                <a:ea typeface="Futura Medium" charset="0"/>
                <a:cs typeface="Futura Medium" charset="0"/>
              </a:rPr>
              <a:t> </a:t>
            </a:r>
            <a:r>
              <a:rPr lang="en-US" dirty="0" err="1">
                <a:solidFill>
                  <a:srgbClr val="646668"/>
                </a:solidFill>
                <a:latin typeface="Futura Medium"/>
                <a:ea typeface="Futura Medium" charset="0"/>
                <a:cs typeface="Futura Medium" charset="0"/>
                <a:hlinkClick r:id="rId4"/>
              </a:rPr>
              <a:t>Emsi</a:t>
            </a:r>
            <a:r>
              <a:rPr lang="en-US" dirty="0">
                <a:solidFill>
                  <a:srgbClr val="646668"/>
                </a:solidFill>
                <a:latin typeface="Futura Medium"/>
                <a:ea typeface="Futura Medium" charset="0"/>
                <a:cs typeface="Futura Medium" charset="0"/>
                <a:hlinkClick r:id="rId4"/>
              </a:rPr>
              <a:t> Career Coach and Analyst</a:t>
            </a:r>
            <a:endParaRPr lang="en-US" dirty="0">
              <a:solidFill>
                <a:srgbClr val="646668"/>
              </a:solidFill>
              <a:latin typeface="Futura Medium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dirty="0">
                <a:solidFill>
                  <a:srgbClr val="646668"/>
                </a:solidFill>
                <a:latin typeface="Futura Medium"/>
              </a:rPr>
              <a:t> </a:t>
            </a:r>
            <a:r>
              <a:rPr lang="en-US" dirty="0">
                <a:latin typeface="Futura Medium"/>
                <a:hlinkClick r:id="rId5"/>
              </a:rPr>
              <a:t>Corporation for a Skilled Workforce (CSW)</a:t>
            </a:r>
            <a:endParaRPr lang="en-US" dirty="0">
              <a:latin typeface="Futura Medium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  <a:hlinkClick r:id="rId6"/>
              </a:rPr>
              <a:t>Hawthorne Strategy Group</a:t>
            </a:r>
            <a:endParaRPr lang="en-US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  <a:hlinkClick r:id="rId7"/>
              </a:rPr>
              <a:t>Council for Adult and Experiential Learning (CAEL)</a:t>
            </a:r>
            <a:endParaRPr lang="en-US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72" y="2679308"/>
            <a:ext cx="3323128" cy="22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6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02" y="2307468"/>
            <a:ext cx="1686319" cy="1196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5292" y="2768857"/>
            <a:ext cx="5277891" cy="1766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41" b="1" dirty="0">
                <a:ln w="25400">
                  <a:noFill/>
                </a:ln>
                <a:solidFill>
                  <a:srgbClr val="13284B"/>
                </a:solidFill>
                <a:latin typeface="Futura Medium" charset="0"/>
                <a:ea typeface="Futura Medium" charset="0"/>
                <a:cs typeface="Futura Medium" charset="0"/>
              </a:rPr>
              <a:t>OUR APPROACH</a:t>
            </a:r>
          </a:p>
        </p:txBody>
      </p:sp>
    </p:spTree>
    <p:extLst>
      <p:ext uri="{BB962C8B-B14F-4D97-AF65-F5344CB8AC3E}">
        <p14:creationId xmlns:p14="http://schemas.microsoft.com/office/powerpoint/2010/main" val="159508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441701" y="441744"/>
            <a:ext cx="5245098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1"/>
            <a:r>
              <a:rPr lang="en-US" sz="2400" spc="94" dirty="0">
                <a:latin typeface="Arial" charset="0"/>
                <a:ea typeface="Arial" charset="0"/>
                <a:cs typeface="Arial" charset="0"/>
              </a:rPr>
              <a:t>Our Mission &amp; Vision</a:t>
            </a:r>
            <a:endParaRPr sz="2400" spc="12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18" y="1330115"/>
            <a:ext cx="8568181" cy="4613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539" dirty="0">
                <a:solidFill>
                  <a:srgbClr val="898989"/>
                </a:solidFill>
                <a:latin typeface="Futura Medium"/>
              </a:rPr>
              <a:t> developing of a well-trained quality workforce by merging the collective strengths and resources of each partner school with a network of committed regional employers</a:t>
            </a:r>
          </a:p>
          <a:p>
            <a:pPr marL="390979" lvl="1">
              <a:lnSpc>
                <a:spcPct val="150000"/>
              </a:lnSpc>
              <a:buSzPct val="75000"/>
            </a:pPr>
            <a:endParaRPr lang="en-US" sz="1814" dirty="0">
              <a:solidFill>
                <a:srgbClr val="646668"/>
              </a:solidFill>
              <a:latin typeface="Futura Medium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539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 preparing residents of Illinois and neighboring states for in demand, high wage jobs in the </a:t>
            </a:r>
            <a:r>
              <a:rPr lang="en-US" sz="2539" dirty="0" err="1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bioeconomy</a:t>
            </a:r>
            <a:endParaRPr lang="en-US" sz="2539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7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758" y="274230"/>
            <a:ext cx="5550568" cy="65621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Our Values</a:t>
            </a:r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780239"/>
              </p:ext>
            </p:extLst>
          </p:nvPr>
        </p:nvGraphicFramePr>
        <p:xfrm>
          <a:off x="0" y="768678"/>
          <a:ext cx="9144000" cy="5611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852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077" y="302877"/>
            <a:ext cx="5626340" cy="6497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Arial" charset="0"/>
                <a:ea typeface="Arial" charset="0"/>
                <a:cs typeface="Arial" charset="0"/>
              </a:rPr>
              <a:t>Bioeconomy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Career Clusters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17229713"/>
              </p:ext>
            </p:extLst>
          </p:nvPr>
        </p:nvGraphicFramePr>
        <p:xfrm>
          <a:off x="495204" y="1182088"/>
          <a:ext cx="8544213" cy="5494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 flipH="1">
            <a:off x="-23969" y="2323428"/>
            <a:ext cx="588271" cy="3843578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96365"/>
                </a:solidFill>
                <a:latin typeface="Futura"/>
                <a:ea typeface="+mj-ea"/>
                <a:cs typeface="Futura"/>
              </a:defRPr>
            </a:lvl1pPr>
          </a:lstStyle>
          <a:p>
            <a:r>
              <a:rPr lang="en-US" sz="1900" dirty="0"/>
              <a:t>Entry   </a:t>
            </a:r>
            <a:r>
              <a:rPr lang="en-US" sz="1900" dirty="0">
                <a:sym typeface="Wingdings" panose="05000000000000000000" pitchFamily="2" charset="2"/>
              </a:rPr>
              <a:t>   Mid      Advanced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0639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330" y="291763"/>
            <a:ext cx="5650181" cy="62867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Clusters in Our Region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602477"/>
              </p:ext>
            </p:extLst>
          </p:nvPr>
        </p:nvGraphicFramePr>
        <p:xfrm>
          <a:off x="80615" y="1424845"/>
          <a:ext cx="9063385" cy="532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5" y="3705691"/>
            <a:ext cx="575733" cy="358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1" y="4741866"/>
            <a:ext cx="575732" cy="566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7" y="4316983"/>
            <a:ext cx="1265053" cy="217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5" y="5294652"/>
            <a:ext cx="1171811" cy="3990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8" y="5743856"/>
            <a:ext cx="518172" cy="518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3" y="5847439"/>
            <a:ext cx="751829" cy="3767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18" y="3638032"/>
            <a:ext cx="845665" cy="4387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3" y="3156590"/>
            <a:ext cx="805100" cy="3088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98" y="3111433"/>
            <a:ext cx="855837" cy="2484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89" y="3508551"/>
            <a:ext cx="855837" cy="1968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64" y="3603454"/>
            <a:ext cx="382326" cy="4474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48" y="3837180"/>
            <a:ext cx="787471" cy="351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12" y="4277248"/>
            <a:ext cx="1506315" cy="2573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29" y="4602685"/>
            <a:ext cx="1087803" cy="4155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13" y="4975895"/>
            <a:ext cx="1373817" cy="4886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64" y="5530109"/>
            <a:ext cx="670274" cy="4555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15" y="5976431"/>
            <a:ext cx="906812" cy="2164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18" y="5756781"/>
            <a:ext cx="1494873" cy="5743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54" y="4012263"/>
            <a:ext cx="1373426" cy="7296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87" y="3102673"/>
            <a:ext cx="830503" cy="94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5" y="2676508"/>
            <a:ext cx="616620" cy="321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37" y="4298295"/>
            <a:ext cx="1849253" cy="3744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49" y="5861444"/>
            <a:ext cx="1523537" cy="2623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84" y="3498099"/>
            <a:ext cx="1542156" cy="657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93" y="3221706"/>
            <a:ext cx="1001205" cy="325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23" y="4880064"/>
            <a:ext cx="1312866" cy="4769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38" y="5532983"/>
            <a:ext cx="841963" cy="245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40" y="3142941"/>
            <a:ext cx="973402" cy="5624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71" y="3748629"/>
            <a:ext cx="1237804" cy="4404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53" y="4343112"/>
            <a:ext cx="1181497" cy="39875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70" y="4785889"/>
            <a:ext cx="1488439" cy="7442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31" y="5616521"/>
            <a:ext cx="1238204" cy="4382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62" y="4992876"/>
            <a:ext cx="1155818" cy="5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44" y="103300"/>
            <a:ext cx="5606035" cy="1022494"/>
          </a:xfrm>
        </p:spPr>
        <p:txBody>
          <a:bodyPr>
            <a:norm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Sectors our Programs Cover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667416" y="2076419"/>
            <a:ext cx="2311322" cy="150357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spc="100" dirty="0">
                <a:solidFill>
                  <a:srgbClr val="7F7F7F"/>
                </a:solidFill>
                <a:latin typeface="Century Gothic" charset="0"/>
                <a:ea typeface="Arial" charset="0"/>
              </a:rPr>
              <a:t>Bioprocessing </a:t>
            </a:r>
            <a:endParaRPr lang="en-US" sz="1600" dirty="0">
              <a:latin typeface="Arial" charset="0"/>
              <a:ea typeface="Arial" charset="0"/>
            </a:endParaRPr>
          </a:p>
          <a:p>
            <a:pPr algn="ctr"/>
            <a:r>
              <a:rPr lang="en-US" sz="1200" spc="100" dirty="0">
                <a:solidFill>
                  <a:srgbClr val="7F7F7F"/>
                </a:solidFill>
                <a:latin typeface="Century Gothic" charset="0"/>
                <a:ea typeface="Arial" charset="0"/>
              </a:rPr>
              <a:t>Converting organic matter (like corn) or waste into products that we use every day, like plastic or fuel.</a:t>
            </a:r>
            <a:endParaRPr lang="en-US" sz="1200" dirty="0">
              <a:latin typeface="Arial" charset="0"/>
              <a:ea typeface="Arial" charset="0"/>
            </a:endParaRPr>
          </a:p>
          <a:p>
            <a:r>
              <a:rPr lang="en-US" sz="1050" dirty="0">
                <a:latin typeface="Arial" charset="0"/>
                <a:ea typeface="Arial" charset="0"/>
              </a:rPr>
              <a:t> 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37" y="1057436"/>
            <a:ext cx="501015" cy="94361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13" y="3478173"/>
            <a:ext cx="808990" cy="943610"/>
          </a:xfrm>
          <a:prstGeom prst="rect">
            <a:avLst/>
          </a:prstGeom>
        </p:spPr>
      </p:pic>
      <p:sp>
        <p:nvSpPr>
          <p:cNvPr id="8" name="Text Box 5"/>
          <p:cNvSpPr txBox="1"/>
          <p:nvPr/>
        </p:nvSpPr>
        <p:spPr>
          <a:xfrm>
            <a:off x="730931" y="4421783"/>
            <a:ext cx="2230755" cy="164030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spc="100" dirty="0">
                <a:solidFill>
                  <a:srgbClr val="7F7F7F"/>
                </a:solidFill>
                <a:latin typeface="Century Gothic" charset="0"/>
                <a:ea typeface="Arial" charset="0"/>
              </a:rPr>
              <a:t>Restoration Ecology</a:t>
            </a:r>
            <a:endParaRPr lang="en-US" sz="1600" dirty="0">
              <a:latin typeface="Arial" charset="0"/>
              <a:ea typeface="Arial" charset="0"/>
            </a:endParaRPr>
          </a:p>
          <a:p>
            <a:pPr algn="ctr"/>
            <a:r>
              <a:rPr lang="en-US" sz="1200" spc="100" dirty="0">
                <a:solidFill>
                  <a:srgbClr val="7F7F7F"/>
                </a:solidFill>
                <a:latin typeface="Century Gothic" charset="0"/>
                <a:ea typeface="Arial" charset="0"/>
              </a:rPr>
              <a:t>The preservation and restoration of forestry and natural environments (like forests and plains). </a:t>
            </a:r>
            <a:r>
              <a:rPr lang="en-US" sz="1200" dirty="0">
                <a:latin typeface="Arial" charset="0"/>
                <a:ea typeface="Arial" charset="0"/>
              </a:rPr>
              <a:t> 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28" y="1244345"/>
            <a:ext cx="828040" cy="828040"/>
          </a:xfrm>
          <a:prstGeom prst="rect">
            <a:avLst/>
          </a:prstGeom>
        </p:spPr>
      </p:pic>
      <p:sp>
        <p:nvSpPr>
          <p:cNvPr id="10" name="Text Box 10"/>
          <p:cNvSpPr txBox="1"/>
          <p:nvPr/>
        </p:nvSpPr>
        <p:spPr>
          <a:xfrm>
            <a:off x="3545455" y="2083970"/>
            <a:ext cx="2243731" cy="148690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spc="100" dirty="0">
                <a:solidFill>
                  <a:srgbClr val="7F7F7F"/>
                </a:solidFill>
                <a:latin typeface="Century Gothic" charset="0"/>
                <a:ea typeface="Arial" charset="0"/>
              </a:rPr>
              <a:t>Biofuels</a:t>
            </a:r>
            <a:endParaRPr lang="en-US" sz="1600" dirty="0">
              <a:latin typeface="Arial" charset="0"/>
              <a:ea typeface="Arial" charset="0"/>
            </a:endParaRPr>
          </a:p>
          <a:p>
            <a:pPr algn="ctr"/>
            <a:r>
              <a:rPr lang="en-US" sz="1200" spc="100" dirty="0">
                <a:solidFill>
                  <a:srgbClr val="7F7F7F"/>
                </a:solidFill>
                <a:latin typeface="Century Gothic" charset="0"/>
                <a:ea typeface="Arial" charset="0"/>
              </a:rPr>
              <a:t>A form of bioprocessing, which focuses on turning organic matter (like corn or food waste) into fuel. </a:t>
            </a:r>
            <a:endParaRPr lang="en-US" sz="1200" dirty="0">
              <a:latin typeface="Arial" charset="0"/>
              <a:ea typeface="Arial" charset="0"/>
            </a:endParaRPr>
          </a:p>
          <a:p>
            <a:pPr algn="ctr"/>
            <a:r>
              <a:rPr lang="en-US" sz="1050" dirty="0">
                <a:latin typeface="Arial" charset="0"/>
                <a:ea typeface="Arial" charset="0"/>
              </a:rPr>
              <a:t> </a:t>
            </a: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07" y="3575827"/>
            <a:ext cx="897005" cy="897005"/>
          </a:xfrm>
          <a:prstGeom prst="rect">
            <a:avLst/>
          </a:prstGeom>
        </p:spPr>
      </p:pic>
      <p:sp>
        <p:nvSpPr>
          <p:cNvPr id="12" name="Text Box 12"/>
          <p:cNvSpPr txBox="1"/>
          <p:nvPr/>
        </p:nvSpPr>
        <p:spPr>
          <a:xfrm>
            <a:off x="3535527" y="4472832"/>
            <a:ext cx="2498776" cy="161565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spc="100" dirty="0">
                <a:solidFill>
                  <a:srgbClr val="7F7F7F"/>
                </a:solidFill>
                <a:latin typeface="Century Gothic" charset="0"/>
                <a:ea typeface="Arial" charset="0"/>
              </a:rPr>
              <a:t>Process Maintenance </a:t>
            </a:r>
            <a:endParaRPr lang="en-US" sz="1600" dirty="0">
              <a:latin typeface="Arial" charset="0"/>
              <a:ea typeface="Arial" charset="0"/>
            </a:endParaRPr>
          </a:p>
          <a:p>
            <a:pPr algn="ctr"/>
            <a:r>
              <a:rPr lang="en-US" sz="1200" spc="100" dirty="0">
                <a:solidFill>
                  <a:srgbClr val="7F7F7F"/>
                </a:solidFill>
                <a:latin typeface="Century Gothic" charset="0"/>
                <a:ea typeface="Arial" charset="0"/>
              </a:rPr>
              <a:t>The operation behind any manufacturing facility, including both machine and computer process systems. </a:t>
            </a:r>
            <a:endParaRPr lang="en-US" sz="1200" dirty="0">
              <a:latin typeface="Arial" charset="0"/>
              <a:ea typeface="Arial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90" y="1316787"/>
            <a:ext cx="765175" cy="765175"/>
          </a:xfrm>
          <a:prstGeom prst="rect">
            <a:avLst/>
          </a:prstGeom>
        </p:spPr>
      </p:pic>
      <p:sp>
        <p:nvSpPr>
          <p:cNvPr id="14" name="Text Box 8"/>
          <p:cNvSpPr txBox="1"/>
          <p:nvPr/>
        </p:nvSpPr>
        <p:spPr>
          <a:xfrm>
            <a:off x="6075792" y="2123155"/>
            <a:ext cx="2528236" cy="12853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spc="100" dirty="0">
                <a:solidFill>
                  <a:srgbClr val="7F7F7F"/>
                </a:solidFill>
                <a:latin typeface="Century Gothic" charset="0"/>
                <a:ea typeface="Arial" charset="0"/>
              </a:rPr>
              <a:t>Water Management </a:t>
            </a:r>
            <a:endParaRPr lang="en-US" sz="1600" dirty="0">
              <a:latin typeface="Arial" charset="0"/>
              <a:ea typeface="Arial" charset="0"/>
            </a:endParaRPr>
          </a:p>
          <a:p>
            <a:pPr algn="ctr"/>
            <a:r>
              <a:rPr lang="en-US" sz="1200" spc="100" dirty="0">
                <a:solidFill>
                  <a:srgbClr val="7F7F7F"/>
                </a:solidFill>
                <a:latin typeface="Century Gothic" charset="0"/>
                <a:ea typeface="Arial" charset="0"/>
              </a:rPr>
              <a:t>Treatment of waste or drinking water in a government or private facility, as well as in agriculture watersheds.</a:t>
            </a:r>
            <a:endParaRPr lang="en-US" sz="1200" dirty="0">
              <a:latin typeface="Arial" charset="0"/>
              <a:ea typeface="Arial" charset="0"/>
            </a:endParaRPr>
          </a:p>
        </p:txBody>
      </p:sp>
      <p:sp>
        <p:nvSpPr>
          <p:cNvPr id="15" name="Text Box 10"/>
          <p:cNvSpPr txBox="1"/>
          <p:nvPr/>
        </p:nvSpPr>
        <p:spPr>
          <a:xfrm>
            <a:off x="6182198" y="4582525"/>
            <a:ext cx="2437740" cy="15486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spc="100" dirty="0">
                <a:solidFill>
                  <a:srgbClr val="7F7F7F"/>
                </a:solidFill>
                <a:latin typeface="Century Gothic" charset="0"/>
                <a:ea typeface="Arial" charset="0"/>
              </a:rPr>
              <a:t>Integrative Studies</a:t>
            </a:r>
            <a:endParaRPr lang="en-US" sz="1600" dirty="0">
              <a:latin typeface="Arial" charset="0"/>
              <a:ea typeface="Arial" charset="0"/>
            </a:endParaRPr>
          </a:p>
          <a:p>
            <a:pPr algn="ctr"/>
            <a:r>
              <a:rPr lang="en-US" sz="1200" spc="100" dirty="0">
                <a:solidFill>
                  <a:srgbClr val="7F7F7F"/>
                </a:solidFill>
                <a:latin typeface="Century Gothic" charset="0"/>
                <a:ea typeface="Arial" charset="0"/>
              </a:rPr>
              <a:t>Business, marketing, HR, communications, accounting and other professional positions needed to support              bio-based industries.</a:t>
            </a:r>
            <a:endParaRPr lang="en-US" sz="1200" dirty="0">
              <a:latin typeface="Arial" charset="0"/>
              <a:ea typeface="Arial" charset="0"/>
            </a:endParaRPr>
          </a:p>
        </p:txBody>
      </p:sp>
      <p:pic>
        <p:nvPicPr>
          <p:cNvPr id="1030" name="Picture 6" descr="Image result for clipart business data blue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90" y="3526711"/>
            <a:ext cx="946121" cy="9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87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576" y="242565"/>
            <a:ext cx="5738424" cy="809186"/>
          </a:xfrm>
        </p:spPr>
        <p:txBody>
          <a:bodyPr>
            <a:normAutofit/>
          </a:bodyPr>
          <a:lstStyle/>
          <a:p>
            <a:r>
              <a:rPr lang="en-US" sz="2400" b="1" dirty="0"/>
              <a:t>Bioprocess Career Pathway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" y="1051751"/>
            <a:ext cx="6801903" cy="5669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8679" y="1315204"/>
            <a:ext cx="6788016" cy="38022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8820" y="5431632"/>
            <a:ext cx="6657875" cy="117345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007" y="581830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96365"/>
                </a:solidFill>
              </a:rPr>
              <a:t>SIUE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910" y="3046852"/>
            <a:ext cx="140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96365"/>
                </a:solidFill>
              </a:rPr>
              <a:t>Community College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499053" y="4672768"/>
            <a:ext cx="690982" cy="24184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82918" tIns="41459" rIns="82918" bIns="41459" numCol="1" anchor="t" anchorCtr="0" compatLnSpc="1">
            <a:prstTxWarp prst="textNoShape">
              <a:avLst/>
            </a:prstTxWarp>
          </a:bodyPr>
          <a:lstStyle/>
          <a:p>
            <a:pPr algn="ctr"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70" b="1" dirty="0">
                <a:solidFill>
                  <a:srgbClr val="000000"/>
                </a:solidFill>
                <a:latin typeface="Calibri" panose="020F0502020204030204" pitchFamily="34" charset="0"/>
              </a:rPr>
              <a:t>Science</a:t>
            </a:r>
          </a:p>
          <a:p>
            <a:pPr algn="ctr" defTabSz="8291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32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91" y="2323510"/>
            <a:ext cx="1686319" cy="1196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0857" y="3044587"/>
            <a:ext cx="5942448" cy="2604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41" b="1" dirty="0">
                <a:ln w="25400">
                  <a:noFill/>
                </a:ln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Marketing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66910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First: We Want to Hear from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61674"/>
            <a:ext cx="8229600" cy="1743575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would you like to learn most from this marketing section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the webinar?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Tell us through the chat panel!</a:t>
            </a:r>
          </a:p>
        </p:txBody>
      </p:sp>
    </p:spTree>
    <p:extLst>
      <p:ext uri="{BB962C8B-B14F-4D97-AF65-F5344CB8AC3E}">
        <p14:creationId xmlns:p14="http://schemas.microsoft.com/office/powerpoint/2010/main" val="184139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27135" y="1312164"/>
            <a:ext cx="7852771" cy="50961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Facilitator: </a:t>
            </a:r>
          </a:p>
          <a:p>
            <a:pPr marL="0" indent="0">
              <a:buNone/>
            </a:pPr>
            <a:r>
              <a:rPr lang="en-US" b="1" dirty="0"/>
              <a:t>Christian Lagarde, </a:t>
            </a:r>
            <a:r>
              <a:rPr lang="en-US" dirty="0"/>
              <a:t>Project Manager, Workforce and Economic Development, American Association of Community Colleges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Presenter:</a:t>
            </a:r>
          </a:p>
          <a:p>
            <a:pPr marL="0" indent="0">
              <a:buNone/>
            </a:pPr>
            <a:r>
              <a:rPr lang="en-US" b="1" dirty="0"/>
              <a:t>Diana Nastasia, </a:t>
            </a:r>
            <a:r>
              <a:rPr lang="en-US" dirty="0"/>
              <a:t>Associate Project Manager, Building Illinois </a:t>
            </a:r>
            <a:r>
              <a:rPr lang="en-US" dirty="0" err="1"/>
              <a:t>Bioeconomy</a:t>
            </a:r>
            <a:r>
              <a:rPr lang="en-US" dirty="0"/>
              <a:t> Consortium, Southern Illinois University Edwardsville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Courtney Breckenridge, </a:t>
            </a:r>
            <a:r>
              <a:rPr lang="en-US" dirty="0"/>
              <a:t>Project Manager, Building Illinois </a:t>
            </a:r>
            <a:r>
              <a:rPr lang="en-US" dirty="0" err="1"/>
              <a:t>Bioeconomy</a:t>
            </a:r>
            <a:r>
              <a:rPr lang="en-US" dirty="0"/>
              <a:t> Consortium, Southern Illinois University Edwardsville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Shannon McGhee, </a:t>
            </a:r>
            <a:r>
              <a:rPr lang="en-US" dirty="0"/>
              <a:t>Account Director, Hawthorne Strategy Group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Moderator:</a:t>
            </a:r>
          </a:p>
          <a:p>
            <a:pPr marL="0" indent="0">
              <a:buNone/>
            </a:pPr>
            <a:r>
              <a:rPr lang="en-US" b="1" dirty="0"/>
              <a:t>Eugenie Agia</a:t>
            </a:r>
            <a:r>
              <a:rPr lang="en-US" dirty="0"/>
              <a:t>, Workforce Analyst, TAACCCT Grants, U.S. Department of Labor, Employment and Training Administration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346824" y="274638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3201311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6443" y="254972"/>
            <a:ext cx="5245098" cy="703544"/>
          </a:xfrm>
        </p:spPr>
        <p:txBody>
          <a:bodyPr>
            <a:normAutofit/>
          </a:bodyPr>
          <a:lstStyle/>
          <a:p>
            <a:r>
              <a:rPr lang="en-US" sz="3200"/>
              <a:t>POLL QUESTION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the most useful marketing channel in reaching your audiences?</a:t>
            </a:r>
          </a:p>
          <a:p>
            <a:pPr lvl="1"/>
            <a:r>
              <a:rPr lang="en-US" dirty="0"/>
              <a:t>Earned Media </a:t>
            </a:r>
          </a:p>
          <a:p>
            <a:pPr lvl="1"/>
            <a:r>
              <a:rPr lang="en-US" dirty="0"/>
              <a:t>Employer outreach</a:t>
            </a:r>
          </a:p>
          <a:p>
            <a:pPr lvl="1"/>
            <a:r>
              <a:rPr lang="en-US" dirty="0"/>
              <a:t>Materials development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Other (option to type in original response)</a:t>
            </a:r>
          </a:p>
        </p:txBody>
      </p:sp>
    </p:spTree>
    <p:extLst>
      <p:ext uri="{BB962C8B-B14F-4D97-AF65-F5344CB8AC3E}">
        <p14:creationId xmlns:p14="http://schemas.microsoft.com/office/powerpoint/2010/main" val="1701622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441700" y="441744"/>
            <a:ext cx="6023141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1"/>
            <a:r>
              <a:rPr lang="en-US" sz="2400" spc="94" dirty="0">
                <a:latin typeface="Arial" charset="0"/>
                <a:ea typeface="Arial" charset="0"/>
                <a:cs typeface="Arial" charset="0"/>
              </a:rPr>
              <a:t>Identify Audience</a:t>
            </a:r>
            <a:endParaRPr sz="2400" spc="124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50" y="1488273"/>
            <a:ext cx="7079604" cy="4398177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286336" y="811076"/>
            <a:ext cx="3155364" cy="2757553"/>
          </a:xfrm>
          <a:prstGeom prst="irregularSeal1">
            <a:avLst/>
          </a:prstGeom>
          <a:solidFill>
            <a:srgbClr val="13284B"/>
          </a:solidFill>
          <a:ln>
            <a:solidFill>
              <a:srgbClr val="1328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Think About Basic Needs and How your Programs Fit</a:t>
            </a:r>
          </a:p>
        </p:txBody>
      </p:sp>
    </p:spTree>
    <p:extLst>
      <p:ext uri="{BB962C8B-B14F-4D97-AF65-F5344CB8AC3E}">
        <p14:creationId xmlns:p14="http://schemas.microsoft.com/office/powerpoint/2010/main" val="70163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Figure Out Issues of Audience Category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126"/>
            <a:ext cx="8991599" cy="728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Helvetica Neue"/>
                <a:cs typeface="Helvetica Neue"/>
              </a:rPr>
              <a:t>Immediate Need</a:t>
            </a:r>
            <a:r>
              <a:rPr lang="en-US" dirty="0">
                <a:latin typeface="Helvetica Neue"/>
                <a:cs typeface="Helvetica Neue"/>
              </a:rPr>
              <a:t> audience is broad, with individuals unified by a need to gain employment quickly, maintain benefits, or increase paycheck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0AB6-A3F3-2744-9322-87E32C1E0ED1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68842"/>
              </p:ext>
            </p:extLst>
          </p:nvPr>
        </p:nvGraphicFramePr>
        <p:xfrm>
          <a:off x="457201" y="1950745"/>
          <a:ext cx="8362950" cy="4339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511">
                <a:tc>
                  <a:txBody>
                    <a:bodyPr/>
                    <a:lstStyle/>
                    <a:p>
                      <a:endParaRPr lang="en-US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81BE41"/>
                          </a:solidFill>
                          <a:latin typeface="Helvetica Neue Light"/>
                          <a:cs typeface="Helvetica Neue Light"/>
                        </a:rPr>
                        <a:t>Current</a:t>
                      </a:r>
                      <a:r>
                        <a:rPr lang="en-US" b="1" i="0" baseline="0" dirty="0">
                          <a:solidFill>
                            <a:srgbClr val="81BE41"/>
                          </a:solidFill>
                          <a:latin typeface="Helvetica Neue Light"/>
                          <a:cs typeface="Helvetica Neue Light"/>
                        </a:rPr>
                        <a:t> State</a:t>
                      </a:r>
                      <a:endParaRPr lang="en-US" b="1" i="0" dirty="0">
                        <a:solidFill>
                          <a:srgbClr val="81BE4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81BE41"/>
                          </a:solidFill>
                          <a:latin typeface="Helvetica Neue Light"/>
                          <a:cs typeface="Helvetica Neue Light"/>
                        </a:rPr>
                        <a:t>Future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945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81BE41"/>
                          </a:solidFill>
                          <a:latin typeface="Helvetica Neue Light"/>
                          <a:cs typeface="Helvetica Neue Light"/>
                        </a:rPr>
                        <a:t>Believe</a:t>
                      </a:r>
                    </a:p>
                    <a:p>
                      <a:r>
                        <a:rPr lang="en-US" sz="1200" b="0" i="1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What do they believe about higher education or more training? Do they think it’s attainable in general?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Lack of belief in job growth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State of Illinois</a:t>
                      </a: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 fears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Language barriers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Afraid of school environment</a:t>
                      </a:r>
                      <a:endParaRPr lang="en-US" sz="1100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Possibility</a:t>
                      </a: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, attainability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When education and industry are linked, outcomes are better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Programs help achieve better </a:t>
                      </a:r>
                      <a:endParaRPr lang="en-US" sz="1100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945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81BE41"/>
                          </a:solidFill>
                          <a:latin typeface="Helvetica Neue Light"/>
                          <a:cs typeface="Helvetica Neue Light"/>
                        </a:rPr>
                        <a:t>Think</a:t>
                      </a:r>
                    </a:p>
                    <a:p>
                      <a:r>
                        <a:rPr lang="en-US" sz="1200" b="0" i="1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What do they think about specific BIB programs? Do they think it’s helpful, or not?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Job training doesn’t work to get what’s needed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Programs don’t teach skills</a:t>
                      </a: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 needed</a:t>
                      </a:r>
                      <a:endParaRPr lang="en-US" sz="1100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Connection between better</a:t>
                      </a: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 paying job and certificate or degrees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Can picture themselves in programs </a:t>
                      </a:r>
                      <a:endParaRPr lang="en-US" sz="1100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45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81BE41"/>
                          </a:solidFill>
                          <a:latin typeface="Helvetica Neue Light"/>
                          <a:cs typeface="Helvetica Neue Light"/>
                        </a:rPr>
                        <a:t>Feel</a:t>
                      </a:r>
                    </a:p>
                    <a:p>
                      <a:r>
                        <a:rPr lang="en-US" sz="1200" b="0" i="1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What are their emotions about going back to school or getting more training?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Overwhelmed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Lack of confidence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Angry </a:t>
                      </a:r>
                      <a:endParaRPr lang="en-US" sz="1100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Hopeful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Optimistic</a:t>
                      </a: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 </a:t>
                      </a:r>
                      <a:endParaRPr lang="en-US" sz="1100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56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81BE41"/>
                          </a:solidFill>
                          <a:latin typeface="Helvetica Neue Light"/>
                          <a:cs typeface="Helvetica Neue Light"/>
                        </a:rPr>
                        <a:t>Do</a:t>
                      </a:r>
                    </a:p>
                    <a:p>
                      <a:r>
                        <a:rPr lang="en-US" sz="1200" b="0" i="1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What does all of this make them do?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Shut down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Reach</a:t>
                      </a: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 out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1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Enjoy </a:t>
                      </a:r>
                      <a:endParaRPr lang="en-US" sz="1100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476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407" y="258596"/>
            <a:ext cx="5547894" cy="703544"/>
          </a:xfrm>
        </p:spPr>
        <p:txBody>
          <a:bodyPr>
            <a:noAutofit/>
          </a:bodyPr>
          <a:lstStyle/>
          <a:p>
            <a:r>
              <a:rPr lang="en-US" sz="2400" dirty="0"/>
              <a:t>Write Messaging Designed to Move To Action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866263"/>
              </p:ext>
            </p:extLst>
          </p:nvPr>
        </p:nvGraphicFramePr>
        <p:xfrm>
          <a:off x="457200" y="1448719"/>
          <a:ext cx="8229600" cy="3114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81BE41"/>
                          </a:solidFill>
                          <a:latin typeface="Helvetica Neue Light"/>
                          <a:cs typeface="Helvetica Neue Light"/>
                        </a:rPr>
                        <a:t>Immediate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81BE41"/>
                          </a:solidFill>
                          <a:latin typeface="Helvetica Neue Light"/>
                          <a:cs typeface="Helvetica Neue Light"/>
                        </a:rPr>
                        <a:t>Betterment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81BE41"/>
                          </a:solidFill>
                          <a:latin typeface="Helvetica Neue Light"/>
                          <a:cs typeface="Helvetica Neue Light"/>
                        </a:rPr>
                        <a:t>Traditional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81BE41"/>
                          </a:solidFill>
                          <a:latin typeface="Helvetica Neue Light"/>
                          <a:cs typeface="Helvetica Neue Light"/>
                        </a:rPr>
                        <a:t>Challenges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Pre-held</a:t>
                      </a:r>
                      <a:r>
                        <a:rPr lang="en-US" sz="14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 beliefs </a:t>
                      </a:r>
                      <a:endParaRPr lang="en-US" sz="1400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  <a:p>
                      <a:endParaRPr lang="en-US" sz="1400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Urgency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Price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Awareness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81BE41"/>
                          </a:solidFill>
                          <a:latin typeface="Helvetica Neue Light"/>
                          <a:cs typeface="Helvetica Neue Light"/>
                        </a:rPr>
                        <a:t>Motivators</a:t>
                      </a:r>
                    </a:p>
                    <a:p>
                      <a:endParaRPr lang="en-US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  <a:p>
                      <a:endParaRPr lang="en-US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Length</a:t>
                      </a:r>
                      <a:r>
                        <a:rPr lang="en-US" sz="14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 of time to outcome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400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Increased skill or</a:t>
                      </a:r>
                      <a:r>
                        <a:rPr lang="en-US" sz="14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 income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Opportunity </a:t>
                      </a:r>
                      <a:endParaRPr lang="en-US" sz="1400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Interest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81BE41"/>
                          </a:solidFill>
                          <a:latin typeface="Helvetica Neue Light"/>
                          <a:cs typeface="Helvetica Neue Light"/>
                        </a:rPr>
                        <a:t>Calls to Action </a:t>
                      </a:r>
                    </a:p>
                    <a:p>
                      <a:endParaRPr lang="en-US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  <a:p>
                      <a:endParaRPr lang="en-US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See</a:t>
                      </a:r>
                      <a:r>
                        <a:rPr lang="en-US" sz="1400" b="0" i="0" baseline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 Case Manager</a:t>
                      </a:r>
                      <a:endParaRPr lang="en-US" sz="1400" b="0" i="0" dirty="0">
                        <a:solidFill>
                          <a:srgbClr val="696364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See Case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dirty="0">
                          <a:solidFill>
                            <a:srgbClr val="696364"/>
                          </a:solidFill>
                          <a:latin typeface="Helvetica Neue Light"/>
                          <a:cs typeface="Helvetica Neue Light"/>
                        </a:rPr>
                        <a:t>Register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Explosion 1 5"/>
          <p:cNvSpPr/>
          <p:nvPr/>
        </p:nvSpPr>
        <p:spPr>
          <a:xfrm>
            <a:off x="5951956" y="4100447"/>
            <a:ext cx="3155364" cy="2757553"/>
          </a:xfrm>
          <a:prstGeom prst="irregularSeal1">
            <a:avLst/>
          </a:prstGeom>
          <a:solidFill>
            <a:srgbClr val="13284B"/>
          </a:solidFill>
          <a:ln>
            <a:solidFill>
              <a:srgbClr val="1328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Figure out Where Best to Point to for Enrollment</a:t>
            </a:r>
          </a:p>
        </p:txBody>
      </p:sp>
    </p:spTree>
    <p:extLst>
      <p:ext uri="{BB962C8B-B14F-4D97-AF65-F5344CB8AC3E}">
        <p14:creationId xmlns:p14="http://schemas.microsoft.com/office/powerpoint/2010/main" val="74396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576" y="242565"/>
            <a:ext cx="5738424" cy="809186"/>
          </a:xfrm>
        </p:spPr>
        <p:txBody>
          <a:bodyPr>
            <a:normAutofit/>
          </a:bodyPr>
          <a:lstStyle/>
          <a:p>
            <a:r>
              <a:rPr lang="en-US" sz="2400" b="1" dirty="0"/>
              <a:t>Show Clearly the Outcome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" y="1051751"/>
            <a:ext cx="6801903" cy="5669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8679" y="1315204"/>
            <a:ext cx="6788016" cy="38022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8820" y="5431632"/>
            <a:ext cx="6657875" cy="117345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007" y="581830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96365"/>
                </a:solidFill>
              </a:rPr>
              <a:t>SIUE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910" y="3046852"/>
            <a:ext cx="140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96365"/>
                </a:solidFill>
              </a:rPr>
              <a:t>Community College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499053" y="4672768"/>
            <a:ext cx="690982" cy="24184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82918" tIns="41459" rIns="82918" bIns="41459" numCol="1" anchor="t" anchorCtr="0" compatLnSpc="1">
            <a:prstTxWarp prst="textNoShape">
              <a:avLst/>
            </a:prstTxWarp>
          </a:bodyPr>
          <a:lstStyle/>
          <a:p>
            <a:pPr algn="ctr" defTabSz="8291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70" b="1" dirty="0">
                <a:solidFill>
                  <a:srgbClr val="000000"/>
                </a:solidFill>
                <a:latin typeface="Calibri" panose="020F0502020204030204" pitchFamily="34" charset="0"/>
              </a:rPr>
              <a:t>Science</a:t>
            </a:r>
          </a:p>
          <a:p>
            <a:pPr algn="ctr" defTabSz="8291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32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427263" y="264137"/>
            <a:ext cx="5245098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1"/>
            <a:r>
              <a:rPr lang="en-US" sz="2400" spc="94" dirty="0">
                <a:latin typeface="Arial" charset="0"/>
                <a:ea typeface="Arial" charset="0"/>
                <a:cs typeface="Arial" charset="0"/>
              </a:rPr>
              <a:t>Show Existing Resources to Meet Audiences Where They Are</a:t>
            </a:r>
            <a:endParaRPr sz="2400" spc="12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811" y="1460116"/>
            <a:ext cx="8568181" cy="419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539" dirty="0">
                <a:latin typeface="Futura Medium"/>
              </a:rPr>
              <a:t> </a:t>
            </a:r>
            <a:r>
              <a:rPr lang="en-US" sz="2539" dirty="0">
                <a:solidFill>
                  <a:srgbClr val="646668"/>
                </a:solidFill>
                <a:latin typeface="Futura Medium"/>
                <a:ea typeface="Futura Medium" charset="0"/>
                <a:cs typeface="Futura Medium" charset="0"/>
                <a:hlinkClick r:id="rId4"/>
              </a:rPr>
              <a:t>Head Start parents in East St. Louis</a:t>
            </a:r>
            <a:endParaRPr lang="en-US" sz="2539" dirty="0">
              <a:solidFill>
                <a:srgbClr val="646668"/>
              </a:solidFill>
              <a:latin typeface="Futura Medium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539" dirty="0">
                <a:latin typeface="Futura Medium"/>
              </a:rPr>
              <a:t> </a:t>
            </a:r>
            <a:r>
              <a:rPr lang="en-US" sz="2539" dirty="0">
                <a:latin typeface="Futura Medium"/>
                <a:hlinkClick r:id="rId5"/>
              </a:rPr>
              <a:t>Laid off steelworkers in Granite City, IL</a:t>
            </a:r>
            <a:endParaRPr lang="en-US" sz="2539" dirty="0">
              <a:latin typeface="Futura Medium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539" dirty="0">
                <a:solidFill>
                  <a:srgbClr val="646668"/>
                </a:solidFill>
                <a:latin typeface="Futura Medium"/>
                <a:ea typeface="Futura Medium" charset="0"/>
                <a:cs typeface="Futura Medium" charset="0"/>
              </a:rPr>
              <a:t> </a:t>
            </a:r>
            <a:r>
              <a:rPr lang="en-US" sz="2539" dirty="0">
                <a:latin typeface="Futura Medium"/>
                <a:hlinkClick r:id="rId6"/>
              </a:rPr>
              <a:t>Current staff of energy employers </a:t>
            </a:r>
            <a:endParaRPr lang="en-US" sz="2539" dirty="0">
              <a:latin typeface="Futura Medium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539" dirty="0">
                <a:solidFill>
                  <a:srgbClr val="646668"/>
                </a:solidFill>
                <a:latin typeface="Futura Medium"/>
                <a:ea typeface="Futura Medium" charset="0"/>
                <a:cs typeface="Futura Medium" charset="0"/>
              </a:rPr>
              <a:t> </a:t>
            </a:r>
            <a:r>
              <a:rPr lang="en-US" sz="2539" dirty="0">
                <a:solidFill>
                  <a:srgbClr val="646668"/>
                </a:solidFill>
                <a:latin typeface="Futura Medium"/>
                <a:ea typeface="Futura Medium" charset="0"/>
                <a:cs typeface="Futura Medium" charset="0"/>
                <a:hlinkClick r:id="rId7"/>
              </a:rPr>
              <a:t>Veterans, air force base families</a:t>
            </a:r>
            <a:endParaRPr lang="en-US" sz="2539" dirty="0">
              <a:solidFill>
                <a:srgbClr val="646668"/>
              </a:solidFill>
              <a:latin typeface="Futura Medium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539" dirty="0">
                <a:solidFill>
                  <a:srgbClr val="646668"/>
                </a:solidFill>
                <a:latin typeface="Futura Medium"/>
                <a:ea typeface="Futura Medium" charset="0"/>
                <a:cs typeface="Futura Medium" charset="0"/>
              </a:rPr>
              <a:t> </a:t>
            </a:r>
            <a:r>
              <a:rPr lang="en-US" sz="2539" dirty="0">
                <a:solidFill>
                  <a:srgbClr val="646668"/>
                </a:solidFill>
                <a:latin typeface="Futura Medium"/>
                <a:ea typeface="Futura Medium" charset="0"/>
                <a:cs typeface="Futura Medium" charset="0"/>
                <a:hlinkClick r:id="rId8"/>
              </a:rPr>
              <a:t>Amazon Career Choice beneficiaries</a:t>
            </a:r>
            <a:endParaRPr lang="en-US" sz="2539" dirty="0">
              <a:solidFill>
                <a:srgbClr val="646668"/>
              </a:solidFill>
              <a:latin typeface="Futura Medium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539" dirty="0">
                <a:solidFill>
                  <a:srgbClr val="646668"/>
                </a:solidFill>
                <a:latin typeface="Futura Medium"/>
                <a:ea typeface="Futura Medium" charset="0"/>
                <a:cs typeface="Futura Medium" charset="0"/>
              </a:rPr>
              <a:t> </a:t>
            </a:r>
            <a:r>
              <a:rPr lang="en-US" sz="2539" dirty="0">
                <a:solidFill>
                  <a:srgbClr val="646668"/>
                </a:solidFill>
                <a:latin typeface="Futura Medium"/>
                <a:ea typeface="Futura Medium" charset="0"/>
                <a:cs typeface="Futura Medium" charset="0"/>
                <a:hlinkClick r:id="rId9"/>
              </a:rPr>
              <a:t>New immigrants in St. Louis Metro area</a:t>
            </a:r>
            <a:endParaRPr lang="en-US" sz="2539" dirty="0">
              <a:solidFill>
                <a:srgbClr val="646668"/>
              </a:solidFill>
              <a:latin typeface="Futura Medium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en-US" sz="2539" dirty="0">
                <a:solidFill>
                  <a:srgbClr val="646668"/>
                </a:solidFill>
                <a:latin typeface="Futura Medium"/>
                <a:ea typeface="Futura Medium" charset="0"/>
                <a:cs typeface="Futura Medium" charset="0"/>
              </a:rPr>
              <a:t> Farmers in Southern and Central Illinois</a:t>
            </a:r>
            <a:endParaRPr lang="en-US" sz="2539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10"/>
          <a:stretch>
            <a:fillRect/>
          </a:stretch>
        </p:blipFill>
        <p:spPr>
          <a:xfrm>
            <a:off x="7150952" y="1460116"/>
            <a:ext cx="1471705" cy="1200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52" y="3018233"/>
            <a:ext cx="1521409" cy="14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85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Develop an Intake Mechanism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536" y="1776663"/>
            <a:ext cx="4676274" cy="369369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 interested applicants get in touch with you?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Where do you send them if you can’t help?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 you reply quickly with limited staff? 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 you track them through their journey to ensure they get into training?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8274" y="1449806"/>
            <a:ext cx="3433011" cy="4020552"/>
          </a:xfrm>
          <a:prstGeom prst="rect">
            <a:avLst/>
          </a:prstGeom>
          <a:solidFill>
            <a:srgbClr val="13284B"/>
          </a:solidFill>
          <a:ln>
            <a:solidFill>
              <a:srgbClr val="1328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Tips to Avoid Losing Candidates / Hurting Reputation with Limited Staff and Resources</a:t>
            </a:r>
          </a:p>
          <a:p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Develop partnerships with organizations who help with areas you don’t (e.g. soft skills)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Develop an auto response telling common times for reply to help ease response time drop-off </a:t>
            </a:r>
          </a:p>
          <a:p>
            <a:pPr marL="342900" indent="-342900">
              <a:buFont typeface="+mj-lt"/>
              <a:buAutoNum type="arabicPeriod"/>
            </a:pPr>
            <a:endParaRPr lang="en-US" sz="9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Keep a database (even through spreadsheets) of candidate contact information so you can check in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66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POLL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Where do you see the most potential for growth in your marketing efforts?</a:t>
            </a:r>
          </a:p>
          <a:p>
            <a:pPr lvl="1"/>
            <a:r>
              <a:rPr lang="en-US" dirty="0"/>
              <a:t>Earned Media </a:t>
            </a:r>
          </a:p>
          <a:p>
            <a:pPr lvl="1"/>
            <a:r>
              <a:rPr lang="en-US" dirty="0"/>
              <a:t>Employer outreach</a:t>
            </a:r>
          </a:p>
          <a:p>
            <a:pPr lvl="1"/>
            <a:r>
              <a:rPr lang="en-US" dirty="0"/>
              <a:t>Materials development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Other (option to type in original answer)</a:t>
            </a:r>
          </a:p>
        </p:txBody>
      </p:sp>
    </p:spTree>
    <p:extLst>
      <p:ext uri="{BB962C8B-B14F-4D97-AF65-F5344CB8AC3E}">
        <p14:creationId xmlns:p14="http://schemas.microsoft.com/office/powerpoint/2010/main" val="348538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Spend Marketing Time Wisely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50703"/>
              </p:ext>
            </p:extLst>
          </p:nvPr>
        </p:nvGraphicFramePr>
        <p:xfrm>
          <a:off x="569495" y="1600200"/>
          <a:ext cx="8229600" cy="421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0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9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Lot of Time</a:t>
                      </a:r>
                      <a:endParaRPr lang="en-US" b="1" dirty="0">
                        <a:solidFill>
                          <a:schemeClr val="tx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Less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Managing social media</a:t>
                      </a:r>
                      <a:r>
                        <a:rPr lang="en-US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every day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Develop a toolkit for partners so they can help</a:t>
                      </a:r>
                      <a:r>
                        <a:rPr lang="en-US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you get the word out </a:t>
                      </a:r>
                      <a:r>
                        <a:rPr lang="en-US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(example included) 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Developing tailored fact sheets/flyers</a:t>
                      </a:r>
                      <a:r>
                        <a:rPr lang="en-US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for every event 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Develop one core piece that includes short key information (salary</a:t>
                      </a:r>
                      <a:r>
                        <a:rPr lang="en-US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range, number of jobs, etc.) and where candidates apply. Order a lot, use at every event and spend more facetime 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Using every marketing channel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Determine the ones that matter most for your audience</a:t>
                      </a:r>
                      <a:r>
                        <a:rPr lang="en-US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and focus in. </a:t>
                      </a:r>
                    </a:p>
                    <a:p>
                      <a:endParaRPr lang="en-US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en-US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For most audiences</a:t>
                      </a:r>
                      <a:r>
                        <a:rPr lang="mr-IN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r>
                        <a:rPr lang="en-US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facetime/interaction is the most important 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191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91" y="1906415"/>
            <a:ext cx="1686319" cy="1196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5846" y="2226440"/>
            <a:ext cx="6366048" cy="2604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41" b="1" dirty="0">
                <a:ln w="25400">
                  <a:noFill/>
                </a:ln>
                <a:solidFill>
                  <a:srgbClr val="13284B"/>
                </a:solidFill>
                <a:latin typeface="Futura Medium" charset="0"/>
                <a:ea typeface="Futura Medium" charset="0"/>
                <a:cs typeface="Futura Medium" charset="0"/>
              </a:rPr>
              <a:t>OUR</a:t>
            </a:r>
          </a:p>
          <a:p>
            <a:pPr algn="ctr"/>
            <a:r>
              <a:rPr lang="en-US" sz="5441" b="1" dirty="0">
                <a:ln w="25400">
                  <a:noFill/>
                </a:ln>
                <a:solidFill>
                  <a:srgbClr val="13284B"/>
                </a:solidFill>
                <a:latin typeface="Futura Medium" charset="0"/>
                <a:ea typeface="Futura Medium" charset="0"/>
                <a:cs typeface="Futura Medium" charset="0"/>
              </a:rPr>
              <a:t>SUSTAINABILITY EFFORTS</a:t>
            </a:r>
          </a:p>
        </p:txBody>
      </p:sp>
    </p:spTree>
    <p:extLst>
      <p:ext uri="{BB962C8B-B14F-4D97-AF65-F5344CB8AC3E}">
        <p14:creationId xmlns:p14="http://schemas.microsoft.com/office/powerpoint/2010/main" val="46674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TAACCCT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1396520"/>
            <a:ext cx="8229600" cy="499459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200" b="1" dirty="0">
                <a:solidFill>
                  <a:srgbClr val="1F497D">
                    <a:lumMod val="75000"/>
                  </a:srgbClr>
                </a:solidFill>
              </a:rPr>
              <a:t>TAACCCT Announcements </a:t>
            </a:r>
          </a:p>
          <a:p>
            <a:pPr>
              <a:buFontTx/>
              <a:buChar char="-"/>
            </a:pPr>
            <a:r>
              <a:rPr lang="en-US" b="1" dirty="0"/>
              <a:t>2017 Round 4 TAACCCT Convening</a:t>
            </a:r>
          </a:p>
          <a:p>
            <a:pPr lvl="1">
              <a:buFontTx/>
              <a:buChar char="-"/>
            </a:pPr>
            <a:r>
              <a:rPr lang="en-US" dirty="0"/>
              <a:t>Washington DC</a:t>
            </a:r>
          </a:p>
          <a:p>
            <a:pPr lvl="1">
              <a:buFontTx/>
              <a:buChar char="-"/>
            </a:pPr>
            <a:r>
              <a:rPr lang="en-US" dirty="0"/>
              <a:t>September 26-27 </a:t>
            </a:r>
          </a:p>
          <a:p>
            <a:pPr>
              <a:buFontTx/>
              <a:buChar char="-"/>
            </a:pPr>
            <a:r>
              <a:rPr lang="en-US" b="1" dirty="0"/>
              <a:t>Call for Presentations</a:t>
            </a:r>
          </a:p>
          <a:p>
            <a:pPr lvl="1"/>
            <a:r>
              <a:rPr lang="en-US" dirty="0"/>
              <a:t>Round 4 grantees are invited to submit a proposal to present at the upcoming Round 4 TAACCCT Convening</a:t>
            </a:r>
          </a:p>
          <a:p>
            <a:pPr lvl="1"/>
            <a:r>
              <a:rPr lang="en-US" dirty="0"/>
              <a:t>Proposal should highlight innovations related to the themes described below. Strategies that emphasize scaling and sustainability are especially encouraged!</a:t>
            </a:r>
          </a:p>
          <a:p>
            <a:pPr lvl="1"/>
            <a:r>
              <a:rPr lang="en-US" dirty="0"/>
              <a:t>Proposals will be accepted through Friday, July 28, 2017</a:t>
            </a:r>
          </a:p>
          <a:p>
            <a:pPr lvl="1"/>
            <a:r>
              <a:rPr lang="en-US" dirty="0"/>
              <a:t>This process is managed by consortium leads, so if you're a consortium member, please work with your lead.</a:t>
            </a:r>
          </a:p>
          <a:p>
            <a:pPr lvl="1"/>
            <a:r>
              <a:rPr lang="en-US" dirty="0"/>
              <a:t>Email TAACCCT mailbox with more questions</a:t>
            </a:r>
          </a:p>
        </p:txBody>
      </p:sp>
    </p:spTree>
    <p:extLst>
      <p:ext uri="{BB962C8B-B14F-4D97-AF65-F5344CB8AC3E}">
        <p14:creationId xmlns:p14="http://schemas.microsoft.com/office/powerpoint/2010/main" val="3808756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441701" y="241034"/>
            <a:ext cx="5245098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1"/>
            <a:r>
              <a:rPr lang="en-US" sz="2400" spc="94" dirty="0">
                <a:latin typeface="Arial" charset="0"/>
                <a:ea typeface="Arial" charset="0"/>
                <a:cs typeface="Arial" charset="0"/>
              </a:rPr>
              <a:t>SIUE as Anchor Institution</a:t>
            </a:r>
            <a:br>
              <a:rPr lang="en-US" sz="3990" spc="94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spc="94" dirty="0">
                <a:latin typeface="Arial" charset="0"/>
                <a:ea typeface="Arial" charset="0"/>
                <a:cs typeface="Arial" charset="0"/>
              </a:rPr>
              <a:t>Regionally</a:t>
            </a:r>
            <a:endParaRPr sz="2400" spc="12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61534"/>
            <a:ext cx="9144000" cy="4724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700638" lvl="1" indent="-269475">
              <a:lnSpc>
                <a:spcPct val="150000"/>
              </a:lnSpc>
              <a:buSzPct val="75000"/>
              <a:buBlip>
                <a:blip r:embed="rId3"/>
              </a:buBlip>
              <a:defRPr sz="2800">
                <a:latin typeface="Futura Medium"/>
              </a:defRPr>
            </a:lvl2pPr>
          </a:lstStyle>
          <a:p>
            <a:pPr lvl="1">
              <a:lnSpc>
                <a:spcPct val="100000"/>
              </a:lnSpc>
            </a:pPr>
            <a:r>
              <a:rPr lang="en-US" sz="2539" dirty="0"/>
              <a:t> </a:t>
            </a:r>
            <a:r>
              <a:rPr lang="en-US" sz="2539" b="1" dirty="0">
                <a:solidFill>
                  <a:srgbClr val="898989"/>
                </a:solidFill>
              </a:rPr>
              <a:t>Accessibility of programs (equity)</a:t>
            </a:r>
          </a:p>
          <a:p>
            <a:pPr marL="390979" lvl="1" indent="0">
              <a:lnSpc>
                <a:spcPct val="100000"/>
              </a:lnSpc>
              <a:buNone/>
            </a:pPr>
            <a:r>
              <a:rPr lang="en-US" sz="2176" dirty="0">
                <a:solidFill>
                  <a:srgbClr val="898989"/>
                </a:solidFill>
              </a:rPr>
              <a:t>		K-12 intervention</a:t>
            </a:r>
          </a:p>
          <a:p>
            <a:pPr marL="390979" lvl="1" indent="0">
              <a:lnSpc>
                <a:spcPct val="100000"/>
              </a:lnSpc>
              <a:buNone/>
            </a:pPr>
            <a:r>
              <a:rPr lang="en-US" sz="2176" dirty="0">
                <a:solidFill>
                  <a:srgbClr val="898989"/>
                </a:solidFill>
              </a:rPr>
              <a:t>		Targeted information</a:t>
            </a:r>
          </a:p>
          <a:p>
            <a:pPr lvl="1">
              <a:lnSpc>
                <a:spcPct val="100000"/>
              </a:lnSpc>
            </a:pPr>
            <a:r>
              <a:rPr lang="en-US" sz="2539" dirty="0">
                <a:solidFill>
                  <a:srgbClr val="898989"/>
                </a:solidFill>
              </a:rPr>
              <a:t> </a:t>
            </a:r>
            <a:r>
              <a:rPr lang="en-US" sz="2539" b="1" dirty="0">
                <a:solidFill>
                  <a:srgbClr val="898989"/>
                </a:solidFill>
              </a:rPr>
              <a:t>Environment that prioritizes student learning</a:t>
            </a:r>
          </a:p>
          <a:p>
            <a:pPr marL="390979" lvl="1" indent="0">
              <a:lnSpc>
                <a:spcPct val="100000"/>
              </a:lnSpc>
              <a:buNone/>
            </a:pPr>
            <a:r>
              <a:rPr lang="en-US" sz="2539" dirty="0">
                <a:solidFill>
                  <a:srgbClr val="898989"/>
                </a:solidFill>
              </a:rPr>
              <a:t>		</a:t>
            </a:r>
            <a:r>
              <a:rPr lang="en-US" sz="2176" dirty="0">
                <a:solidFill>
                  <a:srgbClr val="898989"/>
                </a:solidFill>
              </a:rPr>
              <a:t>Case management</a:t>
            </a:r>
          </a:p>
          <a:p>
            <a:pPr marL="390979" lvl="1" indent="0">
              <a:lnSpc>
                <a:spcPct val="100000"/>
              </a:lnSpc>
              <a:buNone/>
            </a:pPr>
            <a:r>
              <a:rPr lang="en-US" sz="2176" dirty="0">
                <a:solidFill>
                  <a:srgbClr val="898989"/>
                </a:solidFill>
              </a:rPr>
              <a:t>		Hybrid and online learning</a:t>
            </a:r>
          </a:p>
          <a:p>
            <a:pPr marL="390979" lvl="1" indent="0">
              <a:lnSpc>
                <a:spcPct val="100000"/>
              </a:lnSpc>
              <a:buNone/>
            </a:pPr>
            <a:r>
              <a:rPr lang="en-US" sz="2176" dirty="0">
                <a:solidFill>
                  <a:srgbClr val="898989"/>
                </a:solidFill>
              </a:rPr>
              <a:t>		Hands-on and experiential learning</a:t>
            </a:r>
          </a:p>
          <a:p>
            <a:pPr marL="390979" lvl="1" indent="0">
              <a:lnSpc>
                <a:spcPct val="100000"/>
              </a:lnSpc>
              <a:buNone/>
            </a:pPr>
            <a:r>
              <a:rPr lang="en-US" sz="2176" dirty="0">
                <a:solidFill>
                  <a:srgbClr val="898989"/>
                </a:solidFill>
              </a:rPr>
              <a:t>		Tutoring, mentoring, coaching, learning communities</a:t>
            </a:r>
          </a:p>
          <a:p>
            <a:pPr marL="390979" lvl="1" indent="0">
              <a:lnSpc>
                <a:spcPct val="100000"/>
              </a:lnSpc>
              <a:buNone/>
            </a:pPr>
            <a:r>
              <a:rPr lang="en-US" sz="2176" dirty="0">
                <a:solidFill>
                  <a:srgbClr val="898989"/>
                </a:solidFill>
              </a:rPr>
              <a:t>		PLA, credit/non-credit balance, “earn and learn”</a:t>
            </a:r>
            <a:endParaRPr lang="en-US" sz="2539" b="1" dirty="0">
              <a:solidFill>
                <a:srgbClr val="898989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539" b="1" dirty="0">
                <a:solidFill>
                  <a:srgbClr val="898989"/>
                </a:solidFill>
              </a:rPr>
              <a:t> Employability of graduates</a:t>
            </a:r>
          </a:p>
          <a:p>
            <a:pPr marL="390979" lvl="1" indent="0">
              <a:lnSpc>
                <a:spcPct val="100000"/>
              </a:lnSpc>
              <a:buNone/>
            </a:pPr>
            <a:r>
              <a:rPr lang="en-US" sz="2176" dirty="0">
                <a:solidFill>
                  <a:srgbClr val="898989"/>
                </a:solidFill>
              </a:rPr>
              <a:t>		Soft skills training</a:t>
            </a:r>
          </a:p>
          <a:p>
            <a:pPr marL="390979" lvl="1" indent="0">
              <a:lnSpc>
                <a:spcPct val="100000"/>
              </a:lnSpc>
              <a:buNone/>
            </a:pPr>
            <a:r>
              <a:rPr lang="en-US" sz="2176" dirty="0">
                <a:solidFill>
                  <a:srgbClr val="898989"/>
                </a:solidFill>
              </a:rPr>
              <a:t>		Employer engagement</a:t>
            </a:r>
          </a:p>
          <a:p>
            <a:pPr marL="390979" lvl="1" indent="0">
              <a:lnSpc>
                <a:spcPct val="100000"/>
              </a:lnSpc>
              <a:buNone/>
            </a:pPr>
            <a:endParaRPr lang="en-US" sz="253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62" y="1174078"/>
            <a:ext cx="972237" cy="11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18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329438" y="405916"/>
            <a:ext cx="5477678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1"/>
            <a:r>
              <a:rPr lang="en-US" sz="2400" spc="94" dirty="0">
                <a:latin typeface="Arial" charset="0"/>
                <a:ea typeface="Arial" charset="0"/>
                <a:cs typeface="Arial" charset="0"/>
              </a:rPr>
              <a:t>Further Employer Engagement</a:t>
            </a:r>
            <a:endParaRPr sz="2400" spc="12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378198"/>
            <a:ext cx="89251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700638" lvl="1" indent="-269475">
              <a:lnSpc>
                <a:spcPct val="150000"/>
              </a:lnSpc>
              <a:buSzPct val="75000"/>
              <a:buBlip>
                <a:blip r:embed="rId3"/>
              </a:buBlip>
              <a:defRPr sz="2800">
                <a:latin typeface="Futura Medium"/>
              </a:defRPr>
            </a:lvl2pPr>
          </a:lstStyle>
          <a:p>
            <a:pPr lvl="1"/>
            <a:r>
              <a:rPr lang="en-US" dirty="0">
                <a:solidFill>
                  <a:srgbClr val="898989"/>
                </a:solidFill>
              </a:rPr>
              <a:t>From sector partnerships to mapping and engaging the cluster or energy and water sectors regionally</a:t>
            </a:r>
          </a:p>
          <a:p>
            <a:pPr lvl="1"/>
            <a:r>
              <a:rPr lang="en-US" dirty="0">
                <a:solidFill>
                  <a:srgbClr val="898989"/>
                </a:solidFill>
              </a:rPr>
              <a:t>From advisory boards to sector partnerships</a:t>
            </a:r>
          </a:p>
          <a:p>
            <a:pPr lvl="1"/>
            <a:r>
              <a:rPr lang="en-US" dirty="0">
                <a:solidFill>
                  <a:srgbClr val="898989"/>
                </a:solidFill>
              </a:rPr>
              <a:t>Partnerships with county-based workforce, economic, and community development agencies</a:t>
            </a:r>
          </a:p>
          <a:p>
            <a:pPr lvl="1"/>
            <a:r>
              <a:rPr lang="en-US" dirty="0">
                <a:solidFill>
                  <a:srgbClr val="898989"/>
                </a:solidFill>
              </a:rPr>
              <a:t> Further grant writing partnerships</a:t>
            </a:r>
          </a:p>
        </p:txBody>
      </p:sp>
      <p:pic>
        <p:nvPicPr>
          <p:cNvPr id="7" name="Picture 6" descr="Employ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48" y="5340312"/>
            <a:ext cx="1309068" cy="130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82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441734" y="273973"/>
            <a:ext cx="5445592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1"/>
            <a:r>
              <a:rPr lang="en-US" sz="2000" spc="94" dirty="0">
                <a:latin typeface="Arial" charset="0"/>
                <a:ea typeface="Arial" charset="0"/>
                <a:cs typeface="Arial" charset="0"/>
              </a:rPr>
              <a:t>Ongoing  and Expanded </a:t>
            </a:r>
            <a:br>
              <a:rPr lang="en-US" sz="2000" spc="94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spc="94" dirty="0">
                <a:latin typeface="Arial" charset="0"/>
                <a:ea typeface="Arial" charset="0"/>
                <a:cs typeface="Arial" charset="0"/>
              </a:rPr>
              <a:t>Targeted Information &amp; Outreach</a:t>
            </a:r>
            <a:endParaRPr sz="2000" spc="12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296" y="1350038"/>
            <a:ext cx="3742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0979" lvl="1">
              <a:buSzPct val="75000"/>
            </a:pPr>
            <a:r>
              <a:rPr lang="en-US" sz="2400" dirty="0">
                <a:solidFill>
                  <a:srgbClr val="898989"/>
                </a:solidFill>
                <a:latin typeface="Futura Medium"/>
                <a:cs typeface="Arial" pitchFamily="34" charset="0"/>
              </a:rPr>
              <a:t>Visits to high schools, </a:t>
            </a:r>
          </a:p>
          <a:p>
            <a:pPr marL="390979" lvl="1">
              <a:buSzPct val="75000"/>
            </a:pPr>
            <a:r>
              <a:rPr lang="en-US" sz="2400" dirty="0">
                <a:solidFill>
                  <a:srgbClr val="898989"/>
                </a:solidFill>
                <a:latin typeface="Futura Medium"/>
                <a:cs typeface="Arial" pitchFamily="34" charset="0"/>
              </a:rPr>
              <a:t>community organizations</a:t>
            </a:r>
          </a:p>
          <a:p>
            <a:pPr marL="390979" lvl="1">
              <a:lnSpc>
                <a:spcPct val="150000"/>
              </a:lnSpc>
              <a:buSzPct val="75000"/>
            </a:pPr>
            <a:endParaRPr lang="en-US" sz="1200" dirty="0">
              <a:solidFill>
                <a:srgbClr val="898989"/>
              </a:solidFill>
              <a:latin typeface="Futura Medium"/>
              <a:cs typeface="Arial" pitchFamily="34" charset="0"/>
            </a:endParaRPr>
          </a:p>
          <a:p>
            <a:pPr marL="390979" lvl="1">
              <a:lnSpc>
                <a:spcPct val="150000"/>
              </a:lnSpc>
              <a:buSzPct val="75000"/>
            </a:pPr>
            <a:r>
              <a:rPr lang="en-US" sz="2400" dirty="0">
                <a:solidFill>
                  <a:srgbClr val="898989"/>
                </a:solidFill>
                <a:latin typeface="Futura Medium"/>
                <a:cs typeface="Arial" pitchFamily="34" charset="0"/>
              </a:rPr>
              <a:t>Events</a:t>
            </a:r>
          </a:p>
          <a:p>
            <a:pPr marL="390979" lvl="1">
              <a:lnSpc>
                <a:spcPct val="150000"/>
              </a:lnSpc>
              <a:buSzPct val="75000"/>
            </a:pPr>
            <a:endParaRPr lang="en-US" sz="1200" dirty="0">
              <a:solidFill>
                <a:srgbClr val="898989"/>
              </a:solidFill>
              <a:latin typeface="Futura Medium"/>
              <a:cs typeface="Arial" pitchFamily="34" charset="0"/>
            </a:endParaRPr>
          </a:p>
          <a:p>
            <a:pPr marL="390979" lvl="1">
              <a:lnSpc>
                <a:spcPct val="150000"/>
              </a:lnSpc>
              <a:buSzPct val="75000"/>
            </a:pPr>
            <a:r>
              <a:rPr lang="en-US" sz="2400" dirty="0">
                <a:solidFill>
                  <a:srgbClr val="898989"/>
                </a:solidFill>
                <a:latin typeface="Futura Medium"/>
                <a:cs typeface="Arial" pitchFamily="34" charset="0"/>
              </a:rPr>
              <a:t>Speakers bureau</a:t>
            </a:r>
          </a:p>
          <a:p>
            <a:pPr marL="390979" lvl="1">
              <a:lnSpc>
                <a:spcPct val="150000"/>
              </a:lnSpc>
              <a:buSzPct val="75000"/>
            </a:pPr>
            <a:endParaRPr lang="en-US" sz="1200" dirty="0">
              <a:solidFill>
                <a:srgbClr val="898989"/>
              </a:solidFill>
              <a:latin typeface="Futura Medium"/>
              <a:cs typeface="Arial" pitchFamily="34" charset="0"/>
            </a:endParaRPr>
          </a:p>
          <a:p>
            <a:pPr marL="390979" lvl="1">
              <a:lnSpc>
                <a:spcPct val="150000"/>
              </a:lnSpc>
              <a:buSzPct val="75000"/>
            </a:pPr>
            <a:r>
              <a:rPr lang="en-US" sz="2400" dirty="0">
                <a:solidFill>
                  <a:srgbClr val="898989"/>
                </a:solidFill>
                <a:latin typeface="Futura Medium"/>
                <a:cs typeface="Arial" pitchFamily="34" charset="0"/>
              </a:rPr>
              <a:t>Earned media</a:t>
            </a:r>
          </a:p>
          <a:p>
            <a:pPr marL="390979" lvl="1">
              <a:lnSpc>
                <a:spcPct val="150000"/>
              </a:lnSpc>
              <a:buSzPct val="75000"/>
            </a:pPr>
            <a:endParaRPr lang="en-US" sz="1200" dirty="0">
              <a:solidFill>
                <a:srgbClr val="898989"/>
              </a:solidFill>
              <a:latin typeface="Futura Medium"/>
              <a:cs typeface="Arial" pitchFamily="34" charset="0"/>
            </a:endParaRPr>
          </a:p>
          <a:p>
            <a:pPr marL="390979" lvl="1">
              <a:lnSpc>
                <a:spcPct val="150000"/>
              </a:lnSpc>
              <a:buSzPct val="75000"/>
            </a:pPr>
            <a:r>
              <a:rPr lang="en-US" sz="2400" dirty="0">
                <a:solidFill>
                  <a:srgbClr val="898989"/>
                </a:solidFill>
                <a:latin typeface="Futura Medium"/>
                <a:cs typeface="Arial" pitchFamily="34" charset="0"/>
              </a:rPr>
              <a:t>Thought leadership</a:t>
            </a:r>
          </a:p>
        </p:txBody>
      </p:sp>
      <p:pic>
        <p:nvPicPr>
          <p:cNvPr id="12" name="Picture 11" descr="Awareness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97" y="5562405"/>
            <a:ext cx="1295595" cy="1295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67" y="1473071"/>
            <a:ext cx="2821512" cy="2116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63" y="3123545"/>
            <a:ext cx="3259134" cy="24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63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77" y="1326446"/>
            <a:ext cx="3072906" cy="1240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1" y="3176954"/>
            <a:ext cx="2168996" cy="651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64" y="4577639"/>
            <a:ext cx="2168996" cy="484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82" y="3333199"/>
            <a:ext cx="2198696" cy="444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63" y="3080300"/>
            <a:ext cx="2198696" cy="993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95" y="4365304"/>
            <a:ext cx="2168996" cy="6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47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2" y="1114778"/>
            <a:ext cx="7986889" cy="50113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  <a:endParaRPr lang="en-US" sz="54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Connect with the NEW TAACCCT Community of Practice and search for TAACCCT resources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>
                <a:hlinkClick r:id="rId3"/>
              </a:rPr>
              <a:t>https://TAACCCT.workforceGPS.org</a:t>
            </a:r>
            <a:r>
              <a:rPr lang="en-US" sz="2400" dirty="0"/>
              <a:t> 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Ask questions and to connect with peers and resources at </a:t>
            </a:r>
            <a:r>
              <a:rPr lang="en-US" sz="2400" dirty="0">
                <a:hlinkClick r:id="rId4"/>
              </a:rPr>
              <a:t>TAACCCT@dol.gov</a:t>
            </a:r>
            <a:r>
              <a:rPr lang="en-US" sz="2400" dirty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/>
              <a:t>If you want to learn more about peer mentoring email </a:t>
            </a:r>
            <a:r>
              <a:rPr lang="en-US" sz="2400" dirty="0">
                <a:hlinkClick r:id="rId4"/>
              </a:rPr>
              <a:t>TAACCCT@dol.gov</a:t>
            </a:r>
            <a:r>
              <a:rPr lang="en-US" sz="2400" dirty="0"/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824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4000697" y="2039365"/>
            <a:ext cx="1121823" cy="689058"/>
          </a:xfrm>
          <a:custGeom>
            <a:avLst/>
            <a:gdLst/>
            <a:ahLst/>
            <a:cxnLst/>
            <a:rect l="l" t="t" r="r" b="b"/>
            <a:pathLst>
              <a:path w="1311910" h="805814">
                <a:moveTo>
                  <a:pt x="0" y="0"/>
                </a:moveTo>
                <a:lnTo>
                  <a:pt x="14573" y="39390"/>
                </a:lnTo>
                <a:lnTo>
                  <a:pt x="33374" y="85036"/>
                </a:lnTo>
                <a:lnTo>
                  <a:pt x="50492" y="123399"/>
                </a:lnTo>
                <a:lnTo>
                  <a:pt x="71424" y="167215"/>
                </a:lnTo>
                <a:lnTo>
                  <a:pt x="96557" y="215570"/>
                </a:lnTo>
                <a:lnTo>
                  <a:pt x="126059" y="267607"/>
                </a:lnTo>
                <a:lnTo>
                  <a:pt x="159892" y="322535"/>
                </a:lnTo>
                <a:lnTo>
                  <a:pt x="198234" y="379425"/>
                </a:lnTo>
                <a:lnTo>
                  <a:pt x="241575" y="437014"/>
                </a:lnTo>
                <a:lnTo>
                  <a:pt x="289876" y="494285"/>
                </a:lnTo>
                <a:lnTo>
                  <a:pt x="315768" y="522573"/>
                </a:lnTo>
                <a:lnTo>
                  <a:pt x="342861" y="550366"/>
                </a:lnTo>
                <a:lnTo>
                  <a:pt x="371449" y="577227"/>
                </a:lnTo>
                <a:lnTo>
                  <a:pt x="401000" y="603521"/>
                </a:lnTo>
                <a:lnTo>
                  <a:pt x="431685" y="628891"/>
                </a:lnTo>
                <a:lnTo>
                  <a:pt x="455724" y="646798"/>
                </a:lnTo>
                <a:lnTo>
                  <a:pt x="479986" y="664503"/>
                </a:lnTo>
                <a:lnTo>
                  <a:pt x="513686" y="686235"/>
                </a:lnTo>
                <a:lnTo>
                  <a:pt x="548110" y="706703"/>
                </a:lnTo>
                <a:lnTo>
                  <a:pt x="574707" y="720550"/>
                </a:lnTo>
                <a:lnTo>
                  <a:pt x="583501" y="725258"/>
                </a:lnTo>
                <a:lnTo>
                  <a:pt x="646901" y="753475"/>
                </a:lnTo>
                <a:lnTo>
                  <a:pt x="711619" y="775601"/>
                </a:lnTo>
                <a:lnTo>
                  <a:pt x="748936" y="784896"/>
                </a:lnTo>
                <a:lnTo>
                  <a:pt x="841008" y="801123"/>
                </a:lnTo>
                <a:lnTo>
                  <a:pt x="903655" y="804763"/>
                </a:lnTo>
                <a:lnTo>
                  <a:pt x="921081" y="805208"/>
                </a:lnTo>
                <a:lnTo>
                  <a:pt x="980166" y="802697"/>
                </a:lnTo>
                <a:lnTo>
                  <a:pt x="996416" y="801458"/>
                </a:lnTo>
                <a:lnTo>
                  <a:pt x="1043639" y="795254"/>
                </a:lnTo>
                <a:lnTo>
                  <a:pt x="921150" y="795254"/>
                </a:lnTo>
                <a:lnTo>
                  <a:pt x="912577" y="795027"/>
                </a:lnTo>
                <a:lnTo>
                  <a:pt x="851173" y="790951"/>
                </a:lnTo>
                <a:lnTo>
                  <a:pt x="787966" y="781558"/>
                </a:lnTo>
                <a:lnTo>
                  <a:pt x="715022" y="763993"/>
                </a:lnTo>
                <a:lnTo>
                  <a:pt x="669614" y="748586"/>
                </a:lnTo>
                <a:lnTo>
                  <a:pt x="606818" y="722363"/>
                </a:lnTo>
                <a:lnTo>
                  <a:pt x="580615" y="709040"/>
                </a:lnTo>
                <a:lnTo>
                  <a:pt x="554506" y="695262"/>
                </a:lnTo>
                <a:lnTo>
                  <a:pt x="537495" y="685312"/>
                </a:lnTo>
                <a:lnTo>
                  <a:pt x="520723" y="674907"/>
                </a:lnTo>
                <a:lnTo>
                  <a:pt x="504024" y="664349"/>
                </a:lnTo>
                <a:lnTo>
                  <a:pt x="495642" y="659133"/>
                </a:lnTo>
                <a:lnTo>
                  <a:pt x="487513" y="653529"/>
                </a:lnTo>
                <a:lnTo>
                  <a:pt x="463491" y="636207"/>
                </a:lnTo>
                <a:lnTo>
                  <a:pt x="455448" y="630494"/>
                </a:lnTo>
                <a:lnTo>
                  <a:pt x="409240" y="593809"/>
                </a:lnTo>
                <a:lnTo>
                  <a:pt x="379907" y="567994"/>
                </a:lnTo>
                <a:lnTo>
                  <a:pt x="351471" y="541593"/>
                </a:lnTo>
                <a:lnTo>
                  <a:pt x="324492" y="514235"/>
                </a:lnTo>
                <a:lnTo>
                  <a:pt x="273773" y="458419"/>
                </a:lnTo>
                <a:lnTo>
                  <a:pt x="228023" y="401556"/>
                </a:lnTo>
                <a:lnTo>
                  <a:pt x="186626" y="345198"/>
                </a:lnTo>
                <a:lnTo>
                  <a:pt x="149699" y="290198"/>
                </a:lnTo>
                <a:lnTo>
                  <a:pt x="117259" y="237426"/>
                </a:lnTo>
                <a:lnTo>
                  <a:pt x="89073" y="187871"/>
                </a:lnTo>
                <a:lnTo>
                  <a:pt x="64820" y="142506"/>
                </a:lnTo>
                <a:lnTo>
                  <a:pt x="44567" y="102042"/>
                </a:lnTo>
                <a:lnTo>
                  <a:pt x="28257" y="67246"/>
                </a:lnTo>
                <a:lnTo>
                  <a:pt x="10380" y="27122"/>
                </a:lnTo>
                <a:lnTo>
                  <a:pt x="5577" y="15088"/>
                </a:lnTo>
                <a:lnTo>
                  <a:pt x="0" y="0"/>
                </a:lnTo>
                <a:close/>
              </a:path>
              <a:path w="1311910" h="805814">
                <a:moveTo>
                  <a:pt x="1311503" y="714375"/>
                </a:moveTo>
                <a:lnTo>
                  <a:pt x="1225880" y="745998"/>
                </a:lnTo>
                <a:lnTo>
                  <a:pt x="1163015" y="763778"/>
                </a:lnTo>
                <a:lnTo>
                  <a:pt x="1155230" y="765810"/>
                </a:lnTo>
                <a:lnTo>
                  <a:pt x="1147343" y="768616"/>
                </a:lnTo>
                <a:lnTo>
                  <a:pt x="1099500" y="777892"/>
                </a:lnTo>
                <a:lnTo>
                  <a:pt x="1085729" y="780775"/>
                </a:lnTo>
                <a:lnTo>
                  <a:pt x="1071614" y="783550"/>
                </a:lnTo>
                <a:lnTo>
                  <a:pt x="1057109" y="785863"/>
                </a:lnTo>
                <a:lnTo>
                  <a:pt x="995692" y="792848"/>
                </a:lnTo>
                <a:lnTo>
                  <a:pt x="979591" y="793791"/>
                </a:lnTo>
                <a:lnTo>
                  <a:pt x="921150" y="795254"/>
                </a:lnTo>
                <a:lnTo>
                  <a:pt x="1043639" y="795254"/>
                </a:lnTo>
                <a:lnTo>
                  <a:pt x="1087051" y="787715"/>
                </a:lnTo>
                <a:lnTo>
                  <a:pt x="1148702" y="773811"/>
                </a:lnTo>
                <a:lnTo>
                  <a:pt x="1156538" y="770737"/>
                </a:lnTo>
                <a:lnTo>
                  <a:pt x="1164323" y="768464"/>
                </a:lnTo>
                <a:lnTo>
                  <a:pt x="1226794" y="748665"/>
                </a:lnTo>
                <a:lnTo>
                  <a:pt x="1311503" y="714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2" name="object 32"/>
          <p:cNvSpPr/>
          <p:nvPr/>
        </p:nvSpPr>
        <p:spPr>
          <a:xfrm>
            <a:off x="4052824" y="2240684"/>
            <a:ext cx="116743" cy="101540"/>
          </a:xfrm>
          <a:custGeom>
            <a:avLst/>
            <a:gdLst/>
            <a:ahLst/>
            <a:cxnLst/>
            <a:rect l="l" t="t" r="r" b="b"/>
            <a:pathLst>
              <a:path w="136525" h="118744">
                <a:moveTo>
                  <a:pt x="0" y="74637"/>
                </a:moveTo>
                <a:lnTo>
                  <a:pt x="43557" y="92865"/>
                </a:lnTo>
                <a:lnTo>
                  <a:pt x="88084" y="107867"/>
                </a:lnTo>
                <a:lnTo>
                  <a:pt x="125437" y="118706"/>
                </a:lnTo>
                <a:lnTo>
                  <a:pt x="126555" y="109550"/>
                </a:lnTo>
                <a:lnTo>
                  <a:pt x="113614" y="109550"/>
                </a:lnTo>
                <a:lnTo>
                  <a:pt x="114872" y="102153"/>
                </a:lnTo>
                <a:lnTo>
                  <a:pt x="76816" y="90903"/>
                </a:lnTo>
                <a:lnTo>
                  <a:pt x="31076" y="79979"/>
                </a:lnTo>
                <a:lnTo>
                  <a:pt x="15606" y="77077"/>
                </a:lnTo>
                <a:lnTo>
                  <a:pt x="0" y="74637"/>
                </a:lnTo>
                <a:close/>
              </a:path>
              <a:path w="136525" h="118744">
                <a:moveTo>
                  <a:pt x="114872" y="102153"/>
                </a:moveTo>
                <a:lnTo>
                  <a:pt x="113614" y="109550"/>
                </a:lnTo>
                <a:lnTo>
                  <a:pt x="121818" y="104317"/>
                </a:lnTo>
                <a:lnTo>
                  <a:pt x="114872" y="102153"/>
                </a:lnTo>
                <a:close/>
              </a:path>
              <a:path w="136525" h="118744">
                <a:moveTo>
                  <a:pt x="136080" y="0"/>
                </a:moveTo>
                <a:lnTo>
                  <a:pt x="126448" y="40897"/>
                </a:lnTo>
                <a:lnTo>
                  <a:pt x="118096" y="83670"/>
                </a:lnTo>
                <a:lnTo>
                  <a:pt x="114872" y="102153"/>
                </a:lnTo>
                <a:lnTo>
                  <a:pt x="121818" y="104317"/>
                </a:lnTo>
                <a:lnTo>
                  <a:pt x="113614" y="109550"/>
                </a:lnTo>
                <a:lnTo>
                  <a:pt x="126555" y="109550"/>
                </a:lnTo>
                <a:lnTo>
                  <a:pt x="128295" y="95162"/>
                </a:lnTo>
                <a:lnTo>
                  <a:pt x="132473" y="55880"/>
                </a:lnTo>
                <a:lnTo>
                  <a:pt x="135481" y="13600"/>
                </a:lnTo>
                <a:lnTo>
                  <a:pt x="136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3" name="object 33"/>
          <p:cNvSpPr/>
          <p:nvPr/>
        </p:nvSpPr>
        <p:spPr>
          <a:xfrm>
            <a:off x="4169567" y="2366158"/>
            <a:ext cx="190047" cy="143893"/>
          </a:xfrm>
          <a:custGeom>
            <a:avLst/>
            <a:gdLst/>
            <a:ahLst/>
            <a:cxnLst/>
            <a:rect l="l" t="t" r="r" b="b"/>
            <a:pathLst>
              <a:path w="222250" h="168275">
                <a:moveTo>
                  <a:pt x="179896" y="154456"/>
                </a:moveTo>
                <a:lnTo>
                  <a:pt x="102793" y="155435"/>
                </a:lnTo>
                <a:lnTo>
                  <a:pt x="51401" y="157505"/>
                </a:lnTo>
                <a:lnTo>
                  <a:pt x="0" y="161137"/>
                </a:lnTo>
                <a:lnTo>
                  <a:pt x="25703" y="163171"/>
                </a:lnTo>
                <a:lnTo>
                  <a:pt x="77097" y="165977"/>
                </a:lnTo>
                <a:lnTo>
                  <a:pt x="128499" y="167374"/>
                </a:lnTo>
                <a:lnTo>
                  <a:pt x="179896" y="167818"/>
                </a:lnTo>
                <a:lnTo>
                  <a:pt x="211543" y="167576"/>
                </a:lnTo>
                <a:lnTo>
                  <a:pt x="212205" y="160477"/>
                </a:lnTo>
                <a:lnTo>
                  <a:pt x="199110" y="160477"/>
                </a:lnTo>
                <a:lnTo>
                  <a:pt x="199805" y="154585"/>
                </a:lnTo>
                <a:lnTo>
                  <a:pt x="179896" y="154456"/>
                </a:lnTo>
                <a:close/>
              </a:path>
              <a:path w="222250" h="168275">
                <a:moveTo>
                  <a:pt x="199805" y="154585"/>
                </a:moveTo>
                <a:lnTo>
                  <a:pt x="199110" y="160477"/>
                </a:lnTo>
                <a:lnTo>
                  <a:pt x="205587" y="154622"/>
                </a:lnTo>
                <a:lnTo>
                  <a:pt x="199805" y="154585"/>
                </a:lnTo>
                <a:close/>
              </a:path>
              <a:path w="222250" h="168275">
                <a:moveTo>
                  <a:pt x="222110" y="0"/>
                </a:moveTo>
                <a:lnTo>
                  <a:pt x="215103" y="40566"/>
                </a:lnTo>
                <a:lnTo>
                  <a:pt x="209157" y="80086"/>
                </a:lnTo>
                <a:lnTo>
                  <a:pt x="203852" y="120250"/>
                </a:lnTo>
                <a:lnTo>
                  <a:pt x="199805" y="154585"/>
                </a:lnTo>
                <a:lnTo>
                  <a:pt x="205587" y="154622"/>
                </a:lnTo>
                <a:lnTo>
                  <a:pt x="199110" y="160477"/>
                </a:lnTo>
                <a:lnTo>
                  <a:pt x="212205" y="160477"/>
                </a:lnTo>
                <a:lnTo>
                  <a:pt x="215604" y="121452"/>
                </a:lnTo>
                <a:lnTo>
                  <a:pt x="218552" y="81046"/>
                </a:lnTo>
                <a:lnTo>
                  <a:pt x="220793" y="39997"/>
                </a:lnTo>
                <a:lnTo>
                  <a:pt x="222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4" name="object 34"/>
          <p:cNvSpPr/>
          <p:nvPr/>
        </p:nvSpPr>
        <p:spPr>
          <a:xfrm>
            <a:off x="4381528" y="2510051"/>
            <a:ext cx="181359" cy="262808"/>
          </a:xfrm>
          <a:custGeom>
            <a:avLst/>
            <a:gdLst/>
            <a:ahLst/>
            <a:cxnLst/>
            <a:rect l="l" t="t" r="r" b="b"/>
            <a:pathLst>
              <a:path w="212089" h="307339">
                <a:moveTo>
                  <a:pt x="197914" y="194025"/>
                </a:moveTo>
                <a:lnTo>
                  <a:pt x="150406" y="219238"/>
                </a:lnTo>
                <a:lnTo>
                  <a:pt x="99618" y="247281"/>
                </a:lnTo>
                <a:lnTo>
                  <a:pt x="43170" y="280101"/>
                </a:lnTo>
                <a:lnTo>
                  <a:pt x="6101" y="303038"/>
                </a:lnTo>
                <a:lnTo>
                  <a:pt x="0" y="306997"/>
                </a:lnTo>
                <a:lnTo>
                  <a:pt x="6685" y="304128"/>
                </a:lnTo>
                <a:lnTo>
                  <a:pt x="46372" y="286099"/>
                </a:lnTo>
                <a:lnTo>
                  <a:pt x="105067" y="257479"/>
                </a:lnTo>
                <a:lnTo>
                  <a:pt x="156622" y="230901"/>
                </a:lnTo>
                <a:lnTo>
                  <a:pt x="211543" y="201383"/>
                </a:lnTo>
                <a:lnTo>
                  <a:pt x="211237" y="198335"/>
                </a:lnTo>
                <a:lnTo>
                  <a:pt x="198247" y="198335"/>
                </a:lnTo>
                <a:lnTo>
                  <a:pt x="197914" y="194025"/>
                </a:lnTo>
                <a:close/>
              </a:path>
              <a:path w="212089" h="307339">
                <a:moveTo>
                  <a:pt x="201650" y="192062"/>
                </a:moveTo>
                <a:lnTo>
                  <a:pt x="197914" y="194025"/>
                </a:lnTo>
                <a:lnTo>
                  <a:pt x="198247" y="198335"/>
                </a:lnTo>
                <a:lnTo>
                  <a:pt x="201650" y="192062"/>
                </a:lnTo>
                <a:close/>
              </a:path>
              <a:path w="212089" h="307339">
                <a:moveTo>
                  <a:pt x="210608" y="192062"/>
                </a:moveTo>
                <a:lnTo>
                  <a:pt x="201650" y="192062"/>
                </a:lnTo>
                <a:lnTo>
                  <a:pt x="198247" y="198335"/>
                </a:lnTo>
                <a:lnTo>
                  <a:pt x="211237" y="198335"/>
                </a:lnTo>
                <a:lnTo>
                  <a:pt x="210608" y="192062"/>
                </a:lnTo>
                <a:close/>
              </a:path>
              <a:path w="212089" h="307339">
                <a:moveTo>
                  <a:pt x="187109" y="0"/>
                </a:moveTo>
                <a:lnTo>
                  <a:pt x="188829" y="49674"/>
                </a:lnTo>
                <a:lnTo>
                  <a:pt x="192948" y="124055"/>
                </a:lnTo>
                <a:lnTo>
                  <a:pt x="196337" y="173586"/>
                </a:lnTo>
                <a:lnTo>
                  <a:pt x="197914" y="194025"/>
                </a:lnTo>
                <a:lnTo>
                  <a:pt x="201650" y="192062"/>
                </a:lnTo>
                <a:lnTo>
                  <a:pt x="210608" y="192062"/>
                </a:lnTo>
                <a:lnTo>
                  <a:pt x="206024" y="147805"/>
                </a:lnTo>
                <a:lnTo>
                  <a:pt x="197365" y="73830"/>
                </a:lnTo>
                <a:lnTo>
                  <a:pt x="190769" y="24586"/>
                </a:lnTo>
                <a:lnTo>
                  <a:pt x="187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5" name="object 35"/>
          <p:cNvSpPr/>
          <p:nvPr/>
        </p:nvSpPr>
        <p:spPr>
          <a:xfrm>
            <a:off x="4742670" y="2600046"/>
            <a:ext cx="94480" cy="214482"/>
          </a:xfrm>
          <a:custGeom>
            <a:avLst/>
            <a:gdLst/>
            <a:ahLst/>
            <a:cxnLst/>
            <a:rect l="l" t="t" r="r" b="b"/>
            <a:pathLst>
              <a:path w="110489" h="250825">
                <a:moveTo>
                  <a:pt x="94890" y="142066"/>
                </a:moveTo>
                <a:lnTo>
                  <a:pt x="72321" y="165898"/>
                </a:lnTo>
                <a:lnTo>
                  <a:pt x="47363" y="193386"/>
                </a:lnTo>
                <a:lnTo>
                  <a:pt x="23183" y="221621"/>
                </a:lnTo>
                <a:lnTo>
                  <a:pt x="0" y="250812"/>
                </a:lnTo>
                <a:lnTo>
                  <a:pt x="28142" y="226365"/>
                </a:lnTo>
                <a:lnTo>
                  <a:pt x="55281" y="200961"/>
                </a:lnTo>
                <a:lnTo>
                  <a:pt x="81636" y="174809"/>
                </a:lnTo>
                <a:lnTo>
                  <a:pt x="107429" y="148120"/>
                </a:lnTo>
                <a:lnTo>
                  <a:pt x="109363" y="146088"/>
                </a:lnTo>
                <a:lnTo>
                  <a:pt x="96507" y="146088"/>
                </a:lnTo>
                <a:lnTo>
                  <a:pt x="94890" y="142066"/>
                </a:lnTo>
                <a:close/>
              </a:path>
              <a:path w="110489" h="250825">
                <a:moveTo>
                  <a:pt x="97840" y="138950"/>
                </a:moveTo>
                <a:lnTo>
                  <a:pt x="94890" y="142066"/>
                </a:lnTo>
                <a:lnTo>
                  <a:pt x="96507" y="146088"/>
                </a:lnTo>
                <a:lnTo>
                  <a:pt x="97840" y="138950"/>
                </a:lnTo>
                <a:close/>
              </a:path>
              <a:path w="110489" h="250825">
                <a:moveTo>
                  <a:pt x="107872" y="138950"/>
                </a:moveTo>
                <a:lnTo>
                  <a:pt x="97840" y="138950"/>
                </a:lnTo>
                <a:lnTo>
                  <a:pt x="96507" y="146088"/>
                </a:lnTo>
                <a:lnTo>
                  <a:pt x="109363" y="146088"/>
                </a:lnTo>
                <a:lnTo>
                  <a:pt x="110439" y="144957"/>
                </a:lnTo>
                <a:lnTo>
                  <a:pt x="107872" y="138950"/>
                </a:lnTo>
                <a:close/>
              </a:path>
              <a:path w="110489" h="250825">
                <a:moveTo>
                  <a:pt x="42773" y="0"/>
                </a:moveTo>
                <a:lnTo>
                  <a:pt x="54914" y="37060"/>
                </a:lnTo>
                <a:lnTo>
                  <a:pt x="68064" y="73701"/>
                </a:lnTo>
                <a:lnTo>
                  <a:pt x="82001" y="110013"/>
                </a:lnTo>
                <a:lnTo>
                  <a:pt x="94890" y="142066"/>
                </a:lnTo>
                <a:lnTo>
                  <a:pt x="97840" y="138950"/>
                </a:lnTo>
                <a:lnTo>
                  <a:pt x="107872" y="138950"/>
                </a:lnTo>
                <a:lnTo>
                  <a:pt x="93340" y="105286"/>
                </a:lnTo>
                <a:lnTo>
                  <a:pt x="77352" y="69829"/>
                </a:lnTo>
                <a:lnTo>
                  <a:pt x="60569" y="34703"/>
                </a:lnTo>
                <a:lnTo>
                  <a:pt x="42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6" name="object 56"/>
          <p:cNvSpPr txBox="1"/>
          <p:nvPr/>
        </p:nvSpPr>
        <p:spPr>
          <a:xfrm>
            <a:off x="596776" y="3055216"/>
            <a:ext cx="8291788" cy="2679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353" b="1" spc="-17" dirty="0">
                <a:solidFill>
                  <a:srgbClr val="13284B"/>
                </a:solidFill>
                <a:latin typeface="Futura Medium"/>
                <a:cs typeface="Futura Medium"/>
              </a:rPr>
              <a:t>LESSONS LEARNED FROM </a:t>
            </a:r>
          </a:p>
          <a:p>
            <a:pPr algn="ctr">
              <a:lnSpc>
                <a:spcPct val="100000"/>
              </a:lnSpc>
            </a:pPr>
            <a:r>
              <a:rPr lang="en-US" sz="4353" b="1" spc="-17" dirty="0">
                <a:solidFill>
                  <a:srgbClr val="13284B"/>
                </a:solidFill>
                <a:latin typeface="Futura Medium"/>
                <a:cs typeface="Futura Medium"/>
              </a:rPr>
              <a:t>A TAACCCT </a:t>
            </a:r>
          </a:p>
          <a:p>
            <a:pPr algn="ctr">
              <a:lnSpc>
                <a:spcPct val="100000"/>
              </a:lnSpc>
            </a:pPr>
            <a:r>
              <a:rPr lang="en-US" sz="4353" b="1" spc="-17" dirty="0">
                <a:solidFill>
                  <a:srgbClr val="13284B"/>
                </a:solidFill>
                <a:latin typeface="Futura Medium"/>
                <a:cs typeface="Futura Medium"/>
              </a:rPr>
              <a:t>BIOECONOMY CONSORTIUM</a:t>
            </a:r>
            <a:endParaRPr lang="en-US" sz="4353" b="1" spc="-90" dirty="0">
              <a:solidFill>
                <a:srgbClr val="13284B"/>
              </a:solidFill>
              <a:latin typeface="Futura Medium"/>
              <a:cs typeface="Futura Medium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54" y="1263022"/>
            <a:ext cx="3072906" cy="12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18" y="2307467"/>
            <a:ext cx="1686319" cy="1196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5214" y="2905838"/>
            <a:ext cx="5596027" cy="1766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41" b="1" dirty="0">
                <a:ln w="25400">
                  <a:noFill/>
                </a:ln>
                <a:solidFill>
                  <a:srgbClr val="13284B"/>
                </a:solidFill>
                <a:latin typeface="Futura Medium" charset="0"/>
                <a:ea typeface="Futura Medium" charset="0"/>
                <a:cs typeface="Futura Medium" charset="0"/>
              </a:rPr>
              <a:t>OUR PARTNERSHIP</a:t>
            </a:r>
          </a:p>
        </p:txBody>
      </p:sp>
    </p:spTree>
    <p:extLst>
      <p:ext uri="{BB962C8B-B14F-4D97-AF65-F5344CB8AC3E}">
        <p14:creationId xmlns:p14="http://schemas.microsoft.com/office/powerpoint/2010/main" val="140695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441701" y="441742"/>
            <a:ext cx="5245098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1"/>
            <a:r>
              <a:rPr lang="en-US" sz="2400" spc="94" dirty="0">
                <a:latin typeface="Arial" charset="0"/>
                <a:ea typeface="Arial" charset="0"/>
                <a:cs typeface="Arial" charset="0"/>
              </a:rPr>
              <a:t>Bioeconomy in a Nutshell</a:t>
            </a:r>
            <a:endParaRPr sz="2400" spc="124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84" y="1235242"/>
            <a:ext cx="8985416" cy="50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8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441701" y="441744"/>
            <a:ext cx="5245098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1"/>
            <a:r>
              <a:rPr lang="en-US" sz="2400" spc="94" dirty="0">
                <a:latin typeface="Arial" charset="0"/>
                <a:ea typeface="Arial" charset="0"/>
                <a:cs typeface="Arial" charset="0"/>
              </a:rPr>
              <a:t>Background</a:t>
            </a:r>
            <a:endParaRPr sz="2400" spc="12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203" y="1288862"/>
            <a:ext cx="839889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339" lvl="1" indent="-244360">
              <a:lnSpc>
                <a:spcPts val="3264"/>
              </a:lnSpc>
              <a:buSzPct val="75000"/>
              <a:buBlip>
                <a:blip r:embed="rId3"/>
              </a:buBlip>
            </a:pPr>
            <a:r>
              <a:rPr lang="en-US" sz="2539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2176" b="1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2014: </a:t>
            </a:r>
            <a:r>
              <a:rPr lang="en-US" sz="2176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U.S. Department of Labor awards the Building Illinois’ Bioeconomy consortium $10 million through a Trade Adjustment Assistance Community College and Career Training (TAACCCT) grant (Round 4)</a:t>
            </a:r>
          </a:p>
          <a:p>
            <a:pPr marL="733879" lvl="1" indent="-342900">
              <a:lnSpc>
                <a:spcPts val="3264"/>
              </a:lnSpc>
              <a:buSzPct val="75000"/>
              <a:buFont typeface="Arial" charset="0"/>
              <a:buChar char="•"/>
            </a:pPr>
            <a:endParaRPr lang="en-US" sz="900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ts val="3264"/>
              </a:lnSpc>
              <a:buSzPct val="75000"/>
              <a:buBlip>
                <a:blip r:embed="rId3"/>
              </a:buBlip>
            </a:pPr>
            <a:r>
              <a:rPr lang="en-US" sz="2539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2176" b="1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2016: </a:t>
            </a:r>
            <a:r>
              <a:rPr lang="en-US" sz="2176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Building Illinois’ Bioeconomy consortium partners sign Memorandum of Understanding for the purpose of providing multiple pathways for students to meet education and career goals</a:t>
            </a:r>
          </a:p>
          <a:p>
            <a:pPr marL="733879" lvl="1" indent="-342900">
              <a:lnSpc>
                <a:spcPts val="3264"/>
              </a:lnSpc>
              <a:buSzPct val="75000"/>
              <a:buFont typeface="Arial" charset="0"/>
              <a:buChar char="•"/>
            </a:pPr>
            <a:endParaRPr lang="en-US" sz="1100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ts val="3264"/>
              </a:lnSpc>
              <a:buSzPct val="75000"/>
              <a:buBlip>
                <a:blip r:embed="rId3"/>
              </a:buBlip>
            </a:pPr>
            <a:r>
              <a:rPr lang="en-US" sz="2176" b="1" dirty="0">
                <a:solidFill>
                  <a:srgbClr val="646668"/>
                </a:solidFill>
                <a:latin typeface="Futura Medium" charset="0"/>
                <a:cs typeface="Futura-Bold"/>
              </a:rPr>
              <a:t>2016-2017: </a:t>
            </a:r>
            <a:r>
              <a:rPr lang="en-US" sz="2176" dirty="0">
                <a:solidFill>
                  <a:srgbClr val="646668"/>
                </a:solidFill>
                <a:latin typeface="Futura Medium" charset="0"/>
                <a:cs typeface="Futura-Bold"/>
              </a:rPr>
              <a:t>articulation agreements</a:t>
            </a:r>
            <a:endParaRPr lang="en-US" sz="2176" b="1" dirty="0">
              <a:latin typeface="Futura-Bold"/>
              <a:cs typeface="Futura-Bold"/>
            </a:endParaRPr>
          </a:p>
        </p:txBody>
      </p:sp>
    </p:spTree>
    <p:extLst>
      <p:ext uri="{BB962C8B-B14F-4D97-AF65-F5344CB8AC3E}">
        <p14:creationId xmlns:p14="http://schemas.microsoft.com/office/powerpoint/2010/main" val="30619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441701" y="441744"/>
            <a:ext cx="5245098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1"/>
            <a:r>
              <a:rPr lang="en-US" sz="2400" spc="94" dirty="0">
                <a:latin typeface="Arial" charset="0"/>
                <a:ea typeface="Arial" charset="0"/>
                <a:cs typeface="Arial" charset="0"/>
              </a:rPr>
              <a:t>Partner Schools</a:t>
            </a:r>
            <a:endParaRPr sz="2400" spc="12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955" y="1275586"/>
            <a:ext cx="8073108" cy="440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824" lvl="1">
              <a:lnSpc>
                <a:spcPct val="150000"/>
              </a:lnSpc>
              <a:buSzPct val="75000"/>
            </a:pPr>
            <a:r>
              <a:rPr lang="en-US" sz="2539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Spanning the state of Illinois</a:t>
            </a:r>
          </a:p>
          <a:p>
            <a:pPr marL="51824" lvl="1">
              <a:lnSpc>
                <a:spcPct val="150000"/>
              </a:lnSpc>
              <a:buSzPct val="75000"/>
            </a:pPr>
            <a:r>
              <a:rPr lang="en-US" sz="2539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One university, four community colleges</a:t>
            </a:r>
          </a:p>
          <a:p>
            <a:pPr marL="51824" lvl="1">
              <a:lnSpc>
                <a:spcPct val="150000"/>
              </a:lnSpc>
              <a:buSzPct val="75000"/>
            </a:pPr>
            <a:endParaRPr lang="en-US" sz="1814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  <a:hlinkClick r:id="rId3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4"/>
              </a:buBlip>
            </a:pPr>
            <a:r>
              <a:rPr lang="en-US" sz="1814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  <a:hlinkClick r:id="rId3"/>
              </a:rPr>
              <a:t>Southern Illinois University Edwardsville (SIUE)</a:t>
            </a:r>
            <a:endParaRPr lang="en-US" sz="1814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4"/>
              </a:buBlip>
            </a:pPr>
            <a:r>
              <a:rPr lang="en-US" sz="1814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  <a:hlinkClick r:id="rId5"/>
              </a:rPr>
              <a:t>Lewis and Clark Community College (L&amp;C)</a:t>
            </a:r>
            <a:r>
              <a:rPr lang="en-US" sz="1814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4"/>
              </a:buBlip>
            </a:pPr>
            <a:r>
              <a:rPr lang="en-US" sz="1814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  <a:hlinkClick r:id="rId6"/>
              </a:rPr>
              <a:t>Southeastern Illinois College (SIC)</a:t>
            </a:r>
            <a:endParaRPr lang="en-US" sz="1814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4"/>
              </a:buBlip>
            </a:pPr>
            <a:r>
              <a:rPr lang="en-US" sz="1814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  <a:hlinkClick r:id="rId7"/>
              </a:rPr>
              <a:t>Lincoln Land Community College (LLCC)</a:t>
            </a:r>
            <a:endParaRPr lang="en-US" sz="1814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4"/>
              </a:buBlip>
            </a:pPr>
            <a:r>
              <a:rPr lang="en-US" sz="1814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  <a:hlinkClick r:id="rId8"/>
              </a:rPr>
              <a:t>Carl Sandburg College (CS)</a:t>
            </a:r>
            <a:endParaRPr lang="en-US" sz="1814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endParaRPr lang="en-US" sz="1539" dirty="0">
              <a:latin typeface="Futura-Bold"/>
              <a:cs typeface="Futura-Bold"/>
            </a:endParaRPr>
          </a:p>
          <a:p>
            <a:endParaRPr lang="en-US" sz="153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47" y="1669139"/>
            <a:ext cx="2324152" cy="41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2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441701" y="441744"/>
            <a:ext cx="5590004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61"/>
            <a:r>
              <a:rPr lang="en-US" sz="2400" spc="94" dirty="0">
                <a:latin typeface="Arial" charset="0"/>
                <a:ea typeface="Arial" charset="0"/>
                <a:cs typeface="Arial" charset="0"/>
              </a:rPr>
              <a:t>Lead School (SIUE)</a:t>
            </a:r>
            <a:endParaRPr sz="2400" spc="124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956" y="1704554"/>
            <a:ext cx="8022153" cy="398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824" lvl="1">
              <a:lnSpc>
                <a:spcPct val="150000"/>
              </a:lnSpc>
              <a:buSzPct val="75000"/>
            </a:pPr>
            <a:r>
              <a:rPr lang="en-US" sz="2539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  <a:hlinkClick r:id="rId3"/>
              </a:rPr>
              <a:t>Hands-on experiences</a:t>
            </a:r>
            <a:endParaRPr lang="en-US" sz="2539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51824" lvl="1">
              <a:lnSpc>
                <a:spcPct val="150000"/>
              </a:lnSpc>
              <a:buSzPct val="75000"/>
            </a:pPr>
            <a:r>
              <a:rPr lang="en-US" sz="2539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Two research and training centers</a:t>
            </a:r>
          </a:p>
          <a:p>
            <a:pPr marL="51824" lvl="1">
              <a:lnSpc>
                <a:spcPct val="150000"/>
              </a:lnSpc>
              <a:buSzPct val="75000"/>
            </a:pPr>
            <a:endParaRPr lang="en-US" sz="907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4"/>
              </a:buBlip>
            </a:pPr>
            <a:r>
              <a:rPr lang="en-US" sz="1814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  <a:hlinkClick r:id="rId5"/>
              </a:rPr>
              <a:t>The National Corn-to-Ethanol Research Center (NCERC)</a:t>
            </a:r>
            <a:endParaRPr lang="en-US" sz="1814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390979" lvl="1">
              <a:lnSpc>
                <a:spcPct val="150000"/>
              </a:lnSpc>
              <a:buSzPct val="75000"/>
            </a:pPr>
            <a:r>
              <a:rPr lang="en-US" sz="1814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Public-private partnership</a:t>
            </a:r>
          </a:p>
          <a:p>
            <a:pPr marL="390979" lvl="1">
              <a:lnSpc>
                <a:spcPct val="150000"/>
              </a:lnSpc>
              <a:buSzPct val="75000"/>
            </a:pPr>
            <a:r>
              <a:rPr lang="en-US" sz="1814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Commercial testing of products, technologies, and ideas</a:t>
            </a:r>
          </a:p>
          <a:p>
            <a:pPr marL="635339" lvl="1" indent="-244360">
              <a:lnSpc>
                <a:spcPct val="150000"/>
              </a:lnSpc>
              <a:buSzPct val="75000"/>
              <a:buBlip>
                <a:blip r:embed="rId4"/>
              </a:buBlip>
            </a:pPr>
            <a:r>
              <a:rPr lang="en-US" sz="1814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  <a:hlinkClick r:id="rId6"/>
              </a:rPr>
              <a:t>The Environmental Resources Training Center (ERTC)</a:t>
            </a:r>
            <a:endParaRPr lang="en-US" sz="1814" dirty="0">
              <a:solidFill>
                <a:srgbClr val="646668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390979" lvl="1">
              <a:lnSpc>
                <a:spcPct val="150000"/>
              </a:lnSpc>
              <a:buSzPct val="75000"/>
            </a:pPr>
            <a:r>
              <a:rPr lang="en-US" sz="1814" dirty="0">
                <a:solidFill>
                  <a:srgbClr val="646668"/>
                </a:solidFill>
                <a:latin typeface="Futura Medium" charset="0"/>
                <a:ea typeface="Futura Medium" charset="0"/>
                <a:cs typeface="Futura Medium" charset="0"/>
              </a:rPr>
              <a:t>Designated by IEPA as the Illinois center for continuing education of personnel of drinking water and waste water treatment systems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 b="14523"/>
          <a:stretch/>
        </p:blipFill>
        <p:spPr>
          <a:xfrm>
            <a:off x="5617243" y="1215594"/>
            <a:ext cx="3250960" cy="15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46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7 - &amp;quot;Background&amp;quot;&quot;/&gt;&lt;property id=&quot;20307&quot; value=&quot;259&quot;/&gt;&lt;/object&gt;&lt;object type=&quot;3&quot; unique_id=&quot;10065&quot;&gt;&lt;property id=&quot;20148&quot; value=&quot;5&quot;/&gt;&lt;property id=&quot;20300&quot; value=&quot;Slide 1&quot;/&gt;&lt;property id=&quot;20307&quot; value=&quot;291&quot;/&gt;&lt;/object&gt;&lt;object type=&quot;3&quot; unique_id=&quot;10066&quot;&gt;&lt;property id=&quot;20148&quot; value=&quot;5&quot;/&gt;&lt;property id=&quot;20300&quot; value=&quot;Slide 2&quot;/&gt;&lt;property id=&quot;20307&quot; value=&quot;292&quot;/&gt;&lt;/object&gt;&lt;object type=&quot;3&quot; unique_id=&quot;10067&quot;&gt;&lt;property id=&quot;20148&quot; value=&quot;5&quot;/&gt;&lt;property id=&quot;20300&quot; value=&quot;Slide 3 - &amp;quot;TAACCCT Announcements&amp;quot;&quot;/&gt;&lt;property id=&quot;20307&quot; value=&quot;294&quot;/&gt;&lt;/object&gt;&lt;object type=&quot;3&quot; unique_id=&quot;10068&quot;&gt;&lt;property id=&quot;20148&quot; value=&quot;5&quot;/&gt;&lt;property id=&quot;20300&quot; value=&quot;Slide 4&quot;/&gt;&lt;property id=&quot;20307&quot; value=&quot;256&quot;/&gt;&lt;/object&gt;&lt;object type=&quot;3&quot; unique_id=&quot;10069&quot;&gt;&lt;property id=&quot;20148&quot; value=&quot;5&quot;/&gt;&lt;property id=&quot;20300&quot; value=&quot;Slide 5&quot;/&gt;&lt;property id=&quot;20307&quot; value=&quot;257&quot;/&gt;&lt;/object&gt;&lt;object type=&quot;3&quot; unique_id=&quot;10070&quot;&gt;&lt;property id=&quot;20148&quot; value=&quot;5&quot;/&gt;&lt;property id=&quot;20300&quot; value=&quot;Slide 6 - &amp;quot;Bioeconomy in a Nutshell&amp;quot;&quot;/&gt;&lt;property id=&quot;20307&quot; value=&quot;258&quot;/&gt;&lt;/object&gt;&lt;object type=&quot;3&quot; unique_id=&quot;10071&quot;&gt;&lt;property id=&quot;20148&quot; value=&quot;5&quot;/&gt;&lt;property id=&quot;20300&quot; value=&quot;Slide 8 - &amp;quot;Partner Schools&amp;quot;&quot;/&gt;&lt;property id=&quot;20307&quot; value=&quot;260&quot;/&gt;&lt;/object&gt;&lt;object type=&quot;3&quot; unique_id=&quot;10072&quot;&gt;&lt;property id=&quot;20148&quot; value=&quot;5&quot;/&gt;&lt;property id=&quot;20300&quot; value=&quot;Slide 9 - &amp;quot;Lead School (SIUE)&amp;quot;&quot;/&gt;&lt;property id=&quot;20307&quot; value=&quot;261&quot;/&gt;&lt;/object&gt;&lt;object type=&quot;3&quot; unique_id=&quot;10073&quot;&gt;&lt;property id=&quot;20148&quot; value=&quot;5&quot;/&gt;&lt;property id=&quot;20300&quot; value=&quot;Slide 10 - &amp;quot;Resources&amp;quot;&quot;/&gt;&lt;property id=&quot;20307&quot; value=&quot;262&quot;/&gt;&lt;/object&gt;&lt;object type=&quot;3&quot; unique_id=&quot;10074&quot;&gt;&lt;property id=&quot;20148&quot; value=&quot;5&quot;/&gt;&lt;property id=&quot;20300&quot; value=&quot;Slide 11&quot;/&gt;&lt;property id=&quot;20307&quot; value=&quot;263&quot;/&gt;&lt;/object&gt;&lt;object type=&quot;3&quot; unique_id=&quot;10075&quot;&gt;&lt;property id=&quot;20148&quot; value=&quot;5&quot;/&gt;&lt;property id=&quot;20300&quot; value=&quot;Slide 12 - &amp;quot;Our Mission &amp;amp; Vision&amp;quot;&quot;/&gt;&lt;property id=&quot;20307&quot; value=&quot;264&quot;/&gt;&lt;/object&gt;&lt;object type=&quot;3&quot; unique_id=&quot;10076&quot;&gt;&lt;property id=&quot;20148&quot; value=&quot;5&quot;/&gt;&lt;property id=&quot;20300&quot; value=&quot;Slide 13 - &amp;quot;Our Values&amp;quot;&quot;/&gt;&lt;property id=&quot;20307&quot; value=&quot;265&quot;/&gt;&lt;/object&gt;&lt;object type=&quot;3&quot; unique_id=&quot;10077&quot;&gt;&lt;property id=&quot;20148&quot; value=&quot;5&quot;/&gt;&lt;property id=&quot;20300&quot; value=&quot;Slide 14 - &amp;quot;Bioeconomy Career Clusters&amp;quot;&quot;/&gt;&lt;property id=&quot;20307&quot; value=&quot;266&quot;/&gt;&lt;/object&gt;&lt;object type=&quot;3&quot; unique_id=&quot;10078&quot;&gt;&lt;property id=&quot;20148&quot; value=&quot;5&quot;/&gt;&lt;property id=&quot;20300&quot; value=&quot;Slide 15 - &amp;quot;Clusters in Our Region&amp;quot;&quot;/&gt;&lt;property id=&quot;20307&quot; value=&quot;267&quot;/&gt;&lt;/object&gt;&lt;object type=&quot;3&quot; unique_id=&quot;10079&quot;&gt;&lt;property id=&quot;20148&quot; value=&quot;5&quot;/&gt;&lt;property id=&quot;20300&quot; value=&quot;Slide 16 - &amp;quot;Sectors our Programs Cover&amp;quot;&quot;/&gt;&lt;property id=&quot;20307&quot; value=&quot;268&quot;/&gt;&lt;/object&gt;&lt;object type=&quot;3&quot; unique_id=&quot;10080&quot;&gt;&lt;property id=&quot;20148&quot; value=&quot;5&quot;/&gt;&lt;property id=&quot;20300&quot; value=&quot;Slide 17 - &amp;quot;Bioprocess Career Pathway&amp;quot;&quot;/&gt;&lt;property id=&quot;20307&quot; value=&quot;269&quot;/&gt;&lt;/object&gt;&lt;object type=&quot;3&quot; unique_id=&quot;10081&quot;&gt;&lt;property id=&quot;20148&quot; value=&quot;5&quot;/&gt;&lt;property id=&quot;20300&quot; value=&quot;Slide 18&quot;/&gt;&lt;property id=&quot;20307&quot; value=&quot;272&quot;/&gt;&lt;/object&gt;&lt;object type=&quot;3&quot; unique_id=&quot;10082&quot;&gt;&lt;property id=&quot;20148&quot; value=&quot;5&quot;/&gt;&lt;property id=&quot;20300&quot; value=&quot;Slide 19 - &amp;quot;First: We Want to Hear from You &amp;quot;&quot;/&gt;&lt;property id=&quot;20307&quot; value=&quot;287&quot;/&gt;&lt;/object&gt;&lt;object type=&quot;3&quot; unique_id=&quot;10083&quot;&gt;&lt;property id=&quot;20148&quot; value=&quot;5&quot;/&gt;&lt;property id=&quot;20300&quot; value=&quot;Slide 20 - &amp;quot;POLL QUESTION&amp;quot;&quot;/&gt;&lt;property id=&quot;20307&quot; value=&quot;289&quot;/&gt;&lt;/object&gt;&lt;object type=&quot;3&quot; unique_id=&quot;10084&quot;&gt;&lt;property id=&quot;20148&quot; value=&quot;5&quot;/&gt;&lt;property id=&quot;20300&quot; value=&quot;Slide 21 - &amp;quot;Identify Audience&amp;quot;&quot;/&gt;&lt;property id=&quot;20307&quot; value=&quot;280&quot;/&gt;&lt;/object&gt;&lt;object type=&quot;3&quot; unique_id=&quot;10085&quot;&gt;&lt;property id=&quot;20148&quot; value=&quot;5&quot;/&gt;&lt;property id=&quot;20300&quot; value=&quot;Slide 22 - &amp;quot;Figure Out Issues of Audience Category&amp;quot;&quot;/&gt;&lt;property id=&quot;20307&quot; value=&quot;285&quot;/&gt;&lt;/object&gt;&lt;object type=&quot;3&quot; unique_id=&quot;10086&quot;&gt;&lt;property id=&quot;20148&quot; value=&quot;5&quot;/&gt;&lt;property id=&quot;20300&quot; value=&quot;Slide 23 - &amp;quot;Write Messaging Designed to Move To Action &amp;quot;&quot;/&gt;&lt;property id=&quot;20307&quot; value=&quot;281&quot;/&gt;&lt;/object&gt;&lt;object type=&quot;3&quot; unique_id=&quot;10087&quot;&gt;&lt;property id=&quot;20148&quot; value=&quot;5&quot;/&gt;&lt;property id=&quot;20300&quot; value=&quot;Slide 24 - &amp;quot;Show Clearly the Outcome&amp;quot;&quot;/&gt;&lt;property id=&quot;20307&quot; value=&quot;286&quot;/&gt;&lt;/object&gt;&lt;object type=&quot;3&quot; unique_id=&quot;10088&quot;&gt;&lt;property id=&quot;20148&quot; value=&quot;5&quot;/&gt;&lt;property id=&quot;20300&quot; value=&quot;Slide 25 - &amp;quot;Show Existing Resources to Meet Audiences Where They Are&amp;quot;&quot;/&gt;&lt;property id=&quot;20307&quot; value=&quot;271&quot;/&gt;&lt;/object&gt;&lt;object type=&quot;3&quot; unique_id=&quot;10089&quot;&gt;&lt;property id=&quot;20148&quot; value=&quot;5&quot;/&gt;&lt;property id=&quot;20300&quot; value=&quot;Slide 26 - &amp;quot;Develop an Intake Mechanism &amp;quot;&quot;/&gt;&lt;property id=&quot;20307&quot; value=&quot;283&quot;/&gt;&lt;/object&gt;&lt;object type=&quot;3&quot; unique_id=&quot;10090&quot;&gt;&lt;property id=&quot;20148&quot; value=&quot;5&quot;/&gt;&lt;property id=&quot;20300&quot; value=&quot;Slide 27 - &amp;quot;POLL QUESTION&amp;quot;&quot;/&gt;&lt;property id=&quot;20307&quot; value=&quot;290&quot;/&gt;&lt;/object&gt;&lt;object type=&quot;3&quot; unique_id=&quot;10091&quot;&gt;&lt;property id=&quot;20148&quot; value=&quot;5&quot;/&gt;&lt;property id=&quot;20300&quot; value=&quot;Slide 28 - &amp;quot;Spend Marketing Time Wisely&amp;quot;&quot;/&gt;&lt;property id=&quot;20307&quot; value=&quot;288&quot;/&gt;&lt;/object&gt;&lt;object type=&quot;3&quot; unique_id=&quot;10092&quot;&gt;&lt;property id=&quot;20148&quot; value=&quot;5&quot;/&gt;&lt;property id=&quot;20300&quot; value=&quot;Slide 29&quot;/&gt;&lt;property id=&quot;20307&quot; value=&quot;274&quot;/&gt;&lt;/object&gt;&lt;object type=&quot;3&quot; unique_id=&quot;10093&quot;&gt;&lt;property id=&quot;20148&quot; value=&quot;5&quot;/&gt;&lt;property id=&quot;20300&quot; value=&quot;Slide 30 - &amp;quot;SIUE as Anchor Institution Regionally&amp;quot;&quot;/&gt;&lt;property id=&quot;20307&quot; value=&quot;275&quot;/&gt;&lt;/object&gt;&lt;object type=&quot;3&quot; unique_id=&quot;10094&quot;&gt;&lt;property id=&quot;20148&quot; value=&quot;5&quot;/&gt;&lt;property id=&quot;20300&quot; value=&quot;Slide 31 - &amp;quot;Further Employer Engagement&amp;quot;&quot;/&gt;&lt;property id=&quot;20307&quot; value=&quot;277&quot;/&gt;&lt;/object&gt;&lt;object type=&quot;3&quot; unique_id=&quot;10095&quot;&gt;&lt;property id=&quot;20148&quot; value=&quot;5&quot;/&gt;&lt;property id=&quot;20300&quot; value=&quot;Slide 32 - &amp;quot;Ongoing  and Expanded  Targeted Information &amp;amp; Outreach&amp;quot;&quot;/&gt;&lt;property id=&quot;20307&quot; value=&quot;278&quot;/&gt;&lt;/object&gt;&lt;object type=&quot;3&quot; unique_id=&quot;10096&quot;&gt;&lt;property id=&quot;20148&quot; value=&quot;5&quot;/&gt;&lt;property id=&quot;20300&quot; value=&quot;Slide 33&quot;/&gt;&lt;property id=&quot;20307&quot; value=&quot;279&quot;/&gt;&lt;/object&gt;&lt;object type=&quot;3&quot; unique_id=&quot;10097&quot;&gt;&lt;property id=&quot;20148&quot; value=&quot;5&quot;/&gt;&lt;property id=&quot;20300&quot; value=&quot;Slide 34&quot;/&gt;&lt;property id=&quot;20307&quot; value=&quot;293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7872</TotalTime>
  <Words>1506</Words>
  <Application>Microsoft Office PowerPoint</Application>
  <PresentationFormat>On-screen Show (4:3)</PresentationFormat>
  <Paragraphs>302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Century Gothic</vt:lpstr>
      <vt:lpstr>Comic Sans MS</vt:lpstr>
      <vt:lpstr>Futura</vt:lpstr>
      <vt:lpstr>Futura Medium</vt:lpstr>
      <vt:lpstr>Futura-Bold</vt:lpstr>
      <vt:lpstr>Helvetica Neue</vt:lpstr>
      <vt:lpstr>Helvetica Neue Light</vt:lpstr>
      <vt:lpstr>Wingdings</vt:lpstr>
      <vt:lpstr>Office Theme</vt:lpstr>
      <vt:lpstr>PowerPoint Presentation</vt:lpstr>
      <vt:lpstr>PowerPoint Presentation</vt:lpstr>
      <vt:lpstr>TAACCCT Announcements</vt:lpstr>
      <vt:lpstr>PowerPoint Presentation</vt:lpstr>
      <vt:lpstr>PowerPoint Presentation</vt:lpstr>
      <vt:lpstr>Bioeconomy in a Nutshell</vt:lpstr>
      <vt:lpstr>Background</vt:lpstr>
      <vt:lpstr>Partner Schools</vt:lpstr>
      <vt:lpstr>Lead School (SIUE)</vt:lpstr>
      <vt:lpstr>Resources</vt:lpstr>
      <vt:lpstr>PowerPoint Presentation</vt:lpstr>
      <vt:lpstr>Our Mission &amp; Vision</vt:lpstr>
      <vt:lpstr>Our Values</vt:lpstr>
      <vt:lpstr>Bioeconomy Career Clusters</vt:lpstr>
      <vt:lpstr>Clusters in Our Region</vt:lpstr>
      <vt:lpstr>Sectors our Programs Cover</vt:lpstr>
      <vt:lpstr>Bioprocess Career Pathway</vt:lpstr>
      <vt:lpstr>PowerPoint Presentation</vt:lpstr>
      <vt:lpstr>First: We Want to Hear from You </vt:lpstr>
      <vt:lpstr>POLL QUESTION</vt:lpstr>
      <vt:lpstr>Identify Audience</vt:lpstr>
      <vt:lpstr>Figure Out Issues of Audience Category</vt:lpstr>
      <vt:lpstr>Write Messaging Designed to Move To Action </vt:lpstr>
      <vt:lpstr>Show Clearly the Outcome</vt:lpstr>
      <vt:lpstr>Show Existing Resources to Meet Audiences Where They Are</vt:lpstr>
      <vt:lpstr>Develop an Intake Mechanism </vt:lpstr>
      <vt:lpstr>POLL QUESTION</vt:lpstr>
      <vt:lpstr>Spend Marketing Time Wisely</vt:lpstr>
      <vt:lpstr>PowerPoint Presentation</vt:lpstr>
      <vt:lpstr>SIUE as Anchor Institution Regionally</vt:lpstr>
      <vt:lpstr>Further Employer Engagement</vt:lpstr>
      <vt:lpstr>Ongoing  and Expanded  Targeted Information &amp; Outreach</vt:lpstr>
      <vt:lpstr>PowerPoint Presentation</vt:lpstr>
      <vt:lpstr>PowerPoint Presentation</vt:lpstr>
    </vt:vector>
  </TitlesOfParts>
  <Company>JFF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Jennifer Jacobs</cp:lastModifiedBy>
  <cp:revision>353</cp:revision>
  <dcterms:created xsi:type="dcterms:W3CDTF">2012-12-12T14:53:33Z</dcterms:created>
  <dcterms:modified xsi:type="dcterms:W3CDTF">2017-07-10T16:01:48Z</dcterms:modified>
</cp:coreProperties>
</file>