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7" r:id="rId3"/>
    <p:sldId id="260" r:id="rId4"/>
    <p:sldId id="265" r:id="rId5"/>
    <p:sldId id="270" r:id="rId6"/>
    <p:sldId id="274" r:id="rId7"/>
    <p:sldId id="257" r:id="rId8"/>
    <p:sldId id="258" r:id="rId9"/>
    <p:sldId id="309" r:id="rId10"/>
    <p:sldId id="281" r:id="rId11"/>
    <p:sldId id="267" r:id="rId12"/>
    <p:sldId id="282" r:id="rId13"/>
    <p:sldId id="283" r:id="rId14"/>
    <p:sldId id="301" r:id="rId15"/>
    <p:sldId id="284" r:id="rId16"/>
    <p:sldId id="285" r:id="rId17"/>
    <p:sldId id="286" r:id="rId18"/>
    <p:sldId id="288" r:id="rId19"/>
    <p:sldId id="287" r:id="rId20"/>
    <p:sldId id="295" r:id="rId21"/>
    <p:sldId id="294" r:id="rId22"/>
    <p:sldId id="302" r:id="rId23"/>
    <p:sldId id="296" r:id="rId24"/>
    <p:sldId id="297" r:id="rId25"/>
    <p:sldId id="298" r:id="rId26"/>
    <p:sldId id="299" r:id="rId27"/>
    <p:sldId id="300" r:id="rId28"/>
    <p:sldId id="289" r:id="rId29"/>
    <p:sldId id="290" r:id="rId30"/>
    <p:sldId id="303" r:id="rId31"/>
    <p:sldId id="292" r:id="rId32"/>
    <p:sldId id="269" r:id="rId33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30"/>
    <a:srgbClr val="4675B8"/>
    <a:srgbClr val="004874"/>
    <a:srgbClr val="275A99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 autoAdjust="0"/>
    <p:restoredTop sz="67232" autoAdjust="0"/>
  </p:normalViewPr>
  <p:slideViewPr>
    <p:cSldViewPr snapToGrid="0">
      <p:cViewPr varScale="1">
        <p:scale>
          <a:sx n="59" d="100"/>
          <a:sy n="59" d="100"/>
        </p:scale>
        <p:origin x="208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89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3138"/>
    </p:cViewPr>
  </p:sorterViewPr>
  <p:notesViewPr>
    <p:cSldViewPr snapToGrid="0">
      <p:cViewPr varScale="1">
        <p:scale>
          <a:sx n="83" d="100"/>
          <a:sy n="83" d="100"/>
        </p:scale>
        <p:origin x="39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CEBC7-CCC1-48F0-953D-B49330244F5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D23FB1-EDF5-46B8-AC25-184B72080A3A}">
      <dgm:prSet custT="1"/>
      <dgm:spPr/>
      <dgm:t>
        <a:bodyPr/>
        <a:lstStyle/>
        <a:p>
          <a:pPr rtl="0"/>
          <a:r>
            <a:rPr lang="en-US" sz="2800" b="1" dirty="0"/>
            <a:t>Center-based care</a:t>
          </a:r>
          <a:r>
            <a:rPr lang="en-US" sz="2800" dirty="0"/>
            <a:t> includes Head Start, state prekindergarten, community child care centers, private child care centers, school-based programs, and faith-based programs. </a:t>
          </a:r>
        </a:p>
      </dgm:t>
    </dgm:pt>
    <dgm:pt modelId="{D2511BD1-B60A-43E6-9018-C5D57B84A27B}" type="parTrans" cxnId="{C2C81E14-34C5-4E21-8DED-DCF9E7812132}">
      <dgm:prSet/>
      <dgm:spPr/>
      <dgm:t>
        <a:bodyPr/>
        <a:lstStyle/>
        <a:p>
          <a:endParaRPr lang="en-US"/>
        </a:p>
      </dgm:t>
    </dgm:pt>
    <dgm:pt modelId="{9EF29C6A-B4F1-4AA7-A1DD-AA21B0549312}" type="sibTrans" cxnId="{C2C81E14-34C5-4E21-8DED-DCF9E7812132}">
      <dgm:prSet/>
      <dgm:spPr/>
      <dgm:t>
        <a:bodyPr/>
        <a:lstStyle/>
        <a:p>
          <a:endParaRPr lang="en-US"/>
        </a:p>
      </dgm:t>
    </dgm:pt>
    <dgm:pt modelId="{18697E79-910F-493F-B84E-1FC52656ABF9}">
      <dgm:prSet custT="1"/>
      <dgm:spPr/>
      <dgm:t>
        <a:bodyPr/>
        <a:lstStyle/>
        <a:p>
          <a:pPr rtl="0"/>
          <a:r>
            <a:rPr lang="en-US" sz="2400" dirty="0"/>
            <a:t>Head Start and prekindergarten mostly serve 3- and 4- year-old children and often are part-day/part-year. </a:t>
          </a:r>
        </a:p>
      </dgm:t>
    </dgm:pt>
    <dgm:pt modelId="{3D710C3B-2BB9-4CD4-AF08-D5E6AD2E40B0}" type="parTrans" cxnId="{84B85350-FBB9-4FCF-BFEF-2B80541600F5}">
      <dgm:prSet/>
      <dgm:spPr/>
      <dgm:t>
        <a:bodyPr/>
        <a:lstStyle/>
        <a:p>
          <a:endParaRPr lang="en-US"/>
        </a:p>
      </dgm:t>
    </dgm:pt>
    <dgm:pt modelId="{E16E69E3-BCD9-475B-8B20-98E713B1CB5F}" type="sibTrans" cxnId="{84B85350-FBB9-4FCF-BFEF-2B80541600F5}">
      <dgm:prSet/>
      <dgm:spPr/>
      <dgm:t>
        <a:bodyPr/>
        <a:lstStyle/>
        <a:p>
          <a:endParaRPr lang="en-US"/>
        </a:p>
      </dgm:t>
    </dgm:pt>
    <dgm:pt modelId="{86D195C7-A061-48F2-89D1-D1DD289B38B2}">
      <dgm:prSet custT="1"/>
      <dgm:spPr/>
      <dgm:t>
        <a:bodyPr/>
        <a:lstStyle/>
        <a:p>
          <a:pPr rtl="0"/>
          <a:r>
            <a:rPr lang="en-US" sz="2400" dirty="0"/>
            <a:t>Most other centers operate during traditional work hours; usually serve children younger than 5; vary in whether offer care for infants/toddlers or school-age.</a:t>
          </a:r>
        </a:p>
      </dgm:t>
    </dgm:pt>
    <dgm:pt modelId="{6DBD90DF-742B-4D5F-8CCE-06C00FB53A84}" type="parTrans" cxnId="{C3994D5C-EE60-4463-AA75-23F35BFA5249}">
      <dgm:prSet/>
      <dgm:spPr/>
      <dgm:t>
        <a:bodyPr/>
        <a:lstStyle/>
        <a:p>
          <a:endParaRPr lang="en-US"/>
        </a:p>
      </dgm:t>
    </dgm:pt>
    <dgm:pt modelId="{6F675AF5-4E64-4BC7-AAB1-36E44596F3A8}" type="sibTrans" cxnId="{C3994D5C-EE60-4463-AA75-23F35BFA5249}">
      <dgm:prSet/>
      <dgm:spPr/>
      <dgm:t>
        <a:bodyPr/>
        <a:lstStyle/>
        <a:p>
          <a:endParaRPr lang="en-US"/>
        </a:p>
      </dgm:t>
    </dgm:pt>
    <dgm:pt modelId="{F6AAE9FC-B329-458A-9270-55A730274AB0}">
      <dgm:prSet custT="1"/>
      <dgm:spPr/>
      <dgm:t>
        <a:bodyPr/>
        <a:lstStyle/>
        <a:p>
          <a:pPr rtl="0"/>
          <a:r>
            <a:rPr lang="en-US" sz="2400" dirty="0"/>
            <a:t>School-age options are complex and highly varied.</a:t>
          </a:r>
        </a:p>
      </dgm:t>
    </dgm:pt>
    <dgm:pt modelId="{5E71D48D-0CC2-47ED-B573-D6F30FDB509F}" type="parTrans" cxnId="{C7CE6F9F-726B-43AD-90DC-6C70EE7DFA67}">
      <dgm:prSet/>
      <dgm:spPr/>
      <dgm:t>
        <a:bodyPr/>
        <a:lstStyle/>
        <a:p>
          <a:endParaRPr lang="en-US"/>
        </a:p>
      </dgm:t>
    </dgm:pt>
    <dgm:pt modelId="{C1DB5E70-21BB-4C29-A1F4-73FB93E4735A}" type="sibTrans" cxnId="{C7CE6F9F-726B-43AD-90DC-6C70EE7DFA67}">
      <dgm:prSet/>
      <dgm:spPr/>
      <dgm:t>
        <a:bodyPr/>
        <a:lstStyle/>
        <a:p>
          <a:endParaRPr lang="en-US"/>
        </a:p>
      </dgm:t>
    </dgm:pt>
    <dgm:pt modelId="{665EDCA7-11F9-4AEF-8E0F-D10E81128461}">
      <dgm:prSet custT="1"/>
      <dgm:spPr/>
      <dgm:t>
        <a:bodyPr/>
        <a:lstStyle/>
        <a:p>
          <a:pPr rtl="0"/>
          <a:r>
            <a:rPr lang="en-US" sz="2400" dirty="0"/>
            <a:t>Need sufficient community demand to sustain supply.</a:t>
          </a:r>
        </a:p>
      </dgm:t>
    </dgm:pt>
    <dgm:pt modelId="{4AB4F0D2-8AC2-4956-9B74-5E1F1DF6100E}" type="parTrans" cxnId="{BB63071C-575A-4183-A1E2-0C2331AB93EB}">
      <dgm:prSet/>
      <dgm:spPr/>
      <dgm:t>
        <a:bodyPr/>
        <a:lstStyle/>
        <a:p>
          <a:endParaRPr lang="en-US"/>
        </a:p>
      </dgm:t>
    </dgm:pt>
    <dgm:pt modelId="{9FFEDA6F-1BB0-460E-962B-69B071C310EA}" type="sibTrans" cxnId="{BB63071C-575A-4183-A1E2-0C2331AB93EB}">
      <dgm:prSet/>
      <dgm:spPr/>
      <dgm:t>
        <a:bodyPr/>
        <a:lstStyle/>
        <a:p>
          <a:endParaRPr lang="en-US"/>
        </a:p>
      </dgm:t>
    </dgm:pt>
    <dgm:pt modelId="{F9338A4A-A61C-44CF-81AE-FBE03EF217FF}" type="pres">
      <dgm:prSet presAssocID="{F4FCEBC7-CCC1-48F0-953D-B49330244F5F}" presName="linear" presStyleCnt="0">
        <dgm:presLayoutVars>
          <dgm:animLvl val="lvl"/>
          <dgm:resizeHandles val="exact"/>
        </dgm:presLayoutVars>
      </dgm:prSet>
      <dgm:spPr/>
    </dgm:pt>
    <dgm:pt modelId="{8EFE4DF5-7374-4F6B-B246-F115C7137764}" type="pres">
      <dgm:prSet presAssocID="{E8D23FB1-EDF5-46B8-AC25-184B72080A3A}" presName="parentText" presStyleLbl="node1" presStyleIdx="0" presStyleCnt="1" custLinFactNeighborX="-1556" custLinFactNeighborY="-8884">
        <dgm:presLayoutVars>
          <dgm:chMax val="0"/>
          <dgm:bulletEnabled val="1"/>
        </dgm:presLayoutVars>
      </dgm:prSet>
      <dgm:spPr/>
    </dgm:pt>
    <dgm:pt modelId="{082E1CB8-7F2A-4423-AE0D-3951058E99FC}" type="pres">
      <dgm:prSet presAssocID="{E8D23FB1-EDF5-46B8-AC25-184B72080A3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2C81E14-34C5-4E21-8DED-DCF9E7812132}" srcId="{F4FCEBC7-CCC1-48F0-953D-B49330244F5F}" destId="{E8D23FB1-EDF5-46B8-AC25-184B72080A3A}" srcOrd="0" destOrd="0" parTransId="{D2511BD1-B60A-43E6-9018-C5D57B84A27B}" sibTransId="{9EF29C6A-B4F1-4AA7-A1DD-AA21B0549312}"/>
    <dgm:cxn modelId="{BB63071C-575A-4183-A1E2-0C2331AB93EB}" srcId="{E8D23FB1-EDF5-46B8-AC25-184B72080A3A}" destId="{665EDCA7-11F9-4AEF-8E0F-D10E81128461}" srcOrd="3" destOrd="0" parTransId="{4AB4F0D2-8AC2-4956-9B74-5E1F1DF6100E}" sibTransId="{9FFEDA6F-1BB0-460E-962B-69B071C310EA}"/>
    <dgm:cxn modelId="{2156652D-EE30-467C-A136-87B7FE4EAC27}" type="presOf" srcId="{18697E79-910F-493F-B84E-1FC52656ABF9}" destId="{082E1CB8-7F2A-4423-AE0D-3951058E99FC}" srcOrd="0" destOrd="0" presId="urn:microsoft.com/office/officeart/2005/8/layout/vList2"/>
    <dgm:cxn modelId="{C3994D5C-EE60-4463-AA75-23F35BFA5249}" srcId="{E8D23FB1-EDF5-46B8-AC25-184B72080A3A}" destId="{86D195C7-A061-48F2-89D1-D1DD289B38B2}" srcOrd="1" destOrd="0" parTransId="{6DBD90DF-742B-4D5F-8CCE-06C00FB53A84}" sibTransId="{6F675AF5-4E64-4BC7-AAB1-36E44596F3A8}"/>
    <dgm:cxn modelId="{9894C865-6414-4705-8E8B-D5CFA8DF9CB2}" type="presOf" srcId="{F6AAE9FC-B329-458A-9270-55A730274AB0}" destId="{082E1CB8-7F2A-4423-AE0D-3951058E99FC}" srcOrd="0" destOrd="2" presId="urn:microsoft.com/office/officeart/2005/8/layout/vList2"/>
    <dgm:cxn modelId="{5927D266-B2BC-40C9-B0BB-DB66610B9D22}" type="presOf" srcId="{F4FCEBC7-CCC1-48F0-953D-B49330244F5F}" destId="{F9338A4A-A61C-44CF-81AE-FBE03EF217FF}" srcOrd="0" destOrd="0" presId="urn:microsoft.com/office/officeart/2005/8/layout/vList2"/>
    <dgm:cxn modelId="{84B85350-FBB9-4FCF-BFEF-2B80541600F5}" srcId="{E8D23FB1-EDF5-46B8-AC25-184B72080A3A}" destId="{18697E79-910F-493F-B84E-1FC52656ABF9}" srcOrd="0" destOrd="0" parTransId="{3D710C3B-2BB9-4CD4-AF08-D5E6AD2E40B0}" sibTransId="{E16E69E3-BCD9-475B-8B20-98E713B1CB5F}"/>
    <dgm:cxn modelId="{516E5F74-F85C-4BBD-99D5-3F437C4F9F66}" type="presOf" srcId="{665EDCA7-11F9-4AEF-8E0F-D10E81128461}" destId="{082E1CB8-7F2A-4423-AE0D-3951058E99FC}" srcOrd="0" destOrd="3" presId="urn:microsoft.com/office/officeart/2005/8/layout/vList2"/>
    <dgm:cxn modelId="{C7CE6F9F-726B-43AD-90DC-6C70EE7DFA67}" srcId="{E8D23FB1-EDF5-46B8-AC25-184B72080A3A}" destId="{F6AAE9FC-B329-458A-9270-55A730274AB0}" srcOrd="2" destOrd="0" parTransId="{5E71D48D-0CC2-47ED-B573-D6F30FDB509F}" sibTransId="{C1DB5E70-21BB-4C29-A1F4-73FB93E4735A}"/>
    <dgm:cxn modelId="{1C131DAC-4EBB-4E73-94AF-55C221887F05}" type="presOf" srcId="{E8D23FB1-EDF5-46B8-AC25-184B72080A3A}" destId="{8EFE4DF5-7374-4F6B-B246-F115C7137764}" srcOrd="0" destOrd="0" presId="urn:microsoft.com/office/officeart/2005/8/layout/vList2"/>
    <dgm:cxn modelId="{65B966D8-14EA-458F-B0D2-00E50F01E106}" type="presOf" srcId="{86D195C7-A061-48F2-89D1-D1DD289B38B2}" destId="{082E1CB8-7F2A-4423-AE0D-3951058E99FC}" srcOrd="0" destOrd="1" presId="urn:microsoft.com/office/officeart/2005/8/layout/vList2"/>
    <dgm:cxn modelId="{FE82E533-CE5C-4A8B-9798-B1F484B5BAFF}" type="presParOf" srcId="{F9338A4A-A61C-44CF-81AE-FBE03EF217FF}" destId="{8EFE4DF5-7374-4F6B-B246-F115C7137764}" srcOrd="0" destOrd="0" presId="urn:microsoft.com/office/officeart/2005/8/layout/vList2"/>
    <dgm:cxn modelId="{7F97CF29-BC00-4A53-8E14-DB48A09A662A}" type="presParOf" srcId="{F9338A4A-A61C-44CF-81AE-FBE03EF217FF}" destId="{082E1CB8-7F2A-4423-AE0D-3951058E99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12ACE-929C-4D96-A145-85B2406F4D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45B951-EFDC-4F0A-B992-FB533A8B8130}">
      <dgm:prSet custT="1"/>
      <dgm:spPr/>
      <dgm:t>
        <a:bodyPr/>
        <a:lstStyle/>
        <a:p>
          <a:pPr rtl="0"/>
          <a:r>
            <a:rPr lang="en-US" sz="2800" b="1" dirty="0"/>
            <a:t>Family child care</a:t>
          </a:r>
          <a:r>
            <a:rPr lang="en-US" sz="2800" dirty="0"/>
            <a:t> is group care in someone else’s home. </a:t>
          </a:r>
        </a:p>
      </dgm:t>
    </dgm:pt>
    <dgm:pt modelId="{7B6AD025-EA0E-4DBE-AE2F-58D902872FCC}" type="parTrans" cxnId="{106B55E0-B262-4697-B0EE-E14748DFCDCB}">
      <dgm:prSet/>
      <dgm:spPr/>
      <dgm:t>
        <a:bodyPr/>
        <a:lstStyle/>
        <a:p>
          <a:endParaRPr lang="en-US"/>
        </a:p>
      </dgm:t>
    </dgm:pt>
    <dgm:pt modelId="{7EC3D157-95E2-48BC-A99E-10EB11E61D1A}" type="sibTrans" cxnId="{106B55E0-B262-4697-B0EE-E14748DFCDCB}">
      <dgm:prSet/>
      <dgm:spPr/>
      <dgm:t>
        <a:bodyPr/>
        <a:lstStyle/>
        <a:p>
          <a:endParaRPr lang="en-US"/>
        </a:p>
      </dgm:t>
    </dgm:pt>
    <dgm:pt modelId="{A021F541-D881-4EA8-B840-B50868B829B8}">
      <dgm:prSet/>
      <dgm:spPr/>
      <dgm:t>
        <a:bodyPr/>
        <a:lstStyle/>
        <a:p>
          <a:pPr rtl="0"/>
          <a:r>
            <a:rPr lang="en-US" dirty="0"/>
            <a:t>Programs are smaller</a:t>
          </a:r>
        </a:p>
      </dgm:t>
    </dgm:pt>
    <dgm:pt modelId="{D4FC6A7D-14DF-47BE-94A5-E5D98B199B28}" type="parTrans" cxnId="{43CE8631-DE71-4B01-831E-FAB5B690CAC6}">
      <dgm:prSet/>
      <dgm:spPr/>
      <dgm:t>
        <a:bodyPr/>
        <a:lstStyle/>
        <a:p>
          <a:endParaRPr lang="en-US"/>
        </a:p>
      </dgm:t>
    </dgm:pt>
    <dgm:pt modelId="{E854AD18-6381-46D6-8C74-D55CE00D3704}" type="sibTrans" cxnId="{43CE8631-DE71-4B01-831E-FAB5B690CAC6}">
      <dgm:prSet/>
      <dgm:spPr/>
      <dgm:t>
        <a:bodyPr/>
        <a:lstStyle/>
        <a:p>
          <a:endParaRPr lang="en-US"/>
        </a:p>
      </dgm:t>
    </dgm:pt>
    <dgm:pt modelId="{F022F508-E2F7-421A-9F6D-53889478B829}">
      <dgm:prSet/>
      <dgm:spPr/>
      <dgm:t>
        <a:bodyPr/>
        <a:lstStyle/>
        <a:p>
          <a:pPr rtl="0"/>
          <a:r>
            <a:rPr lang="en-US" dirty="0"/>
            <a:t>Often serve mixed ages </a:t>
          </a:r>
        </a:p>
      </dgm:t>
    </dgm:pt>
    <dgm:pt modelId="{EE19EFB0-F77C-4AEA-9311-1E7C9CD9152E}" type="parTrans" cxnId="{FCB5D67D-C24D-4CDC-A46F-8217BD9354FE}">
      <dgm:prSet/>
      <dgm:spPr/>
      <dgm:t>
        <a:bodyPr/>
        <a:lstStyle/>
        <a:p>
          <a:endParaRPr lang="en-US"/>
        </a:p>
      </dgm:t>
    </dgm:pt>
    <dgm:pt modelId="{8BEDB24B-84AA-40FE-8DAF-FB9FE1B3F38D}" type="sibTrans" cxnId="{FCB5D67D-C24D-4CDC-A46F-8217BD9354FE}">
      <dgm:prSet/>
      <dgm:spPr/>
      <dgm:t>
        <a:bodyPr/>
        <a:lstStyle/>
        <a:p>
          <a:endParaRPr lang="en-US"/>
        </a:p>
      </dgm:t>
    </dgm:pt>
    <dgm:pt modelId="{BD3769EC-98CC-4C70-866D-E051D9793BA7}">
      <dgm:prSet/>
      <dgm:spPr/>
      <dgm:t>
        <a:bodyPr/>
        <a:lstStyle/>
        <a:p>
          <a:pPr rtl="0"/>
          <a:r>
            <a:rPr lang="en-US" dirty="0"/>
            <a:t>Usually more flexible schedules</a:t>
          </a:r>
        </a:p>
      </dgm:t>
    </dgm:pt>
    <dgm:pt modelId="{76C80888-C9B9-4159-BDF3-81B125A4E841}" type="parTrans" cxnId="{0E927DB9-9CA7-4A14-A88A-306ACAEFBB09}">
      <dgm:prSet/>
      <dgm:spPr/>
      <dgm:t>
        <a:bodyPr/>
        <a:lstStyle/>
        <a:p>
          <a:endParaRPr lang="en-US"/>
        </a:p>
      </dgm:t>
    </dgm:pt>
    <dgm:pt modelId="{AA1D1D02-66A1-4023-9D08-6C20712C08DC}" type="sibTrans" cxnId="{0E927DB9-9CA7-4A14-A88A-306ACAEFBB09}">
      <dgm:prSet/>
      <dgm:spPr/>
      <dgm:t>
        <a:bodyPr/>
        <a:lstStyle/>
        <a:p>
          <a:endParaRPr lang="en-US"/>
        </a:p>
      </dgm:t>
    </dgm:pt>
    <dgm:pt modelId="{0A4594FF-24F3-46F0-A3B4-46E648D758F9}">
      <dgm:prSet/>
      <dgm:spPr/>
      <dgm:t>
        <a:bodyPr/>
        <a:lstStyle/>
        <a:p>
          <a:pPr rtl="0"/>
          <a:r>
            <a:rPr lang="en-US" dirty="0"/>
            <a:t>Varying licensing statuses by state</a:t>
          </a:r>
        </a:p>
      </dgm:t>
    </dgm:pt>
    <dgm:pt modelId="{A797082A-173B-4209-9C00-C7F23884F650}" type="parTrans" cxnId="{74317025-D410-4765-AD9F-5A5C67B3A0CD}">
      <dgm:prSet/>
      <dgm:spPr/>
      <dgm:t>
        <a:bodyPr/>
        <a:lstStyle/>
        <a:p>
          <a:endParaRPr lang="en-US"/>
        </a:p>
      </dgm:t>
    </dgm:pt>
    <dgm:pt modelId="{C52C1DC8-55F0-4037-BFBF-8EDADDB4FA4F}" type="sibTrans" cxnId="{74317025-D410-4765-AD9F-5A5C67B3A0CD}">
      <dgm:prSet/>
      <dgm:spPr/>
      <dgm:t>
        <a:bodyPr/>
        <a:lstStyle/>
        <a:p>
          <a:endParaRPr lang="en-US"/>
        </a:p>
      </dgm:t>
    </dgm:pt>
    <dgm:pt modelId="{1BBAD435-4AC1-47E4-807E-BED1070A9199}">
      <dgm:prSet custT="1"/>
      <dgm:spPr/>
      <dgm:t>
        <a:bodyPr/>
        <a:lstStyle/>
        <a:p>
          <a:pPr rtl="0"/>
          <a:r>
            <a:rPr lang="en-US" sz="2800" b="1" dirty="0"/>
            <a:t>“Family friend and neighbor” care </a:t>
          </a:r>
          <a:r>
            <a:rPr lang="en-US" sz="2800" dirty="0"/>
            <a:t>is also referred to as informal care. </a:t>
          </a:r>
        </a:p>
      </dgm:t>
    </dgm:pt>
    <dgm:pt modelId="{CA952FF8-A180-49E9-BF44-6456F741F93E}" type="parTrans" cxnId="{AA622D24-BA7C-45E9-86C6-2485F08B06C6}">
      <dgm:prSet/>
      <dgm:spPr/>
      <dgm:t>
        <a:bodyPr/>
        <a:lstStyle/>
        <a:p>
          <a:endParaRPr lang="en-US"/>
        </a:p>
      </dgm:t>
    </dgm:pt>
    <dgm:pt modelId="{5CF78721-03A8-4433-9341-38518B222A96}" type="sibTrans" cxnId="{AA622D24-BA7C-45E9-86C6-2485F08B06C6}">
      <dgm:prSet/>
      <dgm:spPr/>
      <dgm:t>
        <a:bodyPr/>
        <a:lstStyle/>
        <a:p>
          <a:endParaRPr lang="en-US"/>
        </a:p>
      </dgm:t>
    </dgm:pt>
    <dgm:pt modelId="{00E674A3-CA5C-4D5D-A7DD-A6CD3BBD2E9C}">
      <dgm:prSet/>
      <dgm:spPr/>
      <dgm:t>
        <a:bodyPr/>
        <a:lstStyle/>
        <a:p>
          <a:pPr rtl="0"/>
          <a:r>
            <a:rPr lang="en-US" dirty="0"/>
            <a:t>Usually unregulated with variable quality</a:t>
          </a:r>
        </a:p>
      </dgm:t>
    </dgm:pt>
    <dgm:pt modelId="{008FB18F-71CE-4F29-9BAE-17C2EE180E36}" type="parTrans" cxnId="{56943DA2-CF81-48F1-A03F-BD79D8933428}">
      <dgm:prSet/>
      <dgm:spPr/>
      <dgm:t>
        <a:bodyPr/>
        <a:lstStyle/>
        <a:p>
          <a:endParaRPr lang="en-US"/>
        </a:p>
      </dgm:t>
    </dgm:pt>
    <dgm:pt modelId="{3DB93CDE-1430-47BC-BCAA-D0B187938E60}" type="sibTrans" cxnId="{56943DA2-CF81-48F1-A03F-BD79D8933428}">
      <dgm:prSet/>
      <dgm:spPr/>
      <dgm:t>
        <a:bodyPr/>
        <a:lstStyle/>
        <a:p>
          <a:endParaRPr lang="en-US"/>
        </a:p>
      </dgm:t>
    </dgm:pt>
    <dgm:pt modelId="{81BE9566-A5E7-48E1-B95C-8B8139B11AAE}">
      <dgm:prSet/>
      <dgm:spPr/>
      <dgm:t>
        <a:bodyPr/>
        <a:lstStyle/>
        <a:p>
          <a:pPr rtl="0"/>
          <a:r>
            <a:rPr lang="en-US"/>
            <a:t>Most flexible hours or schedule</a:t>
          </a:r>
        </a:p>
      </dgm:t>
    </dgm:pt>
    <dgm:pt modelId="{4B14D54F-D8C1-45EF-BACC-2A532230B1D1}" type="parTrans" cxnId="{52844E42-BC96-411B-8925-FD4EBF9B3077}">
      <dgm:prSet/>
      <dgm:spPr/>
      <dgm:t>
        <a:bodyPr/>
        <a:lstStyle/>
        <a:p>
          <a:endParaRPr lang="en-US"/>
        </a:p>
      </dgm:t>
    </dgm:pt>
    <dgm:pt modelId="{E9F3434E-D576-4ED9-B0D1-BC89F7987E88}" type="sibTrans" cxnId="{52844E42-BC96-411B-8925-FD4EBF9B3077}">
      <dgm:prSet/>
      <dgm:spPr/>
      <dgm:t>
        <a:bodyPr/>
        <a:lstStyle/>
        <a:p>
          <a:endParaRPr lang="en-US"/>
        </a:p>
      </dgm:t>
    </dgm:pt>
    <dgm:pt modelId="{C7B6FF64-83F8-472E-8DDE-F25FE0770D9D}" type="pres">
      <dgm:prSet presAssocID="{C1E12ACE-929C-4D96-A145-85B2406F4D58}" presName="linear" presStyleCnt="0">
        <dgm:presLayoutVars>
          <dgm:animLvl val="lvl"/>
          <dgm:resizeHandles val="exact"/>
        </dgm:presLayoutVars>
      </dgm:prSet>
      <dgm:spPr/>
    </dgm:pt>
    <dgm:pt modelId="{DCFB1965-F74F-4093-8699-A388B6F7741A}" type="pres">
      <dgm:prSet presAssocID="{6945B951-EFDC-4F0A-B992-FB533A8B81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48F3A90-E5ED-4F8E-8A94-96970C6B24ED}" type="pres">
      <dgm:prSet presAssocID="{6945B951-EFDC-4F0A-B992-FB533A8B8130}" presName="childText" presStyleLbl="revTx" presStyleIdx="0" presStyleCnt="2">
        <dgm:presLayoutVars>
          <dgm:bulletEnabled val="1"/>
        </dgm:presLayoutVars>
      </dgm:prSet>
      <dgm:spPr/>
    </dgm:pt>
    <dgm:pt modelId="{FEAE0FE6-864C-4EF1-8DE8-F432E212FAEE}" type="pres">
      <dgm:prSet presAssocID="{1BBAD435-4AC1-47E4-807E-BED1070A919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C6D29AB-7683-4985-9B3A-F6338ED9424B}" type="pres">
      <dgm:prSet presAssocID="{1BBAD435-4AC1-47E4-807E-BED1070A919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EEC0721-591E-44EC-BA91-5B1C3B552C06}" type="presOf" srcId="{BD3769EC-98CC-4C70-866D-E051D9793BA7}" destId="{648F3A90-E5ED-4F8E-8A94-96970C6B24ED}" srcOrd="0" destOrd="2" presId="urn:microsoft.com/office/officeart/2005/8/layout/vList2"/>
    <dgm:cxn modelId="{AA622D24-BA7C-45E9-86C6-2485F08B06C6}" srcId="{C1E12ACE-929C-4D96-A145-85B2406F4D58}" destId="{1BBAD435-4AC1-47E4-807E-BED1070A9199}" srcOrd="1" destOrd="0" parTransId="{CA952FF8-A180-49E9-BF44-6456F741F93E}" sibTransId="{5CF78721-03A8-4433-9341-38518B222A96}"/>
    <dgm:cxn modelId="{74317025-D410-4765-AD9F-5A5C67B3A0CD}" srcId="{6945B951-EFDC-4F0A-B992-FB533A8B8130}" destId="{0A4594FF-24F3-46F0-A3B4-46E648D758F9}" srcOrd="3" destOrd="0" parTransId="{A797082A-173B-4209-9C00-C7F23884F650}" sibTransId="{C52C1DC8-55F0-4037-BFBF-8EDADDB4FA4F}"/>
    <dgm:cxn modelId="{3F831A27-3F04-4839-AC8E-62FEF3C428E7}" type="presOf" srcId="{81BE9566-A5E7-48E1-B95C-8B8139B11AAE}" destId="{EC6D29AB-7683-4985-9B3A-F6338ED9424B}" srcOrd="0" destOrd="1" presId="urn:microsoft.com/office/officeart/2005/8/layout/vList2"/>
    <dgm:cxn modelId="{43CE8631-DE71-4B01-831E-FAB5B690CAC6}" srcId="{6945B951-EFDC-4F0A-B992-FB533A8B8130}" destId="{A021F541-D881-4EA8-B840-B50868B829B8}" srcOrd="0" destOrd="0" parTransId="{D4FC6A7D-14DF-47BE-94A5-E5D98B199B28}" sibTransId="{E854AD18-6381-46D6-8C74-D55CE00D3704}"/>
    <dgm:cxn modelId="{52844E42-BC96-411B-8925-FD4EBF9B3077}" srcId="{1BBAD435-4AC1-47E4-807E-BED1070A9199}" destId="{81BE9566-A5E7-48E1-B95C-8B8139B11AAE}" srcOrd="1" destOrd="0" parTransId="{4B14D54F-D8C1-45EF-BACC-2A532230B1D1}" sibTransId="{E9F3434E-D576-4ED9-B0D1-BC89F7987E88}"/>
    <dgm:cxn modelId="{FCB5D67D-C24D-4CDC-A46F-8217BD9354FE}" srcId="{6945B951-EFDC-4F0A-B992-FB533A8B8130}" destId="{F022F508-E2F7-421A-9F6D-53889478B829}" srcOrd="1" destOrd="0" parTransId="{EE19EFB0-F77C-4AEA-9311-1E7C9CD9152E}" sibTransId="{8BEDB24B-84AA-40FE-8DAF-FB9FE1B3F38D}"/>
    <dgm:cxn modelId="{56943DA2-CF81-48F1-A03F-BD79D8933428}" srcId="{1BBAD435-4AC1-47E4-807E-BED1070A9199}" destId="{00E674A3-CA5C-4D5D-A7DD-A6CD3BBD2E9C}" srcOrd="0" destOrd="0" parTransId="{008FB18F-71CE-4F29-9BAE-17C2EE180E36}" sibTransId="{3DB93CDE-1430-47BC-BCAA-D0B187938E60}"/>
    <dgm:cxn modelId="{0E927DB9-9CA7-4A14-A88A-306ACAEFBB09}" srcId="{6945B951-EFDC-4F0A-B992-FB533A8B8130}" destId="{BD3769EC-98CC-4C70-866D-E051D9793BA7}" srcOrd="2" destOrd="0" parTransId="{76C80888-C9B9-4159-BDF3-81B125A4E841}" sibTransId="{AA1D1D02-66A1-4023-9D08-6C20712C08DC}"/>
    <dgm:cxn modelId="{8F3593D0-55EF-4421-A90D-54FA2910D4D2}" type="presOf" srcId="{1BBAD435-4AC1-47E4-807E-BED1070A9199}" destId="{FEAE0FE6-864C-4EF1-8DE8-F432E212FAEE}" srcOrd="0" destOrd="0" presId="urn:microsoft.com/office/officeart/2005/8/layout/vList2"/>
    <dgm:cxn modelId="{5D1E92D7-2EF9-47B5-8571-DBC6124BAD97}" type="presOf" srcId="{A021F541-D881-4EA8-B840-B50868B829B8}" destId="{648F3A90-E5ED-4F8E-8A94-96970C6B24ED}" srcOrd="0" destOrd="0" presId="urn:microsoft.com/office/officeart/2005/8/layout/vList2"/>
    <dgm:cxn modelId="{106B55E0-B262-4697-B0EE-E14748DFCDCB}" srcId="{C1E12ACE-929C-4D96-A145-85B2406F4D58}" destId="{6945B951-EFDC-4F0A-B992-FB533A8B8130}" srcOrd="0" destOrd="0" parTransId="{7B6AD025-EA0E-4DBE-AE2F-58D902872FCC}" sibTransId="{7EC3D157-95E2-48BC-A99E-10EB11E61D1A}"/>
    <dgm:cxn modelId="{2C9955E2-34AF-4AEE-85DE-6411AE1A088E}" type="presOf" srcId="{00E674A3-CA5C-4D5D-A7DD-A6CD3BBD2E9C}" destId="{EC6D29AB-7683-4985-9B3A-F6338ED9424B}" srcOrd="0" destOrd="0" presId="urn:microsoft.com/office/officeart/2005/8/layout/vList2"/>
    <dgm:cxn modelId="{EC85A1EB-4637-4B58-85E1-8D9C8C5BA08A}" type="presOf" srcId="{0A4594FF-24F3-46F0-A3B4-46E648D758F9}" destId="{648F3A90-E5ED-4F8E-8A94-96970C6B24ED}" srcOrd="0" destOrd="3" presId="urn:microsoft.com/office/officeart/2005/8/layout/vList2"/>
    <dgm:cxn modelId="{4DFDCFEB-7739-4224-8BFC-D92CCE90F3C1}" type="presOf" srcId="{6945B951-EFDC-4F0A-B992-FB533A8B8130}" destId="{DCFB1965-F74F-4093-8699-A388B6F7741A}" srcOrd="0" destOrd="0" presId="urn:microsoft.com/office/officeart/2005/8/layout/vList2"/>
    <dgm:cxn modelId="{8033E1FD-86D1-4EDD-BF66-92F6EDC84CC9}" type="presOf" srcId="{C1E12ACE-929C-4D96-A145-85B2406F4D58}" destId="{C7B6FF64-83F8-472E-8DDE-F25FE0770D9D}" srcOrd="0" destOrd="0" presId="urn:microsoft.com/office/officeart/2005/8/layout/vList2"/>
    <dgm:cxn modelId="{DF44ADFF-7B9F-4863-A7D0-E3DB8282D36E}" type="presOf" srcId="{F022F508-E2F7-421A-9F6D-53889478B829}" destId="{648F3A90-E5ED-4F8E-8A94-96970C6B24ED}" srcOrd="0" destOrd="1" presId="urn:microsoft.com/office/officeart/2005/8/layout/vList2"/>
    <dgm:cxn modelId="{CD0DE272-180F-4FD3-8143-7AA882BE7C51}" type="presParOf" srcId="{C7B6FF64-83F8-472E-8DDE-F25FE0770D9D}" destId="{DCFB1965-F74F-4093-8699-A388B6F7741A}" srcOrd="0" destOrd="0" presId="urn:microsoft.com/office/officeart/2005/8/layout/vList2"/>
    <dgm:cxn modelId="{7455856E-1428-4E2A-A4E4-D61FC4E8D244}" type="presParOf" srcId="{C7B6FF64-83F8-472E-8DDE-F25FE0770D9D}" destId="{648F3A90-E5ED-4F8E-8A94-96970C6B24ED}" srcOrd="1" destOrd="0" presId="urn:microsoft.com/office/officeart/2005/8/layout/vList2"/>
    <dgm:cxn modelId="{37F97D02-D6A2-4FB6-9486-C44ADFF25B73}" type="presParOf" srcId="{C7B6FF64-83F8-472E-8DDE-F25FE0770D9D}" destId="{FEAE0FE6-864C-4EF1-8DE8-F432E212FAEE}" srcOrd="2" destOrd="0" presId="urn:microsoft.com/office/officeart/2005/8/layout/vList2"/>
    <dgm:cxn modelId="{70C3DDB6-4ECD-41C0-B67C-15A13D2FC57E}" type="presParOf" srcId="{C7B6FF64-83F8-472E-8DDE-F25FE0770D9D}" destId="{EC6D29AB-7683-4985-9B3A-F6338ED942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AC2D4-F5BE-4DBC-89D5-3B947CD698A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8E370E-6A49-40E5-8FCC-AB1A5E2237FE}">
      <dgm:prSet custT="1"/>
      <dgm:spPr/>
      <dgm:t>
        <a:bodyPr/>
        <a:lstStyle/>
        <a:p>
          <a:pPr rtl="0"/>
          <a:r>
            <a:rPr lang="en-US" sz="2800" dirty="0"/>
            <a:t>Education and care are both essential, but focus on care can be greater during nontraditional hours.</a:t>
          </a:r>
        </a:p>
      </dgm:t>
    </dgm:pt>
    <dgm:pt modelId="{67EAA807-1C57-4D12-A260-752318CB1A77}" type="parTrans" cxnId="{F4D911E9-8C1D-42A4-AF74-A5AB3F9C8DA7}">
      <dgm:prSet/>
      <dgm:spPr/>
      <dgm:t>
        <a:bodyPr/>
        <a:lstStyle/>
        <a:p>
          <a:endParaRPr lang="en-US" sz="2800"/>
        </a:p>
      </dgm:t>
    </dgm:pt>
    <dgm:pt modelId="{2D2D376F-1D7C-4853-ACF0-A1AEACF03D78}" type="sibTrans" cxnId="{F4D911E9-8C1D-42A4-AF74-A5AB3F9C8DA7}">
      <dgm:prSet/>
      <dgm:spPr/>
      <dgm:t>
        <a:bodyPr/>
        <a:lstStyle/>
        <a:p>
          <a:endParaRPr lang="en-US" sz="2800"/>
        </a:p>
      </dgm:t>
    </dgm:pt>
    <dgm:pt modelId="{F3B663DE-F909-4678-8E44-52F7C0330672}">
      <dgm:prSet custT="1"/>
      <dgm:spPr/>
      <dgm:t>
        <a:bodyPr/>
        <a:lstStyle/>
        <a:p>
          <a:pPr rtl="0"/>
          <a:r>
            <a:rPr lang="en-US" sz="2800" dirty="0"/>
            <a:t>Many parents use more than one option at one time and change options over time.</a:t>
          </a:r>
        </a:p>
      </dgm:t>
    </dgm:pt>
    <dgm:pt modelId="{40EF1FA8-FE3D-4D57-BCF9-9D7DF6C38157}" type="parTrans" cxnId="{60A838D4-CF27-4018-9F23-A5C52FFE69F1}">
      <dgm:prSet/>
      <dgm:spPr/>
      <dgm:t>
        <a:bodyPr/>
        <a:lstStyle/>
        <a:p>
          <a:endParaRPr lang="en-US" sz="2800"/>
        </a:p>
      </dgm:t>
    </dgm:pt>
    <dgm:pt modelId="{2968334B-914E-46E6-9BD8-BB1018C6870F}" type="sibTrans" cxnId="{60A838D4-CF27-4018-9F23-A5C52FFE69F1}">
      <dgm:prSet/>
      <dgm:spPr/>
      <dgm:t>
        <a:bodyPr/>
        <a:lstStyle/>
        <a:p>
          <a:endParaRPr lang="en-US" sz="2800"/>
        </a:p>
      </dgm:t>
    </dgm:pt>
    <dgm:pt modelId="{EC923E96-4B2D-4F38-A6B3-615D6F7C410A}">
      <dgm:prSet custT="1"/>
      <dgm:spPr/>
      <dgm:t>
        <a:bodyPr/>
        <a:lstStyle/>
        <a:p>
          <a:pPr rtl="0"/>
          <a:r>
            <a:rPr lang="en-US" sz="2800"/>
            <a:t>Cost of care can be prohibitive.</a:t>
          </a:r>
        </a:p>
      </dgm:t>
    </dgm:pt>
    <dgm:pt modelId="{2A577877-200A-454A-B05C-E2AB81758CAD}" type="parTrans" cxnId="{5D8593B3-5694-46E7-B809-0058116B46C6}">
      <dgm:prSet/>
      <dgm:spPr/>
      <dgm:t>
        <a:bodyPr/>
        <a:lstStyle/>
        <a:p>
          <a:endParaRPr lang="en-US" sz="2800"/>
        </a:p>
      </dgm:t>
    </dgm:pt>
    <dgm:pt modelId="{0FBAFA6D-65D7-4B23-84CB-11C53CF3146E}" type="sibTrans" cxnId="{5D8593B3-5694-46E7-B809-0058116B46C6}">
      <dgm:prSet/>
      <dgm:spPr/>
      <dgm:t>
        <a:bodyPr/>
        <a:lstStyle/>
        <a:p>
          <a:endParaRPr lang="en-US" sz="2800"/>
        </a:p>
      </dgm:t>
    </dgm:pt>
    <dgm:pt modelId="{60CFEB23-BFC6-48E0-9EEB-80905A17600F}">
      <dgm:prSet custT="1"/>
      <dgm:spPr/>
      <dgm:t>
        <a:bodyPr/>
        <a:lstStyle/>
        <a:p>
          <a:pPr rtl="0"/>
          <a:r>
            <a:rPr lang="en-US" sz="2800" dirty="0"/>
            <a:t>Supply of good quality care is inadequate. </a:t>
          </a:r>
        </a:p>
      </dgm:t>
    </dgm:pt>
    <dgm:pt modelId="{9C571956-977C-45B9-90DE-4331150777AD}" type="parTrans" cxnId="{E3D71EEB-0749-4E55-B3DD-35CBF258388C}">
      <dgm:prSet/>
      <dgm:spPr/>
      <dgm:t>
        <a:bodyPr/>
        <a:lstStyle/>
        <a:p>
          <a:endParaRPr lang="en-US" sz="2800"/>
        </a:p>
      </dgm:t>
    </dgm:pt>
    <dgm:pt modelId="{808126CE-9E6D-412F-94AD-676E0D9A1DEC}" type="sibTrans" cxnId="{E3D71EEB-0749-4E55-B3DD-35CBF258388C}">
      <dgm:prSet/>
      <dgm:spPr/>
      <dgm:t>
        <a:bodyPr/>
        <a:lstStyle/>
        <a:p>
          <a:endParaRPr lang="en-US" sz="2800"/>
        </a:p>
      </dgm:t>
    </dgm:pt>
    <dgm:pt modelId="{F13D3D21-2BCF-44F2-8D3E-58DC6E7C762D}">
      <dgm:prSet custT="1"/>
      <dgm:spPr/>
      <dgm:t>
        <a:bodyPr/>
        <a:lstStyle/>
        <a:p>
          <a:pPr rtl="0"/>
          <a:r>
            <a:rPr lang="en-US" sz="2800" dirty="0"/>
            <a:t>Wide variation in supply, cost, and quality of care within and across communities.</a:t>
          </a:r>
        </a:p>
      </dgm:t>
    </dgm:pt>
    <dgm:pt modelId="{679D6FA6-323E-461F-AC3E-A19A0E6B3FE0}" type="parTrans" cxnId="{003C2594-EF40-4440-B568-16480A816EF6}">
      <dgm:prSet/>
      <dgm:spPr/>
      <dgm:t>
        <a:bodyPr/>
        <a:lstStyle/>
        <a:p>
          <a:endParaRPr lang="en-US" sz="2800"/>
        </a:p>
      </dgm:t>
    </dgm:pt>
    <dgm:pt modelId="{58A58B12-C39F-4A56-8F7D-10960E156C7A}" type="sibTrans" cxnId="{003C2594-EF40-4440-B568-16480A816EF6}">
      <dgm:prSet/>
      <dgm:spPr/>
      <dgm:t>
        <a:bodyPr/>
        <a:lstStyle/>
        <a:p>
          <a:endParaRPr lang="en-US" sz="2800"/>
        </a:p>
      </dgm:t>
    </dgm:pt>
    <dgm:pt modelId="{38F257D4-2629-48DA-AB57-CDAC568A8C12}" type="pres">
      <dgm:prSet presAssocID="{CE3AC2D4-F5BE-4DBC-89D5-3B947CD698A5}" presName="linear" presStyleCnt="0">
        <dgm:presLayoutVars>
          <dgm:animLvl val="lvl"/>
          <dgm:resizeHandles val="exact"/>
        </dgm:presLayoutVars>
      </dgm:prSet>
      <dgm:spPr/>
    </dgm:pt>
    <dgm:pt modelId="{4E0700BB-FB3C-405B-8563-E42BE02A4E13}" type="pres">
      <dgm:prSet presAssocID="{DF8E370E-6A49-40E5-8FCC-AB1A5E2237FE}" presName="parentText" presStyleLbl="node1" presStyleIdx="0" presStyleCnt="5" custScaleY="131902">
        <dgm:presLayoutVars>
          <dgm:chMax val="0"/>
          <dgm:bulletEnabled val="1"/>
        </dgm:presLayoutVars>
      </dgm:prSet>
      <dgm:spPr/>
    </dgm:pt>
    <dgm:pt modelId="{4D3CE7EA-696B-4217-8C86-2F31DC3346C7}" type="pres">
      <dgm:prSet presAssocID="{2D2D376F-1D7C-4853-ACF0-A1AEACF03D78}" presName="spacer" presStyleCnt="0"/>
      <dgm:spPr/>
    </dgm:pt>
    <dgm:pt modelId="{73E1A56B-724D-4A79-86ED-CE6CD29F62A7}" type="pres">
      <dgm:prSet presAssocID="{F3B663DE-F909-4678-8E44-52F7C033067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76563EE-242C-4666-B118-02E3F65C9AAA}" type="pres">
      <dgm:prSet presAssocID="{2968334B-914E-46E6-9BD8-BB1018C6870F}" presName="spacer" presStyleCnt="0"/>
      <dgm:spPr/>
    </dgm:pt>
    <dgm:pt modelId="{74C51905-8100-4BB8-A226-7FCAD88D6EF1}" type="pres">
      <dgm:prSet presAssocID="{EC923E96-4B2D-4F38-A6B3-615D6F7C410A}" presName="parentText" presStyleLbl="node1" presStyleIdx="2" presStyleCnt="5" custScaleY="85094">
        <dgm:presLayoutVars>
          <dgm:chMax val="0"/>
          <dgm:bulletEnabled val="1"/>
        </dgm:presLayoutVars>
      </dgm:prSet>
      <dgm:spPr/>
    </dgm:pt>
    <dgm:pt modelId="{1273B116-1EE4-483A-AA01-A67189B01452}" type="pres">
      <dgm:prSet presAssocID="{0FBAFA6D-65D7-4B23-84CB-11C53CF3146E}" presName="spacer" presStyleCnt="0"/>
      <dgm:spPr/>
    </dgm:pt>
    <dgm:pt modelId="{8C98C601-4328-4DFD-93FC-39E5B1479317}" type="pres">
      <dgm:prSet presAssocID="{60CFEB23-BFC6-48E0-9EEB-80905A17600F}" presName="parentText" presStyleLbl="node1" presStyleIdx="3" presStyleCnt="5" custScaleY="72684">
        <dgm:presLayoutVars>
          <dgm:chMax val="0"/>
          <dgm:bulletEnabled val="1"/>
        </dgm:presLayoutVars>
      </dgm:prSet>
      <dgm:spPr/>
    </dgm:pt>
    <dgm:pt modelId="{A84CE355-275E-4030-99AE-11F9BBC92698}" type="pres">
      <dgm:prSet presAssocID="{808126CE-9E6D-412F-94AD-676E0D9A1DEC}" presName="spacer" presStyleCnt="0"/>
      <dgm:spPr/>
    </dgm:pt>
    <dgm:pt modelId="{841C7176-3D33-4BB0-8920-32D1E8FF55FD}" type="pres">
      <dgm:prSet presAssocID="{F13D3D21-2BCF-44F2-8D3E-58DC6E7C76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A96110-17EB-42F0-AFF2-D3EDA75800F7}" type="presOf" srcId="{60CFEB23-BFC6-48E0-9EEB-80905A17600F}" destId="{8C98C601-4328-4DFD-93FC-39E5B1479317}" srcOrd="0" destOrd="0" presId="urn:microsoft.com/office/officeart/2005/8/layout/vList2"/>
    <dgm:cxn modelId="{23965153-19D5-41B1-9B17-F999EB3721A4}" type="presOf" srcId="{F3B663DE-F909-4678-8E44-52F7C0330672}" destId="{73E1A56B-724D-4A79-86ED-CE6CD29F62A7}" srcOrd="0" destOrd="0" presId="urn:microsoft.com/office/officeart/2005/8/layout/vList2"/>
    <dgm:cxn modelId="{003C2594-EF40-4440-B568-16480A816EF6}" srcId="{CE3AC2D4-F5BE-4DBC-89D5-3B947CD698A5}" destId="{F13D3D21-2BCF-44F2-8D3E-58DC6E7C762D}" srcOrd="4" destOrd="0" parTransId="{679D6FA6-323E-461F-AC3E-A19A0E6B3FE0}" sibTransId="{58A58B12-C39F-4A56-8F7D-10960E156C7A}"/>
    <dgm:cxn modelId="{2F3B0F98-FC69-434A-AF3E-470917491790}" type="presOf" srcId="{CE3AC2D4-F5BE-4DBC-89D5-3B947CD698A5}" destId="{38F257D4-2629-48DA-AB57-CDAC568A8C12}" srcOrd="0" destOrd="0" presId="urn:microsoft.com/office/officeart/2005/8/layout/vList2"/>
    <dgm:cxn modelId="{BA8FCC9B-FD08-4BDD-B67A-950820DCA28B}" type="presOf" srcId="{F13D3D21-2BCF-44F2-8D3E-58DC6E7C762D}" destId="{841C7176-3D33-4BB0-8920-32D1E8FF55FD}" srcOrd="0" destOrd="0" presId="urn:microsoft.com/office/officeart/2005/8/layout/vList2"/>
    <dgm:cxn modelId="{5D8593B3-5694-46E7-B809-0058116B46C6}" srcId="{CE3AC2D4-F5BE-4DBC-89D5-3B947CD698A5}" destId="{EC923E96-4B2D-4F38-A6B3-615D6F7C410A}" srcOrd="2" destOrd="0" parTransId="{2A577877-200A-454A-B05C-E2AB81758CAD}" sibTransId="{0FBAFA6D-65D7-4B23-84CB-11C53CF3146E}"/>
    <dgm:cxn modelId="{60A838D4-CF27-4018-9F23-A5C52FFE69F1}" srcId="{CE3AC2D4-F5BE-4DBC-89D5-3B947CD698A5}" destId="{F3B663DE-F909-4678-8E44-52F7C0330672}" srcOrd="1" destOrd="0" parTransId="{40EF1FA8-FE3D-4D57-BCF9-9D7DF6C38157}" sibTransId="{2968334B-914E-46E6-9BD8-BB1018C6870F}"/>
    <dgm:cxn modelId="{7E0D18D8-71BA-4BE5-8217-649E5209FB9B}" type="presOf" srcId="{EC923E96-4B2D-4F38-A6B3-615D6F7C410A}" destId="{74C51905-8100-4BB8-A226-7FCAD88D6EF1}" srcOrd="0" destOrd="0" presId="urn:microsoft.com/office/officeart/2005/8/layout/vList2"/>
    <dgm:cxn modelId="{E88E9DDE-100A-40F8-A545-DFEB559E1531}" type="presOf" srcId="{DF8E370E-6A49-40E5-8FCC-AB1A5E2237FE}" destId="{4E0700BB-FB3C-405B-8563-E42BE02A4E13}" srcOrd="0" destOrd="0" presId="urn:microsoft.com/office/officeart/2005/8/layout/vList2"/>
    <dgm:cxn modelId="{F4D911E9-8C1D-42A4-AF74-A5AB3F9C8DA7}" srcId="{CE3AC2D4-F5BE-4DBC-89D5-3B947CD698A5}" destId="{DF8E370E-6A49-40E5-8FCC-AB1A5E2237FE}" srcOrd="0" destOrd="0" parTransId="{67EAA807-1C57-4D12-A260-752318CB1A77}" sibTransId="{2D2D376F-1D7C-4853-ACF0-A1AEACF03D78}"/>
    <dgm:cxn modelId="{E3D71EEB-0749-4E55-B3DD-35CBF258388C}" srcId="{CE3AC2D4-F5BE-4DBC-89D5-3B947CD698A5}" destId="{60CFEB23-BFC6-48E0-9EEB-80905A17600F}" srcOrd="3" destOrd="0" parTransId="{9C571956-977C-45B9-90DE-4331150777AD}" sibTransId="{808126CE-9E6D-412F-94AD-676E0D9A1DEC}"/>
    <dgm:cxn modelId="{B5706652-1981-4BAF-988B-24B962AEA7B5}" type="presParOf" srcId="{38F257D4-2629-48DA-AB57-CDAC568A8C12}" destId="{4E0700BB-FB3C-405B-8563-E42BE02A4E13}" srcOrd="0" destOrd="0" presId="urn:microsoft.com/office/officeart/2005/8/layout/vList2"/>
    <dgm:cxn modelId="{D39C4EEA-6760-47EF-BDE1-FCFD7D87BCF5}" type="presParOf" srcId="{38F257D4-2629-48DA-AB57-CDAC568A8C12}" destId="{4D3CE7EA-696B-4217-8C86-2F31DC3346C7}" srcOrd="1" destOrd="0" presId="urn:microsoft.com/office/officeart/2005/8/layout/vList2"/>
    <dgm:cxn modelId="{B2F7ABE2-B20A-42CB-86F4-D86AB0EA342A}" type="presParOf" srcId="{38F257D4-2629-48DA-AB57-CDAC568A8C12}" destId="{73E1A56B-724D-4A79-86ED-CE6CD29F62A7}" srcOrd="2" destOrd="0" presId="urn:microsoft.com/office/officeart/2005/8/layout/vList2"/>
    <dgm:cxn modelId="{89FD53D1-E5C4-443C-9DE6-D9F19917D1F5}" type="presParOf" srcId="{38F257D4-2629-48DA-AB57-CDAC568A8C12}" destId="{676563EE-242C-4666-B118-02E3F65C9AAA}" srcOrd="3" destOrd="0" presId="urn:microsoft.com/office/officeart/2005/8/layout/vList2"/>
    <dgm:cxn modelId="{EDA2979D-7565-4F65-B90D-3A85A11D5BBA}" type="presParOf" srcId="{38F257D4-2629-48DA-AB57-CDAC568A8C12}" destId="{74C51905-8100-4BB8-A226-7FCAD88D6EF1}" srcOrd="4" destOrd="0" presId="urn:microsoft.com/office/officeart/2005/8/layout/vList2"/>
    <dgm:cxn modelId="{FA10AE40-A813-431F-BA45-58129A384CBD}" type="presParOf" srcId="{38F257D4-2629-48DA-AB57-CDAC568A8C12}" destId="{1273B116-1EE4-483A-AA01-A67189B01452}" srcOrd="5" destOrd="0" presId="urn:microsoft.com/office/officeart/2005/8/layout/vList2"/>
    <dgm:cxn modelId="{A0A46C87-476B-4FFB-A7F7-8CFAE959EB10}" type="presParOf" srcId="{38F257D4-2629-48DA-AB57-CDAC568A8C12}" destId="{8C98C601-4328-4DFD-93FC-39E5B1479317}" srcOrd="6" destOrd="0" presId="urn:microsoft.com/office/officeart/2005/8/layout/vList2"/>
    <dgm:cxn modelId="{EA37CD03-B73F-4752-B981-D5B25EC21766}" type="presParOf" srcId="{38F257D4-2629-48DA-AB57-CDAC568A8C12}" destId="{A84CE355-275E-4030-99AE-11F9BBC92698}" srcOrd="7" destOrd="0" presId="urn:microsoft.com/office/officeart/2005/8/layout/vList2"/>
    <dgm:cxn modelId="{DB20E16C-DEE3-43A3-9080-08F35F0C00B4}" type="presParOf" srcId="{38F257D4-2629-48DA-AB57-CDAC568A8C12}" destId="{841C7176-3D33-4BB0-8920-32D1E8FF55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8BEE60-7C6A-4C29-A05D-B87F1309B0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E2DCE0-4B58-40AD-A442-64AF2769EFB9}">
      <dgm:prSet/>
      <dgm:spPr/>
      <dgm:t>
        <a:bodyPr/>
        <a:lstStyle/>
        <a:p>
          <a:pPr rtl="0"/>
          <a:r>
            <a:rPr lang="en-US"/>
            <a:t>Parents might need information and support finding child care options</a:t>
          </a:r>
        </a:p>
      </dgm:t>
    </dgm:pt>
    <dgm:pt modelId="{214F1BE5-003A-4D30-8167-8B7DC86141DA}" type="parTrans" cxnId="{368AAFCD-D49E-47D1-8035-D0411E12DF74}">
      <dgm:prSet/>
      <dgm:spPr/>
      <dgm:t>
        <a:bodyPr/>
        <a:lstStyle/>
        <a:p>
          <a:endParaRPr lang="en-US"/>
        </a:p>
      </dgm:t>
    </dgm:pt>
    <dgm:pt modelId="{4A0F7CF8-7719-44AB-B42D-3BB531148000}" type="sibTrans" cxnId="{368AAFCD-D49E-47D1-8035-D0411E12DF74}">
      <dgm:prSet/>
      <dgm:spPr/>
      <dgm:t>
        <a:bodyPr/>
        <a:lstStyle/>
        <a:p>
          <a:endParaRPr lang="en-US"/>
        </a:p>
      </dgm:t>
    </dgm:pt>
    <dgm:pt modelId="{9C9A0085-2859-4DB1-99F2-B724BB5F0E0C}">
      <dgm:prSet/>
      <dgm:spPr/>
      <dgm:t>
        <a:bodyPr/>
        <a:lstStyle/>
        <a:p>
          <a:pPr rtl="0"/>
          <a:r>
            <a:rPr lang="en-US" dirty="0"/>
            <a:t>Public funding for child care/early education usually takes one of two approaches:</a:t>
          </a:r>
        </a:p>
      </dgm:t>
    </dgm:pt>
    <dgm:pt modelId="{3A6E21E7-691F-48C0-B5D3-7061D57C63BD}" type="parTrans" cxnId="{0F63AE2A-5BC9-48DE-B453-1D69A8DBD3D6}">
      <dgm:prSet/>
      <dgm:spPr/>
      <dgm:t>
        <a:bodyPr/>
        <a:lstStyle/>
        <a:p>
          <a:endParaRPr lang="en-US"/>
        </a:p>
      </dgm:t>
    </dgm:pt>
    <dgm:pt modelId="{E0258CC0-C704-4A68-B3A4-B9F3673FDE5E}" type="sibTrans" cxnId="{0F63AE2A-5BC9-48DE-B453-1D69A8DBD3D6}">
      <dgm:prSet/>
      <dgm:spPr/>
      <dgm:t>
        <a:bodyPr/>
        <a:lstStyle/>
        <a:p>
          <a:endParaRPr lang="en-US"/>
        </a:p>
      </dgm:t>
    </dgm:pt>
    <dgm:pt modelId="{A3790EC3-9016-4A17-B3B8-995E738DE1CF}">
      <dgm:prSet/>
      <dgm:spPr/>
      <dgm:t>
        <a:bodyPr/>
        <a:lstStyle/>
        <a:p>
          <a:pPr rtl="0"/>
          <a:r>
            <a:rPr lang="en-US" b="1"/>
            <a:t>Vouchers</a:t>
          </a:r>
          <a:r>
            <a:rPr lang="en-US"/>
            <a:t> used to purchase care in the market; Child Care and Development Fund primary source</a:t>
          </a:r>
        </a:p>
      </dgm:t>
    </dgm:pt>
    <dgm:pt modelId="{9267228E-EED3-49DE-B4F6-983B95AC822C}" type="parTrans" cxnId="{94694D3A-E531-4F35-A812-63E987409100}">
      <dgm:prSet/>
      <dgm:spPr/>
      <dgm:t>
        <a:bodyPr/>
        <a:lstStyle/>
        <a:p>
          <a:endParaRPr lang="en-US"/>
        </a:p>
      </dgm:t>
    </dgm:pt>
    <dgm:pt modelId="{72D6D56C-F270-4385-996B-B60ADBDBC9EE}" type="sibTrans" cxnId="{94694D3A-E531-4F35-A812-63E987409100}">
      <dgm:prSet/>
      <dgm:spPr/>
      <dgm:t>
        <a:bodyPr/>
        <a:lstStyle/>
        <a:p>
          <a:endParaRPr lang="en-US"/>
        </a:p>
      </dgm:t>
    </dgm:pt>
    <dgm:pt modelId="{80AF198C-1EBE-46E6-8B8D-A73DCB5DB625}">
      <dgm:prSet/>
      <dgm:spPr/>
      <dgm:t>
        <a:bodyPr/>
        <a:lstStyle/>
        <a:p>
          <a:pPr rtl="0"/>
          <a:r>
            <a:rPr lang="en-US" b="1"/>
            <a:t>Supporting classrooms or programs</a:t>
          </a:r>
          <a:r>
            <a:rPr lang="en-US"/>
            <a:t>, mainly Head Start and state prekindergarten</a:t>
          </a:r>
        </a:p>
      </dgm:t>
    </dgm:pt>
    <dgm:pt modelId="{8B4C7FD0-E0A5-4E37-8FDD-04D10598F376}" type="parTrans" cxnId="{4ACC3501-1884-4548-B9FD-01C979690F69}">
      <dgm:prSet/>
      <dgm:spPr/>
      <dgm:t>
        <a:bodyPr/>
        <a:lstStyle/>
        <a:p>
          <a:endParaRPr lang="en-US"/>
        </a:p>
      </dgm:t>
    </dgm:pt>
    <dgm:pt modelId="{55F94D25-91C1-4796-BC30-1E8700A148EB}" type="sibTrans" cxnId="{4ACC3501-1884-4548-B9FD-01C979690F69}">
      <dgm:prSet/>
      <dgm:spPr/>
      <dgm:t>
        <a:bodyPr/>
        <a:lstStyle/>
        <a:p>
          <a:endParaRPr lang="en-US"/>
        </a:p>
      </dgm:t>
    </dgm:pt>
    <dgm:pt modelId="{2DC50EAB-3A58-4CC8-9542-BED2AEC33450}">
      <dgm:prSet/>
      <dgm:spPr/>
      <dgm:t>
        <a:bodyPr/>
        <a:lstStyle/>
        <a:p>
          <a:pPr rtl="0"/>
          <a:r>
            <a:rPr lang="en-US"/>
            <a:t>Bottom line: </a:t>
          </a:r>
          <a:r>
            <a:rPr lang="en-US" u="sng"/>
            <a:t>Child care is complex with no silver bullet.</a:t>
          </a:r>
          <a:endParaRPr lang="en-US"/>
        </a:p>
      </dgm:t>
    </dgm:pt>
    <dgm:pt modelId="{FCF95595-3619-4C2E-A61B-1F74D1986405}" type="parTrans" cxnId="{5C5CD64F-0A21-41F5-B32F-0FBD208CEE7C}">
      <dgm:prSet/>
      <dgm:spPr/>
      <dgm:t>
        <a:bodyPr/>
        <a:lstStyle/>
        <a:p>
          <a:endParaRPr lang="en-US"/>
        </a:p>
      </dgm:t>
    </dgm:pt>
    <dgm:pt modelId="{DF9F2215-E6B7-4083-8BE6-CBE5BAADD0C7}" type="sibTrans" cxnId="{5C5CD64F-0A21-41F5-B32F-0FBD208CEE7C}">
      <dgm:prSet/>
      <dgm:spPr/>
      <dgm:t>
        <a:bodyPr/>
        <a:lstStyle/>
        <a:p>
          <a:endParaRPr lang="en-US"/>
        </a:p>
      </dgm:t>
    </dgm:pt>
    <dgm:pt modelId="{67112A18-8797-4795-AC6D-F28F0A919AA0}" type="pres">
      <dgm:prSet presAssocID="{628BEE60-7C6A-4C29-A05D-B87F1309B073}" presName="linear" presStyleCnt="0">
        <dgm:presLayoutVars>
          <dgm:animLvl val="lvl"/>
          <dgm:resizeHandles val="exact"/>
        </dgm:presLayoutVars>
      </dgm:prSet>
      <dgm:spPr/>
    </dgm:pt>
    <dgm:pt modelId="{9B1009A4-8DC3-46B1-B447-1EC14943222F}" type="pres">
      <dgm:prSet presAssocID="{42E2DCE0-4B58-40AD-A442-64AF2769EFB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876B9D0-F9FB-4CFB-BE0E-D19FA6A06EA0}" type="pres">
      <dgm:prSet presAssocID="{4A0F7CF8-7719-44AB-B42D-3BB531148000}" presName="spacer" presStyleCnt="0"/>
      <dgm:spPr/>
    </dgm:pt>
    <dgm:pt modelId="{6D3419B2-DD61-449E-9604-8105D26A5F31}" type="pres">
      <dgm:prSet presAssocID="{9C9A0085-2859-4DB1-99F2-B724BB5F0E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CAD426-2DE7-4434-BB92-A6FDD1A5379C}" type="pres">
      <dgm:prSet presAssocID="{9C9A0085-2859-4DB1-99F2-B724BB5F0E0C}" presName="childText" presStyleLbl="revTx" presStyleIdx="0" presStyleCnt="1">
        <dgm:presLayoutVars>
          <dgm:bulletEnabled val="1"/>
        </dgm:presLayoutVars>
      </dgm:prSet>
      <dgm:spPr/>
    </dgm:pt>
    <dgm:pt modelId="{259D2D3C-8E0E-420B-8CA1-5E8623105921}" type="pres">
      <dgm:prSet presAssocID="{2DC50EAB-3A58-4CC8-9542-BED2AEC3345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ACC3501-1884-4548-B9FD-01C979690F69}" srcId="{9C9A0085-2859-4DB1-99F2-B724BB5F0E0C}" destId="{80AF198C-1EBE-46E6-8B8D-A73DCB5DB625}" srcOrd="1" destOrd="0" parTransId="{8B4C7FD0-E0A5-4E37-8FDD-04D10598F376}" sibTransId="{55F94D25-91C1-4796-BC30-1E8700A148EB}"/>
    <dgm:cxn modelId="{54A0BD0E-130F-43E5-9C32-AEFD03A48A0C}" type="presOf" srcId="{80AF198C-1EBE-46E6-8B8D-A73DCB5DB625}" destId="{BFCAD426-2DE7-4434-BB92-A6FDD1A5379C}" srcOrd="0" destOrd="1" presId="urn:microsoft.com/office/officeart/2005/8/layout/vList2"/>
    <dgm:cxn modelId="{0F63AE2A-5BC9-48DE-B453-1D69A8DBD3D6}" srcId="{628BEE60-7C6A-4C29-A05D-B87F1309B073}" destId="{9C9A0085-2859-4DB1-99F2-B724BB5F0E0C}" srcOrd="1" destOrd="0" parTransId="{3A6E21E7-691F-48C0-B5D3-7061D57C63BD}" sibTransId="{E0258CC0-C704-4A68-B3A4-B9F3673FDE5E}"/>
    <dgm:cxn modelId="{94694D3A-E531-4F35-A812-63E987409100}" srcId="{9C9A0085-2859-4DB1-99F2-B724BB5F0E0C}" destId="{A3790EC3-9016-4A17-B3B8-995E738DE1CF}" srcOrd="0" destOrd="0" parTransId="{9267228E-EED3-49DE-B4F6-983B95AC822C}" sibTransId="{72D6D56C-F270-4385-996B-B60ADBDBC9EE}"/>
    <dgm:cxn modelId="{5C5CD64F-0A21-41F5-B32F-0FBD208CEE7C}" srcId="{628BEE60-7C6A-4C29-A05D-B87F1309B073}" destId="{2DC50EAB-3A58-4CC8-9542-BED2AEC33450}" srcOrd="2" destOrd="0" parTransId="{FCF95595-3619-4C2E-A61B-1F74D1986405}" sibTransId="{DF9F2215-E6B7-4083-8BE6-CBE5BAADD0C7}"/>
    <dgm:cxn modelId="{33313B7E-9CC5-4FCA-BD93-1D4092831FC8}" type="presOf" srcId="{9C9A0085-2859-4DB1-99F2-B724BB5F0E0C}" destId="{6D3419B2-DD61-449E-9604-8105D26A5F31}" srcOrd="0" destOrd="0" presId="urn:microsoft.com/office/officeart/2005/8/layout/vList2"/>
    <dgm:cxn modelId="{F098F18C-8D42-47A9-B20C-A6CFFC777170}" type="presOf" srcId="{628BEE60-7C6A-4C29-A05D-B87F1309B073}" destId="{67112A18-8797-4795-AC6D-F28F0A919AA0}" srcOrd="0" destOrd="0" presId="urn:microsoft.com/office/officeart/2005/8/layout/vList2"/>
    <dgm:cxn modelId="{90C4D798-14CD-4356-974B-E8CE8F695858}" type="presOf" srcId="{A3790EC3-9016-4A17-B3B8-995E738DE1CF}" destId="{BFCAD426-2DE7-4434-BB92-A6FDD1A5379C}" srcOrd="0" destOrd="0" presId="urn:microsoft.com/office/officeart/2005/8/layout/vList2"/>
    <dgm:cxn modelId="{9DC3B2B3-4CE9-424D-86FC-10E7DA91A99A}" type="presOf" srcId="{2DC50EAB-3A58-4CC8-9542-BED2AEC33450}" destId="{259D2D3C-8E0E-420B-8CA1-5E8623105921}" srcOrd="0" destOrd="0" presId="urn:microsoft.com/office/officeart/2005/8/layout/vList2"/>
    <dgm:cxn modelId="{76733FC8-550A-4DDB-BFB3-16A92D08681A}" type="presOf" srcId="{42E2DCE0-4B58-40AD-A442-64AF2769EFB9}" destId="{9B1009A4-8DC3-46B1-B447-1EC14943222F}" srcOrd="0" destOrd="0" presId="urn:microsoft.com/office/officeart/2005/8/layout/vList2"/>
    <dgm:cxn modelId="{368AAFCD-D49E-47D1-8035-D0411E12DF74}" srcId="{628BEE60-7C6A-4C29-A05D-B87F1309B073}" destId="{42E2DCE0-4B58-40AD-A442-64AF2769EFB9}" srcOrd="0" destOrd="0" parTransId="{214F1BE5-003A-4D30-8167-8B7DC86141DA}" sibTransId="{4A0F7CF8-7719-44AB-B42D-3BB531148000}"/>
    <dgm:cxn modelId="{608A4E1D-21BA-4715-9858-9CE9E038BE90}" type="presParOf" srcId="{67112A18-8797-4795-AC6D-F28F0A919AA0}" destId="{9B1009A4-8DC3-46B1-B447-1EC14943222F}" srcOrd="0" destOrd="0" presId="urn:microsoft.com/office/officeart/2005/8/layout/vList2"/>
    <dgm:cxn modelId="{5C601DAF-0526-4E58-81B1-C25747768A93}" type="presParOf" srcId="{67112A18-8797-4795-AC6D-F28F0A919AA0}" destId="{D876B9D0-F9FB-4CFB-BE0E-D19FA6A06EA0}" srcOrd="1" destOrd="0" presId="urn:microsoft.com/office/officeart/2005/8/layout/vList2"/>
    <dgm:cxn modelId="{C1E8CFCD-0AAC-49F0-9013-B9E183FC969B}" type="presParOf" srcId="{67112A18-8797-4795-AC6D-F28F0A919AA0}" destId="{6D3419B2-DD61-449E-9604-8105D26A5F31}" srcOrd="2" destOrd="0" presId="urn:microsoft.com/office/officeart/2005/8/layout/vList2"/>
    <dgm:cxn modelId="{8878649E-7DD3-4254-BD91-0617AE0BBFBF}" type="presParOf" srcId="{67112A18-8797-4795-AC6D-F28F0A919AA0}" destId="{BFCAD426-2DE7-4434-BB92-A6FDD1A5379C}" srcOrd="3" destOrd="0" presId="urn:microsoft.com/office/officeart/2005/8/layout/vList2"/>
    <dgm:cxn modelId="{003C47B4-5279-4470-B4C4-B8EF3C918632}" type="presParOf" srcId="{67112A18-8797-4795-AC6D-F28F0A919AA0}" destId="{259D2D3C-8E0E-420B-8CA1-5E86231059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C527EE-39B6-46DC-AB93-1BC3BB29C3D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723DB0-188D-4978-BDC9-B4CD5F011927}">
      <dgm:prSet custT="1"/>
      <dgm:spPr/>
      <dgm:t>
        <a:bodyPr/>
        <a:lstStyle/>
        <a:p>
          <a:pPr rtl="0"/>
          <a:r>
            <a:rPr lang="en-US" sz="3200" dirty="0"/>
            <a:t>Parents need an overall child care strategy that:</a:t>
          </a:r>
        </a:p>
      </dgm:t>
    </dgm:pt>
    <dgm:pt modelId="{ECAF7054-E08C-4869-ABC7-797C05703A05}" type="parTrans" cxnId="{27D148FB-69C8-423A-9B32-296E2F97F1FE}">
      <dgm:prSet/>
      <dgm:spPr/>
      <dgm:t>
        <a:bodyPr/>
        <a:lstStyle/>
        <a:p>
          <a:endParaRPr lang="en-US"/>
        </a:p>
      </dgm:t>
    </dgm:pt>
    <dgm:pt modelId="{C62F1DB2-AC28-4261-97FD-559FF0D713BE}" type="sibTrans" cxnId="{27D148FB-69C8-423A-9B32-296E2F97F1FE}">
      <dgm:prSet/>
      <dgm:spPr/>
      <dgm:t>
        <a:bodyPr/>
        <a:lstStyle/>
        <a:p>
          <a:endParaRPr lang="en-US"/>
        </a:p>
      </dgm:t>
    </dgm:pt>
    <dgm:pt modelId="{4B3A4361-D927-4141-9023-6C030B526F56}">
      <dgm:prSet custT="1"/>
      <dgm:spPr/>
      <dgm:t>
        <a:bodyPr/>
        <a:lstStyle/>
        <a:p>
          <a:pPr rtl="0"/>
          <a:r>
            <a:rPr lang="en-US" sz="2800" dirty="0"/>
            <a:t>Works for children of all ages who need care</a:t>
          </a:r>
        </a:p>
      </dgm:t>
    </dgm:pt>
    <dgm:pt modelId="{00AC0A45-11D9-445E-9592-E2F5836D9D88}" type="parTrans" cxnId="{5C2273BC-CE7B-4C6A-BF55-58D5FE3BCA3B}">
      <dgm:prSet/>
      <dgm:spPr/>
      <dgm:t>
        <a:bodyPr/>
        <a:lstStyle/>
        <a:p>
          <a:endParaRPr lang="en-US"/>
        </a:p>
      </dgm:t>
    </dgm:pt>
    <dgm:pt modelId="{A58016E8-2208-40F3-B9DC-9747EF955E90}" type="sibTrans" cxnId="{5C2273BC-CE7B-4C6A-BF55-58D5FE3BCA3B}">
      <dgm:prSet/>
      <dgm:spPr/>
      <dgm:t>
        <a:bodyPr/>
        <a:lstStyle/>
        <a:p>
          <a:endParaRPr lang="en-US"/>
        </a:p>
      </dgm:t>
    </dgm:pt>
    <dgm:pt modelId="{7E52EC94-A047-414E-9453-ADEA44E2C81E}">
      <dgm:prSet custT="1"/>
      <dgm:spPr/>
      <dgm:t>
        <a:bodyPr/>
        <a:lstStyle/>
        <a:p>
          <a:pPr rtl="0"/>
          <a:r>
            <a:rPr lang="en-US" sz="2800" dirty="0"/>
            <a:t>Makes sense for their whole schedule </a:t>
          </a:r>
        </a:p>
      </dgm:t>
    </dgm:pt>
    <dgm:pt modelId="{F065A07A-6569-49F1-B57D-C18E5B17EE38}" type="parTrans" cxnId="{1F624A6C-57D3-4316-9134-C625A0E53329}">
      <dgm:prSet/>
      <dgm:spPr/>
      <dgm:t>
        <a:bodyPr/>
        <a:lstStyle/>
        <a:p>
          <a:endParaRPr lang="en-US"/>
        </a:p>
      </dgm:t>
    </dgm:pt>
    <dgm:pt modelId="{96B02405-A262-4333-9EA0-1C1516235D6B}" type="sibTrans" cxnId="{1F624A6C-57D3-4316-9134-C625A0E53329}">
      <dgm:prSet/>
      <dgm:spPr/>
      <dgm:t>
        <a:bodyPr/>
        <a:lstStyle/>
        <a:p>
          <a:endParaRPr lang="en-US"/>
        </a:p>
      </dgm:t>
    </dgm:pt>
    <dgm:pt modelId="{5EF6A8E1-2A24-48D3-B206-9A976D16008D}">
      <dgm:prSet custT="1"/>
      <dgm:spPr/>
      <dgm:t>
        <a:bodyPr/>
        <a:lstStyle/>
        <a:p>
          <a:pPr rtl="0"/>
          <a:r>
            <a:rPr lang="en-US" sz="2800" dirty="0"/>
            <a:t>Is logistically possible</a:t>
          </a:r>
        </a:p>
      </dgm:t>
    </dgm:pt>
    <dgm:pt modelId="{28347E75-7398-4CB9-937B-C434E51EB5DD}" type="parTrans" cxnId="{453AA010-11A3-43C2-B7D8-49512B3E93FC}">
      <dgm:prSet/>
      <dgm:spPr/>
      <dgm:t>
        <a:bodyPr/>
        <a:lstStyle/>
        <a:p>
          <a:endParaRPr lang="en-US"/>
        </a:p>
      </dgm:t>
    </dgm:pt>
    <dgm:pt modelId="{382F5F4E-D19F-417F-9229-ACB09A191A62}" type="sibTrans" cxnId="{453AA010-11A3-43C2-B7D8-49512B3E93FC}">
      <dgm:prSet/>
      <dgm:spPr/>
      <dgm:t>
        <a:bodyPr/>
        <a:lstStyle/>
        <a:p>
          <a:endParaRPr lang="en-US"/>
        </a:p>
      </dgm:t>
    </dgm:pt>
    <dgm:pt modelId="{4FF735A5-5021-45FB-A547-E101B7EE0740}">
      <dgm:prSet custT="1"/>
      <dgm:spPr/>
      <dgm:t>
        <a:bodyPr/>
        <a:lstStyle/>
        <a:p>
          <a:pPr rtl="0"/>
          <a:r>
            <a:rPr lang="en-US" sz="2800" dirty="0"/>
            <a:t>Is affordable</a:t>
          </a:r>
        </a:p>
      </dgm:t>
    </dgm:pt>
    <dgm:pt modelId="{6C3921DF-7D07-42B8-BCFF-A216BB87B0F0}" type="parTrans" cxnId="{D8D09463-A750-49BD-9046-330C5C617F45}">
      <dgm:prSet/>
      <dgm:spPr/>
      <dgm:t>
        <a:bodyPr/>
        <a:lstStyle/>
        <a:p>
          <a:endParaRPr lang="en-US"/>
        </a:p>
      </dgm:t>
    </dgm:pt>
    <dgm:pt modelId="{C82C84A5-5538-453C-9411-A490560D3758}" type="sibTrans" cxnId="{D8D09463-A750-49BD-9046-330C5C617F45}">
      <dgm:prSet/>
      <dgm:spPr/>
      <dgm:t>
        <a:bodyPr/>
        <a:lstStyle/>
        <a:p>
          <a:endParaRPr lang="en-US"/>
        </a:p>
      </dgm:t>
    </dgm:pt>
    <dgm:pt modelId="{8FFEFF48-4793-4C85-B373-31EDBF01AB6C}">
      <dgm:prSet custT="1"/>
      <dgm:spPr/>
      <dgm:t>
        <a:bodyPr/>
        <a:lstStyle/>
        <a:p>
          <a:pPr rtl="0"/>
          <a:r>
            <a:rPr lang="en-US" sz="2800" dirty="0"/>
            <a:t>Is good for their children</a:t>
          </a:r>
        </a:p>
      </dgm:t>
    </dgm:pt>
    <dgm:pt modelId="{63A374FD-117E-4786-A123-A1A005889BAB}" type="parTrans" cxnId="{9B73381E-DF67-4C43-9854-02323F7C90D0}">
      <dgm:prSet/>
      <dgm:spPr/>
      <dgm:t>
        <a:bodyPr/>
        <a:lstStyle/>
        <a:p>
          <a:endParaRPr lang="en-US"/>
        </a:p>
      </dgm:t>
    </dgm:pt>
    <dgm:pt modelId="{2C1D275F-826E-4FBC-B85E-8AF291E06D4F}" type="sibTrans" cxnId="{9B73381E-DF67-4C43-9854-02323F7C90D0}">
      <dgm:prSet/>
      <dgm:spPr/>
      <dgm:t>
        <a:bodyPr/>
        <a:lstStyle/>
        <a:p>
          <a:endParaRPr lang="en-US"/>
        </a:p>
      </dgm:t>
    </dgm:pt>
    <dgm:pt modelId="{598DE157-4718-4D89-8181-6CBFAD96EBA1}">
      <dgm:prSet custT="1"/>
      <dgm:spPr/>
      <dgm:t>
        <a:bodyPr/>
        <a:lstStyle/>
        <a:p>
          <a:pPr rtl="0"/>
          <a:r>
            <a:rPr lang="en-US" sz="2800" dirty="0"/>
            <a:t>Is stable and dependable, yet flexible</a:t>
          </a:r>
        </a:p>
      </dgm:t>
    </dgm:pt>
    <dgm:pt modelId="{0D036D3D-796E-436F-A74E-4A1F95B05475}" type="parTrans" cxnId="{7A8FBAF4-FE2B-41B9-A74F-CEDB982A3B79}">
      <dgm:prSet/>
      <dgm:spPr/>
      <dgm:t>
        <a:bodyPr/>
        <a:lstStyle/>
        <a:p>
          <a:endParaRPr lang="en-US"/>
        </a:p>
      </dgm:t>
    </dgm:pt>
    <dgm:pt modelId="{81CB5C0A-EEB0-4A1B-8AA4-CD77D51113CB}" type="sibTrans" cxnId="{7A8FBAF4-FE2B-41B9-A74F-CEDB982A3B79}">
      <dgm:prSet/>
      <dgm:spPr/>
      <dgm:t>
        <a:bodyPr/>
        <a:lstStyle/>
        <a:p>
          <a:endParaRPr lang="en-US"/>
        </a:p>
      </dgm:t>
    </dgm:pt>
    <dgm:pt modelId="{0CDA448E-0965-4708-A694-38F115E3E3E6}" type="pres">
      <dgm:prSet presAssocID="{03C527EE-39B6-46DC-AB93-1BC3BB29C3DC}" presName="linear" presStyleCnt="0">
        <dgm:presLayoutVars>
          <dgm:animLvl val="lvl"/>
          <dgm:resizeHandles val="exact"/>
        </dgm:presLayoutVars>
      </dgm:prSet>
      <dgm:spPr/>
    </dgm:pt>
    <dgm:pt modelId="{A2BC1E98-FBB0-411D-AC3C-482294043895}" type="pres">
      <dgm:prSet presAssocID="{BA723DB0-188D-4978-BDC9-B4CD5F011927}" presName="parentText" presStyleLbl="node1" presStyleIdx="0" presStyleCnt="1" custScaleY="92306" custLinFactNeighborY="-5507">
        <dgm:presLayoutVars>
          <dgm:chMax val="0"/>
          <dgm:bulletEnabled val="1"/>
        </dgm:presLayoutVars>
      </dgm:prSet>
      <dgm:spPr/>
    </dgm:pt>
    <dgm:pt modelId="{EF1B95ED-8A59-4666-AC05-0F87CC221385}" type="pres">
      <dgm:prSet presAssocID="{BA723DB0-188D-4978-BDC9-B4CD5F01192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82890F-D784-408D-9D46-6C16D63BB7B3}" type="presOf" srcId="{5EF6A8E1-2A24-48D3-B206-9A976D16008D}" destId="{EF1B95ED-8A59-4666-AC05-0F87CC221385}" srcOrd="0" destOrd="2" presId="urn:microsoft.com/office/officeart/2005/8/layout/vList2"/>
    <dgm:cxn modelId="{453AA010-11A3-43C2-B7D8-49512B3E93FC}" srcId="{BA723DB0-188D-4978-BDC9-B4CD5F011927}" destId="{5EF6A8E1-2A24-48D3-B206-9A976D16008D}" srcOrd="2" destOrd="0" parTransId="{28347E75-7398-4CB9-937B-C434E51EB5DD}" sibTransId="{382F5F4E-D19F-417F-9229-ACB09A191A62}"/>
    <dgm:cxn modelId="{9B73381E-DF67-4C43-9854-02323F7C90D0}" srcId="{BA723DB0-188D-4978-BDC9-B4CD5F011927}" destId="{8FFEFF48-4793-4C85-B373-31EDBF01AB6C}" srcOrd="4" destOrd="0" parTransId="{63A374FD-117E-4786-A123-A1A005889BAB}" sibTransId="{2C1D275F-826E-4FBC-B85E-8AF291E06D4F}"/>
    <dgm:cxn modelId="{B6B52862-EE38-4AB2-AD28-0F1D2A12D328}" type="presOf" srcId="{8FFEFF48-4793-4C85-B373-31EDBF01AB6C}" destId="{EF1B95ED-8A59-4666-AC05-0F87CC221385}" srcOrd="0" destOrd="4" presId="urn:microsoft.com/office/officeart/2005/8/layout/vList2"/>
    <dgm:cxn modelId="{41BA2E62-49D4-41A9-B1F3-9CDD841277D2}" type="presOf" srcId="{7E52EC94-A047-414E-9453-ADEA44E2C81E}" destId="{EF1B95ED-8A59-4666-AC05-0F87CC221385}" srcOrd="0" destOrd="1" presId="urn:microsoft.com/office/officeart/2005/8/layout/vList2"/>
    <dgm:cxn modelId="{D8D09463-A750-49BD-9046-330C5C617F45}" srcId="{BA723DB0-188D-4978-BDC9-B4CD5F011927}" destId="{4FF735A5-5021-45FB-A547-E101B7EE0740}" srcOrd="3" destOrd="0" parTransId="{6C3921DF-7D07-42B8-BCFF-A216BB87B0F0}" sibTransId="{C82C84A5-5538-453C-9411-A490560D3758}"/>
    <dgm:cxn modelId="{AF03B865-0B52-47BC-9909-69FF3BFE485B}" type="presOf" srcId="{4B3A4361-D927-4141-9023-6C030B526F56}" destId="{EF1B95ED-8A59-4666-AC05-0F87CC221385}" srcOrd="0" destOrd="0" presId="urn:microsoft.com/office/officeart/2005/8/layout/vList2"/>
    <dgm:cxn modelId="{9C50614B-9269-4100-9427-CD01988599EC}" type="presOf" srcId="{4FF735A5-5021-45FB-A547-E101B7EE0740}" destId="{EF1B95ED-8A59-4666-AC05-0F87CC221385}" srcOrd="0" destOrd="3" presId="urn:microsoft.com/office/officeart/2005/8/layout/vList2"/>
    <dgm:cxn modelId="{1F624A6C-57D3-4316-9134-C625A0E53329}" srcId="{BA723DB0-188D-4978-BDC9-B4CD5F011927}" destId="{7E52EC94-A047-414E-9453-ADEA44E2C81E}" srcOrd="1" destOrd="0" parTransId="{F065A07A-6569-49F1-B57D-C18E5B17EE38}" sibTransId="{96B02405-A262-4333-9EA0-1C1516235D6B}"/>
    <dgm:cxn modelId="{9B4FEF55-EEF0-421A-B921-65AC1BD1E8D5}" type="presOf" srcId="{BA723DB0-188D-4978-BDC9-B4CD5F011927}" destId="{A2BC1E98-FBB0-411D-AC3C-482294043895}" srcOrd="0" destOrd="0" presId="urn:microsoft.com/office/officeart/2005/8/layout/vList2"/>
    <dgm:cxn modelId="{5549F055-2E7A-4426-9745-E8D9D2AE036E}" type="presOf" srcId="{03C527EE-39B6-46DC-AB93-1BC3BB29C3DC}" destId="{0CDA448E-0965-4708-A694-38F115E3E3E6}" srcOrd="0" destOrd="0" presId="urn:microsoft.com/office/officeart/2005/8/layout/vList2"/>
    <dgm:cxn modelId="{97230476-33BC-4569-9970-02493096636F}" type="presOf" srcId="{598DE157-4718-4D89-8181-6CBFAD96EBA1}" destId="{EF1B95ED-8A59-4666-AC05-0F87CC221385}" srcOrd="0" destOrd="5" presId="urn:microsoft.com/office/officeart/2005/8/layout/vList2"/>
    <dgm:cxn modelId="{5C2273BC-CE7B-4C6A-BF55-58D5FE3BCA3B}" srcId="{BA723DB0-188D-4978-BDC9-B4CD5F011927}" destId="{4B3A4361-D927-4141-9023-6C030B526F56}" srcOrd="0" destOrd="0" parTransId="{00AC0A45-11D9-445E-9592-E2F5836D9D88}" sibTransId="{A58016E8-2208-40F3-B9DC-9747EF955E90}"/>
    <dgm:cxn modelId="{7A8FBAF4-FE2B-41B9-A74F-CEDB982A3B79}" srcId="{BA723DB0-188D-4978-BDC9-B4CD5F011927}" destId="{598DE157-4718-4D89-8181-6CBFAD96EBA1}" srcOrd="5" destOrd="0" parTransId="{0D036D3D-796E-436F-A74E-4A1F95B05475}" sibTransId="{81CB5C0A-EEB0-4A1B-8AA4-CD77D51113CB}"/>
    <dgm:cxn modelId="{27D148FB-69C8-423A-9B32-296E2F97F1FE}" srcId="{03C527EE-39B6-46DC-AB93-1BC3BB29C3DC}" destId="{BA723DB0-188D-4978-BDC9-B4CD5F011927}" srcOrd="0" destOrd="0" parTransId="{ECAF7054-E08C-4869-ABC7-797C05703A05}" sibTransId="{C62F1DB2-AC28-4261-97FD-559FF0D713BE}"/>
    <dgm:cxn modelId="{E0A4FDCB-7621-4F5A-B6A3-B5EC55FB94BF}" type="presParOf" srcId="{0CDA448E-0965-4708-A694-38F115E3E3E6}" destId="{A2BC1E98-FBB0-411D-AC3C-482294043895}" srcOrd="0" destOrd="0" presId="urn:microsoft.com/office/officeart/2005/8/layout/vList2"/>
    <dgm:cxn modelId="{9AB5FE73-2565-49E4-89F2-AE3C17B1FCD9}" type="presParOf" srcId="{0CDA448E-0965-4708-A694-38F115E3E3E6}" destId="{EF1B95ED-8A59-4666-AC05-0F87CC2213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C42665-51C3-459A-95A8-D86FD654024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60C96D-A1F1-471E-8223-4AF43D39B9DE}">
      <dgm:prSet phldrT="[Text]" custT="1"/>
      <dgm:spPr/>
      <dgm:t>
        <a:bodyPr/>
        <a:lstStyle/>
        <a:p>
          <a:pPr rtl="0"/>
          <a:r>
            <a:rPr lang="en-US" sz="2500" dirty="0"/>
            <a:t>How can child care reduce barriers to workforce development participation? </a:t>
          </a:r>
        </a:p>
      </dgm:t>
    </dgm:pt>
    <dgm:pt modelId="{C4717CE6-44B9-4864-A800-8F3E55F13C4A}" type="parTrans" cxnId="{11BED221-9A08-4954-B210-C1D0528D5CDA}">
      <dgm:prSet/>
      <dgm:spPr/>
      <dgm:t>
        <a:bodyPr/>
        <a:lstStyle/>
        <a:p>
          <a:endParaRPr lang="en-US" sz="2500"/>
        </a:p>
      </dgm:t>
    </dgm:pt>
    <dgm:pt modelId="{4B507180-5A19-46E2-AF57-3C251E89F221}" type="sibTrans" cxnId="{11BED221-9A08-4954-B210-C1D0528D5CDA}">
      <dgm:prSet/>
      <dgm:spPr/>
      <dgm:t>
        <a:bodyPr/>
        <a:lstStyle/>
        <a:p>
          <a:endParaRPr lang="en-US" sz="2500"/>
        </a:p>
      </dgm:t>
    </dgm:pt>
    <dgm:pt modelId="{BDD9182E-1F1D-4BF1-9742-125D87439BA2}">
      <dgm:prSet phldrT="[Text]" custT="1"/>
      <dgm:spPr/>
      <dgm:t>
        <a:bodyPr/>
        <a:lstStyle/>
        <a:p>
          <a:pPr rtl="0"/>
          <a:r>
            <a:rPr lang="en-US" sz="2500" dirty="0"/>
            <a:t>How stable is the likely demand for child care? Worth investing in infrastructure?</a:t>
          </a:r>
        </a:p>
      </dgm:t>
    </dgm:pt>
    <dgm:pt modelId="{9FD8F9BC-F27A-4F9B-882B-2411DF79B41C}" type="parTrans" cxnId="{DB48C75E-D072-45A1-9655-6DCA9AEA96B5}">
      <dgm:prSet/>
      <dgm:spPr/>
      <dgm:t>
        <a:bodyPr/>
        <a:lstStyle/>
        <a:p>
          <a:endParaRPr lang="en-US" sz="2500"/>
        </a:p>
      </dgm:t>
    </dgm:pt>
    <dgm:pt modelId="{2CFDF6DF-BC86-42EE-8565-8AC3F48DFD08}" type="sibTrans" cxnId="{DB48C75E-D072-45A1-9655-6DCA9AEA96B5}">
      <dgm:prSet/>
      <dgm:spPr/>
      <dgm:t>
        <a:bodyPr/>
        <a:lstStyle/>
        <a:p>
          <a:endParaRPr lang="en-US" sz="2500"/>
        </a:p>
      </dgm:t>
    </dgm:pt>
    <dgm:pt modelId="{F0CD467E-33FB-4543-9131-908534991A4A}">
      <dgm:prSet phldrT="[Text]" custT="1"/>
      <dgm:spPr/>
      <dgm:t>
        <a:bodyPr/>
        <a:lstStyle/>
        <a:p>
          <a:pPr rtl="0"/>
          <a:r>
            <a:rPr lang="en-US" sz="2500" dirty="0"/>
            <a:t>What are the time and location demands of workforce activities for parents when they are involved in your project?  </a:t>
          </a:r>
        </a:p>
      </dgm:t>
    </dgm:pt>
    <dgm:pt modelId="{243C5810-F959-42D3-B72E-0AF14547B1A4}" type="parTrans" cxnId="{DEC785D2-6003-46C3-96BC-4D55A6605091}">
      <dgm:prSet/>
      <dgm:spPr/>
      <dgm:t>
        <a:bodyPr/>
        <a:lstStyle/>
        <a:p>
          <a:endParaRPr lang="en-US" sz="2500"/>
        </a:p>
      </dgm:t>
    </dgm:pt>
    <dgm:pt modelId="{5A955110-4E25-4CF4-B7D4-944485E11EFC}" type="sibTrans" cxnId="{DEC785D2-6003-46C3-96BC-4D55A6605091}">
      <dgm:prSet/>
      <dgm:spPr/>
      <dgm:t>
        <a:bodyPr/>
        <a:lstStyle/>
        <a:p>
          <a:endParaRPr lang="en-US" sz="2500"/>
        </a:p>
      </dgm:t>
    </dgm:pt>
    <dgm:pt modelId="{4164BA5B-9FC7-41ED-9C3E-D889C119066C}">
      <dgm:prSet phldrT="[Text]" custT="1"/>
      <dgm:spPr/>
      <dgm:t>
        <a:bodyPr/>
        <a:lstStyle/>
        <a:p>
          <a:pPr rtl="0"/>
          <a:r>
            <a:rPr lang="en-US" sz="2500" dirty="0"/>
            <a:t>Where are families, providers, and your services located in your geographic target area?  </a:t>
          </a:r>
        </a:p>
      </dgm:t>
    </dgm:pt>
    <dgm:pt modelId="{5FA0F673-8E11-4911-8784-0B5F54E3A7C7}" type="parTrans" cxnId="{6942BC3B-A531-4747-A82A-1637AF245D9B}">
      <dgm:prSet/>
      <dgm:spPr/>
      <dgm:t>
        <a:bodyPr/>
        <a:lstStyle/>
        <a:p>
          <a:endParaRPr lang="en-US" sz="2500"/>
        </a:p>
      </dgm:t>
    </dgm:pt>
    <dgm:pt modelId="{01324EE1-6EB5-4095-B030-D2194A8C25BA}" type="sibTrans" cxnId="{6942BC3B-A531-4747-A82A-1637AF245D9B}">
      <dgm:prSet/>
      <dgm:spPr/>
      <dgm:t>
        <a:bodyPr/>
        <a:lstStyle/>
        <a:p>
          <a:endParaRPr lang="en-US" sz="2500"/>
        </a:p>
      </dgm:t>
    </dgm:pt>
    <dgm:pt modelId="{AFAD1786-C9CD-4544-9090-5A338547CB83}">
      <dgm:prSet phldrT="[Text]" custT="1"/>
      <dgm:spPr/>
      <dgm:t>
        <a:bodyPr/>
        <a:lstStyle/>
        <a:p>
          <a:pPr rtl="0"/>
          <a:r>
            <a:rPr lang="en-US" sz="2500" dirty="0"/>
            <a:t>How will you address parents’ questions about quality among care providers?</a:t>
          </a:r>
        </a:p>
      </dgm:t>
    </dgm:pt>
    <dgm:pt modelId="{806FAC4A-7E50-4C72-8E09-610405CCCB65}" type="parTrans" cxnId="{11B0FE3C-AEDF-4225-B696-BAE8B37FAC05}">
      <dgm:prSet/>
      <dgm:spPr/>
      <dgm:t>
        <a:bodyPr/>
        <a:lstStyle/>
        <a:p>
          <a:endParaRPr lang="en-US" sz="2500"/>
        </a:p>
      </dgm:t>
    </dgm:pt>
    <dgm:pt modelId="{DD89F8C9-8CC1-4CA0-A44D-2DA8C86B4A0F}" type="sibTrans" cxnId="{11B0FE3C-AEDF-4225-B696-BAE8B37FAC05}">
      <dgm:prSet/>
      <dgm:spPr/>
      <dgm:t>
        <a:bodyPr/>
        <a:lstStyle/>
        <a:p>
          <a:endParaRPr lang="en-US" sz="2500"/>
        </a:p>
      </dgm:t>
    </dgm:pt>
    <dgm:pt modelId="{0477422E-812A-4DD2-925C-516A384F7020}" type="pres">
      <dgm:prSet presAssocID="{CDC42665-51C3-459A-95A8-D86FD654024F}" presName="linear" presStyleCnt="0">
        <dgm:presLayoutVars>
          <dgm:animLvl val="lvl"/>
          <dgm:resizeHandles val="exact"/>
        </dgm:presLayoutVars>
      </dgm:prSet>
      <dgm:spPr/>
    </dgm:pt>
    <dgm:pt modelId="{34192B29-9937-4579-A31B-77905AC8A075}" type="pres">
      <dgm:prSet presAssocID="{0D60C96D-A1F1-471E-8223-4AF43D39B9DE}" presName="parentText" presStyleLbl="node1" presStyleIdx="0" presStyleCnt="5" custLinFactNeighborY="-26852">
        <dgm:presLayoutVars>
          <dgm:chMax val="0"/>
          <dgm:bulletEnabled val="1"/>
        </dgm:presLayoutVars>
      </dgm:prSet>
      <dgm:spPr/>
    </dgm:pt>
    <dgm:pt modelId="{24BB01FB-D251-4C7A-A126-F005C6AD6D5F}" type="pres">
      <dgm:prSet presAssocID="{4B507180-5A19-46E2-AF57-3C251E89F221}" presName="spacer" presStyleCnt="0"/>
      <dgm:spPr/>
    </dgm:pt>
    <dgm:pt modelId="{851A0BE3-14C4-4290-8AC3-420740518894}" type="pres">
      <dgm:prSet presAssocID="{BDD9182E-1F1D-4BF1-9742-125D87439BA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BD944C-6769-4FD9-A6C5-3A6A7012395C}" type="pres">
      <dgm:prSet presAssocID="{2CFDF6DF-BC86-42EE-8565-8AC3F48DFD08}" presName="spacer" presStyleCnt="0"/>
      <dgm:spPr/>
    </dgm:pt>
    <dgm:pt modelId="{EA4A925C-1C30-469F-B8F9-AFB12E2B8CA3}" type="pres">
      <dgm:prSet presAssocID="{F0CD467E-33FB-4543-9131-908534991A4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76BA316-B23E-4515-9CED-8A8BC0C0AFC0}" type="pres">
      <dgm:prSet presAssocID="{5A955110-4E25-4CF4-B7D4-944485E11EFC}" presName="spacer" presStyleCnt="0"/>
      <dgm:spPr/>
    </dgm:pt>
    <dgm:pt modelId="{31A2B259-4201-4768-965A-FE082F6D4AC8}" type="pres">
      <dgm:prSet presAssocID="{4164BA5B-9FC7-41ED-9C3E-D889C119066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85A8B4D-A9E8-4A44-9F5D-271FD5E43631}" type="pres">
      <dgm:prSet presAssocID="{01324EE1-6EB5-4095-B030-D2194A8C25BA}" presName="spacer" presStyleCnt="0"/>
      <dgm:spPr/>
    </dgm:pt>
    <dgm:pt modelId="{F822E082-C4FB-4E8C-BB3B-54448AAFD2AD}" type="pres">
      <dgm:prSet presAssocID="{AFAD1786-C9CD-4544-9090-5A338547CB8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2DFBB05-A791-4F14-8469-218D2ABB7F63}" type="presOf" srcId="{4164BA5B-9FC7-41ED-9C3E-D889C119066C}" destId="{31A2B259-4201-4768-965A-FE082F6D4AC8}" srcOrd="0" destOrd="0" presId="urn:microsoft.com/office/officeart/2005/8/layout/vList2"/>
    <dgm:cxn modelId="{11BED221-9A08-4954-B210-C1D0528D5CDA}" srcId="{CDC42665-51C3-459A-95A8-D86FD654024F}" destId="{0D60C96D-A1F1-471E-8223-4AF43D39B9DE}" srcOrd="0" destOrd="0" parTransId="{C4717CE6-44B9-4864-A800-8F3E55F13C4A}" sibTransId="{4B507180-5A19-46E2-AF57-3C251E89F221}"/>
    <dgm:cxn modelId="{93C1EA22-C5A8-441A-93E5-F4F3B0EE7A34}" type="presOf" srcId="{0D60C96D-A1F1-471E-8223-4AF43D39B9DE}" destId="{34192B29-9937-4579-A31B-77905AC8A075}" srcOrd="0" destOrd="0" presId="urn:microsoft.com/office/officeart/2005/8/layout/vList2"/>
    <dgm:cxn modelId="{C3E5E13A-689A-47ED-9550-6BE93F591051}" type="presOf" srcId="{F0CD467E-33FB-4543-9131-908534991A4A}" destId="{EA4A925C-1C30-469F-B8F9-AFB12E2B8CA3}" srcOrd="0" destOrd="0" presId="urn:microsoft.com/office/officeart/2005/8/layout/vList2"/>
    <dgm:cxn modelId="{6942BC3B-A531-4747-A82A-1637AF245D9B}" srcId="{CDC42665-51C3-459A-95A8-D86FD654024F}" destId="{4164BA5B-9FC7-41ED-9C3E-D889C119066C}" srcOrd="3" destOrd="0" parTransId="{5FA0F673-8E11-4911-8784-0B5F54E3A7C7}" sibTransId="{01324EE1-6EB5-4095-B030-D2194A8C25BA}"/>
    <dgm:cxn modelId="{11B0FE3C-AEDF-4225-B696-BAE8B37FAC05}" srcId="{CDC42665-51C3-459A-95A8-D86FD654024F}" destId="{AFAD1786-C9CD-4544-9090-5A338547CB83}" srcOrd="4" destOrd="0" parTransId="{806FAC4A-7E50-4C72-8E09-610405CCCB65}" sibTransId="{DD89F8C9-8CC1-4CA0-A44D-2DA8C86B4A0F}"/>
    <dgm:cxn modelId="{DB48C75E-D072-45A1-9655-6DCA9AEA96B5}" srcId="{CDC42665-51C3-459A-95A8-D86FD654024F}" destId="{BDD9182E-1F1D-4BF1-9742-125D87439BA2}" srcOrd="1" destOrd="0" parTransId="{9FD8F9BC-F27A-4F9B-882B-2411DF79B41C}" sibTransId="{2CFDF6DF-BC86-42EE-8565-8AC3F48DFD08}"/>
    <dgm:cxn modelId="{DEC785D2-6003-46C3-96BC-4D55A6605091}" srcId="{CDC42665-51C3-459A-95A8-D86FD654024F}" destId="{F0CD467E-33FB-4543-9131-908534991A4A}" srcOrd="2" destOrd="0" parTransId="{243C5810-F959-42D3-B72E-0AF14547B1A4}" sibTransId="{5A955110-4E25-4CF4-B7D4-944485E11EFC}"/>
    <dgm:cxn modelId="{86A564D7-33AD-4DF5-A02F-55D6427228DE}" type="presOf" srcId="{AFAD1786-C9CD-4544-9090-5A338547CB83}" destId="{F822E082-C4FB-4E8C-BB3B-54448AAFD2AD}" srcOrd="0" destOrd="0" presId="urn:microsoft.com/office/officeart/2005/8/layout/vList2"/>
    <dgm:cxn modelId="{0820E6F0-8846-42CC-BE3C-5F0200B9A0D9}" type="presOf" srcId="{CDC42665-51C3-459A-95A8-D86FD654024F}" destId="{0477422E-812A-4DD2-925C-516A384F7020}" srcOrd="0" destOrd="0" presId="urn:microsoft.com/office/officeart/2005/8/layout/vList2"/>
    <dgm:cxn modelId="{480878F6-28BD-4BAE-9B80-7CB5FB548494}" type="presOf" srcId="{BDD9182E-1F1D-4BF1-9742-125D87439BA2}" destId="{851A0BE3-14C4-4290-8AC3-420740518894}" srcOrd="0" destOrd="0" presId="urn:microsoft.com/office/officeart/2005/8/layout/vList2"/>
    <dgm:cxn modelId="{C1CABACF-44B9-417E-980F-337918DF9E19}" type="presParOf" srcId="{0477422E-812A-4DD2-925C-516A384F7020}" destId="{34192B29-9937-4579-A31B-77905AC8A075}" srcOrd="0" destOrd="0" presId="urn:microsoft.com/office/officeart/2005/8/layout/vList2"/>
    <dgm:cxn modelId="{9917BD53-D622-4316-AAF7-69385851CEB4}" type="presParOf" srcId="{0477422E-812A-4DD2-925C-516A384F7020}" destId="{24BB01FB-D251-4C7A-A126-F005C6AD6D5F}" srcOrd="1" destOrd="0" presId="urn:microsoft.com/office/officeart/2005/8/layout/vList2"/>
    <dgm:cxn modelId="{84EB3068-1773-41AF-93B6-10D2BF76E2FF}" type="presParOf" srcId="{0477422E-812A-4DD2-925C-516A384F7020}" destId="{851A0BE3-14C4-4290-8AC3-420740518894}" srcOrd="2" destOrd="0" presId="urn:microsoft.com/office/officeart/2005/8/layout/vList2"/>
    <dgm:cxn modelId="{7EACF123-EFDC-49E6-8BCF-632AFB73ADE9}" type="presParOf" srcId="{0477422E-812A-4DD2-925C-516A384F7020}" destId="{B4BD944C-6769-4FD9-A6C5-3A6A7012395C}" srcOrd="3" destOrd="0" presId="urn:microsoft.com/office/officeart/2005/8/layout/vList2"/>
    <dgm:cxn modelId="{D7E1A27D-59C0-4041-A18D-B56C23DC2FBC}" type="presParOf" srcId="{0477422E-812A-4DD2-925C-516A384F7020}" destId="{EA4A925C-1C30-469F-B8F9-AFB12E2B8CA3}" srcOrd="4" destOrd="0" presId="urn:microsoft.com/office/officeart/2005/8/layout/vList2"/>
    <dgm:cxn modelId="{B16E4420-F4DE-4538-A88E-ECCB5B102798}" type="presParOf" srcId="{0477422E-812A-4DD2-925C-516A384F7020}" destId="{F76BA316-B23E-4515-9CED-8A8BC0C0AFC0}" srcOrd="5" destOrd="0" presId="urn:microsoft.com/office/officeart/2005/8/layout/vList2"/>
    <dgm:cxn modelId="{34C1A39E-22DE-4B56-A9A6-06E8F9A70833}" type="presParOf" srcId="{0477422E-812A-4DD2-925C-516A384F7020}" destId="{31A2B259-4201-4768-965A-FE082F6D4AC8}" srcOrd="6" destOrd="0" presId="urn:microsoft.com/office/officeart/2005/8/layout/vList2"/>
    <dgm:cxn modelId="{2C11C705-4B98-45F4-BBCF-41FD7F01730C}" type="presParOf" srcId="{0477422E-812A-4DD2-925C-516A384F7020}" destId="{385A8B4D-A9E8-4A44-9F5D-271FD5E43631}" srcOrd="7" destOrd="0" presId="urn:microsoft.com/office/officeart/2005/8/layout/vList2"/>
    <dgm:cxn modelId="{7B5C1B32-E377-4529-8B8D-CDAF7ECA05BF}" type="presParOf" srcId="{0477422E-812A-4DD2-925C-516A384F7020}" destId="{F822E082-C4FB-4E8C-BB3B-54448AAFD2A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E76BC3-A212-4FB6-8150-B329C18E32F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5071EA-6B9A-408E-B9D2-D2F366CDF56E}">
      <dgm:prSet/>
      <dgm:spPr/>
      <dgm:t>
        <a:bodyPr/>
        <a:lstStyle/>
        <a:p>
          <a:pPr rtl="0"/>
          <a:r>
            <a:rPr lang="en-US" dirty="0"/>
            <a:t>What child care options will meet the needs of your clients during your program and beyond?</a:t>
          </a:r>
        </a:p>
      </dgm:t>
    </dgm:pt>
    <dgm:pt modelId="{EBB49065-AB6D-4BAD-B5FC-230659B5279C}" type="parTrans" cxnId="{C9C06917-C2AC-44A5-BAB8-C8B25EAF3F0D}">
      <dgm:prSet/>
      <dgm:spPr/>
      <dgm:t>
        <a:bodyPr/>
        <a:lstStyle/>
        <a:p>
          <a:endParaRPr lang="en-US"/>
        </a:p>
      </dgm:t>
    </dgm:pt>
    <dgm:pt modelId="{7AB16174-B1C8-406E-9BBC-C8BE58595C4D}" type="sibTrans" cxnId="{C9C06917-C2AC-44A5-BAB8-C8B25EAF3F0D}">
      <dgm:prSet/>
      <dgm:spPr/>
      <dgm:t>
        <a:bodyPr/>
        <a:lstStyle/>
        <a:p>
          <a:endParaRPr lang="en-US"/>
        </a:p>
      </dgm:t>
    </dgm:pt>
    <dgm:pt modelId="{EE677941-4BD3-4DD4-8397-B9F932F6FCBA}">
      <dgm:prSet/>
      <dgm:spPr/>
      <dgm:t>
        <a:bodyPr/>
        <a:lstStyle/>
        <a:p>
          <a:pPr rtl="0"/>
          <a:r>
            <a:rPr lang="en-US" dirty="0"/>
            <a:t>Consider the ages of the children who will need child care. </a:t>
          </a:r>
        </a:p>
      </dgm:t>
    </dgm:pt>
    <dgm:pt modelId="{82D8BADF-8543-46FE-8D43-D98020BA500B}" type="parTrans" cxnId="{02E9378A-6DC6-4D52-90F5-8633ABD02289}">
      <dgm:prSet/>
      <dgm:spPr/>
      <dgm:t>
        <a:bodyPr/>
        <a:lstStyle/>
        <a:p>
          <a:endParaRPr lang="en-US"/>
        </a:p>
      </dgm:t>
    </dgm:pt>
    <dgm:pt modelId="{30D91D88-02A7-43D9-B1AF-851ED272F4AC}" type="sibTrans" cxnId="{02E9378A-6DC6-4D52-90F5-8633ABD02289}">
      <dgm:prSet/>
      <dgm:spPr/>
      <dgm:t>
        <a:bodyPr/>
        <a:lstStyle/>
        <a:p>
          <a:endParaRPr lang="en-US"/>
        </a:p>
      </dgm:t>
    </dgm:pt>
    <dgm:pt modelId="{BFF534EB-79C6-407C-883E-B9942D7339DE}">
      <dgm:prSet/>
      <dgm:spPr/>
      <dgm:t>
        <a:bodyPr/>
        <a:lstStyle/>
        <a:p>
          <a:pPr rtl="0"/>
          <a:r>
            <a:rPr lang="en-US"/>
            <a:t>Find out what your families need and want.</a:t>
          </a:r>
        </a:p>
      </dgm:t>
    </dgm:pt>
    <dgm:pt modelId="{F17E4D84-8020-4D1C-9CC5-FBE41738E6EF}" type="parTrans" cxnId="{29F48D3C-55A3-4E4E-90B2-F1C5DC631270}">
      <dgm:prSet/>
      <dgm:spPr/>
      <dgm:t>
        <a:bodyPr/>
        <a:lstStyle/>
        <a:p>
          <a:endParaRPr lang="en-US"/>
        </a:p>
      </dgm:t>
    </dgm:pt>
    <dgm:pt modelId="{03A34E47-4042-49FC-93C8-ED7AE71F5750}" type="sibTrans" cxnId="{29F48D3C-55A3-4E4E-90B2-F1C5DC631270}">
      <dgm:prSet/>
      <dgm:spPr/>
      <dgm:t>
        <a:bodyPr/>
        <a:lstStyle/>
        <a:p>
          <a:endParaRPr lang="en-US"/>
        </a:p>
      </dgm:t>
    </dgm:pt>
    <dgm:pt modelId="{572957E5-F494-49DC-8482-06FB27F6BC5E}">
      <dgm:prSet/>
      <dgm:spPr/>
      <dgm:t>
        <a:bodyPr/>
        <a:lstStyle/>
        <a:p>
          <a:pPr rtl="0"/>
          <a:r>
            <a:rPr lang="en-US"/>
            <a:t>Consider designing workforce development services to accommodate child care needs.</a:t>
          </a:r>
        </a:p>
      </dgm:t>
    </dgm:pt>
    <dgm:pt modelId="{F1E4082D-B9CB-46DD-A378-F7DD0CF44742}" type="parTrans" cxnId="{0368330A-0170-4450-AA09-FAF48B7F1D7D}">
      <dgm:prSet/>
      <dgm:spPr/>
      <dgm:t>
        <a:bodyPr/>
        <a:lstStyle/>
        <a:p>
          <a:endParaRPr lang="en-US"/>
        </a:p>
      </dgm:t>
    </dgm:pt>
    <dgm:pt modelId="{1295B146-78B6-4884-8BAB-4B3ED3DE70D2}" type="sibTrans" cxnId="{0368330A-0170-4450-AA09-FAF48B7F1D7D}">
      <dgm:prSet/>
      <dgm:spPr/>
      <dgm:t>
        <a:bodyPr/>
        <a:lstStyle/>
        <a:p>
          <a:endParaRPr lang="en-US"/>
        </a:p>
      </dgm:t>
    </dgm:pt>
    <dgm:pt modelId="{6CBB705B-2331-4A01-9308-D8D1720B02C5}" type="pres">
      <dgm:prSet presAssocID="{7BE76BC3-A212-4FB6-8150-B329C18E32F1}" presName="linear" presStyleCnt="0">
        <dgm:presLayoutVars>
          <dgm:animLvl val="lvl"/>
          <dgm:resizeHandles val="exact"/>
        </dgm:presLayoutVars>
      </dgm:prSet>
      <dgm:spPr/>
    </dgm:pt>
    <dgm:pt modelId="{4DC35A36-1F15-41FB-826D-285535CE70B2}" type="pres">
      <dgm:prSet presAssocID="{565071EA-6B9A-408E-B9D2-D2F366CDF56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B6844B-CB72-454C-87C2-A78AE51EFADE}" type="pres">
      <dgm:prSet presAssocID="{7AB16174-B1C8-406E-9BBC-C8BE58595C4D}" presName="spacer" presStyleCnt="0"/>
      <dgm:spPr/>
    </dgm:pt>
    <dgm:pt modelId="{8AEA35A6-FA83-4254-89C6-9EADAC9B6F1B}" type="pres">
      <dgm:prSet presAssocID="{EE677941-4BD3-4DD4-8397-B9F932F6FC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6BE4C1-0D92-4DE0-96F1-72BD853CE0C2}" type="pres">
      <dgm:prSet presAssocID="{30D91D88-02A7-43D9-B1AF-851ED272F4AC}" presName="spacer" presStyleCnt="0"/>
      <dgm:spPr/>
    </dgm:pt>
    <dgm:pt modelId="{C2C6BC70-095D-4692-A191-C0A718BA4ADD}" type="pres">
      <dgm:prSet presAssocID="{BFF534EB-79C6-407C-883E-B9942D7339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A3EB565-5C45-41F8-8465-5ADE79026145}" type="pres">
      <dgm:prSet presAssocID="{03A34E47-4042-49FC-93C8-ED7AE71F5750}" presName="spacer" presStyleCnt="0"/>
      <dgm:spPr/>
    </dgm:pt>
    <dgm:pt modelId="{22024EE8-9034-4B84-8ABF-38DD28FAEC17}" type="pres">
      <dgm:prSet presAssocID="{572957E5-F494-49DC-8482-06FB27F6BC5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368330A-0170-4450-AA09-FAF48B7F1D7D}" srcId="{7BE76BC3-A212-4FB6-8150-B329C18E32F1}" destId="{572957E5-F494-49DC-8482-06FB27F6BC5E}" srcOrd="3" destOrd="0" parTransId="{F1E4082D-B9CB-46DD-A378-F7DD0CF44742}" sibTransId="{1295B146-78B6-4884-8BAB-4B3ED3DE70D2}"/>
    <dgm:cxn modelId="{A8541D10-DFED-49EB-B843-C3356FC50174}" type="presOf" srcId="{7BE76BC3-A212-4FB6-8150-B329C18E32F1}" destId="{6CBB705B-2331-4A01-9308-D8D1720B02C5}" srcOrd="0" destOrd="0" presId="urn:microsoft.com/office/officeart/2005/8/layout/vList2"/>
    <dgm:cxn modelId="{C9C06917-C2AC-44A5-BAB8-C8B25EAF3F0D}" srcId="{7BE76BC3-A212-4FB6-8150-B329C18E32F1}" destId="{565071EA-6B9A-408E-B9D2-D2F366CDF56E}" srcOrd="0" destOrd="0" parTransId="{EBB49065-AB6D-4BAD-B5FC-230659B5279C}" sibTransId="{7AB16174-B1C8-406E-9BBC-C8BE58595C4D}"/>
    <dgm:cxn modelId="{0A9B5027-5FA0-49DF-B22A-CFD69FD63728}" type="presOf" srcId="{BFF534EB-79C6-407C-883E-B9942D7339DE}" destId="{C2C6BC70-095D-4692-A191-C0A718BA4ADD}" srcOrd="0" destOrd="0" presId="urn:microsoft.com/office/officeart/2005/8/layout/vList2"/>
    <dgm:cxn modelId="{29F48D3C-55A3-4E4E-90B2-F1C5DC631270}" srcId="{7BE76BC3-A212-4FB6-8150-B329C18E32F1}" destId="{BFF534EB-79C6-407C-883E-B9942D7339DE}" srcOrd="2" destOrd="0" parTransId="{F17E4D84-8020-4D1C-9CC5-FBE41738E6EF}" sibTransId="{03A34E47-4042-49FC-93C8-ED7AE71F5750}"/>
    <dgm:cxn modelId="{EA8F8475-3158-45B3-94F1-52FFF312B998}" type="presOf" srcId="{EE677941-4BD3-4DD4-8397-B9F932F6FCBA}" destId="{8AEA35A6-FA83-4254-89C6-9EADAC9B6F1B}" srcOrd="0" destOrd="0" presId="urn:microsoft.com/office/officeart/2005/8/layout/vList2"/>
    <dgm:cxn modelId="{02E9378A-6DC6-4D52-90F5-8633ABD02289}" srcId="{7BE76BC3-A212-4FB6-8150-B329C18E32F1}" destId="{EE677941-4BD3-4DD4-8397-B9F932F6FCBA}" srcOrd="1" destOrd="0" parTransId="{82D8BADF-8543-46FE-8D43-D98020BA500B}" sibTransId="{30D91D88-02A7-43D9-B1AF-851ED272F4AC}"/>
    <dgm:cxn modelId="{807AF491-044D-4036-9341-28EE9A2B990E}" type="presOf" srcId="{565071EA-6B9A-408E-B9D2-D2F366CDF56E}" destId="{4DC35A36-1F15-41FB-826D-285535CE70B2}" srcOrd="0" destOrd="0" presId="urn:microsoft.com/office/officeart/2005/8/layout/vList2"/>
    <dgm:cxn modelId="{E35A0994-9B4A-4FBD-AD3F-FAD151495FA0}" type="presOf" srcId="{572957E5-F494-49DC-8482-06FB27F6BC5E}" destId="{22024EE8-9034-4B84-8ABF-38DD28FAEC17}" srcOrd="0" destOrd="0" presId="urn:microsoft.com/office/officeart/2005/8/layout/vList2"/>
    <dgm:cxn modelId="{1E181F1F-5D08-480A-9F96-F68033012C03}" type="presParOf" srcId="{6CBB705B-2331-4A01-9308-D8D1720B02C5}" destId="{4DC35A36-1F15-41FB-826D-285535CE70B2}" srcOrd="0" destOrd="0" presId="urn:microsoft.com/office/officeart/2005/8/layout/vList2"/>
    <dgm:cxn modelId="{56D269D0-C9C0-4DBE-B7A5-687719DFF66C}" type="presParOf" srcId="{6CBB705B-2331-4A01-9308-D8D1720B02C5}" destId="{39B6844B-CB72-454C-87C2-A78AE51EFADE}" srcOrd="1" destOrd="0" presId="urn:microsoft.com/office/officeart/2005/8/layout/vList2"/>
    <dgm:cxn modelId="{C75B5C11-77A8-4823-AA16-6C97CED2DCD8}" type="presParOf" srcId="{6CBB705B-2331-4A01-9308-D8D1720B02C5}" destId="{8AEA35A6-FA83-4254-89C6-9EADAC9B6F1B}" srcOrd="2" destOrd="0" presId="urn:microsoft.com/office/officeart/2005/8/layout/vList2"/>
    <dgm:cxn modelId="{1370C2CF-FB9C-4117-8AB1-E1FE05512939}" type="presParOf" srcId="{6CBB705B-2331-4A01-9308-D8D1720B02C5}" destId="{406BE4C1-0D92-4DE0-96F1-72BD853CE0C2}" srcOrd="3" destOrd="0" presId="urn:microsoft.com/office/officeart/2005/8/layout/vList2"/>
    <dgm:cxn modelId="{2D10D1B6-A59D-4F4E-97F1-8D88F12C9AA0}" type="presParOf" srcId="{6CBB705B-2331-4A01-9308-D8D1720B02C5}" destId="{C2C6BC70-095D-4692-A191-C0A718BA4ADD}" srcOrd="4" destOrd="0" presId="urn:microsoft.com/office/officeart/2005/8/layout/vList2"/>
    <dgm:cxn modelId="{EF2E503A-A632-46E9-8B6A-94EE8153C8B5}" type="presParOf" srcId="{6CBB705B-2331-4A01-9308-D8D1720B02C5}" destId="{DA3EB565-5C45-41F8-8465-5ADE79026145}" srcOrd="5" destOrd="0" presId="urn:microsoft.com/office/officeart/2005/8/layout/vList2"/>
    <dgm:cxn modelId="{00A95BB8-D0B6-46F5-8C5A-5EF83B862B21}" type="presParOf" srcId="{6CBB705B-2331-4A01-9308-D8D1720B02C5}" destId="{22024EE8-9034-4B84-8ABF-38DD28FAEC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C3407F-D1CE-43AC-827F-304151CF742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3FEE3F-1471-42DE-B697-F121955D7451}">
      <dgm:prSet/>
      <dgm:spPr/>
      <dgm:t>
        <a:bodyPr/>
        <a:lstStyle/>
        <a:p>
          <a:pPr rtl="0"/>
          <a:r>
            <a:rPr lang="en-US"/>
            <a:t>Explore partnerships with child care resource and referral agencies.</a:t>
          </a:r>
        </a:p>
      </dgm:t>
    </dgm:pt>
    <dgm:pt modelId="{4A139AD5-C2CB-4B51-A7DD-2F4AF357D949}" type="parTrans" cxnId="{9ED5142E-C7D1-4B6E-91CD-DF11E995A560}">
      <dgm:prSet/>
      <dgm:spPr/>
      <dgm:t>
        <a:bodyPr/>
        <a:lstStyle/>
        <a:p>
          <a:endParaRPr lang="en-US"/>
        </a:p>
      </dgm:t>
    </dgm:pt>
    <dgm:pt modelId="{25113605-C5E2-48C5-B713-CF4C535A00CB}" type="sibTrans" cxnId="{9ED5142E-C7D1-4B6E-91CD-DF11E995A560}">
      <dgm:prSet/>
      <dgm:spPr/>
      <dgm:t>
        <a:bodyPr/>
        <a:lstStyle/>
        <a:p>
          <a:endParaRPr lang="en-US"/>
        </a:p>
      </dgm:t>
    </dgm:pt>
    <dgm:pt modelId="{5ECC81EC-E7FD-4FE1-B718-B2AFC218F8CD}">
      <dgm:prSet/>
      <dgm:spPr/>
      <dgm:t>
        <a:bodyPr/>
        <a:lstStyle/>
        <a:p>
          <a:pPr rtl="0"/>
          <a:r>
            <a:rPr lang="en-US" dirty="0"/>
            <a:t>Identify and reach out to quality child care/early childhood education providers. </a:t>
          </a:r>
        </a:p>
      </dgm:t>
    </dgm:pt>
    <dgm:pt modelId="{E64F589C-B98C-4C19-98AB-654A02CDD5BC}" type="parTrans" cxnId="{31FB1495-010E-411B-80C4-62C40711CFF4}">
      <dgm:prSet/>
      <dgm:spPr/>
      <dgm:t>
        <a:bodyPr/>
        <a:lstStyle/>
        <a:p>
          <a:endParaRPr lang="en-US"/>
        </a:p>
      </dgm:t>
    </dgm:pt>
    <dgm:pt modelId="{4CDB369C-3E2D-45BB-B154-7D94845E7DF4}" type="sibTrans" cxnId="{31FB1495-010E-411B-80C4-62C40711CFF4}">
      <dgm:prSet/>
      <dgm:spPr/>
      <dgm:t>
        <a:bodyPr/>
        <a:lstStyle/>
        <a:p>
          <a:endParaRPr lang="en-US"/>
        </a:p>
      </dgm:t>
    </dgm:pt>
    <dgm:pt modelId="{5AE04078-1D38-42D9-BB09-75081C61D852}">
      <dgm:prSet/>
      <dgm:spPr/>
      <dgm:t>
        <a:bodyPr/>
        <a:lstStyle/>
        <a:p>
          <a:pPr rtl="0"/>
          <a:r>
            <a:rPr lang="en-US" dirty="0"/>
            <a:t>Explore whether and how families can get child care subsidies for education and training activities.</a:t>
          </a:r>
        </a:p>
      </dgm:t>
    </dgm:pt>
    <dgm:pt modelId="{1CAEE9D7-AF1E-4D89-8AD9-D7724AC8D2D6}" type="parTrans" cxnId="{C59542F3-F857-4046-8E18-023C9744DA0E}">
      <dgm:prSet/>
      <dgm:spPr/>
      <dgm:t>
        <a:bodyPr/>
        <a:lstStyle/>
        <a:p>
          <a:endParaRPr lang="en-US"/>
        </a:p>
      </dgm:t>
    </dgm:pt>
    <dgm:pt modelId="{937CA010-CE4F-4FE1-92AD-C41E25DF7A73}" type="sibTrans" cxnId="{C59542F3-F857-4046-8E18-023C9744DA0E}">
      <dgm:prSet/>
      <dgm:spPr/>
      <dgm:t>
        <a:bodyPr/>
        <a:lstStyle/>
        <a:p>
          <a:endParaRPr lang="en-US"/>
        </a:p>
      </dgm:t>
    </dgm:pt>
    <dgm:pt modelId="{D2091699-08F5-407D-837F-8D1BFD9A113D}">
      <dgm:prSet/>
      <dgm:spPr/>
      <dgm:t>
        <a:bodyPr/>
        <a:lstStyle/>
        <a:p>
          <a:pPr rtl="0"/>
          <a:r>
            <a:rPr lang="en-US"/>
            <a:t>Consider how to handle care for infants and toddlers, school-age children, and nontraditional hours.</a:t>
          </a:r>
        </a:p>
      </dgm:t>
    </dgm:pt>
    <dgm:pt modelId="{9C1F8FBD-CCE2-475E-BEDE-525554E2CA40}" type="parTrans" cxnId="{F297AE1D-87E2-4615-96A4-896552140FAC}">
      <dgm:prSet/>
      <dgm:spPr/>
      <dgm:t>
        <a:bodyPr/>
        <a:lstStyle/>
        <a:p>
          <a:endParaRPr lang="en-US"/>
        </a:p>
      </dgm:t>
    </dgm:pt>
    <dgm:pt modelId="{6B7B2106-579F-4B6D-87B1-5C677B204CEC}" type="sibTrans" cxnId="{F297AE1D-87E2-4615-96A4-896552140FAC}">
      <dgm:prSet/>
      <dgm:spPr/>
      <dgm:t>
        <a:bodyPr/>
        <a:lstStyle/>
        <a:p>
          <a:endParaRPr lang="en-US"/>
        </a:p>
      </dgm:t>
    </dgm:pt>
    <dgm:pt modelId="{9C609C94-B37C-413F-BA0E-0F9D715C7EF7}" type="pres">
      <dgm:prSet presAssocID="{DCC3407F-D1CE-43AC-827F-304151CF742C}" presName="linear" presStyleCnt="0">
        <dgm:presLayoutVars>
          <dgm:animLvl val="lvl"/>
          <dgm:resizeHandles val="exact"/>
        </dgm:presLayoutVars>
      </dgm:prSet>
      <dgm:spPr/>
    </dgm:pt>
    <dgm:pt modelId="{020A5F1B-0A62-46F3-B70C-F3DC8E2FB0BE}" type="pres">
      <dgm:prSet presAssocID="{353FEE3F-1471-42DE-B697-F121955D74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45C0AE-FF38-4EF8-9397-0D6A69C52565}" type="pres">
      <dgm:prSet presAssocID="{25113605-C5E2-48C5-B713-CF4C535A00CB}" presName="spacer" presStyleCnt="0"/>
      <dgm:spPr/>
    </dgm:pt>
    <dgm:pt modelId="{59941D5A-3628-4174-8F78-E317D54D6C96}" type="pres">
      <dgm:prSet presAssocID="{5ECC81EC-E7FD-4FE1-B718-B2AFC218F8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477E4B9-825D-4E54-93B0-786E6D90C8E3}" type="pres">
      <dgm:prSet presAssocID="{4CDB369C-3E2D-45BB-B154-7D94845E7DF4}" presName="spacer" presStyleCnt="0"/>
      <dgm:spPr/>
    </dgm:pt>
    <dgm:pt modelId="{2E4B55FA-C1D0-4F5D-ABF0-A0324E828D20}" type="pres">
      <dgm:prSet presAssocID="{5AE04078-1D38-42D9-BB09-75081C61D8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3461B4-B456-4539-BBAA-81D33E15FFC6}" type="pres">
      <dgm:prSet presAssocID="{937CA010-CE4F-4FE1-92AD-C41E25DF7A73}" presName="spacer" presStyleCnt="0"/>
      <dgm:spPr/>
    </dgm:pt>
    <dgm:pt modelId="{21350FEF-62E3-4639-BC39-19FA090472C7}" type="pres">
      <dgm:prSet presAssocID="{D2091699-08F5-407D-837F-8D1BFD9A113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297AE1D-87E2-4615-96A4-896552140FAC}" srcId="{DCC3407F-D1CE-43AC-827F-304151CF742C}" destId="{D2091699-08F5-407D-837F-8D1BFD9A113D}" srcOrd="3" destOrd="0" parTransId="{9C1F8FBD-CCE2-475E-BEDE-525554E2CA40}" sibTransId="{6B7B2106-579F-4B6D-87B1-5C677B204CEC}"/>
    <dgm:cxn modelId="{9ED5142E-C7D1-4B6E-91CD-DF11E995A560}" srcId="{DCC3407F-D1CE-43AC-827F-304151CF742C}" destId="{353FEE3F-1471-42DE-B697-F121955D7451}" srcOrd="0" destOrd="0" parTransId="{4A139AD5-C2CB-4B51-A7DD-2F4AF357D949}" sibTransId="{25113605-C5E2-48C5-B713-CF4C535A00CB}"/>
    <dgm:cxn modelId="{CC91003E-D7CF-493D-840A-BFE0F185D3CD}" type="presOf" srcId="{5ECC81EC-E7FD-4FE1-B718-B2AFC218F8CD}" destId="{59941D5A-3628-4174-8F78-E317D54D6C96}" srcOrd="0" destOrd="0" presId="urn:microsoft.com/office/officeart/2005/8/layout/vList2"/>
    <dgm:cxn modelId="{D8ECCA4A-75E1-4C6C-9111-DE847D9186AA}" type="presOf" srcId="{D2091699-08F5-407D-837F-8D1BFD9A113D}" destId="{21350FEF-62E3-4639-BC39-19FA090472C7}" srcOrd="0" destOrd="0" presId="urn:microsoft.com/office/officeart/2005/8/layout/vList2"/>
    <dgm:cxn modelId="{31FB1495-010E-411B-80C4-62C40711CFF4}" srcId="{DCC3407F-D1CE-43AC-827F-304151CF742C}" destId="{5ECC81EC-E7FD-4FE1-B718-B2AFC218F8CD}" srcOrd="1" destOrd="0" parTransId="{E64F589C-B98C-4C19-98AB-654A02CDD5BC}" sibTransId="{4CDB369C-3E2D-45BB-B154-7D94845E7DF4}"/>
    <dgm:cxn modelId="{60CBDC9F-3565-44D0-9A9D-78536EBFA806}" type="presOf" srcId="{DCC3407F-D1CE-43AC-827F-304151CF742C}" destId="{9C609C94-B37C-413F-BA0E-0F9D715C7EF7}" srcOrd="0" destOrd="0" presId="urn:microsoft.com/office/officeart/2005/8/layout/vList2"/>
    <dgm:cxn modelId="{167837CC-F1E8-4C91-B7BE-81C31C8C6922}" type="presOf" srcId="{353FEE3F-1471-42DE-B697-F121955D7451}" destId="{020A5F1B-0A62-46F3-B70C-F3DC8E2FB0BE}" srcOrd="0" destOrd="0" presId="urn:microsoft.com/office/officeart/2005/8/layout/vList2"/>
    <dgm:cxn modelId="{7CF6C1D2-8DD3-45EC-9D37-D5978B7C32BF}" type="presOf" srcId="{5AE04078-1D38-42D9-BB09-75081C61D852}" destId="{2E4B55FA-C1D0-4F5D-ABF0-A0324E828D20}" srcOrd="0" destOrd="0" presId="urn:microsoft.com/office/officeart/2005/8/layout/vList2"/>
    <dgm:cxn modelId="{C59542F3-F857-4046-8E18-023C9744DA0E}" srcId="{DCC3407F-D1CE-43AC-827F-304151CF742C}" destId="{5AE04078-1D38-42D9-BB09-75081C61D852}" srcOrd="2" destOrd="0" parTransId="{1CAEE9D7-AF1E-4D89-8AD9-D7724AC8D2D6}" sibTransId="{937CA010-CE4F-4FE1-92AD-C41E25DF7A73}"/>
    <dgm:cxn modelId="{0FE7323B-762A-4457-940B-CB4EC3CD2CE0}" type="presParOf" srcId="{9C609C94-B37C-413F-BA0E-0F9D715C7EF7}" destId="{020A5F1B-0A62-46F3-B70C-F3DC8E2FB0BE}" srcOrd="0" destOrd="0" presId="urn:microsoft.com/office/officeart/2005/8/layout/vList2"/>
    <dgm:cxn modelId="{59633F64-0395-4200-B6E1-71501B660740}" type="presParOf" srcId="{9C609C94-B37C-413F-BA0E-0F9D715C7EF7}" destId="{2E45C0AE-FF38-4EF8-9397-0D6A69C52565}" srcOrd="1" destOrd="0" presId="urn:microsoft.com/office/officeart/2005/8/layout/vList2"/>
    <dgm:cxn modelId="{CC703725-6C77-4C49-95E1-1E24793F66B1}" type="presParOf" srcId="{9C609C94-B37C-413F-BA0E-0F9D715C7EF7}" destId="{59941D5A-3628-4174-8F78-E317D54D6C96}" srcOrd="2" destOrd="0" presId="urn:microsoft.com/office/officeart/2005/8/layout/vList2"/>
    <dgm:cxn modelId="{4C395693-2CDF-44A4-B709-1BDB46FEDA88}" type="presParOf" srcId="{9C609C94-B37C-413F-BA0E-0F9D715C7EF7}" destId="{E477E4B9-825D-4E54-93B0-786E6D90C8E3}" srcOrd="3" destOrd="0" presId="urn:microsoft.com/office/officeart/2005/8/layout/vList2"/>
    <dgm:cxn modelId="{38AA3F56-31B1-41A0-8369-743019E99EC1}" type="presParOf" srcId="{9C609C94-B37C-413F-BA0E-0F9D715C7EF7}" destId="{2E4B55FA-C1D0-4F5D-ABF0-A0324E828D20}" srcOrd="4" destOrd="0" presId="urn:microsoft.com/office/officeart/2005/8/layout/vList2"/>
    <dgm:cxn modelId="{A804F83C-FF18-499C-8986-956C8C27BCDF}" type="presParOf" srcId="{9C609C94-B37C-413F-BA0E-0F9D715C7EF7}" destId="{6C3461B4-B456-4539-BBAA-81D33E15FFC6}" srcOrd="5" destOrd="0" presId="urn:microsoft.com/office/officeart/2005/8/layout/vList2"/>
    <dgm:cxn modelId="{BEAD75FC-FFD4-49E5-941C-A06EDDB3CE11}" type="presParOf" srcId="{9C609C94-B37C-413F-BA0E-0F9D715C7EF7}" destId="{21350FEF-62E3-4639-BC39-19FA090472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E02E31-D4EA-44C1-8A6D-2255C5E7187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713BB3-4FF6-4E3B-9DB4-70A4F5605F74}">
      <dgm:prSet/>
      <dgm:spPr/>
      <dgm:t>
        <a:bodyPr/>
        <a:lstStyle/>
        <a:p>
          <a:pPr rtl="0"/>
          <a:r>
            <a:rPr lang="en-US" dirty="0"/>
            <a:t>What have you learned about systems integration that surprises you?</a:t>
          </a:r>
        </a:p>
      </dgm:t>
    </dgm:pt>
    <dgm:pt modelId="{4A278496-B256-45B8-94E7-FE544F108C14}" type="parTrans" cxnId="{8C0E2D2E-55B2-410D-ABB7-B44B04EDFDBB}">
      <dgm:prSet/>
      <dgm:spPr/>
      <dgm:t>
        <a:bodyPr/>
        <a:lstStyle/>
        <a:p>
          <a:endParaRPr lang="en-US"/>
        </a:p>
      </dgm:t>
    </dgm:pt>
    <dgm:pt modelId="{F1B350A3-ABAF-47D9-9ABC-9877A6C9E22B}" type="sibTrans" cxnId="{8C0E2D2E-55B2-410D-ABB7-B44B04EDFDBB}">
      <dgm:prSet/>
      <dgm:spPr/>
      <dgm:t>
        <a:bodyPr/>
        <a:lstStyle/>
        <a:p>
          <a:endParaRPr lang="en-US"/>
        </a:p>
      </dgm:t>
    </dgm:pt>
    <dgm:pt modelId="{8BC2A5A8-70E8-47BE-9508-AA674FB47046}">
      <dgm:prSet/>
      <dgm:spPr/>
      <dgm:t>
        <a:bodyPr/>
        <a:lstStyle/>
        <a:p>
          <a:pPr rtl="0"/>
          <a:r>
            <a:rPr lang="en-US" dirty="0"/>
            <a:t>What is most confusing to you about systems integration?</a:t>
          </a:r>
        </a:p>
      </dgm:t>
    </dgm:pt>
    <dgm:pt modelId="{E9F12554-5CD1-42F8-BEF1-357CDA98783F}" type="parTrans" cxnId="{C068FCCB-7595-430D-84C3-6F1ABC14E735}">
      <dgm:prSet/>
      <dgm:spPr/>
      <dgm:t>
        <a:bodyPr/>
        <a:lstStyle/>
        <a:p>
          <a:endParaRPr lang="en-US"/>
        </a:p>
      </dgm:t>
    </dgm:pt>
    <dgm:pt modelId="{E622D8C8-4CD1-4BD0-87FB-83EE0D6216AE}" type="sibTrans" cxnId="{C068FCCB-7595-430D-84C3-6F1ABC14E735}">
      <dgm:prSet/>
      <dgm:spPr/>
      <dgm:t>
        <a:bodyPr/>
        <a:lstStyle/>
        <a:p>
          <a:endParaRPr lang="en-US"/>
        </a:p>
      </dgm:t>
    </dgm:pt>
    <dgm:pt modelId="{0A9BA432-BD81-44E1-94C2-E8882048F271}" type="pres">
      <dgm:prSet presAssocID="{55E02E31-D4EA-44C1-8A6D-2255C5E71875}" presName="linear" presStyleCnt="0">
        <dgm:presLayoutVars>
          <dgm:animLvl val="lvl"/>
          <dgm:resizeHandles val="exact"/>
        </dgm:presLayoutVars>
      </dgm:prSet>
      <dgm:spPr/>
    </dgm:pt>
    <dgm:pt modelId="{1DC3A0DE-C1B2-4019-95F1-FB0E67304421}" type="pres">
      <dgm:prSet presAssocID="{4A713BB3-4FF6-4E3B-9DB4-70A4F5605F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E1378B-B0D1-41A7-8AD8-87041A66BBFC}" type="pres">
      <dgm:prSet presAssocID="{F1B350A3-ABAF-47D9-9ABC-9877A6C9E22B}" presName="spacer" presStyleCnt="0"/>
      <dgm:spPr/>
    </dgm:pt>
    <dgm:pt modelId="{CACDFD63-5843-42B3-B48D-9BBE36E75F83}" type="pres">
      <dgm:prSet presAssocID="{8BC2A5A8-70E8-47BE-9508-AA674FB4704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4ABC10C-D524-42BC-9CCD-860FBA6D86A5}" type="presOf" srcId="{55E02E31-D4EA-44C1-8A6D-2255C5E71875}" destId="{0A9BA432-BD81-44E1-94C2-E8882048F271}" srcOrd="0" destOrd="0" presId="urn:microsoft.com/office/officeart/2005/8/layout/vList2"/>
    <dgm:cxn modelId="{8C0E2D2E-55B2-410D-ABB7-B44B04EDFDBB}" srcId="{55E02E31-D4EA-44C1-8A6D-2255C5E71875}" destId="{4A713BB3-4FF6-4E3B-9DB4-70A4F5605F74}" srcOrd="0" destOrd="0" parTransId="{4A278496-B256-45B8-94E7-FE544F108C14}" sibTransId="{F1B350A3-ABAF-47D9-9ABC-9877A6C9E22B}"/>
    <dgm:cxn modelId="{49F0EA5B-F0F5-4977-8470-B20B3841C118}" type="presOf" srcId="{8BC2A5A8-70E8-47BE-9508-AA674FB47046}" destId="{CACDFD63-5843-42B3-B48D-9BBE36E75F83}" srcOrd="0" destOrd="0" presId="urn:microsoft.com/office/officeart/2005/8/layout/vList2"/>
    <dgm:cxn modelId="{E652A942-6D20-4053-A512-2777D0DFEAA5}" type="presOf" srcId="{4A713BB3-4FF6-4E3B-9DB4-70A4F5605F74}" destId="{1DC3A0DE-C1B2-4019-95F1-FB0E67304421}" srcOrd="0" destOrd="0" presId="urn:microsoft.com/office/officeart/2005/8/layout/vList2"/>
    <dgm:cxn modelId="{C068FCCB-7595-430D-84C3-6F1ABC14E735}" srcId="{55E02E31-D4EA-44C1-8A6D-2255C5E71875}" destId="{8BC2A5A8-70E8-47BE-9508-AA674FB47046}" srcOrd="1" destOrd="0" parTransId="{E9F12554-5CD1-42F8-BEF1-357CDA98783F}" sibTransId="{E622D8C8-4CD1-4BD0-87FB-83EE0D6216AE}"/>
    <dgm:cxn modelId="{45A5E44F-A797-4411-B456-59A99C63E800}" type="presParOf" srcId="{0A9BA432-BD81-44E1-94C2-E8882048F271}" destId="{1DC3A0DE-C1B2-4019-95F1-FB0E67304421}" srcOrd="0" destOrd="0" presId="urn:microsoft.com/office/officeart/2005/8/layout/vList2"/>
    <dgm:cxn modelId="{ED432E1C-E7DB-4E44-A30D-ADFCC45AE9BB}" type="presParOf" srcId="{0A9BA432-BD81-44E1-94C2-E8882048F271}" destId="{80E1378B-B0D1-41A7-8AD8-87041A66BBFC}" srcOrd="1" destOrd="0" presId="urn:microsoft.com/office/officeart/2005/8/layout/vList2"/>
    <dgm:cxn modelId="{BEDFA078-D62E-4D17-B8AD-17C4E8919001}" type="presParOf" srcId="{0A9BA432-BD81-44E1-94C2-E8882048F271}" destId="{CACDFD63-5843-42B3-B48D-9BBE36E75F8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E4DF5-7374-4F6B-B246-F115C7137764}">
      <dsp:nvSpPr>
        <dsp:cNvPr id="0" name=""/>
        <dsp:cNvSpPr/>
      </dsp:nvSpPr>
      <dsp:spPr>
        <a:xfrm>
          <a:off x="0" y="0"/>
          <a:ext cx="7858759" cy="1901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Center-based care</a:t>
          </a:r>
          <a:r>
            <a:rPr lang="en-US" sz="2800" kern="1200" dirty="0"/>
            <a:t> includes Head Start, state prekindergarten, community child care centers, private child care centers, school-based programs, and faith-based programs. </a:t>
          </a:r>
        </a:p>
      </dsp:txBody>
      <dsp:txXfrm>
        <a:off x="92811" y="92811"/>
        <a:ext cx="7673137" cy="1715628"/>
      </dsp:txXfrm>
    </dsp:sp>
    <dsp:sp modelId="{082E1CB8-7F2A-4423-AE0D-3951058E99FC}">
      <dsp:nvSpPr>
        <dsp:cNvPr id="0" name=""/>
        <dsp:cNvSpPr/>
      </dsp:nvSpPr>
      <dsp:spPr>
        <a:xfrm>
          <a:off x="0" y="2079452"/>
          <a:ext cx="7858759" cy="248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51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Head Start and prekindergarten mostly serve 3- and 4- year-old children and often are part-day/part-year.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Most other centers operate during traditional work hours; usually serve children younger than 5; vary in whether offer care for infants/toddlers or school-age.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School-age options are complex and highly varied.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Need sufficient community demand to sustain supply.</a:t>
          </a:r>
        </a:p>
      </dsp:txBody>
      <dsp:txXfrm>
        <a:off x="0" y="2079452"/>
        <a:ext cx="7858759" cy="2489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B1965-F74F-4093-8699-A388B6F7741A}">
      <dsp:nvSpPr>
        <dsp:cNvPr id="0" name=""/>
        <dsp:cNvSpPr/>
      </dsp:nvSpPr>
      <dsp:spPr>
        <a:xfrm>
          <a:off x="0" y="34828"/>
          <a:ext cx="69088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Family child care</a:t>
          </a:r>
          <a:r>
            <a:rPr lang="en-US" sz="2800" kern="1200" dirty="0"/>
            <a:t> is group care in someone else’s home. </a:t>
          </a:r>
        </a:p>
      </dsp:txBody>
      <dsp:txXfrm>
        <a:off x="52089" y="86917"/>
        <a:ext cx="6804622" cy="962862"/>
      </dsp:txXfrm>
    </dsp:sp>
    <dsp:sp modelId="{648F3A90-E5ED-4F8E-8A94-96970C6B24ED}">
      <dsp:nvSpPr>
        <dsp:cNvPr id="0" name=""/>
        <dsp:cNvSpPr/>
      </dsp:nvSpPr>
      <dsp:spPr>
        <a:xfrm>
          <a:off x="0" y="1101868"/>
          <a:ext cx="6908800" cy="16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354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Programs are smaller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Often serve mixed ages 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Usually more flexible schedules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Varying licensing statuses by state</a:t>
          </a:r>
        </a:p>
      </dsp:txBody>
      <dsp:txXfrm>
        <a:off x="0" y="1101868"/>
        <a:ext cx="6908800" cy="1622880"/>
      </dsp:txXfrm>
    </dsp:sp>
    <dsp:sp modelId="{FEAE0FE6-864C-4EF1-8DE8-F432E212FAEE}">
      <dsp:nvSpPr>
        <dsp:cNvPr id="0" name=""/>
        <dsp:cNvSpPr/>
      </dsp:nvSpPr>
      <dsp:spPr>
        <a:xfrm>
          <a:off x="0" y="2724748"/>
          <a:ext cx="69088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“Family friend and neighbor” care </a:t>
          </a:r>
          <a:r>
            <a:rPr lang="en-US" sz="2800" kern="1200" dirty="0"/>
            <a:t>is also referred to as informal care. </a:t>
          </a:r>
        </a:p>
      </dsp:txBody>
      <dsp:txXfrm>
        <a:off x="52089" y="2776837"/>
        <a:ext cx="6804622" cy="962862"/>
      </dsp:txXfrm>
    </dsp:sp>
    <dsp:sp modelId="{EC6D29AB-7683-4985-9B3A-F6338ED9424B}">
      <dsp:nvSpPr>
        <dsp:cNvPr id="0" name=""/>
        <dsp:cNvSpPr/>
      </dsp:nvSpPr>
      <dsp:spPr>
        <a:xfrm>
          <a:off x="0" y="3791788"/>
          <a:ext cx="69088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354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Usually unregulated with variable quality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Most flexible hours or schedule</a:t>
          </a:r>
        </a:p>
      </dsp:txBody>
      <dsp:txXfrm>
        <a:off x="0" y="3791788"/>
        <a:ext cx="6908800" cy="82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700BB-FB3C-405B-8563-E42BE02A4E13}">
      <dsp:nvSpPr>
        <dsp:cNvPr id="0" name=""/>
        <dsp:cNvSpPr/>
      </dsp:nvSpPr>
      <dsp:spPr>
        <a:xfrm>
          <a:off x="0" y="1070"/>
          <a:ext cx="7792720" cy="12470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Education and care are both essential, but focus on care can be greater during nontraditional hours.</a:t>
          </a:r>
        </a:p>
      </dsp:txBody>
      <dsp:txXfrm>
        <a:off x="60876" y="61946"/>
        <a:ext cx="7670968" cy="1125301"/>
      </dsp:txXfrm>
    </dsp:sp>
    <dsp:sp modelId="{73E1A56B-724D-4A79-86ED-CE6CD29F62A7}">
      <dsp:nvSpPr>
        <dsp:cNvPr id="0" name=""/>
        <dsp:cNvSpPr/>
      </dsp:nvSpPr>
      <dsp:spPr>
        <a:xfrm>
          <a:off x="0" y="1253836"/>
          <a:ext cx="7792720" cy="9454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Many parents use more than one option at one time and change options over time.</a:t>
          </a:r>
        </a:p>
      </dsp:txBody>
      <dsp:txXfrm>
        <a:off x="46153" y="1299989"/>
        <a:ext cx="7700414" cy="853133"/>
      </dsp:txXfrm>
    </dsp:sp>
    <dsp:sp modelId="{74C51905-8100-4BB8-A226-7FCAD88D6EF1}">
      <dsp:nvSpPr>
        <dsp:cNvPr id="0" name=""/>
        <dsp:cNvSpPr/>
      </dsp:nvSpPr>
      <dsp:spPr>
        <a:xfrm>
          <a:off x="0" y="2204987"/>
          <a:ext cx="7792720" cy="804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Cost of care can be prohibitive.</a:t>
          </a:r>
        </a:p>
      </dsp:txBody>
      <dsp:txXfrm>
        <a:off x="39273" y="2244260"/>
        <a:ext cx="7714174" cy="725966"/>
      </dsp:txXfrm>
    </dsp:sp>
    <dsp:sp modelId="{8C98C601-4328-4DFD-93FC-39E5B1479317}">
      <dsp:nvSpPr>
        <dsp:cNvPr id="0" name=""/>
        <dsp:cNvSpPr/>
      </dsp:nvSpPr>
      <dsp:spPr>
        <a:xfrm>
          <a:off x="0" y="3015211"/>
          <a:ext cx="7792720" cy="6871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Supply of good quality care is inadequate. </a:t>
          </a:r>
        </a:p>
      </dsp:txBody>
      <dsp:txXfrm>
        <a:off x="33546" y="3048757"/>
        <a:ext cx="7725628" cy="620091"/>
      </dsp:txXfrm>
    </dsp:sp>
    <dsp:sp modelId="{841C7176-3D33-4BB0-8920-32D1E8FF55FD}">
      <dsp:nvSpPr>
        <dsp:cNvPr id="0" name=""/>
        <dsp:cNvSpPr/>
      </dsp:nvSpPr>
      <dsp:spPr>
        <a:xfrm>
          <a:off x="0" y="3708106"/>
          <a:ext cx="7792720" cy="9454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Wide variation in supply, cost, and quality of care within and across communities.</a:t>
          </a:r>
        </a:p>
      </dsp:txBody>
      <dsp:txXfrm>
        <a:off x="46153" y="3754259"/>
        <a:ext cx="7700414" cy="853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009A4-8DC3-46B1-B447-1EC14943222F}">
      <dsp:nvSpPr>
        <dsp:cNvPr id="0" name=""/>
        <dsp:cNvSpPr/>
      </dsp:nvSpPr>
      <dsp:spPr>
        <a:xfrm>
          <a:off x="0" y="13318"/>
          <a:ext cx="7473462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Parents might need information and support finding child care options</a:t>
          </a:r>
        </a:p>
      </dsp:txBody>
      <dsp:txXfrm>
        <a:off x="52774" y="66092"/>
        <a:ext cx="7367914" cy="975532"/>
      </dsp:txXfrm>
    </dsp:sp>
    <dsp:sp modelId="{6D3419B2-DD61-449E-9604-8105D26A5F31}">
      <dsp:nvSpPr>
        <dsp:cNvPr id="0" name=""/>
        <dsp:cNvSpPr/>
      </dsp:nvSpPr>
      <dsp:spPr>
        <a:xfrm>
          <a:off x="0" y="1175038"/>
          <a:ext cx="7473462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Public funding for child care/early education usually takes one of two approaches:</a:t>
          </a:r>
        </a:p>
      </dsp:txBody>
      <dsp:txXfrm>
        <a:off x="52774" y="1227812"/>
        <a:ext cx="7367914" cy="975532"/>
      </dsp:txXfrm>
    </dsp:sp>
    <dsp:sp modelId="{BFCAD426-2DE7-4434-BB92-A6FDD1A5379C}">
      <dsp:nvSpPr>
        <dsp:cNvPr id="0" name=""/>
        <dsp:cNvSpPr/>
      </dsp:nvSpPr>
      <dsp:spPr>
        <a:xfrm>
          <a:off x="0" y="2256118"/>
          <a:ext cx="7473462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282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Vouchers</a:t>
          </a:r>
          <a:r>
            <a:rPr lang="en-US" sz="2200" kern="1200"/>
            <a:t> used to purchase care in the market; Child Care and Development Fund primary source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Supporting classrooms or programs</a:t>
          </a:r>
          <a:r>
            <a:rPr lang="en-US" sz="2200" kern="1200"/>
            <a:t>, mainly Head Start and state prekindergarten</a:t>
          </a:r>
        </a:p>
      </dsp:txBody>
      <dsp:txXfrm>
        <a:off x="0" y="2256118"/>
        <a:ext cx="7473462" cy="1304100"/>
      </dsp:txXfrm>
    </dsp:sp>
    <dsp:sp modelId="{259D2D3C-8E0E-420B-8CA1-5E8623105921}">
      <dsp:nvSpPr>
        <dsp:cNvPr id="0" name=""/>
        <dsp:cNvSpPr/>
      </dsp:nvSpPr>
      <dsp:spPr>
        <a:xfrm>
          <a:off x="0" y="3560218"/>
          <a:ext cx="7473462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Bottom line: </a:t>
          </a:r>
          <a:r>
            <a:rPr lang="en-US" sz="2800" u="sng" kern="1200"/>
            <a:t>Child care is complex with no silver bullet.</a:t>
          </a:r>
          <a:endParaRPr lang="en-US" sz="2800" kern="1200"/>
        </a:p>
      </dsp:txBody>
      <dsp:txXfrm>
        <a:off x="52774" y="3612992"/>
        <a:ext cx="7367914" cy="9755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C1E98-FBB0-411D-AC3C-482294043895}">
      <dsp:nvSpPr>
        <dsp:cNvPr id="0" name=""/>
        <dsp:cNvSpPr/>
      </dsp:nvSpPr>
      <dsp:spPr>
        <a:xfrm>
          <a:off x="0" y="68747"/>
          <a:ext cx="7213600" cy="1140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Parents need an overall child care strategy that:</a:t>
          </a:r>
        </a:p>
      </dsp:txBody>
      <dsp:txXfrm>
        <a:off x="55673" y="124420"/>
        <a:ext cx="7102254" cy="1029113"/>
      </dsp:txXfrm>
    </dsp:sp>
    <dsp:sp modelId="{EF1B95ED-8A59-4666-AC05-0F87CC221385}">
      <dsp:nvSpPr>
        <dsp:cNvPr id="0" name=""/>
        <dsp:cNvSpPr/>
      </dsp:nvSpPr>
      <dsp:spPr>
        <a:xfrm>
          <a:off x="0" y="1380654"/>
          <a:ext cx="7213600" cy="311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32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Works for children of all ages who need care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Makes sense for their whole schedule 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Is logistically possible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Is affordable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Is good for their children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Is stable and dependable, yet flexible</a:t>
          </a:r>
        </a:p>
      </dsp:txBody>
      <dsp:txXfrm>
        <a:off x="0" y="1380654"/>
        <a:ext cx="7213600" cy="3113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92B29-9937-4579-A31B-77905AC8A075}">
      <dsp:nvSpPr>
        <dsp:cNvPr id="0" name=""/>
        <dsp:cNvSpPr/>
      </dsp:nvSpPr>
      <dsp:spPr>
        <a:xfrm>
          <a:off x="0" y="0"/>
          <a:ext cx="7340600" cy="949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can child care reduce barriers to workforce development participation? </a:t>
          </a:r>
        </a:p>
      </dsp:txBody>
      <dsp:txXfrm>
        <a:off x="46348" y="46348"/>
        <a:ext cx="7247904" cy="856749"/>
      </dsp:txXfrm>
    </dsp:sp>
    <dsp:sp modelId="{851A0BE3-14C4-4290-8AC3-420740518894}">
      <dsp:nvSpPr>
        <dsp:cNvPr id="0" name=""/>
        <dsp:cNvSpPr/>
      </dsp:nvSpPr>
      <dsp:spPr>
        <a:xfrm>
          <a:off x="0" y="962593"/>
          <a:ext cx="7340600" cy="949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stable is the likely demand for child care? Worth investing in infrastructure?</a:t>
          </a:r>
        </a:p>
      </dsp:txBody>
      <dsp:txXfrm>
        <a:off x="46348" y="1008941"/>
        <a:ext cx="7247904" cy="856749"/>
      </dsp:txXfrm>
    </dsp:sp>
    <dsp:sp modelId="{EA4A925C-1C30-469F-B8F9-AFB12E2B8CA3}">
      <dsp:nvSpPr>
        <dsp:cNvPr id="0" name=""/>
        <dsp:cNvSpPr/>
      </dsp:nvSpPr>
      <dsp:spPr>
        <a:xfrm>
          <a:off x="0" y="1922402"/>
          <a:ext cx="7340600" cy="949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are the time and location demands of workforce activities for parents when they are involved in your project?  </a:t>
          </a:r>
        </a:p>
      </dsp:txBody>
      <dsp:txXfrm>
        <a:off x="46348" y="1968750"/>
        <a:ext cx="7247904" cy="856749"/>
      </dsp:txXfrm>
    </dsp:sp>
    <dsp:sp modelId="{31A2B259-4201-4768-965A-FE082F6D4AC8}">
      <dsp:nvSpPr>
        <dsp:cNvPr id="0" name=""/>
        <dsp:cNvSpPr/>
      </dsp:nvSpPr>
      <dsp:spPr>
        <a:xfrm>
          <a:off x="0" y="2882211"/>
          <a:ext cx="7340600" cy="949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Where are families, providers, and your services located in your geographic target area?  </a:t>
          </a:r>
        </a:p>
      </dsp:txBody>
      <dsp:txXfrm>
        <a:off x="46348" y="2928559"/>
        <a:ext cx="7247904" cy="856749"/>
      </dsp:txXfrm>
    </dsp:sp>
    <dsp:sp modelId="{F822E082-C4FB-4E8C-BB3B-54448AAFD2AD}">
      <dsp:nvSpPr>
        <dsp:cNvPr id="0" name=""/>
        <dsp:cNvSpPr/>
      </dsp:nvSpPr>
      <dsp:spPr>
        <a:xfrm>
          <a:off x="0" y="3842021"/>
          <a:ext cx="7340600" cy="949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will you address parents’ questions about quality among care providers?</a:t>
          </a:r>
        </a:p>
      </dsp:txBody>
      <dsp:txXfrm>
        <a:off x="46348" y="3888369"/>
        <a:ext cx="7247904" cy="8567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35A36-1F15-41FB-826D-285535CE70B2}">
      <dsp:nvSpPr>
        <dsp:cNvPr id="0" name=""/>
        <dsp:cNvSpPr/>
      </dsp:nvSpPr>
      <dsp:spPr>
        <a:xfrm>
          <a:off x="0" y="288808"/>
          <a:ext cx="6908800" cy="965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child care options will meet the needs of your clients during your program and beyond?</a:t>
          </a:r>
        </a:p>
      </dsp:txBody>
      <dsp:txXfrm>
        <a:off x="47120" y="335928"/>
        <a:ext cx="6814560" cy="871010"/>
      </dsp:txXfrm>
    </dsp:sp>
    <dsp:sp modelId="{8AEA35A6-FA83-4254-89C6-9EADAC9B6F1B}">
      <dsp:nvSpPr>
        <dsp:cNvPr id="0" name=""/>
        <dsp:cNvSpPr/>
      </dsp:nvSpPr>
      <dsp:spPr>
        <a:xfrm>
          <a:off x="0" y="1326058"/>
          <a:ext cx="6908800" cy="965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Consider the ages of the children who will need child care. </a:t>
          </a:r>
        </a:p>
      </dsp:txBody>
      <dsp:txXfrm>
        <a:off x="47120" y="1373178"/>
        <a:ext cx="6814560" cy="871010"/>
      </dsp:txXfrm>
    </dsp:sp>
    <dsp:sp modelId="{C2C6BC70-095D-4692-A191-C0A718BA4ADD}">
      <dsp:nvSpPr>
        <dsp:cNvPr id="0" name=""/>
        <dsp:cNvSpPr/>
      </dsp:nvSpPr>
      <dsp:spPr>
        <a:xfrm>
          <a:off x="0" y="2363308"/>
          <a:ext cx="6908800" cy="965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Find out what your families need and want.</a:t>
          </a:r>
        </a:p>
      </dsp:txBody>
      <dsp:txXfrm>
        <a:off x="47120" y="2410428"/>
        <a:ext cx="6814560" cy="871010"/>
      </dsp:txXfrm>
    </dsp:sp>
    <dsp:sp modelId="{22024EE8-9034-4B84-8ABF-38DD28FAEC17}">
      <dsp:nvSpPr>
        <dsp:cNvPr id="0" name=""/>
        <dsp:cNvSpPr/>
      </dsp:nvSpPr>
      <dsp:spPr>
        <a:xfrm>
          <a:off x="0" y="3400558"/>
          <a:ext cx="6908800" cy="965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Consider designing workforce development services to accommodate child care needs.</a:t>
          </a:r>
        </a:p>
      </dsp:txBody>
      <dsp:txXfrm>
        <a:off x="47120" y="3447678"/>
        <a:ext cx="6814560" cy="8710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A5F1B-0A62-46F3-B70C-F3DC8E2FB0BE}">
      <dsp:nvSpPr>
        <dsp:cNvPr id="0" name=""/>
        <dsp:cNvSpPr/>
      </dsp:nvSpPr>
      <dsp:spPr>
        <a:xfrm>
          <a:off x="0" y="695319"/>
          <a:ext cx="6908800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Explore partnerships with child care resource and referral agencies.</a:t>
          </a:r>
        </a:p>
      </dsp:txBody>
      <dsp:txXfrm>
        <a:off x="41465" y="736784"/>
        <a:ext cx="6825870" cy="766490"/>
      </dsp:txXfrm>
    </dsp:sp>
    <dsp:sp modelId="{59941D5A-3628-4174-8F78-E317D54D6C96}">
      <dsp:nvSpPr>
        <dsp:cNvPr id="0" name=""/>
        <dsp:cNvSpPr/>
      </dsp:nvSpPr>
      <dsp:spPr>
        <a:xfrm>
          <a:off x="0" y="1608099"/>
          <a:ext cx="6908800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Identify and reach out to quality child care/early childhood education providers. </a:t>
          </a:r>
        </a:p>
      </dsp:txBody>
      <dsp:txXfrm>
        <a:off x="41465" y="1649564"/>
        <a:ext cx="6825870" cy="766490"/>
      </dsp:txXfrm>
    </dsp:sp>
    <dsp:sp modelId="{2E4B55FA-C1D0-4F5D-ABF0-A0324E828D20}">
      <dsp:nvSpPr>
        <dsp:cNvPr id="0" name=""/>
        <dsp:cNvSpPr/>
      </dsp:nvSpPr>
      <dsp:spPr>
        <a:xfrm>
          <a:off x="0" y="2520880"/>
          <a:ext cx="6908800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Explore whether and how families can get child care subsidies for education and training activities.</a:t>
          </a:r>
        </a:p>
      </dsp:txBody>
      <dsp:txXfrm>
        <a:off x="41465" y="2562345"/>
        <a:ext cx="6825870" cy="766490"/>
      </dsp:txXfrm>
    </dsp:sp>
    <dsp:sp modelId="{21350FEF-62E3-4639-BC39-19FA090472C7}">
      <dsp:nvSpPr>
        <dsp:cNvPr id="0" name=""/>
        <dsp:cNvSpPr/>
      </dsp:nvSpPr>
      <dsp:spPr>
        <a:xfrm>
          <a:off x="0" y="3433660"/>
          <a:ext cx="6908800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Consider how to handle care for infants and toddlers, school-age children, and nontraditional hours.</a:t>
          </a:r>
        </a:p>
      </dsp:txBody>
      <dsp:txXfrm>
        <a:off x="41465" y="3475125"/>
        <a:ext cx="6825870" cy="766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3A0DE-C1B2-4019-95F1-FB0E67304421}">
      <dsp:nvSpPr>
        <dsp:cNvPr id="0" name=""/>
        <dsp:cNvSpPr/>
      </dsp:nvSpPr>
      <dsp:spPr>
        <a:xfrm>
          <a:off x="0" y="41654"/>
          <a:ext cx="7124700" cy="2053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What have you learned about systems integration that surprises you?</a:t>
          </a:r>
        </a:p>
      </dsp:txBody>
      <dsp:txXfrm>
        <a:off x="100236" y="141890"/>
        <a:ext cx="6924228" cy="1852878"/>
      </dsp:txXfrm>
    </dsp:sp>
    <dsp:sp modelId="{CACDFD63-5843-42B3-B48D-9BBE36E75F83}">
      <dsp:nvSpPr>
        <dsp:cNvPr id="0" name=""/>
        <dsp:cNvSpPr/>
      </dsp:nvSpPr>
      <dsp:spPr>
        <a:xfrm>
          <a:off x="0" y="2207324"/>
          <a:ext cx="7124700" cy="2053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What is most confusing to you about systems integration?</a:t>
          </a:r>
        </a:p>
      </dsp:txBody>
      <dsp:txXfrm>
        <a:off x="100236" y="2307560"/>
        <a:ext cx="6924228" cy="1852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24822B-8238-4D01-A27C-3076A402518E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3B6931-0283-4A1E-B9B5-120FA5CC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2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FBD6B5-AD14-4D41-8A0D-AFF5136F4E09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118022-50D0-43CE-B9C3-94427746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68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80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4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2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0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83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43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7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0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02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42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8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5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7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6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80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4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7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65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3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4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36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1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0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1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3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7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1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118507" y="4726444"/>
            <a:ext cx="4014994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300" b="0" i="0" spc="40" baseline="0" dirty="0">
                <a:latin typeface="Franklin Gothic Medium" panose="020B0603020102020204" pitchFamily="34" charset="0"/>
              </a:rPr>
              <a:t>Today’s Moderators</a:t>
            </a:r>
          </a:p>
        </p:txBody>
      </p:sp>
    </p:spTree>
    <p:extLst>
      <p:ext uri="{BB962C8B-B14F-4D97-AF65-F5344CB8AC3E}">
        <p14:creationId xmlns:p14="http://schemas.microsoft.com/office/powerpoint/2010/main" val="24795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256333" y="4876220"/>
            <a:ext cx="3635812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4621068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462106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244495" y="4884653"/>
            <a:ext cx="3653658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078559"/>
            <a:ext cx="4397517" cy="459267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3931873"/>
            <a:ext cx="4306888" cy="47764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4675187" cy="33123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225688" y="4898052"/>
            <a:ext cx="3682011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73931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Poll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3" y="2574767"/>
            <a:ext cx="1822480" cy="27305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950005"/>
            <a:ext cx="6908800" cy="3485834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18"/>
          <p:cNvSpPr/>
          <p:nvPr userDrawn="1"/>
        </p:nvSpPr>
        <p:spPr>
          <a:xfrm>
            <a:off x="88903" y="1218088"/>
            <a:ext cx="7480297" cy="1505810"/>
          </a:xfrm>
          <a:custGeom>
            <a:avLst/>
            <a:gdLst>
              <a:gd name="connsiteX0" fmla="*/ 0 w 8376408"/>
              <a:gd name="connsiteY0" fmla="*/ 150581 h 1505810"/>
              <a:gd name="connsiteX1" fmla="*/ 150581 w 8376408"/>
              <a:gd name="connsiteY1" fmla="*/ 0 h 1505810"/>
              <a:gd name="connsiteX2" fmla="*/ 8225827 w 8376408"/>
              <a:gd name="connsiteY2" fmla="*/ 0 h 1505810"/>
              <a:gd name="connsiteX3" fmla="*/ 8376408 w 8376408"/>
              <a:gd name="connsiteY3" fmla="*/ 150581 h 1505810"/>
              <a:gd name="connsiteX4" fmla="*/ 8376408 w 8376408"/>
              <a:gd name="connsiteY4" fmla="*/ 1355229 h 1505810"/>
              <a:gd name="connsiteX5" fmla="*/ 8225827 w 8376408"/>
              <a:gd name="connsiteY5" fmla="*/ 1505810 h 1505810"/>
              <a:gd name="connsiteX6" fmla="*/ 150581 w 8376408"/>
              <a:gd name="connsiteY6" fmla="*/ 1505810 h 1505810"/>
              <a:gd name="connsiteX7" fmla="*/ 0 w 8376408"/>
              <a:gd name="connsiteY7" fmla="*/ 1355229 h 1505810"/>
              <a:gd name="connsiteX8" fmla="*/ 0 w 8376408"/>
              <a:gd name="connsiteY8" fmla="*/ 150581 h 1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6408" h="1505810">
                <a:moveTo>
                  <a:pt x="0" y="150581"/>
                </a:moveTo>
                <a:cubicBezTo>
                  <a:pt x="0" y="67417"/>
                  <a:pt x="67417" y="0"/>
                  <a:pt x="150581" y="0"/>
                </a:cubicBezTo>
                <a:lnTo>
                  <a:pt x="8225827" y="0"/>
                </a:lnTo>
                <a:cubicBezTo>
                  <a:pt x="8308991" y="0"/>
                  <a:pt x="8376408" y="67417"/>
                  <a:pt x="8376408" y="150581"/>
                </a:cubicBezTo>
                <a:lnTo>
                  <a:pt x="8376408" y="1355229"/>
                </a:lnTo>
                <a:cubicBezTo>
                  <a:pt x="8376408" y="1438393"/>
                  <a:pt x="8308991" y="1505810"/>
                  <a:pt x="8225827" y="1505810"/>
                </a:cubicBezTo>
                <a:lnTo>
                  <a:pt x="150581" y="1505810"/>
                </a:lnTo>
                <a:cubicBezTo>
                  <a:pt x="67417" y="1505810"/>
                  <a:pt x="0" y="1438393"/>
                  <a:pt x="0" y="1355229"/>
                </a:cubicBezTo>
                <a:lnTo>
                  <a:pt x="0" y="150581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24" tIns="74584" rIns="89824" bIns="745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3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710174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5002696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July 14, 2017</a:t>
            </a:fld>
            <a:endParaRPr lang="en-US" sz="2400" b="1" i="0" spc="-40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180" y="2047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837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628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7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76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3" r:id="rId17"/>
    <p:sldLayoutId id="2147483675" r:id="rId18"/>
    <p:sldLayoutId id="2147483674" r:id="rId19"/>
    <p:sldLayoutId id="2147483670" r:id="rId20"/>
    <p:sldLayoutId id="2147483668" r:id="rId21"/>
    <p:sldLayoutId id="2147483667" r:id="rId22"/>
    <p:sldLayoutId id="2147483671" r:id="rId23"/>
    <p:sldLayoutId id="2147483672" r:id="rId24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Franklin Gothic Medium" panose="020B0603020102020204" pitchFamily="34" charset="0"/>
          <a:ea typeface="+mj-ea"/>
          <a:cs typeface="Franklin Gothic Medium" panose="020B0603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WFI@dol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81" y="1280052"/>
            <a:ext cx="4980609" cy="1470025"/>
          </a:xfrm>
        </p:spPr>
        <p:txBody>
          <a:bodyPr/>
          <a:lstStyle/>
          <a:p>
            <a:r>
              <a:rPr lang="en-US" dirty="0"/>
              <a:t>Understanding Workforce Development and Child Care Systems and Their Intersection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sz="1800" dirty="0">
                <a:latin typeface="Franklin Gothic Medium" panose="020B0603020102020204" pitchFamily="34" charset="0"/>
              </a:rPr>
              <a:t>Office of Workforce Investment, Division of Strategic Investments </a:t>
            </a:r>
          </a:p>
        </p:txBody>
      </p:sp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/>
              <a:t>Effective workforce development programs for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Most research is from programs serving low-income, low-skill parents</a:t>
            </a:r>
          </a:p>
          <a:p>
            <a:r>
              <a:rPr lang="en-US" dirty="0">
                <a:solidFill>
                  <a:schemeClr val="tx1"/>
                </a:solidFill>
              </a:rPr>
              <a:t>Key strategies: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Providing supportive services and counseling directly or in partnership with other organizations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Considering the needs of the whole family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Providing subsidized employment</a:t>
            </a:r>
          </a:p>
        </p:txBody>
      </p:sp>
    </p:spTree>
    <p:extLst>
      <p:ext uri="{BB962C8B-B14F-4D97-AF65-F5344CB8AC3E}">
        <p14:creationId xmlns:p14="http://schemas.microsoft.com/office/powerpoint/2010/main" val="403216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Child Care System</a:t>
            </a:r>
          </a:p>
        </p:txBody>
      </p:sp>
    </p:spTree>
    <p:extLst>
      <p:ext uri="{BB962C8B-B14F-4D97-AF65-F5344CB8AC3E}">
        <p14:creationId xmlns:p14="http://schemas.microsoft.com/office/powerpoint/2010/main" val="131620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6" y="153263"/>
            <a:ext cx="8203474" cy="774492"/>
          </a:xfrm>
        </p:spPr>
        <p:txBody>
          <a:bodyPr>
            <a:noAutofit/>
          </a:bodyPr>
          <a:lstStyle/>
          <a:p>
            <a:r>
              <a:rPr lang="en-US" sz="3200" dirty="0"/>
              <a:t>Child care/early education 101:</a:t>
            </a:r>
            <a:br>
              <a:rPr lang="en-US" sz="3200" dirty="0"/>
            </a:br>
            <a:r>
              <a:rPr lang="en-US" sz="3200" dirty="0"/>
              <a:t>Understanding basic child care settings (1)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331451"/>
              </p:ext>
            </p:extLst>
          </p:nvPr>
        </p:nvGraphicFramePr>
        <p:xfrm>
          <a:off x="228600" y="1209470"/>
          <a:ext cx="7858759" cy="474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875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174367"/>
              </p:ext>
            </p:extLst>
          </p:nvPr>
        </p:nvGraphicFramePr>
        <p:xfrm>
          <a:off x="457200" y="1209470"/>
          <a:ext cx="6908800" cy="46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17489"/>
            <a:ext cx="7962900" cy="77449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Child care/early education 101:</a:t>
            </a:r>
            <a:br>
              <a:rPr lang="en-US" sz="3600" dirty="0"/>
            </a:br>
            <a:r>
              <a:rPr lang="en-US" sz="3600" dirty="0"/>
              <a:t>Understanding basic child care settings </a:t>
            </a:r>
            <a:r>
              <a:rPr lang="en-US" sz="27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79134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7174523" cy="774492"/>
          </a:xfrm>
        </p:spPr>
        <p:txBody>
          <a:bodyPr>
            <a:normAutofit fontScale="90000"/>
          </a:bodyPr>
          <a:lstStyle/>
          <a:p>
            <a:r>
              <a:rPr lang="en-US" dirty="0"/>
              <a:t>Child care and early education 101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124701"/>
              </p:ext>
            </p:extLst>
          </p:nvPr>
        </p:nvGraphicFramePr>
        <p:xfrm>
          <a:off x="148100" y="1189150"/>
          <a:ext cx="7792720" cy="46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996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7174523" cy="774492"/>
          </a:xfrm>
        </p:spPr>
        <p:txBody>
          <a:bodyPr>
            <a:normAutofit fontScale="90000"/>
          </a:bodyPr>
          <a:lstStyle/>
          <a:p>
            <a:r>
              <a:rPr lang="en-US" dirty="0"/>
              <a:t>Child care and early education 101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260198"/>
              </p:ext>
            </p:extLst>
          </p:nvPr>
        </p:nvGraphicFramePr>
        <p:xfrm>
          <a:off x="457200" y="1209470"/>
          <a:ext cx="7473462" cy="46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292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14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633" y="2688195"/>
            <a:ext cx="72992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Designing and scheduling workforce activities to be compatible with child care schedules to the extent possible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Building child care counseling into ongoing case management efforts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Addressing financial constraints and supply gaps through some set of the following: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Partnering with low-cost or free programs (such as Head Start or state prekindergarten)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Partnering with other providers in the community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Providing or helping your families get child care subsidies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Exploring sharing care or cooperative situations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Braiding funds from various sources beyond your </a:t>
            </a:r>
            <a:r>
              <a:rPr lang="en-US" sz="1750" dirty="0" err="1">
                <a:solidFill>
                  <a:prstClr val="black"/>
                </a:solidFill>
                <a:cs typeface="Arial" pitchFamily="34" charset="0"/>
              </a:rPr>
              <a:t>SWFI</a:t>
            </a: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 grant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Other (describe in the chat box)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1270702"/>
            <a:ext cx="7467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C00000"/>
                </a:solidFill>
                <a:cs typeface="Arial" pitchFamily="34" charset="0"/>
              </a:rPr>
              <a:t>What approaches are you planning to take for integrating workforce and child care systems? (Select all that apply) 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66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584" y="2735791"/>
            <a:ext cx="728003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Designing and scheduling workforce activities to be compatible with child care schedules to the extent possible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Building child care counseling into ongoing case management efforts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Addressing financial constraints and supply gaps through some set of the following: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Partnering with low-cost or free programs (such as Head Start or state prekindergarten)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Partnering with other providers in the community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Providing or helping your families get child care subsidies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Exploring sharing care or cooperative situations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Braiding funds from various sources beyond your </a:t>
            </a:r>
            <a:r>
              <a:rPr lang="en-US" sz="1750" dirty="0" err="1">
                <a:solidFill>
                  <a:prstClr val="black"/>
                </a:solidFill>
                <a:cs typeface="Arial" pitchFamily="34" charset="0"/>
              </a:rPr>
              <a:t>SWFI</a:t>
            </a: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 grant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50" dirty="0">
                <a:solidFill>
                  <a:prstClr val="black"/>
                </a:solidFill>
                <a:cs typeface="Arial" pitchFamily="34" charset="0"/>
              </a:rPr>
              <a:t>Other (describe in the chat box)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36022"/>
            <a:ext cx="746760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>
                <a:solidFill>
                  <a:srgbClr val="C00000"/>
                </a:solidFill>
                <a:cs typeface="Arial" pitchFamily="34" charset="0"/>
              </a:rPr>
              <a:t>What approaches are you interested in learning more about or getting TA to support? (Select all that apply)</a:t>
            </a: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8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Danielle </a:t>
            </a:r>
            <a:r>
              <a:rPr lang="en-US" dirty="0" err="1"/>
              <a:t>Kittrell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Workforce analyst, H-1B grants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3249613" y="2720068"/>
            <a:ext cx="4837112" cy="134779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ETA, Division of Strategic Investment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49613" y="3312321"/>
            <a:ext cx="4837112" cy="533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Jessica Harding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336699" y="3723087"/>
            <a:ext cx="4837112" cy="354807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None/>
              <a:defRPr sz="1800" b="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Subject matter expert and Strengthening Working Families Initiative (</a:t>
            </a:r>
            <a:r>
              <a:rPr lang="en-US" dirty="0" err="1">
                <a:solidFill>
                  <a:prstClr val="black"/>
                </a:solidFill>
              </a:rPr>
              <a:t>SWFI</a:t>
            </a:r>
            <a:r>
              <a:rPr lang="en-US" dirty="0">
                <a:solidFill>
                  <a:prstClr val="black"/>
                </a:solidFill>
              </a:rPr>
              <a:t>) coach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336699" y="4298445"/>
            <a:ext cx="4837112" cy="1347790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Mathematica Policy Research</a:t>
            </a:r>
          </a:p>
        </p:txBody>
      </p:sp>
      <p:pic>
        <p:nvPicPr>
          <p:cNvPr id="12" name="Picture 2" descr="Jessica Har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144785"/>
            <a:ext cx="1828800" cy="2514600"/>
          </a:xfrm>
          <a:prstGeom prst="rect">
            <a:avLst/>
          </a:prstGeom>
          <a:noFill/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Placeholder 6"/>
          <p:cNvPicPr>
            <a:picLocks noChangeAspect="1"/>
          </p:cNvPicPr>
          <p:nvPr/>
        </p:nvPicPr>
        <p:blipFill>
          <a:blip r:embed="rId4"/>
          <a:srcRect l="5717" r="5717"/>
          <a:stretch>
            <a:fillRect/>
          </a:stretch>
        </p:blipFill>
        <p:spPr>
          <a:xfrm>
            <a:off x="708025" y="369616"/>
            <a:ext cx="1828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3564991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intersection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Opportunities to align workforce and child care systems</a:t>
            </a:r>
          </a:p>
        </p:txBody>
      </p:sp>
    </p:spTree>
    <p:extLst>
      <p:ext uri="{BB962C8B-B14F-4D97-AF65-F5344CB8AC3E}">
        <p14:creationId xmlns:p14="http://schemas.microsoft.com/office/powerpoint/2010/main" val="2773540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4" y="217489"/>
            <a:ext cx="7702063" cy="774492"/>
          </a:xfrm>
        </p:spPr>
        <p:txBody>
          <a:bodyPr>
            <a:normAutofit/>
          </a:bodyPr>
          <a:lstStyle/>
          <a:p>
            <a:r>
              <a:rPr lang="en-US" dirty="0"/>
              <a:t>Common themes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1"/>
            <a:ext cx="7378701" cy="45690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Both systems: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Have shared goals and serve overlapping populations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Have inadequate funding to serve eligible families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Are separate, with few points of formal intersection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Have complex and diverse funding streams, service types, and service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78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4" y="217489"/>
            <a:ext cx="7702063" cy="774492"/>
          </a:xfrm>
        </p:spPr>
        <p:txBody>
          <a:bodyPr>
            <a:normAutofit/>
          </a:bodyPr>
          <a:lstStyle/>
          <a:p>
            <a:r>
              <a:rPr lang="en-US" dirty="0"/>
              <a:t>Common themes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1"/>
            <a:ext cx="7226301" cy="44801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Both systems: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</a:rPr>
              <a:t>Generally do not prioritize the child care needs of low-income parents who seek education and training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</a:rPr>
              <a:t>Have policies and incentives that can create barriers to serving this population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</a:rPr>
              <a:t>Have recently been reauthorized and are in a state of transition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</a:rPr>
              <a:t>Have little information on how to work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87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Understanding what parents need from the child care system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6657"/>
              </p:ext>
            </p:extLst>
          </p:nvPr>
        </p:nvGraphicFramePr>
        <p:xfrm>
          <a:off x="457200" y="1209470"/>
          <a:ext cx="7213600" cy="473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0718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consider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60333250"/>
              </p:ext>
            </p:extLst>
          </p:nvPr>
        </p:nvGraphicFramePr>
        <p:xfrm>
          <a:off x="457200" y="1182481"/>
          <a:ext cx="7340600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706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first steps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314109"/>
              </p:ext>
            </p:extLst>
          </p:nvPr>
        </p:nvGraphicFramePr>
        <p:xfrm>
          <a:off x="457200" y="1209470"/>
          <a:ext cx="6908800" cy="46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495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first steps (continued)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261406"/>
              </p:ext>
            </p:extLst>
          </p:nvPr>
        </p:nvGraphicFramePr>
        <p:xfrm>
          <a:off x="457200" y="1028700"/>
          <a:ext cx="69088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068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26127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 lot!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Most of this information was new to me, and I’m ready to get started.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Some.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learned a lot today, but will need some help from my coach to put this in practice.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Not much.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This was interesting but most of this was information I already knew and I have different questions about integration that we haven’t covered today.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90" y="1170289"/>
            <a:ext cx="768580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would you describe what you learned about integrating workforce and child care systems?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Choose the answer that best reflects you (or your group):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5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Gathering and starting to answer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4006386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2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Shayne Spaulding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Gina Adams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Senior subject matter expert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Center on Labor, Human Services, and Population</a:t>
            </a:r>
          </a:p>
          <a:p>
            <a:r>
              <a:rPr lang="en-US" dirty="0"/>
              <a:t>Urban Institute</a:t>
            </a:r>
          </a:p>
          <a:p>
            <a:r>
              <a:rPr lang="en-US" dirty="0"/>
              <a:t>Washington, DC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Senior subject matter expert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Income and Benefits Policy Center</a:t>
            </a:r>
          </a:p>
          <a:p>
            <a:r>
              <a:rPr lang="en-US" dirty="0"/>
              <a:t>Urban Institute</a:t>
            </a:r>
          </a:p>
          <a:p>
            <a:r>
              <a:rPr lang="en-US" dirty="0"/>
              <a:t>Washington, DC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776" r="277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776" r="27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81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of 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061302"/>
              </p:ext>
            </p:extLst>
          </p:nvPr>
        </p:nvGraphicFramePr>
        <p:xfrm>
          <a:off x="457200" y="1209471"/>
          <a:ext cx="7124700" cy="430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408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SWFI</a:t>
            </a:r>
            <a:r>
              <a:rPr lang="en-US" dirty="0"/>
              <a:t> Mailbox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1772085" y="4227056"/>
            <a:ext cx="5095324" cy="354865"/>
          </a:xfrm>
        </p:spPr>
        <p:txBody>
          <a:bodyPr/>
          <a:lstStyle/>
          <a:p>
            <a:r>
              <a:rPr lang="en-US" sz="3600" dirty="0">
                <a:hlinkClick r:id="rId3"/>
              </a:rPr>
              <a:t>SWFI@dol.gov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1397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key aspects of workforce and child care systems</a:t>
            </a:r>
          </a:p>
          <a:p>
            <a:r>
              <a:rPr lang="en-US" dirty="0"/>
              <a:t>Understand how those systems can and do interact</a:t>
            </a:r>
          </a:p>
          <a:p>
            <a:r>
              <a:rPr lang="en-US" dirty="0"/>
              <a:t>Think about what grantees can do to further integrate these systems as part of their </a:t>
            </a:r>
            <a:r>
              <a:rPr lang="en-US" dirty="0" err="1"/>
              <a:t>SWFI</a:t>
            </a:r>
            <a:r>
              <a:rPr lang="en-US" dirty="0"/>
              <a:t> activities</a:t>
            </a:r>
          </a:p>
        </p:txBody>
      </p:sp>
    </p:spTree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dirty="0"/>
              <a:t>Overview of workforce development system</a:t>
            </a:r>
          </a:p>
          <a:p>
            <a:r>
              <a:rPr lang="en-US" dirty="0"/>
              <a:t>Overview of child care system</a:t>
            </a:r>
          </a:p>
          <a:p>
            <a:r>
              <a:rPr lang="en-US" dirty="0"/>
              <a:t>Points of intersection and opportunity to align systems</a:t>
            </a:r>
          </a:p>
          <a:p>
            <a:r>
              <a:rPr lang="en-US" dirty="0"/>
              <a:t>Gathering and answering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345219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26127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 lot!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already know most of it, and am just listening in to confirm my understanding.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Some.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think I understand some opportunities for systems alignment, but I want some help understanding the complexities.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Not much.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know a little from preparing my grant application, but am getting stuck as I try to actually integrate these systems and need  more support.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34886"/>
            <a:ext cx="65278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would you describe what you know about integrating workforce and child care systems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Choose the answer that best reflects you (or your group):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9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Workforce Development System</a:t>
            </a:r>
          </a:p>
        </p:txBody>
      </p:sp>
    </p:spTree>
    <p:extLst>
      <p:ext uri="{BB962C8B-B14F-4D97-AF65-F5344CB8AC3E}">
        <p14:creationId xmlns:p14="http://schemas.microsoft.com/office/powerpoint/2010/main" val="37343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Providers involved in workforce development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Local Workforce Innovation and Opportunity Act (WIOA) agencies and American Job Centers (AJCs)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Nonprofit community-based organizations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colleges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Partner agencies providing supportive services</a:t>
            </a:r>
          </a:p>
        </p:txBody>
      </p:sp>
    </p:spTree>
    <p:extLst>
      <p:ext uri="{BB962C8B-B14F-4D97-AF65-F5344CB8AC3E}">
        <p14:creationId xmlns:p14="http://schemas.microsoft.com/office/powerpoint/2010/main" val="242374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20018"/>
              </p:ext>
            </p:extLst>
          </p:nvPr>
        </p:nvGraphicFramePr>
        <p:xfrm>
          <a:off x="247650" y="1174861"/>
          <a:ext cx="732789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22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U.S. Department of Labor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U.S. Department of Health and Human Services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U.S. Department of Education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U.S. Department of Agriculture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53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WIOA training activities for adults, youth, and dislocated workers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Temporary Assistance to Needy Families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Pell grants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Supplemental Nutrition Assistance Program (SNAP) Employment and Training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05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Training for special populations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Career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05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Veterans employment and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Adult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Discretionary</a:t>
                      </a:r>
                      <a:r>
                        <a:rPr lang="en-US" sz="1600" baseline="0" dirty="0"/>
                        <a:t> grants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504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676&quot;&gt;&lt;object type=&quot;3&quot; unique_id=&quot;10678&quot;&gt;&lt;property id=&quot;20148&quot; value=&quot;5&quot;/&gt;&lt;property id=&quot;20300&quot; value=&quot;Slide 1 - &amp;quot;Understanding Workforce Development and Child Care Systems and Their Intersection&amp;quot;&quot;/&gt;&lt;property id=&quot;20307&quot; value=&quot;256&quot;/&gt;&lt;/object&gt;&lt;object type=&quot;3&quot; unique_id=&quot;10681&quot;&gt;&lt;property id=&quot;20148&quot; value=&quot;5&quot;/&gt;&lt;property id=&quot;20300&quot; value=&quot;Slide 3 - &amp;quot;Gina Adams&amp;quot;&quot;/&gt;&lt;property id=&quot;20307&quot; value=&quot;260&quot;/&gt;&lt;/object&gt;&lt;object type=&quot;3&quot; unique_id=&quot;10683&quot;&gt;&lt;property id=&quot;20148&quot; value=&quot;5&quot;/&gt;&lt;property id=&quot;20300&quot; value=&quot;Slide 4&quot;/&gt;&lt;property id=&quot;20307&quot; value=&quot;265&quot;/&gt;&lt;/object&gt;&lt;object type=&quot;3&quot; unique_id=&quot;10684&quot;&gt;&lt;property id=&quot;20148&quot; value=&quot;5&quot;/&gt;&lt;property id=&quot;20300&quot; value=&quot;Slide 5&quot;/&gt;&lt;property id=&quot;20307&quot; value=&quot;270&quot;/&gt;&lt;/object&gt;&lt;object type=&quot;3&quot; unique_id=&quot;10685&quot;&gt;&lt;property id=&quot;20148&quot; value=&quot;5&quot;/&gt;&lt;property id=&quot;20300&quot; value=&quot;Slide 7 - &amp;quot;Overview of Workforce Development System&amp;quot;&quot;/&gt;&lt;property id=&quot;20307&quot; value=&quot;257&quot;/&gt;&lt;/object&gt;&lt;object type=&quot;3&quot; unique_id=&quot;10686&quot;&gt;&lt;property id=&quot;20148&quot; value=&quot;5&quot;/&gt;&lt;property id=&quot;20300&quot; value=&quot;Slide 8 - &amp;quot;Providers involved in workforce development services&amp;quot;&quot;/&gt;&lt;property id=&quot;20307&quot; value=&quot;258&quot;/&gt;&lt;/object&gt;&lt;object type=&quot;3&quot; unique_id=&quot;10691&quot;&gt;&lt;property id=&quot;20148&quot; value=&quot;5&quot;/&gt;&lt;property id=&quot;20300&quot; value=&quot;Slide 11&quot;/&gt;&lt;property id=&quot;20307&quot; value=&quot;267&quot;/&gt;&lt;/object&gt;&lt;object type=&quot;3&quot; unique_id=&quot;10693&quot;&gt;&lt;property id=&quot;20148&quot; value=&quot;5&quot;/&gt;&lt;property id=&quot;20300&quot; value=&quot;Slide 32&quot;/&gt;&lt;property id=&quot;20307&quot; value=&quot;269&quot;/&gt;&lt;/object&gt;&lt;object type=&quot;3&quot; unique_id=&quot;21438&quot;&gt;&lt;property id=&quot;20148&quot; value=&quot;5&quot;/&gt;&lt;property id=&quot;20300&quot; value=&quot;Slide 6&quot;/&gt;&lt;property id=&quot;20307&quot; value=&quot;274&quot;/&gt;&lt;/object&gt;&lt;object type=&quot;3&quot; unique_id=&quot;21581&quot;&gt;&lt;property id=&quot;20148&quot; value=&quot;5&quot;/&gt;&lt;property id=&quot;20300&quot; value=&quot;Slide 2 - &amp;quot;Danielle Kittrell&amp;quot;&quot;/&gt;&lt;property id=&quot;20307&quot; value=&quot;277&quot;/&gt;&lt;/object&gt;&lt;object type=&quot;3&quot; unique_id=&quot;21582&quot;&gt;&lt;property id=&quot;20148&quot; value=&quot;5&quot;/&gt;&lt;property id=&quot;20300&quot; value=&quot;Slide 9 - &amp;quot;Funding sources&amp;quot;&quot;/&gt;&lt;property id=&quot;20307&quot; value=&quot;309&quot;/&gt;&lt;/object&gt;&lt;object type=&quot;3&quot; unique_id=&quot;21583&quot;&gt;&lt;property id=&quot;20148&quot; value=&quot;5&quot;/&gt;&lt;property id=&quot;20300&quot; value=&quot;Slide 10 - &amp;quot;Effective workforce development programs for parents&amp;quot;&quot;/&gt;&lt;property id=&quot;20307&quot; value=&quot;281&quot;/&gt;&lt;/object&gt;&lt;object type=&quot;3&quot; unique_id=&quot;21584&quot;&gt;&lt;property id=&quot;20148&quot; value=&quot;5&quot;/&gt;&lt;property id=&quot;20300&quot; value=&quot;Slide 12 - &amp;quot;Overview of Child Care System&amp;quot;&quot;/&gt;&lt;property id=&quot;20307&quot; value=&quot;282&quot;/&gt;&lt;/object&gt;&lt;object type=&quot;3&quot; unique_id=&quot;21585&quot;&gt;&lt;property id=&quot;20148&quot; value=&quot;5&quot;/&gt;&lt;property id=&quot;20300&quot; value=&quot;Slide 13 - &amp;quot;Child care/early education 101: Understanding basic child care settings (1)&amp;quot;&quot;/&gt;&lt;property id=&quot;20307&quot; value=&quot;283&quot;/&gt;&lt;/object&gt;&lt;object type=&quot;3&quot; unique_id=&quot;21586&quot;&gt;&lt;property id=&quot;20148&quot; value=&quot;5&quot;/&gt;&lt;property id=&quot;20300&quot; value=&quot;Slide 14 - &amp;quot;Child care/early education 101: Understanding basic child care settings (2)&amp;quot;&quot;/&gt;&lt;property id=&quot;20307&quot; value=&quot;301&quot;/&gt;&lt;/object&gt;&lt;object type=&quot;3&quot; unique_id=&quot;21587&quot;&gt;&lt;property id=&quot;20148&quot; value=&quot;5&quot;/&gt;&lt;property id=&quot;20300&quot; value=&quot;Slide 15 - &amp;quot;Child care and early education 101&amp;quot;&quot;/&gt;&lt;property id=&quot;20307&quot; value=&quot;284&quot;/&gt;&lt;/object&gt;&lt;object type=&quot;3&quot; unique_id=&quot;21588&quot;&gt;&lt;property id=&quot;20148&quot; value=&quot;5&quot;/&gt;&lt;property id=&quot;20300&quot; value=&quot;Slide 16 - &amp;quot;Child care and early education 101&amp;quot;&quot;/&gt;&lt;property id=&quot;20307&quot; value=&quot;285&quot;/&gt;&lt;/object&gt;&lt;object type=&quot;3&quot; unique_id=&quot;21589&quot;&gt;&lt;property id=&quot;20148&quot; value=&quot;5&quot;/&gt;&lt;property id=&quot;20300&quot; value=&quot;Slide 17&quot;/&gt;&lt;property id=&quot;20307&quot; value=&quot;286&quot;/&gt;&lt;/object&gt;&lt;object type=&quot;3&quot; unique_id=&quot;21590&quot;&gt;&lt;property id=&quot;20148&quot; value=&quot;5&quot;/&gt;&lt;property id=&quot;20300&quot; value=&quot;Slide 18&quot;/&gt;&lt;property id=&quot;20307&quot; value=&quot;288&quot;/&gt;&lt;/object&gt;&lt;object type=&quot;3&quot; unique_id=&quot;21591&quot;&gt;&lt;property id=&quot;20148&quot; value=&quot;5&quot;/&gt;&lt;property id=&quot;20300&quot; value=&quot;Slide 19&quot;/&gt;&lt;property id=&quot;20307&quot; value=&quot;287&quot;/&gt;&lt;/object&gt;&lt;object type=&quot;3&quot; unique_id=&quot;21592&quot;&gt;&lt;property id=&quot;20148&quot; value=&quot;5&quot;/&gt;&lt;property id=&quot;20300&quot; value=&quot;Slide 20 - &amp;quot;Points of intersection&amp;quot;&quot;/&gt;&lt;property id=&quot;20307&quot; value=&quot;295&quot;/&gt;&lt;/object&gt;&lt;object type=&quot;3&quot; unique_id=&quot;21593&quot;&gt;&lt;property id=&quot;20148&quot; value=&quot;5&quot;/&gt;&lt;property id=&quot;20300&quot; value=&quot;Slide 21 - &amp;quot;Common themes and challenges&amp;quot;&quot;/&gt;&lt;property id=&quot;20307&quot; value=&quot;294&quot;/&gt;&lt;/object&gt;&lt;object type=&quot;3&quot; unique_id=&quot;21594&quot;&gt;&lt;property id=&quot;20148&quot; value=&quot;5&quot;/&gt;&lt;property id=&quot;20300&quot; value=&quot;Slide 22 - &amp;quot;Common themes and challenges&amp;quot;&quot;/&gt;&lt;property id=&quot;20307&quot; value=&quot;302&quot;/&gt;&lt;/object&gt;&lt;object type=&quot;3&quot; unique_id=&quot;21595&quot;&gt;&lt;property id=&quot;20148&quot; value=&quot;5&quot;/&gt;&lt;property id=&quot;20300&quot; value=&quot;Slide 23 - &amp;quot; Understanding what parents need from the child care system &amp;quot;&quot;/&gt;&lt;property id=&quot;20307&quot; value=&quot;296&quot;/&gt;&lt;/object&gt;&lt;object type=&quot;3&quot; unique_id=&quot;21596&quot;&gt;&lt;property id=&quot;20148&quot; value=&quot;5&quot;/&gt;&lt;property id=&quot;20300&quot; value=&quot;Slide 24 - &amp;quot;Issues to consider&amp;quot;&quot;/&gt;&lt;property id=&quot;20307&quot; value=&quot;297&quot;/&gt;&lt;/object&gt;&lt;object type=&quot;3&quot; unique_id=&quot;21597&quot;&gt;&lt;property id=&quot;20148&quot; value=&quot;5&quot;/&gt;&lt;property id=&quot;20300&quot; value=&quot;Slide 25 - &amp;quot;Possible first steps&amp;quot;&quot;/&gt;&lt;property id=&quot;20307&quot; value=&quot;298&quot;/&gt;&lt;/object&gt;&lt;object type=&quot;3&quot; unique_id=&quot;21598&quot;&gt;&lt;property id=&quot;20148&quot; value=&quot;5&quot;/&gt;&lt;property id=&quot;20300&quot; value=&quot;Slide 26 - &amp;quot;Possible first steps (continued)&amp;quot;&quot;/&gt;&lt;property id=&quot;20307&quot; value=&quot;299&quot;/&gt;&lt;/object&gt;&lt;object type=&quot;3&quot; unique_id=&quot;21599&quot;&gt;&lt;property id=&quot;20148&quot; value=&quot;5&quot;/&gt;&lt;property id=&quot;20300&quot; value=&quot;Slide 27&quot;/&gt;&lt;property id=&quot;20307&quot; value=&quot;300&quot;/&gt;&lt;/object&gt;&lt;object type=&quot;3&quot; unique_id=&quot;21600&quot;&gt;&lt;property id=&quot;20148&quot; value=&quot;5&quot;/&gt;&lt;property id=&quot;20300&quot; value=&quot;Slide 28 - &amp;quot;Gathering and starting to answer your questions&amp;quot;&quot;/&gt;&lt;property id=&quot;20307&quot; value=&quot;289&quot;/&gt;&lt;/object&gt;&lt;object type=&quot;3&quot; unique_id=&quot;21601&quot;&gt;&lt;property id=&quot;20148&quot; value=&quot;5&quot;/&gt;&lt;property id=&quot;20300&quot; value=&quot;Slide 29&quot;/&gt;&lt;property id=&quot;20307&quot; value=&quot;290&quot;/&gt;&lt;/object&gt;&lt;object type=&quot;3&quot; unique_id=&quot;21602&quot;&gt;&lt;property id=&quot;20148&quot; value=&quot;5&quot;/&gt;&lt;property id=&quot;20300&quot; value=&quot;Slide 30 - &amp;quot;Community of practice&amp;quot;&quot;/&gt;&lt;property id=&quot;20307&quot; value=&quot;303&quot;/&gt;&lt;/object&gt;&lt;object type=&quot;3&quot; unique_id=&quot;21603&quot;&gt;&lt;property id=&quot;20148&quot; value=&quot;5&quot;/&gt;&lt;property id=&quot;20300&quot; value=&quot;Slide 31 - &amp;quot;SWFI Mailbox&amp;quot;&quot;/&gt;&lt;property id=&quot;20307&quot; value=&quot;292&quot;/&gt;&lt;/object&gt;&lt;/object&gt;&lt;object type=&quot;8&quot; unique_id=&quot;107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1427</Words>
  <Application>Microsoft Office PowerPoint</Application>
  <PresentationFormat>On-screen Show (4:3)</PresentationFormat>
  <Paragraphs>186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Franklin Gothic Medium</vt:lpstr>
      <vt:lpstr>Impact</vt:lpstr>
      <vt:lpstr>Myriad Pro</vt:lpstr>
      <vt:lpstr>Myriad Pro Cond</vt:lpstr>
      <vt:lpstr>Times New Roman</vt:lpstr>
      <vt:lpstr>Wingdings</vt:lpstr>
      <vt:lpstr>Office Theme</vt:lpstr>
      <vt:lpstr>Understanding Workforce Development and Child Care Systems and Their Intersection</vt:lpstr>
      <vt:lpstr>Danielle Kittrell</vt:lpstr>
      <vt:lpstr>Gina Adams</vt:lpstr>
      <vt:lpstr>PowerPoint Presentation</vt:lpstr>
      <vt:lpstr>PowerPoint Presentation</vt:lpstr>
      <vt:lpstr>PowerPoint Presentation</vt:lpstr>
      <vt:lpstr>Overview of Workforce Development System</vt:lpstr>
      <vt:lpstr>Providers involved in workforce development services</vt:lpstr>
      <vt:lpstr>Funding sources</vt:lpstr>
      <vt:lpstr>Effective workforce development programs for parents</vt:lpstr>
      <vt:lpstr>PowerPoint Presentation</vt:lpstr>
      <vt:lpstr>Overview of Child Care System</vt:lpstr>
      <vt:lpstr>Child care/early education 101: Understanding basic child care settings (1)</vt:lpstr>
      <vt:lpstr>Child care/early education 101: Understanding basic child care settings (2)</vt:lpstr>
      <vt:lpstr>Child care and early education 101</vt:lpstr>
      <vt:lpstr>Child care and early education 101</vt:lpstr>
      <vt:lpstr>PowerPoint Presentation</vt:lpstr>
      <vt:lpstr>PowerPoint Presentation</vt:lpstr>
      <vt:lpstr>PowerPoint Presentation</vt:lpstr>
      <vt:lpstr>Points of intersection</vt:lpstr>
      <vt:lpstr>Common themes and challenges</vt:lpstr>
      <vt:lpstr>Common themes and challenges</vt:lpstr>
      <vt:lpstr> Understanding what parents need from the child care system </vt:lpstr>
      <vt:lpstr>Issues to consider</vt:lpstr>
      <vt:lpstr>Possible first steps</vt:lpstr>
      <vt:lpstr>Possible first steps (continued)</vt:lpstr>
      <vt:lpstr>PowerPoint Presentation</vt:lpstr>
      <vt:lpstr>Gathering and starting to answer your questions</vt:lpstr>
      <vt:lpstr>PowerPoint Presentation</vt:lpstr>
      <vt:lpstr>Community of practice</vt:lpstr>
      <vt:lpstr>SWFI Mailbox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2017-07-14T16:25:48Z</dcterms:created>
  <dcterms:modified xsi:type="dcterms:W3CDTF">2017-07-14T16:26:40Z</dcterms:modified>
</cp:coreProperties>
</file>