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F33692-D4A2-4467-AEF8-61EB14EE132B}" type="datetimeFigureOut">
              <a:rPr lang="en-US" smtClean="0"/>
              <a:t>7/20/2017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B1B3F-986B-4F06-9DE5-32150349FC41}" type="slidenum">
              <a:rPr lang="en-US" smtClean="0"/>
              <a:t>‹#›</a:t>
            </a:fld>
            <a:endParaRPr lang="en-US"/>
          </a:p>
        </p:txBody>
      </p:sp>
    </p:spTree>
    <p:extLst>
      <p:ext uri="{BB962C8B-B14F-4D97-AF65-F5344CB8AC3E}">
        <p14:creationId xmlns:p14="http://schemas.microsoft.com/office/powerpoint/2010/main" val="2442052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2</a:t>
            </a:fld>
            <a:endParaRPr lang="en-US"/>
          </a:p>
        </p:txBody>
      </p:sp>
    </p:spTree>
    <p:extLst>
      <p:ext uri="{BB962C8B-B14F-4D97-AF65-F5344CB8AC3E}">
        <p14:creationId xmlns:p14="http://schemas.microsoft.com/office/powerpoint/2010/main" val="2913576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11</a:t>
            </a:fld>
            <a:endParaRPr lang="en-US"/>
          </a:p>
        </p:txBody>
      </p:sp>
    </p:spTree>
    <p:extLst>
      <p:ext uri="{BB962C8B-B14F-4D97-AF65-F5344CB8AC3E}">
        <p14:creationId xmlns:p14="http://schemas.microsoft.com/office/powerpoint/2010/main" val="1085854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12</a:t>
            </a:fld>
            <a:endParaRPr lang="en-US"/>
          </a:p>
        </p:txBody>
      </p:sp>
    </p:spTree>
    <p:extLst>
      <p:ext uri="{BB962C8B-B14F-4D97-AF65-F5344CB8AC3E}">
        <p14:creationId xmlns:p14="http://schemas.microsoft.com/office/powerpoint/2010/main" val="3401742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13</a:t>
            </a:fld>
            <a:endParaRPr lang="en-US"/>
          </a:p>
        </p:txBody>
      </p:sp>
    </p:spTree>
    <p:extLst>
      <p:ext uri="{BB962C8B-B14F-4D97-AF65-F5344CB8AC3E}">
        <p14:creationId xmlns:p14="http://schemas.microsoft.com/office/powerpoint/2010/main" val="2694221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14</a:t>
            </a:fld>
            <a:endParaRPr lang="en-US"/>
          </a:p>
        </p:txBody>
      </p:sp>
    </p:spTree>
    <p:extLst>
      <p:ext uri="{BB962C8B-B14F-4D97-AF65-F5344CB8AC3E}">
        <p14:creationId xmlns:p14="http://schemas.microsoft.com/office/powerpoint/2010/main" val="1232413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15</a:t>
            </a:fld>
            <a:endParaRPr lang="en-US"/>
          </a:p>
        </p:txBody>
      </p:sp>
    </p:spTree>
    <p:extLst>
      <p:ext uri="{BB962C8B-B14F-4D97-AF65-F5344CB8AC3E}">
        <p14:creationId xmlns:p14="http://schemas.microsoft.com/office/powerpoint/2010/main" val="274397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16</a:t>
            </a:fld>
            <a:endParaRPr lang="en-US"/>
          </a:p>
        </p:txBody>
      </p:sp>
    </p:spTree>
    <p:extLst>
      <p:ext uri="{BB962C8B-B14F-4D97-AF65-F5344CB8AC3E}">
        <p14:creationId xmlns:p14="http://schemas.microsoft.com/office/powerpoint/2010/main" val="2964830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17</a:t>
            </a:fld>
            <a:endParaRPr lang="en-US"/>
          </a:p>
        </p:txBody>
      </p:sp>
    </p:spTree>
    <p:extLst>
      <p:ext uri="{BB962C8B-B14F-4D97-AF65-F5344CB8AC3E}">
        <p14:creationId xmlns:p14="http://schemas.microsoft.com/office/powerpoint/2010/main" val="4235090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1B1B3F-986B-4F06-9DE5-32150349FC41}" type="slidenum">
              <a:rPr lang="en-US" smtClean="0"/>
              <a:t>18</a:t>
            </a:fld>
            <a:endParaRPr lang="en-US"/>
          </a:p>
        </p:txBody>
      </p:sp>
    </p:spTree>
    <p:extLst>
      <p:ext uri="{BB962C8B-B14F-4D97-AF65-F5344CB8AC3E}">
        <p14:creationId xmlns:p14="http://schemas.microsoft.com/office/powerpoint/2010/main" val="3781627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3</a:t>
            </a:fld>
            <a:endParaRPr lang="en-US"/>
          </a:p>
        </p:txBody>
      </p:sp>
    </p:spTree>
    <p:extLst>
      <p:ext uri="{BB962C8B-B14F-4D97-AF65-F5344CB8AC3E}">
        <p14:creationId xmlns:p14="http://schemas.microsoft.com/office/powerpoint/2010/main" val="3049895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4</a:t>
            </a:fld>
            <a:endParaRPr lang="en-US"/>
          </a:p>
        </p:txBody>
      </p:sp>
    </p:spTree>
    <p:extLst>
      <p:ext uri="{BB962C8B-B14F-4D97-AF65-F5344CB8AC3E}">
        <p14:creationId xmlns:p14="http://schemas.microsoft.com/office/powerpoint/2010/main" val="3630872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5</a:t>
            </a:fld>
            <a:endParaRPr lang="en-US"/>
          </a:p>
        </p:txBody>
      </p:sp>
    </p:spTree>
    <p:extLst>
      <p:ext uri="{BB962C8B-B14F-4D97-AF65-F5344CB8AC3E}">
        <p14:creationId xmlns:p14="http://schemas.microsoft.com/office/powerpoint/2010/main" val="2964026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6</a:t>
            </a:fld>
            <a:endParaRPr lang="en-US"/>
          </a:p>
        </p:txBody>
      </p:sp>
    </p:spTree>
    <p:extLst>
      <p:ext uri="{BB962C8B-B14F-4D97-AF65-F5344CB8AC3E}">
        <p14:creationId xmlns:p14="http://schemas.microsoft.com/office/powerpoint/2010/main" val="3712540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7</a:t>
            </a:fld>
            <a:endParaRPr lang="en-US"/>
          </a:p>
        </p:txBody>
      </p:sp>
    </p:spTree>
    <p:extLst>
      <p:ext uri="{BB962C8B-B14F-4D97-AF65-F5344CB8AC3E}">
        <p14:creationId xmlns:p14="http://schemas.microsoft.com/office/powerpoint/2010/main" val="3104678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8</a:t>
            </a:fld>
            <a:endParaRPr lang="en-US"/>
          </a:p>
        </p:txBody>
      </p:sp>
    </p:spTree>
    <p:extLst>
      <p:ext uri="{BB962C8B-B14F-4D97-AF65-F5344CB8AC3E}">
        <p14:creationId xmlns:p14="http://schemas.microsoft.com/office/powerpoint/2010/main" val="2170350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9</a:t>
            </a:fld>
            <a:endParaRPr lang="en-US"/>
          </a:p>
        </p:txBody>
      </p:sp>
    </p:spTree>
    <p:extLst>
      <p:ext uri="{BB962C8B-B14F-4D97-AF65-F5344CB8AC3E}">
        <p14:creationId xmlns:p14="http://schemas.microsoft.com/office/powerpoint/2010/main" val="1304443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B1B3F-986B-4F06-9DE5-32150349FC41}" type="slidenum">
              <a:rPr lang="en-US" smtClean="0"/>
              <a:t>10</a:t>
            </a:fld>
            <a:endParaRPr lang="en-US"/>
          </a:p>
        </p:txBody>
      </p:sp>
    </p:spTree>
    <p:extLst>
      <p:ext uri="{BB962C8B-B14F-4D97-AF65-F5344CB8AC3E}">
        <p14:creationId xmlns:p14="http://schemas.microsoft.com/office/powerpoint/2010/main" val="1171673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38FF98-AFE2-4803-82E9-C697138A8CA9}"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3D2C508-27DA-4BAC-A8C1-3E2C2C4AE3E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38FF98-AFE2-4803-82E9-C697138A8CA9}"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2C508-27DA-4BAC-A8C1-3E2C2C4AE3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38FF98-AFE2-4803-82E9-C697138A8CA9}"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2C508-27DA-4BAC-A8C1-3E2C2C4AE3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38FF98-AFE2-4803-82E9-C697138A8CA9}"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2C508-27DA-4BAC-A8C1-3E2C2C4AE3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AB38FF98-AFE2-4803-82E9-C697138A8CA9}" type="datetimeFigureOut">
              <a:rPr lang="en-US" smtClean="0"/>
              <a:t>7/20/2017</a:t>
            </a:fld>
            <a:endParaRPr lang="en-US"/>
          </a:p>
        </p:txBody>
      </p:sp>
      <p:sp>
        <p:nvSpPr>
          <p:cNvPr id="8" name="Slide Number Placeholder 7"/>
          <p:cNvSpPr>
            <a:spLocks noGrp="1"/>
          </p:cNvSpPr>
          <p:nvPr>
            <p:ph type="sldNum" sz="quarter" idx="11"/>
          </p:nvPr>
        </p:nvSpPr>
        <p:spPr/>
        <p:txBody>
          <a:bodyPr/>
          <a:lstStyle/>
          <a:p>
            <a:fld id="{63D2C508-27DA-4BAC-A8C1-3E2C2C4AE3E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38FF98-AFE2-4803-82E9-C697138A8CA9}"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2C508-27DA-4BAC-A8C1-3E2C2C4AE3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38FF98-AFE2-4803-82E9-C697138A8CA9}" type="datetimeFigureOut">
              <a:rPr lang="en-US" smtClean="0"/>
              <a:t>7/20/2017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D2C508-27DA-4BAC-A8C1-3E2C2C4AE3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38FF98-AFE2-4803-82E9-C697138A8CA9}" type="datetimeFigureOut">
              <a:rPr lang="en-US" smtClean="0"/>
              <a:t>7/20/2017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D2C508-27DA-4BAC-A8C1-3E2C2C4AE3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8FF98-AFE2-4803-82E9-C697138A8CA9}" type="datetimeFigureOut">
              <a:rPr lang="en-US" smtClean="0"/>
              <a:t>7/20/2017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D2C508-27DA-4BAC-A8C1-3E2C2C4AE3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38FF98-AFE2-4803-82E9-C697138A8CA9}"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2C508-27DA-4BAC-A8C1-3E2C2C4AE3E1}"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38FF98-AFE2-4803-82E9-C697138A8CA9}"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3D2C508-27DA-4BAC-A8C1-3E2C2C4AE3E1}"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B38FF98-AFE2-4803-82E9-C697138A8CA9}" type="datetimeFigureOut">
              <a:rPr lang="en-US" smtClean="0"/>
              <a:t>7/20/2017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3D2C508-27DA-4BAC-A8C1-3E2C2C4AE3E1}"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b="0" i="0" u="none"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b="0" i="0" u="none"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6118"/>
          </a:xfrm>
        </p:spPr>
        <p:txBody>
          <a:bodyPr>
            <a:normAutofit/>
          </a:bodyPr>
          <a:lstStyle/>
          <a:p>
            <a:pPr algn="ctr"/>
            <a:r>
              <a:rPr lang="en-US" sz="3200" dirty="0" err="1"/>
              <a:t>Wioa</a:t>
            </a:r>
            <a:r>
              <a:rPr lang="en-US" sz="3200" dirty="0"/>
              <a:t> Wednesday (on Thursday)</a:t>
            </a:r>
          </a:p>
        </p:txBody>
      </p:sp>
      <p:sp>
        <p:nvSpPr>
          <p:cNvPr id="3" name="Content Placeholder 2"/>
          <p:cNvSpPr>
            <a:spLocks noGrp="1"/>
          </p:cNvSpPr>
          <p:nvPr>
            <p:ph idx="1"/>
          </p:nvPr>
        </p:nvSpPr>
        <p:spPr>
          <a:xfrm>
            <a:off x="457200" y="914400"/>
            <a:ext cx="7620000" cy="5211763"/>
          </a:xfrm>
        </p:spPr>
        <p:txBody>
          <a:bodyPr>
            <a:normAutofit fontScale="47500" lnSpcReduction="20000"/>
          </a:bodyPr>
          <a:lstStyle/>
          <a:p>
            <a:pPr algn="ctr"/>
            <a:r>
              <a:rPr lang="en-US" sz="12000" dirty="0">
                <a:solidFill>
                  <a:srgbClr val="0070C0"/>
                </a:solidFill>
              </a:rPr>
              <a:t>BINGO </a:t>
            </a:r>
          </a:p>
          <a:p>
            <a:pPr algn="ctr"/>
            <a:r>
              <a:rPr lang="en-US" sz="4000" dirty="0">
                <a:solidFill>
                  <a:srgbClr val="0070C0"/>
                </a:solidFill>
              </a:rPr>
              <a:t>with the USDOL Office of Apprenticeship</a:t>
            </a:r>
          </a:p>
          <a:p>
            <a:pPr algn="ctr"/>
            <a:endParaRPr lang="en-US" sz="4000" dirty="0"/>
          </a:p>
          <a:p>
            <a:pPr algn="ctr"/>
            <a:endParaRPr lang="en-US" sz="4000" dirty="0"/>
          </a:p>
          <a:p>
            <a:pPr algn="ctr"/>
            <a:r>
              <a:rPr lang="en-US" sz="7300" dirty="0"/>
              <a:t>Test Your Knowledge of the Operating Guidance on Registered Apprenticeship</a:t>
            </a:r>
          </a:p>
          <a:p>
            <a:endParaRPr lang="en-US" dirty="0"/>
          </a:p>
          <a:p>
            <a:endParaRPr lang="en-US" dirty="0"/>
          </a:p>
          <a:p>
            <a:endParaRPr lang="en-US" dirty="0"/>
          </a:p>
          <a:p>
            <a:r>
              <a:rPr lang="en-US" sz="4500" dirty="0"/>
              <a:t>Maria Brady, Program Analyst, Region 4/Dallas</a:t>
            </a:r>
          </a:p>
          <a:p>
            <a:r>
              <a:rPr lang="en-US" sz="4500" dirty="0"/>
              <a:t>Laura Ginsburg, Division Chief, Promotion &amp; Strategic Partnerships</a:t>
            </a:r>
          </a:p>
        </p:txBody>
      </p:sp>
      <p:pic>
        <p:nvPicPr>
          <p:cNvPr id="5" name="Picture 4">
            <a:extLst>
              <a:ext uri="{FF2B5EF4-FFF2-40B4-BE49-F238E27FC236}">
                <a16:creationId xmlns:a16="http://schemas.microsoft.com/office/drawing/2014/main" id="{D963AEE3-2633-4CA9-B26E-5F3EFE28B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1071073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#9:</a:t>
            </a:r>
          </a:p>
        </p:txBody>
      </p:sp>
      <p:sp>
        <p:nvSpPr>
          <p:cNvPr id="3" name="Content Placeholder 2"/>
          <p:cNvSpPr>
            <a:spLocks noGrp="1"/>
          </p:cNvSpPr>
          <p:nvPr>
            <p:ph idx="1"/>
          </p:nvPr>
        </p:nvSpPr>
        <p:spPr/>
        <p:txBody>
          <a:bodyPr>
            <a:normAutofit/>
          </a:bodyPr>
          <a:lstStyle/>
          <a:p>
            <a:r>
              <a:rPr lang="en-US" sz="2800" dirty="0"/>
              <a:t>This entity can be the sponsor, the provider of the OJT, </a:t>
            </a:r>
            <a:r>
              <a:rPr lang="en-US" sz="2800" i="1" dirty="0"/>
              <a:t>and </a:t>
            </a:r>
            <a:r>
              <a:rPr lang="en-US" sz="2800" dirty="0"/>
              <a:t>the provider of the RTI.  What entity are we referring to?</a:t>
            </a:r>
          </a:p>
        </p:txBody>
      </p:sp>
      <p:pic>
        <p:nvPicPr>
          <p:cNvPr id="4" name="Picture 3">
            <a:extLst>
              <a:ext uri="{FF2B5EF4-FFF2-40B4-BE49-F238E27FC236}">
                <a16:creationId xmlns:a16="http://schemas.microsoft.com/office/drawing/2014/main" id="{7FF2C0B1-CB4D-4C3A-928D-06AAB6ABB0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3937177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#10:</a:t>
            </a:r>
          </a:p>
        </p:txBody>
      </p:sp>
      <p:sp>
        <p:nvSpPr>
          <p:cNvPr id="3" name="Content Placeholder 2"/>
          <p:cNvSpPr>
            <a:spLocks noGrp="1"/>
          </p:cNvSpPr>
          <p:nvPr>
            <p:ph idx="1"/>
          </p:nvPr>
        </p:nvSpPr>
        <p:spPr/>
        <p:txBody>
          <a:bodyPr>
            <a:normAutofit/>
          </a:bodyPr>
          <a:lstStyle/>
          <a:p>
            <a:r>
              <a:rPr lang="en-US" sz="2800" dirty="0"/>
              <a:t>Several different types of organizations could function as </a:t>
            </a:r>
            <a:r>
              <a:rPr lang="en-US" sz="2800" i="1" dirty="0"/>
              <a:t>intermediaries, </a:t>
            </a:r>
            <a:r>
              <a:rPr lang="en-US" sz="2800" dirty="0"/>
              <a:t>including community colleges.  Name another type of intermediary.</a:t>
            </a:r>
          </a:p>
        </p:txBody>
      </p:sp>
      <p:pic>
        <p:nvPicPr>
          <p:cNvPr id="4" name="Picture 3">
            <a:extLst>
              <a:ext uri="{FF2B5EF4-FFF2-40B4-BE49-F238E27FC236}">
                <a16:creationId xmlns:a16="http://schemas.microsoft.com/office/drawing/2014/main" id="{68F9767F-5CE3-4399-B88B-6D0B05B177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2184037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#11:</a:t>
            </a:r>
          </a:p>
        </p:txBody>
      </p:sp>
      <p:sp>
        <p:nvSpPr>
          <p:cNvPr id="3" name="Content Placeholder 2"/>
          <p:cNvSpPr>
            <a:spLocks noGrp="1"/>
          </p:cNvSpPr>
          <p:nvPr>
            <p:ph idx="1"/>
          </p:nvPr>
        </p:nvSpPr>
        <p:spPr/>
        <p:txBody>
          <a:bodyPr>
            <a:normAutofit/>
          </a:bodyPr>
          <a:lstStyle/>
          <a:p>
            <a:r>
              <a:rPr lang="en-US" sz="2800" dirty="0"/>
              <a:t>Under WIOA, “OJT” can be considered a type of work experience for youth.  What’s another type of work experience for youth?</a:t>
            </a:r>
          </a:p>
        </p:txBody>
      </p:sp>
      <p:pic>
        <p:nvPicPr>
          <p:cNvPr id="4" name="Picture 3">
            <a:extLst>
              <a:ext uri="{FF2B5EF4-FFF2-40B4-BE49-F238E27FC236}">
                <a16:creationId xmlns:a16="http://schemas.microsoft.com/office/drawing/2014/main" id="{607D98DC-FF78-40CC-B5DB-BB485F8AA5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2765095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#12:	</a:t>
            </a:r>
          </a:p>
        </p:txBody>
      </p:sp>
      <p:sp>
        <p:nvSpPr>
          <p:cNvPr id="3" name="Content Placeholder 2"/>
          <p:cNvSpPr>
            <a:spLocks noGrp="1"/>
          </p:cNvSpPr>
          <p:nvPr>
            <p:ph idx="1"/>
          </p:nvPr>
        </p:nvSpPr>
        <p:spPr/>
        <p:txBody>
          <a:bodyPr>
            <a:normAutofit/>
          </a:bodyPr>
          <a:lstStyle/>
          <a:p>
            <a:r>
              <a:rPr lang="en-US" sz="2800" dirty="0"/>
              <a:t>Which source of entitlement funding can only be used for </a:t>
            </a:r>
            <a:r>
              <a:rPr lang="en-US" sz="2800" i="1" dirty="0"/>
              <a:t>registered </a:t>
            </a:r>
            <a:r>
              <a:rPr lang="en-US" sz="2800" dirty="0"/>
              <a:t>apprenticeship programs?  In other words, this funding cannot be used to support </a:t>
            </a:r>
            <a:r>
              <a:rPr lang="en-US" sz="2800" i="1" dirty="0"/>
              <a:t>non-</a:t>
            </a:r>
            <a:r>
              <a:rPr lang="en-US" sz="2800" dirty="0"/>
              <a:t>registered programs.</a:t>
            </a:r>
          </a:p>
        </p:txBody>
      </p:sp>
      <p:pic>
        <p:nvPicPr>
          <p:cNvPr id="4" name="Picture 3">
            <a:extLst>
              <a:ext uri="{FF2B5EF4-FFF2-40B4-BE49-F238E27FC236}">
                <a16:creationId xmlns:a16="http://schemas.microsoft.com/office/drawing/2014/main" id="{895768C0-0B99-4C25-B2E6-13B4662109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3285749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#13:</a:t>
            </a:r>
          </a:p>
        </p:txBody>
      </p:sp>
      <p:sp>
        <p:nvSpPr>
          <p:cNvPr id="3" name="Content Placeholder 2"/>
          <p:cNvSpPr>
            <a:spLocks noGrp="1"/>
          </p:cNvSpPr>
          <p:nvPr>
            <p:ph idx="1"/>
          </p:nvPr>
        </p:nvSpPr>
        <p:spPr/>
        <p:txBody>
          <a:bodyPr>
            <a:normAutofit/>
          </a:bodyPr>
          <a:lstStyle/>
          <a:p>
            <a:r>
              <a:rPr lang="en-US" sz="2800" dirty="0"/>
              <a:t>An apprentice who is being supported by WIOA funding reaches a training milestone insofar as completing their first year of a Registered Apprenticeship program.  How can the workforce system take credit for this milestone?  For what required performance indicator would this represent a positive outcome?</a:t>
            </a:r>
          </a:p>
        </p:txBody>
      </p:sp>
      <p:pic>
        <p:nvPicPr>
          <p:cNvPr id="4" name="Picture 3">
            <a:extLst>
              <a:ext uri="{FF2B5EF4-FFF2-40B4-BE49-F238E27FC236}">
                <a16:creationId xmlns:a16="http://schemas.microsoft.com/office/drawing/2014/main" id="{4B9CEB47-CEE4-44F0-A339-1CF1DD167F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102006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#14:</a:t>
            </a:r>
          </a:p>
        </p:txBody>
      </p:sp>
      <p:sp>
        <p:nvSpPr>
          <p:cNvPr id="3" name="Content Placeholder 2"/>
          <p:cNvSpPr>
            <a:spLocks noGrp="1"/>
          </p:cNvSpPr>
          <p:nvPr>
            <p:ph idx="1"/>
          </p:nvPr>
        </p:nvSpPr>
        <p:spPr/>
        <p:txBody>
          <a:bodyPr>
            <a:normAutofit/>
          </a:bodyPr>
          <a:lstStyle/>
          <a:p>
            <a:r>
              <a:rPr lang="en-US" sz="2800" dirty="0"/>
              <a:t>How often does the Governor or State verify the registration status of current apprenticeship programs?</a:t>
            </a:r>
          </a:p>
        </p:txBody>
      </p:sp>
      <p:pic>
        <p:nvPicPr>
          <p:cNvPr id="4" name="Picture 3">
            <a:extLst>
              <a:ext uri="{FF2B5EF4-FFF2-40B4-BE49-F238E27FC236}">
                <a16:creationId xmlns:a16="http://schemas.microsoft.com/office/drawing/2014/main" id="{217BE314-D6BC-4336-8ABA-B17B38C672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333368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#15:</a:t>
            </a:r>
          </a:p>
        </p:txBody>
      </p:sp>
      <p:sp>
        <p:nvSpPr>
          <p:cNvPr id="3" name="Content Placeholder 2"/>
          <p:cNvSpPr>
            <a:spLocks noGrp="1"/>
          </p:cNvSpPr>
          <p:nvPr>
            <p:ph idx="1"/>
          </p:nvPr>
        </p:nvSpPr>
        <p:spPr/>
        <p:txBody>
          <a:bodyPr>
            <a:normAutofit/>
          </a:bodyPr>
          <a:lstStyle/>
          <a:p>
            <a:r>
              <a:rPr lang="en-US" sz="2800" dirty="0"/>
              <a:t>There are (5) pieces of information required of sponsors in order to be placed on the ETPL.  However, if the provider of related instruction is not the sponsor, the State can ask for an additional piece of information.  What can the State ask for in the event the RTI provider is </a:t>
            </a:r>
            <a:r>
              <a:rPr lang="en-US" sz="2800" i="1" dirty="0"/>
              <a:t>not </a:t>
            </a:r>
            <a:r>
              <a:rPr lang="en-US" sz="2800" dirty="0"/>
              <a:t>the sponsor?</a:t>
            </a:r>
          </a:p>
          <a:p>
            <a:r>
              <a:rPr lang="en-US" sz="2800" dirty="0"/>
              <a:t>[This is the only time the State should be asking for this information.]</a:t>
            </a:r>
          </a:p>
        </p:txBody>
      </p:sp>
      <p:pic>
        <p:nvPicPr>
          <p:cNvPr id="4" name="Picture 3">
            <a:extLst>
              <a:ext uri="{FF2B5EF4-FFF2-40B4-BE49-F238E27FC236}">
                <a16:creationId xmlns:a16="http://schemas.microsoft.com/office/drawing/2014/main" id="{6B6D514C-F418-42F4-9D99-6FD3B3DAA4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2612780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#16:</a:t>
            </a:r>
          </a:p>
        </p:txBody>
      </p:sp>
      <p:sp>
        <p:nvSpPr>
          <p:cNvPr id="3" name="Content Placeholder 2"/>
          <p:cNvSpPr>
            <a:spLocks noGrp="1"/>
          </p:cNvSpPr>
          <p:nvPr>
            <p:ph idx="1"/>
          </p:nvPr>
        </p:nvSpPr>
        <p:spPr>
          <a:xfrm>
            <a:off x="457200" y="1752600"/>
            <a:ext cx="7848600" cy="4373563"/>
          </a:xfrm>
        </p:spPr>
        <p:txBody>
          <a:bodyPr>
            <a:normAutofit fontScale="92500" lnSpcReduction="20000"/>
          </a:bodyPr>
          <a:lstStyle/>
          <a:p>
            <a:r>
              <a:rPr lang="en-US" sz="2800" dirty="0"/>
              <a:t>Which of the following statements, each representing a play on words or abbreviations, is TRUE?  Choose the best answer.</a:t>
            </a:r>
          </a:p>
          <a:p>
            <a:pPr marL="514350" indent="-514350">
              <a:buAutoNum type="alphaUcPeriod"/>
            </a:pPr>
            <a:r>
              <a:rPr lang="en-US" sz="2800" dirty="0"/>
              <a:t>The ITA can fund the OJT as long as the ROI has been established.</a:t>
            </a:r>
          </a:p>
          <a:p>
            <a:pPr marL="514350" indent="-514350">
              <a:buAutoNum type="alphaUcPeriod"/>
            </a:pPr>
            <a:r>
              <a:rPr lang="en-US" sz="2800" dirty="0"/>
              <a:t>The ITA can fund the OJT as long as the employer is on the ETPL.</a:t>
            </a:r>
          </a:p>
          <a:p>
            <a:pPr marL="514350" indent="-514350">
              <a:buAutoNum type="alphaUcPeriod"/>
            </a:pPr>
            <a:r>
              <a:rPr lang="en-US" sz="2800" dirty="0"/>
              <a:t>To pay for the RTI, you can use an ITA, but only if the provider is on the ETPL.</a:t>
            </a:r>
          </a:p>
          <a:p>
            <a:pPr marL="514350" indent="-514350">
              <a:buAutoNum type="alphaUcPeriod"/>
            </a:pPr>
            <a:r>
              <a:rPr lang="en-US" sz="2800" dirty="0"/>
              <a:t>ITAs can finance ETPs with high ROIs when the provider is on the ETPL.</a:t>
            </a:r>
          </a:p>
        </p:txBody>
      </p:sp>
      <p:pic>
        <p:nvPicPr>
          <p:cNvPr id="4" name="Picture 3">
            <a:extLst>
              <a:ext uri="{FF2B5EF4-FFF2-40B4-BE49-F238E27FC236}">
                <a16:creationId xmlns:a16="http://schemas.microsoft.com/office/drawing/2014/main" id="{18BC1F2A-9064-4697-A04E-2E785E77C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3937047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#17:</a:t>
            </a:r>
          </a:p>
        </p:txBody>
      </p:sp>
      <p:sp>
        <p:nvSpPr>
          <p:cNvPr id="3" name="Content Placeholder 2"/>
          <p:cNvSpPr>
            <a:spLocks noGrp="1"/>
          </p:cNvSpPr>
          <p:nvPr>
            <p:ph idx="1"/>
          </p:nvPr>
        </p:nvSpPr>
        <p:spPr/>
        <p:txBody>
          <a:bodyPr>
            <a:normAutofit/>
          </a:bodyPr>
          <a:lstStyle/>
          <a:p>
            <a:r>
              <a:rPr lang="en-US" sz="2800" dirty="0"/>
              <a:t>Joint Apprenticeship Training Committees, or JATCs, are programs run by a joint labor management committee and are comprised of employers and unions.  They have an apprenticeship training center where the instructional portion of the Registered Apprenticeship program is delivered.  Who is the </a:t>
            </a:r>
            <a:r>
              <a:rPr lang="en-US" sz="2800" i="1" dirty="0"/>
              <a:t>Eligible Training Provider </a:t>
            </a:r>
            <a:r>
              <a:rPr lang="en-US" sz="2800" dirty="0"/>
              <a:t>or </a:t>
            </a:r>
            <a:r>
              <a:rPr lang="en-US" sz="2800" i="1" dirty="0"/>
              <a:t>ETP?</a:t>
            </a:r>
            <a:endParaRPr lang="en-US" sz="2800" dirty="0"/>
          </a:p>
        </p:txBody>
      </p:sp>
      <p:pic>
        <p:nvPicPr>
          <p:cNvPr id="4" name="Picture 3">
            <a:extLst>
              <a:ext uri="{FF2B5EF4-FFF2-40B4-BE49-F238E27FC236}">
                <a16:creationId xmlns:a16="http://schemas.microsoft.com/office/drawing/2014/main" id="{2E1F7B73-5E52-4259-B01C-A8CE86D374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232499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 #1</a:t>
            </a:r>
          </a:p>
        </p:txBody>
      </p:sp>
      <p:sp>
        <p:nvSpPr>
          <p:cNvPr id="5" name="Content Placeholder 4"/>
          <p:cNvSpPr>
            <a:spLocks noGrp="1"/>
          </p:cNvSpPr>
          <p:nvPr>
            <p:ph idx="1"/>
          </p:nvPr>
        </p:nvSpPr>
        <p:spPr/>
        <p:txBody>
          <a:bodyPr>
            <a:normAutofit/>
          </a:bodyPr>
          <a:lstStyle/>
          <a:p>
            <a:r>
              <a:rPr lang="en-US" sz="2800" dirty="0"/>
              <a:t>The Eligible Training Provider List – or ETPL – pertains to what component of a Registered Apprenticeship program?</a:t>
            </a:r>
          </a:p>
        </p:txBody>
      </p:sp>
      <p:pic>
        <p:nvPicPr>
          <p:cNvPr id="6" name="Picture 5">
            <a:extLst>
              <a:ext uri="{FF2B5EF4-FFF2-40B4-BE49-F238E27FC236}">
                <a16:creationId xmlns:a16="http://schemas.microsoft.com/office/drawing/2014/main" id="{83ED5E2B-B29B-4980-BF83-22133A4953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2312535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#2</a:t>
            </a:r>
          </a:p>
        </p:txBody>
      </p:sp>
      <p:sp>
        <p:nvSpPr>
          <p:cNvPr id="3" name="Content Placeholder 2"/>
          <p:cNvSpPr>
            <a:spLocks noGrp="1"/>
          </p:cNvSpPr>
          <p:nvPr>
            <p:ph idx="1"/>
          </p:nvPr>
        </p:nvSpPr>
        <p:spPr/>
        <p:txBody>
          <a:bodyPr>
            <a:normAutofit/>
          </a:bodyPr>
          <a:lstStyle/>
          <a:p>
            <a:r>
              <a:rPr lang="en-US" sz="2800" dirty="0"/>
              <a:t>This is one of the five core components of every Registered Apprenticeship program.</a:t>
            </a:r>
          </a:p>
        </p:txBody>
      </p:sp>
      <p:pic>
        <p:nvPicPr>
          <p:cNvPr id="4" name="Picture 3">
            <a:extLst>
              <a:ext uri="{FF2B5EF4-FFF2-40B4-BE49-F238E27FC236}">
                <a16:creationId xmlns:a16="http://schemas.microsoft.com/office/drawing/2014/main" id="{85FEF859-7998-4CEC-B8C8-0AFAE7F080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111380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#3</a:t>
            </a:r>
          </a:p>
        </p:txBody>
      </p:sp>
      <p:sp>
        <p:nvSpPr>
          <p:cNvPr id="3" name="Content Placeholder 2"/>
          <p:cNvSpPr>
            <a:spLocks noGrp="1"/>
          </p:cNvSpPr>
          <p:nvPr>
            <p:ph idx="1"/>
          </p:nvPr>
        </p:nvSpPr>
        <p:spPr/>
        <p:txBody>
          <a:bodyPr>
            <a:normAutofit/>
          </a:bodyPr>
          <a:lstStyle/>
          <a:p>
            <a:r>
              <a:rPr lang="en-US" sz="2800" dirty="0"/>
              <a:t>A community college which has a group of employers that want to start a Registered Apprenticeship program would be considered </a:t>
            </a:r>
            <a:r>
              <a:rPr lang="en-US" sz="2800" i="1" dirty="0"/>
              <a:t>what? </a:t>
            </a:r>
            <a:endParaRPr lang="en-US" sz="2800" dirty="0"/>
          </a:p>
        </p:txBody>
      </p:sp>
      <p:pic>
        <p:nvPicPr>
          <p:cNvPr id="4" name="Picture 3">
            <a:extLst>
              <a:ext uri="{FF2B5EF4-FFF2-40B4-BE49-F238E27FC236}">
                <a16:creationId xmlns:a16="http://schemas.microsoft.com/office/drawing/2014/main" id="{9AC90537-B0CD-4467-8BB3-9BAC07AFA1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121658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#4:</a:t>
            </a:r>
          </a:p>
        </p:txBody>
      </p:sp>
      <p:sp>
        <p:nvSpPr>
          <p:cNvPr id="3" name="Content Placeholder 2"/>
          <p:cNvSpPr>
            <a:spLocks noGrp="1"/>
          </p:cNvSpPr>
          <p:nvPr>
            <p:ph idx="1"/>
          </p:nvPr>
        </p:nvSpPr>
        <p:spPr/>
        <p:txBody>
          <a:bodyPr>
            <a:normAutofit/>
          </a:bodyPr>
          <a:lstStyle/>
          <a:p>
            <a:r>
              <a:rPr lang="en-US" sz="2800" dirty="0"/>
              <a:t>TRUE or FALSE – An Individual Training Account (or ITA) can be used to offset the cost of the OJT component of a Registered Apprenticeship program.</a:t>
            </a:r>
          </a:p>
        </p:txBody>
      </p:sp>
      <p:pic>
        <p:nvPicPr>
          <p:cNvPr id="4" name="Picture 3">
            <a:extLst>
              <a:ext uri="{FF2B5EF4-FFF2-40B4-BE49-F238E27FC236}">
                <a16:creationId xmlns:a16="http://schemas.microsoft.com/office/drawing/2014/main" id="{9058C5E3-92F4-4A99-8447-69262767D6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2540386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#5:</a:t>
            </a:r>
          </a:p>
        </p:txBody>
      </p:sp>
      <p:sp>
        <p:nvSpPr>
          <p:cNvPr id="3" name="Content Placeholder 2"/>
          <p:cNvSpPr>
            <a:spLocks noGrp="1"/>
          </p:cNvSpPr>
          <p:nvPr>
            <p:ph idx="1"/>
          </p:nvPr>
        </p:nvSpPr>
        <p:spPr/>
        <p:txBody>
          <a:bodyPr>
            <a:normAutofit/>
          </a:bodyPr>
          <a:lstStyle/>
          <a:p>
            <a:r>
              <a:rPr lang="en-US" sz="2800" dirty="0"/>
              <a:t>How will ETA capture the workforce system’s engagement with Registered Apprenticeship?  Through what mechanism?</a:t>
            </a:r>
          </a:p>
        </p:txBody>
      </p:sp>
      <p:pic>
        <p:nvPicPr>
          <p:cNvPr id="4" name="Picture 3">
            <a:extLst>
              <a:ext uri="{FF2B5EF4-FFF2-40B4-BE49-F238E27FC236}">
                <a16:creationId xmlns:a16="http://schemas.microsoft.com/office/drawing/2014/main" id="{9B9CB4C8-2438-4B01-8C87-7DC880C4C8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68213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#6:	</a:t>
            </a:r>
          </a:p>
        </p:txBody>
      </p:sp>
      <p:sp>
        <p:nvSpPr>
          <p:cNvPr id="3" name="Content Placeholder 2"/>
          <p:cNvSpPr>
            <a:spLocks noGrp="1"/>
          </p:cNvSpPr>
          <p:nvPr>
            <p:ph idx="1"/>
          </p:nvPr>
        </p:nvSpPr>
        <p:spPr/>
        <p:txBody>
          <a:bodyPr>
            <a:normAutofit/>
          </a:bodyPr>
          <a:lstStyle/>
          <a:p>
            <a:r>
              <a:rPr lang="en-US" sz="2800" dirty="0"/>
              <a:t>To make it easier to provide the classroom training component of a Registered Apprenticeship program to a </a:t>
            </a:r>
            <a:r>
              <a:rPr lang="en-US" sz="2800" i="1" dirty="0"/>
              <a:t>group </a:t>
            </a:r>
            <a:r>
              <a:rPr lang="en-US" sz="2800" dirty="0"/>
              <a:t>of individuals, instead of individual ITAs for each apprentice, Local Workforce Development Boards can use </a:t>
            </a:r>
            <a:r>
              <a:rPr lang="en-US" sz="2800" i="1" dirty="0"/>
              <a:t>this </a:t>
            </a:r>
            <a:r>
              <a:rPr lang="en-US" sz="2800" dirty="0"/>
              <a:t>more comprehensive approach.</a:t>
            </a:r>
          </a:p>
        </p:txBody>
      </p:sp>
      <p:pic>
        <p:nvPicPr>
          <p:cNvPr id="4" name="Picture 3">
            <a:extLst>
              <a:ext uri="{FF2B5EF4-FFF2-40B4-BE49-F238E27FC236}">
                <a16:creationId xmlns:a16="http://schemas.microsoft.com/office/drawing/2014/main" id="{825688CD-400E-4753-A662-5506825A65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1121431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#7:</a:t>
            </a:r>
          </a:p>
        </p:txBody>
      </p:sp>
      <p:sp>
        <p:nvSpPr>
          <p:cNvPr id="3" name="Content Placeholder 2"/>
          <p:cNvSpPr>
            <a:spLocks noGrp="1"/>
          </p:cNvSpPr>
          <p:nvPr>
            <p:ph idx="1"/>
          </p:nvPr>
        </p:nvSpPr>
        <p:spPr/>
        <p:txBody>
          <a:bodyPr>
            <a:normAutofit/>
          </a:bodyPr>
          <a:lstStyle/>
          <a:p>
            <a:r>
              <a:rPr lang="en-US" sz="2800" dirty="0"/>
              <a:t>There are basically three ways that Local Boards can support individual apprentices: by supporting the OJT component, by supporting the RTI component, and by providing </a:t>
            </a:r>
            <a:r>
              <a:rPr lang="en-US" sz="2800" i="1" dirty="0"/>
              <a:t>what? </a:t>
            </a:r>
            <a:endParaRPr lang="en-US" sz="2800" dirty="0"/>
          </a:p>
        </p:txBody>
      </p:sp>
      <p:pic>
        <p:nvPicPr>
          <p:cNvPr id="4" name="Picture 3">
            <a:extLst>
              <a:ext uri="{FF2B5EF4-FFF2-40B4-BE49-F238E27FC236}">
                <a16:creationId xmlns:a16="http://schemas.microsoft.com/office/drawing/2014/main" id="{1B91922E-626E-454A-BE96-9B24B75AE2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3049047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#8:</a:t>
            </a:r>
          </a:p>
        </p:txBody>
      </p:sp>
      <p:sp>
        <p:nvSpPr>
          <p:cNvPr id="3" name="Content Placeholder 2"/>
          <p:cNvSpPr>
            <a:spLocks noGrp="1"/>
          </p:cNvSpPr>
          <p:nvPr>
            <p:ph idx="1"/>
          </p:nvPr>
        </p:nvSpPr>
        <p:spPr/>
        <p:txBody>
          <a:bodyPr>
            <a:normAutofit/>
          </a:bodyPr>
          <a:lstStyle/>
          <a:p>
            <a:r>
              <a:rPr lang="en-US" sz="2800" dirty="0"/>
              <a:t>This could be a community college, a technical institute, or even the employer.</a:t>
            </a:r>
          </a:p>
        </p:txBody>
      </p:sp>
      <p:pic>
        <p:nvPicPr>
          <p:cNvPr id="4" name="Picture 3">
            <a:extLst>
              <a:ext uri="{FF2B5EF4-FFF2-40B4-BE49-F238E27FC236}">
                <a16:creationId xmlns:a16="http://schemas.microsoft.com/office/drawing/2014/main" id="{74B43687-19BD-46B2-A753-6EF591107E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029" y="6202045"/>
            <a:ext cx="1822862" cy="615749"/>
          </a:xfrm>
          <a:prstGeom prst="rect">
            <a:avLst/>
          </a:prstGeom>
        </p:spPr>
      </p:pic>
    </p:spTree>
    <p:extLst>
      <p:ext uri="{BB962C8B-B14F-4D97-AF65-F5344CB8AC3E}">
        <p14:creationId xmlns:p14="http://schemas.microsoft.com/office/powerpoint/2010/main" val="1790976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223&quot;&gt;&lt;object type=&quot;3&quot; unique_id=&quot;10224&quot;&gt;&lt;property id=&quot;20148&quot; value=&quot;5&quot;/&gt;&lt;property id=&quot;20300&quot; value=&quot;Slide 1 - &amp;quot;Wioa Wednesday (on Thursday)&amp;quot;&quot;/&gt;&lt;property id=&quot;20307&quot; value=&quot;274&quot;/&gt;&lt;/object&gt;&lt;object type=&quot;3&quot; unique_id=&quot;10225&quot;&gt;&lt;property id=&quot;20148&quot; value=&quot;5&quot;/&gt;&lt;property id=&quot;20300&quot; value=&quot;Slide 2 - &amp;quot;Question #1&amp;quot;&quot;/&gt;&lt;property id=&quot;20307&quot; value=&quot;256&quot;/&gt;&lt;/object&gt;&lt;object type=&quot;3&quot; unique_id=&quot;10226&quot;&gt;&lt;property id=&quot;20148&quot; value=&quot;5&quot;/&gt;&lt;property id=&quot;20300&quot; value=&quot;Slide 3 - &amp;quot;Question #2&amp;quot;&quot;/&gt;&lt;property id=&quot;20307&quot; value=&quot;257&quot;/&gt;&lt;/object&gt;&lt;object type=&quot;3&quot; unique_id=&quot;10227&quot;&gt;&lt;property id=&quot;20148&quot; value=&quot;5&quot;/&gt;&lt;property id=&quot;20300&quot; value=&quot;Slide 4 - &amp;quot;Question #3&amp;quot;&quot;/&gt;&lt;property id=&quot;20307&quot; value=&quot;258&quot;/&gt;&lt;/object&gt;&lt;object type=&quot;3&quot; unique_id=&quot;10228&quot;&gt;&lt;property id=&quot;20148&quot; value=&quot;5&quot;/&gt;&lt;property id=&quot;20300&quot; value=&quot;Slide 5 - &amp;quot;Question #4:&amp;quot;&quot;/&gt;&lt;property id=&quot;20307&quot; value=&quot;259&quot;/&gt;&lt;/object&gt;&lt;object type=&quot;3&quot; unique_id=&quot;10229&quot;&gt;&lt;property id=&quot;20148&quot; value=&quot;5&quot;/&gt;&lt;property id=&quot;20300&quot; value=&quot;Slide 6 - &amp;quot;Question #5:&amp;quot;&quot;/&gt;&lt;property id=&quot;20307&quot; value=&quot;260&quot;/&gt;&lt;/object&gt;&lt;object type=&quot;3&quot; unique_id=&quot;10230&quot;&gt;&lt;property id=&quot;20148&quot; value=&quot;5&quot;/&gt;&lt;property id=&quot;20300&quot; value=&quot;Slide 7 - &amp;quot;QUESTION #6:&amp;amp;#x09;&amp;quot;&quot;/&gt;&lt;property id=&quot;20307&quot; value=&quot;261&quot;/&gt;&lt;/object&gt;&lt;object type=&quot;3&quot; unique_id=&quot;10231&quot;&gt;&lt;property id=&quot;20148&quot; value=&quot;5&quot;/&gt;&lt;property id=&quot;20300&quot; value=&quot;Slide 8 - &amp;quot;Question #7:&amp;quot;&quot;/&gt;&lt;property id=&quot;20307&quot; value=&quot;262&quot;/&gt;&lt;/object&gt;&lt;object type=&quot;3&quot; unique_id=&quot;10232&quot;&gt;&lt;property id=&quot;20148&quot; value=&quot;5&quot;/&gt;&lt;property id=&quot;20300&quot; value=&quot;Slide 9 - &amp;quot;Question #8:&amp;quot;&quot;/&gt;&lt;property id=&quot;20307&quot; value=&quot;263&quot;/&gt;&lt;/object&gt;&lt;object type=&quot;3&quot; unique_id=&quot;10233&quot;&gt;&lt;property id=&quot;20148&quot; value=&quot;5&quot;/&gt;&lt;property id=&quot;20300&quot; value=&quot;Slide 10 - &amp;quot;Question #9:&amp;quot;&quot;/&gt;&lt;property id=&quot;20307&quot; value=&quot;264&quot;/&gt;&lt;/object&gt;&lt;object type=&quot;3&quot; unique_id=&quot;10234&quot;&gt;&lt;property id=&quot;20148&quot; value=&quot;5&quot;/&gt;&lt;property id=&quot;20300&quot; value=&quot;Slide 11 - &amp;quot;Question #10:&amp;quot;&quot;/&gt;&lt;property id=&quot;20307&quot; value=&quot;265&quot;/&gt;&lt;/object&gt;&lt;object type=&quot;3&quot; unique_id=&quot;10235&quot;&gt;&lt;property id=&quot;20148&quot; value=&quot;5&quot;/&gt;&lt;property id=&quot;20300&quot; value=&quot;Slide 12 - &amp;quot;Question #11:&amp;quot;&quot;/&gt;&lt;property id=&quot;20307&quot; value=&quot;266&quot;/&gt;&lt;/object&gt;&lt;object type=&quot;3&quot; unique_id=&quot;10236&quot;&gt;&lt;property id=&quot;20148&quot; value=&quot;5&quot;/&gt;&lt;property id=&quot;20300&quot; value=&quot;Slide 13 - &amp;quot;Question #12:&amp;amp;#x09;&amp;quot;&quot;/&gt;&lt;property id=&quot;20307&quot; value=&quot;267&quot;/&gt;&lt;/object&gt;&lt;object type=&quot;3&quot; unique_id=&quot;10237&quot;&gt;&lt;property id=&quot;20148&quot; value=&quot;5&quot;/&gt;&lt;property id=&quot;20300&quot; value=&quot;Slide 14 - &amp;quot;Question #13:&amp;quot;&quot;/&gt;&lt;property id=&quot;20307&quot; value=&quot;268&quot;/&gt;&lt;/object&gt;&lt;object type=&quot;3&quot; unique_id=&quot;10238&quot;&gt;&lt;property id=&quot;20148&quot; value=&quot;5&quot;/&gt;&lt;property id=&quot;20300&quot; value=&quot;Slide 15 - &amp;quot;Question #14:&amp;quot;&quot;/&gt;&lt;property id=&quot;20307&quot; value=&quot;269&quot;/&gt;&lt;/object&gt;&lt;object type=&quot;3&quot; unique_id=&quot;10239&quot;&gt;&lt;property id=&quot;20148&quot; value=&quot;5&quot;/&gt;&lt;property id=&quot;20300&quot; value=&quot;Slide 16 - &amp;quot;Question #15:&amp;quot;&quot;/&gt;&lt;property id=&quot;20307&quot; value=&quot;270&quot;/&gt;&lt;/object&gt;&lt;object type=&quot;3&quot; unique_id=&quot;10240&quot;&gt;&lt;property id=&quot;20148&quot; value=&quot;5&quot;/&gt;&lt;property id=&quot;20300&quot; value=&quot;Slide 17 - &amp;quot;Question #16:&amp;quot;&quot;/&gt;&lt;property id=&quot;20307&quot; value=&quot;271&quot;/&gt;&lt;/object&gt;&lt;object type=&quot;3&quot; unique_id=&quot;10241&quot;&gt;&lt;property id=&quot;20148&quot; value=&quot;5&quot;/&gt;&lt;property id=&quot;20300&quot; value=&quot;Slide 18 - &amp;quot;Question #17:&amp;quot;&quot;/&gt;&lt;property id=&quot;20307&quot; value=&quot;272&quot;/&gt;&lt;/object&gt;&lt;/object&gt;&lt;object type=&quot;8&quot; unique_id=&quot;10261&quot;&gt;&lt;/object&gt;&lt;/object&gt;&lt;/database&gt;"/>
  <p:tag name="MMPROD_NEXTUNIQUEID" val="10009"/>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323</TotalTime>
  <Words>695</Words>
  <Application>Microsoft Office PowerPoint</Application>
  <PresentationFormat>On-screen Show (4:3)</PresentationFormat>
  <Paragraphs>67</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 Black</vt:lpstr>
      <vt:lpstr>Calibri</vt:lpstr>
      <vt:lpstr>Essential</vt:lpstr>
      <vt:lpstr>Wioa Wednesday (on Thursday)</vt:lpstr>
      <vt:lpstr>Question #1</vt:lpstr>
      <vt:lpstr>Question #2</vt:lpstr>
      <vt:lpstr>Question #3</vt:lpstr>
      <vt:lpstr>Question #4:</vt:lpstr>
      <vt:lpstr>Question #5:</vt:lpstr>
      <vt:lpstr>QUESTION #6: </vt:lpstr>
      <vt:lpstr>Question #7:</vt:lpstr>
      <vt:lpstr>Question #8:</vt:lpstr>
      <vt:lpstr>Question #9:</vt:lpstr>
      <vt:lpstr>Question #10:</vt:lpstr>
      <vt:lpstr>Question #11:</vt:lpstr>
      <vt:lpstr>Question #12: </vt:lpstr>
      <vt:lpstr>Question #13:</vt:lpstr>
      <vt:lpstr>Question #14:</vt:lpstr>
      <vt:lpstr>Question #15:</vt:lpstr>
      <vt:lpstr>Question #16:</vt:lpstr>
      <vt:lpstr>Question #17: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#1</dc:title>
  <dc:creator>Maria R. Brady</dc:creator>
  <cp:lastModifiedBy>Jonathan Vehlow</cp:lastModifiedBy>
  <cp:revision>14</cp:revision>
  <dcterms:created xsi:type="dcterms:W3CDTF">2016-12-16T16:09:02Z</dcterms:created>
  <dcterms:modified xsi:type="dcterms:W3CDTF">2017-07-20T16:17:58Z</dcterms:modified>
</cp:coreProperties>
</file>