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75" r:id="rId5"/>
    <p:sldId id="256" r:id="rId6"/>
    <p:sldId id="261" r:id="rId7"/>
    <p:sldId id="276" r:id="rId8"/>
    <p:sldId id="291" r:id="rId9"/>
    <p:sldId id="265" r:id="rId10"/>
    <p:sldId id="258" r:id="rId11"/>
    <p:sldId id="277" r:id="rId12"/>
    <p:sldId id="278" r:id="rId13"/>
    <p:sldId id="279" r:id="rId14"/>
    <p:sldId id="280" r:id="rId15"/>
    <p:sldId id="290" r:id="rId16"/>
    <p:sldId id="281" r:id="rId17"/>
    <p:sldId id="282" r:id="rId18"/>
    <p:sldId id="283" r:id="rId19"/>
    <p:sldId id="284" r:id="rId20"/>
    <p:sldId id="285" r:id="rId21"/>
    <p:sldId id="286" r:id="rId22"/>
    <p:sldId id="287" r:id="rId23"/>
    <p:sldId id="288" r:id="rId24"/>
    <p:sldId id="289" r:id="rId25"/>
    <p:sldId id="267" r:id="rId26"/>
    <p:sldId id="268" r:id="rId27"/>
    <p:sldId id="269" r:id="rId28"/>
  </p:sldIdLst>
  <p:sldSz cx="9144000" cy="6858000" type="screen4x3"/>
  <p:notesSz cx="6858000" cy="9144000"/>
  <p:custDataLst>
    <p:tags r:id="rId30"/>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1C30"/>
    <a:srgbClr val="4675B8"/>
    <a:srgbClr val="004874"/>
    <a:srgbClr val="275A99"/>
    <a:srgbClr val="124D95"/>
    <a:srgbClr val="002C47"/>
    <a:srgbClr val="041F36"/>
    <a:srgbClr val="7A232E"/>
    <a:srgbClr val="B85759"/>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0" autoAdjust="0"/>
    <p:restoredTop sz="71429" autoAdjust="0"/>
  </p:normalViewPr>
  <p:slideViewPr>
    <p:cSldViewPr snapToGrid="0">
      <p:cViewPr varScale="1">
        <p:scale>
          <a:sx n="62" d="100"/>
          <a:sy n="62" d="100"/>
        </p:scale>
        <p:origin x="2141" y="67"/>
      </p:cViewPr>
      <p:guideLst>
        <p:guide orient="horz" pos="2160"/>
        <p:guide pos="2880"/>
      </p:guideLst>
    </p:cSldViewPr>
  </p:slideViewPr>
  <p:outlineViewPr>
    <p:cViewPr>
      <p:scale>
        <a:sx n="33" d="100"/>
        <a:sy n="33" d="100"/>
      </p:scale>
      <p:origin x="0" y="12882"/>
    </p:cViewPr>
  </p:outlineViewPr>
  <p:notesTextViewPr>
    <p:cViewPr>
      <p:scale>
        <a:sx n="3" d="2"/>
        <a:sy n="3" d="2"/>
      </p:scale>
      <p:origin x="0" y="0"/>
    </p:cViewPr>
  </p:notesTextViewPr>
  <p:sorterViewPr>
    <p:cViewPr varScale="1">
      <p:scale>
        <a:sx n="1" d="1"/>
        <a:sy n="1" d="1"/>
      </p:scale>
      <p:origin x="0" y="-581"/>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0FBD6B5-AD14-4D41-8A0D-AFF5136F4E09}" type="datetimeFigureOut">
              <a:rPr lang="en-US" smtClean="0"/>
              <a:t>7/21/2017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18022-50D0-43CE-B9C3-944277464A3B}" type="slidenum">
              <a:rPr lang="en-US" smtClean="0"/>
              <a:t>‹#›</a:t>
            </a:fld>
            <a:endParaRPr lang="en-US"/>
          </a:p>
        </p:txBody>
      </p:sp>
    </p:spTree>
    <p:extLst>
      <p:ext uri="{BB962C8B-B14F-4D97-AF65-F5344CB8AC3E}">
        <p14:creationId xmlns:p14="http://schemas.microsoft.com/office/powerpoint/2010/main" val="3125435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a:t>
            </a:fld>
            <a:endParaRPr lang="en-US"/>
          </a:p>
        </p:txBody>
      </p:sp>
    </p:spTree>
    <p:extLst>
      <p:ext uri="{BB962C8B-B14F-4D97-AF65-F5344CB8AC3E}">
        <p14:creationId xmlns:p14="http://schemas.microsoft.com/office/powerpoint/2010/main" val="2795170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14</a:t>
            </a:fld>
            <a:endParaRPr lang="en-US"/>
          </a:p>
        </p:txBody>
      </p:sp>
    </p:spTree>
    <p:extLst>
      <p:ext uri="{BB962C8B-B14F-4D97-AF65-F5344CB8AC3E}">
        <p14:creationId xmlns:p14="http://schemas.microsoft.com/office/powerpoint/2010/main" val="38763127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15</a:t>
            </a:fld>
            <a:endParaRPr lang="en-US"/>
          </a:p>
        </p:txBody>
      </p:sp>
    </p:spTree>
    <p:extLst>
      <p:ext uri="{BB962C8B-B14F-4D97-AF65-F5344CB8AC3E}">
        <p14:creationId xmlns:p14="http://schemas.microsoft.com/office/powerpoint/2010/main" val="1861696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16</a:t>
            </a:fld>
            <a:endParaRPr lang="en-US"/>
          </a:p>
        </p:txBody>
      </p:sp>
    </p:spTree>
    <p:extLst>
      <p:ext uri="{BB962C8B-B14F-4D97-AF65-F5344CB8AC3E}">
        <p14:creationId xmlns:p14="http://schemas.microsoft.com/office/powerpoint/2010/main" val="8956761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17</a:t>
            </a:fld>
            <a:endParaRPr lang="en-US"/>
          </a:p>
        </p:txBody>
      </p:sp>
    </p:spTree>
    <p:extLst>
      <p:ext uri="{BB962C8B-B14F-4D97-AF65-F5344CB8AC3E}">
        <p14:creationId xmlns:p14="http://schemas.microsoft.com/office/powerpoint/2010/main" val="19130306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18</a:t>
            </a:fld>
            <a:endParaRPr lang="en-US"/>
          </a:p>
        </p:txBody>
      </p:sp>
    </p:spTree>
    <p:extLst>
      <p:ext uri="{BB962C8B-B14F-4D97-AF65-F5344CB8AC3E}">
        <p14:creationId xmlns:p14="http://schemas.microsoft.com/office/powerpoint/2010/main" val="8036376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19</a:t>
            </a:fld>
            <a:endParaRPr lang="en-US"/>
          </a:p>
        </p:txBody>
      </p:sp>
    </p:spTree>
    <p:extLst>
      <p:ext uri="{BB962C8B-B14F-4D97-AF65-F5344CB8AC3E}">
        <p14:creationId xmlns:p14="http://schemas.microsoft.com/office/powerpoint/2010/main" val="8036376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20</a:t>
            </a:fld>
            <a:endParaRPr lang="en-US"/>
          </a:p>
        </p:txBody>
      </p:sp>
    </p:spTree>
    <p:extLst>
      <p:ext uri="{BB962C8B-B14F-4D97-AF65-F5344CB8AC3E}">
        <p14:creationId xmlns:p14="http://schemas.microsoft.com/office/powerpoint/2010/main" val="8036376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21</a:t>
            </a:fld>
            <a:endParaRPr lang="en-US"/>
          </a:p>
        </p:txBody>
      </p:sp>
    </p:spTree>
    <p:extLst>
      <p:ext uri="{BB962C8B-B14F-4D97-AF65-F5344CB8AC3E}">
        <p14:creationId xmlns:p14="http://schemas.microsoft.com/office/powerpoint/2010/main" val="8036376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6</a:t>
            </a:fld>
            <a:endParaRPr lang="en-US"/>
          </a:p>
        </p:txBody>
      </p:sp>
    </p:spTree>
    <p:extLst>
      <p:ext uri="{BB962C8B-B14F-4D97-AF65-F5344CB8AC3E}">
        <p14:creationId xmlns:p14="http://schemas.microsoft.com/office/powerpoint/2010/main" val="190021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7</a:t>
            </a:fld>
            <a:endParaRPr lang="en-US"/>
          </a:p>
        </p:txBody>
      </p:sp>
    </p:spTree>
    <p:extLst>
      <p:ext uri="{BB962C8B-B14F-4D97-AF65-F5344CB8AC3E}">
        <p14:creationId xmlns:p14="http://schemas.microsoft.com/office/powerpoint/2010/main" val="7452945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8</a:t>
            </a:fld>
            <a:endParaRPr lang="en-US"/>
          </a:p>
        </p:txBody>
      </p:sp>
    </p:spTree>
    <p:extLst>
      <p:ext uri="{BB962C8B-B14F-4D97-AF65-F5344CB8AC3E}">
        <p14:creationId xmlns:p14="http://schemas.microsoft.com/office/powerpoint/2010/main" val="1578169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9</a:t>
            </a:fld>
            <a:endParaRPr lang="en-US"/>
          </a:p>
        </p:txBody>
      </p:sp>
    </p:spTree>
    <p:extLst>
      <p:ext uri="{BB962C8B-B14F-4D97-AF65-F5344CB8AC3E}">
        <p14:creationId xmlns:p14="http://schemas.microsoft.com/office/powerpoint/2010/main" val="124509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10</a:t>
            </a:fld>
            <a:endParaRPr lang="en-US"/>
          </a:p>
        </p:txBody>
      </p:sp>
    </p:spTree>
    <p:extLst>
      <p:ext uri="{BB962C8B-B14F-4D97-AF65-F5344CB8AC3E}">
        <p14:creationId xmlns:p14="http://schemas.microsoft.com/office/powerpoint/2010/main" val="289641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11</a:t>
            </a:fld>
            <a:endParaRPr lang="en-US"/>
          </a:p>
        </p:txBody>
      </p:sp>
    </p:spTree>
    <p:extLst>
      <p:ext uri="{BB962C8B-B14F-4D97-AF65-F5344CB8AC3E}">
        <p14:creationId xmlns:p14="http://schemas.microsoft.com/office/powerpoint/2010/main" val="4946989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12</a:t>
            </a:fld>
            <a:endParaRPr lang="en-US"/>
          </a:p>
        </p:txBody>
      </p:sp>
    </p:spTree>
    <p:extLst>
      <p:ext uri="{BB962C8B-B14F-4D97-AF65-F5344CB8AC3E}">
        <p14:creationId xmlns:p14="http://schemas.microsoft.com/office/powerpoint/2010/main" val="494698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0118022-50D0-43CE-B9C3-944277464A3B}" type="slidenum">
              <a:rPr lang="en-US" smtClean="0"/>
              <a:t>13</a:t>
            </a:fld>
            <a:endParaRPr lang="en-US"/>
          </a:p>
        </p:txBody>
      </p:sp>
    </p:spTree>
    <p:extLst>
      <p:ext uri="{BB962C8B-B14F-4D97-AF65-F5344CB8AC3E}">
        <p14:creationId xmlns:p14="http://schemas.microsoft.com/office/powerpoint/2010/main" val="10149395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hyperlink" Target="mailto:ETAsupport@wfgpshelpdesk.atlassian.net" TargetMode="Externa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solidFill>
            <a:schemeClr val="bg2">
              <a:lumMod val="50000"/>
            </a:schemeClr>
          </a:soli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a:t>
            </a:r>
            <a:r>
              <a:rPr lang="en-US" sz="1400" baseline="0" dirty="0">
                <a:solidFill>
                  <a:schemeClr val="bg1"/>
                </a:solidFill>
                <a:effectLst>
                  <a:outerShdw blurRad="50800" dist="38100" dir="8100000" algn="tr" rotWithShape="0">
                    <a:prstClr val="black">
                      <a:alpha val="40000"/>
                    </a:prstClr>
                  </a:outerShdw>
                </a:effectLst>
                <a:hlinkClick r:id="rId4"/>
              </a:rPr>
              <a:t>ETAsupport@wfgpshelpdesk.atlassian.net</a:t>
            </a:r>
            <a:r>
              <a:rPr lang="en-US" sz="1400" baseline="0" dirty="0">
                <a:solidFill>
                  <a:schemeClr val="bg1"/>
                </a:solidFill>
                <a:effectLst>
                  <a:outerShdw blurRad="50800" dist="38100" dir="8100000" algn="tr" rotWithShape="0">
                    <a:prstClr val="black">
                      <a:alpha val="40000"/>
                    </a:prstClr>
                  </a:outerShdw>
                </a:effectLst>
              </a:rPr>
              <a:t> </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6" name="Picture 5"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300" b="0" i="0" spc="40" baseline="0" dirty="0">
                <a:latin typeface="Franklin Gothic Medium" panose="020B0603020102020204" pitchFamily="34" charset="0"/>
              </a:rPr>
              <a:t>Today’s Moderator</a:t>
            </a:r>
          </a:p>
        </p:txBody>
      </p:sp>
    </p:spTree>
    <p:extLst>
      <p:ext uri="{BB962C8B-B14F-4D97-AF65-F5344CB8AC3E}">
        <p14:creationId xmlns:p14="http://schemas.microsoft.com/office/powerpoint/2010/main" val="24795663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256333" y="4876220"/>
            <a:ext cx="3635812"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a:t>
            </a:r>
          </a:p>
        </p:txBody>
      </p:sp>
      <p:pic>
        <p:nvPicPr>
          <p:cNvPr id="9" name="Picture 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0461453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4621068"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462106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244495" y="4884653"/>
            <a:ext cx="3653658"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15" name="Picture 14"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7158052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078559"/>
            <a:ext cx="4397517" cy="459267"/>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3931873"/>
            <a:ext cx="4306888" cy="477644"/>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4675187" cy="33123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225688" y="4898052"/>
            <a:ext cx="3682011"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Franklin Gothic Medium" panose="020B0603020102020204" pitchFamily="34" charset="0"/>
              </a:rPr>
              <a:t>Today’s Presenters</a:t>
            </a:r>
          </a:p>
        </p:txBody>
      </p:sp>
      <p:pic>
        <p:nvPicPr>
          <p:cNvPr id="29" name="Picture 28"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40946754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sp>
        <p:nvSpPr>
          <p:cNvPr id="4" name="Title 1"/>
          <p:cNvSpPr txBox="1">
            <a:spLocks/>
          </p:cNvSpPr>
          <p:nvPr userDrawn="1"/>
        </p:nvSpPr>
        <p:spPr>
          <a:xfrm>
            <a:off x="-15780" y="217489"/>
            <a:ext cx="3194592" cy="774492"/>
          </a:xfrm>
          <a:prstGeom prst="rect">
            <a:avLst/>
          </a:prstGeom>
        </p:spPr>
        <p:txBody>
          <a:bodyPr vert="horz" lIns="91440" tIns="45720" rIns="91440" bIns="45720" rtlCol="0" anchor="ctr">
            <a:normAutofit fontScale="85000" lnSpcReduction="100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Franklin Gothic Medium" panose="020B0603020102020204" pitchFamily="34" charset="0"/>
              </a:rPr>
              <a:t>Where Are You?</a:t>
            </a:r>
          </a:p>
        </p:txBody>
      </p:sp>
      <p:sp>
        <p:nvSpPr>
          <p:cNvPr id="2" name="TextBox 1"/>
          <p:cNvSpPr txBox="1"/>
          <p:nvPr userDrawn="1"/>
        </p:nvSpPr>
        <p:spPr>
          <a:xfrm>
            <a:off x="3026982" y="373931"/>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2000" kern="1200" dirty="0">
                <a:solidFill>
                  <a:schemeClr val="tx1">
                    <a:lumMod val="75000"/>
                    <a:lumOff val="25000"/>
                  </a:schemeClr>
                </a:solidFill>
                <a:latin typeface="+mn-lt"/>
                <a:ea typeface="+mn-ea"/>
                <a:cs typeface="Myriad Pro"/>
              </a:rPr>
              <a:t>Enter your location in the Chat window!</a:t>
            </a:r>
          </a:p>
        </p:txBody>
      </p:sp>
      <p:pic>
        <p:nvPicPr>
          <p:cNvPr id="14" name="Picture 13"/>
          <p:cNvPicPr>
            <a:picLocks noChangeAspect="1"/>
          </p:cNvPicPr>
          <p:nvPr userDrawn="1"/>
        </p:nvPicPr>
        <p:blipFill>
          <a:blip r:embed="rId2"/>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0247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2122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2743200"/>
            <a:ext cx="8064341" cy="4023497"/>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ü"/>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6718522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spcBef>
                <a:spcPts val="0"/>
              </a:spcBef>
              <a:spcAft>
                <a:spcPts val="600"/>
              </a:spcAft>
              <a:buFont typeface="Wingdings" panose="05000000000000000000" pitchFamily="2" charset="2"/>
              <a:buChar char="Ø"/>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7692154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Poll</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68813" y="2574767"/>
            <a:ext cx="1822480" cy="2730500"/>
          </a:xfrm>
          <a:prstGeom prst="rect">
            <a:avLst/>
          </a:prstGeom>
        </p:spPr>
      </p:pic>
      <p:sp>
        <p:nvSpPr>
          <p:cNvPr id="18" name="Content Placeholder 2"/>
          <p:cNvSpPr>
            <a:spLocks noGrp="1"/>
          </p:cNvSpPr>
          <p:nvPr>
            <p:ph idx="1"/>
          </p:nvPr>
        </p:nvSpPr>
        <p:spPr>
          <a:xfrm>
            <a:off x="457200" y="2950005"/>
            <a:ext cx="6908800" cy="3485834"/>
          </a:xfrm>
        </p:spPr>
        <p:txBody>
          <a:bodyPr/>
          <a:lstStyle>
            <a:lvl1pPr marL="342900" indent="-342900">
              <a:spcBef>
                <a:spcPts val="0"/>
              </a:spcBef>
              <a:spcAft>
                <a:spcPts val="1200"/>
              </a:spcAft>
              <a:buFont typeface="Arial" panose="020B0604020202020204" pitchFamily="34" charset="0"/>
              <a:buChar char="•"/>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p:txBody>
      </p:sp>
      <p:sp>
        <p:nvSpPr>
          <p:cNvPr id="19" name="Freeform 18"/>
          <p:cNvSpPr/>
          <p:nvPr userDrawn="1"/>
        </p:nvSpPr>
        <p:spPr>
          <a:xfrm>
            <a:off x="88903" y="1218088"/>
            <a:ext cx="7480297" cy="1505810"/>
          </a:xfrm>
          <a:custGeom>
            <a:avLst/>
            <a:gdLst>
              <a:gd name="connsiteX0" fmla="*/ 0 w 8376408"/>
              <a:gd name="connsiteY0" fmla="*/ 150581 h 1505810"/>
              <a:gd name="connsiteX1" fmla="*/ 150581 w 8376408"/>
              <a:gd name="connsiteY1" fmla="*/ 0 h 1505810"/>
              <a:gd name="connsiteX2" fmla="*/ 8225827 w 8376408"/>
              <a:gd name="connsiteY2" fmla="*/ 0 h 1505810"/>
              <a:gd name="connsiteX3" fmla="*/ 8376408 w 8376408"/>
              <a:gd name="connsiteY3" fmla="*/ 150581 h 1505810"/>
              <a:gd name="connsiteX4" fmla="*/ 8376408 w 8376408"/>
              <a:gd name="connsiteY4" fmla="*/ 1355229 h 1505810"/>
              <a:gd name="connsiteX5" fmla="*/ 8225827 w 8376408"/>
              <a:gd name="connsiteY5" fmla="*/ 1505810 h 1505810"/>
              <a:gd name="connsiteX6" fmla="*/ 150581 w 8376408"/>
              <a:gd name="connsiteY6" fmla="*/ 1505810 h 1505810"/>
              <a:gd name="connsiteX7" fmla="*/ 0 w 8376408"/>
              <a:gd name="connsiteY7" fmla="*/ 1355229 h 1505810"/>
              <a:gd name="connsiteX8" fmla="*/ 0 w 8376408"/>
              <a:gd name="connsiteY8" fmla="*/ 150581 h 1505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76408" h="1505810">
                <a:moveTo>
                  <a:pt x="0" y="150581"/>
                </a:moveTo>
                <a:cubicBezTo>
                  <a:pt x="0" y="67417"/>
                  <a:pt x="67417" y="0"/>
                  <a:pt x="150581" y="0"/>
                </a:cubicBezTo>
                <a:lnTo>
                  <a:pt x="8225827" y="0"/>
                </a:lnTo>
                <a:cubicBezTo>
                  <a:pt x="8308991" y="0"/>
                  <a:pt x="8376408" y="67417"/>
                  <a:pt x="8376408" y="150581"/>
                </a:cubicBezTo>
                <a:lnTo>
                  <a:pt x="8376408" y="1355229"/>
                </a:lnTo>
                <a:cubicBezTo>
                  <a:pt x="8376408" y="1438393"/>
                  <a:pt x="8308991" y="1505810"/>
                  <a:pt x="8225827" y="1505810"/>
                </a:cubicBezTo>
                <a:lnTo>
                  <a:pt x="150581" y="1505810"/>
                </a:lnTo>
                <a:cubicBezTo>
                  <a:pt x="67417" y="1505810"/>
                  <a:pt x="0" y="1438393"/>
                  <a:pt x="0" y="1355229"/>
                </a:cubicBezTo>
                <a:lnTo>
                  <a:pt x="0" y="150581"/>
                </a:lnTo>
                <a:close/>
              </a:path>
            </a:pathLst>
          </a:custGeom>
          <a:noFill/>
          <a:ln w="38100" cap="rnd">
            <a:solidFill>
              <a:schemeClr val="accent1"/>
            </a:solidFill>
          </a:ln>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9824" tIns="74584" rIns="89824" bIns="74584" numCol="1" spcCol="1270" anchor="ctr" anchorCtr="0">
            <a:noAutofit/>
          </a:bodyPr>
          <a:lstStyle/>
          <a:p>
            <a:pPr lvl="0" algn="ctr" defTabSz="1066800">
              <a:lnSpc>
                <a:spcPct val="90000"/>
              </a:lnSpc>
              <a:spcBef>
                <a:spcPct val="0"/>
              </a:spcBef>
              <a:spcAft>
                <a:spcPct val="35000"/>
              </a:spcAft>
            </a:pPr>
            <a:endParaRPr lang="en-US" sz="2400" kern="1200" dirty="0">
              <a:solidFill>
                <a:srgbClr val="C00000"/>
              </a:solidFill>
              <a:latin typeface="Arial" pitchFamily="34" charset="0"/>
              <a:cs typeface="Arial" pitchFamily="34" charset="0"/>
            </a:endParaRPr>
          </a:p>
        </p:txBody>
      </p:sp>
    </p:spTree>
    <p:extLst>
      <p:ext uri="{BB962C8B-B14F-4D97-AF65-F5344CB8AC3E}">
        <p14:creationId xmlns:p14="http://schemas.microsoft.com/office/powerpoint/2010/main" val="2076732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710174"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2"/>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vl5pPr>
              <a:spcBef>
                <a:spcPts val="0"/>
              </a:spcBef>
              <a:spcAft>
                <a:spcPts val="6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userDrawn="1">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pic>
        <p:nvPicPr>
          <p:cNvPr id="23" name="Picture 22"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4" name="Group 23"/>
          <p:cNvGrpSpPr/>
          <p:nvPr userDrawn="1"/>
        </p:nvGrpSpPr>
        <p:grpSpPr>
          <a:xfrm rot="10800000" flipH="1" flipV="1">
            <a:off x="8553860" y="5040637"/>
            <a:ext cx="592563" cy="1820427"/>
            <a:chOff x="8515350" y="5037573"/>
            <a:chExt cx="628650" cy="1820427"/>
          </a:xfrm>
        </p:grpSpPr>
        <p:sp>
          <p:nvSpPr>
            <p:cNvPr id="25" name="Isosceles Triangle 24"/>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6" name="Isosceles Triangle 25"/>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955519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5002696"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Franklin Gothic Medium" panose="020B0603020102020204" pitchFamily="34" charset="0"/>
                <a:cs typeface="Franklin Gothic Medium" panose="020B060302010202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July 21, 2017</a:t>
            </a:fld>
            <a:endParaRPr lang="en-US" sz="2400" b="1" i="0" spc="-40" baseline="0" dirty="0">
              <a:solidFill>
                <a:schemeClr val="bg1"/>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pic>
        <p:nvPicPr>
          <p:cNvPr id="10" name="Picture 9"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284406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pic>
        <p:nvPicPr>
          <p:cNvPr id="10" name="Picture 9"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34694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sp>
        <p:nvSpPr>
          <p:cNvPr id="4" name="Title 1"/>
          <p:cNvSpPr txBox="1">
            <a:spLocks/>
          </p:cNvSpPr>
          <p:nvPr userDrawn="1"/>
        </p:nvSpPr>
        <p:spPr>
          <a:xfrm>
            <a:off x="2180" y="204789"/>
            <a:ext cx="3152321" cy="774492"/>
          </a:xfrm>
          <a:prstGeom prst="rect">
            <a:avLst/>
          </a:prstGeom>
        </p:spPr>
        <p:txBody>
          <a:bodyPr vert="horz" lIns="91440" tIns="45720" rIns="91440" bIns="45720" rtlCol="0" anchor="ctr">
            <a:normAutofit fontScale="92500"/>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Franklin Gothic Medium" panose="020B0603020102020204" pitchFamily="34" charset="0"/>
                <a:ea typeface="+mj-ea"/>
                <a:cs typeface="Myriad Pro Cond"/>
              </a:rPr>
              <a:t>Any Questions?</a:t>
            </a:r>
          </a:p>
        </p:txBody>
      </p:sp>
      <p:pic>
        <p:nvPicPr>
          <p:cNvPr id="14" name="Picture 13"/>
          <p:cNvPicPr>
            <a:picLocks noChangeAspect="1"/>
          </p:cNvPicPr>
          <p:nvPr userDrawn="1"/>
        </p:nvPicPr>
        <p:blipFill>
          <a:blip r:embed="rId2"/>
          <a:stretch>
            <a:fillRect/>
          </a:stretch>
        </p:blipFill>
        <p:spPr>
          <a:xfrm>
            <a:off x="-1" y="844029"/>
            <a:ext cx="9144001" cy="5420142"/>
          </a:xfrm>
          <a:prstGeom prst="rect">
            <a:avLst/>
          </a:prstGeom>
        </p:spPr>
      </p:pic>
      <p:pic>
        <p:nvPicPr>
          <p:cNvPr id="8" name="Picture 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9" name="TextBox 8"/>
          <p:cNvSpPr txBox="1"/>
          <p:nvPr userDrawn="1"/>
        </p:nvSpPr>
        <p:spPr>
          <a:xfrm>
            <a:off x="3026982" y="383750"/>
            <a:ext cx="4903076"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900" kern="1200" dirty="0">
                <a:solidFill>
                  <a:schemeClr val="tx1">
                    <a:lumMod val="75000"/>
                    <a:lumOff val="25000"/>
                  </a:schemeClr>
                </a:solidFill>
                <a:latin typeface="+mn-lt"/>
                <a:ea typeface="+mn-ea"/>
                <a:cs typeface="Myriad Pro"/>
              </a:rPr>
              <a:t>Enter your questions in the Chat window!</a:t>
            </a:r>
          </a:p>
        </p:txBody>
      </p:sp>
      <p:sp>
        <p:nvSpPr>
          <p:cNvPr id="10" name="Chevron 9"/>
          <p:cNvSpPr/>
          <p:nvPr userDrawn="1"/>
        </p:nvSpPr>
        <p:spPr>
          <a:xfrm>
            <a:off x="3062822" y="347552"/>
            <a:ext cx="150520" cy="450049"/>
          </a:xfrm>
          <a:prstGeom prst="chevron">
            <a:avLst/>
          </a:prstGeom>
          <a:solidFill>
            <a:srgbClr val="9D1C3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3433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2"/>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pic>
        <p:nvPicPr>
          <p:cNvPr id="11" name="Picture 10"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2980288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15766" y="472966"/>
            <a:ext cx="8655269" cy="6400800"/>
          </a:xfrm>
          <a:prstGeom prst="rect">
            <a:avLst/>
          </a:prstGeom>
          <a:effectLst>
            <a:innerShdw blurRad="88900" dist="38100" dir="18900000">
              <a:prstClr val="black">
                <a:alpha val="27000"/>
              </a:prstClr>
            </a:innerShdw>
          </a:effectLst>
        </p:spPr>
      </p:pic>
      <p:pic>
        <p:nvPicPr>
          <p:cNvPr id="4" name="Picture 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89338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79685" y="5047573"/>
            <a:ext cx="2424806" cy="820181"/>
          </a:xfrm>
          <a:prstGeom prst="rect">
            <a:avLst/>
          </a:prstGeom>
        </p:spPr>
      </p:pic>
      <p:grpSp>
        <p:nvGrpSpPr>
          <p:cNvPr id="13" name="Group 12"/>
          <p:cNvGrpSpPr/>
          <p:nvPr userDrawn="1"/>
        </p:nvGrpSpPr>
        <p:grpSpPr>
          <a:xfrm rot="10800000" flipH="1" flipV="1">
            <a:off x="8553860" y="5040637"/>
            <a:ext cx="592563" cy="1820427"/>
            <a:chOff x="8515350" y="5037573"/>
            <a:chExt cx="628650" cy="1820427"/>
          </a:xfrm>
        </p:grpSpPr>
        <p:sp>
          <p:nvSpPr>
            <p:cNvPr id="14" name="Isosceles Triangle 1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5" name="Isosceles Triangle 1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3"/>
          <a:srcRect r="66253"/>
          <a:stretch/>
        </p:blipFill>
        <p:spPr>
          <a:xfrm>
            <a:off x="7498391" y="567"/>
            <a:ext cx="1645609" cy="6857433"/>
          </a:xfrm>
          <a:prstGeom prst="rect">
            <a:avLst/>
          </a:prstGeom>
          <a:effectLst/>
        </p:spPr>
      </p:pic>
      <p:sp>
        <p:nvSpPr>
          <p:cNvPr id="3" name="Content Placeholder 2"/>
          <p:cNvSpPr>
            <a:spLocks noGrp="1"/>
          </p:cNvSpPr>
          <p:nvPr userDrawn="1">
            <p:ph idx="1"/>
          </p:nvPr>
        </p:nvSpPr>
        <p:spPr/>
        <p:txBody>
          <a:bodyPr/>
          <a:lstStyle>
            <a:lvl1pPr>
              <a:spcBef>
                <a:spcPts val="0"/>
              </a:spcBef>
              <a:spcAft>
                <a:spcPts val="600"/>
              </a:spcAft>
              <a:defRPr/>
            </a:lvl1pPr>
            <a:lvl2pPr>
              <a:spcBef>
                <a:spcPts val="0"/>
              </a:spcBef>
              <a:spcAft>
                <a:spcPts val="600"/>
              </a:spcAft>
              <a:defRPr/>
            </a:lvl2pPr>
            <a:lvl3pPr>
              <a:spcBef>
                <a:spcPts val="0"/>
              </a:spcBef>
              <a:spcAft>
                <a:spcPts val="600"/>
              </a:spcAft>
              <a:defRPr/>
            </a:lvl3pPr>
            <a:lvl4pPr>
              <a:spcBef>
                <a:spcPts val="0"/>
              </a:spcBef>
              <a:spcAft>
                <a:spcPts val="600"/>
              </a:spcAft>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6" name="Group 15"/>
          <p:cNvGrpSpPr/>
          <p:nvPr userDrawn="1"/>
        </p:nvGrpSpPr>
        <p:grpSpPr>
          <a:xfrm rot="10800000" flipH="1" flipV="1">
            <a:off x="8553860" y="5040637"/>
            <a:ext cx="592563"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0" y="-1934"/>
            <a:ext cx="1645609" cy="6857433"/>
          </a:xfrm>
          <a:prstGeom prst="rect">
            <a:avLst/>
          </a:prstGeom>
          <a:effectLst/>
        </p:spPr>
      </p:pic>
      <p:sp>
        <p:nvSpPr>
          <p:cNvPr id="3" name="Content Placeholder 2"/>
          <p:cNvSpPr>
            <a:spLocks noGrp="1"/>
          </p:cNvSpPr>
          <p:nvPr userDrawn="1">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8" name="Picture 17"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9" name="Group 18"/>
          <p:cNvGrpSpPr/>
          <p:nvPr userDrawn="1"/>
        </p:nvGrpSpPr>
        <p:grpSpPr>
          <a:xfrm rot="10800000" flipH="1" flipV="1">
            <a:off x="8553860" y="5040637"/>
            <a:ext cx="592563" cy="1820427"/>
            <a:chOff x="8515350" y="5037573"/>
            <a:chExt cx="628650" cy="1820427"/>
          </a:xfrm>
        </p:grpSpPr>
        <p:sp>
          <p:nvSpPr>
            <p:cNvPr id="20" name="Isosceles Triangle 19"/>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Isosceles Triangle 20"/>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3" name="Content Placeholder 2"/>
          <p:cNvSpPr>
            <a:spLocks noGrp="1"/>
          </p:cNvSpPr>
          <p:nvPr userDrawn="1">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userDrawn="1">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userDrawn="1">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userDrawn="1">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Franklin Gothic Medium" panose="020B06030201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7" name="Picture 26"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8" name="Group 27"/>
          <p:cNvGrpSpPr/>
          <p:nvPr userDrawn="1"/>
        </p:nvGrpSpPr>
        <p:grpSpPr>
          <a:xfrm rot="10800000" flipH="1" flipV="1">
            <a:off x="8553860" y="5040637"/>
            <a:ext cx="592563" cy="1820427"/>
            <a:chOff x="8515350" y="5037573"/>
            <a:chExt cx="628650" cy="1820427"/>
          </a:xfrm>
        </p:grpSpPr>
        <p:sp>
          <p:nvSpPr>
            <p:cNvPr id="29" name="Isosceles Triangle 28"/>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30" name="Isosceles Triangle 29"/>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userDrawn="1"/>
        </p:nvPicPr>
        <p:blipFill rotWithShape="1">
          <a:blip r:embed="rId2"/>
          <a:srcRect r="66253"/>
          <a:stretch/>
        </p:blipFill>
        <p:spPr>
          <a:xfrm>
            <a:off x="7498391" y="284"/>
            <a:ext cx="1645609" cy="6857433"/>
          </a:xfrm>
          <a:prstGeom prst="rect">
            <a:avLst/>
          </a:prstGeom>
          <a:effectLst/>
        </p:spPr>
      </p:pic>
      <p:sp>
        <p:nvSpPr>
          <p:cNvPr id="2" name="Title 1"/>
          <p:cNvSpPr>
            <a:spLocks noGrp="1"/>
          </p:cNvSpPr>
          <p:nvPr userDrawn="1">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26" name="Picture 25"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27" name="Group 26"/>
          <p:cNvGrpSpPr/>
          <p:nvPr userDrawn="1"/>
        </p:nvGrpSpPr>
        <p:grpSpPr>
          <a:xfrm rot="10800000" flipH="1" flipV="1">
            <a:off x="8553860" y="5040637"/>
            <a:ext cx="592563" cy="1820427"/>
            <a:chOff x="8515350" y="5037573"/>
            <a:chExt cx="628650" cy="1820427"/>
          </a:xfrm>
        </p:grpSpPr>
        <p:sp>
          <p:nvSpPr>
            <p:cNvPr id="28" name="Isosceles Triangle 2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9" name="Isosceles Triangle 2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descr="wrfgps-logo.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userDrawn="1"/>
        </p:nvPicPr>
        <p:blipFill rotWithShape="1">
          <a:blip r:embed="rId2"/>
          <a:srcRect r="66253"/>
          <a:stretch/>
        </p:blipFill>
        <p:spPr>
          <a:xfrm>
            <a:off x="7498391" y="284"/>
            <a:ext cx="1645609" cy="6857433"/>
          </a:xfrm>
          <a:prstGeom prst="rect">
            <a:avLst/>
          </a:prstGeom>
          <a:effectLst/>
        </p:spPr>
      </p:pic>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4" name="Picture 13" descr="wrfgps-logo.png"/>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107" y="6106511"/>
            <a:ext cx="2230783" cy="754553"/>
          </a:xfrm>
          <a:prstGeom prst="rect">
            <a:avLst/>
          </a:prstGeom>
        </p:spPr>
      </p:pic>
      <p:grpSp>
        <p:nvGrpSpPr>
          <p:cNvPr id="15" name="Group 14"/>
          <p:cNvGrpSpPr/>
          <p:nvPr userDrawn="1"/>
        </p:nvGrpSpPr>
        <p:grpSpPr>
          <a:xfrm rot="10800000" flipH="1" flipV="1">
            <a:off x="8553860" y="5040637"/>
            <a:ext cx="592563"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p:nvPicPr>
        <p:blipFill rotWithShape="1">
          <a:blip r:embed="rId26">
            <a:alphaModFix amt="60000"/>
            <a:extLst>
              <a:ext uri="{28A0092B-C50C-407E-A947-70E740481C1C}">
                <a14:useLocalDpi xmlns:a14="http://schemas.microsoft.com/office/drawing/2010/main" val="0"/>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p:nvPicPr>
        <p:blipFill rotWithShape="1">
          <a:blip r:embed="rId27"/>
          <a:srcRect r="66253"/>
          <a:stretch/>
        </p:blipFill>
        <p:spPr>
          <a:xfrm>
            <a:off x="7498391" y="284"/>
            <a:ext cx="1645609" cy="6857433"/>
          </a:xfrm>
          <a:prstGeom prst="rect">
            <a:avLst/>
          </a:prstGeom>
        </p:spPr>
      </p:pic>
      <p:grpSp>
        <p:nvGrpSpPr>
          <p:cNvPr id="15" name="Group 14"/>
          <p:cNvGrpSpPr/>
          <p:nvPr/>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10" name="Group 9"/>
          <p:cNvGrpSpPr/>
          <p:nvPr/>
        </p:nvGrpSpPr>
        <p:grpSpPr>
          <a:xfrm rot="10800000" flipH="1" flipV="1">
            <a:off x="8553860" y="5040637"/>
            <a:ext cx="592563"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76" r:id="rId11"/>
    <p:sldLayoutId id="2147483663" r:id="rId12"/>
    <p:sldLayoutId id="2147483664" r:id="rId13"/>
    <p:sldLayoutId id="2147483665" r:id="rId14"/>
    <p:sldLayoutId id="2147483666" r:id="rId15"/>
    <p:sldLayoutId id="2147483669" r:id="rId16"/>
    <p:sldLayoutId id="2147483673" r:id="rId17"/>
    <p:sldLayoutId id="2147483675" r:id="rId18"/>
    <p:sldLayoutId id="2147483674" r:id="rId19"/>
    <p:sldLayoutId id="2147483670" r:id="rId20"/>
    <p:sldLayoutId id="2147483668" r:id="rId21"/>
    <p:sldLayoutId id="2147483667" r:id="rId22"/>
    <p:sldLayoutId id="2147483671" r:id="rId23"/>
    <p:sldLayoutId id="2147483672" r:id="rId24"/>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Franklin Gothic Medium" panose="020B0603020102020204" pitchFamily="34" charset="0"/>
          <a:ea typeface="+mj-ea"/>
          <a:cs typeface="Franklin Gothic Medium" panose="020B0603020102020204" pitchFamily="34" charset="0"/>
        </a:defRPr>
      </a:lvl1pPr>
    </p:titleStyle>
    <p:bodyStyle>
      <a:lvl1pPr marL="342900" indent="-342900" algn="l" defTabSz="457200" rtl="0" eaLnBrk="1" latinLnBrk="0" hangingPunct="1">
        <a:spcBef>
          <a:spcPts val="0"/>
        </a:spcBef>
        <a:spcAft>
          <a:spcPts val="600"/>
        </a:spcAft>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ts val="0"/>
        </a:spcBef>
        <a:spcAft>
          <a:spcPts val="600"/>
        </a:spcAft>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ts val="0"/>
        </a:spcBef>
        <a:spcAft>
          <a:spcPts val="600"/>
        </a:spcAft>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ts val="0"/>
        </a:spcBef>
        <a:spcAft>
          <a:spcPts val="600"/>
        </a:spcAft>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ts val="0"/>
        </a:spcBef>
        <a:spcAft>
          <a:spcPts val="600"/>
        </a:spcAft>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hyperlink" Target="https://www2.ed.gov/policy/speced/guid/rsa/tac/2017/tac-17-01.pdf" TargetMode="External"/><Relationship Id="rId3" Type="http://schemas.openxmlformats.org/officeDocument/2006/relationships/hyperlink" Target="http://wdr.doleta.gov/directives/attach/TEGL/TEGL_26-16_Acc.pdf" TargetMode="External"/><Relationship Id="rId7" Type="http://schemas.openxmlformats.org/officeDocument/2006/relationships/hyperlink" Target="https://www2.ed.gov/about/offices/list/ovae/pi/AdultEd/octae-program-memo-17-2.pdf" TargetMode="Externa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hyperlink" Target="https://wdr.doleta.gov/directives/corr_doc.cfm?DOCN=8226" TargetMode="External"/><Relationship Id="rId5" Type="http://schemas.openxmlformats.org/officeDocument/2006/relationships/hyperlink" Target="https://www2.ed.gov/policy/speced/guid/rsa/subregulatory/tac-17-04.pdf" TargetMode="External"/><Relationship Id="rId10" Type="http://schemas.openxmlformats.org/officeDocument/2006/relationships/hyperlink" Target="http://familypolicy.ed.gov/sites/fpco.ed.gov/files/JOINT%20GUIDANCE%20ON%20DATA%20MATCHING%20TO%20FACILITATE%20WIOA%20PERFORMANCE%20REPORTING%20AND%20EVALUATION.pdf" TargetMode="External"/><Relationship Id="rId4" Type="http://schemas.openxmlformats.org/officeDocument/2006/relationships/hyperlink" Target="https://www2.ed.gov/about/offices/list/ovae/pi/AdultEd/octae-program-memo-17-6.pdf" TargetMode="External"/><Relationship Id="rId9" Type="http://schemas.openxmlformats.org/officeDocument/2006/relationships/hyperlink" Target="https://wdr.doleta.gov/directives/corr_doc.cfm?docn=6956"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p:txBody>
          <a:bodyPr/>
          <a:lstStyle/>
          <a:p>
            <a:pPr lvl="0"/>
            <a:r>
              <a:rPr lang="en-US" dirty="0"/>
              <a:t>Have you read the Supplemental Wage Information Guidance issued under TEGL 26-16, PM 17-6, and TAC 17-04?</a:t>
            </a:r>
          </a:p>
        </p:txBody>
      </p:sp>
    </p:spTree>
    <p:extLst>
      <p:ext uri="{BB962C8B-B14F-4D97-AF65-F5344CB8AC3E}">
        <p14:creationId xmlns:p14="http://schemas.microsoft.com/office/powerpoint/2010/main" val="29590705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with Using Wage Records</a:t>
            </a:r>
          </a:p>
        </p:txBody>
      </p:sp>
      <p:sp>
        <p:nvSpPr>
          <p:cNvPr id="3" name="Content Placeholder 2"/>
          <p:cNvSpPr>
            <a:spLocks noGrp="1"/>
          </p:cNvSpPr>
          <p:nvPr>
            <p:ph idx="1"/>
          </p:nvPr>
        </p:nvSpPr>
        <p:spPr/>
        <p:txBody>
          <a:bodyPr>
            <a:normAutofit/>
          </a:bodyPr>
          <a:lstStyle/>
          <a:p>
            <a:pPr lvl="0"/>
            <a:r>
              <a:rPr lang="en-US" sz="3200" dirty="0"/>
              <a:t>No SSN – no wage match</a:t>
            </a:r>
          </a:p>
          <a:p>
            <a:pPr lvl="0"/>
            <a:r>
              <a:rPr lang="en-US" sz="3200" dirty="0"/>
              <a:t>Individual isn’t covered by UI – no wage match</a:t>
            </a:r>
          </a:p>
          <a:p>
            <a:pPr lvl="1"/>
            <a:r>
              <a:rPr lang="en-US" sz="2800" dirty="0"/>
              <a:t>Self-employed</a:t>
            </a:r>
          </a:p>
          <a:p>
            <a:pPr lvl="1"/>
            <a:r>
              <a:rPr lang="en-US" sz="2800" dirty="0"/>
              <a:t>Federal employees</a:t>
            </a:r>
          </a:p>
          <a:p>
            <a:pPr lvl="1"/>
            <a:r>
              <a:rPr lang="en-US" sz="2800" dirty="0"/>
              <a:t>Military/National Guard</a:t>
            </a:r>
          </a:p>
          <a:p>
            <a:pPr lvl="1"/>
            <a:r>
              <a:rPr lang="en-US" sz="2800" dirty="0"/>
              <a:t>Railroads</a:t>
            </a:r>
          </a:p>
          <a:p>
            <a:pPr lvl="1"/>
            <a:r>
              <a:rPr lang="en-US" sz="2800" dirty="0"/>
              <a:t>Some agriculture</a:t>
            </a:r>
          </a:p>
          <a:p>
            <a:pPr lvl="1"/>
            <a:r>
              <a:rPr lang="en-US" sz="2800" dirty="0"/>
              <a:t>State specific exclusions</a:t>
            </a:r>
          </a:p>
        </p:txBody>
      </p:sp>
    </p:spTree>
    <p:extLst>
      <p:ext uri="{BB962C8B-B14F-4D97-AF65-F5344CB8AC3E}">
        <p14:creationId xmlns:p14="http://schemas.microsoft.com/office/powerpoint/2010/main" val="128371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in Using Supplemental Wage Information</a:t>
            </a:r>
          </a:p>
        </p:txBody>
      </p:sp>
      <p:sp>
        <p:nvSpPr>
          <p:cNvPr id="3" name="Content Placeholder 2"/>
          <p:cNvSpPr>
            <a:spLocks noGrp="1"/>
          </p:cNvSpPr>
          <p:nvPr>
            <p:ph idx="1"/>
          </p:nvPr>
        </p:nvSpPr>
        <p:spPr/>
        <p:txBody>
          <a:bodyPr>
            <a:normAutofit/>
          </a:bodyPr>
          <a:lstStyle/>
          <a:p>
            <a:pPr lvl="0"/>
            <a:r>
              <a:rPr lang="en-US" dirty="0"/>
              <a:t>Must collect employment status in the 2nd and 4th quarter after exit, and the quarterly earnings 2nd quarter after exit</a:t>
            </a:r>
          </a:p>
          <a:p>
            <a:pPr lvl="0"/>
            <a:r>
              <a:rPr lang="en-US" dirty="0"/>
              <a:t>Must use the same method to verify employment and wages within a quarter</a:t>
            </a:r>
          </a:p>
          <a:p>
            <a:pPr marL="1371600" lvl="3" indent="0">
              <a:buNone/>
            </a:pPr>
            <a:endParaRPr lang="en-US" dirty="0"/>
          </a:p>
        </p:txBody>
      </p:sp>
    </p:spTree>
    <p:extLst>
      <p:ext uri="{BB962C8B-B14F-4D97-AF65-F5344CB8AC3E}">
        <p14:creationId xmlns:p14="http://schemas.microsoft.com/office/powerpoint/2010/main" val="128371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Considerations in Using Supplemental Wage Information</a:t>
            </a:r>
          </a:p>
        </p:txBody>
      </p:sp>
      <p:sp>
        <p:nvSpPr>
          <p:cNvPr id="3" name="Content Placeholder 2"/>
          <p:cNvSpPr>
            <a:spLocks noGrp="1"/>
          </p:cNvSpPr>
          <p:nvPr>
            <p:ph idx="1"/>
          </p:nvPr>
        </p:nvSpPr>
        <p:spPr/>
        <p:txBody>
          <a:bodyPr>
            <a:normAutofit/>
          </a:bodyPr>
          <a:lstStyle/>
          <a:p>
            <a:pPr lvl="0"/>
            <a:r>
              <a:rPr lang="en-US" dirty="0"/>
              <a:t>Outcomes will count negatively in the performance indicators, if the agency opts not to use supplemental information</a:t>
            </a:r>
          </a:p>
          <a:p>
            <a:pPr lvl="0"/>
            <a:r>
              <a:rPr lang="en-US" dirty="0"/>
              <a:t>Must ensure that wages reported are earned within the quarter</a:t>
            </a:r>
          </a:p>
          <a:p>
            <a:pPr marL="1371600" lvl="3" indent="0">
              <a:buNone/>
            </a:pPr>
            <a:endParaRPr lang="en-US" dirty="0"/>
          </a:p>
        </p:txBody>
      </p:sp>
    </p:spTree>
    <p:extLst>
      <p:ext uri="{BB962C8B-B14F-4D97-AF65-F5344CB8AC3E}">
        <p14:creationId xmlns:p14="http://schemas.microsoft.com/office/powerpoint/2010/main" val="28826561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Sources of Supplemental Wage Information</a:t>
            </a:r>
          </a:p>
        </p:txBody>
      </p:sp>
      <p:sp>
        <p:nvSpPr>
          <p:cNvPr id="3" name="Content Placeholder 2"/>
          <p:cNvSpPr>
            <a:spLocks noGrp="1"/>
          </p:cNvSpPr>
          <p:nvPr>
            <p:ph idx="1"/>
          </p:nvPr>
        </p:nvSpPr>
        <p:spPr>
          <a:xfrm>
            <a:off x="457199" y="1209470"/>
            <a:ext cx="7580811" cy="4654617"/>
          </a:xfrm>
        </p:spPr>
        <p:txBody>
          <a:bodyPr>
            <a:normAutofit fontScale="77500" lnSpcReduction="20000"/>
          </a:bodyPr>
          <a:lstStyle/>
          <a:p>
            <a:pPr lvl="0">
              <a:spcBef>
                <a:spcPts val="600"/>
              </a:spcBef>
            </a:pPr>
            <a:r>
              <a:rPr lang="en-US" dirty="0"/>
              <a:t>Pay Stubs – minimum  of two </a:t>
            </a:r>
          </a:p>
          <a:p>
            <a:pPr lvl="0">
              <a:spcBef>
                <a:spcPts val="600"/>
              </a:spcBef>
            </a:pPr>
            <a:r>
              <a:rPr lang="en-US" dirty="0"/>
              <a:t>IRS Form 941 – employer’s  quarterly tax return</a:t>
            </a:r>
          </a:p>
          <a:p>
            <a:pPr lvl="0">
              <a:spcBef>
                <a:spcPts val="600"/>
              </a:spcBef>
            </a:pPr>
            <a:r>
              <a:rPr lang="en-US" dirty="0"/>
              <a:t>Employment verification on company letterhead</a:t>
            </a:r>
          </a:p>
          <a:p>
            <a:pPr lvl="0">
              <a:spcBef>
                <a:spcPts val="600"/>
              </a:spcBef>
            </a:pPr>
            <a:r>
              <a:rPr lang="en-US" dirty="0"/>
              <a:t>Follow-up survey</a:t>
            </a:r>
          </a:p>
          <a:p>
            <a:pPr lvl="0">
              <a:spcBef>
                <a:spcPts val="600"/>
              </a:spcBef>
            </a:pPr>
            <a:r>
              <a:rPr lang="en-US" dirty="0"/>
              <a:t>Detailed case notes verified by employer, signed by counselor, if allowed by program</a:t>
            </a:r>
          </a:p>
          <a:p>
            <a:pPr lvl="0">
              <a:spcBef>
                <a:spcPts val="600"/>
              </a:spcBef>
            </a:pPr>
            <a:r>
              <a:rPr lang="en-US" dirty="0"/>
              <a:t>Commission worksheets</a:t>
            </a:r>
          </a:p>
          <a:p>
            <a:pPr lvl="0">
              <a:spcBef>
                <a:spcPts val="600"/>
              </a:spcBef>
            </a:pPr>
            <a:r>
              <a:rPr lang="en-US" dirty="0"/>
              <a:t>Automated database match</a:t>
            </a:r>
          </a:p>
          <a:p>
            <a:pPr lvl="0">
              <a:spcBef>
                <a:spcPts val="600"/>
              </a:spcBef>
            </a:pPr>
            <a:r>
              <a:rPr lang="en-US" dirty="0"/>
              <a:t>Self-employment worksheet</a:t>
            </a:r>
          </a:p>
          <a:p>
            <a:pPr lvl="0">
              <a:spcBef>
                <a:spcPts val="600"/>
              </a:spcBef>
            </a:pPr>
            <a:r>
              <a:rPr lang="en-US" dirty="0"/>
              <a:t>State directory of new hires</a:t>
            </a:r>
          </a:p>
          <a:p>
            <a:pPr lvl="0">
              <a:spcBef>
                <a:spcPts val="600"/>
              </a:spcBef>
            </a:pPr>
            <a:r>
              <a:rPr lang="en-US" dirty="0"/>
              <a:t>FEDES</a:t>
            </a:r>
          </a:p>
          <a:p>
            <a:endParaRPr lang="en-US" dirty="0"/>
          </a:p>
        </p:txBody>
      </p:sp>
    </p:spTree>
    <p:extLst>
      <p:ext uri="{BB962C8B-B14F-4D97-AF65-F5344CB8AC3E}">
        <p14:creationId xmlns:p14="http://schemas.microsoft.com/office/powerpoint/2010/main" val="128371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p:txBody>
          <a:bodyPr>
            <a:normAutofit fontScale="92500" lnSpcReduction="10000"/>
          </a:bodyPr>
          <a:lstStyle/>
          <a:p>
            <a:pPr lvl="0">
              <a:spcBef>
                <a:spcPts val="600"/>
              </a:spcBef>
            </a:pPr>
            <a:r>
              <a:rPr lang="en-US" sz="3200" dirty="0"/>
              <a:t>Develop a written set of uniform procedures to be followed</a:t>
            </a:r>
          </a:p>
          <a:p>
            <a:pPr lvl="0">
              <a:spcBef>
                <a:spcPts val="600"/>
              </a:spcBef>
            </a:pPr>
            <a:r>
              <a:rPr lang="en-US" sz="3200" dirty="0"/>
              <a:t>Train staff in techniques for following up with participants and employers to elicit accurate information</a:t>
            </a:r>
          </a:p>
          <a:p>
            <a:pPr lvl="0">
              <a:spcBef>
                <a:spcPts val="600"/>
              </a:spcBef>
            </a:pPr>
            <a:r>
              <a:rPr lang="en-US" sz="3200" dirty="0"/>
              <a:t>Collect the information as close to the end of the reference quarter as possible</a:t>
            </a:r>
          </a:p>
          <a:p>
            <a:pPr lvl="1">
              <a:spcBef>
                <a:spcPts val="600"/>
              </a:spcBef>
            </a:pPr>
            <a:r>
              <a:rPr lang="en-US" sz="2800" dirty="0"/>
              <a:t>Easy to identify certain individuals that will not appear in the wage records</a:t>
            </a:r>
          </a:p>
        </p:txBody>
      </p:sp>
    </p:spTree>
    <p:extLst>
      <p:ext uri="{BB962C8B-B14F-4D97-AF65-F5344CB8AC3E}">
        <p14:creationId xmlns:p14="http://schemas.microsoft.com/office/powerpoint/2010/main" val="128371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Best Practices</a:t>
            </a:r>
          </a:p>
        </p:txBody>
      </p:sp>
      <p:sp>
        <p:nvSpPr>
          <p:cNvPr id="3" name="Content Placeholder 2"/>
          <p:cNvSpPr>
            <a:spLocks noGrp="1"/>
          </p:cNvSpPr>
          <p:nvPr>
            <p:ph idx="1"/>
          </p:nvPr>
        </p:nvSpPr>
        <p:spPr>
          <a:xfrm>
            <a:off x="457199" y="1209470"/>
            <a:ext cx="7580811" cy="4654617"/>
          </a:xfrm>
        </p:spPr>
        <p:txBody>
          <a:bodyPr/>
          <a:lstStyle/>
          <a:p>
            <a:pPr lvl="0">
              <a:spcBef>
                <a:spcPts val="1200"/>
              </a:spcBef>
            </a:pPr>
            <a:r>
              <a:rPr lang="en-US" dirty="0"/>
              <a:t>Develop a method to flag individuals who will not appear on the wage record file for follow-up</a:t>
            </a:r>
          </a:p>
          <a:p>
            <a:pPr lvl="0">
              <a:spcBef>
                <a:spcPts val="1200"/>
              </a:spcBef>
            </a:pPr>
            <a:r>
              <a:rPr lang="en-US" dirty="0"/>
              <a:t>Remind individuals prior to exit that you will be following up on their employment status </a:t>
            </a:r>
          </a:p>
          <a:p>
            <a:pPr lvl="0">
              <a:spcBef>
                <a:spcPts val="1200"/>
              </a:spcBef>
            </a:pPr>
            <a:r>
              <a:rPr lang="en-US" dirty="0"/>
              <a:t>Update contact information routinely</a:t>
            </a:r>
          </a:p>
        </p:txBody>
      </p:sp>
    </p:spTree>
    <p:extLst>
      <p:ext uri="{BB962C8B-B14F-4D97-AF65-F5344CB8AC3E}">
        <p14:creationId xmlns:p14="http://schemas.microsoft.com/office/powerpoint/2010/main" val="1283713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Timeline for Commencing Data Collection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857355670"/>
              </p:ext>
            </p:extLst>
          </p:nvPr>
        </p:nvGraphicFramePr>
        <p:xfrm>
          <a:off x="457200" y="2151634"/>
          <a:ext cx="6908800" cy="2980944"/>
        </p:xfrm>
        <a:graphic>
          <a:graphicData uri="http://schemas.openxmlformats.org/drawingml/2006/table">
            <a:tbl>
              <a:tblPr firstRow="1" bandRow="1">
                <a:tableStyleId>{5C22544A-7EE6-4342-B048-85BDC9FD1C3A}</a:tableStyleId>
              </a:tblPr>
              <a:tblGrid>
                <a:gridCol w="2487168">
                  <a:extLst>
                    <a:ext uri="{9D8B030D-6E8A-4147-A177-3AD203B41FA5}">
                      <a16:colId xmlns:a16="http://schemas.microsoft.com/office/drawing/2014/main" val="20000"/>
                    </a:ext>
                  </a:extLst>
                </a:gridCol>
                <a:gridCol w="2643307">
                  <a:extLst>
                    <a:ext uri="{9D8B030D-6E8A-4147-A177-3AD203B41FA5}">
                      <a16:colId xmlns:a16="http://schemas.microsoft.com/office/drawing/2014/main" val="20001"/>
                    </a:ext>
                  </a:extLst>
                </a:gridCol>
                <a:gridCol w="1778325">
                  <a:extLst>
                    <a:ext uri="{9D8B030D-6E8A-4147-A177-3AD203B41FA5}">
                      <a16:colId xmlns:a16="http://schemas.microsoft.com/office/drawing/2014/main" val="20002"/>
                    </a:ext>
                  </a:extLst>
                </a:gridCol>
              </a:tblGrid>
              <a:tr h="370840">
                <a:tc>
                  <a:txBody>
                    <a:bodyPr/>
                    <a:lstStyle/>
                    <a:p>
                      <a:pPr marL="0" marR="0">
                        <a:lnSpc>
                          <a:spcPct val="115000"/>
                        </a:lnSpc>
                        <a:spcBef>
                          <a:spcPts val="0"/>
                        </a:spcBef>
                        <a:spcAft>
                          <a:spcPts val="0"/>
                        </a:spcAft>
                      </a:pPr>
                      <a:r>
                        <a:rPr lang="en-US" sz="1200" kern="1200" dirty="0">
                          <a:effectLst/>
                        </a:rPr>
                        <a:t>Beginning 2</a:t>
                      </a:r>
                      <a:r>
                        <a:rPr lang="en-US" sz="1200" kern="1200" baseline="30000" dirty="0">
                          <a:effectLst/>
                        </a:rPr>
                        <a:t>nd</a:t>
                      </a:r>
                      <a:r>
                        <a:rPr lang="en-US" sz="1200" kern="1200" dirty="0">
                          <a:effectLst/>
                        </a:rPr>
                        <a:t> Q after Exit</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UI Wage Data Available</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Collection of Supplemental Wage Info May Begin</a:t>
                      </a:r>
                      <a:endParaRPr lang="en-US" sz="1100">
                        <a:effectLst/>
                        <a:latin typeface="Calibri"/>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kern="1200" dirty="0" err="1">
                          <a:effectLst/>
                        </a:rPr>
                        <a:t>Empl</a:t>
                      </a:r>
                      <a:r>
                        <a:rPr lang="en-US" sz="1200" kern="1200" dirty="0">
                          <a:effectLst/>
                        </a:rPr>
                        <a:t> Rate – 2</a:t>
                      </a:r>
                      <a:r>
                        <a:rPr lang="en-US" sz="1200" kern="1200" baseline="30000" dirty="0">
                          <a:effectLst/>
                        </a:rPr>
                        <a:t>nd</a:t>
                      </a:r>
                      <a:r>
                        <a:rPr lang="en-US" sz="1200" kern="1200" dirty="0">
                          <a:effectLst/>
                        </a:rPr>
                        <a:t> Q after Exit</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During 3</a:t>
                      </a:r>
                      <a:r>
                        <a:rPr lang="en-US" sz="1200" kern="1200" baseline="30000">
                          <a:effectLst/>
                        </a:rPr>
                        <a:t>rd</a:t>
                      </a:r>
                      <a:r>
                        <a:rPr lang="en-US" sz="1200" kern="1200">
                          <a:effectLst/>
                        </a:rPr>
                        <a:t> or 4</a:t>
                      </a:r>
                      <a:r>
                        <a:rPr lang="en-US" sz="1200" kern="1200" baseline="30000">
                          <a:effectLst/>
                        </a:rPr>
                        <a:t>th</a:t>
                      </a:r>
                      <a:r>
                        <a:rPr lang="en-US" sz="1200" kern="1200">
                          <a:effectLst/>
                        </a:rPr>
                        <a:t> Q after Exit</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Beginning 3</a:t>
                      </a:r>
                      <a:r>
                        <a:rPr lang="en-US" sz="1200" kern="1200" baseline="30000">
                          <a:effectLst/>
                        </a:rPr>
                        <a:t>rd</a:t>
                      </a:r>
                      <a:r>
                        <a:rPr lang="en-US" sz="1200" kern="1200">
                          <a:effectLst/>
                        </a:rPr>
                        <a:t> Q after Exit</a:t>
                      </a:r>
                      <a:endParaRPr lang="en-US" sz="1100">
                        <a:effectLst/>
                        <a:latin typeface="Calibri"/>
                        <a:ea typeface="Calibri"/>
                        <a:cs typeface="Times New Roman"/>
                      </a:endParaRPr>
                    </a:p>
                  </a:txBody>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kern="1200" dirty="0" err="1">
                          <a:effectLst/>
                        </a:rPr>
                        <a:t>Empl</a:t>
                      </a:r>
                      <a:r>
                        <a:rPr lang="en-US" sz="1200" kern="1200" dirty="0">
                          <a:effectLst/>
                        </a:rPr>
                        <a:t> Rate – 4</a:t>
                      </a:r>
                      <a:r>
                        <a:rPr lang="en-US" sz="1200" kern="1200" baseline="30000" dirty="0">
                          <a:effectLst/>
                        </a:rPr>
                        <a:t>th</a:t>
                      </a:r>
                      <a:r>
                        <a:rPr lang="en-US" sz="1200" kern="1200" dirty="0">
                          <a:effectLst/>
                        </a:rPr>
                        <a:t> Q after Exit</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During 5</a:t>
                      </a:r>
                      <a:r>
                        <a:rPr lang="en-US" sz="1200" kern="1200" baseline="30000">
                          <a:effectLst/>
                        </a:rPr>
                        <a:t>th</a:t>
                      </a:r>
                      <a:r>
                        <a:rPr lang="en-US" sz="1200" kern="1200">
                          <a:effectLst/>
                        </a:rPr>
                        <a:t> or 6</a:t>
                      </a:r>
                      <a:r>
                        <a:rPr lang="en-US" sz="1200" kern="1200" baseline="30000">
                          <a:effectLst/>
                        </a:rPr>
                        <a:t>th</a:t>
                      </a:r>
                      <a:r>
                        <a:rPr lang="en-US" sz="1200" kern="1200">
                          <a:effectLst/>
                        </a:rPr>
                        <a:t> Q after Exit</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Beginning 5</a:t>
                      </a:r>
                      <a:r>
                        <a:rPr lang="en-US" sz="1200" kern="1200" baseline="30000">
                          <a:effectLst/>
                        </a:rPr>
                        <a:t>th</a:t>
                      </a:r>
                      <a:r>
                        <a:rPr lang="en-US" sz="1200" kern="1200">
                          <a:effectLst/>
                        </a:rPr>
                        <a:t> Q after Exit</a:t>
                      </a:r>
                      <a:endParaRPr lang="en-US" sz="1100">
                        <a:effectLst/>
                        <a:latin typeface="Calibri"/>
                        <a:ea typeface="Calibri"/>
                        <a:cs typeface="Times New Roman"/>
                      </a:endParaRPr>
                    </a:p>
                  </a:txBody>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200" kern="1200" dirty="0">
                          <a:effectLst/>
                        </a:rPr>
                        <a:t>Median Earnings – 2</a:t>
                      </a:r>
                      <a:r>
                        <a:rPr lang="en-US" sz="1200" kern="1200" baseline="30000" dirty="0">
                          <a:effectLst/>
                        </a:rPr>
                        <a:t>nd</a:t>
                      </a:r>
                      <a:r>
                        <a:rPr lang="en-US" sz="1200" kern="1200" dirty="0">
                          <a:effectLst/>
                        </a:rPr>
                        <a:t> Q after Exit</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During 3</a:t>
                      </a:r>
                      <a:r>
                        <a:rPr lang="en-US" sz="1200" kern="1200" baseline="30000">
                          <a:effectLst/>
                        </a:rPr>
                        <a:t>rd</a:t>
                      </a:r>
                      <a:r>
                        <a:rPr lang="en-US" sz="1200" kern="1200">
                          <a:effectLst/>
                        </a:rPr>
                        <a:t> or 4</a:t>
                      </a:r>
                      <a:r>
                        <a:rPr lang="en-US" sz="1200" kern="1200" baseline="30000">
                          <a:effectLst/>
                        </a:rPr>
                        <a:t>th</a:t>
                      </a:r>
                      <a:r>
                        <a:rPr lang="en-US" sz="1200" kern="1200">
                          <a:effectLst/>
                        </a:rPr>
                        <a:t> Q after Exit</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Beginning 3</a:t>
                      </a:r>
                      <a:r>
                        <a:rPr lang="en-US" sz="1200" kern="1200" baseline="30000" dirty="0">
                          <a:effectLst/>
                        </a:rPr>
                        <a:t>rd</a:t>
                      </a:r>
                      <a:r>
                        <a:rPr lang="en-US" sz="1200" kern="1200" dirty="0">
                          <a:effectLst/>
                        </a:rPr>
                        <a:t> Q after Exit</a:t>
                      </a:r>
                      <a:endParaRPr lang="en-US" sz="1100" dirty="0">
                        <a:effectLst/>
                        <a:latin typeface="Calibri"/>
                        <a:ea typeface="Calibri"/>
                        <a:cs typeface="Times New Roman"/>
                      </a:endParaRPr>
                    </a:p>
                  </a:txBody>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kern="1200" dirty="0">
                          <a:effectLst/>
                        </a:rPr>
                        <a:t>Credential Attainment – within 1 Year after Exit</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latin typeface="+mj-lt"/>
                        </a:rPr>
                        <a:t>During 2</a:t>
                      </a:r>
                      <a:r>
                        <a:rPr lang="en-US" sz="1200" kern="1200" baseline="30000">
                          <a:effectLst/>
                          <a:latin typeface="+mj-lt"/>
                        </a:rPr>
                        <a:t>nd</a:t>
                      </a:r>
                      <a:r>
                        <a:rPr lang="en-US" sz="1200" kern="1200">
                          <a:effectLst/>
                          <a:latin typeface="+mj-lt"/>
                        </a:rPr>
                        <a:t> or 3</a:t>
                      </a:r>
                      <a:r>
                        <a:rPr lang="en-US" sz="1200" kern="1200" baseline="30000">
                          <a:effectLst/>
                          <a:latin typeface="+mj-lt"/>
                        </a:rPr>
                        <a:t>rd</a:t>
                      </a:r>
                      <a:r>
                        <a:rPr lang="en-US" sz="1200" kern="1200">
                          <a:effectLst/>
                          <a:latin typeface="+mj-lt"/>
                        </a:rPr>
                        <a:t> Q after Exit</a:t>
                      </a:r>
                      <a:endParaRPr lang="en-US" sz="1200">
                        <a:effectLst/>
                        <a:latin typeface="+mj-lt"/>
                        <a:ea typeface="Calibri"/>
                        <a:cs typeface="Times New Roman"/>
                      </a:endParaRPr>
                    </a:p>
                  </a:txBody>
                  <a:tcPr/>
                </a:tc>
                <a:tc>
                  <a:txBody>
                    <a:bodyPr/>
                    <a:lstStyle/>
                    <a:p>
                      <a:pPr marL="0" marR="0" indent="0" algn="l" defTabSz="457200" rtl="0" eaLnBrk="1" fontAlgn="auto" latinLnBrk="0" hangingPunct="1">
                        <a:lnSpc>
                          <a:spcPct val="115000"/>
                        </a:lnSpc>
                        <a:spcBef>
                          <a:spcPts val="0"/>
                        </a:spcBef>
                        <a:spcAft>
                          <a:spcPts val="0"/>
                        </a:spcAft>
                        <a:buClrTx/>
                        <a:buSzTx/>
                        <a:buFontTx/>
                        <a:buNone/>
                        <a:tabLst/>
                        <a:defRPr/>
                      </a:pPr>
                      <a:r>
                        <a:rPr lang="en-US" sz="1200" kern="1200" dirty="0">
                          <a:effectLst/>
                          <a:latin typeface="+mj-lt"/>
                        </a:rPr>
                        <a:t>Beginning 2</a:t>
                      </a:r>
                      <a:r>
                        <a:rPr lang="en-US" sz="1200" kern="1200" baseline="30000" dirty="0">
                          <a:effectLst/>
                          <a:latin typeface="+mj-lt"/>
                        </a:rPr>
                        <a:t>nd</a:t>
                      </a:r>
                      <a:r>
                        <a:rPr lang="en-US" sz="1200" kern="1200" dirty="0">
                          <a:effectLst/>
                          <a:latin typeface="+mj-lt"/>
                        </a:rPr>
                        <a:t> Q after Exit</a:t>
                      </a:r>
                      <a:endParaRPr lang="en-US" sz="1200" dirty="0">
                        <a:effectLst/>
                        <a:latin typeface="+mj-lt"/>
                        <a:ea typeface="Calibri"/>
                        <a:cs typeface="Times New Roman"/>
                      </a:endParaRPr>
                    </a:p>
                    <a:p>
                      <a:pPr>
                        <a:lnSpc>
                          <a:spcPct val="115000"/>
                        </a:lnSpc>
                      </a:pPr>
                      <a:endParaRPr lang="en-US" sz="1200" dirty="0">
                        <a:effectLst/>
                        <a:latin typeface="+mj-lt"/>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371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Timeline for Reporting</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878864247"/>
              </p:ext>
            </p:extLst>
          </p:nvPr>
        </p:nvGraphicFramePr>
        <p:xfrm>
          <a:off x="457200" y="1625854"/>
          <a:ext cx="6908800" cy="3822192"/>
        </p:xfrm>
        <a:graphic>
          <a:graphicData uri="http://schemas.openxmlformats.org/drawingml/2006/table">
            <a:tbl>
              <a:tblPr firstRow="1" bandRow="1">
                <a:tableStyleId>{5C22544A-7EE6-4342-B048-85BDC9FD1C3A}</a:tableStyleId>
              </a:tblPr>
              <a:tblGrid>
                <a:gridCol w="1261547">
                  <a:extLst>
                    <a:ext uri="{9D8B030D-6E8A-4147-A177-3AD203B41FA5}">
                      <a16:colId xmlns:a16="http://schemas.microsoft.com/office/drawing/2014/main" val="20000"/>
                    </a:ext>
                  </a:extLst>
                </a:gridCol>
                <a:gridCol w="1499210">
                  <a:extLst>
                    <a:ext uri="{9D8B030D-6E8A-4147-A177-3AD203B41FA5}">
                      <a16:colId xmlns:a16="http://schemas.microsoft.com/office/drawing/2014/main" val="20001"/>
                    </a:ext>
                  </a:extLst>
                </a:gridCol>
                <a:gridCol w="1293327">
                  <a:extLst>
                    <a:ext uri="{9D8B030D-6E8A-4147-A177-3AD203B41FA5}">
                      <a16:colId xmlns:a16="http://schemas.microsoft.com/office/drawing/2014/main" val="20002"/>
                    </a:ext>
                  </a:extLst>
                </a:gridCol>
                <a:gridCol w="1282273">
                  <a:extLst>
                    <a:ext uri="{9D8B030D-6E8A-4147-A177-3AD203B41FA5}">
                      <a16:colId xmlns:a16="http://schemas.microsoft.com/office/drawing/2014/main" val="20003"/>
                    </a:ext>
                  </a:extLst>
                </a:gridCol>
                <a:gridCol w="1572443">
                  <a:extLst>
                    <a:ext uri="{9D8B030D-6E8A-4147-A177-3AD203B41FA5}">
                      <a16:colId xmlns:a16="http://schemas.microsoft.com/office/drawing/2014/main" val="20004"/>
                    </a:ext>
                  </a:extLst>
                </a:gridCol>
              </a:tblGrid>
              <a:tr h="370840">
                <a:tc>
                  <a:txBody>
                    <a:bodyPr/>
                    <a:lstStyle/>
                    <a:p>
                      <a:pPr marL="0" marR="0">
                        <a:lnSpc>
                          <a:spcPct val="115000"/>
                        </a:lnSpc>
                        <a:spcBef>
                          <a:spcPts val="0"/>
                        </a:spcBef>
                        <a:spcAft>
                          <a:spcPts val="0"/>
                        </a:spcAft>
                      </a:pPr>
                      <a:r>
                        <a:rPr lang="en-US" sz="1200" kern="1200" dirty="0">
                          <a:effectLst/>
                        </a:rPr>
                        <a:t>Exit Quarter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Report Empl Rate- 2</a:t>
                      </a:r>
                      <a:r>
                        <a:rPr lang="en-US" sz="1200" kern="1200" baseline="30000">
                          <a:effectLst/>
                        </a:rPr>
                        <a:t>nd</a:t>
                      </a:r>
                      <a:r>
                        <a:rPr lang="en-US" sz="1200" kern="1200">
                          <a:effectLst/>
                        </a:rPr>
                        <a:t> Q by End of: </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Report </a:t>
                      </a:r>
                      <a:r>
                        <a:rPr lang="en-US" sz="1200" kern="1200" dirty="0" err="1">
                          <a:effectLst/>
                        </a:rPr>
                        <a:t>Empl</a:t>
                      </a:r>
                      <a:r>
                        <a:rPr lang="en-US" sz="1200" kern="1200" dirty="0">
                          <a:effectLst/>
                        </a:rPr>
                        <a:t> Rate- 4th Q by End of:</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Report Median Earnings by End of: </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a:effectLst/>
                        </a:rPr>
                        <a:t>Report Credential Attainment Empl within 1 year by End of: </a:t>
                      </a:r>
                      <a:endParaRPr lang="en-US" sz="1100">
                        <a:effectLst/>
                        <a:latin typeface="Calibri"/>
                        <a:ea typeface="Calibri"/>
                        <a:cs typeface="Times New Roman"/>
                      </a:endParaRPr>
                    </a:p>
                  </a:txBody>
                  <a:tcPr/>
                </a:tc>
                <a:extLst>
                  <a:ext uri="{0D108BD9-81ED-4DB2-BD59-A6C34878D82A}">
                    <a16:rowId xmlns:a16="http://schemas.microsoft.com/office/drawing/2014/main" val="10000"/>
                  </a:ext>
                </a:extLst>
              </a:tr>
              <a:tr h="370840">
                <a:tc>
                  <a:txBody>
                    <a:bodyPr/>
                    <a:lstStyle/>
                    <a:p>
                      <a:pPr marL="0" marR="0">
                        <a:lnSpc>
                          <a:spcPct val="115000"/>
                        </a:lnSpc>
                        <a:spcBef>
                          <a:spcPts val="0"/>
                        </a:spcBef>
                        <a:spcAft>
                          <a:spcPts val="0"/>
                        </a:spcAft>
                      </a:pPr>
                      <a:r>
                        <a:rPr lang="en-US" sz="1200" kern="1200">
                          <a:effectLst/>
                        </a:rPr>
                        <a:t>Q1 (July 1-September 30)</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Q1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Q3 – Next Program Year (6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Q1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Q3 – Next Program Year (6 Q later)</a:t>
                      </a:r>
                      <a:endParaRPr lang="en-US" sz="1100" dirty="0">
                        <a:effectLst/>
                        <a:latin typeface="Calibri"/>
                        <a:ea typeface="Calibri"/>
                        <a:cs typeface="Times New Roman"/>
                      </a:endParaRPr>
                    </a:p>
                  </a:txBody>
                  <a:tcPr/>
                </a:tc>
                <a:extLst>
                  <a:ext uri="{0D108BD9-81ED-4DB2-BD59-A6C34878D82A}">
                    <a16:rowId xmlns:a16="http://schemas.microsoft.com/office/drawing/2014/main" val="10001"/>
                  </a:ext>
                </a:extLst>
              </a:tr>
              <a:tr h="370840">
                <a:tc>
                  <a:txBody>
                    <a:bodyPr/>
                    <a:lstStyle/>
                    <a:p>
                      <a:pPr marL="0" marR="0">
                        <a:lnSpc>
                          <a:spcPct val="115000"/>
                        </a:lnSpc>
                        <a:spcBef>
                          <a:spcPts val="0"/>
                        </a:spcBef>
                        <a:spcAft>
                          <a:spcPts val="0"/>
                        </a:spcAft>
                      </a:pPr>
                      <a:r>
                        <a:rPr lang="en-US" sz="1200" kern="1200">
                          <a:effectLst/>
                        </a:rPr>
                        <a:t>Q2 (October 1- December 30)</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Q2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Q4 – Next Program Year (6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Q2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Q4 – Next Program Year (6 Q later)</a:t>
                      </a:r>
                      <a:endParaRPr lang="en-US" sz="1100" dirty="0">
                        <a:effectLst/>
                        <a:latin typeface="Calibri"/>
                        <a:ea typeface="Calibri"/>
                        <a:cs typeface="Times New Roman"/>
                      </a:endParaRPr>
                    </a:p>
                  </a:txBody>
                  <a:tcPr/>
                </a:tc>
                <a:extLst>
                  <a:ext uri="{0D108BD9-81ED-4DB2-BD59-A6C34878D82A}">
                    <a16:rowId xmlns:a16="http://schemas.microsoft.com/office/drawing/2014/main" val="10002"/>
                  </a:ext>
                </a:extLst>
              </a:tr>
              <a:tr h="370840">
                <a:tc>
                  <a:txBody>
                    <a:bodyPr/>
                    <a:lstStyle/>
                    <a:p>
                      <a:pPr marL="0" marR="0">
                        <a:lnSpc>
                          <a:spcPct val="115000"/>
                        </a:lnSpc>
                        <a:spcBef>
                          <a:spcPts val="0"/>
                        </a:spcBef>
                        <a:spcAft>
                          <a:spcPts val="0"/>
                        </a:spcAft>
                      </a:pPr>
                      <a:r>
                        <a:rPr lang="en-US" sz="1200" kern="1200">
                          <a:effectLst/>
                        </a:rPr>
                        <a:t>Q3 (January 1- March 31)</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Q3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Q1 – 2</a:t>
                      </a:r>
                      <a:r>
                        <a:rPr lang="en-US" sz="1200" kern="1200" baseline="30000" dirty="0">
                          <a:effectLst/>
                        </a:rPr>
                        <a:t>nd</a:t>
                      </a:r>
                      <a:r>
                        <a:rPr lang="en-US" sz="1200" kern="1200" dirty="0">
                          <a:effectLst/>
                        </a:rPr>
                        <a:t>  Program Year (6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Q3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Q1 – 2</a:t>
                      </a:r>
                      <a:r>
                        <a:rPr lang="en-US" sz="1200" kern="1200" baseline="30000" dirty="0">
                          <a:effectLst/>
                        </a:rPr>
                        <a:t>nd</a:t>
                      </a:r>
                      <a:r>
                        <a:rPr lang="en-US" sz="1200" kern="1200" dirty="0">
                          <a:effectLst/>
                        </a:rPr>
                        <a:t>  Program Year (6 Q later)</a:t>
                      </a:r>
                      <a:endParaRPr lang="en-US" sz="1100" dirty="0">
                        <a:effectLst/>
                        <a:latin typeface="Calibri"/>
                        <a:ea typeface="Calibri"/>
                        <a:cs typeface="Times New Roman"/>
                      </a:endParaRPr>
                    </a:p>
                  </a:txBody>
                  <a:tcPr/>
                </a:tc>
                <a:extLst>
                  <a:ext uri="{0D108BD9-81ED-4DB2-BD59-A6C34878D82A}">
                    <a16:rowId xmlns:a16="http://schemas.microsoft.com/office/drawing/2014/main" val="10003"/>
                  </a:ext>
                </a:extLst>
              </a:tr>
              <a:tr h="370840">
                <a:tc>
                  <a:txBody>
                    <a:bodyPr/>
                    <a:lstStyle/>
                    <a:p>
                      <a:pPr marL="0" marR="0">
                        <a:lnSpc>
                          <a:spcPct val="115000"/>
                        </a:lnSpc>
                        <a:spcBef>
                          <a:spcPts val="0"/>
                        </a:spcBef>
                        <a:spcAft>
                          <a:spcPts val="0"/>
                        </a:spcAft>
                      </a:pPr>
                      <a:r>
                        <a:rPr lang="en-US" sz="1200" kern="1200">
                          <a:effectLst/>
                        </a:rPr>
                        <a:t>Q4 (April 1- June 30)</a:t>
                      </a:r>
                      <a:endParaRPr lang="en-US" sz="110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Q4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Q2 – 2</a:t>
                      </a:r>
                      <a:r>
                        <a:rPr lang="en-US" sz="1200" kern="1200" baseline="30000" dirty="0">
                          <a:effectLst/>
                        </a:rPr>
                        <a:t>nd</a:t>
                      </a:r>
                      <a:r>
                        <a:rPr lang="en-US" sz="1200" kern="1200" dirty="0">
                          <a:effectLst/>
                        </a:rPr>
                        <a:t>  Program Year (6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Q4 – Next Program Year (4 Q later)</a:t>
                      </a:r>
                      <a:endParaRPr lang="en-US" sz="1100" dirty="0">
                        <a:effectLst/>
                        <a:latin typeface="Calibri"/>
                        <a:ea typeface="Calibri"/>
                        <a:cs typeface="Times New Roman"/>
                      </a:endParaRPr>
                    </a:p>
                  </a:txBody>
                  <a:tcPr/>
                </a:tc>
                <a:tc>
                  <a:txBody>
                    <a:bodyPr/>
                    <a:lstStyle/>
                    <a:p>
                      <a:pPr marL="0" marR="0">
                        <a:lnSpc>
                          <a:spcPct val="115000"/>
                        </a:lnSpc>
                        <a:spcBef>
                          <a:spcPts val="0"/>
                        </a:spcBef>
                        <a:spcAft>
                          <a:spcPts val="0"/>
                        </a:spcAft>
                      </a:pPr>
                      <a:r>
                        <a:rPr lang="en-US" sz="1200" kern="1200" dirty="0">
                          <a:effectLst/>
                        </a:rPr>
                        <a:t>Q2 – 2</a:t>
                      </a:r>
                      <a:r>
                        <a:rPr lang="en-US" sz="1200" kern="1200" baseline="30000" dirty="0">
                          <a:effectLst/>
                        </a:rPr>
                        <a:t>nd</a:t>
                      </a:r>
                      <a:r>
                        <a:rPr lang="en-US" sz="1200" kern="1200" dirty="0">
                          <a:effectLst/>
                        </a:rPr>
                        <a:t>  Program Year (6 Q later)</a:t>
                      </a:r>
                      <a:endParaRPr lang="en-US" sz="1100" dirty="0">
                        <a:effectLst/>
                        <a:latin typeface="Calibri"/>
                        <a:ea typeface="Calibri"/>
                        <a:cs typeface="Times New Roman"/>
                      </a:endParaRP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283713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idx="1"/>
          </p:nvPr>
        </p:nvSpPr>
        <p:spPr>
          <a:xfrm>
            <a:off x="457200" y="1209470"/>
            <a:ext cx="7563394" cy="4654617"/>
          </a:xfrm>
        </p:spPr>
        <p:txBody>
          <a:bodyPr>
            <a:normAutofit fontScale="47500" lnSpcReduction="20000"/>
          </a:bodyPr>
          <a:lstStyle/>
          <a:p>
            <a:pPr lvl="0">
              <a:spcBef>
                <a:spcPts val="600"/>
              </a:spcBef>
            </a:pPr>
            <a:r>
              <a:rPr lang="en-US" sz="3200" dirty="0"/>
              <a:t>Guidance on the Use of Supplemental Wage Information to Implement the Performance Accountability Requirements under the Workforce Innovation and Opportunity Act</a:t>
            </a:r>
          </a:p>
          <a:p>
            <a:pPr lvl="1">
              <a:spcBef>
                <a:spcPts val="600"/>
              </a:spcBef>
            </a:pPr>
            <a:r>
              <a:rPr lang="en-US" sz="2800" u="sng" dirty="0">
                <a:hlinkClick r:id="rId3"/>
              </a:rPr>
              <a:t>DOL Training and Employment Guidance Letter No. 26-16</a:t>
            </a:r>
            <a:endParaRPr lang="en-US" sz="2800" dirty="0"/>
          </a:p>
          <a:p>
            <a:pPr lvl="1">
              <a:spcBef>
                <a:spcPts val="600"/>
              </a:spcBef>
            </a:pPr>
            <a:r>
              <a:rPr lang="en-US" sz="2800" u="sng" dirty="0">
                <a:hlinkClick r:id="rId4"/>
              </a:rPr>
              <a:t>OCTAE Program Memorandum 17-6</a:t>
            </a:r>
            <a:endParaRPr lang="en-US" sz="2800" dirty="0"/>
          </a:p>
          <a:p>
            <a:pPr lvl="1">
              <a:spcBef>
                <a:spcPts val="600"/>
              </a:spcBef>
            </a:pPr>
            <a:r>
              <a:rPr lang="en-US" sz="2800" u="sng" dirty="0">
                <a:hlinkClick r:id="rId5"/>
              </a:rPr>
              <a:t>RSA Technical Assistance Circular 17-04</a:t>
            </a:r>
            <a:endParaRPr lang="en-US" sz="2800" dirty="0"/>
          </a:p>
          <a:p>
            <a:pPr lvl="0">
              <a:spcBef>
                <a:spcPts val="600"/>
              </a:spcBef>
            </a:pPr>
            <a:r>
              <a:rPr lang="en-US" sz="3200" dirty="0"/>
              <a:t>Performance Accountability Guidance for Workforce Innovation and Opportunity Act (WIOA) Title I, Title II, Title III and Title IV Core Programs. </a:t>
            </a:r>
          </a:p>
          <a:p>
            <a:pPr lvl="1">
              <a:spcBef>
                <a:spcPts val="600"/>
              </a:spcBef>
            </a:pPr>
            <a:r>
              <a:rPr lang="en-US" sz="2800" u="sng" dirty="0">
                <a:hlinkClick r:id="rId6"/>
              </a:rPr>
              <a:t>DOL Training and Employment Guidance Letter No. 10-16</a:t>
            </a:r>
            <a:endParaRPr lang="en-US" sz="2800" dirty="0"/>
          </a:p>
          <a:p>
            <a:pPr lvl="1">
              <a:spcBef>
                <a:spcPts val="600"/>
              </a:spcBef>
            </a:pPr>
            <a:r>
              <a:rPr lang="en-US" sz="2800" u="sng" dirty="0">
                <a:hlinkClick r:id="rId7"/>
              </a:rPr>
              <a:t>OCTAE Program Memorandum 17-2</a:t>
            </a:r>
            <a:endParaRPr lang="en-US" sz="2800" dirty="0"/>
          </a:p>
          <a:p>
            <a:pPr lvl="1">
              <a:spcBef>
                <a:spcPts val="600"/>
              </a:spcBef>
            </a:pPr>
            <a:r>
              <a:rPr lang="en-US" sz="2800" u="sng" dirty="0">
                <a:hlinkClick r:id="rId8"/>
              </a:rPr>
              <a:t>RSA Technical Assistance Circular 17-01</a:t>
            </a:r>
            <a:endParaRPr lang="en-US" sz="2800" dirty="0"/>
          </a:p>
          <a:p>
            <a:pPr lvl="0">
              <a:spcBef>
                <a:spcPts val="600"/>
              </a:spcBef>
            </a:pPr>
            <a:r>
              <a:rPr lang="en-US" sz="3200" dirty="0"/>
              <a:t>Joint Guidance on Data Matching to Facilitate in WIOA Performance Reporting and Evaluation</a:t>
            </a:r>
          </a:p>
          <a:p>
            <a:pPr lvl="1">
              <a:spcBef>
                <a:spcPts val="600"/>
              </a:spcBef>
            </a:pPr>
            <a:r>
              <a:rPr lang="en-US" sz="2800" u="sng" dirty="0">
                <a:hlinkClick r:id="rId9"/>
              </a:rPr>
              <a:t>DOL Training and Employment Guidance Letter No. 7-16</a:t>
            </a:r>
            <a:endParaRPr lang="en-US" sz="2800" dirty="0"/>
          </a:p>
          <a:p>
            <a:pPr lvl="1">
              <a:spcBef>
                <a:spcPts val="600"/>
              </a:spcBef>
            </a:pPr>
            <a:r>
              <a:rPr lang="en-US" sz="2800" u="sng" dirty="0">
                <a:hlinkClick r:id="rId10"/>
              </a:rPr>
              <a:t>Department of Education, Family Policy Compliance Office</a:t>
            </a:r>
            <a:endParaRPr lang="en-US" sz="2800" dirty="0"/>
          </a:p>
          <a:p>
            <a:endParaRPr lang="en-US" dirty="0"/>
          </a:p>
        </p:txBody>
      </p:sp>
    </p:spTree>
    <p:extLst>
      <p:ext uri="{BB962C8B-B14F-4D97-AF65-F5344CB8AC3E}">
        <p14:creationId xmlns:p14="http://schemas.microsoft.com/office/powerpoint/2010/main" val="1283713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QUIZ! Test Your Knowledge</a:t>
            </a:r>
            <a:endParaRPr lang="en-US" dirty="0"/>
          </a:p>
        </p:txBody>
      </p:sp>
      <p:sp>
        <p:nvSpPr>
          <p:cNvPr id="3" name="Content Placeholder 2"/>
          <p:cNvSpPr>
            <a:spLocks noGrp="1"/>
          </p:cNvSpPr>
          <p:nvPr>
            <p:ph idx="1"/>
          </p:nvPr>
        </p:nvSpPr>
        <p:spPr/>
        <p:txBody>
          <a:bodyPr/>
          <a:lstStyle/>
          <a:p>
            <a:r>
              <a:rPr lang="en-US" dirty="0"/>
              <a:t>True or False? </a:t>
            </a:r>
          </a:p>
          <a:p>
            <a:pPr lvl="1"/>
            <a:r>
              <a:rPr lang="en-US" dirty="0"/>
              <a:t>If the agency uses supplemental data for the 2nd Quarter after Exit – Employment indicator, they can still use direct wage match for the 4</a:t>
            </a:r>
            <a:r>
              <a:rPr lang="en-US" baseline="30000" dirty="0"/>
              <a:t>th</a:t>
            </a:r>
            <a:r>
              <a:rPr lang="en-US" dirty="0"/>
              <a:t> Quarter after Exit – Employment indicator?</a:t>
            </a:r>
          </a:p>
          <a:p>
            <a:r>
              <a:rPr lang="en-US" dirty="0"/>
              <a:t>True </a:t>
            </a:r>
          </a:p>
          <a:p>
            <a:endParaRPr lang="en-US" dirty="0"/>
          </a:p>
          <a:p>
            <a:endParaRPr lang="en-US" dirty="0"/>
          </a:p>
        </p:txBody>
      </p:sp>
    </p:spTree>
    <p:extLst>
      <p:ext uri="{BB962C8B-B14F-4D97-AF65-F5344CB8AC3E}">
        <p14:creationId xmlns:p14="http://schemas.microsoft.com/office/powerpoint/2010/main" val="3638150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2981" y="1280052"/>
            <a:ext cx="4980609" cy="1470025"/>
          </a:xfrm>
        </p:spPr>
        <p:txBody>
          <a:bodyPr/>
          <a:lstStyle/>
          <a:p>
            <a:r>
              <a:rPr lang="en-US" dirty="0"/>
              <a:t>Supplemental Wage Information</a:t>
            </a:r>
          </a:p>
        </p:txBody>
      </p:sp>
      <p:sp>
        <p:nvSpPr>
          <p:cNvPr id="3" name="Subtitle 2"/>
          <p:cNvSpPr>
            <a:spLocks noGrp="1"/>
          </p:cNvSpPr>
          <p:nvPr>
            <p:ph type="subTitle" idx="1"/>
          </p:nvPr>
        </p:nvSpPr>
        <p:spPr>
          <a:xfrm>
            <a:off x="326660" y="2804462"/>
            <a:ext cx="5024782" cy="1326340"/>
          </a:xfrm>
        </p:spPr>
        <p:txBody>
          <a:bodyPr/>
          <a:lstStyle/>
          <a:p>
            <a:r>
              <a:rPr lang="en-US" dirty="0"/>
              <a:t>Performance Accountability</a:t>
            </a:r>
          </a:p>
        </p:txBody>
      </p:sp>
      <p:sp>
        <p:nvSpPr>
          <p:cNvPr id="6" name="Text Placeholder 5"/>
          <p:cNvSpPr>
            <a:spLocks noGrp="1"/>
          </p:cNvSpPr>
          <p:nvPr>
            <p:ph type="body" sz="half" idx="12"/>
          </p:nvPr>
        </p:nvSpPr>
        <p:spPr/>
        <p:txBody>
          <a:bodyPr/>
          <a:lstStyle/>
          <a:p>
            <a:r>
              <a:rPr lang="en-US" dirty="0">
                <a:latin typeface="Franklin Gothic Medium" panose="020B0603020102020204" pitchFamily="34" charset="0"/>
              </a:rPr>
              <a:t>U.S. Departments of Labor and Education</a:t>
            </a:r>
          </a:p>
        </p:txBody>
      </p:sp>
    </p:spTree>
    <p:extLst>
      <p:ext uri="{BB962C8B-B14F-4D97-AF65-F5344CB8AC3E}">
        <p14:creationId xmlns:p14="http://schemas.microsoft.com/office/powerpoint/2010/main" val="4030764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Test Your Knowledge</a:t>
            </a:r>
          </a:p>
        </p:txBody>
      </p:sp>
      <p:sp>
        <p:nvSpPr>
          <p:cNvPr id="3" name="Content Placeholder 2"/>
          <p:cNvSpPr>
            <a:spLocks noGrp="1"/>
          </p:cNvSpPr>
          <p:nvPr>
            <p:ph idx="1"/>
          </p:nvPr>
        </p:nvSpPr>
        <p:spPr/>
        <p:txBody>
          <a:bodyPr/>
          <a:lstStyle/>
          <a:p>
            <a:r>
              <a:rPr lang="en-US" dirty="0"/>
              <a:t>True or False? </a:t>
            </a:r>
          </a:p>
          <a:p>
            <a:pPr lvl="1"/>
            <a:r>
              <a:rPr lang="en-US" dirty="0"/>
              <a:t>If the agency uses supplemental information to indicate the employment status on a case service record for the 2nd Quarter after Exit – Employment indicator, then they must use the supplemental information for the Median Earnings – 2nd Quarter after Exit indicator?</a:t>
            </a:r>
          </a:p>
          <a:p>
            <a:r>
              <a:rPr lang="en-US" dirty="0"/>
              <a:t>True</a:t>
            </a:r>
          </a:p>
          <a:p>
            <a:pPr lvl="1"/>
            <a:endParaRPr lang="en-US" dirty="0"/>
          </a:p>
          <a:p>
            <a:endParaRPr lang="en-US" dirty="0"/>
          </a:p>
          <a:p>
            <a:endParaRPr lang="en-US" dirty="0"/>
          </a:p>
        </p:txBody>
      </p:sp>
    </p:spTree>
    <p:extLst>
      <p:ext uri="{BB962C8B-B14F-4D97-AF65-F5344CB8AC3E}">
        <p14:creationId xmlns:p14="http://schemas.microsoft.com/office/powerpoint/2010/main" val="24427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QUIZ! Test Your Knowledge</a:t>
            </a:r>
          </a:p>
        </p:txBody>
      </p:sp>
      <p:sp>
        <p:nvSpPr>
          <p:cNvPr id="3" name="Content Placeholder 2"/>
          <p:cNvSpPr>
            <a:spLocks noGrp="1"/>
          </p:cNvSpPr>
          <p:nvPr>
            <p:ph idx="1"/>
          </p:nvPr>
        </p:nvSpPr>
        <p:spPr/>
        <p:txBody>
          <a:bodyPr>
            <a:normAutofit fontScale="85000" lnSpcReduction="20000"/>
          </a:bodyPr>
          <a:lstStyle/>
          <a:p>
            <a:r>
              <a:rPr lang="en-US" dirty="0"/>
              <a:t>Multiple Choice</a:t>
            </a:r>
          </a:p>
          <a:p>
            <a:pPr lvl="1"/>
            <a:r>
              <a:rPr lang="en-US" sz="2800" dirty="0"/>
              <a:t>An individual who did not provide an SSN exits the program in employment on November 1, 2017. When should supplemental wage information be collected for the 2nd quarter after exit be collected?</a:t>
            </a:r>
          </a:p>
          <a:p>
            <a:pPr marL="1371600" lvl="2" indent="-457200">
              <a:buFont typeface="+mj-lt"/>
              <a:buAutoNum type="alphaLcParenR"/>
            </a:pPr>
            <a:r>
              <a:rPr lang="en-US" sz="2400" dirty="0"/>
              <a:t>PY17 – 4th Quarter (April 1, 2018 – June 30, 2018)</a:t>
            </a:r>
          </a:p>
          <a:p>
            <a:pPr marL="1371600" lvl="2" indent="-457200">
              <a:buFont typeface="+mj-lt"/>
              <a:buAutoNum type="alphaLcParenR"/>
            </a:pPr>
            <a:r>
              <a:rPr lang="en-US" sz="2400" dirty="0"/>
              <a:t>PY18 – 1st Quarter (July 1, 2018 – September 30, 2018)</a:t>
            </a:r>
          </a:p>
          <a:p>
            <a:pPr marL="1371600" lvl="2" indent="-457200">
              <a:buFont typeface="+mj-lt"/>
              <a:buAutoNum type="alphaLcParenR"/>
            </a:pPr>
            <a:r>
              <a:rPr lang="en-US" sz="2400" dirty="0"/>
              <a:t>PY18 – 2nd Quarter (October 1, 2018 –December 31, 2018)</a:t>
            </a:r>
          </a:p>
          <a:p>
            <a:pPr marL="1371600" lvl="2" indent="-457200">
              <a:buFont typeface="+mj-lt"/>
              <a:buAutoNum type="alphaLcParenR"/>
            </a:pPr>
            <a:r>
              <a:rPr lang="en-US" sz="2400" dirty="0"/>
              <a:t>PY18 – 3rd Quarter (January 1, 2019 – March 31, 2019)</a:t>
            </a:r>
          </a:p>
          <a:p>
            <a:endParaRPr lang="en-US" dirty="0"/>
          </a:p>
          <a:p>
            <a:endParaRPr lang="en-US" dirty="0"/>
          </a:p>
        </p:txBody>
      </p:sp>
    </p:spTree>
    <p:extLst>
      <p:ext uri="{BB962C8B-B14F-4D97-AF65-F5344CB8AC3E}">
        <p14:creationId xmlns:p14="http://schemas.microsoft.com/office/powerpoint/2010/main" val="2442704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4066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26817" y="2971392"/>
            <a:ext cx="5095324" cy="566738"/>
          </a:xfrm>
        </p:spPr>
        <p:txBody>
          <a:bodyPr/>
          <a:lstStyle/>
          <a:p>
            <a:r>
              <a:rPr lang="en-US" dirty="0"/>
              <a:t>ETAPerforms@DOL.GOV</a:t>
            </a:r>
          </a:p>
        </p:txBody>
      </p:sp>
      <p:sp>
        <p:nvSpPr>
          <p:cNvPr id="19" name="Text Placeholder 18"/>
          <p:cNvSpPr>
            <a:spLocks noGrp="1"/>
          </p:cNvSpPr>
          <p:nvPr>
            <p:ph type="body" sz="quarter" idx="12"/>
          </p:nvPr>
        </p:nvSpPr>
        <p:spPr/>
        <p:txBody>
          <a:bodyPr/>
          <a:lstStyle/>
          <a:p>
            <a:endParaRPr lang="en-US" dirty="0"/>
          </a:p>
        </p:txBody>
      </p:sp>
      <p:sp>
        <p:nvSpPr>
          <p:cNvPr id="8" name="Text Placeholder 7"/>
          <p:cNvSpPr>
            <a:spLocks noGrp="1"/>
          </p:cNvSpPr>
          <p:nvPr>
            <p:ph type="body" sz="half" idx="11"/>
          </p:nvPr>
        </p:nvSpPr>
        <p:spPr/>
        <p:txBody>
          <a:bodyPr/>
          <a:lstStyle/>
          <a:p>
            <a:endParaRPr lang="en-US" dirty="0"/>
          </a:p>
        </p:txBody>
      </p:sp>
      <p:sp>
        <p:nvSpPr>
          <p:cNvPr id="9" name="Text Placeholder 8"/>
          <p:cNvSpPr>
            <a:spLocks noGrp="1"/>
          </p:cNvSpPr>
          <p:nvPr>
            <p:ph type="body" sz="half" idx="13"/>
          </p:nvPr>
        </p:nvSpPr>
        <p:spPr/>
        <p:txBody>
          <a:bodyPr/>
          <a:lstStyle/>
          <a:p>
            <a:endParaRPr lang="en-US"/>
          </a:p>
        </p:txBody>
      </p:sp>
      <p:sp>
        <p:nvSpPr>
          <p:cNvPr id="10" name="Text Placeholder 9"/>
          <p:cNvSpPr>
            <a:spLocks noGrp="1"/>
          </p:cNvSpPr>
          <p:nvPr>
            <p:ph type="body" sz="half" idx="14"/>
          </p:nvPr>
        </p:nvSpPr>
        <p:spPr/>
        <p:txBody>
          <a:bodyPr/>
          <a:lstStyle/>
          <a:p>
            <a:endParaRPr lang="en-US"/>
          </a:p>
        </p:txBody>
      </p:sp>
    </p:spTree>
    <p:extLst>
      <p:ext uri="{BB962C8B-B14F-4D97-AF65-F5344CB8AC3E}">
        <p14:creationId xmlns:p14="http://schemas.microsoft.com/office/powerpoint/2010/main" val="18251011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9"/>
          </p:nvPr>
        </p:nvSpPr>
        <p:spPr/>
        <p:txBody>
          <a:bodyPr/>
          <a:lstStyle/>
          <a:p>
            <a:r>
              <a:rPr lang="en-US" dirty="0"/>
              <a:t>Lekesha Campbell</a:t>
            </a:r>
          </a:p>
        </p:txBody>
      </p:sp>
      <p:sp>
        <p:nvSpPr>
          <p:cNvPr id="3" name="Text Placeholder 2"/>
          <p:cNvSpPr>
            <a:spLocks noGrp="1"/>
          </p:cNvSpPr>
          <p:nvPr>
            <p:ph type="body" sz="quarter" idx="15"/>
          </p:nvPr>
        </p:nvSpPr>
        <p:spPr/>
        <p:txBody>
          <a:bodyPr/>
          <a:lstStyle/>
          <a:p>
            <a:r>
              <a:rPr lang="en-US" dirty="0"/>
              <a:t>Melinda Giancola</a:t>
            </a:r>
          </a:p>
        </p:txBody>
      </p:sp>
      <p:sp>
        <p:nvSpPr>
          <p:cNvPr id="4" name="Title 3"/>
          <p:cNvSpPr>
            <a:spLocks noGrp="1"/>
          </p:cNvSpPr>
          <p:nvPr>
            <p:ph type="title"/>
          </p:nvPr>
        </p:nvSpPr>
        <p:spPr/>
        <p:txBody>
          <a:bodyPr>
            <a:normAutofit fontScale="90000"/>
          </a:bodyPr>
          <a:lstStyle/>
          <a:p>
            <a:r>
              <a:rPr lang="en-US" dirty="0"/>
              <a:t>Christina Graff Eckenroth</a:t>
            </a:r>
          </a:p>
        </p:txBody>
      </p:sp>
      <p:sp>
        <p:nvSpPr>
          <p:cNvPr id="5" name="Text Placeholder 4"/>
          <p:cNvSpPr>
            <a:spLocks noGrp="1"/>
          </p:cNvSpPr>
          <p:nvPr>
            <p:ph type="body" sz="half" idx="2"/>
          </p:nvPr>
        </p:nvSpPr>
        <p:spPr>
          <a:xfrm>
            <a:off x="2297112" y="685801"/>
            <a:ext cx="4366238" cy="274320"/>
          </a:xfrm>
        </p:spPr>
        <p:txBody>
          <a:bodyPr/>
          <a:lstStyle/>
          <a:p>
            <a:r>
              <a:rPr lang="en-US" dirty="0"/>
              <a:t>Regional Specialist/Executive Assistant </a:t>
            </a:r>
          </a:p>
        </p:txBody>
      </p:sp>
      <p:sp>
        <p:nvSpPr>
          <p:cNvPr id="7" name="Text Placeholder 6"/>
          <p:cNvSpPr>
            <a:spLocks noGrp="1"/>
          </p:cNvSpPr>
          <p:nvPr>
            <p:ph type="body" sz="half" idx="11"/>
          </p:nvPr>
        </p:nvSpPr>
        <p:spPr/>
        <p:txBody>
          <a:bodyPr>
            <a:normAutofit/>
          </a:bodyPr>
          <a:lstStyle/>
          <a:p>
            <a:r>
              <a:rPr lang="en-US" sz="1400" dirty="0"/>
              <a:t>U.S. Department of Labor</a:t>
            </a:r>
          </a:p>
          <a:p>
            <a:r>
              <a:rPr lang="en-US" sz="1400" dirty="0"/>
              <a:t>Employment and Training Administration</a:t>
            </a:r>
          </a:p>
          <a:p>
            <a:r>
              <a:rPr lang="en-US" sz="1400" dirty="0"/>
              <a:t>Boston, MA</a:t>
            </a:r>
          </a:p>
        </p:txBody>
      </p:sp>
      <p:sp>
        <p:nvSpPr>
          <p:cNvPr id="8" name="Text Placeholder 7"/>
          <p:cNvSpPr>
            <a:spLocks noGrp="1"/>
          </p:cNvSpPr>
          <p:nvPr>
            <p:ph type="body" sz="half" idx="12"/>
          </p:nvPr>
        </p:nvSpPr>
        <p:spPr/>
        <p:txBody>
          <a:bodyPr/>
          <a:lstStyle/>
          <a:p>
            <a:r>
              <a:rPr lang="en-US" dirty="0"/>
              <a:t>Chief, Data Collection and Analysis</a:t>
            </a:r>
          </a:p>
        </p:txBody>
      </p:sp>
      <p:sp>
        <p:nvSpPr>
          <p:cNvPr id="10" name="Text Placeholder 9"/>
          <p:cNvSpPr>
            <a:spLocks noGrp="1"/>
          </p:cNvSpPr>
          <p:nvPr>
            <p:ph type="body" sz="half" idx="14"/>
          </p:nvPr>
        </p:nvSpPr>
        <p:spPr>
          <a:xfrm>
            <a:off x="2297113" y="4790569"/>
            <a:ext cx="4873232" cy="907855"/>
          </a:xfrm>
        </p:spPr>
        <p:txBody>
          <a:bodyPr>
            <a:normAutofit fontScale="85000" lnSpcReduction="10000"/>
          </a:bodyPr>
          <a:lstStyle/>
          <a:p>
            <a:r>
              <a:rPr lang="en-US" dirty="0"/>
              <a:t>U.S. Department of Education</a:t>
            </a:r>
          </a:p>
          <a:p>
            <a:r>
              <a:rPr lang="en-US" dirty="0"/>
              <a:t>Office of Special Education and Rehabilitative Services</a:t>
            </a:r>
          </a:p>
          <a:p>
            <a:r>
              <a:rPr lang="en-US" dirty="0"/>
              <a:t>Washington, DC</a:t>
            </a:r>
          </a:p>
        </p:txBody>
      </p:sp>
      <p:sp>
        <p:nvSpPr>
          <p:cNvPr id="11" name="Text Placeholder 10"/>
          <p:cNvSpPr>
            <a:spLocks noGrp="1"/>
          </p:cNvSpPr>
          <p:nvPr>
            <p:ph type="body" sz="half" idx="16"/>
          </p:nvPr>
        </p:nvSpPr>
        <p:spPr/>
        <p:txBody>
          <a:bodyPr/>
          <a:lstStyle/>
          <a:p>
            <a:r>
              <a:rPr lang="en-US" dirty="0"/>
              <a:t>Management and Program Analyst</a:t>
            </a:r>
          </a:p>
        </p:txBody>
      </p:sp>
      <p:sp>
        <p:nvSpPr>
          <p:cNvPr id="13" name="Text Placeholder 12"/>
          <p:cNvSpPr>
            <a:spLocks noGrp="1"/>
          </p:cNvSpPr>
          <p:nvPr>
            <p:ph type="body" sz="half" idx="18"/>
          </p:nvPr>
        </p:nvSpPr>
        <p:spPr>
          <a:xfrm>
            <a:off x="4035283" y="2919590"/>
            <a:ext cx="4275798" cy="905256"/>
          </a:xfrm>
        </p:spPr>
        <p:txBody>
          <a:bodyPr>
            <a:normAutofit fontScale="85000" lnSpcReduction="10000"/>
          </a:bodyPr>
          <a:lstStyle/>
          <a:p>
            <a:r>
              <a:rPr lang="en-US" dirty="0"/>
              <a:t>U.S. Department of Education</a:t>
            </a:r>
          </a:p>
          <a:p>
            <a:r>
              <a:rPr lang="en-US" dirty="0"/>
              <a:t>Office of Career, Technical, and Adult Education</a:t>
            </a:r>
          </a:p>
          <a:p>
            <a:r>
              <a:rPr lang="en-US" dirty="0"/>
              <a:t>Washington, DC</a:t>
            </a:r>
          </a:p>
        </p:txBody>
      </p:sp>
    </p:spTree>
    <p:extLst>
      <p:ext uri="{BB962C8B-B14F-4D97-AF65-F5344CB8AC3E}">
        <p14:creationId xmlns:p14="http://schemas.microsoft.com/office/powerpoint/2010/main" val="24820593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p:txBody>
          <a:bodyPr/>
          <a:lstStyle/>
          <a:p>
            <a:pPr lvl="0"/>
            <a:r>
              <a:rPr lang="en-US" dirty="0"/>
              <a:t>How many of you have a data sharing agreement in place, so that you can access your state’s UI wage records?</a:t>
            </a:r>
          </a:p>
        </p:txBody>
      </p:sp>
    </p:spTree>
    <p:extLst>
      <p:ext uri="{BB962C8B-B14F-4D97-AF65-F5344CB8AC3E}">
        <p14:creationId xmlns:p14="http://schemas.microsoft.com/office/powerpoint/2010/main" val="7278099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Poll Question</a:t>
            </a:r>
          </a:p>
        </p:txBody>
      </p:sp>
      <p:sp>
        <p:nvSpPr>
          <p:cNvPr id="3" name="Content Placeholder 2"/>
          <p:cNvSpPr>
            <a:spLocks noGrp="1"/>
          </p:cNvSpPr>
          <p:nvPr>
            <p:ph idx="1"/>
          </p:nvPr>
        </p:nvSpPr>
        <p:spPr/>
        <p:txBody>
          <a:bodyPr/>
          <a:lstStyle/>
          <a:p>
            <a:pPr lvl="0"/>
            <a:r>
              <a:rPr lang="en-US" dirty="0"/>
              <a:t>How many of you have a data sharing agreement in place, so that you can access neighboring state’s UI wage records?</a:t>
            </a:r>
          </a:p>
        </p:txBody>
      </p:sp>
    </p:spTree>
    <p:extLst>
      <p:ext uri="{BB962C8B-B14F-4D97-AF65-F5344CB8AC3E}">
        <p14:creationId xmlns:p14="http://schemas.microsoft.com/office/powerpoint/2010/main" val="155303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fontScale="85000" lnSpcReduction="20000"/>
          </a:bodyPr>
          <a:lstStyle/>
          <a:p>
            <a:pPr lvl="0"/>
            <a:r>
              <a:rPr lang="en-US" dirty="0"/>
              <a:t>Discuss the Supplemental Wage Information Guidance </a:t>
            </a:r>
          </a:p>
          <a:p>
            <a:pPr lvl="1"/>
            <a:r>
              <a:rPr lang="en-US" dirty="0"/>
              <a:t>DOL TEGL 26-16</a:t>
            </a:r>
          </a:p>
          <a:p>
            <a:pPr lvl="1"/>
            <a:r>
              <a:rPr lang="en-US" dirty="0"/>
              <a:t>OCTAE Program Memorandum 17-6</a:t>
            </a:r>
          </a:p>
          <a:p>
            <a:pPr lvl="1"/>
            <a:r>
              <a:rPr lang="en-US" dirty="0"/>
              <a:t>RSA TAC 17-04</a:t>
            </a:r>
          </a:p>
          <a:p>
            <a:pPr lvl="0"/>
            <a:r>
              <a:rPr lang="en-US" dirty="0"/>
              <a:t>Wage Records</a:t>
            </a:r>
          </a:p>
          <a:p>
            <a:pPr lvl="0"/>
            <a:r>
              <a:rPr lang="en-US" dirty="0"/>
              <a:t>Considerations in Using Supplemental Data</a:t>
            </a:r>
          </a:p>
          <a:p>
            <a:pPr lvl="0"/>
            <a:r>
              <a:rPr lang="en-US" dirty="0"/>
              <a:t>Sources of Supplemental Wage Information</a:t>
            </a:r>
          </a:p>
          <a:p>
            <a:pPr lvl="0"/>
            <a:r>
              <a:rPr lang="en-US" dirty="0"/>
              <a:t>Best Practices</a:t>
            </a:r>
          </a:p>
          <a:p>
            <a:pPr lvl="0"/>
            <a:r>
              <a:rPr lang="en-US" dirty="0"/>
              <a:t>Reporting Timelines</a:t>
            </a:r>
          </a:p>
        </p:txBody>
      </p:sp>
    </p:spTree>
    <p:extLst>
      <p:ext uri="{BB962C8B-B14F-4D97-AF65-F5344CB8AC3E}">
        <p14:creationId xmlns:p14="http://schemas.microsoft.com/office/powerpoint/2010/main" val="35429558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Guidance Overview: Indicators of Performance</a:t>
            </a:r>
          </a:p>
        </p:txBody>
      </p:sp>
      <p:sp>
        <p:nvSpPr>
          <p:cNvPr id="3" name="Content Placeholder 2"/>
          <p:cNvSpPr>
            <a:spLocks noGrp="1"/>
          </p:cNvSpPr>
          <p:nvPr>
            <p:ph idx="1"/>
          </p:nvPr>
        </p:nvSpPr>
        <p:spPr/>
        <p:txBody>
          <a:bodyPr>
            <a:normAutofit lnSpcReduction="10000"/>
          </a:bodyPr>
          <a:lstStyle/>
          <a:p>
            <a:pPr lvl="0"/>
            <a:r>
              <a:rPr lang="en-US" sz="3200" dirty="0"/>
              <a:t>Employment Rate – 2nd &amp; 4th Quarters After Exit</a:t>
            </a:r>
          </a:p>
          <a:p>
            <a:pPr lvl="1"/>
            <a:r>
              <a:rPr lang="en-US" sz="2800" dirty="0"/>
              <a:t>Title I Youth Education and Employment Rate</a:t>
            </a:r>
          </a:p>
          <a:p>
            <a:pPr lvl="0"/>
            <a:r>
              <a:rPr lang="en-US" sz="3200" dirty="0"/>
              <a:t>Median Earnings – 2nd Quarter After Exit</a:t>
            </a:r>
          </a:p>
          <a:p>
            <a:pPr lvl="0"/>
            <a:r>
              <a:rPr lang="en-US" sz="3200" dirty="0"/>
              <a:t>Credential Attainment</a:t>
            </a:r>
          </a:p>
          <a:p>
            <a:pPr lvl="0"/>
            <a:r>
              <a:rPr lang="en-US" sz="3200" i="1" dirty="0">
                <a:solidFill>
                  <a:schemeClr val="bg1">
                    <a:lumMod val="65000"/>
                  </a:schemeClr>
                </a:solidFill>
              </a:rPr>
              <a:t>Measurable Skill Gains</a:t>
            </a:r>
            <a:endParaRPr lang="en-US" sz="3200" dirty="0">
              <a:solidFill>
                <a:schemeClr val="bg1">
                  <a:lumMod val="65000"/>
                </a:schemeClr>
              </a:solidFill>
            </a:endParaRPr>
          </a:p>
          <a:p>
            <a:pPr lvl="0"/>
            <a:r>
              <a:rPr lang="en-US" sz="3200" i="1" dirty="0">
                <a:solidFill>
                  <a:schemeClr val="bg1">
                    <a:lumMod val="65000"/>
                  </a:schemeClr>
                </a:solidFill>
              </a:rPr>
              <a:t>Effectiveness in Serving Employers</a:t>
            </a:r>
            <a:endParaRPr lang="en-US" sz="3200" dirty="0">
              <a:solidFill>
                <a:schemeClr val="bg1">
                  <a:lumMod val="65000"/>
                </a:schemeClr>
              </a:solidFill>
            </a:endParaRPr>
          </a:p>
          <a:p>
            <a:endParaRPr lang="en-US" dirty="0"/>
          </a:p>
        </p:txBody>
      </p:sp>
    </p:spTree>
    <p:extLst>
      <p:ext uri="{BB962C8B-B14F-4D97-AF65-F5344CB8AC3E}">
        <p14:creationId xmlns:p14="http://schemas.microsoft.com/office/powerpoint/2010/main" val="24237463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Wage Records?</a:t>
            </a:r>
          </a:p>
        </p:txBody>
      </p:sp>
      <p:sp>
        <p:nvSpPr>
          <p:cNvPr id="3" name="Content Placeholder 2"/>
          <p:cNvSpPr>
            <a:spLocks noGrp="1"/>
          </p:cNvSpPr>
          <p:nvPr>
            <p:ph idx="1"/>
          </p:nvPr>
        </p:nvSpPr>
        <p:spPr/>
        <p:txBody>
          <a:bodyPr>
            <a:normAutofit lnSpcReduction="10000"/>
          </a:bodyPr>
          <a:lstStyle/>
          <a:p>
            <a:pPr lvl="0"/>
            <a:r>
              <a:rPr lang="en-US" sz="3200" dirty="0"/>
              <a:t>Unemployment Insurance Wage Records </a:t>
            </a:r>
          </a:p>
          <a:p>
            <a:pPr lvl="1"/>
            <a:r>
              <a:rPr lang="en-US" sz="2800" dirty="0"/>
              <a:t>Reported quarterly by employers to the state’s unemployment insurance office</a:t>
            </a:r>
          </a:p>
          <a:p>
            <a:pPr lvl="1"/>
            <a:r>
              <a:rPr lang="en-US" sz="2800" dirty="0"/>
              <a:t>Contain a list of employees and their quarterly wages</a:t>
            </a:r>
          </a:p>
          <a:p>
            <a:pPr lvl="0"/>
            <a:r>
              <a:rPr lang="en-US" sz="3200" dirty="0"/>
              <a:t>Why Wage Records? </a:t>
            </a:r>
          </a:p>
          <a:p>
            <a:pPr lvl="1"/>
            <a:r>
              <a:rPr lang="en-US" sz="2800" dirty="0"/>
              <a:t>Efficient</a:t>
            </a:r>
          </a:p>
          <a:p>
            <a:pPr lvl="1"/>
            <a:r>
              <a:rPr lang="en-US" sz="2800" dirty="0"/>
              <a:t>Accurate</a:t>
            </a:r>
          </a:p>
        </p:txBody>
      </p:sp>
    </p:spTree>
    <p:extLst>
      <p:ext uri="{BB962C8B-B14F-4D97-AF65-F5344CB8AC3E}">
        <p14:creationId xmlns:p14="http://schemas.microsoft.com/office/powerpoint/2010/main" val="1283713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 to Wage Records</a:t>
            </a:r>
          </a:p>
        </p:txBody>
      </p:sp>
      <p:sp>
        <p:nvSpPr>
          <p:cNvPr id="3" name="Content Placeholder 2"/>
          <p:cNvSpPr>
            <a:spLocks noGrp="1"/>
          </p:cNvSpPr>
          <p:nvPr>
            <p:ph idx="1"/>
          </p:nvPr>
        </p:nvSpPr>
        <p:spPr/>
        <p:txBody>
          <a:bodyPr>
            <a:normAutofit fontScale="77500" lnSpcReduction="20000"/>
          </a:bodyPr>
          <a:lstStyle/>
          <a:p>
            <a:pPr lvl="0"/>
            <a:r>
              <a:rPr lang="en-US" sz="3200" dirty="0"/>
              <a:t>Intrastate Wage Records</a:t>
            </a:r>
          </a:p>
          <a:p>
            <a:pPr lvl="1"/>
            <a:r>
              <a:rPr lang="en-US" sz="2800" dirty="0"/>
              <a:t>Each program should negotiate a data sharing agreement with your state’s UI office</a:t>
            </a:r>
          </a:p>
          <a:p>
            <a:pPr lvl="0"/>
            <a:r>
              <a:rPr lang="en-US" sz="3200" dirty="0"/>
              <a:t>Interstate Wage Records</a:t>
            </a:r>
          </a:p>
          <a:p>
            <a:pPr lvl="1"/>
            <a:r>
              <a:rPr lang="en-US" sz="2800" dirty="0"/>
              <a:t>WRIS/WRIS2 </a:t>
            </a:r>
          </a:p>
          <a:p>
            <a:pPr lvl="2"/>
            <a:r>
              <a:rPr lang="en-US" sz="2400" dirty="0"/>
              <a:t>DOL-funded programs</a:t>
            </a:r>
          </a:p>
          <a:p>
            <a:pPr lvl="1"/>
            <a:r>
              <a:rPr lang="en-US" sz="2800" dirty="0"/>
              <a:t>SWIS</a:t>
            </a:r>
          </a:p>
          <a:p>
            <a:pPr lvl="2"/>
            <a:r>
              <a:rPr lang="en-US" sz="2400" dirty="0"/>
              <a:t>Core programs under WIOA</a:t>
            </a:r>
          </a:p>
          <a:p>
            <a:pPr lvl="2"/>
            <a:r>
              <a:rPr lang="en-US" sz="2400" dirty="0"/>
              <a:t>In development </a:t>
            </a:r>
          </a:p>
          <a:p>
            <a:pPr lvl="1"/>
            <a:r>
              <a:rPr lang="en-US" sz="2800" dirty="0"/>
              <a:t>Negotiate individual wage record sharing agreements with your neighboring states’ UI offices</a:t>
            </a:r>
          </a:p>
          <a:p>
            <a:pPr lvl="0"/>
            <a:r>
              <a:rPr lang="en-US" sz="3200" dirty="0"/>
              <a:t>TEGL 7-16</a:t>
            </a:r>
          </a:p>
        </p:txBody>
      </p:sp>
    </p:spTree>
    <p:extLst>
      <p:ext uri="{BB962C8B-B14F-4D97-AF65-F5344CB8AC3E}">
        <p14:creationId xmlns:p14="http://schemas.microsoft.com/office/powerpoint/2010/main" val="1283713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676&quot;&gt;&lt;object type=&quot;3&quot; unique_id=&quot;10678&quot;&gt;&lt;property id=&quot;20148&quot; value=&quot;5&quot;/&gt;&lt;property id=&quot;20300&quot; value=&quot;Slide 2 - &amp;quot;Supplemental Wage Information&amp;quot;&quot;/&gt;&lt;property id=&quot;20307&quot; value=&quot;256&quot;/&gt;&lt;/object&gt;&lt;object type=&quot;3&quot; unique_id=&quot;10682&quot;&gt;&lt;property id=&quot;20148&quot; value=&quot;5&quot;/&gt;&lt;property id=&quot;20300&quot; value=&quot;Slide 3 - &amp;quot;Christina Graff Eckenroth&amp;quot;&quot;/&gt;&lt;property id=&quot;20307&quot; value=&quot;261&quot;/&gt;&lt;/object&gt;&lt;object type=&quot;3&quot; unique_id=&quot;10683&quot;&gt;&lt;property id=&quot;20148&quot; value=&quot;5&quot;/&gt;&lt;property id=&quot;20300&quot; value=&quot;Slide 6&quot;/&gt;&lt;property id=&quot;20307&quot; value=&quot;265&quot;/&gt;&lt;/object&gt;&lt;object type=&quot;3&quot; unique_id=&quot;10686&quot;&gt;&lt;property id=&quot;20148&quot; value=&quot;5&quot;/&gt;&lt;property id=&quot;20300&quot; value=&quot;Slide 7 - &amp;quot;Guidance Overview: Indicators of Performance&amp;quot;&quot;/&gt;&lt;property id=&quot;20307&quot; value=&quot;258&quot;/&gt;&lt;/object&gt;&lt;object type=&quot;3&quot; unique_id=&quot;10691&quot;&gt;&lt;property id=&quot;20148&quot; value=&quot;5&quot;/&gt;&lt;property id=&quot;20300&quot; value=&quot;Slide 22&quot;/&gt;&lt;property id=&quot;20307&quot; value=&quot;267&quot;/&gt;&lt;/object&gt;&lt;object type=&quot;3&quot; unique_id=&quot;10692&quot;&gt;&lt;property id=&quot;20148&quot; value=&quot;5&quot;/&gt;&lt;property id=&quot;20300&quot; value=&quot;Slide 23 - &amp;quot;ETAPerforms@DOL.GOV&amp;quot;&quot;/&gt;&lt;property id=&quot;20307&quot; value=&quot;268&quot;/&gt;&lt;/object&gt;&lt;object type=&quot;3&quot; unique_id=&quot;10693&quot;&gt;&lt;property id=&quot;20148&quot; value=&quot;5&quot;/&gt;&lt;property id=&quot;20300&quot; value=&quot;Slide 24&quot;/&gt;&lt;property id=&quot;20307&quot; value=&quot;269&quot;/&gt;&lt;/object&gt;&lt;object type=&quot;3&quot; unique_id=&quot;21579&quot;&gt;&lt;property id=&quot;20148&quot; value=&quot;5&quot;/&gt;&lt;property id=&quot;20300&quot; value=&quot;Slide 1 - &amp;quot;Poll Question&amp;quot;&quot;/&gt;&lt;property id=&quot;20307&quot; value=&quot;275&quot;/&gt;&lt;/object&gt;&lt;object type=&quot;3&quot; unique_id=&quot;21644&quot;&gt;&lt;property id=&quot;20148&quot; value=&quot;5&quot;/&gt;&lt;property id=&quot;20300&quot; value=&quot;Slide 4 - &amp;quot;Poll Question&amp;quot;&quot;/&gt;&lt;property id=&quot;20307&quot; value=&quot;276&quot;/&gt;&lt;/object&gt;&lt;object type=&quot;3&quot; unique_id=&quot;21645&quot;&gt;&lt;property id=&quot;20148&quot; value=&quot;5&quot;/&gt;&lt;property id=&quot;20300&quot; value=&quot;Slide 5 - &amp;quot;Poll Question&amp;quot;&quot;/&gt;&lt;property id=&quot;20307&quot; value=&quot;291&quot;/&gt;&lt;/object&gt;&lt;object type=&quot;3&quot; unique_id=&quot;21646&quot;&gt;&lt;property id=&quot;20148&quot; value=&quot;5&quot;/&gt;&lt;property id=&quot;20300&quot; value=&quot;Slide 8 - &amp;quot;Why Wage Records?&amp;quot;&quot;/&gt;&lt;property id=&quot;20307&quot; value=&quot;277&quot;/&gt;&lt;/object&gt;&lt;object type=&quot;3&quot; unique_id=&quot;21647&quot;&gt;&lt;property id=&quot;20148&quot; value=&quot;5&quot;/&gt;&lt;property id=&quot;20300&quot; value=&quot;Slide 9 - &amp;quot;Access to Wage Records&amp;quot;&quot;/&gt;&lt;property id=&quot;20307&quot; value=&quot;278&quot;/&gt;&lt;/object&gt;&lt;object type=&quot;3&quot; unique_id=&quot;21648&quot;&gt;&lt;property id=&quot;20148&quot; value=&quot;5&quot;/&gt;&lt;property id=&quot;20300&quot; value=&quot;Slide 10 - &amp;quot;Issues with Using Wage Records&amp;quot;&quot;/&gt;&lt;property id=&quot;20307&quot; value=&quot;279&quot;/&gt;&lt;/object&gt;&lt;object type=&quot;3&quot; unique_id=&quot;21649&quot;&gt;&lt;property id=&quot;20148&quot; value=&quot;5&quot;/&gt;&lt;property id=&quot;20300&quot; value=&quot;Slide 11 - &amp;quot;Considerations in Using Supplemental Wage Information&amp;quot;&quot;/&gt;&lt;property id=&quot;20307&quot; value=&quot;280&quot;/&gt;&lt;/object&gt;&lt;object type=&quot;3&quot; unique_id=&quot;21650&quot;&gt;&lt;property id=&quot;20148&quot; value=&quot;5&quot;/&gt;&lt;property id=&quot;20300&quot; value=&quot;Slide 12 - &amp;quot;Considerations in Using Supplemental Wage Information&amp;quot;&quot;/&gt;&lt;property id=&quot;20307&quot; value=&quot;290&quot;/&gt;&lt;/object&gt;&lt;object type=&quot;3&quot; unique_id=&quot;21651&quot;&gt;&lt;property id=&quot;20148&quot; value=&quot;5&quot;/&gt;&lt;property id=&quot;20300&quot; value=&quot;Slide 13 - &amp;quot;Sources of Supplemental Wage Information&amp;quot;&quot;/&gt;&lt;property id=&quot;20307&quot; value=&quot;281&quot;/&gt;&lt;/object&gt;&lt;object type=&quot;3&quot; unique_id=&quot;21652&quot;&gt;&lt;property id=&quot;20148&quot; value=&quot;5&quot;/&gt;&lt;property id=&quot;20300&quot; value=&quot;Slide 14 - &amp;quot;Best Practices&amp;quot;&quot;/&gt;&lt;property id=&quot;20307&quot; value=&quot;282&quot;/&gt;&lt;/object&gt;&lt;object type=&quot;3&quot; unique_id=&quot;21653&quot;&gt;&lt;property id=&quot;20148&quot; value=&quot;5&quot;/&gt;&lt;property id=&quot;20300&quot; value=&quot;Slide 15 - &amp;quot;Best Practices&amp;quot;&quot;/&gt;&lt;property id=&quot;20307&quot; value=&quot;283&quot;/&gt;&lt;/object&gt;&lt;object type=&quot;3&quot; unique_id=&quot;21654&quot;&gt;&lt;property id=&quot;20148&quot; value=&quot;5&quot;/&gt;&lt;property id=&quot;20300&quot; value=&quot;Slide 16 - &amp;quot;Timeline for Commencing Data Collection&amp;quot;&quot;/&gt;&lt;property id=&quot;20307&quot; value=&quot;284&quot;/&gt;&lt;/object&gt;&lt;object type=&quot;3&quot; unique_id=&quot;21655&quot;&gt;&lt;property id=&quot;20148&quot; value=&quot;5&quot;/&gt;&lt;property id=&quot;20300&quot; value=&quot;Slide 17 - &amp;quot;Timeline for Reporting&amp;quot;&quot;/&gt;&lt;property id=&quot;20307&quot; value=&quot;285&quot;/&gt;&lt;/object&gt;&lt;object type=&quot;3&quot; unique_id=&quot;21656&quot;&gt;&lt;property id=&quot;20148&quot; value=&quot;5&quot;/&gt;&lt;property id=&quot;20300&quot; value=&quot;Slide 18 - &amp;quot;Resources&amp;quot;&quot;/&gt;&lt;property id=&quot;20307&quot; value=&quot;286&quot;/&gt;&lt;/object&gt;&lt;object type=&quot;3&quot; unique_id=&quot;21657&quot;&gt;&lt;property id=&quot;20148&quot; value=&quot;5&quot;/&gt;&lt;property id=&quot;20300&quot; value=&quot;Slide 19 - &amp;quot;QUIZ! Test Your Knowledge&amp;quot;&quot;/&gt;&lt;property id=&quot;20307&quot; value=&quot;287&quot;/&gt;&lt;/object&gt;&lt;object type=&quot;3&quot; unique_id=&quot;21658&quot;&gt;&lt;property id=&quot;20148&quot; value=&quot;5&quot;/&gt;&lt;property id=&quot;20300&quot; value=&quot;Slide 20 - &amp;quot;QUIZ! Test Your Knowledge&amp;quot;&quot;/&gt;&lt;property id=&quot;20307&quot; value=&quot;288&quot;/&gt;&lt;/object&gt;&lt;object type=&quot;3&quot; unique_id=&quot;21659&quot;&gt;&lt;property id=&quot;20148&quot; value=&quot;5&quot;/&gt;&lt;property id=&quot;20300&quot; value=&quot;Slide 21 - &amp;quot;QUIZ! Test Your Knowledge&amp;quot;&quot;/&gt;&lt;property id=&quot;20307&quot; value=&quot;289&quot;/&gt;&lt;/object&gt;&lt;/object&gt;&lt;object type=&quot;8&quot; unique_id=&quot;1071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18FBA55B8DA5045BFCD6003A0206EBB" ma:contentTypeVersion="0" ma:contentTypeDescription="Create a new document." ma:contentTypeScope="" ma:versionID="9af4df16691a9af1e934d66c9f316764">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21FA3AD-3432-4526-89EB-7A5B323DBCF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C2AA1B5B-069E-4BDD-A79A-68D5FBCBDE35}">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9CC49AA9-F75E-4759-B9AE-64F2C0E5A53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4889</TotalTime>
  <Words>1225</Words>
  <Application>Microsoft Office PowerPoint</Application>
  <PresentationFormat>On-screen Show (4:3)</PresentationFormat>
  <Paragraphs>181</Paragraphs>
  <Slides>24</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Franklin Gothic Medium</vt:lpstr>
      <vt:lpstr>Impact</vt:lpstr>
      <vt:lpstr>Myriad Pro</vt:lpstr>
      <vt:lpstr>Myriad Pro Cond</vt:lpstr>
      <vt:lpstr>Times New Roman</vt:lpstr>
      <vt:lpstr>Wingdings</vt:lpstr>
      <vt:lpstr>Office Theme</vt:lpstr>
      <vt:lpstr>Poll Question</vt:lpstr>
      <vt:lpstr>Supplemental Wage Information</vt:lpstr>
      <vt:lpstr>Christina Graff Eckenroth</vt:lpstr>
      <vt:lpstr>Poll Question</vt:lpstr>
      <vt:lpstr>Poll Question</vt:lpstr>
      <vt:lpstr>PowerPoint Presentation</vt:lpstr>
      <vt:lpstr>Guidance Overview: Indicators of Performance</vt:lpstr>
      <vt:lpstr>Why Wage Records?</vt:lpstr>
      <vt:lpstr>Access to Wage Records</vt:lpstr>
      <vt:lpstr>Issues with Using Wage Records</vt:lpstr>
      <vt:lpstr>Considerations in Using Supplemental Wage Information</vt:lpstr>
      <vt:lpstr>Considerations in Using Supplemental Wage Information</vt:lpstr>
      <vt:lpstr>Sources of Supplemental Wage Information</vt:lpstr>
      <vt:lpstr>Best Practices</vt:lpstr>
      <vt:lpstr>Best Practices</vt:lpstr>
      <vt:lpstr>Timeline for Commencing Data Collection</vt:lpstr>
      <vt:lpstr>Timeline for Reporting</vt:lpstr>
      <vt:lpstr>Resources</vt:lpstr>
      <vt:lpstr>QUIZ! Test Your Knowledge</vt:lpstr>
      <vt:lpstr>QUIZ! Test Your Knowledge</vt:lpstr>
      <vt:lpstr>QUIZ! Test Your Knowledge</vt:lpstr>
      <vt:lpstr>PowerPoint Presentation</vt:lpstr>
      <vt:lpstr>ETAPerforms@DOL.GOV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Jonathan Vehlow</cp:lastModifiedBy>
  <cp:revision>166</cp:revision>
  <dcterms:created xsi:type="dcterms:W3CDTF">2014-04-10T03:33:57Z</dcterms:created>
  <dcterms:modified xsi:type="dcterms:W3CDTF">2017-07-21T18:25:41Z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0x010100618FBA55B8DA5045BFCD6003A0206EBB</vt:lpwstr>
  </property>
</Properties>
</file>