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82" r:id="rId2"/>
    <p:sldId id="383" r:id="rId3"/>
    <p:sldId id="384" r:id="rId4"/>
    <p:sldId id="385" r:id="rId5"/>
    <p:sldId id="390" r:id="rId6"/>
    <p:sldId id="399" r:id="rId7"/>
    <p:sldId id="270" r:id="rId8"/>
    <p:sldId id="394" r:id="rId9"/>
    <p:sldId id="367" r:id="rId10"/>
    <p:sldId id="318" r:id="rId11"/>
    <p:sldId id="428" r:id="rId12"/>
    <p:sldId id="429" r:id="rId13"/>
    <p:sldId id="430" r:id="rId14"/>
    <p:sldId id="404" r:id="rId15"/>
    <p:sldId id="434" r:id="rId16"/>
    <p:sldId id="435" r:id="rId17"/>
    <p:sldId id="355" r:id="rId18"/>
    <p:sldId id="436" r:id="rId19"/>
    <p:sldId id="437" r:id="rId20"/>
    <p:sldId id="439" r:id="rId21"/>
    <p:sldId id="438" r:id="rId22"/>
    <p:sldId id="440" r:id="rId23"/>
    <p:sldId id="441" r:id="rId24"/>
    <p:sldId id="442" r:id="rId25"/>
    <p:sldId id="443" r:id="rId26"/>
    <p:sldId id="444" r:id="rId27"/>
    <p:sldId id="445" r:id="rId28"/>
    <p:sldId id="406" r:id="rId29"/>
    <p:sldId id="407" r:id="rId30"/>
    <p:sldId id="446" r:id="rId31"/>
    <p:sldId id="447" r:id="rId32"/>
    <p:sldId id="449" r:id="rId33"/>
    <p:sldId id="450" r:id="rId34"/>
    <p:sldId id="377" r:id="rId35"/>
    <p:sldId id="427" r:id="rId36"/>
    <p:sldId id="426" r:id="rId37"/>
    <p:sldId id="378" r:id="rId38"/>
    <p:sldId id="263" r:id="rId39"/>
    <p:sldId id="268" r:id="rId40"/>
    <p:sldId id="314" r:id="rId41"/>
    <p:sldId id="269" r:id="rId42"/>
  </p:sldIdLst>
  <p:sldSz cx="9144000" cy="6858000" type="screen4x3"/>
  <p:notesSz cx="7010400" cy="9296400"/>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1C30"/>
    <a:srgbClr val="4675B8"/>
    <a:srgbClr val="004874"/>
    <a:srgbClr val="275A99"/>
    <a:srgbClr val="124D95"/>
    <a:srgbClr val="002C47"/>
    <a:srgbClr val="041F36"/>
    <a:srgbClr val="7A232E"/>
    <a:srgbClr val="B85759"/>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1" autoAdjust="0"/>
    <p:restoredTop sz="80033" autoAdjust="0"/>
  </p:normalViewPr>
  <p:slideViewPr>
    <p:cSldViewPr snapToGrid="0">
      <p:cViewPr varScale="1">
        <p:scale>
          <a:sx n="70" d="100"/>
          <a:sy n="70" d="100"/>
        </p:scale>
        <p:origin x="1843" y="53"/>
      </p:cViewPr>
      <p:guideLst>
        <p:guide orient="horz" pos="2160"/>
        <p:guide pos="2880"/>
      </p:guideLst>
    </p:cSldViewPr>
  </p:slideViewPr>
  <p:notesTextViewPr>
    <p:cViewPr>
      <p:scale>
        <a:sx n="100" d="100"/>
        <a:sy n="100" d="100"/>
      </p:scale>
      <p:origin x="0" y="0"/>
    </p:cViewPr>
  </p:notesTextViewPr>
  <p:sorterViewPr>
    <p:cViewPr>
      <p:scale>
        <a:sx n="108" d="100"/>
        <a:sy n="108" d="100"/>
      </p:scale>
      <p:origin x="0" y="128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F1265E2-964F-490C-B6A1-715F085CF4AD}" type="datetimeFigureOut">
              <a:rPr lang="en-US" smtClean="0"/>
              <a:t>7/31/2017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E06B74F-99FB-4706-9934-05AAE97AFBAE}" type="slidenum">
              <a:rPr lang="en-US" smtClean="0"/>
              <a:t>‹#›</a:t>
            </a:fld>
            <a:endParaRPr lang="en-US" dirty="0"/>
          </a:p>
        </p:txBody>
      </p:sp>
    </p:spTree>
    <p:extLst>
      <p:ext uri="{BB962C8B-B14F-4D97-AF65-F5344CB8AC3E}">
        <p14:creationId xmlns:p14="http://schemas.microsoft.com/office/powerpoint/2010/main" val="3817689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1</a:t>
            </a:fld>
            <a:endParaRPr lang="en-US" dirty="0"/>
          </a:p>
        </p:txBody>
      </p:sp>
    </p:spTree>
    <p:extLst>
      <p:ext uri="{BB962C8B-B14F-4D97-AF65-F5344CB8AC3E}">
        <p14:creationId xmlns:p14="http://schemas.microsoft.com/office/powerpoint/2010/main" val="1462614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11</a:t>
            </a:fld>
            <a:endParaRPr lang="en-US"/>
          </a:p>
        </p:txBody>
      </p:sp>
    </p:spTree>
    <p:extLst>
      <p:ext uri="{BB962C8B-B14F-4D97-AF65-F5344CB8AC3E}">
        <p14:creationId xmlns:p14="http://schemas.microsoft.com/office/powerpoint/2010/main" val="3754423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12</a:t>
            </a:fld>
            <a:endParaRPr lang="en-US"/>
          </a:p>
        </p:txBody>
      </p:sp>
    </p:spTree>
    <p:extLst>
      <p:ext uri="{BB962C8B-B14F-4D97-AF65-F5344CB8AC3E}">
        <p14:creationId xmlns:p14="http://schemas.microsoft.com/office/powerpoint/2010/main" val="3754423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13</a:t>
            </a:fld>
            <a:endParaRPr lang="en-US"/>
          </a:p>
        </p:txBody>
      </p:sp>
    </p:spTree>
    <p:extLst>
      <p:ext uri="{BB962C8B-B14F-4D97-AF65-F5344CB8AC3E}">
        <p14:creationId xmlns:p14="http://schemas.microsoft.com/office/powerpoint/2010/main" val="3754423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14</a:t>
            </a:fld>
            <a:endParaRPr lang="en-US" dirty="0"/>
          </a:p>
        </p:txBody>
      </p:sp>
    </p:spTree>
    <p:extLst>
      <p:ext uri="{BB962C8B-B14F-4D97-AF65-F5344CB8AC3E}">
        <p14:creationId xmlns:p14="http://schemas.microsoft.com/office/powerpoint/2010/main" val="4222056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15</a:t>
            </a:fld>
            <a:endParaRPr lang="en-US" dirty="0"/>
          </a:p>
        </p:txBody>
      </p:sp>
    </p:spTree>
    <p:extLst>
      <p:ext uri="{BB962C8B-B14F-4D97-AF65-F5344CB8AC3E}">
        <p14:creationId xmlns:p14="http://schemas.microsoft.com/office/powerpoint/2010/main" val="4222056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16</a:t>
            </a:fld>
            <a:endParaRPr lang="en-US" dirty="0"/>
          </a:p>
        </p:txBody>
      </p:sp>
    </p:spTree>
    <p:extLst>
      <p:ext uri="{BB962C8B-B14F-4D97-AF65-F5344CB8AC3E}">
        <p14:creationId xmlns:p14="http://schemas.microsoft.com/office/powerpoint/2010/main" val="4222056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b="0" i="0" dirty="0"/>
          </a:p>
        </p:txBody>
      </p:sp>
      <p:sp>
        <p:nvSpPr>
          <p:cNvPr id="4" name="Slide Number Placeholder 3"/>
          <p:cNvSpPr>
            <a:spLocks noGrp="1"/>
          </p:cNvSpPr>
          <p:nvPr>
            <p:ph type="sldNum" sz="quarter" idx="10"/>
          </p:nvPr>
        </p:nvSpPr>
        <p:spPr/>
        <p:txBody>
          <a:bodyPr/>
          <a:lstStyle/>
          <a:p>
            <a:fld id="{1E06B74F-99FB-4706-9934-05AAE97AFBAE}" type="slidenum">
              <a:rPr lang="en-US" smtClean="0"/>
              <a:t>17</a:t>
            </a:fld>
            <a:endParaRPr lang="en-US"/>
          </a:p>
        </p:txBody>
      </p:sp>
    </p:spTree>
    <p:extLst>
      <p:ext uri="{BB962C8B-B14F-4D97-AF65-F5344CB8AC3E}">
        <p14:creationId xmlns:p14="http://schemas.microsoft.com/office/powerpoint/2010/main" val="3041058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18</a:t>
            </a:fld>
            <a:endParaRPr lang="en-US"/>
          </a:p>
        </p:txBody>
      </p:sp>
    </p:spTree>
    <p:extLst>
      <p:ext uri="{BB962C8B-B14F-4D97-AF65-F5344CB8AC3E}">
        <p14:creationId xmlns:p14="http://schemas.microsoft.com/office/powerpoint/2010/main" val="3041058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19</a:t>
            </a:fld>
            <a:endParaRPr lang="en-US"/>
          </a:p>
        </p:txBody>
      </p:sp>
    </p:spTree>
    <p:extLst>
      <p:ext uri="{BB962C8B-B14F-4D97-AF65-F5344CB8AC3E}">
        <p14:creationId xmlns:p14="http://schemas.microsoft.com/office/powerpoint/2010/main" val="3041058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20</a:t>
            </a:fld>
            <a:endParaRPr lang="en-US" dirty="0"/>
          </a:p>
        </p:txBody>
      </p:sp>
    </p:spTree>
    <p:extLst>
      <p:ext uri="{BB962C8B-B14F-4D97-AF65-F5344CB8AC3E}">
        <p14:creationId xmlns:p14="http://schemas.microsoft.com/office/powerpoint/2010/main" val="1504011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2</a:t>
            </a:fld>
            <a:endParaRPr lang="en-US" dirty="0"/>
          </a:p>
        </p:txBody>
      </p:sp>
    </p:spTree>
    <p:extLst>
      <p:ext uri="{BB962C8B-B14F-4D97-AF65-F5344CB8AC3E}">
        <p14:creationId xmlns:p14="http://schemas.microsoft.com/office/powerpoint/2010/main" val="3737496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21</a:t>
            </a:fld>
            <a:endParaRPr lang="en-US"/>
          </a:p>
        </p:txBody>
      </p:sp>
    </p:spTree>
    <p:extLst>
      <p:ext uri="{BB962C8B-B14F-4D97-AF65-F5344CB8AC3E}">
        <p14:creationId xmlns:p14="http://schemas.microsoft.com/office/powerpoint/2010/main" val="3754423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22</a:t>
            </a:fld>
            <a:endParaRPr lang="en-US"/>
          </a:p>
        </p:txBody>
      </p:sp>
    </p:spTree>
    <p:extLst>
      <p:ext uri="{BB962C8B-B14F-4D97-AF65-F5344CB8AC3E}">
        <p14:creationId xmlns:p14="http://schemas.microsoft.com/office/powerpoint/2010/main" val="3754423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23</a:t>
            </a:fld>
            <a:endParaRPr lang="en-US"/>
          </a:p>
        </p:txBody>
      </p:sp>
    </p:spTree>
    <p:extLst>
      <p:ext uri="{BB962C8B-B14F-4D97-AF65-F5344CB8AC3E}">
        <p14:creationId xmlns:p14="http://schemas.microsoft.com/office/powerpoint/2010/main" val="3754423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24</a:t>
            </a:fld>
            <a:endParaRPr lang="en-US"/>
          </a:p>
        </p:txBody>
      </p:sp>
    </p:spTree>
    <p:extLst>
      <p:ext uri="{BB962C8B-B14F-4D97-AF65-F5344CB8AC3E}">
        <p14:creationId xmlns:p14="http://schemas.microsoft.com/office/powerpoint/2010/main" val="3754423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25</a:t>
            </a:fld>
            <a:endParaRPr lang="en-US"/>
          </a:p>
        </p:txBody>
      </p:sp>
    </p:spTree>
    <p:extLst>
      <p:ext uri="{BB962C8B-B14F-4D97-AF65-F5344CB8AC3E}">
        <p14:creationId xmlns:p14="http://schemas.microsoft.com/office/powerpoint/2010/main" val="3754423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26</a:t>
            </a:fld>
            <a:endParaRPr lang="en-US"/>
          </a:p>
        </p:txBody>
      </p:sp>
    </p:spTree>
    <p:extLst>
      <p:ext uri="{BB962C8B-B14F-4D97-AF65-F5344CB8AC3E}">
        <p14:creationId xmlns:p14="http://schemas.microsoft.com/office/powerpoint/2010/main" val="3754423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27</a:t>
            </a:fld>
            <a:endParaRPr lang="en-US"/>
          </a:p>
        </p:txBody>
      </p:sp>
    </p:spTree>
    <p:extLst>
      <p:ext uri="{BB962C8B-B14F-4D97-AF65-F5344CB8AC3E}">
        <p14:creationId xmlns:p14="http://schemas.microsoft.com/office/powerpoint/2010/main" val="3754423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28</a:t>
            </a:fld>
            <a:endParaRPr lang="en-US" dirty="0"/>
          </a:p>
        </p:txBody>
      </p:sp>
    </p:spTree>
    <p:extLst>
      <p:ext uri="{BB962C8B-B14F-4D97-AF65-F5344CB8AC3E}">
        <p14:creationId xmlns:p14="http://schemas.microsoft.com/office/powerpoint/2010/main" val="869037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29</a:t>
            </a:fld>
            <a:endParaRPr lang="en-US" dirty="0"/>
          </a:p>
        </p:txBody>
      </p:sp>
    </p:spTree>
    <p:extLst>
      <p:ext uri="{BB962C8B-B14F-4D97-AF65-F5344CB8AC3E}">
        <p14:creationId xmlns:p14="http://schemas.microsoft.com/office/powerpoint/2010/main" val="2718483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30</a:t>
            </a:fld>
            <a:endParaRPr lang="en-US" dirty="0"/>
          </a:p>
        </p:txBody>
      </p:sp>
    </p:spTree>
    <p:extLst>
      <p:ext uri="{BB962C8B-B14F-4D97-AF65-F5344CB8AC3E}">
        <p14:creationId xmlns:p14="http://schemas.microsoft.com/office/powerpoint/2010/main" val="271848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3</a:t>
            </a:fld>
            <a:endParaRPr lang="en-US" dirty="0"/>
          </a:p>
        </p:txBody>
      </p:sp>
    </p:spTree>
    <p:extLst>
      <p:ext uri="{BB962C8B-B14F-4D97-AF65-F5344CB8AC3E}">
        <p14:creationId xmlns:p14="http://schemas.microsoft.com/office/powerpoint/2010/main" val="4167954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31</a:t>
            </a:fld>
            <a:endParaRPr lang="en-US" dirty="0"/>
          </a:p>
        </p:txBody>
      </p:sp>
    </p:spTree>
    <p:extLst>
      <p:ext uri="{BB962C8B-B14F-4D97-AF65-F5344CB8AC3E}">
        <p14:creationId xmlns:p14="http://schemas.microsoft.com/office/powerpoint/2010/main" val="2718483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32</a:t>
            </a:fld>
            <a:endParaRPr lang="en-US" dirty="0"/>
          </a:p>
        </p:txBody>
      </p:sp>
    </p:spTree>
    <p:extLst>
      <p:ext uri="{BB962C8B-B14F-4D97-AF65-F5344CB8AC3E}">
        <p14:creationId xmlns:p14="http://schemas.microsoft.com/office/powerpoint/2010/main" val="2718483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33</a:t>
            </a:fld>
            <a:endParaRPr lang="en-US" dirty="0"/>
          </a:p>
        </p:txBody>
      </p:sp>
    </p:spTree>
    <p:extLst>
      <p:ext uri="{BB962C8B-B14F-4D97-AF65-F5344CB8AC3E}">
        <p14:creationId xmlns:p14="http://schemas.microsoft.com/office/powerpoint/2010/main" val="2718483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06B74F-99FB-4706-9934-05AAE97AFBAE}" type="slidenum">
              <a:rPr lang="en-US" smtClean="0"/>
              <a:t>34</a:t>
            </a:fld>
            <a:endParaRPr lang="en-US" dirty="0"/>
          </a:p>
        </p:txBody>
      </p:sp>
    </p:spTree>
    <p:extLst>
      <p:ext uri="{BB962C8B-B14F-4D97-AF65-F5344CB8AC3E}">
        <p14:creationId xmlns:p14="http://schemas.microsoft.com/office/powerpoint/2010/main" val="3545688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06B74F-99FB-4706-9934-05AAE97AFBAE}" type="slidenum">
              <a:rPr lang="en-US" smtClean="0"/>
              <a:t>35</a:t>
            </a:fld>
            <a:endParaRPr lang="en-US" dirty="0"/>
          </a:p>
        </p:txBody>
      </p:sp>
    </p:spTree>
    <p:extLst>
      <p:ext uri="{BB962C8B-B14F-4D97-AF65-F5344CB8AC3E}">
        <p14:creationId xmlns:p14="http://schemas.microsoft.com/office/powerpoint/2010/main" val="3418120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36</a:t>
            </a:fld>
            <a:endParaRPr lang="en-US" dirty="0"/>
          </a:p>
        </p:txBody>
      </p:sp>
    </p:spTree>
    <p:extLst>
      <p:ext uri="{BB962C8B-B14F-4D97-AF65-F5344CB8AC3E}">
        <p14:creationId xmlns:p14="http://schemas.microsoft.com/office/powerpoint/2010/main" val="18532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37</a:t>
            </a:fld>
            <a:endParaRPr lang="en-US"/>
          </a:p>
        </p:txBody>
      </p:sp>
    </p:spTree>
    <p:extLst>
      <p:ext uri="{BB962C8B-B14F-4D97-AF65-F5344CB8AC3E}">
        <p14:creationId xmlns:p14="http://schemas.microsoft.com/office/powerpoint/2010/main" val="2714754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06B74F-99FB-4706-9934-05AAE97AFBAE}" type="slidenum">
              <a:rPr lang="en-US" smtClean="0"/>
              <a:t>38</a:t>
            </a:fld>
            <a:endParaRPr lang="en-US"/>
          </a:p>
        </p:txBody>
      </p:sp>
    </p:spTree>
    <p:extLst>
      <p:ext uri="{BB962C8B-B14F-4D97-AF65-F5344CB8AC3E}">
        <p14:creationId xmlns:p14="http://schemas.microsoft.com/office/powerpoint/2010/main" val="1345489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39</a:t>
            </a:fld>
            <a:endParaRPr lang="en-US"/>
          </a:p>
        </p:txBody>
      </p:sp>
    </p:spTree>
    <p:extLst>
      <p:ext uri="{BB962C8B-B14F-4D97-AF65-F5344CB8AC3E}">
        <p14:creationId xmlns:p14="http://schemas.microsoft.com/office/powerpoint/2010/main" val="1058004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40</a:t>
            </a:fld>
            <a:endParaRPr lang="en-US" dirty="0"/>
          </a:p>
        </p:txBody>
      </p:sp>
    </p:spTree>
    <p:extLst>
      <p:ext uri="{BB962C8B-B14F-4D97-AF65-F5344CB8AC3E}">
        <p14:creationId xmlns:p14="http://schemas.microsoft.com/office/powerpoint/2010/main" val="1492045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4</a:t>
            </a:fld>
            <a:endParaRPr lang="en-US" dirty="0"/>
          </a:p>
        </p:txBody>
      </p:sp>
    </p:spTree>
    <p:extLst>
      <p:ext uri="{BB962C8B-B14F-4D97-AF65-F5344CB8AC3E}">
        <p14:creationId xmlns:p14="http://schemas.microsoft.com/office/powerpoint/2010/main" val="1415694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41</a:t>
            </a:fld>
            <a:endParaRPr lang="en-US" dirty="0"/>
          </a:p>
        </p:txBody>
      </p:sp>
    </p:spTree>
    <p:extLst>
      <p:ext uri="{BB962C8B-B14F-4D97-AF65-F5344CB8AC3E}">
        <p14:creationId xmlns:p14="http://schemas.microsoft.com/office/powerpoint/2010/main" val="3812965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5</a:t>
            </a:fld>
            <a:endParaRPr lang="en-US" dirty="0"/>
          </a:p>
        </p:txBody>
      </p:sp>
    </p:spTree>
    <p:extLst>
      <p:ext uri="{BB962C8B-B14F-4D97-AF65-F5344CB8AC3E}">
        <p14:creationId xmlns:p14="http://schemas.microsoft.com/office/powerpoint/2010/main" val="251334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fontAlgn="base">
              <a:buClr>
                <a:srgbClr val="CC0000"/>
              </a:buClr>
              <a:defRPr/>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7</a:t>
            </a:fld>
            <a:endParaRPr lang="en-US"/>
          </a:p>
        </p:txBody>
      </p:sp>
    </p:spTree>
    <p:extLst>
      <p:ext uri="{BB962C8B-B14F-4D97-AF65-F5344CB8AC3E}">
        <p14:creationId xmlns:p14="http://schemas.microsoft.com/office/powerpoint/2010/main" val="112375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06B74F-99FB-4706-9934-05AAE97AFBAE}" type="slidenum">
              <a:rPr lang="en-US" smtClean="0"/>
              <a:t>8</a:t>
            </a:fld>
            <a:endParaRPr lang="en-US" dirty="0"/>
          </a:p>
        </p:txBody>
      </p:sp>
    </p:spTree>
    <p:extLst>
      <p:ext uri="{BB962C8B-B14F-4D97-AF65-F5344CB8AC3E}">
        <p14:creationId xmlns:p14="http://schemas.microsoft.com/office/powerpoint/2010/main" val="124219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E06B74F-99FB-4706-9934-05AAE97AFBAE}" type="slidenum">
              <a:rPr lang="en-US" smtClean="0"/>
              <a:t>9</a:t>
            </a:fld>
            <a:endParaRPr lang="en-US" dirty="0"/>
          </a:p>
        </p:txBody>
      </p:sp>
    </p:spTree>
    <p:extLst>
      <p:ext uri="{BB962C8B-B14F-4D97-AF65-F5344CB8AC3E}">
        <p14:creationId xmlns:p14="http://schemas.microsoft.com/office/powerpoint/2010/main" val="61702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E06B74F-99FB-4706-9934-05AAE97AFBAE}" type="slidenum">
              <a:rPr lang="en-US" smtClean="0"/>
              <a:t>10</a:t>
            </a:fld>
            <a:endParaRPr lang="en-US"/>
          </a:p>
        </p:txBody>
      </p:sp>
    </p:spTree>
    <p:extLst>
      <p:ext uri="{BB962C8B-B14F-4D97-AF65-F5344CB8AC3E}">
        <p14:creationId xmlns:p14="http://schemas.microsoft.com/office/powerpoint/2010/main" val="37544233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mailto:ETAsupport@wfgpshelpdesk.atlassian.net"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sp>
        <p:nvSpPr>
          <p:cNvPr id="33" name="Rectangle 32"/>
          <p:cNvSpPr/>
          <p:nvPr userDrawn="1"/>
        </p:nvSpPr>
        <p:spPr>
          <a:xfrm>
            <a:off x="0" y="3752850"/>
            <a:ext cx="4429402" cy="295275"/>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4" name="Rectangle 33"/>
          <p:cNvSpPr/>
          <p:nvPr userDrawn="1"/>
        </p:nvSpPr>
        <p:spPr>
          <a:xfrm>
            <a:off x="0" y="5620716"/>
            <a:ext cx="4429402" cy="295275"/>
          </a:xfrm>
          <a:prstGeom prst="rect">
            <a:avLst/>
          </a:prstGeom>
          <a:gradFill>
            <a:gsLst>
              <a:gs pos="0">
                <a:schemeClr val="accent3">
                  <a:shade val="15000"/>
                  <a:satMod val="180000"/>
                  <a:lumMod val="72000"/>
                </a:schemeClr>
              </a:gs>
              <a:gs pos="78000">
                <a:schemeClr val="accent3">
                  <a:shade val="45000"/>
                  <a:satMod val="170000"/>
                  <a:lumMod val="85000"/>
                </a:schemeClr>
              </a:gs>
              <a:gs pos="100000">
                <a:schemeClr val="accent3">
                  <a:tint val="99000"/>
                  <a:shade val="65000"/>
                  <a:satMod val="155000"/>
                </a:schemeClr>
              </a:gs>
            </a:gsLs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4" name="TextBox 13"/>
          <p:cNvSpPr txBox="1"/>
          <p:nvPr userDrawn="1"/>
        </p:nvSpPr>
        <p:spPr>
          <a:xfrm>
            <a:off x="4695825" y="1571624"/>
            <a:ext cx="4297680" cy="5191126"/>
          </a:xfrm>
          <a:prstGeom prst="rect">
            <a:avLst/>
          </a:prstGeom>
          <a:noFill/>
        </p:spPr>
        <p:txBody>
          <a:bodyPr wrap="square" rtlCol="0">
            <a:noAutofit/>
          </a:bodyPr>
          <a:lstStyle/>
          <a:p>
            <a:pPr marL="0" indent="0">
              <a:spcAft>
                <a:spcPts val="1000"/>
              </a:spcAft>
              <a:buFont typeface="Arial" panose="020B0604020202020204" pitchFamily="34" charset="0"/>
              <a:buNone/>
            </a:pPr>
            <a:r>
              <a:rPr lang="en-US" sz="1400" b="1" dirty="0">
                <a:latin typeface="Arial" panose="020B0604020202020204" pitchFamily="34" charset="0"/>
                <a:cs typeface="Arial" panose="020B0604020202020204" pitchFamily="34" charset="0"/>
              </a:rPr>
              <a:t>Beyond</a:t>
            </a:r>
            <a:r>
              <a:rPr lang="en-US" sz="1400" b="1" baseline="0" dirty="0">
                <a:latin typeface="Arial" panose="020B0604020202020204" pitchFamily="34" charset="0"/>
                <a:cs typeface="Arial" panose="020B0604020202020204" pitchFamily="34" charset="0"/>
              </a:rPr>
              <a:t> the standard offerings</a:t>
            </a:r>
            <a:r>
              <a:rPr lang="en-US" sz="1150" b="0" baseline="0" dirty="0">
                <a:latin typeface="Arial" panose="020B0604020202020204" pitchFamily="34" charset="0"/>
                <a:cs typeface="Arial" panose="020B0604020202020204" pitchFamily="34" charset="0"/>
              </a:rPr>
              <a:t>,</a:t>
            </a:r>
            <a:r>
              <a:rPr lang="en-US" sz="1150" b="1" baseline="0" dirty="0">
                <a:latin typeface="Arial" panose="020B0604020202020204" pitchFamily="34" charset="0"/>
                <a:cs typeface="Arial" panose="020B0604020202020204" pitchFamily="34" charset="0"/>
              </a:rPr>
              <a:t> </a:t>
            </a:r>
            <a:r>
              <a:rPr lang="en-US" sz="1150" b="0" baseline="0" dirty="0">
                <a:latin typeface="Arial" panose="020B0604020202020204" pitchFamily="34" charset="0"/>
                <a:cs typeface="Arial" panose="020B0604020202020204" pitchFamily="34" charset="0"/>
              </a:rPr>
              <a:t>t</a:t>
            </a:r>
            <a:r>
              <a:rPr lang="en-US" sz="1150" b="0" dirty="0">
                <a:latin typeface="Arial" panose="020B0604020202020204" pitchFamily="34" charset="0"/>
                <a:cs typeface="Arial" panose="020B0604020202020204" pitchFamily="34" charset="0"/>
              </a:rPr>
              <a:t>his</a:t>
            </a:r>
            <a:r>
              <a:rPr lang="en-US" sz="1150" b="0" baseline="0" dirty="0">
                <a:latin typeface="Arial" panose="020B0604020202020204" pitchFamily="34" charset="0"/>
                <a:cs typeface="Arial" panose="020B0604020202020204" pitchFamily="34" charset="0"/>
              </a:rPr>
              <a:t> template contains a set of custom slides built to help you prepare your presentation.  Included are:</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3 Speaker Slide choices</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Where Are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  </a:t>
            </a:r>
            <a:r>
              <a:rPr lang="en-US" sz="1000"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Objectives</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Agenda</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Series Set</a:t>
            </a:r>
            <a:endParaRPr lang="en-US" sz="11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1200" b="1" dirty="0">
                <a:latin typeface="Arial" panose="020B0604020202020204" pitchFamily="34" charset="0"/>
                <a:cs typeface="Arial" panose="020B0604020202020204" pitchFamily="34" charset="0"/>
              </a:rPr>
              <a:t>Title Slide:</a:t>
            </a:r>
          </a:p>
          <a:p>
            <a:pPr marL="628650" marR="0" lvl="1"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baseline="0" dirty="0">
                <a:latin typeface="Arial" panose="020B0604020202020204" pitchFamily="34" charset="0"/>
                <a:cs typeface="Arial" panose="020B0604020202020204" pitchFamily="34" charset="0"/>
              </a:rPr>
              <a:t>The titles are formatted to display as “Small Caps”.  </a:t>
            </a:r>
          </a:p>
          <a:p>
            <a:pPr marL="628650" lvl="1" indent="-171450">
              <a:spcBef>
                <a:spcPts val="300"/>
              </a:spcBef>
              <a:spcAft>
                <a:spcPts val="0"/>
              </a:spcAft>
              <a:buFont typeface="Arial" panose="020B0604020202020204" pitchFamily="34" charset="0"/>
              <a:buChar char="•"/>
            </a:pPr>
            <a:r>
              <a:rPr lang="en-US" sz="1050" dirty="0">
                <a:latin typeface="Arial" panose="020B0604020202020204" pitchFamily="34" charset="0"/>
                <a:cs typeface="Arial" panose="020B0604020202020204" pitchFamily="34" charset="0"/>
              </a:rPr>
              <a:t>The</a:t>
            </a:r>
            <a:r>
              <a:rPr lang="en-US" sz="1050" baseline="0" dirty="0">
                <a:latin typeface="Arial" panose="020B0604020202020204" pitchFamily="34" charset="0"/>
                <a:cs typeface="Arial" panose="020B0604020202020204" pitchFamily="34" charset="0"/>
              </a:rPr>
              <a:t> date on the title slide updates automatically to the current day.  On the day of the Webinar, it will reflect the proper date.</a:t>
            </a:r>
          </a:p>
          <a:p>
            <a:pPr marL="171450" indent="-171450">
              <a:spcBef>
                <a:spcPts val="600"/>
              </a:spcBef>
              <a:spcAft>
                <a:spcPts val="800"/>
              </a:spcAft>
              <a:buFont typeface="Arial" panose="020B0604020202020204" pitchFamily="34" charset="0"/>
              <a:buChar char="•"/>
            </a:pPr>
            <a:r>
              <a:rPr lang="en-US" sz="1200" b="1" baseline="0" dirty="0">
                <a:latin typeface="Arial" panose="020B0604020202020204" pitchFamily="34" charset="0"/>
                <a:cs typeface="Arial" panose="020B0604020202020204" pitchFamily="34" charset="0"/>
              </a:rPr>
              <a:t>Resources:</a:t>
            </a:r>
            <a:br>
              <a:rPr lang="en-US" sz="1050" b="1" baseline="0" dirty="0">
                <a:latin typeface="Arial" panose="020B0604020202020204" pitchFamily="34" charset="0"/>
                <a:cs typeface="Arial" panose="020B0604020202020204" pitchFamily="34" charset="0"/>
              </a:rPr>
            </a:br>
            <a:r>
              <a:rPr lang="en-US" sz="1050" baseline="0" dirty="0">
                <a:latin typeface="Arial" panose="020B0604020202020204" pitchFamily="34" charset="0"/>
                <a:cs typeface="Arial" panose="020B0604020202020204" pitchFamily="34" charset="0"/>
              </a:rPr>
              <a:t>This works like a multi-level bulleted list.  Use the list level buttons on your “Home” tab to</a:t>
            </a:r>
            <a:br>
              <a:rPr lang="en-US" sz="1050" baseline="0" dirty="0">
                <a:latin typeface="Arial" panose="020B0604020202020204" pitchFamily="34" charset="0"/>
                <a:cs typeface="Arial" panose="020B0604020202020204" pitchFamily="34" charset="0"/>
              </a:rPr>
            </a:br>
            <a:r>
              <a:rPr lang="en-US" sz="1050" baseline="0" dirty="0">
                <a:latin typeface="Arial" panose="020B0604020202020204" pitchFamily="34" charset="0"/>
                <a:cs typeface="Arial" panose="020B0604020202020204" pitchFamily="34" charset="0"/>
              </a:rPr>
              <a:t>change levels.</a:t>
            </a:r>
          </a:p>
          <a:p>
            <a:pPr marL="628650" lvl="1" indent="-171450">
              <a:spcBef>
                <a:spcPts val="600"/>
              </a:spcBef>
              <a:spcAft>
                <a:spcPts val="3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first level is the name of the resource</a:t>
            </a:r>
          </a:p>
          <a:p>
            <a:pPr marL="628650" lvl="1" indent="-171450">
              <a:spcAft>
                <a:spcPts val="3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second level is the Resource Information</a:t>
            </a:r>
          </a:p>
          <a:p>
            <a:pPr marL="628650" lvl="1" indent="-171450">
              <a:spcAft>
                <a:spcPts val="6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third level is the Resource Link.</a:t>
            </a:r>
          </a:p>
          <a:p>
            <a:pPr marL="171450" lvl="0" indent="-171450">
              <a:spcAft>
                <a:spcPts val="600"/>
              </a:spcAft>
              <a:buFont typeface="Arial" panose="020B0604020202020204" pitchFamily="34" charset="0"/>
              <a:buChar char="•"/>
            </a:pPr>
            <a:endParaRPr lang="en-US" sz="1050" baseline="0" dirty="0">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endParaRPr lang="en-US" sz="1050" dirty="0">
              <a:latin typeface="Arial" panose="020B0604020202020204" pitchFamily="34" charset="0"/>
              <a:cs typeface="Arial" panose="020B0604020202020204" pitchFamily="34" charset="0"/>
            </a:endParaRPr>
          </a:p>
        </p:txBody>
      </p:sp>
      <p:grpSp>
        <p:nvGrpSpPr>
          <p:cNvPr id="18" name="Group 17"/>
          <p:cNvGrpSpPr/>
          <p:nvPr userDrawn="1"/>
        </p:nvGrpSpPr>
        <p:grpSpPr>
          <a:xfrm>
            <a:off x="6728086" y="5023409"/>
            <a:ext cx="1296075" cy="481538"/>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sp>
        <p:nvSpPr>
          <p:cNvPr id="28" name="Rectangle 27"/>
          <p:cNvSpPr/>
          <p:nvPr userDrawn="1"/>
        </p:nvSpPr>
        <p:spPr>
          <a:xfrm>
            <a:off x="5509122" y="1"/>
            <a:ext cx="278130" cy="119753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7" name="Rectangle 26"/>
          <p:cNvSpPr/>
          <p:nvPr userDrawn="1"/>
        </p:nvSpPr>
        <p:spPr>
          <a:xfrm>
            <a:off x="4429402" y="1501813"/>
            <a:ext cx="278130" cy="5356188"/>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TextBox 5"/>
          <p:cNvSpPr txBox="1"/>
          <p:nvPr userDrawn="1"/>
        </p:nvSpPr>
        <p:spPr>
          <a:xfrm>
            <a:off x="0" y="54831"/>
            <a:ext cx="5448300" cy="978729"/>
          </a:xfrm>
          <a:prstGeom prst="rect">
            <a:avLst/>
          </a:prstGeom>
          <a:noFill/>
        </p:spPr>
        <p:txBody>
          <a:bodyPr wrap="square" rtlCol="0">
            <a:spAutoFit/>
          </a:bodyPr>
          <a:lstStyle/>
          <a:p>
            <a:pPr algn="ctr">
              <a:lnSpc>
                <a:spcPct val="90000"/>
              </a:lnSpc>
            </a:pPr>
            <a:r>
              <a:rPr lang="en-US" sz="3600" b="0" i="0" kern="1200" cap="small" spc="40"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This Slide Is Hidden.  </a:t>
            </a:r>
          </a:p>
          <a:p>
            <a:pPr algn="ctr">
              <a:lnSpc>
                <a:spcPct val="90000"/>
              </a:lnSpc>
            </a:pPr>
            <a:r>
              <a:rPr lang="en-US" sz="2800" b="0" i="0" kern="1200" cap="small" spc="40"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It will not display in your presentation.</a:t>
            </a:r>
          </a:p>
        </p:txBody>
      </p:sp>
      <p:sp>
        <p:nvSpPr>
          <p:cNvPr id="7" name="TextBox 6"/>
          <p:cNvSpPr txBox="1"/>
          <p:nvPr userDrawn="1"/>
        </p:nvSpPr>
        <p:spPr>
          <a:xfrm>
            <a:off x="91736" y="1613703"/>
            <a:ext cx="4297680" cy="5149047"/>
          </a:xfrm>
          <a:prstGeom prst="rect">
            <a:avLst/>
          </a:prstGeom>
          <a:noFill/>
        </p:spPr>
        <p:txBody>
          <a:bodyPr wrap="square" rtlCol="0">
            <a:noAutofit/>
          </a:bodyPr>
          <a:lstStyle/>
          <a:p>
            <a:pPr>
              <a:spcAft>
                <a:spcPts val="300"/>
              </a:spcAft>
            </a:pPr>
            <a:r>
              <a:rPr lang="en-US" sz="1400" b="1" dirty="0">
                <a:latin typeface="Arial" panose="020B0604020202020204" pitchFamily="34" charset="0"/>
                <a:cs typeface="Arial" panose="020B0604020202020204" pitchFamily="34" charset="0"/>
              </a:rPr>
              <a:t>How to use</a:t>
            </a:r>
            <a:r>
              <a:rPr lang="en-US" sz="1400" b="1" baseline="0" dirty="0">
                <a:latin typeface="Arial" panose="020B0604020202020204" pitchFamily="34" charset="0"/>
                <a:cs typeface="Arial" panose="020B0604020202020204" pitchFamily="34" charset="0"/>
              </a:rPr>
              <a:t> this template:</a:t>
            </a:r>
          </a:p>
          <a:p>
            <a:pPr marL="171450" indent="-171450">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available.  Select the layout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need from the list.</a:t>
            </a:r>
          </a:p>
          <a:p>
            <a:pPr marL="171450" indent="-171450">
              <a:spcBef>
                <a:spcPts val="600"/>
              </a:spcBef>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Likewise, to </a:t>
            </a:r>
            <a:r>
              <a:rPr lang="en-US" sz="1050" b="0" i="1" baseline="0" dirty="0">
                <a:latin typeface="Arial" panose="020B0604020202020204" pitchFamily="34" charset="0"/>
                <a:cs typeface="Arial" panose="020B0604020202020204" pitchFamily="34" charset="0"/>
              </a:rPr>
              <a:t>change</a:t>
            </a:r>
            <a:r>
              <a:rPr lang="en-US" sz="1050" b="0" baseline="0" dirty="0">
                <a:latin typeface="Arial" panose="020B0604020202020204" pitchFamily="34" charset="0"/>
                <a:cs typeface="Arial" panose="020B0604020202020204" pitchFamily="34" charset="0"/>
              </a:rPr>
              <a:t>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template master of a slide,</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click the “Layout” button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right next to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“New Slide” button.</a:t>
            </a:r>
          </a:p>
          <a:p>
            <a:pPr marL="0" marR="0" lvl="0" indent="0" algn="l" defTabSz="457200" rtl="0" eaLnBrk="1" fontAlgn="auto" latinLnBrk="0" hangingPunct="1">
              <a:lnSpc>
                <a:spcPct val="100000"/>
              </a:lnSpc>
              <a:spcBef>
                <a:spcPts val="60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 Template Notes:</a:t>
            </a:r>
          </a:p>
          <a:p>
            <a:pPr marL="274320" lvl="0" indent="0">
              <a:spcAft>
                <a:spcPts val="600"/>
              </a:spcAft>
              <a:buFont typeface="Arial" panose="020B0604020202020204" pitchFamily="34" charset="0"/>
              <a:buNone/>
            </a:pPr>
            <a:r>
              <a:rPr lang="en-US" sz="1800" b="0" u="sng" spc="60" baseline="0" dirty="0">
                <a:solidFill>
                  <a:schemeClr val="bg1"/>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 NOT:</a:t>
            </a:r>
          </a:p>
          <a:p>
            <a:pPr marL="628650" marR="0" lvl="1"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50" b="1" baseline="0" dirty="0">
                <a:latin typeface="Arial" panose="020B0604020202020204" pitchFamily="34" charset="0"/>
                <a:cs typeface="Arial" panose="020B0604020202020204" pitchFamily="34" charset="0"/>
              </a:rPr>
              <a:t>Space out your bullets using the “enter” key</a:t>
            </a:r>
            <a:r>
              <a:rPr lang="en-US" sz="1050" b="0" baseline="0" dirty="0">
                <a:latin typeface="Arial" panose="020B0604020202020204" pitchFamily="34" charset="0"/>
                <a:cs typeface="Arial" panose="020B0604020202020204" pitchFamily="34" charset="0"/>
              </a:rPr>
              <a:t>.  If a spacing adjustment is needed, it will be handled by the design team.</a:t>
            </a:r>
            <a:endParaRPr lang="en-US" sz="1050" b="0" dirty="0">
              <a:latin typeface="Arial" panose="020B0604020202020204" pitchFamily="34" charset="0"/>
              <a:cs typeface="Arial" panose="020B0604020202020204" pitchFamily="34" charset="0"/>
            </a:endParaRPr>
          </a:p>
          <a:p>
            <a:pPr marL="628650" lvl="1" indent="-171450">
              <a:spcAft>
                <a:spcPts val="600"/>
              </a:spcAft>
              <a:buFont typeface="Arial" panose="020B0604020202020204" pitchFamily="34" charset="0"/>
              <a:buChar char="•"/>
            </a:pPr>
            <a:r>
              <a:rPr lang="en-US" sz="1050" b="1" baseline="0" dirty="0">
                <a:latin typeface="Arial" panose="020B0604020202020204" pitchFamily="34" charset="0"/>
                <a:cs typeface="Arial" panose="020B0604020202020204" pitchFamily="34" charset="0"/>
              </a:rPr>
              <a:t>Type any titles in all uppercase or with caps lock on</a:t>
            </a:r>
            <a:r>
              <a:rPr lang="en-US" sz="1050" b="0" baseline="0" dirty="0">
                <a:latin typeface="Arial" panose="020B0604020202020204" pitchFamily="34" charset="0"/>
                <a:cs typeface="Arial" panose="020B0604020202020204" pitchFamily="34" charset="0"/>
              </a:rPr>
              <a:t>, as formatting is automatic. Type using standard title caps.</a:t>
            </a:r>
          </a:p>
          <a:p>
            <a:pPr marL="628650" lvl="1" indent="-171450">
              <a:spcAft>
                <a:spcPts val="600"/>
              </a:spcAft>
              <a:buFont typeface="Arial" panose="020B0604020202020204" pitchFamily="34" charset="0"/>
              <a:buChar char="•"/>
            </a:pPr>
            <a:r>
              <a:rPr lang="en-US" sz="1050" b="1" baseline="0" dirty="0">
                <a:latin typeface="Arial" panose="020B0604020202020204" pitchFamily="34" charset="0"/>
                <a:cs typeface="Arial" panose="020B0604020202020204" pitchFamily="34" charset="0"/>
              </a:rPr>
              <a:t>Change heading alignment or location. </a:t>
            </a:r>
            <a:r>
              <a:rPr lang="en-US" sz="1050" b="0" baseline="0" dirty="0">
                <a:latin typeface="Arial" panose="020B0604020202020204" pitchFamily="34" charset="0"/>
                <a:cs typeface="Arial" panose="020B0604020202020204" pitchFamily="34" charset="0"/>
              </a:rPr>
              <a:t>Any issues present in the display of your slides will be repaired by the design team.</a:t>
            </a:r>
          </a:p>
          <a:p>
            <a:pPr marL="27432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sng" strike="noStrike" kern="1200" cap="none" spc="60" normalizeH="0" baseline="0" noProof="0" dirty="0">
                <a:ln>
                  <a:noFill/>
                </a:ln>
                <a:solidFill>
                  <a:schemeClr val="bg1"/>
                </a:solidFill>
                <a:effectLst>
                  <a:outerShdw blurRad="76200" dist="38100" dir="8100000" algn="tr" rotWithShape="0">
                    <a:prstClr val="black">
                      <a:alpha val="60000"/>
                    </a:prstClr>
                  </a:outerShdw>
                </a:effectLst>
                <a:uLnTx/>
                <a:uFillTx/>
                <a:latin typeface="Impact" panose="020B0806030902050204" pitchFamily="34" charset="0"/>
                <a:ea typeface="+mn-ea"/>
                <a:cs typeface="Arial" panose="020B0604020202020204" pitchFamily="34" charset="0"/>
              </a:rPr>
              <a:t>DO:</a:t>
            </a:r>
          </a:p>
          <a:p>
            <a:pPr marL="628650" marR="0" lvl="1"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 your graphics</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originated.  Note that any graphics not referenced or in violation of </a:t>
            </a:r>
            <a:r>
              <a:rPr kumimoji="0" lang="en-US" sz="105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US Copyright Law, Title 17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600"/>
              </a:spcBef>
              <a:buFont typeface="Arial" panose="020B0604020202020204" pitchFamily="34" charset="0"/>
              <a:buNone/>
            </a:pPr>
            <a:endParaRPr lang="en-US" sz="1100" b="0" baseline="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grpSp>
        <p:nvGrpSpPr>
          <p:cNvPr id="13" name="Group 12"/>
          <p:cNvGrpSpPr/>
          <p:nvPr userDrawn="1"/>
        </p:nvGrpSpPr>
        <p:grpSpPr>
          <a:xfrm>
            <a:off x="95250" y="1177480"/>
            <a:ext cx="8953500" cy="325901"/>
            <a:chOff x="95250" y="1177480"/>
            <a:chExt cx="8953500" cy="325901"/>
          </a:xfrm>
        </p:grpSpPr>
        <p:sp>
          <p:nvSpPr>
            <p:cNvPr id="10" name="TextBox 9"/>
            <p:cNvSpPr txBox="1"/>
            <p:nvPr userDrawn="1"/>
          </p:nvSpPr>
          <p:spPr>
            <a:xfrm>
              <a:off x="95250" y="1177480"/>
              <a:ext cx="8953500" cy="304277"/>
            </a:xfrm>
            <a:prstGeom prst="rect">
              <a:avLst/>
            </a:prstGeom>
            <a:noFill/>
          </p:spPr>
          <p:txBody>
            <a:bodyPr wrap="square" rtlCol="0">
              <a:noAutofit/>
            </a:bodyPr>
            <a:lstStyle/>
            <a:p>
              <a:pPr algn="ctr"/>
              <a:r>
                <a:rPr lang="en-US" sz="1600" i="1" dirty="0">
                  <a:solidFill>
                    <a:schemeClr val="tx1">
                      <a:lumMod val="65000"/>
                      <a:lumOff val="35000"/>
                    </a:schemeClr>
                  </a:solidFill>
                  <a:latin typeface="Arial" panose="020B0604020202020204" pitchFamily="34" charset="0"/>
                  <a:cs typeface="Arial" panose="020B0604020202020204" pitchFamily="34" charset="0"/>
                </a:rPr>
                <a:t>This slide contains information</a:t>
              </a:r>
              <a:r>
                <a:rPr lang="en-US" sz="1600" i="1" baseline="0" dirty="0">
                  <a:solidFill>
                    <a:schemeClr val="tx1">
                      <a:lumMod val="65000"/>
                      <a:lumOff val="35000"/>
                    </a:schemeClr>
                  </a:solidFill>
                  <a:latin typeface="Arial" panose="020B0604020202020204" pitchFamily="34" charset="0"/>
                  <a:cs typeface="Arial" panose="020B0604020202020204" pitchFamily="34" charset="0"/>
                </a:rPr>
                <a:t> on how to use this template.  It is not a part of the presentation.</a:t>
              </a:r>
              <a:endParaRPr lang="en-US" sz="1600" i="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2" name="Group 11"/>
            <p:cNvGrpSpPr/>
            <p:nvPr userDrawn="1"/>
          </p:nvGrpSpPr>
          <p:grpSpPr>
            <a:xfrm>
              <a:off x="114300" y="1197535"/>
              <a:ext cx="8915400" cy="305846"/>
              <a:chOff x="114300" y="1188010"/>
              <a:chExt cx="8915400" cy="305846"/>
            </a:xfrm>
          </p:grpSpPr>
          <p:cxnSp>
            <p:nvCxnSpPr>
              <p:cNvPr id="9" name="Straight Connector 8"/>
              <p:cNvCxnSpPr/>
              <p:nvPr userDrawn="1"/>
            </p:nvCxnSpPr>
            <p:spPr>
              <a:xfrm>
                <a:off x="114300" y="1493856"/>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14300" y="1188010"/>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sp>
        <p:nvSpPr>
          <p:cNvPr id="15" name="TextBox 14"/>
          <p:cNvSpPr txBox="1"/>
          <p:nvPr userDrawn="1"/>
        </p:nvSpPr>
        <p:spPr>
          <a:xfrm>
            <a:off x="7084799" y="2272914"/>
            <a:ext cx="1317601" cy="1154326"/>
          </a:xfrm>
          <a:prstGeom prst="rect">
            <a:avLst/>
          </a:prstGeom>
          <a:noFill/>
        </p:spPr>
        <p:txBody>
          <a:bodyPr wrap="square" rtlCol="0">
            <a:noAutofit/>
          </a:bodyPr>
          <a:lstStyle/>
          <a:p>
            <a:pPr marL="0" lvl="1" indent="-171450">
              <a:lnSpc>
                <a:spcPct val="90000"/>
              </a:lnSpc>
              <a:spcAft>
                <a:spcPts val="400"/>
              </a:spcAft>
              <a:buFont typeface="Arial" panose="020B0604020202020204" pitchFamily="34" charset="0"/>
              <a:buChar char="•"/>
            </a:pPr>
            <a:r>
              <a:rPr lang="en-US" sz="1100" b="0" baseline="0" dirty="0"/>
              <a:t>Quote</a:t>
            </a:r>
          </a:p>
          <a:p>
            <a:pPr marL="0" lvl="1" indent="-171450">
              <a:lnSpc>
                <a:spcPct val="90000"/>
              </a:lnSpc>
              <a:spcAft>
                <a:spcPts val="400"/>
              </a:spcAft>
              <a:buFont typeface="Arial" panose="020B0604020202020204" pitchFamily="34" charset="0"/>
              <a:buChar char="•"/>
            </a:pPr>
            <a:r>
              <a:rPr lang="en-US" sz="1100" b="0" baseline="0" dirty="0"/>
              <a:t>Questions</a:t>
            </a:r>
          </a:p>
          <a:p>
            <a:pPr marL="0" lvl="1" indent="-171450">
              <a:lnSpc>
                <a:spcPct val="90000"/>
              </a:lnSpc>
              <a:spcAft>
                <a:spcPts val="400"/>
              </a:spcAft>
              <a:buFont typeface="Arial" panose="020B0604020202020204" pitchFamily="34" charset="0"/>
              <a:buChar char="•"/>
            </a:pPr>
            <a:r>
              <a:rPr lang="en-US" sz="1100" b="0" baseline="0" dirty="0"/>
              <a:t>Resources</a:t>
            </a:r>
          </a:p>
          <a:p>
            <a:pPr marL="0" lvl="1" indent="-171450">
              <a:lnSpc>
                <a:spcPct val="90000"/>
              </a:lnSpc>
              <a:spcAft>
                <a:spcPts val="400"/>
              </a:spcAft>
              <a:buFont typeface="Arial" panose="020B0604020202020204" pitchFamily="34" charset="0"/>
              <a:buChar char="•"/>
            </a:pPr>
            <a:r>
              <a:rPr lang="en-US" sz="1100" b="0" baseline="0" dirty="0"/>
              <a:t>Contact</a:t>
            </a:r>
          </a:p>
          <a:p>
            <a:pPr marL="0" lvl="1" indent="-171450">
              <a:lnSpc>
                <a:spcPct val="90000"/>
              </a:lnSpc>
              <a:spcAft>
                <a:spcPts val="400"/>
              </a:spcAft>
              <a:buFont typeface="Arial" panose="020B0604020202020204" pitchFamily="34" charset="0"/>
              <a:buChar char="•"/>
            </a:pPr>
            <a:r>
              <a:rPr lang="en-US" sz="1100" b="0" baseline="0" dirty="0"/>
              <a:t>Thank You</a:t>
            </a:r>
            <a:endParaRPr lang="en-US" sz="1100" b="0" dirty="0"/>
          </a:p>
        </p:txBody>
      </p:sp>
      <p:cxnSp>
        <p:nvCxnSpPr>
          <p:cNvPr id="3" name="Straight Connector 2"/>
          <p:cNvCxnSpPr/>
          <p:nvPr userDrawn="1"/>
        </p:nvCxnSpPr>
        <p:spPr>
          <a:xfrm>
            <a:off x="5040000" y="2239425"/>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040000" y="347715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6" name="Group 25"/>
          <p:cNvGrpSpPr/>
          <p:nvPr userDrawn="1"/>
        </p:nvGrpSpPr>
        <p:grpSpPr>
          <a:xfrm>
            <a:off x="6000750" y="-37309"/>
            <a:ext cx="3143249" cy="1262157"/>
            <a:chOff x="6000750" y="-37309"/>
            <a:chExt cx="3143249" cy="1262157"/>
          </a:xfrm>
        </p:grpSpPr>
        <p:sp>
          <p:nvSpPr>
            <p:cNvPr id="23" name="TextBox 22"/>
            <p:cNvSpPr txBox="1"/>
            <p:nvPr userDrawn="1"/>
          </p:nvSpPr>
          <p:spPr>
            <a:xfrm>
              <a:off x="7205266" y="66207"/>
              <a:ext cx="1938733" cy="1044036"/>
            </a:xfrm>
            <a:prstGeom prst="rect">
              <a:avLst/>
            </a:prstGeom>
            <a:noFill/>
          </p:spPr>
          <p:txBody>
            <a:bodyPr wrap="square" rtlCol="0">
              <a:noAutofit/>
            </a:bodyPr>
            <a:lstStyle/>
            <a:p>
              <a:pPr algn="l">
                <a:lnSpc>
                  <a:spcPct val="90000"/>
                </a:lnSpc>
              </a:pPr>
              <a:r>
                <a:rPr lang="en-US" sz="1300" b="1" i="0" spc="40" dirty="0">
                  <a:solidFill>
                    <a:schemeClr val="tx1">
                      <a:lumMod val="85000"/>
                      <a:lumOff val="15000"/>
                    </a:schemeClr>
                  </a:solidFill>
                  <a:latin typeface="+mj-lt"/>
                </a:rPr>
                <a:t>Don’t Delete this slide until the presentation is final.</a:t>
              </a:r>
              <a:endParaRPr lang="en-US" sz="1300" b="1" i="0" spc="40" baseline="0" dirty="0">
                <a:solidFill>
                  <a:schemeClr val="tx1">
                    <a:lumMod val="85000"/>
                    <a:lumOff val="15000"/>
                  </a:schemeClr>
                </a:solidFill>
                <a:latin typeface="+mj-lt"/>
              </a:endParaRPr>
            </a:p>
            <a:p>
              <a:pPr algn="ctr">
                <a:lnSpc>
                  <a:spcPct val="90000"/>
                </a:lnSpc>
                <a:spcBef>
                  <a:spcPts val="600"/>
                </a:spcBef>
              </a:pPr>
              <a:r>
                <a:rPr lang="en-US" sz="1500" b="1" i="0" spc="40" baseline="0" dirty="0">
                  <a:solidFill>
                    <a:srgbClr val="9D1C30"/>
                  </a:solidFill>
                  <a:latin typeface="+mj-lt"/>
                </a:rPr>
                <a:t>Keep it in the template.</a:t>
              </a:r>
              <a:endParaRPr lang="en-US" sz="1500" b="1" i="0" spc="40" dirty="0">
                <a:solidFill>
                  <a:srgbClr val="9D1C30"/>
                </a:solidFill>
                <a:latin typeface="+mj-lt"/>
              </a:endParaRPr>
            </a:p>
          </p:txBody>
        </p:sp>
        <p:grpSp>
          <p:nvGrpSpPr>
            <p:cNvPr id="25" name="Group 24"/>
            <p:cNvGrpSpPr/>
            <p:nvPr userDrawn="1"/>
          </p:nvGrpSpPr>
          <p:grpSpPr>
            <a:xfrm>
              <a:off x="6000750" y="-37309"/>
              <a:ext cx="1262157" cy="1262157"/>
              <a:chOff x="1714500" y="4547858"/>
              <a:chExt cx="1262157" cy="1262157"/>
            </a:xfrm>
          </p:grpSpPr>
          <p:grpSp>
            <p:nvGrpSpPr>
              <p:cNvPr id="24" name="Group 23"/>
              <p:cNvGrpSpPr/>
              <p:nvPr userDrawn="1"/>
            </p:nvGrpSpPr>
            <p:grpSpPr>
              <a:xfrm>
                <a:off x="1714500" y="4547858"/>
                <a:ext cx="1262157" cy="1262157"/>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19" name="TextBox 18"/>
              <p:cNvSpPr txBox="1"/>
              <p:nvPr userDrawn="1"/>
            </p:nvSpPr>
            <p:spPr>
              <a:xfrm>
                <a:off x="1849335" y="4755916"/>
                <a:ext cx="992486" cy="838221"/>
              </a:xfrm>
              <a:prstGeom prst="rect">
                <a:avLst/>
              </a:prstGeom>
              <a:noFill/>
              <a:effectLst>
                <a:outerShdw blurRad="50800" dist="25400" dir="8100000" algn="tr" rotWithShape="0">
                  <a:prstClr val="black">
                    <a:alpha val="40000"/>
                  </a:prstClr>
                </a:outerShdw>
              </a:effectLst>
            </p:spPr>
            <p:txBody>
              <a:bodyPr wrap="square" rtlCol="0">
                <a:noAutofit/>
              </a:bodyPr>
              <a:lstStyle/>
              <a:p>
                <a:pPr algn="ctr"/>
                <a:r>
                  <a:rPr lang="en-US" sz="2300" b="0" i="0" spc="40" baseline="0" dirty="0">
                    <a:solidFill>
                      <a:schemeClr val="bg1"/>
                    </a:solidFill>
                    <a:latin typeface="Impact" panose="020B0806030902050204" pitchFamily="34" charset="0"/>
                  </a:rPr>
                  <a:t>DON’T</a:t>
                </a:r>
                <a:br>
                  <a:rPr lang="en-US" sz="2300" b="0" i="0" spc="40" baseline="0" dirty="0">
                    <a:solidFill>
                      <a:schemeClr val="bg1"/>
                    </a:solidFill>
                    <a:latin typeface="Impact" panose="020B0806030902050204" pitchFamily="34" charset="0"/>
                  </a:rPr>
                </a:br>
                <a:r>
                  <a:rPr lang="en-US" sz="2300" b="0" i="0" spc="40"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939046" y="2334674"/>
            <a:ext cx="2645179" cy="1166059"/>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sp>
        <p:nvSpPr>
          <p:cNvPr id="35" name="TextBox 34"/>
          <p:cNvSpPr txBox="1"/>
          <p:nvPr userDrawn="1"/>
        </p:nvSpPr>
        <p:spPr>
          <a:xfrm>
            <a:off x="114300" y="910225"/>
            <a:ext cx="5313591" cy="304277"/>
          </a:xfrm>
          <a:prstGeom prst="rect">
            <a:avLst/>
          </a:prstGeom>
          <a:noFill/>
        </p:spPr>
        <p:txBody>
          <a:bodyPr wrap="square" rtlCol="0">
            <a:noAutofit/>
          </a:bodyPr>
          <a:lstStyle/>
          <a:p>
            <a:pPr algn="ctr"/>
            <a:r>
              <a:rPr lang="en-US" sz="1200" b="1" i="0" dirty="0">
                <a:solidFill>
                  <a:schemeClr val="accent2">
                    <a:lumMod val="50000"/>
                  </a:schemeClr>
                </a:solidFill>
                <a:latin typeface="Arial" panose="020B0604020202020204" pitchFamily="34" charset="0"/>
                <a:cs typeface="Arial" panose="020B0604020202020204" pitchFamily="34" charset="0"/>
              </a:rPr>
              <a:t>Slide numbers will set properly when deck is</a:t>
            </a:r>
            <a:r>
              <a:rPr lang="en-US" sz="1200" b="1" i="0" baseline="0" dirty="0">
                <a:solidFill>
                  <a:schemeClr val="accent2">
                    <a:lumMod val="50000"/>
                  </a:schemeClr>
                </a:solidFill>
                <a:latin typeface="Arial" panose="020B0604020202020204" pitchFamily="34" charset="0"/>
                <a:cs typeface="Arial" panose="020B0604020202020204" pitchFamily="34" charset="0"/>
              </a:rPr>
              <a:t> finalized.</a:t>
            </a:r>
            <a:endParaRPr lang="en-US" sz="1200" b="1" i="0" dirty="0">
              <a:solidFill>
                <a:schemeClr val="accent2">
                  <a:lumMod val="50000"/>
                </a:schemeClr>
              </a:solidFill>
              <a:latin typeface="Arial" panose="020B0604020202020204" pitchFamily="34" charset="0"/>
              <a:cs typeface="Arial" panose="020B0604020202020204" pitchFamily="34" charset="0"/>
            </a:endParaRPr>
          </a:p>
        </p:txBody>
      </p:sp>
      <p:sp>
        <p:nvSpPr>
          <p:cNvPr id="36" name="Rectangle 35"/>
          <p:cNvSpPr/>
          <p:nvPr userDrawn="1"/>
        </p:nvSpPr>
        <p:spPr>
          <a:xfrm>
            <a:off x="4714598" y="6248400"/>
            <a:ext cx="4429402" cy="610606"/>
          </a:xfrm>
          <a:prstGeom prst="rect">
            <a:avLst/>
          </a:prstGeom>
          <a:solidFill>
            <a:schemeClr val="bg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tIns="0" rtlCol="0" anchor="ctr"/>
          <a:lstStyle/>
          <a:p>
            <a:pPr algn="ctr"/>
            <a:r>
              <a:rPr lang="en-US" sz="2000" b="1" dirty="0">
                <a:solidFill>
                  <a:schemeClr val="bg1"/>
                </a:solidFill>
                <a:effectLst>
                  <a:outerShdw blurRad="50800" dist="38100" dir="8100000" algn="tr" rotWithShape="0">
                    <a:prstClr val="black">
                      <a:alpha val="40000"/>
                    </a:prstClr>
                  </a:outerShdw>
                </a:effectLst>
              </a:rPr>
              <a:t>Questions</a:t>
            </a:r>
            <a:r>
              <a:rPr lang="en-US" sz="2000" b="1" baseline="0" dirty="0">
                <a:solidFill>
                  <a:schemeClr val="bg1"/>
                </a:solidFill>
                <a:effectLst>
                  <a:outerShdw blurRad="50800" dist="38100" dir="8100000" algn="tr" rotWithShape="0">
                    <a:prstClr val="black">
                      <a:alpha val="40000"/>
                    </a:prstClr>
                  </a:outerShdw>
                </a:effectLst>
              </a:rPr>
              <a:t> about this template?</a:t>
            </a:r>
          </a:p>
          <a:p>
            <a:pPr algn="ctr"/>
            <a:r>
              <a:rPr lang="en-US" sz="1400" baseline="0" dirty="0">
                <a:solidFill>
                  <a:schemeClr val="bg1"/>
                </a:solidFill>
                <a:effectLst>
                  <a:outerShdw blurRad="50800" dist="38100" dir="8100000" algn="tr" rotWithShape="0">
                    <a:prstClr val="black">
                      <a:alpha val="40000"/>
                    </a:prstClr>
                  </a:outerShdw>
                </a:effectLst>
              </a:rPr>
              <a:t>Email: </a:t>
            </a:r>
            <a:r>
              <a:rPr lang="en-US" sz="1400" baseline="0" dirty="0">
                <a:solidFill>
                  <a:schemeClr val="bg1"/>
                </a:solidFill>
                <a:effectLst>
                  <a:outerShdw blurRad="50800" dist="38100" dir="8100000" algn="tr" rotWithShape="0">
                    <a:prstClr val="black">
                      <a:alpha val="40000"/>
                    </a:prstClr>
                  </a:outerShdw>
                </a:effectLst>
                <a:hlinkClick r:id="rId4"/>
              </a:rPr>
              <a:t>ETAsupport@wfgpshelpdesk.atlassian.net</a:t>
            </a:r>
            <a:r>
              <a:rPr lang="en-US" sz="1400" baseline="0" dirty="0">
                <a:solidFill>
                  <a:schemeClr val="bg1"/>
                </a:solidFill>
                <a:effectLst>
                  <a:outerShdw blurRad="50800" dist="38100" dir="8100000" algn="tr" rotWithShape="0">
                    <a:prstClr val="black">
                      <a:alpha val="40000"/>
                    </a:prstClr>
                  </a:outerShdw>
                </a:effectLst>
              </a:rPr>
              <a:t> </a:t>
            </a:r>
            <a:endParaRPr lang="en-US" sz="1400" dirty="0">
              <a:solidFill>
                <a:schemeClr val="tx2">
                  <a:lumMod val="20000"/>
                  <a:lumOff val="80000"/>
                </a:schemeClr>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157383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5486400" cy="566738"/>
          </a:xfrm>
        </p:spPr>
        <p:txBody>
          <a:bodyPr anchor="b">
            <a:normAutofit/>
          </a:bodyPr>
          <a:lstStyle>
            <a:lvl1pPr algn="l">
              <a:defRPr sz="2400" b="0" spc="40" baseline="0">
                <a:gradFill>
                  <a:gsLst>
                    <a:gs pos="0">
                      <a:srgbClr val="004874"/>
                    </a:gs>
                    <a:gs pos="100000">
                      <a:srgbClr val="041F36"/>
                    </a:gs>
                  </a:gsLst>
                  <a:lin ang="5400000" scaled="1"/>
                </a:gradFill>
              </a:defRPr>
            </a:lvl1pPr>
          </a:lstStyle>
          <a:p>
            <a:r>
              <a:rPr lang="en-US" dirty="0"/>
              <a:t>Picture Title Here</a:t>
            </a:r>
          </a:p>
        </p:txBody>
      </p:sp>
      <p:sp>
        <p:nvSpPr>
          <p:cNvPr id="3" name="Picture Placeholder 2"/>
          <p:cNvSpPr>
            <a:spLocks noGrp="1"/>
          </p:cNvSpPr>
          <p:nvPr>
            <p:ph type="pic" idx="1" hasCustomPrompt="1"/>
          </p:nvPr>
        </p:nvSpPr>
        <p:spPr>
          <a:xfrm>
            <a:off x="1316038" y="612775"/>
            <a:ext cx="5486400" cy="41148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vert="horz" lIns="91440" tIns="45720" rIns="91440" bIns="45720" rtlCol="0"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lang="en-US" sz="3200" i="1" baseline="0">
                <a:ln>
                  <a:noFill/>
                </a:ln>
              </a:defRPr>
            </a:lvl1pPr>
          </a:lstStyle>
          <a:p>
            <a:pPr marL="0" marR="0" lvl="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a:pPr>
            <a:r>
              <a:rPr lang="en-US" dirty="0"/>
              <a:t>drop picture here</a:t>
            </a:r>
          </a:p>
        </p:txBody>
      </p:sp>
      <p:sp>
        <p:nvSpPr>
          <p:cNvPr id="4" name="Text Placeholder 3"/>
          <p:cNvSpPr>
            <a:spLocks noGrp="1"/>
          </p:cNvSpPr>
          <p:nvPr>
            <p:ph type="body" sz="half" idx="2" hasCustomPrompt="1"/>
          </p:nvPr>
        </p:nvSpPr>
        <p:spPr>
          <a:xfrm>
            <a:off x="2628900" y="5396366"/>
            <a:ext cx="4649788" cy="804862"/>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Picture caption here</a:t>
            </a:r>
          </a:p>
        </p:txBody>
      </p:sp>
      <p:pic>
        <p:nvPicPr>
          <p:cNvPr id="6" name="Picture 5"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780144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9613" y="1875238"/>
            <a:ext cx="4837112" cy="533400"/>
          </a:xfrm>
        </p:spPr>
        <p:txBody>
          <a:bodyPr lIns="0" tIns="0" rIns="0" bIns="0" anchor="t" anchorCtr="0">
            <a:normAutofit/>
          </a:bodyPr>
          <a:lstStyle>
            <a:lvl1pPr algn="l">
              <a:defRPr sz="32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2390776"/>
            <a:ext cx="4837112" cy="354807"/>
          </a:xfrm>
        </p:spPr>
        <p:txBody>
          <a:bodyPr lIns="182880">
            <a:normAutofit/>
          </a:bodyPr>
          <a:lstStyle>
            <a:lvl1pPr marL="0" indent="0">
              <a:buNone/>
              <a:defRPr sz="18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066800" y="1914525"/>
            <a:ext cx="1828800" cy="25146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27932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2905126"/>
            <a:ext cx="4837112" cy="1347790"/>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Today’s Presenter</a:t>
            </a:r>
          </a:p>
        </p:txBody>
      </p:sp>
      <p:pic>
        <p:nvPicPr>
          <p:cNvPr id="9" name="Picture 8"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04614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3970337"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397033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Today’s Presenters</a:t>
            </a:r>
          </a:p>
        </p:txBody>
      </p:sp>
      <p:pic>
        <p:nvPicPr>
          <p:cNvPr id="15" name="Picture 14"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715805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Slide - Triple">
    <p:spTree>
      <p:nvGrpSpPr>
        <p:cNvPr id="1" name=""/>
        <p:cNvGrpSpPr/>
        <p:nvPr/>
      </p:nvGrpSpPr>
      <p:grpSpPr>
        <a:xfrm>
          <a:off x="0" y="0"/>
          <a:ext cx="0" cy="0"/>
          <a:chOff x="0" y="0"/>
          <a:chExt cx="0" cy="0"/>
        </a:xfrm>
      </p:grpSpPr>
      <p:sp>
        <p:nvSpPr>
          <p:cNvPr id="28" name="Rectangle 27"/>
          <p:cNvSpPr/>
          <p:nvPr userDrawn="1"/>
        </p:nvSpPr>
        <p:spPr>
          <a:xfrm>
            <a:off x="0" y="2124678"/>
            <a:ext cx="8239125" cy="1625896"/>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2" name="Group 31"/>
          <p:cNvGrpSpPr/>
          <p:nvPr userDrawn="1"/>
        </p:nvGrpSpPr>
        <p:grpSpPr>
          <a:xfrm>
            <a:off x="-1" y="2097246"/>
            <a:ext cx="8239126" cy="1681481"/>
            <a:chOff x="-1" y="2097246"/>
            <a:chExt cx="8239126" cy="1681481"/>
          </a:xfrm>
        </p:grpSpPr>
        <p:sp>
          <p:nvSpPr>
            <p:cNvPr id="30" name="Rectangle 29"/>
            <p:cNvSpPr/>
            <p:nvPr userDrawn="1"/>
          </p:nvSpPr>
          <p:spPr>
            <a:xfrm>
              <a:off x="0" y="3751295"/>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1" y="2097246"/>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Text Placeholder 8"/>
          <p:cNvSpPr>
            <a:spLocks noGrp="1"/>
          </p:cNvSpPr>
          <p:nvPr>
            <p:ph type="body" sz="quarter" idx="19" hasCustomPrompt="1"/>
          </p:nvPr>
        </p:nvSpPr>
        <p:spPr>
          <a:xfrm>
            <a:off x="4035283" y="2171114"/>
            <a:ext cx="3970337" cy="366712"/>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2297112" y="4043757"/>
            <a:ext cx="3970337" cy="365760"/>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stStyle>
          <a:p>
            <a:pPr marL="0" lvl="0" indent="0" algn="l" defTabSz="45720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2" name="Title 1"/>
          <p:cNvSpPr>
            <a:spLocks noGrp="1"/>
          </p:cNvSpPr>
          <p:nvPr>
            <p:ph type="title" hasCustomPrompt="1"/>
          </p:nvPr>
        </p:nvSpPr>
        <p:spPr>
          <a:xfrm>
            <a:off x="2297113" y="290227"/>
            <a:ext cx="3970337" cy="365760"/>
          </a:xfrm>
        </p:spPr>
        <p:txBody>
          <a:bodyPr lIns="0" tIns="0" rIns="0" bIns="0" anchor="b" anchorCtr="0">
            <a:normAutofit/>
          </a:bodyPr>
          <a:lstStyle>
            <a:lvl1pPr algn="l">
              <a:defRPr sz="2800" b="0" spc="40"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297112" y="685801"/>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558941" y="265513"/>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297113" y="10025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297113" y="1038226"/>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2297113" y="443814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558941" y="3989281"/>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2297113" y="475485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2297113" y="4790569"/>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4" name="Text Placeholder 3"/>
          <p:cNvSpPr>
            <a:spLocks noGrp="1"/>
          </p:cNvSpPr>
          <p:nvPr>
            <p:ph type="body" sz="half" idx="16" hasCustomPrompt="1"/>
          </p:nvPr>
        </p:nvSpPr>
        <p:spPr>
          <a:xfrm>
            <a:off x="4035283" y="256716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25" name="Picture Placeholder 6"/>
          <p:cNvSpPr>
            <a:spLocks noGrp="1"/>
          </p:cNvSpPr>
          <p:nvPr>
            <p:ph type="pic" sz="quarter" idx="17" hasCustomPrompt="1"/>
          </p:nvPr>
        </p:nvSpPr>
        <p:spPr>
          <a:xfrm>
            <a:off x="2297112" y="2103112"/>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26" name="Straight Connector 25"/>
          <p:cNvCxnSpPr/>
          <p:nvPr userDrawn="1"/>
        </p:nvCxnSpPr>
        <p:spPr>
          <a:xfrm>
            <a:off x="4035283" y="288387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 Placeholder 3"/>
          <p:cNvSpPr>
            <a:spLocks noGrp="1"/>
          </p:cNvSpPr>
          <p:nvPr>
            <p:ph type="body" sz="half" idx="18" hasCustomPrompt="1"/>
          </p:nvPr>
        </p:nvSpPr>
        <p:spPr>
          <a:xfrm>
            <a:off x="4035283" y="2919590"/>
            <a:ext cx="3970337" cy="905256"/>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3"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Today’s Presenters</a:t>
            </a:r>
          </a:p>
        </p:txBody>
      </p:sp>
      <p:pic>
        <p:nvPicPr>
          <p:cNvPr id="29" name="Picture 28"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4094675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itle 1"/>
          <p:cNvSpPr txBox="1">
            <a:spLocks/>
          </p:cNvSpPr>
          <p:nvPr userDrawn="1"/>
        </p:nvSpPr>
        <p:spPr>
          <a:xfrm>
            <a:off x="-15780" y="217489"/>
            <a:ext cx="3194592"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baseline="0" dirty="0">
                <a:gradFill>
                  <a:gsLst>
                    <a:gs pos="0">
                      <a:srgbClr val="004874"/>
                    </a:gs>
                    <a:gs pos="100000">
                      <a:srgbClr val="041F36"/>
                    </a:gs>
                  </a:gsLst>
                  <a:lin ang="5400000" scaled="1"/>
                </a:gradFill>
                <a:latin typeface="Impact" panose="020B0806030902050204" pitchFamily="34" charset="0"/>
              </a:rPr>
              <a:t>Where Are You?</a:t>
            </a:r>
          </a:p>
        </p:txBody>
      </p:sp>
      <p:sp>
        <p:nvSpPr>
          <p:cNvPr id="2" name="TextBox 1"/>
          <p:cNvSpPr txBox="1"/>
          <p:nvPr userDrawn="1"/>
        </p:nvSpPr>
        <p:spPr>
          <a:xfrm>
            <a:off x="3026982" y="345650"/>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2000" kern="1200" dirty="0">
                <a:solidFill>
                  <a:schemeClr val="tx1">
                    <a:lumMod val="75000"/>
                    <a:lumOff val="25000"/>
                  </a:schemeClr>
                </a:solidFill>
                <a:latin typeface="+mn-lt"/>
                <a:ea typeface="+mn-ea"/>
                <a:cs typeface="Myriad Pro"/>
              </a:rPr>
              <a:t>Enter your location in the Chat window!</a:t>
            </a:r>
          </a:p>
        </p:txBody>
      </p:sp>
      <p:pic>
        <p:nvPicPr>
          <p:cNvPr id="14" name="Picture 13"/>
          <p:cNvPicPr>
            <a:picLocks noChangeAspect="1"/>
          </p:cNvPicPr>
          <p:nvPr userDrawn="1"/>
        </p:nvPicPr>
        <p:blipFill>
          <a:blip r:embed="rId2"/>
          <a:stretch>
            <a:fillRect/>
          </a:stretch>
        </p:blipFill>
        <p:spPr>
          <a:xfrm>
            <a:off x="0" y="849106"/>
            <a:ext cx="8295970" cy="5656620"/>
          </a:xfrm>
          <a:prstGeom prst="rect">
            <a:avLst/>
          </a:prstGeom>
          <a:effectLst>
            <a:outerShdw blurRad="63500" dist="38100" dir="8100000" algn="tr" rotWithShape="0">
              <a:prstClr val="black">
                <a:alpha val="20000"/>
              </a:prstClr>
            </a:outerShdw>
          </a:effectLst>
        </p:spPr>
      </p:pic>
      <p:sp>
        <p:nvSpPr>
          <p:cNvPr id="7" name="Chevron 6"/>
          <p:cNvSpPr/>
          <p:nvPr userDrawn="1"/>
        </p:nvSpPr>
        <p:spPr>
          <a:xfrm>
            <a:off x="30247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67212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743200"/>
            <a:ext cx="8064341" cy="4023497"/>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Impact" panose="020B0806030902050204" pitchFamily="34" charset="0"/>
                <a:ea typeface="+mj-ea"/>
                <a:cs typeface="Myriad Pro Cond"/>
              </a:rPr>
              <a:t>Today’s Objectives</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ü"/>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671852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4937876" y="0"/>
            <a:ext cx="2803928" cy="2041991"/>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Impact" panose="020B0806030902050204" pitchFamily="34" charset="0"/>
                <a:ea typeface="+mj-ea"/>
                <a:cs typeface="Myriad Pro Cond"/>
              </a:rPr>
              <a:t>Today’s Agenda</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Ø"/>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769215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ies Slide">
    <p:spTree>
      <p:nvGrpSpPr>
        <p:cNvPr id="1" name=""/>
        <p:cNvGrpSpPr/>
        <p:nvPr/>
      </p:nvGrpSpPr>
      <p:grpSpPr>
        <a:xfrm>
          <a:off x="0" y="0"/>
          <a:ext cx="0" cy="0"/>
          <a:chOff x="0" y="0"/>
          <a:chExt cx="0" cy="0"/>
        </a:xfrm>
      </p:grpSpPr>
      <p:sp>
        <p:nvSpPr>
          <p:cNvPr id="2" name="Title 1"/>
          <p:cNvSpPr>
            <a:spLocks noGrp="1"/>
          </p:cNvSpPr>
          <p:nvPr>
            <p:ph type="title"/>
          </p:nvPr>
        </p:nvSpPr>
        <p:spPr>
          <a:xfrm>
            <a:off x="1183504" y="217489"/>
            <a:ext cx="6182496" cy="774492"/>
          </a:xfrm>
        </p:spPr>
        <p:txBody>
          <a:bodyPr>
            <a:normAutofit/>
          </a:bodyPr>
          <a:lstStyle>
            <a:lvl1pPr>
              <a:defRPr sz="3800" spc="40" baseline="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8" name="Picture 7"/>
          <p:cNvPicPr>
            <a:picLocks noChangeAspect="1"/>
          </p:cNvPicPr>
          <p:nvPr userDrawn="1"/>
        </p:nvPicPr>
        <p:blipFill rotWithShape="1">
          <a:blip r:embed="rId2"/>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5" name="Group 4"/>
          <p:cNvGrpSpPr/>
          <p:nvPr userDrawn="1"/>
        </p:nvGrpSpPr>
        <p:grpSpPr>
          <a:xfrm>
            <a:off x="163880" y="1"/>
            <a:ext cx="1019623" cy="1198094"/>
            <a:chOff x="163880" y="1"/>
            <a:chExt cx="1019623" cy="1198094"/>
          </a:xfrm>
          <a:effectLst>
            <a:outerShdw blurRad="50800" dist="38100" dir="5400000" sx="101000" sy="101000" algn="t" rotWithShape="0">
              <a:prstClr val="black">
                <a:alpha val="40000"/>
              </a:prstClr>
            </a:outerShdw>
          </a:effectLst>
        </p:grpSpPr>
        <p:sp>
          <p:nvSpPr>
            <p:cNvPr id="4" name="Pentagon 3"/>
            <p:cNvSpPr/>
            <p:nvPr userDrawn="1"/>
          </p:nvSpPr>
          <p:spPr>
            <a:xfrm rot="5400000">
              <a:off x="74645" y="89236"/>
              <a:ext cx="1198094" cy="1019623"/>
            </a:xfrm>
            <a:prstGeom prst="homePlate">
              <a:avLst>
                <a:gd name="adj" fmla="val 24591"/>
              </a:avLst>
            </a:prstGeom>
            <a:gradFill flip="none" rotWithShape="1">
              <a:gsLst>
                <a:gs pos="9000">
                  <a:schemeClr val="bg1">
                    <a:lumMod val="75000"/>
                  </a:schemeClr>
                </a:gs>
                <a:gs pos="26000">
                  <a:schemeClr val="bg1"/>
                </a:gs>
                <a:gs pos="100000">
                  <a:schemeClr val="bg1">
                    <a:lumMod val="85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Rectangle 17"/>
            <p:cNvSpPr/>
            <p:nvPr userDrawn="1"/>
          </p:nvSpPr>
          <p:spPr>
            <a:xfrm rot="5400000">
              <a:off x="564947" y="-401066"/>
              <a:ext cx="217490" cy="1019623"/>
            </a:xfrm>
            <a:prstGeom prst="rect">
              <a:avLst/>
            </a:prstGeom>
            <a:gradFill flip="none" rotWithShape="1">
              <a:gsLst>
                <a:gs pos="0">
                  <a:srgbClr val="7A232E"/>
                </a:gs>
                <a:gs pos="48000">
                  <a:srgbClr val="9D1C30"/>
                </a:gs>
                <a:gs pos="100000">
                  <a:srgbClr val="B85759">
                    <a:alpha val="0"/>
                  </a:srgbClr>
                </a:gs>
                <a:gs pos="97000">
                  <a:srgbClr val="B85759"/>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9" name="Text Placeholder 3"/>
          <p:cNvSpPr>
            <a:spLocks noGrp="1"/>
          </p:cNvSpPr>
          <p:nvPr userDrawn="1">
            <p:ph type="body" sz="half" idx="2" hasCustomPrompt="1"/>
          </p:nvPr>
        </p:nvSpPr>
        <p:spPr>
          <a:xfrm>
            <a:off x="210398" y="198689"/>
            <a:ext cx="921646" cy="804862"/>
          </a:xfrm>
        </p:spPr>
        <p:txBody>
          <a:bodyPr tIns="64008">
            <a:normAutofit/>
          </a:bodyPr>
          <a:lstStyle>
            <a:lvl1pPr marL="0" indent="0" algn="ctr">
              <a:buNone/>
              <a:defRPr lang="en-US" sz="4000" b="0" i="0" kern="1200" cap="small" spc="40" baseline="0" dirty="0" smtClean="0">
                <a:ln w="15875">
                  <a:gradFill flip="none" rotWithShape="1">
                    <a:gsLst>
                      <a:gs pos="0">
                        <a:srgbClr val="9D1C30">
                          <a:lumMod val="83000"/>
                        </a:srgbClr>
                      </a:gs>
                      <a:gs pos="100000">
                        <a:srgbClr val="7A232E">
                          <a:lumMod val="93000"/>
                        </a:srgbClr>
                      </a:gs>
                    </a:gsLst>
                    <a:lin ang="16200000" scaled="1"/>
                    <a:tileRect/>
                  </a:gradFill>
                </a:ln>
                <a:gradFill flip="none" rotWithShape="1">
                  <a:gsLst>
                    <a:gs pos="0">
                      <a:srgbClr val="9D1C30">
                        <a:lumMod val="0"/>
                        <a:lumOff val="100000"/>
                      </a:srgbClr>
                    </a:gs>
                    <a:gs pos="34000">
                      <a:srgbClr val="9D1C30"/>
                    </a:gs>
                    <a:gs pos="100000">
                      <a:srgbClr val="7A232E">
                        <a:lumMod val="67000"/>
                      </a:srgbClr>
                    </a:gs>
                  </a:gsLst>
                  <a:lin ang="5400000" scaled="1"/>
                  <a:tileRect/>
                </a:gradFill>
                <a:effectLst>
                  <a:innerShdw blurRad="101600" dist="76200" dir="18900000">
                    <a:prstClr val="black">
                      <a:alpha val="50000"/>
                    </a:prstClr>
                  </a:innerShdw>
                </a:effectLst>
                <a:latin typeface="Impact" panose="020B0806030902050204" pitchFamily="34" charset="0"/>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t>
            </a:r>
          </a:p>
        </p:txBody>
      </p:sp>
      <p:pic>
        <p:nvPicPr>
          <p:cNvPr id="23" name="Picture 22"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4" name="Group 23"/>
          <p:cNvGrpSpPr/>
          <p:nvPr userDrawn="1"/>
        </p:nvGrpSpPr>
        <p:grpSpPr>
          <a:xfrm rot="10800000" flipH="1" flipV="1">
            <a:off x="8553860" y="5040637"/>
            <a:ext cx="592563" cy="1820427"/>
            <a:chOff x="8515350" y="5037573"/>
            <a:chExt cx="628650" cy="1820427"/>
          </a:xfrm>
        </p:grpSpPr>
        <p:sp>
          <p:nvSpPr>
            <p:cNvPr id="25" name="Isosceles Triangle 24"/>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6" name="Isosceles Triangle 25"/>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95551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6551612" cy="566738"/>
          </a:xfrm>
        </p:spPr>
        <p:txBody>
          <a:bodyPr anchor="b">
            <a:normAutofit/>
          </a:bodyPr>
          <a:lstStyle>
            <a:lvl1pPr marL="457200" indent="-457200" algn="r">
              <a:buClr>
                <a:srgbClr val="7A232E"/>
              </a:buClr>
              <a:buFont typeface="Wingdings" panose="05000000000000000000" pitchFamily="2" charset="2"/>
              <a:buChar char="Ø"/>
              <a:defRPr sz="32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p:nvPr>
        </p:nvSpPr>
        <p:spPr>
          <a:xfrm>
            <a:off x="962026" y="1076325"/>
            <a:ext cx="6724650" cy="2962275"/>
          </a:xfrm>
        </p:spPr>
        <p:txBody>
          <a:bodyPr anchor="ctr" anchorCtr="0">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ext Placeholder 3"/>
          <p:cNvSpPr>
            <a:spLocks noGrp="1"/>
          </p:cNvSpPr>
          <p:nvPr>
            <p:ph type="body" sz="half" idx="10" hasCustomPrompt="1"/>
          </p:nvPr>
        </p:nvSpPr>
        <p:spPr>
          <a:xfrm>
            <a:off x="1162050" y="5398235"/>
            <a:ext cx="6705600" cy="354865"/>
          </a:xfrm>
        </p:spPr>
        <p:txBody>
          <a:bodyPr anchor="ctr" anchorCtr="0">
            <a:noAutofit/>
          </a:bodyPr>
          <a:lstStyle>
            <a:lvl1pPr marL="0" indent="0" algn="r">
              <a:buNone/>
              <a:defRPr sz="18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7" name="Title 1"/>
          <p:cNvSpPr txBox="1">
            <a:spLocks/>
          </p:cNvSpPr>
          <p:nvPr userDrawn="1"/>
        </p:nvSpPr>
        <p:spPr>
          <a:xfrm>
            <a:off x="0" y="729116"/>
            <a:ext cx="962025"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7686675" y="2155824"/>
            <a:ext cx="971550"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pic>
        <p:nvPicPr>
          <p:cNvPr id="10" name="Picture 9"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284406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4765705" y="1475005"/>
            <a:ext cx="3803589" cy="3736539"/>
          </a:xfrm>
          <a:prstGeom prst="rect">
            <a:avLst/>
          </a:prstGeom>
        </p:spPr>
      </p:pic>
      <p:sp>
        <p:nvSpPr>
          <p:cNvPr id="5" name="Text Placeholder 4"/>
          <p:cNvSpPr>
            <a:spLocks noGrp="1"/>
          </p:cNvSpPr>
          <p:nvPr>
            <p:ph type="body" sz="quarter" idx="10" hasCustomPrompt="1"/>
          </p:nvPr>
        </p:nvSpPr>
        <p:spPr>
          <a:xfrm>
            <a:off x="133350"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13" name="Text Placeholder 4"/>
          <p:cNvSpPr>
            <a:spLocks noGrp="1"/>
          </p:cNvSpPr>
          <p:nvPr>
            <p:ph type="body" sz="quarter" idx="11" hasCustomPrompt="1"/>
          </p:nvPr>
        </p:nvSpPr>
        <p:spPr>
          <a:xfrm>
            <a:off x="3914775"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7"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Resources</a:t>
            </a:r>
          </a:p>
        </p:txBody>
      </p:sp>
      <p:pic>
        <p:nvPicPr>
          <p:cNvPr id="10" name="Picture 9"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34694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a:solidFill>
            <a:schemeClr val="bg1"/>
          </a:solidFill>
        </p:spPr>
      </p:pic>
      <p:sp>
        <p:nvSpPr>
          <p:cNvPr id="5" name="Rectangle 4"/>
          <p:cNvSpPr/>
          <p:nvPr userDrawn="1"/>
        </p:nvSpPr>
        <p:spPr>
          <a:xfrm>
            <a:off x="-1" y="6117905"/>
            <a:ext cx="5307845" cy="740095"/>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 name="Title 1"/>
          <p:cNvSpPr>
            <a:spLocks noGrp="1"/>
          </p:cNvSpPr>
          <p:nvPr>
            <p:ph type="ctrTitle" hasCustomPrompt="1"/>
          </p:nvPr>
        </p:nvSpPr>
        <p:spPr>
          <a:xfrm>
            <a:off x="474870" y="1280052"/>
            <a:ext cx="4980609" cy="1470025"/>
          </a:xfrm>
        </p:spPr>
        <p:txBody>
          <a:bodyPr>
            <a:noAutofit/>
          </a:bodyPr>
          <a:lstStyle>
            <a:lvl1pPr>
              <a:lnSpc>
                <a:spcPct val="80000"/>
              </a:lnSpc>
              <a:defRPr sz="4800" b="0" i="0" cap="small" baseline="0">
                <a:gradFill>
                  <a:gsLst>
                    <a:gs pos="0">
                      <a:srgbClr val="004874"/>
                    </a:gs>
                    <a:gs pos="100000">
                      <a:srgbClr val="041F36"/>
                    </a:gs>
                  </a:gsLst>
                  <a:lin ang="5400000" scaled="1"/>
                </a:gradFill>
                <a:latin typeface="Impact" panose="020B0806030902050204" pitchFamily="34" charset="0"/>
                <a:cs typeface="Impact" panose="020B080603090205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52784" y="3576972"/>
            <a:ext cx="5024782" cy="1326340"/>
          </a:xfrm>
        </p:spPr>
        <p:txBody>
          <a:bodyPr>
            <a:normAutofit/>
          </a:bodyPr>
          <a:lstStyle>
            <a:lvl1pPr marL="0" indent="0" algn="l">
              <a:lnSpc>
                <a:spcPct val="100000"/>
              </a:lnSpc>
              <a:buNone/>
              <a:defRPr sz="2800" b="0" i="0" cap="all" baseline="0">
                <a:solidFill>
                  <a:srgbClr val="275A99"/>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7" name="Group 6"/>
          <p:cNvGrpSpPr/>
          <p:nvPr userDrawn="1"/>
        </p:nvGrpSpPr>
        <p:grpSpPr>
          <a:xfrm>
            <a:off x="728807" y="6200285"/>
            <a:ext cx="3460479" cy="590826"/>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3"/>
              <a:ext cx="2907196" cy="369332"/>
            </a:xfrm>
            <a:prstGeom prst="rect">
              <a:avLst/>
            </a:prstGeom>
            <a:noFill/>
          </p:spPr>
          <p:txBody>
            <a:bodyPr wrap="square" rtlCol="0">
              <a:spAutoFit/>
            </a:bodyPr>
            <a:lstStyle/>
            <a:p>
              <a:pPr>
                <a:lnSpc>
                  <a:spcPct val="100000"/>
                </a:lnSpc>
                <a:spcBef>
                  <a:spcPts val="0"/>
                </a:spcBef>
                <a:spcAft>
                  <a:spcPts val="0"/>
                </a:spcAft>
              </a:pPr>
              <a:r>
                <a:rPr lang="en-US" sz="900" b="1" i="0" kern="800" cap="all" spc="0" dirty="0">
                  <a:solidFill>
                    <a:schemeClr val="bg1"/>
                  </a:solidFill>
                  <a:latin typeface="Arial" pitchFamily="34" charset="0"/>
                  <a:cs typeface="Arial" pitchFamily="34" charset="0"/>
                </a:rPr>
                <a:t>Employment and Training</a:t>
              </a:r>
              <a:r>
                <a:rPr lang="en-US" sz="900" b="1" i="0" kern="800" cap="all" spc="0" baseline="0" dirty="0">
                  <a:solidFill>
                    <a:schemeClr val="bg1"/>
                  </a:solidFill>
                  <a:latin typeface="Arial" pitchFamily="34" charset="0"/>
                  <a:cs typeface="Arial" pitchFamily="34" charset="0"/>
                </a:rPr>
                <a:t> Administration</a:t>
              </a:r>
            </a:p>
            <a:p>
              <a:pPr>
                <a:lnSpc>
                  <a:spcPct val="100000"/>
                </a:lnSpc>
                <a:spcBef>
                  <a:spcPts val="0"/>
                </a:spcBef>
                <a:spcAft>
                  <a:spcPts val="0"/>
                </a:spcAft>
              </a:pPr>
              <a:r>
                <a:rPr lang="en-US" sz="900" b="0" i="0" kern="800" cap="all" spc="0" baseline="0" dirty="0">
                  <a:solidFill>
                    <a:schemeClr val="bg1"/>
                  </a:solidFill>
                  <a:latin typeface="Arial" pitchFamily="34" charset="0"/>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4854453" y="567"/>
            <a:ext cx="4289548" cy="6857433"/>
          </a:xfrm>
          <a:prstGeom prst="rect">
            <a:avLst/>
          </a:prstGeom>
        </p:spPr>
      </p:pic>
      <p:sp>
        <p:nvSpPr>
          <p:cNvPr id="17" name="TextBox 16"/>
          <p:cNvSpPr txBox="1"/>
          <p:nvPr userDrawn="1"/>
        </p:nvSpPr>
        <p:spPr>
          <a:xfrm>
            <a:off x="5930349" y="5212404"/>
            <a:ext cx="2867025" cy="369332"/>
          </a:xfrm>
          <a:prstGeom prst="rect">
            <a:avLst/>
          </a:prstGeom>
          <a:noFill/>
        </p:spPr>
        <p:txBody>
          <a:bodyPr wrap="square" lIns="0" rIns="0" rtlCol="0">
            <a:spAutoFit/>
          </a:bodyPr>
          <a:lstStyle/>
          <a:p>
            <a:pPr algn="ctr"/>
            <a:r>
              <a:rPr lang="en-US" i="0" dirty="0">
                <a:solidFill>
                  <a:schemeClr val="tx2">
                    <a:lumMod val="20000"/>
                    <a:lumOff val="80000"/>
                  </a:schemeClr>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Presented By:</a:t>
            </a:r>
          </a:p>
        </p:txBody>
      </p:sp>
      <p:sp>
        <p:nvSpPr>
          <p:cNvPr id="18" name="TextBox 17"/>
          <p:cNvSpPr txBox="1"/>
          <p:nvPr userDrawn="1"/>
        </p:nvSpPr>
        <p:spPr>
          <a:xfrm>
            <a:off x="5632384" y="275442"/>
            <a:ext cx="3440870" cy="461665"/>
          </a:xfrm>
          <a:prstGeom prst="rect">
            <a:avLst/>
          </a:prstGeom>
          <a:noFill/>
        </p:spPr>
        <p:txBody>
          <a:bodyPr wrap="square" rtlCol="0">
            <a:spAutoFit/>
          </a:bodyPr>
          <a:lstStyle/>
          <a:p>
            <a:pPr algn="ctr"/>
            <a:fld id="{875B8B45-955B-4B98-9CF8-C4EF3E1D75FE}" type="datetime4">
              <a:rPr lang="en-US" sz="2400" b="1" i="0" spc="-40" baseline="0" smtClean="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pPr algn="ctr"/>
              <a:t>July 31, 2017</a:t>
            </a:fld>
            <a:endParaRPr lang="en-US" sz="2400" b="1" i="0" spc="-40" baseline="0" dirty="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endParaRPr>
          </a:p>
        </p:txBody>
      </p:sp>
      <p:sp>
        <p:nvSpPr>
          <p:cNvPr id="19" name="Text Placeholder 3"/>
          <p:cNvSpPr>
            <a:spLocks noGrp="1"/>
          </p:cNvSpPr>
          <p:nvPr userDrawn="1">
            <p:ph type="body" sz="half" idx="12" hasCustomPrompt="1"/>
          </p:nvPr>
        </p:nvSpPr>
        <p:spPr>
          <a:xfrm>
            <a:off x="5654470" y="5730973"/>
            <a:ext cx="3418783" cy="773865"/>
          </a:xfrm>
        </p:spPr>
        <p:txBody>
          <a:bodyPr lIns="0" tIns="0" rIns="0" bIns="0">
            <a:noAutofit/>
          </a:bodyPr>
          <a:lstStyle>
            <a:lvl1pPr marL="0" indent="0" algn="ctr">
              <a:buNone/>
              <a:defRPr sz="2300" b="0" i="0" spc="50"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 Name</a:t>
            </a:r>
          </a:p>
        </p:txBody>
      </p:sp>
    </p:spTree>
    <p:extLst>
      <p:ext uri="{BB962C8B-B14F-4D97-AF65-F5344CB8AC3E}">
        <p14:creationId xmlns:p14="http://schemas.microsoft.com/office/powerpoint/2010/main" val="3496096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141880" y="217489"/>
            <a:ext cx="3152321"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Impact" panose="020B0806030902050204" pitchFamily="34" charset="0"/>
                <a:ea typeface="+mj-ea"/>
                <a:cs typeface="Myriad Pro Cond"/>
              </a:rPr>
              <a:t>Any Questions?</a:t>
            </a:r>
          </a:p>
        </p:txBody>
      </p:sp>
      <p:pic>
        <p:nvPicPr>
          <p:cNvPr id="14" name="Picture 13"/>
          <p:cNvPicPr>
            <a:picLocks noChangeAspect="1"/>
          </p:cNvPicPr>
          <p:nvPr userDrawn="1"/>
        </p:nvPicPr>
        <p:blipFill>
          <a:blip r:embed="rId2"/>
          <a:stretch>
            <a:fillRect/>
          </a:stretch>
        </p:blipFill>
        <p:spPr>
          <a:xfrm>
            <a:off x="-1" y="844029"/>
            <a:ext cx="9144001" cy="5420142"/>
          </a:xfrm>
          <a:prstGeom prst="rect">
            <a:avLst/>
          </a:prstGeom>
        </p:spPr>
      </p:pic>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9" name="TextBox 8"/>
          <p:cNvSpPr txBox="1"/>
          <p:nvPr userDrawn="1"/>
        </p:nvSpPr>
        <p:spPr>
          <a:xfrm>
            <a:off x="3026982" y="345650"/>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2000" kern="1200" dirty="0">
                <a:solidFill>
                  <a:schemeClr val="tx1">
                    <a:lumMod val="75000"/>
                    <a:lumOff val="25000"/>
                  </a:schemeClr>
                </a:solidFill>
                <a:latin typeface="+mn-lt"/>
                <a:ea typeface="+mn-ea"/>
                <a:cs typeface="Myriad Pro"/>
              </a:rPr>
              <a:t>Enter your location in the Chat window!</a:t>
            </a:r>
          </a:p>
        </p:txBody>
      </p:sp>
      <p:sp>
        <p:nvSpPr>
          <p:cNvPr id="10" name="Chevron 9"/>
          <p:cNvSpPr/>
          <p:nvPr userDrawn="1"/>
        </p:nvSpPr>
        <p:spPr>
          <a:xfrm>
            <a:off x="30247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6134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2085" y="2600200"/>
            <a:ext cx="5095324" cy="566738"/>
          </a:xfrm>
        </p:spPr>
        <p:txBody>
          <a:bodyPr anchor="b">
            <a:normAutofit/>
          </a:bodyPr>
          <a:lstStyle>
            <a:lvl1pPr marL="0" indent="0" algn="l">
              <a:buClr>
                <a:srgbClr val="7A232E"/>
              </a:buClr>
              <a:buFont typeface="Wingdings" panose="05000000000000000000" pitchFamily="2" charset="2"/>
              <a:buNone/>
              <a:defRPr sz="36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6" name="Text Placeholder 3"/>
          <p:cNvSpPr>
            <a:spLocks noGrp="1"/>
          </p:cNvSpPr>
          <p:nvPr>
            <p:ph type="body" sz="half" idx="10" hasCustomPrompt="1"/>
          </p:nvPr>
        </p:nvSpPr>
        <p:spPr>
          <a:xfrm>
            <a:off x="1772085" y="3202597"/>
            <a:ext cx="5095324" cy="354865"/>
          </a:xfrm>
        </p:spPr>
        <p:txBody>
          <a:bodyPr anchor="ctr" anchorCtr="0">
            <a:noAutofit/>
          </a:bodyPr>
          <a:lstStyle>
            <a:lvl1pPr marL="0" indent="0" algn="l">
              <a:buNone/>
              <a:defRPr sz="24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Position/Title</a:t>
            </a:r>
          </a:p>
        </p:txBody>
      </p:sp>
      <p:sp>
        <p:nvSpPr>
          <p:cNvPr id="10" name="Text Placeholder 3"/>
          <p:cNvSpPr>
            <a:spLocks noGrp="1"/>
          </p:cNvSpPr>
          <p:nvPr>
            <p:ph type="body" sz="half" idx="11" hasCustomPrompt="1"/>
          </p:nvPr>
        </p:nvSpPr>
        <p:spPr>
          <a:xfrm>
            <a:off x="1772085" y="3653875"/>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a:t>
            </a:r>
          </a:p>
        </p:txBody>
      </p:sp>
      <p:sp>
        <p:nvSpPr>
          <p:cNvPr id="15" name="Text Placeholder 14"/>
          <p:cNvSpPr>
            <a:spLocks noGrp="1"/>
          </p:cNvSpPr>
          <p:nvPr>
            <p:ph type="body" sz="quarter" idx="12"/>
          </p:nvPr>
        </p:nvSpPr>
        <p:spPr>
          <a:xfrm>
            <a:off x="1772085" y="3593121"/>
            <a:ext cx="3840480" cy="27432"/>
          </a:xfrm>
          <a:solidFill>
            <a:srgbClr val="4A7EBB"/>
          </a:solidFill>
        </p:spPr>
        <p:txBody>
          <a:bodyPr>
            <a:noAutofit/>
          </a:bodyPr>
          <a:lstStyle>
            <a:lvl1pPr marL="0" indent="0">
              <a:buNone/>
              <a:defRPr sz="100">
                <a:solidFill>
                  <a:schemeClr val="accent1"/>
                </a:solidFill>
              </a:defRPr>
            </a:lvl1pPr>
          </a:lstStyle>
          <a:p>
            <a:pPr lvl="0"/>
            <a:endParaRPr lang="en-US" dirty="0"/>
          </a:p>
        </p:txBody>
      </p:sp>
      <p:sp>
        <p:nvSpPr>
          <p:cNvPr id="16" name="Text Placeholder 3"/>
          <p:cNvSpPr>
            <a:spLocks noGrp="1"/>
          </p:cNvSpPr>
          <p:nvPr>
            <p:ph type="body" sz="half" idx="13" hasCustomPrompt="1"/>
          </p:nvPr>
        </p:nvSpPr>
        <p:spPr>
          <a:xfrm>
            <a:off x="1772085" y="4261387"/>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pic>
        <p:nvPicPr>
          <p:cNvPr id="18" name="Picture 17"/>
          <p:cNvPicPr>
            <a:picLocks noChangeAspect="1"/>
          </p:cNvPicPr>
          <p:nvPr userDrawn="1"/>
        </p:nvPicPr>
        <p:blipFill>
          <a:blip r:embed="rId2"/>
          <a:stretch>
            <a:fillRect/>
          </a:stretch>
        </p:blipFill>
        <p:spPr>
          <a:xfrm>
            <a:off x="170922" y="128938"/>
            <a:ext cx="2182188" cy="2304097"/>
          </a:xfrm>
          <a:prstGeom prst="rect">
            <a:avLst/>
          </a:prstGeom>
        </p:spPr>
      </p:pic>
      <p:sp>
        <p:nvSpPr>
          <p:cNvPr id="19" name="Text Placeholder 3"/>
          <p:cNvSpPr>
            <a:spLocks noGrp="1"/>
          </p:cNvSpPr>
          <p:nvPr>
            <p:ph type="body" sz="half" idx="14" hasCustomPrompt="1"/>
          </p:nvPr>
        </p:nvSpPr>
        <p:spPr>
          <a:xfrm>
            <a:off x="1772085" y="4680671"/>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sp>
        <p:nvSpPr>
          <p:cNvPr id="12"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Contact</a:t>
            </a:r>
          </a:p>
        </p:txBody>
      </p:sp>
      <p:pic>
        <p:nvPicPr>
          <p:cNvPr id="11" name="Picture 10"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980288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5766" y="472966"/>
            <a:ext cx="8655269" cy="6400800"/>
          </a:xfrm>
          <a:prstGeom prst="rect">
            <a:avLst/>
          </a:prstGeom>
          <a:effectLst>
            <a:innerShdw blurRad="88900" dist="38100" dir="18900000">
              <a:prstClr val="black">
                <a:alpha val="27000"/>
              </a:prstClr>
            </a:innerShdw>
          </a:effectLst>
        </p:spPr>
      </p:pic>
      <p:pic>
        <p:nvPicPr>
          <p:cNvPr id="4" name="Picture 3"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009574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ection-Slide-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418885" y="2191006"/>
            <a:ext cx="5494337" cy="1168599"/>
          </a:xfrm>
        </p:spPr>
        <p:txBody>
          <a:bodyPr anchor="b" anchorCtr="0">
            <a:normAutofit/>
          </a:bodyPr>
          <a:lstStyle>
            <a:lvl1pPr algn="l">
              <a:defRPr sz="4000" b="0" cap="small" baseline="0">
                <a:gradFill>
                  <a:gsLst>
                    <a:gs pos="0">
                      <a:srgbClr val="004874"/>
                    </a:gs>
                    <a:gs pos="100000">
                      <a:srgbClr val="041F36"/>
                    </a:gs>
                  </a:gsLst>
                  <a:lin ang="5400000" scaled="1"/>
                </a:gradFill>
              </a:defRPr>
            </a:lvl1pPr>
          </a:lstStyle>
          <a:p>
            <a:r>
              <a:rPr lang="en-US" dirty="0"/>
              <a:t>Click to Edit Master Title Style</a:t>
            </a:r>
          </a:p>
        </p:txBody>
      </p:sp>
      <p:sp>
        <p:nvSpPr>
          <p:cNvPr id="3" name="Text Placeholder 2"/>
          <p:cNvSpPr>
            <a:spLocks noGrp="1"/>
          </p:cNvSpPr>
          <p:nvPr>
            <p:ph type="body" idx="1" hasCustomPrompt="1"/>
          </p:nvPr>
        </p:nvSpPr>
        <p:spPr>
          <a:xfrm>
            <a:off x="418885" y="3536723"/>
            <a:ext cx="5240509" cy="893387"/>
          </a:xfrm>
        </p:spPr>
        <p:txBody>
          <a:bodyPr anchor="t">
            <a:noAutofit/>
          </a:bodyPr>
          <a:lstStyle>
            <a:lvl1pPr marL="0" indent="0">
              <a:buNone/>
              <a:defRPr sz="2200" b="0" i="0" cap="all" baseline="0">
                <a:solidFill>
                  <a:srgbClr val="275A99"/>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Subtitle Style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041F36"/>
                </a:solidFill>
              </a:defRPr>
            </a:lvl1pPr>
          </a:lstStyle>
          <a:p>
            <a:fld id="{42234874-4AE6-EC41-8F27-0640F467241F}" type="slidenum">
              <a:rPr lang="en-US" smtClean="0"/>
              <a:pPr/>
              <a:t>‹#›</a:t>
            </a:fld>
            <a:endParaRPr lang="en-US" dirty="0"/>
          </a:p>
        </p:txBody>
      </p:sp>
      <p:pic>
        <p:nvPicPr>
          <p:cNvPr id="11" name="Picture 10"/>
          <p:cNvPicPr>
            <a:picLocks noChangeAspect="1"/>
          </p:cNvPicPr>
          <p:nvPr userDrawn="1"/>
        </p:nvPicPr>
        <p:blipFill rotWithShape="1">
          <a:blip r:embed="rId3"/>
          <a:srcRect r="12034"/>
          <a:stretch/>
        </p:blipFill>
        <p:spPr>
          <a:xfrm>
            <a:off x="4854453" y="567"/>
            <a:ext cx="4289548" cy="6857433"/>
          </a:xfrm>
          <a:prstGeom prst="rect">
            <a:avLst/>
          </a:prstGeom>
        </p:spPr>
      </p:pic>
      <p:grpSp>
        <p:nvGrpSpPr>
          <p:cNvPr id="17" name="Group 16"/>
          <p:cNvGrpSpPr/>
          <p:nvPr userDrawn="1"/>
        </p:nvGrpSpPr>
        <p:grpSpPr>
          <a:xfrm flipV="1">
            <a:off x="8515350" y="0"/>
            <a:ext cx="628650"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0" name="TextBox 19"/>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2" name="Picture 11" descr="wrfgps-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13" name="Group 12"/>
          <p:cNvGrpSpPr/>
          <p:nvPr userDrawn="1"/>
        </p:nvGrpSpPr>
        <p:grpSpPr>
          <a:xfrm rot="10800000" flipH="1" flipV="1">
            <a:off x="8553860" y="5040637"/>
            <a:ext cx="592563" cy="1820427"/>
            <a:chOff x="8515350" y="5037573"/>
            <a:chExt cx="628650" cy="1820427"/>
          </a:xfrm>
        </p:grpSpPr>
        <p:sp>
          <p:nvSpPr>
            <p:cNvPr id="14" name="Isosceles Triangle 1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 name="Isosceles Triangle 1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3248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pic>
        <p:nvPicPr>
          <p:cNvPr id="11" name="Picture 10"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8" name="Picture 7"/>
          <p:cNvPicPr>
            <a:picLocks noChangeAspect="1"/>
          </p:cNvPicPr>
          <p:nvPr userDrawn="1"/>
        </p:nvPicPr>
        <p:blipFill rotWithShape="1">
          <a:blip r:embed="rId3"/>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16" name="Group 15"/>
          <p:cNvGrpSpPr/>
          <p:nvPr userDrawn="1"/>
        </p:nvGrpSpPr>
        <p:grpSpPr>
          <a:xfrm rot="10800000" flipH="1" flipV="1">
            <a:off x="8553860" y="5040637"/>
            <a:ext cx="592563"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468892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4" name="Picture 13"/>
          <p:cNvPicPr>
            <a:picLocks noChangeAspect="1"/>
          </p:cNvPicPr>
          <p:nvPr userDrawn="1"/>
        </p:nvPicPr>
        <p:blipFill rotWithShape="1">
          <a:blip r:embed="rId2"/>
          <a:srcRect r="66253"/>
          <a:stretch/>
        </p:blipFill>
        <p:spPr>
          <a:xfrm>
            <a:off x="7498390" y="-1934"/>
            <a:ext cx="1645609" cy="6857433"/>
          </a:xfrm>
          <a:prstGeom prst="rect">
            <a:avLst/>
          </a:prstGeom>
          <a:effectLst/>
        </p:spPr>
      </p:pic>
      <p:sp>
        <p:nvSpPr>
          <p:cNvPr id="3" name="Content Placeholder 2"/>
          <p:cNvSpPr>
            <a:spLocks noGrp="1"/>
          </p:cNvSpPr>
          <p:nvPr userDrawn="1">
            <p:ph sz="half" idx="1"/>
          </p:nvPr>
        </p:nvSpPr>
        <p:spPr>
          <a:xfrm>
            <a:off x="4572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8" name="Picture 1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9" name="Group 18"/>
          <p:cNvGrpSpPr/>
          <p:nvPr userDrawn="1"/>
        </p:nvGrpSpPr>
        <p:grpSpPr>
          <a:xfrm rot="10800000" flipH="1" flipV="1">
            <a:off x="8553860" y="5040637"/>
            <a:ext cx="592563" cy="1820427"/>
            <a:chOff x="8515350" y="5037573"/>
            <a:chExt cx="628650" cy="1820427"/>
          </a:xfrm>
        </p:grpSpPr>
        <p:sp>
          <p:nvSpPr>
            <p:cNvPr id="20" name="Isosceles Triangle 19"/>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1" name="Isosceles Triangle 20"/>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43373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4" name="Picture 13"/>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3" name="Content Placeholder 2"/>
          <p:cNvSpPr>
            <a:spLocks noGrp="1"/>
          </p:cNvSpPr>
          <p:nvPr userDrawn="1">
            <p:ph sz="half" idx="1"/>
          </p:nvPr>
        </p:nvSpPr>
        <p:spPr>
          <a:xfrm>
            <a:off x="4572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Text Placeholder 2"/>
          <p:cNvSpPr>
            <a:spLocks noGrp="1"/>
          </p:cNvSpPr>
          <p:nvPr userDrawn="1">
            <p:ph type="body" idx="10"/>
          </p:nvPr>
        </p:nvSpPr>
        <p:spPr>
          <a:xfrm>
            <a:off x="457200" y="1085850"/>
            <a:ext cx="3621253"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4"/>
          <p:cNvSpPr>
            <a:spLocks noGrp="1"/>
          </p:cNvSpPr>
          <p:nvPr userDrawn="1">
            <p:ph type="body" sz="quarter" idx="3"/>
          </p:nvPr>
        </p:nvSpPr>
        <p:spPr>
          <a:xfrm>
            <a:off x="4319588" y="1085850"/>
            <a:ext cx="3622675"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0" name="Straight Connector 19"/>
          <p:cNvCxnSpPr/>
          <p:nvPr userDrawn="1"/>
        </p:nvCxnSpPr>
        <p:spPr>
          <a:xfrm>
            <a:off x="4572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43053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27" name="Picture 2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8" name="Group 27"/>
          <p:cNvGrpSpPr/>
          <p:nvPr userDrawn="1"/>
        </p:nvGrpSpPr>
        <p:grpSpPr>
          <a:xfrm rot="10800000" flipH="1" flipV="1">
            <a:off x="8553860" y="5040637"/>
            <a:ext cx="592563" cy="1820427"/>
            <a:chOff x="8515350" y="5037573"/>
            <a:chExt cx="628650" cy="1820427"/>
          </a:xfrm>
        </p:grpSpPr>
        <p:sp>
          <p:nvSpPr>
            <p:cNvPr id="29" name="Isosceles Triangle 2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0" name="Isosceles Triangle 2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12053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userDrawn="1"/>
        </p:nvGrpSpPr>
        <p:grpSpPr>
          <a:xfrm>
            <a:off x="0" y="991981"/>
            <a:ext cx="9144000" cy="5104019"/>
            <a:chOff x="0" y="991981"/>
            <a:chExt cx="9144000" cy="4951619"/>
          </a:xfrm>
        </p:grpSpPr>
        <p:sp>
          <p:nvSpPr>
            <p:cNvPr id="20" name="Rectangle 19"/>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1" name="Rectangle 20"/>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7" name="Rectangle 16"/>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Rectangle 17"/>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9" name="Picture 18"/>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2" name="Title 1"/>
          <p:cNvSpPr>
            <a:spLocks noGrp="1"/>
          </p:cNvSpPr>
          <p:nvPr userDrawn="1">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22" name="Group 21"/>
          <p:cNvGrpSpPr/>
          <p:nvPr userDrawn="1"/>
        </p:nvGrpSpPr>
        <p:grpSpPr>
          <a:xfrm flipV="1">
            <a:off x="8515350" y="0"/>
            <a:ext cx="628650" cy="1820427"/>
            <a:chOff x="8515350" y="5037573"/>
            <a:chExt cx="628650" cy="1820427"/>
          </a:xfrm>
        </p:grpSpPr>
        <p:sp>
          <p:nvSpPr>
            <p:cNvPr id="23" name="Isosceles Triangle 2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4" name="Isosceles Triangle 2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5" name="TextBox 24"/>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26" name="Picture 25"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7" name="Group 26"/>
          <p:cNvGrpSpPr/>
          <p:nvPr userDrawn="1"/>
        </p:nvGrpSpPr>
        <p:grpSpPr>
          <a:xfrm rot="10800000" flipH="1" flipV="1">
            <a:off x="8553860" y="5040637"/>
            <a:ext cx="592563" cy="1820427"/>
            <a:chOff x="8515350" y="5037573"/>
            <a:chExt cx="628650" cy="1820427"/>
          </a:xfrm>
        </p:grpSpPr>
        <p:sp>
          <p:nvSpPr>
            <p:cNvPr id="28" name="Isosceles Triangle 2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9" name="Isosceles Triangle 2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44698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438205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White Background">
    <p:spTree>
      <p:nvGrpSpPr>
        <p:cNvPr id="1" name=""/>
        <p:cNvGrpSpPr/>
        <p:nvPr/>
      </p:nvGrpSpPr>
      <p:grpSpPr>
        <a:xfrm>
          <a:off x="0" y="0"/>
          <a:ext cx="0" cy="0"/>
          <a:chOff x="0" y="0"/>
          <a:chExt cx="0" cy="0"/>
        </a:xfrm>
      </p:grpSpPr>
      <p:grpSp>
        <p:nvGrpSpPr>
          <p:cNvPr id="3" name="Group 2"/>
          <p:cNvGrpSpPr/>
          <p:nvPr userDrawn="1"/>
        </p:nvGrpSpPr>
        <p:grpSpPr>
          <a:xfrm>
            <a:off x="0" y="991981"/>
            <a:ext cx="9144000" cy="5104019"/>
            <a:chOff x="0" y="991981"/>
            <a:chExt cx="9144000" cy="4951619"/>
          </a:xfrm>
        </p:grpSpPr>
        <p:sp>
          <p:nvSpPr>
            <p:cNvPr id="8" name="Rectangle 7"/>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5" name="Rectangle 4"/>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Rectangle 5"/>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7" name="Picture 6"/>
          <p:cNvPicPr>
            <a:picLocks noChangeAspect="1"/>
          </p:cNvPicPr>
          <p:nvPr userDrawn="1"/>
        </p:nvPicPr>
        <p:blipFill rotWithShape="1">
          <a:blip r:embed="rId2"/>
          <a:srcRect r="66253"/>
          <a:stretch/>
        </p:blipFill>
        <p:spPr>
          <a:xfrm>
            <a:off x="7498391" y="284"/>
            <a:ext cx="1645609" cy="6857433"/>
          </a:xfrm>
          <a:prstGeom prst="rect">
            <a:avLst/>
          </a:prstGeom>
          <a:effectLst/>
        </p:spPr>
      </p:pic>
      <p:grpSp>
        <p:nvGrpSpPr>
          <p:cNvPr id="10" name="Group 9"/>
          <p:cNvGrpSpPr/>
          <p:nvPr userDrawn="1"/>
        </p:nvGrpSpPr>
        <p:grpSpPr>
          <a:xfrm flipV="1">
            <a:off x="8515350" y="0"/>
            <a:ext cx="628650"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3" name="TextBox 12"/>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4" name="Picture 13"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5" name="Group 14"/>
          <p:cNvGrpSpPr/>
          <p:nvPr userDrawn="1"/>
        </p:nvGrpSpPr>
        <p:grpSpPr>
          <a:xfrm rot="10800000" flipH="1" flipV="1">
            <a:off x="8553860" y="5040637"/>
            <a:ext cx="592563"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25406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Background.png"/>
          <p:cNvPicPr>
            <a:picLocks noChangeAspect="1"/>
          </p:cNvPicPr>
          <p:nvPr/>
        </p:nvPicPr>
        <p:blipFill rotWithShape="1">
          <a:blip r:embed="rId24">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p:spPr>
      </p:pic>
      <p:sp>
        <p:nvSpPr>
          <p:cNvPr id="2" name="Title Placeholder 1"/>
          <p:cNvSpPr>
            <a:spLocks noGrp="1"/>
          </p:cNvSpPr>
          <p:nvPr>
            <p:ph type="title"/>
          </p:nvPr>
        </p:nvSpPr>
        <p:spPr>
          <a:xfrm>
            <a:off x="457200" y="217489"/>
            <a:ext cx="6908800" cy="7744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9470"/>
            <a:ext cx="6908800" cy="46546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p:nvPicPr>
        <p:blipFill rotWithShape="1">
          <a:blip r:embed="rId25"/>
          <a:srcRect r="66253"/>
          <a:stretch/>
        </p:blipFill>
        <p:spPr>
          <a:xfrm>
            <a:off x="7498391" y="284"/>
            <a:ext cx="1645609" cy="6857433"/>
          </a:xfrm>
          <a:prstGeom prst="rect">
            <a:avLst/>
          </a:prstGeom>
        </p:spPr>
      </p:pic>
      <p:grpSp>
        <p:nvGrpSpPr>
          <p:cNvPr id="15" name="Group 14"/>
          <p:cNvGrpSpPr/>
          <p:nvPr/>
        </p:nvGrpSpPr>
        <p:grpSpPr>
          <a:xfrm flipV="1">
            <a:off x="8515350" y="0"/>
            <a:ext cx="628650"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8" name="TextBox 17"/>
          <p:cNvSpPr txBox="1"/>
          <p:nvPr/>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10" name="Group 9"/>
          <p:cNvGrpSpPr/>
          <p:nvPr/>
        </p:nvGrpSpPr>
        <p:grpSpPr>
          <a:xfrm rot="10800000" flipH="1" flipV="1">
            <a:off x="8553860" y="5040637"/>
            <a:ext cx="592563"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91200307"/>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1" r:id="rId3"/>
    <p:sldLayoutId id="2147483650" r:id="rId4"/>
    <p:sldLayoutId id="2147483652" r:id="rId5"/>
    <p:sldLayoutId id="2147483660" r:id="rId6"/>
    <p:sldLayoutId id="2147483654" r:id="rId7"/>
    <p:sldLayoutId id="2147483655" r:id="rId8"/>
    <p:sldLayoutId id="2147483661" r:id="rId9"/>
    <p:sldLayoutId id="2147483657" r:id="rId10"/>
    <p:sldLayoutId id="2147483663" r:id="rId11"/>
    <p:sldLayoutId id="2147483664" r:id="rId12"/>
    <p:sldLayoutId id="2147483665" r:id="rId13"/>
    <p:sldLayoutId id="2147483666" r:id="rId14"/>
    <p:sldLayoutId id="2147483669" r:id="rId15"/>
    <p:sldLayoutId id="2147483673" r:id="rId16"/>
    <p:sldLayoutId id="2147483674" r:id="rId17"/>
    <p:sldLayoutId id="2147483670" r:id="rId18"/>
    <p:sldLayoutId id="2147483668" r:id="rId19"/>
    <p:sldLayoutId id="2147483667" r:id="rId20"/>
    <p:sldLayoutId id="2147483671" r:id="rId21"/>
    <p:sldLayoutId id="2147483672" r:id="rId22"/>
  </p:sldLayoutIdLst>
  <p:hf sldNum="0" hdr="0" ftr="0"/>
  <p:txStyles>
    <p:titleStyle>
      <a:lvl1pPr algn="l" defTabSz="457200" rtl="0" eaLnBrk="1" latinLnBrk="0" hangingPunct="1">
        <a:lnSpc>
          <a:spcPct val="85000"/>
        </a:lnSpc>
        <a:spcBef>
          <a:spcPct val="0"/>
        </a:spcBef>
        <a:buNone/>
        <a:defRPr sz="3800" b="0" i="0" u="none" kern="1200" cap="small" spc="40" baseline="0">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p:titleStyle>
    <p:bodyStyle>
      <a:lvl1pPr marL="342900" indent="-342900" algn="l" defTabSz="457200" rtl="0" eaLnBrk="1" latinLnBrk="0" hangingPunct="1">
        <a:spcBef>
          <a:spcPct val="20000"/>
        </a:spcBef>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merriam-webster.com/dictionary/verb"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www.merriam-webster.com/dictionary/ghost" TargetMode="External"/><Relationship Id="rId4" Type="http://schemas.openxmlformats.org/officeDocument/2006/relationships/hyperlink" Target="https://www.merriam-webster.com/dictionary/transitiv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www.drbobnelson.com/"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hyperlink" Target="http://www.freecycle.org/" TargetMode="External"/><Relationship Id="rId7" Type="http://schemas.openxmlformats.org/officeDocument/2006/relationships/hyperlink" Target="https://org.amazon.com/"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www.coinstar.com/" TargetMode="External"/><Relationship Id="rId5" Type="http://schemas.openxmlformats.org/officeDocument/2006/relationships/hyperlink" Target="http://www.nextdoor.com/" TargetMode="External"/><Relationship Id="rId4" Type="http://schemas.openxmlformats.org/officeDocument/2006/relationships/hyperlink" Target="http://www.craigslist.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hyperlink" Target="mailto:salemson@gmail.com"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hyperlink" Target="https://www.linkedin.com/in/salemso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h1breadytowork.workforcegps.org/" TargetMode="External"/><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hyperlink" Target="https://www.linkedin.com/groups/H-1B-Ready-Work-RTW-7018078/about"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hyperlink" Target="http://www.linkedin.com/in/salemson/" TargetMode="External"/><Relationship Id="rId4" Type="http://schemas.openxmlformats.org/officeDocument/2006/relationships/hyperlink" Target="mailto:salemson@gmail.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a:t>H-1B Ready to Work</a:t>
            </a:r>
          </a:p>
        </p:txBody>
      </p:sp>
      <p:sp>
        <p:nvSpPr>
          <p:cNvPr id="3" name="Subtitle 2"/>
          <p:cNvSpPr>
            <a:spLocks noGrp="1"/>
          </p:cNvSpPr>
          <p:nvPr>
            <p:ph type="subTitle" idx="1"/>
          </p:nvPr>
        </p:nvSpPr>
        <p:spPr>
          <a:xfrm>
            <a:off x="452784" y="2977366"/>
            <a:ext cx="5438350" cy="1759526"/>
          </a:xfrm>
        </p:spPr>
        <p:txBody>
          <a:bodyPr>
            <a:normAutofit fontScale="92500"/>
          </a:bodyPr>
          <a:lstStyle/>
          <a:p>
            <a:r>
              <a:rPr lang="en-US" b="1" dirty="0"/>
              <a:t>Getting Them to Come Back: Strategies for Retaining LTU Participants in the Program</a:t>
            </a:r>
            <a:endParaRPr lang="en-US" dirty="0"/>
          </a:p>
        </p:txBody>
      </p:sp>
      <p:sp>
        <p:nvSpPr>
          <p:cNvPr id="6" name="Text Placeholder 5"/>
          <p:cNvSpPr>
            <a:spLocks noGrp="1"/>
          </p:cNvSpPr>
          <p:nvPr>
            <p:ph type="body" sz="half" idx="12"/>
          </p:nvPr>
        </p:nvSpPr>
        <p:spPr/>
        <p:txBody>
          <a:bodyPr/>
          <a:lstStyle/>
          <a:p>
            <a:r>
              <a:rPr lang="en-US" dirty="0"/>
              <a:t>DOL/ETA and HIP</a:t>
            </a:r>
          </a:p>
        </p:txBody>
      </p:sp>
    </p:spTree>
    <p:extLst>
      <p:ext uri="{BB962C8B-B14F-4D97-AF65-F5344CB8AC3E}">
        <p14:creationId xmlns:p14="http://schemas.microsoft.com/office/powerpoint/2010/main" val="702442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prstClr val="black"/>
                </a:solidFill>
              </a:rPr>
              <a:t>Retention is a toolbox</a:t>
            </a:r>
            <a:endParaRPr lang="en-US" dirty="0"/>
          </a:p>
        </p:txBody>
      </p:sp>
      <p:sp>
        <p:nvSpPr>
          <p:cNvPr id="3" name="Content Placeholder 2"/>
          <p:cNvSpPr>
            <a:spLocks noGrp="1"/>
          </p:cNvSpPr>
          <p:nvPr>
            <p:ph sz="half" idx="1"/>
          </p:nvPr>
        </p:nvSpPr>
        <p:spPr/>
        <p:txBody>
          <a:bodyPr>
            <a:normAutofit/>
          </a:bodyPr>
          <a:lstStyle/>
          <a:p>
            <a:pPr>
              <a:spcBef>
                <a:spcPts val="1800"/>
              </a:spcBef>
            </a:pPr>
            <a:r>
              <a:rPr lang="en-US" sz="2400" b="1" dirty="0"/>
              <a:t>One tool will not work for everyone</a:t>
            </a:r>
          </a:p>
          <a:p>
            <a:pPr>
              <a:spcBef>
                <a:spcPts val="1800"/>
              </a:spcBef>
            </a:pPr>
            <a:r>
              <a:rPr lang="en-US" sz="2400" b="1" dirty="0"/>
              <a:t>Have a variety of tools available</a:t>
            </a:r>
          </a:p>
          <a:p>
            <a:pPr>
              <a:spcBef>
                <a:spcPts val="1800"/>
              </a:spcBef>
            </a:pPr>
            <a:r>
              <a:rPr lang="en-US" sz="2400" b="1" dirty="0"/>
              <a:t>Understand what’s missing from your toolbox</a:t>
            </a:r>
          </a:p>
          <a:p>
            <a:pPr marL="0" indent="0">
              <a:buNone/>
            </a:pPr>
            <a:endParaRPr lang="en-US" dirty="0"/>
          </a:p>
          <a:p>
            <a:pPr marL="0" indent="0">
              <a:buNone/>
            </a:pPr>
            <a:endParaRPr lang="en-US" dirty="0"/>
          </a:p>
        </p:txBody>
      </p:sp>
      <p:sp>
        <p:nvSpPr>
          <p:cNvPr id="4" name="Content Placeholder 3"/>
          <p:cNvSpPr>
            <a:spLocks noGrp="1"/>
          </p:cNvSpPr>
          <p:nvPr>
            <p:ph sz="half" idx="2"/>
          </p:nvPr>
        </p:nvSpPr>
        <p:spPr>
          <a:xfrm>
            <a:off x="8583386" y="6527389"/>
            <a:ext cx="700635" cy="2458501"/>
          </a:xfrm>
        </p:spPr>
        <p:txBody>
          <a:bodyPr>
            <a:normAutofit/>
          </a:bodyPr>
          <a:lstStyle/>
          <a:p>
            <a:pPr marL="0" indent="0">
              <a:buNone/>
            </a:pPr>
            <a:endParaRPr lang="en-US" dirty="0"/>
          </a:p>
          <a:p>
            <a:endParaRPr lang="en-US" dirty="0"/>
          </a:p>
        </p:txBody>
      </p:sp>
      <p:sp>
        <p:nvSpPr>
          <p:cNvPr id="6" name="Text Placeholder 5"/>
          <p:cNvSpPr>
            <a:spLocks noGrp="1"/>
          </p:cNvSpPr>
          <p:nvPr>
            <p:ph type="body" sz="quarter" idx="3"/>
          </p:nvPr>
        </p:nvSpPr>
        <p:spPr>
          <a:xfrm>
            <a:off x="457200" y="1085850"/>
            <a:ext cx="7467600" cy="719624"/>
          </a:xfrm>
          <a:solidFill>
            <a:schemeClr val="tx2">
              <a:lumMod val="50000"/>
            </a:schemeClr>
          </a:solidFill>
        </p:spPr>
        <p:txBody>
          <a:bodyPr>
            <a:normAutofit/>
          </a:bodyPr>
          <a:lstStyle/>
          <a:p>
            <a:endParaRPr lang="en-US" dirty="0"/>
          </a:p>
          <a:p>
            <a:r>
              <a:rPr lang="en-US" dirty="0"/>
              <a:t>What Does This Mean?</a:t>
            </a:r>
          </a:p>
          <a:p>
            <a:endParaRPr lang="en-US" dirty="0"/>
          </a:p>
        </p:txBody>
      </p:sp>
      <p:pic>
        <p:nvPicPr>
          <p:cNvPr id="1029" name="Picture 5" descr="C:\Users\ELS\AppData\Local\Microsoft\Windows\INetCache\IE\L3TWEMOT\herramienta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2445257"/>
            <a:ext cx="2286000" cy="190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646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Retention Tool #1: Information</a:t>
            </a:r>
          </a:p>
        </p:txBody>
      </p:sp>
      <p:sp>
        <p:nvSpPr>
          <p:cNvPr id="3" name="Content Placeholder 2"/>
          <p:cNvSpPr>
            <a:spLocks noGrp="1"/>
          </p:cNvSpPr>
          <p:nvPr>
            <p:ph sz="half" idx="1"/>
          </p:nvPr>
        </p:nvSpPr>
        <p:spPr/>
        <p:txBody>
          <a:bodyPr>
            <a:normAutofit fontScale="85000" lnSpcReduction="20000"/>
          </a:bodyPr>
          <a:lstStyle/>
          <a:p>
            <a:pPr marL="0" indent="0">
              <a:buNone/>
            </a:pPr>
            <a:r>
              <a:rPr lang="en-US" sz="2400" dirty="0"/>
              <a:t>Surveys show that, on average, businesses lose customers for the following reasons:</a:t>
            </a:r>
          </a:p>
          <a:p>
            <a:pPr marL="0" indent="0">
              <a:buNone/>
            </a:pPr>
            <a:endParaRPr lang="en-US" sz="2400" dirty="0"/>
          </a:p>
          <a:p>
            <a:r>
              <a:rPr lang="en-US" sz="2400" dirty="0"/>
              <a:t>4% move or pass away</a:t>
            </a:r>
          </a:p>
          <a:p>
            <a:r>
              <a:rPr lang="en-US" sz="2400" dirty="0"/>
              <a:t>14% are lured by a competitor</a:t>
            </a:r>
          </a:p>
          <a:p>
            <a:r>
              <a:rPr lang="en-US" sz="2400" dirty="0"/>
              <a:t>14% are turned off by quality dissatisfaction</a:t>
            </a:r>
          </a:p>
          <a:p>
            <a:r>
              <a:rPr lang="en-US" sz="2400" dirty="0"/>
              <a:t>68% are unhappy with how they are treated</a:t>
            </a:r>
          </a:p>
          <a:p>
            <a:pPr marL="0" indent="0">
              <a:buNone/>
            </a:pPr>
            <a:endParaRPr lang="en-US" dirty="0"/>
          </a:p>
          <a:p>
            <a:pPr marL="0" indent="0">
              <a:buNone/>
            </a:pPr>
            <a:r>
              <a:rPr lang="en-US" sz="1100" dirty="0"/>
              <a:t>Source: Bob Livingston, </a:t>
            </a:r>
            <a:r>
              <a:rPr lang="en-US" sz="1100" i="1" dirty="0"/>
              <a:t>How You Do... What You Do: Create Service Excellence That Wins Clients For Life </a:t>
            </a:r>
            <a:r>
              <a:rPr lang="en-US" sz="1100" dirty="0"/>
              <a:t>(2008)</a:t>
            </a:r>
          </a:p>
          <a:p>
            <a:pPr marL="0" indent="0">
              <a:buNone/>
            </a:pPr>
            <a:endParaRPr lang="en-US" dirty="0"/>
          </a:p>
        </p:txBody>
      </p:sp>
      <p:sp>
        <p:nvSpPr>
          <p:cNvPr id="4" name="Content Placeholder 3"/>
          <p:cNvSpPr>
            <a:spLocks noGrp="1"/>
          </p:cNvSpPr>
          <p:nvPr>
            <p:ph sz="half" idx="2"/>
          </p:nvPr>
        </p:nvSpPr>
        <p:spPr>
          <a:xfrm>
            <a:off x="8583386" y="6527389"/>
            <a:ext cx="700635" cy="2458501"/>
          </a:xfrm>
        </p:spPr>
        <p:txBody>
          <a:bodyPr>
            <a:normAutofit/>
          </a:bodyPr>
          <a:lstStyle/>
          <a:p>
            <a:pPr marL="0" indent="0">
              <a:buNone/>
            </a:pPr>
            <a:endParaRPr lang="en-US" dirty="0"/>
          </a:p>
          <a:p>
            <a:endParaRPr lang="en-US" dirty="0"/>
          </a:p>
        </p:txBody>
      </p:sp>
      <p:sp>
        <p:nvSpPr>
          <p:cNvPr id="6" name="Text Placeholder 5"/>
          <p:cNvSpPr>
            <a:spLocks noGrp="1"/>
          </p:cNvSpPr>
          <p:nvPr>
            <p:ph type="body" sz="quarter" idx="3"/>
          </p:nvPr>
        </p:nvSpPr>
        <p:spPr>
          <a:xfrm>
            <a:off x="457200" y="1085850"/>
            <a:ext cx="7467600" cy="719624"/>
          </a:xfrm>
          <a:solidFill>
            <a:schemeClr val="tx2">
              <a:lumMod val="50000"/>
            </a:schemeClr>
          </a:solidFill>
        </p:spPr>
        <p:txBody>
          <a:bodyPr>
            <a:normAutofit fontScale="55000" lnSpcReduction="20000"/>
          </a:bodyPr>
          <a:lstStyle/>
          <a:p>
            <a:endParaRPr lang="en-US" dirty="0"/>
          </a:p>
          <a:p>
            <a:endParaRPr lang="en-US" dirty="0"/>
          </a:p>
          <a:p>
            <a:r>
              <a:rPr lang="en-US" sz="3800" dirty="0"/>
              <a:t>Why do Customers Leave?</a:t>
            </a:r>
          </a:p>
          <a:p>
            <a:endParaRPr lang="en-US" dirty="0"/>
          </a:p>
          <a:p>
            <a:endParaRPr lang="en-US" dirty="0"/>
          </a:p>
        </p:txBody>
      </p:sp>
      <p:pic>
        <p:nvPicPr>
          <p:cNvPr id="2050" name="Picture 2" descr="C:\Users\ELS\AppData\Local\Microsoft\Windows\INetCache\IE\L2TDFP9J\1024px-Full_Spectrum_Team_Wav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949" y="2363724"/>
            <a:ext cx="3121152" cy="312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875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Are You Being Ghosted?</a:t>
            </a:r>
          </a:p>
        </p:txBody>
      </p:sp>
      <p:sp>
        <p:nvSpPr>
          <p:cNvPr id="3" name="Content Placeholder 2"/>
          <p:cNvSpPr>
            <a:spLocks noGrp="1"/>
          </p:cNvSpPr>
          <p:nvPr>
            <p:ph sz="half" idx="1"/>
          </p:nvPr>
        </p:nvSpPr>
        <p:spPr/>
        <p:txBody>
          <a:bodyPr>
            <a:normAutofit fontScale="92500" lnSpcReduction="10000"/>
          </a:bodyPr>
          <a:lstStyle/>
          <a:p>
            <a:r>
              <a:rPr lang="en-US" i="1" dirty="0"/>
              <a:t>When</a:t>
            </a:r>
            <a:r>
              <a:rPr lang="en-US" dirty="0"/>
              <a:t> are the major drop off points in your program cycle? </a:t>
            </a:r>
          </a:p>
          <a:p>
            <a:r>
              <a:rPr lang="en-US" i="1" dirty="0"/>
              <a:t>Why</a:t>
            </a:r>
            <a:r>
              <a:rPr lang="en-US" dirty="0"/>
              <a:t> do people stop participating?</a:t>
            </a:r>
          </a:p>
          <a:p>
            <a:r>
              <a:rPr lang="en-US" i="1" dirty="0"/>
              <a:t>What</a:t>
            </a:r>
            <a:r>
              <a:rPr lang="en-US" dirty="0"/>
              <a:t> is the most successful method for keeping in touch?</a:t>
            </a:r>
          </a:p>
          <a:p>
            <a:r>
              <a:rPr lang="en-US" dirty="0"/>
              <a:t>Do you have a </a:t>
            </a:r>
            <a:r>
              <a:rPr lang="en-US" i="1" dirty="0"/>
              <a:t>Customer Relationship Management </a:t>
            </a:r>
            <a:r>
              <a:rPr lang="en-US" dirty="0"/>
              <a:t>(CRM) system or other robust tracking solution that can tell you this?</a:t>
            </a:r>
          </a:p>
        </p:txBody>
      </p:sp>
      <p:sp>
        <p:nvSpPr>
          <p:cNvPr id="4" name="Content Placeholder 3"/>
          <p:cNvSpPr>
            <a:spLocks noGrp="1"/>
          </p:cNvSpPr>
          <p:nvPr>
            <p:ph sz="half" idx="2"/>
          </p:nvPr>
        </p:nvSpPr>
        <p:spPr>
          <a:xfrm>
            <a:off x="8583386" y="6527389"/>
            <a:ext cx="700635" cy="2458501"/>
          </a:xfrm>
        </p:spPr>
        <p:txBody>
          <a:bodyPr>
            <a:normAutofit/>
          </a:bodyPr>
          <a:lstStyle/>
          <a:p>
            <a:pPr marL="0" indent="0">
              <a:buNone/>
            </a:pPr>
            <a:endParaRPr lang="en-US" dirty="0"/>
          </a:p>
          <a:p>
            <a:endParaRPr lang="en-US" dirty="0"/>
          </a:p>
        </p:txBody>
      </p:sp>
      <p:sp>
        <p:nvSpPr>
          <p:cNvPr id="6" name="Text Placeholder 5"/>
          <p:cNvSpPr>
            <a:spLocks noGrp="1"/>
          </p:cNvSpPr>
          <p:nvPr>
            <p:ph type="body" sz="quarter" idx="3"/>
          </p:nvPr>
        </p:nvSpPr>
        <p:spPr>
          <a:xfrm>
            <a:off x="457200" y="1085850"/>
            <a:ext cx="7467600" cy="719624"/>
          </a:xfrm>
          <a:solidFill>
            <a:schemeClr val="tx2">
              <a:lumMod val="50000"/>
            </a:schemeClr>
          </a:solidFill>
        </p:spPr>
        <p:txBody>
          <a:bodyPr>
            <a:normAutofit/>
          </a:bodyPr>
          <a:lstStyle/>
          <a:p>
            <a:r>
              <a:rPr lang="en-US" dirty="0"/>
              <a:t>Do You Know When and Why Your Participants Leave?</a:t>
            </a:r>
          </a:p>
        </p:txBody>
      </p:sp>
      <p:sp>
        <p:nvSpPr>
          <p:cNvPr id="5" name="Rectangle 4"/>
          <p:cNvSpPr/>
          <p:nvPr/>
        </p:nvSpPr>
        <p:spPr>
          <a:xfrm>
            <a:off x="4438650" y="1941344"/>
            <a:ext cx="3467100" cy="369332"/>
          </a:xfrm>
          <a:prstGeom prst="rect">
            <a:avLst/>
          </a:prstGeom>
        </p:spPr>
        <p:txBody>
          <a:bodyPr wrap="square">
            <a:spAutoFit/>
          </a:bodyPr>
          <a:lstStyle/>
          <a:p>
            <a:endParaRPr lang="en-US" dirty="0"/>
          </a:p>
        </p:txBody>
      </p:sp>
      <p:sp>
        <p:nvSpPr>
          <p:cNvPr id="8" name="Rectangle 7"/>
          <p:cNvSpPr/>
          <p:nvPr/>
        </p:nvSpPr>
        <p:spPr>
          <a:xfrm>
            <a:off x="4295775" y="2126010"/>
            <a:ext cx="3381375" cy="3570208"/>
          </a:xfrm>
          <a:prstGeom prst="rect">
            <a:avLst/>
          </a:prstGeom>
        </p:spPr>
        <p:txBody>
          <a:bodyPr wrap="square">
            <a:spAutoFit/>
          </a:bodyPr>
          <a:lstStyle/>
          <a:p>
            <a:r>
              <a:rPr lang="en-US" b="1" dirty="0"/>
              <a:t>ghost</a:t>
            </a:r>
          </a:p>
          <a:p>
            <a:r>
              <a:rPr lang="en-US" i="1" dirty="0">
                <a:hlinkClick r:id="rId3"/>
              </a:rPr>
              <a:t>verb</a:t>
            </a:r>
            <a:r>
              <a:rPr lang="en-US" dirty="0"/>
              <a:t> </a:t>
            </a:r>
          </a:p>
          <a:p>
            <a:r>
              <a:rPr lang="en-US" b="1" dirty="0"/>
              <a:t>Definition of </a:t>
            </a:r>
            <a:r>
              <a:rPr lang="en-US" b="1" i="1" dirty="0"/>
              <a:t>ghost</a:t>
            </a:r>
            <a:r>
              <a:rPr lang="en-US" b="1" dirty="0"/>
              <a:t> </a:t>
            </a:r>
          </a:p>
          <a:p>
            <a:r>
              <a:rPr lang="en-US" b="1" dirty="0">
                <a:hlinkClick r:id="rId4"/>
              </a:rPr>
              <a:t>transitive verb</a:t>
            </a:r>
            <a:endParaRPr lang="en-US" b="1" dirty="0"/>
          </a:p>
          <a:p>
            <a:endParaRPr lang="en-US" i="1" dirty="0"/>
          </a:p>
          <a:p>
            <a:r>
              <a:rPr lang="en-US" i="1" dirty="0"/>
              <a:t>informal</a:t>
            </a:r>
            <a:r>
              <a:rPr lang="en-US" dirty="0"/>
              <a:t> :  to abruptly cut off all contact with (someone, such as a former romantic partner) by no longer accepting or responding to phone calls, instant messages, etc.</a:t>
            </a:r>
          </a:p>
          <a:p>
            <a:endParaRPr lang="en-US" dirty="0"/>
          </a:p>
          <a:p>
            <a:r>
              <a:rPr lang="en-US" sz="1000" dirty="0">
                <a:hlinkClick r:id="rId5"/>
              </a:rPr>
              <a:t>www.merriam-webster.com/dictionary/ghost</a:t>
            </a:r>
            <a:r>
              <a:rPr lang="en-US" sz="1000" dirty="0"/>
              <a:t>  </a:t>
            </a:r>
          </a:p>
        </p:txBody>
      </p:sp>
    </p:spTree>
    <p:extLst>
      <p:ext uri="{BB962C8B-B14F-4D97-AF65-F5344CB8AC3E}">
        <p14:creationId xmlns:p14="http://schemas.microsoft.com/office/powerpoint/2010/main" val="1721422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Tool #2: Build a “Retention Culture”</a:t>
            </a:r>
          </a:p>
        </p:txBody>
      </p:sp>
      <p:sp>
        <p:nvSpPr>
          <p:cNvPr id="3" name="Content Placeholder 2"/>
          <p:cNvSpPr>
            <a:spLocks noGrp="1"/>
          </p:cNvSpPr>
          <p:nvPr>
            <p:ph sz="half" idx="1"/>
          </p:nvPr>
        </p:nvSpPr>
        <p:spPr/>
        <p:txBody>
          <a:bodyPr>
            <a:normAutofit fontScale="92500" lnSpcReduction="10000"/>
          </a:bodyPr>
          <a:lstStyle/>
          <a:p>
            <a:r>
              <a:rPr lang="en-US" dirty="0"/>
              <a:t>“People don’t buy goods and services, they buy </a:t>
            </a:r>
            <a:r>
              <a:rPr lang="en-US" b="1" dirty="0"/>
              <a:t>Good Feelings</a:t>
            </a:r>
            <a:r>
              <a:rPr lang="en-US" dirty="0"/>
              <a:t> and </a:t>
            </a:r>
            <a:r>
              <a:rPr lang="en-US" b="1" dirty="0"/>
              <a:t>Solutions to Problems</a:t>
            </a:r>
            <a:r>
              <a:rPr lang="en-US" dirty="0"/>
              <a:t>”</a:t>
            </a:r>
          </a:p>
          <a:p>
            <a:r>
              <a:rPr lang="en-US" dirty="0"/>
              <a:t>What can </a:t>
            </a:r>
            <a:r>
              <a:rPr lang="en-US" i="1" dirty="0"/>
              <a:t>you</a:t>
            </a:r>
            <a:r>
              <a:rPr lang="en-US" dirty="0"/>
              <a:t> offer to create good feelings and solutions to problems?</a:t>
            </a:r>
          </a:p>
          <a:p>
            <a:r>
              <a:rPr lang="en-US" dirty="0"/>
              <a:t>Make </a:t>
            </a:r>
            <a:r>
              <a:rPr lang="en-US" i="1" dirty="0"/>
              <a:t>successful completion</a:t>
            </a:r>
            <a:r>
              <a:rPr lang="en-US" dirty="0"/>
              <a:t> and the </a:t>
            </a:r>
            <a:r>
              <a:rPr lang="en-US" i="1" dirty="0"/>
              <a:t>benefits</a:t>
            </a:r>
            <a:r>
              <a:rPr lang="en-US" dirty="0"/>
              <a:t> </a:t>
            </a:r>
            <a:r>
              <a:rPr lang="en-US" i="1" dirty="0"/>
              <a:t>from obtaining the new skills</a:t>
            </a:r>
            <a:r>
              <a:rPr lang="en-US" dirty="0"/>
              <a:t> THE central focus of your materials and presentations.</a:t>
            </a:r>
          </a:p>
          <a:p>
            <a:pPr marL="0" indent="0">
              <a:buNone/>
            </a:pPr>
            <a:endParaRPr lang="en-US" dirty="0"/>
          </a:p>
        </p:txBody>
      </p:sp>
      <p:sp>
        <p:nvSpPr>
          <p:cNvPr id="4" name="Content Placeholder 3"/>
          <p:cNvSpPr>
            <a:spLocks noGrp="1"/>
          </p:cNvSpPr>
          <p:nvPr>
            <p:ph sz="half" idx="2"/>
          </p:nvPr>
        </p:nvSpPr>
        <p:spPr>
          <a:xfrm>
            <a:off x="8583386" y="6527389"/>
            <a:ext cx="700635" cy="2458501"/>
          </a:xfrm>
        </p:spPr>
        <p:txBody>
          <a:bodyPr>
            <a:normAutofit/>
          </a:bodyPr>
          <a:lstStyle/>
          <a:p>
            <a:pPr marL="0" indent="0">
              <a:buNone/>
            </a:pPr>
            <a:endParaRPr lang="en-US" dirty="0"/>
          </a:p>
          <a:p>
            <a:endParaRPr lang="en-US" dirty="0"/>
          </a:p>
        </p:txBody>
      </p:sp>
      <p:sp>
        <p:nvSpPr>
          <p:cNvPr id="6" name="Text Placeholder 5"/>
          <p:cNvSpPr>
            <a:spLocks noGrp="1"/>
          </p:cNvSpPr>
          <p:nvPr>
            <p:ph type="body" sz="quarter" idx="3"/>
          </p:nvPr>
        </p:nvSpPr>
        <p:spPr>
          <a:xfrm>
            <a:off x="457200" y="1085850"/>
            <a:ext cx="7467600" cy="719624"/>
          </a:xfrm>
          <a:solidFill>
            <a:schemeClr val="tx2">
              <a:lumMod val="50000"/>
            </a:schemeClr>
          </a:solidFill>
        </p:spPr>
        <p:txBody>
          <a:bodyPr>
            <a:normAutofit/>
          </a:bodyPr>
          <a:lstStyle/>
          <a:p>
            <a:r>
              <a:rPr lang="en-US" sz="2800" dirty="0"/>
              <a:t>Sending the Right Message</a:t>
            </a:r>
          </a:p>
        </p:txBody>
      </p:sp>
      <p:pic>
        <p:nvPicPr>
          <p:cNvPr id="3074" name="Picture 2" descr="C:\Users\ELS\AppData\Local\Microsoft\Windows\INetCache\IE\K562XQSE\ideas-m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450" y="2155825"/>
            <a:ext cx="2387600" cy="353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149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Supermarkets Do It?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299" y="1086867"/>
            <a:ext cx="7572375" cy="4410348"/>
          </a:xfrm>
          <a:prstGeom prst="rect">
            <a:avLst/>
          </a:prstGeom>
        </p:spPr>
      </p:pic>
    </p:spTree>
    <p:extLst>
      <p:ext uri="{BB962C8B-B14F-4D97-AF65-F5344CB8AC3E}">
        <p14:creationId xmlns:p14="http://schemas.microsoft.com/office/powerpoint/2010/main" val="3821134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Supermarkets Do It? </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261617"/>
            <a:ext cx="6908800" cy="4550666"/>
          </a:xfrm>
          <a:prstGeom prst="rect">
            <a:avLst/>
          </a:prstGeom>
        </p:spPr>
      </p:pic>
    </p:spTree>
    <p:extLst>
      <p:ext uri="{BB962C8B-B14F-4D97-AF65-F5344CB8AC3E}">
        <p14:creationId xmlns:p14="http://schemas.microsoft.com/office/powerpoint/2010/main" val="1824577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Supermarkets Do It? </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628" y="1063812"/>
            <a:ext cx="4170622" cy="4990431"/>
          </a:xfrm>
          <a:prstGeom prst="rect">
            <a:avLst/>
          </a:prstGeom>
        </p:spPr>
      </p:pic>
    </p:spTree>
    <p:extLst>
      <p:ext uri="{BB962C8B-B14F-4D97-AF65-F5344CB8AC3E}">
        <p14:creationId xmlns:p14="http://schemas.microsoft.com/office/powerpoint/2010/main" val="695989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Building a Retention Culture</a:t>
            </a:r>
          </a:p>
        </p:txBody>
      </p:sp>
      <p:sp>
        <p:nvSpPr>
          <p:cNvPr id="3" name="Content Placeholder 2"/>
          <p:cNvSpPr>
            <a:spLocks noGrp="1"/>
          </p:cNvSpPr>
          <p:nvPr>
            <p:ph sz="half" idx="1"/>
          </p:nvPr>
        </p:nvSpPr>
        <p:spPr/>
        <p:txBody>
          <a:bodyPr>
            <a:normAutofit fontScale="70000" lnSpcReduction="20000"/>
          </a:bodyPr>
          <a:lstStyle/>
          <a:p>
            <a:pPr marL="0" indent="0">
              <a:spcBef>
                <a:spcPts val="600"/>
              </a:spcBef>
              <a:buNone/>
            </a:pPr>
            <a:r>
              <a:rPr lang="en-US" sz="2900" b="1" dirty="0"/>
              <a:t>What do they see?</a:t>
            </a:r>
          </a:p>
          <a:p>
            <a:pPr marL="354013" indent="-354013">
              <a:spcBef>
                <a:spcPts val="600"/>
              </a:spcBef>
            </a:pPr>
            <a:r>
              <a:rPr lang="en-US" sz="2300" dirty="0"/>
              <a:t>Is it a place YOU would find  appealing?</a:t>
            </a:r>
          </a:p>
          <a:p>
            <a:pPr>
              <a:spcBef>
                <a:spcPts val="600"/>
              </a:spcBef>
            </a:pPr>
            <a:r>
              <a:rPr lang="en-US" sz="2300" dirty="0"/>
              <a:t>Are there positive images of success?</a:t>
            </a:r>
          </a:p>
          <a:p>
            <a:pPr>
              <a:spcBef>
                <a:spcPts val="600"/>
              </a:spcBef>
            </a:pPr>
            <a:r>
              <a:rPr lang="en-US" sz="2300" dirty="0"/>
              <a:t>Do staff and participants seem engaged?</a:t>
            </a:r>
          </a:p>
          <a:p>
            <a:pPr marL="457200" indent="-457200">
              <a:spcBef>
                <a:spcPts val="600"/>
              </a:spcBef>
              <a:buFont typeface="+mj-lt"/>
              <a:buAutoNum type="arabicPeriod"/>
            </a:pPr>
            <a:endParaRPr lang="en-US" dirty="0"/>
          </a:p>
          <a:p>
            <a:pPr marL="0" indent="0">
              <a:spcBef>
                <a:spcPts val="600"/>
              </a:spcBef>
              <a:buNone/>
            </a:pPr>
            <a:r>
              <a:rPr lang="en-US" sz="2900" b="1" dirty="0"/>
              <a:t>What do they hear?</a:t>
            </a:r>
          </a:p>
          <a:p>
            <a:pPr>
              <a:spcBef>
                <a:spcPts val="600"/>
              </a:spcBef>
            </a:pPr>
            <a:r>
              <a:rPr lang="en-US" sz="2300" dirty="0"/>
              <a:t>Level playing field</a:t>
            </a:r>
          </a:p>
          <a:p>
            <a:pPr>
              <a:spcBef>
                <a:spcPts val="600"/>
              </a:spcBef>
            </a:pPr>
            <a:r>
              <a:rPr lang="en-US" sz="2300" dirty="0"/>
              <a:t>Results orientation</a:t>
            </a:r>
          </a:p>
          <a:p>
            <a:pPr>
              <a:spcBef>
                <a:spcPts val="600"/>
              </a:spcBef>
            </a:pPr>
            <a:r>
              <a:rPr lang="en-US" sz="2300" dirty="0"/>
              <a:t>Genuine emotional connections</a:t>
            </a:r>
          </a:p>
          <a:p>
            <a:pPr>
              <a:spcBef>
                <a:spcPts val="600"/>
              </a:spcBef>
            </a:pPr>
            <a:r>
              <a:rPr lang="en-US" sz="2300" dirty="0"/>
              <a:t>High expectations, accountability and model behavior</a:t>
            </a:r>
          </a:p>
          <a:p>
            <a:pPr marL="0" indent="0">
              <a:buNone/>
            </a:pPr>
            <a:endParaRPr lang="en-US" dirty="0"/>
          </a:p>
        </p:txBody>
      </p:sp>
      <p:sp>
        <p:nvSpPr>
          <p:cNvPr id="6" name="Text Placeholder 5"/>
          <p:cNvSpPr>
            <a:spLocks noGrp="1"/>
          </p:cNvSpPr>
          <p:nvPr>
            <p:ph type="body" sz="quarter" idx="3"/>
          </p:nvPr>
        </p:nvSpPr>
        <p:spPr>
          <a:xfrm>
            <a:off x="457200" y="1085850"/>
            <a:ext cx="7467600" cy="719624"/>
          </a:xfrm>
          <a:solidFill>
            <a:schemeClr val="tx2">
              <a:lumMod val="50000"/>
            </a:schemeClr>
          </a:solidFill>
        </p:spPr>
        <p:txBody>
          <a:bodyPr>
            <a:normAutofit lnSpcReduction="10000"/>
          </a:bodyPr>
          <a:lstStyle/>
          <a:p>
            <a:endParaRPr lang="en-US" dirty="0"/>
          </a:p>
          <a:p>
            <a:r>
              <a:rPr lang="en-US" sz="2400" dirty="0"/>
              <a:t>How Does Your Program Space &amp; Message Land?</a:t>
            </a:r>
          </a:p>
          <a:p>
            <a:endParaRPr lang="en-US" dirty="0"/>
          </a:p>
        </p:txBody>
      </p:sp>
      <p:pic>
        <p:nvPicPr>
          <p:cNvPr id="4098" name="Picture 2" descr="C:\Users\ELS\AppData\Local\Microsoft\Windows\INetCache\IE\L3TWEMOT\6244509441_31502bf900_o[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305300" y="2032000"/>
            <a:ext cx="36195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980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Tool #2: Build a “Retention Culture”</a:t>
            </a:r>
          </a:p>
        </p:txBody>
      </p:sp>
      <p:sp>
        <p:nvSpPr>
          <p:cNvPr id="6" name="Text Placeholder 5"/>
          <p:cNvSpPr>
            <a:spLocks noGrp="1"/>
          </p:cNvSpPr>
          <p:nvPr>
            <p:ph type="body" sz="quarter" idx="3"/>
          </p:nvPr>
        </p:nvSpPr>
        <p:spPr>
          <a:xfrm>
            <a:off x="457200" y="1085850"/>
            <a:ext cx="7467600" cy="719624"/>
          </a:xfrm>
          <a:solidFill>
            <a:schemeClr val="tx2">
              <a:lumMod val="50000"/>
            </a:schemeClr>
          </a:solidFill>
        </p:spPr>
        <p:txBody>
          <a:bodyPr>
            <a:normAutofit lnSpcReduction="10000"/>
          </a:bodyPr>
          <a:lstStyle/>
          <a:p>
            <a:endParaRPr lang="en-US" dirty="0"/>
          </a:p>
          <a:p>
            <a:r>
              <a:rPr lang="en-US" sz="2400"/>
              <a:t>In Which </a:t>
            </a:r>
            <a:r>
              <a:rPr lang="en-US" sz="2400" dirty="0"/>
              <a:t>Place Would You Want to Spend Your Day?</a:t>
            </a:r>
          </a:p>
          <a:p>
            <a:endParaRPr lang="en-US" dirty="0"/>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2643746"/>
            <a:ext cx="3619500" cy="2396007"/>
          </a:xfrm>
          <a:prstGeom prst="rect">
            <a:avLst/>
          </a:prstGeom>
        </p:spPr>
      </p:pic>
      <p:pic>
        <p:nvPicPr>
          <p:cNvPr id="1026"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305300" y="2800351"/>
            <a:ext cx="4012487"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026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Tool #2: Build a “Retention Culture”</a:t>
            </a:r>
          </a:p>
        </p:txBody>
      </p:sp>
      <p:sp>
        <p:nvSpPr>
          <p:cNvPr id="6" name="Text Placeholder 5"/>
          <p:cNvSpPr>
            <a:spLocks noGrp="1"/>
          </p:cNvSpPr>
          <p:nvPr>
            <p:ph type="body" sz="quarter" idx="3"/>
          </p:nvPr>
        </p:nvSpPr>
        <p:spPr>
          <a:xfrm>
            <a:off x="457200" y="1085850"/>
            <a:ext cx="7467600" cy="719624"/>
          </a:xfrm>
          <a:solidFill>
            <a:schemeClr val="tx2">
              <a:lumMod val="50000"/>
            </a:schemeClr>
          </a:solidFill>
        </p:spPr>
        <p:txBody>
          <a:bodyPr>
            <a:normAutofit lnSpcReduction="10000"/>
          </a:bodyPr>
          <a:lstStyle/>
          <a:p>
            <a:endParaRPr lang="en-US" dirty="0"/>
          </a:p>
          <a:p>
            <a:r>
              <a:rPr lang="en-US" sz="2400" dirty="0"/>
              <a:t>Make Success Visible</a:t>
            </a:r>
          </a:p>
          <a:p>
            <a:endParaRPr lang="en-US" dirty="0"/>
          </a:p>
        </p:txBody>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59068" y="1876425"/>
            <a:ext cx="3215763" cy="3930650"/>
          </a:xfrm>
          <a:prstGeom prst="rect">
            <a:avLst/>
          </a:prstGeom>
        </p:spPr>
      </p:pic>
      <p:pic>
        <p:nvPicPr>
          <p:cNvPr id="10"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305300" y="2415574"/>
            <a:ext cx="3619500" cy="2852351"/>
          </a:xfrm>
          <a:prstGeom prst="rect">
            <a:avLst/>
          </a:prstGeom>
          <a:ln w="38100" cap="rnd" cmpd="sng">
            <a:solidFill>
              <a:schemeClr val="tx1"/>
            </a:solidFill>
          </a:ln>
        </p:spPr>
      </p:pic>
    </p:spTree>
    <p:extLst>
      <p:ext uri="{BB962C8B-B14F-4D97-AF65-F5344CB8AC3E}">
        <p14:creationId xmlns:p14="http://schemas.microsoft.com/office/powerpoint/2010/main" val="3853659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736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3598" y="1121190"/>
            <a:ext cx="6333069" cy="4316566"/>
          </a:xfrm>
          <a:prstGeom prst="rect">
            <a:avLst/>
          </a:prstGeom>
        </p:spPr>
        <p:txBody>
          <a:bodyPr wrap="square">
            <a:spAutoFit/>
          </a:bodyPr>
          <a:lstStyle/>
          <a:p>
            <a:endParaRPr lang="en-US" sz="2400" dirty="0"/>
          </a:p>
          <a:p>
            <a:r>
              <a:rPr lang="en-US" sz="2400" dirty="0"/>
              <a:t>“Research studies have shown that job loss can take a psychological and biological toll as well, leading to depression, anxiety disorders, increased somatic symptoms, such as fatigue or headaches, and higher rates of medical illness. This toll may be worse for men, who are socialized to evaluate their self-worth in terms of their financial and career success.”</a:t>
            </a:r>
          </a:p>
          <a:p>
            <a:endParaRPr lang="en-US" sz="2400" dirty="0"/>
          </a:p>
          <a:p>
            <a:r>
              <a:rPr lang="en-US" sz="1050" i="1" dirty="0"/>
              <a:t>Psychology Today</a:t>
            </a:r>
            <a:r>
              <a:rPr lang="en-US" sz="1050" dirty="0"/>
              <a:t>, “Preserving Mental Health During Unemployment,” Oct. 14, 2011.</a:t>
            </a:r>
          </a:p>
        </p:txBody>
      </p:sp>
      <p:sp>
        <p:nvSpPr>
          <p:cNvPr id="4" name="Text Placeholder 5"/>
          <p:cNvSpPr txBox="1">
            <a:spLocks/>
          </p:cNvSpPr>
          <p:nvPr/>
        </p:nvSpPr>
        <p:spPr>
          <a:xfrm>
            <a:off x="114300" y="133350"/>
            <a:ext cx="7467600" cy="719624"/>
          </a:xfrm>
          <a:prstGeom prst="snip1Rect">
            <a:avLst/>
          </a:prstGeom>
          <a:solidFill>
            <a:schemeClr val="tx2">
              <a:lumMod val="50000"/>
            </a:schemeClr>
          </a:solidFill>
        </p:spPr>
        <p:txBody>
          <a:bodyPr>
            <a:normAutofit fontScale="77500" lnSpcReduction="20000"/>
          </a:bodyPr>
          <a:lstStyle>
            <a:lvl1pPr marL="342900" indent="-342900" algn="l" defTabSz="457200" rtl="0" eaLnBrk="1" latinLnBrk="0" hangingPunct="1">
              <a:spcBef>
                <a:spcPct val="20000"/>
              </a:spcBef>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chemeClr val="bg1"/>
                </a:solidFill>
              </a:rPr>
              <a:t>Retention Issues Often Reflect the Stress of Unemployment</a:t>
            </a:r>
          </a:p>
        </p:txBody>
      </p:sp>
    </p:spTree>
    <p:extLst>
      <p:ext uri="{BB962C8B-B14F-4D97-AF65-F5344CB8AC3E}">
        <p14:creationId xmlns:p14="http://schemas.microsoft.com/office/powerpoint/2010/main" val="2151111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Tool #3: Boost Motivation to Stay</a:t>
            </a:r>
          </a:p>
        </p:txBody>
      </p:sp>
      <p:sp>
        <p:nvSpPr>
          <p:cNvPr id="3" name="Content Placeholder 2"/>
          <p:cNvSpPr>
            <a:spLocks noGrp="1"/>
          </p:cNvSpPr>
          <p:nvPr>
            <p:ph sz="half" idx="1"/>
          </p:nvPr>
        </p:nvSpPr>
        <p:spPr/>
        <p:txBody>
          <a:bodyPr>
            <a:normAutofit fontScale="85000" lnSpcReduction="10000"/>
          </a:bodyPr>
          <a:lstStyle/>
          <a:p>
            <a:pPr>
              <a:buClr>
                <a:schemeClr val="tx1">
                  <a:lumMod val="50000"/>
                  <a:lumOff val="50000"/>
                </a:schemeClr>
              </a:buClr>
            </a:pPr>
            <a:r>
              <a:rPr lang="en-US" sz="2000" b="1" dirty="0">
                <a:solidFill>
                  <a:schemeClr val="accent2"/>
                </a:solidFill>
              </a:rPr>
              <a:t>Arguing, pleading, and ordering are rarely effective </a:t>
            </a:r>
            <a:r>
              <a:rPr lang="en-US" sz="2000" dirty="0"/>
              <a:t>in overcoming resistance. They may cause a temporary change in behavior, but rarely a long-term change in internal drive.</a:t>
            </a:r>
          </a:p>
          <a:p>
            <a:pPr>
              <a:buClr>
                <a:schemeClr val="tx1">
                  <a:lumMod val="50000"/>
                  <a:lumOff val="50000"/>
                </a:schemeClr>
              </a:buClr>
            </a:pPr>
            <a:r>
              <a:rPr lang="en-US" sz="2000" dirty="0"/>
              <a:t>The key to successful change: </a:t>
            </a:r>
            <a:r>
              <a:rPr lang="en-US" sz="2000" b="1" dirty="0">
                <a:solidFill>
                  <a:schemeClr val="accent2"/>
                </a:solidFill>
              </a:rPr>
              <a:t>People tend to commit to actions that they verbalize.</a:t>
            </a:r>
          </a:p>
          <a:p>
            <a:pPr>
              <a:buClr>
                <a:schemeClr val="tx1">
                  <a:lumMod val="50000"/>
                  <a:lumOff val="50000"/>
                </a:schemeClr>
              </a:buClr>
            </a:pPr>
            <a:r>
              <a:rPr lang="en-US" sz="2000" dirty="0"/>
              <a:t>Use </a:t>
            </a:r>
            <a:r>
              <a:rPr lang="en-US" sz="2000" b="1" dirty="0">
                <a:solidFill>
                  <a:schemeClr val="accent2"/>
                </a:solidFill>
              </a:rPr>
              <a:t>strategic questions to prompt </a:t>
            </a:r>
            <a:r>
              <a:rPr lang="en-US" sz="2000" b="1" i="1" dirty="0">
                <a:solidFill>
                  <a:schemeClr val="accent2"/>
                </a:solidFill>
              </a:rPr>
              <a:t>positive</a:t>
            </a:r>
            <a:r>
              <a:rPr lang="en-US" sz="2000" b="1" dirty="0">
                <a:solidFill>
                  <a:schemeClr val="accent2"/>
                </a:solidFill>
              </a:rPr>
              <a:t> talk </a:t>
            </a:r>
            <a:r>
              <a:rPr lang="en-US" sz="2000" dirty="0"/>
              <a:t>about challenges and encourages individuals to identify for themselves the pros and cons of an action.</a:t>
            </a:r>
          </a:p>
          <a:p>
            <a:pPr marL="0" indent="0">
              <a:buNone/>
            </a:pPr>
            <a:endParaRPr lang="en-US" dirty="0"/>
          </a:p>
        </p:txBody>
      </p:sp>
      <p:sp>
        <p:nvSpPr>
          <p:cNvPr id="4" name="Content Placeholder 3"/>
          <p:cNvSpPr>
            <a:spLocks noGrp="1"/>
          </p:cNvSpPr>
          <p:nvPr>
            <p:ph sz="half" idx="2"/>
          </p:nvPr>
        </p:nvSpPr>
        <p:spPr>
          <a:xfrm>
            <a:off x="8583386" y="6527389"/>
            <a:ext cx="700635" cy="2458501"/>
          </a:xfrm>
        </p:spPr>
        <p:txBody>
          <a:bodyPr>
            <a:normAutofit/>
          </a:bodyPr>
          <a:lstStyle/>
          <a:p>
            <a:pPr marL="0" indent="0">
              <a:buNone/>
            </a:pPr>
            <a:endParaRPr lang="en-US" dirty="0"/>
          </a:p>
          <a:p>
            <a:endParaRPr lang="en-US" dirty="0"/>
          </a:p>
        </p:txBody>
      </p:sp>
      <p:sp>
        <p:nvSpPr>
          <p:cNvPr id="6" name="Text Placeholder 5"/>
          <p:cNvSpPr>
            <a:spLocks noGrp="1"/>
          </p:cNvSpPr>
          <p:nvPr>
            <p:ph type="body" sz="quarter" idx="3"/>
          </p:nvPr>
        </p:nvSpPr>
        <p:spPr>
          <a:xfrm>
            <a:off x="457200" y="1085850"/>
            <a:ext cx="7467600" cy="719624"/>
          </a:xfrm>
          <a:solidFill>
            <a:schemeClr val="tx2">
              <a:lumMod val="50000"/>
            </a:schemeClr>
          </a:solidFill>
        </p:spPr>
        <p:txBody>
          <a:bodyPr>
            <a:normAutofit/>
          </a:bodyPr>
          <a:lstStyle/>
          <a:p>
            <a:r>
              <a:rPr lang="en-US" sz="2800" dirty="0"/>
              <a:t>Motivational Interview (MI) Principles</a:t>
            </a:r>
          </a:p>
        </p:txBody>
      </p:sp>
      <p:pic>
        <p:nvPicPr>
          <p:cNvPr id="1027" name="Picture 3" descr="C:\Users\ELS\AppData\Local\Microsoft\Windows\INetCache\IE\L3TWEMOT\begin_with_the_end_in_mind[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225" y="2362199"/>
            <a:ext cx="3338080"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42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Tool #3: Boost Motivation to Stay</a:t>
            </a:r>
          </a:p>
        </p:txBody>
      </p:sp>
      <p:sp>
        <p:nvSpPr>
          <p:cNvPr id="3" name="Content Placeholder 2"/>
          <p:cNvSpPr>
            <a:spLocks noGrp="1"/>
          </p:cNvSpPr>
          <p:nvPr>
            <p:ph sz="half" idx="1"/>
          </p:nvPr>
        </p:nvSpPr>
        <p:spPr/>
        <p:txBody>
          <a:bodyPr>
            <a:normAutofit fontScale="92500" lnSpcReduction="20000"/>
          </a:bodyPr>
          <a:lstStyle/>
          <a:p>
            <a:pPr marL="0" indent="0">
              <a:spcBef>
                <a:spcPts val="1200"/>
              </a:spcBef>
              <a:buNone/>
            </a:pPr>
            <a:r>
              <a:rPr lang="en-US" sz="2000" b="1" dirty="0">
                <a:solidFill>
                  <a:schemeClr val="accent2"/>
                </a:solidFill>
              </a:rPr>
              <a:t>Participant</a:t>
            </a:r>
            <a:r>
              <a:rPr lang="en-US" sz="2000" dirty="0">
                <a:solidFill>
                  <a:schemeClr val="accent2"/>
                </a:solidFill>
              </a:rPr>
              <a:t>: </a:t>
            </a:r>
            <a:r>
              <a:rPr lang="en-US" sz="2000" dirty="0"/>
              <a:t>“There’s no point in continuing here, I’ll never get a job at my age.”</a:t>
            </a:r>
          </a:p>
          <a:p>
            <a:pPr marL="0" indent="0">
              <a:spcBef>
                <a:spcPts val="1200"/>
              </a:spcBef>
              <a:buNone/>
            </a:pPr>
            <a:r>
              <a:rPr lang="en-US" sz="2000" b="1" dirty="0"/>
              <a:t>Staff Member</a:t>
            </a:r>
            <a:r>
              <a:rPr lang="en-US" sz="2000" dirty="0"/>
              <a:t>: </a:t>
            </a:r>
            <a:r>
              <a:rPr lang="en-US" sz="2000" dirty="0">
                <a:solidFill>
                  <a:srgbClr val="002060"/>
                </a:solidFill>
              </a:rPr>
              <a:t>“</a:t>
            </a:r>
            <a:r>
              <a:rPr lang="en-US" sz="2000" dirty="0"/>
              <a:t>Sure you will, lots of people like you do. Just keep showing up and see what happens.”</a:t>
            </a:r>
          </a:p>
          <a:p>
            <a:pPr marL="0" indent="0">
              <a:spcBef>
                <a:spcPts val="1200"/>
              </a:spcBef>
              <a:buNone/>
            </a:pPr>
            <a:r>
              <a:rPr lang="en-US" sz="2000" b="1" dirty="0">
                <a:solidFill>
                  <a:schemeClr val="accent2"/>
                </a:solidFill>
              </a:rPr>
              <a:t>Participant</a:t>
            </a:r>
            <a:r>
              <a:rPr lang="en-US" sz="2000" dirty="0">
                <a:solidFill>
                  <a:schemeClr val="accent2"/>
                </a:solidFill>
              </a:rPr>
              <a:t>: </a:t>
            </a:r>
            <a:r>
              <a:rPr lang="en-US" sz="2000" dirty="0"/>
              <a:t>“Okay, whatever.” </a:t>
            </a:r>
          </a:p>
          <a:p>
            <a:pPr marL="0" indent="0" algn="ctr">
              <a:spcBef>
                <a:spcPts val="3600"/>
              </a:spcBef>
              <a:buNone/>
            </a:pPr>
            <a:r>
              <a:rPr lang="en-US" sz="2800" b="1" i="1" dirty="0">
                <a:solidFill>
                  <a:schemeClr val="accent2"/>
                </a:solidFill>
              </a:rPr>
              <a:t>The participant is never heard from again</a:t>
            </a:r>
          </a:p>
          <a:p>
            <a:pPr marL="0" indent="0">
              <a:buNone/>
            </a:pPr>
            <a:endParaRPr lang="en-US" dirty="0"/>
          </a:p>
        </p:txBody>
      </p:sp>
      <p:sp>
        <p:nvSpPr>
          <p:cNvPr id="4" name="Content Placeholder 3"/>
          <p:cNvSpPr>
            <a:spLocks noGrp="1"/>
          </p:cNvSpPr>
          <p:nvPr>
            <p:ph sz="half" idx="2"/>
          </p:nvPr>
        </p:nvSpPr>
        <p:spPr>
          <a:xfrm>
            <a:off x="8583386" y="6527389"/>
            <a:ext cx="700635" cy="2458501"/>
          </a:xfrm>
        </p:spPr>
        <p:txBody>
          <a:bodyPr>
            <a:normAutofit/>
          </a:bodyPr>
          <a:lstStyle/>
          <a:p>
            <a:pPr marL="0" indent="0">
              <a:buNone/>
            </a:pPr>
            <a:endParaRPr lang="en-US" dirty="0"/>
          </a:p>
          <a:p>
            <a:endParaRPr lang="en-US" dirty="0"/>
          </a:p>
        </p:txBody>
      </p:sp>
      <p:sp>
        <p:nvSpPr>
          <p:cNvPr id="6" name="Text Placeholder 5"/>
          <p:cNvSpPr>
            <a:spLocks noGrp="1"/>
          </p:cNvSpPr>
          <p:nvPr>
            <p:ph type="body" sz="quarter" idx="3"/>
          </p:nvPr>
        </p:nvSpPr>
        <p:spPr>
          <a:xfrm>
            <a:off x="457200" y="1085850"/>
            <a:ext cx="7467600" cy="719624"/>
          </a:xfrm>
          <a:solidFill>
            <a:schemeClr val="tx2">
              <a:lumMod val="50000"/>
            </a:schemeClr>
          </a:solidFill>
        </p:spPr>
        <p:txBody>
          <a:bodyPr>
            <a:normAutofit/>
          </a:bodyPr>
          <a:lstStyle/>
          <a:p>
            <a:r>
              <a:rPr lang="en-US" sz="2800" dirty="0"/>
              <a:t>Non-MI vs. MI: Consider the Difference</a:t>
            </a:r>
          </a:p>
        </p:txBody>
      </p:sp>
      <p:sp>
        <p:nvSpPr>
          <p:cNvPr id="9" name="Rectangle 8"/>
          <p:cNvSpPr/>
          <p:nvPr/>
        </p:nvSpPr>
        <p:spPr>
          <a:xfrm>
            <a:off x="4295776" y="1915448"/>
            <a:ext cx="3676650" cy="3901068"/>
          </a:xfrm>
          <a:prstGeom prst="rect">
            <a:avLst/>
          </a:prstGeom>
        </p:spPr>
        <p:txBody>
          <a:bodyPr wrap="square">
            <a:spAutoFit/>
          </a:bodyPr>
          <a:lstStyle/>
          <a:p>
            <a:pPr>
              <a:spcBef>
                <a:spcPts val="1200"/>
              </a:spcBef>
            </a:pPr>
            <a:r>
              <a:rPr lang="en-US" sz="1050" b="1" dirty="0">
                <a:solidFill>
                  <a:schemeClr val="accent2"/>
                </a:solidFill>
              </a:rPr>
              <a:t>Participant: </a:t>
            </a:r>
            <a:r>
              <a:rPr lang="en-US" sz="1050" dirty="0"/>
              <a:t>“There’s no point in continuing here, I’ll never get a job at my age.”</a:t>
            </a:r>
          </a:p>
          <a:p>
            <a:pPr>
              <a:spcBef>
                <a:spcPts val="1200"/>
              </a:spcBef>
            </a:pPr>
            <a:r>
              <a:rPr lang="en-US" sz="1050" b="1" dirty="0"/>
              <a:t>Staff Member: </a:t>
            </a:r>
            <a:r>
              <a:rPr lang="en-US" sz="1050" dirty="0"/>
              <a:t>“I hear that you’re frustrated. What will you do if you stop coming?”</a:t>
            </a:r>
          </a:p>
          <a:p>
            <a:pPr>
              <a:spcBef>
                <a:spcPts val="1200"/>
              </a:spcBef>
            </a:pPr>
            <a:r>
              <a:rPr lang="en-US" sz="1050" b="1" dirty="0">
                <a:solidFill>
                  <a:schemeClr val="accent2"/>
                </a:solidFill>
              </a:rPr>
              <a:t>P: </a:t>
            </a:r>
            <a:r>
              <a:rPr lang="en-US" sz="1050" dirty="0"/>
              <a:t>“I really don’t know.”</a:t>
            </a:r>
          </a:p>
          <a:p>
            <a:pPr>
              <a:spcBef>
                <a:spcPts val="1200"/>
              </a:spcBef>
            </a:pPr>
            <a:r>
              <a:rPr lang="en-US" sz="1050" b="1" dirty="0"/>
              <a:t>SM: </a:t>
            </a:r>
            <a:r>
              <a:rPr lang="en-US" sz="1050" dirty="0"/>
              <a:t>“What is the hardest part of this for you?”</a:t>
            </a:r>
          </a:p>
          <a:p>
            <a:pPr>
              <a:spcBef>
                <a:spcPts val="1200"/>
              </a:spcBef>
            </a:pPr>
            <a:r>
              <a:rPr lang="en-US" sz="1050" b="1" dirty="0">
                <a:solidFill>
                  <a:schemeClr val="accent2"/>
                </a:solidFill>
              </a:rPr>
              <a:t>P: </a:t>
            </a:r>
            <a:r>
              <a:rPr lang="en-US" sz="1050" dirty="0"/>
              <a:t>“I see others finding jobs, but it never happens for me.”</a:t>
            </a:r>
          </a:p>
          <a:p>
            <a:pPr>
              <a:spcBef>
                <a:spcPts val="1200"/>
              </a:spcBef>
            </a:pPr>
            <a:r>
              <a:rPr lang="en-US" sz="1050" b="1" dirty="0"/>
              <a:t>SM: </a:t>
            </a:r>
            <a:r>
              <a:rPr lang="en-US" sz="1050" dirty="0"/>
              <a:t>“Why do you think that is?”</a:t>
            </a:r>
          </a:p>
          <a:p>
            <a:pPr>
              <a:spcBef>
                <a:spcPts val="1200"/>
              </a:spcBef>
            </a:pPr>
            <a:r>
              <a:rPr lang="en-US" sz="1050" b="1" dirty="0">
                <a:solidFill>
                  <a:schemeClr val="accent2"/>
                </a:solidFill>
              </a:rPr>
              <a:t>P: </a:t>
            </a:r>
            <a:r>
              <a:rPr lang="en-US" sz="1050" dirty="0"/>
              <a:t>“I guess they’ve been here longer and have been sending out more applications.”</a:t>
            </a:r>
          </a:p>
          <a:p>
            <a:pPr>
              <a:spcBef>
                <a:spcPts val="1200"/>
              </a:spcBef>
            </a:pPr>
            <a:r>
              <a:rPr lang="en-US" sz="1050" b="1" dirty="0"/>
              <a:t>SM: </a:t>
            </a:r>
            <a:r>
              <a:rPr lang="en-US" sz="1050" dirty="0"/>
              <a:t>“So consistency and numbers are the key. How many applications will you commit to doing before you call it quits?”</a:t>
            </a:r>
          </a:p>
          <a:p>
            <a:pPr>
              <a:spcBef>
                <a:spcPts val="1200"/>
              </a:spcBef>
            </a:pPr>
            <a:r>
              <a:rPr lang="en-US" sz="1050" b="1" dirty="0">
                <a:solidFill>
                  <a:schemeClr val="accent2"/>
                </a:solidFill>
              </a:rPr>
              <a:t>P: </a:t>
            </a:r>
            <a:r>
              <a:rPr lang="en-US" sz="1050" dirty="0"/>
              <a:t>“I </a:t>
            </a:r>
            <a:r>
              <a:rPr lang="en-US" sz="1050" dirty="0" err="1"/>
              <a:t>dunno</a:t>
            </a:r>
            <a:r>
              <a:rPr lang="en-US" sz="1050" dirty="0"/>
              <a:t>, maybe 50.”</a:t>
            </a:r>
          </a:p>
          <a:p>
            <a:pPr>
              <a:spcBef>
                <a:spcPts val="1200"/>
              </a:spcBef>
            </a:pPr>
            <a:r>
              <a:rPr lang="en-US" sz="1050" b="1" dirty="0"/>
              <a:t>SM: </a:t>
            </a:r>
            <a:r>
              <a:rPr lang="en-US" sz="1050" dirty="0"/>
              <a:t>“50 is a great number. Let’s start getting those out.”</a:t>
            </a:r>
          </a:p>
        </p:txBody>
      </p:sp>
    </p:spTree>
    <p:extLst>
      <p:ext uri="{BB962C8B-B14F-4D97-AF65-F5344CB8AC3E}">
        <p14:creationId xmlns:p14="http://schemas.microsoft.com/office/powerpoint/2010/main" val="18572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Tool #3: Boost Motivation to Stay</a:t>
            </a:r>
          </a:p>
        </p:txBody>
      </p:sp>
      <p:sp>
        <p:nvSpPr>
          <p:cNvPr id="3" name="Content Placeholder 2"/>
          <p:cNvSpPr>
            <a:spLocks noGrp="1"/>
          </p:cNvSpPr>
          <p:nvPr>
            <p:ph sz="half" idx="1"/>
          </p:nvPr>
        </p:nvSpPr>
        <p:spPr/>
        <p:txBody>
          <a:bodyPr>
            <a:normAutofit lnSpcReduction="10000"/>
          </a:bodyPr>
          <a:lstStyle/>
          <a:p>
            <a:pPr>
              <a:buClr>
                <a:schemeClr val="tx1">
                  <a:lumMod val="50000"/>
                  <a:lumOff val="50000"/>
                </a:schemeClr>
              </a:buClr>
            </a:pPr>
            <a:r>
              <a:rPr lang="en-US" sz="2000" dirty="0"/>
              <a:t>Remember: </a:t>
            </a:r>
            <a:r>
              <a:rPr lang="en-US" sz="2000" b="1" dirty="0">
                <a:solidFill>
                  <a:schemeClr val="accent2"/>
                </a:solidFill>
              </a:rPr>
              <a:t>People tend to commit to actions that they verbalize.</a:t>
            </a:r>
          </a:p>
          <a:p>
            <a:pPr>
              <a:buClr>
                <a:schemeClr val="tx1">
                  <a:lumMod val="50000"/>
                  <a:lumOff val="50000"/>
                </a:schemeClr>
              </a:buClr>
            </a:pPr>
            <a:r>
              <a:rPr lang="en-US" sz="2000" dirty="0">
                <a:solidFill>
                  <a:schemeClr val="tx1"/>
                </a:solidFill>
              </a:rPr>
              <a:t>On the first day, have participants tell the rest of the group </a:t>
            </a:r>
            <a:r>
              <a:rPr lang="en-US" sz="2000" dirty="0">
                <a:solidFill>
                  <a:schemeClr val="accent2"/>
                </a:solidFill>
              </a:rPr>
              <a:t>why they joined the program</a:t>
            </a:r>
            <a:r>
              <a:rPr lang="en-US" sz="2000" dirty="0">
                <a:solidFill>
                  <a:schemeClr val="tx1"/>
                </a:solidFill>
              </a:rPr>
              <a:t>.</a:t>
            </a:r>
          </a:p>
          <a:p>
            <a:pPr>
              <a:buClr>
                <a:schemeClr val="tx1">
                  <a:lumMod val="50000"/>
                  <a:lumOff val="50000"/>
                </a:schemeClr>
              </a:buClr>
            </a:pPr>
            <a:r>
              <a:rPr lang="en-US" sz="2000" dirty="0">
                <a:solidFill>
                  <a:schemeClr val="tx1"/>
                </a:solidFill>
              </a:rPr>
              <a:t>Participants write </a:t>
            </a:r>
            <a:r>
              <a:rPr lang="en-US" sz="2000" dirty="0">
                <a:solidFill>
                  <a:schemeClr val="accent2"/>
                </a:solidFill>
              </a:rPr>
              <a:t>a letter to themselves</a:t>
            </a:r>
            <a:r>
              <a:rPr lang="en-US" sz="2000" dirty="0">
                <a:solidFill>
                  <a:schemeClr val="tx1"/>
                </a:solidFill>
              </a:rPr>
              <a:t> listing all their reasons for joining the program, what they hope to accomplish, and why that’s important.</a:t>
            </a:r>
          </a:p>
          <a:p>
            <a:pPr marL="0" indent="0">
              <a:buNone/>
            </a:pPr>
            <a:endParaRPr lang="en-US" dirty="0"/>
          </a:p>
        </p:txBody>
      </p:sp>
      <p:sp>
        <p:nvSpPr>
          <p:cNvPr id="4" name="Content Placeholder 3"/>
          <p:cNvSpPr>
            <a:spLocks noGrp="1"/>
          </p:cNvSpPr>
          <p:nvPr>
            <p:ph sz="half" idx="2"/>
          </p:nvPr>
        </p:nvSpPr>
        <p:spPr>
          <a:xfrm>
            <a:off x="8583386" y="6527389"/>
            <a:ext cx="700635" cy="2458501"/>
          </a:xfrm>
        </p:spPr>
        <p:txBody>
          <a:bodyPr>
            <a:normAutofit/>
          </a:bodyPr>
          <a:lstStyle/>
          <a:p>
            <a:pPr marL="0" indent="0">
              <a:buNone/>
            </a:pPr>
            <a:endParaRPr lang="en-US" dirty="0"/>
          </a:p>
          <a:p>
            <a:endParaRPr lang="en-US" dirty="0"/>
          </a:p>
        </p:txBody>
      </p:sp>
      <p:sp>
        <p:nvSpPr>
          <p:cNvPr id="6" name="Text Placeholder 5"/>
          <p:cNvSpPr>
            <a:spLocks noGrp="1"/>
          </p:cNvSpPr>
          <p:nvPr>
            <p:ph type="body" sz="quarter" idx="3"/>
          </p:nvPr>
        </p:nvSpPr>
        <p:spPr>
          <a:xfrm>
            <a:off x="457200" y="1085850"/>
            <a:ext cx="7467600" cy="719624"/>
          </a:xfrm>
          <a:solidFill>
            <a:schemeClr val="tx2">
              <a:lumMod val="50000"/>
            </a:schemeClr>
          </a:solidFill>
        </p:spPr>
        <p:txBody>
          <a:bodyPr>
            <a:normAutofit/>
          </a:bodyPr>
          <a:lstStyle/>
          <a:p>
            <a:r>
              <a:rPr lang="en-US" sz="2800" dirty="0"/>
              <a:t>Incorporate MI on Day 1</a:t>
            </a:r>
          </a:p>
        </p:txBody>
      </p:sp>
      <p:pic>
        <p:nvPicPr>
          <p:cNvPr id="1026" name="Picture 2" descr="C:\Users\ELS\AppData\Local\Microsoft\Windows\INetCache\IE\K562XQSE\Dreams-Quote.-517x33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25" y="2492375"/>
            <a:ext cx="3822014" cy="249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3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Tool #4: Maximize Positive Influencers</a:t>
            </a:r>
          </a:p>
        </p:txBody>
      </p:sp>
      <p:sp>
        <p:nvSpPr>
          <p:cNvPr id="3" name="Content Placeholder 2"/>
          <p:cNvSpPr>
            <a:spLocks noGrp="1"/>
          </p:cNvSpPr>
          <p:nvPr>
            <p:ph sz="half" idx="1"/>
          </p:nvPr>
        </p:nvSpPr>
        <p:spPr/>
        <p:txBody>
          <a:bodyPr>
            <a:normAutofit/>
          </a:bodyPr>
          <a:lstStyle/>
          <a:p>
            <a:r>
              <a:rPr lang="en-US" dirty="0"/>
              <a:t>Where possible, divide participants into groups and make each group responsible for the success of all its members.</a:t>
            </a:r>
          </a:p>
          <a:p>
            <a:r>
              <a:rPr lang="en-US" dirty="0"/>
              <a:t>Use a variety of individual and team-based incentives &amp; rewards to increase connection.</a:t>
            </a:r>
          </a:p>
        </p:txBody>
      </p:sp>
      <p:sp>
        <p:nvSpPr>
          <p:cNvPr id="4" name="Content Placeholder 3"/>
          <p:cNvSpPr>
            <a:spLocks noGrp="1"/>
          </p:cNvSpPr>
          <p:nvPr>
            <p:ph sz="half" idx="2"/>
          </p:nvPr>
        </p:nvSpPr>
        <p:spPr>
          <a:xfrm>
            <a:off x="8583386" y="6527389"/>
            <a:ext cx="700635" cy="2458501"/>
          </a:xfrm>
        </p:spPr>
        <p:txBody>
          <a:bodyPr>
            <a:normAutofit/>
          </a:bodyPr>
          <a:lstStyle/>
          <a:p>
            <a:pPr marL="0" indent="0">
              <a:buNone/>
            </a:pPr>
            <a:endParaRPr lang="en-US" dirty="0"/>
          </a:p>
          <a:p>
            <a:endParaRPr lang="en-US" dirty="0"/>
          </a:p>
        </p:txBody>
      </p:sp>
      <p:sp>
        <p:nvSpPr>
          <p:cNvPr id="6" name="Text Placeholder 5"/>
          <p:cNvSpPr>
            <a:spLocks noGrp="1"/>
          </p:cNvSpPr>
          <p:nvPr>
            <p:ph type="body" sz="quarter" idx="3"/>
          </p:nvPr>
        </p:nvSpPr>
        <p:spPr>
          <a:xfrm>
            <a:off x="457200" y="1085850"/>
            <a:ext cx="7467600" cy="719624"/>
          </a:xfrm>
          <a:solidFill>
            <a:schemeClr val="tx2">
              <a:lumMod val="50000"/>
            </a:schemeClr>
          </a:solidFill>
        </p:spPr>
        <p:txBody>
          <a:bodyPr>
            <a:normAutofit/>
          </a:bodyPr>
          <a:lstStyle/>
          <a:p>
            <a:r>
              <a:rPr lang="en-US" sz="2800" dirty="0"/>
              <a:t>Constructive Competition &amp; Peer Pressure</a:t>
            </a:r>
          </a:p>
        </p:txBody>
      </p:sp>
      <p:pic>
        <p:nvPicPr>
          <p:cNvPr id="2050" name="Picture 2" descr="C:\Users\ELS\AppData\Local\Microsoft\Windows\INetCache\IE\M063PRMF\7863594-Two-teams-of-business-people-stick-figures-are-competing-in-a-rope-pulling-contest--Stock-Vecto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105" y="2971418"/>
            <a:ext cx="3669921" cy="1362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26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Tool #4: Maximize Positive Influencers</a:t>
            </a:r>
          </a:p>
        </p:txBody>
      </p:sp>
      <p:sp>
        <p:nvSpPr>
          <p:cNvPr id="3" name="Content Placeholder 2"/>
          <p:cNvSpPr>
            <a:spLocks noGrp="1"/>
          </p:cNvSpPr>
          <p:nvPr>
            <p:ph sz="half" idx="1"/>
          </p:nvPr>
        </p:nvSpPr>
        <p:spPr/>
        <p:txBody>
          <a:bodyPr>
            <a:normAutofit/>
          </a:bodyPr>
          <a:lstStyle/>
          <a:p>
            <a:r>
              <a:rPr lang="en-US" dirty="0"/>
              <a:t>Divide participants into groups of 4 or 5, with different skill levels. </a:t>
            </a:r>
          </a:p>
          <a:p>
            <a:r>
              <a:rPr lang="en-US" dirty="0"/>
              <a:t>Award points to groups based on positive behaviors and accomplishments.</a:t>
            </a:r>
          </a:p>
          <a:p>
            <a:r>
              <a:rPr lang="en-US" dirty="0"/>
              <a:t>Record points on a visible chart. Give rewards to high scorers on a regular basis.</a:t>
            </a:r>
          </a:p>
        </p:txBody>
      </p:sp>
      <p:sp>
        <p:nvSpPr>
          <p:cNvPr id="4" name="Content Placeholder 3"/>
          <p:cNvSpPr>
            <a:spLocks noGrp="1"/>
          </p:cNvSpPr>
          <p:nvPr>
            <p:ph sz="half" idx="2"/>
          </p:nvPr>
        </p:nvSpPr>
        <p:spPr>
          <a:xfrm>
            <a:off x="8583386" y="6527389"/>
            <a:ext cx="700635" cy="2458501"/>
          </a:xfrm>
        </p:spPr>
        <p:txBody>
          <a:bodyPr>
            <a:normAutofit/>
          </a:bodyPr>
          <a:lstStyle/>
          <a:p>
            <a:pPr marL="0" indent="0">
              <a:buNone/>
            </a:pPr>
            <a:endParaRPr lang="en-US" dirty="0"/>
          </a:p>
          <a:p>
            <a:endParaRPr lang="en-US" dirty="0"/>
          </a:p>
        </p:txBody>
      </p:sp>
      <p:sp>
        <p:nvSpPr>
          <p:cNvPr id="6" name="Text Placeholder 5"/>
          <p:cNvSpPr>
            <a:spLocks noGrp="1"/>
          </p:cNvSpPr>
          <p:nvPr>
            <p:ph type="body" sz="quarter" idx="3"/>
          </p:nvPr>
        </p:nvSpPr>
        <p:spPr>
          <a:xfrm>
            <a:off x="457200" y="1085850"/>
            <a:ext cx="7467600" cy="719624"/>
          </a:xfrm>
          <a:solidFill>
            <a:schemeClr val="tx2">
              <a:lumMod val="50000"/>
            </a:schemeClr>
          </a:solidFill>
        </p:spPr>
        <p:txBody>
          <a:bodyPr>
            <a:normAutofit/>
          </a:bodyPr>
          <a:lstStyle/>
          <a:p>
            <a:r>
              <a:rPr lang="en-US" sz="2800" dirty="0"/>
              <a:t>Setting Up Competition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519" y="3052662"/>
            <a:ext cx="4877481" cy="1438476"/>
          </a:xfrm>
          <a:prstGeom prst="rect">
            <a:avLst/>
          </a:prstGeom>
        </p:spPr>
      </p:pic>
    </p:spTree>
    <p:extLst>
      <p:ext uri="{BB962C8B-B14F-4D97-AF65-F5344CB8AC3E}">
        <p14:creationId xmlns:p14="http://schemas.microsoft.com/office/powerpoint/2010/main" val="179233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Tool #4: Maximize Positive Influencers</a:t>
            </a:r>
          </a:p>
        </p:txBody>
      </p:sp>
      <p:sp>
        <p:nvSpPr>
          <p:cNvPr id="3" name="Content Placeholder 2"/>
          <p:cNvSpPr>
            <a:spLocks noGrp="1"/>
          </p:cNvSpPr>
          <p:nvPr>
            <p:ph sz="half" idx="1"/>
          </p:nvPr>
        </p:nvSpPr>
        <p:spPr/>
        <p:txBody>
          <a:bodyPr>
            <a:normAutofit lnSpcReduction="10000"/>
          </a:bodyPr>
          <a:lstStyle/>
          <a:p>
            <a:r>
              <a:rPr lang="en-US" dirty="0"/>
              <a:t>Tying individuals together unleashes positive peer pressure </a:t>
            </a:r>
            <a:r>
              <a:rPr lang="en-US" i="1" dirty="0"/>
              <a:t>within</a:t>
            </a:r>
            <a:r>
              <a:rPr lang="en-US" dirty="0"/>
              <a:t> each group. People try harder and support each other when their behavior impacts a group. </a:t>
            </a:r>
          </a:p>
          <a:p>
            <a:r>
              <a:rPr lang="en-US" dirty="0"/>
              <a:t>Competition </a:t>
            </a:r>
            <a:r>
              <a:rPr lang="en-US" i="1" dirty="0"/>
              <a:t>between</a:t>
            </a:r>
            <a:r>
              <a:rPr lang="en-US" dirty="0"/>
              <a:t> groups creates and sustains excitement over the long term.</a:t>
            </a:r>
          </a:p>
        </p:txBody>
      </p:sp>
      <p:sp>
        <p:nvSpPr>
          <p:cNvPr id="4" name="Content Placeholder 3"/>
          <p:cNvSpPr>
            <a:spLocks noGrp="1"/>
          </p:cNvSpPr>
          <p:nvPr>
            <p:ph sz="half" idx="2"/>
          </p:nvPr>
        </p:nvSpPr>
        <p:spPr>
          <a:xfrm>
            <a:off x="8583386" y="6527389"/>
            <a:ext cx="700635" cy="2458501"/>
          </a:xfrm>
        </p:spPr>
        <p:txBody>
          <a:bodyPr>
            <a:normAutofit/>
          </a:bodyPr>
          <a:lstStyle/>
          <a:p>
            <a:pPr marL="0" indent="0">
              <a:buNone/>
            </a:pPr>
            <a:endParaRPr lang="en-US" dirty="0"/>
          </a:p>
          <a:p>
            <a:endParaRPr lang="en-US" dirty="0"/>
          </a:p>
        </p:txBody>
      </p:sp>
      <p:sp>
        <p:nvSpPr>
          <p:cNvPr id="6" name="Text Placeholder 5"/>
          <p:cNvSpPr>
            <a:spLocks noGrp="1"/>
          </p:cNvSpPr>
          <p:nvPr>
            <p:ph type="body" sz="quarter" idx="3"/>
          </p:nvPr>
        </p:nvSpPr>
        <p:spPr>
          <a:xfrm>
            <a:off x="457200" y="1085850"/>
            <a:ext cx="7467600" cy="719624"/>
          </a:xfrm>
          <a:solidFill>
            <a:schemeClr val="tx2">
              <a:lumMod val="50000"/>
            </a:schemeClr>
          </a:solidFill>
        </p:spPr>
        <p:txBody>
          <a:bodyPr>
            <a:normAutofit/>
          </a:bodyPr>
          <a:lstStyle/>
          <a:p>
            <a:r>
              <a:rPr lang="en-US" sz="2800" dirty="0"/>
              <a:t>Competition &amp; Peer Pressure</a:t>
            </a:r>
          </a:p>
        </p:txBody>
      </p:sp>
      <p:pic>
        <p:nvPicPr>
          <p:cNvPr id="4098" name="Picture 2" descr="C:\Users\ELS\AppData\Local\Microsoft\Windows\INetCache\IE\K562XQSE\social-inclus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075" y="2609849"/>
            <a:ext cx="3726709" cy="246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343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Tool #5: Recognize, Recognize, Recognize</a:t>
            </a:r>
          </a:p>
        </p:txBody>
      </p:sp>
      <p:sp>
        <p:nvSpPr>
          <p:cNvPr id="3" name="Content Placeholder 2"/>
          <p:cNvSpPr>
            <a:spLocks noGrp="1"/>
          </p:cNvSpPr>
          <p:nvPr>
            <p:ph sz="half" idx="1"/>
          </p:nvPr>
        </p:nvSpPr>
        <p:spPr/>
        <p:txBody>
          <a:bodyPr>
            <a:normAutofit/>
          </a:bodyPr>
          <a:lstStyle/>
          <a:p>
            <a:r>
              <a:rPr lang="en-US" dirty="0">
                <a:solidFill>
                  <a:schemeClr val="accent2"/>
                </a:solidFill>
              </a:rPr>
              <a:t>Cash and cash equivalents</a:t>
            </a:r>
            <a:r>
              <a:rPr lang="en-US" dirty="0"/>
              <a:t> (such as gift cards) have short term impact but quickly fade.</a:t>
            </a:r>
          </a:p>
          <a:p>
            <a:r>
              <a:rPr lang="en-US" dirty="0">
                <a:solidFill>
                  <a:schemeClr val="accent2"/>
                </a:solidFill>
              </a:rPr>
              <a:t>Peer recognition </a:t>
            </a:r>
            <a:r>
              <a:rPr lang="en-US" dirty="0"/>
              <a:t>has medium-term impact.</a:t>
            </a:r>
          </a:p>
          <a:p>
            <a:r>
              <a:rPr lang="en-US" dirty="0"/>
              <a:t>Individualized </a:t>
            </a:r>
            <a:r>
              <a:rPr lang="en-US" dirty="0">
                <a:solidFill>
                  <a:schemeClr val="tx1"/>
                </a:solidFill>
              </a:rPr>
              <a:t>recognition from a </a:t>
            </a:r>
            <a:r>
              <a:rPr lang="en-US" dirty="0">
                <a:solidFill>
                  <a:schemeClr val="accent2"/>
                </a:solidFill>
              </a:rPr>
              <a:t>mentor or admired authority figure </a:t>
            </a:r>
            <a:r>
              <a:rPr lang="en-US" dirty="0"/>
              <a:t>is the strongest motivator.</a:t>
            </a:r>
          </a:p>
        </p:txBody>
      </p:sp>
      <p:sp>
        <p:nvSpPr>
          <p:cNvPr id="4" name="Content Placeholder 3"/>
          <p:cNvSpPr>
            <a:spLocks noGrp="1"/>
          </p:cNvSpPr>
          <p:nvPr>
            <p:ph sz="half" idx="2"/>
          </p:nvPr>
        </p:nvSpPr>
        <p:spPr>
          <a:xfrm>
            <a:off x="8583386" y="6527389"/>
            <a:ext cx="700635" cy="2458501"/>
          </a:xfrm>
        </p:spPr>
        <p:txBody>
          <a:bodyPr>
            <a:normAutofit/>
          </a:bodyPr>
          <a:lstStyle/>
          <a:p>
            <a:pPr marL="0" indent="0">
              <a:buNone/>
            </a:pPr>
            <a:endParaRPr lang="en-US" dirty="0"/>
          </a:p>
          <a:p>
            <a:endParaRPr lang="en-US" dirty="0"/>
          </a:p>
        </p:txBody>
      </p:sp>
      <p:sp>
        <p:nvSpPr>
          <p:cNvPr id="6" name="Text Placeholder 5"/>
          <p:cNvSpPr>
            <a:spLocks noGrp="1"/>
          </p:cNvSpPr>
          <p:nvPr>
            <p:ph type="body" sz="quarter" idx="3"/>
          </p:nvPr>
        </p:nvSpPr>
        <p:spPr>
          <a:xfrm>
            <a:off x="457200" y="1085850"/>
            <a:ext cx="7467600" cy="719624"/>
          </a:xfrm>
          <a:solidFill>
            <a:schemeClr val="tx2">
              <a:lumMod val="50000"/>
            </a:schemeClr>
          </a:solidFill>
        </p:spPr>
        <p:txBody>
          <a:bodyPr>
            <a:normAutofit/>
          </a:bodyPr>
          <a:lstStyle/>
          <a:p>
            <a:r>
              <a:rPr lang="en-US" sz="2800" dirty="0"/>
              <a:t>But What Kind of Recognition Is Most Effective?</a:t>
            </a:r>
          </a:p>
        </p:txBody>
      </p:sp>
      <p:pic>
        <p:nvPicPr>
          <p:cNvPr id="5122" name="Picture 2" descr="C:\Users\ELS\AppData\Local\Microsoft\Windows\INetCache\IE\L3TWEMOT\recognitio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063" y="2083114"/>
            <a:ext cx="2733437" cy="3599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74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Effective Rewards: The ASAP</a:t>
            </a:r>
            <a:r>
              <a:rPr lang="en-US" baseline="30000" dirty="0"/>
              <a:t>3</a:t>
            </a:r>
            <a:r>
              <a:rPr lang="en-US" dirty="0"/>
              <a:t> Model</a:t>
            </a:r>
          </a:p>
        </p:txBody>
      </p:sp>
      <p:sp>
        <p:nvSpPr>
          <p:cNvPr id="3" name="Content Placeholder 2"/>
          <p:cNvSpPr>
            <a:spLocks noGrp="1"/>
          </p:cNvSpPr>
          <p:nvPr>
            <p:ph idx="1"/>
          </p:nvPr>
        </p:nvSpPr>
        <p:spPr/>
        <p:txBody>
          <a:bodyPr>
            <a:normAutofit/>
          </a:bodyPr>
          <a:lstStyle/>
          <a:p>
            <a:pPr marL="0" indent="0">
              <a:buNone/>
            </a:pPr>
            <a:r>
              <a:rPr lang="en-US" sz="2000" dirty="0">
                <a:latin typeface="+mn-lt"/>
              </a:rPr>
              <a:t>To make rewards impactful, follow Dr. Bob Nelson’s ASAP</a:t>
            </a:r>
            <a:r>
              <a:rPr lang="en-US" sz="2000" baseline="60000" dirty="0">
                <a:latin typeface="+mn-lt"/>
                <a:cs typeface="Calibri"/>
              </a:rPr>
              <a:t>3</a:t>
            </a:r>
            <a:r>
              <a:rPr lang="en-US" sz="2000" dirty="0">
                <a:latin typeface="+mn-lt"/>
                <a:cs typeface="Calibri"/>
              </a:rPr>
              <a:t> (“ASAP cubed”) Model of Recognition:</a:t>
            </a:r>
          </a:p>
          <a:p>
            <a:pPr marL="0" indent="0">
              <a:buNone/>
            </a:pPr>
            <a:endParaRPr lang="en-US" dirty="0">
              <a:latin typeface="Calibri"/>
              <a:cs typeface="Calibri"/>
            </a:endParaRPr>
          </a:p>
          <a:p>
            <a:pPr marL="0" indent="0">
              <a:buNone/>
            </a:pPr>
            <a:endParaRPr lang="en-US" dirty="0">
              <a:latin typeface="Calibri"/>
              <a:cs typeface="Calibri"/>
            </a:endParaRPr>
          </a:p>
          <a:p>
            <a:pPr marL="0" indent="0">
              <a:buNone/>
            </a:pPr>
            <a:endParaRPr lang="en-US" dirty="0">
              <a:latin typeface="Calibri"/>
              <a:cs typeface="Calibri"/>
            </a:endParaRPr>
          </a:p>
          <a:p>
            <a:pPr marL="0" indent="0">
              <a:buNone/>
            </a:pPr>
            <a:endParaRPr lang="en-US" dirty="0">
              <a:latin typeface="Calibri"/>
              <a:cs typeface="Calibri"/>
            </a:endParaRPr>
          </a:p>
          <a:p>
            <a:pPr marL="0" indent="0">
              <a:buNone/>
            </a:pPr>
            <a:endParaRPr lang="en-US" dirty="0">
              <a:latin typeface="Calibri"/>
              <a:cs typeface="Calibri"/>
            </a:endParaRPr>
          </a:p>
          <a:p>
            <a:pPr marL="0" indent="0">
              <a:buNone/>
            </a:pPr>
            <a:endParaRPr lang="en-US" dirty="0">
              <a:latin typeface="Calibri"/>
              <a:cs typeface="Calibri"/>
            </a:endParaRPr>
          </a:p>
          <a:p>
            <a:pPr marL="0" indent="0" algn="ctr">
              <a:buNone/>
            </a:pPr>
            <a:r>
              <a:rPr lang="en-US" sz="2000" dirty="0">
                <a:cs typeface="Calibri"/>
                <a:hlinkClick r:id="rId3"/>
              </a:rPr>
              <a:t>www.drbobnelson.com</a:t>
            </a:r>
            <a:r>
              <a:rPr lang="en-US" sz="2000" dirty="0">
                <a:cs typeface="Calibri"/>
              </a:rPr>
              <a:t> </a:t>
            </a:r>
            <a:endParaRPr lang="en-US" sz="2000" dirty="0">
              <a:latin typeface="Calibri"/>
              <a:cs typeface="Calibri"/>
            </a:endParaRPr>
          </a:p>
          <a:p>
            <a:pPr marL="0" indent="0">
              <a:buNone/>
            </a:pPr>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963" y="2182813"/>
            <a:ext cx="6145211" cy="2736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4807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Rewards Ideas: Cash / Cash Equivalents</a:t>
            </a:r>
          </a:p>
        </p:txBody>
      </p:sp>
      <p:sp>
        <p:nvSpPr>
          <p:cNvPr id="3" name="Content Placeholder 2"/>
          <p:cNvSpPr>
            <a:spLocks noGrp="1"/>
          </p:cNvSpPr>
          <p:nvPr>
            <p:ph idx="1"/>
          </p:nvPr>
        </p:nvSpPr>
        <p:spPr/>
        <p:txBody>
          <a:bodyPr>
            <a:normAutofit fontScale="85000" lnSpcReduction="20000"/>
          </a:bodyPr>
          <a:lstStyle/>
          <a:p>
            <a:pPr marL="0" indent="0">
              <a:buNone/>
            </a:pPr>
            <a:r>
              <a:rPr lang="en-US" sz="1800" b="1" dirty="0"/>
              <a:t>Free Items</a:t>
            </a:r>
          </a:p>
          <a:p>
            <a:r>
              <a:rPr lang="en-US" sz="1800" dirty="0">
                <a:hlinkClick r:id="rId3"/>
              </a:rPr>
              <a:t>www.freecycle.org</a:t>
            </a:r>
            <a:r>
              <a:rPr lang="en-US" sz="1800" dirty="0"/>
              <a:t> </a:t>
            </a:r>
          </a:p>
          <a:p>
            <a:r>
              <a:rPr lang="en-US" sz="1800" dirty="0">
                <a:hlinkClick r:id="rId4"/>
              </a:rPr>
              <a:t>www.craigslist.org</a:t>
            </a:r>
            <a:r>
              <a:rPr lang="en-US" sz="1800" dirty="0"/>
              <a:t> (free section)</a:t>
            </a:r>
          </a:p>
          <a:p>
            <a:r>
              <a:rPr lang="en-US" sz="1800" dirty="0">
                <a:hlinkClick r:id="rId5"/>
              </a:rPr>
              <a:t>www.nextdoor.com</a:t>
            </a:r>
            <a:r>
              <a:rPr lang="en-US" sz="1800" dirty="0"/>
              <a:t>  </a:t>
            </a:r>
          </a:p>
          <a:p>
            <a:r>
              <a:rPr lang="en-US" sz="1800" dirty="0"/>
              <a:t>Ask coworkers to donate unwanted items that are in good shape. </a:t>
            </a:r>
          </a:p>
          <a:p>
            <a:pPr marL="0" indent="0">
              <a:buNone/>
            </a:pPr>
            <a:endParaRPr lang="en-US" sz="1800" dirty="0"/>
          </a:p>
          <a:p>
            <a:pPr marL="0" indent="0">
              <a:buNone/>
            </a:pPr>
            <a:r>
              <a:rPr lang="en-US" sz="1800" b="1" dirty="0"/>
              <a:t>Free Tickets / Services</a:t>
            </a:r>
          </a:p>
          <a:p>
            <a:r>
              <a:rPr lang="en-US" sz="1800" dirty="0"/>
              <a:t>Contact local theaters, sports teams, and other entertainment venues for comp tickets</a:t>
            </a:r>
          </a:p>
          <a:p>
            <a:r>
              <a:rPr lang="en-US" sz="1800" dirty="0"/>
              <a:t>Solicit local businesses for gift certificates for their services</a:t>
            </a:r>
          </a:p>
          <a:p>
            <a:endParaRPr lang="en-US" sz="1800" dirty="0"/>
          </a:p>
          <a:p>
            <a:pPr marL="0" indent="0">
              <a:buNone/>
            </a:pPr>
            <a:r>
              <a:rPr lang="en-US" sz="1800" b="1" dirty="0"/>
              <a:t>Cash &amp; Gift Cards</a:t>
            </a:r>
          </a:p>
          <a:p>
            <a:r>
              <a:rPr lang="en-US" sz="1800" dirty="0"/>
              <a:t>Collect spare change, turn into gift cards at a </a:t>
            </a:r>
            <a:r>
              <a:rPr lang="en-US" sz="1800" dirty="0" err="1"/>
              <a:t>CoinStar</a:t>
            </a:r>
            <a:r>
              <a:rPr lang="en-US" sz="1800" dirty="0"/>
              <a:t> machine: </a:t>
            </a:r>
            <a:r>
              <a:rPr lang="en-US" sz="1800" dirty="0">
                <a:hlinkClick r:id="rId6"/>
              </a:rPr>
              <a:t>www.coinstar.com</a:t>
            </a:r>
            <a:endParaRPr lang="en-US" sz="1800" dirty="0"/>
          </a:p>
          <a:p>
            <a:r>
              <a:rPr lang="en-US" sz="1800" dirty="0"/>
              <a:t>Qualified organizations can sign up for rewards programs like </a:t>
            </a:r>
            <a:r>
              <a:rPr lang="en-US" sz="1800" dirty="0" err="1"/>
              <a:t>AmazonSmile</a:t>
            </a:r>
            <a:r>
              <a:rPr lang="en-US" sz="1800" dirty="0"/>
              <a:t>: </a:t>
            </a:r>
            <a:r>
              <a:rPr lang="en-US" sz="1800" dirty="0">
                <a:hlinkClick r:id="rId7"/>
              </a:rPr>
              <a:t>org.amazon.com</a:t>
            </a:r>
            <a:r>
              <a:rPr lang="en-US" sz="1800" dirty="0"/>
              <a:t> </a:t>
            </a:r>
          </a:p>
          <a:p>
            <a:r>
              <a:rPr lang="en-US" sz="1800" dirty="0"/>
              <a:t>Ask for donations from board members, contractors, employers and others with a connection to your program. </a:t>
            </a:r>
          </a:p>
          <a:p>
            <a:pPr marL="0" indent="0">
              <a:buNone/>
            </a:pPr>
            <a:endParaRPr lang="en-US" sz="1100" dirty="0"/>
          </a:p>
        </p:txBody>
      </p:sp>
    </p:spTree>
    <p:extLst>
      <p:ext uri="{BB962C8B-B14F-4D97-AF65-F5344CB8AC3E}">
        <p14:creationId xmlns:p14="http://schemas.microsoft.com/office/powerpoint/2010/main" val="3538272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a:t>
            </a:r>
          </a:p>
        </p:txBody>
      </p:sp>
      <p:sp>
        <p:nvSpPr>
          <p:cNvPr id="3" name="Content Placeholder 2"/>
          <p:cNvSpPr>
            <a:spLocks noGrp="1"/>
          </p:cNvSpPr>
          <p:nvPr>
            <p:ph idx="1"/>
          </p:nvPr>
        </p:nvSpPr>
        <p:spPr/>
        <p:txBody>
          <a:bodyPr>
            <a:normAutofit fontScale="85000" lnSpcReduction="20000"/>
          </a:bodyPr>
          <a:lstStyle/>
          <a:p>
            <a:pPr>
              <a:buNone/>
            </a:pPr>
            <a:r>
              <a:rPr lang="en-US" b="1" dirty="0"/>
              <a:t>Polling Question # 1</a:t>
            </a:r>
            <a:endParaRPr lang="en-US" dirty="0"/>
          </a:p>
          <a:p>
            <a:pPr>
              <a:buFont typeface="Arial" panose="020B0604020202020204" pitchFamily="34" charset="0"/>
              <a:buChar char="•"/>
            </a:pPr>
            <a:r>
              <a:rPr lang="en-US" dirty="0"/>
              <a:t>Let’s get to know who is on the call today. Using the poll, select the role that you play in your H-1B RTW grant. </a:t>
            </a:r>
          </a:p>
          <a:p>
            <a:pPr marL="0" indent="0">
              <a:buNone/>
            </a:pPr>
            <a:endParaRPr lang="en-US" dirty="0"/>
          </a:p>
          <a:p>
            <a:pPr>
              <a:buFont typeface="Arial" panose="020B0604020202020204" pitchFamily="34" charset="0"/>
              <a:buChar char="•"/>
            </a:pPr>
            <a:r>
              <a:rPr lang="en-US" dirty="0"/>
              <a:t>For this grant initiative I am the:</a:t>
            </a:r>
          </a:p>
          <a:p>
            <a:pPr marL="0" indent="0">
              <a:buNone/>
            </a:pPr>
            <a:endParaRPr lang="en-US" dirty="0"/>
          </a:p>
          <a:p>
            <a:pPr lvl="1">
              <a:buFont typeface="Wingdings" pitchFamily="2" charset="2"/>
              <a:buChar char="q"/>
            </a:pPr>
            <a:r>
              <a:rPr lang="en-US" sz="2400" dirty="0"/>
              <a:t> 	Authorized Representative</a:t>
            </a:r>
          </a:p>
          <a:p>
            <a:pPr lvl="1">
              <a:buFont typeface="Wingdings" pitchFamily="2" charset="2"/>
              <a:buChar char="q"/>
            </a:pPr>
            <a:r>
              <a:rPr lang="en-US" sz="2400" dirty="0"/>
              <a:t> 	Program Director/Manager</a:t>
            </a:r>
          </a:p>
          <a:p>
            <a:pPr lvl="1">
              <a:buFont typeface="Wingdings" pitchFamily="2" charset="2"/>
              <a:buChar char="q"/>
            </a:pPr>
            <a:r>
              <a:rPr lang="en-US" sz="2400" dirty="0"/>
              <a:t> 	IT/Data Manager or staff</a:t>
            </a:r>
          </a:p>
          <a:p>
            <a:pPr lvl="1">
              <a:buFont typeface="Wingdings" pitchFamily="2" charset="2"/>
              <a:buChar char="q"/>
            </a:pPr>
            <a:r>
              <a:rPr lang="en-US" sz="2400" dirty="0"/>
              <a:t> 	Training Partner</a:t>
            </a:r>
          </a:p>
          <a:p>
            <a:pPr lvl="1">
              <a:buFont typeface="Wingdings" pitchFamily="2" charset="2"/>
              <a:buChar char="q"/>
            </a:pPr>
            <a:r>
              <a:rPr lang="en-US" sz="2400" dirty="0"/>
              <a:t> 	Employer Partner</a:t>
            </a:r>
          </a:p>
          <a:p>
            <a:pPr lvl="1">
              <a:buFont typeface="Wingdings" pitchFamily="2" charset="2"/>
              <a:buChar char="q"/>
            </a:pPr>
            <a:r>
              <a:rPr lang="en-US" sz="2400" dirty="0"/>
              <a:t>   Service Provider</a:t>
            </a:r>
          </a:p>
        </p:txBody>
      </p:sp>
    </p:spTree>
    <p:extLst>
      <p:ext uri="{BB962C8B-B14F-4D97-AF65-F5344CB8AC3E}">
        <p14:creationId xmlns:p14="http://schemas.microsoft.com/office/powerpoint/2010/main" val="2462397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Rewards Ideas: Peer Recognition</a:t>
            </a:r>
          </a:p>
        </p:txBody>
      </p:sp>
      <p:sp>
        <p:nvSpPr>
          <p:cNvPr id="3" name="Content Placeholder 2"/>
          <p:cNvSpPr>
            <a:spLocks noGrp="1"/>
          </p:cNvSpPr>
          <p:nvPr>
            <p:ph idx="1"/>
          </p:nvPr>
        </p:nvSpPr>
        <p:spPr>
          <a:xfrm>
            <a:off x="457199" y="1209470"/>
            <a:ext cx="7565571" cy="4654617"/>
          </a:xfrm>
        </p:spPr>
        <p:txBody>
          <a:bodyPr>
            <a:normAutofit lnSpcReduction="10000"/>
          </a:bodyPr>
          <a:lstStyle/>
          <a:p>
            <a:pPr>
              <a:spcBef>
                <a:spcPts val="600"/>
              </a:spcBef>
            </a:pPr>
            <a:r>
              <a:rPr lang="en-US" sz="2000" dirty="0"/>
              <a:t>Name tags with different colored stickers to reflect progress through the program (like karate belts).</a:t>
            </a:r>
          </a:p>
          <a:p>
            <a:pPr>
              <a:spcBef>
                <a:spcPts val="600"/>
              </a:spcBef>
            </a:pPr>
            <a:r>
              <a:rPr lang="en-US" sz="2000" dirty="0"/>
              <a:t>Student / Group of the Day music selection</a:t>
            </a:r>
          </a:p>
          <a:p>
            <a:pPr>
              <a:spcBef>
                <a:spcPts val="600"/>
              </a:spcBef>
            </a:pPr>
            <a:r>
              <a:rPr lang="en-US" sz="2000" dirty="0"/>
              <a:t>Participant(s) &amp; Team of the Week certificates / award ceremony</a:t>
            </a:r>
          </a:p>
          <a:p>
            <a:pPr>
              <a:spcBef>
                <a:spcPts val="600"/>
              </a:spcBef>
            </a:pPr>
            <a:r>
              <a:rPr lang="en-US" sz="2000" dirty="0"/>
              <a:t>Weekly prize drawing – whenever someone has a success, drop his / her name into a raffle box.  </a:t>
            </a:r>
          </a:p>
          <a:p>
            <a:pPr>
              <a:spcBef>
                <a:spcPts val="600"/>
              </a:spcBef>
            </a:pPr>
            <a:r>
              <a:rPr lang="en-US" sz="2000" dirty="0"/>
              <a:t>Ask outstanding participants to speak at the next orientation or teach a workshop.</a:t>
            </a:r>
          </a:p>
          <a:p>
            <a:pPr>
              <a:spcBef>
                <a:spcPts val="600"/>
              </a:spcBef>
            </a:pPr>
            <a:r>
              <a:rPr lang="en-US" sz="2000" dirty="0"/>
              <a:t>Install a classroom bell people get to ring to mark a positive achievement.</a:t>
            </a:r>
          </a:p>
          <a:p>
            <a:pPr>
              <a:spcBef>
                <a:spcPts val="600"/>
              </a:spcBef>
            </a:pPr>
            <a:r>
              <a:rPr lang="en-US" sz="2000" dirty="0"/>
              <a:t>Birthday club to celebrate special day.</a:t>
            </a:r>
          </a:p>
          <a:p>
            <a:pPr marL="0" indent="0">
              <a:buNone/>
            </a:pPr>
            <a:endParaRPr lang="en-US" sz="1100" dirty="0"/>
          </a:p>
          <a:p>
            <a:pPr marL="0" indent="0">
              <a:buNone/>
            </a:pPr>
            <a:endParaRPr lang="en-US" sz="1100" dirty="0"/>
          </a:p>
        </p:txBody>
      </p:sp>
    </p:spTree>
    <p:extLst>
      <p:ext uri="{BB962C8B-B14F-4D97-AF65-F5344CB8AC3E}">
        <p14:creationId xmlns:p14="http://schemas.microsoft.com/office/powerpoint/2010/main" val="3878248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Reward Ideas: Mentor Recognition</a:t>
            </a:r>
          </a:p>
        </p:txBody>
      </p:sp>
      <p:sp>
        <p:nvSpPr>
          <p:cNvPr id="3" name="Content Placeholder 2"/>
          <p:cNvSpPr>
            <a:spLocks noGrp="1"/>
          </p:cNvSpPr>
          <p:nvPr>
            <p:ph idx="1"/>
          </p:nvPr>
        </p:nvSpPr>
        <p:spPr>
          <a:xfrm>
            <a:off x="457200" y="1209470"/>
            <a:ext cx="7217229" cy="4654617"/>
          </a:xfrm>
        </p:spPr>
        <p:txBody>
          <a:bodyPr>
            <a:normAutofit/>
          </a:bodyPr>
          <a:lstStyle/>
          <a:p>
            <a:pPr>
              <a:spcBef>
                <a:spcPts val="600"/>
              </a:spcBef>
            </a:pPr>
            <a:r>
              <a:rPr lang="en-US" sz="2000" dirty="0"/>
              <a:t>Handwritten note of congratulations or appreciation.</a:t>
            </a:r>
          </a:p>
          <a:p>
            <a:pPr>
              <a:spcBef>
                <a:spcPts val="600"/>
              </a:spcBef>
            </a:pPr>
            <a:r>
              <a:rPr lang="en-US" sz="2000" dirty="0"/>
              <a:t>Keep inexpensive mementos to give to individual participants</a:t>
            </a:r>
          </a:p>
          <a:p>
            <a:pPr>
              <a:spcBef>
                <a:spcPts val="600"/>
              </a:spcBef>
            </a:pPr>
            <a:r>
              <a:rPr lang="en-US" sz="2000" dirty="0"/>
              <a:t>One-on-one or small group lunches with staff members and participant(s)</a:t>
            </a:r>
          </a:p>
          <a:p>
            <a:pPr>
              <a:spcBef>
                <a:spcPts val="600"/>
              </a:spcBef>
            </a:pPr>
            <a:r>
              <a:rPr lang="en-US" sz="2000" dirty="0"/>
              <a:t>Ask outstanding participants to become mentors to others in the program.</a:t>
            </a:r>
          </a:p>
          <a:p>
            <a:pPr marL="0" indent="0">
              <a:buNone/>
            </a:pPr>
            <a:endParaRPr lang="en-US" sz="1100" dirty="0"/>
          </a:p>
          <a:p>
            <a:pPr marL="0" indent="0">
              <a:buNone/>
            </a:pPr>
            <a:endParaRPr lang="en-US" sz="1100" dirty="0"/>
          </a:p>
        </p:txBody>
      </p:sp>
    </p:spTree>
    <p:extLst>
      <p:ext uri="{BB962C8B-B14F-4D97-AF65-F5344CB8AC3E}">
        <p14:creationId xmlns:p14="http://schemas.microsoft.com/office/powerpoint/2010/main" val="1291480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Create Formal Teams and Expectations</a:t>
            </a:r>
          </a:p>
        </p:txBody>
      </p:sp>
      <p:sp>
        <p:nvSpPr>
          <p:cNvPr id="3" name="Content Placeholder 2"/>
          <p:cNvSpPr>
            <a:spLocks noGrp="1"/>
          </p:cNvSpPr>
          <p:nvPr>
            <p:ph idx="1"/>
          </p:nvPr>
        </p:nvSpPr>
        <p:spPr>
          <a:xfrm>
            <a:off x="457200" y="1209470"/>
            <a:ext cx="7478486" cy="4654617"/>
          </a:xfrm>
        </p:spPr>
        <p:txBody>
          <a:bodyPr>
            <a:noAutofit/>
          </a:bodyPr>
          <a:lstStyle/>
          <a:p>
            <a:pPr>
              <a:spcBef>
                <a:spcPts val="600"/>
              </a:spcBef>
            </a:pPr>
            <a:r>
              <a:rPr lang="en-US" sz="2000" dirty="0"/>
              <a:t>Set </a:t>
            </a:r>
            <a:r>
              <a:rPr lang="en-US" sz="2000" dirty="0">
                <a:solidFill>
                  <a:schemeClr val="accent2"/>
                </a:solidFill>
              </a:rPr>
              <a:t>clear expectations </a:t>
            </a:r>
            <a:r>
              <a:rPr lang="en-US" sz="2000" dirty="0"/>
              <a:t>about alumni participation from Day 1.</a:t>
            </a:r>
          </a:p>
          <a:p>
            <a:pPr>
              <a:spcBef>
                <a:spcPts val="600"/>
              </a:spcBef>
            </a:pPr>
            <a:r>
              <a:rPr lang="en-US" sz="2000" dirty="0"/>
              <a:t>At time of active program completion, provide each participant with an </a:t>
            </a:r>
            <a:r>
              <a:rPr lang="en-US" sz="2000" dirty="0">
                <a:solidFill>
                  <a:schemeClr val="accent2"/>
                </a:solidFill>
              </a:rPr>
              <a:t>“Alumni punch card” </a:t>
            </a:r>
            <a:r>
              <a:rPr lang="en-US" sz="2000" dirty="0"/>
              <a:t>that will reward them after a certain number of contacts with the program.</a:t>
            </a:r>
          </a:p>
          <a:p>
            <a:pPr>
              <a:spcBef>
                <a:spcPts val="600"/>
              </a:spcBef>
            </a:pPr>
            <a:r>
              <a:rPr lang="en-US" sz="2000" dirty="0"/>
              <a:t>If possible, </a:t>
            </a:r>
            <a:r>
              <a:rPr lang="en-US" sz="2000" dirty="0">
                <a:solidFill>
                  <a:schemeClr val="accent2"/>
                </a:solidFill>
              </a:rPr>
              <a:t>replicate the classroom team structure </a:t>
            </a:r>
            <a:r>
              <a:rPr lang="en-US" sz="2000" dirty="0"/>
              <a:t>among alumni. Reward the teams that meet post-program goals.</a:t>
            </a:r>
          </a:p>
          <a:p>
            <a:pPr>
              <a:spcBef>
                <a:spcPts val="600"/>
              </a:spcBef>
            </a:pPr>
            <a:r>
              <a:rPr lang="en-US" sz="2000" dirty="0">
                <a:solidFill>
                  <a:schemeClr val="tx1"/>
                </a:solidFill>
              </a:rPr>
              <a:t>Schedule periodic </a:t>
            </a:r>
            <a:r>
              <a:rPr lang="en-US" sz="2000" dirty="0">
                <a:solidFill>
                  <a:schemeClr val="accent2"/>
                </a:solidFill>
              </a:rPr>
              <a:t>micro-interventions</a:t>
            </a:r>
            <a:r>
              <a:rPr lang="en-US" sz="2000" dirty="0"/>
              <a:t>: brief check-ins via text, phone, email, social media or other preferred form of communication can have significant impact on behavior.  </a:t>
            </a:r>
          </a:p>
          <a:p>
            <a:pPr>
              <a:spcBef>
                <a:spcPts val="600"/>
              </a:spcBef>
            </a:pPr>
            <a:r>
              <a:rPr lang="en-US" sz="2000" dirty="0"/>
              <a:t>If space and logistics permit, create an onsite </a:t>
            </a:r>
            <a:r>
              <a:rPr lang="en-US" sz="2000" dirty="0">
                <a:solidFill>
                  <a:schemeClr val="accent2"/>
                </a:solidFill>
              </a:rPr>
              <a:t>“Alumni lounge” </a:t>
            </a:r>
            <a:r>
              <a:rPr lang="en-US" sz="2000" dirty="0"/>
              <a:t>where program grads can access a computer or other resources. </a:t>
            </a:r>
          </a:p>
        </p:txBody>
      </p:sp>
    </p:spTree>
    <p:extLst>
      <p:ext uri="{BB962C8B-B14F-4D97-AF65-F5344CB8AC3E}">
        <p14:creationId xmlns:p14="http://schemas.microsoft.com/office/powerpoint/2010/main" val="304053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Create Formal Teams and Expectations</a:t>
            </a:r>
          </a:p>
        </p:txBody>
      </p:sp>
      <p:sp>
        <p:nvSpPr>
          <p:cNvPr id="3" name="Content Placeholder 2"/>
          <p:cNvSpPr>
            <a:spLocks noGrp="1"/>
          </p:cNvSpPr>
          <p:nvPr>
            <p:ph idx="1"/>
          </p:nvPr>
        </p:nvSpPr>
        <p:spPr>
          <a:xfrm>
            <a:off x="457200" y="1209470"/>
            <a:ext cx="7532914" cy="4654617"/>
          </a:xfrm>
        </p:spPr>
        <p:txBody>
          <a:bodyPr>
            <a:normAutofit/>
          </a:bodyPr>
          <a:lstStyle/>
          <a:p>
            <a:r>
              <a:rPr lang="en-US" sz="1800" dirty="0"/>
              <a:t>Develop a </a:t>
            </a:r>
            <a:r>
              <a:rPr lang="en-US" sz="1800" dirty="0">
                <a:solidFill>
                  <a:schemeClr val="accent2"/>
                </a:solidFill>
              </a:rPr>
              <a:t>package of benefits </a:t>
            </a:r>
            <a:r>
              <a:rPr lang="en-US" sz="1800" dirty="0"/>
              <a:t>that alumni can receive if they stay connected over the long-term.  Examples include advanced training, transportation subsidies, access to resources through partner agencies, assistance in claiming the EITC, participation in an Individual Development Account (IDA) program, etc.  </a:t>
            </a:r>
          </a:p>
          <a:p>
            <a:r>
              <a:rPr lang="en-US" sz="1800" dirty="0"/>
              <a:t>Schedule </a:t>
            </a:r>
            <a:r>
              <a:rPr lang="en-US" sz="1800" dirty="0">
                <a:solidFill>
                  <a:schemeClr val="accent2"/>
                </a:solidFill>
              </a:rPr>
              <a:t>monthly / quarterly alumni meetings </a:t>
            </a:r>
            <a:r>
              <a:rPr lang="en-US" sz="1800" dirty="0"/>
              <a:t>with attendance prizes and door raffles for those who come.  Survey alumni to determine the best times / locations for the meetings.</a:t>
            </a:r>
          </a:p>
          <a:p>
            <a:r>
              <a:rPr lang="en-US" sz="1800" dirty="0"/>
              <a:t>Invite grads to </a:t>
            </a:r>
            <a:r>
              <a:rPr lang="en-US" sz="1800" dirty="0">
                <a:solidFill>
                  <a:schemeClr val="accent2"/>
                </a:solidFill>
              </a:rPr>
              <a:t>return as guest speakers or mentors</a:t>
            </a:r>
            <a:r>
              <a:rPr lang="en-US" sz="1800" dirty="0"/>
              <a:t>.  This works especially well with those who feel like they no longer need the program themselves, but are willing to help others.</a:t>
            </a:r>
          </a:p>
          <a:p>
            <a:r>
              <a:rPr lang="en-US" sz="1800" dirty="0"/>
              <a:t>Create a </a:t>
            </a:r>
            <a:r>
              <a:rPr lang="en-US" sz="1800" dirty="0">
                <a:solidFill>
                  <a:schemeClr val="accent2"/>
                </a:solidFill>
              </a:rPr>
              <a:t>monthly alumni newsletter or webpage </a:t>
            </a:r>
            <a:r>
              <a:rPr lang="en-US" sz="1800" dirty="0"/>
              <a:t>with updates on the program, individual alumni successes, and a “Have you seen . . .” section for “missing” alums.</a:t>
            </a:r>
          </a:p>
          <a:p>
            <a:r>
              <a:rPr lang="en-US" sz="1800" dirty="0"/>
              <a:t>Provide a </a:t>
            </a:r>
            <a:r>
              <a:rPr lang="en-US" sz="1800" dirty="0">
                <a:solidFill>
                  <a:schemeClr val="accent2"/>
                </a:solidFill>
              </a:rPr>
              <a:t>“finders fee” </a:t>
            </a:r>
            <a:r>
              <a:rPr lang="en-US" sz="1800" dirty="0"/>
              <a:t>to those who get missing alumni to reconnect.</a:t>
            </a:r>
          </a:p>
          <a:p>
            <a:endParaRPr lang="en-US" sz="1800" dirty="0"/>
          </a:p>
          <a:p>
            <a:pPr marL="0" indent="0">
              <a:buNone/>
            </a:pPr>
            <a:endParaRPr lang="en-US" sz="1100" dirty="0"/>
          </a:p>
        </p:txBody>
      </p:sp>
    </p:spTree>
    <p:extLst>
      <p:ext uri="{BB962C8B-B14F-4D97-AF65-F5344CB8AC3E}">
        <p14:creationId xmlns:p14="http://schemas.microsoft.com/office/powerpoint/2010/main" val="16093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Presentation Take-aways</a:t>
            </a:r>
          </a:p>
        </p:txBody>
      </p:sp>
      <p:sp>
        <p:nvSpPr>
          <p:cNvPr id="3" name="Content Placeholder 2"/>
          <p:cNvSpPr>
            <a:spLocks noGrp="1"/>
          </p:cNvSpPr>
          <p:nvPr>
            <p:ph idx="1"/>
          </p:nvPr>
        </p:nvSpPr>
        <p:spPr>
          <a:xfrm>
            <a:off x="457200" y="2082800"/>
            <a:ext cx="7429500" cy="3637982"/>
          </a:xfrm>
        </p:spPr>
        <p:txBody>
          <a:bodyPr vert="horz" lIns="91440" tIns="45720" rIns="91440" bIns="45720" rtlCol="0" anchor="t">
            <a:normAutofit fontScale="77500" lnSpcReduction="20000"/>
          </a:bodyPr>
          <a:lstStyle/>
          <a:p>
            <a:pPr marL="457200" indent="-457200">
              <a:buFont typeface="+mj-lt"/>
              <a:buAutoNum type="arabicPeriod"/>
            </a:pPr>
            <a:r>
              <a:rPr lang="en-US" sz="2400" dirty="0"/>
              <a:t>Retention is a process that must begin on Day 1 of a program.</a:t>
            </a:r>
          </a:p>
          <a:p>
            <a:pPr marL="457200" indent="-457200">
              <a:buFont typeface="+mj-lt"/>
              <a:buAutoNum type="arabicPeriod"/>
            </a:pPr>
            <a:endParaRPr lang="en-US" sz="2400" dirty="0">
              <a:solidFill>
                <a:schemeClr val="tx1"/>
              </a:solidFill>
            </a:endParaRPr>
          </a:p>
          <a:p>
            <a:pPr marL="457200" indent="-457200">
              <a:buFont typeface="+mj-lt"/>
              <a:buAutoNum type="arabicPeriod"/>
            </a:pPr>
            <a:r>
              <a:rPr lang="en-US" sz="2400" dirty="0"/>
              <a:t>Long-term unemployment has significant impact on financial, physical and psychological wellbeing that may impact participation. We must be aware of these factors in order to mitigate them.</a:t>
            </a:r>
          </a:p>
          <a:p>
            <a:pPr marL="457200" indent="-457200">
              <a:buFont typeface="+mj-lt"/>
              <a:buAutoNum type="arabicPeriod"/>
            </a:pPr>
            <a:endParaRPr lang="en-US" sz="2400" dirty="0"/>
          </a:p>
          <a:p>
            <a:pPr marL="457200" indent="-457200">
              <a:buFont typeface="+mj-lt"/>
              <a:buAutoNum type="arabicPeriod"/>
            </a:pPr>
            <a:r>
              <a:rPr lang="en-US" sz="2400" dirty="0">
                <a:solidFill>
                  <a:schemeClr val="tx1"/>
                </a:solidFill>
              </a:rPr>
              <a:t>Accurate, complete tracking of participation and contact helps identify key drop off points and possible warning signs. </a:t>
            </a:r>
          </a:p>
          <a:p>
            <a:pPr marL="457200" indent="-457200">
              <a:buFont typeface="+mj-lt"/>
              <a:buAutoNum type="arabicPeriod"/>
            </a:pPr>
            <a:endParaRPr lang="en-US" sz="2400" dirty="0"/>
          </a:p>
          <a:p>
            <a:pPr marL="457200" indent="-457200">
              <a:buFont typeface="+mj-lt"/>
              <a:buAutoNum type="arabicPeriod"/>
            </a:pPr>
            <a:r>
              <a:rPr lang="en-US" sz="2400" dirty="0"/>
              <a:t>Our physical space and how we present our program has a significant impact on participants’ desire to stay.</a:t>
            </a:r>
          </a:p>
          <a:p>
            <a:pPr marL="457200" indent="-457200">
              <a:buFont typeface="+mj-lt"/>
              <a:buAutoNum type="arabicPeriod"/>
            </a:pPr>
            <a:endParaRPr lang="en-US" sz="2400" dirty="0">
              <a:solidFill>
                <a:schemeClr val="tx1"/>
              </a:solidFill>
            </a:endParaRPr>
          </a:p>
          <a:p>
            <a:pPr marL="457200" indent="-457200">
              <a:buFont typeface="+mj-lt"/>
              <a:buAutoNum type="arabicPeriod"/>
            </a:pPr>
            <a:endParaRPr lang="en-US" sz="2400" dirty="0">
              <a:solidFill>
                <a:schemeClr val="tx1"/>
              </a:solidFill>
            </a:endParaRPr>
          </a:p>
        </p:txBody>
      </p:sp>
      <p:sp>
        <p:nvSpPr>
          <p:cNvPr id="4" name="Text Placeholder 5"/>
          <p:cNvSpPr txBox="1">
            <a:spLocks/>
          </p:cNvSpPr>
          <p:nvPr/>
        </p:nvSpPr>
        <p:spPr>
          <a:xfrm>
            <a:off x="457200" y="1085850"/>
            <a:ext cx="7467600" cy="719624"/>
          </a:xfrm>
          <a:prstGeom prst="snip1Rect">
            <a:avLst/>
          </a:prstGeom>
          <a:solidFill>
            <a:schemeClr val="tx2">
              <a:lumMod val="50000"/>
            </a:schemeClr>
          </a:solidFill>
        </p:spPr>
        <p:txBody>
          <a:bodyPr>
            <a:normAutofit/>
          </a:bodyPr>
          <a:lstStyle>
            <a:lvl1pPr marL="342900" indent="-342900" algn="l" defTabSz="457200" rtl="0" eaLnBrk="1" latinLnBrk="0" hangingPunct="1">
              <a:spcBef>
                <a:spcPct val="20000"/>
              </a:spcBef>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spc="40" dirty="0">
                <a:solidFill>
                  <a:schemeClr val="accent6">
                    <a:lumMod val="75000"/>
                  </a:schemeClr>
                </a:solidFill>
                <a:effectLst>
                  <a:outerShdw blurRad="50800" dist="38100" dir="8100000" algn="tr" rotWithShape="0">
                    <a:prstClr val="black">
                      <a:alpha val="40000"/>
                    </a:prstClr>
                  </a:outerShdw>
                </a:effectLst>
                <a:latin typeface="Impact" panose="020B0806030902050204" pitchFamily="34" charset="0"/>
              </a:rPr>
              <a:t>Keys to Successful Retention</a:t>
            </a:r>
          </a:p>
        </p:txBody>
      </p:sp>
    </p:spTree>
    <p:extLst>
      <p:ext uri="{BB962C8B-B14F-4D97-AF65-F5344CB8AC3E}">
        <p14:creationId xmlns:p14="http://schemas.microsoft.com/office/powerpoint/2010/main" val="2221959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Presentation Take-aways</a:t>
            </a:r>
          </a:p>
        </p:txBody>
      </p:sp>
      <p:sp>
        <p:nvSpPr>
          <p:cNvPr id="3" name="Content Placeholder 2"/>
          <p:cNvSpPr>
            <a:spLocks noGrp="1"/>
          </p:cNvSpPr>
          <p:nvPr>
            <p:ph idx="1"/>
          </p:nvPr>
        </p:nvSpPr>
        <p:spPr>
          <a:xfrm>
            <a:off x="457200" y="1831911"/>
            <a:ext cx="7429500" cy="3637982"/>
          </a:xfrm>
        </p:spPr>
        <p:txBody>
          <a:bodyPr vert="horz" lIns="91440" tIns="45720" rIns="91440" bIns="45720" rtlCol="0" anchor="t">
            <a:normAutofit fontScale="92500" lnSpcReduction="20000"/>
          </a:bodyPr>
          <a:lstStyle/>
          <a:p>
            <a:pPr marL="457200" indent="-457200">
              <a:buAutoNum type="arabicPeriod" startAt="4"/>
            </a:pPr>
            <a:endParaRPr lang="en-US" sz="2400" dirty="0"/>
          </a:p>
          <a:p>
            <a:pPr marL="457200" indent="-457200">
              <a:buAutoNum type="arabicPeriod" startAt="4"/>
            </a:pPr>
            <a:r>
              <a:rPr lang="en-US" sz="2400" dirty="0"/>
              <a:t>The principles of Motivational Interviewing (MI) can overcome resistance and boost internal commitment to the program.</a:t>
            </a:r>
          </a:p>
          <a:p>
            <a:pPr marL="457200" indent="-457200">
              <a:buAutoNum type="arabicPeriod" startAt="4"/>
            </a:pPr>
            <a:endParaRPr lang="en-US" sz="2400" dirty="0"/>
          </a:p>
          <a:p>
            <a:pPr marL="457200" indent="-457200">
              <a:buFont typeface="Wingdings" panose="05000000000000000000" pitchFamily="2" charset="2"/>
              <a:buAutoNum type="arabicPeriod" startAt="4"/>
            </a:pPr>
            <a:r>
              <a:rPr lang="en-US" sz="2400" dirty="0"/>
              <a:t>Competition and Peer Pressure are powerful influencers of behavior.  Incorporated correctly, they can increase program attachment.   </a:t>
            </a:r>
          </a:p>
          <a:p>
            <a:pPr marL="457200" indent="-457200">
              <a:buFont typeface="Wingdings" panose="05000000000000000000" pitchFamily="2" charset="2"/>
              <a:buAutoNum type="arabicPeriod" startAt="4"/>
            </a:pPr>
            <a:endParaRPr lang="en-US" sz="2400" dirty="0"/>
          </a:p>
          <a:p>
            <a:pPr marL="457200" indent="-457200">
              <a:buAutoNum type="arabicPeriod" startAt="4"/>
            </a:pPr>
            <a:r>
              <a:rPr lang="en-US" sz="2400" dirty="0"/>
              <a:t>Frequent recognition following the ASAP3 model builds program attachment. </a:t>
            </a:r>
          </a:p>
          <a:p>
            <a:pPr marL="457200" indent="-457200">
              <a:buAutoNum type="arabicPeriod" startAt="4"/>
            </a:pPr>
            <a:endParaRPr lang="en-US" sz="2400" dirty="0"/>
          </a:p>
          <a:p>
            <a:pPr marL="457200" indent="-457200">
              <a:buAutoNum type="arabicPeriod" startAt="5"/>
            </a:pPr>
            <a:endParaRPr lang="en-US" sz="2400" dirty="0">
              <a:solidFill>
                <a:schemeClr val="tx1"/>
              </a:solidFill>
            </a:endParaRPr>
          </a:p>
        </p:txBody>
      </p:sp>
      <p:sp>
        <p:nvSpPr>
          <p:cNvPr id="4" name="Text Placeholder 5"/>
          <p:cNvSpPr txBox="1">
            <a:spLocks/>
          </p:cNvSpPr>
          <p:nvPr/>
        </p:nvSpPr>
        <p:spPr>
          <a:xfrm>
            <a:off x="457200" y="1112287"/>
            <a:ext cx="7467600" cy="719624"/>
          </a:xfrm>
          <a:prstGeom prst="snip1Rect">
            <a:avLst/>
          </a:prstGeom>
          <a:solidFill>
            <a:schemeClr val="tx2">
              <a:lumMod val="50000"/>
            </a:schemeClr>
          </a:solidFill>
        </p:spPr>
        <p:txBody>
          <a:bodyPr>
            <a:normAutofit/>
          </a:bodyPr>
          <a:lstStyle>
            <a:lvl1pPr marL="342900" indent="-342900" algn="l" defTabSz="457200" rtl="0" eaLnBrk="1" latinLnBrk="0" hangingPunct="1">
              <a:spcBef>
                <a:spcPct val="20000"/>
              </a:spcBef>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spc="40" dirty="0">
                <a:solidFill>
                  <a:schemeClr val="accent6">
                    <a:lumMod val="75000"/>
                  </a:schemeClr>
                </a:solidFill>
                <a:effectLst>
                  <a:outerShdw blurRad="50800" dist="38100" dir="8100000" algn="tr" rotWithShape="0">
                    <a:prstClr val="black">
                      <a:alpha val="40000"/>
                    </a:prstClr>
                  </a:outerShdw>
                </a:effectLst>
                <a:latin typeface="Impact" panose="020B0806030902050204" pitchFamily="34" charset="0"/>
              </a:rPr>
              <a:t>Keys to Successful Retention</a:t>
            </a:r>
          </a:p>
        </p:txBody>
      </p:sp>
    </p:spTree>
    <p:extLst>
      <p:ext uri="{BB962C8B-B14F-4D97-AF65-F5344CB8AC3E}">
        <p14:creationId xmlns:p14="http://schemas.microsoft.com/office/powerpoint/2010/main" val="3869345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281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9470"/>
            <a:ext cx="7543800" cy="4832101"/>
          </a:xfrm>
        </p:spPr>
        <p:txBody>
          <a:bodyPr>
            <a:normAutofit/>
          </a:bodyPr>
          <a:lstStyle/>
          <a:p>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2400" dirty="0"/>
              <a:t>Dan Salemson</a:t>
            </a:r>
          </a:p>
          <a:p>
            <a:pPr marL="0" indent="0" algn="ctr">
              <a:buNone/>
            </a:pPr>
            <a:r>
              <a:rPr lang="en-US" sz="1600" dirty="0">
                <a:hlinkClick r:id="rId3"/>
              </a:rPr>
              <a:t>salemson@gmail.com</a:t>
            </a:r>
            <a:endParaRPr lang="en-US" sz="1600" dirty="0"/>
          </a:p>
          <a:p>
            <a:pPr marL="0" indent="0" algn="ctr">
              <a:buNone/>
            </a:pPr>
            <a:r>
              <a:rPr lang="en-US" sz="1600" dirty="0">
                <a:hlinkClick r:id="rId4"/>
              </a:rPr>
              <a:t>www.linkedin.com/in/salemson/</a:t>
            </a:r>
            <a:endParaRPr lang="en-US" sz="1600" dirty="0"/>
          </a:p>
          <a:p>
            <a:pPr marL="0" indent="0" algn="ctr">
              <a:buNone/>
            </a:pPr>
            <a:endParaRPr lang="en-US" dirty="0"/>
          </a:p>
          <a:p>
            <a:pPr marL="0" indent="0" algn="ctr">
              <a:buNone/>
            </a:pPr>
            <a:endParaRPr lang="en-US" dirty="0"/>
          </a:p>
        </p:txBody>
      </p:sp>
      <p:pic>
        <p:nvPicPr>
          <p:cNvPr id="5" name="Picture 4"/>
          <p:cNvPicPr>
            <a:picLocks noChangeAspect="1"/>
          </p:cNvPicPr>
          <p:nvPr/>
        </p:nvPicPr>
        <p:blipFill>
          <a:blip r:embed="rId5"/>
          <a:stretch>
            <a:fillRect/>
          </a:stretch>
        </p:blipFill>
        <p:spPr>
          <a:xfrm>
            <a:off x="2379518" y="1600199"/>
            <a:ext cx="3917373" cy="2279199"/>
          </a:xfrm>
          <a:prstGeom prst="rect">
            <a:avLst/>
          </a:prstGeom>
        </p:spPr>
      </p:pic>
    </p:spTree>
    <p:extLst>
      <p:ext uri="{BB962C8B-B14F-4D97-AF65-F5344CB8AC3E}">
        <p14:creationId xmlns:p14="http://schemas.microsoft.com/office/powerpoint/2010/main" val="4168506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11600" y="1868303"/>
            <a:ext cx="4117411" cy="4312170"/>
          </a:xfrm>
        </p:spPr>
        <p:txBody>
          <a:bodyPr>
            <a:normAutofit/>
          </a:bodyPr>
          <a:lstStyle/>
          <a:p>
            <a:r>
              <a:rPr lang="en-US" dirty="0"/>
              <a:t>H-1B Ready to Work Community of Practice</a:t>
            </a:r>
          </a:p>
          <a:p>
            <a:pPr lvl="1"/>
            <a:r>
              <a:rPr lang="en-US" dirty="0" err="1"/>
              <a:t>WorkforceGPS</a:t>
            </a:r>
            <a:r>
              <a:rPr lang="en-US" dirty="0"/>
              <a:t> site for Ready to Work</a:t>
            </a:r>
          </a:p>
          <a:p>
            <a:pPr lvl="2"/>
            <a:r>
              <a:rPr lang="en-US" dirty="0">
                <a:hlinkClick r:id="rId3"/>
              </a:rPr>
              <a:t>https://h1breadytowork.workforcegps.org/</a:t>
            </a:r>
            <a:endParaRPr lang="en-US" dirty="0"/>
          </a:p>
          <a:p>
            <a:pPr lvl="2" indent="0">
              <a:buNone/>
            </a:pPr>
            <a:endParaRPr lang="en-US" dirty="0"/>
          </a:p>
          <a:p>
            <a:r>
              <a:rPr lang="en-US" dirty="0"/>
              <a:t>LinkedIn Platform</a:t>
            </a:r>
          </a:p>
          <a:p>
            <a:pPr lvl="1"/>
            <a:r>
              <a:rPr lang="en-US" dirty="0"/>
              <a:t>Have you joined our LinkedIn page yet?</a:t>
            </a:r>
          </a:p>
          <a:p>
            <a:pPr lvl="2"/>
            <a:r>
              <a:rPr lang="en-US" u="sng" dirty="0">
                <a:hlinkClick r:id="rId4"/>
              </a:rPr>
              <a:t>https://www.linkedin.com/groups/H-1B-Ready-Work-RTW-7018078/about</a:t>
            </a:r>
            <a:endParaRPr lang="en-US" dirty="0"/>
          </a:p>
        </p:txBody>
      </p:sp>
      <p:sp>
        <p:nvSpPr>
          <p:cNvPr id="3" name="Rectangle 2"/>
          <p:cNvSpPr/>
          <p:nvPr/>
        </p:nvSpPr>
        <p:spPr>
          <a:xfrm>
            <a:off x="457200" y="1683044"/>
            <a:ext cx="3167349" cy="4108817"/>
          </a:xfrm>
          <a:prstGeom prst="rect">
            <a:avLst/>
          </a:prstGeom>
        </p:spPr>
        <p:txBody>
          <a:bodyPr wrap="square">
            <a:spAutoFit/>
          </a:bodyPr>
          <a:lstStyle/>
          <a:p>
            <a:pPr>
              <a:spcBef>
                <a:spcPts val="1200"/>
              </a:spcBef>
              <a:buClr>
                <a:srgbClr val="752832"/>
              </a:buClr>
              <a:defRPr/>
            </a:pPr>
            <a:r>
              <a:rPr lang="en-US" sz="2800" cap="small" spc="40" dirty="0">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rPr>
              <a:t>Upcoming Technical Assistance</a:t>
            </a:r>
          </a:p>
          <a:p>
            <a:pPr marL="285750" lvl="2" indent="-285750">
              <a:spcBef>
                <a:spcPts val="600"/>
              </a:spcBef>
              <a:defRPr/>
            </a:pPr>
            <a:r>
              <a:rPr lang="en-US" dirty="0">
                <a:solidFill>
                  <a:sysClr val="windowText" lastClr="000000"/>
                </a:solidFill>
              </a:rPr>
              <a:t>H-1 B Ready to Work (RTW) Long Term Unemployed (LTU) Subject Matter Expert (SME) Webinar Series Roundtable Discussion August 1</a:t>
            </a:r>
            <a:r>
              <a:rPr lang="en-US" baseline="30000" dirty="0">
                <a:solidFill>
                  <a:sysClr val="windowText" lastClr="000000"/>
                </a:solidFill>
              </a:rPr>
              <a:t>st</a:t>
            </a:r>
            <a:r>
              <a:rPr lang="en-US" dirty="0">
                <a:solidFill>
                  <a:sysClr val="windowText" lastClr="000000"/>
                </a:solidFill>
              </a:rPr>
              <a:t> at 2:30pm</a:t>
            </a:r>
            <a:endParaRPr lang="en-US" u="sng" dirty="0"/>
          </a:p>
          <a:p>
            <a:pPr marL="285750" lvl="2" indent="-285750">
              <a:spcBef>
                <a:spcPts val="600"/>
              </a:spcBef>
              <a:defRPr/>
            </a:pPr>
            <a:endParaRPr lang="en-US" u="sng" dirty="0">
              <a:solidFill>
                <a:sysClr val="windowText" lastClr="000000"/>
              </a:solidFill>
            </a:endParaRPr>
          </a:p>
          <a:p>
            <a:pPr marL="0" lvl="2" indent="-285750">
              <a:spcBef>
                <a:spcPts val="1200"/>
              </a:spcBef>
              <a:buClr>
                <a:srgbClr val="752832"/>
              </a:buClr>
              <a:defRPr/>
            </a:pPr>
            <a:r>
              <a:rPr lang="en-US" dirty="0">
                <a:solidFill>
                  <a:sysClr val="windowText" lastClr="000000"/>
                </a:solidFill>
              </a:rPr>
              <a:t>.  </a:t>
            </a:r>
          </a:p>
          <a:p>
            <a:pPr marL="285750" lvl="2" indent="-285750">
              <a:spcBef>
                <a:spcPts val="600"/>
              </a:spcBef>
              <a:defRPr/>
            </a:pPr>
            <a:endParaRPr lang="en-US" dirty="0">
              <a:solidFill>
                <a:sysClr val="windowText" lastClr="000000"/>
              </a:solidFill>
            </a:endParaRPr>
          </a:p>
        </p:txBody>
      </p:sp>
      <p:sp>
        <p:nvSpPr>
          <p:cNvPr id="5" name="Title 1"/>
          <p:cNvSpPr txBox="1">
            <a:spLocks/>
          </p:cNvSpPr>
          <p:nvPr/>
        </p:nvSpPr>
        <p:spPr>
          <a:xfrm>
            <a:off x="457200" y="217489"/>
            <a:ext cx="6908800" cy="774492"/>
          </a:xfrm>
          <a:prstGeom prst="rect">
            <a:avLst/>
          </a:prstGeom>
        </p:spPr>
        <p:txBody>
          <a:bodyPr/>
          <a:lstStyle>
            <a:lvl1pPr algn="l" defTabSz="457200" rtl="0" eaLnBrk="1" latinLnBrk="0" hangingPunct="1">
              <a:lnSpc>
                <a:spcPct val="85000"/>
              </a:lnSpc>
              <a:spcBef>
                <a:spcPct val="0"/>
              </a:spcBef>
              <a:buNone/>
              <a:defRPr sz="3800" b="0" i="0" kern="1200" cap="small" spc="40" baseline="0">
                <a:gradFill>
                  <a:gsLst>
                    <a:gs pos="0">
                      <a:srgbClr val="004874"/>
                    </a:gs>
                    <a:gs pos="100000">
                      <a:srgbClr val="041F36"/>
                    </a:gs>
                  </a:gsLst>
                  <a:lin ang="5400000" scaled="1"/>
                </a:gradFill>
                <a:latin typeface="Impact" panose="020B0806030902050204" pitchFamily="34" charset="0"/>
                <a:ea typeface="+mj-ea"/>
                <a:cs typeface="Impact" panose="020B0806030902050204" pitchFamily="34" charset="0"/>
              </a:defRPr>
            </a:lvl1pPr>
          </a:lstStyle>
          <a:p>
            <a:r>
              <a:rPr lang="en-US"/>
              <a:t>Next Step: Roundtable Discussion</a:t>
            </a:r>
            <a:endParaRPr lang="en-US" dirty="0"/>
          </a:p>
        </p:txBody>
      </p:sp>
    </p:spTree>
    <p:extLst>
      <p:ext uri="{BB962C8B-B14F-4D97-AF65-F5344CB8AC3E}">
        <p14:creationId xmlns:p14="http://schemas.microsoft.com/office/powerpoint/2010/main" val="667893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565400"/>
            <a:ext cx="7073899" cy="3187700"/>
          </a:xfrm>
        </p:spPr>
        <p:txBody>
          <a:bodyPr>
            <a:normAutofit/>
          </a:bodyPr>
          <a:lstStyle/>
          <a:p>
            <a:pPr algn="ctr"/>
            <a:r>
              <a:rPr lang="en-US" dirty="0"/>
              <a:t>Ready to Work Grantee Mailbox</a:t>
            </a:r>
            <a:br>
              <a:rPr lang="en-US" dirty="0"/>
            </a:br>
            <a:r>
              <a:rPr lang="en-US" dirty="0"/>
              <a:t>RTW@dol.gov </a:t>
            </a:r>
            <a:br>
              <a:rPr lang="en-US" dirty="0"/>
            </a:br>
            <a:br>
              <a:rPr lang="en-US" dirty="0"/>
            </a:br>
            <a:r>
              <a:rPr lang="en-US" dirty="0"/>
              <a:t>To Reach your Federal Project Officer, DOL National Office and Technical Assistance Providers</a:t>
            </a:r>
          </a:p>
        </p:txBody>
      </p:sp>
    </p:spTree>
    <p:extLst>
      <p:ext uri="{BB962C8B-B14F-4D97-AF65-F5344CB8AC3E}">
        <p14:creationId xmlns:p14="http://schemas.microsoft.com/office/powerpoint/2010/main" val="1825101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err="1"/>
              <a:t>Ayreen</a:t>
            </a:r>
            <a:r>
              <a:rPr lang="en-US" dirty="0"/>
              <a:t> </a:t>
            </a:r>
            <a:r>
              <a:rPr lang="en-US" dirty="0" err="1"/>
              <a:t>cadwallader</a:t>
            </a:r>
            <a:endParaRPr lang="en-US" dirty="0"/>
          </a:p>
        </p:txBody>
      </p:sp>
      <p:sp>
        <p:nvSpPr>
          <p:cNvPr id="9" name="Text Placeholder 8"/>
          <p:cNvSpPr>
            <a:spLocks noGrp="1"/>
          </p:cNvSpPr>
          <p:nvPr>
            <p:ph type="body" sz="half" idx="2"/>
          </p:nvPr>
        </p:nvSpPr>
        <p:spPr/>
        <p:txBody>
          <a:bodyPr>
            <a:normAutofit lnSpcReduction="10000"/>
          </a:bodyPr>
          <a:lstStyle/>
          <a:p>
            <a:r>
              <a:rPr lang="en-US" dirty="0"/>
              <a:t>Moderator: Workforce Analyst</a:t>
            </a:r>
          </a:p>
        </p:txBody>
      </p:sp>
      <p:sp>
        <p:nvSpPr>
          <p:cNvPr id="11" name="Text Placeholder 10"/>
          <p:cNvSpPr>
            <a:spLocks noGrp="1"/>
          </p:cNvSpPr>
          <p:nvPr>
            <p:ph type="body" sz="half" idx="11"/>
          </p:nvPr>
        </p:nvSpPr>
        <p:spPr/>
        <p:txBody>
          <a:bodyPr/>
          <a:lstStyle/>
          <a:p>
            <a:r>
              <a:rPr lang="en-US" dirty="0"/>
              <a:t>U.S. Department of Labor</a:t>
            </a:r>
          </a:p>
          <a:p>
            <a:r>
              <a:rPr lang="en-US" dirty="0"/>
              <a:t>Employment and Training Administration</a:t>
            </a:r>
          </a:p>
          <a:p>
            <a:r>
              <a:rPr lang="en-US" dirty="0"/>
              <a:t>Washington DC</a:t>
            </a:r>
          </a:p>
        </p:txBody>
      </p:sp>
      <p:pic>
        <p:nvPicPr>
          <p:cNvPr id="1027" name="Picture 3"/>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2288" b="2288"/>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1029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Post Webinar Feedback Tool</a:t>
            </a:r>
          </a:p>
        </p:txBody>
      </p:sp>
      <p:sp>
        <p:nvSpPr>
          <p:cNvPr id="3" name="Content Placeholder 2"/>
          <p:cNvSpPr>
            <a:spLocks noGrp="1"/>
          </p:cNvSpPr>
          <p:nvPr>
            <p:ph idx="1"/>
          </p:nvPr>
        </p:nvSpPr>
        <p:spPr/>
        <p:txBody>
          <a:bodyPr>
            <a:normAutofit fontScale="77500" lnSpcReduction="20000"/>
          </a:bodyPr>
          <a:lstStyle/>
          <a:p>
            <a:pPr marL="0" indent="0">
              <a:buNone/>
            </a:pPr>
            <a:r>
              <a:rPr lang="en-US" b="1" dirty="0"/>
              <a:t>Thank you for participating in the H-1B RTW: Long Term Unemployed Webinar Series</a:t>
            </a:r>
          </a:p>
          <a:p>
            <a:pPr marL="0" indent="0">
              <a:buNone/>
            </a:pPr>
            <a:r>
              <a:rPr lang="en-US" b="1" dirty="0">
                <a:solidFill>
                  <a:schemeClr val="tx2"/>
                </a:solidFill>
              </a:rPr>
              <a:t>Getting Them to Come Back: Strategies for Retaining LTU Participants in the Program</a:t>
            </a:r>
          </a:p>
          <a:p>
            <a:pPr marL="0" indent="0">
              <a:buNone/>
            </a:pPr>
            <a:endParaRPr lang="en-US" dirty="0"/>
          </a:p>
          <a:p>
            <a:pPr lvl="1"/>
            <a:r>
              <a:rPr lang="en-US" dirty="0"/>
              <a:t>Please take a minute to complete this brief feedback tool regarding the Webinar today, July 31</a:t>
            </a:r>
            <a:r>
              <a:rPr lang="en-US" baseline="30000" dirty="0"/>
              <a:t>st</a:t>
            </a:r>
            <a:r>
              <a:rPr lang="en-US" dirty="0"/>
              <a:t> 2017. </a:t>
            </a:r>
          </a:p>
          <a:p>
            <a:endParaRPr lang="en-US" dirty="0"/>
          </a:p>
          <a:p>
            <a:pPr lvl="1"/>
            <a:r>
              <a:rPr lang="en-US" dirty="0"/>
              <a:t>The input you provide will help us better the delivery of future webinars and create technical assistance meaningful for your work.</a:t>
            </a:r>
          </a:p>
          <a:p>
            <a:endParaRPr lang="en-US" dirty="0"/>
          </a:p>
        </p:txBody>
      </p:sp>
    </p:spTree>
    <p:extLst>
      <p:ext uri="{BB962C8B-B14F-4D97-AF65-F5344CB8AC3E}">
        <p14:creationId xmlns:p14="http://schemas.microsoft.com/office/powerpoint/2010/main" val="1892031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60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type="body" sz="quarter" idx="15"/>
          </p:nvPr>
        </p:nvSpPr>
        <p:spPr/>
        <p:txBody>
          <a:bodyPr/>
          <a:lstStyle/>
          <a:p>
            <a:r>
              <a:rPr lang="en-US" dirty="0"/>
              <a:t>Dan Salemson</a:t>
            </a:r>
          </a:p>
          <a:p>
            <a:endParaRPr lang="en-US" dirty="0"/>
          </a:p>
        </p:txBody>
      </p:sp>
      <p:sp>
        <p:nvSpPr>
          <p:cNvPr id="4" name="Title 3"/>
          <p:cNvSpPr>
            <a:spLocks noGrp="1"/>
          </p:cNvSpPr>
          <p:nvPr>
            <p:ph type="title"/>
          </p:nvPr>
        </p:nvSpPr>
        <p:spPr/>
        <p:txBody>
          <a:bodyPr/>
          <a:lstStyle/>
          <a:p>
            <a:r>
              <a:rPr lang="en-US" dirty="0"/>
              <a:t>Angel Harlins</a:t>
            </a:r>
          </a:p>
        </p:txBody>
      </p:sp>
      <p:sp>
        <p:nvSpPr>
          <p:cNvPr id="2" name="Text Placeholder 1"/>
          <p:cNvSpPr>
            <a:spLocks noGrp="1"/>
          </p:cNvSpPr>
          <p:nvPr>
            <p:ph type="body" sz="half" idx="2"/>
          </p:nvPr>
        </p:nvSpPr>
        <p:spPr>
          <a:xfrm>
            <a:off x="3249612" y="1002191"/>
            <a:ext cx="5442695" cy="354807"/>
          </a:xfrm>
        </p:spPr>
        <p:txBody>
          <a:bodyPr/>
          <a:lstStyle/>
          <a:p>
            <a:r>
              <a:rPr lang="en-US" sz="1400" dirty="0"/>
              <a:t>Facilitator: H-1B RTW Technical Assistance Project Lead</a:t>
            </a:r>
          </a:p>
          <a:p>
            <a:endParaRPr lang="en-US" dirty="0"/>
          </a:p>
        </p:txBody>
      </p:sp>
      <p:pic>
        <p:nvPicPr>
          <p:cNvPr id="32" name="Picture Placeholder 9"/>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395371" y="601951"/>
            <a:ext cx="1533279" cy="2044372"/>
          </a:xfrm>
        </p:spPr>
      </p:pic>
      <p:sp>
        <p:nvSpPr>
          <p:cNvPr id="5" name="Text Placeholder 4"/>
          <p:cNvSpPr>
            <a:spLocks noGrp="1"/>
          </p:cNvSpPr>
          <p:nvPr>
            <p:ph type="body" sz="half" idx="11"/>
          </p:nvPr>
        </p:nvSpPr>
        <p:spPr/>
        <p:txBody>
          <a:bodyPr/>
          <a:lstStyle/>
          <a:p>
            <a:r>
              <a:rPr lang="en-US" dirty="0"/>
              <a:t>Performance Excellence Partners</a:t>
            </a:r>
          </a:p>
        </p:txBody>
      </p:sp>
      <p:sp>
        <p:nvSpPr>
          <p:cNvPr id="22" name="Text Placeholder 21"/>
          <p:cNvSpPr>
            <a:spLocks noGrp="1"/>
          </p:cNvSpPr>
          <p:nvPr>
            <p:ph type="body" sz="half" idx="12"/>
          </p:nvPr>
        </p:nvSpPr>
        <p:spPr/>
        <p:txBody>
          <a:bodyPr/>
          <a:lstStyle/>
          <a:p>
            <a:r>
              <a:rPr lang="en-US" sz="1400" dirty="0"/>
              <a:t>Subject Matter Expert</a:t>
            </a:r>
          </a:p>
          <a:p>
            <a:endParaRPr lang="en-US" dirty="0"/>
          </a:p>
        </p:txBody>
      </p:sp>
      <p:sp>
        <p:nvSpPr>
          <p:cNvPr id="24" name="Text Placeholder 23"/>
          <p:cNvSpPr>
            <a:spLocks noGrp="1"/>
          </p:cNvSpPr>
          <p:nvPr>
            <p:ph type="body" sz="half" idx="14"/>
          </p:nvPr>
        </p:nvSpPr>
        <p:spPr/>
        <p:txBody>
          <a:bodyPr>
            <a:normAutofit fontScale="62500" lnSpcReduction="20000"/>
          </a:bodyPr>
          <a:lstStyle/>
          <a:p>
            <a:r>
              <a:rPr lang="en-US" dirty="0"/>
              <a:t>Dan Salemson</a:t>
            </a:r>
          </a:p>
          <a:p>
            <a:r>
              <a:rPr lang="en-US" b="1" dirty="0"/>
              <a:t>Workforce Development Consultant </a:t>
            </a:r>
            <a:endParaRPr lang="en-US" dirty="0"/>
          </a:p>
          <a:p>
            <a:r>
              <a:rPr lang="en-US" i="1" dirty="0"/>
              <a:t>Salemson Consulting Group</a:t>
            </a:r>
            <a:endParaRPr lang="en-US" dirty="0"/>
          </a:p>
          <a:p>
            <a:r>
              <a:rPr lang="en-US" dirty="0"/>
              <a:t>e – </a:t>
            </a:r>
            <a:r>
              <a:rPr lang="en-US" u="sng" dirty="0">
                <a:hlinkClick r:id="rId4"/>
              </a:rPr>
              <a:t>salemson@gmail.com</a:t>
            </a:r>
            <a:r>
              <a:rPr lang="en-US" u="sng" dirty="0"/>
              <a:t> </a:t>
            </a:r>
            <a:endParaRPr lang="en-US" dirty="0"/>
          </a:p>
          <a:p>
            <a:r>
              <a:rPr lang="en-US" dirty="0"/>
              <a:t> </a:t>
            </a:r>
          </a:p>
          <a:p>
            <a:r>
              <a:rPr lang="en-US" u="sng" dirty="0">
                <a:hlinkClick r:id="rId5"/>
              </a:rPr>
              <a:t>www.linkedin.com/in/salemson/</a:t>
            </a:r>
            <a:r>
              <a:rPr lang="en-US" u="sng" dirty="0"/>
              <a:t> </a:t>
            </a:r>
            <a:endParaRPr lang="en-US" dirty="0"/>
          </a:p>
          <a:p>
            <a:endParaRPr lang="en-US" dirty="0"/>
          </a:p>
          <a:p>
            <a:endParaRPr lang="en-US" dirty="0"/>
          </a:p>
          <a:p>
            <a:endParaRPr lang="en-US" dirty="0"/>
          </a:p>
        </p:txBody>
      </p:sp>
      <p:sp>
        <p:nvSpPr>
          <p:cNvPr id="3" name="Picture Placeholder 2"/>
          <p:cNvSpPr>
            <a:spLocks noGrp="1"/>
          </p:cNvSpPr>
          <p:nvPr>
            <p:ph type="pic" sz="quarter" idx="13"/>
          </p:nvPr>
        </p:nvSpPr>
        <p:spPr/>
      </p:sp>
      <p:pic>
        <p:nvPicPr>
          <p:cNvPr id="12" name="Picture 2" descr="C:\Users\ELS\Desktop\17b1ca2.jpg">
            <a:extLst>
              <a:ext uri="{FF2B5EF4-FFF2-40B4-BE49-F238E27FC236}">
                <a16:creationId xmlns:a16="http://schemas.microsoft.com/office/drawing/2014/main" id="{35C7AC78-C94A-454A-980E-BDBCE12AC4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048" t="3290" r="16792"/>
          <a:stretch/>
        </p:blipFill>
        <p:spPr bwMode="auto">
          <a:xfrm>
            <a:off x="1380250" y="3534911"/>
            <a:ext cx="1500229" cy="2038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090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7514" y="2921487"/>
            <a:ext cx="5238346" cy="1323439"/>
          </a:xfrm>
          <a:prstGeom prst="rect">
            <a:avLst/>
          </a:prstGeom>
        </p:spPr>
        <p:txBody>
          <a:bodyPr wrap="square">
            <a:spAutoFit/>
          </a:bodyPr>
          <a:lstStyle/>
          <a:p>
            <a:r>
              <a:rPr lang="en-US" sz="2000" dirty="0">
                <a:latin typeface="Arial" panose="020B0604020202020204" pitchFamily="34" charset="0"/>
                <a:ea typeface="Calibri" panose="020F0502020204030204" pitchFamily="34" charset="0"/>
                <a:cs typeface="Arial" panose="020B0604020202020204" pitchFamily="34" charset="0"/>
              </a:rPr>
              <a:t>Provide Ready to Work grantees with practical strategies to engage and reengage participants in training programs to boost program retention.</a:t>
            </a:r>
            <a:endParaRPr lang="en-US" sz="2000" dirty="0">
              <a:latin typeface="Arial" panose="020B0604020202020204" pitchFamily="34" charset="0"/>
              <a:cs typeface="Arial" panose="020B0604020202020204" pitchFamily="34" charset="0"/>
            </a:endParaRPr>
          </a:p>
        </p:txBody>
      </p:sp>
      <p:sp>
        <p:nvSpPr>
          <p:cNvPr id="3" name="Rectangle 2"/>
          <p:cNvSpPr/>
          <p:nvPr/>
        </p:nvSpPr>
        <p:spPr>
          <a:xfrm>
            <a:off x="783265" y="1513768"/>
            <a:ext cx="3745449" cy="707886"/>
          </a:xfrm>
          <a:prstGeom prst="rect">
            <a:avLst/>
          </a:prstGeom>
        </p:spPr>
        <p:txBody>
          <a:bodyPr wrap="none">
            <a:spAutoFit/>
          </a:bodyPr>
          <a:lstStyle/>
          <a:p>
            <a:r>
              <a:rPr lang="en-US" sz="4000" cap="small" spc="40" dirty="0">
                <a:gradFill>
                  <a:gsLst>
                    <a:gs pos="0">
                      <a:srgbClr val="004874"/>
                    </a:gs>
                    <a:gs pos="100000">
                      <a:srgbClr val="041F36"/>
                    </a:gs>
                  </a:gsLst>
                  <a:lin ang="5400000" scaled="1"/>
                </a:gradFill>
                <a:latin typeface="Impact" panose="020B0806030902050204" pitchFamily="34" charset="0"/>
                <a:ea typeface="+mj-ea"/>
              </a:rPr>
              <a:t>Today’s  Objective: </a:t>
            </a:r>
            <a:endParaRPr lang="en-US" dirty="0"/>
          </a:p>
        </p:txBody>
      </p:sp>
    </p:spTree>
    <p:extLst>
      <p:ext uri="{BB962C8B-B14F-4D97-AF65-F5344CB8AC3E}">
        <p14:creationId xmlns:p14="http://schemas.microsoft.com/office/powerpoint/2010/main" val="1417316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6788" y="1850143"/>
            <a:ext cx="6740123" cy="4312330"/>
          </a:xfrm>
        </p:spPr>
        <p:txBody>
          <a:bodyPr>
            <a:normAutofit fontScale="92500" lnSpcReduction="10000"/>
          </a:bodyPr>
          <a:lstStyle/>
          <a:p>
            <a:pPr>
              <a:buFont typeface="Arial" panose="020B0604020202020204" pitchFamily="34" charset="0"/>
              <a:buChar char="•"/>
            </a:pPr>
            <a:r>
              <a:rPr lang="en-US" sz="2800" dirty="0"/>
              <a:t>Customer Retention Principles from the Business World.</a:t>
            </a:r>
          </a:p>
          <a:p>
            <a:pPr>
              <a:buFont typeface="Arial" panose="020B0604020202020204" pitchFamily="34" charset="0"/>
              <a:buChar char="•"/>
            </a:pPr>
            <a:r>
              <a:rPr lang="en-US" sz="2800" dirty="0"/>
              <a:t>Retention is a Toolbox: Do You Have the Right Tools?</a:t>
            </a:r>
          </a:p>
          <a:p>
            <a:pPr>
              <a:buFont typeface="Arial" panose="020B0604020202020204" pitchFamily="34" charset="0"/>
              <a:buChar char="•"/>
            </a:pPr>
            <a:r>
              <a:rPr lang="en-US" sz="2800" dirty="0"/>
              <a:t>Tool #1: Collect Information</a:t>
            </a:r>
          </a:p>
          <a:p>
            <a:pPr>
              <a:buFont typeface="Arial" panose="020B0604020202020204" pitchFamily="34" charset="0"/>
              <a:buChar char="•"/>
            </a:pPr>
            <a:r>
              <a:rPr lang="en-US" sz="2800" dirty="0"/>
              <a:t>Tool #2: Build a “Retention Culture”</a:t>
            </a:r>
          </a:p>
          <a:p>
            <a:pPr>
              <a:buFont typeface="Arial" panose="020B0604020202020204" pitchFamily="34" charset="0"/>
              <a:buChar char="•"/>
            </a:pPr>
            <a:r>
              <a:rPr lang="en-US" sz="2800" dirty="0"/>
              <a:t>Tool #3: Boost Motivation to Stay</a:t>
            </a:r>
          </a:p>
          <a:p>
            <a:pPr>
              <a:buFont typeface="Arial" panose="020B0604020202020204" pitchFamily="34" charset="0"/>
              <a:buChar char="•"/>
            </a:pPr>
            <a:r>
              <a:rPr lang="en-US" sz="2800" dirty="0"/>
              <a:t>Tool #4: Maximize Positive Influencers</a:t>
            </a:r>
          </a:p>
          <a:p>
            <a:pPr>
              <a:buFont typeface="Arial" panose="020B0604020202020204" pitchFamily="34" charset="0"/>
              <a:buChar char="•"/>
            </a:pPr>
            <a:r>
              <a:rPr lang="en-US" sz="2800" dirty="0"/>
              <a:t>Tool #5: Recognize, Recognize, Recognize</a:t>
            </a:r>
          </a:p>
          <a:p>
            <a:pPr>
              <a:buFont typeface="Arial" panose="020B0604020202020204" pitchFamily="34" charset="0"/>
              <a:buChar char="•"/>
            </a:pPr>
            <a:endParaRPr lang="en-US" sz="2800" dirty="0"/>
          </a:p>
          <a:p>
            <a:pPr>
              <a:buFont typeface="Arial" panose="020B0604020202020204" pitchFamily="34" charset="0"/>
              <a:buChar char="•"/>
            </a:pPr>
            <a:endParaRPr lang="en-US" sz="2800" dirty="0"/>
          </a:p>
          <a:p>
            <a:pPr>
              <a:buFont typeface="Arial" panose="020B0604020202020204" pitchFamily="34" charset="0"/>
              <a:buChar char="•"/>
            </a:pPr>
            <a:endParaRPr lang="en-US" sz="2800" dirty="0"/>
          </a:p>
        </p:txBody>
      </p:sp>
    </p:spTree>
    <p:extLst>
      <p:ext uri="{BB962C8B-B14F-4D97-AF65-F5344CB8AC3E}">
        <p14:creationId xmlns:p14="http://schemas.microsoft.com/office/powerpoint/2010/main" val="3452198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5383" y="2648206"/>
            <a:ext cx="5494337" cy="1168599"/>
          </a:xfrm>
        </p:spPr>
        <p:txBody>
          <a:bodyPr>
            <a:normAutofit fontScale="90000"/>
          </a:bodyPr>
          <a:lstStyle/>
          <a:p>
            <a:r>
              <a:rPr lang="en-US" b="1" dirty="0"/>
              <a:t>Getting Them to Come Back: Strategies for Retaining LTU Participants in the Program</a:t>
            </a:r>
            <a:endParaRPr lang="en-US" dirty="0"/>
          </a:p>
        </p:txBody>
      </p:sp>
      <p:sp>
        <p:nvSpPr>
          <p:cNvPr id="5" name="Text Placeholder 4"/>
          <p:cNvSpPr>
            <a:spLocks noGrp="1"/>
          </p:cNvSpPr>
          <p:nvPr>
            <p:ph type="body" idx="1"/>
          </p:nvPr>
        </p:nvSpPr>
        <p:spPr>
          <a:xfrm>
            <a:off x="418885" y="4159293"/>
            <a:ext cx="4376851" cy="626715"/>
          </a:xfrm>
        </p:spPr>
        <p:txBody>
          <a:bodyPr/>
          <a:lstStyle/>
          <a:p>
            <a:r>
              <a:rPr lang="en-US" dirty="0"/>
              <a:t>Dan Salemson</a:t>
            </a:r>
          </a:p>
        </p:txBody>
      </p:sp>
    </p:spTree>
    <p:extLst>
      <p:ext uri="{BB962C8B-B14F-4D97-AF65-F5344CB8AC3E}">
        <p14:creationId xmlns:p14="http://schemas.microsoft.com/office/powerpoint/2010/main" val="1499793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How Does a Business Retain YOU?</a:t>
            </a:r>
          </a:p>
        </p:txBody>
      </p:sp>
      <p:sp>
        <p:nvSpPr>
          <p:cNvPr id="3" name="Content Placeholder 2"/>
          <p:cNvSpPr>
            <a:spLocks noGrp="1"/>
          </p:cNvSpPr>
          <p:nvPr>
            <p:ph idx="1"/>
          </p:nvPr>
        </p:nvSpPr>
        <p:spPr>
          <a:xfrm>
            <a:off x="304799" y="1320800"/>
            <a:ext cx="7667626" cy="2965449"/>
          </a:xfrm>
        </p:spPr>
        <p:txBody>
          <a:bodyPr>
            <a:normAutofit fontScale="62500" lnSpcReduction="20000"/>
          </a:bodyPr>
          <a:lstStyle/>
          <a:p>
            <a:pPr marL="0" indent="0">
              <a:buNone/>
            </a:pPr>
            <a:r>
              <a:rPr lang="en-US" sz="2800" dirty="0"/>
              <a:t>Think about the </a:t>
            </a:r>
            <a:r>
              <a:rPr lang="en-US" sz="2800" b="1" dirty="0"/>
              <a:t>main</a:t>
            </a:r>
            <a:r>
              <a:rPr lang="en-US" sz="2800" dirty="0"/>
              <a:t> place you buy your groceries.  What is the </a:t>
            </a:r>
            <a:r>
              <a:rPr lang="en-US" sz="2800" b="1" dirty="0"/>
              <a:t>TOP</a:t>
            </a:r>
            <a:r>
              <a:rPr lang="en-US" sz="2800" dirty="0"/>
              <a:t> reason you shop there?  </a:t>
            </a:r>
          </a:p>
          <a:p>
            <a:pPr lvl="0">
              <a:spcBef>
                <a:spcPct val="20000"/>
              </a:spcBef>
              <a:buClr>
                <a:srgbClr val="9DCCF6"/>
              </a:buClr>
              <a:buFont typeface="+mj-lt"/>
              <a:buAutoNum type="alphaUcPeriod"/>
            </a:pPr>
            <a:r>
              <a:rPr lang="en-US" sz="2800" kern="0" dirty="0">
                <a:solidFill>
                  <a:prstClr val="black"/>
                </a:solidFill>
                <a:latin typeface="Calibri"/>
              </a:rPr>
              <a:t>Convenience of location</a:t>
            </a:r>
          </a:p>
          <a:p>
            <a:pPr lvl="0">
              <a:spcBef>
                <a:spcPct val="20000"/>
              </a:spcBef>
              <a:buClr>
                <a:srgbClr val="9DCCF6"/>
              </a:buClr>
              <a:buFont typeface="+mj-lt"/>
              <a:buAutoNum type="alphaUcPeriod"/>
            </a:pPr>
            <a:r>
              <a:rPr lang="en-US" sz="2800" kern="0" dirty="0">
                <a:solidFill>
                  <a:prstClr val="black"/>
                </a:solidFill>
                <a:latin typeface="Calibri"/>
              </a:rPr>
              <a:t>Lower prices than competitors</a:t>
            </a:r>
          </a:p>
          <a:p>
            <a:pPr>
              <a:spcBef>
                <a:spcPct val="20000"/>
              </a:spcBef>
              <a:buClr>
                <a:srgbClr val="9DCCF6"/>
              </a:buClr>
              <a:buFont typeface="+mj-lt"/>
              <a:buAutoNum type="alphaUcPeriod"/>
            </a:pPr>
            <a:r>
              <a:rPr lang="en-US" sz="2800" kern="0" dirty="0">
                <a:solidFill>
                  <a:prstClr val="black"/>
                </a:solidFill>
                <a:latin typeface="Calibri"/>
              </a:rPr>
              <a:t>Range or quality of food</a:t>
            </a:r>
          </a:p>
          <a:p>
            <a:pPr lvl="0">
              <a:spcBef>
                <a:spcPct val="20000"/>
              </a:spcBef>
              <a:buClr>
                <a:srgbClr val="9DCCF6"/>
              </a:buClr>
              <a:buFont typeface="+mj-lt"/>
              <a:buAutoNum type="alphaUcPeriod"/>
            </a:pPr>
            <a:r>
              <a:rPr lang="en-US" sz="2800" kern="0" dirty="0">
                <a:solidFill>
                  <a:prstClr val="black"/>
                </a:solidFill>
                <a:latin typeface="Calibri"/>
              </a:rPr>
              <a:t>Non-food products and services in / near the store (</a:t>
            </a:r>
            <a:r>
              <a:rPr lang="en-US" sz="2800" kern="0" dirty="0" err="1">
                <a:solidFill>
                  <a:prstClr val="black"/>
                </a:solidFill>
                <a:latin typeface="Calibri"/>
              </a:rPr>
              <a:t>ie</a:t>
            </a:r>
            <a:r>
              <a:rPr lang="en-US" sz="2800" kern="0" dirty="0">
                <a:solidFill>
                  <a:prstClr val="black"/>
                </a:solidFill>
                <a:latin typeface="Calibri"/>
              </a:rPr>
              <a:t>: bank branch, dry cleaners, pharmacy)</a:t>
            </a:r>
          </a:p>
          <a:p>
            <a:pPr>
              <a:spcBef>
                <a:spcPct val="20000"/>
              </a:spcBef>
              <a:buClr>
                <a:srgbClr val="9DCCF6"/>
              </a:buClr>
              <a:buFont typeface="+mj-lt"/>
              <a:buAutoNum type="alphaUcPeriod"/>
            </a:pPr>
            <a:r>
              <a:rPr lang="en-US" sz="2800" kern="0" dirty="0">
                <a:solidFill>
                  <a:prstClr val="black"/>
                </a:solidFill>
                <a:latin typeface="Calibri"/>
              </a:rPr>
              <a:t>Rewards card &amp; loyalty bonuses</a:t>
            </a:r>
          </a:p>
          <a:p>
            <a:pPr>
              <a:spcBef>
                <a:spcPct val="20000"/>
              </a:spcBef>
              <a:buClr>
                <a:srgbClr val="9DCCF6"/>
              </a:buClr>
              <a:buFont typeface="+mj-lt"/>
              <a:buAutoNum type="alphaUcPeriod"/>
            </a:pPr>
            <a:r>
              <a:rPr lang="en-US" sz="2800" kern="0" dirty="0">
                <a:solidFill>
                  <a:prstClr val="black"/>
                </a:solidFill>
                <a:latin typeface="Calibri"/>
              </a:rPr>
              <a:t>Other reason(s)</a:t>
            </a:r>
            <a:endParaRPr lang="en-US" sz="2600" dirty="0"/>
          </a:p>
          <a:p>
            <a:endParaRPr lang="en-US" dirty="0"/>
          </a:p>
        </p:txBody>
      </p:sp>
      <p:sp>
        <p:nvSpPr>
          <p:cNvPr id="4" name="Oval Callout 3"/>
          <p:cNvSpPr/>
          <p:nvPr/>
        </p:nvSpPr>
        <p:spPr bwMode="auto">
          <a:xfrm>
            <a:off x="152400" y="4462629"/>
            <a:ext cx="3495675" cy="1147596"/>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prstClr val="black"/>
                </a:solidFill>
              </a:rPr>
              <a:t>POLL TIME: Why do you shop where you do?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925" y="3522034"/>
            <a:ext cx="3459349" cy="2288215"/>
          </a:xfrm>
          <a:prstGeom prst="rect">
            <a:avLst/>
          </a:prstGeom>
        </p:spPr>
      </p:pic>
    </p:spTree>
    <p:extLst>
      <p:ext uri="{BB962C8B-B14F-4D97-AF65-F5344CB8AC3E}">
        <p14:creationId xmlns:p14="http://schemas.microsoft.com/office/powerpoint/2010/main" val="15502553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 - &amp;quot;H-1B Ready to Work&amp;quot;&quot;/&gt;&lt;property id=&quot;20307&quot; value=&quot;382&quot;/&gt;&lt;/object&gt;&lt;object type=&quot;3&quot; unique_id=&quot;10005&quot;&gt;&lt;property id=&quot;20148&quot; value=&quot;5&quot;/&gt;&lt;property id=&quot;20300&quot; value=&quot;Slide 2&quot;/&gt;&lt;property id=&quot;20307&quot; value=&quot;383&quot;/&gt;&lt;/object&gt;&lt;object type=&quot;3&quot; unique_id=&quot;10006&quot;&gt;&lt;property id=&quot;20148&quot; value=&quot;5&quot;/&gt;&lt;property id=&quot;20300&quot; value=&quot;Slide 3 - &amp;quot;Polling&amp;quot;&quot;/&gt;&lt;property id=&quot;20307&quot; value=&quot;384&quot;/&gt;&lt;/object&gt;&lt;object type=&quot;3&quot; unique_id=&quot;10007&quot;&gt;&lt;property id=&quot;20148&quot; value=&quot;5&quot;/&gt;&lt;property id=&quot;20300&quot; value=&quot;Slide 4 - &amp;quot;Ayreen cadwallader&amp;quot;&quot;/&gt;&lt;property id=&quot;20307&quot; value=&quot;385&quot;/&gt;&lt;/object&gt;&lt;object type=&quot;3&quot; unique_id=&quot;10008&quot;&gt;&lt;property id=&quot;20148&quot; value=&quot;5&quot;/&gt;&lt;property id=&quot;20300&quot; value=&quot;Slide 5 - &amp;quot;Angel Harlins&amp;quot;&quot;/&gt;&lt;property id=&quot;20307&quot; value=&quot;390&quot;/&gt;&lt;/object&gt;&lt;object type=&quot;3&quot; unique_id=&quot;10009&quot;&gt;&lt;property id=&quot;20148&quot; value=&quot;5&quot;/&gt;&lt;property id=&quot;20300&quot; value=&quot;Slide 6&quot;/&gt;&lt;property id=&quot;20307&quot; value=&quot;399&quot;/&gt;&lt;/object&gt;&lt;object type=&quot;3&quot; unique_id=&quot;10010&quot;&gt;&lt;property id=&quot;20148&quot; value=&quot;5&quot;/&gt;&lt;property id=&quot;20300&quot; value=&quot;Slide 7&quot;/&gt;&lt;property id=&quot;20307&quot; value=&quot;270&quot;/&gt;&lt;/object&gt;&lt;object type=&quot;3&quot; unique_id=&quot;10011&quot;&gt;&lt;property id=&quot;20148&quot; value=&quot;5&quot;/&gt;&lt;property id=&quot;20300&quot; value=&quot;Slide 8 - &amp;quot;Getting Them to Come Back: Strategies for Retaining LTU Participants in the Program&amp;quot;&quot;/&gt;&lt;property id=&quot;20307&quot; value=&quot;394&quot;/&gt;&lt;/object&gt;&lt;object type=&quot;3&quot; unique_id=&quot;10012&quot;&gt;&lt;property id=&quot;20148&quot; value=&quot;5&quot;/&gt;&lt;property id=&quot;20300&quot; value=&quot;Slide 9 - &amp;quot;How Does a Business Retain YOU?&amp;quot;&quot;/&gt;&lt;property id=&quot;20307&quot; value=&quot;367&quot;/&gt;&lt;/object&gt;&lt;object type=&quot;3&quot; unique_id=&quot;10013&quot;&gt;&lt;property id=&quot;20148&quot; value=&quot;5&quot;/&gt;&lt;property id=&quot;20300&quot; value=&quot;Slide 10 - &amp;quot;Retention is a toolbox&amp;quot;&quot;/&gt;&lt;property id=&quot;20307&quot; value=&quot;318&quot;/&gt;&lt;/object&gt;&lt;object type=&quot;3&quot; unique_id=&quot;10014&quot;&gt;&lt;property id=&quot;20148&quot; value=&quot;5&quot;/&gt;&lt;property id=&quot;20300&quot; value=&quot;Slide 11 - &amp;quot;Retention Tool #1: Information&amp;quot;&quot;/&gt;&lt;property id=&quot;20307&quot; value=&quot;428&quot;/&gt;&lt;/object&gt;&lt;object type=&quot;3&quot; unique_id=&quot;10015&quot;&gt;&lt;property id=&quot;20148&quot; value=&quot;5&quot;/&gt;&lt;property id=&quot;20300&quot; value=&quot;Slide 12 - &amp;quot;Are You Being Ghosted?&amp;quot;&quot;/&gt;&lt;property id=&quot;20307&quot; value=&quot;429&quot;/&gt;&lt;/object&gt;&lt;object type=&quot;3&quot; unique_id=&quot;10016&quot;&gt;&lt;property id=&quot;20148&quot; value=&quot;5&quot;/&gt;&lt;property id=&quot;20300&quot; value=&quot;Slide 13 - &amp;quot;Tool #2: Build a “Retention Culture”&amp;quot;&quot;/&gt;&lt;property id=&quot;20307&quot; value=&quot;430&quot;/&gt;&lt;/object&gt;&lt;object type=&quot;3&quot; unique_id=&quot;10017&quot;&gt;&lt;property id=&quot;20148&quot; value=&quot;5&quot;/&gt;&lt;property id=&quot;20300&quot; value=&quot;Slide 14 - &amp;quot;How Do Supermarkets Do It? &amp;quot;&quot;/&gt;&lt;property id=&quot;20307&quot; value=&quot;404&quot;/&gt;&lt;/object&gt;&lt;object type=&quot;3&quot; unique_id=&quot;10018&quot;&gt;&lt;property id=&quot;20148&quot; value=&quot;5&quot;/&gt;&lt;property id=&quot;20300&quot; value=&quot;Slide 15 - &amp;quot;How Do Supermarkets Do It? &amp;quot;&quot;/&gt;&lt;property id=&quot;20307&quot; value=&quot;434&quot;/&gt;&lt;/object&gt;&lt;object type=&quot;3&quot; unique_id=&quot;10019&quot;&gt;&lt;property id=&quot;20148&quot; value=&quot;5&quot;/&gt;&lt;property id=&quot;20300&quot; value=&quot;Slide 16 - &amp;quot;How Do Supermarkets Do It? &amp;quot;&quot;/&gt;&lt;property id=&quot;20307&quot; value=&quot;435&quot;/&gt;&lt;/object&gt;&lt;object type=&quot;3&quot; unique_id=&quot;10020&quot;&gt;&lt;property id=&quot;20148&quot; value=&quot;5&quot;/&gt;&lt;property id=&quot;20300&quot; value=&quot;Slide 17 - &amp;quot;Building a Retention Culture&amp;quot;&quot;/&gt;&lt;property id=&quot;20307&quot; value=&quot;355&quot;/&gt;&lt;/object&gt;&lt;object type=&quot;3&quot; unique_id=&quot;10021&quot;&gt;&lt;property id=&quot;20148&quot; value=&quot;5&quot;/&gt;&lt;property id=&quot;20300&quot; value=&quot;Slide 18 - &amp;quot;Tool #2: Build a “Retention Culture”&amp;quot;&quot;/&gt;&lt;property id=&quot;20307&quot; value=&quot;436&quot;/&gt;&lt;/object&gt;&lt;object type=&quot;3&quot; unique_id=&quot;10022&quot;&gt;&lt;property id=&quot;20148&quot; value=&quot;5&quot;/&gt;&lt;property id=&quot;20300&quot; value=&quot;Slide 19 - &amp;quot;Tool #2: Build a “Retention Culture”&amp;quot;&quot;/&gt;&lt;property id=&quot;20307&quot; value=&quot;437&quot;/&gt;&lt;/object&gt;&lt;object type=&quot;3&quot; unique_id=&quot;10023&quot;&gt;&lt;property id=&quot;20148&quot; value=&quot;5&quot;/&gt;&lt;property id=&quot;20300&quot; value=&quot;Slide 20&quot;/&gt;&lt;property id=&quot;20307&quot; value=&quot;439&quot;/&gt;&lt;/object&gt;&lt;object type=&quot;3&quot; unique_id=&quot;10024&quot;&gt;&lt;property id=&quot;20148&quot; value=&quot;5&quot;/&gt;&lt;property id=&quot;20300&quot; value=&quot;Slide 21 - &amp;quot;Tool #3: Boost Motivation to Stay&amp;quot;&quot;/&gt;&lt;property id=&quot;20307&quot; value=&quot;438&quot;/&gt;&lt;/object&gt;&lt;object type=&quot;3&quot; unique_id=&quot;10025&quot;&gt;&lt;property id=&quot;20148&quot; value=&quot;5&quot;/&gt;&lt;property id=&quot;20300&quot; value=&quot;Slide 22 - &amp;quot;Tool #3: Boost Motivation to Stay&amp;quot;&quot;/&gt;&lt;property id=&quot;20307&quot; value=&quot;440&quot;/&gt;&lt;/object&gt;&lt;object type=&quot;3&quot; unique_id=&quot;10026&quot;&gt;&lt;property id=&quot;20148&quot; value=&quot;5&quot;/&gt;&lt;property id=&quot;20300&quot; value=&quot;Slide 23 - &amp;quot;Tool #3: Boost Motivation to Stay&amp;quot;&quot;/&gt;&lt;property id=&quot;20307&quot; value=&quot;441&quot;/&gt;&lt;/object&gt;&lt;object type=&quot;3&quot; unique_id=&quot;10027&quot;&gt;&lt;property id=&quot;20148&quot; value=&quot;5&quot;/&gt;&lt;property id=&quot;20300&quot; value=&quot;Slide 24 - &amp;quot;Tool #4: Maximize Positive Influencers&amp;quot;&quot;/&gt;&lt;property id=&quot;20307&quot; value=&quot;442&quot;/&gt;&lt;/object&gt;&lt;object type=&quot;3&quot; unique_id=&quot;10028&quot;&gt;&lt;property id=&quot;20148&quot; value=&quot;5&quot;/&gt;&lt;property id=&quot;20300&quot; value=&quot;Slide 25 - &amp;quot;Tool #4: Maximize Positive Influencers&amp;quot;&quot;/&gt;&lt;property id=&quot;20307&quot; value=&quot;443&quot;/&gt;&lt;/object&gt;&lt;object type=&quot;3&quot; unique_id=&quot;10029&quot;&gt;&lt;property id=&quot;20148&quot; value=&quot;5&quot;/&gt;&lt;property id=&quot;20300&quot; value=&quot;Slide 26 - &amp;quot;Tool #4: Maximize Positive Influencers&amp;quot;&quot;/&gt;&lt;property id=&quot;20307&quot; value=&quot;444&quot;/&gt;&lt;/object&gt;&lt;object type=&quot;3&quot; unique_id=&quot;10030&quot;&gt;&lt;property id=&quot;20148&quot; value=&quot;5&quot;/&gt;&lt;property id=&quot;20300&quot; value=&quot;Slide 27 - &amp;quot;Tool #5: Recognize, Recognize, Recognize&amp;quot;&quot;/&gt;&lt;property id=&quot;20307&quot; value=&quot;445&quot;/&gt;&lt;/object&gt;&lt;object type=&quot;3&quot; unique_id=&quot;10031&quot;&gt;&lt;property id=&quot;20148&quot; value=&quot;5&quot;/&gt;&lt;property id=&quot;20300&quot; value=&quot;Slide 28 - &amp;quot;Effective Rewards: The ASAP3 Model&amp;quot;&quot;/&gt;&lt;property id=&quot;20307&quot; value=&quot;406&quot;/&gt;&lt;/object&gt;&lt;object type=&quot;3&quot; unique_id=&quot;10032&quot;&gt;&lt;property id=&quot;20148&quot; value=&quot;5&quot;/&gt;&lt;property id=&quot;20300&quot; value=&quot;Slide 29 - &amp;quot;Rewards Ideas: Cash / Cash Equivalents&amp;quot;&quot;/&gt;&lt;property id=&quot;20307&quot; value=&quot;407&quot;/&gt;&lt;/object&gt;&lt;object type=&quot;3&quot; unique_id=&quot;10033&quot;&gt;&lt;property id=&quot;20148&quot; value=&quot;5&quot;/&gt;&lt;property id=&quot;20300&quot; value=&quot;Slide 30 - &amp;quot;Rewards Ideas: Peer Recognition&amp;quot;&quot;/&gt;&lt;property id=&quot;20307&quot; value=&quot;446&quot;/&gt;&lt;/object&gt;&lt;object type=&quot;3&quot; unique_id=&quot;10034&quot;&gt;&lt;property id=&quot;20148&quot; value=&quot;5&quot;/&gt;&lt;property id=&quot;20300&quot; value=&quot;Slide 31 - &amp;quot;Reward Ideas: Mentor Recognition&amp;quot;&quot;/&gt;&lt;property id=&quot;20307&quot; value=&quot;447&quot;/&gt;&lt;/object&gt;&lt;object type=&quot;3&quot; unique_id=&quot;10035&quot;&gt;&lt;property id=&quot;20148&quot; value=&quot;5&quot;/&gt;&lt;property id=&quot;20300&quot; value=&quot;Slide 32 - &amp;quot;Create Formal Teams and Expectations&amp;quot;&quot;/&gt;&lt;property id=&quot;20307&quot; value=&quot;449&quot;/&gt;&lt;/object&gt;&lt;object type=&quot;3&quot; unique_id=&quot;10036&quot;&gt;&lt;property id=&quot;20148&quot; value=&quot;5&quot;/&gt;&lt;property id=&quot;20300&quot; value=&quot;Slide 33 - &amp;quot;Create Formal Teams and Expectations&amp;quot;&quot;/&gt;&lt;property id=&quot;20307&quot; value=&quot;450&quot;/&gt;&lt;/object&gt;&lt;object type=&quot;3&quot; unique_id=&quot;10037&quot;&gt;&lt;property id=&quot;20148&quot; value=&quot;5&quot;/&gt;&lt;property id=&quot;20300&quot; value=&quot;Slide 34 - &amp;quot;Presentation Take-aways&amp;quot;&quot;/&gt;&lt;property id=&quot;20307&quot; value=&quot;377&quot;/&gt;&lt;/object&gt;&lt;object type=&quot;3&quot; unique_id=&quot;10038&quot;&gt;&lt;property id=&quot;20148&quot; value=&quot;5&quot;/&gt;&lt;property id=&quot;20300&quot; value=&quot;Slide 35 - &amp;quot;Presentation Take-aways&amp;quot;&quot;/&gt;&lt;property id=&quot;20307&quot; value=&quot;427&quot;/&gt;&lt;/object&gt;&lt;object type=&quot;3&quot; unique_id=&quot;10039&quot;&gt;&lt;property id=&quot;20148&quot; value=&quot;5&quot;/&gt;&lt;property id=&quot;20300&quot; value=&quot;Slide 36&quot;/&gt;&lt;property id=&quot;20307&quot; value=&quot;426&quot;/&gt;&lt;/object&gt;&lt;object type=&quot;3&quot; unique_id=&quot;10040&quot;&gt;&lt;property id=&quot;20148&quot; value=&quot;5&quot;/&gt;&lt;property id=&quot;20300&quot; value=&quot;Slide 37&quot;/&gt;&lt;property id=&quot;20307&quot; value=&quot;378&quot;/&gt;&lt;/object&gt;&lt;object type=&quot;3&quot; unique_id=&quot;10041&quot;&gt;&lt;property id=&quot;20148&quot; value=&quot;5&quot;/&gt;&lt;property id=&quot;20300&quot; value=&quot;Slide 38&quot;/&gt;&lt;property id=&quot;20307&quot; value=&quot;263&quot;/&gt;&lt;/object&gt;&lt;object type=&quot;3&quot; unique_id=&quot;10042&quot;&gt;&lt;property id=&quot;20148&quot; value=&quot;5&quot;/&gt;&lt;property id=&quot;20300&quot; value=&quot;Slide 39 - &amp;quot;Ready to Work Grantee Mailbox RTW@dol.gov   To Reach your Federal Project Officer, DOL National Office and Technic&quot;/&gt;&lt;property id=&quot;20307&quot; value=&quot;268&quot;/&gt;&lt;/object&gt;&lt;object type=&quot;3&quot; unique_id=&quot;10043&quot;&gt;&lt;property id=&quot;20148&quot; value=&quot;5&quot;/&gt;&lt;property id=&quot;20300&quot; value=&quot;Slide 40 - &amp;quot;Post Webinar Feedback Tool&amp;quot;&quot;/&gt;&lt;property id=&quot;20307&quot; value=&quot;314&quot;/&gt;&lt;/object&gt;&lt;object type=&quot;3&quot; unique_id=&quot;10044&quot;&gt;&lt;property id=&quot;20148&quot; value=&quot;5&quot;/&gt;&lt;property id=&quot;20300&quot; value=&quot;Slide 41&quot;/&gt;&lt;property id=&quot;20307&quot; value=&quot;269&quot;/&gt;&lt;/object&gt;&lt;/object&gt;&lt;object type=&quot;8&quot; unique_id=&quot;10088&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20440</TotalTime>
  <Words>2267</Words>
  <Application>Microsoft Office PowerPoint</Application>
  <PresentationFormat>On-screen Show (4:3)</PresentationFormat>
  <Paragraphs>296</Paragraphs>
  <Slides>41</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Courier New</vt:lpstr>
      <vt:lpstr>Impact</vt:lpstr>
      <vt:lpstr>Myriad Pro</vt:lpstr>
      <vt:lpstr>Myriad Pro Cond</vt:lpstr>
      <vt:lpstr>Times New Roman</vt:lpstr>
      <vt:lpstr>Wingdings</vt:lpstr>
      <vt:lpstr>Office Theme</vt:lpstr>
      <vt:lpstr>H-1B Ready to Work</vt:lpstr>
      <vt:lpstr>PowerPoint Presentation</vt:lpstr>
      <vt:lpstr>Polling</vt:lpstr>
      <vt:lpstr>Ayreen cadwallader</vt:lpstr>
      <vt:lpstr>Angel Harlins</vt:lpstr>
      <vt:lpstr>PowerPoint Presentation</vt:lpstr>
      <vt:lpstr>PowerPoint Presentation</vt:lpstr>
      <vt:lpstr>Getting Them to Come Back: Strategies for Retaining LTU Participants in the Program</vt:lpstr>
      <vt:lpstr>How Does a Business Retain YOU?</vt:lpstr>
      <vt:lpstr>Retention is a toolbox</vt:lpstr>
      <vt:lpstr>Retention Tool #1: Information</vt:lpstr>
      <vt:lpstr>Are You Being Ghosted?</vt:lpstr>
      <vt:lpstr>Tool #2: Build a “Retention Culture”</vt:lpstr>
      <vt:lpstr>How Do Supermarkets Do It? </vt:lpstr>
      <vt:lpstr>How Do Supermarkets Do It? </vt:lpstr>
      <vt:lpstr>How Do Supermarkets Do It? </vt:lpstr>
      <vt:lpstr>Building a Retention Culture</vt:lpstr>
      <vt:lpstr>Tool #2: Build a “Retention Culture”</vt:lpstr>
      <vt:lpstr>Tool #2: Build a “Retention Culture”</vt:lpstr>
      <vt:lpstr>PowerPoint Presentation</vt:lpstr>
      <vt:lpstr>Tool #3: Boost Motivation to Stay</vt:lpstr>
      <vt:lpstr>Tool #3: Boost Motivation to Stay</vt:lpstr>
      <vt:lpstr>Tool #3: Boost Motivation to Stay</vt:lpstr>
      <vt:lpstr>Tool #4: Maximize Positive Influencers</vt:lpstr>
      <vt:lpstr>Tool #4: Maximize Positive Influencers</vt:lpstr>
      <vt:lpstr>Tool #4: Maximize Positive Influencers</vt:lpstr>
      <vt:lpstr>Tool #5: Recognize, Recognize, Recognize</vt:lpstr>
      <vt:lpstr>Effective Rewards: The ASAP3 Model</vt:lpstr>
      <vt:lpstr>Rewards Ideas: Cash / Cash Equivalents</vt:lpstr>
      <vt:lpstr>Rewards Ideas: Peer Recognition</vt:lpstr>
      <vt:lpstr>Reward Ideas: Mentor Recognition</vt:lpstr>
      <vt:lpstr>Create Formal Teams and Expectations</vt:lpstr>
      <vt:lpstr>Create Formal Teams and Expectations</vt:lpstr>
      <vt:lpstr>Presentation Take-aways</vt:lpstr>
      <vt:lpstr>Presentation Take-aways</vt:lpstr>
      <vt:lpstr>PowerPoint Presentation</vt:lpstr>
      <vt:lpstr>PowerPoint Presentation</vt:lpstr>
      <vt:lpstr>PowerPoint Presentation</vt:lpstr>
      <vt:lpstr>Ready to Work Grantee Mailbox RTW@dol.gov   To Reach your Federal Project Officer, DOL National Office and Technical Assistance Providers</vt:lpstr>
      <vt:lpstr>Post Webinar Feedback Tool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 Harlins</dc:creator>
  <cp:lastModifiedBy>Jonathan Vehlow</cp:lastModifiedBy>
  <cp:revision>543</cp:revision>
  <cp:lastPrinted>2016-10-05T22:27:38Z</cp:lastPrinted>
  <dcterms:created xsi:type="dcterms:W3CDTF">2014-04-10T03:33:57Z</dcterms:created>
  <dcterms:modified xsi:type="dcterms:W3CDTF">2017-07-31T15:52:23Z</dcterms:modified>
</cp:coreProperties>
</file>