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73" r:id="rId5"/>
    <p:sldId id="312" r:id="rId6"/>
    <p:sldId id="256" r:id="rId7"/>
    <p:sldId id="279" r:id="rId8"/>
    <p:sldId id="275" r:id="rId9"/>
    <p:sldId id="261" r:id="rId10"/>
    <p:sldId id="265" r:id="rId11"/>
    <p:sldId id="270" r:id="rId12"/>
    <p:sldId id="277" r:id="rId13"/>
    <p:sldId id="310" r:id="rId14"/>
    <p:sldId id="257" r:id="rId15"/>
    <p:sldId id="258" r:id="rId16"/>
    <p:sldId id="262" r:id="rId17"/>
    <p:sldId id="281" r:id="rId18"/>
    <p:sldId id="307" r:id="rId19"/>
    <p:sldId id="282" r:id="rId20"/>
    <p:sldId id="284" r:id="rId21"/>
    <p:sldId id="295" r:id="rId22"/>
    <p:sldId id="296" r:id="rId23"/>
    <p:sldId id="297" r:id="rId24"/>
    <p:sldId id="286" r:id="rId25"/>
    <p:sldId id="287" r:id="rId26"/>
    <p:sldId id="288" r:id="rId27"/>
    <p:sldId id="289" r:id="rId28"/>
    <p:sldId id="290" r:id="rId29"/>
    <p:sldId id="291" r:id="rId30"/>
    <p:sldId id="292" r:id="rId31"/>
    <p:sldId id="293" r:id="rId32"/>
    <p:sldId id="298" r:id="rId33"/>
    <p:sldId id="299" r:id="rId34"/>
    <p:sldId id="309" r:id="rId35"/>
    <p:sldId id="300" r:id="rId36"/>
    <p:sldId id="301" r:id="rId37"/>
    <p:sldId id="302" r:id="rId38"/>
    <p:sldId id="304" r:id="rId39"/>
    <p:sldId id="305" r:id="rId40"/>
    <p:sldId id="303" r:id="rId41"/>
    <p:sldId id="308" r:id="rId42"/>
    <p:sldId id="306" r:id="rId43"/>
    <p:sldId id="268" r:id="rId44"/>
    <p:sldId id="267" r:id="rId45"/>
    <p:sldId id="269" r:id="rId46"/>
  </p:sldIdLst>
  <p:sldSz cx="9144000" cy="6858000" type="screen4x3"/>
  <p:notesSz cx="7010400" cy="92964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Brown" initials="EB" lastIdx="5" clrIdx="0">
    <p:extLst/>
  </p:cmAuthor>
  <p:cmAuthor id="2" name="Gretchen Kirby" initials="GK" lastIdx="31" clrIdx="1">
    <p:extLst/>
  </p:cmAuthor>
  <p:cmAuthor id="3" name="Amanda Bernhardt" initials="AB" lastIdx="37" clrIdx="2">
    <p:extLst/>
  </p:cmAuthor>
  <p:cmAuthor id="4" name="Emily Sama-Miller" initials="ES"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4675B8"/>
    <a:srgbClr val="004874"/>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22" autoAdjust="0"/>
    <p:restoredTop sz="65607" autoAdjust="0"/>
  </p:normalViewPr>
  <p:slideViewPr>
    <p:cSldViewPr snapToGrid="0">
      <p:cViewPr varScale="1">
        <p:scale>
          <a:sx n="63" d="100"/>
          <a:sy n="63" d="100"/>
        </p:scale>
        <p:origin x="1998" y="66"/>
      </p:cViewPr>
      <p:guideLst>
        <p:guide orient="horz" pos="2136"/>
        <p:guide pos="2928"/>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10284"/>
    </p:cViewPr>
  </p:sorter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2.6011920541896043E-2"/>
          <c:y val="0.12959216231797119"/>
          <c:w val="0.55561172967871708"/>
          <c:h val="0.74081567536405757"/>
        </c:manualLayout>
      </c:layout>
      <c:pieChart>
        <c:varyColors val="1"/>
        <c:ser>
          <c:idx val="0"/>
          <c:order val="0"/>
          <c:tx>
            <c:strRef>
              <c:f>Sheet1!$B$1</c:f>
              <c:strCache>
                <c:ptCount val="1"/>
                <c:pt idx="0">
                  <c:v>Sales</c:v>
                </c:pt>
              </c:strCache>
            </c:strRef>
          </c:tx>
          <c:dPt>
            <c:idx val="4"/>
            <c:bubble3D val="0"/>
            <c:sp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c:spPr>
            <c:extLst>
              <c:ext xmlns:c16="http://schemas.microsoft.com/office/drawing/2014/chart" uri="{C3380CC4-5D6E-409C-BE32-E72D297353CC}">
                <c16:uniqueId val="{00000001-46DE-4F30-98C4-4353BF7FB14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2-46DE-4F30-98C4-4353BF7FB144}"/>
                </c:ext>
              </c:extLst>
            </c:dLbl>
            <c:dLbl>
              <c:idx val="2"/>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46DE-4F30-98C4-4353BF7FB144}"/>
                </c:ext>
              </c:extLst>
            </c:dLbl>
            <c:dLbl>
              <c:idx val="4"/>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1-46DE-4F30-98C4-4353BF7FB144}"/>
                </c:ext>
              </c:extLst>
            </c:dLbl>
            <c:dLbl>
              <c:idx val="5"/>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4-46DE-4F30-98C4-4353BF7FB144}"/>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Educational services </c:v>
                </c:pt>
                <c:pt idx="1">
                  <c:v>Financial services</c:v>
                </c:pt>
                <c:pt idx="2">
                  <c:v>Information technology </c:v>
                </c:pt>
                <c:pt idx="3">
                  <c:v>Business</c:v>
                </c:pt>
                <c:pt idx="4">
                  <c:v>Advanced manufacturing</c:v>
                </c:pt>
                <c:pt idx="5">
                  <c:v>Health care </c:v>
                </c:pt>
              </c:strCache>
            </c:strRef>
          </c:cat>
          <c:val>
            <c:numRef>
              <c:f>Sheet1!$B$2:$B$7</c:f>
              <c:numCache>
                <c:formatCode>General</c:formatCode>
                <c:ptCount val="6"/>
                <c:pt idx="0">
                  <c:v>1</c:v>
                </c:pt>
                <c:pt idx="1">
                  <c:v>1</c:v>
                </c:pt>
                <c:pt idx="2">
                  <c:v>8</c:v>
                </c:pt>
                <c:pt idx="3">
                  <c:v>1</c:v>
                </c:pt>
                <c:pt idx="4">
                  <c:v>9</c:v>
                </c:pt>
                <c:pt idx="5">
                  <c:v>9</c:v>
                </c:pt>
              </c:numCache>
            </c:numRef>
          </c:val>
          <c:extLst>
            <c:ext xmlns:c16="http://schemas.microsoft.com/office/drawing/2014/chart" uri="{C3380CC4-5D6E-409C-BE32-E72D297353CC}">
              <c16:uniqueId val="{00000005-46DE-4F30-98C4-4353BF7FB14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3578252671367019"/>
          <c:y val="0.13568892315166992"/>
          <c:w val="0.3623766756150692"/>
          <c:h val="0.7510139848449681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pPr algn="ctr"/>
          <a:r>
            <a:rPr lang="en-US" sz="2400" b="1" dirty="0">
              <a:solidFill>
                <a:srgbClr val="C00000"/>
              </a:solidFill>
              <a:latin typeface="Arial" pitchFamily="34" charset="0"/>
              <a:cs typeface="Arial" pitchFamily="34" charset="0"/>
            </a:rPr>
            <a:t>Using the poll, select the role that you play in your </a:t>
          </a:r>
          <a:r>
            <a:rPr lang="en-US" sz="2400" b="1" dirty="0" err="1">
              <a:solidFill>
                <a:srgbClr val="C00000"/>
              </a:solidFill>
              <a:latin typeface="Arial" pitchFamily="34" charset="0"/>
              <a:cs typeface="Arial" pitchFamily="34" charset="0"/>
            </a:rPr>
            <a:t>SWFI</a:t>
          </a:r>
          <a:r>
            <a:rPr lang="en-US" sz="2400" b="1" dirty="0">
              <a:solidFill>
                <a:srgbClr val="C00000"/>
              </a:solidFill>
              <a:latin typeface="Arial" pitchFamily="34" charset="0"/>
              <a:cs typeface="Arial" pitchFamily="34" charset="0"/>
            </a:rPr>
            <a:t> grant</a:t>
          </a:r>
        </a:p>
        <a:p>
          <a:pPr algn="ctr"/>
          <a:r>
            <a:rPr lang="en-US" sz="1700" dirty="0">
              <a:solidFill>
                <a:srgbClr val="C00000"/>
              </a:solidFill>
              <a:latin typeface="Arial" pitchFamily="34" charset="0"/>
              <a:cs typeface="Arial" pitchFamily="34" charset="0"/>
            </a:rPr>
            <a:t>Choose the answer that best reflects you (or your group):</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pPr algn="ctr"/>
          <a:endParaRPr lang="en-US"/>
        </a:p>
      </dgm:t>
    </dgm:pt>
    <dgm:pt modelId="{7D8C7A49-846B-425A-A372-DA2BF28DA196}" type="sibTrans" cxnId="{B0542320-1ACE-40DC-8A28-1279388B3948}">
      <dgm:prSet/>
      <dgm:spPr/>
      <dgm:t>
        <a:bodyPr/>
        <a:lstStyle/>
        <a:p>
          <a:pPr algn="ctr"/>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644906" custScaleY="265069" custLinFactNeighborX="1964" custLinFactNeighborY="-28910"/>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6328B357-165C-4C3D-992C-8F5899A9105B}" type="presOf" srcId="{FC9D8059-D2E0-4C91-8D8D-A79D1FB79854}" destId="{7A996C81-500F-4B1F-B5A4-1B476941A02A}" srcOrd="0" destOrd="0" presId="urn:microsoft.com/office/officeart/2005/8/layout/hierarchy3"/>
    <dgm:cxn modelId="{7187CB9E-2C4F-41B7-B343-46B045DDE790}" type="presOf" srcId="{9F318CA6-08AB-4ABE-B349-676605B65D6C}" destId="{855749C9-25BC-45AC-B787-9457C050449F}" srcOrd="0" destOrd="0" presId="urn:microsoft.com/office/officeart/2005/8/layout/hierarchy3"/>
    <dgm:cxn modelId="{82E8FBE2-9209-4301-B88B-3B56CA7040FF}" type="presOf" srcId="{FC9D8059-D2E0-4C91-8D8D-A79D1FB79854}" destId="{326860F1-B8CF-451E-A26A-39B929BC3F19}" srcOrd="1" destOrd="0" presId="urn:microsoft.com/office/officeart/2005/8/layout/hierarchy3"/>
    <dgm:cxn modelId="{8DC9B725-CC4D-43A3-9C6B-139641128A11}" type="presParOf" srcId="{855749C9-25BC-45AC-B787-9457C050449F}" destId="{1E4DC371-F7C6-47CE-B90E-1AFFF13B3F0E}" srcOrd="0" destOrd="0" presId="urn:microsoft.com/office/officeart/2005/8/layout/hierarchy3"/>
    <dgm:cxn modelId="{410F9112-5199-4B53-9DFB-426CC82BB5CF}" type="presParOf" srcId="{1E4DC371-F7C6-47CE-B90E-1AFFF13B3F0E}" destId="{77B1561D-399D-4DFB-9AB8-7B690400EE7B}" srcOrd="0" destOrd="0" presId="urn:microsoft.com/office/officeart/2005/8/layout/hierarchy3"/>
    <dgm:cxn modelId="{358FB391-E5F4-42E9-8F94-39AE01A0DF6E}" type="presParOf" srcId="{77B1561D-399D-4DFB-9AB8-7B690400EE7B}" destId="{7A996C81-500F-4B1F-B5A4-1B476941A02A}" srcOrd="0" destOrd="0" presId="urn:microsoft.com/office/officeart/2005/8/layout/hierarchy3"/>
    <dgm:cxn modelId="{F16BA297-E21B-4F98-8292-23BB9066DC2F}" type="presParOf" srcId="{77B1561D-399D-4DFB-9AB8-7B690400EE7B}" destId="{326860F1-B8CF-451E-A26A-39B929BC3F19}" srcOrd="1" destOrd="0" presId="urn:microsoft.com/office/officeart/2005/8/layout/hierarchy3"/>
    <dgm:cxn modelId="{2DF3991D-404F-449C-8C76-10F0DCCC3975}"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pPr algn="ctr"/>
          <a:r>
            <a:rPr lang="en-US" sz="2400" dirty="0">
              <a:solidFill>
                <a:srgbClr val="C00000"/>
              </a:solidFill>
              <a:latin typeface="Arial" pitchFamily="34" charset="0"/>
              <a:cs typeface="Arial" pitchFamily="34" charset="0"/>
            </a:rPr>
            <a:t>In what stage of implementation is your SWFI project?</a:t>
          </a:r>
        </a:p>
        <a:p>
          <a:pPr algn="ctr"/>
          <a:r>
            <a:rPr lang="en-US" sz="1700" dirty="0">
              <a:solidFill>
                <a:srgbClr val="C00000"/>
              </a:solidFill>
              <a:latin typeface="Arial" pitchFamily="34" charset="0"/>
              <a:cs typeface="Arial" pitchFamily="34" charset="0"/>
            </a:rPr>
            <a:t>Choose the answer that best reflects your (or your group’s) project:</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pPr algn="ctr"/>
          <a:endParaRPr lang="en-US"/>
        </a:p>
      </dgm:t>
    </dgm:pt>
    <dgm:pt modelId="{7D8C7A49-846B-425A-A372-DA2BF28DA196}" type="sibTrans" cxnId="{B0542320-1ACE-40DC-8A28-1279388B3948}">
      <dgm:prSet/>
      <dgm:spPr/>
      <dgm:t>
        <a:bodyPr/>
        <a:lstStyle/>
        <a:p>
          <a:pPr algn="ctr"/>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B7B8A22F-CD03-4975-8AC2-0BA31AE36C71}" type="presOf" srcId="{FC9D8059-D2E0-4C91-8D8D-A79D1FB79854}" destId="{326860F1-B8CF-451E-A26A-39B929BC3F19}" srcOrd="1" destOrd="0" presId="urn:microsoft.com/office/officeart/2005/8/layout/hierarchy3"/>
    <dgm:cxn modelId="{5D5D5166-F55A-422B-85DE-844844D5EEEC}" type="presOf" srcId="{9F318CA6-08AB-4ABE-B349-676605B65D6C}" destId="{855749C9-25BC-45AC-B787-9457C050449F}" srcOrd="0" destOrd="0" presId="urn:microsoft.com/office/officeart/2005/8/layout/hierarchy3"/>
    <dgm:cxn modelId="{6DC6C28E-8335-4918-AE3E-4E6DEEC0D976}" type="presOf" srcId="{FC9D8059-D2E0-4C91-8D8D-A79D1FB79854}" destId="{7A996C81-500F-4B1F-B5A4-1B476941A02A}" srcOrd="0" destOrd="0" presId="urn:microsoft.com/office/officeart/2005/8/layout/hierarchy3"/>
    <dgm:cxn modelId="{F69D1B4A-F474-4E40-BBC5-14A882710699}" type="presParOf" srcId="{855749C9-25BC-45AC-B787-9457C050449F}" destId="{1E4DC371-F7C6-47CE-B90E-1AFFF13B3F0E}" srcOrd="0" destOrd="0" presId="urn:microsoft.com/office/officeart/2005/8/layout/hierarchy3"/>
    <dgm:cxn modelId="{F4636980-767E-427B-8C57-359696194179}" type="presParOf" srcId="{1E4DC371-F7C6-47CE-B90E-1AFFF13B3F0E}" destId="{77B1561D-399D-4DFB-9AB8-7B690400EE7B}" srcOrd="0" destOrd="0" presId="urn:microsoft.com/office/officeart/2005/8/layout/hierarchy3"/>
    <dgm:cxn modelId="{C44F7087-0821-46F3-B57C-C7993A2FF3FA}" type="presParOf" srcId="{77B1561D-399D-4DFB-9AB8-7B690400EE7B}" destId="{7A996C81-500F-4B1F-B5A4-1B476941A02A}" srcOrd="0" destOrd="0" presId="urn:microsoft.com/office/officeart/2005/8/layout/hierarchy3"/>
    <dgm:cxn modelId="{C30572ED-58A4-4E55-9CB7-3EA96B4E2179}" type="presParOf" srcId="{77B1561D-399D-4DFB-9AB8-7B690400EE7B}" destId="{326860F1-B8CF-451E-A26A-39B929BC3F19}" srcOrd="1" destOrd="0" presId="urn:microsoft.com/office/officeart/2005/8/layout/hierarchy3"/>
    <dgm:cxn modelId="{AD7D464D-A061-4E5C-AEE0-8119111BF102}"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pPr algn="ctr"/>
          <a:r>
            <a:rPr lang="en-US" sz="2400" dirty="0">
              <a:solidFill>
                <a:srgbClr val="C00000"/>
              </a:solidFill>
              <a:latin typeface="Arial" pitchFamily="34" charset="0"/>
              <a:cs typeface="Arial" pitchFamily="34" charset="0"/>
            </a:rPr>
            <a:t>What is your biggest need for TA?</a:t>
          </a:r>
        </a:p>
        <a:p>
          <a:pPr algn="ctr"/>
          <a:r>
            <a:rPr lang="en-US" sz="1700" dirty="0">
              <a:solidFill>
                <a:srgbClr val="C00000"/>
              </a:solidFill>
              <a:latin typeface="Arial" pitchFamily="34" charset="0"/>
              <a:cs typeface="Arial" pitchFamily="34" charset="0"/>
            </a:rPr>
            <a:t>Choose the answer that best reflects your (or your group’s) project:</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pPr algn="ctr"/>
          <a:endParaRPr lang="en-US"/>
        </a:p>
      </dgm:t>
    </dgm:pt>
    <dgm:pt modelId="{7D8C7A49-846B-425A-A372-DA2BF28DA196}" type="sibTrans" cxnId="{B0542320-1ACE-40DC-8A28-1279388B3948}">
      <dgm:prSet/>
      <dgm:spPr/>
      <dgm:t>
        <a:bodyPr/>
        <a:lstStyle/>
        <a:p>
          <a:pPr algn="ctr"/>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A7A40224-3B9D-49F5-AF7B-F87497D36E6C}" type="presOf" srcId="{9F318CA6-08AB-4ABE-B349-676605B65D6C}" destId="{855749C9-25BC-45AC-B787-9457C050449F}" srcOrd="0" destOrd="0" presId="urn:microsoft.com/office/officeart/2005/8/layout/hierarchy3"/>
    <dgm:cxn modelId="{55605094-8CCD-496B-A801-94BB402F8A95}" type="presOf" srcId="{FC9D8059-D2E0-4C91-8D8D-A79D1FB79854}" destId="{326860F1-B8CF-451E-A26A-39B929BC3F19}" srcOrd="1" destOrd="0" presId="urn:microsoft.com/office/officeart/2005/8/layout/hierarchy3"/>
    <dgm:cxn modelId="{11D0C9ED-3554-4287-92BA-06825FFB6E56}" type="presOf" srcId="{FC9D8059-D2E0-4C91-8D8D-A79D1FB79854}" destId="{7A996C81-500F-4B1F-B5A4-1B476941A02A}" srcOrd="0" destOrd="0" presId="urn:microsoft.com/office/officeart/2005/8/layout/hierarchy3"/>
    <dgm:cxn modelId="{92CC68A9-61A5-45DD-B6DD-477A448F1E8E}" type="presParOf" srcId="{855749C9-25BC-45AC-B787-9457C050449F}" destId="{1E4DC371-F7C6-47CE-B90E-1AFFF13B3F0E}" srcOrd="0" destOrd="0" presId="urn:microsoft.com/office/officeart/2005/8/layout/hierarchy3"/>
    <dgm:cxn modelId="{940E3B74-1194-4649-91FA-885DCFDAF25A}" type="presParOf" srcId="{1E4DC371-F7C6-47CE-B90E-1AFFF13B3F0E}" destId="{77B1561D-399D-4DFB-9AB8-7B690400EE7B}" srcOrd="0" destOrd="0" presId="urn:microsoft.com/office/officeart/2005/8/layout/hierarchy3"/>
    <dgm:cxn modelId="{804B3AB4-8093-4C9B-B978-A677BCB45E6B}" type="presParOf" srcId="{77B1561D-399D-4DFB-9AB8-7B690400EE7B}" destId="{7A996C81-500F-4B1F-B5A4-1B476941A02A}" srcOrd="0" destOrd="0" presId="urn:microsoft.com/office/officeart/2005/8/layout/hierarchy3"/>
    <dgm:cxn modelId="{D762427D-F7E7-454A-992A-3B081AD339E9}" type="presParOf" srcId="{77B1561D-399D-4DFB-9AB8-7B690400EE7B}" destId="{326860F1-B8CF-451E-A26A-39B929BC3F19}" srcOrd="1" destOrd="0" presId="urn:microsoft.com/office/officeart/2005/8/layout/hierarchy3"/>
    <dgm:cxn modelId="{742C4E5C-9EFE-4096-B1B3-FBB11C7A8CEB}"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pPr algn="ctr"/>
          <a:r>
            <a:rPr lang="en-US" sz="2400" dirty="0">
              <a:solidFill>
                <a:srgbClr val="C00000"/>
              </a:solidFill>
              <a:latin typeface="Arial" pitchFamily="34" charset="0"/>
              <a:cs typeface="Arial" pitchFamily="34" charset="0"/>
            </a:rPr>
            <a:t>What are your strengths?</a:t>
          </a:r>
        </a:p>
        <a:p>
          <a:pPr algn="ctr"/>
          <a:r>
            <a:rPr lang="en-US" sz="1700" dirty="0">
              <a:solidFill>
                <a:srgbClr val="C00000"/>
              </a:solidFill>
              <a:latin typeface="Arial" pitchFamily="34" charset="0"/>
              <a:cs typeface="Arial" pitchFamily="34" charset="0"/>
            </a:rPr>
            <a:t>Choose the answer that best reflects your (or your group’s) project:</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pPr algn="ctr"/>
          <a:endParaRPr lang="en-US"/>
        </a:p>
      </dgm:t>
    </dgm:pt>
    <dgm:pt modelId="{7D8C7A49-846B-425A-A372-DA2BF28DA196}" type="sibTrans" cxnId="{B0542320-1ACE-40DC-8A28-1279388B3948}">
      <dgm:prSet/>
      <dgm:spPr/>
      <dgm:t>
        <a:bodyPr/>
        <a:lstStyle/>
        <a:p>
          <a:pPr algn="ctr"/>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DE1DBD56-32B9-4038-B00B-F6576D802EA1}" type="presOf" srcId="{FC9D8059-D2E0-4C91-8D8D-A79D1FB79854}" destId="{7A996C81-500F-4B1F-B5A4-1B476941A02A}" srcOrd="0" destOrd="0" presId="urn:microsoft.com/office/officeart/2005/8/layout/hierarchy3"/>
    <dgm:cxn modelId="{37C6D893-33E7-4F64-B3BF-00E9642C34C0}" type="presOf" srcId="{9F318CA6-08AB-4ABE-B349-676605B65D6C}" destId="{855749C9-25BC-45AC-B787-9457C050449F}" srcOrd="0" destOrd="0" presId="urn:microsoft.com/office/officeart/2005/8/layout/hierarchy3"/>
    <dgm:cxn modelId="{67C4C0EE-1534-4412-8CCF-98C7AC52732F}" type="presOf" srcId="{FC9D8059-D2E0-4C91-8D8D-A79D1FB79854}" destId="{326860F1-B8CF-451E-A26A-39B929BC3F19}" srcOrd="1" destOrd="0" presId="urn:microsoft.com/office/officeart/2005/8/layout/hierarchy3"/>
    <dgm:cxn modelId="{DD1CDFF7-0863-4B5B-9948-39FB46823DD0}" type="presParOf" srcId="{855749C9-25BC-45AC-B787-9457C050449F}" destId="{1E4DC371-F7C6-47CE-B90E-1AFFF13B3F0E}" srcOrd="0" destOrd="0" presId="urn:microsoft.com/office/officeart/2005/8/layout/hierarchy3"/>
    <dgm:cxn modelId="{84EAE3D9-99CE-4950-A50F-B2CCC73DF00E}" type="presParOf" srcId="{1E4DC371-F7C6-47CE-B90E-1AFFF13B3F0E}" destId="{77B1561D-399D-4DFB-9AB8-7B690400EE7B}" srcOrd="0" destOrd="0" presId="urn:microsoft.com/office/officeart/2005/8/layout/hierarchy3"/>
    <dgm:cxn modelId="{D1AC10C7-9C12-466A-9CF5-396F4BA53E69}" type="presParOf" srcId="{77B1561D-399D-4DFB-9AB8-7B690400EE7B}" destId="{7A996C81-500F-4B1F-B5A4-1B476941A02A}" srcOrd="0" destOrd="0" presId="urn:microsoft.com/office/officeart/2005/8/layout/hierarchy3"/>
    <dgm:cxn modelId="{0231B36A-A68C-4BFC-9E7F-F14C09A6EB66}" type="presParOf" srcId="{77B1561D-399D-4DFB-9AB8-7B690400EE7B}" destId="{326860F1-B8CF-451E-A26A-39B929BC3F19}" srcOrd="1" destOrd="0" presId="urn:microsoft.com/office/officeart/2005/8/layout/hierarchy3"/>
    <dgm:cxn modelId="{C3229792-75C7-4558-AAF0-5B338BEA075B}"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pPr algn="ctr"/>
          <a:r>
            <a:rPr lang="en-US" sz="2400" dirty="0">
              <a:solidFill>
                <a:srgbClr val="C00000"/>
              </a:solidFill>
              <a:latin typeface="Arial" pitchFamily="34" charset="0"/>
              <a:cs typeface="Arial" pitchFamily="34" charset="0"/>
            </a:rPr>
            <a:t>What type of TA are you most interested in?</a:t>
          </a:r>
        </a:p>
        <a:p>
          <a:pPr algn="ctr"/>
          <a:r>
            <a:rPr lang="en-US" sz="1700" dirty="0">
              <a:solidFill>
                <a:srgbClr val="C00000"/>
              </a:solidFill>
              <a:latin typeface="Arial" pitchFamily="34" charset="0"/>
              <a:cs typeface="Arial" pitchFamily="34" charset="0"/>
            </a:rPr>
            <a:t>Choose the answer that best reflects your (or your group’s) project:</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pPr algn="ctr"/>
          <a:endParaRPr lang="en-US"/>
        </a:p>
      </dgm:t>
    </dgm:pt>
    <dgm:pt modelId="{7D8C7A49-846B-425A-A372-DA2BF28DA196}" type="sibTrans" cxnId="{B0542320-1ACE-40DC-8A28-1279388B3948}">
      <dgm:prSet/>
      <dgm:spPr/>
      <dgm:t>
        <a:bodyPr/>
        <a:lstStyle/>
        <a:p>
          <a:pPr algn="ctr"/>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9DE521D-5D55-4ED1-B26F-05825E8AE0E0}" type="presOf" srcId="{FC9D8059-D2E0-4C91-8D8D-A79D1FB79854}" destId="{7A996C81-500F-4B1F-B5A4-1B476941A02A}"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E97BF991-615E-4E76-8829-3B75B06C168E}" type="presOf" srcId="{FC9D8059-D2E0-4C91-8D8D-A79D1FB79854}" destId="{326860F1-B8CF-451E-A26A-39B929BC3F19}" srcOrd="1" destOrd="0" presId="urn:microsoft.com/office/officeart/2005/8/layout/hierarchy3"/>
    <dgm:cxn modelId="{3723B4A3-5486-4A94-B32F-4E15D414D407}" type="presOf" srcId="{9F318CA6-08AB-4ABE-B349-676605B65D6C}" destId="{855749C9-25BC-45AC-B787-9457C050449F}" srcOrd="0" destOrd="0" presId="urn:microsoft.com/office/officeart/2005/8/layout/hierarchy3"/>
    <dgm:cxn modelId="{FFCD0F41-2A99-4823-86FA-2EAA02CDDDF8}" type="presParOf" srcId="{855749C9-25BC-45AC-B787-9457C050449F}" destId="{1E4DC371-F7C6-47CE-B90E-1AFFF13B3F0E}" srcOrd="0" destOrd="0" presId="urn:microsoft.com/office/officeart/2005/8/layout/hierarchy3"/>
    <dgm:cxn modelId="{AFA34B11-E235-47F8-A9CA-A74D78546B66}" type="presParOf" srcId="{1E4DC371-F7C6-47CE-B90E-1AFFF13B3F0E}" destId="{77B1561D-399D-4DFB-9AB8-7B690400EE7B}" srcOrd="0" destOrd="0" presId="urn:microsoft.com/office/officeart/2005/8/layout/hierarchy3"/>
    <dgm:cxn modelId="{CD2B0785-7FBB-4D73-8BC8-7182D75D0538}" type="presParOf" srcId="{77B1561D-399D-4DFB-9AB8-7B690400EE7B}" destId="{7A996C81-500F-4B1F-B5A4-1B476941A02A}" srcOrd="0" destOrd="0" presId="urn:microsoft.com/office/officeart/2005/8/layout/hierarchy3"/>
    <dgm:cxn modelId="{EE208377-9C3E-4421-97F1-DD47F780FDA5}" type="presParOf" srcId="{77B1561D-399D-4DFB-9AB8-7B690400EE7B}" destId="{326860F1-B8CF-451E-A26A-39B929BC3F19}" srcOrd="1" destOrd="0" presId="urn:microsoft.com/office/officeart/2005/8/layout/hierarchy3"/>
    <dgm:cxn modelId="{5A5F32CC-C5E2-4C3B-A558-34449D3B2E97}"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498631" y="0"/>
          <a:ext cx="7009019" cy="1440422"/>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Arial" pitchFamily="34" charset="0"/>
              <a:cs typeface="Arial" pitchFamily="34" charset="0"/>
            </a:rPr>
            <a:t>Using the poll, select the role that you play in your </a:t>
          </a:r>
          <a:r>
            <a:rPr lang="en-US" sz="2400" b="1" kern="1200" dirty="0" err="1">
              <a:solidFill>
                <a:srgbClr val="C00000"/>
              </a:solidFill>
              <a:latin typeface="Arial" pitchFamily="34" charset="0"/>
              <a:cs typeface="Arial" pitchFamily="34" charset="0"/>
            </a:rPr>
            <a:t>SWFI</a:t>
          </a:r>
          <a:r>
            <a:rPr lang="en-US" sz="2400" b="1" kern="1200" dirty="0">
              <a:solidFill>
                <a:srgbClr val="C00000"/>
              </a:solidFill>
              <a:latin typeface="Arial" pitchFamily="34" charset="0"/>
              <a:cs typeface="Arial" pitchFamily="34" charset="0"/>
            </a:rPr>
            <a:t> grant</a:t>
          </a:r>
        </a:p>
        <a:p>
          <a:pPr marL="0" lvl="0" indent="0" algn="ctr" defTabSz="10668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 (or your group):</a:t>
          </a:r>
          <a:endParaRPr lang="en-US" sz="1700" kern="1200" dirty="0">
            <a:latin typeface="Arial" pitchFamily="34" charset="0"/>
            <a:cs typeface="Arial" pitchFamily="34" charset="0"/>
          </a:endParaRPr>
        </a:p>
      </dsp:txBody>
      <dsp:txXfrm>
        <a:off x="540820" y="42189"/>
        <a:ext cx="6924641" cy="1356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11051"/>
          <a:ext cx="7538767" cy="1355229"/>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latin typeface="Arial" pitchFamily="34" charset="0"/>
              <a:cs typeface="Arial" pitchFamily="34" charset="0"/>
            </a:rPr>
            <a:t>In what stage of implementation is your SWFI project?</a:t>
          </a:r>
        </a:p>
        <a:p>
          <a:pPr marL="0" lvl="0" indent="0" algn="ctr" defTabSz="10668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your (or your group’s) project:</a:t>
          </a:r>
          <a:endParaRPr lang="en-US" sz="1700" kern="1200" dirty="0">
            <a:latin typeface="Arial" pitchFamily="34" charset="0"/>
            <a:cs typeface="Arial" pitchFamily="34" charset="0"/>
          </a:endParaRPr>
        </a:p>
      </dsp:txBody>
      <dsp:txXfrm>
        <a:off x="39696" y="150744"/>
        <a:ext cx="7459381" cy="1275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11051"/>
          <a:ext cx="7538767" cy="1355229"/>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latin typeface="Arial" pitchFamily="34" charset="0"/>
              <a:cs typeface="Arial" pitchFamily="34" charset="0"/>
            </a:rPr>
            <a:t>What is your biggest need for TA?</a:t>
          </a:r>
        </a:p>
        <a:p>
          <a:pPr marL="0" lvl="0" indent="0" algn="ctr" defTabSz="10668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your (or your group’s) project:</a:t>
          </a:r>
          <a:endParaRPr lang="en-US" sz="1700" kern="1200" dirty="0">
            <a:latin typeface="Arial" pitchFamily="34" charset="0"/>
            <a:cs typeface="Arial" pitchFamily="34" charset="0"/>
          </a:endParaRPr>
        </a:p>
      </dsp:txBody>
      <dsp:txXfrm>
        <a:off x="39696" y="150744"/>
        <a:ext cx="7459381" cy="1275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11051"/>
          <a:ext cx="7538767" cy="1355229"/>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latin typeface="Arial" pitchFamily="34" charset="0"/>
              <a:cs typeface="Arial" pitchFamily="34" charset="0"/>
            </a:rPr>
            <a:t>What are your strengths?</a:t>
          </a:r>
        </a:p>
        <a:p>
          <a:pPr marL="0" lvl="0" indent="0" algn="ctr" defTabSz="10668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your (or your group’s) project:</a:t>
          </a:r>
          <a:endParaRPr lang="en-US" sz="1700" kern="1200" dirty="0">
            <a:latin typeface="Arial" pitchFamily="34" charset="0"/>
            <a:cs typeface="Arial" pitchFamily="34" charset="0"/>
          </a:endParaRPr>
        </a:p>
      </dsp:txBody>
      <dsp:txXfrm>
        <a:off x="39696" y="150744"/>
        <a:ext cx="7459381" cy="1275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11051"/>
          <a:ext cx="7538767" cy="1355229"/>
        </a:xfrm>
        <a:prstGeom prst="roundRect">
          <a:avLst>
            <a:gd name="adj" fmla="val 10000"/>
          </a:avLst>
        </a:prstGeom>
        <a:noFill/>
        <a:ln w="38100" cap="rnd" cmpd="thickThin"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C00000"/>
              </a:solidFill>
              <a:latin typeface="Arial" pitchFamily="34" charset="0"/>
              <a:cs typeface="Arial" pitchFamily="34" charset="0"/>
            </a:rPr>
            <a:t>What type of TA are you most interested in?</a:t>
          </a:r>
        </a:p>
        <a:p>
          <a:pPr marL="0" lvl="0" indent="0" algn="ctr" defTabSz="1066800">
            <a:lnSpc>
              <a:spcPct val="90000"/>
            </a:lnSpc>
            <a:spcBef>
              <a:spcPct val="0"/>
            </a:spcBef>
            <a:spcAft>
              <a:spcPct val="35000"/>
            </a:spcAft>
            <a:buNone/>
          </a:pPr>
          <a:r>
            <a:rPr lang="en-US" sz="1700" kern="1200" dirty="0">
              <a:solidFill>
                <a:srgbClr val="C00000"/>
              </a:solidFill>
              <a:latin typeface="Arial" pitchFamily="34" charset="0"/>
              <a:cs typeface="Arial" pitchFamily="34" charset="0"/>
            </a:rPr>
            <a:t>Choose the answer that best reflects your (or your group’s) project:</a:t>
          </a:r>
          <a:endParaRPr lang="en-US" sz="1700" kern="1200" dirty="0">
            <a:latin typeface="Arial" pitchFamily="34" charset="0"/>
            <a:cs typeface="Arial" pitchFamily="34" charset="0"/>
          </a:endParaRPr>
        </a:p>
      </dsp:txBody>
      <dsp:txXfrm>
        <a:off x="39696" y="150744"/>
        <a:ext cx="7459381" cy="12758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FBD6B5-AD14-4D41-8A0D-AFF5136F4E09}" type="datetimeFigureOut">
              <a:rPr lang="en-US" smtClean="0"/>
              <a:t>6/1/2017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118022-50D0-43CE-B9C3-944277464A3B}" type="slidenum">
              <a:rPr lang="en-US" smtClean="0"/>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a:t>
            </a:fld>
            <a:endParaRPr lang="en-US" dirty="0"/>
          </a:p>
        </p:txBody>
      </p:sp>
    </p:spTree>
    <p:extLst>
      <p:ext uri="{BB962C8B-B14F-4D97-AF65-F5344CB8AC3E}">
        <p14:creationId xmlns:p14="http://schemas.microsoft.com/office/powerpoint/2010/main" val="362404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dirty="0"/>
          </a:p>
        </p:txBody>
      </p:sp>
    </p:spTree>
    <p:extLst>
      <p:ext uri="{BB962C8B-B14F-4D97-AF65-F5344CB8AC3E}">
        <p14:creationId xmlns:p14="http://schemas.microsoft.com/office/powerpoint/2010/main" val="387941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11</a:t>
            </a:fld>
            <a:endParaRPr lang="en-US" dirty="0"/>
          </a:p>
        </p:txBody>
      </p:sp>
    </p:spTree>
    <p:extLst>
      <p:ext uri="{BB962C8B-B14F-4D97-AF65-F5344CB8AC3E}">
        <p14:creationId xmlns:p14="http://schemas.microsoft.com/office/powerpoint/2010/main" val="131142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dirty="0"/>
          </a:p>
        </p:txBody>
      </p:sp>
    </p:spTree>
    <p:extLst>
      <p:ext uri="{BB962C8B-B14F-4D97-AF65-F5344CB8AC3E}">
        <p14:creationId xmlns:p14="http://schemas.microsoft.com/office/powerpoint/2010/main" val="3372749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13</a:t>
            </a:fld>
            <a:endParaRPr lang="en-US" dirty="0"/>
          </a:p>
        </p:txBody>
      </p:sp>
    </p:spTree>
    <p:extLst>
      <p:ext uri="{BB962C8B-B14F-4D97-AF65-F5344CB8AC3E}">
        <p14:creationId xmlns:p14="http://schemas.microsoft.com/office/powerpoint/2010/main" val="271890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14</a:t>
            </a:fld>
            <a:endParaRPr lang="en-US" dirty="0"/>
          </a:p>
        </p:txBody>
      </p:sp>
    </p:spTree>
    <p:extLst>
      <p:ext uri="{BB962C8B-B14F-4D97-AF65-F5344CB8AC3E}">
        <p14:creationId xmlns:p14="http://schemas.microsoft.com/office/powerpoint/2010/main" val="36485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15</a:t>
            </a:fld>
            <a:endParaRPr lang="en-US" dirty="0"/>
          </a:p>
        </p:txBody>
      </p:sp>
    </p:spTree>
    <p:extLst>
      <p:ext uri="{BB962C8B-B14F-4D97-AF65-F5344CB8AC3E}">
        <p14:creationId xmlns:p14="http://schemas.microsoft.com/office/powerpoint/2010/main" val="367222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16</a:t>
            </a:fld>
            <a:endParaRPr lang="en-US" dirty="0"/>
          </a:p>
        </p:txBody>
      </p:sp>
    </p:spTree>
    <p:extLst>
      <p:ext uri="{BB962C8B-B14F-4D97-AF65-F5344CB8AC3E}">
        <p14:creationId xmlns:p14="http://schemas.microsoft.com/office/powerpoint/2010/main" val="32347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dirty="0"/>
          </a:p>
        </p:txBody>
      </p:sp>
    </p:spTree>
    <p:extLst>
      <p:ext uri="{BB962C8B-B14F-4D97-AF65-F5344CB8AC3E}">
        <p14:creationId xmlns:p14="http://schemas.microsoft.com/office/powerpoint/2010/main" val="190354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dirty="0"/>
          </a:p>
        </p:txBody>
      </p:sp>
    </p:spTree>
    <p:extLst>
      <p:ext uri="{BB962C8B-B14F-4D97-AF65-F5344CB8AC3E}">
        <p14:creationId xmlns:p14="http://schemas.microsoft.com/office/powerpoint/2010/main" val="82380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dirty="0"/>
          </a:p>
        </p:txBody>
      </p:sp>
    </p:spTree>
    <p:extLst>
      <p:ext uri="{BB962C8B-B14F-4D97-AF65-F5344CB8AC3E}">
        <p14:creationId xmlns:p14="http://schemas.microsoft.com/office/powerpoint/2010/main" val="233241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a:t>
            </a:fld>
            <a:endParaRPr lang="en-US" dirty="0"/>
          </a:p>
        </p:txBody>
      </p:sp>
    </p:spTree>
    <p:extLst>
      <p:ext uri="{BB962C8B-B14F-4D97-AF65-F5344CB8AC3E}">
        <p14:creationId xmlns:p14="http://schemas.microsoft.com/office/powerpoint/2010/main" val="4060743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20</a:t>
            </a:fld>
            <a:endParaRPr lang="en-US" dirty="0"/>
          </a:p>
        </p:txBody>
      </p:sp>
    </p:spTree>
    <p:extLst>
      <p:ext uri="{BB962C8B-B14F-4D97-AF65-F5344CB8AC3E}">
        <p14:creationId xmlns:p14="http://schemas.microsoft.com/office/powerpoint/2010/main" val="2039733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21</a:t>
            </a:fld>
            <a:endParaRPr lang="en-US" dirty="0"/>
          </a:p>
        </p:txBody>
      </p:sp>
    </p:spTree>
    <p:extLst>
      <p:ext uri="{BB962C8B-B14F-4D97-AF65-F5344CB8AC3E}">
        <p14:creationId xmlns:p14="http://schemas.microsoft.com/office/powerpoint/2010/main" val="2209782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22</a:t>
            </a:fld>
            <a:endParaRPr lang="en-US" dirty="0"/>
          </a:p>
        </p:txBody>
      </p:sp>
    </p:spTree>
    <p:extLst>
      <p:ext uri="{BB962C8B-B14F-4D97-AF65-F5344CB8AC3E}">
        <p14:creationId xmlns:p14="http://schemas.microsoft.com/office/powerpoint/2010/main" val="3721098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23</a:t>
            </a:fld>
            <a:endParaRPr lang="en-US" dirty="0"/>
          </a:p>
        </p:txBody>
      </p:sp>
    </p:spTree>
    <p:extLst>
      <p:ext uri="{BB962C8B-B14F-4D97-AF65-F5344CB8AC3E}">
        <p14:creationId xmlns:p14="http://schemas.microsoft.com/office/powerpoint/2010/main" val="434202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24</a:t>
            </a:fld>
            <a:endParaRPr lang="en-US" dirty="0"/>
          </a:p>
        </p:txBody>
      </p:sp>
    </p:spTree>
    <p:extLst>
      <p:ext uri="{BB962C8B-B14F-4D97-AF65-F5344CB8AC3E}">
        <p14:creationId xmlns:p14="http://schemas.microsoft.com/office/powerpoint/2010/main" val="334230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25</a:t>
            </a:fld>
            <a:endParaRPr lang="en-US" dirty="0"/>
          </a:p>
        </p:txBody>
      </p:sp>
    </p:spTree>
    <p:extLst>
      <p:ext uri="{BB962C8B-B14F-4D97-AF65-F5344CB8AC3E}">
        <p14:creationId xmlns:p14="http://schemas.microsoft.com/office/powerpoint/2010/main" val="403167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26</a:t>
            </a:fld>
            <a:endParaRPr lang="en-US" dirty="0"/>
          </a:p>
        </p:txBody>
      </p:sp>
    </p:spTree>
    <p:extLst>
      <p:ext uri="{BB962C8B-B14F-4D97-AF65-F5344CB8AC3E}">
        <p14:creationId xmlns:p14="http://schemas.microsoft.com/office/powerpoint/2010/main" val="3778231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27</a:t>
            </a:fld>
            <a:endParaRPr lang="en-US" dirty="0"/>
          </a:p>
        </p:txBody>
      </p:sp>
    </p:spTree>
    <p:extLst>
      <p:ext uri="{BB962C8B-B14F-4D97-AF65-F5344CB8AC3E}">
        <p14:creationId xmlns:p14="http://schemas.microsoft.com/office/powerpoint/2010/main" val="271878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28</a:t>
            </a:fld>
            <a:endParaRPr lang="en-US" dirty="0"/>
          </a:p>
        </p:txBody>
      </p:sp>
    </p:spTree>
    <p:extLst>
      <p:ext uri="{BB962C8B-B14F-4D97-AF65-F5344CB8AC3E}">
        <p14:creationId xmlns:p14="http://schemas.microsoft.com/office/powerpoint/2010/main" val="238045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29</a:t>
            </a:fld>
            <a:endParaRPr lang="en-US" dirty="0"/>
          </a:p>
        </p:txBody>
      </p:sp>
    </p:spTree>
    <p:extLst>
      <p:ext uri="{BB962C8B-B14F-4D97-AF65-F5344CB8AC3E}">
        <p14:creationId xmlns:p14="http://schemas.microsoft.com/office/powerpoint/2010/main" val="48807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a:t>
            </a:fld>
            <a:endParaRPr lang="en-US" dirty="0"/>
          </a:p>
        </p:txBody>
      </p:sp>
    </p:spTree>
    <p:extLst>
      <p:ext uri="{BB962C8B-B14F-4D97-AF65-F5344CB8AC3E}">
        <p14:creationId xmlns:p14="http://schemas.microsoft.com/office/powerpoint/2010/main" val="3772827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30</a:t>
            </a:fld>
            <a:endParaRPr lang="en-US" dirty="0"/>
          </a:p>
        </p:txBody>
      </p:sp>
    </p:spTree>
    <p:extLst>
      <p:ext uri="{BB962C8B-B14F-4D97-AF65-F5344CB8AC3E}">
        <p14:creationId xmlns:p14="http://schemas.microsoft.com/office/powerpoint/2010/main" val="2383222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31</a:t>
            </a:fld>
            <a:endParaRPr lang="en-US" dirty="0"/>
          </a:p>
        </p:txBody>
      </p:sp>
    </p:spTree>
    <p:extLst>
      <p:ext uri="{BB962C8B-B14F-4D97-AF65-F5344CB8AC3E}">
        <p14:creationId xmlns:p14="http://schemas.microsoft.com/office/powerpoint/2010/main" val="3266103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32</a:t>
            </a:fld>
            <a:endParaRPr lang="en-US" dirty="0"/>
          </a:p>
        </p:txBody>
      </p:sp>
    </p:spTree>
    <p:extLst>
      <p:ext uri="{BB962C8B-B14F-4D97-AF65-F5344CB8AC3E}">
        <p14:creationId xmlns:p14="http://schemas.microsoft.com/office/powerpoint/2010/main" val="1942867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33</a:t>
            </a:fld>
            <a:endParaRPr lang="en-US" dirty="0"/>
          </a:p>
        </p:txBody>
      </p:sp>
    </p:spTree>
    <p:extLst>
      <p:ext uri="{BB962C8B-B14F-4D97-AF65-F5344CB8AC3E}">
        <p14:creationId xmlns:p14="http://schemas.microsoft.com/office/powerpoint/2010/main" val="2786798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34</a:t>
            </a:fld>
            <a:endParaRPr lang="en-US" dirty="0"/>
          </a:p>
        </p:txBody>
      </p:sp>
    </p:spTree>
    <p:extLst>
      <p:ext uri="{BB962C8B-B14F-4D97-AF65-F5344CB8AC3E}">
        <p14:creationId xmlns:p14="http://schemas.microsoft.com/office/powerpoint/2010/main" val="4192568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35</a:t>
            </a:fld>
            <a:endParaRPr lang="en-US" dirty="0"/>
          </a:p>
        </p:txBody>
      </p:sp>
    </p:spTree>
    <p:extLst>
      <p:ext uri="{BB962C8B-B14F-4D97-AF65-F5344CB8AC3E}">
        <p14:creationId xmlns:p14="http://schemas.microsoft.com/office/powerpoint/2010/main" val="941313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36</a:t>
            </a:fld>
            <a:endParaRPr lang="en-US" dirty="0"/>
          </a:p>
        </p:txBody>
      </p:sp>
    </p:spTree>
    <p:extLst>
      <p:ext uri="{BB962C8B-B14F-4D97-AF65-F5344CB8AC3E}">
        <p14:creationId xmlns:p14="http://schemas.microsoft.com/office/powerpoint/2010/main" val="1175725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37</a:t>
            </a:fld>
            <a:endParaRPr lang="en-US" dirty="0"/>
          </a:p>
        </p:txBody>
      </p:sp>
    </p:spTree>
    <p:extLst>
      <p:ext uri="{BB962C8B-B14F-4D97-AF65-F5344CB8AC3E}">
        <p14:creationId xmlns:p14="http://schemas.microsoft.com/office/powerpoint/2010/main" val="534978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38</a:t>
            </a:fld>
            <a:endParaRPr lang="en-US" dirty="0"/>
          </a:p>
        </p:txBody>
      </p:sp>
    </p:spTree>
    <p:extLst>
      <p:ext uri="{BB962C8B-B14F-4D97-AF65-F5344CB8AC3E}">
        <p14:creationId xmlns:p14="http://schemas.microsoft.com/office/powerpoint/2010/main" val="304378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39</a:t>
            </a:fld>
            <a:endParaRPr lang="en-US" dirty="0"/>
          </a:p>
        </p:txBody>
      </p:sp>
    </p:spTree>
    <p:extLst>
      <p:ext uri="{BB962C8B-B14F-4D97-AF65-F5344CB8AC3E}">
        <p14:creationId xmlns:p14="http://schemas.microsoft.com/office/powerpoint/2010/main" val="67652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a:t>
            </a:fld>
            <a:endParaRPr lang="en-US" dirty="0"/>
          </a:p>
        </p:txBody>
      </p:sp>
    </p:spTree>
    <p:extLst>
      <p:ext uri="{BB962C8B-B14F-4D97-AF65-F5344CB8AC3E}">
        <p14:creationId xmlns:p14="http://schemas.microsoft.com/office/powerpoint/2010/main" val="3708945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40</a:t>
            </a:fld>
            <a:endParaRPr lang="en-US" dirty="0"/>
          </a:p>
        </p:txBody>
      </p:sp>
    </p:spTree>
    <p:extLst>
      <p:ext uri="{BB962C8B-B14F-4D97-AF65-F5344CB8AC3E}">
        <p14:creationId xmlns:p14="http://schemas.microsoft.com/office/powerpoint/2010/main" val="1251669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41</a:t>
            </a:fld>
            <a:endParaRPr lang="en-US" dirty="0"/>
          </a:p>
        </p:txBody>
      </p:sp>
    </p:spTree>
    <p:extLst>
      <p:ext uri="{BB962C8B-B14F-4D97-AF65-F5344CB8AC3E}">
        <p14:creationId xmlns:p14="http://schemas.microsoft.com/office/powerpoint/2010/main" val="3892690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42</a:t>
            </a:fld>
            <a:endParaRPr lang="en-US" dirty="0"/>
          </a:p>
        </p:txBody>
      </p:sp>
    </p:spTree>
    <p:extLst>
      <p:ext uri="{BB962C8B-B14F-4D97-AF65-F5344CB8AC3E}">
        <p14:creationId xmlns:p14="http://schemas.microsoft.com/office/powerpoint/2010/main" val="1323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dirty="0"/>
          </a:p>
        </p:txBody>
      </p:sp>
    </p:spTree>
    <p:extLst>
      <p:ext uri="{BB962C8B-B14F-4D97-AF65-F5344CB8AC3E}">
        <p14:creationId xmlns:p14="http://schemas.microsoft.com/office/powerpoint/2010/main" val="252794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a:t>
            </a:fld>
            <a:endParaRPr lang="en-US" dirty="0"/>
          </a:p>
        </p:txBody>
      </p:sp>
    </p:spTree>
    <p:extLst>
      <p:ext uri="{BB962C8B-B14F-4D97-AF65-F5344CB8AC3E}">
        <p14:creationId xmlns:p14="http://schemas.microsoft.com/office/powerpoint/2010/main" val="149317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a:t>
            </a:fld>
            <a:endParaRPr lang="en-US" dirty="0"/>
          </a:p>
        </p:txBody>
      </p:sp>
    </p:spTree>
    <p:extLst>
      <p:ext uri="{BB962C8B-B14F-4D97-AF65-F5344CB8AC3E}">
        <p14:creationId xmlns:p14="http://schemas.microsoft.com/office/powerpoint/2010/main" val="376212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ts val="1246"/>
              </a:spcBef>
              <a:spcAft>
                <a:spcPts val="1246"/>
              </a:spcAft>
              <a:buClr>
                <a:srgbClr val="CC0000"/>
              </a:buClr>
              <a:defRP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8</a:t>
            </a:fld>
            <a:endParaRPr lang="en-US" dirty="0"/>
          </a:p>
        </p:txBody>
      </p:sp>
    </p:spTree>
    <p:extLst>
      <p:ext uri="{BB962C8B-B14F-4D97-AF65-F5344CB8AC3E}">
        <p14:creationId xmlns:p14="http://schemas.microsoft.com/office/powerpoint/2010/main" val="131788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9</a:t>
            </a:fld>
            <a:endParaRPr lang="en-US" dirty="0"/>
          </a:p>
        </p:txBody>
      </p:sp>
    </p:spTree>
    <p:extLst>
      <p:ext uri="{BB962C8B-B14F-4D97-AF65-F5344CB8AC3E}">
        <p14:creationId xmlns:p14="http://schemas.microsoft.com/office/powerpoint/2010/main" val="313718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June 1, 2017</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6">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7"/>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SWFI@dol.gov"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SWFI@dol.gov"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SWFI@dol.gov"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mailto:SWFI@dol.gov" TargetMode="External"/><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91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489"/>
            <a:ext cx="6908800" cy="774492"/>
          </a:xfrm>
          <a:prstGeom prst="rect">
            <a:avLst/>
          </a:prstGeom>
        </p:spPr>
        <p:txBody>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dirty="0"/>
              <a:t>Grantee Polling Question</a:t>
            </a:r>
          </a:p>
        </p:txBody>
      </p:sp>
      <p:sp>
        <p:nvSpPr>
          <p:cNvPr id="3" name="Slide Number Placeholder 2"/>
          <p:cNvSpPr txBox="1">
            <a:spLocks/>
          </p:cNvSpPr>
          <p:nvPr/>
        </p:nvSpPr>
        <p:spPr>
          <a:xfrm>
            <a:off x="7010400" y="64166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Diagram 4"/>
          <p:cNvGraphicFramePr/>
          <p:nvPr>
            <p:extLst>
              <p:ext uri="{D42A27DB-BD31-4B8C-83A1-F6EECF244321}">
                <p14:modId xmlns:p14="http://schemas.microsoft.com/office/powerpoint/2010/main" val="858549834"/>
              </p:ext>
            </p:extLst>
          </p:nvPr>
        </p:nvGraphicFramePr>
        <p:xfrm>
          <a:off x="-70196" y="1147156"/>
          <a:ext cx="7963592" cy="1442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2870" y="4855507"/>
            <a:ext cx="2275230" cy="2119957"/>
          </a:xfrm>
          <a:prstGeom prst="ellipse">
            <a:avLst/>
          </a:prstGeom>
          <a:ln>
            <a:noFill/>
          </a:ln>
          <a:effectLst>
            <a:softEdge rad="112500"/>
          </a:effectLst>
        </p:spPr>
      </p:pic>
      <p:sp>
        <p:nvSpPr>
          <p:cNvPr id="8" name="Content Placeholder 11"/>
          <p:cNvSpPr txBox="1">
            <a:spLocks/>
          </p:cNvSpPr>
          <p:nvPr/>
        </p:nvSpPr>
        <p:spPr>
          <a:xfrm>
            <a:off x="428435" y="2816812"/>
            <a:ext cx="3695700" cy="324008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2400"/>
              </a:spcAft>
              <a:buClr>
                <a:schemeClr val="accent2">
                  <a:lumMod val="50000"/>
                </a:schemeClr>
              </a:buClr>
              <a:buFont typeface="+mj-lt"/>
              <a:buAutoNum type="arabicPeriod"/>
            </a:pPr>
            <a:r>
              <a:rPr lang="en-US" sz="2400" dirty="0">
                <a:solidFill>
                  <a:schemeClr val="tx1"/>
                </a:solidFill>
              </a:rPr>
              <a:t>Authorized representative</a:t>
            </a:r>
          </a:p>
          <a:p>
            <a:pPr>
              <a:spcAft>
                <a:spcPts val="2400"/>
              </a:spcAft>
              <a:buClr>
                <a:schemeClr val="accent2">
                  <a:lumMod val="50000"/>
                </a:schemeClr>
              </a:buClr>
              <a:buFont typeface="+mj-lt"/>
              <a:buAutoNum type="arabicPeriod"/>
            </a:pPr>
            <a:r>
              <a:rPr lang="en-US" sz="2400" dirty="0">
                <a:solidFill>
                  <a:schemeClr val="tx1"/>
                </a:solidFill>
              </a:rPr>
              <a:t>Program director/manager </a:t>
            </a:r>
          </a:p>
          <a:p>
            <a:pPr>
              <a:spcAft>
                <a:spcPts val="2400"/>
              </a:spcAft>
              <a:buClr>
                <a:schemeClr val="accent2">
                  <a:lumMod val="50000"/>
                </a:schemeClr>
              </a:buClr>
              <a:buFont typeface="+mj-lt"/>
              <a:buAutoNum type="arabicPeriod"/>
            </a:pPr>
            <a:r>
              <a:rPr lang="en-US" sz="2400" dirty="0">
                <a:solidFill>
                  <a:schemeClr val="tx1"/>
                </a:solidFill>
              </a:rPr>
              <a:t>IT/Data manager or staff</a:t>
            </a:r>
          </a:p>
          <a:p>
            <a:pPr>
              <a:spcAft>
                <a:spcPts val="2400"/>
              </a:spcAft>
              <a:buClr>
                <a:schemeClr val="accent2">
                  <a:lumMod val="50000"/>
                </a:schemeClr>
              </a:buClr>
              <a:buFont typeface="+mj-lt"/>
              <a:buAutoNum type="arabicPeriod"/>
            </a:pPr>
            <a:r>
              <a:rPr lang="en-US" sz="2400" dirty="0">
                <a:solidFill>
                  <a:schemeClr val="tx1"/>
                </a:solidFill>
              </a:rPr>
              <a:t>Training partner</a:t>
            </a:r>
          </a:p>
          <a:p>
            <a:endParaRPr lang="en-US" dirty="0"/>
          </a:p>
        </p:txBody>
      </p:sp>
      <p:sp>
        <p:nvSpPr>
          <p:cNvPr id="9" name="Content Placeholder 12"/>
          <p:cNvSpPr txBox="1">
            <a:spLocks/>
          </p:cNvSpPr>
          <p:nvPr/>
        </p:nvSpPr>
        <p:spPr>
          <a:xfrm>
            <a:off x="4476750" y="2883081"/>
            <a:ext cx="3181350" cy="3240087"/>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2400"/>
              </a:spcAft>
              <a:buFont typeface="Wingdings" panose="05000000000000000000" pitchFamily="2" charset="2"/>
              <a:buNone/>
            </a:pPr>
            <a:r>
              <a:rPr lang="en-US" sz="2400" dirty="0">
                <a:solidFill>
                  <a:schemeClr val="accent2">
                    <a:lumMod val="50000"/>
                  </a:schemeClr>
                </a:solidFill>
              </a:rPr>
              <a:t>5. </a:t>
            </a:r>
            <a:r>
              <a:rPr lang="en-US" sz="2400" dirty="0">
                <a:solidFill>
                  <a:schemeClr val="tx1"/>
                </a:solidFill>
              </a:rPr>
              <a:t>Employer partner</a:t>
            </a:r>
          </a:p>
          <a:p>
            <a:pPr marL="0" indent="0">
              <a:spcAft>
                <a:spcPts val="2400"/>
              </a:spcAft>
              <a:buFont typeface="Wingdings" panose="05000000000000000000" pitchFamily="2" charset="2"/>
              <a:buNone/>
            </a:pPr>
            <a:r>
              <a:rPr lang="en-US" sz="2400" dirty="0">
                <a:solidFill>
                  <a:schemeClr val="accent2">
                    <a:lumMod val="50000"/>
                  </a:schemeClr>
                </a:solidFill>
              </a:rPr>
              <a:t>6. </a:t>
            </a:r>
            <a:r>
              <a:rPr lang="en-US" sz="2400" dirty="0">
                <a:solidFill>
                  <a:schemeClr val="tx1"/>
                </a:solidFill>
              </a:rPr>
              <a:t>Service Provider</a:t>
            </a:r>
          </a:p>
          <a:p>
            <a:pPr marL="0" indent="0">
              <a:spcAft>
                <a:spcPts val="2400"/>
              </a:spcAft>
              <a:buFont typeface="Wingdings" panose="05000000000000000000" pitchFamily="2" charset="2"/>
              <a:buNone/>
            </a:pPr>
            <a:r>
              <a:rPr lang="en-US" sz="2400" dirty="0">
                <a:solidFill>
                  <a:schemeClr val="accent2">
                    <a:lumMod val="50000"/>
                  </a:schemeClr>
                </a:solidFill>
              </a:rPr>
              <a:t>7. </a:t>
            </a:r>
            <a:r>
              <a:rPr lang="en-US" sz="2400" dirty="0">
                <a:solidFill>
                  <a:schemeClr val="tx1"/>
                </a:solidFill>
              </a:rPr>
              <a:t>Other (please specify in main chat box!)</a:t>
            </a:r>
          </a:p>
          <a:p>
            <a:endParaRPr lang="en-US" dirty="0"/>
          </a:p>
        </p:txBody>
      </p:sp>
    </p:spTree>
    <p:extLst>
      <p:ext uri="{BB962C8B-B14F-4D97-AF65-F5344CB8AC3E}">
        <p14:creationId xmlns:p14="http://schemas.microsoft.com/office/powerpoint/2010/main" val="111853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SWFI</a:t>
            </a:r>
          </a:p>
        </p:txBody>
      </p:sp>
    </p:spTree>
    <p:extLst>
      <p:ext uri="{BB962C8B-B14F-4D97-AF65-F5344CB8AC3E}">
        <p14:creationId xmlns:p14="http://schemas.microsoft.com/office/powerpoint/2010/main" val="37343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2257" y="173945"/>
            <a:ext cx="6908800" cy="774700"/>
          </a:xfrm>
        </p:spPr>
        <p:txBody>
          <a:bodyPr/>
          <a:lstStyle/>
          <a:p>
            <a:r>
              <a:rPr lang="en-US" dirty="0"/>
              <a:t>SWFI Grant Objectives</a:t>
            </a:r>
          </a:p>
        </p:txBody>
      </p:sp>
      <p:sp>
        <p:nvSpPr>
          <p:cNvPr id="3" name="Content Placeholder 2"/>
          <p:cNvSpPr>
            <a:spLocks noGrp="1"/>
          </p:cNvSpPr>
          <p:nvPr>
            <p:ph idx="4294967295"/>
          </p:nvPr>
        </p:nvSpPr>
        <p:spPr>
          <a:xfrm>
            <a:off x="816428" y="1209675"/>
            <a:ext cx="6908800" cy="4654550"/>
          </a:xfrm>
        </p:spPr>
        <p:txBody>
          <a:bodyPr>
            <a:normAutofit fontScale="77500" lnSpcReduction="20000"/>
          </a:bodyPr>
          <a:lstStyle/>
          <a:p>
            <a:r>
              <a:rPr lang="en-US" sz="3200" dirty="0"/>
              <a:t>Awarded $54,394,080 to 14 public-private partnerships across the U.S.</a:t>
            </a:r>
          </a:p>
          <a:p>
            <a:r>
              <a:rPr lang="en-US" sz="3200" dirty="0"/>
              <a:t>Provide support to parents who face barriers to training and need skills and competencies to prepare them for middle- or high-skilled jobs</a:t>
            </a:r>
          </a:p>
          <a:p>
            <a:r>
              <a:rPr lang="en-US" sz="3200" dirty="0"/>
              <a:t>Give working parents a career pathway into middle- or high-skilled jobs</a:t>
            </a:r>
          </a:p>
          <a:p>
            <a:r>
              <a:rPr lang="en-US" sz="3200" dirty="0"/>
              <a:t>Give more working parents a career pathway into higher-wage jobs by addressing major barriers to (1) participating in and completing training and (2) finding and acquiring affordable, quality child care</a:t>
            </a:r>
            <a:r>
              <a:rPr lang="en-US" sz="1800" dirty="0"/>
              <a:t>  </a:t>
            </a:r>
            <a:endParaRPr lang="en-US" sz="3200" dirty="0"/>
          </a:p>
        </p:txBody>
      </p:sp>
    </p:spTree>
    <p:extLst>
      <p:ext uri="{BB962C8B-B14F-4D97-AF65-F5344CB8AC3E}">
        <p14:creationId xmlns:p14="http://schemas.microsoft.com/office/powerpoint/2010/main" val="242374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642" y="44682"/>
            <a:ext cx="5486400" cy="566738"/>
          </a:xfrm>
        </p:spPr>
        <p:txBody>
          <a:bodyPr/>
          <a:lstStyle/>
          <a:p>
            <a:r>
              <a:rPr lang="en-US" dirty="0"/>
              <a:t>Map of SWFI Grantees</a:t>
            </a:r>
          </a:p>
        </p:txBody>
      </p:sp>
      <p:pic>
        <p:nvPicPr>
          <p:cNvPr id="1027" name="Picture 1"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t="4298" b="4882"/>
          <a:stretch/>
        </p:blipFill>
        <p:spPr bwMode="auto">
          <a:xfrm>
            <a:off x="180975" y="762000"/>
            <a:ext cx="7581899" cy="45815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1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09" y="217714"/>
            <a:ext cx="5486400" cy="566738"/>
          </a:xfrm>
        </p:spPr>
        <p:txBody>
          <a:bodyPr/>
          <a:lstStyle/>
          <a:p>
            <a:r>
              <a:rPr lang="en-US" dirty="0"/>
              <a:t>SWFI H-1B Industries</a:t>
            </a:r>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2233828318"/>
              </p:ext>
            </p:extLst>
          </p:nvPr>
        </p:nvGraphicFramePr>
        <p:xfrm>
          <a:off x="838821" y="784452"/>
          <a:ext cx="6899183" cy="5174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60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Grantee Activities</a:t>
            </a:r>
          </a:p>
        </p:txBody>
      </p:sp>
      <p:sp>
        <p:nvSpPr>
          <p:cNvPr id="6" name="Content Placeholder 5"/>
          <p:cNvSpPr>
            <a:spLocks noGrp="1"/>
          </p:cNvSpPr>
          <p:nvPr>
            <p:ph idx="1"/>
          </p:nvPr>
        </p:nvSpPr>
        <p:spPr>
          <a:xfrm>
            <a:off x="447675" y="1276350"/>
            <a:ext cx="6908800" cy="4235312"/>
          </a:xfrm>
        </p:spPr>
        <p:txBody>
          <a:bodyPr>
            <a:normAutofit/>
          </a:bodyPr>
          <a:lstStyle/>
          <a:p>
            <a:r>
              <a:rPr lang="en-US" sz="2400" dirty="0"/>
              <a:t>As of December 2016:</a:t>
            </a:r>
          </a:p>
          <a:p>
            <a:pPr lvl="1"/>
            <a:r>
              <a:rPr lang="en-US" sz="2000" b="1" i="1" dirty="0"/>
              <a:t>8</a:t>
            </a:r>
            <a:r>
              <a:rPr lang="en-US" sz="2000" dirty="0"/>
              <a:t> grantees began recruitment;</a:t>
            </a:r>
          </a:p>
          <a:p>
            <a:pPr lvl="1"/>
            <a:r>
              <a:rPr lang="en-US" sz="2000" b="1" i="1" dirty="0"/>
              <a:t>3</a:t>
            </a:r>
            <a:r>
              <a:rPr lang="en-US" sz="2000" dirty="0"/>
              <a:t>  conducted classroom trainings;</a:t>
            </a:r>
          </a:p>
          <a:p>
            <a:pPr lvl="1"/>
            <a:r>
              <a:rPr lang="en-US" sz="2000" b="1" i="1" dirty="0"/>
              <a:t>2</a:t>
            </a:r>
            <a:r>
              <a:rPr lang="en-US" sz="2000" dirty="0"/>
              <a:t> grantees offered credential programs;</a:t>
            </a:r>
          </a:p>
          <a:p>
            <a:pPr lvl="1"/>
            <a:r>
              <a:rPr lang="en-US" sz="2000" b="1" i="1" dirty="0"/>
              <a:t>2</a:t>
            </a:r>
            <a:r>
              <a:rPr lang="en-US" sz="2000" dirty="0"/>
              <a:t> grantees established job clubs or mentoring programs;</a:t>
            </a:r>
          </a:p>
          <a:p>
            <a:pPr lvl="1"/>
            <a:r>
              <a:rPr lang="en-US" sz="2000" b="1" i="1" dirty="0"/>
              <a:t>3</a:t>
            </a:r>
            <a:r>
              <a:rPr lang="en-US" sz="2000" dirty="0"/>
              <a:t> grantees provided participants services and activities that support skill development, training retention, and employment; and</a:t>
            </a:r>
          </a:p>
          <a:p>
            <a:pPr lvl="1"/>
            <a:r>
              <a:rPr lang="en-US" sz="2000" b="1" i="1" dirty="0"/>
              <a:t>3</a:t>
            </a:r>
            <a:r>
              <a:rPr lang="en-US" sz="2000" dirty="0"/>
              <a:t> grantees also offered child and/or dependent care, or financial counseling. </a:t>
            </a:r>
          </a:p>
        </p:txBody>
      </p:sp>
    </p:spTree>
    <p:extLst>
      <p:ext uri="{BB962C8B-B14F-4D97-AF65-F5344CB8AC3E}">
        <p14:creationId xmlns:p14="http://schemas.microsoft.com/office/powerpoint/2010/main" val="286799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489"/>
            <a:ext cx="6908800" cy="774492"/>
          </a:xfrm>
          <a:prstGeom prst="rect">
            <a:avLst/>
          </a:prstGeom>
        </p:spPr>
        <p:txBody>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dirty="0"/>
              <a:t>Grantee Polling Question</a:t>
            </a:r>
          </a:p>
        </p:txBody>
      </p:sp>
      <p:sp>
        <p:nvSpPr>
          <p:cNvPr id="3" name="Slide Number Placeholder 2"/>
          <p:cNvSpPr txBox="1">
            <a:spLocks/>
          </p:cNvSpPr>
          <p:nvPr/>
        </p:nvSpPr>
        <p:spPr>
          <a:xfrm>
            <a:off x="7010400" y="64166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Diagram 4"/>
          <p:cNvGraphicFramePr/>
          <p:nvPr>
            <p:extLst>
              <p:ext uri="{D42A27DB-BD31-4B8C-83A1-F6EECF244321}">
                <p14:modId xmlns:p14="http://schemas.microsoft.com/office/powerpoint/2010/main" val="1104780510"/>
              </p:ext>
            </p:extLst>
          </p:nvPr>
        </p:nvGraphicFramePr>
        <p:xfrm>
          <a:off x="304800" y="1219200"/>
          <a:ext cx="7543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800" y="2841171"/>
            <a:ext cx="6781800" cy="2954655"/>
          </a:xfrm>
          <a:prstGeom prst="rect">
            <a:avLst/>
          </a:prstGeom>
          <a:noFill/>
        </p:spPr>
        <p:txBody>
          <a:bodyPr wrap="square" rtlCol="0">
            <a:spAutoFit/>
          </a:bodyPr>
          <a:lstStyle/>
          <a:p>
            <a:pPr marL="342900" indent="-342900">
              <a:spcAft>
                <a:spcPts val="2400"/>
              </a:spcAft>
              <a:buFont typeface="+mj-lt"/>
              <a:buAutoNum type="arabicPeriod"/>
            </a:pPr>
            <a:r>
              <a:rPr lang="en-US" b="1" dirty="0">
                <a:latin typeface="Arial" pitchFamily="34" charset="0"/>
                <a:cs typeface="Arial" pitchFamily="34" charset="0"/>
              </a:rPr>
              <a:t>Preparation: </a:t>
            </a:r>
            <a:r>
              <a:rPr lang="en-US" dirty="0">
                <a:latin typeface="Arial" pitchFamily="34" charset="0"/>
                <a:cs typeface="Arial" pitchFamily="34" charset="0"/>
              </a:rPr>
              <a:t>Key staff are being hired; key policies and procedures are being identified</a:t>
            </a:r>
          </a:p>
          <a:p>
            <a:pPr marL="342900" indent="-342900">
              <a:spcAft>
                <a:spcPts val="2400"/>
              </a:spcAft>
              <a:buFont typeface="+mj-lt"/>
              <a:buAutoNum type="arabicPeriod"/>
            </a:pPr>
            <a:r>
              <a:rPr lang="en-US" b="1" dirty="0">
                <a:latin typeface="Arial" pitchFamily="34" charset="0"/>
                <a:cs typeface="Arial" pitchFamily="34" charset="0"/>
              </a:rPr>
              <a:t>Early implementation: </a:t>
            </a:r>
            <a:r>
              <a:rPr lang="en-US" dirty="0">
                <a:latin typeface="Arial" pitchFamily="34" charset="0"/>
                <a:cs typeface="Arial" pitchFamily="34" charset="0"/>
              </a:rPr>
              <a:t>Staff have been hired; initial participants recruited for service delivery </a:t>
            </a:r>
          </a:p>
          <a:p>
            <a:pPr marL="342900" indent="-342900">
              <a:spcAft>
                <a:spcPts val="2400"/>
              </a:spcAft>
              <a:buFont typeface="+mj-lt"/>
              <a:buAutoNum type="arabicPeriod"/>
            </a:pPr>
            <a:r>
              <a:rPr lang="en-US" b="1" dirty="0">
                <a:latin typeface="Arial" pitchFamily="34" charset="0"/>
                <a:cs typeface="Arial" pitchFamily="34" charset="0"/>
              </a:rPr>
              <a:t>Full implementation: </a:t>
            </a:r>
            <a:r>
              <a:rPr lang="en-US" dirty="0">
                <a:latin typeface="Arial" pitchFamily="34" charset="0"/>
                <a:cs typeface="Arial" pitchFamily="34" charset="0"/>
              </a:rPr>
              <a:t>Project is fully staffed; service delivery is under way </a:t>
            </a:r>
          </a:p>
          <a:p>
            <a:pPr marL="342900" indent="-342900">
              <a:spcAft>
                <a:spcPts val="2400"/>
              </a:spcAft>
              <a:buFont typeface="+mj-lt"/>
              <a:buAutoNum type="arabicPeriod"/>
            </a:pPr>
            <a:r>
              <a:rPr lang="en-US" b="1" dirty="0">
                <a:latin typeface="Arial" pitchFamily="34" charset="0"/>
                <a:cs typeface="Arial" pitchFamily="34" charset="0"/>
              </a:rPr>
              <a:t>Other</a:t>
            </a:r>
            <a:r>
              <a:rPr lang="en-US" dirty="0">
                <a:latin typeface="Arial" pitchFamily="34" charset="0"/>
                <a:cs typeface="Arial" pitchFamily="34" charset="0"/>
              </a:rPr>
              <a:t> (please specify in the main chat box)</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2870" y="4855507"/>
            <a:ext cx="2275230" cy="2119957"/>
          </a:xfrm>
          <a:prstGeom prst="ellipse">
            <a:avLst/>
          </a:prstGeom>
          <a:ln>
            <a:noFill/>
          </a:ln>
          <a:effectLst>
            <a:softEdge rad="112500"/>
          </a:effectLst>
        </p:spPr>
      </p:pic>
    </p:spTree>
    <p:extLst>
      <p:ext uri="{BB962C8B-B14F-4D97-AF65-F5344CB8AC3E}">
        <p14:creationId xmlns:p14="http://schemas.microsoft.com/office/powerpoint/2010/main" val="188025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SWFI Technical Assistance</a:t>
            </a:r>
          </a:p>
        </p:txBody>
      </p:sp>
    </p:spTree>
    <p:extLst>
      <p:ext uri="{BB962C8B-B14F-4D97-AF65-F5344CB8AC3E}">
        <p14:creationId xmlns:p14="http://schemas.microsoft.com/office/powerpoint/2010/main" val="104903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504" y="137279"/>
            <a:ext cx="6710174" cy="774492"/>
          </a:xfrm>
        </p:spPr>
        <p:txBody>
          <a:bodyPr>
            <a:normAutofit fontScale="90000"/>
          </a:bodyPr>
          <a:lstStyle/>
          <a:p>
            <a:r>
              <a:rPr lang="en-US" dirty="0"/>
              <a:t>Meet the TA team </a:t>
            </a:r>
            <a:br>
              <a:rPr lang="en-US" dirty="0"/>
            </a:br>
            <a:endParaRPr lang="en-US" dirty="0"/>
          </a:p>
        </p:txBody>
      </p:sp>
      <p:sp>
        <p:nvSpPr>
          <p:cNvPr id="3" name="Content Placeholder 2"/>
          <p:cNvSpPr>
            <a:spLocks noGrp="1"/>
          </p:cNvSpPr>
          <p:nvPr>
            <p:ph idx="1"/>
          </p:nvPr>
        </p:nvSpPr>
        <p:spPr/>
        <p:txBody>
          <a:bodyPr/>
          <a:lstStyle/>
          <a:p>
            <a:r>
              <a:rPr lang="en-US" dirty="0"/>
              <a:t>TA project leaders</a:t>
            </a:r>
          </a:p>
        </p:txBody>
      </p:sp>
      <p:sp>
        <p:nvSpPr>
          <p:cNvPr id="4" name="Text Placeholder 3"/>
          <p:cNvSpPr>
            <a:spLocks noGrp="1"/>
          </p:cNvSpPr>
          <p:nvPr>
            <p:ph type="body" sz="half" idx="2"/>
          </p:nvPr>
        </p:nvSpPr>
        <p:spPr/>
        <p:txBody>
          <a:bodyPr/>
          <a:lstStyle/>
          <a:p>
            <a:r>
              <a:rPr lang="en-US" dirty="0"/>
              <a:t>1</a:t>
            </a:r>
          </a:p>
        </p:txBody>
      </p:sp>
      <p:sp>
        <p:nvSpPr>
          <p:cNvPr id="8" name="Title 3"/>
          <p:cNvSpPr txBox="1">
            <a:spLocks/>
          </p:cNvSpPr>
          <p:nvPr/>
        </p:nvSpPr>
        <p:spPr>
          <a:xfrm>
            <a:off x="1438524" y="4384614"/>
            <a:ext cx="4675187" cy="331230"/>
          </a:xfrm>
          <a:prstGeom prst="rect">
            <a:avLst/>
          </a:prstGeom>
        </p:spPr>
        <p:txBody>
          <a:bodyPr vert="horz" lIns="91440" tIns="45720" rIns="91440" bIns="45720" rtlCol="0" anchor="ctr">
            <a:normAutofit fontScale="60000" lnSpcReduction="20000"/>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Emily Sama-Miller</a:t>
            </a:r>
          </a:p>
        </p:txBody>
      </p:sp>
      <p:sp>
        <p:nvSpPr>
          <p:cNvPr id="10" name="Text Placeholder 6"/>
          <p:cNvSpPr txBox="1">
            <a:spLocks/>
          </p:cNvSpPr>
          <p:nvPr/>
        </p:nvSpPr>
        <p:spPr>
          <a:xfrm>
            <a:off x="1438524" y="4703379"/>
            <a:ext cx="3970337" cy="907855"/>
          </a:xfrm>
          <a:prstGeom prst="rect">
            <a:avLst/>
          </a:prstGeom>
        </p:spPr>
        <p:txBody>
          <a:bodyPr>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t>Project manager</a:t>
            </a:r>
          </a:p>
        </p:txBody>
      </p:sp>
      <p:sp>
        <p:nvSpPr>
          <p:cNvPr id="11" name="Title 3"/>
          <p:cNvSpPr txBox="1">
            <a:spLocks/>
          </p:cNvSpPr>
          <p:nvPr/>
        </p:nvSpPr>
        <p:spPr>
          <a:xfrm>
            <a:off x="4266839" y="4411350"/>
            <a:ext cx="4675187" cy="331230"/>
          </a:xfrm>
          <a:prstGeom prst="rect">
            <a:avLst/>
          </a:prstGeom>
        </p:spPr>
        <p:txBody>
          <a:bodyPr vert="horz" lIns="91440" tIns="45720" rIns="91440" bIns="45720" rtlCol="0" anchor="ctr">
            <a:normAutofit fontScale="60000" lnSpcReduction="20000"/>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Charlene Kemmerer</a:t>
            </a:r>
          </a:p>
        </p:txBody>
      </p:sp>
      <p:sp>
        <p:nvSpPr>
          <p:cNvPr id="12" name="Text Placeholder 6"/>
          <p:cNvSpPr txBox="1">
            <a:spLocks/>
          </p:cNvSpPr>
          <p:nvPr/>
        </p:nvSpPr>
        <p:spPr>
          <a:xfrm>
            <a:off x="4266839" y="4719955"/>
            <a:ext cx="3970337" cy="907855"/>
          </a:xfrm>
          <a:prstGeom prst="rect">
            <a:avLst/>
          </a:prstGeom>
        </p:spPr>
        <p:txBody>
          <a:bodyPr>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t>Grants management specialist</a:t>
            </a:r>
          </a:p>
        </p:txBody>
      </p:sp>
      <p:pic>
        <p:nvPicPr>
          <p:cNvPr id="15" name="Picture 14"/>
          <p:cNvPicPr>
            <a:picLocks noChangeAspect="1"/>
          </p:cNvPicPr>
          <p:nvPr/>
        </p:nvPicPr>
        <p:blipFill>
          <a:blip r:embed="rId3"/>
          <a:stretch>
            <a:fillRect/>
          </a:stretch>
        </p:blipFill>
        <p:spPr>
          <a:xfrm>
            <a:off x="4262440" y="2387303"/>
            <a:ext cx="1673139" cy="2024047"/>
          </a:xfrm>
          <a:prstGeom prst="rect">
            <a:avLst/>
          </a:prstGeom>
        </p:spPr>
      </p:pic>
      <p:pic>
        <p:nvPicPr>
          <p:cNvPr id="16" name="Picture 15"/>
          <p:cNvPicPr>
            <a:picLocks noChangeAspect="1"/>
          </p:cNvPicPr>
          <p:nvPr/>
        </p:nvPicPr>
        <p:blipFill>
          <a:blip r:embed="rId4"/>
          <a:stretch>
            <a:fillRect/>
          </a:stretch>
        </p:blipFill>
        <p:spPr>
          <a:xfrm>
            <a:off x="1438524" y="2387303"/>
            <a:ext cx="1579001" cy="2024047"/>
          </a:xfrm>
          <a:prstGeom prst="rect">
            <a:avLst/>
          </a:prstGeom>
        </p:spPr>
      </p:pic>
    </p:spTree>
    <p:extLst>
      <p:ext uri="{BB962C8B-B14F-4D97-AF65-F5344CB8AC3E}">
        <p14:creationId xmlns:p14="http://schemas.microsoft.com/office/powerpoint/2010/main" val="18412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504" y="153321"/>
            <a:ext cx="6710174" cy="774492"/>
          </a:xfrm>
        </p:spPr>
        <p:txBody>
          <a:bodyPr>
            <a:normAutofit fontScale="90000"/>
          </a:bodyPr>
          <a:lstStyle/>
          <a:p>
            <a:r>
              <a:rPr lang="en-US" dirty="0"/>
              <a:t>Meet the TA team </a:t>
            </a:r>
            <a:br>
              <a:rPr lang="en-US" dirty="0"/>
            </a:br>
            <a:endParaRPr lang="en-US" dirty="0"/>
          </a:p>
        </p:txBody>
      </p:sp>
      <p:sp>
        <p:nvSpPr>
          <p:cNvPr id="3" name="Content Placeholder 2"/>
          <p:cNvSpPr>
            <a:spLocks noGrp="1"/>
          </p:cNvSpPr>
          <p:nvPr>
            <p:ph idx="1"/>
          </p:nvPr>
        </p:nvSpPr>
        <p:spPr/>
        <p:txBody>
          <a:bodyPr/>
          <a:lstStyle/>
          <a:p>
            <a:r>
              <a:rPr lang="en-US" dirty="0"/>
              <a:t>TA coaches</a:t>
            </a:r>
          </a:p>
        </p:txBody>
      </p:sp>
      <p:sp>
        <p:nvSpPr>
          <p:cNvPr id="4" name="Text Placeholder 3"/>
          <p:cNvSpPr>
            <a:spLocks noGrp="1"/>
          </p:cNvSpPr>
          <p:nvPr>
            <p:ph type="body" sz="half" idx="2"/>
          </p:nvPr>
        </p:nvSpPr>
        <p:spPr/>
        <p:txBody>
          <a:bodyPr/>
          <a:lstStyle/>
          <a:p>
            <a:r>
              <a:rPr lang="en-US" dirty="0"/>
              <a:t>2</a:t>
            </a:r>
          </a:p>
        </p:txBody>
      </p:sp>
      <p:sp>
        <p:nvSpPr>
          <p:cNvPr id="10" name="Text Placeholder 6"/>
          <p:cNvSpPr txBox="1">
            <a:spLocks/>
          </p:cNvSpPr>
          <p:nvPr/>
        </p:nvSpPr>
        <p:spPr>
          <a:xfrm>
            <a:off x="969055" y="4893074"/>
            <a:ext cx="3970337" cy="907855"/>
          </a:xfrm>
          <a:prstGeom prst="rect">
            <a:avLst/>
          </a:prstGeom>
        </p:spPr>
        <p:txBody>
          <a:bodyPr>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3" name="Text Placeholder 6"/>
          <p:cNvSpPr txBox="1">
            <a:spLocks/>
          </p:cNvSpPr>
          <p:nvPr/>
        </p:nvSpPr>
        <p:spPr>
          <a:xfrm>
            <a:off x="1121455" y="5045474"/>
            <a:ext cx="3970337" cy="907855"/>
          </a:xfrm>
          <a:prstGeom prst="rect">
            <a:avLst/>
          </a:prstGeom>
        </p:spPr>
        <p:txBody>
          <a:bodyPr>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5" name="Title 3"/>
          <p:cNvSpPr txBox="1">
            <a:spLocks/>
          </p:cNvSpPr>
          <p:nvPr/>
        </p:nvSpPr>
        <p:spPr>
          <a:xfrm>
            <a:off x="401291" y="3960839"/>
            <a:ext cx="4675187" cy="331230"/>
          </a:xfrm>
          <a:prstGeom prst="rect">
            <a:avLst/>
          </a:prstGeom>
        </p:spPr>
        <p:txBody>
          <a:bodyPr vert="horz" lIns="91440" tIns="45720" rIns="91440" bIns="45720" rtlCol="0" anchor="ctr">
            <a:normAutofit fontScale="60000" lnSpcReduction="20000"/>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Elizabeth Brown</a:t>
            </a:r>
          </a:p>
        </p:txBody>
      </p:sp>
      <p:sp>
        <p:nvSpPr>
          <p:cNvPr id="16" name="Text Placeholder 6"/>
          <p:cNvSpPr txBox="1">
            <a:spLocks/>
          </p:cNvSpPr>
          <p:nvPr/>
        </p:nvSpPr>
        <p:spPr>
          <a:xfrm>
            <a:off x="500049" y="4210688"/>
            <a:ext cx="1845027" cy="907855"/>
          </a:xfrm>
          <a:prstGeom prst="rect">
            <a:avLst/>
          </a:prstGeom>
        </p:spPr>
        <p:txBody>
          <a:bodyPr>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t>SME</a:t>
            </a:r>
          </a:p>
        </p:txBody>
      </p:sp>
      <p:sp>
        <p:nvSpPr>
          <p:cNvPr id="17" name="Title 3"/>
          <p:cNvSpPr txBox="1">
            <a:spLocks/>
          </p:cNvSpPr>
          <p:nvPr/>
        </p:nvSpPr>
        <p:spPr>
          <a:xfrm>
            <a:off x="2576808" y="3529316"/>
            <a:ext cx="4675187" cy="331230"/>
          </a:xfrm>
          <a:prstGeom prst="rect">
            <a:avLst/>
          </a:prstGeom>
        </p:spPr>
        <p:txBody>
          <a:bodyPr vert="horz" lIns="91440" tIns="45720" rIns="91440" bIns="45720" rtlCol="0" anchor="ctr">
            <a:normAutofit fontScale="60000" lnSpcReduction="20000"/>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Lily Roberts</a:t>
            </a:r>
          </a:p>
        </p:txBody>
      </p:sp>
      <p:sp>
        <p:nvSpPr>
          <p:cNvPr id="18" name="Text Placeholder 6"/>
          <p:cNvSpPr txBox="1">
            <a:spLocks/>
          </p:cNvSpPr>
          <p:nvPr/>
        </p:nvSpPr>
        <p:spPr>
          <a:xfrm>
            <a:off x="3425928" y="4215958"/>
            <a:ext cx="3970337" cy="907855"/>
          </a:xfrm>
          <a:prstGeom prst="rect">
            <a:avLst/>
          </a:prstGeom>
        </p:spPr>
        <p:txBody>
          <a:bodyPr>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9" name="Title 3"/>
          <p:cNvSpPr txBox="1">
            <a:spLocks/>
          </p:cNvSpPr>
          <p:nvPr/>
        </p:nvSpPr>
        <p:spPr>
          <a:xfrm>
            <a:off x="4244779" y="3944719"/>
            <a:ext cx="4675187" cy="331230"/>
          </a:xfrm>
          <a:prstGeom prst="rect">
            <a:avLst/>
          </a:prstGeom>
        </p:spPr>
        <p:txBody>
          <a:bodyPr vert="horz" lIns="91440" tIns="45720" rIns="91440" bIns="45720" rtlCol="0" anchor="ctr">
            <a:normAutofit fontScale="60000" lnSpcReduction="20000"/>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Jessica Harding</a:t>
            </a:r>
          </a:p>
        </p:txBody>
      </p:sp>
      <p:sp>
        <p:nvSpPr>
          <p:cNvPr id="20" name="Text Placeholder 6"/>
          <p:cNvSpPr txBox="1">
            <a:spLocks/>
          </p:cNvSpPr>
          <p:nvPr/>
        </p:nvSpPr>
        <p:spPr>
          <a:xfrm>
            <a:off x="4262586" y="4160447"/>
            <a:ext cx="1818673" cy="907855"/>
          </a:xfrm>
          <a:prstGeom prst="rect">
            <a:avLst/>
          </a:prstGeom>
        </p:spPr>
        <p:txBody>
          <a:bodyPr>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t>SME</a:t>
            </a:r>
          </a:p>
        </p:txBody>
      </p:sp>
      <p:sp>
        <p:nvSpPr>
          <p:cNvPr id="21" name="Title 3"/>
          <p:cNvSpPr txBox="1">
            <a:spLocks/>
          </p:cNvSpPr>
          <p:nvPr/>
        </p:nvSpPr>
        <p:spPr>
          <a:xfrm>
            <a:off x="6081259" y="3561615"/>
            <a:ext cx="4675187" cy="331230"/>
          </a:xfrm>
          <a:prstGeom prst="rect">
            <a:avLst/>
          </a:prstGeom>
        </p:spPr>
        <p:txBody>
          <a:bodyPr vert="horz" lIns="91440" tIns="45720" rIns="91440" bIns="45720" rtlCol="0" anchor="ctr">
            <a:normAutofit fontScale="60000" lnSpcReduction="20000"/>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Talia Kahn-Kravis</a:t>
            </a:r>
          </a:p>
        </p:txBody>
      </p:sp>
      <p:pic>
        <p:nvPicPr>
          <p:cNvPr id="22" name="Picture 21"/>
          <p:cNvPicPr>
            <a:picLocks noChangeAspect="1"/>
          </p:cNvPicPr>
          <p:nvPr/>
        </p:nvPicPr>
        <p:blipFill>
          <a:blip r:embed="rId3"/>
          <a:stretch>
            <a:fillRect/>
          </a:stretch>
        </p:blipFill>
        <p:spPr>
          <a:xfrm>
            <a:off x="426935" y="2064468"/>
            <a:ext cx="1579001" cy="2030144"/>
          </a:xfrm>
          <a:prstGeom prst="rect">
            <a:avLst/>
          </a:prstGeom>
        </p:spPr>
      </p:pic>
      <p:pic>
        <p:nvPicPr>
          <p:cNvPr id="23" name="Picture 22"/>
          <p:cNvPicPr>
            <a:picLocks noChangeAspect="1"/>
          </p:cNvPicPr>
          <p:nvPr/>
        </p:nvPicPr>
        <p:blipFill>
          <a:blip r:embed="rId4"/>
          <a:stretch>
            <a:fillRect/>
          </a:stretch>
        </p:blipFill>
        <p:spPr>
          <a:xfrm>
            <a:off x="2633763" y="3727230"/>
            <a:ext cx="1579001" cy="2024047"/>
          </a:xfrm>
          <a:prstGeom prst="rect">
            <a:avLst/>
          </a:prstGeom>
        </p:spPr>
      </p:pic>
      <p:pic>
        <p:nvPicPr>
          <p:cNvPr id="24" name="Picture 23"/>
          <p:cNvPicPr>
            <a:picLocks noChangeAspect="1"/>
          </p:cNvPicPr>
          <p:nvPr/>
        </p:nvPicPr>
        <p:blipFill>
          <a:blip r:embed="rId5"/>
          <a:stretch>
            <a:fillRect/>
          </a:stretch>
        </p:blipFill>
        <p:spPr>
          <a:xfrm>
            <a:off x="4418650" y="2064468"/>
            <a:ext cx="1579001" cy="2030144"/>
          </a:xfrm>
          <a:prstGeom prst="rect">
            <a:avLst/>
          </a:prstGeom>
        </p:spPr>
      </p:pic>
      <p:pic>
        <p:nvPicPr>
          <p:cNvPr id="25" name="Picture 24"/>
          <p:cNvPicPr>
            <a:picLocks noChangeAspect="1"/>
          </p:cNvPicPr>
          <p:nvPr/>
        </p:nvPicPr>
        <p:blipFill>
          <a:blip r:embed="rId6"/>
          <a:stretch>
            <a:fillRect/>
          </a:stretch>
        </p:blipFill>
        <p:spPr>
          <a:xfrm>
            <a:off x="6331873" y="3760553"/>
            <a:ext cx="1579001" cy="2024047"/>
          </a:xfrm>
          <a:prstGeom prst="rect">
            <a:avLst/>
          </a:prstGeom>
        </p:spPr>
      </p:pic>
    </p:spTree>
    <p:extLst>
      <p:ext uri="{BB962C8B-B14F-4D97-AF65-F5344CB8AC3E}">
        <p14:creationId xmlns:p14="http://schemas.microsoft.com/office/powerpoint/2010/main" val="201690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559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504" y="153321"/>
            <a:ext cx="6710174" cy="774492"/>
          </a:xfrm>
        </p:spPr>
        <p:txBody>
          <a:bodyPr>
            <a:normAutofit fontScale="90000"/>
          </a:bodyPr>
          <a:lstStyle/>
          <a:p>
            <a:r>
              <a:rPr lang="en-US" dirty="0"/>
              <a:t>Meet the TA Team </a:t>
            </a:r>
            <a:r>
              <a:rPr lang="en-US" dirty="0">
                <a:solidFill>
                  <a:schemeClr val="tx2">
                    <a:lumMod val="50000"/>
                  </a:schemeClr>
                </a:solidFill>
              </a:rPr>
              <a:t>– SME Experts</a:t>
            </a:r>
          </a:p>
        </p:txBody>
      </p:sp>
      <p:sp>
        <p:nvSpPr>
          <p:cNvPr id="3" name="Content Placeholder 2"/>
          <p:cNvSpPr>
            <a:spLocks noGrp="1"/>
          </p:cNvSpPr>
          <p:nvPr>
            <p:ph idx="1"/>
          </p:nvPr>
        </p:nvSpPr>
        <p:spPr/>
        <p:txBody>
          <a:bodyPr/>
          <a:lstStyle/>
          <a:p>
            <a:r>
              <a:rPr lang="en-US" dirty="0"/>
              <a:t>Senior SMEs</a:t>
            </a:r>
          </a:p>
        </p:txBody>
      </p:sp>
      <p:sp>
        <p:nvSpPr>
          <p:cNvPr id="4" name="Text Placeholder 3"/>
          <p:cNvSpPr>
            <a:spLocks noGrp="1"/>
          </p:cNvSpPr>
          <p:nvPr>
            <p:ph type="body" sz="half" idx="2"/>
          </p:nvPr>
        </p:nvSpPr>
        <p:spPr/>
        <p:txBody>
          <a:bodyPr/>
          <a:lstStyle/>
          <a:p>
            <a:r>
              <a:rPr lang="en-US" dirty="0"/>
              <a:t>3</a:t>
            </a:r>
          </a:p>
        </p:txBody>
      </p:sp>
      <p:sp>
        <p:nvSpPr>
          <p:cNvPr id="6" name="Title 3"/>
          <p:cNvSpPr txBox="1">
            <a:spLocks/>
          </p:cNvSpPr>
          <p:nvPr/>
        </p:nvSpPr>
        <p:spPr>
          <a:xfrm>
            <a:off x="907804" y="4248408"/>
            <a:ext cx="3427036" cy="512413"/>
          </a:xfrm>
          <a:prstGeom prst="rect">
            <a:avLst/>
          </a:prstGeom>
        </p:spPr>
        <p:txBody>
          <a:bodyPr vert="horz" lIns="91440" tIns="45720" rIns="91440" bIns="45720" rtlCol="0" anchor="ctr">
            <a:normAutofit fontScale="52500" lnSpcReduction="20000"/>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Gina Adams </a:t>
            </a:r>
          </a:p>
          <a:p>
            <a:r>
              <a:rPr lang="en-US" dirty="0"/>
              <a:t>(Urban Institute)	</a:t>
            </a:r>
          </a:p>
        </p:txBody>
      </p:sp>
      <p:sp>
        <p:nvSpPr>
          <p:cNvPr id="7" name="Text Placeholder 6"/>
          <p:cNvSpPr txBox="1">
            <a:spLocks/>
          </p:cNvSpPr>
          <p:nvPr/>
        </p:nvSpPr>
        <p:spPr>
          <a:xfrm>
            <a:off x="1071088" y="4630194"/>
            <a:ext cx="3003607" cy="907855"/>
          </a:xfrm>
          <a:prstGeom prst="rect">
            <a:avLst/>
          </a:prstGeom>
        </p:spPr>
        <p:txBody>
          <a:bodyPr>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t>The intersection of early care and education programs with workforce development programs and policies</a:t>
            </a:r>
          </a:p>
        </p:txBody>
      </p:sp>
      <p:sp>
        <p:nvSpPr>
          <p:cNvPr id="8" name="Title 3"/>
          <p:cNvSpPr txBox="1">
            <a:spLocks/>
          </p:cNvSpPr>
          <p:nvPr/>
        </p:nvSpPr>
        <p:spPr>
          <a:xfrm>
            <a:off x="4321710" y="4248409"/>
            <a:ext cx="4675187" cy="539438"/>
          </a:xfrm>
          <a:prstGeom prst="rect">
            <a:avLst/>
          </a:prstGeom>
        </p:spPr>
        <p:txBody>
          <a:bodyPr vert="horz" lIns="91440" tIns="45720" rIns="91440" bIns="45720" rtlCol="0" anchor="ctr">
            <a:normAutofit fontScale="52500" lnSpcReduction="20000"/>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Shayne Spaulding </a:t>
            </a:r>
          </a:p>
          <a:p>
            <a:r>
              <a:rPr lang="en-US" dirty="0"/>
              <a:t>(Urban Institute)</a:t>
            </a:r>
          </a:p>
        </p:txBody>
      </p:sp>
      <p:sp>
        <p:nvSpPr>
          <p:cNvPr id="9" name="Text Placeholder 6"/>
          <p:cNvSpPr txBox="1">
            <a:spLocks/>
          </p:cNvSpPr>
          <p:nvPr/>
        </p:nvSpPr>
        <p:spPr>
          <a:xfrm>
            <a:off x="4321710" y="4787847"/>
            <a:ext cx="2977257" cy="907855"/>
          </a:xfrm>
          <a:prstGeom prst="rect">
            <a:avLst/>
          </a:prstGeom>
        </p:spPr>
        <p:txBody>
          <a:bodyPr>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t>Workforce development and postsecondary education programs and strategies</a:t>
            </a:r>
          </a:p>
        </p:txBody>
      </p:sp>
      <p:pic>
        <p:nvPicPr>
          <p:cNvPr id="11" name="Picture 10"/>
          <p:cNvPicPr>
            <a:picLocks noChangeAspect="1"/>
          </p:cNvPicPr>
          <p:nvPr/>
        </p:nvPicPr>
        <p:blipFill>
          <a:blip r:embed="rId3"/>
          <a:stretch>
            <a:fillRect/>
          </a:stretch>
        </p:blipFill>
        <p:spPr>
          <a:xfrm>
            <a:off x="4376221" y="1878676"/>
            <a:ext cx="1920406" cy="2493480"/>
          </a:xfrm>
          <a:prstGeom prst="rect">
            <a:avLst/>
          </a:prstGeom>
        </p:spPr>
      </p:pic>
      <p:pic>
        <p:nvPicPr>
          <p:cNvPr id="14" name="Picture 13"/>
          <p:cNvPicPr>
            <a:picLocks noChangeAspect="1"/>
          </p:cNvPicPr>
          <p:nvPr/>
        </p:nvPicPr>
        <p:blipFill>
          <a:blip r:embed="rId4"/>
          <a:stretch>
            <a:fillRect/>
          </a:stretch>
        </p:blipFill>
        <p:spPr>
          <a:xfrm>
            <a:off x="1099387" y="1738406"/>
            <a:ext cx="1920406" cy="2493480"/>
          </a:xfrm>
          <a:prstGeom prst="rect">
            <a:avLst/>
          </a:prstGeom>
        </p:spPr>
      </p:pic>
    </p:spTree>
    <p:extLst>
      <p:ext uri="{BB962C8B-B14F-4D97-AF65-F5344CB8AC3E}">
        <p14:creationId xmlns:p14="http://schemas.microsoft.com/office/powerpoint/2010/main" val="721397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0114" y="327025"/>
            <a:ext cx="6908800" cy="774700"/>
          </a:xfrm>
        </p:spPr>
        <p:txBody>
          <a:bodyPr/>
          <a:lstStyle/>
          <a:p>
            <a:r>
              <a:rPr lang="en-US" dirty="0"/>
              <a:t>TA Objectives</a:t>
            </a:r>
          </a:p>
        </p:txBody>
      </p:sp>
      <p:sp>
        <p:nvSpPr>
          <p:cNvPr id="3" name="Content Placeholder 2"/>
          <p:cNvSpPr>
            <a:spLocks noGrp="1"/>
          </p:cNvSpPr>
          <p:nvPr>
            <p:ph idx="4294967295"/>
          </p:nvPr>
        </p:nvSpPr>
        <p:spPr>
          <a:xfrm>
            <a:off x="653143" y="1101725"/>
            <a:ext cx="6908800" cy="4654550"/>
          </a:xfrm>
        </p:spPr>
        <p:txBody>
          <a:bodyPr>
            <a:normAutofit fontScale="92500"/>
          </a:bodyPr>
          <a:lstStyle/>
          <a:p>
            <a:r>
              <a:rPr lang="en-US" sz="3200" dirty="0"/>
              <a:t>Provide grantees and their partners with tools, resources, information, and support that will help them achieve their goals and meet the objectives of </a:t>
            </a:r>
            <a:r>
              <a:rPr lang="en-US" sz="3200" dirty="0" err="1"/>
              <a:t>SWFI</a:t>
            </a:r>
            <a:r>
              <a:rPr lang="en-US" sz="3200" dirty="0"/>
              <a:t> </a:t>
            </a:r>
          </a:p>
          <a:p>
            <a:r>
              <a:rPr lang="en-US" sz="3200" dirty="0"/>
              <a:t>Highlight promising practices </a:t>
            </a:r>
          </a:p>
          <a:p>
            <a:r>
              <a:rPr lang="en-US" sz="3200" dirty="0"/>
              <a:t>Address common challenges</a:t>
            </a:r>
          </a:p>
          <a:p>
            <a:r>
              <a:rPr lang="en-US" sz="3200" dirty="0"/>
              <a:t>Support the SWFI program office and grantees’ federal project officer (FPO)</a:t>
            </a:r>
          </a:p>
        </p:txBody>
      </p:sp>
    </p:spTree>
    <p:extLst>
      <p:ext uri="{BB962C8B-B14F-4D97-AF65-F5344CB8AC3E}">
        <p14:creationId xmlns:p14="http://schemas.microsoft.com/office/powerpoint/2010/main" val="933755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1886" y="217488"/>
            <a:ext cx="6908800" cy="774700"/>
          </a:xfrm>
        </p:spPr>
        <p:txBody>
          <a:bodyPr/>
          <a:lstStyle/>
          <a:p>
            <a:r>
              <a:rPr lang="en-US" dirty="0"/>
              <a:t>Overview of TA</a:t>
            </a:r>
          </a:p>
        </p:txBody>
      </p:sp>
      <p:sp>
        <p:nvSpPr>
          <p:cNvPr id="3" name="Content Placeholder 2"/>
          <p:cNvSpPr>
            <a:spLocks noGrp="1"/>
          </p:cNvSpPr>
          <p:nvPr>
            <p:ph idx="4294967295"/>
          </p:nvPr>
        </p:nvSpPr>
        <p:spPr>
          <a:xfrm>
            <a:off x="772886" y="1318532"/>
            <a:ext cx="6908800" cy="4654550"/>
          </a:xfrm>
        </p:spPr>
        <p:txBody>
          <a:bodyPr>
            <a:normAutofit fontScale="85000" lnSpcReduction="10000"/>
          </a:bodyPr>
          <a:lstStyle/>
          <a:p>
            <a:r>
              <a:rPr lang="en-US" sz="3200" dirty="0"/>
              <a:t>Program-level TA: relates to changes with service delivery or direct work with a target population; offered at three levels</a:t>
            </a:r>
          </a:p>
          <a:p>
            <a:pPr lvl="1"/>
            <a:r>
              <a:rPr lang="en-US" sz="3200" dirty="0"/>
              <a:t>General, for all grantees</a:t>
            </a:r>
          </a:p>
          <a:p>
            <a:pPr lvl="1"/>
            <a:r>
              <a:rPr lang="en-US" sz="3200" dirty="0"/>
              <a:t>Customized, for small groups of grantees</a:t>
            </a:r>
          </a:p>
          <a:p>
            <a:pPr lvl="1"/>
            <a:r>
              <a:rPr lang="en-US" sz="3200" dirty="0"/>
              <a:t>Individual, in coaching relationships and/or during site visits</a:t>
            </a:r>
          </a:p>
          <a:p>
            <a:r>
              <a:rPr lang="en-US" sz="3200" dirty="0"/>
              <a:t>Systems-level TA: relates to changing policy, practice, funding, and institutions </a:t>
            </a:r>
          </a:p>
        </p:txBody>
      </p:sp>
    </p:spTree>
    <p:extLst>
      <p:ext uri="{BB962C8B-B14F-4D97-AF65-F5344CB8AC3E}">
        <p14:creationId xmlns:p14="http://schemas.microsoft.com/office/powerpoint/2010/main" val="3105577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771" y="173945"/>
            <a:ext cx="6908800" cy="774700"/>
          </a:xfrm>
        </p:spPr>
        <p:txBody>
          <a:bodyPr/>
          <a:lstStyle/>
          <a:p>
            <a:r>
              <a:rPr lang="en-US" dirty="0"/>
              <a:t>Types of TA</a:t>
            </a:r>
          </a:p>
        </p:txBody>
      </p:sp>
      <p:graphicFrame>
        <p:nvGraphicFramePr>
          <p:cNvPr id="3" name="Table 2"/>
          <p:cNvGraphicFramePr>
            <a:graphicFrameLocks noGrp="1"/>
          </p:cNvGraphicFramePr>
          <p:nvPr>
            <p:extLst>
              <p:ext uri="{D42A27DB-BD31-4B8C-83A1-F6EECF244321}">
                <p14:modId xmlns:p14="http://schemas.microsoft.com/office/powerpoint/2010/main" val="2695602716"/>
              </p:ext>
            </p:extLst>
          </p:nvPr>
        </p:nvGraphicFramePr>
        <p:xfrm>
          <a:off x="486276" y="1005795"/>
          <a:ext cx="7363327" cy="4861866"/>
        </p:xfrm>
        <a:graphic>
          <a:graphicData uri="http://schemas.openxmlformats.org/drawingml/2006/table">
            <a:tbl>
              <a:tblPr firstRow="1" bandRow="1">
                <a:tableStyleId>{5C22544A-7EE6-4342-B048-85BDC9FD1C3A}</a:tableStyleId>
              </a:tblPr>
              <a:tblGrid>
                <a:gridCol w="1335506">
                  <a:extLst>
                    <a:ext uri="{9D8B030D-6E8A-4147-A177-3AD203B41FA5}">
                      <a16:colId xmlns:a16="http://schemas.microsoft.com/office/drawing/2014/main" val="20000"/>
                    </a:ext>
                  </a:extLst>
                </a:gridCol>
                <a:gridCol w="6027821">
                  <a:extLst>
                    <a:ext uri="{9D8B030D-6E8A-4147-A177-3AD203B41FA5}">
                      <a16:colId xmlns:a16="http://schemas.microsoft.com/office/drawing/2014/main" val="20001"/>
                    </a:ext>
                  </a:extLst>
                </a:gridCol>
              </a:tblGrid>
              <a:tr h="393298">
                <a:tc>
                  <a:txBody>
                    <a:bodyPr/>
                    <a:lstStyle/>
                    <a:p>
                      <a:r>
                        <a:rPr lang="en-US" sz="1900" dirty="0"/>
                        <a:t>TA type</a:t>
                      </a:r>
                    </a:p>
                  </a:txBody>
                  <a:tcPr marL="96978" marR="96978" marT="48489" marB="48489"/>
                </a:tc>
                <a:tc>
                  <a:txBody>
                    <a:bodyPr/>
                    <a:lstStyle/>
                    <a:p>
                      <a:pPr algn="ctr"/>
                      <a:r>
                        <a:rPr lang="en-US" sz="1900" dirty="0"/>
                        <a:t>Delivery</a:t>
                      </a:r>
                    </a:p>
                  </a:txBody>
                  <a:tcPr marL="96978" marR="96978" marT="48489" marB="48489"/>
                </a:tc>
                <a:extLst>
                  <a:ext uri="{0D108BD9-81ED-4DB2-BD59-A6C34878D82A}">
                    <a16:rowId xmlns:a16="http://schemas.microsoft.com/office/drawing/2014/main" val="10000"/>
                  </a:ext>
                </a:extLst>
              </a:tr>
              <a:tr h="872798">
                <a:tc>
                  <a:txBody>
                    <a:bodyPr/>
                    <a:lstStyle/>
                    <a:p>
                      <a:r>
                        <a:rPr lang="en-US" sz="1450" dirty="0"/>
                        <a:t>Coaching calls</a:t>
                      </a:r>
                    </a:p>
                  </a:txBody>
                  <a:tcPr marL="96978" marR="96978" marT="48489" marB="48489"/>
                </a:tc>
                <a:tc>
                  <a:txBody>
                    <a:bodyPr/>
                    <a:lstStyle/>
                    <a:p>
                      <a:r>
                        <a:rPr lang="en-US" sz="1450" kern="1200" dirty="0">
                          <a:solidFill>
                            <a:schemeClr val="dk1"/>
                          </a:solidFill>
                          <a:effectLst/>
                          <a:latin typeface="+mn-lt"/>
                          <a:ea typeface="+mn-ea"/>
                          <a:cs typeface="+mn-cs"/>
                        </a:rPr>
                        <a:t>Through regular phone calls and e-mails, grantees and their TA coach will check on grant progress and address TA needs. Coaches will help grantees focus their work based on findings from high</a:t>
                      </a:r>
                      <a:r>
                        <a:rPr lang="en-US" sz="1450" kern="1200" baseline="0" dirty="0">
                          <a:solidFill>
                            <a:schemeClr val="dk1"/>
                          </a:solidFill>
                          <a:effectLst/>
                          <a:latin typeface="+mn-lt"/>
                          <a:ea typeface="+mn-ea"/>
                          <a:cs typeface="+mn-cs"/>
                        </a:rPr>
                        <a:t> </a:t>
                      </a:r>
                      <a:r>
                        <a:rPr lang="en-US" sz="1450" kern="1200" dirty="0">
                          <a:solidFill>
                            <a:schemeClr val="dk1"/>
                          </a:solidFill>
                          <a:effectLst/>
                          <a:latin typeface="+mn-lt"/>
                          <a:ea typeface="+mn-ea"/>
                          <a:cs typeface="+mn-cs"/>
                        </a:rPr>
                        <a:t>quality research.</a:t>
                      </a:r>
                      <a:endParaRPr lang="en-US" sz="1450" dirty="0"/>
                    </a:p>
                  </a:txBody>
                  <a:tcPr marL="96978" marR="96978" marT="48489" marB="48489"/>
                </a:tc>
                <a:extLst>
                  <a:ext uri="{0D108BD9-81ED-4DB2-BD59-A6C34878D82A}">
                    <a16:rowId xmlns:a16="http://schemas.microsoft.com/office/drawing/2014/main" val="10001"/>
                  </a:ext>
                </a:extLst>
              </a:tr>
              <a:tr h="510558">
                <a:tc>
                  <a:txBody>
                    <a:bodyPr/>
                    <a:lstStyle/>
                    <a:p>
                      <a:r>
                        <a:rPr lang="en-US" sz="1450" dirty="0"/>
                        <a:t>Webinars</a:t>
                      </a:r>
                    </a:p>
                  </a:txBody>
                  <a:tcPr marL="96978" marR="96978" marT="48489" marB="48489"/>
                </a:tc>
                <a:tc>
                  <a:txBody>
                    <a:bodyPr/>
                    <a:lstStyle/>
                    <a:p>
                      <a:r>
                        <a:rPr lang="en-US" sz="1450" kern="1200" dirty="0">
                          <a:solidFill>
                            <a:schemeClr val="dk1"/>
                          </a:solidFill>
                          <a:effectLst/>
                          <a:latin typeface="+mn-lt"/>
                          <a:ea typeface="+mn-ea"/>
                          <a:cs typeface="+mn-cs"/>
                        </a:rPr>
                        <a:t>In interactive webinars, SMEs will discuss key areas of interest to grantees. May be general or customized in focus.</a:t>
                      </a:r>
                      <a:endParaRPr lang="en-US" sz="1450" dirty="0"/>
                    </a:p>
                  </a:txBody>
                  <a:tcPr marL="96978" marR="96978" marT="48489" marB="48489"/>
                </a:tc>
                <a:extLst>
                  <a:ext uri="{0D108BD9-81ED-4DB2-BD59-A6C34878D82A}">
                    <a16:rowId xmlns:a16="http://schemas.microsoft.com/office/drawing/2014/main" val="10002"/>
                  </a:ext>
                </a:extLst>
              </a:tr>
              <a:tr h="678843">
                <a:tc>
                  <a:txBody>
                    <a:bodyPr/>
                    <a:lstStyle/>
                    <a:p>
                      <a:r>
                        <a:rPr lang="en-US" sz="1450" dirty="0"/>
                        <a:t>Peer learning opportunities</a:t>
                      </a:r>
                    </a:p>
                  </a:txBody>
                  <a:tcPr marL="96978" marR="96978" marT="48489" marB="48489"/>
                </a:tc>
                <a:tc>
                  <a:txBody>
                    <a:bodyPr/>
                    <a:lstStyle/>
                    <a:p>
                      <a:r>
                        <a:rPr lang="en-US" sz="1450" dirty="0"/>
                        <a:t>Grantees with similar goals</a:t>
                      </a:r>
                      <a:r>
                        <a:rPr lang="en-US" sz="1450" baseline="0" dirty="0"/>
                        <a:t> </a:t>
                      </a:r>
                      <a:r>
                        <a:rPr lang="en-US" sz="1450" dirty="0"/>
                        <a:t>or challenges will have a chance to share and learn from each other through teleconference calls or webinars.</a:t>
                      </a:r>
                    </a:p>
                  </a:txBody>
                  <a:tcPr marL="96978" marR="96978" marT="48489" marB="48489"/>
                </a:tc>
                <a:extLst>
                  <a:ext uri="{0D108BD9-81ED-4DB2-BD59-A6C34878D82A}">
                    <a16:rowId xmlns:a16="http://schemas.microsoft.com/office/drawing/2014/main" val="10003"/>
                  </a:ext>
                </a:extLst>
              </a:tr>
              <a:tr h="772298">
                <a:tc>
                  <a:txBody>
                    <a:bodyPr/>
                    <a:lstStyle/>
                    <a:p>
                      <a:r>
                        <a:rPr lang="en-US" sz="1450" dirty="0"/>
                        <a:t>Community of Practice (CoP)</a:t>
                      </a:r>
                    </a:p>
                  </a:txBody>
                  <a:tcPr marL="96978" marR="96978" marT="48489" marB="48489"/>
                </a:tc>
                <a:tc>
                  <a:txBody>
                    <a:bodyPr/>
                    <a:lstStyle/>
                    <a:p>
                      <a:r>
                        <a:rPr lang="en-US" sz="1450" kern="1200" dirty="0">
                          <a:solidFill>
                            <a:schemeClr val="dk1"/>
                          </a:solidFill>
                          <a:effectLst/>
                          <a:latin typeface="+mn-lt"/>
                          <a:ea typeface="+mn-ea"/>
                          <a:cs typeface="+mn-cs"/>
                        </a:rPr>
                        <a:t>The </a:t>
                      </a:r>
                      <a:r>
                        <a:rPr lang="en-US" sz="1450" kern="1200" dirty="0" err="1">
                          <a:solidFill>
                            <a:schemeClr val="dk1"/>
                          </a:solidFill>
                          <a:effectLst/>
                          <a:latin typeface="+mn-lt"/>
                          <a:ea typeface="+mn-ea"/>
                          <a:cs typeface="+mn-cs"/>
                        </a:rPr>
                        <a:t>CoP</a:t>
                      </a:r>
                      <a:r>
                        <a:rPr lang="en-US" sz="1450" kern="1200" baseline="0" dirty="0">
                          <a:solidFill>
                            <a:schemeClr val="dk1"/>
                          </a:solidFill>
                          <a:effectLst/>
                          <a:latin typeface="+mn-lt"/>
                          <a:ea typeface="+mn-ea"/>
                          <a:cs typeface="+mn-cs"/>
                        </a:rPr>
                        <a:t> will include c</a:t>
                      </a:r>
                      <a:r>
                        <a:rPr lang="en-US" sz="1450" kern="1200" dirty="0">
                          <a:solidFill>
                            <a:schemeClr val="dk1"/>
                          </a:solidFill>
                          <a:effectLst/>
                          <a:latin typeface="+mn-lt"/>
                          <a:ea typeface="+mn-ea"/>
                          <a:cs typeface="+mn-cs"/>
                        </a:rPr>
                        <a:t>urated resources and new tools developed by the team to support implementation, and online discussion boards moderated on the SWFI CoP on WFGPS.</a:t>
                      </a:r>
                      <a:endParaRPr lang="en-US" sz="1450" dirty="0"/>
                    </a:p>
                  </a:txBody>
                  <a:tcPr marL="96978" marR="96978" marT="48489" marB="48489"/>
                </a:tc>
                <a:extLst>
                  <a:ext uri="{0D108BD9-81ED-4DB2-BD59-A6C34878D82A}">
                    <a16:rowId xmlns:a16="http://schemas.microsoft.com/office/drawing/2014/main" val="10004"/>
                  </a:ext>
                </a:extLst>
              </a:tr>
              <a:tr h="1066753">
                <a:tc>
                  <a:txBody>
                    <a:bodyPr/>
                    <a:lstStyle/>
                    <a:p>
                      <a:r>
                        <a:rPr lang="en-US" sz="1450" dirty="0"/>
                        <a:t>Written resource</a:t>
                      </a:r>
                      <a:r>
                        <a:rPr lang="en-US" sz="1450" baseline="0" dirty="0"/>
                        <a:t> materials</a:t>
                      </a:r>
                      <a:endParaRPr lang="en-US" sz="1450" dirty="0"/>
                    </a:p>
                  </a:txBody>
                  <a:tcPr marL="96978" marR="96978" marT="48489" marB="48489"/>
                </a:tc>
                <a:tc>
                  <a:txBody>
                    <a:bodyPr/>
                    <a:lstStyle/>
                    <a:p>
                      <a:r>
                        <a:rPr lang="en-US" sz="1450" kern="1200" dirty="0">
                          <a:solidFill>
                            <a:schemeClr val="dk1"/>
                          </a:solidFill>
                          <a:effectLst/>
                          <a:latin typeface="+mn-lt"/>
                          <a:ea typeface="+mn-ea"/>
                          <a:cs typeface="+mn-cs"/>
                        </a:rPr>
                        <a:t>The TA team will develop materials such as tip sheets on best practices, newsletters, and answers to frequently asked questions. The team will also connect grantees to existing tools and resources that are relevant to SWFI; all </a:t>
                      </a:r>
                      <a:r>
                        <a:rPr lang="en-US" sz="1450" kern="1200" dirty="0">
                          <a:solidFill>
                            <a:schemeClr val="tx1">
                              <a:lumMod val="50000"/>
                              <a:lumOff val="50000"/>
                            </a:schemeClr>
                          </a:solidFill>
                          <a:effectLst/>
                          <a:latin typeface="+mn-lt"/>
                          <a:ea typeface="+mn-ea"/>
                          <a:cs typeface="+mn-cs"/>
                        </a:rPr>
                        <a:t>will</a:t>
                      </a:r>
                      <a:r>
                        <a:rPr lang="en-US" sz="1450" kern="1200" baseline="0" dirty="0">
                          <a:solidFill>
                            <a:schemeClr val="tx1">
                              <a:lumMod val="50000"/>
                              <a:lumOff val="50000"/>
                            </a:schemeClr>
                          </a:solidFill>
                          <a:effectLst/>
                          <a:latin typeface="+mn-lt"/>
                          <a:ea typeface="+mn-ea"/>
                          <a:cs typeface="+mn-cs"/>
                        </a:rPr>
                        <a:t> be made </a:t>
                      </a:r>
                      <a:r>
                        <a:rPr lang="en-US" sz="1450" kern="1200" dirty="0">
                          <a:solidFill>
                            <a:schemeClr val="tx1">
                              <a:lumMod val="50000"/>
                              <a:lumOff val="50000"/>
                            </a:schemeClr>
                          </a:solidFill>
                          <a:effectLst/>
                          <a:latin typeface="+mn-lt"/>
                          <a:ea typeface="+mn-ea"/>
                          <a:cs typeface="+mn-cs"/>
                        </a:rPr>
                        <a:t>available </a:t>
                      </a:r>
                      <a:r>
                        <a:rPr lang="en-US" sz="1450" kern="1200" dirty="0">
                          <a:solidFill>
                            <a:schemeClr val="dk1"/>
                          </a:solidFill>
                          <a:effectLst/>
                          <a:latin typeface="+mn-lt"/>
                          <a:ea typeface="+mn-ea"/>
                          <a:cs typeface="+mn-cs"/>
                        </a:rPr>
                        <a:t>on the SWFI CoP.</a:t>
                      </a:r>
                      <a:endParaRPr lang="en-US" sz="1450" dirty="0"/>
                    </a:p>
                  </a:txBody>
                  <a:tcPr marL="96978" marR="96978" marT="48489" marB="48489"/>
                </a:tc>
                <a:extLst>
                  <a:ext uri="{0D108BD9-81ED-4DB2-BD59-A6C34878D82A}">
                    <a16:rowId xmlns:a16="http://schemas.microsoft.com/office/drawing/2014/main" val="10005"/>
                  </a:ext>
                </a:extLst>
              </a:tr>
              <a:tr h="394630">
                <a:tc>
                  <a:txBody>
                    <a:bodyPr/>
                    <a:lstStyle/>
                    <a:p>
                      <a:r>
                        <a:rPr lang="en-US" sz="1450" dirty="0"/>
                        <a:t>Site visits</a:t>
                      </a:r>
                    </a:p>
                  </a:txBody>
                  <a:tcPr marL="96978" marR="96978" marT="48489" marB="48489"/>
                </a:tc>
                <a:tc>
                  <a:txBody>
                    <a:bodyPr/>
                    <a:lstStyle/>
                    <a:p>
                      <a:r>
                        <a:rPr lang="en-US" sz="1450" dirty="0"/>
                        <a:t>On-site, program-level TA may be provided to grantees on a limited basis.</a:t>
                      </a:r>
                    </a:p>
                  </a:txBody>
                  <a:tcPr marL="96978" marR="96978" marT="48489" marB="4848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29577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7488"/>
            <a:ext cx="6908800" cy="774700"/>
          </a:xfrm>
        </p:spPr>
        <p:txBody>
          <a:bodyPr>
            <a:normAutofit fontScale="90000"/>
          </a:bodyPr>
          <a:lstStyle/>
          <a:p>
            <a:r>
              <a:rPr lang="en-US" dirty="0"/>
              <a:t>Collaborative, Evidence-Informed Approach to TA Delivery</a:t>
            </a:r>
          </a:p>
        </p:txBody>
      </p:sp>
      <p:sp>
        <p:nvSpPr>
          <p:cNvPr id="3" name="Content Placeholder 2"/>
          <p:cNvSpPr>
            <a:spLocks noGrp="1"/>
          </p:cNvSpPr>
          <p:nvPr>
            <p:ph idx="4294967295"/>
          </p:nvPr>
        </p:nvSpPr>
        <p:spPr>
          <a:xfrm>
            <a:off x="674914" y="1209675"/>
            <a:ext cx="6908800" cy="4654550"/>
          </a:xfrm>
        </p:spPr>
        <p:txBody>
          <a:bodyPr>
            <a:normAutofit fontScale="77500" lnSpcReduction="20000"/>
          </a:bodyPr>
          <a:lstStyle/>
          <a:p>
            <a:r>
              <a:rPr lang="en-US" sz="3200" dirty="0"/>
              <a:t>TA approach systematically brings together theory, evidence, and practice </a:t>
            </a:r>
          </a:p>
          <a:p>
            <a:r>
              <a:rPr lang="en-US" sz="3200" dirty="0"/>
              <a:t>Collaboratively deliver and customize TA based on emerging grantee needs</a:t>
            </a:r>
          </a:p>
          <a:p>
            <a:pPr lvl="1"/>
            <a:r>
              <a:rPr lang="en-US" sz="2800" dirty="0"/>
              <a:t>Identify project challenges and brainstorm practical, evidence-based solutions</a:t>
            </a:r>
          </a:p>
          <a:p>
            <a:pPr lvl="1"/>
            <a:r>
              <a:rPr lang="en-US" sz="2800" dirty="0"/>
              <a:t>Plan to implement new solutions to address problems</a:t>
            </a:r>
          </a:p>
          <a:p>
            <a:pPr lvl="1"/>
            <a:r>
              <a:rPr lang="en-US" sz="2800" dirty="0"/>
              <a:t>Develop systems for continual improvement of ongoing efforts</a:t>
            </a:r>
          </a:p>
          <a:p>
            <a:r>
              <a:rPr lang="en-US" sz="3200" dirty="0"/>
              <a:t>Support evidence-informed strategic planning</a:t>
            </a:r>
          </a:p>
          <a:p>
            <a:r>
              <a:rPr lang="en-US" sz="3200" dirty="0"/>
              <a:t>Build grantee capacity for analytically focused program improvement</a:t>
            </a:r>
          </a:p>
        </p:txBody>
      </p:sp>
    </p:spTree>
    <p:extLst>
      <p:ext uri="{BB962C8B-B14F-4D97-AF65-F5344CB8AC3E}">
        <p14:creationId xmlns:p14="http://schemas.microsoft.com/office/powerpoint/2010/main" val="4056686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293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489"/>
            <a:ext cx="6908800" cy="774492"/>
          </a:xfrm>
          <a:prstGeom prst="rect">
            <a:avLst/>
          </a:prstGeom>
        </p:spPr>
        <p:txBody>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dirty="0"/>
              <a:t>Grantee Polling Question</a:t>
            </a:r>
          </a:p>
        </p:txBody>
      </p:sp>
      <p:sp>
        <p:nvSpPr>
          <p:cNvPr id="3" name="Slide Number Placeholder 2"/>
          <p:cNvSpPr txBox="1">
            <a:spLocks/>
          </p:cNvSpPr>
          <p:nvPr/>
        </p:nvSpPr>
        <p:spPr>
          <a:xfrm>
            <a:off x="7010400" y="64166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Diagram 4"/>
          <p:cNvGraphicFramePr/>
          <p:nvPr>
            <p:extLst>
              <p:ext uri="{D42A27DB-BD31-4B8C-83A1-F6EECF244321}">
                <p14:modId xmlns:p14="http://schemas.microsoft.com/office/powerpoint/2010/main" val="4260770410"/>
              </p:ext>
            </p:extLst>
          </p:nvPr>
        </p:nvGraphicFramePr>
        <p:xfrm>
          <a:off x="304800" y="778147"/>
          <a:ext cx="7543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800" y="2267506"/>
            <a:ext cx="6781800" cy="3908762"/>
          </a:xfrm>
          <a:prstGeom prst="rect">
            <a:avLst/>
          </a:prstGeom>
          <a:noFill/>
        </p:spPr>
        <p:txBody>
          <a:bodyPr wrap="square" rtlCol="0">
            <a:spAutoFit/>
          </a:bodyPr>
          <a:lstStyle/>
          <a:p>
            <a:pPr marL="342900" indent="-342900">
              <a:spcAft>
                <a:spcPts val="2400"/>
              </a:spcAft>
              <a:buFont typeface="+mj-lt"/>
              <a:buAutoNum type="arabicPeriod"/>
            </a:pPr>
            <a:r>
              <a:rPr lang="en-US" sz="1400" b="1" dirty="0">
                <a:latin typeface="Arial" pitchFamily="34" charset="0"/>
                <a:cs typeface="Arial" pitchFamily="34" charset="0"/>
              </a:rPr>
              <a:t>Training or education: </a:t>
            </a:r>
            <a:r>
              <a:rPr lang="en-US" sz="1400" dirty="0">
                <a:latin typeface="Arial" pitchFamily="34" charset="0"/>
                <a:cs typeface="Arial" pitchFamily="34" charset="0"/>
              </a:rPr>
              <a:t>Understanding what training participants need; identifying appropriate training or education resources; connecting participants to training and education</a:t>
            </a:r>
          </a:p>
          <a:p>
            <a:pPr marL="342900" indent="-342900">
              <a:spcAft>
                <a:spcPts val="2400"/>
              </a:spcAft>
              <a:buFont typeface="+mj-lt"/>
              <a:buAutoNum type="arabicPeriod"/>
            </a:pPr>
            <a:r>
              <a:rPr lang="en-US" sz="1400" b="1" dirty="0">
                <a:latin typeface="Arial" pitchFamily="34" charset="0"/>
                <a:cs typeface="Arial" pitchFamily="34" charset="0"/>
              </a:rPr>
              <a:t>Employment activities: </a:t>
            </a:r>
            <a:r>
              <a:rPr lang="en-US" sz="1400" dirty="0">
                <a:latin typeface="Arial" pitchFamily="34" charset="0"/>
                <a:cs typeface="Arial" pitchFamily="34" charset="0"/>
              </a:rPr>
              <a:t>Connecting participants to the workforce or helping them retain jobs</a:t>
            </a:r>
          </a:p>
          <a:p>
            <a:pPr marL="342900" indent="-342900">
              <a:spcAft>
                <a:spcPts val="2400"/>
              </a:spcAft>
              <a:buFont typeface="+mj-lt"/>
              <a:buAutoNum type="arabicPeriod"/>
            </a:pPr>
            <a:r>
              <a:rPr lang="en-US" sz="1400" b="1" dirty="0">
                <a:latin typeface="Arial" pitchFamily="34" charset="0"/>
                <a:cs typeface="Arial" pitchFamily="34" charset="0"/>
              </a:rPr>
              <a:t>Child care: </a:t>
            </a:r>
            <a:r>
              <a:rPr lang="en-US" sz="1400" dirty="0">
                <a:latin typeface="Arial" pitchFamily="34" charset="0"/>
                <a:cs typeface="Arial" pitchFamily="34" charset="0"/>
              </a:rPr>
              <a:t>Assessing needs; structuring training, education, or work activities to align with the availability of  child care; helping participants access the care they need</a:t>
            </a:r>
          </a:p>
          <a:p>
            <a:pPr marL="342900" indent="-342900">
              <a:spcAft>
                <a:spcPts val="2400"/>
              </a:spcAft>
              <a:buFont typeface="+mj-lt"/>
              <a:buAutoNum type="arabicPeriod"/>
            </a:pPr>
            <a:r>
              <a:rPr lang="en-US" sz="1400" b="1" dirty="0">
                <a:latin typeface="Arial" pitchFamily="34" charset="0"/>
                <a:cs typeface="Arial" pitchFamily="34" charset="0"/>
              </a:rPr>
              <a:t>Program design or practices: </a:t>
            </a:r>
            <a:r>
              <a:rPr lang="en-US" sz="1400" dirty="0">
                <a:latin typeface="Arial" pitchFamily="34" charset="0"/>
                <a:cs typeface="Arial" pitchFamily="34" charset="0"/>
              </a:rPr>
              <a:t>Reaching and recruiting participants; covering the cost of services; building tools or data systems; developing partnerships; aligning processes and communication across partners</a:t>
            </a:r>
          </a:p>
          <a:p>
            <a:pPr marL="342900" indent="-342900">
              <a:spcAft>
                <a:spcPts val="2400"/>
              </a:spcAft>
              <a:buFont typeface="+mj-lt"/>
              <a:buAutoNum type="arabicPeriod"/>
            </a:pPr>
            <a:r>
              <a:rPr lang="en-US" sz="1400" b="1" dirty="0">
                <a:latin typeface="Arial" pitchFamily="34" charset="0"/>
                <a:cs typeface="Arial" pitchFamily="34" charset="0"/>
              </a:rPr>
              <a:t>Other </a:t>
            </a:r>
            <a:r>
              <a:rPr lang="en-US" sz="1400" dirty="0">
                <a:latin typeface="Arial" pitchFamily="34" charset="0"/>
                <a:cs typeface="Arial" pitchFamily="34" charset="0"/>
              </a:rPr>
              <a:t>(please specify in the main chat box)</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8190" y="5366661"/>
            <a:ext cx="1737810" cy="1619213"/>
          </a:xfrm>
          <a:prstGeom prst="ellipse">
            <a:avLst/>
          </a:prstGeom>
          <a:ln>
            <a:noFill/>
          </a:ln>
          <a:effectLst>
            <a:softEdge rad="112500"/>
          </a:effectLst>
        </p:spPr>
      </p:pic>
    </p:spTree>
    <p:extLst>
      <p:ext uri="{BB962C8B-B14F-4D97-AF65-F5344CB8AC3E}">
        <p14:creationId xmlns:p14="http://schemas.microsoft.com/office/powerpoint/2010/main" val="3098361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489"/>
            <a:ext cx="6908800" cy="774492"/>
          </a:xfrm>
          <a:prstGeom prst="rect">
            <a:avLst/>
          </a:prstGeom>
        </p:spPr>
        <p:txBody>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dirty="0"/>
              <a:t>Grantee Polling Question</a:t>
            </a:r>
          </a:p>
        </p:txBody>
      </p:sp>
      <p:sp>
        <p:nvSpPr>
          <p:cNvPr id="3" name="Slide Number Placeholder 2"/>
          <p:cNvSpPr txBox="1">
            <a:spLocks/>
          </p:cNvSpPr>
          <p:nvPr/>
        </p:nvSpPr>
        <p:spPr>
          <a:xfrm>
            <a:off x="7010400" y="64166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Diagram 4"/>
          <p:cNvGraphicFramePr/>
          <p:nvPr>
            <p:extLst>
              <p:ext uri="{D42A27DB-BD31-4B8C-83A1-F6EECF244321}">
                <p14:modId xmlns:p14="http://schemas.microsoft.com/office/powerpoint/2010/main" val="2672823236"/>
              </p:ext>
            </p:extLst>
          </p:nvPr>
        </p:nvGraphicFramePr>
        <p:xfrm>
          <a:off x="304800" y="778147"/>
          <a:ext cx="7543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800" y="2267506"/>
            <a:ext cx="6781800" cy="3908762"/>
          </a:xfrm>
          <a:prstGeom prst="rect">
            <a:avLst/>
          </a:prstGeom>
          <a:noFill/>
        </p:spPr>
        <p:txBody>
          <a:bodyPr wrap="square" rtlCol="0">
            <a:spAutoFit/>
          </a:bodyPr>
          <a:lstStyle/>
          <a:p>
            <a:pPr marL="342900" indent="-342900">
              <a:spcAft>
                <a:spcPts val="2400"/>
              </a:spcAft>
              <a:buFont typeface="+mj-lt"/>
              <a:buAutoNum type="arabicPeriod"/>
            </a:pPr>
            <a:r>
              <a:rPr lang="en-US" sz="1400" b="1" dirty="0">
                <a:latin typeface="Arial" pitchFamily="34" charset="0"/>
                <a:cs typeface="Arial" pitchFamily="34" charset="0"/>
              </a:rPr>
              <a:t>Training or education: </a:t>
            </a:r>
            <a:r>
              <a:rPr lang="en-US" sz="1400" dirty="0">
                <a:latin typeface="Arial" pitchFamily="34" charset="0"/>
                <a:cs typeface="Arial" pitchFamily="34" charset="0"/>
              </a:rPr>
              <a:t>Understanding what training participants need; identifying appropriate training or education resources; connecting participants to training and education</a:t>
            </a:r>
          </a:p>
          <a:p>
            <a:pPr marL="342900" indent="-342900">
              <a:spcAft>
                <a:spcPts val="2400"/>
              </a:spcAft>
              <a:buFont typeface="+mj-lt"/>
              <a:buAutoNum type="arabicPeriod"/>
            </a:pPr>
            <a:r>
              <a:rPr lang="en-US" sz="1400" b="1" dirty="0">
                <a:latin typeface="Arial" pitchFamily="34" charset="0"/>
                <a:cs typeface="Arial" pitchFamily="34" charset="0"/>
              </a:rPr>
              <a:t>Employment activities: </a:t>
            </a:r>
            <a:r>
              <a:rPr lang="en-US" sz="1400" dirty="0">
                <a:latin typeface="Arial" pitchFamily="34" charset="0"/>
                <a:cs typeface="Arial" pitchFamily="34" charset="0"/>
              </a:rPr>
              <a:t>Connecting participants to the workforce or helping them retain jobs</a:t>
            </a:r>
          </a:p>
          <a:p>
            <a:pPr marL="342900" indent="-342900">
              <a:spcAft>
                <a:spcPts val="2400"/>
              </a:spcAft>
              <a:buFont typeface="+mj-lt"/>
              <a:buAutoNum type="arabicPeriod"/>
            </a:pPr>
            <a:r>
              <a:rPr lang="en-US" sz="1400" b="1" dirty="0">
                <a:latin typeface="Arial" pitchFamily="34" charset="0"/>
                <a:cs typeface="Arial" pitchFamily="34" charset="0"/>
              </a:rPr>
              <a:t>Child care: </a:t>
            </a:r>
            <a:r>
              <a:rPr lang="en-US" sz="1400" dirty="0">
                <a:latin typeface="Arial" pitchFamily="34" charset="0"/>
                <a:cs typeface="Arial" pitchFamily="34" charset="0"/>
              </a:rPr>
              <a:t>Assessing needs; structuring training, education, or work activities to align with the availability of child care; helping participants access the care they need</a:t>
            </a:r>
          </a:p>
          <a:p>
            <a:pPr marL="342900" indent="-342900">
              <a:spcAft>
                <a:spcPts val="2400"/>
              </a:spcAft>
              <a:buFont typeface="+mj-lt"/>
              <a:buAutoNum type="arabicPeriod"/>
            </a:pPr>
            <a:r>
              <a:rPr lang="en-US" sz="1400" b="1" dirty="0">
                <a:latin typeface="Arial" pitchFamily="34" charset="0"/>
                <a:cs typeface="Arial" pitchFamily="34" charset="0"/>
              </a:rPr>
              <a:t>Program design or practices: </a:t>
            </a:r>
            <a:r>
              <a:rPr lang="en-US" sz="1400" dirty="0">
                <a:latin typeface="Arial" pitchFamily="34" charset="0"/>
                <a:cs typeface="Arial" pitchFamily="34" charset="0"/>
              </a:rPr>
              <a:t>Reaching and recruiting participants; covering the cost of services; building tools or data systems; developing partnerships; aligning processes and communication across partners</a:t>
            </a:r>
          </a:p>
          <a:p>
            <a:pPr marL="342900" indent="-342900">
              <a:spcAft>
                <a:spcPts val="2400"/>
              </a:spcAft>
              <a:buFont typeface="+mj-lt"/>
              <a:buAutoNum type="arabicPeriod"/>
            </a:pPr>
            <a:r>
              <a:rPr lang="en-US" sz="1400" b="1" dirty="0">
                <a:latin typeface="Arial" pitchFamily="34" charset="0"/>
                <a:cs typeface="Arial" pitchFamily="34" charset="0"/>
              </a:rPr>
              <a:t>Other </a:t>
            </a:r>
            <a:r>
              <a:rPr lang="en-US" sz="1400" dirty="0">
                <a:latin typeface="Arial" pitchFamily="34" charset="0"/>
                <a:cs typeface="Arial" pitchFamily="34" charset="0"/>
              </a:rPr>
              <a:t>(please specify in the main chat box)</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8190" y="5366661"/>
            <a:ext cx="1737810" cy="1619213"/>
          </a:xfrm>
          <a:prstGeom prst="ellipse">
            <a:avLst/>
          </a:prstGeom>
          <a:ln>
            <a:noFill/>
          </a:ln>
          <a:effectLst>
            <a:softEdge rad="112500"/>
          </a:effectLst>
        </p:spPr>
      </p:pic>
    </p:spTree>
    <p:extLst>
      <p:ext uri="{BB962C8B-B14F-4D97-AF65-F5344CB8AC3E}">
        <p14:creationId xmlns:p14="http://schemas.microsoft.com/office/powerpoint/2010/main" val="2638958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SWFI</a:t>
            </a:r>
            <a:r>
              <a:rPr lang="en-US" dirty="0"/>
              <a:t> CoP</a:t>
            </a:r>
          </a:p>
        </p:txBody>
      </p:sp>
      <p:sp>
        <p:nvSpPr>
          <p:cNvPr id="3" name="Content Placeholder 2"/>
          <p:cNvSpPr>
            <a:spLocks noGrp="1"/>
          </p:cNvSpPr>
          <p:nvPr>
            <p:ph idx="1"/>
          </p:nvPr>
        </p:nvSpPr>
        <p:spPr>
          <a:xfrm>
            <a:off x="457200" y="1209470"/>
            <a:ext cx="3486150" cy="4894150"/>
          </a:xfrm>
        </p:spPr>
        <p:txBody>
          <a:bodyPr/>
          <a:lstStyle/>
          <a:p>
            <a:r>
              <a:rPr lang="en-US" dirty="0"/>
              <a:t>One-stop shop for TA resources</a:t>
            </a:r>
          </a:p>
          <a:p>
            <a:r>
              <a:rPr lang="en-US" dirty="0"/>
              <a:t>Discussion boards for connecting with other grantees</a:t>
            </a:r>
          </a:p>
          <a:p>
            <a:r>
              <a:rPr lang="en-US" dirty="0"/>
              <a:t>Announcements for upcoming events</a:t>
            </a:r>
          </a:p>
          <a:p>
            <a:r>
              <a:rPr lang="en-US" dirty="0"/>
              <a:t>Coming soon</a:t>
            </a:r>
          </a:p>
        </p:txBody>
      </p:sp>
      <p:pic>
        <p:nvPicPr>
          <p:cNvPr id="4" name="Picture 3"/>
          <p:cNvPicPr>
            <a:picLocks noChangeAspect="1"/>
          </p:cNvPicPr>
          <p:nvPr/>
        </p:nvPicPr>
        <p:blipFill rotWithShape="1">
          <a:blip r:embed="rId3"/>
          <a:srcRect l="9512" t="31978" r="72778" b="16965"/>
          <a:stretch/>
        </p:blipFill>
        <p:spPr>
          <a:xfrm>
            <a:off x="3830382" y="1209470"/>
            <a:ext cx="4181911" cy="4634368"/>
          </a:xfrm>
          <a:prstGeom prst="rect">
            <a:avLst/>
          </a:prstGeom>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332963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SWFI Coaching</a:t>
            </a:r>
          </a:p>
        </p:txBody>
      </p:sp>
    </p:spTree>
    <p:extLst>
      <p:ext uri="{BB962C8B-B14F-4D97-AF65-F5344CB8AC3E}">
        <p14:creationId xmlns:p14="http://schemas.microsoft.com/office/powerpoint/2010/main" val="152871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81" y="1280052"/>
            <a:ext cx="4980609" cy="1470025"/>
          </a:xfrm>
        </p:spPr>
        <p:txBody>
          <a:bodyPr/>
          <a:lstStyle/>
          <a:p>
            <a:r>
              <a:rPr lang="en-US" dirty="0"/>
              <a:t>Introduction to Technical Assistance for H1-B SWFI Grantees</a:t>
            </a:r>
          </a:p>
        </p:txBody>
      </p:sp>
      <p:sp>
        <p:nvSpPr>
          <p:cNvPr id="6" name="Text Placeholder 5"/>
          <p:cNvSpPr>
            <a:spLocks noGrp="1"/>
          </p:cNvSpPr>
          <p:nvPr>
            <p:ph type="body" sz="half" idx="12"/>
          </p:nvPr>
        </p:nvSpPr>
        <p:spPr/>
        <p:txBody>
          <a:bodyPr/>
          <a:lstStyle/>
          <a:p>
            <a:r>
              <a:rPr lang="en-US" sz="2000" dirty="0">
                <a:ln w="17780" cmpd="sng">
                  <a:noFill/>
                  <a:prstDash val="solid"/>
                  <a:miter lim="800000"/>
                </a:ln>
              </a:rPr>
              <a:t>Office of Workforce Investment, Division of Strategic Investments</a:t>
            </a:r>
            <a:endParaRPr lang="en-US" dirty="0">
              <a:latin typeface="Franklin Gothic Medium" panose="020B0603020102020204" pitchFamily="34" charset="0"/>
            </a:endParaRP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403076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Coaches</a:t>
            </a:r>
          </a:p>
        </p:txBody>
      </p:sp>
      <p:sp>
        <p:nvSpPr>
          <p:cNvPr id="6" name="Content Placeholder 5"/>
          <p:cNvSpPr>
            <a:spLocks noGrp="1"/>
          </p:cNvSpPr>
          <p:nvPr>
            <p:ph idx="1"/>
          </p:nvPr>
        </p:nvSpPr>
        <p:spPr/>
        <p:txBody>
          <a:bodyPr>
            <a:normAutofit/>
          </a:bodyPr>
          <a:lstStyle/>
          <a:p>
            <a:r>
              <a:rPr lang="en-US" sz="3500" dirty="0"/>
              <a:t>Elizabeth Brown</a:t>
            </a:r>
          </a:p>
          <a:p>
            <a:r>
              <a:rPr lang="en-US" sz="3500" dirty="0"/>
              <a:t>Jessica Harding</a:t>
            </a:r>
          </a:p>
          <a:p>
            <a:r>
              <a:rPr lang="en-US" sz="3500" dirty="0"/>
              <a:t>Talia Kahn-Kravis</a:t>
            </a:r>
          </a:p>
          <a:p>
            <a:r>
              <a:rPr lang="en-US" sz="3500" dirty="0"/>
              <a:t>Lily Roberts</a:t>
            </a:r>
          </a:p>
          <a:p>
            <a:endParaRPr lang="en-US" dirty="0"/>
          </a:p>
        </p:txBody>
      </p:sp>
    </p:spTree>
    <p:extLst>
      <p:ext uri="{BB962C8B-B14F-4D97-AF65-F5344CB8AC3E}">
        <p14:creationId xmlns:p14="http://schemas.microsoft.com/office/powerpoint/2010/main" val="2532062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SMEs</a:t>
            </a:r>
          </a:p>
        </p:txBody>
      </p:sp>
      <p:sp>
        <p:nvSpPr>
          <p:cNvPr id="3" name="Content Placeholder 2"/>
          <p:cNvSpPr>
            <a:spLocks noGrp="1"/>
          </p:cNvSpPr>
          <p:nvPr>
            <p:ph idx="1"/>
          </p:nvPr>
        </p:nvSpPr>
        <p:spPr/>
        <p:txBody>
          <a:bodyPr/>
          <a:lstStyle/>
          <a:p>
            <a:r>
              <a:rPr lang="en-US" dirty="0"/>
              <a:t>Provide support focused on system-level needs</a:t>
            </a:r>
          </a:p>
          <a:p>
            <a:r>
              <a:rPr lang="en-US" dirty="0"/>
              <a:t>Participate in convenings, some peer learning activities, and webinars</a:t>
            </a:r>
          </a:p>
          <a:p>
            <a:r>
              <a:rPr lang="en-US" dirty="0"/>
              <a:t>Work with your coach to coordinate collaboration with senior SMEs</a:t>
            </a:r>
          </a:p>
        </p:txBody>
      </p:sp>
    </p:spTree>
    <p:extLst>
      <p:ext uri="{BB962C8B-B14F-4D97-AF65-F5344CB8AC3E}">
        <p14:creationId xmlns:p14="http://schemas.microsoft.com/office/powerpoint/2010/main" val="66703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Role of your FPO vs.</a:t>
            </a:r>
            <a:br>
              <a:rPr lang="en-US" dirty="0"/>
            </a:br>
            <a:r>
              <a:rPr lang="en-US" dirty="0"/>
              <a:t>Your TA Coach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4425283"/>
              </p:ext>
            </p:extLst>
          </p:nvPr>
        </p:nvGraphicFramePr>
        <p:xfrm>
          <a:off x="457200" y="1209675"/>
          <a:ext cx="6908800" cy="385064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tblGrid>
              <a:tr h="370840">
                <a:tc>
                  <a:txBody>
                    <a:bodyPr/>
                    <a:lstStyle/>
                    <a:p>
                      <a:r>
                        <a:rPr lang="en-US" dirty="0"/>
                        <a:t>FPOs</a:t>
                      </a:r>
                      <a:r>
                        <a:rPr lang="en-US" baseline="0" dirty="0"/>
                        <a:t> provide guidance with technical grant needs, including:</a:t>
                      </a:r>
                      <a:endParaRPr lang="en-US" dirty="0"/>
                    </a:p>
                  </a:txBody>
                  <a:tcPr/>
                </a:tc>
                <a:tc>
                  <a:txBody>
                    <a:bodyPr/>
                    <a:lstStyle/>
                    <a:p>
                      <a:r>
                        <a:rPr lang="en-US" dirty="0"/>
                        <a:t>TA coaches provide support with program-level TA needs, including:</a:t>
                      </a:r>
                    </a:p>
                  </a:txBody>
                  <a:tcPr/>
                </a:tc>
                <a:extLst>
                  <a:ext uri="{0D108BD9-81ED-4DB2-BD59-A6C34878D82A}">
                    <a16:rowId xmlns:a16="http://schemas.microsoft.com/office/drawing/2014/main" val="10000"/>
                  </a:ext>
                </a:extLst>
              </a:tr>
              <a:tr h="370840">
                <a:tc>
                  <a:txBody>
                    <a:bodyPr/>
                    <a:lstStyle/>
                    <a:p>
                      <a:r>
                        <a:rPr lang="en-US" dirty="0"/>
                        <a:t>Clarification of Funding</a:t>
                      </a:r>
                      <a:r>
                        <a:rPr lang="en-US" baseline="0" dirty="0"/>
                        <a:t> Opportunity Announcement (</a:t>
                      </a:r>
                      <a:r>
                        <a:rPr lang="en-US" baseline="0" dirty="0" err="1"/>
                        <a:t>FO</a:t>
                      </a:r>
                      <a:r>
                        <a:rPr lang="en-US" dirty="0" err="1"/>
                        <a:t>A</a:t>
                      </a:r>
                      <a:r>
                        <a:rPr lang="en-US" dirty="0"/>
                        <a:t>)</a:t>
                      </a:r>
                    </a:p>
                  </a:txBody>
                  <a:tcPr/>
                </a:tc>
                <a:tc>
                  <a:txBody>
                    <a:bodyPr/>
                    <a:lstStyle/>
                    <a:p>
                      <a:r>
                        <a:rPr lang="en-US" dirty="0"/>
                        <a:t>Strategies for program improvement</a:t>
                      </a:r>
                    </a:p>
                  </a:txBody>
                  <a:tcPr/>
                </a:tc>
                <a:extLst>
                  <a:ext uri="{0D108BD9-81ED-4DB2-BD59-A6C34878D82A}">
                    <a16:rowId xmlns:a16="http://schemas.microsoft.com/office/drawing/2014/main" val="10001"/>
                  </a:ext>
                </a:extLst>
              </a:tr>
              <a:tr h="370840">
                <a:tc>
                  <a:txBody>
                    <a:bodyPr/>
                    <a:lstStyle/>
                    <a:p>
                      <a:r>
                        <a:rPr lang="en-US" dirty="0"/>
                        <a:t>Modifications to the statement</a:t>
                      </a:r>
                      <a:r>
                        <a:rPr lang="en-US" baseline="0" dirty="0"/>
                        <a:t> </a:t>
                      </a:r>
                      <a:r>
                        <a:rPr lang="en-US" dirty="0"/>
                        <a:t>of</a:t>
                      </a:r>
                      <a:r>
                        <a:rPr lang="en-US" baseline="0" dirty="0"/>
                        <a:t> </a:t>
                      </a:r>
                      <a:r>
                        <a:rPr lang="en-US" dirty="0"/>
                        <a:t>work</a:t>
                      </a:r>
                    </a:p>
                  </a:txBody>
                  <a:tcPr/>
                </a:tc>
                <a:tc>
                  <a:txBody>
                    <a:bodyPr/>
                    <a:lstStyle/>
                    <a:p>
                      <a:r>
                        <a:rPr lang="en-US" dirty="0"/>
                        <a:t>Development of partnerships</a:t>
                      </a:r>
                    </a:p>
                  </a:txBody>
                  <a:tcPr/>
                </a:tc>
                <a:extLst>
                  <a:ext uri="{0D108BD9-81ED-4DB2-BD59-A6C34878D82A}">
                    <a16:rowId xmlns:a16="http://schemas.microsoft.com/office/drawing/2014/main" val="10002"/>
                  </a:ext>
                </a:extLst>
              </a:tr>
              <a:tr h="370840">
                <a:tc>
                  <a:txBody>
                    <a:bodyPr/>
                    <a:lstStyle/>
                    <a:p>
                      <a:r>
                        <a:rPr lang="en-US" dirty="0"/>
                        <a:t>Quarterly performance reports</a:t>
                      </a:r>
                    </a:p>
                  </a:txBody>
                  <a:tcPr/>
                </a:tc>
                <a:tc>
                  <a:txBody>
                    <a:bodyPr/>
                    <a:lstStyle/>
                    <a:p>
                      <a:r>
                        <a:rPr lang="en-US" dirty="0"/>
                        <a:t>Program sustainability</a:t>
                      </a:r>
                    </a:p>
                  </a:txBody>
                  <a:tcPr/>
                </a:tc>
                <a:extLst>
                  <a:ext uri="{0D108BD9-81ED-4DB2-BD59-A6C34878D82A}">
                    <a16:rowId xmlns:a16="http://schemas.microsoft.com/office/drawing/2014/main" val="10003"/>
                  </a:ext>
                </a:extLst>
              </a:tr>
              <a:tr h="370840">
                <a:tc>
                  <a:txBody>
                    <a:bodyPr/>
                    <a:lstStyle/>
                    <a:p>
                      <a:r>
                        <a:rPr lang="en-US" dirty="0"/>
                        <a:t>Fiscal questions</a:t>
                      </a:r>
                    </a:p>
                  </a:txBody>
                  <a:tcPr/>
                </a:tc>
                <a:tc>
                  <a:txBody>
                    <a:bodyPr/>
                    <a:lstStyle/>
                    <a:p>
                      <a:r>
                        <a:rPr lang="en-US" dirty="0"/>
                        <a:t>Organizational structure</a:t>
                      </a:r>
                    </a:p>
                  </a:txBody>
                  <a:tcPr/>
                </a:tc>
                <a:extLst>
                  <a:ext uri="{0D108BD9-81ED-4DB2-BD59-A6C34878D82A}">
                    <a16:rowId xmlns:a16="http://schemas.microsoft.com/office/drawing/2014/main" val="10004"/>
                  </a:ext>
                </a:extLst>
              </a:tr>
              <a:tr h="370840">
                <a:tc>
                  <a:txBody>
                    <a:bodyPr/>
                    <a:lstStyle/>
                    <a:p>
                      <a:r>
                        <a:rPr lang="en-US" dirty="0"/>
                        <a:t>Other policy questions</a:t>
                      </a:r>
                    </a:p>
                  </a:txBody>
                  <a:tcPr/>
                </a:tc>
                <a:tc>
                  <a:txBody>
                    <a:bodyPr/>
                    <a:lstStyle/>
                    <a:p>
                      <a:r>
                        <a:rPr lang="en-US" dirty="0"/>
                        <a:t>Connections to other grantees or SMEs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12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489"/>
            <a:ext cx="6908800" cy="774492"/>
          </a:xfrm>
          <a:prstGeom prst="rect">
            <a:avLst/>
          </a:prstGeom>
        </p:spPr>
        <p:txBody>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dirty="0"/>
              <a:t>Grantee Polling Question</a:t>
            </a:r>
          </a:p>
        </p:txBody>
      </p:sp>
      <p:sp>
        <p:nvSpPr>
          <p:cNvPr id="3" name="Slide Number Placeholder 2"/>
          <p:cNvSpPr txBox="1">
            <a:spLocks/>
          </p:cNvSpPr>
          <p:nvPr/>
        </p:nvSpPr>
        <p:spPr>
          <a:xfrm>
            <a:off x="7010400" y="64166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Diagram 4"/>
          <p:cNvGraphicFramePr/>
          <p:nvPr>
            <p:extLst>
              <p:ext uri="{D42A27DB-BD31-4B8C-83A1-F6EECF244321}">
                <p14:modId xmlns:p14="http://schemas.microsoft.com/office/powerpoint/2010/main" val="3911295231"/>
              </p:ext>
            </p:extLst>
          </p:nvPr>
        </p:nvGraphicFramePr>
        <p:xfrm>
          <a:off x="304800" y="778147"/>
          <a:ext cx="75438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800" y="2267506"/>
            <a:ext cx="6781800" cy="2923877"/>
          </a:xfrm>
          <a:prstGeom prst="rect">
            <a:avLst/>
          </a:prstGeom>
          <a:noFill/>
        </p:spPr>
        <p:txBody>
          <a:bodyPr wrap="square" rtlCol="0">
            <a:spAutoFit/>
          </a:bodyPr>
          <a:lstStyle/>
          <a:p>
            <a:pPr marL="342900" indent="-342900">
              <a:spcAft>
                <a:spcPts val="2400"/>
              </a:spcAft>
              <a:buFont typeface="+mj-lt"/>
              <a:buAutoNum type="arabicPeriod"/>
            </a:pPr>
            <a:r>
              <a:rPr lang="en-US" sz="1400" b="1" dirty="0">
                <a:latin typeface="Arial" pitchFamily="34" charset="0"/>
                <a:cs typeface="Arial" pitchFamily="34" charset="0"/>
              </a:rPr>
              <a:t>Peer learning opportunities</a:t>
            </a:r>
          </a:p>
          <a:p>
            <a:pPr marL="342900" indent="-342900">
              <a:spcAft>
                <a:spcPts val="2400"/>
              </a:spcAft>
              <a:buFont typeface="+mj-lt"/>
              <a:buAutoNum type="arabicPeriod"/>
            </a:pPr>
            <a:r>
              <a:rPr lang="en-US" sz="1400" b="1" dirty="0">
                <a:latin typeface="Arial" pitchFamily="34" charset="0"/>
                <a:cs typeface="Arial" pitchFamily="34" charset="0"/>
              </a:rPr>
              <a:t>SWFI CoP</a:t>
            </a:r>
          </a:p>
          <a:p>
            <a:pPr marL="342900" indent="-342900">
              <a:spcAft>
                <a:spcPts val="2400"/>
              </a:spcAft>
              <a:buFont typeface="+mj-lt"/>
              <a:buAutoNum type="arabicPeriod"/>
            </a:pPr>
            <a:r>
              <a:rPr lang="en-US" sz="1400" b="1" dirty="0">
                <a:latin typeface="Arial" pitchFamily="34" charset="0"/>
                <a:cs typeface="Arial" pitchFamily="34" charset="0"/>
              </a:rPr>
              <a:t>Written resource materials</a:t>
            </a:r>
          </a:p>
          <a:p>
            <a:pPr marL="342900" indent="-342900">
              <a:spcAft>
                <a:spcPts val="2400"/>
              </a:spcAft>
              <a:buFont typeface="+mj-lt"/>
              <a:buAutoNum type="arabicPeriod"/>
            </a:pPr>
            <a:r>
              <a:rPr lang="en-US" sz="1400" b="1" dirty="0">
                <a:latin typeface="Arial" pitchFamily="34" charset="0"/>
                <a:cs typeface="Arial" pitchFamily="34" charset="0"/>
              </a:rPr>
              <a:t>Coaching </a:t>
            </a:r>
          </a:p>
          <a:p>
            <a:pPr marL="342900" indent="-342900">
              <a:spcAft>
                <a:spcPts val="2400"/>
              </a:spcAft>
              <a:buFont typeface="+mj-lt"/>
              <a:buAutoNum type="arabicPeriod"/>
            </a:pPr>
            <a:r>
              <a:rPr lang="en-US" sz="1400" b="1" dirty="0">
                <a:latin typeface="Arial" pitchFamily="34" charset="0"/>
                <a:cs typeface="Arial" pitchFamily="34" charset="0"/>
              </a:rPr>
              <a:t>Webinars</a:t>
            </a:r>
          </a:p>
          <a:p>
            <a:pPr marL="342900" indent="-342900">
              <a:spcAft>
                <a:spcPts val="2400"/>
              </a:spcAft>
              <a:buFont typeface="+mj-lt"/>
              <a:buAutoNum type="arabicPeriod"/>
            </a:pPr>
            <a:r>
              <a:rPr lang="en-US" sz="1400" b="1" dirty="0">
                <a:latin typeface="Arial" pitchFamily="34" charset="0"/>
                <a:cs typeface="Arial" pitchFamily="34" charset="0"/>
              </a:rPr>
              <a:t>Other </a:t>
            </a:r>
            <a:r>
              <a:rPr lang="en-US" sz="1400" dirty="0">
                <a:latin typeface="Arial" pitchFamily="34" charset="0"/>
                <a:cs typeface="Arial" pitchFamily="34" charset="0"/>
              </a:rPr>
              <a:t>(please specify in the main chat box)</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7170" y="5162587"/>
            <a:ext cx="1737810" cy="1619213"/>
          </a:xfrm>
          <a:prstGeom prst="ellipse">
            <a:avLst/>
          </a:prstGeom>
          <a:ln>
            <a:noFill/>
          </a:ln>
          <a:effectLst>
            <a:softEdge rad="112500"/>
          </a:effectLst>
        </p:spPr>
      </p:pic>
    </p:spTree>
    <p:extLst>
      <p:ext uri="{BB962C8B-B14F-4D97-AF65-F5344CB8AC3E}">
        <p14:creationId xmlns:p14="http://schemas.microsoft.com/office/powerpoint/2010/main" val="4036309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TA</a:t>
            </a:r>
          </a:p>
        </p:txBody>
      </p:sp>
    </p:spTree>
    <p:extLst>
      <p:ext uri="{BB962C8B-B14F-4D97-AF65-F5344CB8AC3E}">
        <p14:creationId xmlns:p14="http://schemas.microsoft.com/office/powerpoint/2010/main" val="1094847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314" y="217488"/>
            <a:ext cx="6908800" cy="774700"/>
          </a:xfrm>
        </p:spPr>
        <p:txBody>
          <a:bodyPr/>
          <a:lstStyle/>
          <a:p>
            <a:r>
              <a:rPr lang="en-US" dirty="0"/>
              <a:t>How to Request TA</a:t>
            </a:r>
          </a:p>
        </p:txBody>
      </p:sp>
      <p:sp>
        <p:nvSpPr>
          <p:cNvPr id="3" name="Content Placeholder 2"/>
          <p:cNvSpPr>
            <a:spLocks noGrp="1"/>
          </p:cNvSpPr>
          <p:nvPr>
            <p:ph idx="4294967295"/>
          </p:nvPr>
        </p:nvSpPr>
        <p:spPr>
          <a:xfrm>
            <a:off x="870857" y="992188"/>
            <a:ext cx="6908800" cy="4654550"/>
          </a:xfrm>
        </p:spPr>
        <p:txBody>
          <a:bodyPr>
            <a:normAutofit/>
          </a:bodyPr>
          <a:lstStyle/>
          <a:p>
            <a:r>
              <a:rPr lang="en-US" sz="3200" dirty="0"/>
              <a:t>Contact your TA coach</a:t>
            </a:r>
          </a:p>
          <a:p>
            <a:r>
              <a:rPr lang="en-US" sz="3200" dirty="0"/>
              <a:t>Send an email to SWFI: </a:t>
            </a:r>
            <a:r>
              <a:rPr lang="en-US" sz="3200" dirty="0">
                <a:hlinkClick r:id="rId3"/>
              </a:rPr>
              <a:t>SWFI@dol.gov</a:t>
            </a:r>
            <a:endParaRPr lang="en-US" sz="3200" dirty="0"/>
          </a:p>
          <a:p>
            <a:pPr lvl="1"/>
            <a:r>
              <a:rPr lang="en-US" sz="2800" dirty="0"/>
              <a:t>Include your grant name and number</a:t>
            </a:r>
          </a:p>
          <a:p>
            <a:pPr lvl="1"/>
            <a:r>
              <a:rPr lang="en-US" sz="2800" dirty="0"/>
              <a:t>Copy your FPO</a:t>
            </a:r>
          </a:p>
          <a:p>
            <a:pPr marL="457200" lvl="1" indent="0">
              <a:buNone/>
            </a:pPr>
            <a:endParaRPr lang="en-US" sz="2800" dirty="0"/>
          </a:p>
        </p:txBody>
      </p:sp>
    </p:spTree>
    <p:extLst>
      <p:ext uri="{BB962C8B-B14F-4D97-AF65-F5344CB8AC3E}">
        <p14:creationId xmlns:p14="http://schemas.microsoft.com/office/powerpoint/2010/main" val="3380545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314" y="217488"/>
            <a:ext cx="6908800" cy="774700"/>
          </a:xfrm>
        </p:spPr>
        <p:txBody>
          <a:bodyPr/>
          <a:lstStyle/>
          <a:p>
            <a:r>
              <a:rPr lang="en-US" dirty="0"/>
              <a:t>Ways to Inform TA</a:t>
            </a:r>
          </a:p>
        </p:txBody>
      </p:sp>
      <p:sp>
        <p:nvSpPr>
          <p:cNvPr id="3" name="Content Placeholder 2"/>
          <p:cNvSpPr>
            <a:spLocks noGrp="1"/>
          </p:cNvSpPr>
          <p:nvPr>
            <p:ph idx="4294967295"/>
          </p:nvPr>
        </p:nvSpPr>
        <p:spPr>
          <a:xfrm>
            <a:off x="870857" y="992188"/>
            <a:ext cx="6908800" cy="4654550"/>
          </a:xfrm>
        </p:spPr>
        <p:txBody>
          <a:bodyPr>
            <a:normAutofit/>
          </a:bodyPr>
          <a:lstStyle/>
          <a:p>
            <a:r>
              <a:rPr lang="en-US" sz="3200" dirty="0"/>
              <a:t>Respond to webinar polls</a:t>
            </a:r>
          </a:p>
          <a:p>
            <a:r>
              <a:rPr lang="en-US" sz="3200" dirty="0"/>
              <a:t>Provide feedback to TA coaches during regular calls</a:t>
            </a:r>
          </a:p>
          <a:p>
            <a:r>
              <a:rPr lang="en-US" sz="3200" dirty="0"/>
              <a:t>Send an email to SWFI: </a:t>
            </a:r>
            <a:r>
              <a:rPr lang="en-US" sz="3200" dirty="0">
                <a:hlinkClick r:id="rId3"/>
              </a:rPr>
              <a:t>SWFI@dol.gov</a:t>
            </a:r>
            <a:endParaRPr lang="en-US" sz="3200" dirty="0"/>
          </a:p>
          <a:p>
            <a:pPr marL="0" indent="0">
              <a:buNone/>
            </a:pPr>
            <a:endParaRPr lang="en-US" sz="2800" dirty="0"/>
          </a:p>
          <a:p>
            <a:pPr marL="457200" lvl="1" indent="0">
              <a:buNone/>
            </a:pPr>
            <a:endParaRPr lang="en-US" sz="2800" dirty="0"/>
          </a:p>
        </p:txBody>
      </p:sp>
    </p:spTree>
    <p:extLst>
      <p:ext uri="{BB962C8B-B14F-4D97-AF65-F5344CB8AC3E}">
        <p14:creationId xmlns:p14="http://schemas.microsoft.com/office/powerpoint/2010/main" val="3967796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314" y="217488"/>
            <a:ext cx="6908800" cy="774700"/>
          </a:xfrm>
        </p:spPr>
        <p:txBody>
          <a:bodyPr/>
          <a:lstStyle/>
          <a:p>
            <a:r>
              <a:rPr lang="en-US" dirty="0"/>
              <a:t>Next Steps for TA</a:t>
            </a:r>
          </a:p>
        </p:txBody>
      </p:sp>
      <p:sp>
        <p:nvSpPr>
          <p:cNvPr id="3" name="Content Placeholder 2"/>
          <p:cNvSpPr>
            <a:spLocks noGrp="1"/>
          </p:cNvSpPr>
          <p:nvPr>
            <p:ph idx="4294967295"/>
          </p:nvPr>
        </p:nvSpPr>
        <p:spPr>
          <a:xfrm>
            <a:off x="870857" y="992188"/>
            <a:ext cx="6908800" cy="4654550"/>
          </a:xfrm>
        </p:spPr>
        <p:txBody>
          <a:bodyPr>
            <a:normAutofit fontScale="77500" lnSpcReduction="20000"/>
          </a:bodyPr>
          <a:lstStyle/>
          <a:p>
            <a:r>
              <a:rPr lang="en-US" sz="3200" dirty="0"/>
              <a:t>A link to this webinar will be available on the SWFI CoP </a:t>
            </a:r>
          </a:p>
          <a:p>
            <a:r>
              <a:rPr lang="en-US" sz="3200" dirty="0"/>
              <a:t>Grantees can review the TA menu emailed earlier today</a:t>
            </a:r>
          </a:p>
          <a:p>
            <a:r>
              <a:rPr lang="en-US" sz="3200" dirty="0"/>
              <a:t>Coaches will contact their grantees to arrange an initial call within the next two weeks</a:t>
            </a:r>
          </a:p>
          <a:p>
            <a:pPr lvl="1"/>
            <a:r>
              <a:rPr lang="en-US" sz="2800" dirty="0"/>
              <a:t>Your FPO will be copied on this correspondence</a:t>
            </a:r>
          </a:p>
          <a:p>
            <a:r>
              <a:rPr lang="en-US" sz="3200" dirty="0"/>
              <a:t>The CoP will be live by late Spring/early Summer</a:t>
            </a:r>
            <a:endParaRPr lang="en-US" sz="3200" dirty="0">
              <a:solidFill>
                <a:srgbClr val="FF0000"/>
              </a:solidFill>
            </a:endParaRPr>
          </a:p>
          <a:p>
            <a:r>
              <a:rPr lang="en-US" sz="3200" dirty="0"/>
              <a:t>Keep your eye out for a Save the Date for an in-person grantee convening in DC!</a:t>
            </a:r>
            <a:endParaRPr lang="en-US" sz="3200" dirty="0">
              <a:solidFill>
                <a:schemeClr val="tx2">
                  <a:lumMod val="50000"/>
                </a:schemeClr>
              </a:solidFill>
            </a:endParaRPr>
          </a:p>
        </p:txBody>
      </p:sp>
    </p:spTree>
    <p:extLst>
      <p:ext uri="{BB962C8B-B14F-4D97-AF65-F5344CB8AC3E}">
        <p14:creationId xmlns:p14="http://schemas.microsoft.com/office/powerpoint/2010/main" val="2559065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Tree>
    <p:extLst>
      <p:ext uri="{BB962C8B-B14F-4D97-AF65-F5344CB8AC3E}">
        <p14:creationId xmlns:p14="http://schemas.microsoft.com/office/powerpoint/2010/main" val="1689845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314" y="217488"/>
            <a:ext cx="6908800" cy="774700"/>
          </a:xfrm>
        </p:spPr>
        <p:txBody>
          <a:bodyPr/>
          <a:lstStyle/>
          <a:p>
            <a:r>
              <a:rPr lang="en-US" dirty="0"/>
              <a:t>Program Contact Information</a:t>
            </a:r>
          </a:p>
        </p:txBody>
      </p:sp>
      <p:sp>
        <p:nvSpPr>
          <p:cNvPr id="3" name="Content Placeholder 2"/>
          <p:cNvSpPr>
            <a:spLocks noGrp="1"/>
          </p:cNvSpPr>
          <p:nvPr>
            <p:ph idx="4294967295"/>
          </p:nvPr>
        </p:nvSpPr>
        <p:spPr>
          <a:xfrm>
            <a:off x="870857" y="992188"/>
            <a:ext cx="6908800" cy="4654550"/>
          </a:xfrm>
        </p:spPr>
        <p:txBody>
          <a:bodyPr>
            <a:normAutofit/>
          </a:bodyPr>
          <a:lstStyle/>
          <a:p>
            <a:pPr>
              <a:spcAft>
                <a:spcPts val="0"/>
              </a:spcAft>
              <a:defRPr/>
            </a:pPr>
            <a:r>
              <a:rPr lang="en-US" sz="2400" dirty="0">
                <a:solidFill>
                  <a:schemeClr val="tx1"/>
                </a:solidFill>
              </a:rPr>
              <a:t>Send updated point-of-contact information to </a:t>
            </a:r>
            <a:r>
              <a:rPr lang="en-US" sz="2400" dirty="0">
                <a:solidFill>
                  <a:schemeClr val="tx1"/>
                </a:solidFill>
                <a:hlinkClick r:id="rId3"/>
              </a:rPr>
              <a:t>SWFI@dol.gov</a:t>
            </a:r>
            <a:r>
              <a:rPr lang="en-US" sz="2400" dirty="0">
                <a:solidFill>
                  <a:schemeClr val="tx1"/>
                </a:solidFill>
              </a:rPr>
              <a:t> </a:t>
            </a:r>
          </a:p>
          <a:p>
            <a:pPr marL="0" indent="0">
              <a:spcAft>
                <a:spcPts val="0"/>
              </a:spcAft>
              <a:buNone/>
              <a:defRPr/>
            </a:pPr>
            <a:endParaRPr lang="en-US" sz="2400" dirty="0">
              <a:solidFill>
                <a:schemeClr val="tx1"/>
              </a:solidFill>
            </a:endParaRPr>
          </a:p>
          <a:p>
            <a:pPr lvl="1">
              <a:spcAft>
                <a:spcPts val="0"/>
              </a:spcAft>
              <a:defRPr/>
            </a:pPr>
            <a:r>
              <a:rPr lang="en-US" sz="2400" dirty="0">
                <a:solidFill>
                  <a:schemeClr val="tx2">
                    <a:lumMod val="50000"/>
                  </a:schemeClr>
                </a:solidFill>
              </a:rPr>
              <a:t>Be sure to include:</a:t>
            </a:r>
          </a:p>
          <a:p>
            <a:pPr lvl="2">
              <a:spcAft>
                <a:spcPts val="0"/>
              </a:spcAft>
              <a:defRPr/>
            </a:pPr>
            <a:r>
              <a:rPr lang="en-US" sz="2400" dirty="0">
                <a:solidFill>
                  <a:schemeClr val="tx2">
                    <a:lumMod val="50000"/>
                  </a:schemeClr>
                </a:solidFill>
              </a:rPr>
              <a:t>Type of POC (i.e. primary, additional, </a:t>
            </a:r>
            <a:r>
              <a:rPr lang="en-US" sz="2400" dirty="0" err="1">
                <a:solidFill>
                  <a:schemeClr val="tx2">
                    <a:lumMod val="50000"/>
                  </a:schemeClr>
                </a:solidFill>
              </a:rPr>
              <a:t>etc</a:t>
            </a:r>
            <a:r>
              <a:rPr lang="en-US" sz="2400" dirty="0">
                <a:solidFill>
                  <a:schemeClr val="tx2">
                    <a:lumMod val="50000"/>
                  </a:schemeClr>
                </a:solidFill>
              </a:rPr>
              <a:t>)</a:t>
            </a:r>
          </a:p>
          <a:p>
            <a:pPr lvl="2">
              <a:spcAft>
                <a:spcPts val="0"/>
              </a:spcAft>
              <a:defRPr/>
            </a:pPr>
            <a:r>
              <a:rPr lang="en-US" sz="2400" dirty="0">
                <a:solidFill>
                  <a:schemeClr val="tx2">
                    <a:lumMod val="50000"/>
                  </a:schemeClr>
                </a:solidFill>
              </a:rPr>
              <a:t>Name</a:t>
            </a:r>
          </a:p>
          <a:p>
            <a:pPr lvl="2">
              <a:spcAft>
                <a:spcPts val="0"/>
              </a:spcAft>
              <a:defRPr/>
            </a:pPr>
            <a:r>
              <a:rPr lang="en-US" sz="2400" dirty="0">
                <a:solidFill>
                  <a:schemeClr val="tx2">
                    <a:lumMod val="50000"/>
                  </a:schemeClr>
                </a:solidFill>
              </a:rPr>
              <a:t>Address</a:t>
            </a:r>
          </a:p>
          <a:p>
            <a:pPr lvl="2">
              <a:spcAft>
                <a:spcPts val="0"/>
              </a:spcAft>
              <a:defRPr/>
            </a:pPr>
            <a:r>
              <a:rPr lang="en-US" sz="2400" dirty="0">
                <a:solidFill>
                  <a:schemeClr val="tx2">
                    <a:lumMod val="50000"/>
                  </a:schemeClr>
                </a:solidFill>
              </a:rPr>
              <a:t>Phone</a:t>
            </a:r>
          </a:p>
          <a:p>
            <a:pPr lvl="2">
              <a:spcAft>
                <a:spcPts val="0"/>
              </a:spcAft>
              <a:defRPr/>
            </a:pPr>
            <a:r>
              <a:rPr lang="en-US" sz="2400" dirty="0">
                <a:solidFill>
                  <a:schemeClr val="tx2">
                    <a:lumMod val="50000"/>
                  </a:schemeClr>
                </a:solidFill>
              </a:rPr>
              <a:t>Email</a:t>
            </a:r>
          </a:p>
          <a:p>
            <a:pPr lvl="2">
              <a:spcAft>
                <a:spcPts val="0"/>
              </a:spcAft>
              <a:defRPr/>
            </a:pPr>
            <a:r>
              <a:rPr lang="en-US" sz="2400" dirty="0">
                <a:solidFill>
                  <a:schemeClr val="tx2">
                    <a:lumMod val="50000"/>
                  </a:schemeClr>
                </a:solidFill>
              </a:rPr>
              <a:t>Addition/replacement</a:t>
            </a:r>
          </a:p>
        </p:txBody>
      </p:sp>
    </p:spTree>
    <p:extLst>
      <p:ext uri="{BB962C8B-B14F-4D97-AF65-F5344CB8AC3E}">
        <p14:creationId xmlns:p14="http://schemas.microsoft.com/office/powerpoint/2010/main" val="384143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r>
              <a:rPr lang="en-US" dirty="0"/>
              <a:t>Presenters</a:t>
            </a:r>
          </a:p>
        </p:txBody>
      </p:sp>
      <p:sp>
        <p:nvSpPr>
          <p:cNvPr id="5" name="Content Placeholder 2"/>
          <p:cNvSpPr txBox="1">
            <a:spLocks/>
          </p:cNvSpPr>
          <p:nvPr/>
        </p:nvSpPr>
        <p:spPr>
          <a:xfrm>
            <a:off x="152400" y="1209470"/>
            <a:ext cx="8382000" cy="4654617"/>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b="1" dirty="0">
                <a:solidFill>
                  <a:schemeClr val="tx1"/>
                </a:solidFill>
              </a:rPr>
              <a:t>Moderators:</a:t>
            </a:r>
            <a:r>
              <a:rPr lang="en-US" sz="2400" dirty="0"/>
              <a:t> </a:t>
            </a:r>
          </a:p>
          <a:p>
            <a:r>
              <a:rPr lang="en-US" sz="1900" b="1" dirty="0">
                <a:solidFill>
                  <a:schemeClr val="tx1"/>
                </a:solidFill>
              </a:rPr>
              <a:t>Monica A. Evans</a:t>
            </a:r>
            <a:r>
              <a:rPr lang="en-US" sz="1900" dirty="0">
                <a:solidFill>
                  <a:schemeClr val="tx1"/>
                </a:solidFill>
              </a:rPr>
              <a:t>, workforce analyst, H-1B Grants, Employment and Training Administration (ETA), Division of Strategic Investments</a:t>
            </a:r>
          </a:p>
          <a:p>
            <a:r>
              <a:rPr lang="en-US" sz="1900" b="1" dirty="0">
                <a:solidFill>
                  <a:schemeClr val="tx1"/>
                </a:solidFill>
              </a:rPr>
              <a:t>Danielle Kittrell</a:t>
            </a:r>
            <a:r>
              <a:rPr lang="en-US" sz="1900" dirty="0">
                <a:solidFill>
                  <a:schemeClr val="tx1"/>
                </a:solidFill>
              </a:rPr>
              <a:t>, workforce analyst, H-1B Grants, ETA, Division of Strategic Investments </a:t>
            </a:r>
          </a:p>
          <a:p>
            <a:pPr marL="0" indent="0">
              <a:buFont typeface="Wingdings" panose="05000000000000000000" pitchFamily="2" charset="2"/>
              <a:buNone/>
            </a:pPr>
            <a:r>
              <a:rPr lang="en-US" sz="2400" b="1" dirty="0">
                <a:solidFill>
                  <a:schemeClr val="tx1"/>
                </a:solidFill>
              </a:rPr>
              <a:t>Presenters:</a:t>
            </a:r>
          </a:p>
          <a:p>
            <a:r>
              <a:rPr lang="en-US" sz="1900" b="1" dirty="0">
                <a:solidFill>
                  <a:schemeClr val="tx1"/>
                </a:solidFill>
              </a:rPr>
              <a:t>Emily Sama-Miller, </a:t>
            </a:r>
            <a:r>
              <a:rPr lang="en-US" sz="1900" dirty="0">
                <a:solidFill>
                  <a:schemeClr val="tx1"/>
                </a:solidFill>
              </a:rPr>
              <a:t>senior researcher, Mathematica Policy Research</a:t>
            </a:r>
            <a:endParaRPr lang="en-US" sz="1900" b="1" dirty="0">
              <a:solidFill>
                <a:schemeClr val="tx1"/>
              </a:solidFill>
            </a:endParaRPr>
          </a:p>
          <a:p>
            <a:r>
              <a:rPr lang="en-US" sz="1900" b="1" dirty="0">
                <a:solidFill>
                  <a:schemeClr val="tx1"/>
                </a:solidFill>
              </a:rPr>
              <a:t>Elizabeth Brown</a:t>
            </a:r>
            <a:r>
              <a:rPr lang="en-US" sz="1900" dirty="0">
                <a:solidFill>
                  <a:schemeClr val="tx1"/>
                </a:solidFill>
              </a:rPr>
              <a:t>, researcher, Mathematica Policy Research</a:t>
            </a:r>
            <a:endParaRPr lang="en-US" altLang="en-US" sz="1800" dirty="0">
              <a:solidFill>
                <a:schemeClr val="accent1">
                  <a:lumMod val="50000"/>
                </a:schemeClr>
              </a:solidFill>
              <a:latin typeface="+mn-lt"/>
              <a:cs typeface="+mn-cs"/>
            </a:endParaRPr>
          </a:p>
          <a:p>
            <a:r>
              <a:rPr lang="en-US" sz="1900" b="1" dirty="0">
                <a:solidFill>
                  <a:schemeClr val="tx1"/>
                </a:solidFill>
              </a:rPr>
              <a:t>Jessica Harding, </a:t>
            </a:r>
            <a:r>
              <a:rPr lang="en-US" sz="1900" dirty="0">
                <a:solidFill>
                  <a:schemeClr val="tx1"/>
                </a:solidFill>
              </a:rPr>
              <a:t>researcher, Mathematica Policy Research</a:t>
            </a:r>
            <a:endParaRPr lang="en-US" sz="1900" b="1" dirty="0">
              <a:solidFill>
                <a:schemeClr val="tx1"/>
              </a:solidFill>
            </a:endParaRPr>
          </a:p>
        </p:txBody>
      </p:sp>
      <p:sp>
        <p:nvSpPr>
          <p:cNvPr id="6" name="Footer Placeholder 3"/>
          <p:cNvSpPr txBox="1">
            <a:spLocks/>
          </p:cNvSpPr>
          <p:nvPr/>
        </p:nvSpPr>
        <p:spPr>
          <a:xfrm>
            <a:off x="0" y="6416675"/>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t>
            </a:r>
          </a:p>
        </p:txBody>
      </p:sp>
      <p:pic>
        <p:nvPicPr>
          <p:cNvPr id="8" name="Picture 2" descr="C:\Users\Kittrell.Danielle.H\AppData\Local\Microsoft\Windows\Temporary Internet Files\Content.IE5\VABXFGF1\Public-Speak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1447800" cy="14430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97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SWFI Mailbox</a:t>
            </a:r>
          </a:p>
        </p:txBody>
      </p:sp>
      <p:sp>
        <p:nvSpPr>
          <p:cNvPr id="19" name="Text Placeholder 18"/>
          <p:cNvSpPr>
            <a:spLocks noGrp="1"/>
          </p:cNvSpPr>
          <p:nvPr>
            <p:ph type="body" sz="quarter" idx="12"/>
          </p:nvPr>
        </p:nvSpPr>
        <p:spPr/>
        <p:txBody>
          <a:bodyPr/>
          <a:lstStyle/>
          <a:p>
            <a:endParaRPr lang="en-US" dirty="0"/>
          </a:p>
        </p:txBody>
      </p:sp>
      <p:sp>
        <p:nvSpPr>
          <p:cNvPr id="6" name="Text Placeholder 5"/>
          <p:cNvSpPr>
            <a:spLocks noGrp="1"/>
          </p:cNvSpPr>
          <p:nvPr>
            <p:ph type="body" sz="half" idx="13"/>
          </p:nvPr>
        </p:nvSpPr>
        <p:spPr>
          <a:xfrm>
            <a:off x="1772085" y="4227056"/>
            <a:ext cx="5095324" cy="354865"/>
          </a:xfrm>
        </p:spPr>
        <p:txBody>
          <a:bodyPr/>
          <a:lstStyle/>
          <a:p>
            <a:r>
              <a:rPr lang="en-US" sz="3600" dirty="0">
                <a:hlinkClick r:id="rId3"/>
              </a:rPr>
              <a:t>SWFI@dol.gov</a:t>
            </a:r>
            <a:endParaRPr lang="en-US" sz="3600" dirty="0"/>
          </a:p>
        </p:txBody>
      </p:sp>
    </p:spTree>
    <p:extLst>
      <p:ext uri="{BB962C8B-B14F-4D97-AF65-F5344CB8AC3E}">
        <p14:creationId xmlns:p14="http://schemas.microsoft.com/office/powerpoint/2010/main" val="1825101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66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Monica A. Evans </a:t>
            </a:r>
          </a:p>
        </p:txBody>
      </p:sp>
      <p:sp>
        <p:nvSpPr>
          <p:cNvPr id="3" name="Text Placeholder 2"/>
          <p:cNvSpPr>
            <a:spLocks noGrp="1"/>
          </p:cNvSpPr>
          <p:nvPr>
            <p:ph type="body" sz="half" idx="2"/>
          </p:nvPr>
        </p:nvSpPr>
        <p:spPr/>
        <p:txBody>
          <a:bodyPr>
            <a:normAutofit lnSpcReduction="10000"/>
          </a:bodyPr>
          <a:lstStyle/>
          <a:p>
            <a:r>
              <a:rPr lang="en-US" dirty="0">
                <a:solidFill>
                  <a:schemeClr val="tx1"/>
                </a:solidFill>
              </a:rPr>
              <a:t>Workforce Analyst, H-1B Grants</a:t>
            </a:r>
            <a:endParaRPr lang="en-US" dirty="0"/>
          </a:p>
        </p:txBody>
      </p:sp>
      <p:pic>
        <p:nvPicPr>
          <p:cNvPr id="14" name="Picture Placeholder 13"/>
          <p:cNvPicPr>
            <a:picLocks noGrp="1" noChangeAspect="1"/>
          </p:cNvPicPr>
          <p:nvPr>
            <p:ph type="pic" sz="quarter" idx="10"/>
          </p:nvPr>
        </p:nvPicPr>
        <p:blipFill>
          <a:blip r:embed="rId3"/>
          <a:srcRect l="13636" r="13636"/>
          <a:stretch>
            <a:fillRect/>
          </a:stretch>
        </p:blipFill>
        <p:spPr>
          <a:xfrm>
            <a:off x="708025" y="328613"/>
            <a:ext cx="1828800" cy="2514600"/>
          </a:xfrm>
          <a:prstGeom prst="rect">
            <a:avLst/>
          </a:prstGeom>
        </p:spPr>
      </p:pic>
      <p:sp>
        <p:nvSpPr>
          <p:cNvPr id="5" name="Text Placeholder 4"/>
          <p:cNvSpPr>
            <a:spLocks noGrp="1"/>
          </p:cNvSpPr>
          <p:nvPr>
            <p:ph type="body" sz="half" idx="11"/>
          </p:nvPr>
        </p:nvSpPr>
        <p:spPr>
          <a:xfrm>
            <a:off x="3249613" y="2720068"/>
            <a:ext cx="4837112" cy="1347790"/>
          </a:xfrm>
        </p:spPr>
        <p:txBody>
          <a:bodyPr/>
          <a:lstStyle/>
          <a:p>
            <a:r>
              <a:rPr lang="en-US" dirty="0">
                <a:solidFill>
                  <a:schemeClr val="tx1"/>
                </a:solidFill>
              </a:rPr>
              <a:t>ETA, Division of Strategic Investments</a:t>
            </a:r>
          </a:p>
        </p:txBody>
      </p:sp>
      <p:sp>
        <p:nvSpPr>
          <p:cNvPr id="6" name="Title 1"/>
          <p:cNvSpPr txBox="1">
            <a:spLocks/>
          </p:cNvSpPr>
          <p:nvPr/>
        </p:nvSpPr>
        <p:spPr>
          <a:xfrm>
            <a:off x="3249613" y="3312321"/>
            <a:ext cx="4837112" cy="533400"/>
          </a:xfrm>
          <a:prstGeom prst="rect">
            <a:avLst/>
          </a:prstGeom>
        </p:spPr>
        <p:txBody>
          <a:bodyPr vert="horz" lIns="0" tIns="0" rIns="0" bIns="0" rtlCol="0" anchor="t" anchorCtr="0">
            <a:normAutofit/>
          </a:bodyPr>
          <a:lstStyle>
            <a:lvl1pPr algn="l" defTabSz="457200" rtl="0" eaLnBrk="1" latinLnBrk="0" hangingPunct="1">
              <a:lnSpc>
                <a:spcPct val="85000"/>
              </a:lnSpc>
              <a:spcBef>
                <a:spcPct val="0"/>
              </a:spcBef>
              <a:buNone/>
              <a:defRPr sz="32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dirty="0"/>
              <a:t>Danielle Kittrell</a:t>
            </a:r>
          </a:p>
        </p:txBody>
      </p:sp>
      <p:sp>
        <p:nvSpPr>
          <p:cNvPr id="7" name="Text Placeholder 2"/>
          <p:cNvSpPr txBox="1">
            <a:spLocks/>
          </p:cNvSpPr>
          <p:nvPr/>
        </p:nvSpPr>
        <p:spPr>
          <a:xfrm>
            <a:off x="3336699" y="3723087"/>
            <a:ext cx="4837112" cy="354807"/>
          </a:xfrm>
          <a:prstGeom prst="rect">
            <a:avLst/>
          </a:prstGeom>
        </p:spPr>
        <p:txBody>
          <a:bodyPr vert="horz" lIns="182880" tIns="45720" rIns="91440" bIns="45720" rtlCol="0">
            <a:normAutofit lnSpcReduction="10000"/>
          </a:bodyPr>
          <a:lstStyle>
            <a:lvl1pPr marL="0" indent="0" algn="l" defTabSz="457200" rtl="0" eaLnBrk="1" latinLnBrk="0" hangingPunct="1">
              <a:spcBef>
                <a:spcPts val="0"/>
              </a:spcBef>
              <a:spcAft>
                <a:spcPts val="600"/>
              </a:spcAft>
              <a:buClr>
                <a:srgbClr val="752832"/>
              </a:buClr>
              <a:buFont typeface="Wingdings" panose="05000000000000000000" pitchFamily="2" charset="2"/>
              <a:buNone/>
              <a:defRPr sz="1800" b="0" i="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0"/>
              </a:spcBef>
              <a:spcAft>
                <a:spcPts val="600"/>
              </a:spcAft>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0"/>
              </a:spcBef>
              <a:spcAft>
                <a:spcPts val="600"/>
              </a:spcAft>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spcAft>
                <a:spcPts val="600"/>
              </a:spcAft>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spcAft>
                <a:spcPts val="600"/>
              </a:spcAft>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solidFill>
                  <a:schemeClr val="tx1"/>
                </a:solidFill>
              </a:rPr>
              <a:t>Workforce Analyst, H-1B Grants</a:t>
            </a:r>
            <a:endParaRPr lang="en-US" dirty="0"/>
          </a:p>
        </p:txBody>
      </p:sp>
      <p:sp>
        <p:nvSpPr>
          <p:cNvPr id="8" name="Text Placeholder 4"/>
          <p:cNvSpPr txBox="1">
            <a:spLocks/>
          </p:cNvSpPr>
          <p:nvPr/>
        </p:nvSpPr>
        <p:spPr>
          <a:xfrm>
            <a:off x="3336699" y="4034517"/>
            <a:ext cx="4837112" cy="1347790"/>
          </a:xfrm>
          <a:prstGeom prst="rect">
            <a:avLst/>
          </a:prstGeom>
        </p:spPr>
        <p:txBody>
          <a:bodyPr vert="horz" lIns="182880" tIns="45720" rIns="91440" bIns="45720" rtlCol="0">
            <a:normAutofit/>
          </a:bodyPr>
          <a:lstStyle>
            <a:lvl1pPr marL="0" indent="0" algn="l" defTabSz="457200" rtl="0" eaLnBrk="1" latinLnBrk="0" hangingPunct="1">
              <a:spcBef>
                <a:spcPts val="0"/>
              </a:spcBef>
              <a:spcAft>
                <a:spcPts val="600"/>
              </a:spcAft>
              <a:buClr>
                <a:srgbClr val="752832"/>
              </a:buClr>
              <a:buFont typeface="Wingdings" panose="05000000000000000000" pitchFamily="2" charset="2"/>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0"/>
              </a:spcBef>
              <a:spcAft>
                <a:spcPts val="600"/>
              </a:spcAft>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0"/>
              </a:spcBef>
              <a:spcAft>
                <a:spcPts val="600"/>
              </a:spcAft>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spcAft>
                <a:spcPts val="600"/>
              </a:spcAft>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spcAft>
                <a:spcPts val="600"/>
              </a:spcAft>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solidFill>
                  <a:schemeClr val="tx1"/>
                </a:solidFill>
              </a:rPr>
              <a:t>ETA, Division of Strategic Investments </a:t>
            </a:r>
          </a:p>
        </p:txBody>
      </p:sp>
      <p:pic>
        <p:nvPicPr>
          <p:cNvPr id="15" name="Picture Placeholder 6"/>
          <p:cNvPicPr>
            <a:picLocks noChangeAspect="1"/>
          </p:cNvPicPr>
          <p:nvPr/>
        </p:nvPicPr>
        <p:blipFill>
          <a:blip r:embed="rId4"/>
          <a:srcRect l="5717" r="5717"/>
          <a:stretch>
            <a:fillRect/>
          </a:stretch>
        </p:blipFill>
        <p:spPr>
          <a:xfrm>
            <a:off x="707572" y="3128056"/>
            <a:ext cx="1828800" cy="2514600"/>
          </a:xfrm>
          <a:prstGeom prst="rect">
            <a:avLst/>
          </a:prstGeo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pic>
    </p:spTree>
    <p:extLst>
      <p:ext uri="{BB962C8B-B14F-4D97-AF65-F5344CB8AC3E}">
        <p14:creationId xmlns:p14="http://schemas.microsoft.com/office/powerpoint/2010/main" val="370639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Elizabeth Brown</a:t>
            </a:r>
          </a:p>
        </p:txBody>
      </p:sp>
      <p:sp>
        <p:nvSpPr>
          <p:cNvPr id="3" name="Text Placeholder 2"/>
          <p:cNvSpPr>
            <a:spLocks noGrp="1"/>
          </p:cNvSpPr>
          <p:nvPr>
            <p:ph type="body" sz="quarter" idx="15"/>
          </p:nvPr>
        </p:nvSpPr>
        <p:spPr/>
        <p:txBody>
          <a:bodyPr/>
          <a:lstStyle/>
          <a:p>
            <a:r>
              <a:rPr lang="en-US" dirty="0"/>
              <a:t>Jessica Harding</a:t>
            </a:r>
          </a:p>
        </p:txBody>
      </p:sp>
      <p:sp>
        <p:nvSpPr>
          <p:cNvPr id="4" name="Title 3"/>
          <p:cNvSpPr>
            <a:spLocks noGrp="1"/>
          </p:cNvSpPr>
          <p:nvPr>
            <p:ph type="title"/>
          </p:nvPr>
        </p:nvSpPr>
        <p:spPr/>
        <p:txBody>
          <a:bodyPr>
            <a:normAutofit fontScale="90000"/>
          </a:bodyPr>
          <a:lstStyle/>
          <a:p>
            <a:r>
              <a:rPr lang="en-US" dirty="0"/>
              <a:t>Emily Sama-Miller</a:t>
            </a:r>
          </a:p>
        </p:txBody>
      </p:sp>
      <p:sp>
        <p:nvSpPr>
          <p:cNvPr id="5" name="Text Placeholder 4"/>
          <p:cNvSpPr>
            <a:spLocks noGrp="1"/>
          </p:cNvSpPr>
          <p:nvPr>
            <p:ph type="body" sz="half" idx="2"/>
          </p:nvPr>
        </p:nvSpPr>
        <p:spPr/>
        <p:txBody>
          <a:bodyPr/>
          <a:lstStyle/>
          <a:p>
            <a:r>
              <a:rPr lang="en-US" dirty="0"/>
              <a:t>Senior Researcher</a:t>
            </a:r>
          </a:p>
        </p:txBody>
      </p:sp>
      <p:sp>
        <p:nvSpPr>
          <p:cNvPr id="7" name="Text Placeholder 6"/>
          <p:cNvSpPr>
            <a:spLocks noGrp="1"/>
          </p:cNvSpPr>
          <p:nvPr>
            <p:ph type="body" sz="half" idx="11"/>
          </p:nvPr>
        </p:nvSpPr>
        <p:spPr/>
        <p:txBody>
          <a:bodyPr>
            <a:normAutofit/>
          </a:bodyPr>
          <a:lstStyle/>
          <a:p>
            <a:r>
              <a:rPr lang="en-US" dirty="0"/>
              <a:t>Mathematica Policy Research</a:t>
            </a:r>
          </a:p>
          <a:p>
            <a:r>
              <a:rPr lang="en-US" dirty="0"/>
              <a:t>Washington, DC</a:t>
            </a:r>
          </a:p>
        </p:txBody>
      </p:sp>
      <p:sp>
        <p:nvSpPr>
          <p:cNvPr id="8" name="Text Placeholder 7"/>
          <p:cNvSpPr>
            <a:spLocks noGrp="1"/>
          </p:cNvSpPr>
          <p:nvPr>
            <p:ph type="body" sz="half" idx="12"/>
          </p:nvPr>
        </p:nvSpPr>
        <p:spPr/>
        <p:txBody>
          <a:bodyPr/>
          <a:lstStyle/>
          <a:p>
            <a:r>
              <a:rPr lang="en-US" dirty="0"/>
              <a:t>Researcher</a:t>
            </a:r>
          </a:p>
        </p:txBody>
      </p:sp>
      <p:sp>
        <p:nvSpPr>
          <p:cNvPr id="10" name="Text Placeholder 9"/>
          <p:cNvSpPr>
            <a:spLocks noGrp="1"/>
          </p:cNvSpPr>
          <p:nvPr>
            <p:ph type="body" sz="half" idx="14"/>
          </p:nvPr>
        </p:nvSpPr>
        <p:spPr/>
        <p:txBody>
          <a:bodyPr>
            <a:normAutofit/>
          </a:bodyPr>
          <a:lstStyle/>
          <a:p>
            <a:r>
              <a:rPr lang="en-US" dirty="0"/>
              <a:t>Mathematica Policy Research</a:t>
            </a:r>
          </a:p>
          <a:p>
            <a:r>
              <a:rPr lang="en-US" dirty="0"/>
              <a:t>Princeton, NJ</a:t>
            </a:r>
          </a:p>
        </p:txBody>
      </p:sp>
      <p:sp>
        <p:nvSpPr>
          <p:cNvPr id="11" name="Text Placeholder 10"/>
          <p:cNvSpPr>
            <a:spLocks noGrp="1"/>
          </p:cNvSpPr>
          <p:nvPr>
            <p:ph type="body" sz="half" idx="16"/>
          </p:nvPr>
        </p:nvSpPr>
        <p:spPr/>
        <p:txBody>
          <a:bodyPr/>
          <a:lstStyle/>
          <a:p>
            <a:r>
              <a:rPr lang="en-US" dirty="0"/>
              <a:t>Researcher</a:t>
            </a:r>
          </a:p>
        </p:txBody>
      </p:sp>
      <p:sp>
        <p:nvSpPr>
          <p:cNvPr id="13" name="Text Placeholder 12"/>
          <p:cNvSpPr>
            <a:spLocks noGrp="1"/>
          </p:cNvSpPr>
          <p:nvPr>
            <p:ph type="body" sz="half" idx="18"/>
          </p:nvPr>
        </p:nvSpPr>
        <p:spPr/>
        <p:txBody>
          <a:bodyPr>
            <a:normAutofit/>
          </a:bodyPr>
          <a:lstStyle/>
          <a:p>
            <a:r>
              <a:rPr lang="en-US" dirty="0"/>
              <a:t>Mathematica Policy Research</a:t>
            </a:r>
          </a:p>
          <a:p>
            <a:r>
              <a:rPr lang="en-US" dirty="0"/>
              <a:t>Rock Springs, Wyoming</a:t>
            </a:r>
          </a:p>
        </p:txBody>
      </p:sp>
      <p:pic>
        <p:nvPicPr>
          <p:cNvPr id="1026" name="Picture 2" descr="Jessica Harding"/>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13636" r="13636"/>
          <a:stretch>
            <a:fillRect/>
          </a:stretch>
        </p:blipFill>
        <p:spPr bwMode="auto">
          <a:xfrm>
            <a:off x="558940" y="3931873"/>
            <a:ext cx="1193659" cy="1641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ily Sama-Mille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13636" r="136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izabeth Brown"/>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13636" r="13636"/>
          <a:stretch>
            <a:fillRect/>
          </a:stretch>
        </p:blipFill>
        <p:spPr bwMode="auto">
          <a:xfrm>
            <a:off x="2297112" y="2098949"/>
            <a:ext cx="1193659" cy="164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5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13218"/>
            <a:ext cx="7002379" cy="4654617"/>
          </a:xfrm>
        </p:spPr>
        <p:txBody>
          <a:bodyPr>
            <a:noAutofit/>
          </a:bodyPr>
          <a:lstStyle/>
          <a:p>
            <a:r>
              <a:rPr lang="en-US" sz="2800" dirty="0"/>
              <a:t>Give Strengthening Working Families Initiative (</a:t>
            </a:r>
            <a:r>
              <a:rPr lang="en-US" sz="2800" dirty="0" err="1"/>
              <a:t>SWFI</a:t>
            </a:r>
            <a:r>
              <a:rPr lang="en-US" sz="2800" dirty="0"/>
              <a:t>) grantees an opportunity to connect and discuss their project work</a:t>
            </a:r>
          </a:p>
          <a:p>
            <a:r>
              <a:rPr lang="en-US" sz="2800" dirty="0"/>
              <a:t>Provide an overview of technical assistance (TA) activities and opportunities under SWFI</a:t>
            </a:r>
          </a:p>
          <a:p>
            <a:r>
              <a:rPr lang="en-US" sz="2800" dirty="0"/>
              <a:t>Introduce the TA coaches and senior subject matter experts (SMEs) and clarify their roles for grantees</a:t>
            </a:r>
          </a:p>
          <a:p>
            <a:r>
              <a:rPr lang="en-US" sz="2800" dirty="0"/>
              <a:t>Provide next steps for requesting and receiving TA</a:t>
            </a:r>
          </a:p>
        </p:txBody>
      </p:sp>
    </p:spTree>
    <p:extLst>
      <p:ext uri="{BB962C8B-B14F-4D97-AF65-F5344CB8AC3E}">
        <p14:creationId xmlns:p14="http://schemas.microsoft.com/office/powerpoint/2010/main" val="354295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032" y="1321764"/>
            <a:ext cx="7130716" cy="4654617"/>
          </a:xfrm>
        </p:spPr>
        <p:txBody>
          <a:bodyPr>
            <a:normAutofit fontScale="92500" lnSpcReduction="10000"/>
          </a:bodyPr>
          <a:lstStyle/>
          <a:p>
            <a:r>
              <a:rPr lang="en-US" b="1" dirty="0"/>
              <a:t>Overview of SWFI </a:t>
            </a:r>
          </a:p>
          <a:p>
            <a:r>
              <a:rPr lang="en-US" b="1" dirty="0"/>
              <a:t>Overview of SWFI TA model</a:t>
            </a:r>
          </a:p>
          <a:p>
            <a:r>
              <a:rPr lang="en-US" b="1" dirty="0"/>
              <a:t>SWFI systems and program TA</a:t>
            </a:r>
          </a:p>
          <a:p>
            <a:pPr lvl="1"/>
            <a:r>
              <a:rPr lang="en-US" b="1" dirty="0"/>
              <a:t>Introduction to the TA team and their roles</a:t>
            </a:r>
          </a:p>
          <a:p>
            <a:pPr lvl="1"/>
            <a:r>
              <a:rPr lang="en-US" b="1" dirty="0"/>
              <a:t>Responsive TA</a:t>
            </a:r>
          </a:p>
          <a:p>
            <a:pPr lvl="1"/>
            <a:r>
              <a:rPr lang="en-US" b="1" dirty="0"/>
              <a:t>Coaching</a:t>
            </a:r>
          </a:p>
          <a:p>
            <a:pPr lvl="1"/>
            <a:r>
              <a:rPr lang="en-US" b="1" dirty="0"/>
              <a:t>How to request TA</a:t>
            </a:r>
          </a:p>
          <a:p>
            <a:pPr lvl="1"/>
            <a:r>
              <a:rPr lang="en-US" b="1" dirty="0"/>
              <a:t>How to provide feedback on TA</a:t>
            </a:r>
          </a:p>
          <a:p>
            <a:r>
              <a:rPr lang="en-US" b="1" dirty="0"/>
              <a:t>Next steps</a:t>
            </a:r>
          </a:p>
          <a:p>
            <a:r>
              <a:rPr lang="en-US" b="1" dirty="0"/>
              <a:t>Questions</a:t>
            </a:r>
          </a:p>
          <a:p>
            <a:pPr lvl="1"/>
            <a:endParaRPr lang="en-US" dirty="0"/>
          </a:p>
        </p:txBody>
      </p:sp>
    </p:spTree>
    <p:extLst>
      <p:ext uri="{BB962C8B-B14F-4D97-AF65-F5344CB8AC3E}">
        <p14:creationId xmlns:p14="http://schemas.microsoft.com/office/powerpoint/2010/main" val="345219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17489"/>
            <a:ext cx="6908800" cy="774492"/>
          </a:xfrm>
          <a:prstGeom prst="rect">
            <a:avLst/>
          </a:prstGeom>
        </p:spPr>
        <p:txBody>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r>
              <a:rPr lang="en-US" dirty="0"/>
              <a:t>SWFI Grantees</a:t>
            </a:r>
          </a:p>
        </p:txBody>
      </p:sp>
      <p:sp>
        <p:nvSpPr>
          <p:cNvPr id="3" name="Content Placeholder 2"/>
          <p:cNvSpPr txBox="1">
            <a:spLocks/>
          </p:cNvSpPr>
          <p:nvPr/>
        </p:nvSpPr>
        <p:spPr>
          <a:xfrm>
            <a:off x="457200" y="1209470"/>
            <a:ext cx="6908800" cy="4654617"/>
          </a:xfrm>
          <a:prstGeom prst="rect">
            <a:avLst/>
          </a:prstGeom>
        </p:spPr>
        <p:txBody>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dirty="0">
                <a:solidFill>
                  <a:schemeClr val="tx1"/>
                </a:solidFill>
              </a:rPr>
              <a:t>Create a virtual name tag…</a:t>
            </a:r>
          </a:p>
          <a:p>
            <a:pPr marL="0" indent="0">
              <a:buFont typeface="Wingdings" panose="05000000000000000000" pitchFamily="2" charset="2"/>
              <a:buNone/>
            </a:pPr>
            <a:endParaRPr lang="en-US" dirty="0"/>
          </a:p>
        </p:txBody>
      </p:sp>
      <p:sp>
        <p:nvSpPr>
          <p:cNvPr id="4" name="Footer Placeholder 3"/>
          <p:cNvSpPr txBox="1">
            <a:spLocks/>
          </p:cNvSpPr>
          <p:nvPr/>
        </p:nvSpPr>
        <p:spPr>
          <a:xfrm>
            <a:off x="0" y="6416675"/>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t>
            </a:r>
          </a:p>
        </p:txBody>
      </p:sp>
      <p:sp>
        <p:nvSpPr>
          <p:cNvPr id="5" name="Slide Number Placeholder 4"/>
          <p:cNvSpPr txBox="1">
            <a:spLocks/>
          </p:cNvSpPr>
          <p:nvPr/>
        </p:nvSpPr>
        <p:spPr>
          <a:xfrm>
            <a:off x="7010400" y="64166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723B91-CE10-4F20-890A-0852E2246859}" type="slidenum">
              <a:rPr lang="en-US" smtClean="0"/>
              <a:pPr/>
              <a:t>9</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1023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46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676&quot;&gt;&lt;object type=&quot;3&quot; unique_id=&quot;10677&quot;&gt;&lt;property id=&quot;20148&quot; value=&quot;5&quot;/&gt;&lt;property id=&quot;20300&quot; value=&quot;Slide 1&quot;/&gt;&lt;property id=&quot;20307&quot; value=&quot;273&quot;/&gt;&lt;/object&gt;&lt;object type=&quot;3&quot; unique_id=&quot;10678&quot;&gt;&lt;property id=&quot;20148&quot; value=&quot;5&quot;/&gt;&lt;property id=&quot;20300&quot; value=&quot;Slide 3 - &amp;quot;Introduction to Technical Assistance for H1-B SWFI Grantees&amp;quot;&quot;/&gt;&lt;property id=&quot;20307&quot; value=&quot;256&quot;/&gt;&lt;/object&gt;&lt;object type=&quot;3&quot; unique_id=&quot;10682&quot;&gt;&lt;property id=&quot;20148&quot; value=&quot;5&quot;/&gt;&lt;property id=&quot;20300&quot; value=&quot;Slide 6 - &amp;quot;Emily Sama-Miller&amp;quot;&quot;/&gt;&lt;property id=&quot;20307&quot; value=&quot;261&quot;/&gt;&lt;/object&gt;&lt;object type=&quot;3&quot; unique_id=&quot;10683&quot;&gt;&lt;property id=&quot;20148&quot; value=&quot;5&quot;/&gt;&lt;property id=&quot;20300&quot; value=&quot;Slide 7&quot;/&gt;&lt;property id=&quot;20307&quot; value=&quot;265&quot;/&gt;&lt;/object&gt;&lt;object type=&quot;3&quot; unique_id=&quot;10684&quot;&gt;&lt;property id=&quot;20148&quot; value=&quot;5&quot;/&gt;&lt;property id=&quot;20300&quot; value=&quot;Slide 8&quot;/&gt;&lt;property id=&quot;20307&quot; value=&quot;270&quot;/&gt;&lt;/object&gt;&lt;object type=&quot;3&quot; unique_id=&quot;10685&quot;&gt;&lt;property id=&quot;20148&quot; value=&quot;5&quot;/&gt;&lt;property id=&quot;20300&quot; value=&quot;Slide 11 - &amp;quot;Overview of SWFI&amp;quot;&quot;/&gt;&lt;property id=&quot;20307&quot; value=&quot;257&quot;/&gt;&lt;/object&gt;&lt;object type=&quot;3&quot; unique_id=&quot;10686&quot;&gt;&lt;property id=&quot;20148&quot; value=&quot;5&quot;/&gt;&lt;property id=&quot;20300&quot; value=&quot;Slide 12 - &amp;quot;SWFI Grant Objectives&amp;quot;&quot;/&gt;&lt;property id=&quot;20307&quot; value=&quot;258&quot;/&gt;&lt;/object&gt;&lt;object type=&quot;3&quot; unique_id=&quot;10687&quot;&gt;&lt;property id=&quot;20148&quot; value=&quot;5&quot;/&gt;&lt;property id=&quot;20300&quot; value=&quot;Slide 13 - &amp;quot;Map of SWFI Grantees&amp;quot;&quot;/&gt;&lt;property id=&quot;20307&quot; value=&quot;262&quot;/&gt;&lt;/object&gt;&lt;object type=&quot;3&quot; unique_id=&quot;10691&quot;&gt;&lt;property id=&quot;20148&quot; value=&quot;5&quot;/&gt;&lt;property id=&quot;20300&quot; value=&quot;Slide 41&quot;/&gt;&lt;property id=&quot;20307&quot; value=&quot;267&quot;/&gt;&lt;/object&gt;&lt;object type=&quot;3&quot; unique_id=&quot;10692&quot;&gt;&lt;property id=&quot;20148&quot; value=&quot;5&quot;/&gt;&lt;property id=&quot;20300&quot; value=&quot;Slide 40 - &amp;quot;SWFI Mailbox&amp;quot;&quot;/&gt;&lt;property id=&quot;20307&quot; value=&quot;268&quot;/&gt;&lt;/object&gt;&lt;object type=&quot;3&quot; unique_id=&quot;10693&quot;&gt;&lt;property id=&quot;20148&quot; value=&quot;5&quot;/&gt;&lt;property id=&quot;20300&quot; value=&quot;Slide 42&quot;/&gt;&lt;property id=&quot;20307&quot; value=&quot;269&quot;/&gt;&lt;/object&gt;&lt;object type=&quot;3&quot; unique_id=&quot;21579&quot;&gt;&lt;property id=&quot;20148&quot; value=&quot;5&quot;/&gt;&lt;property id=&quot;20300&quot; value=&quot;Slide 5 - &amp;quot;Monica A. Evans &amp;quot;&quot;/&gt;&lt;property id=&quot;20307&quot; value=&quot;275&quot;/&gt;&lt;/object&gt;&lt;object type=&quot;3&quot; unique_id=&quot;21581&quot;&gt;&lt;property id=&quot;20148&quot; value=&quot;5&quot;/&gt;&lt;property id=&quot;20300&quot; value=&quot;Slide 2&quot;/&gt;&lt;property id=&quot;20307&quot; value=&quot;312&quot;/&gt;&lt;/object&gt;&lt;object type=&quot;3&quot; unique_id=&quot;21582&quot;&gt;&lt;property id=&quot;20148&quot; value=&quot;5&quot;/&gt;&lt;property id=&quot;20300&quot; value=&quot;Slide 4&quot;/&gt;&lt;property id=&quot;20307&quot; value=&quot;279&quot;/&gt;&lt;/object&gt;&lt;object type=&quot;3&quot; unique_id=&quot;21583&quot;&gt;&lt;property id=&quot;20148&quot; value=&quot;5&quot;/&gt;&lt;property id=&quot;20300&quot; value=&quot;Slide 9&quot;/&gt;&lt;property id=&quot;20307&quot; value=&quot;277&quot;/&gt;&lt;/object&gt;&lt;object type=&quot;3&quot; unique_id=&quot;21584&quot;&gt;&lt;property id=&quot;20148&quot; value=&quot;5&quot;/&gt;&lt;property id=&quot;20300&quot; value=&quot;Slide 10&quot;/&gt;&lt;property id=&quot;20307&quot; value=&quot;310&quot;/&gt;&lt;/object&gt;&lt;object type=&quot;3&quot; unique_id=&quot;21585&quot;&gt;&lt;property id=&quot;20148&quot; value=&quot;5&quot;/&gt;&lt;property id=&quot;20300&quot; value=&quot;Slide 14 - &amp;quot;SWFI H-1B Industries&amp;quot;&quot;/&gt;&lt;property id=&quot;20307&quot; value=&quot;281&quot;/&gt;&lt;/object&gt;&lt;object type=&quot;3&quot; unique_id=&quot;21586&quot;&gt;&lt;property id=&quot;20148&quot; value=&quot;5&quot;/&gt;&lt;property id=&quot;20300&quot; value=&quot;Slide 15 - &amp;quot;Grantee Activities&amp;quot;&quot;/&gt;&lt;property id=&quot;20307&quot; value=&quot;307&quot;/&gt;&lt;/object&gt;&lt;object type=&quot;3&quot; unique_id=&quot;21587&quot;&gt;&lt;property id=&quot;20148&quot; value=&quot;5&quot;/&gt;&lt;property id=&quot;20300&quot; value=&quot;Slide 16&quot;/&gt;&lt;property id=&quot;20307&quot; value=&quot;282&quot;/&gt;&lt;/object&gt;&lt;object type=&quot;3&quot; unique_id=&quot;21588&quot;&gt;&lt;property id=&quot;20148&quot; value=&quot;5&quot;/&gt;&lt;property id=&quot;20300&quot; value=&quot;Slide 17 - &amp;quot;SWFI Technical Assistance&amp;quot;&quot;/&gt;&lt;property id=&quot;20307&quot; value=&quot;284&quot;/&gt;&lt;/object&gt;&lt;object type=&quot;3&quot; unique_id=&quot;21589&quot;&gt;&lt;property id=&quot;20148&quot; value=&quot;5&quot;/&gt;&lt;property id=&quot;20300&quot; value=&quot;Slide 18 - &amp;quot;Meet the TA team  &amp;quot;&quot;/&gt;&lt;property id=&quot;20307&quot; value=&quot;295&quot;/&gt;&lt;/object&gt;&lt;object type=&quot;3&quot; unique_id=&quot;21590&quot;&gt;&lt;property id=&quot;20148&quot; value=&quot;5&quot;/&gt;&lt;property id=&quot;20300&quot; value=&quot;Slide 19 - &amp;quot;Meet the TA team  &amp;quot;&quot;/&gt;&lt;property id=&quot;20307&quot; value=&quot;296&quot;/&gt;&lt;/object&gt;&lt;object type=&quot;3&quot; unique_id=&quot;21591&quot;&gt;&lt;property id=&quot;20148&quot; value=&quot;5&quot;/&gt;&lt;property id=&quot;20300&quot; value=&quot;Slide 20 - &amp;quot;Meet the TA Team – SME Experts&amp;quot;&quot;/&gt;&lt;property id=&quot;20307&quot; value=&quot;297&quot;/&gt;&lt;/object&gt;&lt;object type=&quot;3&quot; unique_id=&quot;21592&quot;&gt;&lt;property id=&quot;20148&quot; value=&quot;5&quot;/&gt;&lt;property id=&quot;20300&quot; value=&quot;Slide 21 - &amp;quot;TA Objectives&amp;quot;&quot;/&gt;&lt;property id=&quot;20307&quot; value=&quot;286&quot;/&gt;&lt;/object&gt;&lt;object type=&quot;3&quot; unique_id=&quot;21593&quot;&gt;&lt;property id=&quot;20148&quot; value=&quot;5&quot;/&gt;&lt;property id=&quot;20300&quot; value=&quot;Slide 22 - &amp;quot;Overview of TA&amp;quot;&quot;/&gt;&lt;property id=&quot;20307&quot; value=&quot;287&quot;/&gt;&lt;/object&gt;&lt;object type=&quot;3&quot; unique_id=&quot;21594&quot;&gt;&lt;property id=&quot;20148&quot; value=&quot;5&quot;/&gt;&lt;property id=&quot;20300&quot; value=&quot;Slide 23 - &amp;quot;Types of TA&amp;quot;&quot;/&gt;&lt;property id=&quot;20307&quot; value=&quot;288&quot;/&gt;&lt;/object&gt;&lt;object type=&quot;3&quot; unique_id=&quot;21595&quot;&gt;&lt;property id=&quot;20148&quot; value=&quot;5&quot;/&gt;&lt;property id=&quot;20300&quot; value=&quot;Slide 24 - &amp;quot;Collaborative, Evidence-Informed Approach to TA Delivery&amp;quot;&quot;/&gt;&lt;property id=&quot;20307&quot; value=&quot;289&quot;/&gt;&lt;/object&gt;&lt;object type=&quot;3&quot; unique_id=&quot;21596&quot;&gt;&lt;property id=&quot;20148&quot; value=&quot;5&quot;/&gt;&lt;property id=&quot;20300&quot; value=&quot;Slide 25&quot;/&gt;&lt;property id=&quot;20307&quot; value=&quot;290&quot;/&gt;&lt;/object&gt;&lt;object type=&quot;3&quot; unique_id=&quot;21597&quot;&gt;&lt;property id=&quot;20148&quot; value=&quot;5&quot;/&gt;&lt;property id=&quot;20300&quot; value=&quot;Slide 26&quot;/&gt;&lt;property id=&quot;20307&quot; value=&quot;291&quot;/&gt;&lt;/object&gt;&lt;object type=&quot;3&quot; unique_id=&quot;21598&quot;&gt;&lt;property id=&quot;20148&quot; value=&quot;5&quot;/&gt;&lt;property id=&quot;20300&quot; value=&quot;Slide 27&quot;/&gt;&lt;property id=&quot;20307&quot; value=&quot;292&quot;/&gt;&lt;/object&gt;&lt;object type=&quot;3&quot; unique_id=&quot;21599&quot;&gt;&lt;property id=&quot;20148&quot; value=&quot;5&quot;/&gt;&lt;property id=&quot;20300&quot; value=&quot;Slide 28 - &amp;quot;The SWFI CoP&amp;quot;&quot;/&gt;&lt;property id=&quot;20307&quot; value=&quot;293&quot;/&gt;&lt;/object&gt;&lt;object type=&quot;3&quot; unique_id=&quot;21600&quot;&gt;&lt;property id=&quot;20148&quot; value=&quot;5&quot;/&gt;&lt;property id=&quot;20300&quot; value=&quot;Slide 29 - &amp;quot;SWFI Coaching&amp;quot;&quot;/&gt;&lt;property id=&quot;20307&quot; value=&quot;298&quot;/&gt;&lt;/object&gt;&lt;object type=&quot;3&quot; unique_id=&quot;21601&quot;&gt;&lt;property id=&quot;20148&quot; value=&quot;5&quot;/&gt;&lt;property id=&quot;20300&quot; value=&quot;Slide 30 - &amp;quot;Coaches&amp;quot;&quot;/&gt;&lt;property id=&quot;20307&quot; value=&quot;299&quot;/&gt;&lt;/object&gt;&lt;object type=&quot;3&quot; unique_id=&quot;21602&quot;&gt;&lt;property id=&quot;20148&quot; value=&quot;5&quot;/&gt;&lt;property id=&quot;20300&quot; value=&quot;Slide 31 - &amp;quot;Senior SMEs&amp;quot;&quot;/&gt;&lt;property id=&quot;20307&quot; value=&quot;309&quot;/&gt;&lt;/object&gt;&lt;object type=&quot;3&quot; unique_id=&quot;21603&quot;&gt;&lt;property id=&quot;20148&quot; value=&quot;5&quot;/&gt;&lt;property id=&quot;20300&quot; value=&quot;Slide 32 - &amp;quot;The Role of your FPO vs. Your TA Coach&amp;quot;&quot;/&gt;&lt;property id=&quot;20307&quot; value=&quot;300&quot;/&gt;&lt;/object&gt;&lt;object type=&quot;3&quot; unique_id=&quot;21604&quot;&gt;&lt;property id=&quot;20148&quot; value=&quot;5&quot;/&gt;&lt;property id=&quot;20300&quot; value=&quot;Slide 33&quot;/&gt;&lt;property id=&quot;20307&quot; value=&quot;301&quot;/&gt;&lt;/object&gt;&lt;object type=&quot;3&quot; unique_id=&quot;21605&quot;&gt;&lt;property id=&quot;20148&quot; value=&quot;5&quot;/&gt;&lt;property id=&quot;20300&quot; value=&quot;Slide 34 - &amp;quot;Requesting TA&amp;quot;&quot;/&gt;&lt;property id=&quot;20307&quot; value=&quot;302&quot;/&gt;&lt;/object&gt;&lt;object type=&quot;3&quot; unique_id=&quot;21606&quot;&gt;&lt;property id=&quot;20148&quot; value=&quot;5&quot;/&gt;&lt;property id=&quot;20300&quot; value=&quot;Slide 35 - &amp;quot;How to Request TA&amp;quot;&quot;/&gt;&lt;property id=&quot;20307&quot; value=&quot;304&quot;/&gt;&lt;/object&gt;&lt;object type=&quot;3&quot; unique_id=&quot;21607&quot;&gt;&lt;property id=&quot;20148&quot; value=&quot;5&quot;/&gt;&lt;property id=&quot;20300&quot; value=&quot;Slide 36 - &amp;quot;Ways to Inform TA&amp;quot;&quot;/&gt;&lt;property id=&quot;20307&quot; value=&quot;305&quot;/&gt;&lt;/object&gt;&lt;object type=&quot;3&quot; unique_id=&quot;21608&quot;&gt;&lt;property id=&quot;20148&quot; value=&quot;5&quot;/&gt;&lt;property id=&quot;20300&quot; value=&quot;Slide 37 - &amp;quot;Next Steps for TA&amp;quot;&quot;/&gt;&lt;property id=&quot;20307&quot; value=&quot;303&quot;/&gt;&lt;/object&gt;&lt;object type=&quot;3&quot; unique_id=&quot;21609&quot;&gt;&lt;property id=&quot;20148&quot; value=&quot;5&quot;/&gt;&lt;property id=&quot;20300&quot; value=&quot;Slide 38 - &amp;quot;Wrap-Up&amp;quot;&quot;/&gt;&lt;property id=&quot;20307&quot; value=&quot;308&quot;/&gt;&lt;/object&gt;&lt;object type=&quot;3&quot; unique_id=&quot;21610&quot;&gt;&lt;property id=&quot;20148&quot; value=&quot;5&quot;/&gt;&lt;property id=&quot;20300&quot; value=&quot;Slide 39 - &amp;quot;Program Contact Information&amp;quot;&quot;/&gt;&lt;property id=&quot;20307&quot; value=&quot;306&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7695C6D8FB447B5E88FA462271614" ma:contentTypeVersion="0" ma:contentTypeDescription="Create a new document." ma:contentTypeScope="" ma:versionID="14510920157d5e215507d67779269ce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F5C56-D48F-42BA-B0E5-2D10343CD9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AA1B5B-069E-4BDD-A79A-68D5FBCBDE3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CC49AA9-F75E-4759-B9AE-64F2C0E5A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5642</TotalTime>
  <Words>1664</Words>
  <Application>Microsoft Office PowerPoint</Application>
  <PresentationFormat>On-screen Show (4:3)</PresentationFormat>
  <Paragraphs>269</Paragraphs>
  <Slides>42</Slides>
  <Notes>42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Franklin Gothic Medium</vt:lpstr>
      <vt:lpstr>Impact</vt:lpstr>
      <vt:lpstr>Myriad Pro</vt:lpstr>
      <vt:lpstr>Myriad Pro Cond</vt:lpstr>
      <vt:lpstr>Times New Roman</vt:lpstr>
      <vt:lpstr>Wingdings</vt:lpstr>
      <vt:lpstr>Office Theme</vt:lpstr>
      <vt:lpstr>PowerPoint Presentation</vt:lpstr>
      <vt:lpstr>PowerPoint Presentation</vt:lpstr>
      <vt:lpstr>Introduction to Technical Assistance for H1-B SWFI Grantees</vt:lpstr>
      <vt:lpstr>PowerPoint Presentation</vt:lpstr>
      <vt:lpstr>Monica A. Evans </vt:lpstr>
      <vt:lpstr>Emily Sama-Miller</vt:lpstr>
      <vt:lpstr>PowerPoint Presentation</vt:lpstr>
      <vt:lpstr>PowerPoint Presentation</vt:lpstr>
      <vt:lpstr>PowerPoint Presentation</vt:lpstr>
      <vt:lpstr>PowerPoint Presentation</vt:lpstr>
      <vt:lpstr>Overview of SWFI</vt:lpstr>
      <vt:lpstr>SWFI Grant Objectives</vt:lpstr>
      <vt:lpstr>Map of SWFI Grantees</vt:lpstr>
      <vt:lpstr>SWFI H-1B Industries</vt:lpstr>
      <vt:lpstr>Grantee Activities</vt:lpstr>
      <vt:lpstr>PowerPoint Presentation</vt:lpstr>
      <vt:lpstr>SWFI Technical Assistance</vt:lpstr>
      <vt:lpstr>Meet the TA team  </vt:lpstr>
      <vt:lpstr>Meet the TA team  </vt:lpstr>
      <vt:lpstr>Meet the TA Team – SME Experts</vt:lpstr>
      <vt:lpstr>TA Objectives</vt:lpstr>
      <vt:lpstr>Overview of TA</vt:lpstr>
      <vt:lpstr>Types of TA</vt:lpstr>
      <vt:lpstr>Collaborative, Evidence-Informed Approach to TA Delivery</vt:lpstr>
      <vt:lpstr>PowerPoint Presentation</vt:lpstr>
      <vt:lpstr>PowerPoint Presentation</vt:lpstr>
      <vt:lpstr>PowerPoint Presentation</vt:lpstr>
      <vt:lpstr>The SWFI CoP</vt:lpstr>
      <vt:lpstr>SWFI Coaching</vt:lpstr>
      <vt:lpstr>Coaches</vt:lpstr>
      <vt:lpstr>Senior SMEs</vt:lpstr>
      <vt:lpstr>The Role of your FPO vs. Your TA Coach</vt:lpstr>
      <vt:lpstr>PowerPoint Presentation</vt:lpstr>
      <vt:lpstr>Requesting TA</vt:lpstr>
      <vt:lpstr>How to Request TA</vt:lpstr>
      <vt:lpstr>Ways to Inform TA</vt:lpstr>
      <vt:lpstr>Next Steps for TA</vt:lpstr>
      <vt:lpstr>Wrap-Up</vt:lpstr>
      <vt:lpstr>Program Contact Information</vt:lpstr>
      <vt:lpstr>SWFI Mailbox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Laura Casertano</cp:lastModifiedBy>
  <cp:revision>320</cp:revision>
  <cp:lastPrinted>2017-05-25T13:27:18Z</cp:lastPrinted>
  <dcterms:created xsi:type="dcterms:W3CDTF">2014-04-10T03:33:57Z</dcterms:created>
  <dcterms:modified xsi:type="dcterms:W3CDTF">2017-06-01T13:59:18Z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0x0101009527695C6D8FB447B5E88FA462271614</vt:lpwstr>
  </property>
</Properties>
</file>