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4.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5.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6.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24.xml" ContentType="application/vnd.openxmlformats-officedocument.presentationml.notesSlide+xml"/>
  <Override PartName="/ppt/charts/chart3.xml" ContentType="application/vnd.openxmlformats-officedocument.drawingml.chart+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7" r:id="rId2"/>
    <p:sldMasterId id="2147483722" r:id="rId3"/>
    <p:sldMasterId id="2147483747" r:id="rId4"/>
    <p:sldMasterId id="2147483825" r:id="rId5"/>
    <p:sldMasterId id="2147483881" r:id="rId6"/>
    <p:sldMasterId id="2147483965" r:id="rId7"/>
  </p:sldMasterIdLst>
  <p:notesMasterIdLst>
    <p:notesMasterId r:id="rId75"/>
  </p:notesMasterIdLst>
  <p:handoutMasterIdLst>
    <p:handoutMasterId r:id="rId76"/>
  </p:handoutMasterIdLst>
  <p:sldIdLst>
    <p:sldId id="394" r:id="rId8"/>
    <p:sldId id="396" r:id="rId9"/>
    <p:sldId id="395" r:id="rId10"/>
    <p:sldId id="392" r:id="rId11"/>
    <p:sldId id="383" r:id="rId12"/>
    <p:sldId id="388" r:id="rId13"/>
    <p:sldId id="384" r:id="rId14"/>
    <p:sldId id="437" r:id="rId15"/>
    <p:sldId id="438" r:id="rId16"/>
    <p:sldId id="389" r:id="rId17"/>
    <p:sldId id="385" r:id="rId18"/>
    <p:sldId id="390" r:id="rId19"/>
    <p:sldId id="386" r:id="rId20"/>
    <p:sldId id="387" r:id="rId21"/>
    <p:sldId id="404" r:id="rId22"/>
    <p:sldId id="405" r:id="rId23"/>
    <p:sldId id="406" r:id="rId24"/>
    <p:sldId id="440" r:id="rId25"/>
    <p:sldId id="441" r:id="rId26"/>
    <p:sldId id="484" r:id="rId27"/>
    <p:sldId id="407" r:id="rId28"/>
    <p:sldId id="417" r:id="rId29"/>
    <p:sldId id="443" r:id="rId30"/>
    <p:sldId id="442" r:id="rId31"/>
    <p:sldId id="445" r:id="rId32"/>
    <p:sldId id="446" r:id="rId33"/>
    <p:sldId id="447" r:id="rId34"/>
    <p:sldId id="448" r:id="rId35"/>
    <p:sldId id="449" r:id="rId36"/>
    <p:sldId id="450" r:id="rId37"/>
    <p:sldId id="451" r:id="rId38"/>
    <p:sldId id="452" r:id="rId39"/>
    <p:sldId id="453" r:id="rId40"/>
    <p:sldId id="454" r:id="rId41"/>
    <p:sldId id="483" r:id="rId42"/>
    <p:sldId id="482" r:id="rId43"/>
    <p:sldId id="456" r:id="rId44"/>
    <p:sldId id="457" r:id="rId45"/>
    <p:sldId id="458" r:id="rId46"/>
    <p:sldId id="459" r:id="rId47"/>
    <p:sldId id="460" r:id="rId48"/>
    <p:sldId id="461" r:id="rId49"/>
    <p:sldId id="462" r:id="rId50"/>
    <p:sldId id="463" r:id="rId51"/>
    <p:sldId id="464" r:id="rId52"/>
    <p:sldId id="465" r:id="rId53"/>
    <p:sldId id="466" r:id="rId54"/>
    <p:sldId id="467" r:id="rId55"/>
    <p:sldId id="468" r:id="rId56"/>
    <p:sldId id="485" r:id="rId57"/>
    <p:sldId id="469" r:id="rId58"/>
    <p:sldId id="470" r:id="rId59"/>
    <p:sldId id="471" r:id="rId60"/>
    <p:sldId id="472" r:id="rId61"/>
    <p:sldId id="473" r:id="rId62"/>
    <p:sldId id="474" r:id="rId63"/>
    <p:sldId id="475" r:id="rId64"/>
    <p:sldId id="476" r:id="rId65"/>
    <p:sldId id="477" r:id="rId66"/>
    <p:sldId id="478" r:id="rId67"/>
    <p:sldId id="479" r:id="rId68"/>
    <p:sldId id="480" r:id="rId69"/>
    <p:sldId id="481" r:id="rId70"/>
    <p:sldId id="486" r:id="rId71"/>
    <p:sldId id="487" r:id="rId72"/>
    <p:sldId id="488" r:id="rId73"/>
    <p:sldId id="436" r:id="rId74"/>
  </p:sldIdLst>
  <p:sldSz cx="9144000" cy="6858000" type="screen4x3"/>
  <p:notesSz cx="6881813" cy="9296400"/>
  <p:custDataLst>
    <p:tags r:id="rId7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49">
          <p15:clr>
            <a:srgbClr val="A4A3A4"/>
          </p15:clr>
        </p15:guide>
        <p15:guide id="2" pos="2229">
          <p15:clr>
            <a:srgbClr val="A4A3A4"/>
          </p15:clr>
        </p15:guide>
        <p15:guide id="3" orient="horz" pos="2928">
          <p15:clr>
            <a:srgbClr val="A4A3A4"/>
          </p15:clr>
        </p15:guide>
        <p15:guide id="4" pos="216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63" autoAdjust="0"/>
    <p:restoredTop sz="75133" autoAdjust="0"/>
  </p:normalViewPr>
  <p:slideViewPr>
    <p:cSldViewPr snapToGrid="0">
      <p:cViewPr varScale="1">
        <p:scale>
          <a:sx n="88" d="100"/>
          <a:sy n="88" d="100"/>
        </p:scale>
        <p:origin x="1104" y="72"/>
      </p:cViewPr>
      <p:guideLst>
        <p:guide orient="horz" pos="2160"/>
        <p:guide pos="2880"/>
      </p:guideLst>
    </p:cSldViewPr>
  </p:slideViewPr>
  <p:notesTextViewPr>
    <p:cViewPr>
      <p:scale>
        <a:sx n="3" d="2"/>
        <a:sy n="3" d="2"/>
      </p:scale>
      <p:origin x="0" y="0"/>
    </p:cViewPr>
  </p:notesTextViewPr>
  <p:sorterViewPr>
    <p:cViewPr>
      <p:scale>
        <a:sx n="100" d="100"/>
        <a:sy n="100" d="100"/>
      </p:scale>
      <p:origin x="0" y="13554"/>
    </p:cViewPr>
  </p:sorterViewPr>
  <p:notesViewPr>
    <p:cSldViewPr snapToGrid="0">
      <p:cViewPr>
        <p:scale>
          <a:sx n="150" d="100"/>
          <a:sy n="150" d="100"/>
        </p:scale>
        <p:origin x="-798" y="3084"/>
      </p:cViewPr>
      <p:guideLst>
        <p:guide orient="horz" pos="2949"/>
        <p:guide pos="2229"/>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handoutMaster" Target="handoutMasters/handout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82" Type="http://schemas.microsoft.com/office/2015/10/relationships/revisionInfo" Target="revisionInfo.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tags" Target="tags/tag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dirty="0">
                <a:latin typeface="Century Gothic" panose="020B0502020202020204" pitchFamily="34" charset="0"/>
              </a:rPr>
              <a:t>Rental Cost Allocation - Consumers Served?</a:t>
            </a:r>
          </a:p>
        </c:rich>
      </c:tx>
      <c:overlay val="0"/>
    </c:title>
    <c:autoTitleDeleted val="0"/>
    <c:plotArea>
      <c:layout/>
      <c:pieChart>
        <c:varyColors val="1"/>
        <c:ser>
          <c:idx val="0"/>
          <c:order val="0"/>
          <c:tx>
            <c:strRef>
              <c:f>Sheet1!$B$1</c:f>
              <c:strCache>
                <c:ptCount val="1"/>
                <c:pt idx="0">
                  <c:v>Rental Cost Allocation - Consumers Served in One-Stop</c:v>
                </c:pt>
              </c:strCache>
            </c:strRef>
          </c:tx>
          <c:cat>
            <c:strRef>
              <c:f>Sheet1!$A$2:$A$5</c:f>
              <c:strCache>
                <c:ptCount val="4"/>
                <c:pt idx="0">
                  <c:v>Partner 1 (40%)</c:v>
                </c:pt>
                <c:pt idx="1">
                  <c:v>Partner 2 (20%)</c:v>
                </c:pt>
                <c:pt idx="2">
                  <c:v>Partner 3 (10%)</c:v>
                </c:pt>
                <c:pt idx="3">
                  <c:v>Partner 4 (30%)</c:v>
                </c:pt>
              </c:strCache>
            </c:strRef>
          </c:cat>
          <c:val>
            <c:numRef>
              <c:f>Sheet1!$B$2:$B$5</c:f>
              <c:numCache>
                <c:formatCode>General</c:formatCode>
                <c:ptCount val="4"/>
                <c:pt idx="0">
                  <c:v>400</c:v>
                </c:pt>
                <c:pt idx="1">
                  <c:v>200</c:v>
                </c:pt>
                <c:pt idx="2">
                  <c:v>100</c:v>
                </c:pt>
                <c:pt idx="3">
                  <c:v>300</c:v>
                </c:pt>
              </c:numCache>
            </c:numRef>
          </c:val>
          <c:extLst>
            <c:ext xmlns:c16="http://schemas.microsoft.com/office/drawing/2014/chart" uri="{C3380CC4-5D6E-409C-BE32-E72D297353CC}">
              <c16:uniqueId val="{00000000-AD19-473B-8E29-853FF3C06320}"/>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dirty="0">
                <a:latin typeface="Century Gothic" panose="020B0502020202020204" pitchFamily="34" charset="0"/>
              </a:rPr>
              <a:t>Rental Cost Allocation - FTE?</a:t>
            </a:r>
          </a:p>
        </c:rich>
      </c:tx>
      <c:overlay val="0"/>
    </c:title>
    <c:autoTitleDeleted val="0"/>
    <c:plotArea>
      <c:layout/>
      <c:pieChart>
        <c:varyColors val="1"/>
        <c:ser>
          <c:idx val="0"/>
          <c:order val="0"/>
          <c:tx>
            <c:strRef>
              <c:f>Sheet1!$B$1</c:f>
              <c:strCache>
                <c:ptCount val="1"/>
                <c:pt idx="0">
                  <c:v>Rental Cost Allocation - FTE?</c:v>
                </c:pt>
              </c:strCache>
            </c:strRef>
          </c:tx>
          <c:cat>
            <c:strRef>
              <c:f>Sheet1!$A$2:$A$5</c:f>
              <c:strCache>
                <c:ptCount val="4"/>
                <c:pt idx="0">
                  <c:v>Partner 1 (15.4%)</c:v>
                </c:pt>
                <c:pt idx="1">
                  <c:v>Partner 2 (30.8%)</c:v>
                </c:pt>
                <c:pt idx="2">
                  <c:v>Partner 3 (7.7%)</c:v>
                </c:pt>
                <c:pt idx="3">
                  <c:v>Partner 4 (46.1%)</c:v>
                </c:pt>
              </c:strCache>
            </c:strRef>
          </c:cat>
          <c:val>
            <c:numRef>
              <c:f>Sheet1!$B$2:$B$5</c:f>
              <c:numCache>
                <c:formatCode>General</c:formatCode>
                <c:ptCount val="4"/>
                <c:pt idx="0">
                  <c:v>1</c:v>
                </c:pt>
                <c:pt idx="1">
                  <c:v>2</c:v>
                </c:pt>
                <c:pt idx="2">
                  <c:v>0.5</c:v>
                </c:pt>
                <c:pt idx="3">
                  <c:v>3</c:v>
                </c:pt>
              </c:numCache>
            </c:numRef>
          </c:val>
          <c:extLst>
            <c:ext xmlns:c16="http://schemas.microsoft.com/office/drawing/2014/chart" uri="{C3380CC4-5D6E-409C-BE32-E72D297353CC}">
              <c16:uniqueId val="{00000000-FFF4-411C-AD1E-519457357F9C}"/>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sz="1800" dirty="0">
                <a:latin typeface="Century Gothic" panose="020B0502020202020204" pitchFamily="34" charset="0"/>
              </a:rPr>
              <a:t>Rental</a:t>
            </a:r>
            <a:r>
              <a:rPr lang="en-US" sz="1800" baseline="0" dirty="0">
                <a:latin typeface="Century Gothic" panose="020B0502020202020204" pitchFamily="34" charset="0"/>
              </a:rPr>
              <a:t> Cost Allocation </a:t>
            </a:r>
            <a:r>
              <a:rPr lang="en-US" sz="1800" dirty="0">
                <a:latin typeface="Century Gothic" panose="020B0502020202020204" pitchFamily="34" charset="0"/>
              </a:rPr>
              <a:t>Square Footage?</a:t>
            </a:r>
          </a:p>
        </c:rich>
      </c:tx>
      <c:overlay val="0"/>
    </c:title>
    <c:autoTitleDeleted val="0"/>
    <c:plotArea>
      <c:layout/>
      <c:pieChart>
        <c:varyColors val="1"/>
        <c:ser>
          <c:idx val="0"/>
          <c:order val="0"/>
          <c:tx>
            <c:strRef>
              <c:f>Sheet1!$B$1</c:f>
              <c:strCache>
                <c:ptCount val="1"/>
                <c:pt idx="0">
                  <c:v>Square Footage</c:v>
                </c:pt>
              </c:strCache>
            </c:strRef>
          </c:tx>
          <c:cat>
            <c:strRef>
              <c:f>Sheet1!$A$2:$A$5</c:f>
              <c:strCache>
                <c:ptCount val="4"/>
                <c:pt idx="0">
                  <c:v>Partner 1 (20%)</c:v>
                </c:pt>
                <c:pt idx="1">
                  <c:v>Partner 2 (20%)</c:v>
                </c:pt>
                <c:pt idx="2">
                  <c:v>Partner 3 (15%)</c:v>
                </c:pt>
                <c:pt idx="3">
                  <c:v>Partner 4 (45%)</c:v>
                </c:pt>
              </c:strCache>
            </c:strRef>
          </c:cat>
          <c:val>
            <c:numRef>
              <c:f>Sheet1!$B$2:$B$5</c:f>
              <c:numCache>
                <c:formatCode>General</c:formatCode>
                <c:ptCount val="4"/>
                <c:pt idx="0">
                  <c:v>20</c:v>
                </c:pt>
                <c:pt idx="1">
                  <c:v>20</c:v>
                </c:pt>
                <c:pt idx="2">
                  <c:v>15</c:v>
                </c:pt>
                <c:pt idx="3">
                  <c:v>45</c:v>
                </c:pt>
              </c:numCache>
            </c:numRef>
          </c:val>
          <c:extLst>
            <c:ext xmlns:c16="http://schemas.microsoft.com/office/drawing/2014/chart" uri="{C3380CC4-5D6E-409C-BE32-E72D297353CC}">
              <c16:uniqueId val="{00000000-D874-4190-ADCA-ABB4665BCA28}"/>
            </c:ext>
          </c:extLst>
        </c:ser>
        <c:dLbls>
          <c:showLegendKey val="0"/>
          <c:showVal val="0"/>
          <c:showCatName val="0"/>
          <c:showSerName val="0"/>
          <c:showPercent val="0"/>
          <c:showBubbleSize val="0"/>
          <c:showLeaderLines val="1"/>
        </c:dLbls>
        <c:firstSliceAng val="0"/>
      </c:pieChart>
    </c:plotArea>
    <c:legend>
      <c:legendPos val="r"/>
      <c:overlay val="0"/>
    </c:legend>
    <c:plotVisOnly val="1"/>
    <c:dispBlanksAs val="gap"/>
    <c:showDLblsOverMax val="0"/>
  </c:chart>
  <c:txPr>
    <a:bodyPr/>
    <a:lstStyle/>
    <a:p>
      <a:pPr>
        <a:defRPr sz="180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428" cy="464978"/>
          </a:xfrm>
          <a:prstGeom prst="rect">
            <a:avLst/>
          </a:prstGeom>
        </p:spPr>
        <p:txBody>
          <a:bodyPr vert="horz" lIns="89977" tIns="44988" rIns="89977" bIns="44988" rtlCol="0"/>
          <a:lstStyle>
            <a:lvl1pPr algn="l">
              <a:defRPr sz="1200"/>
            </a:lvl1pPr>
          </a:lstStyle>
          <a:p>
            <a:endParaRPr lang="en-US"/>
          </a:p>
        </p:txBody>
      </p:sp>
      <p:sp>
        <p:nvSpPr>
          <p:cNvPr id="3" name="Date Placeholder 2"/>
          <p:cNvSpPr>
            <a:spLocks noGrp="1"/>
          </p:cNvSpPr>
          <p:nvPr>
            <p:ph type="dt" sz="quarter" idx="1"/>
          </p:nvPr>
        </p:nvSpPr>
        <p:spPr>
          <a:xfrm>
            <a:off x="3897842" y="1"/>
            <a:ext cx="2982428" cy="464978"/>
          </a:xfrm>
          <a:prstGeom prst="rect">
            <a:avLst/>
          </a:prstGeom>
        </p:spPr>
        <p:txBody>
          <a:bodyPr vert="horz" lIns="89977" tIns="44988" rIns="89977" bIns="44988" rtlCol="0"/>
          <a:lstStyle>
            <a:lvl1pPr algn="r">
              <a:defRPr sz="1200"/>
            </a:lvl1pPr>
          </a:lstStyle>
          <a:p>
            <a:fld id="{346D2BD6-47C0-4A3D-9019-482F5794E6DD}" type="datetimeFigureOut">
              <a:rPr lang="en-US" smtClean="0"/>
              <a:t>6/6/2017</a:t>
            </a:fld>
            <a:endParaRPr lang="en-US"/>
          </a:p>
        </p:txBody>
      </p:sp>
      <p:sp>
        <p:nvSpPr>
          <p:cNvPr id="4" name="Footer Placeholder 3"/>
          <p:cNvSpPr>
            <a:spLocks noGrp="1"/>
          </p:cNvSpPr>
          <p:nvPr>
            <p:ph type="ftr" sz="quarter" idx="2"/>
          </p:nvPr>
        </p:nvSpPr>
        <p:spPr>
          <a:xfrm>
            <a:off x="0" y="8829847"/>
            <a:ext cx="2982428" cy="464978"/>
          </a:xfrm>
          <a:prstGeom prst="rect">
            <a:avLst/>
          </a:prstGeom>
        </p:spPr>
        <p:txBody>
          <a:bodyPr vert="horz" lIns="89977" tIns="44988" rIns="89977" bIns="44988" rtlCol="0" anchor="b"/>
          <a:lstStyle>
            <a:lvl1pPr algn="l">
              <a:defRPr sz="1200"/>
            </a:lvl1pPr>
          </a:lstStyle>
          <a:p>
            <a:endParaRPr lang="en-US"/>
          </a:p>
        </p:txBody>
      </p:sp>
      <p:sp>
        <p:nvSpPr>
          <p:cNvPr id="5" name="Slide Number Placeholder 4"/>
          <p:cNvSpPr>
            <a:spLocks noGrp="1"/>
          </p:cNvSpPr>
          <p:nvPr>
            <p:ph type="sldNum" sz="quarter" idx="3"/>
          </p:nvPr>
        </p:nvSpPr>
        <p:spPr>
          <a:xfrm>
            <a:off x="3897842" y="8829847"/>
            <a:ext cx="2982428" cy="464978"/>
          </a:xfrm>
          <a:prstGeom prst="rect">
            <a:avLst/>
          </a:prstGeom>
        </p:spPr>
        <p:txBody>
          <a:bodyPr vert="horz" lIns="89977" tIns="44988" rIns="89977" bIns="44988" rtlCol="0" anchor="b"/>
          <a:lstStyle>
            <a:lvl1pPr algn="r">
              <a:defRPr sz="1200"/>
            </a:lvl1pPr>
          </a:lstStyle>
          <a:p>
            <a:fld id="{59117B57-D82D-4939-AACE-D6157A78DC3D}" type="slidenum">
              <a:rPr lang="en-US" smtClean="0"/>
              <a:t>‹#›</a:t>
            </a:fld>
            <a:endParaRPr lang="en-US"/>
          </a:p>
        </p:txBody>
      </p:sp>
    </p:spTree>
    <p:extLst>
      <p:ext uri="{BB962C8B-B14F-4D97-AF65-F5344CB8AC3E}">
        <p14:creationId xmlns:p14="http://schemas.microsoft.com/office/powerpoint/2010/main" val="703270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82119" cy="466435"/>
          </a:xfrm>
          <a:prstGeom prst="rect">
            <a:avLst/>
          </a:prstGeom>
        </p:spPr>
        <p:txBody>
          <a:bodyPr vert="horz" lIns="92433" tIns="46217" rIns="92433" bIns="46217" rtlCol="0"/>
          <a:lstStyle>
            <a:lvl1pPr algn="l">
              <a:defRPr sz="1200"/>
            </a:lvl1pPr>
          </a:lstStyle>
          <a:p>
            <a:endParaRPr lang="en-US"/>
          </a:p>
        </p:txBody>
      </p:sp>
      <p:sp>
        <p:nvSpPr>
          <p:cNvPr id="3" name="Date Placeholder 2"/>
          <p:cNvSpPr>
            <a:spLocks noGrp="1"/>
          </p:cNvSpPr>
          <p:nvPr>
            <p:ph type="dt" idx="1"/>
          </p:nvPr>
        </p:nvSpPr>
        <p:spPr>
          <a:xfrm>
            <a:off x="3898102" y="0"/>
            <a:ext cx="2982119" cy="466435"/>
          </a:xfrm>
          <a:prstGeom prst="rect">
            <a:avLst/>
          </a:prstGeom>
        </p:spPr>
        <p:txBody>
          <a:bodyPr vert="horz" lIns="92433" tIns="46217" rIns="92433" bIns="46217" rtlCol="0"/>
          <a:lstStyle>
            <a:lvl1pPr algn="r">
              <a:defRPr sz="1200"/>
            </a:lvl1pPr>
          </a:lstStyle>
          <a:p>
            <a:fld id="{326DCDC5-7F4F-4104-8E55-012777CAE80A}" type="datetimeFigureOut">
              <a:rPr lang="en-US" smtClean="0"/>
              <a:t>6/6/2017</a:t>
            </a:fld>
            <a:endParaRPr lang="en-US"/>
          </a:p>
        </p:txBody>
      </p:sp>
      <p:sp>
        <p:nvSpPr>
          <p:cNvPr id="4" name="Slide Image Placeholder 3"/>
          <p:cNvSpPr>
            <a:spLocks noGrp="1" noRot="1" noChangeAspect="1"/>
          </p:cNvSpPr>
          <p:nvPr>
            <p:ph type="sldImg" idx="2"/>
          </p:nvPr>
        </p:nvSpPr>
        <p:spPr>
          <a:xfrm>
            <a:off x="1349375" y="1162050"/>
            <a:ext cx="4183063" cy="3138488"/>
          </a:xfrm>
          <a:prstGeom prst="rect">
            <a:avLst/>
          </a:prstGeom>
          <a:noFill/>
          <a:ln w="12700">
            <a:solidFill>
              <a:prstClr val="black"/>
            </a:solidFill>
          </a:ln>
        </p:spPr>
        <p:txBody>
          <a:bodyPr vert="horz" lIns="92433" tIns="46217" rIns="92433" bIns="46217" rtlCol="0" anchor="ctr"/>
          <a:lstStyle/>
          <a:p>
            <a:endParaRPr lang="en-US"/>
          </a:p>
        </p:txBody>
      </p:sp>
      <p:sp>
        <p:nvSpPr>
          <p:cNvPr id="5" name="Notes Placeholder 4"/>
          <p:cNvSpPr>
            <a:spLocks noGrp="1"/>
          </p:cNvSpPr>
          <p:nvPr>
            <p:ph type="body" sz="quarter" idx="3"/>
          </p:nvPr>
        </p:nvSpPr>
        <p:spPr>
          <a:xfrm>
            <a:off x="688182" y="4473893"/>
            <a:ext cx="5505450" cy="3660458"/>
          </a:xfrm>
          <a:prstGeom prst="rect">
            <a:avLst/>
          </a:prstGeom>
        </p:spPr>
        <p:txBody>
          <a:bodyPr vert="horz" lIns="92433" tIns="46217" rIns="92433" bIns="46217"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2982119" cy="466434"/>
          </a:xfrm>
          <a:prstGeom prst="rect">
            <a:avLst/>
          </a:prstGeom>
        </p:spPr>
        <p:txBody>
          <a:bodyPr vert="horz" lIns="92433" tIns="46217" rIns="92433" bIns="46217"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8"/>
            <a:ext cx="2982119" cy="466434"/>
          </a:xfrm>
          <a:prstGeom prst="rect">
            <a:avLst/>
          </a:prstGeom>
        </p:spPr>
        <p:txBody>
          <a:bodyPr vert="horz" lIns="92433" tIns="46217" rIns="92433" bIns="46217" rtlCol="0" anchor="b"/>
          <a:lstStyle>
            <a:lvl1pPr algn="r">
              <a:defRPr sz="1200"/>
            </a:lvl1pPr>
          </a:lstStyle>
          <a:p>
            <a:fld id="{A6A006A7-BF26-4187-9095-950A2D1E153E}" type="slidenum">
              <a:rPr lang="en-US" smtClean="0"/>
              <a:t>‹#›</a:t>
            </a:fld>
            <a:endParaRPr lang="en-US"/>
          </a:p>
        </p:txBody>
      </p:sp>
    </p:spTree>
    <p:extLst>
      <p:ext uri="{BB962C8B-B14F-4D97-AF65-F5344CB8AC3E}">
        <p14:creationId xmlns:p14="http://schemas.microsoft.com/office/powerpoint/2010/main" val="151687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501"/>
            <a:endParaRPr lang="en-US" dirty="0"/>
          </a:p>
        </p:txBody>
      </p:sp>
      <p:sp>
        <p:nvSpPr>
          <p:cNvPr id="4" name="Slide Number Placeholder 3"/>
          <p:cNvSpPr>
            <a:spLocks noGrp="1"/>
          </p:cNvSpPr>
          <p:nvPr>
            <p:ph type="sldNum" sz="quarter" idx="10"/>
          </p:nvPr>
        </p:nvSpPr>
        <p:spPr/>
        <p:txBody>
          <a:bodyPr/>
          <a:lstStyle/>
          <a:p>
            <a:fld id="{F6772DBB-4BA0-4BD2-8CB9-EA48F81390A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6066070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10</a:t>
            </a:fld>
            <a:endParaRPr lang="en-US"/>
          </a:p>
        </p:txBody>
      </p:sp>
    </p:spTree>
    <p:extLst>
      <p:ext uri="{BB962C8B-B14F-4D97-AF65-F5344CB8AC3E}">
        <p14:creationId xmlns:p14="http://schemas.microsoft.com/office/powerpoint/2010/main" val="33255090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11</a:t>
            </a:fld>
            <a:endParaRPr lang="en-US"/>
          </a:p>
        </p:txBody>
      </p:sp>
    </p:spTree>
    <p:extLst>
      <p:ext uri="{BB962C8B-B14F-4D97-AF65-F5344CB8AC3E}">
        <p14:creationId xmlns:p14="http://schemas.microsoft.com/office/powerpoint/2010/main" val="274158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12</a:t>
            </a:fld>
            <a:endParaRPr lang="en-US"/>
          </a:p>
        </p:txBody>
      </p:sp>
    </p:spTree>
    <p:extLst>
      <p:ext uri="{BB962C8B-B14F-4D97-AF65-F5344CB8AC3E}">
        <p14:creationId xmlns:p14="http://schemas.microsoft.com/office/powerpoint/2010/main" val="274158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13</a:t>
            </a:fld>
            <a:endParaRPr lang="en-US"/>
          </a:p>
        </p:txBody>
      </p:sp>
    </p:spTree>
    <p:extLst>
      <p:ext uri="{BB962C8B-B14F-4D97-AF65-F5344CB8AC3E}">
        <p14:creationId xmlns:p14="http://schemas.microsoft.com/office/powerpoint/2010/main" val="174638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14</a:t>
            </a:fld>
            <a:endParaRPr lang="en-US"/>
          </a:p>
        </p:txBody>
      </p:sp>
    </p:spTree>
    <p:extLst>
      <p:ext uri="{BB962C8B-B14F-4D97-AF65-F5344CB8AC3E}">
        <p14:creationId xmlns:p14="http://schemas.microsoft.com/office/powerpoint/2010/main" val="11460712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7159279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159279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194735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1947355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11947355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772DBB-4BA0-4BD2-8CB9-EA48F81390A4}"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6611805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20</a:t>
            </a:fld>
            <a:endParaRPr lang="en-US"/>
          </a:p>
        </p:txBody>
      </p:sp>
    </p:spTree>
    <p:extLst>
      <p:ext uri="{BB962C8B-B14F-4D97-AF65-F5344CB8AC3E}">
        <p14:creationId xmlns:p14="http://schemas.microsoft.com/office/powerpoint/2010/main" val="25786738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1947355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6207913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620791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6207913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solidFill>
                  <a:prstClr val="black"/>
                </a:solidFill>
              </a:rPr>
              <a:pPr/>
              <a:t>25</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120501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solidFill>
                  <a:prstClr val="black"/>
                </a:solidFill>
              </a:rPr>
              <a:pPr/>
              <a:t>26</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1205016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solidFill>
                  <a:prstClr val="black"/>
                </a:solidFill>
              </a:rPr>
              <a:pPr/>
              <a:t>27</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1205016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solidFill>
                  <a:prstClr val="black"/>
                </a:solidFill>
              </a:rPr>
              <a:pPr/>
              <a:t>28</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120501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solidFill>
                  <a:prstClr val="black"/>
                </a:solidFill>
              </a:rPr>
              <a:pPr/>
              <a:t>29</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1205016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281" indent="-173281" defTabSz="95984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F6772DBB-4BA0-4BD2-8CB9-EA48F81390A4}"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41397642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solidFill>
                  <a:prstClr val="black"/>
                </a:solidFill>
              </a:rPr>
              <a:pPr/>
              <a:t>30</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1205016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solidFill>
                  <a:prstClr val="black"/>
                </a:solidFill>
              </a:rPr>
              <a:pPr/>
              <a:t>31</a:t>
            </a:fld>
            <a:endParaRPr lang="en-US">
              <a:solidFill>
                <a:prstClr val="black"/>
              </a:solidFill>
            </a:endParaRPr>
          </a:p>
        </p:txBody>
      </p:sp>
      <p:sp>
        <p:nvSpPr>
          <p:cNvPr id="5" name="Header Placeholder 4"/>
          <p:cNvSpPr>
            <a:spLocks noGrp="1"/>
          </p:cNvSpPr>
          <p:nvPr>
            <p:ph type="hdr" sz="quarter" idx="11"/>
          </p:nvPr>
        </p:nvSpPr>
        <p:spPr/>
        <p:txBody>
          <a:bodyPr/>
          <a:lstStyle/>
          <a:p>
            <a:endParaRPr lang="en-US">
              <a:solidFill>
                <a:prstClr val="black"/>
              </a:solidFill>
            </a:endParaRPr>
          </a:p>
        </p:txBody>
      </p:sp>
    </p:spTree>
    <p:extLst>
      <p:ext uri="{BB962C8B-B14F-4D97-AF65-F5344CB8AC3E}">
        <p14:creationId xmlns:p14="http://schemas.microsoft.com/office/powerpoint/2010/main" val="1120501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32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33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34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35</a:t>
            </a:fld>
            <a:endParaRPr lang="en-US"/>
          </a:p>
        </p:txBody>
      </p:sp>
    </p:spTree>
    <p:extLst>
      <p:ext uri="{BB962C8B-B14F-4D97-AF65-F5344CB8AC3E}">
        <p14:creationId xmlns:p14="http://schemas.microsoft.com/office/powerpoint/2010/main" val="360498139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715927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37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38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39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4</a:t>
            </a:fld>
            <a:endParaRPr lang="en-US"/>
          </a:p>
        </p:txBody>
      </p:sp>
    </p:spTree>
    <p:extLst>
      <p:ext uri="{BB962C8B-B14F-4D97-AF65-F5344CB8AC3E}">
        <p14:creationId xmlns:p14="http://schemas.microsoft.com/office/powerpoint/2010/main" val="416243075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40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41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42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43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44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45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46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47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48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49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5</a:t>
            </a:fld>
            <a:endParaRPr lang="en-US" dirty="0"/>
          </a:p>
        </p:txBody>
      </p:sp>
    </p:spTree>
    <p:extLst>
      <p:ext uri="{BB962C8B-B14F-4D97-AF65-F5344CB8AC3E}">
        <p14:creationId xmlns:p14="http://schemas.microsoft.com/office/powerpoint/2010/main" val="31191184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50</a:t>
            </a:fld>
            <a:endParaRPr lang="en-US"/>
          </a:p>
        </p:txBody>
      </p:sp>
    </p:spTree>
    <p:extLst>
      <p:ext uri="{BB962C8B-B14F-4D97-AF65-F5344CB8AC3E}">
        <p14:creationId xmlns:p14="http://schemas.microsoft.com/office/powerpoint/2010/main" val="12696616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51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52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53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54</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55</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pPr defTabSz="924458">
              <a:defRPr/>
            </a:pPr>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56</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57</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58</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59</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6</a:t>
            </a:fld>
            <a:endParaRPr lang="en-US"/>
          </a:p>
        </p:txBody>
      </p:sp>
    </p:spTree>
    <p:extLst>
      <p:ext uri="{BB962C8B-B14F-4D97-AF65-F5344CB8AC3E}">
        <p14:creationId xmlns:p14="http://schemas.microsoft.com/office/powerpoint/2010/main" val="31191184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60</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61</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CD21C1-7655-4D9D-85EB-580DAB94F014}" type="slidenum">
              <a:rPr lang="en-US" smtClean="0"/>
              <a:t>62</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62050"/>
            <a:ext cx="4179887"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CD21C1-7655-4D9D-85EB-580DAB94F014}" type="slidenum">
              <a:rPr lang="en-US" smtClean="0"/>
              <a:t>63</a:t>
            </a:fld>
            <a:endParaRPr lang="en-US"/>
          </a:p>
        </p:txBody>
      </p:sp>
      <p:sp>
        <p:nvSpPr>
          <p:cNvPr id="5" name="Header Placeholder 4"/>
          <p:cNvSpPr>
            <a:spLocks noGrp="1"/>
          </p:cNvSpPr>
          <p:nvPr>
            <p:ph type="hdr" sz="quarter" idx="11"/>
          </p:nvPr>
        </p:nvSpPr>
        <p:spPr/>
        <p:txBody>
          <a:bodyPr/>
          <a:lstStyle/>
          <a:p>
            <a:endParaRPr lang="en-US"/>
          </a:p>
        </p:txBody>
      </p:sp>
    </p:spTree>
    <p:extLst>
      <p:ext uri="{BB962C8B-B14F-4D97-AF65-F5344CB8AC3E}">
        <p14:creationId xmlns:p14="http://schemas.microsoft.com/office/powerpoint/2010/main" val="112050167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64</a:t>
            </a:fld>
            <a:endParaRPr lang="en-US"/>
          </a:p>
        </p:txBody>
      </p:sp>
    </p:spTree>
    <p:extLst>
      <p:ext uri="{BB962C8B-B14F-4D97-AF65-F5344CB8AC3E}">
        <p14:creationId xmlns:p14="http://schemas.microsoft.com/office/powerpoint/2010/main" val="200362810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67</a:t>
            </a:fld>
            <a:endParaRPr lang="en-US"/>
          </a:p>
        </p:txBody>
      </p:sp>
    </p:spTree>
    <p:extLst>
      <p:ext uri="{BB962C8B-B14F-4D97-AF65-F5344CB8AC3E}">
        <p14:creationId xmlns:p14="http://schemas.microsoft.com/office/powerpoint/2010/main" val="4283437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7</a:t>
            </a:fld>
            <a:endParaRPr lang="en-US" dirty="0"/>
          </a:p>
        </p:txBody>
      </p:sp>
    </p:spTree>
    <p:extLst>
      <p:ext uri="{BB962C8B-B14F-4D97-AF65-F5344CB8AC3E}">
        <p14:creationId xmlns:p14="http://schemas.microsoft.com/office/powerpoint/2010/main" val="33255090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8</a:t>
            </a:fld>
            <a:endParaRPr lang="en-US" dirty="0"/>
          </a:p>
        </p:txBody>
      </p:sp>
    </p:spTree>
    <p:extLst>
      <p:ext uri="{BB962C8B-B14F-4D97-AF65-F5344CB8AC3E}">
        <p14:creationId xmlns:p14="http://schemas.microsoft.com/office/powerpoint/2010/main" val="33255090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6A006A7-BF26-4187-9095-950A2D1E153E}" type="slidenum">
              <a:rPr lang="en-US" smtClean="0"/>
              <a:t>9</a:t>
            </a:fld>
            <a:endParaRPr lang="en-US" dirty="0"/>
          </a:p>
        </p:txBody>
      </p:sp>
    </p:spTree>
    <p:extLst>
      <p:ext uri="{BB962C8B-B14F-4D97-AF65-F5344CB8AC3E}">
        <p14:creationId xmlns:p14="http://schemas.microsoft.com/office/powerpoint/2010/main" val="3325509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36.png"/><Relationship Id="rId5" Type="http://schemas.openxmlformats.org/officeDocument/2006/relationships/image" Target="../media/image31.jpeg"/><Relationship Id="rId4" Type="http://schemas.openxmlformats.org/officeDocument/2006/relationships/image" Target="../media/image8.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png"/><Relationship Id="rId1" Type="http://schemas.openxmlformats.org/officeDocument/2006/relationships/slideMaster" Target="../slideMasters/slideMaster5.xml"/><Relationship Id="rId5" Type="http://schemas.openxmlformats.org/officeDocument/2006/relationships/image" Target="../media/image39.png"/><Relationship Id="rId4" Type="http://schemas.microsoft.com/office/2007/relationships/hdphoto" Target="../media/hdphoto1.wdp"/></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2.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4.png"/><Relationship Id="rId2" Type="http://schemas.openxmlformats.org/officeDocument/2006/relationships/image" Target="../media/image43.jpeg"/><Relationship Id="rId1" Type="http://schemas.openxmlformats.org/officeDocument/2006/relationships/slideMaster" Target="../slideMasters/slideMaster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3.pn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3.png"/><Relationship Id="rId7"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7.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34.png"/></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34.png"/><Relationship Id="rId5" Type="http://schemas.openxmlformats.org/officeDocument/2006/relationships/image" Target="../media/image32.png"/><Relationship Id="rId4" Type="http://schemas.openxmlformats.org/officeDocument/2006/relationships/image" Target="../media/image31.jpeg"/></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6.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6.xml"/><Relationship Id="rId5" Type="http://schemas.openxmlformats.org/officeDocument/2006/relationships/image" Target="../media/image13.png"/><Relationship Id="rId4" Type="http://schemas.microsoft.com/office/2007/relationships/hdphoto" Target="../media/hdphoto1.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6.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7.xml"/><Relationship Id="rId6" Type="http://schemas.openxmlformats.org/officeDocument/2006/relationships/image" Target="../media/image9.png"/><Relationship Id="rId5" Type="http://schemas.openxmlformats.org/officeDocument/2006/relationships/image" Target="../media/image2.jpeg"/><Relationship Id="rId4" Type="http://schemas.openxmlformats.org/officeDocument/2006/relationships/image" Target="../media/image8.png"/></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7.xml"/><Relationship Id="rId5" Type="http://schemas.openxmlformats.org/officeDocument/2006/relationships/image" Target="../media/image13.png"/><Relationship Id="rId4" Type="http://schemas.microsoft.com/office/2007/relationships/hdphoto" Target="../media/hdphoto1.wdp"/></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7.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7.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1.xml"/><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image" Target="../media/image4.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4.png"/><Relationship Id="rId7"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 Id="rId5" Type="http://schemas.openxmlformats.org/officeDocument/2006/relationships/image" Target="../media/image13.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13.png"/><Relationship Id="rId4" Type="http://schemas.microsoft.com/office/2007/relationships/hdphoto" Target="../media/hdphoto1.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3.png"/><Relationship Id="rId4" Type="http://schemas.microsoft.com/office/2007/relationships/hdphoto" Target="../media/hdphoto1.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3.png"/><Relationship Id="rId4" Type="http://schemas.microsoft.com/office/2007/relationships/hdphoto" Target="../media/hdphoto1.wdp"/></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9.png"/><Relationship Id="rId2" Type="http://schemas.openxmlformats.org/officeDocument/2006/relationships/image" Target="../media/image21.jp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4.png"/><Relationship Id="rId7"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25.png"/><Relationship Id="rId9" Type="http://schemas.openxmlformats.org/officeDocument/2006/relationships/image" Target="../media/image29.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 Id="rId6" Type="http://schemas.openxmlformats.org/officeDocument/2006/relationships/image" Target="../media/image29.png"/><Relationship Id="rId5" Type="http://schemas.openxmlformats.org/officeDocument/2006/relationships/image" Target="../media/image5.png"/><Relationship Id="rId4" Type="http://schemas.openxmlformats.org/officeDocument/2006/relationships/image" Target="../media/image3.png"/></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37747433"/>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632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4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What’s covered in this module?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4" y="2921367"/>
              <a:ext cx="9144001" cy="3936634"/>
            </a:xfrm>
            <a:prstGeom prst="rect">
              <a:avLst/>
            </a:prstGeom>
          </p:spPr>
        </p:pic>
        <p:pic>
          <p:nvPicPr>
            <p:cNvPr id="7"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2071648"/>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2015739434"/>
      </p:ext>
    </p:extLst>
  </p:cSld>
  <p:clrMapOvr>
    <a:masterClrMapping/>
  </p:clrMapOvr>
  <p:transition spd="slow">
    <p:wip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72631535"/>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4267199"/>
            <a:ext cx="9144000" cy="188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50000"/>
                  </a:srgbClr>
                </a:solidFill>
              </a:rPr>
              <a:pPr algn="r"/>
              <a:t>‹#›</a:t>
            </a:fld>
            <a:endParaRPr lang="en-US" sz="1100" dirty="0">
              <a:solidFill>
                <a:srgbClr val="54BCEA">
                  <a:lumMod val="50000"/>
                </a:srgbClr>
              </a:solidFill>
            </a:endParaRPr>
          </a:p>
        </p:txBody>
      </p:sp>
    </p:spTree>
    <p:extLst>
      <p:ext uri="{BB962C8B-B14F-4D97-AF65-F5344CB8AC3E}">
        <p14:creationId xmlns:p14="http://schemas.microsoft.com/office/powerpoint/2010/main" val="3005885490"/>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91984946"/>
      </p:ext>
    </p:extLst>
  </p:cSld>
  <p:clrMapOvr>
    <a:masterClrMapping/>
  </p:clrMapOvr>
  <p:transition spd="slow">
    <p:wip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2744410788"/>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3865120996"/>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3802084927"/>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cstate="screen">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 uri="{28A0092B-C50C-407E-A947-70E740481C1C}">
                <a14:useLocalDpi xmlns:a14="http://schemas.microsoft.com/office/drawing/2010/main"/>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2644707687"/>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63231"/>
          </a:xfrm>
          <a:prstGeom prst="rect">
            <a:avLst/>
          </a:prstGeom>
          <a:noFill/>
        </p:spPr>
        <p:txBody>
          <a:bodyPr wrap="square" rtlCol="0">
            <a:spAutoFit/>
          </a:bodyPr>
          <a:lstStyle/>
          <a:p>
            <a:pPr defTabSz="914400">
              <a:lnSpc>
                <a:spcPct val="90000"/>
              </a:lnSpc>
              <a:spcBef>
                <a:spcPct val="0"/>
              </a:spcBef>
            </a:pPr>
            <a:r>
              <a:rPr lang="en-US" sz="34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What’s covered in this module?</a:t>
            </a: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7900271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2537254283"/>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881307"/>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0345694"/>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1126779734"/>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3867599930"/>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403978033"/>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3725446670"/>
      </p:ext>
    </p:extLst>
  </p:cSld>
  <p:clrMapOvr>
    <a:masterClrMapping/>
  </p:clrMapOvr>
  <p:transition spd="slow">
    <p:wip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screen">
            <a:extLst>
              <a:ext uri="{28A0092B-C50C-407E-A947-70E740481C1C}">
                <a14:useLocalDpi xmlns:a14="http://schemas.microsoft.com/office/drawing/2010/main"/>
              </a:ext>
            </a:extLst>
          </a:blip>
          <a:srcRect/>
          <a:stretch/>
        </p:blipFill>
        <p:spPr>
          <a:xfrm>
            <a:off x="241200" y="6191672"/>
            <a:ext cx="3270250" cy="554899"/>
          </a:xfrm>
          <a:prstGeom prst="rect">
            <a:avLst/>
          </a:prstGeom>
        </p:spPr>
      </p:pic>
      <p:pic>
        <p:nvPicPr>
          <p:cNvPr id="20" name="Picture 19"/>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176563"/>
      </p:ext>
    </p:extLst>
  </p:cSld>
  <p:clrMapOvr>
    <a:masterClrMapping/>
  </p:clrMapOvr>
  <p:transition spd="slow">
    <p:wip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561440166"/>
      </p:ext>
    </p:extLst>
  </p:cSld>
  <p:clrMapOvr>
    <a:masterClrMapping/>
  </p:clrMapOvr>
  <p:transition spd="slow">
    <p:wip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166984771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transition spd="slow">
    <p:wip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831596" y="1419159"/>
            <a:ext cx="6089904" cy="4745228"/>
          </a:xfrm>
          <a:prstGeom prst="rect">
            <a:avLst/>
          </a:prstGeom>
        </p:spPr>
      </p:pic>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44233200"/>
      </p:ext>
    </p:extLst>
  </p:cSld>
  <p:clrMapOvr>
    <a:masterClrMapping/>
  </p:clrMapOvr>
  <p:transition spd="slow">
    <p:wip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5" name="image.jpg"/>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screen">
            <a:extLst>
              <a:ext uri="{28A0092B-C50C-407E-A947-70E740481C1C}">
                <a14:useLocalDpi xmlns:a14="http://schemas.microsoft.com/office/drawing/2010/main"/>
              </a:ext>
            </a:extLst>
          </a:blip>
          <a:srcRect/>
          <a:stretch/>
        </p:blipFill>
        <p:spPr>
          <a:xfrm>
            <a:off x="241200" y="6191672"/>
            <a:ext cx="3270250" cy="554899"/>
          </a:xfrm>
          <a:prstGeom prst="rect">
            <a:avLst/>
          </a:prstGeom>
        </p:spPr>
      </p:pic>
      <p:pic>
        <p:nvPicPr>
          <p:cNvPr id="17" name="Picture 16"/>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3726019"/>
      </p:ext>
    </p:extLst>
  </p:cSld>
  <p:clrMapOvr>
    <a:masterClrMapping/>
  </p:clrMapOvr>
  <p:transition spd="slow">
    <p:wip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222813984"/>
      </p:ext>
    </p:extLst>
  </p:cSld>
  <p:clrMapOvr>
    <a:masterClrMapping/>
  </p:clrMapOvr>
  <p:transition spd="slow">
    <p:wip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2" name="image.jpg"/>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241200" y="6191672"/>
            <a:ext cx="3270250" cy="554899"/>
          </a:xfrm>
          <a:prstGeom prst="rect">
            <a:avLst/>
          </a:prstGeom>
        </p:spPr>
      </p:pic>
      <p:pic>
        <p:nvPicPr>
          <p:cNvPr id="14" name="Picture 13"/>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576425"/>
      </p:ext>
    </p:extLst>
  </p:cSld>
  <p:clrMapOvr>
    <a:masterClrMapping/>
  </p:clrMapOvr>
  <p:transition spd="slow">
    <p:wip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193032197"/>
      </p:ext>
    </p:extLst>
  </p:cSld>
  <p:clrMapOvr>
    <a:masterClrMapping/>
  </p:clrMapOvr>
  <p:transition spd="slow">
    <p:wip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696461643"/>
      </p:ext>
    </p:extLst>
  </p:cSld>
  <p:clrMapOvr>
    <a:masterClrMapping/>
  </p:clrMapOvr>
  <p:transition spd="slow">
    <p:wip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329983" y="364804"/>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sp>
        <p:nvSpPr>
          <p:cNvPr id="9" name="TextBox 8"/>
          <p:cNvSpPr txBox="1"/>
          <p:nvPr userDrawn="1"/>
        </p:nvSpPr>
        <p:spPr>
          <a:xfrm>
            <a:off x="3252603" y="578364"/>
            <a:ext cx="4903076" cy="646331"/>
          </a:xfrm>
          <a:prstGeom prst="rect">
            <a:avLst/>
          </a:prstGeom>
          <a:noFill/>
        </p:spPr>
        <p:txBody>
          <a:bodyPr wrap="square" rtlCol="0">
            <a:noAutofit/>
          </a:bodyPr>
          <a:lstStyle/>
          <a:p>
            <a:pPr algn="ctr">
              <a:buClr>
                <a:srgbClr val="752832"/>
              </a:buClr>
              <a:buFont typeface="Wingdings" panose="05000000000000000000" pitchFamily="2" charset="2"/>
              <a:buNone/>
            </a:pPr>
            <a:r>
              <a:rPr lang="en-US" sz="1900" dirty="0">
                <a:solidFill>
                  <a:prstClr val="black">
                    <a:lumMod val="75000"/>
                    <a:lumOff val="25000"/>
                  </a:prstClr>
                </a:solidFill>
                <a:cs typeface="Myriad Pro"/>
              </a:rPr>
              <a:t>Enter your questions in the Chat window!</a:t>
            </a:r>
          </a:p>
        </p:txBody>
      </p:sp>
      <p:sp>
        <p:nvSpPr>
          <p:cNvPr id="10" name="Chevron 9"/>
          <p:cNvSpPr/>
          <p:nvPr userDrawn="1"/>
        </p:nvSpPr>
        <p:spPr>
          <a:xfrm>
            <a:off x="3323158" y="535651"/>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693795810"/>
      </p:ext>
    </p:extLst>
  </p:cSld>
  <p:clrMapOvr>
    <a:masterClrMapping/>
  </p:clrMapOvr>
  <p:transition spd="slow">
    <p:wip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97999135"/>
      </p:ext>
    </p:extLst>
  </p:cSld>
  <p:clrMapOvr>
    <a:masterClrMapping/>
  </p:clrMapOvr>
  <p:transition spd="slow">
    <p:wip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803144395"/>
      </p:ext>
    </p:extLst>
  </p:cSld>
  <p:clrMapOvr>
    <a:masterClrMapping/>
  </p:clrMapOvr>
  <p:transition spd="slow">
    <p:wipe/>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5247304"/>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transition spd="slow">
    <p:wip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4267199"/>
            <a:ext cx="9144000" cy="188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50000"/>
                  </a:srgbClr>
                </a:solidFill>
              </a:rPr>
              <a:pPr algn="r"/>
              <a:t>‹#›</a:t>
            </a:fld>
            <a:endParaRPr lang="en-US" sz="1100" dirty="0">
              <a:solidFill>
                <a:srgbClr val="54BCEA">
                  <a:lumMod val="50000"/>
                </a:srgbClr>
              </a:solidFill>
            </a:endParaRPr>
          </a:p>
        </p:txBody>
      </p:sp>
    </p:spTree>
    <p:extLst>
      <p:ext uri="{BB962C8B-B14F-4D97-AF65-F5344CB8AC3E}">
        <p14:creationId xmlns:p14="http://schemas.microsoft.com/office/powerpoint/2010/main" val="4269851694"/>
      </p:ext>
    </p:extLst>
  </p:cSld>
  <p:clrMapOvr>
    <a:masterClrMapping/>
  </p:clrMapOvr>
  <p:transition spd="slow">
    <p:wipe/>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6375261"/>
      </p:ext>
    </p:extLst>
  </p:cSld>
  <p:clrMapOvr>
    <a:masterClrMapping/>
  </p:clrMapOvr>
  <p:transition spd="slow">
    <p:wipe/>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44227915"/>
      </p:ext>
    </p:extLst>
  </p:cSld>
  <p:clrMapOvr>
    <a:masterClrMapping/>
  </p:clrMapOvr>
  <p:transition spd="slow">
    <p:wipe/>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1615286117"/>
      </p:ext>
    </p:extLst>
  </p:cSld>
  <p:clrMapOvr>
    <a:masterClrMapping/>
  </p:clrMapOvr>
  <p:transition spd="slow">
    <p:wipe/>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540305507"/>
      </p:ext>
    </p:extLst>
  </p:cSld>
  <p:clrMapOvr>
    <a:masterClrMapping/>
  </p:clrMapOvr>
  <p:transition spd="slow">
    <p:wip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2462430183"/>
      </p:ext>
    </p:extLst>
  </p:cSld>
  <p:clrMapOvr>
    <a:masterClrMapping/>
  </p:clrMapOvr>
  <p:transition spd="slow">
    <p:wip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63231"/>
          </a:xfrm>
          <a:prstGeom prst="rect">
            <a:avLst/>
          </a:prstGeom>
          <a:noFill/>
        </p:spPr>
        <p:txBody>
          <a:bodyPr wrap="square" rtlCol="0">
            <a:spAutoFit/>
          </a:bodyPr>
          <a:lstStyle/>
          <a:p>
            <a:pPr defTabSz="914400">
              <a:lnSpc>
                <a:spcPct val="90000"/>
              </a:lnSpc>
              <a:spcBef>
                <a:spcPct val="0"/>
              </a:spcBef>
            </a:pPr>
            <a:r>
              <a:rPr lang="en-US" sz="34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What’s covered in this module?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7475915"/>
      </p:ext>
    </p:extLst>
  </p:cSld>
  <p:clrMapOvr>
    <a:masterClrMapping/>
  </p:clrMapOvr>
  <p:transition spd="slow">
    <p:wip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1926014771"/>
      </p:ext>
    </p:extLst>
  </p:cSld>
  <p:clrMapOvr>
    <a:masterClrMapping/>
  </p:clrMapOvr>
  <p:transition spd="slow">
    <p:wip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2553175"/>
      </p:ext>
    </p:extLst>
  </p:cSld>
  <p:clrMapOvr>
    <a:masterClrMapping/>
  </p:clrMapOvr>
  <p:transition spd="slow">
    <p:wip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198698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transition spd="slow">
    <p:wip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2472669458"/>
      </p:ext>
    </p:extLst>
  </p:cSld>
  <p:clrMapOvr>
    <a:masterClrMapping/>
  </p:clrMapOvr>
  <p:transition spd="slow">
    <p:wip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1293873309"/>
      </p:ext>
    </p:extLst>
  </p:cSld>
  <p:clrMapOvr>
    <a:masterClrMapping/>
  </p:clrMapOvr>
  <p:transition spd="slow">
    <p:wip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405346061"/>
      </p:ext>
    </p:extLst>
  </p:cSld>
  <p:clrMapOvr>
    <a:masterClrMapping/>
  </p:clrMapOvr>
  <p:transition spd="slow">
    <p:wip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2457511632"/>
      </p:ext>
    </p:extLst>
  </p:cSld>
  <p:clrMapOvr>
    <a:masterClrMapping/>
  </p:clrMapOvr>
  <p:transition spd="slow">
    <p:wip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5930964"/>
      </p:ext>
    </p:extLst>
  </p:cSld>
  <p:clrMapOvr>
    <a:masterClrMapping/>
  </p:clrMapOvr>
  <p:transition spd="slow">
    <p:wip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672556097"/>
      </p:ext>
    </p:extLst>
  </p:cSld>
  <p:clrMapOvr>
    <a:masterClrMapping/>
  </p:clrMapOvr>
  <p:transition spd="slow">
    <p:wip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3979971823"/>
      </p:ext>
    </p:extLst>
  </p:cSld>
  <p:clrMapOvr>
    <a:masterClrMapping/>
  </p:clrMapOvr>
  <p:transition spd="slow">
    <p:wip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482490297"/>
      </p:ext>
    </p:extLst>
  </p:cSld>
  <p:clrMapOvr>
    <a:masterClrMapping/>
  </p:clrMapOvr>
  <p:transition spd="slow">
    <p:wip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364264"/>
      </p:ext>
    </p:extLst>
  </p:cSld>
  <p:clrMapOvr>
    <a:masterClrMapping/>
  </p:clrMapOvr>
  <p:transition spd="slow">
    <p:wip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8277905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transition spd="slow">
    <p:wip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2345353"/>
      </p:ext>
    </p:extLst>
  </p:cSld>
  <p:clrMapOvr>
    <a:masterClrMapping/>
  </p:clrMapOvr>
  <p:transition spd="slow">
    <p:wip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1748121515"/>
      </p:ext>
    </p:extLst>
  </p:cSld>
  <p:clrMapOvr>
    <a:masterClrMapping/>
  </p:clrMapOvr>
  <p:transition spd="slow">
    <p:wip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19314666"/>
      </p:ext>
    </p:extLst>
  </p:cSld>
  <p:clrMapOvr>
    <a:masterClrMapping/>
  </p:clrMapOvr>
  <p:transition spd="slow">
    <p:wip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algn="ctr">
              <a:buClr>
                <a:srgbClr val="752832"/>
              </a:buClr>
              <a:buFont typeface="Wingdings" panose="05000000000000000000" pitchFamily="2" charset="2"/>
              <a:buNone/>
            </a:pPr>
            <a:r>
              <a:rPr lang="en-US" sz="1900" dirty="0">
                <a:solidFill>
                  <a:prstClr val="black">
                    <a:lumMod val="75000"/>
                    <a:lumOff val="25000"/>
                  </a:prstClr>
                </a:solidFill>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50077755"/>
      </p:ext>
    </p:extLst>
  </p:cSld>
  <p:clrMapOvr>
    <a:masterClrMapping/>
  </p:clrMapOvr>
  <p:transition spd="slow">
    <p:wip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4" y="2921367"/>
            <a:ext cx="9144001" cy="3936634"/>
            <a:chOff x="-4" y="2921367"/>
            <a:chExt cx="9144001" cy="3936634"/>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jpg"/>
            <p:cNvPicPr>
              <a:picLocks noChangeAspect="1" noChangeArrowheads="1"/>
            </p:cNvPicPr>
            <p:nvPr userDrawn="1"/>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0932" y="6174583"/>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4" name="Picture 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151193" y="6055884"/>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67382227"/>
      </p:ext>
    </p:extLst>
  </p:cSld>
  <p:clrMapOvr>
    <a:masterClrMapping/>
  </p:clrMapOvr>
  <p:transition spd="slow">
    <p:wip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564172046"/>
      </p:ext>
    </p:extLst>
  </p:cSld>
  <p:clrMapOvr>
    <a:masterClrMapping/>
  </p:clrMapOvr>
  <p:transition spd="slow">
    <p:wip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0225843"/>
      </p:ext>
    </p:extLst>
  </p:cSld>
  <p:clrMapOvr>
    <a:masterClrMapping/>
  </p:clrMapOvr>
  <p:transition spd="slow">
    <p:wip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4267199"/>
            <a:ext cx="9144000" cy="188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50000"/>
                  </a:srgbClr>
                </a:solidFill>
              </a:rPr>
              <a:pPr algn="r"/>
              <a:t>‹#›</a:t>
            </a:fld>
            <a:endParaRPr lang="en-US" sz="1100" dirty="0">
              <a:solidFill>
                <a:srgbClr val="54BCEA">
                  <a:lumMod val="50000"/>
                </a:srgbClr>
              </a:solidFill>
            </a:endParaRPr>
          </a:p>
        </p:txBody>
      </p:sp>
    </p:spTree>
    <p:extLst>
      <p:ext uri="{BB962C8B-B14F-4D97-AF65-F5344CB8AC3E}">
        <p14:creationId xmlns:p14="http://schemas.microsoft.com/office/powerpoint/2010/main" val="1426909569"/>
      </p:ext>
    </p:extLst>
  </p:cSld>
  <p:clrMapOvr>
    <a:masterClrMapping/>
  </p:clrMapOvr>
  <p:transition spd="slow">
    <p:wip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2426693"/>
      </p:ext>
    </p:extLst>
  </p:cSld>
  <p:clrMapOvr>
    <a:masterClrMapping/>
  </p:clrMapOvr>
  <p:transition spd="slow">
    <p:wip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522811783"/>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transition spd="slow">
    <p:wipe/>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47896061"/>
      </p:ext>
    </p:extLst>
  </p:cSld>
  <p:clrMapOvr>
    <a:masterClrMapping/>
  </p:clrMapOvr>
  <p:transition spd="slow">
    <p:wip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524489207"/>
      </p:ext>
    </p:extLst>
  </p:cSld>
  <p:clrMapOvr>
    <a:masterClrMapping/>
  </p:clrMapOvr>
  <p:transition spd="slow">
    <p:wip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2711361684"/>
      </p:ext>
    </p:extLst>
  </p:cSld>
  <p:clrMapOvr>
    <a:masterClrMapping/>
  </p:clrMapOvr>
  <p:transition spd="slow">
    <p:wip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63231"/>
          </a:xfrm>
          <a:prstGeom prst="rect">
            <a:avLst/>
          </a:prstGeom>
          <a:noFill/>
        </p:spPr>
        <p:txBody>
          <a:bodyPr wrap="square" rtlCol="0">
            <a:spAutoFit/>
          </a:bodyPr>
          <a:lstStyle/>
          <a:p>
            <a:pPr defTabSz="914400">
              <a:lnSpc>
                <a:spcPct val="90000"/>
              </a:lnSpc>
              <a:spcBef>
                <a:spcPct val="0"/>
              </a:spcBef>
            </a:pPr>
            <a:r>
              <a:rPr lang="en-US" sz="34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What’s covered in this module?</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85972043"/>
      </p:ext>
    </p:extLst>
  </p:cSld>
  <p:clrMapOvr>
    <a:masterClrMapping/>
  </p:clrMapOvr>
  <p:transition spd="slow">
    <p:wip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1878252818"/>
      </p:ext>
    </p:extLst>
  </p:cSld>
  <p:clrMapOvr>
    <a:masterClrMapping/>
  </p:clrMapOvr>
  <p:transition spd="slow">
    <p:wip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633541"/>
      </p:ext>
    </p:extLst>
  </p:cSld>
  <p:clrMapOvr>
    <a:masterClrMapping/>
  </p:clrMapOvr>
  <p:transition spd="slow">
    <p:wipe/>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734899"/>
      </p:ext>
    </p:extLst>
  </p:cSld>
  <p:clrMapOvr>
    <a:masterClrMapping/>
  </p:clrMapOvr>
  <p:transition spd="slow">
    <p:wipe/>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4110369112"/>
      </p:ext>
    </p:extLst>
  </p:cSld>
  <p:clrMapOvr>
    <a:masterClrMapping/>
  </p:clrMapOvr>
  <p:transition spd="slow">
    <p:wipe/>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559810359"/>
      </p:ext>
    </p:extLst>
  </p:cSld>
  <p:clrMapOvr>
    <a:masterClrMapping/>
  </p:clrMapOvr>
  <p:transition spd="slow">
    <p:wipe/>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929300076"/>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transition spd="slow">
    <p:wipe/>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2359419667"/>
      </p:ext>
    </p:extLst>
  </p:cSld>
  <p:clrMapOvr>
    <a:masterClrMapping/>
  </p:clrMapOvr>
  <p:transition spd="slow">
    <p:wipe/>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131166"/>
      </p:ext>
    </p:extLst>
  </p:cSld>
  <p:clrMapOvr>
    <a:masterClrMapping/>
  </p:clrMapOvr>
  <p:transition spd="slow">
    <p:wipe/>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1927270262"/>
      </p:ext>
    </p:extLst>
  </p:cSld>
  <p:clrMapOvr>
    <a:masterClrMapping/>
  </p:clrMapOvr>
  <p:transition spd="slow">
    <p:wipe/>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711433255"/>
      </p:ext>
    </p:extLst>
  </p:cSld>
  <p:clrMapOvr>
    <a:masterClrMapping/>
  </p:clrMapOvr>
  <p:transition spd="slow">
    <p:wipe/>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553610931"/>
      </p:ext>
    </p:extLst>
  </p:cSld>
  <p:clrMapOvr>
    <a:masterClrMapping/>
  </p:clrMapOvr>
  <p:transition spd="slow">
    <p:wipe/>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4474840"/>
      </p:ext>
    </p:extLst>
  </p:cSld>
  <p:clrMapOvr>
    <a:masterClrMapping/>
  </p:clrMapOvr>
  <p:transition spd="slow">
    <p:wipe/>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81324834"/>
      </p:ext>
    </p:extLst>
  </p:cSld>
  <p:clrMapOvr>
    <a:masterClrMapping/>
  </p:clrMapOvr>
  <p:transition spd="slow">
    <p:wip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06649174"/>
      </p:ext>
    </p:extLst>
  </p:cSld>
  <p:clrMapOvr>
    <a:masterClrMapping/>
  </p:clrMapOvr>
  <p:transition spd="slow">
    <p:wip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2762795025"/>
      </p:ext>
    </p:extLst>
  </p:cSld>
  <p:clrMapOvr>
    <a:masterClrMapping/>
  </p:clrMapOvr>
  <p:transition spd="slow">
    <p:wip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spc="4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412947840"/>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pic>
        <p:nvPicPr>
          <p:cNvPr id="18" name="image.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9" name="Picture 18"/>
          <p:cNvPicPr>
            <a:picLocks noChangeAspect="1"/>
          </p:cNvPicPr>
          <p:nvPr userDrawn="1"/>
        </p:nvPicPr>
        <p:blipFill rotWithShape="1">
          <a:blip r:embed="rId6"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036752"/>
      </p:ext>
    </p:extLst>
  </p:cSld>
  <p:clrMapOvr>
    <a:masterClrMapping/>
  </p:clrMapOvr>
  <p:transition spd="slow">
    <p:wipe/>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r>
              <a:rPr lang="en-US" sz="3800" b="0" spc="40" dirty="0">
                <a:latin typeface="Franklin Gothic Medium" panose="020B0603020102020204" pitchFamily="34" charset="0"/>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algn="ctr">
              <a:buClr>
                <a:srgbClr val="752832"/>
              </a:buClr>
              <a:buFont typeface="Wingdings" panose="05000000000000000000" pitchFamily="2" charset="2"/>
              <a:buNone/>
            </a:pPr>
            <a:r>
              <a:rPr lang="en-US" sz="1900" dirty="0">
                <a:solidFill>
                  <a:prstClr val="black">
                    <a:lumMod val="75000"/>
                    <a:lumOff val="25000"/>
                  </a:prstClr>
                </a:solidFill>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43195826"/>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5" name="image.jp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8"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2173261"/>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2" name="image.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3" name="Picture 12"/>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461534"/>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Speaker Slide - Double">
    <p:spTree>
      <p:nvGrpSpPr>
        <p:cNvPr id="1" name=""/>
        <p:cNvGrpSpPr/>
        <p:nvPr/>
      </p:nvGrpSpPr>
      <p:grpSpPr>
        <a:xfrm>
          <a:off x="0" y="0"/>
          <a:ext cx="0" cy="0"/>
          <a:chOff x="0" y="0"/>
          <a:chExt cx="0" cy="0"/>
        </a:xfrm>
      </p:grpSpPr>
      <p:sp>
        <p:nvSpPr>
          <p:cNvPr id="5" name="Text Placeholder 4"/>
          <p:cNvSpPr>
            <a:spLocks noGrp="1"/>
          </p:cNvSpPr>
          <p:nvPr>
            <p:ph type="body" sz="quarter" idx="15" hasCustomPrompt="1"/>
          </p:nvPr>
        </p:nvSpPr>
        <p:spPr>
          <a:xfrm>
            <a:off x="3249612" y="3454341"/>
            <a:ext cx="4621068" cy="457200"/>
          </a:xfrm>
        </p:spPr>
        <p:txBody>
          <a:bodyPr lIns="0" tIns="0" rIns="0" bIns="0" anchor="t" anchorCtr="0">
            <a:normAutofit/>
          </a:bodyPr>
          <a:lstStyle>
            <a:lvl1pPr marL="0" indent="0" algn="l" defTabSz="457200" rtl="0" eaLnBrk="1" latinLnBrk="0" hangingPunct="1">
              <a:lnSpc>
                <a:spcPct val="85000"/>
              </a:lnSpc>
              <a:spcBef>
                <a:spcPct val="0"/>
              </a:spcBef>
              <a:buNone/>
              <a:defRPr lang="en-US" sz="31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Franklin Gothic Medium" panose="020B0603020102020204" pitchFamily="34" charset="0"/>
              </a:defRPr>
            </a:lvl1pPr>
          </a:lstStyle>
          <a:p>
            <a:pPr lvl="0"/>
            <a:r>
              <a:rPr lang="en-US" dirty="0"/>
              <a:t>Speaker’s Name Goes Here.</a:t>
            </a:r>
          </a:p>
        </p:txBody>
      </p:sp>
      <p:sp>
        <p:nvSpPr>
          <p:cNvPr id="2" name="Title 1"/>
          <p:cNvSpPr>
            <a:spLocks noGrp="1"/>
          </p:cNvSpPr>
          <p:nvPr>
            <p:ph type="title" hasCustomPrompt="1"/>
          </p:nvPr>
        </p:nvSpPr>
        <p:spPr>
          <a:xfrm>
            <a:off x="3249613" y="541738"/>
            <a:ext cx="4621067" cy="457200"/>
          </a:xfrm>
        </p:spPr>
        <p:txBody>
          <a:bodyPr lIns="0" tIns="0" rIns="0" bIns="0" anchor="t" anchorCtr="0">
            <a:normAutofit/>
          </a:bodyPr>
          <a:lstStyle>
            <a:lvl1pPr algn="l">
              <a:defRPr sz="3100" b="0" spc="40" baseline="0">
                <a:gradFill>
                  <a:gsLst>
                    <a:gs pos="0">
                      <a:srgbClr val="004874"/>
                    </a:gs>
                    <a:gs pos="100000">
                      <a:srgbClr val="041F36"/>
                    </a:gs>
                  </a:gsLst>
                  <a:lin ang="5400000" scaled="1"/>
                </a:gradFill>
              </a:defRPr>
            </a:lvl1pPr>
          </a:lstStyle>
          <a:p>
            <a:r>
              <a:rPr lang="en-US" dirty="0"/>
              <a:t>Speaker’s Name Goes Here.</a:t>
            </a:r>
          </a:p>
        </p:txBody>
      </p:sp>
      <p:sp>
        <p:nvSpPr>
          <p:cNvPr id="4" name="Text Placeholder 3"/>
          <p:cNvSpPr>
            <a:spLocks noGrp="1"/>
          </p:cNvSpPr>
          <p:nvPr>
            <p:ph type="body" sz="half" idx="2" hasCustomPrompt="1"/>
          </p:nvPr>
        </p:nvSpPr>
        <p:spPr>
          <a:xfrm>
            <a:off x="3249613" y="1057276"/>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6" name="Picture Placeholder 6"/>
          <p:cNvSpPr>
            <a:spLocks noGrp="1"/>
          </p:cNvSpPr>
          <p:nvPr>
            <p:ph type="pic" sz="quarter" idx="10" hasCustomPrompt="1"/>
          </p:nvPr>
        </p:nvSpPr>
        <p:spPr>
          <a:xfrm>
            <a:off x="1362320" y="581025"/>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7" name="Straight Connector 6"/>
          <p:cNvCxnSpPr/>
          <p:nvPr userDrawn="1"/>
        </p:nvCxnSpPr>
        <p:spPr>
          <a:xfrm>
            <a:off x="3249613" y="1459709"/>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0" name="Text Placeholder 3"/>
          <p:cNvSpPr>
            <a:spLocks noGrp="1"/>
          </p:cNvSpPr>
          <p:nvPr>
            <p:ph type="body" sz="half" idx="11" hasCustomPrompt="1"/>
          </p:nvPr>
        </p:nvSpPr>
        <p:spPr>
          <a:xfrm>
            <a:off x="3249613" y="1571626"/>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1" name="Text Placeholder 3"/>
          <p:cNvSpPr>
            <a:spLocks noGrp="1"/>
          </p:cNvSpPr>
          <p:nvPr>
            <p:ph type="body" sz="half" idx="12" hasCustomPrompt="1"/>
          </p:nvPr>
        </p:nvSpPr>
        <p:spPr>
          <a:xfrm>
            <a:off x="3249613" y="3968692"/>
            <a:ext cx="3970337" cy="354807"/>
          </a:xfrm>
        </p:spPr>
        <p:txBody>
          <a:bodyPr lIns="182880">
            <a:noAutofit/>
          </a:bodyPr>
          <a:lstStyle>
            <a:lvl1pPr marL="0" indent="0">
              <a:buNone/>
              <a:defRPr sz="1900" b="0" i="1"/>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job title here.</a:t>
            </a:r>
          </a:p>
        </p:txBody>
      </p:sp>
      <p:sp>
        <p:nvSpPr>
          <p:cNvPr id="12" name="Picture Placeholder 6"/>
          <p:cNvSpPr>
            <a:spLocks noGrp="1"/>
          </p:cNvSpPr>
          <p:nvPr>
            <p:ph type="pic" sz="quarter" idx="13" hasCustomPrompt="1"/>
          </p:nvPr>
        </p:nvSpPr>
        <p:spPr>
          <a:xfrm>
            <a:off x="1362320" y="3492441"/>
            <a:ext cx="1533279" cy="2108259"/>
          </a:xfrm>
          <a:solidFill>
            <a:schemeClr val="bg1">
              <a:lumMod val="85000"/>
            </a:schemeClr>
          </a:solidFill>
          <a:ln w="73025">
            <a:gradFill>
              <a:gsLst>
                <a:gs pos="0">
                  <a:srgbClr val="002C47"/>
                </a:gs>
                <a:gs pos="100000">
                  <a:srgbClr val="002C47"/>
                </a:gs>
                <a:gs pos="75000">
                  <a:srgbClr val="275A99"/>
                </a:gs>
                <a:gs pos="26000">
                  <a:srgbClr val="275A99"/>
                </a:gs>
              </a:gsLst>
              <a:lin ang="5400000" scaled="1"/>
            </a:gradFill>
          </a:ln>
          <a:effectLst>
            <a:outerShdw blurRad="139700" dist="38100" dir="8100000" algn="tr" rotWithShape="0">
              <a:prstClr val="black">
                <a:alpha val="82000"/>
              </a:prstClr>
            </a:outerShdw>
          </a:effectLst>
          <a:scene3d>
            <a:camera prst="orthographicFront"/>
            <a:lightRig rig="threePt" dir="t"/>
          </a:scene3d>
          <a:sp3d contourW="50800">
            <a:contourClr>
              <a:schemeClr val="bg1"/>
            </a:contourClr>
          </a:sp3d>
        </p:spPr>
        <p:txBody>
          <a:bodyPr anchor="ctr" anchorCtr="0">
            <a:normAutofit/>
          </a:bodyPr>
          <a:lstStyle>
            <a:lvl1pPr marL="0" marR="0" indent="0" algn="ctr" defTabSz="457200" rtl="0" eaLnBrk="1" fontAlgn="auto" latinLnBrk="0" hangingPunct="1">
              <a:lnSpc>
                <a:spcPct val="100000"/>
              </a:lnSpc>
              <a:spcBef>
                <a:spcPct val="20000"/>
              </a:spcBef>
              <a:spcAft>
                <a:spcPts val="0"/>
              </a:spcAft>
              <a:buClr>
                <a:srgbClr val="752832"/>
              </a:buClr>
              <a:buSzTx/>
              <a:buFont typeface="Wingdings" panose="05000000000000000000" pitchFamily="2" charset="2"/>
              <a:buNone/>
              <a:tabLst/>
              <a:defRPr sz="2000" i="1">
                <a:ln>
                  <a:noFill/>
                </a:ln>
              </a:defRPr>
            </a:lvl1pPr>
          </a:lstStyle>
          <a:p>
            <a:r>
              <a:rPr lang="en-US" dirty="0"/>
              <a:t>drop</a:t>
            </a:r>
            <a:br>
              <a:rPr lang="en-US" dirty="0"/>
            </a:br>
            <a:r>
              <a:rPr lang="en-US" dirty="0"/>
              <a:t>picture </a:t>
            </a:r>
            <a:br>
              <a:rPr lang="en-US" dirty="0"/>
            </a:br>
            <a:r>
              <a:rPr lang="en-US" dirty="0"/>
              <a:t>here</a:t>
            </a:r>
          </a:p>
        </p:txBody>
      </p:sp>
      <p:cxnSp>
        <p:nvCxnSpPr>
          <p:cNvPr id="13" name="Straight Connector 12"/>
          <p:cNvCxnSpPr/>
          <p:nvPr userDrawn="1"/>
        </p:nvCxnSpPr>
        <p:spPr>
          <a:xfrm>
            <a:off x="3249613" y="4371125"/>
            <a:ext cx="3303587"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Text Placeholder 3"/>
          <p:cNvSpPr>
            <a:spLocks noGrp="1"/>
          </p:cNvSpPr>
          <p:nvPr>
            <p:ph type="body" sz="half" idx="14" hasCustomPrompt="1"/>
          </p:nvPr>
        </p:nvSpPr>
        <p:spPr>
          <a:xfrm>
            <a:off x="3249613" y="4483042"/>
            <a:ext cx="3970337" cy="1117658"/>
          </a:xfrm>
        </p:spPr>
        <p:txBody>
          <a:bodyPr lIns="18288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Speaker’s organization info here.</a:t>
            </a:r>
          </a:p>
        </p:txBody>
      </p:sp>
      <p:sp>
        <p:nvSpPr>
          <p:cNvPr id="16" name="Title 1"/>
          <p:cNvSpPr txBox="1">
            <a:spLocks/>
          </p:cNvSpPr>
          <p:nvPr userDrawn="1"/>
        </p:nvSpPr>
        <p:spPr>
          <a:xfrm rot="17343955">
            <a:off x="6244495" y="4884653"/>
            <a:ext cx="3653658" cy="533400"/>
          </a:xfrm>
          <a:prstGeom prst="rect">
            <a:avLst/>
          </a:prstGeom>
        </p:spPr>
        <p:txBody>
          <a:bodyPr vert="horz" lIns="0" tIns="0" rIns="0" bIns="0" rtlCol="0" anchor="t" anchorCtr="0">
            <a:noAutofit/>
          </a:bodyPr>
          <a:lstStyle>
            <a:lvl1pPr algn="l" defTabSz="457200" rtl="0" eaLnBrk="1" latinLnBrk="0" hangingPunct="1">
              <a:lnSpc>
                <a:spcPct val="85000"/>
              </a:lnSpc>
              <a:spcBef>
                <a:spcPct val="0"/>
              </a:spcBef>
              <a:buNone/>
              <a:defRPr sz="3600" b="1" i="0" kern="1200" cap="small" baseline="0">
                <a:gradFill>
                  <a:gsLst>
                    <a:gs pos="0">
                      <a:srgbClr val="004874"/>
                    </a:gs>
                    <a:gs pos="100000">
                      <a:srgbClr val="041F36"/>
                    </a:gs>
                  </a:gsLst>
                  <a:lin ang="5400000" scaled="1"/>
                </a:gradFill>
                <a:latin typeface="Myriad Pro Cond"/>
                <a:ea typeface="+mj-ea"/>
                <a:cs typeface="Myriad Pro Cond"/>
              </a:defRPr>
            </a:lvl1pPr>
          </a:lstStyle>
          <a:p>
            <a:pPr algn="ctr"/>
            <a:r>
              <a:rPr lang="en-US" sz="3500" b="0" i="0" spc="40" baseline="0" dirty="0">
                <a:latin typeface="Franklin Gothic Medium" panose="020B0603020102020204" pitchFamily="34" charset="0"/>
              </a:rPr>
              <a:t>Today’s Presenters</a:t>
            </a:r>
          </a:p>
        </p:txBody>
      </p:sp>
      <p:pic>
        <p:nvPicPr>
          <p:cNvPr id="15" name="Picture 14" descr="wrfgps-logo.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Tree>
    <p:extLst>
      <p:ext uri="{BB962C8B-B14F-4D97-AF65-F5344CB8AC3E}">
        <p14:creationId xmlns:p14="http://schemas.microsoft.com/office/powerpoint/2010/main" val="381823874"/>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Questions?">
    <p:spTree>
      <p:nvGrpSpPr>
        <p:cNvPr id="1" name=""/>
        <p:cNvGrpSpPr/>
        <p:nvPr/>
      </p:nvGrpSpPr>
      <p:grpSpPr>
        <a:xfrm>
          <a:off x="0" y="0"/>
          <a:ext cx="0" cy="0"/>
          <a:chOff x="0" y="0"/>
          <a:chExt cx="0" cy="0"/>
        </a:xfrm>
      </p:grpSpPr>
      <p:sp>
        <p:nvSpPr>
          <p:cNvPr id="4" name="Title 1"/>
          <p:cNvSpPr txBox="1">
            <a:spLocks/>
          </p:cNvSpPr>
          <p:nvPr userDrawn="1"/>
        </p:nvSpPr>
        <p:spPr>
          <a:xfrm>
            <a:off x="2180" y="204789"/>
            <a:ext cx="3152321" cy="774492"/>
          </a:xfrm>
          <a:prstGeom prst="rect">
            <a:avLst/>
          </a:prstGeom>
        </p:spPr>
        <p:txBody>
          <a:bodyPr vert="horz" lIns="91440" tIns="45720" rIns="91440" bIns="45720" rtlCol="0" anchor="ctr">
            <a:normAutofit fontScale="92500"/>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marL="0" algn="l" defTabSz="457200" rtl="0" eaLnBrk="1" latinLnBrk="0" hangingPunct="1">
              <a:lnSpc>
                <a:spcPct val="85000"/>
              </a:lnSpc>
              <a:spcBef>
                <a:spcPct val="0"/>
              </a:spcBef>
              <a:buNone/>
            </a:pPr>
            <a:r>
              <a:rPr lang="en-US" sz="3800" b="0" i="0" kern="1200" cap="small" spc="40" baseline="0" dirty="0">
                <a:gradFill>
                  <a:gsLst>
                    <a:gs pos="0">
                      <a:srgbClr val="004874"/>
                    </a:gs>
                    <a:gs pos="100000">
                      <a:srgbClr val="041F36"/>
                    </a:gs>
                  </a:gsLst>
                  <a:lin ang="5400000" scaled="1"/>
                </a:gradFill>
                <a:latin typeface="Franklin Gothic Medium" panose="020B0603020102020204" pitchFamily="34" charset="0"/>
                <a:ea typeface="+mj-ea"/>
                <a:cs typeface="Myriad Pro Cond"/>
              </a:rPr>
              <a:t>Any Questions?</a:t>
            </a:r>
          </a:p>
        </p:txBody>
      </p:sp>
      <p:pic>
        <p:nvPicPr>
          <p:cNvPr id="14" name="Picture 13"/>
          <p:cNvPicPr>
            <a:picLocks noChangeAspect="1"/>
          </p:cNvPicPr>
          <p:nvPr userDrawn="1"/>
        </p:nvPicPr>
        <p:blipFill>
          <a:blip r:embed="rId2"/>
          <a:stretch>
            <a:fillRect/>
          </a:stretch>
        </p:blipFill>
        <p:spPr>
          <a:xfrm>
            <a:off x="-1" y="844029"/>
            <a:ext cx="9144001" cy="5420142"/>
          </a:xfrm>
          <a:prstGeom prst="rect">
            <a:avLst/>
          </a:prstGeom>
        </p:spPr>
      </p:pic>
      <p:pic>
        <p:nvPicPr>
          <p:cNvPr id="8" name="Picture 7" descr="wrfgps-logo.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5107" y="6106511"/>
            <a:ext cx="2230783" cy="754553"/>
          </a:xfrm>
          <a:prstGeom prst="rect">
            <a:avLst/>
          </a:prstGeom>
        </p:spPr>
      </p:pic>
      <p:sp>
        <p:nvSpPr>
          <p:cNvPr id="9" name="TextBox 8"/>
          <p:cNvSpPr txBox="1"/>
          <p:nvPr userDrawn="1"/>
        </p:nvSpPr>
        <p:spPr>
          <a:xfrm>
            <a:off x="3026982" y="383750"/>
            <a:ext cx="4903076" cy="646331"/>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900" kern="1200" dirty="0">
                <a:solidFill>
                  <a:schemeClr val="tx1">
                    <a:lumMod val="75000"/>
                    <a:lumOff val="25000"/>
                  </a:schemeClr>
                </a:solidFill>
                <a:latin typeface="+mn-lt"/>
                <a:ea typeface="+mn-ea"/>
                <a:cs typeface="Myriad Pro"/>
              </a:rPr>
              <a:t>Enter your questions in the Chat window!</a:t>
            </a:r>
          </a:p>
        </p:txBody>
      </p:sp>
      <p:sp>
        <p:nvSpPr>
          <p:cNvPr id="10" name="Chevron 9"/>
          <p:cNvSpPr/>
          <p:nvPr userDrawn="1"/>
        </p:nvSpPr>
        <p:spPr>
          <a:xfrm>
            <a:off x="3062822" y="347552"/>
            <a:ext cx="150520" cy="450049"/>
          </a:xfrm>
          <a:prstGeom prst="chevron">
            <a:avLst/>
          </a:prstGeom>
          <a:solidFill>
            <a:srgbClr val="9D1C3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97807043"/>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3" y="2986680"/>
            <a:ext cx="9144001" cy="3871319"/>
            <a:chOff x="-6" y="2921366"/>
            <a:chExt cx="9144001" cy="3871319"/>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b="1659"/>
            <a:stretch/>
          </p:blipFill>
          <p:spPr>
            <a:xfrm flipH="1">
              <a:off x="-6" y="2921366"/>
              <a:ext cx="9144001" cy="3871319"/>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7740" y="6083876"/>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180037"/>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userDrawn="1"/>
        </p:nvPicPr>
        <p:blipFill>
          <a:blip r:embed="rId7"/>
          <a:stretch>
            <a:fillRect/>
          </a:stretch>
        </p:blipFill>
        <p:spPr>
          <a:xfrm>
            <a:off x="3446403" y="5855075"/>
            <a:ext cx="1597546" cy="883325"/>
          </a:xfrm>
          <a:prstGeom prst="rect">
            <a:avLst/>
          </a:prstGeom>
        </p:spPr>
      </p:pic>
    </p:spTree>
    <p:extLst>
      <p:ext uri="{BB962C8B-B14F-4D97-AF65-F5344CB8AC3E}">
        <p14:creationId xmlns:p14="http://schemas.microsoft.com/office/powerpoint/2010/main" val="22151729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1722425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defRPr sz="2200"/>
            </a:lvl1pPr>
            <a:lvl2pPr>
              <a:defRPr sz="2000"/>
            </a:lvl2pPr>
            <a:lvl3pPr>
              <a:defRPr sz="1800"/>
            </a:lvl3pPr>
            <a:lvl4pPr>
              <a:defRPr sz="16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4383015"/>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431330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00489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16944723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10847756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11831605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25996456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20810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4348980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7287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3667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p:cNvSpPr/>
          <p:nvPr userDrawn="1"/>
        </p:nvSpPr>
        <p:spPr>
          <a:xfrm>
            <a:off x="0" y="4267199"/>
            <a:ext cx="9144000" cy="1888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50000"/>
                  </a:schemeClr>
                </a:solidFill>
              </a:rPr>
              <a:pPr algn="r"/>
              <a:t>‹#›</a:t>
            </a:fld>
            <a:endParaRPr lang="en-US" sz="1100" dirty="0">
              <a:solidFill>
                <a:schemeClr val="bg2">
                  <a:lumMod val="50000"/>
                </a:schemeClr>
              </a:solidFill>
            </a:endParaRPr>
          </a:p>
        </p:txBody>
      </p:sp>
    </p:spTree>
    <p:extLst>
      <p:ext uri="{BB962C8B-B14F-4D97-AF65-F5344CB8AC3E}">
        <p14:creationId xmlns:p14="http://schemas.microsoft.com/office/powerpoint/2010/main" val="403139150"/>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9763869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22632062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061197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13504125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rotWithShape="1">
          <a:blip r:embed="rId7"/>
          <a:srcRect b="13798"/>
          <a:stretch/>
        </p:blipFill>
        <p:spPr>
          <a:xfrm>
            <a:off x="4218621" y="6212640"/>
            <a:ext cx="1004168" cy="478622"/>
          </a:xfrm>
          <a:prstGeom prst="rect">
            <a:avLst/>
          </a:prstGeom>
        </p:spPr>
      </p:pic>
      <p:pic>
        <p:nvPicPr>
          <p:cNvPr id="23" name="Picture 22"/>
          <p:cNvPicPr>
            <a:picLocks noChangeAspect="1"/>
          </p:cNvPicPr>
          <p:nvPr userDrawn="1"/>
        </p:nvPicPr>
        <p:blipFill rotWithShape="1">
          <a:blip r:embed="rId7"/>
          <a:srcRect t="86975"/>
          <a:stretch/>
        </p:blipFill>
        <p:spPr>
          <a:xfrm>
            <a:off x="3921931" y="6693333"/>
            <a:ext cx="1597546" cy="115057"/>
          </a:xfrm>
          <a:prstGeom prst="rect">
            <a:avLst/>
          </a:prstGeom>
        </p:spPr>
      </p:pic>
    </p:spTree>
    <p:extLst>
      <p:ext uri="{BB962C8B-B14F-4D97-AF65-F5344CB8AC3E}">
        <p14:creationId xmlns:p14="http://schemas.microsoft.com/office/powerpoint/2010/main" val="13893367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10230747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37908947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32594175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rotWithShape="1">
          <a:blip r:embed="rId9"/>
          <a:srcRect b="13798"/>
          <a:stretch/>
        </p:blipFill>
        <p:spPr>
          <a:xfrm>
            <a:off x="4218621" y="6212640"/>
            <a:ext cx="1004168" cy="478622"/>
          </a:xfrm>
          <a:prstGeom prst="rect">
            <a:avLst/>
          </a:prstGeom>
        </p:spPr>
      </p:pic>
      <p:pic>
        <p:nvPicPr>
          <p:cNvPr id="21" name="Picture 20"/>
          <p:cNvPicPr>
            <a:picLocks noChangeAspect="1"/>
          </p:cNvPicPr>
          <p:nvPr userDrawn="1"/>
        </p:nvPicPr>
        <p:blipFill rotWithShape="1">
          <a:blip r:embed="rId9"/>
          <a:srcRect t="86975"/>
          <a:stretch/>
        </p:blipFill>
        <p:spPr>
          <a:xfrm>
            <a:off x="3921931" y="6693333"/>
            <a:ext cx="1597546" cy="115057"/>
          </a:xfrm>
          <a:prstGeom prst="rect">
            <a:avLst/>
          </a:prstGeom>
        </p:spPr>
      </p:pic>
    </p:spTree>
    <p:extLst>
      <p:ext uri="{BB962C8B-B14F-4D97-AF65-F5344CB8AC3E}">
        <p14:creationId xmlns:p14="http://schemas.microsoft.com/office/powerpoint/2010/main" val="194776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662278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rotWithShape="1">
          <a:blip r:embed="rId6"/>
          <a:srcRect b="13798"/>
          <a:stretch/>
        </p:blipFill>
        <p:spPr>
          <a:xfrm>
            <a:off x="4218621" y="6212640"/>
            <a:ext cx="1004168" cy="478622"/>
          </a:xfrm>
          <a:prstGeom prst="rect">
            <a:avLst/>
          </a:prstGeom>
        </p:spPr>
      </p:pic>
      <p:pic>
        <p:nvPicPr>
          <p:cNvPr id="17" name="Picture 16"/>
          <p:cNvPicPr>
            <a:picLocks noChangeAspect="1"/>
          </p:cNvPicPr>
          <p:nvPr userDrawn="1"/>
        </p:nvPicPr>
        <p:blipFill rotWithShape="1">
          <a:blip r:embed="rId6"/>
          <a:srcRect t="86975"/>
          <a:stretch/>
        </p:blipFill>
        <p:spPr>
          <a:xfrm>
            <a:off x="3921931" y="6693333"/>
            <a:ext cx="1597546" cy="115057"/>
          </a:xfrm>
          <a:prstGeom prst="rect">
            <a:avLst/>
          </a:prstGeom>
        </p:spPr>
      </p:pic>
    </p:spTree>
    <p:extLst>
      <p:ext uri="{BB962C8B-B14F-4D97-AF65-F5344CB8AC3E}">
        <p14:creationId xmlns:p14="http://schemas.microsoft.com/office/powerpoint/2010/main" val="11684277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3864519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3" y="2986680"/>
            <a:ext cx="9144001" cy="3871319"/>
            <a:chOff x="-6" y="2921366"/>
            <a:chExt cx="9144001" cy="3871319"/>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b="1659"/>
            <a:stretch/>
          </p:blipFill>
          <p:spPr>
            <a:xfrm flipH="1">
              <a:off x="-6" y="2921366"/>
              <a:ext cx="9144001" cy="3871319"/>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7740" y="6083876"/>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180037"/>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userDrawn="1"/>
        </p:nvPicPr>
        <p:blipFill>
          <a:blip r:embed="rId7"/>
          <a:stretch>
            <a:fillRect/>
          </a:stretch>
        </p:blipFill>
        <p:spPr>
          <a:xfrm>
            <a:off x="3446403" y="5855075"/>
            <a:ext cx="1597546" cy="883325"/>
          </a:xfrm>
          <a:prstGeom prst="rect">
            <a:avLst/>
          </a:prstGeom>
        </p:spPr>
      </p:pic>
    </p:spTree>
    <p:extLst>
      <p:ext uri="{BB962C8B-B14F-4D97-AF65-F5344CB8AC3E}">
        <p14:creationId xmlns:p14="http://schemas.microsoft.com/office/powerpoint/2010/main" val="79674113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416166460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395283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85178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248544501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442809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18980721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1077466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89583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8534140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82604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21814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32371020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8229892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7643601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41452760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rotWithShape="1">
          <a:blip r:embed="rId7"/>
          <a:srcRect b="13798"/>
          <a:stretch/>
        </p:blipFill>
        <p:spPr>
          <a:xfrm>
            <a:off x="4218621" y="6212640"/>
            <a:ext cx="1004168" cy="478622"/>
          </a:xfrm>
          <a:prstGeom prst="rect">
            <a:avLst/>
          </a:prstGeom>
        </p:spPr>
      </p:pic>
      <p:pic>
        <p:nvPicPr>
          <p:cNvPr id="23" name="Picture 22"/>
          <p:cNvPicPr>
            <a:picLocks noChangeAspect="1"/>
          </p:cNvPicPr>
          <p:nvPr userDrawn="1"/>
        </p:nvPicPr>
        <p:blipFill rotWithShape="1">
          <a:blip r:embed="rId7"/>
          <a:srcRect t="86975"/>
          <a:stretch/>
        </p:blipFill>
        <p:spPr>
          <a:xfrm>
            <a:off x="3921931" y="6693333"/>
            <a:ext cx="1597546" cy="115057"/>
          </a:xfrm>
          <a:prstGeom prst="rect">
            <a:avLst/>
          </a:prstGeom>
        </p:spPr>
      </p:pic>
    </p:spTree>
    <p:extLst>
      <p:ext uri="{BB962C8B-B14F-4D97-AF65-F5344CB8AC3E}">
        <p14:creationId xmlns:p14="http://schemas.microsoft.com/office/powerpoint/2010/main" val="270572928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428467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416409023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760347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rotWithShape="1">
          <a:blip r:embed="rId9"/>
          <a:srcRect b="13798"/>
          <a:stretch/>
        </p:blipFill>
        <p:spPr>
          <a:xfrm>
            <a:off x="4218621" y="6212640"/>
            <a:ext cx="1004168" cy="478622"/>
          </a:xfrm>
          <a:prstGeom prst="rect">
            <a:avLst/>
          </a:prstGeom>
        </p:spPr>
      </p:pic>
      <p:pic>
        <p:nvPicPr>
          <p:cNvPr id="21" name="Picture 20"/>
          <p:cNvPicPr>
            <a:picLocks noChangeAspect="1"/>
          </p:cNvPicPr>
          <p:nvPr userDrawn="1"/>
        </p:nvPicPr>
        <p:blipFill rotWithShape="1">
          <a:blip r:embed="rId9"/>
          <a:srcRect t="86975"/>
          <a:stretch/>
        </p:blipFill>
        <p:spPr>
          <a:xfrm>
            <a:off x="3921931" y="6693333"/>
            <a:ext cx="1597546" cy="115057"/>
          </a:xfrm>
          <a:prstGeom prst="rect">
            <a:avLst/>
          </a:prstGeom>
        </p:spPr>
      </p:pic>
    </p:spTree>
    <p:extLst>
      <p:ext uri="{BB962C8B-B14F-4D97-AF65-F5344CB8AC3E}">
        <p14:creationId xmlns:p14="http://schemas.microsoft.com/office/powerpoint/2010/main" val="28789292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890970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rotWithShape="1">
          <a:blip r:embed="rId6"/>
          <a:srcRect b="13798"/>
          <a:stretch/>
        </p:blipFill>
        <p:spPr>
          <a:xfrm>
            <a:off x="4218621" y="6212640"/>
            <a:ext cx="1004168" cy="478622"/>
          </a:xfrm>
          <a:prstGeom prst="rect">
            <a:avLst/>
          </a:prstGeom>
        </p:spPr>
      </p:pic>
      <p:pic>
        <p:nvPicPr>
          <p:cNvPr id="17" name="Picture 16"/>
          <p:cNvPicPr>
            <a:picLocks noChangeAspect="1"/>
          </p:cNvPicPr>
          <p:nvPr userDrawn="1"/>
        </p:nvPicPr>
        <p:blipFill rotWithShape="1">
          <a:blip r:embed="rId6"/>
          <a:srcRect t="86975"/>
          <a:stretch/>
        </p:blipFill>
        <p:spPr>
          <a:xfrm>
            <a:off x="3921931" y="6693333"/>
            <a:ext cx="1597546" cy="115057"/>
          </a:xfrm>
          <a:prstGeom prst="rect">
            <a:avLst/>
          </a:prstGeom>
        </p:spPr>
      </p:pic>
    </p:spTree>
    <p:extLst>
      <p:ext uri="{BB962C8B-B14F-4D97-AF65-F5344CB8AC3E}">
        <p14:creationId xmlns:p14="http://schemas.microsoft.com/office/powerpoint/2010/main" val="42109050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2933863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1930402" y="183069"/>
            <a:ext cx="5473698" cy="5473698"/>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5" name="Group 4"/>
          <p:cNvGrpSpPr/>
          <p:nvPr userDrawn="1"/>
        </p:nvGrpSpPr>
        <p:grpSpPr>
          <a:xfrm>
            <a:off x="-3" y="2986680"/>
            <a:ext cx="9144001" cy="3871319"/>
            <a:chOff x="-6" y="2921366"/>
            <a:chExt cx="9144001" cy="3871319"/>
          </a:xfrm>
        </p:grpSpPr>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b="1659"/>
            <a:stretch/>
          </p:blipFill>
          <p:spPr>
            <a:xfrm flipH="1">
              <a:off x="-6" y="2921366"/>
              <a:ext cx="9144001" cy="3871319"/>
            </a:xfrm>
            <a:prstGeom prst="rect">
              <a:avLst/>
            </a:prstGeom>
          </p:spPr>
        </p:pic>
        <p:pic>
          <p:nvPicPr>
            <p:cNvPr id="7"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auto">
            <a:xfrm>
              <a:off x="377033" y="5985681"/>
              <a:ext cx="2004628" cy="644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847740" y="6083876"/>
              <a:ext cx="1700207" cy="574311"/>
            </a:xfrm>
            <a:prstGeom prst="rect">
              <a:avLst/>
            </a:prstGeom>
          </p:spPr>
        </p:pic>
      </p:grpSp>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180037"/>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pic>
        <p:nvPicPr>
          <p:cNvPr id="6" name="Picture 5"/>
          <p:cNvPicPr>
            <a:picLocks noChangeAspect="1"/>
          </p:cNvPicPr>
          <p:nvPr userDrawn="1"/>
        </p:nvPicPr>
        <p:blipFill>
          <a:blip r:embed="rId7"/>
          <a:stretch>
            <a:fillRect/>
          </a:stretch>
        </p:blipFill>
        <p:spPr>
          <a:xfrm>
            <a:off x="3446403" y="5855075"/>
            <a:ext cx="1597546" cy="883325"/>
          </a:xfrm>
          <a:prstGeom prst="rect">
            <a:avLst/>
          </a:prstGeom>
        </p:spPr>
      </p:pic>
    </p:spTree>
    <p:extLst>
      <p:ext uri="{BB962C8B-B14F-4D97-AF65-F5344CB8AC3E}">
        <p14:creationId xmlns:p14="http://schemas.microsoft.com/office/powerpoint/2010/main" val="37576186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Tree>
    <p:extLst>
      <p:ext uri="{BB962C8B-B14F-4D97-AF65-F5344CB8AC3E}">
        <p14:creationId xmlns:p14="http://schemas.microsoft.com/office/powerpoint/2010/main" val="37648351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63108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4583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52142731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536339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18336029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location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36302191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3701759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Today’s Agenda</a:t>
            </a:r>
          </a:p>
        </p:txBody>
      </p:sp>
    </p:spTree>
    <p:extLst>
      <p:ext uri="{BB962C8B-B14F-4D97-AF65-F5344CB8AC3E}">
        <p14:creationId xmlns:p14="http://schemas.microsoft.com/office/powerpoint/2010/main" val="428788497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26000"/>
                  </a:prst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80444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srgbClr val="4F5F9B">
                    <a:alpha val="58000"/>
                  </a:srgbClr>
                </a:solidFill>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21330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Guidance</a:t>
            </a:r>
          </a:p>
        </p:txBody>
      </p:sp>
    </p:spTree>
    <p:extLst>
      <p:ext uri="{BB962C8B-B14F-4D97-AF65-F5344CB8AC3E}">
        <p14:creationId xmlns:p14="http://schemas.microsoft.com/office/powerpoint/2010/main" val="39037975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Implementation Tips</a:t>
            </a:r>
          </a:p>
        </p:txBody>
      </p:sp>
    </p:spTree>
    <p:extLst>
      <p:ext uri="{BB962C8B-B14F-4D97-AF65-F5344CB8AC3E}">
        <p14:creationId xmlns:p14="http://schemas.microsoft.com/office/powerpoint/2010/main" val="2881350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Technical Assistance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3945753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a:lnSpc>
                <a:spcPct val="90000"/>
              </a:lnSpc>
              <a:spcBef>
                <a:spcPct val="0"/>
              </a:spcBef>
            </a:pPr>
            <a:r>
              <a:rPr lang="en-US" sz="1700" i="1" dirty="0">
                <a:solidFill>
                  <a:prstClr val="white">
                    <a:lumMod val="50000"/>
                  </a:prstClr>
                </a:solidFill>
              </a:rPr>
              <a:t>Choose the answer that best reflects you (or your group):</a:t>
            </a:r>
          </a:p>
        </p:txBody>
      </p:sp>
    </p:spTree>
    <p:extLst>
      <p:ext uri="{BB962C8B-B14F-4D97-AF65-F5344CB8AC3E}">
        <p14:creationId xmlns:p14="http://schemas.microsoft.com/office/powerpoint/2010/main" val="24452109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cap="none" dirty="0">
                <a:ln w="22225">
                  <a:noFill/>
                  <a:prstDash val="solid"/>
                </a:ln>
                <a:solidFill>
                  <a:prstClr val="white">
                    <a:alpha val="58000"/>
                  </a:prstClr>
                </a:solidFill>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userDrawn="1"/>
        </p:nvPicPr>
        <p:blipFill rotWithShape="1">
          <a:blip r:embed="rId5"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20" name="Picture 1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8" name="Picture 17"/>
          <p:cNvPicPr>
            <a:picLocks noChangeAspect="1"/>
          </p:cNvPicPr>
          <p:nvPr userDrawn="1"/>
        </p:nvPicPr>
        <p:blipFill rotWithShape="1">
          <a:blip r:embed="rId7"/>
          <a:srcRect b="13798"/>
          <a:stretch/>
        </p:blipFill>
        <p:spPr>
          <a:xfrm>
            <a:off x="4218621" y="6212640"/>
            <a:ext cx="1004168" cy="478622"/>
          </a:xfrm>
          <a:prstGeom prst="rect">
            <a:avLst/>
          </a:prstGeom>
        </p:spPr>
      </p:pic>
      <p:pic>
        <p:nvPicPr>
          <p:cNvPr id="23" name="Picture 22"/>
          <p:cNvPicPr>
            <a:picLocks noChangeAspect="1"/>
          </p:cNvPicPr>
          <p:nvPr userDrawn="1"/>
        </p:nvPicPr>
        <p:blipFill rotWithShape="1">
          <a:blip r:embed="rId7"/>
          <a:srcRect t="86975"/>
          <a:stretch/>
        </p:blipFill>
        <p:spPr>
          <a:xfrm>
            <a:off x="3921931" y="6693333"/>
            <a:ext cx="1597546" cy="115057"/>
          </a:xfrm>
          <a:prstGeom prst="rect">
            <a:avLst/>
          </a:prstGeom>
        </p:spPr>
      </p:pic>
    </p:spTree>
    <p:extLst>
      <p:ext uri="{BB962C8B-B14F-4D97-AF65-F5344CB8AC3E}">
        <p14:creationId xmlns:p14="http://schemas.microsoft.com/office/powerpoint/2010/main" val="147634678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24066396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308054653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defTabSz="914400">
              <a:lnSpc>
                <a:spcPct val="90000"/>
              </a:lnSpc>
              <a:spcBef>
                <a:spcPct val="0"/>
              </a:spcBef>
            </a:pPr>
            <a:r>
              <a:rPr lang="en-US" sz="3600" b="1"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algn="ctr">
              <a:buClr>
                <a:srgbClr val="752832"/>
              </a:buClr>
              <a:buFont typeface="Wingdings" panose="05000000000000000000" pitchFamily="2" charset="2"/>
              <a:buNone/>
            </a:pPr>
            <a:r>
              <a:rPr lang="en-US" sz="1600" dirty="0">
                <a:solidFill>
                  <a:prstClr val="black">
                    <a:lumMod val="75000"/>
                    <a:lumOff val="25000"/>
                  </a:prstClr>
                </a:solidFill>
                <a:cs typeface="Myriad Pro"/>
              </a:rPr>
              <a:t>Enter your questions </a:t>
            </a:r>
            <a:br>
              <a:rPr lang="en-US" sz="1600" dirty="0">
                <a:solidFill>
                  <a:prstClr val="black">
                    <a:lumMod val="75000"/>
                    <a:lumOff val="25000"/>
                  </a:prstClr>
                </a:solidFill>
                <a:cs typeface="Myriad Pro"/>
              </a:rPr>
            </a:br>
            <a:r>
              <a:rPr lang="en-US" sz="1600" dirty="0">
                <a:solidFill>
                  <a:prstClr val="black">
                    <a:lumMod val="75000"/>
                    <a:lumOff val="25000"/>
                  </a:prstClr>
                </a:solidFill>
                <a:cs typeface="Myriad Pro"/>
              </a:rPr>
              <a:t>in the Chat window</a:t>
            </a:r>
          </a:p>
          <a:p>
            <a:pPr algn="ctr">
              <a:buClr>
                <a:srgbClr val="752832"/>
              </a:buClr>
              <a:buFont typeface="Wingdings" panose="05000000000000000000" pitchFamily="2" charset="2"/>
              <a:buNone/>
            </a:pPr>
            <a:r>
              <a:rPr lang="en-US" sz="1400" i="1" spc="60" dirty="0">
                <a:solidFill>
                  <a:srgbClr val="4675B8"/>
                </a:solidFill>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65554224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6" name="Picture 15"/>
          <p:cNvPicPr>
            <a:picLocks noChangeAspect="1"/>
          </p:cNvPicPr>
          <p:nvPr userDrawn="1"/>
        </p:nvPicPr>
        <p:blipFill rotWithShape="1">
          <a:blip r:embed="rId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userDrawn="1"/>
        </p:nvPicPr>
        <p:blipFill rotWithShape="1">
          <a:blip r:embed="rId9"/>
          <a:srcRect b="13798"/>
          <a:stretch/>
        </p:blipFill>
        <p:spPr>
          <a:xfrm>
            <a:off x="4218621" y="6212640"/>
            <a:ext cx="1004168" cy="478622"/>
          </a:xfrm>
          <a:prstGeom prst="rect">
            <a:avLst/>
          </a:prstGeom>
        </p:spPr>
      </p:pic>
      <p:pic>
        <p:nvPicPr>
          <p:cNvPr id="21" name="Picture 20"/>
          <p:cNvPicPr>
            <a:picLocks noChangeAspect="1"/>
          </p:cNvPicPr>
          <p:nvPr userDrawn="1"/>
        </p:nvPicPr>
        <p:blipFill rotWithShape="1">
          <a:blip r:embed="rId9"/>
          <a:srcRect t="86975"/>
          <a:stretch/>
        </p:blipFill>
        <p:spPr>
          <a:xfrm>
            <a:off x="3921931" y="6693333"/>
            <a:ext cx="1597546" cy="115057"/>
          </a:xfrm>
          <a:prstGeom prst="rect">
            <a:avLst/>
          </a:prstGeom>
        </p:spPr>
      </p:pic>
    </p:spTree>
    <p:extLst>
      <p:ext uri="{BB962C8B-B14F-4D97-AF65-F5344CB8AC3E}">
        <p14:creationId xmlns:p14="http://schemas.microsoft.com/office/powerpoint/2010/main" val="25447004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2995329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13" name="Picture 12"/>
          <p:cNvPicPr>
            <a:picLocks noChangeAspect="1"/>
          </p:cNvPicPr>
          <p:nvPr userDrawn="1"/>
        </p:nvPicPr>
        <p:blipFill rotWithShape="1">
          <a:blip r:embed="rId4"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4"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rotWithShape="1">
          <a:blip r:embed="rId6"/>
          <a:srcRect b="13798"/>
          <a:stretch/>
        </p:blipFill>
        <p:spPr>
          <a:xfrm>
            <a:off x="4218621" y="6212640"/>
            <a:ext cx="1004168" cy="478622"/>
          </a:xfrm>
          <a:prstGeom prst="rect">
            <a:avLst/>
          </a:prstGeom>
        </p:spPr>
      </p:pic>
      <p:pic>
        <p:nvPicPr>
          <p:cNvPr id="17" name="Picture 16"/>
          <p:cNvPicPr>
            <a:picLocks noChangeAspect="1"/>
          </p:cNvPicPr>
          <p:nvPr userDrawn="1"/>
        </p:nvPicPr>
        <p:blipFill rotWithShape="1">
          <a:blip r:embed="rId6"/>
          <a:srcRect t="86975"/>
          <a:stretch/>
        </p:blipFill>
        <p:spPr>
          <a:xfrm>
            <a:off x="3921931" y="6693333"/>
            <a:ext cx="1597546" cy="115057"/>
          </a:xfrm>
          <a:prstGeom prst="rect">
            <a:avLst/>
          </a:prstGeom>
        </p:spPr>
      </p:pic>
    </p:spTree>
    <p:extLst>
      <p:ext uri="{BB962C8B-B14F-4D97-AF65-F5344CB8AC3E}">
        <p14:creationId xmlns:p14="http://schemas.microsoft.com/office/powerpoint/2010/main" val="1424308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430134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4.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image" Target="../media/image1.png"/><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theme" Target="../theme/theme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5.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image" Target="../media/image4.png"/><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image" Target="../media/image3.png"/><Relationship Id="rId30" Type="http://schemas.openxmlformats.org/officeDocument/2006/relationships/image" Target="../media/image29.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image" Target="../media/image1.png"/><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image" Target="../media/image5.png"/><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image" Target="../media/image4.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image" Target="../media/image3.png"/><Relationship Id="rId30" Type="http://schemas.openxmlformats.org/officeDocument/2006/relationships/image" Target="../media/image29.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image" Target="../media/image1.png"/><Relationship Id="rId3" Type="http://schemas.openxmlformats.org/officeDocument/2006/relationships/slideLayout" Target="../slideLayouts/slideLayout78.xml"/><Relationship Id="rId21" Type="http://schemas.openxmlformats.org/officeDocument/2006/relationships/slideLayout" Target="../slideLayouts/slideLayout96.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theme" Target="../theme/theme4.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0" Type="http://schemas.openxmlformats.org/officeDocument/2006/relationships/slideLayout" Target="../slideLayouts/slideLayout95.xml"/><Relationship Id="rId29" Type="http://schemas.openxmlformats.org/officeDocument/2006/relationships/image" Target="../media/image5.png"/><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image" Target="../media/image4.png"/><Relationship Id="rId10" Type="http://schemas.openxmlformats.org/officeDocument/2006/relationships/slideLayout" Target="../slideLayouts/slideLayout85.xml"/><Relationship Id="rId19" Type="http://schemas.openxmlformats.org/officeDocument/2006/relationships/slideLayout" Target="../slideLayouts/slideLayout94.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image" Target="../media/image3.png"/><Relationship Id="rId30" Type="http://schemas.openxmlformats.org/officeDocument/2006/relationships/image" Target="../media/image29.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18" Type="http://schemas.openxmlformats.org/officeDocument/2006/relationships/slideLayout" Target="../slideLayouts/slideLayout117.xml"/><Relationship Id="rId26" Type="http://schemas.openxmlformats.org/officeDocument/2006/relationships/slideLayout" Target="../slideLayouts/slideLayout125.xml"/><Relationship Id="rId3" Type="http://schemas.openxmlformats.org/officeDocument/2006/relationships/slideLayout" Target="../slideLayouts/slideLayout102.xml"/><Relationship Id="rId21" Type="http://schemas.openxmlformats.org/officeDocument/2006/relationships/slideLayout" Target="../slideLayouts/slideLayout120.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17" Type="http://schemas.openxmlformats.org/officeDocument/2006/relationships/slideLayout" Target="../slideLayouts/slideLayout116.xml"/><Relationship Id="rId25" Type="http://schemas.openxmlformats.org/officeDocument/2006/relationships/slideLayout" Target="../slideLayouts/slideLayout124.xml"/><Relationship Id="rId33" Type="http://schemas.openxmlformats.org/officeDocument/2006/relationships/image" Target="../media/image34.png"/><Relationship Id="rId2" Type="http://schemas.openxmlformats.org/officeDocument/2006/relationships/slideLayout" Target="../slideLayouts/slideLayout101.xml"/><Relationship Id="rId16" Type="http://schemas.openxmlformats.org/officeDocument/2006/relationships/slideLayout" Target="../slideLayouts/slideLayout115.xml"/><Relationship Id="rId20" Type="http://schemas.openxmlformats.org/officeDocument/2006/relationships/slideLayout" Target="../slideLayouts/slideLayout119.xml"/><Relationship Id="rId29" Type="http://schemas.openxmlformats.org/officeDocument/2006/relationships/image" Target="../media/image30.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24" Type="http://schemas.openxmlformats.org/officeDocument/2006/relationships/slideLayout" Target="../slideLayouts/slideLayout123.xml"/><Relationship Id="rId32" Type="http://schemas.openxmlformats.org/officeDocument/2006/relationships/image" Target="../media/image33.png"/><Relationship Id="rId5" Type="http://schemas.openxmlformats.org/officeDocument/2006/relationships/slideLayout" Target="../slideLayouts/slideLayout104.xml"/><Relationship Id="rId15" Type="http://schemas.openxmlformats.org/officeDocument/2006/relationships/slideLayout" Target="../slideLayouts/slideLayout114.xml"/><Relationship Id="rId23" Type="http://schemas.openxmlformats.org/officeDocument/2006/relationships/slideLayout" Target="../slideLayouts/slideLayout122.xml"/><Relationship Id="rId28" Type="http://schemas.openxmlformats.org/officeDocument/2006/relationships/theme" Target="../theme/theme5.xml"/><Relationship Id="rId10" Type="http://schemas.openxmlformats.org/officeDocument/2006/relationships/slideLayout" Target="../slideLayouts/slideLayout109.xml"/><Relationship Id="rId19" Type="http://schemas.openxmlformats.org/officeDocument/2006/relationships/slideLayout" Target="../slideLayouts/slideLayout118.xml"/><Relationship Id="rId31" Type="http://schemas.openxmlformats.org/officeDocument/2006/relationships/image" Target="../media/image32.png"/><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slideLayout" Target="../slideLayouts/slideLayout113.xml"/><Relationship Id="rId22" Type="http://schemas.openxmlformats.org/officeDocument/2006/relationships/slideLayout" Target="../slideLayouts/slideLayout121.xml"/><Relationship Id="rId27" Type="http://schemas.openxmlformats.org/officeDocument/2006/relationships/slideLayout" Target="../slideLayouts/slideLayout126.xml"/><Relationship Id="rId30" Type="http://schemas.openxmlformats.org/officeDocument/2006/relationships/image" Target="../media/image31.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26" Type="http://schemas.openxmlformats.org/officeDocument/2006/relationships/slideLayout" Target="../slideLayouts/slideLayout152.xml"/><Relationship Id="rId3" Type="http://schemas.openxmlformats.org/officeDocument/2006/relationships/slideLayout" Target="../slideLayouts/slideLayout129.xml"/><Relationship Id="rId21" Type="http://schemas.openxmlformats.org/officeDocument/2006/relationships/slideLayout" Target="../slideLayouts/slideLayout147.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5" Type="http://schemas.openxmlformats.org/officeDocument/2006/relationships/slideLayout" Target="../slideLayouts/slideLayout151.xml"/><Relationship Id="rId33" Type="http://schemas.openxmlformats.org/officeDocument/2006/relationships/image" Target="../media/image5.png"/><Relationship Id="rId2" Type="http://schemas.openxmlformats.org/officeDocument/2006/relationships/slideLayout" Target="../slideLayouts/slideLayout128.xml"/><Relationship Id="rId16" Type="http://schemas.openxmlformats.org/officeDocument/2006/relationships/slideLayout" Target="../slideLayouts/slideLayout142.xml"/><Relationship Id="rId20" Type="http://schemas.openxmlformats.org/officeDocument/2006/relationships/slideLayout" Target="../slideLayouts/slideLayout146.xml"/><Relationship Id="rId29" Type="http://schemas.openxmlformats.org/officeDocument/2006/relationships/image" Target="../media/image1.png"/><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24" Type="http://schemas.openxmlformats.org/officeDocument/2006/relationships/slideLayout" Target="../slideLayouts/slideLayout150.xml"/><Relationship Id="rId32" Type="http://schemas.openxmlformats.org/officeDocument/2006/relationships/image" Target="../media/image4.png"/><Relationship Id="rId5" Type="http://schemas.openxmlformats.org/officeDocument/2006/relationships/slideLayout" Target="../slideLayouts/slideLayout131.xml"/><Relationship Id="rId15" Type="http://schemas.openxmlformats.org/officeDocument/2006/relationships/slideLayout" Target="../slideLayouts/slideLayout141.xml"/><Relationship Id="rId23" Type="http://schemas.openxmlformats.org/officeDocument/2006/relationships/slideLayout" Target="../slideLayouts/slideLayout149.xml"/><Relationship Id="rId28" Type="http://schemas.openxmlformats.org/officeDocument/2006/relationships/theme" Target="../theme/theme6.xml"/><Relationship Id="rId10" Type="http://schemas.openxmlformats.org/officeDocument/2006/relationships/slideLayout" Target="../slideLayouts/slideLayout136.xml"/><Relationship Id="rId19" Type="http://schemas.openxmlformats.org/officeDocument/2006/relationships/slideLayout" Target="../slideLayouts/slideLayout145.xml"/><Relationship Id="rId31" Type="http://schemas.openxmlformats.org/officeDocument/2006/relationships/image" Target="../media/image3.png"/><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 Id="rId22" Type="http://schemas.openxmlformats.org/officeDocument/2006/relationships/slideLayout" Target="../slideLayouts/slideLayout148.xml"/><Relationship Id="rId27" Type="http://schemas.openxmlformats.org/officeDocument/2006/relationships/slideLayout" Target="../slideLayouts/slideLayout153.xml"/><Relationship Id="rId30" Type="http://schemas.openxmlformats.org/officeDocument/2006/relationships/image" Target="../media/image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26" Type="http://schemas.openxmlformats.org/officeDocument/2006/relationships/slideLayout" Target="../slideLayouts/slideLayout179.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slideLayout" Target="../slideLayouts/slideLayout178.xml"/><Relationship Id="rId33" Type="http://schemas.openxmlformats.org/officeDocument/2006/relationships/image" Target="../media/image5.png"/><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29" Type="http://schemas.openxmlformats.org/officeDocument/2006/relationships/image" Target="../media/image1.png"/><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32" Type="http://schemas.openxmlformats.org/officeDocument/2006/relationships/image" Target="../media/image4.png"/><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28" Type="http://schemas.openxmlformats.org/officeDocument/2006/relationships/theme" Target="../theme/theme7.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31" Type="http://schemas.openxmlformats.org/officeDocument/2006/relationships/image" Target="../media/image3.png"/><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 Id="rId27" Type="http://schemas.openxmlformats.org/officeDocument/2006/relationships/slideLayout" Target="../slideLayouts/slideLayout180.xml"/><Relationship Id="rId30"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image.jpg"/>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1"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5" name="Picture 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96" r:id="rId4"/>
    <p:sldLayoutId id="2147483664" r:id="rId5"/>
    <p:sldLayoutId id="2147483684" r:id="rId6"/>
    <p:sldLayoutId id="2147483679" r:id="rId7"/>
    <p:sldLayoutId id="2147483681" r:id="rId8"/>
    <p:sldLayoutId id="2147483682" r:id="rId9"/>
    <p:sldLayoutId id="2147483683" r:id="rId10"/>
    <p:sldLayoutId id="2147483677" r:id="rId11"/>
    <p:sldLayoutId id="2147483687" r:id="rId12"/>
    <p:sldLayoutId id="2147483688" r:id="rId13"/>
    <p:sldLayoutId id="2147483689" r:id="rId14"/>
    <p:sldLayoutId id="2147483690" r:id="rId15"/>
    <p:sldLayoutId id="2147483691" r:id="rId16"/>
    <p:sldLayoutId id="2147483692" r:id="rId17"/>
    <p:sldLayoutId id="2147483685" r:id="rId18"/>
    <p:sldLayoutId id="2147483686" r:id="rId19"/>
    <p:sldLayoutId id="2147483693" r:id="rId20"/>
    <p:sldLayoutId id="2147483678" r:id="rId21"/>
    <p:sldLayoutId id="2147483680" r:id="rId22"/>
    <p:sldLayoutId id="2147483666" r:id="rId23"/>
    <p:sldLayoutId id="2147483667" r:id="rId24"/>
    <p:sldLayoutId id="2147483674" r:id="rId25"/>
    <p:sldLayoutId id="2147483694" r:id="rId26"/>
    <p:sldLayoutId id="2147483695" r:id="rId27"/>
  </p:sldLayoutIdLst>
  <p:transition spd="slow">
    <p:wipe/>
  </p:transition>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6" name="Picture 15"/>
          <p:cNvPicPr>
            <a:picLocks noChangeAspect="1"/>
          </p:cNvPicPr>
          <p:nvPr userDrawn="1"/>
        </p:nvPicPr>
        <p:blipFill rotWithShape="1">
          <a:blip r:embed="rId2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pic>
        <p:nvPicPr>
          <p:cNvPr id="21" name="Picture 20"/>
          <p:cNvPicPr>
            <a:picLocks noChangeAspect="1"/>
          </p:cNvPicPr>
          <p:nvPr userDrawn="1"/>
        </p:nvPicPr>
        <p:blipFill rotWithShape="1">
          <a:blip r:embed="rId30"/>
          <a:srcRect b="13798"/>
          <a:stretch/>
        </p:blipFill>
        <p:spPr>
          <a:xfrm>
            <a:off x="4218621" y="6212640"/>
            <a:ext cx="1004168" cy="478622"/>
          </a:xfrm>
          <a:prstGeom prst="rect">
            <a:avLst/>
          </a:prstGeom>
        </p:spPr>
      </p:pic>
      <p:pic>
        <p:nvPicPr>
          <p:cNvPr id="22" name="Picture 21"/>
          <p:cNvPicPr>
            <a:picLocks noChangeAspect="1"/>
          </p:cNvPicPr>
          <p:nvPr userDrawn="1"/>
        </p:nvPicPr>
        <p:blipFill rotWithShape="1">
          <a:blip r:embed="rId30"/>
          <a:srcRect t="86975"/>
          <a:stretch/>
        </p:blipFill>
        <p:spPr>
          <a:xfrm>
            <a:off x="3921931" y="6693333"/>
            <a:ext cx="1597546" cy="115057"/>
          </a:xfrm>
          <a:prstGeom prst="rect">
            <a:avLst/>
          </a:prstGeom>
        </p:spPr>
      </p:pic>
    </p:spTree>
    <p:extLst>
      <p:ext uri="{BB962C8B-B14F-4D97-AF65-F5344CB8AC3E}">
        <p14:creationId xmlns:p14="http://schemas.microsoft.com/office/powerpoint/2010/main" val="948390836"/>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 id="2147483720" r:id="rId23"/>
    <p:sldLayoutId id="2147483721" r:id="rId24"/>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6" name="Picture 15"/>
          <p:cNvPicPr>
            <a:picLocks noChangeAspect="1"/>
          </p:cNvPicPr>
          <p:nvPr userDrawn="1"/>
        </p:nvPicPr>
        <p:blipFill rotWithShape="1">
          <a:blip r:embed="rId2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pic>
        <p:nvPicPr>
          <p:cNvPr id="21" name="Picture 20"/>
          <p:cNvPicPr>
            <a:picLocks noChangeAspect="1"/>
          </p:cNvPicPr>
          <p:nvPr userDrawn="1"/>
        </p:nvPicPr>
        <p:blipFill rotWithShape="1">
          <a:blip r:embed="rId30"/>
          <a:srcRect b="13798"/>
          <a:stretch/>
        </p:blipFill>
        <p:spPr>
          <a:xfrm>
            <a:off x="4218621" y="6212640"/>
            <a:ext cx="1004168" cy="478622"/>
          </a:xfrm>
          <a:prstGeom prst="rect">
            <a:avLst/>
          </a:prstGeom>
        </p:spPr>
      </p:pic>
      <p:pic>
        <p:nvPicPr>
          <p:cNvPr id="22" name="Picture 21"/>
          <p:cNvPicPr>
            <a:picLocks noChangeAspect="1"/>
          </p:cNvPicPr>
          <p:nvPr userDrawn="1"/>
        </p:nvPicPr>
        <p:blipFill rotWithShape="1">
          <a:blip r:embed="rId30"/>
          <a:srcRect t="86975"/>
          <a:stretch/>
        </p:blipFill>
        <p:spPr>
          <a:xfrm>
            <a:off x="3921931" y="6693333"/>
            <a:ext cx="1597546" cy="115057"/>
          </a:xfrm>
          <a:prstGeom prst="rect">
            <a:avLst/>
          </a:prstGeom>
        </p:spPr>
      </p:pic>
    </p:spTree>
    <p:extLst>
      <p:ext uri="{BB962C8B-B14F-4D97-AF65-F5344CB8AC3E}">
        <p14:creationId xmlns:p14="http://schemas.microsoft.com/office/powerpoint/2010/main" val="668348751"/>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 id="2147483741" r:id="rId19"/>
    <p:sldLayoutId id="2147483742" r:id="rId20"/>
    <p:sldLayoutId id="2147483743" r:id="rId21"/>
    <p:sldLayoutId id="2147483744" r:id="rId22"/>
    <p:sldLayoutId id="2147483745" r:id="rId23"/>
    <p:sldLayoutId id="2147483746" r:id="rId24"/>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6" name="Picture 15"/>
          <p:cNvPicPr>
            <a:picLocks noChangeAspect="1"/>
          </p:cNvPicPr>
          <p:nvPr userDrawn="1"/>
        </p:nvPicPr>
        <p:blipFill rotWithShape="1">
          <a:blip r:embed="rId27"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pic>
        <p:nvPicPr>
          <p:cNvPr id="21" name="Picture 20"/>
          <p:cNvPicPr>
            <a:picLocks noChangeAspect="1"/>
          </p:cNvPicPr>
          <p:nvPr userDrawn="1"/>
        </p:nvPicPr>
        <p:blipFill rotWithShape="1">
          <a:blip r:embed="rId30"/>
          <a:srcRect b="13798"/>
          <a:stretch/>
        </p:blipFill>
        <p:spPr>
          <a:xfrm>
            <a:off x="4218621" y="6212640"/>
            <a:ext cx="1004168" cy="478622"/>
          </a:xfrm>
          <a:prstGeom prst="rect">
            <a:avLst/>
          </a:prstGeom>
        </p:spPr>
      </p:pic>
      <p:pic>
        <p:nvPicPr>
          <p:cNvPr id="22" name="Picture 21"/>
          <p:cNvPicPr>
            <a:picLocks noChangeAspect="1"/>
          </p:cNvPicPr>
          <p:nvPr userDrawn="1"/>
        </p:nvPicPr>
        <p:blipFill rotWithShape="1">
          <a:blip r:embed="rId30"/>
          <a:srcRect t="86975"/>
          <a:stretch/>
        </p:blipFill>
        <p:spPr>
          <a:xfrm>
            <a:off x="3921931" y="6693333"/>
            <a:ext cx="1597546" cy="115057"/>
          </a:xfrm>
          <a:prstGeom prst="rect">
            <a:avLst/>
          </a:prstGeom>
        </p:spPr>
      </p:pic>
    </p:spTree>
    <p:extLst>
      <p:ext uri="{BB962C8B-B14F-4D97-AF65-F5344CB8AC3E}">
        <p14:creationId xmlns:p14="http://schemas.microsoft.com/office/powerpoint/2010/main" val="3692651328"/>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 id="2147483764" r:id="rId17"/>
    <p:sldLayoutId id="2147483765" r:id="rId18"/>
    <p:sldLayoutId id="2147483766" r:id="rId19"/>
    <p:sldLayoutId id="2147483767" r:id="rId20"/>
    <p:sldLayoutId id="2147483768" r:id="rId21"/>
    <p:sldLayoutId id="2147483769" r:id="rId22"/>
    <p:sldLayoutId id="2147483770" r:id="rId23"/>
    <p:sldLayoutId id="2147483771" r:id="rId24"/>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image.jpg"/>
          <p:cNvPicPr>
            <a:picLocks noChangeAspect="1" noChangeArrowheads="1"/>
          </p:cNvPicPr>
          <p:nvPr userDrawn="1"/>
        </p:nvPicPr>
        <p:blipFill>
          <a:blip r:embed="rId30" cstate="screen">
            <a:extLst>
              <a:ext uri="{28A0092B-C50C-407E-A947-70E740481C1C}">
                <a14:useLocalDpi xmlns:a14="http://schemas.microsoft.com/office/drawing/2010/main"/>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1" cstate="screen">
            <a:extLst>
              <a:ext uri="{28A0092B-C50C-407E-A947-70E740481C1C}">
                <a14:useLocalDpi xmlns:a14="http://schemas.microsoft.com/office/drawing/2010/main"/>
              </a:ext>
            </a:extLst>
          </a:blip>
          <a:srcRect/>
          <a:stretch/>
        </p:blipFill>
        <p:spPr>
          <a:xfrm>
            <a:off x="241200" y="6191672"/>
            <a:ext cx="3270250" cy="554899"/>
          </a:xfrm>
          <a:prstGeom prst="rect">
            <a:avLst/>
          </a:prstGeom>
        </p:spPr>
      </p:pic>
      <p:pic>
        <p:nvPicPr>
          <p:cNvPr id="17" name="Picture 16"/>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793500276"/>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Lst>
  <p:transition spd="slow">
    <p:wipe/>
  </p:transition>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image.jpg"/>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1"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262655630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 id="2147483899" r:id="rId18"/>
    <p:sldLayoutId id="2147483900" r:id="rId19"/>
    <p:sldLayoutId id="2147483901" r:id="rId20"/>
    <p:sldLayoutId id="2147483902" r:id="rId21"/>
    <p:sldLayoutId id="2147483903" r:id="rId22"/>
    <p:sldLayoutId id="2147483904" r:id="rId23"/>
    <p:sldLayoutId id="2147483905" r:id="rId24"/>
    <p:sldLayoutId id="2147483906" r:id="rId25"/>
    <p:sldLayoutId id="2147483907" r:id="rId26"/>
    <p:sldLayoutId id="2147483908" r:id="rId27"/>
  </p:sldLayoutIdLst>
  <p:transition spd="slow">
    <p:wipe/>
  </p:transition>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pic>
        <p:nvPicPr>
          <p:cNvPr id="15" name="image.jpg"/>
          <p:cNvPicPr>
            <a:picLocks noChangeAspect="1" noChangeArrowheads="1"/>
          </p:cNvPicPr>
          <p:nvPr userDrawn="1"/>
        </p:nvPicPr>
        <p:blipFill>
          <a:blip r:embed="rId30">
            <a:extLst>
              <a:ext uri="{28A0092B-C50C-407E-A947-70E740481C1C}">
                <a14:useLocalDpi xmlns:a14="http://schemas.microsoft.com/office/drawing/2010/main" val="0"/>
              </a:ext>
            </a:extLst>
          </a:blip>
          <a:srcRect/>
          <a:stretch>
            <a:fillRect/>
          </a:stretch>
        </p:blipFill>
        <p:spPr bwMode="auto">
          <a:xfrm>
            <a:off x="3831969" y="6252859"/>
            <a:ext cx="2854325"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6" name="Picture 15"/>
          <p:cNvPicPr>
            <a:picLocks noChangeAspect="1"/>
          </p:cNvPicPr>
          <p:nvPr userDrawn="1"/>
        </p:nvPicPr>
        <p:blipFill rotWithShape="1">
          <a:blip r:embed="rId31" cstate="print">
            <a:extLst>
              <a:ext uri="{28A0092B-C50C-407E-A947-70E740481C1C}">
                <a14:useLocalDpi xmlns:a14="http://schemas.microsoft.com/office/drawing/2010/main" val="0"/>
              </a:ext>
            </a:extLst>
          </a:blip>
          <a:srcRect b="8857"/>
          <a:stretch/>
        </p:blipFill>
        <p:spPr>
          <a:xfrm>
            <a:off x="241200" y="6191672"/>
            <a:ext cx="3270250" cy="554899"/>
          </a:xfrm>
          <a:prstGeom prst="rect">
            <a:avLst/>
          </a:prstGeom>
        </p:spPr>
      </p:pic>
      <p:pic>
        <p:nvPicPr>
          <p:cNvPr id="17" name="Picture 16"/>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rgbClr val="54BCEA">
                    <a:lumMod val="40000"/>
                    <a:lumOff val="60000"/>
                  </a:srgbClr>
                </a:solidFill>
              </a:rPr>
              <a:pPr algn="r"/>
              <a:t>‹#›</a:t>
            </a:fld>
            <a:endParaRPr lang="en-US" sz="1100" dirty="0">
              <a:solidFill>
                <a:srgbClr val="54BCEA">
                  <a:lumMod val="40000"/>
                  <a:lumOff val="60000"/>
                </a:srgbClr>
              </a:solidFill>
            </a:endParaRPr>
          </a:p>
        </p:txBody>
      </p:sp>
      <p:pic>
        <p:nvPicPr>
          <p:cNvPr id="5" name="Picture 4"/>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7210012" y="6199465"/>
            <a:ext cx="1413288" cy="477392"/>
          </a:xfrm>
          <a:prstGeom prst="rect">
            <a:avLst/>
          </a:prstGeom>
        </p:spPr>
      </p:pic>
    </p:spTree>
    <p:extLst>
      <p:ext uri="{BB962C8B-B14F-4D97-AF65-F5344CB8AC3E}">
        <p14:creationId xmlns:p14="http://schemas.microsoft.com/office/powerpoint/2010/main" val="1729553589"/>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 id="2147483977" r:id="rId12"/>
    <p:sldLayoutId id="2147483978" r:id="rId13"/>
    <p:sldLayoutId id="2147483979" r:id="rId14"/>
    <p:sldLayoutId id="2147483980" r:id="rId15"/>
    <p:sldLayoutId id="2147483981" r:id="rId16"/>
    <p:sldLayoutId id="2147483982" r:id="rId17"/>
    <p:sldLayoutId id="2147483983" r:id="rId18"/>
    <p:sldLayoutId id="2147483984" r:id="rId19"/>
    <p:sldLayoutId id="2147483985" r:id="rId20"/>
    <p:sldLayoutId id="2147483986" r:id="rId21"/>
    <p:sldLayoutId id="2147483987" r:id="rId22"/>
    <p:sldLayoutId id="2147483988" r:id="rId23"/>
    <p:sldLayoutId id="2147483989" r:id="rId24"/>
    <p:sldLayoutId id="2147483990" r:id="rId25"/>
    <p:sldLayoutId id="2147483991" r:id="rId26"/>
    <p:sldLayoutId id="2147483992" r:id="rId27"/>
  </p:sldLayoutIdLst>
  <p:transition spd="slow">
    <p:wipe/>
  </p:transition>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6.xml"/><Relationship Id="rId1" Type="http://schemas.openxmlformats.org/officeDocument/2006/relationships/slideLayout" Target="../slideLayouts/slideLayout10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02.xml"/><Relationship Id="rId4" Type="http://schemas.microsoft.com/office/2007/relationships/hdphoto" Target="../media/hdphoto5.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6.xml"/></Relationships>
</file>

<file path=ppt/slides/_rels/slide2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1.xml"/><Relationship Id="rId1" Type="http://schemas.openxmlformats.org/officeDocument/2006/relationships/slideLayout" Target="../slideLayouts/slideLayout102.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2.xml"/><Relationship Id="rId1" Type="http://schemas.openxmlformats.org/officeDocument/2006/relationships/slideLayout" Target="../slideLayouts/slideLayout129.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3.xml"/><Relationship Id="rId1" Type="http://schemas.openxmlformats.org/officeDocument/2006/relationships/slideLayout" Target="../slideLayouts/slideLayout129.xml"/></Relationships>
</file>

<file path=ppt/slides/_rels/slide2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4.xml"/><Relationship Id="rId1" Type="http://schemas.openxmlformats.org/officeDocument/2006/relationships/slideLayout" Target="../slideLayouts/slideLayout1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6.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6.xml"/><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microsoft.com/office/2007/relationships/hdphoto" Target="../media/hdphoto6.wdp"/></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16.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5.xml"/></Relationships>
</file>

<file path=ppt/slides/_rels/slide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noAutofit/>
          </a:bodyPr>
          <a:lstStyle/>
          <a:p>
            <a:r>
              <a:rPr lang="en-US" sz="4400" dirty="0"/>
              <a:t>WIOA Infrastructure Part II</a:t>
            </a:r>
            <a:br>
              <a:rPr lang="en-US" sz="3600" dirty="0"/>
            </a:br>
            <a:r>
              <a:rPr lang="en-US" sz="3600" dirty="0"/>
              <a:t>Comparing the Local and State Infrastructure Funding Mechanisms</a:t>
            </a:r>
            <a:endParaRPr lang="en-US" sz="3600" spc="50" dirty="0"/>
          </a:p>
        </p:txBody>
      </p:sp>
      <p:sp>
        <p:nvSpPr>
          <p:cNvPr id="8" name="Subtitle 7"/>
          <p:cNvSpPr>
            <a:spLocks noGrp="1"/>
          </p:cNvSpPr>
          <p:nvPr>
            <p:ph type="subTitle" idx="1"/>
          </p:nvPr>
        </p:nvSpPr>
        <p:spPr>
          <a:xfrm>
            <a:off x="2234242" y="3618551"/>
            <a:ext cx="6484285" cy="723900"/>
          </a:xfrm>
        </p:spPr>
        <p:txBody>
          <a:bodyPr/>
          <a:lstStyle/>
          <a:p>
            <a:r>
              <a:rPr lang="en-US" sz="2400" b="1" dirty="0"/>
              <a:t>Reaching Consensus for a Better One-Stop</a:t>
            </a:r>
          </a:p>
        </p:txBody>
      </p:sp>
      <p:sp>
        <p:nvSpPr>
          <p:cNvPr id="9" name="Text Placeholder 8"/>
          <p:cNvSpPr>
            <a:spLocks noGrp="1"/>
          </p:cNvSpPr>
          <p:nvPr>
            <p:ph type="body" sz="quarter" idx="10"/>
          </p:nvPr>
        </p:nvSpPr>
        <p:spPr/>
        <p:txBody>
          <a:bodyPr/>
          <a:lstStyle/>
          <a:p>
            <a:r>
              <a:rPr lang="en-US" b="1" dirty="0">
                <a:solidFill>
                  <a:schemeClr val="bg1"/>
                </a:solidFill>
              </a:rPr>
              <a:t>06/07</a:t>
            </a:r>
            <a:r>
              <a:rPr lang="en-US" b="1" dirty="0"/>
              <a:t>/2017</a:t>
            </a:r>
          </a:p>
        </p:txBody>
      </p:sp>
      <p:sp>
        <p:nvSpPr>
          <p:cNvPr id="10" name="Text Placeholder 9"/>
          <p:cNvSpPr>
            <a:spLocks noGrp="1"/>
          </p:cNvSpPr>
          <p:nvPr>
            <p:ph type="body" sz="quarter" idx="11"/>
          </p:nvPr>
        </p:nvSpPr>
        <p:spPr>
          <a:xfrm>
            <a:off x="247472" y="5303862"/>
            <a:ext cx="3566160" cy="431424"/>
          </a:xfrm>
        </p:spPr>
        <p:txBody>
          <a:bodyPr/>
          <a:lstStyle/>
          <a:p>
            <a:r>
              <a:rPr lang="en-US" sz="1600" dirty="0"/>
              <a:t>Presented by US Departments of Labor and Education</a:t>
            </a:r>
          </a:p>
        </p:txBody>
      </p:sp>
    </p:spTree>
    <p:extLst>
      <p:ext uri="{BB962C8B-B14F-4D97-AF65-F5344CB8AC3E}">
        <p14:creationId xmlns:p14="http://schemas.microsoft.com/office/powerpoint/2010/main" val="1147536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0194" y="237205"/>
            <a:ext cx="8025156" cy="884850"/>
          </a:xfrm>
        </p:spPr>
        <p:txBody>
          <a:bodyPr>
            <a:normAutofit fontScale="90000"/>
          </a:bodyPr>
          <a:lstStyle/>
          <a:p>
            <a:r>
              <a:rPr lang="en-US" dirty="0"/>
              <a:t>Infrastructure Funding Requirements</a:t>
            </a:r>
          </a:p>
        </p:txBody>
      </p:sp>
      <p:sp>
        <p:nvSpPr>
          <p:cNvPr id="3" name="Content Placeholder 2"/>
          <p:cNvSpPr>
            <a:spLocks noGrp="1"/>
          </p:cNvSpPr>
          <p:nvPr>
            <p:ph idx="1"/>
          </p:nvPr>
        </p:nvSpPr>
        <p:spPr>
          <a:xfrm>
            <a:off x="628650" y="1474845"/>
            <a:ext cx="7886700" cy="4608456"/>
          </a:xfrm>
        </p:spPr>
        <p:txBody>
          <a:bodyPr/>
          <a:lstStyle/>
          <a:p>
            <a:r>
              <a:rPr lang="en-US" dirty="0"/>
              <a:t>The Intent of WIOA</a:t>
            </a:r>
          </a:p>
          <a:p>
            <a:r>
              <a:rPr lang="en-US" dirty="0"/>
              <a:t>Important Terms to Remember</a:t>
            </a:r>
          </a:p>
          <a:p>
            <a:r>
              <a:rPr lang="en-US" dirty="0"/>
              <a:t>The Required Role of One-Stop Partners</a:t>
            </a:r>
          </a:p>
          <a:p>
            <a:r>
              <a:rPr lang="en-US" dirty="0"/>
              <a:t>Requirements for Partner Contributions</a:t>
            </a:r>
          </a:p>
          <a:p>
            <a:endParaRPr lang="en-US" dirty="0"/>
          </a:p>
          <a:p>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29199" y="3323172"/>
            <a:ext cx="3706780" cy="2628107"/>
          </a:xfrm>
          <a:prstGeom prst="rect">
            <a:avLst/>
          </a:prstGeom>
          <a:ln w="88900" cap="sq" cmpd="thickThin">
            <a:gradFill flip="none" rotWithShape="1">
              <a:gsLst>
                <a:gs pos="0">
                  <a:schemeClr val="accent1">
                    <a:lumMod val="67000"/>
                  </a:schemeClr>
                </a:gs>
                <a:gs pos="28290">
                  <a:srgbClr val="183972"/>
                </a:gs>
                <a:gs pos="69000">
                  <a:schemeClr val="accent1">
                    <a:lumMod val="97000"/>
                    <a:lumOff val="3000"/>
                  </a:schemeClr>
                </a:gs>
                <a:gs pos="100000">
                  <a:schemeClr val="accent3">
                    <a:lumMod val="50000"/>
                  </a:schemeClr>
                </a:gs>
              </a:gsLst>
              <a:path path="circle">
                <a:fillToRect t="100000" r="100000"/>
              </a:path>
              <a:tileRect l="-100000" b="-100000"/>
            </a:gradFill>
            <a:prstDash val="solid"/>
            <a:miter lim="800000"/>
          </a:ln>
          <a:effectLst>
            <a:innerShdw blurRad="76200">
              <a:srgbClr val="000000"/>
            </a:innerShdw>
          </a:effectLst>
        </p:spPr>
      </p:pic>
    </p:spTree>
    <p:extLst>
      <p:ext uri="{BB962C8B-B14F-4D97-AF65-F5344CB8AC3E}">
        <p14:creationId xmlns:p14="http://schemas.microsoft.com/office/powerpoint/2010/main" val="305135015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37205"/>
            <a:ext cx="7886700" cy="884850"/>
          </a:xfrm>
        </p:spPr>
        <p:txBody>
          <a:bodyPr>
            <a:normAutofit/>
          </a:bodyPr>
          <a:lstStyle/>
          <a:p>
            <a:r>
              <a:rPr lang="en-US" dirty="0"/>
              <a:t>The Intent of WIOA</a:t>
            </a:r>
          </a:p>
        </p:txBody>
      </p:sp>
      <p:sp>
        <p:nvSpPr>
          <p:cNvPr id="3" name="Content Placeholder 2"/>
          <p:cNvSpPr>
            <a:spLocks noGrp="1"/>
          </p:cNvSpPr>
          <p:nvPr>
            <p:ph idx="1"/>
          </p:nvPr>
        </p:nvSpPr>
        <p:spPr>
          <a:xfrm>
            <a:off x="763570" y="1404594"/>
            <a:ext cx="8191219" cy="4678707"/>
          </a:xfrm>
        </p:spPr>
        <p:txBody>
          <a:bodyPr>
            <a:normAutofit/>
          </a:bodyPr>
          <a:lstStyle/>
          <a:p>
            <a:r>
              <a:rPr lang="en-US" sz="2400" dirty="0"/>
              <a:t>WIOA makes improvements to the public workforce system including a requirement that partners </a:t>
            </a:r>
            <a:r>
              <a:rPr lang="en-US" sz="2400" dirty="0">
                <a:solidFill>
                  <a:schemeClr val="accent4"/>
                </a:solidFill>
                <a:effectLst>
                  <a:outerShdw blurRad="38100" dist="38100" dir="2700000" algn="tl">
                    <a:srgbClr val="000000">
                      <a:alpha val="43137"/>
                    </a:srgbClr>
                  </a:outerShdw>
                </a:effectLst>
              </a:rPr>
              <a:t>dedicate funding for allowable infrastructure</a:t>
            </a:r>
            <a:r>
              <a:rPr lang="en-US" sz="2400" dirty="0"/>
              <a:t> and additional costs that are allocable to the partner and in proportion to the partner’s use and the relative benefit received by the partner program.</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48774" y="3605842"/>
            <a:ext cx="3445216" cy="2297959"/>
          </a:xfrm>
          <a:prstGeom prst="rect">
            <a:avLst/>
          </a:prstGeom>
          <a:ln>
            <a:noFill/>
          </a:ln>
          <a:effectLst>
            <a:softEdge rad="112500"/>
          </a:effectLst>
        </p:spPr>
      </p:pic>
    </p:spTree>
    <p:extLst>
      <p:ext uri="{BB962C8B-B14F-4D97-AF65-F5344CB8AC3E}">
        <p14:creationId xmlns:p14="http://schemas.microsoft.com/office/powerpoint/2010/main" val="1904754616"/>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9621" y="237205"/>
            <a:ext cx="8015729" cy="884850"/>
          </a:xfrm>
        </p:spPr>
        <p:txBody>
          <a:bodyPr>
            <a:normAutofit/>
          </a:bodyPr>
          <a:lstStyle/>
          <a:p>
            <a:r>
              <a:rPr lang="en-US" sz="3300" dirty="0"/>
              <a:t>Terms to Remember</a:t>
            </a:r>
            <a:endParaRPr lang="en-US" dirty="0"/>
          </a:p>
        </p:txBody>
      </p:sp>
      <p:sp>
        <p:nvSpPr>
          <p:cNvPr id="3" name="Content Placeholder 2"/>
          <p:cNvSpPr>
            <a:spLocks noGrp="1"/>
          </p:cNvSpPr>
          <p:nvPr>
            <p:ph idx="1"/>
          </p:nvPr>
        </p:nvSpPr>
        <p:spPr>
          <a:xfrm>
            <a:off x="499621" y="1557196"/>
            <a:ext cx="8499524" cy="4428825"/>
          </a:xfrm>
        </p:spPr>
        <p:txBody>
          <a:bodyPr>
            <a:normAutofit/>
          </a:bodyPr>
          <a:lstStyle/>
          <a:p>
            <a:r>
              <a:rPr lang="en-US" sz="2800" dirty="0"/>
              <a:t>Infrastructure costs are non-personnel costs necessary for the general operation of the one-stop center.</a:t>
            </a:r>
          </a:p>
          <a:p>
            <a:r>
              <a:rPr lang="en-US" sz="2800" dirty="0"/>
              <a:t>Non-personnel costs are all costs that are not compensation for personal services.</a:t>
            </a:r>
          </a:p>
          <a:p>
            <a:pPr lvl="1"/>
            <a:r>
              <a:rPr lang="en-US" sz="2800" dirty="0"/>
              <a:t>Costs related to services performed by contract vendors are non-personnel costs.</a:t>
            </a:r>
          </a:p>
          <a:p>
            <a:pPr lvl="1"/>
            <a:r>
              <a:rPr lang="en-US" sz="2800" dirty="0"/>
              <a:t>Direct one-stop center or partner staff costs are personnel costs.</a:t>
            </a:r>
          </a:p>
          <a:p>
            <a:endParaRPr lang="en-US" dirty="0"/>
          </a:p>
          <a:p>
            <a:endParaRPr lang="en-US" sz="2000" dirty="0"/>
          </a:p>
        </p:txBody>
      </p:sp>
    </p:spTree>
    <p:extLst>
      <p:ext uri="{BB962C8B-B14F-4D97-AF65-F5344CB8AC3E}">
        <p14:creationId xmlns:p14="http://schemas.microsoft.com/office/powerpoint/2010/main" val="247596413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Terms</a:t>
            </a:r>
          </a:p>
        </p:txBody>
      </p:sp>
      <p:sp>
        <p:nvSpPr>
          <p:cNvPr id="3" name="Content Placeholder 2"/>
          <p:cNvSpPr>
            <a:spLocks noGrp="1"/>
          </p:cNvSpPr>
          <p:nvPr>
            <p:ph idx="1"/>
          </p:nvPr>
        </p:nvSpPr>
        <p:spPr>
          <a:xfrm>
            <a:off x="3616531" y="1474845"/>
            <a:ext cx="5244666" cy="4608456"/>
          </a:xfrm>
        </p:spPr>
        <p:txBody>
          <a:bodyPr anchor="ctr">
            <a:normAutofit/>
          </a:bodyPr>
          <a:lstStyle/>
          <a:p>
            <a:pPr lvl="0"/>
            <a:r>
              <a:rPr lang="en-US" sz="2400" dirty="0"/>
              <a:t>One-Stop Partners are the entities that carry out the participating programs in a Local Area.</a:t>
            </a:r>
          </a:p>
          <a:p>
            <a:pPr lvl="0"/>
            <a:endParaRPr lang="en-US" sz="2400" dirty="0"/>
          </a:p>
          <a:p>
            <a:pPr lvl="1"/>
            <a:r>
              <a:rPr lang="en-US" dirty="0"/>
              <a:t>Required Partners are one-stop partners required by WIOA to participate in one-stop centers.</a:t>
            </a:r>
          </a:p>
          <a:p>
            <a:pPr lvl="1"/>
            <a:endParaRPr lang="en-US" dirty="0"/>
          </a:p>
          <a:p>
            <a:pPr lvl="1"/>
            <a:r>
              <a:rPr lang="en-US" dirty="0"/>
              <a:t>Additional Partners are all one-stop partners that are not required to participate in one-stop centers.</a:t>
            </a:r>
          </a:p>
          <a:p>
            <a:pPr lvl="0"/>
            <a:endParaRPr lang="en-US" sz="1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693" y="2330377"/>
            <a:ext cx="3048000" cy="2161032"/>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2258864"/>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Required Role of the </a:t>
            </a:r>
            <a:br>
              <a:rPr lang="en-US" dirty="0"/>
            </a:br>
            <a:r>
              <a:rPr lang="en-US" dirty="0"/>
              <a:t>One-Stop Partners</a:t>
            </a:r>
          </a:p>
        </p:txBody>
      </p:sp>
      <p:sp>
        <p:nvSpPr>
          <p:cNvPr id="3" name="Content Placeholder 2"/>
          <p:cNvSpPr>
            <a:spLocks noGrp="1"/>
          </p:cNvSpPr>
          <p:nvPr>
            <p:ph idx="1"/>
          </p:nvPr>
        </p:nvSpPr>
        <p:spPr>
          <a:xfrm>
            <a:off x="628650" y="1623701"/>
            <a:ext cx="7936852" cy="4459600"/>
          </a:xfrm>
        </p:spPr>
        <p:txBody>
          <a:bodyPr/>
          <a:lstStyle/>
          <a:p>
            <a:pPr lvl="0"/>
            <a:r>
              <a:rPr lang="en-US" dirty="0"/>
              <a:t>Provide access to program services and activities through the one-stop delivery system.</a:t>
            </a:r>
          </a:p>
          <a:p>
            <a:pPr lvl="0"/>
            <a:r>
              <a:rPr lang="en-US" dirty="0"/>
              <a:t>Enter into a local memorandum of understanding (MOU) with the Local WDB relating to the operation of the one-stop system, which includes the IFA.</a:t>
            </a:r>
          </a:p>
          <a:p>
            <a:pPr lvl="0"/>
            <a:r>
              <a:rPr lang="en-US" dirty="0"/>
              <a:t>Financially contribute to the operations of the one-stop delivery system including contributing towards infrastructure costs.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5220" y="3335947"/>
            <a:ext cx="3048000" cy="2033016"/>
          </a:xfrm>
          <a:prstGeom prst="rect">
            <a:avLst/>
          </a:prstGeom>
          <a:ln>
            <a:noFill/>
          </a:ln>
          <a:effectLst>
            <a:softEdge rad="112500"/>
          </a:effectLst>
        </p:spPr>
      </p:pic>
    </p:spTree>
    <p:extLst>
      <p:ext uri="{BB962C8B-B14F-4D97-AF65-F5344CB8AC3E}">
        <p14:creationId xmlns:p14="http://schemas.microsoft.com/office/powerpoint/2010/main" val="421664691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Requirements for Partner Contributions</a:t>
            </a:r>
          </a:p>
        </p:txBody>
      </p:sp>
      <p:sp>
        <p:nvSpPr>
          <p:cNvPr id="3" name="Content Placeholder 2"/>
          <p:cNvSpPr>
            <a:spLocks noGrp="1"/>
          </p:cNvSpPr>
          <p:nvPr>
            <p:ph idx="1"/>
          </p:nvPr>
        </p:nvSpPr>
        <p:spPr>
          <a:xfrm>
            <a:off x="628649" y="1474845"/>
            <a:ext cx="7324905" cy="4022368"/>
          </a:xfrm>
        </p:spPr>
        <p:txBody>
          <a:bodyPr anchor="ctr"/>
          <a:lstStyle/>
          <a:p>
            <a:pPr>
              <a:spcAft>
                <a:spcPts val="1200"/>
              </a:spcAft>
            </a:pPr>
            <a:r>
              <a:rPr lang="en-US" dirty="0"/>
              <a:t>All partner contributions to the costs of operating and providing services within the one-stop center system must:</a:t>
            </a:r>
          </a:p>
          <a:p>
            <a:pPr lvl="1">
              <a:spcAft>
                <a:spcPts val="1200"/>
              </a:spcAft>
            </a:pPr>
            <a:r>
              <a:rPr lang="en-US" dirty="0"/>
              <a:t>be proportionate to the relative benefits received,</a:t>
            </a:r>
          </a:p>
          <a:p>
            <a:pPr lvl="1">
              <a:spcAft>
                <a:spcPts val="1200"/>
              </a:spcAft>
            </a:pPr>
            <a:r>
              <a:rPr lang="en-US" dirty="0"/>
              <a:t>adhere to the partner program’s federal authorizing statute, and </a:t>
            </a:r>
          </a:p>
          <a:p>
            <a:pPr lvl="1">
              <a:spcAft>
                <a:spcPts val="1200"/>
              </a:spcAft>
            </a:pPr>
            <a:r>
              <a:rPr lang="en-US" dirty="0"/>
              <a:t>adhere to the Federal cost principles requiring that costs are reasonable, necessary and allocable.</a:t>
            </a:r>
          </a:p>
        </p:txBody>
      </p:sp>
    </p:spTree>
    <p:extLst>
      <p:ext uri="{BB962C8B-B14F-4D97-AF65-F5344CB8AC3E}">
        <p14:creationId xmlns:p14="http://schemas.microsoft.com/office/powerpoint/2010/main" val="281182063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Local Funding Mechanism (LFM)</a:t>
            </a:r>
          </a:p>
        </p:txBody>
      </p:sp>
      <p:sp>
        <p:nvSpPr>
          <p:cNvPr id="3" name="Content Placeholder 2"/>
          <p:cNvSpPr>
            <a:spLocks noGrp="1"/>
          </p:cNvSpPr>
          <p:nvPr>
            <p:ph idx="1"/>
          </p:nvPr>
        </p:nvSpPr>
        <p:spPr>
          <a:xfrm>
            <a:off x="628650" y="1474845"/>
            <a:ext cx="2793819" cy="4608456"/>
          </a:xfrm>
        </p:spPr>
        <p:txBody>
          <a:bodyPr/>
          <a:lstStyle/>
          <a:p>
            <a:pPr marL="0" indent="0">
              <a:spcBef>
                <a:spcPts val="600"/>
              </a:spcBef>
              <a:spcAft>
                <a:spcPts val="1800"/>
              </a:spcAft>
              <a:buNone/>
            </a:pPr>
            <a:r>
              <a:rPr lang="en-US" b="1" dirty="0"/>
              <a:t>20 CFR 678.715(a) -</a:t>
            </a:r>
          </a:p>
        </p:txBody>
      </p:sp>
      <p:cxnSp>
        <p:nvCxnSpPr>
          <p:cNvPr id="4" name="Straight Connector 3"/>
          <p:cNvCxnSpPr/>
          <p:nvPr/>
        </p:nvCxnSpPr>
        <p:spPr>
          <a:xfrm>
            <a:off x="628650" y="1941916"/>
            <a:ext cx="731520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388" y="2294707"/>
            <a:ext cx="3604533" cy="2407828"/>
          </a:xfrm>
          <a:prstGeom prst="roundRect">
            <a:avLst>
              <a:gd name="adj" fmla="val 4167"/>
            </a:avLst>
          </a:prstGeom>
          <a:solidFill>
            <a:srgbClr val="FFFFFF"/>
          </a:solidFill>
          <a:ln w="76200" cap="sq">
            <a:solidFill>
              <a:schemeClr val="tx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4468314" y="2127458"/>
            <a:ext cx="4282168" cy="3477875"/>
          </a:xfrm>
          <a:prstGeom prst="rect">
            <a:avLst/>
          </a:prstGeom>
          <a:noFill/>
        </p:spPr>
        <p:txBody>
          <a:bodyPr wrap="square" rtlCol="0">
            <a:spAutoFit/>
          </a:bodyPr>
          <a:lstStyle/>
          <a:p>
            <a:r>
              <a:rPr lang="en-US" sz="2200" dirty="0">
                <a:solidFill>
                  <a:schemeClr val="accent1"/>
                </a:solidFill>
              </a:rPr>
              <a:t>“In the local funding mechanism, the Local WDB, chief elected officials, and one-stop partners agree to amounts and methods of calculating amounts each partner will contribute for one-stop infrastructure funding, include the infrastructure funding terms in the MOU, and sign the MOU.”</a:t>
            </a:r>
          </a:p>
        </p:txBody>
      </p:sp>
    </p:spTree>
    <p:extLst>
      <p:ext uri="{BB962C8B-B14F-4D97-AF65-F5344CB8AC3E}">
        <p14:creationId xmlns:p14="http://schemas.microsoft.com/office/powerpoint/2010/main" val="2144708098"/>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Use the LFM?</a:t>
            </a:r>
          </a:p>
        </p:txBody>
      </p:sp>
      <p:sp>
        <p:nvSpPr>
          <p:cNvPr id="3" name="Content Placeholder 2"/>
          <p:cNvSpPr>
            <a:spLocks noGrp="1"/>
          </p:cNvSpPr>
          <p:nvPr>
            <p:ph idx="1"/>
          </p:nvPr>
        </p:nvSpPr>
        <p:spPr>
          <a:xfrm>
            <a:off x="628650" y="1525085"/>
            <a:ext cx="7886700" cy="4608456"/>
          </a:xfrm>
        </p:spPr>
        <p:txBody>
          <a:bodyPr>
            <a:normAutofit/>
          </a:bodyPr>
          <a:lstStyle/>
          <a:p>
            <a:pPr>
              <a:spcBef>
                <a:spcPts val="1500"/>
              </a:spcBef>
            </a:pPr>
            <a:r>
              <a:rPr lang="en-US" dirty="0"/>
              <a:t>One-stop partner programs may determine what funds they will use to pay for infrastructure costs.</a:t>
            </a:r>
          </a:p>
          <a:p>
            <a:pPr>
              <a:spcBef>
                <a:spcPts val="1500"/>
              </a:spcBef>
            </a:pPr>
            <a:r>
              <a:rPr lang="en-US" dirty="0"/>
              <a:t>Partners determine how infrastructure contributions will be calculated.</a:t>
            </a:r>
          </a:p>
          <a:p>
            <a:pPr>
              <a:spcBef>
                <a:spcPts val="1500"/>
              </a:spcBef>
            </a:pPr>
            <a:r>
              <a:rPr lang="en-US" dirty="0"/>
              <a:t>There are no specific caps on the amount or percentage of funding a one-stop partner may contribute, except that some partners that contribute administrative funds to fund infrastructure costs may not exceed the amount available for administrative costs under the authorizing statute of the partner programs.</a:t>
            </a:r>
          </a:p>
        </p:txBody>
      </p:sp>
    </p:spTree>
    <p:extLst>
      <p:ext uri="{BB962C8B-B14F-4D97-AF65-F5344CB8AC3E}">
        <p14:creationId xmlns:p14="http://schemas.microsoft.com/office/powerpoint/2010/main" val="3717244705"/>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Consensus is REQUIRED</a:t>
            </a:r>
          </a:p>
        </p:txBody>
      </p:sp>
      <p:sp>
        <p:nvSpPr>
          <p:cNvPr id="3" name="Content Placeholder 2"/>
          <p:cNvSpPr>
            <a:spLocks noGrp="1"/>
          </p:cNvSpPr>
          <p:nvPr>
            <p:ph idx="1"/>
          </p:nvPr>
        </p:nvSpPr>
        <p:spPr>
          <a:xfrm>
            <a:off x="628650" y="1525085"/>
            <a:ext cx="7886700" cy="4608456"/>
          </a:xfrm>
        </p:spPr>
        <p:txBody>
          <a:bodyPr>
            <a:normAutofit/>
          </a:bodyPr>
          <a:lstStyle/>
          <a:p>
            <a:pPr marL="0" indent="0">
              <a:spcBef>
                <a:spcPts val="1500"/>
              </a:spcBef>
              <a:buNone/>
            </a:pPr>
            <a:r>
              <a:rPr lang="en-US" sz="2800" dirty="0"/>
              <a:t>Consensus on the infrastructure budget, as well as partner contributions, must be reached by all </a:t>
            </a:r>
            <a:r>
              <a:rPr lang="en-US" sz="2800" dirty="0">
                <a:solidFill>
                  <a:schemeClr val="accent4"/>
                </a:solidFill>
                <a:effectLst>
                  <a:outerShdw blurRad="38100" dist="38100" dir="2700000" algn="tl">
                    <a:srgbClr val="000000">
                      <a:alpha val="43137"/>
                    </a:srgbClr>
                  </a:outerShdw>
                </a:effectLst>
              </a:rPr>
              <a:t>required partners </a:t>
            </a:r>
            <a:r>
              <a:rPr lang="en-US" sz="2800" dirty="0"/>
              <a:t>for the LFM to work.</a:t>
            </a:r>
          </a:p>
          <a:p>
            <a:pPr marL="0" indent="0">
              <a:spcBef>
                <a:spcPts val="1500"/>
              </a:spcBef>
              <a:buNone/>
            </a:pPr>
            <a:endParaRPr lang="en-US" sz="2800" dirty="0"/>
          </a:p>
          <a:p>
            <a:pPr marL="0" indent="0">
              <a:spcBef>
                <a:spcPts val="1500"/>
              </a:spcBef>
              <a:buNone/>
            </a:pPr>
            <a:r>
              <a:rPr lang="en-US" sz="2800" dirty="0"/>
              <a:t>If consensus cannot be reached, the SFM is triggered.</a:t>
            </a:r>
          </a:p>
          <a:p>
            <a:pPr marL="0" indent="0">
              <a:spcBef>
                <a:spcPts val="1500"/>
              </a:spcBef>
              <a:buNone/>
            </a:pPr>
            <a:endParaRPr lang="en-US" dirty="0"/>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300"/>
                    </a14:imgEffect>
                    <a14:imgEffect>
                      <a14:brightnessContrast bright="10000" contrast="20000"/>
                    </a14:imgEffect>
                  </a14:imgLayer>
                </a14:imgProps>
              </a:ext>
              <a:ext uri="{28A0092B-C50C-407E-A947-70E740481C1C}">
                <a14:useLocalDpi xmlns:a14="http://schemas.microsoft.com/office/drawing/2010/main" val="0"/>
              </a:ext>
            </a:extLst>
          </a:blip>
          <a:stretch>
            <a:fillRect/>
          </a:stretch>
        </p:blipFill>
        <p:spPr>
          <a:xfrm>
            <a:off x="5736566" y="3901961"/>
            <a:ext cx="3407434" cy="2272759"/>
          </a:xfrm>
          <a:prstGeom prst="ellipse">
            <a:avLst/>
          </a:prstGeom>
          <a:ln>
            <a:noFill/>
          </a:ln>
          <a:effectLst>
            <a:softEdge rad="317500"/>
          </a:effectLst>
        </p:spPr>
      </p:pic>
    </p:spTree>
    <p:extLst>
      <p:ext uri="{BB962C8B-B14F-4D97-AF65-F5344CB8AC3E}">
        <p14:creationId xmlns:p14="http://schemas.microsoft.com/office/powerpoint/2010/main" val="746917042"/>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an IFA?</a:t>
            </a:r>
          </a:p>
        </p:txBody>
      </p:sp>
      <p:sp>
        <p:nvSpPr>
          <p:cNvPr id="3" name="Content Placeholder 2"/>
          <p:cNvSpPr>
            <a:spLocks noGrp="1"/>
          </p:cNvSpPr>
          <p:nvPr>
            <p:ph idx="1"/>
          </p:nvPr>
        </p:nvSpPr>
        <p:spPr>
          <a:xfrm>
            <a:off x="628650" y="1525085"/>
            <a:ext cx="7886700" cy="4608456"/>
          </a:xfrm>
        </p:spPr>
        <p:txBody>
          <a:bodyPr>
            <a:normAutofit/>
          </a:bodyPr>
          <a:lstStyle/>
          <a:p>
            <a:pPr>
              <a:spcBef>
                <a:spcPts val="1500"/>
              </a:spcBef>
            </a:pPr>
            <a:r>
              <a:rPr lang="en-US" dirty="0"/>
              <a:t>IFAs (formerly referred to as Resource Sharing Agreements) are a mandatory component of the local Memorandum of Understanding.</a:t>
            </a:r>
          </a:p>
          <a:p>
            <a:pPr>
              <a:spcBef>
                <a:spcPts val="1500"/>
              </a:spcBef>
            </a:pPr>
            <a:r>
              <a:rPr lang="en-US" dirty="0"/>
              <a:t>The IFA is part of the MOU; it is not considered a separate agreement.</a:t>
            </a:r>
          </a:p>
          <a:p>
            <a:pPr>
              <a:spcBef>
                <a:spcPts val="1500"/>
              </a:spcBef>
            </a:pPr>
            <a:r>
              <a:rPr lang="en-US" dirty="0"/>
              <a:t>Changes in the one-stop partners or an appeal by a one-stop partner’s infrastructure cost contributions will require a modification to the MOU.</a:t>
            </a:r>
          </a:p>
          <a:p>
            <a:pPr>
              <a:spcBef>
                <a:spcPts val="1500"/>
              </a:spcBef>
            </a:pPr>
            <a:r>
              <a:rPr lang="en-US" dirty="0"/>
              <a:t>An IFA describes a reasonable cost allocation methodology where infrastructure costs are charged to each partner</a:t>
            </a:r>
          </a:p>
        </p:txBody>
      </p:sp>
    </p:spTree>
    <p:extLst>
      <p:ext uri="{BB962C8B-B14F-4D97-AF65-F5344CB8AC3E}">
        <p14:creationId xmlns:p14="http://schemas.microsoft.com/office/powerpoint/2010/main" val="1892546735"/>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05074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28649" y="2907029"/>
            <a:ext cx="7886700" cy="3054352"/>
          </a:xfrm>
        </p:spPr>
        <p:txBody>
          <a:bodyPr>
            <a:normAutofit/>
          </a:bodyPr>
          <a:lstStyle/>
          <a:p>
            <a:r>
              <a:rPr lang="en-US" dirty="0"/>
              <a:t>Be proportionate to the relative benefits received.</a:t>
            </a:r>
          </a:p>
          <a:p>
            <a:r>
              <a:rPr lang="en-US" dirty="0"/>
              <a:t>Be made in cash only.</a:t>
            </a:r>
          </a:p>
          <a:p>
            <a:r>
              <a:rPr lang="en-US" dirty="0"/>
              <a:t>Adhere to the partner program’s federal authorizing statute.</a:t>
            </a:r>
          </a:p>
          <a:p>
            <a:r>
              <a:rPr lang="en-US" dirty="0"/>
              <a:t>Follow the Federal cost principles requiring that costs are reasonable, necessary and allocable.</a:t>
            </a:r>
          </a:p>
          <a:p>
            <a:endParaRPr lang="en-US" dirty="0"/>
          </a:p>
        </p:txBody>
      </p:sp>
      <p:sp>
        <p:nvSpPr>
          <p:cNvPr id="5" name="Content Placeholder 4"/>
          <p:cNvSpPr>
            <a:spLocks noGrp="1"/>
          </p:cNvSpPr>
          <p:nvPr>
            <p:ph idx="10"/>
          </p:nvPr>
        </p:nvSpPr>
        <p:spPr/>
        <p:txBody>
          <a:bodyPr>
            <a:normAutofit fontScale="85000" lnSpcReduction="20000"/>
          </a:bodyPr>
          <a:lstStyle/>
          <a:p>
            <a:r>
              <a:rPr lang="en-US" dirty="0"/>
              <a:t>All partner contributions to the costs of operating and providing services within the one-stop center system must meet the following requirement </a:t>
            </a:r>
            <a:r>
              <a:rPr lang="en-US" u="sng" dirty="0"/>
              <a:t>except</a:t>
            </a:r>
            <a:r>
              <a:rPr lang="en-US" dirty="0"/>
              <a:t>:</a:t>
            </a:r>
          </a:p>
        </p:txBody>
      </p:sp>
    </p:spTree>
    <p:extLst>
      <p:ext uri="{BB962C8B-B14F-4D97-AF65-F5344CB8AC3E}">
        <p14:creationId xmlns:p14="http://schemas.microsoft.com/office/powerpoint/2010/main" val="1896300639"/>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gradFill flip="none" rotWithShape="1">
                  <a:gsLst>
                    <a:gs pos="0">
                      <a:srgbClr val="4F5F9B">
                        <a:lumMod val="67000"/>
                      </a:srgbClr>
                    </a:gs>
                    <a:gs pos="48000">
                      <a:srgbClr val="1C4489"/>
                    </a:gs>
                    <a:gs pos="100000">
                      <a:srgbClr val="4F5F9B">
                        <a:lumMod val="60000"/>
                        <a:lumOff val="40000"/>
                      </a:srgbClr>
                    </a:gs>
                  </a:gsLst>
                  <a:lin ang="16200000" scaled="1"/>
                  <a:tileRect/>
                </a:gradFill>
              </a:rPr>
              <a:t>PART I</a:t>
            </a:r>
            <a:endParaRPr lang="en-US" sz="2800" dirty="0"/>
          </a:p>
        </p:txBody>
      </p:sp>
      <p:sp>
        <p:nvSpPr>
          <p:cNvPr id="3" name="Content Placeholder 2"/>
          <p:cNvSpPr>
            <a:spLocks noGrp="1"/>
          </p:cNvSpPr>
          <p:nvPr>
            <p:ph idx="1"/>
          </p:nvPr>
        </p:nvSpPr>
        <p:spPr>
          <a:xfrm>
            <a:off x="628650" y="1474845"/>
            <a:ext cx="8012932" cy="4608456"/>
          </a:xfrm>
        </p:spPr>
        <p:txBody>
          <a:bodyPr>
            <a:normAutofit/>
          </a:bodyPr>
          <a:lstStyle/>
          <a:p>
            <a:pPr marL="0" indent="0">
              <a:spcBef>
                <a:spcPts val="600"/>
              </a:spcBef>
              <a:spcAft>
                <a:spcPts val="1800"/>
              </a:spcAft>
              <a:buNone/>
            </a:pPr>
            <a:r>
              <a:rPr lang="en-US" sz="2400" b="1" dirty="0"/>
              <a:t>Local Funding Mechanism</a:t>
            </a:r>
            <a:endParaRPr lang="en-US" b="1" dirty="0"/>
          </a:p>
          <a:p>
            <a:pPr marL="0" indent="0">
              <a:spcBef>
                <a:spcPts val="600"/>
              </a:spcBef>
              <a:spcAft>
                <a:spcPts val="1200"/>
              </a:spcAft>
              <a:buNone/>
            </a:pPr>
            <a:endParaRPr lang="en-US" dirty="0"/>
          </a:p>
          <a:p>
            <a:pPr marL="0" indent="0">
              <a:spcBef>
                <a:spcPts val="600"/>
              </a:spcBef>
              <a:spcAft>
                <a:spcPts val="1200"/>
              </a:spcAft>
              <a:buNone/>
            </a:pPr>
            <a:r>
              <a:rPr lang="en-US" sz="2400" dirty="0"/>
              <a:t>Partner contributions must be allocated at local levels based upon allocation methodologies that demonstrate proportionate use and relative benefits received by the partners. </a:t>
            </a:r>
          </a:p>
        </p:txBody>
      </p:sp>
      <p:cxnSp>
        <p:nvCxnSpPr>
          <p:cNvPr id="4" name="Straight Connector 3"/>
          <p:cNvCxnSpPr/>
          <p:nvPr/>
        </p:nvCxnSpPr>
        <p:spPr>
          <a:xfrm>
            <a:off x="628650" y="1941916"/>
            <a:ext cx="777240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3547" r="6600"/>
          <a:stretch/>
        </p:blipFill>
        <p:spPr>
          <a:xfrm>
            <a:off x="6029864" y="3993190"/>
            <a:ext cx="2752461" cy="2033170"/>
          </a:xfrm>
          <a:prstGeom prst="rect">
            <a:avLst/>
          </a:prstGeom>
        </p:spPr>
      </p:pic>
    </p:spTree>
    <p:extLst>
      <p:ext uri="{BB962C8B-B14F-4D97-AF65-F5344CB8AC3E}">
        <p14:creationId xmlns:p14="http://schemas.microsoft.com/office/powerpoint/2010/main" val="3554947963"/>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Funding Mechanism</a:t>
            </a:r>
          </a:p>
        </p:txBody>
      </p:sp>
      <p:sp>
        <p:nvSpPr>
          <p:cNvPr id="3" name="Content Placeholder 2"/>
          <p:cNvSpPr>
            <a:spLocks noGrp="1"/>
          </p:cNvSpPr>
          <p:nvPr>
            <p:ph idx="1"/>
          </p:nvPr>
        </p:nvSpPr>
        <p:spPr>
          <a:xfrm>
            <a:off x="628650" y="1474845"/>
            <a:ext cx="8229600" cy="4608456"/>
          </a:xfrm>
        </p:spPr>
        <p:txBody>
          <a:bodyPr/>
          <a:lstStyle/>
          <a:p>
            <a:pPr marL="0" indent="0" algn="ctr">
              <a:buNone/>
            </a:pPr>
            <a:r>
              <a:rPr lang="en-US" sz="2000" dirty="0"/>
              <a:t>Should rental cost be allocated by customers served in the one-stop?</a:t>
            </a:r>
          </a:p>
          <a:p>
            <a:endParaRPr lang="en-US" sz="1000" dirty="0"/>
          </a:p>
        </p:txBody>
      </p:sp>
      <p:graphicFrame>
        <p:nvGraphicFramePr>
          <p:cNvPr id="4" name="Chart 3"/>
          <p:cNvGraphicFramePr/>
          <p:nvPr>
            <p:extLst>
              <p:ext uri="{D42A27DB-BD31-4B8C-83A1-F6EECF244321}">
                <p14:modId xmlns:p14="http://schemas.microsoft.com/office/powerpoint/2010/main" val="1315603830"/>
              </p:ext>
            </p:extLst>
          </p:nvPr>
        </p:nvGraphicFramePr>
        <p:xfrm>
          <a:off x="1311216" y="2158329"/>
          <a:ext cx="6215017" cy="288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56047126"/>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Funding Mechanism</a:t>
            </a:r>
          </a:p>
        </p:txBody>
      </p:sp>
      <p:sp>
        <p:nvSpPr>
          <p:cNvPr id="3" name="Content Placeholder 2"/>
          <p:cNvSpPr>
            <a:spLocks noGrp="1"/>
          </p:cNvSpPr>
          <p:nvPr>
            <p:ph idx="1"/>
          </p:nvPr>
        </p:nvSpPr>
        <p:spPr>
          <a:xfrm>
            <a:off x="628650" y="1474845"/>
            <a:ext cx="8229600" cy="4608456"/>
          </a:xfrm>
        </p:spPr>
        <p:txBody>
          <a:bodyPr/>
          <a:lstStyle/>
          <a:p>
            <a:pPr marL="0" indent="0" algn="ctr">
              <a:buNone/>
            </a:pPr>
            <a:r>
              <a:rPr lang="en-US" sz="2000" dirty="0"/>
              <a:t>Should rental cost be allocated by full time equivalent (FTE) staff?</a:t>
            </a:r>
            <a:endParaRPr lang="en-US" sz="1000" dirty="0"/>
          </a:p>
        </p:txBody>
      </p:sp>
      <p:graphicFrame>
        <p:nvGraphicFramePr>
          <p:cNvPr id="7" name="Chart 6"/>
          <p:cNvGraphicFramePr/>
          <p:nvPr>
            <p:extLst>
              <p:ext uri="{D42A27DB-BD31-4B8C-83A1-F6EECF244321}">
                <p14:modId xmlns:p14="http://schemas.microsoft.com/office/powerpoint/2010/main" val="52578275"/>
              </p:ext>
            </p:extLst>
          </p:nvPr>
        </p:nvGraphicFramePr>
        <p:xfrm>
          <a:off x="1338744" y="2174264"/>
          <a:ext cx="6217920" cy="288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01262404"/>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Funding Mechanism</a:t>
            </a:r>
          </a:p>
        </p:txBody>
      </p:sp>
      <p:sp>
        <p:nvSpPr>
          <p:cNvPr id="3" name="Content Placeholder 2"/>
          <p:cNvSpPr>
            <a:spLocks noGrp="1"/>
          </p:cNvSpPr>
          <p:nvPr>
            <p:ph idx="1"/>
          </p:nvPr>
        </p:nvSpPr>
        <p:spPr>
          <a:xfrm>
            <a:off x="628650" y="1474845"/>
            <a:ext cx="8229600" cy="4608456"/>
          </a:xfrm>
        </p:spPr>
        <p:txBody>
          <a:bodyPr/>
          <a:lstStyle/>
          <a:p>
            <a:pPr marL="0" indent="0" algn="ctr">
              <a:buNone/>
            </a:pPr>
            <a:r>
              <a:rPr lang="en-US" sz="2000" dirty="0"/>
              <a:t>Should rental cost be allocated by square footage?</a:t>
            </a:r>
          </a:p>
          <a:p>
            <a:endParaRPr lang="en-US" sz="1000" dirty="0"/>
          </a:p>
        </p:txBody>
      </p:sp>
      <p:graphicFrame>
        <p:nvGraphicFramePr>
          <p:cNvPr id="5" name="Chart 4"/>
          <p:cNvGraphicFramePr/>
          <p:nvPr>
            <p:extLst>
              <p:ext uri="{D42A27DB-BD31-4B8C-83A1-F6EECF244321}">
                <p14:modId xmlns:p14="http://schemas.microsoft.com/office/powerpoint/2010/main" val="2046032815"/>
              </p:ext>
            </p:extLst>
          </p:nvPr>
        </p:nvGraphicFramePr>
        <p:xfrm>
          <a:off x="1268083" y="2209675"/>
          <a:ext cx="6217920" cy="28803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92533768"/>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5" name="TextBox 4"/>
          <p:cNvSpPr txBox="1"/>
          <p:nvPr/>
        </p:nvSpPr>
        <p:spPr>
          <a:xfrm>
            <a:off x="199180" y="2274747"/>
            <a:ext cx="1394842" cy="2544387"/>
          </a:xfrm>
          <a:prstGeom prst="rect">
            <a:avLst/>
          </a:prstGeom>
          <a:noFill/>
        </p:spPr>
        <p:txBody>
          <a:bodyPr wrap="square" rtlCol="0">
            <a:noAutofit/>
          </a:bodyPr>
          <a:lstStyle/>
          <a:p>
            <a:pPr algn="ctr"/>
            <a:r>
              <a:rPr lang="en-US" dirty="0">
                <a:solidFill>
                  <a:schemeClr val="accent1"/>
                </a:solidFill>
              </a:rPr>
              <a:t>One-Stop Center Floor Layout </a:t>
            </a:r>
          </a:p>
          <a:p>
            <a:pPr algn="ctr"/>
            <a:endParaRPr lang="en-US" dirty="0">
              <a:solidFill>
                <a:schemeClr val="accent1"/>
              </a:solidFill>
            </a:endParaRPr>
          </a:p>
          <a:p>
            <a:pPr algn="ctr"/>
            <a:r>
              <a:rPr lang="en-US" dirty="0">
                <a:solidFill>
                  <a:schemeClr val="accent1"/>
                </a:solidFill>
              </a:rPr>
              <a:t>(Total 1,500 Square Feet)</a:t>
            </a: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p:txBody>
      </p:sp>
      <p:sp>
        <p:nvSpPr>
          <p:cNvPr id="42" name="Rectangle 41"/>
          <p:cNvSpPr/>
          <p:nvPr/>
        </p:nvSpPr>
        <p:spPr>
          <a:xfrm>
            <a:off x="5628154" y="1596824"/>
            <a:ext cx="1097280" cy="1143000"/>
          </a:xfrm>
          <a:prstGeom prst="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43" name="Rectangle 42"/>
          <p:cNvSpPr/>
          <p:nvPr/>
        </p:nvSpPr>
        <p:spPr>
          <a:xfrm>
            <a:off x="4528946" y="1595163"/>
            <a:ext cx="1097280" cy="1143000"/>
          </a:xfrm>
          <a:prstGeom prst="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44" name="Rectangle 43"/>
          <p:cNvSpPr/>
          <p:nvPr/>
        </p:nvSpPr>
        <p:spPr>
          <a:xfrm>
            <a:off x="3431666" y="1596824"/>
            <a:ext cx="1097280" cy="1143000"/>
          </a:xfrm>
          <a:prstGeom prst="rect">
            <a:avLst/>
          </a:prstGeom>
          <a:solidFill>
            <a:srgbClr val="8064A2">
              <a:lumMod val="40000"/>
              <a:lumOff val="60000"/>
            </a:srgbClr>
          </a:solid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45" name="Rectangle 44"/>
          <p:cNvSpPr/>
          <p:nvPr/>
        </p:nvSpPr>
        <p:spPr>
          <a:xfrm rot="16200000">
            <a:off x="2126893" y="3212403"/>
            <a:ext cx="1463040" cy="1143000"/>
          </a:xfrm>
          <a:prstGeom prst="rect">
            <a:avLst/>
          </a:prstGeom>
          <a:solidFill>
            <a:srgbClr val="1F497D">
              <a:lumMod val="20000"/>
              <a:lumOff val="80000"/>
            </a:srgbClr>
          </a:solid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46" name="Rectangle 45"/>
          <p:cNvSpPr/>
          <p:nvPr/>
        </p:nvSpPr>
        <p:spPr>
          <a:xfrm>
            <a:off x="2286913" y="1596824"/>
            <a:ext cx="6400800" cy="4114800"/>
          </a:xfrm>
          <a:prstGeom prst="rect">
            <a:avLst/>
          </a:prstGeom>
          <a:no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47" name="Rectangle 46"/>
          <p:cNvSpPr/>
          <p:nvPr/>
        </p:nvSpPr>
        <p:spPr>
          <a:xfrm>
            <a:off x="2286913" y="1596824"/>
            <a:ext cx="1143000" cy="1463040"/>
          </a:xfrm>
          <a:prstGeom prst="rect">
            <a:avLst/>
          </a:prstGeom>
          <a:solidFill>
            <a:srgbClr val="9BBB59">
              <a:lumMod val="40000"/>
              <a:lumOff val="60000"/>
            </a:srgbClr>
          </a:solid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48" name="Rectangle 47"/>
          <p:cNvSpPr/>
          <p:nvPr/>
        </p:nvSpPr>
        <p:spPr>
          <a:xfrm>
            <a:off x="7821117" y="1596824"/>
            <a:ext cx="868680" cy="1645920"/>
          </a:xfrm>
          <a:prstGeom prst="rect">
            <a:avLst/>
          </a:prstGeom>
          <a:no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49" name="TextBox 48"/>
          <p:cNvSpPr txBox="1"/>
          <p:nvPr/>
        </p:nvSpPr>
        <p:spPr>
          <a:xfrm>
            <a:off x="2373363" y="1887809"/>
            <a:ext cx="1040670" cy="523220"/>
          </a:xfrm>
          <a:prstGeom prst="rect">
            <a:avLst/>
          </a:prstGeom>
          <a:noFill/>
        </p:spPr>
        <p:txBody>
          <a:bodyPr wrap="none" rtlCol="0">
            <a:spAutoFit/>
          </a:bodyPr>
          <a:lstStyle/>
          <a:p>
            <a:pPr defTabSz="914400"/>
            <a:r>
              <a:rPr lang="en-US" sz="1400" b="1" dirty="0">
                <a:solidFill>
                  <a:srgbClr val="242852"/>
                </a:solidFill>
              </a:rPr>
              <a:t>Partner 2</a:t>
            </a:r>
          </a:p>
          <a:p>
            <a:pPr defTabSz="914400"/>
            <a:r>
              <a:rPr lang="en-US" sz="1400" b="1" dirty="0">
                <a:solidFill>
                  <a:srgbClr val="242852"/>
                </a:solidFill>
              </a:rPr>
              <a:t>100 Sq. Ft.</a:t>
            </a:r>
          </a:p>
        </p:txBody>
      </p:sp>
      <p:sp>
        <p:nvSpPr>
          <p:cNvPr id="50" name="TextBox 49"/>
          <p:cNvSpPr txBox="1"/>
          <p:nvPr/>
        </p:nvSpPr>
        <p:spPr>
          <a:xfrm>
            <a:off x="3497410" y="1835009"/>
            <a:ext cx="958917" cy="523220"/>
          </a:xfrm>
          <a:prstGeom prst="rect">
            <a:avLst/>
          </a:prstGeom>
          <a:noFill/>
        </p:spPr>
        <p:txBody>
          <a:bodyPr wrap="none" rtlCol="0">
            <a:spAutoFit/>
          </a:bodyPr>
          <a:lstStyle/>
          <a:p>
            <a:pPr defTabSz="914400"/>
            <a:r>
              <a:rPr lang="en-US" sz="1400" b="1" dirty="0">
                <a:solidFill>
                  <a:srgbClr val="242852"/>
                </a:solidFill>
              </a:rPr>
              <a:t>Partner 3</a:t>
            </a:r>
          </a:p>
          <a:p>
            <a:pPr defTabSz="914400"/>
            <a:r>
              <a:rPr lang="en-US" sz="1400" b="1" dirty="0">
                <a:solidFill>
                  <a:srgbClr val="242852"/>
                </a:solidFill>
              </a:rPr>
              <a:t>75 Sq. Ft.</a:t>
            </a:r>
          </a:p>
        </p:txBody>
      </p:sp>
      <p:sp>
        <p:nvSpPr>
          <p:cNvPr id="51" name="TextBox 50"/>
          <p:cNvSpPr txBox="1"/>
          <p:nvPr/>
        </p:nvSpPr>
        <p:spPr>
          <a:xfrm>
            <a:off x="4601229" y="1875935"/>
            <a:ext cx="958917" cy="523220"/>
          </a:xfrm>
          <a:prstGeom prst="rect">
            <a:avLst/>
          </a:prstGeom>
          <a:noFill/>
        </p:spPr>
        <p:txBody>
          <a:bodyPr wrap="none" rtlCol="0">
            <a:spAutoFit/>
          </a:bodyPr>
          <a:lstStyle/>
          <a:p>
            <a:pPr defTabSz="914400"/>
            <a:r>
              <a:rPr lang="en-US" sz="1400" b="1" dirty="0">
                <a:solidFill>
                  <a:srgbClr val="242852"/>
                </a:solidFill>
              </a:rPr>
              <a:t>Partner 4</a:t>
            </a:r>
          </a:p>
          <a:p>
            <a:pPr defTabSz="914400"/>
            <a:r>
              <a:rPr lang="en-US" sz="1400" b="1" dirty="0">
                <a:solidFill>
                  <a:srgbClr val="242852"/>
                </a:solidFill>
              </a:rPr>
              <a:t>75 Sq. Ft.</a:t>
            </a:r>
          </a:p>
        </p:txBody>
      </p:sp>
      <p:sp>
        <p:nvSpPr>
          <p:cNvPr id="52" name="TextBox 51"/>
          <p:cNvSpPr txBox="1"/>
          <p:nvPr/>
        </p:nvSpPr>
        <p:spPr>
          <a:xfrm>
            <a:off x="5692880" y="1875934"/>
            <a:ext cx="958917" cy="523220"/>
          </a:xfrm>
          <a:prstGeom prst="rect">
            <a:avLst/>
          </a:prstGeom>
          <a:noFill/>
        </p:spPr>
        <p:txBody>
          <a:bodyPr wrap="none" rtlCol="0">
            <a:spAutoFit/>
          </a:bodyPr>
          <a:lstStyle/>
          <a:p>
            <a:pPr defTabSz="914400"/>
            <a:r>
              <a:rPr lang="en-US" sz="1400" b="1" dirty="0">
                <a:solidFill>
                  <a:srgbClr val="242852"/>
                </a:solidFill>
              </a:rPr>
              <a:t>Partner 4</a:t>
            </a:r>
          </a:p>
          <a:p>
            <a:pPr defTabSz="914400"/>
            <a:r>
              <a:rPr lang="en-US" sz="1400" b="1" dirty="0">
                <a:solidFill>
                  <a:srgbClr val="242852"/>
                </a:solidFill>
              </a:rPr>
              <a:t>75 Sq. Ft.</a:t>
            </a:r>
          </a:p>
        </p:txBody>
      </p:sp>
      <p:sp>
        <p:nvSpPr>
          <p:cNvPr id="53" name="TextBox 52"/>
          <p:cNvSpPr txBox="1"/>
          <p:nvPr/>
        </p:nvSpPr>
        <p:spPr>
          <a:xfrm>
            <a:off x="2349781" y="3308795"/>
            <a:ext cx="1040670" cy="523220"/>
          </a:xfrm>
          <a:prstGeom prst="rect">
            <a:avLst/>
          </a:prstGeom>
          <a:noFill/>
        </p:spPr>
        <p:txBody>
          <a:bodyPr wrap="none" rtlCol="0">
            <a:spAutoFit/>
          </a:bodyPr>
          <a:lstStyle/>
          <a:p>
            <a:pPr defTabSz="914400"/>
            <a:r>
              <a:rPr lang="en-US" sz="1400" b="1" dirty="0">
                <a:solidFill>
                  <a:srgbClr val="242852"/>
                </a:solidFill>
              </a:rPr>
              <a:t>Partner 1</a:t>
            </a:r>
          </a:p>
          <a:p>
            <a:pPr defTabSz="914400"/>
            <a:r>
              <a:rPr lang="en-US" sz="1400" b="1" dirty="0">
                <a:solidFill>
                  <a:srgbClr val="242852"/>
                </a:solidFill>
              </a:rPr>
              <a:t>100 Sq. Ft.</a:t>
            </a:r>
          </a:p>
        </p:txBody>
      </p:sp>
      <p:sp>
        <p:nvSpPr>
          <p:cNvPr id="54" name="Rectangle 53"/>
          <p:cNvSpPr/>
          <p:nvPr/>
        </p:nvSpPr>
        <p:spPr>
          <a:xfrm>
            <a:off x="6725803" y="1596821"/>
            <a:ext cx="1097280" cy="1143000"/>
          </a:xfrm>
          <a:prstGeom prst="rect">
            <a:avLst/>
          </a:prstGeom>
          <a:solidFill>
            <a:srgbClr val="F79646">
              <a:lumMod val="40000"/>
              <a:lumOff val="60000"/>
            </a:srgbClr>
          </a:solid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55" name="TextBox 54"/>
          <p:cNvSpPr txBox="1"/>
          <p:nvPr/>
        </p:nvSpPr>
        <p:spPr>
          <a:xfrm>
            <a:off x="6795594" y="1868647"/>
            <a:ext cx="958917" cy="523220"/>
          </a:xfrm>
          <a:prstGeom prst="rect">
            <a:avLst/>
          </a:prstGeom>
          <a:noFill/>
        </p:spPr>
        <p:txBody>
          <a:bodyPr wrap="none" rtlCol="0">
            <a:spAutoFit/>
          </a:bodyPr>
          <a:lstStyle/>
          <a:p>
            <a:pPr defTabSz="914400"/>
            <a:r>
              <a:rPr lang="en-US" sz="1400" b="1" dirty="0">
                <a:solidFill>
                  <a:srgbClr val="242852"/>
                </a:solidFill>
              </a:rPr>
              <a:t>Partner 4</a:t>
            </a:r>
          </a:p>
          <a:p>
            <a:pPr defTabSz="914400"/>
            <a:r>
              <a:rPr lang="en-US" sz="1400" b="1" dirty="0">
                <a:solidFill>
                  <a:srgbClr val="242852"/>
                </a:solidFill>
              </a:rPr>
              <a:t>75 Sq. Ft.</a:t>
            </a:r>
          </a:p>
        </p:txBody>
      </p:sp>
      <p:sp>
        <p:nvSpPr>
          <p:cNvPr id="56" name="TextBox 55"/>
          <p:cNvSpPr txBox="1"/>
          <p:nvPr/>
        </p:nvSpPr>
        <p:spPr>
          <a:xfrm>
            <a:off x="7772761" y="1789735"/>
            <a:ext cx="939681" cy="769441"/>
          </a:xfrm>
          <a:prstGeom prst="rect">
            <a:avLst/>
          </a:prstGeom>
          <a:noFill/>
        </p:spPr>
        <p:txBody>
          <a:bodyPr wrap="none" rtlCol="0">
            <a:spAutoFit/>
          </a:bodyPr>
          <a:lstStyle/>
          <a:p>
            <a:pPr defTabSz="914400"/>
            <a:r>
              <a:rPr lang="en-US" sz="1400" b="1" dirty="0">
                <a:solidFill>
                  <a:srgbClr val="242852"/>
                </a:solidFill>
              </a:rPr>
              <a:t>Conf.</a:t>
            </a:r>
          </a:p>
          <a:p>
            <a:pPr defTabSz="914400"/>
            <a:r>
              <a:rPr lang="en-US" sz="1400" b="1" dirty="0">
                <a:solidFill>
                  <a:srgbClr val="242852"/>
                </a:solidFill>
              </a:rPr>
              <a:t>Room</a:t>
            </a:r>
          </a:p>
          <a:p>
            <a:pPr defTabSz="914400"/>
            <a:r>
              <a:rPr lang="en-US" sz="1400" b="1" dirty="0">
                <a:solidFill>
                  <a:srgbClr val="242852"/>
                </a:solidFill>
              </a:rPr>
              <a:t>85 Sq. Ft</a:t>
            </a:r>
            <a:r>
              <a:rPr lang="en-US" sz="1600" dirty="0">
                <a:solidFill>
                  <a:prstClr val="black"/>
                </a:solidFill>
                <a:latin typeface="Calibri"/>
              </a:rPr>
              <a:t>.</a:t>
            </a:r>
          </a:p>
        </p:txBody>
      </p:sp>
      <p:sp>
        <p:nvSpPr>
          <p:cNvPr id="57" name="Rectangle 56"/>
          <p:cNvSpPr/>
          <p:nvPr/>
        </p:nvSpPr>
        <p:spPr>
          <a:xfrm rot="16200000">
            <a:off x="3970793" y="3768524"/>
            <a:ext cx="1828800" cy="2057400"/>
          </a:xfrm>
          <a:prstGeom prst="rect">
            <a:avLst/>
          </a:prstGeom>
          <a:no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58" name="TextBox 57"/>
          <p:cNvSpPr txBox="1"/>
          <p:nvPr/>
        </p:nvSpPr>
        <p:spPr>
          <a:xfrm>
            <a:off x="4331375" y="4107405"/>
            <a:ext cx="1040670" cy="738664"/>
          </a:xfrm>
          <a:prstGeom prst="rect">
            <a:avLst/>
          </a:prstGeom>
          <a:noFill/>
        </p:spPr>
        <p:txBody>
          <a:bodyPr wrap="none" rtlCol="0">
            <a:spAutoFit/>
          </a:bodyPr>
          <a:lstStyle/>
          <a:p>
            <a:pPr defTabSz="914400"/>
            <a:r>
              <a:rPr lang="en-US" sz="1400" b="1" dirty="0">
                <a:solidFill>
                  <a:srgbClr val="242852"/>
                </a:solidFill>
              </a:rPr>
              <a:t>Resource</a:t>
            </a:r>
          </a:p>
          <a:p>
            <a:pPr defTabSz="914400"/>
            <a:r>
              <a:rPr lang="en-US" sz="1400" b="1" dirty="0">
                <a:solidFill>
                  <a:srgbClr val="242852"/>
                </a:solidFill>
              </a:rPr>
              <a:t>Room</a:t>
            </a:r>
          </a:p>
          <a:p>
            <a:pPr defTabSz="914400"/>
            <a:r>
              <a:rPr lang="en-US" sz="1400" b="1" dirty="0">
                <a:solidFill>
                  <a:srgbClr val="242852"/>
                </a:solidFill>
              </a:rPr>
              <a:t>225 Sq. Ft.</a:t>
            </a:r>
          </a:p>
        </p:txBody>
      </p:sp>
      <p:sp>
        <p:nvSpPr>
          <p:cNvPr id="59" name="door"/>
          <p:cNvSpPr>
            <a:spLocks noEditPoints="1" noChangeArrowheads="1"/>
          </p:cNvSpPr>
          <p:nvPr/>
        </p:nvSpPr>
        <p:spPr bwMode="auto">
          <a:xfrm>
            <a:off x="2907878" y="5514798"/>
            <a:ext cx="182880" cy="182880"/>
          </a:xfrm>
          <a:custGeom>
            <a:avLst/>
            <a:gdLst>
              <a:gd name="T0" fmla="*/ 21600 w 21600"/>
              <a:gd name="T1" fmla="*/ 21600 h 21600"/>
              <a:gd name="T2" fmla="*/ 6007 w 21600"/>
              <a:gd name="T3" fmla="*/ 127 h 21600"/>
              <a:gd name="T4" fmla="*/ 0 w 21600"/>
              <a:gd name="T5" fmla="*/ 21600 h 21600"/>
              <a:gd name="T6" fmla="*/ 2668 w 21600"/>
              <a:gd name="T7" fmla="*/ 11181 h 21600"/>
              <a:gd name="T8" fmla="*/ 13404 w 21600"/>
              <a:gd name="T9" fmla="*/ 20139 h 21600"/>
            </a:gdLst>
            <a:ahLst/>
            <a:cxnLst>
              <a:cxn ang="0">
                <a:pos x="T0" y="T1"/>
              </a:cxn>
              <a:cxn ang="0">
                <a:pos x="T2" y="T3"/>
              </a:cxn>
              <a:cxn ang="0">
                <a:pos x="T4" y="T5"/>
              </a:cxn>
            </a:cxnLst>
            <a:rect l="T6" t="T7" r="T8" b="T9"/>
            <a:pathLst>
              <a:path w="21600" h="21600">
                <a:moveTo>
                  <a:pt x="21600" y="21600"/>
                </a:moveTo>
                <a:lnTo>
                  <a:pt x="6007" y="127"/>
                </a:lnTo>
                <a:lnTo>
                  <a:pt x="4665" y="2541"/>
                </a:lnTo>
                <a:lnTo>
                  <a:pt x="3579" y="5209"/>
                </a:lnTo>
                <a:lnTo>
                  <a:pt x="2492" y="8259"/>
                </a:lnTo>
                <a:lnTo>
                  <a:pt x="1598" y="11308"/>
                </a:lnTo>
                <a:lnTo>
                  <a:pt x="959" y="14739"/>
                </a:lnTo>
                <a:lnTo>
                  <a:pt x="383" y="18169"/>
                </a:lnTo>
                <a:lnTo>
                  <a:pt x="0" y="21600"/>
                </a:lnTo>
              </a:path>
            </a:pathLst>
          </a:custGeom>
          <a:noFill/>
          <a:ln w="38100">
            <a:solidFill>
              <a:srgbClr val="1F497D">
                <a:lumMod val="60000"/>
                <a:lumOff val="40000"/>
              </a:srgbClr>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400" b="1" kern="0">
              <a:solidFill>
                <a:srgbClr val="242852"/>
              </a:solidFill>
            </a:endParaRPr>
          </a:p>
        </p:txBody>
      </p:sp>
      <p:sp>
        <p:nvSpPr>
          <p:cNvPr id="60" name="door"/>
          <p:cNvSpPr>
            <a:spLocks noEditPoints="1" noChangeArrowheads="1"/>
          </p:cNvSpPr>
          <p:nvPr/>
        </p:nvSpPr>
        <p:spPr bwMode="auto">
          <a:xfrm>
            <a:off x="2696053" y="5514798"/>
            <a:ext cx="182880" cy="182880"/>
          </a:xfrm>
          <a:custGeom>
            <a:avLst/>
            <a:gdLst>
              <a:gd name="T0" fmla="*/ 21600 w 21600"/>
              <a:gd name="T1" fmla="*/ 21600 h 21600"/>
              <a:gd name="T2" fmla="*/ 6007 w 21600"/>
              <a:gd name="T3" fmla="*/ 127 h 21600"/>
              <a:gd name="T4" fmla="*/ 0 w 21600"/>
              <a:gd name="T5" fmla="*/ 21600 h 21600"/>
              <a:gd name="T6" fmla="*/ 2668 w 21600"/>
              <a:gd name="T7" fmla="*/ 11181 h 21600"/>
              <a:gd name="T8" fmla="*/ 13404 w 21600"/>
              <a:gd name="T9" fmla="*/ 20139 h 21600"/>
            </a:gdLst>
            <a:ahLst/>
            <a:cxnLst>
              <a:cxn ang="0">
                <a:pos x="T0" y="T1"/>
              </a:cxn>
              <a:cxn ang="0">
                <a:pos x="T2" y="T3"/>
              </a:cxn>
              <a:cxn ang="0">
                <a:pos x="T4" y="T5"/>
              </a:cxn>
            </a:cxnLst>
            <a:rect l="T6" t="T7" r="T8" b="T9"/>
            <a:pathLst>
              <a:path w="21600" h="21600">
                <a:moveTo>
                  <a:pt x="21600" y="21600"/>
                </a:moveTo>
                <a:lnTo>
                  <a:pt x="6007" y="127"/>
                </a:lnTo>
                <a:lnTo>
                  <a:pt x="4665" y="2541"/>
                </a:lnTo>
                <a:lnTo>
                  <a:pt x="3579" y="5209"/>
                </a:lnTo>
                <a:lnTo>
                  <a:pt x="2492" y="8259"/>
                </a:lnTo>
                <a:lnTo>
                  <a:pt x="1598" y="11308"/>
                </a:lnTo>
                <a:lnTo>
                  <a:pt x="959" y="14739"/>
                </a:lnTo>
                <a:lnTo>
                  <a:pt x="383" y="18169"/>
                </a:lnTo>
                <a:lnTo>
                  <a:pt x="0" y="21600"/>
                </a:lnTo>
              </a:path>
            </a:pathLst>
          </a:custGeom>
          <a:noFill/>
          <a:ln w="38100">
            <a:solidFill>
              <a:srgbClr val="1F497D">
                <a:lumMod val="60000"/>
                <a:lumOff val="40000"/>
              </a:srgbClr>
            </a:solidFill>
            <a:miter lim="800000"/>
            <a:headEnd/>
            <a:tailEnd/>
          </a:ln>
          <a:scene3d>
            <a:camera prst="orthographicFront">
              <a:rot lat="0" lon="10800000" rev="0"/>
            </a:camera>
            <a:lightRig rig="threePt" dir="t"/>
          </a:scene3d>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defTabSz="914400">
              <a:defRPr/>
            </a:pPr>
            <a:endParaRPr lang="en-US" sz="1400" b="1" kern="0">
              <a:solidFill>
                <a:srgbClr val="242852"/>
              </a:solidFill>
            </a:endParaRPr>
          </a:p>
        </p:txBody>
      </p:sp>
      <p:sp>
        <p:nvSpPr>
          <p:cNvPr id="61" name="TextBox 60"/>
          <p:cNvSpPr txBox="1"/>
          <p:nvPr/>
        </p:nvSpPr>
        <p:spPr>
          <a:xfrm>
            <a:off x="2304267" y="4646014"/>
            <a:ext cx="1548822" cy="523220"/>
          </a:xfrm>
          <a:prstGeom prst="rect">
            <a:avLst/>
          </a:prstGeom>
          <a:noFill/>
        </p:spPr>
        <p:txBody>
          <a:bodyPr wrap="none" rtlCol="0">
            <a:spAutoFit/>
          </a:bodyPr>
          <a:lstStyle/>
          <a:p>
            <a:pPr defTabSz="914400"/>
            <a:r>
              <a:rPr lang="en-US" sz="1400" b="1" dirty="0">
                <a:solidFill>
                  <a:srgbClr val="242852"/>
                </a:solidFill>
              </a:rPr>
              <a:t>Front Desk Area</a:t>
            </a:r>
          </a:p>
          <a:p>
            <a:pPr defTabSz="914400"/>
            <a:r>
              <a:rPr lang="en-US" sz="1400" b="1" dirty="0">
                <a:solidFill>
                  <a:srgbClr val="242852"/>
                </a:solidFill>
              </a:rPr>
              <a:t>100 Sq. Ft.</a:t>
            </a:r>
          </a:p>
        </p:txBody>
      </p:sp>
      <p:cxnSp>
        <p:nvCxnSpPr>
          <p:cNvPr id="62" name="Straight Connector 61"/>
          <p:cNvCxnSpPr/>
          <p:nvPr/>
        </p:nvCxnSpPr>
        <p:spPr>
          <a:xfrm flipH="1" flipV="1">
            <a:off x="3444521" y="4508496"/>
            <a:ext cx="365760" cy="6927"/>
          </a:xfrm>
          <a:prstGeom prst="line">
            <a:avLst/>
          </a:prstGeom>
          <a:noFill/>
          <a:ln w="25400" cap="flat" cmpd="sng" algn="ctr">
            <a:solidFill>
              <a:srgbClr val="4F81BD">
                <a:shade val="95000"/>
                <a:satMod val="105000"/>
              </a:srgbClr>
            </a:solidFill>
            <a:prstDash val="sysDash"/>
          </a:ln>
          <a:effectLst/>
        </p:spPr>
      </p:cxnSp>
      <p:sp>
        <p:nvSpPr>
          <p:cNvPr id="63" name="Rectangle 62"/>
          <p:cNvSpPr/>
          <p:nvPr/>
        </p:nvSpPr>
        <p:spPr>
          <a:xfrm rot="16200000">
            <a:off x="7271159" y="3205610"/>
            <a:ext cx="1371600" cy="1460405"/>
          </a:xfrm>
          <a:prstGeom prst="rect">
            <a:avLst/>
          </a:prstGeom>
          <a:noFill/>
          <a:ln w="25400" cap="flat" cmpd="sng" algn="ctr">
            <a:solidFill>
              <a:srgbClr val="4F81BD">
                <a:shade val="50000"/>
              </a:srgbClr>
            </a:solidFill>
            <a:prstDash val="solid"/>
          </a:ln>
          <a:effectLst/>
        </p:spPr>
        <p:txBody>
          <a:bodyPr rtlCol="0" anchor="ctr"/>
          <a:lstStyle/>
          <a:p>
            <a:pPr algn="ctr" defTabSz="914400">
              <a:defRPr/>
            </a:pPr>
            <a:endParaRPr lang="en-US" sz="1400" b="1" kern="0">
              <a:solidFill>
                <a:srgbClr val="242852"/>
              </a:solidFill>
            </a:endParaRPr>
          </a:p>
        </p:txBody>
      </p:sp>
      <p:sp>
        <p:nvSpPr>
          <p:cNvPr id="64" name="TextBox 63"/>
          <p:cNvSpPr txBox="1"/>
          <p:nvPr/>
        </p:nvSpPr>
        <p:spPr>
          <a:xfrm>
            <a:off x="7448585" y="3680962"/>
            <a:ext cx="1107996" cy="738664"/>
          </a:xfrm>
          <a:prstGeom prst="rect">
            <a:avLst/>
          </a:prstGeom>
          <a:noFill/>
        </p:spPr>
        <p:txBody>
          <a:bodyPr wrap="none" rtlCol="0">
            <a:spAutoFit/>
          </a:bodyPr>
          <a:lstStyle/>
          <a:p>
            <a:pPr defTabSz="914400"/>
            <a:r>
              <a:rPr lang="en-US" sz="1400" b="1" dirty="0">
                <a:solidFill>
                  <a:srgbClr val="242852"/>
                </a:solidFill>
              </a:rPr>
              <a:t>Staff Break</a:t>
            </a:r>
          </a:p>
          <a:p>
            <a:pPr defTabSz="914400"/>
            <a:r>
              <a:rPr lang="en-US" sz="1400" b="1" dirty="0">
                <a:solidFill>
                  <a:srgbClr val="242852"/>
                </a:solidFill>
              </a:rPr>
              <a:t>Room</a:t>
            </a:r>
          </a:p>
          <a:p>
            <a:pPr defTabSz="914400"/>
            <a:r>
              <a:rPr lang="en-US" sz="1400" b="1" dirty="0">
                <a:solidFill>
                  <a:srgbClr val="242852"/>
                </a:solidFill>
              </a:rPr>
              <a:t>120 Sq. Ft.</a:t>
            </a:r>
          </a:p>
        </p:txBody>
      </p:sp>
      <p:sp>
        <p:nvSpPr>
          <p:cNvPr id="65" name="Rectangle 64"/>
          <p:cNvSpPr/>
          <p:nvPr/>
        </p:nvSpPr>
        <p:spPr>
          <a:xfrm rot="10800000">
            <a:off x="7226757" y="4622930"/>
            <a:ext cx="1463040" cy="1097280"/>
          </a:xfrm>
          <a:prstGeom prst="rect">
            <a:avLst/>
          </a:prstGeom>
          <a:noFill/>
          <a:ln w="25400" cap="flat" cmpd="sng" algn="ctr">
            <a:solidFill>
              <a:srgbClr val="4F81BD">
                <a:shade val="50000"/>
              </a:srgbClr>
            </a:solidFill>
            <a:prstDash val="solid"/>
          </a:ln>
          <a:effectLst/>
        </p:spPr>
        <p:txBody>
          <a:bodyPr rtlCol="0" anchor="ctr"/>
          <a:lstStyle/>
          <a:p>
            <a:pPr algn="ctr" defTabSz="914400">
              <a:defRPr/>
            </a:pPr>
            <a:endParaRPr lang="en-US" kern="0">
              <a:solidFill>
                <a:prstClr val="white"/>
              </a:solidFill>
              <a:latin typeface="Calibri"/>
            </a:endParaRPr>
          </a:p>
        </p:txBody>
      </p:sp>
      <p:sp>
        <p:nvSpPr>
          <p:cNvPr id="66" name="TextBox 65"/>
          <p:cNvSpPr txBox="1"/>
          <p:nvPr/>
        </p:nvSpPr>
        <p:spPr>
          <a:xfrm>
            <a:off x="7448585" y="4891050"/>
            <a:ext cx="1037463" cy="523220"/>
          </a:xfrm>
          <a:prstGeom prst="rect">
            <a:avLst/>
          </a:prstGeom>
          <a:noFill/>
        </p:spPr>
        <p:txBody>
          <a:bodyPr wrap="none" rtlCol="0">
            <a:spAutoFit/>
          </a:bodyPr>
          <a:lstStyle/>
          <a:p>
            <a:pPr defTabSz="914400"/>
            <a:r>
              <a:rPr lang="en-US" sz="1400" b="1" dirty="0">
                <a:solidFill>
                  <a:srgbClr val="242852"/>
                </a:solidFill>
              </a:rPr>
              <a:t>Bathroom</a:t>
            </a:r>
          </a:p>
          <a:p>
            <a:pPr defTabSz="914400"/>
            <a:r>
              <a:rPr lang="en-US" sz="1400" b="1" dirty="0">
                <a:solidFill>
                  <a:srgbClr val="242852"/>
                </a:solidFill>
              </a:rPr>
              <a:t>95 Sq. Ft.</a:t>
            </a:r>
          </a:p>
        </p:txBody>
      </p:sp>
      <p:sp>
        <p:nvSpPr>
          <p:cNvPr id="67" name="Rectangle 66"/>
          <p:cNvSpPr/>
          <p:nvPr/>
        </p:nvSpPr>
        <p:spPr>
          <a:xfrm rot="16200000">
            <a:off x="5458968" y="4348610"/>
            <a:ext cx="1828800" cy="914400"/>
          </a:xfrm>
          <a:prstGeom prst="rect">
            <a:avLst/>
          </a:prstGeom>
          <a:noFill/>
          <a:ln w="25400" cap="flat" cmpd="sng" algn="ctr">
            <a:solidFill>
              <a:srgbClr val="4F81BD">
                <a:shade val="50000"/>
              </a:srgbClr>
            </a:solidFill>
            <a:prstDash val="solid"/>
          </a:ln>
          <a:effectLst/>
        </p:spPr>
        <p:txBody>
          <a:bodyPr rtlCol="0" anchor="ctr"/>
          <a:lstStyle/>
          <a:p>
            <a:pPr algn="ctr" defTabSz="914400">
              <a:defRPr/>
            </a:pPr>
            <a:endParaRPr lang="en-US" kern="0">
              <a:solidFill>
                <a:prstClr val="white"/>
              </a:solidFill>
              <a:latin typeface="Calibri"/>
            </a:endParaRPr>
          </a:p>
        </p:txBody>
      </p:sp>
      <p:sp>
        <p:nvSpPr>
          <p:cNvPr id="68" name="TextBox 67"/>
          <p:cNvSpPr txBox="1"/>
          <p:nvPr/>
        </p:nvSpPr>
        <p:spPr>
          <a:xfrm>
            <a:off x="5870314" y="4187189"/>
            <a:ext cx="1040670" cy="954107"/>
          </a:xfrm>
          <a:prstGeom prst="rect">
            <a:avLst/>
          </a:prstGeom>
          <a:noFill/>
        </p:spPr>
        <p:txBody>
          <a:bodyPr wrap="none" rtlCol="0">
            <a:spAutoFit/>
          </a:bodyPr>
          <a:lstStyle/>
          <a:p>
            <a:pPr defTabSz="914400"/>
            <a:r>
              <a:rPr lang="en-US" sz="1400" b="1" dirty="0">
                <a:solidFill>
                  <a:srgbClr val="242852"/>
                </a:solidFill>
              </a:rPr>
              <a:t>Large</a:t>
            </a:r>
          </a:p>
          <a:p>
            <a:pPr defTabSz="914400"/>
            <a:r>
              <a:rPr lang="en-US" sz="1400" b="1" dirty="0">
                <a:solidFill>
                  <a:srgbClr val="242852"/>
                </a:solidFill>
              </a:rPr>
              <a:t>Conf.</a:t>
            </a:r>
          </a:p>
          <a:p>
            <a:pPr defTabSz="914400"/>
            <a:r>
              <a:rPr lang="en-US" sz="1400" b="1" dirty="0">
                <a:solidFill>
                  <a:srgbClr val="242852"/>
                </a:solidFill>
              </a:rPr>
              <a:t>Room</a:t>
            </a:r>
          </a:p>
          <a:p>
            <a:pPr defTabSz="914400"/>
            <a:r>
              <a:rPr lang="en-US" sz="1400" b="1" dirty="0">
                <a:solidFill>
                  <a:srgbClr val="242852"/>
                </a:solidFill>
              </a:rPr>
              <a:t>100 Sq. Ft.</a:t>
            </a:r>
          </a:p>
        </p:txBody>
      </p:sp>
      <p:sp>
        <p:nvSpPr>
          <p:cNvPr id="69" name="TextBox 68"/>
          <p:cNvSpPr txBox="1"/>
          <p:nvPr/>
        </p:nvSpPr>
        <p:spPr>
          <a:xfrm>
            <a:off x="3676980" y="3239765"/>
            <a:ext cx="3478837" cy="307777"/>
          </a:xfrm>
          <a:prstGeom prst="rect">
            <a:avLst/>
          </a:prstGeom>
          <a:noFill/>
        </p:spPr>
        <p:txBody>
          <a:bodyPr wrap="none" rtlCol="0">
            <a:spAutoFit/>
          </a:bodyPr>
          <a:lstStyle/>
          <a:p>
            <a:pPr defTabSz="914400"/>
            <a:r>
              <a:rPr lang="en-US" sz="1400" b="1" dirty="0">
                <a:solidFill>
                  <a:srgbClr val="242852"/>
                </a:solidFill>
              </a:rPr>
              <a:t>275 Sq. Ft. Additional Common Space</a:t>
            </a:r>
          </a:p>
        </p:txBody>
      </p:sp>
    </p:spTree>
    <p:extLst>
      <p:ext uri="{BB962C8B-B14F-4D97-AF65-F5344CB8AC3E}">
        <p14:creationId xmlns:p14="http://schemas.microsoft.com/office/powerpoint/2010/main" val="2275908128"/>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5" name="TextBox 4"/>
          <p:cNvSpPr txBox="1"/>
          <p:nvPr/>
        </p:nvSpPr>
        <p:spPr>
          <a:xfrm>
            <a:off x="272112" y="1798136"/>
            <a:ext cx="8213496" cy="553844"/>
          </a:xfrm>
          <a:prstGeom prst="rect">
            <a:avLst/>
          </a:prstGeom>
          <a:noFill/>
        </p:spPr>
        <p:txBody>
          <a:bodyPr wrap="square" rtlCol="0">
            <a:noAutofit/>
          </a:bodyPr>
          <a:lstStyle/>
          <a:p>
            <a:pPr algn="ctr"/>
            <a:r>
              <a:rPr lang="en-US" sz="2000" dirty="0">
                <a:solidFill>
                  <a:schemeClr val="accent1"/>
                </a:solidFill>
              </a:rPr>
              <a:t>One-Stop Information</a:t>
            </a: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p:txBody>
      </p:sp>
      <p:sp>
        <p:nvSpPr>
          <p:cNvPr id="12" name="TextBox 11"/>
          <p:cNvSpPr txBox="1"/>
          <p:nvPr/>
        </p:nvSpPr>
        <p:spPr>
          <a:xfrm>
            <a:off x="199180" y="2990335"/>
            <a:ext cx="2430474" cy="1815882"/>
          </a:xfrm>
          <a:prstGeom prst="rect">
            <a:avLst/>
          </a:prstGeom>
          <a:noFill/>
        </p:spPr>
        <p:txBody>
          <a:bodyPr wrap="none" rtlCol="0">
            <a:spAutoFit/>
          </a:bodyPr>
          <a:lstStyle/>
          <a:p>
            <a:pPr defTabSz="914400"/>
            <a:r>
              <a:rPr lang="en-US" sz="1600" b="1" u="sng" dirty="0">
                <a:solidFill>
                  <a:schemeClr val="accent1"/>
                </a:solidFill>
              </a:rPr>
              <a:t>Direct Square Footage </a:t>
            </a:r>
          </a:p>
          <a:p>
            <a:pPr defTabSz="914400"/>
            <a:r>
              <a:rPr lang="en-US" sz="1600" b="1" u="sng" dirty="0">
                <a:solidFill>
                  <a:schemeClr val="accent1"/>
                </a:solidFill>
              </a:rPr>
              <a:t>Of Partner Space</a:t>
            </a:r>
          </a:p>
          <a:p>
            <a:pPr defTabSz="914400"/>
            <a:r>
              <a:rPr lang="en-US" sz="1600" dirty="0">
                <a:solidFill>
                  <a:schemeClr val="accent1"/>
                </a:solidFill>
              </a:rPr>
              <a:t>Partner 1:  100 </a:t>
            </a:r>
          </a:p>
          <a:p>
            <a:pPr defTabSz="914400"/>
            <a:r>
              <a:rPr lang="en-US" sz="1600" dirty="0">
                <a:solidFill>
                  <a:schemeClr val="accent1"/>
                </a:solidFill>
              </a:rPr>
              <a:t>Partner 2:  100 </a:t>
            </a:r>
          </a:p>
          <a:p>
            <a:pPr defTabSz="914400"/>
            <a:r>
              <a:rPr lang="en-US" sz="1600" dirty="0">
                <a:solidFill>
                  <a:schemeClr val="accent1"/>
                </a:solidFill>
              </a:rPr>
              <a:t>Partner 3:  75 </a:t>
            </a:r>
          </a:p>
          <a:p>
            <a:pPr defTabSz="914400"/>
            <a:r>
              <a:rPr lang="en-US" sz="1600" dirty="0">
                <a:solidFill>
                  <a:schemeClr val="accent1"/>
                </a:solidFill>
              </a:rPr>
              <a:t>Partner 4:  225</a:t>
            </a:r>
          </a:p>
          <a:p>
            <a:pPr defTabSz="914400"/>
            <a:r>
              <a:rPr lang="en-US" sz="1600" b="1" dirty="0">
                <a:solidFill>
                  <a:schemeClr val="accent1"/>
                </a:solidFill>
              </a:rPr>
              <a:t>Total Direct:  500 </a:t>
            </a:r>
          </a:p>
        </p:txBody>
      </p:sp>
      <p:sp>
        <p:nvSpPr>
          <p:cNvPr id="16" name="TextBox 15"/>
          <p:cNvSpPr txBox="1"/>
          <p:nvPr/>
        </p:nvSpPr>
        <p:spPr>
          <a:xfrm>
            <a:off x="2629654" y="2989772"/>
            <a:ext cx="3066865" cy="2308324"/>
          </a:xfrm>
          <a:prstGeom prst="rect">
            <a:avLst/>
          </a:prstGeom>
          <a:noFill/>
        </p:spPr>
        <p:txBody>
          <a:bodyPr wrap="none" rtlCol="0">
            <a:spAutoFit/>
          </a:bodyPr>
          <a:lstStyle/>
          <a:p>
            <a:pPr defTabSz="914400"/>
            <a:r>
              <a:rPr lang="en-US" sz="1600" b="1" u="sng" dirty="0">
                <a:solidFill>
                  <a:schemeClr val="accent1"/>
                </a:solidFill>
              </a:rPr>
              <a:t>Common Space in </a:t>
            </a:r>
          </a:p>
          <a:p>
            <a:pPr defTabSz="914400"/>
            <a:r>
              <a:rPr lang="en-US" sz="1600" b="1" u="sng" dirty="0">
                <a:solidFill>
                  <a:schemeClr val="accent1"/>
                </a:solidFill>
              </a:rPr>
              <a:t>Square Footage</a:t>
            </a:r>
          </a:p>
          <a:p>
            <a:pPr defTabSz="914400"/>
            <a:r>
              <a:rPr lang="en-US" sz="1600" dirty="0">
                <a:solidFill>
                  <a:schemeClr val="accent1"/>
                </a:solidFill>
              </a:rPr>
              <a:t>Front Desk:  100</a:t>
            </a:r>
          </a:p>
          <a:p>
            <a:pPr defTabSz="914400"/>
            <a:r>
              <a:rPr lang="en-US" sz="1600" dirty="0">
                <a:solidFill>
                  <a:schemeClr val="accent1"/>
                </a:solidFill>
              </a:rPr>
              <a:t>Conference rooms (2):  185</a:t>
            </a:r>
          </a:p>
          <a:p>
            <a:pPr defTabSz="914400"/>
            <a:r>
              <a:rPr lang="en-US" sz="1600" dirty="0">
                <a:solidFill>
                  <a:schemeClr val="accent1"/>
                </a:solidFill>
              </a:rPr>
              <a:t>Staff Breakroom:  120</a:t>
            </a:r>
          </a:p>
          <a:p>
            <a:pPr defTabSz="914400"/>
            <a:r>
              <a:rPr lang="en-US" sz="1600" dirty="0">
                <a:solidFill>
                  <a:schemeClr val="accent1"/>
                </a:solidFill>
              </a:rPr>
              <a:t>Bathroom:  95</a:t>
            </a:r>
          </a:p>
          <a:p>
            <a:pPr defTabSz="914400"/>
            <a:r>
              <a:rPr lang="en-US" sz="1600" dirty="0">
                <a:solidFill>
                  <a:schemeClr val="accent1"/>
                </a:solidFill>
              </a:rPr>
              <a:t>Additional Common Space: 275</a:t>
            </a:r>
          </a:p>
          <a:p>
            <a:pPr defTabSz="914400"/>
            <a:r>
              <a:rPr lang="en-US" sz="1600" dirty="0">
                <a:solidFill>
                  <a:schemeClr val="accent1"/>
                </a:solidFill>
              </a:rPr>
              <a:t>Resource Room:  225</a:t>
            </a:r>
          </a:p>
          <a:p>
            <a:pPr defTabSz="914400"/>
            <a:r>
              <a:rPr lang="en-US" sz="1600" b="1" dirty="0">
                <a:solidFill>
                  <a:schemeClr val="accent1"/>
                </a:solidFill>
              </a:rPr>
              <a:t>Total Common Space:  1,000</a:t>
            </a:r>
          </a:p>
        </p:txBody>
      </p:sp>
      <p:sp>
        <p:nvSpPr>
          <p:cNvPr id="17" name="TextBox 16"/>
          <p:cNvSpPr txBox="1"/>
          <p:nvPr/>
        </p:nvSpPr>
        <p:spPr>
          <a:xfrm>
            <a:off x="5696519" y="2990335"/>
            <a:ext cx="3282437" cy="1569660"/>
          </a:xfrm>
          <a:prstGeom prst="rect">
            <a:avLst/>
          </a:prstGeom>
          <a:noFill/>
        </p:spPr>
        <p:txBody>
          <a:bodyPr wrap="none" rtlCol="0">
            <a:spAutoFit/>
          </a:bodyPr>
          <a:lstStyle/>
          <a:p>
            <a:pPr defTabSz="914400"/>
            <a:r>
              <a:rPr lang="en-US" sz="1600" b="1" u="sng" dirty="0">
                <a:solidFill>
                  <a:schemeClr val="accent1"/>
                </a:solidFill>
              </a:rPr>
              <a:t>Partner Consumers Served</a:t>
            </a:r>
          </a:p>
          <a:p>
            <a:pPr defTabSz="914400"/>
            <a:r>
              <a:rPr lang="en-US" sz="1600" dirty="0">
                <a:solidFill>
                  <a:schemeClr val="accent1"/>
                </a:solidFill>
              </a:rPr>
              <a:t>Partner 1:  400</a:t>
            </a:r>
          </a:p>
          <a:p>
            <a:pPr defTabSz="914400"/>
            <a:r>
              <a:rPr lang="en-US" sz="1600" dirty="0">
                <a:solidFill>
                  <a:schemeClr val="accent1"/>
                </a:solidFill>
              </a:rPr>
              <a:t>Partner 2:  200</a:t>
            </a:r>
          </a:p>
          <a:p>
            <a:pPr defTabSz="914400"/>
            <a:r>
              <a:rPr lang="en-US" sz="1600" dirty="0">
                <a:solidFill>
                  <a:schemeClr val="accent1"/>
                </a:solidFill>
              </a:rPr>
              <a:t>Partner 3:  100</a:t>
            </a:r>
          </a:p>
          <a:p>
            <a:pPr defTabSz="914400"/>
            <a:r>
              <a:rPr lang="en-US" sz="1600" dirty="0">
                <a:solidFill>
                  <a:schemeClr val="accent1"/>
                </a:solidFill>
              </a:rPr>
              <a:t>Partner 4:  300</a:t>
            </a:r>
          </a:p>
          <a:p>
            <a:pPr defTabSz="914400"/>
            <a:r>
              <a:rPr lang="en-US" sz="1600" b="1" dirty="0">
                <a:solidFill>
                  <a:schemeClr val="accent1"/>
                </a:solidFill>
              </a:rPr>
              <a:t>Total Consumers Served:  1,000</a:t>
            </a:r>
          </a:p>
        </p:txBody>
      </p:sp>
    </p:spTree>
    <p:extLst>
      <p:ext uri="{BB962C8B-B14F-4D97-AF65-F5344CB8AC3E}">
        <p14:creationId xmlns:p14="http://schemas.microsoft.com/office/powerpoint/2010/main" val="3477124360"/>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5" name="TextBox 4"/>
          <p:cNvSpPr txBox="1"/>
          <p:nvPr/>
        </p:nvSpPr>
        <p:spPr>
          <a:xfrm>
            <a:off x="319950" y="1732155"/>
            <a:ext cx="8213496" cy="715588"/>
          </a:xfrm>
          <a:prstGeom prst="rect">
            <a:avLst/>
          </a:prstGeom>
          <a:noFill/>
        </p:spPr>
        <p:txBody>
          <a:bodyPr wrap="square" rtlCol="0">
            <a:noAutofit/>
          </a:bodyPr>
          <a:lstStyle/>
          <a:p>
            <a:pPr algn="ctr"/>
            <a:r>
              <a:rPr lang="en-US" sz="2000" dirty="0">
                <a:solidFill>
                  <a:schemeClr val="accent1"/>
                </a:solidFill>
              </a:rPr>
              <a:t>One-Stop Rental Cost Example</a:t>
            </a: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504084424"/>
              </p:ext>
            </p:extLst>
          </p:nvPr>
        </p:nvGraphicFramePr>
        <p:xfrm>
          <a:off x="600870" y="2240304"/>
          <a:ext cx="7924800" cy="1899920"/>
        </p:xfrm>
        <a:graphic>
          <a:graphicData uri="http://schemas.openxmlformats.org/drawingml/2006/table">
            <a:tbl>
              <a:tblPr firstRow="1" bandRow="1"/>
              <a:tblGrid>
                <a:gridCol w="1584960">
                  <a:extLst>
                    <a:ext uri="{9D8B030D-6E8A-4147-A177-3AD203B41FA5}">
                      <a16:colId xmlns:a16="http://schemas.microsoft.com/office/drawing/2014/main" val="20000"/>
                    </a:ext>
                  </a:extLst>
                </a:gridCol>
                <a:gridCol w="1584960">
                  <a:extLst>
                    <a:ext uri="{9D8B030D-6E8A-4147-A177-3AD203B41FA5}">
                      <a16:colId xmlns:a16="http://schemas.microsoft.com/office/drawing/2014/main" val="20001"/>
                    </a:ext>
                  </a:extLst>
                </a:gridCol>
                <a:gridCol w="1584960">
                  <a:extLst>
                    <a:ext uri="{9D8B030D-6E8A-4147-A177-3AD203B41FA5}">
                      <a16:colId xmlns:a16="http://schemas.microsoft.com/office/drawing/2014/main" val="20002"/>
                    </a:ext>
                  </a:extLst>
                </a:gridCol>
                <a:gridCol w="1584960">
                  <a:extLst>
                    <a:ext uri="{9D8B030D-6E8A-4147-A177-3AD203B41FA5}">
                      <a16:colId xmlns:a16="http://schemas.microsoft.com/office/drawing/2014/main" val="20003"/>
                    </a:ext>
                  </a:extLst>
                </a:gridCol>
                <a:gridCol w="1584960">
                  <a:extLst>
                    <a:ext uri="{9D8B030D-6E8A-4147-A177-3AD203B41FA5}">
                      <a16:colId xmlns:a16="http://schemas.microsoft.com/office/drawing/2014/main" val="20004"/>
                    </a:ext>
                  </a:extLst>
                </a:gridCol>
              </a:tblGrid>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b="1" dirty="0">
                          <a:solidFill>
                            <a:schemeClr val="tx1"/>
                          </a:solidFill>
                          <a:latin typeface="Century Gothic" panose="020B0502020202020204" pitchFamily="34" charset="0"/>
                        </a:rPr>
                        <a:t>Cost</a:t>
                      </a:r>
                      <a:r>
                        <a:rPr lang="en-US" sz="1600" b="1" baseline="0" dirty="0">
                          <a:solidFill>
                            <a:schemeClr val="tx1"/>
                          </a:solidFill>
                          <a:latin typeface="Century Gothic" panose="020B0502020202020204" pitchFamily="34" charset="0"/>
                        </a:rPr>
                        <a:t> Category</a:t>
                      </a:r>
                      <a:endParaRPr lang="en-US" sz="1600" b="1"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b="1" dirty="0">
                          <a:solidFill>
                            <a:schemeClr val="tx1"/>
                          </a:solidFill>
                          <a:latin typeface="Century Gothic" panose="020B0502020202020204" pitchFamily="34" charset="0"/>
                        </a:rPr>
                        <a:t>Cost Pool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b="1" dirty="0">
                          <a:solidFill>
                            <a:schemeClr val="tx1"/>
                          </a:solidFill>
                          <a:latin typeface="Century Gothic" panose="020B0502020202020204" pitchFamily="34" charset="0"/>
                        </a:rPr>
                        <a:t>Cost Item</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b="1" dirty="0">
                          <a:solidFill>
                            <a:schemeClr val="tx1"/>
                          </a:solidFill>
                          <a:latin typeface="Century Gothic" panose="020B0502020202020204" pitchFamily="34" charset="0"/>
                        </a:rPr>
                        <a:t>Allocation Base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b="1" dirty="0">
                          <a:solidFill>
                            <a:schemeClr val="tx1"/>
                          </a:solidFill>
                          <a:latin typeface="Century Gothic" panose="020B0502020202020204" pitchFamily="34" charset="0"/>
                        </a:rPr>
                        <a:t>Cost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0"/>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Infrastructure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Facilities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Lease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Square</a:t>
                      </a:r>
                      <a:r>
                        <a:rPr lang="en-US" sz="1600" baseline="0" dirty="0">
                          <a:solidFill>
                            <a:schemeClr val="tx1"/>
                          </a:solidFill>
                          <a:latin typeface="Century Gothic" panose="020B0502020202020204" pitchFamily="34" charset="0"/>
                        </a:rPr>
                        <a:t> Footage</a:t>
                      </a:r>
                      <a:endParaRPr lang="en-US" sz="16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$191,947</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Infrastructure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Facilities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Lease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Customers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$33,873</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gridSpan="4">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pPr algn="r"/>
                      <a:r>
                        <a:rPr lang="en-US" sz="1600" dirty="0">
                          <a:solidFill>
                            <a:schemeClr val="tx1"/>
                          </a:solidFill>
                          <a:latin typeface="Century Gothic" panose="020B0502020202020204" pitchFamily="34" charset="0"/>
                        </a:rPr>
                        <a:t>Total</a:t>
                      </a:r>
                      <a:r>
                        <a:rPr lang="en-US" sz="1600" baseline="0" dirty="0">
                          <a:solidFill>
                            <a:schemeClr val="tx1"/>
                          </a:solidFill>
                          <a:latin typeface="Century Gothic" panose="020B0502020202020204" pitchFamily="34" charset="0"/>
                        </a:rPr>
                        <a:t> Lease Costs = </a:t>
                      </a:r>
                      <a:endParaRPr lang="en-US" sz="1600" dirty="0">
                        <a:solidFill>
                          <a:schemeClr val="tx1"/>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hMerge="1">
                  <a:txBody>
                    <a:bodyPr/>
                    <a:lstStyle/>
                    <a:p>
                      <a:endParaRPr lang="en-US" sz="1600" dirty="0"/>
                    </a:p>
                  </a:txBody>
                  <a:tcPr/>
                </a:tc>
                <a:tc hMerge="1">
                  <a:txBody>
                    <a:bodyPr/>
                    <a:lstStyle/>
                    <a:p>
                      <a:endParaRPr lang="en-US" sz="1600" dirty="0"/>
                    </a:p>
                  </a:txBody>
                  <a:tcPr/>
                </a:tc>
                <a:tc hMerge="1">
                  <a:txBody>
                    <a:bodyPr/>
                    <a:lstStyle/>
                    <a:p>
                      <a:endParaRPr lang="en-US" sz="1600" dirty="0"/>
                    </a:p>
                  </a:txBody>
                  <a:tcPr/>
                </a:tc>
                <a:tc>
                  <a:txBody>
                    <a:bodyPr/>
                    <a:lstStyle>
                      <a:lvl1pPr marL="0" algn="l" defTabSz="457200" rtl="0" eaLnBrk="1" latinLnBrk="0" hangingPunct="1">
                        <a:defRPr sz="1800" kern="1200">
                          <a:solidFill>
                            <a:schemeClr val="tx1"/>
                          </a:solidFill>
                          <a:latin typeface="Calibri"/>
                        </a:defRPr>
                      </a:lvl1pPr>
                      <a:lvl2pPr marL="457200" algn="l" defTabSz="457200" rtl="0" eaLnBrk="1" latinLnBrk="0" hangingPunct="1">
                        <a:defRPr sz="1800" kern="1200">
                          <a:solidFill>
                            <a:schemeClr val="tx1"/>
                          </a:solidFill>
                          <a:latin typeface="Calibri"/>
                        </a:defRPr>
                      </a:lvl2pPr>
                      <a:lvl3pPr marL="914400" algn="l" defTabSz="457200" rtl="0" eaLnBrk="1" latinLnBrk="0" hangingPunct="1">
                        <a:defRPr sz="1800" kern="1200">
                          <a:solidFill>
                            <a:schemeClr val="tx1"/>
                          </a:solidFill>
                          <a:latin typeface="Calibri"/>
                        </a:defRPr>
                      </a:lvl3pPr>
                      <a:lvl4pPr marL="1371600" algn="l" defTabSz="457200" rtl="0" eaLnBrk="1" latinLnBrk="0" hangingPunct="1">
                        <a:defRPr sz="1800" kern="1200">
                          <a:solidFill>
                            <a:schemeClr val="tx1"/>
                          </a:solidFill>
                          <a:latin typeface="Calibri"/>
                        </a:defRPr>
                      </a:lvl4pPr>
                      <a:lvl5pPr marL="1828800" algn="l" defTabSz="457200" rtl="0" eaLnBrk="1" latinLnBrk="0" hangingPunct="1">
                        <a:defRPr sz="1800" kern="1200">
                          <a:solidFill>
                            <a:schemeClr val="tx1"/>
                          </a:solidFill>
                          <a:latin typeface="Calibri"/>
                        </a:defRPr>
                      </a:lvl5pPr>
                      <a:lvl6pPr marL="2286000" algn="l" defTabSz="457200" rtl="0" eaLnBrk="1" latinLnBrk="0" hangingPunct="1">
                        <a:defRPr sz="1800" kern="1200">
                          <a:solidFill>
                            <a:schemeClr val="tx1"/>
                          </a:solidFill>
                          <a:latin typeface="Calibri"/>
                        </a:defRPr>
                      </a:lvl6pPr>
                      <a:lvl7pPr marL="2743200" algn="l" defTabSz="457200" rtl="0" eaLnBrk="1" latinLnBrk="0" hangingPunct="1">
                        <a:defRPr sz="1800" kern="1200">
                          <a:solidFill>
                            <a:schemeClr val="tx1"/>
                          </a:solidFill>
                          <a:latin typeface="Calibri"/>
                        </a:defRPr>
                      </a:lvl7pPr>
                      <a:lvl8pPr marL="3200400" algn="l" defTabSz="457200" rtl="0" eaLnBrk="1" latinLnBrk="0" hangingPunct="1">
                        <a:defRPr sz="1800" kern="1200">
                          <a:solidFill>
                            <a:schemeClr val="tx1"/>
                          </a:solidFill>
                          <a:latin typeface="Calibri"/>
                        </a:defRPr>
                      </a:lvl8pPr>
                      <a:lvl9pPr marL="3657600" algn="l" defTabSz="457200" rtl="0" eaLnBrk="1" latinLnBrk="0" hangingPunct="1">
                        <a:defRPr sz="1800" kern="1200">
                          <a:solidFill>
                            <a:schemeClr val="tx1"/>
                          </a:solidFill>
                          <a:latin typeface="Calibri"/>
                        </a:defRPr>
                      </a:lvl9pPr>
                    </a:lstStyle>
                    <a:p>
                      <a:r>
                        <a:rPr lang="en-US" sz="1600" dirty="0">
                          <a:solidFill>
                            <a:schemeClr val="tx1"/>
                          </a:solidFill>
                          <a:latin typeface="Century Gothic" panose="020B0502020202020204" pitchFamily="34" charset="0"/>
                        </a:rPr>
                        <a:t>$225,820</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
        <p:nvSpPr>
          <p:cNvPr id="15" name="TextBox 14"/>
          <p:cNvSpPr txBox="1"/>
          <p:nvPr/>
        </p:nvSpPr>
        <p:spPr>
          <a:xfrm>
            <a:off x="461827" y="4365497"/>
            <a:ext cx="8202887" cy="584775"/>
          </a:xfrm>
          <a:prstGeom prst="rect">
            <a:avLst/>
          </a:prstGeom>
          <a:noFill/>
        </p:spPr>
        <p:txBody>
          <a:bodyPr wrap="none" rtlCol="0">
            <a:spAutoFit/>
          </a:bodyPr>
          <a:lstStyle/>
          <a:p>
            <a:r>
              <a:rPr lang="en-US" sz="1600" dirty="0">
                <a:solidFill>
                  <a:srgbClr val="242852"/>
                </a:solidFill>
              </a:rPr>
              <a:t>This example demonstrates that the lease costs of the particular one-stop center </a:t>
            </a:r>
          </a:p>
          <a:p>
            <a:r>
              <a:rPr lang="en-US" sz="1600" dirty="0">
                <a:solidFill>
                  <a:srgbClr val="242852"/>
                </a:solidFill>
              </a:rPr>
              <a:t>will be allocated partially by square footage and partially by customers served. </a:t>
            </a:r>
          </a:p>
        </p:txBody>
      </p:sp>
    </p:spTree>
    <p:extLst>
      <p:ext uri="{BB962C8B-B14F-4D97-AF65-F5344CB8AC3E}">
        <p14:creationId xmlns:p14="http://schemas.microsoft.com/office/powerpoint/2010/main" val="3205129820"/>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5" name="TextBox 4"/>
          <p:cNvSpPr txBox="1"/>
          <p:nvPr/>
        </p:nvSpPr>
        <p:spPr>
          <a:xfrm>
            <a:off x="465252" y="1529890"/>
            <a:ext cx="8213496" cy="4313561"/>
          </a:xfrm>
          <a:prstGeom prst="rect">
            <a:avLst/>
          </a:prstGeom>
          <a:noFill/>
        </p:spPr>
        <p:txBody>
          <a:bodyPr wrap="square" rtlCol="0">
            <a:noAutofit/>
          </a:bodyPr>
          <a:lstStyle/>
          <a:p>
            <a:pPr algn="ctr"/>
            <a:r>
              <a:rPr lang="en-US" sz="2400" dirty="0">
                <a:solidFill>
                  <a:schemeClr val="accent1"/>
                </a:solidFill>
              </a:rPr>
              <a:t>LFM Space Allocation</a:t>
            </a:r>
          </a:p>
          <a:p>
            <a:endParaRPr lang="en-US" sz="2000" dirty="0">
              <a:solidFill>
                <a:schemeClr val="accent1"/>
              </a:solidFill>
            </a:endParaRPr>
          </a:p>
          <a:p>
            <a:r>
              <a:rPr lang="en-US" sz="2000" dirty="0">
                <a:solidFill>
                  <a:schemeClr val="accent1"/>
                </a:solidFill>
              </a:rPr>
              <a:t>1. Allocate rental costs of direct space and common space (less Resource Room) via square footage.</a:t>
            </a:r>
          </a:p>
          <a:p>
            <a:endParaRPr lang="en-US" sz="2000" dirty="0">
              <a:solidFill>
                <a:schemeClr val="accent1"/>
              </a:solidFill>
            </a:endParaRPr>
          </a:p>
          <a:p>
            <a:r>
              <a:rPr lang="en-US" sz="2000" dirty="0">
                <a:solidFill>
                  <a:schemeClr val="accent1"/>
                </a:solidFill>
              </a:rPr>
              <a:t>Space Information:</a:t>
            </a:r>
          </a:p>
          <a:p>
            <a:pPr marL="285750" indent="-285750">
              <a:spcBef>
                <a:spcPts val="600"/>
              </a:spcBef>
              <a:buFont typeface="Wingdings" panose="05000000000000000000" pitchFamily="2" charset="2"/>
              <a:buChar char="Ø"/>
            </a:pPr>
            <a:r>
              <a:rPr lang="en-US" sz="2000" dirty="0">
                <a:solidFill>
                  <a:schemeClr val="accent1"/>
                </a:solidFill>
              </a:rPr>
              <a:t>Total one-stop center rental costs are $225,820</a:t>
            </a:r>
          </a:p>
          <a:p>
            <a:pPr marL="285750" indent="-285750">
              <a:spcBef>
                <a:spcPts val="600"/>
              </a:spcBef>
              <a:buFont typeface="Wingdings" panose="05000000000000000000" pitchFamily="2" charset="2"/>
              <a:buChar char="Ø"/>
            </a:pPr>
            <a:r>
              <a:rPr lang="en-US" sz="2000" dirty="0">
                <a:solidFill>
                  <a:schemeClr val="accent1"/>
                </a:solidFill>
              </a:rPr>
              <a:t>Total one-stop square footage is 1,500 square feet</a:t>
            </a:r>
          </a:p>
          <a:p>
            <a:pPr marL="742950" lvl="2" indent="-285750">
              <a:spcBef>
                <a:spcPts val="600"/>
              </a:spcBef>
              <a:buFont typeface="Wingdings" panose="05000000000000000000" pitchFamily="2" charset="2"/>
              <a:buChar char="Ø"/>
            </a:pPr>
            <a:r>
              <a:rPr lang="en-US" sz="2000" dirty="0">
                <a:solidFill>
                  <a:schemeClr val="accent1"/>
                </a:solidFill>
              </a:rPr>
              <a:t>Direct partner occupied space is 500 square feet</a:t>
            </a:r>
          </a:p>
          <a:p>
            <a:pPr marL="742950" lvl="2" indent="-285750">
              <a:spcBef>
                <a:spcPts val="600"/>
              </a:spcBef>
              <a:buFont typeface="Wingdings" panose="05000000000000000000" pitchFamily="2" charset="2"/>
              <a:buChar char="Ø"/>
            </a:pPr>
            <a:r>
              <a:rPr lang="en-US" sz="2000" dirty="0">
                <a:solidFill>
                  <a:schemeClr val="accent1"/>
                </a:solidFill>
              </a:rPr>
              <a:t>Total common space is 1,000 square feet</a:t>
            </a:r>
          </a:p>
          <a:p>
            <a:pPr marL="1200150" lvl="4" indent="-285750">
              <a:spcBef>
                <a:spcPts val="600"/>
              </a:spcBef>
              <a:buFont typeface="Wingdings" panose="05000000000000000000" pitchFamily="2" charset="2"/>
              <a:buChar char="Ø"/>
            </a:pPr>
            <a:r>
              <a:rPr lang="en-US" sz="2000" dirty="0">
                <a:solidFill>
                  <a:schemeClr val="accent1"/>
                </a:solidFill>
              </a:rPr>
              <a:t>Resource Room is 225 square feet</a:t>
            </a: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p:txBody>
      </p:sp>
    </p:spTree>
    <p:extLst>
      <p:ext uri="{BB962C8B-B14F-4D97-AF65-F5344CB8AC3E}">
        <p14:creationId xmlns:p14="http://schemas.microsoft.com/office/powerpoint/2010/main" val="1044618550"/>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8" name="Footer Placeholder 7"/>
          <p:cNvSpPr>
            <a:spLocks noGrp="1"/>
          </p:cNvSpPr>
          <p:nvPr>
            <p:ph type="ftr" sz="quarter" idx="4294967295"/>
          </p:nvPr>
        </p:nvSpPr>
        <p:spPr>
          <a:xfrm>
            <a:off x="0" y="5264150"/>
            <a:ext cx="8410575" cy="777875"/>
          </a:xfrm>
          <a:prstGeom prst="rect">
            <a:avLst/>
          </a:prstGeom>
        </p:spPr>
        <p:txBody>
          <a:bodyPr/>
          <a:lstStyle/>
          <a:p>
            <a:r>
              <a:rPr lang="en-US" dirty="0">
                <a:solidFill>
                  <a:prstClr val="white"/>
                </a:solidFill>
              </a:rPr>
              <a:t>U.S. Department of Labor, Employment and Training Administration</a:t>
            </a:r>
          </a:p>
        </p:txBody>
      </p:sp>
      <p:sp>
        <p:nvSpPr>
          <p:cNvPr id="5" name="TextBox 4"/>
          <p:cNvSpPr txBox="1"/>
          <p:nvPr/>
        </p:nvSpPr>
        <p:spPr>
          <a:xfrm>
            <a:off x="199180" y="2033675"/>
            <a:ext cx="8465534" cy="3373477"/>
          </a:xfrm>
          <a:prstGeom prst="rect">
            <a:avLst/>
          </a:prstGeom>
          <a:noFill/>
        </p:spPr>
        <p:txBody>
          <a:bodyPr wrap="square" rtlCol="0">
            <a:noAutofit/>
          </a:bodyPr>
          <a:lstStyle/>
          <a:p>
            <a:pPr algn="ctr" defTabSz="914400"/>
            <a:r>
              <a:rPr lang="en-US" sz="2400" b="1" dirty="0">
                <a:solidFill>
                  <a:schemeClr val="accent1"/>
                </a:solidFill>
              </a:rPr>
              <a:t>LFM Space Allocation</a:t>
            </a:r>
          </a:p>
          <a:p>
            <a:pPr algn="ctr" defTabSz="914400"/>
            <a:r>
              <a:rPr lang="en-US" sz="2400" b="1" dirty="0">
                <a:solidFill>
                  <a:schemeClr val="accent1"/>
                </a:solidFill>
              </a:rPr>
              <a:t>Square Footage for 85 percent</a:t>
            </a:r>
          </a:p>
          <a:p>
            <a:pPr algn="ctr" defTabSz="914400"/>
            <a:endParaRPr lang="en-US" sz="2000" b="1" dirty="0">
              <a:solidFill>
                <a:schemeClr val="accent1"/>
              </a:solidFill>
            </a:endParaRPr>
          </a:p>
          <a:p>
            <a:pPr marL="285750" indent="-285750">
              <a:buFont typeface="Wingdings" panose="05000000000000000000" pitchFamily="2" charset="2"/>
              <a:buChar char="Ø"/>
            </a:pPr>
            <a:r>
              <a:rPr lang="en-US" dirty="0">
                <a:solidFill>
                  <a:schemeClr val="accent1"/>
                </a:solidFill>
              </a:rPr>
              <a:t>What percentage of space is allocated using square footage?</a:t>
            </a:r>
          </a:p>
          <a:p>
            <a:pPr algn="ctr" defTabSz="914400"/>
            <a:r>
              <a:rPr lang="en-US" dirty="0">
                <a:solidFill>
                  <a:schemeClr val="accent1"/>
                </a:solidFill>
              </a:rPr>
              <a:t>((Direct space + (Total Common Space – Resource Room Space)) / Total space)</a:t>
            </a:r>
          </a:p>
          <a:p>
            <a:pPr algn="ctr" defTabSz="914400"/>
            <a:r>
              <a:rPr lang="en-US" b="1" dirty="0">
                <a:solidFill>
                  <a:schemeClr val="accent1"/>
                </a:solidFill>
              </a:rPr>
              <a:t>(500 + (1,000 – 225)) / 1,500 =.85 (or 85 percent)</a:t>
            </a:r>
          </a:p>
          <a:p>
            <a:pPr algn="ctr" defTabSz="914400"/>
            <a:endParaRPr lang="en-US" dirty="0">
              <a:solidFill>
                <a:schemeClr val="accent1"/>
              </a:solidFill>
            </a:endParaRPr>
          </a:p>
          <a:p>
            <a:pPr marL="285750" indent="-285750">
              <a:buFont typeface="Wingdings" panose="05000000000000000000" pitchFamily="2" charset="2"/>
              <a:buChar char="Ø"/>
            </a:pPr>
            <a:r>
              <a:rPr lang="en-US" dirty="0">
                <a:solidFill>
                  <a:schemeClr val="accent1"/>
                </a:solidFill>
              </a:rPr>
              <a:t>What is amount of rent allocated using square footage?</a:t>
            </a:r>
          </a:p>
          <a:p>
            <a:pPr algn="ctr" defTabSz="914400"/>
            <a:r>
              <a:rPr lang="en-US" dirty="0">
                <a:solidFill>
                  <a:schemeClr val="accent1"/>
                </a:solidFill>
              </a:rPr>
              <a:t>(Percent of space allocated using square footage X Total Rental Cost)</a:t>
            </a:r>
          </a:p>
          <a:p>
            <a:pPr algn="ctr" defTabSz="914400"/>
            <a:r>
              <a:rPr lang="en-US" b="1" dirty="0">
                <a:solidFill>
                  <a:schemeClr val="accent1"/>
                </a:solidFill>
              </a:rPr>
              <a:t>85% X $225,820 = $191,947</a:t>
            </a:r>
            <a:endParaRPr lang="en-US" dirty="0">
              <a:solidFill>
                <a:schemeClr val="accent1"/>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p:txBody>
      </p:sp>
    </p:spTree>
    <p:extLst>
      <p:ext uri="{BB962C8B-B14F-4D97-AF65-F5344CB8AC3E}">
        <p14:creationId xmlns:p14="http://schemas.microsoft.com/office/powerpoint/2010/main" val="2394992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672860" y="1466491"/>
            <a:ext cx="7065250" cy="4451230"/>
          </a:xfrm>
        </p:spPr>
        <p:txBody>
          <a:bodyPr>
            <a:normAutofit fontScale="32500" lnSpcReduction="20000"/>
          </a:bodyPr>
          <a:lstStyle/>
          <a:p>
            <a:pPr>
              <a:lnSpc>
                <a:spcPct val="120000"/>
              </a:lnSpc>
            </a:pPr>
            <a:r>
              <a:rPr lang="en-US" sz="7200" dirty="0"/>
              <a:t>Department of Education</a:t>
            </a:r>
          </a:p>
          <a:p>
            <a:pPr lvl="1">
              <a:lnSpc>
                <a:spcPct val="120000"/>
              </a:lnSpc>
              <a:spcBef>
                <a:spcPts val="0"/>
              </a:spcBef>
            </a:pPr>
            <a:r>
              <a:rPr lang="en-US" sz="6800" dirty="0"/>
              <a:t>Craig McManus, Financial Management Specialist</a:t>
            </a:r>
          </a:p>
          <a:p>
            <a:pPr lvl="2">
              <a:lnSpc>
                <a:spcPct val="120000"/>
              </a:lnSpc>
              <a:spcBef>
                <a:spcPts val="0"/>
              </a:spcBef>
              <a:spcAft>
                <a:spcPts val="0"/>
              </a:spcAft>
            </a:pPr>
            <a:r>
              <a:rPr lang="en-US" sz="6800" dirty="0"/>
              <a:t>	</a:t>
            </a:r>
            <a:r>
              <a:rPr lang="en-US" sz="5500" dirty="0"/>
              <a:t>Rehabilitation Services Administration</a:t>
            </a:r>
          </a:p>
          <a:p>
            <a:pPr lvl="1">
              <a:lnSpc>
                <a:spcPct val="120000"/>
              </a:lnSpc>
              <a:spcBef>
                <a:spcPts val="0"/>
              </a:spcBef>
            </a:pPr>
            <a:r>
              <a:rPr lang="en-US" sz="6800" dirty="0"/>
              <a:t>Jay </a:t>
            </a:r>
            <a:r>
              <a:rPr lang="en-US" sz="6800" dirty="0" err="1"/>
              <a:t>LeMaster</a:t>
            </a:r>
            <a:r>
              <a:rPr lang="en-US" sz="6800" dirty="0"/>
              <a:t>, Education Program Supervisor</a:t>
            </a:r>
          </a:p>
          <a:p>
            <a:pPr lvl="2">
              <a:lnSpc>
                <a:spcPct val="120000"/>
              </a:lnSpc>
              <a:spcBef>
                <a:spcPts val="0"/>
              </a:spcBef>
              <a:spcAft>
                <a:spcPts val="0"/>
              </a:spcAft>
            </a:pPr>
            <a:r>
              <a:rPr lang="en-US" sz="6800" dirty="0"/>
              <a:t>	</a:t>
            </a:r>
            <a:r>
              <a:rPr lang="en-US" sz="5500" dirty="0"/>
              <a:t>Office of Career, Technical, and Adult Education</a:t>
            </a:r>
          </a:p>
          <a:p>
            <a:pPr>
              <a:lnSpc>
                <a:spcPct val="120000"/>
              </a:lnSpc>
            </a:pPr>
            <a:r>
              <a:rPr lang="en-US" sz="7200" dirty="0"/>
              <a:t>Department of Labor</a:t>
            </a:r>
          </a:p>
          <a:p>
            <a:pPr lvl="1">
              <a:lnSpc>
                <a:spcPct val="120000"/>
              </a:lnSpc>
              <a:spcBef>
                <a:spcPts val="0"/>
              </a:spcBef>
            </a:pPr>
            <a:r>
              <a:rPr lang="en-US" sz="6800" dirty="0"/>
              <a:t>Jacqui </a:t>
            </a:r>
            <a:r>
              <a:rPr lang="en-US" sz="6800" dirty="0" err="1"/>
              <a:t>Shoholm</a:t>
            </a:r>
            <a:r>
              <a:rPr lang="en-US" sz="6800" dirty="0"/>
              <a:t>, Senior Regulatory Analyst</a:t>
            </a:r>
          </a:p>
          <a:p>
            <a:pPr lvl="2">
              <a:lnSpc>
                <a:spcPct val="120000"/>
              </a:lnSpc>
              <a:spcBef>
                <a:spcPts val="0"/>
              </a:spcBef>
              <a:spcAft>
                <a:spcPts val="0"/>
              </a:spcAft>
            </a:pPr>
            <a:r>
              <a:rPr lang="en-US" sz="6800" dirty="0"/>
              <a:t>	</a:t>
            </a:r>
            <a:r>
              <a:rPr lang="en-US" sz="5500" dirty="0"/>
              <a:t>Employment and Training Administration</a:t>
            </a:r>
          </a:p>
          <a:p>
            <a:pPr lvl="1">
              <a:lnSpc>
                <a:spcPct val="120000"/>
              </a:lnSpc>
              <a:spcBef>
                <a:spcPts val="0"/>
              </a:spcBef>
            </a:pPr>
            <a:r>
              <a:rPr lang="en-US" sz="6800" dirty="0"/>
              <a:t>Chanel Castaneda, Grant Management Specialist</a:t>
            </a:r>
          </a:p>
          <a:p>
            <a:pPr lvl="2">
              <a:lnSpc>
                <a:spcPct val="120000"/>
              </a:lnSpc>
              <a:spcBef>
                <a:spcPts val="0"/>
              </a:spcBef>
              <a:spcAft>
                <a:spcPts val="0"/>
              </a:spcAft>
            </a:pPr>
            <a:r>
              <a:rPr lang="en-US" sz="6800" dirty="0"/>
              <a:t>	</a:t>
            </a:r>
            <a:r>
              <a:rPr lang="en-US" sz="5500" dirty="0"/>
              <a:t>Employment and Training Administration</a:t>
            </a:r>
          </a:p>
          <a:p>
            <a:pPr lvl="1">
              <a:lnSpc>
                <a:spcPct val="120000"/>
              </a:lnSpc>
              <a:spcBef>
                <a:spcPts val="0"/>
              </a:spcBef>
            </a:pPr>
            <a:r>
              <a:rPr lang="en-US" sz="6800" dirty="0"/>
              <a:t>Christopher Mayo, Regulatory Policy Analyst</a:t>
            </a:r>
          </a:p>
          <a:p>
            <a:pPr lvl="2">
              <a:lnSpc>
                <a:spcPct val="120000"/>
              </a:lnSpc>
              <a:spcBef>
                <a:spcPts val="0"/>
              </a:spcBef>
              <a:spcAft>
                <a:spcPts val="0"/>
              </a:spcAft>
            </a:pPr>
            <a:r>
              <a:rPr lang="en-US" sz="6800" dirty="0"/>
              <a:t>	</a:t>
            </a:r>
            <a:r>
              <a:rPr lang="en-US" sz="5500" dirty="0"/>
              <a:t>Employment and Training Administration</a:t>
            </a:r>
          </a:p>
          <a:p>
            <a:pPr lvl="2">
              <a:lnSpc>
                <a:spcPct val="120000"/>
              </a:lnSpc>
            </a:pPr>
            <a:endParaRPr lang="en-US" sz="3200" dirty="0"/>
          </a:p>
          <a:p>
            <a:pPr lvl="2"/>
            <a:endParaRPr lang="en-US" sz="3200" dirty="0"/>
          </a:p>
          <a:p>
            <a:pPr lvl="2"/>
            <a:endParaRPr lang="en-US" sz="3200" dirty="0"/>
          </a:p>
          <a:p>
            <a:pPr lvl="2"/>
            <a:endParaRPr lang="en-US" sz="3200" dirty="0"/>
          </a:p>
          <a:p>
            <a:pPr lvl="2"/>
            <a:endParaRPr lang="en-US" sz="3200" dirty="0"/>
          </a:p>
          <a:p>
            <a:pPr lvl="2"/>
            <a:endParaRPr lang="en-US" sz="3200" dirty="0"/>
          </a:p>
        </p:txBody>
      </p:sp>
    </p:spTree>
    <p:extLst>
      <p:ext uri="{BB962C8B-B14F-4D97-AF65-F5344CB8AC3E}">
        <p14:creationId xmlns:p14="http://schemas.microsoft.com/office/powerpoint/2010/main" val="34313712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8" name="Footer Placeholder 7"/>
          <p:cNvSpPr>
            <a:spLocks noGrp="1"/>
          </p:cNvSpPr>
          <p:nvPr>
            <p:ph type="ftr" sz="quarter" idx="4294967295"/>
          </p:nvPr>
        </p:nvSpPr>
        <p:spPr>
          <a:xfrm>
            <a:off x="0" y="5264150"/>
            <a:ext cx="8410575" cy="777875"/>
          </a:xfrm>
          <a:prstGeom prst="rect">
            <a:avLst/>
          </a:prstGeom>
        </p:spPr>
        <p:txBody>
          <a:bodyPr/>
          <a:lstStyle/>
          <a:p>
            <a:r>
              <a:rPr lang="en-US" dirty="0">
                <a:solidFill>
                  <a:prstClr val="white"/>
                </a:solidFill>
              </a:rPr>
              <a:t>U.S. Department of Labor, Employment and Training Administration</a:t>
            </a:r>
          </a:p>
        </p:txBody>
      </p:sp>
      <p:sp>
        <p:nvSpPr>
          <p:cNvPr id="5" name="TextBox 4"/>
          <p:cNvSpPr txBox="1"/>
          <p:nvPr/>
        </p:nvSpPr>
        <p:spPr>
          <a:xfrm>
            <a:off x="501104" y="1669146"/>
            <a:ext cx="8213496" cy="715588"/>
          </a:xfrm>
          <a:prstGeom prst="rect">
            <a:avLst/>
          </a:prstGeom>
          <a:noFill/>
        </p:spPr>
        <p:txBody>
          <a:bodyPr wrap="square" rtlCol="0">
            <a:noAutofit/>
          </a:bodyPr>
          <a:lstStyle/>
          <a:p>
            <a:pPr algn="ctr" defTabSz="914400"/>
            <a:r>
              <a:rPr lang="en-US" sz="2000" b="1" dirty="0">
                <a:solidFill>
                  <a:schemeClr val="accent1"/>
                </a:solidFill>
              </a:rPr>
              <a:t>LFM Space Allocation</a:t>
            </a:r>
          </a:p>
          <a:p>
            <a:pPr algn="ctr" defTabSz="914400"/>
            <a:r>
              <a:rPr lang="en-US" sz="2000" b="1" dirty="0">
                <a:solidFill>
                  <a:schemeClr val="accent1"/>
                </a:solidFill>
              </a:rPr>
              <a:t>Square Footage for 85 percent</a:t>
            </a: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p:txBody>
      </p:sp>
      <p:graphicFrame>
        <p:nvGraphicFramePr>
          <p:cNvPr id="14" name="Table 13"/>
          <p:cNvGraphicFramePr>
            <a:graphicFrameLocks noGrp="1"/>
          </p:cNvGraphicFramePr>
          <p:nvPr>
            <p:extLst>
              <p:ext uri="{D42A27DB-BD31-4B8C-83A1-F6EECF244321}">
                <p14:modId xmlns:p14="http://schemas.microsoft.com/office/powerpoint/2010/main" val="1506606784"/>
              </p:ext>
            </p:extLst>
          </p:nvPr>
        </p:nvGraphicFramePr>
        <p:xfrm>
          <a:off x="501104" y="2507724"/>
          <a:ext cx="7924800" cy="2695448"/>
        </p:xfrm>
        <a:graphic>
          <a:graphicData uri="http://schemas.openxmlformats.org/drawingml/2006/table">
            <a:tbl>
              <a:tblPr firstRow="1" bandRow="1"/>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981200">
                  <a:extLst>
                    <a:ext uri="{9D8B030D-6E8A-4147-A177-3AD203B41FA5}">
                      <a16:colId xmlns:a16="http://schemas.microsoft.com/office/drawing/2014/main" val="20003"/>
                    </a:ext>
                  </a:extLst>
                </a:gridCol>
              </a:tblGrid>
              <a:tr h="370840">
                <a:tc>
                  <a:txBody>
                    <a:bodyPr/>
                    <a:lstStyle/>
                    <a:p>
                      <a:pPr marL="0" marR="0">
                        <a:lnSpc>
                          <a:spcPct val="115000"/>
                        </a:lnSpc>
                        <a:spcBef>
                          <a:spcPts val="0"/>
                        </a:spcBef>
                        <a:spcAft>
                          <a:spcPts val="0"/>
                        </a:spcAft>
                      </a:pPr>
                      <a:r>
                        <a:rPr lang="en-US" sz="1600" b="1" dirty="0">
                          <a:solidFill>
                            <a:schemeClr val="tx1"/>
                          </a:solidFill>
                          <a:effectLst/>
                        </a:rPr>
                        <a:t>Partners</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tc>
                  <a:txBody>
                    <a:bodyPr/>
                    <a:lstStyle/>
                    <a:p>
                      <a:pPr marL="0" marR="0">
                        <a:lnSpc>
                          <a:spcPct val="115000"/>
                        </a:lnSpc>
                        <a:spcBef>
                          <a:spcPts val="0"/>
                        </a:spcBef>
                        <a:spcAft>
                          <a:spcPts val="0"/>
                        </a:spcAft>
                      </a:pPr>
                      <a:r>
                        <a:rPr lang="en-US" sz="1600" b="1" dirty="0">
                          <a:solidFill>
                            <a:schemeClr val="tx1"/>
                          </a:solidFill>
                          <a:effectLst/>
                        </a:rPr>
                        <a:t>Square Footage</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tc>
                  <a:txBody>
                    <a:bodyPr/>
                    <a:lstStyle/>
                    <a:p>
                      <a:pPr marL="0" marR="0">
                        <a:lnSpc>
                          <a:spcPct val="115000"/>
                        </a:lnSpc>
                        <a:spcBef>
                          <a:spcPts val="0"/>
                        </a:spcBef>
                        <a:spcAft>
                          <a:spcPts val="0"/>
                        </a:spcAft>
                      </a:pPr>
                      <a:r>
                        <a:rPr lang="en-US" sz="1600" b="1" dirty="0">
                          <a:solidFill>
                            <a:schemeClr val="tx1"/>
                          </a:solidFill>
                          <a:effectLst/>
                        </a:rPr>
                        <a:t>Square Footage Percent per partner</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tc>
                  <a:txBody>
                    <a:bodyPr/>
                    <a:lstStyle/>
                    <a:p>
                      <a:pPr marL="0" marR="0">
                        <a:lnSpc>
                          <a:spcPct val="115000"/>
                        </a:lnSpc>
                        <a:spcBef>
                          <a:spcPts val="0"/>
                        </a:spcBef>
                        <a:spcAft>
                          <a:spcPts val="0"/>
                        </a:spcAft>
                      </a:pPr>
                      <a:r>
                        <a:rPr lang="en-US" sz="1600" b="1" dirty="0">
                          <a:solidFill>
                            <a:schemeClr val="tx1"/>
                          </a:solidFill>
                          <a:effectLst/>
                        </a:rPr>
                        <a:t>Partner allocations of the $191,947</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1F497D">
                        <a:lumMod val="40000"/>
                        <a:lumOff val="60000"/>
                      </a:srgbClr>
                    </a:solidFill>
                  </a:tcPr>
                </a:tc>
                <a:extLst>
                  <a:ext uri="{0D108BD9-81ED-4DB2-BD59-A6C34878D82A}">
                    <a16:rowId xmlns:a16="http://schemas.microsoft.com/office/drawing/2014/main" val="10000"/>
                  </a:ext>
                </a:extLst>
              </a:tr>
              <a:tr h="370840">
                <a:tc>
                  <a:txBody>
                    <a:bodyPr/>
                    <a:lstStyle/>
                    <a:p>
                      <a:pPr marL="0" marR="0">
                        <a:lnSpc>
                          <a:spcPct val="115000"/>
                        </a:lnSpc>
                        <a:spcBef>
                          <a:spcPts val="0"/>
                        </a:spcBef>
                        <a:spcAft>
                          <a:spcPts val="0"/>
                        </a:spcAft>
                      </a:pPr>
                      <a:r>
                        <a:rPr lang="en-US" sz="1600" b="1" dirty="0">
                          <a:solidFill>
                            <a:schemeClr val="tx1"/>
                          </a:solidFill>
                          <a:effectLst/>
                        </a:rPr>
                        <a:t>Partner 1</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b="1" dirty="0">
                          <a:solidFill>
                            <a:schemeClr val="tx1"/>
                          </a:solidFill>
                          <a:effectLst/>
                        </a:rPr>
                        <a:t>20%</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a:solidFill>
                            <a:schemeClr val="tx1"/>
                          </a:solidFill>
                          <a:effectLst/>
                        </a:rPr>
                        <a:t>$38,389.40</a:t>
                      </a:r>
                      <a:endParaRPr lang="en-US" sz="160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840">
                <a:tc>
                  <a:txBody>
                    <a:bodyPr/>
                    <a:lstStyle/>
                    <a:p>
                      <a:pPr marL="0" marR="0">
                        <a:lnSpc>
                          <a:spcPct val="115000"/>
                        </a:lnSpc>
                        <a:spcBef>
                          <a:spcPts val="0"/>
                        </a:spcBef>
                        <a:spcAft>
                          <a:spcPts val="0"/>
                        </a:spcAft>
                      </a:pPr>
                      <a:r>
                        <a:rPr lang="en-US" sz="1600" b="1" dirty="0">
                          <a:solidFill>
                            <a:schemeClr val="tx1"/>
                          </a:solidFill>
                          <a:effectLst/>
                        </a:rPr>
                        <a:t>Partner 2</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dirty="0">
                          <a:solidFill>
                            <a:schemeClr val="tx1"/>
                          </a:solidFill>
                          <a:effectLst/>
                        </a:rPr>
                        <a:t>100</a:t>
                      </a:r>
                      <a:endParaRPr lang="en-US" sz="1600"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b="1" dirty="0">
                          <a:solidFill>
                            <a:schemeClr val="tx1"/>
                          </a:solidFill>
                          <a:effectLst/>
                        </a:rPr>
                        <a:t>20%</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a:solidFill>
                            <a:schemeClr val="tx1"/>
                          </a:solidFill>
                          <a:effectLst/>
                        </a:rPr>
                        <a:t>$38,389.40</a:t>
                      </a:r>
                      <a:endParaRPr lang="en-US" sz="160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840">
                <a:tc>
                  <a:txBody>
                    <a:bodyPr/>
                    <a:lstStyle/>
                    <a:p>
                      <a:pPr marL="0" marR="0">
                        <a:lnSpc>
                          <a:spcPct val="115000"/>
                        </a:lnSpc>
                        <a:spcBef>
                          <a:spcPts val="0"/>
                        </a:spcBef>
                        <a:spcAft>
                          <a:spcPts val="0"/>
                        </a:spcAft>
                      </a:pPr>
                      <a:r>
                        <a:rPr lang="en-US" sz="1600" b="1" dirty="0">
                          <a:solidFill>
                            <a:schemeClr val="tx1"/>
                          </a:solidFill>
                          <a:effectLst/>
                        </a:rPr>
                        <a:t>Partner 3</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dirty="0">
                          <a:solidFill>
                            <a:schemeClr val="tx1"/>
                          </a:solidFill>
                          <a:effectLst/>
                        </a:rPr>
                        <a:t>75</a:t>
                      </a:r>
                      <a:endParaRPr lang="en-US" sz="1600"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b="1" dirty="0">
                          <a:solidFill>
                            <a:schemeClr val="tx1"/>
                          </a:solidFill>
                          <a:effectLst/>
                        </a:rPr>
                        <a:t>15%</a:t>
                      </a:r>
                      <a:endParaRPr lang="en-US" sz="1600" b="1"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a:solidFill>
                            <a:schemeClr val="tx1"/>
                          </a:solidFill>
                          <a:effectLst/>
                        </a:rPr>
                        <a:t>$28,792.05</a:t>
                      </a:r>
                      <a:endParaRPr lang="en-US" sz="160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840">
                <a:tc>
                  <a:txBody>
                    <a:bodyPr/>
                    <a:lstStyle/>
                    <a:p>
                      <a:pPr marL="0" marR="0">
                        <a:lnSpc>
                          <a:spcPct val="115000"/>
                        </a:lnSpc>
                        <a:spcBef>
                          <a:spcPts val="0"/>
                        </a:spcBef>
                        <a:spcAft>
                          <a:spcPts val="0"/>
                        </a:spcAft>
                      </a:pPr>
                      <a:r>
                        <a:rPr lang="en-US" sz="1600" b="1" dirty="0">
                          <a:solidFill>
                            <a:schemeClr val="tx1"/>
                          </a:solidFill>
                          <a:effectLst/>
                        </a:rPr>
                        <a:t>Partner 4</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dirty="0">
                          <a:solidFill>
                            <a:schemeClr val="tx1"/>
                          </a:solidFill>
                          <a:effectLst/>
                        </a:rPr>
                        <a:t>225</a:t>
                      </a:r>
                      <a:endParaRPr lang="en-US" sz="1600"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b="1" dirty="0">
                          <a:solidFill>
                            <a:schemeClr val="tx1"/>
                          </a:solidFill>
                          <a:effectLst/>
                        </a:rPr>
                        <a:t>45%</a:t>
                      </a:r>
                      <a:endParaRPr lang="en-US" sz="1600" b="1"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dirty="0">
                          <a:solidFill>
                            <a:schemeClr val="tx1"/>
                          </a:solidFill>
                          <a:effectLst/>
                        </a:rPr>
                        <a:t>$86,376.15</a:t>
                      </a:r>
                      <a:endParaRPr lang="en-US" sz="1600"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840">
                <a:tc>
                  <a:txBody>
                    <a:bodyPr/>
                    <a:lstStyle/>
                    <a:p>
                      <a:pPr marL="0" marR="0">
                        <a:lnSpc>
                          <a:spcPct val="115000"/>
                        </a:lnSpc>
                        <a:spcBef>
                          <a:spcPts val="0"/>
                        </a:spcBef>
                        <a:spcAft>
                          <a:spcPts val="0"/>
                        </a:spcAft>
                      </a:pPr>
                      <a:r>
                        <a:rPr lang="en-US" sz="1600" b="1" dirty="0">
                          <a:solidFill>
                            <a:schemeClr val="tx1"/>
                          </a:solidFill>
                          <a:effectLst/>
                        </a:rPr>
                        <a:t>Totals</a:t>
                      </a:r>
                      <a:endParaRPr lang="en-US" sz="1600" b="1" dirty="0">
                        <a:solidFill>
                          <a:schemeClr val="tx1"/>
                        </a:solidFill>
                        <a:effectLst/>
                        <a:latin typeface="Calibri"/>
                        <a:ea typeface="Calibri"/>
                        <a:cs typeface="Times New Roman"/>
                      </a:endParaRPr>
                    </a:p>
                  </a:txBody>
                  <a:tcPr marL="68580" marR="68580" marT="0" marB="0">
                    <a:lnL w="12700" cmpd="sng">
                      <a:solidFill>
                        <a:sysClr val="windowText" lastClr="000000"/>
                      </a:solidFill>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dirty="0">
                          <a:solidFill>
                            <a:schemeClr val="tx1"/>
                          </a:solidFill>
                          <a:effectLst/>
                        </a:rPr>
                        <a:t>500</a:t>
                      </a:r>
                      <a:endParaRPr lang="en-US" sz="1600"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b="1" dirty="0">
                          <a:solidFill>
                            <a:schemeClr val="tx1"/>
                          </a:solidFill>
                          <a:effectLst/>
                        </a:rPr>
                        <a:t>100%</a:t>
                      </a:r>
                      <a:endParaRPr lang="en-US" sz="1600" b="1"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p>
                      <a:pPr marL="0" marR="0" algn="r">
                        <a:lnSpc>
                          <a:spcPct val="115000"/>
                        </a:lnSpc>
                        <a:spcBef>
                          <a:spcPts val="0"/>
                        </a:spcBef>
                        <a:spcAft>
                          <a:spcPts val="0"/>
                        </a:spcAft>
                      </a:pPr>
                      <a:r>
                        <a:rPr lang="en-US" sz="1600" dirty="0">
                          <a:solidFill>
                            <a:schemeClr val="tx1"/>
                          </a:solidFill>
                          <a:effectLst/>
                        </a:rPr>
                        <a:t>$191,947</a:t>
                      </a:r>
                      <a:endParaRPr lang="en-US" sz="1600" dirty="0">
                        <a:solidFill>
                          <a:schemeClr val="tx1"/>
                        </a:solidFill>
                        <a:effectLst/>
                        <a:latin typeface="Calibri"/>
                        <a:ea typeface="Calibri"/>
                        <a:cs typeface="Times New Roman"/>
                      </a:endParaRPr>
                    </a:p>
                  </a:txBody>
                  <a:tcPr marL="68580" marR="68580" marT="0" marB="0">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327582411"/>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8" name="Footer Placeholder 7"/>
          <p:cNvSpPr>
            <a:spLocks noGrp="1"/>
          </p:cNvSpPr>
          <p:nvPr>
            <p:ph type="ftr" sz="quarter" idx="4294967295"/>
          </p:nvPr>
        </p:nvSpPr>
        <p:spPr>
          <a:xfrm>
            <a:off x="0" y="5264150"/>
            <a:ext cx="8410575" cy="777875"/>
          </a:xfrm>
          <a:prstGeom prst="rect">
            <a:avLst/>
          </a:prstGeom>
        </p:spPr>
        <p:txBody>
          <a:bodyPr/>
          <a:lstStyle/>
          <a:p>
            <a:endParaRPr lang="en-US" dirty="0">
              <a:solidFill>
                <a:prstClr val="white"/>
              </a:solidFill>
            </a:endParaRPr>
          </a:p>
        </p:txBody>
      </p:sp>
      <p:sp>
        <p:nvSpPr>
          <p:cNvPr id="5" name="TextBox 4"/>
          <p:cNvSpPr txBox="1"/>
          <p:nvPr/>
        </p:nvSpPr>
        <p:spPr>
          <a:xfrm>
            <a:off x="199180" y="1964663"/>
            <a:ext cx="8465534" cy="3373477"/>
          </a:xfrm>
          <a:prstGeom prst="rect">
            <a:avLst/>
          </a:prstGeom>
          <a:noFill/>
        </p:spPr>
        <p:txBody>
          <a:bodyPr wrap="square" rtlCol="0">
            <a:noAutofit/>
          </a:bodyPr>
          <a:lstStyle/>
          <a:p>
            <a:pPr algn="ctr" defTabSz="914400"/>
            <a:r>
              <a:rPr lang="en-US" sz="2400" b="1" dirty="0">
                <a:solidFill>
                  <a:schemeClr val="accent1"/>
                </a:solidFill>
              </a:rPr>
              <a:t>LFM Space Allocation</a:t>
            </a:r>
          </a:p>
          <a:p>
            <a:pPr algn="ctr" defTabSz="914400"/>
            <a:r>
              <a:rPr lang="en-US" sz="2400" b="1" dirty="0">
                <a:solidFill>
                  <a:schemeClr val="accent1"/>
                </a:solidFill>
              </a:rPr>
              <a:t>Consumer Counts for Resource Room - 15 percent</a:t>
            </a:r>
          </a:p>
          <a:p>
            <a:pPr algn="ctr" defTabSz="914400"/>
            <a:endParaRPr lang="en-US" sz="2400" b="1" dirty="0">
              <a:solidFill>
                <a:schemeClr val="accent1"/>
              </a:solidFill>
            </a:endParaRPr>
          </a:p>
          <a:p>
            <a:pPr defTabSz="914400"/>
            <a:r>
              <a:rPr lang="en-US" sz="2400" dirty="0">
                <a:solidFill>
                  <a:schemeClr val="accent1"/>
                </a:solidFill>
              </a:rPr>
              <a:t>2. Allocate rental costs of Resource Room via customer counts.</a:t>
            </a:r>
          </a:p>
          <a:p>
            <a:pPr defTabSz="914400"/>
            <a:endParaRPr lang="en-US" sz="2400" dirty="0">
              <a:solidFill>
                <a:schemeClr val="accent1"/>
              </a:solidFill>
            </a:endParaRPr>
          </a:p>
          <a:p>
            <a:pPr marL="285750" indent="-285750">
              <a:buFont typeface="Wingdings" panose="05000000000000000000" pitchFamily="2" charset="2"/>
              <a:buChar char="Ø"/>
            </a:pPr>
            <a:r>
              <a:rPr lang="en-US" sz="2400" dirty="0">
                <a:solidFill>
                  <a:schemeClr val="accent1"/>
                </a:solidFill>
              </a:rPr>
              <a:t>Resource Room is 225 square feet</a:t>
            </a:r>
          </a:p>
          <a:p>
            <a:pPr marL="285750" indent="-285750">
              <a:buFont typeface="Wingdings" panose="05000000000000000000" pitchFamily="2" charset="2"/>
              <a:buChar char="Ø"/>
            </a:pPr>
            <a:r>
              <a:rPr lang="en-US" sz="2400" dirty="0">
                <a:solidFill>
                  <a:schemeClr val="accent1"/>
                </a:solidFill>
              </a:rPr>
              <a:t>Total one-stop square footage is 1,500 square feet</a:t>
            </a: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a:p>
            <a:endParaRPr lang="en-US" dirty="0">
              <a:solidFill>
                <a:srgbClr val="242852"/>
              </a:solidFill>
            </a:endParaRPr>
          </a:p>
        </p:txBody>
      </p:sp>
    </p:spTree>
    <p:extLst>
      <p:ext uri="{BB962C8B-B14F-4D97-AF65-F5344CB8AC3E}">
        <p14:creationId xmlns:p14="http://schemas.microsoft.com/office/powerpoint/2010/main" val="1441848041"/>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5" name="TextBox 4"/>
          <p:cNvSpPr txBox="1"/>
          <p:nvPr/>
        </p:nvSpPr>
        <p:spPr>
          <a:xfrm>
            <a:off x="199180" y="1947410"/>
            <a:ext cx="8465534" cy="3426847"/>
          </a:xfrm>
          <a:prstGeom prst="rect">
            <a:avLst/>
          </a:prstGeom>
          <a:noFill/>
        </p:spPr>
        <p:txBody>
          <a:bodyPr wrap="square" rtlCol="0">
            <a:noAutofit/>
          </a:bodyPr>
          <a:lstStyle/>
          <a:p>
            <a:pPr lvl="0" algn="ctr" defTabSz="914400"/>
            <a:r>
              <a:rPr lang="en-US" sz="2000" b="1" dirty="0">
                <a:solidFill>
                  <a:schemeClr val="accent1"/>
                </a:solidFill>
                <a:latin typeface="Century Gothic" panose="020B0502020202020204" pitchFamily="34" charset="0"/>
              </a:rPr>
              <a:t>LFM Space Allocation</a:t>
            </a:r>
          </a:p>
          <a:p>
            <a:pPr lvl="0" algn="ctr" defTabSz="914400"/>
            <a:r>
              <a:rPr lang="en-US" sz="2000" b="1" dirty="0">
                <a:solidFill>
                  <a:schemeClr val="accent1"/>
                </a:solidFill>
                <a:latin typeface="Century Gothic" panose="020B0502020202020204" pitchFamily="34" charset="0"/>
              </a:rPr>
              <a:t>Consumer Counts for Resource Room - 15 percent</a:t>
            </a:r>
            <a:endParaRPr lang="en-US" b="1" dirty="0">
              <a:solidFill>
                <a:schemeClr val="accent1"/>
              </a:solidFill>
              <a:latin typeface="Century Gothic" panose="020B0502020202020204" pitchFamily="34" charset="0"/>
            </a:endParaRPr>
          </a:p>
          <a:p>
            <a:endParaRPr lang="en-US" dirty="0">
              <a:solidFill>
                <a:schemeClr val="accent1"/>
              </a:solidFill>
            </a:endParaRPr>
          </a:p>
          <a:p>
            <a:pPr marL="285750" indent="-285750">
              <a:buFont typeface="Wingdings" panose="05000000000000000000" pitchFamily="2" charset="2"/>
              <a:buChar char="Ø"/>
            </a:pPr>
            <a:r>
              <a:rPr lang="en-US" dirty="0">
                <a:solidFill>
                  <a:schemeClr val="accent1"/>
                </a:solidFill>
                <a:latin typeface="Century Gothic" panose="020B0502020202020204" pitchFamily="34" charset="0"/>
              </a:rPr>
              <a:t>What is the percentage of space allocated using customer counts? </a:t>
            </a:r>
          </a:p>
          <a:p>
            <a:pPr lvl="0" algn="ctr" defTabSz="914400"/>
            <a:r>
              <a:rPr lang="en-US" dirty="0">
                <a:solidFill>
                  <a:schemeClr val="accent1"/>
                </a:solidFill>
                <a:latin typeface="Century Gothic" panose="020B0502020202020204" pitchFamily="34" charset="0"/>
              </a:rPr>
              <a:t>Resource Room Square feet / Total Space</a:t>
            </a:r>
          </a:p>
          <a:p>
            <a:pPr lvl="0" algn="ctr" defTabSz="914400"/>
            <a:r>
              <a:rPr lang="en-US" b="1" dirty="0">
                <a:solidFill>
                  <a:schemeClr val="accent1"/>
                </a:solidFill>
                <a:latin typeface="Century Gothic" panose="020B0502020202020204" pitchFamily="34" charset="0"/>
              </a:rPr>
              <a:t>(225 </a:t>
            </a:r>
            <a:r>
              <a:rPr lang="en-US" b="1" dirty="0" err="1">
                <a:solidFill>
                  <a:schemeClr val="accent1"/>
                </a:solidFill>
                <a:latin typeface="Century Gothic" panose="020B0502020202020204" pitchFamily="34" charset="0"/>
              </a:rPr>
              <a:t>sq</a:t>
            </a:r>
            <a:r>
              <a:rPr lang="en-US" b="1" dirty="0">
                <a:solidFill>
                  <a:schemeClr val="accent1"/>
                </a:solidFill>
                <a:latin typeface="Century Gothic" panose="020B0502020202020204" pitchFamily="34" charset="0"/>
              </a:rPr>
              <a:t> </a:t>
            </a:r>
            <a:r>
              <a:rPr lang="en-US" b="1" dirty="0" err="1">
                <a:solidFill>
                  <a:schemeClr val="accent1"/>
                </a:solidFill>
                <a:latin typeface="Century Gothic" panose="020B0502020202020204" pitchFamily="34" charset="0"/>
              </a:rPr>
              <a:t>ft</a:t>
            </a:r>
            <a:r>
              <a:rPr lang="en-US" b="1" dirty="0">
                <a:solidFill>
                  <a:schemeClr val="accent1"/>
                </a:solidFill>
                <a:latin typeface="Century Gothic" panose="020B0502020202020204" pitchFamily="34" charset="0"/>
              </a:rPr>
              <a:t> / 1,500 </a:t>
            </a:r>
            <a:r>
              <a:rPr lang="en-US" b="1" dirty="0" err="1">
                <a:solidFill>
                  <a:schemeClr val="accent1"/>
                </a:solidFill>
                <a:latin typeface="Century Gothic" panose="020B0502020202020204" pitchFamily="34" charset="0"/>
              </a:rPr>
              <a:t>sq</a:t>
            </a:r>
            <a:r>
              <a:rPr lang="en-US" b="1" dirty="0">
                <a:solidFill>
                  <a:schemeClr val="accent1"/>
                </a:solidFill>
                <a:latin typeface="Century Gothic" panose="020B0502020202020204" pitchFamily="34" charset="0"/>
              </a:rPr>
              <a:t> </a:t>
            </a:r>
            <a:r>
              <a:rPr lang="en-US" b="1" dirty="0" err="1">
                <a:solidFill>
                  <a:schemeClr val="accent1"/>
                </a:solidFill>
                <a:latin typeface="Century Gothic" panose="020B0502020202020204" pitchFamily="34" charset="0"/>
              </a:rPr>
              <a:t>ft</a:t>
            </a:r>
            <a:r>
              <a:rPr lang="en-US" b="1" dirty="0">
                <a:solidFill>
                  <a:schemeClr val="accent1"/>
                </a:solidFill>
                <a:latin typeface="Century Gothic" panose="020B0502020202020204" pitchFamily="34" charset="0"/>
              </a:rPr>
              <a:t>) = .15 (or 15 percent)</a:t>
            </a:r>
          </a:p>
          <a:p>
            <a:endParaRPr lang="en-US" dirty="0">
              <a:solidFill>
                <a:schemeClr val="accent1"/>
              </a:solidFill>
            </a:endParaRPr>
          </a:p>
          <a:p>
            <a:pPr marL="285750" indent="-285750">
              <a:buFont typeface="Wingdings" panose="05000000000000000000" pitchFamily="2" charset="2"/>
              <a:buChar char="Ø"/>
            </a:pPr>
            <a:r>
              <a:rPr lang="en-US" dirty="0">
                <a:solidFill>
                  <a:schemeClr val="accent1"/>
                </a:solidFill>
                <a:latin typeface="Century Gothic" panose="020B0502020202020204" pitchFamily="34" charset="0"/>
              </a:rPr>
              <a:t>What is the amount of rent allocated using customer counts?</a:t>
            </a:r>
          </a:p>
          <a:p>
            <a:pPr lvl="0" defTabSz="914400"/>
            <a:r>
              <a:rPr lang="en-US" dirty="0">
                <a:solidFill>
                  <a:schemeClr val="accent1"/>
                </a:solidFill>
                <a:latin typeface="Century Gothic" panose="020B0502020202020204" pitchFamily="34" charset="0"/>
              </a:rPr>
              <a:t>(Percent of space allocated using customer counts X Total Rental Cost)</a:t>
            </a:r>
          </a:p>
          <a:p>
            <a:pPr lvl="0" algn="ctr" defTabSz="914400"/>
            <a:r>
              <a:rPr lang="en-US" b="1" dirty="0">
                <a:solidFill>
                  <a:schemeClr val="accent1"/>
                </a:solidFill>
                <a:latin typeface="Century Gothic" panose="020B0502020202020204" pitchFamily="34" charset="0"/>
              </a:rPr>
              <a:t>15% X $225,820 = $33,873</a:t>
            </a:r>
            <a:endParaRPr lang="en-US" dirty="0">
              <a:solidFill>
                <a:schemeClr val="accent1"/>
              </a:solidFill>
              <a:latin typeface="Century Gothic" panose="020B0502020202020204" pitchFamily="34" charset="0"/>
            </a:endParaRPr>
          </a:p>
          <a:p>
            <a:pPr lvl="0" algn="ctr" defTabSz="914400"/>
            <a:r>
              <a:rPr lang="en-US" b="1" dirty="0">
                <a:solidFill>
                  <a:schemeClr val="accent1"/>
                </a:solidFill>
                <a:latin typeface="Century Gothic" panose="020B0502020202020204" pitchFamily="34" charset="0"/>
              </a:rPr>
              <a:t>Or simply </a:t>
            </a:r>
            <a:endParaRPr lang="en-US" dirty="0">
              <a:solidFill>
                <a:schemeClr val="accent1"/>
              </a:solidFill>
              <a:latin typeface="Century Gothic" panose="020B0502020202020204" pitchFamily="34" charset="0"/>
            </a:endParaRPr>
          </a:p>
          <a:p>
            <a:pPr lvl="0" algn="ctr" defTabSz="914400"/>
            <a:r>
              <a:rPr lang="en-US" b="1" dirty="0">
                <a:solidFill>
                  <a:schemeClr val="accent1"/>
                </a:solidFill>
                <a:latin typeface="Century Gothic" panose="020B0502020202020204" pitchFamily="34" charset="0"/>
              </a:rPr>
              <a:t>$225,820 - $191,947 = $33,873</a:t>
            </a:r>
            <a:endParaRPr lang="en-US" dirty="0">
              <a:solidFill>
                <a:schemeClr val="accent1"/>
              </a:solidFill>
              <a:latin typeface="Century Gothic" panose="020B0502020202020204" pitchFamily="34" charset="0"/>
            </a:endParaRPr>
          </a:p>
          <a:p>
            <a:endParaRPr lang="en-US" dirty="0">
              <a:solidFill>
                <a:schemeClr val="bg1"/>
              </a:solidFill>
            </a:endParaRPr>
          </a:p>
          <a:p>
            <a:r>
              <a:rPr lang="en-US" dirty="0">
                <a:solidFill>
                  <a:schemeClr val="bg1"/>
                </a:solidFill>
              </a:rPr>
              <a:t>				</a:t>
            </a: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431406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graphicFrame>
        <p:nvGraphicFramePr>
          <p:cNvPr id="10" name="Table 9"/>
          <p:cNvGraphicFramePr>
            <a:graphicFrameLocks noGrp="1"/>
          </p:cNvGraphicFramePr>
          <p:nvPr>
            <p:extLst>
              <p:ext uri="{D42A27DB-BD31-4B8C-83A1-F6EECF244321}">
                <p14:modId xmlns:p14="http://schemas.microsoft.com/office/powerpoint/2010/main" val="1378713613"/>
              </p:ext>
            </p:extLst>
          </p:nvPr>
        </p:nvGraphicFramePr>
        <p:xfrm>
          <a:off x="666109" y="2921361"/>
          <a:ext cx="7391400" cy="2243328"/>
        </p:xfrm>
        <a:graphic>
          <a:graphicData uri="http://schemas.openxmlformats.org/drawingml/2006/table">
            <a:tbl>
              <a:tblPr firstRow="1" firstCol="1" bandRow="1">
                <a:tableStyleId>{5C22544A-7EE6-4342-B048-85BDC9FD1C3A}</a:tableStyleId>
              </a:tblPr>
              <a:tblGrid>
                <a:gridCol w="18478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gridCol w="1847850">
                  <a:extLst>
                    <a:ext uri="{9D8B030D-6E8A-4147-A177-3AD203B41FA5}">
                      <a16:colId xmlns:a16="http://schemas.microsoft.com/office/drawing/2014/main" val="20002"/>
                    </a:ext>
                  </a:extLst>
                </a:gridCol>
                <a:gridCol w="1847850">
                  <a:extLst>
                    <a:ext uri="{9D8B030D-6E8A-4147-A177-3AD203B41FA5}">
                      <a16:colId xmlns:a16="http://schemas.microsoft.com/office/drawing/2014/main" val="20003"/>
                    </a:ext>
                  </a:extLst>
                </a:gridCol>
              </a:tblGrid>
              <a:tr h="0">
                <a:tc>
                  <a:txBody>
                    <a:bodyPr/>
                    <a:lstStyle/>
                    <a:p>
                      <a:pPr marL="0" marR="0">
                        <a:lnSpc>
                          <a:spcPct val="115000"/>
                        </a:lnSpc>
                        <a:spcBef>
                          <a:spcPts val="0"/>
                        </a:spcBef>
                        <a:spcAft>
                          <a:spcPts val="0"/>
                        </a:spcAft>
                      </a:pPr>
                      <a:r>
                        <a:rPr lang="en-US" sz="1600" dirty="0">
                          <a:effectLst/>
                        </a:rPr>
                        <a:t>Partners</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Consumer counts</a:t>
                      </a:r>
                      <a:endParaRPr lang="en-US" sz="1600"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a:effectLst/>
                        </a:rPr>
                        <a:t>Consumer Count percent per partner</a:t>
                      </a:r>
                      <a:endParaRPr lang="en-US" sz="160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dirty="0">
                          <a:effectLst/>
                        </a:rPr>
                        <a:t>Allocation of  Resource Room Costs $33,873</a:t>
                      </a:r>
                      <a:endParaRPr lang="en-US" sz="16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600">
                          <a:effectLst/>
                        </a:rPr>
                        <a:t>Partner 1</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400</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effectLst/>
                        </a:rPr>
                        <a:t>40%</a:t>
                      </a:r>
                      <a:endParaRPr lang="en-US" sz="1600" b="1"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$13,549.20</a:t>
                      </a:r>
                      <a:endParaRPr lang="en-US" sz="160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600">
                          <a:effectLst/>
                        </a:rPr>
                        <a:t>Partner 2</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dirty="0">
                          <a:effectLst/>
                        </a:rPr>
                        <a:t>200</a:t>
                      </a:r>
                      <a:endParaRPr lang="en-US" sz="1600"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effectLst/>
                        </a:rPr>
                        <a:t>20%</a:t>
                      </a:r>
                      <a:endParaRPr lang="en-US" sz="1600" b="1"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$6,774.60</a:t>
                      </a:r>
                      <a:endParaRPr lang="en-US" sz="160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600">
                          <a:effectLst/>
                        </a:rPr>
                        <a:t>Partner 3</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100</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effectLst/>
                        </a:rPr>
                        <a:t>10%</a:t>
                      </a:r>
                      <a:endParaRPr lang="en-US" sz="1600" b="1"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$3,387.30</a:t>
                      </a:r>
                      <a:endParaRPr lang="en-US" sz="160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marR="0">
                        <a:lnSpc>
                          <a:spcPct val="115000"/>
                        </a:lnSpc>
                        <a:spcBef>
                          <a:spcPts val="0"/>
                        </a:spcBef>
                        <a:spcAft>
                          <a:spcPts val="0"/>
                        </a:spcAft>
                      </a:pPr>
                      <a:r>
                        <a:rPr lang="en-US" sz="1600">
                          <a:effectLst/>
                        </a:rPr>
                        <a:t>Partner 4</a:t>
                      </a:r>
                      <a:endParaRPr lang="en-US" sz="160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effectLst/>
                        </a:rPr>
                        <a:t>300</a:t>
                      </a:r>
                      <a:endParaRPr lang="en-US" sz="160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b="1" dirty="0">
                          <a:effectLst/>
                        </a:rPr>
                        <a:t>30%</a:t>
                      </a:r>
                      <a:endParaRPr lang="en-US" sz="1600" b="1" dirty="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effectLst/>
                        </a:rPr>
                        <a:t>$10,161.90</a:t>
                      </a:r>
                      <a:endParaRPr lang="en-US" sz="160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nSpc>
                          <a:spcPct val="115000"/>
                        </a:lnSpc>
                        <a:spcBef>
                          <a:spcPts val="0"/>
                        </a:spcBef>
                        <a:spcAft>
                          <a:spcPts val="0"/>
                        </a:spcAft>
                      </a:pPr>
                      <a:r>
                        <a:rPr lang="en-US" sz="1600" dirty="0">
                          <a:effectLst/>
                        </a:rPr>
                        <a:t>Totals</a:t>
                      </a:r>
                      <a:endParaRPr lang="en-US" sz="1600"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effectLst/>
                        </a:rPr>
                        <a:t>1,000</a:t>
                      </a:r>
                      <a:endParaRPr lang="en-US" sz="1600"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dirty="0">
                          <a:effectLst/>
                        </a:rPr>
                        <a:t>100%</a:t>
                      </a:r>
                      <a:endParaRPr lang="en-US" sz="1600" b="1"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effectLst/>
                        </a:rPr>
                        <a:t>$33,873</a:t>
                      </a:r>
                      <a:endParaRPr lang="en-US" sz="1600"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3" name="TextBox 2"/>
          <p:cNvSpPr txBox="1"/>
          <p:nvPr/>
        </p:nvSpPr>
        <p:spPr>
          <a:xfrm>
            <a:off x="450238" y="1781471"/>
            <a:ext cx="7606571" cy="830997"/>
          </a:xfrm>
          <a:prstGeom prst="rect">
            <a:avLst/>
          </a:prstGeom>
          <a:noFill/>
        </p:spPr>
        <p:txBody>
          <a:bodyPr wrap="none" rtlCol="0">
            <a:spAutoFit/>
          </a:bodyPr>
          <a:lstStyle/>
          <a:p>
            <a:pPr algn="ctr"/>
            <a:r>
              <a:rPr lang="en-US" sz="2400" b="1" dirty="0">
                <a:solidFill>
                  <a:schemeClr val="accent1"/>
                </a:solidFill>
              </a:rPr>
              <a:t>LFM Space Allocation</a:t>
            </a:r>
          </a:p>
          <a:p>
            <a:pPr algn="ctr"/>
            <a:r>
              <a:rPr lang="en-US" sz="2400" b="1" dirty="0">
                <a:solidFill>
                  <a:schemeClr val="accent1"/>
                </a:solidFill>
              </a:rPr>
              <a:t>Consumer Counts for Resource Room - 15 percent</a:t>
            </a:r>
          </a:p>
        </p:txBody>
      </p:sp>
    </p:spTree>
    <p:extLst>
      <p:ext uri="{BB962C8B-B14F-4D97-AF65-F5344CB8AC3E}">
        <p14:creationId xmlns:p14="http://schemas.microsoft.com/office/powerpoint/2010/main" val="3923716850"/>
      </p:ext>
    </p:extLst>
  </p:cSld>
  <p:clrMapOvr>
    <a:masterClrMapping/>
  </p:clrMapOvr>
  <p:transition spd="slow">
    <p:wip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Local Funding Mechanism Sample</a:t>
            </a:r>
          </a:p>
        </p:txBody>
      </p:sp>
      <p:sp>
        <p:nvSpPr>
          <p:cNvPr id="3" name="TextBox 2"/>
          <p:cNvSpPr txBox="1"/>
          <p:nvPr/>
        </p:nvSpPr>
        <p:spPr>
          <a:xfrm>
            <a:off x="566057" y="1690059"/>
            <a:ext cx="8098657" cy="1754326"/>
          </a:xfrm>
          <a:prstGeom prst="rect">
            <a:avLst/>
          </a:prstGeom>
          <a:noFill/>
        </p:spPr>
        <p:txBody>
          <a:bodyPr wrap="square" rtlCol="0">
            <a:spAutoFit/>
          </a:bodyPr>
          <a:lstStyle/>
          <a:p>
            <a:pPr algn="ctr"/>
            <a:r>
              <a:rPr lang="en-US" b="1" dirty="0">
                <a:solidFill>
                  <a:schemeClr val="accent1"/>
                </a:solidFill>
              </a:rPr>
              <a:t>LFM Space Allocation</a:t>
            </a:r>
          </a:p>
          <a:p>
            <a:pPr algn="ctr"/>
            <a:r>
              <a:rPr lang="en-US" b="1" dirty="0">
                <a:solidFill>
                  <a:schemeClr val="accent1"/>
                </a:solidFill>
              </a:rPr>
              <a:t>Total Rental Contributions: Sum of square footage and customer count per Partner</a:t>
            </a:r>
          </a:p>
          <a:p>
            <a:endParaRPr lang="en-US" dirty="0">
              <a:solidFill>
                <a:schemeClr val="accent1"/>
              </a:solidFill>
            </a:endParaRPr>
          </a:p>
          <a:p>
            <a:r>
              <a:rPr lang="en-US" dirty="0">
                <a:solidFill>
                  <a:schemeClr val="accent1"/>
                </a:solidFill>
              </a:rPr>
              <a:t>3. Total the partner allocations from each allocation basis to determine partner </a:t>
            </a:r>
          </a:p>
          <a:p>
            <a:r>
              <a:rPr lang="en-US" dirty="0">
                <a:solidFill>
                  <a:schemeClr val="accent1"/>
                </a:solidFill>
              </a:rPr>
              <a:t>contributions for rent.</a:t>
            </a:r>
          </a:p>
        </p:txBody>
      </p:sp>
      <p:graphicFrame>
        <p:nvGraphicFramePr>
          <p:cNvPr id="11" name="Table 10"/>
          <p:cNvGraphicFramePr>
            <a:graphicFrameLocks noGrp="1"/>
          </p:cNvGraphicFramePr>
          <p:nvPr>
            <p:extLst>
              <p:ext uri="{D42A27DB-BD31-4B8C-83A1-F6EECF244321}">
                <p14:modId xmlns:p14="http://schemas.microsoft.com/office/powerpoint/2010/main" val="1473590224"/>
              </p:ext>
            </p:extLst>
          </p:nvPr>
        </p:nvGraphicFramePr>
        <p:xfrm>
          <a:off x="505672" y="3444385"/>
          <a:ext cx="7848600" cy="2243328"/>
        </p:xfrm>
        <a:graphic>
          <a:graphicData uri="http://schemas.openxmlformats.org/drawingml/2006/table">
            <a:tbl>
              <a:tblPr firstRow="1" firstCol="1" bandRow="1">
                <a:tableStyleId>{5C22544A-7EE6-4342-B048-85BDC9FD1C3A}</a:tableStyleId>
              </a:tblPr>
              <a:tblGrid>
                <a:gridCol w="1962150">
                  <a:extLst>
                    <a:ext uri="{9D8B030D-6E8A-4147-A177-3AD203B41FA5}">
                      <a16:colId xmlns:a16="http://schemas.microsoft.com/office/drawing/2014/main" val="20000"/>
                    </a:ext>
                  </a:extLst>
                </a:gridCol>
                <a:gridCol w="1962150">
                  <a:extLst>
                    <a:ext uri="{9D8B030D-6E8A-4147-A177-3AD203B41FA5}">
                      <a16:colId xmlns:a16="http://schemas.microsoft.com/office/drawing/2014/main" val="20001"/>
                    </a:ext>
                  </a:extLst>
                </a:gridCol>
                <a:gridCol w="1962150">
                  <a:extLst>
                    <a:ext uri="{9D8B030D-6E8A-4147-A177-3AD203B41FA5}">
                      <a16:colId xmlns:a16="http://schemas.microsoft.com/office/drawing/2014/main" val="20002"/>
                    </a:ext>
                  </a:extLst>
                </a:gridCol>
                <a:gridCol w="1962150">
                  <a:extLst>
                    <a:ext uri="{9D8B030D-6E8A-4147-A177-3AD203B41FA5}">
                      <a16:colId xmlns:a16="http://schemas.microsoft.com/office/drawing/2014/main" val="20003"/>
                    </a:ext>
                  </a:extLst>
                </a:gridCol>
              </a:tblGrid>
              <a:tr h="0">
                <a:tc>
                  <a:txBody>
                    <a:bodyPr/>
                    <a:lstStyle/>
                    <a:p>
                      <a:pPr marL="0" marR="0">
                        <a:lnSpc>
                          <a:spcPct val="115000"/>
                        </a:lnSpc>
                        <a:spcBef>
                          <a:spcPts val="0"/>
                        </a:spcBef>
                        <a:spcAft>
                          <a:spcPts val="0"/>
                        </a:spcAft>
                      </a:pPr>
                      <a:r>
                        <a:rPr lang="en-US" sz="1600" b="1" dirty="0">
                          <a:effectLst/>
                        </a:rPr>
                        <a:t>Partners</a:t>
                      </a:r>
                      <a:endParaRPr lang="en-US" sz="1600" b="1"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b="1" dirty="0">
                          <a:effectLst/>
                        </a:rPr>
                        <a:t>Partner rent allocations per square footage</a:t>
                      </a:r>
                      <a:endParaRPr lang="en-US" sz="1600" b="1"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b="1" dirty="0">
                          <a:effectLst/>
                        </a:rPr>
                        <a:t>Partner rent allocations per customer count</a:t>
                      </a:r>
                      <a:endParaRPr lang="en-US" sz="1600" b="1" dirty="0">
                        <a:effectLst/>
                        <a:latin typeface="Calibri"/>
                        <a:ea typeface="Calibri"/>
                        <a:cs typeface="Times New Roman"/>
                      </a:endParaRPr>
                    </a:p>
                  </a:txBody>
                  <a:tcPr marL="68580" marR="68580" marT="0" marB="0"/>
                </a:tc>
                <a:tc>
                  <a:txBody>
                    <a:bodyPr/>
                    <a:lstStyle/>
                    <a:p>
                      <a:pPr marL="0" marR="0">
                        <a:lnSpc>
                          <a:spcPct val="115000"/>
                        </a:lnSpc>
                        <a:spcBef>
                          <a:spcPts val="0"/>
                        </a:spcBef>
                        <a:spcAft>
                          <a:spcPts val="0"/>
                        </a:spcAft>
                      </a:pPr>
                      <a:r>
                        <a:rPr lang="en-US" sz="1600" b="1" dirty="0">
                          <a:effectLst/>
                        </a:rPr>
                        <a:t>Total Partner rent contribution</a:t>
                      </a:r>
                      <a:endParaRPr lang="en-US" sz="1600" b="1"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600">
                          <a:effectLst/>
                        </a:rPr>
                        <a:t>Partner 1</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$38,389.40</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$13,549.20</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effectLst/>
                        </a:rPr>
                        <a:t>$51,938.60</a:t>
                      </a:r>
                      <a:endParaRPr lang="en-US" sz="1600" b="1" dirty="0">
                        <a:effectLst/>
                        <a:latin typeface="Calibri"/>
                        <a:ea typeface="Calibri"/>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600">
                          <a:effectLst/>
                        </a:rPr>
                        <a:t>Partner 2</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$38,389.40</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$6,774.60</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effectLst/>
                        </a:rPr>
                        <a:t>$45,164</a:t>
                      </a:r>
                      <a:endParaRPr lang="en-US" sz="1600" b="1"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600">
                          <a:effectLst/>
                        </a:rPr>
                        <a:t>Partner 3</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$28,792.05</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a:effectLst/>
                        </a:rPr>
                        <a:t>$3,387.30</a:t>
                      </a:r>
                      <a:endParaRPr lang="en-US" sz="160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effectLst/>
                        </a:rPr>
                        <a:t>$32,179.35</a:t>
                      </a:r>
                      <a:endParaRPr lang="en-US" sz="1600" b="1" dirty="0">
                        <a:effectLst/>
                        <a:latin typeface="Calibri"/>
                        <a:ea typeface="Calibri"/>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marR="0">
                        <a:lnSpc>
                          <a:spcPct val="115000"/>
                        </a:lnSpc>
                        <a:spcBef>
                          <a:spcPts val="0"/>
                        </a:spcBef>
                        <a:spcAft>
                          <a:spcPts val="0"/>
                        </a:spcAft>
                      </a:pPr>
                      <a:r>
                        <a:rPr lang="en-US" sz="1600">
                          <a:effectLst/>
                        </a:rPr>
                        <a:t>Partner 4</a:t>
                      </a:r>
                      <a:endParaRPr lang="en-US" sz="160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effectLst/>
                        </a:rPr>
                        <a:t>$86,376.15</a:t>
                      </a:r>
                      <a:endParaRPr lang="en-US" sz="160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effectLst/>
                        </a:rPr>
                        <a:t>$10,161.90</a:t>
                      </a:r>
                      <a:endParaRPr lang="en-US" sz="160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b="1" dirty="0">
                          <a:effectLst/>
                        </a:rPr>
                        <a:t>$96,538.05</a:t>
                      </a:r>
                      <a:endParaRPr lang="en-US" sz="1600" b="1" dirty="0">
                        <a:effectLst/>
                        <a:latin typeface="Calibri"/>
                        <a:ea typeface="Calibri"/>
                        <a:cs typeface="Times New Roman"/>
                      </a:endParaRP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0">
                <a:tc>
                  <a:txBody>
                    <a:bodyPr/>
                    <a:lstStyle/>
                    <a:p>
                      <a:pPr marL="0" marR="0">
                        <a:lnSpc>
                          <a:spcPct val="115000"/>
                        </a:lnSpc>
                        <a:spcBef>
                          <a:spcPts val="0"/>
                        </a:spcBef>
                        <a:spcAft>
                          <a:spcPts val="0"/>
                        </a:spcAft>
                      </a:pPr>
                      <a:r>
                        <a:rPr lang="en-US" sz="1600" dirty="0">
                          <a:effectLst/>
                        </a:rPr>
                        <a:t>Totals</a:t>
                      </a:r>
                      <a:endParaRPr lang="en-US" sz="1600"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effectLst/>
                        </a:rPr>
                        <a:t>$191,947</a:t>
                      </a:r>
                      <a:endParaRPr lang="en-US" sz="1600"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effectLst/>
                        </a:rPr>
                        <a:t>$33,873</a:t>
                      </a:r>
                      <a:endParaRPr lang="en-US" sz="1600"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dirty="0">
                          <a:effectLst/>
                        </a:rPr>
                        <a:t>$225,820</a:t>
                      </a:r>
                      <a:endParaRPr lang="en-US" sz="1600" b="1" dirty="0">
                        <a:effectLst/>
                        <a:latin typeface="Calibri"/>
                        <a:ea typeface="Calibri"/>
                        <a:cs typeface="Times New Roman"/>
                      </a:endParaRPr>
                    </a:p>
                  </a:txBody>
                  <a:tcPr marL="68580" marR="68580" marT="0" marB="0">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901487720"/>
      </p:ext>
    </p:extLst>
  </p:cSld>
  <p:clrMapOvr>
    <a:masterClrMapping/>
  </p:clrMapOvr>
  <p:transition spd="slow">
    <p:wip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92500" lnSpcReduction="20000"/>
          </a:bodyPr>
          <a:lstStyle/>
          <a:p>
            <a:r>
              <a:rPr lang="en-US" dirty="0"/>
              <a:t>One-stop partner programs determine what funds they will use to pay for infrastructure costs.</a:t>
            </a:r>
          </a:p>
          <a:p>
            <a:r>
              <a:rPr lang="en-US" dirty="0"/>
              <a:t>There are no specific caps on the amount or percentage of funding a partner may contribute (except any administrative thresholds).</a:t>
            </a:r>
          </a:p>
          <a:p>
            <a:r>
              <a:rPr lang="en-US" dirty="0"/>
              <a:t>The Governor assists in determining each Partner’s contribution.</a:t>
            </a:r>
          </a:p>
          <a:p>
            <a:r>
              <a:rPr lang="en-US" dirty="0"/>
              <a:t>Partners determine how infrastructure contributions will be calculated.</a:t>
            </a:r>
          </a:p>
        </p:txBody>
      </p:sp>
      <p:sp>
        <p:nvSpPr>
          <p:cNvPr id="5" name="Content Placeholder 4"/>
          <p:cNvSpPr>
            <a:spLocks noGrp="1"/>
          </p:cNvSpPr>
          <p:nvPr>
            <p:ph idx="10"/>
          </p:nvPr>
        </p:nvSpPr>
        <p:spPr/>
        <p:txBody>
          <a:bodyPr/>
          <a:lstStyle/>
          <a:p>
            <a:r>
              <a:rPr lang="en-US" dirty="0"/>
              <a:t>What is </a:t>
            </a:r>
            <a:r>
              <a:rPr lang="en-US" u="sng" dirty="0">
                <a:effectLst>
                  <a:outerShdw blurRad="38100" dist="38100" dir="2700000" algn="tl">
                    <a:srgbClr val="000000">
                      <a:alpha val="43137"/>
                    </a:srgbClr>
                  </a:outerShdw>
                </a:effectLst>
              </a:rPr>
              <a:t>NOT</a:t>
            </a:r>
            <a:r>
              <a:rPr lang="en-US" dirty="0"/>
              <a:t> a benefit of using the Local Funding Mechanism?</a:t>
            </a:r>
          </a:p>
        </p:txBody>
      </p:sp>
    </p:spTree>
    <p:extLst>
      <p:ext uri="{BB962C8B-B14F-4D97-AF65-F5344CB8AC3E}">
        <p14:creationId xmlns:p14="http://schemas.microsoft.com/office/powerpoint/2010/main" val="209627331"/>
      </p:ext>
    </p:extLst>
  </p:cSld>
  <p:clrMapOvr>
    <a:masterClrMapping/>
  </p:clrMapOvr>
  <p:transition spd="slow">
    <p:wip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State Funding Mechanism (SFM)</a:t>
            </a:r>
          </a:p>
        </p:txBody>
      </p:sp>
      <p:sp>
        <p:nvSpPr>
          <p:cNvPr id="3" name="Content Placeholder 2"/>
          <p:cNvSpPr>
            <a:spLocks noGrp="1"/>
          </p:cNvSpPr>
          <p:nvPr>
            <p:ph idx="1"/>
          </p:nvPr>
        </p:nvSpPr>
        <p:spPr>
          <a:xfrm>
            <a:off x="628651" y="1474845"/>
            <a:ext cx="2907030" cy="684881"/>
          </a:xfrm>
        </p:spPr>
        <p:txBody>
          <a:bodyPr/>
          <a:lstStyle/>
          <a:p>
            <a:pPr marL="0" indent="0">
              <a:spcBef>
                <a:spcPts val="600"/>
              </a:spcBef>
              <a:spcAft>
                <a:spcPts val="1800"/>
              </a:spcAft>
              <a:buNone/>
            </a:pPr>
            <a:r>
              <a:rPr lang="en-US" b="1" dirty="0"/>
              <a:t>20 CFR 678.730 (b) -</a:t>
            </a:r>
          </a:p>
        </p:txBody>
      </p:sp>
      <p:cxnSp>
        <p:nvCxnSpPr>
          <p:cNvPr id="4" name="Straight Connector 3"/>
          <p:cNvCxnSpPr/>
          <p:nvPr/>
        </p:nvCxnSpPr>
        <p:spPr>
          <a:xfrm>
            <a:off x="628650" y="1941916"/>
            <a:ext cx="7315200" cy="0"/>
          </a:xfrm>
          <a:prstGeom prst="line">
            <a:avLst/>
          </a:prstGeom>
          <a:ln w="19050">
            <a:headEnd type="diamond"/>
            <a:tailEnd type="diamond"/>
          </a:ln>
        </p:spPr>
        <p:style>
          <a:lnRef idx="1">
            <a:schemeClr val="accent5"/>
          </a:lnRef>
          <a:fillRef idx="0">
            <a:schemeClr val="accent5"/>
          </a:fillRef>
          <a:effectRef idx="0">
            <a:schemeClr val="accent5"/>
          </a:effectRef>
          <a:fontRef idx="minor">
            <a:schemeClr val="tx1"/>
          </a:fontRef>
        </p:style>
      </p:cxn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5388" y="2294707"/>
            <a:ext cx="3604533" cy="2407828"/>
          </a:xfrm>
          <a:prstGeom prst="roundRect">
            <a:avLst>
              <a:gd name="adj" fmla="val 4167"/>
            </a:avLst>
          </a:prstGeom>
          <a:solidFill>
            <a:srgbClr val="FFFFFF"/>
          </a:solidFill>
          <a:ln w="76200" cap="sq">
            <a:solidFill>
              <a:schemeClr val="tx2"/>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p:cNvSpPr txBox="1"/>
          <p:nvPr/>
        </p:nvSpPr>
        <p:spPr>
          <a:xfrm>
            <a:off x="4572000" y="2159726"/>
            <a:ext cx="4134939" cy="3077766"/>
          </a:xfrm>
          <a:prstGeom prst="rect">
            <a:avLst/>
          </a:prstGeom>
          <a:noFill/>
        </p:spPr>
        <p:txBody>
          <a:bodyPr wrap="square" rtlCol="0">
            <a:spAutoFit/>
          </a:bodyPr>
          <a:lstStyle/>
          <a:p>
            <a:r>
              <a:rPr lang="en-US" sz="2200" dirty="0">
                <a:solidFill>
                  <a:schemeClr val="accent1"/>
                </a:solidFill>
              </a:rPr>
              <a:t>“In the State funding mechanism, the Governor, subject to the limitations in paragraph (c), determines one-stop partner contributions after consultation with the chief elected officials, Local WDBs, and the State WDB.”</a:t>
            </a:r>
          </a:p>
          <a:p>
            <a:endParaRPr lang="en-US" dirty="0"/>
          </a:p>
        </p:txBody>
      </p:sp>
    </p:spTree>
    <p:extLst>
      <p:ext uri="{BB962C8B-B14F-4D97-AF65-F5344CB8AC3E}">
        <p14:creationId xmlns:p14="http://schemas.microsoft.com/office/powerpoint/2010/main" val="1760951098"/>
      </p:ext>
    </p:extLst>
  </p:cSld>
  <p:clrMapOvr>
    <a:masterClrMapping/>
  </p:clrMapOvr>
  <p:transition spd="slow">
    <p:wip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Details of the SFM</a:t>
            </a:r>
          </a:p>
        </p:txBody>
      </p:sp>
      <p:sp>
        <p:nvSpPr>
          <p:cNvPr id="5" name="TextBox 4"/>
          <p:cNvSpPr txBox="1"/>
          <p:nvPr/>
        </p:nvSpPr>
        <p:spPr>
          <a:xfrm>
            <a:off x="311323" y="1956037"/>
            <a:ext cx="8213496" cy="3373477"/>
          </a:xfrm>
          <a:prstGeom prst="rect">
            <a:avLst/>
          </a:prstGeom>
          <a:noFill/>
        </p:spPr>
        <p:txBody>
          <a:bodyPr wrap="square" rtlCol="0">
            <a:noAutofit/>
          </a:bodyPr>
          <a:lstStyle/>
          <a:p>
            <a:pPr marL="342900" indent="-342900">
              <a:buClr>
                <a:schemeClr val="accent4"/>
              </a:buClr>
              <a:buFont typeface="Wingdings" panose="05000000000000000000" pitchFamily="2" charset="2"/>
              <a:buChar char="v"/>
              <a:defRPr sz="2400"/>
            </a:pPr>
            <a:r>
              <a:rPr lang="en-US" dirty="0">
                <a:solidFill>
                  <a:schemeClr val="accent1"/>
                </a:solidFill>
              </a:rPr>
              <a:t>Governors determine required one-stop partner contributions in accordance with 20 CFR 678.730 – 678.738.</a:t>
            </a:r>
          </a:p>
          <a:p>
            <a:pPr marL="342900" indent="-342900">
              <a:buFont typeface="Wingdings" panose="05000000000000000000" pitchFamily="2" charset="2"/>
              <a:buChar char="Ø"/>
              <a:defRPr sz="2400"/>
            </a:pPr>
            <a:endParaRPr lang="en-US" dirty="0">
              <a:solidFill>
                <a:schemeClr val="accent1"/>
              </a:solidFill>
            </a:endParaRPr>
          </a:p>
          <a:p>
            <a:pPr marL="342900" indent="-342900">
              <a:buClr>
                <a:schemeClr val="accent4"/>
              </a:buClr>
              <a:buFont typeface="Wingdings" panose="05000000000000000000" pitchFamily="2" charset="2"/>
              <a:buChar char="v"/>
              <a:defRPr sz="2400"/>
            </a:pPr>
            <a:r>
              <a:rPr lang="en-US" dirty="0">
                <a:solidFill>
                  <a:schemeClr val="accent1"/>
                </a:solidFill>
              </a:rPr>
              <a:t>Governors’ determination of the required one-stop partner contributions is subject to the funding caps outlined in 20 CFR 678.738(c).</a:t>
            </a:r>
          </a:p>
        </p:txBody>
      </p:sp>
    </p:spTree>
    <p:extLst>
      <p:ext uri="{BB962C8B-B14F-4D97-AF65-F5344CB8AC3E}">
        <p14:creationId xmlns:p14="http://schemas.microsoft.com/office/powerpoint/2010/main" val="2883122282"/>
      </p:ext>
    </p:extLst>
  </p:cSld>
  <p:clrMapOvr>
    <a:masterClrMapping/>
  </p:clrMapOvr>
  <p:transition spd="slow">
    <p:wip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Steps of Implementing the SFM</a:t>
            </a:r>
          </a:p>
        </p:txBody>
      </p:sp>
      <p:sp>
        <p:nvSpPr>
          <p:cNvPr id="5" name="TextBox 4"/>
          <p:cNvSpPr txBox="1"/>
          <p:nvPr/>
        </p:nvSpPr>
        <p:spPr>
          <a:xfrm>
            <a:off x="285443" y="1809387"/>
            <a:ext cx="4174413" cy="2969647"/>
          </a:xfrm>
          <a:prstGeom prst="rect">
            <a:avLst/>
          </a:prstGeom>
          <a:noFill/>
        </p:spPr>
        <p:txBody>
          <a:bodyPr wrap="square" rtlCol="0">
            <a:noAutofit/>
          </a:bodyPr>
          <a:lstStyle/>
          <a:p>
            <a:pPr>
              <a:defRPr sz="2400"/>
            </a:pPr>
            <a:r>
              <a:rPr lang="en-US" sz="3200" dirty="0">
                <a:solidFill>
                  <a:schemeClr val="accent1"/>
                </a:solidFill>
              </a:rPr>
              <a:t>How the Governor determines Partner’s infrastructure contributions using </a:t>
            </a:r>
            <a:r>
              <a:rPr lang="en-US" sz="3200" b="1" dirty="0">
                <a:solidFill>
                  <a:schemeClr val="accent4"/>
                </a:solidFill>
                <a:effectLst>
                  <a:outerShdw blurRad="38100" dist="38100" dir="2700000" algn="tl">
                    <a:srgbClr val="000000">
                      <a:alpha val="43137"/>
                    </a:srgbClr>
                  </a:outerShdw>
                </a:effectLst>
              </a:rPr>
              <a:t>8</a:t>
            </a:r>
            <a:r>
              <a:rPr lang="en-US" sz="3200" dirty="0">
                <a:solidFill>
                  <a:schemeClr val="accent1"/>
                </a:solidFill>
              </a:rPr>
              <a:t> steps.</a:t>
            </a:r>
          </a:p>
          <a:p>
            <a:pPr>
              <a:defRPr sz="2400"/>
            </a:pPr>
            <a:endParaRPr lang="en-US" dirty="0">
              <a:solidFill>
                <a:schemeClr val="accent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9856" y="2632611"/>
            <a:ext cx="4522623" cy="3021112"/>
          </a:xfrm>
          <a:prstGeom prst="roundRect">
            <a:avLst>
              <a:gd name="adj" fmla="val 34340"/>
            </a:avLst>
          </a:prstGeom>
          <a:solidFill>
            <a:srgbClr val="FFFFFF">
              <a:shade val="85000"/>
            </a:srgbClr>
          </a:solidFill>
          <a:ln>
            <a:noFill/>
          </a:ln>
          <a:effectLst>
            <a:softEdge rad="381000"/>
          </a:effectLst>
        </p:spPr>
      </p:pic>
    </p:spTree>
    <p:extLst>
      <p:ext uri="{BB962C8B-B14F-4D97-AF65-F5344CB8AC3E}">
        <p14:creationId xmlns:p14="http://schemas.microsoft.com/office/powerpoint/2010/main" val="2409518775"/>
      </p:ext>
    </p:extLst>
  </p:cSld>
  <p:clrMapOvr>
    <a:masterClrMapping/>
  </p:clrMapOvr>
  <p:transition spd="slow">
    <p:wip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1: Notice of No Consensus </a:t>
            </a:r>
            <a:br>
              <a:rPr lang="en-US" dirty="0"/>
            </a:br>
            <a:r>
              <a:rPr lang="en-US" dirty="0"/>
              <a:t>Given to Governor</a:t>
            </a:r>
          </a:p>
        </p:txBody>
      </p:sp>
      <p:sp>
        <p:nvSpPr>
          <p:cNvPr id="5" name="TextBox 4"/>
          <p:cNvSpPr txBox="1"/>
          <p:nvPr/>
        </p:nvSpPr>
        <p:spPr>
          <a:xfrm>
            <a:off x="199180" y="1938783"/>
            <a:ext cx="8213496" cy="3373477"/>
          </a:xfrm>
          <a:prstGeom prst="rect">
            <a:avLst/>
          </a:prstGeom>
          <a:noFill/>
        </p:spPr>
        <p:txBody>
          <a:bodyPr wrap="square" rtlCol="0">
            <a:noAutofit/>
          </a:bodyPr>
          <a:lstStyle/>
          <a:p>
            <a:pPr marL="342900" indent="-342900" defTabSz="438911">
              <a:spcBef>
                <a:spcPts val="500"/>
              </a:spcBef>
              <a:buClr>
                <a:schemeClr val="accent4"/>
              </a:buClr>
              <a:buFont typeface="Wingdings" panose="05000000000000000000" pitchFamily="2" charset="2"/>
              <a:buChar char="v"/>
              <a:defRPr sz="2880"/>
            </a:pPr>
            <a:r>
              <a:rPr lang="en-US" sz="2400" dirty="0">
                <a:solidFill>
                  <a:schemeClr val="accent1"/>
                </a:solidFill>
              </a:rPr>
              <a:t>If no consensus can be reached among the local WDB, one-stop partners, and the Chief Elected Official (CEO) or officials, the Local WDB must notify the Governor of the failure to reach consensus, triggering the SFM.</a:t>
            </a:r>
          </a:p>
          <a:p>
            <a:pPr marL="342900" indent="-342900" defTabSz="438911">
              <a:spcBef>
                <a:spcPts val="500"/>
              </a:spcBef>
              <a:buClr>
                <a:schemeClr val="accent4"/>
              </a:buClr>
              <a:buFont typeface="Wingdings" panose="05000000000000000000" pitchFamily="2" charset="2"/>
              <a:buChar char="v"/>
              <a:defRPr sz="2880"/>
            </a:pPr>
            <a:endParaRPr lang="en-US" sz="2400" dirty="0">
              <a:solidFill>
                <a:schemeClr val="accent1"/>
              </a:solidFill>
            </a:endParaRPr>
          </a:p>
          <a:p>
            <a:pPr marL="342900" indent="-342900" defTabSz="438911">
              <a:spcBef>
                <a:spcPts val="500"/>
              </a:spcBef>
              <a:buClr>
                <a:schemeClr val="accent4"/>
              </a:buClr>
              <a:buFont typeface="Wingdings" panose="05000000000000000000" pitchFamily="2" charset="2"/>
              <a:buChar char="v"/>
              <a:defRPr sz="2880"/>
            </a:pPr>
            <a:r>
              <a:rPr lang="en-US" sz="2400" dirty="0">
                <a:solidFill>
                  <a:schemeClr val="accent1"/>
                </a:solidFill>
              </a:rPr>
              <a:t>Notice must be given by a date set by the Governor and outlined in guidance provided to the Local WDBs.  </a:t>
            </a:r>
            <a:endParaRPr lang="en-US" dirty="0">
              <a:solidFill>
                <a:schemeClr val="accent1"/>
              </a:solidFill>
            </a:endParaRPr>
          </a:p>
        </p:txBody>
      </p:sp>
    </p:spTree>
    <p:extLst>
      <p:ext uri="{BB962C8B-B14F-4D97-AF65-F5344CB8AC3E}">
        <p14:creationId xmlns:p14="http://schemas.microsoft.com/office/powerpoint/2010/main" val="2861000987"/>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Autofit/>
          </a:bodyPr>
          <a:lstStyle/>
          <a:p>
            <a:pPr marL="822960">
              <a:spcBef>
                <a:spcPts val="600"/>
              </a:spcBef>
              <a:spcAft>
                <a:spcPts val="600"/>
              </a:spcAft>
            </a:pPr>
            <a:r>
              <a:rPr lang="en-US" sz="2000" dirty="0"/>
              <a:t>Sample MOU and Infrastructure Costs Toolkit</a:t>
            </a:r>
          </a:p>
          <a:p>
            <a:pPr marL="822960">
              <a:spcBef>
                <a:spcPts val="600"/>
              </a:spcBef>
              <a:spcAft>
                <a:spcPts val="600"/>
              </a:spcAft>
            </a:pPr>
            <a:r>
              <a:rPr lang="en-US" sz="2000" dirty="0"/>
              <a:t>Infrastructure Funding Requirements</a:t>
            </a:r>
          </a:p>
          <a:p>
            <a:pPr marL="822960">
              <a:spcBef>
                <a:spcPts val="600"/>
              </a:spcBef>
              <a:spcAft>
                <a:spcPts val="600"/>
              </a:spcAft>
            </a:pPr>
            <a:r>
              <a:rPr lang="en-US" sz="2000" dirty="0"/>
              <a:t>The Local Funding Mechanism (LFM)</a:t>
            </a:r>
          </a:p>
          <a:p>
            <a:pPr marL="822960">
              <a:spcBef>
                <a:spcPts val="600"/>
              </a:spcBef>
              <a:spcAft>
                <a:spcPts val="600"/>
              </a:spcAft>
            </a:pPr>
            <a:r>
              <a:rPr lang="en-US" sz="2000" dirty="0"/>
              <a:t>Looking at a Sample Infrastructure Funding Agreement (IFA)</a:t>
            </a:r>
          </a:p>
          <a:p>
            <a:pPr marL="822960">
              <a:spcBef>
                <a:spcPts val="600"/>
              </a:spcBef>
              <a:spcAft>
                <a:spcPts val="600"/>
              </a:spcAft>
            </a:pPr>
            <a:r>
              <a:rPr lang="en-US" sz="2000" dirty="0"/>
              <a:t>Hypothetical Infrastructure Funding Negotiations</a:t>
            </a:r>
          </a:p>
          <a:p>
            <a:pPr marL="822960">
              <a:spcBef>
                <a:spcPts val="600"/>
              </a:spcBef>
              <a:spcAft>
                <a:spcPts val="600"/>
              </a:spcAft>
            </a:pPr>
            <a:r>
              <a:rPr lang="en-US" sz="2000" dirty="0"/>
              <a:t>Comparing the State Funding Mechanism (SFM) to the LFM</a:t>
            </a:r>
          </a:p>
          <a:p>
            <a:pPr marL="822960">
              <a:spcBef>
                <a:spcPts val="600"/>
              </a:spcBef>
              <a:spcAft>
                <a:spcPts val="600"/>
              </a:spcAft>
            </a:pPr>
            <a:r>
              <a:rPr lang="en-US" sz="2000" dirty="0"/>
              <a:t>The Steps of Implementing the SFM</a:t>
            </a:r>
          </a:p>
          <a:p>
            <a:pPr marL="822960">
              <a:spcBef>
                <a:spcPts val="600"/>
              </a:spcBef>
              <a:spcAft>
                <a:spcPts val="600"/>
              </a:spcAft>
            </a:pPr>
            <a:r>
              <a:rPr lang="en-US" sz="2000" dirty="0"/>
              <a:t>Hypothetical Application of the SFM </a:t>
            </a:r>
          </a:p>
        </p:txBody>
      </p:sp>
    </p:spTree>
    <p:extLst>
      <p:ext uri="{BB962C8B-B14F-4D97-AF65-F5344CB8AC3E}">
        <p14:creationId xmlns:p14="http://schemas.microsoft.com/office/powerpoint/2010/main" val="4264827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2: Local Negotiation </a:t>
            </a:r>
            <a:br>
              <a:rPr lang="en-US" dirty="0"/>
            </a:br>
            <a:r>
              <a:rPr lang="en-US" dirty="0"/>
              <a:t>Materials Provided to Governor</a:t>
            </a:r>
          </a:p>
        </p:txBody>
      </p:sp>
      <p:sp>
        <p:nvSpPr>
          <p:cNvPr id="5" name="TextBox 4"/>
          <p:cNvSpPr txBox="1"/>
          <p:nvPr/>
        </p:nvSpPr>
        <p:spPr>
          <a:xfrm>
            <a:off x="199180" y="1912904"/>
            <a:ext cx="8213496" cy="3373477"/>
          </a:xfrm>
          <a:prstGeom prst="rect">
            <a:avLst/>
          </a:prstGeom>
          <a:noFill/>
        </p:spPr>
        <p:txBody>
          <a:bodyPr wrap="square" rtlCol="0">
            <a:noAutofit/>
          </a:bodyPr>
          <a:lstStyle/>
          <a:p>
            <a:pPr marL="270890" indent="-270890" defTabSz="361188">
              <a:spcBef>
                <a:spcPts val="400"/>
              </a:spcBef>
              <a:defRPr sz="2370"/>
            </a:pPr>
            <a:r>
              <a:rPr lang="en-US" dirty="0">
                <a:solidFill>
                  <a:schemeClr val="accent1"/>
                </a:solidFill>
              </a:rPr>
              <a:t>	</a:t>
            </a:r>
            <a:r>
              <a:rPr lang="en-US" sz="2000" dirty="0">
                <a:solidFill>
                  <a:schemeClr val="accent1"/>
                </a:solidFill>
              </a:rPr>
              <a:t>The Local WDB must provide the Governor with all materials that were generated during the local negotiation process.  These can include, but are not limited to:</a:t>
            </a:r>
          </a:p>
          <a:p>
            <a:pPr marL="704089" lvl="1" indent="-342900" defTabSz="361188">
              <a:spcBef>
                <a:spcPts val="400"/>
              </a:spcBef>
              <a:buClr>
                <a:schemeClr val="accent4"/>
              </a:buClr>
              <a:buFont typeface="Wingdings" panose="05000000000000000000" pitchFamily="2" charset="2"/>
              <a:buChar char="v"/>
              <a:defRPr sz="2370"/>
            </a:pPr>
            <a:r>
              <a:rPr lang="en-US" sz="2000" dirty="0">
                <a:solidFill>
                  <a:schemeClr val="accent1"/>
                </a:solidFill>
              </a:rPr>
              <a:t>the local WIOA plan;</a:t>
            </a:r>
          </a:p>
          <a:p>
            <a:pPr marL="704089" lvl="1" indent="-342900" defTabSz="361188">
              <a:spcBef>
                <a:spcPts val="400"/>
              </a:spcBef>
              <a:buClr>
                <a:schemeClr val="accent4"/>
              </a:buClr>
              <a:buFont typeface="Wingdings" panose="05000000000000000000" pitchFamily="2" charset="2"/>
              <a:buChar char="v"/>
              <a:defRPr sz="2370"/>
            </a:pPr>
            <a:r>
              <a:rPr lang="en-US" sz="2000" dirty="0">
                <a:solidFill>
                  <a:schemeClr val="accent1"/>
                </a:solidFill>
              </a:rPr>
              <a:t>any proposed cost allocation methodologies;</a:t>
            </a:r>
          </a:p>
          <a:p>
            <a:pPr marL="704089" lvl="1" indent="-342900" defTabSz="361188">
              <a:spcBef>
                <a:spcPts val="400"/>
              </a:spcBef>
              <a:buClr>
                <a:schemeClr val="accent4"/>
              </a:buClr>
              <a:buFont typeface="Wingdings" panose="05000000000000000000" pitchFamily="2" charset="2"/>
              <a:buChar char="v"/>
              <a:defRPr sz="2370"/>
            </a:pPr>
            <a:r>
              <a:rPr lang="en-US" sz="2000" dirty="0">
                <a:solidFill>
                  <a:schemeClr val="accent1"/>
                </a:solidFill>
              </a:rPr>
              <a:t>any proposed or agreed to infrastructure budgets;</a:t>
            </a:r>
          </a:p>
          <a:p>
            <a:pPr marL="704089" lvl="1" indent="-342900" defTabSz="361188">
              <a:spcBef>
                <a:spcPts val="400"/>
              </a:spcBef>
              <a:buClr>
                <a:schemeClr val="accent4"/>
              </a:buClr>
              <a:buFont typeface="Wingdings" panose="05000000000000000000" pitchFamily="2" charset="2"/>
              <a:buChar char="v"/>
              <a:defRPr sz="2370"/>
            </a:pPr>
            <a:r>
              <a:rPr lang="en-US" sz="2000" dirty="0">
                <a:solidFill>
                  <a:schemeClr val="accent1"/>
                </a:solidFill>
              </a:rPr>
              <a:t>type of funds available;</a:t>
            </a:r>
          </a:p>
          <a:p>
            <a:pPr marL="704089" lvl="1" indent="-342900" defTabSz="361188">
              <a:spcBef>
                <a:spcPts val="400"/>
              </a:spcBef>
              <a:buClr>
                <a:schemeClr val="accent4"/>
              </a:buClr>
              <a:buFont typeface="Wingdings" panose="05000000000000000000" pitchFamily="2" charset="2"/>
              <a:buChar char="v"/>
              <a:defRPr sz="2370"/>
            </a:pPr>
            <a:r>
              <a:rPr lang="en-US" sz="2000" dirty="0">
                <a:solidFill>
                  <a:schemeClr val="accent1"/>
                </a:solidFill>
              </a:rPr>
              <a:t>any proposed contribution amounts for partners;</a:t>
            </a:r>
          </a:p>
          <a:p>
            <a:pPr marL="704089" lvl="1" indent="-342900" defTabSz="361188">
              <a:spcBef>
                <a:spcPts val="400"/>
              </a:spcBef>
              <a:buClr>
                <a:schemeClr val="accent4"/>
              </a:buClr>
              <a:buFont typeface="Wingdings" panose="05000000000000000000" pitchFamily="2" charset="2"/>
              <a:buChar char="v"/>
              <a:defRPr sz="2370"/>
            </a:pPr>
            <a:r>
              <a:rPr lang="en-US" sz="2000" dirty="0">
                <a:solidFill>
                  <a:schemeClr val="accent1"/>
                </a:solidFill>
              </a:rPr>
              <a:t>any agreed upon, proposed, or draft IFAs.</a:t>
            </a:r>
            <a:endParaRPr lang="en-US" dirty="0">
              <a:solidFill>
                <a:schemeClr val="accent1"/>
              </a:solidFill>
            </a:endParaRPr>
          </a:p>
          <a:p>
            <a:pPr marL="342900" indent="-342900">
              <a:buFont typeface="Wingdings" panose="05000000000000000000" pitchFamily="2" charset="2"/>
              <a:buChar char="Ø"/>
              <a:defRPr sz="2400"/>
            </a:pPr>
            <a:endParaRPr lang="en-US" dirty="0">
              <a:solidFill>
                <a:schemeClr val="accent1"/>
              </a:solidFill>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0967" y="4529903"/>
            <a:ext cx="2268298" cy="1512955"/>
          </a:xfrm>
          <a:prstGeom prst="rect">
            <a:avLst/>
          </a:prstGeom>
          <a:ln>
            <a:noFill/>
          </a:ln>
          <a:effectLst>
            <a:softEdge rad="112500"/>
          </a:effectLst>
        </p:spPr>
      </p:pic>
    </p:spTree>
    <p:extLst>
      <p:ext uri="{BB962C8B-B14F-4D97-AF65-F5344CB8AC3E}">
        <p14:creationId xmlns:p14="http://schemas.microsoft.com/office/powerpoint/2010/main" val="643968381"/>
      </p:ext>
    </p:extLst>
  </p:cSld>
  <p:clrMapOvr>
    <a:masterClrMapping/>
  </p:clrMapOvr>
  <p:transition spd="slow">
    <p:wip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3: Governor Determines Infrastructure Budget</a:t>
            </a:r>
          </a:p>
        </p:txBody>
      </p:sp>
      <p:sp>
        <p:nvSpPr>
          <p:cNvPr id="5" name="TextBox 4"/>
          <p:cNvSpPr txBox="1"/>
          <p:nvPr/>
        </p:nvSpPr>
        <p:spPr>
          <a:xfrm>
            <a:off x="440720" y="1811546"/>
            <a:ext cx="8213496" cy="3535219"/>
          </a:xfrm>
          <a:prstGeom prst="rect">
            <a:avLst/>
          </a:prstGeom>
          <a:noFill/>
        </p:spPr>
        <p:txBody>
          <a:bodyPr wrap="square" rtlCol="0">
            <a:noAutofit/>
          </a:bodyPr>
          <a:lstStyle/>
          <a:p>
            <a:pPr marL="219455" indent="-219455" defTabSz="292607">
              <a:spcBef>
                <a:spcPts val="300"/>
              </a:spcBef>
              <a:defRPr sz="1919"/>
            </a:pPr>
            <a:r>
              <a:rPr lang="en-US" sz="2000" dirty="0">
                <a:solidFill>
                  <a:schemeClr val="accent1"/>
                </a:solidFill>
              </a:rPr>
              <a:t>The Governor can either:</a:t>
            </a:r>
          </a:p>
          <a:p>
            <a:pPr marL="635508" lvl="1" indent="-342900" defTabSz="292607">
              <a:spcBef>
                <a:spcPts val="300"/>
              </a:spcBef>
              <a:buClr>
                <a:schemeClr val="accent4"/>
              </a:buClr>
              <a:buFont typeface="Wingdings" panose="05000000000000000000" pitchFamily="2" charset="2"/>
              <a:buChar char="v"/>
              <a:defRPr sz="1919"/>
            </a:pPr>
            <a:r>
              <a:rPr lang="en-US" dirty="0">
                <a:solidFill>
                  <a:schemeClr val="accent1"/>
                </a:solidFill>
              </a:rPr>
              <a:t>accept an infrastructure budget that was agreed upon at the local level; or</a:t>
            </a:r>
          </a:p>
          <a:p>
            <a:pPr marL="635508" lvl="1" indent="-342900" defTabSz="292607">
              <a:spcBef>
                <a:spcPts val="300"/>
              </a:spcBef>
              <a:buClr>
                <a:schemeClr val="accent4"/>
              </a:buClr>
              <a:buFont typeface="Wingdings" panose="05000000000000000000" pitchFamily="2" charset="2"/>
              <a:buChar char="v"/>
              <a:defRPr sz="1919"/>
            </a:pPr>
            <a:r>
              <a:rPr lang="en-US" dirty="0">
                <a:solidFill>
                  <a:schemeClr val="accent1"/>
                </a:solidFill>
              </a:rPr>
              <a:t>use the formula developed by the State WDB to create a working infrastructure budget.</a:t>
            </a:r>
          </a:p>
          <a:p>
            <a:pPr marL="219455" indent="-219455" defTabSz="292607">
              <a:spcBef>
                <a:spcPts val="300"/>
              </a:spcBef>
              <a:defRPr sz="1919"/>
            </a:pPr>
            <a:r>
              <a:rPr lang="en-US" sz="2000" dirty="0">
                <a:solidFill>
                  <a:schemeClr val="accent1"/>
                </a:solidFill>
              </a:rPr>
              <a:t>The Formula requires taking into account several factors:</a:t>
            </a:r>
            <a:endParaRPr lang="en-US" dirty="0">
              <a:solidFill>
                <a:schemeClr val="accent1"/>
              </a:solidFill>
            </a:endParaRPr>
          </a:p>
          <a:p>
            <a:pPr marL="635508" lvl="1" indent="-342900" defTabSz="292607">
              <a:spcBef>
                <a:spcPts val="300"/>
              </a:spcBef>
              <a:buClr>
                <a:schemeClr val="accent4"/>
              </a:buClr>
              <a:buFont typeface="Wingdings" panose="05000000000000000000" pitchFamily="2" charset="2"/>
              <a:buChar char="v"/>
              <a:defRPr sz="1919"/>
            </a:pPr>
            <a:r>
              <a:rPr lang="en-US" dirty="0">
                <a:solidFill>
                  <a:schemeClr val="accent1"/>
                </a:solidFill>
              </a:rPr>
              <a:t>the number of one-stop centers in a Local Area;</a:t>
            </a:r>
          </a:p>
          <a:p>
            <a:pPr marL="635508" lvl="1" indent="-342900" defTabSz="292607">
              <a:spcBef>
                <a:spcPts val="300"/>
              </a:spcBef>
              <a:buClr>
                <a:schemeClr val="accent4"/>
              </a:buClr>
              <a:buFont typeface="Wingdings" panose="05000000000000000000" pitchFamily="2" charset="2"/>
              <a:buChar char="v"/>
              <a:defRPr sz="1919"/>
            </a:pPr>
            <a:r>
              <a:rPr lang="en-US" dirty="0">
                <a:solidFill>
                  <a:schemeClr val="accent1"/>
                </a:solidFill>
              </a:rPr>
              <a:t>the total population served;</a:t>
            </a:r>
          </a:p>
          <a:p>
            <a:pPr marL="635508" lvl="1" indent="-342900" defTabSz="292607">
              <a:spcBef>
                <a:spcPts val="300"/>
              </a:spcBef>
              <a:buClr>
                <a:schemeClr val="accent4"/>
              </a:buClr>
              <a:buFont typeface="Wingdings" panose="05000000000000000000" pitchFamily="2" charset="2"/>
              <a:buChar char="v"/>
              <a:defRPr sz="1919"/>
            </a:pPr>
            <a:r>
              <a:rPr lang="en-US" dirty="0">
                <a:solidFill>
                  <a:schemeClr val="accent1"/>
                </a:solidFill>
              </a:rPr>
              <a:t>services provided at each center; and</a:t>
            </a:r>
          </a:p>
          <a:p>
            <a:pPr marL="635508" lvl="1" indent="-342900" defTabSz="292607">
              <a:spcBef>
                <a:spcPts val="300"/>
              </a:spcBef>
              <a:buClr>
                <a:schemeClr val="accent4"/>
              </a:buClr>
              <a:buFont typeface="Wingdings" panose="05000000000000000000" pitchFamily="2" charset="2"/>
              <a:buChar char="v"/>
              <a:defRPr sz="1919"/>
            </a:pPr>
            <a:r>
              <a:rPr lang="en-US" dirty="0">
                <a:solidFill>
                  <a:schemeClr val="accent1"/>
                </a:solidFill>
              </a:rPr>
              <a:t>any factors relating to the operation of one-stop centers that the State WDB determines to be appropriate.</a:t>
            </a:r>
            <a:endParaRPr lang="en-US" sz="1600" dirty="0">
              <a:solidFill>
                <a:schemeClr val="accent1"/>
              </a:solidFill>
            </a:endParaRPr>
          </a:p>
        </p:txBody>
      </p:sp>
    </p:spTree>
    <p:extLst>
      <p:ext uri="{BB962C8B-B14F-4D97-AF65-F5344CB8AC3E}">
        <p14:creationId xmlns:p14="http://schemas.microsoft.com/office/powerpoint/2010/main" val="3196211828"/>
      </p:ext>
    </p:extLst>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a:t>
            </a:r>
          </a:p>
        </p:txBody>
      </p:sp>
      <p:sp>
        <p:nvSpPr>
          <p:cNvPr id="5" name="TextBox 4"/>
          <p:cNvSpPr txBox="1"/>
          <p:nvPr/>
        </p:nvSpPr>
        <p:spPr>
          <a:xfrm>
            <a:off x="155637" y="2270201"/>
            <a:ext cx="6097117" cy="3015902"/>
          </a:xfrm>
          <a:prstGeom prst="rect">
            <a:avLst/>
          </a:prstGeom>
          <a:noFill/>
        </p:spPr>
        <p:txBody>
          <a:bodyPr wrap="square" rtlCol="0">
            <a:noAutofit/>
          </a:bodyPr>
          <a:lstStyle/>
          <a:p>
            <a:pPr marL="219455" defTabSz="292607">
              <a:spcBef>
                <a:spcPts val="300"/>
              </a:spcBef>
              <a:defRPr sz="1919"/>
            </a:pPr>
            <a:r>
              <a:rPr lang="en-US" sz="2800" dirty="0">
                <a:solidFill>
                  <a:schemeClr val="accent1"/>
                </a:solidFill>
              </a:rPr>
              <a:t>While the Governor should take into account the overall one-stop operating budget, the Governor only has the power to determine the infrastructure budget under the SFM.</a:t>
            </a:r>
          </a:p>
        </p:txBody>
      </p:sp>
      <p:pic>
        <p:nvPicPr>
          <p:cNvPr id="10" name="Picture 2" descr="http://www.oncoursesystems.com/images/user/8541/17284/remember%20finge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53" t="6702" r="12315"/>
          <a:stretch/>
        </p:blipFill>
        <p:spPr bwMode="auto">
          <a:xfrm>
            <a:off x="6391527" y="2031081"/>
            <a:ext cx="212382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8093411"/>
      </p:ext>
    </p:extLst>
  </p:cSld>
  <p:clrMapOvr>
    <a:masterClrMapping/>
  </p:clrMapOvr>
  <p:transition spd="slow">
    <p:wip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4: Governor Establishes </a:t>
            </a:r>
            <a:br>
              <a:rPr lang="en-US" dirty="0"/>
            </a:br>
            <a:r>
              <a:rPr lang="en-US" dirty="0"/>
              <a:t>Cost Allocation Methodology</a:t>
            </a:r>
          </a:p>
        </p:txBody>
      </p:sp>
      <p:sp>
        <p:nvSpPr>
          <p:cNvPr id="5" name="TextBox 4"/>
          <p:cNvSpPr txBox="1"/>
          <p:nvPr/>
        </p:nvSpPr>
        <p:spPr>
          <a:xfrm>
            <a:off x="199180" y="1990542"/>
            <a:ext cx="8213496" cy="3809367"/>
          </a:xfrm>
          <a:prstGeom prst="rect">
            <a:avLst/>
          </a:prstGeom>
          <a:noFill/>
        </p:spPr>
        <p:txBody>
          <a:bodyPr wrap="square" rtlCol="0">
            <a:noAutofit/>
          </a:bodyPr>
          <a:lstStyle/>
          <a:p>
            <a:pPr marL="342900" indent="-342900" defTabSz="420623">
              <a:spcBef>
                <a:spcPts val="600"/>
              </a:spcBef>
              <a:buClr>
                <a:schemeClr val="accent4"/>
              </a:buClr>
              <a:buFont typeface="Wingdings" panose="05000000000000000000" pitchFamily="2" charset="2"/>
              <a:buChar char="v"/>
              <a:defRPr sz="2760"/>
            </a:pPr>
            <a:r>
              <a:rPr lang="en-US" sz="2400" dirty="0">
                <a:solidFill>
                  <a:schemeClr val="accent1"/>
                </a:solidFill>
              </a:rPr>
              <a:t>Must follow the principles of proportionate use and relative benefit received.</a:t>
            </a:r>
          </a:p>
          <a:p>
            <a:pPr marL="342900" indent="-342900" defTabSz="420623">
              <a:spcBef>
                <a:spcPts val="600"/>
              </a:spcBef>
              <a:buClr>
                <a:schemeClr val="accent4"/>
              </a:buClr>
              <a:buFont typeface="Wingdings" panose="05000000000000000000" pitchFamily="2" charset="2"/>
              <a:buChar char="v"/>
              <a:defRPr sz="2760"/>
            </a:pPr>
            <a:r>
              <a:rPr lang="en-US" sz="2400" dirty="0">
                <a:solidFill>
                  <a:schemeClr val="accent1"/>
                </a:solidFill>
              </a:rPr>
              <a:t>Must be consistent with the Uniform Guidance, relevant regulations and statutes, any further regulatory guidance, and the partner’s authorizing laws and regulations.</a:t>
            </a:r>
          </a:p>
          <a:p>
            <a:pPr marL="342900" indent="-342900" defTabSz="420623">
              <a:spcBef>
                <a:spcPts val="600"/>
              </a:spcBef>
              <a:buClr>
                <a:schemeClr val="accent4"/>
              </a:buClr>
              <a:buFont typeface="Wingdings" panose="05000000000000000000" pitchFamily="2" charset="2"/>
              <a:buChar char="v"/>
              <a:defRPr sz="2760"/>
            </a:pPr>
            <a:r>
              <a:rPr lang="en-US" sz="2400" dirty="0">
                <a:solidFill>
                  <a:schemeClr val="accent1"/>
                </a:solidFill>
              </a:rPr>
              <a:t>Beyond these requirements, the Governor is free to choose any variable that is reasonable.</a:t>
            </a:r>
            <a:endParaRPr lang="en-US" dirty="0">
              <a:solidFill>
                <a:schemeClr val="accent1"/>
              </a:solidFill>
            </a:endParaRPr>
          </a:p>
        </p:txBody>
      </p:sp>
    </p:spTree>
    <p:extLst>
      <p:ext uri="{BB962C8B-B14F-4D97-AF65-F5344CB8AC3E}">
        <p14:creationId xmlns:p14="http://schemas.microsoft.com/office/powerpoint/2010/main" val="3791697059"/>
      </p:ext>
    </p:extLst>
  </p:cSld>
  <p:clrMapOvr>
    <a:masterClrMapping/>
  </p:clrMapOvr>
  <p:transition spd="slow">
    <p:wip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5: Governor Determines </a:t>
            </a:r>
            <a:br>
              <a:rPr lang="en-US" dirty="0"/>
            </a:br>
            <a:r>
              <a:rPr lang="en-US" dirty="0"/>
              <a:t>Partner’s Proportionate Shares</a:t>
            </a:r>
          </a:p>
        </p:txBody>
      </p:sp>
      <p:sp>
        <p:nvSpPr>
          <p:cNvPr id="5" name="TextBox 4"/>
          <p:cNvSpPr txBox="1"/>
          <p:nvPr/>
        </p:nvSpPr>
        <p:spPr>
          <a:xfrm>
            <a:off x="199180" y="1885455"/>
            <a:ext cx="8213496" cy="3692990"/>
          </a:xfrm>
          <a:prstGeom prst="rect">
            <a:avLst/>
          </a:prstGeom>
          <a:noFill/>
        </p:spPr>
        <p:txBody>
          <a:bodyPr wrap="square" rtlCol="0">
            <a:noAutofit/>
          </a:bodyPr>
          <a:lstStyle/>
          <a:p>
            <a:pPr marL="253745" indent="-253745" defTabSz="338327">
              <a:spcBef>
                <a:spcPts val="400"/>
              </a:spcBef>
              <a:defRPr sz="2220"/>
            </a:pPr>
            <a:r>
              <a:rPr lang="en-US" sz="2400" dirty="0">
                <a:solidFill>
                  <a:schemeClr val="accent1"/>
                </a:solidFill>
              </a:rPr>
              <a:t>For each partner, the Governor must take into account:</a:t>
            </a:r>
          </a:p>
          <a:p>
            <a:pPr marL="722580" lvl="1" indent="-342900" defTabSz="338327">
              <a:spcBef>
                <a:spcPts val="400"/>
              </a:spcBef>
              <a:buClr>
                <a:schemeClr val="accent4"/>
              </a:buClr>
              <a:buFont typeface="Wingdings" panose="05000000000000000000" pitchFamily="2" charset="2"/>
              <a:buChar char="v"/>
              <a:defRPr sz="2220"/>
            </a:pPr>
            <a:r>
              <a:rPr lang="en-US" sz="2000" dirty="0">
                <a:solidFill>
                  <a:schemeClr val="accent1"/>
                </a:solidFill>
              </a:rPr>
              <a:t>the partner’s costs of administration of the one-stop delivery system not specifically related to a one-stop center;</a:t>
            </a:r>
          </a:p>
          <a:p>
            <a:pPr marL="722580" lvl="1" indent="-342900" defTabSz="338327">
              <a:spcBef>
                <a:spcPts val="400"/>
              </a:spcBef>
              <a:buClr>
                <a:schemeClr val="accent4"/>
              </a:buClr>
              <a:buFont typeface="Wingdings" panose="05000000000000000000" pitchFamily="2" charset="2"/>
              <a:buChar char="v"/>
              <a:defRPr sz="2220"/>
            </a:pPr>
            <a:r>
              <a:rPr lang="en-US" sz="2000" dirty="0">
                <a:solidFill>
                  <a:schemeClr val="accent1"/>
                </a:solidFill>
              </a:rPr>
              <a:t>statutory requirements for the partner;</a:t>
            </a:r>
          </a:p>
          <a:p>
            <a:pPr marL="722580" lvl="1" indent="-342900" defTabSz="338327">
              <a:spcBef>
                <a:spcPts val="400"/>
              </a:spcBef>
              <a:buClr>
                <a:schemeClr val="accent4"/>
              </a:buClr>
              <a:buFont typeface="Wingdings" panose="05000000000000000000" pitchFamily="2" charset="2"/>
              <a:buChar char="v"/>
              <a:defRPr sz="2220"/>
            </a:pPr>
            <a:r>
              <a:rPr lang="en-US" sz="2000" dirty="0">
                <a:solidFill>
                  <a:schemeClr val="accent1"/>
                </a:solidFill>
              </a:rPr>
              <a:t>the partner’s ability to fulfill its statutory requirements; and</a:t>
            </a:r>
          </a:p>
          <a:p>
            <a:pPr marL="722580" lvl="1" indent="-342900" defTabSz="338327">
              <a:spcBef>
                <a:spcPts val="400"/>
              </a:spcBef>
              <a:buClr>
                <a:schemeClr val="accent4"/>
              </a:buClr>
              <a:buFont typeface="Wingdings" panose="05000000000000000000" pitchFamily="2" charset="2"/>
              <a:buChar char="v"/>
              <a:defRPr sz="2220"/>
            </a:pPr>
            <a:r>
              <a:rPr lang="en-US" sz="2000" dirty="0">
                <a:solidFill>
                  <a:schemeClr val="accent1"/>
                </a:solidFill>
              </a:rPr>
              <a:t>all other applicable legal requirements.</a:t>
            </a:r>
          </a:p>
          <a:p>
            <a:pPr marL="0" lvl="2" defTabSz="338327">
              <a:spcBef>
                <a:spcPts val="400"/>
              </a:spcBef>
              <a:defRPr sz="2220"/>
            </a:pPr>
            <a:endParaRPr lang="en-US" sz="2000" dirty="0">
              <a:solidFill>
                <a:schemeClr val="accent1"/>
              </a:solidFill>
            </a:endParaRPr>
          </a:p>
          <a:p>
            <a:pPr marL="0" lvl="2" defTabSz="338327">
              <a:spcBef>
                <a:spcPts val="400"/>
              </a:spcBef>
              <a:defRPr sz="2220"/>
            </a:pPr>
            <a:r>
              <a:rPr lang="en-US" sz="2000" dirty="0">
                <a:solidFill>
                  <a:schemeClr val="accent1"/>
                </a:solidFill>
              </a:rPr>
              <a:t>The Governor is encouraged to draw upon any proportionate share determinations, as well as other documents and information, made during the local negotiations that the Governor feels are useful</a:t>
            </a:r>
            <a:r>
              <a:rPr lang="en-US" sz="2000" dirty="0">
                <a:solidFill>
                  <a:schemeClr val="bg1"/>
                </a:solidFill>
              </a:rPr>
              <a:t>.</a:t>
            </a:r>
          </a:p>
        </p:txBody>
      </p:sp>
    </p:spTree>
    <p:extLst>
      <p:ext uri="{BB962C8B-B14F-4D97-AF65-F5344CB8AC3E}">
        <p14:creationId xmlns:p14="http://schemas.microsoft.com/office/powerpoint/2010/main" val="2568758989"/>
      </p:ext>
    </p:extLst>
  </p:cSld>
  <p:clrMapOvr>
    <a:masterClrMapping/>
  </p:clrMapOvr>
  <p:transition spd="slow">
    <p:wip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 5 Continued</a:t>
            </a:r>
          </a:p>
        </p:txBody>
      </p:sp>
      <p:sp>
        <p:nvSpPr>
          <p:cNvPr id="5" name="TextBox 4"/>
          <p:cNvSpPr txBox="1"/>
          <p:nvPr/>
        </p:nvSpPr>
        <p:spPr>
          <a:xfrm>
            <a:off x="199180" y="1999168"/>
            <a:ext cx="8213496" cy="3373477"/>
          </a:xfrm>
          <a:prstGeom prst="rect">
            <a:avLst/>
          </a:prstGeom>
          <a:noFill/>
        </p:spPr>
        <p:txBody>
          <a:bodyPr wrap="square" rtlCol="0">
            <a:noAutofit/>
          </a:bodyPr>
          <a:lstStyle/>
          <a:p>
            <a:pPr marL="342900" indent="-342900">
              <a:buClr>
                <a:schemeClr val="accent4"/>
              </a:buClr>
              <a:buFont typeface="Wingdings" panose="05000000000000000000" pitchFamily="2" charset="2"/>
              <a:buChar char="v"/>
            </a:pPr>
            <a:r>
              <a:rPr lang="en-US" sz="2000" dirty="0">
                <a:solidFill>
                  <a:schemeClr val="accent1"/>
                </a:solidFill>
              </a:rPr>
              <a:t>In some instances, the Governor does not determine every partner’s contribution amounts.</a:t>
            </a:r>
          </a:p>
          <a:p>
            <a:pPr marL="342900" indent="-342900">
              <a:buClr>
                <a:schemeClr val="accent4"/>
              </a:buClr>
              <a:buFont typeface="Wingdings" panose="05000000000000000000" pitchFamily="2" charset="2"/>
              <a:buChar char="v"/>
            </a:pPr>
            <a:endParaRPr lang="en-US" sz="2000" dirty="0">
              <a:solidFill>
                <a:schemeClr val="accent1"/>
              </a:solidFill>
            </a:endParaRPr>
          </a:p>
          <a:p>
            <a:pPr marL="342900" indent="-342900">
              <a:buClr>
                <a:schemeClr val="accent4"/>
              </a:buClr>
              <a:buFont typeface="Wingdings" panose="05000000000000000000" pitchFamily="2" charset="2"/>
              <a:buChar char="v"/>
            </a:pPr>
            <a:r>
              <a:rPr lang="en-US" sz="2000" dirty="0">
                <a:solidFill>
                  <a:schemeClr val="accent1"/>
                </a:solidFill>
              </a:rPr>
              <a:t>Where policy-making authority is placed in an entity or official that is independent from the Governor with respect to the funds provided for the AEFLA program, applicable Perkins programs, or the VR program, that official or the chief officer of that entity shall make the decision, in consultation with the Governor.</a:t>
            </a:r>
          </a:p>
        </p:txBody>
      </p:sp>
      <p:pic>
        <p:nvPicPr>
          <p:cNvPr id="10" name="Picture 9"/>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10000" contrast="10000"/>
                    </a14:imgEffect>
                  </a14:imgLayer>
                </a14:imgProps>
              </a:ext>
              <a:ext uri="{28A0092B-C50C-407E-A947-70E740481C1C}">
                <a14:useLocalDpi xmlns:a14="http://schemas.microsoft.com/office/drawing/2010/main"/>
              </a:ext>
            </a:extLst>
          </a:blip>
          <a:stretch>
            <a:fillRect/>
          </a:stretch>
        </p:blipFill>
        <p:spPr>
          <a:xfrm>
            <a:off x="6098875" y="4275553"/>
            <a:ext cx="2740040" cy="1827606"/>
          </a:xfrm>
          <a:prstGeom prst="ellipse">
            <a:avLst/>
          </a:prstGeom>
          <a:ln>
            <a:noFill/>
          </a:ln>
          <a:effectLst>
            <a:softEdge rad="317500"/>
          </a:effectLst>
        </p:spPr>
      </p:pic>
    </p:spTree>
    <p:extLst>
      <p:ext uri="{BB962C8B-B14F-4D97-AF65-F5344CB8AC3E}">
        <p14:creationId xmlns:p14="http://schemas.microsoft.com/office/powerpoint/2010/main" val="791509752"/>
      </p:ext>
    </p:extLst>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6: Governor Calculates </a:t>
            </a:r>
            <a:br>
              <a:rPr lang="en-US" dirty="0"/>
            </a:br>
            <a:r>
              <a:rPr lang="en-US" dirty="0"/>
              <a:t>Statewide Caps</a:t>
            </a:r>
          </a:p>
        </p:txBody>
      </p:sp>
      <p:sp>
        <p:nvSpPr>
          <p:cNvPr id="5" name="TextBox 4"/>
          <p:cNvSpPr txBox="1"/>
          <p:nvPr/>
        </p:nvSpPr>
        <p:spPr>
          <a:xfrm>
            <a:off x="199180" y="1977782"/>
            <a:ext cx="8213496" cy="3584646"/>
          </a:xfrm>
          <a:prstGeom prst="rect">
            <a:avLst/>
          </a:prstGeom>
          <a:noFill/>
        </p:spPr>
        <p:txBody>
          <a:bodyPr wrap="square" rtlCol="0">
            <a:noAutofit/>
          </a:bodyPr>
          <a:lstStyle/>
          <a:p>
            <a:pPr marL="342900" indent="-342900" defTabSz="310895">
              <a:spcBef>
                <a:spcPts val="1200"/>
              </a:spcBef>
              <a:buClr>
                <a:schemeClr val="accent4"/>
              </a:buClr>
              <a:buFont typeface="Wingdings" panose="05000000000000000000" pitchFamily="2" charset="2"/>
              <a:buChar char="v"/>
              <a:defRPr sz="2040"/>
            </a:pPr>
            <a:r>
              <a:rPr lang="en-US" sz="2000" dirty="0">
                <a:solidFill>
                  <a:schemeClr val="accent1"/>
                </a:solidFill>
              </a:rPr>
              <a:t>The Governor must calculate the statewide caps to determine the maximum amounts that required partners could be required to contribute toward infrastructure costs.</a:t>
            </a:r>
          </a:p>
          <a:p>
            <a:pPr marL="342900" indent="-342900" defTabSz="310895">
              <a:spcBef>
                <a:spcPts val="1200"/>
              </a:spcBef>
              <a:buClr>
                <a:schemeClr val="accent4"/>
              </a:buClr>
              <a:buFont typeface="Wingdings" panose="05000000000000000000" pitchFamily="2" charset="2"/>
              <a:buChar char="v"/>
              <a:defRPr sz="2040"/>
            </a:pPr>
            <a:r>
              <a:rPr lang="en-US" sz="2000" dirty="0">
                <a:solidFill>
                  <a:schemeClr val="accent1"/>
                </a:solidFill>
              </a:rPr>
              <a:t>There are no statewide caps for additional partners, because the SFM does not apply to them.</a:t>
            </a:r>
          </a:p>
          <a:p>
            <a:pPr marL="342900" indent="-342900" defTabSz="310895">
              <a:spcBef>
                <a:spcPts val="1200"/>
              </a:spcBef>
              <a:buClr>
                <a:schemeClr val="accent4"/>
              </a:buClr>
              <a:buFont typeface="Wingdings" panose="05000000000000000000" pitchFamily="2" charset="2"/>
              <a:buChar char="v"/>
              <a:defRPr sz="2040"/>
            </a:pPr>
            <a:r>
              <a:rPr lang="en-US" sz="2000" dirty="0">
                <a:solidFill>
                  <a:schemeClr val="accent1"/>
                </a:solidFill>
              </a:rPr>
              <a:t>The caps only restrict those partners in Local Areas which could not reach consensus in the LFM negotiations.</a:t>
            </a:r>
          </a:p>
          <a:p>
            <a:pPr marL="342900" indent="-342900" defTabSz="310895">
              <a:spcBef>
                <a:spcPts val="1200"/>
              </a:spcBef>
              <a:buClr>
                <a:schemeClr val="accent4"/>
              </a:buClr>
              <a:buFont typeface="Wingdings" panose="05000000000000000000" pitchFamily="2" charset="2"/>
              <a:buChar char="v"/>
              <a:defRPr sz="2040"/>
            </a:pPr>
            <a:r>
              <a:rPr lang="en-US" sz="2000" dirty="0">
                <a:solidFill>
                  <a:schemeClr val="accent1"/>
                </a:solidFill>
              </a:rPr>
              <a:t>If more than one Local Area in a State falls under the SFM, it is the aggregate of the infrastructure cost contributions for each required partner in these Local Areas that is restricted by the caps</a:t>
            </a:r>
            <a:r>
              <a:rPr lang="en-US" sz="2000" dirty="0">
                <a:solidFill>
                  <a:schemeClr val="bg1"/>
                </a:solidFill>
              </a:rPr>
              <a:t>.</a:t>
            </a:r>
          </a:p>
        </p:txBody>
      </p:sp>
    </p:spTree>
    <p:extLst>
      <p:ext uri="{BB962C8B-B14F-4D97-AF65-F5344CB8AC3E}">
        <p14:creationId xmlns:p14="http://schemas.microsoft.com/office/powerpoint/2010/main" val="3091705750"/>
      </p:ext>
    </p:extLst>
  </p:cSld>
  <p:clrMapOvr>
    <a:masterClrMapping/>
  </p:clrMapOvr>
  <p:transition spd="slow">
    <p:wip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7: Governor Assesses </a:t>
            </a:r>
            <a:br>
              <a:rPr lang="en-US" dirty="0"/>
            </a:br>
            <a:r>
              <a:rPr lang="en-US" dirty="0"/>
              <a:t>Aggregate Total of Contributions</a:t>
            </a:r>
          </a:p>
        </p:txBody>
      </p:sp>
      <p:sp>
        <p:nvSpPr>
          <p:cNvPr id="5" name="TextBox 4"/>
          <p:cNvSpPr txBox="1"/>
          <p:nvPr/>
        </p:nvSpPr>
        <p:spPr>
          <a:xfrm>
            <a:off x="199180" y="2056286"/>
            <a:ext cx="4950790" cy="3085057"/>
          </a:xfrm>
          <a:prstGeom prst="rect">
            <a:avLst/>
          </a:prstGeom>
          <a:noFill/>
        </p:spPr>
        <p:txBody>
          <a:bodyPr wrap="square" rtlCol="0">
            <a:noAutofit/>
          </a:bodyPr>
          <a:lstStyle/>
          <a:p>
            <a:pPr marL="240029" indent="-240029" defTabSz="320039">
              <a:spcBef>
                <a:spcPts val="400"/>
              </a:spcBef>
              <a:defRPr sz="2100"/>
            </a:pPr>
            <a:r>
              <a:rPr lang="en-US" sz="2800" dirty="0">
                <a:solidFill>
                  <a:schemeClr val="accent1"/>
                </a:solidFill>
              </a:rPr>
              <a:t>The Governor must ensure that the aggregate of applicable partner’s infrastructure contributions do not exceed the statewide caps.</a:t>
            </a:r>
          </a:p>
          <a:p>
            <a:pPr marL="240029" indent="-240029" defTabSz="320039">
              <a:spcBef>
                <a:spcPts val="400"/>
              </a:spcBef>
              <a:defRPr sz="2100"/>
            </a:pPr>
            <a:endParaRPr lang="en-US" sz="2800" dirty="0">
              <a:solidFill>
                <a:schemeClr val="accent1"/>
              </a:solidFill>
            </a:endParaRP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3112" y="2842370"/>
            <a:ext cx="4228555" cy="2820446"/>
          </a:xfrm>
          <a:prstGeom prst="ellipse">
            <a:avLst/>
          </a:prstGeom>
          <a:ln>
            <a:noFill/>
          </a:ln>
          <a:effectLst>
            <a:softEdge rad="112500"/>
          </a:effectLst>
        </p:spPr>
      </p:pic>
    </p:spTree>
    <p:extLst>
      <p:ext uri="{BB962C8B-B14F-4D97-AF65-F5344CB8AC3E}">
        <p14:creationId xmlns:p14="http://schemas.microsoft.com/office/powerpoint/2010/main" val="4178511512"/>
      </p:ext>
    </p:extLst>
  </p:cSld>
  <p:clrMapOvr>
    <a:masterClrMapping/>
  </p:clrMapOvr>
  <p:transition spd="slow">
    <p:wip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Exceeding the Statewide Cap</a:t>
            </a:r>
          </a:p>
        </p:txBody>
      </p:sp>
      <p:sp>
        <p:nvSpPr>
          <p:cNvPr id="5" name="TextBox 4"/>
          <p:cNvSpPr txBox="1"/>
          <p:nvPr/>
        </p:nvSpPr>
        <p:spPr>
          <a:xfrm>
            <a:off x="199180" y="1981916"/>
            <a:ext cx="8213496" cy="3896370"/>
          </a:xfrm>
          <a:prstGeom prst="rect">
            <a:avLst/>
          </a:prstGeom>
          <a:noFill/>
        </p:spPr>
        <p:txBody>
          <a:bodyPr wrap="square" rtlCol="0">
            <a:noAutofit/>
          </a:bodyPr>
          <a:lstStyle/>
          <a:p>
            <a:pPr marL="240029" indent="-240029" defTabSz="320039">
              <a:spcBef>
                <a:spcPts val="400"/>
              </a:spcBef>
              <a:defRPr sz="2100"/>
            </a:pPr>
            <a:r>
              <a:rPr lang="en-US" sz="2400" dirty="0">
                <a:solidFill>
                  <a:schemeClr val="accent1"/>
                </a:solidFill>
              </a:rPr>
              <a:t>If the aggregate total exceeds the applicable cap, the Governor may either:</a:t>
            </a:r>
          </a:p>
          <a:p>
            <a:pPr marL="662940" lvl="1" indent="-342900" defTabSz="320039">
              <a:spcBef>
                <a:spcPts val="1200"/>
              </a:spcBef>
              <a:buClr>
                <a:schemeClr val="accent4"/>
              </a:buClr>
              <a:buFont typeface="Wingdings" panose="05000000000000000000" pitchFamily="2" charset="2"/>
              <a:buChar char="v"/>
              <a:defRPr sz="2100"/>
            </a:pPr>
            <a:r>
              <a:rPr lang="en-US" sz="2000" dirty="0">
                <a:solidFill>
                  <a:schemeClr val="accent1"/>
                </a:solidFill>
              </a:rPr>
              <a:t>ask the one-stop partner programs responsible for pushing the aggregate total above the cap if they are willing to contribute beyond the applicable cap in accordance with their proportionate share;</a:t>
            </a:r>
          </a:p>
          <a:p>
            <a:pPr marL="662940" lvl="1" indent="-342900" defTabSz="320039">
              <a:spcBef>
                <a:spcPts val="1200"/>
              </a:spcBef>
              <a:buClr>
                <a:schemeClr val="accent4"/>
              </a:buClr>
              <a:buFont typeface="Wingdings" panose="05000000000000000000" pitchFamily="2" charset="2"/>
              <a:buChar char="v"/>
              <a:defRPr sz="2100"/>
            </a:pPr>
            <a:r>
              <a:rPr lang="en-US" sz="2000" dirty="0">
                <a:solidFill>
                  <a:schemeClr val="accent1"/>
                </a:solidFill>
              </a:rPr>
              <a:t>allow the reentering of negotiations at the LFM level; or</a:t>
            </a:r>
          </a:p>
          <a:p>
            <a:pPr marL="662940" lvl="1" indent="-342900" defTabSz="320039">
              <a:spcBef>
                <a:spcPts val="1200"/>
              </a:spcBef>
              <a:buClr>
                <a:schemeClr val="accent4"/>
              </a:buClr>
              <a:buFont typeface="Wingdings" panose="05000000000000000000" pitchFamily="2" charset="2"/>
              <a:buChar char="v"/>
              <a:defRPr sz="2100"/>
            </a:pPr>
            <a:r>
              <a:rPr lang="en-US" sz="2000" dirty="0">
                <a:solidFill>
                  <a:schemeClr val="accent1"/>
                </a:solidFill>
              </a:rPr>
              <a:t>allow for the reduction of infrastructure costs at the local level to reflect the amount of funds available without exceeding the applicable cap.</a:t>
            </a:r>
            <a:endParaRPr lang="en-US" dirty="0">
              <a:solidFill>
                <a:schemeClr val="accent1"/>
              </a:solidFill>
            </a:endParaRPr>
          </a:p>
        </p:txBody>
      </p:sp>
    </p:spTree>
    <p:extLst>
      <p:ext uri="{BB962C8B-B14F-4D97-AF65-F5344CB8AC3E}">
        <p14:creationId xmlns:p14="http://schemas.microsoft.com/office/powerpoint/2010/main" val="2939360126"/>
      </p:ext>
    </p:extLst>
  </p:cSld>
  <p:clrMapOvr>
    <a:masterClrMapping/>
  </p:clrMapOvr>
  <p:transition spd="slow">
    <p:wip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Step 8: Governor Adjusts </a:t>
            </a:r>
            <a:br>
              <a:rPr lang="en-US" dirty="0"/>
            </a:br>
            <a:r>
              <a:rPr lang="en-US" dirty="0"/>
              <a:t>Proportionate Shares (if Necessary)</a:t>
            </a:r>
          </a:p>
        </p:txBody>
      </p:sp>
      <p:sp>
        <p:nvSpPr>
          <p:cNvPr id="5" name="TextBox 4"/>
          <p:cNvSpPr txBox="1"/>
          <p:nvPr/>
        </p:nvSpPr>
        <p:spPr>
          <a:xfrm>
            <a:off x="199180" y="1938784"/>
            <a:ext cx="8213496" cy="3373477"/>
          </a:xfrm>
          <a:prstGeom prst="rect">
            <a:avLst/>
          </a:prstGeom>
          <a:noFill/>
        </p:spPr>
        <p:txBody>
          <a:bodyPr wrap="square" rtlCol="0">
            <a:noAutofit/>
          </a:bodyPr>
          <a:lstStyle/>
          <a:p>
            <a:pPr marL="318897" indent="-318897" defTabSz="425195">
              <a:spcBef>
                <a:spcPts val="500"/>
              </a:spcBef>
              <a:defRPr sz="2790"/>
            </a:pPr>
            <a:r>
              <a:rPr lang="en-US" sz="2200" dirty="0">
                <a:solidFill>
                  <a:schemeClr val="accent1"/>
                </a:solidFill>
              </a:rPr>
              <a:t>If the Local WDB, CEO(s), and the required one-stop partners fail to reach agreement on how to address exceeding the cap, the Governor must make adjustments to specific local partners’ proportionate share, and thus the services provided, in accordance with the amount available under the cap.</a:t>
            </a:r>
          </a:p>
          <a:p>
            <a:pPr marL="318897" indent="-318897" defTabSz="425195">
              <a:spcBef>
                <a:spcPts val="500"/>
              </a:spcBef>
              <a:defRPr sz="2790"/>
            </a:pPr>
            <a:endParaRPr lang="en-US" sz="2200" dirty="0">
              <a:solidFill>
                <a:schemeClr val="accent1"/>
              </a:solidFill>
            </a:endParaRPr>
          </a:p>
          <a:p>
            <a:pPr marL="318897" indent="-318897" defTabSz="425195">
              <a:spcBef>
                <a:spcPts val="500"/>
              </a:spcBef>
              <a:defRPr sz="2790"/>
            </a:pPr>
            <a:r>
              <a:rPr lang="en-US" sz="2200" dirty="0">
                <a:solidFill>
                  <a:schemeClr val="accent1"/>
                </a:solidFill>
              </a:rPr>
              <a:t>The aggregate total contribution of a program’s local partners under the SFM must not exceed the cap amount.</a:t>
            </a:r>
          </a:p>
        </p:txBody>
      </p:sp>
    </p:spTree>
    <p:extLst>
      <p:ext uri="{BB962C8B-B14F-4D97-AF65-F5344CB8AC3E}">
        <p14:creationId xmlns:p14="http://schemas.microsoft.com/office/powerpoint/2010/main" val="4151984717"/>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Law and Regulations</a:t>
            </a:r>
          </a:p>
        </p:txBody>
      </p:sp>
      <p:sp>
        <p:nvSpPr>
          <p:cNvPr id="3" name="Content Placeholder 2"/>
          <p:cNvSpPr>
            <a:spLocks noGrp="1"/>
          </p:cNvSpPr>
          <p:nvPr>
            <p:ph idx="1"/>
          </p:nvPr>
        </p:nvSpPr>
        <p:spPr>
          <a:xfrm>
            <a:off x="3525624" y="1381419"/>
            <a:ext cx="5269584" cy="4741682"/>
          </a:xfrm>
        </p:spPr>
        <p:txBody>
          <a:bodyPr>
            <a:noAutofit/>
          </a:bodyPr>
          <a:lstStyle/>
          <a:p>
            <a:pPr marL="0" indent="0">
              <a:buNone/>
            </a:pPr>
            <a:r>
              <a:rPr lang="en-US" dirty="0"/>
              <a:t>Requirements for the sharing and allocating infrastructure costs may be found at:    </a:t>
            </a:r>
          </a:p>
          <a:p>
            <a:r>
              <a:rPr lang="en-US" dirty="0"/>
              <a:t>WIOA Sec. 121(h)</a:t>
            </a:r>
          </a:p>
          <a:p>
            <a:r>
              <a:rPr lang="en-US" dirty="0"/>
              <a:t>WIOA Joint Final Rule - 20 CFR 678.700 - 678.755</a:t>
            </a:r>
          </a:p>
          <a:p>
            <a:r>
              <a:rPr lang="en-US" dirty="0"/>
              <a:t>Uniform Guidance: </a:t>
            </a:r>
          </a:p>
          <a:p>
            <a:pPr lvl="1"/>
            <a:r>
              <a:rPr lang="en-US" sz="1800" dirty="0"/>
              <a:t>2 CFR part 200 : Uniform Administrative Requirements, Cost Principles, and Audit Requirements for Federal Awards: Final Rule.  December 26, 2013; and</a:t>
            </a:r>
          </a:p>
          <a:p>
            <a:pPr lvl="1"/>
            <a:r>
              <a:rPr lang="en-US" sz="1800" dirty="0"/>
              <a:t>2 CFR part 2900:  Office of Management Budget (OMB) approved exceptions for DOL</a:t>
            </a:r>
          </a:p>
          <a:p>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3547" r="6600"/>
          <a:stretch/>
        </p:blipFill>
        <p:spPr>
          <a:xfrm>
            <a:off x="81481" y="2204261"/>
            <a:ext cx="3352468" cy="2476379"/>
          </a:xfrm>
          <a:prstGeom prst="rect">
            <a:avLst/>
          </a:prstGeom>
        </p:spPr>
      </p:pic>
    </p:spTree>
    <p:extLst>
      <p:ext uri="{BB962C8B-B14F-4D97-AF65-F5344CB8AC3E}">
        <p14:creationId xmlns:p14="http://schemas.microsoft.com/office/powerpoint/2010/main" val="277593000"/>
      </p:ext>
    </p:extLst>
  </p:cSld>
  <p:clrMapOvr>
    <a:masterClrMapping/>
  </p:clrMapOvr>
  <p:transition spd="slow">
    <p:wip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fontScale="85000" lnSpcReduction="10000"/>
          </a:bodyPr>
          <a:lstStyle/>
          <a:p>
            <a:r>
              <a:rPr lang="en-US" dirty="0"/>
              <a:t>Dictate that additional partners make up the difference in funding.</a:t>
            </a:r>
          </a:p>
          <a:p>
            <a:r>
              <a:rPr lang="en-US" dirty="0"/>
              <a:t>Require the partner programs responsible for pushing the aggregate total above the cap to contribute beyond the applicable cap.</a:t>
            </a:r>
          </a:p>
          <a:p>
            <a:r>
              <a:rPr lang="en-US" dirty="0"/>
              <a:t>Allow the required partner programs to reenter into negotiations at the LFM level.</a:t>
            </a:r>
          </a:p>
          <a:p>
            <a:r>
              <a:rPr lang="en-US" dirty="0"/>
              <a:t>Disregard proportionate use and require all partner programs to contribute additional funds and resources.</a:t>
            </a:r>
          </a:p>
        </p:txBody>
      </p:sp>
      <p:sp>
        <p:nvSpPr>
          <p:cNvPr id="5" name="Content Placeholder 4"/>
          <p:cNvSpPr>
            <a:spLocks noGrp="1"/>
          </p:cNvSpPr>
          <p:nvPr>
            <p:ph idx="10"/>
          </p:nvPr>
        </p:nvSpPr>
        <p:spPr/>
        <p:txBody>
          <a:bodyPr>
            <a:normAutofit fontScale="92500" lnSpcReduction="10000"/>
          </a:bodyPr>
          <a:lstStyle/>
          <a:p>
            <a:r>
              <a:rPr lang="en-US" dirty="0"/>
              <a:t>Under the State Funding Mechanism, if the aggregate total exceeds the applicable cap, the Governor may do the following:</a:t>
            </a:r>
          </a:p>
        </p:txBody>
      </p:sp>
    </p:spTree>
    <p:extLst>
      <p:ext uri="{BB962C8B-B14F-4D97-AF65-F5344CB8AC3E}">
        <p14:creationId xmlns:p14="http://schemas.microsoft.com/office/powerpoint/2010/main" val="3212278943"/>
      </p:ext>
    </p:extLst>
  </p:cSld>
  <p:clrMapOvr>
    <a:masterClrMapping/>
  </p:clrMapOvr>
  <p:transition spd="slow">
    <p:wip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How are the SFM Statewide </a:t>
            </a:r>
            <a:br>
              <a:rPr lang="en-US" dirty="0"/>
            </a:br>
            <a:r>
              <a:rPr lang="en-US" dirty="0"/>
              <a:t>Program Caps Determined?</a:t>
            </a:r>
          </a:p>
        </p:txBody>
      </p:sp>
      <p:sp>
        <p:nvSpPr>
          <p:cNvPr id="5" name="TextBox 4"/>
          <p:cNvSpPr txBox="1"/>
          <p:nvPr/>
        </p:nvSpPr>
        <p:spPr>
          <a:xfrm>
            <a:off x="397341" y="1596271"/>
            <a:ext cx="8213496" cy="3687890"/>
          </a:xfrm>
          <a:prstGeom prst="rect">
            <a:avLst/>
          </a:prstGeom>
          <a:noFill/>
        </p:spPr>
        <p:txBody>
          <a:bodyPr wrap="square" rtlCol="0">
            <a:noAutofit/>
          </a:bodyPr>
          <a:lstStyle/>
          <a:p>
            <a:pPr>
              <a:defRPr sz="2400"/>
            </a:pPr>
            <a:r>
              <a:rPr lang="en-US" sz="2200" b="1" dirty="0">
                <a:solidFill>
                  <a:schemeClr val="accent1"/>
                </a:solidFill>
              </a:rPr>
              <a:t>5</a:t>
            </a:r>
            <a:r>
              <a:rPr lang="en-US" sz="2200" dirty="0">
                <a:solidFill>
                  <a:schemeClr val="accent1"/>
                </a:solidFill>
              </a:rPr>
              <a:t> Steps to Calculating the SFM caps. Hypothetical Scenario.</a:t>
            </a:r>
          </a:p>
          <a:p>
            <a:pPr>
              <a:defRPr sz="2400"/>
            </a:pPr>
            <a:r>
              <a:rPr lang="en-US" sz="2200" dirty="0">
                <a:solidFill>
                  <a:schemeClr val="accent1"/>
                </a:solidFill>
              </a:rPr>
              <a:t>Assumptions:</a:t>
            </a:r>
          </a:p>
          <a:p>
            <a:pPr>
              <a:defRPr sz="2400"/>
            </a:pPr>
            <a:endParaRPr lang="en-US" sz="2000" dirty="0">
              <a:solidFill>
                <a:schemeClr val="accent1"/>
              </a:solidFill>
            </a:endParaRPr>
          </a:p>
          <a:p>
            <a:pPr marL="285750" lvl="0" indent="-285750">
              <a:buClr>
                <a:schemeClr val="accent4"/>
              </a:buClr>
              <a:buFont typeface="Wingdings" panose="05000000000000000000" pitchFamily="2" charset="2"/>
              <a:buChar char="v"/>
            </a:pPr>
            <a:r>
              <a:rPr lang="en-US" dirty="0">
                <a:solidFill>
                  <a:schemeClr val="accent1"/>
                </a:solidFill>
              </a:rPr>
              <a:t>There are three (3) Local Areas in the State,</a:t>
            </a:r>
          </a:p>
          <a:p>
            <a:pPr marL="742950" lvl="1" indent="-285750">
              <a:buClr>
                <a:schemeClr val="accent4"/>
              </a:buClr>
              <a:buFont typeface="Wingdings" panose="05000000000000000000" pitchFamily="2" charset="2"/>
              <a:buChar char="v"/>
            </a:pPr>
            <a:r>
              <a:rPr lang="en-US" dirty="0">
                <a:solidFill>
                  <a:schemeClr val="accent1"/>
                </a:solidFill>
              </a:rPr>
              <a:t>Two (2) Local Areas reached agreement on infrastructure costs in their Local Area, and </a:t>
            </a:r>
          </a:p>
          <a:p>
            <a:pPr marL="742950" lvl="1" indent="-285750">
              <a:buClr>
                <a:schemeClr val="accent4"/>
              </a:buClr>
              <a:buFont typeface="Wingdings" panose="05000000000000000000" pitchFamily="2" charset="2"/>
              <a:buChar char="v"/>
            </a:pPr>
            <a:r>
              <a:rPr lang="en-US" dirty="0">
                <a:solidFill>
                  <a:schemeClr val="accent1"/>
                </a:solidFill>
              </a:rPr>
              <a:t>One (1) Local Area did not reach consensus and notified the Governor.  </a:t>
            </a:r>
          </a:p>
          <a:p>
            <a:pPr marL="285750" lvl="0" indent="-285750">
              <a:buClr>
                <a:schemeClr val="accent4"/>
              </a:buClr>
              <a:buFont typeface="Wingdings" panose="05000000000000000000" pitchFamily="2" charset="2"/>
              <a:buChar char="v"/>
            </a:pPr>
            <a:r>
              <a:rPr lang="en-US" dirty="0">
                <a:solidFill>
                  <a:schemeClr val="accent1"/>
                </a:solidFill>
              </a:rPr>
              <a:t>The four partners from the local-funding mechanism activity will be utilized.</a:t>
            </a:r>
          </a:p>
          <a:p>
            <a:pPr marL="285750" lvl="0" indent="-285750">
              <a:buClr>
                <a:schemeClr val="accent4"/>
              </a:buClr>
              <a:buFont typeface="Wingdings" panose="05000000000000000000" pitchFamily="2" charset="2"/>
              <a:buChar char="v"/>
            </a:pPr>
            <a:r>
              <a:rPr lang="en-US" dirty="0">
                <a:solidFill>
                  <a:schemeClr val="accent1"/>
                </a:solidFill>
              </a:rPr>
              <a:t>The Governor has chosen to use the rental cost budget the Local Area developed ($225,820).</a:t>
            </a:r>
          </a:p>
          <a:p>
            <a:pPr marL="285750" lvl="0" indent="-285750">
              <a:buClr>
                <a:schemeClr val="accent4"/>
              </a:buClr>
              <a:buFont typeface="Wingdings" panose="05000000000000000000" pitchFamily="2" charset="2"/>
              <a:buChar char="v"/>
            </a:pPr>
            <a:r>
              <a:rPr lang="en-US" dirty="0">
                <a:solidFill>
                  <a:schemeClr val="accent1"/>
                </a:solidFill>
              </a:rPr>
              <a:t>The Governor selected total population as the </a:t>
            </a:r>
            <a:r>
              <a:rPr lang="en-US" b="1" dirty="0">
                <a:solidFill>
                  <a:schemeClr val="accent4"/>
                </a:solidFill>
                <a:effectLst>
                  <a:outerShdw blurRad="38100" dist="38100" dir="2700000" algn="tl">
                    <a:srgbClr val="000000">
                      <a:alpha val="43137"/>
                    </a:srgbClr>
                  </a:outerShdw>
                </a:effectLst>
              </a:rPr>
              <a:t>determining factor </a:t>
            </a:r>
            <a:r>
              <a:rPr lang="en-US" dirty="0">
                <a:solidFill>
                  <a:schemeClr val="accent1"/>
                </a:solidFill>
              </a:rPr>
              <a:t>and found that 70 percent of the State’s population resides in Local Areas that have reached consensus, which is the </a:t>
            </a:r>
            <a:r>
              <a:rPr lang="en-US" b="1" dirty="0">
                <a:solidFill>
                  <a:schemeClr val="accent4"/>
                </a:solidFill>
                <a:effectLst>
                  <a:outerShdw blurRad="38100" dist="38100" dir="2700000" algn="tl">
                    <a:srgbClr val="000000">
                      <a:alpha val="43137"/>
                    </a:srgbClr>
                  </a:outerShdw>
                </a:effectLst>
              </a:rPr>
              <a:t>consensus areas’ factor percentage</a:t>
            </a:r>
            <a:r>
              <a:rPr lang="en-US" dirty="0">
                <a:solidFill>
                  <a:schemeClr val="accent1"/>
                </a:solidFill>
              </a:rPr>
              <a:t>.</a:t>
            </a:r>
          </a:p>
          <a:p>
            <a:pPr>
              <a:defRPr sz="2400"/>
            </a:pPr>
            <a:endParaRPr lang="en-US" sz="2000" dirty="0">
              <a:solidFill>
                <a:schemeClr val="accent1"/>
              </a:solidFill>
            </a:endParaRPr>
          </a:p>
        </p:txBody>
      </p:sp>
    </p:spTree>
    <p:extLst>
      <p:ext uri="{BB962C8B-B14F-4D97-AF65-F5344CB8AC3E}">
        <p14:creationId xmlns:p14="http://schemas.microsoft.com/office/powerpoint/2010/main" val="2955713829"/>
      </p:ext>
    </p:extLst>
  </p:cSld>
  <p:clrMapOvr>
    <a:masterClrMapping/>
  </p:clrMapOvr>
  <p:transition spd="slow">
    <p:wip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Important Terms</a:t>
            </a:r>
          </a:p>
        </p:txBody>
      </p:sp>
      <p:sp>
        <p:nvSpPr>
          <p:cNvPr id="5" name="TextBox 4"/>
          <p:cNvSpPr txBox="1"/>
          <p:nvPr/>
        </p:nvSpPr>
        <p:spPr>
          <a:xfrm>
            <a:off x="199180" y="1776192"/>
            <a:ext cx="8213496" cy="3673105"/>
          </a:xfrm>
          <a:prstGeom prst="rect">
            <a:avLst/>
          </a:prstGeom>
          <a:noFill/>
        </p:spPr>
        <p:txBody>
          <a:bodyPr wrap="square" rtlCol="0">
            <a:noAutofit/>
          </a:bodyPr>
          <a:lstStyle/>
          <a:p>
            <a:pPr marL="342900" indent="-342900" defTabSz="342900">
              <a:spcBef>
                <a:spcPts val="1200"/>
              </a:spcBef>
              <a:buClr>
                <a:schemeClr val="accent4"/>
              </a:buClr>
              <a:buFont typeface="Wingdings" panose="05000000000000000000" pitchFamily="2" charset="2"/>
              <a:buChar char="v"/>
              <a:defRPr sz="2250"/>
            </a:pPr>
            <a:r>
              <a:rPr lang="en-US" sz="2000" b="1" dirty="0">
                <a:solidFill>
                  <a:schemeClr val="accent1"/>
                </a:solidFill>
              </a:rPr>
              <a:t>Limiting Percentage</a:t>
            </a:r>
            <a:r>
              <a:rPr lang="en-US" sz="2000" dirty="0">
                <a:solidFill>
                  <a:schemeClr val="accent1"/>
                </a:solidFill>
              </a:rPr>
              <a:t>  - the  statutory percentages listed in WIOA sec. 121(h)(2)(d) that are applied to the total Federal funds received by a specific program in order to calculate the cap.</a:t>
            </a:r>
          </a:p>
          <a:p>
            <a:pPr marL="342900" indent="-342900" defTabSz="342900">
              <a:spcBef>
                <a:spcPts val="1200"/>
              </a:spcBef>
              <a:buClr>
                <a:schemeClr val="accent4"/>
              </a:buClr>
              <a:buFont typeface="Wingdings" panose="05000000000000000000" pitchFamily="2" charset="2"/>
              <a:buChar char="v"/>
              <a:defRPr sz="2250"/>
            </a:pPr>
            <a:r>
              <a:rPr lang="en-US" sz="2000" b="1" dirty="0">
                <a:solidFill>
                  <a:schemeClr val="accent1"/>
                </a:solidFill>
              </a:rPr>
              <a:t>Maximum Potential Cap (MPC) – </a:t>
            </a:r>
            <a:r>
              <a:rPr lang="en-US" sz="2000" dirty="0">
                <a:solidFill>
                  <a:schemeClr val="accent1"/>
                </a:solidFill>
              </a:rPr>
              <a:t>the maximum amount that a program cap can be, only applicable if every Local Area within a State falls under the SFM.</a:t>
            </a:r>
          </a:p>
          <a:p>
            <a:pPr marL="342900" indent="-342900" defTabSz="342900">
              <a:spcBef>
                <a:spcPts val="1200"/>
              </a:spcBef>
              <a:buClr>
                <a:schemeClr val="accent4"/>
              </a:buClr>
              <a:buFont typeface="Wingdings" panose="05000000000000000000" pitchFamily="2" charset="2"/>
              <a:buChar char="v"/>
              <a:defRPr sz="2250"/>
            </a:pPr>
            <a:r>
              <a:rPr lang="en-US" sz="2000" b="1" dirty="0">
                <a:solidFill>
                  <a:schemeClr val="accent1"/>
                </a:solidFill>
              </a:rPr>
              <a:t>Determining Factor – </a:t>
            </a:r>
            <a:r>
              <a:rPr lang="en-US" sz="2000" dirty="0">
                <a:solidFill>
                  <a:schemeClr val="accent1"/>
                </a:solidFill>
              </a:rPr>
              <a:t>factor used by Governor to reasonably indicate the use of one-stop centers.</a:t>
            </a:r>
          </a:p>
          <a:p>
            <a:pPr marL="342900" indent="-342900" defTabSz="342900">
              <a:spcBef>
                <a:spcPts val="1200"/>
              </a:spcBef>
              <a:buClr>
                <a:schemeClr val="accent4"/>
              </a:buClr>
              <a:buFont typeface="Wingdings" panose="05000000000000000000" pitchFamily="2" charset="2"/>
              <a:buChar char="v"/>
              <a:defRPr sz="2250"/>
            </a:pPr>
            <a:r>
              <a:rPr lang="en-US" sz="2000" b="1" dirty="0">
                <a:solidFill>
                  <a:schemeClr val="accent1"/>
                </a:solidFill>
              </a:rPr>
              <a:t>Consensus Area Factor Percentage –</a:t>
            </a:r>
            <a:r>
              <a:rPr lang="en-US" sz="2000" dirty="0">
                <a:solidFill>
                  <a:schemeClr val="accent1"/>
                </a:solidFill>
              </a:rPr>
              <a:t> the percentage of the determining factor that can be attributed to Local Areas which reach consensus.</a:t>
            </a:r>
          </a:p>
        </p:txBody>
      </p:sp>
    </p:spTree>
    <p:extLst>
      <p:ext uri="{BB962C8B-B14F-4D97-AF65-F5344CB8AC3E}">
        <p14:creationId xmlns:p14="http://schemas.microsoft.com/office/powerpoint/2010/main" val="1754384111"/>
      </p:ext>
    </p:extLst>
  </p:cSld>
  <p:clrMapOvr>
    <a:masterClrMapping/>
  </p:clrMapOvr>
  <p:transition spd="slow">
    <p:wip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Calculation: Step 1</a:t>
            </a:r>
          </a:p>
        </p:txBody>
      </p:sp>
      <p:sp>
        <p:nvSpPr>
          <p:cNvPr id="5" name="TextBox 4"/>
          <p:cNvSpPr txBox="1"/>
          <p:nvPr/>
        </p:nvSpPr>
        <p:spPr>
          <a:xfrm>
            <a:off x="199180" y="2050927"/>
            <a:ext cx="8213496" cy="3373477"/>
          </a:xfrm>
          <a:prstGeom prst="rect">
            <a:avLst/>
          </a:prstGeom>
          <a:noFill/>
        </p:spPr>
        <p:txBody>
          <a:bodyPr wrap="square" rtlCol="0">
            <a:noAutofit/>
          </a:bodyPr>
          <a:lstStyle/>
          <a:p>
            <a:pPr marL="342900" indent="-342900">
              <a:buClr>
                <a:schemeClr val="accent4"/>
              </a:buClr>
              <a:buFont typeface="Wingdings" panose="05000000000000000000" pitchFamily="2" charset="2"/>
              <a:buChar char="v"/>
            </a:pPr>
            <a:r>
              <a:rPr lang="en-US" sz="2400" dirty="0">
                <a:solidFill>
                  <a:schemeClr val="accent1"/>
                </a:solidFill>
              </a:rPr>
              <a:t>The Governor applies a partner’s individual applicable </a:t>
            </a:r>
            <a:r>
              <a:rPr lang="en-US" sz="2400" b="1" dirty="0">
                <a:solidFill>
                  <a:schemeClr val="accent4"/>
                </a:solidFill>
                <a:effectLst>
                  <a:outerShdw blurRad="38100" dist="38100" dir="2700000" algn="tl">
                    <a:srgbClr val="000000">
                      <a:alpha val="43137"/>
                    </a:srgbClr>
                  </a:outerShdw>
                </a:effectLst>
              </a:rPr>
              <a:t>limiting percentage</a:t>
            </a:r>
            <a:r>
              <a:rPr lang="en-US" sz="2400" dirty="0">
                <a:solidFill>
                  <a:schemeClr val="accent4"/>
                </a:solidFill>
                <a:effectLst>
                  <a:outerShdw blurRad="38100" dist="38100" dir="2700000" algn="tl">
                    <a:srgbClr val="000000">
                      <a:alpha val="43137"/>
                    </a:srgbClr>
                  </a:outerShdw>
                </a:effectLst>
              </a:rPr>
              <a:t> </a:t>
            </a:r>
            <a:r>
              <a:rPr lang="en-US" sz="2400" dirty="0">
                <a:solidFill>
                  <a:schemeClr val="accent1"/>
                </a:solidFill>
              </a:rPr>
              <a:t>to the total Federal funding which that program receives for the affected program year to reach the </a:t>
            </a:r>
            <a:r>
              <a:rPr lang="en-US" sz="2400" b="1" dirty="0">
                <a:solidFill>
                  <a:schemeClr val="accent4"/>
                </a:solidFill>
                <a:effectLst>
                  <a:outerShdw blurRad="38100" dist="38100" dir="2700000" algn="tl">
                    <a:srgbClr val="000000">
                      <a:alpha val="43137"/>
                    </a:srgbClr>
                  </a:outerShdw>
                </a:effectLst>
              </a:rPr>
              <a:t>MPC</a:t>
            </a:r>
            <a:r>
              <a:rPr lang="en-US" sz="2400" dirty="0">
                <a:solidFill>
                  <a:schemeClr val="accent1"/>
                </a:solidFill>
              </a:rPr>
              <a:t>.</a:t>
            </a:r>
          </a:p>
          <a:p>
            <a:pPr marL="342900" indent="-342900">
              <a:buClr>
                <a:schemeClr val="accent4"/>
              </a:buClr>
              <a:buFont typeface="Wingdings" panose="05000000000000000000" pitchFamily="2" charset="2"/>
              <a:buChar char="v"/>
            </a:pPr>
            <a:endParaRPr lang="en-US" sz="2400" dirty="0">
              <a:solidFill>
                <a:schemeClr val="accent1"/>
              </a:solidFill>
            </a:endParaRPr>
          </a:p>
          <a:p>
            <a:pPr marL="342900" indent="-342900">
              <a:buClr>
                <a:schemeClr val="accent4"/>
              </a:buClr>
              <a:buFont typeface="Wingdings" panose="05000000000000000000" pitchFamily="2" charset="2"/>
              <a:buChar char="v"/>
            </a:pPr>
            <a:r>
              <a:rPr lang="en-US" sz="2400" dirty="0">
                <a:solidFill>
                  <a:schemeClr val="accent1"/>
                </a:solidFill>
              </a:rPr>
              <a:t>Some Programs will use previous years’ funding to determine the cap due to internal program funding allocation and </a:t>
            </a:r>
            <a:r>
              <a:rPr lang="en-US" sz="2400" dirty="0" err="1">
                <a:solidFill>
                  <a:schemeClr val="accent1"/>
                </a:solidFill>
              </a:rPr>
              <a:t>reallotment</a:t>
            </a:r>
            <a:r>
              <a:rPr lang="en-US" sz="2400" dirty="0">
                <a:solidFill>
                  <a:schemeClr val="accent1"/>
                </a:solidFill>
              </a:rPr>
              <a:t> methods</a:t>
            </a:r>
            <a:r>
              <a:rPr lang="en-US" sz="2400" dirty="0">
                <a:solidFill>
                  <a:schemeClr val="bg1"/>
                </a:solidFill>
              </a:rPr>
              <a:t>.</a:t>
            </a:r>
          </a:p>
        </p:txBody>
      </p:sp>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40747" y="4632792"/>
            <a:ext cx="2190920" cy="1461343"/>
          </a:xfrm>
          <a:prstGeom prst="ellipse">
            <a:avLst/>
          </a:prstGeom>
          <a:ln>
            <a:noFill/>
          </a:ln>
          <a:effectLst>
            <a:softEdge rad="112500"/>
          </a:effectLst>
        </p:spPr>
      </p:pic>
    </p:spTree>
    <p:extLst>
      <p:ext uri="{BB962C8B-B14F-4D97-AF65-F5344CB8AC3E}">
        <p14:creationId xmlns:p14="http://schemas.microsoft.com/office/powerpoint/2010/main" val="3776219783"/>
      </p:ext>
    </p:extLst>
  </p:cSld>
  <p:clrMapOvr>
    <a:masterClrMapping/>
  </p:clrMapOvr>
  <p:transition spd="slow">
    <p:wip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Statutory Limiting Percentages</a:t>
            </a:r>
          </a:p>
        </p:txBody>
      </p:sp>
      <p:sp>
        <p:nvSpPr>
          <p:cNvPr id="5" name="TextBox 4"/>
          <p:cNvSpPr txBox="1"/>
          <p:nvPr/>
        </p:nvSpPr>
        <p:spPr>
          <a:xfrm>
            <a:off x="199180" y="1964663"/>
            <a:ext cx="8213496" cy="3373477"/>
          </a:xfrm>
          <a:prstGeom prst="rect">
            <a:avLst/>
          </a:prstGeom>
          <a:noFill/>
        </p:spPr>
        <p:txBody>
          <a:bodyPr wrap="square" rtlCol="0">
            <a:noAutofit/>
          </a:bodyPr>
          <a:lstStyle/>
          <a:p>
            <a:pPr marL="342900" indent="-342900" defTabSz="388620">
              <a:spcBef>
                <a:spcPts val="1200"/>
              </a:spcBef>
              <a:buClr>
                <a:schemeClr val="accent4"/>
              </a:buClr>
              <a:buFont typeface="Wingdings" panose="05000000000000000000" pitchFamily="2" charset="2"/>
              <a:buChar char="v"/>
              <a:defRPr sz="2550"/>
            </a:pPr>
            <a:r>
              <a:rPr lang="en-US" sz="2000" b="1" dirty="0">
                <a:solidFill>
                  <a:schemeClr val="accent1"/>
                </a:solidFill>
              </a:rPr>
              <a:t>WIOA title I programs </a:t>
            </a:r>
            <a:r>
              <a:rPr lang="en-US" sz="2000" dirty="0">
                <a:solidFill>
                  <a:schemeClr val="accent1"/>
                </a:solidFill>
              </a:rPr>
              <a:t>(youth, adult, or dislocated worker) - </a:t>
            </a:r>
            <a:r>
              <a:rPr lang="en-US" sz="2000" b="1" dirty="0">
                <a:solidFill>
                  <a:schemeClr val="accent4"/>
                </a:solidFill>
                <a:effectLst>
                  <a:outerShdw blurRad="38100" dist="38100" dir="2700000" algn="tl">
                    <a:srgbClr val="000000">
                      <a:alpha val="43137"/>
                    </a:srgbClr>
                  </a:outerShdw>
                </a:effectLst>
              </a:rPr>
              <a:t>3%</a:t>
            </a:r>
          </a:p>
          <a:p>
            <a:pPr marL="342900" indent="-342900" defTabSz="388620">
              <a:spcBef>
                <a:spcPts val="1200"/>
              </a:spcBef>
              <a:buClr>
                <a:schemeClr val="accent4"/>
              </a:buClr>
              <a:buFont typeface="Wingdings" panose="05000000000000000000" pitchFamily="2" charset="2"/>
              <a:buChar char="v"/>
              <a:defRPr sz="2550"/>
            </a:pPr>
            <a:r>
              <a:rPr lang="en-US" sz="2000" b="1" dirty="0">
                <a:solidFill>
                  <a:schemeClr val="accent1"/>
                </a:solidFill>
              </a:rPr>
              <a:t>Wagner-</a:t>
            </a:r>
            <a:r>
              <a:rPr lang="en-US" sz="2000" b="1" dirty="0" err="1">
                <a:solidFill>
                  <a:schemeClr val="accent1"/>
                </a:solidFill>
              </a:rPr>
              <a:t>Peyser</a:t>
            </a:r>
            <a:r>
              <a:rPr lang="en-US" sz="2000" b="1" dirty="0">
                <a:solidFill>
                  <a:schemeClr val="accent1"/>
                </a:solidFill>
              </a:rPr>
              <a:t> Act ES </a:t>
            </a:r>
            <a:r>
              <a:rPr lang="en-US" sz="2000" dirty="0">
                <a:solidFill>
                  <a:schemeClr val="accent1"/>
                </a:solidFill>
              </a:rPr>
              <a:t>- </a:t>
            </a:r>
            <a:r>
              <a:rPr lang="en-US" sz="2000" b="1" dirty="0">
                <a:solidFill>
                  <a:schemeClr val="accent4"/>
                </a:solidFill>
                <a:effectLst>
                  <a:outerShdw blurRad="38100" dist="38100" dir="2700000" algn="tl">
                    <a:srgbClr val="000000">
                      <a:alpha val="43137"/>
                    </a:srgbClr>
                  </a:outerShdw>
                </a:effectLst>
              </a:rPr>
              <a:t>3%</a:t>
            </a:r>
          </a:p>
          <a:p>
            <a:pPr marL="342900" indent="-342900" defTabSz="388620">
              <a:spcBef>
                <a:spcPts val="1200"/>
              </a:spcBef>
              <a:buClr>
                <a:schemeClr val="accent4"/>
              </a:buClr>
              <a:buFont typeface="Wingdings" panose="05000000000000000000" pitchFamily="2" charset="2"/>
              <a:buChar char="v"/>
              <a:defRPr sz="2550"/>
            </a:pPr>
            <a:r>
              <a:rPr lang="en-US" sz="2000" b="1" dirty="0">
                <a:solidFill>
                  <a:schemeClr val="accent1"/>
                </a:solidFill>
              </a:rPr>
              <a:t>AEFLA</a:t>
            </a:r>
            <a:r>
              <a:rPr lang="en-US" sz="2000" dirty="0">
                <a:solidFill>
                  <a:schemeClr val="accent1"/>
                </a:solidFill>
              </a:rPr>
              <a:t> - </a:t>
            </a:r>
            <a:r>
              <a:rPr lang="en-US" sz="2000" b="1" dirty="0">
                <a:solidFill>
                  <a:schemeClr val="accent4"/>
                </a:solidFill>
                <a:effectLst>
                  <a:outerShdw blurRad="38100" dist="38100" dir="2700000" algn="tl">
                    <a:srgbClr val="000000">
                      <a:alpha val="43137"/>
                    </a:srgbClr>
                  </a:outerShdw>
                </a:effectLst>
              </a:rPr>
              <a:t>1.5%</a:t>
            </a:r>
          </a:p>
          <a:p>
            <a:pPr marL="342900" indent="-342900" defTabSz="388620">
              <a:spcBef>
                <a:spcPts val="1200"/>
              </a:spcBef>
              <a:buClr>
                <a:schemeClr val="accent4"/>
              </a:buClr>
              <a:buFont typeface="Wingdings" panose="05000000000000000000" pitchFamily="2" charset="2"/>
              <a:buChar char="v"/>
              <a:defRPr sz="2550"/>
            </a:pPr>
            <a:r>
              <a:rPr lang="en-US" sz="2000" b="1" dirty="0">
                <a:solidFill>
                  <a:schemeClr val="accent1"/>
                </a:solidFill>
              </a:rPr>
              <a:t>Perkins IV </a:t>
            </a:r>
            <a:r>
              <a:rPr lang="en-US" sz="2000" dirty="0">
                <a:solidFill>
                  <a:schemeClr val="accent1"/>
                </a:solidFill>
              </a:rPr>
              <a:t>- </a:t>
            </a:r>
            <a:r>
              <a:rPr lang="en-US" sz="2000" b="1" dirty="0">
                <a:solidFill>
                  <a:schemeClr val="accent4"/>
                </a:solidFill>
                <a:effectLst>
                  <a:outerShdw blurRad="38100" dist="38100" dir="2700000" algn="tl">
                    <a:srgbClr val="000000">
                      <a:alpha val="43137"/>
                    </a:srgbClr>
                  </a:outerShdw>
                </a:effectLst>
              </a:rPr>
              <a:t>1.5%</a:t>
            </a:r>
            <a:r>
              <a:rPr lang="en-US" sz="2000" dirty="0">
                <a:solidFill>
                  <a:schemeClr val="accent1"/>
                </a:solidFill>
              </a:rPr>
              <a:t> of funds made available to postsecondary level programs and activities, as well as funds used to administer postsecondary level programs and activities, in the prior year.</a:t>
            </a:r>
          </a:p>
          <a:p>
            <a:pPr marL="342900" indent="-342900" defTabSz="388620">
              <a:spcBef>
                <a:spcPts val="1200"/>
              </a:spcBef>
              <a:buClr>
                <a:schemeClr val="accent4"/>
              </a:buClr>
              <a:buFont typeface="Wingdings" panose="05000000000000000000" pitchFamily="2" charset="2"/>
              <a:buChar char="v"/>
              <a:defRPr sz="2550"/>
            </a:pPr>
            <a:r>
              <a:rPr lang="en-US" sz="2000" b="1" dirty="0">
                <a:solidFill>
                  <a:schemeClr val="accent1"/>
                </a:solidFill>
              </a:rPr>
              <a:t>VR</a:t>
            </a:r>
            <a:r>
              <a:rPr lang="en-US" sz="2000" dirty="0">
                <a:solidFill>
                  <a:schemeClr val="accent1"/>
                </a:solidFill>
              </a:rPr>
              <a:t> - build from </a:t>
            </a:r>
            <a:r>
              <a:rPr lang="en-US" sz="2000" b="1" dirty="0">
                <a:solidFill>
                  <a:schemeClr val="accent4"/>
                </a:solidFill>
                <a:effectLst>
                  <a:outerShdw blurRad="38100" dist="38100" dir="2700000" algn="tl">
                    <a:srgbClr val="000000">
                      <a:alpha val="43137"/>
                    </a:srgbClr>
                  </a:outerShdw>
                </a:effectLst>
              </a:rPr>
              <a:t>0.75%</a:t>
            </a:r>
            <a:r>
              <a:rPr lang="en-US" sz="2000" dirty="0">
                <a:solidFill>
                  <a:schemeClr val="accent1"/>
                </a:solidFill>
              </a:rPr>
              <a:t> of the previous year’s Federal funding in Program Year 2017, to </a:t>
            </a:r>
            <a:r>
              <a:rPr lang="en-US" sz="2000" b="1" dirty="0">
                <a:solidFill>
                  <a:schemeClr val="accent4"/>
                </a:solidFill>
                <a:effectLst>
                  <a:outerShdw blurRad="38100" dist="38100" dir="2700000" algn="tl">
                    <a:srgbClr val="000000">
                      <a:alpha val="43137"/>
                    </a:srgbClr>
                  </a:outerShdw>
                </a:effectLst>
              </a:rPr>
              <a:t>1.5%</a:t>
            </a:r>
            <a:r>
              <a:rPr lang="en-US" sz="2000" b="1" dirty="0">
                <a:solidFill>
                  <a:schemeClr val="accent1"/>
                </a:solidFill>
              </a:rPr>
              <a:t> </a:t>
            </a:r>
            <a:r>
              <a:rPr lang="en-US" sz="2000" dirty="0">
                <a:solidFill>
                  <a:schemeClr val="accent1"/>
                </a:solidFill>
              </a:rPr>
              <a:t>in Program Year 2020 (and subsequent years)</a:t>
            </a:r>
            <a:endParaRPr lang="en-US" dirty="0">
              <a:solidFill>
                <a:schemeClr val="accent1"/>
              </a:solidFill>
            </a:endParaRPr>
          </a:p>
        </p:txBody>
      </p:sp>
    </p:spTree>
    <p:extLst>
      <p:ext uri="{BB962C8B-B14F-4D97-AF65-F5344CB8AC3E}">
        <p14:creationId xmlns:p14="http://schemas.microsoft.com/office/powerpoint/2010/main" val="3063734332"/>
      </p:ext>
    </p:extLst>
  </p:cSld>
  <p:clrMapOvr>
    <a:masterClrMapping/>
  </p:clrMapOvr>
  <p:transition spd="slow">
    <p:wip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Statutory Limiting Percentages Continued</a:t>
            </a:r>
          </a:p>
        </p:txBody>
      </p:sp>
      <p:sp>
        <p:nvSpPr>
          <p:cNvPr id="5" name="TextBox 4"/>
          <p:cNvSpPr txBox="1"/>
          <p:nvPr/>
        </p:nvSpPr>
        <p:spPr>
          <a:xfrm>
            <a:off x="199180" y="2007795"/>
            <a:ext cx="8213496" cy="3373477"/>
          </a:xfrm>
          <a:prstGeom prst="rect">
            <a:avLst/>
          </a:prstGeom>
          <a:noFill/>
        </p:spPr>
        <p:txBody>
          <a:bodyPr wrap="square" rtlCol="0">
            <a:noAutofit/>
          </a:bodyPr>
          <a:lstStyle/>
          <a:p>
            <a:pPr marL="347663" lvl="0" indent="-347663" defTabSz="914400">
              <a:spcBef>
                <a:spcPts val="1200"/>
              </a:spcBef>
              <a:buClr>
                <a:schemeClr val="accent4"/>
              </a:buClr>
              <a:buFont typeface="Wingdings" panose="05000000000000000000" pitchFamily="2" charset="2"/>
              <a:buChar char="v"/>
            </a:pPr>
            <a:r>
              <a:rPr lang="en-US" sz="2000" b="1" dirty="0">
                <a:solidFill>
                  <a:schemeClr val="accent1"/>
                </a:solidFill>
              </a:rPr>
              <a:t>TANF </a:t>
            </a:r>
            <a:r>
              <a:rPr lang="en-US" sz="2000" dirty="0">
                <a:solidFill>
                  <a:schemeClr val="accent1"/>
                </a:solidFill>
              </a:rPr>
              <a:t>- </a:t>
            </a:r>
            <a:r>
              <a:rPr lang="en-US" sz="2000" b="1" dirty="0">
                <a:solidFill>
                  <a:schemeClr val="accent4"/>
                </a:solidFill>
                <a:effectLst>
                  <a:outerShdw blurRad="38100" dist="38100" dir="2700000" algn="tl">
                    <a:srgbClr val="000000">
                      <a:alpha val="43137"/>
                    </a:srgbClr>
                  </a:outerShdw>
                </a:effectLst>
              </a:rPr>
              <a:t>1.5%</a:t>
            </a:r>
            <a:r>
              <a:rPr lang="en-US" sz="2000" dirty="0">
                <a:solidFill>
                  <a:schemeClr val="accent1"/>
                </a:solidFill>
              </a:rPr>
              <a:t> of funds from the previous year spent on work, education, and training activities, plus any associated administrative costs.</a:t>
            </a:r>
          </a:p>
          <a:p>
            <a:pPr marL="347663" lvl="0" indent="-347663" defTabSz="914400">
              <a:spcBef>
                <a:spcPts val="1200"/>
              </a:spcBef>
              <a:buClr>
                <a:schemeClr val="accent4"/>
              </a:buClr>
              <a:buFont typeface="Wingdings" panose="05000000000000000000" pitchFamily="2" charset="2"/>
              <a:buChar char="v"/>
            </a:pPr>
            <a:r>
              <a:rPr lang="en-US" sz="2000" b="1" dirty="0">
                <a:solidFill>
                  <a:schemeClr val="accent1"/>
                </a:solidFill>
              </a:rPr>
              <a:t>CSBG</a:t>
            </a:r>
            <a:r>
              <a:rPr lang="en-US" sz="2000" dirty="0">
                <a:solidFill>
                  <a:schemeClr val="accent1"/>
                </a:solidFill>
              </a:rPr>
              <a:t> - </a:t>
            </a:r>
            <a:r>
              <a:rPr lang="en-US" sz="2000" b="1" dirty="0">
                <a:solidFill>
                  <a:schemeClr val="accent4"/>
                </a:solidFill>
                <a:effectLst>
                  <a:outerShdw blurRad="38100" dist="38100" dir="2700000" algn="tl">
                    <a:srgbClr val="000000">
                      <a:alpha val="43137"/>
                    </a:srgbClr>
                  </a:outerShdw>
                </a:effectLst>
              </a:rPr>
              <a:t>1.5%</a:t>
            </a:r>
            <a:r>
              <a:rPr lang="en-US" sz="2000" dirty="0">
                <a:solidFill>
                  <a:schemeClr val="accent1"/>
                </a:solidFill>
              </a:rPr>
              <a:t> of funds from the previous year spent by local CSBG-eligible entities to provide employment and training activities, plus any associated administrative costs.</a:t>
            </a:r>
          </a:p>
          <a:p>
            <a:pPr marL="347663" lvl="0" indent="-347663" defTabSz="914400">
              <a:spcBef>
                <a:spcPts val="1200"/>
              </a:spcBef>
              <a:buClr>
                <a:schemeClr val="accent4"/>
              </a:buClr>
              <a:buFont typeface="Wingdings" panose="05000000000000000000" pitchFamily="2" charset="2"/>
              <a:buChar char="v"/>
            </a:pPr>
            <a:r>
              <a:rPr lang="en-US" sz="2000" b="1" dirty="0" err="1">
                <a:solidFill>
                  <a:schemeClr val="accent1"/>
                </a:solidFill>
              </a:rPr>
              <a:t>YouthBuild</a:t>
            </a:r>
            <a:r>
              <a:rPr lang="en-US" sz="2000" b="1" dirty="0">
                <a:solidFill>
                  <a:schemeClr val="accent1"/>
                </a:solidFill>
              </a:rPr>
              <a:t>; Job Corps; NFJP programs; SCSEP; TAA; UC; HUD employment and training programs; </a:t>
            </a:r>
            <a:r>
              <a:rPr lang="en-US" sz="2000" dirty="0">
                <a:solidFill>
                  <a:schemeClr val="accent1"/>
                </a:solidFill>
              </a:rPr>
              <a:t>and programs authorized under </a:t>
            </a:r>
            <a:r>
              <a:rPr lang="en-US" sz="2000" b="1" dirty="0">
                <a:solidFill>
                  <a:schemeClr val="accent1"/>
                </a:solidFill>
              </a:rPr>
              <a:t>sec. 212 of the Second Chance Act of 2007 </a:t>
            </a:r>
            <a:r>
              <a:rPr lang="en-US" sz="2000" dirty="0">
                <a:solidFill>
                  <a:schemeClr val="accent1"/>
                </a:solidFill>
              </a:rPr>
              <a:t>- </a:t>
            </a:r>
            <a:r>
              <a:rPr lang="en-US" sz="2000" b="1" dirty="0">
                <a:solidFill>
                  <a:schemeClr val="accent4"/>
                </a:solidFill>
                <a:effectLst>
                  <a:outerShdw blurRad="38100" dist="38100" dir="2700000" algn="tl">
                    <a:srgbClr val="000000">
                      <a:alpha val="43137"/>
                    </a:srgbClr>
                  </a:outerShdw>
                </a:effectLst>
              </a:rPr>
              <a:t>1.5%</a:t>
            </a:r>
            <a:r>
              <a:rPr lang="en-US" sz="2000" dirty="0">
                <a:solidFill>
                  <a:schemeClr val="accent1"/>
                </a:solidFill>
              </a:rPr>
              <a:t>.</a:t>
            </a:r>
          </a:p>
        </p:txBody>
      </p:sp>
    </p:spTree>
    <p:extLst>
      <p:ext uri="{BB962C8B-B14F-4D97-AF65-F5344CB8AC3E}">
        <p14:creationId xmlns:p14="http://schemas.microsoft.com/office/powerpoint/2010/main" val="2107950693"/>
      </p:ext>
    </p:extLst>
  </p:cSld>
  <p:clrMapOvr>
    <a:masterClrMapping/>
  </p:clrMapOvr>
  <p:transition spd="slow">
    <p:wip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Calculation: Step 1</a:t>
            </a:r>
          </a:p>
        </p:txBody>
      </p:sp>
      <p:sp>
        <p:nvSpPr>
          <p:cNvPr id="5" name="TextBox 4"/>
          <p:cNvSpPr txBox="1"/>
          <p:nvPr/>
        </p:nvSpPr>
        <p:spPr>
          <a:xfrm>
            <a:off x="199177" y="2011325"/>
            <a:ext cx="8814193" cy="1074056"/>
          </a:xfrm>
          <a:prstGeom prst="rect">
            <a:avLst/>
          </a:prstGeom>
          <a:noFill/>
        </p:spPr>
        <p:txBody>
          <a:bodyPr wrap="square" rtlCol="0">
            <a:noAutofit/>
          </a:bodyPr>
          <a:lstStyle/>
          <a:p>
            <a:pPr>
              <a:defRPr sz="2400"/>
            </a:pPr>
            <a:r>
              <a:rPr lang="en-US" sz="2000" dirty="0">
                <a:solidFill>
                  <a:schemeClr val="accent1"/>
                </a:solidFill>
              </a:rPr>
              <a:t>Calculating the MPC can be expressed through the following formula:</a:t>
            </a:r>
          </a:p>
          <a:p>
            <a:pPr>
              <a:defRPr sz="2400"/>
            </a:pPr>
            <a:endParaRPr lang="en-US" sz="2000" dirty="0">
              <a:solidFill>
                <a:schemeClr val="accent1"/>
              </a:solidFill>
            </a:endParaRPr>
          </a:p>
          <a:p>
            <a:pPr algn="ctr">
              <a:defRPr sz="2400"/>
            </a:pPr>
            <a:r>
              <a:rPr lang="en-US" sz="2000" b="1" dirty="0">
                <a:solidFill>
                  <a:schemeClr val="accent1"/>
                </a:solidFill>
              </a:rPr>
              <a:t>Limiting percentage </a:t>
            </a:r>
            <a:r>
              <a:rPr lang="en-US" sz="2000" i="1" dirty="0">
                <a:solidFill>
                  <a:schemeClr val="accent1"/>
                </a:solidFill>
              </a:rPr>
              <a:t>x</a:t>
            </a:r>
            <a:r>
              <a:rPr lang="en-US" sz="2000" b="1" dirty="0">
                <a:solidFill>
                  <a:schemeClr val="accent1"/>
                </a:solidFill>
              </a:rPr>
              <a:t> total Federal Program funding </a:t>
            </a:r>
            <a:r>
              <a:rPr lang="en-US" sz="2000" i="1" dirty="0">
                <a:solidFill>
                  <a:schemeClr val="bg1"/>
                </a:solidFill>
              </a:rPr>
              <a:t>=</a:t>
            </a:r>
            <a:r>
              <a:rPr lang="en-US" sz="2000" b="1" dirty="0">
                <a:solidFill>
                  <a:schemeClr val="bg1"/>
                </a:solidFill>
              </a:rPr>
              <a:t> MPC</a:t>
            </a:r>
            <a:endParaRPr lang="en-US" b="1" dirty="0">
              <a:solidFill>
                <a:schemeClr val="bg1"/>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2132353962"/>
              </p:ext>
            </p:extLst>
          </p:nvPr>
        </p:nvGraphicFramePr>
        <p:xfrm>
          <a:off x="1378641" y="3085381"/>
          <a:ext cx="5885179" cy="2290953"/>
        </p:xfrm>
        <a:graphic>
          <a:graphicData uri="http://schemas.openxmlformats.org/drawingml/2006/table">
            <a:tbl>
              <a:tblPr firstRow="1" firstCol="1" bandRow="1">
                <a:tableStyleId>{5C22544A-7EE6-4342-B048-85BDC9FD1C3A}</a:tableStyleId>
              </a:tblPr>
              <a:tblGrid>
                <a:gridCol w="1469390">
                  <a:extLst>
                    <a:ext uri="{9D8B030D-6E8A-4147-A177-3AD203B41FA5}">
                      <a16:colId xmlns:a16="http://schemas.microsoft.com/office/drawing/2014/main" val="20000"/>
                    </a:ext>
                  </a:extLst>
                </a:gridCol>
                <a:gridCol w="1471295">
                  <a:extLst>
                    <a:ext uri="{9D8B030D-6E8A-4147-A177-3AD203B41FA5}">
                      <a16:colId xmlns:a16="http://schemas.microsoft.com/office/drawing/2014/main" val="20001"/>
                    </a:ext>
                  </a:extLst>
                </a:gridCol>
                <a:gridCol w="1472247">
                  <a:extLst>
                    <a:ext uri="{9D8B030D-6E8A-4147-A177-3AD203B41FA5}">
                      <a16:colId xmlns:a16="http://schemas.microsoft.com/office/drawing/2014/main" val="20002"/>
                    </a:ext>
                  </a:extLst>
                </a:gridCol>
                <a:gridCol w="1472247">
                  <a:extLst>
                    <a:ext uri="{9D8B030D-6E8A-4147-A177-3AD203B41FA5}">
                      <a16:colId xmlns:a16="http://schemas.microsoft.com/office/drawing/2014/main" val="20003"/>
                    </a:ext>
                  </a:extLst>
                </a:gridCol>
              </a:tblGrid>
              <a:tr h="0">
                <a:tc>
                  <a:txBody>
                    <a:bodyPr/>
                    <a:lstStyle/>
                    <a:p>
                      <a:pPr marL="0" marR="0">
                        <a:lnSpc>
                          <a:spcPct val="115000"/>
                        </a:lnSpc>
                        <a:spcBef>
                          <a:spcPts val="0"/>
                        </a:spcBef>
                        <a:spcAft>
                          <a:spcPts val="0"/>
                        </a:spcAft>
                      </a:pPr>
                      <a:r>
                        <a:rPr lang="en-US" sz="1600" kern="1200" dirty="0">
                          <a:effectLst/>
                        </a:rPr>
                        <a:t>Partners</a:t>
                      </a:r>
                      <a:endParaRPr lang="en-US" sz="1100" dirty="0">
                        <a:effectLst/>
                        <a:latin typeface="Calibri"/>
                        <a:ea typeface="Calibri"/>
                        <a:cs typeface="Times New Roman"/>
                      </a:endParaRPr>
                    </a:p>
                  </a:txBody>
                  <a:tcPr marL="68580" marR="68580" marT="9525" marB="0"/>
                </a:tc>
                <a:tc>
                  <a:txBody>
                    <a:bodyPr/>
                    <a:lstStyle/>
                    <a:p>
                      <a:pPr marL="0" marR="0">
                        <a:lnSpc>
                          <a:spcPct val="115000"/>
                        </a:lnSpc>
                        <a:spcBef>
                          <a:spcPts val="0"/>
                        </a:spcBef>
                        <a:spcAft>
                          <a:spcPts val="0"/>
                        </a:spcAft>
                      </a:pPr>
                      <a:r>
                        <a:rPr lang="en-US" sz="1600" kern="1200">
                          <a:effectLst/>
                        </a:rPr>
                        <a:t>Partner Federal Funding in PY 2017</a:t>
                      </a:r>
                      <a:endParaRPr lang="en-US" sz="1100">
                        <a:effectLst/>
                        <a:latin typeface="Calibri"/>
                        <a:ea typeface="Calibri"/>
                        <a:cs typeface="Times New Roman"/>
                      </a:endParaRPr>
                    </a:p>
                  </a:txBody>
                  <a:tcPr marL="68580" marR="68580" marT="9525" marB="0"/>
                </a:tc>
                <a:tc>
                  <a:txBody>
                    <a:bodyPr/>
                    <a:lstStyle/>
                    <a:p>
                      <a:pPr marL="0" marR="0">
                        <a:lnSpc>
                          <a:spcPct val="115000"/>
                        </a:lnSpc>
                        <a:spcBef>
                          <a:spcPts val="0"/>
                        </a:spcBef>
                        <a:spcAft>
                          <a:spcPts val="0"/>
                        </a:spcAft>
                      </a:pPr>
                      <a:r>
                        <a:rPr lang="en-US" sz="1600" kern="1200" dirty="0">
                          <a:effectLst/>
                        </a:rPr>
                        <a:t>Partner Limiting Percentages</a:t>
                      </a:r>
                      <a:endParaRPr lang="en-US" sz="1100" dirty="0">
                        <a:effectLst/>
                        <a:latin typeface="Calibri"/>
                        <a:ea typeface="Calibri"/>
                        <a:cs typeface="Times New Roman"/>
                      </a:endParaRPr>
                    </a:p>
                  </a:txBody>
                  <a:tcPr marL="68580" marR="68580" marT="9525" marB="0"/>
                </a:tc>
                <a:tc>
                  <a:txBody>
                    <a:bodyPr/>
                    <a:lstStyle/>
                    <a:p>
                      <a:pPr marL="0" marR="0">
                        <a:lnSpc>
                          <a:spcPct val="115000"/>
                        </a:lnSpc>
                        <a:spcBef>
                          <a:spcPts val="0"/>
                        </a:spcBef>
                        <a:spcAft>
                          <a:spcPts val="0"/>
                        </a:spcAft>
                      </a:pPr>
                      <a:r>
                        <a:rPr lang="en-US" sz="1600" dirty="0">
                          <a:effectLst/>
                          <a:latin typeface="+mn-lt"/>
                          <a:ea typeface="Calibri"/>
                          <a:cs typeface="Times New Roman"/>
                        </a:rPr>
                        <a:t>Maximum Potential Cap (MPC)</a:t>
                      </a:r>
                    </a:p>
                  </a:txBody>
                  <a:tcPr marL="68580" marR="68580" marT="9525"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600" kern="1200">
                          <a:effectLst/>
                        </a:rPr>
                        <a:t>Partner 1</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kern="1200">
                          <a:effectLst/>
                        </a:rPr>
                        <a:t>$6,000,000</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dirty="0">
                          <a:effectLst/>
                        </a:rPr>
                        <a:t>3 percent</a:t>
                      </a:r>
                      <a:endParaRPr lang="en-US" sz="1100" dirty="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1" dirty="0">
                          <a:solidFill>
                            <a:schemeClr val="tx1"/>
                          </a:solidFill>
                        </a:rPr>
                        <a:t>$180,000 </a:t>
                      </a:r>
                      <a:endParaRPr lang="en-US" sz="1600" dirty="0">
                        <a:solidFill>
                          <a:schemeClr val="tx1"/>
                        </a:solidFill>
                        <a:effectLst/>
                        <a:latin typeface="Calibri"/>
                        <a:ea typeface="Calibri"/>
                        <a:cs typeface="Times New Roman"/>
                      </a:endParaRPr>
                    </a:p>
                  </a:txBody>
                  <a:tcPr marL="68580" marR="68580" marT="9525"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600" kern="1200">
                          <a:effectLst/>
                        </a:rPr>
                        <a:t>Partner 2</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kern="1200" dirty="0">
                          <a:effectLst/>
                        </a:rPr>
                        <a:t>$15,000,000</a:t>
                      </a:r>
                      <a:endParaRPr lang="en-US" sz="1100" dirty="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dirty="0">
                          <a:effectLst/>
                        </a:rPr>
                        <a:t>1.5 percent </a:t>
                      </a:r>
                      <a:endParaRPr lang="en-US" sz="1100" dirty="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1" dirty="0">
                          <a:effectLst/>
                          <a:latin typeface="+mn-lt"/>
                          <a:ea typeface="Calibri"/>
                          <a:cs typeface="Times New Roman"/>
                        </a:rPr>
                        <a:t>$225,000</a:t>
                      </a:r>
                    </a:p>
                  </a:txBody>
                  <a:tcPr marL="68580" marR="68580" marT="9525"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600" kern="1200">
                          <a:effectLst/>
                        </a:rPr>
                        <a:t>Partner 3</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kern="1200">
                          <a:effectLst/>
                        </a:rPr>
                        <a:t>$10,000,000</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dirty="0">
                          <a:effectLst/>
                        </a:rPr>
                        <a:t>1.5 percent</a:t>
                      </a:r>
                      <a:endParaRPr lang="en-US" sz="1100" dirty="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1" dirty="0">
                          <a:effectLst/>
                          <a:latin typeface="+mn-lt"/>
                          <a:ea typeface="Calibri"/>
                          <a:cs typeface="Times New Roman"/>
                        </a:rPr>
                        <a:t>$150,000</a:t>
                      </a:r>
                    </a:p>
                  </a:txBody>
                  <a:tcPr marL="68580" marR="68580" marT="9525" marB="0"/>
                </a:tc>
                <a:extLst>
                  <a:ext uri="{0D108BD9-81ED-4DB2-BD59-A6C34878D82A}">
                    <a16:rowId xmlns:a16="http://schemas.microsoft.com/office/drawing/2014/main" val="10003"/>
                  </a:ext>
                </a:extLst>
              </a:tr>
              <a:tr h="0">
                <a:tc>
                  <a:txBody>
                    <a:bodyPr/>
                    <a:lstStyle/>
                    <a:p>
                      <a:pPr marL="0" marR="0">
                        <a:lnSpc>
                          <a:spcPct val="115000"/>
                        </a:lnSpc>
                        <a:spcBef>
                          <a:spcPts val="0"/>
                        </a:spcBef>
                        <a:spcAft>
                          <a:spcPts val="0"/>
                        </a:spcAft>
                      </a:pPr>
                      <a:r>
                        <a:rPr lang="en-US" sz="1600" kern="1200">
                          <a:effectLst/>
                        </a:rPr>
                        <a:t>Partner 4</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kern="1200" dirty="0">
                          <a:effectLst/>
                        </a:rPr>
                        <a:t>$16,000,000</a:t>
                      </a:r>
                      <a:endParaRPr lang="en-US" sz="1100" dirty="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dirty="0">
                          <a:effectLst/>
                        </a:rPr>
                        <a:t>1.5 percent</a:t>
                      </a:r>
                      <a:endParaRPr lang="en-US" sz="1100" dirty="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1" dirty="0">
                          <a:effectLst/>
                          <a:latin typeface="+mn-lt"/>
                          <a:ea typeface="Calibri"/>
                          <a:cs typeface="Times New Roman"/>
                        </a:rPr>
                        <a:t>$240,000</a:t>
                      </a:r>
                    </a:p>
                  </a:txBody>
                  <a:tcPr marL="68580" marR="68580" marT="9525"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493054845"/>
      </p:ext>
    </p:extLst>
  </p:cSld>
  <p:clrMapOvr>
    <a:masterClrMapping/>
  </p:clrMapOvr>
  <p:transition spd="slow">
    <p:wip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Calculation: Step 2</a:t>
            </a:r>
          </a:p>
        </p:txBody>
      </p:sp>
      <p:sp>
        <p:nvSpPr>
          <p:cNvPr id="5" name="TextBox 4"/>
          <p:cNvSpPr txBox="1"/>
          <p:nvPr/>
        </p:nvSpPr>
        <p:spPr>
          <a:xfrm>
            <a:off x="199180" y="2007795"/>
            <a:ext cx="8213496" cy="3373477"/>
          </a:xfrm>
          <a:prstGeom prst="rect">
            <a:avLst/>
          </a:prstGeom>
          <a:noFill/>
        </p:spPr>
        <p:txBody>
          <a:bodyPr wrap="square" rtlCol="0">
            <a:noAutofit/>
          </a:bodyPr>
          <a:lstStyle/>
          <a:p>
            <a:pPr marL="457200" indent="-457200">
              <a:spcBef>
                <a:spcPts val="1200"/>
              </a:spcBef>
              <a:buClr>
                <a:schemeClr val="accent4"/>
              </a:buClr>
              <a:buFont typeface="Wingdings" panose="05000000000000000000" pitchFamily="2" charset="2"/>
              <a:buChar char="v"/>
            </a:pPr>
            <a:r>
              <a:rPr lang="en-US" sz="2800" dirty="0">
                <a:solidFill>
                  <a:schemeClr val="accent1"/>
                </a:solidFill>
              </a:rPr>
              <a:t>The Governor selects a </a:t>
            </a:r>
            <a:r>
              <a:rPr lang="en-US" sz="2800" b="1" dirty="0">
                <a:solidFill>
                  <a:schemeClr val="accent4"/>
                </a:solidFill>
                <a:effectLst>
                  <a:outerShdw blurRad="38100" dist="38100" dir="2700000" algn="tl">
                    <a:srgbClr val="000000">
                      <a:alpha val="43137"/>
                    </a:srgbClr>
                  </a:outerShdw>
                </a:effectLst>
              </a:rPr>
              <a:t>determining factor</a:t>
            </a:r>
            <a:r>
              <a:rPr lang="en-US" sz="2800" dirty="0">
                <a:solidFill>
                  <a:schemeClr val="accent4"/>
                </a:solidFill>
                <a:effectLst>
                  <a:outerShdw blurRad="38100" dist="38100" dir="2700000" algn="tl">
                    <a:srgbClr val="000000">
                      <a:alpha val="43137"/>
                    </a:srgbClr>
                  </a:outerShdw>
                </a:effectLst>
              </a:rPr>
              <a:t> </a:t>
            </a:r>
            <a:r>
              <a:rPr lang="en-US" sz="2800" dirty="0">
                <a:solidFill>
                  <a:schemeClr val="accent1"/>
                </a:solidFill>
              </a:rPr>
              <a:t>or factors that reasonably indicate the use of one-stop centers in the State.</a:t>
            </a:r>
          </a:p>
          <a:p>
            <a:pPr marL="457200" indent="-457200">
              <a:spcBef>
                <a:spcPts val="1200"/>
              </a:spcBef>
              <a:buClr>
                <a:schemeClr val="accent4"/>
              </a:buClr>
              <a:buFont typeface="Wingdings" panose="05000000000000000000" pitchFamily="2" charset="2"/>
              <a:buChar char="v"/>
            </a:pPr>
            <a:r>
              <a:rPr lang="en-US" sz="2800" dirty="0">
                <a:solidFill>
                  <a:schemeClr val="accent1"/>
                </a:solidFill>
              </a:rPr>
              <a:t>This could be, for example, total local population, concentration of wealth, or another factor that is applicable to the State’s workforce dynamic.</a:t>
            </a:r>
          </a:p>
        </p:txBody>
      </p:sp>
    </p:spTree>
    <p:extLst>
      <p:ext uri="{BB962C8B-B14F-4D97-AF65-F5344CB8AC3E}">
        <p14:creationId xmlns:p14="http://schemas.microsoft.com/office/powerpoint/2010/main" val="1541468149"/>
      </p:ext>
    </p:extLst>
  </p:cSld>
  <p:clrMapOvr>
    <a:masterClrMapping/>
  </p:clrMapOvr>
  <p:transition spd="slow">
    <p:wip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Cap Calculation: Step 3</a:t>
            </a:r>
          </a:p>
        </p:txBody>
      </p:sp>
      <p:sp>
        <p:nvSpPr>
          <p:cNvPr id="5" name="TextBox 4"/>
          <p:cNvSpPr txBox="1"/>
          <p:nvPr/>
        </p:nvSpPr>
        <p:spPr>
          <a:xfrm>
            <a:off x="199180" y="1938783"/>
            <a:ext cx="8465534" cy="3518892"/>
          </a:xfrm>
          <a:prstGeom prst="rect">
            <a:avLst/>
          </a:prstGeom>
          <a:noFill/>
        </p:spPr>
        <p:txBody>
          <a:bodyPr wrap="square" rtlCol="0">
            <a:noAutofit/>
          </a:bodyPr>
          <a:lstStyle/>
          <a:p>
            <a:r>
              <a:rPr lang="en-US" sz="2400" dirty="0">
                <a:solidFill>
                  <a:schemeClr val="accent1"/>
                </a:solidFill>
              </a:rPr>
              <a:t>The Governor applies the determining factor(s) to </a:t>
            </a:r>
            <a:r>
              <a:rPr lang="en-US" sz="2400" i="1" dirty="0">
                <a:solidFill>
                  <a:schemeClr val="accent1"/>
                </a:solidFill>
              </a:rPr>
              <a:t>all</a:t>
            </a:r>
            <a:r>
              <a:rPr lang="en-US" sz="2400" dirty="0">
                <a:solidFill>
                  <a:schemeClr val="accent1"/>
                </a:solidFill>
              </a:rPr>
              <a:t> Local Areas across the State, and then determines the percentage of the factor(s) that is applicable to those areas that reached consensus, known as the </a:t>
            </a:r>
            <a:r>
              <a:rPr lang="en-US" sz="2400" b="1" dirty="0">
                <a:solidFill>
                  <a:schemeClr val="accent4"/>
                </a:solidFill>
                <a:effectLst>
                  <a:outerShdw blurRad="38100" dist="38100" dir="2700000" algn="tl">
                    <a:srgbClr val="000000">
                      <a:alpha val="43137"/>
                    </a:srgbClr>
                  </a:outerShdw>
                </a:effectLst>
              </a:rPr>
              <a:t>consensus areas’ factor percentage</a:t>
            </a:r>
            <a:r>
              <a:rPr lang="en-US" sz="2400" dirty="0">
                <a:solidFill>
                  <a:schemeClr val="accent1"/>
                </a:solidFill>
              </a:rPr>
              <a:t>. </a:t>
            </a:r>
          </a:p>
          <a:p>
            <a:endParaRPr lang="en-US" sz="2400" dirty="0">
              <a:solidFill>
                <a:schemeClr val="accent1"/>
              </a:solidFill>
            </a:endParaRPr>
          </a:p>
          <a:p>
            <a:r>
              <a:rPr lang="en-US" sz="2400" dirty="0">
                <a:solidFill>
                  <a:schemeClr val="accent1"/>
                </a:solidFill>
              </a:rPr>
              <a:t>In this example, population is used and 70 percent of the population lives in local areas successful in their negotiations.</a:t>
            </a:r>
          </a:p>
          <a:p>
            <a:endParaRPr lang="en-US" sz="2800" dirty="0">
              <a:solidFill>
                <a:schemeClr val="accent1"/>
              </a:solidFill>
            </a:endParaRPr>
          </a:p>
        </p:txBody>
      </p:sp>
    </p:spTree>
    <p:extLst>
      <p:ext uri="{BB962C8B-B14F-4D97-AF65-F5344CB8AC3E}">
        <p14:creationId xmlns:p14="http://schemas.microsoft.com/office/powerpoint/2010/main" val="2350435894"/>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US" dirty="0"/>
              <a:t>Cap Calculation: Step 4</a:t>
            </a:r>
          </a:p>
        </p:txBody>
      </p:sp>
      <p:sp>
        <p:nvSpPr>
          <p:cNvPr id="5" name="TextBox 4"/>
          <p:cNvSpPr txBox="1"/>
          <p:nvPr/>
        </p:nvSpPr>
        <p:spPr>
          <a:xfrm>
            <a:off x="222422" y="2013863"/>
            <a:ext cx="8616774" cy="1403922"/>
          </a:xfrm>
          <a:prstGeom prst="rect">
            <a:avLst/>
          </a:prstGeom>
          <a:noFill/>
        </p:spPr>
        <p:txBody>
          <a:bodyPr wrap="square" rtlCol="0">
            <a:noAutofit/>
          </a:bodyPr>
          <a:lstStyle/>
          <a:p>
            <a:pPr algn="ctr"/>
            <a:r>
              <a:rPr lang="en-US" sz="2000" b="1" dirty="0">
                <a:solidFill>
                  <a:schemeClr val="accent1"/>
                </a:solidFill>
                <a:ea typeface="Calibri"/>
                <a:cs typeface="Times New Roman"/>
              </a:rPr>
              <a:t>Calculate the Consensus Area Portion of each Program’s Maximum Potential Cap (MPC)</a:t>
            </a:r>
          </a:p>
          <a:p>
            <a:pPr algn="ctr"/>
            <a:endParaRPr lang="en-US" b="1" dirty="0">
              <a:solidFill>
                <a:schemeClr val="bg1"/>
              </a:solidFill>
              <a:ea typeface="Calibri"/>
              <a:cs typeface="Times New Roman"/>
            </a:endParaRPr>
          </a:p>
          <a:p>
            <a:pPr marL="342900" indent="-342900">
              <a:buClr>
                <a:schemeClr val="accent4"/>
              </a:buClr>
              <a:buFont typeface="Wingdings" panose="05000000000000000000" pitchFamily="2" charset="2"/>
              <a:buChar char="v"/>
            </a:pPr>
            <a:r>
              <a:rPr lang="en-US" sz="2000" dirty="0">
                <a:solidFill>
                  <a:schemeClr val="accent1"/>
                </a:solidFill>
                <a:ea typeface="Calibri"/>
                <a:cs typeface="Times New Roman"/>
              </a:rPr>
              <a:t>The Governor applies the </a:t>
            </a:r>
            <a:r>
              <a:rPr lang="en-US" sz="2000" b="1" dirty="0">
                <a:solidFill>
                  <a:schemeClr val="accent4"/>
                </a:solidFill>
                <a:effectLst>
                  <a:outerShdw blurRad="38100" dist="38100" dir="2700000" algn="tl">
                    <a:srgbClr val="000000">
                      <a:alpha val="43137"/>
                    </a:srgbClr>
                  </a:outerShdw>
                </a:effectLst>
                <a:ea typeface="Calibri"/>
                <a:cs typeface="Times New Roman"/>
              </a:rPr>
              <a:t>consensus areas’ factor percentage</a:t>
            </a:r>
            <a:r>
              <a:rPr lang="en-US" sz="2000" b="1" dirty="0">
                <a:solidFill>
                  <a:schemeClr val="accent1"/>
                </a:solidFill>
                <a:ea typeface="Calibri"/>
                <a:cs typeface="Times New Roman"/>
              </a:rPr>
              <a:t> </a:t>
            </a:r>
            <a:r>
              <a:rPr lang="en-US" sz="2000" dirty="0">
                <a:solidFill>
                  <a:schemeClr val="accent1"/>
                </a:solidFill>
                <a:ea typeface="Calibri"/>
                <a:cs typeface="Times New Roman"/>
              </a:rPr>
              <a:t>(70 percent) to the partners’ </a:t>
            </a:r>
            <a:r>
              <a:rPr lang="en-US" sz="2000" b="1" dirty="0">
                <a:solidFill>
                  <a:schemeClr val="accent4"/>
                </a:solidFill>
                <a:effectLst>
                  <a:outerShdw blurRad="38100" dist="38100" dir="2700000" algn="tl">
                    <a:srgbClr val="000000">
                      <a:alpha val="43137"/>
                    </a:srgbClr>
                  </a:outerShdw>
                </a:effectLst>
                <a:ea typeface="Calibri"/>
                <a:cs typeface="Times New Roman"/>
              </a:rPr>
              <a:t>MPC</a:t>
            </a:r>
            <a:r>
              <a:rPr lang="en-US" sz="2000" dirty="0">
                <a:solidFill>
                  <a:schemeClr val="accent1"/>
                </a:solidFill>
                <a:ea typeface="Calibri"/>
                <a:cs typeface="Times New Roman"/>
              </a:rPr>
              <a:t>, resulting in the </a:t>
            </a:r>
            <a:r>
              <a:rPr lang="en-US" sz="2000" b="1" dirty="0">
                <a:solidFill>
                  <a:schemeClr val="accent4"/>
                </a:solidFill>
                <a:effectLst>
                  <a:outerShdw blurRad="38100" dist="38100" dir="2700000" algn="tl">
                    <a:srgbClr val="000000">
                      <a:alpha val="43137"/>
                    </a:srgbClr>
                  </a:outerShdw>
                </a:effectLst>
                <a:ea typeface="Calibri"/>
                <a:cs typeface="Times New Roman"/>
              </a:rPr>
              <a:t>consensus areas’ portion of each partner’s MPC</a:t>
            </a:r>
            <a:r>
              <a:rPr lang="en-US" sz="2000" dirty="0">
                <a:solidFill>
                  <a:schemeClr val="accent1"/>
                </a:solidFill>
                <a:ea typeface="Calibri"/>
                <a:cs typeface="Times New Roman"/>
              </a:rPr>
              <a:t>.</a:t>
            </a:r>
          </a:p>
          <a:p>
            <a:pPr>
              <a:buClr>
                <a:schemeClr val="accent4"/>
              </a:buClr>
            </a:pPr>
            <a:r>
              <a:rPr lang="en-US" sz="1600" b="1" dirty="0">
                <a:solidFill>
                  <a:schemeClr val="bg1"/>
                </a:solidFill>
              </a:rPr>
              <a:t>Consensus areas’ factor percentage x MPC = consensus areas’ portion of the MPC</a:t>
            </a:r>
          </a:p>
          <a:p>
            <a:pPr marL="285750" indent="-285750">
              <a:buFont typeface="Wingdings" panose="05000000000000000000" pitchFamily="2" charset="2"/>
              <a:buChar char="Ø"/>
            </a:pPr>
            <a:endParaRPr lang="en-US" sz="1600" dirty="0">
              <a:solidFill>
                <a:schemeClr val="bg1"/>
              </a:solidFill>
            </a:endParaRPr>
          </a:p>
        </p:txBody>
      </p:sp>
      <p:sp>
        <p:nvSpPr>
          <p:cNvPr id="10" name="TextBox 9"/>
          <p:cNvSpPr txBox="1"/>
          <p:nvPr/>
        </p:nvSpPr>
        <p:spPr>
          <a:xfrm>
            <a:off x="1889184" y="3950898"/>
            <a:ext cx="4632385" cy="1561523"/>
          </a:xfrm>
          <a:prstGeom prst="rect">
            <a:avLst/>
          </a:prstGeom>
          <a:noFill/>
        </p:spPr>
        <p:txBody>
          <a:bodyPr wrap="square" rtlCol="0">
            <a:noAutofit/>
          </a:bodyPr>
          <a:lstStyle/>
          <a:p>
            <a:r>
              <a:rPr lang="en-US" dirty="0">
                <a:solidFill>
                  <a:schemeClr val="accent1"/>
                </a:solidFill>
              </a:rPr>
              <a:t>Partner 1:  	.70 x $180,000 = </a:t>
            </a:r>
            <a:r>
              <a:rPr lang="en-US" b="1" dirty="0">
                <a:solidFill>
                  <a:schemeClr val="accent1"/>
                </a:solidFill>
              </a:rPr>
              <a:t>$126,000   </a:t>
            </a:r>
          </a:p>
          <a:p>
            <a:r>
              <a:rPr lang="en-US" dirty="0">
                <a:solidFill>
                  <a:schemeClr val="accent1"/>
                </a:solidFill>
              </a:rPr>
              <a:t>Partner 2:  	.70 x $225,000 = </a:t>
            </a:r>
            <a:r>
              <a:rPr lang="en-US" b="1" dirty="0">
                <a:solidFill>
                  <a:schemeClr val="accent1"/>
                </a:solidFill>
              </a:rPr>
              <a:t>$157,500 </a:t>
            </a:r>
          </a:p>
          <a:p>
            <a:r>
              <a:rPr lang="en-US" dirty="0">
                <a:solidFill>
                  <a:schemeClr val="accent1"/>
                </a:solidFill>
              </a:rPr>
              <a:t>Partner 3:  	.70 x $150,000 = </a:t>
            </a:r>
            <a:r>
              <a:rPr lang="en-US" b="1" dirty="0">
                <a:solidFill>
                  <a:schemeClr val="accent1"/>
                </a:solidFill>
              </a:rPr>
              <a:t>$105,000</a:t>
            </a:r>
          </a:p>
          <a:p>
            <a:r>
              <a:rPr lang="en-US" dirty="0">
                <a:solidFill>
                  <a:schemeClr val="accent1"/>
                </a:solidFill>
              </a:rPr>
              <a:t>Partner 4:  	.70 x $240,000 = </a:t>
            </a:r>
            <a:r>
              <a:rPr lang="en-US" b="1" dirty="0">
                <a:solidFill>
                  <a:schemeClr val="accent1"/>
                </a:solidFill>
              </a:rPr>
              <a:t>$168,000</a:t>
            </a:r>
          </a:p>
          <a:p>
            <a:endParaRPr lang="en-US" sz="1600" dirty="0">
              <a:solidFill>
                <a:schemeClr val="accent1"/>
              </a:solidFill>
            </a:endParaRPr>
          </a:p>
        </p:txBody>
      </p:sp>
    </p:spTree>
    <p:extLst>
      <p:ext uri="{BB962C8B-B14F-4D97-AF65-F5344CB8AC3E}">
        <p14:creationId xmlns:p14="http://schemas.microsoft.com/office/powerpoint/2010/main" val="3695965667"/>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Guidance &amp; Specific TA</a:t>
            </a:r>
            <a:endParaRPr lang="en-US" b="0" dirty="0"/>
          </a:p>
        </p:txBody>
      </p:sp>
      <p:sp>
        <p:nvSpPr>
          <p:cNvPr id="3" name="Content Placeholder 2"/>
          <p:cNvSpPr>
            <a:spLocks noGrp="1"/>
          </p:cNvSpPr>
          <p:nvPr>
            <p:ph idx="1"/>
          </p:nvPr>
        </p:nvSpPr>
        <p:spPr>
          <a:xfrm>
            <a:off x="628650" y="1391530"/>
            <a:ext cx="7886700" cy="4480560"/>
          </a:xfrm>
        </p:spPr>
        <p:txBody>
          <a:bodyPr>
            <a:noAutofit/>
          </a:bodyPr>
          <a:lstStyle/>
          <a:p>
            <a:pPr>
              <a:spcBef>
                <a:spcPts val="600"/>
              </a:spcBef>
            </a:pPr>
            <a:r>
              <a:rPr lang="en-US" dirty="0"/>
              <a:t>Joint Guidance on Infrastructure Funding of the One-Stop Delivery System – OCTAE Program Memorandum 17-3, RSA-TAC 17-03, and TEGL 17-16</a:t>
            </a:r>
          </a:p>
          <a:p>
            <a:pPr marL="0" indent="0">
              <a:spcBef>
                <a:spcPts val="600"/>
              </a:spcBef>
              <a:buNone/>
            </a:pPr>
            <a:endParaRPr lang="en-US" dirty="0"/>
          </a:p>
          <a:p>
            <a:pPr>
              <a:spcBef>
                <a:spcPts val="600"/>
              </a:spcBef>
            </a:pPr>
            <a:r>
              <a:rPr lang="en-US" dirty="0"/>
              <a:t>FAQs - WIOA One-Stop Infrastructure Costs</a:t>
            </a:r>
          </a:p>
          <a:p>
            <a:pPr>
              <a:spcBef>
                <a:spcPts val="600"/>
              </a:spcBef>
            </a:pPr>
            <a:endParaRPr lang="en-US" dirty="0"/>
          </a:p>
          <a:p>
            <a:pPr>
              <a:spcBef>
                <a:spcPts val="600"/>
              </a:spcBef>
            </a:pPr>
            <a:r>
              <a:rPr lang="en-US" dirty="0"/>
              <a:t>WIOA Wednesdays Webinars – Infrastructure Funding – Part I &amp; Part II</a:t>
            </a:r>
          </a:p>
          <a:p>
            <a:pPr>
              <a:spcBef>
                <a:spcPts val="600"/>
              </a:spcBef>
            </a:pPr>
            <a:endParaRPr lang="en-US" dirty="0"/>
          </a:p>
          <a:p>
            <a:pPr>
              <a:spcBef>
                <a:spcPts val="600"/>
              </a:spcBef>
            </a:pPr>
            <a:r>
              <a:rPr lang="en-US" dirty="0"/>
              <a:t>Sample MOU and Infrastructure Costs Toolkit</a:t>
            </a:r>
          </a:p>
          <a:p>
            <a:pPr marL="0" indent="0">
              <a:spcBef>
                <a:spcPts val="600"/>
              </a:spcBef>
              <a:buNone/>
            </a:pPr>
            <a:r>
              <a:rPr lang="en-US" dirty="0"/>
              <a:t>	</a:t>
            </a:r>
            <a:r>
              <a:rPr lang="en-US" sz="1800" dirty="0"/>
              <a:t>Available at:  https://ion.workforcegps.org/</a:t>
            </a:r>
          </a:p>
          <a:p>
            <a:pPr marL="0" indent="0">
              <a:spcBef>
                <a:spcPts val="600"/>
              </a:spcBef>
              <a:buNone/>
            </a:pPr>
            <a:r>
              <a:rPr lang="en-US" sz="1800" dirty="0"/>
              <a:t>	Includes </a:t>
            </a:r>
            <a:r>
              <a:rPr lang="en-US" sz="1800" b="1" dirty="0">
                <a:solidFill>
                  <a:schemeClr val="accent4"/>
                </a:solidFill>
                <a:effectLst>
                  <a:outerShdw blurRad="38100" dist="38100" dir="2700000" algn="tl">
                    <a:srgbClr val="000000">
                      <a:alpha val="43137"/>
                    </a:srgbClr>
                  </a:outerShdw>
                </a:effectLst>
              </a:rPr>
              <a:t>PDF</a:t>
            </a:r>
            <a:r>
              <a:rPr lang="en-US" sz="1800" dirty="0"/>
              <a:t> copy of Toolkit and </a:t>
            </a:r>
            <a:r>
              <a:rPr lang="en-US" sz="1800" b="1" dirty="0">
                <a:solidFill>
                  <a:schemeClr val="accent4"/>
                </a:solidFill>
                <a:effectLst>
                  <a:outerShdw blurRad="38100" dist="38100" dir="2700000" algn="tl">
                    <a:srgbClr val="000000">
                      <a:alpha val="43137"/>
                    </a:srgbClr>
                  </a:outerShdw>
                </a:effectLst>
              </a:rPr>
              <a:t>Excel worksheets</a:t>
            </a:r>
          </a:p>
          <a:p>
            <a:endParaRPr lang="en-US" dirty="0"/>
          </a:p>
        </p:txBody>
      </p:sp>
    </p:spTree>
    <p:extLst>
      <p:ext uri="{BB962C8B-B14F-4D97-AF65-F5344CB8AC3E}">
        <p14:creationId xmlns:p14="http://schemas.microsoft.com/office/powerpoint/2010/main" val="1925425019"/>
      </p:ext>
    </p:extLst>
  </p:cSld>
  <p:clrMapOvr>
    <a:masterClrMapping/>
  </p:clrMapOvr>
  <p:transition spd="slow">
    <p:wipe/>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p:txBody>
          <a:bodyPr/>
          <a:lstStyle/>
          <a:p>
            <a:r>
              <a:rPr lang="en-US" dirty="0"/>
              <a:t>Cap Calculation: Step 5</a:t>
            </a:r>
          </a:p>
        </p:txBody>
      </p:sp>
      <p:sp>
        <p:nvSpPr>
          <p:cNvPr id="8" name="Footer Placeholder 7"/>
          <p:cNvSpPr>
            <a:spLocks noGrp="1"/>
          </p:cNvSpPr>
          <p:nvPr>
            <p:ph type="ftr" sz="quarter" idx="4294967295"/>
          </p:nvPr>
        </p:nvSpPr>
        <p:spPr>
          <a:xfrm>
            <a:off x="325521" y="4879147"/>
            <a:ext cx="8410575" cy="777875"/>
          </a:xfrm>
          <a:prstGeom prst="rect">
            <a:avLst/>
          </a:prstGeom>
        </p:spPr>
        <p:txBody>
          <a:bodyPr/>
          <a:lstStyle/>
          <a:p>
            <a:r>
              <a:rPr lang="en-US" sz="1400" b="1" i="1" dirty="0">
                <a:solidFill>
                  <a:schemeClr val="accent4"/>
                </a:solidFill>
              </a:rPr>
              <a:t>When there is more than one Local Area that does not reach consensus, the applicable program cap does not have to be divided evenly between Local Areas, but rather in a manner determined by the Governor.  </a:t>
            </a:r>
          </a:p>
        </p:txBody>
      </p:sp>
      <p:sp>
        <p:nvSpPr>
          <p:cNvPr id="5" name="TextBox 4"/>
          <p:cNvSpPr txBox="1"/>
          <p:nvPr/>
        </p:nvSpPr>
        <p:spPr>
          <a:xfrm>
            <a:off x="222422" y="1727958"/>
            <a:ext cx="8616774" cy="1554871"/>
          </a:xfrm>
          <a:prstGeom prst="rect">
            <a:avLst/>
          </a:prstGeom>
          <a:noFill/>
        </p:spPr>
        <p:txBody>
          <a:bodyPr wrap="square" rtlCol="0">
            <a:noAutofit/>
          </a:bodyPr>
          <a:lstStyle/>
          <a:p>
            <a:pPr algn="ctr"/>
            <a:r>
              <a:rPr lang="en-US" sz="2000" b="1" dirty="0">
                <a:solidFill>
                  <a:schemeClr val="accent1"/>
                </a:solidFill>
                <a:ea typeface="Calibri"/>
                <a:cs typeface="Times New Roman"/>
              </a:rPr>
              <a:t>Calculate each Partner’s Applicable Program Cap</a:t>
            </a:r>
          </a:p>
          <a:p>
            <a:pPr algn="ctr"/>
            <a:endParaRPr lang="en-US" sz="1600" b="1" dirty="0">
              <a:solidFill>
                <a:schemeClr val="accent1"/>
              </a:solidFill>
              <a:ea typeface="Calibri"/>
              <a:cs typeface="Times New Roman"/>
            </a:endParaRPr>
          </a:p>
          <a:p>
            <a:pPr marL="285750" indent="-285750">
              <a:buClr>
                <a:schemeClr val="accent4"/>
              </a:buClr>
              <a:buFont typeface="Wingdings" panose="05000000000000000000" pitchFamily="2" charset="2"/>
              <a:buChar char="v"/>
            </a:pPr>
            <a:r>
              <a:rPr lang="en-US" dirty="0">
                <a:solidFill>
                  <a:schemeClr val="accent1"/>
                </a:solidFill>
                <a:ea typeface="Calibri"/>
                <a:cs typeface="Times New Roman"/>
              </a:rPr>
              <a:t>The Governor subtracts the </a:t>
            </a:r>
            <a:r>
              <a:rPr lang="en-US" b="1" dirty="0">
                <a:solidFill>
                  <a:schemeClr val="accent4"/>
                </a:solidFill>
                <a:effectLst>
                  <a:outerShdw blurRad="38100" dist="38100" dir="2700000" algn="tl">
                    <a:srgbClr val="000000">
                      <a:alpha val="43137"/>
                    </a:srgbClr>
                  </a:outerShdw>
                </a:effectLst>
                <a:ea typeface="Calibri"/>
                <a:cs typeface="Times New Roman"/>
              </a:rPr>
              <a:t>consensus areas’ portion of the MPC </a:t>
            </a:r>
            <a:r>
              <a:rPr lang="en-US" dirty="0">
                <a:solidFill>
                  <a:schemeClr val="accent1"/>
                </a:solidFill>
                <a:ea typeface="Calibri"/>
                <a:cs typeface="Times New Roman"/>
              </a:rPr>
              <a:t>from the </a:t>
            </a:r>
            <a:r>
              <a:rPr lang="en-US" b="1" dirty="0">
                <a:solidFill>
                  <a:schemeClr val="accent4"/>
                </a:solidFill>
                <a:effectLst>
                  <a:outerShdw blurRad="38100" dist="38100" dir="2700000" algn="tl">
                    <a:srgbClr val="000000">
                      <a:alpha val="43137"/>
                    </a:srgbClr>
                  </a:outerShdw>
                </a:effectLst>
                <a:ea typeface="Calibri"/>
                <a:cs typeface="Times New Roman"/>
              </a:rPr>
              <a:t>MPC</a:t>
            </a:r>
            <a:r>
              <a:rPr lang="en-US" dirty="0">
                <a:solidFill>
                  <a:schemeClr val="accent1"/>
                </a:solidFill>
                <a:ea typeface="Calibri"/>
                <a:cs typeface="Times New Roman"/>
              </a:rPr>
              <a:t>, resulting in each partner’s </a:t>
            </a:r>
            <a:r>
              <a:rPr lang="en-US" b="1" dirty="0">
                <a:solidFill>
                  <a:schemeClr val="accent4"/>
                </a:solidFill>
                <a:effectLst>
                  <a:outerShdw blurRad="38100" dist="38100" dir="2700000" algn="tl">
                    <a:srgbClr val="000000">
                      <a:alpha val="43137"/>
                    </a:srgbClr>
                  </a:outerShdw>
                </a:effectLst>
                <a:ea typeface="Calibri"/>
                <a:cs typeface="Times New Roman"/>
              </a:rPr>
              <a:t>applicable program cap </a:t>
            </a:r>
            <a:r>
              <a:rPr lang="en-US" dirty="0">
                <a:solidFill>
                  <a:schemeClr val="accent1"/>
                </a:solidFill>
                <a:ea typeface="Calibri"/>
                <a:cs typeface="Times New Roman"/>
              </a:rPr>
              <a:t>for the non-consensus area.</a:t>
            </a:r>
          </a:p>
          <a:p>
            <a:pPr marL="285750" indent="-285750">
              <a:buClr>
                <a:schemeClr val="accent4"/>
              </a:buClr>
              <a:buFont typeface="Wingdings" panose="05000000000000000000" pitchFamily="2" charset="2"/>
              <a:buChar char="v"/>
            </a:pPr>
            <a:r>
              <a:rPr lang="en-US" b="1" dirty="0">
                <a:solidFill>
                  <a:schemeClr val="accent1"/>
                </a:solidFill>
              </a:rPr>
              <a:t>MPC </a:t>
            </a:r>
            <a:r>
              <a:rPr lang="en-US" b="1" i="1" dirty="0">
                <a:solidFill>
                  <a:schemeClr val="accent1"/>
                </a:solidFill>
              </a:rPr>
              <a:t>–</a:t>
            </a:r>
            <a:r>
              <a:rPr lang="en-US" b="1" dirty="0">
                <a:solidFill>
                  <a:schemeClr val="accent1"/>
                </a:solidFill>
              </a:rPr>
              <a:t> consensus areas’ portion of the MPC </a:t>
            </a:r>
            <a:r>
              <a:rPr lang="en-US" b="1" i="1" dirty="0">
                <a:solidFill>
                  <a:schemeClr val="accent1"/>
                </a:solidFill>
              </a:rPr>
              <a:t>=</a:t>
            </a:r>
            <a:r>
              <a:rPr lang="en-US" b="1" dirty="0">
                <a:solidFill>
                  <a:schemeClr val="accent1"/>
                </a:solidFill>
              </a:rPr>
              <a:t> applicable program cap for non-consensus area(s)</a:t>
            </a:r>
          </a:p>
          <a:p>
            <a:endParaRPr lang="en-US" sz="1600" dirty="0">
              <a:solidFill>
                <a:schemeClr val="bg1"/>
              </a:solidFill>
            </a:endParaRPr>
          </a:p>
        </p:txBody>
      </p:sp>
      <p:sp>
        <p:nvSpPr>
          <p:cNvPr id="10" name="TextBox 9"/>
          <p:cNvSpPr txBox="1"/>
          <p:nvPr/>
        </p:nvSpPr>
        <p:spPr>
          <a:xfrm>
            <a:off x="1828801" y="3700868"/>
            <a:ext cx="4534930" cy="1066135"/>
          </a:xfrm>
          <a:prstGeom prst="rect">
            <a:avLst/>
          </a:prstGeom>
          <a:noFill/>
        </p:spPr>
        <p:txBody>
          <a:bodyPr wrap="square" rtlCol="0">
            <a:noAutofit/>
          </a:bodyPr>
          <a:lstStyle/>
          <a:p>
            <a:r>
              <a:rPr lang="en-US" sz="1600" dirty="0">
                <a:solidFill>
                  <a:schemeClr val="accent1"/>
                </a:solidFill>
              </a:rPr>
              <a:t>Partner 1:  	$180,000 – $126,000 = </a:t>
            </a:r>
            <a:r>
              <a:rPr lang="en-US" sz="1600" b="1" dirty="0">
                <a:solidFill>
                  <a:schemeClr val="accent1"/>
                </a:solidFill>
              </a:rPr>
              <a:t>$54,000 </a:t>
            </a:r>
          </a:p>
          <a:p>
            <a:r>
              <a:rPr lang="en-US" sz="1600" dirty="0">
                <a:solidFill>
                  <a:schemeClr val="accent1"/>
                </a:solidFill>
              </a:rPr>
              <a:t>Partner 2:  	$225,000 – $157,500 = </a:t>
            </a:r>
            <a:r>
              <a:rPr lang="en-US" sz="1600" b="1" dirty="0">
                <a:solidFill>
                  <a:schemeClr val="accent1"/>
                </a:solidFill>
              </a:rPr>
              <a:t>$67,500</a:t>
            </a:r>
          </a:p>
          <a:p>
            <a:r>
              <a:rPr lang="en-US" sz="1600" dirty="0">
                <a:solidFill>
                  <a:schemeClr val="accent1"/>
                </a:solidFill>
              </a:rPr>
              <a:t>Partner 3:  	$150,000 – $105,000 = </a:t>
            </a:r>
            <a:r>
              <a:rPr lang="en-US" sz="1600" b="1" dirty="0">
                <a:solidFill>
                  <a:schemeClr val="accent1"/>
                </a:solidFill>
              </a:rPr>
              <a:t>$45,000</a:t>
            </a:r>
          </a:p>
          <a:p>
            <a:r>
              <a:rPr lang="en-US" sz="1600" dirty="0">
                <a:solidFill>
                  <a:schemeClr val="accent1"/>
                </a:solidFill>
              </a:rPr>
              <a:t>Partner 4:  	$240,000 – $168,000 = </a:t>
            </a:r>
            <a:r>
              <a:rPr lang="en-US" sz="1600" b="1" dirty="0">
                <a:solidFill>
                  <a:schemeClr val="accent1"/>
                </a:solidFill>
              </a:rPr>
              <a:t>$72,000</a:t>
            </a:r>
          </a:p>
        </p:txBody>
      </p:sp>
    </p:spTree>
    <p:extLst>
      <p:ext uri="{BB962C8B-B14F-4D97-AF65-F5344CB8AC3E}">
        <p14:creationId xmlns:p14="http://schemas.microsoft.com/office/powerpoint/2010/main" val="914688436"/>
      </p:ext>
    </p:extLst>
  </p:cSld>
  <p:clrMapOvr>
    <a:masterClrMapping/>
  </p:clrMapOvr>
  <p:transition spd="slow">
    <p:wip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Hypothetical Application of the SFM</a:t>
            </a:r>
          </a:p>
        </p:txBody>
      </p:sp>
      <p:sp>
        <p:nvSpPr>
          <p:cNvPr id="5" name="TextBox 4"/>
          <p:cNvSpPr txBox="1"/>
          <p:nvPr/>
        </p:nvSpPr>
        <p:spPr>
          <a:xfrm>
            <a:off x="620691" y="1774441"/>
            <a:ext cx="7315200" cy="1514781"/>
          </a:xfrm>
          <a:prstGeom prst="rect">
            <a:avLst/>
          </a:prstGeom>
          <a:noFill/>
        </p:spPr>
        <p:txBody>
          <a:bodyPr wrap="square" rtlCol="0">
            <a:noAutofit/>
          </a:bodyPr>
          <a:lstStyle/>
          <a:p>
            <a:pPr algn="ctr"/>
            <a:r>
              <a:rPr lang="en-US" sz="1600" b="1" dirty="0">
                <a:solidFill>
                  <a:schemeClr val="accent1"/>
                </a:solidFill>
                <a:ea typeface="Calibri"/>
                <a:cs typeface="Times New Roman"/>
              </a:rPr>
              <a:t>Governor Compares Partner Program CAPs to Proportionate Shares</a:t>
            </a:r>
          </a:p>
          <a:p>
            <a:pPr algn="ctr"/>
            <a:endParaRPr lang="en-US" sz="1600" b="1" dirty="0">
              <a:solidFill>
                <a:schemeClr val="accent1"/>
              </a:solidFill>
              <a:ea typeface="Calibri"/>
              <a:cs typeface="Times New Roman"/>
            </a:endParaRPr>
          </a:p>
          <a:p>
            <a:pPr marL="285750" indent="-285750">
              <a:buClr>
                <a:schemeClr val="accent4"/>
              </a:buClr>
              <a:buFont typeface="Wingdings" panose="05000000000000000000" pitchFamily="2" charset="2"/>
              <a:buChar char="v"/>
            </a:pPr>
            <a:r>
              <a:rPr lang="en-US" sz="1600" dirty="0">
                <a:solidFill>
                  <a:schemeClr val="accent1"/>
                </a:solidFill>
                <a:ea typeface="Calibri"/>
                <a:cs typeface="Times New Roman"/>
              </a:rPr>
              <a:t>The Governor must ensure the proportionate share of the infrastructure costs that the Governor has determined would be required of each local partner in a non-consensus area, in aggregate, does not exceed the applicable program cap.</a:t>
            </a:r>
            <a:endParaRPr lang="en-US" sz="1600" dirty="0">
              <a:solidFill>
                <a:schemeClr val="accent1"/>
              </a:solidFill>
            </a:endParaRPr>
          </a:p>
        </p:txBody>
      </p:sp>
      <p:graphicFrame>
        <p:nvGraphicFramePr>
          <p:cNvPr id="11" name="Table 10"/>
          <p:cNvGraphicFramePr>
            <a:graphicFrameLocks noGrp="1"/>
          </p:cNvGraphicFramePr>
          <p:nvPr>
            <p:extLst>
              <p:ext uri="{D42A27DB-BD31-4B8C-83A1-F6EECF244321}">
                <p14:modId xmlns:p14="http://schemas.microsoft.com/office/powerpoint/2010/main" val="967623826"/>
              </p:ext>
            </p:extLst>
          </p:nvPr>
        </p:nvGraphicFramePr>
        <p:xfrm>
          <a:off x="866607" y="3444808"/>
          <a:ext cx="6647933" cy="2010537"/>
        </p:xfrm>
        <a:graphic>
          <a:graphicData uri="http://schemas.openxmlformats.org/drawingml/2006/table">
            <a:tbl>
              <a:tblPr firstRow="1" firstCol="1" bandRow="1">
                <a:tableStyleId>{5C22544A-7EE6-4342-B048-85BDC9FD1C3A}</a:tableStyleId>
              </a:tblPr>
              <a:tblGrid>
                <a:gridCol w="2213587">
                  <a:extLst>
                    <a:ext uri="{9D8B030D-6E8A-4147-A177-3AD203B41FA5}">
                      <a16:colId xmlns:a16="http://schemas.microsoft.com/office/drawing/2014/main" val="20000"/>
                    </a:ext>
                  </a:extLst>
                </a:gridCol>
                <a:gridCol w="2216456">
                  <a:extLst>
                    <a:ext uri="{9D8B030D-6E8A-4147-A177-3AD203B41FA5}">
                      <a16:colId xmlns:a16="http://schemas.microsoft.com/office/drawing/2014/main" val="20001"/>
                    </a:ext>
                  </a:extLst>
                </a:gridCol>
                <a:gridCol w="2217890">
                  <a:extLst>
                    <a:ext uri="{9D8B030D-6E8A-4147-A177-3AD203B41FA5}">
                      <a16:colId xmlns:a16="http://schemas.microsoft.com/office/drawing/2014/main" val="20002"/>
                    </a:ext>
                  </a:extLst>
                </a:gridCol>
              </a:tblGrid>
              <a:tr h="0">
                <a:tc>
                  <a:txBody>
                    <a:bodyPr/>
                    <a:lstStyle/>
                    <a:p>
                      <a:pPr marL="0" marR="0">
                        <a:lnSpc>
                          <a:spcPct val="115000"/>
                        </a:lnSpc>
                        <a:spcBef>
                          <a:spcPts val="0"/>
                        </a:spcBef>
                        <a:spcAft>
                          <a:spcPts val="0"/>
                        </a:spcAft>
                      </a:pPr>
                      <a:r>
                        <a:rPr lang="en-US" sz="1600" kern="1200" dirty="0">
                          <a:effectLst/>
                        </a:rPr>
                        <a:t>Partners</a:t>
                      </a:r>
                      <a:endParaRPr lang="en-US" sz="1100" dirty="0">
                        <a:effectLst/>
                        <a:latin typeface="Calibri"/>
                        <a:ea typeface="Calibri"/>
                        <a:cs typeface="Times New Roman"/>
                      </a:endParaRPr>
                    </a:p>
                  </a:txBody>
                  <a:tcPr marL="68580" marR="68580" marT="9525" marB="0"/>
                </a:tc>
                <a:tc>
                  <a:txBody>
                    <a:bodyPr/>
                    <a:lstStyle/>
                    <a:p>
                      <a:pPr marL="0" marR="0">
                        <a:lnSpc>
                          <a:spcPct val="115000"/>
                        </a:lnSpc>
                        <a:spcBef>
                          <a:spcPts val="0"/>
                        </a:spcBef>
                        <a:spcAft>
                          <a:spcPts val="0"/>
                        </a:spcAft>
                      </a:pPr>
                      <a:r>
                        <a:rPr lang="en-US" sz="1600" kern="1200" dirty="0">
                          <a:effectLst/>
                        </a:rPr>
                        <a:t>Partner Proportionate Shares</a:t>
                      </a:r>
                      <a:endParaRPr lang="en-US" sz="1100" dirty="0">
                        <a:effectLst/>
                        <a:latin typeface="Calibri"/>
                        <a:ea typeface="Calibri"/>
                        <a:cs typeface="Times New Roman"/>
                      </a:endParaRPr>
                    </a:p>
                  </a:txBody>
                  <a:tcPr marL="68580" marR="68580" marT="9525" marB="0"/>
                </a:tc>
                <a:tc>
                  <a:txBody>
                    <a:bodyPr/>
                    <a:lstStyle/>
                    <a:p>
                      <a:pPr marL="0" marR="0">
                        <a:lnSpc>
                          <a:spcPct val="115000"/>
                        </a:lnSpc>
                        <a:spcBef>
                          <a:spcPts val="0"/>
                        </a:spcBef>
                        <a:spcAft>
                          <a:spcPts val="0"/>
                        </a:spcAft>
                      </a:pPr>
                      <a:r>
                        <a:rPr lang="en-US" sz="1600" kern="1200" dirty="0">
                          <a:effectLst/>
                        </a:rPr>
                        <a:t>Applicable Program Cap for </a:t>
                      </a:r>
                      <a:r>
                        <a:rPr lang="en-US" sz="1600" kern="1200" dirty="0" err="1">
                          <a:effectLst/>
                        </a:rPr>
                        <a:t>Nonconsensus</a:t>
                      </a:r>
                      <a:r>
                        <a:rPr lang="en-US" sz="1600" kern="1200" baseline="0" dirty="0">
                          <a:effectLst/>
                        </a:rPr>
                        <a:t> areas</a:t>
                      </a:r>
                      <a:endParaRPr lang="en-US" sz="1100" dirty="0">
                        <a:effectLst/>
                        <a:latin typeface="Calibri"/>
                        <a:ea typeface="Calibri"/>
                        <a:cs typeface="Times New Roman"/>
                      </a:endParaRPr>
                    </a:p>
                  </a:txBody>
                  <a:tcPr marL="68580" marR="68580" marT="9525" marB="0"/>
                </a:tc>
                <a:extLst>
                  <a:ext uri="{0D108BD9-81ED-4DB2-BD59-A6C34878D82A}">
                    <a16:rowId xmlns:a16="http://schemas.microsoft.com/office/drawing/2014/main" val="10000"/>
                  </a:ext>
                </a:extLst>
              </a:tr>
              <a:tr h="0">
                <a:tc>
                  <a:txBody>
                    <a:bodyPr/>
                    <a:lstStyle/>
                    <a:p>
                      <a:pPr marL="0" marR="0">
                        <a:lnSpc>
                          <a:spcPct val="115000"/>
                        </a:lnSpc>
                        <a:spcBef>
                          <a:spcPts val="0"/>
                        </a:spcBef>
                        <a:spcAft>
                          <a:spcPts val="0"/>
                        </a:spcAft>
                      </a:pPr>
                      <a:r>
                        <a:rPr lang="en-US" sz="1600" kern="1200">
                          <a:effectLst/>
                        </a:rPr>
                        <a:t>Partner 1</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0" dirty="0">
                          <a:effectLst/>
                        </a:rPr>
                        <a:t>$51,938.60</a:t>
                      </a:r>
                      <a:endParaRPr lang="en-US" sz="1600" b="0"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solidFill>
                            <a:schemeClr val="tx1"/>
                          </a:solidFill>
                        </a:rPr>
                        <a:t>$54,000 </a:t>
                      </a:r>
                      <a:endParaRPr lang="en-US" sz="1100" dirty="0">
                        <a:solidFill>
                          <a:schemeClr val="tx1"/>
                        </a:solidFill>
                        <a:effectLst/>
                        <a:latin typeface="Calibri"/>
                        <a:ea typeface="Calibri"/>
                        <a:cs typeface="Times New Roman"/>
                      </a:endParaRPr>
                    </a:p>
                  </a:txBody>
                  <a:tcPr marL="68580" marR="68580" marT="9525" marB="0"/>
                </a:tc>
                <a:extLst>
                  <a:ext uri="{0D108BD9-81ED-4DB2-BD59-A6C34878D82A}">
                    <a16:rowId xmlns:a16="http://schemas.microsoft.com/office/drawing/2014/main" val="10001"/>
                  </a:ext>
                </a:extLst>
              </a:tr>
              <a:tr h="0">
                <a:tc>
                  <a:txBody>
                    <a:bodyPr/>
                    <a:lstStyle/>
                    <a:p>
                      <a:pPr marL="0" marR="0">
                        <a:lnSpc>
                          <a:spcPct val="115000"/>
                        </a:lnSpc>
                        <a:spcBef>
                          <a:spcPts val="0"/>
                        </a:spcBef>
                        <a:spcAft>
                          <a:spcPts val="0"/>
                        </a:spcAft>
                      </a:pPr>
                      <a:r>
                        <a:rPr lang="en-US" sz="1600" kern="1200">
                          <a:effectLst/>
                        </a:rPr>
                        <a:t>Partner 2</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0" dirty="0">
                          <a:effectLst/>
                        </a:rPr>
                        <a:t>$45,164</a:t>
                      </a:r>
                      <a:endParaRPr lang="en-US" sz="1600" b="0"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solidFill>
                            <a:schemeClr val="tx1"/>
                          </a:solidFill>
                        </a:rPr>
                        <a:t>$67,500</a:t>
                      </a:r>
                      <a:endParaRPr lang="en-US" sz="1100" dirty="0">
                        <a:solidFill>
                          <a:schemeClr val="tx1"/>
                        </a:solidFill>
                        <a:effectLst/>
                        <a:latin typeface="Calibri"/>
                        <a:ea typeface="Calibri"/>
                        <a:cs typeface="Times New Roman"/>
                      </a:endParaRPr>
                    </a:p>
                  </a:txBody>
                  <a:tcPr marL="68580" marR="68580" marT="9525" marB="0"/>
                </a:tc>
                <a:extLst>
                  <a:ext uri="{0D108BD9-81ED-4DB2-BD59-A6C34878D82A}">
                    <a16:rowId xmlns:a16="http://schemas.microsoft.com/office/drawing/2014/main" val="10002"/>
                  </a:ext>
                </a:extLst>
              </a:tr>
              <a:tr h="0">
                <a:tc>
                  <a:txBody>
                    <a:bodyPr/>
                    <a:lstStyle/>
                    <a:p>
                      <a:pPr marL="0" marR="0">
                        <a:lnSpc>
                          <a:spcPct val="115000"/>
                        </a:lnSpc>
                        <a:spcBef>
                          <a:spcPts val="0"/>
                        </a:spcBef>
                        <a:spcAft>
                          <a:spcPts val="0"/>
                        </a:spcAft>
                      </a:pPr>
                      <a:r>
                        <a:rPr lang="en-US" sz="1600" kern="1200">
                          <a:effectLst/>
                        </a:rPr>
                        <a:t>Partner 3</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0" dirty="0">
                          <a:effectLst/>
                        </a:rPr>
                        <a:t>$32,179.35</a:t>
                      </a:r>
                      <a:endParaRPr lang="en-US" sz="1600" b="0"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solidFill>
                            <a:schemeClr val="tx1"/>
                          </a:solidFill>
                        </a:rPr>
                        <a:t>$45,000</a:t>
                      </a:r>
                      <a:endParaRPr lang="en-US" sz="1100" dirty="0">
                        <a:solidFill>
                          <a:schemeClr val="tx1"/>
                        </a:solidFill>
                        <a:effectLst/>
                        <a:latin typeface="Calibri"/>
                        <a:ea typeface="Calibri"/>
                        <a:cs typeface="Times New Roman"/>
                      </a:endParaRPr>
                    </a:p>
                  </a:txBody>
                  <a:tcPr marL="68580" marR="68580" marT="9525" marB="0"/>
                </a:tc>
                <a:extLst>
                  <a:ext uri="{0D108BD9-81ED-4DB2-BD59-A6C34878D82A}">
                    <a16:rowId xmlns:a16="http://schemas.microsoft.com/office/drawing/2014/main" val="10003"/>
                  </a:ext>
                </a:extLst>
              </a:tr>
              <a:tr h="0">
                <a:tc>
                  <a:txBody>
                    <a:bodyPr/>
                    <a:lstStyle/>
                    <a:p>
                      <a:pPr marL="0" marR="0">
                        <a:lnSpc>
                          <a:spcPct val="115000"/>
                        </a:lnSpc>
                        <a:spcBef>
                          <a:spcPts val="0"/>
                        </a:spcBef>
                        <a:spcAft>
                          <a:spcPts val="0"/>
                        </a:spcAft>
                      </a:pPr>
                      <a:r>
                        <a:rPr lang="en-US" sz="1600" kern="1200">
                          <a:effectLst/>
                        </a:rPr>
                        <a:t>Partner 4</a:t>
                      </a:r>
                      <a:endParaRPr lang="en-US" sz="1100">
                        <a:effectLst/>
                        <a:latin typeface="Calibri"/>
                        <a:ea typeface="Calibri"/>
                        <a:cs typeface="Times New Roman"/>
                      </a:endParaRPr>
                    </a:p>
                  </a:txBody>
                  <a:tcPr marL="68580" marR="68580" marT="9525" marB="0"/>
                </a:tc>
                <a:tc>
                  <a:txBody>
                    <a:bodyPr/>
                    <a:lstStyle/>
                    <a:p>
                      <a:pPr marL="0" marR="0" algn="r">
                        <a:lnSpc>
                          <a:spcPct val="115000"/>
                        </a:lnSpc>
                        <a:spcBef>
                          <a:spcPts val="0"/>
                        </a:spcBef>
                        <a:spcAft>
                          <a:spcPts val="0"/>
                        </a:spcAft>
                      </a:pPr>
                      <a:r>
                        <a:rPr lang="en-US" sz="1600" b="0" dirty="0">
                          <a:effectLst/>
                        </a:rPr>
                        <a:t>$96,538.05</a:t>
                      </a:r>
                      <a:endParaRPr lang="en-US" sz="1600" b="0" dirty="0">
                        <a:effectLst/>
                        <a:latin typeface="Calibri"/>
                        <a:ea typeface="Calibri"/>
                        <a:cs typeface="Times New Roman"/>
                      </a:endParaRPr>
                    </a:p>
                  </a:txBody>
                  <a:tcPr marL="68580" marR="68580" marT="0" marB="0"/>
                </a:tc>
                <a:tc>
                  <a:txBody>
                    <a:bodyPr/>
                    <a:lstStyle/>
                    <a:p>
                      <a:pPr marL="0" marR="0" algn="r">
                        <a:lnSpc>
                          <a:spcPct val="115000"/>
                        </a:lnSpc>
                        <a:spcBef>
                          <a:spcPts val="0"/>
                        </a:spcBef>
                        <a:spcAft>
                          <a:spcPts val="0"/>
                        </a:spcAft>
                      </a:pPr>
                      <a:r>
                        <a:rPr lang="en-US" sz="1600" b="1" dirty="0">
                          <a:solidFill>
                            <a:schemeClr val="accent4"/>
                          </a:solidFill>
                        </a:rPr>
                        <a:t>$72,000</a:t>
                      </a:r>
                      <a:endParaRPr lang="en-US" sz="1100" dirty="0">
                        <a:solidFill>
                          <a:schemeClr val="accent4"/>
                        </a:solidFill>
                        <a:effectLst/>
                        <a:latin typeface="Calibri"/>
                        <a:ea typeface="Calibri"/>
                        <a:cs typeface="Times New Roman"/>
                      </a:endParaRPr>
                    </a:p>
                  </a:txBody>
                  <a:tcPr marL="68580" marR="68580" marT="9525" marB="0"/>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236635075"/>
      </p:ext>
    </p:extLst>
  </p:cSld>
  <p:clrMapOvr>
    <a:masterClrMapping/>
  </p:clrMapOvr>
  <p:transition spd="slow">
    <p:wip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Hypothetical Application of the SFM</a:t>
            </a:r>
          </a:p>
        </p:txBody>
      </p:sp>
      <p:sp>
        <p:nvSpPr>
          <p:cNvPr id="5" name="TextBox 4"/>
          <p:cNvSpPr txBox="1"/>
          <p:nvPr/>
        </p:nvSpPr>
        <p:spPr>
          <a:xfrm>
            <a:off x="308920" y="1416424"/>
            <a:ext cx="8616774" cy="4512743"/>
          </a:xfrm>
          <a:prstGeom prst="rect">
            <a:avLst/>
          </a:prstGeom>
          <a:noFill/>
        </p:spPr>
        <p:txBody>
          <a:bodyPr wrap="square" rtlCol="0">
            <a:noAutofit/>
          </a:bodyPr>
          <a:lstStyle/>
          <a:p>
            <a:pPr algn="ctr"/>
            <a:r>
              <a:rPr lang="en-US" sz="2000" b="1" dirty="0">
                <a:solidFill>
                  <a:schemeClr val="accent1"/>
                </a:solidFill>
                <a:ea typeface="Calibri"/>
                <a:cs typeface="Times New Roman"/>
              </a:rPr>
              <a:t>What happens when partner contributions exceed the Applicable Program Cap?</a:t>
            </a:r>
          </a:p>
          <a:p>
            <a:pPr algn="ctr"/>
            <a:endParaRPr lang="en-US" sz="1600" b="1" dirty="0">
              <a:solidFill>
                <a:schemeClr val="accent1"/>
              </a:solidFill>
              <a:ea typeface="Calibri"/>
              <a:cs typeface="Times New Roman"/>
            </a:endParaRPr>
          </a:p>
          <a:p>
            <a:pPr marL="285750" indent="-285750">
              <a:buClr>
                <a:schemeClr val="accent4"/>
              </a:buClr>
              <a:buFont typeface="Wingdings" panose="05000000000000000000" pitchFamily="2" charset="2"/>
              <a:buChar char="v"/>
            </a:pPr>
            <a:r>
              <a:rPr lang="en-US" sz="1600" dirty="0">
                <a:solidFill>
                  <a:schemeClr val="accent1"/>
                </a:solidFill>
                <a:ea typeface="Calibri"/>
                <a:cs typeface="Times New Roman"/>
              </a:rPr>
              <a:t>If the aggregate total contributions exceed the cap, the Governor may either:</a:t>
            </a:r>
          </a:p>
          <a:p>
            <a:pPr marL="285750" indent="-285750">
              <a:buClr>
                <a:schemeClr val="accent4"/>
              </a:buClr>
              <a:buFont typeface="Wingdings" panose="05000000000000000000" pitchFamily="2" charset="2"/>
              <a:buChar char="v"/>
            </a:pPr>
            <a:endParaRPr lang="en-US" sz="1600" dirty="0">
              <a:solidFill>
                <a:schemeClr val="accent1"/>
              </a:solidFill>
              <a:ea typeface="Calibri"/>
              <a:cs typeface="Times New Roman"/>
            </a:endParaRPr>
          </a:p>
          <a:p>
            <a:pPr marL="742950" lvl="1" indent="-285750">
              <a:spcBef>
                <a:spcPts val="600"/>
              </a:spcBef>
              <a:buClr>
                <a:schemeClr val="accent4"/>
              </a:buClr>
              <a:buFont typeface="Wingdings" panose="05000000000000000000" pitchFamily="2" charset="2"/>
              <a:buChar char="v"/>
            </a:pPr>
            <a:r>
              <a:rPr lang="en-US" sz="1600" dirty="0">
                <a:solidFill>
                  <a:schemeClr val="accent1"/>
                </a:solidFill>
                <a:ea typeface="Calibri"/>
                <a:cs typeface="Times New Roman"/>
              </a:rPr>
              <a:t>Inquire whether those local partner programs whose aggregate total contributions exceed the applicable program cap are willing to contribute beyond the applicable program cap up to their proportionate share; or</a:t>
            </a:r>
          </a:p>
          <a:p>
            <a:pPr marL="742950" indent="-285750">
              <a:spcBef>
                <a:spcPts val="600"/>
              </a:spcBef>
              <a:buClr>
                <a:schemeClr val="accent4"/>
              </a:buClr>
              <a:buFont typeface="Wingdings" panose="05000000000000000000" pitchFamily="2" charset="2"/>
              <a:buChar char="v"/>
            </a:pPr>
            <a:r>
              <a:rPr lang="en-US" sz="1600" dirty="0">
                <a:solidFill>
                  <a:schemeClr val="accent1"/>
                </a:solidFill>
                <a:ea typeface="Calibri"/>
                <a:cs typeface="Times New Roman"/>
              </a:rPr>
              <a:t>Allow the Local WDB, one-stop partners, and CEO(s) to:</a:t>
            </a:r>
          </a:p>
          <a:p>
            <a:pPr marL="1200150" indent="-285750">
              <a:spcBef>
                <a:spcPts val="600"/>
              </a:spcBef>
              <a:buClr>
                <a:schemeClr val="accent4"/>
              </a:buClr>
              <a:buFont typeface="Wingdings" panose="05000000000000000000" pitchFamily="2" charset="2"/>
              <a:buChar char="v"/>
            </a:pPr>
            <a:r>
              <a:rPr lang="en-US" sz="1600" dirty="0">
                <a:solidFill>
                  <a:schemeClr val="accent1"/>
                </a:solidFill>
                <a:ea typeface="Calibri"/>
                <a:cs typeface="Times New Roman"/>
              </a:rPr>
              <a:t>Re-enter negotiations to reassess each one-stop partner’s proportionate share, make adjustments and identify alternate sources of funding to make up the difference between the capped amount and the proportionate share of infrastructure funding of the one-stop partner; and</a:t>
            </a:r>
          </a:p>
          <a:p>
            <a:pPr marL="1200150" indent="-285750">
              <a:spcBef>
                <a:spcPts val="600"/>
              </a:spcBef>
              <a:buClr>
                <a:schemeClr val="accent4"/>
              </a:buClr>
              <a:buFont typeface="Wingdings" panose="05000000000000000000" pitchFamily="2" charset="2"/>
              <a:buChar char="v"/>
            </a:pPr>
            <a:r>
              <a:rPr lang="en-US" sz="1600" dirty="0">
                <a:solidFill>
                  <a:schemeClr val="accent1"/>
                </a:solidFill>
                <a:ea typeface="Calibri"/>
                <a:cs typeface="Times New Roman"/>
              </a:rPr>
              <a:t>Reduce infrastructure costs to reflect the amount of funds available without exceeding the applicable program cap level.</a:t>
            </a:r>
            <a:endParaRPr lang="en-US" sz="1600" dirty="0">
              <a:solidFill>
                <a:schemeClr val="accent1"/>
              </a:solidFill>
            </a:endParaRPr>
          </a:p>
        </p:txBody>
      </p:sp>
    </p:spTree>
    <p:extLst>
      <p:ext uri="{BB962C8B-B14F-4D97-AF65-F5344CB8AC3E}">
        <p14:creationId xmlns:p14="http://schemas.microsoft.com/office/powerpoint/2010/main" val="2526704449"/>
      </p:ext>
    </p:extLst>
  </p:cSld>
  <p:clrMapOvr>
    <a:masterClrMapping/>
  </p:clrMapOvr>
  <p:transition spd="slow">
    <p:wip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REMEMBER!</a:t>
            </a:r>
          </a:p>
        </p:txBody>
      </p:sp>
      <p:sp>
        <p:nvSpPr>
          <p:cNvPr id="5" name="TextBox 4"/>
          <p:cNvSpPr txBox="1"/>
          <p:nvPr/>
        </p:nvSpPr>
        <p:spPr>
          <a:xfrm>
            <a:off x="354455" y="1585101"/>
            <a:ext cx="6037072" cy="3373477"/>
          </a:xfrm>
          <a:prstGeom prst="rect">
            <a:avLst/>
          </a:prstGeom>
          <a:noFill/>
        </p:spPr>
        <p:txBody>
          <a:bodyPr wrap="square" rtlCol="0">
            <a:noAutofit/>
          </a:bodyPr>
          <a:lstStyle/>
          <a:p>
            <a:pPr marL="342900" indent="-342900" defTabSz="411479">
              <a:spcBef>
                <a:spcPts val="500"/>
              </a:spcBef>
              <a:buClr>
                <a:schemeClr val="accent4"/>
              </a:buClr>
              <a:buFont typeface="Wingdings" panose="05000000000000000000" pitchFamily="2" charset="2"/>
              <a:buChar char="v"/>
              <a:defRPr sz="2700"/>
            </a:pPr>
            <a:r>
              <a:rPr lang="en-US" sz="2400" dirty="0">
                <a:solidFill>
                  <a:schemeClr val="accent1"/>
                </a:solidFill>
              </a:rPr>
              <a:t>A statewide cap must be calculated for </a:t>
            </a:r>
            <a:r>
              <a:rPr lang="en-US" sz="2400" b="1" i="1" dirty="0">
                <a:solidFill>
                  <a:schemeClr val="accent1"/>
                </a:solidFill>
              </a:rPr>
              <a:t>each</a:t>
            </a:r>
            <a:r>
              <a:rPr lang="en-US" sz="2400" dirty="0">
                <a:solidFill>
                  <a:schemeClr val="accent1"/>
                </a:solidFill>
              </a:rPr>
              <a:t> program.</a:t>
            </a:r>
          </a:p>
          <a:p>
            <a:pPr marL="342900" indent="-342900" defTabSz="411479">
              <a:spcBef>
                <a:spcPts val="500"/>
              </a:spcBef>
              <a:buClr>
                <a:schemeClr val="accent4"/>
              </a:buClr>
              <a:buFont typeface="Wingdings" panose="05000000000000000000" pitchFamily="2" charset="2"/>
              <a:buChar char="v"/>
              <a:defRPr sz="2700"/>
            </a:pPr>
            <a:r>
              <a:rPr lang="en-US" sz="2400" dirty="0">
                <a:solidFill>
                  <a:schemeClr val="accent1"/>
                </a:solidFill>
              </a:rPr>
              <a:t>The Statewide caps only apply to those partners in Local Areas that do not reach consensus.</a:t>
            </a:r>
          </a:p>
          <a:p>
            <a:pPr marL="342900" indent="-342900" defTabSz="411479">
              <a:spcBef>
                <a:spcPts val="500"/>
              </a:spcBef>
              <a:buClr>
                <a:schemeClr val="accent4"/>
              </a:buClr>
              <a:buFont typeface="Wingdings" panose="05000000000000000000" pitchFamily="2" charset="2"/>
              <a:buChar char="v"/>
              <a:defRPr sz="2700"/>
            </a:pPr>
            <a:r>
              <a:rPr lang="en-US" sz="2400" dirty="0">
                <a:solidFill>
                  <a:schemeClr val="accent1"/>
                </a:solidFill>
              </a:rPr>
              <a:t>The statewide caps only apply to how much the governor can </a:t>
            </a:r>
            <a:r>
              <a:rPr lang="en-US" sz="2400" b="1" i="1" dirty="0">
                <a:solidFill>
                  <a:schemeClr val="accent1"/>
                </a:solidFill>
              </a:rPr>
              <a:t>require</a:t>
            </a:r>
            <a:r>
              <a:rPr lang="en-US" sz="2400" dirty="0">
                <a:solidFill>
                  <a:schemeClr val="accent1"/>
                </a:solidFill>
              </a:rPr>
              <a:t> partners to contribute.  Partners are allowed to contribute beyond the cap amounts, as long as they adhere to the principle of proportionate share.</a:t>
            </a:r>
            <a:endParaRPr lang="en-US" b="1" dirty="0">
              <a:solidFill>
                <a:schemeClr val="accent1"/>
              </a:solidFill>
            </a:endParaRPr>
          </a:p>
        </p:txBody>
      </p:sp>
      <p:pic>
        <p:nvPicPr>
          <p:cNvPr id="10" name="Picture 2" descr="http://www.oncoursesystems.com/images/user/8541/17284/remember%20finger.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53" t="6702" r="12315"/>
          <a:stretch/>
        </p:blipFill>
        <p:spPr bwMode="auto">
          <a:xfrm>
            <a:off x="6391527" y="2031081"/>
            <a:ext cx="212382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3995121"/>
      </p:ext>
    </p:extLst>
  </p:cSld>
  <p:clrMapOvr>
    <a:masterClrMapping/>
  </p:clrMapOvr>
  <p:transition spd="slow">
    <p:wip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normAutofit/>
          </a:bodyPr>
          <a:lstStyle/>
          <a:p>
            <a:r>
              <a:rPr lang="en-US" sz="3200" dirty="0"/>
              <a:t>July 1</a:t>
            </a:r>
            <a:r>
              <a:rPr lang="en-US" sz="3200" baseline="30000" dirty="0"/>
              <a:t>st</a:t>
            </a:r>
            <a:r>
              <a:rPr lang="en-US" sz="3200" dirty="0"/>
              <a:t>, 2017</a:t>
            </a:r>
          </a:p>
          <a:p>
            <a:r>
              <a:rPr lang="en-US" sz="3200" dirty="0"/>
              <a:t>January 1</a:t>
            </a:r>
            <a:r>
              <a:rPr lang="en-US" sz="3200" baseline="30000" dirty="0"/>
              <a:t>st</a:t>
            </a:r>
            <a:r>
              <a:rPr lang="en-US" sz="3200" dirty="0"/>
              <a:t>, 2018</a:t>
            </a:r>
          </a:p>
          <a:p>
            <a:r>
              <a:rPr lang="en-US" sz="3200" dirty="0"/>
              <a:t>October 1st, 2017</a:t>
            </a:r>
          </a:p>
        </p:txBody>
      </p:sp>
      <p:sp>
        <p:nvSpPr>
          <p:cNvPr id="5" name="Content Placeholder 4"/>
          <p:cNvSpPr>
            <a:spLocks noGrp="1"/>
          </p:cNvSpPr>
          <p:nvPr>
            <p:ph idx="10"/>
          </p:nvPr>
        </p:nvSpPr>
        <p:spPr/>
        <p:txBody>
          <a:bodyPr>
            <a:normAutofit fontScale="85000" lnSpcReduction="10000"/>
          </a:bodyPr>
          <a:lstStyle/>
          <a:p>
            <a:r>
              <a:rPr lang="en-US" dirty="0"/>
              <a:t>What is the date that all FINAL Infrastructure Funding Agreements (IFAs) must be negotiated and signed by all partner programs?</a:t>
            </a:r>
          </a:p>
        </p:txBody>
      </p:sp>
    </p:spTree>
    <p:extLst>
      <p:ext uri="{BB962C8B-B14F-4D97-AF65-F5344CB8AC3E}">
        <p14:creationId xmlns:p14="http://schemas.microsoft.com/office/powerpoint/2010/main" val="3344048701"/>
      </p:ext>
    </p:extLst>
  </p:cSld>
  <p:clrMapOvr>
    <a:masterClrMapping/>
  </p:clrMapOvr>
  <p:transition spd="slow">
    <p:wip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60954"/>
      </p:ext>
    </p:extLst>
  </p:cSld>
  <p:clrMapOvr>
    <a:masterClrMapping/>
  </p:clrMapOvr>
  <p:transition spd="slow">
    <p:wip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Please join us for the </a:t>
            </a:r>
            <a:r>
              <a:rPr lang="en-US" b="1" dirty="0">
                <a:solidFill>
                  <a:schemeClr val="accent4"/>
                </a:solidFill>
                <a:effectLst>
                  <a:outerShdw blurRad="38100" dist="38100" dir="2700000" algn="tl">
                    <a:srgbClr val="000000">
                      <a:alpha val="43137"/>
                    </a:srgbClr>
                  </a:outerShdw>
                </a:effectLst>
              </a:rPr>
              <a:t>June 28</a:t>
            </a:r>
            <a:r>
              <a:rPr lang="en-US" b="1" baseline="30000" dirty="0">
                <a:solidFill>
                  <a:schemeClr val="accent4"/>
                </a:solidFill>
                <a:effectLst>
                  <a:outerShdw blurRad="38100" dist="38100" dir="2700000" algn="tl">
                    <a:srgbClr val="000000">
                      <a:alpha val="43137"/>
                    </a:srgbClr>
                  </a:outerShdw>
                </a:effectLst>
              </a:rPr>
              <a:t>th</a:t>
            </a:r>
            <a:r>
              <a:rPr lang="en-US" b="1" dirty="0"/>
              <a:t> WIOA Wednesday webinar with Wisconsin DWD as they showcase their Job Centers Costs Database.</a:t>
            </a:r>
          </a:p>
          <a:p>
            <a:pPr lvl="1">
              <a:spcBef>
                <a:spcPts val="1200"/>
              </a:spcBef>
            </a:pPr>
            <a:r>
              <a:rPr lang="en-US" b="1" dirty="0"/>
              <a:t>And how this database help their Local Areas reach consensus through the local funding mechanism.</a:t>
            </a:r>
          </a:p>
          <a:p>
            <a:r>
              <a:rPr lang="en-US" b="1" dirty="0"/>
              <a:t>Register on </a:t>
            </a:r>
            <a:r>
              <a:rPr lang="en-US" b="1" dirty="0" err="1">
                <a:solidFill>
                  <a:schemeClr val="accent4"/>
                </a:solidFill>
                <a:effectLst>
                  <a:outerShdw blurRad="38100" dist="38100" dir="2700000" algn="tl">
                    <a:srgbClr val="000000">
                      <a:alpha val="43137"/>
                    </a:srgbClr>
                  </a:outerShdw>
                </a:effectLst>
              </a:rPr>
              <a:t>WorkforceGPS</a:t>
            </a:r>
            <a:endParaRPr lang="en-US" b="1" dirty="0">
              <a:solidFill>
                <a:schemeClr val="accent4"/>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3000808"/>
      </p:ext>
    </p:extLst>
  </p:cSld>
  <p:clrMapOvr>
    <a:masterClrMapping/>
  </p:clrMapOvr>
  <p:transition spd="slow">
    <p:wip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606748"/>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MOU and Infrastructure </a:t>
            </a:r>
            <a:br>
              <a:rPr lang="en-US" dirty="0"/>
            </a:br>
            <a:r>
              <a:rPr lang="en-US" dirty="0"/>
              <a:t>Costs Toolkit</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915217" y="1373815"/>
            <a:ext cx="5296313" cy="4200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470521"/>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MOU and Infrastructure </a:t>
            </a:r>
            <a:br>
              <a:rPr lang="en-US" dirty="0"/>
            </a:br>
            <a:r>
              <a:rPr lang="en-US" dirty="0"/>
              <a:t>Costs Toolkit</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09838" y="1563266"/>
            <a:ext cx="6541575" cy="3913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9404230"/>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Sample MOU and Infrastructure </a:t>
            </a:r>
            <a:br>
              <a:rPr lang="en-US" dirty="0"/>
            </a:br>
            <a:r>
              <a:rPr lang="en-US" dirty="0"/>
              <a:t>Costs Toolkit</a:t>
            </a:r>
          </a:p>
        </p:txBody>
      </p:sp>
      <p:sp>
        <p:nvSpPr>
          <p:cNvPr id="3" name="Content Placeholder 2"/>
          <p:cNvSpPr>
            <a:spLocks noGrp="1"/>
          </p:cNvSpPr>
          <p:nvPr>
            <p:ph idx="1"/>
          </p:nvPr>
        </p:nvSpPr>
        <p:spPr/>
        <p:txBody>
          <a:bodyPr/>
          <a:lstStyle/>
          <a:p>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906" y="1497572"/>
            <a:ext cx="7319902" cy="403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43302422"/>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115&quot;&gt;&lt;property id=&quot;20148&quot; value=&quot;5&quot;/&gt;&lt;property id=&quot;20300&quot; value=&quot;Slide 1 - &amp;quot;WIOA Infrastructure Part II Comparing the Local and State Infrastructure Funding Mechanisms&amp;quot;&quot;/&gt;&lt;property id=&quot;20307&quot; value=&quot;394&quot;/&gt;&lt;/object&gt;&lt;object type=&quot;3&quot; unique_id=&quot;10116&quot;&gt;&lt;property id=&quot;20148&quot; value=&quot;5&quot;/&gt;&lt;property id=&quot;20300&quot; value=&quot;Slide 2&quot;/&gt;&lt;property id=&quot;20307&quot; value=&quot;396&quot;/&gt;&lt;/object&gt;&lt;object type=&quot;3&quot; unique_id=&quot;10117&quot;&gt;&lt;property id=&quot;20148&quot; value=&quot;5&quot;/&gt;&lt;property id=&quot;20300&quot; value=&quot;Slide 3&quot;/&gt;&lt;property id=&quot;20307&quot; value=&quot;395&quot;/&gt;&lt;/object&gt;&lt;object type=&quot;3&quot; unique_id=&quot;10118&quot;&gt;&lt;property id=&quot;20148&quot; value=&quot;5&quot;/&gt;&lt;property id=&quot;20300&quot; value=&quot;Slide 4&quot;/&gt;&lt;property id=&quot;20307&quot; value=&quot;392&quot;/&gt;&lt;/object&gt;&lt;object type=&quot;3&quot; unique_id=&quot;10119&quot;&gt;&lt;property id=&quot;20148&quot; value=&quot;5&quot;/&gt;&lt;property id=&quot;20300&quot; value=&quot;Slide 5 - &amp;quot;The Law and Regulations&amp;quot;&quot;/&gt;&lt;property id=&quot;20307&quot; value=&quot;383&quot;/&gt;&lt;/object&gt;&lt;object type=&quot;3&quot; unique_id=&quot;10120&quot;&gt;&lt;property id=&quot;20148&quot; value=&quot;5&quot;/&gt;&lt;property id=&quot;20300&quot; value=&quot;Slide 6 - &amp;quot;Guidance &amp;amp; Specific TA&amp;quot;&quot;/&gt;&lt;property id=&quot;20307&quot; value=&quot;388&quot;/&gt;&lt;/object&gt;&lt;object type=&quot;3&quot; unique_id=&quot;10121&quot;&gt;&lt;property id=&quot;20148&quot; value=&quot;5&quot;/&gt;&lt;property id=&quot;20300&quot; value=&quot;Slide 7 - &amp;quot;Sample MOU and Infrastructure  Costs Toolkit&amp;quot;&quot;/&gt;&lt;property id=&quot;20307&quot; value=&quot;384&quot;/&gt;&lt;/object&gt;&lt;object type=&quot;3&quot; unique_id=&quot;10122&quot;&gt;&lt;property id=&quot;20148&quot; value=&quot;5&quot;/&gt;&lt;property id=&quot;20300&quot; value=&quot;Slide 8 - &amp;quot;Sample MOU and Infrastructure  Costs Toolkit&amp;quot;&quot;/&gt;&lt;property id=&quot;20307&quot; value=&quot;437&quot;/&gt;&lt;/object&gt;&lt;object type=&quot;3&quot; unique_id=&quot;10123&quot;&gt;&lt;property id=&quot;20148&quot; value=&quot;5&quot;/&gt;&lt;property id=&quot;20300&quot; value=&quot;Slide 9 - &amp;quot;Sample MOU and Infrastructure  Costs Toolkit&amp;quot;&quot;/&gt;&lt;property id=&quot;20307&quot; value=&quot;438&quot;/&gt;&lt;/object&gt;&lt;object type=&quot;3&quot; unique_id=&quot;10124&quot;&gt;&lt;property id=&quot;20148&quot; value=&quot;5&quot;/&gt;&lt;property id=&quot;20300&quot; value=&quot;Slide 10 - &amp;quot;Infrastructure Funding Requirements&amp;quot;&quot;/&gt;&lt;property id=&quot;20307&quot; value=&quot;389&quot;/&gt;&lt;/object&gt;&lt;object type=&quot;3&quot; unique_id=&quot;10125&quot;&gt;&lt;property id=&quot;20148&quot; value=&quot;5&quot;/&gt;&lt;property id=&quot;20300&quot; value=&quot;Slide 11 - &amp;quot;The Intent of WIOA&amp;quot;&quot;/&gt;&lt;property id=&quot;20307&quot; value=&quot;385&quot;/&gt;&lt;/object&gt;&lt;object type=&quot;3&quot; unique_id=&quot;10126&quot;&gt;&lt;property id=&quot;20148&quot; value=&quot;5&quot;/&gt;&lt;property id=&quot;20300&quot; value=&quot;Slide 12 - &amp;quot;Terms to Remember&amp;quot;&quot;/&gt;&lt;property id=&quot;20307&quot; value=&quot;390&quot;/&gt;&lt;/object&gt;&lt;object type=&quot;3&quot; unique_id=&quot;10127&quot;&gt;&lt;property id=&quot;20148&quot; value=&quot;5&quot;/&gt;&lt;property id=&quot;20300&quot; value=&quot;Slide 13 - &amp;quot;More Terms&amp;quot;&quot;/&gt;&lt;property id=&quot;20307&quot; value=&quot;386&quot;/&gt;&lt;/object&gt;&lt;object type=&quot;3&quot; unique_id=&quot;10128&quot;&gt;&lt;property id=&quot;20148&quot; value=&quot;5&quot;/&gt;&lt;property id=&quot;20300&quot; value=&quot;Slide 14 - &amp;quot;The Required Role of the  One-Stop Partners&amp;quot;&quot;/&gt;&lt;property id=&quot;20307&quot; value=&quot;387&quot;/&gt;&lt;/object&gt;&lt;object type=&quot;3&quot; unique_id=&quot;10129&quot;&gt;&lt;property id=&quot;20148&quot; value=&quot;5&quot;/&gt;&lt;property id=&quot;20300&quot; value=&quot;Slide 15 - &amp;quot;Requirements for Partner Contributions&amp;quot;&quot;/&gt;&lt;property id=&quot;20307&quot; value=&quot;404&quot;/&gt;&lt;/object&gt;&lt;object type=&quot;3&quot; unique_id=&quot;10130&quot;&gt;&lt;property id=&quot;20148&quot; value=&quot;5&quot;/&gt;&lt;property id=&quot;20300&quot; value=&quot;Slide 16 - &amp;quot;The Local Funding Mechanism (LFM)&amp;quot;&quot;/&gt;&lt;property id=&quot;20307&quot; value=&quot;405&quot;/&gt;&lt;/object&gt;&lt;object type=&quot;3&quot; unique_id=&quot;10131&quot;&gt;&lt;property id=&quot;20148&quot; value=&quot;5&quot;/&gt;&lt;property id=&quot;20300&quot; value=&quot;Slide 17 - &amp;quot;Why Use the LFM?&amp;quot;&quot;/&gt;&lt;property id=&quot;20307&quot; value=&quot;406&quot;/&gt;&lt;/object&gt;&lt;object type=&quot;3&quot; unique_id=&quot;10132&quot;&gt;&lt;property id=&quot;20148&quot; value=&quot;5&quot;/&gt;&lt;property id=&quot;20300&quot; value=&quot;Slide 18 - &amp;quot;Consensus is REQUIRED&amp;quot;&quot;/&gt;&lt;property id=&quot;20307&quot; value=&quot;440&quot;/&gt;&lt;/object&gt;&lt;object type=&quot;3&quot; unique_id=&quot;10133&quot;&gt;&lt;property id=&quot;20148&quot; value=&quot;5&quot;/&gt;&lt;property id=&quot;20300&quot; value=&quot;Slide 19 - &amp;quot;What is an IFA?&amp;quot;&quot;/&gt;&lt;property id=&quot;20307&quot; value=&quot;441&quot;/&gt;&lt;/object&gt;&lt;object type=&quot;3&quot; unique_id=&quot;10134&quot;&gt;&lt;property id=&quot;20148&quot; value=&quot;5&quot;/&gt;&lt;property id=&quot;20300&quot; value=&quot;Slide 20&quot;/&gt;&lt;property id=&quot;20307&quot; value=&quot;484&quot;/&gt;&lt;/object&gt;&lt;object type=&quot;3&quot; unique_id=&quot;10135&quot;&gt;&lt;property id=&quot;20148&quot; value=&quot;5&quot;/&gt;&lt;property id=&quot;20300&quot; value=&quot;Slide 21 - &amp;quot;PART I&amp;quot;&quot;/&gt;&lt;property id=&quot;20307&quot; value=&quot;407&quot;/&gt;&lt;/object&gt;&lt;object type=&quot;3&quot; unique_id=&quot;10136&quot;&gt;&lt;property id=&quot;20148&quot; value=&quot;5&quot;/&gt;&lt;property id=&quot;20300&quot; value=&quot;Slide 22 - &amp;quot;Local Funding Mechanism&amp;quot;&quot;/&gt;&lt;property id=&quot;20307&quot; value=&quot;417&quot;/&gt;&lt;/object&gt;&lt;object type=&quot;3&quot; unique_id=&quot;10137&quot;&gt;&lt;property id=&quot;20148&quot; value=&quot;5&quot;/&gt;&lt;property id=&quot;20300&quot; value=&quot;Slide 23 - &amp;quot;Local Funding Mechanism&amp;quot;&quot;/&gt;&lt;property id=&quot;20307&quot; value=&quot;443&quot;/&gt;&lt;/object&gt;&lt;object type=&quot;3&quot; unique_id=&quot;10138&quot;&gt;&lt;property id=&quot;20148&quot; value=&quot;5&quot;/&gt;&lt;property id=&quot;20300&quot; value=&quot;Slide 24 - &amp;quot;Local Funding Mechanism&amp;quot;&quot;/&gt;&lt;property id=&quot;20307&quot; value=&quot;442&quot;/&gt;&lt;/object&gt;&lt;object type=&quot;3&quot; unique_id=&quot;10139&quot;&gt;&lt;property id=&quot;20148&quot; value=&quot;5&quot;/&gt;&lt;property id=&quot;20300&quot; value=&quot;Slide 25 - &amp;quot;Local Funding Mechanism Sample&amp;quot;&quot;/&gt;&lt;property id=&quot;20307&quot; value=&quot;445&quot;/&gt;&lt;/object&gt;&lt;object type=&quot;3&quot; unique_id=&quot;10140&quot;&gt;&lt;property id=&quot;20148&quot; value=&quot;5&quot;/&gt;&lt;property id=&quot;20300&quot; value=&quot;Slide 26 - &amp;quot;Local Funding Mechanism Sample&amp;quot;&quot;/&gt;&lt;property id=&quot;20307&quot; value=&quot;446&quot;/&gt;&lt;/object&gt;&lt;object type=&quot;3&quot; unique_id=&quot;10141&quot;&gt;&lt;property id=&quot;20148&quot; value=&quot;5&quot;/&gt;&lt;property id=&quot;20300&quot; value=&quot;Slide 27 - &amp;quot;Local Funding Mechanism Sample&amp;quot;&quot;/&gt;&lt;property id=&quot;20307&quot; value=&quot;447&quot;/&gt;&lt;/object&gt;&lt;object type=&quot;3&quot; unique_id=&quot;10142&quot;&gt;&lt;property id=&quot;20148&quot; value=&quot;5&quot;/&gt;&lt;property id=&quot;20300&quot; value=&quot;Slide 28 - &amp;quot;Local Funding Mechanism Sample&amp;quot;&quot;/&gt;&lt;property id=&quot;20307&quot; value=&quot;448&quot;/&gt;&lt;/object&gt;&lt;object type=&quot;3&quot; unique_id=&quot;10143&quot;&gt;&lt;property id=&quot;20148&quot; value=&quot;5&quot;/&gt;&lt;property id=&quot;20300&quot; value=&quot;Slide 29 - &amp;quot;Local Funding Mechanism Sample&amp;quot;&quot;/&gt;&lt;property id=&quot;20307&quot; value=&quot;449&quot;/&gt;&lt;/object&gt;&lt;object type=&quot;3&quot; unique_id=&quot;10144&quot;&gt;&lt;property id=&quot;20148&quot; value=&quot;5&quot;/&gt;&lt;property id=&quot;20300&quot; value=&quot;Slide 30 - &amp;quot;Local Funding Mechanism Sample&amp;quot;&quot;/&gt;&lt;property id=&quot;20307&quot; value=&quot;450&quot;/&gt;&lt;/object&gt;&lt;object type=&quot;3&quot; unique_id=&quot;10145&quot;&gt;&lt;property id=&quot;20148&quot; value=&quot;5&quot;/&gt;&lt;property id=&quot;20300&quot; value=&quot;Slide 31 - &amp;quot;Local Funding Mechanism Sample&amp;quot;&quot;/&gt;&lt;property id=&quot;20307&quot; value=&quot;451&quot;/&gt;&lt;/object&gt;&lt;object type=&quot;3&quot; unique_id=&quot;10146&quot;&gt;&lt;property id=&quot;20148&quot; value=&quot;5&quot;/&gt;&lt;property id=&quot;20300&quot; value=&quot;Slide 32 - &amp;quot;Local Funding Mechanism Sample&amp;quot;&quot;/&gt;&lt;property id=&quot;20307&quot; value=&quot;452&quot;/&gt;&lt;/object&gt;&lt;object type=&quot;3&quot; unique_id=&quot;10147&quot;&gt;&lt;property id=&quot;20148&quot; value=&quot;5&quot;/&gt;&lt;property id=&quot;20300&quot; value=&quot;Slide 33 - &amp;quot;Local Funding Mechanism Sample&amp;quot;&quot;/&gt;&lt;property id=&quot;20307&quot; value=&quot;453&quot;/&gt;&lt;/object&gt;&lt;object type=&quot;3&quot; unique_id=&quot;10148&quot;&gt;&lt;property id=&quot;20148&quot; value=&quot;5&quot;/&gt;&lt;property id=&quot;20300&quot; value=&quot;Slide 34 - &amp;quot;Local Funding Mechanism Sample&amp;quot;&quot;/&gt;&lt;property id=&quot;20307&quot; value=&quot;454&quot;/&gt;&lt;/object&gt;&lt;object type=&quot;3&quot; unique_id=&quot;10149&quot;&gt;&lt;property id=&quot;20148&quot; value=&quot;5&quot;/&gt;&lt;property id=&quot;20300&quot; value=&quot;Slide 35&quot;/&gt;&lt;property id=&quot;20307&quot; value=&quot;483&quot;/&gt;&lt;/object&gt;&lt;object type=&quot;3&quot; unique_id=&quot;10150&quot;&gt;&lt;property id=&quot;20148&quot; value=&quot;5&quot;/&gt;&lt;property id=&quot;20300&quot; value=&quot;Slide 36 - &amp;quot;The State Funding Mechanism (SFM)&amp;quot;&quot;/&gt;&lt;property id=&quot;20307&quot; value=&quot;482&quot;/&gt;&lt;/object&gt;&lt;object type=&quot;3&quot; unique_id=&quot;10151&quot;&gt;&lt;property id=&quot;20148&quot; value=&quot;5&quot;/&gt;&lt;property id=&quot;20300&quot; value=&quot;Slide 37 - &amp;quot;Details of the SFM&amp;quot;&quot;/&gt;&lt;property id=&quot;20307&quot; value=&quot;456&quot;/&gt;&lt;/object&gt;&lt;object type=&quot;3&quot; unique_id=&quot;10152&quot;&gt;&lt;property id=&quot;20148&quot; value=&quot;5&quot;/&gt;&lt;property id=&quot;20300&quot; value=&quot;Slide 38 - &amp;quot;The Steps of Implementing the SFM&amp;quot;&quot;/&gt;&lt;property id=&quot;20307&quot; value=&quot;457&quot;/&gt;&lt;/object&gt;&lt;object type=&quot;3&quot; unique_id=&quot;10153&quot;&gt;&lt;property id=&quot;20148&quot; value=&quot;5&quot;/&gt;&lt;property id=&quot;20300&quot; value=&quot;Slide 39 - &amp;quot;Step 1: Notice of No Consensus  Given to Governor&amp;quot;&quot;/&gt;&lt;property id=&quot;20307&quot; value=&quot;458&quot;/&gt;&lt;/object&gt;&lt;object type=&quot;3&quot; unique_id=&quot;10154&quot;&gt;&lt;property id=&quot;20148&quot; value=&quot;5&quot;/&gt;&lt;property id=&quot;20300&quot; value=&quot;Slide 40 - &amp;quot;Step 2: Local Negotiation  Materials Provided to Governor&amp;quot;&quot;/&gt;&lt;property id=&quot;20307&quot; value=&quot;459&quot;/&gt;&lt;/object&gt;&lt;object type=&quot;3&quot; unique_id=&quot;10155&quot;&gt;&lt;property id=&quot;20148&quot; value=&quot;5&quot;/&gt;&lt;property id=&quot;20300&quot; value=&quot;Slide 41 - &amp;quot;Step 3: Governor Determines Infrastructure Budget&amp;quot;&quot;/&gt;&lt;property id=&quot;20307&quot; value=&quot;460&quot;/&gt;&lt;/object&gt;&lt;object type=&quot;3&quot; unique_id=&quot;10156&quot;&gt;&lt;property id=&quot;20148&quot; value=&quot;5&quot;/&gt;&lt;property id=&quot;20300&quot; value=&quot;Slide 42 - &amp;quot;REMEMBER!&amp;quot;&quot;/&gt;&lt;property id=&quot;20307&quot; value=&quot;461&quot;/&gt;&lt;/object&gt;&lt;object type=&quot;3&quot; unique_id=&quot;10157&quot;&gt;&lt;property id=&quot;20148&quot; value=&quot;5&quot;/&gt;&lt;property id=&quot;20300&quot; value=&quot;Slide 43 - &amp;quot;Step 4: Governor Establishes  Cost Allocation Methodology&amp;quot;&quot;/&gt;&lt;property id=&quot;20307&quot; value=&quot;462&quot;/&gt;&lt;/object&gt;&lt;object type=&quot;3&quot; unique_id=&quot;10158&quot;&gt;&lt;property id=&quot;20148&quot; value=&quot;5&quot;/&gt;&lt;property id=&quot;20300&quot; value=&quot;Slide 44 - &amp;quot;Step 5: Governor Determines  Partner’s Proportionate Shares&amp;quot;&quot;/&gt;&lt;property id=&quot;20307&quot; value=&quot;463&quot;/&gt;&lt;/object&gt;&lt;object type=&quot;3&quot; unique_id=&quot;10159&quot;&gt;&lt;property id=&quot;20148&quot; value=&quot;5&quot;/&gt;&lt;property id=&quot;20300&quot; value=&quot;Slide 45 - &amp;quot;Step 5 Continued&amp;quot;&quot;/&gt;&lt;property id=&quot;20307&quot; value=&quot;464&quot;/&gt;&lt;/object&gt;&lt;object type=&quot;3&quot; unique_id=&quot;10160&quot;&gt;&lt;property id=&quot;20148&quot; value=&quot;5&quot;/&gt;&lt;property id=&quot;20300&quot; value=&quot;Slide 46 - &amp;quot;Step 6: Governor Calculates  Statewide Caps&amp;quot;&quot;/&gt;&lt;property id=&quot;20307&quot; value=&quot;465&quot;/&gt;&lt;/object&gt;&lt;object type=&quot;3&quot; unique_id=&quot;10161&quot;&gt;&lt;property id=&quot;20148&quot; value=&quot;5&quot;/&gt;&lt;property id=&quot;20300&quot; value=&quot;Slide 47 - &amp;quot;Step 7: Governor Assesses  Aggregate Total of Contributions&amp;quot;&quot;/&gt;&lt;property id=&quot;20307&quot; value=&quot;466&quot;/&gt;&lt;/object&gt;&lt;object type=&quot;3&quot; unique_id=&quot;10162&quot;&gt;&lt;property id=&quot;20148&quot; value=&quot;5&quot;/&gt;&lt;property id=&quot;20300&quot; value=&quot;Slide 48 - &amp;quot;Exceeding the Statewide Cap&amp;quot;&quot;/&gt;&lt;property id=&quot;20307&quot; value=&quot;467&quot;/&gt;&lt;/object&gt;&lt;object type=&quot;3&quot; unique_id=&quot;10163&quot;&gt;&lt;property id=&quot;20148&quot; value=&quot;5&quot;/&gt;&lt;property id=&quot;20300&quot; value=&quot;Slide 49 - &amp;quot;Step 8: Governor Adjusts  Proportionate Shares (if Necessary)&amp;quot;&quot;/&gt;&lt;property id=&quot;20307&quot; value=&quot;468&quot;/&gt;&lt;/object&gt;&lt;object type=&quot;3&quot; unique_id=&quot;10164&quot;&gt;&lt;property id=&quot;20148&quot; value=&quot;5&quot;/&gt;&lt;property id=&quot;20300&quot; value=&quot;Slide 50&quot;/&gt;&lt;property id=&quot;20307&quot; value=&quot;485&quot;/&gt;&lt;/object&gt;&lt;object type=&quot;3&quot; unique_id=&quot;10165&quot;&gt;&lt;property id=&quot;20148&quot; value=&quot;5&quot;/&gt;&lt;property id=&quot;20300&quot; value=&quot;Slide 51 - &amp;quot;How are the SFM Statewide  Program Caps Determined?&amp;quot;&quot;/&gt;&lt;property id=&quot;20307&quot; value=&quot;469&quot;/&gt;&lt;/object&gt;&lt;object type=&quot;3&quot; unique_id=&quot;10166&quot;&gt;&lt;property id=&quot;20148&quot; value=&quot;5&quot;/&gt;&lt;property id=&quot;20300&quot; value=&quot;Slide 52 - &amp;quot;Important Terms&amp;quot;&quot;/&gt;&lt;property id=&quot;20307&quot; value=&quot;470&quot;/&gt;&lt;/object&gt;&lt;object type=&quot;3&quot; unique_id=&quot;10167&quot;&gt;&lt;property id=&quot;20148&quot; value=&quot;5&quot;/&gt;&lt;property id=&quot;20300&quot; value=&quot;Slide 53 - &amp;quot;Cap Calculation: Step 1&amp;quot;&quot;/&gt;&lt;property id=&quot;20307&quot; value=&quot;471&quot;/&gt;&lt;/object&gt;&lt;object type=&quot;3&quot; unique_id=&quot;10168&quot;&gt;&lt;property id=&quot;20148&quot; value=&quot;5&quot;/&gt;&lt;property id=&quot;20300&quot; value=&quot;Slide 54 - &amp;quot;Statutory Limiting Percentages&amp;quot;&quot;/&gt;&lt;property id=&quot;20307&quot; value=&quot;472&quot;/&gt;&lt;/object&gt;&lt;object type=&quot;3&quot; unique_id=&quot;10169&quot;&gt;&lt;property id=&quot;20148&quot; value=&quot;5&quot;/&gt;&lt;property id=&quot;20300&quot; value=&quot;Slide 55 - &amp;quot;Statutory Limiting Percentages Continued&amp;quot;&quot;/&gt;&lt;property id=&quot;20307&quot; value=&quot;473&quot;/&gt;&lt;/object&gt;&lt;object type=&quot;3&quot; unique_id=&quot;10170&quot;&gt;&lt;property id=&quot;20148&quot; value=&quot;5&quot;/&gt;&lt;property id=&quot;20300&quot; value=&quot;Slide 56 - &amp;quot;Cap Calculation: Step 1&amp;quot;&quot;/&gt;&lt;property id=&quot;20307&quot; value=&quot;474&quot;/&gt;&lt;/object&gt;&lt;object type=&quot;3&quot; unique_id=&quot;10171&quot;&gt;&lt;property id=&quot;20148&quot; value=&quot;5&quot;/&gt;&lt;property id=&quot;20300&quot; value=&quot;Slide 57 - &amp;quot;Cap Calculation: Step 2&amp;quot;&quot;/&gt;&lt;property id=&quot;20307&quot; value=&quot;475&quot;/&gt;&lt;/object&gt;&lt;object type=&quot;3&quot; unique_id=&quot;10172&quot;&gt;&lt;property id=&quot;20148&quot; value=&quot;5&quot;/&gt;&lt;property id=&quot;20300&quot; value=&quot;Slide 58 - &amp;quot;Cap Calculation: Step 3&amp;quot;&quot;/&gt;&lt;property id=&quot;20307&quot; value=&quot;476&quot;/&gt;&lt;/object&gt;&lt;object type=&quot;3&quot; unique_id=&quot;10173&quot;&gt;&lt;property id=&quot;20148&quot; value=&quot;5&quot;/&gt;&lt;property id=&quot;20300&quot; value=&quot;Slide 59 - &amp;quot;Cap Calculation: Step 4&amp;quot;&quot;/&gt;&lt;property id=&quot;20307&quot; value=&quot;477&quot;/&gt;&lt;/object&gt;&lt;object type=&quot;3&quot; unique_id=&quot;10174&quot;&gt;&lt;property id=&quot;20148&quot; value=&quot;5&quot;/&gt;&lt;property id=&quot;20300&quot; value=&quot;Slide 60 - &amp;quot;Cap Calculation: Step 5&amp;quot;&quot;/&gt;&lt;property id=&quot;20307&quot; value=&quot;478&quot;/&gt;&lt;/object&gt;&lt;object type=&quot;3&quot; unique_id=&quot;10175&quot;&gt;&lt;property id=&quot;20148&quot; value=&quot;5&quot;/&gt;&lt;property id=&quot;20300&quot; value=&quot;Slide 61 - &amp;quot;Hypothetical Application of the SFM&amp;quot;&quot;/&gt;&lt;property id=&quot;20307&quot; value=&quot;479&quot;/&gt;&lt;/object&gt;&lt;object type=&quot;3&quot; unique_id=&quot;10176&quot;&gt;&lt;property id=&quot;20148&quot; value=&quot;5&quot;/&gt;&lt;property id=&quot;20300&quot; value=&quot;Slide 62 - &amp;quot;Hypothetical Application of the SFM&amp;quot;&quot;/&gt;&lt;property id=&quot;20307&quot; value=&quot;480&quot;/&gt;&lt;/object&gt;&lt;object type=&quot;3&quot; unique_id=&quot;10177&quot;&gt;&lt;property id=&quot;20148&quot; value=&quot;5&quot;/&gt;&lt;property id=&quot;20300&quot; value=&quot;Slide 63 - &amp;quot;REMEMBER!&amp;quot;&quot;/&gt;&lt;property id=&quot;20307&quot; value=&quot;481&quot;/&gt;&lt;/object&gt;&lt;object type=&quot;3&quot; unique_id=&quot;10178&quot;&gt;&lt;property id=&quot;20148&quot; value=&quot;5&quot;/&gt;&lt;property id=&quot;20300&quot; value=&quot;Slide 64&quot;/&gt;&lt;property id=&quot;20307&quot; value=&quot;486&quot;/&gt;&lt;/object&gt;&lt;object type=&quot;3&quot; unique_id=&quot;10179&quot;&gt;&lt;property id=&quot;20148&quot; value=&quot;5&quot;/&gt;&lt;property id=&quot;20300&quot; value=&quot;Slide 65&quot;/&gt;&lt;property id=&quot;20307&quot; value=&quot;487&quot;/&gt;&lt;/object&gt;&lt;object type=&quot;3&quot; unique_id=&quot;10180&quot;&gt;&lt;property id=&quot;20148&quot; value=&quot;5&quot;/&gt;&lt;property id=&quot;20300&quot; value=&quot;Slide 66&quot;/&gt;&lt;property id=&quot;20307&quot; value=&quot;488&quot;/&gt;&lt;/object&gt;&lt;object type=&quot;3&quot; unique_id=&quot;10181&quot;&gt;&lt;property id=&quot;20148&quot; value=&quot;5&quot;/&gt;&lt;property id=&quot;20300&quot; value=&quot;Slide 67&quot;/&gt;&lt;property id=&quot;20307&quot; value=&quot;436&quot;/&gt;&lt;/object&gt;&lt;/object&gt;&lt;object type=&quot;8&quot; unique_id=&quot;10114&quot;&gt;&lt;/object&gt;&lt;/object&gt;&lt;/database&gt;"/>
  <p:tag name="SECTOMILLISECCONVERTED"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8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15280</TotalTime>
  <Words>3958</Words>
  <Application>Microsoft Office PowerPoint</Application>
  <PresentationFormat>On-screen Show (4:3)</PresentationFormat>
  <Paragraphs>611</Paragraphs>
  <Slides>67</Slides>
  <Notes>65</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67</vt:i4>
      </vt:variant>
    </vt:vector>
  </HeadingPairs>
  <TitlesOfParts>
    <vt:vector size="84" baseType="lpstr">
      <vt:lpstr>Arial</vt:lpstr>
      <vt:lpstr>Calibri</vt:lpstr>
      <vt:lpstr>Century Gothic</vt:lpstr>
      <vt:lpstr>Franklin Gothic Medium</vt:lpstr>
      <vt:lpstr>Myriad Pro</vt:lpstr>
      <vt:lpstr>Myriad Pro Cond</vt:lpstr>
      <vt:lpstr>Times New Roman</vt:lpstr>
      <vt:lpstr>Wingdings</vt:lpstr>
      <vt:lpstr>Wingdings 2</vt:lpstr>
      <vt:lpstr>Wingdings 3</vt:lpstr>
      <vt:lpstr>Office Theme</vt:lpstr>
      <vt:lpstr>1_Office Theme</vt:lpstr>
      <vt:lpstr>2_Office Theme</vt:lpstr>
      <vt:lpstr>3_Office Theme</vt:lpstr>
      <vt:lpstr>6_Office Theme</vt:lpstr>
      <vt:lpstr>8_Office Theme</vt:lpstr>
      <vt:lpstr>7_Office Theme</vt:lpstr>
      <vt:lpstr>WIOA Infrastructure Part II Comparing the Local and State Infrastructure Funding Mechanisms</vt:lpstr>
      <vt:lpstr>PowerPoint Presentation</vt:lpstr>
      <vt:lpstr>PowerPoint Presentation</vt:lpstr>
      <vt:lpstr>PowerPoint Presentation</vt:lpstr>
      <vt:lpstr>The Law and Regulations</vt:lpstr>
      <vt:lpstr>Guidance &amp; Specific TA</vt:lpstr>
      <vt:lpstr>Sample MOU and Infrastructure  Costs Toolkit</vt:lpstr>
      <vt:lpstr>Sample MOU and Infrastructure  Costs Toolkit</vt:lpstr>
      <vt:lpstr>Sample MOU and Infrastructure  Costs Toolkit</vt:lpstr>
      <vt:lpstr>Infrastructure Funding Requirements</vt:lpstr>
      <vt:lpstr>The Intent of WIOA</vt:lpstr>
      <vt:lpstr>Terms to Remember</vt:lpstr>
      <vt:lpstr>More Terms</vt:lpstr>
      <vt:lpstr>The Required Role of the  One-Stop Partners</vt:lpstr>
      <vt:lpstr>Requirements for Partner Contributions</vt:lpstr>
      <vt:lpstr>The Local Funding Mechanism (LFM)</vt:lpstr>
      <vt:lpstr>Why Use the LFM?</vt:lpstr>
      <vt:lpstr>Consensus is REQUIRED</vt:lpstr>
      <vt:lpstr>What is an IFA?</vt:lpstr>
      <vt:lpstr>PowerPoint Presentation</vt:lpstr>
      <vt:lpstr>PART I</vt:lpstr>
      <vt:lpstr>Local Funding Mechanism</vt:lpstr>
      <vt:lpstr>Local Funding Mechanism</vt:lpstr>
      <vt:lpstr>Local Funding Mechanism</vt:lpstr>
      <vt:lpstr>Local Funding Mechanism Sample</vt:lpstr>
      <vt:lpstr>Local Funding Mechanism Sample</vt:lpstr>
      <vt:lpstr>Local Funding Mechanism Sample</vt:lpstr>
      <vt:lpstr>Local Funding Mechanism Sample</vt:lpstr>
      <vt:lpstr>Local Funding Mechanism Sample</vt:lpstr>
      <vt:lpstr>Local Funding Mechanism Sample</vt:lpstr>
      <vt:lpstr>Local Funding Mechanism Sample</vt:lpstr>
      <vt:lpstr>Local Funding Mechanism Sample</vt:lpstr>
      <vt:lpstr>Local Funding Mechanism Sample</vt:lpstr>
      <vt:lpstr>Local Funding Mechanism Sample</vt:lpstr>
      <vt:lpstr>PowerPoint Presentation</vt:lpstr>
      <vt:lpstr>The State Funding Mechanism (SFM)</vt:lpstr>
      <vt:lpstr>Details of the SFM</vt:lpstr>
      <vt:lpstr>The Steps of Implementing the SFM</vt:lpstr>
      <vt:lpstr>Step 1: Notice of No Consensus  Given to Governor</vt:lpstr>
      <vt:lpstr>Step 2: Local Negotiation  Materials Provided to Governor</vt:lpstr>
      <vt:lpstr>Step 3: Governor Determines Infrastructure Budget</vt:lpstr>
      <vt:lpstr>REMEMBER!</vt:lpstr>
      <vt:lpstr>Step 4: Governor Establishes  Cost Allocation Methodology</vt:lpstr>
      <vt:lpstr>Step 5: Governor Determines  Partner’s Proportionate Shares</vt:lpstr>
      <vt:lpstr>Step 5 Continued</vt:lpstr>
      <vt:lpstr>Step 6: Governor Calculates  Statewide Caps</vt:lpstr>
      <vt:lpstr>Step 7: Governor Assesses  Aggregate Total of Contributions</vt:lpstr>
      <vt:lpstr>Exceeding the Statewide Cap</vt:lpstr>
      <vt:lpstr>Step 8: Governor Adjusts  Proportionate Shares (if Necessary)</vt:lpstr>
      <vt:lpstr>PowerPoint Presentation</vt:lpstr>
      <vt:lpstr>How are the SFM Statewide  Program Caps Determined?</vt:lpstr>
      <vt:lpstr>Important Terms</vt:lpstr>
      <vt:lpstr>Cap Calculation: Step 1</vt:lpstr>
      <vt:lpstr>Statutory Limiting Percentages</vt:lpstr>
      <vt:lpstr>Statutory Limiting Percentages Continued</vt:lpstr>
      <vt:lpstr>Cap Calculation: Step 1</vt:lpstr>
      <vt:lpstr>Cap Calculation: Step 2</vt:lpstr>
      <vt:lpstr>Cap Calculation: Step 3</vt:lpstr>
      <vt:lpstr>Cap Calculation: Step 4</vt:lpstr>
      <vt:lpstr>Cap Calculation: Step 5</vt:lpstr>
      <vt:lpstr>Hypothetical Application of the SFM</vt:lpstr>
      <vt:lpstr>Hypothetical Application of the SFM</vt:lpstr>
      <vt:lpstr>REMEMBER!</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Jonathan Vehlow</cp:lastModifiedBy>
  <cp:revision>397</cp:revision>
  <cp:lastPrinted>2017-06-05T16:19:47Z</cp:lastPrinted>
  <dcterms:created xsi:type="dcterms:W3CDTF">2016-06-21T17:10:41Z</dcterms:created>
  <dcterms:modified xsi:type="dcterms:W3CDTF">2017-06-06T14:29:04Z</dcterms:modified>
</cp:coreProperties>
</file>