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7"/>
  </p:notesMasterIdLst>
  <p:handoutMasterIdLst>
    <p:handoutMasterId r:id="rId58"/>
  </p:handoutMasterIdLst>
  <p:sldIdLst>
    <p:sldId id="348" r:id="rId5"/>
    <p:sldId id="357" r:id="rId6"/>
    <p:sldId id="358" r:id="rId7"/>
    <p:sldId id="352" r:id="rId8"/>
    <p:sldId id="351" r:id="rId9"/>
    <p:sldId id="353" r:id="rId10"/>
    <p:sldId id="344" r:id="rId11"/>
    <p:sldId id="347" r:id="rId12"/>
    <p:sldId id="324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6" r:id="rId28"/>
    <p:sldId id="340" r:id="rId29"/>
    <p:sldId id="330" r:id="rId30"/>
    <p:sldId id="341" r:id="rId31"/>
    <p:sldId id="332" r:id="rId32"/>
    <p:sldId id="333" r:id="rId33"/>
    <p:sldId id="334" r:id="rId34"/>
    <p:sldId id="354" r:id="rId35"/>
    <p:sldId id="336" r:id="rId36"/>
    <p:sldId id="337" r:id="rId37"/>
    <p:sldId id="338" r:id="rId38"/>
    <p:sldId id="327" r:id="rId39"/>
    <p:sldId id="288" r:id="rId40"/>
    <p:sldId id="343" r:id="rId41"/>
    <p:sldId id="305" r:id="rId42"/>
    <p:sldId id="298" r:id="rId43"/>
    <p:sldId id="266" r:id="rId44"/>
    <p:sldId id="291" r:id="rId45"/>
    <p:sldId id="292" r:id="rId46"/>
    <p:sldId id="269" r:id="rId47"/>
    <p:sldId id="295" r:id="rId48"/>
    <p:sldId id="274" r:id="rId49"/>
    <p:sldId id="307" r:id="rId50"/>
    <p:sldId id="277" r:id="rId51"/>
    <p:sldId id="278" r:id="rId52"/>
    <p:sldId id="282" r:id="rId53"/>
    <p:sldId id="286" r:id="rId54"/>
    <p:sldId id="355" r:id="rId55"/>
    <p:sldId id="356" r:id="rId56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7B6"/>
    <a:srgbClr val="B5CBE7"/>
    <a:srgbClr val="AD1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87003" autoAdjust="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-190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B6BA17-81F4-4D28-B876-D52F832BEAAD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2FFD09-5E16-466B-B573-007101DD749C}">
      <dgm:prSet phldrT="[Text]"/>
      <dgm:spPr/>
      <dgm:t>
        <a:bodyPr/>
        <a:lstStyle/>
        <a:p>
          <a:r>
            <a:rPr lang="en-US" dirty="0"/>
            <a:t>Quality Services</a:t>
          </a:r>
        </a:p>
      </dgm:t>
    </dgm:pt>
    <dgm:pt modelId="{A6A7D168-8BAC-4F29-8EC1-3F7595CAA9D2}" type="parTrans" cxnId="{7B27F18A-0AC4-4E36-A349-33450AB1E971}">
      <dgm:prSet/>
      <dgm:spPr/>
      <dgm:t>
        <a:bodyPr/>
        <a:lstStyle/>
        <a:p>
          <a:endParaRPr lang="en-US"/>
        </a:p>
      </dgm:t>
    </dgm:pt>
    <dgm:pt modelId="{9CFF6731-EAF6-468F-9B54-6B9210840014}" type="sibTrans" cxnId="{7B27F18A-0AC4-4E36-A349-33450AB1E971}">
      <dgm:prSet/>
      <dgm:spPr/>
      <dgm:t>
        <a:bodyPr/>
        <a:lstStyle/>
        <a:p>
          <a:endParaRPr lang="en-US"/>
        </a:p>
      </dgm:t>
    </dgm:pt>
    <dgm:pt modelId="{15C4FB93-EC52-4C1F-831B-7F27FBBC3850}">
      <dgm:prSet phldrT="[Text]"/>
      <dgm:spPr/>
      <dgm:t>
        <a:bodyPr/>
        <a:lstStyle/>
        <a:p>
          <a:r>
            <a:rPr lang="en-US" dirty="0"/>
            <a:t>Quality Data</a:t>
          </a:r>
        </a:p>
      </dgm:t>
    </dgm:pt>
    <dgm:pt modelId="{C02C3D10-149F-401D-9442-1FE6D5BF9681}" type="parTrans" cxnId="{B96E17DC-2D0F-4DD7-8FFD-FA2E2B0A3422}">
      <dgm:prSet/>
      <dgm:spPr/>
      <dgm:t>
        <a:bodyPr/>
        <a:lstStyle/>
        <a:p>
          <a:endParaRPr lang="en-US"/>
        </a:p>
      </dgm:t>
    </dgm:pt>
    <dgm:pt modelId="{B53F7F3D-8CDF-4B75-AF20-F20B35D49338}" type="sibTrans" cxnId="{B96E17DC-2D0F-4DD7-8FFD-FA2E2B0A3422}">
      <dgm:prSet/>
      <dgm:spPr/>
      <dgm:t>
        <a:bodyPr/>
        <a:lstStyle/>
        <a:p>
          <a:endParaRPr lang="en-US"/>
        </a:p>
      </dgm:t>
    </dgm:pt>
    <dgm:pt modelId="{1ECA3B4F-3F8A-448E-923A-228EA631F977}">
      <dgm:prSet phldrT="[Text]"/>
      <dgm:spPr/>
      <dgm:t>
        <a:bodyPr/>
        <a:lstStyle/>
        <a:p>
          <a:r>
            <a:rPr lang="en-US"/>
            <a:t>Effective Connections</a:t>
          </a:r>
          <a:endParaRPr lang="en-US" dirty="0"/>
        </a:p>
      </dgm:t>
    </dgm:pt>
    <dgm:pt modelId="{281A0299-5359-484F-9741-D84127D296EF}" type="parTrans" cxnId="{9131A1B6-42A4-4E1C-9C23-3BC2CCBD3ACA}">
      <dgm:prSet/>
      <dgm:spPr/>
      <dgm:t>
        <a:bodyPr/>
        <a:lstStyle/>
        <a:p>
          <a:endParaRPr lang="en-US"/>
        </a:p>
      </dgm:t>
    </dgm:pt>
    <dgm:pt modelId="{9F2F559E-6AF8-4D2A-A7A9-002C441D3B2E}" type="sibTrans" cxnId="{9131A1B6-42A4-4E1C-9C23-3BC2CCBD3ACA}">
      <dgm:prSet/>
      <dgm:spPr/>
      <dgm:t>
        <a:bodyPr/>
        <a:lstStyle/>
        <a:p>
          <a:endParaRPr lang="en-US"/>
        </a:p>
      </dgm:t>
    </dgm:pt>
    <dgm:pt modelId="{55DC0DB4-3E0C-4EDB-81C8-2B997E6ACCE5}">
      <dgm:prSet phldrT="[Text]"/>
      <dgm:spPr/>
      <dgm:t>
        <a:bodyPr/>
        <a:lstStyle/>
        <a:p>
          <a:r>
            <a:rPr lang="en-US" dirty="0"/>
            <a:t>Efficient Systems</a:t>
          </a:r>
        </a:p>
      </dgm:t>
    </dgm:pt>
    <dgm:pt modelId="{BD5B260E-3C77-4F64-9CB1-837671A82C83}" type="parTrans" cxnId="{679F9A06-019C-4F77-953E-241DF484F54E}">
      <dgm:prSet/>
      <dgm:spPr/>
      <dgm:t>
        <a:bodyPr/>
        <a:lstStyle/>
        <a:p>
          <a:endParaRPr lang="en-US"/>
        </a:p>
      </dgm:t>
    </dgm:pt>
    <dgm:pt modelId="{1DF5B53F-8D1B-4CCA-9DE0-160163ACEBBF}" type="sibTrans" cxnId="{679F9A06-019C-4F77-953E-241DF484F54E}">
      <dgm:prSet/>
      <dgm:spPr/>
      <dgm:t>
        <a:bodyPr/>
        <a:lstStyle/>
        <a:p>
          <a:endParaRPr lang="en-US"/>
        </a:p>
      </dgm:t>
    </dgm:pt>
    <dgm:pt modelId="{97210FAE-E748-4E11-9F65-BAD86E64024D}" type="pres">
      <dgm:prSet presAssocID="{15B6BA17-81F4-4D28-B876-D52F832BEAAD}" presName="compositeShape" presStyleCnt="0">
        <dgm:presLayoutVars>
          <dgm:chMax val="9"/>
          <dgm:dir/>
          <dgm:resizeHandles val="exact"/>
        </dgm:presLayoutVars>
      </dgm:prSet>
      <dgm:spPr/>
    </dgm:pt>
    <dgm:pt modelId="{22A2DF24-0AE5-4EBC-A873-A70A840D5A8B}" type="pres">
      <dgm:prSet presAssocID="{15B6BA17-81F4-4D28-B876-D52F832BEAAD}" presName="triangle1" presStyleLbl="node1" presStyleIdx="0" presStyleCnt="4" custLinFactNeighborX="1335" custLinFactNeighborY="-191">
        <dgm:presLayoutVars>
          <dgm:bulletEnabled val="1"/>
        </dgm:presLayoutVars>
      </dgm:prSet>
      <dgm:spPr/>
    </dgm:pt>
    <dgm:pt modelId="{B5C11CB4-1309-4451-B6A0-7CAF71977AAD}" type="pres">
      <dgm:prSet presAssocID="{15B6BA17-81F4-4D28-B876-D52F832BEAAD}" presName="triangle2" presStyleLbl="node1" presStyleIdx="1" presStyleCnt="4">
        <dgm:presLayoutVars>
          <dgm:bulletEnabled val="1"/>
        </dgm:presLayoutVars>
      </dgm:prSet>
      <dgm:spPr/>
    </dgm:pt>
    <dgm:pt modelId="{21B22516-9C35-4000-91CF-E8FD86DDF968}" type="pres">
      <dgm:prSet presAssocID="{15B6BA17-81F4-4D28-B876-D52F832BEAAD}" presName="triangle3" presStyleLbl="node1" presStyleIdx="2" presStyleCnt="4">
        <dgm:presLayoutVars>
          <dgm:bulletEnabled val="1"/>
        </dgm:presLayoutVars>
      </dgm:prSet>
      <dgm:spPr/>
    </dgm:pt>
    <dgm:pt modelId="{0E6E5367-18FC-4E64-964C-EC8553DD7C16}" type="pres">
      <dgm:prSet presAssocID="{15B6BA17-81F4-4D28-B876-D52F832BEAAD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679F9A06-019C-4F77-953E-241DF484F54E}" srcId="{15B6BA17-81F4-4D28-B876-D52F832BEAAD}" destId="{55DC0DB4-3E0C-4EDB-81C8-2B997E6ACCE5}" srcOrd="3" destOrd="0" parTransId="{BD5B260E-3C77-4F64-9CB1-837671A82C83}" sibTransId="{1DF5B53F-8D1B-4CCA-9DE0-160163ACEBBF}"/>
    <dgm:cxn modelId="{48A4ED3F-6ACD-4C3E-BE4A-646A53FD8CBC}" type="presOf" srcId="{15C4FB93-EC52-4C1F-831B-7F27FBBC3850}" destId="{B5C11CB4-1309-4451-B6A0-7CAF71977AAD}" srcOrd="0" destOrd="0" presId="urn:microsoft.com/office/officeart/2005/8/layout/pyramid4"/>
    <dgm:cxn modelId="{6CB0F642-E296-41B3-B126-E401E219080C}" type="presOf" srcId="{1ECA3B4F-3F8A-448E-923A-228EA631F977}" destId="{21B22516-9C35-4000-91CF-E8FD86DDF968}" srcOrd="0" destOrd="0" presId="urn:microsoft.com/office/officeart/2005/8/layout/pyramid4"/>
    <dgm:cxn modelId="{FD5DCA45-609B-4B19-8496-E01F74A43B3E}" type="presOf" srcId="{15B6BA17-81F4-4D28-B876-D52F832BEAAD}" destId="{97210FAE-E748-4E11-9F65-BAD86E64024D}" srcOrd="0" destOrd="0" presId="urn:microsoft.com/office/officeart/2005/8/layout/pyramid4"/>
    <dgm:cxn modelId="{7B27F18A-0AC4-4E36-A349-33450AB1E971}" srcId="{15B6BA17-81F4-4D28-B876-D52F832BEAAD}" destId="{D22FFD09-5E16-466B-B573-007101DD749C}" srcOrd="0" destOrd="0" parTransId="{A6A7D168-8BAC-4F29-8EC1-3F7595CAA9D2}" sibTransId="{9CFF6731-EAF6-468F-9B54-6B9210840014}"/>
    <dgm:cxn modelId="{18077494-2CEA-49F4-9654-2E5DEC7B3855}" type="presOf" srcId="{D22FFD09-5E16-466B-B573-007101DD749C}" destId="{22A2DF24-0AE5-4EBC-A873-A70A840D5A8B}" srcOrd="0" destOrd="0" presId="urn:microsoft.com/office/officeart/2005/8/layout/pyramid4"/>
    <dgm:cxn modelId="{9131A1B6-42A4-4E1C-9C23-3BC2CCBD3ACA}" srcId="{15B6BA17-81F4-4D28-B876-D52F832BEAAD}" destId="{1ECA3B4F-3F8A-448E-923A-228EA631F977}" srcOrd="2" destOrd="0" parTransId="{281A0299-5359-484F-9741-D84127D296EF}" sibTransId="{9F2F559E-6AF8-4D2A-A7A9-002C441D3B2E}"/>
    <dgm:cxn modelId="{C3A5E3BF-7C9D-4DDB-90BF-BD239C96CB4E}" type="presOf" srcId="{55DC0DB4-3E0C-4EDB-81C8-2B997E6ACCE5}" destId="{0E6E5367-18FC-4E64-964C-EC8553DD7C16}" srcOrd="0" destOrd="0" presId="urn:microsoft.com/office/officeart/2005/8/layout/pyramid4"/>
    <dgm:cxn modelId="{B96E17DC-2D0F-4DD7-8FFD-FA2E2B0A3422}" srcId="{15B6BA17-81F4-4D28-B876-D52F832BEAAD}" destId="{15C4FB93-EC52-4C1F-831B-7F27FBBC3850}" srcOrd="1" destOrd="0" parTransId="{C02C3D10-149F-401D-9442-1FE6D5BF9681}" sibTransId="{B53F7F3D-8CDF-4B75-AF20-F20B35D49338}"/>
    <dgm:cxn modelId="{778C49E8-5C9D-481A-A832-69FE42F11A4B}" type="presParOf" srcId="{97210FAE-E748-4E11-9F65-BAD86E64024D}" destId="{22A2DF24-0AE5-4EBC-A873-A70A840D5A8B}" srcOrd="0" destOrd="0" presId="urn:microsoft.com/office/officeart/2005/8/layout/pyramid4"/>
    <dgm:cxn modelId="{35D5835A-53DD-4704-81B3-86A83F1DA641}" type="presParOf" srcId="{97210FAE-E748-4E11-9F65-BAD86E64024D}" destId="{B5C11CB4-1309-4451-B6A0-7CAF71977AAD}" srcOrd="1" destOrd="0" presId="urn:microsoft.com/office/officeart/2005/8/layout/pyramid4"/>
    <dgm:cxn modelId="{553C60F8-DA49-493B-AF5C-E8F101DCB4BA}" type="presParOf" srcId="{97210FAE-E748-4E11-9F65-BAD86E64024D}" destId="{21B22516-9C35-4000-91CF-E8FD86DDF968}" srcOrd="2" destOrd="0" presId="urn:microsoft.com/office/officeart/2005/8/layout/pyramid4"/>
    <dgm:cxn modelId="{BEFD75D4-411C-431B-A084-45D4B9E35421}" type="presParOf" srcId="{97210FAE-E748-4E11-9F65-BAD86E64024D}" destId="{0E6E5367-18FC-4E64-964C-EC8553DD7C16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80A9B7-904F-4E53-BFE2-58E5FEB4E2A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569D0C4-55FD-4D45-B135-0D57906BD92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Grant</a:t>
          </a:r>
        </a:p>
      </dgm:t>
    </dgm:pt>
    <dgm:pt modelId="{D911D1A2-103E-4E32-BED0-B436A8D88DCE}" type="parTrans" cxnId="{DB73FFD3-9B14-42D1-9CE1-851CAE74B064}">
      <dgm:prSet/>
      <dgm:spPr/>
      <dgm:t>
        <a:bodyPr/>
        <a:lstStyle/>
        <a:p>
          <a:endParaRPr lang="en-US"/>
        </a:p>
      </dgm:t>
    </dgm:pt>
    <dgm:pt modelId="{DAA38ED0-1C5F-452D-8765-6EB7C7391601}" type="sibTrans" cxnId="{DB73FFD3-9B14-42D1-9CE1-851CAE74B064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CB867BCE-10FA-41E1-939D-F8F08FFEFBD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State: KBOR &amp; Commerce</a:t>
          </a:r>
        </a:p>
      </dgm:t>
    </dgm:pt>
    <dgm:pt modelId="{994251F1-98F2-464A-B4E3-32A2791ED369}" type="parTrans" cxnId="{0DC9803F-8542-4388-B7BA-DD12FE916071}">
      <dgm:prSet/>
      <dgm:spPr/>
      <dgm:t>
        <a:bodyPr/>
        <a:lstStyle/>
        <a:p>
          <a:endParaRPr lang="en-US"/>
        </a:p>
      </dgm:t>
    </dgm:pt>
    <dgm:pt modelId="{BB1ED0B4-810D-4277-8C60-6D42C4FF05F2}" type="sibTrans" cxnId="{0DC9803F-8542-4388-B7BA-DD12FE916071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7A551E46-3BFA-4F7C-8CD9-9A96CD98948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Sites</a:t>
          </a:r>
        </a:p>
      </dgm:t>
    </dgm:pt>
    <dgm:pt modelId="{6C410249-0BE4-49BD-BBDF-F8EE695FA01B}" type="parTrans" cxnId="{26F6CE6F-5EF2-4C10-B68F-9EF3122BDDED}">
      <dgm:prSet/>
      <dgm:spPr/>
      <dgm:t>
        <a:bodyPr/>
        <a:lstStyle/>
        <a:p>
          <a:endParaRPr lang="en-US"/>
        </a:p>
      </dgm:t>
    </dgm:pt>
    <dgm:pt modelId="{79D394DD-8F0D-452B-8BA0-A6ACC8F4E87D}" type="sibTrans" cxnId="{26F6CE6F-5EF2-4C10-B68F-9EF3122BDDED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88E35C0C-26D2-4A54-805C-59DCEC3CEF0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Industry</a:t>
          </a:r>
        </a:p>
      </dgm:t>
    </dgm:pt>
    <dgm:pt modelId="{3B4DC12B-66EB-455A-8933-B3E52424A60D}" type="parTrans" cxnId="{87A849D4-E97B-4FFA-9076-AA5E085DAEFD}">
      <dgm:prSet/>
      <dgm:spPr/>
      <dgm:t>
        <a:bodyPr/>
        <a:lstStyle/>
        <a:p>
          <a:endParaRPr lang="en-US"/>
        </a:p>
      </dgm:t>
    </dgm:pt>
    <dgm:pt modelId="{B2C48DA8-C22C-422C-BF15-CC34203AC3A5}" type="sibTrans" cxnId="{87A849D4-E97B-4FFA-9076-AA5E085DAEFD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84AC73F5-15B1-442A-8BCA-C0E044E7C3A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LWIBs</a:t>
          </a:r>
        </a:p>
      </dgm:t>
    </dgm:pt>
    <dgm:pt modelId="{10FCA688-1689-4A23-B7CD-65FB221FF9D0}" type="parTrans" cxnId="{411A0F30-1DD5-4882-9EC6-513203CFB2E3}">
      <dgm:prSet/>
      <dgm:spPr/>
      <dgm:t>
        <a:bodyPr/>
        <a:lstStyle/>
        <a:p>
          <a:endParaRPr lang="en-US"/>
        </a:p>
      </dgm:t>
    </dgm:pt>
    <dgm:pt modelId="{2A89BC27-2B5F-4E19-902F-23E5686AFF5F}" type="sibTrans" cxnId="{411A0F30-1DD5-4882-9EC6-513203CFB2E3}">
      <dgm:prSet/>
      <dgm:spPr/>
      <dgm:t>
        <a:bodyPr/>
        <a:lstStyle/>
        <a:p>
          <a:endParaRPr lang="en-US"/>
        </a:p>
      </dgm:t>
    </dgm:pt>
    <dgm:pt modelId="{D446200C-BA77-4D60-A76E-DBF2E8C77F3D}" type="pres">
      <dgm:prSet presAssocID="{2880A9B7-904F-4E53-BFE2-58E5FEB4E2AB}" presName="Name0" presStyleCnt="0">
        <dgm:presLayoutVars>
          <dgm:dir/>
          <dgm:resizeHandles val="exact"/>
        </dgm:presLayoutVars>
      </dgm:prSet>
      <dgm:spPr/>
    </dgm:pt>
    <dgm:pt modelId="{B3CE4BDD-5DCA-4A5C-8303-193F83A1EF4A}" type="pres">
      <dgm:prSet presAssocID="{9569D0C4-55FD-4D45-B135-0D57906BD923}" presName="node" presStyleLbl="node1" presStyleIdx="0" presStyleCnt="5" custLinFactNeighborY="0">
        <dgm:presLayoutVars>
          <dgm:bulletEnabled val="1"/>
        </dgm:presLayoutVars>
      </dgm:prSet>
      <dgm:spPr/>
    </dgm:pt>
    <dgm:pt modelId="{4A528142-0A69-4F65-8C1C-8CE97BF9137A}" type="pres">
      <dgm:prSet presAssocID="{DAA38ED0-1C5F-452D-8765-6EB7C7391601}" presName="sibTrans" presStyleLbl="sibTrans2D1" presStyleIdx="0" presStyleCnt="4"/>
      <dgm:spPr/>
    </dgm:pt>
    <dgm:pt modelId="{864B2834-24FD-4024-87B2-43D798D71F09}" type="pres">
      <dgm:prSet presAssocID="{DAA38ED0-1C5F-452D-8765-6EB7C7391601}" presName="connectorText" presStyleLbl="sibTrans2D1" presStyleIdx="0" presStyleCnt="4"/>
      <dgm:spPr/>
    </dgm:pt>
    <dgm:pt modelId="{A63D70A0-859A-4AE9-ACDA-89AF4816CF69}" type="pres">
      <dgm:prSet presAssocID="{CB867BCE-10FA-41E1-939D-F8F08FFEFBDA}" presName="node" presStyleLbl="node1" presStyleIdx="1" presStyleCnt="5">
        <dgm:presLayoutVars>
          <dgm:bulletEnabled val="1"/>
        </dgm:presLayoutVars>
      </dgm:prSet>
      <dgm:spPr/>
    </dgm:pt>
    <dgm:pt modelId="{7F0519F8-B020-48DA-8035-551A17844BFE}" type="pres">
      <dgm:prSet presAssocID="{BB1ED0B4-810D-4277-8C60-6D42C4FF05F2}" presName="sibTrans" presStyleLbl="sibTrans2D1" presStyleIdx="1" presStyleCnt="4"/>
      <dgm:spPr/>
    </dgm:pt>
    <dgm:pt modelId="{5C063CEC-6F6E-4B68-B4BA-C2F65D67BA32}" type="pres">
      <dgm:prSet presAssocID="{BB1ED0B4-810D-4277-8C60-6D42C4FF05F2}" presName="connectorText" presStyleLbl="sibTrans2D1" presStyleIdx="1" presStyleCnt="4"/>
      <dgm:spPr/>
    </dgm:pt>
    <dgm:pt modelId="{D8656646-BC81-4F3F-8CAE-75683FCC8FFA}" type="pres">
      <dgm:prSet presAssocID="{7A551E46-3BFA-4F7C-8CD9-9A96CD989481}" presName="node" presStyleLbl="node1" presStyleIdx="2" presStyleCnt="5">
        <dgm:presLayoutVars>
          <dgm:bulletEnabled val="1"/>
        </dgm:presLayoutVars>
      </dgm:prSet>
      <dgm:spPr/>
    </dgm:pt>
    <dgm:pt modelId="{9EAA8353-7FB1-4166-B7CC-5562FD650A04}" type="pres">
      <dgm:prSet presAssocID="{79D394DD-8F0D-452B-8BA0-A6ACC8F4E87D}" presName="sibTrans" presStyleLbl="sibTrans2D1" presStyleIdx="2" presStyleCnt="4"/>
      <dgm:spPr/>
    </dgm:pt>
    <dgm:pt modelId="{1B43DF61-10EF-461B-80B9-F44037A4EC6C}" type="pres">
      <dgm:prSet presAssocID="{79D394DD-8F0D-452B-8BA0-A6ACC8F4E87D}" presName="connectorText" presStyleLbl="sibTrans2D1" presStyleIdx="2" presStyleCnt="4"/>
      <dgm:spPr/>
    </dgm:pt>
    <dgm:pt modelId="{C652676D-315C-4C87-A5CE-A3F8B66670B6}" type="pres">
      <dgm:prSet presAssocID="{88E35C0C-26D2-4A54-805C-59DCEC3CEF02}" presName="node" presStyleLbl="node1" presStyleIdx="3" presStyleCnt="5">
        <dgm:presLayoutVars>
          <dgm:bulletEnabled val="1"/>
        </dgm:presLayoutVars>
      </dgm:prSet>
      <dgm:spPr/>
    </dgm:pt>
    <dgm:pt modelId="{97622040-8800-47E3-9C59-C2EA723BC83F}" type="pres">
      <dgm:prSet presAssocID="{B2C48DA8-C22C-422C-BF15-CC34203AC3A5}" presName="sibTrans" presStyleLbl="sibTrans2D1" presStyleIdx="3" presStyleCnt="4"/>
      <dgm:spPr/>
    </dgm:pt>
    <dgm:pt modelId="{29E080E5-EE30-4BAF-AFEA-331603F5F088}" type="pres">
      <dgm:prSet presAssocID="{B2C48DA8-C22C-422C-BF15-CC34203AC3A5}" presName="connectorText" presStyleLbl="sibTrans2D1" presStyleIdx="3" presStyleCnt="4"/>
      <dgm:spPr/>
    </dgm:pt>
    <dgm:pt modelId="{FDC51D96-220E-4DF0-833C-F3917B30E295}" type="pres">
      <dgm:prSet presAssocID="{84AC73F5-15B1-442A-8BCA-C0E044E7C3A3}" presName="node" presStyleLbl="node1" presStyleIdx="4" presStyleCnt="5">
        <dgm:presLayoutVars>
          <dgm:bulletEnabled val="1"/>
        </dgm:presLayoutVars>
      </dgm:prSet>
      <dgm:spPr/>
    </dgm:pt>
  </dgm:ptLst>
  <dgm:cxnLst>
    <dgm:cxn modelId="{83CA6F0E-0756-4FFC-A390-8D28A90D2BE0}" type="presOf" srcId="{BB1ED0B4-810D-4277-8C60-6D42C4FF05F2}" destId="{7F0519F8-B020-48DA-8035-551A17844BFE}" srcOrd="0" destOrd="0" presId="urn:microsoft.com/office/officeart/2005/8/layout/process1"/>
    <dgm:cxn modelId="{411A0F30-1DD5-4882-9EC6-513203CFB2E3}" srcId="{2880A9B7-904F-4E53-BFE2-58E5FEB4E2AB}" destId="{84AC73F5-15B1-442A-8BCA-C0E044E7C3A3}" srcOrd="4" destOrd="0" parTransId="{10FCA688-1689-4A23-B7CD-65FB221FF9D0}" sibTransId="{2A89BC27-2B5F-4E19-902F-23E5686AFF5F}"/>
    <dgm:cxn modelId="{F3131D31-BE46-4F4C-850B-4A9AF6A24D90}" type="presOf" srcId="{88E35C0C-26D2-4A54-805C-59DCEC3CEF02}" destId="{C652676D-315C-4C87-A5CE-A3F8B66670B6}" srcOrd="0" destOrd="0" presId="urn:microsoft.com/office/officeart/2005/8/layout/process1"/>
    <dgm:cxn modelId="{0DC9803F-8542-4388-B7BA-DD12FE916071}" srcId="{2880A9B7-904F-4E53-BFE2-58E5FEB4E2AB}" destId="{CB867BCE-10FA-41E1-939D-F8F08FFEFBDA}" srcOrd="1" destOrd="0" parTransId="{994251F1-98F2-464A-B4E3-32A2791ED369}" sibTransId="{BB1ED0B4-810D-4277-8C60-6D42C4FF05F2}"/>
    <dgm:cxn modelId="{CCC5A962-A4CF-4E49-895E-684FAFE742A7}" type="presOf" srcId="{DAA38ED0-1C5F-452D-8765-6EB7C7391601}" destId="{864B2834-24FD-4024-87B2-43D798D71F09}" srcOrd="1" destOrd="0" presId="urn:microsoft.com/office/officeart/2005/8/layout/process1"/>
    <dgm:cxn modelId="{D8B5336B-0002-446D-A6EE-42837DBE92CD}" type="presOf" srcId="{B2C48DA8-C22C-422C-BF15-CC34203AC3A5}" destId="{29E080E5-EE30-4BAF-AFEA-331603F5F088}" srcOrd="1" destOrd="0" presId="urn:microsoft.com/office/officeart/2005/8/layout/process1"/>
    <dgm:cxn modelId="{9805DC4D-23A2-48D8-87BA-E2F21EB228D7}" type="presOf" srcId="{79D394DD-8F0D-452B-8BA0-A6ACC8F4E87D}" destId="{9EAA8353-7FB1-4166-B7CC-5562FD650A04}" srcOrd="0" destOrd="0" presId="urn:microsoft.com/office/officeart/2005/8/layout/process1"/>
    <dgm:cxn modelId="{6BDC296E-AA85-4185-BF03-33B4790A8DE5}" type="presOf" srcId="{2880A9B7-904F-4E53-BFE2-58E5FEB4E2AB}" destId="{D446200C-BA77-4D60-A76E-DBF2E8C77F3D}" srcOrd="0" destOrd="0" presId="urn:microsoft.com/office/officeart/2005/8/layout/process1"/>
    <dgm:cxn modelId="{26F6CE6F-5EF2-4C10-B68F-9EF3122BDDED}" srcId="{2880A9B7-904F-4E53-BFE2-58E5FEB4E2AB}" destId="{7A551E46-3BFA-4F7C-8CD9-9A96CD989481}" srcOrd="2" destOrd="0" parTransId="{6C410249-0BE4-49BD-BBDF-F8EE695FA01B}" sibTransId="{79D394DD-8F0D-452B-8BA0-A6ACC8F4E87D}"/>
    <dgm:cxn modelId="{821C3970-E38F-4843-9A3E-FA19D5813212}" type="presOf" srcId="{CB867BCE-10FA-41E1-939D-F8F08FFEFBDA}" destId="{A63D70A0-859A-4AE9-ACDA-89AF4816CF69}" srcOrd="0" destOrd="0" presId="urn:microsoft.com/office/officeart/2005/8/layout/process1"/>
    <dgm:cxn modelId="{85F9D090-2A6E-4077-BA03-B80196117CBA}" type="presOf" srcId="{BB1ED0B4-810D-4277-8C60-6D42C4FF05F2}" destId="{5C063CEC-6F6E-4B68-B4BA-C2F65D67BA32}" srcOrd="1" destOrd="0" presId="urn:microsoft.com/office/officeart/2005/8/layout/process1"/>
    <dgm:cxn modelId="{FBDCFEAD-E456-4FC3-A3ED-DB75993D3A87}" type="presOf" srcId="{7A551E46-3BFA-4F7C-8CD9-9A96CD989481}" destId="{D8656646-BC81-4F3F-8CAE-75683FCC8FFA}" srcOrd="0" destOrd="0" presId="urn:microsoft.com/office/officeart/2005/8/layout/process1"/>
    <dgm:cxn modelId="{530496C3-9DE9-480F-B6D9-61D4B5B0C33E}" type="presOf" srcId="{79D394DD-8F0D-452B-8BA0-A6ACC8F4E87D}" destId="{1B43DF61-10EF-461B-80B9-F44037A4EC6C}" srcOrd="1" destOrd="0" presId="urn:microsoft.com/office/officeart/2005/8/layout/process1"/>
    <dgm:cxn modelId="{DB73FFD3-9B14-42D1-9CE1-851CAE74B064}" srcId="{2880A9B7-904F-4E53-BFE2-58E5FEB4E2AB}" destId="{9569D0C4-55FD-4D45-B135-0D57906BD923}" srcOrd="0" destOrd="0" parTransId="{D911D1A2-103E-4E32-BED0-B436A8D88DCE}" sibTransId="{DAA38ED0-1C5F-452D-8765-6EB7C7391601}"/>
    <dgm:cxn modelId="{87A849D4-E97B-4FFA-9076-AA5E085DAEFD}" srcId="{2880A9B7-904F-4E53-BFE2-58E5FEB4E2AB}" destId="{88E35C0C-26D2-4A54-805C-59DCEC3CEF02}" srcOrd="3" destOrd="0" parTransId="{3B4DC12B-66EB-455A-8933-B3E52424A60D}" sibTransId="{B2C48DA8-C22C-422C-BF15-CC34203AC3A5}"/>
    <dgm:cxn modelId="{9664E8D9-B3D5-4944-8317-3E36F7771880}" type="presOf" srcId="{9569D0C4-55FD-4D45-B135-0D57906BD923}" destId="{B3CE4BDD-5DCA-4A5C-8303-193F83A1EF4A}" srcOrd="0" destOrd="0" presId="urn:microsoft.com/office/officeart/2005/8/layout/process1"/>
    <dgm:cxn modelId="{5C621EDA-9972-48FB-9E14-061479EBF5BA}" type="presOf" srcId="{DAA38ED0-1C5F-452D-8765-6EB7C7391601}" destId="{4A528142-0A69-4F65-8C1C-8CE97BF9137A}" srcOrd="0" destOrd="0" presId="urn:microsoft.com/office/officeart/2005/8/layout/process1"/>
    <dgm:cxn modelId="{D7BF0CE2-F06B-4431-80FD-A8978C83008A}" type="presOf" srcId="{84AC73F5-15B1-442A-8BCA-C0E044E7C3A3}" destId="{FDC51D96-220E-4DF0-833C-F3917B30E295}" srcOrd="0" destOrd="0" presId="urn:microsoft.com/office/officeart/2005/8/layout/process1"/>
    <dgm:cxn modelId="{DE0AD1F8-DED5-43F8-8713-44EF449C53BB}" type="presOf" srcId="{B2C48DA8-C22C-422C-BF15-CC34203AC3A5}" destId="{97622040-8800-47E3-9C59-C2EA723BC83F}" srcOrd="0" destOrd="0" presId="urn:microsoft.com/office/officeart/2005/8/layout/process1"/>
    <dgm:cxn modelId="{1EB3D2C6-E99F-400A-8478-AC4216D043A4}" type="presParOf" srcId="{D446200C-BA77-4D60-A76E-DBF2E8C77F3D}" destId="{B3CE4BDD-5DCA-4A5C-8303-193F83A1EF4A}" srcOrd="0" destOrd="0" presId="urn:microsoft.com/office/officeart/2005/8/layout/process1"/>
    <dgm:cxn modelId="{E2E80B1E-1E0E-4098-9BD9-D172805ABB16}" type="presParOf" srcId="{D446200C-BA77-4D60-A76E-DBF2E8C77F3D}" destId="{4A528142-0A69-4F65-8C1C-8CE97BF9137A}" srcOrd="1" destOrd="0" presId="urn:microsoft.com/office/officeart/2005/8/layout/process1"/>
    <dgm:cxn modelId="{C4EE3FB6-FB3A-4809-9AF1-73AFB925681D}" type="presParOf" srcId="{4A528142-0A69-4F65-8C1C-8CE97BF9137A}" destId="{864B2834-24FD-4024-87B2-43D798D71F09}" srcOrd="0" destOrd="0" presId="urn:microsoft.com/office/officeart/2005/8/layout/process1"/>
    <dgm:cxn modelId="{2FC54701-3822-40E8-9D87-DA3D41ED3EF3}" type="presParOf" srcId="{D446200C-BA77-4D60-A76E-DBF2E8C77F3D}" destId="{A63D70A0-859A-4AE9-ACDA-89AF4816CF69}" srcOrd="2" destOrd="0" presId="urn:microsoft.com/office/officeart/2005/8/layout/process1"/>
    <dgm:cxn modelId="{4F5377D4-D15C-4DD9-AAC7-C13B53A2E815}" type="presParOf" srcId="{D446200C-BA77-4D60-A76E-DBF2E8C77F3D}" destId="{7F0519F8-B020-48DA-8035-551A17844BFE}" srcOrd="3" destOrd="0" presId="urn:microsoft.com/office/officeart/2005/8/layout/process1"/>
    <dgm:cxn modelId="{5BB9ABF8-08BF-429A-8993-5E4F40DD46E0}" type="presParOf" srcId="{7F0519F8-B020-48DA-8035-551A17844BFE}" destId="{5C063CEC-6F6E-4B68-B4BA-C2F65D67BA32}" srcOrd="0" destOrd="0" presId="urn:microsoft.com/office/officeart/2005/8/layout/process1"/>
    <dgm:cxn modelId="{DA4CE3AA-8FDD-43A1-A6FC-AD582472537A}" type="presParOf" srcId="{D446200C-BA77-4D60-A76E-DBF2E8C77F3D}" destId="{D8656646-BC81-4F3F-8CAE-75683FCC8FFA}" srcOrd="4" destOrd="0" presId="urn:microsoft.com/office/officeart/2005/8/layout/process1"/>
    <dgm:cxn modelId="{E296F3E1-36AF-495E-8DB4-9216A38DE206}" type="presParOf" srcId="{D446200C-BA77-4D60-A76E-DBF2E8C77F3D}" destId="{9EAA8353-7FB1-4166-B7CC-5562FD650A04}" srcOrd="5" destOrd="0" presId="urn:microsoft.com/office/officeart/2005/8/layout/process1"/>
    <dgm:cxn modelId="{F685EEA2-3A54-42D3-A36A-270E4872C39C}" type="presParOf" srcId="{9EAA8353-7FB1-4166-B7CC-5562FD650A04}" destId="{1B43DF61-10EF-461B-80B9-F44037A4EC6C}" srcOrd="0" destOrd="0" presId="urn:microsoft.com/office/officeart/2005/8/layout/process1"/>
    <dgm:cxn modelId="{0B4A3F7B-B9EC-494F-9782-39B560D12CA8}" type="presParOf" srcId="{D446200C-BA77-4D60-A76E-DBF2E8C77F3D}" destId="{C652676D-315C-4C87-A5CE-A3F8B66670B6}" srcOrd="6" destOrd="0" presId="urn:microsoft.com/office/officeart/2005/8/layout/process1"/>
    <dgm:cxn modelId="{62297E97-FB4F-4ADE-A1DB-E45D2198D8A9}" type="presParOf" srcId="{D446200C-BA77-4D60-A76E-DBF2E8C77F3D}" destId="{97622040-8800-47E3-9C59-C2EA723BC83F}" srcOrd="7" destOrd="0" presId="urn:microsoft.com/office/officeart/2005/8/layout/process1"/>
    <dgm:cxn modelId="{43AAA9C4-A063-41D0-B336-0A8D1F7EF16F}" type="presParOf" srcId="{97622040-8800-47E3-9C59-C2EA723BC83F}" destId="{29E080E5-EE30-4BAF-AFEA-331603F5F088}" srcOrd="0" destOrd="0" presId="urn:microsoft.com/office/officeart/2005/8/layout/process1"/>
    <dgm:cxn modelId="{C04E9387-C138-4C82-BCFE-E4C8EA5D84C4}" type="presParOf" srcId="{D446200C-BA77-4D60-A76E-DBF2E8C77F3D}" destId="{FDC51D96-220E-4DF0-833C-F3917B30E29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80A9B7-904F-4E53-BFE2-58E5FEB4E2A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569D0C4-55FD-4D45-B135-0D57906BD92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Consortium Leadership</a:t>
          </a:r>
        </a:p>
      </dgm:t>
    </dgm:pt>
    <dgm:pt modelId="{D911D1A2-103E-4E32-BED0-B436A8D88DCE}" type="parTrans" cxnId="{DB73FFD3-9B14-42D1-9CE1-851CAE74B064}">
      <dgm:prSet/>
      <dgm:spPr/>
      <dgm:t>
        <a:bodyPr/>
        <a:lstStyle/>
        <a:p>
          <a:endParaRPr lang="en-US"/>
        </a:p>
      </dgm:t>
    </dgm:pt>
    <dgm:pt modelId="{DAA38ED0-1C5F-452D-8765-6EB7C7391601}" type="sibTrans" cxnId="{DB73FFD3-9B14-42D1-9CE1-851CAE74B064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 dirty="0"/>
        </a:p>
      </dgm:t>
    </dgm:pt>
    <dgm:pt modelId="{CB867BCE-10FA-41E1-939D-F8F08FFEFBD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State: KBOR </a:t>
          </a:r>
        </a:p>
      </dgm:t>
    </dgm:pt>
    <dgm:pt modelId="{994251F1-98F2-464A-B4E3-32A2791ED369}" type="parTrans" cxnId="{0DC9803F-8542-4388-B7BA-DD12FE916071}">
      <dgm:prSet/>
      <dgm:spPr/>
      <dgm:t>
        <a:bodyPr/>
        <a:lstStyle/>
        <a:p>
          <a:endParaRPr lang="en-US"/>
        </a:p>
      </dgm:t>
    </dgm:pt>
    <dgm:pt modelId="{BB1ED0B4-810D-4277-8C60-6D42C4FF05F2}" type="sibTrans" cxnId="{0DC9803F-8542-4388-B7BA-DD12FE916071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7A551E46-3BFA-4F7C-8CD9-9A96CD98948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State: Commerce</a:t>
          </a:r>
        </a:p>
      </dgm:t>
    </dgm:pt>
    <dgm:pt modelId="{6C410249-0BE4-49BD-BBDF-F8EE695FA01B}" type="parTrans" cxnId="{26F6CE6F-5EF2-4C10-B68F-9EF3122BDDED}">
      <dgm:prSet/>
      <dgm:spPr/>
      <dgm:t>
        <a:bodyPr/>
        <a:lstStyle/>
        <a:p>
          <a:endParaRPr lang="en-US"/>
        </a:p>
      </dgm:t>
    </dgm:pt>
    <dgm:pt modelId="{79D394DD-8F0D-452B-8BA0-A6ACC8F4E87D}" type="sibTrans" cxnId="{26F6CE6F-5EF2-4C10-B68F-9EF3122BDDED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88E35C0C-26D2-4A54-805C-59DCEC3CEF0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National industry partners</a:t>
          </a:r>
        </a:p>
      </dgm:t>
    </dgm:pt>
    <dgm:pt modelId="{3B4DC12B-66EB-455A-8933-B3E52424A60D}" type="parTrans" cxnId="{87A849D4-E97B-4FFA-9076-AA5E085DAEFD}">
      <dgm:prSet/>
      <dgm:spPr/>
      <dgm:t>
        <a:bodyPr/>
        <a:lstStyle/>
        <a:p>
          <a:endParaRPr lang="en-US"/>
        </a:p>
      </dgm:t>
    </dgm:pt>
    <dgm:pt modelId="{B2C48DA8-C22C-422C-BF15-CC34203AC3A5}" type="sibTrans" cxnId="{87A849D4-E97B-4FFA-9076-AA5E085DAEFD}">
      <dgm:prSet/>
      <dgm:spPr/>
      <dgm:t>
        <a:bodyPr/>
        <a:lstStyle/>
        <a:p>
          <a:endParaRPr lang="en-US"/>
        </a:p>
      </dgm:t>
    </dgm:pt>
    <dgm:pt modelId="{D446200C-BA77-4D60-A76E-DBF2E8C77F3D}" type="pres">
      <dgm:prSet presAssocID="{2880A9B7-904F-4E53-BFE2-58E5FEB4E2AB}" presName="Name0" presStyleCnt="0">
        <dgm:presLayoutVars>
          <dgm:dir/>
          <dgm:resizeHandles val="exact"/>
        </dgm:presLayoutVars>
      </dgm:prSet>
      <dgm:spPr/>
    </dgm:pt>
    <dgm:pt modelId="{B3CE4BDD-5DCA-4A5C-8303-193F83A1EF4A}" type="pres">
      <dgm:prSet presAssocID="{9569D0C4-55FD-4D45-B135-0D57906BD923}" presName="node" presStyleLbl="node1" presStyleIdx="0" presStyleCnt="4">
        <dgm:presLayoutVars>
          <dgm:bulletEnabled val="1"/>
        </dgm:presLayoutVars>
      </dgm:prSet>
      <dgm:spPr/>
    </dgm:pt>
    <dgm:pt modelId="{4A528142-0A69-4F65-8C1C-8CE97BF9137A}" type="pres">
      <dgm:prSet presAssocID="{DAA38ED0-1C5F-452D-8765-6EB7C7391601}" presName="sibTrans" presStyleLbl="sibTrans2D1" presStyleIdx="0" presStyleCnt="3"/>
      <dgm:spPr>
        <a:prstGeom prst="mathPlus">
          <a:avLst/>
        </a:prstGeom>
      </dgm:spPr>
    </dgm:pt>
    <dgm:pt modelId="{864B2834-24FD-4024-87B2-43D798D71F09}" type="pres">
      <dgm:prSet presAssocID="{DAA38ED0-1C5F-452D-8765-6EB7C7391601}" presName="connectorText" presStyleLbl="sibTrans2D1" presStyleIdx="0" presStyleCnt="3"/>
      <dgm:spPr>
        <a:prstGeom prst="mathPlus">
          <a:avLst/>
        </a:prstGeom>
      </dgm:spPr>
    </dgm:pt>
    <dgm:pt modelId="{A63D70A0-859A-4AE9-ACDA-89AF4816CF69}" type="pres">
      <dgm:prSet presAssocID="{CB867BCE-10FA-41E1-939D-F8F08FFEFBDA}" presName="node" presStyleLbl="node1" presStyleIdx="1" presStyleCnt="4">
        <dgm:presLayoutVars>
          <dgm:bulletEnabled val="1"/>
        </dgm:presLayoutVars>
      </dgm:prSet>
      <dgm:spPr/>
    </dgm:pt>
    <dgm:pt modelId="{7F0519F8-B020-48DA-8035-551A17844BFE}" type="pres">
      <dgm:prSet presAssocID="{BB1ED0B4-810D-4277-8C60-6D42C4FF05F2}" presName="sibTrans" presStyleLbl="sibTrans2D1" presStyleIdx="1" presStyleCnt="3"/>
      <dgm:spPr>
        <a:prstGeom prst="mathPlus">
          <a:avLst/>
        </a:prstGeom>
      </dgm:spPr>
    </dgm:pt>
    <dgm:pt modelId="{5C063CEC-6F6E-4B68-B4BA-C2F65D67BA32}" type="pres">
      <dgm:prSet presAssocID="{BB1ED0B4-810D-4277-8C60-6D42C4FF05F2}" presName="connectorText" presStyleLbl="sibTrans2D1" presStyleIdx="1" presStyleCnt="3"/>
      <dgm:spPr/>
    </dgm:pt>
    <dgm:pt modelId="{D8656646-BC81-4F3F-8CAE-75683FCC8FFA}" type="pres">
      <dgm:prSet presAssocID="{7A551E46-3BFA-4F7C-8CD9-9A96CD989481}" presName="node" presStyleLbl="node1" presStyleIdx="2" presStyleCnt="4">
        <dgm:presLayoutVars>
          <dgm:bulletEnabled val="1"/>
        </dgm:presLayoutVars>
      </dgm:prSet>
      <dgm:spPr/>
    </dgm:pt>
    <dgm:pt modelId="{9EAA8353-7FB1-4166-B7CC-5562FD650A04}" type="pres">
      <dgm:prSet presAssocID="{79D394DD-8F0D-452B-8BA0-A6ACC8F4E87D}" presName="sibTrans" presStyleLbl="sibTrans2D1" presStyleIdx="2" presStyleCnt="3"/>
      <dgm:spPr>
        <a:prstGeom prst="mathPlus">
          <a:avLst/>
        </a:prstGeom>
      </dgm:spPr>
    </dgm:pt>
    <dgm:pt modelId="{1B43DF61-10EF-461B-80B9-F44037A4EC6C}" type="pres">
      <dgm:prSet presAssocID="{79D394DD-8F0D-452B-8BA0-A6ACC8F4E87D}" presName="connectorText" presStyleLbl="sibTrans2D1" presStyleIdx="2" presStyleCnt="3"/>
      <dgm:spPr/>
    </dgm:pt>
    <dgm:pt modelId="{C652676D-315C-4C87-A5CE-A3F8B66670B6}" type="pres">
      <dgm:prSet presAssocID="{88E35C0C-26D2-4A54-805C-59DCEC3CEF02}" presName="node" presStyleLbl="node1" presStyleIdx="3" presStyleCnt="4">
        <dgm:presLayoutVars>
          <dgm:bulletEnabled val="1"/>
        </dgm:presLayoutVars>
      </dgm:prSet>
      <dgm:spPr/>
    </dgm:pt>
  </dgm:ptLst>
  <dgm:cxnLst>
    <dgm:cxn modelId="{D3C58201-90E8-4F27-BAF9-AC83817D9D34}" type="presOf" srcId="{7A551E46-3BFA-4F7C-8CD9-9A96CD989481}" destId="{D8656646-BC81-4F3F-8CAE-75683FCC8FFA}" srcOrd="0" destOrd="0" presId="urn:microsoft.com/office/officeart/2005/8/layout/process1"/>
    <dgm:cxn modelId="{415AD90D-CFE0-4A9E-B258-DE9EAE5E25D0}" type="presOf" srcId="{9569D0C4-55FD-4D45-B135-0D57906BD923}" destId="{B3CE4BDD-5DCA-4A5C-8303-193F83A1EF4A}" srcOrd="0" destOrd="0" presId="urn:microsoft.com/office/officeart/2005/8/layout/process1"/>
    <dgm:cxn modelId="{F1546A1A-E931-4A3F-B4F2-22477BB40ADC}" type="presOf" srcId="{88E35C0C-26D2-4A54-805C-59DCEC3CEF02}" destId="{C652676D-315C-4C87-A5CE-A3F8B66670B6}" srcOrd="0" destOrd="0" presId="urn:microsoft.com/office/officeart/2005/8/layout/process1"/>
    <dgm:cxn modelId="{B1A64834-204D-4341-938A-0C05DD4AE7AA}" type="presOf" srcId="{BB1ED0B4-810D-4277-8C60-6D42C4FF05F2}" destId="{5C063CEC-6F6E-4B68-B4BA-C2F65D67BA32}" srcOrd="1" destOrd="0" presId="urn:microsoft.com/office/officeart/2005/8/layout/process1"/>
    <dgm:cxn modelId="{0DC9803F-8542-4388-B7BA-DD12FE916071}" srcId="{2880A9B7-904F-4E53-BFE2-58E5FEB4E2AB}" destId="{CB867BCE-10FA-41E1-939D-F8F08FFEFBDA}" srcOrd="1" destOrd="0" parTransId="{994251F1-98F2-464A-B4E3-32A2791ED369}" sibTransId="{BB1ED0B4-810D-4277-8C60-6D42C4FF05F2}"/>
    <dgm:cxn modelId="{878F215F-EE27-43ED-A82A-E1B3BA299D6C}" type="presOf" srcId="{CB867BCE-10FA-41E1-939D-F8F08FFEFBDA}" destId="{A63D70A0-859A-4AE9-ACDA-89AF4816CF69}" srcOrd="0" destOrd="0" presId="urn:microsoft.com/office/officeart/2005/8/layout/process1"/>
    <dgm:cxn modelId="{FDAFA163-E970-4D21-9EA9-A92968099021}" type="presOf" srcId="{BB1ED0B4-810D-4277-8C60-6D42C4FF05F2}" destId="{7F0519F8-B020-48DA-8035-551A17844BFE}" srcOrd="0" destOrd="0" presId="urn:microsoft.com/office/officeart/2005/8/layout/process1"/>
    <dgm:cxn modelId="{4751E66A-0773-4208-AD88-C722898F90E5}" type="presOf" srcId="{DAA38ED0-1C5F-452D-8765-6EB7C7391601}" destId="{4A528142-0A69-4F65-8C1C-8CE97BF9137A}" srcOrd="0" destOrd="0" presId="urn:microsoft.com/office/officeart/2005/8/layout/process1"/>
    <dgm:cxn modelId="{26F6CE6F-5EF2-4C10-B68F-9EF3122BDDED}" srcId="{2880A9B7-904F-4E53-BFE2-58E5FEB4E2AB}" destId="{7A551E46-3BFA-4F7C-8CD9-9A96CD989481}" srcOrd="2" destOrd="0" parTransId="{6C410249-0BE4-49BD-BBDF-F8EE695FA01B}" sibTransId="{79D394DD-8F0D-452B-8BA0-A6ACC8F4E87D}"/>
    <dgm:cxn modelId="{85119F8F-1027-40AB-969A-14A532ABA7EB}" type="presOf" srcId="{DAA38ED0-1C5F-452D-8765-6EB7C7391601}" destId="{864B2834-24FD-4024-87B2-43D798D71F09}" srcOrd="1" destOrd="0" presId="urn:microsoft.com/office/officeart/2005/8/layout/process1"/>
    <dgm:cxn modelId="{70C2709E-D6BA-4E8A-8965-E56CD2DF5FB8}" type="presOf" srcId="{79D394DD-8F0D-452B-8BA0-A6ACC8F4E87D}" destId="{1B43DF61-10EF-461B-80B9-F44037A4EC6C}" srcOrd="1" destOrd="0" presId="urn:microsoft.com/office/officeart/2005/8/layout/process1"/>
    <dgm:cxn modelId="{093503B7-D7BF-4659-BF47-0E6E7FE0B543}" type="presOf" srcId="{79D394DD-8F0D-452B-8BA0-A6ACC8F4E87D}" destId="{9EAA8353-7FB1-4166-B7CC-5562FD650A04}" srcOrd="0" destOrd="0" presId="urn:microsoft.com/office/officeart/2005/8/layout/process1"/>
    <dgm:cxn modelId="{DB73FFD3-9B14-42D1-9CE1-851CAE74B064}" srcId="{2880A9B7-904F-4E53-BFE2-58E5FEB4E2AB}" destId="{9569D0C4-55FD-4D45-B135-0D57906BD923}" srcOrd="0" destOrd="0" parTransId="{D911D1A2-103E-4E32-BED0-B436A8D88DCE}" sibTransId="{DAA38ED0-1C5F-452D-8765-6EB7C7391601}"/>
    <dgm:cxn modelId="{87A849D4-E97B-4FFA-9076-AA5E085DAEFD}" srcId="{2880A9B7-904F-4E53-BFE2-58E5FEB4E2AB}" destId="{88E35C0C-26D2-4A54-805C-59DCEC3CEF02}" srcOrd="3" destOrd="0" parTransId="{3B4DC12B-66EB-455A-8933-B3E52424A60D}" sibTransId="{B2C48DA8-C22C-422C-BF15-CC34203AC3A5}"/>
    <dgm:cxn modelId="{05A42BEA-520E-43D5-B1D6-E4B6AA4776D7}" type="presOf" srcId="{2880A9B7-904F-4E53-BFE2-58E5FEB4E2AB}" destId="{D446200C-BA77-4D60-A76E-DBF2E8C77F3D}" srcOrd="0" destOrd="0" presId="urn:microsoft.com/office/officeart/2005/8/layout/process1"/>
    <dgm:cxn modelId="{FAB533AB-A83A-4C56-94A2-5B0A0AA34325}" type="presParOf" srcId="{D446200C-BA77-4D60-A76E-DBF2E8C77F3D}" destId="{B3CE4BDD-5DCA-4A5C-8303-193F83A1EF4A}" srcOrd="0" destOrd="0" presId="urn:microsoft.com/office/officeart/2005/8/layout/process1"/>
    <dgm:cxn modelId="{032ACBE2-A26D-4AA6-BB8A-ED8591591F49}" type="presParOf" srcId="{D446200C-BA77-4D60-A76E-DBF2E8C77F3D}" destId="{4A528142-0A69-4F65-8C1C-8CE97BF9137A}" srcOrd="1" destOrd="0" presId="urn:microsoft.com/office/officeart/2005/8/layout/process1"/>
    <dgm:cxn modelId="{166F72DE-ED76-49BE-B9BF-6111D7B66B67}" type="presParOf" srcId="{4A528142-0A69-4F65-8C1C-8CE97BF9137A}" destId="{864B2834-24FD-4024-87B2-43D798D71F09}" srcOrd="0" destOrd="0" presId="urn:microsoft.com/office/officeart/2005/8/layout/process1"/>
    <dgm:cxn modelId="{ECC7408F-C2D9-4B38-8512-1070569C633F}" type="presParOf" srcId="{D446200C-BA77-4D60-A76E-DBF2E8C77F3D}" destId="{A63D70A0-859A-4AE9-ACDA-89AF4816CF69}" srcOrd="2" destOrd="0" presId="urn:microsoft.com/office/officeart/2005/8/layout/process1"/>
    <dgm:cxn modelId="{C8E1557E-1EE8-41AA-AE28-A1D0A582CC99}" type="presParOf" srcId="{D446200C-BA77-4D60-A76E-DBF2E8C77F3D}" destId="{7F0519F8-B020-48DA-8035-551A17844BFE}" srcOrd="3" destOrd="0" presId="urn:microsoft.com/office/officeart/2005/8/layout/process1"/>
    <dgm:cxn modelId="{DE420D68-65A4-48CE-A927-C829D6744DA7}" type="presParOf" srcId="{7F0519F8-B020-48DA-8035-551A17844BFE}" destId="{5C063CEC-6F6E-4B68-B4BA-C2F65D67BA32}" srcOrd="0" destOrd="0" presId="urn:microsoft.com/office/officeart/2005/8/layout/process1"/>
    <dgm:cxn modelId="{C515536D-3028-4575-A58D-2C3044F58E2B}" type="presParOf" srcId="{D446200C-BA77-4D60-A76E-DBF2E8C77F3D}" destId="{D8656646-BC81-4F3F-8CAE-75683FCC8FFA}" srcOrd="4" destOrd="0" presId="urn:microsoft.com/office/officeart/2005/8/layout/process1"/>
    <dgm:cxn modelId="{74906B7A-F1B1-49E9-A867-BCE78CEE92C1}" type="presParOf" srcId="{D446200C-BA77-4D60-A76E-DBF2E8C77F3D}" destId="{9EAA8353-7FB1-4166-B7CC-5562FD650A04}" srcOrd="5" destOrd="0" presId="urn:microsoft.com/office/officeart/2005/8/layout/process1"/>
    <dgm:cxn modelId="{732A6F90-E408-4DF2-B7F1-D31275E37B22}" type="presParOf" srcId="{9EAA8353-7FB1-4166-B7CC-5562FD650A04}" destId="{1B43DF61-10EF-461B-80B9-F44037A4EC6C}" srcOrd="0" destOrd="0" presId="urn:microsoft.com/office/officeart/2005/8/layout/process1"/>
    <dgm:cxn modelId="{47D29606-86A4-4003-8522-CE73CE73F059}" type="presParOf" srcId="{D446200C-BA77-4D60-A76E-DBF2E8C77F3D}" destId="{C652676D-315C-4C87-A5CE-A3F8B66670B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80A9B7-904F-4E53-BFE2-58E5FEB4E2A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569D0C4-55FD-4D45-B135-0D57906BD92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IHE-based Leadership</a:t>
          </a:r>
        </a:p>
      </dgm:t>
    </dgm:pt>
    <dgm:pt modelId="{D911D1A2-103E-4E32-BED0-B436A8D88DCE}" type="parTrans" cxnId="{DB73FFD3-9B14-42D1-9CE1-851CAE74B064}">
      <dgm:prSet/>
      <dgm:spPr/>
      <dgm:t>
        <a:bodyPr/>
        <a:lstStyle/>
        <a:p>
          <a:endParaRPr lang="en-US"/>
        </a:p>
      </dgm:t>
    </dgm:pt>
    <dgm:pt modelId="{DAA38ED0-1C5F-452D-8765-6EB7C7391601}" type="sibTrans" cxnId="{DB73FFD3-9B14-42D1-9CE1-851CAE74B064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CB867BCE-10FA-41E1-939D-F8F08FFEFBD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Site-based Reporting KBOR </a:t>
          </a:r>
        </a:p>
      </dgm:t>
    </dgm:pt>
    <dgm:pt modelId="{994251F1-98F2-464A-B4E3-32A2791ED369}" type="parTrans" cxnId="{0DC9803F-8542-4388-B7BA-DD12FE916071}">
      <dgm:prSet/>
      <dgm:spPr/>
      <dgm:t>
        <a:bodyPr/>
        <a:lstStyle/>
        <a:p>
          <a:endParaRPr lang="en-US"/>
        </a:p>
      </dgm:t>
    </dgm:pt>
    <dgm:pt modelId="{BB1ED0B4-810D-4277-8C60-6D42C4FF05F2}" type="sibTrans" cxnId="{0DC9803F-8542-4388-B7BA-DD12FE916071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7A551E46-3BFA-4F7C-8CD9-9A96CD98948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Site-based Industry Relationships</a:t>
          </a:r>
        </a:p>
      </dgm:t>
    </dgm:pt>
    <dgm:pt modelId="{6C410249-0BE4-49BD-BBDF-F8EE695FA01B}" type="parTrans" cxnId="{26F6CE6F-5EF2-4C10-B68F-9EF3122BDDED}">
      <dgm:prSet/>
      <dgm:spPr/>
      <dgm:t>
        <a:bodyPr/>
        <a:lstStyle/>
        <a:p>
          <a:endParaRPr lang="en-US"/>
        </a:p>
      </dgm:t>
    </dgm:pt>
    <dgm:pt modelId="{79D394DD-8F0D-452B-8BA0-A6ACC8F4E87D}" type="sibTrans" cxnId="{26F6CE6F-5EF2-4C10-B68F-9EF3122BDDED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88E35C0C-26D2-4A54-805C-59DCEC3CEF0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LWIB Relationships</a:t>
          </a:r>
        </a:p>
      </dgm:t>
    </dgm:pt>
    <dgm:pt modelId="{3B4DC12B-66EB-455A-8933-B3E52424A60D}" type="parTrans" cxnId="{87A849D4-E97B-4FFA-9076-AA5E085DAEFD}">
      <dgm:prSet/>
      <dgm:spPr/>
      <dgm:t>
        <a:bodyPr/>
        <a:lstStyle/>
        <a:p>
          <a:endParaRPr lang="en-US"/>
        </a:p>
      </dgm:t>
    </dgm:pt>
    <dgm:pt modelId="{B2C48DA8-C22C-422C-BF15-CC34203AC3A5}" type="sibTrans" cxnId="{87A849D4-E97B-4FFA-9076-AA5E085DAEFD}">
      <dgm:prSet/>
      <dgm:spPr/>
      <dgm:t>
        <a:bodyPr/>
        <a:lstStyle/>
        <a:p>
          <a:endParaRPr lang="en-US"/>
        </a:p>
      </dgm:t>
    </dgm:pt>
    <dgm:pt modelId="{D446200C-BA77-4D60-A76E-DBF2E8C77F3D}" type="pres">
      <dgm:prSet presAssocID="{2880A9B7-904F-4E53-BFE2-58E5FEB4E2AB}" presName="Name0" presStyleCnt="0">
        <dgm:presLayoutVars>
          <dgm:dir/>
          <dgm:resizeHandles val="exact"/>
        </dgm:presLayoutVars>
      </dgm:prSet>
      <dgm:spPr/>
    </dgm:pt>
    <dgm:pt modelId="{B3CE4BDD-5DCA-4A5C-8303-193F83A1EF4A}" type="pres">
      <dgm:prSet presAssocID="{9569D0C4-55FD-4D45-B135-0D57906BD923}" presName="node" presStyleLbl="node1" presStyleIdx="0" presStyleCnt="4">
        <dgm:presLayoutVars>
          <dgm:bulletEnabled val="1"/>
        </dgm:presLayoutVars>
      </dgm:prSet>
      <dgm:spPr/>
    </dgm:pt>
    <dgm:pt modelId="{4A528142-0A69-4F65-8C1C-8CE97BF9137A}" type="pres">
      <dgm:prSet presAssocID="{DAA38ED0-1C5F-452D-8765-6EB7C7391601}" presName="sibTrans" presStyleLbl="sibTrans2D1" presStyleIdx="0" presStyleCnt="3"/>
      <dgm:spPr>
        <a:prstGeom prst="mathPlus">
          <a:avLst/>
        </a:prstGeom>
      </dgm:spPr>
    </dgm:pt>
    <dgm:pt modelId="{864B2834-24FD-4024-87B2-43D798D71F09}" type="pres">
      <dgm:prSet presAssocID="{DAA38ED0-1C5F-452D-8765-6EB7C7391601}" presName="connectorText" presStyleLbl="sibTrans2D1" presStyleIdx="0" presStyleCnt="3"/>
      <dgm:spPr/>
    </dgm:pt>
    <dgm:pt modelId="{A63D70A0-859A-4AE9-ACDA-89AF4816CF69}" type="pres">
      <dgm:prSet presAssocID="{CB867BCE-10FA-41E1-939D-F8F08FFEFBDA}" presName="node" presStyleLbl="node1" presStyleIdx="1" presStyleCnt="4">
        <dgm:presLayoutVars>
          <dgm:bulletEnabled val="1"/>
        </dgm:presLayoutVars>
      </dgm:prSet>
      <dgm:spPr/>
    </dgm:pt>
    <dgm:pt modelId="{7F0519F8-B020-48DA-8035-551A17844BFE}" type="pres">
      <dgm:prSet presAssocID="{BB1ED0B4-810D-4277-8C60-6D42C4FF05F2}" presName="sibTrans" presStyleLbl="sibTrans2D1" presStyleIdx="1" presStyleCnt="3"/>
      <dgm:spPr>
        <a:prstGeom prst="mathPlus">
          <a:avLst/>
        </a:prstGeom>
      </dgm:spPr>
    </dgm:pt>
    <dgm:pt modelId="{5C063CEC-6F6E-4B68-B4BA-C2F65D67BA32}" type="pres">
      <dgm:prSet presAssocID="{BB1ED0B4-810D-4277-8C60-6D42C4FF05F2}" presName="connectorText" presStyleLbl="sibTrans2D1" presStyleIdx="1" presStyleCnt="3"/>
      <dgm:spPr/>
    </dgm:pt>
    <dgm:pt modelId="{D8656646-BC81-4F3F-8CAE-75683FCC8FFA}" type="pres">
      <dgm:prSet presAssocID="{7A551E46-3BFA-4F7C-8CD9-9A96CD989481}" presName="node" presStyleLbl="node1" presStyleIdx="2" presStyleCnt="4">
        <dgm:presLayoutVars>
          <dgm:bulletEnabled val="1"/>
        </dgm:presLayoutVars>
      </dgm:prSet>
      <dgm:spPr/>
    </dgm:pt>
    <dgm:pt modelId="{9EAA8353-7FB1-4166-B7CC-5562FD650A04}" type="pres">
      <dgm:prSet presAssocID="{79D394DD-8F0D-452B-8BA0-A6ACC8F4E87D}" presName="sibTrans" presStyleLbl="sibTrans2D1" presStyleIdx="2" presStyleCnt="3"/>
      <dgm:spPr>
        <a:prstGeom prst="mathPlus">
          <a:avLst/>
        </a:prstGeom>
      </dgm:spPr>
    </dgm:pt>
    <dgm:pt modelId="{1B43DF61-10EF-461B-80B9-F44037A4EC6C}" type="pres">
      <dgm:prSet presAssocID="{79D394DD-8F0D-452B-8BA0-A6ACC8F4E87D}" presName="connectorText" presStyleLbl="sibTrans2D1" presStyleIdx="2" presStyleCnt="3"/>
      <dgm:spPr/>
    </dgm:pt>
    <dgm:pt modelId="{C652676D-315C-4C87-A5CE-A3F8B66670B6}" type="pres">
      <dgm:prSet presAssocID="{88E35C0C-26D2-4A54-805C-59DCEC3CEF02}" presName="node" presStyleLbl="node1" presStyleIdx="3" presStyleCnt="4">
        <dgm:presLayoutVars>
          <dgm:bulletEnabled val="1"/>
        </dgm:presLayoutVars>
      </dgm:prSet>
      <dgm:spPr/>
    </dgm:pt>
  </dgm:ptLst>
  <dgm:cxnLst>
    <dgm:cxn modelId="{6B50D507-CD54-43B9-8047-FBEAE4781FF1}" type="presOf" srcId="{79D394DD-8F0D-452B-8BA0-A6ACC8F4E87D}" destId="{1B43DF61-10EF-461B-80B9-F44037A4EC6C}" srcOrd="1" destOrd="0" presId="urn:microsoft.com/office/officeart/2005/8/layout/process1"/>
    <dgm:cxn modelId="{E6BECB2C-1217-48D0-9DB6-A4AD5B4D604C}" type="presOf" srcId="{DAA38ED0-1C5F-452D-8765-6EB7C7391601}" destId="{864B2834-24FD-4024-87B2-43D798D71F09}" srcOrd="1" destOrd="0" presId="urn:microsoft.com/office/officeart/2005/8/layout/process1"/>
    <dgm:cxn modelId="{DF7AAF2D-26C8-415F-B514-40DA180F6E92}" type="presOf" srcId="{BB1ED0B4-810D-4277-8C60-6D42C4FF05F2}" destId="{7F0519F8-B020-48DA-8035-551A17844BFE}" srcOrd="0" destOrd="0" presId="urn:microsoft.com/office/officeart/2005/8/layout/process1"/>
    <dgm:cxn modelId="{0DC9803F-8542-4388-B7BA-DD12FE916071}" srcId="{2880A9B7-904F-4E53-BFE2-58E5FEB4E2AB}" destId="{CB867BCE-10FA-41E1-939D-F8F08FFEFBDA}" srcOrd="1" destOrd="0" parTransId="{994251F1-98F2-464A-B4E3-32A2791ED369}" sibTransId="{BB1ED0B4-810D-4277-8C60-6D42C4FF05F2}"/>
    <dgm:cxn modelId="{6512BE44-B8E2-408E-9010-E4BC250700C6}" type="presOf" srcId="{DAA38ED0-1C5F-452D-8765-6EB7C7391601}" destId="{4A528142-0A69-4F65-8C1C-8CE97BF9137A}" srcOrd="0" destOrd="0" presId="urn:microsoft.com/office/officeart/2005/8/layout/process1"/>
    <dgm:cxn modelId="{26F6CE6F-5EF2-4C10-B68F-9EF3122BDDED}" srcId="{2880A9B7-904F-4E53-BFE2-58E5FEB4E2AB}" destId="{7A551E46-3BFA-4F7C-8CD9-9A96CD989481}" srcOrd="2" destOrd="0" parTransId="{6C410249-0BE4-49BD-BBDF-F8EE695FA01B}" sibTransId="{79D394DD-8F0D-452B-8BA0-A6ACC8F4E87D}"/>
    <dgm:cxn modelId="{F9B03555-9202-4922-8998-CDA27B677E86}" type="presOf" srcId="{88E35C0C-26D2-4A54-805C-59DCEC3CEF02}" destId="{C652676D-315C-4C87-A5CE-A3F8B66670B6}" srcOrd="0" destOrd="0" presId="urn:microsoft.com/office/officeart/2005/8/layout/process1"/>
    <dgm:cxn modelId="{6E3D9088-31A6-4BE7-9766-8B5EB5F339CD}" type="presOf" srcId="{2880A9B7-904F-4E53-BFE2-58E5FEB4E2AB}" destId="{D446200C-BA77-4D60-A76E-DBF2E8C77F3D}" srcOrd="0" destOrd="0" presId="urn:microsoft.com/office/officeart/2005/8/layout/process1"/>
    <dgm:cxn modelId="{522C00A1-7A90-4730-ABE7-0FC82B28DD6C}" type="presOf" srcId="{BB1ED0B4-810D-4277-8C60-6D42C4FF05F2}" destId="{5C063CEC-6F6E-4B68-B4BA-C2F65D67BA32}" srcOrd="1" destOrd="0" presId="urn:microsoft.com/office/officeart/2005/8/layout/process1"/>
    <dgm:cxn modelId="{0413F3B5-779B-4F34-81EF-25B6BF54FB54}" type="presOf" srcId="{79D394DD-8F0D-452B-8BA0-A6ACC8F4E87D}" destId="{9EAA8353-7FB1-4166-B7CC-5562FD650A04}" srcOrd="0" destOrd="0" presId="urn:microsoft.com/office/officeart/2005/8/layout/process1"/>
    <dgm:cxn modelId="{4651D4CC-4F12-42AA-804C-E574C047AD52}" type="presOf" srcId="{CB867BCE-10FA-41E1-939D-F8F08FFEFBDA}" destId="{A63D70A0-859A-4AE9-ACDA-89AF4816CF69}" srcOrd="0" destOrd="0" presId="urn:microsoft.com/office/officeart/2005/8/layout/process1"/>
    <dgm:cxn modelId="{DB73FFD3-9B14-42D1-9CE1-851CAE74B064}" srcId="{2880A9B7-904F-4E53-BFE2-58E5FEB4E2AB}" destId="{9569D0C4-55FD-4D45-B135-0D57906BD923}" srcOrd="0" destOrd="0" parTransId="{D911D1A2-103E-4E32-BED0-B436A8D88DCE}" sibTransId="{DAA38ED0-1C5F-452D-8765-6EB7C7391601}"/>
    <dgm:cxn modelId="{87A849D4-E97B-4FFA-9076-AA5E085DAEFD}" srcId="{2880A9B7-904F-4E53-BFE2-58E5FEB4E2AB}" destId="{88E35C0C-26D2-4A54-805C-59DCEC3CEF02}" srcOrd="3" destOrd="0" parTransId="{3B4DC12B-66EB-455A-8933-B3E52424A60D}" sibTransId="{B2C48DA8-C22C-422C-BF15-CC34203AC3A5}"/>
    <dgm:cxn modelId="{30D407D8-8343-44B2-8FFD-3A50844C8EBB}" type="presOf" srcId="{7A551E46-3BFA-4F7C-8CD9-9A96CD989481}" destId="{D8656646-BC81-4F3F-8CAE-75683FCC8FFA}" srcOrd="0" destOrd="0" presId="urn:microsoft.com/office/officeart/2005/8/layout/process1"/>
    <dgm:cxn modelId="{912B43D9-3623-450A-8018-4BA118E185B7}" type="presOf" srcId="{9569D0C4-55FD-4D45-B135-0D57906BD923}" destId="{B3CE4BDD-5DCA-4A5C-8303-193F83A1EF4A}" srcOrd="0" destOrd="0" presId="urn:microsoft.com/office/officeart/2005/8/layout/process1"/>
    <dgm:cxn modelId="{A0F9435E-7BD6-4D6C-BAFA-2D6096ACA2AB}" type="presParOf" srcId="{D446200C-BA77-4D60-A76E-DBF2E8C77F3D}" destId="{B3CE4BDD-5DCA-4A5C-8303-193F83A1EF4A}" srcOrd="0" destOrd="0" presId="urn:microsoft.com/office/officeart/2005/8/layout/process1"/>
    <dgm:cxn modelId="{ED1E4BAC-F1CE-4792-B171-8AE268CB6309}" type="presParOf" srcId="{D446200C-BA77-4D60-A76E-DBF2E8C77F3D}" destId="{4A528142-0A69-4F65-8C1C-8CE97BF9137A}" srcOrd="1" destOrd="0" presId="urn:microsoft.com/office/officeart/2005/8/layout/process1"/>
    <dgm:cxn modelId="{82D32A2F-C4D8-428F-89EB-5C0202078CE5}" type="presParOf" srcId="{4A528142-0A69-4F65-8C1C-8CE97BF9137A}" destId="{864B2834-24FD-4024-87B2-43D798D71F09}" srcOrd="0" destOrd="0" presId="urn:microsoft.com/office/officeart/2005/8/layout/process1"/>
    <dgm:cxn modelId="{7C2F151F-A9FD-4BCA-BF67-F1FC0EBFEB4F}" type="presParOf" srcId="{D446200C-BA77-4D60-A76E-DBF2E8C77F3D}" destId="{A63D70A0-859A-4AE9-ACDA-89AF4816CF69}" srcOrd="2" destOrd="0" presId="urn:microsoft.com/office/officeart/2005/8/layout/process1"/>
    <dgm:cxn modelId="{84CDAD58-A609-4763-B78B-EBEDA67D33C7}" type="presParOf" srcId="{D446200C-BA77-4D60-A76E-DBF2E8C77F3D}" destId="{7F0519F8-B020-48DA-8035-551A17844BFE}" srcOrd="3" destOrd="0" presId="urn:microsoft.com/office/officeart/2005/8/layout/process1"/>
    <dgm:cxn modelId="{A69A6612-D613-4A96-9D59-A0FA8AE4DA48}" type="presParOf" srcId="{7F0519F8-B020-48DA-8035-551A17844BFE}" destId="{5C063CEC-6F6E-4B68-B4BA-C2F65D67BA32}" srcOrd="0" destOrd="0" presId="urn:microsoft.com/office/officeart/2005/8/layout/process1"/>
    <dgm:cxn modelId="{37B3EE7A-1C80-491D-9CFB-205C82DB4044}" type="presParOf" srcId="{D446200C-BA77-4D60-A76E-DBF2E8C77F3D}" destId="{D8656646-BC81-4F3F-8CAE-75683FCC8FFA}" srcOrd="4" destOrd="0" presId="urn:microsoft.com/office/officeart/2005/8/layout/process1"/>
    <dgm:cxn modelId="{56CE2F52-425D-40E7-B471-C438673BED71}" type="presParOf" srcId="{D446200C-BA77-4D60-A76E-DBF2E8C77F3D}" destId="{9EAA8353-7FB1-4166-B7CC-5562FD650A04}" srcOrd="5" destOrd="0" presId="urn:microsoft.com/office/officeart/2005/8/layout/process1"/>
    <dgm:cxn modelId="{408EA51A-F702-447C-87A2-E314D7CF0D6E}" type="presParOf" srcId="{9EAA8353-7FB1-4166-B7CC-5562FD650A04}" destId="{1B43DF61-10EF-461B-80B9-F44037A4EC6C}" srcOrd="0" destOrd="0" presId="urn:microsoft.com/office/officeart/2005/8/layout/process1"/>
    <dgm:cxn modelId="{8DF7C50B-BD99-4A4F-92B8-0BE9B12BE020}" type="presParOf" srcId="{D446200C-BA77-4D60-A76E-DBF2E8C77F3D}" destId="{C652676D-315C-4C87-A5CE-A3F8B66670B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794C45-C702-4277-AA8D-409339022EB5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F104AF-297A-4C42-8DF1-B2B7AF6456B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KSDE</a:t>
          </a:r>
        </a:p>
        <a:p>
          <a:r>
            <a:rPr lang="en-US" dirty="0"/>
            <a:t> PK - 12</a:t>
          </a:r>
        </a:p>
      </dgm:t>
    </dgm:pt>
    <dgm:pt modelId="{5DB5919B-436B-4E34-9A81-AFFEC7713AFF}" type="parTrans" cxnId="{6005D0A6-46A0-4337-B828-43A3CB30E46B}">
      <dgm:prSet/>
      <dgm:spPr/>
      <dgm:t>
        <a:bodyPr/>
        <a:lstStyle/>
        <a:p>
          <a:endParaRPr lang="en-US"/>
        </a:p>
      </dgm:t>
    </dgm:pt>
    <dgm:pt modelId="{3DB885B5-E0A1-479E-97A2-04D109323343}" type="sibTrans" cxnId="{6005D0A6-46A0-4337-B828-43A3CB30E46B}">
      <dgm:prSet/>
      <dgm:spPr/>
      <dgm:t>
        <a:bodyPr/>
        <a:lstStyle/>
        <a:p>
          <a:endParaRPr lang="en-US"/>
        </a:p>
      </dgm:t>
    </dgm:pt>
    <dgm:pt modelId="{196704A1-9C4B-4697-93B7-D843D2FA15E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KDOL</a:t>
          </a:r>
        </a:p>
        <a:p>
          <a:r>
            <a:rPr lang="en-US" dirty="0"/>
            <a:t> LMI</a:t>
          </a:r>
        </a:p>
      </dgm:t>
    </dgm:pt>
    <dgm:pt modelId="{7B0A0350-BC33-414C-AAAD-D6E4A26E553F}" type="parTrans" cxnId="{DF00543D-7241-464D-872F-AEEA5A74B60B}">
      <dgm:prSet/>
      <dgm:spPr/>
      <dgm:t>
        <a:bodyPr/>
        <a:lstStyle/>
        <a:p>
          <a:endParaRPr lang="en-US"/>
        </a:p>
      </dgm:t>
    </dgm:pt>
    <dgm:pt modelId="{C0F8B9D8-7C37-4A11-9BD7-A1E27BDB3E3B}" type="sibTrans" cxnId="{DF00543D-7241-464D-872F-AEEA5A74B60B}">
      <dgm:prSet/>
      <dgm:spPr/>
      <dgm:t>
        <a:bodyPr/>
        <a:lstStyle/>
        <a:p>
          <a:endParaRPr lang="en-US"/>
        </a:p>
      </dgm:t>
    </dgm:pt>
    <dgm:pt modelId="{2682E0A8-279D-44BD-BB87-9E866BA6AA4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Commerce:</a:t>
          </a:r>
        </a:p>
        <a:p>
          <a:r>
            <a:rPr lang="en-US" dirty="0"/>
            <a:t>Workforce</a:t>
          </a:r>
        </a:p>
      </dgm:t>
    </dgm:pt>
    <dgm:pt modelId="{4643AB24-E997-48FE-A2D0-85DC6C916EA8}" type="parTrans" cxnId="{40834388-22CD-4E48-B405-A7DF9B02DA05}">
      <dgm:prSet/>
      <dgm:spPr/>
      <dgm:t>
        <a:bodyPr/>
        <a:lstStyle/>
        <a:p>
          <a:endParaRPr lang="en-US"/>
        </a:p>
      </dgm:t>
    </dgm:pt>
    <dgm:pt modelId="{66881351-AAF8-43DB-9722-B861BD850809}" type="sibTrans" cxnId="{40834388-22CD-4E48-B405-A7DF9B02DA05}">
      <dgm:prSet/>
      <dgm:spPr/>
      <dgm:t>
        <a:bodyPr/>
        <a:lstStyle/>
        <a:p>
          <a:endParaRPr lang="en-US"/>
        </a:p>
      </dgm:t>
    </dgm:pt>
    <dgm:pt modelId="{08A03BFE-1193-407A-892B-2594EA62A48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KBOR Data Warehouse</a:t>
          </a:r>
        </a:p>
      </dgm:t>
    </dgm:pt>
    <dgm:pt modelId="{91B10413-E825-47BB-93E5-BA40D6C6A2C4}" type="parTrans" cxnId="{DC643897-3D2B-42FE-B28A-ECC4F5E64893}">
      <dgm:prSet/>
      <dgm:spPr/>
      <dgm:t>
        <a:bodyPr/>
        <a:lstStyle/>
        <a:p>
          <a:endParaRPr lang="en-US"/>
        </a:p>
      </dgm:t>
    </dgm:pt>
    <dgm:pt modelId="{C6EACCBD-116D-4AF9-A1F5-69BFF7CE8C39}" type="sibTrans" cxnId="{DC643897-3D2B-42FE-B28A-ECC4F5E64893}">
      <dgm:prSet/>
      <dgm:spPr/>
      <dgm:t>
        <a:bodyPr/>
        <a:lstStyle/>
        <a:p>
          <a:endParaRPr lang="en-US"/>
        </a:p>
      </dgm:t>
    </dgm:pt>
    <dgm:pt modelId="{FA0AE1FB-FCEE-4AFB-BF64-27654DBBA2B5}" type="pres">
      <dgm:prSet presAssocID="{BA794C45-C702-4277-AA8D-409339022EB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8FD0C94-96E0-4BDF-8087-34B867280C25}" type="pres">
      <dgm:prSet presAssocID="{08A03BFE-1193-407A-892B-2594EA62A480}" presName="centerShape" presStyleLbl="node0" presStyleIdx="0" presStyleCnt="1"/>
      <dgm:spPr/>
    </dgm:pt>
    <dgm:pt modelId="{4C255EBC-5456-4499-B4A8-C874DCC985F8}" type="pres">
      <dgm:prSet presAssocID="{8EF104AF-297A-4C42-8DF1-B2B7AF6456B8}" presName="node" presStyleLbl="node1" presStyleIdx="0" presStyleCnt="3">
        <dgm:presLayoutVars>
          <dgm:bulletEnabled val="1"/>
        </dgm:presLayoutVars>
      </dgm:prSet>
      <dgm:spPr/>
    </dgm:pt>
    <dgm:pt modelId="{B46A5D89-1278-4AC3-8F2D-1B090D480119}" type="pres">
      <dgm:prSet presAssocID="{8EF104AF-297A-4C42-8DF1-B2B7AF6456B8}" presName="dummy" presStyleCnt="0"/>
      <dgm:spPr/>
    </dgm:pt>
    <dgm:pt modelId="{8E73CEF0-9729-46B6-AD20-D74FE9A3F2A5}" type="pres">
      <dgm:prSet presAssocID="{3DB885B5-E0A1-479E-97A2-04D109323343}" presName="sibTrans" presStyleLbl="sibTrans2D1" presStyleIdx="0" presStyleCnt="3"/>
      <dgm:spPr/>
    </dgm:pt>
    <dgm:pt modelId="{A36E456B-1336-4EFE-8DFA-1453B319D6AA}" type="pres">
      <dgm:prSet presAssocID="{2682E0A8-279D-44BD-BB87-9E866BA6AA4D}" presName="node" presStyleLbl="node1" presStyleIdx="1" presStyleCnt="3">
        <dgm:presLayoutVars>
          <dgm:bulletEnabled val="1"/>
        </dgm:presLayoutVars>
      </dgm:prSet>
      <dgm:spPr/>
    </dgm:pt>
    <dgm:pt modelId="{5729C8D0-8E16-45A5-B82A-92ECA99C1B14}" type="pres">
      <dgm:prSet presAssocID="{2682E0A8-279D-44BD-BB87-9E866BA6AA4D}" presName="dummy" presStyleCnt="0"/>
      <dgm:spPr/>
    </dgm:pt>
    <dgm:pt modelId="{D2EF18B0-99C3-4A3F-8CC6-F09E409067D2}" type="pres">
      <dgm:prSet presAssocID="{66881351-AAF8-43DB-9722-B861BD850809}" presName="sibTrans" presStyleLbl="sibTrans2D1" presStyleIdx="1" presStyleCnt="3"/>
      <dgm:spPr/>
    </dgm:pt>
    <dgm:pt modelId="{640BE475-7458-474A-8710-45021874B7C2}" type="pres">
      <dgm:prSet presAssocID="{196704A1-9C4B-4697-93B7-D843D2FA15E5}" presName="node" presStyleLbl="node1" presStyleIdx="2" presStyleCnt="3">
        <dgm:presLayoutVars>
          <dgm:bulletEnabled val="1"/>
        </dgm:presLayoutVars>
      </dgm:prSet>
      <dgm:spPr/>
    </dgm:pt>
    <dgm:pt modelId="{9F8EE7FB-15E0-45F4-A73A-05173F512A7D}" type="pres">
      <dgm:prSet presAssocID="{196704A1-9C4B-4697-93B7-D843D2FA15E5}" presName="dummy" presStyleCnt="0"/>
      <dgm:spPr/>
    </dgm:pt>
    <dgm:pt modelId="{FD762529-5093-4D81-99A8-DDB24753AF95}" type="pres">
      <dgm:prSet presAssocID="{C0F8B9D8-7C37-4A11-9BD7-A1E27BDB3E3B}" presName="sibTrans" presStyleLbl="sibTrans2D1" presStyleIdx="2" presStyleCnt="3"/>
      <dgm:spPr/>
    </dgm:pt>
  </dgm:ptLst>
  <dgm:cxnLst>
    <dgm:cxn modelId="{1CEBEF14-5391-475A-BB3E-EC4EA5950AA7}" type="presOf" srcId="{BA794C45-C702-4277-AA8D-409339022EB5}" destId="{FA0AE1FB-FCEE-4AFB-BF64-27654DBBA2B5}" srcOrd="0" destOrd="0" presId="urn:microsoft.com/office/officeart/2005/8/layout/radial6"/>
    <dgm:cxn modelId="{2F23A022-A464-4724-8CAC-C4D2A5BFC756}" type="presOf" srcId="{C0F8B9D8-7C37-4A11-9BD7-A1E27BDB3E3B}" destId="{FD762529-5093-4D81-99A8-DDB24753AF95}" srcOrd="0" destOrd="0" presId="urn:microsoft.com/office/officeart/2005/8/layout/radial6"/>
    <dgm:cxn modelId="{7B8EB726-932E-4E70-9EF0-B7BC9435ACC2}" type="presOf" srcId="{196704A1-9C4B-4697-93B7-D843D2FA15E5}" destId="{640BE475-7458-474A-8710-45021874B7C2}" srcOrd="0" destOrd="0" presId="urn:microsoft.com/office/officeart/2005/8/layout/radial6"/>
    <dgm:cxn modelId="{47A34934-66A8-4BD1-A433-B45E0D3D20FC}" type="presOf" srcId="{66881351-AAF8-43DB-9722-B861BD850809}" destId="{D2EF18B0-99C3-4A3F-8CC6-F09E409067D2}" srcOrd="0" destOrd="0" presId="urn:microsoft.com/office/officeart/2005/8/layout/radial6"/>
    <dgm:cxn modelId="{DF00543D-7241-464D-872F-AEEA5A74B60B}" srcId="{08A03BFE-1193-407A-892B-2594EA62A480}" destId="{196704A1-9C4B-4697-93B7-D843D2FA15E5}" srcOrd="2" destOrd="0" parTransId="{7B0A0350-BC33-414C-AAAD-D6E4A26E553F}" sibTransId="{C0F8B9D8-7C37-4A11-9BD7-A1E27BDB3E3B}"/>
    <dgm:cxn modelId="{6417E34B-F937-46FF-B9EC-D66FAF0A0D7C}" type="presOf" srcId="{3DB885B5-E0A1-479E-97A2-04D109323343}" destId="{8E73CEF0-9729-46B6-AD20-D74FE9A3F2A5}" srcOrd="0" destOrd="0" presId="urn:microsoft.com/office/officeart/2005/8/layout/radial6"/>
    <dgm:cxn modelId="{40834388-22CD-4E48-B405-A7DF9B02DA05}" srcId="{08A03BFE-1193-407A-892B-2594EA62A480}" destId="{2682E0A8-279D-44BD-BB87-9E866BA6AA4D}" srcOrd="1" destOrd="0" parTransId="{4643AB24-E997-48FE-A2D0-85DC6C916EA8}" sibTransId="{66881351-AAF8-43DB-9722-B861BD850809}"/>
    <dgm:cxn modelId="{DC643897-3D2B-42FE-B28A-ECC4F5E64893}" srcId="{BA794C45-C702-4277-AA8D-409339022EB5}" destId="{08A03BFE-1193-407A-892B-2594EA62A480}" srcOrd="0" destOrd="0" parTransId="{91B10413-E825-47BB-93E5-BA40D6C6A2C4}" sibTransId="{C6EACCBD-116D-4AF9-A1F5-69BFF7CE8C39}"/>
    <dgm:cxn modelId="{6005D0A6-46A0-4337-B828-43A3CB30E46B}" srcId="{08A03BFE-1193-407A-892B-2594EA62A480}" destId="{8EF104AF-297A-4C42-8DF1-B2B7AF6456B8}" srcOrd="0" destOrd="0" parTransId="{5DB5919B-436B-4E34-9A81-AFFEC7713AFF}" sibTransId="{3DB885B5-E0A1-479E-97A2-04D109323343}"/>
    <dgm:cxn modelId="{F01419BF-F217-4B87-ADDA-F87DDB9A3916}" type="presOf" srcId="{08A03BFE-1193-407A-892B-2594EA62A480}" destId="{48FD0C94-96E0-4BDF-8087-34B867280C25}" srcOrd="0" destOrd="0" presId="urn:microsoft.com/office/officeart/2005/8/layout/radial6"/>
    <dgm:cxn modelId="{F08AF9D3-621D-41B5-8304-7167E70EE135}" type="presOf" srcId="{8EF104AF-297A-4C42-8DF1-B2B7AF6456B8}" destId="{4C255EBC-5456-4499-B4A8-C874DCC985F8}" srcOrd="0" destOrd="0" presId="urn:microsoft.com/office/officeart/2005/8/layout/radial6"/>
    <dgm:cxn modelId="{1CFCB4E5-06C9-40D0-8A5B-508369BB8C25}" type="presOf" srcId="{2682E0A8-279D-44BD-BB87-9E866BA6AA4D}" destId="{A36E456B-1336-4EFE-8DFA-1453B319D6AA}" srcOrd="0" destOrd="0" presId="urn:microsoft.com/office/officeart/2005/8/layout/radial6"/>
    <dgm:cxn modelId="{0EC3E969-AFF6-4B3F-8510-3C66D5B99B96}" type="presParOf" srcId="{FA0AE1FB-FCEE-4AFB-BF64-27654DBBA2B5}" destId="{48FD0C94-96E0-4BDF-8087-34B867280C25}" srcOrd="0" destOrd="0" presId="urn:microsoft.com/office/officeart/2005/8/layout/radial6"/>
    <dgm:cxn modelId="{6B39B955-BBB1-4D3C-A0C6-2A49AA5EF735}" type="presParOf" srcId="{FA0AE1FB-FCEE-4AFB-BF64-27654DBBA2B5}" destId="{4C255EBC-5456-4499-B4A8-C874DCC985F8}" srcOrd="1" destOrd="0" presId="urn:microsoft.com/office/officeart/2005/8/layout/radial6"/>
    <dgm:cxn modelId="{B371512A-2899-4D9C-AFCD-3B9D8F9C784F}" type="presParOf" srcId="{FA0AE1FB-FCEE-4AFB-BF64-27654DBBA2B5}" destId="{B46A5D89-1278-4AC3-8F2D-1B090D480119}" srcOrd="2" destOrd="0" presId="urn:microsoft.com/office/officeart/2005/8/layout/radial6"/>
    <dgm:cxn modelId="{37E2C617-8633-44DD-9C2F-E896A0D919BC}" type="presParOf" srcId="{FA0AE1FB-FCEE-4AFB-BF64-27654DBBA2B5}" destId="{8E73CEF0-9729-46B6-AD20-D74FE9A3F2A5}" srcOrd="3" destOrd="0" presId="urn:microsoft.com/office/officeart/2005/8/layout/radial6"/>
    <dgm:cxn modelId="{D38F4103-F070-439D-9711-89605851091F}" type="presParOf" srcId="{FA0AE1FB-FCEE-4AFB-BF64-27654DBBA2B5}" destId="{A36E456B-1336-4EFE-8DFA-1453B319D6AA}" srcOrd="4" destOrd="0" presId="urn:microsoft.com/office/officeart/2005/8/layout/radial6"/>
    <dgm:cxn modelId="{AFA773BD-3FB6-4C48-9623-93C484FB62A4}" type="presParOf" srcId="{FA0AE1FB-FCEE-4AFB-BF64-27654DBBA2B5}" destId="{5729C8D0-8E16-45A5-B82A-92ECA99C1B14}" srcOrd="5" destOrd="0" presId="urn:microsoft.com/office/officeart/2005/8/layout/radial6"/>
    <dgm:cxn modelId="{BC290FA5-6583-44E7-A6BB-1776168F208D}" type="presParOf" srcId="{FA0AE1FB-FCEE-4AFB-BF64-27654DBBA2B5}" destId="{D2EF18B0-99C3-4A3F-8CC6-F09E409067D2}" srcOrd="6" destOrd="0" presId="urn:microsoft.com/office/officeart/2005/8/layout/radial6"/>
    <dgm:cxn modelId="{F59C3B10-00CC-4FEF-8DFA-FB31245EBE3A}" type="presParOf" srcId="{FA0AE1FB-FCEE-4AFB-BF64-27654DBBA2B5}" destId="{640BE475-7458-474A-8710-45021874B7C2}" srcOrd="7" destOrd="0" presId="urn:microsoft.com/office/officeart/2005/8/layout/radial6"/>
    <dgm:cxn modelId="{A699D955-44FD-45F0-9E68-29AD0D3CD97C}" type="presParOf" srcId="{FA0AE1FB-FCEE-4AFB-BF64-27654DBBA2B5}" destId="{9F8EE7FB-15E0-45F4-A73A-05173F512A7D}" srcOrd="8" destOrd="0" presId="urn:microsoft.com/office/officeart/2005/8/layout/radial6"/>
    <dgm:cxn modelId="{424A8091-53CC-4F99-B053-E0ABC265CBCB}" type="presParOf" srcId="{FA0AE1FB-FCEE-4AFB-BF64-27654DBBA2B5}" destId="{FD762529-5093-4D81-99A8-DDB24753AF95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794C45-C702-4277-AA8D-409339022EB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EF104AF-297A-4C42-8DF1-B2B7AF6456B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IHEs</a:t>
          </a:r>
        </a:p>
      </dgm:t>
    </dgm:pt>
    <dgm:pt modelId="{5DB5919B-436B-4E34-9A81-AFFEC7713AFF}" type="parTrans" cxnId="{6005D0A6-46A0-4337-B828-43A3CB30E46B}">
      <dgm:prSet/>
      <dgm:spPr/>
      <dgm:t>
        <a:bodyPr/>
        <a:lstStyle/>
        <a:p>
          <a:endParaRPr lang="en-US"/>
        </a:p>
      </dgm:t>
    </dgm:pt>
    <dgm:pt modelId="{3DB885B5-E0A1-479E-97A2-04D109323343}" type="sibTrans" cxnId="{6005D0A6-46A0-4337-B828-43A3CB30E46B}">
      <dgm:prSet/>
      <dgm:spPr/>
      <dgm:t>
        <a:bodyPr/>
        <a:lstStyle/>
        <a:p>
          <a:endParaRPr lang="en-US"/>
        </a:p>
      </dgm:t>
    </dgm:pt>
    <dgm:pt modelId="{E826C081-BFBD-4C98-B05A-0560663A3E6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KBOR</a:t>
          </a:r>
        </a:p>
      </dgm:t>
    </dgm:pt>
    <dgm:pt modelId="{3D73235F-D102-4C49-8E63-46A267163CCB}" type="parTrans" cxnId="{B94F8701-3FEC-4EAE-9613-D57040D8C280}">
      <dgm:prSet/>
      <dgm:spPr/>
      <dgm:t>
        <a:bodyPr/>
        <a:lstStyle/>
        <a:p>
          <a:endParaRPr lang="en-US"/>
        </a:p>
      </dgm:t>
    </dgm:pt>
    <dgm:pt modelId="{19B33DC0-45A9-4A41-96A7-A9D9933C4587}" type="sibTrans" cxnId="{B94F8701-3FEC-4EAE-9613-D57040D8C280}">
      <dgm:prSet/>
      <dgm:spPr/>
      <dgm:t>
        <a:bodyPr/>
        <a:lstStyle/>
        <a:p>
          <a:endParaRPr lang="en-US" dirty="0"/>
        </a:p>
      </dgm:t>
    </dgm:pt>
    <dgm:pt modelId="{196704A1-9C4B-4697-93B7-D843D2FA15E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KDOL</a:t>
          </a:r>
        </a:p>
      </dgm:t>
    </dgm:pt>
    <dgm:pt modelId="{7B0A0350-BC33-414C-AAAD-D6E4A26E553F}" type="parTrans" cxnId="{DF00543D-7241-464D-872F-AEEA5A74B60B}">
      <dgm:prSet/>
      <dgm:spPr/>
      <dgm:t>
        <a:bodyPr/>
        <a:lstStyle/>
        <a:p>
          <a:endParaRPr lang="en-US"/>
        </a:p>
      </dgm:t>
    </dgm:pt>
    <dgm:pt modelId="{C0F8B9D8-7C37-4A11-9BD7-A1E27BDB3E3B}" type="sibTrans" cxnId="{DF00543D-7241-464D-872F-AEEA5A74B60B}">
      <dgm:prSet/>
      <dgm:spPr/>
      <dgm:t>
        <a:bodyPr/>
        <a:lstStyle/>
        <a:p>
          <a:endParaRPr lang="en-US"/>
        </a:p>
      </dgm:t>
    </dgm:pt>
    <dgm:pt modelId="{BD8DD19C-D709-48A1-AFB6-1C6112CA7AA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LWIBs</a:t>
          </a:r>
        </a:p>
      </dgm:t>
    </dgm:pt>
    <dgm:pt modelId="{2A0DE7B9-A0E8-45E6-B36E-57484AD8B65A}" type="parTrans" cxnId="{6D865EDB-493F-4B1C-95BD-BF2F42FEA39C}">
      <dgm:prSet/>
      <dgm:spPr/>
      <dgm:t>
        <a:bodyPr/>
        <a:lstStyle/>
        <a:p>
          <a:endParaRPr lang="en-US"/>
        </a:p>
      </dgm:t>
    </dgm:pt>
    <dgm:pt modelId="{A27F222F-861C-4D0B-BF4E-A33EE6CF5C88}" type="sibTrans" cxnId="{6D865EDB-493F-4B1C-95BD-BF2F42FEA39C}">
      <dgm:prSet/>
      <dgm:spPr/>
      <dgm:t>
        <a:bodyPr/>
        <a:lstStyle/>
        <a:p>
          <a:endParaRPr lang="en-US"/>
        </a:p>
      </dgm:t>
    </dgm:pt>
    <dgm:pt modelId="{DFAC3076-71A6-4C04-AE37-CF2CA6020829}" type="pres">
      <dgm:prSet presAssocID="{BA794C45-C702-4277-AA8D-409339022EB5}" presName="Name0" presStyleCnt="0">
        <dgm:presLayoutVars>
          <dgm:dir/>
          <dgm:resizeHandles val="exact"/>
        </dgm:presLayoutVars>
      </dgm:prSet>
      <dgm:spPr/>
    </dgm:pt>
    <dgm:pt modelId="{95A2F2EF-BE66-467F-8A6E-3BEC649D1833}" type="pres">
      <dgm:prSet presAssocID="{8EF104AF-297A-4C42-8DF1-B2B7AF6456B8}" presName="node" presStyleLbl="node1" presStyleIdx="0" presStyleCnt="4">
        <dgm:presLayoutVars>
          <dgm:bulletEnabled val="1"/>
        </dgm:presLayoutVars>
      </dgm:prSet>
      <dgm:spPr/>
    </dgm:pt>
    <dgm:pt modelId="{23222DC6-68E8-4C9B-9967-F71A22C4BD0A}" type="pres">
      <dgm:prSet presAssocID="{3DB885B5-E0A1-479E-97A2-04D109323343}" presName="sibTrans" presStyleLbl="sibTrans2D1" presStyleIdx="0" presStyleCnt="3"/>
      <dgm:spPr/>
    </dgm:pt>
    <dgm:pt modelId="{B283FB62-98D0-4CC6-A085-0DD0258E832D}" type="pres">
      <dgm:prSet presAssocID="{3DB885B5-E0A1-479E-97A2-04D109323343}" presName="connectorText" presStyleLbl="sibTrans2D1" presStyleIdx="0" presStyleCnt="3"/>
      <dgm:spPr/>
    </dgm:pt>
    <dgm:pt modelId="{93DB2215-6BDF-455E-BFBF-737CDD67041A}" type="pres">
      <dgm:prSet presAssocID="{E826C081-BFBD-4C98-B05A-0560663A3E6F}" presName="node" presStyleLbl="node1" presStyleIdx="1" presStyleCnt="4">
        <dgm:presLayoutVars>
          <dgm:bulletEnabled val="1"/>
        </dgm:presLayoutVars>
      </dgm:prSet>
      <dgm:spPr/>
    </dgm:pt>
    <dgm:pt modelId="{DD31EF75-5A2D-46E3-8B5D-37667667FEBF}" type="pres">
      <dgm:prSet presAssocID="{19B33DC0-45A9-4A41-96A7-A9D9933C4587}" presName="sibTrans" presStyleLbl="sibTrans2D1" presStyleIdx="1" presStyleCnt="3" custAng="10800000"/>
      <dgm:spPr/>
    </dgm:pt>
    <dgm:pt modelId="{D3AE5B9F-C7AD-4385-BE2E-305459E87D14}" type="pres">
      <dgm:prSet presAssocID="{19B33DC0-45A9-4A41-96A7-A9D9933C4587}" presName="connectorText" presStyleLbl="sibTrans2D1" presStyleIdx="1" presStyleCnt="3"/>
      <dgm:spPr/>
    </dgm:pt>
    <dgm:pt modelId="{D0BB101E-163B-4479-8324-F8768DADAC43}" type="pres">
      <dgm:prSet presAssocID="{196704A1-9C4B-4697-93B7-D843D2FA15E5}" presName="node" presStyleLbl="node1" presStyleIdx="2" presStyleCnt="4">
        <dgm:presLayoutVars>
          <dgm:bulletEnabled val="1"/>
        </dgm:presLayoutVars>
      </dgm:prSet>
      <dgm:spPr/>
    </dgm:pt>
    <dgm:pt modelId="{467FA1FF-546A-4E7C-8B3A-F13749C750E4}" type="pres">
      <dgm:prSet presAssocID="{C0F8B9D8-7C37-4A11-9BD7-A1E27BDB3E3B}" presName="sibTrans" presStyleLbl="sibTrans2D1" presStyleIdx="2" presStyleCnt="3"/>
      <dgm:spPr/>
    </dgm:pt>
    <dgm:pt modelId="{A63B88B0-861A-4029-A2B7-6BDEB4DCCA18}" type="pres">
      <dgm:prSet presAssocID="{C0F8B9D8-7C37-4A11-9BD7-A1E27BDB3E3B}" presName="connectorText" presStyleLbl="sibTrans2D1" presStyleIdx="2" presStyleCnt="3"/>
      <dgm:spPr/>
    </dgm:pt>
    <dgm:pt modelId="{3C68774E-16CE-4EAC-A59C-71BD05BF9ED8}" type="pres">
      <dgm:prSet presAssocID="{BD8DD19C-D709-48A1-AFB6-1C6112CA7AAF}" presName="node" presStyleLbl="node1" presStyleIdx="3" presStyleCnt="4">
        <dgm:presLayoutVars>
          <dgm:bulletEnabled val="1"/>
        </dgm:presLayoutVars>
      </dgm:prSet>
      <dgm:spPr/>
    </dgm:pt>
  </dgm:ptLst>
  <dgm:cxnLst>
    <dgm:cxn modelId="{B94F8701-3FEC-4EAE-9613-D57040D8C280}" srcId="{BA794C45-C702-4277-AA8D-409339022EB5}" destId="{E826C081-BFBD-4C98-B05A-0560663A3E6F}" srcOrd="1" destOrd="0" parTransId="{3D73235F-D102-4C49-8E63-46A267163CCB}" sibTransId="{19B33DC0-45A9-4A41-96A7-A9D9933C4587}"/>
    <dgm:cxn modelId="{0FEBDA23-B801-4385-B4DA-344B62695965}" type="presOf" srcId="{19B33DC0-45A9-4A41-96A7-A9D9933C4587}" destId="{D3AE5B9F-C7AD-4385-BE2E-305459E87D14}" srcOrd="1" destOrd="0" presId="urn:microsoft.com/office/officeart/2005/8/layout/process1"/>
    <dgm:cxn modelId="{3CAC262A-2D1C-4052-8B24-3317F45924D0}" type="presOf" srcId="{196704A1-9C4B-4697-93B7-D843D2FA15E5}" destId="{D0BB101E-163B-4479-8324-F8768DADAC43}" srcOrd="0" destOrd="0" presId="urn:microsoft.com/office/officeart/2005/8/layout/process1"/>
    <dgm:cxn modelId="{DF00543D-7241-464D-872F-AEEA5A74B60B}" srcId="{BA794C45-C702-4277-AA8D-409339022EB5}" destId="{196704A1-9C4B-4697-93B7-D843D2FA15E5}" srcOrd="2" destOrd="0" parTransId="{7B0A0350-BC33-414C-AAAD-D6E4A26E553F}" sibTransId="{C0F8B9D8-7C37-4A11-9BD7-A1E27BDB3E3B}"/>
    <dgm:cxn modelId="{A5CFB35D-0CEC-4494-8CA4-8512BBB73CD9}" type="presOf" srcId="{BD8DD19C-D709-48A1-AFB6-1C6112CA7AAF}" destId="{3C68774E-16CE-4EAC-A59C-71BD05BF9ED8}" srcOrd="0" destOrd="0" presId="urn:microsoft.com/office/officeart/2005/8/layout/process1"/>
    <dgm:cxn modelId="{0B723A51-1F3D-46E5-8BE6-68F675128541}" type="presOf" srcId="{E826C081-BFBD-4C98-B05A-0560663A3E6F}" destId="{93DB2215-6BDF-455E-BFBF-737CDD67041A}" srcOrd="0" destOrd="0" presId="urn:microsoft.com/office/officeart/2005/8/layout/process1"/>
    <dgm:cxn modelId="{19CA5953-62BE-4943-8392-58BFB8F937D0}" type="presOf" srcId="{3DB885B5-E0A1-479E-97A2-04D109323343}" destId="{B283FB62-98D0-4CC6-A085-0DD0258E832D}" srcOrd="1" destOrd="0" presId="urn:microsoft.com/office/officeart/2005/8/layout/process1"/>
    <dgm:cxn modelId="{6005D0A6-46A0-4337-B828-43A3CB30E46B}" srcId="{BA794C45-C702-4277-AA8D-409339022EB5}" destId="{8EF104AF-297A-4C42-8DF1-B2B7AF6456B8}" srcOrd="0" destOrd="0" parTransId="{5DB5919B-436B-4E34-9A81-AFFEC7713AFF}" sibTransId="{3DB885B5-E0A1-479E-97A2-04D109323343}"/>
    <dgm:cxn modelId="{3F29B3B0-4BCC-4181-A28E-E139C7EF772D}" type="presOf" srcId="{C0F8B9D8-7C37-4A11-9BD7-A1E27BDB3E3B}" destId="{A63B88B0-861A-4029-A2B7-6BDEB4DCCA18}" srcOrd="1" destOrd="0" presId="urn:microsoft.com/office/officeart/2005/8/layout/process1"/>
    <dgm:cxn modelId="{43B221B2-C682-4ACD-A0EE-49F37FE1CFAA}" type="presOf" srcId="{19B33DC0-45A9-4A41-96A7-A9D9933C4587}" destId="{DD31EF75-5A2D-46E3-8B5D-37667667FEBF}" srcOrd="0" destOrd="0" presId="urn:microsoft.com/office/officeart/2005/8/layout/process1"/>
    <dgm:cxn modelId="{A8F04BBD-761A-49CE-86A6-F9C71B9DF020}" type="presOf" srcId="{C0F8B9D8-7C37-4A11-9BD7-A1E27BDB3E3B}" destId="{467FA1FF-546A-4E7C-8B3A-F13749C750E4}" srcOrd="0" destOrd="0" presId="urn:microsoft.com/office/officeart/2005/8/layout/process1"/>
    <dgm:cxn modelId="{D764BFC0-4BF6-46C1-97C4-A81229067875}" type="presOf" srcId="{8EF104AF-297A-4C42-8DF1-B2B7AF6456B8}" destId="{95A2F2EF-BE66-467F-8A6E-3BEC649D1833}" srcOrd="0" destOrd="0" presId="urn:microsoft.com/office/officeart/2005/8/layout/process1"/>
    <dgm:cxn modelId="{E90F4FCB-9D5B-4DBB-A700-F485381BFAB4}" type="presOf" srcId="{3DB885B5-E0A1-479E-97A2-04D109323343}" destId="{23222DC6-68E8-4C9B-9967-F71A22C4BD0A}" srcOrd="0" destOrd="0" presId="urn:microsoft.com/office/officeart/2005/8/layout/process1"/>
    <dgm:cxn modelId="{6D865EDB-493F-4B1C-95BD-BF2F42FEA39C}" srcId="{BA794C45-C702-4277-AA8D-409339022EB5}" destId="{BD8DD19C-D709-48A1-AFB6-1C6112CA7AAF}" srcOrd="3" destOrd="0" parTransId="{2A0DE7B9-A0E8-45E6-B36E-57484AD8B65A}" sibTransId="{A27F222F-861C-4D0B-BF4E-A33EE6CF5C88}"/>
    <dgm:cxn modelId="{AA0E52E3-46A7-45C0-949A-458CDDB460ED}" type="presOf" srcId="{BA794C45-C702-4277-AA8D-409339022EB5}" destId="{DFAC3076-71A6-4C04-AE37-CF2CA6020829}" srcOrd="0" destOrd="0" presId="urn:microsoft.com/office/officeart/2005/8/layout/process1"/>
    <dgm:cxn modelId="{32B2C67D-984B-43FA-8D28-26B9EA7E48F2}" type="presParOf" srcId="{DFAC3076-71A6-4C04-AE37-CF2CA6020829}" destId="{95A2F2EF-BE66-467F-8A6E-3BEC649D1833}" srcOrd="0" destOrd="0" presId="urn:microsoft.com/office/officeart/2005/8/layout/process1"/>
    <dgm:cxn modelId="{2F858DF0-90D1-4AEB-A7DB-C1336637AAAC}" type="presParOf" srcId="{DFAC3076-71A6-4C04-AE37-CF2CA6020829}" destId="{23222DC6-68E8-4C9B-9967-F71A22C4BD0A}" srcOrd="1" destOrd="0" presId="urn:microsoft.com/office/officeart/2005/8/layout/process1"/>
    <dgm:cxn modelId="{1CA34C5A-E9B5-4B89-BB3F-ABEF977F06FF}" type="presParOf" srcId="{23222DC6-68E8-4C9B-9967-F71A22C4BD0A}" destId="{B283FB62-98D0-4CC6-A085-0DD0258E832D}" srcOrd="0" destOrd="0" presId="urn:microsoft.com/office/officeart/2005/8/layout/process1"/>
    <dgm:cxn modelId="{4FA13001-3C97-4B18-A7F9-71B034E1C481}" type="presParOf" srcId="{DFAC3076-71A6-4C04-AE37-CF2CA6020829}" destId="{93DB2215-6BDF-455E-BFBF-737CDD67041A}" srcOrd="2" destOrd="0" presId="urn:microsoft.com/office/officeart/2005/8/layout/process1"/>
    <dgm:cxn modelId="{5E4BE984-36AE-4977-91C1-2DCE1E82DBC6}" type="presParOf" srcId="{DFAC3076-71A6-4C04-AE37-CF2CA6020829}" destId="{DD31EF75-5A2D-46E3-8B5D-37667667FEBF}" srcOrd="3" destOrd="0" presId="urn:microsoft.com/office/officeart/2005/8/layout/process1"/>
    <dgm:cxn modelId="{E5FD7D15-426D-4338-BB8D-6DEA3AD9FE60}" type="presParOf" srcId="{DD31EF75-5A2D-46E3-8B5D-37667667FEBF}" destId="{D3AE5B9F-C7AD-4385-BE2E-305459E87D14}" srcOrd="0" destOrd="0" presId="urn:microsoft.com/office/officeart/2005/8/layout/process1"/>
    <dgm:cxn modelId="{EF93E224-4236-4C7D-96AB-4CD2AF2381C6}" type="presParOf" srcId="{DFAC3076-71A6-4C04-AE37-CF2CA6020829}" destId="{D0BB101E-163B-4479-8324-F8768DADAC43}" srcOrd="4" destOrd="0" presId="urn:microsoft.com/office/officeart/2005/8/layout/process1"/>
    <dgm:cxn modelId="{9BEBD537-7234-4EBF-AA90-0D9555DAF20D}" type="presParOf" srcId="{DFAC3076-71A6-4C04-AE37-CF2CA6020829}" destId="{467FA1FF-546A-4E7C-8B3A-F13749C750E4}" srcOrd="5" destOrd="0" presId="urn:microsoft.com/office/officeart/2005/8/layout/process1"/>
    <dgm:cxn modelId="{64C946ED-8F0F-4062-A147-CF30A1114B0F}" type="presParOf" srcId="{467FA1FF-546A-4E7C-8B3A-F13749C750E4}" destId="{A63B88B0-861A-4029-A2B7-6BDEB4DCCA18}" srcOrd="0" destOrd="0" presId="urn:microsoft.com/office/officeart/2005/8/layout/process1"/>
    <dgm:cxn modelId="{0A7953BB-2D7C-4A41-BD9B-D8E9BF9E8BD5}" type="presParOf" srcId="{DFAC3076-71A6-4C04-AE37-CF2CA6020829}" destId="{3C68774E-16CE-4EAC-A59C-71BD05BF9ED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0D8848-330A-4ED8-B64D-54D11A08F7C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D9374F-B3A1-4AD1-A32F-3AE93AB8B84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IHEs</a:t>
          </a:r>
        </a:p>
      </dgm:t>
    </dgm:pt>
    <dgm:pt modelId="{276365E0-AB97-4854-BD39-E2923667F021}" type="parTrans" cxnId="{5E5D45EF-9E93-43E3-BF62-DC41CF8EF229}">
      <dgm:prSet/>
      <dgm:spPr/>
      <dgm:t>
        <a:bodyPr/>
        <a:lstStyle/>
        <a:p>
          <a:endParaRPr lang="en-US"/>
        </a:p>
      </dgm:t>
    </dgm:pt>
    <dgm:pt modelId="{C7EF36EF-5C7D-43F2-9795-6B2FF7066379}" type="sibTrans" cxnId="{5E5D45EF-9E93-43E3-BF62-DC41CF8EF229}">
      <dgm:prSet/>
      <dgm:spPr/>
      <dgm:t>
        <a:bodyPr/>
        <a:lstStyle/>
        <a:p>
          <a:endParaRPr lang="en-US"/>
        </a:p>
      </dgm:t>
    </dgm:pt>
    <dgm:pt modelId="{50C326D3-8F8A-4A40-8135-47D60C4EBDF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KBOR</a:t>
          </a:r>
        </a:p>
      </dgm:t>
    </dgm:pt>
    <dgm:pt modelId="{F9BC162C-D729-449A-A723-862C5D1392DD}" type="parTrans" cxnId="{CC0BBC74-60AD-454F-9507-1BC7D18B7989}">
      <dgm:prSet/>
      <dgm:spPr/>
      <dgm:t>
        <a:bodyPr/>
        <a:lstStyle/>
        <a:p>
          <a:endParaRPr lang="en-US"/>
        </a:p>
      </dgm:t>
    </dgm:pt>
    <dgm:pt modelId="{C11F4E08-0947-42AB-A976-D6A6765209C1}" type="sibTrans" cxnId="{CC0BBC74-60AD-454F-9507-1BC7D18B7989}">
      <dgm:prSet/>
      <dgm:spPr/>
      <dgm:t>
        <a:bodyPr/>
        <a:lstStyle/>
        <a:p>
          <a:endParaRPr lang="en-US"/>
        </a:p>
      </dgm:t>
    </dgm:pt>
    <dgm:pt modelId="{E6952B25-C601-4AD6-962C-FDC9E15F799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KDOL</a:t>
          </a:r>
        </a:p>
      </dgm:t>
    </dgm:pt>
    <dgm:pt modelId="{624FC033-C392-4A37-A9DD-809C300A6FBC}" type="parTrans" cxnId="{08C9851D-8EB3-4C57-81A7-1ADF3BAF3224}">
      <dgm:prSet/>
      <dgm:spPr/>
      <dgm:t>
        <a:bodyPr/>
        <a:lstStyle/>
        <a:p>
          <a:endParaRPr lang="en-US"/>
        </a:p>
      </dgm:t>
    </dgm:pt>
    <dgm:pt modelId="{72C7CD27-7F87-4275-B253-28C2799EF2CF}" type="sibTrans" cxnId="{08C9851D-8EB3-4C57-81A7-1ADF3BAF3224}">
      <dgm:prSet/>
      <dgm:spPr/>
      <dgm:t>
        <a:bodyPr/>
        <a:lstStyle/>
        <a:p>
          <a:endParaRPr lang="en-US"/>
        </a:p>
      </dgm:t>
    </dgm:pt>
    <dgm:pt modelId="{38FA2FA8-C037-4962-A66D-AABF22E7B36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LWIBs</a:t>
          </a:r>
        </a:p>
      </dgm:t>
    </dgm:pt>
    <dgm:pt modelId="{A33F520A-B503-4314-B9FE-E03B976B7843}" type="parTrans" cxnId="{F0554865-AD5B-4B59-9BC3-2561514B5145}">
      <dgm:prSet/>
      <dgm:spPr/>
      <dgm:t>
        <a:bodyPr/>
        <a:lstStyle/>
        <a:p>
          <a:endParaRPr lang="en-US"/>
        </a:p>
      </dgm:t>
    </dgm:pt>
    <dgm:pt modelId="{1A3A5819-7260-412A-9461-543867BE1F23}" type="sibTrans" cxnId="{F0554865-AD5B-4B59-9BC3-2561514B5145}">
      <dgm:prSet/>
      <dgm:spPr/>
      <dgm:t>
        <a:bodyPr/>
        <a:lstStyle/>
        <a:p>
          <a:endParaRPr lang="en-US"/>
        </a:p>
      </dgm:t>
    </dgm:pt>
    <dgm:pt modelId="{73416207-5A3B-4897-A37D-47F3DAFAC446}" type="pres">
      <dgm:prSet presAssocID="{2D0D8848-330A-4ED8-B64D-54D11A08F7CD}" presName="Name0" presStyleCnt="0">
        <dgm:presLayoutVars>
          <dgm:dir/>
          <dgm:resizeHandles val="exact"/>
        </dgm:presLayoutVars>
      </dgm:prSet>
      <dgm:spPr/>
    </dgm:pt>
    <dgm:pt modelId="{4BFF0F61-AB28-4AED-BE36-388BF2F3F94E}" type="pres">
      <dgm:prSet presAssocID="{BFD9374F-B3A1-4AD1-A32F-3AE93AB8B847}" presName="node" presStyleLbl="node1" presStyleIdx="0" presStyleCnt="4" custLinFactX="72315" custLinFactNeighborX="100000" custLinFactNeighborY="-94629">
        <dgm:presLayoutVars>
          <dgm:bulletEnabled val="1"/>
        </dgm:presLayoutVars>
      </dgm:prSet>
      <dgm:spPr/>
    </dgm:pt>
    <dgm:pt modelId="{4DFDC130-6D08-4461-A3E9-A5C312A8BEC7}" type="pres">
      <dgm:prSet presAssocID="{C7EF36EF-5C7D-43F2-9795-6B2FF7066379}" presName="sibTrans" presStyleLbl="sibTrans2D1" presStyleIdx="0" presStyleCnt="3" custScaleX="166558"/>
      <dgm:spPr>
        <a:prstGeom prst="leftRightArrow">
          <a:avLst/>
        </a:prstGeom>
      </dgm:spPr>
    </dgm:pt>
    <dgm:pt modelId="{B3F9B557-AB99-4C85-84BD-91F81F27D4AE}" type="pres">
      <dgm:prSet presAssocID="{C7EF36EF-5C7D-43F2-9795-6B2FF7066379}" presName="connectorText" presStyleLbl="sibTrans2D1" presStyleIdx="0" presStyleCnt="3"/>
      <dgm:spPr/>
    </dgm:pt>
    <dgm:pt modelId="{2DF3311C-E075-448D-9152-5FBD7FB5FB72}" type="pres">
      <dgm:prSet presAssocID="{50C326D3-8F8A-4A40-8135-47D60C4EBDF2}" presName="node" presStyleLbl="node1" presStyleIdx="1" presStyleCnt="4" custLinFactX="-6034" custLinFactNeighborX="-100000" custLinFactNeighborY="99904">
        <dgm:presLayoutVars>
          <dgm:bulletEnabled val="1"/>
        </dgm:presLayoutVars>
      </dgm:prSet>
      <dgm:spPr/>
    </dgm:pt>
    <dgm:pt modelId="{F9FCD9DC-0387-4FFA-AFFC-A54AA9852B6E}" type="pres">
      <dgm:prSet presAssocID="{C11F4E08-0947-42AB-A976-D6A6765209C1}" presName="sibTrans" presStyleLbl="sibTrans2D1" presStyleIdx="1" presStyleCnt="3" custAng="79527" custScaleX="104558" custScaleY="110855" custLinFactNeighborX="1498" custLinFactNeighborY="23184"/>
      <dgm:spPr>
        <a:prstGeom prst="leftArrow">
          <a:avLst/>
        </a:prstGeom>
      </dgm:spPr>
    </dgm:pt>
    <dgm:pt modelId="{2052D116-70BF-48A3-AC25-B116CCCA1F99}" type="pres">
      <dgm:prSet presAssocID="{C11F4E08-0947-42AB-A976-D6A6765209C1}" presName="connectorText" presStyleLbl="sibTrans2D1" presStyleIdx="1" presStyleCnt="3"/>
      <dgm:spPr/>
    </dgm:pt>
    <dgm:pt modelId="{E556CE4E-AE6B-491A-AF99-E2A9CF57230E}" type="pres">
      <dgm:prSet presAssocID="{E6952B25-C601-4AD6-962C-FDC9E15F799B}" presName="node" presStyleLbl="node1" presStyleIdx="2" presStyleCnt="4" custLinFactNeighborX="89130" custLinFactNeighborY="91202">
        <dgm:presLayoutVars>
          <dgm:bulletEnabled val="1"/>
        </dgm:presLayoutVars>
      </dgm:prSet>
      <dgm:spPr/>
    </dgm:pt>
    <dgm:pt modelId="{82DB013D-0089-496B-8620-F0AFA3B1D2AD}" type="pres">
      <dgm:prSet presAssocID="{72C7CD27-7F87-4275-B253-28C2799EF2CF}" presName="sibTrans" presStyleLbl="sibTrans2D1" presStyleIdx="2" presStyleCnt="3"/>
      <dgm:spPr/>
    </dgm:pt>
    <dgm:pt modelId="{C0218AFE-879A-465F-815F-6B8999FCEEB6}" type="pres">
      <dgm:prSet presAssocID="{72C7CD27-7F87-4275-B253-28C2799EF2CF}" presName="connectorText" presStyleLbl="sibTrans2D1" presStyleIdx="2" presStyleCnt="3"/>
      <dgm:spPr/>
    </dgm:pt>
    <dgm:pt modelId="{5044B7CB-5FD3-46BB-AEFF-3E8E51D013DC}" type="pres">
      <dgm:prSet presAssocID="{38FA2FA8-C037-4962-A66D-AABF22E7B368}" presName="node" presStyleLbl="node1" presStyleIdx="3" presStyleCnt="4" custLinFactX="-64348" custLinFactNeighborX="-100000" custLinFactNeighborY="-94629">
        <dgm:presLayoutVars>
          <dgm:bulletEnabled val="1"/>
        </dgm:presLayoutVars>
      </dgm:prSet>
      <dgm:spPr/>
    </dgm:pt>
  </dgm:ptLst>
  <dgm:cxnLst>
    <dgm:cxn modelId="{08C9851D-8EB3-4C57-81A7-1ADF3BAF3224}" srcId="{2D0D8848-330A-4ED8-B64D-54D11A08F7CD}" destId="{E6952B25-C601-4AD6-962C-FDC9E15F799B}" srcOrd="2" destOrd="0" parTransId="{624FC033-C392-4A37-A9DD-809C300A6FBC}" sibTransId="{72C7CD27-7F87-4275-B253-28C2799EF2CF}"/>
    <dgm:cxn modelId="{0865B32C-EAFD-446A-B30F-AA308E989FC9}" type="presOf" srcId="{50C326D3-8F8A-4A40-8135-47D60C4EBDF2}" destId="{2DF3311C-E075-448D-9152-5FBD7FB5FB72}" srcOrd="0" destOrd="0" presId="urn:microsoft.com/office/officeart/2005/8/layout/process1"/>
    <dgm:cxn modelId="{EE24B642-A1A5-4A71-A58F-C2D70C9367A7}" type="presOf" srcId="{72C7CD27-7F87-4275-B253-28C2799EF2CF}" destId="{C0218AFE-879A-465F-815F-6B8999FCEEB6}" srcOrd="1" destOrd="0" presId="urn:microsoft.com/office/officeart/2005/8/layout/process1"/>
    <dgm:cxn modelId="{F0554865-AD5B-4B59-9BC3-2561514B5145}" srcId="{2D0D8848-330A-4ED8-B64D-54D11A08F7CD}" destId="{38FA2FA8-C037-4962-A66D-AABF22E7B368}" srcOrd="3" destOrd="0" parTransId="{A33F520A-B503-4314-B9FE-E03B976B7843}" sibTransId="{1A3A5819-7260-412A-9461-543867BE1F23}"/>
    <dgm:cxn modelId="{FB56B56A-91DB-4304-88F2-3A29D3978F63}" type="presOf" srcId="{E6952B25-C601-4AD6-962C-FDC9E15F799B}" destId="{E556CE4E-AE6B-491A-AF99-E2A9CF57230E}" srcOrd="0" destOrd="0" presId="urn:microsoft.com/office/officeart/2005/8/layout/process1"/>
    <dgm:cxn modelId="{CC0BBC74-60AD-454F-9507-1BC7D18B7989}" srcId="{2D0D8848-330A-4ED8-B64D-54D11A08F7CD}" destId="{50C326D3-8F8A-4A40-8135-47D60C4EBDF2}" srcOrd="1" destOrd="0" parTransId="{F9BC162C-D729-449A-A723-862C5D1392DD}" sibTransId="{C11F4E08-0947-42AB-A976-D6A6765209C1}"/>
    <dgm:cxn modelId="{928EFA81-05C8-4902-A07F-2A5BEF0B92D3}" type="presOf" srcId="{72C7CD27-7F87-4275-B253-28C2799EF2CF}" destId="{82DB013D-0089-496B-8620-F0AFA3B1D2AD}" srcOrd="0" destOrd="0" presId="urn:microsoft.com/office/officeart/2005/8/layout/process1"/>
    <dgm:cxn modelId="{A9ADB58C-0355-427A-BB54-E6FB37C3E3DA}" type="presOf" srcId="{38FA2FA8-C037-4962-A66D-AABF22E7B368}" destId="{5044B7CB-5FD3-46BB-AEFF-3E8E51D013DC}" srcOrd="0" destOrd="0" presId="urn:microsoft.com/office/officeart/2005/8/layout/process1"/>
    <dgm:cxn modelId="{F2B5D09B-F52C-4218-A8CC-0C0D19A9E2DD}" type="presOf" srcId="{C7EF36EF-5C7D-43F2-9795-6B2FF7066379}" destId="{4DFDC130-6D08-4461-A3E9-A5C312A8BEC7}" srcOrd="0" destOrd="0" presId="urn:microsoft.com/office/officeart/2005/8/layout/process1"/>
    <dgm:cxn modelId="{8ABCDEAF-C7CE-43F6-A4A9-99C2F7838DB5}" type="presOf" srcId="{BFD9374F-B3A1-4AD1-A32F-3AE93AB8B847}" destId="{4BFF0F61-AB28-4AED-BE36-388BF2F3F94E}" srcOrd="0" destOrd="0" presId="urn:microsoft.com/office/officeart/2005/8/layout/process1"/>
    <dgm:cxn modelId="{1F3EFDD4-8DE4-4DEF-85DB-8DAE6A4DC2EE}" type="presOf" srcId="{2D0D8848-330A-4ED8-B64D-54D11A08F7CD}" destId="{73416207-5A3B-4897-A37D-47F3DAFAC446}" srcOrd="0" destOrd="0" presId="urn:microsoft.com/office/officeart/2005/8/layout/process1"/>
    <dgm:cxn modelId="{FF8D59E4-3C3A-4885-ADE3-9838C3D5E39B}" type="presOf" srcId="{C7EF36EF-5C7D-43F2-9795-6B2FF7066379}" destId="{B3F9B557-AB99-4C85-84BD-91F81F27D4AE}" srcOrd="1" destOrd="0" presId="urn:microsoft.com/office/officeart/2005/8/layout/process1"/>
    <dgm:cxn modelId="{7CD18BE6-83F8-49A2-8B4C-A262F77873BF}" type="presOf" srcId="{C11F4E08-0947-42AB-A976-D6A6765209C1}" destId="{F9FCD9DC-0387-4FFA-AFFC-A54AA9852B6E}" srcOrd="0" destOrd="0" presId="urn:microsoft.com/office/officeart/2005/8/layout/process1"/>
    <dgm:cxn modelId="{7DB8C4EB-E4B3-4B97-B4B6-9C468272B6DF}" type="presOf" srcId="{C11F4E08-0947-42AB-A976-D6A6765209C1}" destId="{2052D116-70BF-48A3-AC25-B116CCCA1F99}" srcOrd="1" destOrd="0" presId="urn:microsoft.com/office/officeart/2005/8/layout/process1"/>
    <dgm:cxn modelId="{5E5D45EF-9E93-43E3-BF62-DC41CF8EF229}" srcId="{2D0D8848-330A-4ED8-B64D-54D11A08F7CD}" destId="{BFD9374F-B3A1-4AD1-A32F-3AE93AB8B847}" srcOrd="0" destOrd="0" parTransId="{276365E0-AB97-4854-BD39-E2923667F021}" sibTransId="{C7EF36EF-5C7D-43F2-9795-6B2FF7066379}"/>
    <dgm:cxn modelId="{5F769E47-C844-4745-BD01-6176CC69A237}" type="presParOf" srcId="{73416207-5A3B-4897-A37D-47F3DAFAC446}" destId="{4BFF0F61-AB28-4AED-BE36-388BF2F3F94E}" srcOrd="0" destOrd="0" presId="urn:microsoft.com/office/officeart/2005/8/layout/process1"/>
    <dgm:cxn modelId="{C352C6D1-2E2C-4406-A790-000D32222EAD}" type="presParOf" srcId="{73416207-5A3B-4897-A37D-47F3DAFAC446}" destId="{4DFDC130-6D08-4461-A3E9-A5C312A8BEC7}" srcOrd="1" destOrd="0" presId="urn:microsoft.com/office/officeart/2005/8/layout/process1"/>
    <dgm:cxn modelId="{FE4F66F3-6D3E-412F-8B4F-940D382902C9}" type="presParOf" srcId="{4DFDC130-6D08-4461-A3E9-A5C312A8BEC7}" destId="{B3F9B557-AB99-4C85-84BD-91F81F27D4AE}" srcOrd="0" destOrd="0" presId="urn:microsoft.com/office/officeart/2005/8/layout/process1"/>
    <dgm:cxn modelId="{43353DEB-8EA4-4C09-B47F-A989926704F8}" type="presParOf" srcId="{73416207-5A3B-4897-A37D-47F3DAFAC446}" destId="{2DF3311C-E075-448D-9152-5FBD7FB5FB72}" srcOrd="2" destOrd="0" presId="urn:microsoft.com/office/officeart/2005/8/layout/process1"/>
    <dgm:cxn modelId="{2FEB5FAC-883E-4FCA-B4A5-10BBBEC9D76D}" type="presParOf" srcId="{73416207-5A3B-4897-A37D-47F3DAFAC446}" destId="{F9FCD9DC-0387-4FFA-AFFC-A54AA9852B6E}" srcOrd="3" destOrd="0" presId="urn:microsoft.com/office/officeart/2005/8/layout/process1"/>
    <dgm:cxn modelId="{6B5653AA-797D-4315-BA2D-E5AA91D6008F}" type="presParOf" srcId="{F9FCD9DC-0387-4FFA-AFFC-A54AA9852B6E}" destId="{2052D116-70BF-48A3-AC25-B116CCCA1F99}" srcOrd="0" destOrd="0" presId="urn:microsoft.com/office/officeart/2005/8/layout/process1"/>
    <dgm:cxn modelId="{BE1D08F3-B41F-4C26-AE2D-F32FE526207A}" type="presParOf" srcId="{73416207-5A3B-4897-A37D-47F3DAFAC446}" destId="{E556CE4E-AE6B-491A-AF99-E2A9CF57230E}" srcOrd="4" destOrd="0" presId="urn:microsoft.com/office/officeart/2005/8/layout/process1"/>
    <dgm:cxn modelId="{3AEB03B3-8187-4E83-ACDD-2711266C007C}" type="presParOf" srcId="{73416207-5A3B-4897-A37D-47F3DAFAC446}" destId="{82DB013D-0089-496B-8620-F0AFA3B1D2AD}" srcOrd="5" destOrd="0" presId="urn:microsoft.com/office/officeart/2005/8/layout/process1"/>
    <dgm:cxn modelId="{D7F8DC7A-0608-4096-8F69-36EE8DE3901B}" type="presParOf" srcId="{82DB013D-0089-496B-8620-F0AFA3B1D2AD}" destId="{C0218AFE-879A-465F-815F-6B8999FCEEB6}" srcOrd="0" destOrd="0" presId="urn:microsoft.com/office/officeart/2005/8/layout/process1"/>
    <dgm:cxn modelId="{5D1A7113-C798-4F04-B289-3BB7CDA61518}" type="presParOf" srcId="{73416207-5A3B-4897-A37D-47F3DAFAC446}" destId="{5044B7CB-5FD3-46BB-AEFF-3E8E51D013D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2DF24-0AE5-4EBC-A873-A70A840D5A8B}">
      <dsp:nvSpPr>
        <dsp:cNvPr id="0" name=""/>
        <dsp:cNvSpPr/>
      </dsp:nvSpPr>
      <dsp:spPr>
        <a:xfrm>
          <a:off x="2745502" y="0"/>
          <a:ext cx="2709333" cy="270933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Quality Services</a:t>
          </a:r>
        </a:p>
      </dsp:txBody>
      <dsp:txXfrm>
        <a:off x="3422835" y="1354667"/>
        <a:ext cx="1354667" cy="1354666"/>
      </dsp:txXfrm>
    </dsp:sp>
    <dsp:sp modelId="{B5C11CB4-1309-4451-B6A0-7CAF71977AAD}">
      <dsp:nvSpPr>
        <dsp:cNvPr id="0" name=""/>
        <dsp:cNvSpPr/>
      </dsp:nvSpPr>
      <dsp:spPr>
        <a:xfrm>
          <a:off x="1354666" y="2709333"/>
          <a:ext cx="2709333" cy="270933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Quality Data</a:t>
          </a:r>
        </a:p>
      </dsp:txBody>
      <dsp:txXfrm>
        <a:off x="2031999" y="4064000"/>
        <a:ext cx="1354667" cy="1354666"/>
      </dsp:txXfrm>
    </dsp:sp>
    <dsp:sp modelId="{21B22516-9C35-4000-91CF-E8FD86DDF968}">
      <dsp:nvSpPr>
        <dsp:cNvPr id="0" name=""/>
        <dsp:cNvSpPr/>
      </dsp:nvSpPr>
      <dsp:spPr>
        <a:xfrm rot="10800000">
          <a:off x="2709333" y="2709333"/>
          <a:ext cx="2709333" cy="270933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Effective Connections</a:t>
          </a:r>
          <a:endParaRPr lang="en-US" sz="1700" kern="1200" dirty="0"/>
        </a:p>
      </dsp:txBody>
      <dsp:txXfrm rot="10800000">
        <a:off x="3386666" y="2709333"/>
        <a:ext cx="1354667" cy="1354666"/>
      </dsp:txXfrm>
    </dsp:sp>
    <dsp:sp modelId="{0E6E5367-18FC-4E64-964C-EC8553DD7C16}">
      <dsp:nvSpPr>
        <dsp:cNvPr id="0" name=""/>
        <dsp:cNvSpPr/>
      </dsp:nvSpPr>
      <dsp:spPr>
        <a:xfrm>
          <a:off x="4064000" y="2709333"/>
          <a:ext cx="2709333" cy="270933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Efficient Systems</a:t>
          </a:r>
        </a:p>
      </dsp:txBody>
      <dsp:txXfrm>
        <a:off x="4741333" y="4064000"/>
        <a:ext cx="1354667" cy="1354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E4BDD-5DCA-4A5C-8303-193F83A1EF4A}">
      <dsp:nvSpPr>
        <dsp:cNvPr id="0" name=""/>
        <dsp:cNvSpPr/>
      </dsp:nvSpPr>
      <dsp:spPr>
        <a:xfrm>
          <a:off x="2918" y="282928"/>
          <a:ext cx="904765" cy="6191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Grant</a:t>
          </a:r>
        </a:p>
      </dsp:txBody>
      <dsp:txXfrm>
        <a:off x="21054" y="301064"/>
        <a:ext cx="868493" cy="582926"/>
      </dsp:txXfrm>
    </dsp:sp>
    <dsp:sp modelId="{4A528142-0A69-4F65-8C1C-8CE97BF9137A}">
      <dsp:nvSpPr>
        <dsp:cNvPr id="0" name=""/>
        <dsp:cNvSpPr/>
      </dsp:nvSpPr>
      <dsp:spPr>
        <a:xfrm>
          <a:off x="998160" y="480336"/>
          <a:ext cx="191810" cy="224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998160" y="525212"/>
        <a:ext cx="134267" cy="134629"/>
      </dsp:txXfrm>
    </dsp:sp>
    <dsp:sp modelId="{A63D70A0-859A-4AE9-ACDA-89AF4816CF69}">
      <dsp:nvSpPr>
        <dsp:cNvPr id="0" name=""/>
        <dsp:cNvSpPr/>
      </dsp:nvSpPr>
      <dsp:spPr>
        <a:xfrm>
          <a:off x="1269589" y="282928"/>
          <a:ext cx="904765" cy="6191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State: KBOR &amp; Commerce</a:t>
          </a:r>
        </a:p>
      </dsp:txBody>
      <dsp:txXfrm>
        <a:off x="1287725" y="301064"/>
        <a:ext cx="868493" cy="582926"/>
      </dsp:txXfrm>
    </dsp:sp>
    <dsp:sp modelId="{7F0519F8-B020-48DA-8035-551A17844BFE}">
      <dsp:nvSpPr>
        <dsp:cNvPr id="0" name=""/>
        <dsp:cNvSpPr/>
      </dsp:nvSpPr>
      <dsp:spPr>
        <a:xfrm>
          <a:off x="2264831" y="480336"/>
          <a:ext cx="191810" cy="224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264831" y="525212"/>
        <a:ext cx="134267" cy="134629"/>
      </dsp:txXfrm>
    </dsp:sp>
    <dsp:sp modelId="{D8656646-BC81-4F3F-8CAE-75683FCC8FFA}">
      <dsp:nvSpPr>
        <dsp:cNvPr id="0" name=""/>
        <dsp:cNvSpPr/>
      </dsp:nvSpPr>
      <dsp:spPr>
        <a:xfrm>
          <a:off x="2536261" y="282928"/>
          <a:ext cx="904765" cy="6191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Sites</a:t>
          </a:r>
        </a:p>
      </dsp:txBody>
      <dsp:txXfrm>
        <a:off x="2554397" y="301064"/>
        <a:ext cx="868493" cy="582926"/>
      </dsp:txXfrm>
    </dsp:sp>
    <dsp:sp modelId="{9EAA8353-7FB1-4166-B7CC-5562FD650A04}">
      <dsp:nvSpPr>
        <dsp:cNvPr id="0" name=""/>
        <dsp:cNvSpPr/>
      </dsp:nvSpPr>
      <dsp:spPr>
        <a:xfrm>
          <a:off x="3531503" y="480336"/>
          <a:ext cx="191810" cy="224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531503" y="525212"/>
        <a:ext cx="134267" cy="134629"/>
      </dsp:txXfrm>
    </dsp:sp>
    <dsp:sp modelId="{C652676D-315C-4C87-A5CE-A3F8B66670B6}">
      <dsp:nvSpPr>
        <dsp:cNvPr id="0" name=""/>
        <dsp:cNvSpPr/>
      </dsp:nvSpPr>
      <dsp:spPr>
        <a:xfrm>
          <a:off x="3802932" y="282928"/>
          <a:ext cx="904765" cy="6191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Industry</a:t>
          </a:r>
        </a:p>
      </dsp:txBody>
      <dsp:txXfrm>
        <a:off x="3821068" y="301064"/>
        <a:ext cx="868493" cy="582926"/>
      </dsp:txXfrm>
    </dsp:sp>
    <dsp:sp modelId="{97622040-8800-47E3-9C59-C2EA723BC83F}">
      <dsp:nvSpPr>
        <dsp:cNvPr id="0" name=""/>
        <dsp:cNvSpPr/>
      </dsp:nvSpPr>
      <dsp:spPr>
        <a:xfrm>
          <a:off x="4798174" y="480336"/>
          <a:ext cx="191810" cy="224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798174" y="525212"/>
        <a:ext cx="134267" cy="134629"/>
      </dsp:txXfrm>
    </dsp:sp>
    <dsp:sp modelId="{FDC51D96-220E-4DF0-833C-F3917B30E295}">
      <dsp:nvSpPr>
        <dsp:cNvPr id="0" name=""/>
        <dsp:cNvSpPr/>
      </dsp:nvSpPr>
      <dsp:spPr>
        <a:xfrm>
          <a:off x="5069604" y="282928"/>
          <a:ext cx="904765" cy="6191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LWIBs</a:t>
          </a:r>
        </a:p>
      </dsp:txBody>
      <dsp:txXfrm>
        <a:off x="5087740" y="301064"/>
        <a:ext cx="868493" cy="582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E4BDD-5DCA-4A5C-8303-193F83A1EF4A}">
      <dsp:nvSpPr>
        <dsp:cNvPr id="0" name=""/>
        <dsp:cNvSpPr/>
      </dsp:nvSpPr>
      <dsp:spPr>
        <a:xfrm>
          <a:off x="2481" y="168615"/>
          <a:ext cx="1084835" cy="7119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Consortium Leadership</a:t>
          </a:r>
        </a:p>
      </dsp:txBody>
      <dsp:txXfrm>
        <a:off x="23333" y="189467"/>
        <a:ext cx="1043131" cy="670219"/>
      </dsp:txXfrm>
    </dsp:sp>
    <dsp:sp modelId="{4A528142-0A69-4F65-8C1C-8CE97BF9137A}">
      <dsp:nvSpPr>
        <dsp:cNvPr id="0" name=""/>
        <dsp:cNvSpPr/>
      </dsp:nvSpPr>
      <dsp:spPr>
        <a:xfrm>
          <a:off x="1195799" y="390057"/>
          <a:ext cx="229985" cy="26903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226284" y="497530"/>
        <a:ext cx="169015" cy="54093"/>
      </dsp:txXfrm>
    </dsp:sp>
    <dsp:sp modelId="{A63D70A0-859A-4AE9-ACDA-89AF4816CF69}">
      <dsp:nvSpPr>
        <dsp:cNvPr id="0" name=""/>
        <dsp:cNvSpPr/>
      </dsp:nvSpPr>
      <dsp:spPr>
        <a:xfrm>
          <a:off x="1521250" y="168615"/>
          <a:ext cx="1084835" cy="7119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State: KBOR </a:t>
          </a:r>
        </a:p>
      </dsp:txBody>
      <dsp:txXfrm>
        <a:off x="1542102" y="189467"/>
        <a:ext cx="1043131" cy="670219"/>
      </dsp:txXfrm>
    </dsp:sp>
    <dsp:sp modelId="{7F0519F8-B020-48DA-8035-551A17844BFE}">
      <dsp:nvSpPr>
        <dsp:cNvPr id="0" name=""/>
        <dsp:cNvSpPr/>
      </dsp:nvSpPr>
      <dsp:spPr>
        <a:xfrm>
          <a:off x="2714568" y="390057"/>
          <a:ext cx="229985" cy="26903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714568" y="443865"/>
        <a:ext cx="160990" cy="161423"/>
      </dsp:txXfrm>
    </dsp:sp>
    <dsp:sp modelId="{D8656646-BC81-4F3F-8CAE-75683FCC8FFA}">
      <dsp:nvSpPr>
        <dsp:cNvPr id="0" name=""/>
        <dsp:cNvSpPr/>
      </dsp:nvSpPr>
      <dsp:spPr>
        <a:xfrm>
          <a:off x="3040019" y="168615"/>
          <a:ext cx="1084835" cy="7119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State: Commerce</a:t>
          </a:r>
        </a:p>
      </dsp:txBody>
      <dsp:txXfrm>
        <a:off x="3060871" y="189467"/>
        <a:ext cx="1043131" cy="670219"/>
      </dsp:txXfrm>
    </dsp:sp>
    <dsp:sp modelId="{9EAA8353-7FB1-4166-B7CC-5562FD650A04}">
      <dsp:nvSpPr>
        <dsp:cNvPr id="0" name=""/>
        <dsp:cNvSpPr/>
      </dsp:nvSpPr>
      <dsp:spPr>
        <a:xfrm>
          <a:off x="4233338" y="390057"/>
          <a:ext cx="229985" cy="26903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233338" y="443865"/>
        <a:ext cx="160990" cy="161423"/>
      </dsp:txXfrm>
    </dsp:sp>
    <dsp:sp modelId="{C652676D-315C-4C87-A5CE-A3F8B66670B6}">
      <dsp:nvSpPr>
        <dsp:cNvPr id="0" name=""/>
        <dsp:cNvSpPr/>
      </dsp:nvSpPr>
      <dsp:spPr>
        <a:xfrm>
          <a:off x="4558788" y="168615"/>
          <a:ext cx="1084835" cy="7119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National industry partners</a:t>
          </a:r>
        </a:p>
      </dsp:txBody>
      <dsp:txXfrm>
        <a:off x="4579640" y="189467"/>
        <a:ext cx="1043131" cy="6702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E4BDD-5DCA-4A5C-8303-193F83A1EF4A}">
      <dsp:nvSpPr>
        <dsp:cNvPr id="0" name=""/>
        <dsp:cNvSpPr/>
      </dsp:nvSpPr>
      <dsp:spPr>
        <a:xfrm>
          <a:off x="2481" y="199126"/>
          <a:ext cx="1084835" cy="65090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IHE-based Leadership</a:t>
          </a:r>
        </a:p>
      </dsp:txBody>
      <dsp:txXfrm>
        <a:off x="21545" y="218190"/>
        <a:ext cx="1046707" cy="612773"/>
      </dsp:txXfrm>
    </dsp:sp>
    <dsp:sp modelId="{4A528142-0A69-4F65-8C1C-8CE97BF9137A}">
      <dsp:nvSpPr>
        <dsp:cNvPr id="0" name=""/>
        <dsp:cNvSpPr/>
      </dsp:nvSpPr>
      <dsp:spPr>
        <a:xfrm>
          <a:off x="1195799" y="390057"/>
          <a:ext cx="229985" cy="26903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195799" y="443865"/>
        <a:ext cx="160990" cy="161423"/>
      </dsp:txXfrm>
    </dsp:sp>
    <dsp:sp modelId="{A63D70A0-859A-4AE9-ACDA-89AF4816CF69}">
      <dsp:nvSpPr>
        <dsp:cNvPr id="0" name=""/>
        <dsp:cNvSpPr/>
      </dsp:nvSpPr>
      <dsp:spPr>
        <a:xfrm>
          <a:off x="1521250" y="199126"/>
          <a:ext cx="1084835" cy="65090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Site-based Reporting KBOR </a:t>
          </a:r>
        </a:p>
      </dsp:txBody>
      <dsp:txXfrm>
        <a:off x="1540314" y="218190"/>
        <a:ext cx="1046707" cy="612773"/>
      </dsp:txXfrm>
    </dsp:sp>
    <dsp:sp modelId="{7F0519F8-B020-48DA-8035-551A17844BFE}">
      <dsp:nvSpPr>
        <dsp:cNvPr id="0" name=""/>
        <dsp:cNvSpPr/>
      </dsp:nvSpPr>
      <dsp:spPr>
        <a:xfrm>
          <a:off x="2714568" y="390057"/>
          <a:ext cx="229985" cy="26903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714568" y="443865"/>
        <a:ext cx="160990" cy="161423"/>
      </dsp:txXfrm>
    </dsp:sp>
    <dsp:sp modelId="{D8656646-BC81-4F3F-8CAE-75683FCC8FFA}">
      <dsp:nvSpPr>
        <dsp:cNvPr id="0" name=""/>
        <dsp:cNvSpPr/>
      </dsp:nvSpPr>
      <dsp:spPr>
        <a:xfrm>
          <a:off x="3040019" y="199126"/>
          <a:ext cx="1084835" cy="65090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Site-based Industry Relationships</a:t>
          </a:r>
        </a:p>
      </dsp:txBody>
      <dsp:txXfrm>
        <a:off x="3059083" y="218190"/>
        <a:ext cx="1046707" cy="612773"/>
      </dsp:txXfrm>
    </dsp:sp>
    <dsp:sp modelId="{9EAA8353-7FB1-4166-B7CC-5562FD650A04}">
      <dsp:nvSpPr>
        <dsp:cNvPr id="0" name=""/>
        <dsp:cNvSpPr/>
      </dsp:nvSpPr>
      <dsp:spPr>
        <a:xfrm>
          <a:off x="4233338" y="390057"/>
          <a:ext cx="229985" cy="26903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233338" y="443865"/>
        <a:ext cx="160990" cy="161423"/>
      </dsp:txXfrm>
    </dsp:sp>
    <dsp:sp modelId="{C652676D-315C-4C87-A5CE-A3F8B66670B6}">
      <dsp:nvSpPr>
        <dsp:cNvPr id="0" name=""/>
        <dsp:cNvSpPr/>
      </dsp:nvSpPr>
      <dsp:spPr>
        <a:xfrm>
          <a:off x="4558788" y="199126"/>
          <a:ext cx="1084835" cy="65090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LWIB Relationships</a:t>
          </a:r>
        </a:p>
      </dsp:txBody>
      <dsp:txXfrm>
        <a:off x="4577852" y="218190"/>
        <a:ext cx="1046707" cy="6127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62529-5093-4D81-99A8-DDB24753AF95}">
      <dsp:nvSpPr>
        <dsp:cNvPr id="0" name=""/>
        <dsp:cNvSpPr/>
      </dsp:nvSpPr>
      <dsp:spPr>
        <a:xfrm>
          <a:off x="601700" y="472586"/>
          <a:ext cx="3159343" cy="3159343"/>
        </a:xfrm>
        <a:prstGeom prst="blockArc">
          <a:avLst>
            <a:gd name="adj1" fmla="val 9000000"/>
            <a:gd name="adj2" fmla="val 1620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F18B0-99C3-4A3F-8CC6-F09E409067D2}">
      <dsp:nvSpPr>
        <dsp:cNvPr id="0" name=""/>
        <dsp:cNvSpPr/>
      </dsp:nvSpPr>
      <dsp:spPr>
        <a:xfrm>
          <a:off x="601700" y="472586"/>
          <a:ext cx="3159343" cy="3159343"/>
        </a:xfrm>
        <a:prstGeom prst="blockArc">
          <a:avLst>
            <a:gd name="adj1" fmla="val 1800000"/>
            <a:gd name="adj2" fmla="val 900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3CEF0-9729-46B6-AD20-D74FE9A3F2A5}">
      <dsp:nvSpPr>
        <dsp:cNvPr id="0" name=""/>
        <dsp:cNvSpPr/>
      </dsp:nvSpPr>
      <dsp:spPr>
        <a:xfrm>
          <a:off x="601700" y="472586"/>
          <a:ext cx="3159343" cy="3159343"/>
        </a:xfrm>
        <a:prstGeom prst="blockArc">
          <a:avLst>
            <a:gd name="adj1" fmla="val 16200000"/>
            <a:gd name="adj2" fmla="val 180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D0C94-96E0-4BDF-8087-34B867280C25}">
      <dsp:nvSpPr>
        <dsp:cNvPr id="0" name=""/>
        <dsp:cNvSpPr/>
      </dsp:nvSpPr>
      <dsp:spPr>
        <a:xfrm>
          <a:off x="1454958" y="1325844"/>
          <a:ext cx="1452827" cy="1452827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KBOR Data Warehouse</a:t>
          </a:r>
        </a:p>
      </dsp:txBody>
      <dsp:txXfrm>
        <a:off x="1667720" y="1538606"/>
        <a:ext cx="1027303" cy="1027303"/>
      </dsp:txXfrm>
    </dsp:sp>
    <dsp:sp modelId="{4C255EBC-5456-4499-B4A8-C874DCC985F8}">
      <dsp:nvSpPr>
        <dsp:cNvPr id="0" name=""/>
        <dsp:cNvSpPr/>
      </dsp:nvSpPr>
      <dsp:spPr>
        <a:xfrm>
          <a:off x="1672882" y="708"/>
          <a:ext cx="1016979" cy="1016979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KSDE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PK - 12</a:t>
          </a:r>
        </a:p>
      </dsp:txBody>
      <dsp:txXfrm>
        <a:off x="1821815" y="149641"/>
        <a:ext cx="719113" cy="719113"/>
      </dsp:txXfrm>
    </dsp:sp>
    <dsp:sp modelId="{A36E456B-1336-4EFE-8DFA-1453B319D6AA}">
      <dsp:nvSpPr>
        <dsp:cNvPr id="0" name=""/>
        <dsp:cNvSpPr/>
      </dsp:nvSpPr>
      <dsp:spPr>
        <a:xfrm>
          <a:off x="3009212" y="2315299"/>
          <a:ext cx="1016979" cy="1016979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Commerce: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Workforce</a:t>
          </a:r>
        </a:p>
      </dsp:txBody>
      <dsp:txXfrm>
        <a:off x="3158145" y="2464232"/>
        <a:ext cx="719113" cy="719113"/>
      </dsp:txXfrm>
    </dsp:sp>
    <dsp:sp modelId="{640BE475-7458-474A-8710-45021874B7C2}">
      <dsp:nvSpPr>
        <dsp:cNvPr id="0" name=""/>
        <dsp:cNvSpPr/>
      </dsp:nvSpPr>
      <dsp:spPr>
        <a:xfrm>
          <a:off x="336552" y="2315299"/>
          <a:ext cx="1016979" cy="1016979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KDOL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LMI</a:t>
          </a:r>
        </a:p>
      </dsp:txBody>
      <dsp:txXfrm>
        <a:off x="485485" y="2464232"/>
        <a:ext cx="719113" cy="7191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2F2EF-BE66-467F-8A6E-3BEC649D1833}">
      <dsp:nvSpPr>
        <dsp:cNvPr id="0" name=""/>
        <dsp:cNvSpPr/>
      </dsp:nvSpPr>
      <dsp:spPr>
        <a:xfrm>
          <a:off x="2202" y="1153945"/>
          <a:ext cx="962845" cy="57770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IHEs</a:t>
          </a:r>
        </a:p>
      </dsp:txBody>
      <dsp:txXfrm>
        <a:off x="19122" y="1170865"/>
        <a:ext cx="929005" cy="543867"/>
      </dsp:txXfrm>
    </dsp:sp>
    <dsp:sp modelId="{23222DC6-68E8-4C9B-9967-F71A22C4BD0A}">
      <dsp:nvSpPr>
        <dsp:cNvPr id="0" name=""/>
        <dsp:cNvSpPr/>
      </dsp:nvSpPr>
      <dsp:spPr>
        <a:xfrm>
          <a:off x="1061332" y="1323406"/>
          <a:ext cx="204123" cy="238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61332" y="1371163"/>
        <a:ext cx="142886" cy="143271"/>
      </dsp:txXfrm>
    </dsp:sp>
    <dsp:sp modelId="{93DB2215-6BDF-455E-BFBF-737CDD67041A}">
      <dsp:nvSpPr>
        <dsp:cNvPr id="0" name=""/>
        <dsp:cNvSpPr/>
      </dsp:nvSpPr>
      <dsp:spPr>
        <a:xfrm>
          <a:off x="1350185" y="1153945"/>
          <a:ext cx="962845" cy="57770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KBOR</a:t>
          </a:r>
        </a:p>
      </dsp:txBody>
      <dsp:txXfrm>
        <a:off x="1367105" y="1170865"/>
        <a:ext cx="929005" cy="543867"/>
      </dsp:txXfrm>
    </dsp:sp>
    <dsp:sp modelId="{DD31EF75-5A2D-46E3-8B5D-37667667FEBF}">
      <dsp:nvSpPr>
        <dsp:cNvPr id="0" name=""/>
        <dsp:cNvSpPr/>
      </dsp:nvSpPr>
      <dsp:spPr>
        <a:xfrm rot="10800000">
          <a:off x="2409315" y="1323406"/>
          <a:ext cx="204123" cy="238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470552" y="1371163"/>
        <a:ext cx="142886" cy="143271"/>
      </dsp:txXfrm>
    </dsp:sp>
    <dsp:sp modelId="{D0BB101E-163B-4479-8324-F8768DADAC43}">
      <dsp:nvSpPr>
        <dsp:cNvPr id="0" name=""/>
        <dsp:cNvSpPr/>
      </dsp:nvSpPr>
      <dsp:spPr>
        <a:xfrm>
          <a:off x="2698169" y="1153945"/>
          <a:ext cx="962845" cy="57770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KDOL</a:t>
          </a:r>
        </a:p>
      </dsp:txBody>
      <dsp:txXfrm>
        <a:off x="2715089" y="1170865"/>
        <a:ext cx="929005" cy="543867"/>
      </dsp:txXfrm>
    </dsp:sp>
    <dsp:sp modelId="{467FA1FF-546A-4E7C-8B3A-F13749C750E4}">
      <dsp:nvSpPr>
        <dsp:cNvPr id="0" name=""/>
        <dsp:cNvSpPr/>
      </dsp:nvSpPr>
      <dsp:spPr>
        <a:xfrm>
          <a:off x="3757298" y="1323406"/>
          <a:ext cx="204123" cy="238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757298" y="1371163"/>
        <a:ext cx="142886" cy="143271"/>
      </dsp:txXfrm>
    </dsp:sp>
    <dsp:sp modelId="{3C68774E-16CE-4EAC-A59C-71BD05BF9ED8}">
      <dsp:nvSpPr>
        <dsp:cNvPr id="0" name=""/>
        <dsp:cNvSpPr/>
      </dsp:nvSpPr>
      <dsp:spPr>
        <a:xfrm>
          <a:off x="4046152" y="1153945"/>
          <a:ext cx="962845" cy="57770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LWIBs</a:t>
          </a:r>
        </a:p>
      </dsp:txBody>
      <dsp:txXfrm>
        <a:off x="4063072" y="1170865"/>
        <a:ext cx="929005" cy="5438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F0F61-AB28-4AED-BE36-388BF2F3F94E}">
      <dsp:nvSpPr>
        <dsp:cNvPr id="0" name=""/>
        <dsp:cNvSpPr/>
      </dsp:nvSpPr>
      <dsp:spPr>
        <a:xfrm>
          <a:off x="1000982" y="412756"/>
          <a:ext cx="1036649" cy="6219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IHEs</a:t>
          </a:r>
        </a:p>
      </dsp:txBody>
      <dsp:txXfrm>
        <a:off x="1019199" y="430973"/>
        <a:ext cx="1000215" cy="585555"/>
      </dsp:txXfrm>
    </dsp:sp>
    <dsp:sp modelId="{4DFDC130-6D08-4461-A3E9-A5C312A8BEC7}">
      <dsp:nvSpPr>
        <dsp:cNvPr id="0" name=""/>
        <dsp:cNvSpPr/>
      </dsp:nvSpPr>
      <dsp:spPr>
        <a:xfrm rot="5418288">
          <a:off x="1256513" y="1209013"/>
          <a:ext cx="519055" cy="25708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1295282" y="1221868"/>
        <a:ext cx="441928" cy="154253"/>
      </dsp:txXfrm>
    </dsp:sp>
    <dsp:sp modelId="{2DF3311C-E075-448D-9152-5FBD7FB5FB72}">
      <dsp:nvSpPr>
        <dsp:cNvPr id="0" name=""/>
        <dsp:cNvSpPr/>
      </dsp:nvSpPr>
      <dsp:spPr>
        <a:xfrm>
          <a:off x="994545" y="1622731"/>
          <a:ext cx="1036649" cy="6219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KBOR</a:t>
          </a:r>
        </a:p>
      </dsp:txBody>
      <dsp:txXfrm>
        <a:off x="1012762" y="1640948"/>
        <a:ext cx="1000215" cy="585555"/>
      </dsp:txXfrm>
    </dsp:sp>
    <dsp:sp modelId="{F9FCD9DC-0387-4FFA-AFFC-A54AA9852B6E}">
      <dsp:nvSpPr>
        <dsp:cNvPr id="0" name=""/>
        <dsp:cNvSpPr/>
      </dsp:nvSpPr>
      <dsp:spPr>
        <a:xfrm rot="21597934">
          <a:off x="2336798" y="1823326"/>
          <a:ext cx="689222" cy="284996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336798" y="1880351"/>
        <a:ext cx="603723" cy="170998"/>
      </dsp:txXfrm>
    </dsp:sp>
    <dsp:sp modelId="{E556CE4E-AE6B-491A-AF99-E2A9CF57230E}">
      <dsp:nvSpPr>
        <dsp:cNvPr id="0" name=""/>
        <dsp:cNvSpPr/>
      </dsp:nvSpPr>
      <dsp:spPr>
        <a:xfrm>
          <a:off x="3274575" y="1568605"/>
          <a:ext cx="1036649" cy="6219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KDOL</a:t>
          </a:r>
        </a:p>
      </dsp:txBody>
      <dsp:txXfrm>
        <a:off x="3292792" y="1586822"/>
        <a:ext cx="1000215" cy="585555"/>
      </dsp:txXfrm>
    </dsp:sp>
    <dsp:sp modelId="{82DB013D-0089-496B-8620-F0AFA3B1D2AD}">
      <dsp:nvSpPr>
        <dsp:cNvPr id="0" name=""/>
        <dsp:cNvSpPr/>
      </dsp:nvSpPr>
      <dsp:spPr>
        <a:xfrm rot="16200000">
          <a:off x="3651427" y="1165123"/>
          <a:ext cx="282945" cy="2570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689991" y="1255105"/>
        <a:ext cx="205818" cy="154253"/>
      </dsp:txXfrm>
    </dsp:sp>
    <dsp:sp modelId="{5044B7CB-5FD3-46BB-AEFF-3E8E51D013DC}">
      <dsp:nvSpPr>
        <dsp:cNvPr id="0" name=""/>
        <dsp:cNvSpPr/>
      </dsp:nvSpPr>
      <dsp:spPr>
        <a:xfrm>
          <a:off x="3274575" y="412756"/>
          <a:ext cx="1036649" cy="6219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LWIBs</a:t>
          </a:r>
        </a:p>
      </dsp:txBody>
      <dsp:txXfrm>
        <a:off x="3292792" y="430973"/>
        <a:ext cx="1000215" cy="585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D0ED6-489A-4DE6-AB19-1CD5897CD153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BE226-1663-40D7-8BD8-1E3E00A89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08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1876D-55E4-4104-BF39-789F91A30FC9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0B11C-D3EC-4D18-BDE2-70AD716A15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0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F077E-7A7E-4A4D-AD35-CEFA517F1A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50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249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578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74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39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74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90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10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408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0F362-2A54-41B7-9825-EB9B4B587D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827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62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66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11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4350-D5BF-492E-ABD9-694E28514B7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31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4350-D5BF-492E-ABD9-694E28514B7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06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4350-D5BF-492E-ABD9-694E28514B7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60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93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4350-D5BF-492E-ABD9-694E28514B7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4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4350-D5BF-492E-ABD9-694E28514B7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11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4350-D5BF-492E-ABD9-694E28514B7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86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60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2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66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58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4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08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25F94-FD39-492A-9929-3B1FCC7A3E1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3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798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77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525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72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01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72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F077E-7A7E-4A4D-AD35-CEFA517F1A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997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0699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85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B11C-D3EC-4D18-BDE2-70AD716A152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95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2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046B1-49B0-4E0D-BE28-7EDC28970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241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3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5E87-791F-4706-A04A-7BA338CE5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02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2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573869" y="183069"/>
            <a:ext cx="7298264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2" y="2986683"/>
            <a:ext cx="12192001" cy="3871319"/>
            <a:chOff x="-6" y="2921366"/>
            <a:chExt cx="9144001" cy="387131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 b="1659"/>
            <a:stretch/>
          </p:blipFill>
          <p:spPr>
            <a:xfrm flipH="1">
              <a:off x="-6" y="2921366"/>
              <a:ext cx="9144001" cy="3871319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40" y="6083876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60400" y="1174469"/>
            <a:ext cx="108712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063066" y="3618551"/>
            <a:ext cx="6561636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92133" y="-1"/>
            <a:ext cx="7399867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233870" y="5180037"/>
            <a:ext cx="341203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5"/>
            <a:ext cx="5063071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60402" y="5303862"/>
            <a:ext cx="4402665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5"/>
            <a:ext cx="4792133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95204" y="5855078"/>
            <a:ext cx="2130061" cy="8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1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9" y="2733725"/>
            <a:ext cx="6891867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47" y="2296170"/>
            <a:ext cx="1819701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18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99" y="3726406"/>
            <a:ext cx="3797300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1401534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3506485"/>
            <a:ext cx="5308597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505075"/>
            <a:ext cx="105156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85485"/>
            <a:ext cx="105156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" y="2301931"/>
            <a:ext cx="838197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11353800" y="4379550"/>
            <a:ext cx="838197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1" y="2481263"/>
            <a:ext cx="105156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116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99" y="4006453"/>
            <a:ext cx="3314700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505075"/>
            <a:ext cx="105156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85485"/>
            <a:ext cx="105156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" y="2301931"/>
            <a:ext cx="838197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11353800" y="3110834"/>
            <a:ext cx="838197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1" y="2481263"/>
            <a:ext cx="105156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961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99" y="3104386"/>
            <a:ext cx="6107692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355491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72" y="3609975"/>
            <a:ext cx="3830387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3527405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456" y="-13619"/>
            <a:ext cx="2380659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08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028949"/>
            <a:ext cx="105156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527300" y="1419226"/>
            <a:ext cx="8826499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2" y="1354890"/>
            <a:ext cx="1443252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81453" y="2573018"/>
            <a:ext cx="894926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1030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1" y="-1"/>
            <a:ext cx="12191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3"/>
            <a:ext cx="12192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92137" y="-1"/>
            <a:ext cx="7399863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87613"/>
            <a:ext cx="4656667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202"/>
            <a:ext cx="6432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876300"/>
            <a:ext cx="105156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242962"/>
            <a:ext cx="105156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3" y="520756"/>
            <a:ext cx="838197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11353800" y="1682411"/>
            <a:ext cx="838197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321600" y="6191675"/>
            <a:ext cx="4360333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349" y="6199465"/>
            <a:ext cx="1884384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3" y="6176963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6247711" y="6325824"/>
            <a:ext cx="32584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baseline="0" dirty="0">
                <a:latin typeface="Helvetica Neue" panose="02000503000000020004" pitchFamily="2"/>
                <a:cs typeface="Arial" panose="020B0604020202020204" pitchFamily="34" charset="0"/>
              </a:rPr>
              <a:t>UNITED STATES </a:t>
            </a:r>
            <a:br>
              <a:rPr lang="en-US" sz="850" baseline="0" dirty="0">
                <a:latin typeface="Helvetica Neue" panose="02000503000000020004" pitchFamily="2"/>
                <a:cs typeface="Arial" panose="020B0604020202020204" pitchFamily="34" charset="0"/>
              </a:rPr>
            </a:br>
            <a:r>
              <a:rPr lang="en-US" sz="850" baseline="0" dirty="0">
                <a:latin typeface="Helvetica Neue" panose="02000503000000020004" pitchFamily="2"/>
                <a:cs typeface="Arial" panose="020B0604020202020204" pitchFamily="34" charset="0"/>
              </a:rPr>
              <a:t>DEPARTMENT OF LABOR</a:t>
            </a:r>
          </a:p>
        </p:txBody>
      </p:sp>
      <p:pic>
        <p:nvPicPr>
          <p:cNvPr id="22" name="image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3417" y="6270038"/>
            <a:ext cx="627067" cy="4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106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474845"/>
            <a:ext cx="5190067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84893" y="1474845"/>
            <a:ext cx="5190067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49" y="348971"/>
            <a:ext cx="2408435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9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3" y="3180529"/>
            <a:ext cx="12192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35" y="1709742"/>
            <a:ext cx="9935632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35" y="3749554"/>
            <a:ext cx="9935632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12767936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944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29201" y="1474845"/>
            <a:ext cx="5190067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864800"/>
            <a:ext cx="4719588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86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1108795" y="1419159"/>
            <a:ext cx="8119872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78088"/>
            <a:ext cx="4656667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202"/>
            <a:ext cx="6432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87733" y="3156193"/>
            <a:ext cx="4179147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2816" y="1645644"/>
            <a:ext cx="4467013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584892" y="402427"/>
            <a:ext cx="2833656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5822408" y="540657"/>
            <a:ext cx="762485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2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3"/>
            <a:ext cx="12192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92137" y="-1"/>
            <a:ext cx="7399863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87613"/>
            <a:ext cx="4656667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3" y="0"/>
            <a:ext cx="12192003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35040" y="979545"/>
            <a:ext cx="583184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78088"/>
            <a:ext cx="4656667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202"/>
            <a:ext cx="6432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321600" y="6191675"/>
            <a:ext cx="4360333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349" y="6199465"/>
            <a:ext cx="1884384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3" y="6176963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6217231" y="6337254"/>
            <a:ext cx="32584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baseline="0" dirty="0">
                <a:latin typeface="Helvetica Neue" panose="02000503000000020004" pitchFamily="2"/>
                <a:cs typeface="Arial" panose="020B0604020202020204" pitchFamily="34" charset="0"/>
              </a:rPr>
              <a:t>UNITED STATES </a:t>
            </a:r>
            <a:br>
              <a:rPr lang="en-US" sz="850" baseline="0" dirty="0">
                <a:latin typeface="Helvetica Neue" panose="02000503000000020004" pitchFamily="2"/>
                <a:cs typeface="Arial" panose="020B0604020202020204" pitchFamily="34" charset="0"/>
              </a:rPr>
            </a:br>
            <a:r>
              <a:rPr lang="en-US" sz="850" baseline="0" dirty="0">
                <a:latin typeface="Helvetica Neue" panose="02000503000000020004" pitchFamily="2"/>
                <a:cs typeface="Arial" panose="020B0604020202020204" pitchFamily="34" charset="0"/>
              </a:rPr>
              <a:t>DEPARTMENT OF LABOR</a:t>
            </a:r>
          </a:p>
        </p:txBody>
      </p:sp>
      <p:pic>
        <p:nvPicPr>
          <p:cNvPr id="19" name="image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937" y="6281468"/>
            <a:ext cx="627067" cy="4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347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0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3"/>
            <a:ext cx="12192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92137" y="-1"/>
            <a:ext cx="7399863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78088"/>
            <a:ext cx="4656667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202"/>
            <a:ext cx="6432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321600" y="6191675"/>
            <a:ext cx="4360333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349" y="6199465"/>
            <a:ext cx="1884384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3" y="6176963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6232471" y="6348684"/>
            <a:ext cx="32584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baseline="0" dirty="0">
                <a:latin typeface="Helvetica Neue" panose="02000503000000020004" pitchFamily="2"/>
                <a:cs typeface="Arial" panose="020B0604020202020204" pitchFamily="34" charset="0"/>
              </a:rPr>
              <a:t>UNITED STATES </a:t>
            </a:r>
            <a:br>
              <a:rPr lang="en-US" sz="850" baseline="0" dirty="0">
                <a:latin typeface="Helvetica Neue" panose="02000503000000020004" pitchFamily="2"/>
                <a:cs typeface="Arial" panose="020B0604020202020204" pitchFamily="34" charset="0"/>
              </a:rPr>
            </a:br>
            <a:r>
              <a:rPr lang="en-US" sz="850" baseline="0" dirty="0">
                <a:latin typeface="Helvetica Neue" panose="02000503000000020004" pitchFamily="2"/>
                <a:cs typeface="Arial" panose="020B0604020202020204" pitchFamily="34" charset="0"/>
              </a:rPr>
              <a:t>DEPARTMENT OF LABOR</a:t>
            </a:r>
          </a:p>
        </p:txBody>
      </p:sp>
      <p:pic>
        <p:nvPicPr>
          <p:cNvPr id="16" name="image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8177" y="6292898"/>
            <a:ext cx="627067" cy="4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418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79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22402"/>
            <a:ext cx="51816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22402"/>
            <a:ext cx="51816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2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19302"/>
            <a:ext cx="51816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19302"/>
            <a:ext cx="51816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438277"/>
            <a:ext cx="51816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72200" y="1438276"/>
            <a:ext cx="51816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525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91760" y="1474845"/>
            <a:ext cx="616204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9" y="2733725"/>
            <a:ext cx="6891867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13419" y="1554163"/>
            <a:ext cx="2245783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9" y="2733725"/>
            <a:ext cx="6891867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55440" y="1554167"/>
            <a:ext cx="616204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143339" y="1554164"/>
            <a:ext cx="1548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43339" y="3041989"/>
            <a:ext cx="1548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143339" y="4529815"/>
            <a:ext cx="1548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155440" y="3041992"/>
            <a:ext cx="616204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155440" y="4529817"/>
            <a:ext cx="616204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38505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9" y="2733725"/>
            <a:ext cx="6891867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55440" y="1554167"/>
            <a:ext cx="616204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62835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Moderators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143339" y="1554164"/>
            <a:ext cx="1548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43339" y="3041989"/>
            <a:ext cx="1548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143339" y="4529815"/>
            <a:ext cx="1548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155440" y="3041992"/>
            <a:ext cx="616204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155440" y="4529817"/>
            <a:ext cx="616204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6924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38200" y="531127"/>
            <a:ext cx="89492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9" y="2733725"/>
            <a:ext cx="6891867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584892" y="402427"/>
            <a:ext cx="2833656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5822408" y="540657"/>
            <a:ext cx="762485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142" y="1305228"/>
            <a:ext cx="9290689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47" y="2296170"/>
            <a:ext cx="1819701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2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3" y="1252543"/>
            <a:ext cx="12192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1"/>
            <a:ext cx="12192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37205"/>
            <a:ext cx="105156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74845"/>
            <a:ext cx="105156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92135" y="-1"/>
            <a:ext cx="7399863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2854" y="770520"/>
            <a:ext cx="12734854" cy="1453477"/>
            <a:chOff x="-407140" y="770520"/>
            <a:chExt cx="9551140" cy="1453477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7591617">
              <a:off x="-725089" y="1088469"/>
              <a:ext cx="1453477" cy="817580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321600" y="6191673"/>
            <a:ext cx="4360333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6"/>
            <a:ext cx="4656667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200"/>
            <a:ext cx="6432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349" y="6199465"/>
            <a:ext cx="1884384" cy="477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1"/>
          <a:srcRect b="13798"/>
          <a:stretch/>
        </p:blipFill>
        <p:spPr>
          <a:xfrm>
            <a:off x="5624828" y="6212640"/>
            <a:ext cx="1338891" cy="478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1"/>
          <a:srcRect t="86975"/>
          <a:stretch/>
        </p:blipFill>
        <p:spPr>
          <a:xfrm>
            <a:off x="5229242" y="6693334"/>
            <a:ext cx="2130061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0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5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22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extranet.fivestardev.com/downloads/mccdip/SC%20Files/SPA%20Student%20Action%20Plan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extranet.fivestardev.com/downloads/mccdip/SC%20Files/Guide%20Dossier%20Output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ce105dd8-6d07-4583-9487-b30f6195a9a8/reports/0844fbef-3f1c-4ae6-b6d0-766de0819c82/ReportSection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app.powerbi.com/groups/ce105dd8-6d07-4583-9487-b30f6195a9a8/reports/712038b6-bf02-4e5a-a541-11a5be890f0d/ReportSection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ce105dd8-6d07-4583-9487-b30f6195a9a8/reports/41770e44-a384-45f0-9ece-8657207557da/ReportSection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06/14/17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0401" y="5456259"/>
            <a:ext cx="4402665" cy="431424"/>
          </a:xfrm>
        </p:spPr>
        <p:txBody>
          <a:bodyPr/>
          <a:lstStyle/>
          <a:p>
            <a:r>
              <a:rPr lang="en-US" dirty="0"/>
              <a:t>Presented by:</a:t>
            </a:r>
          </a:p>
          <a:p>
            <a:r>
              <a:rPr lang="en-US" dirty="0"/>
              <a:t>U.S. Department of Labor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60400" y="713984"/>
            <a:ext cx="10871200" cy="2517731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r>
              <a:rPr lang="en-US" sz="5400" dirty="0"/>
              <a:t>Workforce Data Integration </a:t>
            </a:r>
            <a:br>
              <a:rPr lang="en-US" sz="5400" dirty="0"/>
            </a:br>
            <a:r>
              <a:rPr lang="en-US" sz="5400" dirty="0"/>
              <a:t>and Planning: Three States, Three Models, Three Regional Approaches!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look behind the scenes in Missouri, Kansas, and Massachusetts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28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95" y="1219200"/>
            <a:ext cx="7924800" cy="3922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1"/>
          <p:cNvSpPr txBox="1">
            <a:spLocks/>
          </p:cNvSpPr>
          <p:nvPr/>
        </p:nvSpPr>
        <p:spPr>
          <a:xfrm>
            <a:off x="6934204" y="4189562"/>
            <a:ext cx="4191000" cy="1905000"/>
          </a:xfrm>
          <a:prstGeom prst="rect">
            <a:avLst/>
          </a:prstGeom>
          <a:solidFill>
            <a:schemeClr val="tx1"/>
          </a:solidFill>
        </p:spPr>
        <p:txBody>
          <a:bodyPr vert="horz" anchor="t" anchorCtr="0">
            <a:noAutofit/>
          </a:bodyPr>
          <a:lstStyle/>
          <a:p>
            <a:pPr marL="365760" indent="-256032">
              <a:spcBef>
                <a:spcPts val="300"/>
              </a:spcBef>
              <a:buClr>
                <a:srgbClr val="00206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Partner Agencies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658368" lvl="1" indent="-246888">
              <a:spcBef>
                <a:spcPts val="300"/>
              </a:spcBef>
              <a:buClr>
                <a:srgbClr val="D5371D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Economic Development</a:t>
            </a:r>
          </a:p>
          <a:p>
            <a:pPr marL="658368" lvl="1" indent="-246888">
              <a:spcBef>
                <a:spcPts val="300"/>
              </a:spcBef>
              <a:buClr>
                <a:srgbClr val="D5371D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Higher Education</a:t>
            </a:r>
          </a:p>
          <a:p>
            <a:pPr marL="658368" lvl="1" indent="-246888">
              <a:spcBef>
                <a:spcPts val="300"/>
              </a:spcBef>
              <a:buClr>
                <a:srgbClr val="D5371D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Elementary &amp; Secondary Education</a:t>
            </a:r>
          </a:p>
          <a:p>
            <a:pPr marL="658368" lvl="1" indent="-246888">
              <a:spcBef>
                <a:spcPts val="300"/>
              </a:spcBef>
              <a:buClr>
                <a:srgbClr val="D5371D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Labor and Industry Relations</a:t>
            </a:r>
          </a:p>
          <a:p>
            <a:pPr marL="658368" lvl="1" indent="-246888">
              <a:spcBef>
                <a:spcPts val="300"/>
              </a:spcBef>
              <a:buClr>
                <a:srgbClr val="D5371D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Social Services</a:t>
            </a:r>
          </a:p>
        </p:txBody>
      </p:sp>
    </p:spTree>
    <p:extLst>
      <p:ext uri="{BB962C8B-B14F-4D97-AF65-F5344CB8AC3E}">
        <p14:creationId xmlns:p14="http://schemas.microsoft.com/office/powerpoint/2010/main" val="1938820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01480"/>
            <a:ext cx="10515600" cy="884850"/>
          </a:xfrm>
        </p:spPr>
        <p:txBody>
          <a:bodyPr/>
          <a:lstStyle/>
          <a:p>
            <a:r>
              <a:rPr lang="en-US" dirty="0"/>
              <a:t>Missouri’s Longitudinal Data System</a:t>
            </a:r>
          </a:p>
        </p:txBody>
      </p:sp>
      <p:sp>
        <p:nvSpPr>
          <p:cNvPr id="30" name="Freeform: Shape 29"/>
          <p:cNvSpPr/>
          <p:nvPr/>
        </p:nvSpPr>
        <p:spPr>
          <a:xfrm rot="3364659">
            <a:off x="5505627" y="4670282"/>
            <a:ext cx="1487128" cy="452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2631"/>
                </a:moveTo>
                <a:lnTo>
                  <a:pt x="1487128" y="22631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Freeform: Shape 30"/>
          <p:cNvSpPr/>
          <p:nvPr/>
        </p:nvSpPr>
        <p:spPr>
          <a:xfrm rot="1735891">
            <a:off x="5930957" y="4130433"/>
            <a:ext cx="1335850" cy="452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2631"/>
                </a:moveTo>
                <a:lnTo>
                  <a:pt x="1335850" y="22631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: Shape 31"/>
          <p:cNvSpPr/>
          <p:nvPr/>
        </p:nvSpPr>
        <p:spPr>
          <a:xfrm>
            <a:off x="6014315" y="3503338"/>
            <a:ext cx="1345576" cy="452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2631"/>
                </a:moveTo>
                <a:lnTo>
                  <a:pt x="1345576" y="22631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Freeform: Shape 32"/>
          <p:cNvSpPr/>
          <p:nvPr/>
        </p:nvSpPr>
        <p:spPr>
          <a:xfrm rot="19864109">
            <a:off x="5930957" y="2876242"/>
            <a:ext cx="1335850" cy="452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2631"/>
                </a:moveTo>
                <a:lnTo>
                  <a:pt x="1335850" y="22631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: Shape 33"/>
          <p:cNvSpPr/>
          <p:nvPr/>
        </p:nvSpPr>
        <p:spPr>
          <a:xfrm rot="18249175">
            <a:off x="5509841" y="2335260"/>
            <a:ext cx="1493914" cy="452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2631"/>
                </a:moveTo>
                <a:lnTo>
                  <a:pt x="1493914" y="22631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Flowchart: Alternate Process 34"/>
          <p:cNvSpPr/>
          <p:nvPr/>
        </p:nvSpPr>
        <p:spPr>
          <a:xfrm>
            <a:off x="4700276" y="2628250"/>
            <a:ext cx="1571252" cy="1571252"/>
          </a:xfrm>
          <a:prstGeom prst="flowChartAlternateProcess">
            <a:avLst/>
          </a:prstGeom>
          <a:blipFill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: Shape 35"/>
          <p:cNvSpPr/>
          <p:nvPr/>
        </p:nvSpPr>
        <p:spPr>
          <a:xfrm>
            <a:off x="6483248" y="936001"/>
            <a:ext cx="879599" cy="879599"/>
          </a:xfrm>
          <a:custGeom>
            <a:avLst/>
            <a:gdLst>
              <a:gd name="connsiteX0" fmla="*/ 0 w 879599"/>
              <a:gd name="connsiteY0" fmla="*/ 439800 h 879599"/>
              <a:gd name="connsiteX1" fmla="*/ 439800 w 879599"/>
              <a:gd name="connsiteY1" fmla="*/ 0 h 879599"/>
              <a:gd name="connsiteX2" fmla="*/ 879600 w 879599"/>
              <a:gd name="connsiteY2" fmla="*/ 439800 h 879599"/>
              <a:gd name="connsiteX3" fmla="*/ 439800 w 879599"/>
              <a:gd name="connsiteY3" fmla="*/ 879600 h 879599"/>
              <a:gd name="connsiteX4" fmla="*/ 0 w 879599"/>
              <a:gd name="connsiteY4" fmla="*/ 439800 h 87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599" h="879599">
                <a:moveTo>
                  <a:pt x="0" y="439800"/>
                </a:moveTo>
                <a:cubicBezTo>
                  <a:pt x="0" y="196905"/>
                  <a:pt x="196905" y="0"/>
                  <a:pt x="439800" y="0"/>
                </a:cubicBezTo>
                <a:cubicBezTo>
                  <a:pt x="682695" y="0"/>
                  <a:pt x="879600" y="196905"/>
                  <a:pt x="879600" y="439800"/>
                </a:cubicBezTo>
                <a:cubicBezTo>
                  <a:pt x="879600" y="682695"/>
                  <a:pt x="682695" y="879600"/>
                  <a:pt x="439800" y="879600"/>
                </a:cubicBezTo>
                <a:cubicBezTo>
                  <a:pt x="196905" y="879600"/>
                  <a:pt x="0" y="682695"/>
                  <a:pt x="0" y="439800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514" tIns="141514" rIns="141514" bIns="14151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DESE</a:t>
            </a:r>
          </a:p>
        </p:txBody>
      </p:sp>
      <p:sp>
        <p:nvSpPr>
          <p:cNvPr id="37" name="Freeform: Shape 36"/>
          <p:cNvSpPr/>
          <p:nvPr/>
        </p:nvSpPr>
        <p:spPr>
          <a:xfrm>
            <a:off x="7450807" y="936001"/>
            <a:ext cx="1964712" cy="879599"/>
          </a:xfrm>
          <a:custGeom>
            <a:avLst/>
            <a:gdLst>
              <a:gd name="connsiteX0" fmla="*/ 0 w 1319398"/>
              <a:gd name="connsiteY0" fmla="*/ 0 h 879599"/>
              <a:gd name="connsiteX1" fmla="*/ 1319398 w 1319398"/>
              <a:gd name="connsiteY1" fmla="*/ 0 h 879599"/>
              <a:gd name="connsiteX2" fmla="*/ 1319398 w 1319398"/>
              <a:gd name="connsiteY2" fmla="*/ 879599 h 879599"/>
              <a:gd name="connsiteX3" fmla="*/ 0 w 1319398"/>
              <a:gd name="connsiteY3" fmla="*/ 879599 h 879599"/>
              <a:gd name="connsiteX4" fmla="*/ 0 w 1319398"/>
              <a:gd name="connsiteY4" fmla="*/ 0 h 87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398" h="879599">
                <a:moveTo>
                  <a:pt x="0" y="0"/>
                </a:moveTo>
                <a:lnTo>
                  <a:pt x="1319398" y="0"/>
                </a:lnTo>
                <a:lnTo>
                  <a:pt x="1319398" y="879599"/>
                </a:lnTo>
                <a:lnTo>
                  <a:pt x="0" y="8795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/>
              <a:t>Early Childhood data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/>
              <a:t>K-12 data </a:t>
            </a:r>
          </a:p>
        </p:txBody>
      </p:sp>
      <p:sp>
        <p:nvSpPr>
          <p:cNvPr id="38" name="Freeform: Shape 37"/>
          <p:cNvSpPr/>
          <p:nvPr/>
        </p:nvSpPr>
        <p:spPr>
          <a:xfrm>
            <a:off x="7128561" y="1923197"/>
            <a:ext cx="879599" cy="879599"/>
          </a:xfrm>
          <a:custGeom>
            <a:avLst/>
            <a:gdLst>
              <a:gd name="connsiteX0" fmla="*/ 0 w 879599"/>
              <a:gd name="connsiteY0" fmla="*/ 439800 h 879599"/>
              <a:gd name="connsiteX1" fmla="*/ 439800 w 879599"/>
              <a:gd name="connsiteY1" fmla="*/ 0 h 879599"/>
              <a:gd name="connsiteX2" fmla="*/ 879600 w 879599"/>
              <a:gd name="connsiteY2" fmla="*/ 439800 h 879599"/>
              <a:gd name="connsiteX3" fmla="*/ 439800 w 879599"/>
              <a:gd name="connsiteY3" fmla="*/ 879600 h 879599"/>
              <a:gd name="connsiteX4" fmla="*/ 0 w 879599"/>
              <a:gd name="connsiteY4" fmla="*/ 439800 h 87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599" h="879599">
                <a:moveTo>
                  <a:pt x="0" y="439800"/>
                </a:moveTo>
                <a:cubicBezTo>
                  <a:pt x="0" y="196905"/>
                  <a:pt x="196905" y="0"/>
                  <a:pt x="439800" y="0"/>
                </a:cubicBezTo>
                <a:cubicBezTo>
                  <a:pt x="682695" y="0"/>
                  <a:pt x="879600" y="196905"/>
                  <a:pt x="879600" y="439800"/>
                </a:cubicBezTo>
                <a:cubicBezTo>
                  <a:pt x="879600" y="682695"/>
                  <a:pt x="682695" y="879600"/>
                  <a:pt x="439800" y="879600"/>
                </a:cubicBezTo>
                <a:cubicBezTo>
                  <a:pt x="196905" y="879600"/>
                  <a:pt x="0" y="682695"/>
                  <a:pt x="0" y="439800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514" tIns="141514" rIns="141514" bIns="14151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DHE</a:t>
            </a:r>
          </a:p>
        </p:txBody>
      </p:sp>
      <p:sp>
        <p:nvSpPr>
          <p:cNvPr id="39" name="Freeform: Shape 38"/>
          <p:cNvSpPr/>
          <p:nvPr/>
        </p:nvSpPr>
        <p:spPr>
          <a:xfrm>
            <a:off x="8096120" y="1923197"/>
            <a:ext cx="2510919" cy="879599"/>
          </a:xfrm>
          <a:custGeom>
            <a:avLst/>
            <a:gdLst>
              <a:gd name="connsiteX0" fmla="*/ 0 w 1319398"/>
              <a:gd name="connsiteY0" fmla="*/ 0 h 879599"/>
              <a:gd name="connsiteX1" fmla="*/ 1319398 w 1319398"/>
              <a:gd name="connsiteY1" fmla="*/ 0 h 879599"/>
              <a:gd name="connsiteX2" fmla="*/ 1319398 w 1319398"/>
              <a:gd name="connsiteY2" fmla="*/ 879599 h 879599"/>
              <a:gd name="connsiteX3" fmla="*/ 0 w 1319398"/>
              <a:gd name="connsiteY3" fmla="*/ 879599 h 879599"/>
              <a:gd name="connsiteX4" fmla="*/ 0 w 1319398"/>
              <a:gd name="connsiteY4" fmla="*/ 0 h 87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398" h="879599">
                <a:moveTo>
                  <a:pt x="0" y="0"/>
                </a:moveTo>
                <a:lnTo>
                  <a:pt x="1319398" y="0"/>
                </a:lnTo>
                <a:lnTo>
                  <a:pt x="1319398" y="879599"/>
                </a:lnTo>
                <a:lnTo>
                  <a:pt x="0" y="8795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/>
              <a:t>Public two and four-year  inst.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/>
              <a:t>Graduate characteristics</a:t>
            </a:r>
          </a:p>
        </p:txBody>
      </p:sp>
      <p:sp>
        <p:nvSpPr>
          <p:cNvPr id="40" name="Freeform: Shape 39"/>
          <p:cNvSpPr/>
          <p:nvPr/>
        </p:nvSpPr>
        <p:spPr>
          <a:xfrm>
            <a:off x="7359891" y="3086170"/>
            <a:ext cx="879599" cy="879599"/>
          </a:xfrm>
          <a:custGeom>
            <a:avLst/>
            <a:gdLst>
              <a:gd name="connsiteX0" fmla="*/ 0 w 879599"/>
              <a:gd name="connsiteY0" fmla="*/ 439800 h 879599"/>
              <a:gd name="connsiteX1" fmla="*/ 439800 w 879599"/>
              <a:gd name="connsiteY1" fmla="*/ 0 h 879599"/>
              <a:gd name="connsiteX2" fmla="*/ 879600 w 879599"/>
              <a:gd name="connsiteY2" fmla="*/ 439800 h 879599"/>
              <a:gd name="connsiteX3" fmla="*/ 439800 w 879599"/>
              <a:gd name="connsiteY3" fmla="*/ 879600 h 879599"/>
              <a:gd name="connsiteX4" fmla="*/ 0 w 879599"/>
              <a:gd name="connsiteY4" fmla="*/ 439800 h 87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599" h="879599">
                <a:moveTo>
                  <a:pt x="0" y="439800"/>
                </a:moveTo>
                <a:cubicBezTo>
                  <a:pt x="0" y="196905"/>
                  <a:pt x="196905" y="0"/>
                  <a:pt x="439800" y="0"/>
                </a:cubicBezTo>
                <a:cubicBezTo>
                  <a:pt x="682695" y="0"/>
                  <a:pt x="879600" y="196905"/>
                  <a:pt x="879600" y="439800"/>
                </a:cubicBezTo>
                <a:cubicBezTo>
                  <a:pt x="879600" y="682695"/>
                  <a:pt x="682695" y="879600"/>
                  <a:pt x="439800" y="879600"/>
                </a:cubicBezTo>
                <a:cubicBezTo>
                  <a:pt x="196905" y="879600"/>
                  <a:pt x="0" y="682695"/>
                  <a:pt x="0" y="439800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514" tIns="141514" rIns="141514" bIns="14151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FSD</a:t>
            </a:r>
          </a:p>
        </p:txBody>
      </p:sp>
      <p:sp>
        <p:nvSpPr>
          <p:cNvPr id="41" name="Freeform: Shape 40"/>
          <p:cNvSpPr/>
          <p:nvPr/>
        </p:nvSpPr>
        <p:spPr>
          <a:xfrm>
            <a:off x="8327449" y="3086170"/>
            <a:ext cx="2295859" cy="879599"/>
          </a:xfrm>
          <a:custGeom>
            <a:avLst/>
            <a:gdLst>
              <a:gd name="connsiteX0" fmla="*/ 0 w 1319398"/>
              <a:gd name="connsiteY0" fmla="*/ 0 h 879599"/>
              <a:gd name="connsiteX1" fmla="*/ 1319398 w 1319398"/>
              <a:gd name="connsiteY1" fmla="*/ 0 h 879599"/>
              <a:gd name="connsiteX2" fmla="*/ 1319398 w 1319398"/>
              <a:gd name="connsiteY2" fmla="*/ 879599 h 879599"/>
              <a:gd name="connsiteX3" fmla="*/ 0 w 1319398"/>
              <a:gd name="connsiteY3" fmla="*/ 879599 h 879599"/>
              <a:gd name="connsiteX4" fmla="*/ 0 w 1319398"/>
              <a:gd name="connsiteY4" fmla="*/ 0 h 87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398" h="879599">
                <a:moveTo>
                  <a:pt x="0" y="0"/>
                </a:moveTo>
                <a:lnTo>
                  <a:pt x="1319398" y="0"/>
                </a:lnTo>
                <a:lnTo>
                  <a:pt x="1319398" y="879599"/>
                </a:lnTo>
                <a:lnTo>
                  <a:pt x="0" y="8795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/>
              <a:t>TANF data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/>
              <a:t>SNAP - Food Stamp - data</a:t>
            </a:r>
          </a:p>
        </p:txBody>
      </p:sp>
      <p:sp>
        <p:nvSpPr>
          <p:cNvPr id="42" name="Freeform: Shape 41"/>
          <p:cNvSpPr/>
          <p:nvPr/>
        </p:nvSpPr>
        <p:spPr>
          <a:xfrm>
            <a:off x="7128561" y="4249143"/>
            <a:ext cx="879599" cy="879599"/>
          </a:xfrm>
          <a:custGeom>
            <a:avLst/>
            <a:gdLst>
              <a:gd name="connsiteX0" fmla="*/ 0 w 879599"/>
              <a:gd name="connsiteY0" fmla="*/ 439800 h 879599"/>
              <a:gd name="connsiteX1" fmla="*/ 439800 w 879599"/>
              <a:gd name="connsiteY1" fmla="*/ 0 h 879599"/>
              <a:gd name="connsiteX2" fmla="*/ 879600 w 879599"/>
              <a:gd name="connsiteY2" fmla="*/ 439800 h 879599"/>
              <a:gd name="connsiteX3" fmla="*/ 439800 w 879599"/>
              <a:gd name="connsiteY3" fmla="*/ 879600 h 879599"/>
              <a:gd name="connsiteX4" fmla="*/ 0 w 879599"/>
              <a:gd name="connsiteY4" fmla="*/ 439800 h 87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599" h="879599">
                <a:moveTo>
                  <a:pt x="0" y="439800"/>
                </a:moveTo>
                <a:cubicBezTo>
                  <a:pt x="0" y="196905"/>
                  <a:pt x="196905" y="0"/>
                  <a:pt x="439800" y="0"/>
                </a:cubicBezTo>
                <a:cubicBezTo>
                  <a:pt x="682695" y="0"/>
                  <a:pt x="879600" y="196905"/>
                  <a:pt x="879600" y="439800"/>
                </a:cubicBezTo>
                <a:cubicBezTo>
                  <a:pt x="879600" y="682695"/>
                  <a:pt x="682695" y="879600"/>
                  <a:pt x="439800" y="879600"/>
                </a:cubicBezTo>
                <a:cubicBezTo>
                  <a:pt x="196905" y="879600"/>
                  <a:pt x="0" y="682695"/>
                  <a:pt x="0" y="439800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974" tIns="138974" rIns="138974" bIns="13897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kern="1200" dirty="0"/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DWD</a:t>
            </a:r>
            <a:br>
              <a:rPr lang="en-US" sz="1600" kern="1200" dirty="0"/>
            </a:br>
            <a:endParaRPr lang="en-US" sz="1600" kern="1200" dirty="0"/>
          </a:p>
        </p:txBody>
      </p:sp>
      <p:sp>
        <p:nvSpPr>
          <p:cNvPr id="43" name="Freeform: Shape 42"/>
          <p:cNvSpPr/>
          <p:nvPr/>
        </p:nvSpPr>
        <p:spPr>
          <a:xfrm>
            <a:off x="6469790" y="5235063"/>
            <a:ext cx="879599" cy="879599"/>
          </a:xfrm>
          <a:custGeom>
            <a:avLst/>
            <a:gdLst>
              <a:gd name="connsiteX0" fmla="*/ 0 w 879599"/>
              <a:gd name="connsiteY0" fmla="*/ 439800 h 879599"/>
              <a:gd name="connsiteX1" fmla="*/ 439800 w 879599"/>
              <a:gd name="connsiteY1" fmla="*/ 0 h 879599"/>
              <a:gd name="connsiteX2" fmla="*/ 879600 w 879599"/>
              <a:gd name="connsiteY2" fmla="*/ 439800 h 879599"/>
              <a:gd name="connsiteX3" fmla="*/ 439800 w 879599"/>
              <a:gd name="connsiteY3" fmla="*/ 879600 h 879599"/>
              <a:gd name="connsiteX4" fmla="*/ 0 w 879599"/>
              <a:gd name="connsiteY4" fmla="*/ 439800 h 87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599" h="879599">
                <a:moveTo>
                  <a:pt x="0" y="439800"/>
                </a:moveTo>
                <a:cubicBezTo>
                  <a:pt x="0" y="196905"/>
                  <a:pt x="196905" y="0"/>
                  <a:pt x="439800" y="0"/>
                </a:cubicBezTo>
                <a:cubicBezTo>
                  <a:pt x="682695" y="0"/>
                  <a:pt x="879600" y="196905"/>
                  <a:pt x="879600" y="439800"/>
                </a:cubicBezTo>
                <a:cubicBezTo>
                  <a:pt x="879600" y="682695"/>
                  <a:pt x="682695" y="879600"/>
                  <a:pt x="439800" y="879600"/>
                </a:cubicBezTo>
                <a:cubicBezTo>
                  <a:pt x="196905" y="879600"/>
                  <a:pt x="0" y="682695"/>
                  <a:pt x="0" y="439800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244" tIns="140244" rIns="140244" bIns="14024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DOLIR</a:t>
            </a:r>
          </a:p>
        </p:txBody>
      </p:sp>
      <p:grpSp>
        <p:nvGrpSpPr>
          <p:cNvPr id="4" name="Group 5"/>
          <p:cNvGrpSpPr/>
          <p:nvPr/>
        </p:nvGrpSpPr>
        <p:grpSpPr>
          <a:xfrm>
            <a:off x="6336656" y="2543407"/>
            <a:ext cx="1347489" cy="898326"/>
            <a:chOff x="3738500" y="2161486"/>
            <a:chExt cx="1347489" cy="898326"/>
          </a:xfrm>
        </p:grpSpPr>
        <p:sp>
          <p:nvSpPr>
            <p:cNvPr id="7" name="Rectangle 6"/>
            <p:cNvSpPr/>
            <p:nvPr/>
          </p:nvSpPr>
          <p:spPr>
            <a:xfrm>
              <a:off x="3738500" y="2161486"/>
              <a:ext cx="1347489" cy="8983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3738500" y="2161486"/>
              <a:ext cx="1347489" cy="898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85750" lvl="1" indent="-285750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n-US" sz="2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  <a:p>
              <a:pPr marL="285750" lvl="1" indent="-285750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n-US" sz="2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153400" y="390697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Workforce Programs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745170"/>
            <a:ext cx="196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UI status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Benefits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230677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Data Warehouse</a:t>
            </a:r>
          </a:p>
        </p:txBody>
      </p:sp>
      <p:sp>
        <p:nvSpPr>
          <p:cNvPr id="12" name="Oval 11"/>
          <p:cNvSpPr/>
          <p:nvPr/>
        </p:nvSpPr>
        <p:spPr>
          <a:xfrm>
            <a:off x="2667000" y="4440370"/>
            <a:ext cx="2438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Interagency Data Governance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Work Group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648200" y="4135570"/>
            <a:ext cx="152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667000" y="2916370"/>
            <a:ext cx="1524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End User</a:t>
            </a:r>
          </a:p>
        </p:txBody>
      </p:sp>
      <p:sp>
        <p:nvSpPr>
          <p:cNvPr id="18" name="Up Arrow 17"/>
          <p:cNvSpPr/>
          <p:nvPr/>
        </p:nvSpPr>
        <p:spPr>
          <a:xfrm>
            <a:off x="3276601" y="3678370"/>
            <a:ext cx="45719" cy="838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32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Supplemental Noncredit Data File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198418"/>
            <a:ext cx="5562600" cy="381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161309"/>
            <a:ext cx="5562600" cy="381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5430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0"/>
            <a:ext cx="10515600" cy="884850"/>
          </a:xfrm>
        </p:spPr>
        <p:txBody>
          <a:bodyPr/>
          <a:lstStyle/>
          <a:p>
            <a:r>
              <a:rPr lang="en-US" dirty="0"/>
              <a:t>Search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202" y="1038386"/>
            <a:ext cx="8027596" cy="48338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6193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Results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26" y="1313959"/>
            <a:ext cx="7758545" cy="472259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255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530" y="0"/>
            <a:ext cx="10515600" cy="884850"/>
          </a:xfrm>
        </p:spPr>
        <p:txBody>
          <a:bodyPr/>
          <a:lstStyle/>
          <a:p>
            <a:r>
              <a:rPr lang="en-US" dirty="0"/>
              <a:t>Program Details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" t="18868" r="4678" b="1887"/>
          <a:stretch>
            <a:fillRect/>
          </a:stretch>
        </p:blipFill>
        <p:spPr bwMode="auto">
          <a:xfrm>
            <a:off x="921330" y="1038386"/>
            <a:ext cx="6096000" cy="38356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4330" y="2583872"/>
            <a:ext cx="5486400" cy="337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5954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515600" cy="884850"/>
          </a:xfrm>
        </p:spPr>
        <p:txBody>
          <a:bodyPr/>
          <a:lstStyle/>
          <a:p>
            <a:r>
              <a:rPr lang="en-US" dirty="0"/>
              <a:t>School Details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863" y="1038386"/>
            <a:ext cx="7308273" cy="471841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562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0"/>
            <a:ext cx="10515600" cy="884850"/>
          </a:xfrm>
        </p:spPr>
        <p:txBody>
          <a:bodyPr/>
          <a:lstStyle/>
          <a:p>
            <a:r>
              <a:rPr lang="en-US" dirty="0"/>
              <a:t>Scorecard - Demographics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255" y="1038386"/>
            <a:ext cx="5257800" cy="4114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5"/>
          <a:stretch>
            <a:fillRect/>
          </a:stretch>
        </p:blipFill>
        <p:spPr bwMode="auto">
          <a:xfrm>
            <a:off x="6414935" y="3388047"/>
            <a:ext cx="4481383" cy="2438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0828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Scorecard - Performance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3" t="18609" r="2558" b="5767"/>
          <a:stretch>
            <a:fillRect/>
          </a:stretch>
        </p:blipFill>
        <p:spPr bwMode="auto">
          <a:xfrm>
            <a:off x="1808018" y="1176934"/>
            <a:ext cx="5029200" cy="38630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181" y="3108438"/>
            <a:ext cx="3886200" cy="2819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61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4850"/>
          </a:xfrm>
        </p:spPr>
        <p:txBody>
          <a:bodyPr/>
          <a:lstStyle/>
          <a:p>
            <a:r>
              <a:rPr lang="en-US" dirty="0"/>
              <a:t>Scorecard Performance - continued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38386"/>
            <a:ext cx="5257800" cy="274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2942570"/>
            <a:ext cx="5486400" cy="3024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35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your organizational affiliation?</a:t>
            </a:r>
          </a:p>
          <a:p>
            <a:pPr marL="0" indent="0">
              <a:buNone/>
            </a:pPr>
            <a:endParaRPr lang="en-US" sz="1400" b="1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State Board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Local Board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State Agency-Labor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Service Provider/One Stop Operator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State/Local Agency-Education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Other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C"/>
              </a:clrFrom>
              <a:clrTo>
                <a:srgbClr val="FA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37" y="2389907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91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Scorecard - Reports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588" y="1038386"/>
            <a:ext cx="8426824" cy="457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3374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Planned Enhancements:</a:t>
            </a:r>
          </a:p>
          <a:p>
            <a:pPr lvl="1"/>
            <a:r>
              <a:rPr lang="en-US"/>
              <a:t>Add career exploration tools </a:t>
            </a:r>
          </a:p>
          <a:p>
            <a:pPr lvl="1"/>
            <a:r>
              <a:rPr lang="en-US"/>
              <a:t>Integrate occupational projections</a:t>
            </a:r>
          </a:p>
          <a:p>
            <a:pPr lvl="1"/>
            <a:r>
              <a:rPr lang="en-US"/>
              <a:t>Modify ETPS system to allow data uploads of course information</a:t>
            </a:r>
          </a:p>
          <a:p>
            <a:pPr lvl="1"/>
            <a:r>
              <a:rPr lang="en-US"/>
              <a:t>More detailed reporting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15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3" t="16756" r="6623" b="3330"/>
          <a:stretch>
            <a:fillRect/>
          </a:stretch>
        </p:blipFill>
        <p:spPr bwMode="auto">
          <a:xfrm>
            <a:off x="838200" y="1038386"/>
            <a:ext cx="3263081" cy="4495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095" y="1038386"/>
            <a:ext cx="3200400" cy="449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7" t="16756" r="4636" b="3330"/>
          <a:stretch>
            <a:fillRect/>
          </a:stretch>
        </p:blipFill>
        <p:spPr bwMode="auto">
          <a:xfrm>
            <a:off x="8077200" y="1038386"/>
            <a:ext cx="3276600" cy="4495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Pathways Publications</a:t>
            </a:r>
          </a:p>
        </p:txBody>
      </p:sp>
    </p:spTree>
    <p:extLst>
      <p:ext uri="{BB962C8B-B14F-4D97-AF65-F5344CB8AC3E}">
        <p14:creationId xmlns:p14="http://schemas.microsoft.com/office/powerpoint/2010/main" val="2364542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295" y="1039093"/>
            <a:ext cx="3649109" cy="491836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3095" y="1039093"/>
            <a:ext cx="3649109" cy="491836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Pathways Publications</a:t>
            </a:r>
          </a:p>
        </p:txBody>
      </p:sp>
    </p:spTree>
    <p:extLst>
      <p:ext uri="{BB962C8B-B14F-4D97-AF65-F5344CB8AC3E}">
        <p14:creationId xmlns:p14="http://schemas.microsoft.com/office/powerpoint/2010/main" val="389543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0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299" y="4303008"/>
            <a:ext cx="2611967" cy="1379119"/>
          </a:xfrm>
          <a:prstGeom prst="rect">
            <a:avLst/>
          </a:prstGeom>
        </p:spPr>
      </p:pic>
      <p:pic>
        <p:nvPicPr>
          <p:cNvPr id="1026" name="Picture 2" descr="Image result for kantrain logo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1" y="447055"/>
            <a:ext cx="3205238" cy="170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Freeform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4672" y="3227042"/>
            <a:ext cx="4948428" cy="2651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Christa Smith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04672" y="1300450"/>
            <a:ext cx="4167376" cy="11555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Research Analyst, </a:t>
            </a:r>
            <a:r>
              <a:rPr lang="en-US" sz="2000" dirty="0" err="1">
                <a:solidFill>
                  <a:schemeClr val="bg1"/>
                </a:solidFill>
              </a:rPr>
              <a:t>KanTRAIN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Washburn University of Topeka</a:t>
            </a:r>
          </a:p>
        </p:txBody>
      </p:sp>
    </p:spTree>
    <p:extLst>
      <p:ext uri="{BB962C8B-B14F-4D97-AF65-F5344CB8AC3E}">
        <p14:creationId xmlns:p14="http://schemas.microsoft.com/office/powerpoint/2010/main" val="3437943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573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Developing Partnerships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Kansas Model Background:</a:t>
            </a:r>
          </a:p>
          <a:p>
            <a:r>
              <a:rPr lang="en-US" sz="2000"/>
              <a:t>19 Community Colleges and 6 Technical Colleges: Independently Governed</a:t>
            </a:r>
          </a:p>
          <a:p>
            <a:pPr lvl="1"/>
            <a:r>
              <a:rPr lang="en-US" sz="2000"/>
              <a:t>Kansas Board of Regents = Statewide Coordinating Board</a:t>
            </a:r>
          </a:p>
          <a:p>
            <a:r>
              <a:rPr lang="en-US" sz="2000"/>
              <a:t>5 Kansas Workforce Areas</a:t>
            </a:r>
          </a:p>
          <a:p>
            <a:r>
              <a:rPr lang="en-US" sz="2000"/>
              <a:t>Washburn as lead for Rounds 1 (TRAC-7) and 4 (KanTRAIN) consortium TAACCCT grants</a:t>
            </a:r>
          </a:p>
        </p:txBody>
      </p:sp>
    </p:spTree>
    <p:extLst>
      <p:ext uri="{BB962C8B-B14F-4D97-AF65-F5344CB8AC3E}">
        <p14:creationId xmlns:p14="http://schemas.microsoft.com/office/powerpoint/2010/main" val="4158746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334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Systems Alignment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Statewide Longitudinal Data System grant (SLDS) for </a:t>
            </a:r>
            <a:br>
              <a:rPr lang="en-US" sz="2000" dirty="0"/>
            </a:br>
            <a:r>
              <a:rPr lang="en-US" sz="2000" dirty="0"/>
              <a:t>P-20 July 2010 - June 2014 for KSDE &amp; KBOR</a:t>
            </a:r>
          </a:p>
          <a:p>
            <a:pPr marL="0" indent="0">
              <a:buNone/>
            </a:pPr>
            <a:r>
              <a:rPr lang="en-US" sz="2000" dirty="0"/>
              <a:t>Workforce Data Quality Initiative (WDQI) (2013-16) and (2015-18) for Commerce &amp; Labor</a:t>
            </a:r>
          </a:p>
          <a:p>
            <a:pPr marL="0" indent="0">
              <a:buNone/>
            </a:pPr>
            <a:r>
              <a:rPr lang="en-US" sz="2000" dirty="0"/>
              <a:t>Consortium (perspective) alignment of workforce, industry, &amp; education: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TRAC-7 focus on statewide education and workforce, then regional education by industry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KanTRAIN</a:t>
            </a:r>
            <a:r>
              <a:rPr lang="en-US" sz="2000" dirty="0">
                <a:solidFill>
                  <a:schemeClr val="tx1"/>
                </a:solidFill>
              </a:rPr>
              <a:t> focus on regional education, industry and workforce</a:t>
            </a:r>
          </a:p>
        </p:txBody>
      </p:sp>
    </p:spTree>
    <p:extLst>
      <p:ext uri="{BB962C8B-B14F-4D97-AF65-F5344CB8AC3E}">
        <p14:creationId xmlns:p14="http://schemas.microsoft.com/office/powerpoint/2010/main" val="4176962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KanTRAIN</a:t>
            </a:r>
            <a:r>
              <a:rPr lang="en-US" dirty="0"/>
              <a:t> Two-Tier Partnership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Transitioned from the TRAC-7 State model: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To the </a:t>
            </a:r>
            <a:r>
              <a:rPr lang="en-US" dirty="0" err="1"/>
              <a:t>KanTRAIN</a:t>
            </a:r>
            <a:r>
              <a:rPr lang="en-US" dirty="0"/>
              <a:t> Two-tiered Systems &amp; Practice model:</a:t>
            </a:r>
          </a:p>
          <a:p>
            <a:pPr lvl="1"/>
            <a:r>
              <a:rPr lang="en-US" dirty="0"/>
              <a:t>Grant-based State alignment with</a:t>
            </a:r>
          </a:p>
          <a:p>
            <a:pPr lvl="1"/>
            <a:r>
              <a:rPr lang="en-US" dirty="0"/>
              <a:t>IHE-based Regional/Local alignment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0"/>
            <a:ext cx="2743200" cy="6858594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1536457"/>
              </p:ext>
            </p:extLst>
          </p:nvPr>
        </p:nvGraphicFramePr>
        <p:xfrm>
          <a:off x="2154856" y="1701370"/>
          <a:ext cx="5977288" cy="118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069369037"/>
              </p:ext>
            </p:extLst>
          </p:nvPr>
        </p:nvGraphicFramePr>
        <p:xfrm>
          <a:off x="2154856" y="4172802"/>
          <a:ext cx="5646105" cy="104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43601408"/>
              </p:ext>
            </p:extLst>
          </p:nvPr>
        </p:nvGraphicFramePr>
        <p:xfrm>
          <a:off x="2154855" y="5177146"/>
          <a:ext cx="5646105" cy="104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9" name="Plus 8"/>
          <p:cNvSpPr/>
          <p:nvPr/>
        </p:nvSpPr>
        <p:spPr>
          <a:xfrm>
            <a:off x="10178585" y="4715617"/>
            <a:ext cx="229985" cy="269039"/>
          </a:xfrm>
          <a:prstGeom prst="mathPlus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2616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2E5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Lessons Learned: Partnerships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Focus:</a:t>
            </a:r>
          </a:p>
          <a:p>
            <a:pPr lvl="1"/>
            <a:r>
              <a:rPr lang="en-US" sz="2000" dirty="0"/>
              <a:t>Grant-focus vs Sustainable Systems focus or both</a:t>
            </a:r>
          </a:p>
          <a:p>
            <a:r>
              <a:rPr lang="en-US" sz="2000" dirty="0"/>
              <a:t>Systems vs. Practice: </a:t>
            </a:r>
          </a:p>
          <a:p>
            <a:pPr lvl="1"/>
            <a:r>
              <a:rPr lang="en-US" sz="2000" dirty="0"/>
              <a:t>Different roles and expectations for </a:t>
            </a:r>
            <a:br>
              <a:rPr lang="en-US" sz="2000" dirty="0"/>
            </a:br>
            <a:r>
              <a:rPr lang="en-US" sz="2000" dirty="0"/>
              <a:t>different outcomes</a:t>
            </a:r>
          </a:p>
          <a:p>
            <a:r>
              <a:rPr lang="en-US" sz="2000" dirty="0"/>
              <a:t>Sustainable Leadership:</a:t>
            </a:r>
          </a:p>
          <a:p>
            <a:pPr lvl="1"/>
            <a:r>
              <a:rPr lang="en-US" sz="2000" dirty="0"/>
              <a:t>Who owns it</a:t>
            </a:r>
          </a:p>
        </p:txBody>
      </p:sp>
    </p:spTree>
    <p:extLst>
      <p:ext uri="{BB962C8B-B14F-4D97-AF65-F5344CB8AC3E}">
        <p14:creationId xmlns:p14="http://schemas.microsoft.com/office/powerpoint/2010/main" val="2916567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KanTRAIN Data Hub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KBOR Data, Research &amp;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Implement integrated system of postsecondary data collection, maintenance, analysis and reporting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Coordinate the Integrated Postsecondary Education Data System (IPEDS) for all KS higher education 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Design and implement a state-wide postsecondary database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Develop electronic data collection and reporting systems</a:t>
            </a:r>
          </a:p>
        </p:txBody>
      </p:sp>
    </p:spTree>
    <p:extLst>
      <p:ext uri="{BB962C8B-B14F-4D97-AF65-F5344CB8AC3E}">
        <p14:creationId xmlns:p14="http://schemas.microsoft.com/office/powerpoint/2010/main" val="345219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Are you part of a current or past TAACCCT grant?</a:t>
            </a:r>
          </a:p>
          <a:p>
            <a:pPr marL="0" indent="0">
              <a:buNone/>
            </a:pPr>
            <a:endParaRPr lang="en-US" sz="1400" b="1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Yes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No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What’s a TAACCCT Grant?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C"/>
              </a:clrFrom>
              <a:clrTo>
                <a:srgbClr val="FA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37" y="2389907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70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KanTRAIN</a:t>
            </a:r>
            <a:r>
              <a:rPr lang="en-US" dirty="0"/>
              <a:t> Data Warehouse Model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1" y="1340603"/>
            <a:ext cx="3927764" cy="4836360"/>
          </a:xfrm>
        </p:spPr>
        <p:txBody>
          <a:bodyPr/>
          <a:lstStyle/>
          <a:p>
            <a:r>
              <a:rPr lang="en-US" dirty="0"/>
              <a:t>Used existing systems</a:t>
            </a:r>
          </a:p>
          <a:p>
            <a:r>
              <a:rPr lang="en-US" dirty="0"/>
              <a:t>Created new linkages</a:t>
            </a:r>
          </a:p>
          <a:p>
            <a:r>
              <a:rPr lang="en-US" dirty="0"/>
              <a:t>Developed new report</a:t>
            </a:r>
          </a:p>
          <a:p>
            <a:r>
              <a:rPr lang="en-US" dirty="0"/>
              <a:t>Integrated student records, program, data, LMI</a:t>
            </a:r>
          </a:p>
          <a:p>
            <a:r>
              <a:rPr lang="en-US" dirty="0"/>
              <a:t>Added WIOA Support Services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77423031"/>
              </p:ext>
            </p:extLst>
          </p:nvPr>
        </p:nvGraphicFramePr>
        <p:xfrm>
          <a:off x="4739693" y="1340603"/>
          <a:ext cx="4362744" cy="3834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0858" y="0"/>
            <a:ext cx="2751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65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it was: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Utilizing current systems to create new linkages: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652147701"/>
              </p:ext>
            </p:extLst>
          </p:nvPr>
        </p:nvGraphicFramePr>
        <p:xfrm>
          <a:off x="1519422" y="887311"/>
          <a:ext cx="5011200" cy="2885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261"/>
          </a:xfrm>
        </p:spPr>
        <p:txBody>
          <a:bodyPr/>
          <a:lstStyle/>
          <a:p>
            <a:r>
              <a:rPr lang="en-US" dirty="0"/>
              <a:t>LMI Information &amp; Planning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77565730"/>
              </p:ext>
            </p:extLst>
          </p:nvPr>
        </p:nvGraphicFramePr>
        <p:xfrm>
          <a:off x="498723" y="3251775"/>
          <a:ext cx="5395319" cy="262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"/>
          <a:stretch/>
        </p:blipFill>
        <p:spPr>
          <a:xfrm>
            <a:off x="9448800" y="0"/>
            <a:ext cx="2743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3003455" y="3577036"/>
            <a:ext cx="294135" cy="74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537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Lessons Learned: Data Sharing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000" dirty="0"/>
              <a:t>Confidentiality of Student Data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Data Sharing &amp; Storage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Building on Established Agreements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Embedded Practice &amp; Sustainability</a:t>
            </a:r>
          </a:p>
          <a:p>
            <a:pPr>
              <a:spcBef>
                <a:spcPts val="1800"/>
              </a:spcBef>
            </a:pPr>
            <a:endParaRPr lang="en-US" sz="2000" dirty="0"/>
          </a:p>
          <a:p>
            <a:pPr>
              <a:spcBef>
                <a:spcPts val="18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6521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E4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368" y="505675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Collaborative, Sustainable Data Systems: Embedded Practice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 dirty="0"/>
              <a:t>KBOR Electronic data collection &amp; reporting systems: IHEs, Labor, KBOR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 dirty="0"/>
              <a:t>Workforce-IHEs: Workforce support services, Campus-based Workforce staff, Co-Enrollment, Information-Sharing and Tracking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 dirty="0"/>
              <a:t>IHE-KBOR: Expanded Reporting (ID)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 dirty="0"/>
              <a:t>Industry-IHEs: Responsive &amp; Predictive Reporting (ID)</a:t>
            </a:r>
          </a:p>
        </p:txBody>
      </p:sp>
    </p:spTree>
    <p:extLst>
      <p:ext uri="{BB962C8B-B14F-4D97-AF65-F5344CB8AC3E}">
        <p14:creationId xmlns:p14="http://schemas.microsoft.com/office/powerpoint/2010/main" val="2173577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6741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en-US" sz="3700"/>
              <a:t>Lessons Learned: Data Integration and Planning Considerations….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dirty="0"/>
              <a:t>Time</a:t>
            </a:r>
          </a:p>
          <a:p>
            <a:r>
              <a:rPr lang="en-US" dirty="0"/>
              <a:t>Money </a:t>
            </a:r>
          </a:p>
          <a:p>
            <a:r>
              <a:rPr lang="en-US" dirty="0"/>
              <a:t>Shared Resources</a:t>
            </a:r>
          </a:p>
          <a:p>
            <a:r>
              <a:rPr lang="en-US" dirty="0"/>
              <a:t>Partners Working Together</a:t>
            </a:r>
          </a:p>
          <a:p>
            <a:r>
              <a:rPr lang="en-US" dirty="0"/>
              <a:t>Persistence</a:t>
            </a:r>
          </a:p>
          <a:p>
            <a:r>
              <a:rPr lang="en-US" dirty="0"/>
              <a:t>Patience</a:t>
            </a:r>
          </a:p>
          <a:p>
            <a:r>
              <a:rPr lang="en-US" dirty="0"/>
              <a:t>Targeted Goals</a:t>
            </a:r>
          </a:p>
        </p:txBody>
      </p:sp>
    </p:spTree>
    <p:extLst>
      <p:ext uri="{BB962C8B-B14F-4D97-AF65-F5344CB8AC3E}">
        <p14:creationId xmlns:p14="http://schemas.microsoft.com/office/powerpoint/2010/main" val="83052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847" y="4251959"/>
            <a:ext cx="2796971" cy="1678182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4656" y="676603"/>
            <a:ext cx="2994117" cy="19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eform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4672" y="2600325"/>
            <a:ext cx="4948428" cy="26512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Kathleen Kirby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04672" y="1300450"/>
            <a:ext cx="4167376" cy="11555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Statewide Project Director, GPSTEM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Massasoit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898586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67229" y="1460991"/>
            <a:ext cx="3494362" cy="3339609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Environment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003" y="1480458"/>
            <a:ext cx="6377769" cy="4762008"/>
          </a:xfrm>
        </p:spPr>
        <p:txBody>
          <a:bodyPr anchor="ctr"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2200" i="1" dirty="0"/>
              <a:t>MA: 3 DOL grants: TAACCCT (community college), SLDS (K-12), WDQI (Labor and Workforce)</a:t>
            </a:r>
          </a:p>
          <a:p>
            <a:pPr>
              <a:lnSpc>
                <a:spcPct val="80000"/>
              </a:lnSpc>
            </a:pPr>
            <a:r>
              <a:rPr lang="en-US" sz="2200" i="1" dirty="0"/>
              <a:t>Community Colleges are not a centrally managed system</a:t>
            </a:r>
          </a:p>
          <a:p>
            <a:pPr>
              <a:lnSpc>
                <a:spcPct val="80000"/>
              </a:lnSpc>
            </a:pPr>
            <a:r>
              <a:rPr lang="en-US" sz="2200" i="1" dirty="0"/>
              <a:t>No standing data sharing agreements between state agencies</a:t>
            </a:r>
          </a:p>
          <a:p>
            <a:pPr>
              <a:lnSpc>
                <a:spcPct val="80000"/>
              </a:lnSpc>
            </a:pPr>
            <a:r>
              <a:rPr lang="en-US" sz="2200" i="1" dirty="0"/>
              <a:t>No wage matching between higher education and workforce for three years</a:t>
            </a:r>
          </a:p>
          <a:p>
            <a:pPr>
              <a:lnSpc>
                <a:spcPct val="80000"/>
              </a:lnSpc>
            </a:pPr>
            <a:r>
              <a:rPr lang="en-US" sz="2200" i="1" dirty="0"/>
              <a:t>No legislation</a:t>
            </a:r>
          </a:p>
          <a:p>
            <a:pPr>
              <a:lnSpc>
                <a:spcPct val="80000"/>
              </a:lnSpc>
            </a:pPr>
            <a:r>
              <a:rPr lang="en-US" sz="2200" i="1" dirty="0"/>
              <a:t>No WRIS 2</a:t>
            </a:r>
          </a:p>
          <a:p>
            <a:pPr>
              <a:lnSpc>
                <a:spcPct val="80000"/>
              </a:lnSpc>
            </a:pPr>
            <a:r>
              <a:rPr lang="en-US" sz="2200" i="1" dirty="0"/>
              <a:t>No consistent/formal reporting of noncredit workforce data</a:t>
            </a:r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8597B6"/>
                </a:solidFill>
              </a:rPr>
              <a:t>Legitimate concern regarding the use of college program performance data in an era of performance-based funding</a:t>
            </a:r>
          </a:p>
          <a:p>
            <a:pPr>
              <a:lnSpc>
                <a:spcPct val="80000"/>
              </a:lnSpc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485686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7" y="1843314"/>
            <a:ext cx="3494362" cy="268646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Environment Overview (cont’d)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At the same time. . . </a:t>
            </a:r>
          </a:p>
          <a:p>
            <a:r>
              <a:rPr lang="en-US" sz="2400" dirty="0"/>
              <a:t>drive toward closing middle-skills gap</a:t>
            </a:r>
          </a:p>
          <a:p>
            <a:r>
              <a:rPr lang="en-US" sz="2400" dirty="0"/>
              <a:t>desire to align education and training programs to meet workforce demands</a:t>
            </a:r>
          </a:p>
          <a:p>
            <a:r>
              <a:rPr lang="en-US" sz="2400" dirty="0"/>
              <a:t>commitment to higher </a:t>
            </a:r>
            <a:r>
              <a:rPr lang="en-US" sz="2400" dirty="0" err="1"/>
              <a:t>ed</a:t>
            </a:r>
            <a:r>
              <a:rPr lang="en-US" sz="2400" dirty="0"/>
              <a:t> as economic engine (in MA specifically)</a:t>
            </a:r>
          </a:p>
          <a:p>
            <a:r>
              <a:rPr lang="en-US" sz="2400" dirty="0"/>
              <a:t>belief that community colleges have a positive story to tell</a:t>
            </a:r>
          </a:p>
        </p:txBody>
      </p:sp>
    </p:spTree>
    <p:extLst>
      <p:ext uri="{BB962C8B-B14F-4D97-AF65-F5344CB8AC3E}">
        <p14:creationId xmlns:p14="http://schemas.microsoft.com/office/powerpoint/2010/main" val="482057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4628"/>
            <a:ext cx="3494362" cy="294772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Environment Overview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574" y="1123534"/>
            <a:ext cx="6377769" cy="4930246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2400" u="sng" dirty="0"/>
              <a:t>Main barrier: lack of infrastructure and existing foundational relations</a:t>
            </a:r>
          </a:p>
          <a:p>
            <a:r>
              <a:rPr lang="en-US" sz="2400" dirty="0"/>
              <a:t>Workforce skills Cabinet (Education, Labor and Workforce, Economic Development) in place for about five years</a:t>
            </a:r>
          </a:p>
          <a:p>
            <a:r>
              <a:rPr lang="en-US" sz="2400" dirty="0"/>
              <a:t>New administration preserved that structure, and reinvested in data-driven approaches</a:t>
            </a:r>
          </a:p>
          <a:p>
            <a:r>
              <a:rPr lang="en-US" sz="2400" dirty="0"/>
              <a:t>WIOA—new drive toward regionalization and faster turnaround toward workforce alignment</a:t>
            </a:r>
          </a:p>
          <a:p>
            <a:r>
              <a:rPr lang="en-US" sz="2400" dirty="0"/>
              <a:t>Mass IT roll-up into Executive Office of Education</a:t>
            </a:r>
          </a:p>
          <a:p>
            <a:r>
              <a:rPr lang="en-US" sz="2400" dirty="0"/>
              <a:t>TAACCCT grant provided critical mass--some champions have emerged</a:t>
            </a:r>
          </a:p>
        </p:txBody>
      </p:sp>
    </p:spTree>
    <p:extLst>
      <p:ext uri="{BB962C8B-B14F-4D97-AF65-F5344CB8AC3E}">
        <p14:creationId xmlns:p14="http://schemas.microsoft.com/office/powerpoint/2010/main" val="2766850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6240" y="0"/>
            <a:ext cx="10515600" cy="884850"/>
          </a:xfrm>
        </p:spPr>
        <p:txBody>
          <a:bodyPr/>
          <a:lstStyle/>
          <a:p>
            <a:r>
              <a:rPr lang="en-US" dirty="0"/>
              <a:t>GPSTEM Data Integration Project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314" y="962186"/>
            <a:ext cx="8791599" cy="50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7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BFB"/>
              </a:clrFrom>
              <a:clrTo>
                <a:srgbClr val="F4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9794" y="1989383"/>
            <a:ext cx="2278056" cy="238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3798186" y="1647790"/>
            <a:ext cx="6705600" cy="1371600"/>
          </a:xfrm>
        </p:spPr>
        <p:txBody>
          <a:bodyPr>
            <a:normAutofit/>
          </a:bodyPr>
          <a:lstStyle/>
          <a:p>
            <a:r>
              <a:rPr lang="en-US" sz="2400" dirty="0"/>
              <a:t>Cheryl Martin, Program Manager, TAACCCT Grants, U.S. Department of Labor, Employment and Training Administration</a:t>
            </a:r>
            <a:endParaRPr lang="en-US" sz="2800" dirty="0"/>
          </a:p>
          <a:p>
            <a:endParaRPr lang="en-US" sz="2400" dirty="0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3774123" y="3468569"/>
            <a:ext cx="6705600" cy="1371600"/>
          </a:xfrm>
        </p:spPr>
        <p:txBody>
          <a:bodyPr>
            <a:normAutofit/>
          </a:bodyPr>
          <a:lstStyle/>
          <a:p>
            <a:r>
              <a:rPr lang="en-US" sz="2400" dirty="0"/>
              <a:t>Andrew Ridgeway, Manager, Adult Performance Unit, WIOA Adult Programs, U.S. Department of Labor, Employment and Training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590674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3.amazonaws.com/wordpress.careershift.com/blog/wp-content/uploads/2016/06/10115235/entrepreneur-593358_128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480" y="0"/>
            <a:ext cx="380759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365760" rtlCol="0" anchor="ctr"/>
          <a:lstStyle/>
          <a:p>
            <a:r>
              <a:rPr lang="en-US" sz="3200" dirty="0"/>
              <a:t>Student Pathways Application</a:t>
            </a:r>
          </a:p>
          <a:p>
            <a:endParaRPr lang="en-US" sz="2800" dirty="0"/>
          </a:p>
          <a:p>
            <a:r>
              <a:rPr lang="en-US" sz="2400" dirty="0"/>
              <a:t>Connect jobseekers and prospective students with high-demand careers and relevant academic programs.</a:t>
            </a:r>
          </a:p>
          <a:p>
            <a:br>
              <a:rPr lang="en-US" sz="2400" dirty="0"/>
            </a:br>
            <a:r>
              <a:rPr lang="en-US" sz="2400" dirty="0"/>
              <a:t>Deliver a tailored and comprehensive Action Plan, detailing critical next steps.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84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Pathways Application Overview</a:t>
            </a:r>
          </a:p>
        </p:txBody>
      </p:sp>
      <p:pic>
        <p:nvPicPr>
          <p:cNvPr id="3076" name="Picture 4" descr="http://downloadicons.net/sites/default/files/worker-icon-22952.png"/>
          <p:cNvPicPr>
            <a:picLocks noChangeAspect="1" noChangeArrowheads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260" y="1736135"/>
            <a:ext cx="883340" cy="88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actory 2 icon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947" y="1749001"/>
            <a:ext cx="883340" cy="88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simpleicon.com/wp-content/uploads/knowledg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6078" y="1736134"/>
            <a:ext cx="883340" cy="88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490" y="2757025"/>
            <a:ext cx="2211303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/>
              <a:t>Access &amp; </a:t>
            </a:r>
            <a:br>
              <a:rPr lang="en-US" b="1" dirty="0"/>
            </a:br>
            <a:r>
              <a:rPr lang="en-US" b="1" dirty="0">
                <a:solidFill>
                  <a:srgbClr val="000000"/>
                </a:solidFill>
                <a:latin typeface="Calibri"/>
              </a:rPr>
              <a:t>Referrals</a:t>
            </a:r>
            <a:br>
              <a:rPr lang="en-US" b="1" dirty="0"/>
            </a:br>
            <a:br>
              <a:rPr lang="en-US" b="1" dirty="0"/>
            </a:br>
            <a:r>
              <a:rPr lang="en-US" sz="1600" dirty="0"/>
              <a:t>Market and bring prospective students to the application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75919" y="2757025"/>
            <a:ext cx="2148022" cy="190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/>
              <a:t>Assess Experiences &amp; Preferences</a:t>
            </a:r>
            <a:br>
              <a:rPr lang="en-US" b="1" dirty="0"/>
            </a:br>
            <a:br>
              <a:rPr lang="en-US" b="1" dirty="0"/>
            </a:br>
            <a:r>
              <a:rPr lang="en-US" sz="1600" dirty="0"/>
              <a:t>Gain an understanding of the applicant’s matching characteristics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75727" y="2795625"/>
            <a:ext cx="2147236" cy="14157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/>
              <a:t>Filter Job Opportunities</a:t>
            </a:r>
            <a:br>
              <a:rPr lang="en-US" b="1" dirty="0"/>
            </a:br>
            <a:br>
              <a:rPr lang="en-US" b="1" dirty="0"/>
            </a:br>
            <a:r>
              <a:rPr lang="en-US" sz="1600" dirty="0">
                <a:solidFill>
                  <a:srgbClr val="000000"/>
                </a:solidFill>
                <a:latin typeface="Calibri"/>
              </a:rPr>
              <a:t>Narrow potential opportunities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633108" y="2757023"/>
            <a:ext cx="20128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Select College</a:t>
            </a:r>
            <a:br>
              <a:rPr lang="en-US" b="1" dirty="0"/>
            </a:br>
            <a:r>
              <a:rPr lang="en-US" b="1" dirty="0"/>
              <a:t>Program</a:t>
            </a:r>
            <a:br>
              <a:rPr lang="en-US" b="1" dirty="0"/>
            </a:br>
            <a:br>
              <a:rPr lang="en-US" b="1" dirty="0"/>
            </a:br>
            <a:r>
              <a:rPr lang="en-US" sz="1600" dirty="0"/>
              <a:t>Connect applicants with applicable college programs</a:t>
            </a:r>
            <a:endParaRPr lang="en-US" b="1" dirty="0"/>
          </a:p>
        </p:txBody>
      </p:sp>
      <p:sp>
        <p:nvSpPr>
          <p:cNvPr id="16" name="Right Arrow 15"/>
          <p:cNvSpPr/>
          <p:nvPr/>
        </p:nvSpPr>
        <p:spPr>
          <a:xfrm>
            <a:off x="2660437" y="2012115"/>
            <a:ext cx="374744" cy="331377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4929337" y="2012114"/>
            <a:ext cx="374744" cy="331377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7064013" y="2012114"/>
            <a:ext cx="374744" cy="331377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9268255" y="2012114"/>
            <a:ext cx="374744" cy="331377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filter soli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970" y="1877669"/>
            <a:ext cx="768195" cy="7650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8104" y="2795625"/>
            <a:ext cx="2147236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/>
              <a:t>View High-Demand</a:t>
            </a:r>
            <a:br>
              <a:rPr lang="en-US" b="1" dirty="0"/>
            </a:br>
            <a:r>
              <a:rPr lang="en-US" b="1" dirty="0"/>
              <a:t>Job Opportunities</a:t>
            </a:r>
            <a:br>
              <a:rPr lang="en-US" b="1" dirty="0"/>
            </a:br>
            <a:br>
              <a:rPr lang="en-US" b="1" dirty="0"/>
            </a:br>
            <a:r>
              <a:rPr lang="en-US" sz="1600" dirty="0"/>
              <a:t>Show applicants high-demand and relevant job options</a:t>
            </a:r>
            <a:endParaRPr lang="en-US" b="1" dirty="0"/>
          </a:p>
        </p:txBody>
      </p:sp>
      <p:pic>
        <p:nvPicPr>
          <p:cNvPr id="5" name="Picture 4" descr="acces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708" y="1808022"/>
            <a:ext cx="645754" cy="747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668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783505" y="2149699"/>
            <a:ext cx="2063256" cy="1938306"/>
          </a:xfrm>
          <a:prstGeom prst="ellipse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Jobs aligned to interests</a:t>
            </a:r>
          </a:p>
        </p:txBody>
      </p:sp>
      <p:sp>
        <p:nvSpPr>
          <p:cNvPr id="6" name="Oval 5"/>
          <p:cNvSpPr/>
          <p:nvPr/>
        </p:nvSpPr>
        <p:spPr>
          <a:xfrm>
            <a:off x="5861747" y="3308294"/>
            <a:ext cx="1906773" cy="1920949"/>
          </a:xfrm>
          <a:prstGeom prst="ellipse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Programs aligned to preferences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64994" y="3214729"/>
            <a:ext cx="1105786" cy="8080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Qualifying Questions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4765" y="2500218"/>
            <a:ext cx="1105786" cy="808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Interest Profiler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93792" y="2500217"/>
            <a:ext cx="1105786" cy="808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Jobs Data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3792" y="4154994"/>
            <a:ext cx="1105786" cy="808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Program Mapping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4765" y="4165264"/>
            <a:ext cx="1105786" cy="808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College Selection</a:t>
            </a:r>
          </a:p>
        </p:txBody>
      </p:sp>
      <p:pic>
        <p:nvPicPr>
          <p:cNvPr id="1026" name="Picture 2" descr="http://cdn-img.easyicon.net/png/10747/1074781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379" y="267565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dn-img.easyicon.net/png/10747/1074781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211" y="3396892"/>
            <a:ext cx="41924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cdn-img.easyicon.net/png/10747/1074781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379" y="434070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4572000" y="1769722"/>
            <a:ext cx="1743740" cy="4168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Job Families</a:t>
            </a:r>
          </a:p>
        </p:txBody>
      </p:sp>
      <p:sp>
        <p:nvSpPr>
          <p:cNvPr id="22" name="Oval 21"/>
          <p:cNvSpPr/>
          <p:nvPr/>
        </p:nvSpPr>
        <p:spPr>
          <a:xfrm>
            <a:off x="4572000" y="5229243"/>
            <a:ext cx="1743740" cy="4168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Program/Course</a:t>
            </a:r>
          </a:p>
        </p:txBody>
      </p:sp>
      <p:cxnSp>
        <p:nvCxnSpPr>
          <p:cNvPr id="23" name="Straight Arrow Connector 22"/>
          <p:cNvCxnSpPr>
            <a:stCxn id="9" idx="3"/>
            <a:endCxn id="1026" idx="1"/>
          </p:cNvCxnSpPr>
          <p:nvPr/>
        </p:nvCxnSpPr>
        <p:spPr>
          <a:xfrm flipV="1">
            <a:off x="2530551" y="2904255"/>
            <a:ext cx="34582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347964" y="2904255"/>
            <a:ext cx="34582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3"/>
          </p:cNvCxnSpPr>
          <p:nvPr/>
        </p:nvCxnSpPr>
        <p:spPr>
          <a:xfrm flipV="1">
            <a:off x="2530551" y="4559030"/>
            <a:ext cx="353020" cy="10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340771" y="4559028"/>
            <a:ext cx="34582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/>
          <p:cNvCxnSpPr>
            <a:endCxn id="21" idx="2"/>
          </p:cNvCxnSpPr>
          <p:nvPr/>
        </p:nvCxnSpPr>
        <p:spPr>
          <a:xfrm rot="5400000" flipH="1" flipV="1">
            <a:off x="4038431" y="2186383"/>
            <a:ext cx="741823" cy="32531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onnector: Elbow 1024"/>
          <p:cNvCxnSpPr>
            <a:stCxn id="12" idx="2"/>
            <a:endCxn id="22" idx="2"/>
          </p:cNvCxnSpPr>
          <p:nvPr/>
        </p:nvCxnSpPr>
        <p:spPr>
          <a:xfrm rot="16200000" flipH="1">
            <a:off x="4172053" y="5037702"/>
            <a:ext cx="474578" cy="32531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or: Elbow 1028"/>
          <p:cNvCxnSpPr>
            <a:stCxn id="22" idx="6"/>
            <a:endCxn id="6" idx="4"/>
          </p:cNvCxnSpPr>
          <p:nvPr/>
        </p:nvCxnSpPr>
        <p:spPr>
          <a:xfrm flipV="1">
            <a:off x="6315740" y="5229243"/>
            <a:ext cx="499394" cy="2084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Connector: Elbow 1031"/>
          <p:cNvCxnSpPr>
            <a:stCxn id="21" idx="6"/>
            <a:endCxn id="5" idx="0"/>
          </p:cNvCxnSpPr>
          <p:nvPr/>
        </p:nvCxnSpPr>
        <p:spPr>
          <a:xfrm>
            <a:off x="6315740" y="1978128"/>
            <a:ext cx="499393" cy="17157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/>
          <p:cNvCxnSpPr>
            <a:stCxn id="7" idx="1"/>
            <a:endCxn id="19" idx="3"/>
          </p:cNvCxnSpPr>
          <p:nvPr/>
        </p:nvCxnSpPr>
        <p:spPr>
          <a:xfrm flipH="1">
            <a:off x="9735454" y="3618767"/>
            <a:ext cx="429540" cy="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Star: 5 Points 1039"/>
          <p:cNvSpPr/>
          <p:nvPr/>
        </p:nvSpPr>
        <p:spPr>
          <a:xfrm>
            <a:off x="6633540" y="3528027"/>
            <a:ext cx="363186" cy="326065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Arrow Connector 66"/>
          <p:cNvCxnSpPr>
            <a:stCxn id="19" idx="1"/>
          </p:cNvCxnSpPr>
          <p:nvPr/>
        </p:nvCxnSpPr>
        <p:spPr>
          <a:xfrm flipH="1">
            <a:off x="7875396" y="3625492"/>
            <a:ext cx="1440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peech Bubble: Rectangle with Corners Rounded 34"/>
          <p:cNvSpPr/>
          <p:nvPr/>
        </p:nvSpPr>
        <p:spPr>
          <a:xfrm>
            <a:off x="1424766" y="1391252"/>
            <a:ext cx="893132" cy="482010"/>
          </a:xfrm>
          <a:prstGeom prst="wedgeRoundRectCallout">
            <a:avLst>
              <a:gd name="adj1" fmla="val -12336"/>
              <a:gd name="adj2" fmla="val 18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ONET, Student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1" name="Speech Bubble: Rectangle with Corners Rounded 70"/>
          <p:cNvSpPr/>
          <p:nvPr/>
        </p:nvSpPr>
        <p:spPr>
          <a:xfrm>
            <a:off x="2836745" y="1163592"/>
            <a:ext cx="1353879" cy="456451"/>
          </a:xfrm>
          <a:prstGeom prst="wedgeRoundRectCallout">
            <a:avLst>
              <a:gd name="adj1" fmla="val 25139"/>
              <a:gd name="adj2" fmla="val 24975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Wanted Analytics,</a:t>
            </a:r>
            <a:br>
              <a:rPr lang="en-US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BLS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2" name="Speech Bubble: Rectangle with Corners Rounded 71"/>
          <p:cNvSpPr/>
          <p:nvPr/>
        </p:nvSpPr>
        <p:spPr>
          <a:xfrm>
            <a:off x="1300718" y="5437648"/>
            <a:ext cx="1353879" cy="456451"/>
          </a:xfrm>
          <a:prstGeom prst="wedgeRoundRectCallout">
            <a:avLst>
              <a:gd name="adj1" fmla="val -13268"/>
              <a:gd name="adj2" fmla="val -15781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Student, MSA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3" name="Speech Bubble: Rectangle with Corners Rounded 72"/>
          <p:cNvSpPr/>
          <p:nvPr/>
        </p:nvSpPr>
        <p:spPr>
          <a:xfrm>
            <a:off x="3009659" y="5417828"/>
            <a:ext cx="1353879" cy="456451"/>
          </a:xfrm>
          <a:prstGeom prst="wedgeRoundRectCallout">
            <a:avLst>
              <a:gd name="adj1" fmla="val 17861"/>
              <a:gd name="adj2" fmla="val -13671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Colleges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4" name="Speech Bubble: Rectangle with Corners Rounded 73"/>
          <p:cNvSpPr/>
          <p:nvPr/>
        </p:nvSpPr>
        <p:spPr>
          <a:xfrm>
            <a:off x="9916901" y="1901081"/>
            <a:ext cx="1353879" cy="456451"/>
          </a:xfrm>
          <a:prstGeom prst="wedgeRoundRectCallout">
            <a:avLst>
              <a:gd name="adj1" fmla="val 11864"/>
              <a:gd name="adj2" fmla="val 23973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Student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Engine Overview</a:t>
            </a:r>
          </a:p>
        </p:txBody>
      </p:sp>
    </p:spTree>
    <p:extLst>
      <p:ext uri="{BB962C8B-B14F-4D97-AF65-F5344CB8AC3E}">
        <p14:creationId xmlns:p14="http://schemas.microsoft.com/office/powerpoint/2010/main" val="4025346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82828"/>
            <a:ext cx="5452534" cy="52889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16040" y="640082"/>
            <a:ext cx="5169828" cy="2988490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Prospective Student Career Action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00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69197"/>
            <a:ext cx="5452534" cy="531621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16040" y="640081"/>
            <a:ext cx="5169828" cy="2787225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Prospective Student Dossier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30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g71hmy0lh6aenyt3.zippykid.netdna-cdn.com/wp-content/uploads/2016/05/woman-at-compute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421907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365760" rtlCol="0" anchor="ctr"/>
          <a:lstStyle/>
          <a:p>
            <a:r>
              <a:rPr lang="en-US" sz="3200" dirty="0"/>
              <a:t>Research &amp; Reporting Tool</a:t>
            </a:r>
          </a:p>
          <a:p>
            <a:endParaRPr lang="en-US" sz="2800" dirty="0"/>
          </a:p>
          <a:p>
            <a:r>
              <a:rPr lang="en-US" sz="2400" dirty="0"/>
              <a:t>In-depth analysis and research in the hands of researchers, faculty and workforce development staff.</a:t>
            </a:r>
          </a:p>
          <a:p>
            <a:br>
              <a:rPr lang="en-US" sz="2400" dirty="0"/>
            </a:br>
            <a:r>
              <a:rPr lang="en-US" sz="2400" dirty="0"/>
              <a:t>Longitudinal data about the efficacy of academic programs, and state-wide labor market demand.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67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Sources</a:t>
            </a:r>
          </a:p>
        </p:txBody>
      </p:sp>
      <p:pic>
        <p:nvPicPr>
          <p:cNvPr id="3074" name="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640" y="1161143"/>
            <a:ext cx="9168062" cy="46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" y="0"/>
            <a:ext cx="17099733" cy="51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55032" y="407981"/>
            <a:ext cx="1594470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4864" y="5775399"/>
            <a:ext cx="998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A=Academic                        V=Vendor                    R=Reference           S=Sponsorship/Funding</a:t>
            </a:r>
          </a:p>
        </p:txBody>
      </p:sp>
    </p:spTree>
    <p:extLst>
      <p:ext uri="{BB962C8B-B14F-4D97-AF65-F5344CB8AC3E}">
        <p14:creationId xmlns:p14="http://schemas.microsoft.com/office/powerpoint/2010/main" val="4127115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79120" y="153536"/>
            <a:ext cx="10515600" cy="884850"/>
          </a:xfrm>
        </p:spPr>
        <p:txBody>
          <a:bodyPr>
            <a:noAutofit/>
          </a:bodyPr>
          <a:lstStyle/>
          <a:p>
            <a:r>
              <a:rPr lang="en-US" sz="3200" dirty="0">
                <a:hlinkClick r:id="rId3"/>
              </a:rPr>
              <a:t>View 1: High-Demand Occupations and College Programs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915" y="1038386"/>
            <a:ext cx="8268169" cy="50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45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50" y="1038386"/>
            <a:ext cx="7716500" cy="496366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hlinkClick r:id="rId4"/>
              </a:rPr>
              <a:t>View 2: Occupations &amp; Outcomes for Funded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15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7680" y="153536"/>
            <a:ext cx="10515600" cy="884850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3"/>
              </a:rPr>
              <a:t>View 3: Occupations &amp; Outcomes for Funded Students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12" y="1038386"/>
            <a:ext cx="9517175" cy="50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00881" y="1369345"/>
            <a:ext cx="6705600" cy="1371600"/>
          </a:xfrm>
        </p:spPr>
        <p:txBody>
          <a:bodyPr>
            <a:normAutofit/>
          </a:bodyPr>
          <a:lstStyle/>
          <a:p>
            <a:r>
              <a:rPr lang="en-US" sz="2400" dirty="0"/>
              <a:t>Dawn </a:t>
            </a:r>
            <a:r>
              <a:rPr lang="en-US" sz="2400" dirty="0" err="1"/>
              <a:t>Busick-Drinkard</a:t>
            </a:r>
            <a:r>
              <a:rPr lang="en-US" sz="2400" dirty="0"/>
              <a:t>, MCCA </a:t>
            </a:r>
            <a:r>
              <a:rPr lang="en-US" sz="2400" dirty="0" err="1"/>
              <a:t>MoWINs</a:t>
            </a:r>
            <a:r>
              <a:rPr lang="en-US" sz="2400" dirty="0"/>
              <a:t> Grant Director Missouri Community College Association</a:t>
            </a:r>
          </a:p>
          <a:p>
            <a:endParaRPr lang="en-US" sz="2800" dirty="0"/>
          </a:p>
          <a:p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3300881" y="2442405"/>
            <a:ext cx="6705600" cy="1371600"/>
          </a:xfrm>
        </p:spPr>
        <p:txBody>
          <a:bodyPr>
            <a:normAutofit/>
          </a:bodyPr>
          <a:lstStyle/>
          <a:p>
            <a:r>
              <a:rPr lang="en-US" sz="2400" dirty="0"/>
              <a:t>Christa Smith, Research Analyst, </a:t>
            </a:r>
            <a:r>
              <a:rPr lang="en-US" sz="2400" dirty="0" err="1"/>
              <a:t>KanTRAIN</a:t>
            </a:r>
            <a:r>
              <a:rPr lang="en-US" sz="2400" dirty="0"/>
              <a:t>, Washburn University of Topeka</a:t>
            </a:r>
          </a:p>
          <a:p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4FBFB"/>
              </a:clrFrom>
              <a:clrTo>
                <a:srgbClr val="F4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643" y="2740945"/>
            <a:ext cx="2278056" cy="238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300881" y="3515465"/>
            <a:ext cx="6705600" cy="1103403"/>
          </a:xfrm>
        </p:spPr>
        <p:txBody>
          <a:bodyPr>
            <a:normAutofit/>
          </a:bodyPr>
          <a:lstStyle/>
          <a:p>
            <a:r>
              <a:rPr lang="en-US" sz="2400" dirty="0"/>
              <a:t>Kathleen Kirby, Statewide Project Director, GPSTEM, Massasoit Community College</a:t>
            </a:r>
          </a:p>
          <a:p>
            <a:endParaRPr lang="en-US" sz="2800" dirty="0"/>
          </a:p>
          <a:p>
            <a:endParaRPr lang="en-US" sz="2400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331053" y="4756218"/>
            <a:ext cx="6705600" cy="1371600"/>
          </a:xfrm>
        </p:spPr>
        <p:txBody>
          <a:bodyPr>
            <a:normAutofit/>
          </a:bodyPr>
          <a:lstStyle/>
          <a:p>
            <a:r>
              <a:rPr lang="en-US" sz="2400" dirty="0"/>
              <a:t>Kimberly Vitelli, U.S. Department of Labor, Deputy Administrator, Office of Workforce Investments</a:t>
            </a:r>
          </a:p>
          <a:p>
            <a:endParaRPr lang="en-US" sz="2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0470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Campus communications to foster adoption/use</a:t>
            </a:r>
          </a:p>
          <a:p>
            <a:r>
              <a:rPr lang="en-US" dirty="0"/>
              <a:t>Determine format for collection of non-credit workforce data</a:t>
            </a:r>
          </a:p>
          <a:p>
            <a:r>
              <a:rPr lang="en-US" dirty="0"/>
              <a:t>Determine connection points to higher education and Executive Office of Education data collection and storage</a:t>
            </a:r>
          </a:p>
          <a:p>
            <a:r>
              <a:rPr lang="en-US" dirty="0"/>
              <a:t>Secure Wage Matching Agreement</a:t>
            </a:r>
          </a:p>
          <a:p>
            <a:r>
              <a:rPr lang="en-US" dirty="0"/>
              <a:t>Determine post-grant sustainability and ownership</a:t>
            </a:r>
          </a:p>
          <a:p>
            <a:r>
              <a:rPr lang="en-US" dirty="0"/>
              <a:t>Promote and Publicize!</a:t>
            </a:r>
          </a:p>
        </p:txBody>
      </p:sp>
    </p:spTree>
    <p:extLst>
      <p:ext uri="{BB962C8B-B14F-4D97-AF65-F5344CB8AC3E}">
        <p14:creationId xmlns:p14="http://schemas.microsoft.com/office/powerpoint/2010/main" val="38258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729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3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Data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 </a:t>
            </a:r>
          </a:p>
          <a:p>
            <a:r>
              <a:rPr lang="en-US" dirty="0"/>
              <a:t>Workforce Data Quality Initiative</a:t>
            </a:r>
          </a:p>
          <a:p>
            <a:r>
              <a:rPr lang="en-US" dirty="0"/>
              <a:t>Workforce Connect</a:t>
            </a:r>
          </a:p>
          <a:p>
            <a:r>
              <a:rPr lang="en-US" dirty="0"/>
              <a:t>WIOA IT Support Center</a:t>
            </a:r>
          </a:p>
          <a:p>
            <a:r>
              <a:rPr lang="en-US" dirty="0"/>
              <a:t>Future Intersections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34188720"/>
              </p:ext>
            </p:extLst>
          </p:nvPr>
        </p:nvGraphicFramePr>
        <p:xfrm>
          <a:off x="4847525" y="7764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5550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TAACCT Grant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Department of Labor TAACCCT Round Four Grants awarded in 2014: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$451 million awarded to “</a:t>
            </a:r>
            <a:r>
              <a:rPr lang="en-US" dirty="0">
                <a:solidFill>
                  <a:srgbClr val="8597B6"/>
                </a:solidFill>
              </a:rPr>
              <a:t>create industry-driven strategies that are responsive to regional labor markets and state economies</a:t>
            </a:r>
            <a:r>
              <a:rPr lang="en-US" dirty="0"/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Included a “Data Integration Project Supplemental”</a:t>
            </a:r>
          </a:p>
          <a:p>
            <a:pPr marL="1143000" lvl="1" indent="-457200"/>
            <a:r>
              <a:rPr lang="en-US" dirty="0"/>
              <a:t>Three states that received this supplemental award</a:t>
            </a:r>
          </a:p>
          <a:p>
            <a:pPr marL="1143000" lvl="1" indent="-457200"/>
            <a:r>
              <a:rPr lang="en-US" dirty="0"/>
              <a:t>Students will be able to make informed choices about career options and investing in their education</a:t>
            </a:r>
          </a:p>
          <a:p>
            <a:pPr marL="1600200" lvl="2" indent="-457200"/>
            <a:r>
              <a:rPr lang="en-US" dirty="0"/>
              <a:t>Higher education leaders will be equipped with the tools to assess programs based on job placement outcomes for students</a:t>
            </a:r>
          </a:p>
          <a:p>
            <a:pPr marL="1600200" lvl="2" indent="-457200"/>
            <a:r>
              <a:rPr lang="en-US" dirty="0"/>
              <a:t>assess programs based on job placement outcomes for students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7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will explore how each state:</a:t>
            </a:r>
          </a:p>
          <a:p>
            <a:pPr lvl="1"/>
            <a:r>
              <a:rPr lang="en-US" dirty="0"/>
              <a:t>Developed regional, industry-aligned partnerships</a:t>
            </a:r>
          </a:p>
          <a:p>
            <a:pPr lvl="2"/>
            <a:r>
              <a:rPr lang="en-US" dirty="0"/>
              <a:t>Partnership models</a:t>
            </a:r>
          </a:p>
          <a:p>
            <a:pPr lvl="2"/>
            <a:r>
              <a:rPr lang="en-US" dirty="0"/>
              <a:t>Review of challenges and barriers encountered</a:t>
            </a:r>
          </a:p>
          <a:p>
            <a:pPr lvl="1"/>
            <a:r>
              <a:rPr lang="en-US" dirty="0"/>
              <a:t>Accessed and integrated labor market information and planning</a:t>
            </a:r>
          </a:p>
          <a:p>
            <a:pPr lvl="2"/>
            <a:r>
              <a:rPr lang="en-US" dirty="0"/>
              <a:t>Review of State Data Warehouse models integrating Data Wage data, Workforce data, education program data and student records</a:t>
            </a:r>
          </a:p>
          <a:p>
            <a:pPr lvl="2"/>
            <a:r>
              <a:rPr lang="en-US" dirty="0"/>
              <a:t>Types and sources of labor market information utilized</a:t>
            </a:r>
          </a:p>
          <a:p>
            <a:pPr lvl="1"/>
            <a:r>
              <a:rPr lang="en-US" dirty="0"/>
              <a:t>Worked collaboratively with workforce, business, and industry partners to develop and sustain the systems and infrastructure that identify and respond to workforce needs</a:t>
            </a:r>
          </a:p>
          <a:p>
            <a:pPr lvl="2"/>
            <a:r>
              <a:rPr lang="en-US" dirty="0"/>
              <a:t>Planning and implementation process templates</a:t>
            </a:r>
          </a:p>
          <a:p>
            <a:pPr lvl="2"/>
            <a:r>
              <a:rPr lang="en-US" dirty="0"/>
              <a:t>Examples of data applicability and benefit to workforce, business, and industry partners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37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978" y="968808"/>
            <a:ext cx="3792216" cy="909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234" y="2623188"/>
            <a:ext cx="3108960" cy="2760754"/>
          </a:xfrm>
          <a:prstGeom prst="rect">
            <a:avLst/>
          </a:prstGeom>
        </p:spPr>
      </p:pic>
      <p:sp>
        <p:nvSpPr>
          <p:cNvPr id="20" name="Freeform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Freeform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4672" y="2600325"/>
            <a:ext cx="4948428" cy="26512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Dawn 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 err="1">
                <a:solidFill>
                  <a:schemeClr val="bg1"/>
                </a:solidFill>
              </a:rPr>
              <a:t>Busick-Drinkard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04671" y="1300450"/>
            <a:ext cx="4583757" cy="11555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MCCA </a:t>
            </a:r>
            <a:r>
              <a:rPr lang="en-US" sz="2000" dirty="0" err="1">
                <a:solidFill>
                  <a:schemeClr val="bg1"/>
                </a:solidFill>
              </a:rPr>
              <a:t>MoWINs</a:t>
            </a:r>
            <a:r>
              <a:rPr lang="en-US" sz="2000" dirty="0">
                <a:solidFill>
                  <a:schemeClr val="bg1"/>
                </a:solidFill>
              </a:rPr>
              <a:t> Grant Director</a:t>
            </a:r>
          </a:p>
          <a:p>
            <a:r>
              <a:rPr lang="en-US" sz="2000" dirty="0">
                <a:solidFill>
                  <a:schemeClr val="bg1"/>
                </a:solidFill>
              </a:rPr>
              <a:t>Missouri Community College Association</a:t>
            </a:r>
          </a:p>
        </p:txBody>
      </p:sp>
    </p:spTree>
    <p:extLst>
      <p:ext uri="{BB962C8B-B14F-4D97-AF65-F5344CB8AC3E}">
        <p14:creationId xmlns:p14="http://schemas.microsoft.com/office/powerpoint/2010/main" val="489717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 Workforce Data Integration  and Planning: Three States, Three Models, Three Regional Approaches!&amp;quot;&quot;/&gt;&lt;property id=&quot;20307&quot; value=&quot;348&quot;/&gt;&lt;/object&gt;&lt;object type=&quot;3&quot; unique_id=&quot;10004&quot;&gt;&lt;property id=&quot;20148&quot; value=&quot;5&quot;/&gt;&lt;property id=&quot;20300&quot; value=&quot;Slide 2 - &amp;quot;Poll Question &amp;quot;&quot;/&gt;&lt;property id=&quot;20307&quot; value=&quot;357&quot;/&gt;&lt;/object&gt;&lt;object type=&quot;3&quot; unique_id=&quot;10005&quot;&gt;&lt;property id=&quot;20148&quot; value=&quot;5&quot;/&gt;&lt;property id=&quot;20300&quot; value=&quot;Slide 3 - &amp;quot;Poll Question &amp;quot;&quot;/&gt;&lt;property id=&quot;20307&quot; value=&quot;358&quot;/&gt;&lt;/object&gt;&lt;object type=&quot;3&quot; unique_id=&quot;10006&quot;&gt;&lt;property id=&quot;20148&quot; value=&quot;5&quot;/&gt;&lt;property id=&quot;20300&quot; value=&quot;Slide 4&quot;/&gt;&lt;property id=&quot;20307&quot; value=&quot;352&quot;/&gt;&lt;/object&gt;&lt;object type=&quot;3&quot; unique_id=&quot;10007&quot;&gt;&lt;property id=&quot;20148&quot; value=&quot;5&quot;/&gt;&lt;property id=&quot;20300&quot; value=&quot;Slide 5&quot;/&gt;&lt;property id=&quot;20307&quot; value=&quot;351&quot;/&gt;&lt;/object&gt;&lt;object type=&quot;3&quot; unique_id=&quot;10008&quot;&gt;&lt;property id=&quot;20148&quot; value=&quot;5&quot;/&gt;&lt;property id=&quot;20300&quot; value=&quot;Slide 6 - &amp;quot;WIOA Data Integration&amp;quot;&quot;/&gt;&lt;property id=&quot;20307&quot; value=&quot;353&quot;/&gt;&lt;/object&gt;&lt;object type=&quot;3&quot; unique_id=&quot;10009&quot;&gt;&lt;property id=&quot;20148&quot; value=&quot;5&quot;/&gt;&lt;property id=&quot;20300&quot; value=&quot;Slide 7 - &amp;quot;TAACCT Grant Overview&amp;quot;&quot;/&gt;&lt;property id=&quot;20307&quot; value=&quot;344&quot;/&gt;&lt;/object&gt;&lt;object type=&quot;3&quot; unique_id=&quot;10010&quot;&gt;&lt;property id=&quot;20148&quot; value=&quot;5&quot;/&gt;&lt;property id=&quot;20300&quot; value=&quot;Slide 8 - &amp;quot;Session Objectives&amp;quot;&quot;/&gt;&lt;property id=&quot;20307&quot; value=&quot;347&quot;/&gt;&lt;/object&gt;&lt;object type=&quot;3&quot; unique_id=&quot;10011&quot;&gt;&lt;property id=&quot;20148&quot; value=&quot;5&quot;/&gt;&lt;property id=&quot;20300&quot; value=&quot;Slide 9 - &amp;quot; Dawn  Busick-Drinkard&amp;quot;&quot;/&gt;&lt;property id=&quot;20307&quot; value=&quot;324&quot;/&gt;&lt;/object&gt;&lt;object type=&quot;3&quot; unique_id=&quot;10012&quot;&gt;&lt;property id=&quot;20148&quot; value=&quot;5&quot;/&gt;&lt;property id=&quot;20300&quot; value=&quot;Slide 10 - &amp;quot;Partnerships&amp;quot;&quot;/&gt;&lt;property id=&quot;20307&quot; value=&quot;309&quot;/&gt;&lt;/object&gt;&lt;object type=&quot;3&quot; unique_id=&quot;10013&quot;&gt;&lt;property id=&quot;20148&quot; value=&quot;5&quot;/&gt;&lt;property id=&quot;20300&quot; value=&quot;Slide 11 - &amp;quot;Missouri’s Longitudinal Data System&amp;quot;&quot;/&gt;&lt;property id=&quot;20307&quot; value=&quot;310&quot;/&gt;&lt;/object&gt;&lt;object type=&quot;3&quot; unique_id=&quot;10014&quot;&gt;&lt;property id=&quot;20148&quot; value=&quot;5&quot;/&gt;&lt;property id=&quot;20300&quot; value=&quot;Slide 12 - &amp;quot;Supplemental Noncredit Data File&amp;quot;&quot;/&gt;&lt;property id=&quot;20307&quot; value=&quot;311&quot;/&gt;&lt;/object&gt;&lt;object type=&quot;3&quot; unique_id=&quot;10015&quot;&gt;&lt;property id=&quot;20148&quot; value=&quot;5&quot;/&gt;&lt;property id=&quot;20300&quot; value=&quot;Slide 13 - &amp;quot;Search&amp;quot;&quot;/&gt;&lt;property id=&quot;20307&quot; value=&quot;312&quot;/&gt;&lt;/object&gt;&lt;object type=&quot;3&quot; unique_id=&quot;10016&quot;&gt;&lt;property id=&quot;20148&quot; value=&quot;5&quot;/&gt;&lt;property id=&quot;20300&quot; value=&quot;Slide 14 - &amp;quot;Search Results&amp;quot;&quot;/&gt;&lt;property id=&quot;20307&quot; value=&quot;313&quot;/&gt;&lt;/object&gt;&lt;object type=&quot;3&quot; unique_id=&quot;10017&quot;&gt;&lt;property id=&quot;20148&quot; value=&quot;5&quot;/&gt;&lt;property id=&quot;20300&quot; value=&quot;Slide 15 - &amp;quot;Program Details&amp;quot;&quot;/&gt;&lt;property id=&quot;20307&quot; value=&quot;314&quot;/&gt;&lt;/object&gt;&lt;object type=&quot;3&quot; unique_id=&quot;10018&quot;&gt;&lt;property id=&quot;20148&quot; value=&quot;5&quot;/&gt;&lt;property id=&quot;20300&quot; value=&quot;Slide 16 - &amp;quot;School Details&amp;quot;&quot;/&gt;&lt;property id=&quot;20307&quot; value=&quot;315&quot;/&gt;&lt;/object&gt;&lt;object type=&quot;3&quot; unique_id=&quot;10019&quot;&gt;&lt;property id=&quot;20148&quot; value=&quot;5&quot;/&gt;&lt;property id=&quot;20300&quot; value=&quot;Slide 17 - &amp;quot;Scorecard - Demographics&amp;quot;&quot;/&gt;&lt;property id=&quot;20307&quot; value=&quot;316&quot;/&gt;&lt;/object&gt;&lt;object type=&quot;3&quot; unique_id=&quot;10020&quot;&gt;&lt;property id=&quot;20148&quot; value=&quot;5&quot;/&gt;&lt;property id=&quot;20300&quot; value=&quot;Slide 18 - &amp;quot;Scorecard - Performance&amp;quot;&quot;/&gt;&lt;property id=&quot;20307&quot; value=&quot;317&quot;/&gt;&lt;/object&gt;&lt;object type=&quot;3&quot; unique_id=&quot;10021&quot;&gt;&lt;property id=&quot;20148&quot; value=&quot;5&quot;/&gt;&lt;property id=&quot;20300&quot; value=&quot;Slide 19 - &amp;quot;Scorecard Performance - continued&amp;quot;&quot;/&gt;&lt;property id=&quot;20307&quot; value=&quot;318&quot;/&gt;&lt;/object&gt;&lt;object type=&quot;3&quot; unique_id=&quot;10022&quot;&gt;&lt;property id=&quot;20148&quot; value=&quot;5&quot;/&gt;&lt;property id=&quot;20300&quot; value=&quot;Slide 20 - &amp;quot;Scorecard - Reports&amp;quot;&quot;/&gt;&lt;property id=&quot;20307&quot; value=&quot;319&quot;/&gt;&lt;/object&gt;&lt;object type=&quot;3&quot; unique_id=&quot;10023&quot;&gt;&lt;property id=&quot;20148&quot; value=&quot;5&quot;/&gt;&lt;property id=&quot;20300&quot; value=&quot;Slide 21 - &amp;quot;Phase 3&amp;quot;&quot;/&gt;&lt;property id=&quot;20307&quot; value=&quot;320&quot;/&gt;&lt;/object&gt;&lt;object type=&quot;3&quot; unique_id=&quot;10024&quot;&gt;&lt;property id=&quot;20148&quot; value=&quot;5&quot;/&gt;&lt;property id=&quot;20300&quot; value=&quot;Slide 22 - &amp;quot;Career Pathways Publications&amp;quot;&quot;/&gt;&lt;property id=&quot;20307&quot; value=&quot;321&quot;/&gt;&lt;/object&gt;&lt;object type=&quot;3&quot; unique_id=&quot;10025&quot;&gt;&lt;property id=&quot;20148&quot; value=&quot;5&quot;/&gt;&lt;property id=&quot;20300&quot; value=&quot;Slide 23 - &amp;quot;Career Pathways Publications&amp;quot;&quot;/&gt;&lt;property id=&quot;20307&quot; value=&quot;322&quot;/&gt;&lt;/object&gt;&lt;object type=&quot;3&quot; unique_id=&quot;10026&quot;&gt;&lt;property id=&quot;20148&quot; value=&quot;5&quot;/&gt;&lt;property id=&quot;20300&quot; value=&quot;Slide 24 - &amp;quot;Christa Smith&amp;quot;&quot;/&gt;&lt;property id=&quot;20307&quot; value=&quot;326&quot;/&gt;&lt;/object&gt;&lt;object type=&quot;3&quot; unique_id=&quot;10027&quot;&gt;&lt;property id=&quot;20148&quot; value=&quot;5&quot;/&gt;&lt;property id=&quot;20300&quot; value=&quot;Slide 25 - &amp;quot;Developing Partnerships&amp;quot;&quot;/&gt;&lt;property id=&quot;20307&quot; value=&quot;340&quot;/&gt;&lt;/object&gt;&lt;object type=&quot;3&quot; unique_id=&quot;10028&quot;&gt;&lt;property id=&quot;20148&quot; value=&quot;5&quot;/&gt;&lt;property id=&quot;20300&quot; value=&quot;Slide 26 - &amp;quot;Systems Alignment&amp;quot;&quot;/&gt;&lt;property id=&quot;20307&quot; value=&quot;330&quot;/&gt;&lt;/object&gt;&lt;object type=&quot;3&quot; unique_id=&quot;10029&quot;&gt;&lt;property id=&quot;20148&quot; value=&quot;5&quot;/&gt;&lt;property id=&quot;20300&quot; value=&quot;Slide 27 - &amp;quot;KanTRAIN Two-Tier Partnership Model&amp;quot;&quot;/&gt;&lt;property id=&quot;20307&quot; value=&quot;341&quot;/&gt;&lt;/object&gt;&lt;object type=&quot;3&quot; unique_id=&quot;10030&quot;&gt;&lt;property id=&quot;20148&quot; value=&quot;5&quot;/&gt;&lt;property id=&quot;20300&quot; value=&quot;Slide 28 - &amp;quot;Lessons Learned: Partnerships&amp;quot;&quot;/&gt;&lt;property id=&quot;20307&quot; value=&quot;332&quot;/&gt;&lt;/object&gt;&lt;object type=&quot;3&quot; unique_id=&quot;10031&quot;&gt;&lt;property id=&quot;20148&quot; value=&quot;5&quot;/&gt;&lt;property id=&quot;20300&quot; value=&quot;Slide 29 - &amp;quot;KanTRAIN Data Hub&amp;quot;&quot;/&gt;&lt;property id=&quot;20307&quot; value=&quot;333&quot;/&gt;&lt;/object&gt;&lt;object type=&quot;3&quot; unique_id=&quot;10032&quot;&gt;&lt;property id=&quot;20148&quot; value=&quot;5&quot;/&gt;&lt;property id=&quot;20300&quot; value=&quot;Slide 30 - &amp;quot;KanTRAIN Data Warehouse Model&amp;quot;&quot;/&gt;&lt;property id=&quot;20307&quot; value=&quot;334&quot;/&gt;&lt;/object&gt;&lt;object type=&quot;3&quot; unique_id=&quot;10033&quot;&gt;&lt;property id=&quot;20148&quot; value=&quot;5&quot;/&gt;&lt;property id=&quot;20300&quot; value=&quot;Slide 31 - &amp;quot;LMI Information &amp;amp; Planning&amp;quot;&quot;/&gt;&lt;property id=&quot;20307&quot; value=&quot;354&quot;/&gt;&lt;/object&gt;&lt;object type=&quot;3&quot; unique_id=&quot;10034&quot;&gt;&lt;property id=&quot;20148&quot; value=&quot;5&quot;/&gt;&lt;property id=&quot;20300&quot; value=&quot;Slide 32 - &amp;quot;Lessons Learned: Data Sharing&amp;quot;&quot;/&gt;&lt;property id=&quot;20307&quot; value=&quot;336&quot;/&gt;&lt;/object&gt;&lt;object type=&quot;3&quot; unique_id=&quot;10035&quot;&gt;&lt;property id=&quot;20148&quot; value=&quot;5&quot;/&gt;&lt;property id=&quot;20300&quot; value=&quot;Slide 33 - &amp;quot;Collaborative, Sustainable Data Systems: Embedded Practice&amp;quot;&quot;/&gt;&lt;property id=&quot;20307&quot; value=&quot;337&quot;/&gt;&lt;/object&gt;&lt;object type=&quot;3&quot; unique_id=&quot;10036&quot;&gt;&lt;property id=&quot;20148&quot; value=&quot;5&quot;/&gt;&lt;property id=&quot;20300&quot; value=&quot;Slide 34 - &amp;quot;Lessons Learned: Data Integration and Planning Considerations….&amp;quot;&quot;/&gt;&lt;property id=&quot;20307&quot; value=&quot;338&quot;/&gt;&lt;/object&gt;&lt;object type=&quot;3&quot; unique_id=&quot;10037&quot;&gt;&lt;property id=&quot;20148&quot; value=&quot;5&quot;/&gt;&lt;property id=&quot;20300&quot; value=&quot;Slide 35 - &amp;quot; Kathleen Kirby&amp;quot;&quot;/&gt;&lt;property id=&quot;20307&quot; value=&quot;327&quot;/&gt;&lt;/object&gt;&lt;object type=&quot;3&quot; unique_id=&quot;10038&quot;&gt;&lt;property id=&quot;20148&quot; value=&quot;5&quot;/&gt;&lt;property id=&quot;20300&quot; value=&quot;Slide 36 - &amp;quot;Environment Overview&amp;quot;&quot;/&gt;&lt;property id=&quot;20307&quot; value=&quot;288&quot;/&gt;&lt;/object&gt;&lt;object type=&quot;3&quot; unique_id=&quot;10039&quot;&gt;&lt;property id=&quot;20148&quot; value=&quot;5&quot;/&gt;&lt;property id=&quot;20300&quot; value=&quot;Slide 37 - &amp;quot;Environment Overview (cont’d)&amp;quot;&quot;/&gt;&lt;property id=&quot;20307&quot; value=&quot;343&quot;/&gt;&lt;/object&gt;&lt;object type=&quot;3&quot; unique_id=&quot;10040&quot;&gt;&lt;property id=&quot;20148&quot; value=&quot;5&quot;/&gt;&lt;property id=&quot;20300&quot; value=&quot;Slide 38 - &amp;quot;Environment Overview (cont’d)&amp;quot;&quot;/&gt;&lt;property id=&quot;20307&quot; value=&quot;305&quot;/&gt;&lt;/object&gt;&lt;object type=&quot;3&quot; unique_id=&quot;10041&quot;&gt;&lt;property id=&quot;20148&quot; value=&quot;5&quot;/&gt;&lt;property id=&quot;20300&quot; value=&quot;Slide 39 - &amp;quot;GPSTEM Data Integration Project Overview&amp;quot;&quot;/&gt;&lt;property id=&quot;20307&quot; value=&quot;298&quot;/&gt;&lt;/object&gt;&lt;object type=&quot;3&quot; unique_id=&quot;10042&quot;&gt;&lt;property id=&quot;20148&quot; value=&quot;5&quot;/&gt;&lt;property id=&quot;20300&quot; value=&quot;Slide 40&quot;/&gt;&lt;property id=&quot;20307&quot; value=&quot;266&quot;/&gt;&lt;/object&gt;&lt;object type=&quot;3&quot; unique_id=&quot;10043&quot;&gt;&lt;property id=&quot;20148&quot; value=&quot;5&quot;/&gt;&lt;property id=&quot;20300&quot; value=&quot;Slide 41 - &amp;quot;Student Pathways Application Overview&amp;quot;&quot;/&gt;&lt;property id=&quot;20307&quot; value=&quot;291&quot;/&gt;&lt;/object&gt;&lt;object type=&quot;3&quot; unique_id=&quot;10044&quot;&gt;&lt;property id=&quot;20148&quot; value=&quot;5&quot;/&gt;&lt;property id=&quot;20300&quot; value=&quot;Slide 42 - &amp;quot;Match Engine Overview&amp;quot;&quot;/&gt;&lt;property id=&quot;20307&quot; value=&quot;292&quot;/&gt;&lt;/object&gt;&lt;object type=&quot;3&quot; unique_id=&quot;10045&quot;&gt;&lt;property id=&quot;20148&quot; value=&quot;5&quot;/&gt;&lt;property id=&quot;20300&quot; value=&quot;Slide 43 - &amp;quot;Prospective Student Career Action Plan&amp;quot;&quot;/&gt;&lt;property id=&quot;20307&quot; value=&quot;269&quot;/&gt;&lt;/object&gt;&lt;object type=&quot;3&quot; unique_id=&quot;10046&quot;&gt;&lt;property id=&quot;20148&quot; value=&quot;5&quot;/&gt;&lt;property id=&quot;20300&quot; value=&quot;Slide 44 - &amp;quot;Prospective Student Dossier&amp;quot;&quot;/&gt;&lt;property id=&quot;20307&quot; value=&quot;295&quot;/&gt;&lt;/object&gt;&lt;object type=&quot;3&quot; unique_id=&quot;10047&quot;&gt;&lt;property id=&quot;20148&quot; value=&quot;5&quot;/&gt;&lt;property id=&quot;20300&quot; value=&quot;Slide 45&quot;/&gt;&lt;property id=&quot;20307&quot; value=&quot;274&quot;/&gt;&lt;/object&gt;&lt;object type=&quot;3&quot; unique_id=&quot;10048&quot;&gt;&lt;property id=&quot;20148&quot; value=&quot;5&quot;/&gt;&lt;property id=&quot;20300&quot; value=&quot;Slide 46 - &amp;quot;Data Sources&amp;quot;&quot;/&gt;&lt;property id=&quot;20307&quot; value=&quot;307&quot;/&gt;&lt;/object&gt;&lt;object type=&quot;3&quot; unique_id=&quot;10049&quot;&gt;&lt;property id=&quot;20148&quot; value=&quot;5&quot;/&gt;&lt;property id=&quot;20300&quot; value=&quot;Slide 47 - &amp;quot;View 1: High-Demand Occupations and College Programs&amp;quot;&quot;/&gt;&lt;property id=&quot;20307&quot; value=&quot;277&quot;/&gt;&lt;/object&gt;&lt;object type=&quot;3&quot; unique_id=&quot;10050&quot;&gt;&lt;property id=&quot;20148&quot; value=&quot;5&quot;/&gt;&lt;property id=&quot;20300&quot; value=&quot;Slide 48 - &amp;quot;View 2: Occupations &amp;amp; Outcomes for Funded Students&amp;quot;&quot;/&gt;&lt;property id=&quot;20307&quot; value=&quot;278&quot;/&gt;&lt;/object&gt;&lt;object type=&quot;3&quot; unique_id=&quot;10051&quot;&gt;&lt;property id=&quot;20148&quot; value=&quot;5&quot;/&gt;&lt;property id=&quot;20300&quot; value=&quot;Slide 49 - &amp;quot;View 3: Occupations &amp;amp; Outcomes for Funded Students&amp;quot;&quot;/&gt;&lt;property id=&quot;20307&quot; value=&quot;282&quot;/&gt;&lt;/object&gt;&lt;object type=&quot;3&quot; unique_id=&quot;10052&quot;&gt;&lt;property id=&quot;20148&quot; value=&quot;5&quot;/&gt;&lt;property id=&quot;20300&quot; value=&quot;Slide 50 - &amp;quot;Next Steps&amp;quot;&quot;/&gt;&lt;property id=&quot;20307&quot; value=&quot;286&quot;/&gt;&lt;/object&gt;&lt;object type=&quot;3&quot; unique_id=&quot;10053&quot;&gt;&lt;property id=&quot;20148&quot; value=&quot;5&quot;/&gt;&lt;property id=&quot;20300&quot; value=&quot;Slide 51&quot;/&gt;&lt;property id=&quot;20307&quot; value=&quot;355&quot;/&gt;&lt;/object&gt;&lt;object type=&quot;3&quot; unique_id=&quot;10054&quot;&gt;&lt;property id=&quot;20148&quot; value=&quot;5&quot;/&gt;&lt;property id=&quot;20300&quot; value=&quot;Slide 52&quot;/&gt;&lt;property id=&quot;20307&quot; value=&quot;356&quot;/&gt;&lt;/object&gt;&lt;/object&gt;&lt;object type=&quot;8&quot; unique_id=&quot;1010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45a980c-5e3d-43eb-83c5-f88263935150">
      <UserInfo>
        <DisplayName>Beth Peck</DisplayName>
        <AccountId>60</AccountId>
        <AccountType/>
      </UserInfo>
      <UserInfo>
        <DisplayName>Rachel Rakovan</DisplayName>
        <AccountId>125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BA87AA27E6414EBF9BCB6823AA6A04" ma:contentTypeVersion="3" ma:contentTypeDescription="Create a new document." ma:contentTypeScope="" ma:versionID="a59d616ce81ead7d46d191b920da511a">
  <xsd:schema xmlns:xsd="http://www.w3.org/2001/XMLSchema" xmlns:xs="http://www.w3.org/2001/XMLSchema" xmlns:p="http://schemas.microsoft.com/office/2006/metadata/properties" xmlns:ns2="545a980c-5e3d-43eb-83c5-f88263935150" targetNamespace="http://schemas.microsoft.com/office/2006/metadata/properties" ma:root="true" ma:fieldsID="758e14bfad43f404647d7d0ebad7d013" ns2:_="">
    <xsd:import namespace="545a980c-5e3d-43eb-83c5-f8826393515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a980c-5e3d-43eb-83c5-f8826393515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2C35F-3CD4-4E14-99D4-6DBE8F3F2A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D04547-DE69-4EF0-BEFC-1E11DB6650B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45a980c-5e3d-43eb-83c5-f8826393515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997F89E-76FB-4A0A-AEE9-F05CA5ABAA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5a980c-5e3d-43eb-83c5-f882639351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2485</TotalTime>
  <Words>1304</Words>
  <Application>Microsoft Office PowerPoint</Application>
  <PresentationFormat>Widescreen</PresentationFormat>
  <Paragraphs>307</Paragraphs>
  <Slides>52</Slides>
  <Notes>42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Helvetica Neue</vt:lpstr>
      <vt:lpstr>Myriad Pro</vt:lpstr>
      <vt:lpstr>Times New Roman</vt:lpstr>
      <vt:lpstr>Wingdings</vt:lpstr>
      <vt:lpstr>Wingdings 2</vt:lpstr>
      <vt:lpstr>Wingdings 3</vt:lpstr>
      <vt:lpstr>1_Office Theme</vt:lpstr>
      <vt:lpstr> Workforce Data Integration  and Planning: Three States, Three Models, Three Regional Approaches!</vt:lpstr>
      <vt:lpstr>Poll Question </vt:lpstr>
      <vt:lpstr>Poll Question </vt:lpstr>
      <vt:lpstr>PowerPoint Presentation</vt:lpstr>
      <vt:lpstr>PowerPoint Presentation</vt:lpstr>
      <vt:lpstr>WIOA Data Integration</vt:lpstr>
      <vt:lpstr>TAACCT Grant Overview</vt:lpstr>
      <vt:lpstr>Session Objectives</vt:lpstr>
      <vt:lpstr> Dawn  Busick-Drinkard</vt:lpstr>
      <vt:lpstr>Partnerships</vt:lpstr>
      <vt:lpstr>Missouri’s Longitudinal Data System</vt:lpstr>
      <vt:lpstr>Supplemental Noncredit Data File</vt:lpstr>
      <vt:lpstr>Search</vt:lpstr>
      <vt:lpstr>Search Results</vt:lpstr>
      <vt:lpstr>Program Details</vt:lpstr>
      <vt:lpstr>School Details</vt:lpstr>
      <vt:lpstr>Scorecard - Demographics</vt:lpstr>
      <vt:lpstr>Scorecard - Performance</vt:lpstr>
      <vt:lpstr>Scorecard Performance - continued</vt:lpstr>
      <vt:lpstr>Scorecard - Reports</vt:lpstr>
      <vt:lpstr>Phase 3</vt:lpstr>
      <vt:lpstr>Career Pathways Publications</vt:lpstr>
      <vt:lpstr>Career Pathways Publications</vt:lpstr>
      <vt:lpstr>Christa Smith</vt:lpstr>
      <vt:lpstr>Developing Partnerships</vt:lpstr>
      <vt:lpstr>Systems Alignment</vt:lpstr>
      <vt:lpstr>KanTRAIN Two-Tier Partnership Model</vt:lpstr>
      <vt:lpstr>Lessons Learned: Partnerships</vt:lpstr>
      <vt:lpstr>KanTRAIN Data Hub</vt:lpstr>
      <vt:lpstr>KanTRAIN Data Warehouse Model</vt:lpstr>
      <vt:lpstr>LMI Information &amp; Planning</vt:lpstr>
      <vt:lpstr>Lessons Learned: Data Sharing</vt:lpstr>
      <vt:lpstr>Collaborative, Sustainable Data Systems: Embedded Practice</vt:lpstr>
      <vt:lpstr>Lessons Learned: Data Integration and Planning Considerations….</vt:lpstr>
      <vt:lpstr> Kathleen Kirby</vt:lpstr>
      <vt:lpstr>Environment Overview</vt:lpstr>
      <vt:lpstr>Environment Overview (cont’d)</vt:lpstr>
      <vt:lpstr>Environment Overview (cont’d)</vt:lpstr>
      <vt:lpstr>GPSTEM Data Integration Project Overview</vt:lpstr>
      <vt:lpstr>PowerPoint Presentation</vt:lpstr>
      <vt:lpstr>Student Pathways Application Overview</vt:lpstr>
      <vt:lpstr>Match Engine Overview</vt:lpstr>
      <vt:lpstr>Prospective Student Career Action Plan</vt:lpstr>
      <vt:lpstr>Prospective Student Dossier</vt:lpstr>
      <vt:lpstr>PowerPoint Presentation</vt:lpstr>
      <vt:lpstr>Data Sources</vt:lpstr>
      <vt:lpstr>View 1: High-Demand Occupations and College Programs</vt:lpstr>
      <vt:lpstr>View 2: Occupations &amp; Outcomes for Funded Students</vt:lpstr>
      <vt:lpstr>View 3: Occupations &amp; Outcomes for Funded Students</vt:lpstr>
      <vt:lpstr>Next Steps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GPSTEM Steering Committee Meeting</dc:title>
  <dc:creator>Alex Gindin</dc:creator>
  <cp:lastModifiedBy>Jennifer Jacobs</cp:lastModifiedBy>
  <cp:revision>111</cp:revision>
  <dcterms:created xsi:type="dcterms:W3CDTF">2016-10-10T18:29:00Z</dcterms:created>
  <dcterms:modified xsi:type="dcterms:W3CDTF">2017-06-14T17:30:45Z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0x010100A4BA87AA27E6414EBF9BCB6823AA6A04</vt:lpwstr>
  </property>
</Properties>
</file>