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36.jpg" ContentType="image/jpg"/>
  <Override PartName="/ppt/media/image38.jpg" ContentType="image/jpg"/>
  <Override PartName="/ppt/media/image39.jpg" ContentType="image/jpg"/>
  <Override PartName="/ppt/media/image40.jpg" ContentType="image/jpg"/>
  <Override PartName="/ppt/media/image42.jpg" ContentType="image/jpg"/>
  <Override PartName="/ppt/media/image45.jpg" ContentType="image/jpg"/>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77" r:id="rId2"/>
    <p:sldId id="257" r:id="rId3"/>
    <p:sldId id="258" r:id="rId4"/>
    <p:sldId id="259" r:id="rId5"/>
    <p:sldId id="260" r:id="rId6"/>
    <p:sldId id="261" r:id="rId7"/>
    <p:sldId id="262" r:id="rId8"/>
    <p:sldId id="263" r:id="rId9"/>
    <p:sldId id="264" r:id="rId10"/>
    <p:sldId id="265" r:id="rId11"/>
    <p:sldId id="266" r:id="rId12"/>
    <p:sldId id="305" r:id="rId13"/>
    <p:sldId id="306" r:id="rId14"/>
    <p:sldId id="307" r:id="rId15"/>
    <p:sldId id="269" r:id="rId16"/>
    <p:sldId id="270" r:id="rId17"/>
    <p:sldId id="271" r:id="rId18"/>
    <p:sldId id="272" r:id="rId19"/>
    <p:sldId id="273" r:id="rId20"/>
    <p:sldId id="274" r:id="rId21"/>
    <p:sldId id="276" r:id="rId22"/>
    <p:sldId id="278" r:id="rId23"/>
    <p:sldId id="279" r:id="rId24"/>
    <p:sldId id="280" r:id="rId25"/>
    <p:sldId id="281" r:id="rId26"/>
    <p:sldId id="282" r:id="rId27"/>
    <p:sldId id="283" r:id="rId28"/>
    <p:sldId id="286" r:id="rId29"/>
    <p:sldId id="287" r:id="rId30"/>
    <p:sldId id="288" r:id="rId31"/>
    <p:sldId id="290" r:id="rId32"/>
    <p:sldId id="291" r:id="rId33"/>
    <p:sldId id="292" r:id="rId34"/>
    <p:sldId id="293" r:id="rId35"/>
    <p:sldId id="294" r:id="rId36"/>
    <p:sldId id="297" r:id="rId37"/>
    <p:sldId id="298" r:id="rId38"/>
    <p:sldId id="299" r:id="rId39"/>
    <p:sldId id="302" r:id="rId40"/>
    <p:sldId id="303" r:id="rId41"/>
    <p:sldId id="304"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16"/>
    <p:restoredTop sz="66726" autoAdjust="0"/>
  </p:normalViewPr>
  <p:slideViewPr>
    <p:cSldViewPr snapToGrid="0" snapToObjects="1">
      <p:cViewPr varScale="1">
        <p:scale>
          <a:sx n="58" d="100"/>
          <a:sy n="58" d="100"/>
        </p:scale>
        <p:origin x="19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image" Target="../media/image49.jpg"/><Relationship Id="rId5" Type="http://schemas.openxmlformats.org/officeDocument/2006/relationships/image" Target="../media/image53.jpg"/><Relationship Id="rId4" Type="http://schemas.openxmlformats.org/officeDocument/2006/relationships/image" Target="../media/image5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image" Target="../media/image49.jpg"/><Relationship Id="rId5" Type="http://schemas.openxmlformats.org/officeDocument/2006/relationships/image" Target="../media/image53.jpg"/><Relationship Id="rId4" Type="http://schemas.openxmlformats.org/officeDocument/2006/relationships/image" Target="../media/image52.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01285D-EAAA-4AA2-9F4C-105BD363E57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2ABEB20-84FF-4079-84B2-5EF754BC3E40}">
      <dgm:prSet phldrT="[Text]" custT="1"/>
      <dgm:spPr>
        <a:solidFill>
          <a:srgbClr val="2D6FB7"/>
        </a:solidFill>
      </dgm:spPr>
      <dgm:t>
        <a:bodyPr/>
        <a:lstStyle/>
        <a:p>
          <a:pPr algn="l"/>
          <a:r>
            <a:rPr lang="en-US" sz="3600" b="1" dirty="0"/>
            <a:t>Employer Engagement</a:t>
          </a:r>
        </a:p>
      </dgm:t>
    </dgm:pt>
    <dgm:pt modelId="{03B82383-83A3-463D-ACD3-1CC5BB315033}" type="parTrans" cxnId="{6F78D266-E72D-4E8A-8151-CEE058BC56F6}">
      <dgm:prSet/>
      <dgm:spPr/>
      <dgm:t>
        <a:bodyPr/>
        <a:lstStyle/>
        <a:p>
          <a:endParaRPr lang="en-US"/>
        </a:p>
      </dgm:t>
    </dgm:pt>
    <dgm:pt modelId="{4F0C9900-E920-4DC2-B51F-76AA9347F64E}" type="sibTrans" cxnId="{6F78D266-E72D-4E8A-8151-CEE058BC56F6}">
      <dgm:prSet/>
      <dgm:spPr/>
      <dgm:t>
        <a:bodyPr/>
        <a:lstStyle/>
        <a:p>
          <a:endParaRPr lang="en-US"/>
        </a:p>
      </dgm:t>
    </dgm:pt>
    <dgm:pt modelId="{5FF7B1DB-31C5-4040-A75B-F11AE23A9F5D}">
      <dgm:prSet/>
      <dgm:spPr/>
      <dgm:t>
        <a:bodyPr/>
        <a:lstStyle/>
        <a:p>
          <a:r>
            <a:rPr lang="en-US" b="1" dirty="0"/>
            <a:t>Acceleration/Modularization Strategies </a:t>
          </a:r>
          <a:br>
            <a:rPr lang="en-US" b="1" dirty="0"/>
          </a:br>
          <a:r>
            <a:rPr lang="en-US" b="1" dirty="0"/>
            <a:t>(PLA, CBE, Remediation)</a:t>
          </a:r>
        </a:p>
      </dgm:t>
    </dgm:pt>
    <dgm:pt modelId="{DE9FE7DA-2D8D-42D4-B515-D5E6B7E8E163}" type="parTrans" cxnId="{C1017497-CAC5-48FD-A786-C7AD2D070F40}">
      <dgm:prSet/>
      <dgm:spPr/>
      <dgm:t>
        <a:bodyPr/>
        <a:lstStyle/>
        <a:p>
          <a:endParaRPr lang="en-US"/>
        </a:p>
      </dgm:t>
    </dgm:pt>
    <dgm:pt modelId="{A4355D9C-0105-486E-96C5-F3B8DF31AAFD}" type="sibTrans" cxnId="{C1017497-CAC5-48FD-A786-C7AD2D070F40}">
      <dgm:prSet/>
      <dgm:spPr/>
      <dgm:t>
        <a:bodyPr/>
        <a:lstStyle/>
        <a:p>
          <a:endParaRPr lang="en-US"/>
        </a:p>
      </dgm:t>
    </dgm:pt>
    <dgm:pt modelId="{68981A90-ABBD-46A6-BB03-3D29747D6245}">
      <dgm:prSet/>
      <dgm:spPr/>
      <dgm:t>
        <a:bodyPr/>
        <a:lstStyle/>
        <a:p>
          <a:r>
            <a:rPr lang="en-US" b="1"/>
            <a:t>Work-Based Learning Models</a:t>
          </a:r>
          <a:br>
            <a:rPr lang="en-US" b="1"/>
          </a:br>
          <a:r>
            <a:rPr lang="en-US" b="1"/>
            <a:t>(Apprenticeship, Earn/Learn Programs)</a:t>
          </a:r>
        </a:p>
      </dgm:t>
    </dgm:pt>
    <dgm:pt modelId="{65463FF7-F77E-4451-B208-AA3139D527E5}" type="parTrans" cxnId="{47B1217A-1F12-4054-8F8A-F0DE145A08F2}">
      <dgm:prSet/>
      <dgm:spPr/>
      <dgm:t>
        <a:bodyPr/>
        <a:lstStyle/>
        <a:p>
          <a:endParaRPr lang="en-US"/>
        </a:p>
      </dgm:t>
    </dgm:pt>
    <dgm:pt modelId="{11E0331A-A62F-4291-8F25-584964FDCE25}" type="sibTrans" cxnId="{47B1217A-1F12-4054-8F8A-F0DE145A08F2}">
      <dgm:prSet/>
      <dgm:spPr/>
      <dgm:t>
        <a:bodyPr/>
        <a:lstStyle/>
        <a:p>
          <a:endParaRPr lang="en-US"/>
        </a:p>
      </dgm:t>
    </dgm:pt>
    <dgm:pt modelId="{13292B6C-BA12-4081-B177-31F724F82A1C}">
      <dgm:prSet/>
      <dgm:spPr/>
      <dgm:t>
        <a:bodyPr/>
        <a:lstStyle/>
        <a:p>
          <a:r>
            <a:rPr lang="en-US" b="1"/>
            <a:t>Supportive Services</a:t>
          </a:r>
        </a:p>
      </dgm:t>
    </dgm:pt>
    <dgm:pt modelId="{C2D45464-A0A1-42F1-9DC2-D8DC883913B2}" type="parTrans" cxnId="{D5EAFC8A-9CDC-4215-AE4B-5DD12847814F}">
      <dgm:prSet/>
      <dgm:spPr/>
      <dgm:t>
        <a:bodyPr/>
        <a:lstStyle/>
        <a:p>
          <a:endParaRPr lang="en-US"/>
        </a:p>
      </dgm:t>
    </dgm:pt>
    <dgm:pt modelId="{086AE7B1-06AE-44CD-90C5-6EE437FB4EE4}" type="sibTrans" cxnId="{D5EAFC8A-9CDC-4215-AE4B-5DD12847814F}">
      <dgm:prSet/>
      <dgm:spPr/>
      <dgm:t>
        <a:bodyPr/>
        <a:lstStyle/>
        <a:p>
          <a:endParaRPr lang="en-US"/>
        </a:p>
      </dgm:t>
    </dgm:pt>
    <dgm:pt modelId="{C6DBD2F7-8C8E-4D94-8422-F8C7C0BD7FDD}" type="pres">
      <dgm:prSet presAssocID="{1001285D-EAAA-4AA2-9F4C-105BD363E578}" presName="linear" presStyleCnt="0">
        <dgm:presLayoutVars>
          <dgm:dir/>
          <dgm:animLvl val="lvl"/>
          <dgm:resizeHandles val="exact"/>
        </dgm:presLayoutVars>
      </dgm:prSet>
      <dgm:spPr/>
    </dgm:pt>
    <dgm:pt modelId="{C3C8B01C-3737-489A-855F-D93BCBD554F1}" type="pres">
      <dgm:prSet presAssocID="{62ABEB20-84FF-4079-84B2-5EF754BC3E40}" presName="parentLin" presStyleCnt="0"/>
      <dgm:spPr/>
    </dgm:pt>
    <dgm:pt modelId="{B69DC132-D120-4872-AD6A-4E550B1E8953}" type="pres">
      <dgm:prSet presAssocID="{62ABEB20-84FF-4079-84B2-5EF754BC3E40}" presName="parentLeftMargin" presStyleLbl="node1" presStyleIdx="0" presStyleCnt="4"/>
      <dgm:spPr/>
    </dgm:pt>
    <dgm:pt modelId="{463C728A-F253-4E1B-8CB0-56AE4E163275}" type="pres">
      <dgm:prSet presAssocID="{62ABEB20-84FF-4079-84B2-5EF754BC3E40}" presName="parentText" presStyleLbl="node1" presStyleIdx="0" presStyleCnt="4">
        <dgm:presLayoutVars>
          <dgm:chMax val="0"/>
          <dgm:bulletEnabled val="1"/>
        </dgm:presLayoutVars>
      </dgm:prSet>
      <dgm:spPr/>
    </dgm:pt>
    <dgm:pt modelId="{1964C853-053C-459F-A3E9-CB027ECC6A0D}" type="pres">
      <dgm:prSet presAssocID="{62ABEB20-84FF-4079-84B2-5EF754BC3E40}" presName="negativeSpace" presStyleCnt="0"/>
      <dgm:spPr/>
    </dgm:pt>
    <dgm:pt modelId="{2DF31E8F-2CF2-4F34-B280-F91D267CAD2C}" type="pres">
      <dgm:prSet presAssocID="{62ABEB20-84FF-4079-84B2-5EF754BC3E40}" presName="childText" presStyleLbl="conFgAcc1" presStyleIdx="0" presStyleCnt="4">
        <dgm:presLayoutVars>
          <dgm:bulletEnabled val="1"/>
        </dgm:presLayoutVars>
      </dgm:prSet>
      <dgm:spPr>
        <a:noFill/>
        <a:ln>
          <a:solidFill>
            <a:srgbClr val="2D6FB7"/>
          </a:solidFill>
        </a:ln>
      </dgm:spPr>
    </dgm:pt>
    <dgm:pt modelId="{45FD1FF7-8EAE-4613-B711-A64DA285CEDA}" type="pres">
      <dgm:prSet presAssocID="{4F0C9900-E920-4DC2-B51F-76AA9347F64E}" presName="spaceBetweenRectangles" presStyleCnt="0"/>
      <dgm:spPr/>
    </dgm:pt>
    <dgm:pt modelId="{0DF4ABA7-BDC9-435C-8D51-E90CE002DC35}" type="pres">
      <dgm:prSet presAssocID="{5FF7B1DB-31C5-4040-A75B-F11AE23A9F5D}" presName="parentLin" presStyleCnt="0"/>
      <dgm:spPr/>
    </dgm:pt>
    <dgm:pt modelId="{54ED6379-8015-4E72-BFE9-6C3CF28683A8}" type="pres">
      <dgm:prSet presAssocID="{5FF7B1DB-31C5-4040-A75B-F11AE23A9F5D}" presName="parentLeftMargin" presStyleLbl="node1" presStyleIdx="0" presStyleCnt="4"/>
      <dgm:spPr/>
    </dgm:pt>
    <dgm:pt modelId="{46F96E61-4375-4730-BBEC-96E0411F43CD}" type="pres">
      <dgm:prSet presAssocID="{5FF7B1DB-31C5-4040-A75B-F11AE23A9F5D}" presName="parentText" presStyleLbl="node1" presStyleIdx="1" presStyleCnt="4">
        <dgm:presLayoutVars>
          <dgm:chMax val="0"/>
          <dgm:bulletEnabled val="1"/>
        </dgm:presLayoutVars>
      </dgm:prSet>
      <dgm:spPr/>
    </dgm:pt>
    <dgm:pt modelId="{13533EB3-3EFB-4111-908A-E23FDFDB10BF}" type="pres">
      <dgm:prSet presAssocID="{5FF7B1DB-31C5-4040-A75B-F11AE23A9F5D}" presName="negativeSpace" presStyleCnt="0"/>
      <dgm:spPr/>
    </dgm:pt>
    <dgm:pt modelId="{9903D804-38B3-4B0F-8D8C-77EFB4A72BA5}" type="pres">
      <dgm:prSet presAssocID="{5FF7B1DB-31C5-4040-A75B-F11AE23A9F5D}" presName="childText" presStyleLbl="conFgAcc1" presStyleIdx="1" presStyleCnt="4">
        <dgm:presLayoutVars>
          <dgm:bulletEnabled val="1"/>
        </dgm:presLayoutVars>
      </dgm:prSet>
      <dgm:spPr/>
    </dgm:pt>
    <dgm:pt modelId="{0D1650A1-8897-47BF-BA0F-ACF0E9B063C9}" type="pres">
      <dgm:prSet presAssocID="{A4355D9C-0105-486E-96C5-F3B8DF31AAFD}" presName="spaceBetweenRectangles" presStyleCnt="0"/>
      <dgm:spPr/>
    </dgm:pt>
    <dgm:pt modelId="{95E570D8-5D9D-4D7F-A88D-0558D3059713}" type="pres">
      <dgm:prSet presAssocID="{68981A90-ABBD-46A6-BB03-3D29747D6245}" presName="parentLin" presStyleCnt="0"/>
      <dgm:spPr/>
    </dgm:pt>
    <dgm:pt modelId="{9295E9FF-765A-4F4E-AD75-83571A04D455}" type="pres">
      <dgm:prSet presAssocID="{68981A90-ABBD-46A6-BB03-3D29747D6245}" presName="parentLeftMargin" presStyleLbl="node1" presStyleIdx="1" presStyleCnt="4"/>
      <dgm:spPr/>
    </dgm:pt>
    <dgm:pt modelId="{D9BDE766-E5EE-40FF-8E3F-8E596204C32D}" type="pres">
      <dgm:prSet presAssocID="{68981A90-ABBD-46A6-BB03-3D29747D6245}" presName="parentText" presStyleLbl="node1" presStyleIdx="2" presStyleCnt="4">
        <dgm:presLayoutVars>
          <dgm:chMax val="0"/>
          <dgm:bulletEnabled val="1"/>
        </dgm:presLayoutVars>
      </dgm:prSet>
      <dgm:spPr/>
    </dgm:pt>
    <dgm:pt modelId="{21EBDC91-1E50-498D-BF39-25FA64DD46AB}" type="pres">
      <dgm:prSet presAssocID="{68981A90-ABBD-46A6-BB03-3D29747D6245}" presName="negativeSpace" presStyleCnt="0"/>
      <dgm:spPr/>
    </dgm:pt>
    <dgm:pt modelId="{88784C78-6CD1-4E68-9BDF-AAFD89420654}" type="pres">
      <dgm:prSet presAssocID="{68981A90-ABBD-46A6-BB03-3D29747D6245}" presName="childText" presStyleLbl="conFgAcc1" presStyleIdx="2" presStyleCnt="4">
        <dgm:presLayoutVars>
          <dgm:bulletEnabled val="1"/>
        </dgm:presLayoutVars>
      </dgm:prSet>
      <dgm:spPr/>
    </dgm:pt>
    <dgm:pt modelId="{191518BB-0C15-4F56-A3C7-758380518CA2}" type="pres">
      <dgm:prSet presAssocID="{11E0331A-A62F-4291-8F25-584964FDCE25}" presName="spaceBetweenRectangles" presStyleCnt="0"/>
      <dgm:spPr/>
    </dgm:pt>
    <dgm:pt modelId="{084EF9C4-D897-4160-9061-0E5C9B4C55BB}" type="pres">
      <dgm:prSet presAssocID="{13292B6C-BA12-4081-B177-31F724F82A1C}" presName="parentLin" presStyleCnt="0"/>
      <dgm:spPr/>
    </dgm:pt>
    <dgm:pt modelId="{1DED62E0-41CE-43EB-A8A1-74B2F055FB02}" type="pres">
      <dgm:prSet presAssocID="{13292B6C-BA12-4081-B177-31F724F82A1C}" presName="parentLeftMargin" presStyleLbl="node1" presStyleIdx="2" presStyleCnt="4"/>
      <dgm:spPr/>
    </dgm:pt>
    <dgm:pt modelId="{8F40807A-42E1-4D22-81A6-14DBF98201F4}" type="pres">
      <dgm:prSet presAssocID="{13292B6C-BA12-4081-B177-31F724F82A1C}" presName="parentText" presStyleLbl="node1" presStyleIdx="3" presStyleCnt="4">
        <dgm:presLayoutVars>
          <dgm:chMax val="0"/>
          <dgm:bulletEnabled val="1"/>
        </dgm:presLayoutVars>
      </dgm:prSet>
      <dgm:spPr/>
    </dgm:pt>
    <dgm:pt modelId="{B6D9BA1F-E821-4F74-A948-AB3C06ACD97E}" type="pres">
      <dgm:prSet presAssocID="{13292B6C-BA12-4081-B177-31F724F82A1C}" presName="negativeSpace" presStyleCnt="0"/>
      <dgm:spPr/>
    </dgm:pt>
    <dgm:pt modelId="{0E2EF4F7-25FD-43FD-A929-E899113F2BA2}" type="pres">
      <dgm:prSet presAssocID="{13292B6C-BA12-4081-B177-31F724F82A1C}" presName="childText" presStyleLbl="conFgAcc1" presStyleIdx="3" presStyleCnt="4">
        <dgm:presLayoutVars>
          <dgm:bulletEnabled val="1"/>
        </dgm:presLayoutVars>
      </dgm:prSet>
      <dgm:spPr/>
    </dgm:pt>
  </dgm:ptLst>
  <dgm:cxnLst>
    <dgm:cxn modelId="{4FBE6F08-09A9-D043-BACD-9DF7DE55E2B0}" type="presOf" srcId="{13292B6C-BA12-4081-B177-31F724F82A1C}" destId="{8F40807A-42E1-4D22-81A6-14DBF98201F4}" srcOrd="1" destOrd="0" presId="urn:microsoft.com/office/officeart/2005/8/layout/list1"/>
    <dgm:cxn modelId="{F97BC42A-9526-E74D-82CD-14F37EB057CD}" type="presOf" srcId="{62ABEB20-84FF-4079-84B2-5EF754BC3E40}" destId="{463C728A-F253-4E1B-8CB0-56AE4E163275}" srcOrd="1" destOrd="0" presId="urn:microsoft.com/office/officeart/2005/8/layout/list1"/>
    <dgm:cxn modelId="{EFE1A936-99FB-6F4D-B1C9-7064181D93C0}" type="presOf" srcId="{68981A90-ABBD-46A6-BB03-3D29747D6245}" destId="{D9BDE766-E5EE-40FF-8E3F-8E596204C32D}" srcOrd="1" destOrd="0" presId="urn:microsoft.com/office/officeart/2005/8/layout/list1"/>
    <dgm:cxn modelId="{EDEBA63D-CF49-8F4E-AE9D-E913194368B4}" type="presOf" srcId="{5FF7B1DB-31C5-4040-A75B-F11AE23A9F5D}" destId="{46F96E61-4375-4730-BBEC-96E0411F43CD}" srcOrd="1" destOrd="0" presId="urn:microsoft.com/office/officeart/2005/8/layout/list1"/>
    <dgm:cxn modelId="{6F78D266-E72D-4E8A-8151-CEE058BC56F6}" srcId="{1001285D-EAAA-4AA2-9F4C-105BD363E578}" destId="{62ABEB20-84FF-4079-84B2-5EF754BC3E40}" srcOrd="0" destOrd="0" parTransId="{03B82383-83A3-463D-ACD3-1CC5BB315033}" sibTransId="{4F0C9900-E920-4DC2-B51F-76AA9347F64E}"/>
    <dgm:cxn modelId="{C19D9854-BB3A-C947-AB2C-B2C6EF0B1637}" type="presOf" srcId="{1001285D-EAAA-4AA2-9F4C-105BD363E578}" destId="{C6DBD2F7-8C8E-4D94-8422-F8C7C0BD7FDD}" srcOrd="0" destOrd="0" presId="urn:microsoft.com/office/officeart/2005/8/layout/list1"/>
    <dgm:cxn modelId="{47B1217A-1F12-4054-8F8A-F0DE145A08F2}" srcId="{1001285D-EAAA-4AA2-9F4C-105BD363E578}" destId="{68981A90-ABBD-46A6-BB03-3D29747D6245}" srcOrd="2" destOrd="0" parTransId="{65463FF7-F77E-4451-B208-AA3139D527E5}" sibTransId="{11E0331A-A62F-4291-8F25-584964FDCE25}"/>
    <dgm:cxn modelId="{D5EAFC8A-9CDC-4215-AE4B-5DD12847814F}" srcId="{1001285D-EAAA-4AA2-9F4C-105BD363E578}" destId="{13292B6C-BA12-4081-B177-31F724F82A1C}" srcOrd="3" destOrd="0" parTransId="{C2D45464-A0A1-42F1-9DC2-D8DC883913B2}" sibTransId="{086AE7B1-06AE-44CD-90C5-6EE437FB4EE4}"/>
    <dgm:cxn modelId="{C1017497-CAC5-48FD-A786-C7AD2D070F40}" srcId="{1001285D-EAAA-4AA2-9F4C-105BD363E578}" destId="{5FF7B1DB-31C5-4040-A75B-F11AE23A9F5D}" srcOrd="1" destOrd="0" parTransId="{DE9FE7DA-2D8D-42D4-B515-D5E6B7E8E163}" sibTransId="{A4355D9C-0105-486E-96C5-F3B8DF31AAFD}"/>
    <dgm:cxn modelId="{344991AE-C68C-4E4B-92DC-9260D9AF091F}" type="presOf" srcId="{5FF7B1DB-31C5-4040-A75B-F11AE23A9F5D}" destId="{54ED6379-8015-4E72-BFE9-6C3CF28683A8}" srcOrd="0" destOrd="0" presId="urn:microsoft.com/office/officeart/2005/8/layout/list1"/>
    <dgm:cxn modelId="{BFC9E8BC-4693-0C42-86E3-82B9F3268A5E}" type="presOf" srcId="{13292B6C-BA12-4081-B177-31F724F82A1C}" destId="{1DED62E0-41CE-43EB-A8A1-74B2F055FB02}" srcOrd="0" destOrd="0" presId="urn:microsoft.com/office/officeart/2005/8/layout/list1"/>
    <dgm:cxn modelId="{6A1701BF-8BC2-8149-AE2E-DF17451353BC}" type="presOf" srcId="{62ABEB20-84FF-4079-84B2-5EF754BC3E40}" destId="{B69DC132-D120-4872-AD6A-4E550B1E8953}" srcOrd="0" destOrd="0" presId="urn:microsoft.com/office/officeart/2005/8/layout/list1"/>
    <dgm:cxn modelId="{305329F9-5F68-024D-AA0E-A857EA0124E4}" type="presOf" srcId="{68981A90-ABBD-46A6-BB03-3D29747D6245}" destId="{9295E9FF-765A-4F4E-AD75-83571A04D455}" srcOrd="0" destOrd="0" presId="urn:microsoft.com/office/officeart/2005/8/layout/list1"/>
    <dgm:cxn modelId="{94DF307E-BB36-1D40-A310-9BB559245F75}" type="presParOf" srcId="{C6DBD2F7-8C8E-4D94-8422-F8C7C0BD7FDD}" destId="{C3C8B01C-3737-489A-855F-D93BCBD554F1}" srcOrd="0" destOrd="0" presId="urn:microsoft.com/office/officeart/2005/8/layout/list1"/>
    <dgm:cxn modelId="{F358F987-B809-934B-A67B-EB41484D3563}" type="presParOf" srcId="{C3C8B01C-3737-489A-855F-D93BCBD554F1}" destId="{B69DC132-D120-4872-AD6A-4E550B1E8953}" srcOrd="0" destOrd="0" presId="urn:microsoft.com/office/officeart/2005/8/layout/list1"/>
    <dgm:cxn modelId="{36995955-FD37-5846-81AA-03B3C05F8E57}" type="presParOf" srcId="{C3C8B01C-3737-489A-855F-D93BCBD554F1}" destId="{463C728A-F253-4E1B-8CB0-56AE4E163275}" srcOrd="1" destOrd="0" presId="urn:microsoft.com/office/officeart/2005/8/layout/list1"/>
    <dgm:cxn modelId="{FCAACC8E-4FF2-B64F-826E-C1B3AE3F6652}" type="presParOf" srcId="{C6DBD2F7-8C8E-4D94-8422-F8C7C0BD7FDD}" destId="{1964C853-053C-459F-A3E9-CB027ECC6A0D}" srcOrd="1" destOrd="0" presId="urn:microsoft.com/office/officeart/2005/8/layout/list1"/>
    <dgm:cxn modelId="{C4E0E496-90B3-D548-9E4E-81405796AC42}" type="presParOf" srcId="{C6DBD2F7-8C8E-4D94-8422-F8C7C0BD7FDD}" destId="{2DF31E8F-2CF2-4F34-B280-F91D267CAD2C}" srcOrd="2" destOrd="0" presId="urn:microsoft.com/office/officeart/2005/8/layout/list1"/>
    <dgm:cxn modelId="{C78F54F6-656C-D84F-A322-82380E1A36CA}" type="presParOf" srcId="{C6DBD2F7-8C8E-4D94-8422-F8C7C0BD7FDD}" destId="{45FD1FF7-8EAE-4613-B711-A64DA285CEDA}" srcOrd="3" destOrd="0" presId="urn:microsoft.com/office/officeart/2005/8/layout/list1"/>
    <dgm:cxn modelId="{BAFD8749-623D-994D-B1C0-75467A622A35}" type="presParOf" srcId="{C6DBD2F7-8C8E-4D94-8422-F8C7C0BD7FDD}" destId="{0DF4ABA7-BDC9-435C-8D51-E90CE002DC35}" srcOrd="4" destOrd="0" presId="urn:microsoft.com/office/officeart/2005/8/layout/list1"/>
    <dgm:cxn modelId="{D6B9A35A-5A94-6148-A618-862233CDB5DD}" type="presParOf" srcId="{0DF4ABA7-BDC9-435C-8D51-E90CE002DC35}" destId="{54ED6379-8015-4E72-BFE9-6C3CF28683A8}" srcOrd="0" destOrd="0" presId="urn:microsoft.com/office/officeart/2005/8/layout/list1"/>
    <dgm:cxn modelId="{FAA52D47-E718-7F41-89F1-0D9A88474DF4}" type="presParOf" srcId="{0DF4ABA7-BDC9-435C-8D51-E90CE002DC35}" destId="{46F96E61-4375-4730-BBEC-96E0411F43CD}" srcOrd="1" destOrd="0" presId="urn:microsoft.com/office/officeart/2005/8/layout/list1"/>
    <dgm:cxn modelId="{3918C52E-BF7D-2E42-A137-1141FD2D5ECA}" type="presParOf" srcId="{C6DBD2F7-8C8E-4D94-8422-F8C7C0BD7FDD}" destId="{13533EB3-3EFB-4111-908A-E23FDFDB10BF}" srcOrd="5" destOrd="0" presId="urn:microsoft.com/office/officeart/2005/8/layout/list1"/>
    <dgm:cxn modelId="{425E6C9B-FBF0-8A48-8AB5-3D976B45E15D}" type="presParOf" srcId="{C6DBD2F7-8C8E-4D94-8422-F8C7C0BD7FDD}" destId="{9903D804-38B3-4B0F-8D8C-77EFB4A72BA5}" srcOrd="6" destOrd="0" presId="urn:microsoft.com/office/officeart/2005/8/layout/list1"/>
    <dgm:cxn modelId="{955548D8-6042-FE42-ADD1-4B332B3C5EB1}" type="presParOf" srcId="{C6DBD2F7-8C8E-4D94-8422-F8C7C0BD7FDD}" destId="{0D1650A1-8897-47BF-BA0F-ACF0E9B063C9}" srcOrd="7" destOrd="0" presId="urn:microsoft.com/office/officeart/2005/8/layout/list1"/>
    <dgm:cxn modelId="{EFE0539E-D8AA-C74B-9A6B-95D0F480AD77}" type="presParOf" srcId="{C6DBD2F7-8C8E-4D94-8422-F8C7C0BD7FDD}" destId="{95E570D8-5D9D-4D7F-A88D-0558D3059713}" srcOrd="8" destOrd="0" presId="urn:microsoft.com/office/officeart/2005/8/layout/list1"/>
    <dgm:cxn modelId="{2634BA22-21BE-E04F-824D-D992AC22C632}" type="presParOf" srcId="{95E570D8-5D9D-4D7F-A88D-0558D3059713}" destId="{9295E9FF-765A-4F4E-AD75-83571A04D455}" srcOrd="0" destOrd="0" presId="urn:microsoft.com/office/officeart/2005/8/layout/list1"/>
    <dgm:cxn modelId="{1DBCAA19-936A-2B49-82A5-DE46F53DDF83}" type="presParOf" srcId="{95E570D8-5D9D-4D7F-A88D-0558D3059713}" destId="{D9BDE766-E5EE-40FF-8E3F-8E596204C32D}" srcOrd="1" destOrd="0" presId="urn:microsoft.com/office/officeart/2005/8/layout/list1"/>
    <dgm:cxn modelId="{AFBDC0F8-B395-864B-9AA9-1D7DA91E25B5}" type="presParOf" srcId="{C6DBD2F7-8C8E-4D94-8422-F8C7C0BD7FDD}" destId="{21EBDC91-1E50-498D-BF39-25FA64DD46AB}" srcOrd="9" destOrd="0" presId="urn:microsoft.com/office/officeart/2005/8/layout/list1"/>
    <dgm:cxn modelId="{DC7EA1CB-5487-DD41-98E9-8870026D8E8E}" type="presParOf" srcId="{C6DBD2F7-8C8E-4D94-8422-F8C7C0BD7FDD}" destId="{88784C78-6CD1-4E68-9BDF-AAFD89420654}" srcOrd="10" destOrd="0" presId="urn:microsoft.com/office/officeart/2005/8/layout/list1"/>
    <dgm:cxn modelId="{7F73B727-A0A2-AB42-A331-6DCE9751F95F}" type="presParOf" srcId="{C6DBD2F7-8C8E-4D94-8422-F8C7C0BD7FDD}" destId="{191518BB-0C15-4F56-A3C7-758380518CA2}" srcOrd="11" destOrd="0" presId="urn:microsoft.com/office/officeart/2005/8/layout/list1"/>
    <dgm:cxn modelId="{89C62B65-1192-DB43-A1EA-79FC94DA56EB}" type="presParOf" srcId="{C6DBD2F7-8C8E-4D94-8422-F8C7C0BD7FDD}" destId="{084EF9C4-D897-4160-9061-0E5C9B4C55BB}" srcOrd="12" destOrd="0" presId="urn:microsoft.com/office/officeart/2005/8/layout/list1"/>
    <dgm:cxn modelId="{57344986-175E-8C49-84A9-D1053F23D526}" type="presParOf" srcId="{084EF9C4-D897-4160-9061-0E5C9B4C55BB}" destId="{1DED62E0-41CE-43EB-A8A1-74B2F055FB02}" srcOrd="0" destOrd="0" presId="urn:microsoft.com/office/officeart/2005/8/layout/list1"/>
    <dgm:cxn modelId="{8ACE94BA-412F-DA48-A5B6-DFFE3096C2EF}" type="presParOf" srcId="{084EF9C4-D897-4160-9061-0E5C9B4C55BB}" destId="{8F40807A-42E1-4D22-81A6-14DBF98201F4}" srcOrd="1" destOrd="0" presId="urn:microsoft.com/office/officeart/2005/8/layout/list1"/>
    <dgm:cxn modelId="{F16D31FB-542F-C549-B069-D259D16A8BD7}" type="presParOf" srcId="{C6DBD2F7-8C8E-4D94-8422-F8C7C0BD7FDD}" destId="{B6D9BA1F-E821-4F74-A948-AB3C06ACD97E}" srcOrd="13" destOrd="0" presId="urn:microsoft.com/office/officeart/2005/8/layout/list1"/>
    <dgm:cxn modelId="{DD4E2E67-68A6-7549-BEB9-2D941349D3ED}" type="presParOf" srcId="{C6DBD2F7-8C8E-4D94-8422-F8C7C0BD7FDD}" destId="{0E2EF4F7-25FD-43FD-A929-E899113F2BA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367164-8AFF-4E64-BDDD-D8B0966236D8}"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endParaRPr lang="en-US"/>
        </a:p>
      </dgm:t>
    </dgm:pt>
    <dgm:pt modelId="{9E3185B4-AFD9-458F-B366-ABA6FD77F931}">
      <dgm:prSet/>
      <dgm:spPr>
        <a:solidFill>
          <a:srgbClr val="C00000"/>
        </a:solidFill>
      </dgm:spPr>
      <dgm:t>
        <a:bodyPr/>
        <a:lstStyle/>
        <a:p>
          <a:pPr rtl="0"/>
          <a:r>
            <a:rPr lang="en-US" b="1" dirty="0"/>
            <a:t>Identify Current Local Efforts</a:t>
          </a:r>
        </a:p>
      </dgm:t>
    </dgm:pt>
    <dgm:pt modelId="{392EA321-1612-43BD-8649-19EA37EF6E23}" type="parTrans" cxnId="{BF1F7F29-67C3-4862-9428-3164C551770D}">
      <dgm:prSet/>
      <dgm:spPr/>
      <dgm:t>
        <a:bodyPr/>
        <a:lstStyle/>
        <a:p>
          <a:endParaRPr lang="en-US"/>
        </a:p>
      </dgm:t>
    </dgm:pt>
    <dgm:pt modelId="{A670335A-E8AA-4AB7-92EC-E5AB593437DA}" type="sibTrans" cxnId="{BF1F7F29-67C3-4862-9428-3164C551770D}">
      <dgm:prSet/>
      <dgm:spPr/>
      <dgm:t>
        <a:bodyPr/>
        <a:lstStyle/>
        <a:p>
          <a:endParaRPr lang="en-US"/>
        </a:p>
      </dgm:t>
    </dgm:pt>
    <dgm:pt modelId="{EF160674-EAF2-47D1-9822-57CC76BE4A82}">
      <dgm:prSet/>
      <dgm:spPr>
        <a:solidFill>
          <a:srgbClr val="C00000"/>
        </a:solidFill>
      </dgm:spPr>
      <dgm:t>
        <a:bodyPr/>
        <a:lstStyle/>
        <a:p>
          <a:pPr rtl="0"/>
          <a:r>
            <a:rPr lang="en-US" dirty="0"/>
            <a:t>Local &amp; Regional Industry Champions and Stakeholders</a:t>
          </a:r>
        </a:p>
      </dgm:t>
    </dgm:pt>
    <dgm:pt modelId="{D019ED44-61E2-4D86-93D5-63F72A253B83}" type="parTrans" cxnId="{76133315-4DCF-42E2-AE14-8A233A17D39B}">
      <dgm:prSet/>
      <dgm:spPr/>
      <dgm:t>
        <a:bodyPr/>
        <a:lstStyle/>
        <a:p>
          <a:endParaRPr lang="en-US"/>
        </a:p>
      </dgm:t>
    </dgm:pt>
    <dgm:pt modelId="{0E0DF6CA-C444-424A-AFB1-95F99689551F}" type="sibTrans" cxnId="{76133315-4DCF-42E2-AE14-8A233A17D39B}">
      <dgm:prSet/>
      <dgm:spPr/>
      <dgm:t>
        <a:bodyPr/>
        <a:lstStyle/>
        <a:p>
          <a:endParaRPr lang="en-US"/>
        </a:p>
      </dgm:t>
    </dgm:pt>
    <dgm:pt modelId="{567C1A61-A3AF-46CE-89CE-0F732E28F531}">
      <dgm:prSet/>
      <dgm:spPr>
        <a:solidFill>
          <a:srgbClr val="C00000"/>
        </a:solidFill>
      </dgm:spPr>
      <dgm:t>
        <a:bodyPr/>
        <a:lstStyle/>
        <a:p>
          <a:pPr rtl="0"/>
          <a:r>
            <a:rPr lang="en-US" dirty="0"/>
            <a:t>State-level Stakeholders </a:t>
          </a:r>
        </a:p>
      </dgm:t>
    </dgm:pt>
    <dgm:pt modelId="{F7397277-7D95-4491-BBBE-A39F7C84306E}" type="parTrans" cxnId="{44BD79AE-725A-4C63-8927-51C6E412D17A}">
      <dgm:prSet/>
      <dgm:spPr/>
      <dgm:t>
        <a:bodyPr/>
        <a:lstStyle/>
        <a:p>
          <a:endParaRPr lang="en-US"/>
        </a:p>
      </dgm:t>
    </dgm:pt>
    <dgm:pt modelId="{278E16DC-FF48-441A-AB73-66C942DA0F6D}" type="sibTrans" cxnId="{44BD79AE-725A-4C63-8927-51C6E412D17A}">
      <dgm:prSet/>
      <dgm:spPr/>
      <dgm:t>
        <a:bodyPr/>
        <a:lstStyle/>
        <a:p>
          <a:endParaRPr lang="en-US"/>
        </a:p>
      </dgm:t>
    </dgm:pt>
    <dgm:pt modelId="{15A2735D-902B-4C25-A7D8-2FE00B9316E8}">
      <dgm:prSet/>
      <dgm:spPr>
        <a:solidFill>
          <a:srgbClr val="C00000"/>
        </a:solidFill>
      </dgm:spPr>
      <dgm:t>
        <a:bodyPr/>
        <a:lstStyle/>
        <a:p>
          <a:pPr rtl="0"/>
          <a:r>
            <a:rPr lang="en-US" b="1" dirty="0"/>
            <a:t>Create Statewide Asset Map</a:t>
          </a:r>
        </a:p>
      </dgm:t>
    </dgm:pt>
    <dgm:pt modelId="{7F157B9C-848D-45BE-B45B-E7B6D49D991A}" type="parTrans" cxnId="{19C12F1C-56BF-4E94-9FBA-DDE737D22BC5}">
      <dgm:prSet/>
      <dgm:spPr/>
      <dgm:t>
        <a:bodyPr/>
        <a:lstStyle/>
        <a:p>
          <a:endParaRPr lang="en-US"/>
        </a:p>
      </dgm:t>
    </dgm:pt>
    <dgm:pt modelId="{07FB9D65-E2FD-4841-B951-D2C2ED64006B}" type="sibTrans" cxnId="{19C12F1C-56BF-4E94-9FBA-DDE737D22BC5}">
      <dgm:prSet/>
      <dgm:spPr/>
      <dgm:t>
        <a:bodyPr/>
        <a:lstStyle/>
        <a:p>
          <a:endParaRPr lang="en-US"/>
        </a:p>
      </dgm:t>
    </dgm:pt>
    <dgm:pt modelId="{98B404D6-5316-425C-BEA3-5BC7FA9F633C}">
      <dgm:prSet/>
      <dgm:spPr>
        <a:solidFill>
          <a:srgbClr val="C00000"/>
        </a:solidFill>
      </dgm:spPr>
      <dgm:t>
        <a:bodyPr/>
        <a:lstStyle/>
        <a:p>
          <a:pPr rtl="0"/>
          <a:r>
            <a:rPr lang="en-US" b="1" dirty="0"/>
            <a:t>Host Regional OMA Membership / Manufacturing Listening Sessions</a:t>
          </a:r>
        </a:p>
      </dgm:t>
    </dgm:pt>
    <dgm:pt modelId="{5D491804-F56E-47F0-9266-3E702AF5CCB6}" type="parTrans" cxnId="{83B8AB29-236A-4B70-B820-B7FC87F0EAC8}">
      <dgm:prSet/>
      <dgm:spPr/>
      <dgm:t>
        <a:bodyPr/>
        <a:lstStyle/>
        <a:p>
          <a:endParaRPr lang="en-US"/>
        </a:p>
      </dgm:t>
    </dgm:pt>
    <dgm:pt modelId="{7CC6E849-165B-48E2-89B5-869F492F5F9A}" type="sibTrans" cxnId="{83B8AB29-236A-4B70-B820-B7FC87F0EAC8}">
      <dgm:prSet/>
      <dgm:spPr/>
      <dgm:t>
        <a:bodyPr/>
        <a:lstStyle/>
        <a:p>
          <a:endParaRPr lang="en-US"/>
        </a:p>
      </dgm:t>
    </dgm:pt>
    <dgm:pt modelId="{5BBA7776-2B8F-4131-88B1-682AABE7645E}">
      <dgm:prSet/>
      <dgm:spPr>
        <a:solidFill>
          <a:srgbClr val="C00000"/>
        </a:solidFill>
      </dgm:spPr>
      <dgm:t>
        <a:bodyPr/>
        <a:lstStyle/>
        <a:p>
          <a:pPr rtl="0"/>
          <a:r>
            <a:rPr lang="en-US" b="1" dirty="0"/>
            <a:t>Summarize Key Themes &amp; Priorities for Action</a:t>
          </a:r>
        </a:p>
      </dgm:t>
    </dgm:pt>
    <dgm:pt modelId="{F390A2F5-D214-420F-B9DF-5C8ABECBA718}" type="parTrans" cxnId="{6A026E12-3655-4D74-835A-FBAAB96E4D9B}">
      <dgm:prSet/>
      <dgm:spPr/>
      <dgm:t>
        <a:bodyPr/>
        <a:lstStyle/>
        <a:p>
          <a:endParaRPr lang="en-US"/>
        </a:p>
      </dgm:t>
    </dgm:pt>
    <dgm:pt modelId="{5D1A976F-90C7-42E3-BA80-3BCD449B3623}" type="sibTrans" cxnId="{6A026E12-3655-4D74-835A-FBAAB96E4D9B}">
      <dgm:prSet/>
      <dgm:spPr/>
      <dgm:t>
        <a:bodyPr/>
        <a:lstStyle/>
        <a:p>
          <a:endParaRPr lang="en-US"/>
        </a:p>
      </dgm:t>
    </dgm:pt>
    <dgm:pt modelId="{4F3BACC5-6103-41E5-9156-B478C75B5ABD}">
      <dgm:prSet/>
      <dgm:spPr>
        <a:solidFill>
          <a:srgbClr val="C00000"/>
        </a:solidFill>
      </dgm:spPr>
      <dgm:t>
        <a:bodyPr/>
        <a:lstStyle/>
        <a:p>
          <a:pPr rtl="0"/>
          <a:r>
            <a:rPr lang="en-US" dirty="0"/>
            <a:t>Common issues &amp; solutions</a:t>
          </a:r>
        </a:p>
      </dgm:t>
    </dgm:pt>
    <dgm:pt modelId="{F3F41BEC-1158-42B4-BAC2-82AFB4B95B07}" type="parTrans" cxnId="{3554AFAC-7B62-4174-99F4-F8D3C48F0BA8}">
      <dgm:prSet/>
      <dgm:spPr/>
      <dgm:t>
        <a:bodyPr/>
        <a:lstStyle/>
        <a:p>
          <a:endParaRPr lang="en-US"/>
        </a:p>
      </dgm:t>
    </dgm:pt>
    <dgm:pt modelId="{35B82F13-6EE4-4C93-9A70-9C6248E1FBA4}" type="sibTrans" cxnId="{3554AFAC-7B62-4174-99F4-F8D3C48F0BA8}">
      <dgm:prSet/>
      <dgm:spPr/>
      <dgm:t>
        <a:bodyPr/>
        <a:lstStyle/>
        <a:p>
          <a:endParaRPr lang="en-US"/>
        </a:p>
      </dgm:t>
    </dgm:pt>
    <dgm:pt modelId="{692CC17B-01F9-436C-A2D8-CF6F9F1D9ACD}">
      <dgm:prSet/>
      <dgm:spPr>
        <a:solidFill>
          <a:srgbClr val="C00000"/>
        </a:solidFill>
      </dgm:spPr>
      <dgm:t>
        <a:bodyPr/>
        <a:lstStyle/>
        <a:p>
          <a:pPr rtl="0"/>
          <a:r>
            <a:rPr lang="en-US" dirty="0"/>
            <a:t>Scale or replicate what works</a:t>
          </a:r>
        </a:p>
      </dgm:t>
    </dgm:pt>
    <dgm:pt modelId="{11E5DEAD-E638-498F-84FA-0A64F1E32F39}" type="parTrans" cxnId="{E89F671C-A2FD-4985-B1F1-BBCF334CCED1}">
      <dgm:prSet/>
      <dgm:spPr/>
      <dgm:t>
        <a:bodyPr/>
        <a:lstStyle/>
        <a:p>
          <a:endParaRPr lang="en-US"/>
        </a:p>
      </dgm:t>
    </dgm:pt>
    <dgm:pt modelId="{E44BFD9B-2565-4726-831A-679180DAE346}" type="sibTrans" cxnId="{E89F671C-A2FD-4985-B1F1-BBCF334CCED1}">
      <dgm:prSet/>
      <dgm:spPr/>
      <dgm:t>
        <a:bodyPr/>
        <a:lstStyle/>
        <a:p>
          <a:endParaRPr lang="en-US"/>
        </a:p>
      </dgm:t>
    </dgm:pt>
    <dgm:pt modelId="{57A03191-FBC0-45EC-8F18-5E606A224A11}">
      <dgm:prSet/>
      <dgm:spPr>
        <a:solidFill>
          <a:srgbClr val="C00000"/>
        </a:solidFill>
      </dgm:spPr>
      <dgm:t>
        <a:bodyPr/>
        <a:lstStyle/>
        <a:p>
          <a:pPr rtl="0"/>
          <a:r>
            <a:rPr lang="en-US" dirty="0"/>
            <a:t>Identify solutions that work</a:t>
          </a:r>
        </a:p>
      </dgm:t>
    </dgm:pt>
    <dgm:pt modelId="{6BCEDE2C-5809-4D65-A085-2597ADCC27EF}" type="parTrans" cxnId="{EDF3327D-D01F-4737-B2D9-66D32671F0D3}">
      <dgm:prSet/>
      <dgm:spPr/>
      <dgm:t>
        <a:bodyPr/>
        <a:lstStyle/>
        <a:p>
          <a:endParaRPr lang="en-US"/>
        </a:p>
      </dgm:t>
    </dgm:pt>
    <dgm:pt modelId="{27B995C5-0B4C-4902-A561-E7966ED34177}" type="sibTrans" cxnId="{EDF3327D-D01F-4737-B2D9-66D32671F0D3}">
      <dgm:prSet/>
      <dgm:spPr>
        <a:solidFill>
          <a:srgbClr val="C00000"/>
        </a:solidFill>
        <a:ln>
          <a:solidFill>
            <a:srgbClr val="C00000"/>
          </a:solidFill>
        </a:ln>
      </dgm:spPr>
      <dgm:t>
        <a:bodyPr/>
        <a:lstStyle/>
        <a:p>
          <a:endParaRPr lang="en-US"/>
        </a:p>
      </dgm:t>
    </dgm:pt>
    <dgm:pt modelId="{415B8CE0-B1B6-40B3-B22C-14CD9E7E4537}">
      <dgm:prSet/>
      <dgm:spPr>
        <a:solidFill>
          <a:srgbClr val="C00000"/>
        </a:solidFill>
      </dgm:spPr>
      <dgm:t>
        <a:bodyPr/>
        <a:lstStyle/>
        <a:p>
          <a:pPr rtl="0"/>
          <a:r>
            <a:rPr lang="en-US" b="1" dirty="0"/>
            <a:t>Identify &amp; Engage </a:t>
          </a:r>
        </a:p>
      </dgm:t>
    </dgm:pt>
    <dgm:pt modelId="{F4204B2F-C3C5-4BF9-921B-D4BDB77882B5}" type="sibTrans" cxnId="{36D30FEE-1E6E-4602-A0C0-04233901C008}">
      <dgm:prSet/>
      <dgm:spPr/>
      <dgm:t>
        <a:bodyPr/>
        <a:lstStyle/>
        <a:p>
          <a:endParaRPr lang="en-US"/>
        </a:p>
      </dgm:t>
    </dgm:pt>
    <dgm:pt modelId="{9E63BDF9-E266-433F-9DC0-BB680821DC14}" type="parTrans" cxnId="{36D30FEE-1E6E-4602-A0C0-04233901C008}">
      <dgm:prSet/>
      <dgm:spPr/>
      <dgm:t>
        <a:bodyPr/>
        <a:lstStyle/>
        <a:p>
          <a:endParaRPr lang="en-US"/>
        </a:p>
      </dgm:t>
    </dgm:pt>
    <dgm:pt modelId="{933C12C7-6FA9-4279-9E49-D6658E844D92}" type="pres">
      <dgm:prSet presAssocID="{9D367164-8AFF-4E64-BDDD-D8B0966236D8}" presName="Name0" presStyleCnt="0">
        <dgm:presLayoutVars>
          <dgm:chMax val="7"/>
          <dgm:chPref val="7"/>
          <dgm:dir/>
        </dgm:presLayoutVars>
      </dgm:prSet>
      <dgm:spPr/>
    </dgm:pt>
    <dgm:pt modelId="{EA939AA9-E4D9-4300-A34A-DA65774928A4}" type="pres">
      <dgm:prSet presAssocID="{9D367164-8AFF-4E64-BDDD-D8B0966236D8}" presName="Name1" presStyleCnt="0"/>
      <dgm:spPr/>
    </dgm:pt>
    <dgm:pt modelId="{6FFAC948-4959-45B9-B361-99E9A542C173}" type="pres">
      <dgm:prSet presAssocID="{9D367164-8AFF-4E64-BDDD-D8B0966236D8}" presName="cycle" presStyleCnt="0"/>
      <dgm:spPr/>
    </dgm:pt>
    <dgm:pt modelId="{5FCE930A-EC0E-4F94-9A80-6C100C18624A}" type="pres">
      <dgm:prSet presAssocID="{9D367164-8AFF-4E64-BDDD-D8B0966236D8}" presName="srcNode" presStyleLbl="node1" presStyleIdx="0" presStyleCnt="5"/>
      <dgm:spPr/>
    </dgm:pt>
    <dgm:pt modelId="{00142554-0538-45FC-A6F9-799DBAD942D8}" type="pres">
      <dgm:prSet presAssocID="{9D367164-8AFF-4E64-BDDD-D8B0966236D8}" presName="conn" presStyleLbl="parChTrans1D2" presStyleIdx="0" presStyleCnt="1"/>
      <dgm:spPr/>
    </dgm:pt>
    <dgm:pt modelId="{DB2B7580-1AF1-4015-A0C4-1364DE2FAD7B}" type="pres">
      <dgm:prSet presAssocID="{9D367164-8AFF-4E64-BDDD-D8B0966236D8}" presName="extraNode" presStyleLbl="node1" presStyleIdx="0" presStyleCnt="5"/>
      <dgm:spPr/>
    </dgm:pt>
    <dgm:pt modelId="{8F94281F-3F9A-4B6A-B7E7-69369CC771AE}" type="pres">
      <dgm:prSet presAssocID="{9D367164-8AFF-4E64-BDDD-D8B0966236D8}" presName="dstNode" presStyleLbl="node1" presStyleIdx="0" presStyleCnt="5"/>
      <dgm:spPr/>
    </dgm:pt>
    <dgm:pt modelId="{85617980-2379-465C-8798-086FE3E724EB}" type="pres">
      <dgm:prSet presAssocID="{9E3185B4-AFD9-458F-B366-ABA6FD77F931}" presName="text_1" presStyleLbl="node1" presStyleIdx="0" presStyleCnt="5">
        <dgm:presLayoutVars>
          <dgm:bulletEnabled val="1"/>
        </dgm:presLayoutVars>
      </dgm:prSet>
      <dgm:spPr/>
    </dgm:pt>
    <dgm:pt modelId="{660F4448-4101-4A3E-BEF2-171296A8F480}" type="pres">
      <dgm:prSet presAssocID="{9E3185B4-AFD9-458F-B366-ABA6FD77F931}" presName="accent_1" presStyleCnt="0"/>
      <dgm:spPr/>
    </dgm:pt>
    <dgm:pt modelId="{15E78741-27E4-4570-AF13-B6E4AA6DE838}" type="pres">
      <dgm:prSet presAssocID="{9E3185B4-AFD9-458F-B366-ABA6FD77F931}" presName="accentRepeatNode" presStyleLbl="solidFgAcc1" presStyleIdx="0" presStyleCnt="5"/>
      <dgm:spPr>
        <a:blipFill rotWithShape="0">
          <a:blip xmlns:r="http://schemas.openxmlformats.org/officeDocument/2006/relationships" r:embed="rId1"/>
          <a:stretch>
            <a:fillRect/>
          </a:stretch>
        </a:blipFill>
        <a:ln>
          <a:solidFill>
            <a:schemeClr val="bg1"/>
          </a:solidFill>
        </a:ln>
      </dgm:spPr>
    </dgm:pt>
    <dgm:pt modelId="{2571E21D-A07F-40AF-82AD-2F4201050C75}" type="pres">
      <dgm:prSet presAssocID="{415B8CE0-B1B6-40B3-B22C-14CD9E7E4537}" presName="text_2" presStyleLbl="node1" presStyleIdx="1" presStyleCnt="5">
        <dgm:presLayoutVars>
          <dgm:bulletEnabled val="1"/>
        </dgm:presLayoutVars>
      </dgm:prSet>
      <dgm:spPr/>
    </dgm:pt>
    <dgm:pt modelId="{8568E73B-0AC7-4164-85F7-996F44F9B133}" type="pres">
      <dgm:prSet presAssocID="{415B8CE0-B1B6-40B3-B22C-14CD9E7E4537}" presName="accent_2" presStyleCnt="0"/>
      <dgm:spPr/>
    </dgm:pt>
    <dgm:pt modelId="{4F751817-F0E8-4B30-B392-F19FEE9387CA}" type="pres">
      <dgm:prSet presAssocID="{415B8CE0-B1B6-40B3-B22C-14CD9E7E4537}" presName="accentRepeatNode" presStyleLbl="solidFgAcc1" presStyleIdx="1" presStyleCnt="5"/>
      <dgm:spPr>
        <a:blipFill rotWithShape="0">
          <a:blip xmlns:r="http://schemas.openxmlformats.org/officeDocument/2006/relationships" r:embed="rId2"/>
          <a:stretch>
            <a:fillRect/>
          </a:stretch>
        </a:blipFill>
        <a:ln>
          <a:solidFill>
            <a:schemeClr val="bg1"/>
          </a:solidFill>
        </a:ln>
      </dgm:spPr>
    </dgm:pt>
    <dgm:pt modelId="{89B7B30A-21F7-46E8-AA06-EB0FCBD440EB}" type="pres">
      <dgm:prSet presAssocID="{15A2735D-902B-4C25-A7D8-2FE00B9316E8}" presName="text_3" presStyleLbl="node1" presStyleIdx="2" presStyleCnt="5">
        <dgm:presLayoutVars>
          <dgm:bulletEnabled val="1"/>
        </dgm:presLayoutVars>
      </dgm:prSet>
      <dgm:spPr/>
    </dgm:pt>
    <dgm:pt modelId="{F086192D-8654-4AE2-B484-C62840B08757}" type="pres">
      <dgm:prSet presAssocID="{15A2735D-902B-4C25-A7D8-2FE00B9316E8}" presName="accent_3" presStyleCnt="0"/>
      <dgm:spPr/>
    </dgm:pt>
    <dgm:pt modelId="{78D4657F-2DD6-4399-A153-0AD5E4E523A8}" type="pres">
      <dgm:prSet presAssocID="{15A2735D-902B-4C25-A7D8-2FE00B9316E8}" presName="accentRepeatNode" presStyleLbl="solidFgAcc1" presStyleIdx="2" presStyleCnt="5"/>
      <dgm:spPr>
        <a:blipFill rotWithShape="0">
          <a:blip xmlns:r="http://schemas.openxmlformats.org/officeDocument/2006/relationships" r:embed="rId3"/>
          <a:stretch>
            <a:fillRect/>
          </a:stretch>
        </a:blipFill>
        <a:ln>
          <a:solidFill>
            <a:schemeClr val="bg1"/>
          </a:solidFill>
        </a:ln>
      </dgm:spPr>
    </dgm:pt>
    <dgm:pt modelId="{315721E2-18B0-44F8-BC8B-E2CF0E0DD883}" type="pres">
      <dgm:prSet presAssocID="{98B404D6-5316-425C-BEA3-5BC7FA9F633C}" presName="text_4" presStyleLbl="node1" presStyleIdx="3" presStyleCnt="5">
        <dgm:presLayoutVars>
          <dgm:bulletEnabled val="1"/>
        </dgm:presLayoutVars>
      </dgm:prSet>
      <dgm:spPr/>
    </dgm:pt>
    <dgm:pt modelId="{7F0954EB-9265-409C-A3FF-67561E62AC7E}" type="pres">
      <dgm:prSet presAssocID="{98B404D6-5316-425C-BEA3-5BC7FA9F633C}" presName="accent_4" presStyleCnt="0"/>
      <dgm:spPr/>
    </dgm:pt>
    <dgm:pt modelId="{5DD8E4EB-1F70-43F7-A04D-6C01A6EE4635}" type="pres">
      <dgm:prSet presAssocID="{98B404D6-5316-425C-BEA3-5BC7FA9F633C}" presName="accentRepeatNode" presStyleLbl="solidFgAcc1" presStyleIdx="3" presStyleCnt="5"/>
      <dgm:spPr>
        <a:blipFill rotWithShape="0">
          <a:blip xmlns:r="http://schemas.openxmlformats.org/officeDocument/2006/relationships" r:embed="rId4"/>
          <a:stretch>
            <a:fillRect/>
          </a:stretch>
        </a:blipFill>
        <a:ln>
          <a:solidFill>
            <a:schemeClr val="bg1"/>
          </a:solidFill>
        </a:ln>
      </dgm:spPr>
    </dgm:pt>
    <dgm:pt modelId="{5D2BD9F8-9EB8-4B9D-93A9-AAA97A979D2E}" type="pres">
      <dgm:prSet presAssocID="{5BBA7776-2B8F-4131-88B1-682AABE7645E}" presName="text_5" presStyleLbl="node1" presStyleIdx="4" presStyleCnt="5">
        <dgm:presLayoutVars>
          <dgm:bulletEnabled val="1"/>
        </dgm:presLayoutVars>
      </dgm:prSet>
      <dgm:spPr/>
    </dgm:pt>
    <dgm:pt modelId="{0D953CAA-5378-4137-9A9A-E819C9FB09FD}" type="pres">
      <dgm:prSet presAssocID="{5BBA7776-2B8F-4131-88B1-682AABE7645E}" presName="accent_5" presStyleCnt="0"/>
      <dgm:spPr/>
    </dgm:pt>
    <dgm:pt modelId="{ECF45C36-4459-4AD7-8D05-628ED6051DBD}" type="pres">
      <dgm:prSet presAssocID="{5BBA7776-2B8F-4131-88B1-682AABE7645E}" presName="accentRepeatNode" presStyleLbl="solidFgAcc1" presStyleIdx="4" presStyleCnt="5"/>
      <dgm:spPr>
        <a:blipFill rotWithShape="0">
          <a:blip xmlns:r="http://schemas.openxmlformats.org/officeDocument/2006/relationships" r:embed="rId5"/>
          <a:stretch>
            <a:fillRect/>
          </a:stretch>
        </a:blipFill>
        <a:ln>
          <a:solidFill>
            <a:schemeClr val="bg1"/>
          </a:solidFill>
        </a:ln>
      </dgm:spPr>
    </dgm:pt>
  </dgm:ptLst>
  <dgm:cxnLst>
    <dgm:cxn modelId="{ED571B0C-56ED-684E-87E9-9E37C76F08FD}" type="presOf" srcId="{567C1A61-A3AF-46CE-89CE-0F732E28F531}" destId="{2571E21D-A07F-40AF-82AD-2F4201050C75}" srcOrd="0" destOrd="2" presId="urn:microsoft.com/office/officeart/2008/layout/VerticalCurvedList"/>
    <dgm:cxn modelId="{6A026E12-3655-4D74-835A-FBAAB96E4D9B}" srcId="{9D367164-8AFF-4E64-BDDD-D8B0966236D8}" destId="{5BBA7776-2B8F-4131-88B1-682AABE7645E}" srcOrd="4" destOrd="0" parTransId="{F390A2F5-D214-420F-B9DF-5C8ABECBA718}" sibTransId="{5D1A976F-90C7-42E3-BA80-3BCD449B3623}"/>
    <dgm:cxn modelId="{C8904414-C9AF-FE41-A7BE-276B484E6576}" type="presOf" srcId="{98B404D6-5316-425C-BEA3-5BC7FA9F633C}" destId="{315721E2-18B0-44F8-BC8B-E2CF0E0DD883}" srcOrd="0" destOrd="0" presId="urn:microsoft.com/office/officeart/2008/layout/VerticalCurvedList"/>
    <dgm:cxn modelId="{76133315-4DCF-42E2-AE14-8A233A17D39B}" srcId="{415B8CE0-B1B6-40B3-B22C-14CD9E7E4537}" destId="{EF160674-EAF2-47D1-9822-57CC76BE4A82}" srcOrd="0" destOrd="0" parTransId="{D019ED44-61E2-4D86-93D5-63F72A253B83}" sibTransId="{0E0DF6CA-C444-424A-AFB1-95F99689551F}"/>
    <dgm:cxn modelId="{19C12F1C-56BF-4E94-9FBA-DDE737D22BC5}" srcId="{9D367164-8AFF-4E64-BDDD-D8B0966236D8}" destId="{15A2735D-902B-4C25-A7D8-2FE00B9316E8}" srcOrd="2" destOrd="0" parTransId="{7F157B9C-848D-45BE-B45B-E7B6D49D991A}" sibTransId="{07FB9D65-E2FD-4841-B951-D2C2ED64006B}"/>
    <dgm:cxn modelId="{E89F671C-A2FD-4985-B1F1-BBCF334CCED1}" srcId="{5BBA7776-2B8F-4131-88B1-682AABE7645E}" destId="{692CC17B-01F9-436C-A2D8-CF6F9F1D9ACD}" srcOrd="1" destOrd="0" parTransId="{11E5DEAD-E638-498F-84FA-0A64F1E32F39}" sibTransId="{E44BFD9B-2565-4726-831A-679180DAE346}"/>
    <dgm:cxn modelId="{BF1F7F29-67C3-4862-9428-3164C551770D}" srcId="{9D367164-8AFF-4E64-BDDD-D8B0966236D8}" destId="{9E3185B4-AFD9-458F-B366-ABA6FD77F931}" srcOrd="0" destOrd="0" parTransId="{392EA321-1612-43BD-8649-19EA37EF6E23}" sibTransId="{A670335A-E8AA-4AB7-92EC-E5AB593437DA}"/>
    <dgm:cxn modelId="{83B8AB29-236A-4B70-B820-B7FC87F0EAC8}" srcId="{9D367164-8AFF-4E64-BDDD-D8B0966236D8}" destId="{98B404D6-5316-425C-BEA3-5BC7FA9F633C}" srcOrd="3" destOrd="0" parTransId="{5D491804-F56E-47F0-9266-3E702AF5CCB6}" sibTransId="{7CC6E849-165B-48E2-89B5-869F492F5F9A}"/>
    <dgm:cxn modelId="{28696E42-00F6-BD4A-B71E-54A838830B1A}" type="presOf" srcId="{27B995C5-0B4C-4902-A561-E7966ED34177}" destId="{00142554-0538-45FC-A6F9-799DBAD942D8}" srcOrd="0" destOrd="0" presId="urn:microsoft.com/office/officeart/2008/layout/VerticalCurvedList"/>
    <dgm:cxn modelId="{A29A0045-8C0B-9840-9E06-164D17CBE9C3}" type="presOf" srcId="{692CC17B-01F9-436C-A2D8-CF6F9F1D9ACD}" destId="{5D2BD9F8-9EB8-4B9D-93A9-AAA97A979D2E}" srcOrd="0" destOrd="2" presId="urn:microsoft.com/office/officeart/2008/layout/VerticalCurvedList"/>
    <dgm:cxn modelId="{9ACAFD71-B3AB-904C-A129-EC3746434615}" type="presOf" srcId="{5BBA7776-2B8F-4131-88B1-682AABE7645E}" destId="{5D2BD9F8-9EB8-4B9D-93A9-AAA97A979D2E}" srcOrd="0" destOrd="0" presId="urn:microsoft.com/office/officeart/2008/layout/VerticalCurvedList"/>
    <dgm:cxn modelId="{4F5FB173-2657-7F44-8ABD-561691B9AAB4}" type="presOf" srcId="{57A03191-FBC0-45EC-8F18-5E606A224A11}" destId="{85617980-2379-465C-8798-086FE3E724EB}" srcOrd="0" destOrd="1" presId="urn:microsoft.com/office/officeart/2008/layout/VerticalCurvedList"/>
    <dgm:cxn modelId="{36830E57-FE34-A044-AE31-C11F01F9E4E6}" type="presOf" srcId="{4F3BACC5-6103-41E5-9156-B478C75B5ABD}" destId="{5D2BD9F8-9EB8-4B9D-93A9-AAA97A979D2E}" srcOrd="0" destOrd="1" presId="urn:microsoft.com/office/officeart/2008/layout/VerticalCurvedList"/>
    <dgm:cxn modelId="{EDF3327D-D01F-4737-B2D9-66D32671F0D3}" srcId="{9E3185B4-AFD9-458F-B366-ABA6FD77F931}" destId="{57A03191-FBC0-45EC-8F18-5E606A224A11}" srcOrd="0" destOrd="0" parTransId="{6BCEDE2C-5809-4D65-A085-2597ADCC27EF}" sibTransId="{27B995C5-0B4C-4902-A561-E7966ED34177}"/>
    <dgm:cxn modelId="{C57B258A-9BC6-8A44-92D9-FD657C219967}" type="presOf" srcId="{9E3185B4-AFD9-458F-B366-ABA6FD77F931}" destId="{85617980-2379-465C-8798-086FE3E724EB}" srcOrd="0" destOrd="0" presId="urn:microsoft.com/office/officeart/2008/layout/VerticalCurvedList"/>
    <dgm:cxn modelId="{3554AFAC-7B62-4174-99F4-F8D3C48F0BA8}" srcId="{5BBA7776-2B8F-4131-88B1-682AABE7645E}" destId="{4F3BACC5-6103-41E5-9156-B478C75B5ABD}" srcOrd="0" destOrd="0" parTransId="{F3F41BEC-1158-42B4-BAC2-82AFB4B95B07}" sibTransId="{35B82F13-6EE4-4C93-9A70-9C6248E1FBA4}"/>
    <dgm:cxn modelId="{44BD79AE-725A-4C63-8927-51C6E412D17A}" srcId="{415B8CE0-B1B6-40B3-B22C-14CD9E7E4537}" destId="{567C1A61-A3AF-46CE-89CE-0F732E28F531}" srcOrd="1" destOrd="0" parTransId="{F7397277-7D95-4491-BBBE-A39F7C84306E}" sibTransId="{278E16DC-FF48-441A-AB73-66C942DA0F6D}"/>
    <dgm:cxn modelId="{ECAFA7AE-F6DB-844E-AD67-393BDB31795F}" type="presOf" srcId="{EF160674-EAF2-47D1-9822-57CC76BE4A82}" destId="{2571E21D-A07F-40AF-82AD-2F4201050C75}" srcOrd="0" destOrd="1" presId="urn:microsoft.com/office/officeart/2008/layout/VerticalCurvedList"/>
    <dgm:cxn modelId="{620DAEBD-9C50-AD48-BBEB-A158AD7F2931}" type="presOf" srcId="{9D367164-8AFF-4E64-BDDD-D8B0966236D8}" destId="{933C12C7-6FA9-4279-9E49-D6658E844D92}" srcOrd="0" destOrd="0" presId="urn:microsoft.com/office/officeart/2008/layout/VerticalCurvedList"/>
    <dgm:cxn modelId="{3EE541D7-FE50-174A-98B8-5A150643DB2A}" type="presOf" srcId="{15A2735D-902B-4C25-A7D8-2FE00B9316E8}" destId="{89B7B30A-21F7-46E8-AA06-EB0FCBD440EB}" srcOrd="0" destOrd="0" presId="urn:microsoft.com/office/officeart/2008/layout/VerticalCurvedList"/>
    <dgm:cxn modelId="{36D30FEE-1E6E-4602-A0C0-04233901C008}" srcId="{9D367164-8AFF-4E64-BDDD-D8B0966236D8}" destId="{415B8CE0-B1B6-40B3-B22C-14CD9E7E4537}" srcOrd="1" destOrd="0" parTransId="{9E63BDF9-E266-433F-9DC0-BB680821DC14}" sibTransId="{F4204B2F-C3C5-4BF9-921B-D4BDB77882B5}"/>
    <dgm:cxn modelId="{0BB7D2FB-A04D-6747-8CB0-DB35059362FC}" type="presOf" srcId="{415B8CE0-B1B6-40B3-B22C-14CD9E7E4537}" destId="{2571E21D-A07F-40AF-82AD-2F4201050C75}" srcOrd="0" destOrd="0" presId="urn:microsoft.com/office/officeart/2008/layout/VerticalCurvedList"/>
    <dgm:cxn modelId="{E636D8E2-E5B3-D54C-AEF0-34FC65EB23CD}" type="presParOf" srcId="{933C12C7-6FA9-4279-9E49-D6658E844D92}" destId="{EA939AA9-E4D9-4300-A34A-DA65774928A4}" srcOrd="0" destOrd="0" presId="urn:microsoft.com/office/officeart/2008/layout/VerticalCurvedList"/>
    <dgm:cxn modelId="{C22E6500-9338-A348-AE53-ACC35D25EA39}" type="presParOf" srcId="{EA939AA9-E4D9-4300-A34A-DA65774928A4}" destId="{6FFAC948-4959-45B9-B361-99E9A542C173}" srcOrd="0" destOrd="0" presId="urn:microsoft.com/office/officeart/2008/layout/VerticalCurvedList"/>
    <dgm:cxn modelId="{E926FA0B-FA64-AE4B-AA3C-76BEC32D6EBB}" type="presParOf" srcId="{6FFAC948-4959-45B9-B361-99E9A542C173}" destId="{5FCE930A-EC0E-4F94-9A80-6C100C18624A}" srcOrd="0" destOrd="0" presId="urn:microsoft.com/office/officeart/2008/layout/VerticalCurvedList"/>
    <dgm:cxn modelId="{C8110AFF-6E41-994E-B0A8-0A671F7A176C}" type="presParOf" srcId="{6FFAC948-4959-45B9-B361-99E9A542C173}" destId="{00142554-0538-45FC-A6F9-799DBAD942D8}" srcOrd="1" destOrd="0" presId="urn:microsoft.com/office/officeart/2008/layout/VerticalCurvedList"/>
    <dgm:cxn modelId="{2E4F019B-3D2E-2D47-8D3D-9BDFE28C7AEF}" type="presParOf" srcId="{6FFAC948-4959-45B9-B361-99E9A542C173}" destId="{DB2B7580-1AF1-4015-A0C4-1364DE2FAD7B}" srcOrd="2" destOrd="0" presId="urn:microsoft.com/office/officeart/2008/layout/VerticalCurvedList"/>
    <dgm:cxn modelId="{0BD7975D-9EED-F947-834A-845E1333EAB9}" type="presParOf" srcId="{6FFAC948-4959-45B9-B361-99E9A542C173}" destId="{8F94281F-3F9A-4B6A-B7E7-69369CC771AE}" srcOrd="3" destOrd="0" presId="urn:microsoft.com/office/officeart/2008/layout/VerticalCurvedList"/>
    <dgm:cxn modelId="{2C306BE5-6D11-CD45-9286-B3EAD42A998D}" type="presParOf" srcId="{EA939AA9-E4D9-4300-A34A-DA65774928A4}" destId="{85617980-2379-465C-8798-086FE3E724EB}" srcOrd="1" destOrd="0" presId="urn:microsoft.com/office/officeart/2008/layout/VerticalCurvedList"/>
    <dgm:cxn modelId="{939CC5BF-1888-CC42-A7FE-1B4CC36B5951}" type="presParOf" srcId="{EA939AA9-E4D9-4300-A34A-DA65774928A4}" destId="{660F4448-4101-4A3E-BEF2-171296A8F480}" srcOrd="2" destOrd="0" presId="urn:microsoft.com/office/officeart/2008/layout/VerticalCurvedList"/>
    <dgm:cxn modelId="{9937A87A-13E9-6F45-A268-AD6B906BB2E3}" type="presParOf" srcId="{660F4448-4101-4A3E-BEF2-171296A8F480}" destId="{15E78741-27E4-4570-AF13-B6E4AA6DE838}" srcOrd="0" destOrd="0" presId="urn:microsoft.com/office/officeart/2008/layout/VerticalCurvedList"/>
    <dgm:cxn modelId="{CF3C34ED-1D1F-3F46-8F36-422510768716}" type="presParOf" srcId="{EA939AA9-E4D9-4300-A34A-DA65774928A4}" destId="{2571E21D-A07F-40AF-82AD-2F4201050C75}" srcOrd="3" destOrd="0" presId="urn:microsoft.com/office/officeart/2008/layout/VerticalCurvedList"/>
    <dgm:cxn modelId="{1883A6C8-18D0-494C-BA4D-EAD503FDB50F}" type="presParOf" srcId="{EA939AA9-E4D9-4300-A34A-DA65774928A4}" destId="{8568E73B-0AC7-4164-85F7-996F44F9B133}" srcOrd="4" destOrd="0" presId="urn:microsoft.com/office/officeart/2008/layout/VerticalCurvedList"/>
    <dgm:cxn modelId="{C8770EC2-4B74-7A40-BF97-D74E9E2EBF0C}" type="presParOf" srcId="{8568E73B-0AC7-4164-85F7-996F44F9B133}" destId="{4F751817-F0E8-4B30-B392-F19FEE9387CA}" srcOrd="0" destOrd="0" presId="urn:microsoft.com/office/officeart/2008/layout/VerticalCurvedList"/>
    <dgm:cxn modelId="{CAE94981-86E9-6F43-A9AB-8BA89DDA2049}" type="presParOf" srcId="{EA939AA9-E4D9-4300-A34A-DA65774928A4}" destId="{89B7B30A-21F7-46E8-AA06-EB0FCBD440EB}" srcOrd="5" destOrd="0" presId="urn:microsoft.com/office/officeart/2008/layout/VerticalCurvedList"/>
    <dgm:cxn modelId="{55F246E5-8638-4D48-AB2B-874BAB15CC99}" type="presParOf" srcId="{EA939AA9-E4D9-4300-A34A-DA65774928A4}" destId="{F086192D-8654-4AE2-B484-C62840B08757}" srcOrd="6" destOrd="0" presId="urn:microsoft.com/office/officeart/2008/layout/VerticalCurvedList"/>
    <dgm:cxn modelId="{B8E68066-FCD0-614E-A966-6022FAB43F4E}" type="presParOf" srcId="{F086192D-8654-4AE2-B484-C62840B08757}" destId="{78D4657F-2DD6-4399-A153-0AD5E4E523A8}" srcOrd="0" destOrd="0" presId="urn:microsoft.com/office/officeart/2008/layout/VerticalCurvedList"/>
    <dgm:cxn modelId="{B24F8074-482B-774D-A9C8-F556C4142DDA}" type="presParOf" srcId="{EA939AA9-E4D9-4300-A34A-DA65774928A4}" destId="{315721E2-18B0-44F8-BC8B-E2CF0E0DD883}" srcOrd="7" destOrd="0" presId="urn:microsoft.com/office/officeart/2008/layout/VerticalCurvedList"/>
    <dgm:cxn modelId="{9DFA71A8-5D2A-9D45-A5D5-34182DA7523B}" type="presParOf" srcId="{EA939AA9-E4D9-4300-A34A-DA65774928A4}" destId="{7F0954EB-9265-409C-A3FF-67561E62AC7E}" srcOrd="8" destOrd="0" presId="urn:microsoft.com/office/officeart/2008/layout/VerticalCurvedList"/>
    <dgm:cxn modelId="{B9B5371F-3605-DE41-9B60-6F41B3EB3447}" type="presParOf" srcId="{7F0954EB-9265-409C-A3FF-67561E62AC7E}" destId="{5DD8E4EB-1F70-43F7-A04D-6C01A6EE4635}" srcOrd="0" destOrd="0" presId="urn:microsoft.com/office/officeart/2008/layout/VerticalCurvedList"/>
    <dgm:cxn modelId="{F6713626-CA15-D641-BB2C-1E75D33FF77A}" type="presParOf" srcId="{EA939AA9-E4D9-4300-A34A-DA65774928A4}" destId="{5D2BD9F8-9EB8-4B9D-93A9-AAA97A979D2E}" srcOrd="9" destOrd="0" presId="urn:microsoft.com/office/officeart/2008/layout/VerticalCurvedList"/>
    <dgm:cxn modelId="{BA6A5E06-457D-4A45-9A5F-A4270D973B5F}" type="presParOf" srcId="{EA939AA9-E4D9-4300-A34A-DA65774928A4}" destId="{0D953CAA-5378-4137-9A9A-E819C9FB09FD}" srcOrd="10" destOrd="0" presId="urn:microsoft.com/office/officeart/2008/layout/VerticalCurvedList"/>
    <dgm:cxn modelId="{6C6C790C-9F30-9246-AF5B-114DB3205EC9}" type="presParOf" srcId="{0D953CAA-5378-4137-9A9A-E819C9FB09FD}" destId="{ECF45C36-4459-4AD7-8D05-628ED6051DB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31E8F-2CF2-4F34-B280-F91D267CAD2C}">
      <dsp:nvSpPr>
        <dsp:cNvPr id="0" name=""/>
        <dsp:cNvSpPr/>
      </dsp:nvSpPr>
      <dsp:spPr>
        <a:xfrm>
          <a:off x="0" y="454500"/>
          <a:ext cx="8528050" cy="630000"/>
        </a:xfrm>
        <a:prstGeom prst="rect">
          <a:avLst/>
        </a:prstGeom>
        <a:noFill/>
        <a:ln w="12700" cap="flat" cmpd="sng" algn="ctr">
          <a:solidFill>
            <a:srgbClr val="2D6FB7"/>
          </a:solidFill>
          <a:prstDash val="solid"/>
          <a:miter lim="800000"/>
        </a:ln>
        <a:effectLst/>
      </dsp:spPr>
      <dsp:style>
        <a:lnRef idx="2">
          <a:scrgbClr r="0" g="0" b="0"/>
        </a:lnRef>
        <a:fillRef idx="1">
          <a:scrgbClr r="0" g="0" b="0"/>
        </a:fillRef>
        <a:effectRef idx="0">
          <a:scrgbClr r="0" g="0" b="0"/>
        </a:effectRef>
        <a:fontRef idx="minor"/>
      </dsp:style>
    </dsp:sp>
    <dsp:sp modelId="{463C728A-F253-4E1B-8CB0-56AE4E163275}">
      <dsp:nvSpPr>
        <dsp:cNvPr id="0" name=""/>
        <dsp:cNvSpPr/>
      </dsp:nvSpPr>
      <dsp:spPr>
        <a:xfrm>
          <a:off x="426402" y="85500"/>
          <a:ext cx="5969635" cy="738000"/>
        </a:xfrm>
        <a:prstGeom prst="roundRect">
          <a:avLst/>
        </a:prstGeom>
        <a:solidFill>
          <a:srgbClr val="2D6F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638" tIns="0" rIns="225638" bIns="0" numCol="1" spcCol="1270" anchor="ctr" anchorCtr="0">
          <a:noAutofit/>
        </a:bodyPr>
        <a:lstStyle/>
        <a:p>
          <a:pPr marL="0" lvl="0" indent="0" algn="l" defTabSz="1600200">
            <a:lnSpc>
              <a:spcPct val="90000"/>
            </a:lnSpc>
            <a:spcBef>
              <a:spcPct val="0"/>
            </a:spcBef>
            <a:spcAft>
              <a:spcPct val="35000"/>
            </a:spcAft>
            <a:buNone/>
          </a:pPr>
          <a:r>
            <a:rPr lang="en-US" sz="3600" b="1" kern="1200" dirty="0"/>
            <a:t>Employer Engagement</a:t>
          </a:r>
        </a:p>
      </dsp:txBody>
      <dsp:txXfrm>
        <a:off x="462428" y="121526"/>
        <a:ext cx="5897583" cy="665948"/>
      </dsp:txXfrm>
    </dsp:sp>
    <dsp:sp modelId="{9903D804-38B3-4B0F-8D8C-77EFB4A72BA5}">
      <dsp:nvSpPr>
        <dsp:cNvPr id="0" name=""/>
        <dsp:cNvSpPr/>
      </dsp:nvSpPr>
      <dsp:spPr>
        <a:xfrm>
          <a:off x="0" y="1588500"/>
          <a:ext cx="8528050" cy="630000"/>
        </a:xfrm>
        <a:prstGeom prst="rect">
          <a:avLst/>
        </a:prstGeom>
        <a:solidFill>
          <a:schemeClr val="lt1">
            <a:alpha val="90000"/>
            <a:hueOff val="0"/>
            <a:satOff val="0"/>
            <a:lumOff val="0"/>
            <a:alphaOff val="0"/>
          </a:schemeClr>
        </a:solidFill>
        <a:ln w="12700" cap="flat" cmpd="sng" algn="ctr">
          <a:solidFill>
            <a:schemeClr val="accent4">
              <a:hueOff val="-1488257"/>
              <a:satOff val="8966"/>
              <a:lumOff val="7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F96E61-4375-4730-BBEC-96E0411F43CD}">
      <dsp:nvSpPr>
        <dsp:cNvPr id="0" name=""/>
        <dsp:cNvSpPr/>
      </dsp:nvSpPr>
      <dsp:spPr>
        <a:xfrm>
          <a:off x="426402" y="1219500"/>
          <a:ext cx="5969635" cy="738000"/>
        </a:xfrm>
        <a:prstGeom prst="roundRect">
          <a:avLst/>
        </a:prstGeom>
        <a:solidFill>
          <a:schemeClr val="accent4">
            <a:hueOff val="-1488257"/>
            <a:satOff val="8966"/>
            <a:lumOff val="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638" tIns="0" rIns="225638" bIns="0" numCol="1" spcCol="1270" anchor="ctr" anchorCtr="0">
          <a:noAutofit/>
        </a:bodyPr>
        <a:lstStyle/>
        <a:p>
          <a:pPr marL="0" lvl="0" indent="0" algn="l" defTabSz="1111250">
            <a:lnSpc>
              <a:spcPct val="90000"/>
            </a:lnSpc>
            <a:spcBef>
              <a:spcPct val="0"/>
            </a:spcBef>
            <a:spcAft>
              <a:spcPct val="35000"/>
            </a:spcAft>
            <a:buNone/>
          </a:pPr>
          <a:r>
            <a:rPr lang="en-US" sz="2500" b="1" kern="1200" dirty="0"/>
            <a:t>Acceleration/Modularization Strategies </a:t>
          </a:r>
          <a:br>
            <a:rPr lang="en-US" sz="2500" b="1" kern="1200" dirty="0"/>
          </a:br>
          <a:r>
            <a:rPr lang="en-US" sz="2500" b="1" kern="1200" dirty="0"/>
            <a:t>(PLA, CBE, Remediation)</a:t>
          </a:r>
        </a:p>
      </dsp:txBody>
      <dsp:txXfrm>
        <a:off x="462428" y="1255526"/>
        <a:ext cx="5897583" cy="665948"/>
      </dsp:txXfrm>
    </dsp:sp>
    <dsp:sp modelId="{88784C78-6CD1-4E68-9BDF-AAFD89420654}">
      <dsp:nvSpPr>
        <dsp:cNvPr id="0" name=""/>
        <dsp:cNvSpPr/>
      </dsp:nvSpPr>
      <dsp:spPr>
        <a:xfrm>
          <a:off x="0" y="2722500"/>
          <a:ext cx="8528050" cy="630000"/>
        </a:xfrm>
        <a:prstGeom prst="rect">
          <a:avLst/>
        </a:prstGeom>
        <a:solidFill>
          <a:schemeClr val="lt1">
            <a:alpha val="90000"/>
            <a:hueOff val="0"/>
            <a:satOff val="0"/>
            <a:lumOff val="0"/>
            <a:alphaOff val="0"/>
          </a:schemeClr>
        </a:solidFill>
        <a:ln w="12700" cap="flat" cmpd="sng" algn="ctr">
          <a:solidFill>
            <a:schemeClr val="accent4">
              <a:hueOff val="-2976513"/>
              <a:satOff val="17933"/>
              <a:lumOff val="14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BDE766-E5EE-40FF-8E3F-8E596204C32D}">
      <dsp:nvSpPr>
        <dsp:cNvPr id="0" name=""/>
        <dsp:cNvSpPr/>
      </dsp:nvSpPr>
      <dsp:spPr>
        <a:xfrm>
          <a:off x="426402" y="2353500"/>
          <a:ext cx="5969635" cy="738000"/>
        </a:xfrm>
        <a:prstGeom prst="roundRect">
          <a:avLst/>
        </a:prstGeom>
        <a:solidFill>
          <a:schemeClr val="accent4">
            <a:hueOff val="-2976513"/>
            <a:satOff val="17933"/>
            <a:lumOff val="14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638" tIns="0" rIns="225638" bIns="0" numCol="1" spcCol="1270" anchor="ctr" anchorCtr="0">
          <a:noAutofit/>
        </a:bodyPr>
        <a:lstStyle/>
        <a:p>
          <a:pPr marL="0" lvl="0" indent="0" algn="l" defTabSz="1111250">
            <a:lnSpc>
              <a:spcPct val="90000"/>
            </a:lnSpc>
            <a:spcBef>
              <a:spcPct val="0"/>
            </a:spcBef>
            <a:spcAft>
              <a:spcPct val="35000"/>
            </a:spcAft>
            <a:buNone/>
          </a:pPr>
          <a:r>
            <a:rPr lang="en-US" sz="2500" b="1" kern="1200"/>
            <a:t>Work-Based Learning Models</a:t>
          </a:r>
          <a:br>
            <a:rPr lang="en-US" sz="2500" b="1" kern="1200"/>
          </a:br>
          <a:r>
            <a:rPr lang="en-US" sz="2500" b="1" kern="1200"/>
            <a:t>(Apprenticeship, Earn/Learn Programs)</a:t>
          </a:r>
        </a:p>
      </dsp:txBody>
      <dsp:txXfrm>
        <a:off x="462428" y="2389526"/>
        <a:ext cx="5897583" cy="665948"/>
      </dsp:txXfrm>
    </dsp:sp>
    <dsp:sp modelId="{0E2EF4F7-25FD-43FD-A929-E899113F2BA2}">
      <dsp:nvSpPr>
        <dsp:cNvPr id="0" name=""/>
        <dsp:cNvSpPr/>
      </dsp:nvSpPr>
      <dsp:spPr>
        <a:xfrm>
          <a:off x="0" y="3856500"/>
          <a:ext cx="8528050" cy="630000"/>
        </a:xfrm>
        <a:prstGeom prst="rect">
          <a:avLst/>
        </a:prstGeom>
        <a:solidFill>
          <a:schemeClr val="lt1">
            <a:alpha val="90000"/>
            <a:hueOff val="0"/>
            <a:satOff val="0"/>
            <a:lumOff val="0"/>
            <a:alphaOff val="0"/>
          </a:schemeClr>
        </a:solidFill>
        <a:ln w="12700" cap="flat" cmpd="sng" algn="ctr">
          <a:solidFill>
            <a:schemeClr val="accent4">
              <a:hueOff val="-4464770"/>
              <a:satOff val="26899"/>
              <a:lumOff val="215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40807A-42E1-4D22-81A6-14DBF98201F4}">
      <dsp:nvSpPr>
        <dsp:cNvPr id="0" name=""/>
        <dsp:cNvSpPr/>
      </dsp:nvSpPr>
      <dsp:spPr>
        <a:xfrm>
          <a:off x="426402" y="3487500"/>
          <a:ext cx="5969635" cy="738000"/>
        </a:xfrm>
        <a:prstGeom prst="roundRect">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638" tIns="0" rIns="225638" bIns="0" numCol="1" spcCol="1270" anchor="ctr" anchorCtr="0">
          <a:noAutofit/>
        </a:bodyPr>
        <a:lstStyle/>
        <a:p>
          <a:pPr marL="0" lvl="0" indent="0" algn="l" defTabSz="1111250">
            <a:lnSpc>
              <a:spcPct val="90000"/>
            </a:lnSpc>
            <a:spcBef>
              <a:spcPct val="0"/>
            </a:spcBef>
            <a:spcAft>
              <a:spcPct val="35000"/>
            </a:spcAft>
            <a:buNone/>
          </a:pPr>
          <a:r>
            <a:rPr lang="en-US" sz="2500" b="1" kern="1200"/>
            <a:t>Supportive Services</a:t>
          </a:r>
        </a:p>
      </dsp:txBody>
      <dsp:txXfrm>
        <a:off x="462428" y="3523526"/>
        <a:ext cx="5897583"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42554-0538-45FC-A6F9-799DBAD942D8}">
      <dsp:nvSpPr>
        <dsp:cNvPr id="0" name=""/>
        <dsp:cNvSpPr/>
      </dsp:nvSpPr>
      <dsp:spPr>
        <a:xfrm>
          <a:off x="-5686345" y="-870422"/>
          <a:ext cx="6770044" cy="6770044"/>
        </a:xfrm>
        <a:prstGeom prst="blockArc">
          <a:avLst>
            <a:gd name="adj1" fmla="val 18900000"/>
            <a:gd name="adj2" fmla="val 2700000"/>
            <a:gd name="adj3" fmla="val 319"/>
          </a:avLst>
        </a:prstGeom>
        <a:solidFill>
          <a:srgbClr val="C00000"/>
        </a:solidFill>
        <a:ln w="12700" cap="flat" cmpd="sng" algn="ctr">
          <a:solidFill>
            <a:srgbClr val="C00000"/>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5617980-2379-465C-8798-086FE3E724EB}">
      <dsp:nvSpPr>
        <dsp:cNvPr id="0" name=""/>
        <dsp:cNvSpPr/>
      </dsp:nvSpPr>
      <dsp:spPr>
        <a:xfrm>
          <a:off x="473728" y="314224"/>
          <a:ext cx="4561240" cy="628851"/>
        </a:xfrm>
        <a:prstGeom prst="rect">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9151" tIns="33020" rIns="33020" bIns="33020" numCol="1" spcCol="1270" anchor="t" anchorCtr="0">
          <a:noAutofit/>
        </a:bodyPr>
        <a:lstStyle/>
        <a:p>
          <a:pPr marL="0" lvl="0" indent="0" algn="l" defTabSz="577850" rtl="0">
            <a:lnSpc>
              <a:spcPct val="90000"/>
            </a:lnSpc>
            <a:spcBef>
              <a:spcPct val="0"/>
            </a:spcBef>
            <a:spcAft>
              <a:spcPct val="35000"/>
            </a:spcAft>
            <a:buNone/>
          </a:pPr>
          <a:r>
            <a:rPr lang="en-US" sz="1300" b="1" kern="1200" dirty="0"/>
            <a:t>Identify Current Local Efforts</a:t>
          </a:r>
        </a:p>
        <a:p>
          <a:pPr marL="57150" lvl="1" indent="-57150" algn="l" defTabSz="444500" rtl="0">
            <a:lnSpc>
              <a:spcPct val="90000"/>
            </a:lnSpc>
            <a:spcBef>
              <a:spcPct val="0"/>
            </a:spcBef>
            <a:spcAft>
              <a:spcPct val="15000"/>
            </a:spcAft>
            <a:buChar char="•"/>
          </a:pPr>
          <a:r>
            <a:rPr lang="en-US" sz="1000" kern="1200" dirty="0"/>
            <a:t>Identify solutions that work</a:t>
          </a:r>
        </a:p>
      </dsp:txBody>
      <dsp:txXfrm>
        <a:off x="473728" y="314224"/>
        <a:ext cx="4561240" cy="628851"/>
      </dsp:txXfrm>
    </dsp:sp>
    <dsp:sp modelId="{15E78741-27E4-4570-AF13-B6E4AA6DE838}">
      <dsp:nvSpPr>
        <dsp:cNvPr id="0" name=""/>
        <dsp:cNvSpPr/>
      </dsp:nvSpPr>
      <dsp:spPr>
        <a:xfrm>
          <a:off x="80696" y="235618"/>
          <a:ext cx="786063" cy="786063"/>
        </a:xfrm>
        <a:prstGeom prst="ellipse">
          <a:avLst/>
        </a:prstGeom>
        <a:blipFill rotWithShape="0">
          <a:blip xmlns:r="http://schemas.openxmlformats.org/officeDocument/2006/relationships" r:embed="rId1"/>
          <a:stretch>
            <a:fillRect/>
          </a:stretch>
        </a:blipFill>
        <a:ln w="6350" cap="flat" cmpd="sng" algn="ctr">
          <a:solidFill>
            <a:schemeClr val="bg1"/>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571E21D-A07F-40AF-82AD-2F4201050C75}">
      <dsp:nvSpPr>
        <dsp:cNvPr id="0" name=""/>
        <dsp:cNvSpPr/>
      </dsp:nvSpPr>
      <dsp:spPr>
        <a:xfrm>
          <a:off x="924344" y="1257199"/>
          <a:ext cx="4110624" cy="628851"/>
        </a:xfrm>
        <a:prstGeom prst="rect">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9151" tIns="33020" rIns="33020" bIns="33020" numCol="1" spcCol="1270" anchor="t" anchorCtr="0">
          <a:noAutofit/>
        </a:bodyPr>
        <a:lstStyle/>
        <a:p>
          <a:pPr marL="0" lvl="0" indent="0" algn="l" defTabSz="577850" rtl="0">
            <a:lnSpc>
              <a:spcPct val="90000"/>
            </a:lnSpc>
            <a:spcBef>
              <a:spcPct val="0"/>
            </a:spcBef>
            <a:spcAft>
              <a:spcPct val="35000"/>
            </a:spcAft>
            <a:buNone/>
          </a:pPr>
          <a:r>
            <a:rPr lang="en-US" sz="1300" b="1" kern="1200" dirty="0"/>
            <a:t>Identify &amp; Engage </a:t>
          </a:r>
        </a:p>
        <a:p>
          <a:pPr marL="57150" lvl="1" indent="-57150" algn="l" defTabSz="444500" rtl="0">
            <a:lnSpc>
              <a:spcPct val="90000"/>
            </a:lnSpc>
            <a:spcBef>
              <a:spcPct val="0"/>
            </a:spcBef>
            <a:spcAft>
              <a:spcPct val="15000"/>
            </a:spcAft>
            <a:buChar char="•"/>
          </a:pPr>
          <a:r>
            <a:rPr lang="en-US" sz="1000" kern="1200" dirty="0"/>
            <a:t>Local &amp; Regional Industry Champions and Stakeholders</a:t>
          </a:r>
        </a:p>
        <a:p>
          <a:pPr marL="57150" lvl="1" indent="-57150" algn="l" defTabSz="444500" rtl="0">
            <a:lnSpc>
              <a:spcPct val="90000"/>
            </a:lnSpc>
            <a:spcBef>
              <a:spcPct val="0"/>
            </a:spcBef>
            <a:spcAft>
              <a:spcPct val="15000"/>
            </a:spcAft>
            <a:buChar char="•"/>
          </a:pPr>
          <a:r>
            <a:rPr lang="en-US" sz="1000" kern="1200" dirty="0"/>
            <a:t>State-level Stakeholders </a:t>
          </a:r>
        </a:p>
      </dsp:txBody>
      <dsp:txXfrm>
        <a:off x="924344" y="1257199"/>
        <a:ext cx="4110624" cy="628851"/>
      </dsp:txXfrm>
    </dsp:sp>
    <dsp:sp modelId="{4F751817-F0E8-4B30-B392-F19FEE9387CA}">
      <dsp:nvSpPr>
        <dsp:cNvPr id="0" name=""/>
        <dsp:cNvSpPr/>
      </dsp:nvSpPr>
      <dsp:spPr>
        <a:xfrm>
          <a:off x="531312" y="1178593"/>
          <a:ext cx="786063" cy="786063"/>
        </a:xfrm>
        <a:prstGeom prst="ellipse">
          <a:avLst/>
        </a:prstGeom>
        <a:blipFill rotWithShape="0">
          <a:blip xmlns:r="http://schemas.openxmlformats.org/officeDocument/2006/relationships" r:embed="rId2"/>
          <a:stretch>
            <a:fillRect/>
          </a:stretch>
        </a:blipFill>
        <a:ln w="6350" cap="flat" cmpd="sng" algn="ctr">
          <a:solidFill>
            <a:schemeClr val="bg1"/>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9B7B30A-21F7-46E8-AA06-EB0FCBD440EB}">
      <dsp:nvSpPr>
        <dsp:cNvPr id="0" name=""/>
        <dsp:cNvSpPr/>
      </dsp:nvSpPr>
      <dsp:spPr>
        <a:xfrm>
          <a:off x="1062647" y="2200174"/>
          <a:ext cx="3972321" cy="628851"/>
        </a:xfrm>
        <a:prstGeom prst="rect">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9151"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1" kern="1200" dirty="0"/>
            <a:t>Create Statewide Asset Map</a:t>
          </a:r>
        </a:p>
      </dsp:txBody>
      <dsp:txXfrm>
        <a:off x="1062647" y="2200174"/>
        <a:ext cx="3972321" cy="628851"/>
      </dsp:txXfrm>
    </dsp:sp>
    <dsp:sp modelId="{78D4657F-2DD6-4399-A153-0AD5E4E523A8}">
      <dsp:nvSpPr>
        <dsp:cNvPr id="0" name=""/>
        <dsp:cNvSpPr/>
      </dsp:nvSpPr>
      <dsp:spPr>
        <a:xfrm>
          <a:off x="669615" y="2121568"/>
          <a:ext cx="786063" cy="786063"/>
        </a:xfrm>
        <a:prstGeom prst="ellipse">
          <a:avLst/>
        </a:prstGeom>
        <a:blipFill rotWithShape="0">
          <a:blip xmlns:r="http://schemas.openxmlformats.org/officeDocument/2006/relationships" r:embed="rId3"/>
          <a:stretch>
            <a:fillRect/>
          </a:stretch>
        </a:blipFill>
        <a:ln w="6350" cap="flat" cmpd="sng" algn="ctr">
          <a:solidFill>
            <a:schemeClr val="bg1"/>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15721E2-18B0-44F8-BC8B-E2CF0E0DD883}">
      <dsp:nvSpPr>
        <dsp:cNvPr id="0" name=""/>
        <dsp:cNvSpPr/>
      </dsp:nvSpPr>
      <dsp:spPr>
        <a:xfrm>
          <a:off x="924344" y="3143149"/>
          <a:ext cx="4110624" cy="628851"/>
        </a:xfrm>
        <a:prstGeom prst="rect">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9151"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1" kern="1200" dirty="0"/>
            <a:t>Host Regional OMA Membership / Manufacturing Listening Sessions</a:t>
          </a:r>
        </a:p>
      </dsp:txBody>
      <dsp:txXfrm>
        <a:off x="924344" y="3143149"/>
        <a:ext cx="4110624" cy="628851"/>
      </dsp:txXfrm>
    </dsp:sp>
    <dsp:sp modelId="{5DD8E4EB-1F70-43F7-A04D-6C01A6EE4635}">
      <dsp:nvSpPr>
        <dsp:cNvPr id="0" name=""/>
        <dsp:cNvSpPr/>
      </dsp:nvSpPr>
      <dsp:spPr>
        <a:xfrm>
          <a:off x="531312" y="3064543"/>
          <a:ext cx="786063" cy="786063"/>
        </a:xfrm>
        <a:prstGeom prst="ellipse">
          <a:avLst/>
        </a:prstGeom>
        <a:blipFill rotWithShape="0">
          <a:blip xmlns:r="http://schemas.openxmlformats.org/officeDocument/2006/relationships" r:embed="rId4"/>
          <a:stretch>
            <a:fillRect/>
          </a:stretch>
        </a:blipFill>
        <a:ln w="6350" cap="flat" cmpd="sng" algn="ctr">
          <a:solidFill>
            <a:schemeClr val="bg1"/>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D2BD9F8-9EB8-4B9D-93A9-AAA97A979D2E}">
      <dsp:nvSpPr>
        <dsp:cNvPr id="0" name=""/>
        <dsp:cNvSpPr/>
      </dsp:nvSpPr>
      <dsp:spPr>
        <a:xfrm>
          <a:off x="473728" y="4086124"/>
          <a:ext cx="4561240" cy="628851"/>
        </a:xfrm>
        <a:prstGeom prst="rect">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9151" tIns="33020" rIns="33020" bIns="33020" numCol="1" spcCol="1270" anchor="t" anchorCtr="0">
          <a:noAutofit/>
        </a:bodyPr>
        <a:lstStyle/>
        <a:p>
          <a:pPr marL="0" lvl="0" indent="0" algn="l" defTabSz="577850" rtl="0">
            <a:lnSpc>
              <a:spcPct val="90000"/>
            </a:lnSpc>
            <a:spcBef>
              <a:spcPct val="0"/>
            </a:spcBef>
            <a:spcAft>
              <a:spcPct val="35000"/>
            </a:spcAft>
            <a:buNone/>
          </a:pPr>
          <a:r>
            <a:rPr lang="en-US" sz="1300" b="1" kern="1200" dirty="0"/>
            <a:t>Summarize Key Themes &amp; Priorities for Action</a:t>
          </a:r>
        </a:p>
        <a:p>
          <a:pPr marL="57150" lvl="1" indent="-57150" algn="l" defTabSz="444500" rtl="0">
            <a:lnSpc>
              <a:spcPct val="90000"/>
            </a:lnSpc>
            <a:spcBef>
              <a:spcPct val="0"/>
            </a:spcBef>
            <a:spcAft>
              <a:spcPct val="15000"/>
            </a:spcAft>
            <a:buChar char="•"/>
          </a:pPr>
          <a:r>
            <a:rPr lang="en-US" sz="1000" kern="1200" dirty="0"/>
            <a:t>Common issues &amp; solutions</a:t>
          </a:r>
        </a:p>
        <a:p>
          <a:pPr marL="57150" lvl="1" indent="-57150" algn="l" defTabSz="444500" rtl="0">
            <a:lnSpc>
              <a:spcPct val="90000"/>
            </a:lnSpc>
            <a:spcBef>
              <a:spcPct val="0"/>
            </a:spcBef>
            <a:spcAft>
              <a:spcPct val="15000"/>
            </a:spcAft>
            <a:buChar char="•"/>
          </a:pPr>
          <a:r>
            <a:rPr lang="en-US" sz="1000" kern="1200" dirty="0"/>
            <a:t>Scale or replicate what works</a:t>
          </a:r>
        </a:p>
      </dsp:txBody>
      <dsp:txXfrm>
        <a:off x="473728" y="4086124"/>
        <a:ext cx="4561240" cy="628851"/>
      </dsp:txXfrm>
    </dsp:sp>
    <dsp:sp modelId="{ECF45C36-4459-4AD7-8D05-628ED6051DBD}">
      <dsp:nvSpPr>
        <dsp:cNvPr id="0" name=""/>
        <dsp:cNvSpPr/>
      </dsp:nvSpPr>
      <dsp:spPr>
        <a:xfrm>
          <a:off x="80696" y="4007518"/>
          <a:ext cx="786063" cy="786063"/>
        </a:xfrm>
        <a:prstGeom prst="ellipse">
          <a:avLst/>
        </a:prstGeom>
        <a:blipFill rotWithShape="0">
          <a:blip xmlns:r="http://schemas.openxmlformats.org/officeDocument/2006/relationships" r:embed="rId5"/>
          <a:stretch>
            <a:fillRect/>
          </a:stretch>
        </a:blipFill>
        <a:ln w="6350" cap="flat" cmpd="sng" algn="ctr">
          <a:solidFill>
            <a:schemeClr val="bg1"/>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40E1A-01E0-C34E-AAA6-B7E72F7F715A}" type="datetimeFigureOut">
              <a:rPr lang="en-US" smtClean="0"/>
              <a:t>6/27/2017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6DE14-1F6B-564A-8B33-04EFCBB39D25}" type="slidenum">
              <a:rPr lang="en-US" smtClean="0"/>
              <a:t>‹#›</a:t>
            </a:fld>
            <a:endParaRPr lang="en-US"/>
          </a:p>
        </p:txBody>
      </p:sp>
    </p:spTree>
    <p:extLst>
      <p:ext uri="{BB962C8B-B14F-4D97-AF65-F5344CB8AC3E}">
        <p14:creationId xmlns:p14="http://schemas.microsoft.com/office/powerpoint/2010/main" val="106734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a:t>
            </a:fld>
            <a:endParaRPr lang="en-US"/>
          </a:p>
        </p:txBody>
      </p:sp>
    </p:spTree>
    <p:extLst>
      <p:ext uri="{BB962C8B-B14F-4D97-AF65-F5344CB8AC3E}">
        <p14:creationId xmlns:p14="http://schemas.microsoft.com/office/powerpoint/2010/main" val="133235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26</a:t>
            </a:fld>
            <a:endParaRPr lang="en-US"/>
          </a:p>
        </p:txBody>
      </p:sp>
    </p:spTree>
    <p:extLst>
      <p:ext uri="{BB962C8B-B14F-4D97-AF65-F5344CB8AC3E}">
        <p14:creationId xmlns:p14="http://schemas.microsoft.com/office/powerpoint/2010/main" val="203196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29</a:t>
            </a:fld>
            <a:endParaRPr lang="en-US"/>
          </a:p>
        </p:txBody>
      </p:sp>
    </p:spTree>
    <p:extLst>
      <p:ext uri="{BB962C8B-B14F-4D97-AF65-F5344CB8AC3E}">
        <p14:creationId xmlns:p14="http://schemas.microsoft.com/office/powerpoint/2010/main" val="175519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30</a:t>
            </a:fld>
            <a:endParaRPr lang="en-US"/>
          </a:p>
        </p:txBody>
      </p:sp>
    </p:spTree>
    <p:extLst>
      <p:ext uri="{BB962C8B-B14F-4D97-AF65-F5344CB8AC3E}">
        <p14:creationId xmlns:p14="http://schemas.microsoft.com/office/powerpoint/2010/main" val="797401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31</a:t>
            </a:fld>
            <a:endParaRPr lang="en-US"/>
          </a:p>
        </p:txBody>
      </p:sp>
    </p:spTree>
    <p:extLst>
      <p:ext uri="{BB962C8B-B14F-4D97-AF65-F5344CB8AC3E}">
        <p14:creationId xmlns:p14="http://schemas.microsoft.com/office/powerpoint/2010/main" val="1471119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CE04E-FB65-4311-BB03-3AF18620BA73}" type="slidenum">
              <a:rPr lang="en-US" smtClean="0"/>
              <a:t>33</a:t>
            </a:fld>
            <a:endParaRPr lang="en-US"/>
          </a:p>
        </p:txBody>
      </p:sp>
    </p:spTree>
    <p:extLst>
      <p:ext uri="{BB962C8B-B14F-4D97-AF65-F5344CB8AC3E}">
        <p14:creationId xmlns:p14="http://schemas.microsoft.com/office/powerpoint/2010/main" val="1175126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4CDCE04E-FB65-4311-BB03-3AF18620BA73}" type="slidenum">
              <a:rPr lang="en-US" smtClean="0"/>
              <a:t>34</a:t>
            </a:fld>
            <a:endParaRPr lang="en-US"/>
          </a:p>
        </p:txBody>
      </p:sp>
    </p:spTree>
    <p:extLst>
      <p:ext uri="{BB962C8B-B14F-4D97-AF65-F5344CB8AC3E}">
        <p14:creationId xmlns:p14="http://schemas.microsoft.com/office/powerpoint/2010/main" val="931349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36</a:t>
            </a:fld>
            <a:endParaRPr lang="en-US"/>
          </a:p>
        </p:txBody>
      </p:sp>
    </p:spTree>
    <p:extLst>
      <p:ext uri="{BB962C8B-B14F-4D97-AF65-F5344CB8AC3E}">
        <p14:creationId xmlns:p14="http://schemas.microsoft.com/office/powerpoint/2010/main" val="855775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37</a:t>
            </a:fld>
            <a:endParaRPr lang="en-US"/>
          </a:p>
        </p:txBody>
      </p:sp>
    </p:spTree>
    <p:extLst>
      <p:ext uri="{BB962C8B-B14F-4D97-AF65-F5344CB8AC3E}">
        <p14:creationId xmlns:p14="http://schemas.microsoft.com/office/powerpoint/2010/main" val="1161422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38</a:t>
            </a:fld>
            <a:endParaRPr lang="en-US"/>
          </a:p>
        </p:txBody>
      </p:sp>
    </p:spTree>
    <p:extLst>
      <p:ext uri="{BB962C8B-B14F-4D97-AF65-F5344CB8AC3E}">
        <p14:creationId xmlns:p14="http://schemas.microsoft.com/office/powerpoint/2010/main" val="1232722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39</a:t>
            </a:fld>
            <a:endParaRPr lang="en-US"/>
          </a:p>
        </p:txBody>
      </p:sp>
    </p:spTree>
    <p:extLst>
      <p:ext uri="{BB962C8B-B14F-4D97-AF65-F5344CB8AC3E}">
        <p14:creationId xmlns:p14="http://schemas.microsoft.com/office/powerpoint/2010/main" val="21183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FF5BD-65FB-024B-A059-FA79EB612281}" type="slidenum">
              <a:rPr lang="en-US" smtClean="0"/>
              <a:t>6</a:t>
            </a:fld>
            <a:endParaRPr lang="en-US"/>
          </a:p>
        </p:txBody>
      </p:sp>
    </p:spTree>
    <p:extLst>
      <p:ext uri="{BB962C8B-B14F-4D97-AF65-F5344CB8AC3E}">
        <p14:creationId xmlns:p14="http://schemas.microsoft.com/office/powerpoint/2010/main" val="530612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40</a:t>
            </a:fld>
            <a:endParaRPr lang="en-US"/>
          </a:p>
        </p:txBody>
      </p:sp>
    </p:spTree>
    <p:extLst>
      <p:ext uri="{BB962C8B-B14F-4D97-AF65-F5344CB8AC3E}">
        <p14:creationId xmlns:p14="http://schemas.microsoft.com/office/powerpoint/2010/main" val="781297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41</a:t>
            </a:fld>
            <a:endParaRPr lang="en-US"/>
          </a:p>
        </p:txBody>
      </p:sp>
    </p:spTree>
    <p:extLst>
      <p:ext uri="{BB962C8B-B14F-4D97-AF65-F5344CB8AC3E}">
        <p14:creationId xmlns:p14="http://schemas.microsoft.com/office/powerpoint/2010/main" val="572011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1495A-DD81-44F4-9F54-1F39867BF2D9}" type="slidenum">
              <a:rPr lang="en-US" smtClean="0"/>
              <a:t>42</a:t>
            </a:fld>
            <a:endParaRPr lang="en-US" dirty="0"/>
          </a:p>
        </p:txBody>
      </p:sp>
    </p:spTree>
    <p:extLst>
      <p:ext uri="{BB962C8B-B14F-4D97-AF65-F5344CB8AC3E}">
        <p14:creationId xmlns:p14="http://schemas.microsoft.com/office/powerpoint/2010/main" val="1415454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1495A-DD81-44F4-9F54-1F39867BF2D9}" type="slidenum">
              <a:rPr lang="en-US" smtClean="0"/>
              <a:t>43</a:t>
            </a:fld>
            <a:endParaRPr lang="en-US" dirty="0"/>
          </a:p>
        </p:txBody>
      </p:sp>
    </p:spTree>
    <p:extLst>
      <p:ext uri="{BB962C8B-B14F-4D97-AF65-F5344CB8AC3E}">
        <p14:creationId xmlns:p14="http://schemas.microsoft.com/office/powerpoint/2010/main" val="302870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1495A-DD81-44F4-9F54-1F39867BF2D9}" type="slidenum">
              <a:rPr lang="en-US" smtClean="0"/>
              <a:t>44</a:t>
            </a:fld>
            <a:endParaRPr lang="en-US" dirty="0"/>
          </a:p>
        </p:txBody>
      </p:sp>
    </p:spTree>
    <p:extLst>
      <p:ext uri="{BB962C8B-B14F-4D97-AF65-F5344CB8AC3E}">
        <p14:creationId xmlns:p14="http://schemas.microsoft.com/office/powerpoint/2010/main" val="187144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FF5BD-65FB-024B-A059-FA79EB612281}" type="slidenum">
              <a:rPr lang="en-US" smtClean="0"/>
              <a:t>7</a:t>
            </a:fld>
            <a:endParaRPr lang="en-US"/>
          </a:p>
        </p:txBody>
      </p:sp>
    </p:spTree>
    <p:extLst>
      <p:ext uri="{BB962C8B-B14F-4D97-AF65-F5344CB8AC3E}">
        <p14:creationId xmlns:p14="http://schemas.microsoft.com/office/powerpoint/2010/main" val="200716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1FD9F0-DE3A-8C40-9274-FD15C4DCD5BF}" type="slidenum">
              <a:rPr lang="en-US" smtClean="0"/>
              <a:t>9</a:t>
            </a:fld>
            <a:endParaRPr lang="en-US"/>
          </a:p>
        </p:txBody>
      </p:sp>
    </p:spTree>
    <p:extLst>
      <p:ext uri="{BB962C8B-B14F-4D97-AF65-F5344CB8AC3E}">
        <p14:creationId xmlns:p14="http://schemas.microsoft.com/office/powerpoint/2010/main" val="187972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271621-1FE2-4A59-8771-8F61FF0D8256}" type="slidenum">
              <a:rPr lang="en-US" smtClean="0"/>
              <a:t>15</a:t>
            </a:fld>
            <a:endParaRPr lang="en-US"/>
          </a:p>
        </p:txBody>
      </p:sp>
    </p:spTree>
    <p:extLst>
      <p:ext uri="{BB962C8B-B14F-4D97-AF65-F5344CB8AC3E}">
        <p14:creationId xmlns:p14="http://schemas.microsoft.com/office/powerpoint/2010/main" val="83598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271621-1FE2-4A59-8771-8F61FF0D8256}" type="slidenum">
              <a:rPr lang="en-US" smtClean="0"/>
              <a:t>17</a:t>
            </a:fld>
            <a:endParaRPr lang="en-US"/>
          </a:p>
        </p:txBody>
      </p:sp>
    </p:spTree>
    <p:extLst>
      <p:ext uri="{BB962C8B-B14F-4D97-AF65-F5344CB8AC3E}">
        <p14:creationId xmlns:p14="http://schemas.microsoft.com/office/powerpoint/2010/main" val="776504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D0B11C-D3EC-4D18-BDE2-70AD716A1524}" type="slidenum">
              <a:rPr lang="en-US" smtClean="0"/>
              <a:t>18</a:t>
            </a:fld>
            <a:endParaRPr lang="en-US" dirty="0"/>
          </a:p>
        </p:txBody>
      </p:sp>
    </p:spTree>
    <p:extLst>
      <p:ext uri="{BB962C8B-B14F-4D97-AF65-F5344CB8AC3E}">
        <p14:creationId xmlns:p14="http://schemas.microsoft.com/office/powerpoint/2010/main" val="149336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B4350-D5BF-492E-ABD9-694E28514B7E}" type="slidenum">
              <a:rPr lang="en-US" smtClean="0"/>
              <a:t>22</a:t>
            </a:fld>
            <a:endParaRPr lang="en-US"/>
          </a:p>
        </p:txBody>
      </p:sp>
    </p:spTree>
    <p:extLst>
      <p:ext uri="{BB962C8B-B14F-4D97-AF65-F5344CB8AC3E}">
        <p14:creationId xmlns:p14="http://schemas.microsoft.com/office/powerpoint/2010/main" val="24524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25</a:t>
            </a:fld>
            <a:endParaRPr lang="en-US"/>
          </a:p>
        </p:txBody>
      </p:sp>
    </p:spTree>
    <p:extLst>
      <p:ext uri="{BB962C8B-B14F-4D97-AF65-F5344CB8AC3E}">
        <p14:creationId xmlns:p14="http://schemas.microsoft.com/office/powerpoint/2010/main" val="146191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AC6E6C-455D-0141-85F5-E8AD60C74A9A}"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8D119-8D7A-A843-A836-DDDCC862F106}" type="slidenum">
              <a:rPr lang="en-US" smtClean="0"/>
              <a:t>‹#›</a:t>
            </a:fld>
            <a:endParaRPr lang="en-US"/>
          </a:p>
        </p:txBody>
      </p:sp>
    </p:spTree>
    <p:extLst>
      <p:ext uri="{BB962C8B-B14F-4D97-AF65-F5344CB8AC3E}">
        <p14:creationId xmlns:p14="http://schemas.microsoft.com/office/powerpoint/2010/main" val="79923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AC6E6C-455D-0141-85F5-E8AD60C74A9A}"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8D119-8D7A-A843-A836-DDDCC862F106}" type="slidenum">
              <a:rPr lang="en-US" smtClean="0"/>
              <a:t>‹#›</a:t>
            </a:fld>
            <a:endParaRPr lang="en-US"/>
          </a:p>
        </p:txBody>
      </p:sp>
    </p:spTree>
    <p:extLst>
      <p:ext uri="{BB962C8B-B14F-4D97-AF65-F5344CB8AC3E}">
        <p14:creationId xmlns:p14="http://schemas.microsoft.com/office/powerpoint/2010/main" val="54949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AC6E6C-455D-0141-85F5-E8AD60C74A9A}"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8D119-8D7A-A843-A836-DDDCC862F106}" type="slidenum">
              <a:rPr lang="en-US" smtClean="0"/>
              <a:t>‹#›</a:t>
            </a:fld>
            <a:endParaRPr lang="en-US"/>
          </a:p>
        </p:txBody>
      </p:sp>
    </p:spTree>
    <p:extLst>
      <p:ext uri="{BB962C8B-B14F-4D97-AF65-F5344CB8AC3E}">
        <p14:creationId xmlns:p14="http://schemas.microsoft.com/office/powerpoint/2010/main" val="111286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4" name="Rectangle 2"/>
          <p:cNvSpPr>
            <a:spLocks noGrp="1"/>
          </p:cNvSpPr>
          <p:nvPr>
            <p:ph type="title"/>
          </p:nvPr>
        </p:nvSpPr>
        <p:spPr/>
        <p:txBody>
          <a:bodyPr/>
          <a:lstStyle>
            <a:lvl1pPr>
              <a:defRPr>
                <a:solidFill>
                  <a:srgbClr val="3B71A0"/>
                </a:solidFill>
              </a:defRPr>
            </a:lvl1pPr>
          </a:lstStyle>
          <a:p>
            <a:r>
              <a:rPr lang="en-US" noProof="1"/>
              <a:t>Click to edit Master title style</a:t>
            </a:r>
            <a:endParaRPr lang="en-US"/>
          </a:p>
        </p:txBody>
      </p:sp>
      <p:sp>
        <p:nvSpPr>
          <p:cNvPr id="12" name="Rectangle 3"/>
          <p:cNvSpPr>
            <a:spLocks noGrp="1"/>
          </p:cNvSpPr>
          <p:nvPr>
            <p:ph type="body" idx="1"/>
          </p:nvPr>
        </p:nvSpPr>
        <p:spPr/>
        <p:txBody>
          <a:bodyPr/>
          <a:lstStyle>
            <a:lvl1pPr marL="0" indent="0">
              <a:buSzPct val="125000"/>
              <a:buFontTx/>
              <a:buNone/>
              <a:defRPr sz="2400"/>
            </a:lvl1pPr>
            <a:lvl2pPr>
              <a:defRPr sz="2400"/>
            </a:lvl2pPr>
            <a:lvl3pPr>
              <a:defRPr sz="2000"/>
            </a:lvl3pPr>
            <a:lvl4pPr>
              <a:defRPr sz="1800"/>
            </a:lvl4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p:txBody>
      </p:sp>
    </p:spTree>
    <p:extLst>
      <p:ext uri="{BB962C8B-B14F-4D97-AF65-F5344CB8AC3E}">
        <p14:creationId xmlns:p14="http://schemas.microsoft.com/office/powerpoint/2010/main" val="1500082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3" name="Rectangle 2"/>
          <p:cNvSpPr/>
          <p:nvPr userDrawn="1"/>
        </p:nvSpPr>
        <p:spPr>
          <a:xfrm>
            <a:off x="0" y="0"/>
            <a:ext cx="12192000" cy="12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963084" y="2187252"/>
            <a:ext cx="10363200" cy="1362075"/>
          </a:xfrm>
        </p:spPr>
        <p:txBody>
          <a:bodyPr anchor="t">
            <a:normAutofit/>
          </a:bodyPr>
          <a:lstStyle>
            <a:lvl1pPr algn="l">
              <a:defRPr sz="1400" b="0" cap="none">
                <a:solidFill>
                  <a:schemeClr val="bg1">
                    <a:lumMod val="50000"/>
                  </a:schemeClr>
                </a:solidFill>
              </a:defRPr>
            </a:lvl1pPr>
          </a:lstStyle>
          <a:p>
            <a:r>
              <a:rPr lang="en-US" dirty="0"/>
              <a:t>Clicks to edit master title style</a:t>
            </a:r>
          </a:p>
        </p:txBody>
      </p:sp>
      <p:sp>
        <p:nvSpPr>
          <p:cNvPr id="7" name="Text Placeholder 2"/>
          <p:cNvSpPr>
            <a:spLocks noGrp="1"/>
          </p:cNvSpPr>
          <p:nvPr>
            <p:ph type="body" idx="1" hasCustomPrompt="1"/>
          </p:nvPr>
        </p:nvSpPr>
        <p:spPr>
          <a:xfrm>
            <a:off x="963084" y="1233413"/>
            <a:ext cx="10363200" cy="953839"/>
          </a:xfrm>
        </p:spPr>
        <p:txBody>
          <a:bodyPr anchor="t"/>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Rectangle 1"/>
          <p:cNvSpPr/>
          <p:nvPr userDrawn="1"/>
        </p:nvSpPr>
        <p:spPr>
          <a:xfrm>
            <a:off x="0" y="5816600"/>
            <a:ext cx="12192000" cy="1041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TAACCCT-Learning-Network-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3085" y="4499174"/>
            <a:ext cx="6453716" cy="1030726"/>
          </a:xfrm>
          <a:prstGeom prst="rect">
            <a:avLst/>
          </a:prstGeom>
        </p:spPr>
      </p:pic>
      <p:pic>
        <p:nvPicPr>
          <p:cNvPr id="4" name="Picture 3" descr="DOL-logo.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82901" y="4495764"/>
            <a:ext cx="1392068" cy="1034136"/>
          </a:xfrm>
          <a:prstGeom prst="rect">
            <a:avLst/>
          </a:prstGeom>
        </p:spPr>
      </p:pic>
    </p:spTree>
    <p:extLst>
      <p:ext uri="{BB962C8B-B14F-4D97-AF65-F5344CB8AC3E}">
        <p14:creationId xmlns:p14="http://schemas.microsoft.com/office/powerpoint/2010/main" val="1116991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88481" y="449007"/>
            <a:ext cx="8516035" cy="746329"/>
          </a:xfrm>
          <a:prstGeom prst="rect">
            <a:avLst/>
          </a:prstGeom>
          <a:noFill/>
        </p:spPr>
        <p:txBody>
          <a:bodyPr vert="horz" wrap="none" lIns="91440" tIns="45720" rIns="91440" bIns="45720" rtlCol="0" anchor="t" anchorCtr="0">
            <a:normAutofit/>
          </a:bodyPr>
          <a:lstStyle>
            <a:lvl1pPr marL="0" algn="r" defTabSz="914400" rtl="0" eaLnBrk="1" latinLnBrk="0" hangingPunct="1">
              <a:lnSpc>
                <a:spcPts val="4600"/>
              </a:lnSpc>
              <a:spcBef>
                <a:spcPct val="0"/>
              </a:spcBef>
              <a:buNone/>
              <a:defRPr sz="2400" b="1" i="0" kern="1200" baseline="0">
                <a:solidFill>
                  <a:schemeClr val="tx1"/>
                </a:solidFill>
                <a:latin typeface="+mj-lt"/>
                <a:ea typeface="+mj-ea"/>
                <a:cs typeface="+mj-cs"/>
              </a:defRPr>
            </a:lvl1pPr>
          </a:lstStyle>
          <a:p>
            <a:r>
              <a:rPr lang="en-US" dirty="0"/>
              <a:t>Click here to edit page title</a:t>
            </a:r>
            <a:endParaRPr dirty="0"/>
          </a:p>
        </p:txBody>
      </p:sp>
      <p:sp>
        <p:nvSpPr>
          <p:cNvPr id="3" name="Subtitle 2"/>
          <p:cNvSpPr>
            <a:spLocks noGrp="1"/>
          </p:cNvSpPr>
          <p:nvPr>
            <p:ph type="subTitle" idx="1" hasCustomPrompt="1"/>
          </p:nvPr>
        </p:nvSpPr>
        <p:spPr>
          <a:xfrm>
            <a:off x="634940" y="1663167"/>
            <a:ext cx="10769576" cy="48463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2400" b="1" i="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sub-title</a:t>
            </a:r>
            <a:endParaRPr dirty="0"/>
          </a:p>
        </p:txBody>
      </p:sp>
      <p:sp>
        <p:nvSpPr>
          <p:cNvPr id="16" name="Text Placeholder 15"/>
          <p:cNvSpPr>
            <a:spLocks noGrp="1"/>
          </p:cNvSpPr>
          <p:nvPr>
            <p:ph type="body" sz="quarter" idx="10" hasCustomPrompt="1"/>
          </p:nvPr>
        </p:nvSpPr>
        <p:spPr>
          <a:xfrm>
            <a:off x="634999" y="2260600"/>
            <a:ext cx="10769516" cy="3697288"/>
          </a:xfrm>
          <a:prstGeom prst="rect">
            <a:avLst/>
          </a:prstGeom>
        </p:spPr>
        <p:txBody>
          <a:bodyPr vert="horz"/>
          <a:lstStyle>
            <a:lvl1pPr marL="0" indent="0">
              <a:buFont typeface="Lucida Grande"/>
              <a:buNone/>
              <a:defRPr/>
            </a:lvl1pPr>
            <a:lvl2pPr marL="914400" indent="-457200">
              <a:buFont typeface="Lucida Grande"/>
              <a:buChar char="•"/>
              <a:defRPr/>
            </a:lvl2pPr>
            <a:lvl3pPr marL="1260475" indent="-346075">
              <a:buFont typeface="Lucida Grande"/>
              <a:buChar char="•"/>
              <a:defRPr/>
            </a:lvl3pPr>
            <a:lvl4pPr marL="1600200" indent="-339725">
              <a:buFont typeface="Lucida Grande"/>
              <a:buChar char="•"/>
              <a:defRPr/>
            </a:lvl4pPr>
            <a:lvl5pPr marL="1939925" indent="-331788">
              <a:buFont typeface="Lucida Grande"/>
              <a:buChar char="•"/>
              <a:defRPr/>
            </a:lvl5pPr>
          </a:lstStyle>
          <a:p>
            <a:pPr lvl="0"/>
            <a:r>
              <a:rPr lang="en-US" dirty="0"/>
              <a:t>Click to edit body copy</a:t>
            </a:r>
          </a:p>
        </p:txBody>
      </p:sp>
    </p:spTree>
    <p:extLst>
      <p:ext uri="{BB962C8B-B14F-4D97-AF65-F5344CB8AC3E}">
        <p14:creationId xmlns:p14="http://schemas.microsoft.com/office/powerpoint/2010/main" val="232102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634999" y="1092612"/>
            <a:ext cx="10769516" cy="1606231"/>
          </a:xfrm>
          <a:prstGeom prst="rect">
            <a:avLst/>
          </a:prstGeom>
        </p:spPr>
        <p:txBody>
          <a:bodyPr vert="horz"/>
          <a:lstStyle>
            <a:lvl1pPr marL="0" indent="0" algn="ctr">
              <a:buFont typeface="Lucida Grande"/>
              <a:buNone/>
              <a:defRPr b="1" i="0"/>
            </a:lvl1pPr>
            <a:lvl2pPr marL="914400" indent="-457200">
              <a:buFont typeface="Lucida Grande"/>
              <a:buChar char="•"/>
              <a:defRPr/>
            </a:lvl2pPr>
            <a:lvl3pPr marL="1260475" indent="-346075">
              <a:buFont typeface="Lucida Grande"/>
              <a:buChar char="•"/>
              <a:defRPr/>
            </a:lvl3pPr>
            <a:lvl4pPr marL="1600200" indent="-339725">
              <a:buFont typeface="Lucida Grande"/>
              <a:buChar char="•"/>
              <a:defRPr/>
            </a:lvl4pPr>
            <a:lvl5pPr marL="1939925" indent="-331788">
              <a:buFont typeface="Lucida Grande"/>
              <a:buChar char="•"/>
              <a:defRPr/>
            </a:lvl5pPr>
          </a:lstStyle>
          <a:p>
            <a:pPr lvl="0"/>
            <a:r>
              <a:rPr lang="en-US" dirty="0"/>
              <a:t>Click to edit copy</a:t>
            </a:r>
          </a:p>
        </p:txBody>
      </p:sp>
      <p:cxnSp>
        <p:nvCxnSpPr>
          <p:cNvPr id="6" name="Straight Connector 5"/>
          <p:cNvCxnSpPr/>
          <p:nvPr userDrawn="1"/>
        </p:nvCxnSpPr>
        <p:spPr>
          <a:xfrm>
            <a:off x="4952997" y="5163297"/>
            <a:ext cx="0" cy="14699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5190874" y="5159918"/>
            <a:ext cx="6507965" cy="1089529"/>
          </a:xfrm>
          <a:prstGeom prst="rect">
            <a:avLst/>
          </a:prstGeom>
          <a:noFill/>
        </p:spPr>
        <p:txBody>
          <a:bodyPr wrap="square" rtlCol="0">
            <a:spAutoFit/>
          </a:bodyPr>
          <a:lstStyle/>
          <a:p>
            <a:pPr>
              <a:lnSpc>
                <a:spcPct val="90000"/>
              </a:lnSpc>
            </a:pPr>
            <a:r>
              <a:rPr lang="en-US" sz="900" dirty="0"/>
              <a:t>Kansas Technical Re/training Among Industry-targeted Networks (</a:t>
            </a:r>
            <a:r>
              <a:rPr lang="en-US" sz="900" dirty="0" err="1"/>
              <a:t>KanTRAIN</a:t>
            </a:r>
            <a:r>
              <a:rPr lang="en-US" sz="900" dirty="0"/>
              <a:t>) grant project of $11,997,957 is 100% funded through the U.S. Department of Labor’s Trade Adjustment Assistance Community College and Career Training program.</a:t>
            </a:r>
          </a:p>
          <a:p>
            <a:pPr>
              <a:lnSpc>
                <a:spcPct val="90000"/>
              </a:lnSpc>
            </a:pPr>
            <a:endParaRPr lang="en-US" sz="900" baseline="0" dirty="0"/>
          </a:p>
          <a:p>
            <a:pPr>
              <a:lnSpc>
                <a:spcPct val="90000"/>
              </a:lnSpc>
            </a:pPr>
            <a:r>
              <a:rPr lang="en-US" sz="900" dirty="0"/>
              <a:t>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15294"/>
          <a:stretch/>
        </p:blipFill>
        <p:spPr>
          <a:xfrm>
            <a:off x="153600" y="3287230"/>
            <a:ext cx="11658289" cy="1579969"/>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16000" y="5227463"/>
            <a:ext cx="3196800" cy="1278720"/>
          </a:xfrm>
          <a:prstGeom prst="rect">
            <a:avLst/>
          </a:prstGeom>
        </p:spPr>
      </p:pic>
    </p:spTree>
    <p:extLst>
      <p:ext uri="{BB962C8B-B14F-4D97-AF65-F5344CB8AC3E}">
        <p14:creationId xmlns:p14="http://schemas.microsoft.com/office/powerpoint/2010/main" val="1994532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796567"/>
            <a:ext cx="11360800" cy="763600"/>
          </a:xfrm>
          <a:prstGeom prst="rect">
            <a:avLst/>
          </a:prstGeom>
        </p:spPr>
        <p:txBody>
          <a:bodyPr lIns="91425" tIns="91425" rIns="91425" bIns="91425" anchor="t" anchorCtr="0"/>
          <a:lstStyle>
            <a:lvl1pPr lvl="0">
              <a:spcBef>
                <a:spcPts val="0"/>
              </a:spcBef>
              <a:defRPr b="1">
                <a:solidFill>
                  <a:srgbClr val="C00000"/>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12" name="Content Placeholder 2"/>
          <p:cNvSpPr>
            <a:spLocks noGrp="1"/>
          </p:cNvSpPr>
          <p:nvPr>
            <p:ph sz="quarter" idx="10"/>
          </p:nvPr>
        </p:nvSpPr>
        <p:spPr>
          <a:xfrm>
            <a:off x="406400" y="1701800"/>
            <a:ext cx="11370003" cy="4572000"/>
          </a:xfrm>
        </p:spPr>
        <p:txBody>
          <a:bodyPr/>
          <a:lstStyle/>
          <a:p>
            <a:pPr lvl="0"/>
            <a:r>
              <a:rPr lang="en-US"/>
              <a:t>Click to edit Master text styles</a:t>
            </a:r>
          </a:p>
        </p:txBody>
      </p:sp>
      <p:sp>
        <p:nvSpPr>
          <p:cNvPr id="10" name="Shape 65"/>
          <p:cNvSpPr/>
          <p:nvPr/>
        </p:nvSpPr>
        <p:spPr>
          <a:xfrm>
            <a:off x="-12867" y="-1"/>
            <a:ext cx="10071267" cy="593367"/>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sz="1800"/>
          </a:p>
        </p:txBody>
      </p:sp>
      <p:sp>
        <p:nvSpPr>
          <p:cNvPr id="11" name="Shape 66"/>
          <p:cNvSpPr/>
          <p:nvPr/>
        </p:nvSpPr>
        <p:spPr>
          <a:xfrm>
            <a:off x="10153545" y="-1"/>
            <a:ext cx="115600" cy="593367"/>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sz="1800"/>
          </a:p>
        </p:txBody>
      </p:sp>
      <p:sp>
        <p:nvSpPr>
          <p:cNvPr id="13" name="Shape 67"/>
          <p:cNvSpPr/>
          <p:nvPr/>
        </p:nvSpPr>
        <p:spPr>
          <a:xfrm>
            <a:off x="10352973" y="-1"/>
            <a:ext cx="115600" cy="593367"/>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sz="1800"/>
          </a:p>
        </p:txBody>
      </p:sp>
      <p:sp>
        <p:nvSpPr>
          <p:cNvPr id="14" name="Shape 68"/>
          <p:cNvSpPr/>
          <p:nvPr/>
        </p:nvSpPr>
        <p:spPr>
          <a:xfrm>
            <a:off x="10552400" y="-1"/>
            <a:ext cx="115600" cy="593367"/>
          </a:xfrm>
          <a:prstGeom prst="rect">
            <a:avLst/>
          </a:prstGeom>
          <a:solidFill>
            <a:srgbClr val="CF0A2C">
              <a:alpha val="87690"/>
            </a:srgbClr>
          </a:solidFill>
          <a:ln>
            <a:noFill/>
          </a:ln>
        </p:spPr>
        <p:txBody>
          <a:bodyPr lIns="91425" tIns="91425" rIns="91425" bIns="91425" anchor="ctr" anchorCtr="0">
            <a:noAutofit/>
          </a:bodyPr>
          <a:lstStyle/>
          <a:p>
            <a:pPr lvl="0">
              <a:spcBef>
                <a:spcPts val="0"/>
              </a:spcBef>
              <a:buNone/>
            </a:pPr>
            <a:endParaRPr sz="180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665" y="14770"/>
            <a:ext cx="1415337" cy="647011"/>
          </a:xfrm>
          <a:prstGeom prst="rect">
            <a:avLst/>
          </a:prstGeom>
        </p:spPr>
      </p:pic>
    </p:spTree>
    <p:extLst>
      <p:ext uri="{BB962C8B-B14F-4D97-AF65-F5344CB8AC3E}">
        <p14:creationId xmlns:p14="http://schemas.microsoft.com/office/powerpoint/2010/main" val="1126494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3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AC6E6C-455D-0141-85F5-E8AD60C74A9A}"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8D119-8D7A-A843-A836-DDDCC862F106}" type="slidenum">
              <a:rPr lang="en-US" smtClean="0"/>
              <a:t>‹#›</a:t>
            </a:fld>
            <a:endParaRPr lang="en-US"/>
          </a:p>
        </p:txBody>
      </p:sp>
    </p:spTree>
    <p:extLst>
      <p:ext uri="{BB962C8B-B14F-4D97-AF65-F5344CB8AC3E}">
        <p14:creationId xmlns:p14="http://schemas.microsoft.com/office/powerpoint/2010/main" val="155642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C6E6C-455D-0141-85F5-E8AD60C74A9A}"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8D119-8D7A-A843-A836-DDDCC862F106}" type="slidenum">
              <a:rPr lang="en-US" smtClean="0"/>
              <a:t>‹#›</a:t>
            </a:fld>
            <a:endParaRPr lang="en-US"/>
          </a:p>
        </p:txBody>
      </p:sp>
    </p:spTree>
    <p:extLst>
      <p:ext uri="{BB962C8B-B14F-4D97-AF65-F5344CB8AC3E}">
        <p14:creationId xmlns:p14="http://schemas.microsoft.com/office/powerpoint/2010/main" val="92211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AC6E6C-455D-0141-85F5-E8AD60C74A9A}"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8D119-8D7A-A843-A836-DDDCC862F106}" type="slidenum">
              <a:rPr lang="en-US" smtClean="0"/>
              <a:t>‹#›</a:t>
            </a:fld>
            <a:endParaRPr lang="en-US"/>
          </a:p>
        </p:txBody>
      </p:sp>
    </p:spTree>
    <p:extLst>
      <p:ext uri="{BB962C8B-B14F-4D97-AF65-F5344CB8AC3E}">
        <p14:creationId xmlns:p14="http://schemas.microsoft.com/office/powerpoint/2010/main" val="167141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AC6E6C-455D-0141-85F5-E8AD60C74A9A}" type="datetimeFigureOut">
              <a:rPr lang="en-US" smtClean="0"/>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8D119-8D7A-A843-A836-DDDCC862F106}" type="slidenum">
              <a:rPr lang="en-US" smtClean="0"/>
              <a:t>‹#›</a:t>
            </a:fld>
            <a:endParaRPr lang="en-US"/>
          </a:p>
        </p:txBody>
      </p:sp>
    </p:spTree>
    <p:extLst>
      <p:ext uri="{BB962C8B-B14F-4D97-AF65-F5344CB8AC3E}">
        <p14:creationId xmlns:p14="http://schemas.microsoft.com/office/powerpoint/2010/main" val="189225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AC6E6C-455D-0141-85F5-E8AD60C74A9A}" type="datetimeFigureOut">
              <a:rPr lang="en-US" smtClean="0"/>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8D119-8D7A-A843-A836-DDDCC862F106}" type="slidenum">
              <a:rPr lang="en-US" smtClean="0"/>
              <a:t>‹#›</a:t>
            </a:fld>
            <a:endParaRPr lang="en-US"/>
          </a:p>
        </p:txBody>
      </p:sp>
    </p:spTree>
    <p:extLst>
      <p:ext uri="{BB962C8B-B14F-4D97-AF65-F5344CB8AC3E}">
        <p14:creationId xmlns:p14="http://schemas.microsoft.com/office/powerpoint/2010/main" val="203459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C6E6C-455D-0141-85F5-E8AD60C74A9A}" type="datetimeFigureOut">
              <a:rPr lang="en-US" smtClean="0"/>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8D119-8D7A-A843-A836-DDDCC862F106}" type="slidenum">
              <a:rPr lang="en-US" smtClean="0"/>
              <a:t>‹#›</a:t>
            </a:fld>
            <a:endParaRPr lang="en-US"/>
          </a:p>
        </p:txBody>
      </p:sp>
    </p:spTree>
    <p:extLst>
      <p:ext uri="{BB962C8B-B14F-4D97-AF65-F5344CB8AC3E}">
        <p14:creationId xmlns:p14="http://schemas.microsoft.com/office/powerpoint/2010/main" val="101675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AC6E6C-455D-0141-85F5-E8AD60C74A9A}"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8D119-8D7A-A843-A836-DDDCC862F106}" type="slidenum">
              <a:rPr lang="en-US" smtClean="0"/>
              <a:t>‹#›</a:t>
            </a:fld>
            <a:endParaRPr lang="en-US"/>
          </a:p>
        </p:txBody>
      </p:sp>
    </p:spTree>
    <p:extLst>
      <p:ext uri="{BB962C8B-B14F-4D97-AF65-F5344CB8AC3E}">
        <p14:creationId xmlns:p14="http://schemas.microsoft.com/office/powerpoint/2010/main" val="117086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AC6E6C-455D-0141-85F5-E8AD60C74A9A}"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8D119-8D7A-A843-A836-DDDCC862F106}" type="slidenum">
              <a:rPr lang="en-US" smtClean="0"/>
              <a:t>‹#›</a:t>
            </a:fld>
            <a:endParaRPr lang="en-US"/>
          </a:p>
        </p:txBody>
      </p:sp>
    </p:spTree>
    <p:extLst>
      <p:ext uri="{BB962C8B-B14F-4D97-AF65-F5344CB8AC3E}">
        <p14:creationId xmlns:p14="http://schemas.microsoft.com/office/powerpoint/2010/main" val="129475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C6E6C-455D-0141-85F5-E8AD60C74A9A}" type="datetimeFigureOut">
              <a:rPr lang="en-US" smtClean="0"/>
              <a:t>6/27/2017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8D119-8D7A-A843-A836-DDDCC862F106}" type="slidenum">
              <a:rPr lang="en-US" smtClean="0"/>
              <a:t>‹#›</a:t>
            </a:fld>
            <a:endParaRPr lang="en-US"/>
          </a:p>
        </p:txBody>
      </p:sp>
    </p:spTree>
    <p:extLst>
      <p:ext uri="{BB962C8B-B14F-4D97-AF65-F5344CB8AC3E}">
        <p14:creationId xmlns:p14="http://schemas.microsoft.com/office/powerpoint/2010/main" val="2025763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kkirby3@Massasoit.mass.ed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mailto:debra.Mikulka@washburn.edu" TargetMode="External"/><Relationship Id="rId2" Type="http://schemas.openxmlformats.org/officeDocument/2006/relationships/hyperlink" Target="mailto:christa.smith@washburn.edu" TargetMode="External"/><Relationship Id="rId1" Type="http://schemas.openxmlformats.org/officeDocument/2006/relationships/slideLayout" Target="../slideLayouts/slideLayout15.xml"/><Relationship Id="rId4" Type="http://schemas.openxmlformats.org/officeDocument/2006/relationships/hyperlink" Target="mailto:pcombes@fhtc.edu"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uturereadyiowa.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g"/><Relationship Id="rId3" Type="http://schemas.openxmlformats.org/officeDocument/2006/relationships/image" Target="../media/image35.png"/><Relationship Id="rId7" Type="http://schemas.openxmlformats.org/officeDocument/2006/relationships/image" Target="../media/image39.jp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8.jp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png"/><Relationship Id="rId14" Type="http://schemas.openxmlformats.org/officeDocument/2006/relationships/image" Target="../media/image46.png"/></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8.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3" Type="http://schemas.openxmlformats.org/officeDocument/2006/relationships/hyperlink" Target="mailto:tsandu@lorainccc.edu" TargetMode="External"/><Relationship Id="rId2" Type="http://schemas.openxmlformats.org/officeDocument/2006/relationships/hyperlink" Target="mailto:bgosky@lorainccc.edu" TargetMode="External"/><Relationship Id="rId1" Type="http://schemas.openxmlformats.org/officeDocument/2006/relationships/slideLayout" Target="../slideLayouts/slideLayout16.xml"/><Relationship Id="rId5" Type="http://schemas.openxmlformats.org/officeDocument/2006/relationships/image" Target="../media/image54.png"/><Relationship Id="rId4" Type="http://schemas.openxmlformats.org/officeDocument/2006/relationships/hyperlink" Target="https://www.facebook.com/OhioTechNet/"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60.png"/><Relationship Id="rId5" Type="http://schemas.openxmlformats.org/officeDocument/2006/relationships/image" Target="../media/image59.gif"/><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66.png"/><Relationship Id="rId11" Type="http://schemas.openxmlformats.org/officeDocument/2006/relationships/image" Target="../media/image61.png"/><Relationship Id="rId5" Type="http://schemas.openxmlformats.org/officeDocument/2006/relationships/image" Target="../media/image65.jpeg"/><Relationship Id="rId10" Type="http://schemas.openxmlformats.org/officeDocument/2006/relationships/image" Target="../media/image60.png"/><Relationship Id="rId4" Type="http://schemas.openxmlformats.org/officeDocument/2006/relationships/image" Target="../media/image64.png"/><Relationship Id="rId9" Type="http://schemas.openxmlformats.org/officeDocument/2006/relationships/image" Target="../media/image59.gif"/></Relationships>
</file>

<file path=ppt/slides/_rels/slide4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60.png"/><Relationship Id="rId5" Type="http://schemas.openxmlformats.org/officeDocument/2006/relationships/image" Target="../media/image59.gif"/><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hyperlink" Target="mailto:mmurphy@capecod.edu"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mcloud3@ivytech.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todd.Oesterle@hawkeyecollege.edu" TargetMode="External"/><Relationship Id="rId2" Type="http://schemas.openxmlformats.org/officeDocument/2006/relationships/hyperlink" Target="mailto:Mallory.Jensen@hawkeyecollege.edu" TargetMode="External"/><Relationship Id="rId1" Type="http://schemas.openxmlformats.org/officeDocument/2006/relationships/slideLayout" Target="../slideLayouts/slideLayout2.xml"/><Relationship Id="rId5" Type="http://schemas.openxmlformats.org/officeDocument/2006/relationships/hyperlink" Target="mailto:constance.grimm@hawkeyecollege.edu" TargetMode="External"/><Relationship Id="rId4" Type="http://schemas.openxmlformats.org/officeDocument/2006/relationships/hyperlink" Target="mailto:Kathleen.Williams@hawkeyecollege.ed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anne.Willaert@southcentral.edu"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Emmanuelle.Stjean@udc.edu" TargetMode="External"/><Relationship Id="rId2" Type="http://schemas.openxmlformats.org/officeDocument/2006/relationships/hyperlink" Target="mailto:Tony.johnson1@udc.edu" TargetMode="External"/><Relationship Id="rId1" Type="http://schemas.openxmlformats.org/officeDocument/2006/relationships/slideLayout" Target="../slideLayouts/slideLayout2.xml"/><Relationship Id="rId4" Type="http://schemas.openxmlformats.org/officeDocument/2006/relationships/hyperlink" Target="mailto:Brandon.Schweitzer@udc.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758892" y="478303"/>
            <a:ext cx="8539992" cy="3770140"/>
          </a:xfrm>
        </p:spPr>
        <p:txBody>
          <a:bodyPr>
            <a:normAutofit/>
          </a:bodyPr>
          <a:lstStyle/>
          <a:p>
            <a:pPr algn="ctr"/>
            <a:r>
              <a:rPr lang="en-US" sz="4000" dirty="0"/>
              <a:t>Round 4</a:t>
            </a:r>
          </a:p>
          <a:p>
            <a:pPr algn="ctr"/>
            <a:r>
              <a:rPr lang="en-US" sz="4000" dirty="0"/>
              <a:t>Sustainability Virtual Institute:</a:t>
            </a:r>
          </a:p>
          <a:p>
            <a:pPr algn="ctr"/>
            <a:endParaRPr lang="en-US" sz="4000" dirty="0"/>
          </a:p>
          <a:p>
            <a:pPr algn="ctr"/>
            <a:r>
              <a:rPr lang="en-US" sz="4000" dirty="0"/>
              <a:t>Grantee Sustainability Plans</a:t>
            </a:r>
            <a:endParaRPr lang="en-US" sz="2900" dirty="0"/>
          </a:p>
          <a:p>
            <a:pPr algn="ctr"/>
            <a:r>
              <a:rPr lang="en-US" sz="2900" dirty="0"/>
              <a:t> </a:t>
            </a:r>
          </a:p>
        </p:txBody>
      </p:sp>
      <p:sp>
        <p:nvSpPr>
          <p:cNvPr id="8" name="Title 1"/>
          <p:cNvSpPr txBox="1">
            <a:spLocks/>
          </p:cNvSpPr>
          <p:nvPr/>
        </p:nvSpPr>
        <p:spPr>
          <a:xfrm>
            <a:off x="2246313" y="3314700"/>
            <a:ext cx="7772400" cy="8315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1400" b="0" kern="1200" cap="none">
                <a:solidFill>
                  <a:schemeClr val="bg1">
                    <a:lumMod val="50000"/>
                  </a:schemeClr>
                </a:solidFill>
                <a:latin typeface="Arial"/>
                <a:ea typeface="+mj-ea"/>
                <a:cs typeface="Arial"/>
              </a:defRPr>
            </a:lvl1pPr>
          </a:lstStyle>
          <a:p>
            <a:endParaRPr lang="en-US" dirty="0"/>
          </a:p>
        </p:txBody>
      </p:sp>
    </p:spTree>
    <p:extLst>
      <p:ext uri="{BB962C8B-B14F-4D97-AF65-F5344CB8AC3E}">
        <p14:creationId xmlns:p14="http://schemas.microsoft.com/office/powerpoint/2010/main" val="211344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524000" y="589280"/>
          <a:ext cx="9144000" cy="5308600"/>
        </p:xfrm>
        <a:graphic>
          <a:graphicData uri="http://schemas.openxmlformats.org/drawingml/2006/table">
            <a:tbl>
              <a:tblPr firstRow="1" bandRow="1">
                <a:tableStyleId>{7E9639D4-E3E2-4D34-9284-5A2195B3D0D7}</a:tableStyleId>
              </a:tblPr>
              <a:tblGrid>
                <a:gridCol w="16002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70840">
                <a:tc>
                  <a:txBody>
                    <a:bodyPr/>
                    <a:lstStyle/>
                    <a:p>
                      <a:r>
                        <a:rPr lang="en-US" dirty="0"/>
                        <a:t>Innovation</a:t>
                      </a:r>
                    </a:p>
                  </a:txBody>
                  <a:tcPr/>
                </a:tc>
                <a:tc>
                  <a:txBody>
                    <a:bodyPr/>
                    <a:lstStyle/>
                    <a:p>
                      <a:r>
                        <a:rPr lang="en-US" dirty="0"/>
                        <a:t>Metrics</a:t>
                      </a:r>
                    </a:p>
                  </a:txBody>
                  <a:tcPr/>
                </a:tc>
                <a:tc>
                  <a:txBody>
                    <a:bodyPr/>
                    <a:lstStyle/>
                    <a:p>
                      <a:r>
                        <a:rPr lang="en-US" dirty="0"/>
                        <a:t>Steps to Sustainability</a:t>
                      </a:r>
                    </a:p>
                  </a:txBody>
                  <a:tcPr/>
                </a:tc>
                <a:tc>
                  <a:txBody>
                    <a:bodyPr/>
                    <a:lstStyle/>
                    <a:p>
                      <a:r>
                        <a:rPr lang="en-US" dirty="0"/>
                        <a:t>Implementers</a:t>
                      </a:r>
                    </a:p>
                  </a:txBody>
                  <a:tcPr/>
                </a:tc>
                <a:extLst>
                  <a:ext uri="{0D108BD9-81ED-4DB2-BD59-A6C34878D82A}">
                    <a16:rowId xmlns:a16="http://schemas.microsoft.com/office/drawing/2014/main" val="10000"/>
                  </a:ext>
                </a:extLst>
              </a:tr>
              <a:tr h="370840">
                <a:tc>
                  <a:txBody>
                    <a:bodyPr/>
                    <a:lstStyle/>
                    <a:p>
                      <a:pPr marL="0" marR="0">
                        <a:lnSpc>
                          <a:spcPct val="100000"/>
                        </a:lnSpc>
                        <a:spcBef>
                          <a:spcPts val="0"/>
                        </a:spcBef>
                        <a:spcAft>
                          <a:spcPts val="0"/>
                        </a:spcAft>
                      </a:pPr>
                      <a:r>
                        <a:rPr lang="en-US" sz="1800" b="1" dirty="0">
                          <a:effectLst/>
                        </a:rPr>
                        <a:t>Short-term Certificates</a:t>
                      </a:r>
                      <a:endParaRPr lang="en-US" sz="1800" b="1"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dirty="0">
                          <a:effectLst/>
                        </a:rPr>
                        <a:t>Alignment with current industry certifications &amp; workforce needs</a:t>
                      </a:r>
                    </a:p>
                    <a:p>
                      <a:pPr marL="0" marR="0">
                        <a:lnSpc>
                          <a:spcPct val="100000"/>
                        </a:lnSpc>
                        <a:spcBef>
                          <a:spcPts val="0"/>
                        </a:spcBef>
                        <a:spcAft>
                          <a:spcPts val="0"/>
                        </a:spcAft>
                      </a:pPr>
                      <a:r>
                        <a:rPr lang="en-US" sz="1800" dirty="0">
                          <a:effectLst/>
                        </a:rPr>
                        <a:t>Job placement rates</a:t>
                      </a:r>
                    </a:p>
                    <a:p>
                      <a:pPr marL="0" marR="0">
                        <a:lnSpc>
                          <a:spcPct val="100000"/>
                        </a:lnSpc>
                        <a:spcBef>
                          <a:spcPts val="0"/>
                        </a:spcBef>
                        <a:spcAft>
                          <a:spcPts val="0"/>
                        </a:spcAft>
                      </a:pPr>
                      <a:r>
                        <a:rPr lang="en-US" sz="1800" dirty="0">
                          <a:effectLst/>
                        </a:rPr>
                        <a:t>Wage rates</a:t>
                      </a:r>
                    </a:p>
                    <a:p>
                      <a:pPr marL="0" marR="0">
                        <a:lnSpc>
                          <a:spcPct val="100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dirty="0">
                          <a:effectLst/>
                        </a:rPr>
                        <a:t>Ensure certificates are stackable,</a:t>
                      </a:r>
                    </a:p>
                    <a:p>
                      <a:pPr marL="0" marR="0">
                        <a:lnSpc>
                          <a:spcPct val="100000"/>
                        </a:lnSpc>
                        <a:spcBef>
                          <a:spcPts val="0"/>
                        </a:spcBef>
                        <a:spcAft>
                          <a:spcPts val="0"/>
                        </a:spcAft>
                      </a:pPr>
                      <a:r>
                        <a:rPr lang="en-US" sz="1800" dirty="0">
                          <a:effectLst/>
                        </a:rPr>
                        <a:t>Monitor enrollment &amp; retention rates,</a:t>
                      </a:r>
                    </a:p>
                    <a:p>
                      <a:pPr marL="0" marR="0">
                        <a:lnSpc>
                          <a:spcPct val="100000"/>
                        </a:lnSpc>
                        <a:spcBef>
                          <a:spcPts val="0"/>
                        </a:spcBef>
                        <a:spcAft>
                          <a:spcPts val="0"/>
                        </a:spcAft>
                      </a:pPr>
                      <a:r>
                        <a:rPr lang="en-US" sz="1800" dirty="0">
                          <a:effectLst/>
                        </a:rPr>
                        <a:t>Track costs,</a:t>
                      </a:r>
                    </a:p>
                    <a:p>
                      <a:pPr marL="0" marR="0">
                        <a:lnSpc>
                          <a:spcPct val="100000"/>
                        </a:lnSpc>
                        <a:spcBef>
                          <a:spcPts val="0"/>
                        </a:spcBef>
                        <a:spcAft>
                          <a:spcPts val="0"/>
                        </a:spcAft>
                      </a:pPr>
                      <a:r>
                        <a:rPr lang="en-US" sz="1800" dirty="0">
                          <a:effectLst/>
                        </a:rPr>
                        <a:t>Increase program awareness with workforce partners </a:t>
                      </a:r>
                    </a:p>
                  </a:txBody>
                  <a:tcPr marL="68580" marR="68580" marT="0" marB="0"/>
                </a:tc>
                <a:tc>
                  <a:txBody>
                    <a:bodyPr/>
                    <a:lstStyle/>
                    <a:p>
                      <a:pPr marL="0" marR="0">
                        <a:lnSpc>
                          <a:spcPct val="100000"/>
                        </a:lnSpc>
                        <a:spcBef>
                          <a:spcPts val="0"/>
                        </a:spcBef>
                        <a:spcAft>
                          <a:spcPts val="0"/>
                        </a:spcAft>
                      </a:pPr>
                      <a:r>
                        <a:rPr lang="en-US" sz="1800" dirty="0">
                          <a:effectLst/>
                        </a:rPr>
                        <a:t>Faculty,</a:t>
                      </a:r>
                    </a:p>
                    <a:p>
                      <a:pPr marL="0" marR="0">
                        <a:lnSpc>
                          <a:spcPct val="100000"/>
                        </a:lnSpc>
                        <a:spcBef>
                          <a:spcPts val="0"/>
                        </a:spcBef>
                        <a:spcAft>
                          <a:spcPts val="0"/>
                        </a:spcAft>
                      </a:pPr>
                      <a:r>
                        <a:rPr lang="en-US" sz="1800" dirty="0">
                          <a:effectLst/>
                        </a:rPr>
                        <a:t> Dept. Heads, </a:t>
                      </a:r>
                    </a:p>
                    <a:p>
                      <a:pPr marL="0" marR="0">
                        <a:lnSpc>
                          <a:spcPct val="100000"/>
                        </a:lnSpc>
                        <a:spcBef>
                          <a:spcPts val="0"/>
                        </a:spcBef>
                        <a:spcAft>
                          <a:spcPts val="0"/>
                        </a:spcAft>
                      </a:pPr>
                      <a:r>
                        <a:rPr lang="en-US" sz="1800" dirty="0">
                          <a:effectLst/>
                        </a:rPr>
                        <a:t>Marketing Dept.,</a:t>
                      </a:r>
                    </a:p>
                    <a:p>
                      <a:pPr marL="0" marR="0">
                        <a:lnSpc>
                          <a:spcPct val="100000"/>
                        </a:lnSpc>
                        <a:spcBef>
                          <a:spcPts val="0"/>
                        </a:spcBef>
                        <a:spcAft>
                          <a:spcPts val="0"/>
                        </a:spcAft>
                      </a:pPr>
                      <a:r>
                        <a:rPr lang="en-US" sz="1800" dirty="0">
                          <a:effectLst/>
                        </a:rPr>
                        <a:t>State Employment</a:t>
                      </a:r>
                    </a:p>
                    <a:p>
                      <a:pPr marL="0" marR="0">
                        <a:lnSpc>
                          <a:spcPct val="100000"/>
                        </a:lnSpc>
                        <a:spcBef>
                          <a:spcPts val="0"/>
                        </a:spcBef>
                        <a:spcAft>
                          <a:spcPts val="0"/>
                        </a:spcAft>
                      </a:pPr>
                      <a:r>
                        <a:rPr lang="en-US" sz="1800" dirty="0">
                          <a:effectLst/>
                        </a:rPr>
                        <a:t>Dept.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00000"/>
                        </a:lnSpc>
                        <a:spcBef>
                          <a:spcPts val="0"/>
                        </a:spcBef>
                        <a:spcAft>
                          <a:spcPts val="0"/>
                        </a:spcAft>
                      </a:pPr>
                      <a:r>
                        <a:rPr lang="en-US" sz="1800" b="1" dirty="0">
                          <a:effectLst/>
                        </a:rPr>
                        <a:t>Accelerated Remediation</a:t>
                      </a:r>
                      <a:endParaRPr lang="en-US" sz="1800" b="1"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a:effectLst/>
                        </a:rPr>
                        <a:t>Higher retention rates</a:t>
                      </a:r>
                    </a:p>
                    <a:p>
                      <a:pPr marL="0" marR="0">
                        <a:lnSpc>
                          <a:spcPct val="100000"/>
                        </a:lnSpc>
                        <a:spcBef>
                          <a:spcPts val="0"/>
                        </a:spcBef>
                        <a:spcAft>
                          <a:spcPts val="0"/>
                        </a:spcAft>
                      </a:pPr>
                      <a:r>
                        <a:rPr lang="en-US" sz="1800">
                          <a:effectLst/>
                        </a:rPr>
                        <a:t>Higher 2 year completion rates</a:t>
                      </a:r>
                    </a:p>
                    <a:p>
                      <a:pPr marL="0" marR="0">
                        <a:lnSpc>
                          <a:spcPct val="100000"/>
                        </a:lnSpc>
                        <a:spcBef>
                          <a:spcPts val="0"/>
                        </a:spcBef>
                        <a:spcAft>
                          <a:spcPts val="0"/>
                        </a:spcAft>
                      </a:pPr>
                      <a:r>
                        <a:rPr lang="en-US" sz="1800">
                          <a:effectLst/>
                        </a:rPr>
                        <a:t>Alignment with other CCSNH initiatives</a:t>
                      </a:r>
                      <a:endParaRPr lang="en-US" sz="180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dirty="0">
                          <a:effectLst/>
                        </a:rPr>
                        <a:t>Monitor enrollment &amp; completion rates</a:t>
                      </a:r>
                    </a:p>
                    <a:p>
                      <a:pPr marL="0" marR="0">
                        <a:lnSpc>
                          <a:spcPct val="100000"/>
                        </a:lnSpc>
                        <a:spcBef>
                          <a:spcPts val="0"/>
                        </a:spcBef>
                        <a:spcAft>
                          <a:spcPts val="0"/>
                        </a:spcAft>
                      </a:pPr>
                      <a:r>
                        <a:rPr lang="en-US" sz="1800" dirty="0">
                          <a:effectLst/>
                        </a:rPr>
                        <a:t>Track graduation rates of completers,</a:t>
                      </a:r>
                    </a:p>
                    <a:p>
                      <a:pPr marL="0" marR="0">
                        <a:lnSpc>
                          <a:spcPct val="100000"/>
                        </a:lnSpc>
                        <a:spcBef>
                          <a:spcPts val="0"/>
                        </a:spcBef>
                        <a:spcAft>
                          <a:spcPts val="0"/>
                        </a:spcAft>
                      </a:pPr>
                      <a:r>
                        <a:rPr lang="en-US" sz="1800" dirty="0">
                          <a:effectLst/>
                        </a:rPr>
                        <a:t>Increase program awareness </a:t>
                      </a:r>
                      <a:endParaRPr lang="en-US" sz="1800"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dirty="0">
                          <a:effectLst/>
                        </a:rPr>
                        <a:t>ACE Director, VPAA</a:t>
                      </a:r>
                    </a:p>
                    <a:p>
                      <a:pPr marL="0" marR="0">
                        <a:lnSpc>
                          <a:spcPct val="100000"/>
                        </a:lnSpc>
                        <a:spcBef>
                          <a:spcPts val="0"/>
                        </a:spcBef>
                        <a:spcAft>
                          <a:spcPts val="0"/>
                        </a:spcAft>
                      </a:pPr>
                      <a:r>
                        <a:rPr lang="en-US" sz="1800" dirty="0">
                          <a:effectLst/>
                        </a:rPr>
                        <a:t>Advising Dept.,</a:t>
                      </a:r>
                    </a:p>
                    <a:p>
                      <a:pPr marL="0" marR="0">
                        <a:lnSpc>
                          <a:spcPct val="100000"/>
                        </a:lnSpc>
                        <a:spcBef>
                          <a:spcPts val="0"/>
                        </a:spcBef>
                        <a:spcAft>
                          <a:spcPts val="0"/>
                        </a:spcAft>
                      </a:pPr>
                      <a:r>
                        <a:rPr lang="en-US" sz="1800" dirty="0">
                          <a:effectLst/>
                        </a:rPr>
                        <a:t>Faculty, VPAA</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00000"/>
                        </a:lnSpc>
                        <a:spcBef>
                          <a:spcPts val="0"/>
                        </a:spcBef>
                        <a:spcAft>
                          <a:spcPts val="0"/>
                        </a:spcAft>
                      </a:pPr>
                      <a:r>
                        <a:rPr lang="en-US" sz="1800" b="1" dirty="0">
                          <a:effectLst/>
                        </a:rPr>
                        <a:t>Industry Advisory Boards</a:t>
                      </a:r>
                      <a:endParaRPr lang="en-US" sz="1800" b="1"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a:effectLst/>
                        </a:rPr>
                        <a:t>Industry input on program outcomes</a:t>
                      </a:r>
                    </a:p>
                    <a:p>
                      <a:pPr marL="0" marR="0">
                        <a:lnSpc>
                          <a:spcPct val="100000"/>
                        </a:lnSpc>
                        <a:spcBef>
                          <a:spcPts val="0"/>
                        </a:spcBef>
                        <a:spcAft>
                          <a:spcPts val="0"/>
                        </a:spcAft>
                      </a:pPr>
                      <a:r>
                        <a:rPr lang="en-US" sz="1800">
                          <a:effectLst/>
                        </a:rPr>
                        <a:t>Higher job placement rates</a:t>
                      </a:r>
                      <a:endParaRPr lang="en-US" sz="180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a:effectLst/>
                        </a:rPr>
                        <a:t>Meet with industry partners regularly</a:t>
                      </a:r>
                    </a:p>
                    <a:p>
                      <a:pPr marL="0" marR="0">
                        <a:lnSpc>
                          <a:spcPct val="100000"/>
                        </a:lnSpc>
                        <a:spcBef>
                          <a:spcPts val="0"/>
                        </a:spcBef>
                        <a:spcAft>
                          <a:spcPts val="0"/>
                        </a:spcAft>
                      </a:pPr>
                      <a:r>
                        <a:rPr lang="en-US" sz="1800">
                          <a:effectLst/>
                        </a:rPr>
                        <a:t>Incorporate Board feedback</a:t>
                      </a:r>
                      <a:endParaRPr lang="en-US" sz="180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dirty="0">
                          <a:effectLst/>
                        </a:rPr>
                        <a:t>Faculty, </a:t>
                      </a:r>
                    </a:p>
                    <a:p>
                      <a:pPr marL="0" marR="0">
                        <a:lnSpc>
                          <a:spcPct val="100000"/>
                        </a:lnSpc>
                        <a:spcBef>
                          <a:spcPts val="0"/>
                        </a:spcBef>
                        <a:spcAft>
                          <a:spcPts val="0"/>
                        </a:spcAft>
                      </a:pPr>
                      <a:r>
                        <a:rPr lang="en-US" sz="1800" dirty="0">
                          <a:effectLst/>
                        </a:rPr>
                        <a:t>Dept. Heads, </a:t>
                      </a:r>
                    </a:p>
                    <a:p>
                      <a:pPr marL="0" marR="0">
                        <a:lnSpc>
                          <a:spcPct val="100000"/>
                        </a:lnSpc>
                        <a:spcBef>
                          <a:spcPts val="0"/>
                        </a:spcBef>
                        <a:spcAft>
                          <a:spcPts val="0"/>
                        </a:spcAft>
                      </a:pPr>
                      <a:r>
                        <a:rPr lang="en-US" sz="1800" dirty="0">
                          <a:effectLst/>
                        </a:rPr>
                        <a:t>Employers, </a:t>
                      </a:r>
                    </a:p>
                    <a:p>
                      <a:pPr marL="0" marR="0">
                        <a:lnSpc>
                          <a:spcPct val="100000"/>
                        </a:lnSpc>
                        <a:spcBef>
                          <a:spcPts val="0"/>
                        </a:spcBef>
                        <a:spcAft>
                          <a:spcPts val="0"/>
                        </a:spcAft>
                      </a:pPr>
                      <a:r>
                        <a:rPr lang="en-US" sz="1800" dirty="0">
                          <a:effectLst/>
                        </a:rPr>
                        <a:t>President</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202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524000" y="589280"/>
          <a:ext cx="9144000" cy="5034280"/>
        </p:xfrm>
        <a:graphic>
          <a:graphicData uri="http://schemas.openxmlformats.org/drawingml/2006/table">
            <a:tbl>
              <a:tblPr firstRow="1" bandRow="1">
                <a:tableStyleId>{7E9639D4-E3E2-4D34-9284-5A2195B3D0D7}</a:tableStyleId>
              </a:tblPr>
              <a:tblGrid>
                <a:gridCol w="14478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70840">
                <a:tc>
                  <a:txBody>
                    <a:bodyPr/>
                    <a:lstStyle/>
                    <a:p>
                      <a:r>
                        <a:rPr lang="en-US" dirty="0"/>
                        <a:t>Innovation</a:t>
                      </a:r>
                    </a:p>
                  </a:txBody>
                  <a:tcPr/>
                </a:tc>
                <a:tc>
                  <a:txBody>
                    <a:bodyPr/>
                    <a:lstStyle/>
                    <a:p>
                      <a:r>
                        <a:rPr lang="en-US" dirty="0"/>
                        <a:t>Metrics</a:t>
                      </a:r>
                    </a:p>
                  </a:txBody>
                  <a:tcPr/>
                </a:tc>
                <a:tc>
                  <a:txBody>
                    <a:bodyPr/>
                    <a:lstStyle/>
                    <a:p>
                      <a:r>
                        <a:rPr lang="en-US" dirty="0"/>
                        <a:t>Steps to Sustainability</a:t>
                      </a:r>
                    </a:p>
                  </a:txBody>
                  <a:tcPr/>
                </a:tc>
                <a:tc>
                  <a:txBody>
                    <a:bodyPr/>
                    <a:lstStyle/>
                    <a:p>
                      <a:r>
                        <a:rPr lang="en-US" dirty="0"/>
                        <a:t>Implementers</a:t>
                      </a:r>
                    </a:p>
                  </a:txBody>
                  <a:tcPr/>
                </a:tc>
                <a:extLst>
                  <a:ext uri="{0D108BD9-81ED-4DB2-BD59-A6C34878D82A}">
                    <a16:rowId xmlns:a16="http://schemas.microsoft.com/office/drawing/2014/main" val="10000"/>
                  </a:ext>
                </a:extLst>
              </a:tr>
              <a:tr h="370840">
                <a:tc>
                  <a:txBody>
                    <a:bodyPr/>
                    <a:lstStyle/>
                    <a:p>
                      <a:pPr marL="0" marR="0">
                        <a:lnSpc>
                          <a:spcPct val="100000"/>
                        </a:lnSpc>
                        <a:spcBef>
                          <a:spcPts val="0"/>
                        </a:spcBef>
                        <a:spcAft>
                          <a:spcPts val="0"/>
                        </a:spcAft>
                      </a:pPr>
                      <a:r>
                        <a:rPr lang="en-US" sz="1800" b="1" dirty="0">
                          <a:effectLst/>
                        </a:rPr>
                        <a:t>Prior </a:t>
                      </a:r>
                    </a:p>
                    <a:p>
                      <a:pPr marL="0" marR="0">
                        <a:lnSpc>
                          <a:spcPct val="100000"/>
                        </a:lnSpc>
                        <a:spcBef>
                          <a:spcPts val="0"/>
                        </a:spcBef>
                        <a:spcAft>
                          <a:spcPts val="0"/>
                        </a:spcAft>
                      </a:pPr>
                      <a:r>
                        <a:rPr lang="en-US" sz="1800" b="1" dirty="0">
                          <a:effectLst/>
                        </a:rPr>
                        <a:t>Learning Assessments</a:t>
                      </a:r>
                      <a:endParaRPr lang="en-US" sz="1800" b="1"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a:effectLst/>
                        </a:rPr>
                        <a:t>Higher enrollment rate of non-traditional students</a:t>
                      </a:r>
                    </a:p>
                    <a:p>
                      <a:pPr marL="0" marR="0">
                        <a:lnSpc>
                          <a:spcPct val="100000"/>
                        </a:lnSpc>
                        <a:spcBef>
                          <a:spcPts val="0"/>
                        </a:spcBef>
                        <a:spcAft>
                          <a:spcPts val="0"/>
                        </a:spcAft>
                      </a:pPr>
                      <a:r>
                        <a:rPr lang="en-US" sz="1800">
                          <a:effectLst/>
                        </a:rPr>
                        <a:t>Alignment with other CCSNH initiatives</a:t>
                      </a:r>
                      <a:endParaRPr lang="en-US" sz="180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dirty="0">
                          <a:effectLst/>
                        </a:rPr>
                        <a:t>Increase program awareness,</a:t>
                      </a:r>
                    </a:p>
                    <a:p>
                      <a:pPr marL="0" marR="0">
                        <a:lnSpc>
                          <a:spcPct val="100000"/>
                        </a:lnSpc>
                        <a:spcBef>
                          <a:spcPts val="0"/>
                        </a:spcBef>
                        <a:spcAft>
                          <a:spcPts val="0"/>
                        </a:spcAft>
                      </a:pPr>
                      <a:r>
                        <a:rPr lang="en-US" sz="1800" dirty="0">
                          <a:effectLst/>
                        </a:rPr>
                        <a:t>Obtain employer support, </a:t>
                      </a:r>
                    </a:p>
                    <a:p>
                      <a:pPr marL="0" marR="0">
                        <a:lnSpc>
                          <a:spcPct val="100000"/>
                        </a:lnSpc>
                        <a:spcBef>
                          <a:spcPts val="0"/>
                        </a:spcBef>
                        <a:spcAft>
                          <a:spcPts val="0"/>
                        </a:spcAft>
                      </a:pPr>
                      <a:r>
                        <a:rPr lang="en-US" sz="1800" dirty="0">
                          <a:effectLst/>
                        </a:rPr>
                        <a:t>Track Participation and graduation rates</a:t>
                      </a:r>
                      <a:endParaRPr lang="en-US" sz="1800"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dirty="0">
                          <a:effectLst/>
                        </a:rPr>
                        <a:t>Faculty, </a:t>
                      </a:r>
                    </a:p>
                    <a:p>
                      <a:pPr marL="0" marR="0">
                        <a:lnSpc>
                          <a:spcPct val="100000"/>
                        </a:lnSpc>
                        <a:spcBef>
                          <a:spcPts val="0"/>
                        </a:spcBef>
                        <a:spcAft>
                          <a:spcPts val="0"/>
                        </a:spcAft>
                      </a:pPr>
                      <a:r>
                        <a:rPr lang="en-US" sz="1800" dirty="0">
                          <a:effectLst/>
                        </a:rPr>
                        <a:t>Dept.</a:t>
                      </a:r>
                      <a:r>
                        <a:rPr lang="en-US" sz="1800" baseline="0" dirty="0">
                          <a:effectLst/>
                        </a:rPr>
                        <a:t> </a:t>
                      </a:r>
                      <a:r>
                        <a:rPr lang="en-US" sz="1800" dirty="0">
                          <a:effectLst/>
                        </a:rPr>
                        <a:t>Heads, </a:t>
                      </a:r>
                    </a:p>
                    <a:p>
                      <a:pPr marL="0" marR="0">
                        <a:lnSpc>
                          <a:spcPct val="100000"/>
                        </a:lnSpc>
                        <a:spcBef>
                          <a:spcPts val="0"/>
                        </a:spcBef>
                        <a:spcAft>
                          <a:spcPts val="0"/>
                        </a:spcAft>
                      </a:pPr>
                      <a:r>
                        <a:rPr lang="en-US" sz="1800" dirty="0">
                          <a:effectLst/>
                        </a:rPr>
                        <a:t>Advising Dept. , </a:t>
                      </a:r>
                    </a:p>
                    <a:p>
                      <a:pPr marL="0" marR="0">
                        <a:lnSpc>
                          <a:spcPct val="100000"/>
                        </a:lnSpc>
                        <a:spcBef>
                          <a:spcPts val="0"/>
                        </a:spcBef>
                        <a:spcAft>
                          <a:spcPts val="0"/>
                        </a:spcAft>
                      </a:pPr>
                      <a:r>
                        <a:rPr lang="en-US" sz="1800" dirty="0">
                          <a:effectLst/>
                        </a:rPr>
                        <a:t>VPAA</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00000"/>
                        </a:lnSpc>
                        <a:spcBef>
                          <a:spcPts val="0"/>
                        </a:spcBef>
                        <a:spcAft>
                          <a:spcPts val="0"/>
                        </a:spcAft>
                      </a:pPr>
                      <a:r>
                        <a:rPr lang="en-US" sz="1800" b="1" dirty="0">
                          <a:effectLst/>
                        </a:rPr>
                        <a:t>IT Career Counselor</a:t>
                      </a:r>
                      <a:endParaRPr lang="en-US" sz="1800" b="1"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a:effectLst/>
                        </a:rPr>
                        <a:t>Higher retention and completion rates</a:t>
                      </a:r>
                    </a:p>
                    <a:p>
                      <a:pPr marL="0" marR="0">
                        <a:lnSpc>
                          <a:spcPct val="100000"/>
                        </a:lnSpc>
                        <a:spcBef>
                          <a:spcPts val="0"/>
                        </a:spcBef>
                        <a:spcAft>
                          <a:spcPts val="0"/>
                        </a:spcAft>
                      </a:pPr>
                      <a:r>
                        <a:rPr lang="en-US" sz="1800">
                          <a:effectLst/>
                        </a:rPr>
                        <a:t>Higher job placement rates</a:t>
                      </a:r>
                    </a:p>
                    <a:p>
                      <a:pPr marL="0" marR="0">
                        <a:lnSpc>
                          <a:spcPct val="100000"/>
                        </a:lnSpc>
                        <a:spcBef>
                          <a:spcPts val="0"/>
                        </a:spcBef>
                        <a:spcAft>
                          <a:spcPts val="0"/>
                        </a:spcAft>
                      </a:pPr>
                      <a:r>
                        <a:rPr lang="en-US" sz="1800">
                          <a:effectLst/>
                        </a:rPr>
                        <a:t>Successful recruitment rates at high schools, state agencies and companies</a:t>
                      </a:r>
                      <a:endParaRPr lang="en-US" sz="180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dirty="0">
                          <a:effectLst/>
                        </a:rPr>
                        <a:t>Track completion rates vs. other programs,</a:t>
                      </a:r>
                    </a:p>
                    <a:p>
                      <a:pPr marL="0" marR="0">
                        <a:lnSpc>
                          <a:spcPct val="100000"/>
                        </a:lnSpc>
                        <a:spcBef>
                          <a:spcPts val="0"/>
                        </a:spcBef>
                        <a:spcAft>
                          <a:spcPts val="0"/>
                        </a:spcAft>
                      </a:pPr>
                      <a:r>
                        <a:rPr lang="en-US" sz="1800" dirty="0">
                          <a:effectLst/>
                        </a:rPr>
                        <a:t>Track employment rates vs. other programs,</a:t>
                      </a:r>
                    </a:p>
                    <a:p>
                      <a:pPr marL="0" marR="0">
                        <a:lnSpc>
                          <a:spcPct val="100000"/>
                        </a:lnSpc>
                        <a:spcBef>
                          <a:spcPts val="0"/>
                        </a:spcBef>
                        <a:spcAft>
                          <a:spcPts val="0"/>
                        </a:spcAft>
                      </a:pPr>
                      <a:r>
                        <a:rPr lang="en-US" sz="1800" dirty="0">
                          <a:effectLst/>
                        </a:rPr>
                        <a:t>Track costs vs. enrollment &amp; retention revenue</a:t>
                      </a:r>
                      <a:endParaRPr lang="en-US" sz="1800"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a:effectLst/>
                        </a:rPr>
                        <a:t>Dept. Head, faculty, Employers, VPAA, Advising Dept.</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00000"/>
                        </a:lnSpc>
                        <a:spcBef>
                          <a:spcPts val="0"/>
                        </a:spcBef>
                        <a:spcAft>
                          <a:spcPts val="0"/>
                        </a:spcAft>
                      </a:pPr>
                      <a:r>
                        <a:rPr lang="en-US" sz="1800" b="1" dirty="0">
                          <a:effectLst/>
                        </a:rPr>
                        <a:t>Lab </a:t>
                      </a:r>
                    </a:p>
                    <a:p>
                      <a:pPr marL="0" marR="0">
                        <a:lnSpc>
                          <a:spcPct val="100000"/>
                        </a:lnSpc>
                        <a:spcBef>
                          <a:spcPts val="0"/>
                        </a:spcBef>
                        <a:spcAft>
                          <a:spcPts val="0"/>
                        </a:spcAft>
                      </a:pPr>
                      <a:r>
                        <a:rPr lang="en-US" sz="1800" b="1" dirty="0">
                          <a:effectLst/>
                        </a:rPr>
                        <a:t>Technician</a:t>
                      </a:r>
                      <a:endParaRPr lang="en-US" sz="1800" b="1"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dirty="0">
                          <a:effectLst/>
                        </a:rPr>
                        <a:t>Higher retention and completion rates</a:t>
                      </a:r>
                    </a:p>
                    <a:p>
                      <a:pPr marL="0" marR="0">
                        <a:lnSpc>
                          <a:spcPct val="100000"/>
                        </a:lnSpc>
                        <a:spcBef>
                          <a:spcPts val="0"/>
                        </a:spcBef>
                        <a:spcAft>
                          <a:spcPts val="0"/>
                        </a:spcAft>
                      </a:pPr>
                      <a:r>
                        <a:rPr lang="en-US" sz="1800" dirty="0">
                          <a:effectLst/>
                        </a:rPr>
                        <a:t>Higher enrollment rates</a:t>
                      </a:r>
                    </a:p>
                    <a:p>
                      <a:pPr marL="0" marR="0">
                        <a:lnSpc>
                          <a:spcPct val="100000"/>
                        </a:lnSpc>
                        <a:spcBef>
                          <a:spcPts val="0"/>
                        </a:spcBef>
                        <a:spcAft>
                          <a:spcPts val="0"/>
                        </a:spcAft>
                      </a:pPr>
                      <a:r>
                        <a:rPr lang="en-US" sz="1800" dirty="0">
                          <a:effectLst/>
                        </a:rPr>
                        <a:t>Higher job placement rates </a:t>
                      </a:r>
                      <a:endParaRPr lang="en-US" sz="1800"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dirty="0">
                          <a:effectLst/>
                        </a:rPr>
                        <a:t>Track costs vs. enrollment &amp; retention revenue</a:t>
                      </a:r>
                      <a:endParaRPr lang="en-US" sz="1800"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1800" dirty="0">
                          <a:effectLst/>
                        </a:rPr>
                        <a:t>Dept. Head, </a:t>
                      </a:r>
                    </a:p>
                    <a:p>
                      <a:pPr marL="0" marR="0">
                        <a:lnSpc>
                          <a:spcPct val="100000"/>
                        </a:lnSpc>
                        <a:spcBef>
                          <a:spcPts val="0"/>
                        </a:spcBef>
                        <a:spcAft>
                          <a:spcPts val="0"/>
                        </a:spcAft>
                      </a:pPr>
                      <a:r>
                        <a:rPr lang="en-US" sz="1800" dirty="0">
                          <a:effectLst/>
                        </a:rPr>
                        <a:t>faculty, </a:t>
                      </a:r>
                    </a:p>
                    <a:p>
                      <a:pPr marL="0" marR="0">
                        <a:lnSpc>
                          <a:spcPct val="100000"/>
                        </a:lnSpc>
                        <a:spcBef>
                          <a:spcPts val="0"/>
                        </a:spcBef>
                        <a:spcAft>
                          <a:spcPts val="0"/>
                        </a:spcAft>
                      </a:pPr>
                      <a:r>
                        <a:rPr lang="en-US" sz="1800" dirty="0">
                          <a:effectLst/>
                        </a:rPr>
                        <a:t>VPAA</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4596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066800"/>
            <a:ext cx="10515600" cy="5110163"/>
          </a:xfrm>
        </p:spPr>
        <p:txBody>
          <a:bodyPr/>
          <a:lstStyle/>
          <a:p>
            <a:pPr marL="0" indent="0" algn="ctr">
              <a:buNone/>
            </a:pPr>
            <a:r>
              <a:rPr lang="en-US" sz="3600" b="1" dirty="0"/>
              <a:t>Arizona Regional Advanced Manufacturing </a:t>
            </a:r>
            <a:br>
              <a:rPr lang="en-US" sz="3600" b="1" dirty="0"/>
            </a:br>
            <a:r>
              <a:rPr lang="en-US" sz="3600" b="1" dirty="0"/>
              <a:t>Professional Upgrade Project Consortium</a:t>
            </a:r>
          </a:p>
          <a:p>
            <a:pPr marL="0" indent="0">
              <a:buNone/>
            </a:pPr>
            <a:endParaRPr lang="en-US" dirty="0"/>
          </a:p>
          <a:p>
            <a:pPr marL="0" indent="0">
              <a:buNone/>
            </a:pPr>
            <a:r>
              <a:rPr lang="en-US" dirty="0"/>
              <a:t>Central Arizona College</a:t>
            </a:r>
            <a:br>
              <a:rPr lang="en-US" dirty="0"/>
            </a:br>
            <a:r>
              <a:rPr lang="en-US" dirty="0"/>
              <a:t>Gateway Community College – Central City College</a:t>
            </a:r>
            <a:br>
              <a:rPr lang="en-US" dirty="0"/>
            </a:br>
            <a:r>
              <a:rPr lang="en-US" dirty="0"/>
              <a:t>Eastern Arizona College</a:t>
            </a:r>
            <a:br>
              <a:rPr lang="en-US" dirty="0"/>
            </a:br>
            <a:r>
              <a:rPr lang="en-US" dirty="0"/>
              <a:t>Estrella Mountain Community College</a:t>
            </a:r>
          </a:p>
          <a:p>
            <a:pPr marL="0" indent="0">
              <a:buNone/>
            </a:pPr>
            <a:endParaRPr lang="en-US" dirty="0"/>
          </a:p>
          <a:p>
            <a:pPr marL="0" indent="0">
              <a:buNone/>
            </a:pPr>
            <a:r>
              <a:rPr lang="en-US" sz="2400" dirty="0"/>
              <a:t>Andrew Clegg - Grant Director</a:t>
            </a:r>
            <a:br>
              <a:rPr lang="en-US" sz="2400" dirty="0"/>
            </a:br>
            <a:r>
              <a:rPr lang="en-US" sz="2400" dirty="0"/>
              <a:t>520-494-6625</a:t>
            </a:r>
            <a:br>
              <a:rPr lang="en-US" sz="2400" dirty="0"/>
            </a:br>
            <a:r>
              <a:rPr lang="en-US" sz="2400" dirty="0"/>
              <a:t>Andrew.Clegg@centralaz.edu</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2274" y="466363"/>
            <a:ext cx="2657475" cy="485775"/>
          </a:xfrm>
          <a:prstGeom prst="rect">
            <a:avLst/>
          </a:prstGeom>
        </p:spPr>
      </p:pic>
    </p:spTree>
    <p:extLst>
      <p:ext uri="{BB962C8B-B14F-4D97-AF65-F5344CB8AC3E}">
        <p14:creationId xmlns:p14="http://schemas.microsoft.com/office/powerpoint/2010/main" val="214648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Goals </a:t>
            </a:r>
          </a:p>
        </p:txBody>
      </p:sp>
      <p:sp>
        <p:nvSpPr>
          <p:cNvPr id="5" name="Content Placeholder 4"/>
          <p:cNvSpPr>
            <a:spLocks noGrp="1"/>
          </p:cNvSpPr>
          <p:nvPr>
            <p:ph idx="1"/>
          </p:nvPr>
        </p:nvSpPr>
        <p:spPr/>
        <p:txBody>
          <a:bodyPr/>
          <a:lstStyle/>
          <a:p>
            <a:r>
              <a:rPr lang="en-US" dirty="0"/>
              <a:t>Retention of Career Navigators</a:t>
            </a:r>
          </a:p>
          <a:p>
            <a:pPr lvl="1"/>
            <a:r>
              <a:rPr lang="en-US" dirty="0"/>
              <a:t>Utilize data to demonstrate Career Navigator value</a:t>
            </a:r>
          </a:p>
          <a:p>
            <a:pPr lvl="1"/>
            <a:r>
              <a:rPr lang="en-US" dirty="0"/>
              <a:t>Expand role to entire division</a:t>
            </a:r>
          </a:p>
          <a:p>
            <a:pPr lvl="1"/>
            <a:r>
              <a:rPr lang="en-US" dirty="0"/>
              <a:t>Focus role to maximize value</a:t>
            </a:r>
          </a:p>
          <a:p>
            <a:r>
              <a:rPr lang="en-US" dirty="0"/>
              <a:t>Continuation of certificate and degree programs</a:t>
            </a:r>
          </a:p>
          <a:p>
            <a:pPr lvl="1"/>
            <a:r>
              <a:rPr lang="en-US" dirty="0"/>
              <a:t>Focus on programs that are meeting enrollment</a:t>
            </a:r>
          </a:p>
          <a:p>
            <a:pPr lvl="1"/>
            <a:r>
              <a:rPr lang="en-US" dirty="0"/>
              <a:t>Adjust programs to increase student enrollment</a:t>
            </a:r>
          </a:p>
          <a:p>
            <a:r>
              <a:rPr lang="en-US" dirty="0"/>
              <a:t>Continue and strengthen relationships with workforce partners</a:t>
            </a:r>
          </a:p>
          <a:p>
            <a:pPr lvl="1"/>
            <a:r>
              <a:rPr lang="en-US" dirty="0"/>
              <a:t>Create agreements with workforce partners to formalize relationships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1040" y="6311900"/>
            <a:ext cx="1890852" cy="345638"/>
          </a:xfrm>
          <a:prstGeom prst="rect">
            <a:avLst/>
          </a:prstGeom>
        </p:spPr>
      </p:pic>
    </p:spTree>
    <p:extLst>
      <p:ext uri="{BB962C8B-B14F-4D97-AF65-F5344CB8AC3E}">
        <p14:creationId xmlns:p14="http://schemas.microsoft.com/office/powerpoint/2010/main" val="35285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t>
            </a:r>
          </a:p>
        </p:txBody>
      </p:sp>
      <p:sp>
        <p:nvSpPr>
          <p:cNvPr id="5" name="Content Placeholder 4"/>
          <p:cNvSpPr>
            <a:spLocks noGrp="1"/>
          </p:cNvSpPr>
          <p:nvPr>
            <p:ph idx="1"/>
          </p:nvPr>
        </p:nvSpPr>
        <p:spPr/>
        <p:txBody>
          <a:bodyPr/>
          <a:lstStyle/>
          <a:p>
            <a:r>
              <a:rPr lang="en-US" dirty="0"/>
              <a:t>Complete review of Career Navigator ROI and create justification for administration to retain Navigators</a:t>
            </a:r>
          </a:p>
          <a:p>
            <a:r>
              <a:rPr lang="en-US" dirty="0"/>
              <a:t>Create agreements with workforce partners to formalize relationships</a:t>
            </a:r>
          </a:p>
          <a:p>
            <a:r>
              <a:rPr lang="en-US" dirty="0"/>
              <a:t>Review programs and create strategies to increase student enrollments in underperforming programs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1040" y="6311900"/>
            <a:ext cx="1890852" cy="345638"/>
          </a:xfrm>
          <a:prstGeom prst="rect">
            <a:avLst/>
          </a:prstGeom>
        </p:spPr>
      </p:pic>
    </p:spTree>
    <p:extLst>
      <p:ext uri="{BB962C8B-B14F-4D97-AF65-F5344CB8AC3E}">
        <p14:creationId xmlns:p14="http://schemas.microsoft.com/office/powerpoint/2010/main" val="118187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solidFill>
                <a:schemeClr val="bg2"/>
              </a:solidFill>
            </a:endParaRPr>
          </a:p>
        </p:txBody>
      </p:sp>
      <p:sp>
        <p:nvSpPr>
          <p:cNvPr id="3" name="Subtitle 2"/>
          <p:cNvSpPr>
            <a:spLocks noGrp="1"/>
          </p:cNvSpPr>
          <p:nvPr>
            <p:ph type="subTitle" idx="1"/>
          </p:nvPr>
        </p:nvSpPr>
        <p:spPr>
          <a:xfrm>
            <a:off x="1876424" y="3602037"/>
            <a:ext cx="8791575" cy="2457017"/>
          </a:xfrm>
        </p:spPr>
        <p:txBody>
          <a:bodyPr>
            <a:normAutofit/>
          </a:bodyPr>
          <a:lstStyle/>
          <a:p>
            <a:endParaRPr lang="en-US" b="1" dirty="0">
              <a:solidFill>
                <a:schemeClr val="bg2"/>
              </a:solidFill>
            </a:endParaRPr>
          </a:p>
          <a:p>
            <a:pPr algn="ctr">
              <a:lnSpc>
                <a:spcPct val="100000"/>
              </a:lnSpc>
            </a:pPr>
            <a:r>
              <a:rPr lang="en-US" sz="2400" dirty="0">
                <a:solidFill>
                  <a:schemeClr val="bg2"/>
                </a:solidFill>
              </a:rPr>
              <a:t>Statewide Project Director: Kathleen M. Kirby, Ph.D.</a:t>
            </a:r>
          </a:p>
          <a:p>
            <a:pPr algn="ctr">
              <a:lnSpc>
                <a:spcPct val="100000"/>
              </a:lnSpc>
            </a:pPr>
            <a:r>
              <a:rPr lang="en-US" sz="2400" dirty="0">
                <a:solidFill>
                  <a:schemeClr val="bg2"/>
                </a:solidFill>
              </a:rPr>
              <a:t>Massasoit Community College</a:t>
            </a:r>
          </a:p>
          <a:p>
            <a:pPr algn="ctr">
              <a:lnSpc>
                <a:spcPct val="100000"/>
              </a:lnSpc>
            </a:pPr>
            <a:r>
              <a:rPr lang="en-US" sz="2400" dirty="0">
                <a:solidFill>
                  <a:schemeClr val="bg1"/>
                </a:solidFill>
                <a:hlinkClick r:id="rId3"/>
              </a:rPr>
              <a:t>kkirby3@Massasoit.mass.edu</a:t>
            </a:r>
            <a:endParaRPr lang="en-US" sz="2400" dirty="0">
              <a:solidFill>
                <a:schemeClr val="bg1"/>
              </a:solidFill>
            </a:endParaRPr>
          </a:p>
          <a:p>
            <a:pPr algn="ctr">
              <a:lnSpc>
                <a:spcPct val="100000"/>
              </a:lnSpc>
            </a:pPr>
            <a:r>
              <a:rPr lang="en-US" sz="2400" dirty="0">
                <a:solidFill>
                  <a:schemeClr val="bg2"/>
                </a:solidFill>
              </a:rPr>
              <a:t>508.588.9100 x2012</a:t>
            </a:r>
          </a:p>
          <a:p>
            <a:pPr algn="r">
              <a:lnSpc>
                <a:spcPct val="100000"/>
              </a:lnSpc>
            </a:pPr>
            <a:endParaRPr lang="en-US" sz="1400" dirty="0">
              <a:solidFill>
                <a:schemeClr val="bg2"/>
              </a:solidFill>
            </a:endParaRPr>
          </a:p>
          <a:p>
            <a:endParaRPr lang="en-US" dirty="0">
              <a:solidFill>
                <a:schemeClr val="bg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154" y="685196"/>
            <a:ext cx="3657600" cy="2002536"/>
          </a:xfrm>
          <a:prstGeom prst="rect">
            <a:avLst/>
          </a:prstGeom>
        </p:spPr>
      </p:pic>
    </p:spTree>
    <p:extLst>
      <p:ext uri="{BB962C8B-B14F-4D97-AF65-F5344CB8AC3E}">
        <p14:creationId xmlns:p14="http://schemas.microsoft.com/office/powerpoint/2010/main" val="206264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At the 15 MA Community Colleges. . . . </a:t>
            </a:r>
          </a:p>
        </p:txBody>
      </p:sp>
      <p:sp>
        <p:nvSpPr>
          <p:cNvPr id="3" name="Content Placeholder 2"/>
          <p:cNvSpPr>
            <a:spLocks noGrp="1"/>
          </p:cNvSpPr>
          <p:nvPr>
            <p:ph idx="1"/>
          </p:nvPr>
        </p:nvSpPr>
        <p:spPr>
          <a:xfrm>
            <a:off x="1141412" y="1699404"/>
            <a:ext cx="9905999" cy="4091797"/>
          </a:xfrm>
        </p:spPr>
        <p:txBody>
          <a:bodyPr>
            <a:normAutofit/>
          </a:bodyPr>
          <a:lstStyle/>
          <a:p>
            <a:pPr lvl="0" fontAlgn="t"/>
            <a:r>
              <a:rPr lang="en-US" dirty="0">
                <a:solidFill>
                  <a:schemeClr val="accent5">
                    <a:lumMod val="75000"/>
                  </a:schemeClr>
                </a:solidFill>
              </a:rPr>
              <a:t>College &amp; Career Navigator for outreach/recruitment</a:t>
            </a:r>
          </a:p>
          <a:p>
            <a:pPr lvl="0" fontAlgn="t"/>
            <a:r>
              <a:rPr lang="en-US" dirty="0">
                <a:solidFill>
                  <a:schemeClr val="accent5">
                    <a:lumMod val="75000"/>
                  </a:schemeClr>
                </a:solidFill>
              </a:rPr>
              <a:t>COMPLETE COLLEGE AMERICA Strategies:</a:t>
            </a:r>
          </a:p>
          <a:p>
            <a:pPr lvl="1" fontAlgn="t"/>
            <a:r>
              <a:rPr lang="en-US" dirty="0">
                <a:solidFill>
                  <a:schemeClr val="accent5">
                    <a:lumMod val="75000"/>
                  </a:schemeClr>
                </a:solidFill>
              </a:rPr>
              <a:t>Meta Majors (Areas of Study)</a:t>
            </a:r>
          </a:p>
          <a:p>
            <a:pPr lvl="1" fontAlgn="t"/>
            <a:r>
              <a:rPr lang="en-US" dirty="0">
                <a:solidFill>
                  <a:schemeClr val="accent5">
                    <a:lumMod val="75000"/>
                  </a:schemeClr>
                </a:solidFill>
              </a:rPr>
              <a:t>Academic Maps with Milestones </a:t>
            </a:r>
          </a:p>
          <a:p>
            <a:pPr lvl="1" fontAlgn="t"/>
            <a:r>
              <a:rPr lang="en-US" dirty="0">
                <a:solidFill>
                  <a:schemeClr val="accent5">
                    <a:lumMod val="75000"/>
                  </a:schemeClr>
                </a:solidFill>
              </a:rPr>
              <a:t>Career Pathways and goal-oriented planning</a:t>
            </a:r>
          </a:p>
          <a:p>
            <a:pPr lvl="1" fontAlgn="t"/>
            <a:r>
              <a:rPr lang="en-US" dirty="0">
                <a:solidFill>
                  <a:schemeClr val="accent5">
                    <a:lumMod val="75000"/>
                  </a:schemeClr>
                </a:solidFill>
              </a:rPr>
              <a:t>Co-requisite remediation in math</a:t>
            </a:r>
          </a:p>
          <a:p>
            <a:pPr lvl="1" fontAlgn="t"/>
            <a:r>
              <a:rPr lang="en-US" dirty="0">
                <a:solidFill>
                  <a:schemeClr val="accent5">
                    <a:lumMod val="75000"/>
                  </a:schemeClr>
                </a:solidFill>
              </a:rPr>
              <a:t>Retention and completion strategies such as proactive advising and technology-enabled advising and registration</a:t>
            </a:r>
          </a:p>
          <a:p>
            <a:endParaRPr lang="en-US" dirty="0"/>
          </a:p>
        </p:txBody>
      </p:sp>
    </p:spTree>
    <p:extLst>
      <p:ext uri="{BB962C8B-B14F-4D97-AF65-F5344CB8AC3E}">
        <p14:creationId xmlns:p14="http://schemas.microsoft.com/office/powerpoint/2010/main" val="589684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14068"/>
            <a:ext cx="9905998" cy="1683020"/>
          </a:xfrm>
        </p:spPr>
        <p:txBody>
          <a:bodyPr>
            <a:normAutofit/>
          </a:bodyPr>
          <a:lstStyle/>
          <a:p>
            <a:pPr algn="ctr"/>
            <a:r>
              <a:rPr lang="en-US" u="sng" dirty="0">
                <a:solidFill>
                  <a:schemeClr val="bg2"/>
                </a:solidFill>
              </a:rPr>
              <a:t>STATEWIDE INITIATIVES</a:t>
            </a:r>
            <a:br>
              <a:rPr lang="en-US" dirty="0">
                <a:solidFill>
                  <a:schemeClr val="bg1"/>
                </a:solidFill>
              </a:rPr>
            </a:br>
            <a:endParaRPr lang="en-US" dirty="0">
              <a:solidFill>
                <a:schemeClr val="bg2"/>
              </a:solidFill>
            </a:endParaRPr>
          </a:p>
        </p:txBody>
      </p:sp>
      <p:sp>
        <p:nvSpPr>
          <p:cNvPr id="6" name="Content Placeholder 5"/>
          <p:cNvSpPr>
            <a:spLocks noGrp="1"/>
          </p:cNvSpPr>
          <p:nvPr>
            <p:ph idx="1"/>
          </p:nvPr>
        </p:nvSpPr>
        <p:spPr>
          <a:xfrm>
            <a:off x="753224" y="1673525"/>
            <a:ext cx="10573259" cy="4212566"/>
          </a:xfrm>
        </p:spPr>
        <p:txBody>
          <a:bodyPr>
            <a:normAutofit/>
          </a:bodyPr>
          <a:lstStyle/>
          <a:p>
            <a:pPr lvl="0" fontAlgn="t"/>
            <a:r>
              <a:rPr lang="en-US" dirty="0">
                <a:solidFill>
                  <a:schemeClr val="accent5">
                    <a:lumMod val="75000"/>
                  </a:schemeClr>
                </a:solidFill>
              </a:rPr>
              <a:t>Gathering non-credit workforce data as part of our standard reporting to BHE</a:t>
            </a:r>
          </a:p>
          <a:p>
            <a:pPr lvl="0" fontAlgn="t"/>
            <a:r>
              <a:rPr lang="en-US" dirty="0" err="1">
                <a:solidFill>
                  <a:schemeClr val="accent5">
                    <a:lumMod val="75000"/>
                  </a:schemeClr>
                </a:solidFill>
              </a:rPr>
              <a:t>MassTransfer</a:t>
            </a:r>
            <a:r>
              <a:rPr lang="en-US" dirty="0">
                <a:solidFill>
                  <a:schemeClr val="accent5">
                    <a:lumMod val="75000"/>
                  </a:schemeClr>
                </a:solidFill>
              </a:rPr>
              <a:t>: Ongoing work on articulation and transfer</a:t>
            </a:r>
          </a:p>
          <a:p>
            <a:pPr lvl="0" fontAlgn="t"/>
            <a:r>
              <a:rPr lang="en-US" dirty="0">
                <a:solidFill>
                  <a:schemeClr val="accent5">
                    <a:lumMod val="75000"/>
                  </a:schemeClr>
                </a:solidFill>
              </a:rPr>
              <a:t>Credit for Prior Learning </a:t>
            </a:r>
          </a:p>
          <a:p>
            <a:pPr lvl="0" fontAlgn="t"/>
            <a:r>
              <a:rPr lang="en-US" dirty="0">
                <a:solidFill>
                  <a:schemeClr val="accent5">
                    <a:lumMod val="75000"/>
                  </a:schemeClr>
                </a:solidFill>
              </a:rPr>
              <a:t>Open Education Resources</a:t>
            </a:r>
          </a:p>
          <a:p>
            <a:pPr lvl="0" fontAlgn="t"/>
            <a:r>
              <a:rPr lang="en-US" dirty="0">
                <a:solidFill>
                  <a:schemeClr val="accent5">
                    <a:lumMod val="75000"/>
                  </a:schemeClr>
                </a:solidFill>
              </a:rPr>
              <a:t>Mass Colleges Online Website</a:t>
            </a:r>
          </a:p>
          <a:p>
            <a:pPr lvl="0" fontAlgn="t"/>
            <a:r>
              <a:rPr lang="en-US" dirty="0">
                <a:solidFill>
                  <a:schemeClr val="accent5">
                    <a:lumMod val="75000"/>
                  </a:schemeClr>
                </a:solidFill>
              </a:rPr>
              <a:t>Data Integration System for guiding students into workforce-aligned programs at the community colleges </a:t>
            </a:r>
          </a:p>
          <a:p>
            <a:pPr lvl="0" fontAlgn="t"/>
            <a:endParaRPr lang="en-US" dirty="0">
              <a:solidFill>
                <a:schemeClr val="accent5">
                  <a:lumMod val="75000"/>
                </a:schemeClr>
              </a:solidFill>
            </a:endParaRPr>
          </a:p>
          <a:p>
            <a:endParaRPr lang="en-US" dirty="0">
              <a:solidFill>
                <a:schemeClr val="accent5">
                  <a:lumMod val="75000"/>
                </a:schemeClr>
              </a:solidFill>
            </a:endParaRPr>
          </a:p>
        </p:txBody>
      </p:sp>
    </p:spTree>
    <p:extLst>
      <p:ext uri="{BB962C8B-B14F-4D97-AF65-F5344CB8AC3E}">
        <p14:creationId xmlns:p14="http://schemas.microsoft.com/office/powerpoint/2010/main" val="18915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890976"/>
            <a:ext cx="12192000" cy="1967023"/>
          </a:xfrm>
          <a:prstGeom prst="rect">
            <a:avLst/>
          </a:prstGeom>
          <a:solidFill>
            <a:schemeClr val="bg2">
              <a:lumMod val="60000"/>
              <a:lumOff val="4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dirty="0"/>
            </a:br>
            <a:br>
              <a:rPr lang="en-US" dirty="0"/>
            </a:br>
            <a:endParaRPr lang="en-US" dirty="0"/>
          </a:p>
        </p:txBody>
      </p:sp>
      <p:sp>
        <p:nvSpPr>
          <p:cNvPr id="8" name="Rectangle 7"/>
          <p:cNvSpPr/>
          <p:nvPr/>
        </p:nvSpPr>
        <p:spPr>
          <a:xfrm>
            <a:off x="0" y="2800993"/>
            <a:ext cx="12192000" cy="2089983"/>
          </a:xfrm>
          <a:prstGeom prst="rect">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dirty="0"/>
            </a:br>
            <a:br>
              <a:rPr lang="en-US" dirty="0"/>
            </a:br>
            <a:endParaRPr lang="en-US" dirty="0"/>
          </a:p>
        </p:txBody>
      </p:sp>
      <p:sp>
        <p:nvSpPr>
          <p:cNvPr id="9" name="Rectangle 8"/>
          <p:cNvSpPr/>
          <p:nvPr/>
        </p:nvSpPr>
        <p:spPr>
          <a:xfrm>
            <a:off x="0" y="956931"/>
            <a:ext cx="12192000" cy="1838027"/>
          </a:xfrm>
          <a:prstGeom prst="rect">
            <a:avLst/>
          </a:prstGeom>
          <a:solidFill>
            <a:schemeClr val="bg2">
              <a:lumMod val="40000"/>
              <a:lumOff val="6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dirty="0"/>
            </a:br>
            <a:br>
              <a:rPr lang="en-US" dirty="0"/>
            </a:b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58" y="1549870"/>
            <a:ext cx="1343958" cy="134395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58" y="3516894"/>
            <a:ext cx="1343958" cy="134395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358" y="5483917"/>
            <a:ext cx="1343958" cy="134395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0174" y="5483917"/>
            <a:ext cx="1343958" cy="1343958"/>
          </a:xfrm>
          <a:prstGeom prst="rect">
            <a:avLst/>
          </a:prstGeom>
        </p:spPr>
      </p:pic>
      <p:sp>
        <p:nvSpPr>
          <p:cNvPr id="14" name="Rectangle 13"/>
          <p:cNvSpPr/>
          <p:nvPr/>
        </p:nvSpPr>
        <p:spPr>
          <a:xfrm>
            <a:off x="2020186" y="1209453"/>
            <a:ext cx="1339702" cy="98882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Get Orientation on CPL Process</a:t>
            </a:r>
          </a:p>
        </p:txBody>
      </p:sp>
      <p:sp>
        <p:nvSpPr>
          <p:cNvPr id="15" name="Rectangle 14"/>
          <p:cNvSpPr/>
          <p:nvPr/>
        </p:nvSpPr>
        <p:spPr>
          <a:xfrm>
            <a:off x="3966656" y="1209453"/>
            <a:ext cx="1339702" cy="98882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Complete the Prior Learning Wizard</a:t>
            </a:r>
          </a:p>
        </p:txBody>
      </p:sp>
      <p:sp>
        <p:nvSpPr>
          <p:cNvPr id="16" name="Rectangle 15"/>
          <p:cNvSpPr/>
          <p:nvPr/>
        </p:nvSpPr>
        <p:spPr>
          <a:xfrm>
            <a:off x="5913126" y="1209453"/>
            <a:ext cx="1339702" cy="98882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View Possible College &amp; Opportunities</a:t>
            </a:r>
          </a:p>
        </p:txBody>
      </p:sp>
      <p:sp>
        <p:nvSpPr>
          <p:cNvPr id="17" name="Rectangle 16"/>
          <p:cNvSpPr/>
          <p:nvPr/>
        </p:nvSpPr>
        <p:spPr>
          <a:xfrm>
            <a:off x="7859596" y="1209453"/>
            <a:ext cx="1339702" cy="98882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Complete one or more CPL Petitions</a:t>
            </a:r>
          </a:p>
        </p:txBody>
      </p:sp>
      <p:sp>
        <p:nvSpPr>
          <p:cNvPr id="18" name="Rectangle 17"/>
          <p:cNvSpPr/>
          <p:nvPr/>
        </p:nvSpPr>
        <p:spPr>
          <a:xfrm>
            <a:off x="1987584" y="3694459"/>
            <a:ext cx="1339702" cy="98882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Counsel Adult Student on CPL Eligibility &amp; Enrollment</a:t>
            </a:r>
          </a:p>
        </p:txBody>
      </p:sp>
      <p:sp>
        <p:nvSpPr>
          <p:cNvPr id="19" name="Rectangle 18"/>
          <p:cNvSpPr/>
          <p:nvPr/>
        </p:nvSpPr>
        <p:spPr>
          <a:xfrm>
            <a:off x="3966656" y="3694459"/>
            <a:ext cx="1339702" cy="98882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Create &amp; Manage CPL Petition</a:t>
            </a:r>
          </a:p>
        </p:txBody>
      </p:sp>
      <p:sp>
        <p:nvSpPr>
          <p:cNvPr id="20" name="Rectangle 19"/>
          <p:cNvSpPr/>
          <p:nvPr/>
        </p:nvSpPr>
        <p:spPr>
          <a:xfrm>
            <a:off x="5913126" y="3694459"/>
            <a:ext cx="1339702" cy="988828"/>
          </a:xfrm>
          <a:prstGeom prst="rect">
            <a:avLst/>
          </a:prstGeom>
          <a:solidFill>
            <a:schemeClr val="accent5">
              <a:lumMod val="50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Submit for Credit and Close Petition</a:t>
            </a: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9444" y="2770225"/>
            <a:ext cx="879485" cy="879485"/>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3720" y="2770225"/>
            <a:ext cx="879485" cy="879485"/>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30698" y="2770224"/>
            <a:ext cx="879485" cy="879485"/>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27676" y="2771377"/>
            <a:ext cx="879485" cy="879485"/>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8015" y="2770225"/>
            <a:ext cx="879485" cy="879485"/>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4176" y="3516979"/>
            <a:ext cx="915998" cy="915998"/>
          </a:xfrm>
          <a:prstGeom prst="rect">
            <a:avLst/>
          </a:prstGeom>
        </p:spPr>
      </p:pic>
      <p:cxnSp>
        <p:nvCxnSpPr>
          <p:cNvPr id="28" name="Straight Arrow Connector 27"/>
          <p:cNvCxnSpPr>
            <a:stCxn id="14" idx="3"/>
            <a:endCxn id="15" idx="1"/>
          </p:cNvCxnSpPr>
          <p:nvPr/>
        </p:nvCxnSpPr>
        <p:spPr>
          <a:xfrm>
            <a:off x="3359888" y="1703867"/>
            <a:ext cx="60676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a:stCxn id="15" idx="3"/>
            <a:endCxn id="16" idx="1"/>
          </p:cNvCxnSpPr>
          <p:nvPr/>
        </p:nvCxnSpPr>
        <p:spPr>
          <a:xfrm>
            <a:off x="5306358" y="1703867"/>
            <a:ext cx="60676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Connector: Elbow 33"/>
          <p:cNvCxnSpPr>
            <a:stCxn id="16" idx="2"/>
            <a:endCxn id="18" idx="0"/>
          </p:cNvCxnSpPr>
          <p:nvPr/>
        </p:nvCxnSpPr>
        <p:spPr>
          <a:xfrm rot="5400000">
            <a:off x="3872117" y="983599"/>
            <a:ext cx="1496178" cy="3925542"/>
          </a:xfrm>
          <a:prstGeom prst="bentConnector3">
            <a:avLst>
              <a:gd name="adj1" fmla="val 10105"/>
            </a:avLst>
          </a:prstGeom>
          <a:ln>
            <a:tailEnd type="triangle"/>
          </a:ln>
        </p:spPr>
        <p:style>
          <a:lnRef idx="3">
            <a:schemeClr val="dk1"/>
          </a:lnRef>
          <a:fillRef idx="0">
            <a:schemeClr val="dk1"/>
          </a:fillRef>
          <a:effectRef idx="2">
            <a:schemeClr val="dk1"/>
          </a:effectRef>
          <a:fontRef idx="minor">
            <a:schemeClr val="tx1"/>
          </a:fontRef>
        </p:style>
      </p:cxnSp>
      <p:cxnSp>
        <p:nvCxnSpPr>
          <p:cNvPr id="39" name="Connector: Elbow 38"/>
          <p:cNvCxnSpPr>
            <a:stCxn id="19" idx="0"/>
            <a:endCxn id="17" idx="2"/>
          </p:cNvCxnSpPr>
          <p:nvPr/>
        </p:nvCxnSpPr>
        <p:spPr>
          <a:xfrm rot="5400000" flipH="1" flipV="1">
            <a:off x="5834888" y="999900"/>
            <a:ext cx="1496178" cy="3892940"/>
          </a:xfrm>
          <a:prstGeom prst="bentConnector3">
            <a:avLst>
              <a:gd name="adj1" fmla="val 74616"/>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42" name="Straight Arrow Connector 41"/>
          <p:cNvCxnSpPr>
            <a:stCxn id="18" idx="3"/>
            <a:endCxn id="19" idx="1"/>
          </p:cNvCxnSpPr>
          <p:nvPr/>
        </p:nvCxnSpPr>
        <p:spPr>
          <a:xfrm>
            <a:off x="3327286" y="4188873"/>
            <a:ext cx="63937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a:stCxn id="19" idx="3"/>
            <a:endCxn id="20" idx="1"/>
          </p:cNvCxnSpPr>
          <p:nvPr/>
        </p:nvCxnSpPr>
        <p:spPr>
          <a:xfrm>
            <a:off x="5306358" y="4188873"/>
            <a:ext cx="60676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8" name="Rectangle 47"/>
          <p:cNvSpPr/>
          <p:nvPr/>
        </p:nvSpPr>
        <p:spPr>
          <a:xfrm>
            <a:off x="3966656" y="5231578"/>
            <a:ext cx="1339702" cy="9888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Work With Adult Student to Complete ePortfolio</a:t>
            </a:r>
          </a:p>
        </p:txBody>
      </p:sp>
      <p:sp>
        <p:nvSpPr>
          <p:cNvPr id="49" name="Rectangle 48"/>
          <p:cNvSpPr/>
          <p:nvPr/>
        </p:nvSpPr>
        <p:spPr>
          <a:xfrm>
            <a:off x="6473883" y="5231578"/>
            <a:ext cx="2113629" cy="9888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Determine if College Credit Should be Awarded for ePortfolio Petition</a:t>
            </a:r>
          </a:p>
        </p:txBody>
      </p:sp>
      <p:cxnSp>
        <p:nvCxnSpPr>
          <p:cNvPr id="54" name="Connector: Elbow 53"/>
          <p:cNvCxnSpPr>
            <a:stCxn id="17" idx="3"/>
            <a:endCxn id="48" idx="2"/>
          </p:cNvCxnSpPr>
          <p:nvPr/>
        </p:nvCxnSpPr>
        <p:spPr>
          <a:xfrm flipH="1">
            <a:off x="4636507" y="1703867"/>
            <a:ext cx="4562791" cy="4516539"/>
          </a:xfrm>
          <a:prstGeom prst="bentConnector4">
            <a:avLst>
              <a:gd name="adj1" fmla="val -5010"/>
              <a:gd name="adj2" fmla="val 105061"/>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57" name="Straight Arrow Connector 56"/>
          <p:cNvCxnSpPr>
            <a:stCxn id="48" idx="3"/>
            <a:endCxn id="49" idx="1"/>
          </p:cNvCxnSpPr>
          <p:nvPr/>
        </p:nvCxnSpPr>
        <p:spPr>
          <a:xfrm>
            <a:off x="5306358" y="5725992"/>
            <a:ext cx="116752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1" name="Connector: Elbow 60"/>
          <p:cNvCxnSpPr>
            <a:stCxn id="20" idx="3"/>
          </p:cNvCxnSpPr>
          <p:nvPr/>
        </p:nvCxnSpPr>
        <p:spPr>
          <a:xfrm>
            <a:off x="7252828" y="4188873"/>
            <a:ext cx="710965" cy="1036670"/>
          </a:xfrm>
          <a:prstGeom prst="bentConnector2">
            <a:avLst/>
          </a:prstGeom>
          <a:ln>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68" name="TextBox 67"/>
          <p:cNvSpPr txBox="1"/>
          <p:nvPr/>
        </p:nvSpPr>
        <p:spPr>
          <a:xfrm>
            <a:off x="200044" y="956929"/>
            <a:ext cx="1482585" cy="369332"/>
          </a:xfrm>
          <a:prstGeom prst="rect">
            <a:avLst/>
          </a:prstGeom>
          <a:noFill/>
        </p:spPr>
        <p:txBody>
          <a:bodyPr wrap="none" rtlCol="0">
            <a:spAutoFit/>
          </a:bodyPr>
          <a:lstStyle/>
          <a:p>
            <a:r>
              <a:rPr lang="en-US" u="sng" dirty="0"/>
              <a:t>Adult Student</a:t>
            </a:r>
          </a:p>
        </p:txBody>
      </p:sp>
      <p:sp>
        <p:nvSpPr>
          <p:cNvPr id="69" name="TextBox 68"/>
          <p:cNvSpPr txBox="1"/>
          <p:nvPr/>
        </p:nvSpPr>
        <p:spPr>
          <a:xfrm>
            <a:off x="200044" y="2923952"/>
            <a:ext cx="1546577" cy="646331"/>
          </a:xfrm>
          <a:prstGeom prst="rect">
            <a:avLst/>
          </a:prstGeom>
          <a:noFill/>
        </p:spPr>
        <p:txBody>
          <a:bodyPr wrap="none" rtlCol="0">
            <a:spAutoFit/>
          </a:bodyPr>
          <a:lstStyle/>
          <a:p>
            <a:r>
              <a:rPr lang="en-US" dirty="0"/>
              <a:t>CPL Specialist</a:t>
            </a:r>
            <a:br>
              <a:rPr lang="en-US" u="sng" dirty="0"/>
            </a:br>
            <a:r>
              <a:rPr lang="en-US" u="sng" dirty="0"/>
              <a:t>(Local College)</a:t>
            </a:r>
          </a:p>
        </p:txBody>
      </p:sp>
      <p:sp>
        <p:nvSpPr>
          <p:cNvPr id="70" name="TextBox 69"/>
          <p:cNvSpPr txBox="1"/>
          <p:nvPr/>
        </p:nvSpPr>
        <p:spPr>
          <a:xfrm>
            <a:off x="232039" y="4891931"/>
            <a:ext cx="1770228" cy="646331"/>
          </a:xfrm>
          <a:prstGeom prst="rect">
            <a:avLst/>
          </a:prstGeom>
          <a:noFill/>
        </p:spPr>
        <p:txBody>
          <a:bodyPr wrap="none" rtlCol="0">
            <a:spAutoFit/>
          </a:bodyPr>
          <a:lstStyle/>
          <a:p>
            <a:r>
              <a:rPr lang="en-US" dirty="0"/>
              <a:t>Portfolio Coach</a:t>
            </a:r>
            <a:br>
              <a:rPr lang="en-US" u="sng" dirty="0"/>
            </a:br>
            <a:r>
              <a:rPr lang="en-US" u="sng" dirty="0"/>
              <a:t>(North Shore CC)</a:t>
            </a:r>
          </a:p>
        </p:txBody>
      </p:sp>
      <p:sp>
        <p:nvSpPr>
          <p:cNvPr id="71" name="TextBox 70"/>
          <p:cNvSpPr txBox="1"/>
          <p:nvPr/>
        </p:nvSpPr>
        <p:spPr>
          <a:xfrm>
            <a:off x="9484176" y="4890976"/>
            <a:ext cx="2533654" cy="646331"/>
          </a:xfrm>
          <a:prstGeom prst="rect">
            <a:avLst/>
          </a:prstGeom>
          <a:noFill/>
        </p:spPr>
        <p:txBody>
          <a:bodyPr wrap="square" rtlCol="0">
            <a:spAutoFit/>
          </a:bodyPr>
          <a:lstStyle/>
          <a:p>
            <a:pPr algn="r"/>
            <a:r>
              <a:rPr lang="en-US" dirty="0"/>
              <a:t>Portfolio Evaluator</a:t>
            </a:r>
            <a:br>
              <a:rPr lang="en-US" dirty="0"/>
            </a:br>
            <a:r>
              <a:rPr lang="en-US" u="sng" dirty="0"/>
              <a:t>(Statewide SME/Faculty)</a:t>
            </a:r>
          </a:p>
        </p:txBody>
      </p:sp>
      <p:sp>
        <p:nvSpPr>
          <p:cNvPr id="79" name="Speech Bubble: Rectangle 78"/>
          <p:cNvSpPr/>
          <p:nvPr/>
        </p:nvSpPr>
        <p:spPr>
          <a:xfrm>
            <a:off x="10058400" y="1209453"/>
            <a:ext cx="1358900" cy="670147"/>
          </a:xfrm>
          <a:prstGeom prst="wedgeRectCallout">
            <a:avLst>
              <a:gd name="adj1" fmla="val -90574"/>
              <a:gd name="adj2" fmla="val 6459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If Petition is ePortfolio</a:t>
            </a:r>
          </a:p>
        </p:txBody>
      </p:sp>
      <p:sp>
        <p:nvSpPr>
          <p:cNvPr id="80" name="Title 1"/>
          <p:cNvSpPr>
            <a:spLocks noGrp="1"/>
          </p:cNvSpPr>
          <p:nvPr>
            <p:ph type="title"/>
          </p:nvPr>
        </p:nvSpPr>
        <p:spPr>
          <a:xfrm>
            <a:off x="838200" y="85920"/>
            <a:ext cx="10515600" cy="686350"/>
          </a:xfrm>
        </p:spPr>
        <p:txBody>
          <a:bodyPr>
            <a:normAutofit/>
          </a:bodyPr>
          <a:lstStyle/>
          <a:p>
            <a:pPr algn="ctr"/>
            <a:r>
              <a:rPr lang="en-US" sz="3600" dirty="0">
                <a:solidFill>
                  <a:srgbClr val="0070C0"/>
                </a:solidFill>
              </a:rPr>
              <a:t>Credit for Prior Learning Application Overview</a:t>
            </a:r>
          </a:p>
        </p:txBody>
      </p:sp>
    </p:spTree>
    <p:extLst>
      <p:ext uri="{BB962C8B-B14F-4D97-AF65-F5344CB8AC3E}">
        <p14:creationId xmlns:p14="http://schemas.microsoft.com/office/powerpoint/2010/main" val="455983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buClr>
                <a:schemeClr val="dk1"/>
              </a:buClr>
              <a:buSzPct val="25000"/>
            </a:pPr>
            <a:r>
              <a:rPr lang="en" dirty="0">
                <a:solidFill>
                  <a:schemeClr val="accent5">
                    <a:lumMod val="75000"/>
                  </a:schemeClr>
                </a:solidFill>
                <a:latin typeface="Avenir"/>
                <a:ea typeface="Avenir"/>
                <a:cs typeface="Avenir"/>
                <a:sym typeface="Avenir"/>
              </a:rPr>
              <a:t>Massachusetts Community Colleges </a:t>
            </a:r>
            <a:br>
              <a:rPr lang="en" dirty="0">
                <a:solidFill>
                  <a:schemeClr val="accent5">
                    <a:lumMod val="75000"/>
                  </a:schemeClr>
                </a:solidFill>
                <a:latin typeface="Avenir"/>
                <a:ea typeface="Avenir"/>
                <a:cs typeface="Avenir"/>
                <a:sym typeface="Avenir"/>
              </a:rPr>
            </a:br>
            <a:r>
              <a:rPr lang="en" dirty="0">
                <a:solidFill>
                  <a:schemeClr val="accent5">
                    <a:lumMod val="75000"/>
                  </a:schemeClr>
                </a:solidFill>
                <a:latin typeface="Avenir"/>
                <a:ea typeface="Avenir"/>
                <a:cs typeface="Avenir"/>
                <a:sym typeface="Avenir"/>
              </a:rPr>
              <a:t>Go Open Statewide OER Initiative</a:t>
            </a:r>
          </a:p>
        </p:txBody>
      </p:sp>
      <p:sp>
        <p:nvSpPr>
          <p:cNvPr id="3" name="Rectangle 2"/>
          <p:cNvSpPr/>
          <p:nvPr/>
        </p:nvSpPr>
        <p:spPr>
          <a:xfrm>
            <a:off x="480291" y="2593387"/>
            <a:ext cx="5560291" cy="3194721"/>
          </a:xfrm>
          <a:prstGeom prst="rect">
            <a:avLst/>
          </a:prstGeom>
        </p:spPr>
        <p:txBody>
          <a:bodyPr wrap="square">
            <a:spAutoFit/>
          </a:bodyPr>
          <a:lstStyle/>
          <a:p>
            <a:pPr marL="457200" lvl="0" indent="-368300" defTabSz="914400">
              <a:lnSpc>
                <a:spcPct val="90000"/>
              </a:lnSpc>
              <a:buClr>
                <a:srgbClr val="FFFFFF"/>
              </a:buClr>
              <a:buSzPct val="91666"/>
              <a:buFont typeface="Avenir"/>
              <a:buChar char="•"/>
            </a:pPr>
            <a:r>
              <a:rPr lang="en-US" sz="3200" b="1" kern="0" dirty="0">
                <a:solidFill>
                  <a:schemeClr val="bg1"/>
                </a:solidFill>
                <a:latin typeface="Avenir"/>
                <a:ea typeface="Avenir"/>
                <a:cs typeface="Avenir"/>
                <a:sym typeface="Avenir"/>
              </a:rPr>
              <a:t>101</a:t>
            </a:r>
            <a:r>
              <a:rPr lang="en-US" sz="3200" kern="0" dirty="0">
                <a:solidFill>
                  <a:schemeClr val="bg1"/>
                </a:solidFill>
                <a:latin typeface="Avenir"/>
                <a:ea typeface="Avenir"/>
                <a:cs typeface="Avenir"/>
                <a:sym typeface="Avenir"/>
              </a:rPr>
              <a:t> Faculty are participating in the project (Rounds 1 &amp; 2)</a:t>
            </a:r>
          </a:p>
          <a:p>
            <a:pPr lvl="0" defTabSz="914400">
              <a:lnSpc>
                <a:spcPct val="90000"/>
              </a:lnSpc>
            </a:pPr>
            <a:endParaRPr lang="en-US" sz="3200" kern="0" dirty="0">
              <a:solidFill>
                <a:schemeClr val="bg1"/>
              </a:solidFill>
              <a:latin typeface="Avenir"/>
              <a:ea typeface="Avenir"/>
              <a:cs typeface="Avenir"/>
              <a:sym typeface="Avenir"/>
            </a:endParaRPr>
          </a:p>
          <a:p>
            <a:pPr marL="457200" lvl="0" indent="-368300" defTabSz="914400">
              <a:lnSpc>
                <a:spcPct val="90000"/>
              </a:lnSpc>
              <a:buClr>
                <a:srgbClr val="FFFFFF"/>
              </a:buClr>
              <a:buSzPct val="91666"/>
              <a:buFont typeface="Avenir"/>
              <a:buChar char="•"/>
            </a:pPr>
            <a:r>
              <a:rPr lang="en-US" sz="3200" b="1" kern="0" dirty="0">
                <a:solidFill>
                  <a:schemeClr val="bg1"/>
                </a:solidFill>
                <a:latin typeface="Avenir"/>
                <a:ea typeface="Avenir"/>
                <a:cs typeface="Avenir"/>
                <a:sym typeface="Avenir"/>
              </a:rPr>
              <a:t>8,116</a:t>
            </a:r>
            <a:r>
              <a:rPr lang="en-US" sz="3200" kern="0" dirty="0">
                <a:solidFill>
                  <a:schemeClr val="bg1"/>
                </a:solidFill>
                <a:latin typeface="Avenir"/>
                <a:ea typeface="Avenir"/>
                <a:cs typeface="Avenir"/>
                <a:sym typeface="Avenir"/>
              </a:rPr>
              <a:t> Students will save over </a:t>
            </a:r>
            <a:r>
              <a:rPr lang="en-US" sz="3200" b="1" kern="0" dirty="0">
                <a:solidFill>
                  <a:schemeClr val="bg1"/>
                </a:solidFill>
                <a:latin typeface="Avenir"/>
                <a:ea typeface="Avenir"/>
                <a:cs typeface="Avenir"/>
                <a:sym typeface="Avenir"/>
              </a:rPr>
              <a:t>$1.2 million</a:t>
            </a:r>
            <a:r>
              <a:rPr lang="en-US" sz="3200" kern="0" dirty="0">
                <a:solidFill>
                  <a:schemeClr val="bg1"/>
                </a:solidFill>
                <a:latin typeface="Avenir"/>
                <a:ea typeface="Avenir"/>
                <a:cs typeface="Avenir"/>
                <a:sym typeface="Avenir"/>
              </a:rPr>
              <a:t> during the first academic year</a:t>
            </a:r>
          </a:p>
        </p:txBody>
      </p:sp>
      <p:pic>
        <p:nvPicPr>
          <p:cNvPr id="4" name="Shape 386"/>
          <p:cNvPicPr preferRelativeResize="0"/>
          <p:nvPr/>
        </p:nvPicPr>
        <p:blipFill>
          <a:blip r:embed="rId2">
            <a:alphaModFix/>
          </a:blip>
          <a:stretch>
            <a:fillRect/>
          </a:stretch>
        </p:blipFill>
        <p:spPr>
          <a:xfrm>
            <a:off x="5809673" y="2207491"/>
            <a:ext cx="5902036" cy="3870035"/>
          </a:xfrm>
          <a:prstGeom prst="rect">
            <a:avLst/>
          </a:prstGeom>
          <a:noFill/>
          <a:ln>
            <a:noFill/>
          </a:ln>
        </p:spPr>
      </p:pic>
    </p:spTree>
    <p:extLst>
      <p:ext uri="{BB962C8B-B14F-4D97-AF65-F5344CB8AC3E}">
        <p14:creationId xmlns:p14="http://schemas.microsoft.com/office/powerpoint/2010/main" val="139701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021138"/>
            <a:ext cx="9144000" cy="1655762"/>
          </a:xfrm>
        </p:spPr>
        <p:txBody>
          <a:bodyPr/>
          <a:lstStyle/>
          <a:p>
            <a:r>
              <a:rPr lang="en-US" dirty="0"/>
              <a:t>TAACCCT Round 4</a:t>
            </a:r>
          </a:p>
          <a:p>
            <a:r>
              <a:rPr lang="en-US" dirty="0"/>
              <a:t>Sustainability Virtual Institute</a:t>
            </a:r>
          </a:p>
          <a:p>
            <a:r>
              <a:rPr lang="en-US" dirty="0"/>
              <a:t>Iowa’s 15 Community Colleges</a:t>
            </a:r>
          </a:p>
        </p:txBody>
      </p:sp>
      <p:pic>
        <p:nvPicPr>
          <p:cNvPr id="4" name="Picture 3"/>
          <p:cNvPicPr>
            <a:picLocks noChangeAspect="1"/>
          </p:cNvPicPr>
          <p:nvPr/>
        </p:nvPicPr>
        <p:blipFill>
          <a:blip r:embed="rId2"/>
          <a:stretch>
            <a:fillRect/>
          </a:stretch>
        </p:blipFill>
        <p:spPr>
          <a:xfrm>
            <a:off x="3927475" y="744696"/>
            <a:ext cx="4337050" cy="2946242"/>
          </a:xfrm>
          <a:prstGeom prst="rect">
            <a:avLst/>
          </a:prstGeom>
        </p:spPr>
      </p:pic>
    </p:spTree>
    <p:extLst>
      <p:ext uri="{BB962C8B-B14F-4D97-AF65-F5344CB8AC3E}">
        <p14:creationId xmlns:p14="http://schemas.microsoft.com/office/powerpoint/2010/main" val="1788789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13" y="99873"/>
            <a:ext cx="6136472" cy="6600820"/>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17E94965-98BF-4D45-86A3-6876A91DC283}"/>
              </a:ext>
            </a:extLst>
          </p:cNvPr>
          <p:cNvPicPr>
            <a:picLocks noChangeAspect="1"/>
          </p:cNvPicPr>
          <p:nvPr/>
        </p:nvPicPr>
        <p:blipFill>
          <a:blip r:embed="rId4"/>
          <a:stretch>
            <a:fillRect/>
          </a:stretch>
        </p:blipFill>
        <p:spPr>
          <a:xfrm>
            <a:off x="5126930" y="969818"/>
            <a:ext cx="7568747" cy="4479066"/>
          </a:xfrm>
          <a:prstGeom prst="rect">
            <a:avLst/>
          </a:prstGeom>
        </p:spPr>
      </p:pic>
    </p:spTree>
    <p:custDataLst>
      <p:tags r:id="rId1"/>
    </p:custDataLst>
    <p:extLst>
      <p:ext uri="{BB962C8B-B14F-4D97-AF65-F5344CB8AC3E}">
        <p14:creationId xmlns:p14="http://schemas.microsoft.com/office/powerpoint/2010/main" val="43254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165" y="146650"/>
            <a:ext cx="11171246" cy="6383570"/>
          </a:xfrm>
          <a:prstGeom prst="rect">
            <a:avLst/>
          </a:prstGeom>
        </p:spPr>
      </p:pic>
    </p:spTree>
    <p:extLst>
      <p:ext uri="{BB962C8B-B14F-4D97-AF65-F5344CB8AC3E}">
        <p14:creationId xmlns:p14="http://schemas.microsoft.com/office/powerpoint/2010/main" val="1739659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4633" y="769196"/>
            <a:ext cx="8604985" cy="923330"/>
          </a:xfrm>
          <a:prstGeom prst="rect">
            <a:avLst/>
          </a:prstGeom>
          <a:noFill/>
        </p:spPr>
        <p:txBody>
          <a:bodyPr wrap="square" rtlCol="0">
            <a:spAutoFit/>
          </a:bodyPr>
          <a:lstStyle/>
          <a:p>
            <a:endParaRPr lang="en-US" dirty="0"/>
          </a:p>
          <a:p>
            <a:pPr algn="r"/>
            <a:r>
              <a:rPr lang="en-US" dirty="0"/>
              <a:t>		</a:t>
            </a:r>
          </a:p>
          <a:p>
            <a:pPr algn="r"/>
            <a:r>
              <a:rPr lang="en-US" dirty="0"/>
              <a:t>					</a:t>
            </a:r>
            <a:endParaRPr lang="en-US" sz="2400" dirty="0"/>
          </a:p>
        </p:txBody>
      </p:sp>
      <p:sp>
        <p:nvSpPr>
          <p:cNvPr id="5" name="Text Placeholder 4"/>
          <p:cNvSpPr>
            <a:spLocks noGrp="1"/>
          </p:cNvSpPr>
          <p:nvPr>
            <p:ph type="body" sz="quarter" idx="10"/>
          </p:nvPr>
        </p:nvSpPr>
        <p:spPr>
          <a:xfrm>
            <a:off x="2000250" y="448734"/>
            <a:ext cx="8077137" cy="6110687"/>
          </a:xfrm>
        </p:spPr>
        <p:txBody>
          <a:bodyPr/>
          <a:lstStyle/>
          <a:p>
            <a:pPr algn="ctr">
              <a:spcBef>
                <a:spcPts val="0"/>
              </a:spcBef>
            </a:pPr>
            <a:endParaRPr lang="en-US" sz="3200" dirty="0"/>
          </a:p>
          <a:p>
            <a:pPr algn="ctr">
              <a:spcBef>
                <a:spcPts val="0"/>
              </a:spcBef>
            </a:pPr>
            <a:endParaRPr lang="en-US" sz="3200" dirty="0"/>
          </a:p>
          <a:p>
            <a:pPr algn="ctr">
              <a:spcBef>
                <a:spcPts val="0"/>
              </a:spcBef>
            </a:pPr>
            <a:r>
              <a:rPr lang="en-US" sz="3200" dirty="0"/>
              <a:t>Kansas Technical Re/training Among Industry-targeted Networks (KanTRAIN) Sustainability Planning </a:t>
            </a:r>
          </a:p>
          <a:p>
            <a:pPr algn="ctr">
              <a:spcBef>
                <a:spcPts val="0"/>
              </a:spcBef>
            </a:pPr>
            <a:endParaRPr lang="en-US" sz="3600" dirty="0"/>
          </a:p>
          <a:p>
            <a:pPr algn="ctr">
              <a:spcBef>
                <a:spcPts val="0"/>
              </a:spcBef>
            </a:pPr>
            <a:r>
              <a:rPr lang="en-US" dirty="0"/>
              <a:t>Pamela Combes</a:t>
            </a:r>
          </a:p>
          <a:p>
            <a:pPr algn="ctr">
              <a:spcBef>
                <a:spcPts val="0"/>
              </a:spcBef>
            </a:pPr>
            <a:r>
              <a:rPr lang="en-US" dirty="0"/>
              <a:t>KanTRAIN Grant Director</a:t>
            </a:r>
          </a:p>
          <a:p>
            <a:pPr algn="ctr">
              <a:spcBef>
                <a:spcPts val="0"/>
              </a:spcBef>
            </a:pPr>
            <a:r>
              <a:rPr lang="en-US" dirty="0"/>
              <a:t>Flint Hills Technical College</a:t>
            </a:r>
          </a:p>
          <a:p>
            <a:pPr algn="ctr">
              <a:spcBef>
                <a:spcPts val="0"/>
              </a:spcBef>
            </a:pPr>
            <a:endParaRPr lang="en-US" dirty="0"/>
          </a:p>
          <a:p>
            <a:pPr algn="ctr">
              <a:spcBef>
                <a:spcPts val="0"/>
              </a:spcBef>
            </a:pPr>
            <a:r>
              <a:rPr lang="en-US" dirty="0"/>
              <a:t>Christa Smith</a:t>
            </a:r>
          </a:p>
          <a:p>
            <a:pPr algn="ctr">
              <a:spcBef>
                <a:spcPts val="0"/>
              </a:spcBef>
            </a:pPr>
            <a:r>
              <a:rPr lang="en-US" dirty="0"/>
              <a:t>KanTRAIN Research Analyst</a:t>
            </a:r>
          </a:p>
          <a:p>
            <a:pPr algn="ctr">
              <a:spcBef>
                <a:spcPts val="0"/>
              </a:spcBef>
            </a:pPr>
            <a:r>
              <a:rPr lang="en-US" dirty="0"/>
              <a:t>Washburn University</a:t>
            </a:r>
            <a:endParaRPr lang="en-US" sz="2000" dirty="0"/>
          </a:p>
          <a:p>
            <a:pPr algn="r">
              <a:spcBef>
                <a:spcPts val="0"/>
              </a:spcBef>
            </a:pPr>
            <a:endParaRPr lang="en-US" sz="2000"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76670" y="5492372"/>
            <a:ext cx="2000716" cy="1067048"/>
          </a:xfrm>
          <a:prstGeom prst="rect">
            <a:avLst/>
          </a:prstGeom>
        </p:spPr>
      </p:pic>
    </p:spTree>
    <p:extLst>
      <p:ext uri="{BB962C8B-B14F-4D97-AF65-F5344CB8AC3E}">
        <p14:creationId xmlns:p14="http://schemas.microsoft.com/office/powerpoint/2010/main" val="1112280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89863" y="983500"/>
            <a:ext cx="4204004" cy="1131050"/>
          </a:xfrm>
        </p:spPr>
        <p:txBody>
          <a:bodyPr>
            <a:normAutofit/>
          </a:bodyPr>
          <a:lstStyle/>
          <a:p>
            <a:r>
              <a:rPr lang="en-US" sz="2800" dirty="0"/>
              <a:t>KanTRAIN Background</a:t>
            </a:r>
          </a:p>
        </p:txBody>
      </p:sp>
      <p:sp>
        <p:nvSpPr>
          <p:cNvPr id="4" name="Text Placeholder 3"/>
          <p:cNvSpPr>
            <a:spLocks noGrp="1"/>
          </p:cNvSpPr>
          <p:nvPr>
            <p:ph type="body" sz="quarter" idx="10"/>
          </p:nvPr>
        </p:nvSpPr>
        <p:spPr>
          <a:xfrm>
            <a:off x="4622801" y="1651000"/>
            <a:ext cx="5731933" cy="4682067"/>
          </a:xfrm>
        </p:spPr>
        <p:txBody>
          <a:bodyPr>
            <a:normAutofit lnSpcReduction="10000"/>
          </a:bodyPr>
          <a:lstStyle/>
          <a:p>
            <a:pPr marL="342900" indent="-342900">
              <a:spcBef>
                <a:spcPts val="0"/>
              </a:spcBef>
              <a:buFont typeface="Arial" panose="020B0604020202020204" pitchFamily="34" charset="0"/>
              <a:buChar char="•"/>
            </a:pPr>
            <a:r>
              <a:rPr lang="en-US" dirty="0"/>
              <a:t>$11,997,957 Round 4 TAACCCT grant award</a:t>
            </a:r>
          </a:p>
          <a:p>
            <a:pPr>
              <a:spcBef>
                <a:spcPts val="0"/>
              </a:spcBef>
            </a:pPr>
            <a:endParaRPr lang="en-US" dirty="0"/>
          </a:p>
          <a:p>
            <a:pPr marL="342900" indent="-342900">
              <a:spcBef>
                <a:spcPts val="0"/>
              </a:spcBef>
              <a:buFont typeface="Arial" panose="020B0604020202020204" pitchFamily="34" charset="0"/>
              <a:buChar char="•"/>
            </a:pPr>
            <a:r>
              <a:rPr lang="en-US" dirty="0"/>
              <a:t>State-wide (Kansas) consortium </a:t>
            </a:r>
          </a:p>
          <a:p>
            <a:pPr marL="1257300" lvl="1" indent="-342900">
              <a:spcBef>
                <a:spcPts val="0"/>
              </a:spcBef>
              <a:buFont typeface="Arial" panose="020B0604020202020204" pitchFamily="34" charset="0"/>
              <a:buChar char="•"/>
            </a:pPr>
            <a:r>
              <a:rPr lang="en-US" dirty="0"/>
              <a:t>Washburn University</a:t>
            </a:r>
          </a:p>
          <a:p>
            <a:pPr marL="1257300" lvl="1" indent="-342900">
              <a:spcBef>
                <a:spcPts val="0"/>
              </a:spcBef>
              <a:buFont typeface="Arial" panose="020B0604020202020204" pitchFamily="34" charset="0"/>
              <a:buChar char="•"/>
            </a:pPr>
            <a:r>
              <a:rPr lang="en-US" dirty="0"/>
              <a:t>Washburn Institute of Technology</a:t>
            </a:r>
          </a:p>
          <a:p>
            <a:pPr marL="1257300" lvl="1" indent="-342900">
              <a:spcBef>
                <a:spcPts val="0"/>
              </a:spcBef>
              <a:buFont typeface="Arial" panose="020B0604020202020204" pitchFamily="34" charset="0"/>
              <a:buChar char="•"/>
            </a:pPr>
            <a:r>
              <a:rPr lang="en-US" dirty="0"/>
              <a:t>Flint Hills Technical College</a:t>
            </a:r>
          </a:p>
          <a:p>
            <a:pPr marL="1257300" lvl="1" indent="-342900">
              <a:spcBef>
                <a:spcPts val="0"/>
              </a:spcBef>
              <a:buFont typeface="Arial" panose="020B0604020202020204" pitchFamily="34" charset="0"/>
              <a:buChar char="•"/>
            </a:pPr>
            <a:r>
              <a:rPr lang="en-US" dirty="0"/>
              <a:t>Garden City Community College</a:t>
            </a:r>
          </a:p>
          <a:p>
            <a:pPr marL="1257300" lvl="1" indent="-342900">
              <a:spcBef>
                <a:spcPts val="0"/>
              </a:spcBef>
              <a:buFont typeface="Arial" panose="020B0604020202020204" pitchFamily="34" charset="0"/>
              <a:buChar char="•"/>
            </a:pPr>
            <a:r>
              <a:rPr lang="en-US" dirty="0"/>
              <a:t>Wichita Area Technical College</a:t>
            </a:r>
          </a:p>
          <a:p>
            <a:pPr>
              <a:spcBef>
                <a:spcPts val="0"/>
              </a:spcBef>
            </a:pPr>
            <a:endParaRPr lang="en-US" dirty="0"/>
          </a:p>
          <a:p>
            <a:pPr marL="342900" indent="-342900">
              <a:spcBef>
                <a:spcPts val="0"/>
              </a:spcBef>
              <a:buFont typeface="Arial" panose="020B0604020202020204" pitchFamily="34" charset="0"/>
              <a:buChar char="•"/>
            </a:pPr>
            <a:r>
              <a:rPr lang="en-US" dirty="0"/>
              <a:t>Focus on two core industries:</a:t>
            </a:r>
          </a:p>
          <a:p>
            <a:pPr marL="1257300" lvl="1" indent="-342900">
              <a:spcBef>
                <a:spcPts val="0"/>
              </a:spcBef>
              <a:buFont typeface="Arial" panose="020B0604020202020204" pitchFamily="34" charset="0"/>
              <a:buChar char="•"/>
            </a:pPr>
            <a:r>
              <a:rPr lang="en-US" dirty="0"/>
              <a:t>Health Care</a:t>
            </a:r>
          </a:p>
          <a:p>
            <a:pPr marL="1257300" lvl="1" indent="-342900">
              <a:spcBef>
                <a:spcPts val="0"/>
              </a:spcBef>
              <a:buFont typeface="Arial" panose="020B0604020202020204" pitchFamily="34" charset="0"/>
              <a:buChar char="•"/>
            </a:pPr>
            <a:r>
              <a:rPr lang="en-US" dirty="0"/>
              <a:t>Advanced Manufacturing</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l="12785" r="15070"/>
          <a:stretch/>
        </p:blipFill>
        <p:spPr>
          <a:xfrm>
            <a:off x="1524001" y="10"/>
            <a:ext cx="2743200" cy="6857990"/>
          </a:xfrm>
          <a:prstGeom prst="rect">
            <a:avLst/>
          </a:prstGeom>
          <a:effectLst/>
        </p:spPr>
      </p:pic>
    </p:spTree>
    <p:extLst>
      <p:ext uri="{BB962C8B-B14F-4D97-AF65-F5344CB8AC3E}">
        <p14:creationId xmlns:p14="http://schemas.microsoft.com/office/powerpoint/2010/main" val="893059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91201" y="997035"/>
            <a:ext cx="4597400" cy="484632"/>
          </a:xfrm>
        </p:spPr>
        <p:txBody>
          <a:bodyPr>
            <a:normAutofit/>
          </a:bodyPr>
          <a:lstStyle/>
          <a:p>
            <a:pPr algn="ctr"/>
            <a:r>
              <a:rPr lang="en-US" dirty="0"/>
              <a:t>KanTRAIN Sustainability Process</a:t>
            </a:r>
          </a:p>
        </p:txBody>
      </p:sp>
      <p:sp>
        <p:nvSpPr>
          <p:cNvPr id="4" name="Text Placeholder 3"/>
          <p:cNvSpPr>
            <a:spLocks noGrp="1"/>
          </p:cNvSpPr>
          <p:nvPr>
            <p:ph type="body" sz="quarter" idx="10"/>
          </p:nvPr>
        </p:nvSpPr>
        <p:spPr>
          <a:xfrm>
            <a:off x="4368800" y="1578322"/>
            <a:ext cx="6019800" cy="5110345"/>
          </a:xfrm>
        </p:spPr>
        <p:txBody>
          <a:bodyPr/>
          <a:lstStyle/>
          <a:p>
            <a:pPr>
              <a:spcBef>
                <a:spcPts val="0"/>
              </a:spcBef>
            </a:pPr>
            <a:r>
              <a:rPr lang="en-US" dirty="0"/>
              <a:t>Grant level sustainability work:</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r>
              <a:rPr lang="en-US" dirty="0"/>
              <a:t>Started by keeping the end in mind</a:t>
            </a:r>
          </a:p>
          <a:p>
            <a:pPr indent="-4572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r>
              <a:rPr lang="en-US" dirty="0"/>
              <a:t>SOAR Analysis</a:t>
            </a:r>
          </a:p>
          <a:p>
            <a:pPr lvl="1">
              <a:spcBef>
                <a:spcPts val="0"/>
              </a:spcBef>
              <a:buFont typeface="Arial" panose="020B0604020202020204" pitchFamily="34" charset="0"/>
              <a:buChar char="•"/>
            </a:pPr>
            <a:r>
              <a:rPr lang="en-US" dirty="0"/>
              <a:t>Strengths</a:t>
            </a:r>
          </a:p>
          <a:p>
            <a:pPr lvl="1">
              <a:spcBef>
                <a:spcPts val="0"/>
              </a:spcBef>
              <a:buFont typeface="Arial" panose="020B0604020202020204" pitchFamily="34" charset="0"/>
              <a:buChar char="•"/>
            </a:pPr>
            <a:r>
              <a:rPr lang="en-US" dirty="0"/>
              <a:t>Opportunities</a:t>
            </a:r>
          </a:p>
          <a:p>
            <a:pPr lvl="1">
              <a:spcBef>
                <a:spcPts val="0"/>
              </a:spcBef>
              <a:buFont typeface="Arial" panose="020B0604020202020204" pitchFamily="34" charset="0"/>
              <a:buChar char="•"/>
            </a:pPr>
            <a:r>
              <a:rPr lang="en-US" dirty="0"/>
              <a:t>Aspirations</a:t>
            </a:r>
          </a:p>
          <a:p>
            <a:pPr lvl="1">
              <a:spcBef>
                <a:spcPts val="0"/>
              </a:spcBef>
              <a:buFont typeface="Arial" panose="020B0604020202020204" pitchFamily="34" charset="0"/>
              <a:buChar char="•"/>
            </a:pPr>
            <a:r>
              <a:rPr lang="en-US" dirty="0"/>
              <a:t>Results</a:t>
            </a:r>
          </a:p>
          <a:p>
            <a:pPr marL="457200" lvl="1" indent="0">
              <a:spcBef>
                <a:spcPts val="0"/>
              </a:spcBef>
              <a:buNone/>
            </a:pPr>
            <a:endParaRPr lang="en-US" dirty="0"/>
          </a:p>
          <a:p>
            <a:pPr marL="342900" indent="-342900">
              <a:spcBef>
                <a:spcPts val="0"/>
              </a:spcBef>
              <a:buFont typeface="Arial" panose="020B0604020202020204" pitchFamily="34" charset="0"/>
              <a:buChar char="•"/>
            </a:pPr>
            <a:r>
              <a:rPr lang="en-US" dirty="0"/>
              <a:t>Results, as measured by</a:t>
            </a:r>
          </a:p>
          <a:p>
            <a:pPr>
              <a:spcBef>
                <a:spcPts val="0"/>
              </a:spcBef>
            </a:pPr>
            <a:endParaRPr lang="en-US" dirty="0"/>
          </a:p>
          <a:p>
            <a:pPr indent="-457200">
              <a:spcBef>
                <a:spcPts val="0"/>
              </a:spcBef>
              <a:buFont typeface="Arial" panose="020B0604020202020204" pitchFamily="34" charset="0"/>
              <a:buChar char="•"/>
            </a:pPr>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b="-123"/>
          <a:stretch/>
        </p:blipFill>
        <p:spPr>
          <a:xfrm>
            <a:off x="1524000" y="0"/>
            <a:ext cx="2743200" cy="6858000"/>
          </a:xfrm>
          <a:prstGeom prst="rect">
            <a:avLst/>
          </a:prstGeom>
        </p:spPr>
      </p:pic>
    </p:spTree>
    <p:extLst>
      <p:ext uri="{BB962C8B-B14F-4D97-AF65-F5344CB8AC3E}">
        <p14:creationId xmlns:p14="http://schemas.microsoft.com/office/powerpoint/2010/main" val="895135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5898" y="822171"/>
            <a:ext cx="4241488" cy="746329"/>
          </a:xfrm>
        </p:spPr>
        <p:txBody>
          <a:bodyPr>
            <a:normAutofit/>
          </a:bodyPr>
          <a:lstStyle/>
          <a:p>
            <a:pPr algn="ctr"/>
            <a:r>
              <a:rPr lang="en-US" dirty="0"/>
              <a:t>KanTRAIN Sustainability Process</a:t>
            </a:r>
          </a:p>
        </p:txBody>
      </p:sp>
      <p:sp>
        <p:nvSpPr>
          <p:cNvPr id="4" name="Text Placeholder 3"/>
          <p:cNvSpPr>
            <a:spLocks noGrp="1"/>
          </p:cNvSpPr>
          <p:nvPr>
            <p:ph type="body" sz="quarter" idx="10"/>
          </p:nvPr>
        </p:nvSpPr>
        <p:spPr>
          <a:xfrm>
            <a:off x="4810891" y="1568500"/>
            <a:ext cx="5510600" cy="5053681"/>
          </a:xfrm>
        </p:spPr>
        <p:txBody>
          <a:bodyPr>
            <a:normAutofit fontScale="92500"/>
          </a:bodyPr>
          <a:lstStyle/>
          <a:p>
            <a:r>
              <a:rPr lang="en-US" dirty="0"/>
              <a:t>Site-Based sustainability work:</a:t>
            </a:r>
          </a:p>
          <a:p>
            <a:endParaRPr lang="en-US" dirty="0"/>
          </a:p>
          <a:p>
            <a:pPr marL="342900" indent="-342900">
              <a:buFont typeface="Arial" panose="020B0604020202020204" pitchFamily="34" charset="0"/>
              <a:buChar char="•"/>
            </a:pPr>
            <a:r>
              <a:rPr lang="en-US" dirty="0"/>
              <a:t>Align Innovations/Practices/Methods to TAACCCT Core Elements</a:t>
            </a:r>
          </a:p>
          <a:p>
            <a:pPr marL="1257300" lvl="1" indent="-342900">
              <a:buFont typeface="Arial" panose="020B0604020202020204" pitchFamily="34" charset="0"/>
              <a:buChar char="•"/>
            </a:pPr>
            <a:r>
              <a:rPr lang="en-US" b="1" dirty="0"/>
              <a:t>Evidence-based designs </a:t>
            </a:r>
          </a:p>
          <a:p>
            <a:pPr marL="1603375" lvl="2" indent="-342900">
              <a:buFont typeface="Arial" panose="020B0604020202020204" pitchFamily="34" charset="0"/>
              <a:buChar char="•"/>
            </a:pPr>
            <a:r>
              <a:rPr lang="en-US" i="1" dirty="0"/>
              <a:t>Sustain the AWS certification process established during the grant</a:t>
            </a:r>
          </a:p>
          <a:p>
            <a:pPr marL="342900" indent="-342900">
              <a:buFont typeface="Arial" panose="020B0604020202020204" pitchFamily="34" charset="0"/>
              <a:buChar char="•"/>
            </a:pPr>
            <a:r>
              <a:rPr lang="en-US" dirty="0"/>
              <a:t>What has had the greatest impact?</a:t>
            </a:r>
          </a:p>
          <a:p>
            <a:pPr marL="1257300" lvl="1" indent="-342900">
              <a:buFont typeface="Arial" panose="020B0604020202020204" pitchFamily="34" charset="0"/>
              <a:buChar char="•"/>
            </a:pPr>
            <a:r>
              <a:rPr lang="en-US" b="1" dirty="0"/>
              <a:t>Sector strategies and employer engagement</a:t>
            </a:r>
          </a:p>
          <a:p>
            <a:pPr marL="1603375" lvl="2" indent="-342900">
              <a:buFont typeface="Arial" panose="020B0604020202020204" pitchFamily="34" charset="0"/>
              <a:buChar char="•"/>
            </a:pPr>
            <a:r>
              <a:rPr lang="en-US" i="1" dirty="0"/>
              <a:t>Sustain the annual Reverse Career Fair event which creates a strong connection between the college, students, and businesses</a:t>
            </a:r>
          </a:p>
          <a:p>
            <a:endParaRPr lang="en-US" dirty="0"/>
          </a:p>
        </p:txBody>
      </p:sp>
      <p:pic>
        <p:nvPicPr>
          <p:cNvPr id="5" name="Picture 4"/>
          <p:cNvPicPr>
            <a:picLocks noChangeAspect="1"/>
          </p:cNvPicPr>
          <p:nvPr/>
        </p:nvPicPr>
        <p:blipFill>
          <a:blip r:embed="rId3"/>
          <a:stretch>
            <a:fillRect/>
          </a:stretch>
        </p:blipFill>
        <p:spPr>
          <a:xfrm>
            <a:off x="1524000" y="-594"/>
            <a:ext cx="2743438" cy="6858594"/>
          </a:xfrm>
          <a:prstGeom prst="rect">
            <a:avLst/>
          </a:prstGeom>
        </p:spPr>
      </p:pic>
    </p:spTree>
    <p:extLst>
      <p:ext uri="{BB962C8B-B14F-4D97-AF65-F5344CB8AC3E}">
        <p14:creationId xmlns:p14="http://schemas.microsoft.com/office/powerpoint/2010/main" val="1418880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10891" y="1552575"/>
            <a:ext cx="5266496" cy="595224"/>
          </a:xfrm>
        </p:spPr>
        <p:txBody>
          <a:bodyPr>
            <a:normAutofit fontScale="92500"/>
          </a:bodyPr>
          <a:lstStyle/>
          <a:p>
            <a:r>
              <a:rPr lang="en-US" dirty="0"/>
              <a:t>Prioritize Innovations/Practices/Methods</a:t>
            </a:r>
          </a:p>
        </p:txBody>
      </p:sp>
      <p:sp>
        <p:nvSpPr>
          <p:cNvPr id="4" name="Text Placeholder 3"/>
          <p:cNvSpPr>
            <a:spLocks noGrp="1"/>
          </p:cNvSpPr>
          <p:nvPr>
            <p:ph type="body" sz="quarter" idx="10"/>
          </p:nvPr>
        </p:nvSpPr>
        <p:spPr/>
        <p:txBody>
          <a:bodyPr>
            <a:normAutofit/>
          </a:bodyPr>
          <a:lstStyle/>
          <a:p>
            <a:pPr marL="342900" indent="-342900">
              <a:buFont typeface="Arial" panose="020B0604020202020204" pitchFamily="34" charset="0"/>
              <a:buChar char="•"/>
            </a:pPr>
            <a:r>
              <a:rPr lang="en-US" dirty="0"/>
              <a:t>Which are critical to success?</a:t>
            </a:r>
          </a:p>
          <a:p>
            <a:pPr marL="342900" indent="-342900">
              <a:buFont typeface="Arial" panose="020B0604020202020204" pitchFamily="34" charset="0"/>
              <a:buChar char="•"/>
            </a:pPr>
            <a:r>
              <a:rPr lang="en-US" dirty="0"/>
              <a:t>Does this align with the institution’s strategic plan?</a:t>
            </a:r>
          </a:p>
          <a:p>
            <a:pPr marL="342900" indent="-342900">
              <a:buFont typeface="Arial" panose="020B0604020202020204" pitchFamily="34" charset="0"/>
              <a:buChar char="•"/>
            </a:pPr>
            <a:r>
              <a:rPr lang="en-US" dirty="0"/>
              <a:t>Do you have college leadership on-board?</a:t>
            </a:r>
          </a:p>
          <a:p>
            <a:pPr marL="342900" indent="-342900">
              <a:buFont typeface="Arial" panose="020B0604020202020204" pitchFamily="34" charset="0"/>
              <a:buChar char="•"/>
            </a:pPr>
            <a:r>
              <a:rPr lang="en-US" dirty="0"/>
              <a:t>Support your plan with performance data</a:t>
            </a:r>
          </a:p>
          <a:p>
            <a:pPr marL="1257300" lvl="1" indent="-342900">
              <a:buFont typeface="Arial" panose="020B0604020202020204" pitchFamily="34" charset="0"/>
              <a:buChar char="•"/>
            </a:pPr>
            <a:r>
              <a:rPr lang="en-US" dirty="0"/>
              <a:t>Use the QNPR and APR</a:t>
            </a:r>
          </a:p>
          <a:p>
            <a:pPr marL="1257300" lvl="1" indent="-342900">
              <a:buFont typeface="Arial" panose="020B0604020202020204" pitchFamily="34" charset="0"/>
              <a:buChar char="•"/>
            </a:pPr>
            <a:r>
              <a:rPr lang="en-US" dirty="0"/>
              <a:t>Enrollment</a:t>
            </a:r>
          </a:p>
          <a:p>
            <a:pPr marL="1257300" lvl="1" indent="-342900">
              <a:buFont typeface="Arial" panose="020B0604020202020204" pitchFamily="34" charset="0"/>
              <a:buChar char="•"/>
            </a:pPr>
            <a:r>
              <a:rPr lang="en-US" dirty="0"/>
              <a:t>Employment</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1" r="40823" b="-1"/>
          <a:stretch/>
        </p:blipFill>
        <p:spPr>
          <a:xfrm>
            <a:off x="1524021" y="10"/>
            <a:ext cx="2743180" cy="6857990"/>
          </a:xfrm>
          <a:prstGeom prst="rect">
            <a:avLst/>
          </a:prstGeom>
          <a:effectLst/>
        </p:spPr>
      </p:pic>
    </p:spTree>
    <p:extLst>
      <p:ext uri="{BB962C8B-B14F-4D97-AF65-F5344CB8AC3E}">
        <p14:creationId xmlns:p14="http://schemas.microsoft.com/office/powerpoint/2010/main" val="992024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000250" y="159250"/>
            <a:ext cx="8077137" cy="1967934"/>
          </a:xfrm>
        </p:spPr>
        <p:txBody>
          <a:bodyPr numCol="1">
            <a:normAutofit/>
          </a:bodyPr>
          <a:lstStyle/>
          <a:p>
            <a:pPr>
              <a:spcBef>
                <a:spcPts val="0"/>
              </a:spcBef>
            </a:pPr>
            <a:endParaRPr lang="en-US" b="0" dirty="0"/>
          </a:p>
          <a:p>
            <a:pPr>
              <a:spcBef>
                <a:spcPts val="0"/>
              </a:spcBef>
            </a:pPr>
            <a:endParaRPr lang="en-US" b="0" dirty="0"/>
          </a:p>
          <a:p>
            <a:pPr>
              <a:spcBef>
                <a:spcPts val="0"/>
              </a:spcBef>
            </a:pPr>
            <a:endParaRPr lang="en-US" b="0" dirty="0"/>
          </a:p>
          <a:p>
            <a:pPr>
              <a:spcBef>
                <a:spcPts val="0"/>
              </a:spcBef>
            </a:pPr>
            <a:r>
              <a:rPr lang="en-US" b="0" dirty="0"/>
              <a:t>KanTRAIN</a:t>
            </a:r>
            <a:endParaRPr lang="en-US" sz="1800" b="0" dirty="0">
              <a:solidFill>
                <a:prstClr val="black"/>
              </a:solidFill>
            </a:endParaRPr>
          </a:p>
          <a:p>
            <a:pPr algn="l">
              <a:spcBef>
                <a:spcPts val="0"/>
              </a:spcBef>
            </a:pPr>
            <a:endParaRPr lang="en-US" sz="1600" b="0" dirty="0">
              <a:solidFill>
                <a:prstClr val="black"/>
              </a:solidFill>
            </a:endParaRPr>
          </a:p>
          <a:p>
            <a:endParaRPr lang="en-US" dirty="0"/>
          </a:p>
        </p:txBody>
      </p:sp>
      <p:sp>
        <p:nvSpPr>
          <p:cNvPr id="6" name="Text Placeholder 4"/>
          <p:cNvSpPr txBox="1">
            <a:spLocks/>
          </p:cNvSpPr>
          <p:nvPr/>
        </p:nvSpPr>
        <p:spPr>
          <a:xfrm>
            <a:off x="1822384" y="1982805"/>
            <a:ext cx="8537609" cy="1309035"/>
          </a:xfrm>
          <a:prstGeom prst="rect">
            <a:avLst/>
          </a:prstGeom>
        </p:spPr>
        <p:txBody>
          <a:bodyPr vert="horz" numCol="3"/>
          <a:lstStyle>
            <a:lvl1pPr marL="0" indent="0" algn="ctr" defTabSz="914400" rtl="0" eaLnBrk="1" latinLnBrk="0" hangingPunct="1">
              <a:spcBef>
                <a:spcPts val="2000"/>
              </a:spcBef>
              <a:buClr>
                <a:schemeClr val="bg1">
                  <a:lumMod val="65000"/>
                </a:schemeClr>
              </a:buClr>
              <a:buSzPct val="90000"/>
              <a:buFont typeface="Lucida Grande"/>
              <a:buNone/>
              <a:defRPr sz="2400" b="1" i="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Lucida Grande"/>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Lucida Grande"/>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Lucida Grande"/>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Lucida Grande"/>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a:spcBef>
                <a:spcPts val="0"/>
              </a:spcBef>
              <a:buClrTx/>
              <a:buSzTx/>
            </a:pPr>
            <a:endParaRPr lang="en-US" sz="1800" b="0" dirty="0">
              <a:solidFill>
                <a:prstClr val="black"/>
              </a:solidFill>
            </a:endParaRPr>
          </a:p>
          <a:p>
            <a:pPr>
              <a:spcBef>
                <a:spcPts val="0"/>
              </a:spcBef>
              <a:buClrTx/>
              <a:buSzTx/>
            </a:pPr>
            <a:r>
              <a:rPr lang="en-US" sz="1800" b="0" dirty="0">
                <a:solidFill>
                  <a:prstClr val="black"/>
                </a:solidFill>
              </a:rPr>
              <a:t>Christa Smith</a:t>
            </a:r>
          </a:p>
          <a:p>
            <a:pPr>
              <a:spcBef>
                <a:spcPts val="0"/>
              </a:spcBef>
              <a:buClrTx/>
              <a:buSzTx/>
            </a:pPr>
            <a:r>
              <a:rPr lang="en-US" sz="1600" b="0" dirty="0" err="1">
                <a:solidFill>
                  <a:prstClr val="black"/>
                </a:solidFill>
              </a:rPr>
              <a:t>KanTRAIN</a:t>
            </a:r>
            <a:r>
              <a:rPr lang="en-US" sz="1600" b="0" dirty="0">
                <a:solidFill>
                  <a:prstClr val="black"/>
                </a:solidFill>
              </a:rPr>
              <a:t> Research Analyst</a:t>
            </a:r>
          </a:p>
          <a:p>
            <a:pPr>
              <a:spcBef>
                <a:spcPts val="0"/>
              </a:spcBef>
              <a:buClrTx/>
              <a:buSzTx/>
            </a:pPr>
            <a:r>
              <a:rPr lang="en-US" sz="1600" b="0" dirty="0">
                <a:solidFill>
                  <a:prstClr val="black"/>
                </a:solidFill>
                <a:hlinkClick r:id="rId2"/>
              </a:rPr>
              <a:t>christa.smith@washburn.edu</a:t>
            </a:r>
            <a:endParaRPr lang="en-US" sz="1600" b="0" dirty="0">
              <a:solidFill>
                <a:prstClr val="black"/>
              </a:solidFill>
            </a:endParaRPr>
          </a:p>
          <a:p>
            <a:pPr>
              <a:spcBef>
                <a:spcPts val="0"/>
              </a:spcBef>
              <a:buClrTx/>
              <a:buSzTx/>
            </a:pPr>
            <a:r>
              <a:rPr lang="en-US" sz="1600" b="0" dirty="0">
                <a:solidFill>
                  <a:prstClr val="black"/>
                </a:solidFill>
              </a:rPr>
              <a:t>785-670-2288</a:t>
            </a: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endParaRPr lang="en-US" sz="1800" b="0" dirty="0">
              <a:solidFill>
                <a:prstClr val="black"/>
              </a:solidFill>
            </a:endParaRPr>
          </a:p>
          <a:p>
            <a:pPr>
              <a:spcBef>
                <a:spcPts val="0"/>
              </a:spcBef>
              <a:buClrTx/>
              <a:buSzTx/>
            </a:pPr>
            <a:r>
              <a:rPr lang="en-US" sz="1800" b="0" dirty="0">
                <a:solidFill>
                  <a:prstClr val="black"/>
                </a:solidFill>
              </a:rPr>
              <a:t>Debra </a:t>
            </a:r>
            <a:r>
              <a:rPr lang="en-US" sz="1800" b="0" dirty="0" err="1">
                <a:solidFill>
                  <a:prstClr val="black"/>
                </a:solidFill>
              </a:rPr>
              <a:t>Mikulka</a:t>
            </a:r>
            <a:endParaRPr lang="en-US" sz="1800" b="0" dirty="0">
              <a:solidFill>
                <a:prstClr val="black"/>
              </a:solidFill>
            </a:endParaRPr>
          </a:p>
          <a:p>
            <a:pPr>
              <a:spcBef>
                <a:spcPts val="0"/>
              </a:spcBef>
              <a:buClrTx/>
              <a:buSzTx/>
            </a:pPr>
            <a:r>
              <a:rPr lang="en-US" sz="1600" b="0" dirty="0" err="1">
                <a:solidFill>
                  <a:prstClr val="black"/>
                </a:solidFill>
              </a:rPr>
              <a:t>KanTRAIN</a:t>
            </a:r>
            <a:r>
              <a:rPr lang="en-US" sz="1600" b="0" dirty="0">
                <a:solidFill>
                  <a:prstClr val="black"/>
                </a:solidFill>
              </a:rPr>
              <a:t> Project Director</a:t>
            </a:r>
          </a:p>
          <a:p>
            <a:pPr>
              <a:spcBef>
                <a:spcPts val="0"/>
              </a:spcBef>
              <a:buClrTx/>
              <a:buSzTx/>
            </a:pPr>
            <a:r>
              <a:rPr lang="en-US" sz="1600" b="0" dirty="0">
                <a:solidFill>
                  <a:prstClr val="black"/>
                </a:solidFill>
                <a:hlinkClick r:id="rId3"/>
              </a:rPr>
              <a:t>debra.mikulka@washburn.edu</a:t>
            </a:r>
            <a:endParaRPr lang="en-US" sz="1600" b="0" dirty="0">
              <a:solidFill>
                <a:prstClr val="black"/>
              </a:solidFill>
            </a:endParaRPr>
          </a:p>
          <a:p>
            <a:pPr>
              <a:spcBef>
                <a:spcPts val="0"/>
              </a:spcBef>
            </a:pPr>
            <a:r>
              <a:rPr lang="en-US" sz="1600" b="0" dirty="0">
                <a:solidFill>
                  <a:prstClr val="black"/>
                </a:solidFill>
              </a:rPr>
              <a:t>785-670-1403</a:t>
            </a: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endParaRPr lang="en-US" sz="1600" b="0" dirty="0">
              <a:solidFill>
                <a:prstClr val="black"/>
              </a:solidFill>
            </a:endParaRPr>
          </a:p>
          <a:p>
            <a:pPr>
              <a:spcBef>
                <a:spcPts val="0"/>
              </a:spcBef>
            </a:pPr>
            <a:r>
              <a:rPr lang="en-US" sz="1800" b="0" dirty="0">
                <a:solidFill>
                  <a:prstClr val="black"/>
                </a:solidFill>
              </a:rPr>
              <a:t>Pamela Combes</a:t>
            </a:r>
          </a:p>
          <a:p>
            <a:pPr>
              <a:spcBef>
                <a:spcPts val="0"/>
              </a:spcBef>
            </a:pPr>
            <a:r>
              <a:rPr lang="en-US" sz="1600" b="0" dirty="0" err="1">
                <a:solidFill>
                  <a:prstClr val="black"/>
                </a:solidFill>
              </a:rPr>
              <a:t>KanTRAIN</a:t>
            </a:r>
            <a:r>
              <a:rPr lang="en-US" sz="1600" b="0" dirty="0">
                <a:solidFill>
                  <a:prstClr val="black"/>
                </a:solidFill>
              </a:rPr>
              <a:t> Grant Director</a:t>
            </a:r>
          </a:p>
          <a:p>
            <a:pPr>
              <a:spcBef>
                <a:spcPts val="0"/>
              </a:spcBef>
            </a:pPr>
            <a:r>
              <a:rPr lang="en-US" sz="1600" b="0" dirty="0">
                <a:solidFill>
                  <a:prstClr val="black"/>
                </a:solidFill>
                <a:hlinkClick r:id="rId4"/>
              </a:rPr>
              <a:t>pcombes@fhtc.edu</a:t>
            </a:r>
            <a:endParaRPr lang="en-US" sz="1600" b="0" dirty="0">
              <a:solidFill>
                <a:prstClr val="black"/>
              </a:solidFill>
            </a:endParaRPr>
          </a:p>
          <a:p>
            <a:pPr>
              <a:spcBef>
                <a:spcPts val="0"/>
              </a:spcBef>
            </a:pPr>
            <a:r>
              <a:rPr lang="en-US" sz="1600" b="0" dirty="0">
                <a:solidFill>
                  <a:prstClr val="black"/>
                </a:solidFill>
              </a:rPr>
              <a:t>785-670-</a:t>
            </a:r>
          </a:p>
          <a:p>
            <a:pPr>
              <a:spcBef>
                <a:spcPts val="0"/>
              </a:spcBef>
            </a:pPr>
            <a:endParaRPr lang="en-US" sz="1600" b="0" dirty="0">
              <a:solidFill>
                <a:prstClr val="black"/>
              </a:solidFill>
            </a:endParaRPr>
          </a:p>
          <a:p>
            <a:pPr>
              <a:spcBef>
                <a:spcPts val="0"/>
              </a:spcBef>
            </a:pPr>
            <a:endParaRPr lang="en-US" sz="1600" b="0" dirty="0"/>
          </a:p>
          <a:p>
            <a:pPr>
              <a:spcBef>
                <a:spcPts val="0"/>
              </a:spcBef>
            </a:pPr>
            <a:endParaRPr lang="en-US" sz="1600" b="0" dirty="0"/>
          </a:p>
          <a:p>
            <a:pPr algn="l">
              <a:spcBef>
                <a:spcPts val="0"/>
              </a:spcBef>
              <a:buClrTx/>
              <a:buSzTx/>
            </a:pPr>
            <a:endParaRPr lang="en-US" sz="1600" b="0" dirty="0">
              <a:solidFill>
                <a:prstClr val="black"/>
              </a:solidFill>
            </a:endParaRPr>
          </a:p>
          <a:p>
            <a:endParaRPr lang="en-US" dirty="0"/>
          </a:p>
        </p:txBody>
      </p:sp>
    </p:spTree>
    <p:extLst>
      <p:ext uri="{BB962C8B-B14F-4D97-AF65-F5344CB8AC3E}">
        <p14:creationId xmlns:p14="http://schemas.microsoft.com/office/powerpoint/2010/main" val="2030775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199" y="1447802"/>
            <a:ext cx="8229600" cy="4794378"/>
          </a:xfrm>
        </p:spPr>
        <p:txBody>
          <a:bodyPr>
            <a:normAutofit fontScale="92500" lnSpcReduction="10000"/>
          </a:bodyPr>
          <a:lstStyle/>
          <a:p>
            <a:pPr marL="0" indent="0">
              <a:buNone/>
            </a:pPr>
            <a:endParaRPr lang="en-US" dirty="0"/>
          </a:p>
          <a:p>
            <a:pPr marL="0" indent="0">
              <a:buNone/>
            </a:pPr>
            <a:endParaRPr lang="en-US" dirty="0"/>
          </a:p>
          <a:p>
            <a:pPr marL="0" indent="0">
              <a:buNone/>
            </a:pPr>
            <a:r>
              <a:rPr lang="en-US" dirty="0"/>
              <a:t>Career Pathway Scorecard</a:t>
            </a:r>
          </a:p>
          <a:p>
            <a:pPr marL="0" indent="0" algn="ctr">
              <a:buNone/>
            </a:pPr>
            <a:endParaRPr lang="en-US" dirty="0"/>
          </a:p>
          <a:p>
            <a:r>
              <a:rPr lang="en-US" dirty="0"/>
              <a:t>TAACCCT 4, Exceeding the Cap</a:t>
            </a:r>
          </a:p>
          <a:p>
            <a:r>
              <a:rPr lang="en-US" b="1" dirty="0"/>
              <a:t>A</a:t>
            </a:r>
            <a:r>
              <a:rPr lang="en-US" dirty="0"/>
              <a:t>dvancing </a:t>
            </a:r>
            <a:r>
              <a:rPr lang="en-US" b="1" dirty="0"/>
              <a:t>C</a:t>
            </a:r>
            <a:r>
              <a:rPr lang="en-US" dirty="0"/>
              <a:t>areers of </a:t>
            </a:r>
            <a:r>
              <a:rPr lang="en-US" b="1" dirty="0"/>
              <a:t>T</a:t>
            </a:r>
            <a:r>
              <a:rPr lang="en-US" dirty="0"/>
              <a:t>AA and </a:t>
            </a:r>
            <a:r>
              <a:rPr lang="en-US" b="1" dirty="0"/>
              <a:t>T</a:t>
            </a:r>
            <a:r>
              <a:rPr lang="en-US" dirty="0"/>
              <a:t>ransitioners (ACT2)</a:t>
            </a:r>
          </a:p>
          <a:p>
            <a:pPr marL="0" indent="0">
              <a:buNone/>
            </a:pPr>
            <a:endParaRPr lang="en-US" dirty="0"/>
          </a:p>
          <a:p>
            <a:pPr marL="0" indent="0">
              <a:buNone/>
            </a:pPr>
            <a:r>
              <a:rPr lang="en-US" dirty="0"/>
              <a:t>Take Career Pathway Advancement in Wisconsin to Greater Scale and Alignment.</a:t>
            </a:r>
          </a:p>
          <a:p>
            <a:pPr marL="0" indent="0">
              <a:buNone/>
            </a:pPr>
            <a:endParaRPr lang="en-US" dirty="0"/>
          </a:p>
          <a:p>
            <a:pPr marL="0" indent="0" algn="ctr">
              <a:buNone/>
            </a:pPr>
            <a:r>
              <a:rPr lang="en-US" dirty="0"/>
              <a:t>Using Data to Inform Decisions</a:t>
            </a:r>
          </a:p>
          <a:p>
            <a:pPr marL="0" indent="0">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950" y="1081087"/>
            <a:ext cx="3502098" cy="996680"/>
          </a:xfrm>
          <a:prstGeom prst="rect">
            <a:avLst/>
          </a:prstGeom>
        </p:spPr>
      </p:pic>
    </p:spTree>
    <p:extLst>
      <p:ext uri="{BB962C8B-B14F-4D97-AF65-F5344CB8AC3E}">
        <p14:creationId xmlns:p14="http://schemas.microsoft.com/office/powerpoint/2010/main" val="1672805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Placeholder 1"/>
          <p:cNvSpPr txBox="1">
            <a:spLocks/>
          </p:cNvSpPr>
          <p:nvPr/>
        </p:nvSpPr>
        <p:spPr>
          <a:xfrm>
            <a:off x="4766235" y="274638"/>
            <a:ext cx="5444564"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chemeClr val="bg1"/>
              </a:solidFill>
            </a:endParaRPr>
          </a:p>
        </p:txBody>
      </p:sp>
      <p:pic>
        <p:nvPicPr>
          <p:cNvPr id="2" name="Picture 1"/>
          <p:cNvPicPr>
            <a:picLocks noChangeAspect="1"/>
          </p:cNvPicPr>
          <p:nvPr/>
        </p:nvPicPr>
        <p:blipFill>
          <a:blip r:embed="rId3"/>
          <a:stretch>
            <a:fillRect/>
          </a:stretch>
        </p:blipFill>
        <p:spPr>
          <a:xfrm>
            <a:off x="4874645" y="1052827"/>
            <a:ext cx="5336155" cy="5727418"/>
          </a:xfrm>
          <a:prstGeom prst="rect">
            <a:avLst/>
          </a:prstGeom>
        </p:spPr>
      </p:pic>
      <p:sp>
        <p:nvSpPr>
          <p:cNvPr id="3" name="TextBox 2"/>
          <p:cNvSpPr txBox="1"/>
          <p:nvPr/>
        </p:nvSpPr>
        <p:spPr>
          <a:xfrm>
            <a:off x="1686179" y="1275974"/>
            <a:ext cx="3080056" cy="5109091"/>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Using Data to Inform Decisions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20 Indicators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Key Transition Points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Multiple Data Sources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Institutional Research Staff</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Curriculum Development/Approval Process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66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You Sustaining and How? </a:t>
            </a:r>
            <a:r>
              <a:rPr lang="en-US" dirty="0"/>
              <a:t>	</a:t>
            </a:r>
          </a:p>
        </p:txBody>
      </p:sp>
      <p:sp>
        <p:nvSpPr>
          <p:cNvPr id="3" name="Content Placeholder 2"/>
          <p:cNvSpPr>
            <a:spLocks noGrp="1"/>
          </p:cNvSpPr>
          <p:nvPr>
            <p:ph idx="1"/>
          </p:nvPr>
        </p:nvSpPr>
        <p:spPr>
          <a:xfrm>
            <a:off x="838200" y="1690688"/>
            <a:ext cx="10515600" cy="4913312"/>
          </a:xfrm>
        </p:spPr>
        <p:txBody>
          <a:bodyPr>
            <a:normAutofit fontScale="92500" lnSpcReduction="20000"/>
          </a:bodyPr>
          <a:lstStyle/>
          <a:p>
            <a:r>
              <a:rPr lang="en-US" dirty="0"/>
              <a:t>Enhanced and Expanded Simulation Centers &amp; Learning Labs</a:t>
            </a:r>
          </a:p>
          <a:p>
            <a:pPr lvl="1"/>
            <a:r>
              <a:rPr lang="en-US" dirty="0"/>
              <a:t>Colleges enhanced their healthcare simulation centers &amp; increased training capacity by the incorporation of equipment &amp; simulation in the training centers</a:t>
            </a:r>
          </a:p>
          <a:p>
            <a:pPr lvl="2"/>
            <a:r>
              <a:rPr lang="en-US" dirty="0"/>
              <a:t>Partnerships with business &amp; industry </a:t>
            </a:r>
          </a:p>
          <a:p>
            <a:pPr lvl="2"/>
            <a:r>
              <a:rPr lang="en-US" dirty="0"/>
              <a:t>Increased usage of labs at the college</a:t>
            </a:r>
          </a:p>
          <a:p>
            <a:r>
              <a:rPr lang="en-US" dirty="0"/>
              <a:t>Healthcare Simulation Network Group</a:t>
            </a:r>
          </a:p>
          <a:p>
            <a:pPr lvl="1"/>
            <a:r>
              <a:rPr lang="en-US" dirty="0"/>
              <a:t>Iowa’s community college simulation coordinators developed a network to share best practices &amp; align and incorporate International Nursing Association for Clinical Simulation and Learning (INACSL) Standards of Best Practices into training scenarios</a:t>
            </a:r>
          </a:p>
          <a:p>
            <a:pPr lvl="2"/>
            <a:r>
              <a:rPr lang="en-US" dirty="0"/>
              <a:t>The network is supported by the Iowa Department of Education</a:t>
            </a:r>
          </a:p>
          <a:p>
            <a:pPr lvl="2"/>
            <a:r>
              <a:rPr lang="en-US" dirty="0"/>
              <a:t>The network is also supported by the college deans &amp; leadership</a:t>
            </a:r>
          </a:p>
          <a:p>
            <a:r>
              <a:rPr lang="en-US" dirty="0"/>
              <a:t>EMSI Career Coach</a:t>
            </a:r>
          </a:p>
          <a:p>
            <a:pPr lvl="1"/>
            <a:r>
              <a:rPr lang="en-US" dirty="0"/>
              <a:t>All 15 community colleges implemented EMSI Career Coach, which aligns with the Future Ready Iowa portal.  Future Ready Iowa is an initiative to build Iowa’s talent pipeline.  </a:t>
            </a:r>
            <a:r>
              <a:rPr lang="en-US" dirty="0">
                <a:hlinkClick r:id="rId2"/>
              </a:rPr>
              <a:t>www.futurereadyiowa.gov</a:t>
            </a:r>
            <a:r>
              <a:rPr lang="en-US" dirty="0"/>
              <a:t> </a:t>
            </a:r>
          </a:p>
          <a:p>
            <a:pPr lvl="2"/>
            <a:r>
              <a:rPr lang="en-US" dirty="0"/>
              <a:t>Working with college leadership and state agencies on sustainability</a:t>
            </a:r>
          </a:p>
          <a:p>
            <a:endParaRPr lang="en-US" dirty="0"/>
          </a:p>
        </p:txBody>
      </p:sp>
    </p:spTree>
    <p:extLst>
      <p:ext uri="{BB962C8B-B14F-4D97-AF65-F5344CB8AC3E}">
        <p14:creationId xmlns:p14="http://schemas.microsoft.com/office/powerpoint/2010/main" val="353679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22392" r="18718" b="3796"/>
          <a:stretch/>
        </p:blipFill>
        <p:spPr>
          <a:xfrm>
            <a:off x="2101527" y="1442701"/>
            <a:ext cx="8042767" cy="4659520"/>
          </a:xfrm>
          <a:prstGeom prst="rect">
            <a:avLst/>
          </a:prstGeom>
        </p:spPr>
      </p:pic>
      <p:sp>
        <p:nvSpPr>
          <p:cNvPr id="6" name="Rectangle 5"/>
          <p:cNvSpPr/>
          <p:nvPr/>
        </p:nvSpPr>
        <p:spPr>
          <a:xfrm>
            <a:off x="4696409" y="168171"/>
            <a:ext cx="6092889" cy="830997"/>
          </a:xfrm>
          <a:prstGeom prst="rect">
            <a:avLst/>
          </a:prstGeom>
        </p:spPr>
        <p:txBody>
          <a:bodyPr wrap="square">
            <a:spAutoFit/>
          </a:bodyPr>
          <a:lstStyle/>
          <a:p>
            <a:pPr>
              <a:lnSpc>
                <a:spcPct val="150000"/>
              </a:lnSpc>
            </a:pPr>
            <a:r>
              <a:rPr lang="en-US" sz="3200" dirty="0">
                <a:solidFill>
                  <a:schemeClr val="bg1"/>
                </a:solidFill>
                <a:latin typeface="Arial" panose="020B0604020202020204" pitchFamily="34" charset="0"/>
                <a:cs typeface="Arial" panose="020B0604020202020204" pitchFamily="34" charset="0"/>
              </a:rPr>
              <a:t>Sustained In Policy and Practice</a:t>
            </a:r>
          </a:p>
        </p:txBody>
      </p:sp>
    </p:spTree>
    <p:extLst>
      <p:ext uri="{BB962C8B-B14F-4D97-AF65-F5344CB8AC3E}">
        <p14:creationId xmlns:p14="http://schemas.microsoft.com/office/powerpoint/2010/main" val="1750284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2070101" y="2588454"/>
            <a:ext cx="8238807" cy="2405576"/>
          </a:xfrm>
        </p:spPr>
        <p:txBody>
          <a:bodyPr>
            <a:normAutofit/>
          </a:bodyPr>
          <a:lstStyle/>
          <a:p>
            <a:pPr marL="0" indent="0" algn="ctr">
              <a:buNone/>
            </a:pPr>
            <a:r>
              <a:rPr lang="en-US" sz="4800" dirty="0"/>
              <a:t>Ohio TechNet</a:t>
            </a:r>
          </a:p>
        </p:txBody>
      </p:sp>
    </p:spTree>
    <p:extLst>
      <p:ext uri="{BB962C8B-B14F-4D97-AF65-F5344CB8AC3E}">
        <p14:creationId xmlns:p14="http://schemas.microsoft.com/office/powerpoint/2010/main" val="2126999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2"/>
          <p:cNvSpPr txBox="1"/>
          <p:nvPr/>
        </p:nvSpPr>
        <p:spPr>
          <a:xfrm>
            <a:off x="1752600" y="3194905"/>
            <a:ext cx="8686800" cy="448841"/>
          </a:xfrm>
          <a:prstGeom prst="rect">
            <a:avLst/>
          </a:prstGeom>
        </p:spPr>
        <p:txBody>
          <a:bodyPr vert="horz" wrap="square" lIns="0" tIns="0" rIns="0" bIns="0" rtlCol="0">
            <a:spAutoFit/>
          </a:bodyPr>
          <a:lstStyle/>
          <a:p>
            <a:pPr algn="ctr">
              <a:lnSpc>
                <a:spcPts val="2100"/>
              </a:lnSpc>
            </a:pPr>
            <a:r>
              <a:rPr sz="1200" b="1" dirty="0">
                <a:solidFill>
                  <a:srgbClr val="2D6FB7"/>
                </a:solidFill>
                <a:latin typeface="Arial Black" panose="020B0A04020102020204" pitchFamily="34" charset="0"/>
                <a:cs typeface="Gill Sans MT"/>
              </a:rPr>
              <a:t>ADULTS ARE LEARNING INDUSTRY-RECOGNIZED SKILLS  FOR</a:t>
            </a:r>
            <a:r>
              <a:rPr lang="en-US" sz="1200" b="1" dirty="0">
                <a:solidFill>
                  <a:srgbClr val="2D6FB7"/>
                </a:solidFill>
                <a:latin typeface="Arial Black" panose="020B0A04020102020204" pitchFamily="34" charset="0"/>
                <a:cs typeface="Gill Sans MT"/>
              </a:rPr>
              <a:t> </a:t>
            </a:r>
            <a:r>
              <a:rPr sz="1200" b="1" dirty="0">
                <a:solidFill>
                  <a:srgbClr val="2D6FB7"/>
                </a:solidFill>
                <a:latin typeface="Arial Black" panose="020B0A04020102020204" pitchFamily="34" charset="0"/>
                <a:cs typeface="Gill Sans MT"/>
              </a:rPr>
              <a:t> IN-DEMAND OCCUPATIONS</a:t>
            </a:r>
            <a:endParaRPr sz="1200" dirty="0">
              <a:solidFill>
                <a:srgbClr val="2D6FB7"/>
              </a:solidFill>
              <a:latin typeface="Arial Black" panose="020B0A04020102020204" pitchFamily="34" charset="0"/>
              <a:cs typeface="Gill Sans MT"/>
            </a:endParaRPr>
          </a:p>
          <a:p>
            <a:pPr algn="ctr">
              <a:lnSpc>
                <a:spcPts val="1380"/>
              </a:lnSpc>
            </a:pPr>
            <a:r>
              <a:rPr sz="1000" spc="60" dirty="0">
                <a:cs typeface="Arial"/>
              </a:rPr>
              <a:t>that</a:t>
            </a:r>
            <a:r>
              <a:rPr sz="1000" spc="-50" dirty="0">
                <a:cs typeface="Arial"/>
              </a:rPr>
              <a:t> </a:t>
            </a:r>
            <a:r>
              <a:rPr sz="1000" spc="65" dirty="0">
                <a:cs typeface="Arial"/>
              </a:rPr>
              <a:t>provide</a:t>
            </a:r>
            <a:r>
              <a:rPr sz="1000" spc="-50" dirty="0">
                <a:cs typeface="Arial"/>
              </a:rPr>
              <a:t> </a:t>
            </a:r>
            <a:r>
              <a:rPr sz="1000" spc="85" dirty="0">
                <a:cs typeface="Arial"/>
              </a:rPr>
              <a:t>family-supporting</a:t>
            </a:r>
            <a:r>
              <a:rPr sz="1000" spc="-50" dirty="0">
                <a:cs typeface="Arial"/>
              </a:rPr>
              <a:t> </a:t>
            </a:r>
            <a:r>
              <a:rPr sz="1000" spc="20" dirty="0">
                <a:cs typeface="Arial"/>
              </a:rPr>
              <a:t>wages.</a:t>
            </a:r>
            <a:endParaRPr sz="1000" dirty="0">
              <a:cs typeface="Arial"/>
            </a:endParaRPr>
          </a:p>
        </p:txBody>
      </p:sp>
      <p:sp>
        <p:nvSpPr>
          <p:cNvPr id="10" name="Rectangle 9"/>
          <p:cNvSpPr/>
          <p:nvPr/>
        </p:nvSpPr>
        <p:spPr>
          <a:xfrm>
            <a:off x="2694412" y="3657600"/>
            <a:ext cx="1611630" cy="1219200"/>
          </a:xfrm>
          <a:prstGeom prst="rect">
            <a:avLst/>
          </a:prstGeom>
          <a:solidFill>
            <a:srgbClr val="2D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760"/>
              </a:lnSpc>
              <a:spcBef>
                <a:spcPts val="730"/>
              </a:spcBef>
            </a:pPr>
            <a:r>
              <a:rPr lang="en-US" sz="2400" b="1" dirty="0">
                <a:solidFill>
                  <a:srgbClr val="FFFFFF"/>
                </a:solidFill>
                <a:latin typeface="Arial Black" panose="020B0A04020102020204" pitchFamily="34" charset="0"/>
                <a:cs typeface="Gill Sans MT"/>
              </a:rPr>
              <a:t>100+</a:t>
            </a:r>
            <a:endParaRPr lang="en-US" sz="2400" dirty="0">
              <a:solidFill>
                <a:prstClr val="black"/>
              </a:solidFill>
              <a:latin typeface="Arial Black" panose="020B0A04020102020204" pitchFamily="34" charset="0"/>
              <a:cs typeface="Gill Sans MT"/>
            </a:endParaRPr>
          </a:p>
          <a:p>
            <a:pPr algn="ctr">
              <a:lnSpc>
                <a:spcPts val="1320"/>
              </a:lnSpc>
            </a:pPr>
            <a:r>
              <a:rPr lang="en-US" sz="1200" dirty="0">
                <a:solidFill>
                  <a:srgbClr val="FFFFFF"/>
                </a:solidFill>
                <a:cs typeface="Lucida Sans"/>
              </a:rPr>
              <a:t>PROGRAMS CREATED OR ENHANCED</a:t>
            </a:r>
          </a:p>
        </p:txBody>
      </p:sp>
      <p:sp>
        <p:nvSpPr>
          <p:cNvPr id="11" name="Rectangle 10"/>
          <p:cNvSpPr/>
          <p:nvPr/>
        </p:nvSpPr>
        <p:spPr>
          <a:xfrm>
            <a:off x="4443354" y="3657600"/>
            <a:ext cx="1611630" cy="1219200"/>
          </a:xfrm>
          <a:prstGeom prst="rect">
            <a:avLst/>
          </a:prstGeom>
          <a:solidFill>
            <a:srgbClr val="2D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760"/>
              </a:lnSpc>
              <a:spcBef>
                <a:spcPts val="730"/>
              </a:spcBef>
            </a:pPr>
            <a:r>
              <a:rPr lang="en-US" sz="2400" b="1" dirty="0">
                <a:solidFill>
                  <a:srgbClr val="FFFFFF"/>
                </a:solidFill>
                <a:latin typeface="Arial Black" panose="020B0A04020102020204" pitchFamily="34" charset="0"/>
                <a:cs typeface="Gill Sans MT"/>
              </a:rPr>
              <a:t>1451</a:t>
            </a:r>
            <a:endParaRPr lang="en-US" sz="2400" dirty="0">
              <a:solidFill>
                <a:prstClr val="black"/>
              </a:solidFill>
              <a:latin typeface="Arial Black" panose="020B0A04020102020204" pitchFamily="34" charset="0"/>
              <a:cs typeface="Gill Sans MT"/>
            </a:endParaRPr>
          </a:p>
          <a:p>
            <a:pPr algn="ctr">
              <a:lnSpc>
                <a:spcPts val="1320"/>
              </a:lnSpc>
            </a:pPr>
            <a:r>
              <a:rPr lang="en-US" sz="1200" dirty="0">
                <a:solidFill>
                  <a:srgbClr val="FFFFFF"/>
                </a:solidFill>
                <a:cs typeface="Lucida Sans"/>
              </a:rPr>
              <a:t>INDIVIDUALS ENROLLED</a:t>
            </a:r>
          </a:p>
          <a:p>
            <a:pPr algn="ctr">
              <a:lnSpc>
                <a:spcPts val="1320"/>
              </a:lnSpc>
            </a:pPr>
            <a:r>
              <a:rPr lang="en-US" sz="1200" dirty="0">
                <a:solidFill>
                  <a:srgbClr val="FFFFFF"/>
                </a:solidFill>
                <a:cs typeface="Lucida Sans"/>
              </a:rPr>
              <a:t>IN OTN PROGRAMS</a:t>
            </a:r>
          </a:p>
        </p:txBody>
      </p:sp>
      <p:sp>
        <p:nvSpPr>
          <p:cNvPr id="12" name="Rectangle 11"/>
          <p:cNvSpPr/>
          <p:nvPr/>
        </p:nvSpPr>
        <p:spPr>
          <a:xfrm>
            <a:off x="6198174" y="3657600"/>
            <a:ext cx="1611630" cy="1219200"/>
          </a:xfrm>
          <a:prstGeom prst="rect">
            <a:avLst/>
          </a:prstGeom>
          <a:solidFill>
            <a:srgbClr val="2D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760"/>
              </a:lnSpc>
              <a:spcBef>
                <a:spcPts val="730"/>
              </a:spcBef>
            </a:pPr>
            <a:r>
              <a:rPr lang="en-US" sz="2400" b="1" dirty="0">
                <a:solidFill>
                  <a:srgbClr val="FFFFFF"/>
                </a:solidFill>
                <a:latin typeface="Arial Black" panose="020B0A04020102020204" pitchFamily="34" charset="0"/>
                <a:cs typeface="Gill Sans MT"/>
              </a:rPr>
              <a:t>1025</a:t>
            </a:r>
            <a:endParaRPr lang="en-US" sz="2400" dirty="0">
              <a:solidFill>
                <a:prstClr val="black"/>
              </a:solidFill>
              <a:latin typeface="Arial Black" panose="020B0A04020102020204" pitchFamily="34" charset="0"/>
              <a:cs typeface="Gill Sans MT"/>
            </a:endParaRPr>
          </a:p>
          <a:p>
            <a:pPr algn="ctr">
              <a:lnSpc>
                <a:spcPts val="1320"/>
              </a:lnSpc>
            </a:pPr>
            <a:r>
              <a:rPr lang="en-US" sz="1200" dirty="0">
                <a:solidFill>
                  <a:srgbClr val="FFFFFF"/>
                </a:solidFill>
                <a:latin typeface="Museo Sans 700"/>
                <a:cs typeface="Lucida Sans"/>
              </a:rPr>
              <a:t>CREDENTIALS  EARNED BY</a:t>
            </a:r>
          </a:p>
          <a:p>
            <a:pPr algn="ctr">
              <a:lnSpc>
                <a:spcPts val="1320"/>
              </a:lnSpc>
            </a:pPr>
            <a:r>
              <a:rPr lang="en-US" sz="1200" dirty="0">
                <a:solidFill>
                  <a:srgbClr val="FFFFFF"/>
                </a:solidFill>
                <a:latin typeface="Museo Sans 700"/>
                <a:cs typeface="Lucida Sans"/>
              </a:rPr>
              <a:t>STUDENTS IN OTN        PROGRAMS</a:t>
            </a:r>
          </a:p>
        </p:txBody>
      </p:sp>
      <p:sp>
        <p:nvSpPr>
          <p:cNvPr id="13" name="Rectangle 12"/>
          <p:cNvSpPr/>
          <p:nvPr/>
        </p:nvSpPr>
        <p:spPr>
          <a:xfrm>
            <a:off x="7947525" y="3657600"/>
            <a:ext cx="1611630" cy="1219200"/>
          </a:xfrm>
          <a:prstGeom prst="rect">
            <a:avLst/>
          </a:prstGeom>
          <a:solidFill>
            <a:srgbClr val="2D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760"/>
              </a:lnSpc>
              <a:spcBef>
                <a:spcPts val="730"/>
              </a:spcBef>
            </a:pPr>
            <a:r>
              <a:rPr lang="en-US" sz="2400" b="1" dirty="0">
                <a:solidFill>
                  <a:srgbClr val="FFFFFF"/>
                </a:solidFill>
                <a:latin typeface="Arial Black" panose="020B0A04020102020204" pitchFamily="34" charset="0"/>
                <a:cs typeface="Gill Sans MT"/>
              </a:rPr>
              <a:t>300+</a:t>
            </a:r>
            <a:endParaRPr lang="en-US" sz="2400" dirty="0">
              <a:solidFill>
                <a:prstClr val="black"/>
              </a:solidFill>
              <a:latin typeface="Arial Black" panose="020B0A04020102020204" pitchFamily="34" charset="0"/>
              <a:cs typeface="Gill Sans MT"/>
            </a:endParaRPr>
          </a:p>
          <a:p>
            <a:pPr algn="ctr">
              <a:lnSpc>
                <a:spcPts val="1320"/>
              </a:lnSpc>
            </a:pPr>
            <a:r>
              <a:rPr lang="en-US" sz="1200" dirty="0">
                <a:solidFill>
                  <a:srgbClr val="FFFFFF"/>
                </a:solidFill>
                <a:latin typeface="+mj-lt"/>
                <a:cs typeface="Lucida Sans"/>
              </a:rPr>
              <a:t>EMPLOYER</a:t>
            </a:r>
          </a:p>
          <a:p>
            <a:pPr algn="ctr">
              <a:lnSpc>
                <a:spcPts val="1320"/>
              </a:lnSpc>
            </a:pPr>
            <a:r>
              <a:rPr lang="en-US" sz="1200" dirty="0">
                <a:solidFill>
                  <a:srgbClr val="FFFFFF"/>
                </a:solidFill>
                <a:latin typeface="+mj-lt"/>
                <a:cs typeface="Lucida Sans"/>
              </a:rPr>
              <a:t>PARTNERS</a:t>
            </a:r>
          </a:p>
          <a:p>
            <a:pPr algn="ctr">
              <a:lnSpc>
                <a:spcPts val="1320"/>
              </a:lnSpc>
            </a:pPr>
            <a:r>
              <a:rPr lang="en-US" sz="1200" dirty="0">
                <a:solidFill>
                  <a:srgbClr val="FFFFFF"/>
                </a:solidFill>
                <a:latin typeface="+mj-lt"/>
                <a:cs typeface="Lucida Sans"/>
              </a:rPr>
              <a:t>ENGAGED</a:t>
            </a:r>
          </a:p>
        </p:txBody>
      </p:sp>
      <p:sp>
        <p:nvSpPr>
          <p:cNvPr id="14" name="Rectangle 13"/>
          <p:cNvSpPr/>
          <p:nvPr/>
        </p:nvSpPr>
        <p:spPr>
          <a:xfrm>
            <a:off x="1524000" y="685800"/>
            <a:ext cx="9144000" cy="523220"/>
          </a:xfrm>
          <a:prstGeom prst="rect">
            <a:avLst/>
          </a:prstGeom>
        </p:spPr>
        <p:txBody>
          <a:bodyPr wrap="square">
            <a:spAutoFit/>
          </a:bodyPr>
          <a:lstStyle/>
          <a:p>
            <a:pPr algn="ctr"/>
            <a:r>
              <a:rPr lang="en-US" sz="1400" dirty="0">
                <a:latin typeface="Arial Black" panose="020B0A04020102020204" pitchFamily="34" charset="0"/>
              </a:rPr>
              <a:t>Ohio TechNet </a:t>
            </a:r>
            <a:r>
              <a:rPr lang="en-US" sz="1400" b="1" dirty="0">
                <a:solidFill>
                  <a:srgbClr val="C00000"/>
                </a:solidFill>
                <a:latin typeface="Arial Black" panose="020B0A04020102020204" pitchFamily="34" charset="0"/>
              </a:rPr>
              <a:t>ADDRESSES THE SKILLS GAP </a:t>
            </a:r>
            <a:r>
              <a:rPr lang="en-US" sz="1400" dirty="0">
                <a:latin typeface="Arial Black" panose="020B0A04020102020204" pitchFamily="34" charset="0"/>
              </a:rPr>
              <a:t>by developing</a:t>
            </a:r>
          </a:p>
          <a:p>
            <a:pPr algn="ctr"/>
            <a:r>
              <a:rPr lang="en-US" sz="1400" b="1" dirty="0">
                <a:solidFill>
                  <a:srgbClr val="C00000"/>
                </a:solidFill>
                <a:latin typeface="Arial Black" panose="020B0A04020102020204" pitchFamily="34" charset="0"/>
              </a:rPr>
              <a:t>TARGETED MANUFACTURING TRAINING PROGRAMS </a:t>
            </a:r>
            <a:r>
              <a:rPr lang="en-US" sz="1400" dirty="0">
                <a:latin typeface="Arial Black" panose="020B0A04020102020204" pitchFamily="34" charset="0"/>
              </a:rPr>
              <a:t>for transitioning adults.</a:t>
            </a:r>
          </a:p>
        </p:txBody>
      </p:sp>
      <p:cxnSp>
        <p:nvCxnSpPr>
          <p:cNvPr id="18" name="Straight Connector 17"/>
          <p:cNvCxnSpPr/>
          <p:nvPr/>
        </p:nvCxnSpPr>
        <p:spPr>
          <a:xfrm>
            <a:off x="1752600" y="3124200"/>
            <a:ext cx="8686800" cy="0"/>
          </a:xfrm>
          <a:prstGeom prst="line">
            <a:avLst/>
          </a:prstGeom>
          <a:ln w="2857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bject 29"/>
          <p:cNvSpPr/>
          <p:nvPr/>
        </p:nvSpPr>
        <p:spPr>
          <a:xfrm>
            <a:off x="8077200" y="1185880"/>
            <a:ext cx="2139066" cy="2014521"/>
          </a:xfrm>
          <a:prstGeom prst="rect">
            <a:avLst/>
          </a:prstGeom>
          <a:blipFill>
            <a:blip r:embed="rId2" cstate="print"/>
            <a:stretch>
              <a:fillRect/>
            </a:stretch>
          </a:blipFill>
        </p:spPr>
        <p:txBody>
          <a:bodyPr wrap="square" lIns="0" tIns="0" rIns="0" bIns="0" rtlCol="0"/>
          <a:lstStyle/>
          <a:p>
            <a:endParaRPr/>
          </a:p>
        </p:txBody>
      </p:sp>
      <p:sp>
        <p:nvSpPr>
          <p:cNvPr id="25" name="object 4"/>
          <p:cNvSpPr/>
          <p:nvPr/>
        </p:nvSpPr>
        <p:spPr>
          <a:xfrm>
            <a:off x="3657600" y="5949386"/>
            <a:ext cx="1059676" cy="208818"/>
          </a:xfrm>
          <a:prstGeom prst="rect">
            <a:avLst/>
          </a:prstGeom>
          <a:blipFill>
            <a:blip r:embed="rId3" cstate="print"/>
            <a:stretch>
              <a:fillRect/>
            </a:stretch>
          </a:blipFill>
        </p:spPr>
        <p:txBody>
          <a:bodyPr wrap="square" lIns="0" tIns="0" rIns="0" bIns="0" rtlCol="0"/>
          <a:lstStyle/>
          <a:p>
            <a:endParaRPr/>
          </a:p>
        </p:txBody>
      </p:sp>
      <p:sp>
        <p:nvSpPr>
          <p:cNvPr id="26" name="object 31"/>
          <p:cNvSpPr/>
          <p:nvPr/>
        </p:nvSpPr>
        <p:spPr>
          <a:xfrm>
            <a:off x="2723504" y="6394072"/>
            <a:ext cx="1055400" cy="351764"/>
          </a:xfrm>
          <a:prstGeom prst="rect">
            <a:avLst/>
          </a:prstGeom>
          <a:blipFill>
            <a:blip r:embed="rId4" cstate="print"/>
            <a:stretch>
              <a:fillRect/>
            </a:stretch>
          </a:blipFill>
        </p:spPr>
        <p:txBody>
          <a:bodyPr wrap="square" lIns="0" tIns="0" rIns="0" bIns="0" rtlCol="0"/>
          <a:lstStyle/>
          <a:p>
            <a:endParaRPr/>
          </a:p>
        </p:txBody>
      </p:sp>
      <p:sp>
        <p:nvSpPr>
          <p:cNvPr id="27" name="object 32"/>
          <p:cNvSpPr/>
          <p:nvPr/>
        </p:nvSpPr>
        <p:spPr>
          <a:xfrm>
            <a:off x="2362200" y="5901638"/>
            <a:ext cx="1060448" cy="275691"/>
          </a:xfrm>
          <a:prstGeom prst="rect">
            <a:avLst/>
          </a:prstGeom>
          <a:blipFill>
            <a:blip r:embed="rId5" cstate="print"/>
            <a:stretch>
              <a:fillRect/>
            </a:stretch>
          </a:blipFill>
        </p:spPr>
        <p:txBody>
          <a:bodyPr wrap="square" lIns="0" tIns="0" rIns="0" bIns="0" rtlCol="0"/>
          <a:lstStyle/>
          <a:p>
            <a:endParaRPr/>
          </a:p>
        </p:txBody>
      </p:sp>
      <p:sp>
        <p:nvSpPr>
          <p:cNvPr id="28" name="object 33"/>
          <p:cNvSpPr/>
          <p:nvPr/>
        </p:nvSpPr>
        <p:spPr>
          <a:xfrm>
            <a:off x="8776370" y="5770725"/>
            <a:ext cx="1053431" cy="537514"/>
          </a:xfrm>
          <a:prstGeom prst="rect">
            <a:avLst/>
          </a:prstGeom>
          <a:blipFill>
            <a:blip r:embed="rId6" cstate="print"/>
            <a:stretch>
              <a:fillRect/>
            </a:stretch>
          </a:blipFill>
        </p:spPr>
        <p:txBody>
          <a:bodyPr wrap="square" lIns="0" tIns="0" rIns="0" bIns="0" rtlCol="0"/>
          <a:lstStyle/>
          <a:p>
            <a:endParaRPr dirty="0"/>
          </a:p>
        </p:txBody>
      </p:sp>
      <p:sp>
        <p:nvSpPr>
          <p:cNvPr id="29" name="object 35"/>
          <p:cNvSpPr/>
          <p:nvPr/>
        </p:nvSpPr>
        <p:spPr>
          <a:xfrm>
            <a:off x="3964362" y="6259604"/>
            <a:ext cx="1060449" cy="598396"/>
          </a:xfrm>
          <a:prstGeom prst="rect">
            <a:avLst/>
          </a:prstGeom>
          <a:blipFill>
            <a:blip r:embed="rId7" cstate="print"/>
            <a:stretch>
              <a:fillRect/>
            </a:stretch>
          </a:blipFill>
        </p:spPr>
        <p:txBody>
          <a:bodyPr wrap="square" lIns="0" tIns="0" rIns="0" bIns="0" rtlCol="0"/>
          <a:lstStyle/>
          <a:p>
            <a:endParaRPr/>
          </a:p>
        </p:txBody>
      </p:sp>
      <p:sp>
        <p:nvSpPr>
          <p:cNvPr id="30" name="object 36"/>
          <p:cNvSpPr/>
          <p:nvPr/>
        </p:nvSpPr>
        <p:spPr>
          <a:xfrm>
            <a:off x="5013678" y="5980221"/>
            <a:ext cx="1053431" cy="147148"/>
          </a:xfrm>
          <a:prstGeom prst="rect">
            <a:avLst/>
          </a:prstGeom>
          <a:blipFill>
            <a:blip r:embed="rId8" cstate="print"/>
            <a:stretch>
              <a:fillRect/>
            </a:stretch>
          </a:blipFill>
        </p:spPr>
        <p:txBody>
          <a:bodyPr wrap="square" lIns="0" tIns="0" rIns="0" bIns="0" rtlCol="0"/>
          <a:lstStyle/>
          <a:p>
            <a:endParaRPr/>
          </a:p>
        </p:txBody>
      </p:sp>
      <p:sp>
        <p:nvSpPr>
          <p:cNvPr id="31" name="object 37"/>
          <p:cNvSpPr/>
          <p:nvPr/>
        </p:nvSpPr>
        <p:spPr>
          <a:xfrm>
            <a:off x="7626351" y="5782992"/>
            <a:ext cx="1060449" cy="541609"/>
          </a:xfrm>
          <a:prstGeom prst="rect">
            <a:avLst/>
          </a:prstGeom>
          <a:blipFill>
            <a:blip r:embed="rId9" cstate="print"/>
            <a:stretch>
              <a:fillRect/>
            </a:stretch>
          </a:blipFill>
        </p:spPr>
        <p:txBody>
          <a:bodyPr wrap="square" lIns="0" tIns="0" rIns="0" bIns="0" rtlCol="0"/>
          <a:lstStyle/>
          <a:p>
            <a:endParaRPr/>
          </a:p>
        </p:txBody>
      </p:sp>
      <p:sp>
        <p:nvSpPr>
          <p:cNvPr id="32" name="object 38"/>
          <p:cNvSpPr/>
          <p:nvPr/>
        </p:nvSpPr>
        <p:spPr>
          <a:xfrm>
            <a:off x="6407154" y="5854564"/>
            <a:ext cx="1060447" cy="369836"/>
          </a:xfrm>
          <a:prstGeom prst="rect">
            <a:avLst/>
          </a:prstGeom>
          <a:blipFill>
            <a:blip r:embed="rId10" cstate="print"/>
            <a:stretch>
              <a:fillRect/>
            </a:stretch>
          </a:blipFill>
        </p:spPr>
        <p:txBody>
          <a:bodyPr wrap="square" lIns="0" tIns="0" rIns="0" bIns="0" rtlCol="0"/>
          <a:lstStyle/>
          <a:p>
            <a:endParaRPr/>
          </a:p>
        </p:txBody>
      </p:sp>
      <p:sp>
        <p:nvSpPr>
          <p:cNvPr id="33" name="object 39"/>
          <p:cNvSpPr txBox="1"/>
          <p:nvPr/>
        </p:nvSpPr>
        <p:spPr>
          <a:xfrm>
            <a:off x="1752600" y="5410200"/>
            <a:ext cx="8686800" cy="338554"/>
          </a:xfrm>
          <a:prstGeom prst="rect">
            <a:avLst/>
          </a:prstGeom>
        </p:spPr>
        <p:txBody>
          <a:bodyPr vert="horz" wrap="square" lIns="0" tIns="0" rIns="0" bIns="0" rtlCol="0">
            <a:spAutoFit/>
          </a:bodyPr>
          <a:lstStyle/>
          <a:p>
            <a:pPr algn="ctr">
              <a:lnSpc>
                <a:spcPct val="100000"/>
              </a:lnSpc>
            </a:pPr>
            <a:r>
              <a:rPr sz="1200" b="1" dirty="0">
                <a:solidFill>
                  <a:srgbClr val="C00000"/>
                </a:solidFill>
                <a:latin typeface="Arial Black" panose="020B0A04020102020204" pitchFamily="34" charset="0"/>
                <a:cs typeface="Gill Sans MT"/>
              </a:rPr>
              <a:t>KEY</a:t>
            </a:r>
            <a:r>
              <a:rPr lang="en-US" sz="1200" b="1" dirty="0">
                <a:solidFill>
                  <a:srgbClr val="C00000"/>
                </a:solidFill>
                <a:latin typeface="Arial Black" panose="020B0A04020102020204" pitchFamily="34" charset="0"/>
                <a:cs typeface="Gill Sans MT"/>
              </a:rPr>
              <a:t> </a:t>
            </a:r>
            <a:r>
              <a:rPr sz="1200" b="1" dirty="0">
                <a:solidFill>
                  <a:srgbClr val="C00000"/>
                </a:solidFill>
                <a:latin typeface="Arial Black" panose="020B0A04020102020204" pitchFamily="34" charset="0"/>
                <a:cs typeface="Gill Sans MT"/>
              </a:rPr>
              <a:t>COLLABORATIONS</a:t>
            </a:r>
            <a:br>
              <a:rPr lang="en-US" sz="1200" dirty="0">
                <a:latin typeface="Museo Slab 500" pitchFamily="50" charset="0"/>
                <a:cs typeface="Gill Sans MT"/>
              </a:rPr>
            </a:br>
            <a:r>
              <a:rPr sz="1000" dirty="0">
                <a:solidFill>
                  <a:srgbClr val="231F20"/>
                </a:solidFill>
                <a:latin typeface="+mj-lt"/>
                <a:cs typeface="Tahoma"/>
              </a:rPr>
              <a:t>Partnering nationally and statewide to address Ohio’s  manufacturing skills gap.</a:t>
            </a:r>
            <a:endParaRPr sz="1000" dirty="0">
              <a:latin typeface="+mj-lt"/>
              <a:cs typeface="Tahoma"/>
            </a:endParaRPr>
          </a:p>
        </p:txBody>
      </p:sp>
      <p:sp>
        <p:nvSpPr>
          <p:cNvPr id="34" name="object 58"/>
          <p:cNvSpPr/>
          <p:nvPr/>
        </p:nvSpPr>
        <p:spPr>
          <a:xfrm>
            <a:off x="6731510" y="6483349"/>
            <a:ext cx="1040890" cy="150906"/>
          </a:xfrm>
          <a:prstGeom prst="rect">
            <a:avLst/>
          </a:prstGeom>
          <a:blipFill>
            <a:blip r:embed="rId11" cstate="print"/>
            <a:stretch>
              <a:fillRect/>
            </a:stretch>
          </a:blipFill>
        </p:spPr>
        <p:txBody>
          <a:bodyPr wrap="square" lIns="0" tIns="0" rIns="0" bIns="0" rtlCol="0"/>
          <a:lstStyle/>
          <a:p>
            <a:endParaRPr/>
          </a:p>
        </p:txBody>
      </p:sp>
      <p:sp>
        <p:nvSpPr>
          <p:cNvPr id="35" name="object 59"/>
          <p:cNvSpPr/>
          <p:nvPr/>
        </p:nvSpPr>
        <p:spPr>
          <a:xfrm>
            <a:off x="8156149" y="6448967"/>
            <a:ext cx="1061301" cy="219670"/>
          </a:xfrm>
          <a:prstGeom prst="rect">
            <a:avLst/>
          </a:prstGeom>
          <a:blipFill>
            <a:blip r:embed="rId12" cstate="print"/>
            <a:stretch>
              <a:fillRect/>
            </a:stretch>
          </a:blipFill>
        </p:spPr>
        <p:txBody>
          <a:bodyPr wrap="square" lIns="0" tIns="0" rIns="0" bIns="0" rtlCol="0"/>
          <a:lstStyle/>
          <a:p>
            <a:endParaRPr/>
          </a:p>
        </p:txBody>
      </p:sp>
      <p:sp>
        <p:nvSpPr>
          <p:cNvPr id="36" name="object 65"/>
          <p:cNvSpPr/>
          <p:nvPr/>
        </p:nvSpPr>
        <p:spPr>
          <a:xfrm>
            <a:off x="5356528" y="6371768"/>
            <a:ext cx="1120472" cy="374068"/>
          </a:xfrm>
          <a:prstGeom prst="rect">
            <a:avLst/>
          </a:prstGeom>
          <a:blipFill>
            <a:blip r:embed="rId13" cstate="print"/>
            <a:stretch>
              <a:fillRect/>
            </a:stretch>
          </a:blipFill>
        </p:spPr>
        <p:txBody>
          <a:bodyPr wrap="square" lIns="0" tIns="0" rIns="0" bIns="0" rtlCol="0"/>
          <a:lstStyle/>
          <a:p>
            <a:endParaRPr/>
          </a:p>
        </p:txBody>
      </p:sp>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28658" y="1219200"/>
            <a:ext cx="1728943" cy="1766158"/>
          </a:xfrm>
          <a:prstGeom prst="rect">
            <a:avLst/>
          </a:prstGeom>
        </p:spPr>
      </p:pic>
      <p:cxnSp>
        <p:nvCxnSpPr>
          <p:cNvPr id="40" name="Straight Connector 39"/>
          <p:cNvCxnSpPr/>
          <p:nvPr/>
        </p:nvCxnSpPr>
        <p:spPr>
          <a:xfrm>
            <a:off x="1752600" y="5334000"/>
            <a:ext cx="8686800" cy="0"/>
          </a:xfrm>
          <a:prstGeom prst="line">
            <a:avLst/>
          </a:prstGeom>
          <a:ln w="2857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3" name="Shape 117"/>
          <p:cNvSpPr txBox="1"/>
          <p:nvPr/>
        </p:nvSpPr>
        <p:spPr>
          <a:xfrm>
            <a:off x="3496483" y="5029201"/>
            <a:ext cx="3544345" cy="307777"/>
          </a:xfrm>
          <a:prstGeom prst="rect">
            <a:avLst/>
          </a:prstGeom>
          <a:noFill/>
          <a:ln>
            <a:noFill/>
          </a:ln>
        </p:spPr>
        <p:txBody>
          <a:bodyPr lIns="91425" tIns="45700" rIns="91425" bIns="45700" anchor="t" anchorCtr="0">
            <a:noAutofit/>
          </a:bodyPr>
          <a:lstStyle/>
          <a:p>
            <a:pPr algn="ctr">
              <a:buSzPct val="25000"/>
            </a:pPr>
            <a:r>
              <a:rPr lang="en-US" sz="1100" dirty="0">
                <a:ea typeface="Calibri"/>
                <a:cs typeface="Calibri"/>
                <a:sym typeface="Calibri"/>
              </a:rPr>
              <a:t>Figures reflect data as of February 28, 2017</a:t>
            </a:r>
          </a:p>
        </p:txBody>
      </p:sp>
      <p:grpSp>
        <p:nvGrpSpPr>
          <p:cNvPr id="46" name="Group 45"/>
          <p:cNvGrpSpPr/>
          <p:nvPr/>
        </p:nvGrpSpPr>
        <p:grpSpPr>
          <a:xfrm>
            <a:off x="2743200" y="4914900"/>
            <a:ext cx="5029200" cy="114300"/>
            <a:chOff x="467180" y="5525896"/>
            <a:chExt cx="5073650" cy="114300"/>
          </a:xfrm>
        </p:grpSpPr>
        <p:sp>
          <p:nvSpPr>
            <p:cNvPr id="47" name="object 61"/>
            <p:cNvSpPr/>
            <p:nvPr/>
          </p:nvSpPr>
          <p:spPr>
            <a:xfrm>
              <a:off x="467180" y="5583046"/>
              <a:ext cx="5073650" cy="0"/>
            </a:xfrm>
            <a:custGeom>
              <a:avLst/>
              <a:gdLst/>
              <a:ahLst/>
              <a:cxnLst/>
              <a:rect l="l" t="t" r="r" b="b"/>
              <a:pathLst>
                <a:path w="5073650">
                  <a:moveTo>
                    <a:pt x="0" y="0"/>
                  </a:moveTo>
                  <a:lnTo>
                    <a:pt x="5073650" y="0"/>
                  </a:lnTo>
                </a:path>
              </a:pathLst>
            </a:custGeom>
            <a:ln w="25400">
              <a:solidFill>
                <a:srgbClr val="231F20"/>
              </a:solidFill>
            </a:ln>
          </p:spPr>
          <p:txBody>
            <a:bodyPr wrap="square" lIns="0" tIns="0" rIns="0" bIns="0" rtlCol="0"/>
            <a:lstStyle/>
            <a:p>
              <a:endParaRPr/>
            </a:p>
          </p:txBody>
        </p:sp>
        <p:sp>
          <p:nvSpPr>
            <p:cNvPr id="48" name="object 62"/>
            <p:cNvSpPr/>
            <p:nvPr/>
          </p:nvSpPr>
          <p:spPr>
            <a:xfrm>
              <a:off x="467180" y="5525896"/>
              <a:ext cx="0" cy="114300"/>
            </a:xfrm>
            <a:custGeom>
              <a:avLst/>
              <a:gdLst/>
              <a:ahLst/>
              <a:cxnLst/>
              <a:rect l="l" t="t" r="r" b="b"/>
              <a:pathLst>
                <a:path h="114300">
                  <a:moveTo>
                    <a:pt x="0" y="0"/>
                  </a:moveTo>
                  <a:lnTo>
                    <a:pt x="0" y="114300"/>
                  </a:lnTo>
                </a:path>
              </a:pathLst>
            </a:custGeom>
            <a:ln w="25400">
              <a:solidFill>
                <a:srgbClr val="231F20"/>
              </a:solidFill>
            </a:ln>
          </p:spPr>
          <p:txBody>
            <a:bodyPr wrap="square" lIns="0" tIns="0" rIns="0" bIns="0" rtlCol="0"/>
            <a:lstStyle/>
            <a:p>
              <a:endParaRPr/>
            </a:p>
          </p:txBody>
        </p:sp>
        <p:sp>
          <p:nvSpPr>
            <p:cNvPr id="49" name="object 63"/>
            <p:cNvSpPr/>
            <p:nvPr/>
          </p:nvSpPr>
          <p:spPr>
            <a:xfrm>
              <a:off x="5540830" y="5525896"/>
              <a:ext cx="0" cy="114300"/>
            </a:xfrm>
            <a:custGeom>
              <a:avLst/>
              <a:gdLst/>
              <a:ahLst/>
              <a:cxnLst/>
              <a:rect l="l" t="t" r="r" b="b"/>
              <a:pathLst>
                <a:path h="114300">
                  <a:moveTo>
                    <a:pt x="0" y="0"/>
                  </a:moveTo>
                  <a:lnTo>
                    <a:pt x="0" y="114300"/>
                  </a:lnTo>
                </a:path>
              </a:pathLst>
            </a:custGeom>
            <a:ln w="25400">
              <a:solidFill>
                <a:srgbClr val="231F20"/>
              </a:solidFill>
            </a:ln>
          </p:spPr>
          <p:txBody>
            <a:bodyPr wrap="square" lIns="0" tIns="0" rIns="0" bIns="0" rtlCol="0"/>
            <a:lstStyle/>
            <a:p>
              <a:endParaRPr/>
            </a:p>
          </p:txBody>
        </p:sp>
        <p:sp>
          <p:nvSpPr>
            <p:cNvPr id="50" name="object 64"/>
            <p:cNvSpPr/>
            <p:nvPr/>
          </p:nvSpPr>
          <p:spPr>
            <a:xfrm>
              <a:off x="3004007" y="5583046"/>
              <a:ext cx="0" cy="57150"/>
            </a:xfrm>
            <a:custGeom>
              <a:avLst/>
              <a:gdLst/>
              <a:ahLst/>
              <a:cxnLst/>
              <a:rect l="l" t="t" r="r" b="b"/>
              <a:pathLst>
                <a:path h="57150">
                  <a:moveTo>
                    <a:pt x="0" y="0"/>
                  </a:moveTo>
                  <a:lnTo>
                    <a:pt x="0" y="57150"/>
                  </a:lnTo>
                </a:path>
              </a:pathLst>
            </a:custGeom>
            <a:ln w="12700">
              <a:solidFill>
                <a:srgbClr val="231F20"/>
              </a:solidFill>
            </a:ln>
          </p:spPr>
          <p:txBody>
            <a:bodyPr wrap="square" lIns="0" tIns="0" rIns="0" bIns="0" rtlCol="0"/>
            <a:lstStyle/>
            <a:p>
              <a:endParaRPr/>
            </a:p>
          </p:txBody>
        </p:sp>
      </p:grpSp>
      <p:graphicFrame>
        <p:nvGraphicFramePr>
          <p:cNvPr id="41" name="object 10"/>
          <p:cNvGraphicFramePr>
            <a:graphicFrameLocks noGrp="1"/>
          </p:cNvGraphicFramePr>
          <p:nvPr>
            <p:extLst/>
          </p:nvPr>
        </p:nvGraphicFramePr>
        <p:xfrm>
          <a:off x="4114800" y="1839309"/>
          <a:ext cx="3657600" cy="656098"/>
        </p:xfrm>
        <a:graphic>
          <a:graphicData uri="http://schemas.openxmlformats.org/drawingml/2006/table">
            <a:tbl>
              <a:tblPr firstRow="1" bandRow="1">
                <a:tableStyleId>{2D5ABB26-0587-4C30-8999-92F81FD0307C}</a:tableStyleId>
              </a:tblPr>
              <a:tblGrid>
                <a:gridCol w="1639799">
                  <a:extLst>
                    <a:ext uri="{9D8B030D-6E8A-4147-A177-3AD203B41FA5}">
                      <a16:colId xmlns:a16="http://schemas.microsoft.com/office/drawing/2014/main" val="20000"/>
                    </a:ext>
                  </a:extLst>
                </a:gridCol>
                <a:gridCol w="326429">
                  <a:extLst>
                    <a:ext uri="{9D8B030D-6E8A-4147-A177-3AD203B41FA5}">
                      <a16:colId xmlns:a16="http://schemas.microsoft.com/office/drawing/2014/main" val="20001"/>
                    </a:ext>
                  </a:extLst>
                </a:gridCol>
                <a:gridCol w="1691372">
                  <a:extLst>
                    <a:ext uri="{9D8B030D-6E8A-4147-A177-3AD203B41FA5}">
                      <a16:colId xmlns:a16="http://schemas.microsoft.com/office/drawing/2014/main" val="20002"/>
                    </a:ext>
                  </a:extLst>
                </a:gridCol>
              </a:tblGrid>
              <a:tr h="235947">
                <a:tc>
                  <a:txBody>
                    <a:bodyPr/>
                    <a:lstStyle/>
                    <a:p>
                      <a:pPr marR="80010" algn="r">
                        <a:lnSpc>
                          <a:spcPts val="1760"/>
                        </a:lnSpc>
                      </a:pPr>
                      <a:r>
                        <a:rPr sz="1600" b="1" spc="-20" dirty="0">
                          <a:solidFill>
                            <a:srgbClr val="D0002E"/>
                          </a:solidFill>
                          <a:latin typeface="Arial Black" panose="020B0A04020102020204" pitchFamily="34" charset="0"/>
                          <a:cs typeface="Museo Slab 500"/>
                        </a:rPr>
                        <a:t>$15 MILLION</a:t>
                      </a:r>
                      <a:endParaRPr sz="1600" dirty="0">
                        <a:latin typeface="Arial Black" panose="020B0A04020102020204" pitchFamily="34" charset="0"/>
                        <a:cs typeface="Museo Slab 500"/>
                      </a:endParaRPr>
                    </a:p>
                  </a:txBody>
                  <a:tcPr marL="0" marR="0" marT="0" marB="0"/>
                </a:tc>
                <a:tc>
                  <a:txBody>
                    <a:bodyPr/>
                    <a:lstStyle/>
                    <a:p>
                      <a:pPr marL="87630">
                        <a:lnSpc>
                          <a:spcPts val="1760"/>
                        </a:lnSpc>
                      </a:pPr>
                      <a:r>
                        <a:rPr sz="1600" b="1" dirty="0">
                          <a:solidFill>
                            <a:srgbClr val="D0002E"/>
                          </a:solidFill>
                          <a:latin typeface="Arial Black" panose="020B0A04020102020204" pitchFamily="34" charset="0"/>
                          <a:cs typeface="Museo Slab 500"/>
                        </a:rPr>
                        <a:t>+</a:t>
                      </a:r>
                      <a:endParaRPr sz="1600">
                        <a:latin typeface="Arial Black" panose="020B0A04020102020204" pitchFamily="34" charset="0"/>
                        <a:cs typeface="Museo Slab 500"/>
                      </a:endParaRPr>
                    </a:p>
                  </a:txBody>
                  <a:tcPr marL="0" marR="0" marT="0" marB="0"/>
                </a:tc>
                <a:tc>
                  <a:txBody>
                    <a:bodyPr/>
                    <a:lstStyle/>
                    <a:p>
                      <a:pPr marL="80645">
                        <a:lnSpc>
                          <a:spcPts val="1760"/>
                        </a:lnSpc>
                      </a:pPr>
                      <a:r>
                        <a:rPr sz="1600" b="1" spc="-15" dirty="0">
                          <a:solidFill>
                            <a:srgbClr val="D0002E"/>
                          </a:solidFill>
                          <a:latin typeface="Arial Black" panose="020B0A04020102020204" pitchFamily="34" charset="0"/>
                          <a:cs typeface="Museo Slab 500"/>
                        </a:rPr>
                        <a:t>$1.7</a:t>
                      </a:r>
                      <a:r>
                        <a:rPr sz="1600" b="1" spc="-30" dirty="0">
                          <a:solidFill>
                            <a:srgbClr val="D0002E"/>
                          </a:solidFill>
                          <a:latin typeface="Arial Black" panose="020B0A04020102020204" pitchFamily="34" charset="0"/>
                          <a:cs typeface="Museo Slab 500"/>
                        </a:rPr>
                        <a:t> </a:t>
                      </a:r>
                      <a:r>
                        <a:rPr sz="1600" b="1" spc="-20" dirty="0">
                          <a:solidFill>
                            <a:srgbClr val="D0002E"/>
                          </a:solidFill>
                          <a:latin typeface="Arial Black" panose="020B0A04020102020204" pitchFamily="34" charset="0"/>
                          <a:cs typeface="Museo Slab 500"/>
                        </a:rPr>
                        <a:t>MILLION</a:t>
                      </a:r>
                      <a:endParaRPr sz="1600" dirty="0">
                        <a:latin typeface="Arial Black" panose="020B0A04020102020204" pitchFamily="34" charset="0"/>
                        <a:cs typeface="Museo Slab 500"/>
                      </a:endParaRPr>
                    </a:p>
                  </a:txBody>
                  <a:tcPr marL="0" marR="0" marT="0" marB="0"/>
                </a:tc>
                <a:extLst>
                  <a:ext uri="{0D108BD9-81ED-4DB2-BD59-A6C34878D82A}">
                    <a16:rowId xmlns:a16="http://schemas.microsoft.com/office/drawing/2014/main" val="10000"/>
                  </a:ext>
                </a:extLst>
              </a:tr>
              <a:tr h="420151">
                <a:tc>
                  <a:txBody>
                    <a:bodyPr/>
                    <a:lstStyle/>
                    <a:p>
                      <a:pPr marR="107950" algn="r">
                        <a:lnSpc>
                          <a:spcPts val="1655"/>
                        </a:lnSpc>
                      </a:pPr>
                      <a:r>
                        <a:rPr sz="1400" spc="50" dirty="0">
                          <a:solidFill>
                            <a:srgbClr val="7C2A3E"/>
                          </a:solidFill>
                          <a:latin typeface="Arial"/>
                          <a:cs typeface="Arial"/>
                        </a:rPr>
                        <a:t>I</a:t>
                      </a:r>
                      <a:r>
                        <a:rPr sz="1400" spc="40" dirty="0">
                          <a:solidFill>
                            <a:srgbClr val="7C2A3E"/>
                          </a:solidFill>
                          <a:latin typeface="Arial"/>
                          <a:cs typeface="Arial"/>
                        </a:rPr>
                        <a:t>N</a:t>
                      </a:r>
                      <a:r>
                        <a:rPr sz="1400" spc="45" dirty="0">
                          <a:solidFill>
                            <a:srgbClr val="7C2A3E"/>
                          </a:solidFill>
                          <a:latin typeface="Arial"/>
                          <a:cs typeface="Arial"/>
                        </a:rPr>
                        <a:t>VES</a:t>
                      </a:r>
                      <a:r>
                        <a:rPr sz="1400" spc="40" dirty="0">
                          <a:solidFill>
                            <a:srgbClr val="7C2A3E"/>
                          </a:solidFill>
                          <a:latin typeface="Arial"/>
                          <a:cs typeface="Arial"/>
                        </a:rPr>
                        <a:t>TM</a:t>
                      </a:r>
                      <a:r>
                        <a:rPr sz="1400" spc="45" dirty="0">
                          <a:solidFill>
                            <a:srgbClr val="7C2A3E"/>
                          </a:solidFill>
                          <a:latin typeface="Arial"/>
                          <a:cs typeface="Arial"/>
                        </a:rPr>
                        <a:t>E</a:t>
                      </a:r>
                      <a:r>
                        <a:rPr sz="1400" spc="40" dirty="0">
                          <a:solidFill>
                            <a:srgbClr val="7C2A3E"/>
                          </a:solidFill>
                          <a:latin typeface="Arial"/>
                          <a:cs typeface="Arial"/>
                        </a:rPr>
                        <a:t>NT</a:t>
                      </a:r>
                      <a:endParaRPr sz="1400" dirty="0">
                        <a:latin typeface="Arial"/>
                        <a:cs typeface="Arial"/>
                      </a:endParaRPr>
                    </a:p>
                  </a:txBody>
                  <a:tcPr marL="0" marR="0" marT="0" marB="0"/>
                </a:tc>
                <a:tc>
                  <a:txBody>
                    <a:bodyPr/>
                    <a:lstStyle/>
                    <a:p>
                      <a:endParaRPr sz="1400" dirty="0">
                        <a:latin typeface="Arial"/>
                        <a:cs typeface="Arial"/>
                      </a:endParaRPr>
                    </a:p>
                  </a:txBody>
                  <a:tcPr marL="0" marR="0" marT="0" marB="0"/>
                </a:tc>
                <a:tc>
                  <a:txBody>
                    <a:bodyPr/>
                    <a:lstStyle/>
                    <a:p>
                      <a:pPr marL="248920" indent="-44450">
                        <a:lnSpc>
                          <a:spcPts val="1610"/>
                        </a:lnSpc>
                      </a:pPr>
                      <a:r>
                        <a:rPr sz="1400" spc="70" dirty="0">
                          <a:solidFill>
                            <a:srgbClr val="7C2A3E"/>
                          </a:solidFill>
                          <a:latin typeface="Arial"/>
                          <a:cs typeface="Arial"/>
                        </a:rPr>
                        <a:t>LEVERAGED</a:t>
                      </a:r>
                      <a:endParaRPr sz="1400" dirty="0">
                        <a:latin typeface="Arial"/>
                        <a:cs typeface="Arial"/>
                      </a:endParaRPr>
                    </a:p>
                    <a:p>
                      <a:pPr marL="248920">
                        <a:lnSpc>
                          <a:spcPct val="100000"/>
                        </a:lnSpc>
                      </a:pPr>
                      <a:r>
                        <a:rPr sz="1400" spc="-35" dirty="0">
                          <a:solidFill>
                            <a:srgbClr val="7C2A3E"/>
                          </a:solidFill>
                          <a:latin typeface="Arial"/>
                          <a:cs typeface="Arial"/>
                        </a:rPr>
                        <a:t>RESOURCES</a:t>
                      </a:r>
                      <a:endParaRPr sz="1400" dirty="0">
                        <a:latin typeface="Arial"/>
                        <a:cs typeface="Arial"/>
                      </a:endParaRP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74002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96567"/>
            <a:ext cx="8763000" cy="763600"/>
          </a:xfrm>
        </p:spPr>
        <p:txBody>
          <a:bodyPr>
            <a:normAutofit fontScale="90000"/>
          </a:bodyPr>
          <a:lstStyle/>
          <a:p>
            <a:r>
              <a:rPr lang="en-US" dirty="0"/>
              <a:t>Sustainability Efforts: Keeping Progress in TAACCCT</a:t>
            </a:r>
          </a:p>
        </p:txBody>
      </p:sp>
      <p:graphicFrame>
        <p:nvGraphicFramePr>
          <p:cNvPr id="8" name="Content Placeholder 7"/>
          <p:cNvGraphicFramePr>
            <a:graphicFrameLocks noGrp="1"/>
          </p:cNvGraphicFramePr>
          <p:nvPr>
            <p:ph sz="quarter" idx="10"/>
            <p:extLst/>
          </p:nvPr>
        </p:nvGraphicFramePr>
        <p:xfrm>
          <a:off x="1828800" y="1524000"/>
          <a:ext cx="8528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mmatthews\AppData\Local\Microsoft\Windows\Temporary Internet Files\Content.IE5\SDCQZS2Y\sustainabilitypic[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13" b="98438" l="1867" r="100000"/>
                    </a14:imgEffect>
                  </a14:imgLayer>
                </a14:imgProps>
              </a:ext>
              <a:ext uri="{28A0092B-C50C-407E-A947-70E740481C1C}">
                <a14:useLocalDpi xmlns:a14="http://schemas.microsoft.com/office/drawing/2010/main" val="0"/>
              </a:ext>
            </a:extLst>
          </a:blip>
          <a:srcRect/>
          <a:stretch>
            <a:fillRect/>
          </a:stretch>
        </p:blipFill>
        <p:spPr bwMode="auto">
          <a:xfrm>
            <a:off x="7315201" y="3821545"/>
            <a:ext cx="35718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315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Ohio Manufacturers’ Association (OMA) </a:t>
            </a:r>
            <a:br>
              <a:rPr lang="en-US" dirty="0"/>
            </a:br>
            <a:r>
              <a:rPr lang="en-US" dirty="0"/>
              <a:t>2017 Workforce Strategy</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45" t="1763" r="18407" b="3882"/>
          <a:stretch/>
        </p:blipFill>
        <p:spPr bwMode="auto">
          <a:xfrm>
            <a:off x="2057400" y="2043546"/>
            <a:ext cx="2980592" cy="422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6"/>
          <p:cNvGraphicFramePr>
            <a:graphicFrameLocks noGrp="1"/>
          </p:cNvGraphicFramePr>
          <p:nvPr>
            <p:ph sz="quarter" idx="10"/>
            <p:extLst/>
          </p:nvPr>
        </p:nvGraphicFramePr>
        <p:xfrm>
          <a:off x="5410200" y="1828800"/>
          <a:ext cx="51054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4257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28800" y="1981200"/>
            <a:ext cx="8527502" cy="4572000"/>
          </a:xfrm>
        </p:spPr>
        <p:txBody>
          <a:bodyPr>
            <a:normAutofit fontScale="92500" lnSpcReduction="20000"/>
          </a:bodyPr>
          <a:lstStyle/>
          <a:p>
            <a:pPr algn="ctr"/>
            <a:r>
              <a:rPr lang="en-US" b="1" dirty="0"/>
              <a:t>Bernie Gosky</a:t>
            </a:r>
          </a:p>
          <a:p>
            <a:pPr algn="ctr"/>
            <a:r>
              <a:rPr lang="en-US" dirty="0"/>
              <a:t>Ohio TechNet Project Manager | Lorain County Community College</a:t>
            </a:r>
          </a:p>
          <a:p>
            <a:pPr algn="ctr"/>
            <a:r>
              <a:rPr lang="en-US" dirty="0">
                <a:hlinkClick r:id="rId2"/>
              </a:rPr>
              <a:t>bgosky@lorainccc.edu</a:t>
            </a:r>
            <a:r>
              <a:rPr lang="en-US" dirty="0"/>
              <a:t> | 440-366-4233</a:t>
            </a:r>
          </a:p>
          <a:p>
            <a:pPr algn="ctr"/>
            <a:endParaRPr lang="en-US" b="1" dirty="0"/>
          </a:p>
          <a:p>
            <a:pPr algn="ctr"/>
            <a:r>
              <a:rPr lang="en-US" b="1" dirty="0"/>
              <a:t>Terri Burgess Sandu</a:t>
            </a:r>
          </a:p>
          <a:p>
            <a:pPr algn="ctr"/>
            <a:r>
              <a:rPr lang="en-US" dirty="0"/>
              <a:t>Director, Talent and Business Innovation | Lorain County Community College</a:t>
            </a:r>
          </a:p>
          <a:p>
            <a:pPr algn="ctr"/>
            <a:r>
              <a:rPr lang="en-US" dirty="0">
                <a:hlinkClick r:id="rId3"/>
              </a:rPr>
              <a:t>tsandu@lorainccc.edu</a:t>
            </a:r>
            <a:r>
              <a:rPr lang="en-US" dirty="0"/>
              <a:t> | 440-366-4215</a:t>
            </a:r>
          </a:p>
          <a:p>
            <a:pPr algn="ctr"/>
            <a:endParaRPr lang="en-US" dirty="0">
              <a:hlinkClick r:id="" action="ppaction://noaction"/>
            </a:endParaRPr>
          </a:p>
          <a:p>
            <a:pPr algn="ctr"/>
            <a:r>
              <a:rPr lang="en-US" dirty="0">
                <a:hlinkClick r:id="" action="ppaction://noaction"/>
              </a:rPr>
              <a:t>www.OhioTechNet.org</a:t>
            </a:r>
            <a:r>
              <a:rPr lang="en-US" dirty="0"/>
              <a:t> | </a:t>
            </a:r>
            <a:r>
              <a:rPr lang="en-US" dirty="0">
                <a:hlinkClick r:id="rId4"/>
              </a:rPr>
              <a:t>https://www.facebook.com/OhioTechNet/</a:t>
            </a:r>
            <a:r>
              <a:rPr lang="en-US" dirty="0"/>
              <a:t> </a:t>
            </a:r>
          </a:p>
          <a:p>
            <a:pPr algn="ctr"/>
            <a:endParaRPr lang="en-US" dirty="0"/>
          </a:p>
          <a:p>
            <a:pPr algn="ctr"/>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717114"/>
            <a:ext cx="2514600" cy="1187887"/>
          </a:xfrm>
          <a:prstGeom prst="rect">
            <a:avLst/>
          </a:prstGeom>
        </p:spPr>
      </p:pic>
    </p:spTree>
    <p:extLst>
      <p:ext uri="{BB962C8B-B14F-4D97-AF65-F5344CB8AC3E}">
        <p14:creationId xmlns:p14="http://schemas.microsoft.com/office/powerpoint/2010/main" val="178037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693335" y="1433600"/>
            <a:ext cx="9143999" cy="5065239"/>
          </a:xfrm>
          <a:prstGeom prst="rect">
            <a:avLst/>
          </a:prstGeom>
        </p:spPr>
        <p:txBody>
          <a:bodyPr vert="horz" lIns="91440" tIns="45720" rIns="91440" bIns="45720" rtlCol="0">
            <a:normAutofit fontScale="62500" lnSpcReduction="20000"/>
          </a:bodyPr>
          <a:lst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300" b="1" dirty="0"/>
              <a:t>HealthCARE Montana: </a:t>
            </a:r>
            <a:r>
              <a:rPr lang="en-US" sz="3400" b="1" dirty="0"/>
              <a:t>Creating Access to Rural Education</a:t>
            </a:r>
          </a:p>
          <a:p>
            <a:pPr marL="0" indent="0">
              <a:buNone/>
            </a:pPr>
            <a:endParaRPr lang="en-US" sz="3300" dirty="0"/>
          </a:p>
          <a:p>
            <a:pPr marL="0" indent="0">
              <a:buNone/>
            </a:pPr>
            <a:r>
              <a:rPr lang="en-US" sz="3300" dirty="0"/>
              <a:t>HealthCARE Montana is connecting employer and education partners to develop high quality, locally accessible, industry relevant training opportunities</a:t>
            </a:r>
          </a:p>
          <a:p>
            <a:pPr marL="0" indent="0">
              <a:buNone/>
            </a:pPr>
            <a:endParaRPr lang="en-US" sz="2400" dirty="0"/>
          </a:p>
          <a:p>
            <a:r>
              <a:rPr lang="en-US" sz="3400" dirty="0"/>
              <a:t>Missoula College plus 14 College Partners: Blackfeet, Bitterroot, Chief Dull Knife, City, Flathead, Gallatin, Great Falls, Helena, Highlands Montana Tech, Miles, Northern, Salish Kootenai, Stone Child, Western</a:t>
            </a:r>
          </a:p>
          <a:p>
            <a:pPr marL="0" indent="0">
              <a:buNone/>
            </a:pPr>
            <a:endParaRPr lang="en-US" sz="3600" dirty="0"/>
          </a:p>
          <a:p>
            <a:r>
              <a:rPr lang="en-US" sz="3400" dirty="0"/>
              <a:t>Over 200 industry partners</a:t>
            </a:r>
          </a:p>
          <a:p>
            <a:r>
              <a:rPr lang="en-US" sz="3400" dirty="0"/>
              <a:t>MT Department of Labor and Industry</a:t>
            </a:r>
          </a:p>
          <a:p>
            <a:r>
              <a:rPr lang="en-US" sz="3400" dirty="0"/>
              <a:t>Montana Area Health Education Centers</a:t>
            </a:r>
          </a:p>
          <a:p>
            <a:r>
              <a:rPr lang="en-US" sz="3400" dirty="0"/>
              <a:t>Office of the Commissioner of Higher Education</a:t>
            </a:r>
          </a:p>
          <a:p>
            <a:pPr marL="0" indent="0">
              <a:buNone/>
            </a:pPr>
            <a:endParaRPr lang="en-US" sz="3600" dirty="0"/>
          </a:p>
        </p:txBody>
      </p:sp>
    </p:spTree>
    <p:extLst>
      <p:ext uri="{BB962C8B-B14F-4D97-AF65-F5344CB8AC3E}">
        <p14:creationId xmlns:p14="http://schemas.microsoft.com/office/powerpoint/2010/main" val="11550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Innovative Programs and Activities</a:t>
            </a:r>
          </a:p>
        </p:txBody>
      </p:sp>
      <p:sp>
        <p:nvSpPr>
          <p:cNvPr id="5" name="Content Placeholder 2"/>
          <p:cNvSpPr>
            <a:spLocks noGrp="1"/>
          </p:cNvSpPr>
          <p:nvPr>
            <p:ph idx="1"/>
          </p:nvPr>
        </p:nvSpPr>
        <p:spPr>
          <a:xfrm>
            <a:off x="1794933" y="1246565"/>
            <a:ext cx="8229600" cy="5026069"/>
          </a:xfrm>
        </p:spPr>
        <p:txBody>
          <a:bodyPr>
            <a:normAutofit fontScale="32500" lnSpcReduction="20000"/>
          </a:bodyPr>
          <a:lstStyle/>
          <a:p>
            <a:r>
              <a:rPr lang="en-US" sz="6200" b="1" dirty="0"/>
              <a:t>Employer and Faculty Partnership for Curriculum Development</a:t>
            </a:r>
          </a:p>
          <a:p>
            <a:pPr lvl="1"/>
            <a:r>
              <a:rPr lang="en-US" sz="6200" dirty="0"/>
              <a:t>Created Rapid Response Network (16 surveys to healthcare facilities over 2 years provided input through survey monkey from 405 unique individuals)</a:t>
            </a:r>
          </a:p>
          <a:p>
            <a:pPr lvl="1"/>
            <a:r>
              <a:rPr lang="en-US" sz="6200" dirty="0"/>
              <a:t>Shortened nursing training (PN, RN, RN-BSN Completion by 1 semester each) and included rural practice content</a:t>
            </a:r>
          </a:p>
          <a:p>
            <a:pPr lvl="1"/>
            <a:r>
              <a:rPr lang="en-US" sz="6200" dirty="0"/>
              <a:t>Developed distance Practical Nursing Program (currently pre-nursing and nursing students from 33 rural and frontier towns)</a:t>
            </a:r>
          </a:p>
          <a:p>
            <a:pPr lvl="1"/>
            <a:r>
              <a:rPr lang="en-US" sz="6200" dirty="0"/>
              <a:t>Aligned consistent pre-</a:t>
            </a:r>
            <a:r>
              <a:rPr lang="en-US" sz="6200" dirty="0" err="1"/>
              <a:t>reqs</a:t>
            </a:r>
            <a:r>
              <a:rPr lang="en-US" sz="6200" dirty="0"/>
              <a:t> and core competencies for all healthcare education</a:t>
            </a:r>
          </a:p>
          <a:p>
            <a:pPr lvl="1"/>
            <a:r>
              <a:rPr lang="en-US" sz="6200" dirty="0"/>
              <a:t>Workforce Coordinators and Healthcare Apprenticeship Specialists created 84 healthcare apprenticeships in 14 occupations in 29 facilities </a:t>
            </a:r>
          </a:p>
          <a:p>
            <a:pPr lvl="1"/>
            <a:r>
              <a:rPr lang="en-US" sz="6200" dirty="0"/>
              <a:t>Developed LEAD (Learn, Engage, Adapt, Do):  Fostering Self-Awareness for Workplace Success</a:t>
            </a:r>
          </a:p>
          <a:p>
            <a:pPr lvl="2"/>
            <a:r>
              <a:rPr lang="en-US" sz="6200" dirty="0"/>
              <a:t>Materials have been distributed to 61 healthcare facilities</a:t>
            </a:r>
          </a:p>
          <a:p>
            <a:r>
              <a:rPr lang="en-US" sz="6200" b="1" dirty="0"/>
              <a:t>Updated Statewide Healthcare Workforce Strategic Plan</a:t>
            </a:r>
          </a:p>
          <a:p>
            <a:pPr lvl="1"/>
            <a:endParaRPr lang="en-US" dirty="0"/>
          </a:p>
        </p:txBody>
      </p:sp>
    </p:spTree>
    <p:extLst>
      <p:ext uri="{BB962C8B-B14F-4D97-AF65-F5344CB8AC3E}">
        <p14:creationId xmlns:p14="http://schemas.microsoft.com/office/powerpoint/2010/main" val="1324054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Mechanisms for Sustainability</a:t>
            </a:r>
          </a:p>
        </p:txBody>
      </p:sp>
      <p:sp>
        <p:nvSpPr>
          <p:cNvPr id="5" name="Content Placeholder 2"/>
          <p:cNvSpPr>
            <a:spLocks noGrp="1"/>
          </p:cNvSpPr>
          <p:nvPr>
            <p:ph idx="1"/>
          </p:nvPr>
        </p:nvSpPr>
        <p:spPr>
          <a:xfrm>
            <a:off x="2167466" y="1600200"/>
            <a:ext cx="8229600" cy="4405184"/>
          </a:xfrm>
        </p:spPr>
        <p:txBody>
          <a:bodyPr>
            <a:normAutofit/>
          </a:bodyPr>
          <a:lstStyle/>
          <a:p>
            <a:r>
              <a:rPr lang="en-US" sz="3200" b="1" dirty="0"/>
              <a:t>Area Health Education Centers</a:t>
            </a:r>
          </a:p>
          <a:p>
            <a:r>
              <a:rPr lang="en-US" sz="3200" b="1" dirty="0"/>
              <a:t>MUS Healthcare Education &amp; Workforce Coordinating Council</a:t>
            </a:r>
          </a:p>
          <a:p>
            <a:r>
              <a:rPr lang="en-US" sz="3200" b="1" dirty="0"/>
              <a:t>Cross Training</a:t>
            </a:r>
          </a:p>
          <a:p>
            <a:r>
              <a:rPr lang="en-US" sz="3200" b="1" dirty="0"/>
              <a:t>Braided Funding</a:t>
            </a:r>
          </a:p>
          <a:p>
            <a:r>
              <a:rPr lang="en-US" sz="3200" b="1" dirty="0"/>
              <a:t>Tuition and Fees Sustain Health Education Programs</a:t>
            </a:r>
          </a:p>
        </p:txBody>
      </p:sp>
    </p:spTree>
    <p:extLst>
      <p:ext uri="{BB962C8B-B14F-4D97-AF65-F5344CB8AC3E}">
        <p14:creationId xmlns:p14="http://schemas.microsoft.com/office/powerpoint/2010/main" val="1556350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a:stretch>
            <a:fillRect/>
          </a:stretch>
        </p:blipFill>
        <p:spPr>
          <a:xfrm>
            <a:off x="8677276" y="1038104"/>
            <a:ext cx="1499985" cy="1490107"/>
          </a:xfrm>
          <a:prstGeom prst="rect">
            <a:avLst/>
          </a:prstGeom>
        </p:spPr>
      </p:pic>
      <p:sp>
        <p:nvSpPr>
          <p:cNvPr id="5" name="TextBox 4"/>
          <p:cNvSpPr txBox="1"/>
          <p:nvPr/>
        </p:nvSpPr>
        <p:spPr>
          <a:xfrm>
            <a:off x="6862763" y="2252663"/>
            <a:ext cx="1814512" cy="369332"/>
          </a:xfrm>
          <a:prstGeom prst="rect">
            <a:avLst/>
          </a:prstGeom>
          <a:noFill/>
        </p:spPr>
        <p:txBody>
          <a:bodyPr wrap="square" rtlCol="0">
            <a:spAutoFit/>
          </a:bodyPr>
          <a:lstStyle/>
          <a:p>
            <a:endParaRPr lang="en-US" dirty="0"/>
          </a:p>
        </p:txBody>
      </p:sp>
      <p:sp>
        <p:nvSpPr>
          <p:cNvPr id="6" name="TextBox 5"/>
          <p:cNvSpPr txBox="1"/>
          <p:nvPr/>
        </p:nvSpPr>
        <p:spPr>
          <a:xfrm>
            <a:off x="4010026" y="3457575"/>
            <a:ext cx="4129088" cy="369332"/>
          </a:xfrm>
          <a:prstGeom prst="rect">
            <a:avLst/>
          </a:prstGeom>
          <a:noFill/>
        </p:spPr>
        <p:txBody>
          <a:bodyPr wrap="square" rtlCol="0">
            <a:spAutoFit/>
          </a:bodyPr>
          <a:lstStyle/>
          <a:p>
            <a:endParaRPr lang="en-US" dirty="0"/>
          </a:p>
        </p:txBody>
      </p:sp>
      <p:sp>
        <p:nvSpPr>
          <p:cNvPr id="7" name="TextBox 6"/>
          <p:cNvSpPr txBox="1"/>
          <p:nvPr/>
        </p:nvSpPr>
        <p:spPr>
          <a:xfrm>
            <a:off x="2250831" y="1184686"/>
            <a:ext cx="8018585" cy="4755148"/>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NJ-PREP</a:t>
            </a:r>
          </a:p>
          <a:p>
            <a:r>
              <a:rPr lang="en-US" dirty="0"/>
              <a:t>Bergen Community College-Lead Agency</a:t>
            </a:r>
            <a:r>
              <a:rPr lang="en-US" sz="2000" b="1" dirty="0">
                <a:solidFill>
                  <a:schemeClr val="accent5">
                    <a:lumMod val="75000"/>
                  </a:schemeClr>
                </a:solidFill>
              </a:rPr>
              <a:t>	</a:t>
            </a:r>
          </a:p>
          <a:p>
            <a:r>
              <a:rPr lang="en-US" dirty="0"/>
              <a:t>Brookdale Community College</a:t>
            </a:r>
          </a:p>
          <a:p>
            <a:r>
              <a:rPr lang="en-US" dirty="0"/>
              <a:t>Essex Community College</a:t>
            </a:r>
          </a:p>
          <a:p>
            <a:r>
              <a:rPr lang="en-US" dirty="0"/>
              <a:t>Hudson County Community College</a:t>
            </a:r>
          </a:p>
          <a:p>
            <a:r>
              <a:rPr lang="en-US" dirty="0"/>
              <a:t>Mercer County Community College </a:t>
            </a:r>
          </a:p>
          <a:p>
            <a:r>
              <a:rPr lang="en-US" dirty="0"/>
              <a:t>Middlesex County College </a:t>
            </a:r>
          </a:p>
          <a:p>
            <a:r>
              <a:rPr lang="en-US" dirty="0"/>
              <a:t>County College of Morris </a:t>
            </a:r>
          </a:p>
          <a:p>
            <a:r>
              <a:rPr lang="en-US" dirty="0"/>
              <a:t>Ocean County College</a:t>
            </a:r>
          </a:p>
          <a:p>
            <a:r>
              <a:rPr lang="en-US" dirty="0"/>
              <a:t>Passaic County Community College</a:t>
            </a:r>
          </a:p>
          <a:p>
            <a:r>
              <a:rPr lang="en-US" dirty="0"/>
              <a:t>Raritan Valley Community College</a:t>
            </a:r>
          </a:p>
          <a:p>
            <a:r>
              <a:rPr lang="en-US" dirty="0"/>
              <a:t>Sussex County Community  College </a:t>
            </a:r>
          </a:p>
          <a:p>
            <a:r>
              <a:rPr lang="en-US" dirty="0"/>
              <a:t>Union County College</a:t>
            </a:r>
          </a:p>
          <a:p>
            <a:endParaRPr lang="en-US" sz="2000" dirty="0"/>
          </a:p>
          <a:p>
            <a:r>
              <a:rPr lang="en-US" sz="1500" dirty="0"/>
              <a:t>Building upon earlier Federal funding (HHS), “the consortium was formed to foster synergy across the partnership and to institute unified approaches to supplying the region’s employers with skilled and credentialed workers”.</a:t>
            </a:r>
          </a:p>
        </p:txBody>
      </p:sp>
    </p:spTree>
    <p:extLst>
      <p:ext uri="{BB962C8B-B14F-4D97-AF65-F5344CB8AC3E}">
        <p14:creationId xmlns:p14="http://schemas.microsoft.com/office/powerpoint/2010/main" val="37259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Next Steps:</a:t>
            </a:r>
          </a:p>
        </p:txBody>
      </p:sp>
      <p:sp>
        <p:nvSpPr>
          <p:cNvPr id="3" name="Content Placeholder 2"/>
          <p:cNvSpPr>
            <a:spLocks noGrp="1"/>
          </p:cNvSpPr>
          <p:nvPr>
            <p:ph idx="1"/>
          </p:nvPr>
        </p:nvSpPr>
        <p:spPr/>
        <p:txBody>
          <a:bodyPr/>
          <a:lstStyle/>
          <a:p>
            <a:r>
              <a:rPr lang="en-US" dirty="0"/>
              <a:t>Identify additional best practices &amp; success models developed with the IHUM grant</a:t>
            </a:r>
          </a:p>
          <a:p>
            <a:r>
              <a:rPr lang="en-US" dirty="0"/>
              <a:t>Continue conversations with college leadership, business and industry, &amp; state agencies</a:t>
            </a:r>
          </a:p>
          <a:p>
            <a:r>
              <a:rPr lang="en-US" dirty="0"/>
              <a:t>Continue conversations with IHUM leads and directors to discuss best practices in sustainability efforts</a:t>
            </a:r>
          </a:p>
          <a:p>
            <a:r>
              <a:rPr lang="en-US" dirty="0"/>
              <a:t>During monitoring visits of the IHUM sub recipients, discuss best practices &amp; their sustainability plan at their own college </a:t>
            </a:r>
          </a:p>
        </p:txBody>
      </p:sp>
    </p:spTree>
    <p:extLst>
      <p:ext uri="{BB962C8B-B14F-4D97-AF65-F5344CB8AC3E}">
        <p14:creationId xmlns:p14="http://schemas.microsoft.com/office/powerpoint/2010/main" val="57915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2070100" y="1873346"/>
            <a:ext cx="8422054" cy="4246101"/>
          </a:xfrm>
        </p:spPr>
        <p:txBody>
          <a:bodyPr>
            <a:normAutofit fontScale="85000" lnSpcReduction="20000"/>
          </a:bodyPr>
          <a:lstStyle/>
          <a:p>
            <a:pPr marL="0" indent="0">
              <a:buNone/>
            </a:pPr>
            <a:r>
              <a:rPr lang="en-US" b="1" u="sng" dirty="0"/>
              <a:t>Sustainability Process</a:t>
            </a:r>
          </a:p>
          <a:p>
            <a:r>
              <a:rPr lang="en-US" dirty="0"/>
              <a:t>Lead College President requested counter-parts to appoint Task Force</a:t>
            </a:r>
          </a:p>
          <a:p>
            <a:r>
              <a:rPr lang="en-US" dirty="0"/>
              <a:t>Each college appointed a Task Force, chaired by VP, to develop plan</a:t>
            </a:r>
          </a:p>
          <a:p>
            <a:r>
              <a:rPr lang="en-US" dirty="0"/>
              <a:t>Consolidated with NJHPC plan, leading to an integrated approach</a:t>
            </a:r>
          </a:p>
          <a:p>
            <a:pPr marL="0" indent="0">
              <a:buNone/>
            </a:pPr>
            <a:endParaRPr lang="en-US" sz="1000" dirty="0"/>
          </a:p>
          <a:p>
            <a:pPr marL="0" indent="0">
              <a:buNone/>
            </a:pPr>
            <a:r>
              <a:rPr lang="en-US" b="1" u="sng" dirty="0"/>
              <a:t>Priorities to be Sustained</a:t>
            </a:r>
          </a:p>
          <a:p>
            <a:r>
              <a:rPr lang="en-US" dirty="0"/>
              <a:t>College specific, but candidates include:</a:t>
            </a:r>
          </a:p>
          <a:p>
            <a:pPr lvl="3"/>
            <a:r>
              <a:rPr lang="en-US" dirty="0"/>
              <a:t>Updated and improved academic programs</a:t>
            </a:r>
          </a:p>
          <a:p>
            <a:pPr lvl="3"/>
            <a:r>
              <a:rPr lang="en-US" dirty="0"/>
              <a:t>Student support systems</a:t>
            </a:r>
          </a:p>
          <a:p>
            <a:pPr lvl="3"/>
            <a:r>
              <a:rPr lang="en-US" dirty="0"/>
              <a:t>Workforce Relationships</a:t>
            </a:r>
          </a:p>
          <a:p>
            <a:pPr lvl="3"/>
            <a:r>
              <a:rPr lang="en-US" dirty="0"/>
              <a:t>Management systems</a:t>
            </a:r>
          </a:p>
          <a:p>
            <a:pPr lvl="3"/>
            <a:endParaRPr lang="en-US" dirty="0"/>
          </a:p>
          <a:p>
            <a:pPr lvl="3"/>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416" y="978877"/>
            <a:ext cx="1371600" cy="1371600"/>
          </a:xfrm>
          <a:prstGeom prst="rect">
            <a:avLst/>
          </a:prstGeom>
        </p:spPr>
      </p:pic>
    </p:spTree>
    <p:extLst>
      <p:ext uri="{BB962C8B-B14F-4D97-AF65-F5344CB8AC3E}">
        <p14:creationId xmlns:p14="http://schemas.microsoft.com/office/powerpoint/2010/main" val="1925332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2070101" y="2365716"/>
            <a:ext cx="8238807" cy="3226192"/>
          </a:xfrm>
        </p:spPr>
        <p:txBody>
          <a:bodyPr>
            <a:normAutofit/>
          </a:bodyPr>
          <a:lstStyle/>
          <a:p>
            <a:pPr marL="0" indent="0">
              <a:buNone/>
            </a:pPr>
            <a:r>
              <a:rPr lang="en-US" b="1" u="sng" dirty="0"/>
              <a:t>Approaches to Sustainability</a:t>
            </a:r>
          </a:p>
          <a:p>
            <a:pPr marL="0" indent="0">
              <a:buNone/>
            </a:pPr>
            <a:endParaRPr lang="en-US" b="1" u="sng" dirty="0"/>
          </a:p>
          <a:p>
            <a:pPr lvl="1"/>
            <a:r>
              <a:rPr lang="en-US" dirty="0"/>
              <a:t>Colleges’ budget funding</a:t>
            </a:r>
          </a:p>
          <a:p>
            <a:pPr lvl="1"/>
            <a:r>
              <a:rPr lang="en-US" dirty="0"/>
              <a:t>Public workforce support</a:t>
            </a:r>
          </a:p>
          <a:p>
            <a:pPr lvl="1"/>
            <a:r>
              <a:rPr lang="en-US" dirty="0"/>
              <a:t>Employer support</a:t>
            </a:r>
          </a:p>
          <a:p>
            <a:pPr lvl="1"/>
            <a:r>
              <a:rPr lang="en-US" dirty="0"/>
              <a:t>Grants and Private Foundation support</a:t>
            </a:r>
          </a:p>
          <a:p>
            <a:pPr lvl="1"/>
            <a:r>
              <a:rPr lang="en-US" dirty="0"/>
              <a:t>Integrate  NJHPC into the NJ Council of Community Colleges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4907" y="967154"/>
            <a:ext cx="1524000" cy="1524000"/>
          </a:xfrm>
          <a:prstGeom prst="rect">
            <a:avLst/>
          </a:prstGeom>
        </p:spPr>
      </p:pic>
    </p:spTree>
    <p:extLst>
      <p:ext uri="{BB962C8B-B14F-4D97-AF65-F5344CB8AC3E}">
        <p14:creationId xmlns:p14="http://schemas.microsoft.com/office/powerpoint/2010/main" val="1552989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t="51000" b="20000"/>
          <a:stretch/>
        </p:blipFill>
        <p:spPr>
          <a:xfrm>
            <a:off x="-1114" y="6418772"/>
            <a:ext cx="12192000" cy="445030"/>
          </a:xfrm>
          <a:prstGeom prst="rect">
            <a:avLst/>
          </a:prstGeom>
        </p:spPr>
      </p:pic>
      <p:sp>
        <p:nvSpPr>
          <p:cNvPr id="12" name="Freeform 6"/>
          <p:cNvSpPr>
            <a:spLocks/>
          </p:cNvSpPr>
          <p:nvPr/>
        </p:nvSpPr>
        <p:spPr bwMode="auto">
          <a:xfrm>
            <a:off x="6364886" y="2872437"/>
            <a:ext cx="91960" cy="47002"/>
          </a:xfrm>
          <a:custGeom>
            <a:avLst/>
            <a:gdLst>
              <a:gd name="T0" fmla="*/ 0 w 56"/>
              <a:gd name="T1" fmla="*/ 21 h 29"/>
              <a:gd name="T2" fmla="*/ 28 w 56"/>
              <a:gd name="T3" fmla="*/ 29 h 29"/>
              <a:gd name="T4" fmla="*/ 56 w 56"/>
              <a:gd name="T5" fmla="*/ 21 h 29"/>
              <a:gd name="T6" fmla="*/ 56 w 56"/>
              <a:gd name="T7" fmla="*/ 0 h 29"/>
              <a:gd name="T8" fmla="*/ 0 w 56"/>
              <a:gd name="T9" fmla="*/ 0 h 29"/>
              <a:gd name="T10" fmla="*/ 0 w 56"/>
              <a:gd name="T11" fmla="*/ 21 h 29"/>
            </a:gdLst>
            <a:ahLst/>
            <a:cxnLst>
              <a:cxn ang="0">
                <a:pos x="T0" y="T1"/>
              </a:cxn>
              <a:cxn ang="0">
                <a:pos x="T2" y="T3"/>
              </a:cxn>
              <a:cxn ang="0">
                <a:pos x="T4" y="T5"/>
              </a:cxn>
              <a:cxn ang="0">
                <a:pos x="T6" y="T7"/>
              </a:cxn>
              <a:cxn ang="0">
                <a:pos x="T8" y="T9"/>
              </a:cxn>
              <a:cxn ang="0">
                <a:pos x="T10" y="T11"/>
              </a:cxn>
            </a:cxnLst>
            <a:rect l="0" t="0" r="r" b="b"/>
            <a:pathLst>
              <a:path w="56" h="29">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pic>
        <p:nvPicPr>
          <p:cNvPr id="19" name="Picture 18" descr="cben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293" y="6489055"/>
            <a:ext cx="1389708" cy="301682"/>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96" y="6511068"/>
            <a:ext cx="2922542" cy="279669"/>
          </a:xfrm>
          <a:prstGeom prst="rect">
            <a:avLst/>
          </a:prstGeom>
        </p:spPr>
      </p:pic>
      <p:pic>
        <p:nvPicPr>
          <p:cNvPr id="25" name="Picture 24" descr="k2w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9121" y="135801"/>
            <a:ext cx="1649256" cy="665023"/>
          </a:xfrm>
          <a:prstGeom prst="rect">
            <a:avLst/>
          </a:prstGeom>
        </p:spPr>
      </p:pic>
      <p:pic>
        <p:nvPicPr>
          <p:cNvPr id="26" name="Picture 25" descr="LFCC_Logo_2010_ReflexBlu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006" y="135801"/>
            <a:ext cx="1577189" cy="704477"/>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9121" y="6471105"/>
            <a:ext cx="1871529" cy="334561"/>
          </a:xfrm>
          <a:prstGeom prst="rect">
            <a:avLst/>
          </a:prstGeom>
        </p:spPr>
      </p:pic>
      <p:sp>
        <p:nvSpPr>
          <p:cNvPr id="11" name="Freeform 6"/>
          <p:cNvSpPr>
            <a:spLocks/>
          </p:cNvSpPr>
          <p:nvPr/>
        </p:nvSpPr>
        <p:spPr bwMode="auto">
          <a:xfrm>
            <a:off x="6364886" y="2872437"/>
            <a:ext cx="91960" cy="47002"/>
          </a:xfrm>
          <a:custGeom>
            <a:avLst/>
            <a:gdLst>
              <a:gd name="T0" fmla="*/ 0 w 56"/>
              <a:gd name="T1" fmla="*/ 21 h 29"/>
              <a:gd name="T2" fmla="*/ 28 w 56"/>
              <a:gd name="T3" fmla="*/ 29 h 29"/>
              <a:gd name="T4" fmla="*/ 56 w 56"/>
              <a:gd name="T5" fmla="*/ 21 h 29"/>
              <a:gd name="T6" fmla="*/ 56 w 56"/>
              <a:gd name="T7" fmla="*/ 0 h 29"/>
              <a:gd name="T8" fmla="*/ 0 w 56"/>
              <a:gd name="T9" fmla="*/ 0 h 29"/>
              <a:gd name="T10" fmla="*/ 0 w 56"/>
              <a:gd name="T11" fmla="*/ 21 h 29"/>
            </a:gdLst>
            <a:ahLst/>
            <a:cxnLst>
              <a:cxn ang="0">
                <a:pos x="T0" y="T1"/>
              </a:cxn>
              <a:cxn ang="0">
                <a:pos x="T2" y="T3"/>
              </a:cxn>
              <a:cxn ang="0">
                <a:pos x="T4" y="T5"/>
              </a:cxn>
              <a:cxn ang="0">
                <a:pos x="T6" y="T7"/>
              </a:cxn>
              <a:cxn ang="0">
                <a:pos x="T8" y="T9"/>
              </a:cxn>
              <a:cxn ang="0">
                <a:pos x="T10" y="T11"/>
              </a:cxn>
            </a:cxnLst>
            <a:rect l="0" t="0" r="r" b="b"/>
            <a:pathLst>
              <a:path w="56" h="29">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3" name="Text Placeholder 32"/>
          <p:cNvSpPr txBox="1">
            <a:spLocks/>
          </p:cNvSpPr>
          <p:nvPr/>
        </p:nvSpPr>
        <p:spPr>
          <a:xfrm>
            <a:off x="3442091" y="3007688"/>
            <a:ext cx="5305590" cy="23962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br>
              <a:rPr lang="en-US" sz="2000" dirty="0">
                <a:solidFill>
                  <a:schemeClr val="tx1">
                    <a:lumMod val="65000"/>
                    <a:lumOff val="35000"/>
                  </a:schemeClr>
                </a:solidFill>
                <a:latin typeface="Lato Light" panose="020F0302020204030203" pitchFamily="34" charset="0"/>
              </a:rPr>
            </a:br>
            <a:br>
              <a:rPr lang="en-US" sz="2000" b="1" dirty="0">
                <a:solidFill>
                  <a:schemeClr val="tx1">
                    <a:lumMod val="65000"/>
                    <a:lumOff val="35000"/>
                  </a:schemeClr>
                </a:solidFill>
                <a:latin typeface="Lato Light" panose="020F0302020204030203" pitchFamily="34" charset="0"/>
              </a:rPr>
            </a:br>
            <a:br>
              <a:rPr lang="en-US" sz="500" b="1" dirty="0">
                <a:solidFill>
                  <a:schemeClr val="tx1">
                    <a:lumMod val="65000"/>
                    <a:lumOff val="35000"/>
                  </a:schemeClr>
                </a:solidFill>
                <a:latin typeface="Lato Light" panose="020F0302020204030203" pitchFamily="34" charset="0"/>
              </a:rPr>
            </a:br>
            <a:br>
              <a:rPr lang="en-US" sz="500" b="1" dirty="0">
                <a:solidFill>
                  <a:schemeClr val="tx1">
                    <a:lumMod val="65000"/>
                    <a:lumOff val="35000"/>
                  </a:schemeClr>
                </a:solidFill>
                <a:latin typeface="Lato Light" panose="020F0302020204030203" pitchFamily="34" charset="0"/>
              </a:rPr>
            </a:br>
            <a:endParaRPr lang="en-US" sz="500" b="1" dirty="0">
              <a:solidFill>
                <a:schemeClr val="tx1">
                  <a:lumMod val="65000"/>
                  <a:lumOff val="35000"/>
                </a:schemeClr>
              </a:solidFill>
              <a:latin typeface="Lato Light" panose="020F0302020204030203" pitchFamily="34" charset="0"/>
            </a:endParaRPr>
          </a:p>
          <a:p>
            <a:pPr marL="0" indent="0" algn="ctr">
              <a:lnSpc>
                <a:spcPct val="100000"/>
              </a:lnSpc>
              <a:buNone/>
            </a:pPr>
            <a:r>
              <a:rPr lang="en-US" sz="1800" b="1" dirty="0">
                <a:solidFill>
                  <a:schemeClr val="tx1">
                    <a:lumMod val="65000"/>
                    <a:lumOff val="35000"/>
                  </a:schemeClr>
                </a:solidFill>
                <a:latin typeface="Lato Light" panose="020F0302020204030203" pitchFamily="34" charset="0"/>
              </a:rPr>
              <a:t>Knowledge to Work TAACCCT Grant</a:t>
            </a:r>
            <a:br>
              <a:rPr lang="en-US" sz="1800" b="1" dirty="0">
                <a:solidFill>
                  <a:schemeClr val="tx1">
                    <a:lumMod val="65000"/>
                    <a:lumOff val="35000"/>
                  </a:schemeClr>
                </a:solidFill>
                <a:latin typeface="Lato Light" panose="020F0302020204030203" pitchFamily="34" charset="0"/>
              </a:rPr>
            </a:br>
            <a:r>
              <a:rPr lang="en-US" sz="1800" b="1" i="1" dirty="0">
                <a:solidFill>
                  <a:schemeClr val="tx1">
                    <a:lumMod val="65000"/>
                    <a:lumOff val="35000"/>
                  </a:schemeClr>
                </a:solidFill>
                <a:latin typeface="Lato Light" panose="020F0302020204030203" pitchFamily="34" charset="0"/>
              </a:rPr>
              <a:t>Lord Fairfax Community College</a:t>
            </a:r>
            <a:br>
              <a:rPr lang="en-US" sz="1800" b="1" i="1" dirty="0">
                <a:solidFill>
                  <a:schemeClr val="tx1">
                    <a:lumMod val="65000"/>
                    <a:lumOff val="35000"/>
                  </a:schemeClr>
                </a:solidFill>
                <a:latin typeface="Lato Light" panose="020F0302020204030203" pitchFamily="34" charset="0"/>
              </a:rPr>
            </a:br>
            <a:r>
              <a:rPr lang="en-US" sz="1800" b="1" dirty="0">
                <a:solidFill>
                  <a:schemeClr val="tx1">
                    <a:lumMod val="65000"/>
                    <a:lumOff val="35000"/>
                  </a:schemeClr>
                </a:solidFill>
                <a:latin typeface="Lato Light" panose="020F0302020204030203" pitchFamily="34" charset="0"/>
              </a:rPr>
              <a:t>John Milam</a:t>
            </a:r>
            <a:br>
              <a:rPr lang="en-US" sz="1800" b="1" dirty="0">
                <a:solidFill>
                  <a:schemeClr val="tx1">
                    <a:lumMod val="65000"/>
                    <a:lumOff val="35000"/>
                  </a:schemeClr>
                </a:solidFill>
                <a:latin typeface="Lato Light" panose="020F0302020204030203" pitchFamily="34" charset="0"/>
              </a:rPr>
            </a:br>
            <a:r>
              <a:rPr lang="en-US" sz="1800" b="1" dirty="0">
                <a:solidFill>
                  <a:schemeClr val="tx1">
                    <a:lumMod val="65000"/>
                    <a:lumOff val="35000"/>
                  </a:schemeClr>
                </a:solidFill>
                <a:latin typeface="Lato Light" panose="020F0302020204030203" pitchFamily="34" charset="0"/>
              </a:rPr>
              <a:t>(540) 868-7249</a:t>
            </a:r>
            <a:br>
              <a:rPr lang="en-US" sz="1800" b="1" dirty="0">
                <a:solidFill>
                  <a:schemeClr val="tx1">
                    <a:lumMod val="65000"/>
                    <a:lumOff val="35000"/>
                  </a:schemeClr>
                </a:solidFill>
                <a:latin typeface="Lato Light" panose="020F0302020204030203" pitchFamily="34" charset="0"/>
              </a:rPr>
            </a:br>
            <a:r>
              <a:rPr lang="en-US" sz="1800" b="1" dirty="0">
                <a:solidFill>
                  <a:schemeClr val="tx1">
                    <a:lumMod val="65000"/>
                    <a:lumOff val="35000"/>
                  </a:schemeClr>
                </a:solidFill>
                <a:latin typeface="Lato Light" panose="020F0302020204030203" pitchFamily="34" charset="0"/>
              </a:rPr>
              <a:t>jmilam@lfcc.edu</a:t>
            </a:r>
          </a:p>
          <a:p>
            <a:pPr marL="0" indent="0" algn="ctr">
              <a:lnSpc>
                <a:spcPct val="100000"/>
              </a:lnSpc>
              <a:buNone/>
            </a:pPr>
            <a:r>
              <a:rPr lang="en-US" sz="1200" dirty="0">
                <a:solidFill>
                  <a:schemeClr val="tx1">
                    <a:lumMod val="65000"/>
                    <a:lumOff val="35000"/>
                  </a:schemeClr>
                </a:solidFill>
                <a:latin typeface="Lato Light" panose="020F0302020204030203" pitchFamily="34" charset="0"/>
              </a:rPr>
              <a:t>Knowledge to Work and the HigherEd.org portal are funded in </a:t>
            </a:r>
            <a:br>
              <a:rPr lang="en-US" sz="1200" dirty="0">
                <a:solidFill>
                  <a:schemeClr val="tx1">
                    <a:lumMod val="65000"/>
                    <a:lumOff val="35000"/>
                  </a:schemeClr>
                </a:solidFill>
                <a:latin typeface="Lato Light" panose="020F0302020204030203" pitchFamily="34" charset="0"/>
              </a:rPr>
            </a:br>
            <a:r>
              <a:rPr lang="en-US" sz="1200" dirty="0">
                <a:solidFill>
                  <a:schemeClr val="tx1">
                    <a:lumMod val="65000"/>
                    <a:lumOff val="35000"/>
                  </a:schemeClr>
                </a:solidFill>
                <a:latin typeface="Lato Light" panose="020F0302020204030203" pitchFamily="34" charset="0"/>
              </a:rPr>
              <a:t>part by a TAACCCT grant from the U.S. Department of Labor’s Employment and Training Administration</a:t>
            </a:r>
            <a:br>
              <a:rPr lang="en-US" sz="1600" b="1" dirty="0">
                <a:solidFill>
                  <a:schemeClr val="tx1">
                    <a:lumMod val="65000"/>
                    <a:lumOff val="35000"/>
                  </a:schemeClr>
                </a:solidFill>
                <a:latin typeface="Lato Light" panose="020F0302020204030203" pitchFamily="34" charset="0"/>
              </a:rPr>
            </a:br>
            <a:endParaRPr lang="en-US" sz="1600" dirty="0">
              <a:solidFill>
                <a:schemeClr val="tx1">
                  <a:lumMod val="65000"/>
                  <a:lumOff val="35000"/>
                </a:schemeClr>
              </a:solidFill>
              <a:latin typeface="Lato Light" panose="020F0302020204030203" pitchFamily="34" charset="0"/>
            </a:endParaRPr>
          </a:p>
        </p:txBody>
      </p:sp>
      <p:sp>
        <p:nvSpPr>
          <p:cNvPr id="15" name="Text Placeholder 33"/>
          <p:cNvSpPr txBox="1">
            <a:spLocks/>
          </p:cNvSpPr>
          <p:nvPr/>
        </p:nvSpPr>
        <p:spPr>
          <a:xfrm>
            <a:off x="1540701" y="1152395"/>
            <a:ext cx="9031265" cy="232182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600" b="1" dirty="0">
                <a:solidFill>
                  <a:schemeClr val="tx1">
                    <a:lumMod val="65000"/>
                    <a:lumOff val="35000"/>
                  </a:schemeClr>
                </a:solidFill>
                <a:latin typeface="Lato Light" panose="020F0302020204030203" pitchFamily="34" charset="0"/>
              </a:rPr>
              <a:t>HigherEd.org </a:t>
            </a:r>
            <a:br>
              <a:rPr lang="en-US" sz="3600" dirty="0">
                <a:solidFill>
                  <a:schemeClr val="tx1">
                    <a:lumMod val="65000"/>
                    <a:lumOff val="35000"/>
                  </a:schemeClr>
                </a:solidFill>
                <a:latin typeface="Lato Light" panose="020F0302020204030203" pitchFamily="34" charset="0"/>
              </a:rPr>
            </a:br>
            <a:r>
              <a:rPr lang="en-US" sz="3600" dirty="0">
                <a:solidFill>
                  <a:schemeClr val="tx1">
                    <a:lumMod val="65000"/>
                    <a:lumOff val="35000"/>
                  </a:schemeClr>
                </a:solidFill>
                <a:latin typeface="Lato Light" panose="020F0302020204030203" pitchFamily="34" charset="0"/>
              </a:rPr>
              <a:t>A New Learning Ecosystem &amp; Portal </a:t>
            </a:r>
            <a:br>
              <a:rPr lang="en-US" sz="3600" dirty="0">
                <a:solidFill>
                  <a:schemeClr val="tx1">
                    <a:lumMod val="65000"/>
                    <a:lumOff val="35000"/>
                  </a:schemeClr>
                </a:solidFill>
                <a:latin typeface="Lato Light" panose="020F0302020204030203" pitchFamily="34" charset="0"/>
              </a:rPr>
            </a:br>
            <a:r>
              <a:rPr lang="en-US" sz="3600" dirty="0">
                <a:solidFill>
                  <a:schemeClr val="tx1">
                    <a:lumMod val="65000"/>
                    <a:lumOff val="35000"/>
                  </a:schemeClr>
                </a:solidFill>
                <a:latin typeface="Lato Light" panose="020F0302020204030203" pitchFamily="34" charset="0"/>
              </a:rPr>
              <a:t>for Personalized </a:t>
            </a:r>
            <a:br>
              <a:rPr lang="en-US" sz="3600" dirty="0">
                <a:solidFill>
                  <a:schemeClr val="tx1">
                    <a:lumMod val="65000"/>
                    <a:lumOff val="35000"/>
                  </a:schemeClr>
                </a:solidFill>
                <a:latin typeface="Lato Light" panose="020F0302020204030203" pitchFamily="34" charset="0"/>
              </a:rPr>
            </a:br>
            <a:r>
              <a:rPr lang="en-US" sz="3600" dirty="0">
                <a:solidFill>
                  <a:schemeClr val="tx1">
                    <a:lumMod val="65000"/>
                    <a:lumOff val="35000"/>
                  </a:schemeClr>
                </a:solidFill>
                <a:latin typeface="Lato Light" panose="020F0302020204030203" pitchFamily="34" charset="0"/>
              </a:rPr>
              <a:t>Competency-Based Education </a:t>
            </a:r>
            <a:br>
              <a:rPr lang="en-US" sz="3600" dirty="0">
                <a:solidFill>
                  <a:schemeClr val="tx1">
                    <a:lumMod val="65000"/>
                    <a:lumOff val="35000"/>
                  </a:schemeClr>
                </a:solidFill>
                <a:latin typeface="Lato Light" panose="020F0302020204030203" pitchFamily="34" charset="0"/>
              </a:rPr>
            </a:br>
            <a:endParaRPr lang="en-US" sz="3600" b="1" i="1" dirty="0">
              <a:solidFill>
                <a:schemeClr val="tx1">
                  <a:lumMod val="65000"/>
                  <a:lumOff val="35000"/>
                </a:schemeClr>
              </a:solidFill>
              <a:latin typeface="Lato Light" panose="020F0302020204030203" pitchFamily="34" charset="0"/>
            </a:endParaRPr>
          </a:p>
        </p:txBody>
      </p:sp>
      <p:grpSp>
        <p:nvGrpSpPr>
          <p:cNvPr id="16" name="Group 15"/>
          <p:cNvGrpSpPr/>
          <p:nvPr/>
        </p:nvGrpSpPr>
        <p:grpSpPr>
          <a:xfrm>
            <a:off x="5824886" y="3547281"/>
            <a:ext cx="540000" cy="67229"/>
            <a:chOff x="5342615" y="6257925"/>
            <a:chExt cx="1468948" cy="182880"/>
          </a:xfrm>
        </p:grpSpPr>
        <p:sp>
          <p:nvSpPr>
            <p:cNvPr id="17" name="Oval 16"/>
            <p:cNvSpPr>
              <a:spLocks noChangeAspect="1"/>
            </p:cNvSpPr>
            <p:nvPr/>
          </p:nvSpPr>
          <p:spPr>
            <a:xfrm>
              <a:off x="5342615" y="6257925"/>
              <a:ext cx="182880" cy="182880"/>
            </a:xfrm>
            <a:prstGeom prst="ellipse">
              <a:avLst/>
            </a:prstGeom>
            <a:solidFill>
              <a:srgbClr val="B8C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Oval 17"/>
            <p:cNvSpPr>
              <a:spLocks noChangeAspect="1"/>
            </p:cNvSpPr>
            <p:nvPr/>
          </p:nvSpPr>
          <p:spPr>
            <a:xfrm>
              <a:off x="5664132" y="6257925"/>
              <a:ext cx="182880" cy="182880"/>
            </a:xfrm>
            <a:prstGeom prst="ellipse">
              <a:avLst/>
            </a:prstGeom>
            <a:solidFill>
              <a:srgbClr val="99A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Oval 19"/>
            <p:cNvSpPr>
              <a:spLocks noChangeAspect="1"/>
            </p:cNvSpPr>
            <p:nvPr/>
          </p:nvSpPr>
          <p:spPr>
            <a:xfrm>
              <a:off x="5985649" y="6257925"/>
              <a:ext cx="182880" cy="182880"/>
            </a:xfrm>
            <a:prstGeom prst="ellipse">
              <a:avLst/>
            </a:prstGeom>
            <a:solidFill>
              <a:srgbClr val="7C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Oval 20"/>
            <p:cNvSpPr>
              <a:spLocks noChangeAspect="1"/>
            </p:cNvSpPr>
            <p:nvPr/>
          </p:nvSpPr>
          <p:spPr>
            <a:xfrm>
              <a:off x="6307166" y="6257925"/>
              <a:ext cx="182880" cy="182880"/>
            </a:xfrm>
            <a:prstGeom prst="ellipse">
              <a:avLst/>
            </a:prstGeom>
            <a:solidFill>
              <a:srgbClr val="63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Oval 21"/>
            <p:cNvSpPr>
              <a:spLocks noChangeAspect="1"/>
            </p:cNvSpPr>
            <p:nvPr/>
          </p:nvSpPr>
          <p:spPr>
            <a:xfrm>
              <a:off x="6628683" y="6257925"/>
              <a:ext cx="182880" cy="182880"/>
            </a:xfrm>
            <a:prstGeom prst="ellipse">
              <a:avLst/>
            </a:prstGeom>
            <a:solidFill>
              <a:srgbClr val="495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19217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p:cNvSpPr>
            <a:spLocks/>
          </p:cNvSpPr>
          <p:nvPr/>
        </p:nvSpPr>
        <p:spPr bwMode="auto">
          <a:xfrm>
            <a:off x="6049002" y="2867725"/>
            <a:ext cx="91960" cy="47002"/>
          </a:xfrm>
          <a:custGeom>
            <a:avLst/>
            <a:gdLst>
              <a:gd name="T0" fmla="*/ 0 w 56"/>
              <a:gd name="T1" fmla="*/ 21 h 29"/>
              <a:gd name="T2" fmla="*/ 28 w 56"/>
              <a:gd name="T3" fmla="*/ 29 h 29"/>
              <a:gd name="T4" fmla="*/ 56 w 56"/>
              <a:gd name="T5" fmla="*/ 21 h 29"/>
              <a:gd name="T6" fmla="*/ 56 w 56"/>
              <a:gd name="T7" fmla="*/ 0 h 29"/>
              <a:gd name="T8" fmla="*/ 0 w 56"/>
              <a:gd name="T9" fmla="*/ 0 h 29"/>
              <a:gd name="T10" fmla="*/ 0 w 56"/>
              <a:gd name="T11" fmla="*/ 21 h 29"/>
            </a:gdLst>
            <a:ahLst/>
            <a:cxnLst>
              <a:cxn ang="0">
                <a:pos x="T0" y="T1"/>
              </a:cxn>
              <a:cxn ang="0">
                <a:pos x="T2" y="T3"/>
              </a:cxn>
              <a:cxn ang="0">
                <a:pos x="T4" y="T5"/>
              </a:cxn>
              <a:cxn ang="0">
                <a:pos x="T6" y="T7"/>
              </a:cxn>
              <a:cxn ang="0">
                <a:pos x="T8" y="T9"/>
              </a:cxn>
              <a:cxn ang="0">
                <a:pos x="T10" y="T11"/>
              </a:cxn>
            </a:cxnLst>
            <a:rect l="0" t="0" r="r" b="b"/>
            <a:pathLst>
              <a:path w="56" h="29">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67" y="3936247"/>
            <a:ext cx="2730674" cy="100051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8266" y="3907756"/>
            <a:ext cx="2932747" cy="977582"/>
          </a:xfrm>
          <a:prstGeom prst="rect">
            <a:avLst/>
          </a:prstGeom>
        </p:spPr>
      </p:pic>
      <p:sp>
        <p:nvSpPr>
          <p:cNvPr id="20" name="TextBox 19"/>
          <p:cNvSpPr txBox="1"/>
          <p:nvPr/>
        </p:nvSpPr>
        <p:spPr>
          <a:xfrm>
            <a:off x="1981200" y="4094480"/>
            <a:ext cx="8229600" cy="1938992"/>
          </a:xfrm>
          <a:prstGeom prst="rect">
            <a:avLst/>
          </a:prstGeom>
          <a:noFill/>
        </p:spPr>
        <p:txBody>
          <a:bodyPr wrap="square" rtlCol="0">
            <a:spAutoFit/>
          </a:bodyPr>
          <a:lstStyle/>
          <a:p>
            <a:pPr algn="ctr"/>
            <a:r>
              <a:rPr lang="en-US" sz="4000" dirty="0">
                <a:solidFill>
                  <a:schemeClr val="tx1">
                    <a:lumMod val="65000"/>
                    <a:lumOff val="35000"/>
                  </a:schemeClr>
                </a:solidFill>
                <a:latin typeface="Lato Light" panose="020F0302020204030203" pitchFamily="34" charset="0"/>
              </a:rPr>
              <a:t>So we created a mashup:</a:t>
            </a:r>
            <a:br>
              <a:rPr lang="en-US" sz="4000" dirty="0">
                <a:solidFill>
                  <a:schemeClr val="tx1">
                    <a:lumMod val="65000"/>
                    <a:lumOff val="35000"/>
                  </a:schemeClr>
                </a:solidFill>
                <a:latin typeface="Lato Light" panose="020F0302020204030203" pitchFamily="34" charset="0"/>
              </a:rPr>
            </a:br>
            <a:r>
              <a:rPr lang="en-US" sz="4000" b="1" dirty="0">
                <a:solidFill>
                  <a:schemeClr val="tx1">
                    <a:lumMod val="65000"/>
                    <a:lumOff val="35000"/>
                  </a:schemeClr>
                </a:solidFill>
                <a:latin typeface="Lato Light" panose="020F0302020204030203" pitchFamily="34" charset="0"/>
              </a:rPr>
              <a:t>Amazon meets Google for learning</a:t>
            </a:r>
          </a:p>
          <a:p>
            <a:pPr algn="ctr"/>
            <a:endParaRPr lang="en-US" sz="4000"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617" y="4011754"/>
            <a:ext cx="1718770" cy="1724500"/>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3426" y="4744472"/>
            <a:ext cx="4733554" cy="841250"/>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t="51000" b="20000"/>
          <a:stretch/>
        </p:blipFill>
        <p:spPr>
          <a:xfrm>
            <a:off x="-1114" y="6418772"/>
            <a:ext cx="12192000" cy="445030"/>
          </a:xfrm>
          <a:prstGeom prst="rect">
            <a:avLst/>
          </a:prstGeom>
        </p:spPr>
      </p:pic>
      <p:sp>
        <p:nvSpPr>
          <p:cNvPr id="19" name="Text Placeholder 33"/>
          <p:cNvSpPr txBox="1">
            <a:spLocks/>
          </p:cNvSpPr>
          <p:nvPr/>
        </p:nvSpPr>
        <p:spPr>
          <a:xfrm>
            <a:off x="1540701" y="1154535"/>
            <a:ext cx="9159591" cy="223081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4000" dirty="0">
                <a:solidFill>
                  <a:schemeClr val="tx1">
                    <a:lumMod val="65000"/>
                    <a:lumOff val="35000"/>
                  </a:schemeClr>
                </a:solidFill>
                <a:latin typeface="Lato Light" panose="020F0302020204030203" pitchFamily="34" charset="0"/>
              </a:rPr>
              <a:t>There is no educational search engine for individual learners, just admissions guides, content/OER repositories, &amp; </a:t>
            </a:r>
            <a:br>
              <a:rPr lang="en-US" sz="4000" dirty="0">
                <a:solidFill>
                  <a:schemeClr val="tx1">
                    <a:lumMod val="65000"/>
                    <a:lumOff val="35000"/>
                  </a:schemeClr>
                </a:solidFill>
                <a:latin typeface="Lato Light" panose="020F0302020204030203" pitchFamily="34" charset="0"/>
              </a:rPr>
            </a:br>
            <a:r>
              <a:rPr lang="en-US" sz="4000" dirty="0">
                <a:solidFill>
                  <a:schemeClr val="tx1">
                    <a:lumMod val="65000"/>
                    <a:lumOff val="35000"/>
                  </a:schemeClr>
                </a:solidFill>
                <a:latin typeface="Lato Light" panose="020F0302020204030203" pitchFamily="34" charset="0"/>
              </a:rPr>
              <a:t>provider-specific training resources</a:t>
            </a:r>
            <a:endParaRPr lang="en-US" sz="2400" b="1" dirty="0">
              <a:solidFill>
                <a:schemeClr val="tx1">
                  <a:lumMod val="65000"/>
                  <a:lumOff val="35000"/>
                </a:schemeClr>
              </a:solidFill>
              <a:latin typeface="Lato Light" panose="020F0302020204030203" pitchFamily="34" charset="0"/>
            </a:endParaRPr>
          </a:p>
        </p:txBody>
      </p:sp>
      <p:pic>
        <p:nvPicPr>
          <p:cNvPr id="21" name="Picture 20" descr="cben_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00293" y="6489055"/>
            <a:ext cx="1389708" cy="301682"/>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6396" y="6511068"/>
            <a:ext cx="2922542" cy="279669"/>
          </a:xfrm>
          <a:prstGeom prst="rect">
            <a:avLst/>
          </a:prstGeom>
        </p:spPr>
      </p:pic>
      <p:pic>
        <p:nvPicPr>
          <p:cNvPr id="23" name="Picture 22" descr="k2w_logo.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29121" y="135801"/>
            <a:ext cx="1649256" cy="665023"/>
          </a:xfrm>
          <a:prstGeom prst="rect">
            <a:avLst/>
          </a:prstGeom>
        </p:spPr>
      </p:pic>
      <p:pic>
        <p:nvPicPr>
          <p:cNvPr id="24" name="Picture 23" descr="LFCC_Logo_2010_ReflexBlu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006" y="135801"/>
            <a:ext cx="1577189" cy="704477"/>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59121" y="6471105"/>
            <a:ext cx="1871529" cy="334561"/>
          </a:xfrm>
          <a:prstGeom prst="rect">
            <a:avLst/>
          </a:prstGeom>
        </p:spPr>
      </p:pic>
    </p:spTree>
    <p:extLst>
      <p:ext uri="{BB962C8B-B14F-4D97-AF65-F5344CB8AC3E}">
        <p14:creationId xmlns:p14="http://schemas.microsoft.com/office/powerpoint/2010/main" val="186997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iterate type="wd">
                                    <p:tmPct val="10000"/>
                                  </p:iterate>
                                  <p:childTnLst>
                                    <p:animEffect transition="out" filter="fade">
                                      <p:cBhvr>
                                        <p:cTn id="6" dur="500"/>
                                        <p:tgtEl>
                                          <p:spTgt spid="20">
                                            <p:txEl>
                                              <p:pRg st="0" end="0"/>
                                            </p:txEl>
                                          </p:spTgt>
                                        </p:tgtEl>
                                      </p:cBhvr>
                                    </p:animEffect>
                                    <p:set>
                                      <p:cBhvr>
                                        <p:cTn id="7" dur="1" fill="hold">
                                          <p:stCondLst>
                                            <p:cond delay="499"/>
                                          </p:stCondLst>
                                        </p:cTn>
                                        <p:tgtEl>
                                          <p:spTgt spid="20">
                                            <p:txEl>
                                              <p:pRg st="0" end="0"/>
                                            </p:txEl>
                                          </p:spTgt>
                                        </p:tgtEl>
                                        <p:attrNameLst>
                                          <p:attrName>style.visibility</p:attrName>
                                        </p:attrNameLst>
                                      </p:cBhvr>
                                      <p:to>
                                        <p:strVal val="hidden"/>
                                      </p:to>
                                    </p:se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par>
                                <p:cTn id="15" presetID="42" presetClass="path" presetSubtype="0" accel="50000" decel="50000" fill="hold" nodeType="withEffect">
                                  <p:stCondLst>
                                    <p:cond delay="0"/>
                                  </p:stCondLst>
                                  <p:childTnLst>
                                    <p:animMotion origin="layout" path="M -1.875E-6 -2.22222E-6 L -0.35742 0.06042 " pathEditMode="relative" rAng="0" ptsTypes="AA">
                                      <p:cBhvr>
                                        <p:cTn id="16" dur="1000" fill="hold"/>
                                        <p:tgtEl>
                                          <p:spTgt spid="9"/>
                                        </p:tgtEl>
                                        <p:attrNameLst>
                                          <p:attrName>ppt_x</p:attrName>
                                          <p:attrName>ppt_y</p:attrName>
                                        </p:attrNameLst>
                                      </p:cBhvr>
                                      <p:rCtr x="-17878" y="3009"/>
                                    </p:animMotion>
                                  </p:childTnLst>
                                </p:cTn>
                              </p:par>
                              <p:par>
                                <p:cTn id="17" presetID="42" presetClass="path" presetSubtype="0" accel="50000" decel="50000" fill="hold" nodeType="withEffect">
                                  <p:stCondLst>
                                    <p:cond delay="0"/>
                                  </p:stCondLst>
                                  <p:childTnLst>
                                    <p:animMotion origin="layout" path="M 1.25E-6 -7.40741E-7 L 0.36328 0.0544 " pathEditMode="relative" rAng="0" ptsTypes="AA">
                                      <p:cBhvr>
                                        <p:cTn id="18" dur="1000" fill="hold"/>
                                        <p:tgtEl>
                                          <p:spTgt spid="4"/>
                                        </p:tgtEl>
                                        <p:attrNameLst>
                                          <p:attrName>ppt_x</p:attrName>
                                          <p:attrName>ppt_y</p:attrName>
                                        </p:attrNameLst>
                                      </p:cBhvr>
                                      <p:rCtr x="18164" y="2708"/>
                                    </p:animMotion>
                                  </p:childTnLst>
                                </p:cTn>
                              </p:par>
                              <p:par>
                                <p:cTn id="19" presetID="22" presetClass="exit" presetSubtype="8" fill="hold" nodeType="withEffect">
                                  <p:stCondLst>
                                    <p:cond delay="500"/>
                                  </p:stCondLst>
                                  <p:childTnLst>
                                    <p:animEffect transition="out" filter="wipe(left)">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22" presetClass="exit" presetSubtype="2" fill="hold" nodeType="withEffect">
                                  <p:stCondLst>
                                    <p:cond delay="500"/>
                                  </p:stCondLst>
                                  <p:childTnLst>
                                    <p:animEffect transition="out" filter="wipe(right)">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31" presetClass="entr" presetSubtype="0" fill="hold" nodeType="withEffect">
                                  <p:stCondLst>
                                    <p:cond delay="75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 calcmode="lin" valueType="num">
                                      <p:cBhvr>
                                        <p:cTn id="29" dur="500" fill="hold"/>
                                        <p:tgtEl>
                                          <p:spTgt spid="28"/>
                                        </p:tgtEl>
                                        <p:attrNameLst>
                                          <p:attrName>style.rotation</p:attrName>
                                        </p:attrNameLst>
                                      </p:cBhvr>
                                      <p:tavLst>
                                        <p:tav tm="0">
                                          <p:val>
                                            <p:fltVal val="90"/>
                                          </p:val>
                                        </p:tav>
                                        <p:tav tm="100000">
                                          <p:val>
                                            <p:fltVal val="0"/>
                                          </p:val>
                                        </p:tav>
                                      </p:tavLst>
                                    </p:anim>
                                    <p:animEffect transition="in" filter="fade">
                                      <p:cBhvr>
                                        <p:cTn id="30" dur="500"/>
                                        <p:tgtEl>
                                          <p:spTgt spid="28"/>
                                        </p:tgtEl>
                                      </p:cBhvr>
                                    </p:animEffect>
                                  </p:childTnLst>
                                </p:cTn>
                              </p:par>
                              <p:par>
                                <p:cTn id="31" presetID="6" presetClass="emph" presetSubtype="0" fill="hold" nodeType="withEffect">
                                  <p:stCondLst>
                                    <p:cond delay="1000"/>
                                  </p:stCondLst>
                                  <p:childTnLst>
                                    <p:animScale>
                                      <p:cBhvr>
                                        <p:cTn id="32" dur="500" fill="hold"/>
                                        <p:tgtEl>
                                          <p:spTgt spid="28"/>
                                        </p:tgtEl>
                                      </p:cBhvr>
                                      <p:by x="150000" y="150000"/>
                                    </p:animScale>
                                  </p:childTnLst>
                                </p:cTn>
                              </p:par>
                              <p:par>
                                <p:cTn id="33" presetID="31" presetClass="exit" presetSubtype="0" fill="hold" nodeType="withEffect">
                                  <p:stCondLst>
                                    <p:cond delay="1250"/>
                                  </p:stCondLst>
                                  <p:childTnLst>
                                    <p:anim calcmode="lin" valueType="num">
                                      <p:cBhvr>
                                        <p:cTn id="34" dur="500"/>
                                        <p:tgtEl>
                                          <p:spTgt spid="28"/>
                                        </p:tgtEl>
                                        <p:attrNameLst>
                                          <p:attrName>ppt_w</p:attrName>
                                        </p:attrNameLst>
                                      </p:cBhvr>
                                      <p:tavLst>
                                        <p:tav tm="0">
                                          <p:val>
                                            <p:strVal val="ppt_w"/>
                                          </p:val>
                                        </p:tav>
                                        <p:tav tm="100000">
                                          <p:val>
                                            <p:fltVal val="0"/>
                                          </p:val>
                                        </p:tav>
                                      </p:tavLst>
                                    </p:anim>
                                    <p:anim calcmode="lin" valueType="num">
                                      <p:cBhvr>
                                        <p:cTn id="35" dur="500"/>
                                        <p:tgtEl>
                                          <p:spTgt spid="28"/>
                                        </p:tgtEl>
                                        <p:attrNameLst>
                                          <p:attrName>ppt_h</p:attrName>
                                        </p:attrNameLst>
                                      </p:cBhvr>
                                      <p:tavLst>
                                        <p:tav tm="0">
                                          <p:val>
                                            <p:strVal val="ppt_h"/>
                                          </p:val>
                                        </p:tav>
                                        <p:tav tm="100000">
                                          <p:val>
                                            <p:fltVal val="0"/>
                                          </p:val>
                                        </p:tav>
                                      </p:tavLst>
                                    </p:anim>
                                    <p:anim calcmode="lin" valueType="num">
                                      <p:cBhvr>
                                        <p:cTn id="36" dur="500"/>
                                        <p:tgtEl>
                                          <p:spTgt spid="28"/>
                                        </p:tgtEl>
                                        <p:attrNameLst>
                                          <p:attrName>style.rotation</p:attrName>
                                        </p:attrNameLst>
                                      </p:cBhvr>
                                      <p:tavLst>
                                        <p:tav tm="0">
                                          <p:val>
                                            <p:fltVal val="0"/>
                                          </p:val>
                                        </p:tav>
                                        <p:tav tm="100000">
                                          <p:val>
                                            <p:fltVal val="90"/>
                                          </p:val>
                                        </p:tav>
                                      </p:tavLst>
                                    </p:anim>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par>
                                <p:cTn id="39" presetID="53" presetClass="entr" presetSubtype="16" fill="hold" nodeType="withEffect">
                                  <p:stCondLst>
                                    <p:cond delay="150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51000" b="20000"/>
          <a:stretch/>
        </p:blipFill>
        <p:spPr>
          <a:xfrm>
            <a:off x="-1114" y="6418772"/>
            <a:ext cx="12192000" cy="445030"/>
          </a:xfrm>
          <a:prstGeom prst="rect">
            <a:avLst/>
          </a:prstGeom>
        </p:spPr>
      </p:pic>
      <p:sp>
        <p:nvSpPr>
          <p:cNvPr id="12" name="Freeform 6"/>
          <p:cNvSpPr>
            <a:spLocks/>
          </p:cNvSpPr>
          <p:nvPr/>
        </p:nvSpPr>
        <p:spPr bwMode="auto">
          <a:xfrm>
            <a:off x="6049002" y="2867725"/>
            <a:ext cx="91960" cy="47002"/>
          </a:xfrm>
          <a:custGeom>
            <a:avLst/>
            <a:gdLst>
              <a:gd name="T0" fmla="*/ 0 w 56"/>
              <a:gd name="T1" fmla="*/ 21 h 29"/>
              <a:gd name="T2" fmla="*/ 28 w 56"/>
              <a:gd name="T3" fmla="*/ 29 h 29"/>
              <a:gd name="T4" fmla="*/ 56 w 56"/>
              <a:gd name="T5" fmla="*/ 21 h 29"/>
              <a:gd name="T6" fmla="*/ 56 w 56"/>
              <a:gd name="T7" fmla="*/ 0 h 29"/>
              <a:gd name="T8" fmla="*/ 0 w 56"/>
              <a:gd name="T9" fmla="*/ 0 h 29"/>
              <a:gd name="T10" fmla="*/ 0 w 56"/>
              <a:gd name="T11" fmla="*/ 21 h 29"/>
            </a:gdLst>
            <a:ahLst/>
            <a:cxnLst>
              <a:cxn ang="0">
                <a:pos x="T0" y="T1"/>
              </a:cxn>
              <a:cxn ang="0">
                <a:pos x="T2" y="T3"/>
              </a:cxn>
              <a:cxn ang="0">
                <a:pos x="T4" y="T5"/>
              </a:cxn>
              <a:cxn ang="0">
                <a:pos x="T6" y="T7"/>
              </a:cxn>
              <a:cxn ang="0">
                <a:pos x="T8" y="T9"/>
              </a:cxn>
              <a:cxn ang="0">
                <a:pos x="T10" y="T11"/>
              </a:cxn>
            </a:cxnLst>
            <a:rect l="0" t="0" r="r" b="b"/>
            <a:pathLst>
              <a:path w="56" h="29">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4" name="Text Placeholder 33"/>
          <p:cNvSpPr txBox="1">
            <a:spLocks/>
          </p:cNvSpPr>
          <p:nvPr/>
        </p:nvSpPr>
        <p:spPr>
          <a:xfrm>
            <a:off x="1436966" y="800824"/>
            <a:ext cx="9693149" cy="223081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4000" dirty="0">
                <a:solidFill>
                  <a:schemeClr val="tx1">
                    <a:lumMod val="65000"/>
                    <a:lumOff val="35000"/>
                  </a:schemeClr>
                </a:solidFill>
                <a:latin typeface="Lato Light" panose="020F0302020204030203" pitchFamily="34" charset="0"/>
              </a:rPr>
              <a:t>Sustaining portal &amp; CBE programs with: </a:t>
            </a:r>
          </a:p>
          <a:p>
            <a:pPr marL="742950" indent="-742950">
              <a:lnSpc>
                <a:spcPct val="100000"/>
              </a:lnSpc>
              <a:buFont typeface="+mj-lt"/>
              <a:buAutoNum type="arabicPeriod"/>
            </a:pPr>
            <a:r>
              <a:rPr lang="en-US" sz="3600" dirty="0">
                <a:solidFill>
                  <a:schemeClr val="tx1">
                    <a:lumMod val="65000"/>
                    <a:lumOff val="35000"/>
                  </a:schemeClr>
                </a:solidFill>
                <a:latin typeface="Lato Light" panose="020F0302020204030203" pitchFamily="34" charset="0"/>
              </a:rPr>
              <a:t>Storytelling using videos &amp; a country western song about CBE called “A robot took my job”</a:t>
            </a:r>
          </a:p>
          <a:p>
            <a:pPr marL="742950" indent="-742950">
              <a:lnSpc>
                <a:spcPct val="100000"/>
              </a:lnSpc>
              <a:buFont typeface="+mj-lt"/>
              <a:buAutoNum type="arabicPeriod"/>
            </a:pPr>
            <a:r>
              <a:rPr lang="en-US" sz="3600" dirty="0">
                <a:solidFill>
                  <a:schemeClr val="tx1">
                    <a:lumMod val="65000"/>
                    <a:lumOff val="35000"/>
                  </a:schemeClr>
                </a:solidFill>
                <a:latin typeface="Lato Light" panose="020F0302020204030203" pitchFamily="34" charset="0"/>
              </a:rPr>
              <a:t>Reframing to work more w/ employers to help them assess job roles in terms of competencies &amp; promoting OER to get them</a:t>
            </a:r>
          </a:p>
          <a:p>
            <a:pPr marL="742950" indent="-742950">
              <a:lnSpc>
                <a:spcPct val="100000"/>
              </a:lnSpc>
              <a:buFont typeface="+mj-lt"/>
              <a:buAutoNum type="arabicPeriod"/>
            </a:pPr>
            <a:r>
              <a:rPr lang="en-US" sz="3600" dirty="0">
                <a:solidFill>
                  <a:schemeClr val="tx1">
                    <a:lumMod val="65000"/>
                    <a:lumOff val="35000"/>
                  </a:schemeClr>
                </a:solidFill>
                <a:latin typeface="Lato Light" panose="020F0302020204030203" pitchFamily="34" charset="0"/>
              </a:rPr>
              <a:t>Looking to join other portal efforts at DOL, state, &amp; Virginia Community College System level</a:t>
            </a:r>
          </a:p>
          <a:p>
            <a:pPr marL="742950" indent="-742950">
              <a:lnSpc>
                <a:spcPct val="100000"/>
              </a:lnSpc>
              <a:buFont typeface="+mj-lt"/>
              <a:buAutoNum type="arabicPeriod"/>
            </a:pPr>
            <a:r>
              <a:rPr lang="en-US" sz="3600" dirty="0">
                <a:solidFill>
                  <a:schemeClr val="tx1">
                    <a:lumMod val="65000"/>
                    <a:lumOff val="35000"/>
                  </a:schemeClr>
                </a:solidFill>
                <a:latin typeface="Lato Light" panose="020F0302020204030203" pitchFamily="34" charset="0"/>
              </a:rPr>
              <a:t>Co-branding, partners, advertisers, investment </a:t>
            </a:r>
          </a:p>
          <a:p>
            <a:pPr marL="0" indent="0">
              <a:lnSpc>
                <a:spcPct val="100000"/>
              </a:lnSpc>
              <a:buNone/>
            </a:pPr>
            <a:endParaRPr lang="en-US" sz="4000" dirty="0">
              <a:solidFill>
                <a:schemeClr val="tx1">
                  <a:lumMod val="65000"/>
                  <a:lumOff val="35000"/>
                </a:schemeClr>
              </a:solidFill>
              <a:latin typeface="Lato Light" panose="020F0302020204030203" pitchFamily="34" charset="0"/>
            </a:endParaRPr>
          </a:p>
        </p:txBody>
      </p:sp>
      <p:pic>
        <p:nvPicPr>
          <p:cNvPr id="19" name="Picture 18" descr="cben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293" y="6489055"/>
            <a:ext cx="1389708" cy="301682"/>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96" y="6511068"/>
            <a:ext cx="2922542" cy="279669"/>
          </a:xfrm>
          <a:prstGeom prst="rect">
            <a:avLst/>
          </a:prstGeom>
        </p:spPr>
      </p:pic>
      <p:pic>
        <p:nvPicPr>
          <p:cNvPr id="25" name="Picture 24" descr="k2w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9121" y="135801"/>
            <a:ext cx="1649256" cy="665023"/>
          </a:xfrm>
          <a:prstGeom prst="rect">
            <a:avLst/>
          </a:prstGeom>
        </p:spPr>
      </p:pic>
      <p:pic>
        <p:nvPicPr>
          <p:cNvPr id="26" name="Picture 25" descr="LFCC_Logo_2010_ReflexBlu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006" y="135801"/>
            <a:ext cx="1577189" cy="704477"/>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9121" y="6471105"/>
            <a:ext cx="1871529" cy="334561"/>
          </a:xfrm>
          <a:prstGeom prst="rect">
            <a:avLst/>
          </a:prstGeom>
        </p:spPr>
      </p:pic>
    </p:spTree>
    <p:extLst>
      <p:ext uri="{BB962C8B-B14F-4D97-AF65-F5344CB8AC3E}">
        <p14:creationId xmlns:p14="http://schemas.microsoft.com/office/powerpoint/2010/main" val="80942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28800" y="762001"/>
            <a:ext cx="8458200" cy="2514600"/>
          </a:xfrm>
        </p:spPr>
        <p:txBody>
          <a:bodyPr>
            <a:noAutofit/>
          </a:bodyPr>
          <a:lstStyle/>
          <a:p>
            <a:pPr>
              <a:spcAft>
                <a:spcPts val="1200"/>
              </a:spcAft>
            </a:pPr>
            <a:r>
              <a:rPr lang="en-US" sz="3200" dirty="0"/>
              <a:t>Cape Cod Community College</a:t>
            </a:r>
            <a:br>
              <a:rPr lang="en-US" sz="2400" dirty="0"/>
            </a:br>
            <a:br>
              <a:rPr lang="en-US" sz="2400" dirty="0"/>
            </a:br>
            <a:r>
              <a:rPr lang="en-US" sz="2400" u="sng" dirty="0"/>
              <a:t>Grant Program</a:t>
            </a:r>
            <a:r>
              <a:rPr lang="en-US" sz="2400" dirty="0"/>
              <a:t>: </a:t>
            </a:r>
            <a:br>
              <a:rPr lang="en-US" sz="2400" dirty="0"/>
            </a:br>
            <a:r>
              <a:rPr lang="en-US" sz="2400" dirty="0"/>
              <a:t>Massachusetts Credentials and Careers in Aviation</a:t>
            </a:r>
            <a:br>
              <a:rPr lang="en-US" sz="2400" dirty="0"/>
            </a:br>
            <a:r>
              <a:rPr lang="en-US" sz="2400" dirty="0"/>
              <a:t>Building an Aviation Maintenance Technology Program</a:t>
            </a:r>
          </a:p>
        </p:txBody>
      </p:sp>
      <p:sp>
        <p:nvSpPr>
          <p:cNvPr id="5" name="Subtitle 4"/>
          <p:cNvSpPr>
            <a:spLocks noGrp="1"/>
          </p:cNvSpPr>
          <p:nvPr>
            <p:ph type="subTitle" idx="1"/>
          </p:nvPr>
        </p:nvSpPr>
        <p:spPr>
          <a:xfrm>
            <a:off x="2209800" y="3962401"/>
            <a:ext cx="7772400" cy="1295399"/>
          </a:xfrm>
        </p:spPr>
        <p:txBody>
          <a:bodyPr>
            <a:normAutofit fontScale="92500" lnSpcReduction="20000"/>
          </a:bodyPr>
          <a:lstStyle/>
          <a:p>
            <a:pPr>
              <a:spcBef>
                <a:spcPts val="1200"/>
              </a:spcBef>
            </a:pPr>
            <a:r>
              <a:rPr lang="en-US" sz="2800" u="sng" dirty="0"/>
              <a:t>Contact Information</a:t>
            </a:r>
            <a:r>
              <a:rPr lang="en-US" sz="2800" dirty="0"/>
              <a:t>:</a:t>
            </a:r>
            <a:br>
              <a:rPr lang="en-US" sz="2800" dirty="0"/>
            </a:br>
            <a:r>
              <a:rPr lang="en-US" sz="2800" dirty="0"/>
              <a:t>Marie Murphy</a:t>
            </a:r>
            <a:br>
              <a:rPr lang="en-US" sz="2800" dirty="0"/>
            </a:br>
            <a:r>
              <a:rPr lang="en-US" sz="2800" dirty="0">
                <a:hlinkClick r:id="rId2"/>
              </a:rPr>
              <a:t>mmurphy@capecod.edu</a:t>
            </a:r>
            <a:br>
              <a:rPr lang="en-US" sz="2800" dirty="0"/>
            </a:br>
            <a:r>
              <a:rPr lang="en-US" sz="2800" dirty="0"/>
              <a:t>508-362-2131, ext. 4507</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1" y="5562601"/>
            <a:ext cx="1041763" cy="10417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84374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371601"/>
            <a:ext cx="8229600" cy="4635691"/>
          </a:xfrm>
        </p:spPr>
        <p:txBody>
          <a:bodyPr>
            <a:normAutofit/>
          </a:bodyPr>
          <a:lstStyle/>
          <a:p>
            <a:r>
              <a:rPr lang="en-US" sz="2000" b="1" i="1" u="sng" dirty="0"/>
              <a:t>Planning to Sustain</a:t>
            </a:r>
          </a:p>
          <a:p>
            <a:pPr lvl="1"/>
            <a:r>
              <a:rPr lang="en-US" sz="2000" dirty="0"/>
              <a:t>College certificate and degree programs</a:t>
            </a:r>
          </a:p>
          <a:p>
            <a:pPr lvl="1"/>
            <a:r>
              <a:rPr lang="en-US" sz="2000" dirty="0"/>
              <a:t>Pathway to obtain FAA certification</a:t>
            </a:r>
          </a:p>
          <a:p>
            <a:pPr lvl="1"/>
            <a:r>
              <a:rPr lang="en-US" sz="2000" dirty="0"/>
              <a:t>Program faculty: 3 full-time; 3-5 part-time</a:t>
            </a:r>
          </a:p>
          <a:p>
            <a:pPr lvl="1"/>
            <a:r>
              <a:rPr lang="en-US" sz="2000" dirty="0"/>
              <a:t>Program staff: Retention Specialist, Administrative Assistant</a:t>
            </a:r>
          </a:p>
          <a:p>
            <a:pPr>
              <a:spcBef>
                <a:spcPts val="1200"/>
              </a:spcBef>
            </a:pPr>
            <a:r>
              <a:rPr lang="en-US" sz="2000" b="1" i="1" u="sng" dirty="0"/>
              <a:t>Sustainability Methods</a:t>
            </a:r>
          </a:p>
          <a:p>
            <a:pPr lvl="1"/>
            <a:r>
              <a:rPr lang="en-US" sz="2000" dirty="0"/>
              <a:t>Sustained grant costs will move to college budget/maintain with student enrollment &amp; retention </a:t>
            </a:r>
          </a:p>
          <a:p>
            <a:pPr lvl="1"/>
            <a:r>
              <a:rPr lang="en-US" sz="2000" dirty="0"/>
              <a:t>Strengthen and build employer partnerships</a:t>
            </a:r>
          </a:p>
          <a:p>
            <a:pPr lvl="2"/>
            <a:r>
              <a:rPr lang="en-US" dirty="0"/>
              <a:t>Offset equipment costs</a:t>
            </a:r>
          </a:p>
          <a:p>
            <a:pPr lvl="2"/>
            <a:r>
              <a:rPr lang="en-US" dirty="0"/>
              <a:t>Student scholarship opportunities</a:t>
            </a:r>
          </a:p>
          <a:p>
            <a:pPr lvl="1"/>
            <a:r>
              <a:rPr lang="en-US" sz="2000" dirty="0"/>
              <a:t>Develop additional programs/revenue sources that utilize existing infrastructure</a:t>
            </a:r>
          </a:p>
        </p:txBody>
      </p:sp>
      <p:sp>
        <p:nvSpPr>
          <p:cNvPr id="3" name="Title 2"/>
          <p:cNvSpPr>
            <a:spLocks noGrp="1"/>
          </p:cNvSpPr>
          <p:nvPr>
            <p:ph type="title"/>
          </p:nvPr>
        </p:nvSpPr>
        <p:spPr/>
        <p:txBody>
          <a:bodyPr/>
          <a:lstStyle/>
          <a:p>
            <a:r>
              <a:rPr lang="en-US" dirty="0"/>
              <a:t>Sustainability Plans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1" y="5562601"/>
            <a:ext cx="1041763" cy="10417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38288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219201"/>
            <a:ext cx="8382000" cy="4788091"/>
          </a:xfrm>
        </p:spPr>
        <p:txBody>
          <a:bodyPr>
            <a:normAutofit/>
          </a:bodyPr>
          <a:lstStyle/>
          <a:p>
            <a:r>
              <a:rPr lang="en-US" sz="2000" b="1" i="1" u="sng" dirty="0"/>
              <a:t>Grow Enrollment</a:t>
            </a:r>
          </a:p>
          <a:p>
            <a:pPr lvl="1"/>
            <a:r>
              <a:rPr lang="en-US" sz="2000" dirty="0"/>
              <a:t>Develop veterans outreach and PLA pathway</a:t>
            </a:r>
          </a:p>
          <a:p>
            <a:pPr lvl="1"/>
            <a:r>
              <a:rPr lang="en-US" sz="2000" dirty="0"/>
              <a:t>Create AMT program articulation agreements with other MA community colleges</a:t>
            </a:r>
          </a:p>
          <a:p>
            <a:pPr lvl="1"/>
            <a:r>
              <a:rPr lang="en-US" sz="2000" dirty="0"/>
              <a:t>Configure a dual enrollment pathway</a:t>
            </a:r>
          </a:p>
          <a:p>
            <a:pPr lvl="1"/>
            <a:r>
              <a:rPr lang="en-US" sz="2000" dirty="0"/>
              <a:t>Establish higher level connections with One-Stops in service area</a:t>
            </a:r>
          </a:p>
          <a:p>
            <a:pPr lvl="1"/>
            <a:r>
              <a:rPr lang="en-US" sz="2000" dirty="0"/>
              <a:t>Develop comprehensive marketing plan that extends beyond CCCC traditional reach</a:t>
            </a:r>
          </a:p>
          <a:p>
            <a:pPr>
              <a:spcBef>
                <a:spcPts val="1200"/>
              </a:spcBef>
            </a:pPr>
            <a:r>
              <a:rPr lang="en-US" sz="2000" b="1" i="1" u="sng" dirty="0"/>
              <a:t>Program Enhancements</a:t>
            </a:r>
          </a:p>
          <a:p>
            <a:pPr lvl="1"/>
            <a:r>
              <a:rPr lang="en-US" sz="2000" dirty="0"/>
              <a:t>Develop distance learning program component</a:t>
            </a:r>
          </a:p>
          <a:p>
            <a:pPr lvl="1"/>
            <a:r>
              <a:rPr lang="en-US" sz="2000" dirty="0"/>
              <a:t>Refine student screening/enrollment guidance</a:t>
            </a:r>
          </a:p>
          <a:p>
            <a:pPr lvl="1"/>
            <a:r>
              <a:rPr lang="en-US" sz="2000" dirty="0"/>
              <a:t>Develop internship opportunities at employer sites </a:t>
            </a:r>
          </a:p>
          <a:p>
            <a:pPr lvl="1"/>
            <a:endParaRPr lang="en-US" sz="2000" dirty="0"/>
          </a:p>
          <a:p>
            <a:pPr lvl="1"/>
            <a:endParaRPr lang="en-US" dirty="0"/>
          </a:p>
          <a:p>
            <a:pPr lvl="1"/>
            <a:endParaRPr lang="en-US" dirty="0"/>
          </a:p>
        </p:txBody>
      </p:sp>
      <p:sp>
        <p:nvSpPr>
          <p:cNvPr id="3" name="Title 2"/>
          <p:cNvSpPr>
            <a:spLocks noGrp="1"/>
          </p:cNvSpPr>
          <p:nvPr>
            <p:ph type="title"/>
          </p:nvPr>
        </p:nvSpPr>
        <p:spPr/>
        <p:txBody>
          <a:bodyPr/>
          <a:lstStyle/>
          <a:p>
            <a:r>
              <a:rPr lang="en-US" dirty="0"/>
              <a:t>Next Steps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1" y="5562601"/>
            <a:ext cx="1041763" cy="10417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26332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88" y="2355290"/>
            <a:ext cx="10515600" cy="1325563"/>
          </a:xfrm>
        </p:spPr>
        <p:txBody>
          <a:bodyPr>
            <a:normAutofit fontScale="90000"/>
          </a:bodyPr>
          <a:lstStyle/>
          <a:p>
            <a:r>
              <a:rPr lang="en-US" b="1" dirty="0"/>
              <a:t>IT Pathways in Indiana</a:t>
            </a:r>
            <a:br>
              <a:rPr lang="en-US" dirty="0"/>
            </a:br>
            <a:r>
              <a:rPr lang="en-US" b="1" dirty="0"/>
              <a:t>Ivy Tech Community College of Indiana</a:t>
            </a:r>
            <a:br>
              <a:rPr lang="en-US" dirty="0"/>
            </a:br>
            <a:r>
              <a:rPr lang="en-US" dirty="0"/>
              <a:t>Matthew Cloud, Project Director TAACCCT Grant</a:t>
            </a:r>
            <a:br>
              <a:rPr lang="en-US" dirty="0"/>
            </a:br>
            <a:r>
              <a:rPr lang="cs-CZ" u="sng" dirty="0">
                <a:hlinkClick r:id="rId2"/>
              </a:rPr>
              <a:t>mcloud3@ivytech.edu, 574-289-7001 x5369</a:t>
            </a:r>
            <a:endParaRPr lang="en-US" dirty="0"/>
          </a:p>
        </p:txBody>
      </p:sp>
    </p:spTree>
    <p:extLst>
      <p:ext uri="{BB962C8B-B14F-4D97-AF65-F5344CB8AC3E}">
        <p14:creationId xmlns:p14="http://schemas.microsoft.com/office/powerpoint/2010/main" val="2088267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412" y="221690"/>
            <a:ext cx="10515600" cy="6161181"/>
          </a:xfrm>
        </p:spPr>
        <p:txBody>
          <a:bodyPr>
            <a:normAutofit/>
          </a:bodyPr>
          <a:lstStyle/>
          <a:p>
            <a:r>
              <a:rPr lang="en-US" sz="1800" b="1" dirty="0"/>
              <a:t>WE ARE SUSTAINING:</a:t>
            </a:r>
            <a:br>
              <a:rPr lang="en-US" sz="1800" dirty="0"/>
            </a:br>
            <a:br>
              <a:rPr lang="en-US" sz="1800" dirty="0"/>
            </a:br>
            <a:r>
              <a:rPr lang="en-US" sz="1800" b="1" dirty="0"/>
              <a:t>Supplies (including computers) purchases through</a:t>
            </a:r>
            <a:br>
              <a:rPr lang="en-US" sz="1800" dirty="0"/>
            </a:br>
            <a:r>
              <a:rPr lang="en-US" sz="1800" dirty="0"/>
              <a:t>	- Regional/campus state-wide funding (State budget)</a:t>
            </a:r>
            <a:br>
              <a:rPr lang="en-US" sz="1800" dirty="0"/>
            </a:br>
            <a:r>
              <a:rPr lang="en-US" sz="1800" dirty="0"/>
              <a:t>	- Donations</a:t>
            </a:r>
            <a:br>
              <a:rPr lang="en-US" sz="1800" dirty="0"/>
            </a:br>
            <a:r>
              <a:rPr lang="en-US" sz="1800" dirty="0"/>
              <a:t>	- Reuse/recycle of outdated internal equipment</a:t>
            </a:r>
            <a:br>
              <a:rPr lang="en-US" sz="1800" dirty="0"/>
            </a:br>
            <a:r>
              <a:rPr lang="en-US" sz="1800" b="1" dirty="0"/>
              <a:t>Virtual Data Center</a:t>
            </a:r>
            <a:br>
              <a:rPr lang="en-US" sz="1800" dirty="0"/>
            </a:br>
            <a:r>
              <a:rPr lang="en-US" sz="1800" dirty="0"/>
              <a:t>	- Reinvent student labs virtually with low consumable fees</a:t>
            </a:r>
            <a:br>
              <a:rPr lang="en-US" sz="1800" dirty="0"/>
            </a:br>
            <a:r>
              <a:rPr lang="en-US" sz="1800" b="1" dirty="0"/>
              <a:t>Instructor Training</a:t>
            </a:r>
            <a:br>
              <a:rPr lang="en-US" sz="1800" dirty="0"/>
            </a:br>
            <a:r>
              <a:rPr lang="en-US" sz="1800" dirty="0"/>
              <a:t>	- Professional Development</a:t>
            </a:r>
            <a:br>
              <a:rPr lang="en-US" sz="1800" dirty="0"/>
            </a:br>
            <a:r>
              <a:rPr lang="en-US" sz="1800" dirty="0"/>
              <a:t>	- IT Academies</a:t>
            </a:r>
            <a:br>
              <a:rPr lang="en-US" sz="1800" dirty="0"/>
            </a:br>
            <a:r>
              <a:rPr lang="en-US" sz="1800" dirty="0"/>
              <a:t>	- Student/Instructor certification courses one and the same</a:t>
            </a:r>
            <a:br>
              <a:rPr lang="en-US" sz="1800" dirty="0"/>
            </a:br>
            <a:r>
              <a:rPr lang="en-US" sz="1800" dirty="0"/>
              <a:t>	- Others utilizing our training, K12/4-year colleges/military</a:t>
            </a:r>
            <a:br>
              <a:rPr lang="en-US" sz="1800" dirty="0"/>
            </a:br>
            <a:r>
              <a:rPr lang="en-US" sz="1800" b="1" dirty="0"/>
              <a:t>IT Competition</a:t>
            </a:r>
            <a:br>
              <a:rPr lang="en-US" sz="1800" dirty="0"/>
            </a:br>
            <a:r>
              <a:rPr lang="en-US" sz="1800" dirty="0"/>
              <a:t>	- Corporate Sponsorships</a:t>
            </a:r>
            <a:br>
              <a:rPr lang="en-US" sz="1800" dirty="0"/>
            </a:br>
            <a:r>
              <a:rPr lang="en-US" sz="1800" dirty="0"/>
              <a:t>	- Certification Sponsorships</a:t>
            </a:r>
            <a:br>
              <a:rPr lang="en-US" sz="1800" dirty="0"/>
            </a:br>
            <a:r>
              <a:rPr lang="en-US" sz="1800" b="1" dirty="0"/>
              <a:t>Advising Tools</a:t>
            </a:r>
            <a:br>
              <a:rPr lang="en-US" sz="1800" dirty="0"/>
            </a:br>
            <a:r>
              <a:rPr lang="en-US" sz="1800" dirty="0"/>
              <a:t>	- Expansion to other program areas</a:t>
            </a:r>
            <a:br>
              <a:rPr lang="en-US" sz="1800" dirty="0"/>
            </a:br>
            <a:r>
              <a:rPr lang="en-US" sz="1800" dirty="0"/>
              <a:t>	- Vendor Sponsorship</a:t>
            </a:r>
            <a:br>
              <a:rPr lang="en-US" sz="1800" dirty="0"/>
            </a:br>
            <a:r>
              <a:rPr lang="en-US" sz="1800" b="1" dirty="0"/>
              <a:t>Employer relationships and Boards</a:t>
            </a:r>
            <a:br>
              <a:rPr lang="en-US" sz="1800" dirty="0"/>
            </a:br>
            <a:r>
              <a:rPr lang="en-US" sz="1800" dirty="0"/>
              <a:t>	- Expanding Project Director role to Statewide Instructor Training</a:t>
            </a:r>
            <a:br>
              <a:rPr lang="en-US" sz="1800" dirty="0"/>
            </a:br>
            <a:r>
              <a:rPr lang="en-US" sz="1800" dirty="0"/>
              <a:t>	- Expand Employment opportunities for students</a:t>
            </a:r>
          </a:p>
        </p:txBody>
      </p:sp>
    </p:spTree>
    <p:extLst>
      <p:ext uri="{BB962C8B-B14F-4D97-AF65-F5344CB8AC3E}">
        <p14:creationId xmlns:p14="http://schemas.microsoft.com/office/powerpoint/2010/main" val="1344541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	</a:t>
            </a:r>
          </a:p>
        </p:txBody>
      </p:sp>
      <p:sp>
        <p:nvSpPr>
          <p:cNvPr id="3" name="Content Placeholder 2"/>
          <p:cNvSpPr>
            <a:spLocks noGrp="1"/>
          </p:cNvSpPr>
          <p:nvPr>
            <p:ph idx="1"/>
          </p:nvPr>
        </p:nvSpPr>
        <p:spPr/>
        <p:txBody>
          <a:bodyPr>
            <a:normAutofit/>
          </a:bodyPr>
          <a:lstStyle/>
          <a:p>
            <a:pPr marL="0" indent="0">
              <a:buNone/>
            </a:pPr>
            <a:r>
              <a:rPr lang="en-US" sz="1800" b="1" dirty="0"/>
              <a:t>Mallory Jensen</a:t>
            </a:r>
            <a:r>
              <a:rPr lang="en-US" sz="1800" dirty="0"/>
              <a:t>	</a:t>
            </a:r>
            <a:r>
              <a:rPr lang="en-US" sz="1600" dirty="0"/>
              <a:t>				</a:t>
            </a:r>
            <a:r>
              <a:rPr lang="en-US" sz="1800" b="1" dirty="0"/>
              <a:t>Todd Oesterle</a:t>
            </a:r>
          </a:p>
          <a:p>
            <a:pPr marL="0" indent="0">
              <a:buNone/>
            </a:pPr>
            <a:r>
              <a:rPr lang="en-US" sz="1600" dirty="0"/>
              <a:t>IHUM Project Director				IHUM Marketing &amp; Workforce Coordinator</a:t>
            </a:r>
          </a:p>
          <a:p>
            <a:pPr marL="0" indent="0">
              <a:buNone/>
            </a:pPr>
            <a:r>
              <a:rPr lang="en-US" sz="1600" dirty="0">
                <a:hlinkClick r:id="rId2"/>
              </a:rPr>
              <a:t>Mallory.Jensen@hawkeyecollege.edu</a:t>
            </a:r>
            <a:r>
              <a:rPr lang="en-US" sz="1600" dirty="0"/>
              <a:t>			</a:t>
            </a:r>
            <a:r>
              <a:rPr lang="en-US" sz="1600" dirty="0">
                <a:hlinkClick r:id="rId3"/>
              </a:rPr>
              <a:t>todd.Oesterle@hawkeyecollege.edu</a:t>
            </a:r>
            <a:r>
              <a:rPr lang="en-US" sz="1600" dirty="0"/>
              <a:t> </a:t>
            </a:r>
          </a:p>
          <a:p>
            <a:pPr marL="0" indent="0">
              <a:buNone/>
            </a:pPr>
            <a:r>
              <a:rPr lang="en-US" sz="1600" dirty="0"/>
              <a:t>319-296-4486					319-296-4416</a:t>
            </a:r>
          </a:p>
          <a:p>
            <a:pPr marL="0" indent="0">
              <a:buNone/>
            </a:pPr>
            <a:endParaRPr lang="en-US" sz="1600" dirty="0"/>
          </a:p>
          <a:p>
            <a:pPr marL="0" indent="0">
              <a:buNone/>
            </a:pPr>
            <a:r>
              <a:rPr lang="en-US" sz="1800" b="1" dirty="0"/>
              <a:t>Kathleen Williams</a:t>
            </a:r>
            <a:r>
              <a:rPr lang="en-US" sz="1800" dirty="0"/>
              <a:t>	</a:t>
            </a:r>
            <a:r>
              <a:rPr lang="en-US" sz="1600" dirty="0"/>
              <a:t>				</a:t>
            </a:r>
            <a:r>
              <a:rPr lang="en-US" sz="1800" b="1" dirty="0"/>
              <a:t>Constance Grimm</a:t>
            </a:r>
          </a:p>
          <a:p>
            <a:pPr marL="0" indent="0">
              <a:buNone/>
            </a:pPr>
            <a:r>
              <a:rPr lang="en-US" sz="1600" dirty="0"/>
              <a:t>IHUM Project Assistant				Associate Director of Grants and Resource Development</a:t>
            </a:r>
          </a:p>
          <a:p>
            <a:pPr marL="0" indent="0">
              <a:buNone/>
            </a:pPr>
            <a:r>
              <a:rPr lang="en-US" sz="1600" dirty="0">
                <a:hlinkClick r:id="rId4"/>
              </a:rPr>
              <a:t>Kathleen.Williams@hawkeyecollege.edu</a:t>
            </a:r>
            <a:r>
              <a:rPr lang="en-US" sz="1600" dirty="0"/>
              <a:t>			</a:t>
            </a:r>
            <a:r>
              <a:rPr lang="en-US" sz="1600" dirty="0">
                <a:hlinkClick r:id="rId5"/>
              </a:rPr>
              <a:t>constance.grimm@hawkeyecollege.edu</a:t>
            </a:r>
            <a:r>
              <a:rPr lang="en-US" sz="1600" dirty="0"/>
              <a:t> </a:t>
            </a:r>
          </a:p>
          <a:p>
            <a:pPr marL="0" indent="0">
              <a:buNone/>
            </a:pPr>
            <a:r>
              <a:rPr lang="en-US" sz="1600" dirty="0"/>
              <a:t>319-296-2320 ext. 1056				319-296-4439</a:t>
            </a:r>
          </a:p>
          <a:p>
            <a:pPr marL="0" indent="0">
              <a:buNone/>
            </a:pPr>
            <a:endParaRPr lang="en-US" dirty="0"/>
          </a:p>
        </p:txBody>
      </p:sp>
    </p:spTree>
    <p:extLst>
      <p:ext uri="{BB962C8B-B14F-4D97-AF65-F5344CB8AC3E}">
        <p14:creationId xmlns:p14="http://schemas.microsoft.com/office/powerpoint/2010/main" val="579800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412" y="221690"/>
            <a:ext cx="10515600" cy="6161181"/>
          </a:xfrm>
        </p:spPr>
        <p:txBody>
          <a:bodyPr>
            <a:normAutofit/>
          </a:bodyPr>
          <a:lstStyle/>
          <a:p>
            <a:r>
              <a:rPr lang="en-US" sz="2400" b="1" dirty="0"/>
              <a:t>NEXT 3 MONTHS:</a:t>
            </a:r>
            <a:br>
              <a:rPr lang="en-US" sz="2400" dirty="0"/>
            </a:br>
            <a:br>
              <a:rPr lang="en-US" sz="2400" dirty="0"/>
            </a:br>
            <a:r>
              <a:rPr lang="en-US" sz="2400" dirty="0"/>
              <a:t>Finalize purchase sustainability programs</a:t>
            </a:r>
            <a:br>
              <a:rPr lang="en-US" sz="2400" dirty="0"/>
            </a:br>
            <a:r>
              <a:rPr lang="en-US" sz="2400" dirty="0"/>
              <a:t>Increase K12 involvement in Instructor Training</a:t>
            </a:r>
            <a:br>
              <a:rPr lang="en-US" sz="2400" dirty="0"/>
            </a:br>
            <a:r>
              <a:rPr lang="en-US" sz="2400" dirty="0"/>
              <a:t>Expand employment tracking</a:t>
            </a:r>
            <a:br>
              <a:rPr lang="en-US" sz="2400" dirty="0"/>
            </a:br>
            <a:r>
              <a:rPr lang="en-US" sz="2400" dirty="0"/>
              <a:t>Expand additional IT Academies outside of Ivy Tech</a:t>
            </a:r>
            <a:br>
              <a:rPr lang="en-US" sz="2400" dirty="0"/>
            </a:br>
            <a:r>
              <a:rPr lang="en-US" sz="2400" dirty="0"/>
              <a:t>Create new roles</a:t>
            </a:r>
          </a:p>
        </p:txBody>
      </p:sp>
    </p:spTree>
    <p:extLst>
      <p:ext uri="{BB962C8B-B14F-4D97-AF65-F5344CB8AC3E}">
        <p14:creationId xmlns:p14="http://schemas.microsoft.com/office/powerpoint/2010/main" val="1972197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4762"/>
            <a:ext cx="10515600" cy="1325563"/>
          </a:xfrm>
        </p:spPr>
        <p:txBody>
          <a:bodyPr>
            <a:normAutofit fontScale="90000"/>
          </a:bodyPr>
          <a:lstStyle/>
          <a:p>
            <a:pPr algn="ctr"/>
            <a:r>
              <a:rPr lang="en-US" dirty="0"/>
              <a:t>Minnesota Advanced Manufacturing Partnership Project</a:t>
            </a:r>
            <a:br>
              <a:rPr lang="en-US" dirty="0"/>
            </a:br>
            <a:br>
              <a:rPr lang="en-US" dirty="0"/>
            </a:br>
            <a:r>
              <a:rPr lang="en-US" dirty="0"/>
              <a:t>Sustainable under </a:t>
            </a:r>
            <a:r>
              <a:rPr lang="en-US" dirty="0" err="1"/>
              <a:t>MnAMP</a:t>
            </a:r>
            <a:endParaRPr lang="en-US" dirty="0"/>
          </a:p>
        </p:txBody>
      </p:sp>
      <p:sp>
        <p:nvSpPr>
          <p:cNvPr id="3" name="Content Placeholder 2"/>
          <p:cNvSpPr>
            <a:spLocks noGrp="1"/>
          </p:cNvSpPr>
          <p:nvPr>
            <p:ph idx="1"/>
          </p:nvPr>
        </p:nvSpPr>
        <p:spPr>
          <a:xfrm>
            <a:off x="838200" y="2544082"/>
            <a:ext cx="10515600" cy="4351338"/>
          </a:xfrm>
        </p:spPr>
        <p:txBody>
          <a:bodyPr>
            <a:normAutofit/>
          </a:bodyPr>
          <a:lstStyle/>
          <a:p>
            <a:r>
              <a:rPr lang="en-US" dirty="0"/>
              <a:t>Core curriculum and portable, transferable latticed manufacturing pathways</a:t>
            </a:r>
          </a:p>
          <a:p>
            <a:r>
              <a:rPr lang="en-US" dirty="0"/>
              <a:t>+Connect – mediated telepresence platform to train incumbent workers </a:t>
            </a:r>
          </a:p>
          <a:p>
            <a:r>
              <a:rPr lang="en-US" dirty="0"/>
              <a:t>Fiscal Manager position to manage all grants</a:t>
            </a:r>
          </a:p>
          <a:p>
            <a:r>
              <a:rPr lang="en-US" dirty="0"/>
              <a:t>Dual-Training and Registered Apprenticeship models</a:t>
            </a:r>
          </a:p>
          <a:p>
            <a:r>
              <a:rPr lang="en-US" dirty="0"/>
              <a:t>Credit for Prior Learning as it related to Industry Credentials</a:t>
            </a:r>
          </a:p>
          <a:p>
            <a:r>
              <a:rPr lang="en-US" dirty="0"/>
              <a:t>Alignment of Industry credentials in technical programs</a:t>
            </a:r>
          </a:p>
        </p:txBody>
      </p:sp>
    </p:spTree>
    <p:extLst>
      <p:ext uri="{BB962C8B-B14F-4D97-AF65-F5344CB8AC3E}">
        <p14:creationId xmlns:p14="http://schemas.microsoft.com/office/powerpoint/2010/main" val="1814100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Three Months</a:t>
            </a:r>
          </a:p>
        </p:txBody>
      </p:sp>
      <p:sp>
        <p:nvSpPr>
          <p:cNvPr id="3" name="Content Placeholder 2"/>
          <p:cNvSpPr>
            <a:spLocks noGrp="1"/>
          </p:cNvSpPr>
          <p:nvPr>
            <p:ph idx="1"/>
          </p:nvPr>
        </p:nvSpPr>
        <p:spPr/>
        <p:txBody>
          <a:bodyPr>
            <a:normAutofit/>
          </a:bodyPr>
          <a:lstStyle/>
          <a:p>
            <a:r>
              <a:rPr lang="en-US" dirty="0"/>
              <a:t>Lay out our sustainable models into the toolkit </a:t>
            </a:r>
          </a:p>
          <a:p>
            <a:r>
              <a:rPr lang="en-US" dirty="0"/>
              <a:t>Devise a ROI</a:t>
            </a:r>
          </a:p>
          <a:p>
            <a:r>
              <a:rPr lang="en-US" dirty="0"/>
              <a:t>Share with leadership at college or colleges</a:t>
            </a:r>
          </a:p>
          <a:p>
            <a:r>
              <a:rPr lang="en-US" dirty="0"/>
              <a:t>Leadership share sustainability plan with internal people and those affected and give input and direction to establish strong communication and support.</a:t>
            </a:r>
          </a:p>
          <a:p>
            <a:r>
              <a:rPr lang="en-US" dirty="0"/>
              <a:t>Design and implement programs without grant funds</a:t>
            </a:r>
          </a:p>
        </p:txBody>
      </p:sp>
    </p:spTree>
    <p:extLst>
      <p:ext uri="{BB962C8B-B14F-4D97-AF65-F5344CB8AC3E}">
        <p14:creationId xmlns:p14="http://schemas.microsoft.com/office/powerpoint/2010/main" val="1757010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Minnesota Advanced Manufacturing Partnership Project</a:t>
            </a:r>
          </a:p>
        </p:txBody>
      </p:sp>
      <p:sp>
        <p:nvSpPr>
          <p:cNvPr id="3" name="Content Placeholder 2"/>
          <p:cNvSpPr>
            <a:spLocks noGrp="1"/>
          </p:cNvSpPr>
          <p:nvPr>
            <p:ph idx="1"/>
          </p:nvPr>
        </p:nvSpPr>
        <p:spPr/>
        <p:txBody>
          <a:bodyPr/>
          <a:lstStyle/>
          <a:p>
            <a:r>
              <a:rPr lang="en-US" dirty="0"/>
              <a:t>South Central College</a:t>
            </a:r>
          </a:p>
          <a:p>
            <a:r>
              <a:rPr lang="en-US" dirty="0"/>
              <a:t>Anne Willaert</a:t>
            </a:r>
          </a:p>
          <a:p>
            <a:pPr marL="0" indent="0">
              <a:buNone/>
            </a:pPr>
            <a:r>
              <a:rPr lang="en-US" dirty="0"/>
              <a:t>	</a:t>
            </a:r>
            <a:r>
              <a:rPr lang="en-US" dirty="0">
                <a:hlinkClick r:id="rId2"/>
              </a:rPr>
              <a:t>anne.Willaert@southcentral.edu</a:t>
            </a:r>
            <a:endParaRPr lang="en-US" dirty="0"/>
          </a:p>
          <a:p>
            <a:pPr marL="0" indent="0">
              <a:buNone/>
            </a:pPr>
            <a:r>
              <a:rPr lang="en-US" dirty="0"/>
              <a:t>	1920 Lee Blvd</a:t>
            </a:r>
          </a:p>
          <a:p>
            <a:pPr marL="0" indent="0">
              <a:buNone/>
            </a:pPr>
            <a:r>
              <a:rPr lang="en-US" dirty="0"/>
              <a:t>	North Mankato, MN 56003</a:t>
            </a:r>
          </a:p>
          <a:p>
            <a:pPr marL="0" indent="0">
              <a:buNone/>
            </a:pPr>
            <a:r>
              <a:rPr lang="en-US" dirty="0"/>
              <a:t>	507.389.7217</a:t>
            </a:r>
          </a:p>
        </p:txBody>
      </p:sp>
    </p:spTree>
    <p:extLst>
      <p:ext uri="{BB962C8B-B14F-4D97-AF65-F5344CB8AC3E}">
        <p14:creationId xmlns:p14="http://schemas.microsoft.com/office/powerpoint/2010/main" val="30532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503488"/>
            <a:ext cx="7772400" cy="1470025"/>
          </a:xfrm>
        </p:spPr>
        <p:txBody>
          <a:bodyPr>
            <a:noAutofit/>
          </a:bodyPr>
          <a:lstStyle/>
          <a:p>
            <a:r>
              <a:rPr lang="en-US" sz="4000" dirty="0"/>
              <a:t>Career Pathways &amp; Contextualized Learning in Workforce Development and Lifelong Learning</a:t>
            </a:r>
          </a:p>
        </p:txBody>
      </p:sp>
      <p:sp>
        <p:nvSpPr>
          <p:cNvPr id="3" name="Subtitle 2"/>
          <p:cNvSpPr>
            <a:spLocks noGrp="1"/>
          </p:cNvSpPr>
          <p:nvPr>
            <p:ph type="subTitle" idx="1"/>
          </p:nvPr>
        </p:nvSpPr>
        <p:spPr>
          <a:xfrm>
            <a:off x="2328672" y="4394518"/>
            <a:ext cx="7653528" cy="1655762"/>
          </a:xfrm>
        </p:spPr>
        <p:txBody>
          <a:bodyPr>
            <a:normAutofit/>
          </a:bodyPr>
          <a:lstStyle/>
          <a:p>
            <a:r>
              <a:rPr lang="en-US" dirty="0"/>
              <a:t>Workforce Development and Lifelong </a:t>
            </a:r>
            <a:r>
              <a:rPr lang="en-US"/>
              <a:t>Learning Division</a:t>
            </a:r>
            <a:endParaRPr lang="en-US" dirty="0"/>
          </a:p>
        </p:txBody>
      </p:sp>
      <p:sp>
        <p:nvSpPr>
          <p:cNvPr id="4" name="Footer Placeholder 3"/>
          <p:cNvSpPr>
            <a:spLocks noGrp="1"/>
          </p:cNvSpPr>
          <p:nvPr>
            <p:ph type="ftr" sz="quarter" idx="11"/>
          </p:nvPr>
        </p:nvSpPr>
        <p:spPr>
          <a:xfrm>
            <a:off x="1712214" y="6356352"/>
            <a:ext cx="8821674" cy="365125"/>
          </a:xfrm>
        </p:spPr>
        <p:txBody>
          <a:bodyPr/>
          <a:lstStyle/>
          <a:p>
            <a:r>
              <a:rPr lang="en-US" dirty="0">
                <a:solidFill>
                  <a:srgbClr val="B7312C"/>
                </a:solidFill>
              </a:rPr>
              <a:t>The University of the District of Columbia - Community College │ 801 North Capitol Street NE │ www.udc.edu/cc</a:t>
            </a:r>
          </a:p>
        </p:txBody>
      </p:sp>
    </p:spTree>
    <p:extLst>
      <p:ext uri="{BB962C8B-B14F-4D97-AF65-F5344CB8AC3E}">
        <p14:creationId xmlns:p14="http://schemas.microsoft.com/office/powerpoint/2010/main" val="166081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938785"/>
            <a:ext cx="7886700" cy="751905"/>
          </a:xfrm>
        </p:spPr>
        <p:txBody>
          <a:bodyPr>
            <a:normAutofit/>
          </a:bodyPr>
          <a:lstStyle/>
          <a:p>
            <a:pPr algn="ctr"/>
            <a:r>
              <a:rPr lang="en-US" sz="3200" dirty="0"/>
              <a:t>Sustainability Goals</a:t>
            </a:r>
          </a:p>
        </p:txBody>
      </p:sp>
      <p:sp>
        <p:nvSpPr>
          <p:cNvPr id="6" name="Content Placeholder 5"/>
          <p:cNvSpPr>
            <a:spLocks noGrp="1"/>
          </p:cNvSpPr>
          <p:nvPr>
            <p:ph idx="1"/>
          </p:nvPr>
        </p:nvSpPr>
        <p:spPr>
          <a:xfrm>
            <a:off x="2038355" y="1749553"/>
            <a:ext cx="7796031" cy="3926784"/>
          </a:xfrm>
          <a:prstGeom prst="rect">
            <a:avLst/>
          </a:prstGeom>
        </p:spPr>
        <p:txBody>
          <a:bodyPr>
            <a:normAutofit/>
          </a:bodyPr>
          <a:lstStyle/>
          <a:p>
            <a:r>
              <a:rPr lang="en-US" sz="2400" dirty="0"/>
              <a:t>Contextualized, accelerated healthcare administration and hospitality Programs</a:t>
            </a:r>
          </a:p>
          <a:p>
            <a:pPr lvl="1"/>
            <a:r>
              <a:rPr lang="en-US" dirty="0"/>
              <a:t>Courses will continue post-grant</a:t>
            </a:r>
          </a:p>
          <a:p>
            <a:r>
              <a:rPr lang="en-US" sz="2400" dirty="0"/>
              <a:t>Institutionalization of Industry Councils</a:t>
            </a:r>
          </a:p>
          <a:p>
            <a:pPr lvl="1"/>
            <a:r>
              <a:rPr lang="en-US" dirty="0"/>
              <a:t>Continue integration of partner involvement in the development of courses and career pathways  </a:t>
            </a:r>
          </a:p>
          <a:p>
            <a:pPr lvl="1"/>
            <a:r>
              <a:rPr lang="en-US" dirty="0"/>
              <a:t>Partnerships will be enhanced</a:t>
            </a:r>
          </a:p>
          <a:p>
            <a:r>
              <a:rPr lang="en-US" sz="2400" dirty="0"/>
              <a:t>Retention of Staff</a:t>
            </a:r>
          </a:p>
          <a:p>
            <a:pPr lvl="1"/>
            <a:r>
              <a:rPr lang="en-US" dirty="0"/>
              <a:t>Curriculum developers and instructional designer are key to contextualizing courses</a:t>
            </a:r>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a:xfrm>
            <a:off x="1645920" y="6356352"/>
            <a:ext cx="8814816" cy="365125"/>
          </a:xfrm>
        </p:spPr>
        <p:txBody>
          <a:bodyPr/>
          <a:lstStyle/>
          <a:p>
            <a:r>
              <a:rPr lang="en-US" dirty="0">
                <a:solidFill>
                  <a:srgbClr val="B7312C"/>
                </a:solidFill>
              </a:rPr>
              <a:t>The University of the District of Columbia - Community College │ 801 North Capitol Street NE │ www.cc.udc.edu</a:t>
            </a:r>
          </a:p>
        </p:txBody>
      </p:sp>
    </p:spTree>
    <p:extLst>
      <p:ext uri="{BB962C8B-B14F-4D97-AF65-F5344CB8AC3E}">
        <p14:creationId xmlns:p14="http://schemas.microsoft.com/office/powerpoint/2010/main" val="17476726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41249"/>
            <a:ext cx="7886700" cy="849441"/>
          </a:xfrm>
        </p:spPr>
        <p:txBody>
          <a:bodyPr>
            <a:normAutofit/>
          </a:bodyPr>
          <a:lstStyle/>
          <a:p>
            <a:pPr algn="ctr"/>
            <a:r>
              <a:rPr lang="en-US" sz="3600" dirty="0"/>
              <a:t>Next Steps</a:t>
            </a:r>
          </a:p>
        </p:txBody>
      </p:sp>
      <p:sp>
        <p:nvSpPr>
          <p:cNvPr id="3" name="Content Placeholder 2"/>
          <p:cNvSpPr>
            <a:spLocks noGrp="1"/>
          </p:cNvSpPr>
          <p:nvPr>
            <p:ph idx="1"/>
          </p:nvPr>
        </p:nvSpPr>
        <p:spPr>
          <a:xfrm>
            <a:off x="2097024" y="1789049"/>
            <a:ext cx="7886700" cy="4351338"/>
          </a:xfrm>
        </p:spPr>
        <p:txBody>
          <a:bodyPr>
            <a:normAutofit/>
          </a:bodyPr>
          <a:lstStyle/>
          <a:p>
            <a:r>
              <a:rPr lang="en-US" sz="2400" dirty="0"/>
              <a:t>Draft memo to justify staff continuously enhancing or reshaping courses and translating in-person courses to online and hybrid certificate programs </a:t>
            </a:r>
          </a:p>
          <a:p>
            <a:r>
              <a:rPr lang="en-US" sz="2400" dirty="0"/>
              <a:t> Meet with industry council to discuss seamless integration </a:t>
            </a:r>
          </a:p>
        </p:txBody>
      </p:sp>
      <p:sp>
        <p:nvSpPr>
          <p:cNvPr id="4" name="Footer Placeholder 3"/>
          <p:cNvSpPr>
            <a:spLocks noGrp="1"/>
          </p:cNvSpPr>
          <p:nvPr>
            <p:ph type="ftr" sz="quarter" idx="11"/>
          </p:nvPr>
        </p:nvSpPr>
        <p:spPr>
          <a:xfrm>
            <a:off x="1712214" y="6356352"/>
            <a:ext cx="8821674" cy="365125"/>
          </a:xfrm>
        </p:spPr>
        <p:txBody>
          <a:bodyPr/>
          <a:lstStyle/>
          <a:p>
            <a:r>
              <a:rPr lang="en-US" dirty="0">
                <a:solidFill>
                  <a:srgbClr val="B7312C"/>
                </a:solidFill>
              </a:rPr>
              <a:t>The University of the District of Columbia - Community College │ 801 North Capitol Street NE │ www.udc.edu/cc</a:t>
            </a:r>
          </a:p>
        </p:txBody>
      </p:sp>
    </p:spTree>
    <p:extLst>
      <p:ext uri="{BB962C8B-B14F-4D97-AF65-F5344CB8AC3E}">
        <p14:creationId xmlns:p14="http://schemas.microsoft.com/office/powerpoint/2010/main" val="2000623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080199"/>
            <a:ext cx="7886700" cy="1325563"/>
          </a:xfrm>
        </p:spPr>
        <p:txBody>
          <a:bodyPr>
            <a:noAutofit/>
          </a:bodyPr>
          <a:lstStyle/>
          <a:p>
            <a:pPr algn="ctr"/>
            <a:r>
              <a:rPr lang="en-US" sz="2400" dirty="0"/>
              <a:t>Career Pathways &amp; Contextualized Learning in Workforce Development and Lifelong Learning</a:t>
            </a:r>
          </a:p>
        </p:txBody>
      </p:sp>
      <p:graphicFrame>
        <p:nvGraphicFramePr>
          <p:cNvPr id="4" name="Content Placeholder 3"/>
          <p:cNvGraphicFramePr>
            <a:graphicFrameLocks noGrp="1"/>
          </p:cNvGraphicFramePr>
          <p:nvPr>
            <p:ph idx="1"/>
            <p:extLst/>
          </p:nvPr>
        </p:nvGraphicFramePr>
        <p:xfrm>
          <a:off x="1584960" y="2405761"/>
          <a:ext cx="9022080" cy="1651000"/>
        </p:xfrm>
        <a:graphic>
          <a:graphicData uri="http://schemas.openxmlformats.org/drawingml/2006/table">
            <a:tbl>
              <a:tblPr firstRow="1" bandRow="1">
                <a:tableStyleId>{5C22544A-7EE6-4342-B048-85BDC9FD1C3A}</a:tableStyleId>
              </a:tblPr>
              <a:tblGrid>
                <a:gridCol w="2809484">
                  <a:extLst>
                    <a:ext uri="{9D8B030D-6E8A-4147-A177-3AD203B41FA5}">
                      <a16:colId xmlns:a16="http://schemas.microsoft.com/office/drawing/2014/main" val="20000"/>
                    </a:ext>
                  </a:extLst>
                </a:gridCol>
                <a:gridCol w="3205236">
                  <a:extLst>
                    <a:ext uri="{9D8B030D-6E8A-4147-A177-3AD203B41FA5}">
                      <a16:colId xmlns:a16="http://schemas.microsoft.com/office/drawing/2014/main" val="20001"/>
                    </a:ext>
                  </a:extLst>
                </a:gridCol>
                <a:gridCol w="3007360">
                  <a:extLst>
                    <a:ext uri="{9D8B030D-6E8A-4147-A177-3AD203B41FA5}">
                      <a16:colId xmlns:a16="http://schemas.microsoft.com/office/drawing/2014/main" val="20002"/>
                    </a:ext>
                  </a:extLst>
                </a:gridCol>
              </a:tblGrid>
              <a:tr h="370840">
                <a:tc>
                  <a:txBody>
                    <a:bodyPr/>
                    <a:lstStyle/>
                    <a:p>
                      <a:r>
                        <a:rPr lang="en-US" b="0" dirty="0">
                          <a:solidFill>
                            <a:sysClr val="windowText" lastClr="000000"/>
                          </a:solidFill>
                        </a:rPr>
                        <a:t>Tony Johnson, </a:t>
                      </a:r>
                      <a:r>
                        <a:rPr lang="en-US" b="0" dirty="0" err="1">
                          <a:solidFill>
                            <a:sysClr val="windowText" lastClr="000000"/>
                          </a:solidFill>
                        </a:rPr>
                        <a:t>Ed.D</a:t>
                      </a:r>
                      <a:r>
                        <a:rPr lang="en-US" b="0" dirty="0">
                          <a:solidFill>
                            <a:sysClr val="windowText" lastClr="000000"/>
                          </a:solidFill>
                        </a:rPr>
                        <a:t>. Dean, </a:t>
                      </a:r>
                    </a:p>
                    <a:p>
                      <a:r>
                        <a:rPr lang="en-US" b="0" dirty="0">
                          <a:solidFill>
                            <a:sysClr val="windowText" lastClr="000000"/>
                          </a:solidFill>
                        </a:rPr>
                        <a:t>Workforce Development and Lifelong Learning</a:t>
                      </a:r>
                    </a:p>
                  </a:txBody>
                  <a:tcPr>
                    <a:noFill/>
                  </a:tcPr>
                </a:tc>
                <a:tc>
                  <a:txBody>
                    <a:bodyPr/>
                    <a:lstStyle/>
                    <a:p>
                      <a:r>
                        <a:rPr lang="en-US" b="0" dirty="0">
                          <a:solidFill>
                            <a:sysClr val="windowText" lastClr="000000"/>
                          </a:solidFill>
                        </a:rPr>
                        <a:t>Emmanuelle St. Jean, MPH </a:t>
                      </a:r>
                    </a:p>
                    <a:p>
                      <a:r>
                        <a:rPr lang="en-US" b="0" dirty="0">
                          <a:solidFill>
                            <a:sysClr val="windowText" lastClr="000000"/>
                          </a:solidFill>
                        </a:rPr>
                        <a:t>Healthcare Administration Project Director</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ysClr val="windowText" lastClr="000000"/>
                          </a:solidFill>
                        </a:rPr>
                        <a:t>Brandon Schweitzer, Ph.D.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ysClr val="windowText" lastClr="000000"/>
                          </a:solidFill>
                        </a:rPr>
                        <a:t>Hospitality Project Director</a:t>
                      </a:r>
                    </a:p>
                  </a:txBody>
                  <a:tcPr>
                    <a:noFill/>
                  </a:tcPr>
                </a:tc>
                <a:extLst>
                  <a:ext uri="{0D108BD9-81ED-4DB2-BD59-A6C34878D82A}">
                    <a16:rowId xmlns:a16="http://schemas.microsoft.com/office/drawing/2014/main" val="10000"/>
                  </a:ext>
                </a:extLst>
              </a:tr>
              <a:tr h="370840">
                <a:tc>
                  <a:txBody>
                    <a:bodyPr/>
                    <a:lstStyle/>
                    <a:p>
                      <a:r>
                        <a:rPr lang="en-US" dirty="0">
                          <a:hlinkClick r:id="rId2"/>
                        </a:rPr>
                        <a:t>Tony.johnson1@udc.edu</a:t>
                      </a:r>
                      <a:endParaRPr lang="en-US" dirty="0"/>
                    </a:p>
                  </a:txBody>
                  <a:tcPr>
                    <a:noFill/>
                  </a:tcPr>
                </a:tc>
                <a:tc>
                  <a:txBody>
                    <a:bodyPr/>
                    <a:lstStyle/>
                    <a:p>
                      <a:r>
                        <a:rPr lang="en-US" dirty="0">
                          <a:hlinkClick r:id="rId3"/>
                        </a:rPr>
                        <a:t>Emmanuelle.Stjean@udc.edu</a:t>
                      </a:r>
                      <a:endParaRPr lang="en-US" dirty="0"/>
                    </a:p>
                  </a:txBody>
                  <a:tcPr>
                    <a:noFill/>
                  </a:tcPr>
                </a:tc>
                <a:tc>
                  <a:txBody>
                    <a:bodyPr/>
                    <a:lstStyle/>
                    <a:p>
                      <a:r>
                        <a:rPr lang="en-US" dirty="0">
                          <a:hlinkClick r:id="rId4"/>
                        </a:rPr>
                        <a:t>Brandon.Schweitzer@udc.edu</a:t>
                      </a:r>
                      <a:r>
                        <a:rPr lang="en-US" dirty="0"/>
                        <a:t> </a:t>
                      </a:r>
                    </a:p>
                  </a:txBody>
                  <a:tcPr>
                    <a:noFill/>
                  </a:tcPr>
                </a:tc>
                <a:extLst>
                  <a:ext uri="{0D108BD9-81ED-4DB2-BD59-A6C34878D82A}">
                    <a16:rowId xmlns:a16="http://schemas.microsoft.com/office/drawing/2014/main" val="10001"/>
                  </a:ext>
                </a:extLst>
              </a:tr>
              <a:tr h="0">
                <a:tc>
                  <a:txBody>
                    <a:bodyPr/>
                    <a:lstStyle/>
                    <a:p>
                      <a:r>
                        <a:rPr lang="en-US" dirty="0"/>
                        <a:t>(202) 274-7181</a:t>
                      </a:r>
                    </a:p>
                  </a:txBody>
                  <a:tcPr>
                    <a:noFill/>
                  </a:tcPr>
                </a:tc>
                <a:tc>
                  <a:txBody>
                    <a:bodyPr/>
                    <a:lstStyle/>
                    <a:p>
                      <a:r>
                        <a:rPr lang="en-US" dirty="0"/>
                        <a:t>(202) 274-6039</a:t>
                      </a:r>
                    </a:p>
                  </a:txBody>
                  <a:tcPr>
                    <a:noFill/>
                  </a:tcPr>
                </a:tc>
                <a:tc>
                  <a:txBody>
                    <a:bodyPr/>
                    <a:lstStyle/>
                    <a:p>
                      <a:r>
                        <a:rPr lang="en-US" dirty="0"/>
                        <a:t>(202) 274-5534</a:t>
                      </a:r>
                    </a:p>
                  </a:txBody>
                  <a:tcPr>
                    <a:noFill/>
                  </a:tcPr>
                </a:tc>
                <a:extLst>
                  <a:ext uri="{0D108BD9-81ED-4DB2-BD59-A6C34878D82A}">
                    <a16:rowId xmlns:a16="http://schemas.microsoft.com/office/drawing/2014/main" val="10002"/>
                  </a:ext>
                </a:extLst>
              </a:tr>
            </a:tbl>
          </a:graphicData>
        </a:graphic>
      </p:graphicFrame>
      <p:sp>
        <p:nvSpPr>
          <p:cNvPr id="5" name="Footer Placeholder 3"/>
          <p:cNvSpPr>
            <a:spLocks noGrp="1"/>
          </p:cNvSpPr>
          <p:nvPr>
            <p:ph type="ftr" sz="quarter" idx="11"/>
          </p:nvPr>
        </p:nvSpPr>
        <p:spPr>
          <a:xfrm>
            <a:off x="1712214" y="6356352"/>
            <a:ext cx="8821674" cy="365125"/>
          </a:xfrm>
        </p:spPr>
        <p:txBody>
          <a:bodyPr/>
          <a:lstStyle/>
          <a:p>
            <a:r>
              <a:rPr lang="en-US" dirty="0">
                <a:solidFill>
                  <a:srgbClr val="B7312C"/>
                </a:solidFill>
              </a:rPr>
              <a:t>The University of the District of Columbia - Community College │ 801 North Capitol Street NE │ www.udc.edu/cc</a:t>
            </a:r>
          </a:p>
        </p:txBody>
      </p:sp>
    </p:spTree>
    <p:extLst>
      <p:ext uri="{BB962C8B-B14F-4D97-AF65-F5344CB8AC3E}">
        <p14:creationId xmlns:p14="http://schemas.microsoft.com/office/powerpoint/2010/main" val="1333232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975021" y="1913244"/>
            <a:ext cx="5810062" cy="3050625"/>
          </a:xfrm>
          <a:prstGeom prst="rect">
            <a:avLst/>
          </a:prstGeom>
        </p:spPr>
      </p:pic>
      <p:sp>
        <p:nvSpPr>
          <p:cNvPr id="2" name="Content Placeholder 1"/>
          <p:cNvSpPr>
            <a:spLocks noGrp="1"/>
          </p:cNvSpPr>
          <p:nvPr>
            <p:ph idx="1"/>
          </p:nvPr>
        </p:nvSpPr>
        <p:spPr/>
        <p:txBody>
          <a:bodyPr>
            <a:normAutofit/>
          </a:bodyPr>
          <a:lstStyle/>
          <a:p>
            <a:r>
              <a:rPr lang="en-US" sz="2400" dirty="0"/>
              <a:t>What are we sustaining and how?</a:t>
            </a:r>
          </a:p>
          <a:p>
            <a:r>
              <a:rPr lang="en-US" sz="2400" dirty="0"/>
              <a:t>What are our next steps?</a:t>
            </a:r>
          </a:p>
        </p:txBody>
      </p:sp>
      <p:sp>
        <p:nvSpPr>
          <p:cNvPr id="10" name="Title 9"/>
          <p:cNvSpPr>
            <a:spLocks noGrp="1"/>
          </p:cNvSpPr>
          <p:nvPr>
            <p:ph type="title"/>
          </p:nvPr>
        </p:nvSpPr>
        <p:spPr>
          <a:xfrm>
            <a:off x="560917" y="656168"/>
            <a:ext cx="10096500" cy="1046056"/>
          </a:xfrm>
        </p:spPr>
        <p:txBody>
          <a:bodyPr>
            <a:normAutofit fontScale="90000"/>
          </a:bodyPr>
          <a:lstStyle/>
          <a:p>
            <a:pPr algn="ctr"/>
            <a:r>
              <a:rPr lang="en-US" sz="2400" dirty="0"/>
              <a:t>Universidad Metropolitana – Puerto Rico Photonics Institute</a:t>
            </a:r>
            <a:br>
              <a:rPr lang="en-US" sz="2400" dirty="0"/>
            </a:br>
            <a:r>
              <a:rPr lang="en-US" sz="2400" i="1" dirty="0"/>
              <a:t>New Horizons: Puerto Rico Lasers and Photonics Career Pathways</a:t>
            </a:r>
            <a:br>
              <a:rPr lang="en-US" sz="2400" i="1" dirty="0"/>
            </a:br>
            <a:r>
              <a:rPr lang="en-US" sz="2400" dirty="0"/>
              <a:t>TC-27462-14-60-A72</a:t>
            </a:r>
            <a:endParaRPr lang="en-US" sz="2400"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7625" y="5486543"/>
            <a:ext cx="1329646" cy="8695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F4E7ED"/>
                  </a:outerShdw>
                </a:effectLst>
              </a14:hiddenEffects>
            </a:ext>
          </a:extLst>
        </p:spPr>
      </p:pic>
    </p:spTree>
    <p:extLst>
      <p:ext uri="{BB962C8B-B14F-4D97-AF65-F5344CB8AC3E}">
        <p14:creationId xmlns:p14="http://schemas.microsoft.com/office/powerpoint/2010/main" val="958713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2236" y="2396209"/>
            <a:ext cx="10944979" cy="4124620"/>
          </a:xfrm>
        </p:spPr>
        <p:txBody>
          <a:bodyPr>
            <a:normAutofit/>
          </a:bodyPr>
          <a:lstStyle/>
          <a:p>
            <a:r>
              <a:rPr lang="en-US" sz="2400" dirty="0"/>
              <a:t>Sustainability was integral to our program from its formation</a:t>
            </a:r>
          </a:p>
          <a:p>
            <a:pPr lvl="1"/>
            <a:r>
              <a:rPr lang="en-US" sz="1800" i="1" dirty="0"/>
              <a:t>New Horizons</a:t>
            </a:r>
            <a:r>
              <a:rPr lang="en-US" sz="1800" dirty="0"/>
              <a:t> enabled the development of optics and photonics education in Puerto Rico</a:t>
            </a:r>
            <a:endParaRPr lang="en-US" sz="1800" i="1" dirty="0"/>
          </a:p>
          <a:p>
            <a:pPr lvl="1"/>
            <a:r>
              <a:rPr lang="en-US" sz="1800" dirty="0"/>
              <a:t>We are sustaining everything and building off of it</a:t>
            </a:r>
          </a:p>
          <a:p>
            <a:r>
              <a:rPr lang="en-US" sz="2000" dirty="0"/>
              <a:t>Specific benefits from our TAACCCT project that will be sustained and built upon</a:t>
            </a:r>
          </a:p>
          <a:p>
            <a:pPr lvl="1"/>
            <a:r>
              <a:rPr lang="en-US" sz="1800" dirty="0"/>
              <a:t>Industry relations</a:t>
            </a:r>
          </a:p>
          <a:p>
            <a:pPr lvl="2"/>
            <a:r>
              <a:rPr lang="en-US" sz="1600" dirty="0"/>
              <a:t>Knowledge and skillsets</a:t>
            </a:r>
          </a:p>
          <a:p>
            <a:pPr lvl="2"/>
            <a:r>
              <a:rPr lang="en-US" sz="1600" dirty="0"/>
              <a:t>Internships</a:t>
            </a:r>
          </a:p>
          <a:p>
            <a:pPr lvl="2"/>
            <a:r>
              <a:rPr lang="en-US" sz="1600" dirty="0"/>
              <a:t>Careers</a:t>
            </a:r>
          </a:p>
          <a:p>
            <a:pPr lvl="1"/>
            <a:r>
              <a:rPr lang="en-US" sz="1800" dirty="0"/>
              <a:t>Entrepreneurship</a:t>
            </a:r>
          </a:p>
          <a:p>
            <a:pPr lvl="2"/>
            <a:r>
              <a:rPr lang="en-US" sz="1600" dirty="0"/>
              <a:t>Will pursue a track on our newly-minted AAS degree for entrepreneurship in photonics</a:t>
            </a:r>
          </a:p>
          <a:p>
            <a:pPr lvl="1"/>
            <a:endParaRPr lang="en-US" sz="1800" dirty="0"/>
          </a:p>
        </p:txBody>
      </p:sp>
      <p:sp>
        <p:nvSpPr>
          <p:cNvPr id="3" name="Title 2"/>
          <p:cNvSpPr>
            <a:spLocks noGrp="1"/>
          </p:cNvSpPr>
          <p:nvPr>
            <p:ph type="title"/>
          </p:nvPr>
        </p:nvSpPr>
        <p:spPr/>
        <p:txBody>
          <a:bodyPr/>
          <a:lstStyle/>
          <a:p>
            <a:r>
              <a:rPr lang="en-US" dirty="0"/>
              <a:t>What are we sustaining</a:t>
            </a:r>
          </a:p>
        </p:txBody>
      </p:sp>
    </p:spTree>
    <p:extLst>
      <p:ext uri="{BB962C8B-B14F-4D97-AF65-F5344CB8AC3E}">
        <p14:creationId xmlns:p14="http://schemas.microsoft.com/office/powerpoint/2010/main" val="165976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We are already well along this path</a:t>
            </a:r>
          </a:p>
          <a:p>
            <a:pPr lvl="1"/>
            <a:r>
              <a:rPr lang="en-US" sz="1800" dirty="0"/>
              <a:t>AAS Degree </a:t>
            </a:r>
          </a:p>
          <a:p>
            <a:pPr lvl="2"/>
            <a:r>
              <a:rPr lang="en-US" sz="1600" dirty="0"/>
              <a:t>Current curriculum</a:t>
            </a:r>
          </a:p>
          <a:p>
            <a:pPr lvl="2"/>
            <a:r>
              <a:rPr lang="en-US" sz="1600" dirty="0"/>
              <a:t>New tracks (entrepreneurship, specialization)</a:t>
            </a:r>
          </a:p>
          <a:p>
            <a:pPr lvl="1"/>
            <a:r>
              <a:rPr lang="en-US" sz="1800" dirty="0"/>
              <a:t>Professional Certificates and Continuing Education</a:t>
            </a:r>
          </a:p>
          <a:p>
            <a:pPr lvl="1"/>
            <a:r>
              <a:rPr lang="en-US" sz="1800" dirty="0"/>
              <a:t>Short courses and Workshops for professionals and educators</a:t>
            </a:r>
          </a:p>
          <a:p>
            <a:pPr lvl="2"/>
            <a:r>
              <a:rPr lang="en-US" sz="1600" dirty="0"/>
              <a:t>These will be organized with our industry affiliates in order to maximize impact</a:t>
            </a:r>
          </a:p>
          <a:p>
            <a:pPr lvl="1"/>
            <a:r>
              <a:rPr lang="en-US" sz="1800" dirty="0"/>
              <a:t>Expanded outreach (Day of Light, Partnerships)</a:t>
            </a:r>
          </a:p>
        </p:txBody>
      </p:sp>
      <p:sp>
        <p:nvSpPr>
          <p:cNvPr id="3" name="Title 2"/>
          <p:cNvSpPr>
            <a:spLocks noGrp="1"/>
          </p:cNvSpPr>
          <p:nvPr>
            <p:ph type="title"/>
          </p:nvPr>
        </p:nvSpPr>
        <p:spPr/>
        <p:txBody>
          <a:bodyPr/>
          <a:lstStyle/>
          <a:p>
            <a:r>
              <a:rPr lang="en-US" dirty="0"/>
              <a:t>What are the Next Steps?</a:t>
            </a:r>
          </a:p>
        </p:txBody>
      </p:sp>
    </p:spTree>
    <p:extLst>
      <p:ext uri="{BB962C8B-B14F-4D97-AF65-F5344CB8AC3E}">
        <p14:creationId xmlns:p14="http://schemas.microsoft.com/office/powerpoint/2010/main" val="1720590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pPr>
              <a:spcBef>
                <a:spcPts val="0"/>
              </a:spcBef>
            </a:pPr>
            <a:r>
              <a:rPr lang="en-US" dirty="0">
                <a:solidFill>
                  <a:schemeClr val="tx1">
                    <a:lumMod val="65000"/>
                    <a:lumOff val="35000"/>
                  </a:schemeClr>
                </a:solidFill>
              </a:rPr>
              <a:t>Building Workforce Capacity in</a:t>
            </a:r>
          </a:p>
          <a:p>
            <a:pPr>
              <a:spcBef>
                <a:spcPts val="0"/>
              </a:spcBef>
            </a:pPr>
            <a:r>
              <a:rPr lang="en-US" dirty="0">
                <a:solidFill>
                  <a:schemeClr val="tx1">
                    <a:lumMod val="65000"/>
                    <a:lumOff val="35000"/>
                  </a:schemeClr>
                </a:solidFill>
              </a:rPr>
              <a:t>IT Networking</a:t>
            </a:r>
          </a:p>
          <a:p>
            <a:pPr>
              <a:spcBef>
                <a:spcPts val="0"/>
              </a:spcBef>
            </a:pPr>
            <a:r>
              <a:rPr lang="en-US" dirty="0">
                <a:solidFill>
                  <a:schemeClr val="tx1">
                    <a:lumMod val="65000"/>
                    <a:lumOff val="35000"/>
                  </a:schemeClr>
                </a:solidFill>
              </a:rPr>
              <a:t>Software Development</a:t>
            </a:r>
          </a:p>
          <a:p>
            <a:pPr>
              <a:spcBef>
                <a:spcPts val="0"/>
              </a:spcBef>
            </a:pPr>
            <a:r>
              <a:rPr lang="en-US" dirty="0">
                <a:solidFill>
                  <a:schemeClr val="tx1">
                    <a:lumMod val="65000"/>
                    <a:lumOff val="35000"/>
                  </a:schemeClr>
                </a:solidFill>
              </a:rPr>
              <a:t>Computer Engineering</a:t>
            </a:r>
          </a:p>
          <a:p>
            <a:pPr>
              <a:spcBef>
                <a:spcPts val="0"/>
              </a:spcBef>
            </a:pPr>
            <a:r>
              <a:rPr lang="en-US" dirty="0">
                <a:solidFill>
                  <a:schemeClr val="tx1">
                    <a:lumMod val="65000"/>
                    <a:lumOff val="35000"/>
                  </a:schemeClr>
                </a:solidFill>
              </a:rPr>
              <a:t>Game Development</a:t>
            </a:r>
          </a:p>
          <a:p>
            <a:endParaRPr lang="en-US" dirty="0">
              <a:latin typeface="Arial"/>
              <a:cs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928" y="1752600"/>
            <a:ext cx="54864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5470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7&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 - &amp;quot;What Are You Sustaining and How? &amp;amp;#x09;&amp;quot;&quot;/&gt;&lt;property id=&quot;20307&quot; value=&quot;258&quot;/&gt;&lt;/object&gt;&lt;object type=&quot;3&quot; unique_id=&quot;10006&quot;&gt;&lt;property id=&quot;20148&quot; value=&quot;5&quot;/&gt;&lt;property id=&quot;20300&quot; value=&quot;Slide 4 - &amp;quot;Next Steps:&amp;quot;&quot;/&gt;&lt;property id=&quot;20307&quot; value=&quot;259&quot;/&gt;&lt;/object&gt;&lt;object type=&quot;3&quot; unique_id=&quot;10007&quot;&gt;&lt;property id=&quot;20148&quot; value=&quot;5&quot;/&gt;&lt;property id=&quot;20300&quot; value=&quot;Slide 5 - &amp;quot;Contact Information&amp;amp;#x09;&amp;quot;&quot;/&gt;&lt;property id=&quot;20307&quot; value=&quot;260&quot;/&gt;&lt;/object&gt;&lt;object type=&quot;3&quot; unique_id=&quot;10008&quot;&gt;&lt;property id=&quot;20148&quot; value=&quot;5&quot;/&gt;&lt;property id=&quot;20300&quot; value=&quot;Slide 6 - &amp;quot;Universidad Metropolitana – Puerto Rico Photonics Institute New Horizons: Puerto Rico Lasers and Photonics Career P&quot;/&gt;&lt;property id=&quot;20307&quot; value=&quot;261&quot;/&gt;&lt;/object&gt;&lt;object type=&quot;3&quot; unique_id=&quot;10009&quot;&gt;&lt;property id=&quot;20148&quot; value=&quot;5&quot;/&gt;&lt;property id=&quot;20300&quot; value=&quot;Slide 7 - &amp;quot;What are we sustaining&amp;quot;&quot;/&gt;&lt;property id=&quot;20307&quot; value=&quot;262&quot;/&gt;&lt;/object&gt;&lt;object type=&quot;3&quot; unique_id=&quot;10010&quot;&gt;&lt;property id=&quot;20148&quot; value=&quot;5&quot;/&gt;&lt;property id=&quot;20300&quot; value=&quot;Slide 8 - &amp;quot;What are the Next Steps?&amp;quot;&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305&quot;/&gt;&lt;/object&gt;&lt;object type=&quot;3&quot; unique_id=&quot;10015&quot;&gt;&lt;property id=&quot;20148&quot; value=&quot;5&quot;/&gt;&lt;property id=&quot;20300&quot; value=&quot;Slide 13 - &amp;quot;Sustainability Goals &amp;quot;&quot;/&gt;&lt;property id=&quot;20307&quot; value=&quot;306&quot;/&gt;&lt;/object&gt;&lt;object type=&quot;3&quot; unique_id=&quot;10016&quot;&gt;&lt;property id=&quot;20148&quot; value=&quot;5&quot;/&gt;&lt;property id=&quot;20300&quot; value=&quot;Slide 14 - &amp;quot;Next Steps &amp;quot;&quot;/&gt;&lt;property id=&quot;20307&quot; value=&quot;307&quot;/&gt;&lt;/object&gt;&lt;object type=&quot;3&quot; unique_id=&quot;10017&quot;&gt;&lt;property id=&quot;20148&quot; value=&quot;5&quot;/&gt;&lt;property id=&quot;20300&quot; value=&quot;Slide 15&quot;/&gt;&lt;property id=&quot;20307&quot; value=&quot;269&quot;/&gt;&lt;/object&gt;&lt;object type=&quot;3&quot; unique_id=&quot;10018&quot;&gt;&lt;property id=&quot;20148&quot; value=&quot;5&quot;/&gt;&lt;property id=&quot;20300&quot; value=&quot;Slide 16 - &amp;quot;At the 15 MA Community Colleges. . . . &amp;quot;&quot;/&gt;&lt;property id=&quot;20307&quot; value=&quot;270&quot;/&gt;&lt;/object&gt;&lt;object type=&quot;3&quot; unique_id=&quot;10019&quot;&gt;&lt;property id=&quot;20148&quot; value=&quot;5&quot;/&gt;&lt;property id=&quot;20300&quot; value=&quot;Slide 17 - &amp;quot;STATEWIDE INITIATIVES &amp;quot;&quot;/&gt;&lt;property id=&quot;20307&quot; value=&quot;271&quot;/&gt;&lt;/object&gt;&lt;object type=&quot;3&quot; unique_id=&quot;10020&quot;&gt;&lt;property id=&quot;20148&quot; value=&quot;5&quot;/&gt;&lt;property id=&quot;20300&quot; value=&quot;Slide 18 - &amp;quot;Credit for Prior Learning Application Overview&amp;quot;&quot;/&gt;&lt;property id=&quot;20307&quot; value=&quot;272&quot;/&gt;&lt;/object&gt;&lt;object type=&quot;3&quot; unique_id=&quot;10021&quot;&gt;&lt;property id=&quot;20148&quot; value=&quot;5&quot;/&gt;&lt;property id=&quot;20300&quot; value=&quot;Slide 19 - &amp;quot;Massachusetts Community Colleges  Go Open Statewide OER Initiative&amp;quot;&quot;/&gt;&lt;property id=&quot;20307&quot; value=&quot;273&quot;/&gt;&lt;/object&gt;&lt;object type=&quot;3&quot; unique_id=&quot;10022&quot;&gt;&lt;property id=&quot;20148&quot; value=&quot;5&quot;/&gt;&lt;property id=&quot;20300&quot; value=&quot;Slide 20&quot;/&gt;&lt;property id=&quot;20307&quot; value=&quot;274&quot;/&gt;&lt;/object&gt;&lt;object type=&quot;3&quot; unique_id=&quot;10023&quot;&gt;&lt;property id=&quot;20148&quot; value=&quot;5&quot;/&gt;&lt;property id=&quot;20300&quot; value=&quot;Slide 21&quot;/&gt;&lt;property id=&quot;20307&quot; value=&quot;276&quot;/&gt;&lt;/object&gt;&lt;object type=&quot;3&quot; unique_id=&quot;10024&quot;&gt;&lt;property id=&quot;20148&quot; value=&quot;5&quot;/&gt;&lt;property id=&quot;20300&quot; value=&quot;Slide 22&quot;/&gt;&lt;property id=&quot;20307&quot; value=&quot;278&quot;/&gt;&lt;/object&gt;&lt;object type=&quot;3&quot; unique_id=&quot;10025&quot;&gt;&lt;property id=&quot;20148&quot; value=&quot;5&quot;/&gt;&lt;property id=&quot;20300&quot; value=&quot;Slide 23&quot;/&gt;&lt;property id=&quot;20307&quot; value=&quot;279&quot;/&gt;&lt;/object&gt;&lt;object type=&quot;3&quot; unique_id=&quot;10026&quot;&gt;&lt;property id=&quot;20148&quot; value=&quot;5&quot;/&gt;&lt;property id=&quot;20300&quot; value=&quot;Slide 24&quot;/&gt;&lt;property id=&quot;20307&quot; value=&quot;280&quot;/&gt;&lt;/object&gt;&lt;object type=&quot;3&quot; unique_id=&quot;10027&quot;&gt;&lt;property id=&quot;20148&quot; value=&quot;5&quot;/&gt;&lt;property id=&quot;20300&quot; value=&quot;Slide 25 - &amp;quot;KanTRAIN Sustainability Process&amp;quot;&quot;/&gt;&lt;property id=&quot;20307&quot; value=&quot;281&quot;/&gt;&lt;/object&gt;&lt;object type=&quot;3&quot; unique_id=&quot;10028&quot;&gt;&lt;property id=&quot;20148&quot; value=&quot;5&quot;/&gt;&lt;property id=&quot;20300&quot; value=&quot;Slide 26&quot;/&gt;&lt;property id=&quot;20307&quot; value=&quot;282&quot;/&gt;&lt;/object&gt;&lt;object type=&quot;3&quot; unique_id=&quot;10029&quot;&gt;&lt;property id=&quot;20148&quot; value=&quot;5&quot;/&gt;&lt;property id=&quot;20300&quot; value=&quot;Slide 27&quot;/&gt;&lt;property id=&quot;20307&quot; value=&quot;283&quot;/&gt;&lt;/object&gt;&lt;object type=&quot;3&quot; unique_id=&quot;10030&quot;&gt;&lt;property id=&quot;20148&quot; value=&quot;5&quot;/&gt;&lt;property id=&quot;20300&quot; value=&quot;Slide 28&quot;/&gt;&lt;property id=&quot;20307&quot; value=&quot;286&quot;/&gt;&lt;/object&gt;&lt;object type=&quot;3&quot; unique_id=&quot;10031&quot;&gt;&lt;property id=&quot;20148&quot; value=&quot;5&quot;/&gt;&lt;property id=&quot;20300&quot; value=&quot;Slide 29&quot;/&gt;&lt;property id=&quot;20307&quot; value=&quot;287&quot;/&gt;&lt;/object&gt;&lt;object type=&quot;3&quot; unique_id=&quot;10032&quot;&gt;&lt;property id=&quot;20148&quot; value=&quot;5&quot;/&gt;&lt;property id=&quot;20300&quot; value=&quot;Slide 30&quot;/&gt;&lt;property id=&quot;20307&quot; value=&quot;288&quot;/&gt;&lt;/object&gt;&lt;object type=&quot;3&quot; unique_id=&quot;10033&quot;&gt;&lt;property id=&quot;20148&quot; value=&quot;5&quot;/&gt;&lt;property id=&quot;20300&quot; value=&quot;Slide 31&quot;/&gt;&lt;property id=&quot;20307&quot; value=&quot;290&quot;/&gt;&lt;/object&gt;&lt;object type=&quot;3&quot; unique_id=&quot;10034&quot;&gt;&lt;property id=&quot;20148&quot; value=&quot;5&quot;/&gt;&lt;property id=&quot;20300&quot; value=&quot;Slide 32&quot;/&gt;&lt;property id=&quot;20307&quot; value=&quot;291&quot;/&gt;&lt;/object&gt;&lt;object type=&quot;3&quot; unique_id=&quot;10035&quot;&gt;&lt;property id=&quot;20148&quot; value=&quot;5&quot;/&gt;&lt;property id=&quot;20300&quot; value=&quot;Slide 33 - &amp;quot;Sustainability Efforts: Keeping Progress in TAACCCT&amp;quot;&quot;/&gt;&lt;property id=&quot;20307&quot; value=&quot;292&quot;/&gt;&lt;/object&gt;&lt;object type=&quot;3&quot; unique_id=&quot;10036&quot;&gt;&lt;property id=&quot;20148&quot; value=&quot;5&quot;/&gt;&lt;property id=&quot;20300&quot; value=&quot;Slide 34 - &amp;quot;Ohio Manufacturers’ Association (OMA)  2017 Workforce Strategy&amp;quot;&quot;/&gt;&lt;property id=&quot;20307&quot; value=&quot;293&quot;/&gt;&lt;/object&gt;&lt;object type=&quot;3&quot; unique_id=&quot;10037&quot;&gt;&lt;property id=&quot;20148&quot; value=&quot;5&quot;/&gt;&lt;property id=&quot;20300&quot; value=&quot;Slide 35&quot;/&gt;&lt;property id=&quot;20307&quot; value=&quot;294&quot;/&gt;&lt;/object&gt;&lt;object type=&quot;3&quot; unique_id=&quot;10038&quot;&gt;&lt;property id=&quot;20148&quot; value=&quot;5&quot;/&gt;&lt;property id=&quot;20300&quot; value=&quot;Slide 36&quot;/&gt;&lt;property id=&quot;20307&quot; value=&quot;297&quot;/&gt;&lt;/object&gt;&lt;object type=&quot;3&quot; unique_id=&quot;10039&quot;&gt;&lt;property id=&quot;20148&quot; value=&quot;5&quot;/&gt;&lt;property id=&quot;20300&quot; value=&quot;Slide 37 - &amp;quot;Innovative Programs and Activities&amp;quot;&quot;/&gt;&lt;property id=&quot;20307&quot; value=&quot;298&quot;/&gt;&lt;/object&gt;&lt;object type=&quot;3&quot; unique_id=&quot;10040&quot;&gt;&lt;property id=&quot;20148&quot; value=&quot;5&quot;/&gt;&lt;property id=&quot;20300&quot; value=&quot;Slide 38 - &amp;quot;Mechanisms for Sustainability&amp;quot;&quot;/&gt;&lt;property id=&quot;20307&quot; value=&quot;299&quot;/&gt;&lt;/object&gt;&lt;object type=&quot;3&quot; unique_id=&quot;10041&quot;&gt;&lt;property id=&quot;20148&quot; value=&quot;5&quot;/&gt;&lt;property id=&quot;20300&quot; value=&quot;Slide 39&quot;/&gt;&lt;property id=&quot;20307&quot; value=&quot;302&quot;/&gt;&lt;/object&gt;&lt;object type=&quot;3&quot; unique_id=&quot;10042&quot;&gt;&lt;property id=&quot;20148&quot; value=&quot;5&quot;/&gt;&lt;property id=&quot;20300&quot; value=&quot;Slide 40&quot;/&gt;&lt;property id=&quot;20307&quot; value=&quot;303&quot;/&gt;&lt;/object&gt;&lt;object type=&quot;3&quot; unique_id=&quot;10043&quot;&gt;&lt;property id=&quot;20148&quot; value=&quot;5&quot;/&gt;&lt;property id=&quot;20300&quot; value=&quot;Slide 41&quot;/&gt;&lt;property id=&quot;20307&quot; value=&quot;304&quot;/&gt;&lt;/object&gt;&lt;object type=&quot;3&quot; unique_id=&quot;10044&quot;&gt;&lt;property id=&quot;20148&quot; value=&quot;5&quot;/&gt;&lt;property id=&quot;20300&quot; value=&quot;Slide 42&quot;/&gt;&lt;property id=&quot;20307&quot; value=&quot;308&quot;/&gt;&lt;/object&gt;&lt;object type=&quot;3&quot; unique_id=&quot;10045&quot;&gt;&lt;property id=&quot;20148&quot; value=&quot;5&quot;/&gt;&lt;property id=&quot;20300&quot; value=&quot;Slide 43&quot;/&gt;&lt;property id=&quot;20307&quot; value=&quot;309&quot;/&gt;&lt;/object&gt;&lt;object type=&quot;3&quot; unique_id=&quot;10046&quot;&gt;&lt;property id=&quot;20148&quot; value=&quot;5&quot;/&gt;&lt;property id=&quot;20300&quot; value=&quot;Slide 44&quot;/&gt;&lt;property id=&quot;20307&quot; value=&quot;310&quot;/&gt;&lt;/object&gt;&lt;object type=&quot;3&quot; unique_id=&quot;10047&quot;&gt;&lt;property id=&quot;20148&quot; value=&quot;5&quot;/&gt;&lt;property id=&quot;20300&quot; value=&quot;Slide 45 - &amp;quot;Cape Cod Community College  Grant Program:  Massachusetts Credentials and Careers in Aviation Building an Aviation&quot;/&gt;&lt;property id=&quot;20307&quot; value=&quot;311&quot;/&gt;&lt;/object&gt;&lt;object type=&quot;3&quot; unique_id=&quot;10048&quot;&gt;&lt;property id=&quot;20148&quot; value=&quot;5&quot;/&gt;&lt;property id=&quot;20300&quot; value=&quot;Slide 46 - &amp;quot;Sustainability Plans&amp;quot;&quot;/&gt;&lt;property id=&quot;20307&quot; value=&quot;312&quot;/&gt;&lt;/object&gt;&lt;object type=&quot;3&quot; unique_id=&quot;10049&quot;&gt;&lt;property id=&quot;20148&quot; value=&quot;5&quot;/&gt;&lt;property id=&quot;20300&quot; value=&quot;Slide 47 - &amp;quot;Next Steps&amp;quot;&quot;/&gt;&lt;property id=&quot;20307&quot; value=&quot;313&quot;/&gt;&lt;/object&gt;&lt;object type=&quot;3&quot; unique_id=&quot;10050&quot;&gt;&lt;property id=&quot;20148&quot; value=&quot;5&quot;/&gt;&lt;property id=&quot;20300&quot; value=&quot;Slide 48 - &amp;quot;IT Pathways in Indiana Ivy Tech Community College of Indiana Matthew Cloud, Project Director TAACCCT Grant mcloud3&quot;/&gt;&lt;property id=&quot;20307&quot; value=&quot;314&quot;/&gt;&lt;/object&gt;&lt;object type=&quot;3&quot; unique_id=&quot;10051&quot;&gt;&lt;property id=&quot;20148&quot; value=&quot;5&quot;/&gt;&lt;property id=&quot;20300&quot; value=&quot;Slide 49 - &amp;quot;WE ARE SUSTAINING:  Supplies (including computers) purchases through &amp;amp;#x09;- Regional/campus state-wide funding (State &quot;/&gt;&lt;property id=&quot;20307&quot; value=&quot;315&quot;/&gt;&lt;/object&gt;&lt;object type=&quot;3&quot; unique_id=&quot;10052&quot;&gt;&lt;property id=&quot;20148&quot; value=&quot;5&quot;/&gt;&lt;property id=&quot;20300&quot; value=&quot;Slide 50 - &amp;quot;NEXT 3 MONTHS:  Finalize purchase sustainability programs Increase K12 involvement in Instructor Training Expand e&quot;/&gt;&lt;property id=&quot;20307&quot; value=&quot;316&quot;/&gt;&lt;/object&gt;&lt;object type=&quot;3&quot; unique_id=&quot;10053&quot;&gt;&lt;property id=&quot;20148&quot; value=&quot;5&quot;/&gt;&lt;property id=&quot;20300&quot; value=&quot;Slide 51 - &amp;quot;Minnesota Advanced Manufacturing Partnership Project  Sustainable under MnAMP&amp;quot;&quot;/&gt;&lt;property id=&quot;20307&quot; value=&quot;317&quot;/&gt;&lt;/object&gt;&lt;object type=&quot;3&quot; unique_id=&quot;10054&quot;&gt;&lt;property id=&quot;20148&quot; value=&quot;5&quot;/&gt;&lt;property id=&quot;20300&quot; value=&quot;Slide 52 - &amp;quot;Next Three Months&amp;quot;&quot;/&gt;&lt;property id=&quot;20307&quot; value=&quot;318&quot;/&gt;&lt;/object&gt;&lt;object type=&quot;3&quot; unique_id=&quot;10055&quot;&gt;&lt;property id=&quot;20148&quot; value=&quot;5&quot;/&gt;&lt;property id=&quot;20300&quot; value=&quot;Slide 53 - &amp;quot;Minnesota Advanced Manufacturing Partnership Project&amp;quot;&quot;/&gt;&lt;property id=&quot;20307&quot; value=&quot;319&quot;/&gt;&lt;/object&gt;&lt;object type=&quot;3&quot; unique_id=&quot;10056&quot;&gt;&lt;property id=&quot;20148&quot; value=&quot;5&quot;/&gt;&lt;property id=&quot;20300&quot; value=&quot;Slide 54 - &amp;quot;Career Pathways &amp;amp; Contextualized Learning in Workforce Development and Lifelong Learning&amp;quot;&quot;/&gt;&lt;property id=&quot;20307&quot; value=&quot;320&quot;/&gt;&lt;/object&gt;&lt;object type=&quot;3&quot; unique_id=&quot;10057&quot;&gt;&lt;property id=&quot;20148&quot; value=&quot;5&quot;/&gt;&lt;property id=&quot;20300&quot; value=&quot;Slide 55 - &amp;quot;Sustainability Goals&amp;quot;&quot;/&gt;&lt;property id=&quot;20307&quot; value=&quot;321&quot;/&gt;&lt;/object&gt;&lt;object type=&quot;3&quot; unique_id=&quot;10058&quot;&gt;&lt;property id=&quot;20148&quot; value=&quot;5&quot;/&gt;&lt;property id=&quot;20300&quot; value=&quot;Slide 56 - &amp;quot;Next Steps&amp;quot;&quot;/&gt;&lt;property id=&quot;20307&quot; value=&quot;322&quot;/&gt;&lt;/object&gt;&lt;object type=&quot;3&quot; unique_id=&quot;10059&quot;&gt;&lt;property id=&quot;20148&quot; value=&quot;5&quot;/&gt;&lt;property id=&quot;20300&quot; value=&quot;Slide 57 - &amp;quot;Career Pathways &amp;amp; Contextualized Learning in Workforce Development and Lifelong Learning&amp;quot;&quot;/&gt;&lt;property id=&quot;20307&quot; value=&quot;323&quot;/&gt;&lt;/object&gt;&lt;/object&gt;&lt;object type=&quot;8&quot; unique_id=&quot;10118&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2478</Words>
  <Application>Microsoft Office PowerPoint</Application>
  <PresentationFormat>Widescreen</PresentationFormat>
  <Paragraphs>532</Paragraphs>
  <Slides>57</Slides>
  <Notes>24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57</vt:i4>
      </vt:variant>
    </vt:vector>
  </HeadingPairs>
  <TitlesOfParts>
    <vt:vector size="72" baseType="lpstr">
      <vt:lpstr>Arial</vt:lpstr>
      <vt:lpstr>Arial Black</vt:lpstr>
      <vt:lpstr>Avenir</vt:lpstr>
      <vt:lpstr>Calibri</vt:lpstr>
      <vt:lpstr>Calibri Light</vt:lpstr>
      <vt:lpstr>Gill Sans MT</vt:lpstr>
      <vt:lpstr>Lato Light</vt:lpstr>
      <vt:lpstr>Lucida Grande</vt:lpstr>
      <vt:lpstr>Lucida Sans</vt:lpstr>
      <vt:lpstr>Museo Sans 700</vt:lpstr>
      <vt:lpstr>Museo Slab 500</vt:lpstr>
      <vt:lpstr>Tahoma</vt:lpstr>
      <vt:lpstr>Times New Roman</vt:lpstr>
      <vt:lpstr>Wingdings</vt:lpstr>
      <vt:lpstr>Office Theme</vt:lpstr>
      <vt:lpstr>PowerPoint Presentation</vt:lpstr>
      <vt:lpstr>PowerPoint Presentation</vt:lpstr>
      <vt:lpstr>What Are You Sustaining and How?  </vt:lpstr>
      <vt:lpstr>Next Steps:</vt:lpstr>
      <vt:lpstr>Contact Information </vt:lpstr>
      <vt:lpstr>Universidad Metropolitana – Puerto Rico Photonics Institute New Horizons: Puerto Rico Lasers and Photonics Career Pathways TC-27462-14-60-A72</vt:lpstr>
      <vt:lpstr>What are we sustaining</vt:lpstr>
      <vt:lpstr>What are the Next Steps?</vt:lpstr>
      <vt:lpstr>PowerPoint Presentation</vt:lpstr>
      <vt:lpstr>PowerPoint Presentation</vt:lpstr>
      <vt:lpstr>PowerPoint Presentation</vt:lpstr>
      <vt:lpstr>PowerPoint Presentation</vt:lpstr>
      <vt:lpstr>Sustainability Goals </vt:lpstr>
      <vt:lpstr>Next Steps </vt:lpstr>
      <vt:lpstr>PowerPoint Presentation</vt:lpstr>
      <vt:lpstr>At the 15 MA Community Colleges. . . . </vt:lpstr>
      <vt:lpstr>STATEWIDE INITIATIVES </vt:lpstr>
      <vt:lpstr>Credit for Prior Learning Application Overview</vt:lpstr>
      <vt:lpstr>Massachusetts Community Colleges  Go Open Statewide OER Initiative</vt:lpstr>
      <vt:lpstr>PowerPoint Presentation</vt:lpstr>
      <vt:lpstr>PowerPoint Presentation</vt:lpstr>
      <vt:lpstr>PowerPoint Presentation</vt:lpstr>
      <vt:lpstr>PowerPoint Presentation</vt:lpstr>
      <vt:lpstr>PowerPoint Presentation</vt:lpstr>
      <vt:lpstr>KanTRAIN Sustainability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Sustainability Efforts: Keeping Progress in TAACCCT</vt:lpstr>
      <vt:lpstr>Ohio Manufacturers’ Association (OMA)  2017 Workforce Strategy</vt:lpstr>
      <vt:lpstr>PowerPoint Presentation</vt:lpstr>
      <vt:lpstr>PowerPoint Presentation</vt:lpstr>
      <vt:lpstr>Innovative Programs and Activities</vt:lpstr>
      <vt:lpstr>Mechanisms for Sustainability</vt:lpstr>
      <vt:lpstr>PowerPoint Presentation</vt:lpstr>
      <vt:lpstr>PowerPoint Presentation</vt:lpstr>
      <vt:lpstr>PowerPoint Presentation</vt:lpstr>
      <vt:lpstr>PowerPoint Presentation</vt:lpstr>
      <vt:lpstr>PowerPoint Presentation</vt:lpstr>
      <vt:lpstr>PowerPoint Presentation</vt:lpstr>
      <vt:lpstr>Cape Cod Community College  Grant Program:  Massachusetts Credentials and Careers in Aviation Building an Aviation Maintenance Technology Program</vt:lpstr>
      <vt:lpstr>Sustainability Plans</vt:lpstr>
      <vt:lpstr>Next Steps</vt:lpstr>
      <vt:lpstr>IT Pathways in Indiana Ivy Tech Community College of Indiana Matthew Cloud, Project Director TAACCCT Grant mcloud3@ivytech.edu, 574-289-7001 x5369</vt:lpstr>
      <vt:lpstr>WE ARE SUSTAINING:  Supplies (including computers) purchases through  - Regional/campus state-wide funding (State budget)  - Donations  - Reuse/recycle of outdated internal equipment Virtual Data Center  - Reinvent student labs virtually with low consumable fees Instructor Training  - Professional Development  - IT Academies  - Student/Instructor certification courses one and the same  - Others utilizing our training, K12/4-year colleges/military IT Competition  - Corporate Sponsorships  - Certification Sponsorships Advising Tools  - Expansion to other program areas  - Vendor Sponsorship Employer relationships and Boards  - Expanding Project Director role to Statewide Instructor Training  - Expand Employment opportunities for students</vt:lpstr>
      <vt:lpstr>NEXT 3 MONTHS:  Finalize purchase sustainability programs Increase K12 involvement in Instructor Training Expand employment tracking Expand additional IT Academies outside of Ivy Tech Create new roles</vt:lpstr>
      <vt:lpstr>Minnesota Advanced Manufacturing Partnership Project  Sustainable under MnAMP</vt:lpstr>
      <vt:lpstr>Next Three Months</vt:lpstr>
      <vt:lpstr>Minnesota Advanced Manufacturing Partnership Project</vt:lpstr>
      <vt:lpstr>Career Pathways &amp; Contextualized Learning in Workforce Development and Lifelong Learning</vt:lpstr>
      <vt:lpstr>Sustainability Goals</vt:lpstr>
      <vt:lpstr>Next Steps</vt:lpstr>
      <vt:lpstr>Career Pathways &amp; Contextualized Learning in Workforce Development and Lifelong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Acevedo</dc:creator>
  <cp:lastModifiedBy>Jonathan Vehlow</cp:lastModifiedBy>
  <cp:revision>8</cp:revision>
  <dcterms:created xsi:type="dcterms:W3CDTF">2017-06-26T17:22:02Z</dcterms:created>
  <dcterms:modified xsi:type="dcterms:W3CDTF">2017-06-27T14:24:53Z</dcterms:modified>
</cp:coreProperties>
</file>