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0.jpg" ContentType="image/jpg"/>
  <Override PartName="/ppt/media/image22.jpg" ContentType="image/jpg"/>
  <Override PartName="/ppt/media/image23.jpg" ContentType="image/jpg"/>
  <Override PartName="/ppt/media/image24.jpg" ContentType="image/jpg"/>
  <Override PartName="/ppt/media/image26.jpg" ContentType="image/jpg"/>
  <Override PartName="/ppt/media/image29.jpg" ContentType="image/jpg"/>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381" r:id="rId2"/>
    <p:sldId id="259" r:id="rId3"/>
    <p:sldId id="360" r:id="rId4"/>
    <p:sldId id="361" r:id="rId5"/>
    <p:sldId id="370" r:id="rId6"/>
    <p:sldId id="436" r:id="rId7"/>
    <p:sldId id="437" r:id="rId8"/>
    <p:sldId id="438" r:id="rId9"/>
    <p:sldId id="439" r:id="rId10"/>
    <p:sldId id="440" r:id="rId11"/>
    <p:sldId id="441" r:id="rId12"/>
    <p:sldId id="430" r:id="rId13"/>
    <p:sldId id="423" r:id="rId14"/>
    <p:sldId id="427" r:id="rId15"/>
    <p:sldId id="428" r:id="rId16"/>
    <p:sldId id="429" r:id="rId17"/>
    <p:sldId id="431" r:id="rId18"/>
    <p:sldId id="424" r:id="rId19"/>
    <p:sldId id="448" r:id="rId20"/>
    <p:sldId id="449" r:id="rId21"/>
    <p:sldId id="450" r:id="rId22"/>
    <p:sldId id="451" r:id="rId23"/>
    <p:sldId id="432" r:id="rId24"/>
    <p:sldId id="425" r:id="rId25"/>
    <p:sldId id="445" r:id="rId26"/>
    <p:sldId id="446" r:id="rId27"/>
    <p:sldId id="447" r:id="rId28"/>
    <p:sldId id="433" r:id="rId29"/>
    <p:sldId id="426" r:id="rId30"/>
    <p:sldId id="442" r:id="rId31"/>
    <p:sldId id="443" r:id="rId32"/>
    <p:sldId id="444" r:id="rId33"/>
    <p:sldId id="434" r:id="rId34"/>
    <p:sldId id="419" r:id="rId35"/>
    <p:sldId id="420" r:id="rId36"/>
    <p:sldId id="421" r:id="rId37"/>
    <p:sldId id="379" r:id="rId38"/>
    <p:sldId id="435" r:id="rId39"/>
  </p:sldIdLst>
  <p:sldSz cx="9144000" cy="6858000" type="screen4x3"/>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Aceve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4B"/>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20"/>
    <p:restoredTop sz="73442" autoAdjust="0"/>
  </p:normalViewPr>
  <p:slideViewPr>
    <p:cSldViewPr snapToGrid="0" snapToObjects="1">
      <p:cViewPr varScale="1">
        <p:scale>
          <a:sx n="62" d="100"/>
          <a:sy n="62" d="100"/>
        </p:scale>
        <p:origin x="62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 Id="rId5" Type="http://schemas.openxmlformats.org/officeDocument/2006/relationships/image" Target="../media/image37.jpg"/><Relationship Id="rId4" Type="http://schemas.openxmlformats.org/officeDocument/2006/relationships/image" Target="../media/image3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 Id="rId5" Type="http://schemas.openxmlformats.org/officeDocument/2006/relationships/image" Target="../media/image37.jpg"/><Relationship Id="rId4" Type="http://schemas.openxmlformats.org/officeDocument/2006/relationships/image" Target="../media/image36.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01285D-EAAA-4AA2-9F4C-105BD363E57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2ABEB20-84FF-4079-84B2-5EF754BC3E40}">
      <dgm:prSet phldrT="[Text]" custT="1"/>
      <dgm:spPr>
        <a:solidFill>
          <a:srgbClr val="2D6FB7"/>
        </a:solidFill>
      </dgm:spPr>
      <dgm:t>
        <a:bodyPr/>
        <a:lstStyle/>
        <a:p>
          <a:pPr algn="l"/>
          <a:r>
            <a:rPr lang="en-US" sz="3600" b="1" dirty="0"/>
            <a:t>Employer Engagement</a:t>
          </a:r>
        </a:p>
      </dgm:t>
    </dgm:pt>
    <dgm:pt modelId="{03B82383-83A3-463D-ACD3-1CC5BB315033}" type="parTrans" cxnId="{6F78D266-E72D-4E8A-8151-CEE058BC56F6}">
      <dgm:prSet/>
      <dgm:spPr/>
      <dgm:t>
        <a:bodyPr/>
        <a:lstStyle/>
        <a:p>
          <a:endParaRPr lang="en-US"/>
        </a:p>
      </dgm:t>
    </dgm:pt>
    <dgm:pt modelId="{4F0C9900-E920-4DC2-B51F-76AA9347F64E}" type="sibTrans" cxnId="{6F78D266-E72D-4E8A-8151-CEE058BC56F6}">
      <dgm:prSet/>
      <dgm:spPr/>
      <dgm:t>
        <a:bodyPr/>
        <a:lstStyle/>
        <a:p>
          <a:endParaRPr lang="en-US"/>
        </a:p>
      </dgm:t>
    </dgm:pt>
    <dgm:pt modelId="{5FF7B1DB-31C5-4040-A75B-F11AE23A9F5D}">
      <dgm:prSet/>
      <dgm:spPr/>
      <dgm:t>
        <a:bodyPr/>
        <a:lstStyle/>
        <a:p>
          <a:r>
            <a:rPr lang="en-US" b="1" dirty="0"/>
            <a:t>Acceleration/Modularization Strategies </a:t>
          </a:r>
          <a:br>
            <a:rPr lang="en-US" b="1" dirty="0"/>
          </a:br>
          <a:r>
            <a:rPr lang="en-US" b="1" dirty="0"/>
            <a:t>(PLA, CBE, Remediation)</a:t>
          </a:r>
        </a:p>
      </dgm:t>
    </dgm:pt>
    <dgm:pt modelId="{DE9FE7DA-2D8D-42D4-B515-D5E6B7E8E163}" type="parTrans" cxnId="{C1017497-CAC5-48FD-A786-C7AD2D070F40}">
      <dgm:prSet/>
      <dgm:spPr/>
      <dgm:t>
        <a:bodyPr/>
        <a:lstStyle/>
        <a:p>
          <a:endParaRPr lang="en-US"/>
        </a:p>
      </dgm:t>
    </dgm:pt>
    <dgm:pt modelId="{A4355D9C-0105-486E-96C5-F3B8DF31AAFD}" type="sibTrans" cxnId="{C1017497-CAC5-48FD-A786-C7AD2D070F40}">
      <dgm:prSet/>
      <dgm:spPr/>
      <dgm:t>
        <a:bodyPr/>
        <a:lstStyle/>
        <a:p>
          <a:endParaRPr lang="en-US"/>
        </a:p>
      </dgm:t>
    </dgm:pt>
    <dgm:pt modelId="{68981A90-ABBD-46A6-BB03-3D29747D6245}">
      <dgm:prSet/>
      <dgm:spPr/>
      <dgm:t>
        <a:bodyPr/>
        <a:lstStyle/>
        <a:p>
          <a:r>
            <a:rPr lang="en-US" b="1"/>
            <a:t>Work-Based Learning Models</a:t>
          </a:r>
          <a:br>
            <a:rPr lang="en-US" b="1"/>
          </a:br>
          <a:r>
            <a:rPr lang="en-US" b="1"/>
            <a:t>(Apprenticeship, Earn/Learn Programs)</a:t>
          </a:r>
        </a:p>
      </dgm:t>
    </dgm:pt>
    <dgm:pt modelId="{65463FF7-F77E-4451-B208-AA3139D527E5}" type="parTrans" cxnId="{47B1217A-1F12-4054-8F8A-F0DE145A08F2}">
      <dgm:prSet/>
      <dgm:spPr/>
      <dgm:t>
        <a:bodyPr/>
        <a:lstStyle/>
        <a:p>
          <a:endParaRPr lang="en-US"/>
        </a:p>
      </dgm:t>
    </dgm:pt>
    <dgm:pt modelId="{11E0331A-A62F-4291-8F25-584964FDCE25}" type="sibTrans" cxnId="{47B1217A-1F12-4054-8F8A-F0DE145A08F2}">
      <dgm:prSet/>
      <dgm:spPr/>
      <dgm:t>
        <a:bodyPr/>
        <a:lstStyle/>
        <a:p>
          <a:endParaRPr lang="en-US"/>
        </a:p>
      </dgm:t>
    </dgm:pt>
    <dgm:pt modelId="{13292B6C-BA12-4081-B177-31F724F82A1C}">
      <dgm:prSet/>
      <dgm:spPr/>
      <dgm:t>
        <a:bodyPr/>
        <a:lstStyle/>
        <a:p>
          <a:r>
            <a:rPr lang="en-US" b="1"/>
            <a:t>Supportive Services</a:t>
          </a:r>
        </a:p>
      </dgm:t>
    </dgm:pt>
    <dgm:pt modelId="{C2D45464-A0A1-42F1-9DC2-D8DC883913B2}" type="parTrans" cxnId="{D5EAFC8A-9CDC-4215-AE4B-5DD12847814F}">
      <dgm:prSet/>
      <dgm:spPr/>
      <dgm:t>
        <a:bodyPr/>
        <a:lstStyle/>
        <a:p>
          <a:endParaRPr lang="en-US"/>
        </a:p>
      </dgm:t>
    </dgm:pt>
    <dgm:pt modelId="{086AE7B1-06AE-44CD-90C5-6EE437FB4EE4}" type="sibTrans" cxnId="{D5EAFC8A-9CDC-4215-AE4B-5DD12847814F}">
      <dgm:prSet/>
      <dgm:spPr/>
      <dgm:t>
        <a:bodyPr/>
        <a:lstStyle/>
        <a:p>
          <a:endParaRPr lang="en-US"/>
        </a:p>
      </dgm:t>
    </dgm:pt>
    <dgm:pt modelId="{C6DBD2F7-8C8E-4D94-8422-F8C7C0BD7FDD}" type="pres">
      <dgm:prSet presAssocID="{1001285D-EAAA-4AA2-9F4C-105BD363E578}" presName="linear" presStyleCnt="0">
        <dgm:presLayoutVars>
          <dgm:dir/>
          <dgm:animLvl val="lvl"/>
          <dgm:resizeHandles val="exact"/>
        </dgm:presLayoutVars>
      </dgm:prSet>
      <dgm:spPr/>
    </dgm:pt>
    <dgm:pt modelId="{C3C8B01C-3737-489A-855F-D93BCBD554F1}" type="pres">
      <dgm:prSet presAssocID="{62ABEB20-84FF-4079-84B2-5EF754BC3E40}" presName="parentLin" presStyleCnt="0"/>
      <dgm:spPr/>
    </dgm:pt>
    <dgm:pt modelId="{B69DC132-D120-4872-AD6A-4E550B1E8953}" type="pres">
      <dgm:prSet presAssocID="{62ABEB20-84FF-4079-84B2-5EF754BC3E40}" presName="parentLeftMargin" presStyleLbl="node1" presStyleIdx="0" presStyleCnt="4"/>
      <dgm:spPr/>
    </dgm:pt>
    <dgm:pt modelId="{463C728A-F253-4E1B-8CB0-56AE4E163275}" type="pres">
      <dgm:prSet presAssocID="{62ABEB20-84FF-4079-84B2-5EF754BC3E40}" presName="parentText" presStyleLbl="node1" presStyleIdx="0" presStyleCnt="4">
        <dgm:presLayoutVars>
          <dgm:chMax val="0"/>
          <dgm:bulletEnabled val="1"/>
        </dgm:presLayoutVars>
      </dgm:prSet>
      <dgm:spPr/>
    </dgm:pt>
    <dgm:pt modelId="{1964C853-053C-459F-A3E9-CB027ECC6A0D}" type="pres">
      <dgm:prSet presAssocID="{62ABEB20-84FF-4079-84B2-5EF754BC3E40}" presName="negativeSpace" presStyleCnt="0"/>
      <dgm:spPr/>
    </dgm:pt>
    <dgm:pt modelId="{2DF31E8F-2CF2-4F34-B280-F91D267CAD2C}" type="pres">
      <dgm:prSet presAssocID="{62ABEB20-84FF-4079-84B2-5EF754BC3E40}" presName="childText" presStyleLbl="conFgAcc1" presStyleIdx="0" presStyleCnt="4">
        <dgm:presLayoutVars>
          <dgm:bulletEnabled val="1"/>
        </dgm:presLayoutVars>
      </dgm:prSet>
      <dgm:spPr>
        <a:noFill/>
        <a:ln>
          <a:solidFill>
            <a:srgbClr val="2D6FB7"/>
          </a:solidFill>
        </a:ln>
      </dgm:spPr>
    </dgm:pt>
    <dgm:pt modelId="{45FD1FF7-8EAE-4613-B711-A64DA285CEDA}" type="pres">
      <dgm:prSet presAssocID="{4F0C9900-E920-4DC2-B51F-76AA9347F64E}" presName="spaceBetweenRectangles" presStyleCnt="0"/>
      <dgm:spPr/>
    </dgm:pt>
    <dgm:pt modelId="{0DF4ABA7-BDC9-435C-8D51-E90CE002DC35}" type="pres">
      <dgm:prSet presAssocID="{5FF7B1DB-31C5-4040-A75B-F11AE23A9F5D}" presName="parentLin" presStyleCnt="0"/>
      <dgm:spPr/>
    </dgm:pt>
    <dgm:pt modelId="{54ED6379-8015-4E72-BFE9-6C3CF28683A8}" type="pres">
      <dgm:prSet presAssocID="{5FF7B1DB-31C5-4040-A75B-F11AE23A9F5D}" presName="parentLeftMargin" presStyleLbl="node1" presStyleIdx="0" presStyleCnt="4"/>
      <dgm:spPr/>
    </dgm:pt>
    <dgm:pt modelId="{46F96E61-4375-4730-BBEC-96E0411F43CD}" type="pres">
      <dgm:prSet presAssocID="{5FF7B1DB-31C5-4040-A75B-F11AE23A9F5D}" presName="parentText" presStyleLbl="node1" presStyleIdx="1" presStyleCnt="4">
        <dgm:presLayoutVars>
          <dgm:chMax val="0"/>
          <dgm:bulletEnabled val="1"/>
        </dgm:presLayoutVars>
      </dgm:prSet>
      <dgm:spPr/>
    </dgm:pt>
    <dgm:pt modelId="{13533EB3-3EFB-4111-908A-E23FDFDB10BF}" type="pres">
      <dgm:prSet presAssocID="{5FF7B1DB-31C5-4040-A75B-F11AE23A9F5D}" presName="negativeSpace" presStyleCnt="0"/>
      <dgm:spPr/>
    </dgm:pt>
    <dgm:pt modelId="{9903D804-38B3-4B0F-8D8C-77EFB4A72BA5}" type="pres">
      <dgm:prSet presAssocID="{5FF7B1DB-31C5-4040-A75B-F11AE23A9F5D}" presName="childText" presStyleLbl="conFgAcc1" presStyleIdx="1" presStyleCnt="4">
        <dgm:presLayoutVars>
          <dgm:bulletEnabled val="1"/>
        </dgm:presLayoutVars>
      </dgm:prSet>
      <dgm:spPr/>
    </dgm:pt>
    <dgm:pt modelId="{0D1650A1-8897-47BF-BA0F-ACF0E9B063C9}" type="pres">
      <dgm:prSet presAssocID="{A4355D9C-0105-486E-96C5-F3B8DF31AAFD}" presName="spaceBetweenRectangles" presStyleCnt="0"/>
      <dgm:spPr/>
    </dgm:pt>
    <dgm:pt modelId="{95E570D8-5D9D-4D7F-A88D-0558D3059713}" type="pres">
      <dgm:prSet presAssocID="{68981A90-ABBD-46A6-BB03-3D29747D6245}" presName="parentLin" presStyleCnt="0"/>
      <dgm:spPr/>
    </dgm:pt>
    <dgm:pt modelId="{9295E9FF-765A-4F4E-AD75-83571A04D455}" type="pres">
      <dgm:prSet presAssocID="{68981A90-ABBD-46A6-BB03-3D29747D6245}" presName="parentLeftMargin" presStyleLbl="node1" presStyleIdx="1" presStyleCnt="4"/>
      <dgm:spPr/>
    </dgm:pt>
    <dgm:pt modelId="{D9BDE766-E5EE-40FF-8E3F-8E596204C32D}" type="pres">
      <dgm:prSet presAssocID="{68981A90-ABBD-46A6-BB03-3D29747D6245}" presName="parentText" presStyleLbl="node1" presStyleIdx="2" presStyleCnt="4">
        <dgm:presLayoutVars>
          <dgm:chMax val="0"/>
          <dgm:bulletEnabled val="1"/>
        </dgm:presLayoutVars>
      </dgm:prSet>
      <dgm:spPr/>
    </dgm:pt>
    <dgm:pt modelId="{21EBDC91-1E50-498D-BF39-25FA64DD46AB}" type="pres">
      <dgm:prSet presAssocID="{68981A90-ABBD-46A6-BB03-3D29747D6245}" presName="negativeSpace" presStyleCnt="0"/>
      <dgm:spPr/>
    </dgm:pt>
    <dgm:pt modelId="{88784C78-6CD1-4E68-9BDF-AAFD89420654}" type="pres">
      <dgm:prSet presAssocID="{68981A90-ABBD-46A6-BB03-3D29747D6245}" presName="childText" presStyleLbl="conFgAcc1" presStyleIdx="2" presStyleCnt="4">
        <dgm:presLayoutVars>
          <dgm:bulletEnabled val="1"/>
        </dgm:presLayoutVars>
      </dgm:prSet>
      <dgm:spPr/>
    </dgm:pt>
    <dgm:pt modelId="{191518BB-0C15-4F56-A3C7-758380518CA2}" type="pres">
      <dgm:prSet presAssocID="{11E0331A-A62F-4291-8F25-584964FDCE25}" presName="spaceBetweenRectangles" presStyleCnt="0"/>
      <dgm:spPr/>
    </dgm:pt>
    <dgm:pt modelId="{084EF9C4-D897-4160-9061-0E5C9B4C55BB}" type="pres">
      <dgm:prSet presAssocID="{13292B6C-BA12-4081-B177-31F724F82A1C}" presName="parentLin" presStyleCnt="0"/>
      <dgm:spPr/>
    </dgm:pt>
    <dgm:pt modelId="{1DED62E0-41CE-43EB-A8A1-74B2F055FB02}" type="pres">
      <dgm:prSet presAssocID="{13292B6C-BA12-4081-B177-31F724F82A1C}" presName="parentLeftMargin" presStyleLbl="node1" presStyleIdx="2" presStyleCnt="4"/>
      <dgm:spPr/>
    </dgm:pt>
    <dgm:pt modelId="{8F40807A-42E1-4D22-81A6-14DBF98201F4}" type="pres">
      <dgm:prSet presAssocID="{13292B6C-BA12-4081-B177-31F724F82A1C}" presName="parentText" presStyleLbl="node1" presStyleIdx="3" presStyleCnt="4">
        <dgm:presLayoutVars>
          <dgm:chMax val="0"/>
          <dgm:bulletEnabled val="1"/>
        </dgm:presLayoutVars>
      </dgm:prSet>
      <dgm:spPr/>
    </dgm:pt>
    <dgm:pt modelId="{B6D9BA1F-E821-4F74-A948-AB3C06ACD97E}" type="pres">
      <dgm:prSet presAssocID="{13292B6C-BA12-4081-B177-31F724F82A1C}" presName="negativeSpace" presStyleCnt="0"/>
      <dgm:spPr/>
    </dgm:pt>
    <dgm:pt modelId="{0E2EF4F7-25FD-43FD-A929-E899113F2BA2}" type="pres">
      <dgm:prSet presAssocID="{13292B6C-BA12-4081-B177-31F724F82A1C}" presName="childText" presStyleLbl="conFgAcc1" presStyleIdx="3" presStyleCnt="4">
        <dgm:presLayoutVars>
          <dgm:bulletEnabled val="1"/>
        </dgm:presLayoutVars>
      </dgm:prSet>
      <dgm:spPr/>
    </dgm:pt>
  </dgm:ptLst>
  <dgm:cxnLst>
    <dgm:cxn modelId="{6F78D266-E72D-4E8A-8151-CEE058BC56F6}" srcId="{1001285D-EAAA-4AA2-9F4C-105BD363E578}" destId="{62ABEB20-84FF-4079-84B2-5EF754BC3E40}" srcOrd="0" destOrd="0" parTransId="{03B82383-83A3-463D-ACD3-1CC5BB315033}" sibTransId="{4F0C9900-E920-4DC2-B51F-76AA9347F64E}"/>
    <dgm:cxn modelId="{2B39F555-97BB-8C4E-9687-D6B8BA65ECA4}" type="presOf" srcId="{68981A90-ABBD-46A6-BB03-3D29747D6245}" destId="{D9BDE766-E5EE-40FF-8E3F-8E596204C32D}" srcOrd="1" destOrd="0" presId="urn:microsoft.com/office/officeart/2005/8/layout/list1"/>
    <dgm:cxn modelId="{71D2AC56-FF74-DF44-94CE-8541F9663C83}" type="presOf" srcId="{62ABEB20-84FF-4079-84B2-5EF754BC3E40}" destId="{463C728A-F253-4E1B-8CB0-56AE4E163275}" srcOrd="1" destOrd="0" presId="urn:microsoft.com/office/officeart/2005/8/layout/list1"/>
    <dgm:cxn modelId="{47B1217A-1F12-4054-8F8A-F0DE145A08F2}" srcId="{1001285D-EAAA-4AA2-9F4C-105BD363E578}" destId="{68981A90-ABBD-46A6-BB03-3D29747D6245}" srcOrd="2" destOrd="0" parTransId="{65463FF7-F77E-4451-B208-AA3139D527E5}" sibTransId="{11E0331A-A62F-4291-8F25-584964FDCE25}"/>
    <dgm:cxn modelId="{8FE9977B-D971-D641-AC06-6E28410ACBD7}" type="presOf" srcId="{5FF7B1DB-31C5-4040-A75B-F11AE23A9F5D}" destId="{46F96E61-4375-4730-BBEC-96E0411F43CD}" srcOrd="1" destOrd="0" presId="urn:microsoft.com/office/officeart/2005/8/layout/list1"/>
    <dgm:cxn modelId="{126E9B7B-57EB-7B4A-9F21-5C5950A20E43}" type="presOf" srcId="{68981A90-ABBD-46A6-BB03-3D29747D6245}" destId="{9295E9FF-765A-4F4E-AD75-83571A04D455}" srcOrd="0" destOrd="0" presId="urn:microsoft.com/office/officeart/2005/8/layout/list1"/>
    <dgm:cxn modelId="{D5EAFC8A-9CDC-4215-AE4B-5DD12847814F}" srcId="{1001285D-EAAA-4AA2-9F4C-105BD363E578}" destId="{13292B6C-BA12-4081-B177-31F724F82A1C}" srcOrd="3" destOrd="0" parTransId="{C2D45464-A0A1-42F1-9DC2-D8DC883913B2}" sibTransId="{086AE7B1-06AE-44CD-90C5-6EE437FB4EE4}"/>
    <dgm:cxn modelId="{C1017497-CAC5-48FD-A786-C7AD2D070F40}" srcId="{1001285D-EAAA-4AA2-9F4C-105BD363E578}" destId="{5FF7B1DB-31C5-4040-A75B-F11AE23A9F5D}" srcOrd="1" destOrd="0" parTransId="{DE9FE7DA-2D8D-42D4-B515-D5E6B7E8E163}" sibTransId="{A4355D9C-0105-486E-96C5-F3B8DF31AAFD}"/>
    <dgm:cxn modelId="{7813BFA5-2E0A-E44D-896C-F96EE4D62E17}" type="presOf" srcId="{13292B6C-BA12-4081-B177-31F724F82A1C}" destId="{8F40807A-42E1-4D22-81A6-14DBF98201F4}" srcOrd="1" destOrd="0" presId="urn:microsoft.com/office/officeart/2005/8/layout/list1"/>
    <dgm:cxn modelId="{829EE9A5-5BDA-1C4F-91CB-4C48447F3D6C}" type="presOf" srcId="{1001285D-EAAA-4AA2-9F4C-105BD363E578}" destId="{C6DBD2F7-8C8E-4D94-8422-F8C7C0BD7FDD}" srcOrd="0" destOrd="0" presId="urn:microsoft.com/office/officeart/2005/8/layout/list1"/>
    <dgm:cxn modelId="{B4F991D6-36CA-2941-94FE-9694B8A4E152}" type="presOf" srcId="{13292B6C-BA12-4081-B177-31F724F82A1C}" destId="{1DED62E0-41CE-43EB-A8A1-74B2F055FB02}" srcOrd="0" destOrd="0" presId="urn:microsoft.com/office/officeart/2005/8/layout/list1"/>
    <dgm:cxn modelId="{EDD35EF5-671F-3140-A78D-63106FC8C873}" type="presOf" srcId="{5FF7B1DB-31C5-4040-A75B-F11AE23A9F5D}" destId="{54ED6379-8015-4E72-BFE9-6C3CF28683A8}" srcOrd="0" destOrd="0" presId="urn:microsoft.com/office/officeart/2005/8/layout/list1"/>
    <dgm:cxn modelId="{088E7BFD-E734-A449-B090-E5BB0538AD25}" type="presOf" srcId="{62ABEB20-84FF-4079-84B2-5EF754BC3E40}" destId="{B69DC132-D120-4872-AD6A-4E550B1E8953}" srcOrd="0" destOrd="0" presId="urn:microsoft.com/office/officeart/2005/8/layout/list1"/>
    <dgm:cxn modelId="{DC5DAFF6-C8F8-E045-861A-49D9E8D1AC2B}" type="presParOf" srcId="{C6DBD2F7-8C8E-4D94-8422-F8C7C0BD7FDD}" destId="{C3C8B01C-3737-489A-855F-D93BCBD554F1}" srcOrd="0" destOrd="0" presId="urn:microsoft.com/office/officeart/2005/8/layout/list1"/>
    <dgm:cxn modelId="{97794143-7034-3D44-8F81-40B49F7326B7}" type="presParOf" srcId="{C3C8B01C-3737-489A-855F-D93BCBD554F1}" destId="{B69DC132-D120-4872-AD6A-4E550B1E8953}" srcOrd="0" destOrd="0" presId="urn:microsoft.com/office/officeart/2005/8/layout/list1"/>
    <dgm:cxn modelId="{24C9D4FE-D7C6-6043-82C6-E86C1695048E}" type="presParOf" srcId="{C3C8B01C-3737-489A-855F-D93BCBD554F1}" destId="{463C728A-F253-4E1B-8CB0-56AE4E163275}" srcOrd="1" destOrd="0" presId="urn:microsoft.com/office/officeart/2005/8/layout/list1"/>
    <dgm:cxn modelId="{76BC72D8-6F29-0D4F-BB7C-90B8ADA69138}" type="presParOf" srcId="{C6DBD2F7-8C8E-4D94-8422-F8C7C0BD7FDD}" destId="{1964C853-053C-459F-A3E9-CB027ECC6A0D}" srcOrd="1" destOrd="0" presId="urn:microsoft.com/office/officeart/2005/8/layout/list1"/>
    <dgm:cxn modelId="{08218B6B-339F-FD43-8B7A-1AAD778768D7}" type="presParOf" srcId="{C6DBD2F7-8C8E-4D94-8422-F8C7C0BD7FDD}" destId="{2DF31E8F-2CF2-4F34-B280-F91D267CAD2C}" srcOrd="2" destOrd="0" presId="urn:microsoft.com/office/officeart/2005/8/layout/list1"/>
    <dgm:cxn modelId="{6A0F157C-C718-DC4D-9BF8-DE64B6325A1F}" type="presParOf" srcId="{C6DBD2F7-8C8E-4D94-8422-F8C7C0BD7FDD}" destId="{45FD1FF7-8EAE-4613-B711-A64DA285CEDA}" srcOrd="3" destOrd="0" presId="urn:microsoft.com/office/officeart/2005/8/layout/list1"/>
    <dgm:cxn modelId="{BEBEADF8-4178-2B48-8EA1-6B0E6A54CDE7}" type="presParOf" srcId="{C6DBD2F7-8C8E-4D94-8422-F8C7C0BD7FDD}" destId="{0DF4ABA7-BDC9-435C-8D51-E90CE002DC35}" srcOrd="4" destOrd="0" presId="urn:microsoft.com/office/officeart/2005/8/layout/list1"/>
    <dgm:cxn modelId="{F3396EF6-EB96-344F-B105-BE845204C94E}" type="presParOf" srcId="{0DF4ABA7-BDC9-435C-8D51-E90CE002DC35}" destId="{54ED6379-8015-4E72-BFE9-6C3CF28683A8}" srcOrd="0" destOrd="0" presId="urn:microsoft.com/office/officeart/2005/8/layout/list1"/>
    <dgm:cxn modelId="{85AFF723-EB9C-4445-8DB7-A852539C38AD}" type="presParOf" srcId="{0DF4ABA7-BDC9-435C-8D51-E90CE002DC35}" destId="{46F96E61-4375-4730-BBEC-96E0411F43CD}" srcOrd="1" destOrd="0" presId="urn:microsoft.com/office/officeart/2005/8/layout/list1"/>
    <dgm:cxn modelId="{1F30BEF7-B693-8548-BD4F-01925C244861}" type="presParOf" srcId="{C6DBD2F7-8C8E-4D94-8422-F8C7C0BD7FDD}" destId="{13533EB3-3EFB-4111-908A-E23FDFDB10BF}" srcOrd="5" destOrd="0" presId="urn:microsoft.com/office/officeart/2005/8/layout/list1"/>
    <dgm:cxn modelId="{7DCB6183-8D79-724F-BF03-0EF48212EC18}" type="presParOf" srcId="{C6DBD2F7-8C8E-4D94-8422-F8C7C0BD7FDD}" destId="{9903D804-38B3-4B0F-8D8C-77EFB4A72BA5}" srcOrd="6" destOrd="0" presId="urn:microsoft.com/office/officeart/2005/8/layout/list1"/>
    <dgm:cxn modelId="{8682CA71-8F21-D24F-9FB2-28C58FDD760D}" type="presParOf" srcId="{C6DBD2F7-8C8E-4D94-8422-F8C7C0BD7FDD}" destId="{0D1650A1-8897-47BF-BA0F-ACF0E9B063C9}" srcOrd="7" destOrd="0" presId="urn:microsoft.com/office/officeart/2005/8/layout/list1"/>
    <dgm:cxn modelId="{0A02EADD-472D-3746-A462-91A1D17EBFC1}" type="presParOf" srcId="{C6DBD2F7-8C8E-4D94-8422-F8C7C0BD7FDD}" destId="{95E570D8-5D9D-4D7F-A88D-0558D3059713}" srcOrd="8" destOrd="0" presId="urn:microsoft.com/office/officeart/2005/8/layout/list1"/>
    <dgm:cxn modelId="{3B0CD85A-6784-0040-AF30-7C7C38660958}" type="presParOf" srcId="{95E570D8-5D9D-4D7F-A88D-0558D3059713}" destId="{9295E9FF-765A-4F4E-AD75-83571A04D455}" srcOrd="0" destOrd="0" presId="urn:microsoft.com/office/officeart/2005/8/layout/list1"/>
    <dgm:cxn modelId="{6E149A02-5B00-3146-8F89-8439D1939ED3}" type="presParOf" srcId="{95E570D8-5D9D-4D7F-A88D-0558D3059713}" destId="{D9BDE766-E5EE-40FF-8E3F-8E596204C32D}" srcOrd="1" destOrd="0" presId="urn:microsoft.com/office/officeart/2005/8/layout/list1"/>
    <dgm:cxn modelId="{19602BD2-CA47-6A42-BFA3-A4897299EB47}" type="presParOf" srcId="{C6DBD2F7-8C8E-4D94-8422-F8C7C0BD7FDD}" destId="{21EBDC91-1E50-498D-BF39-25FA64DD46AB}" srcOrd="9" destOrd="0" presId="urn:microsoft.com/office/officeart/2005/8/layout/list1"/>
    <dgm:cxn modelId="{C78E75B3-F31A-D54B-B9C2-69F056DABFB2}" type="presParOf" srcId="{C6DBD2F7-8C8E-4D94-8422-F8C7C0BD7FDD}" destId="{88784C78-6CD1-4E68-9BDF-AAFD89420654}" srcOrd="10" destOrd="0" presId="urn:microsoft.com/office/officeart/2005/8/layout/list1"/>
    <dgm:cxn modelId="{880A9E06-694B-DC49-97A0-EA27E2FE0647}" type="presParOf" srcId="{C6DBD2F7-8C8E-4D94-8422-F8C7C0BD7FDD}" destId="{191518BB-0C15-4F56-A3C7-758380518CA2}" srcOrd="11" destOrd="0" presId="urn:microsoft.com/office/officeart/2005/8/layout/list1"/>
    <dgm:cxn modelId="{B8E3F3EB-760D-7149-8E9E-30613E4484D4}" type="presParOf" srcId="{C6DBD2F7-8C8E-4D94-8422-F8C7C0BD7FDD}" destId="{084EF9C4-D897-4160-9061-0E5C9B4C55BB}" srcOrd="12" destOrd="0" presId="urn:microsoft.com/office/officeart/2005/8/layout/list1"/>
    <dgm:cxn modelId="{06C676C5-6F35-7441-89B4-30F08C1BF313}" type="presParOf" srcId="{084EF9C4-D897-4160-9061-0E5C9B4C55BB}" destId="{1DED62E0-41CE-43EB-A8A1-74B2F055FB02}" srcOrd="0" destOrd="0" presId="urn:microsoft.com/office/officeart/2005/8/layout/list1"/>
    <dgm:cxn modelId="{5310E312-76DD-7C4F-AB37-6D3BD903FACA}" type="presParOf" srcId="{084EF9C4-D897-4160-9061-0E5C9B4C55BB}" destId="{8F40807A-42E1-4D22-81A6-14DBF98201F4}" srcOrd="1" destOrd="0" presId="urn:microsoft.com/office/officeart/2005/8/layout/list1"/>
    <dgm:cxn modelId="{C509C942-4C1D-7B48-8A35-6A7200324B87}" type="presParOf" srcId="{C6DBD2F7-8C8E-4D94-8422-F8C7C0BD7FDD}" destId="{B6D9BA1F-E821-4F74-A948-AB3C06ACD97E}" srcOrd="13" destOrd="0" presId="urn:microsoft.com/office/officeart/2005/8/layout/list1"/>
    <dgm:cxn modelId="{6B905AA5-D20D-884A-A8E5-50B8822CBCE1}" type="presParOf" srcId="{C6DBD2F7-8C8E-4D94-8422-F8C7C0BD7FDD}" destId="{0E2EF4F7-25FD-43FD-A929-E899113F2BA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367164-8AFF-4E64-BDDD-D8B0966236D8}"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endParaRPr lang="en-US"/>
        </a:p>
      </dgm:t>
    </dgm:pt>
    <dgm:pt modelId="{9E3185B4-AFD9-458F-B366-ABA6FD77F931}">
      <dgm:prSet/>
      <dgm:spPr>
        <a:solidFill>
          <a:srgbClr val="C00000"/>
        </a:solidFill>
      </dgm:spPr>
      <dgm:t>
        <a:bodyPr/>
        <a:lstStyle/>
        <a:p>
          <a:pPr rtl="0"/>
          <a:r>
            <a:rPr lang="en-US" b="1" dirty="0"/>
            <a:t>Identify Current Local Efforts</a:t>
          </a:r>
        </a:p>
      </dgm:t>
    </dgm:pt>
    <dgm:pt modelId="{392EA321-1612-43BD-8649-19EA37EF6E23}" type="parTrans" cxnId="{BF1F7F29-67C3-4862-9428-3164C551770D}">
      <dgm:prSet/>
      <dgm:spPr/>
      <dgm:t>
        <a:bodyPr/>
        <a:lstStyle/>
        <a:p>
          <a:endParaRPr lang="en-US"/>
        </a:p>
      </dgm:t>
    </dgm:pt>
    <dgm:pt modelId="{A670335A-E8AA-4AB7-92EC-E5AB593437DA}" type="sibTrans" cxnId="{BF1F7F29-67C3-4862-9428-3164C551770D}">
      <dgm:prSet/>
      <dgm:spPr/>
      <dgm:t>
        <a:bodyPr/>
        <a:lstStyle/>
        <a:p>
          <a:endParaRPr lang="en-US"/>
        </a:p>
      </dgm:t>
    </dgm:pt>
    <dgm:pt modelId="{EF160674-EAF2-47D1-9822-57CC76BE4A82}">
      <dgm:prSet/>
      <dgm:spPr>
        <a:solidFill>
          <a:srgbClr val="C00000"/>
        </a:solidFill>
      </dgm:spPr>
      <dgm:t>
        <a:bodyPr/>
        <a:lstStyle/>
        <a:p>
          <a:pPr rtl="0"/>
          <a:r>
            <a:rPr lang="en-US" dirty="0"/>
            <a:t>Local &amp; Regional Industry Champions and Stakeholders</a:t>
          </a:r>
        </a:p>
      </dgm:t>
    </dgm:pt>
    <dgm:pt modelId="{D019ED44-61E2-4D86-93D5-63F72A253B83}" type="parTrans" cxnId="{76133315-4DCF-42E2-AE14-8A233A17D39B}">
      <dgm:prSet/>
      <dgm:spPr/>
      <dgm:t>
        <a:bodyPr/>
        <a:lstStyle/>
        <a:p>
          <a:endParaRPr lang="en-US"/>
        </a:p>
      </dgm:t>
    </dgm:pt>
    <dgm:pt modelId="{0E0DF6CA-C444-424A-AFB1-95F99689551F}" type="sibTrans" cxnId="{76133315-4DCF-42E2-AE14-8A233A17D39B}">
      <dgm:prSet/>
      <dgm:spPr/>
      <dgm:t>
        <a:bodyPr/>
        <a:lstStyle/>
        <a:p>
          <a:endParaRPr lang="en-US"/>
        </a:p>
      </dgm:t>
    </dgm:pt>
    <dgm:pt modelId="{567C1A61-A3AF-46CE-89CE-0F732E28F531}">
      <dgm:prSet/>
      <dgm:spPr>
        <a:solidFill>
          <a:srgbClr val="C00000"/>
        </a:solidFill>
      </dgm:spPr>
      <dgm:t>
        <a:bodyPr/>
        <a:lstStyle/>
        <a:p>
          <a:pPr rtl="0"/>
          <a:r>
            <a:rPr lang="en-US" dirty="0"/>
            <a:t>State-level Stakeholders </a:t>
          </a:r>
        </a:p>
      </dgm:t>
    </dgm:pt>
    <dgm:pt modelId="{F7397277-7D95-4491-BBBE-A39F7C84306E}" type="parTrans" cxnId="{44BD79AE-725A-4C63-8927-51C6E412D17A}">
      <dgm:prSet/>
      <dgm:spPr/>
      <dgm:t>
        <a:bodyPr/>
        <a:lstStyle/>
        <a:p>
          <a:endParaRPr lang="en-US"/>
        </a:p>
      </dgm:t>
    </dgm:pt>
    <dgm:pt modelId="{278E16DC-FF48-441A-AB73-66C942DA0F6D}" type="sibTrans" cxnId="{44BD79AE-725A-4C63-8927-51C6E412D17A}">
      <dgm:prSet/>
      <dgm:spPr/>
      <dgm:t>
        <a:bodyPr/>
        <a:lstStyle/>
        <a:p>
          <a:endParaRPr lang="en-US"/>
        </a:p>
      </dgm:t>
    </dgm:pt>
    <dgm:pt modelId="{15A2735D-902B-4C25-A7D8-2FE00B9316E8}">
      <dgm:prSet/>
      <dgm:spPr>
        <a:solidFill>
          <a:srgbClr val="C00000"/>
        </a:solidFill>
      </dgm:spPr>
      <dgm:t>
        <a:bodyPr/>
        <a:lstStyle/>
        <a:p>
          <a:pPr rtl="0"/>
          <a:r>
            <a:rPr lang="en-US" b="1" dirty="0"/>
            <a:t>Create Statewide Asset Map</a:t>
          </a:r>
        </a:p>
      </dgm:t>
    </dgm:pt>
    <dgm:pt modelId="{7F157B9C-848D-45BE-B45B-E7B6D49D991A}" type="parTrans" cxnId="{19C12F1C-56BF-4E94-9FBA-DDE737D22BC5}">
      <dgm:prSet/>
      <dgm:spPr/>
      <dgm:t>
        <a:bodyPr/>
        <a:lstStyle/>
        <a:p>
          <a:endParaRPr lang="en-US"/>
        </a:p>
      </dgm:t>
    </dgm:pt>
    <dgm:pt modelId="{07FB9D65-E2FD-4841-B951-D2C2ED64006B}" type="sibTrans" cxnId="{19C12F1C-56BF-4E94-9FBA-DDE737D22BC5}">
      <dgm:prSet/>
      <dgm:spPr/>
      <dgm:t>
        <a:bodyPr/>
        <a:lstStyle/>
        <a:p>
          <a:endParaRPr lang="en-US"/>
        </a:p>
      </dgm:t>
    </dgm:pt>
    <dgm:pt modelId="{98B404D6-5316-425C-BEA3-5BC7FA9F633C}">
      <dgm:prSet/>
      <dgm:spPr>
        <a:solidFill>
          <a:srgbClr val="C00000"/>
        </a:solidFill>
      </dgm:spPr>
      <dgm:t>
        <a:bodyPr/>
        <a:lstStyle/>
        <a:p>
          <a:pPr rtl="0"/>
          <a:r>
            <a:rPr lang="en-US" b="1" dirty="0"/>
            <a:t>Host Regional OMA Membership / Manufacturing Listening Sessions</a:t>
          </a:r>
        </a:p>
      </dgm:t>
    </dgm:pt>
    <dgm:pt modelId="{5D491804-F56E-47F0-9266-3E702AF5CCB6}" type="parTrans" cxnId="{83B8AB29-236A-4B70-B820-B7FC87F0EAC8}">
      <dgm:prSet/>
      <dgm:spPr/>
      <dgm:t>
        <a:bodyPr/>
        <a:lstStyle/>
        <a:p>
          <a:endParaRPr lang="en-US"/>
        </a:p>
      </dgm:t>
    </dgm:pt>
    <dgm:pt modelId="{7CC6E849-165B-48E2-89B5-869F492F5F9A}" type="sibTrans" cxnId="{83B8AB29-236A-4B70-B820-B7FC87F0EAC8}">
      <dgm:prSet/>
      <dgm:spPr/>
      <dgm:t>
        <a:bodyPr/>
        <a:lstStyle/>
        <a:p>
          <a:endParaRPr lang="en-US"/>
        </a:p>
      </dgm:t>
    </dgm:pt>
    <dgm:pt modelId="{5BBA7776-2B8F-4131-88B1-682AABE7645E}">
      <dgm:prSet/>
      <dgm:spPr>
        <a:solidFill>
          <a:srgbClr val="C00000"/>
        </a:solidFill>
      </dgm:spPr>
      <dgm:t>
        <a:bodyPr/>
        <a:lstStyle/>
        <a:p>
          <a:pPr rtl="0"/>
          <a:r>
            <a:rPr lang="en-US" b="1" dirty="0"/>
            <a:t>Summarize Key Themes &amp; Priorities for Action</a:t>
          </a:r>
        </a:p>
      </dgm:t>
    </dgm:pt>
    <dgm:pt modelId="{F390A2F5-D214-420F-B9DF-5C8ABECBA718}" type="parTrans" cxnId="{6A026E12-3655-4D74-835A-FBAAB96E4D9B}">
      <dgm:prSet/>
      <dgm:spPr/>
      <dgm:t>
        <a:bodyPr/>
        <a:lstStyle/>
        <a:p>
          <a:endParaRPr lang="en-US"/>
        </a:p>
      </dgm:t>
    </dgm:pt>
    <dgm:pt modelId="{5D1A976F-90C7-42E3-BA80-3BCD449B3623}" type="sibTrans" cxnId="{6A026E12-3655-4D74-835A-FBAAB96E4D9B}">
      <dgm:prSet/>
      <dgm:spPr/>
      <dgm:t>
        <a:bodyPr/>
        <a:lstStyle/>
        <a:p>
          <a:endParaRPr lang="en-US"/>
        </a:p>
      </dgm:t>
    </dgm:pt>
    <dgm:pt modelId="{4F3BACC5-6103-41E5-9156-B478C75B5ABD}">
      <dgm:prSet/>
      <dgm:spPr>
        <a:solidFill>
          <a:srgbClr val="C00000"/>
        </a:solidFill>
      </dgm:spPr>
      <dgm:t>
        <a:bodyPr/>
        <a:lstStyle/>
        <a:p>
          <a:pPr rtl="0"/>
          <a:r>
            <a:rPr lang="en-US" dirty="0"/>
            <a:t>Common issues &amp; solutions</a:t>
          </a:r>
        </a:p>
      </dgm:t>
    </dgm:pt>
    <dgm:pt modelId="{F3F41BEC-1158-42B4-BAC2-82AFB4B95B07}" type="parTrans" cxnId="{3554AFAC-7B62-4174-99F4-F8D3C48F0BA8}">
      <dgm:prSet/>
      <dgm:spPr/>
      <dgm:t>
        <a:bodyPr/>
        <a:lstStyle/>
        <a:p>
          <a:endParaRPr lang="en-US"/>
        </a:p>
      </dgm:t>
    </dgm:pt>
    <dgm:pt modelId="{35B82F13-6EE4-4C93-9A70-9C6248E1FBA4}" type="sibTrans" cxnId="{3554AFAC-7B62-4174-99F4-F8D3C48F0BA8}">
      <dgm:prSet/>
      <dgm:spPr/>
      <dgm:t>
        <a:bodyPr/>
        <a:lstStyle/>
        <a:p>
          <a:endParaRPr lang="en-US"/>
        </a:p>
      </dgm:t>
    </dgm:pt>
    <dgm:pt modelId="{692CC17B-01F9-436C-A2D8-CF6F9F1D9ACD}">
      <dgm:prSet/>
      <dgm:spPr>
        <a:solidFill>
          <a:srgbClr val="C00000"/>
        </a:solidFill>
      </dgm:spPr>
      <dgm:t>
        <a:bodyPr/>
        <a:lstStyle/>
        <a:p>
          <a:pPr rtl="0"/>
          <a:r>
            <a:rPr lang="en-US" dirty="0"/>
            <a:t>Scale or replicate what works</a:t>
          </a:r>
        </a:p>
      </dgm:t>
    </dgm:pt>
    <dgm:pt modelId="{11E5DEAD-E638-498F-84FA-0A64F1E32F39}" type="parTrans" cxnId="{E89F671C-A2FD-4985-B1F1-BBCF334CCED1}">
      <dgm:prSet/>
      <dgm:spPr/>
      <dgm:t>
        <a:bodyPr/>
        <a:lstStyle/>
        <a:p>
          <a:endParaRPr lang="en-US"/>
        </a:p>
      </dgm:t>
    </dgm:pt>
    <dgm:pt modelId="{E44BFD9B-2565-4726-831A-679180DAE346}" type="sibTrans" cxnId="{E89F671C-A2FD-4985-B1F1-BBCF334CCED1}">
      <dgm:prSet/>
      <dgm:spPr/>
      <dgm:t>
        <a:bodyPr/>
        <a:lstStyle/>
        <a:p>
          <a:endParaRPr lang="en-US"/>
        </a:p>
      </dgm:t>
    </dgm:pt>
    <dgm:pt modelId="{57A03191-FBC0-45EC-8F18-5E606A224A11}">
      <dgm:prSet/>
      <dgm:spPr>
        <a:solidFill>
          <a:srgbClr val="C00000"/>
        </a:solidFill>
      </dgm:spPr>
      <dgm:t>
        <a:bodyPr/>
        <a:lstStyle/>
        <a:p>
          <a:pPr rtl="0"/>
          <a:r>
            <a:rPr lang="en-US" dirty="0"/>
            <a:t>Identify solutions that work</a:t>
          </a:r>
        </a:p>
      </dgm:t>
    </dgm:pt>
    <dgm:pt modelId="{6BCEDE2C-5809-4D65-A085-2597ADCC27EF}" type="parTrans" cxnId="{EDF3327D-D01F-4737-B2D9-66D32671F0D3}">
      <dgm:prSet/>
      <dgm:spPr/>
      <dgm:t>
        <a:bodyPr/>
        <a:lstStyle/>
        <a:p>
          <a:endParaRPr lang="en-US"/>
        </a:p>
      </dgm:t>
    </dgm:pt>
    <dgm:pt modelId="{27B995C5-0B4C-4902-A561-E7966ED34177}" type="sibTrans" cxnId="{EDF3327D-D01F-4737-B2D9-66D32671F0D3}">
      <dgm:prSet/>
      <dgm:spPr>
        <a:solidFill>
          <a:srgbClr val="C00000"/>
        </a:solidFill>
        <a:ln>
          <a:solidFill>
            <a:srgbClr val="C00000"/>
          </a:solidFill>
        </a:ln>
      </dgm:spPr>
      <dgm:t>
        <a:bodyPr/>
        <a:lstStyle/>
        <a:p>
          <a:endParaRPr lang="en-US"/>
        </a:p>
      </dgm:t>
    </dgm:pt>
    <dgm:pt modelId="{415B8CE0-B1B6-40B3-B22C-14CD9E7E4537}">
      <dgm:prSet/>
      <dgm:spPr>
        <a:solidFill>
          <a:srgbClr val="C00000"/>
        </a:solidFill>
      </dgm:spPr>
      <dgm:t>
        <a:bodyPr/>
        <a:lstStyle/>
        <a:p>
          <a:pPr rtl="0"/>
          <a:r>
            <a:rPr lang="en-US" b="1" dirty="0"/>
            <a:t>Identify &amp; Engage </a:t>
          </a:r>
        </a:p>
      </dgm:t>
    </dgm:pt>
    <dgm:pt modelId="{F4204B2F-C3C5-4BF9-921B-D4BDB77882B5}" type="sibTrans" cxnId="{36D30FEE-1E6E-4602-A0C0-04233901C008}">
      <dgm:prSet/>
      <dgm:spPr/>
      <dgm:t>
        <a:bodyPr/>
        <a:lstStyle/>
        <a:p>
          <a:endParaRPr lang="en-US"/>
        </a:p>
      </dgm:t>
    </dgm:pt>
    <dgm:pt modelId="{9E63BDF9-E266-433F-9DC0-BB680821DC14}" type="parTrans" cxnId="{36D30FEE-1E6E-4602-A0C0-04233901C008}">
      <dgm:prSet/>
      <dgm:spPr/>
      <dgm:t>
        <a:bodyPr/>
        <a:lstStyle/>
        <a:p>
          <a:endParaRPr lang="en-US"/>
        </a:p>
      </dgm:t>
    </dgm:pt>
    <dgm:pt modelId="{933C12C7-6FA9-4279-9E49-D6658E844D92}" type="pres">
      <dgm:prSet presAssocID="{9D367164-8AFF-4E64-BDDD-D8B0966236D8}" presName="Name0" presStyleCnt="0">
        <dgm:presLayoutVars>
          <dgm:chMax val="7"/>
          <dgm:chPref val="7"/>
          <dgm:dir/>
        </dgm:presLayoutVars>
      </dgm:prSet>
      <dgm:spPr/>
    </dgm:pt>
    <dgm:pt modelId="{EA939AA9-E4D9-4300-A34A-DA65774928A4}" type="pres">
      <dgm:prSet presAssocID="{9D367164-8AFF-4E64-BDDD-D8B0966236D8}" presName="Name1" presStyleCnt="0"/>
      <dgm:spPr/>
    </dgm:pt>
    <dgm:pt modelId="{6FFAC948-4959-45B9-B361-99E9A542C173}" type="pres">
      <dgm:prSet presAssocID="{9D367164-8AFF-4E64-BDDD-D8B0966236D8}" presName="cycle" presStyleCnt="0"/>
      <dgm:spPr/>
    </dgm:pt>
    <dgm:pt modelId="{5FCE930A-EC0E-4F94-9A80-6C100C18624A}" type="pres">
      <dgm:prSet presAssocID="{9D367164-8AFF-4E64-BDDD-D8B0966236D8}" presName="srcNode" presStyleLbl="node1" presStyleIdx="0" presStyleCnt="5"/>
      <dgm:spPr/>
    </dgm:pt>
    <dgm:pt modelId="{00142554-0538-45FC-A6F9-799DBAD942D8}" type="pres">
      <dgm:prSet presAssocID="{9D367164-8AFF-4E64-BDDD-D8B0966236D8}" presName="conn" presStyleLbl="parChTrans1D2" presStyleIdx="0" presStyleCnt="1"/>
      <dgm:spPr/>
    </dgm:pt>
    <dgm:pt modelId="{DB2B7580-1AF1-4015-A0C4-1364DE2FAD7B}" type="pres">
      <dgm:prSet presAssocID="{9D367164-8AFF-4E64-BDDD-D8B0966236D8}" presName="extraNode" presStyleLbl="node1" presStyleIdx="0" presStyleCnt="5"/>
      <dgm:spPr/>
    </dgm:pt>
    <dgm:pt modelId="{8F94281F-3F9A-4B6A-B7E7-69369CC771AE}" type="pres">
      <dgm:prSet presAssocID="{9D367164-8AFF-4E64-BDDD-D8B0966236D8}" presName="dstNode" presStyleLbl="node1" presStyleIdx="0" presStyleCnt="5"/>
      <dgm:spPr/>
    </dgm:pt>
    <dgm:pt modelId="{85617980-2379-465C-8798-086FE3E724EB}" type="pres">
      <dgm:prSet presAssocID="{9E3185B4-AFD9-458F-B366-ABA6FD77F931}" presName="text_1" presStyleLbl="node1" presStyleIdx="0" presStyleCnt="5">
        <dgm:presLayoutVars>
          <dgm:bulletEnabled val="1"/>
        </dgm:presLayoutVars>
      </dgm:prSet>
      <dgm:spPr/>
    </dgm:pt>
    <dgm:pt modelId="{660F4448-4101-4A3E-BEF2-171296A8F480}" type="pres">
      <dgm:prSet presAssocID="{9E3185B4-AFD9-458F-B366-ABA6FD77F931}" presName="accent_1" presStyleCnt="0"/>
      <dgm:spPr/>
    </dgm:pt>
    <dgm:pt modelId="{15E78741-27E4-4570-AF13-B6E4AA6DE838}" type="pres">
      <dgm:prSet presAssocID="{9E3185B4-AFD9-458F-B366-ABA6FD77F931}" presName="accentRepeatNode" presStyleLbl="solidFgAcc1" presStyleIdx="0" presStyleCnt="5"/>
      <dgm:spPr>
        <a:blipFill rotWithShape="0">
          <a:blip xmlns:r="http://schemas.openxmlformats.org/officeDocument/2006/relationships" r:embed="rId1"/>
          <a:stretch>
            <a:fillRect/>
          </a:stretch>
        </a:blipFill>
        <a:ln>
          <a:solidFill>
            <a:schemeClr val="bg1"/>
          </a:solidFill>
        </a:ln>
      </dgm:spPr>
    </dgm:pt>
    <dgm:pt modelId="{2571E21D-A07F-40AF-82AD-2F4201050C75}" type="pres">
      <dgm:prSet presAssocID="{415B8CE0-B1B6-40B3-B22C-14CD9E7E4537}" presName="text_2" presStyleLbl="node1" presStyleIdx="1" presStyleCnt="5">
        <dgm:presLayoutVars>
          <dgm:bulletEnabled val="1"/>
        </dgm:presLayoutVars>
      </dgm:prSet>
      <dgm:spPr/>
    </dgm:pt>
    <dgm:pt modelId="{8568E73B-0AC7-4164-85F7-996F44F9B133}" type="pres">
      <dgm:prSet presAssocID="{415B8CE0-B1B6-40B3-B22C-14CD9E7E4537}" presName="accent_2" presStyleCnt="0"/>
      <dgm:spPr/>
    </dgm:pt>
    <dgm:pt modelId="{4F751817-F0E8-4B30-B392-F19FEE9387CA}" type="pres">
      <dgm:prSet presAssocID="{415B8CE0-B1B6-40B3-B22C-14CD9E7E4537}" presName="accentRepeatNode" presStyleLbl="solidFgAcc1" presStyleIdx="1" presStyleCnt="5"/>
      <dgm:spPr>
        <a:blipFill rotWithShape="0">
          <a:blip xmlns:r="http://schemas.openxmlformats.org/officeDocument/2006/relationships" r:embed="rId2"/>
          <a:stretch>
            <a:fillRect/>
          </a:stretch>
        </a:blipFill>
        <a:ln>
          <a:solidFill>
            <a:schemeClr val="bg1"/>
          </a:solidFill>
        </a:ln>
      </dgm:spPr>
    </dgm:pt>
    <dgm:pt modelId="{89B7B30A-21F7-46E8-AA06-EB0FCBD440EB}" type="pres">
      <dgm:prSet presAssocID="{15A2735D-902B-4C25-A7D8-2FE00B9316E8}" presName="text_3" presStyleLbl="node1" presStyleIdx="2" presStyleCnt="5">
        <dgm:presLayoutVars>
          <dgm:bulletEnabled val="1"/>
        </dgm:presLayoutVars>
      </dgm:prSet>
      <dgm:spPr/>
    </dgm:pt>
    <dgm:pt modelId="{F086192D-8654-4AE2-B484-C62840B08757}" type="pres">
      <dgm:prSet presAssocID="{15A2735D-902B-4C25-A7D8-2FE00B9316E8}" presName="accent_3" presStyleCnt="0"/>
      <dgm:spPr/>
    </dgm:pt>
    <dgm:pt modelId="{78D4657F-2DD6-4399-A153-0AD5E4E523A8}" type="pres">
      <dgm:prSet presAssocID="{15A2735D-902B-4C25-A7D8-2FE00B9316E8}" presName="accentRepeatNode" presStyleLbl="solidFgAcc1" presStyleIdx="2" presStyleCnt="5"/>
      <dgm:spPr>
        <a:blipFill rotWithShape="0">
          <a:blip xmlns:r="http://schemas.openxmlformats.org/officeDocument/2006/relationships" r:embed="rId3"/>
          <a:stretch>
            <a:fillRect/>
          </a:stretch>
        </a:blipFill>
        <a:ln>
          <a:solidFill>
            <a:schemeClr val="bg1"/>
          </a:solidFill>
        </a:ln>
      </dgm:spPr>
    </dgm:pt>
    <dgm:pt modelId="{315721E2-18B0-44F8-BC8B-E2CF0E0DD883}" type="pres">
      <dgm:prSet presAssocID="{98B404D6-5316-425C-BEA3-5BC7FA9F633C}" presName="text_4" presStyleLbl="node1" presStyleIdx="3" presStyleCnt="5">
        <dgm:presLayoutVars>
          <dgm:bulletEnabled val="1"/>
        </dgm:presLayoutVars>
      </dgm:prSet>
      <dgm:spPr/>
    </dgm:pt>
    <dgm:pt modelId="{7F0954EB-9265-409C-A3FF-67561E62AC7E}" type="pres">
      <dgm:prSet presAssocID="{98B404D6-5316-425C-BEA3-5BC7FA9F633C}" presName="accent_4" presStyleCnt="0"/>
      <dgm:spPr/>
    </dgm:pt>
    <dgm:pt modelId="{5DD8E4EB-1F70-43F7-A04D-6C01A6EE4635}" type="pres">
      <dgm:prSet presAssocID="{98B404D6-5316-425C-BEA3-5BC7FA9F633C}" presName="accentRepeatNode" presStyleLbl="solidFgAcc1" presStyleIdx="3" presStyleCnt="5"/>
      <dgm:spPr>
        <a:blipFill rotWithShape="0">
          <a:blip xmlns:r="http://schemas.openxmlformats.org/officeDocument/2006/relationships" r:embed="rId4"/>
          <a:stretch>
            <a:fillRect/>
          </a:stretch>
        </a:blipFill>
        <a:ln>
          <a:solidFill>
            <a:schemeClr val="bg1"/>
          </a:solidFill>
        </a:ln>
      </dgm:spPr>
    </dgm:pt>
    <dgm:pt modelId="{5D2BD9F8-9EB8-4B9D-93A9-AAA97A979D2E}" type="pres">
      <dgm:prSet presAssocID="{5BBA7776-2B8F-4131-88B1-682AABE7645E}" presName="text_5" presStyleLbl="node1" presStyleIdx="4" presStyleCnt="5">
        <dgm:presLayoutVars>
          <dgm:bulletEnabled val="1"/>
        </dgm:presLayoutVars>
      </dgm:prSet>
      <dgm:spPr/>
    </dgm:pt>
    <dgm:pt modelId="{0D953CAA-5378-4137-9A9A-E819C9FB09FD}" type="pres">
      <dgm:prSet presAssocID="{5BBA7776-2B8F-4131-88B1-682AABE7645E}" presName="accent_5" presStyleCnt="0"/>
      <dgm:spPr/>
    </dgm:pt>
    <dgm:pt modelId="{ECF45C36-4459-4AD7-8D05-628ED6051DBD}" type="pres">
      <dgm:prSet presAssocID="{5BBA7776-2B8F-4131-88B1-682AABE7645E}" presName="accentRepeatNode" presStyleLbl="solidFgAcc1" presStyleIdx="4" presStyleCnt="5"/>
      <dgm:spPr>
        <a:blipFill rotWithShape="0">
          <a:blip xmlns:r="http://schemas.openxmlformats.org/officeDocument/2006/relationships" r:embed="rId5"/>
          <a:stretch>
            <a:fillRect/>
          </a:stretch>
        </a:blipFill>
        <a:ln>
          <a:solidFill>
            <a:schemeClr val="bg1"/>
          </a:solidFill>
        </a:ln>
      </dgm:spPr>
    </dgm:pt>
  </dgm:ptLst>
  <dgm:cxnLst>
    <dgm:cxn modelId="{37803A09-942E-C74E-88CD-FD7CCE6F4B98}" type="presOf" srcId="{5BBA7776-2B8F-4131-88B1-682AABE7645E}" destId="{5D2BD9F8-9EB8-4B9D-93A9-AAA97A979D2E}" srcOrd="0" destOrd="0" presId="urn:microsoft.com/office/officeart/2008/layout/VerticalCurvedList"/>
    <dgm:cxn modelId="{6A026E12-3655-4D74-835A-FBAAB96E4D9B}" srcId="{9D367164-8AFF-4E64-BDDD-D8B0966236D8}" destId="{5BBA7776-2B8F-4131-88B1-682AABE7645E}" srcOrd="4" destOrd="0" parTransId="{F390A2F5-D214-420F-B9DF-5C8ABECBA718}" sibTransId="{5D1A976F-90C7-42E3-BA80-3BCD449B3623}"/>
    <dgm:cxn modelId="{76133315-4DCF-42E2-AE14-8A233A17D39B}" srcId="{415B8CE0-B1B6-40B3-B22C-14CD9E7E4537}" destId="{EF160674-EAF2-47D1-9822-57CC76BE4A82}" srcOrd="0" destOrd="0" parTransId="{D019ED44-61E2-4D86-93D5-63F72A253B83}" sibTransId="{0E0DF6CA-C444-424A-AFB1-95F99689551F}"/>
    <dgm:cxn modelId="{304D4118-6042-F147-BC2A-997131CEF928}" type="presOf" srcId="{567C1A61-A3AF-46CE-89CE-0F732E28F531}" destId="{2571E21D-A07F-40AF-82AD-2F4201050C75}" srcOrd="0" destOrd="2" presId="urn:microsoft.com/office/officeart/2008/layout/VerticalCurvedList"/>
    <dgm:cxn modelId="{19C12F1C-56BF-4E94-9FBA-DDE737D22BC5}" srcId="{9D367164-8AFF-4E64-BDDD-D8B0966236D8}" destId="{15A2735D-902B-4C25-A7D8-2FE00B9316E8}" srcOrd="2" destOrd="0" parTransId="{7F157B9C-848D-45BE-B45B-E7B6D49D991A}" sibTransId="{07FB9D65-E2FD-4841-B951-D2C2ED64006B}"/>
    <dgm:cxn modelId="{E89F671C-A2FD-4985-B1F1-BBCF334CCED1}" srcId="{5BBA7776-2B8F-4131-88B1-682AABE7645E}" destId="{692CC17B-01F9-436C-A2D8-CF6F9F1D9ACD}" srcOrd="1" destOrd="0" parTransId="{11E5DEAD-E638-498F-84FA-0A64F1E32F39}" sibTransId="{E44BFD9B-2565-4726-831A-679180DAE346}"/>
    <dgm:cxn modelId="{BF1F7F29-67C3-4862-9428-3164C551770D}" srcId="{9D367164-8AFF-4E64-BDDD-D8B0966236D8}" destId="{9E3185B4-AFD9-458F-B366-ABA6FD77F931}" srcOrd="0" destOrd="0" parTransId="{392EA321-1612-43BD-8649-19EA37EF6E23}" sibTransId="{A670335A-E8AA-4AB7-92EC-E5AB593437DA}"/>
    <dgm:cxn modelId="{83B8AB29-236A-4B70-B820-B7FC87F0EAC8}" srcId="{9D367164-8AFF-4E64-BDDD-D8B0966236D8}" destId="{98B404D6-5316-425C-BEA3-5BC7FA9F633C}" srcOrd="3" destOrd="0" parTransId="{5D491804-F56E-47F0-9266-3E702AF5CCB6}" sibTransId="{7CC6E849-165B-48E2-89B5-869F492F5F9A}"/>
    <dgm:cxn modelId="{AA6E3B3B-0088-B84B-92D1-B3D87BE2F0C8}" type="presOf" srcId="{4F3BACC5-6103-41E5-9156-B478C75B5ABD}" destId="{5D2BD9F8-9EB8-4B9D-93A9-AAA97A979D2E}" srcOrd="0" destOrd="1" presId="urn:microsoft.com/office/officeart/2008/layout/VerticalCurvedList"/>
    <dgm:cxn modelId="{C5A8EA5C-E9FF-5543-9B3F-5A06B61C1FAD}" type="presOf" srcId="{9D367164-8AFF-4E64-BDDD-D8B0966236D8}" destId="{933C12C7-6FA9-4279-9E49-D6658E844D92}" srcOrd="0" destOrd="0" presId="urn:microsoft.com/office/officeart/2008/layout/VerticalCurvedList"/>
    <dgm:cxn modelId="{DC404D43-D39D-0E48-93B5-6B07966643D8}" type="presOf" srcId="{98B404D6-5316-425C-BEA3-5BC7FA9F633C}" destId="{315721E2-18B0-44F8-BC8B-E2CF0E0DD883}" srcOrd="0" destOrd="0" presId="urn:microsoft.com/office/officeart/2008/layout/VerticalCurvedList"/>
    <dgm:cxn modelId="{816A6847-1772-E747-96B7-CA722A7D3E69}" type="presOf" srcId="{15A2735D-902B-4C25-A7D8-2FE00B9316E8}" destId="{89B7B30A-21F7-46E8-AA06-EB0FCBD440EB}" srcOrd="0" destOrd="0" presId="urn:microsoft.com/office/officeart/2008/layout/VerticalCurvedList"/>
    <dgm:cxn modelId="{4192E972-3E17-EE4D-BD76-6D3DE6D68993}" type="presOf" srcId="{27B995C5-0B4C-4902-A561-E7966ED34177}" destId="{00142554-0538-45FC-A6F9-799DBAD942D8}" srcOrd="0" destOrd="0" presId="urn:microsoft.com/office/officeart/2008/layout/VerticalCurvedList"/>
    <dgm:cxn modelId="{A1430E76-1864-0C49-9117-4B7E6122E3F8}" type="presOf" srcId="{EF160674-EAF2-47D1-9822-57CC76BE4A82}" destId="{2571E21D-A07F-40AF-82AD-2F4201050C75}" srcOrd="0" destOrd="1" presId="urn:microsoft.com/office/officeart/2008/layout/VerticalCurvedList"/>
    <dgm:cxn modelId="{EDF3327D-D01F-4737-B2D9-66D32671F0D3}" srcId="{9E3185B4-AFD9-458F-B366-ABA6FD77F931}" destId="{57A03191-FBC0-45EC-8F18-5E606A224A11}" srcOrd="0" destOrd="0" parTransId="{6BCEDE2C-5809-4D65-A085-2597ADCC27EF}" sibTransId="{27B995C5-0B4C-4902-A561-E7966ED34177}"/>
    <dgm:cxn modelId="{FD0A7C7E-3BC5-8244-AC85-00953527A5D1}" type="presOf" srcId="{57A03191-FBC0-45EC-8F18-5E606A224A11}" destId="{85617980-2379-465C-8798-086FE3E724EB}" srcOrd="0" destOrd="1" presId="urn:microsoft.com/office/officeart/2008/layout/VerticalCurvedList"/>
    <dgm:cxn modelId="{3554AFAC-7B62-4174-99F4-F8D3C48F0BA8}" srcId="{5BBA7776-2B8F-4131-88B1-682AABE7645E}" destId="{4F3BACC5-6103-41E5-9156-B478C75B5ABD}" srcOrd="0" destOrd="0" parTransId="{F3F41BEC-1158-42B4-BAC2-82AFB4B95B07}" sibTransId="{35B82F13-6EE4-4C93-9A70-9C6248E1FBA4}"/>
    <dgm:cxn modelId="{44BD79AE-725A-4C63-8927-51C6E412D17A}" srcId="{415B8CE0-B1B6-40B3-B22C-14CD9E7E4537}" destId="{567C1A61-A3AF-46CE-89CE-0F732E28F531}" srcOrd="1" destOrd="0" parTransId="{F7397277-7D95-4491-BBBE-A39F7C84306E}" sibTransId="{278E16DC-FF48-441A-AB73-66C942DA0F6D}"/>
    <dgm:cxn modelId="{9E6151BE-D15E-AC4D-B9E6-5EAC0C44C9B1}" type="presOf" srcId="{692CC17B-01F9-436C-A2D8-CF6F9F1D9ACD}" destId="{5D2BD9F8-9EB8-4B9D-93A9-AAA97A979D2E}" srcOrd="0" destOrd="2" presId="urn:microsoft.com/office/officeart/2008/layout/VerticalCurvedList"/>
    <dgm:cxn modelId="{7D60CCD0-1894-2F41-9140-6F63EA2B84FB}" type="presOf" srcId="{415B8CE0-B1B6-40B3-B22C-14CD9E7E4537}" destId="{2571E21D-A07F-40AF-82AD-2F4201050C75}" srcOrd="0" destOrd="0" presId="urn:microsoft.com/office/officeart/2008/layout/VerticalCurvedList"/>
    <dgm:cxn modelId="{594952E7-F38C-D749-B781-11E2D4D52AAA}" type="presOf" srcId="{9E3185B4-AFD9-458F-B366-ABA6FD77F931}" destId="{85617980-2379-465C-8798-086FE3E724EB}" srcOrd="0" destOrd="0" presId="urn:microsoft.com/office/officeart/2008/layout/VerticalCurvedList"/>
    <dgm:cxn modelId="{36D30FEE-1E6E-4602-A0C0-04233901C008}" srcId="{9D367164-8AFF-4E64-BDDD-D8B0966236D8}" destId="{415B8CE0-B1B6-40B3-B22C-14CD9E7E4537}" srcOrd="1" destOrd="0" parTransId="{9E63BDF9-E266-433F-9DC0-BB680821DC14}" sibTransId="{F4204B2F-C3C5-4BF9-921B-D4BDB77882B5}"/>
    <dgm:cxn modelId="{B8E91F81-E3E2-EC40-ABED-CFFABFC7617A}" type="presParOf" srcId="{933C12C7-6FA9-4279-9E49-D6658E844D92}" destId="{EA939AA9-E4D9-4300-A34A-DA65774928A4}" srcOrd="0" destOrd="0" presId="urn:microsoft.com/office/officeart/2008/layout/VerticalCurvedList"/>
    <dgm:cxn modelId="{70AC10F2-3094-4548-BDE6-2E69F19C7884}" type="presParOf" srcId="{EA939AA9-E4D9-4300-A34A-DA65774928A4}" destId="{6FFAC948-4959-45B9-B361-99E9A542C173}" srcOrd="0" destOrd="0" presId="urn:microsoft.com/office/officeart/2008/layout/VerticalCurvedList"/>
    <dgm:cxn modelId="{7D60E334-FEF4-AB4B-A304-C58E17CBE90B}" type="presParOf" srcId="{6FFAC948-4959-45B9-B361-99E9A542C173}" destId="{5FCE930A-EC0E-4F94-9A80-6C100C18624A}" srcOrd="0" destOrd="0" presId="urn:microsoft.com/office/officeart/2008/layout/VerticalCurvedList"/>
    <dgm:cxn modelId="{DFA970F7-673C-E345-A197-810044D49FFC}" type="presParOf" srcId="{6FFAC948-4959-45B9-B361-99E9A542C173}" destId="{00142554-0538-45FC-A6F9-799DBAD942D8}" srcOrd="1" destOrd="0" presId="urn:microsoft.com/office/officeart/2008/layout/VerticalCurvedList"/>
    <dgm:cxn modelId="{AA84747D-07E8-D84B-B79D-8CB620E25B36}" type="presParOf" srcId="{6FFAC948-4959-45B9-B361-99E9A542C173}" destId="{DB2B7580-1AF1-4015-A0C4-1364DE2FAD7B}" srcOrd="2" destOrd="0" presId="urn:microsoft.com/office/officeart/2008/layout/VerticalCurvedList"/>
    <dgm:cxn modelId="{FBDCA0C8-6DD7-7840-985E-60CEA901C91E}" type="presParOf" srcId="{6FFAC948-4959-45B9-B361-99E9A542C173}" destId="{8F94281F-3F9A-4B6A-B7E7-69369CC771AE}" srcOrd="3" destOrd="0" presId="urn:microsoft.com/office/officeart/2008/layout/VerticalCurvedList"/>
    <dgm:cxn modelId="{4CECF7FD-8B63-494E-AF7D-31E53C778184}" type="presParOf" srcId="{EA939AA9-E4D9-4300-A34A-DA65774928A4}" destId="{85617980-2379-465C-8798-086FE3E724EB}" srcOrd="1" destOrd="0" presId="urn:microsoft.com/office/officeart/2008/layout/VerticalCurvedList"/>
    <dgm:cxn modelId="{225CB7EE-FDFB-0A4A-B189-691BB24FCF64}" type="presParOf" srcId="{EA939AA9-E4D9-4300-A34A-DA65774928A4}" destId="{660F4448-4101-4A3E-BEF2-171296A8F480}" srcOrd="2" destOrd="0" presId="urn:microsoft.com/office/officeart/2008/layout/VerticalCurvedList"/>
    <dgm:cxn modelId="{8D2787BF-F088-ED42-AEAC-064313249755}" type="presParOf" srcId="{660F4448-4101-4A3E-BEF2-171296A8F480}" destId="{15E78741-27E4-4570-AF13-B6E4AA6DE838}" srcOrd="0" destOrd="0" presId="urn:microsoft.com/office/officeart/2008/layout/VerticalCurvedList"/>
    <dgm:cxn modelId="{137A652C-6959-FB4F-985F-5D401E0AA1AF}" type="presParOf" srcId="{EA939AA9-E4D9-4300-A34A-DA65774928A4}" destId="{2571E21D-A07F-40AF-82AD-2F4201050C75}" srcOrd="3" destOrd="0" presId="urn:microsoft.com/office/officeart/2008/layout/VerticalCurvedList"/>
    <dgm:cxn modelId="{AE06670D-345C-6A46-9A42-2529CA2A2A96}" type="presParOf" srcId="{EA939AA9-E4D9-4300-A34A-DA65774928A4}" destId="{8568E73B-0AC7-4164-85F7-996F44F9B133}" srcOrd="4" destOrd="0" presId="urn:microsoft.com/office/officeart/2008/layout/VerticalCurvedList"/>
    <dgm:cxn modelId="{8E85AB6C-1F30-CA4C-9108-AA35E263CA98}" type="presParOf" srcId="{8568E73B-0AC7-4164-85F7-996F44F9B133}" destId="{4F751817-F0E8-4B30-B392-F19FEE9387CA}" srcOrd="0" destOrd="0" presId="urn:microsoft.com/office/officeart/2008/layout/VerticalCurvedList"/>
    <dgm:cxn modelId="{A2718AF2-F2AE-5144-845A-584A5DD92FD1}" type="presParOf" srcId="{EA939AA9-E4D9-4300-A34A-DA65774928A4}" destId="{89B7B30A-21F7-46E8-AA06-EB0FCBD440EB}" srcOrd="5" destOrd="0" presId="urn:microsoft.com/office/officeart/2008/layout/VerticalCurvedList"/>
    <dgm:cxn modelId="{760D2216-7D90-5E42-9E27-9046187B8DEC}" type="presParOf" srcId="{EA939AA9-E4D9-4300-A34A-DA65774928A4}" destId="{F086192D-8654-4AE2-B484-C62840B08757}" srcOrd="6" destOrd="0" presId="urn:microsoft.com/office/officeart/2008/layout/VerticalCurvedList"/>
    <dgm:cxn modelId="{FD256E9E-B24B-174A-9220-DAB5F7175542}" type="presParOf" srcId="{F086192D-8654-4AE2-B484-C62840B08757}" destId="{78D4657F-2DD6-4399-A153-0AD5E4E523A8}" srcOrd="0" destOrd="0" presId="urn:microsoft.com/office/officeart/2008/layout/VerticalCurvedList"/>
    <dgm:cxn modelId="{8F92E99A-32CF-0A4F-8F00-35E4F995F819}" type="presParOf" srcId="{EA939AA9-E4D9-4300-A34A-DA65774928A4}" destId="{315721E2-18B0-44F8-BC8B-E2CF0E0DD883}" srcOrd="7" destOrd="0" presId="urn:microsoft.com/office/officeart/2008/layout/VerticalCurvedList"/>
    <dgm:cxn modelId="{16810EB3-C6F1-A146-BF5D-993A71FDB232}" type="presParOf" srcId="{EA939AA9-E4D9-4300-A34A-DA65774928A4}" destId="{7F0954EB-9265-409C-A3FF-67561E62AC7E}" srcOrd="8" destOrd="0" presId="urn:microsoft.com/office/officeart/2008/layout/VerticalCurvedList"/>
    <dgm:cxn modelId="{A96BEE53-5324-884E-A0CF-2A19622E174A}" type="presParOf" srcId="{7F0954EB-9265-409C-A3FF-67561E62AC7E}" destId="{5DD8E4EB-1F70-43F7-A04D-6C01A6EE4635}" srcOrd="0" destOrd="0" presId="urn:microsoft.com/office/officeart/2008/layout/VerticalCurvedList"/>
    <dgm:cxn modelId="{C7B72A19-5D6C-594F-A46C-3D7A4C9B3C3D}" type="presParOf" srcId="{EA939AA9-E4D9-4300-A34A-DA65774928A4}" destId="{5D2BD9F8-9EB8-4B9D-93A9-AAA97A979D2E}" srcOrd="9" destOrd="0" presId="urn:microsoft.com/office/officeart/2008/layout/VerticalCurvedList"/>
    <dgm:cxn modelId="{D98480CB-2B09-AD44-B892-D105CB98C60E}" type="presParOf" srcId="{EA939AA9-E4D9-4300-A34A-DA65774928A4}" destId="{0D953CAA-5378-4137-9A9A-E819C9FB09FD}" srcOrd="10" destOrd="0" presId="urn:microsoft.com/office/officeart/2008/layout/VerticalCurvedList"/>
    <dgm:cxn modelId="{D7F98449-D580-6F45-8601-9660215C7884}" type="presParOf" srcId="{0D953CAA-5378-4137-9A9A-E819C9FB09FD}" destId="{ECF45C36-4459-4AD7-8D05-628ED6051DB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31E8F-2CF2-4F34-B280-F91D267CAD2C}">
      <dsp:nvSpPr>
        <dsp:cNvPr id="0" name=""/>
        <dsp:cNvSpPr/>
      </dsp:nvSpPr>
      <dsp:spPr>
        <a:xfrm>
          <a:off x="0" y="454500"/>
          <a:ext cx="8528050" cy="630000"/>
        </a:xfrm>
        <a:prstGeom prst="rect">
          <a:avLst/>
        </a:prstGeom>
        <a:noFill/>
        <a:ln w="25400" cap="flat" cmpd="sng" algn="ctr">
          <a:solidFill>
            <a:srgbClr val="2D6FB7"/>
          </a:solidFill>
          <a:prstDash val="solid"/>
        </a:ln>
        <a:effectLst/>
      </dsp:spPr>
      <dsp:style>
        <a:lnRef idx="2">
          <a:scrgbClr r="0" g="0" b="0"/>
        </a:lnRef>
        <a:fillRef idx="1">
          <a:scrgbClr r="0" g="0" b="0"/>
        </a:fillRef>
        <a:effectRef idx="0">
          <a:scrgbClr r="0" g="0" b="0"/>
        </a:effectRef>
        <a:fontRef idx="minor"/>
      </dsp:style>
    </dsp:sp>
    <dsp:sp modelId="{463C728A-F253-4E1B-8CB0-56AE4E163275}">
      <dsp:nvSpPr>
        <dsp:cNvPr id="0" name=""/>
        <dsp:cNvSpPr/>
      </dsp:nvSpPr>
      <dsp:spPr>
        <a:xfrm>
          <a:off x="426402" y="85500"/>
          <a:ext cx="5969635" cy="738000"/>
        </a:xfrm>
        <a:prstGeom prst="roundRect">
          <a:avLst/>
        </a:prstGeom>
        <a:solidFill>
          <a:srgbClr val="2D6F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38" tIns="0" rIns="225638" bIns="0" numCol="1" spcCol="1270" anchor="ctr" anchorCtr="0">
          <a:noAutofit/>
        </a:bodyPr>
        <a:lstStyle/>
        <a:p>
          <a:pPr marL="0" lvl="0" indent="0" algn="l" defTabSz="1600200">
            <a:lnSpc>
              <a:spcPct val="90000"/>
            </a:lnSpc>
            <a:spcBef>
              <a:spcPct val="0"/>
            </a:spcBef>
            <a:spcAft>
              <a:spcPct val="35000"/>
            </a:spcAft>
            <a:buNone/>
          </a:pPr>
          <a:r>
            <a:rPr lang="en-US" sz="3600" b="1" kern="1200" dirty="0"/>
            <a:t>Employer Engagement</a:t>
          </a:r>
        </a:p>
      </dsp:txBody>
      <dsp:txXfrm>
        <a:off x="462428" y="121526"/>
        <a:ext cx="5897583" cy="665948"/>
      </dsp:txXfrm>
    </dsp:sp>
    <dsp:sp modelId="{9903D804-38B3-4B0F-8D8C-77EFB4A72BA5}">
      <dsp:nvSpPr>
        <dsp:cNvPr id="0" name=""/>
        <dsp:cNvSpPr/>
      </dsp:nvSpPr>
      <dsp:spPr>
        <a:xfrm>
          <a:off x="0" y="1588500"/>
          <a:ext cx="8528050" cy="6300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46F96E61-4375-4730-BBEC-96E0411F43CD}">
      <dsp:nvSpPr>
        <dsp:cNvPr id="0" name=""/>
        <dsp:cNvSpPr/>
      </dsp:nvSpPr>
      <dsp:spPr>
        <a:xfrm>
          <a:off x="426402" y="1219500"/>
          <a:ext cx="5969635" cy="73800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38" tIns="0" rIns="225638" bIns="0" numCol="1" spcCol="1270" anchor="ctr" anchorCtr="0">
          <a:noAutofit/>
        </a:bodyPr>
        <a:lstStyle/>
        <a:p>
          <a:pPr marL="0" lvl="0" indent="0" algn="l" defTabSz="1111250">
            <a:lnSpc>
              <a:spcPct val="90000"/>
            </a:lnSpc>
            <a:spcBef>
              <a:spcPct val="0"/>
            </a:spcBef>
            <a:spcAft>
              <a:spcPct val="35000"/>
            </a:spcAft>
            <a:buNone/>
          </a:pPr>
          <a:r>
            <a:rPr lang="en-US" sz="2500" b="1" kern="1200" dirty="0"/>
            <a:t>Acceleration/Modularization Strategies </a:t>
          </a:r>
          <a:br>
            <a:rPr lang="en-US" sz="2500" b="1" kern="1200" dirty="0"/>
          </a:br>
          <a:r>
            <a:rPr lang="en-US" sz="2500" b="1" kern="1200" dirty="0"/>
            <a:t>(PLA, CBE, Remediation)</a:t>
          </a:r>
        </a:p>
      </dsp:txBody>
      <dsp:txXfrm>
        <a:off x="462428" y="1255526"/>
        <a:ext cx="5897583" cy="665948"/>
      </dsp:txXfrm>
    </dsp:sp>
    <dsp:sp modelId="{88784C78-6CD1-4E68-9BDF-AAFD89420654}">
      <dsp:nvSpPr>
        <dsp:cNvPr id="0" name=""/>
        <dsp:cNvSpPr/>
      </dsp:nvSpPr>
      <dsp:spPr>
        <a:xfrm>
          <a:off x="0" y="2722500"/>
          <a:ext cx="8528050" cy="6300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D9BDE766-E5EE-40FF-8E3F-8E596204C32D}">
      <dsp:nvSpPr>
        <dsp:cNvPr id="0" name=""/>
        <dsp:cNvSpPr/>
      </dsp:nvSpPr>
      <dsp:spPr>
        <a:xfrm>
          <a:off x="426402" y="2353500"/>
          <a:ext cx="5969635" cy="73800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38" tIns="0" rIns="225638" bIns="0" numCol="1" spcCol="1270" anchor="ctr" anchorCtr="0">
          <a:noAutofit/>
        </a:bodyPr>
        <a:lstStyle/>
        <a:p>
          <a:pPr marL="0" lvl="0" indent="0" algn="l" defTabSz="1111250">
            <a:lnSpc>
              <a:spcPct val="90000"/>
            </a:lnSpc>
            <a:spcBef>
              <a:spcPct val="0"/>
            </a:spcBef>
            <a:spcAft>
              <a:spcPct val="35000"/>
            </a:spcAft>
            <a:buNone/>
          </a:pPr>
          <a:r>
            <a:rPr lang="en-US" sz="2500" b="1" kern="1200"/>
            <a:t>Work-Based Learning Models</a:t>
          </a:r>
          <a:br>
            <a:rPr lang="en-US" sz="2500" b="1" kern="1200"/>
          </a:br>
          <a:r>
            <a:rPr lang="en-US" sz="2500" b="1" kern="1200"/>
            <a:t>(Apprenticeship, Earn/Learn Programs)</a:t>
          </a:r>
        </a:p>
      </dsp:txBody>
      <dsp:txXfrm>
        <a:off x="462428" y="2389526"/>
        <a:ext cx="5897583" cy="665948"/>
      </dsp:txXfrm>
    </dsp:sp>
    <dsp:sp modelId="{0E2EF4F7-25FD-43FD-A929-E899113F2BA2}">
      <dsp:nvSpPr>
        <dsp:cNvPr id="0" name=""/>
        <dsp:cNvSpPr/>
      </dsp:nvSpPr>
      <dsp:spPr>
        <a:xfrm>
          <a:off x="0" y="3856500"/>
          <a:ext cx="8528050" cy="6300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8F40807A-42E1-4D22-81A6-14DBF98201F4}">
      <dsp:nvSpPr>
        <dsp:cNvPr id="0" name=""/>
        <dsp:cNvSpPr/>
      </dsp:nvSpPr>
      <dsp:spPr>
        <a:xfrm>
          <a:off x="426402" y="3487500"/>
          <a:ext cx="5969635" cy="7380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38" tIns="0" rIns="225638" bIns="0" numCol="1" spcCol="1270" anchor="ctr" anchorCtr="0">
          <a:noAutofit/>
        </a:bodyPr>
        <a:lstStyle/>
        <a:p>
          <a:pPr marL="0" lvl="0" indent="0" algn="l" defTabSz="1111250">
            <a:lnSpc>
              <a:spcPct val="90000"/>
            </a:lnSpc>
            <a:spcBef>
              <a:spcPct val="0"/>
            </a:spcBef>
            <a:spcAft>
              <a:spcPct val="35000"/>
            </a:spcAft>
            <a:buNone/>
          </a:pPr>
          <a:r>
            <a:rPr lang="en-US" sz="2500" b="1" kern="1200"/>
            <a:t>Supportive Services</a:t>
          </a:r>
        </a:p>
      </dsp:txBody>
      <dsp:txXfrm>
        <a:off x="462428" y="3523526"/>
        <a:ext cx="5897583"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42554-0538-45FC-A6F9-799DBAD942D8}">
      <dsp:nvSpPr>
        <dsp:cNvPr id="0" name=""/>
        <dsp:cNvSpPr/>
      </dsp:nvSpPr>
      <dsp:spPr>
        <a:xfrm>
          <a:off x="-5686345" y="-870422"/>
          <a:ext cx="6770044" cy="6770044"/>
        </a:xfrm>
        <a:prstGeom prst="blockArc">
          <a:avLst>
            <a:gd name="adj1" fmla="val 18900000"/>
            <a:gd name="adj2" fmla="val 2700000"/>
            <a:gd name="adj3" fmla="val 319"/>
          </a:avLst>
        </a:prstGeom>
        <a:solidFill>
          <a:srgbClr val="C00000"/>
        </a:solidFill>
        <a:ln w="25400" cap="flat" cmpd="sng" algn="ctr">
          <a:solidFill>
            <a:srgbClr val="C00000"/>
          </a:solidFill>
          <a:prstDash val="solid"/>
        </a:ln>
        <a:effectLst/>
        <a:sp3d z="-40000" prstMaterial="matte"/>
      </dsp:spPr>
      <dsp:style>
        <a:lnRef idx="2">
          <a:scrgbClr r="0" g="0" b="0"/>
        </a:lnRef>
        <a:fillRef idx="0">
          <a:scrgbClr r="0" g="0" b="0"/>
        </a:fillRef>
        <a:effectRef idx="0">
          <a:scrgbClr r="0" g="0" b="0"/>
        </a:effectRef>
        <a:fontRef idx="minor"/>
      </dsp:style>
    </dsp:sp>
    <dsp:sp modelId="{85617980-2379-465C-8798-086FE3E724EB}">
      <dsp:nvSpPr>
        <dsp:cNvPr id="0" name=""/>
        <dsp:cNvSpPr/>
      </dsp:nvSpPr>
      <dsp:spPr>
        <a:xfrm>
          <a:off x="473728" y="314224"/>
          <a:ext cx="4561240" cy="628851"/>
        </a:xfrm>
        <a:prstGeom prst="rect">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9151" tIns="33020" rIns="33020" bIns="33020" numCol="1" spcCol="1270" anchor="t" anchorCtr="0">
          <a:noAutofit/>
        </a:bodyPr>
        <a:lstStyle/>
        <a:p>
          <a:pPr marL="0" lvl="0" indent="0" algn="l" defTabSz="577850" rtl="0">
            <a:lnSpc>
              <a:spcPct val="90000"/>
            </a:lnSpc>
            <a:spcBef>
              <a:spcPct val="0"/>
            </a:spcBef>
            <a:spcAft>
              <a:spcPct val="35000"/>
            </a:spcAft>
            <a:buNone/>
          </a:pPr>
          <a:r>
            <a:rPr lang="en-US" sz="1300" b="1" kern="1200" dirty="0"/>
            <a:t>Identify Current Local Efforts</a:t>
          </a:r>
        </a:p>
        <a:p>
          <a:pPr marL="57150" lvl="1" indent="-57150" algn="l" defTabSz="444500" rtl="0">
            <a:lnSpc>
              <a:spcPct val="90000"/>
            </a:lnSpc>
            <a:spcBef>
              <a:spcPct val="0"/>
            </a:spcBef>
            <a:spcAft>
              <a:spcPct val="15000"/>
            </a:spcAft>
            <a:buChar char="•"/>
          </a:pPr>
          <a:r>
            <a:rPr lang="en-US" sz="1000" kern="1200" dirty="0"/>
            <a:t>Identify solutions that work</a:t>
          </a:r>
        </a:p>
      </dsp:txBody>
      <dsp:txXfrm>
        <a:off x="473728" y="314224"/>
        <a:ext cx="4561240" cy="628851"/>
      </dsp:txXfrm>
    </dsp:sp>
    <dsp:sp modelId="{15E78741-27E4-4570-AF13-B6E4AA6DE838}">
      <dsp:nvSpPr>
        <dsp:cNvPr id="0" name=""/>
        <dsp:cNvSpPr/>
      </dsp:nvSpPr>
      <dsp:spPr>
        <a:xfrm>
          <a:off x="80696" y="235618"/>
          <a:ext cx="786063" cy="786063"/>
        </a:xfrm>
        <a:prstGeom prst="ellipse">
          <a:avLst/>
        </a:prstGeom>
        <a:blipFill rotWithShape="0">
          <a:blip xmlns:r="http://schemas.openxmlformats.org/officeDocument/2006/relationships" r:embed="rId1"/>
          <a:stretch>
            <a:fillRect/>
          </a:stretch>
        </a:blipFill>
        <a:ln w="9525" cap="flat" cmpd="sng" algn="ctr">
          <a:solidFill>
            <a:schemeClr val="bg1"/>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571E21D-A07F-40AF-82AD-2F4201050C75}">
      <dsp:nvSpPr>
        <dsp:cNvPr id="0" name=""/>
        <dsp:cNvSpPr/>
      </dsp:nvSpPr>
      <dsp:spPr>
        <a:xfrm>
          <a:off x="924344" y="1257199"/>
          <a:ext cx="4110624" cy="628851"/>
        </a:xfrm>
        <a:prstGeom prst="rect">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9151" tIns="33020" rIns="33020" bIns="33020" numCol="1" spcCol="1270" anchor="t" anchorCtr="0">
          <a:noAutofit/>
        </a:bodyPr>
        <a:lstStyle/>
        <a:p>
          <a:pPr marL="0" lvl="0" indent="0" algn="l" defTabSz="577850" rtl="0">
            <a:lnSpc>
              <a:spcPct val="90000"/>
            </a:lnSpc>
            <a:spcBef>
              <a:spcPct val="0"/>
            </a:spcBef>
            <a:spcAft>
              <a:spcPct val="35000"/>
            </a:spcAft>
            <a:buNone/>
          </a:pPr>
          <a:r>
            <a:rPr lang="en-US" sz="1300" b="1" kern="1200" dirty="0"/>
            <a:t>Identify &amp; Engage </a:t>
          </a:r>
        </a:p>
        <a:p>
          <a:pPr marL="57150" lvl="1" indent="-57150" algn="l" defTabSz="444500" rtl="0">
            <a:lnSpc>
              <a:spcPct val="90000"/>
            </a:lnSpc>
            <a:spcBef>
              <a:spcPct val="0"/>
            </a:spcBef>
            <a:spcAft>
              <a:spcPct val="15000"/>
            </a:spcAft>
            <a:buChar char="•"/>
          </a:pPr>
          <a:r>
            <a:rPr lang="en-US" sz="1000" kern="1200" dirty="0"/>
            <a:t>Local &amp; Regional Industry Champions and Stakeholders</a:t>
          </a:r>
        </a:p>
        <a:p>
          <a:pPr marL="57150" lvl="1" indent="-57150" algn="l" defTabSz="444500" rtl="0">
            <a:lnSpc>
              <a:spcPct val="90000"/>
            </a:lnSpc>
            <a:spcBef>
              <a:spcPct val="0"/>
            </a:spcBef>
            <a:spcAft>
              <a:spcPct val="15000"/>
            </a:spcAft>
            <a:buChar char="•"/>
          </a:pPr>
          <a:r>
            <a:rPr lang="en-US" sz="1000" kern="1200" dirty="0"/>
            <a:t>State-level Stakeholders </a:t>
          </a:r>
        </a:p>
      </dsp:txBody>
      <dsp:txXfrm>
        <a:off x="924344" y="1257199"/>
        <a:ext cx="4110624" cy="628851"/>
      </dsp:txXfrm>
    </dsp:sp>
    <dsp:sp modelId="{4F751817-F0E8-4B30-B392-F19FEE9387CA}">
      <dsp:nvSpPr>
        <dsp:cNvPr id="0" name=""/>
        <dsp:cNvSpPr/>
      </dsp:nvSpPr>
      <dsp:spPr>
        <a:xfrm>
          <a:off x="531312" y="1178593"/>
          <a:ext cx="786063" cy="786063"/>
        </a:xfrm>
        <a:prstGeom prst="ellipse">
          <a:avLst/>
        </a:prstGeom>
        <a:blipFill rotWithShape="0">
          <a:blip xmlns:r="http://schemas.openxmlformats.org/officeDocument/2006/relationships" r:embed="rId2"/>
          <a:stretch>
            <a:fillRect/>
          </a:stretch>
        </a:blipFill>
        <a:ln w="9525" cap="flat" cmpd="sng" algn="ctr">
          <a:solidFill>
            <a:schemeClr val="bg1"/>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9B7B30A-21F7-46E8-AA06-EB0FCBD440EB}">
      <dsp:nvSpPr>
        <dsp:cNvPr id="0" name=""/>
        <dsp:cNvSpPr/>
      </dsp:nvSpPr>
      <dsp:spPr>
        <a:xfrm>
          <a:off x="1062647" y="2200174"/>
          <a:ext cx="3972321" cy="628851"/>
        </a:xfrm>
        <a:prstGeom prst="rect">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9151"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1" kern="1200" dirty="0"/>
            <a:t>Create Statewide Asset Map</a:t>
          </a:r>
        </a:p>
      </dsp:txBody>
      <dsp:txXfrm>
        <a:off x="1062647" y="2200174"/>
        <a:ext cx="3972321" cy="628851"/>
      </dsp:txXfrm>
    </dsp:sp>
    <dsp:sp modelId="{78D4657F-2DD6-4399-A153-0AD5E4E523A8}">
      <dsp:nvSpPr>
        <dsp:cNvPr id="0" name=""/>
        <dsp:cNvSpPr/>
      </dsp:nvSpPr>
      <dsp:spPr>
        <a:xfrm>
          <a:off x="669615" y="2121568"/>
          <a:ext cx="786063" cy="786063"/>
        </a:xfrm>
        <a:prstGeom prst="ellipse">
          <a:avLst/>
        </a:prstGeom>
        <a:blipFill rotWithShape="0">
          <a:blip xmlns:r="http://schemas.openxmlformats.org/officeDocument/2006/relationships" r:embed="rId3"/>
          <a:stretch>
            <a:fillRect/>
          </a:stretch>
        </a:blipFill>
        <a:ln w="9525" cap="flat" cmpd="sng" algn="ctr">
          <a:solidFill>
            <a:schemeClr val="bg1"/>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15721E2-18B0-44F8-BC8B-E2CF0E0DD883}">
      <dsp:nvSpPr>
        <dsp:cNvPr id="0" name=""/>
        <dsp:cNvSpPr/>
      </dsp:nvSpPr>
      <dsp:spPr>
        <a:xfrm>
          <a:off x="924344" y="3143149"/>
          <a:ext cx="4110624" cy="628851"/>
        </a:xfrm>
        <a:prstGeom prst="rect">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9151"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1" kern="1200" dirty="0"/>
            <a:t>Host Regional OMA Membership / Manufacturing Listening Sessions</a:t>
          </a:r>
        </a:p>
      </dsp:txBody>
      <dsp:txXfrm>
        <a:off x="924344" y="3143149"/>
        <a:ext cx="4110624" cy="628851"/>
      </dsp:txXfrm>
    </dsp:sp>
    <dsp:sp modelId="{5DD8E4EB-1F70-43F7-A04D-6C01A6EE4635}">
      <dsp:nvSpPr>
        <dsp:cNvPr id="0" name=""/>
        <dsp:cNvSpPr/>
      </dsp:nvSpPr>
      <dsp:spPr>
        <a:xfrm>
          <a:off x="531312" y="3064543"/>
          <a:ext cx="786063" cy="786063"/>
        </a:xfrm>
        <a:prstGeom prst="ellipse">
          <a:avLst/>
        </a:prstGeom>
        <a:blipFill rotWithShape="0">
          <a:blip xmlns:r="http://schemas.openxmlformats.org/officeDocument/2006/relationships" r:embed="rId4"/>
          <a:stretch>
            <a:fillRect/>
          </a:stretch>
        </a:blipFill>
        <a:ln w="9525" cap="flat" cmpd="sng" algn="ctr">
          <a:solidFill>
            <a:schemeClr val="bg1"/>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D2BD9F8-9EB8-4B9D-93A9-AAA97A979D2E}">
      <dsp:nvSpPr>
        <dsp:cNvPr id="0" name=""/>
        <dsp:cNvSpPr/>
      </dsp:nvSpPr>
      <dsp:spPr>
        <a:xfrm>
          <a:off x="473728" y="4086124"/>
          <a:ext cx="4561240" cy="628851"/>
        </a:xfrm>
        <a:prstGeom prst="rect">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9151" tIns="33020" rIns="33020" bIns="33020" numCol="1" spcCol="1270" anchor="t" anchorCtr="0">
          <a:noAutofit/>
        </a:bodyPr>
        <a:lstStyle/>
        <a:p>
          <a:pPr marL="0" lvl="0" indent="0" algn="l" defTabSz="577850" rtl="0">
            <a:lnSpc>
              <a:spcPct val="90000"/>
            </a:lnSpc>
            <a:spcBef>
              <a:spcPct val="0"/>
            </a:spcBef>
            <a:spcAft>
              <a:spcPct val="35000"/>
            </a:spcAft>
            <a:buNone/>
          </a:pPr>
          <a:r>
            <a:rPr lang="en-US" sz="1300" b="1" kern="1200" dirty="0"/>
            <a:t>Summarize Key Themes &amp; Priorities for Action</a:t>
          </a:r>
        </a:p>
        <a:p>
          <a:pPr marL="57150" lvl="1" indent="-57150" algn="l" defTabSz="444500" rtl="0">
            <a:lnSpc>
              <a:spcPct val="90000"/>
            </a:lnSpc>
            <a:spcBef>
              <a:spcPct val="0"/>
            </a:spcBef>
            <a:spcAft>
              <a:spcPct val="15000"/>
            </a:spcAft>
            <a:buChar char="•"/>
          </a:pPr>
          <a:r>
            <a:rPr lang="en-US" sz="1000" kern="1200" dirty="0"/>
            <a:t>Common issues &amp; solutions</a:t>
          </a:r>
        </a:p>
        <a:p>
          <a:pPr marL="57150" lvl="1" indent="-57150" algn="l" defTabSz="444500" rtl="0">
            <a:lnSpc>
              <a:spcPct val="90000"/>
            </a:lnSpc>
            <a:spcBef>
              <a:spcPct val="0"/>
            </a:spcBef>
            <a:spcAft>
              <a:spcPct val="15000"/>
            </a:spcAft>
            <a:buChar char="•"/>
          </a:pPr>
          <a:r>
            <a:rPr lang="en-US" sz="1000" kern="1200" dirty="0"/>
            <a:t>Scale or replicate what works</a:t>
          </a:r>
        </a:p>
      </dsp:txBody>
      <dsp:txXfrm>
        <a:off x="473728" y="4086124"/>
        <a:ext cx="4561240" cy="628851"/>
      </dsp:txXfrm>
    </dsp:sp>
    <dsp:sp modelId="{ECF45C36-4459-4AD7-8D05-628ED6051DBD}">
      <dsp:nvSpPr>
        <dsp:cNvPr id="0" name=""/>
        <dsp:cNvSpPr/>
      </dsp:nvSpPr>
      <dsp:spPr>
        <a:xfrm>
          <a:off x="80696" y="4007518"/>
          <a:ext cx="786063" cy="786063"/>
        </a:xfrm>
        <a:prstGeom prst="ellipse">
          <a:avLst/>
        </a:prstGeom>
        <a:blipFill rotWithShape="0">
          <a:blip xmlns:r="http://schemas.openxmlformats.org/officeDocument/2006/relationships" r:embed="rId5"/>
          <a:stretch>
            <a:fillRect/>
          </a:stretch>
        </a:blipFill>
        <a:ln w="9525" cap="flat" cmpd="sng" algn="ctr">
          <a:solidFill>
            <a:schemeClr val="bg1"/>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725DDB-4D63-4446-9F35-9095D336AE82}" type="datetimeFigureOut">
              <a:rPr lang="en-US" smtClean="0"/>
              <a:t>6/26/2017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7587D4-55C4-D74E-A7E0-C8D1276C098E}" type="slidenum">
              <a:rPr lang="en-US" smtClean="0"/>
              <a:t>‹#›</a:t>
            </a:fld>
            <a:endParaRPr lang="en-US"/>
          </a:p>
        </p:txBody>
      </p:sp>
    </p:spTree>
    <p:extLst>
      <p:ext uri="{BB962C8B-B14F-4D97-AF65-F5344CB8AC3E}">
        <p14:creationId xmlns:p14="http://schemas.microsoft.com/office/powerpoint/2010/main" val="166683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BF2C1-D288-C04E-9EAE-5DBEC8177EA6}" type="datetimeFigureOut">
              <a:rPr lang="en-US" smtClean="0"/>
              <a:t>6/26/2017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3A03-D9C5-8D44-BB7A-5665F947E76F}" type="slidenum">
              <a:rPr lang="en-US" smtClean="0"/>
              <a:t>‹#›</a:t>
            </a:fld>
            <a:endParaRPr lang="en-US"/>
          </a:p>
        </p:txBody>
      </p:sp>
    </p:spTree>
    <p:extLst>
      <p:ext uri="{BB962C8B-B14F-4D97-AF65-F5344CB8AC3E}">
        <p14:creationId xmlns:p14="http://schemas.microsoft.com/office/powerpoint/2010/main" val="973510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a:t>
            </a:fld>
            <a:endParaRPr lang="en-US"/>
          </a:p>
        </p:txBody>
      </p:sp>
    </p:spTree>
    <p:extLst>
      <p:ext uri="{BB962C8B-B14F-4D97-AF65-F5344CB8AC3E}">
        <p14:creationId xmlns:p14="http://schemas.microsoft.com/office/powerpoint/2010/main" val="420173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16</a:t>
            </a:fld>
            <a:endParaRPr lang="en-US"/>
          </a:p>
        </p:txBody>
      </p:sp>
    </p:spTree>
    <p:extLst>
      <p:ext uri="{BB962C8B-B14F-4D97-AF65-F5344CB8AC3E}">
        <p14:creationId xmlns:p14="http://schemas.microsoft.com/office/powerpoint/2010/main" val="139231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18</a:t>
            </a:fld>
            <a:endParaRPr lang="en-US"/>
          </a:p>
        </p:txBody>
      </p:sp>
    </p:spTree>
    <p:extLst>
      <p:ext uri="{BB962C8B-B14F-4D97-AF65-F5344CB8AC3E}">
        <p14:creationId xmlns:p14="http://schemas.microsoft.com/office/powerpoint/2010/main" val="7244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CE04E-FB65-4311-BB03-3AF18620BA73}" type="slidenum">
              <a:rPr lang="en-US" smtClean="0"/>
              <a:t>20</a:t>
            </a:fld>
            <a:endParaRPr lang="en-US"/>
          </a:p>
        </p:txBody>
      </p:sp>
    </p:spTree>
    <p:extLst>
      <p:ext uri="{BB962C8B-B14F-4D97-AF65-F5344CB8AC3E}">
        <p14:creationId xmlns:p14="http://schemas.microsoft.com/office/powerpoint/2010/main" val="2499781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4CDCE04E-FB65-4311-BB03-3AF18620BA73}" type="slidenum">
              <a:rPr lang="en-US" smtClean="0"/>
              <a:t>21</a:t>
            </a:fld>
            <a:endParaRPr lang="en-US"/>
          </a:p>
        </p:txBody>
      </p:sp>
    </p:spTree>
    <p:extLst>
      <p:ext uri="{BB962C8B-B14F-4D97-AF65-F5344CB8AC3E}">
        <p14:creationId xmlns:p14="http://schemas.microsoft.com/office/powerpoint/2010/main" val="341427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24</a:t>
            </a:fld>
            <a:endParaRPr lang="en-US"/>
          </a:p>
        </p:txBody>
      </p:sp>
    </p:spTree>
    <p:extLst>
      <p:ext uri="{BB962C8B-B14F-4D97-AF65-F5344CB8AC3E}">
        <p14:creationId xmlns:p14="http://schemas.microsoft.com/office/powerpoint/2010/main" val="580350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25</a:t>
            </a:fld>
            <a:endParaRPr lang="en-US"/>
          </a:p>
        </p:txBody>
      </p:sp>
    </p:spTree>
    <p:extLst>
      <p:ext uri="{BB962C8B-B14F-4D97-AF65-F5344CB8AC3E}">
        <p14:creationId xmlns:p14="http://schemas.microsoft.com/office/powerpoint/2010/main" val="167483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26</a:t>
            </a:fld>
            <a:endParaRPr lang="en-US"/>
          </a:p>
        </p:txBody>
      </p:sp>
    </p:spTree>
    <p:extLst>
      <p:ext uri="{BB962C8B-B14F-4D97-AF65-F5344CB8AC3E}">
        <p14:creationId xmlns:p14="http://schemas.microsoft.com/office/powerpoint/2010/main" val="1019983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27</a:t>
            </a:fld>
            <a:endParaRPr lang="en-US"/>
          </a:p>
        </p:txBody>
      </p:sp>
    </p:spTree>
    <p:extLst>
      <p:ext uri="{BB962C8B-B14F-4D97-AF65-F5344CB8AC3E}">
        <p14:creationId xmlns:p14="http://schemas.microsoft.com/office/powerpoint/2010/main" val="473037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29</a:t>
            </a:fld>
            <a:endParaRPr lang="en-US"/>
          </a:p>
        </p:txBody>
      </p:sp>
    </p:spTree>
    <p:extLst>
      <p:ext uri="{BB962C8B-B14F-4D97-AF65-F5344CB8AC3E}">
        <p14:creationId xmlns:p14="http://schemas.microsoft.com/office/powerpoint/2010/main" val="107289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30</a:t>
            </a:fld>
            <a:endParaRPr lang="en-US"/>
          </a:p>
        </p:txBody>
      </p:sp>
    </p:spTree>
    <p:extLst>
      <p:ext uri="{BB962C8B-B14F-4D97-AF65-F5344CB8AC3E}">
        <p14:creationId xmlns:p14="http://schemas.microsoft.com/office/powerpoint/2010/main" val="61402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a:t>
            </a:fld>
            <a:endParaRPr lang="en-US"/>
          </a:p>
        </p:txBody>
      </p:sp>
    </p:spTree>
    <p:extLst>
      <p:ext uri="{BB962C8B-B14F-4D97-AF65-F5344CB8AC3E}">
        <p14:creationId xmlns:p14="http://schemas.microsoft.com/office/powerpoint/2010/main" val="134252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31</a:t>
            </a:fld>
            <a:endParaRPr lang="en-US"/>
          </a:p>
        </p:txBody>
      </p:sp>
    </p:spTree>
    <p:extLst>
      <p:ext uri="{BB962C8B-B14F-4D97-AF65-F5344CB8AC3E}">
        <p14:creationId xmlns:p14="http://schemas.microsoft.com/office/powerpoint/2010/main" val="582603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32</a:t>
            </a:fld>
            <a:endParaRPr lang="en-US"/>
          </a:p>
        </p:txBody>
      </p:sp>
    </p:spTree>
    <p:extLst>
      <p:ext uri="{BB962C8B-B14F-4D97-AF65-F5344CB8AC3E}">
        <p14:creationId xmlns:p14="http://schemas.microsoft.com/office/powerpoint/2010/main" val="694049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34</a:t>
            </a:fld>
            <a:endParaRPr lang="en-US"/>
          </a:p>
        </p:txBody>
      </p:sp>
    </p:spTree>
    <p:extLst>
      <p:ext uri="{BB962C8B-B14F-4D97-AF65-F5344CB8AC3E}">
        <p14:creationId xmlns:p14="http://schemas.microsoft.com/office/powerpoint/2010/main" val="785824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35</a:t>
            </a:fld>
            <a:endParaRPr lang="en-US"/>
          </a:p>
        </p:txBody>
      </p:sp>
    </p:spTree>
    <p:extLst>
      <p:ext uri="{BB962C8B-B14F-4D97-AF65-F5344CB8AC3E}">
        <p14:creationId xmlns:p14="http://schemas.microsoft.com/office/powerpoint/2010/main" val="16788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36</a:t>
            </a:fld>
            <a:endParaRPr lang="en-US"/>
          </a:p>
        </p:txBody>
      </p:sp>
    </p:spTree>
    <p:extLst>
      <p:ext uri="{BB962C8B-B14F-4D97-AF65-F5344CB8AC3E}">
        <p14:creationId xmlns:p14="http://schemas.microsoft.com/office/powerpoint/2010/main" val="862706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38</a:t>
            </a:fld>
            <a:endParaRPr lang="en-US"/>
          </a:p>
        </p:txBody>
      </p:sp>
    </p:spTree>
    <p:extLst>
      <p:ext uri="{BB962C8B-B14F-4D97-AF65-F5344CB8AC3E}">
        <p14:creationId xmlns:p14="http://schemas.microsoft.com/office/powerpoint/2010/main" val="137518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a:t>
            </a:fld>
            <a:endParaRPr lang="en-US"/>
          </a:p>
        </p:txBody>
      </p:sp>
    </p:spTree>
    <p:extLst>
      <p:ext uri="{BB962C8B-B14F-4D97-AF65-F5344CB8AC3E}">
        <p14:creationId xmlns:p14="http://schemas.microsoft.com/office/powerpoint/2010/main" val="93145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5</a:t>
            </a:fld>
            <a:endParaRPr lang="en-US"/>
          </a:p>
        </p:txBody>
      </p:sp>
    </p:spTree>
    <p:extLst>
      <p:ext uri="{BB962C8B-B14F-4D97-AF65-F5344CB8AC3E}">
        <p14:creationId xmlns:p14="http://schemas.microsoft.com/office/powerpoint/2010/main" val="755317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4350-D5BF-492E-ABD9-694E28514B7E}" type="slidenum">
              <a:rPr lang="en-US" smtClean="0"/>
              <a:t>6</a:t>
            </a:fld>
            <a:endParaRPr lang="en-US"/>
          </a:p>
        </p:txBody>
      </p:sp>
    </p:spTree>
    <p:extLst>
      <p:ext uri="{BB962C8B-B14F-4D97-AF65-F5344CB8AC3E}">
        <p14:creationId xmlns:p14="http://schemas.microsoft.com/office/powerpoint/2010/main" val="958272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9</a:t>
            </a:fld>
            <a:endParaRPr lang="en-US"/>
          </a:p>
        </p:txBody>
      </p:sp>
    </p:spTree>
    <p:extLst>
      <p:ext uri="{BB962C8B-B14F-4D97-AF65-F5344CB8AC3E}">
        <p14:creationId xmlns:p14="http://schemas.microsoft.com/office/powerpoint/2010/main" val="142250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10</a:t>
            </a:fld>
            <a:endParaRPr lang="en-US"/>
          </a:p>
        </p:txBody>
      </p:sp>
    </p:spTree>
    <p:extLst>
      <p:ext uri="{BB962C8B-B14F-4D97-AF65-F5344CB8AC3E}">
        <p14:creationId xmlns:p14="http://schemas.microsoft.com/office/powerpoint/2010/main" val="60322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13</a:t>
            </a:fld>
            <a:endParaRPr lang="en-US"/>
          </a:p>
        </p:txBody>
      </p:sp>
    </p:spTree>
    <p:extLst>
      <p:ext uri="{BB962C8B-B14F-4D97-AF65-F5344CB8AC3E}">
        <p14:creationId xmlns:p14="http://schemas.microsoft.com/office/powerpoint/2010/main" val="136921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15</a:t>
            </a:fld>
            <a:endParaRPr lang="en-US"/>
          </a:p>
        </p:txBody>
      </p:sp>
    </p:spTree>
    <p:extLst>
      <p:ext uri="{BB962C8B-B14F-4D97-AF65-F5344CB8AC3E}">
        <p14:creationId xmlns:p14="http://schemas.microsoft.com/office/powerpoint/2010/main" val="100173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35567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476249" y="1092611"/>
            <a:ext cx="8077137" cy="1606231"/>
          </a:xfrm>
          <a:prstGeom prst="rect">
            <a:avLst/>
          </a:prstGeom>
        </p:spPr>
        <p:txBody>
          <a:bodyPr vert="horz"/>
          <a:lstStyle>
            <a:lvl1pPr marL="0" indent="0" algn="ctr">
              <a:buFont typeface="Lucida Grande"/>
              <a:buNone/>
              <a:defRPr b="1" i="0"/>
            </a:lvl1pPr>
            <a:lvl2pPr marL="914400" indent="-457200">
              <a:buFont typeface="Lucida Grande"/>
              <a:buChar char="•"/>
              <a:defRPr/>
            </a:lvl2pPr>
            <a:lvl3pPr marL="1260475" indent="-346075">
              <a:buFont typeface="Lucida Grande"/>
              <a:buChar char="•"/>
              <a:defRPr/>
            </a:lvl3pPr>
            <a:lvl4pPr marL="1600200" indent="-339725">
              <a:buFont typeface="Lucida Grande"/>
              <a:buChar char="•"/>
              <a:defRPr/>
            </a:lvl4pPr>
            <a:lvl5pPr marL="1939925" indent="-331788">
              <a:buFont typeface="Lucida Grande"/>
              <a:buChar char="•"/>
              <a:defRPr/>
            </a:lvl5pPr>
          </a:lstStyle>
          <a:p>
            <a:pPr lvl="0"/>
            <a:r>
              <a:rPr lang="en-US" dirty="0"/>
              <a:t>Click to edit copy</a:t>
            </a:r>
          </a:p>
        </p:txBody>
      </p:sp>
      <p:cxnSp>
        <p:nvCxnSpPr>
          <p:cNvPr id="6" name="Straight Connector 5"/>
          <p:cNvCxnSpPr/>
          <p:nvPr userDrawn="1"/>
        </p:nvCxnSpPr>
        <p:spPr>
          <a:xfrm>
            <a:off x="3714748" y="5163297"/>
            <a:ext cx="0" cy="14699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3893155" y="5159918"/>
            <a:ext cx="4880974" cy="1463478"/>
          </a:xfrm>
          <a:prstGeom prst="rect">
            <a:avLst/>
          </a:prstGeom>
          <a:noFill/>
        </p:spPr>
        <p:txBody>
          <a:bodyPr wrap="square" rtlCol="0">
            <a:spAutoFit/>
          </a:bodyPr>
          <a:lstStyle/>
          <a:p>
            <a:pPr>
              <a:lnSpc>
                <a:spcPct val="90000"/>
              </a:lnSpc>
            </a:pPr>
            <a:r>
              <a:rPr lang="en-US" sz="900" dirty="0"/>
              <a:t>Kansas Technical Re/training Among Industry-targeted Networks (</a:t>
            </a:r>
            <a:r>
              <a:rPr lang="en-US" sz="900" dirty="0" err="1"/>
              <a:t>KanTRAIN</a:t>
            </a:r>
            <a:r>
              <a:rPr lang="en-US" sz="900" dirty="0"/>
              <a:t>) grant project of $11,997,957 is 100% funded through the U.S. Department of Labor’s Trade Adjustment Assistance Community College and Career Training program.</a:t>
            </a:r>
          </a:p>
          <a:p>
            <a:pPr>
              <a:lnSpc>
                <a:spcPct val="90000"/>
              </a:lnSpc>
            </a:pPr>
            <a:endParaRPr lang="en-US" sz="900" baseline="0" dirty="0"/>
          </a:p>
          <a:p>
            <a:pPr>
              <a:lnSpc>
                <a:spcPct val="90000"/>
              </a:lnSpc>
            </a:pPr>
            <a:r>
              <a:rPr lang="en-US" sz="900" dirty="0"/>
              <a:t>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15294"/>
          <a:stretch/>
        </p:blipFill>
        <p:spPr>
          <a:xfrm>
            <a:off x="115199" y="3287230"/>
            <a:ext cx="8743717" cy="1579969"/>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2000" y="5227463"/>
            <a:ext cx="2397600" cy="1278720"/>
          </a:xfrm>
          <a:prstGeom prst="rect">
            <a:avLst/>
          </a:prstGeom>
        </p:spPr>
      </p:pic>
    </p:spTree>
    <p:extLst>
      <p:ext uri="{BB962C8B-B14F-4D97-AF65-F5344CB8AC3E}">
        <p14:creationId xmlns:p14="http://schemas.microsoft.com/office/powerpoint/2010/main" val="5632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796567"/>
            <a:ext cx="8520600" cy="763600"/>
          </a:xfrm>
          <a:prstGeom prst="rect">
            <a:avLst/>
          </a:prstGeom>
        </p:spPr>
        <p:txBody>
          <a:bodyPr lIns="91425" tIns="91425" rIns="91425" bIns="91425" anchor="t" anchorCtr="0"/>
          <a:lstStyle>
            <a:lvl1pPr lvl="0">
              <a:spcBef>
                <a:spcPts val="0"/>
              </a:spcBef>
              <a:defRPr b="1">
                <a:solidFill>
                  <a:srgbClr val="C00000"/>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12" name="Content Placeholder 2"/>
          <p:cNvSpPr>
            <a:spLocks noGrp="1"/>
          </p:cNvSpPr>
          <p:nvPr>
            <p:ph sz="quarter" idx="10"/>
          </p:nvPr>
        </p:nvSpPr>
        <p:spPr>
          <a:xfrm>
            <a:off x="304800" y="1701800"/>
            <a:ext cx="8527502" cy="4572000"/>
          </a:xfrm>
        </p:spPr>
        <p:txBody>
          <a:bodyPr/>
          <a:lstStyle/>
          <a:p>
            <a:pPr lvl="0"/>
            <a:r>
              <a:rPr lang="en-US"/>
              <a:t>Click to edit Master text styles</a:t>
            </a:r>
          </a:p>
        </p:txBody>
      </p:sp>
      <p:sp>
        <p:nvSpPr>
          <p:cNvPr id="10" name="Shape 65"/>
          <p:cNvSpPr/>
          <p:nvPr/>
        </p:nvSpPr>
        <p:spPr>
          <a:xfrm>
            <a:off x="-9650" y="-1"/>
            <a:ext cx="7553450" cy="593367"/>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11" name="Shape 66"/>
          <p:cNvSpPr/>
          <p:nvPr/>
        </p:nvSpPr>
        <p:spPr>
          <a:xfrm>
            <a:off x="7615159" y="-1"/>
            <a:ext cx="86700" cy="593367"/>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13" name="Shape 67"/>
          <p:cNvSpPr/>
          <p:nvPr/>
        </p:nvSpPr>
        <p:spPr>
          <a:xfrm>
            <a:off x="7764730" y="-1"/>
            <a:ext cx="86700" cy="593367"/>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sp>
        <p:nvSpPr>
          <p:cNvPr id="14" name="Shape 68"/>
          <p:cNvSpPr/>
          <p:nvPr/>
        </p:nvSpPr>
        <p:spPr>
          <a:xfrm>
            <a:off x="7914300" y="-1"/>
            <a:ext cx="86700" cy="593367"/>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498" y="14769"/>
            <a:ext cx="1061503" cy="647011"/>
          </a:xfrm>
          <a:prstGeom prst="rect">
            <a:avLst/>
          </a:prstGeom>
        </p:spPr>
      </p:pic>
    </p:spTree>
    <p:extLst>
      <p:ext uri="{BB962C8B-B14F-4D97-AF65-F5344CB8AC3E}">
        <p14:creationId xmlns:p14="http://schemas.microsoft.com/office/powerpoint/2010/main" val="30742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1400" b="0" cap="all">
                <a:solidFill>
                  <a:schemeClr val="bg1">
                    <a:lumMod val="50000"/>
                  </a:schemeClr>
                </a:solidFill>
              </a:defRPr>
            </a:lvl1pPr>
          </a:lstStyle>
          <a:p>
            <a:r>
              <a:rPr lang="en-US" dirty="0"/>
              <a:t>Clicks to edit Master title style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21648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93557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6390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38668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228771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2"/>
          <p:cNvSpPr/>
          <p:nvPr userDrawn="1"/>
        </p:nvSpPr>
        <p:spPr>
          <a:xfrm>
            <a:off x="0" y="0"/>
            <a:ext cx="9144000" cy="12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722313" y="2187251"/>
            <a:ext cx="7772400" cy="1362075"/>
          </a:xfrm>
        </p:spPr>
        <p:txBody>
          <a:bodyPr anchor="t">
            <a:normAutofit/>
          </a:bodyPr>
          <a:lstStyle>
            <a:lvl1pPr algn="l">
              <a:defRPr sz="1400" b="0" cap="none">
                <a:solidFill>
                  <a:schemeClr val="bg1">
                    <a:lumMod val="50000"/>
                  </a:schemeClr>
                </a:solidFill>
              </a:defRPr>
            </a:lvl1pPr>
          </a:lstStyle>
          <a:p>
            <a:r>
              <a:rPr lang="en-US" dirty="0"/>
              <a:t>Clicks to edit master title style</a:t>
            </a:r>
          </a:p>
        </p:txBody>
      </p:sp>
      <p:sp>
        <p:nvSpPr>
          <p:cNvPr id="7" name="Text Placeholder 2"/>
          <p:cNvSpPr>
            <a:spLocks noGrp="1"/>
          </p:cNvSpPr>
          <p:nvPr>
            <p:ph type="body" idx="1" hasCustomPrompt="1"/>
          </p:nvPr>
        </p:nvSpPr>
        <p:spPr>
          <a:xfrm>
            <a:off x="722313" y="1233412"/>
            <a:ext cx="7772400" cy="953839"/>
          </a:xfrm>
        </p:spPr>
        <p:txBody>
          <a:bodyPr anchor="t"/>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Rectangle 1"/>
          <p:cNvSpPr/>
          <p:nvPr userDrawn="1"/>
        </p:nvSpPr>
        <p:spPr>
          <a:xfrm>
            <a:off x="0" y="5816600"/>
            <a:ext cx="9144000" cy="1041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ACCCT-Learning-Network-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313" y="4499174"/>
            <a:ext cx="4840287" cy="1030726"/>
          </a:xfrm>
          <a:prstGeom prst="rect">
            <a:avLst/>
          </a:prstGeom>
        </p:spPr>
      </p:pic>
      <p:pic>
        <p:nvPicPr>
          <p:cNvPr id="4" name="Picture 3" descr="DOL-logo.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7175" y="4495764"/>
            <a:ext cx="1044051" cy="1034136"/>
          </a:xfrm>
          <a:prstGeom prst="rect">
            <a:avLst/>
          </a:prstGeom>
        </p:spPr>
      </p:pic>
    </p:spTree>
    <p:extLst>
      <p:ext uri="{BB962C8B-B14F-4D97-AF65-F5344CB8AC3E}">
        <p14:creationId xmlns:p14="http://schemas.microsoft.com/office/powerpoint/2010/main" val="151282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6361" y="449006"/>
            <a:ext cx="6387026" cy="746329"/>
          </a:xfrm>
          <a:prstGeom prst="rect">
            <a:avLst/>
          </a:prstGeom>
          <a:noFill/>
        </p:spPr>
        <p:txBody>
          <a:bodyPr vert="horz" wrap="none" lIns="91440" tIns="45720" rIns="91440" bIns="45720" rtlCol="0" anchor="t" anchorCtr="0">
            <a:normAutofit/>
          </a:bodyPr>
          <a:lstStyle>
            <a:lvl1pPr marL="0" algn="r" defTabSz="914400" rtl="0" eaLnBrk="1" latinLnBrk="0" hangingPunct="1">
              <a:lnSpc>
                <a:spcPts val="4600"/>
              </a:lnSpc>
              <a:spcBef>
                <a:spcPct val="0"/>
              </a:spcBef>
              <a:buNone/>
              <a:defRPr sz="2400" b="1" i="0" kern="1200" baseline="0">
                <a:solidFill>
                  <a:schemeClr val="tx1"/>
                </a:solidFill>
                <a:latin typeface="+mj-lt"/>
                <a:ea typeface="+mj-ea"/>
                <a:cs typeface="+mj-cs"/>
              </a:defRPr>
            </a:lvl1pPr>
          </a:lstStyle>
          <a:p>
            <a:r>
              <a:rPr lang="en-US" dirty="0"/>
              <a:t>Click here to edit page title</a:t>
            </a:r>
            <a:endParaRPr dirty="0"/>
          </a:p>
        </p:txBody>
      </p:sp>
      <p:sp>
        <p:nvSpPr>
          <p:cNvPr id="3" name="Subtitle 2"/>
          <p:cNvSpPr>
            <a:spLocks noGrp="1"/>
          </p:cNvSpPr>
          <p:nvPr>
            <p:ph type="subTitle" idx="1" hasCustomPrompt="1"/>
          </p:nvPr>
        </p:nvSpPr>
        <p:spPr>
          <a:xfrm>
            <a:off x="476205" y="1663167"/>
            <a:ext cx="8077182" cy="48463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2400" b="1" i="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sub-title</a:t>
            </a:r>
            <a:endParaRPr dirty="0"/>
          </a:p>
        </p:txBody>
      </p:sp>
      <p:sp>
        <p:nvSpPr>
          <p:cNvPr id="16" name="Text Placeholder 15"/>
          <p:cNvSpPr>
            <a:spLocks noGrp="1"/>
          </p:cNvSpPr>
          <p:nvPr>
            <p:ph type="body" sz="quarter" idx="10" hasCustomPrompt="1"/>
          </p:nvPr>
        </p:nvSpPr>
        <p:spPr>
          <a:xfrm>
            <a:off x="476249" y="2260600"/>
            <a:ext cx="8077137" cy="3697288"/>
          </a:xfrm>
          <a:prstGeom prst="rect">
            <a:avLst/>
          </a:prstGeom>
        </p:spPr>
        <p:txBody>
          <a:bodyPr vert="horz"/>
          <a:lstStyle>
            <a:lvl1pPr marL="0" indent="0">
              <a:buFont typeface="Lucida Grande"/>
              <a:buNone/>
              <a:defRPr/>
            </a:lvl1pPr>
            <a:lvl2pPr marL="914400" indent="-457200">
              <a:buFont typeface="Lucida Grande"/>
              <a:buChar char="•"/>
              <a:defRPr/>
            </a:lvl2pPr>
            <a:lvl3pPr marL="1260475" indent="-346075">
              <a:buFont typeface="Lucida Grande"/>
              <a:buChar char="•"/>
              <a:defRPr/>
            </a:lvl3pPr>
            <a:lvl4pPr marL="1600200" indent="-339725">
              <a:buFont typeface="Lucida Grande"/>
              <a:buChar char="•"/>
              <a:defRPr/>
            </a:lvl4pPr>
            <a:lvl5pPr marL="1939925" indent="-331788">
              <a:buFont typeface="Lucida Grande"/>
              <a:buChar char="•"/>
              <a:defRPr/>
            </a:lvl5pPr>
          </a:lstStyle>
          <a:p>
            <a:pPr lvl="0"/>
            <a:r>
              <a:rPr lang="en-US" dirty="0"/>
              <a:t>Click to edit body copy</a:t>
            </a:r>
          </a:p>
        </p:txBody>
      </p:sp>
    </p:spTree>
    <p:extLst>
      <p:ext uri="{BB962C8B-B14F-4D97-AF65-F5344CB8AC3E}">
        <p14:creationId xmlns:p14="http://schemas.microsoft.com/office/powerpoint/2010/main" val="196431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11898" y="449006"/>
            <a:ext cx="4241488" cy="746329"/>
          </a:xfrm>
          <a:prstGeom prst="rect">
            <a:avLst/>
          </a:prstGeom>
          <a:noFill/>
        </p:spPr>
        <p:txBody>
          <a:bodyPr vert="horz" wrap="none" lIns="91440" tIns="45720" rIns="91440" bIns="45720" rtlCol="0" anchor="t" anchorCtr="0">
            <a:normAutofit/>
          </a:bodyPr>
          <a:lstStyle>
            <a:lvl1pPr marL="0" algn="r" defTabSz="914400" rtl="0" eaLnBrk="1" latinLnBrk="0" hangingPunct="1">
              <a:lnSpc>
                <a:spcPts val="4600"/>
              </a:lnSpc>
              <a:spcBef>
                <a:spcPct val="0"/>
              </a:spcBef>
              <a:buNone/>
              <a:defRPr sz="2400" b="1" i="0" kern="1200">
                <a:solidFill>
                  <a:schemeClr val="tx1"/>
                </a:solidFill>
                <a:latin typeface="+mj-lt"/>
                <a:ea typeface="+mj-ea"/>
                <a:cs typeface="+mj-cs"/>
              </a:defRPr>
            </a:lvl1pPr>
          </a:lstStyle>
          <a:p>
            <a:r>
              <a:rPr lang="en-US" dirty="0"/>
              <a:t>Click here to edit page title</a:t>
            </a:r>
            <a:endParaRPr dirty="0"/>
          </a:p>
        </p:txBody>
      </p:sp>
      <p:sp>
        <p:nvSpPr>
          <p:cNvPr id="3" name="Subtitle 2"/>
          <p:cNvSpPr>
            <a:spLocks noGrp="1"/>
          </p:cNvSpPr>
          <p:nvPr>
            <p:ph type="subTitle" idx="1" hasCustomPrompt="1"/>
          </p:nvPr>
        </p:nvSpPr>
        <p:spPr>
          <a:xfrm>
            <a:off x="3286891" y="1663167"/>
            <a:ext cx="5266496" cy="48463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2400" b="1" i="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dirty="0"/>
          </a:p>
        </p:txBody>
      </p:sp>
      <p:sp>
        <p:nvSpPr>
          <p:cNvPr id="16" name="Text Placeholder 15"/>
          <p:cNvSpPr>
            <a:spLocks noGrp="1"/>
          </p:cNvSpPr>
          <p:nvPr>
            <p:ph type="body" sz="quarter" idx="10" hasCustomPrompt="1"/>
          </p:nvPr>
        </p:nvSpPr>
        <p:spPr>
          <a:xfrm>
            <a:off x="3286891" y="2260600"/>
            <a:ext cx="5266495" cy="3697288"/>
          </a:xfrm>
          <a:prstGeom prst="rect">
            <a:avLst/>
          </a:prstGeom>
        </p:spPr>
        <p:txBody>
          <a:bodyPr vert="horz"/>
          <a:lstStyle>
            <a:lvl1pPr marL="0" indent="0">
              <a:buFont typeface="Lucida Grande"/>
              <a:buNone/>
              <a:defRPr/>
            </a:lvl1pPr>
            <a:lvl2pPr marL="914400" indent="-457200">
              <a:buFont typeface="Lucida Grande"/>
              <a:buChar char="•"/>
              <a:defRPr/>
            </a:lvl2pPr>
            <a:lvl3pPr marL="1260475" indent="-346075">
              <a:buFont typeface="Lucida Grande"/>
              <a:buChar char="•"/>
              <a:defRPr/>
            </a:lvl3pPr>
            <a:lvl4pPr marL="1600200" indent="-339725">
              <a:buFont typeface="Lucida Grande"/>
              <a:buChar char="•"/>
              <a:defRPr/>
            </a:lvl4pPr>
            <a:lvl5pPr marL="1939925" indent="-331788">
              <a:buFont typeface="Lucida Grande"/>
              <a:buChar char="•"/>
              <a:defRPr/>
            </a:lvl5pPr>
          </a:lstStyle>
          <a:p>
            <a:pPr lvl="0"/>
            <a:r>
              <a:rPr lang="en-US" dirty="0"/>
              <a:t>Click to edit body copy</a:t>
            </a:r>
          </a:p>
        </p:txBody>
      </p:sp>
      <p:sp>
        <p:nvSpPr>
          <p:cNvPr id="5" name="Rectangle 4"/>
          <p:cNvSpPr/>
          <p:nvPr userDrawn="1"/>
        </p:nvSpPr>
        <p:spPr>
          <a:xfrm>
            <a:off x="0" y="0"/>
            <a:ext cx="27432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21949" y="485605"/>
            <a:ext cx="1411200" cy="752639"/>
          </a:xfrm>
          <a:prstGeom prst="rect">
            <a:avLst/>
          </a:prstGeom>
        </p:spPr>
      </p:pic>
    </p:spTree>
    <p:extLst>
      <p:ext uri="{BB962C8B-B14F-4D97-AF65-F5344CB8AC3E}">
        <p14:creationId xmlns:p14="http://schemas.microsoft.com/office/powerpoint/2010/main" val="171150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35CF6-78E6-204E-AB98-C09B348E109C}" type="slidenum">
              <a:rPr lang="en-US" smtClean="0"/>
              <a:t>‹#›</a:t>
            </a:fld>
            <a:endParaRPr lang="en-US"/>
          </a:p>
        </p:txBody>
      </p:sp>
      <p:sp>
        <p:nvSpPr>
          <p:cNvPr id="8" name="Rectangle 7"/>
          <p:cNvSpPr/>
          <p:nvPr userDrawn="1"/>
        </p:nvSpPr>
        <p:spPr>
          <a:xfrm>
            <a:off x="3251200" y="274638"/>
            <a:ext cx="5892799"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274638"/>
            <a:ext cx="351816"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41701" y="274638"/>
            <a:ext cx="5245098" cy="703544"/>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descr="TAACCCT-Learning-Network-logo.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444501" y="350753"/>
            <a:ext cx="2692399" cy="573339"/>
          </a:xfrm>
          <a:prstGeom prst="rect">
            <a:avLst/>
          </a:prstGeom>
        </p:spPr>
      </p:pic>
      <p:pic>
        <p:nvPicPr>
          <p:cNvPr id="11"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auto">
          <a:xfrm>
            <a:off x="478816" y="6121397"/>
            <a:ext cx="1984373" cy="6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58308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eaLnBrk="1" latinLnBrk="0" hangingPunct="1">
        <a:spcBef>
          <a:spcPct val="0"/>
        </a:spcBef>
        <a:buNone/>
        <a:defRPr sz="1600" b="1" i="0" u="none" kern="1200">
          <a:solidFill>
            <a:schemeClr val="bg1"/>
          </a:solidFill>
          <a:latin typeface="Arial"/>
          <a:ea typeface="+mj-ea"/>
          <a:cs typeface="Arial"/>
        </a:defRPr>
      </a:lvl1pPr>
    </p:titleStyle>
    <p:body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mailto:debra.Mikulka@washburn.edu" TargetMode="External"/><Relationship Id="rId2" Type="http://schemas.openxmlformats.org/officeDocument/2006/relationships/hyperlink" Target="mailto:christa.smith@washburn.edu" TargetMode="External"/><Relationship Id="rId1" Type="http://schemas.openxmlformats.org/officeDocument/2006/relationships/slideLayout" Target="../slideLayouts/slideLayout10.xml"/><Relationship Id="rId4" Type="http://schemas.openxmlformats.org/officeDocument/2006/relationships/hyperlink" Target="mailto:pcombes@fhtc.edu"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g"/><Relationship Id="rId3" Type="http://schemas.openxmlformats.org/officeDocument/2006/relationships/image" Target="../media/image19.png"/><Relationship Id="rId7" Type="http://schemas.openxmlformats.org/officeDocument/2006/relationships/image" Target="../media/image23.jp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jp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hyperlink" Target="mailto:tsandu@lorainccc.edu" TargetMode="External"/><Relationship Id="rId2" Type="http://schemas.openxmlformats.org/officeDocument/2006/relationships/hyperlink" Target="mailto:bgosky@lorainccc.edu" TargetMode="Externa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hyperlink" Target="https://www.facebook.com/OhioTechNe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taaccct.workforcegps.org/resources/2016/07/25/13/22/Resource_TAACCCTSustainabilityToolki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mailto:TAACCCT@dol.gov" TargetMode="External"/><Relationship Id="rId4" Type="http://schemas.openxmlformats.org/officeDocument/2006/relationships/hyperlink" Target="https://taaccct.workforcegps.org/resources/2017/03/28/10/35/TAACCCT_Sustainability_Pla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Participant Poll</a:t>
            </a:r>
          </a:p>
        </p:txBody>
      </p:sp>
      <p:sp>
        <p:nvSpPr>
          <p:cNvPr id="3" name="Content Placeholder 2"/>
          <p:cNvSpPr>
            <a:spLocks noGrp="1"/>
          </p:cNvSpPr>
          <p:nvPr>
            <p:ph idx="1"/>
          </p:nvPr>
        </p:nvSpPr>
        <p:spPr>
          <a:xfrm>
            <a:off x="457200" y="1143000"/>
            <a:ext cx="8229600" cy="4983163"/>
          </a:xfrm>
        </p:spPr>
        <p:txBody>
          <a:bodyPr>
            <a:normAutofit/>
          </a:bodyPr>
          <a:lstStyle/>
          <a:p>
            <a:pPr marL="457200" indent="-457200">
              <a:buFont typeface="+mj-lt"/>
              <a:buAutoNum type="arabicPeriod"/>
            </a:pPr>
            <a:r>
              <a:rPr lang="en-US" b="1" dirty="0"/>
              <a:t>What is your current role in the grant</a:t>
            </a:r>
            <a:r>
              <a:rPr lang="en-US" dirty="0"/>
              <a:t>?</a:t>
            </a:r>
          </a:p>
          <a:p>
            <a:pPr marL="800100" lvl="1" indent="-457200">
              <a:buFont typeface="+mj-lt"/>
              <a:buAutoNum type="alphaLcPeriod"/>
            </a:pPr>
            <a:r>
              <a:rPr lang="en-US" dirty="0"/>
              <a:t>Project Manager</a:t>
            </a:r>
          </a:p>
          <a:p>
            <a:pPr marL="800100" lvl="1" indent="-457200">
              <a:buFont typeface="+mj-lt"/>
              <a:buAutoNum type="alphaLcPeriod"/>
            </a:pPr>
            <a:r>
              <a:rPr lang="en-US" dirty="0"/>
              <a:t>Faculty</a:t>
            </a:r>
          </a:p>
          <a:p>
            <a:pPr marL="800100" lvl="1" indent="-457200">
              <a:buFont typeface="+mj-lt"/>
              <a:buAutoNum type="alphaLcPeriod"/>
            </a:pPr>
            <a:r>
              <a:rPr lang="en-US" dirty="0"/>
              <a:t>Dean/VP/Other Leadership Role</a:t>
            </a:r>
          </a:p>
          <a:p>
            <a:pPr marL="800100" lvl="1" indent="-457200">
              <a:buFont typeface="+mj-lt"/>
              <a:buAutoNum type="alphaLcPeriod"/>
            </a:pPr>
            <a:r>
              <a:rPr lang="en-US" dirty="0"/>
              <a:t>Career Navigator/Coach</a:t>
            </a:r>
          </a:p>
          <a:p>
            <a:pPr marL="800100" lvl="1" indent="-457200">
              <a:buFont typeface="+mj-lt"/>
              <a:buAutoNum type="alphaLcPeriod"/>
            </a:pPr>
            <a:r>
              <a:rPr lang="en-US" dirty="0"/>
              <a:t>Other (list in chat)</a:t>
            </a:r>
          </a:p>
          <a:p>
            <a:pPr marL="800100" lvl="1" indent="-457200">
              <a:buFont typeface="+mj-lt"/>
              <a:buAutoNum type="alphaLcPeriod"/>
            </a:pPr>
            <a:endParaRPr lang="en-US" dirty="0"/>
          </a:p>
          <a:p>
            <a:pPr marL="457200" indent="-457200">
              <a:buFont typeface="+mj-lt"/>
              <a:buAutoNum type="arabicPeriod"/>
            </a:pPr>
            <a:r>
              <a:rPr lang="en-US" b="1" dirty="0"/>
              <a:t>Were you a part of the past two Sustainability Virtual Institute webinars?</a:t>
            </a:r>
          </a:p>
        </p:txBody>
      </p:sp>
      <p:pic>
        <p:nvPicPr>
          <p:cNvPr id="4" name="Picture 3" descr="iStock_000043471538Lar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20761" y="1534225"/>
            <a:ext cx="3366038" cy="2201863"/>
          </a:xfrm>
          <a:prstGeom prst="rect">
            <a:avLst/>
          </a:prstGeom>
        </p:spPr>
      </p:pic>
    </p:spTree>
    <p:extLst>
      <p:ext uri="{BB962C8B-B14F-4D97-AF65-F5344CB8AC3E}">
        <p14:creationId xmlns:p14="http://schemas.microsoft.com/office/powerpoint/2010/main" val="11654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86891" y="1552575"/>
            <a:ext cx="5266496" cy="595224"/>
          </a:xfrm>
        </p:spPr>
        <p:txBody>
          <a:bodyPr>
            <a:normAutofit fontScale="92500"/>
          </a:bodyPr>
          <a:lstStyle/>
          <a:p>
            <a:r>
              <a:rPr lang="en-US" dirty="0"/>
              <a:t>Prioritize Innovations/Practices/Methods</a:t>
            </a:r>
          </a:p>
        </p:txBody>
      </p:sp>
      <p:sp>
        <p:nvSpPr>
          <p:cNvPr id="4" name="Text Placeholder 3"/>
          <p:cNvSpPr>
            <a:spLocks noGrp="1"/>
          </p:cNvSpPr>
          <p:nvPr>
            <p:ph type="body" sz="quarter" idx="10"/>
          </p:nvPr>
        </p:nvSpPr>
        <p:spPr/>
        <p:txBody>
          <a:bodyPr>
            <a:normAutofit/>
          </a:bodyPr>
          <a:lstStyle/>
          <a:p>
            <a:pPr marL="342900" indent="-342900">
              <a:buFont typeface="Arial" panose="020B0604020202020204" pitchFamily="34" charset="0"/>
              <a:buChar char="•"/>
            </a:pPr>
            <a:r>
              <a:rPr lang="en-US" dirty="0"/>
              <a:t>Which are critical to success?</a:t>
            </a:r>
          </a:p>
          <a:p>
            <a:pPr marL="342900" indent="-342900">
              <a:buFont typeface="Arial" panose="020B0604020202020204" pitchFamily="34" charset="0"/>
              <a:buChar char="•"/>
            </a:pPr>
            <a:r>
              <a:rPr lang="en-US" dirty="0"/>
              <a:t>Does this align with the institution’s strategic plan?</a:t>
            </a:r>
          </a:p>
          <a:p>
            <a:pPr marL="342900" indent="-342900">
              <a:buFont typeface="Arial" panose="020B0604020202020204" pitchFamily="34" charset="0"/>
              <a:buChar char="•"/>
            </a:pPr>
            <a:r>
              <a:rPr lang="en-US" dirty="0"/>
              <a:t>Do you have college leadership on-board?</a:t>
            </a:r>
          </a:p>
          <a:p>
            <a:pPr marL="342900" indent="-342900">
              <a:buFont typeface="Arial" panose="020B0604020202020204" pitchFamily="34" charset="0"/>
              <a:buChar char="•"/>
            </a:pPr>
            <a:r>
              <a:rPr lang="en-US" dirty="0"/>
              <a:t>Support your plan with performance data</a:t>
            </a:r>
          </a:p>
          <a:p>
            <a:pPr marL="1257300" lvl="1" indent="-342900">
              <a:buFont typeface="Arial" panose="020B0604020202020204" pitchFamily="34" charset="0"/>
              <a:buChar char="•"/>
            </a:pPr>
            <a:r>
              <a:rPr lang="en-US" dirty="0"/>
              <a:t>Use the QNPR and APR</a:t>
            </a:r>
          </a:p>
          <a:p>
            <a:pPr marL="1257300" lvl="1" indent="-342900">
              <a:buFont typeface="Arial" panose="020B0604020202020204" pitchFamily="34" charset="0"/>
              <a:buChar char="•"/>
            </a:pPr>
            <a:r>
              <a:rPr lang="en-US" dirty="0"/>
              <a:t>Enrollment</a:t>
            </a:r>
          </a:p>
          <a:p>
            <a:pPr marL="1257300" lvl="1" indent="-342900">
              <a:buFont typeface="Arial" panose="020B0604020202020204" pitchFamily="34" charset="0"/>
              <a:buChar char="•"/>
            </a:pPr>
            <a:r>
              <a:rPr lang="en-US" dirty="0"/>
              <a:t>Employment</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1" r="40823" b="-1"/>
          <a:stretch/>
        </p:blipFill>
        <p:spPr>
          <a:xfrm>
            <a:off x="21" y="10"/>
            <a:ext cx="2743180" cy="6857990"/>
          </a:xfrm>
          <a:prstGeom prst="rect">
            <a:avLst/>
          </a:prstGeom>
          <a:effectLst/>
        </p:spPr>
      </p:pic>
    </p:spTree>
    <p:extLst>
      <p:ext uri="{BB962C8B-B14F-4D97-AF65-F5344CB8AC3E}">
        <p14:creationId xmlns:p14="http://schemas.microsoft.com/office/powerpoint/2010/main" val="9088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6249" y="159250"/>
            <a:ext cx="8077137" cy="1967934"/>
          </a:xfrm>
        </p:spPr>
        <p:txBody>
          <a:bodyPr numCol="1">
            <a:normAutofit/>
          </a:bodyPr>
          <a:lstStyle/>
          <a:p>
            <a:pPr lvl="0">
              <a:spcBef>
                <a:spcPts val="0"/>
              </a:spcBef>
              <a:buClrTx/>
              <a:buSzTx/>
            </a:pPr>
            <a:endParaRPr lang="en-US" sz="2800" b="0" dirty="0"/>
          </a:p>
          <a:p>
            <a:pPr lvl="0">
              <a:spcBef>
                <a:spcPts val="0"/>
              </a:spcBef>
              <a:buClrTx/>
              <a:buSzTx/>
            </a:pPr>
            <a:endParaRPr lang="en-US" sz="2800" b="0" dirty="0"/>
          </a:p>
          <a:p>
            <a:pPr lvl="0">
              <a:spcBef>
                <a:spcPts val="0"/>
              </a:spcBef>
              <a:buClrTx/>
              <a:buSzTx/>
            </a:pPr>
            <a:endParaRPr lang="en-US" sz="2800" b="0" dirty="0"/>
          </a:p>
          <a:p>
            <a:pPr lvl="0">
              <a:spcBef>
                <a:spcPts val="0"/>
              </a:spcBef>
              <a:buClrTx/>
              <a:buSzTx/>
            </a:pPr>
            <a:r>
              <a:rPr lang="en-US" sz="2800" b="0" dirty="0"/>
              <a:t>KanTRAIN</a:t>
            </a:r>
            <a:endParaRPr lang="en-US" sz="1800" b="0" dirty="0">
              <a:solidFill>
                <a:prstClr val="black"/>
              </a:solidFill>
            </a:endParaRPr>
          </a:p>
          <a:p>
            <a:pPr lvl="0" algn="l">
              <a:spcBef>
                <a:spcPts val="0"/>
              </a:spcBef>
              <a:buClrTx/>
              <a:buSzTx/>
            </a:pPr>
            <a:endParaRPr lang="en-US" sz="1600" b="0" dirty="0">
              <a:solidFill>
                <a:prstClr val="black"/>
              </a:solidFill>
            </a:endParaRPr>
          </a:p>
          <a:p>
            <a:endParaRPr lang="en-US" dirty="0"/>
          </a:p>
        </p:txBody>
      </p:sp>
      <p:sp>
        <p:nvSpPr>
          <p:cNvPr id="6" name="Text Placeholder 4"/>
          <p:cNvSpPr txBox="1">
            <a:spLocks/>
          </p:cNvSpPr>
          <p:nvPr/>
        </p:nvSpPr>
        <p:spPr>
          <a:xfrm>
            <a:off x="298383" y="1982804"/>
            <a:ext cx="8537609" cy="1309035"/>
          </a:xfrm>
          <a:prstGeom prst="rect">
            <a:avLst/>
          </a:prstGeom>
        </p:spPr>
        <p:txBody>
          <a:bodyPr vert="horz" numCol="3"/>
          <a:lstStyle>
            <a:lvl1pPr marL="0" indent="0" algn="ctr" defTabSz="914400" rtl="0" eaLnBrk="1" latinLnBrk="0" hangingPunct="1">
              <a:spcBef>
                <a:spcPts val="2000"/>
              </a:spcBef>
              <a:buClr>
                <a:schemeClr val="bg1">
                  <a:lumMod val="65000"/>
                </a:schemeClr>
              </a:buClr>
              <a:buSzPct val="90000"/>
              <a:buFont typeface="Lucida Grande"/>
              <a:buNone/>
              <a:defRPr sz="2400" b="1" i="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Lucida Grande"/>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Lucida Grande"/>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Lucida Grande"/>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Lucida Grande"/>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a:spcBef>
                <a:spcPts val="0"/>
              </a:spcBef>
              <a:buClrTx/>
              <a:buSzTx/>
            </a:pPr>
            <a:endParaRPr lang="en-US" sz="1800" b="0" dirty="0">
              <a:solidFill>
                <a:prstClr val="black"/>
              </a:solidFill>
            </a:endParaRPr>
          </a:p>
          <a:p>
            <a:pPr>
              <a:spcBef>
                <a:spcPts val="0"/>
              </a:spcBef>
              <a:buClrTx/>
              <a:buSzTx/>
            </a:pPr>
            <a:r>
              <a:rPr lang="en-US" sz="1800" b="0" dirty="0">
                <a:solidFill>
                  <a:prstClr val="black"/>
                </a:solidFill>
              </a:rPr>
              <a:t>Christa Smith</a:t>
            </a:r>
          </a:p>
          <a:p>
            <a:pPr>
              <a:spcBef>
                <a:spcPts val="0"/>
              </a:spcBef>
              <a:buClrTx/>
              <a:buSzTx/>
            </a:pPr>
            <a:r>
              <a:rPr lang="en-US" sz="1600" b="0" dirty="0" err="1">
                <a:solidFill>
                  <a:prstClr val="black"/>
                </a:solidFill>
              </a:rPr>
              <a:t>KanTRAIN</a:t>
            </a:r>
            <a:r>
              <a:rPr lang="en-US" sz="1600" b="0" dirty="0">
                <a:solidFill>
                  <a:prstClr val="black"/>
                </a:solidFill>
              </a:rPr>
              <a:t> Research Analyst</a:t>
            </a:r>
          </a:p>
          <a:p>
            <a:pPr>
              <a:spcBef>
                <a:spcPts val="0"/>
              </a:spcBef>
              <a:buClrTx/>
              <a:buSzTx/>
            </a:pPr>
            <a:r>
              <a:rPr lang="en-US" sz="1600" b="0" dirty="0">
                <a:solidFill>
                  <a:prstClr val="black"/>
                </a:solidFill>
                <a:hlinkClick r:id="rId2"/>
              </a:rPr>
              <a:t>christa.smith@washburn.edu</a:t>
            </a:r>
            <a:endParaRPr lang="en-US" sz="1600" b="0" dirty="0">
              <a:solidFill>
                <a:prstClr val="black"/>
              </a:solidFill>
            </a:endParaRPr>
          </a:p>
          <a:p>
            <a:pPr>
              <a:spcBef>
                <a:spcPts val="0"/>
              </a:spcBef>
              <a:buClrTx/>
              <a:buSzTx/>
            </a:pPr>
            <a:r>
              <a:rPr lang="en-US" sz="1600" b="0" dirty="0">
                <a:solidFill>
                  <a:prstClr val="black"/>
                </a:solidFill>
              </a:rPr>
              <a:t>785-670-2288</a:t>
            </a: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r>
              <a:rPr lang="en-US" sz="1800" b="0" dirty="0">
                <a:solidFill>
                  <a:prstClr val="black"/>
                </a:solidFill>
              </a:rPr>
              <a:t>Debra </a:t>
            </a:r>
            <a:r>
              <a:rPr lang="en-US" sz="1800" b="0" dirty="0" err="1">
                <a:solidFill>
                  <a:prstClr val="black"/>
                </a:solidFill>
              </a:rPr>
              <a:t>Mikulka</a:t>
            </a:r>
            <a:endParaRPr lang="en-US" sz="1800" b="0" dirty="0">
              <a:solidFill>
                <a:prstClr val="black"/>
              </a:solidFill>
            </a:endParaRPr>
          </a:p>
          <a:p>
            <a:pPr>
              <a:spcBef>
                <a:spcPts val="0"/>
              </a:spcBef>
              <a:buClrTx/>
              <a:buSzTx/>
            </a:pPr>
            <a:r>
              <a:rPr lang="en-US" sz="1600" b="0" dirty="0" err="1">
                <a:solidFill>
                  <a:prstClr val="black"/>
                </a:solidFill>
              </a:rPr>
              <a:t>KanTRAIN</a:t>
            </a:r>
            <a:r>
              <a:rPr lang="en-US" sz="1600" b="0" dirty="0">
                <a:solidFill>
                  <a:prstClr val="black"/>
                </a:solidFill>
              </a:rPr>
              <a:t> Project Director</a:t>
            </a:r>
          </a:p>
          <a:p>
            <a:pPr>
              <a:spcBef>
                <a:spcPts val="0"/>
              </a:spcBef>
              <a:buClrTx/>
              <a:buSzTx/>
            </a:pPr>
            <a:r>
              <a:rPr lang="en-US" sz="1600" b="0" dirty="0">
                <a:solidFill>
                  <a:prstClr val="black"/>
                </a:solidFill>
                <a:hlinkClick r:id="rId3"/>
              </a:rPr>
              <a:t>debra.mikulka@washburn.edu</a:t>
            </a:r>
            <a:endParaRPr lang="en-US" sz="1600" b="0" dirty="0">
              <a:solidFill>
                <a:prstClr val="black"/>
              </a:solidFill>
            </a:endParaRPr>
          </a:p>
          <a:p>
            <a:pPr>
              <a:spcBef>
                <a:spcPts val="0"/>
              </a:spcBef>
            </a:pPr>
            <a:r>
              <a:rPr lang="en-US" sz="1600" b="0" dirty="0">
                <a:solidFill>
                  <a:prstClr val="black"/>
                </a:solidFill>
              </a:rPr>
              <a:t>785-670-1403</a:t>
            </a: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r>
              <a:rPr lang="en-US" sz="1800" b="0" dirty="0">
                <a:solidFill>
                  <a:prstClr val="black"/>
                </a:solidFill>
              </a:rPr>
              <a:t>Pamela Combes</a:t>
            </a:r>
          </a:p>
          <a:p>
            <a:pPr>
              <a:spcBef>
                <a:spcPts val="0"/>
              </a:spcBef>
            </a:pPr>
            <a:r>
              <a:rPr lang="en-US" sz="1600" b="0" dirty="0" err="1">
                <a:solidFill>
                  <a:prstClr val="black"/>
                </a:solidFill>
              </a:rPr>
              <a:t>KanTRAIN</a:t>
            </a:r>
            <a:r>
              <a:rPr lang="en-US" sz="1600" b="0" dirty="0">
                <a:solidFill>
                  <a:prstClr val="black"/>
                </a:solidFill>
              </a:rPr>
              <a:t> Grant Director</a:t>
            </a:r>
          </a:p>
          <a:p>
            <a:pPr>
              <a:spcBef>
                <a:spcPts val="0"/>
              </a:spcBef>
            </a:pPr>
            <a:r>
              <a:rPr lang="en-US" sz="1600" b="0" dirty="0">
                <a:solidFill>
                  <a:prstClr val="black"/>
                </a:solidFill>
                <a:hlinkClick r:id="rId4"/>
              </a:rPr>
              <a:t>pcombes@fhtc.edu</a:t>
            </a:r>
            <a:endParaRPr lang="en-US" sz="1600" b="0" dirty="0">
              <a:solidFill>
                <a:prstClr val="black"/>
              </a:solidFill>
            </a:endParaRPr>
          </a:p>
          <a:p>
            <a:pPr>
              <a:spcBef>
                <a:spcPts val="0"/>
              </a:spcBef>
            </a:pPr>
            <a:r>
              <a:rPr lang="en-US" sz="1600" b="0" dirty="0">
                <a:solidFill>
                  <a:prstClr val="black"/>
                </a:solidFill>
              </a:rPr>
              <a:t>785-670-</a:t>
            </a:r>
          </a:p>
          <a:p>
            <a:pPr>
              <a:spcBef>
                <a:spcPts val="0"/>
              </a:spcBef>
            </a:pPr>
            <a:endParaRPr lang="en-US" sz="1600" b="0" dirty="0">
              <a:solidFill>
                <a:prstClr val="black"/>
              </a:solidFill>
            </a:endParaRPr>
          </a:p>
          <a:p>
            <a:pPr>
              <a:spcBef>
                <a:spcPts val="0"/>
              </a:spcBef>
            </a:pPr>
            <a:endParaRPr lang="en-US" sz="1600" b="0" dirty="0"/>
          </a:p>
          <a:p>
            <a:pPr>
              <a:spcBef>
                <a:spcPts val="0"/>
              </a:spcBef>
            </a:pPr>
            <a:endParaRPr lang="en-US" sz="1600" b="0" dirty="0"/>
          </a:p>
          <a:p>
            <a:pPr algn="l">
              <a:spcBef>
                <a:spcPts val="0"/>
              </a:spcBef>
              <a:buClrTx/>
              <a:buSzTx/>
            </a:pPr>
            <a:endParaRPr lang="en-US" sz="1600" b="0" dirty="0">
              <a:solidFill>
                <a:prstClr val="black"/>
              </a:solidFill>
            </a:endParaRPr>
          </a:p>
          <a:p>
            <a:endParaRPr lang="en-US" dirty="0"/>
          </a:p>
        </p:txBody>
      </p:sp>
    </p:spTree>
    <p:extLst>
      <p:ext uri="{BB962C8B-B14F-4D97-AF65-F5344CB8AC3E}">
        <p14:creationId xmlns:p14="http://schemas.microsoft.com/office/powerpoint/2010/main" val="178970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ing-blu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532" y="2220558"/>
            <a:ext cx="2463800" cy="2463800"/>
          </a:xfrm>
          <a:prstGeom prst="rect">
            <a:avLst/>
          </a:prstGeom>
        </p:spPr>
      </p:pic>
      <p:sp>
        <p:nvSpPr>
          <p:cNvPr id="5" name="Title Placeholder 1"/>
          <p:cNvSpPr txBox="1">
            <a:spLocks/>
          </p:cNvSpPr>
          <p:nvPr/>
        </p:nvSpPr>
        <p:spPr>
          <a:xfrm>
            <a:off x="3242234" y="274638"/>
            <a:ext cx="590176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Q&amp;A</a:t>
            </a:r>
          </a:p>
        </p:txBody>
      </p:sp>
    </p:spTree>
    <p:extLst>
      <p:ext uri="{BB962C8B-B14F-4D97-AF65-F5344CB8AC3E}">
        <p14:creationId xmlns:p14="http://schemas.microsoft.com/office/powerpoint/2010/main" val="26286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2588454"/>
            <a:ext cx="8238807" cy="2405576"/>
          </a:xfrm>
        </p:spPr>
        <p:txBody>
          <a:bodyPr>
            <a:normAutofit/>
          </a:bodyPr>
          <a:lstStyle/>
          <a:p>
            <a:pPr marL="0" indent="0" algn="ctr">
              <a:buNone/>
            </a:pPr>
            <a:r>
              <a:rPr lang="en-US" sz="4800" dirty="0"/>
              <a:t>IMPACT Consortium</a:t>
            </a:r>
          </a:p>
        </p:txBody>
      </p:sp>
    </p:spTree>
    <p:extLst>
      <p:ext uri="{BB962C8B-B14F-4D97-AF65-F5344CB8AC3E}">
        <p14:creationId xmlns:p14="http://schemas.microsoft.com/office/powerpoint/2010/main" val="132074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47802"/>
            <a:ext cx="8229600" cy="4794378"/>
          </a:xfrm>
        </p:spPr>
        <p:txBody>
          <a:bodyPr>
            <a:normAutofit/>
          </a:bodyPr>
          <a:lstStyle/>
          <a:p>
            <a:pPr marL="0" indent="0">
              <a:buNone/>
            </a:pPr>
            <a:endParaRPr lang="en-US" sz="2800" dirty="0"/>
          </a:p>
          <a:p>
            <a:pPr marL="0" indent="0">
              <a:buNone/>
            </a:pPr>
            <a:endParaRPr lang="en-US" sz="2800" dirty="0"/>
          </a:p>
          <a:p>
            <a:pPr marL="0" indent="0">
              <a:buNone/>
            </a:pPr>
            <a:r>
              <a:rPr lang="en-US" sz="2800" dirty="0"/>
              <a:t>Career Pathway Scorecard</a:t>
            </a:r>
          </a:p>
          <a:p>
            <a:pPr marL="0" indent="0" algn="ctr">
              <a:buNone/>
            </a:pPr>
            <a:endParaRPr lang="en-US" dirty="0"/>
          </a:p>
          <a:p>
            <a:r>
              <a:rPr lang="en-US" dirty="0"/>
              <a:t>TAACCCT 4, Exceeding the Cap</a:t>
            </a:r>
          </a:p>
          <a:p>
            <a:r>
              <a:rPr lang="en-US" b="1" dirty="0"/>
              <a:t>A</a:t>
            </a:r>
            <a:r>
              <a:rPr lang="en-US" dirty="0"/>
              <a:t>dvancing </a:t>
            </a:r>
            <a:r>
              <a:rPr lang="en-US" b="1" dirty="0"/>
              <a:t>C</a:t>
            </a:r>
            <a:r>
              <a:rPr lang="en-US" dirty="0"/>
              <a:t>areers of </a:t>
            </a:r>
            <a:r>
              <a:rPr lang="en-US" b="1" dirty="0"/>
              <a:t>T</a:t>
            </a:r>
            <a:r>
              <a:rPr lang="en-US" dirty="0"/>
              <a:t>AA and </a:t>
            </a:r>
            <a:r>
              <a:rPr lang="en-US" b="1" dirty="0"/>
              <a:t>T</a:t>
            </a:r>
            <a:r>
              <a:rPr lang="en-US" dirty="0"/>
              <a:t>ransitioners (ACT2)</a:t>
            </a:r>
          </a:p>
          <a:p>
            <a:pPr marL="0" indent="0">
              <a:buNone/>
            </a:pPr>
            <a:endParaRPr lang="en-US" dirty="0"/>
          </a:p>
          <a:p>
            <a:pPr marL="0" indent="0">
              <a:buNone/>
            </a:pPr>
            <a:r>
              <a:rPr lang="en-US" dirty="0"/>
              <a:t>Take Career Pathway Advancement in Wisconsin to Greater Scale and Alignment.</a:t>
            </a:r>
          </a:p>
          <a:p>
            <a:pPr marL="0" indent="0">
              <a:buNone/>
            </a:pPr>
            <a:endParaRPr lang="en-US" dirty="0"/>
          </a:p>
          <a:p>
            <a:pPr marL="0" indent="0" algn="ctr">
              <a:buNone/>
            </a:pPr>
            <a:r>
              <a:rPr lang="en-US" dirty="0"/>
              <a:t>Using Data to Inform Decisions</a:t>
            </a:r>
          </a:p>
          <a:p>
            <a:pPr marL="0" indent="0">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950" y="1081087"/>
            <a:ext cx="3502098" cy="996680"/>
          </a:xfrm>
          <a:prstGeom prst="rect">
            <a:avLst/>
          </a:prstGeom>
        </p:spPr>
      </p:pic>
    </p:spTree>
    <p:extLst>
      <p:ext uri="{BB962C8B-B14F-4D97-AF65-F5344CB8AC3E}">
        <p14:creationId xmlns:p14="http://schemas.microsoft.com/office/powerpoint/2010/main" val="113795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Placeholder 1"/>
          <p:cNvSpPr txBox="1">
            <a:spLocks/>
          </p:cNvSpPr>
          <p:nvPr/>
        </p:nvSpPr>
        <p:spPr>
          <a:xfrm>
            <a:off x="3242235" y="274638"/>
            <a:ext cx="5444564"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chemeClr val="bg1"/>
              </a:solidFill>
            </a:endParaRPr>
          </a:p>
        </p:txBody>
      </p:sp>
      <p:pic>
        <p:nvPicPr>
          <p:cNvPr id="2" name="Picture 1"/>
          <p:cNvPicPr>
            <a:picLocks noChangeAspect="1"/>
          </p:cNvPicPr>
          <p:nvPr/>
        </p:nvPicPr>
        <p:blipFill>
          <a:blip r:embed="rId3"/>
          <a:stretch>
            <a:fillRect/>
          </a:stretch>
        </p:blipFill>
        <p:spPr>
          <a:xfrm>
            <a:off x="3350644" y="1052827"/>
            <a:ext cx="5336155" cy="5727418"/>
          </a:xfrm>
          <a:prstGeom prst="rect">
            <a:avLst/>
          </a:prstGeom>
        </p:spPr>
      </p:pic>
      <p:sp>
        <p:nvSpPr>
          <p:cNvPr id="3" name="TextBox 2"/>
          <p:cNvSpPr txBox="1"/>
          <p:nvPr/>
        </p:nvSpPr>
        <p:spPr>
          <a:xfrm>
            <a:off x="162179" y="1275973"/>
            <a:ext cx="3080056" cy="5109091"/>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Using Data to Inform Decisions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20 Indicators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Key Transition Points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Multiple Data Sources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Institutional Research Staff</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Curriculum Development/Approval Process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3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22392" r="18718" b="3796"/>
          <a:stretch/>
        </p:blipFill>
        <p:spPr>
          <a:xfrm>
            <a:off x="577526" y="1442701"/>
            <a:ext cx="8042767" cy="4659520"/>
          </a:xfrm>
          <a:prstGeom prst="rect">
            <a:avLst/>
          </a:prstGeom>
        </p:spPr>
      </p:pic>
      <p:sp>
        <p:nvSpPr>
          <p:cNvPr id="6" name="Rectangle 5"/>
          <p:cNvSpPr/>
          <p:nvPr/>
        </p:nvSpPr>
        <p:spPr>
          <a:xfrm>
            <a:off x="3172408" y="168170"/>
            <a:ext cx="6092889" cy="830997"/>
          </a:xfrm>
          <a:prstGeom prst="rect">
            <a:avLst/>
          </a:prstGeom>
        </p:spPr>
        <p:txBody>
          <a:bodyPr wrap="square">
            <a:spAutoFit/>
          </a:bodyPr>
          <a:lstStyle/>
          <a:p>
            <a:pPr>
              <a:lnSpc>
                <a:spcPct val="150000"/>
              </a:lnSpc>
            </a:pPr>
            <a:r>
              <a:rPr lang="en-US" sz="3200" dirty="0">
                <a:solidFill>
                  <a:schemeClr val="bg1"/>
                </a:solidFill>
                <a:latin typeface="Arial" panose="020B0604020202020204" pitchFamily="34" charset="0"/>
                <a:cs typeface="Arial" panose="020B0604020202020204" pitchFamily="34" charset="0"/>
              </a:rPr>
              <a:t>Sustained In Policy and Practice</a:t>
            </a:r>
          </a:p>
        </p:txBody>
      </p:sp>
    </p:spTree>
    <p:extLst>
      <p:ext uri="{BB962C8B-B14F-4D97-AF65-F5344CB8AC3E}">
        <p14:creationId xmlns:p14="http://schemas.microsoft.com/office/powerpoint/2010/main" val="2005482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ing-blu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532" y="2220558"/>
            <a:ext cx="2463800" cy="2463800"/>
          </a:xfrm>
          <a:prstGeom prst="rect">
            <a:avLst/>
          </a:prstGeom>
        </p:spPr>
      </p:pic>
      <p:sp>
        <p:nvSpPr>
          <p:cNvPr id="5" name="Title Placeholder 1"/>
          <p:cNvSpPr txBox="1">
            <a:spLocks/>
          </p:cNvSpPr>
          <p:nvPr/>
        </p:nvSpPr>
        <p:spPr>
          <a:xfrm>
            <a:off x="3242234" y="274638"/>
            <a:ext cx="590176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Q&amp;A</a:t>
            </a:r>
          </a:p>
        </p:txBody>
      </p:sp>
    </p:spTree>
    <p:extLst>
      <p:ext uri="{BB962C8B-B14F-4D97-AF65-F5344CB8AC3E}">
        <p14:creationId xmlns:p14="http://schemas.microsoft.com/office/powerpoint/2010/main" val="12866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2588454"/>
            <a:ext cx="8238807" cy="2405576"/>
          </a:xfrm>
        </p:spPr>
        <p:txBody>
          <a:bodyPr>
            <a:normAutofit/>
          </a:bodyPr>
          <a:lstStyle/>
          <a:p>
            <a:pPr marL="0" indent="0" algn="ctr">
              <a:buNone/>
            </a:pPr>
            <a:r>
              <a:rPr lang="en-US" sz="4800" dirty="0"/>
              <a:t>Ohio TechNet</a:t>
            </a:r>
          </a:p>
        </p:txBody>
      </p:sp>
    </p:spTree>
    <p:extLst>
      <p:ext uri="{BB962C8B-B14F-4D97-AF65-F5344CB8AC3E}">
        <p14:creationId xmlns:p14="http://schemas.microsoft.com/office/powerpoint/2010/main" val="451810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12"/>
          <p:cNvSpPr txBox="1"/>
          <p:nvPr/>
        </p:nvSpPr>
        <p:spPr>
          <a:xfrm>
            <a:off x="228600" y="3194904"/>
            <a:ext cx="8686800" cy="448841"/>
          </a:xfrm>
          <a:prstGeom prst="rect">
            <a:avLst/>
          </a:prstGeom>
        </p:spPr>
        <p:txBody>
          <a:bodyPr vert="horz" wrap="square" lIns="0" tIns="0" rIns="0" bIns="0" rtlCol="0">
            <a:spAutoFit/>
          </a:bodyPr>
          <a:lstStyle/>
          <a:p>
            <a:pPr algn="ctr">
              <a:lnSpc>
                <a:spcPts val="2100"/>
              </a:lnSpc>
            </a:pPr>
            <a:r>
              <a:rPr sz="1200" b="1" dirty="0">
                <a:solidFill>
                  <a:srgbClr val="2D6FB7"/>
                </a:solidFill>
                <a:latin typeface="Arial Black" panose="020B0A04020102020204" pitchFamily="34" charset="0"/>
                <a:cs typeface="Gill Sans MT"/>
              </a:rPr>
              <a:t>ADULTS ARE LEARNING INDUSTRY-RECOGNIZED SKILLS  FOR</a:t>
            </a:r>
            <a:r>
              <a:rPr lang="en-US" sz="1200" b="1" dirty="0">
                <a:solidFill>
                  <a:srgbClr val="2D6FB7"/>
                </a:solidFill>
                <a:latin typeface="Arial Black" panose="020B0A04020102020204" pitchFamily="34" charset="0"/>
                <a:cs typeface="Gill Sans MT"/>
              </a:rPr>
              <a:t> </a:t>
            </a:r>
            <a:r>
              <a:rPr sz="1200" b="1" dirty="0">
                <a:solidFill>
                  <a:srgbClr val="2D6FB7"/>
                </a:solidFill>
                <a:latin typeface="Arial Black" panose="020B0A04020102020204" pitchFamily="34" charset="0"/>
                <a:cs typeface="Gill Sans MT"/>
              </a:rPr>
              <a:t> IN-DEMAND OCCUPATIONS</a:t>
            </a:r>
            <a:endParaRPr sz="1200" dirty="0">
              <a:solidFill>
                <a:srgbClr val="2D6FB7"/>
              </a:solidFill>
              <a:latin typeface="Arial Black" panose="020B0A04020102020204" pitchFamily="34" charset="0"/>
              <a:cs typeface="Gill Sans MT"/>
            </a:endParaRPr>
          </a:p>
          <a:p>
            <a:pPr algn="ctr">
              <a:lnSpc>
                <a:spcPts val="1380"/>
              </a:lnSpc>
            </a:pPr>
            <a:r>
              <a:rPr sz="1000" spc="60" dirty="0">
                <a:cs typeface="Arial"/>
              </a:rPr>
              <a:t>that</a:t>
            </a:r>
            <a:r>
              <a:rPr sz="1000" spc="-50" dirty="0">
                <a:cs typeface="Arial"/>
              </a:rPr>
              <a:t> </a:t>
            </a:r>
            <a:r>
              <a:rPr sz="1000" spc="65" dirty="0">
                <a:cs typeface="Arial"/>
              </a:rPr>
              <a:t>provide</a:t>
            </a:r>
            <a:r>
              <a:rPr sz="1000" spc="-50" dirty="0">
                <a:cs typeface="Arial"/>
              </a:rPr>
              <a:t> </a:t>
            </a:r>
            <a:r>
              <a:rPr sz="1000" spc="85" dirty="0">
                <a:cs typeface="Arial"/>
              </a:rPr>
              <a:t>family-supporting</a:t>
            </a:r>
            <a:r>
              <a:rPr sz="1000" spc="-50" dirty="0">
                <a:cs typeface="Arial"/>
              </a:rPr>
              <a:t> </a:t>
            </a:r>
            <a:r>
              <a:rPr sz="1000" spc="20" dirty="0">
                <a:cs typeface="Arial"/>
              </a:rPr>
              <a:t>wages.</a:t>
            </a:r>
            <a:endParaRPr sz="1000" dirty="0">
              <a:cs typeface="Arial"/>
            </a:endParaRPr>
          </a:p>
        </p:txBody>
      </p:sp>
      <p:sp>
        <p:nvSpPr>
          <p:cNvPr id="10" name="Rectangle 9"/>
          <p:cNvSpPr/>
          <p:nvPr/>
        </p:nvSpPr>
        <p:spPr>
          <a:xfrm>
            <a:off x="1170412" y="3657600"/>
            <a:ext cx="1611630" cy="1219200"/>
          </a:xfrm>
          <a:prstGeom prst="rect">
            <a:avLst/>
          </a:prstGeom>
          <a:solidFill>
            <a:srgbClr val="2D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ts val="2760"/>
              </a:lnSpc>
              <a:spcBef>
                <a:spcPts val="730"/>
              </a:spcBef>
            </a:pPr>
            <a:r>
              <a:rPr lang="en-US" sz="2400" b="1" dirty="0">
                <a:solidFill>
                  <a:srgbClr val="FFFFFF"/>
                </a:solidFill>
                <a:latin typeface="Arial Black" panose="020B0A04020102020204" pitchFamily="34" charset="0"/>
                <a:cs typeface="Gill Sans MT"/>
              </a:rPr>
              <a:t>100+</a:t>
            </a:r>
            <a:endParaRPr lang="en-US" sz="2400" dirty="0">
              <a:solidFill>
                <a:prstClr val="black"/>
              </a:solidFill>
              <a:latin typeface="Arial Black" panose="020B0A04020102020204" pitchFamily="34" charset="0"/>
              <a:cs typeface="Gill Sans MT"/>
            </a:endParaRPr>
          </a:p>
          <a:p>
            <a:pPr lvl="0" algn="ctr">
              <a:lnSpc>
                <a:spcPts val="1320"/>
              </a:lnSpc>
            </a:pPr>
            <a:r>
              <a:rPr lang="en-US" sz="1200" dirty="0">
                <a:solidFill>
                  <a:srgbClr val="FFFFFF"/>
                </a:solidFill>
                <a:cs typeface="Lucida Sans"/>
              </a:rPr>
              <a:t>PROGRAMS CREATED OR ENHANCED</a:t>
            </a:r>
          </a:p>
        </p:txBody>
      </p:sp>
      <p:sp>
        <p:nvSpPr>
          <p:cNvPr id="11" name="Rectangle 10"/>
          <p:cNvSpPr/>
          <p:nvPr/>
        </p:nvSpPr>
        <p:spPr>
          <a:xfrm>
            <a:off x="2919354" y="3657600"/>
            <a:ext cx="1611630" cy="1219200"/>
          </a:xfrm>
          <a:prstGeom prst="rect">
            <a:avLst/>
          </a:prstGeom>
          <a:solidFill>
            <a:srgbClr val="2D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ts val="2760"/>
              </a:lnSpc>
              <a:spcBef>
                <a:spcPts val="730"/>
              </a:spcBef>
            </a:pPr>
            <a:r>
              <a:rPr lang="en-US" sz="2400" b="1" dirty="0">
                <a:solidFill>
                  <a:srgbClr val="FFFFFF"/>
                </a:solidFill>
                <a:latin typeface="Arial Black" panose="020B0A04020102020204" pitchFamily="34" charset="0"/>
                <a:cs typeface="Gill Sans MT"/>
              </a:rPr>
              <a:t>1451</a:t>
            </a:r>
            <a:endParaRPr lang="en-US" sz="2400" dirty="0">
              <a:solidFill>
                <a:prstClr val="black"/>
              </a:solidFill>
              <a:latin typeface="Arial Black" panose="020B0A04020102020204" pitchFamily="34" charset="0"/>
              <a:cs typeface="Gill Sans MT"/>
            </a:endParaRPr>
          </a:p>
          <a:p>
            <a:pPr lvl="0" algn="ctr">
              <a:lnSpc>
                <a:spcPts val="1320"/>
              </a:lnSpc>
            </a:pPr>
            <a:r>
              <a:rPr lang="en-US" sz="1200" dirty="0">
                <a:solidFill>
                  <a:srgbClr val="FFFFFF"/>
                </a:solidFill>
                <a:cs typeface="Lucida Sans"/>
              </a:rPr>
              <a:t>INDIVIDUALS ENROLLED</a:t>
            </a:r>
          </a:p>
          <a:p>
            <a:pPr lvl="0" algn="ctr">
              <a:lnSpc>
                <a:spcPts val="1320"/>
              </a:lnSpc>
            </a:pPr>
            <a:r>
              <a:rPr lang="en-US" sz="1200" dirty="0">
                <a:solidFill>
                  <a:srgbClr val="FFFFFF"/>
                </a:solidFill>
                <a:cs typeface="Lucida Sans"/>
              </a:rPr>
              <a:t>IN OTN PROGRAMS</a:t>
            </a:r>
          </a:p>
        </p:txBody>
      </p:sp>
      <p:sp>
        <p:nvSpPr>
          <p:cNvPr id="12" name="Rectangle 11"/>
          <p:cNvSpPr/>
          <p:nvPr/>
        </p:nvSpPr>
        <p:spPr>
          <a:xfrm>
            <a:off x="4674174" y="3657600"/>
            <a:ext cx="1611630" cy="1219200"/>
          </a:xfrm>
          <a:prstGeom prst="rect">
            <a:avLst/>
          </a:prstGeom>
          <a:solidFill>
            <a:srgbClr val="2D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ts val="2760"/>
              </a:lnSpc>
              <a:spcBef>
                <a:spcPts val="730"/>
              </a:spcBef>
            </a:pPr>
            <a:r>
              <a:rPr lang="en-US" sz="2400" b="1" dirty="0">
                <a:solidFill>
                  <a:srgbClr val="FFFFFF"/>
                </a:solidFill>
                <a:latin typeface="Arial Black" panose="020B0A04020102020204" pitchFamily="34" charset="0"/>
                <a:cs typeface="Gill Sans MT"/>
              </a:rPr>
              <a:t>1025</a:t>
            </a:r>
            <a:endParaRPr lang="en-US" sz="2400" dirty="0">
              <a:solidFill>
                <a:prstClr val="black"/>
              </a:solidFill>
              <a:latin typeface="Arial Black" panose="020B0A04020102020204" pitchFamily="34" charset="0"/>
              <a:cs typeface="Gill Sans MT"/>
            </a:endParaRPr>
          </a:p>
          <a:p>
            <a:pPr lvl="0" algn="ctr">
              <a:lnSpc>
                <a:spcPts val="1320"/>
              </a:lnSpc>
            </a:pPr>
            <a:r>
              <a:rPr lang="en-US" sz="1200" dirty="0">
                <a:solidFill>
                  <a:srgbClr val="FFFFFF"/>
                </a:solidFill>
                <a:latin typeface="Museo Sans 700"/>
                <a:cs typeface="Lucida Sans"/>
              </a:rPr>
              <a:t>CREDENTIALS  EARNED BY</a:t>
            </a:r>
          </a:p>
          <a:p>
            <a:pPr lvl="0" algn="ctr">
              <a:lnSpc>
                <a:spcPts val="1320"/>
              </a:lnSpc>
            </a:pPr>
            <a:r>
              <a:rPr lang="en-US" sz="1200" dirty="0">
                <a:solidFill>
                  <a:srgbClr val="FFFFFF"/>
                </a:solidFill>
                <a:latin typeface="Museo Sans 700"/>
                <a:cs typeface="Lucida Sans"/>
              </a:rPr>
              <a:t>STUDENTS IN OTN        PROGRAMS</a:t>
            </a:r>
          </a:p>
        </p:txBody>
      </p:sp>
      <p:sp>
        <p:nvSpPr>
          <p:cNvPr id="13" name="Rectangle 12"/>
          <p:cNvSpPr/>
          <p:nvPr/>
        </p:nvSpPr>
        <p:spPr>
          <a:xfrm>
            <a:off x="6423525" y="3657600"/>
            <a:ext cx="1611630" cy="1219200"/>
          </a:xfrm>
          <a:prstGeom prst="rect">
            <a:avLst/>
          </a:prstGeom>
          <a:solidFill>
            <a:srgbClr val="2D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ts val="2760"/>
              </a:lnSpc>
              <a:spcBef>
                <a:spcPts val="730"/>
              </a:spcBef>
            </a:pPr>
            <a:r>
              <a:rPr lang="en-US" sz="2400" b="1" dirty="0">
                <a:solidFill>
                  <a:srgbClr val="FFFFFF"/>
                </a:solidFill>
                <a:latin typeface="Arial Black" panose="020B0A04020102020204" pitchFamily="34" charset="0"/>
                <a:cs typeface="Gill Sans MT"/>
              </a:rPr>
              <a:t>300+</a:t>
            </a:r>
            <a:endParaRPr lang="en-US" sz="2400" dirty="0">
              <a:solidFill>
                <a:prstClr val="black"/>
              </a:solidFill>
              <a:latin typeface="Arial Black" panose="020B0A04020102020204" pitchFamily="34" charset="0"/>
              <a:cs typeface="Gill Sans MT"/>
            </a:endParaRPr>
          </a:p>
          <a:p>
            <a:pPr lvl="0" algn="ctr">
              <a:lnSpc>
                <a:spcPts val="1320"/>
              </a:lnSpc>
            </a:pPr>
            <a:r>
              <a:rPr lang="en-US" sz="1200" dirty="0">
                <a:solidFill>
                  <a:srgbClr val="FFFFFF"/>
                </a:solidFill>
                <a:latin typeface="+mj-lt"/>
                <a:cs typeface="Lucida Sans"/>
              </a:rPr>
              <a:t>EMPLOYER</a:t>
            </a:r>
          </a:p>
          <a:p>
            <a:pPr lvl="0" algn="ctr">
              <a:lnSpc>
                <a:spcPts val="1320"/>
              </a:lnSpc>
            </a:pPr>
            <a:r>
              <a:rPr lang="en-US" sz="1200" dirty="0">
                <a:solidFill>
                  <a:srgbClr val="FFFFFF"/>
                </a:solidFill>
                <a:latin typeface="+mj-lt"/>
                <a:cs typeface="Lucida Sans"/>
              </a:rPr>
              <a:t>PARTNERS</a:t>
            </a:r>
          </a:p>
          <a:p>
            <a:pPr lvl="0" algn="ctr">
              <a:lnSpc>
                <a:spcPts val="1320"/>
              </a:lnSpc>
            </a:pPr>
            <a:r>
              <a:rPr lang="en-US" sz="1200" dirty="0">
                <a:solidFill>
                  <a:srgbClr val="FFFFFF"/>
                </a:solidFill>
                <a:latin typeface="+mj-lt"/>
                <a:cs typeface="Lucida Sans"/>
              </a:rPr>
              <a:t>ENGAGED</a:t>
            </a:r>
          </a:p>
        </p:txBody>
      </p:sp>
      <p:sp>
        <p:nvSpPr>
          <p:cNvPr id="14" name="Rectangle 13"/>
          <p:cNvSpPr/>
          <p:nvPr/>
        </p:nvSpPr>
        <p:spPr>
          <a:xfrm>
            <a:off x="0" y="685800"/>
            <a:ext cx="9144000" cy="523220"/>
          </a:xfrm>
          <a:prstGeom prst="rect">
            <a:avLst/>
          </a:prstGeom>
        </p:spPr>
        <p:txBody>
          <a:bodyPr wrap="square">
            <a:spAutoFit/>
          </a:bodyPr>
          <a:lstStyle/>
          <a:p>
            <a:pPr algn="ctr"/>
            <a:r>
              <a:rPr lang="en-US" sz="1400" dirty="0">
                <a:latin typeface="Arial Black" panose="020B0A04020102020204" pitchFamily="34" charset="0"/>
              </a:rPr>
              <a:t>Ohio TechNet </a:t>
            </a:r>
            <a:r>
              <a:rPr lang="en-US" sz="1400" b="1" dirty="0">
                <a:solidFill>
                  <a:srgbClr val="C00000"/>
                </a:solidFill>
                <a:latin typeface="Arial Black" panose="020B0A04020102020204" pitchFamily="34" charset="0"/>
              </a:rPr>
              <a:t>ADDRESSES THE SKILLS GAP </a:t>
            </a:r>
            <a:r>
              <a:rPr lang="en-US" sz="1400" dirty="0">
                <a:latin typeface="Arial Black" panose="020B0A04020102020204" pitchFamily="34" charset="0"/>
              </a:rPr>
              <a:t>by developing</a:t>
            </a:r>
          </a:p>
          <a:p>
            <a:pPr algn="ctr"/>
            <a:r>
              <a:rPr lang="en-US" sz="1400" b="1" dirty="0">
                <a:solidFill>
                  <a:srgbClr val="C00000"/>
                </a:solidFill>
                <a:latin typeface="Arial Black" panose="020B0A04020102020204" pitchFamily="34" charset="0"/>
              </a:rPr>
              <a:t>TARGETED MANUFACTURING TRAINING PROGRAMS </a:t>
            </a:r>
            <a:r>
              <a:rPr lang="en-US" sz="1400" dirty="0">
                <a:latin typeface="Arial Black" panose="020B0A04020102020204" pitchFamily="34" charset="0"/>
              </a:rPr>
              <a:t>for transitioning adults.</a:t>
            </a:r>
          </a:p>
        </p:txBody>
      </p:sp>
      <p:cxnSp>
        <p:nvCxnSpPr>
          <p:cNvPr id="18" name="Straight Connector 17"/>
          <p:cNvCxnSpPr/>
          <p:nvPr/>
        </p:nvCxnSpPr>
        <p:spPr>
          <a:xfrm>
            <a:off x="228600" y="3124200"/>
            <a:ext cx="8686800" cy="0"/>
          </a:xfrm>
          <a:prstGeom prst="line">
            <a:avLst/>
          </a:prstGeom>
          <a:ln w="2857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bject 29"/>
          <p:cNvSpPr/>
          <p:nvPr/>
        </p:nvSpPr>
        <p:spPr>
          <a:xfrm>
            <a:off x="6553200" y="1185879"/>
            <a:ext cx="2139066" cy="2014521"/>
          </a:xfrm>
          <a:prstGeom prst="rect">
            <a:avLst/>
          </a:prstGeom>
          <a:blipFill>
            <a:blip r:embed="rId2" cstate="print"/>
            <a:stretch>
              <a:fillRect/>
            </a:stretch>
          </a:blipFill>
        </p:spPr>
        <p:txBody>
          <a:bodyPr wrap="square" lIns="0" tIns="0" rIns="0" bIns="0" rtlCol="0"/>
          <a:lstStyle/>
          <a:p>
            <a:endParaRPr/>
          </a:p>
        </p:txBody>
      </p:sp>
      <p:sp>
        <p:nvSpPr>
          <p:cNvPr id="25" name="object 4"/>
          <p:cNvSpPr/>
          <p:nvPr/>
        </p:nvSpPr>
        <p:spPr>
          <a:xfrm>
            <a:off x="2133600" y="5949386"/>
            <a:ext cx="1059676" cy="208818"/>
          </a:xfrm>
          <a:prstGeom prst="rect">
            <a:avLst/>
          </a:prstGeom>
          <a:blipFill>
            <a:blip r:embed="rId3" cstate="print"/>
            <a:stretch>
              <a:fillRect/>
            </a:stretch>
          </a:blipFill>
        </p:spPr>
        <p:txBody>
          <a:bodyPr wrap="square" lIns="0" tIns="0" rIns="0" bIns="0" rtlCol="0"/>
          <a:lstStyle/>
          <a:p>
            <a:endParaRPr/>
          </a:p>
        </p:txBody>
      </p:sp>
      <p:sp>
        <p:nvSpPr>
          <p:cNvPr id="26" name="object 31"/>
          <p:cNvSpPr/>
          <p:nvPr/>
        </p:nvSpPr>
        <p:spPr>
          <a:xfrm>
            <a:off x="1199504" y="6394072"/>
            <a:ext cx="1055400" cy="351764"/>
          </a:xfrm>
          <a:prstGeom prst="rect">
            <a:avLst/>
          </a:prstGeom>
          <a:blipFill>
            <a:blip r:embed="rId4" cstate="print"/>
            <a:stretch>
              <a:fillRect/>
            </a:stretch>
          </a:blipFill>
        </p:spPr>
        <p:txBody>
          <a:bodyPr wrap="square" lIns="0" tIns="0" rIns="0" bIns="0" rtlCol="0"/>
          <a:lstStyle/>
          <a:p>
            <a:endParaRPr/>
          </a:p>
        </p:txBody>
      </p:sp>
      <p:sp>
        <p:nvSpPr>
          <p:cNvPr id="27" name="object 32"/>
          <p:cNvSpPr/>
          <p:nvPr/>
        </p:nvSpPr>
        <p:spPr>
          <a:xfrm>
            <a:off x="838200" y="5901637"/>
            <a:ext cx="1060448" cy="275691"/>
          </a:xfrm>
          <a:prstGeom prst="rect">
            <a:avLst/>
          </a:prstGeom>
          <a:blipFill>
            <a:blip r:embed="rId5" cstate="print"/>
            <a:stretch>
              <a:fillRect/>
            </a:stretch>
          </a:blipFill>
        </p:spPr>
        <p:txBody>
          <a:bodyPr wrap="square" lIns="0" tIns="0" rIns="0" bIns="0" rtlCol="0"/>
          <a:lstStyle/>
          <a:p>
            <a:endParaRPr/>
          </a:p>
        </p:txBody>
      </p:sp>
      <p:sp>
        <p:nvSpPr>
          <p:cNvPr id="28" name="object 33"/>
          <p:cNvSpPr/>
          <p:nvPr/>
        </p:nvSpPr>
        <p:spPr>
          <a:xfrm>
            <a:off x="7252369" y="5770725"/>
            <a:ext cx="1053431" cy="537514"/>
          </a:xfrm>
          <a:prstGeom prst="rect">
            <a:avLst/>
          </a:prstGeom>
          <a:blipFill>
            <a:blip r:embed="rId6" cstate="print"/>
            <a:stretch>
              <a:fillRect/>
            </a:stretch>
          </a:blipFill>
        </p:spPr>
        <p:txBody>
          <a:bodyPr wrap="square" lIns="0" tIns="0" rIns="0" bIns="0" rtlCol="0"/>
          <a:lstStyle/>
          <a:p>
            <a:endParaRPr dirty="0"/>
          </a:p>
        </p:txBody>
      </p:sp>
      <p:sp>
        <p:nvSpPr>
          <p:cNvPr id="29" name="object 35"/>
          <p:cNvSpPr/>
          <p:nvPr/>
        </p:nvSpPr>
        <p:spPr>
          <a:xfrm>
            <a:off x="2440361" y="6259604"/>
            <a:ext cx="1060449" cy="598396"/>
          </a:xfrm>
          <a:prstGeom prst="rect">
            <a:avLst/>
          </a:prstGeom>
          <a:blipFill>
            <a:blip r:embed="rId7" cstate="print"/>
            <a:stretch>
              <a:fillRect/>
            </a:stretch>
          </a:blipFill>
        </p:spPr>
        <p:txBody>
          <a:bodyPr wrap="square" lIns="0" tIns="0" rIns="0" bIns="0" rtlCol="0"/>
          <a:lstStyle/>
          <a:p>
            <a:endParaRPr/>
          </a:p>
        </p:txBody>
      </p:sp>
      <p:sp>
        <p:nvSpPr>
          <p:cNvPr id="30" name="object 36"/>
          <p:cNvSpPr/>
          <p:nvPr/>
        </p:nvSpPr>
        <p:spPr>
          <a:xfrm>
            <a:off x="3489677" y="5980221"/>
            <a:ext cx="1053431" cy="147148"/>
          </a:xfrm>
          <a:prstGeom prst="rect">
            <a:avLst/>
          </a:prstGeom>
          <a:blipFill>
            <a:blip r:embed="rId8" cstate="print"/>
            <a:stretch>
              <a:fillRect/>
            </a:stretch>
          </a:blipFill>
        </p:spPr>
        <p:txBody>
          <a:bodyPr wrap="square" lIns="0" tIns="0" rIns="0" bIns="0" rtlCol="0"/>
          <a:lstStyle/>
          <a:p>
            <a:endParaRPr/>
          </a:p>
        </p:txBody>
      </p:sp>
      <p:sp>
        <p:nvSpPr>
          <p:cNvPr id="31" name="object 37"/>
          <p:cNvSpPr/>
          <p:nvPr/>
        </p:nvSpPr>
        <p:spPr>
          <a:xfrm>
            <a:off x="6102350" y="5782991"/>
            <a:ext cx="1060449" cy="541609"/>
          </a:xfrm>
          <a:prstGeom prst="rect">
            <a:avLst/>
          </a:prstGeom>
          <a:blipFill>
            <a:blip r:embed="rId9" cstate="print"/>
            <a:stretch>
              <a:fillRect/>
            </a:stretch>
          </a:blipFill>
        </p:spPr>
        <p:txBody>
          <a:bodyPr wrap="square" lIns="0" tIns="0" rIns="0" bIns="0" rtlCol="0"/>
          <a:lstStyle/>
          <a:p>
            <a:endParaRPr/>
          </a:p>
        </p:txBody>
      </p:sp>
      <p:sp>
        <p:nvSpPr>
          <p:cNvPr id="32" name="object 38"/>
          <p:cNvSpPr/>
          <p:nvPr/>
        </p:nvSpPr>
        <p:spPr>
          <a:xfrm>
            <a:off x="4883153" y="5854564"/>
            <a:ext cx="1060447" cy="369836"/>
          </a:xfrm>
          <a:prstGeom prst="rect">
            <a:avLst/>
          </a:prstGeom>
          <a:blipFill>
            <a:blip r:embed="rId10" cstate="print"/>
            <a:stretch>
              <a:fillRect/>
            </a:stretch>
          </a:blipFill>
        </p:spPr>
        <p:txBody>
          <a:bodyPr wrap="square" lIns="0" tIns="0" rIns="0" bIns="0" rtlCol="0"/>
          <a:lstStyle/>
          <a:p>
            <a:endParaRPr/>
          </a:p>
        </p:txBody>
      </p:sp>
      <p:sp>
        <p:nvSpPr>
          <p:cNvPr id="33" name="object 39"/>
          <p:cNvSpPr txBox="1"/>
          <p:nvPr/>
        </p:nvSpPr>
        <p:spPr>
          <a:xfrm>
            <a:off x="228600" y="5410200"/>
            <a:ext cx="8686800" cy="338554"/>
          </a:xfrm>
          <a:prstGeom prst="rect">
            <a:avLst/>
          </a:prstGeom>
        </p:spPr>
        <p:txBody>
          <a:bodyPr vert="horz" wrap="square" lIns="0" tIns="0" rIns="0" bIns="0" rtlCol="0">
            <a:spAutoFit/>
          </a:bodyPr>
          <a:lstStyle/>
          <a:p>
            <a:pPr algn="ctr">
              <a:lnSpc>
                <a:spcPct val="100000"/>
              </a:lnSpc>
            </a:pPr>
            <a:r>
              <a:rPr sz="1200" b="1" dirty="0">
                <a:solidFill>
                  <a:srgbClr val="C00000"/>
                </a:solidFill>
                <a:latin typeface="Arial Black" panose="020B0A04020102020204" pitchFamily="34" charset="0"/>
                <a:cs typeface="Gill Sans MT"/>
              </a:rPr>
              <a:t>KEY</a:t>
            </a:r>
            <a:r>
              <a:rPr lang="en-US" sz="1200" b="1" dirty="0">
                <a:solidFill>
                  <a:srgbClr val="C00000"/>
                </a:solidFill>
                <a:latin typeface="Arial Black" panose="020B0A04020102020204" pitchFamily="34" charset="0"/>
                <a:cs typeface="Gill Sans MT"/>
              </a:rPr>
              <a:t> </a:t>
            </a:r>
            <a:r>
              <a:rPr sz="1200" b="1" dirty="0">
                <a:solidFill>
                  <a:srgbClr val="C00000"/>
                </a:solidFill>
                <a:latin typeface="Arial Black" panose="020B0A04020102020204" pitchFamily="34" charset="0"/>
                <a:cs typeface="Gill Sans MT"/>
              </a:rPr>
              <a:t>COLLABORATIONS</a:t>
            </a:r>
            <a:br>
              <a:rPr lang="en-US" sz="1200" dirty="0">
                <a:latin typeface="Museo Slab 500" pitchFamily="50" charset="0"/>
                <a:cs typeface="Gill Sans MT"/>
              </a:rPr>
            </a:br>
            <a:r>
              <a:rPr sz="1000" dirty="0">
                <a:solidFill>
                  <a:srgbClr val="231F20"/>
                </a:solidFill>
                <a:latin typeface="+mj-lt"/>
                <a:cs typeface="Tahoma"/>
              </a:rPr>
              <a:t>Partnering nationally and statewide to address Ohio’s  manufacturing skills gap.</a:t>
            </a:r>
            <a:endParaRPr sz="1000" dirty="0">
              <a:latin typeface="+mj-lt"/>
              <a:cs typeface="Tahoma"/>
            </a:endParaRPr>
          </a:p>
        </p:txBody>
      </p:sp>
      <p:sp>
        <p:nvSpPr>
          <p:cNvPr id="34" name="object 58"/>
          <p:cNvSpPr/>
          <p:nvPr/>
        </p:nvSpPr>
        <p:spPr>
          <a:xfrm>
            <a:off x="5207510" y="6483349"/>
            <a:ext cx="1040890" cy="150906"/>
          </a:xfrm>
          <a:prstGeom prst="rect">
            <a:avLst/>
          </a:prstGeom>
          <a:blipFill>
            <a:blip r:embed="rId11" cstate="print"/>
            <a:stretch>
              <a:fillRect/>
            </a:stretch>
          </a:blipFill>
        </p:spPr>
        <p:txBody>
          <a:bodyPr wrap="square" lIns="0" tIns="0" rIns="0" bIns="0" rtlCol="0"/>
          <a:lstStyle/>
          <a:p>
            <a:endParaRPr/>
          </a:p>
        </p:txBody>
      </p:sp>
      <p:sp>
        <p:nvSpPr>
          <p:cNvPr id="35" name="object 59"/>
          <p:cNvSpPr/>
          <p:nvPr/>
        </p:nvSpPr>
        <p:spPr>
          <a:xfrm>
            <a:off x="6632148" y="6448967"/>
            <a:ext cx="1061301" cy="219670"/>
          </a:xfrm>
          <a:prstGeom prst="rect">
            <a:avLst/>
          </a:prstGeom>
          <a:blipFill>
            <a:blip r:embed="rId12" cstate="print"/>
            <a:stretch>
              <a:fillRect/>
            </a:stretch>
          </a:blipFill>
        </p:spPr>
        <p:txBody>
          <a:bodyPr wrap="square" lIns="0" tIns="0" rIns="0" bIns="0" rtlCol="0"/>
          <a:lstStyle/>
          <a:p>
            <a:endParaRPr/>
          </a:p>
        </p:txBody>
      </p:sp>
      <p:sp>
        <p:nvSpPr>
          <p:cNvPr id="36" name="object 65"/>
          <p:cNvSpPr/>
          <p:nvPr/>
        </p:nvSpPr>
        <p:spPr>
          <a:xfrm>
            <a:off x="3832528" y="6371768"/>
            <a:ext cx="1120472" cy="374068"/>
          </a:xfrm>
          <a:prstGeom prst="rect">
            <a:avLst/>
          </a:prstGeom>
          <a:blipFill>
            <a:blip r:embed="rId13" cstate="print"/>
            <a:stretch>
              <a:fillRect/>
            </a:stretch>
          </a:blipFill>
        </p:spPr>
        <p:txBody>
          <a:bodyPr wrap="square" lIns="0" tIns="0" rIns="0" bIns="0" rtlCol="0"/>
          <a:lstStyle/>
          <a:p>
            <a:endParaRPr/>
          </a:p>
        </p:txBody>
      </p:sp>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4657" y="1219200"/>
            <a:ext cx="1728943" cy="1766158"/>
          </a:xfrm>
          <a:prstGeom prst="rect">
            <a:avLst/>
          </a:prstGeom>
        </p:spPr>
      </p:pic>
      <p:cxnSp>
        <p:nvCxnSpPr>
          <p:cNvPr id="40" name="Straight Connector 39"/>
          <p:cNvCxnSpPr/>
          <p:nvPr/>
        </p:nvCxnSpPr>
        <p:spPr>
          <a:xfrm>
            <a:off x="228600" y="5334000"/>
            <a:ext cx="8686800" cy="0"/>
          </a:xfrm>
          <a:prstGeom prst="line">
            <a:avLst/>
          </a:prstGeom>
          <a:ln w="2857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3" name="Shape 117"/>
          <p:cNvSpPr txBox="1"/>
          <p:nvPr/>
        </p:nvSpPr>
        <p:spPr>
          <a:xfrm>
            <a:off x="1972482" y="5029200"/>
            <a:ext cx="3544345"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100" dirty="0">
                <a:ea typeface="Calibri"/>
                <a:cs typeface="Calibri"/>
                <a:sym typeface="Calibri"/>
              </a:rPr>
              <a:t>Figures reflect data as of February 28, 2017</a:t>
            </a:r>
          </a:p>
        </p:txBody>
      </p:sp>
      <p:grpSp>
        <p:nvGrpSpPr>
          <p:cNvPr id="46" name="Group 45"/>
          <p:cNvGrpSpPr/>
          <p:nvPr/>
        </p:nvGrpSpPr>
        <p:grpSpPr>
          <a:xfrm>
            <a:off x="1219200" y="4914900"/>
            <a:ext cx="5029200" cy="114300"/>
            <a:chOff x="467180" y="5525896"/>
            <a:chExt cx="5073650" cy="114300"/>
          </a:xfrm>
        </p:grpSpPr>
        <p:sp>
          <p:nvSpPr>
            <p:cNvPr id="47" name="object 61"/>
            <p:cNvSpPr/>
            <p:nvPr/>
          </p:nvSpPr>
          <p:spPr>
            <a:xfrm>
              <a:off x="467180" y="5583046"/>
              <a:ext cx="5073650" cy="0"/>
            </a:xfrm>
            <a:custGeom>
              <a:avLst/>
              <a:gdLst/>
              <a:ahLst/>
              <a:cxnLst/>
              <a:rect l="l" t="t" r="r" b="b"/>
              <a:pathLst>
                <a:path w="5073650">
                  <a:moveTo>
                    <a:pt x="0" y="0"/>
                  </a:moveTo>
                  <a:lnTo>
                    <a:pt x="5073650" y="0"/>
                  </a:lnTo>
                </a:path>
              </a:pathLst>
            </a:custGeom>
            <a:ln w="25400">
              <a:solidFill>
                <a:srgbClr val="231F20"/>
              </a:solidFill>
            </a:ln>
          </p:spPr>
          <p:txBody>
            <a:bodyPr wrap="square" lIns="0" tIns="0" rIns="0" bIns="0" rtlCol="0"/>
            <a:lstStyle/>
            <a:p>
              <a:endParaRPr/>
            </a:p>
          </p:txBody>
        </p:sp>
        <p:sp>
          <p:nvSpPr>
            <p:cNvPr id="48" name="object 62"/>
            <p:cNvSpPr/>
            <p:nvPr/>
          </p:nvSpPr>
          <p:spPr>
            <a:xfrm>
              <a:off x="467180" y="5525896"/>
              <a:ext cx="0" cy="114300"/>
            </a:xfrm>
            <a:custGeom>
              <a:avLst/>
              <a:gdLst/>
              <a:ahLst/>
              <a:cxnLst/>
              <a:rect l="l" t="t" r="r" b="b"/>
              <a:pathLst>
                <a:path h="114300">
                  <a:moveTo>
                    <a:pt x="0" y="0"/>
                  </a:moveTo>
                  <a:lnTo>
                    <a:pt x="0" y="114300"/>
                  </a:lnTo>
                </a:path>
              </a:pathLst>
            </a:custGeom>
            <a:ln w="25400">
              <a:solidFill>
                <a:srgbClr val="231F20"/>
              </a:solidFill>
            </a:ln>
          </p:spPr>
          <p:txBody>
            <a:bodyPr wrap="square" lIns="0" tIns="0" rIns="0" bIns="0" rtlCol="0"/>
            <a:lstStyle/>
            <a:p>
              <a:endParaRPr/>
            </a:p>
          </p:txBody>
        </p:sp>
        <p:sp>
          <p:nvSpPr>
            <p:cNvPr id="49" name="object 63"/>
            <p:cNvSpPr/>
            <p:nvPr/>
          </p:nvSpPr>
          <p:spPr>
            <a:xfrm>
              <a:off x="5540830" y="5525896"/>
              <a:ext cx="0" cy="114300"/>
            </a:xfrm>
            <a:custGeom>
              <a:avLst/>
              <a:gdLst/>
              <a:ahLst/>
              <a:cxnLst/>
              <a:rect l="l" t="t" r="r" b="b"/>
              <a:pathLst>
                <a:path h="114300">
                  <a:moveTo>
                    <a:pt x="0" y="0"/>
                  </a:moveTo>
                  <a:lnTo>
                    <a:pt x="0" y="114300"/>
                  </a:lnTo>
                </a:path>
              </a:pathLst>
            </a:custGeom>
            <a:ln w="25400">
              <a:solidFill>
                <a:srgbClr val="231F20"/>
              </a:solidFill>
            </a:ln>
          </p:spPr>
          <p:txBody>
            <a:bodyPr wrap="square" lIns="0" tIns="0" rIns="0" bIns="0" rtlCol="0"/>
            <a:lstStyle/>
            <a:p>
              <a:endParaRPr/>
            </a:p>
          </p:txBody>
        </p:sp>
        <p:sp>
          <p:nvSpPr>
            <p:cNvPr id="50" name="object 64"/>
            <p:cNvSpPr/>
            <p:nvPr/>
          </p:nvSpPr>
          <p:spPr>
            <a:xfrm>
              <a:off x="3004007" y="5583046"/>
              <a:ext cx="0" cy="57150"/>
            </a:xfrm>
            <a:custGeom>
              <a:avLst/>
              <a:gdLst/>
              <a:ahLst/>
              <a:cxnLst/>
              <a:rect l="l" t="t" r="r" b="b"/>
              <a:pathLst>
                <a:path h="57150">
                  <a:moveTo>
                    <a:pt x="0" y="0"/>
                  </a:moveTo>
                  <a:lnTo>
                    <a:pt x="0" y="57150"/>
                  </a:lnTo>
                </a:path>
              </a:pathLst>
            </a:custGeom>
            <a:ln w="12700">
              <a:solidFill>
                <a:srgbClr val="231F20"/>
              </a:solidFill>
            </a:ln>
          </p:spPr>
          <p:txBody>
            <a:bodyPr wrap="square" lIns="0" tIns="0" rIns="0" bIns="0" rtlCol="0"/>
            <a:lstStyle/>
            <a:p>
              <a:endParaRPr/>
            </a:p>
          </p:txBody>
        </p:sp>
      </p:grpSp>
      <p:graphicFrame>
        <p:nvGraphicFramePr>
          <p:cNvPr id="41" name="object 10"/>
          <p:cNvGraphicFramePr>
            <a:graphicFrameLocks noGrp="1"/>
          </p:cNvGraphicFramePr>
          <p:nvPr>
            <p:extLst>
              <p:ext uri="{D42A27DB-BD31-4B8C-83A1-F6EECF244321}">
                <p14:modId xmlns:p14="http://schemas.microsoft.com/office/powerpoint/2010/main" val="2811785994"/>
              </p:ext>
            </p:extLst>
          </p:nvPr>
        </p:nvGraphicFramePr>
        <p:xfrm>
          <a:off x="2590800" y="1839309"/>
          <a:ext cx="3657600" cy="656098"/>
        </p:xfrm>
        <a:graphic>
          <a:graphicData uri="http://schemas.openxmlformats.org/drawingml/2006/table">
            <a:tbl>
              <a:tblPr firstRow="1" bandRow="1">
                <a:tableStyleId>{2D5ABB26-0587-4C30-8999-92F81FD0307C}</a:tableStyleId>
              </a:tblPr>
              <a:tblGrid>
                <a:gridCol w="1639799">
                  <a:extLst>
                    <a:ext uri="{9D8B030D-6E8A-4147-A177-3AD203B41FA5}">
                      <a16:colId xmlns:a16="http://schemas.microsoft.com/office/drawing/2014/main" val="20000"/>
                    </a:ext>
                  </a:extLst>
                </a:gridCol>
                <a:gridCol w="326429">
                  <a:extLst>
                    <a:ext uri="{9D8B030D-6E8A-4147-A177-3AD203B41FA5}">
                      <a16:colId xmlns:a16="http://schemas.microsoft.com/office/drawing/2014/main" val="20001"/>
                    </a:ext>
                  </a:extLst>
                </a:gridCol>
                <a:gridCol w="1691372">
                  <a:extLst>
                    <a:ext uri="{9D8B030D-6E8A-4147-A177-3AD203B41FA5}">
                      <a16:colId xmlns:a16="http://schemas.microsoft.com/office/drawing/2014/main" val="20002"/>
                    </a:ext>
                  </a:extLst>
                </a:gridCol>
              </a:tblGrid>
              <a:tr h="235947">
                <a:tc>
                  <a:txBody>
                    <a:bodyPr/>
                    <a:lstStyle/>
                    <a:p>
                      <a:pPr marR="80010" algn="r">
                        <a:lnSpc>
                          <a:spcPts val="1760"/>
                        </a:lnSpc>
                      </a:pPr>
                      <a:r>
                        <a:rPr sz="1600" b="1" spc="-20" dirty="0">
                          <a:solidFill>
                            <a:srgbClr val="D0002E"/>
                          </a:solidFill>
                          <a:latin typeface="Arial Black" panose="020B0A04020102020204" pitchFamily="34" charset="0"/>
                          <a:cs typeface="Museo Slab 500"/>
                        </a:rPr>
                        <a:t>$15 MILLION</a:t>
                      </a:r>
                      <a:endParaRPr sz="1600" dirty="0">
                        <a:latin typeface="Arial Black" panose="020B0A04020102020204" pitchFamily="34" charset="0"/>
                        <a:cs typeface="Museo Slab 500"/>
                      </a:endParaRPr>
                    </a:p>
                  </a:txBody>
                  <a:tcPr marL="0" marR="0" marT="0" marB="0"/>
                </a:tc>
                <a:tc>
                  <a:txBody>
                    <a:bodyPr/>
                    <a:lstStyle/>
                    <a:p>
                      <a:pPr marL="87630">
                        <a:lnSpc>
                          <a:spcPts val="1760"/>
                        </a:lnSpc>
                      </a:pPr>
                      <a:r>
                        <a:rPr sz="1600" b="1" dirty="0">
                          <a:solidFill>
                            <a:srgbClr val="D0002E"/>
                          </a:solidFill>
                          <a:latin typeface="Arial Black" panose="020B0A04020102020204" pitchFamily="34" charset="0"/>
                          <a:cs typeface="Museo Slab 500"/>
                        </a:rPr>
                        <a:t>+</a:t>
                      </a:r>
                      <a:endParaRPr sz="1600">
                        <a:latin typeface="Arial Black" panose="020B0A04020102020204" pitchFamily="34" charset="0"/>
                        <a:cs typeface="Museo Slab 500"/>
                      </a:endParaRPr>
                    </a:p>
                  </a:txBody>
                  <a:tcPr marL="0" marR="0" marT="0" marB="0"/>
                </a:tc>
                <a:tc>
                  <a:txBody>
                    <a:bodyPr/>
                    <a:lstStyle/>
                    <a:p>
                      <a:pPr marL="80645">
                        <a:lnSpc>
                          <a:spcPts val="1760"/>
                        </a:lnSpc>
                      </a:pPr>
                      <a:r>
                        <a:rPr sz="1600" b="1" spc="-15" dirty="0">
                          <a:solidFill>
                            <a:srgbClr val="D0002E"/>
                          </a:solidFill>
                          <a:latin typeface="Arial Black" panose="020B0A04020102020204" pitchFamily="34" charset="0"/>
                          <a:cs typeface="Museo Slab 500"/>
                        </a:rPr>
                        <a:t>$1.7</a:t>
                      </a:r>
                      <a:r>
                        <a:rPr sz="1600" b="1" spc="-30" dirty="0">
                          <a:solidFill>
                            <a:srgbClr val="D0002E"/>
                          </a:solidFill>
                          <a:latin typeface="Arial Black" panose="020B0A04020102020204" pitchFamily="34" charset="0"/>
                          <a:cs typeface="Museo Slab 500"/>
                        </a:rPr>
                        <a:t> </a:t>
                      </a:r>
                      <a:r>
                        <a:rPr sz="1600" b="1" spc="-20" dirty="0">
                          <a:solidFill>
                            <a:srgbClr val="D0002E"/>
                          </a:solidFill>
                          <a:latin typeface="Arial Black" panose="020B0A04020102020204" pitchFamily="34" charset="0"/>
                          <a:cs typeface="Museo Slab 500"/>
                        </a:rPr>
                        <a:t>MILLION</a:t>
                      </a:r>
                      <a:endParaRPr sz="1600" dirty="0">
                        <a:latin typeface="Arial Black" panose="020B0A04020102020204" pitchFamily="34" charset="0"/>
                        <a:cs typeface="Museo Slab 500"/>
                      </a:endParaRPr>
                    </a:p>
                  </a:txBody>
                  <a:tcPr marL="0" marR="0" marT="0" marB="0"/>
                </a:tc>
                <a:extLst>
                  <a:ext uri="{0D108BD9-81ED-4DB2-BD59-A6C34878D82A}">
                    <a16:rowId xmlns:a16="http://schemas.microsoft.com/office/drawing/2014/main" val="10000"/>
                  </a:ext>
                </a:extLst>
              </a:tr>
              <a:tr h="420151">
                <a:tc>
                  <a:txBody>
                    <a:bodyPr/>
                    <a:lstStyle/>
                    <a:p>
                      <a:pPr marR="107950" algn="r">
                        <a:lnSpc>
                          <a:spcPts val="1655"/>
                        </a:lnSpc>
                      </a:pPr>
                      <a:r>
                        <a:rPr sz="1400" spc="50" dirty="0">
                          <a:solidFill>
                            <a:srgbClr val="7C2A3E"/>
                          </a:solidFill>
                          <a:latin typeface="Arial"/>
                          <a:cs typeface="Arial"/>
                        </a:rPr>
                        <a:t>I</a:t>
                      </a:r>
                      <a:r>
                        <a:rPr sz="1400" spc="40" dirty="0">
                          <a:solidFill>
                            <a:srgbClr val="7C2A3E"/>
                          </a:solidFill>
                          <a:latin typeface="Arial"/>
                          <a:cs typeface="Arial"/>
                        </a:rPr>
                        <a:t>N</a:t>
                      </a:r>
                      <a:r>
                        <a:rPr sz="1400" spc="45" dirty="0">
                          <a:solidFill>
                            <a:srgbClr val="7C2A3E"/>
                          </a:solidFill>
                          <a:latin typeface="Arial"/>
                          <a:cs typeface="Arial"/>
                        </a:rPr>
                        <a:t>VES</a:t>
                      </a:r>
                      <a:r>
                        <a:rPr sz="1400" spc="40" dirty="0">
                          <a:solidFill>
                            <a:srgbClr val="7C2A3E"/>
                          </a:solidFill>
                          <a:latin typeface="Arial"/>
                          <a:cs typeface="Arial"/>
                        </a:rPr>
                        <a:t>TM</a:t>
                      </a:r>
                      <a:r>
                        <a:rPr sz="1400" spc="45" dirty="0">
                          <a:solidFill>
                            <a:srgbClr val="7C2A3E"/>
                          </a:solidFill>
                          <a:latin typeface="Arial"/>
                          <a:cs typeface="Arial"/>
                        </a:rPr>
                        <a:t>E</a:t>
                      </a:r>
                      <a:r>
                        <a:rPr sz="1400" spc="40" dirty="0">
                          <a:solidFill>
                            <a:srgbClr val="7C2A3E"/>
                          </a:solidFill>
                          <a:latin typeface="Arial"/>
                          <a:cs typeface="Arial"/>
                        </a:rPr>
                        <a:t>NT</a:t>
                      </a:r>
                      <a:endParaRPr sz="1400" dirty="0">
                        <a:latin typeface="Arial"/>
                        <a:cs typeface="Arial"/>
                      </a:endParaRPr>
                    </a:p>
                  </a:txBody>
                  <a:tcPr marL="0" marR="0" marT="0" marB="0"/>
                </a:tc>
                <a:tc>
                  <a:txBody>
                    <a:bodyPr/>
                    <a:lstStyle/>
                    <a:p>
                      <a:endParaRPr sz="1400" dirty="0">
                        <a:latin typeface="Arial"/>
                        <a:cs typeface="Arial"/>
                      </a:endParaRPr>
                    </a:p>
                  </a:txBody>
                  <a:tcPr marL="0" marR="0" marT="0" marB="0"/>
                </a:tc>
                <a:tc>
                  <a:txBody>
                    <a:bodyPr/>
                    <a:lstStyle/>
                    <a:p>
                      <a:pPr marL="248920" indent="-44450">
                        <a:lnSpc>
                          <a:spcPts val="1610"/>
                        </a:lnSpc>
                      </a:pPr>
                      <a:r>
                        <a:rPr sz="1400" spc="70" dirty="0">
                          <a:solidFill>
                            <a:srgbClr val="7C2A3E"/>
                          </a:solidFill>
                          <a:latin typeface="Arial"/>
                          <a:cs typeface="Arial"/>
                        </a:rPr>
                        <a:t>LEVERAGED</a:t>
                      </a:r>
                      <a:endParaRPr sz="1400" dirty="0">
                        <a:latin typeface="Arial"/>
                        <a:cs typeface="Arial"/>
                      </a:endParaRPr>
                    </a:p>
                    <a:p>
                      <a:pPr marL="248920">
                        <a:lnSpc>
                          <a:spcPct val="100000"/>
                        </a:lnSpc>
                      </a:pPr>
                      <a:r>
                        <a:rPr sz="1400" spc="-35" dirty="0">
                          <a:solidFill>
                            <a:srgbClr val="7C2A3E"/>
                          </a:solidFill>
                          <a:latin typeface="Arial"/>
                          <a:cs typeface="Arial"/>
                        </a:rPr>
                        <a:t>RESOURCES</a:t>
                      </a:r>
                      <a:endParaRPr sz="1400" dirty="0">
                        <a:latin typeface="Arial"/>
                        <a:cs typeface="Arial"/>
                      </a:endParaRP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8780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34892" y="478303"/>
            <a:ext cx="8539992" cy="3770140"/>
          </a:xfrm>
        </p:spPr>
        <p:txBody>
          <a:bodyPr>
            <a:normAutofit fontScale="92500" lnSpcReduction="10000"/>
          </a:bodyPr>
          <a:lstStyle/>
          <a:p>
            <a:pPr algn="ctr"/>
            <a:r>
              <a:rPr lang="en-US" sz="4000" dirty="0"/>
              <a:t>Round 4</a:t>
            </a:r>
          </a:p>
          <a:p>
            <a:pPr algn="ctr"/>
            <a:r>
              <a:rPr lang="en-US" sz="4000" dirty="0"/>
              <a:t>Sustainability Virtual Institute:</a:t>
            </a:r>
          </a:p>
          <a:p>
            <a:pPr algn="ctr"/>
            <a:endParaRPr lang="en-US" sz="4000" dirty="0"/>
          </a:p>
          <a:p>
            <a:pPr algn="ctr"/>
            <a:r>
              <a:rPr lang="en-US" sz="4000" dirty="0"/>
              <a:t>Final Webinar</a:t>
            </a:r>
            <a:endParaRPr lang="en-US" sz="2900" dirty="0"/>
          </a:p>
          <a:p>
            <a:pPr algn="ctr"/>
            <a:r>
              <a:rPr lang="en-US" sz="2900" dirty="0"/>
              <a:t>June 27, 2017</a:t>
            </a:r>
          </a:p>
          <a:p>
            <a:pPr algn="ctr"/>
            <a:r>
              <a:rPr lang="en-US" sz="2900" dirty="0"/>
              <a:t>2 – 3:30 p.m. EST</a:t>
            </a:r>
          </a:p>
          <a:p>
            <a:pPr algn="ctr"/>
            <a:r>
              <a:rPr lang="en-US" sz="2900" dirty="0"/>
              <a:t> </a:t>
            </a:r>
          </a:p>
        </p:txBody>
      </p:sp>
      <p:sp>
        <p:nvSpPr>
          <p:cNvPr id="8" name="Title 1"/>
          <p:cNvSpPr txBox="1">
            <a:spLocks/>
          </p:cNvSpPr>
          <p:nvPr/>
        </p:nvSpPr>
        <p:spPr>
          <a:xfrm>
            <a:off x="722313" y="3314700"/>
            <a:ext cx="7772400" cy="8315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1400" b="0" kern="1200" cap="none">
                <a:solidFill>
                  <a:schemeClr val="bg1">
                    <a:lumMod val="50000"/>
                  </a:schemeClr>
                </a:solidFill>
                <a:latin typeface="Arial"/>
                <a:ea typeface="+mj-ea"/>
                <a:cs typeface="Arial"/>
              </a:defRPr>
            </a:lvl1pPr>
          </a:lstStyle>
          <a:p>
            <a:endParaRPr lang="en-US" dirty="0"/>
          </a:p>
        </p:txBody>
      </p:sp>
    </p:spTree>
    <p:extLst>
      <p:ext uri="{BB962C8B-B14F-4D97-AF65-F5344CB8AC3E}">
        <p14:creationId xmlns:p14="http://schemas.microsoft.com/office/powerpoint/2010/main" val="383484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96567"/>
            <a:ext cx="8763000" cy="763600"/>
          </a:xfrm>
        </p:spPr>
        <p:txBody>
          <a:bodyPr/>
          <a:lstStyle/>
          <a:p>
            <a:r>
              <a:rPr lang="en-US" dirty="0"/>
              <a:t>Sustainability Efforts: Keeping Progress in TAACCCT</a:t>
            </a:r>
          </a:p>
        </p:txBody>
      </p:sp>
      <p:graphicFrame>
        <p:nvGraphicFramePr>
          <p:cNvPr id="8" name="Content Placeholder 7"/>
          <p:cNvGraphicFramePr>
            <a:graphicFrameLocks noGrp="1"/>
          </p:cNvGraphicFramePr>
          <p:nvPr>
            <p:ph sz="quarter" idx="10"/>
            <p:extLst>
              <p:ext uri="{D42A27DB-BD31-4B8C-83A1-F6EECF244321}">
                <p14:modId xmlns:p14="http://schemas.microsoft.com/office/powerpoint/2010/main" val="967463600"/>
              </p:ext>
            </p:extLst>
          </p:nvPr>
        </p:nvGraphicFramePr>
        <p:xfrm>
          <a:off x="304800" y="1524000"/>
          <a:ext cx="8528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mmatthews\AppData\Local\Microsoft\Windows\Temporary Internet Files\Content.IE5\SDCQZS2Y\sustainabilitypic[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13" b="98438" l="1867" r="100000"/>
                    </a14:imgEffect>
                  </a14:imgLayer>
                </a14:imgProps>
              </a:ext>
              <a:ext uri="{28A0092B-C50C-407E-A947-70E740481C1C}">
                <a14:useLocalDpi xmlns:a14="http://schemas.microsoft.com/office/drawing/2010/main" val="0"/>
              </a:ext>
            </a:extLst>
          </a:blip>
          <a:srcRect/>
          <a:stretch>
            <a:fillRect/>
          </a:stretch>
        </p:blipFill>
        <p:spPr bwMode="auto">
          <a:xfrm>
            <a:off x="5791200" y="3821545"/>
            <a:ext cx="35718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5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 Manufacturers’ Association (OMA) </a:t>
            </a:r>
            <a:br>
              <a:rPr lang="en-US" dirty="0"/>
            </a:br>
            <a:r>
              <a:rPr lang="en-US" dirty="0"/>
              <a:t>2017 Workforce Strategy</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45" t="1763" r="18407" b="3882"/>
          <a:stretch/>
        </p:blipFill>
        <p:spPr bwMode="auto">
          <a:xfrm>
            <a:off x="533400" y="2043546"/>
            <a:ext cx="2980592" cy="422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6"/>
          <p:cNvGraphicFramePr>
            <a:graphicFrameLocks noGrp="1"/>
          </p:cNvGraphicFramePr>
          <p:nvPr>
            <p:ph sz="quarter" idx="10"/>
            <p:extLst>
              <p:ext uri="{D42A27DB-BD31-4B8C-83A1-F6EECF244321}">
                <p14:modId xmlns:p14="http://schemas.microsoft.com/office/powerpoint/2010/main" val="1568576198"/>
              </p:ext>
            </p:extLst>
          </p:nvPr>
        </p:nvGraphicFramePr>
        <p:xfrm>
          <a:off x="3886200" y="1828800"/>
          <a:ext cx="51054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3799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04800" y="1981200"/>
            <a:ext cx="8527502" cy="4572000"/>
          </a:xfrm>
        </p:spPr>
        <p:txBody>
          <a:bodyPr/>
          <a:lstStyle/>
          <a:p>
            <a:pPr algn="ctr"/>
            <a:r>
              <a:rPr lang="en-US" b="1" dirty="0"/>
              <a:t>Bernie Gosky</a:t>
            </a:r>
          </a:p>
          <a:p>
            <a:pPr algn="ctr"/>
            <a:r>
              <a:rPr lang="en-US" dirty="0"/>
              <a:t>Ohio TechNet Project Manager | Lorain County Community College</a:t>
            </a:r>
          </a:p>
          <a:p>
            <a:pPr algn="ctr"/>
            <a:r>
              <a:rPr lang="en-US" dirty="0">
                <a:hlinkClick r:id="rId2"/>
              </a:rPr>
              <a:t>bgosky@lorainccc.edu</a:t>
            </a:r>
            <a:r>
              <a:rPr lang="en-US" dirty="0"/>
              <a:t> | 440-366-4233</a:t>
            </a:r>
          </a:p>
          <a:p>
            <a:pPr algn="ctr"/>
            <a:endParaRPr lang="en-US" b="1" dirty="0"/>
          </a:p>
          <a:p>
            <a:pPr algn="ctr"/>
            <a:r>
              <a:rPr lang="en-US" b="1" dirty="0"/>
              <a:t>Terri Burgess Sandu</a:t>
            </a:r>
          </a:p>
          <a:p>
            <a:pPr algn="ctr"/>
            <a:r>
              <a:rPr lang="en-US" dirty="0"/>
              <a:t>Director, Talent and Business Innovation | Lorain County Community College</a:t>
            </a:r>
          </a:p>
          <a:p>
            <a:pPr algn="ctr"/>
            <a:r>
              <a:rPr lang="en-US" dirty="0">
                <a:hlinkClick r:id="rId3"/>
              </a:rPr>
              <a:t>tsandu@lorainccc.edu</a:t>
            </a:r>
            <a:r>
              <a:rPr lang="en-US" dirty="0"/>
              <a:t> | 440-366-4215</a:t>
            </a:r>
          </a:p>
          <a:p>
            <a:pPr algn="ctr"/>
            <a:endParaRPr lang="en-US" dirty="0">
              <a:hlinkClick r:id="" action="ppaction://noaction"/>
            </a:endParaRPr>
          </a:p>
          <a:p>
            <a:pPr algn="ctr"/>
            <a:r>
              <a:rPr lang="en-US" dirty="0">
                <a:hlinkClick r:id="" action="ppaction://noaction"/>
              </a:rPr>
              <a:t>www.OhioTechNet.org</a:t>
            </a:r>
            <a:r>
              <a:rPr lang="en-US" dirty="0"/>
              <a:t> | </a:t>
            </a:r>
            <a:r>
              <a:rPr lang="en-US" dirty="0">
                <a:hlinkClick r:id="rId4"/>
              </a:rPr>
              <a:t>https://www.facebook.com/OhioTechNet/</a:t>
            </a:r>
            <a:r>
              <a:rPr lang="en-US" dirty="0"/>
              <a:t> </a:t>
            </a:r>
          </a:p>
          <a:p>
            <a:pPr algn="ctr"/>
            <a:endParaRPr lang="en-US" dirty="0"/>
          </a:p>
          <a:p>
            <a:pPr algn="ctr"/>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717113"/>
            <a:ext cx="2514600" cy="1187887"/>
          </a:xfrm>
          <a:prstGeom prst="rect">
            <a:avLst/>
          </a:prstGeom>
        </p:spPr>
      </p:pic>
    </p:spTree>
    <p:extLst>
      <p:ext uri="{BB962C8B-B14F-4D97-AF65-F5344CB8AC3E}">
        <p14:creationId xmlns:p14="http://schemas.microsoft.com/office/powerpoint/2010/main" val="4282810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ing-blu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532" y="2220558"/>
            <a:ext cx="2463800" cy="2463800"/>
          </a:xfrm>
          <a:prstGeom prst="rect">
            <a:avLst/>
          </a:prstGeom>
        </p:spPr>
      </p:pic>
      <p:sp>
        <p:nvSpPr>
          <p:cNvPr id="5" name="Title Placeholder 1"/>
          <p:cNvSpPr txBox="1">
            <a:spLocks/>
          </p:cNvSpPr>
          <p:nvPr/>
        </p:nvSpPr>
        <p:spPr>
          <a:xfrm>
            <a:off x="3242234" y="274638"/>
            <a:ext cx="590176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Q&amp;A</a:t>
            </a:r>
          </a:p>
        </p:txBody>
      </p:sp>
    </p:spTree>
    <p:extLst>
      <p:ext uri="{BB962C8B-B14F-4D97-AF65-F5344CB8AC3E}">
        <p14:creationId xmlns:p14="http://schemas.microsoft.com/office/powerpoint/2010/main" val="875152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2588454"/>
            <a:ext cx="8238807" cy="2405576"/>
          </a:xfrm>
        </p:spPr>
        <p:txBody>
          <a:bodyPr>
            <a:normAutofit/>
          </a:bodyPr>
          <a:lstStyle/>
          <a:p>
            <a:pPr marL="0" indent="0" algn="ctr">
              <a:buNone/>
            </a:pPr>
            <a:r>
              <a:rPr lang="en-US" sz="4800" dirty="0" err="1"/>
              <a:t>HealthCARE</a:t>
            </a:r>
            <a:r>
              <a:rPr lang="en-US" sz="4800" dirty="0"/>
              <a:t> Montana</a:t>
            </a:r>
          </a:p>
        </p:txBody>
      </p:sp>
    </p:spTree>
    <p:extLst>
      <p:ext uri="{BB962C8B-B14F-4D97-AF65-F5344CB8AC3E}">
        <p14:creationId xmlns:p14="http://schemas.microsoft.com/office/powerpoint/2010/main" val="689626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69334" y="1433599"/>
            <a:ext cx="9143999" cy="5065239"/>
          </a:xfrm>
          <a:prstGeom prst="rect">
            <a:avLst/>
          </a:prstGeom>
        </p:spPr>
        <p:txBody>
          <a:bodyPr vert="horz" lIns="91440" tIns="45720" rIns="91440" bIns="45720" rtlCol="0">
            <a:normAutofit fontScale="62500" lnSpcReduction="20000"/>
          </a:bodyPr>
          <a:lst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300" b="1" dirty="0"/>
              <a:t>HealthCARE Montana: </a:t>
            </a:r>
            <a:r>
              <a:rPr lang="en-US" sz="3400" b="1" dirty="0"/>
              <a:t>Creating Access to Rural Education</a:t>
            </a:r>
          </a:p>
          <a:p>
            <a:pPr marL="0" indent="0">
              <a:buFont typeface="Arial"/>
              <a:buNone/>
            </a:pPr>
            <a:endParaRPr lang="en-US" sz="3300" dirty="0"/>
          </a:p>
          <a:p>
            <a:pPr marL="0" indent="0">
              <a:buFont typeface="Arial"/>
              <a:buNone/>
            </a:pPr>
            <a:r>
              <a:rPr lang="en-US" sz="3300" dirty="0"/>
              <a:t>HealthCARE Montana is connecting employer and education partners to develop high quality, locally accessible, industry relevant training opportunities</a:t>
            </a:r>
          </a:p>
          <a:p>
            <a:pPr marL="0" indent="0">
              <a:buFont typeface="Arial"/>
              <a:buNone/>
            </a:pPr>
            <a:endParaRPr lang="en-US" sz="2400" dirty="0"/>
          </a:p>
          <a:p>
            <a:r>
              <a:rPr lang="en-US" sz="3400" dirty="0"/>
              <a:t>Missoula College plus 14 College Partners: Blackfeet, Bitterroot, Chief Dull Knife, City, Flathead, Gallatin, Great Falls, Helena, Highlands Montana Tech, Miles, Northern, Salish Kootenai, Stone Child, Western</a:t>
            </a:r>
          </a:p>
          <a:p>
            <a:pPr marL="0" indent="0">
              <a:buFont typeface="Arial"/>
              <a:buNone/>
            </a:pPr>
            <a:endParaRPr lang="en-US" sz="3600" dirty="0"/>
          </a:p>
          <a:p>
            <a:r>
              <a:rPr lang="en-US" sz="3400" dirty="0"/>
              <a:t>Over 200 industry partners</a:t>
            </a:r>
          </a:p>
          <a:p>
            <a:r>
              <a:rPr lang="en-US" sz="3400" dirty="0"/>
              <a:t>MT Department of Labor and Industry</a:t>
            </a:r>
          </a:p>
          <a:p>
            <a:r>
              <a:rPr lang="en-US" sz="3400" dirty="0"/>
              <a:t>Montana Area Health Education Centers</a:t>
            </a:r>
          </a:p>
          <a:p>
            <a:r>
              <a:rPr lang="en-US" sz="3400" dirty="0"/>
              <a:t>Office of the Commissioner of Higher Education</a:t>
            </a:r>
          </a:p>
          <a:p>
            <a:pPr marL="0" indent="0">
              <a:buFont typeface="Arial"/>
              <a:buNone/>
            </a:pPr>
            <a:endParaRPr lang="en-US" sz="3600" dirty="0"/>
          </a:p>
        </p:txBody>
      </p:sp>
    </p:spTree>
    <p:extLst>
      <p:ext uri="{BB962C8B-B14F-4D97-AF65-F5344CB8AC3E}">
        <p14:creationId xmlns:p14="http://schemas.microsoft.com/office/powerpoint/2010/main" val="24980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Innovative Programs and Activities</a:t>
            </a:r>
          </a:p>
        </p:txBody>
      </p:sp>
      <p:sp>
        <p:nvSpPr>
          <p:cNvPr id="5" name="Content Placeholder 2"/>
          <p:cNvSpPr>
            <a:spLocks noGrp="1"/>
          </p:cNvSpPr>
          <p:nvPr>
            <p:ph idx="1"/>
          </p:nvPr>
        </p:nvSpPr>
        <p:spPr>
          <a:xfrm>
            <a:off x="270933" y="1246564"/>
            <a:ext cx="8229600" cy="5026069"/>
          </a:xfrm>
        </p:spPr>
        <p:txBody>
          <a:bodyPr>
            <a:normAutofit fontScale="32500" lnSpcReduction="20000"/>
          </a:bodyPr>
          <a:lstStyle/>
          <a:p>
            <a:r>
              <a:rPr lang="en-US" sz="6200" b="1" dirty="0"/>
              <a:t>Employer and Faculty Partnership for Curriculum Development</a:t>
            </a:r>
          </a:p>
          <a:p>
            <a:pPr lvl="1"/>
            <a:r>
              <a:rPr lang="en-US" sz="6200" dirty="0"/>
              <a:t>Created Rapid Response Network (16 surveys to healthcare facilities over 2 years provided input through survey monkey from 405 unique individuals)</a:t>
            </a:r>
          </a:p>
          <a:p>
            <a:pPr lvl="1"/>
            <a:r>
              <a:rPr lang="en-US" sz="6200" dirty="0"/>
              <a:t>Shortened nursing training (PN, RN, RN-BSN Completion by 1 semester each) and included rural practice content</a:t>
            </a:r>
          </a:p>
          <a:p>
            <a:pPr lvl="1"/>
            <a:r>
              <a:rPr lang="en-US" sz="6200" dirty="0"/>
              <a:t>Developed distance Practical Nursing Program (currently pre-nursing and nursing students from 33 rural and frontier towns)</a:t>
            </a:r>
          </a:p>
          <a:p>
            <a:pPr lvl="1"/>
            <a:r>
              <a:rPr lang="en-US" sz="6200" dirty="0"/>
              <a:t>Aligned consistent pre-</a:t>
            </a:r>
            <a:r>
              <a:rPr lang="en-US" sz="6200" dirty="0" err="1"/>
              <a:t>reqs</a:t>
            </a:r>
            <a:r>
              <a:rPr lang="en-US" sz="6200" dirty="0"/>
              <a:t> and core competencies for all healthcare education</a:t>
            </a:r>
          </a:p>
          <a:p>
            <a:pPr lvl="1"/>
            <a:r>
              <a:rPr lang="en-US" sz="6200" dirty="0"/>
              <a:t>Workforce Coordinators and Healthcare Apprenticeship Specialists created 84 healthcare apprenticeships in 14 occupations in 29 facilities </a:t>
            </a:r>
          </a:p>
          <a:p>
            <a:pPr lvl="1"/>
            <a:r>
              <a:rPr lang="en-US" sz="6200" dirty="0"/>
              <a:t>Developed LEAD (Learn, Engage, Adapt, Do):  Fostering Self-Awareness for Workplace Success</a:t>
            </a:r>
          </a:p>
          <a:p>
            <a:pPr lvl="2"/>
            <a:r>
              <a:rPr lang="en-US" sz="6200" dirty="0"/>
              <a:t>Materials have been distributed to 61 healthcare facilities</a:t>
            </a:r>
          </a:p>
          <a:p>
            <a:r>
              <a:rPr lang="en-US" sz="6200" b="1" dirty="0"/>
              <a:t>Updated Statewide Healthcare Workforce Strategic Plan</a:t>
            </a:r>
          </a:p>
          <a:p>
            <a:pPr lvl="1"/>
            <a:endParaRPr lang="en-US" dirty="0"/>
          </a:p>
        </p:txBody>
      </p:sp>
    </p:spTree>
    <p:extLst>
      <p:ext uri="{BB962C8B-B14F-4D97-AF65-F5344CB8AC3E}">
        <p14:creationId xmlns:p14="http://schemas.microsoft.com/office/powerpoint/2010/main" val="1694716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Mechanisms for Sustainability</a:t>
            </a:r>
          </a:p>
        </p:txBody>
      </p:sp>
      <p:sp>
        <p:nvSpPr>
          <p:cNvPr id="5" name="Content Placeholder 2"/>
          <p:cNvSpPr>
            <a:spLocks noGrp="1"/>
          </p:cNvSpPr>
          <p:nvPr>
            <p:ph idx="1"/>
          </p:nvPr>
        </p:nvSpPr>
        <p:spPr>
          <a:xfrm>
            <a:off x="643466" y="1600200"/>
            <a:ext cx="8229600" cy="4405184"/>
          </a:xfrm>
        </p:spPr>
        <p:txBody>
          <a:bodyPr>
            <a:normAutofit/>
          </a:bodyPr>
          <a:lstStyle/>
          <a:p>
            <a:r>
              <a:rPr lang="en-US" sz="3200" b="1" dirty="0"/>
              <a:t>Area Health Education Centers</a:t>
            </a:r>
          </a:p>
          <a:p>
            <a:r>
              <a:rPr lang="en-US" sz="3200" b="1" dirty="0"/>
              <a:t>MUS Healthcare Education &amp; Workforce Coordinating Council</a:t>
            </a:r>
          </a:p>
          <a:p>
            <a:r>
              <a:rPr lang="en-US" sz="3200" b="1" dirty="0"/>
              <a:t>Cross Training</a:t>
            </a:r>
          </a:p>
          <a:p>
            <a:r>
              <a:rPr lang="en-US" sz="3200" b="1" dirty="0"/>
              <a:t>Braided Funding</a:t>
            </a:r>
          </a:p>
          <a:p>
            <a:r>
              <a:rPr lang="en-US" sz="3200" b="1" dirty="0"/>
              <a:t>Tuition and Fees Sustain Health Education Programs</a:t>
            </a:r>
          </a:p>
        </p:txBody>
      </p:sp>
    </p:spTree>
    <p:extLst>
      <p:ext uri="{BB962C8B-B14F-4D97-AF65-F5344CB8AC3E}">
        <p14:creationId xmlns:p14="http://schemas.microsoft.com/office/powerpoint/2010/main" val="1646768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ing-blu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532" y="2220558"/>
            <a:ext cx="2463800" cy="2463800"/>
          </a:xfrm>
          <a:prstGeom prst="rect">
            <a:avLst/>
          </a:prstGeom>
        </p:spPr>
      </p:pic>
      <p:sp>
        <p:nvSpPr>
          <p:cNvPr id="5" name="Title Placeholder 1"/>
          <p:cNvSpPr txBox="1">
            <a:spLocks/>
          </p:cNvSpPr>
          <p:nvPr/>
        </p:nvSpPr>
        <p:spPr>
          <a:xfrm>
            <a:off x="3242234" y="274638"/>
            <a:ext cx="590176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Q&amp;A</a:t>
            </a:r>
          </a:p>
        </p:txBody>
      </p:sp>
    </p:spTree>
    <p:extLst>
      <p:ext uri="{BB962C8B-B14F-4D97-AF65-F5344CB8AC3E}">
        <p14:creationId xmlns:p14="http://schemas.microsoft.com/office/powerpoint/2010/main" val="1507522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2588454"/>
            <a:ext cx="8238807" cy="2405576"/>
          </a:xfrm>
        </p:spPr>
        <p:txBody>
          <a:bodyPr>
            <a:normAutofit/>
          </a:bodyPr>
          <a:lstStyle/>
          <a:p>
            <a:pPr marL="0" indent="0" algn="ctr">
              <a:buNone/>
            </a:pPr>
            <a:r>
              <a:rPr lang="en-US" sz="4800" dirty="0"/>
              <a:t>NJ – PREP</a:t>
            </a:r>
          </a:p>
        </p:txBody>
      </p:sp>
    </p:spTree>
    <p:extLst>
      <p:ext uri="{BB962C8B-B14F-4D97-AF65-F5344CB8AC3E}">
        <p14:creationId xmlns:p14="http://schemas.microsoft.com/office/powerpoint/2010/main" val="1532702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27135" y="1083211"/>
            <a:ext cx="7852771" cy="5627077"/>
          </a:xfrm>
        </p:spPr>
        <p:txBody>
          <a:bodyPr>
            <a:normAutofit/>
          </a:bodyPr>
          <a:lstStyle/>
          <a:p>
            <a:pPr marL="0" indent="0">
              <a:buNone/>
            </a:pPr>
            <a:endParaRPr lang="en-US" dirty="0"/>
          </a:p>
          <a:p>
            <a:pPr marL="0" indent="0">
              <a:buNone/>
            </a:pPr>
            <a:r>
              <a:rPr lang="en-US" dirty="0"/>
              <a:t>MODERATOR:</a:t>
            </a:r>
          </a:p>
          <a:p>
            <a:pPr marL="0" indent="0">
              <a:buNone/>
            </a:pPr>
            <a:r>
              <a:rPr lang="en-US" b="1" dirty="0"/>
              <a:t>Eugenie </a:t>
            </a:r>
            <a:r>
              <a:rPr lang="en-US" b="1" dirty="0" err="1"/>
              <a:t>Agia</a:t>
            </a:r>
            <a:r>
              <a:rPr lang="en-US" dirty="0"/>
              <a:t>, Workforce Analyst, TAACCCT Grants, U.S. Department of Labor, Employment, and Training Administration</a:t>
            </a:r>
          </a:p>
          <a:p>
            <a:pPr marL="0" indent="0">
              <a:buNone/>
            </a:pPr>
            <a:endParaRPr lang="en-US" dirty="0"/>
          </a:p>
          <a:p>
            <a:pPr marL="0" indent="0">
              <a:buNone/>
            </a:pPr>
            <a:r>
              <a:rPr lang="en-US" dirty="0"/>
              <a:t>FACILITATOR: </a:t>
            </a:r>
          </a:p>
          <a:p>
            <a:pPr marL="0" indent="0">
              <a:buNone/>
            </a:pPr>
            <a:r>
              <a:rPr lang="en-US" b="1" dirty="0"/>
              <a:t>Cheryl Martin</a:t>
            </a:r>
            <a:r>
              <a:rPr lang="en-US" dirty="0"/>
              <a:t>, Program Manager, TAACCCT Grants, U.S. Department of Labor, Employment, and Training Administration.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sp>
        <p:nvSpPr>
          <p:cNvPr id="13" name="Title Placeholder 1"/>
          <p:cNvSpPr txBox="1">
            <a:spLocks/>
          </p:cNvSpPr>
          <p:nvPr/>
        </p:nvSpPr>
        <p:spPr>
          <a:xfrm>
            <a:off x="3346824" y="274638"/>
            <a:ext cx="533997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Presenters</a:t>
            </a:r>
          </a:p>
        </p:txBody>
      </p:sp>
    </p:spTree>
    <p:extLst>
      <p:ext uri="{BB962C8B-B14F-4D97-AF65-F5344CB8AC3E}">
        <p14:creationId xmlns:p14="http://schemas.microsoft.com/office/powerpoint/2010/main" val="2610351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a:stretch>
            <a:fillRect/>
          </a:stretch>
        </p:blipFill>
        <p:spPr>
          <a:xfrm>
            <a:off x="7153275" y="1038103"/>
            <a:ext cx="1499985" cy="1490107"/>
          </a:xfrm>
          <a:prstGeom prst="rect">
            <a:avLst/>
          </a:prstGeom>
        </p:spPr>
      </p:pic>
      <p:sp>
        <p:nvSpPr>
          <p:cNvPr id="5" name="TextBox 4"/>
          <p:cNvSpPr txBox="1"/>
          <p:nvPr/>
        </p:nvSpPr>
        <p:spPr>
          <a:xfrm>
            <a:off x="5338763" y="2252663"/>
            <a:ext cx="1814512" cy="369332"/>
          </a:xfrm>
          <a:prstGeom prst="rect">
            <a:avLst/>
          </a:prstGeom>
          <a:noFill/>
        </p:spPr>
        <p:txBody>
          <a:bodyPr wrap="square" rtlCol="0">
            <a:spAutoFit/>
          </a:bodyPr>
          <a:lstStyle/>
          <a:p>
            <a:endParaRPr lang="en-US" dirty="0"/>
          </a:p>
        </p:txBody>
      </p:sp>
      <p:sp>
        <p:nvSpPr>
          <p:cNvPr id="6" name="TextBox 5"/>
          <p:cNvSpPr txBox="1"/>
          <p:nvPr/>
        </p:nvSpPr>
        <p:spPr>
          <a:xfrm>
            <a:off x="2486026" y="3457575"/>
            <a:ext cx="4129088" cy="369332"/>
          </a:xfrm>
          <a:prstGeom prst="rect">
            <a:avLst/>
          </a:prstGeom>
          <a:noFill/>
        </p:spPr>
        <p:txBody>
          <a:bodyPr wrap="square" rtlCol="0">
            <a:spAutoFit/>
          </a:bodyPr>
          <a:lstStyle/>
          <a:p>
            <a:endParaRPr lang="en-US" dirty="0"/>
          </a:p>
        </p:txBody>
      </p:sp>
      <p:sp>
        <p:nvSpPr>
          <p:cNvPr id="7" name="TextBox 6"/>
          <p:cNvSpPr txBox="1"/>
          <p:nvPr/>
        </p:nvSpPr>
        <p:spPr>
          <a:xfrm>
            <a:off x="726830" y="1184686"/>
            <a:ext cx="8018585" cy="4755148"/>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NJ-PREP</a:t>
            </a:r>
          </a:p>
          <a:p>
            <a:r>
              <a:rPr lang="en-US" dirty="0"/>
              <a:t>Bergen Community College-Lead Agency</a:t>
            </a:r>
            <a:r>
              <a:rPr lang="en-US" sz="2000" b="1" dirty="0">
                <a:solidFill>
                  <a:schemeClr val="accent5">
                    <a:lumMod val="75000"/>
                  </a:schemeClr>
                </a:solidFill>
              </a:rPr>
              <a:t>	</a:t>
            </a:r>
          </a:p>
          <a:p>
            <a:r>
              <a:rPr lang="en-US" dirty="0"/>
              <a:t>Brookdale Community College</a:t>
            </a:r>
          </a:p>
          <a:p>
            <a:r>
              <a:rPr lang="en-US" dirty="0"/>
              <a:t>Essex Community College</a:t>
            </a:r>
          </a:p>
          <a:p>
            <a:r>
              <a:rPr lang="en-US" dirty="0"/>
              <a:t>Hudson County Community College</a:t>
            </a:r>
          </a:p>
          <a:p>
            <a:r>
              <a:rPr lang="en-US" dirty="0"/>
              <a:t>Mercer County Community College </a:t>
            </a:r>
          </a:p>
          <a:p>
            <a:r>
              <a:rPr lang="en-US" dirty="0"/>
              <a:t>Middlesex County College </a:t>
            </a:r>
          </a:p>
          <a:p>
            <a:r>
              <a:rPr lang="en-US" dirty="0"/>
              <a:t>County College of Morris </a:t>
            </a:r>
          </a:p>
          <a:p>
            <a:r>
              <a:rPr lang="en-US" dirty="0"/>
              <a:t>Ocean County College</a:t>
            </a:r>
          </a:p>
          <a:p>
            <a:r>
              <a:rPr lang="en-US" dirty="0"/>
              <a:t>Passaic County Community College</a:t>
            </a:r>
          </a:p>
          <a:p>
            <a:r>
              <a:rPr lang="en-US" dirty="0"/>
              <a:t>Raritan Valley Community College</a:t>
            </a:r>
          </a:p>
          <a:p>
            <a:r>
              <a:rPr lang="en-US" dirty="0"/>
              <a:t>Sussex County Community  College </a:t>
            </a:r>
          </a:p>
          <a:p>
            <a:r>
              <a:rPr lang="en-US" dirty="0"/>
              <a:t>Union County College</a:t>
            </a:r>
          </a:p>
          <a:p>
            <a:endParaRPr lang="en-US" sz="2000" dirty="0"/>
          </a:p>
          <a:p>
            <a:r>
              <a:rPr lang="en-US" sz="1500" dirty="0"/>
              <a:t>Building upon earlier Federal funding (HHS), “the consortium was formed to foster synergy across the partnership and to institute unified approaches to supplying the region’s employers with skilled and credentialed workers”.</a:t>
            </a:r>
          </a:p>
        </p:txBody>
      </p:sp>
    </p:spTree>
    <p:extLst>
      <p:ext uri="{BB962C8B-B14F-4D97-AF65-F5344CB8AC3E}">
        <p14:creationId xmlns:p14="http://schemas.microsoft.com/office/powerpoint/2010/main" val="879243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1873345"/>
            <a:ext cx="8422054" cy="4246101"/>
          </a:xfrm>
        </p:spPr>
        <p:txBody>
          <a:bodyPr>
            <a:normAutofit/>
          </a:bodyPr>
          <a:lstStyle/>
          <a:p>
            <a:pPr marL="0" indent="0">
              <a:buNone/>
            </a:pPr>
            <a:r>
              <a:rPr lang="en-US" b="1" u="sng" dirty="0"/>
              <a:t>Sustainability Process</a:t>
            </a:r>
          </a:p>
          <a:p>
            <a:r>
              <a:rPr lang="en-US" dirty="0"/>
              <a:t>Lead College President requested counter-parts to appoint Task Force</a:t>
            </a:r>
          </a:p>
          <a:p>
            <a:r>
              <a:rPr lang="en-US" dirty="0"/>
              <a:t>Each college appointed a Task Force, chaired by VP, to develop plan</a:t>
            </a:r>
          </a:p>
          <a:p>
            <a:r>
              <a:rPr lang="en-US" dirty="0"/>
              <a:t>Consolidated with NJHPC plan, leading to an integrated approach</a:t>
            </a:r>
          </a:p>
          <a:p>
            <a:pPr marL="0" indent="0">
              <a:buNone/>
            </a:pPr>
            <a:endParaRPr lang="en-US" sz="1000" dirty="0"/>
          </a:p>
          <a:p>
            <a:pPr marL="0" indent="0">
              <a:buNone/>
            </a:pPr>
            <a:r>
              <a:rPr lang="en-US" b="1" u="sng" dirty="0"/>
              <a:t>Priorities to be Sustained</a:t>
            </a:r>
          </a:p>
          <a:p>
            <a:r>
              <a:rPr lang="en-US" dirty="0"/>
              <a:t>College specific, but candidates include:</a:t>
            </a:r>
          </a:p>
          <a:p>
            <a:pPr lvl="3"/>
            <a:r>
              <a:rPr lang="en-US" dirty="0"/>
              <a:t>Updated and improved academic programs</a:t>
            </a:r>
          </a:p>
          <a:p>
            <a:pPr lvl="3"/>
            <a:r>
              <a:rPr lang="en-US" dirty="0"/>
              <a:t>Student support systems</a:t>
            </a:r>
          </a:p>
          <a:p>
            <a:pPr lvl="3"/>
            <a:r>
              <a:rPr lang="en-US" dirty="0"/>
              <a:t>Workforce Relationships</a:t>
            </a:r>
          </a:p>
          <a:p>
            <a:pPr lvl="3"/>
            <a:r>
              <a:rPr lang="en-US" dirty="0"/>
              <a:t>Management systems</a:t>
            </a:r>
          </a:p>
          <a:p>
            <a:pPr lvl="3"/>
            <a:endParaRPr lang="en-US" dirty="0"/>
          </a:p>
          <a:p>
            <a:pPr lvl="3"/>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416" y="978877"/>
            <a:ext cx="1371600" cy="1371600"/>
          </a:xfrm>
          <a:prstGeom prst="rect">
            <a:avLst/>
          </a:prstGeom>
        </p:spPr>
      </p:pic>
    </p:spTree>
    <p:extLst>
      <p:ext uri="{BB962C8B-B14F-4D97-AF65-F5344CB8AC3E}">
        <p14:creationId xmlns:p14="http://schemas.microsoft.com/office/powerpoint/2010/main" val="1265116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2365716"/>
            <a:ext cx="8238807" cy="3226192"/>
          </a:xfrm>
        </p:spPr>
        <p:txBody>
          <a:bodyPr>
            <a:normAutofit/>
          </a:bodyPr>
          <a:lstStyle/>
          <a:p>
            <a:pPr marL="0" indent="0">
              <a:buNone/>
            </a:pPr>
            <a:r>
              <a:rPr lang="en-US" b="1" u="sng" dirty="0"/>
              <a:t>Approaches to Sustainability</a:t>
            </a:r>
          </a:p>
          <a:p>
            <a:pPr marL="0" indent="0">
              <a:buNone/>
            </a:pPr>
            <a:endParaRPr lang="en-US" b="1" u="sng" dirty="0"/>
          </a:p>
          <a:p>
            <a:pPr lvl="1"/>
            <a:r>
              <a:rPr lang="en-US" dirty="0"/>
              <a:t>Colleges’ budget funding</a:t>
            </a:r>
          </a:p>
          <a:p>
            <a:pPr lvl="1"/>
            <a:r>
              <a:rPr lang="en-US" dirty="0"/>
              <a:t>Public workforce support</a:t>
            </a:r>
          </a:p>
          <a:p>
            <a:pPr lvl="1"/>
            <a:r>
              <a:rPr lang="en-US" dirty="0"/>
              <a:t>Employer support</a:t>
            </a:r>
          </a:p>
          <a:p>
            <a:pPr lvl="1"/>
            <a:r>
              <a:rPr lang="en-US" dirty="0"/>
              <a:t>Grants and Private Foundation support</a:t>
            </a:r>
          </a:p>
          <a:p>
            <a:pPr lvl="1"/>
            <a:r>
              <a:rPr lang="en-US" dirty="0"/>
              <a:t>Integrate  NJHPC into the NJ Council of Community Colleges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907" y="967154"/>
            <a:ext cx="1524000" cy="1524000"/>
          </a:xfrm>
          <a:prstGeom prst="rect">
            <a:avLst/>
          </a:prstGeom>
        </p:spPr>
      </p:pic>
    </p:spTree>
    <p:extLst>
      <p:ext uri="{BB962C8B-B14F-4D97-AF65-F5344CB8AC3E}">
        <p14:creationId xmlns:p14="http://schemas.microsoft.com/office/powerpoint/2010/main" val="1432506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ing-blu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532" y="2220558"/>
            <a:ext cx="2463800" cy="2463800"/>
          </a:xfrm>
          <a:prstGeom prst="rect">
            <a:avLst/>
          </a:prstGeom>
        </p:spPr>
      </p:pic>
      <p:sp>
        <p:nvSpPr>
          <p:cNvPr id="5" name="Title Placeholder 1"/>
          <p:cNvSpPr txBox="1">
            <a:spLocks/>
          </p:cNvSpPr>
          <p:nvPr/>
        </p:nvSpPr>
        <p:spPr>
          <a:xfrm>
            <a:off x="3242234" y="274638"/>
            <a:ext cx="590176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Q&amp;A</a:t>
            </a:r>
          </a:p>
        </p:txBody>
      </p:sp>
    </p:spTree>
    <p:extLst>
      <p:ext uri="{BB962C8B-B14F-4D97-AF65-F5344CB8AC3E}">
        <p14:creationId xmlns:p14="http://schemas.microsoft.com/office/powerpoint/2010/main" val="1142568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2588454"/>
            <a:ext cx="8238807" cy="2405576"/>
          </a:xfrm>
        </p:spPr>
        <p:txBody>
          <a:bodyPr>
            <a:normAutofit/>
          </a:bodyPr>
          <a:lstStyle/>
          <a:p>
            <a:pPr marL="0" indent="0" algn="ctr">
              <a:buNone/>
            </a:pPr>
            <a:r>
              <a:rPr lang="en-US" sz="4800" dirty="0"/>
              <a:t>What happens after the SVI?</a:t>
            </a:r>
          </a:p>
        </p:txBody>
      </p:sp>
    </p:spTree>
    <p:extLst>
      <p:ext uri="{BB962C8B-B14F-4D97-AF65-F5344CB8AC3E}">
        <p14:creationId xmlns:p14="http://schemas.microsoft.com/office/powerpoint/2010/main" val="897525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Participant Poll</a:t>
            </a:r>
          </a:p>
        </p:txBody>
      </p:sp>
      <p:sp>
        <p:nvSpPr>
          <p:cNvPr id="3" name="Content Placeholder 2"/>
          <p:cNvSpPr>
            <a:spLocks noGrp="1"/>
          </p:cNvSpPr>
          <p:nvPr>
            <p:ph idx="1"/>
          </p:nvPr>
        </p:nvSpPr>
        <p:spPr>
          <a:xfrm>
            <a:off x="457200" y="1143000"/>
            <a:ext cx="8229600" cy="4983163"/>
          </a:xfrm>
        </p:spPr>
        <p:txBody>
          <a:bodyPr>
            <a:normAutofit/>
          </a:bodyPr>
          <a:lstStyle/>
          <a:p>
            <a:pPr marL="457200" indent="-457200">
              <a:buFont typeface="+mj-lt"/>
              <a:buAutoNum type="arabicPeriod"/>
            </a:pPr>
            <a:r>
              <a:rPr lang="en-US" b="1" dirty="0"/>
              <a:t>Would you participate in this virtual institute process again?</a:t>
            </a:r>
          </a:p>
          <a:p>
            <a:pPr marL="800100" lvl="1" indent="-457200">
              <a:buFont typeface="+mj-lt"/>
              <a:buAutoNum type="alphaLcPeriod"/>
            </a:pPr>
            <a:r>
              <a:rPr lang="en-US" dirty="0"/>
              <a:t>Yes</a:t>
            </a:r>
          </a:p>
          <a:p>
            <a:pPr marL="800100" lvl="1" indent="-457200">
              <a:buFont typeface="+mj-lt"/>
              <a:buAutoNum type="alphaLcPeriod"/>
            </a:pPr>
            <a:r>
              <a:rPr lang="en-US" dirty="0"/>
              <a:t>No</a:t>
            </a:r>
          </a:p>
          <a:p>
            <a:pPr marL="457200" indent="-457200">
              <a:buFont typeface="+mj-lt"/>
              <a:buAutoNum type="arabicPeriod"/>
            </a:pPr>
            <a:r>
              <a:rPr lang="en-US" b="1" dirty="0"/>
              <a:t>What best describes the timeline process of the SVI?</a:t>
            </a:r>
          </a:p>
          <a:p>
            <a:pPr marL="800100" lvl="1" indent="-457200">
              <a:buFont typeface="+mj-lt"/>
              <a:buAutoNum type="alphaLcPeriod"/>
            </a:pPr>
            <a:r>
              <a:rPr lang="en-US" dirty="0"/>
              <a:t>Was the right amount of time</a:t>
            </a:r>
          </a:p>
          <a:p>
            <a:pPr marL="800100" lvl="1" indent="-457200">
              <a:buFont typeface="+mj-lt"/>
              <a:buAutoNum type="alphaLcPeriod"/>
            </a:pPr>
            <a:r>
              <a:rPr lang="en-US" dirty="0"/>
              <a:t>Felt rushed</a:t>
            </a:r>
          </a:p>
          <a:p>
            <a:pPr marL="800100" lvl="1" indent="-457200">
              <a:buFont typeface="+mj-lt"/>
              <a:buAutoNum type="alphaLcPeriod"/>
            </a:pPr>
            <a:r>
              <a:rPr lang="en-US" dirty="0"/>
              <a:t>Could have been condensed </a:t>
            </a:r>
          </a:p>
          <a:p>
            <a:pPr marL="457200" indent="-457200">
              <a:buFont typeface="+mj-lt"/>
              <a:buAutoNum type="arabicPeriod"/>
            </a:pPr>
            <a:r>
              <a:rPr lang="en-US" b="1" dirty="0"/>
              <a:t> How useful was it working with a sustainability coach?</a:t>
            </a:r>
          </a:p>
          <a:p>
            <a:pPr marL="800100" lvl="1" indent="-457200">
              <a:buFont typeface="+mj-lt"/>
              <a:buAutoNum type="alphaLcPeriod"/>
            </a:pPr>
            <a:r>
              <a:rPr lang="en-US" dirty="0"/>
              <a:t>Very useful</a:t>
            </a:r>
          </a:p>
          <a:p>
            <a:pPr marL="800100" lvl="1" indent="-457200">
              <a:buFont typeface="+mj-lt"/>
              <a:buAutoNum type="alphaLcPeriod"/>
            </a:pPr>
            <a:r>
              <a:rPr lang="en-US" dirty="0"/>
              <a:t>Somewhat useful</a:t>
            </a:r>
          </a:p>
          <a:p>
            <a:pPr marL="800100" lvl="1" indent="-457200">
              <a:buFont typeface="+mj-lt"/>
              <a:buAutoNum type="alphaLcPeriod"/>
            </a:pPr>
            <a:r>
              <a:rPr lang="en-US" dirty="0"/>
              <a:t>Not useful</a:t>
            </a:r>
          </a:p>
        </p:txBody>
      </p:sp>
    </p:spTree>
    <p:extLst>
      <p:ext uri="{BB962C8B-B14F-4D97-AF65-F5344CB8AC3E}">
        <p14:creationId xmlns:p14="http://schemas.microsoft.com/office/powerpoint/2010/main" val="786061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Participant Poll</a:t>
            </a:r>
          </a:p>
        </p:txBody>
      </p:sp>
      <p:sp>
        <p:nvSpPr>
          <p:cNvPr id="3" name="Content Placeholder 2"/>
          <p:cNvSpPr>
            <a:spLocks noGrp="1"/>
          </p:cNvSpPr>
          <p:nvPr>
            <p:ph idx="1"/>
          </p:nvPr>
        </p:nvSpPr>
        <p:spPr>
          <a:xfrm>
            <a:off x="457200" y="1143000"/>
            <a:ext cx="8229600" cy="4983163"/>
          </a:xfrm>
        </p:spPr>
        <p:txBody>
          <a:bodyPr>
            <a:normAutofit/>
          </a:bodyPr>
          <a:lstStyle/>
          <a:p>
            <a:pPr marL="457200" indent="-457200">
              <a:buFont typeface="+mj-lt"/>
              <a:buAutoNum type="arabicPeriod"/>
            </a:pPr>
            <a:endParaRPr lang="en-US" b="1" dirty="0"/>
          </a:p>
          <a:p>
            <a:pPr marL="457200" indent="-457200">
              <a:buFont typeface="+mj-lt"/>
              <a:buAutoNum type="arabicPeriod" startAt="4"/>
            </a:pPr>
            <a:r>
              <a:rPr lang="en-US" b="1" dirty="0"/>
              <a:t>How do you feel about the progress of your sustainability planning?</a:t>
            </a:r>
          </a:p>
          <a:p>
            <a:pPr marL="800100" lvl="1" indent="-457200">
              <a:buFont typeface="+mj-lt"/>
              <a:buAutoNum type="alphaLcPeriod"/>
            </a:pPr>
            <a:r>
              <a:rPr lang="en-US" dirty="0"/>
              <a:t>Not where we expected to be</a:t>
            </a:r>
          </a:p>
          <a:p>
            <a:pPr marL="800100" lvl="1" indent="-457200">
              <a:buFont typeface="+mj-lt"/>
              <a:buAutoNum type="alphaLcPeriod"/>
            </a:pPr>
            <a:r>
              <a:rPr lang="en-US" dirty="0"/>
              <a:t>Still have a lot of work to do</a:t>
            </a:r>
          </a:p>
          <a:p>
            <a:pPr marL="800100" lvl="1" indent="-457200">
              <a:buFont typeface="+mj-lt"/>
              <a:buAutoNum type="alphaLcPeriod"/>
            </a:pPr>
            <a:r>
              <a:rPr lang="en-US" dirty="0"/>
              <a:t>Made considerable progress and feel confident moving forward</a:t>
            </a:r>
          </a:p>
          <a:p>
            <a:pPr marL="457200" indent="-457200">
              <a:buFont typeface="+mj-lt"/>
              <a:buAutoNum type="arabicPeriod" startAt="4"/>
            </a:pPr>
            <a:r>
              <a:rPr lang="en-US" b="1" dirty="0"/>
              <a:t>How useful was the TAACCCT Sustainability Toolkit in the process?</a:t>
            </a:r>
          </a:p>
          <a:p>
            <a:pPr marL="800100" lvl="1" indent="-457200">
              <a:buFont typeface="+mj-lt"/>
              <a:buAutoNum type="alphaLcPeriod"/>
            </a:pPr>
            <a:r>
              <a:rPr lang="en-US" dirty="0"/>
              <a:t>What toolkit?</a:t>
            </a:r>
          </a:p>
          <a:p>
            <a:pPr marL="800100" lvl="1" indent="-457200">
              <a:buFont typeface="+mj-lt"/>
              <a:buAutoNum type="alphaLcPeriod"/>
            </a:pPr>
            <a:r>
              <a:rPr lang="en-US" dirty="0"/>
              <a:t>Very useful</a:t>
            </a:r>
          </a:p>
          <a:p>
            <a:pPr marL="800100" lvl="1" indent="-457200">
              <a:buFont typeface="+mj-lt"/>
              <a:buAutoNum type="alphaLcPeriod"/>
            </a:pPr>
            <a:r>
              <a:rPr lang="en-US" dirty="0"/>
              <a:t>Somewhat useful</a:t>
            </a:r>
          </a:p>
          <a:p>
            <a:pPr marL="800100" lvl="1" indent="-457200">
              <a:buFont typeface="+mj-lt"/>
              <a:buAutoNum type="alphaLcPeriod"/>
            </a:pPr>
            <a:r>
              <a:rPr lang="en-US" dirty="0"/>
              <a:t>We didn’t use it during the process</a:t>
            </a:r>
          </a:p>
        </p:txBody>
      </p:sp>
    </p:spTree>
    <p:extLst>
      <p:ext uri="{BB962C8B-B14F-4D97-AF65-F5344CB8AC3E}">
        <p14:creationId xmlns:p14="http://schemas.microsoft.com/office/powerpoint/2010/main" val="153634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ing-blu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532" y="2220558"/>
            <a:ext cx="2463800" cy="2463800"/>
          </a:xfrm>
          <a:prstGeom prst="rect">
            <a:avLst/>
          </a:prstGeom>
        </p:spPr>
      </p:pic>
      <p:sp>
        <p:nvSpPr>
          <p:cNvPr id="5" name="Title Placeholder 1"/>
          <p:cNvSpPr txBox="1">
            <a:spLocks/>
          </p:cNvSpPr>
          <p:nvPr/>
        </p:nvSpPr>
        <p:spPr>
          <a:xfrm>
            <a:off x="3242234" y="274638"/>
            <a:ext cx="590176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Q&amp;A</a:t>
            </a:r>
          </a:p>
        </p:txBody>
      </p:sp>
    </p:spTree>
    <p:extLst>
      <p:ext uri="{BB962C8B-B14F-4D97-AF65-F5344CB8AC3E}">
        <p14:creationId xmlns:p14="http://schemas.microsoft.com/office/powerpoint/2010/main" val="4111743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332" y="1114778"/>
            <a:ext cx="7986889" cy="5011386"/>
          </a:xfrm>
        </p:spPr>
        <p:txBody>
          <a:bodyPr>
            <a:normAutofit fontScale="85000" lnSpcReduction="20000"/>
          </a:bodyPr>
          <a:lstStyle/>
          <a:p>
            <a:pPr marL="0" indent="0" algn="ctr">
              <a:buNone/>
            </a:pPr>
            <a:endParaRPr lang="en-US" dirty="0"/>
          </a:p>
          <a:p>
            <a:pPr marL="0" indent="0" algn="ctr">
              <a:buNone/>
            </a:pPr>
            <a:endParaRPr lang="en-US" dirty="0"/>
          </a:p>
          <a:p>
            <a:pPr marL="0" indent="0" algn="ctr">
              <a:buNone/>
            </a:pPr>
            <a:r>
              <a:rPr lang="en-US" sz="5400" b="1" i="1" dirty="0">
                <a:solidFill>
                  <a:srgbClr val="376092"/>
                </a:solidFill>
                <a:effectLst>
                  <a:outerShdw blurRad="38100" dist="38100" dir="2700000" algn="tl">
                    <a:srgbClr val="000000">
                      <a:alpha val="43137"/>
                    </a:srgbClr>
                  </a:outerShdw>
                </a:effectLst>
                <a:latin typeface="Comic Sans MS" pitchFamily="66" charset="0"/>
              </a:rPr>
              <a:t>Thank You!</a:t>
            </a:r>
            <a:endParaRPr lang="en-US" sz="5400" b="1" dirty="0">
              <a:solidFill>
                <a:srgbClr val="376092"/>
              </a:solidFill>
              <a:effectLst>
                <a:outerShdw blurRad="38100" dist="38100" dir="2700000" algn="tl">
                  <a:srgbClr val="000000">
                    <a:alpha val="43137"/>
                  </a:srgbClr>
                </a:outerShdw>
              </a:effectLst>
              <a:latin typeface="Comic Sans MS" pitchFamily="66" charset="0"/>
            </a:endParaRPr>
          </a:p>
          <a:p>
            <a:pPr marL="0" indent="0" algn="ctr">
              <a:buNone/>
            </a:pPr>
            <a:endParaRPr lang="en-US" sz="2400" dirty="0">
              <a:effectLst>
                <a:outerShdw blurRad="38100" dist="38100" dir="2700000" algn="tl">
                  <a:srgbClr val="000000">
                    <a:alpha val="43137"/>
                  </a:srgbClr>
                </a:outerShdw>
              </a:effectLst>
            </a:endParaRPr>
          </a:p>
          <a:p>
            <a:pPr marL="0" indent="0" algn="ctr">
              <a:buNone/>
            </a:pPr>
            <a:r>
              <a:rPr lang="en-US" sz="2400" dirty="0"/>
              <a:t>Download the new </a:t>
            </a:r>
            <a:r>
              <a:rPr lang="en-US" sz="2400" dirty="0">
                <a:hlinkClick r:id="rId3"/>
              </a:rPr>
              <a:t>TAACCCT Sustainability Toolkit &amp; Resources </a:t>
            </a:r>
            <a:r>
              <a:rPr lang="en-US" sz="2400" dirty="0"/>
              <a:t>on </a:t>
            </a:r>
            <a:r>
              <a:rPr lang="en-US" sz="2400" dirty="0" err="1"/>
              <a:t>WorkforceGPS</a:t>
            </a:r>
            <a:endParaRPr lang="en-US" sz="2400" dirty="0"/>
          </a:p>
          <a:p>
            <a:pPr marL="0" indent="0" algn="ctr">
              <a:buNone/>
            </a:pPr>
            <a:endParaRPr lang="en-US" sz="2400" dirty="0">
              <a:effectLst>
                <a:outerShdw blurRad="38100" dist="38100" dir="2700000" algn="tl">
                  <a:srgbClr val="000000">
                    <a:alpha val="43137"/>
                  </a:srgbClr>
                </a:outerShdw>
              </a:effectLst>
            </a:endParaRPr>
          </a:p>
          <a:p>
            <a:pPr marL="0" indent="0" algn="ctr">
              <a:spcAft>
                <a:spcPts val="0"/>
              </a:spcAft>
              <a:buNone/>
            </a:pPr>
            <a:r>
              <a:rPr lang="en-US" sz="2400" dirty="0"/>
              <a:t>Check out a collection of </a:t>
            </a:r>
            <a:r>
              <a:rPr lang="en-US" sz="2400" dirty="0">
                <a:hlinkClick r:id="rId4"/>
              </a:rPr>
              <a:t>TAACCCT sustainability plans and resources</a:t>
            </a:r>
            <a:endParaRPr lang="en-US" sz="2400" dirty="0"/>
          </a:p>
          <a:p>
            <a:pPr marL="0" indent="0" algn="ctr">
              <a:spcAft>
                <a:spcPts val="0"/>
              </a:spcAft>
              <a:buNone/>
            </a:pPr>
            <a:endParaRPr lang="en-US" sz="2400" dirty="0"/>
          </a:p>
          <a:p>
            <a:pPr marL="0" indent="0" algn="ctr">
              <a:spcAft>
                <a:spcPts val="0"/>
              </a:spcAft>
              <a:buNone/>
            </a:pPr>
            <a:r>
              <a:rPr lang="en-US" sz="2400" dirty="0"/>
              <a:t>Ask questions and to connect with peers and resources at </a:t>
            </a:r>
            <a:r>
              <a:rPr lang="en-US" sz="2400" dirty="0">
                <a:hlinkClick r:id="rId5"/>
              </a:rPr>
              <a:t>TAACCCT@dol.gov</a:t>
            </a:r>
            <a:r>
              <a:rPr lang="en-US" sz="2400" dirty="0"/>
              <a:t> </a:t>
            </a:r>
          </a:p>
          <a:p>
            <a:pPr marL="0" indent="0" algn="ctr">
              <a:spcAft>
                <a:spcPts val="0"/>
              </a:spcAft>
              <a:buNone/>
            </a:pPr>
            <a:endParaRPr lang="en-US" sz="2400" dirty="0"/>
          </a:p>
          <a:p>
            <a:pPr marL="0" indent="0" algn="ctr">
              <a:spcAft>
                <a:spcPts val="0"/>
              </a:spcAft>
              <a:buNone/>
            </a:pPr>
            <a:r>
              <a:rPr lang="en-US" sz="2400" dirty="0"/>
              <a:t>If you want to learn more about peer mentoring email </a:t>
            </a:r>
            <a:r>
              <a:rPr lang="en-US" sz="2400" dirty="0">
                <a:hlinkClick r:id="rId5"/>
              </a:rPr>
              <a:t>TAACCCT@dol.gov</a:t>
            </a:r>
            <a:r>
              <a:rPr lang="en-US" sz="2400" dirty="0"/>
              <a:t> </a:t>
            </a:r>
          </a:p>
          <a:p>
            <a:pPr marL="0" indent="0" algn="ctr">
              <a:spcAft>
                <a:spcPts val="0"/>
              </a:spcAft>
              <a:buNone/>
            </a:pPr>
            <a:endParaRPr lang="en-US" sz="2400" dirty="0"/>
          </a:p>
        </p:txBody>
      </p:sp>
    </p:spTree>
    <p:extLst>
      <p:ext uri="{BB962C8B-B14F-4D97-AF65-F5344CB8AC3E}">
        <p14:creationId xmlns:p14="http://schemas.microsoft.com/office/powerpoint/2010/main" val="151381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1557062"/>
            <a:ext cx="8238807" cy="4538991"/>
          </a:xfrm>
        </p:spPr>
        <p:txBody>
          <a:bodyPr>
            <a:normAutofit/>
          </a:bodyPr>
          <a:lstStyle/>
          <a:p>
            <a:pPr algn="just">
              <a:lnSpc>
                <a:spcPct val="150000"/>
              </a:lnSpc>
            </a:pPr>
            <a:r>
              <a:rPr lang="en-US" sz="2800" dirty="0"/>
              <a:t>Welcome and Introductions</a:t>
            </a:r>
          </a:p>
          <a:p>
            <a:pPr algn="just">
              <a:lnSpc>
                <a:spcPct val="150000"/>
              </a:lnSpc>
            </a:pPr>
            <a:r>
              <a:rPr lang="en-US" sz="2800" dirty="0"/>
              <a:t>Grantee Examples</a:t>
            </a:r>
          </a:p>
          <a:p>
            <a:pPr algn="just">
              <a:lnSpc>
                <a:spcPct val="150000"/>
              </a:lnSpc>
            </a:pPr>
            <a:r>
              <a:rPr lang="en-US" sz="2800" dirty="0"/>
              <a:t>What happens after the SVI?</a:t>
            </a:r>
          </a:p>
          <a:p>
            <a:pPr algn="just">
              <a:lnSpc>
                <a:spcPct val="150000"/>
              </a:lnSpc>
            </a:pPr>
            <a:r>
              <a:rPr lang="en-US" sz="2800" dirty="0"/>
              <a:t>Q&amp;A</a:t>
            </a:r>
          </a:p>
          <a:p>
            <a:pPr algn="just">
              <a:lnSpc>
                <a:spcPct val="150000"/>
              </a:lnSpc>
            </a:pPr>
            <a:r>
              <a:rPr lang="en-US" sz="2800" dirty="0"/>
              <a:t>Closing and Wrap-up</a:t>
            </a:r>
          </a:p>
          <a:p>
            <a:pPr marL="0" indent="0" algn="just">
              <a:buNone/>
            </a:pPr>
            <a:endParaRPr lang="en-US" sz="2800" dirty="0"/>
          </a:p>
        </p:txBody>
      </p:sp>
      <p:sp>
        <p:nvSpPr>
          <p:cNvPr id="13" name="Title Placeholder 1"/>
          <p:cNvSpPr txBox="1">
            <a:spLocks/>
          </p:cNvSpPr>
          <p:nvPr/>
        </p:nvSpPr>
        <p:spPr>
          <a:xfrm>
            <a:off x="3242235" y="274638"/>
            <a:ext cx="5444564"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Agenda</a:t>
            </a:r>
          </a:p>
        </p:txBody>
      </p:sp>
    </p:spTree>
    <p:extLst>
      <p:ext uri="{BB962C8B-B14F-4D97-AF65-F5344CB8AC3E}">
        <p14:creationId xmlns:p14="http://schemas.microsoft.com/office/powerpoint/2010/main" val="163334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46100" y="2588454"/>
            <a:ext cx="8238807" cy="2405576"/>
          </a:xfrm>
        </p:spPr>
        <p:txBody>
          <a:bodyPr>
            <a:normAutofit/>
          </a:bodyPr>
          <a:lstStyle/>
          <a:p>
            <a:pPr marL="0" indent="0" algn="ctr">
              <a:buNone/>
            </a:pPr>
            <a:r>
              <a:rPr lang="en-US" sz="4800" dirty="0"/>
              <a:t>Grantee Examples</a:t>
            </a:r>
          </a:p>
        </p:txBody>
      </p:sp>
    </p:spTree>
    <p:extLst>
      <p:ext uri="{BB962C8B-B14F-4D97-AF65-F5344CB8AC3E}">
        <p14:creationId xmlns:p14="http://schemas.microsoft.com/office/powerpoint/2010/main" val="147607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632" y="769196"/>
            <a:ext cx="8604985" cy="923330"/>
          </a:xfrm>
          <a:prstGeom prst="rect">
            <a:avLst/>
          </a:prstGeom>
          <a:noFill/>
        </p:spPr>
        <p:txBody>
          <a:bodyPr wrap="square" rtlCol="0">
            <a:spAutoFit/>
          </a:bodyPr>
          <a:lstStyle/>
          <a:p>
            <a:endParaRPr lang="en-US" dirty="0"/>
          </a:p>
          <a:p>
            <a:pPr algn="r"/>
            <a:r>
              <a:rPr lang="en-US" dirty="0"/>
              <a:t>		</a:t>
            </a:r>
          </a:p>
          <a:p>
            <a:pPr algn="r"/>
            <a:r>
              <a:rPr lang="en-US" dirty="0"/>
              <a:t>					</a:t>
            </a:r>
            <a:endParaRPr lang="en-US" sz="2400" dirty="0"/>
          </a:p>
        </p:txBody>
      </p:sp>
      <p:sp>
        <p:nvSpPr>
          <p:cNvPr id="5" name="Text Placeholder 4"/>
          <p:cNvSpPr>
            <a:spLocks noGrp="1"/>
          </p:cNvSpPr>
          <p:nvPr>
            <p:ph type="body" sz="quarter" idx="10"/>
          </p:nvPr>
        </p:nvSpPr>
        <p:spPr>
          <a:xfrm>
            <a:off x="476249" y="448733"/>
            <a:ext cx="8077137" cy="6110687"/>
          </a:xfrm>
        </p:spPr>
        <p:txBody>
          <a:bodyPr/>
          <a:lstStyle/>
          <a:p>
            <a:pPr algn="ctr">
              <a:spcBef>
                <a:spcPts val="0"/>
              </a:spcBef>
            </a:pPr>
            <a:endParaRPr lang="en-US" sz="3200" dirty="0"/>
          </a:p>
          <a:p>
            <a:pPr algn="ctr">
              <a:spcBef>
                <a:spcPts val="0"/>
              </a:spcBef>
            </a:pPr>
            <a:endParaRPr lang="en-US" sz="3200" dirty="0"/>
          </a:p>
          <a:p>
            <a:pPr algn="ctr">
              <a:spcBef>
                <a:spcPts val="0"/>
              </a:spcBef>
            </a:pPr>
            <a:r>
              <a:rPr lang="en-US" sz="3200" dirty="0"/>
              <a:t>Kansas Technical Re/training Among Industry-targeted Networks (KanTRAIN) Sustainability Planning </a:t>
            </a:r>
          </a:p>
          <a:p>
            <a:pPr algn="ctr">
              <a:spcBef>
                <a:spcPts val="0"/>
              </a:spcBef>
            </a:pPr>
            <a:endParaRPr lang="en-US" sz="3600" dirty="0"/>
          </a:p>
          <a:p>
            <a:pPr algn="ctr">
              <a:spcBef>
                <a:spcPts val="0"/>
              </a:spcBef>
            </a:pPr>
            <a:r>
              <a:rPr lang="en-US" dirty="0"/>
              <a:t>Pamela Combes</a:t>
            </a:r>
          </a:p>
          <a:p>
            <a:pPr algn="ctr">
              <a:spcBef>
                <a:spcPts val="0"/>
              </a:spcBef>
            </a:pPr>
            <a:r>
              <a:rPr lang="en-US" dirty="0"/>
              <a:t>KanTRAIN Grant Director</a:t>
            </a:r>
          </a:p>
          <a:p>
            <a:pPr algn="ctr">
              <a:spcBef>
                <a:spcPts val="0"/>
              </a:spcBef>
            </a:pPr>
            <a:r>
              <a:rPr lang="en-US" dirty="0"/>
              <a:t>Flint Hills Technical College</a:t>
            </a:r>
          </a:p>
          <a:p>
            <a:pPr algn="ctr">
              <a:spcBef>
                <a:spcPts val="0"/>
              </a:spcBef>
            </a:pPr>
            <a:endParaRPr lang="en-US" dirty="0"/>
          </a:p>
          <a:p>
            <a:pPr algn="ctr">
              <a:spcBef>
                <a:spcPts val="0"/>
              </a:spcBef>
            </a:pPr>
            <a:r>
              <a:rPr lang="en-US" dirty="0"/>
              <a:t>Christa Smith</a:t>
            </a:r>
          </a:p>
          <a:p>
            <a:pPr algn="ctr">
              <a:spcBef>
                <a:spcPts val="0"/>
              </a:spcBef>
            </a:pPr>
            <a:r>
              <a:rPr lang="en-US" dirty="0"/>
              <a:t>KanTRAIN Research Analyst</a:t>
            </a:r>
          </a:p>
          <a:p>
            <a:pPr algn="ctr">
              <a:spcBef>
                <a:spcPts val="0"/>
              </a:spcBef>
            </a:pPr>
            <a:r>
              <a:rPr lang="en-US" dirty="0"/>
              <a:t>Washburn University</a:t>
            </a:r>
            <a:endParaRPr lang="en-US" sz="2000" dirty="0"/>
          </a:p>
          <a:p>
            <a:pPr algn="r">
              <a:spcBef>
                <a:spcPts val="0"/>
              </a:spcBef>
            </a:pPr>
            <a:endParaRPr lang="en-US" sz="2000"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2670" y="5492372"/>
            <a:ext cx="2000716" cy="1067048"/>
          </a:xfrm>
          <a:prstGeom prst="rect">
            <a:avLst/>
          </a:prstGeom>
        </p:spPr>
      </p:pic>
    </p:spTree>
    <p:extLst>
      <p:ext uri="{BB962C8B-B14F-4D97-AF65-F5344CB8AC3E}">
        <p14:creationId xmlns:p14="http://schemas.microsoft.com/office/powerpoint/2010/main" val="101981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65863" y="983500"/>
            <a:ext cx="4204004" cy="1131050"/>
          </a:xfrm>
        </p:spPr>
        <p:txBody>
          <a:bodyPr>
            <a:normAutofit/>
          </a:bodyPr>
          <a:lstStyle/>
          <a:p>
            <a:r>
              <a:rPr lang="en-US" sz="2800" dirty="0"/>
              <a:t>KanTRAIN Background</a:t>
            </a:r>
          </a:p>
        </p:txBody>
      </p:sp>
      <p:sp>
        <p:nvSpPr>
          <p:cNvPr id="4" name="Text Placeholder 3"/>
          <p:cNvSpPr>
            <a:spLocks noGrp="1"/>
          </p:cNvSpPr>
          <p:nvPr>
            <p:ph type="body" sz="quarter" idx="10"/>
          </p:nvPr>
        </p:nvSpPr>
        <p:spPr>
          <a:xfrm>
            <a:off x="3098800" y="1650999"/>
            <a:ext cx="5731933" cy="4682067"/>
          </a:xfrm>
        </p:spPr>
        <p:txBody>
          <a:bodyPr/>
          <a:lstStyle/>
          <a:p>
            <a:pPr marL="342900" indent="-342900">
              <a:spcBef>
                <a:spcPts val="0"/>
              </a:spcBef>
              <a:buFont typeface="Arial" panose="020B0604020202020204" pitchFamily="34" charset="0"/>
              <a:buChar char="•"/>
            </a:pPr>
            <a:r>
              <a:rPr lang="en-US" dirty="0"/>
              <a:t>$11,997,957 Round 4 TAACCCT grant award</a:t>
            </a:r>
          </a:p>
          <a:p>
            <a:pPr>
              <a:spcBef>
                <a:spcPts val="0"/>
              </a:spcBef>
            </a:pPr>
            <a:endParaRPr lang="en-US" dirty="0"/>
          </a:p>
          <a:p>
            <a:pPr marL="342900" indent="-342900">
              <a:spcBef>
                <a:spcPts val="0"/>
              </a:spcBef>
              <a:buFont typeface="Arial" panose="020B0604020202020204" pitchFamily="34" charset="0"/>
              <a:buChar char="•"/>
            </a:pPr>
            <a:r>
              <a:rPr lang="en-US" dirty="0"/>
              <a:t>State-wide (Kansas) consortium </a:t>
            </a:r>
          </a:p>
          <a:p>
            <a:pPr marL="1257300" lvl="1" indent="-342900">
              <a:spcBef>
                <a:spcPts val="0"/>
              </a:spcBef>
              <a:buFont typeface="Arial" panose="020B0604020202020204" pitchFamily="34" charset="0"/>
              <a:buChar char="•"/>
            </a:pPr>
            <a:r>
              <a:rPr lang="en-US" dirty="0"/>
              <a:t>Washburn University</a:t>
            </a:r>
          </a:p>
          <a:p>
            <a:pPr marL="1257300" lvl="1" indent="-342900">
              <a:spcBef>
                <a:spcPts val="0"/>
              </a:spcBef>
              <a:buFont typeface="Arial" panose="020B0604020202020204" pitchFamily="34" charset="0"/>
              <a:buChar char="•"/>
            </a:pPr>
            <a:r>
              <a:rPr lang="en-US" dirty="0"/>
              <a:t>Washburn Institute of Technology</a:t>
            </a:r>
          </a:p>
          <a:p>
            <a:pPr marL="1257300" lvl="1" indent="-342900">
              <a:spcBef>
                <a:spcPts val="0"/>
              </a:spcBef>
              <a:buFont typeface="Arial" panose="020B0604020202020204" pitchFamily="34" charset="0"/>
              <a:buChar char="•"/>
            </a:pPr>
            <a:r>
              <a:rPr lang="en-US" dirty="0"/>
              <a:t>Flint Hills Technical College</a:t>
            </a:r>
          </a:p>
          <a:p>
            <a:pPr marL="1257300" lvl="1" indent="-342900">
              <a:spcBef>
                <a:spcPts val="0"/>
              </a:spcBef>
              <a:buFont typeface="Arial" panose="020B0604020202020204" pitchFamily="34" charset="0"/>
              <a:buChar char="•"/>
            </a:pPr>
            <a:r>
              <a:rPr lang="en-US" dirty="0"/>
              <a:t>Garden City Community College</a:t>
            </a:r>
          </a:p>
          <a:p>
            <a:pPr marL="1257300" lvl="1" indent="-342900">
              <a:spcBef>
                <a:spcPts val="0"/>
              </a:spcBef>
              <a:buFont typeface="Arial" panose="020B0604020202020204" pitchFamily="34" charset="0"/>
              <a:buChar char="•"/>
            </a:pPr>
            <a:r>
              <a:rPr lang="en-US" dirty="0"/>
              <a:t>Wichita Area Technical College</a:t>
            </a:r>
          </a:p>
          <a:p>
            <a:pPr>
              <a:spcBef>
                <a:spcPts val="0"/>
              </a:spcBef>
            </a:pPr>
            <a:endParaRPr lang="en-US" dirty="0"/>
          </a:p>
          <a:p>
            <a:pPr marL="342900" indent="-342900">
              <a:spcBef>
                <a:spcPts val="0"/>
              </a:spcBef>
              <a:buFont typeface="Arial" panose="020B0604020202020204" pitchFamily="34" charset="0"/>
              <a:buChar char="•"/>
            </a:pPr>
            <a:r>
              <a:rPr lang="en-US" dirty="0"/>
              <a:t>Focus on two core industries:</a:t>
            </a:r>
          </a:p>
          <a:p>
            <a:pPr marL="1257300" lvl="1" indent="-342900">
              <a:spcBef>
                <a:spcPts val="0"/>
              </a:spcBef>
              <a:buFont typeface="Arial" panose="020B0604020202020204" pitchFamily="34" charset="0"/>
              <a:buChar char="•"/>
            </a:pPr>
            <a:r>
              <a:rPr lang="en-US" dirty="0"/>
              <a:t>Health Care</a:t>
            </a:r>
          </a:p>
          <a:p>
            <a:pPr marL="1257300" lvl="1" indent="-342900">
              <a:spcBef>
                <a:spcPts val="0"/>
              </a:spcBef>
              <a:buFont typeface="Arial" panose="020B0604020202020204" pitchFamily="34" charset="0"/>
              <a:buChar char="•"/>
            </a:pPr>
            <a:r>
              <a:rPr lang="en-US" dirty="0"/>
              <a:t>Advanced Manufacturing</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l="12785" r="15070"/>
          <a:stretch/>
        </p:blipFill>
        <p:spPr>
          <a:xfrm>
            <a:off x="1" y="10"/>
            <a:ext cx="2743200" cy="6857990"/>
          </a:xfrm>
          <a:prstGeom prst="rect">
            <a:avLst/>
          </a:prstGeom>
          <a:effectLst/>
        </p:spPr>
      </p:pic>
    </p:spTree>
    <p:extLst>
      <p:ext uri="{BB962C8B-B14F-4D97-AF65-F5344CB8AC3E}">
        <p14:creationId xmlns:p14="http://schemas.microsoft.com/office/powerpoint/2010/main" val="180002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201" y="997035"/>
            <a:ext cx="4597400" cy="484632"/>
          </a:xfrm>
        </p:spPr>
        <p:txBody>
          <a:bodyPr>
            <a:normAutofit/>
          </a:bodyPr>
          <a:lstStyle/>
          <a:p>
            <a:pPr algn="ctr"/>
            <a:r>
              <a:rPr lang="en-US" dirty="0"/>
              <a:t>KanTRAIN Sustainability Process</a:t>
            </a:r>
          </a:p>
        </p:txBody>
      </p:sp>
      <p:sp>
        <p:nvSpPr>
          <p:cNvPr id="4" name="Text Placeholder 3"/>
          <p:cNvSpPr>
            <a:spLocks noGrp="1"/>
          </p:cNvSpPr>
          <p:nvPr>
            <p:ph type="body" sz="quarter" idx="10"/>
          </p:nvPr>
        </p:nvSpPr>
        <p:spPr>
          <a:xfrm>
            <a:off x="2844800" y="1578321"/>
            <a:ext cx="6019800" cy="5110345"/>
          </a:xfrm>
        </p:spPr>
        <p:txBody>
          <a:bodyPr/>
          <a:lstStyle/>
          <a:p>
            <a:pPr>
              <a:spcBef>
                <a:spcPts val="0"/>
              </a:spcBef>
            </a:pPr>
            <a:r>
              <a:rPr lang="en-US" dirty="0"/>
              <a:t>Grant level sustainability work:</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r>
              <a:rPr lang="en-US" dirty="0"/>
              <a:t>Started by keeping the end in mind</a:t>
            </a:r>
          </a:p>
          <a:p>
            <a:pPr indent="-4572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r>
              <a:rPr lang="en-US" dirty="0"/>
              <a:t>SOAR Analysis</a:t>
            </a:r>
          </a:p>
          <a:p>
            <a:pPr lvl="1">
              <a:spcBef>
                <a:spcPts val="0"/>
              </a:spcBef>
              <a:buFont typeface="Arial" panose="020B0604020202020204" pitchFamily="34" charset="0"/>
              <a:buChar char="•"/>
            </a:pPr>
            <a:r>
              <a:rPr lang="en-US" dirty="0"/>
              <a:t>Strengths</a:t>
            </a:r>
          </a:p>
          <a:p>
            <a:pPr lvl="1">
              <a:spcBef>
                <a:spcPts val="0"/>
              </a:spcBef>
              <a:buFont typeface="Arial" panose="020B0604020202020204" pitchFamily="34" charset="0"/>
              <a:buChar char="•"/>
            </a:pPr>
            <a:r>
              <a:rPr lang="en-US" dirty="0"/>
              <a:t>Opportunities</a:t>
            </a:r>
          </a:p>
          <a:p>
            <a:pPr lvl="1">
              <a:spcBef>
                <a:spcPts val="0"/>
              </a:spcBef>
              <a:buFont typeface="Arial" panose="020B0604020202020204" pitchFamily="34" charset="0"/>
              <a:buChar char="•"/>
            </a:pPr>
            <a:r>
              <a:rPr lang="en-US" dirty="0"/>
              <a:t>Aspirations</a:t>
            </a:r>
          </a:p>
          <a:p>
            <a:pPr lvl="1">
              <a:spcBef>
                <a:spcPts val="0"/>
              </a:spcBef>
              <a:buFont typeface="Arial" panose="020B0604020202020204" pitchFamily="34" charset="0"/>
              <a:buChar char="•"/>
            </a:pPr>
            <a:r>
              <a:rPr lang="en-US" dirty="0"/>
              <a:t>Results</a:t>
            </a:r>
          </a:p>
          <a:p>
            <a:pPr marL="457200" lvl="1" indent="0">
              <a:spcBef>
                <a:spcPts val="0"/>
              </a:spcBef>
              <a:buNone/>
            </a:pPr>
            <a:endParaRPr lang="en-US" dirty="0"/>
          </a:p>
          <a:p>
            <a:pPr marL="342900" indent="-342900">
              <a:spcBef>
                <a:spcPts val="0"/>
              </a:spcBef>
              <a:buFont typeface="Arial" panose="020B0604020202020204" pitchFamily="34" charset="0"/>
              <a:buChar char="•"/>
            </a:pPr>
            <a:r>
              <a:rPr lang="en-US" dirty="0"/>
              <a:t>Results, as measured by</a:t>
            </a:r>
          </a:p>
          <a:p>
            <a:pPr>
              <a:spcBef>
                <a:spcPts val="0"/>
              </a:spcBef>
            </a:pPr>
            <a:endParaRPr lang="en-US" dirty="0"/>
          </a:p>
          <a:p>
            <a:pPr indent="-457200">
              <a:spcBef>
                <a:spcPts val="0"/>
              </a:spcBef>
              <a:buFont typeface="Arial" panose="020B0604020202020204" pitchFamily="34" charset="0"/>
              <a:buChar char="•"/>
            </a:pPr>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b="-123"/>
          <a:stretch/>
        </p:blipFill>
        <p:spPr>
          <a:xfrm>
            <a:off x="0" y="0"/>
            <a:ext cx="2743200" cy="6858000"/>
          </a:xfrm>
          <a:prstGeom prst="rect">
            <a:avLst/>
          </a:prstGeom>
        </p:spPr>
      </p:pic>
    </p:spTree>
    <p:extLst>
      <p:ext uri="{BB962C8B-B14F-4D97-AF65-F5344CB8AC3E}">
        <p14:creationId xmlns:p14="http://schemas.microsoft.com/office/powerpoint/2010/main" val="1470746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1898" y="822170"/>
            <a:ext cx="4241488" cy="746329"/>
          </a:xfrm>
        </p:spPr>
        <p:txBody>
          <a:bodyPr>
            <a:normAutofit/>
          </a:bodyPr>
          <a:lstStyle/>
          <a:p>
            <a:pPr algn="ctr"/>
            <a:r>
              <a:rPr lang="en-US" dirty="0"/>
              <a:t>KanTRAIN Sustainability Process</a:t>
            </a:r>
          </a:p>
        </p:txBody>
      </p:sp>
      <p:sp>
        <p:nvSpPr>
          <p:cNvPr id="4" name="Text Placeholder 3"/>
          <p:cNvSpPr>
            <a:spLocks noGrp="1"/>
          </p:cNvSpPr>
          <p:nvPr>
            <p:ph type="body" sz="quarter" idx="10"/>
          </p:nvPr>
        </p:nvSpPr>
        <p:spPr>
          <a:xfrm>
            <a:off x="3286891" y="1568499"/>
            <a:ext cx="5510600" cy="5053681"/>
          </a:xfrm>
        </p:spPr>
        <p:txBody>
          <a:bodyPr>
            <a:normAutofit lnSpcReduction="10000"/>
          </a:bodyPr>
          <a:lstStyle/>
          <a:p>
            <a:r>
              <a:rPr lang="en-US" dirty="0"/>
              <a:t>Site-Based sustainability work:</a:t>
            </a:r>
          </a:p>
          <a:p>
            <a:endParaRPr lang="en-US" dirty="0"/>
          </a:p>
          <a:p>
            <a:pPr marL="342900" indent="-342900">
              <a:buFont typeface="Arial" panose="020B0604020202020204" pitchFamily="34" charset="0"/>
              <a:buChar char="•"/>
            </a:pPr>
            <a:r>
              <a:rPr lang="en-US" dirty="0"/>
              <a:t>Align Innovations/Practices/Methods to TAACCCT Core Elements</a:t>
            </a:r>
          </a:p>
          <a:p>
            <a:pPr marL="1257300" lvl="1" indent="-342900">
              <a:buFont typeface="Arial" panose="020B0604020202020204" pitchFamily="34" charset="0"/>
              <a:buChar char="•"/>
            </a:pPr>
            <a:r>
              <a:rPr lang="en-US" b="1" dirty="0"/>
              <a:t>Evidence-based designs </a:t>
            </a:r>
          </a:p>
          <a:p>
            <a:pPr marL="1603375" lvl="2" indent="-342900">
              <a:buFont typeface="Arial" panose="020B0604020202020204" pitchFamily="34" charset="0"/>
              <a:buChar char="•"/>
            </a:pPr>
            <a:r>
              <a:rPr lang="en-US" i="1" dirty="0"/>
              <a:t>Sustain the AWS certification process established during the grant</a:t>
            </a:r>
          </a:p>
          <a:p>
            <a:pPr marL="342900" indent="-342900">
              <a:buFont typeface="Arial" panose="020B0604020202020204" pitchFamily="34" charset="0"/>
              <a:buChar char="•"/>
            </a:pPr>
            <a:r>
              <a:rPr lang="en-US" dirty="0"/>
              <a:t>What has had the greatest impact?</a:t>
            </a:r>
          </a:p>
          <a:p>
            <a:pPr marL="1257300" lvl="1" indent="-342900">
              <a:buFont typeface="Arial" panose="020B0604020202020204" pitchFamily="34" charset="0"/>
              <a:buChar char="•"/>
            </a:pPr>
            <a:r>
              <a:rPr lang="en-US" b="1" dirty="0"/>
              <a:t>Sector strategies and employer engagement</a:t>
            </a:r>
          </a:p>
          <a:p>
            <a:pPr marL="1603375" lvl="2" indent="-342900">
              <a:buFont typeface="Arial" panose="020B0604020202020204" pitchFamily="34" charset="0"/>
              <a:buChar char="•"/>
            </a:pPr>
            <a:r>
              <a:rPr lang="en-US" i="1" dirty="0"/>
              <a:t>Sustain the annual Reverse Career Fair event which creates a strong connection between the college, students, and businesses</a:t>
            </a:r>
          </a:p>
          <a:p>
            <a:endParaRPr lang="en-US" dirty="0"/>
          </a:p>
        </p:txBody>
      </p:sp>
      <p:pic>
        <p:nvPicPr>
          <p:cNvPr id="5" name="Picture 4"/>
          <p:cNvPicPr>
            <a:picLocks noChangeAspect="1"/>
          </p:cNvPicPr>
          <p:nvPr/>
        </p:nvPicPr>
        <p:blipFill>
          <a:blip r:embed="rId3"/>
          <a:stretch>
            <a:fillRect/>
          </a:stretch>
        </p:blipFill>
        <p:spPr>
          <a:xfrm>
            <a:off x="0" y="-594"/>
            <a:ext cx="2743438" cy="6858594"/>
          </a:xfrm>
          <a:prstGeom prst="rect">
            <a:avLst/>
          </a:prstGeom>
        </p:spPr>
      </p:pic>
    </p:spTree>
    <p:extLst>
      <p:ext uri="{BB962C8B-B14F-4D97-AF65-F5344CB8AC3E}">
        <p14:creationId xmlns:p14="http://schemas.microsoft.com/office/powerpoint/2010/main" val="12990266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2&quot;/&gt;&lt;property id=&quot;20307&quot; value=&quot;259&quot;/&gt;&lt;/object&gt;&lt;object type=&quot;3&quot; unique_id=&quot;10007&quot;&gt;&lt;property id=&quot;20148&quot; value=&quot;5&quot;/&gt;&lt;property id=&quot;20300&quot; value=&quot;Slide 4&quot;/&gt;&lt;property id=&quot;20307&quot; value=&quot;361&quot;/&gt;&lt;/object&gt;&lt;object type=&quot;3&quot; unique_id=&quot;10030&quot;&gt;&lt;property id=&quot;20148&quot; value=&quot;5&quot;/&gt;&lt;property id=&quot;20300&quot; value=&quot;Slide 5&quot;/&gt;&lt;property id=&quot;20307&quot; value=&quot;370&quot;/&gt;&lt;/object&gt;&lt;object type=&quot;3&quot; unique_id=&quot;10065&quot;&gt;&lt;property id=&quot;20148&quot; value=&quot;5&quot;/&gt;&lt;property id=&quot;20300&quot; value=&quot;Slide 1 - &amp;quot;Participant Poll&amp;quot;&quot;/&gt;&lt;property id=&quot;20307&quot; value=&quot;381&quot;/&gt;&lt;/object&gt;&lt;object type=&quot;3&quot; unique_id=&quot;10067&quot;&gt;&lt;property id=&quot;20148&quot; value=&quot;5&quot;/&gt;&lt;property id=&quot;20300&quot; value=&quot;Slide 3&quot;/&gt;&lt;property id=&quot;20307&quot; value=&quot;360&quot;/&gt;&lt;/object&gt;&lt;object type=&quot;3&quot; unique_id=&quot;10068&quot;&gt;&lt;property id=&quot;20148&quot; value=&quot;5&quot;/&gt;&lt;property id=&quot;20300&quot; value=&quot;Slide 6&quot;/&gt;&lt;property id=&quot;20307&quot; value=&quot;436&quot;/&gt;&lt;/object&gt;&lt;object type=&quot;3&quot; unique_id=&quot;10069&quot;&gt;&lt;property id=&quot;20148&quot; value=&quot;5&quot;/&gt;&lt;property id=&quot;20300&quot; value=&quot;Slide 7&quot;/&gt;&lt;property id=&quot;20307&quot; value=&quot;437&quot;/&gt;&lt;/object&gt;&lt;object type=&quot;3&quot; unique_id=&quot;10070&quot;&gt;&lt;property id=&quot;20148&quot; value=&quot;5&quot;/&gt;&lt;property id=&quot;20300&quot; value=&quot;Slide 8&quot;/&gt;&lt;property id=&quot;20307&quot; value=&quot;438&quot;/&gt;&lt;/object&gt;&lt;object type=&quot;3&quot; unique_id=&quot;10071&quot;&gt;&lt;property id=&quot;20148&quot; value=&quot;5&quot;/&gt;&lt;property id=&quot;20300&quot; value=&quot;Slide 9 - &amp;quot;KanTRAIN Sustainability Process&amp;quot;&quot;/&gt;&lt;property id=&quot;20307&quot; value=&quot;439&quot;/&gt;&lt;/object&gt;&lt;object type=&quot;3&quot; unique_id=&quot;10072&quot;&gt;&lt;property id=&quot;20148&quot; value=&quot;5&quot;/&gt;&lt;property id=&quot;20300&quot; value=&quot;Slide 10&quot;/&gt;&lt;property id=&quot;20307&quot; value=&quot;440&quot;/&gt;&lt;/object&gt;&lt;object type=&quot;3&quot; unique_id=&quot;10073&quot;&gt;&lt;property id=&quot;20148&quot; value=&quot;5&quot;/&gt;&lt;property id=&quot;20300&quot; value=&quot;Slide 11&quot;/&gt;&lt;property id=&quot;20307&quot; value=&quot;441&quot;/&gt;&lt;/object&gt;&lt;object type=&quot;3&quot; unique_id=&quot;10074&quot;&gt;&lt;property id=&quot;20148&quot; value=&quot;5&quot;/&gt;&lt;property id=&quot;20300&quot; value=&quot;Slide 12&quot;/&gt;&lt;property id=&quot;20307&quot; value=&quot;430&quot;/&gt;&lt;/object&gt;&lt;object type=&quot;3&quot; unique_id=&quot;10075&quot;&gt;&lt;property id=&quot;20148&quot; value=&quot;5&quot;/&gt;&lt;property id=&quot;20300&quot; value=&quot;Slide 13&quot;/&gt;&lt;property id=&quot;20307&quot; value=&quot;423&quot;/&gt;&lt;/object&gt;&lt;object type=&quot;3&quot; unique_id=&quot;10076&quot;&gt;&lt;property id=&quot;20148&quot; value=&quot;5&quot;/&gt;&lt;property id=&quot;20300&quot; value=&quot;Slide 14&quot;/&gt;&lt;property id=&quot;20307&quot; value=&quot;427&quot;/&gt;&lt;/object&gt;&lt;object type=&quot;3&quot; unique_id=&quot;10077&quot;&gt;&lt;property id=&quot;20148&quot; value=&quot;5&quot;/&gt;&lt;property id=&quot;20300&quot; value=&quot;Slide 15&quot;/&gt;&lt;property id=&quot;20307&quot; value=&quot;428&quot;/&gt;&lt;/object&gt;&lt;object type=&quot;3&quot; unique_id=&quot;10078&quot;&gt;&lt;property id=&quot;20148&quot; value=&quot;5&quot;/&gt;&lt;property id=&quot;20300&quot; value=&quot;Slide 16&quot;/&gt;&lt;property id=&quot;20307&quot; value=&quot;429&quot;/&gt;&lt;/object&gt;&lt;object type=&quot;3&quot; unique_id=&quot;10079&quot;&gt;&lt;property id=&quot;20148&quot; value=&quot;5&quot;/&gt;&lt;property id=&quot;20300&quot; value=&quot;Slide 17&quot;/&gt;&lt;property id=&quot;20307&quot; value=&quot;431&quot;/&gt;&lt;/object&gt;&lt;object type=&quot;3&quot; unique_id=&quot;10080&quot;&gt;&lt;property id=&quot;20148&quot; value=&quot;5&quot;/&gt;&lt;property id=&quot;20300&quot; value=&quot;Slide 18&quot;/&gt;&lt;property id=&quot;20307&quot; value=&quot;424&quot;/&gt;&lt;/object&gt;&lt;object type=&quot;3&quot; unique_id=&quot;10081&quot;&gt;&lt;property id=&quot;20148&quot; value=&quot;5&quot;/&gt;&lt;property id=&quot;20300&quot; value=&quot;Slide 19&quot;/&gt;&lt;property id=&quot;20307&quot; value=&quot;448&quot;/&gt;&lt;/object&gt;&lt;object type=&quot;3&quot; unique_id=&quot;10082&quot;&gt;&lt;property id=&quot;20148&quot; value=&quot;5&quot;/&gt;&lt;property id=&quot;20300&quot; value=&quot;Slide 20 - &amp;quot;Sustainability Efforts: Keeping Progress in TAACCCT&amp;quot;&quot;/&gt;&lt;property id=&quot;20307&quot; value=&quot;449&quot;/&gt;&lt;/object&gt;&lt;object type=&quot;3&quot; unique_id=&quot;10083&quot;&gt;&lt;property id=&quot;20148&quot; value=&quot;5&quot;/&gt;&lt;property id=&quot;20300&quot; value=&quot;Slide 21 - &amp;quot;Ohio Manufacturers’ Association (OMA)  2017 Workforce Strategy&amp;quot;&quot;/&gt;&lt;property id=&quot;20307&quot; value=&quot;450&quot;/&gt;&lt;/object&gt;&lt;object type=&quot;3&quot; unique_id=&quot;10084&quot;&gt;&lt;property id=&quot;20148&quot; value=&quot;5&quot;/&gt;&lt;property id=&quot;20300&quot; value=&quot;Slide 22&quot;/&gt;&lt;property id=&quot;20307&quot; value=&quot;451&quot;/&gt;&lt;/object&gt;&lt;object type=&quot;3&quot; unique_id=&quot;10085&quot;&gt;&lt;property id=&quot;20148&quot; value=&quot;5&quot;/&gt;&lt;property id=&quot;20300&quot; value=&quot;Slide 23&quot;/&gt;&lt;property id=&quot;20307&quot; value=&quot;432&quot;/&gt;&lt;/object&gt;&lt;object type=&quot;3&quot; unique_id=&quot;10086&quot;&gt;&lt;property id=&quot;20148&quot; value=&quot;5&quot;/&gt;&lt;property id=&quot;20300&quot; value=&quot;Slide 24&quot;/&gt;&lt;property id=&quot;20307&quot; value=&quot;425&quot;/&gt;&lt;/object&gt;&lt;object type=&quot;3&quot; unique_id=&quot;10087&quot;&gt;&lt;property id=&quot;20148&quot; value=&quot;5&quot;/&gt;&lt;property id=&quot;20300&quot; value=&quot;Slide 25&quot;/&gt;&lt;property id=&quot;20307&quot; value=&quot;445&quot;/&gt;&lt;/object&gt;&lt;object type=&quot;3&quot; unique_id=&quot;10088&quot;&gt;&lt;property id=&quot;20148&quot; value=&quot;5&quot;/&gt;&lt;property id=&quot;20300&quot; value=&quot;Slide 26 - &amp;quot;Innovative Programs and Activities&amp;quot;&quot;/&gt;&lt;property id=&quot;20307&quot; value=&quot;446&quot;/&gt;&lt;/object&gt;&lt;object type=&quot;3&quot; unique_id=&quot;10089&quot;&gt;&lt;property id=&quot;20148&quot; value=&quot;5&quot;/&gt;&lt;property id=&quot;20300&quot; value=&quot;Slide 27 - &amp;quot;Mechanisms for Sustainability&amp;quot;&quot;/&gt;&lt;property id=&quot;20307&quot; value=&quot;447&quot;/&gt;&lt;/object&gt;&lt;object type=&quot;3&quot; unique_id=&quot;10090&quot;&gt;&lt;property id=&quot;20148&quot; value=&quot;5&quot;/&gt;&lt;property id=&quot;20300&quot; value=&quot;Slide 28&quot;/&gt;&lt;property id=&quot;20307&quot; value=&quot;433&quot;/&gt;&lt;/object&gt;&lt;object type=&quot;3&quot; unique_id=&quot;10091&quot;&gt;&lt;property id=&quot;20148&quot; value=&quot;5&quot;/&gt;&lt;property id=&quot;20300&quot; value=&quot;Slide 29&quot;/&gt;&lt;property id=&quot;20307&quot; value=&quot;426&quot;/&gt;&lt;/object&gt;&lt;object type=&quot;3&quot; unique_id=&quot;10092&quot;&gt;&lt;property id=&quot;20148&quot; value=&quot;5&quot;/&gt;&lt;property id=&quot;20300&quot; value=&quot;Slide 30&quot;/&gt;&lt;property id=&quot;20307&quot; value=&quot;442&quot;/&gt;&lt;/object&gt;&lt;object type=&quot;3&quot; unique_id=&quot;10093&quot;&gt;&lt;property id=&quot;20148&quot; value=&quot;5&quot;/&gt;&lt;property id=&quot;20300&quot; value=&quot;Slide 31&quot;/&gt;&lt;property id=&quot;20307&quot; value=&quot;443&quot;/&gt;&lt;/object&gt;&lt;object type=&quot;3&quot; unique_id=&quot;10094&quot;&gt;&lt;property id=&quot;20148&quot; value=&quot;5&quot;/&gt;&lt;property id=&quot;20300&quot; value=&quot;Slide 32&quot;/&gt;&lt;property id=&quot;20307&quot; value=&quot;444&quot;/&gt;&lt;/object&gt;&lt;object type=&quot;3&quot; unique_id=&quot;10095&quot;&gt;&lt;property id=&quot;20148&quot; value=&quot;5&quot;/&gt;&lt;property id=&quot;20300&quot; value=&quot;Slide 33&quot;/&gt;&lt;property id=&quot;20307&quot; value=&quot;434&quot;/&gt;&lt;/object&gt;&lt;object type=&quot;3&quot; unique_id=&quot;10096&quot;&gt;&lt;property id=&quot;20148&quot; value=&quot;5&quot;/&gt;&lt;property id=&quot;20300&quot; value=&quot;Slide 34&quot;/&gt;&lt;property id=&quot;20307&quot; value=&quot;419&quot;/&gt;&lt;/object&gt;&lt;object type=&quot;3&quot; unique_id=&quot;10097&quot;&gt;&lt;property id=&quot;20148&quot; value=&quot;5&quot;/&gt;&lt;property id=&quot;20300&quot; value=&quot;Slide 35 - &amp;quot;Participant Poll&amp;quot;&quot;/&gt;&lt;property id=&quot;20307&quot; value=&quot;420&quot;/&gt;&lt;/object&gt;&lt;object type=&quot;3&quot; unique_id=&quot;10098&quot;&gt;&lt;property id=&quot;20148&quot; value=&quot;5&quot;/&gt;&lt;property id=&quot;20300&quot; value=&quot;Slide 36 - &amp;quot;Participant Poll&amp;quot;&quot;/&gt;&lt;property id=&quot;20307&quot; value=&quot;421&quot;/&gt;&lt;/object&gt;&lt;object type=&quot;3&quot; unique_id=&quot;10099&quot;&gt;&lt;property id=&quot;20148&quot; value=&quot;5&quot;/&gt;&lt;property id=&quot;20300&quot; value=&quot;Slide 37&quot;/&gt;&lt;property id=&quot;20307&quot; value=&quot;379&quot;/&gt;&lt;/object&gt;&lt;object type=&quot;3&quot; unique_id=&quot;10100&quot;&gt;&lt;property id=&quot;20148&quot; value=&quot;5&quot;/&gt;&lt;property id=&quot;20300&quot; value=&quot;Slide 38&quot;/&gt;&lt;property id=&quot;20307&quot; value=&quot;435&quot;/&gt;&lt;/object&gt;&lt;/object&gt;&lt;object type=&quot;8&quot; unique_id=&quot;1006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10912</TotalTime>
  <Words>1193</Words>
  <Application>Microsoft Office PowerPoint</Application>
  <PresentationFormat>On-screen Show (4:3)</PresentationFormat>
  <Paragraphs>328</Paragraphs>
  <Slides>38</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Arial Black</vt:lpstr>
      <vt:lpstr>Calibri</vt:lpstr>
      <vt:lpstr>Comic Sans MS</vt:lpstr>
      <vt:lpstr>Gill Sans MT</vt:lpstr>
      <vt:lpstr>Lucida Grande</vt:lpstr>
      <vt:lpstr>Lucida Sans</vt:lpstr>
      <vt:lpstr>Museo Sans 700</vt:lpstr>
      <vt:lpstr>Museo Slab 500</vt:lpstr>
      <vt:lpstr>Tahoma</vt:lpstr>
      <vt:lpstr>Wingdings</vt:lpstr>
      <vt:lpstr>Office Theme</vt:lpstr>
      <vt:lpstr>Participant Poll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KanTRAIN Sustainability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Sustainability Efforts: Keeping Progress in TAACCCT</vt:lpstr>
      <vt:lpstr>Ohio Manufacturers’ Association (OMA)  2017 Workforce Strategy</vt:lpstr>
      <vt:lpstr>PowerPoint Presentation</vt:lpstr>
      <vt:lpstr>PowerPoint Presentation</vt:lpstr>
      <vt:lpstr>PowerPoint Presentation</vt:lpstr>
      <vt:lpstr>PowerPoint Presentation</vt:lpstr>
      <vt:lpstr>Innovative Programs and Activities</vt:lpstr>
      <vt:lpstr>Mechanisms for Sustainability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Participant Poll</vt:lpstr>
      <vt:lpstr>Participant Poll</vt:lpstr>
      <vt:lpstr>PowerPoint Presentation</vt:lpstr>
      <vt:lpstr>PowerPoint Presentation</vt:lpstr>
    </vt:vector>
  </TitlesOfParts>
  <Company>JFF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JFF</dc:creator>
  <cp:lastModifiedBy>Jonathan Vehlow</cp:lastModifiedBy>
  <cp:revision>317</cp:revision>
  <dcterms:created xsi:type="dcterms:W3CDTF">2012-12-12T14:53:33Z</dcterms:created>
  <dcterms:modified xsi:type="dcterms:W3CDTF">2017-06-26T20:08:11Z</dcterms:modified>
</cp:coreProperties>
</file>