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7"/>
  </p:notesMasterIdLst>
  <p:sldIdLst>
    <p:sldId id="357" r:id="rId5"/>
    <p:sldId id="364" r:id="rId6"/>
    <p:sldId id="366" r:id="rId7"/>
    <p:sldId id="264" r:id="rId8"/>
    <p:sldId id="367" r:id="rId9"/>
    <p:sldId id="365" r:id="rId10"/>
    <p:sldId id="265" r:id="rId11"/>
    <p:sldId id="270" r:id="rId12"/>
    <p:sldId id="330" r:id="rId13"/>
    <p:sldId id="257" r:id="rId14"/>
    <p:sldId id="386" r:id="rId15"/>
    <p:sldId id="390" r:id="rId16"/>
    <p:sldId id="374" r:id="rId17"/>
    <p:sldId id="391" r:id="rId18"/>
    <p:sldId id="387" r:id="rId19"/>
    <p:sldId id="334" r:id="rId20"/>
    <p:sldId id="338" r:id="rId21"/>
    <p:sldId id="361" r:id="rId22"/>
    <p:sldId id="327" r:id="rId23"/>
    <p:sldId id="339" r:id="rId24"/>
    <p:sldId id="347" r:id="rId25"/>
    <p:sldId id="348" r:id="rId26"/>
    <p:sldId id="341" r:id="rId27"/>
    <p:sldId id="349" r:id="rId28"/>
    <p:sldId id="389" r:id="rId29"/>
    <p:sldId id="350" r:id="rId30"/>
    <p:sldId id="368" r:id="rId31"/>
    <p:sldId id="340" r:id="rId32"/>
    <p:sldId id="362" r:id="rId33"/>
    <p:sldId id="342" r:id="rId34"/>
    <p:sldId id="351" r:id="rId35"/>
    <p:sldId id="346" r:id="rId36"/>
    <p:sldId id="345" r:id="rId37"/>
    <p:sldId id="279" r:id="rId38"/>
    <p:sldId id="291" r:id="rId39"/>
    <p:sldId id="375" r:id="rId40"/>
    <p:sldId id="369" r:id="rId41"/>
    <p:sldId id="371" r:id="rId42"/>
    <p:sldId id="370" r:id="rId43"/>
    <p:sldId id="372" r:id="rId44"/>
    <p:sldId id="363" r:id="rId45"/>
    <p:sldId id="373" r:id="rId46"/>
    <p:sldId id="380" r:id="rId47"/>
    <p:sldId id="382" r:id="rId48"/>
    <p:sldId id="381" r:id="rId49"/>
    <p:sldId id="383" r:id="rId50"/>
    <p:sldId id="323" r:id="rId51"/>
    <p:sldId id="317" r:id="rId52"/>
    <p:sldId id="304" r:id="rId53"/>
    <p:sldId id="267" r:id="rId54"/>
    <p:sldId id="281" r:id="rId55"/>
    <p:sldId id="269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9D1C30"/>
    <a:srgbClr val="4675B8"/>
    <a:srgbClr val="004874"/>
    <a:srgbClr val="275A99"/>
    <a:srgbClr val="124D95"/>
    <a:srgbClr val="002C47"/>
    <a:srgbClr val="041F36"/>
    <a:srgbClr val="7A2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72443" autoAdjust="0"/>
  </p:normalViewPr>
  <p:slideViewPr>
    <p:cSldViewPr snapToGrid="0">
      <p:cViewPr varScale="1">
        <p:scale>
          <a:sx n="49" d="100"/>
          <a:sy n="49" d="100"/>
        </p:scale>
        <p:origin x="20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Let’s get to know who is on the call today. Using the poll, select your H-1B Grant Program</a:t>
          </a:r>
        </a:p>
        <a:p>
          <a:r>
            <a:rPr lang="en-US" sz="17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Calibri" panose="020F0502020204030204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4492" custLinFactNeighborY="3918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98F66BC0-BDAB-43C4-A17A-A74DED376816}" type="presOf" srcId="{FC9D8059-D2E0-4C91-8D8D-A79D1FB79854}" destId="{7A996C81-500F-4B1F-B5A4-1B476941A02A}" srcOrd="0" destOrd="0" presId="urn:microsoft.com/office/officeart/2005/8/layout/hierarchy3"/>
    <dgm:cxn modelId="{358C75CD-B355-424F-8C6F-FBE869D2F744}" type="presOf" srcId="{FC9D8059-D2E0-4C91-8D8D-A79D1FB79854}" destId="{326860F1-B8CF-451E-A26A-39B929BC3F19}" srcOrd="1" destOrd="0" presId="urn:microsoft.com/office/officeart/2005/8/layout/hierarchy3"/>
    <dgm:cxn modelId="{B887A9E2-6756-413E-8AB0-64A5919CA781}" type="presOf" srcId="{9F318CA6-08AB-4ABE-B349-676605B65D6C}" destId="{855749C9-25BC-45AC-B787-9457C050449F}" srcOrd="0" destOrd="0" presId="urn:microsoft.com/office/officeart/2005/8/layout/hierarchy3"/>
    <dgm:cxn modelId="{E64E99E6-B8D7-4C9E-BE9A-A06CC2A17F43}" type="presParOf" srcId="{855749C9-25BC-45AC-B787-9457C050449F}" destId="{1E4DC371-F7C6-47CE-B90E-1AFFF13B3F0E}" srcOrd="0" destOrd="0" presId="urn:microsoft.com/office/officeart/2005/8/layout/hierarchy3"/>
    <dgm:cxn modelId="{282472B5-EEC5-4AFE-949F-60889C48CF5B}" type="presParOf" srcId="{1E4DC371-F7C6-47CE-B90E-1AFFF13B3F0E}" destId="{77B1561D-399D-4DFB-9AB8-7B690400EE7B}" srcOrd="0" destOrd="0" presId="urn:microsoft.com/office/officeart/2005/8/layout/hierarchy3"/>
    <dgm:cxn modelId="{C939BCDE-856C-43FC-8AAC-7B0AD9D0DE1A}" type="presParOf" srcId="{77B1561D-399D-4DFB-9AB8-7B690400EE7B}" destId="{7A996C81-500F-4B1F-B5A4-1B476941A02A}" srcOrd="0" destOrd="0" presId="urn:microsoft.com/office/officeart/2005/8/layout/hierarchy3"/>
    <dgm:cxn modelId="{FC8C35E3-9E1D-4575-BBA2-D855D844C593}" type="presParOf" srcId="{77B1561D-399D-4DFB-9AB8-7B690400EE7B}" destId="{326860F1-B8CF-451E-A26A-39B929BC3F19}" srcOrd="1" destOrd="0" presId="urn:microsoft.com/office/officeart/2005/8/layout/hierarchy3"/>
    <dgm:cxn modelId="{1EBEB3D1-F755-40BB-B60E-47EBC67C1360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Let’s get to know who is on the call today. Using the poll, select the role that you play in your grant</a:t>
          </a:r>
        </a:p>
        <a:p>
          <a:r>
            <a:rPr lang="en-US" sz="17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Calibri" panose="020F0502020204030204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4492" custLinFactNeighborY="3918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39B71280-E869-4415-B68D-408DE77A8042}" type="presOf" srcId="{FC9D8059-D2E0-4C91-8D8D-A79D1FB79854}" destId="{326860F1-B8CF-451E-A26A-39B929BC3F19}" srcOrd="1" destOrd="0" presId="urn:microsoft.com/office/officeart/2005/8/layout/hierarchy3"/>
    <dgm:cxn modelId="{99C1F989-1D0A-4E51-B897-8021097C306E}" type="presOf" srcId="{FC9D8059-D2E0-4C91-8D8D-A79D1FB79854}" destId="{7A996C81-500F-4B1F-B5A4-1B476941A02A}" srcOrd="0" destOrd="0" presId="urn:microsoft.com/office/officeart/2005/8/layout/hierarchy3"/>
    <dgm:cxn modelId="{955DA78D-8AE6-4E75-943E-56F36C6DFA02}" type="presOf" srcId="{9F318CA6-08AB-4ABE-B349-676605B65D6C}" destId="{855749C9-25BC-45AC-B787-9457C050449F}" srcOrd="0" destOrd="0" presId="urn:microsoft.com/office/officeart/2005/8/layout/hierarchy3"/>
    <dgm:cxn modelId="{D286E816-CE52-4CB4-967A-A23DAA4D3F5E}" type="presParOf" srcId="{855749C9-25BC-45AC-B787-9457C050449F}" destId="{1E4DC371-F7C6-47CE-B90E-1AFFF13B3F0E}" srcOrd="0" destOrd="0" presId="urn:microsoft.com/office/officeart/2005/8/layout/hierarchy3"/>
    <dgm:cxn modelId="{283C0782-2161-4F42-813C-999436A9C9D8}" type="presParOf" srcId="{1E4DC371-F7C6-47CE-B90E-1AFFF13B3F0E}" destId="{77B1561D-399D-4DFB-9AB8-7B690400EE7B}" srcOrd="0" destOrd="0" presId="urn:microsoft.com/office/officeart/2005/8/layout/hierarchy3"/>
    <dgm:cxn modelId="{6C7C504D-7C11-4EB8-8808-82470903C3A0}" type="presParOf" srcId="{77B1561D-399D-4DFB-9AB8-7B690400EE7B}" destId="{7A996C81-500F-4B1F-B5A4-1B476941A02A}" srcOrd="0" destOrd="0" presId="urn:microsoft.com/office/officeart/2005/8/layout/hierarchy3"/>
    <dgm:cxn modelId="{10F57A12-17D4-4611-A4ED-69E0D73ABCC0}" type="presParOf" srcId="{77B1561D-399D-4DFB-9AB8-7B690400EE7B}" destId="{326860F1-B8CF-451E-A26A-39B929BC3F19}" srcOrd="1" destOrd="0" presId="urn:microsoft.com/office/officeart/2005/8/layout/hierarchy3"/>
    <dgm:cxn modelId="{EF1AD109-DDF8-43DD-8FA2-5E91B83A5BBC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908A3-3561-4EE3-A9C1-16668EAECC63}" type="doc">
      <dgm:prSet loTypeId="urn:microsoft.com/office/officeart/2005/8/layout/hProcess9" loCatId="process" qsTypeId="urn:microsoft.com/office/officeart/2005/8/quickstyle/3d3" qsCatId="3D" csTypeId="urn:microsoft.com/office/officeart/2005/8/colors/colorful3" csCatId="colorful" phldr="1"/>
      <dgm:spPr/>
    </dgm:pt>
    <dgm:pt modelId="{F94BECD1-A6CD-4769-BBF0-14BFBC92086D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6/30/2017</a:t>
          </a:r>
          <a:r>
            <a:rPr lang="en-US" b="1" dirty="0"/>
            <a:t> Reporting Quarter: Interim Reporting Guidance</a:t>
          </a:r>
        </a:p>
      </dgm:t>
    </dgm:pt>
    <dgm:pt modelId="{E1D2DA57-5CD0-49A4-9E59-C91CDFDF8ACB}" type="parTrans" cxnId="{1B61A6F2-DAD9-4801-ABA3-78CAF6BD52BA}">
      <dgm:prSet/>
      <dgm:spPr/>
      <dgm:t>
        <a:bodyPr/>
        <a:lstStyle/>
        <a:p>
          <a:endParaRPr lang="en-US"/>
        </a:p>
      </dgm:t>
    </dgm:pt>
    <dgm:pt modelId="{E98EC3F3-104D-4B41-B077-B1AD2FA18D9B}" type="sibTrans" cxnId="{1B61A6F2-DAD9-4801-ABA3-78CAF6BD52BA}">
      <dgm:prSet/>
      <dgm:spPr/>
      <dgm:t>
        <a:bodyPr/>
        <a:lstStyle/>
        <a:p>
          <a:endParaRPr lang="en-US"/>
        </a:p>
      </dgm:t>
    </dgm:pt>
    <dgm:pt modelId="{25BBDBC0-7826-4AB8-8E35-B3ADC734E726}">
      <dgm:prSet phldrT="[Text]"/>
      <dgm:spPr/>
      <dgm:t>
        <a:bodyPr/>
        <a:lstStyle/>
        <a:p>
          <a:r>
            <a:rPr lang="en-US" b="1" dirty="0"/>
            <a:t>Prepare Participant Data Files</a:t>
          </a:r>
        </a:p>
      </dgm:t>
    </dgm:pt>
    <dgm:pt modelId="{DBF5055C-5DC5-45BC-BCE3-034B044D6481}" type="parTrans" cxnId="{ED9A9625-825C-47DF-A4FB-DBC5D28C3AFB}">
      <dgm:prSet/>
      <dgm:spPr/>
      <dgm:t>
        <a:bodyPr/>
        <a:lstStyle/>
        <a:p>
          <a:endParaRPr lang="en-US"/>
        </a:p>
      </dgm:t>
    </dgm:pt>
    <dgm:pt modelId="{3EAACC55-89B4-4682-9442-5027441A23A8}" type="sibTrans" cxnId="{ED9A9625-825C-47DF-A4FB-DBC5D28C3AFB}">
      <dgm:prSet/>
      <dgm:spPr/>
      <dgm:t>
        <a:bodyPr/>
        <a:lstStyle/>
        <a:p>
          <a:endParaRPr lang="en-US"/>
        </a:p>
      </dgm:t>
    </dgm:pt>
    <dgm:pt modelId="{C5FC46EF-440C-42FD-ADB6-CA2C5A60EDA5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9/30/2017</a:t>
          </a:r>
          <a:r>
            <a:rPr lang="en-US" b="1" dirty="0"/>
            <a:t> Reporting Quarter: Submit Data Files in WIPS</a:t>
          </a:r>
        </a:p>
      </dgm:t>
    </dgm:pt>
    <dgm:pt modelId="{71389FA5-EC91-4877-9178-CC85CB29A54C}" type="parTrans" cxnId="{58013C96-2899-4E28-B4E6-B120975FD72C}">
      <dgm:prSet/>
      <dgm:spPr/>
      <dgm:t>
        <a:bodyPr/>
        <a:lstStyle/>
        <a:p>
          <a:endParaRPr lang="en-US"/>
        </a:p>
      </dgm:t>
    </dgm:pt>
    <dgm:pt modelId="{DDEE2DC4-27CB-4CCA-84C1-3C12288D4140}" type="sibTrans" cxnId="{58013C96-2899-4E28-B4E6-B120975FD72C}">
      <dgm:prSet/>
      <dgm:spPr/>
      <dgm:t>
        <a:bodyPr/>
        <a:lstStyle/>
        <a:p>
          <a:endParaRPr lang="en-US"/>
        </a:p>
      </dgm:t>
    </dgm:pt>
    <dgm:pt modelId="{2C847E82-690A-4C90-9DF4-329BDA112E98}" type="pres">
      <dgm:prSet presAssocID="{7EC908A3-3561-4EE3-A9C1-16668EAECC63}" presName="CompostProcess" presStyleCnt="0">
        <dgm:presLayoutVars>
          <dgm:dir/>
          <dgm:resizeHandles val="exact"/>
        </dgm:presLayoutVars>
      </dgm:prSet>
      <dgm:spPr/>
    </dgm:pt>
    <dgm:pt modelId="{B3E9E2BC-D593-460A-ACED-ADEC8CCB781D}" type="pres">
      <dgm:prSet presAssocID="{7EC908A3-3561-4EE3-A9C1-16668EAECC63}" presName="arrow" presStyleLbl="bgShp" presStyleIdx="0" presStyleCnt="1"/>
      <dgm:spPr/>
    </dgm:pt>
    <dgm:pt modelId="{4CDCF431-DF35-4EF4-9641-4192740A5F12}" type="pres">
      <dgm:prSet presAssocID="{7EC908A3-3561-4EE3-A9C1-16668EAECC63}" presName="linearProcess" presStyleCnt="0"/>
      <dgm:spPr/>
    </dgm:pt>
    <dgm:pt modelId="{99D1C4CC-97E7-42C3-87AA-B6FFEBF25A55}" type="pres">
      <dgm:prSet presAssocID="{F94BECD1-A6CD-4769-BBF0-14BFBC92086D}" presName="textNode" presStyleLbl="node1" presStyleIdx="0" presStyleCnt="3">
        <dgm:presLayoutVars>
          <dgm:bulletEnabled val="1"/>
        </dgm:presLayoutVars>
      </dgm:prSet>
      <dgm:spPr/>
    </dgm:pt>
    <dgm:pt modelId="{3EEAC03C-504E-40D2-BC08-E1868979D4C0}" type="pres">
      <dgm:prSet presAssocID="{E98EC3F3-104D-4B41-B077-B1AD2FA18D9B}" presName="sibTrans" presStyleCnt="0"/>
      <dgm:spPr/>
    </dgm:pt>
    <dgm:pt modelId="{F42C11BC-978E-4737-AD31-8B023F61C700}" type="pres">
      <dgm:prSet presAssocID="{25BBDBC0-7826-4AB8-8E35-B3ADC734E726}" presName="textNode" presStyleLbl="node1" presStyleIdx="1" presStyleCnt="3">
        <dgm:presLayoutVars>
          <dgm:bulletEnabled val="1"/>
        </dgm:presLayoutVars>
      </dgm:prSet>
      <dgm:spPr/>
    </dgm:pt>
    <dgm:pt modelId="{669911D9-3CF0-4AC5-8370-59889AE01FEC}" type="pres">
      <dgm:prSet presAssocID="{3EAACC55-89B4-4682-9442-5027441A23A8}" presName="sibTrans" presStyleCnt="0"/>
      <dgm:spPr/>
    </dgm:pt>
    <dgm:pt modelId="{26C98413-CADB-498D-B092-FC1EC02CBD9C}" type="pres">
      <dgm:prSet presAssocID="{C5FC46EF-440C-42FD-ADB6-CA2C5A60EDA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D9A9625-825C-47DF-A4FB-DBC5D28C3AFB}" srcId="{7EC908A3-3561-4EE3-A9C1-16668EAECC63}" destId="{25BBDBC0-7826-4AB8-8E35-B3ADC734E726}" srcOrd="1" destOrd="0" parTransId="{DBF5055C-5DC5-45BC-BCE3-034B044D6481}" sibTransId="{3EAACC55-89B4-4682-9442-5027441A23A8}"/>
    <dgm:cxn modelId="{18AC7C71-C3E0-41BB-82F4-3ADE868FF492}" type="presOf" srcId="{C5FC46EF-440C-42FD-ADB6-CA2C5A60EDA5}" destId="{26C98413-CADB-498D-B092-FC1EC02CBD9C}" srcOrd="0" destOrd="0" presId="urn:microsoft.com/office/officeart/2005/8/layout/hProcess9"/>
    <dgm:cxn modelId="{0A4C5C93-B7DC-4B17-BEAA-1989E1D9DD88}" type="presOf" srcId="{F94BECD1-A6CD-4769-BBF0-14BFBC92086D}" destId="{99D1C4CC-97E7-42C3-87AA-B6FFEBF25A55}" srcOrd="0" destOrd="0" presId="urn:microsoft.com/office/officeart/2005/8/layout/hProcess9"/>
    <dgm:cxn modelId="{58013C96-2899-4E28-B4E6-B120975FD72C}" srcId="{7EC908A3-3561-4EE3-A9C1-16668EAECC63}" destId="{C5FC46EF-440C-42FD-ADB6-CA2C5A60EDA5}" srcOrd="2" destOrd="0" parTransId="{71389FA5-EC91-4877-9178-CC85CB29A54C}" sibTransId="{DDEE2DC4-27CB-4CCA-84C1-3C12288D4140}"/>
    <dgm:cxn modelId="{EB65DEBD-D218-4E85-9190-CE7B42D76096}" type="presOf" srcId="{25BBDBC0-7826-4AB8-8E35-B3ADC734E726}" destId="{F42C11BC-978E-4737-AD31-8B023F61C700}" srcOrd="0" destOrd="0" presId="urn:microsoft.com/office/officeart/2005/8/layout/hProcess9"/>
    <dgm:cxn modelId="{1B61A6F2-DAD9-4801-ABA3-78CAF6BD52BA}" srcId="{7EC908A3-3561-4EE3-A9C1-16668EAECC63}" destId="{F94BECD1-A6CD-4769-BBF0-14BFBC92086D}" srcOrd="0" destOrd="0" parTransId="{E1D2DA57-5CD0-49A4-9E59-C91CDFDF8ACB}" sibTransId="{E98EC3F3-104D-4B41-B077-B1AD2FA18D9B}"/>
    <dgm:cxn modelId="{D19C14F4-535A-42E9-8B9C-B51E908DEA45}" type="presOf" srcId="{7EC908A3-3561-4EE3-A9C1-16668EAECC63}" destId="{2C847E82-690A-4C90-9DF4-329BDA112E98}" srcOrd="0" destOrd="0" presId="urn:microsoft.com/office/officeart/2005/8/layout/hProcess9"/>
    <dgm:cxn modelId="{8259CF52-4338-48DD-9C5B-3E38448D5FA6}" type="presParOf" srcId="{2C847E82-690A-4C90-9DF4-329BDA112E98}" destId="{B3E9E2BC-D593-460A-ACED-ADEC8CCB781D}" srcOrd="0" destOrd="0" presId="urn:microsoft.com/office/officeart/2005/8/layout/hProcess9"/>
    <dgm:cxn modelId="{157A2A55-B662-4185-8813-FD5CC2DA0C34}" type="presParOf" srcId="{2C847E82-690A-4C90-9DF4-329BDA112E98}" destId="{4CDCF431-DF35-4EF4-9641-4192740A5F12}" srcOrd="1" destOrd="0" presId="urn:microsoft.com/office/officeart/2005/8/layout/hProcess9"/>
    <dgm:cxn modelId="{B5D1E3FF-695B-43DB-AD11-3D88FED0924D}" type="presParOf" srcId="{4CDCF431-DF35-4EF4-9641-4192740A5F12}" destId="{99D1C4CC-97E7-42C3-87AA-B6FFEBF25A55}" srcOrd="0" destOrd="0" presId="urn:microsoft.com/office/officeart/2005/8/layout/hProcess9"/>
    <dgm:cxn modelId="{1E1CA348-0F6C-4292-8896-8DC71AC37BEA}" type="presParOf" srcId="{4CDCF431-DF35-4EF4-9641-4192740A5F12}" destId="{3EEAC03C-504E-40D2-BC08-E1868979D4C0}" srcOrd="1" destOrd="0" presId="urn:microsoft.com/office/officeart/2005/8/layout/hProcess9"/>
    <dgm:cxn modelId="{D3578116-50B0-4987-991C-653DA055C76E}" type="presParOf" srcId="{4CDCF431-DF35-4EF4-9641-4192740A5F12}" destId="{F42C11BC-978E-4737-AD31-8B023F61C700}" srcOrd="2" destOrd="0" presId="urn:microsoft.com/office/officeart/2005/8/layout/hProcess9"/>
    <dgm:cxn modelId="{7184BB76-7B15-403D-A773-2339B1C80DF4}" type="presParOf" srcId="{4CDCF431-DF35-4EF4-9641-4192740A5F12}" destId="{669911D9-3CF0-4AC5-8370-59889AE01FEC}" srcOrd="3" destOrd="0" presId="urn:microsoft.com/office/officeart/2005/8/layout/hProcess9"/>
    <dgm:cxn modelId="{DD0B6D6B-F8DF-41A6-94BA-68D370B971BF}" type="presParOf" srcId="{4CDCF431-DF35-4EF4-9641-4192740A5F12}" destId="{26C98413-CADB-498D-B092-FC1EC02CBD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For the Performance Reporting Quarter Ending June 30</a:t>
          </a:r>
          <a:r>
            <a:rPr lang="en-US" sz="2400" b="1" baseline="300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th</a:t>
          </a:r>
          <a:r>
            <a:rPr lang="en-US" sz="24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, our H-1B grant program will submit a </a:t>
          </a:r>
        </a:p>
        <a:p>
          <a:r>
            <a:rPr lang="en-US" sz="17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(Choose the answer that is the best answer)</a:t>
          </a:r>
          <a:endParaRPr lang="en-US" sz="1700" dirty="0">
            <a:latin typeface="Calibri" panose="020F0502020204030204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4492" custLinFactNeighborY="3918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4B8D1D48-85C3-47E7-BAEE-EE21921C1F79}" type="presOf" srcId="{FC9D8059-D2E0-4C91-8D8D-A79D1FB79854}" destId="{326860F1-B8CF-451E-A26A-39B929BC3F19}" srcOrd="1" destOrd="0" presId="urn:microsoft.com/office/officeart/2005/8/layout/hierarchy3"/>
    <dgm:cxn modelId="{75CE0476-995E-4DBC-900C-C2A83ABF32B4}" type="presOf" srcId="{FC9D8059-D2E0-4C91-8D8D-A79D1FB79854}" destId="{7A996C81-500F-4B1F-B5A4-1B476941A02A}" srcOrd="0" destOrd="0" presId="urn:microsoft.com/office/officeart/2005/8/layout/hierarchy3"/>
    <dgm:cxn modelId="{2AF254D7-EF54-44CD-B6F7-4F08567360E7}" type="presOf" srcId="{9F318CA6-08AB-4ABE-B349-676605B65D6C}" destId="{855749C9-25BC-45AC-B787-9457C050449F}" srcOrd="0" destOrd="0" presId="urn:microsoft.com/office/officeart/2005/8/layout/hierarchy3"/>
    <dgm:cxn modelId="{E8E6C76F-29CC-4677-97F8-97DC9896F82D}" type="presParOf" srcId="{855749C9-25BC-45AC-B787-9457C050449F}" destId="{1E4DC371-F7C6-47CE-B90E-1AFFF13B3F0E}" srcOrd="0" destOrd="0" presId="urn:microsoft.com/office/officeart/2005/8/layout/hierarchy3"/>
    <dgm:cxn modelId="{04343BC8-FB4A-42D7-B110-84857E4979EF}" type="presParOf" srcId="{1E4DC371-F7C6-47CE-B90E-1AFFF13B3F0E}" destId="{77B1561D-399D-4DFB-9AB8-7B690400EE7B}" srcOrd="0" destOrd="0" presId="urn:microsoft.com/office/officeart/2005/8/layout/hierarchy3"/>
    <dgm:cxn modelId="{A6865ADD-8B9B-452E-B124-0868E64BB156}" type="presParOf" srcId="{77B1561D-399D-4DFB-9AB8-7B690400EE7B}" destId="{7A996C81-500F-4B1F-B5A4-1B476941A02A}" srcOrd="0" destOrd="0" presId="urn:microsoft.com/office/officeart/2005/8/layout/hierarchy3"/>
    <dgm:cxn modelId="{CF403D85-EBC9-430A-9C78-B4CD23D21FBC}" type="presParOf" srcId="{77B1561D-399D-4DFB-9AB8-7B690400EE7B}" destId="{326860F1-B8CF-451E-A26A-39B929BC3F19}" srcOrd="1" destOrd="0" presId="urn:microsoft.com/office/officeart/2005/8/layout/hierarchy3"/>
    <dgm:cxn modelId="{204A84A8-3F29-4F44-BE22-8AF353AB642B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0" y="215186"/>
          <a:ext cx="7647552" cy="1374785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Let’s get to know who is on the call today. Using the poll, select your H-1B Grant Program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40266" y="255452"/>
        <a:ext cx="7567020" cy="1294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0" y="215186"/>
          <a:ext cx="7647552" cy="1374785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Let’s get to know who is on the call today. Using the poll, select the role that you play in your grant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40266" y="255452"/>
        <a:ext cx="7567020" cy="1294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9E2BC-D593-460A-ACED-ADEC8CCB781D}">
      <dsp:nvSpPr>
        <dsp:cNvPr id="0" name=""/>
        <dsp:cNvSpPr/>
      </dsp:nvSpPr>
      <dsp:spPr>
        <a:xfrm>
          <a:off x="630282" y="0"/>
          <a:ext cx="7143205" cy="32766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1C4CC-97E7-42C3-87AA-B6FFEBF25A55}">
      <dsp:nvSpPr>
        <dsp:cNvPr id="0" name=""/>
        <dsp:cNvSpPr/>
      </dsp:nvSpPr>
      <dsp:spPr>
        <a:xfrm>
          <a:off x="4103" y="982980"/>
          <a:ext cx="2708246" cy="1310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6/30/2017</a:t>
          </a:r>
          <a:r>
            <a:rPr lang="en-US" sz="2000" b="1" kern="1200" dirty="0"/>
            <a:t> Reporting Quarter: Interim Reporting Guidance</a:t>
          </a:r>
        </a:p>
      </dsp:txBody>
      <dsp:txXfrm>
        <a:off x="68083" y="1046960"/>
        <a:ext cx="2580286" cy="1182680"/>
      </dsp:txXfrm>
    </dsp:sp>
    <dsp:sp modelId="{F42C11BC-978E-4737-AD31-8B023F61C700}">
      <dsp:nvSpPr>
        <dsp:cNvPr id="0" name=""/>
        <dsp:cNvSpPr/>
      </dsp:nvSpPr>
      <dsp:spPr>
        <a:xfrm>
          <a:off x="2847762" y="982980"/>
          <a:ext cx="2708246" cy="131064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Prepare Participant Data Files</a:t>
          </a:r>
        </a:p>
      </dsp:txBody>
      <dsp:txXfrm>
        <a:off x="2911742" y="1046960"/>
        <a:ext cx="2580286" cy="1182680"/>
      </dsp:txXfrm>
    </dsp:sp>
    <dsp:sp modelId="{26C98413-CADB-498D-B092-FC1EC02CBD9C}">
      <dsp:nvSpPr>
        <dsp:cNvPr id="0" name=""/>
        <dsp:cNvSpPr/>
      </dsp:nvSpPr>
      <dsp:spPr>
        <a:xfrm>
          <a:off x="5691421" y="982980"/>
          <a:ext cx="2708246" cy="13106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9/30/2017</a:t>
          </a:r>
          <a:r>
            <a:rPr lang="en-US" sz="2000" b="1" kern="1200" dirty="0"/>
            <a:t> Reporting Quarter: Submit Data Files in WIPS</a:t>
          </a:r>
        </a:p>
      </dsp:txBody>
      <dsp:txXfrm>
        <a:off x="5755401" y="1046960"/>
        <a:ext cx="2580286" cy="1182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0" y="215186"/>
          <a:ext cx="7647552" cy="1374785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For the Performance Reporting Quarter Ending June 30</a:t>
          </a:r>
          <a:r>
            <a:rPr lang="en-US" sz="2400" b="1" kern="1200" baseline="300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th</a:t>
          </a:r>
          <a:r>
            <a:rPr lang="en-US" sz="2400" b="1" kern="12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, our H-1B grant program will submit 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(Choose the answer that is the best answer)</a:t>
          </a:r>
          <a:endParaRPr lang="en-US" sz="17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40266" y="255452"/>
        <a:ext cx="7567020" cy="1294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BD6B5-AD14-4D41-8A0D-AFF5136F4E0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18022-50D0-43CE-B9C3-94427746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01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3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3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6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Draft-Please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905907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0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25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1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2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25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1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3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40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73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01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75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91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08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735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943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89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27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01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594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17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864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4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94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877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2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6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6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572000" cy="3429000"/>
          </a:xfrm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17" tIns="45610" rIns="91217" bIns="45610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300" b="0" i="0" spc="40" baseline="0" dirty="0">
                <a:latin typeface="Franklin Gothic Medium" panose="020B0603020102020204" pitchFamily="34" charset="0"/>
              </a:rPr>
              <a:t>Today’s Moderator</a:t>
            </a:r>
          </a:p>
        </p:txBody>
      </p:sp>
    </p:spTree>
    <p:extLst>
      <p:ext uri="{BB962C8B-B14F-4D97-AF65-F5344CB8AC3E}">
        <p14:creationId xmlns:p14="http://schemas.microsoft.com/office/powerpoint/2010/main" val="24795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256333" y="4876220"/>
            <a:ext cx="3635812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4621068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462106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244495" y="4884653"/>
            <a:ext cx="3653658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078559"/>
            <a:ext cx="4397517" cy="459267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3931873"/>
            <a:ext cx="4306888" cy="47764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4675187" cy="33123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225688" y="4898052"/>
            <a:ext cx="3682011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73931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Poll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3" y="2574767"/>
            <a:ext cx="1822480" cy="27305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950005"/>
            <a:ext cx="6908800" cy="3485834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18"/>
          <p:cNvSpPr/>
          <p:nvPr userDrawn="1"/>
        </p:nvSpPr>
        <p:spPr>
          <a:xfrm>
            <a:off x="88903" y="1218088"/>
            <a:ext cx="7480297" cy="1505810"/>
          </a:xfrm>
          <a:custGeom>
            <a:avLst/>
            <a:gdLst>
              <a:gd name="connsiteX0" fmla="*/ 0 w 8376408"/>
              <a:gd name="connsiteY0" fmla="*/ 150581 h 1505810"/>
              <a:gd name="connsiteX1" fmla="*/ 150581 w 8376408"/>
              <a:gd name="connsiteY1" fmla="*/ 0 h 1505810"/>
              <a:gd name="connsiteX2" fmla="*/ 8225827 w 8376408"/>
              <a:gd name="connsiteY2" fmla="*/ 0 h 1505810"/>
              <a:gd name="connsiteX3" fmla="*/ 8376408 w 8376408"/>
              <a:gd name="connsiteY3" fmla="*/ 150581 h 1505810"/>
              <a:gd name="connsiteX4" fmla="*/ 8376408 w 8376408"/>
              <a:gd name="connsiteY4" fmla="*/ 1355229 h 1505810"/>
              <a:gd name="connsiteX5" fmla="*/ 8225827 w 8376408"/>
              <a:gd name="connsiteY5" fmla="*/ 1505810 h 1505810"/>
              <a:gd name="connsiteX6" fmla="*/ 150581 w 8376408"/>
              <a:gd name="connsiteY6" fmla="*/ 1505810 h 1505810"/>
              <a:gd name="connsiteX7" fmla="*/ 0 w 8376408"/>
              <a:gd name="connsiteY7" fmla="*/ 1355229 h 1505810"/>
              <a:gd name="connsiteX8" fmla="*/ 0 w 8376408"/>
              <a:gd name="connsiteY8" fmla="*/ 150581 h 1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6408" h="1505810">
                <a:moveTo>
                  <a:pt x="0" y="150581"/>
                </a:moveTo>
                <a:cubicBezTo>
                  <a:pt x="0" y="67417"/>
                  <a:pt x="67417" y="0"/>
                  <a:pt x="150581" y="0"/>
                </a:cubicBezTo>
                <a:lnTo>
                  <a:pt x="8225827" y="0"/>
                </a:lnTo>
                <a:cubicBezTo>
                  <a:pt x="8308991" y="0"/>
                  <a:pt x="8376408" y="67417"/>
                  <a:pt x="8376408" y="150581"/>
                </a:cubicBezTo>
                <a:lnTo>
                  <a:pt x="8376408" y="1355229"/>
                </a:lnTo>
                <a:cubicBezTo>
                  <a:pt x="8376408" y="1438393"/>
                  <a:pt x="8308991" y="1505810"/>
                  <a:pt x="8225827" y="1505810"/>
                </a:cubicBezTo>
                <a:lnTo>
                  <a:pt x="150581" y="1505810"/>
                </a:lnTo>
                <a:cubicBezTo>
                  <a:pt x="67417" y="1505810"/>
                  <a:pt x="0" y="1438393"/>
                  <a:pt x="0" y="1355229"/>
                </a:cubicBezTo>
                <a:lnTo>
                  <a:pt x="0" y="150581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24" tIns="74584" rIns="89824" bIns="745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3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710174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5002696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June 27, 2017</a:t>
            </a:fld>
            <a:endParaRPr lang="en-US" sz="2400" b="1" i="0" spc="-40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180" y="2047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837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628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7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76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3" r:id="rId17"/>
    <p:sldLayoutId id="2147483675" r:id="rId18"/>
    <p:sldLayoutId id="2147483674" r:id="rId19"/>
    <p:sldLayoutId id="2147483670" r:id="rId20"/>
    <p:sldLayoutId id="2147483668" r:id="rId21"/>
    <p:sldLayoutId id="2147483667" r:id="rId22"/>
    <p:sldLayoutId id="2147483671" r:id="rId23"/>
    <p:sldLayoutId id="2147483672" r:id="rId24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Franklin Gothic Medium" panose="020B0603020102020204" pitchFamily="34" charset="0"/>
          <a:ea typeface="+mj-ea"/>
          <a:cs typeface="Franklin Gothic Medium" panose="020B0603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dr.doleta.gov/directives/corr_doc.cfm?DOCN=787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mericasPromise@dol.gov" TargetMode="External"/><Relationship Id="rId7" Type="http://schemas.openxmlformats.org/officeDocument/2006/relationships/hyperlink" Target="https://h1bskillstraining.workforcegps.org/resources/2017/06/06/14/32/Amended_ETA-9712_DOL_PIRL_for_H-1B_Gran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1bskillstraining.workforcegps.org/resources/2017/06/23/14/44/Suggested-QNR-for-H-1B-AP-SWIFI-and-TechHire-Grantees" TargetMode="External"/><Relationship Id="rId5" Type="http://schemas.openxmlformats.org/officeDocument/2006/relationships/hyperlink" Target="mailto:TechHire@dol.gov" TargetMode="External"/><Relationship Id="rId4" Type="http://schemas.openxmlformats.org/officeDocument/2006/relationships/hyperlink" Target="mailto:SWFI@dol.gov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h1bskillstraining.workforcegps.org/resources/2017/06/06/14/32/Amended_ETA-9712_DOL_PIRL_for_H-1B_Grant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1bskillstraining.workforcegps.org/resources/2017/06/23/16/31/H-1B-Performance-TA-Sample-Case-Management-and-Data-File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h1bskillstraining.workforcegps.org/resources/2017/06/08/12/17/H-1B_Performance_Reporting_Resource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7750629" cy="774492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Let’s Chat!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067956"/>
            <a:ext cx="7434943" cy="1130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</a:rPr>
              <a:t>Please use the Chat Window to Chat Amongst your H-1B Grant Colleagues!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Image result for cha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306002"/>
            <a:ext cx="3381201" cy="20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59" y="2573909"/>
            <a:ext cx="5077922" cy="331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60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275" y="2590799"/>
            <a:ext cx="6629399" cy="1626359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H-1B Quarterly </a:t>
            </a:r>
            <a:br>
              <a:rPr lang="en-US" dirty="0"/>
            </a:br>
            <a:r>
              <a:rPr lang="en-US" dirty="0"/>
              <a:t>Performance Reporting and Interim Reporting Guidance </a:t>
            </a:r>
          </a:p>
        </p:txBody>
      </p:sp>
    </p:spTree>
    <p:extLst>
      <p:ext uri="{BB962C8B-B14F-4D97-AF65-F5344CB8AC3E}">
        <p14:creationId xmlns:p14="http://schemas.microsoft.com/office/powerpoint/2010/main" val="37343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239000" cy="110013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600" b="1" dirty="0"/>
              <a:t>H-1B Reporting Requirements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2946"/>
            <a:ext cx="8360228" cy="520337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Quarterly Progress Reports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H-1B TechHire, SWFI and AP grantees are required to submit two reports in order to track performance:</a:t>
            </a:r>
          </a:p>
          <a:p>
            <a:pPr marL="85725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Quarterly Performance Report (QPR)</a:t>
            </a:r>
          </a:p>
          <a:p>
            <a:pPr marL="12573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/>
              </a:rPr>
              <a:t>Quantitative performance outcomes of all participants served</a:t>
            </a:r>
          </a:p>
          <a:p>
            <a:pPr marL="12573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/>
              </a:rPr>
              <a:t>Submitted through DOL ETA’s </a:t>
            </a:r>
            <a:r>
              <a:rPr lang="en-US" sz="2000" b="1" i="1" dirty="0">
                <a:solidFill>
                  <a:schemeClr val="tx1"/>
                </a:solidFill>
                <a:latin typeface="Calibri"/>
              </a:rPr>
              <a:t>Workforce Integrated Performance System</a:t>
            </a:r>
            <a:r>
              <a:rPr lang="en-US" sz="2000" dirty="0">
                <a:solidFill>
                  <a:schemeClr val="tx1"/>
                </a:solidFill>
                <a:latin typeface="Calibri"/>
              </a:rPr>
              <a:t>, or </a:t>
            </a:r>
            <a:r>
              <a:rPr lang="en-US" sz="2000" b="1" dirty="0">
                <a:solidFill>
                  <a:schemeClr val="tx1"/>
                </a:solidFill>
                <a:latin typeface="Calibri"/>
              </a:rPr>
              <a:t>WIPS,</a:t>
            </a:r>
            <a:r>
              <a:rPr lang="en-US" sz="2000" dirty="0">
                <a:solidFill>
                  <a:schemeClr val="tx1"/>
                </a:solidFill>
                <a:latin typeface="Calibri"/>
              </a:rPr>
              <a:t> using data files with participant-level information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5725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Quarterly Narrative Report (QNR)</a:t>
            </a:r>
          </a:p>
          <a:p>
            <a:pPr marL="12573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Qualitative summary of activities that aren’t reported in the QPR</a:t>
            </a:r>
          </a:p>
          <a:p>
            <a:pPr marL="12573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Suggested QNR Template</a:t>
            </a:r>
          </a:p>
        </p:txBody>
      </p:sp>
      <p:pic>
        <p:nvPicPr>
          <p:cNvPr id="1026" name="Picture 2" descr="C:\Documents and Settings\Sunderlin.Sarah\Local Settings\Temporary Internet Files\Content.IE5\1X1BXHSZ\MP90044326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237" y="272809"/>
            <a:ext cx="1463040" cy="1654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694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8" y="0"/>
            <a:ext cx="7282543" cy="1197654"/>
          </a:xfrm>
        </p:spPr>
        <p:txBody>
          <a:bodyPr>
            <a:noAutofit/>
          </a:bodyPr>
          <a:lstStyle/>
          <a:p>
            <a:r>
              <a:rPr lang="en-US" sz="2800" dirty="0"/>
              <a:t>Data Collection Requirements: Includes SSNs and Personally Identifiable Information (PII)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1"/>
            <a:ext cx="7750629" cy="3539714"/>
          </a:xfrm>
        </p:spPr>
        <p:txBody>
          <a:bodyPr>
            <a:normAutofit/>
          </a:bodyPr>
          <a:lstStyle/>
          <a:p>
            <a:pPr marL="685800"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Wingdings"/>
              <a:cs typeface="Times New Roman"/>
            </a:endParaRPr>
          </a:p>
          <a:p>
            <a:pPr marL="685800"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Wingdings"/>
                <a:cs typeface="Times New Roman"/>
              </a:rPr>
              <a:t>Data collected and reported to DOL/ETA includes participant Social Security Numbers (SSNs) </a:t>
            </a:r>
          </a:p>
          <a:p>
            <a:pPr indent="0"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ea typeface="Wingdings"/>
              <a:cs typeface="Times New Roman"/>
            </a:endParaRPr>
          </a:p>
          <a:p>
            <a:pPr marL="685800"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Wingdings"/>
                <a:cs typeface="Times New Roman"/>
              </a:rPr>
              <a:t>Data must be protected through utilization of PII protocol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22714" y="4942113"/>
            <a:ext cx="1262741" cy="740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1569" y="5173729"/>
            <a:ext cx="1045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Hyperlink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199" y="5050619"/>
            <a:ext cx="272306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Wingdings"/>
                <a:cs typeface="Times New Roman"/>
                <a:hlinkClick r:id="rId3"/>
              </a:rPr>
              <a:t>TEGL No. 39 - 11</a:t>
            </a:r>
            <a:endParaRPr lang="en-US" sz="2800" b="1" dirty="0">
              <a:latin typeface="Calibri" panose="020F0502020204030204" pitchFamily="34" charset="0"/>
              <a:ea typeface="Wingding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997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Generate a Quarterly Performance Report (QPR)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46185"/>
            <a:ext cx="7946571" cy="397212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How do I generate a QPR Form?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Grantees are required to submit participant-level data (via a data file) into the WIPS system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WIPS will generate a Quarterly Performance Report (QPR) form using this data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What is a Data File?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Comma Separated Values (or csv) file with participant-level information using data elements from the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ETA-9172 DOL PIRL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5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Access to the Workforce Integrated Performance System (WIPS)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3" y="1285670"/>
            <a:ext cx="7652657" cy="532244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Timeline for Grantee Access to WIPS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2899968"/>
              </p:ext>
            </p:extLst>
          </p:nvPr>
        </p:nvGraphicFramePr>
        <p:xfrm>
          <a:off x="283028" y="1436915"/>
          <a:ext cx="8403771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198" y="4192156"/>
            <a:ext cx="7652657" cy="177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Technical Assistance Coming Soon! 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How to Prepare Data Files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How to Access WIPS</a:t>
            </a:r>
          </a:p>
        </p:txBody>
      </p:sp>
    </p:spTree>
    <p:extLst>
      <p:ext uri="{BB962C8B-B14F-4D97-AF65-F5344CB8AC3E}">
        <p14:creationId xmlns:p14="http://schemas.microsoft.com/office/powerpoint/2010/main" val="408772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7315200" cy="774491"/>
          </a:xfrm>
        </p:spPr>
        <p:txBody>
          <a:bodyPr/>
          <a:lstStyle/>
          <a:p>
            <a:r>
              <a:rPr lang="en-US" b="1" dirty="0"/>
              <a:t>Quarterly Progress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8" y="1066800"/>
            <a:ext cx="7924800" cy="1600200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="1" dirty="0">
                <a:solidFill>
                  <a:srgbClr val="376092"/>
                </a:solidFill>
                <a:latin typeface="Calibri"/>
                <a:cs typeface="+mn-cs"/>
              </a:rPr>
              <a:t>Each grantee must submit a Quarterly Progress Report</a:t>
            </a:r>
          </a:p>
          <a:p>
            <a:pPr marL="285750"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200" dirty="0">
                <a:solidFill>
                  <a:srgbClr val="376092"/>
                </a:solidFill>
                <a:latin typeface="Calibri"/>
                <a:cs typeface="+mn-cs"/>
              </a:rPr>
              <a:t>Due no later than 45 days after the end of a quarter</a:t>
            </a:r>
          </a:p>
          <a:p>
            <a:pPr marL="285750" lvl="1">
              <a:spcBef>
                <a:spcPts val="0"/>
              </a:spcBef>
              <a:defRPr/>
            </a:pPr>
            <a:r>
              <a:rPr lang="en-US" sz="2200" dirty="0">
                <a:solidFill>
                  <a:srgbClr val="376092"/>
                </a:solidFill>
                <a:latin typeface="Calibri"/>
                <a:cs typeface="+mn-cs"/>
              </a:rPr>
              <a:t>Upcoming reporting quarters and due dates for 2017 - 2018</a:t>
            </a:r>
            <a:endParaRPr lang="en-US" sz="2200" b="1" dirty="0">
              <a:solidFill>
                <a:srgbClr val="376092"/>
              </a:solidFill>
              <a:latin typeface="Calibri"/>
              <a:cs typeface="+mn-cs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8448"/>
              </p:ext>
            </p:extLst>
          </p:nvPr>
        </p:nvGraphicFramePr>
        <p:xfrm>
          <a:off x="195943" y="2743200"/>
          <a:ext cx="8240486" cy="244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1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Quarter 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Progress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</a:rPr>
                        <a:t> Report Due Date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Report Activities Occurring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</a:rPr>
                        <a:t> Between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June 30,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August 14,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2017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April 1 – June 30,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September 30,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November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14, 2017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July 1 – September 30,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December 31,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February 14,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October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1 – December 31, 2017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March 31,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May 15,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January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1 – March 31, 2018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61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7086"/>
            <a:ext cx="8001000" cy="916005"/>
          </a:xfrm>
        </p:spPr>
        <p:txBody>
          <a:bodyPr>
            <a:noAutofit/>
          </a:bodyPr>
          <a:lstStyle/>
          <a:p>
            <a:r>
              <a:rPr lang="en-US" sz="3200" b="1" dirty="0"/>
              <a:t>Interim Reporting Guidance for Quarter Ending 6.30.2017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1055914"/>
            <a:ext cx="8098971" cy="50727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+mn-cs"/>
              </a:rPr>
              <a:t>Quarterly Performance Report (QPR) Form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WIPS is not yet available for H-1B grantees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Grantees will NOT submit participant-level data; however, grantees must collect participant-level data:</a:t>
            </a:r>
          </a:p>
          <a:p>
            <a:pPr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Demographic information, services and training received, credential outcomes, and employment</a:t>
            </a:r>
          </a:p>
          <a:p>
            <a:pPr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Includes participant SSNs</a:t>
            </a:r>
          </a:p>
          <a:p>
            <a:pPr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Please ensure you follow PII protocol. </a:t>
            </a:r>
          </a:p>
          <a:p>
            <a:pPr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Report cumulative data for all participants served as soon as WIPS is available </a:t>
            </a:r>
          </a:p>
          <a:p>
            <a:pPr marL="400050" lvl="1" indent="0">
              <a:buNone/>
              <a:defRPr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8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0"/>
            <a:ext cx="7641771" cy="991981"/>
          </a:xfrm>
        </p:spPr>
        <p:txBody>
          <a:bodyPr>
            <a:normAutofit/>
          </a:bodyPr>
          <a:lstStyle/>
          <a:p>
            <a:r>
              <a:rPr lang="en-US" sz="3200" b="1" dirty="0"/>
              <a:t>Interim Reporting Guidance for Quarter Ending 6.30.2017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2" y="1198584"/>
            <a:ext cx="8229599" cy="478855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Quarterly Narrative Report (QNR) </a:t>
            </a:r>
          </a:p>
          <a:p>
            <a:pPr marL="457200" indent="-457200"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Grantees will submit a QNR to ETA via email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Next deadline of August 15, 2017</a:t>
            </a:r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America’s Promise Grants: 	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AmericasPromise@dol.gov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SWFI Grants:</a:t>
            </a:r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 				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SWFI@dol.gov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TechHire Grants: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			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hlinkClick r:id="rId5"/>
              </a:rPr>
              <a:t>TechHire@dol.gov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The suggested Quarterly Narrative Report template has been provided in Microsoft Word: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62101" y="5114448"/>
            <a:ext cx="1034142" cy="740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2101" y="5346064"/>
            <a:ext cx="1034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Hyperlink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9658" y="5253730"/>
            <a:ext cx="412074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latin typeface="Calibri" panose="020F0502020204030204" pitchFamily="34" charset="0"/>
                <a:hlinkClick r:id="rId6"/>
              </a:rPr>
              <a:t>Suggested QNR Template</a:t>
            </a:r>
            <a:endParaRPr lang="en-US" sz="2400" b="1" dirty="0">
              <a:latin typeface="Calibri" panose="020F0502020204030204" pitchFamily="34" charset="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299492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375176" y="2567763"/>
            <a:ext cx="7027110" cy="324008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Data File Upload in WIPS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Quarterly Narrative Report to my FPO with a cc to my Grant Mailbox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Quarterly Performance Report (QPR) Form in WIPS 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Request for Technical Assistance (We’re Not Sure!)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65889635"/>
              </p:ext>
            </p:extLst>
          </p:nvPr>
        </p:nvGraphicFramePr>
        <p:xfrm>
          <a:off x="304800" y="815163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88" y="3190790"/>
            <a:ext cx="1503568" cy="140095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217489"/>
            <a:ext cx="7750629" cy="7744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Knowledge Check!</a:t>
            </a:r>
          </a:p>
        </p:txBody>
      </p:sp>
    </p:spTree>
    <p:extLst>
      <p:ext uri="{BB962C8B-B14F-4D97-AF65-F5344CB8AC3E}">
        <p14:creationId xmlns:p14="http://schemas.microsoft.com/office/powerpoint/2010/main" val="3616845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17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375175" y="2567763"/>
            <a:ext cx="8072139" cy="324008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H-1B America’s Promise (AP) Grantee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H-1B Strengthening Working Families Initiative (SWFI) Grantee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H-1B TechHire Partnership (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TechHire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) Grantee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Other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96903134"/>
              </p:ext>
            </p:extLst>
          </p:nvPr>
        </p:nvGraphicFramePr>
        <p:xfrm>
          <a:off x="304800" y="815163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02" y="4614530"/>
            <a:ext cx="1503568" cy="140095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217489"/>
            <a:ext cx="7750629" cy="7744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Checking In!</a:t>
            </a:r>
          </a:p>
        </p:txBody>
      </p:sp>
    </p:spTree>
    <p:extLst>
      <p:ext uri="{BB962C8B-B14F-4D97-AF65-F5344CB8AC3E}">
        <p14:creationId xmlns:p14="http://schemas.microsoft.com/office/powerpoint/2010/main" val="1717419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85" y="2057400"/>
            <a:ext cx="6268193" cy="23579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WIOA </a:t>
            </a:r>
            <a:r>
              <a:rPr lang="en-US" sz="3600" dirty="0"/>
              <a:t>Primary Indicators of 	Performance VS.</a:t>
            </a:r>
            <a:br>
              <a:rPr lang="en-US" sz="3600" dirty="0"/>
            </a:br>
            <a:r>
              <a:rPr lang="en-US" sz="3600" dirty="0"/>
              <a:t>H-1B Real-Time Performance </a:t>
            </a:r>
            <a:br>
              <a:rPr lang="en-US" sz="3600" dirty="0"/>
            </a:br>
            <a:r>
              <a:rPr lang="en-US" sz="3600" dirty="0"/>
              <a:t>Outcome Measures</a:t>
            </a:r>
          </a:p>
        </p:txBody>
      </p:sp>
    </p:spTree>
    <p:extLst>
      <p:ext uri="{BB962C8B-B14F-4D97-AF65-F5344CB8AC3E}">
        <p14:creationId xmlns:p14="http://schemas.microsoft.com/office/powerpoint/2010/main" val="2041097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41289"/>
            <a:ext cx="7239000" cy="774492"/>
          </a:xfrm>
        </p:spPr>
        <p:txBody>
          <a:bodyPr>
            <a:noAutofit/>
          </a:bodyPr>
          <a:lstStyle/>
          <a:p>
            <a:r>
              <a:rPr lang="en-US" sz="3200" b="1" dirty="0"/>
              <a:t>WIOA Performance Reporting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209470"/>
            <a:ext cx="7848599" cy="445110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ETA is aligning  performance accountability systems to workforce programs</a:t>
            </a:r>
          </a:p>
          <a:p>
            <a:r>
              <a:rPr lang="en-US" dirty="0">
                <a:latin typeface="Calibri" panose="020F0502020204030204" pitchFamily="34" charset="0"/>
              </a:rPr>
              <a:t>Although H-1B grants are not authorized under WIOA, H-1B grants will align with the WIOA performance reporting requirements, as applicable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 general, performance reporting definitions align with WIOA PIRL DEs,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however there are some exceptions for H-1B grants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0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1514"/>
            <a:ext cx="7108371" cy="850467"/>
          </a:xfrm>
        </p:spPr>
        <p:txBody>
          <a:bodyPr>
            <a:normAutofit fontScale="90000"/>
          </a:bodyPr>
          <a:lstStyle/>
          <a:p>
            <a:r>
              <a:rPr lang="en-US" dirty="0"/>
              <a:t>H-1B Grants Performance Outcome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6" y="1220356"/>
            <a:ext cx="8001001" cy="483210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H-1B grants report on two types of performance outcome measures: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WIOA primary indicators of performance; and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H-1B specific “real-time” outcome measures</a:t>
            </a:r>
          </a:p>
          <a:p>
            <a:r>
              <a:rPr lang="en-US" dirty="0">
                <a:latin typeface="Calibri" panose="020F0502020204030204" pitchFamily="34" charset="0"/>
              </a:rPr>
              <a:t>H-1B grantees will use the DOL-only WIOA PIRL DEs which include: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WIOA PIRL DEs shared by other programs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Those DE specifically identified for H-1B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H-1B specific DEs (PIRL DEs #2101-2126)</a:t>
            </a:r>
          </a:p>
        </p:txBody>
      </p:sp>
    </p:spTree>
    <p:extLst>
      <p:ext uri="{BB962C8B-B14F-4D97-AF65-F5344CB8AC3E}">
        <p14:creationId xmlns:p14="http://schemas.microsoft.com/office/powerpoint/2010/main" val="5988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85655"/>
              </p:ext>
            </p:extLst>
          </p:nvPr>
        </p:nvGraphicFramePr>
        <p:xfrm>
          <a:off x="239487" y="1719945"/>
          <a:ext cx="7892142" cy="341575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6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7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Employment Rate in the 2nd quarter after exit</a:t>
                      </a: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</a:rPr>
                        <a:t>Employment Rate in the 4th quarter after exit</a:t>
                      </a: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</a:rPr>
                        <a:t>Median earnings </a:t>
                      </a: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Credential attainment </a:t>
                      </a: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</a:rPr>
                        <a:t>Measurable skills gains</a:t>
                      </a: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 panose="020F0502020204030204" pitchFamily="34" charset="0"/>
                        </a:rPr>
                        <a:t>Effectiveness of serving employers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17489"/>
            <a:ext cx="7391401" cy="77449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WIOA Primary Indicators of Performance </a:t>
            </a:r>
          </a:p>
        </p:txBody>
      </p:sp>
    </p:spTree>
    <p:extLst>
      <p:ext uri="{BB962C8B-B14F-4D97-AF65-F5344CB8AC3E}">
        <p14:creationId xmlns:p14="http://schemas.microsoft.com/office/powerpoint/2010/main" val="264164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130629"/>
            <a:ext cx="7946571" cy="861352"/>
          </a:xfrm>
        </p:spPr>
        <p:txBody>
          <a:bodyPr>
            <a:normAutofit/>
          </a:bodyPr>
          <a:lstStyle/>
          <a:p>
            <a:r>
              <a:rPr lang="en-US" sz="3200" b="1" dirty="0"/>
              <a:t>WIOA Primary Indicators of Performance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209470"/>
            <a:ext cx="7968343" cy="4654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Employment Rate – 2nd Quarter After Exit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Employment Rate – 4th Quarter After Exit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Median Earnings – 2nd Quarter After Exit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DOL will track these Employment Exit-Based Employment Primary Indicators of Performance for grantees, using SSNs provided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4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Collect SSNs?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</a:rPr>
              <a:t>DOL will calculate the exit-based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WIOA Primary Indicators Of Performance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for employment on behalf of grantees using SSNs.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H-1B grantees may not have access to wage records in order to track and report exit-based employment rates and median earnings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Reporting timelines for these exit-based indicators will generally fall after the conclusion of the grant’s period of participation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51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130629"/>
            <a:ext cx="6379029" cy="861352"/>
          </a:xfrm>
        </p:spPr>
        <p:txBody>
          <a:bodyPr>
            <a:noAutofit/>
          </a:bodyPr>
          <a:lstStyle/>
          <a:p>
            <a:r>
              <a:rPr lang="en-US" sz="3200" b="1" dirty="0"/>
              <a:t>WIOA Primary Indicators of Performance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612"/>
            <a:ext cx="7783285" cy="23392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Credential Attainment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Measurable Skills Gains</a:t>
            </a:r>
            <a:endParaRPr lang="en-US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</a:rPr>
              <a:t>H-1B grantees are required to track and report PIRL DEs to report on these measures</a:t>
            </a:r>
          </a:p>
        </p:txBody>
      </p:sp>
    </p:spTree>
    <p:extLst>
      <p:ext uri="{BB962C8B-B14F-4D97-AF65-F5344CB8AC3E}">
        <p14:creationId xmlns:p14="http://schemas.microsoft.com/office/powerpoint/2010/main" val="1872650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130629"/>
            <a:ext cx="6379029" cy="86135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Rockwell" panose="02060603020205020403" pitchFamily="18" charset="0"/>
              </a:rPr>
              <a:t>WIOA Primary Indicators of </a:t>
            </a:r>
            <a:r>
              <a:rPr lang="en-US" sz="3200" b="1" dirty="0"/>
              <a:t>Performance</a:t>
            </a:r>
            <a:r>
              <a:rPr lang="en-US" sz="3200" b="1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209470"/>
            <a:ext cx="7783285" cy="4654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Effectiveness of Serving Employers</a:t>
            </a:r>
            <a:endParaRPr lang="en-US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</a:rPr>
              <a:t>In alignment with WIOA performance reporting requirements, ETA is seeking to determine the appropriateness and feasibility for non-core programs to report against WIOA Effectiveness in Serving Employer measures. 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endParaRPr lang="en-US" sz="2800" dirty="0">
              <a:latin typeface="Calibri" panose="020F0502020204030204" pitchFamily="34" charset="0"/>
            </a:endParaRP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800" i="1" dirty="0">
                <a:latin typeface="Calibri" panose="020F0502020204030204" pitchFamily="34" charset="0"/>
              </a:rPr>
              <a:t>Check out the “QNR Suggested Template” which includes a narrative field for reporting on effectiveness in serving employers</a:t>
            </a:r>
          </a:p>
        </p:txBody>
      </p:sp>
    </p:spTree>
    <p:extLst>
      <p:ext uri="{BB962C8B-B14F-4D97-AF65-F5344CB8AC3E}">
        <p14:creationId xmlns:p14="http://schemas.microsoft.com/office/powerpoint/2010/main" val="3623539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84832"/>
            <a:ext cx="7968343" cy="774492"/>
          </a:xfrm>
        </p:spPr>
        <p:txBody>
          <a:bodyPr>
            <a:normAutofit/>
          </a:bodyPr>
          <a:lstStyle/>
          <a:p>
            <a:r>
              <a:rPr lang="en-US" sz="3200" dirty="0"/>
              <a:t>WIOA Primary Indicators of Performance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7772400" cy="4842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Calibri" panose="020F0502020204030204" pitchFamily="34" charset="0"/>
              </a:rPr>
              <a:t>SUMMARY</a:t>
            </a:r>
          </a:p>
          <a:p>
            <a:r>
              <a:rPr lang="en-US" dirty="0">
                <a:latin typeface="Calibri" panose="020F0502020204030204" pitchFamily="34" charset="0"/>
              </a:rPr>
              <a:t>DOL will have the capacity to track the exit-based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employment placement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median earnings</a:t>
            </a:r>
            <a:r>
              <a:rPr lang="en-US" dirty="0">
                <a:latin typeface="Calibri" panose="020F0502020204030204" pitchFamily="34" charset="0"/>
              </a:rPr>
              <a:t> on your behalf using PII. </a:t>
            </a:r>
          </a:p>
          <a:p>
            <a:r>
              <a:rPr lang="en-US" dirty="0">
                <a:latin typeface="Calibri" panose="020F0502020204030204" pitchFamily="34" charset="0"/>
              </a:rPr>
              <a:t>The WIOA credential attainment and measurable skills gain measures will be tracked and reported by grantees using PIRL DEs. </a:t>
            </a:r>
          </a:p>
        </p:txBody>
      </p:sp>
    </p:spTree>
    <p:extLst>
      <p:ext uri="{BB962C8B-B14F-4D97-AF65-F5344CB8AC3E}">
        <p14:creationId xmlns:p14="http://schemas.microsoft.com/office/powerpoint/2010/main" val="2516185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2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56" y="1865591"/>
            <a:ext cx="5950830" cy="1296145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H-1B Performance Reporting Orientation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>
          <a:xfrm>
            <a:off x="5431809" y="5498961"/>
            <a:ext cx="3712191" cy="1359039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U.S. Department of Labor, </a:t>
            </a:r>
            <a:br>
              <a:rPr lang="en-US" dirty="0">
                <a:latin typeface="Franklin Gothic Medium" panose="020B0603020102020204" pitchFamily="34" charset="0"/>
              </a:rPr>
            </a:br>
            <a:r>
              <a:rPr lang="en-US" dirty="0">
                <a:latin typeface="Franklin Gothic Medium" panose="020B0603020102020204" pitchFamily="34" charset="0"/>
              </a:rPr>
              <a:t>Employment </a:t>
            </a:r>
            <a:br>
              <a:rPr lang="en-US" dirty="0">
                <a:latin typeface="Franklin Gothic Medium" panose="020B0603020102020204" pitchFamily="34" charset="0"/>
              </a:rPr>
            </a:br>
            <a:r>
              <a:rPr lang="en-US" dirty="0">
                <a:latin typeface="Franklin Gothic Medium" panose="020B0603020102020204" pitchFamily="34" charset="0"/>
              </a:rPr>
              <a:t>and Training Administration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27" y="3406148"/>
            <a:ext cx="589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spc="40" dirty="0">
                <a:solidFill>
                  <a:srgbClr val="C00000"/>
                </a:soli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rPr>
              <a:t>For H-1B TechHire Partnership</a:t>
            </a:r>
          </a:p>
          <a:p>
            <a:pPr algn="ctr"/>
            <a:r>
              <a:rPr lang="en-US" sz="2400" b="1" cap="small" spc="40" dirty="0">
                <a:solidFill>
                  <a:srgbClr val="C00000"/>
                </a:soli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rPr>
              <a:t>Strengthening Working Families Initiative</a:t>
            </a:r>
          </a:p>
          <a:p>
            <a:pPr algn="ctr"/>
            <a:r>
              <a:rPr lang="en-US" sz="2400" b="1" cap="small" spc="40" dirty="0">
                <a:solidFill>
                  <a:srgbClr val="C00000"/>
                </a:soli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rPr>
              <a:t>America’s Promise Grantees</a:t>
            </a:r>
          </a:p>
        </p:txBody>
      </p:sp>
    </p:spTree>
    <p:extLst>
      <p:ext uri="{BB962C8B-B14F-4D97-AF65-F5344CB8AC3E}">
        <p14:creationId xmlns:p14="http://schemas.microsoft.com/office/powerpoint/2010/main" val="355443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17489"/>
            <a:ext cx="7358743" cy="774492"/>
          </a:xfrm>
        </p:spPr>
        <p:txBody>
          <a:bodyPr>
            <a:noAutofit/>
          </a:bodyPr>
          <a:lstStyle/>
          <a:p>
            <a:r>
              <a:rPr lang="en-US" sz="3200" dirty="0"/>
              <a:t>H-1b Real-Time Performance Outcome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0"/>
            <a:ext cx="7881257" cy="465461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Projections for real-time employment placement outcomes were required in H-1B FOA</a:t>
            </a:r>
          </a:p>
          <a:p>
            <a:r>
              <a:rPr lang="en-US" sz="2800" dirty="0">
                <a:latin typeface="Calibri" panose="020F0502020204030204" pitchFamily="34" charset="0"/>
              </a:rPr>
              <a:t>Grantees provided outcome measure projections  in your SOW.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These measures are separate from, and in addition to, the WIOA Primary Indicators of Performance</a:t>
            </a:r>
          </a:p>
          <a:p>
            <a:r>
              <a:rPr lang="en-US" sz="2800" dirty="0">
                <a:latin typeface="Calibri" panose="020F0502020204030204" pitchFamily="34" charset="0"/>
              </a:rPr>
              <a:t>DOL/ETA will use these measures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To track quarterly performance data against your target projections, and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To identify technical assistance opportunities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09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7750629" cy="774492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Knowledge Check!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067956"/>
            <a:ext cx="7434943" cy="15663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Can you guess what the H-1B Real-Time Performance Measures are?! </a:t>
            </a:r>
          </a:p>
          <a:p>
            <a:pPr marL="0" indent="0">
              <a:buNone/>
            </a:pPr>
            <a:r>
              <a:rPr lang="en-US" dirty="0"/>
              <a:t>(Enter your comments in the Chat Window!)</a:t>
            </a:r>
          </a:p>
        </p:txBody>
      </p:sp>
      <p:pic>
        <p:nvPicPr>
          <p:cNvPr id="3074" name="Picture 2" descr="Image result for cha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89" y="2739796"/>
            <a:ext cx="5613853" cy="32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77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7" y="217489"/>
            <a:ext cx="7500256" cy="774492"/>
          </a:xfrm>
        </p:spPr>
        <p:txBody>
          <a:bodyPr>
            <a:noAutofit/>
          </a:bodyPr>
          <a:lstStyle/>
          <a:p>
            <a:r>
              <a:rPr lang="en-US" sz="3200" dirty="0"/>
              <a:t>H-1B Real-Time Performance </a:t>
            </a:r>
            <a:br>
              <a:rPr lang="en-US" sz="3200" dirty="0"/>
            </a:br>
            <a:r>
              <a:rPr lang="en-US" sz="3200" dirty="0"/>
              <a:t>Outcome Measures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7323"/>
              </p:ext>
            </p:extLst>
          </p:nvPr>
        </p:nvGraphicFramePr>
        <p:xfrm>
          <a:off x="653141" y="1153886"/>
          <a:ext cx="7097487" cy="481182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2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Total Participants Served </a:t>
                      </a: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Total Participants Enrolled in Education/Training Activities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Total Participants Completing Education/Training Activities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Total Participants Who Complete Education/Training Activities AND Receive a Degree or Other Credential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Total Number of Unemployed Participants who Obtain Employment </a:t>
                      </a: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6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Total Number of Incumbent Worker Participants that Advanced into a New Position</a:t>
                      </a: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6494" marR="664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Median earnings*</a:t>
                      </a:r>
                    </a:p>
                  </a:txBody>
                  <a:tcPr marL="66494" marR="6649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318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2945831"/>
            <a:ext cx="74240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Outcome measures that we provided target outcome numbers in our Statement of Work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Outcome measures that ETA will use to track my grant’s quarterly performance and identify TA opportunities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Exit-based outcomes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Options 1 &amp; 2 Above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" y="1305636"/>
            <a:ext cx="7467600" cy="126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What are H-1B Real-Time Performance Measures?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Choose the answer that best reflects the right answer:</a:t>
            </a:r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7478486" cy="774492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Pop Quiz!</a:t>
            </a:r>
          </a:p>
        </p:txBody>
      </p:sp>
    </p:spTree>
    <p:extLst>
      <p:ext uri="{BB962C8B-B14F-4D97-AF65-F5344CB8AC3E}">
        <p14:creationId xmlns:p14="http://schemas.microsoft.com/office/powerpoint/2010/main" val="2877161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745" y="1513114"/>
            <a:ext cx="5790846" cy="333102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DOL Information collection Request (ICR):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	</a:t>
            </a:r>
            <a:r>
              <a:rPr lang="en-US" dirty="0"/>
              <a:t>WIOA Performance Accountability, Information and	Reporting System</a:t>
            </a:r>
          </a:p>
        </p:txBody>
      </p:sp>
    </p:spTree>
    <p:extLst>
      <p:ext uri="{BB962C8B-B14F-4D97-AF65-F5344CB8AC3E}">
        <p14:creationId xmlns:p14="http://schemas.microsoft.com/office/powerpoint/2010/main" val="3771034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0" y="119744"/>
            <a:ext cx="79248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Amended ETA-9172-DOL PIRL H-1B Grants</a:t>
            </a:r>
            <a:endParaRPr lang="en-US" sz="3200" b="1" strike="sngStrik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132115"/>
            <a:ext cx="7990115" cy="5061856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Revised!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WIOA DEs to track WIOA outcome measures, including the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Primary Indicators of Performance </a:t>
            </a:r>
          </a:p>
          <a:p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Redefined!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H-1B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Definitions for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Underemployed Worker and Date Entered Employment</a:t>
            </a:r>
          </a:p>
          <a:p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New!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H-1B DEs to report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Program Completion and Training-Related Employment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Deleted!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Some DEs that were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selected for H-1B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when the WIOA PIRL was originally approved by OMB, but no longer apply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2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929"/>
            <a:ext cx="7609114" cy="1066800"/>
          </a:xfrm>
        </p:spPr>
        <p:txBody>
          <a:bodyPr>
            <a:normAutofit/>
          </a:bodyPr>
          <a:lstStyle/>
          <a:p>
            <a:r>
              <a:rPr lang="en-US" b="1" dirty="0"/>
              <a:t>PIRL Data Elements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700" y="1149573"/>
            <a:ext cx="4321792" cy="316389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What Makes a Data Element?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DE number and name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Data definition and instruction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Code value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Edit check logic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QPR Aggregation Rules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462492" y="1163182"/>
            <a:ext cx="4180114" cy="34414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H-1B Data Element Sections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Individual Information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Program Participation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Services and Training Activities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Program Outcomes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1817919" y="5457250"/>
            <a:ext cx="1262741" cy="740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17919" y="5684503"/>
            <a:ext cx="1045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Hyperlink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742" y="5366485"/>
            <a:ext cx="412074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latin typeface="Calibri" panose="020F0502020204030204" pitchFamily="34" charset="0"/>
                <a:hlinkClick r:id="rId3"/>
              </a:rPr>
              <a:t>Amended ETA-9712 DOL PIRL for H-1B Grants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70856" y="4418796"/>
            <a:ext cx="6417633" cy="806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alibri" panose="020F0502020204030204" pitchFamily="34" charset="0"/>
              </a:rPr>
              <a:t>H-1B Grants report on </a:t>
            </a:r>
            <a:r>
              <a:rPr lang="en-US" sz="2400" b="1" dirty="0">
                <a:latin typeface="Calibri" panose="020F0502020204030204" pitchFamily="34" charset="0"/>
              </a:rPr>
              <a:t>86 data elements </a:t>
            </a:r>
            <a:r>
              <a:rPr lang="en-US" sz="2400" dirty="0">
                <a:latin typeface="Calibri" panose="020F0502020204030204" pitchFamily="34" charset="0"/>
              </a:rPr>
              <a:t>out of the </a:t>
            </a:r>
            <a:r>
              <a:rPr lang="en-US" sz="2400" b="1" dirty="0">
                <a:latin typeface="Calibri" panose="020F0502020204030204" pitchFamily="34" charset="0"/>
              </a:rPr>
              <a:t>478 ETA DOL PIRL Data Elements </a:t>
            </a:r>
          </a:p>
        </p:txBody>
      </p:sp>
    </p:spTree>
    <p:extLst>
      <p:ext uri="{BB962C8B-B14F-4D97-AF65-F5344CB8AC3E}">
        <p14:creationId xmlns:p14="http://schemas.microsoft.com/office/powerpoint/2010/main" val="2135607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7358743" cy="77449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New</a:t>
            </a:r>
            <a:r>
              <a:rPr lang="en-US" sz="3200" b="1" dirty="0"/>
              <a:t> DOL PIRL Data Elements for H-1B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69"/>
            <a:ext cx="7587343" cy="5038931"/>
          </a:xfrm>
        </p:spPr>
        <p:txBody>
          <a:bodyPr>
            <a:normAutofit fontScale="70000" lnSpcReduction="20000"/>
          </a:bodyPr>
          <a:lstStyle/>
          <a:p>
            <a:pPr marL="57150" indent="0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Proposed WIOA PIRL Data Elements that will apply to H-1B</a:t>
            </a:r>
          </a:p>
          <a:p>
            <a:r>
              <a:rPr lang="en-US" dirty="0">
                <a:latin typeface="Calibri" panose="020F0502020204030204" pitchFamily="34" charset="0"/>
              </a:rPr>
              <a:t>100	Unique Individual Identifier (WIOA)</a:t>
            </a:r>
          </a:p>
          <a:p>
            <a:r>
              <a:rPr lang="en-US" dirty="0">
                <a:latin typeface="Calibri" panose="020F0502020204030204" pitchFamily="34" charset="0"/>
              </a:rPr>
              <a:t>101	State Code of Residence (WIOA)</a:t>
            </a:r>
          </a:p>
          <a:p>
            <a:r>
              <a:rPr lang="en-US" dirty="0">
                <a:latin typeface="Calibri" panose="020F0502020204030204" pitchFamily="34" charset="0"/>
              </a:rPr>
              <a:t>904	Dislocated Worker(WIOA)</a:t>
            </a:r>
          </a:p>
          <a:p>
            <a:r>
              <a:rPr lang="en-US" dirty="0">
                <a:latin typeface="Calibri" panose="020F0502020204030204" pitchFamily="34" charset="0"/>
              </a:rPr>
              <a:t>1303 Type of Training Service #1 (WIOA)</a:t>
            </a:r>
          </a:p>
          <a:p>
            <a:r>
              <a:rPr lang="en-US" dirty="0">
                <a:latin typeface="Calibri" panose="020F0502020204030204" pitchFamily="34" charset="0"/>
              </a:rPr>
              <a:t>1310	 Type of Training Service #2 (WIOA)</a:t>
            </a:r>
          </a:p>
          <a:p>
            <a:r>
              <a:rPr lang="en-US" dirty="0">
                <a:latin typeface="Calibri" panose="020F0502020204030204" pitchFamily="34" charset="0"/>
              </a:rPr>
              <a:t>1315	 Type of Training Service #3 (WIOA)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1332	 Participated in Postsecondary Education During Program Participation(WIOA)</a:t>
            </a:r>
          </a:p>
          <a:p>
            <a:r>
              <a:rPr lang="en-US" dirty="0">
                <a:latin typeface="Calibri" panose="020F0502020204030204" pitchFamily="34" charset="0"/>
              </a:rPr>
              <a:t>1401	 Enrolled in Secondary Education Program at Program Entry (WIOA)</a:t>
            </a:r>
          </a:p>
          <a:p>
            <a:r>
              <a:rPr lang="en-US" dirty="0">
                <a:latin typeface="Calibri" panose="020F0502020204030204" pitchFamily="34" charset="0"/>
              </a:rPr>
              <a:t>1813	 Date Completed, During Program Participation, an Education or Training Program Leading to a Recognized Postsecondary Credential or Employment(WIOA)</a:t>
            </a:r>
          </a:p>
          <a:p>
            <a:r>
              <a:rPr lang="en-US" dirty="0">
                <a:latin typeface="Calibri" panose="020F0502020204030204" pitchFamily="34" charset="0"/>
              </a:rPr>
              <a:t>2126	 Entered Training-Related Employment</a:t>
            </a:r>
          </a:p>
        </p:txBody>
      </p:sp>
    </p:spTree>
    <p:extLst>
      <p:ext uri="{BB962C8B-B14F-4D97-AF65-F5344CB8AC3E}">
        <p14:creationId xmlns:p14="http://schemas.microsoft.com/office/powerpoint/2010/main" val="3955331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7358743" cy="774492"/>
          </a:xfrm>
        </p:spPr>
        <p:txBody>
          <a:bodyPr>
            <a:noAutofit/>
          </a:bodyPr>
          <a:lstStyle/>
          <a:p>
            <a:r>
              <a:rPr lang="en-US" sz="3200" b="1" dirty="0"/>
              <a:t>DOL PIRL Data Elements </a:t>
            </a:r>
            <a:r>
              <a:rPr lang="en-US" sz="3200" b="1" dirty="0">
                <a:solidFill>
                  <a:srgbClr val="C00000"/>
                </a:solidFill>
              </a:rPr>
              <a:t>No Longer</a:t>
            </a:r>
            <a:r>
              <a:rPr lang="en-US" sz="3200" b="1" dirty="0"/>
              <a:t> Required for H-1B (Proposed)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209469"/>
            <a:ext cx="7358743" cy="486475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PIRL data elements related to demographic information: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457200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102 - County Code of Residence</a:t>
            </a:r>
          </a:p>
          <a:p>
            <a:pPr marL="514350" indent="-457200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103 - Zip Code of Residence</a:t>
            </a:r>
          </a:p>
          <a:p>
            <a:pPr marL="514350" indent="-457200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105 - Special Project ID - 1</a:t>
            </a:r>
          </a:p>
          <a:p>
            <a:pPr marL="514350" indent="-457200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106 - Special Project ID - 2</a:t>
            </a:r>
          </a:p>
          <a:p>
            <a:pPr marL="514350" indent="-457200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107 - Special Project ID - 3</a:t>
            </a:r>
          </a:p>
          <a:p>
            <a:pPr marL="514350" indent="-457200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108-A - ETA-Assigned 1st Local Workforce Board Code</a:t>
            </a:r>
          </a:p>
        </p:txBody>
      </p:sp>
    </p:spTree>
    <p:extLst>
      <p:ext uri="{BB962C8B-B14F-4D97-AF65-F5344CB8AC3E}">
        <p14:creationId xmlns:p14="http://schemas.microsoft.com/office/powerpoint/2010/main" val="838960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7358743" cy="774492"/>
          </a:xfrm>
        </p:spPr>
        <p:txBody>
          <a:bodyPr>
            <a:noAutofit/>
          </a:bodyPr>
          <a:lstStyle/>
          <a:p>
            <a:r>
              <a:rPr lang="en-US" sz="3200" b="1" dirty="0"/>
              <a:t>DOL PIRL Data Elements </a:t>
            </a:r>
            <a:r>
              <a:rPr lang="en-US" sz="3200" b="1" dirty="0">
                <a:solidFill>
                  <a:srgbClr val="C00000"/>
                </a:solidFill>
              </a:rPr>
              <a:t>No Longer</a:t>
            </a:r>
            <a:r>
              <a:rPr lang="en-US" sz="3200" b="1" dirty="0"/>
              <a:t> Required for H-1B (Proposed)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209469"/>
            <a:ext cx="7358743" cy="4864759"/>
          </a:xfrm>
        </p:spPr>
        <p:txBody>
          <a:bodyPr>
            <a:normAutofit fontScale="70000" lnSpcReduction="20000"/>
          </a:bodyPr>
          <a:lstStyle/>
          <a:p>
            <a:pPr marL="5715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PIRL data elements related to disabilities and veterans:</a:t>
            </a:r>
          </a:p>
          <a:p>
            <a:pPr marL="514350" indent="-457200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203 - Category Of Disability</a:t>
            </a:r>
          </a:p>
          <a:p>
            <a:pPr marL="514350" indent="-457200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204 - Individual With A Disability SDDA Services</a:t>
            </a:r>
          </a:p>
          <a:p>
            <a:pPr marL="514350" indent="-457200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205 - Individual With A Disability LSMHA Services</a:t>
            </a:r>
          </a:p>
          <a:p>
            <a:pPr marL="514350" indent="-457200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206 - Individual With A Disability Medicaid HCBS Services</a:t>
            </a:r>
          </a:p>
          <a:p>
            <a:pPr marL="514350" indent="-457200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207 - Individual With A Disability Work Setting </a:t>
            </a:r>
          </a:p>
          <a:p>
            <a:pPr marL="514350" indent="-457200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208 - Individual With A Disability Type of Customized Employment Services Received</a:t>
            </a:r>
          </a:p>
          <a:p>
            <a:pPr marL="514350" indent="-457200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209- Individual With A Disability Financial Capability</a:t>
            </a:r>
          </a:p>
          <a:p>
            <a:pPr marL="514350" indent="-457200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300 - Veteran Status</a:t>
            </a:r>
          </a:p>
          <a:p>
            <a:pPr marL="57150" indent="0">
              <a:buNone/>
            </a:pP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5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7358743" cy="774492"/>
          </a:xfrm>
        </p:spPr>
        <p:txBody>
          <a:bodyPr>
            <a:noAutofit/>
          </a:bodyPr>
          <a:lstStyle/>
          <a:p>
            <a:r>
              <a:rPr lang="en-US" sz="3200" b="1" dirty="0"/>
              <a:t>DOL PIRL Data Elements </a:t>
            </a:r>
            <a:r>
              <a:rPr lang="en-US" sz="3200" b="1" dirty="0">
                <a:solidFill>
                  <a:srgbClr val="C00000"/>
                </a:solidFill>
              </a:rPr>
              <a:t>No Longer</a:t>
            </a:r>
            <a:r>
              <a:rPr lang="en-US" sz="3200" b="1" dirty="0"/>
              <a:t> Required for H-1B (Proposed)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209469"/>
            <a:ext cx="7358743" cy="486475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PIRL data elements related to services provided and employment outcomes: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457200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1206 - Date Received Financial Literacy Services;</a:t>
            </a:r>
          </a:p>
          <a:p>
            <a:pPr marL="514350" indent="-457200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1608 - Employment Related to Training (2nd Quarter After Exit)  (WIOA);</a:t>
            </a:r>
          </a:p>
          <a:p>
            <a:pPr marL="514350" indent="-457200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1610 - Occupational Code (if available);</a:t>
            </a:r>
          </a:p>
          <a:p>
            <a:pPr marL="514350" indent="-457200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1614 - Industry Code of Employment 1st Quarter After Exit Quarter </a:t>
            </a:r>
          </a:p>
          <a:p>
            <a:pPr marL="57150" indent="0">
              <a:buNone/>
            </a:pP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43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7750629" cy="774492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Let’s Chat!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2" y="1067956"/>
            <a:ext cx="8077201" cy="16718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</a:rPr>
              <a:t>Do you have any additional questions or comments about the ETA-9172 DOL PIRL for H-1B Grants? 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(Enter your comments in the Chat Window!)</a:t>
            </a:r>
          </a:p>
        </p:txBody>
      </p:sp>
      <p:pic>
        <p:nvPicPr>
          <p:cNvPr id="3074" name="Picture 2" descr="Image result for cha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89" y="2739796"/>
            <a:ext cx="5613853" cy="32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112" y="2715900"/>
            <a:ext cx="5494337" cy="1216907"/>
          </a:xfrm>
        </p:spPr>
        <p:txBody>
          <a:bodyPr>
            <a:normAutofit/>
          </a:bodyPr>
          <a:lstStyle/>
          <a:p>
            <a:r>
              <a:rPr lang="en-US" dirty="0"/>
              <a:t>Performance Reporting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1145683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Tips &amp; Tricks: Tracking Participant Level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0"/>
            <a:ext cx="7826829" cy="465461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Develop an electronic case management system that can be transferable between training providers</a:t>
            </a:r>
          </a:p>
          <a:p>
            <a:r>
              <a:rPr lang="en-US" dirty="0">
                <a:latin typeface="Calibri" panose="020F0502020204030204" pitchFamily="34" charset="0"/>
              </a:rPr>
              <a:t>Ensure all data elements are reviewed and definitions are understood</a:t>
            </a:r>
          </a:p>
          <a:p>
            <a:r>
              <a:rPr lang="en-US" dirty="0">
                <a:latin typeface="Calibri" panose="020F0502020204030204" pitchFamily="34" charset="0"/>
              </a:rPr>
              <a:t>Ensure participants and training providers understand why certain information is collected</a:t>
            </a:r>
          </a:p>
          <a:p>
            <a:r>
              <a:rPr lang="en-US" dirty="0">
                <a:latin typeface="Calibri" panose="020F0502020204030204" pitchFamily="34" charset="0"/>
              </a:rPr>
              <a:t>Add relevant dates to the enrollment form</a:t>
            </a:r>
          </a:p>
          <a:p>
            <a:r>
              <a:rPr lang="en-US" dirty="0">
                <a:latin typeface="Calibri" panose="020F0502020204030204" pitchFamily="34" charset="0"/>
              </a:rPr>
              <a:t>Do not leave records containing PII open and unattended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32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2945831"/>
            <a:ext cx="74240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Existing MIS System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Third-Party Vendor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Excel Spreadsheet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Access Database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Other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" y="1305636"/>
            <a:ext cx="7467600" cy="126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What systems are you using to track and report your participant-level data?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Choose the answer that best reflects you (or your group):</a:t>
            </a:r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7478486" cy="774492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Feedback Loop!</a:t>
            </a:r>
          </a:p>
        </p:txBody>
      </p:sp>
    </p:spTree>
    <p:extLst>
      <p:ext uri="{BB962C8B-B14F-4D97-AF65-F5344CB8AC3E}">
        <p14:creationId xmlns:p14="http://schemas.microsoft.com/office/powerpoint/2010/main" val="2793561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Tips &amp; Tricks: Preparing Data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100613"/>
            <a:ext cx="8088086" cy="5278416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>
                <a:latin typeface="Calibri" panose="020F0502020204030204" pitchFamily="34" charset="0"/>
              </a:rPr>
              <a:t>Use existing resources or develop Management Information System for case management</a:t>
            </a:r>
          </a:p>
          <a:p>
            <a:r>
              <a:rPr lang="en-US" sz="2900" dirty="0">
                <a:latin typeface="Calibri" panose="020F0502020204030204" pitchFamily="34" charset="0"/>
              </a:rPr>
              <a:t>The system must be able to save or export participant records as one CSV data file</a:t>
            </a:r>
          </a:p>
          <a:p>
            <a:r>
              <a:rPr lang="en-US" sz="2900" dirty="0">
                <a:latin typeface="Calibri" panose="020F0502020204030204" pitchFamily="34" charset="0"/>
              </a:rPr>
              <a:t>Make sure your system includes EVERY data element as a data field entry for each participant record.</a:t>
            </a:r>
          </a:p>
          <a:p>
            <a:r>
              <a:rPr lang="en-US" sz="2900" dirty="0">
                <a:latin typeface="Calibri" panose="020F0502020204030204" pitchFamily="34" charset="0"/>
              </a:rPr>
              <a:t>A participant record should have a corresponding code value for each data element.</a:t>
            </a:r>
          </a:p>
          <a:p>
            <a:r>
              <a:rPr lang="en-US" sz="2900" dirty="0">
                <a:latin typeface="Calibri" panose="020F0502020204030204" pitchFamily="34" charset="0"/>
              </a:rPr>
              <a:t>Make sure that your data file does not include participant names, data element headers, additional rows, blank entries when code values are required, or a null value instead of a blank or a space.  </a:t>
            </a:r>
          </a:p>
          <a:p>
            <a:r>
              <a:rPr lang="en-US" sz="2900" dirty="0">
                <a:latin typeface="Calibri" panose="020F0502020204030204" pitchFamily="34" charset="0"/>
              </a:rPr>
              <a:t>In some cases, leaving the data field blank is an option if the data element does not apply to the participant. Spaces are counted as a code value.</a:t>
            </a:r>
          </a:p>
          <a:p>
            <a:endParaRPr lang="en-US" sz="29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20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286"/>
            <a:ext cx="6908800" cy="828695"/>
          </a:xfrm>
        </p:spPr>
        <p:txBody>
          <a:bodyPr>
            <a:normAutofit fontScale="90000"/>
          </a:bodyPr>
          <a:lstStyle/>
          <a:p>
            <a:r>
              <a:rPr lang="en-US" dirty="0"/>
              <a:t>PLACEHOLDER: Sample Case Management and CSV Data File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3658" y="1133270"/>
            <a:ext cx="6908800" cy="57578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Sample CSV Data File: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96" y="1621971"/>
            <a:ext cx="6647784" cy="32004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271902" y="5064162"/>
            <a:ext cx="3614058" cy="8261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hlinkClick r:id="rId4"/>
              </a:rPr>
              <a:t>Sample Case Management and CSV Data File</a:t>
            </a:r>
            <a:endParaRPr lang="en-US" sz="2400" b="1" dirty="0">
              <a:latin typeface="Calibri" panose="020F0502020204030204" pitchFamily="34" charset="0"/>
            </a:endParaRPr>
          </a:p>
          <a:p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39147" y="5156276"/>
            <a:ext cx="1262741" cy="740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9159" y="5387893"/>
            <a:ext cx="1045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Hyperlink</a:t>
            </a:r>
          </a:p>
        </p:txBody>
      </p:sp>
    </p:spTree>
    <p:extLst>
      <p:ext uri="{BB962C8B-B14F-4D97-AF65-F5344CB8AC3E}">
        <p14:creationId xmlns:p14="http://schemas.microsoft.com/office/powerpoint/2010/main" val="1349913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177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&amp; Reminders</a:t>
            </a:r>
          </a:p>
        </p:txBody>
      </p:sp>
    </p:spTree>
    <p:extLst>
      <p:ext uri="{BB962C8B-B14F-4D97-AF65-F5344CB8AC3E}">
        <p14:creationId xmlns:p14="http://schemas.microsoft.com/office/powerpoint/2010/main" val="4184006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68156"/>
              </p:ext>
            </p:extLst>
          </p:nvPr>
        </p:nvGraphicFramePr>
        <p:xfrm>
          <a:off x="186923" y="1139594"/>
          <a:ext cx="8051696" cy="405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52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Resource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4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</a:rPr>
                        <a:t>H-1B Grants Performance Reporting Handbook &amp; WIPS Reporting Guidance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A guide to understanding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 performance policy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Released on 6.30.17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4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</a:rPr>
                        <a:t>Performance Toolkit</a:t>
                      </a:r>
                    </a:p>
                    <a:p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A compilation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 of performance technical assistance information and resources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Summer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 2017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3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</a:rPr>
                        <a:t>Performance Office Hours</a:t>
                      </a:r>
                    </a:p>
                    <a:p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A quarterly opportunity for H-1B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 g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rantees to ask and listen to performance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 questions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Two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 weeks prior to quarterly submission deadline</a:t>
                      </a:r>
                    </a:p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4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</a:rPr>
                        <a:t>Pre-Recorded Tutorials</a:t>
                      </a:r>
                    </a:p>
                    <a:p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re-recorded tutorials for specific topics on performance reporting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Early July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Upcoming Performance Resources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9429" y="5337407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hlinkClick r:id="rId3"/>
              </a:rPr>
              <a:t>H-1B Performance Reporting Resources for TechHire, SWIFI and America's Promise Grants 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8090" y="5257899"/>
            <a:ext cx="1262741" cy="740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8090" y="5489515"/>
            <a:ext cx="1045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Hyperlink</a:t>
            </a:r>
          </a:p>
        </p:txBody>
      </p:sp>
    </p:spTree>
    <p:extLst>
      <p:ext uri="{BB962C8B-B14F-4D97-AF65-F5344CB8AC3E}">
        <p14:creationId xmlns:p14="http://schemas.microsoft.com/office/powerpoint/2010/main" val="362425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3980853" y="2057400"/>
            <a:ext cx="3258147" cy="447769"/>
          </a:xfrm>
        </p:spPr>
        <p:txBody>
          <a:bodyPr>
            <a:normAutofit/>
          </a:bodyPr>
          <a:lstStyle/>
          <a:p>
            <a:r>
              <a:rPr lang="en-US" dirty="0"/>
              <a:t>Ayreen Cadwallader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74598" y="3920988"/>
            <a:ext cx="2307544" cy="477644"/>
          </a:xfrm>
        </p:spPr>
        <p:txBody>
          <a:bodyPr>
            <a:normAutofit fontScale="92500"/>
          </a:bodyPr>
          <a:lstStyle/>
          <a:p>
            <a:r>
              <a:rPr lang="en-US" dirty="0"/>
              <a:t>Gregory Scheib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Megan Baird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Program Manager, H-1B Grants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Department of Labor, </a:t>
            </a:r>
            <a:br>
              <a:rPr lang="en-US" dirty="0"/>
            </a:br>
            <a:r>
              <a:rPr lang="en-US" dirty="0"/>
              <a:t>Employment </a:t>
            </a:r>
            <a:br>
              <a:rPr lang="en-US" dirty="0"/>
            </a:br>
            <a:r>
              <a:rPr lang="en-US" dirty="0"/>
              <a:t>and Training Administration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>
          <a:xfrm>
            <a:off x="1625869" y="4405488"/>
            <a:ext cx="2031731" cy="274320"/>
          </a:xfrm>
        </p:spPr>
        <p:txBody>
          <a:bodyPr/>
          <a:lstStyle/>
          <a:p>
            <a:r>
              <a:rPr lang="en-US" dirty="0"/>
              <a:t>Workforce Analyst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>
          <a:xfrm>
            <a:off x="3991741" y="2545392"/>
            <a:ext cx="2811831" cy="274320"/>
          </a:xfrm>
          <a:noFill/>
        </p:spPr>
        <p:txBody>
          <a:bodyPr/>
          <a:lstStyle/>
          <a:p>
            <a:r>
              <a:rPr lang="en-US" dirty="0"/>
              <a:t>Workforce Analyst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8"/>
          </p:nvPr>
        </p:nvSpPr>
        <p:spPr>
          <a:xfrm>
            <a:off x="4133256" y="2952248"/>
            <a:ext cx="1690601" cy="346124"/>
          </a:xfrm>
        </p:spPr>
        <p:txBody>
          <a:bodyPr>
            <a:normAutofit/>
          </a:bodyPr>
          <a:lstStyle/>
          <a:p>
            <a:r>
              <a:rPr lang="en-US" dirty="0"/>
              <a:t>U.S. DOL ETA </a:t>
            </a:r>
          </a:p>
        </p:txBody>
      </p:sp>
      <p:pic>
        <p:nvPicPr>
          <p:cNvPr id="14" name="Picture 4" descr="C:\Users\baird.megan\Desktop\pics\MB head shot 2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r="1392"/>
          <a:stretch>
            <a:fillRect/>
          </a:stretch>
        </p:blipFill>
        <p:spPr bwMode="auto">
          <a:xfrm>
            <a:off x="798426" y="287285"/>
            <a:ext cx="1193659" cy="164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epera.analisa.s\Documents\Pictures for PPT\Greg headshot 1.22.15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3636"/>
          <a:stretch>
            <a:fillRect/>
          </a:stretch>
        </p:blipFill>
        <p:spPr bwMode="auto">
          <a:xfrm>
            <a:off x="308568" y="4014835"/>
            <a:ext cx="1193659" cy="164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 b="2288"/>
          <a:stretch>
            <a:fillRect/>
          </a:stretch>
        </p:blipFill>
        <p:spPr bwMode="auto">
          <a:xfrm>
            <a:off x="2128383" y="2146655"/>
            <a:ext cx="1193659" cy="1641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 Placeholder 12"/>
          <p:cNvSpPr txBox="1">
            <a:spLocks/>
          </p:cNvSpPr>
          <p:nvPr/>
        </p:nvSpPr>
        <p:spPr>
          <a:xfrm>
            <a:off x="1705741" y="4835476"/>
            <a:ext cx="1690601" cy="346124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DOL ETA 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32741" y="3899215"/>
            <a:ext cx="2122488" cy="477644"/>
          </a:xfrm>
        </p:spPr>
        <p:txBody>
          <a:bodyPr>
            <a:normAutofit/>
          </a:bodyPr>
          <a:lstStyle/>
          <a:p>
            <a:r>
              <a:rPr lang="en-US" sz="2600" dirty="0"/>
              <a:t>Timmy Dudley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half" idx="12"/>
          </p:nvPr>
        </p:nvSpPr>
        <p:spPr>
          <a:xfrm>
            <a:off x="4227554" y="4438145"/>
            <a:ext cx="2031731" cy="274320"/>
          </a:xfrm>
        </p:spPr>
        <p:txBody>
          <a:bodyPr/>
          <a:lstStyle/>
          <a:p>
            <a:r>
              <a:rPr lang="en-US" dirty="0"/>
              <a:t>Workforce Analyst</a:t>
            </a:r>
          </a:p>
        </p:txBody>
      </p:sp>
      <p:sp>
        <p:nvSpPr>
          <p:cNvPr id="20" name="Text Placeholder 12"/>
          <p:cNvSpPr txBox="1">
            <a:spLocks/>
          </p:cNvSpPr>
          <p:nvPr/>
        </p:nvSpPr>
        <p:spPr>
          <a:xfrm>
            <a:off x="4383626" y="4837695"/>
            <a:ext cx="1940974" cy="441876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ICF International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57"/>
          <a:stretch/>
        </p:blipFill>
        <p:spPr bwMode="auto">
          <a:xfrm>
            <a:off x="6574971" y="3931962"/>
            <a:ext cx="1088572" cy="1574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3621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945831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Arial" pitchFamily="34" charset="0"/>
              </a:rPr>
              <a:t>Geronimo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!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We are ready to jumpstart our performance reporting!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Performance What?!…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We still have a few 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more questions!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 little overwhelmed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but excited!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" y="1334886"/>
            <a:ext cx="7467600" cy="126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are you feeling about your ability to submit 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performance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data?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Choose the answer that best reflects you (or your group):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7478486" cy="774492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Feedback Loop!</a:t>
            </a:r>
          </a:p>
        </p:txBody>
      </p:sp>
    </p:spTree>
    <p:extLst>
      <p:ext uri="{BB962C8B-B14F-4D97-AF65-F5344CB8AC3E}">
        <p14:creationId xmlns:p14="http://schemas.microsoft.com/office/powerpoint/2010/main" val="23968132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375176" y="2567763"/>
            <a:ext cx="3695700" cy="3702408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Authorized Representative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Program Director/Manager 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IT/Performance Data Manager Staff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Training Partner</a:t>
            </a:r>
          </a:p>
          <a:p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4423491" y="2634032"/>
            <a:ext cx="3181350" cy="3240087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5.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Employer Partner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6.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Service Provider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7.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Other (please specify!)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72317339"/>
              </p:ext>
            </p:extLst>
          </p:nvPr>
        </p:nvGraphicFramePr>
        <p:xfrm>
          <a:off x="304800" y="815163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02" y="4614530"/>
            <a:ext cx="1503568" cy="140095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217489"/>
            <a:ext cx="7750629" cy="7744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Checking In!</a:t>
            </a:r>
          </a:p>
        </p:txBody>
      </p:sp>
    </p:spTree>
    <p:extLst>
      <p:ext uri="{BB962C8B-B14F-4D97-AF65-F5344CB8AC3E}">
        <p14:creationId xmlns:p14="http://schemas.microsoft.com/office/powerpoint/2010/main" val="178608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Provide an overview of performance reporting requirements for H-1B grantees</a:t>
            </a:r>
          </a:p>
          <a:p>
            <a:r>
              <a:rPr lang="en-US" dirty="0">
                <a:latin typeface="Calibri" panose="020F0502020204030204" pitchFamily="34" charset="0"/>
              </a:rPr>
              <a:t>Familiarize grantees with important policy guidance for H-1B programs</a:t>
            </a:r>
          </a:p>
          <a:p>
            <a:r>
              <a:rPr lang="en-US" dirty="0">
                <a:latin typeface="Calibri" panose="020F0502020204030204" pitchFamily="34" charset="0"/>
              </a:rPr>
              <a:t>Provide an opportunity for grantees to ask questions about the performance reporting process </a:t>
            </a:r>
          </a:p>
        </p:txBody>
      </p:sp>
    </p:spTree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170" y="1751973"/>
            <a:ext cx="8632374" cy="4157513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H-1B Performance Reporting Overview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WIOA Indicators of Performance and H-1B Real-Time Performance Outcomes</a:t>
            </a:r>
            <a:endParaRPr lang="en-US" b="1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DOL PIRL: Amended H-1B PIRL Data Elements (DEs) 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Performance Reporting TA			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Tracking Participant Level Data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Preparing Data Files </a:t>
            </a:r>
          </a:p>
        </p:txBody>
      </p:sp>
    </p:spTree>
    <p:extLst>
      <p:ext uri="{BB962C8B-B14F-4D97-AF65-F5344CB8AC3E}">
        <p14:creationId xmlns:p14="http://schemas.microsoft.com/office/powerpoint/2010/main" val="345219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2945831"/>
            <a:ext cx="742405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What are the changes to the amended H-1B PIRL Data Elements that I should be aware of?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What should I be doing to prepare for performance reporting?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How and when do we start using the WIPS reporting system?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" y="1305636"/>
            <a:ext cx="7467600" cy="126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Which performance reporting topic are you most interested in learning about today?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Choose the answer that best reflects you (or your group):</a:t>
            </a:r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7478486" cy="774492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Feedback Loop!</a:t>
            </a:r>
          </a:p>
        </p:txBody>
      </p:sp>
    </p:spTree>
    <p:extLst>
      <p:ext uri="{BB962C8B-B14F-4D97-AF65-F5344CB8AC3E}">
        <p14:creationId xmlns:p14="http://schemas.microsoft.com/office/powerpoint/2010/main" val="3456299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676&quot;&gt;&lt;object type=&quot;3&quot; unique_id=&quot;10679&quot;&gt;&lt;property id=&quot;20148&quot; value=&quot;5&quot;/&gt;&lt;property id=&quot;20300&quot; value=&quot;Slide 4&quot;/&gt;&lt;property id=&quot;20307&quot; value=&quot;264&quot;/&gt;&lt;/object&gt;&lt;object type=&quot;3&quot; unique_id=&quot;10683&quot;&gt;&lt;property id=&quot;20148&quot; value=&quot;5&quot;/&gt;&lt;property id=&quot;20300&quot; value=&quot;Slide 7&quot;/&gt;&lt;property id=&quot;20307&quot; value=&quot;265&quot;/&gt;&lt;/object&gt;&lt;object type=&quot;3&quot; unique_id=&quot;10684&quot;&gt;&lt;property id=&quot;20148&quot; value=&quot;5&quot;/&gt;&lt;property id=&quot;20300&quot; value=&quot;Slide 8&quot;/&gt;&lt;property id=&quot;20307&quot; value=&quot;270&quot;/&gt;&lt;/object&gt;&lt;object type=&quot;3&quot; unique_id=&quot;10685&quot;&gt;&lt;property id=&quot;20148&quot; value=&quot;5&quot;/&gt;&lt;property id=&quot;20300&quot; value=&quot;Slide 10 - &amp;quot; H-1B Quarterly  Performance Reporting and Interim Reporting Guidance &amp;quot;&quot;/&gt;&lt;property id=&quot;20307&quot; value=&quot;257&quot;/&gt;&lt;/object&gt;&lt;object type=&quot;3&quot; unique_id=&quot;10691&quot;&gt;&lt;property id=&quot;20148&quot; value=&quot;5&quot;/&gt;&lt;property id=&quot;20300&quot; value=&quot;Slide 50&quot;/&gt;&lt;property id=&quot;20307&quot; value=&quot;267&quot;/&gt;&lt;/object&gt;&lt;object type=&quot;3&quot; unique_id=&quot;10693&quot;&gt;&lt;property id=&quot;20148&quot; value=&quot;5&quot;/&gt;&lt;property id=&quot;20300&quot; value=&quot;Slide 52&quot;/&gt;&lt;property id=&quot;20307&quot; value=&quot;269&quot;/&gt;&lt;/object&gt;&lt;object type=&quot;3&quot; unique_id=&quot;21715&quot;&gt;&lt;property id=&quot;20148&quot; value=&quot;5&quot;/&gt;&lt;property id=&quot;20300&quot; value=&quot;Slide 1 - &amp;quot;Let’s Chat!&amp;quot;&quot;/&gt;&lt;property id=&quot;20307&quot; value=&quot;357&quot;/&gt;&lt;/object&gt;&lt;object type=&quot;3&quot; unique_id=&quot;21716&quot;&gt;&lt;property id=&quot;20148&quot; value=&quot;5&quot;/&gt;&lt;property id=&quot;20300&quot; value=&quot;Slide 2&quot;/&gt;&lt;property id=&quot;20307&quot; value=&quot;364&quot;/&gt;&lt;/object&gt;&lt;object type=&quot;3&quot; unique_id=&quot;21717&quot;&gt;&lt;property id=&quot;20148&quot; value=&quot;5&quot;/&gt;&lt;property id=&quot;20300&quot; value=&quot;Slide 3 - &amp;quot;H-1B Performance Reporting Orientation&amp;quot;&quot;/&gt;&lt;property id=&quot;20307&quot; value=&quot;366&quot;/&gt;&lt;/object&gt;&lt;object type=&quot;3&quot; unique_id=&quot;21718&quot;&gt;&lt;property id=&quot;20148&quot; value=&quot;5&quot;/&gt;&lt;property id=&quot;20300&quot; value=&quot;Slide 5 - &amp;quot;Megan Baird&amp;quot;&quot;/&gt;&lt;property id=&quot;20307&quot; value=&quot;367&quot;/&gt;&lt;/object&gt;&lt;object type=&quot;3&quot; unique_id=&quot;21719&quot;&gt;&lt;property id=&quot;20148&quot; value=&quot;5&quot;/&gt;&lt;property id=&quot;20300&quot; value=&quot;Slide 6&quot;/&gt;&lt;property id=&quot;20307&quot; value=&quot;365&quot;/&gt;&lt;/object&gt;&lt;object type=&quot;3&quot; unique_id=&quot;21720&quot;&gt;&lt;property id=&quot;20148&quot; value=&quot;5&quot;/&gt;&lt;property id=&quot;20300&quot; value=&quot;Slide 9 - &amp;quot;Feedback Loop!&amp;quot;&quot;/&gt;&lt;property id=&quot;20307&quot; value=&quot;330&quot;/&gt;&lt;/object&gt;&lt;object type=&quot;3&quot; unique_id=&quot;21721&quot;&gt;&lt;property id=&quot;20148&quot; value=&quot;5&quot;/&gt;&lt;property id=&quot;20300&quot; value=&quot;Slide 11 - &amp;quot;H-1B Reporting Requirements&amp;quot;&quot;/&gt;&lt;property id=&quot;20307&quot; value=&quot;386&quot;/&gt;&lt;/object&gt;&lt;object type=&quot;3&quot; unique_id=&quot;21722&quot;&gt;&lt;property id=&quot;20148&quot; value=&quot;5&quot;/&gt;&lt;property id=&quot;20300&quot; value=&quot;Slide 12 - &amp;quot;Data Collection Requirements: Includes SSNs and Personally Identifiable Information (PII)&amp;quot;&quot;/&gt;&lt;property id=&quot;20307&quot; value=&quot;390&quot;/&gt;&lt;/object&gt;&lt;object type=&quot;3&quot; unique_id=&quot;21723&quot;&gt;&lt;property id=&quot;20148&quot; value=&quot;5&quot;/&gt;&lt;property id=&quot;20300&quot; value=&quot;Slide 13 - &amp;quot;How to Generate a Quarterly Performance Report (QPR) Form&amp;quot;&quot;/&gt;&lt;property id=&quot;20307&quot; value=&quot;374&quot;/&gt;&lt;/object&gt;&lt;object type=&quot;3&quot; unique_id=&quot;21724&quot;&gt;&lt;property id=&quot;20148&quot; value=&quot;5&quot;/&gt;&lt;property id=&quot;20300&quot; value=&quot;Slide 14 - &amp;quot;Access to the Workforce Integrated Performance System (WIPS)&amp;quot;&quot;/&gt;&lt;property id=&quot;20307&quot; value=&quot;391&quot;/&gt;&lt;/object&gt;&lt;object type=&quot;3&quot; unique_id=&quot;21725&quot;&gt;&lt;property id=&quot;20148&quot; value=&quot;5&quot;/&gt;&lt;property id=&quot;20300&quot; value=&quot;Slide 15 - &amp;quot;Quarterly Progress Report&amp;quot;&quot;/&gt;&lt;property id=&quot;20307&quot; value=&quot;387&quot;/&gt;&lt;/object&gt;&lt;object type=&quot;3&quot; unique_id=&quot;21726&quot;&gt;&lt;property id=&quot;20148&quot; value=&quot;5&quot;/&gt;&lt;property id=&quot;20300&quot; value=&quot;Slide 16 - &amp;quot;Interim Reporting Guidance for Quarter Ending 6.30.2017&amp;quot;&quot;/&gt;&lt;property id=&quot;20307&quot; value=&quot;334&quot;/&gt;&lt;/object&gt;&lt;object type=&quot;3&quot; unique_id=&quot;21727&quot;&gt;&lt;property id=&quot;20148&quot; value=&quot;5&quot;/&gt;&lt;property id=&quot;20300&quot; value=&quot;Slide 17 - &amp;quot;Interim Reporting Guidance for Quarter Ending 6.30.2017&amp;quot;&quot;/&gt;&lt;property id=&quot;20307&quot; value=&quot;338&quot;/&gt;&lt;/object&gt;&lt;object type=&quot;3&quot; unique_id=&quot;21728&quot;&gt;&lt;property id=&quot;20148&quot; value=&quot;5&quot;/&gt;&lt;property id=&quot;20300&quot; value=&quot;Slide 18&quot;/&gt;&lt;property id=&quot;20307&quot; value=&quot;361&quot;/&gt;&lt;/object&gt;&lt;object type=&quot;3&quot; unique_id=&quot;21729&quot;&gt;&lt;property id=&quot;20148&quot; value=&quot;5&quot;/&gt;&lt;property id=&quot;20300&quot; value=&quot;Slide 19&quot;/&gt;&lt;property id=&quot;20307&quot; value=&quot;327&quot;/&gt;&lt;/object&gt;&lt;object type=&quot;3&quot; unique_id=&quot;21730&quot;&gt;&lt;property id=&quot;20148&quot; value=&quot;5&quot;/&gt;&lt;property id=&quot;20300&quot; value=&quot;Slide 20 - &amp;quot;WIOA Primary Indicators of &amp;amp;#x09;Performance VS. H-1B Real-Time Performance  Outcome Measures&amp;quot;&quot;/&gt;&lt;property id=&quot;20307&quot; value=&quot;339&quot;/&gt;&lt;/object&gt;&lt;object type=&quot;3&quot; unique_id=&quot;21731&quot;&gt;&lt;property id=&quot;20148&quot; value=&quot;5&quot;/&gt;&lt;property id=&quot;20300&quot; value=&quot;Slide 21 - &amp;quot;WIOA Performance Reporting Alignment&amp;quot;&quot;/&gt;&lt;property id=&quot;20307&quot; value=&quot;347&quot;/&gt;&lt;/object&gt;&lt;object type=&quot;3&quot; unique_id=&quot;21732&quot;&gt;&lt;property id=&quot;20148&quot; value=&quot;5&quot;/&gt;&lt;property id=&quot;20300&quot; value=&quot;Slide 22 - &amp;quot;H-1B Grants Performance Outcome Measures &amp;quot;&quot;/&gt;&lt;property id=&quot;20307&quot; value=&quot;348&quot;/&gt;&lt;/object&gt;&lt;object type=&quot;3&quot; unique_id=&quot;21733&quot;&gt;&lt;property id=&quot;20148&quot; value=&quot;5&quot;/&gt;&lt;property id=&quot;20300&quot; value=&quot;Slide 23 - &amp;quot;WIOA Primary Indicators of Performance &amp;quot;&quot;/&gt;&lt;property id=&quot;20307&quot; value=&quot;341&quot;/&gt;&lt;/object&gt;&lt;object type=&quot;3&quot; unique_id=&quot;21734&quot;&gt;&lt;property id=&quot;20148&quot; value=&quot;5&quot;/&gt;&lt;property id=&quot;20300&quot; value=&quot;Slide 24 - &amp;quot;WIOA Primary Indicators of Performance &amp;quot;&quot;/&gt;&lt;property id=&quot;20307&quot; value=&quot;349&quot;/&gt;&lt;/object&gt;&lt;object type=&quot;3&quot; unique_id=&quot;21735&quot;&gt;&lt;property id=&quot;20148&quot; value=&quot;5&quot;/&gt;&lt;property id=&quot;20300&quot; value=&quot;Slide 25 - &amp;quot;Why Do We Collect SSNs?&amp;quot;&quot;/&gt;&lt;property id=&quot;20307&quot; value=&quot;389&quot;/&gt;&lt;/object&gt;&lt;object type=&quot;3&quot; unique_id=&quot;21736&quot;&gt;&lt;property id=&quot;20148&quot; value=&quot;5&quot;/&gt;&lt;property id=&quot;20300&quot; value=&quot;Slide 26 - &amp;quot;WIOA Primary Indicators of Performance &amp;quot;&quot;/&gt;&lt;property id=&quot;20307&quot; value=&quot;350&quot;/&gt;&lt;/object&gt;&lt;object type=&quot;3&quot; unique_id=&quot;21737&quot;&gt;&lt;property id=&quot;20148&quot; value=&quot;5&quot;/&gt;&lt;property id=&quot;20300&quot; value=&quot;Slide 27 - &amp;quot;WIOA Primary Indicators of Performance &amp;quot;&quot;/&gt;&lt;property id=&quot;20307&quot; value=&quot;368&quot;/&gt;&lt;/object&gt;&lt;object type=&quot;3&quot; unique_id=&quot;21738&quot;&gt;&lt;property id=&quot;20148&quot; value=&quot;5&quot;/&gt;&lt;property id=&quot;20300&quot; value=&quot;Slide 28 - &amp;quot;WIOA Primary Indicators of Performance &amp;quot;&quot;/&gt;&lt;property id=&quot;20307&quot; value=&quot;340&quot;/&gt;&lt;/object&gt;&lt;object type=&quot;3&quot; unique_id=&quot;21739&quot;&gt;&lt;property id=&quot;20148&quot; value=&quot;5&quot;/&gt;&lt;property id=&quot;20300&quot; value=&quot;Slide 29&quot;/&gt;&lt;property id=&quot;20307&quot; value=&quot;362&quot;/&gt;&lt;/object&gt;&lt;object type=&quot;3&quot; unique_id=&quot;21740&quot;&gt;&lt;property id=&quot;20148&quot; value=&quot;5&quot;/&gt;&lt;property id=&quot;20300&quot; value=&quot;Slide 30 - &amp;quot;H-1b Real-Time Performance Outcome Measures&amp;quot;&quot;/&gt;&lt;property id=&quot;20307&quot; value=&quot;342&quot;/&gt;&lt;/object&gt;&lt;object type=&quot;3&quot; unique_id=&quot;21741&quot;&gt;&lt;property id=&quot;20148&quot; value=&quot;5&quot;/&gt;&lt;property id=&quot;20300&quot; value=&quot;Slide 31 - &amp;quot;Knowledge Check!&amp;quot;&quot;/&gt;&lt;property id=&quot;20307&quot; value=&quot;351&quot;/&gt;&lt;/object&gt;&lt;object type=&quot;3&quot; unique_id=&quot;21742&quot;&gt;&lt;property id=&quot;20148&quot; value=&quot;5&quot;/&gt;&lt;property id=&quot;20300&quot; value=&quot;Slide 32 - &amp;quot;H-1B Real-Time Performance  Outcome Measures&amp;quot;&quot;/&gt;&lt;property id=&quot;20307&quot; value=&quot;346&quot;/&gt;&lt;/object&gt;&lt;object type=&quot;3&quot; unique_id=&quot;21743&quot;&gt;&lt;property id=&quot;20148&quot; value=&quot;5&quot;/&gt;&lt;property id=&quot;20300&quot; value=&quot;Slide 33 - &amp;quot;Pop Quiz!&amp;quot;&quot;/&gt;&lt;property id=&quot;20307&quot; value=&quot;345&quot;/&gt;&lt;/object&gt;&lt;object type=&quot;3&quot; unique_id=&quot;21744&quot;&gt;&lt;property id=&quot;20148&quot; value=&quot;5&quot;/&gt;&lt;property id=&quot;20300&quot; value=&quot;Slide 34 - &amp;quot;DOL Information collection Request (ICR):   &amp;amp;#x09;WIOA Performance Accountability, Information and&amp;amp;#x09;Reporting System&amp;quot;&quot;/&gt;&lt;property id=&quot;20307&quot; value=&quot;279&quot;/&gt;&lt;/object&gt;&lt;object type=&quot;3&quot; unique_id=&quot;21745&quot;&gt;&lt;property id=&quot;20148&quot; value=&quot;5&quot;/&gt;&lt;property id=&quot;20300&quot; value=&quot;Slide 35 - &amp;quot;Amended ETA-9172-DOL PIRL H-1B Grants&amp;quot;&quot;/&gt;&lt;property id=&quot;20307&quot; value=&quot;291&quot;/&gt;&lt;/object&gt;&lt;object type=&quot;3&quot; unique_id=&quot;21746&quot;&gt;&lt;property id=&quot;20148&quot; value=&quot;5&quot;/&gt;&lt;property id=&quot;20300&quot; value=&quot;Slide 36 - &amp;quot;PIRL Data Elements Overview&amp;quot;&quot;/&gt;&lt;property id=&quot;20307&quot; value=&quot;375&quot;/&gt;&lt;/object&gt;&lt;object type=&quot;3&quot; unique_id=&quot;21747&quot;&gt;&lt;property id=&quot;20148&quot; value=&quot;5&quot;/&gt;&lt;property id=&quot;20300&quot; value=&quot;Slide 37 - &amp;quot;New DOL PIRL Data Elements for H-1B Grants&amp;quot;&quot;/&gt;&lt;property id=&quot;20307&quot; value=&quot;369&quot;/&gt;&lt;/object&gt;&lt;object type=&quot;3&quot; unique_id=&quot;21748&quot;&gt;&lt;property id=&quot;20148&quot; value=&quot;5&quot;/&gt;&lt;property id=&quot;20300&quot; value=&quot;Slide 38 - &amp;quot;DOL PIRL Data Elements No Longer Required for H-1B (Proposed)&amp;quot;&quot;/&gt;&lt;property id=&quot;20307&quot; value=&quot;371&quot;/&gt;&lt;/object&gt;&lt;object type=&quot;3&quot; unique_id=&quot;21749&quot;&gt;&lt;property id=&quot;20148&quot; value=&quot;5&quot;/&gt;&lt;property id=&quot;20300&quot; value=&quot;Slide 39 - &amp;quot;DOL PIRL Data Elements No Longer Required for H-1B (Proposed)&amp;quot;&quot;/&gt;&lt;property id=&quot;20307&quot; value=&quot;370&quot;/&gt;&lt;/object&gt;&lt;object type=&quot;3&quot; unique_id=&quot;21750&quot;&gt;&lt;property id=&quot;20148&quot; value=&quot;5&quot;/&gt;&lt;property id=&quot;20300&quot; value=&quot;Slide 40 - &amp;quot;DOL PIRL Data Elements No Longer Required for H-1B (Proposed)&amp;quot;&quot;/&gt;&lt;property id=&quot;20307&quot; value=&quot;372&quot;/&gt;&lt;/object&gt;&lt;object type=&quot;3&quot; unique_id=&quot;21751&quot;&gt;&lt;property id=&quot;20148&quot; value=&quot;5&quot;/&gt;&lt;property id=&quot;20300&quot; value=&quot;Slide 41 - &amp;quot;Let’s Chat!&amp;quot;&quot;/&gt;&lt;property id=&quot;20307&quot; value=&quot;363&quot;/&gt;&lt;/object&gt;&lt;object type=&quot;3&quot; unique_id=&quot;21752&quot;&gt;&lt;property id=&quot;20148&quot; value=&quot;5&quot;/&gt;&lt;property id=&quot;20300&quot; value=&quot;Slide 42 - &amp;quot;Performance Reporting Technical Assistance&amp;quot;&quot;/&gt;&lt;property id=&quot;20307&quot; value=&quot;373&quot;/&gt;&lt;/object&gt;&lt;object type=&quot;3&quot; unique_id=&quot;21753&quot;&gt;&lt;property id=&quot;20148&quot; value=&quot;5&quot;/&gt;&lt;property id=&quot;20300&quot; value=&quot;Slide 43 - &amp;quot;Tips &amp;amp; Tricks: Tracking Participant Level Data&amp;quot;&quot;/&gt;&lt;property id=&quot;20307&quot; value=&quot;380&quot;/&gt;&lt;/object&gt;&lt;object type=&quot;3&quot; unique_id=&quot;21754&quot;&gt;&lt;property id=&quot;20148&quot; value=&quot;5&quot;/&gt;&lt;property id=&quot;20300&quot; value=&quot;Slide 44 - &amp;quot;Feedback Loop!&amp;quot;&quot;/&gt;&lt;property id=&quot;20307&quot; value=&quot;382&quot;/&gt;&lt;/object&gt;&lt;object type=&quot;3&quot; unique_id=&quot;21755&quot;&gt;&lt;property id=&quot;20148&quot; value=&quot;5&quot;/&gt;&lt;property id=&quot;20300&quot; value=&quot;Slide 45 - &amp;quot;Tips &amp;amp; Tricks: Preparing Data Files&amp;quot;&quot;/&gt;&lt;property id=&quot;20307&quot; value=&quot;381&quot;/&gt;&lt;/object&gt;&lt;object type=&quot;3&quot; unique_id=&quot;21756&quot;&gt;&lt;property id=&quot;20148&quot; value=&quot;5&quot;/&gt;&lt;property id=&quot;20300&quot; value=&quot;Slide 46 - &amp;quot;PLACEHOLDER: Sample Case Management and CSV Data File&amp;quot;&quot;/&gt;&lt;property id=&quot;20307&quot; value=&quot;383&quot;/&gt;&lt;/object&gt;&lt;object type=&quot;3&quot; unique_id=&quot;21757&quot;&gt;&lt;property id=&quot;20148&quot; value=&quot;5&quot;/&gt;&lt;property id=&quot;20300&quot; value=&quot;Slide 47&quot;/&gt;&lt;property id=&quot;20307&quot; value=&quot;323&quot;/&gt;&lt;/object&gt;&lt;object type=&quot;3&quot; unique_id=&quot;21758&quot;&gt;&lt;property id=&quot;20148&quot; value=&quot;5&quot;/&gt;&lt;property id=&quot;20300&quot; value=&quot;Slide 48 - &amp;quot;Closing &amp;amp; Reminders&amp;quot;&quot;/&gt;&lt;property id=&quot;20307&quot; value=&quot;317&quot;/&gt;&lt;/object&gt;&lt;object type=&quot;3&quot; unique_id=&quot;21759&quot;&gt;&lt;property id=&quot;20148&quot; value=&quot;5&quot;/&gt;&lt;property id=&quot;20300&quot; value=&quot;Slide 49 - &amp;quot;Upcoming Performance Resources&amp;quot;&quot;/&gt;&lt;property id=&quot;20307&quot; value=&quot;304&quot;/&gt;&lt;/object&gt;&lt;object type=&quot;3&quot; unique_id=&quot;21760&quot;&gt;&lt;property id=&quot;20148&quot; value=&quot;5&quot;/&gt;&lt;property id=&quot;20300&quot; value=&quot;Slide 51 - &amp;quot;Feedback Loop!&amp;quot;&quot;/&gt;&lt;property id=&quot;20307&quot; value=&quot;281&quot;/&gt;&lt;/object&gt;&lt;/object&gt;&lt;object type=&quot;8&quot; unique_id=&quot;107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BA55B8DA5045BFCD6003A0206EBB" ma:contentTypeVersion="0" ma:contentTypeDescription="Create a new document." ma:contentTypeScope="" ma:versionID="9af4df16691a9af1e934d66c9f3167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1FA3AD-3432-4526-89EB-7A5B323DB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AA1B5B-069E-4BDD-A79A-68D5FBCBDE3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C49AA9-F75E-4759-B9AE-64F2C0E5A5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5835</TotalTime>
  <Words>2305</Words>
  <Application>Microsoft Office PowerPoint</Application>
  <PresentationFormat>On-screen Show (4:3)</PresentationFormat>
  <Paragraphs>377</Paragraphs>
  <Slides>52</Slides>
  <Notes>41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Franklin Gothic Medium</vt:lpstr>
      <vt:lpstr>Impact</vt:lpstr>
      <vt:lpstr>Myriad Pro</vt:lpstr>
      <vt:lpstr>Myriad Pro Cond</vt:lpstr>
      <vt:lpstr>Rockwell</vt:lpstr>
      <vt:lpstr>Segoe Script</vt:lpstr>
      <vt:lpstr>Times New Roman</vt:lpstr>
      <vt:lpstr>Wingdings</vt:lpstr>
      <vt:lpstr>Office Theme</vt:lpstr>
      <vt:lpstr>Let’s Chat!</vt:lpstr>
      <vt:lpstr>PowerPoint Presentation</vt:lpstr>
      <vt:lpstr>H-1B Performance Reporting Orientation</vt:lpstr>
      <vt:lpstr>PowerPoint Presentation</vt:lpstr>
      <vt:lpstr>Megan Baird</vt:lpstr>
      <vt:lpstr>PowerPoint Presentation</vt:lpstr>
      <vt:lpstr>PowerPoint Presentation</vt:lpstr>
      <vt:lpstr>PowerPoint Presentation</vt:lpstr>
      <vt:lpstr>Feedback Loop!</vt:lpstr>
      <vt:lpstr> H-1B Quarterly  Performance Reporting and Interim Reporting Guidance </vt:lpstr>
      <vt:lpstr>H-1B Reporting Requirements</vt:lpstr>
      <vt:lpstr>Data Collection Requirements: Includes SSNs and Personally Identifiable Information (PII)</vt:lpstr>
      <vt:lpstr>How to Generate a Quarterly Performance Report (QPR) Form</vt:lpstr>
      <vt:lpstr>Access to the Workforce Integrated Performance System (WIPS)</vt:lpstr>
      <vt:lpstr>Quarterly Progress Report</vt:lpstr>
      <vt:lpstr>Interim Reporting Guidance for Quarter Ending 6.30.2017</vt:lpstr>
      <vt:lpstr>Interim Reporting Guidance for Quarter Ending 6.30.2017</vt:lpstr>
      <vt:lpstr>PowerPoint Presentation</vt:lpstr>
      <vt:lpstr>PowerPoint Presentation</vt:lpstr>
      <vt:lpstr>WIOA Primary Indicators of  Performance VS. H-1B Real-Time Performance  Outcome Measures</vt:lpstr>
      <vt:lpstr>WIOA Performance Reporting Alignment</vt:lpstr>
      <vt:lpstr>H-1B Grants Performance Outcome Measures </vt:lpstr>
      <vt:lpstr>WIOA Primary Indicators of Performance </vt:lpstr>
      <vt:lpstr>WIOA Primary Indicators of Performance </vt:lpstr>
      <vt:lpstr>Why Do We Collect SSNs?</vt:lpstr>
      <vt:lpstr>WIOA Primary Indicators of Performance </vt:lpstr>
      <vt:lpstr>WIOA Primary Indicators of Performance </vt:lpstr>
      <vt:lpstr>WIOA Primary Indicators of Performance </vt:lpstr>
      <vt:lpstr>PowerPoint Presentation</vt:lpstr>
      <vt:lpstr>H-1b Real-Time Performance Outcome Measures</vt:lpstr>
      <vt:lpstr>Knowledge Check!</vt:lpstr>
      <vt:lpstr>H-1B Real-Time Performance  Outcome Measures</vt:lpstr>
      <vt:lpstr>Pop Quiz!</vt:lpstr>
      <vt:lpstr>DOL Information collection Request (ICR):    WIOA Performance Accountability, Information and Reporting System</vt:lpstr>
      <vt:lpstr>Amended ETA-9172-DOL PIRL H-1B Grants</vt:lpstr>
      <vt:lpstr>PIRL Data Elements Overview</vt:lpstr>
      <vt:lpstr>New DOL PIRL Data Elements for H-1B Grants</vt:lpstr>
      <vt:lpstr>DOL PIRL Data Elements No Longer Required for H-1B (Proposed)</vt:lpstr>
      <vt:lpstr>DOL PIRL Data Elements No Longer Required for H-1B (Proposed)</vt:lpstr>
      <vt:lpstr>DOL PIRL Data Elements No Longer Required for H-1B (Proposed)</vt:lpstr>
      <vt:lpstr>Let’s Chat!</vt:lpstr>
      <vt:lpstr>Performance Reporting Technical Assistance</vt:lpstr>
      <vt:lpstr>Tips &amp; Tricks: Tracking Participant Level Data</vt:lpstr>
      <vt:lpstr>Feedback Loop!</vt:lpstr>
      <vt:lpstr>Tips &amp; Tricks: Preparing Data Files</vt:lpstr>
      <vt:lpstr>PLACEHOLDER: Sample Case Management and CSV Data File</vt:lpstr>
      <vt:lpstr>PowerPoint Presentation</vt:lpstr>
      <vt:lpstr>Closing &amp; Reminders</vt:lpstr>
      <vt:lpstr>Upcoming Performance Resources</vt:lpstr>
      <vt:lpstr>PowerPoint Presentation</vt:lpstr>
      <vt:lpstr>Feedback Loop!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Medrano</dc:creator>
  <cp:lastModifiedBy>Jennifer Jacobs</cp:lastModifiedBy>
  <cp:revision>436</cp:revision>
  <dcterms:created xsi:type="dcterms:W3CDTF">2014-04-10T03:33:57Z</dcterms:created>
  <dcterms:modified xsi:type="dcterms:W3CDTF">2017-06-27T18:48:02Z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0x010100618FBA55B8DA5045BFCD6003A0206EBB</vt:lpwstr>
  </property>
</Properties>
</file>