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sldIdLst>
    <p:sldId id="256" r:id="rId5"/>
    <p:sldId id="264" r:id="rId6"/>
    <p:sldId id="275" r:id="rId7"/>
    <p:sldId id="307" r:id="rId8"/>
    <p:sldId id="309" r:id="rId9"/>
    <p:sldId id="308" r:id="rId10"/>
    <p:sldId id="270" r:id="rId11"/>
    <p:sldId id="261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58" r:id="rId28"/>
    <p:sldId id="292" r:id="rId29"/>
    <p:sldId id="293" r:id="rId30"/>
    <p:sldId id="294" r:id="rId31"/>
    <p:sldId id="295" r:id="rId32"/>
    <p:sldId id="296" r:id="rId33"/>
    <p:sldId id="291" r:id="rId34"/>
    <p:sldId id="297" r:id="rId35"/>
    <p:sldId id="312" r:id="rId36"/>
    <p:sldId id="299" r:id="rId37"/>
    <p:sldId id="313" r:id="rId38"/>
    <p:sldId id="314" r:id="rId39"/>
    <p:sldId id="316" r:id="rId40"/>
    <p:sldId id="301" r:id="rId41"/>
    <p:sldId id="302" r:id="rId42"/>
    <p:sldId id="303" r:id="rId43"/>
    <p:sldId id="304" r:id="rId44"/>
    <p:sldId id="298" r:id="rId45"/>
    <p:sldId id="267" r:id="rId46"/>
    <p:sldId id="310" r:id="rId47"/>
    <p:sldId id="263" r:id="rId48"/>
    <p:sldId id="311" r:id="rId49"/>
    <p:sldId id="269" r:id="rId50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C30"/>
    <a:srgbClr val="002C47"/>
    <a:srgbClr val="004874"/>
    <a:srgbClr val="4675B8"/>
    <a:srgbClr val="275A99"/>
    <a:srgbClr val="124D95"/>
    <a:srgbClr val="041F36"/>
    <a:srgbClr val="7A232E"/>
    <a:srgbClr val="B85759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87211" autoAdjust="0"/>
  </p:normalViewPr>
  <p:slideViewPr>
    <p:cSldViewPr snapToGrid="0">
      <p:cViewPr varScale="1">
        <p:scale>
          <a:sx n="63" d="100"/>
          <a:sy n="63" d="100"/>
        </p:scale>
        <p:origin x="131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Calibri" panose="020F0502020204030204" pitchFamily="34" charset="0"/>
              </a:rPr>
              <a:t>MS Workforce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MS Workforce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E8-4DA8-9282-E23E6B5A1B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E8-4DA8-9282-E23E6B5A1B42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E8-4DA8-9282-E23E6B5A1B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Calibri" panose="020F0502020204030204" pitchFamily="34" charset="0"/>
              </a:rPr>
              <a:t>MS Minimum Wage Earners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Minimum Wage Earners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21-4BDE-8175-DC3073A40B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21-4BDE-8175-DC3073A40BE5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21-4BDE-8175-DC3073A40BE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Children Living with a Single Mom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D-4B35-819A-6E23A021F3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5D-4B35-819A-6E23A021F3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Mom is in Labor Force</c:v>
                </c:pt>
                <c:pt idx="1">
                  <c:v>Mom is not in Labor Force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205798</c:v>
                </c:pt>
                <c:pt idx="1">
                  <c:v>68162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5D-4B35-819A-6E23A021F3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BD6B5-AD14-4D41-8A0D-AFF5136F4E09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18022-50D0-43CE-B9C3-94427746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3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29BF-128B-4E85-A777-688D76DB78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62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29BF-128B-4E85-A777-688D76DB782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6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29BF-128B-4E85-A777-688D76DB782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4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29BF-128B-4E85-A777-688D76DB78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8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48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7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4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4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ETAsupport@wfgpshelpdesk.atlassian.net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3752850"/>
            <a:ext cx="4429402" cy="2952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0" y="5620716"/>
            <a:ext cx="4429402" cy="295275"/>
          </a:xfrm>
          <a:prstGeom prst="rect">
            <a:avLst/>
          </a:prstGeom>
          <a:gradFill>
            <a:gsLst>
              <a:gs pos="0">
                <a:schemeClr val="accent3">
                  <a:shade val="15000"/>
                  <a:satMod val="180000"/>
                  <a:lumMod val="72000"/>
                </a:schemeClr>
              </a:gs>
              <a:gs pos="78000">
                <a:schemeClr val="accent3">
                  <a:shade val="45000"/>
                  <a:satMod val="170000"/>
                  <a:lumMod val="85000"/>
                </a:schemeClr>
              </a:gs>
              <a:gs pos="100000">
                <a:schemeClr val="accent3">
                  <a:tint val="99000"/>
                  <a:shade val="65000"/>
                  <a:satMod val="15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57162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the standard offerings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5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 dirty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 Speaker Slide choices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Title Slide: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titles are formatted to display as “Small Caps”.  </a:t>
            </a:r>
          </a:p>
          <a:p>
            <a:pPr marL="628650" lvl="1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 date on the title slide updates automatically to the current day.  On the day of the Webinar, it will reflect the proper date.</a:t>
            </a:r>
          </a:p>
          <a:p>
            <a:pPr marL="171450" indent="-1714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  <a:b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This works like a multi-level bulleted list.  Use the list level buttons on your “Home” tab to</a:t>
            </a:r>
            <a:b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change levels.</a:t>
            </a:r>
          </a:p>
          <a:p>
            <a:pPr marL="628650" lvl="1" indent="-1714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first level is the name of the resource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second level is the Resource Information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third level is the Resource Link.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28086" y="5023409"/>
            <a:ext cx="1296075" cy="481538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509122" y="1"/>
            <a:ext cx="278130" cy="1197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501813"/>
            <a:ext cx="278130" cy="535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54831"/>
            <a:ext cx="54483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This Slide Is Hidden.  </a:t>
            </a:r>
          </a:p>
          <a:p>
            <a:pPr algn="ctr">
              <a:lnSpc>
                <a:spcPct val="90000"/>
              </a:lnSpc>
            </a:pPr>
            <a:r>
              <a:rPr lang="en-US" sz="28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It will not display in your presentation.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613703"/>
            <a:ext cx="4297680" cy="5149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available.  Select 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of a slide,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click the “Layout” button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right next to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“New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27432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DO NOT: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 If a spacing adjustment is needed, it will be handled by the design team.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or location.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Any issues present in the display of your slides will be repaired by the design team.</a:t>
            </a:r>
          </a:p>
          <a:p>
            <a:pPr marL="27432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DO: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originated.  Note 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5250" y="1177480"/>
            <a:ext cx="8953500" cy="325901"/>
            <a:chOff x="95250" y="1177480"/>
            <a:chExt cx="8953500" cy="32590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5250" y="1177480"/>
              <a:ext cx="8953500" cy="304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slide contains information</a:t>
              </a:r>
              <a:r>
                <a:rPr lang="en-US" sz="1600" i="1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how to use this template.  It is not a part of the presentation.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14300" y="1197535"/>
              <a:ext cx="8915400" cy="305846"/>
              <a:chOff x="114300" y="1188010"/>
              <a:chExt cx="8915400" cy="305846"/>
            </a:xfrm>
          </p:grpSpPr>
          <p:cxnSp>
            <p:nvCxnSpPr>
              <p:cNvPr id="9" name="Straight Connector 8"/>
              <p:cNvCxnSpPr/>
              <p:nvPr userDrawn="1"/>
            </p:nvCxnSpPr>
            <p:spPr>
              <a:xfrm>
                <a:off x="114300" y="1493856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 userDrawn="1"/>
            </p:nvCxnSpPr>
            <p:spPr>
              <a:xfrm>
                <a:off x="114300" y="1188010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 userDrawn="1"/>
        </p:nvSpPr>
        <p:spPr>
          <a:xfrm>
            <a:off x="7084799" y="2272914"/>
            <a:ext cx="1317601" cy="11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Quote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Questions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39425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47715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6000750" y="-37309"/>
            <a:ext cx="3143249" cy="1262157"/>
            <a:chOff x="6000750" y="-37309"/>
            <a:chExt cx="3143249" cy="1262157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205266" y="66207"/>
              <a:ext cx="1938733" cy="10440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3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this slide until the presentation is final.</a:t>
              </a:r>
              <a:endParaRPr lang="en-US" sz="13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in the template.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6000750" y="-37309"/>
              <a:ext cx="1262157" cy="1262157"/>
              <a:chOff x="1714500" y="4547858"/>
              <a:chExt cx="1262157" cy="1262157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1714500" y="4547858"/>
                <a:ext cx="1262157" cy="1262157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1849335" y="4755916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334674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114300" y="910225"/>
            <a:ext cx="5313591" cy="30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 i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 will set properly when deck is</a:t>
            </a:r>
            <a:r>
              <a:rPr lang="en-US" sz="1200" b="1" i="0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finalized.</a:t>
            </a:r>
            <a:endParaRPr lang="en-US" sz="1200" b="1" i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714598" y="6248400"/>
            <a:ext cx="4429402" cy="61060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about this template?</a:t>
            </a:r>
          </a:p>
          <a:p>
            <a:pPr algn="ctr"/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Email: 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ETAsupport@wfgpshelpdesk.atlassian.net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3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Picture 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16038" y="612775"/>
            <a:ext cx="5486400" cy="41148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lang="en-US" sz="3200" i="1" baseline="0">
                <a:ln>
                  <a:noFill/>
                </a:ln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drop picture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28900" y="5396366"/>
            <a:ext cx="4649788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 here</a:t>
            </a:r>
          </a:p>
        </p:txBody>
      </p:sp>
      <p:pic>
        <p:nvPicPr>
          <p:cNvPr id="6" name="Picture 5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300" b="0" i="0" spc="40" baseline="0" dirty="0">
                <a:latin typeface="Franklin Gothic Medium" panose="020B0603020102020204" pitchFamily="34" charset="0"/>
              </a:rPr>
              <a:t>Today’s Moderator</a:t>
            </a:r>
          </a:p>
        </p:txBody>
      </p:sp>
    </p:spTree>
    <p:extLst>
      <p:ext uri="{BB962C8B-B14F-4D97-AF65-F5344CB8AC3E}">
        <p14:creationId xmlns:p14="http://schemas.microsoft.com/office/powerpoint/2010/main" val="247956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27932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256333" y="4876220"/>
            <a:ext cx="3635812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</a:t>
            </a:r>
          </a:p>
        </p:txBody>
      </p:sp>
      <p:pic>
        <p:nvPicPr>
          <p:cNvPr id="9" name="Picture 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5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124678"/>
            <a:ext cx="8239125" cy="1625896"/>
          </a:xfrm>
          <a:prstGeom prst="rect">
            <a:avLst/>
          </a:prstGeom>
          <a:gradFill flip="none" rotWithShape="1">
            <a:gsLst>
              <a:gs pos="0">
                <a:srgbClr val="EEF9FD">
                  <a:lumMod val="99000"/>
                </a:srgbClr>
              </a:gs>
              <a:gs pos="65000">
                <a:srgbClr val="EEF9FD">
                  <a:alpha val="50000"/>
                </a:srgbClr>
              </a:gs>
              <a:gs pos="91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1" y="2097246"/>
            <a:ext cx="8239126" cy="1681481"/>
            <a:chOff x="-1" y="2097246"/>
            <a:chExt cx="8239126" cy="1681481"/>
          </a:xfrm>
        </p:grpSpPr>
        <p:sp>
          <p:nvSpPr>
            <p:cNvPr id="30" name="Rectangle 29"/>
            <p:cNvSpPr/>
            <p:nvPr userDrawn="1"/>
          </p:nvSpPr>
          <p:spPr>
            <a:xfrm>
              <a:off x="0" y="3751295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1" y="2097246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035283" y="2078559"/>
            <a:ext cx="4397517" cy="459267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7112" y="3931873"/>
            <a:ext cx="4306888" cy="477644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marL="0" lv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113" y="290227"/>
            <a:ext cx="4675187" cy="331230"/>
          </a:xfrm>
        </p:spPr>
        <p:txBody>
          <a:bodyPr lIns="0" tIns="0" rIns="0" bIns="0" anchor="b" anchorCtr="0">
            <a:normAutofit/>
          </a:bodyPr>
          <a:lstStyle>
            <a:lvl1pPr algn="l">
              <a:defRPr sz="2800" b="0" spc="40" baseline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97112" y="685801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8941" y="265513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7113" y="10025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297113" y="1038226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297113" y="443814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58941" y="3989281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97113" y="475485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297113" y="4790569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035283" y="256716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297112" y="2103112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035283" y="288387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4035283" y="2919590"/>
            <a:ext cx="3970337" cy="905256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 rot="17343955">
            <a:off x="6225688" y="4898052"/>
            <a:ext cx="3682011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29" name="Picture 2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-15780" y="217489"/>
            <a:ext cx="3194592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</a:rPr>
              <a:t>Where Are You?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982" y="373931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in the Chat window!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9106"/>
            <a:ext cx="8295970" cy="5656620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7" name="Chevron 6"/>
          <p:cNvSpPr/>
          <p:nvPr userDrawn="1"/>
        </p:nvSpPr>
        <p:spPr>
          <a:xfrm>
            <a:off x="30247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43200"/>
            <a:ext cx="8064341" cy="402349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Today’s Objectives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76" y="0"/>
            <a:ext cx="2803928" cy="20419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Today’s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15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Poll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13" y="2574767"/>
            <a:ext cx="1822480" cy="27305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2950005"/>
            <a:ext cx="6908800" cy="3485834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reeform 18"/>
          <p:cNvSpPr/>
          <p:nvPr userDrawn="1"/>
        </p:nvSpPr>
        <p:spPr>
          <a:xfrm>
            <a:off x="88903" y="1218088"/>
            <a:ext cx="7480297" cy="1505810"/>
          </a:xfrm>
          <a:custGeom>
            <a:avLst/>
            <a:gdLst>
              <a:gd name="connsiteX0" fmla="*/ 0 w 8376408"/>
              <a:gd name="connsiteY0" fmla="*/ 150581 h 1505810"/>
              <a:gd name="connsiteX1" fmla="*/ 150581 w 8376408"/>
              <a:gd name="connsiteY1" fmla="*/ 0 h 1505810"/>
              <a:gd name="connsiteX2" fmla="*/ 8225827 w 8376408"/>
              <a:gd name="connsiteY2" fmla="*/ 0 h 1505810"/>
              <a:gd name="connsiteX3" fmla="*/ 8376408 w 8376408"/>
              <a:gd name="connsiteY3" fmla="*/ 150581 h 1505810"/>
              <a:gd name="connsiteX4" fmla="*/ 8376408 w 8376408"/>
              <a:gd name="connsiteY4" fmla="*/ 1355229 h 1505810"/>
              <a:gd name="connsiteX5" fmla="*/ 8225827 w 8376408"/>
              <a:gd name="connsiteY5" fmla="*/ 1505810 h 1505810"/>
              <a:gd name="connsiteX6" fmla="*/ 150581 w 8376408"/>
              <a:gd name="connsiteY6" fmla="*/ 1505810 h 1505810"/>
              <a:gd name="connsiteX7" fmla="*/ 0 w 8376408"/>
              <a:gd name="connsiteY7" fmla="*/ 1355229 h 1505810"/>
              <a:gd name="connsiteX8" fmla="*/ 0 w 8376408"/>
              <a:gd name="connsiteY8" fmla="*/ 150581 h 15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76408" h="1505810">
                <a:moveTo>
                  <a:pt x="0" y="150581"/>
                </a:moveTo>
                <a:cubicBezTo>
                  <a:pt x="0" y="67417"/>
                  <a:pt x="67417" y="0"/>
                  <a:pt x="150581" y="0"/>
                </a:cubicBezTo>
                <a:lnTo>
                  <a:pt x="8225827" y="0"/>
                </a:lnTo>
                <a:cubicBezTo>
                  <a:pt x="8308991" y="0"/>
                  <a:pt x="8376408" y="67417"/>
                  <a:pt x="8376408" y="150581"/>
                </a:cubicBezTo>
                <a:lnTo>
                  <a:pt x="8376408" y="1355229"/>
                </a:lnTo>
                <a:cubicBezTo>
                  <a:pt x="8376408" y="1438393"/>
                  <a:pt x="8308991" y="1505810"/>
                  <a:pt x="8225827" y="1505810"/>
                </a:cubicBezTo>
                <a:lnTo>
                  <a:pt x="150581" y="1505810"/>
                </a:lnTo>
                <a:cubicBezTo>
                  <a:pt x="67417" y="1505810"/>
                  <a:pt x="0" y="1438393"/>
                  <a:pt x="0" y="1355229"/>
                </a:cubicBezTo>
                <a:lnTo>
                  <a:pt x="0" y="150581"/>
                </a:lnTo>
                <a:close/>
              </a:path>
            </a:pathLst>
          </a:custGeom>
          <a:noFill/>
          <a:ln w="38100" cap="rnd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824" tIns="74584" rIns="89824" bIns="7458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3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4" y="217489"/>
            <a:ext cx="6710174" cy="774492"/>
          </a:xfrm>
        </p:spPr>
        <p:txBody>
          <a:bodyPr>
            <a:normAutofit/>
          </a:bodyPr>
          <a:lstStyle>
            <a:lvl1pPr>
              <a:defRPr sz="3800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63880" y="1"/>
            <a:ext cx="1019623" cy="1198094"/>
            <a:chOff x="163880" y="1"/>
            <a:chExt cx="1019623" cy="1198094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4" name="Pentagon 3"/>
            <p:cNvSpPr/>
            <p:nvPr userDrawn="1"/>
          </p:nvSpPr>
          <p:spPr>
            <a:xfrm rot="5400000">
              <a:off x="74645" y="89236"/>
              <a:ext cx="1198094" cy="1019623"/>
            </a:xfrm>
            <a:prstGeom prst="homePlate">
              <a:avLst>
                <a:gd name="adj" fmla="val 24591"/>
              </a:avLst>
            </a:prstGeom>
            <a:gradFill flip="none" rotWithShape="1">
              <a:gsLst>
                <a:gs pos="9000">
                  <a:schemeClr val="bg1">
                    <a:lumMod val="75000"/>
                  </a:schemeClr>
                </a:gs>
                <a:gs pos="26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564947" y="-401066"/>
              <a:ext cx="217490" cy="1019623"/>
            </a:xfrm>
            <a:prstGeom prst="rect">
              <a:avLst/>
            </a:prstGeom>
            <a:gradFill flip="none" rotWithShape="1">
              <a:gsLst>
                <a:gs pos="0">
                  <a:srgbClr val="7A232E"/>
                </a:gs>
                <a:gs pos="48000">
                  <a:srgbClr val="9D1C30"/>
                </a:gs>
                <a:gs pos="100000">
                  <a:srgbClr val="B85759">
                    <a:alpha val="0"/>
                  </a:srgbClr>
                </a:gs>
                <a:gs pos="97000">
                  <a:srgbClr val="B857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210398" y="198689"/>
            <a:ext cx="921646" cy="804862"/>
          </a:xfrm>
        </p:spPr>
        <p:txBody>
          <a:bodyPr tIns="64008">
            <a:normAutofit/>
          </a:bodyPr>
          <a:lstStyle>
            <a:lvl1pPr marL="0" indent="0" algn="ctr">
              <a:buNone/>
              <a:defRPr lang="en-US" sz="4000" b="0" i="0" kern="1200" cap="small" spc="40" baseline="0" dirty="0" smtClean="0">
                <a:ln w="15875">
                  <a:gradFill flip="none" rotWithShape="1">
                    <a:gsLst>
                      <a:gs pos="0">
                        <a:srgbClr val="9D1C30">
                          <a:lumMod val="83000"/>
                        </a:srgbClr>
                      </a:gs>
                      <a:gs pos="100000">
                        <a:srgbClr val="7A232E">
                          <a:lumMod val="93000"/>
                        </a:srgb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rgbClr val="9D1C30">
                        <a:lumMod val="0"/>
                        <a:lumOff val="100000"/>
                      </a:srgbClr>
                    </a:gs>
                    <a:gs pos="34000">
                      <a:srgbClr val="9D1C30"/>
                    </a:gs>
                    <a:gs pos="100000">
                      <a:srgbClr val="7A232E">
                        <a:lumMod val="67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101600" dist="76200" dir="189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3" name="Picture 22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5" name="Isosceles Triangle 24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51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ackground.png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 userDrawn="1"/>
        </p:nvSpPr>
        <p:spPr>
          <a:xfrm>
            <a:off x="-1" y="6117905"/>
            <a:ext cx="5307845" cy="740095"/>
          </a:xfrm>
          <a:prstGeom prst="rect">
            <a:avLst/>
          </a:prstGeom>
          <a:solidFill>
            <a:srgbClr val="7A232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870" y="1280052"/>
            <a:ext cx="5002696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 b="0" i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2784" y="3576972"/>
            <a:ext cx="5024782" cy="13263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728807" y="6200285"/>
            <a:ext cx="3460479" cy="590826"/>
            <a:chOff x="3197079" y="5516217"/>
            <a:chExt cx="3460479" cy="590826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97079" y="5516217"/>
              <a:ext cx="590826" cy="590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3750362" y="5611203"/>
              <a:ext cx="2907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0" kern="800" cap="all" spc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Employment and Training</a:t>
              </a:r>
              <a:r>
                <a:rPr lang="en-US" sz="900" b="1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Administration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United States Department of Labor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30349" y="5212404"/>
            <a:ext cx="28670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i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32384" y="275442"/>
            <a:ext cx="344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B8B45-955B-4B98-9CF8-C4EF3E1D75FE}" type="datetime4">
              <a:rPr lang="en-US" sz="2400" b="1" i="0" spc="-40" baseline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June 28, 2017</a:t>
            </a:fld>
            <a:endParaRPr lang="en-US" sz="2400" b="1" i="0" spc="-40" baseline="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 userDrawn="1">
            <p:ph type="body" sz="half" idx="12" hasCustomPrompt="1"/>
          </p:nvPr>
        </p:nvSpPr>
        <p:spPr>
          <a:xfrm>
            <a:off x="5654470" y="5730973"/>
            <a:ext cx="3418783" cy="77386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300" b="0" i="0" spc="50" baseline="0">
                <a:ln>
                  <a:solidFill>
                    <a:srgbClr val="004874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 Name</a:t>
            </a:r>
          </a:p>
        </p:txBody>
      </p:sp>
    </p:spTree>
    <p:extLst>
      <p:ext uri="{BB962C8B-B14F-4D97-AF65-F5344CB8AC3E}">
        <p14:creationId xmlns:p14="http://schemas.microsoft.com/office/powerpoint/2010/main" val="349609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6551612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162050" y="5398235"/>
            <a:ext cx="6705600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5705" y="1475005"/>
            <a:ext cx="3803589" cy="373653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14775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Resources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4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2085" y="2600200"/>
            <a:ext cx="5095324" cy="566738"/>
          </a:xfrm>
        </p:spPr>
        <p:txBody>
          <a:bodyPr anchor="b">
            <a:normAutofit/>
          </a:bodyPr>
          <a:lstStyle>
            <a:lvl1pPr marL="0" indent="0" algn="l">
              <a:buClr>
                <a:srgbClr val="7A232E"/>
              </a:buClr>
              <a:buFont typeface="Wingdings" panose="05000000000000000000" pitchFamily="2" charset="2"/>
              <a:buNone/>
              <a:defRPr sz="36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772085" y="320259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Position/Title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772085" y="3653875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772085" y="3593121"/>
            <a:ext cx="3840480" cy="27432"/>
          </a:xfrm>
          <a:solidFill>
            <a:srgbClr val="4A7EBB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72085" y="426138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922" y="128938"/>
            <a:ext cx="2182188" cy="2304097"/>
          </a:xfrm>
          <a:prstGeom prst="rect">
            <a:avLst/>
          </a:prstGeom>
        </p:spPr>
      </p:pic>
      <p:sp>
        <p:nvSpPr>
          <p:cNvPr id="1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72085" y="4680671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Contact</a:t>
            </a:r>
          </a:p>
        </p:txBody>
      </p: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8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6" y="472966"/>
            <a:ext cx="8655269" cy="6400800"/>
          </a:xfrm>
          <a:prstGeom prst="rect">
            <a:avLst/>
          </a:prstGeom>
          <a:effectLst>
            <a:innerShdw blurRad="88900" dist="38100" dir="18900000">
              <a:prstClr val="black">
                <a:alpha val="27000"/>
              </a:prstClr>
            </a:innerShdw>
          </a:effectLst>
        </p:spPr>
      </p:pic>
      <p:pic>
        <p:nvPicPr>
          <p:cNvPr id="4" name="Picture 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ction-Slid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885" y="2191006"/>
            <a:ext cx="5494337" cy="1168599"/>
          </a:xfrm>
        </p:spPr>
        <p:txBody>
          <a:bodyPr anchor="b" anchorCtr="0">
            <a:normAutofit/>
          </a:bodyPr>
          <a:lstStyle>
            <a:lvl1pPr algn="l">
              <a:defRPr sz="4000" b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8885" y="3536723"/>
            <a:ext cx="5240509" cy="893387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F36"/>
                </a:solidFill>
              </a:defRPr>
            </a:lvl1pPr>
          </a:lstStyle>
          <a:p>
            <a:fld id="{42234874-4AE6-EC41-8F27-0640F46724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11" descr="wrfgps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4" name="Isosceles Triangle 1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48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889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0" y="-193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8" name="Picture 1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0" name="Isosceles Triangle 19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373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 userDrawn="1">
            <p:ph type="body" idx="10"/>
          </p:nvPr>
        </p:nvSpPr>
        <p:spPr>
          <a:xfrm>
            <a:off x="457200" y="1085850"/>
            <a:ext cx="3621253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319588" y="1085850"/>
            <a:ext cx="3622675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3053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Picture 2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9" name="Isosceles Triangle 28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05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3" name="Isosceles Triangle 22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6" name="Picture 25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8" name="Isosceles Triangle 2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98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Picture 1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Background.png"/>
          <p:cNvPicPr>
            <a:picLocks noChangeAspect="1"/>
          </p:cNvPicPr>
          <p:nvPr userDrawn="1"/>
        </p:nvPicPr>
        <p:blipFill rotWithShape="1">
          <a:blip r:embed="rId2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9470"/>
            <a:ext cx="6908800" cy="46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1" r:id="rId3"/>
    <p:sldLayoutId id="2147483650" r:id="rId4"/>
    <p:sldLayoutId id="2147483652" r:id="rId5"/>
    <p:sldLayoutId id="2147483660" r:id="rId6"/>
    <p:sldLayoutId id="2147483654" r:id="rId7"/>
    <p:sldLayoutId id="2147483655" r:id="rId8"/>
    <p:sldLayoutId id="2147483661" r:id="rId9"/>
    <p:sldLayoutId id="2147483657" r:id="rId10"/>
    <p:sldLayoutId id="2147483676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3" r:id="rId17"/>
    <p:sldLayoutId id="2147483675" r:id="rId18"/>
    <p:sldLayoutId id="2147483674" r:id="rId19"/>
    <p:sldLayoutId id="2147483670" r:id="rId20"/>
    <p:sldLayoutId id="2147483668" r:id="rId21"/>
    <p:sldLayoutId id="2147483667" r:id="rId22"/>
    <p:sldLayoutId id="2147483671" r:id="rId23"/>
    <p:sldLayoutId id="2147483672" r:id="rId24"/>
  </p:sldLayoutIdLst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800" b="0" i="0" u="none" kern="1200" cap="small" spc="40" baseline="0">
          <a:gradFill>
            <a:gsLst>
              <a:gs pos="0">
                <a:srgbClr val="004874"/>
              </a:gs>
              <a:gs pos="100000">
                <a:srgbClr val="041F36"/>
              </a:gs>
            </a:gsLst>
            <a:lin ang="5400000" scaled="1"/>
          </a:gradFill>
          <a:latin typeface="Franklin Gothic Medium" panose="020B0603020102020204" pitchFamily="34" charset="0"/>
          <a:ea typeface="+mj-ea"/>
          <a:cs typeface="Franklin Gothic Medium" panose="020B06030201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Wingdings" panose="05000000000000000000" pitchFamily="2" charset="2"/>
        <a:buChar char="Ø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Myriad Pro" panose="020B0503030403020204" pitchFamily="34" charset="0"/>
        <a:buChar char="–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dx.edu/sociology/maura-kelly" TargetMode="External"/><Relationship Id="rId2" Type="http://schemas.openxmlformats.org/officeDocument/2006/relationships/hyperlink" Target="mailto:maura.kelly@pdx.edu" TargetMode="Externa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-nyc.org/" TargetMode="External"/><Relationship Id="rId2" Type="http://schemas.openxmlformats.org/officeDocument/2006/relationships/hyperlink" Target="mailto:lyoung@new-nyc.org" TargetMode="Externa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orecommunityhouse.org/winc" TargetMode="External"/><Relationship Id="rId2" Type="http://schemas.openxmlformats.org/officeDocument/2006/relationships/hyperlink" Target="mailto:julie.womeninconstruction@gmail.com" TargetMode="Externa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mensequitycenter.org/" TargetMode="External"/><Relationship Id="rId2" Type="http://schemas.openxmlformats.org/officeDocument/2006/relationships/hyperlink" Target="http://womeninapprenticeship.org/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apprenticeshipusa.workforcegps.org/resources/2017/03/13/10/10/Expanding-Apprenticeship-for-Wome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lenhoff.donna@dol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oleta.gov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736" y="1899484"/>
            <a:ext cx="4980609" cy="1470025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Practices in Supportive Services for Women in the Trades and Other occupations in which Women are Underrepresented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>
          <a:xfrm>
            <a:off x="5579520" y="5611051"/>
            <a:ext cx="3418783" cy="773865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Women in Apprenticeship and Nontraditional Occupations Grantees</a:t>
            </a:r>
          </a:p>
        </p:txBody>
      </p:sp>
    </p:spTree>
    <p:extLst>
      <p:ext uri="{BB962C8B-B14F-4D97-AF65-F5344CB8AC3E}">
        <p14:creationId xmlns:p14="http://schemas.microsoft.com/office/powerpoint/2010/main" val="40307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5481"/>
            <a:ext cx="8214610" cy="441874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kern="0" dirty="0">
                <a:latin typeface="Calibri" panose="020F0502020204030204" pitchFamily="34" charset="0"/>
              </a:rPr>
              <a:t>Program goal: To improve stability and diversity of the highway construction workforce by promoting recruitment and retention of apprentices.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kern="0" dirty="0">
                <a:latin typeface="Calibri" panose="020F0502020204030204" pitchFamily="34" charset="0"/>
              </a:rPr>
              <a:t>Elements of the program included in the PSU evaluation: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Pre-apprenticeship programs (to improve recruitment and retention of apprentices)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Supportive services (to improve retention of apprentices)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95358"/>
            <a:ext cx="863433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BOLI/ODOT Highway Construction Workforce Development Program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75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891" y="1268866"/>
            <a:ext cx="7989757" cy="418755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kern="0" dirty="0">
                <a:latin typeface="Calibri" panose="020F0502020204030204" pitchFamily="34" charset="0"/>
              </a:rPr>
              <a:t>Pre-apprenticeship programs prepare students for careers in the construction trades. These programs teach students the necessary skills to enter an apprenticeship program.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kern="0" dirty="0">
                <a:latin typeface="Calibri" panose="020F0502020204030204" pitchFamily="34" charset="0"/>
              </a:rPr>
              <a:t>Pre-apprenticeship programs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Oregon Tradeswomen, Inc.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Constructing Hope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95358"/>
            <a:ext cx="863433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BOLI/ODOT Highway Construction Workforce Development Program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93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74989"/>
            <a:ext cx="8454452" cy="361965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u="sng" kern="0" dirty="0">
                <a:latin typeface="Calibri" panose="020F0502020204030204" pitchFamily="34" charset="0"/>
              </a:rPr>
              <a:t>Supportive Services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Fuel assistance for travel to and from job sites and required classes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Lodging and per diem for jobs that are more than 60 miles from home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Job readiness supplies (work tools, work clothing, personal protective equipment)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Childcare subsidies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Non-financial support services (counseling, formal mentoring)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95358"/>
            <a:ext cx="863433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BOLI/ODOT Highway Construction Workforce Development Program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56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979" y="1330036"/>
            <a:ext cx="7992660" cy="412686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800" kern="0" dirty="0">
                <a:latin typeface="Calibri" panose="020F0502020204030204" pitchFamily="34" charset="0"/>
              </a:rPr>
              <a:t>Supportive services are available to current apprentices  in registered apprenticeships who are: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Working in eligible trades: carpenters (and allied trades), cement masons, ironworkers, laborers, operating engineers (and allied trades), and painters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Working on a highway and/or bridge job (any trade)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800" kern="0" dirty="0">
                <a:latin typeface="Calibri" panose="020F0502020204030204" pitchFamily="34" charset="0"/>
              </a:rPr>
              <a:t>Some additional criteria apply for specific services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3269"/>
            <a:ext cx="8634334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BOLI/ODOT Highway Construction Workforce Development Program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305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441"/>
            <a:ext cx="7935686" cy="39836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19283"/>
            <a:ext cx="7935686" cy="514645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Apprentices in Oregon Heavy Highway Construction Trades by Race and Gender (2005-2015)</a:t>
            </a:r>
          </a:p>
        </p:txBody>
      </p:sp>
    </p:spTree>
    <p:extLst>
      <p:ext uri="{BB962C8B-B14F-4D97-AF65-F5344CB8AC3E}">
        <p14:creationId xmlns:p14="http://schemas.microsoft.com/office/powerpoint/2010/main" val="405752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77" y="1663585"/>
            <a:ext cx="7894642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Completion Rates of Recently Active Apprentices, by Race/Ethnicity and Gender (2014-2015)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215"/>
            <a:ext cx="8187996" cy="29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6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05" y="1303176"/>
            <a:ext cx="7981217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Apprentices Completing Who are Women and People of Color, by Year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467"/>
            <a:ext cx="8074022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1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4" y="1580839"/>
            <a:ext cx="7953807" cy="1080260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Apprentices in Eligible Trades Active in 2014-2015 Served by BOLI/ODOT Services, by Race/Ethnicity and Gender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345"/>
          <a:stretch/>
        </p:blipFill>
        <p:spPr>
          <a:xfrm>
            <a:off x="79854" y="2661099"/>
            <a:ext cx="7978877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9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3791"/>
            <a:ext cx="7964130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Active Apprentices Who Completed a Pre-Apprenticeship Program, by Gender and Race/Ethnicity (2014-2015)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7" t="1328" r="1018" b="1246"/>
          <a:stretch/>
        </p:blipFill>
        <p:spPr>
          <a:xfrm>
            <a:off x="0" y="2280529"/>
            <a:ext cx="7859211" cy="3754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3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0004"/>
            <a:ext cx="7435130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Completion Rates Among Apprentices in Eligible Trades, by Receipt of BOLI/ODOT Supportive Services, by Gender and Race/Ethnicity (2005-2015)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8826"/>
            <a:ext cx="7860889" cy="32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54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1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89" y="2242236"/>
            <a:ext cx="8067366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Log Odds of Completing an Apprenticeship when Receiving BOLI/ODOT Supportive Services, by Gender and Race/Ethnicity (2005-2015)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150887"/>
            <a:ext cx="7860890" cy="2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9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35" y="2655191"/>
            <a:ext cx="7834782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Apprentices in Eligible Trades Working as Journey Workers or in Construction after Apprenticeship, by Receipt of  Services, by Gender and Race/Ethnicity (2014-2015)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563"/>
            <a:ext cx="7834782" cy="26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Maura Kelly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>
          <a:xfrm>
            <a:off x="1772085" y="3104917"/>
            <a:ext cx="6280534" cy="354865"/>
          </a:xfrm>
        </p:spPr>
        <p:txBody>
          <a:bodyPr/>
          <a:lstStyle/>
          <a:p>
            <a:r>
              <a:rPr 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Associate Professor of Sociology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Portland State University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1772085" y="4738530"/>
            <a:ext cx="5095324" cy="354865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hlinkClick r:id="rId2"/>
              </a:rPr>
              <a:t>maura.kelly@pdx.edu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1772085" y="5518706"/>
            <a:ext cx="6524126" cy="363277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hlinkClick r:id="rId3"/>
              </a:rPr>
              <a:t>www.pdx.edu/sociology/maura-kelly</a:t>
            </a:r>
            <a:endParaRPr lang="en-US" sz="2800" dirty="0">
              <a:latin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</a:rPr>
              <a:t>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772085" y="4026621"/>
            <a:ext cx="5095324" cy="3548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752832"/>
              </a:buClr>
              <a:buFont typeface="Wingdings" panose="05000000000000000000" pitchFamily="2" charset="2"/>
              <a:buNone/>
              <a:defRPr sz="200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75283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752832"/>
              </a:buClr>
              <a:buFont typeface="Myriad Pro" panose="020B0503030403020204" pitchFamily="34" charset="0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752832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752832"/>
              </a:buClr>
              <a:buFont typeface="Arial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(503) 725-8302</a:t>
            </a:r>
          </a:p>
        </p:txBody>
      </p:sp>
    </p:spTree>
    <p:extLst>
      <p:ext uri="{BB962C8B-B14F-4D97-AF65-F5344CB8AC3E}">
        <p14:creationId xmlns:p14="http://schemas.microsoft.com/office/powerpoint/2010/main" val="19817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55" y="1497831"/>
            <a:ext cx="5494337" cy="116859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Practices in Social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883" y="2873045"/>
            <a:ext cx="5240509" cy="893387"/>
          </a:xfrm>
        </p:spPr>
        <p:txBody>
          <a:bodyPr/>
          <a:lstStyle/>
          <a:p>
            <a:r>
              <a:rPr lang="en-US" sz="2800" b="1" cap="none" dirty="0">
                <a:latin typeface="Calibri" panose="020F0502020204030204" pitchFamily="34" charset="0"/>
              </a:rPr>
              <a:t>Linda Young</a:t>
            </a:r>
          </a:p>
          <a:p>
            <a:r>
              <a:rPr lang="en-US" sz="2800" cap="none" dirty="0">
                <a:latin typeface="Calibri" panose="020F0502020204030204" pitchFamily="34" charset="0"/>
              </a:rPr>
              <a:t>Director of Social Services</a:t>
            </a:r>
          </a:p>
          <a:p>
            <a:r>
              <a:rPr lang="en-US" sz="2800" cap="none" dirty="0">
                <a:latin typeface="Calibri" panose="020F0502020204030204" pitchFamily="34" charset="0"/>
              </a:rPr>
              <a:t>Nontraditional Employment for Women (NEW)</a:t>
            </a:r>
          </a:p>
        </p:txBody>
      </p:sp>
    </p:spTree>
    <p:extLst>
      <p:ext uri="{BB962C8B-B14F-4D97-AF65-F5344CB8AC3E}">
        <p14:creationId xmlns:p14="http://schemas.microsoft.com/office/powerpoint/2010/main" val="1397871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Intake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61" y="1238966"/>
            <a:ext cx="3996813" cy="4654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</a:rPr>
              <a:t>Social Services engages potential candidates once they are accepted (passed Entrance Interview).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Determines candidate’s readiness for one of NEW’s training programs (BCP or NAN).</a:t>
            </a:r>
          </a:p>
          <a:p>
            <a:r>
              <a:rPr lang="en-US" sz="2000" dirty="0">
                <a:latin typeface="Calibri" panose="020F0502020204030204" pitchFamily="34" charset="0"/>
              </a:rPr>
              <a:t>Ensures that the candidate has adequate childcare in place, including back up child care.</a:t>
            </a:r>
          </a:p>
          <a:p>
            <a:r>
              <a:rPr lang="en-US" sz="2000" dirty="0">
                <a:latin typeface="Calibri" panose="020F0502020204030204" pitchFamily="34" charset="0"/>
              </a:rPr>
              <a:t>Ensures that the candidate has stable housing.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0"/>
          <a:stretch/>
        </p:blipFill>
        <p:spPr>
          <a:xfrm>
            <a:off x="4528465" y="1976284"/>
            <a:ext cx="3568399" cy="30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4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Intake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5019" y="1106229"/>
            <a:ext cx="4254090" cy="4654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</a:rPr>
              <a:t>Connects candidate with the necessary resources</a:t>
            </a:r>
            <a:br>
              <a:rPr lang="en-US" sz="2800" dirty="0">
                <a:latin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Human Resources Administration (HRA) Benefits (SNAP, CASH etc.)</a:t>
            </a:r>
          </a:p>
          <a:p>
            <a:r>
              <a:rPr lang="en-US" sz="2000" dirty="0">
                <a:latin typeface="Calibri" panose="020F0502020204030204" pitchFamily="34" charset="0"/>
              </a:rPr>
              <a:t>Health Insurance</a:t>
            </a:r>
          </a:p>
          <a:p>
            <a:r>
              <a:rPr lang="en-US" sz="2000" dirty="0">
                <a:latin typeface="Calibri" panose="020F0502020204030204" pitchFamily="34" charset="0"/>
              </a:rPr>
              <a:t>Housing (shelter system, when necessary)</a:t>
            </a:r>
          </a:p>
          <a:p>
            <a:r>
              <a:rPr lang="en-US" sz="2000" dirty="0">
                <a:latin typeface="Calibri" panose="020F0502020204030204" pitchFamily="34" charset="0"/>
              </a:rPr>
              <a:t>Childcare</a:t>
            </a:r>
          </a:p>
          <a:p>
            <a:r>
              <a:rPr lang="en-US" sz="2000" dirty="0">
                <a:latin typeface="Calibri" panose="020F0502020204030204" pitchFamily="34" charset="0"/>
              </a:rPr>
              <a:t>Mental Health Counseling		</a:t>
            </a:r>
          </a:p>
          <a:p>
            <a:r>
              <a:rPr lang="en-US" sz="2000" dirty="0">
                <a:latin typeface="Calibri" panose="020F0502020204030204" pitchFamily="34" charset="0"/>
              </a:rPr>
              <a:t>Unemployment Benefits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2" y="2064774"/>
            <a:ext cx="3934670" cy="26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5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77" y="158496"/>
            <a:ext cx="7359445" cy="774492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Supportive Services During Pre-Apprenticeship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9470"/>
            <a:ext cx="4075472" cy="46546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</a:rPr>
              <a:t>Social Services facilitates the following workshops: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Wellness Workshop – promotes healthy choices to support long term success while in the program and beyond.  Areas covered physical, emotional, social, environmental wellness etc.</a:t>
            </a:r>
          </a:p>
          <a:p>
            <a:r>
              <a:rPr lang="en-US" sz="2400" dirty="0">
                <a:latin typeface="Calibri" panose="020F0502020204030204" pitchFamily="34" charset="0"/>
              </a:rPr>
              <a:t>Self Esteem – empowers the candidate with self awareness and self care.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3" y="1991032"/>
            <a:ext cx="3711675" cy="27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7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71" y="158496"/>
            <a:ext cx="7241458" cy="774492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Supportive Services During Pre-Apprenticeship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27109"/>
            <a:ext cx="7079226" cy="275784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Sexual Harassment – educates the candidate on the types of harassment in the workplace, how write a complaint/report, all through the use of situational scenarios.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Attends Midterm and Exit Evaluations</a:t>
            </a:r>
          </a:p>
        </p:txBody>
      </p:sp>
    </p:spTree>
    <p:extLst>
      <p:ext uri="{BB962C8B-B14F-4D97-AF65-F5344CB8AC3E}">
        <p14:creationId xmlns:p14="http://schemas.microsoft.com/office/powerpoint/2010/main" val="325835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Ongoing Supportive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3147"/>
            <a:ext cx="6908800" cy="3406775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Childcare</a:t>
            </a:r>
          </a:p>
          <a:p>
            <a:r>
              <a:rPr lang="en-US" sz="3200" dirty="0">
                <a:latin typeface="Calibri" panose="020F0502020204030204" pitchFamily="34" charset="0"/>
              </a:rPr>
              <a:t>Medical Benefits and Health Care</a:t>
            </a:r>
          </a:p>
          <a:p>
            <a:r>
              <a:rPr lang="en-US" sz="3200" dirty="0">
                <a:latin typeface="Calibri" panose="020F0502020204030204" pitchFamily="34" charset="0"/>
              </a:rPr>
              <a:t>Housing</a:t>
            </a:r>
          </a:p>
          <a:p>
            <a:r>
              <a:rPr lang="en-US" sz="3200" dirty="0">
                <a:latin typeface="Calibri" panose="020F0502020204030204" pitchFamily="34" charset="0"/>
              </a:rPr>
              <a:t>Public Assistance</a:t>
            </a:r>
          </a:p>
          <a:p>
            <a:r>
              <a:rPr lang="en-US" sz="3200" dirty="0">
                <a:latin typeface="Calibri" panose="020F0502020204030204" pitchFamily="34" charset="0"/>
              </a:rPr>
              <a:t>Unemployment Insurance Benefits</a:t>
            </a:r>
          </a:p>
          <a:p>
            <a:r>
              <a:rPr lang="en-US" sz="3200" dirty="0">
                <a:latin typeface="Calibri" panose="020F0502020204030204" pitchFamily="34" charset="0"/>
              </a:rPr>
              <a:t>Brief Counseling and Referrals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4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Ongoing Supportive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7896"/>
            <a:ext cx="6908800" cy="322979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LGBTQ Issues</a:t>
            </a:r>
          </a:p>
          <a:p>
            <a:r>
              <a:rPr lang="en-US" sz="3200" dirty="0">
                <a:latin typeface="Calibri" panose="020F0502020204030204" pitchFamily="34" charset="0"/>
              </a:rPr>
              <a:t>Crisis Intervention</a:t>
            </a:r>
          </a:p>
          <a:p>
            <a:r>
              <a:rPr lang="en-US" sz="3200" dirty="0">
                <a:latin typeface="Calibri" panose="020F0502020204030204" pitchFamily="34" charset="0"/>
              </a:rPr>
              <a:t>Domestic Violence (referrals)</a:t>
            </a:r>
          </a:p>
          <a:p>
            <a:r>
              <a:rPr lang="en-US" sz="3200" dirty="0">
                <a:latin typeface="Calibri" panose="020F0502020204030204" pitchFamily="34" charset="0"/>
              </a:rPr>
              <a:t>Conflict Resolution (referrals)</a:t>
            </a:r>
          </a:p>
          <a:p>
            <a:r>
              <a:rPr lang="en-US" sz="3200" dirty="0">
                <a:latin typeface="Calibri" panose="020F0502020204030204" pitchFamily="34" charset="0"/>
              </a:rPr>
              <a:t>Financial Literacy (referrals)</a:t>
            </a:r>
          </a:p>
          <a:p>
            <a:r>
              <a:rPr lang="en-US" sz="3200" dirty="0">
                <a:latin typeface="Calibri" panose="020F0502020204030204" pitchFamily="34" charset="0"/>
              </a:rPr>
              <a:t>Legal Issues (referrals)</a:t>
            </a:r>
          </a:p>
        </p:txBody>
      </p:sp>
    </p:spTree>
    <p:extLst>
      <p:ext uri="{BB962C8B-B14F-4D97-AF65-F5344CB8AC3E}">
        <p14:creationId xmlns:p14="http://schemas.microsoft.com/office/powerpoint/2010/main" val="280126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650" y="1737121"/>
            <a:ext cx="4837112" cy="5334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Donna Lenhoff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131625" y="2270521"/>
            <a:ext cx="4837112" cy="354807"/>
          </a:xfrm>
        </p:spPr>
        <p:txBody>
          <a:bodyPr>
            <a:noAutofit/>
          </a:bodyPr>
          <a:lstStyle/>
          <a:p>
            <a:r>
              <a:rPr lang="en-US" sz="3200" i="0" dirty="0">
                <a:latin typeface="Calibri" panose="020F0502020204030204" pitchFamily="34" charset="0"/>
              </a:rPr>
              <a:t>Senior Advisor</a:t>
            </a:r>
          </a:p>
          <a:p>
            <a:r>
              <a:rPr lang="en-US" sz="3200" i="0" dirty="0">
                <a:latin typeface="Calibri" panose="020F0502020204030204" pitchFamily="34" charset="0"/>
              </a:rPr>
              <a:t>Office of Apprenticeship, Employment and Training Administration</a:t>
            </a:r>
          </a:p>
          <a:p>
            <a:r>
              <a:rPr lang="en-US" sz="3200" i="0" dirty="0">
                <a:latin typeface="Calibri" panose="020F0502020204030204" pitchFamily="34" charset="0"/>
              </a:rPr>
              <a:t>U.S. Department of Labor</a:t>
            </a:r>
          </a:p>
          <a:p>
            <a:r>
              <a:rPr lang="en-US" sz="1600" dirty="0"/>
              <a:t>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6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6395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 Young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>
          <a:xfrm>
            <a:off x="1772084" y="3166938"/>
            <a:ext cx="5095324" cy="354865"/>
          </a:xfrm>
        </p:spPr>
        <p:txBody>
          <a:bodyPr/>
          <a:lstStyle/>
          <a:p>
            <a:r>
              <a:rPr lang="en-US" sz="2800" i="0" dirty="0"/>
              <a:t>Director of Social Services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72084" y="3967073"/>
            <a:ext cx="5557863" cy="35486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Nontraditional Employment of Women (NEW)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1772084" y="5232617"/>
            <a:ext cx="5095324" cy="354865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hlinkClick r:id="rId2"/>
              </a:rPr>
              <a:t>lyoung@new-nyc.org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half" idx="13"/>
          </p:nvPr>
        </p:nvSpPr>
        <p:spPr>
          <a:xfrm>
            <a:off x="1772084" y="4589775"/>
            <a:ext cx="5095324" cy="35486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(212) 627-6252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half" idx="13"/>
          </p:nvPr>
        </p:nvSpPr>
        <p:spPr>
          <a:xfrm>
            <a:off x="1772084" y="5587482"/>
            <a:ext cx="5095324" cy="354865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hlinkClick r:id="rId3"/>
              </a:rPr>
              <a:t>http://www.new-nyc.org/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4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70" y="1350348"/>
            <a:ext cx="5494337" cy="116859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Supportive Services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970" y="2902543"/>
            <a:ext cx="5240509" cy="893387"/>
          </a:xfrm>
        </p:spPr>
        <p:txBody>
          <a:bodyPr/>
          <a:lstStyle/>
          <a:p>
            <a:r>
              <a:rPr lang="en-US" sz="3200" b="1" cap="none" dirty="0">
                <a:latin typeface="Calibri" panose="020F0502020204030204" pitchFamily="34" charset="0"/>
              </a:rPr>
              <a:t>Julie Kuklinski </a:t>
            </a:r>
          </a:p>
          <a:p>
            <a:r>
              <a:rPr lang="en-US" sz="3200" cap="none" dirty="0">
                <a:latin typeface="Calibri" panose="020F0502020204030204" pitchFamily="34" charset="0"/>
              </a:rPr>
              <a:t>Program Director</a:t>
            </a:r>
            <a:br>
              <a:rPr lang="en-US" sz="3200" cap="none" dirty="0">
                <a:latin typeface="Calibri" panose="020F0502020204030204" pitchFamily="34" charset="0"/>
              </a:rPr>
            </a:br>
            <a:r>
              <a:rPr lang="en-US" sz="3200" cap="none" dirty="0">
                <a:latin typeface="Calibri" panose="020F0502020204030204" pitchFamily="34" charset="0"/>
              </a:rPr>
              <a:t>Women in Construction Program - Moore Community House</a:t>
            </a:r>
            <a:br>
              <a:rPr lang="en-US" cap="none" dirty="0"/>
            </a:br>
            <a:endParaRPr lang="en-US" i="1" cap="none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 t="3174" r="3175"/>
          <a:stretch/>
        </p:blipFill>
        <p:spPr bwMode="auto">
          <a:xfrm>
            <a:off x="6231638" y="270823"/>
            <a:ext cx="2045867" cy="385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38" y="4130739"/>
            <a:ext cx="2045867" cy="21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656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Julie Kuklinski, Program Director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6" y="1359015"/>
            <a:ext cx="6529647" cy="4355869"/>
          </a:xfrm>
        </p:spPr>
      </p:pic>
    </p:spTree>
    <p:extLst>
      <p:ext uri="{BB962C8B-B14F-4D97-AF65-F5344CB8AC3E}">
        <p14:creationId xmlns:p14="http://schemas.microsoft.com/office/powerpoint/2010/main" val="1875651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5" y="327614"/>
            <a:ext cx="7765026" cy="720214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MS WOMEN IN THE WORKFORCE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3458" y="1109166"/>
            <a:ext cx="7204252" cy="966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br>
              <a:rPr lang="en-US" sz="24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women make less than men and are concentrated in minimum wage jobs. this gender inequity prevents women from working their way to economic security.</a:t>
            </a:r>
            <a:br>
              <a:rPr lang="en-US" sz="3200" dirty="0">
                <a:latin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187" y="4135402"/>
            <a:ext cx="7012523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MINIMUM WAGE LEAVES FAMILIES BELOW POVERTY </a:t>
            </a:r>
          </a:p>
          <a:p>
            <a:pPr algn="ctr"/>
            <a:r>
              <a:rPr lang="en-US" sz="2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Mississippi Minimum Wage: $7.25</a:t>
            </a:r>
          </a:p>
          <a:p>
            <a:pPr algn="ctr"/>
            <a:r>
              <a:rPr lang="en-US" sz="2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Full-time Equivalent, 52 weeks/year: $15,080</a:t>
            </a:r>
          </a:p>
          <a:p>
            <a:pPr algn="ctr"/>
            <a:r>
              <a:rPr lang="en-US" sz="2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2016 Federal Poverty Level, Family of 2 (a mom and one child): $16,020    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4235909857"/>
              </p:ext>
            </p:extLst>
          </p:nvPr>
        </p:nvGraphicFramePr>
        <p:xfrm>
          <a:off x="95865" y="1941446"/>
          <a:ext cx="3890818" cy="221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19368189"/>
              </p:ext>
            </p:extLst>
          </p:nvPr>
        </p:nvGraphicFramePr>
        <p:xfrm>
          <a:off x="3986683" y="2014183"/>
          <a:ext cx="3601027" cy="218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418736" y="6164827"/>
            <a:ext cx="5310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Source: U.S. HHS ASPE, 2015 American Community Survey,  National Women’s Law Center (2015), https://</a:t>
            </a:r>
            <a:r>
              <a:rPr lang="en-US" sz="1000" dirty="0" err="1"/>
              <a:t>nwlc.org</a:t>
            </a:r>
            <a:r>
              <a:rPr lang="en-US" sz="1000" dirty="0"/>
              <a:t>/</a:t>
            </a:r>
            <a:r>
              <a:rPr lang="en-US" sz="1000" dirty="0" err="1"/>
              <a:t>wp</a:t>
            </a:r>
            <a:r>
              <a:rPr lang="en-US" sz="1000" dirty="0"/>
              <a:t>-content/uploads/2016/10/Women-and-the-Minimum-Wage-State-by-State-</a:t>
            </a:r>
            <a:r>
              <a:rPr lang="en-US" sz="1000" dirty="0" err="1"/>
              <a:t>Tables.pdf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5392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Moms  in MS Work, but are Stuck in Low-Wage Jobs 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57751357"/>
              </p:ext>
            </p:extLst>
          </p:nvPr>
        </p:nvGraphicFramePr>
        <p:xfrm>
          <a:off x="457200" y="1828799"/>
          <a:ext cx="3628103" cy="3377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fficeArt object"/>
          <p:cNvPicPr/>
          <p:nvPr/>
        </p:nvPicPr>
        <p:blipFill>
          <a:blip r:embed="rId3">
            <a:grayscl/>
            <a:extLst/>
          </a:blip>
          <a:stretch>
            <a:fillRect/>
          </a:stretch>
        </p:blipFill>
        <p:spPr>
          <a:xfrm>
            <a:off x="3724762" y="2109019"/>
            <a:ext cx="4504839" cy="23661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47741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07" y="147151"/>
            <a:ext cx="7561385" cy="77449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An Opportunity to Rethink Workforce Training for Low-Income Moms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MS Middle Skills Gap and Mississippi’s Low Workforce Participation </a:t>
            </a:r>
          </a:p>
          <a:p>
            <a:r>
              <a:rPr lang="en-US" sz="2800" dirty="0">
                <a:latin typeface="Calibri" panose="020F0502020204030204" pitchFamily="34" charset="0"/>
              </a:rPr>
              <a:t>Single Moms in MS Workforce</a:t>
            </a:r>
          </a:p>
          <a:p>
            <a:r>
              <a:rPr lang="en-US" sz="2800" dirty="0">
                <a:latin typeface="Calibri" panose="020F0502020204030204" pitchFamily="34" charset="0"/>
              </a:rPr>
              <a:t>Priority and the provision of child care for moms is essential, but not enough</a:t>
            </a:r>
          </a:p>
          <a:p>
            <a:r>
              <a:rPr lang="en-US" sz="2800" dirty="0">
                <a:latin typeface="Calibri" panose="020F0502020204030204" pitchFamily="34" charset="0"/>
              </a:rPr>
              <a:t>To disrupt occupational segregation and gender wage disparity, higher paying work for women in the realm of middle skills jobs</a:t>
            </a:r>
          </a:p>
        </p:txBody>
      </p:sp>
    </p:spTree>
    <p:extLst>
      <p:ext uri="{BB962C8B-B14F-4D97-AF65-F5344CB8AC3E}">
        <p14:creationId xmlns:p14="http://schemas.microsoft.com/office/powerpoint/2010/main" val="2972941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Moore Community House Women in Construction (MCH </a:t>
            </a:r>
            <a:r>
              <a:rPr lang="en-US" dirty="0" err="1">
                <a:latin typeface="Franklin Gothic Demi" panose="020B0703020102020204" pitchFamily="34" charset="0"/>
              </a:rPr>
              <a:t>WinC</a:t>
            </a:r>
            <a:r>
              <a:rPr lang="en-US" dirty="0">
                <a:latin typeface="Franklin Gothic Demi" panose="020B0703020102020204" pitchFamily="34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Lack of affordable child care is a major barrier </a:t>
            </a:r>
          </a:p>
          <a:p>
            <a:r>
              <a:rPr lang="en-US" dirty="0" err="1">
                <a:latin typeface="Calibri" panose="020F0502020204030204" pitchFamily="34" charset="0"/>
              </a:rPr>
              <a:t>WinC</a:t>
            </a:r>
            <a:r>
              <a:rPr lang="en-US" dirty="0">
                <a:latin typeface="Calibri" panose="020F0502020204030204" pitchFamily="34" charset="0"/>
              </a:rPr>
              <a:t> has an integrated, innovative program design enabled by the Strengthening Working Families Initiative (SWFI) grant and TANF </a:t>
            </a:r>
          </a:p>
          <a:p>
            <a:r>
              <a:rPr lang="en-US" dirty="0" err="1">
                <a:latin typeface="Calibri" panose="020F0502020204030204" pitchFamily="34" charset="0"/>
              </a:rPr>
              <a:t>WinC</a:t>
            </a:r>
            <a:r>
              <a:rPr lang="en-US" dirty="0">
                <a:latin typeface="Calibri" panose="020F0502020204030204" pitchFamily="34" charset="0"/>
              </a:rPr>
              <a:t> is an emerging best practice model for programs interested in pairing training and child care services.</a:t>
            </a:r>
          </a:p>
        </p:txBody>
      </p:sp>
    </p:spTree>
    <p:extLst>
      <p:ext uri="{BB962C8B-B14F-4D97-AF65-F5344CB8AC3E}">
        <p14:creationId xmlns:p14="http://schemas.microsoft.com/office/powerpoint/2010/main" val="4106374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39" y="269500"/>
            <a:ext cx="7842794" cy="774492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in Construction Program</a:t>
            </a:r>
          </a:p>
        </p:txBody>
      </p:sp>
      <p:pic>
        <p:nvPicPr>
          <p:cNvPr id="4" name="Picture 2" descr="https://scontent-atl3-1.xx.fbcdn.net/v/t1.0-9/1979734_724729264284242_2703786811225575987_n.jpg?oh=03c2f8792be0c9877470abe81544b497&amp;oe=57D26F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8" r="3520" b="24205"/>
          <a:stretch/>
        </p:blipFill>
        <p:spPr bwMode="auto">
          <a:xfrm>
            <a:off x="3171481" y="1431238"/>
            <a:ext cx="3104501" cy="16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431238"/>
            <a:ext cx="2891262" cy="1677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5261" r="4738" b="34665"/>
          <a:stretch/>
        </p:blipFill>
        <p:spPr>
          <a:xfrm>
            <a:off x="280219" y="3106976"/>
            <a:ext cx="1642116" cy="168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/>
          <a:stretch/>
        </p:blipFill>
        <p:spPr>
          <a:xfrm>
            <a:off x="1922335" y="3106976"/>
            <a:ext cx="2417717" cy="1675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001"/>
          <a:stretch/>
        </p:blipFill>
        <p:spPr>
          <a:xfrm>
            <a:off x="6275982" y="1431238"/>
            <a:ext cx="1788851" cy="335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-1" r="14847" b="6064"/>
          <a:stretch/>
        </p:blipFill>
        <p:spPr>
          <a:xfrm>
            <a:off x="4340052" y="3106977"/>
            <a:ext cx="1935930" cy="167573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2039" y="5004583"/>
            <a:ext cx="7919884" cy="322979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We recruit, train, place, &amp; retain women in apprenticeship and nontraditional occupations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5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91" y="158495"/>
            <a:ext cx="7373979" cy="774492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in Construction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56" y="4086863"/>
            <a:ext cx="1292966" cy="129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15" y="4086863"/>
            <a:ext cx="1292966" cy="129296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57601" y="4207276"/>
            <a:ext cx="436761" cy="43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A50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11111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1111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+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96" y="1610080"/>
            <a:ext cx="3463301" cy="2297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" b="4511"/>
          <a:stretch/>
        </p:blipFill>
        <p:spPr>
          <a:xfrm>
            <a:off x="457200" y="1610080"/>
            <a:ext cx="2803796" cy="42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8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0" y="187992"/>
            <a:ext cx="7521677" cy="774492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in Construction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1499" r="13398" b="590"/>
          <a:stretch/>
        </p:blipFill>
        <p:spPr>
          <a:xfrm>
            <a:off x="457200" y="1578077"/>
            <a:ext cx="3342738" cy="3451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66" t="42"/>
          <a:stretch/>
        </p:blipFill>
        <p:spPr>
          <a:xfrm>
            <a:off x="3799938" y="1578076"/>
            <a:ext cx="3901869" cy="34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83110"/>
            <a:ext cx="8019435" cy="414181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Women in Apprenticeship and Nontraditional Occupations (WANTO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) Act of 1992 authorized the U.S. Department of Labor to award grants to Community-based Organizations to assist employers and labor unions in promoting the recruitment, training, employment and retention of women in apprenticeship and nontraditional occupations.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The U.S. Department of Labor funded a total of $1,998,000 in grants to help women through the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WANTO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program, an initiative designed to recruit, train and retain women in high-skill occupations in advanced manufacturing, transportation, energy, construction, information technology and other industries.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350" b="1" dirty="0"/>
          </a:p>
          <a:p>
            <a:pPr marL="82296" indent="0">
              <a:buNone/>
            </a:pPr>
            <a:endParaRPr lang="en-US" sz="1350" b="1" dirty="0"/>
          </a:p>
          <a:p>
            <a:pPr marL="82296" indent="0">
              <a:buNone/>
            </a:pPr>
            <a:endParaRPr lang="en-US" sz="135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WANTO OVERVIEW</a:t>
            </a:r>
          </a:p>
        </p:txBody>
      </p:sp>
    </p:spTree>
    <p:extLst>
      <p:ext uri="{BB962C8B-B14F-4D97-AF65-F5344CB8AC3E}">
        <p14:creationId xmlns:p14="http://schemas.microsoft.com/office/powerpoint/2010/main" val="1083808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inC_tiff_for_Print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54" y="1060346"/>
            <a:ext cx="5615717" cy="374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A50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11111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11111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478" y="4808837"/>
            <a:ext cx="7044067" cy="1133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4000"/>
              </a:lnSpc>
              <a:spcAft>
                <a:spcPts val="600"/>
              </a:spcAft>
            </a:pPr>
            <a:r>
              <a:rPr lang="en-US" sz="2400" kern="1400" dirty="0">
                <a:latin typeface="Calibri" panose="020F0502020204030204" pitchFamily="34" charset="0"/>
              </a:rPr>
              <a:t>"I would like tomorrow to be a place where my daughters won’t have to be afraid, hold back, or settle  for less</a:t>
            </a:r>
            <a:r>
              <a:rPr lang="en-US" i="1" kern="1400" dirty="0">
                <a:latin typeface="Franklin Gothic Demi" panose="020B0703020102020204" pitchFamily="34" charset="0"/>
              </a:rPr>
              <a:t>” </a:t>
            </a:r>
            <a:endParaRPr lang="en-US" kern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27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085" y="2458762"/>
            <a:ext cx="5095324" cy="566738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Kuklinski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>
          <a:xfrm>
            <a:off x="1772084" y="3519265"/>
            <a:ext cx="5882328" cy="354865"/>
          </a:xfrm>
        </p:spPr>
        <p:txBody>
          <a:bodyPr/>
          <a:lstStyle/>
          <a:p>
            <a:r>
              <a:rPr 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Program Director</a:t>
            </a:r>
            <a:br>
              <a:rPr 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Women in Construction Program - Moore Community House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1772085" y="3083896"/>
            <a:ext cx="3840480" cy="274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1772084" y="5023224"/>
            <a:ext cx="6826225" cy="354865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hlinkClick r:id="rId2"/>
              </a:rPr>
              <a:t>julie.womeninconstruction@gmail.com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6308" y="5141537"/>
            <a:ext cx="607405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hlinkClick r:id="rId3"/>
              </a:rPr>
              <a:t>https://www.moorecommunityhouse.org/winc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2084" y="4309782"/>
            <a:ext cx="242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(228) 207-5265</a:t>
            </a:r>
          </a:p>
        </p:txBody>
      </p:sp>
    </p:spTree>
    <p:extLst>
      <p:ext uri="{BB962C8B-B14F-4D97-AF65-F5344CB8AC3E}">
        <p14:creationId xmlns:p14="http://schemas.microsoft.com/office/powerpoint/2010/main" val="369857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066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533" y="268199"/>
            <a:ext cx="6908800" cy="580869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6698" y="1381999"/>
            <a:ext cx="6858000" cy="3394472"/>
          </a:xfrm>
        </p:spPr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What other topics would you like to see presented?</a:t>
            </a:r>
          </a:p>
          <a:p>
            <a:pPr lvl="1">
              <a:buNone/>
            </a:pPr>
            <a:endParaRPr lang="en-US" sz="10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Mentoring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Tradeswomen Committees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Pre-apprenticeship Training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Gender Inclusive Curriculum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Sexual Harassment Prevention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EEO Compliance Resources </a:t>
            </a:r>
          </a:p>
          <a:p>
            <a:pPr lvl="1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4310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6084" y="736191"/>
            <a:ext cx="7506315" cy="3762067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Resource for Women in Apprenticeship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hlinkClick r:id="rId2"/>
              </a:rPr>
              <a:t> http://womeninapprenticeship.org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Center for Women’s Equity in Apprenticeship and Employment 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hlinkClick r:id="rId3"/>
              </a:rPr>
              <a:t>www.womensequitycenter.org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Department of Labor’s Apprenticeship US website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845" y="4262284"/>
            <a:ext cx="6901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D1C3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hlinkClick r:id="rId4"/>
              </a:rPr>
              <a:t>www.apprenticeshipusa.workforcegps.org/resources/2017/03/13/10/10/Expanding-Apprenticeship-for-Women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93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For More Information: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28750" y="2286001"/>
            <a:ext cx="6172200" cy="3394472"/>
          </a:xfrm>
        </p:spPr>
        <p:txBody>
          <a:bodyPr/>
          <a:lstStyle/>
          <a:p>
            <a:pPr>
              <a:buNone/>
            </a:pPr>
            <a:r>
              <a:rPr lang="en-US" sz="2700" dirty="0"/>
              <a:t>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6697" y="1378006"/>
            <a:ext cx="73963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>
                <a:latin typeface="Calibri" panose="020F0502020204030204" pitchFamily="34" charset="0"/>
              </a:rPr>
              <a:t>For more information on the WANTO grant, </a:t>
            </a:r>
          </a:p>
          <a:p>
            <a:pPr>
              <a:buNone/>
            </a:pPr>
            <a:r>
              <a:rPr lang="en-US" sz="2400" i="1" dirty="0">
                <a:latin typeface="Calibri" panose="020F0502020204030204" pitchFamily="34" charset="0"/>
              </a:rPr>
              <a:t>please contact the U.S. Department of Labor:</a:t>
            </a:r>
          </a:p>
          <a:p>
            <a:pPr>
              <a:buNone/>
            </a:pPr>
            <a:endParaRPr lang="en-US" sz="2400" i="1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Donna R. Lenhoff</a:t>
            </a:r>
          </a:p>
          <a:p>
            <a:r>
              <a:rPr lang="en-US" sz="2400" dirty="0">
                <a:latin typeface="Calibri" panose="020F0502020204030204" pitchFamily="34" charset="0"/>
              </a:rPr>
              <a:t>Senior Advisor</a:t>
            </a:r>
          </a:p>
          <a:p>
            <a:r>
              <a:rPr lang="en-US" sz="2400" dirty="0">
                <a:latin typeface="Calibri" panose="020F0502020204030204" pitchFamily="34" charset="0"/>
              </a:rPr>
              <a:t>Office of Apprenticeship, Employment and Training Administration</a:t>
            </a:r>
          </a:p>
          <a:p>
            <a:r>
              <a:rPr lang="en-US" sz="2400" dirty="0">
                <a:latin typeface="Calibri" panose="020F0502020204030204" pitchFamily="34" charset="0"/>
              </a:rPr>
              <a:t>U.S. Department of Labor</a:t>
            </a:r>
          </a:p>
          <a:p>
            <a:r>
              <a:rPr lang="en-US" sz="2400" u="sng" dirty="0">
                <a:latin typeface="Calibri" panose="020F0502020204030204" pitchFamily="34" charset="0"/>
                <a:hlinkClick r:id="rId3"/>
              </a:rPr>
              <a:t>lenhoff.donna@dol.gov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202-693-2687</a:t>
            </a:r>
          </a:p>
          <a:p>
            <a:pPr>
              <a:buNone/>
            </a:pPr>
            <a:r>
              <a:rPr lang="en-US" sz="2400" u="sng" dirty="0">
                <a:latin typeface="Calibri" panose="020F0502020204030204" pitchFamily="34" charset="0"/>
                <a:hlinkClick r:id="rId4" tooltip="http://www.doleta.gov/"/>
              </a:rPr>
              <a:t>http://www.doleta.gov/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61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7135" y="1639587"/>
            <a:ext cx="6953865" cy="3789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100" dirty="0"/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854" y="27268"/>
            <a:ext cx="8524568" cy="1129656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WANTO Regional Technical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Assistance Centers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65124" y="1639587"/>
            <a:ext cx="6641273" cy="3812746"/>
            <a:chOff x="363981" y="1425387"/>
            <a:chExt cx="8855031" cy="5083661"/>
          </a:xfrm>
        </p:grpSpPr>
        <p:grpSp>
          <p:nvGrpSpPr>
            <p:cNvPr id="6" name="Group 16"/>
            <p:cNvGrpSpPr/>
            <p:nvPr/>
          </p:nvGrpSpPr>
          <p:grpSpPr>
            <a:xfrm>
              <a:off x="423442" y="1425387"/>
              <a:ext cx="8297116" cy="4741209"/>
              <a:chOff x="423442" y="1425387"/>
              <a:chExt cx="8297116" cy="47412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42" y="1425387"/>
                <a:ext cx="8297116" cy="4741209"/>
              </a:xfrm>
              <a:prstGeom prst="rect">
                <a:avLst/>
              </a:prstGeom>
            </p:spPr>
          </p:pic>
          <p:grpSp>
            <p:nvGrpSpPr>
              <p:cNvPr id="11" name="Group 15"/>
              <p:cNvGrpSpPr/>
              <p:nvPr/>
            </p:nvGrpSpPr>
            <p:grpSpPr>
              <a:xfrm>
                <a:off x="676836" y="1963271"/>
                <a:ext cx="7255739" cy="1992071"/>
                <a:chOff x="676836" y="1963271"/>
                <a:chExt cx="7255739" cy="1992071"/>
              </a:xfrm>
            </p:grpSpPr>
            <p:sp>
              <p:nvSpPr>
                <p:cNvPr id="12" name="5-Point Star 8"/>
                <p:cNvSpPr/>
                <p:nvPr/>
              </p:nvSpPr>
              <p:spPr>
                <a:xfrm>
                  <a:off x="712694" y="1963271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3" name="5-Point Star 12"/>
                <p:cNvSpPr/>
                <p:nvPr/>
              </p:nvSpPr>
              <p:spPr>
                <a:xfrm>
                  <a:off x="676836" y="2316707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" name="5-Point Star 13"/>
                <p:cNvSpPr/>
                <p:nvPr/>
              </p:nvSpPr>
              <p:spPr>
                <a:xfrm>
                  <a:off x="747363" y="3726742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5" name="5-Point Star 14"/>
                <p:cNvSpPr/>
                <p:nvPr/>
              </p:nvSpPr>
              <p:spPr>
                <a:xfrm>
                  <a:off x="5625352" y="2968889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6" name="5-Point Star 15"/>
                <p:cNvSpPr/>
                <p:nvPr/>
              </p:nvSpPr>
              <p:spPr>
                <a:xfrm>
                  <a:off x="6347013" y="3158451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7" name="5-Point Star 16"/>
                <p:cNvSpPr/>
                <p:nvPr/>
              </p:nvSpPr>
              <p:spPr>
                <a:xfrm>
                  <a:off x="7690528" y="3259304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63981" y="5000943"/>
              <a:ext cx="710691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 panose="020F0502020204030204" pitchFamily="34" charset="0"/>
                </a:rPr>
                <a:t>Western WANTO Consortium</a:t>
              </a:r>
            </a:p>
            <a:p>
              <a:r>
                <a:rPr lang="en-US" sz="1350" dirty="0">
                  <a:latin typeface="Calibri" panose="020F0502020204030204" pitchFamily="34" charset="0"/>
                </a:rPr>
                <a:t>Oregon Tradeswomen, Inc.</a:t>
              </a:r>
            </a:p>
            <a:p>
              <a:r>
                <a:rPr lang="en-US" sz="1350" dirty="0">
                  <a:latin typeface="Calibri" panose="020F0502020204030204" pitchFamily="34" charset="0"/>
                </a:rPr>
                <a:t>Tradeswomen, Inc. (CA)</a:t>
              </a:r>
            </a:p>
            <a:p>
              <a:r>
                <a:rPr lang="en-US" sz="1350" dirty="0">
                  <a:latin typeface="Calibri" panose="020F0502020204030204" pitchFamily="34" charset="0"/>
                </a:rPr>
                <a:t>Apprenticeship and Nontraditional Employment for Women (ANEW – WA)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8138" y="2528535"/>
              <a:ext cx="268941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 panose="020F0502020204030204" pitchFamily="34" charset="0"/>
                </a:rPr>
                <a:t>Chicago Women in Trades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29599" y="1481794"/>
              <a:ext cx="268941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 panose="020F0502020204030204" pitchFamily="34" charset="0"/>
                </a:rPr>
                <a:t>Nontraditional Employment for Women (NEW NYC</a:t>
              </a:r>
              <a:r>
                <a:rPr lang="en-US" sz="1350" b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582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Survey Question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i="1" dirty="0">
                <a:solidFill>
                  <a:schemeClr val="tx1"/>
                </a:solidFill>
                <a:latin typeface="Calibri" panose="020F0502020204030204" pitchFamily="34" charset="0"/>
              </a:rPr>
              <a:t>What type of industry stakeholder are you?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Registered Apprenticeship Program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Employer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WIOA  / American Jobs Center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Community College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Community-based service program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Government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2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1243" y="1406741"/>
            <a:ext cx="6908800" cy="465461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1:00 </a:t>
            </a:r>
            <a:r>
              <a:rPr lang="en-US" sz="2400" dirty="0">
                <a:latin typeface="Calibri" panose="020F0502020204030204" pitchFamily="34" charset="0"/>
              </a:rPr>
              <a:t>| Department of Labor Introduction,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with Donna Lenhoff 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1:05</a:t>
            </a:r>
            <a:r>
              <a:rPr lang="en-US" sz="2400" dirty="0">
                <a:latin typeface="Calibri" panose="020F0502020204030204" pitchFamily="34" charset="0"/>
              </a:rPr>
              <a:t> | Research and Application, Maura Kelly, Portland State University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1:15 </a:t>
            </a:r>
            <a:r>
              <a:rPr lang="en-US" sz="2400" dirty="0">
                <a:latin typeface="Calibri" panose="020F0502020204030204" pitchFamily="34" charset="0"/>
              </a:rPr>
              <a:t>| Social Service Programming, Linda Young, Nontraditional Employment for Women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1:25</a:t>
            </a:r>
            <a:r>
              <a:rPr lang="en-US" sz="2400" dirty="0">
                <a:latin typeface="Calibri" panose="020F0502020204030204" pitchFamily="34" charset="0"/>
              </a:rPr>
              <a:t> | Funding Supportive Services, Julie Kuklinski, Moore Community House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1:35 </a:t>
            </a:r>
            <a:r>
              <a:rPr lang="en-US" sz="2400" dirty="0">
                <a:latin typeface="Calibri" panose="020F0502020204030204" pitchFamily="34" charset="0"/>
              </a:rPr>
              <a:t>|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Question and Answer, Chad </a:t>
            </a:r>
            <a:r>
              <a:rPr lang="en-US" sz="2400" dirty="0" err="1">
                <a:latin typeface="Calibri" panose="020F0502020204030204" pitchFamily="34" charset="0"/>
              </a:rPr>
              <a:t>Aleshire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</a:rPr>
              <a:t>2:00 </a:t>
            </a:r>
            <a:r>
              <a:rPr lang="en-US" sz="2400" dirty="0">
                <a:latin typeface="Calibri" panose="020F0502020204030204" pitchFamily="34" charset="0"/>
              </a:rPr>
              <a:t>| Thank you and Wrap up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9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4035283" y="1990859"/>
            <a:ext cx="4397517" cy="459267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 Young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263703" y="3984368"/>
            <a:ext cx="4306888" cy="477644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Kuklinski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Maura Kelly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97112" y="601415"/>
            <a:ext cx="4823216" cy="245398"/>
          </a:xfrm>
        </p:spPr>
        <p:txBody>
          <a:bodyPr/>
          <a:lstStyle/>
          <a:p>
            <a:r>
              <a:rPr lang="en-US" sz="2000" i="0" dirty="0">
                <a:latin typeface="Calibri" panose="020F0502020204030204" pitchFamily="34" charset="0"/>
              </a:rPr>
              <a:t>Associate Professor of Sociology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41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11"/>
          </p:nvPr>
        </p:nvSpPr>
        <p:spPr>
          <a:xfrm>
            <a:off x="2297113" y="1038226"/>
            <a:ext cx="4675187" cy="90785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Portland State University</a:t>
            </a:r>
          </a:p>
          <a:p>
            <a:r>
              <a:rPr lang="en-US" sz="2000" dirty="0">
                <a:latin typeface="Calibri" panose="020F0502020204030204" pitchFamily="34" charset="0"/>
              </a:rPr>
              <a:t>Portland, OR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>
          <a:xfrm>
            <a:off x="2263703" y="4448546"/>
            <a:ext cx="3970337" cy="274320"/>
          </a:xfrm>
        </p:spPr>
        <p:txBody>
          <a:bodyPr/>
          <a:lstStyle/>
          <a:p>
            <a:r>
              <a:rPr lang="en-US" sz="2000" i="0" dirty="0">
                <a:latin typeface="Calibri" panose="020F0502020204030204" pitchFamily="34" charset="0"/>
              </a:rPr>
              <a:t>Program Director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238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2245498" y="4780463"/>
            <a:ext cx="3970337" cy="83947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Moore Community House</a:t>
            </a:r>
          </a:p>
          <a:p>
            <a:r>
              <a:rPr lang="en-US" sz="2000" dirty="0">
                <a:latin typeface="Calibri" panose="020F0502020204030204" pitchFamily="34" charset="0"/>
              </a:rPr>
              <a:t>Biloxi, MS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6"/>
          </p:nvPr>
        </p:nvSpPr>
        <p:spPr>
          <a:xfrm>
            <a:off x="4035283" y="2513074"/>
            <a:ext cx="3970337" cy="274320"/>
          </a:xfrm>
        </p:spPr>
        <p:txBody>
          <a:bodyPr/>
          <a:lstStyle/>
          <a:p>
            <a:r>
              <a:rPr lang="en-US" sz="2000" i="0" dirty="0">
                <a:latin typeface="Calibri" panose="020F0502020204030204" pitchFamily="34" charset="0"/>
              </a:rPr>
              <a:t>Director of Social Services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half" idx="18"/>
          </p:nvPr>
        </p:nvSpPr>
        <p:spPr>
          <a:xfrm>
            <a:off x="4035283" y="2978744"/>
            <a:ext cx="5028367" cy="905256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Nontraditional Employment for Women (NEW) 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New York, NY</a:t>
            </a:r>
          </a:p>
        </p:txBody>
      </p:sp>
    </p:spTree>
    <p:extLst>
      <p:ext uri="{BB962C8B-B14F-4D97-AF65-F5344CB8AC3E}">
        <p14:creationId xmlns:p14="http://schemas.microsoft.com/office/powerpoint/2010/main" val="248205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1970" y="1940283"/>
            <a:ext cx="5494337" cy="1168599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Practices in Supportive Services: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Research in Oregon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cap="none" dirty="0">
                <a:latin typeface="Calibri" panose="020F0502020204030204" pitchFamily="34" charset="0"/>
              </a:rPr>
              <a:t>Maura Kelly</a:t>
            </a:r>
          </a:p>
          <a:p>
            <a:r>
              <a:rPr lang="en-US" sz="2800" cap="none" dirty="0">
                <a:latin typeface="Calibri" panose="020F0502020204030204" pitchFamily="34" charset="0"/>
              </a:rPr>
              <a:t>Associate Professor of Sociology</a:t>
            </a:r>
          </a:p>
          <a:p>
            <a:r>
              <a:rPr lang="en-US" sz="2800" cap="none" dirty="0">
                <a:latin typeface="Calibri" panose="020F0502020204030204" pitchFamily="34" charset="0"/>
              </a:rPr>
              <a:t>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42834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676&quot;&gt;&lt;object type=&quot;3&quot; unique_id=&quot;10678&quot;&gt;&lt;property id=&quot;20148&quot; value=&quot;5&quot;/&gt;&lt;property id=&quot;20300&quot; value=&quot;Slide 1 - &amp;quot;Best Practices in Supportive Services for Women in the Trades and Other occupations in which Women are Underreprese&quot;/&gt;&lt;property id=&quot;20307&quot; value=&quot;256&quot;/&gt;&lt;/object&gt;&lt;object type=&quot;3&quot; unique_id=&quot;10679&quot;&gt;&lt;property id=&quot;20148&quot; value=&quot;5&quot;/&gt;&lt;property id=&quot;20300&quot; value=&quot;Slide 2&quot;/&gt;&lt;property id=&quot;20307&quot; value=&quot;264&quot;/&gt;&lt;/object&gt;&lt;object type=&quot;3&quot; unique_id=&quot;10682&quot;&gt;&lt;property id=&quot;20148&quot; value=&quot;5&quot;/&gt;&lt;property id=&quot;20300&quot; value=&quot;Slide 8 - &amp;quot;Maura Kelly&amp;quot;&quot;/&gt;&lt;property id=&quot;20307&quot; value=&quot;261&quot;/&gt;&lt;/object&gt;&lt;object type=&quot;3&quot; unique_id=&quot;10684&quot;&gt;&lt;property id=&quot;20148&quot; value=&quot;5&quot;/&gt;&lt;property id=&quot;20300&quot; value=&quot;Slide 7&quot;/&gt;&lt;property id=&quot;20307&quot; value=&quot;270&quot;/&gt;&lt;/object&gt;&lt;object type=&quot;3&quot; unique_id=&quot;10686&quot;&gt;&lt;property id=&quot;20148&quot; value=&quot;5&quot;/&gt;&lt;property id=&quot;20300&quot; value=&quot;Slide 24 - &amp;quot;Intake Assessment&amp;quot;&quot;/&gt;&lt;property id=&quot;20307&quot; value=&quot;258&quot;/&gt;&lt;/object&gt;&lt;object type=&quot;3&quot; unique_id=&quot;10688&quot;&gt;&lt;property id=&quot;20148&quot; value=&quot;5&quot;/&gt;&lt;property id=&quot;20300&quot; value=&quot;Slide 44&quot;/&gt;&lt;property id=&quot;20307&quot; value=&quot;263&quot;/&gt;&lt;/object&gt;&lt;object type=&quot;3&quot; unique_id=&quot;10691&quot;&gt;&lt;property id=&quot;20148&quot; value=&quot;5&quot;/&gt;&lt;property id=&quot;20300&quot; value=&quot;Slide 42&quot;/&gt;&lt;property id=&quot;20307&quot; value=&quot;267&quot;/&gt;&lt;/object&gt;&lt;object type=&quot;3&quot; unique_id=&quot;10693&quot;&gt;&lt;property id=&quot;20148&quot; value=&quot;5&quot;/&gt;&lt;property id=&quot;20300&quot; value=&quot;Slide 46&quot;/&gt;&lt;property id=&quot;20307&quot; value=&quot;269&quot;/&gt;&lt;/object&gt;&lt;object type=&quot;3&quot; unique_id=&quot;21579&quot;&gt;&lt;property id=&quot;20148&quot; value=&quot;5&quot;/&gt;&lt;property id=&quot;20300&quot; value=&quot;Slide 3 - &amp;quot;Donna Lenhoff&amp;quot;&quot;/&gt;&lt;property id=&quot;20307&quot; value=&quot;275&quot;/&gt;&lt;/object&gt;&lt;object type=&quot;3&quot; unique_id=&quot;21581&quot;&gt;&lt;property id=&quot;20148&quot; value=&quot;5&quot;/&gt;&lt;property id=&quot;20300&quot; value=&quot;Slide 4 - &amp;quot;WANTO OVERVIEW&amp;quot;&quot;/&gt;&lt;property id=&quot;20307&quot; value=&quot;307&quot;/&gt;&lt;/object&gt;&lt;object type=&quot;3&quot; unique_id=&quot;21582&quot;&gt;&lt;property id=&quot;20148&quot; value=&quot;5&quot;/&gt;&lt;property id=&quot;20300&quot; value=&quot;Slide 5 - &amp;quot;WANTO Regional Technical  Assistance Centers&amp;quot;&quot;/&gt;&lt;property id=&quot;20307&quot; value=&quot;309&quot;/&gt;&lt;/object&gt;&lt;object type=&quot;3&quot; unique_id=&quot;21583&quot;&gt;&lt;property id=&quot;20148&quot; value=&quot;5&quot;/&gt;&lt;property id=&quot;20300&quot; value=&quot;Slide 6 - &amp;quot;Survey Question&amp;quot;&quot;/&gt;&lt;property id=&quot;20307&quot; value=&quot;308&quot;/&gt;&lt;/object&gt;&lt;object type=&quot;3&quot; unique_id=&quot;21584&quot;&gt;&lt;property id=&quot;20148&quot; value=&quot;5&quot;/&gt;&lt;property id=&quot;20300&quot; value=&quot;Slide 9 - &amp;quot;Best Practices in Supportive Services: Evaluation Research in Oregon&amp;quot;&quot;/&gt;&lt;property id=&quot;20307&quot; value=&quot;276&quot;/&gt;&lt;/object&gt;&lt;object type=&quot;3&quot; unique_id=&quot;21585&quot;&gt;&lt;property id=&quot;20148&quot; value=&quot;5&quot;/&gt;&lt;property id=&quot;20300&quot; value=&quot;Slide 10&quot;/&gt;&lt;property id=&quot;20307&quot; value=&quot;277&quot;/&gt;&lt;/object&gt;&lt;object type=&quot;3&quot; unique_id=&quot;21586&quot;&gt;&lt;property id=&quot;20148&quot; value=&quot;5&quot;/&gt;&lt;property id=&quot;20300&quot; value=&quot;Slide 11&quot;/&gt;&lt;property id=&quot;20307&quot; value=&quot;278&quot;/&gt;&lt;/object&gt;&lt;object type=&quot;3&quot; unique_id=&quot;21587&quot;&gt;&lt;property id=&quot;20148&quot; value=&quot;5&quot;/&gt;&lt;property id=&quot;20300&quot; value=&quot;Slide 12&quot;/&gt;&lt;property id=&quot;20307&quot; value=&quot;279&quot;/&gt;&lt;/object&gt;&lt;object type=&quot;3&quot; unique_id=&quot;21588&quot;&gt;&lt;property id=&quot;20148&quot; value=&quot;5&quot;/&gt;&lt;property id=&quot;20300&quot; value=&quot;Slide 13&quot;/&gt;&lt;property id=&quot;20307&quot; value=&quot;280&quot;/&gt;&lt;/object&gt;&lt;object type=&quot;3&quot; unique_id=&quot;21589&quot;&gt;&lt;property id=&quot;20148&quot; value=&quot;5&quot;/&gt;&lt;property id=&quot;20300&quot; value=&quot;Slide 14 - &amp;quot;New Apprentices in Oregon Heavy Highway Construction Trades by Race and Gender (2005-2015)&amp;quot;&quot;/&gt;&lt;property id=&quot;20307&quot; value=&quot;281&quot;/&gt;&lt;/object&gt;&lt;object type=&quot;3&quot; unique_id=&quot;21590&quot;&gt;&lt;property id=&quot;20148&quot; value=&quot;5&quot;/&gt;&lt;property id=&quot;20300&quot; value=&quot;Slide 15 - &amp;quot;Completion Rates of Recently Active Apprentices, by Race/Ethnicity and Gender (2014-2015) &amp;quot;&quot;/&gt;&lt;property id=&quot;20307&quot; value=&quot;282&quot;/&gt;&lt;/object&gt;&lt;object type=&quot;3&quot; unique_id=&quot;21591&quot;&gt;&lt;property id=&quot;20148&quot; value=&quot;5&quot;/&gt;&lt;property id=&quot;20300&quot; value=&quot;Slide 16 - &amp;quot;Percentage of Apprentices Completing Who are Women and People of Color, by Year&amp;quot;&quot;/&gt;&lt;property id=&quot;20307&quot; value=&quot;283&quot;/&gt;&lt;/object&gt;&lt;object type=&quot;3&quot; unique_id=&quot;21592&quot;&gt;&lt;property id=&quot;20148&quot; value=&quot;5&quot;/&gt;&lt;property id=&quot;20300&quot; value=&quot;Slide 17 - &amp;quot;Percentage of Apprentices in Eligible Trades Active in 2014-2015 Served by BOLI/ODOT Services, by Race/Ethnicity a&quot;/&gt;&lt;property id=&quot;20307&quot; value=&quot;284&quot;/&gt;&lt;/object&gt;&lt;object type=&quot;3&quot; unique_id=&quot;21593&quot;&gt;&lt;property id=&quot;20148&quot; value=&quot;5&quot;/&gt;&lt;property id=&quot;20300&quot; value=&quot;Slide 18 - &amp;quot;Number of Active Apprentices Who Completed a Pre-Apprenticeship Program, by Gender and Race/Ethnicity (2014-2015)&amp;quot;&quot;/&gt;&lt;property id=&quot;20307&quot; value=&quot;285&quot;/&gt;&lt;/object&gt;&lt;object type=&quot;3&quot; unique_id=&quot;21594&quot;&gt;&lt;property id=&quot;20148&quot; value=&quot;5&quot;/&gt;&lt;property id=&quot;20300&quot; value=&quot;Slide 19 - &amp;quot;Completion Rates Among Apprentices in Eligible Trades, by Receipt of BOLI/ODOT Supportive Services, by Gender and &quot;/&gt;&lt;property id=&quot;20307&quot; value=&quot;286&quot;/&gt;&lt;/object&gt;&lt;object type=&quot;3&quot; unique_id=&quot;21595&quot;&gt;&lt;property id=&quot;20148&quot; value=&quot;5&quot;/&gt;&lt;property id=&quot;20300&quot; value=&quot;Slide 20 - &amp;quot;Change in Log Odds of Completing an Apprenticeship when Receiving BOLI/ODOT Supportive Services, by Gender and Rac&quot;/&gt;&lt;property id=&quot;20307&quot; value=&quot;287&quot;/&gt;&lt;/object&gt;&lt;object type=&quot;3&quot; unique_id=&quot;21596&quot;&gt;&lt;property id=&quot;20148&quot; value=&quot;5&quot;/&gt;&lt;property id=&quot;20300&quot; value=&quot;Slide 21 - &amp;quot;Percentage of Apprentices in Eligible Trades Working as Journey Workers or in Construction after Apprenticeship, b&quot;/&gt;&lt;property id=&quot;20307&quot; value=&quot;288&quot;/&gt;&lt;/object&gt;&lt;object type=&quot;3&quot; unique_id=&quot;21597&quot;&gt;&lt;property id=&quot;20148&quot; value=&quot;5&quot;/&gt;&lt;property id=&quot;20300&quot; value=&quot;Slide 22 - &amp;quot;Maura Kelly&amp;quot;&quot;/&gt;&lt;property id=&quot;20307&quot; value=&quot;289&quot;/&gt;&lt;/object&gt;&lt;object type=&quot;3&quot; unique_id=&quot;21598&quot;&gt;&lt;property id=&quot;20148&quot; value=&quot;5&quot;/&gt;&lt;property id=&quot;20300&quot; value=&quot;Slide 23 - &amp;quot;Best Practices in Social Services&amp;quot;&quot;/&gt;&lt;property id=&quot;20307&quot; value=&quot;290&quot;/&gt;&lt;/object&gt;&lt;object type=&quot;3&quot; unique_id=&quot;21599&quot;&gt;&lt;property id=&quot;20148&quot; value=&quot;5&quot;/&gt;&lt;property id=&quot;20300&quot; value=&quot;Slide 25 - &amp;quot;Intake Assessment&amp;quot;&quot;/&gt;&lt;property id=&quot;20307&quot; value=&quot;292&quot;/&gt;&lt;/object&gt;&lt;object type=&quot;3&quot; unique_id=&quot;21600&quot;&gt;&lt;property id=&quot;20148&quot; value=&quot;5&quot;/&gt;&lt;property id=&quot;20300&quot; value=&quot;Slide 26 - &amp;quot;Supportive Services During Pre-Apprenticeship&amp;quot;&quot;/&gt;&lt;property id=&quot;20307&quot; value=&quot;293&quot;/&gt;&lt;/object&gt;&lt;object type=&quot;3&quot; unique_id=&quot;21601&quot;&gt;&lt;property id=&quot;20148&quot; value=&quot;5&quot;/&gt;&lt;property id=&quot;20300&quot; value=&quot;Slide 27 - &amp;quot;Supportive Services During Pre-Apprenticeship&amp;quot;&quot;/&gt;&lt;property id=&quot;20307&quot; value=&quot;294&quot;/&gt;&lt;/object&gt;&lt;object type=&quot;3&quot; unique_id=&quot;21602&quot;&gt;&lt;property id=&quot;20148&quot; value=&quot;5&quot;/&gt;&lt;property id=&quot;20300&quot; value=&quot;Slide 28 - &amp;quot;Ongoing Supportive Services&amp;quot;&quot;/&gt;&lt;property id=&quot;20307&quot; value=&quot;295&quot;/&gt;&lt;/object&gt;&lt;object type=&quot;3&quot; unique_id=&quot;21603&quot;&gt;&lt;property id=&quot;20148&quot; value=&quot;5&quot;/&gt;&lt;property id=&quot;20300&quot; value=&quot;Slide 29 - &amp;quot;Ongoing Supportive Services&amp;quot;&quot;/&gt;&lt;property id=&quot;20307&quot; value=&quot;296&quot;/&gt;&lt;/object&gt;&lt;object type=&quot;3&quot; unique_id=&quot;21604&quot;&gt;&lt;property id=&quot;20148&quot; value=&quot;5&quot;/&gt;&lt;property id=&quot;20300&quot; value=&quot;Slide 30 - &amp;quot;Linda Young&amp;quot;&quot;/&gt;&lt;property id=&quot;20307&quot; value=&quot;291&quot;/&gt;&lt;/object&gt;&lt;object type=&quot;3&quot; unique_id=&quot;21605&quot;&gt;&lt;property id=&quot;20148&quot; value=&quot;5&quot;/&gt;&lt;property id=&quot;20300&quot; value=&quot;Slide 31 - &amp;quot;Funding Supportive Services &amp;quot;&quot;/&gt;&lt;property id=&quot;20307&quot; value=&quot;297&quot;/&gt;&lt;/object&gt;&lt;object type=&quot;3&quot; unique_id=&quot;21606&quot;&gt;&lt;property id=&quot;20148&quot; value=&quot;5&quot;/&gt;&lt;property id=&quot;20300&quot; value=&quot;Slide 32 - &amp;quot;Julie Kuklinski, Program Director&amp;quot;&quot;/&gt;&lt;property id=&quot;20307&quot; value=&quot;312&quot;/&gt;&lt;/object&gt;&lt;object type=&quot;3&quot; unique_id=&quot;21607&quot;&gt;&lt;property id=&quot;20148&quot; value=&quot;5&quot;/&gt;&lt;property id=&quot;20300&quot; value=&quot;Slide 33 - &amp;quot;MS WOMEN IN THE WORKFORCE&amp;quot;&quot;/&gt;&lt;property id=&quot;20307&quot; value=&quot;299&quot;/&gt;&lt;/object&gt;&lt;object type=&quot;3&quot; unique_id=&quot;21608&quot;&gt;&lt;property id=&quot;20148&quot; value=&quot;5&quot;/&gt;&lt;property id=&quot;20300&quot; value=&quot;Slide 34 - &amp;quot;Single Moms  in MS Work, but are Stuck in Low-Wage Jobs &amp;quot;&quot;/&gt;&lt;property id=&quot;20307&quot; value=&quot;313&quot;/&gt;&lt;/object&gt;&lt;object type=&quot;3&quot; unique_id=&quot;21609&quot;&gt;&lt;property id=&quot;20148&quot; value=&quot;5&quot;/&gt;&lt;property id=&quot;20300&quot; value=&quot;Slide 35 - &amp;quot;An Opportunity to Rethink Workforce Training for Low-Income Moms &amp;quot;&quot;/&gt;&lt;property id=&quot;20307&quot; value=&quot;314&quot;/&gt;&lt;/object&gt;&lt;object type=&quot;3&quot; unique_id=&quot;21610&quot;&gt;&lt;property id=&quot;20148&quot; value=&quot;5&quot;/&gt;&lt;property id=&quot;20300&quot; value=&quot;Slide 36 - &amp;quot;Moore Community House Women in Construction (MCH WinC)&amp;quot;&quot;/&gt;&lt;property id=&quot;20307&quot; value=&quot;316&quot;/&gt;&lt;/object&gt;&lt;object type=&quot;3&quot; unique_id=&quot;21611&quot;&gt;&lt;property id=&quot;20148&quot; value=&quot;5&quot;/&gt;&lt;property id=&quot;20300&quot; value=&quot;Slide 37 - &amp;quot;Women in Construction Program&amp;quot;&quot;/&gt;&lt;property id=&quot;20307&quot; value=&quot;301&quot;/&gt;&lt;/object&gt;&lt;object type=&quot;3&quot; unique_id=&quot;21612&quot;&gt;&lt;property id=&quot;20148&quot; value=&quot;5&quot;/&gt;&lt;property id=&quot;20300&quot; value=&quot;Slide 38 - &amp;quot;Women in Construction Program&amp;quot;&quot;/&gt;&lt;property id=&quot;20307&quot; value=&quot;302&quot;/&gt;&lt;/object&gt;&lt;object type=&quot;3&quot; unique_id=&quot;21613&quot;&gt;&lt;property id=&quot;20148&quot; value=&quot;5&quot;/&gt;&lt;property id=&quot;20300&quot; value=&quot;Slide 39 - &amp;quot;Women in Construction Program&amp;quot;&quot;/&gt;&lt;property id=&quot;20307&quot; value=&quot;303&quot;/&gt;&lt;/object&gt;&lt;object type=&quot;3&quot; unique_id=&quot;21614&quot;&gt;&lt;property id=&quot;20148&quot; value=&quot;5&quot;/&gt;&lt;property id=&quot;20300&quot; value=&quot;Slide 40&quot;/&gt;&lt;property id=&quot;20307&quot; value=&quot;304&quot;/&gt;&lt;/object&gt;&lt;object type=&quot;3&quot; unique_id=&quot;21615&quot;&gt;&lt;property id=&quot;20148&quot; value=&quot;5&quot;/&gt;&lt;property id=&quot;20300&quot; value=&quot;Slide 41 - &amp;quot;Julie Kuklinski&amp;quot;&quot;/&gt;&lt;property id=&quot;20307&quot; value=&quot;298&quot;/&gt;&lt;/object&gt;&lt;object type=&quot;3&quot; unique_id=&quot;21616&quot;&gt;&lt;property id=&quot;20148&quot; value=&quot;5&quot;/&gt;&lt;property id=&quot;20300&quot; value=&quot;Slide 43 - &amp;quot;Survey Questions&amp;quot;&quot;/&gt;&lt;property id=&quot;20307&quot; value=&quot;310&quot;/&gt;&lt;/object&gt;&lt;object type=&quot;3&quot; unique_id=&quot;21617&quot;&gt;&lt;property id=&quot;20148&quot; value=&quot;5&quot;/&gt;&lt;property id=&quot;20300&quot; value=&quot;Slide 45 - &amp;quot;For More Information:&amp;quot;&quot;/&gt;&lt;property id=&quot;20307&quot; value=&quot;311&quot;/&gt;&lt;/object&gt;&lt;/object&gt;&lt;object type=&quot;8&quot; unique_id=&quot;1071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FBA55B8DA5045BFCD6003A0206EBB" ma:contentTypeVersion="0" ma:contentTypeDescription="Create a new document." ma:contentTypeScope="" ma:versionID="9af4df16691a9af1e934d66c9f31676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1FA3AD-3432-4526-89EB-7A5B323DB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AA1B5B-069E-4BDD-A79A-68D5FBCBDE3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C49AA9-F75E-4759-B9AE-64F2C0E5A5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10892</TotalTime>
  <Words>1412</Words>
  <Application>Microsoft Office PowerPoint</Application>
  <PresentationFormat>On-screen Show (4:3)</PresentationFormat>
  <Paragraphs>210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Franklin Gothic Demi</vt:lpstr>
      <vt:lpstr>Franklin Gothic Medium</vt:lpstr>
      <vt:lpstr>Impact</vt:lpstr>
      <vt:lpstr>Myriad Pro</vt:lpstr>
      <vt:lpstr>Myriad Pro Cond</vt:lpstr>
      <vt:lpstr>Times New Roman</vt:lpstr>
      <vt:lpstr>Wingdings</vt:lpstr>
      <vt:lpstr>Office Theme</vt:lpstr>
      <vt:lpstr>Best Practices in Supportive Services for Women in the Trades and Other occupations in which Women are Underrepresented</vt:lpstr>
      <vt:lpstr>PowerPoint Presentation</vt:lpstr>
      <vt:lpstr>Donna Lenhoff</vt:lpstr>
      <vt:lpstr>WANTO OVERVIEW</vt:lpstr>
      <vt:lpstr>WANTO Regional Technical  Assistance Centers</vt:lpstr>
      <vt:lpstr>Survey Question</vt:lpstr>
      <vt:lpstr>PowerPoint Presentation</vt:lpstr>
      <vt:lpstr>Maura Kelly</vt:lpstr>
      <vt:lpstr>Best Practices in Supportive Services: Evaluation Research in Oregon</vt:lpstr>
      <vt:lpstr>PowerPoint Presentation</vt:lpstr>
      <vt:lpstr>PowerPoint Presentation</vt:lpstr>
      <vt:lpstr>PowerPoint Presentation</vt:lpstr>
      <vt:lpstr>PowerPoint Presentation</vt:lpstr>
      <vt:lpstr>New Apprentices in Oregon Heavy Highway Construction Trades by Race and Gender (2005-2015)</vt:lpstr>
      <vt:lpstr>Completion Rates of Recently Active Apprentices, by Race/Ethnicity and Gender (2014-2015) </vt:lpstr>
      <vt:lpstr>Percentage of Apprentices Completing Who are Women and People of Color, by Year</vt:lpstr>
      <vt:lpstr>Percentage of Apprentices in Eligible Trades Active in 2014-2015 Served by BOLI/ODOT Services, by Race/Ethnicity and Gender</vt:lpstr>
      <vt:lpstr>Number of Active Apprentices Who Completed a Pre-Apprenticeship Program, by Gender and Race/Ethnicity (2014-2015)</vt:lpstr>
      <vt:lpstr>Completion Rates Among Apprentices in Eligible Trades, by Receipt of BOLI/ODOT Supportive Services, by Gender and Race/Ethnicity (2005-2015)</vt:lpstr>
      <vt:lpstr>Change in Log Odds of Completing an Apprenticeship when Receiving BOLI/ODOT Supportive Services, by Gender and Race/Ethnicity (2005-2015)</vt:lpstr>
      <vt:lpstr>Percentage of Apprentices in Eligible Trades Working as Journey Workers or in Construction after Apprenticeship, by Receipt of  Services, by Gender and Race/Ethnicity (2014-2015)</vt:lpstr>
      <vt:lpstr>Maura Kelly</vt:lpstr>
      <vt:lpstr>Best Practices in Social Services</vt:lpstr>
      <vt:lpstr>Intake Assessment</vt:lpstr>
      <vt:lpstr>Intake Assessment</vt:lpstr>
      <vt:lpstr>Supportive Services During Pre-Apprenticeship</vt:lpstr>
      <vt:lpstr>Supportive Services During Pre-Apprenticeship</vt:lpstr>
      <vt:lpstr>Ongoing Supportive Services</vt:lpstr>
      <vt:lpstr>Ongoing Supportive Services</vt:lpstr>
      <vt:lpstr>Linda Young</vt:lpstr>
      <vt:lpstr>Funding Supportive Services </vt:lpstr>
      <vt:lpstr>Julie Kuklinski, Program Director</vt:lpstr>
      <vt:lpstr>MS WOMEN IN THE WORKFORCE</vt:lpstr>
      <vt:lpstr>Single Moms  in MS Work, but are Stuck in Low-Wage Jobs </vt:lpstr>
      <vt:lpstr>An Opportunity to Rethink Workforce Training for Low-Income Moms </vt:lpstr>
      <vt:lpstr>Moore Community House Women in Construction (MCH WinC)</vt:lpstr>
      <vt:lpstr>Women in Construction Program</vt:lpstr>
      <vt:lpstr>Women in Construction Program</vt:lpstr>
      <vt:lpstr>Women in Construction Program</vt:lpstr>
      <vt:lpstr>PowerPoint Presentation</vt:lpstr>
      <vt:lpstr>Julie Kuklinski</vt:lpstr>
      <vt:lpstr>PowerPoint Presentation</vt:lpstr>
      <vt:lpstr>Survey Questions</vt:lpstr>
      <vt:lpstr>PowerPoint Presentation</vt:lpstr>
      <vt:lpstr>For More Information: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Medrano</dc:creator>
  <cp:lastModifiedBy>Laura Casertano</cp:lastModifiedBy>
  <cp:revision>185</cp:revision>
  <dcterms:created xsi:type="dcterms:W3CDTF">2014-04-10T03:33:57Z</dcterms:created>
  <dcterms:modified xsi:type="dcterms:W3CDTF">2017-06-28T15:16:40Z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0x010100618FBA55B8DA5045BFCD6003A0206EBB</vt:lpwstr>
  </property>
</Properties>
</file>