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7" r:id="rId2"/>
    <p:sldId id="268" r:id="rId3"/>
    <p:sldId id="270" r:id="rId4"/>
    <p:sldId id="272" r:id="rId5"/>
    <p:sldId id="273" r:id="rId6"/>
    <p:sldId id="274" r:id="rId7"/>
    <p:sldId id="314" r:id="rId8"/>
    <p:sldId id="311" r:id="rId9"/>
    <p:sldId id="317" r:id="rId10"/>
    <p:sldId id="315" r:id="rId11"/>
    <p:sldId id="313" r:id="rId12"/>
    <p:sldId id="282" r:id="rId13"/>
    <p:sldId id="284" r:id="rId14"/>
    <p:sldId id="291" r:id="rId15"/>
    <p:sldId id="286" r:id="rId16"/>
    <p:sldId id="287" r:id="rId17"/>
    <p:sldId id="288" r:id="rId18"/>
    <p:sldId id="289" r:id="rId19"/>
    <p:sldId id="290" r:id="rId20"/>
    <p:sldId id="285" r:id="rId21"/>
    <p:sldId id="277" r:id="rId22"/>
    <p:sldId id="294" r:id="rId23"/>
    <p:sldId id="302" r:id="rId24"/>
    <p:sldId id="295" r:id="rId25"/>
    <p:sldId id="301" r:id="rId26"/>
    <p:sldId id="303" r:id="rId27"/>
    <p:sldId id="305" r:id="rId28"/>
    <p:sldId id="304" r:id="rId29"/>
    <p:sldId id="307" r:id="rId30"/>
    <p:sldId id="306" r:id="rId31"/>
    <p:sldId id="297" r:id="rId32"/>
    <p:sldId id="299" r:id="rId33"/>
    <p:sldId id="310" r:id="rId34"/>
    <p:sldId id="309" r:id="rId35"/>
    <p:sldId id="292" r:id="rId36"/>
    <p:sldId id="278" r:id="rId37"/>
    <p:sldId id="322" r:id="rId38"/>
    <p:sldId id="318" r:id="rId39"/>
    <p:sldId id="319" r:id="rId40"/>
    <p:sldId id="321" r:id="rId41"/>
    <p:sldId id="281" r:id="rId42"/>
  </p:sldIdLst>
  <p:sldSz cx="9144000" cy="6858000" type="screen4x3"/>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Milstead" initials="K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C75"/>
    <a:srgbClr val="D9D519"/>
    <a:srgbClr val="BE9D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0231" autoAdjust="0"/>
  </p:normalViewPr>
  <p:slideViewPr>
    <p:cSldViewPr>
      <p:cViewPr varScale="1">
        <p:scale>
          <a:sx n="103" d="100"/>
          <a:sy n="103" d="100"/>
        </p:scale>
        <p:origin x="444" y="102"/>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4882A7-F7CA-4EB2-B8A9-2E06A710246C}" type="doc">
      <dgm:prSet loTypeId="urn:microsoft.com/office/officeart/2005/8/layout/hierarchy1" loCatId="hierarchy" qsTypeId="urn:microsoft.com/office/officeart/2005/8/quickstyle/simple1" qsCatId="simple" csTypeId="urn:microsoft.com/office/officeart/2005/8/colors/colorful1#1" csCatId="colorful" phldr="1"/>
      <dgm:spPr/>
      <dgm:t>
        <a:bodyPr/>
        <a:lstStyle/>
        <a:p>
          <a:endParaRPr lang="en-US"/>
        </a:p>
      </dgm:t>
    </dgm:pt>
    <dgm:pt modelId="{22A87FC4-489F-4084-8BE0-8459EECDB205}">
      <dgm:prSet phldrT="[Text]" custT="1"/>
      <dgm:spPr/>
      <dgm:t>
        <a:bodyPr/>
        <a:lstStyle/>
        <a:p>
          <a:r>
            <a:rPr lang="en-US" sz="2400" dirty="0"/>
            <a:t>TAACCCT Enrollee (B.1)</a:t>
          </a:r>
        </a:p>
      </dgm:t>
    </dgm:pt>
    <dgm:pt modelId="{249F8E3D-38CB-43E6-B3A6-18AFDD19D7CE}" type="parTrans" cxnId="{F8C62315-51C7-4042-B59F-7843CBEA3F8B}">
      <dgm:prSet/>
      <dgm:spPr/>
      <dgm:t>
        <a:bodyPr/>
        <a:lstStyle/>
        <a:p>
          <a:endParaRPr lang="en-US"/>
        </a:p>
      </dgm:t>
    </dgm:pt>
    <dgm:pt modelId="{79A1A639-C112-41DC-A09B-27076FDAB950}" type="sibTrans" cxnId="{F8C62315-51C7-4042-B59F-7843CBEA3F8B}">
      <dgm:prSet/>
      <dgm:spPr/>
      <dgm:t>
        <a:bodyPr/>
        <a:lstStyle/>
        <a:p>
          <a:endParaRPr lang="en-US"/>
        </a:p>
      </dgm:t>
    </dgm:pt>
    <dgm:pt modelId="{383771E0-670B-4CD7-8490-F6979FB204AC}">
      <dgm:prSet phldrT="[Text]" custT="1"/>
      <dgm:spPr/>
      <dgm:t>
        <a:bodyPr/>
        <a:lstStyle/>
        <a:p>
          <a:r>
            <a:rPr lang="en-US" sz="1200" dirty="0"/>
            <a:t>Completed TAACCCT Program (B.2)</a:t>
          </a:r>
        </a:p>
      </dgm:t>
    </dgm:pt>
    <dgm:pt modelId="{1E48CB0F-1B89-4A6A-B8B3-FDE34384E8E9}" type="parTrans" cxnId="{963488F9-7395-4ECE-8C7F-90E3CE7F1BB8}">
      <dgm:prSet/>
      <dgm:spPr/>
      <dgm:t>
        <a:bodyPr/>
        <a:lstStyle/>
        <a:p>
          <a:endParaRPr lang="en-US"/>
        </a:p>
      </dgm:t>
    </dgm:pt>
    <dgm:pt modelId="{051CCF7D-9295-4E4F-8F45-7FC4BA1725C7}" type="sibTrans" cxnId="{963488F9-7395-4ECE-8C7F-90E3CE7F1BB8}">
      <dgm:prSet/>
      <dgm:spPr/>
      <dgm:t>
        <a:bodyPr/>
        <a:lstStyle/>
        <a:p>
          <a:endParaRPr lang="en-US"/>
        </a:p>
      </dgm:t>
    </dgm:pt>
    <dgm:pt modelId="{63F85AA3-49B4-4B5E-AFA9-F128A5F4921B}">
      <dgm:prSet phldrT="[Text]" custT="1"/>
      <dgm:spPr/>
      <dgm:t>
        <a:bodyPr/>
        <a:lstStyle/>
        <a:p>
          <a:r>
            <a:rPr lang="en-US" sz="1200" dirty="0"/>
            <a:t>Still Enrolled in TAACCCT Program (B.3)</a:t>
          </a:r>
        </a:p>
      </dgm:t>
    </dgm:pt>
    <dgm:pt modelId="{040D1166-B2B6-4552-9DD4-40DC151B255E}" type="parTrans" cxnId="{BF7105AD-17F3-4B39-B97D-52BD4D4B9BC2}">
      <dgm:prSet/>
      <dgm:spPr/>
      <dgm:t>
        <a:bodyPr/>
        <a:lstStyle/>
        <a:p>
          <a:endParaRPr lang="en-US"/>
        </a:p>
      </dgm:t>
    </dgm:pt>
    <dgm:pt modelId="{2B0C2189-7C60-465B-8D74-BC554A70AED2}" type="sibTrans" cxnId="{BF7105AD-17F3-4B39-B97D-52BD4D4B9BC2}">
      <dgm:prSet/>
      <dgm:spPr/>
      <dgm:t>
        <a:bodyPr/>
        <a:lstStyle/>
        <a:p>
          <a:endParaRPr lang="en-US"/>
        </a:p>
      </dgm:t>
    </dgm:pt>
    <dgm:pt modelId="{55819757-D42B-459A-96EB-8F593374E0DE}">
      <dgm:prSet phldrT="[Text]" custT="1"/>
      <dgm:spPr/>
      <dgm:t>
        <a:bodyPr/>
        <a:lstStyle/>
        <a:p>
          <a:r>
            <a:rPr lang="en-US" sz="1200" dirty="0"/>
            <a:t>Still Enrolled in non-TAACCCT Program (B.4)</a:t>
          </a:r>
        </a:p>
        <a:p>
          <a:r>
            <a:rPr lang="en-US" sz="1200" dirty="0"/>
            <a:t>EXIT POINT</a:t>
          </a:r>
        </a:p>
      </dgm:t>
    </dgm:pt>
    <dgm:pt modelId="{9D9E5E8D-AF45-43B5-9FA3-D8F4A834D65F}" type="parTrans" cxnId="{9B88330D-A759-4527-B320-22F6A5F93AC7}">
      <dgm:prSet/>
      <dgm:spPr/>
      <dgm:t>
        <a:bodyPr/>
        <a:lstStyle/>
        <a:p>
          <a:endParaRPr lang="en-US"/>
        </a:p>
      </dgm:t>
    </dgm:pt>
    <dgm:pt modelId="{6BFB8C5F-07E0-4DAC-88A9-8B3BF26A0BA8}" type="sibTrans" cxnId="{9B88330D-A759-4527-B320-22F6A5F93AC7}">
      <dgm:prSet/>
      <dgm:spPr/>
      <dgm:t>
        <a:bodyPr/>
        <a:lstStyle/>
        <a:p>
          <a:endParaRPr lang="en-US"/>
        </a:p>
      </dgm:t>
    </dgm:pt>
    <dgm:pt modelId="{592353C8-7202-4359-A974-ECF1E89AD7BB}">
      <dgm:prSet phldrT="[Text]" custT="1"/>
      <dgm:spPr/>
      <dgm:t>
        <a:bodyPr/>
        <a:lstStyle/>
        <a:p>
          <a:r>
            <a:rPr lang="en-US" sz="1200" dirty="0"/>
            <a:t>Exit from Institution</a:t>
          </a:r>
        </a:p>
        <a:p>
          <a:r>
            <a:rPr lang="en-US" sz="800" dirty="0"/>
            <a:t>WITHOUT COMPLETING</a:t>
          </a:r>
        </a:p>
        <a:p>
          <a:r>
            <a:rPr lang="en-US" sz="1200" dirty="0"/>
            <a:t>(Not Reported - Derived from B.1-(B.2+B.3+B.4)</a:t>
          </a:r>
        </a:p>
        <a:p>
          <a:r>
            <a:rPr lang="en-US" sz="1200" dirty="0"/>
            <a:t>EXIT POINT</a:t>
          </a:r>
        </a:p>
      </dgm:t>
    </dgm:pt>
    <dgm:pt modelId="{AC16F7BE-6B87-4DEC-8EAE-91C41D8F95ED}" type="parTrans" cxnId="{320CD110-7497-43A3-8407-04011E3CDF3E}">
      <dgm:prSet/>
      <dgm:spPr/>
      <dgm:t>
        <a:bodyPr/>
        <a:lstStyle/>
        <a:p>
          <a:endParaRPr lang="en-US"/>
        </a:p>
      </dgm:t>
    </dgm:pt>
    <dgm:pt modelId="{6B04F2C9-8CC1-42D1-8DBE-8D57F93C6AD4}" type="sibTrans" cxnId="{320CD110-7497-43A3-8407-04011E3CDF3E}">
      <dgm:prSet/>
      <dgm:spPr/>
      <dgm:t>
        <a:bodyPr/>
        <a:lstStyle/>
        <a:p>
          <a:endParaRPr lang="en-US"/>
        </a:p>
      </dgm:t>
    </dgm:pt>
    <dgm:pt modelId="{66527F40-7269-4102-8633-AF50394FE867}" type="pres">
      <dgm:prSet presAssocID="{824882A7-F7CA-4EB2-B8A9-2E06A710246C}" presName="hierChild1" presStyleCnt="0">
        <dgm:presLayoutVars>
          <dgm:chPref val="1"/>
          <dgm:dir/>
          <dgm:animOne val="branch"/>
          <dgm:animLvl val="lvl"/>
          <dgm:resizeHandles/>
        </dgm:presLayoutVars>
      </dgm:prSet>
      <dgm:spPr/>
    </dgm:pt>
    <dgm:pt modelId="{A7F37D4E-AAD1-43DE-AF52-7E92CA11FB40}" type="pres">
      <dgm:prSet presAssocID="{22A87FC4-489F-4084-8BE0-8459EECDB205}" presName="hierRoot1" presStyleCnt="0"/>
      <dgm:spPr/>
    </dgm:pt>
    <dgm:pt modelId="{16479F84-A22D-4A42-811B-1ED04EB626DC}" type="pres">
      <dgm:prSet presAssocID="{22A87FC4-489F-4084-8BE0-8459EECDB205}" presName="composite" presStyleCnt="0"/>
      <dgm:spPr/>
    </dgm:pt>
    <dgm:pt modelId="{FD4D5BD0-7500-455C-8544-273E7C912A13}" type="pres">
      <dgm:prSet presAssocID="{22A87FC4-489F-4084-8BE0-8459EECDB205}" presName="background" presStyleLbl="node0" presStyleIdx="0" presStyleCnt="1"/>
      <dgm:spPr/>
    </dgm:pt>
    <dgm:pt modelId="{F6BAD736-9B63-453E-A880-603F53450307}" type="pres">
      <dgm:prSet presAssocID="{22A87FC4-489F-4084-8BE0-8459EECDB205}" presName="text" presStyleLbl="fgAcc0" presStyleIdx="0" presStyleCnt="1" custScaleX="401176" custScaleY="399116">
        <dgm:presLayoutVars>
          <dgm:chPref val="3"/>
        </dgm:presLayoutVars>
      </dgm:prSet>
      <dgm:spPr/>
    </dgm:pt>
    <dgm:pt modelId="{5AF19BE1-9687-44EF-92D4-D1A907322919}" type="pres">
      <dgm:prSet presAssocID="{22A87FC4-489F-4084-8BE0-8459EECDB205}" presName="hierChild2" presStyleCnt="0"/>
      <dgm:spPr/>
    </dgm:pt>
    <dgm:pt modelId="{4BEAF109-95B2-4075-9C31-11EB0BD0E197}" type="pres">
      <dgm:prSet presAssocID="{1E48CB0F-1B89-4A6A-B8B3-FDE34384E8E9}" presName="Name10" presStyleLbl="parChTrans1D2" presStyleIdx="0" presStyleCnt="4"/>
      <dgm:spPr/>
    </dgm:pt>
    <dgm:pt modelId="{C26E2621-1582-4B84-BC90-A6C22602E752}" type="pres">
      <dgm:prSet presAssocID="{383771E0-670B-4CD7-8490-F6979FB204AC}" presName="hierRoot2" presStyleCnt="0"/>
      <dgm:spPr/>
    </dgm:pt>
    <dgm:pt modelId="{FF052F7F-EDBD-4DC8-A612-3B5EFD472916}" type="pres">
      <dgm:prSet presAssocID="{383771E0-670B-4CD7-8490-F6979FB204AC}" presName="composite2" presStyleCnt="0"/>
      <dgm:spPr/>
    </dgm:pt>
    <dgm:pt modelId="{295AE661-1DE4-429F-8E1F-D686A4B1C44A}" type="pres">
      <dgm:prSet presAssocID="{383771E0-670B-4CD7-8490-F6979FB204AC}" presName="background2" presStyleLbl="node2" presStyleIdx="0" presStyleCnt="4"/>
      <dgm:spPr/>
    </dgm:pt>
    <dgm:pt modelId="{643BAF9A-CF28-4078-98F2-8C658054E87F}" type="pres">
      <dgm:prSet presAssocID="{383771E0-670B-4CD7-8490-F6979FB204AC}" presName="text2" presStyleLbl="fgAcc2" presStyleIdx="0" presStyleCnt="4" custScaleX="211226" custScaleY="232180" custLinFactNeighborX="-6838" custLinFactNeighborY="-1795">
        <dgm:presLayoutVars>
          <dgm:chPref val="3"/>
        </dgm:presLayoutVars>
      </dgm:prSet>
      <dgm:spPr/>
    </dgm:pt>
    <dgm:pt modelId="{67DAC6A3-F60E-4373-9044-5D086DF85906}" type="pres">
      <dgm:prSet presAssocID="{383771E0-670B-4CD7-8490-F6979FB204AC}" presName="hierChild3" presStyleCnt="0"/>
      <dgm:spPr/>
    </dgm:pt>
    <dgm:pt modelId="{F004DDBA-A6D6-4A0C-885B-C398155012D7}" type="pres">
      <dgm:prSet presAssocID="{040D1166-B2B6-4552-9DD4-40DC151B255E}" presName="Name10" presStyleLbl="parChTrans1D2" presStyleIdx="1" presStyleCnt="4"/>
      <dgm:spPr/>
    </dgm:pt>
    <dgm:pt modelId="{3CFCD021-B87A-4BD8-B3CB-536E87DDBC5A}" type="pres">
      <dgm:prSet presAssocID="{63F85AA3-49B4-4B5E-AFA9-F128A5F4921B}" presName="hierRoot2" presStyleCnt="0"/>
      <dgm:spPr/>
    </dgm:pt>
    <dgm:pt modelId="{73E03E5A-E67B-4934-B886-BC880801B387}" type="pres">
      <dgm:prSet presAssocID="{63F85AA3-49B4-4B5E-AFA9-F128A5F4921B}" presName="composite2" presStyleCnt="0"/>
      <dgm:spPr/>
    </dgm:pt>
    <dgm:pt modelId="{0A97C45F-988F-42DA-903C-6886F2291335}" type="pres">
      <dgm:prSet presAssocID="{63F85AA3-49B4-4B5E-AFA9-F128A5F4921B}" presName="background2" presStyleLbl="node2" presStyleIdx="1" presStyleCnt="4"/>
      <dgm:spPr/>
    </dgm:pt>
    <dgm:pt modelId="{2A9D59D6-B591-4ED3-A033-2D31566CF7F2}" type="pres">
      <dgm:prSet presAssocID="{63F85AA3-49B4-4B5E-AFA9-F128A5F4921B}" presName="text2" presStyleLbl="fgAcc2" presStyleIdx="1" presStyleCnt="4" custScaleX="254445" custScaleY="224636">
        <dgm:presLayoutVars>
          <dgm:chPref val="3"/>
        </dgm:presLayoutVars>
      </dgm:prSet>
      <dgm:spPr/>
    </dgm:pt>
    <dgm:pt modelId="{A5E9B38A-8C66-441D-BD14-61D4414406BC}" type="pres">
      <dgm:prSet presAssocID="{63F85AA3-49B4-4B5E-AFA9-F128A5F4921B}" presName="hierChild3" presStyleCnt="0"/>
      <dgm:spPr/>
    </dgm:pt>
    <dgm:pt modelId="{AFDB2497-7941-448B-BC99-2FD15A2118C4}" type="pres">
      <dgm:prSet presAssocID="{9D9E5E8D-AF45-43B5-9FA3-D8F4A834D65F}" presName="Name10" presStyleLbl="parChTrans1D2" presStyleIdx="2" presStyleCnt="4"/>
      <dgm:spPr/>
    </dgm:pt>
    <dgm:pt modelId="{06EA4E4C-0085-483D-8751-E16A71A8BE82}" type="pres">
      <dgm:prSet presAssocID="{55819757-D42B-459A-96EB-8F593374E0DE}" presName="hierRoot2" presStyleCnt="0"/>
      <dgm:spPr/>
    </dgm:pt>
    <dgm:pt modelId="{6BF47E03-7DB7-425B-92EB-D1A8E7BFCB29}" type="pres">
      <dgm:prSet presAssocID="{55819757-D42B-459A-96EB-8F593374E0DE}" presName="composite2" presStyleCnt="0"/>
      <dgm:spPr/>
    </dgm:pt>
    <dgm:pt modelId="{1B0A56A7-DCFA-4B96-9B75-4242F6560222}" type="pres">
      <dgm:prSet presAssocID="{55819757-D42B-459A-96EB-8F593374E0DE}" presName="background2" presStyleLbl="node2" presStyleIdx="2" presStyleCnt="4"/>
      <dgm:spPr/>
    </dgm:pt>
    <dgm:pt modelId="{4AC6D666-2507-439B-8DEA-326718B4CCCC}" type="pres">
      <dgm:prSet presAssocID="{55819757-D42B-459A-96EB-8F593374E0DE}" presName="text2" presStyleLbl="fgAcc2" presStyleIdx="2" presStyleCnt="4" custScaleX="251988" custScaleY="240143">
        <dgm:presLayoutVars>
          <dgm:chPref val="3"/>
        </dgm:presLayoutVars>
      </dgm:prSet>
      <dgm:spPr/>
    </dgm:pt>
    <dgm:pt modelId="{7779E7B8-9AE6-406F-B59A-CDC464D4F970}" type="pres">
      <dgm:prSet presAssocID="{55819757-D42B-459A-96EB-8F593374E0DE}" presName="hierChild3" presStyleCnt="0"/>
      <dgm:spPr/>
    </dgm:pt>
    <dgm:pt modelId="{94B1A5E8-0BA3-44EE-A8FE-474806AEB428}" type="pres">
      <dgm:prSet presAssocID="{AC16F7BE-6B87-4DEC-8EAE-91C41D8F95ED}" presName="Name10" presStyleLbl="parChTrans1D2" presStyleIdx="3" presStyleCnt="4"/>
      <dgm:spPr/>
    </dgm:pt>
    <dgm:pt modelId="{090CA15D-0DC3-4CF7-ADF7-A1C0960F3BF0}" type="pres">
      <dgm:prSet presAssocID="{592353C8-7202-4359-A974-ECF1E89AD7BB}" presName="hierRoot2" presStyleCnt="0"/>
      <dgm:spPr/>
    </dgm:pt>
    <dgm:pt modelId="{907E5D86-C17E-4651-8389-37004FF3D5EC}" type="pres">
      <dgm:prSet presAssocID="{592353C8-7202-4359-A974-ECF1E89AD7BB}" presName="composite2" presStyleCnt="0"/>
      <dgm:spPr/>
    </dgm:pt>
    <dgm:pt modelId="{CB04691B-1855-4DF0-AA58-6ED9FBFAC016}" type="pres">
      <dgm:prSet presAssocID="{592353C8-7202-4359-A974-ECF1E89AD7BB}" presName="background2" presStyleLbl="node2" presStyleIdx="3" presStyleCnt="4"/>
      <dgm:spPr/>
    </dgm:pt>
    <dgm:pt modelId="{C86F9808-DBF8-4C5E-B41D-AA03EB1058A5}" type="pres">
      <dgm:prSet presAssocID="{592353C8-7202-4359-A974-ECF1E89AD7BB}" presName="text2" presStyleLbl="fgAcc2" presStyleIdx="3" presStyleCnt="4" custScaleX="294072" custScaleY="350052">
        <dgm:presLayoutVars>
          <dgm:chPref val="3"/>
        </dgm:presLayoutVars>
      </dgm:prSet>
      <dgm:spPr/>
    </dgm:pt>
    <dgm:pt modelId="{A29BBE6F-F033-469A-AF21-F8BA0E79BFF7}" type="pres">
      <dgm:prSet presAssocID="{592353C8-7202-4359-A974-ECF1E89AD7BB}" presName="hierChild3" presStyleCnt="0"/>
      <dgm:spPr/>
    </dgm:pt>
  </dgm:ptLst>
  <dgm:cxnLst>
    <dgm:cxn modelId="{F0F9CE02-E322-4874-8E5D-5116EFC943D7}" type="presOf" srcId="{1E48CB0F-1B89-4A6A-B8B3-FDE34384E8E9}" destId="{4BEAF109-95B2-4075-9C31-11EB0BD0E197}" srcOrd="0" destOrd="0" presId="urn:microsoft.com/office/officeart/2005/8/layout/hierarchy1"/>
    <dgm:cxn modelId="{18CD060B-3363-4FA2-886A-FACA2E92A9DC}" type="presOf" srcId="{592353C8-7202-4359-A974-ECF1E89AD7BB}" destId="{C86F9808-DBF8-4C5E-B41D-AA03EB1058A5}" srcOrd="0" destOrd="0" presId="urn:microsoft.com/office/officeart/2005/8/layout/hierarchy1"/>
    <dgm:cxn modelId="{9B88330D-A759-4527-B320-22F6A5F93AC7}" srcId="{22A87FC4-489F-4084-8BE0-8459EECDB205}" destId="{55819757-D42B-459A-96EB-8F593374E0DE}" srcOrd="2" destOrd="0" parTransId="{9D9E5E8D-AF45-43B5-9FA3-D8F4A834D65F}" sibTransId="{6BFB8C5F-07E0-4DAC-88A9-8B3BF26A0BA8}"/>
    <dgm:cxn modelId="{320CD110-7497-43A3-8407-04011E3CDF3E}" srcId="{22A87FC4-489F-4084-8BE0-8459EECDB205}" destId="{592353C8-7202-4359-A974-ECF1E89AD7BB}" srcOrd="3" destOrd="0" parTransId="{AC16F7BE-6B87-4DEC-8EAE-91C41D8F95ED}" sibTransId="{6B04F2C9-8CC1-42D1-8DBE-8D57F93C6AD4}"/>
    <dgm:cxn modelId="{F8C62315-51C7-4042-B59F-7843CBEA3F8B}" srcId="{824882A7-F7CA-4EB2-B8A9-2E06A710246C}" destId="{22A87FC4-489F-4084-8BE0-8459EECDB205}" srcOrd="0" destOrd="0" parTransId="{249F8E3D-38CB-43E6-B3A6-18AFDD19D7CE}" sibTransId="{79A1A639-C112-41DC-A09B-27076FDAB950}"/>
    <dgm:cxn modelId="{1FDD5822-61AC-436A-A77F-32CB27ACD772}" type="presOf" srcId="{55819757-D42B-459A-96EB-8F593374E0DE}" destId="{4AC6D666-2507-439B-8DEA-326718B4CCCC}" srcOrd="0" destOrd="0" presId="urn:microsoft.com/office/officeart/2005/8/layout/hierarchy1"/>
    <dgm:cxn modelId="{5DF4A145-F3CD-4C4A-A731-D40A89358C46}" type="presOf" srcId="{9D9E5E8D-AF45-43B5-9FA3-D8F4A834D65F}" destId="{AFDB2497-7941-448B-BC99-2FD15A2118C4}" srcOrd="0" destOrd="0" presId="urn:microsoft.com/office/officeart/2005/8/layout/hierarchy1"/>
    <dgm:cxn modelId="{BE9CAA7B-9451-4B73-B6C1-11B21500F248}" type="presOf" srcId="{22A87FC4-489F-4084-8BE0-8459EECDB205}" destId="{F6BAD736-9B63-453E-A880-603F53450307}" srcOrd="0" destOrd="0" presId="urn:microsoft.com/office/officeart/2005/8/layout/hierarchy1"/>
    <dgm:cxn modelId="{753288AC-4960-4701-BB75-0EE47B7CAA07}" type="presOf" srcId="{383771E0-670B-4CD7-8490-F6979FB204AC}" destId="{643BAF9A-CF28-4078-98F2-8C658054E87F}" srcOrd="0" destOrd="0" presId="urn:microsoft.com/office/officeart/2005/8/layout/hierarchy1"/>
    <dgm:cxn modelId="{BF7105AD-17F3-4B39-B97D-52BD4D4B9BC2}" srcId="{22A87FC4-489F-4084-8BE0-8459EECDB205}" destId="{63F85AA3-49B4-4B5E-AFA9-F128A5F4921B}" srcOrd="1" destOrd="0" parTransId="{040D1166-B2B6-4552-9DD4-40DC151B255E}" sibTransId="{2B0C2189-7C60-465B-8D74-BC554A70AED2}"/>
    <dgm:cxn modelId="{E11130AE-0A41-49FF-8722-1865FA3EED26}" type="presOf" srcId="{63F85AA3-49B4-4B5E-AFA9-F128A5F4921B}" destId="{2A9D59D6-B591-4ED3-A033-2D31566CF7F2}" srcOrd="0" destOrd="0" presId="urn:microsoft.com/office/officeart/2005/8/layout/hierarchy1"/>
    <dgm:cxn modelId="{2E3716BA-0B3A-49EF-8EDD-F869C190EE27}" type="presOf" srcId="{AC16F7BE-6B87-4DEC-8EAE-91C41D8F95ED}" destId="{94B1A5E8-0BA3-44EE-A8FE-474806AEB428}" srcOrd="0" destOrd="0" presId="urn:microsoft.com/office/officeart/2005/8/layout/hierarchy1"/>
    <dgm:cxn modelId="{3D350DE5-4FDF-42F8-A018-8FBB102644C9}" type="presOf" srcId="{040D1166-B2B6-4552-9DD4-40DC151B255E}" destId="{F004DDBA-A6D6-4A0C-885B-C398155012D7}" srcOrd="0" destOrd="0" presId="urn:microsoft.com/office/officeart/2005/8/layout/hierarchy1"/>
    <dgm:cxn modelId="{963488F9-7395-4ECE-8C7F-90E3CE7F1BB8}" srcId="{22A87FC4-489F-4084-8BE0-8459EECDB205}" destId="{383771E0-670B-4CD7-8490-F6979FB204AC}" srcOrd="0" destOrd="0" parTransId="{1E48CB0F-1B89-4A6A-B8B3-FDE34384E8E9}" sibTransId="{051CCF7D-9295-4E4F-8F45-7FC4BA1725C7}"/>
    <dgm:cxn modelId="{EDF4BFFF-A578-481F-A97A-A657CB01280C}" type="presOf" srcId="{824882A7-F7CA-4EB2-B8A9-2E06A710246C}" destId="{66527F40-7269-4102-8633-AF50394FE867}" srcOrd="0" destOrd="0" presId="urn:microsoft.com/office/officeart/2005/8/layout/hierarchy1"/>
    <dgm:cxn modelId="{2E9B7C18-5D1C-4317-82DF-37927405AE12}" type="presParOf" srcId="{66527F40-7269-4102-8633-AF50394FE867}" destId="{A7F37D4E-AAD1-43DE-AF52-7E92CA11FB40}" srcOrd="0" destOrd="0" presId="urn:microsoft.com/office/officeart/2005/8/layout/hierarchy1"/>
    <dgm:cxn modelId="{9CBC0813-16D3-459C-833B-B65550788677}" type="presParOf" srcId="{A7F37D4E-AAD1-43DE-AF52-7E92CA11FB40}" destId="{16479F84-A22D-4A42-811B-1ED04EB626DC}" srcOrd="0" destOrd="0" presId="urn:microsoft.com/office/officeart/2005/8/layout/hierarchy1"/>
    <dgm:cxn modelId="{047861A1-9B23-45E2-88C5-E88AB8FDA9C4}" type="presParOf" srcId="{16479F84-A22D-4A42-811B-1ED04EB626DC}" destId="{FD4D5BD0-7500-455C-8544-273E7C912A13}" srcOrd="0" destOrd="0" presId="urn:microsoft.com/office/officeart/2005/8/layout/hierarchy1"/>
    <dgm:cxn modelId="{04EFA8A5-35E3-4B75-B4A7-079452099132}" type="presParOf" srcId="{16479F84-A22D-4A42-811B-1ED04EB626DC}" destId="{F6BAD736-9B63-453E-A880-603F53450307}" srcOrd="1" destOrd="0" presId="urn:microsoft.com/office/officeart/2005/8/layout/hierarchy1"/>
    <dgm:cxn modelId="{684D27BD-7602-48CC-AB40-70FC27FDAB19}" type="presParOf" srcId="{A7F37D4E-AAD1-43DE-AF52-7E92CA11FB40}" destId="{5AF19BE1-9687-44EF-92D4-D1A907322919}" srcOrd="1" destOrd="0" presId="urn:microsoft.com/office/officeart/2005/8/layout/hierarchy1"/>
    <dgm:cxn modelId="{E34D03C1-4531-46FA-BC64-9CEA8ED608B6}" type="presParOf" srcId="{5AF19BE1-9687-44EF-92D4-D1A907322919}" destId="{4BEAF109-95B2-4075-9C31-11EB0BD0E197}" srcOrd="0" destOrd="0" presId="urn:microsoft.com/office/officeart/2005/8/layout/hierarchy1"/>
    <dgm:cxn modelId="{C4EE8532-F99D-475F-BA50-8866393A5F72}" type="presParOf" srcId="{5AF19BE1-9687-44EF-92D4-D1A907322919}" destId="{C26E2621-1582-4B84-BC90-A6C22602E752}" srcOrd="1" destOrd="0" presId="urn:microsoft.com/office/officeart/2005/8/layout/hierarchy1"/>
    <dgm:cxn modelId="{9F11688B-B4BE-4B23-9E19-73C7A433BA10}" type="presParOf" srcId="{C26E2621-1582-4B84-BC90-A6C22602E752}" destId="{FF052F7F-EDBD-4DC8-A612-3B5EFD472916}" srcOrd="0" destOrd="0" presId="urn:microsoft.com/office/officeart/2005/8/layout/hierarchy1"/>
    <dgm:cxn modelId="{7AC92EAD-97DC-40C1-9DE7-AE8448D4E016}" type="presParOf" srcId="{FF052F7F-EDBD-4DC8-A612-3B5EFD472916}" destId="{295AE661-1DE4-429F-8E1F-D686A4B1C44A}" srcOrd="0" destOrd="0" presId="urn:microsoft.com/office/officeart/2005/8/layout/hierarchy1"/>
    <dgm:cxn modelId="{E9DF812F-35A0-4907-86B3-9DE0FFBDF00F}" type="presParOf" srcId="{FF052F7F-EDBD-4DC8-A612-3B5EFD472916}" destId="{643BAF9A-CF28-4078-98F2-8C658054E87F}" srcOrd="1" destOrd="0" presId="urn:microsoft.com/office/officeart/2005/8/layout/hierarchy1"/>
    <dgm:cxn modelId="{C0DB7DFF-9D45-4D4E-9A20-827B9D05B54D}" type="presParOf" srcId="{C26E2621-1582-4B84-BC90-A6C22602E752}" destId="{67DAC6A3-F60E-4373-9044-5D086DF85906}" srcOrd="1" destOrd="0" presId="urn:microsoft.com/office/officeart/2005/8/layout/hierarchy1"/>
    <dgm:cxn modelId="{347FB52B-FC40-4716-84F7-73D54CB7CDF7}" type="presParOf" srcId="{5AF19BE1-9687-44EF-92D4-D1A907322919}" destId="{F004DDBA-A6D6-4A0C-885B-C398155012D7}" srcOrd="2" destOrd="0" presId="urn:microsoft.com/office/officeart/2005/8/layout/hierarchy1"/>
    <dgm:cxn modelId="{8CB9ACA7-09BD-4F92-AD7B-60D0803EB137}" type="presParOf" srcId="{5AF19BE1-9687-44EF-92D4-D1A907322919}" destId="{3CFCD021-B87A-4BD8-B3CB-536E87DDBC5A}" srcOrd="3" destOrd="0" presId="urn:microsoft.com/office/officeart/2005/8/layout/hierarchy1"/>
    <dgm:cxn modelId="{B739A1E5-534C-4EC3-A651-171EB3C43B64}" type="presParOf" srcId="{3CFCD021-B87A-4BD8-B3CB-536E87DDBC5A}" destId="{73E03E5A-E67B-4934-B886-BC880801B387}" srcOrd="0" destOrd="0" presId="urn:microsoft.com/office/officeart/2005/8/layout/hierarchy1"/>
    <dgm:cxn modelId="{BAC3D5B2-7539-4BB5-A4E4-CF25A64AEF61}" type="presParOf" srcId="{73E03E5A-E67B-4934-B886-BC880801B387}" destId="{0A97C45F-988F-42DA-903C-6886F2291335}" srcOrd="0" destOrd="0" presId="urn:microsoft.com/office/officeart/2005/8/layout/hierarchy1"/>
    <dgm:cxn modelId="{678B52AF-C277-4999-A81B-C5F46ED92259}" type="presParOf" srcId="{73E03E5A-E67B-4934-B886-BC880801B387}" destId="{2A9D59D6-B591-4ED3-A033-2D31566CF7F2}" srcOrd="1" destOrd="0" presId="urn:microsoft.com/office/officeart/2005/8/layout/hierarchy1"/>
    <dgm:cxn modelId="{1D6DA5D4-FC61-47D7-A11D-30565F909723}" type="presParOf" srcId="{3CFCD021-B87A-4BD8-B3CB-536E87DDBC5A}" destId="{A5E9B38A-8C66-441D-BD14-61D4414406BC}" srcOrd="1" destOrd="0" presId="urn:microsoft.com/office/officeart/2005/8/layout/hierarchy1"/>
    <dgm:cxn modelId="{A9A0F927-5523-478B-8621-7625FD606E55}" type="presParOf" srcId="{5AF19BE1-9687-44EF-92D4-D1A907322919}" destId="{AFDB2497-7941-448B-BC99-2FD15A2118C4}" srcOrd="4" destOrd="0" presId="urn:microsoft.com/office/officeart/2005/8/layout/hierarchy1"/>
    <dgm:cxn modelId="{24EC82D4-7202-4812-9C43-880873FF62D5}" type="presParOf" srcId="{5AF19BE1-9687-44EF-92D4-D1A907322919}" destId="{06EA4E4C-0085-483D-8751-E16A71A8BE82}" srcOrd="5" destOrd="0" presId="urn:microsoft.com/office/officeart/2005/8/layout/hierarchy1"/>
    <dgm:cxn modelId="{AC277C52-9C61-498A-B8C7-AFA1D2067647}" type="presParOf" srcId="{06EA4E4C-0085-483D-8751-E16A71A8BE82}" destId="{6BF47E03-7DB7-425B-92EB-D1A8E7BFCB29}" srcOrd="0" destOrd="0" presId="urn:microsoft.com/office/officeart/2005/8/layout/hierarchy1"/>
    <dgm:cxn modelId="{5DFFA62B-C1CF-43A9-AA96-A665C1C433B2}" type="presParOf" srcId="{6BF47E03-7DB7-425B-92EB-D1A8E7BFCB29}" destId="{1B0A56A7-DCFA-4B96-9B75-4242F6560222}" srcOrd="0" destOrd="0" presId="urn:microsoft.com/office/officeart/2005/8/layout/hierarchy1"/>
    <dgm:cxn modelId="{8E6E7C78-C3A4-4206-AE83-C42B66F15FB3}" type="presParOf" srcId="{6BF47E03-7DB7-425B-92EB-D1A8E7BFCB29}" destId="{4AC6D666-2507-439B-8DEA-326718B4CCCC}" srcOrd="1" destOrd="0" presId="urn:microsoft.com/office/officeart/2005/8/layout/hierarchy1"/>
    <dgm:cxn modelId="{EDB56025-795B-4D2F-A32A-B361986A0553}" type="presParOf" srcId="{06EA4E4C-0085-483D-8751-E16A71A8BE82}" destId="{7779E7B8-9AE6-406F-B59A-CDC464D4F970}" srcOrd="1" destOrd="0" presId="urn:microsoft.com/office/officeart/2005/8/layout/hierarchy1"/>
    <dgm:cxn modelId="{5969658D-57AA-4E8A-BB95-6FA71CE5E403}" type="presParOf" srcId="{5AF19BE1-9687-44EF-92D4-D1A907322919}" destId="{94B1A5E8-0BA3-44EE-A8FE-474806AEB428}" srcOrd="6" destOrd="0" presId="urn:microsoft.com/office/officeart/2005/8/layout/hierarchy1"/>
    <dgm:cxn modelId="{DCB6C8B7-C798-4852-B423-E28C0E401890}" type="presParOf" srcId="{5AF19BE1-9687-44EF-92D4-D1A907322919}" destId="{090CA15D-0DC3-4CF7-ADF7-A1C0960F3BF0}" srcOrd="7" destOrd="0" presId="urn:microsoft.com/office/officeart/2005/8/layout/hierarchy1"/>
    <dgm:cxn modelId="{468D5A91-60FC-4060-8264-416D98012074}" type="presParOf" srcId="{090CA15D-0DC3-4CF7-ADF7-A1C0960F3BF0}" destId="{907E5D86-C17E-4651-8389-37004FF3D5EC}" srcOrd="0" destOrd="0" presId="urn:microsoft.com/office/officeart/2005/8/layout/hierarchy1"/>
    <dgm:cxn modelId="{530E4521-67F3-4602-992D-5D8EFE0ACA95}" type="presParOf" srcId="{907E5D86-C17E-4651-8389-37004FF3D5EC}" destId="{CB04691B-1855-4DF0-AA58-6ED9FBFAC016}" srcOrd="0" destOrd="0" presId="urn:microsoft.com/office/officeart/2005/8/layout/hierarchy1"/>
    <dgm:cxn modelId="{F018BA54-F7F6-4781-989D-12AD365E2F1E}" type="presParOf" srcId="{907E5D86-C17E-4651-8389-37004FF3D5EC}" destId="{C86F9808-DBF8-4C5E-B41D-AA03EB1058A5}" srcOrd="1" destOrd="0" presId="urn:microsoft.com/office/officeart/2005/8/layout/hierarchy1"/>
    <dgm:cxn modelId="{3AD729B5-29CD-4ED2-9266-E856E519739A}" type="presParOf" srcId="{090CA15D-0DC3-4CF7-ADF7-A1C0960F3BF0}" destId="{A29BBE6F-F033-469A-AF21-F8BA0E79BFF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4882A7-F7CA-4EB2-B8A9-2E06A710246C}" type="doc">
      <dgm:prSet loTypeId="urn:microsoft.com/office/officeart/2005/8/layout/hierarchy1" loCatId="hierarchy" qsTypeId="urn:microsoft.com/office/officeart/2005/8/quickstyle/simple1" qsCatId="simple" csTypeId="urn:microsoft.com/office/officeart/2005/8/colors/colorful1#1" csCatId="colorful" phldr="1"/>
      <dgm:spPr/>
      <dgm:t>
        <a:bodyPr/>
        <a:lstStyle/>
        <a:p>
          <a:endParaRPr lang="en-US"/>
        </a:p>
      </dgm:t>
    </dgm:pt>
    <dgm:pt modelId="{22A87FC4-489F-4084-8BE0-8459EECDB205}">
      <dgm:prSet phldrT="[Text]" custT="1"/>
      <dgm:spPr/>
      <dgm:t>
        <a:bodyPr/>
        <a:lstStyle/>
        <a:p>
          <a:r>
            <a:rPr lang="en-US" sz="2400" dirty="0"/>
            <a:t>TAACCCT Enrollee (B.1)</a:t>
          </a:r>
        </a:p>
      </dgm:t>
    </dgm:pt>
    <dgm:pt modelId="{249F8E3D-38CB-43E6-B3A6-18AFDD19D7CE}" type="parTrans" cxnId="{F8C62315-51C7-4042-B59F-7843CBEA3F8B}">
      <dgm:prSet/>
      <dgm:spPr/>
      <dgm:t>
        <a:bodyPr/>
        <a:lstStyle/>
        <a:p>
          <a:endParaRPr lang="en-US"/>
        </a:p>
      </dgm:t>
    </dgm:pt>
    <dgm:pt modelId="{79A1A639-C112-41DC-A09B-27076FDAB950}" type="sibTrans" cxnId="{F8C62315-51C7-4042-B59F-7843CBEA3F8B}">
      <dgm:prSet/>
      <dgm:spPr/>
      <dgm:t>
        <a:bodyPr/>
        <a:lstStyle/>
        <a:p>
          <a:endParaRPr lang="en-US"/>
        </a:p>
      </dgm:t>
    </dgm:pt>
    <dgm:pt modelId="{383771E0-670B-4CD7-8490-F6979FB204AC}">
      <dgm:prSet phldrT="[Text]" custT="1"/>
      <dgm:spPr/>
      <dgm:t>
        <a:bodyPr/>
        <a:lstStyle/>
        <a:p>
          <a:r>
            <a:rPr lang="en-US" sz="1200"/>
            <a:t>Completed TAACCCT Program (B.2)</a:t>
          </a:r>
        </a:p>
      </dgm:t>
    </dgm:pt>
    <dgm:pt modelId="{1E48CB0F-1B89-4A6A-B8B3-FDE34384E8E9}" type="parTrans" cxnId="{963488F9-7395-4ECE-8C7F-90E3CE7F1BB8}">
      <dgm:prSet/>
      <dgm:spPr/>
      <dgm:t>
        <a:bodyPr/>
        <a:lstStyle/>
        <a:p>
          <a:endParaRPr lang="en-US"/>
        </a:p>
      </dgm:t>
    </dgm:pt>
    <dgm:pt modelId="{051CCF7D-9295-4E4F-8F45-7FC4BA1725C7}" type="sibTrans" cxnId="{963488F9-7395-4ECE-8C7F-90E3CE7F1BB8}">
      <dgm:prSet/>
      <dgm:spPr/>
      <dgm:t>
        <a:bodyPr/>
        <a:lstStyle/>
        <a:p>
          <a:endParaRPr lang="en-US"/>
        </a:p>
      </dgm:t>
    </dgm:pt>
    <dgm:pt modelId="{7A62BA8F-D0C1-4ECA-91F4-84EE754843C6}">
      <dgm:prSet custT="1"/>
      <dgm:spPr/>
      <dgm:t>
        <a:bodyPr/>
        <a:lstStyle/>
        <a:p>
          <a:r>
            <a:rPr lang="en-US" sz="1000" dirty="0"/>
            <a:t>Number of TAACCCT Credit Hours Completed (B.5)</a:t>
          </a:r>
        </a:p>
      </dgm:t>
    </dgm:pt>
    <dgm:pt modelId="{A9AA535A-D419-48C1-80AF-30BFA8FA7F66}" type="parTrans" cxnId="{D17B03F1-18D2-47F7-93B7-1E6A2D23ED17}">
      <dgm:prSet/>
      <dgm:spPr/>
      <dgm:t>
        <a:bodyPr/>
        <a:lstStyle/>
        <a:p>
          <a:endParaRPr lang="en-US"/>
        </a:p>
      </dgm:t>
    </dgm:pt>
    <dgm:pt modelId="{E8C91CFA-56BB-4329-8412-C36302BDCA8A}" type="sibTrans" cxnId="{D17B03F1-18D2-47F7-93B7-1E6A2D23ED17}">
      <dgm:prSet/>
      <dgm:spPr/>
      <dgm:t>
        <a:bodyPr/>
        <a:lstStyle/>
        <a:p>
          <a:endParaRPr lang="en-US"/>
        </a:p>
      </dgm:t>
    </dgm:pt>
    <dgm:pt modelId="{B2D2FE41-AAED-4910-BD86-26BDAFF0CEA1}">
      <dgm:prSet custT="1"/>
      <dgm:spPr/>
      <dgm:t>
        <a:bodyPr/>
        <a:lstStyle/>
        <a:p>
          <a:r>
            <a:rPr lang="en-US" sz="1000"/>
            <a:t>Number of Earned  TAACCCT Degrees/ Credentials (B.6)</a:t>
          </a:r>
        </a:p>
      </dgm:t>
    </dgm:pt>
    <dgm:pt modelId="{F718A790-A7A7-41B3-8653-8CD65B5E4AFE}" type="parTrans" cxnId="{D08359F6-4860-443E-912A-E2A7D5D9D028}">
      <dgm:prSet/>
      <dgm:spPr/>
      <dgm:t>
        <a:bodyPr/>
        <a:lstStyle/>
        <a:p>
          <a:endParaRPr lang="en-US"/>
        </a:p>
      </dgm:t>
    </dgm:pt>
    <dgm:pt modelId="{C40975A1-DF72-4FD1-9755-3483F96D274C}" type="sibTrans" cxnId="{D08359F6-4860-443E-912A-E2A7D5D9D028}">
      <dgm:prSet/>
      <dgm:spPr/>
      <dgm:t>
        <a:bodyPr/>
        <a:lstStyle/>
        <a:p>
          <a:endParaRPr lang="en-US"/>
        </a:p>
      </dgm:t>
    </dgm:pt>
    <dgm:pt modelId="{63F85AA3-49B4-4B5E-AFA9-F128A5F4921B}">
      <dgm:prSet phldrT="[Text]" custT="1"/>
      <dgm:spPr/>
      <dgm:t>
        <a:bodyPr/>
        <a:lstStyle/>
        <a:p>
          <a:r>
            <a:rPr lang="en-US" sz="1200" dirty="0"/>
            <a:t>Still Enrolled in TAACCCT Program (B.3)</a:t>
          </a:r>
        </a:p>
      </dgm:t>
    </dgm:pt>
    <dgm:pt modelId="{040D1166-B2B6-4552-9DD4-40DC151B255E}" type="parTrans" cxnId="{BF7105AD-17F3-4B39-B97D-52BD4D4B9BC2}">
      <dgm:prSet/>
      <dgm:spPr/>
      <dgm:t>
        <a:bodyPr/>
        <a:lstStyle/>
        <a:p>
          <a:endParaRPr lang="en-US"/>
        </a:p>
      </dgm:t>
    </dgm:pt>
    <dgm:pt modelId="{2B0C2189-7C60-465B-8D74-BC554A70AED2}" type="sibTrans" cxnId="{BF7105AD-17F3-4B39-B97D-52BD4D4B9BC2}">
      <dgm:prSet/>
      <dgm:spPr/>
      <dgm:t>
        <a:bodyPr/>
        <a:lstStyle/>
        <a:p>
          <a:endParaRPr lang="en-US"/>
        </a:p>
      </dgm:t>
    </dgm:pt>
    <dgm:pt modelId="{A85A7949-43EA-477A-B556-AAF10622EA88}">
      <dgm:prSet custT="1"/>
      <dgm:spPr/>
      <dgm:t>
        <a:bodyPr/>
        <a:lstStyle/>
        <a:p>
          <a:r>
            <a:rPr lang="en-US" sz="1000" dirty="0"/>
            <a:t>Number of TAACCCT Credit Hours Completed (B.5)</a:t>
          </a:r>
        </a:p>
      </dgm:t>
    </dgm:pt>
    <dgm:pt modelId="{561AB0D5-A28F-4EE4-942D-890A05189D65}" type="parTrans" cxnId="{5888720E-7D42-4C93-BCB2-9CFAB68C09F1}">
      <dgm:prSet/>
      <dgm:spPr/>
      <dgm:t>
        <a:bodyPr/>
        <a:lstStyle/>
        <a:p>
          <a:endParaRPr lang="en-US"/>
        </a:p>
      </dgm:t>
    </dgm:pt>
    <dgm:pt modelId="{76A0E830-E1BF-44F1-B47B-A8B605D276DC}" type="sibTrans" cxnId="{5888720E-7D42-4C93-BCB2-9CFAB68C09F1}">
      <dgm:prSet/>
      <dgm:spPr/>
      <dgm:t>
        <a:bodyPr/>
        <a:lstStyle/>
        <a:p>
          <a:endParaRPr lang="en-US"/>
        </a:p>
      </dgm:t>
    </dgm:pt>
    <dgm:pt modelId="{55819757-D42B-459A-96EB-8F593374E0DE}">
      <dgm:prSet phldrT="[Text]" custT="1"/>
      <dgm:spPr/>
      <dgm:t>
        <a:bodyPr/>
        <a:lstStyle/>
        <a:p>
          <a:r>
            <a:rPr lang="en-US" sz="1200" dirty="0"/>
            <a:t>Still Enrolled in non-TAACCCT Program (B.4)</a:t>
          </a:r>
        </a:p>
        <a:p>
          <a:r>
            <a:rPr lang="en-US" sz="1200" dirty="0"/>
            <a:t>EXIT POINT</a:t>
          </a:r>
        </a:p>
      </dgm:t>
    </dgm:pt>
    <dgm:pt modelId="{9D9E5E8D-AF45-43B5-9FA3-D8F4A834D65F}" type="parTrans" cxnId="{9B88330D-A759-4527-B320-22F6A5F93AC7}">
      <dgm:prSet/>
      <dgm:spPr/>
      <dgm:t>
        <a:bodyPr/>
        <a:lstStyle/>
        <a:p>
          <a:endParaRPr lang="en-US"/>
        </a:p>
      </dgm:t>
    </dgm:pt>
    <dgm:pt modelId="{6BFB8C5F-07E0-4DAC-88A9-8B3BF26A0BA8}" type="sibTrans" cxnId="{9B88330D-A759-4527-B320-22F6A5F93AC7}">
      <dgm:prSet/>
      <dgm:spPr/>
      <dgm:t>
        <a:bodyPr/>
        <a:lstStyle/>
        <a:p>
          <a:endParaRPr lang="en-US"/>
        </a:p>
      </dgm:t>
    </dgm:pt>
    <dgm:pt modelId="{9A2925C9-7D09-4B32-B420-AB6B166850D1}">
      <dgm:prSet custT="1"/>
      <dgm:spPr/>
      <dgm:t>
        <a:bodyPr/>
        <a:lstStyle/>
        <a:p>
          <a:r>
            <a:rPr lang="en-US" sz="1000" dirty="0"/>
            <a:t>Number of TAACCCT Credit Hours Completed (B.5)</a:t>
          </a:r>
        </a:p>
      </dgm:t>
    </dgm:pt>
    <dgm:pt modelId="{72AD3751-E9FE-4F80-959C-6D841EDE55B1}" type="parTrans" cxnId="{DEF9FC0E-EC89-4373-A813-AA548D729F36}">
      <dgm:prSet/>
      <dgm:spPr/>
      <dgm:t>
        <a:bodyPr/>
        <a:lstStyle/>
        <a:p>
          <a:endParaRPr lang="en-US"/>
        </a:p>
      </dgm:t>
    </dgm:pt>
    <dgm:pt modelId="{8D09E02B-C85F-44C0-BDEC-435FBF183ED7}" type="sibTrans" cxnId="{DEF9FC0E-EC89-4373-A813-AA548D729F36}">
      <dgm:prSet/>
      <dgm:spPr/>
      <dgm:t>
        <a:bodyPr/>
        <a:lstStyle/>
        <a:p>
          <a:endParaRPr lang="en-US"/>
        </a:p>
      </dgm:t>
    </dgm:pt>
    <dgm:pt modelId="{592353C8-7202-4359-A974-ECF1E89AD7BB}">
      <dgm:prSet phldrT="[Text]" custT="1"/>
      <dgm:spPr/>
      <dgm:t>
        <a:bodyPr/>
        <a:lstStyle/>
        <a:p>
          <a:r>
            <a:rPr lang="en-US" sz="1200" dirty="0"/>
            <a:t>Exit from Institution</a:t>
          </a:r>
        </a:p>
        <a:p>
          <a:r>
            <a:rPr lang="en-US" sz="800" dirty="0"/>
            <a:t>WITHOUT COMPLETING</a:t>
          </a:r>
        </a:p>
        <a:p>
          <a:r>
            <a:rPr lang="en-US" sz="1200" dirty="0"/>
            <a:t>(Not Reported - Derived from B.1-(B.2+B.3+B.4)</a:t>
          </a:r>
        </a:p>
        <a:p>
          <a:r>
            <a:rPr lang="en-US" sz="1200" dirty="0"/>
            <a:t>EXIT POINT</a:t>
          </a:r>
        </a:p>
      </dgm:t>
    </dgm:pt>
    <dgm:pt modelId="{AC16F7BE-6B87-4DEC-8EAE-91C41D8F95ED}" type="parTrans" cxnId="{320CD110-7497-43A3-8407-04011E3CDF3E}">
      <dgm:prSet/>
      <dgm:spPr/>
      <dgm:t>
        <a:bodyPr/>
        <a:lstStyle/>
        <a:p>
          <a:endParaRPr lang="en-US"/>
        </a:p>
      </dgm:t>
    </dgm:pt>
    <dgm:pt modelId="{6B04F2C9-8CC1-42D1-8DBE-8D57F93C6AD4}" type="sibTrans" cxnId="{320CD110-7497-43A3-8407-04011E3CDF3E}">
      <dgm:prSet/>
      <dgm:spPr/>
      <dgm:t>
        <a:bodyPr/>
        <a:lstStyle/>
        <a:p>
          <a:endParaRPr lang="en-US"/>
        </a:p>
      </dgm:t>
    </dgm:pt>
    <dgm:pt modelId="{DF8C5E08-1528-4375-8273-082607AB4A30}">
      <dgm:prSet custT="1"/>
      <dgm:spPr/>
      <dgm:t>
        <a:bodyPr/>
        <a:lstStyle/>
        <a:p>
          <a:r>
            <a:rPr lang="en-US" sz="1000" dirty="0"/>
            <a:t>Number of TAACCCT Credit Hours Completed (B.5)</a:t>
          </a:r>
        </a:p>
      </dgm:t>
    </dgm:pt>
    <dgm:pt modelId="{DEEC88C0-44EC-43D8-95D5-6C1FD5F628F8}" type="parTrans" cxnId="{6083973C-2479-446E-AB94-F28A11C7AC16}">
      <dgm:prSet/>
      <dgm:spPr/>
      <dgm:t>
        <a:bodyPr/>
        <a:lstStyle/>
        <a:p>
          <a:endParaRPr lang="en-US"/>
        </a:p>
      </dgm:t>
    </dgm:pt>
    <dgm:pt modelId="{8B7830A5-09C2-4F02-9B35-7CD012EC0E98}" type="sibTrans" cxnId="{6083973C-2479-446E-AB94-F28A11C7AC16}">
      <dgm:prSet/>
      <dgm:spPr/>
      <dgm:t>
        <a:bodyPr/>
        <a:lstStyle/>
        <a:p>
          <a:endParaRPr lang="en-US"/>
        </a:p>
      </dgm:t>
    </dgm:pt>
    <dgm:pt modelId="{70B675ED-86FD-4065-8B13-65E991132191}">
      <dgm:prSet custT="1"/>
      <dgm:spPr>
        <a:ln>
          <a:solidFill>
            <a:schemeClr val="accent3">
              <a:lumMod val="75000"/>
            </a:schemeClr>
          </a:solidFill>
        </a:ln>
        <a:effectLst>
          <a:outerShdw blurRad="50800" dist="50800" dir="5400000" algn="ctr" rotWithShape="0">
            <a:schemeClr val="accent3">
              <a:lumMod val="75000"/>
            </a:schemeClr>
          </a:outerShdw>
        </a:effectLst>
      </dgm:spPr>
      <dgm:t>
        <a:bodyPr/>
        <a:lstStyle/>
        <a:p>
          <a:r>
            <a:rPr lang="en-US" sz="800" dirty="0"/>
            <a:t>Certificates </a:t>
          </a:r>
        </a:p>
        <a:p>
          <a:r>
            <a:rPr lang="en-US" sz="800" dirty="0"/>
            <a:t>&lt; 1 year)</a:t>
          </a:r>
        </a:p>
        <a:p>
          <a:r>
            <a:rPr lang="en-US" sz="800" dirty="0"/>
            <a:t>(B.6a)</a:t>
          </a:r>
        </a:p>
      </dgm:t>
    </dgm:pt>
    <dgm:pt modelId="{D88EB87F-9389-453A-B552-6FBE95CAAA54}" type="parTrans" cxnId="{0150EC44-F10D-4A2E-90BD-5761FE6A8BBE}">
      <dgm:prSet/>
      <dgm:spPr/>
      <dgm:t>
        <a:bodyPr/>
        <a:lstStyle/>
        <a:p>
          <a:endParaRPr lang="en-US"/>
        </a:p>
      </dgm:t>
    </dgm:pt>
    <dgm:pt modelId="{2F7369FC-5116-4514-9D78-5EC1131717C8}" type="sibTrans" cxnId="{0150EC44-F10D-4A2E-90BD-5761FE6A8BBE}">
      <dgm:prSet/>
      <dgm:spPr/>
      <dgm:t>
        <a:bodyPr/>
        <a:lstStyle/>
        <a:p>
          <a:endParaRPr lang="en-US"/>
        </a:p>
      </dgm:t>
    </dgm:pt>
    <dgm:pt modelId="{39F5B75B-B39B-4514-8D7F-81B822057A62}">
      <dgm:prSet custT="1"/>
      <dgm:spPr>
        <a:ln>
          <a:solidFill>
            <a:schemeClr val="accent3">
              <a:lumMod val="75000"/>
            </a:schemeClr>
          </a:solidFill>
        </a:ln>
        <a:effectLst>
          <a:outerShdw blurRad="50800" dist="50800" dir="5400000" algn="ctr" rotWithShape="0">
            <a:schemeClr val="accent3">
              <a:lumMod val="75000"/>
            </a:schemeClr>
          </a:outerShdw>
        </a:effectLst>
      </dgm:spPr>
      <dgm:t>
        <a:bodyPr/>
        <a:lstStyle/>
        <a:p>
          <a:r>
            <a:rPr lang="en-US" sz="800" dirty="0"/>
            <a:t>Certificates </a:t>
          </a:r>
        </a:p>
        <a:p>
          <a:r>
            <a:rPr lang="en-US" sz="800" dirty="0"/>
            <a:t>&gt; 1 year)</a:t>
          </a:r>
        </a:p>
        <a:p>
          <a:r>
            <a:rPr lang="en-US" sz="800" dirty="0"/>
            <a:t>(B.6b)</a:t>
          </a:r>
        </a:p>
      </dgm:t>
    </dgm:pt>
    <dgm:pt modelId="{7AA7B6FA-DB87-48E0-ADE7-CE16811DF8B3}" type="parTrans" cxnId="{8800A34B-D1F9-4A68-8D8A-0FC42D9195B1}">
      <dgm:prSet/>
      <dgm:spPr/>
      <dgm:t>
        <a:bodyPr/>
        <a:lstStyle/>
        <a:p>
          <a:endParaRPr lang="en-US"/>
        </a:p>
      </dgm:t>
    </dgm:pt>
    <dgm:pt modelId="{40DD8ED0-BEA9-4996-BF9F-FC7F04A8C0C8}" type="sibTrans" cxnId="{8800A34B-D1F9-4A68-8D8A-0FC42D9195B1}">
      <dgm:prSet/>
      <dgm:spPr/>
      <dgm:t>
        <a:bodyPr/>
        <a:lstStyle/>
        <a:p>
          <a:endParaRPr lang="en-US"/>
        </a:p>
      </dgm:t>
    </dgm:pt>
    <dgm:pt modelId="{89651ACD-77A2-4162-AB5E-CA905971E1CA}">
      <dgm:prSet custT="1"/>
      <dgm:spPr>
        <a:ln>
          <a:solidFill>
            <a:schemeClr val="accent3">
              <a:lumMod val="75000"/>
            </a:schemeClr>
          </a:solidFill>
        </a:ln>
        <a:effectLst>
          <a:outerShdw blurRad="50800" dist="50800" dir="5400000" algn="ctr" rotWithShape="0">
            <a:schemeClr val="accent3">
              <a:lumMod val="75000"/>
            </a:schemeClr>
          </a:outerShdw>
        </a:effectLst>
      </dgm:spPr>
      <dgm:t>
        <a:bodyPr/>
        <a:lstStyle/>
        <a:p>
          <a:r>
            <a:rPr lang="en-US" sz="800" dirty="0"/>
            <a:t>Degrees </a:t>
          </a:r>
        </a:p>
        <a:p>
          <a:r>
            <a:rPr lang="en-US" sz="800" dirty="0"/>
            <a:t>(B.6c)</a:t>
          </a:r>
        </a:p>
      </dgm:t>
    </dgm:pt>
    <dgm:pt modelId="{95E74C4A-9C60-4DBE-B9DC-570B87989FDE}" type="parTrans" cxnId="{17FC8EB6-B676-4E40-84D3-BC74D7575A97}">
      <dgm:prSet/>
      <dgm:spPr/>
      <dgm:t>
        <a:bodyPr/>
        <a:lstStyle/>
        <a:p>
          <a:endParaRPr lang="en-US"/>
        </a:p>
      </dgm:t>
    </dgm:pt>
    <dgm:pt modelId="{2D5F4F5D-FEA8-4E7A-BDF2-B790C7302712}" type="sibTrans" cxnId="{17FC8EB6-B676-4E40-84D3-BC74D7575A97}">
      <dgm:prSet/>
      <dgm:spPr/>
      <dgm:t>
        <a:bodyPr/>
        <a:lstStyle/>
        <a:p>
          <a:endParaRPr lang="en-US"/>
        </a:p>
      </dgm:t>
    </dgm:pt>
    <dgm:pt modelId="{66527F40-7269-4102-8633-AF50394FE867}" type="pres">
      <dgm:prSet presAssocID="{824882A7-F7CA-4EB2-B8A9-2E06A710246C}" presName="hierChild1" presStyleCnt="0">
        <dgm:presLayoutVars>
          <dgm:chPref val="1"/>
          <dgm:dir/>
          <dgm:animOne val="branch"/>
          <dgm:animLvl val="lvl"/>
          <dgm:resizeHandles/>
        </dgm:presLayoutVars>
      </dgm:prSet>
      <dgm:spPr/>
    </dgm:pt>
    <dgm:pt modelId="{A7F37D4E-AAD1-43DE-AF52-7E92CA11FB40}" type="pres">
      <dgm:prSet presAssocID="{22A87FC4-489F-4084-8BE0-8459EECDB205}" presName="hierRoot1" presStyleCnt="0"/>
      <dgm:spPr/>
    </dgm:pt>
    <dgm:pt modelId="{16479F84-A22D-4A42-811B-1ED04EB626DC}" type="pres">
      <dgm:prSet presAssocID="{22A87FC4-489F-4084-8BE0-8459EECDB205}" presName="composite" presStyleCnt="0"/>
      <dgm:spPr/>
    </dgm:pt>
    <dgm:pt modelId="{FD4D5BD0-7500-455C-8544-273E7C912A13}" type="pres">
      <dgm:prSet presAssocID="{22A87FC4-489F-4084-8BE0-8459EECDB205}" presName="background" presStyleLbl="node0" presStyleIdx="0" presStyleCnt="1"/>
      <dgm:spPr/>
    </dgm:pt>
    <dgm:pt modelId="{F6BAD736-9B63-453E-A880-603F53450307}" type="pres">
      <dgm:prSet presAssocID="{22A87FC4-489F-4084-8BE0-8459EECDB205}" presName="text" presStyleLbl="fgAcc0" presStyleIdx="0" presStyleCnt="1" custScaleX="401176" custScaleY="249441" custLinFactNeighborY="-62347">
        <dgm:presLayoutVars>
          <dgm:chPref val="3"/>
        </dgm:presLayoutVars>
      </dgm:prSet>
      <dgm:spPr/>
    </dgm:pt>
    <dgm:pt modelId="{5AF19BE1-9687-44EF-92D4-D1A907322919}" type="pres">
      <dgm:prSet presAssocID="{22A87FC4-489F-4084-8BE0-8459EECDB205}" presName="hierChild2" presStyleCnt="0"/>
      <dgm:spPr/>
    </dgm:pt>
    <dgm:pt modelId="{4BEAF109-95B2-4075-9C31-11EB0BD0E197}" type="pres">
      <dgm:prSet presAssocID="{1E48CB0F-1B89-4A6A-B8B3-FDE34384E8E9}" presName="Name10" presStyleLbl="parChTrans1D2" presStyleIdx="0" presStyleCnt="4"/>
      <dgm:spPr/>
    </dgm:pt>
    <dgm:pt modelId="{C26E2621-1582-4B84-BC90-A6C22602E752}" type="pres">
      <dgm:prSet presAssocID="{383771E0-670B-4CD7-8490-F6979FB204AC}" presName="hierRoot2" presStyleCnt="0"/>
      <dgm:spPr/>
    </dgm:pt>
    <dgm:pt modelId="{FF052F7F-EDBD-4DC8-A612-3B5EFD472916}" type="pres">
      <dgm:prSet presAssocID="{383771E0-670B-4CD7-8490-F6979FB204AC}" presName="composite2" presStyleCnt="0"/>
      <dgm:spPr/>
    </dgm:pt>
    <dgm:pt modelId="{295AE661-1DE4-429F-8E1F-D686A4B1C44A}" type="pres">
      <dgm:prSet presAssocID="{383771E0-670B-4CD7-8490-F6979FB204AC}" presName="background2" presStyleLbl="node2" presStyleIdx="0" presStyleCnt="4"/>
      <dgm:spPr/>
    </dgm:pt>
    <dgm:pt modelId="{643BAF9A-CF28-4078-98F2-8C658054E87F}" type="pres">
      <dgm:prSet presAssocID="{383771E0-670B-4CD7-8490-F6979FB204AC}" presName="text2" presStyleLbl="fgAcc2" presStyleIdx="0" presStyleCnt="4" custScaleX="291120" custScaleY="232180" custLinFactNeighborX="-6838" custLinFactNeighborY="-1795">
        <dgm:presLayoutVars>
          <dgm:chPref val="3"/>
        </dgm:presLayoutVars>
      </dgm:prSet>
      <dgm:spPr/>
    </dgm:pt>
    <dgm:pt modelId="{67DAC6A3-F60E-4373-9044-5D086DF85906}" type="pres">
      <dgm:prSet presAssocID="{383771E0-670B-4CD7-8490-F6979FB204AC}" presName="hierChild3" presStyleCnt="0"/>
      <dgm:spPr/>
    </dgm:pt>
    <dgm:pt modelId="{55C1F7CD-4F34-4317-A000-350792B774B6}" type="pres">
      <dgm:prSet presAssocID="{A9AA535A-D419-48C1-80AF-30BFA8FA7F66}" presName="Name17" presStyleLbl="parChTrans1D3" presStyleIdx="0" presStyleCnt="5"/>
      <dgm:spPr/>
    </dgm:pt>
    <dgm:pt modelId="{FB5C0BD9-0E60-4D43-8589-0B8D8AAA778B}" type="pres">
      <dgm:prSet presAssocID="{7A62BA8F-D0C1-4ECA-91F4-84EE754843C6}" presName="hierRoot3" presStyleCnt="0"/>
      <dgm:spPr/>
    </dgm:pt>
    <dgm:pt modelId="{C0662C5C-9DED-4AFF-BD0A-085A816C5562}" type="pres">
      <dgm:prSet presAssocID="{7A62BA8F-D0C1-4ECA-91F4-84EE754843C6}" presName="composite3" presStyleCnt="0"/>
      <dgm:spPr/>
    </dgm:pt>
    <dgm:pt modelId="{D8DD3646-9FE6-432E-B4D7-49FBBDDB76F1}" type="pres">
      <dgm:prSet presAssocID="{7A62BA8F-D0C1-4ECA-91F4-84EE754843C6}" presName="background3" presStyleLbl="node3" presStyleIdx="0" presStyleCnt="5"/>
      <dgm:spPr/>
    </dgm:pt>
    <dgm:pt modelId="{7494A701-9A8D-466C-B220-56B72CE14BAE}" type="pres">
      <dgm:prSet presAssocID="{7A62BA8F-D0C1-4ECA-91F4-84EE754843C6}" presName="text3" presStyleLbl="fgAcc3" presStyleIdx="0" presStyleCnt="5" custScaleX="144785" custScaleY="252918">
        <dgm:presLayoutVars>
          <dgm:chPref val="3"/>
        </dgm:presLayoutVars>
      </dgm:prSet>
      <dgm:spPr/>
    </dgm:pt>
    <dgm:pt modelId="{229254AA-A6A9-4C63-8074-3DC9729F3C17}" type="pres">
      <dgm:prSet presAssocID="{7A62BA8F-D0C1-4ECA-91F4-84EE754843C6}" presName="hierChild4" presStyleCnt="0"/>
      <dgm:spPr/>
    </dgm:pt>
    <dgm:pt modelId="{8A35A404-8ADA-48E9-8C77-DAF310DC1F86}" type="pres">
      <dgm:prSet presAssocID="{F718A790-A7A7-41B3-8653-8CD65B5E4AFE}" presName="Name17" presStyleLbl="parChTrans1D3" presStyleIdx="1" presStyleCnt="5"/>
      <dgm:spPr/>
    </dgm:pt>
    <dgm:pt modelId="{A6E12A7E-9900-4ED7-AD25-CD86CFE8CA59}" type="pres">
      <dgm:prSet presAssocID="{B2D2FE41-AAED-4910-BD86-26BDAFF0CEA1}" presName="hierRoot3" presStyleCnt="0"/>
      <dgm:spPr/>
    </dgm:pt>
    <dgm:pt modelId="{27E46AB5-C2E1-4F49-8ED8-861941F48C2E}" type="pres">
      <dgm:prSet presAssocID="{B2D2FE41-AAED-4910-BD86-26BDAFF0CEA1}" presName="composite3" presStyleCnt="0"/>
      <dgm:spPr/>
    </dgm:pt>
    <dgm:pt modelId="{9CFB2ABD-3424-4601-9737-A66482A0CE9D}" type="pres">
      <dgm:prSet presAssocID="{B2D2FE41-AAED-4910-BD86-26BDAFF0CEA1}" presName="background3" presStyleLbl="node3" presStyleIdx="1" presStyleCnt="5"/>
      <dgm:spPr/>
    </dgm:pt>
    <dgm:pt modelId="{A9DED758-9B98-4E35-935A-8099A8F0DB57}" type="pres">
      <dgm:prSet presAssocID="{B2D2FE41-AAED-4910-BD86-26BDAFF0CEA1}" presName="text3" presStyleLbl="fgAcc3" presStyleIdx="1" presStyleCnt="5" custScaleX="265217" custScaleY="225266">
        <dgm:presLayoutVars>
          <dgm:chPref val="3"/>
        </dgm:presLayoutVars>
      </dgm:prSet>
      <dgm:spPr/>
    </dgm:pt>
    <dgm:pt modelId="{85D10FDA-8939-4407-BF71-2084377C29F8}" type="pres">
      <dgm:prSet presAssocID="{B2D2FE41-AAED-4910-BD86-26BDAFF0CEA1}" presName="hierChild4" presStyleCnt="0"/>
      <dgm:spPr/>
    </dgm:pt>
    <dgm:pt modelId="{1898FD10-71E0-4380-81C6-722038A5A11B}" type="pres">
      <dgm:prSet presAssocID="{D88EB87F-9389-453A-B552-6FBE95CAAA54}" presName="Name23" presStyleLbl="parChTrans1D4" presStyleIdx="0" presStyleCnt="3"/>
      <dgm:spPr/>
    </dgm:pt>
    <dgm:pt modelId="{412184D1-1F99-4D25-BE69-54FB72746FAF}" type="pres">
      <dgm:prSet presAssocID="{70B675ED-86FD-4065-8B13-65E991132191}" presName="hierRoot4" presStyleCnt="0"/>
      <dgm:spPr/>
    </dgm:pt>
    <dgm:pt modelId="{8A2EC429-9639-4488-A153-CED77F681F00}" type="pres">
      <dgm:prSet presAssocID="{70B675ED-86FD-4065-8B13-65E991132191}" presName="composite4" presStyleCnt="0"/>
      <dgm:spPr/>
    </dgm:pt>
    <dgm:pt modelId="{650CD7BD-1BC1-49B2-B7E7-F5D3473DC2E6}" type="pres">
      <dgm:prSet presAssocID="{70B675ED-86FD-4065-8B13-65E991132191}" presName="background4" presStyleLbl="node4" presStyleIdx="0" presStyleCnt="3"/>
      <dgm:spPr>
        <a:solidFill>
          <a:schemeClr val="accent3">
            <a:lumMod val="75000"/>
          </a:schemeClr>
        </a:solidFill>
      </dgm:spPr>
    </dgm:pt>
    <dgm:pt modelId="{858FF49B-3019-42B6-B299-CDE717AAE8A7}" type="pres">
      <dgm:prSet presAssocID="{70B675ED-86FD-4065-8B13-65E991132191}" presName="text4" presStyleLbl="fgAcc4" presStyleIdx="0" presStyleCnt="3" custScaleX="144299" custScaleY="222189" custLinFactNeighborX="-9720" custLinFactNeighborY="15377">
        <dgm:presLayoutVars>
          <dgm:chPref val="3"/>
        </dgm:presLayoutVars>
      </dgm:prSet>
      <dgm:spPr/>
    </dgm:pt>
    <dgm:pt modelId="{8ED4869A-59B3-4531-B248-114BD466F911}" type="pres">
      <dgm:prSet presAssocID="{70B675ED-86FD-4065-8B13-65E991132191}" presName="hierChild5" presStyleCnt="0"/>
      <dgm:spPr/>
    </dgm:pt>
    <dgm:pt modelId="{E389375E-8266-4E45-A872-D88A68004FE7}" type="pres">
      <dgm:prSet presAssocID="{7AA7B6FA-DB87-48E0-ADE7-CE16811DF8B3}" presName="Name23" presStyleLbl="parChTrans1D4" presStyleIdx="1" presStyleCnt="3"/>
      <dgm:spPr/>
    </dgm:pt>
    <dgm:pt modelId="{C417B3F7-66EA-4205-B920-6A4CA5EB5F53}" type="pres">
      <dgm:prSet presAssocID="{39F5B75B-B39B-4514-8D7F-81B822057A62}" presName="hierRoot4" presStyleCnt="0"/>
      <dgm:spPr/>
    </dgm:pt>
    <dgm:pt modelId="{6F8CFF31-A6AB-42D7-BC09-B35667B68F81}" type="pres">
      <dgm:prSet presAssocID="{39F5B75B-B39B-4514-8D7F-81B822057A62}" presName="composite4" presStyleCnt="0"/>
      <dgm:spPr/>
    </dgm:pt>
    <dgm:pt modelId="{04407072-CE3B-409A-8D3F-E09A9CE98196}" type="pres">
      <dgm:prSet presAssocID="{39F5B75B-B39B-4514-8D7F-81B822057A62}" presName="background4" presStyleLbl="node4" presStyleIdx="1" presStyleCnt="3"/>
      <dgm:spPr>
        <a:solidFill>
          <a:schemeClr val="accent3">
            <a:lumMod val="75000"/>
          </a:schemeClr>
        </a:solidFill>
      </dgm:spPr>
    </dgm:pt>
    <dgm:pt modelId="{832BDFF0-5BC3-4B00-90CE-FF3C7F12876D}" type="pres">
      <dgm:prSet presAssocID="{39F5B75B-B39B-4514-8D7F-81B822057A62}" presName="text4" presStyleLbl="fgAcc4" presStyleIdx="1" presStyleCnt="3" custScaleX="98435" custScaleY="216848" custLinFactNeighborX="-10243" custLinFactNeighborY="28735">
        <dgm:presLayoutVars>
          <dgm:chPref val="3"/>
        </dgm:presLayoutVars>
      </dgm:prSet>
      <dgm:spPr/>
    </dgm:pt>
    <dgm:pt modelId="{C44FBD7D-8500-400C-AAF7-01EAA9D16413}" type="pres">
      <dgm:prSet presAssocID="{39F5B75B-B39B-4514-8D7F-81B822057A62}" presName="hierChild5" presStyleCnt="0"/>
      <dgm:spPr/>
    </dgm:pt>
    <dgm:pt modelId="{AC1CF0C8-D936-4A74-A90C-F326EB918ACD}" type="pres">
      <dgm:prSet presAssocID="{95E74C4A-9C60-4DBE-B9DC-570B87989FDE}" presName="Name23" presStyleLbl="parChTrans1D4" presStyleIdx="2" presStyleCnt="3"/>
      <dgm:spPr/>
    </dgm:pt>
    <dgm:pt modelId="{B1B41976-9CB9-4D21-8535-35D96760ECEF}" type="pres">
      <dgm:prSet presAssocID="{89651ACD-77A2-4162-AB5E-CA905971E1CA}" presName="hierRoot4" presStyleCnt="0"/>
      <dgm:spPr/>
    </dgm:pt>
    <dgm:pt modelId="{34FDFAD3-9ED5-4D0B-B6C0-97F2447B7E16}" type="pres">
      <dgm:prSet presAssocID="{89651ACD-77A2-4162-AB5E-CA905971E1CA}" presName="composite4" presStyleCnt="0"/>
      <dgm:spPr/>
    </dgm:pt>
    <dgm:pt modelId="{F9E6F4B7-5C3C-4F21-B1BC-76924876F8AF}" type="pres">
      <dgm:prSet presAssocID="{89651ACD-77A2-4162-AB5E-CA905971E1CA}" presName="background4" presStyleLbl="node4" presStyleIdx="2" presStyleCnt="3"/>
      <dgm:spPr>
        <a:solidFill>
          <a:schemeClr val="accent3">
            <a:lumMod val="75000"/>
          </a:schemeClr>
        </a:solidFill>
      </dgm:spPr>
    </dgm:pt>
    <dgm:pt modelId="{08944CA4-524E-4C78-B878-E22854F441E7}" type="pres">
      <dgm:prSet presAssocID="{89651ACD-77A2-4162-AB5E-CA905971E1CA}" presName="text4" presStyleLbl="fgAcc4" presStyleIdx="2" presStyleCnt="3" custScaleX="123370" custScaleY="160313" custLinFactNeighborX="-228" custLinFactNeighborY="17909">
        <dgm:presLayoutVars>
          <dgm:chPref val="3"/>
        </dgm:presLayoutVars>
      </dgm:prSet>
      <dgm:spPr/>
    </dgm:pt>
    <dgm:pt modelId="{2FA3E597-A7AA-42D9-92D7-7C4ACE41C521}" type="pres">
      <dgm:prSet presAssocID="{89651ACD-77A2-4162-AB5E-CA905971E1CA}" presName="hierChild5" presStyleCnt="0"/>
      <dgm:spPr/>
    </dgm:pt>
    <dgm:pt modelId="{F004DDBA-A6D6-4A0C-885B-C398155012D7}" type="pres">
      <dgm:prSet presAssocID="{040D1166-B2B6-4552-9DD4-40DC151B255E}" presName="Name10" presStyleLbl="parChTrans1D2" presStyleIdx="1" presStyleCnt="4"/>
      <dgm:spPr/>
    </dgm:pt>
    <dgm:pt modelId="{3CFCD021-B87A-4BD8-B3CB-536E87DDBC5A}" type="pres">
      <dgm:prSet presAssocID="{63F85AA3-49B4-4B5E-AFA9-F128A5F4921B}" presName="hierRoot2" presStyleCnt="0"/>
      <dgm:spPr/>
    </dgm:pt>
    <dgm:pt modelId="{73E03E5A-E67B-4934-B886-BC880801B387}" type="pres">
      <dgm:prSet presAssocID="{63F85AA3-49B4-4B5E-AFA9-F128A5F4921B}" presName="composite2" presStyleCnt="0"/>
      <dgm:spPr/>
    </dgm:pt>
    <dgm:pt modelId="{0A97C45F-988F-42DA-903C-6886F2291335}" type="pres">
      <dgm:prSet presAssocID="{63F85AA3-49B4-4B5E-AFA9-F128A5F4921B}" presName="background2" presStyleLbl="node2" presStyleIdx="1" presStyleCnt="4"/>
      <dgm:spPr/>
    </dgm:pt>
    <dgm:pt modelId="{2A9D59D6-B591-4ED3-A033-2D31566CF7F2}" type="pres">
      <dgm:prSet presAssocID="{63F85AA3-49B4-4B5E-AFA9-F128A5F4921B}" presName="text2" presStyleLbl="fgAcc2" presStyleIdx="1" presStyleCnt="4" custScaleX="341091" custScaleY="224636">
        <dgm:presLayoutVars>
          <dgm:chPref val="3"/>
        </dgm:presLayoutVars>
      </dgm:prSet>
      <dgm:spPr/>
    </dgm:pt>
    <dgm:pt modelId="{A5E9B38A-8C66-441D-BD14-61D4414406BC}" type="pres">
      <dgm:prSet presAssocID="{63F85AA3-49B4-4B5E-AFA9-F128A5F4921B}" presName="hierChild3" presStyleCnt="0"/>
      <dgm:spPr/>
    </dgm:pt>
    <dgm:pt modelId="{3263A665-8A8B-4D9E-AC7F-2D7A51D27CD9}" type="pres">
      <dgm:prSet presAssocID="{561AB0D5-A28F-4EE4-942D-890A05189D65}" presName="Name17" presStyleLbl="parChTrans1D3" presStyleIdx="2" presStyleCnt="5"/>
      <dgm:spPr/>
    </dgm:pt>
    <dgm:pt modelId="{6532DD32-836B-4B9E-81DF-3312C22CB0AF}" type="pres">
      <dgm:prSet presAssocID="{A85A7949-43EA-477A-B556-AAF10622EA88}" presName="hierRoot3" presStyleCnt="0"/>
      <dgm:spPr/>
    </dgm:pt>
    <dgm:pt modelId="{E6963F5C-6BA6-41F8-8335-6C617890E867}" type="pres">
      <dgm:prSet presAssocID="{A85A7949-43EA-477A-B556-AAF10622EA88}" presName="composite3" presStyleCnt="0"/>
      <dgm:spPr/>
    </dgm:pt>
    <dgm:pt modelId="{DF45A579-F000-482F-8243-6A94C4D51EF0}" type="pres">
      <dgm:prSet presAssocID="{A85A7949-43EA-477A-B556-AAF10622EA88}" presName="background3" presStyleLbl="node3" presStyleIdx="2" presStyleCnt="5"/>
      <dgm:spPr/>
    </dgm:pt>
    <dgm:pt modelId="{2B1EEC91-FFBC-4858-AAE3-29E5C41C9E19}" type="pres">
      <dgm:prSet presAssocID="{A85A7949-43EA-477A-B556-AAF10622EA88}" presName="text3" presStyleLbl="fgAcc3" presStyleIdx="2" presStyleCnt="5" custScaleX="253209" custScaleY="234734">
        <dgm:presLayoutVars>
          <dgm:chPref val="3"/>
        </dgm:presLayoutVars>
      </dgm:prSet>
      <dgm:spPr/>
    </dgm:pt>
    <dgm:pt modelId="{C1EFE7A4-81E8-4F66-8BE6-4925EE1B9EF6}" type="pres">
      <dgm:prSet presAssocID="{A85A7949-43EA-477A-B556-AAF10622EA88}" presName="hierChild4" presStyleCnt="0"/>
      <dgm:spPr/>
    </dgm:pt>
    <dgm:pt modelId="{AFDB2497-7941-448B-BC99-2FD15A2118C4}" type="pres">
      <dgm:prSet presAssocID="{9D9E5E8D-AF45-43B5-9FA3-D8F4A834D65F}" presName="Name10" presStyleLbl="parChTrans1D2" presStyleIdx="2" presStyleCnt="4"/>
      <dgm:spPr/>
    </dgm:pt>
    <dgm:pt modelId="{06EA4E4C-0085-483D-8751-E16A71A8BE82}" type="pres">
      <dgm:prSet presAssocID="{55819757-D42B-459A-96EB-8F593374E0DE}" presName="hierRoot2" presStyleCnt="0"/>
      <dgm:spPr/>
    </dgm:pt>
    <dgm:pt modelId="{6BF47E03-7DB7-425B-92EB-D1A8E7BFCB29}" type="pres">
      <dgm:prSet presAssocID="{55819757-D42B-459A-96EB-8F593374E0DE}" presName="composite2" presStyleCnt="0"/>
      <dgm:spPr/>
    </dgm:pt>
    <dgm:pt modelId="{1B0A56A7-DCFA-4B96-9B75-4242F6560222}" type="pres">
      <dgm:prSet presAssocID="{55819757-D42B-459A-96EB-8F593374E0DE}" presName="background2" presStyleLbl="node2" presStyleIdx="2" presStyleCnt="4"/>
      <dgm:spPr/>
    </dgm:pt>
    <dgm:pt modelId="{4AC6D666-2507-439B-8DEA-326718B4CCCC}" type="pres">
      <dgm:prSet presAssocID="{55819757-D42B-459A-96EB-8F593374E0DE}" presName="text2" presStyleLbl="fgAcc2" presStyleIdx="2" presStyleCnt="4" custScaleX="331712" custScaleY="240143">
        <dgm:presLayoutVars>
          <dgm:chPref val="3"/>
        </dgm:presLayoutVars>
      </dgm:prSet>
      <dgm:spPr/>
    </dgm:pt>
    <dgm:pt modelId="{7779E7B8-9AE6-406F-B59A-CDC464D4F970}" type="pres">
      <dgm:prSet presAssocID="{55819757-D42B-459A-96EB-8F593374E0DE}" presName="hierChild3" presStyleCnt="0"/>
      <dgm:spPr/>
    </dgm:pt>
    <dgm:pt modelId="{8FB75C66-727D-42A3-AACF-C9ABDCFD483B}" type="pres">
      <dgm:prSet presAssocID="{72AD3751-E9FE-4F80-959C-6D841EDE55B1}" presName="Name17" presStyleLbl="parChTrans1D3" presStyleIdx="3" presStyleCnt="5"/>
      <dgm:spPr/>
    </dgm:pt>
    <dgm:pt modelId="{400842FD-2F4C-4C3D-A2DB-626342AAE02D}" type="pres">
      <dgm:prSet presAssocID="{9A2925C9-7D09-4B32-B420-AB6B166850D1}" presName="hierRoot3" presStyleCnt="0"/>
      <dgm:spPr/>
    </dgm:pt>
    <dgm:pt modelId="{11C26278-B8D5-44B5-AEE1-7490332FDD92}" type="pres">
      <dgm:prSet presAssocID="{9A2925C9-7D09-4B32-B420-AB6B166850D1}" presName="composite3" presStyleCnt="0"/>
      <dgm:spPr/>
    </dgm:pt>
    <dgm:pt modelId="{B9004CB8-F1AE-4935-A24C-D9C62BF22C85}" type="pres">
      <dgm:prSet presAssocID="{9A2925C9-7D09-4B32-B420-AB6B166850D1}" presName="background3" presStyleLbl="node3" presStyleIdx="3" presStyleCnt="5"/>
      <dgm:spPr/>
    </dgm:pt>
    <dgm:pt modelId="{F5027524-F98C-49EC-A23B-528BB6D72469}" type="pres">
      <dgm:prSet presAssocID="{9A2925C9-7D09-4B32-B420-AB6B166850D1}" presName="text3" presStyleLbl="fgAcc3" presStyleIdx="3" presStyleCnt="5" custScaleX="290821" custScaleY="273896">
        <dgm:presLayoutVars>
          <dgm:chPref val="3"/>
        </dgm:presLayoutVars>
      </dgm:prSet>
      <dgm:spPr/>
    </dgm:pt>
    <dgm:pt modelId="{F5B1978E-21BF-4919-9C6F-298E965081E8}" type="pres">
      <dgm:prSet presAssocID="{9A2925C9-7D09-4B32-B420-AB6B166850D1}" presName="hierChild4" presStyleCnt="0"/>
      <dgm:spPr/>
    </dgm:pt>
    <dgm:pt modelId="{94B1A5E8-0BA3-44EE-A8FE-474806AEB428}" type="pres">
      <dgm:prSet presAssocID="{AC16F7BE-6B87-4DEC-8EAE-91C41D8F95ED}" presName="Name10" presStyleLbl="parChTrans1D2" presStyleIdx="3" presStyleCnt="4"/>
      <dgm:spPr/>
    </dgm:pt>
    <dgm:pt modelId="{090CA15D-0DC3-4CF7-ADF7-A1C0960F3BF0}" type="pres">
      <dgm:prSet presAssocID="{592353C8-7202-4359-A974-ECF1E89AD7BB}" presName="hierRoot2" presStyleCnt="0"/>
      <dgm:spPr/>
    </dgm:pt>
    <dgm:pt modelId="{907E5D86-C17E-4651-8389-37004FF3D5EC}" type="pres">
      <dgm:prSet presAssocID="{592353C8-7202-4359-A974-ECF1E89AD7BB}" presName="composite2" presStyleCnt="0"/>
      <dgm:spPr/>
    </dgm:pt>
    <dgm:pt modelId="{CB04691B-1855-4DF0-AA58-6ED9FBFAC016}" type="pres">
      <dgm:prSet presAssocID="{592353C8-7202-4359-A974-ECF1E89AD7BB}" presName="background2" presStyleLbl="node2" presStyleIdx="3" presStyleCnt="4"/>
      <dgm:spPr/>
    </dgm:pt>
    <dgm:pt modelId="{C86F9808-DBF8-4C5E-B41D-AA03EB1058A5}" type="pres">
      <dgm:prSet presAssocID="{592353C8-7202-4359-A974-ECF1E89AD7BB}" presName="text2" presStyleLbl="fgAcc2" presStyleIdx="3" presStyleCnt="4" custScaleX="412615" custScaleY="350052">
        <dgm:presLayoutVars>
          <dgm:chPref val="3"/>
        </dgm:presLayoutVars>
      </dgm:prSet>
      <dgm:spPr/>
    </dgm:pt>
    <dgm:pt modelId="{A29BBE6F-F033-469A-AF21-F8BA0E79BFF7}" type="pres">
      <dgm:prSet presAssocID="{592353C8-7202-4359-A974-ECF1E89AD7BB}" presName="hierChild3" presStyleCnt="0"/>
      <dgm:spPr/>
    </dgm:pt>
    <dgm:pt modelId="{283FC2EE-3153-4BE4-9A83-9B5ED506924C}" type="pres">
      <dgm:prSet presAssocID="{DEEC88C0-44EC-43D8-95D5-6C1FD5F628F8}" presName="Name17" presStyleLbl="parChTrans1D3" presStyleIdx="4" presStyleCnt="5"/>
      <dgm:spPr/>
    </dgm:pt>
    <dgm:pt modelId="{094F688D-5DD6-43ED-A182-438ACC011FC4}" type="pres">
      <dgm:prSet presAssocID="{DF8C5E08-1528-4375-8273-082607AB4A30}" presName="hierRoot3" presStyleCnt="0"/>
      <dgm:spPr/>
    </dgm:pt>
    <dgm:pt modelId="{F25F0FAA-90C3-4D7A-B4B1-5448AB0C4C99}" type="pres">
      <dgm:prSet presAssocID="{DF8C5E08-1528-4375-8273-082607AB4A30}" presName="composite3" presStyleCnt="0"/>
      <dgm:spPr/>
    </dgm:pt>
    <dgm:pt modelId="{7B4A516D-39B1-4535-A5DC-1E0AE1BECBCC}" type="pres">
      <dgm:prSet presAssocID="{DF8C5E08-1528-4375-8273-082607AB4A30}" presName="background3" presStyleLbl="node3" presStyleIdx="4" presStyleCnt="5"/>
      <dgm:spPr/>
    </dgm:pt>
    <dgm:pt modelId="{73B83D37-7AC3-469B-B5B3-CB478EE8204E}" type="pres">
      <dgm:prSet presAssocID="{DF8C5E08-1528-4375-8273-082607AB4A30}" presName="text3" presStyleLbl="fgAcc3" presStyleIdx="4" presStyleCnt="5" custScaleX="247896" custScaleY="262647">
        <dgm:presLayoutVars>
          <dgm:chPref val="3"/>
        </dgm:presLayoutVars>
      </dgm:prSet>
      <dgm:spPr/>
    </dgm:pt>
    <dgm:pt modelId="{EC94B408-3BA1-4555-BFEB-DFFC428A72DE}" type="pres">
      <dgm:prSet presAssocID="{DF8C5E08-1528-4375-8273-082607AB4A30}" presName="hierChild4" presStyleCnt="0"/>
      <dgm:spPr/>
    </dgm:pt>
  </dgm:ptLst>
  <dgm:cxnLst>
    <dgm:cxn modelId="{C686C901-7E6F-44A1-A1DF-75A968C41559}" type="presOf" srcId="{55819757-D42B-459A-96EB-8F593374E0DE}" destId="{4AC6D666-2507-439B-8DEA-326718B4CCCC}" srcOrd="0" destOrd="0" presId="urn:microsoft.com/office/officeart/2005/8/layout/hierarchy1"/>
    <dgm:cxn modelId="{9B88330D-A759-4527-B320-22F6A5F93AC7}" srcId="{22A87FC4-489F-4084-8BE0-8459EECDB205}" destId="{55819757-D42B-459A-96EB-8F593374E0DE}" srcOrd="2" destOrd="0" parTransId="{9D9E5E8D-AF45-43B5-9FA3-D8F4A834D65F}" sibTransId="{6BFB8C5F-07E0-4DAC-88A9-8B3BF26A0BA8}"/>
    <dgm:cxn modelId="{5888720E-7D42-4C93-BCB2-9CFAB68C09F1}" srcId="{63F85AA3-49B4-4B5E-AFA9-F128A5F4921B}" destId="{A85A7949-43EA-477A-B556-AAF10622EA88}" srcOrd="0" destOrd="0" parTransId="{561AB0D5-A28F-4EE4-942D-890A05189D65}" sibTransId="{76A0E830-E1BF-44F1-B47B-A8B605D276DC}"/>
    <dgm:cxn modelId="{DEF9FC0E-EC89-4373-A813-AA548D729F36}" srcId="{55819757-D42B-459A-96EB-8F593374E0DE}" destId="{9A2925C9-7D09-4B32-B420-AB6B166850D1}" srcOrd="0" destOrd="0" parTransId="{72AD3751-E9FE-4F80-959C-6D841EDE55B1}" sibTransId="{8D09E02B-C85F-44C0-BDEC-435FBF183ED7}"/>
    <dgm:cxn modelId="{320CD110-7497-43A3-8407-04011E3CDF3E}" srcId="{22A87FC4-489F-4084-8BE0-8459EECDB205}" destId="{592353C8-7202-4359-A974-ECF1E89AD7BB}" srcOrd="3" destOrd="0" parTransId="{AC16F7BE-6B87-4DEC-8EAE-91C41D8F95ED}" sibTransId="{6B04F2C9-8CC1-42D1-8DBE-8D57F93C6AD4}"/>
    <dgm:cxn modelId="{F8C62315-51C7-4042-B59F-7843CBEA3F8B}" srcId="{824882A7-F7CA-4EB2-B8A9-2E06A710246C}" destId="{22A87FC4-489F-4084-8BE0-8459EECDB205}" srcOrd="0" destOrd="0" parTransId="{249F8E3D-38CB-43E6-B3A6-18AFDD19D7CE}" sibTransId="{79A1A639-C112-41DC-A09B-27076FDAB950}"/>
    <dgm:cxn modelId="{F376BB1B-905E-465E-A8A6-506A03EE4C61}" type="presOf" srcId="{A9AA535A-D419-48C1-80AF-30BFA8FA7F66}" destId="{55C1F7CD-4F34-4317-A000-350792B774B6}" srcOrd="0" destOrd="0" presId="urn:microsoft.com/office/officeart/2005/8/layout/hierarchy1"/>
    <dgm:cxn modelId="{6138C821-2B30-4ABE-89B1-E64130E23315}" type="presOf" srcId="{39F5B75B-B39B-4514-8D7F-81B822057A62}" destId="{832BDFF0-5BC3-4B00-90CE-FF3C7F12876D}" srcOrd="0" destOrd="0" presId="urn:microsoft.com/office/officeart/2005/8/layout/hierarchy1"/>
    <dgm:cxn modelId="{46325C2F-1B14-437E-A761-1B758EBE6F76}" type="presOf" srcId="{383771E0-670B-4CD7-8490-F6979FB204AC}" destId="{643BAF9A-CF28-4078-98F2-8C658054E87F}" srcOrd="0" destOrd="0" presId="urn:microsoft.com/office/officeart/2005/8/layout/hierarchy1"/>
    <dgm:cxn modelId="{840C0F3C-ED33-480D-8453-BE62EE7A2102}" type="presOf" srcId="{7A62BA8F-D0C1-4ECA-91F4-84EE754843C6}" destId="{7494A701-9A8D-466C-B220-56B72CE14BAE}" srcOrd="0" destOrd="0" presId="urn:microsoft.com/office/officeart/2005/8/layout/hierarchy1"/>
    <dgm:cxn modelId="{6083973C-2479-446E-AB94-F28A11C7AC16}" srcId="{592353C8-7202-4359-A974-ECF1E89AD7BB}" destId="{DF8C5E08-1528-4375-8273-082607AB4A30}" srcOrd="0" destOrd="0" parTransId="{DEEC88C0-44EC-43D8-95D5-6C1FD5F628F8}" sibTransId="{8B7830A5-09C2-4F02-9B35-7CD012EC0E98}"/>
    <dgm:cxn modelId="{0960023D-9F85-4370-B8ED-C13EA9332BC3}" type="presOf" srcId="{D88EB87F-9389-453A-B552-6FBE95CAAA54}" destId="{1898FD10-71E0-4380-81C6-722038A5A11B}" srcOrd="0" destOrd="0" presId="urn:microsoft.com/office/officeart/2005/8/layout/hierarchy1"/>
    <dgm:cxn modelId="{AAE05D40-DCC7-4E42-AC87-B77E610F4EAB}" type="presOf" srcId="{A85A7949-43EA-477A-B556-AAF10622EA88}" destId="{2B1EEC91-FFBC-4858-AAE3-29E5C41C9E19}" srcOrd="0" destOrd="0" presId="urn:microsoft.com/office/officeart/2005/8/layout/hierarchy1"/>
    <dgm:cxn modelId="{29419D5D-A801-48C7-9696-C1064CADC1DB}" type="presOf" srcId="{561AB0D5-A28F-4EE4-942D-890A05189D65}" destId="{3263A665-8A8B-4D9E-AC7F-2D7A51D27CD9}" srcOrd="0" destOrd="0" presId="urn:microsoft.com/office/officeart/2005/8/layout/hierarchy1"/>
    <dgm:cxn modelId="{0150EC44-F10D-4A2E-90BD-5761FE6A8BBE}" srcId="{B2D2FE41-AAED-4910-BD86-26BDAFF0CEA1}" destId="{70B675ED-86FD-4065-8B13-65E991132191}" srcOrd="0" destOrd="0" parTransId="{D88EB87F-9389-453A-B552-6FBE95CAAA54}" sibTransId="{2F7369FC-5116-4514-9D78-5EC1131717C8}"/>
    <dgm:cxn modelId="{106FED49-005A-4460-92E2-50924727F9AD}" type="presOf" srcId="{63F85AA3-49B4-4B5E-AFA9-F128A5F4921B}" destId="{2A9D59D6-B591-4ED3-A033-2D31566CF7F2}" srcOrd="0" destOrd="0" presId="urn:microsoft.com/office/officeart/2005/8/layout/hierarchy1"/>
    <dgm:cxn modelId="{3B17DB6A-3BB5-4F1B-81EB-037E5292D42E}" type="presOf" srcId="{040D1166-B2B6-4552-9DD4-40DC151B255E}" destId="{F004DDBA-A6D6-4A0C-885B-C398155012D7}" srcOrd="0" destOrd="0" presId="urn:microsoft.com/office/officeart/2005/8/layout/hierarchy1"/>
    <dgm:cxn modelId="{8800A34B-D1F9-4A68-8D8A-0FC42D9195B1}" srcId="{B2D2FE41-AAED-4910-BD86-26BDAFF0CEA1}" destId="{39F5B75B-B39B-4514-8D7F-81B822057A62}" srcOrd="1" destOrd="0" parTransId="{7AA7B6FA-DB87-48E0-ADE7-CE16811DF8B3}" sibTransId="{40DD8ED0-BEA9-4996-BF9F-FC7F04A8C0C8}"/>
    <dgm:cxn modelId="{927F9F54-7AAD-4FD4-8238-6BF8D9408F8F}" type="presOf" srcId="{592353C8-7202-4359-A974-ECF1E89AD7BB}" destId="{C86F9808-DBF8-4C5E-B41D-AA03EB1058A5}" srcOrd="0" destOrd="0" presId="urn:microsoft.com/office/officeart/2005/8/layout/hierarchy1"/>
    <dgm:cxn modelId="{0788F958-8F0F-46EF-B7AC-8F00D9A905E6}" type="presOf" srcId="{DF8C5E08-1528-4375-8273-082607AB4A30}" destId="{73B83D37-7AC3-469B-B5B3-CB478EE8204E}" srcOrd="0" destOrd="0" presId="urn:microsoft.com/office/officeart/2005/8/layout/hierarchy1"/>
    <dgm:cxn modelId="{6D494159-5EF9-44E9-862D-8BA3784B0C93}" type="presOf" srcId="{824882A7-F7CA-4EB2-B8A9-2E06A710246C}" destId="{66527F40-7269-4102-8633-AF50394FE867}" srcOrd="0" destOrd="0" presId="urn:microsoft.com/office/officeart/2005/8/layout/hierarchy1"/>
    <dgm:cxn modelId="{7D5A547F-4B3C-4660-BD42-0BB665B8446F}" type="presOf" srcId="{B2D2FE41-AAED-4910-BD86-26BDAFF0CEA1}" destId="{A9DED758-9B98-4E35-935A-8099A8F0DB57}" srcOrd="0" destOrd="0" presId="urn:microsoft.com/office/officeart/2005/8/layout/hierarchy1"/>
    <dgm:cxn modelId="{DC9B947F-1F37-4BFC-9CDE-78260E2E0F36}" type="presOf" srcId="{22A87FC4-489F-4084-8BE0-8459EECDB205}" destId="{F6BAD736-9B63-453E-A880-603F53450307}" srcOrd="0" destOrd="0" presId="urn:microsoft.com/office/officeart/2005/8/layout/hierarchy1"/>
    <dgm:cxn modelId="{3719078E-D404-46FD-9E04-2640CCF92C17}" type="presOf" srcId="{AC16F7BE-6B87-4DEC-8EAE-91C41D8F95ED}" destId="{94B1A5E8-0BA3-44EE-A8FE-474806AEB428}" srcOrd="0" destOrd="0" presId="urn:microsoft.com/office/officeart/2005/8/layout/hierarchy1"/>
    <dgm:cxn modelId="{F2345E93-4AB6-48A0-A746-DCB56BC52849}" type="presOf" srcId="{9A2925C9-7D09-4B32-B420-AB6B166850D1}" destId="{F5027524-F98C-49EC-A23B-528BB6D72469}" srcOrd="0" destOrd="0" presId="urn:microsoft.com/office/officeart/2005/8/layout/hierarchy1"/>
    <dgm:cxn modelId="{71AEFE9A-7C9C-41B4-AA0D-ADBF7AA0C11C}" type="presOf" srcId="{89651ACD-77A2-4162-AB5E-CA905971E1CA}" destId="{08944CA4-524E-4C78-B878-E22854F441E7}" srcOrd="0" destOrd="0" presId="urn:microsoft.com/office/officeart/2005/8/layout/hierarchy1"/>
    <dgm:cxn modelId="{BA12EF9F-8BF5-4532-BC80-081BDDFCD45D}" type="presOf" srcId="{DEEC88C0-44EC-43D8-95D5-6C1FD5F628F8}" destId="{283FC2EE-3153-4BE4-9A83-9B5ED506924C}" srcOrd="0" destOrd="0" presId="urn:microsoft.com/office/officeart/2005/8/layout/hierarchy1"/>
    <dgm:cxn modelId="{FAE9A9A9-1889-42F8-ABDA-5E3B98935EB6}" type="presOf" srcId="{70B675ED-86FD-4065-8B13-65E991132191}" destId="{858FF49B-3019-42B6-B299-CDE717AAE8A7}" srcOrd="0" destOrd="0" presId="urn:microsoft.com/office/officeart/2005/8/layout/hierarchy1"/>
    <dgm:cxn modelId="{BF7105AD-17F3-4B39-B97D-52BD4D4B9BC2}" srcId="{22A87FC4-489F-4084-8BE0-8459EECDB205}" destId="{63F85AA3-49B4-4B5E-AFA9-F128A5F4921B}" srcOrd="1" destOrd="0" parTransId="{040D1166-B2B6-4552-9DD4-40DC151B255E}" sibTransId="{2B0C2189-7C60-465B-8D74-BC554A70AED2}"/>
    <dgm:cxn modelId="{AFE4A0AF-3FB2-41EF-B3BA-79309D0FB7D1}" type="presOf" srcId="{95E74C4A-9C60-4DBE-B9DC-570B87989FDE}" destId="{AC1CF0C8-D936-4A74-A90C-F326EB918ACD}" srcOrd="0" destOrd="0" presId="urn:microsoft.com/office/officeart/2005/8/layout/hierarchy1"/>
    <dgm:cxn modelId="{17FC8EB6-B676-4E40-84D3-BC74D7575A97}" srcId="{B2D2FE41-AAED-4910-BD86-26BDAFF0CEA1}" destId="{89651ACD-77A2-4162-AB5E-CA905971E1CA}" srcOrd="2" destOrd="0" parTransId="{95E74C4A-9C60-4DBE-B9DC-570B87989FDE}" sibTransId="{2D5F4F5D-FEA8-4E7A-BDF2-B790C7302712}"/>
    <dgm:cxn modelId="{C7A2A4BF-7B5A-4EA1-9308-1F662C88F014}" type="presOf" srcId="{72AD3751-E9FE-4F80-959C-6D841EDE55B1}" destId="{8FB75C66-727D-42A3-AACF-C9ABDCFD483B}" srcOrd="0" destOrd="0" presId="urn:microsoft.com/office/officeart/2005/8/layout/hierarchy1"/>
    <dgm:cxn modelId="{DB1D69C5-73C7-40C7-A348-F2B1299AEA36}" type="presOf" srcId="{7AA7B6FA-DB87-48E0-ADE7-CE16811DF8B3}" destId="{E389375E-8266-4E45-A872-D88A68004FE7}" srcOrd="0" destOrd="0" presId="urn:microsoft.com/office/officeart/2005/8/layout/hierarchy1"/>
    <dgm:cxn modelId="{4DE226F0-0950-4867-B33C-0133F2CB6A57}" type="presOf" srcId="{9D9E5E8D-AF45-43B5-9FA3-D8F4A834D65F}" destId="{AFDB2497-7941-448B-BC99-2FD15A2118C4}" srcOrd="0" destOrd="0" presId="urn:microsoft.com/office/officeart/2005/8/layout/hierarchy1"/>
    <dgm:cxn modelId="{D17B03F1-18D2-47F7-93B7-1E6A2D23ED17}" srcId="{383771E0-670B-4CD7-8490-F6979FB204AC}" destId="{7A62BA8F-D0C1-4ECA-91F4-84EE754843C6}" srcOrd="0" destOrd="0" parTransId="{A9AA535A-D419-48C1-80AF-30BFA8FA7F66}" sibTransId="{E8C91CFA-56BB-4329-8412-C36302BDCA8A}"/>
    <dgm:cxn modelId="{D08359F6-4860-443E-912A-E2A7D5D9D028}" srcId="{383771E0-670B-4CD7-8490-F6979FB204AC}" destId="{B2D2FE41-AAED-4910-BD86-26BDAFF0CEA1}" srcOrd="1" destOrd="0" parTransId="{F718A790-A7A7-41B3-8653-8CD65B5E4AFE}" sibTransId="{C40975A1-DF72-4FD1-9755-3483F96D274C}"/>
    <dgm:cxn modelId="{402396F8-E8AE-4A24-AB3B-38270CCB20A6}" type="presOf" srcId="{F718A790-A7A7-41B3-8653-8CD65B5E4AFE}" destId="{8A35A404-8ADA-48E9-8C77-DAF310DC1F86}" srcOrd="0" destOrd="0" presId="urn:microsoft.com/office/officeart/2005/8/layout/hierarchy1"/>
    <dgm:cxn modelId="{963488F9-7395-4ECE-8C7F-90E3CE7F1BB8}" srcId="{22A87FC4-489F-4084-8BE0-8459EECDB205}" destId="{383771E0-670B-4CD7-8490-F6979FB204AC}" srcOrd="0" destOrd="0" parTransId="{1E48CB0F-1B89-4A6A-B8B3-FDE34384E8E9}" sibTransId="{051CCF7D-9295-4E4F-8F45-7FC4BA1725C7}"/>
    <dgm:cxn modelId="{5DDB9DFB-821F-4DE9-82B4-C05B5CA6613B}" type="presOf" srcId="{1E48CB0F-1B89-4A6A-B8B3-FDE34384E8E9}" destId="{4BEAF109-95B2-4075-9C31-11EB0BD0E197}" srcOrd="0" destOrd="0" presId="urn:microsoft.com/office/officeart/2005/8/layout/hierarchy1"/>
    <dgm:cxn modelId="{FE6E6D58-810E-4275-8A79-09CEFA631DBA}" type="presParOf" srcId="{66527F40-7269-4102-8633-AF50394FE867}" destId="{A7F37D4E-AAD1-43DE-AF52-7E92CA11FB40}" srcOrd="0" destOrd="0" presId="urn:microsoft.com/office/officeart/2005/8/layout/hierarchy1"/>
    <dgm:cxn modelId="{3B3FE800-5710-4344-BA57-3CB9DAD3C50F}" type="presParOf" srcId="{A7F37D4E-AAD1-43DE-AF52-7E92CA11FB40}" destId="{16479F84-A22D-4A42-811B-1ED04EB626DC}" srcOrd="0" destOrd="0" presId="urn:microsoft.com/office/officeart/2005/8/layout/hierarchy1"/>
    <dgm:cxn modelId="{00A57FEE-0853-44C7-8345-302D46C241B4}" type="presParOf" srcId="{16479F84-A22D-4A42-811B-1ED04EB626DC}" destId="{FD4D5BD0-7500-455C-8544-273E7C912A13}" srcOrd="0" destOrd="0" presId="urn:microsoft.com/office/officeart/2005/8/layout/hierarchy1"/>
    <dgm:cxn modelId="{5C6E4C24-7103-4920-8E94-CDC62B27BD61}" type="presParOf" srcId="{16479F84-A22D-4A42-811B-1ED04EB626DC}" destId="{F6BAD736-9B63-453E-A880-603F53450307}" srcOrd="1" destOrd="0" presId="urn:microsoft.com/office/officeart/2005/8/layout/hierarchy1"/>
    <dgm:cxn modelId="{1911F1FD-8D48-4DE1-9496-ED159EE6C61D}" type="presParOf" srcId="{A7F37D4E-AAD1-43DE-AF52-7E92CA11FB40}" destId="{5AF19BE1-9687-44EF-92D4-D1A907322919}" srcOrd="1" destOrd="0" presId="urn:microsoft.com/office/officeart/2005/8/layout/hierarchy1"/>
    <dgm:cxn modelId="{F2F48C58-6AAA-428F-A111-53EF7DEFF9B5}" type="presParOf" srcId="{5AF19BE1-9687-44EF-92D4-D1A907322919}" destId="{4BEAF109-95B2-4075-9C31-11EB0BD0E197}" srcOrd="0" destOrd="0" presId="urn:microsoft.com/office/officeart/2005/8/layout/hierarchy1"/>
    <dgm:cxn modelId="{BD9DB295-42CD-475B-BD70-D750EF56A8C1}" type="presParOf" srcId="{5AF19BE1-9687-44EF-92D4-D1A907322919}" destId="{C26E2621-1582-4B84-BC90-A6C22602E752}" srcOrd="1" destOrd="0" presId="urn:microsoft.com/office/officeart/2005/8/layout/hierarchy1"/>
    <dgm:cxn modelId="{BB1A4A24-A989-4D0E-ABAE-5B8CDE9CE375}" type="presParOf" srcId="{C26E2621-1582-4B84-BC90-A6C22602E752}" destId="{FF052F7F-EDBD-4DC8-A612-3B5EFD472916}" srcOrd="0" destOrd="0" presId="urn:microsoft.com/office/officeart/2005/8/layout/hierarchy1"/>
    <dgm:cxn modelId="{6CB0C9C9-FFFB-4E74-A77A-112BECAB967C}" type="presParOf" srcId="{FF052F7F-EDBD-4DC8-A612-3B5EFD472916}" destId="{295AE661-1DE4-429F-8E1F-D686A4B1C44A}" srcOrd="0" destOrd="0" presId="urn:microsoft.com/office/officeart/2005/8/layout/hierarchy1"/>
    <dgm:cxn modelId="{ED452F20-A349-45B8-874D-AC29A598E483}" type="presParOf" srcId="{FF052F7F-EDBD-4DC8-A612-3B5EFD472916}" destId="{643BAF9A-CF28-4078-98F2-8C658054E87F}" srcOrd="1" destOrd="0" presId="urn:microsoft.com/office/officeart/2005/8/layout/hierarchy1"/>
    <dgm:cxn modelId="{4967B3D9-76A0-41D0-AAC3-F0B08334A53D}" type="presParOf" srcId="{C26E2621-1582-4B84-BC90-A6C22602E752}" destId="{67DAC6A3-F60E-4373-9044-5D086DF85906}" srcOrd="1" destOrd="0" presId="urn:microsoft.com/office/officeart/2005/8/layout/hierarchy1"/>
    <dgm:cxn modelId="{8EAD1870-C853-4209-80E3-F0637D9345AB}" type="presParOf" srcId="{67DAC6A3-F60E-4373-9044-5D086DF85906}" destId="{55C1F7CD-4F34-4317-A000-350792B774B6}" srcOrd="0" destOrd="0" presId="urn:microsoft.com/office/officeart/2005/8/layout/hierarchy1"/>
    <dgm:cxn modelId="{0713F9A9-927E-4E02-988B-CB7B6764D0FA}" type="presParOf" srcId="{67DAC6A3-F60E-4373-9044-5D086DF85906}" destId="{FB5C0BD9-0E60-4D43-8589-0B8D8AAA778B}" srcOrd="1" destOrd="0" presId="urn:microsoft.com/office/officeart/2005/8/layout/hierarchy1"/>
    <dgm:cxn modelId="{9ECF3A95-EFAC-4E00-AA9F-35E661B75B8B}" type="presParOf" srcId="{FB5C0BD9-0E60-4D43-8589-0B8D8AAA778B}" destId="{C0662C5C-9DED-4AFF-BD0A-085A816C5562}" srcOrd="0" destOrd="0" presId="urn:microsoft.com/office/officeart/2005/8/layout/hierarchy1"/>
    <dgm:cxn modelId="{FB0FBB62-1D9C-4E7E-B029-CDAB79F00EF8}" type="presParOf" srcId="{C0662C5C-9DED-4AFF-BD0A-085A816C5562}" destId="{D8DD3646-9FE6-432E-B4D7-49FBBDDB76F1}" srcOrd="0" destOrd="0" presId="urn:microsoft.com/office/officeart/2005/8/layout/hierarchy1"/>
    <dgm:cxn modelId="{F5C87763-1DEA-4765-B94F-C88796A3A38E}" type="presParOf" srcId="{C0662C5C-9DED-4AFF-BD0A-085A816C5562}" destId="{7494A701-9A8D-466C-B220-56B72CE14BAE}" srcOrd="1" destOrd="0" presId="urn:microsoft.com/office/officeart/2005/8/layout/hierarchy1"/>
    <dgm:cxn modelId="{EB3948A0-D23A-4205-B6FC-C2E537B3255B}" type="presParOf" srcId="{FB5C0BD9-0E60-4D43-8589-0B8D8AAA778B}" destId="{229254AA-A6A9-4C63-8074-3DC9729F3C17}" srcOrd="1" destOrd="0" presId="urn:microsoft.com/office/officeart/2005/8/layout/hierarchy1"/>
    <dgm:cxn modelId="{574191B4-2547-4565-87AF-A5A52E0AFE80}" type="presParOf" srcId="{67DAC6A3-F60E-4373-9044-5D086DF85906}" destId="{8A35A404-8ADA-48E9-8C77-DAF310DC1F86}" srcOrd="2" destOrd="0" presId="urn:microsoft.com/office/officeart/2005/8/layout/hierarchy1"/>
    <dgm:cxn modelId="{7B223B72-1DA3-407F-85FF-73BE94D42B0E}" type="presParOf" srcId="{67DAC6A3-F60E-4373-9044-5D086DF85906}" destId="{A6E12A7E-9900-4ED7-AD25-CD86CFE8CA59}" srcOrd="3" destOrd="0" presId="urn:microsoft.com/office/officeart/2005/8/layout/hierarchy1"/>
    <dgm:cxn modelId="{570506E1-20E5-42EF-8502-7F3956521780}" type="presParOf" srcId="{A6E12A7E-9900-4ED7-AD25-CD86CFE8CA59}" destId="{27E46AB5-C2E1-4F49-8ED8-861941F48C2E}" srcOrd="0" destOrd="0" presId="urn:microsoft.com/office/officeart/2005/8/layout/hierarchy1"/>
    <dgm:cxn modelId="{183E76D1-7130-412F-98B2-BF7B33525889}" type="presParOf" srcId="{27E46AB5-C2E1-4F49-8ED8-861941F48C2E}" destId="{9CFB2ABD-3424-4601-9737-A66482A0CE9D}" srcOrd="0" destOrd="0" presId="urn:microsoft.com/office/officeart/2005/8/layout/hierarchy1"/>
    <dgm:cxn modelId="{058F37C4-9424-46FE-896C-6342F51172CB}" type="presParOf" srcId="{27E46AB5-C2E1-4F49-8ED8-861941F48C2E}" destId="{A9DED758-9B98-4E35-935A-8099A8F0DB57}" srcOrd="1" destOrd="0" presId="urn:microsoft.com/office/officeart/2005/8/layout/hierarchy1"/>
    <dgm:cxn modelId="{5526648B-4CC6-47C1-A731-0BBA53774A58}" type="presParOf" srcId="{A6E12A7E-9900-4ED7-AD25-CD86CFE8CA59}" destId="{85D10FDA-8939-4407-BF71-2084377C29F8}" srcOrd="1" destOrd="0" presId="urn:microsoft.com/office/officeart/2005/8/layout/hierarchy1"/>
    <dgm:cxn modelId="{EC2B044F-1916-4206-900D-7B7B42873C20}" type="presParOf" srcId="{85D10FDA-8939-4407-BF71-2084377C29F8}" destId="{1898FD10-71E0-4380-81C6-722038A5A11B}" srcOrd="0" destOrd="0" presId="urn:microsoft.com/office/officeart/2005/8/layout/hierarchy1"/>
    <dgm:cxn modelId="{C14D91A9-7700-43B2-8699-32A29373F7B3}" type="presParOf" srcId="{85D10FDA-8939-4407-BF71-2084377C29F8}" destId="{412184D1-1F99-4D25-BE69-54FB72746FAF}" srcOrd="1" destOrd="0" presId="urn:microsoft.com/office/officeart/2005/8/layout/hierarchy1"/>
    <dgm:cxn modelId="{CD4FD055-EA42-4ADC-AFD8-3878EE98453F}" type="presParOf" srcId="{412184D1-1F99-4D25-BE69-54FB72746FAF}" destId="{8A2EC429-9639-4488-A153-CED77F681F00}" srcOrd="0" destOrd="0" presId="urn:microsoft.com/office/officeart/2005/8/layout/hierarchy1"/>
    <dgm:cxn modelId="{FB38F64A-3A4C-4664-8952-B64E0EF103F0}" type="presParOf" srcId="{8A2EC429-9639-4488-A153-CED77F681F00}" destId="{650CD7BD-1BC1-49B2-B7E7-F5D3473DC2E6}" srcOrd="0" destOrd="0" presId="urn:microsoft.com/office/officeart/2005/8/layout/hierarchy1"/>
    <dgm:cxn modelId="{61D85F09-AC81-42F0-B08A-E7F34460B192}" type="presParOf" srcId="{8A2EC429-9639-4488-A153-CED77F681F00}" destId="{858FF49B-3019-42B6-B299-CDE717AAE8A7}" srcOrd="1" destOrd="0" presId="urn:microsoft.com/office/officeart/2005/8/layout/hierarchy1"/>
    <dgm:cxn modelId="{DDB69EE3-8F6D-4AA4-8C85-030F317FDAA5}" type="presParOf" srcId="{412184D1-1F99-4D25-BE69-54FB72746FAF}" destId="{8ED4869A-59B3-4531-B248-114BD466F911}" srcOrd="1" destOrd="0" presId="urn:microsoft.com/office/officeart/2005/8/layout/hierarchy1"/>
    <dgm:cxn modelId="{1447367F-7FBA-4528-80A4-1F69D78910BD}" type="presParOf" srcId="{85D10FDA-8939-4407-BF71-2084377C29F8}" destId="{E389375E-8266-4E45-A872-D88A68004FE7}" srcOrd="2" destOrd="0" presId="urn:microsoft.com/office/officeart/2005/8/layout/hierarchy1"/>
    <dgm:cxn modelId="{5C1AA424-45EF-4062-A0B4-5107BC055F81}" type="presParOf" srcId="{85D10FDA-8939-4407-BF71-2084377C29F8}" destId="{C417B3F7-66EA-4205-B920-6A4CA5EB5F53}" srcOrd="3" destOrd="0" presId="urn:microsoft.com/office/officeart/2005/8/layout/hierarchy1"/>
    <dgm:cxn modelId="{25AA14CB-170E-4082-AB8D-1FAD279B72B6}" type="presParOf" srcId="{C417B3F7-66EA-4205-B920-6A4CA5EB5F53}" destId="{6F8CFF31-A6AB-42D7-BC09-B35667B68F81}" srcOrd="0" destOrd="0" presId="urn:microsoft.com/office/officeart/2005/8/layout/hierarchy1"/>
    <dgm:cxn modelId="{3B3114B6-2CBA-4294-A915-901D07CD0EAF}" type="presParOf" srcId="{6F8CFF31-A6AB-42D7-BC09-B35667B68F81}" destId="{04407072-CE3B-409A-8D3F-E09A9CE98196}" srcOrd="0" destOrd="0" presId="urn:microsoft.com/office/officeart/2005/8/layout/hierarchy1"/>
    <dgm:cxn modelId="{1E8291DD-2723-4A1E-807C-21AA5A574D52}" type="presParOf" srcId="{6F8CFF31-A6AB-42D7-BC09-B35667B68F81}" destId="{832BDFF0-5BC3-4B00-90CE-FF3C7F12876D}" srcOrd="1" destOrd="0" presId="urn:microsoft.com/office/officeart/2005/8/layout/hierarchy1"/>
    <dgm:cxn modelId="{D088106D-BED0-43E7-9725-967A14FE138B}" type="presParOf" srcId="{C417B3F7-66EA-4205-B920-6A4CA5EB5F53}" destId="{C44FBD7D-8500-400C-AAF7-01EAA9D16413}" srcOrd="1" destOrd="0" presId="urn:microsoft.com/office/officeart/2005/8/layout/hierarchy1"/>
    <dgm:cxn modelId="{E7C0EFC5-76AF-4F0A-AF05-C3ED81B81FA4}" type="presParOf" srcId="{85D10FDA-8939-4407-BF71-2084377C29F8}" destId="{AC1CF0C8-D936-4A74-A90C-F326EB918ACD}" srcOrd="4" destOrd="0" presId="urn:microsoft.com/office/officeart/2005/8/layout/hierarchy1"/>
    <dgm:cxn modelId="{2EB8E195-8F2E-4F3A-93E7-CC74DC98CE13}" type="presParOf" srcId="{85D10FDA-8939-4407-BF71-2084377C29F8}" destId="{B1B41976-9CB9-4D21-8535-35D96760ECEF}" srcOrd="5" destOrd="0" presId="urn:microsoft.com/office/officeart/2005/8/layout/hierarchy1"/>
    <dgm:cxn modelId="{2E065415-0B4A-4A7A-900E-0C87E4407478}" type="presParOf" srcId="{B1B41976-9CB9-4D21-8535-35D96760ECEF}" destId="{34FDFAD3-9ED5-4D0B-B6C0-97F2447B7E16}" srcOrd="0" destOrd="0" presId="urn:microsoft.com/office/officeart/2005/8/layout/hierarchy1"/>
    <dgm:cxn modelId="{4EC28CEC-FC1F-41B5-9146-9873F99C3ED0}" type="presParOf" srcId="{34FDFAD3-9ED5-4D0B-B6C0-97F2447B7E16}" destId="{F9E6F4B7-5C3C-4F21-B1BC-76924876F8AF}" srcOrd="0" destOrd="0" presId="urn:microsoft.com/office/officeart/2005/8/layout/hierarchy1"/>
    <dgm:cxn modelId="{812E2268-D033-4930-96A2-958451ECE964}" type="presParOf" srcId="{34FDFAD3-9ED5-4D0B-B6C0-97F2447B7E16}" destId="{08944CA4-524E-4C78-B878-E22854F441E7}" srcOrd="1" destOrd="0" presId="urn:microsoft.com/office/officeart/2005/8/layout/hierarchy1"/>
    <dgm:cxn modelId="{C49543A8-08AE-4222-A4B5-E9F613AED218}" type="presParOf" srcId="{B1B41976-9CB9-4D21-8535-35D96760ECEF}" destId="{2FA3E597-A7AA-42D9-92D7-7C4ACE41C521}" srcOrd="1" destOrd="0" presId="urn:microsoft.com/office/officeart/2005/8/layout/hierarchy1"/>
    <dgm:cxn modelId="{019F3A62-CBF2-4E06-8A30-1DF3037FBA61}" type="presParOf" srcId="{5AF19BE1-9687-44EF-92D4-D1A907322919}" destId="{F004DDBA-A6D6-4A0C-885B-C398155012D7}" srcOrd="2" destOrd="0" presId="urn:microsoft.com/office/officeart/2005/8/layout/hierarchy1"/>
    <dgm:cxn modelId="{75BBE138-E254-47E5-82CE-750C6BC1813D}" type="presParOf" srcId="{5AF19BE1-9687-44EF-92D4-D1A907322919}" destId="{3CFCD021-B87A-4BD8-B3CB-536E87DDBC5A}" srcOrd="3" destOrd="0" presId="urn:microsoft.com/office/officeart/2005/8/layout/hierarchy1"/>
    <dgm:cxn modelId="{B55AAFCE-4ACF-4757-B4AB-62686CADAF54}" type="presParOf" srcId="{3CFCD021-B87A-4BD8-B3CB-536E87DDBC5A}" destId="{73E03E5A-E67B-4934-B886-BC880801B387}" srcOrd="0" destOrd="0" presId="urn:microsoft.com/office/officeart/2005/8/layout/hierarchy1"/>
    <dgm:cxn modelId="{8339FE43-B1E3-4EEC-85DF-EEEC95D51A0D}" type="presParOf" srcId="{73E03E5A-E67B-4934-B886-BC880801B387}" destId="{0A97C45F-988F-42DA-903C-6886F2291335}" srcOrd="0" destOrd="0" presId="urn:microsoft.com/office/officeart/2005/8/layout/hierarchy1"/>
    <dgm:cxn modelId="{2D1F9D89-6823-4806-8BC9-913F52CF77A5}" type="presParOf" srcId="{73E03E5A-E67B-4934-B886-BC880801B387}" destId="{2A9D59D6-B591-4ED3-A033-2D31566CF7F2}" srcOrd="1" destOrd="0" presId="urn:microsoft.com/office/officeart/2005/8/layout/hierarchy1"/>
    <dgm:cxn modelId="{C9F28ACA-2019-4DB1-A184-41A149DB99A8}" type="presParOf" srcId="{3CFCD021-B87A-4BD8-B3CB-536E87DDBC5A}" destId="{A5E9B38A-8C66-441D-BD14-61D4414406BC}" srcOrd="1" destOrd="0" presId="urn:microsoft.com/office/officeart/2005/8/layout/hierarchy1"/>
    <dgm:cxn modelId="{813C69B8-125E-4AF3-A390-EA8B422B1B94}" type="presParOf" srcId="{A5E9B38A-8C66-441D-BD14-61D4414406BC}" destId="{3263A665-8A8B-4D9E-AC7F-2D7A51D27CD9}" srcOrd="0" destOrd="0" presId="urn:microsoft.com/office/officeart/2005/8/layout/hierarchy1"/>
    <dgm:cxn modelId="{36C22100-F5BE-4640-9E67-444DE1C6B5C3}" type="presParOf" srcId="{A5E9B38A-8C66-441D-BD14-61D4414406BC}" destId="{6532DD32-836B-4B9E-81DF-3312C22CB0AF}" srcOrd="1" destOrd="0" presId="urn:microsoft.com/office/officeart/2005/8/layout/hierarchy1"/>
    <dgm:cxn modelId="{4665555A-9203-4FE4-ACFF-7742F2D60793}" type="presParOf" srcId="{6532DD32-836B-4B9E-81DF-3312C22CB0AF}" destId="{E6963F5C-6BA6-41F8-8335-6C617890E867}" srcOrd="0" destOrd="0" presId="urn:microsoft.com/office/officeart/2005/8/layout/hierarchy1"/>
    <dgm:cxn modelId="{F6A05CDA-8EA2-4F03-A0C1-4B7896DCDAA5}" type="presParOf" srcId="{E6963F5C-6BA6-41F8-8335-6C617890E867}" destId="{DF45A579-F000-482F-8243-6A94C4D51EF0}" srcOrd="0" destOrd="0" presId="urn:microsoft.com/office/officeart/2005/8/layout/hierarchy1"/>
    <dgm:cxn modelId="{CE0BDAD9-6EF0-47E1-B4BC-C3B04EDB814C}" type="presParOf" srcId="{E6963F5C-6BA6-41F8-8335-6C617890E867}" destId="{2B1EEC91-FFBC-4858-AAE3-29E5C41C9E19}" srcOrd="1" destOrd="0" presId="urn:microsoft.com/office/officeart/2005/8/layout/hierarchy1"/>
    <dgm:cxn modelId="{C38BD904-2CAD-4403-9108-C2ED4B241A59}" type="presParOf" srcId="{6532DD32-836B-4B9E-81DF-3312C22CB0AF}" destId="{C1EFE7A4-81E8-4F66-8BE6-4925EE1B9EF6}" srcOrd="1" destOrd="0" presId="urn:microsoft.com/office/officeart/2005/8/layout/hierarchy1"/>
    <dgm:cxn modelId="{C18149C3-814B-4731-95AD-418C91956EDF}" type="presParOf" srcId="{5AF19BE1-9687-44EF-92D4-D1A907322919}" destId="{AFDB2497-7941-448B-BC99-2FD15A2118C4}" srcOrd="4" destOrd="0" presId="urn:microsoft.com/office/officeart/2005/8/layout/hierarchy1"/>
    <dgm:cxn modelId="{28B48DFD-1A90-4331-9CAA-C83F48BD16AF}" type="presParOf" srcId="{5AF19BE1-9687-44EF-92D4-D1A907322919}" destId="{06EA4E4C-0085-483D-8751-E16A71A8BE82}" srcOrd="5" destOrd="0" presId="urn:microsoft.com/office/officeart/2005/8/layout/hierarchy1"/>
    <dgm:cxn modelId="{5AF729B8-48FB-4223-ADB6-4985E2A1E74A}" type="presParOf" srcId="{06EA4E4C-0085-483D-8751-E16A71A8BE82}" destId="{6BF47E03-7DB7-425B-92EB-D1A8E7BFCB29}" srcOrd="0" destOrd="0" presId="urn:microsoft.com/office/officeart/2005/8/layout/hierarchy1"/>
    <dgm:cxn modelId="{5C097C8B-8A69-4B67-B0DB-978AF3C7AE20}" type="presParOf" srcId="{6BF47E03-7DB7-425B-92EB-D1A8E7BFCB29}" destId="{1B0A56A7-DCFA-4B96-9B75-4242F6560222}" srcOrd="0" destOrd="0" presId="urn:microsoft.com/office/officeart/2005/8/layout/hierarchy1"/>
    <dgm:cxn modelId="{73225F85-7892-4D35-AEDE-C5BC77E74AF1}" type="presParOf" srcId="{6BF47E03-7DB7-425B-92EB-D1A8E7BFCB29}" destId="{4AC6D666-2507-439B-8DEA-326718B4CCCC}" srcOrd="1" destOrd="0" presId="urn:microsoft.com/office/officeart/2005/8/layout/hierarchy1"/>
    <dgm:cxn modelId="{1BF19CF7-18E0-4F16-A8B6-4BE8A491863C}" type="presParOf" srcId="{06EA4E4C-0085-483D-8751-E16A71A8BE82}" destId="{7779E7B8-9AE6-406F-B59A-CDC464D4F970}" srcOrd="1" destOrd="0" presId="urn:microsoft.com/office/officeart/2005/8/layout/hierarchy1"/>
    <dgm:cxn modelId="{E43962E9-4DF3-41C3-9E41-E18C775A0FA4}" type="presParOf" srcId="{7779E7B8-9AE6-406F-B59A-CDC464D4F970}" destId="{8FB75C66-727D-42A3-AACF-C9ABDCFD483B}" srcOrd="0" destOrd="0" presId="urn:microsoft.com/office/officeart/2005/8/layout/hierarchy1"/>
    <dgm:cxn modelId="{D7F7164C-29A6-4EF4-871C-39D73F79CF97}" type="presParOf" srcId="{7779E7B8-9AE6-406F-B59A-CDC464D4F970}" destId="{400842FD-2F4C-4C3D-A2DB-626342AAE02D}" srcOrd="1" destOrd="0" presId="urn:microsoft.com/office/officeart/2005/8/layout/hierarchy1"/>
    <dgm:cxn modelId="{4DB1ACAF-39E2-4799-B13B-3F1CC6758736}" type="presParOf" srcId="{400842FD-2F4C-4C3D-A2DB-626342AAE02D}" destId="{11C26278-B8D5-44B5-AEE1-7490332FDD92}" srcOrd="0" destOrd="0" presId="urn:microsoft.com/office/officeart/2005/8/layout/hierarchy1"/>
    <dgm:cxn modelId="{7E822995-1A47-4BAB-A6DD-DEF45B1ABE4A}" type="presParOf" srcId="{11C26278-B8D5-44B5-AEE1-7490332FDD92}" destId="{B9004CB8-F1AE-4935-A24C-D9C62BF22C85}" srcOrd="0" destOrd="0" presId="urn:microsoft.com/office/officeart/2005/8/layout/hierarchy1"/>
    <dgm:cxn modelId="{0A77325B-8E1E-46BD-92F4-340842892B25}" type="presParOf" srcId="{11C26278-B8D5-44B5-AEE1-7490332FDD92}" destId="{F5027524-F98C-49EC-A23B-528BB6D72469}" srcOrd="1" destOrd="0" presId="urn:microsoft.com/office/officeart/2005/8/layout/hierarchy1"/>
    <dgm:cxn modelId="{034C0E81-AEBE-4432-BAF5-4E7731D9EDD3}" type="presParOf" srcId="{400842FD-2F4C-4C3D-A2DB-626342AAE02D}" destId="{F5B1978E-21BF-4919-9C6F-298E965081E8}" srcOrd="1" destOrd="0" presId="urn:microsoft.com/office/officeart/2005/8/layout/hierarchy1"/>
    <dgm:cxn modelId="{A72C7FFD-8ECE-4109-9422-BCC617873D17}" type="presParOf" srcId="{5AF19BE1-9687-44EF-92D4-D1A907322919}" destId="{94B1A5E8-0BA3-44EE-A8FE-474806AEB428}" srcOrd="6" destOrd="0" presId="urn:microsoft.com/office/officeart/2005/8/layout/hierarchy1"/>
    <dgm:cxn modelId="{7A17A669-AE26-4E81-936B-AA1A78C76C6A}" type="presParOf" srcId="{5AF19BE1-9687-44EF-92D4-D1A907322919}" destId="{090CA15D-0DC3-4CF7-ADF7-A1C0960F3BF0}" srcOrd="7" destOrd="0" presId="urn:microsoft.com/office/officeart/2005/8/layout/hierarchy1"/>
    <dgm:cxn modelId="{95787C04-4CF3-4AF0-A605-BA4CE5AE44CF}" type="presParOf" srcId="{090CA15D-0DC3-4CF7-ADF7-A1C0960F3BF0}" destId="{907E5D86-C17E-4651-8389-37004FF3D5EC}" srcOrd="0" destOrd="0" presId="urn:microsoft.com/office/officeart/2005/8/layout/hierarchy1"/>
    <dgm:cxn modelId="{7E127A52-1E8D-443B-9B1F-2B5E6A0A734E}" type="presParOf" srcId="{907E5D86-C17E-4651-8389-37004FF3D5EC}" destId="{CB04691B-1855-4DF0-AA58-6ED9FBFAC016}" srcOrd="0" destOrd="0" presId="urn:microsoft.com/office/officeart/2005/8/layout/hierarchy1"/>
    <dgm:cxn modelId="{7552EFA1-240D-4204-AC21-9646B2C40DB4}" type="presParOf" srcId="{907E5D86-C17E-4651-8389-37004FF3D5EC}" destId="{C86F9808-DBF8-4C5E-B41D-AA03EB1058A5}" srcOrd="1" destOrd="0" presId="urn:microsoft.com/office/officeart/2005/8/layout/hierarchy1"/>
    <dgm:cxn modelId="{66A7A8A1-2FCE-4F1F-9522-3909673F9503}" type="presParOf" srcId="{090CA15D-0DC3-4CF7-ADF7-A1C0960F3BF0}" destId="{A29BBE6F-F033-469A-AF21-F8BA0E79BFF7}" srcOrd="1" destOrd="0" presId="urn:microsoft.com/office/officeart/2005/8/layout/hierarchy1"/>
    <dgm:cxn modelId="{38CD1DCB-7618-4004-88AC-5711290DE7FB}" type="presParOf" srcId="{A29BBE6F-F033-469A-AF21-F8BA0E79BFF7}" destId="{283FC2EE-3153-4BE4-9A83-9B5ED506924C}" srcOrd="0" destOrd="0" presId="urn:microsoft.com/office/officeart/2005/8/layout/hierarchy1"/>
    <dgm:cxn modelId="{298F07E9-4533-472F-90D1-44B750C3D3B5}" type="presParOf" srcId="{A29BBE6F-F033-469A-AF21-F8BA0E79BFF7}" destId="{094F688D-5DD6-43ED-A182-438ACC011FC4}" srcOrd="1" destOrd="0" presId="urn:microsoft.com/office/officeart/2005/8/layout/hierarchy1"/>
    <dgm:cxn modelId="{2222D397-9C43-47EF-86D9-3583A957CF13}" type="presParOf" srcId="{094F688D-5DD6-43ED-A182-438ACC011FC4}" destId="{F25F0FAA-90C3-4D7A-B4B1-5448AB0C4C99}" srcOrd="0" destOrd="0" presId="urn:microsoft.com/office/officeart/2005/8/layout/hierarchy1"/>
    <dgm:cxn modelId="{C192822D-41EB-43F1-857E-FBAB5963ABA6}" type="presParOf" srcId="{F25F0FAA-90C3-4D7A-B4B1-5448AB0C4C99}" destId="{7B4A516D-39B1-4535-A5DC-1E0AE1BECBCC}" srcOrd="0" destOrd="0" presId="urn:microsoft.com/office/officeart/2005/8/layout/hierarchy1"/>
    <dgm:cxn modelId="{21FD28D5-07E6-4CFF-A3CE-A134AC0527D6}" type="presParOf" srcId="{F25F0FAA-90C3-4D7A-B4B1-5448AB0C4C99}" destId="{73B83D37-7AC3-469B-B5B3-CB478EE8204E}" srcOrd="1" destOrd="0" presId="urn:microsoft.com/office/officeart/2005/8/layout/hierarchy1"/>
    <dgm:cxn modelId="{4AB63DE8-B0B4-4F42-ACAA-55BC49B2E38D}" type="presParOf" srcId="{094F688D-5DD6-43ED-A182-438ACC011FC4}" destId="{EC94B408-3BA1-4555-BFEB-DFFC428A72D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1A5E8-0BA3-44EE-A8FE-474806AEB428}">
      <dsp:nvSpPr>
        <dsp:cNvPr id="0" name=""/>
        <dsp:cNvSpPr/>
      </dsp:nvSpPr>
      <dsp:spPr>
        <a:xfrm>
          <a:off x="4185992" y="2824588"/>
          <a:ext cx="3042869" cy="225663"/>
        </a:xfrm>
        <a:custGeom>
          <a:avLst/>
          <a:gdLst/>
          <a:ahLst/>
          <a:cxnLst/>
          <a:rect l="0" t="0" r="0" b="0"/>
          <a:pathLst>
            <a:path>
              <a:moveTo>
                <a:pt x="0" y="0"/>
              </a:moveTo>
              <a:lnTo>
                <a:pt x="0" y="153783"/>
              </a:lnTo>
              <a:lnTo>
                <a:pt x="3042869" y="153783"/>
              </a:lnTo>
              <a:lnTo>
                <a:pt x="3042869" y="22566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DB2497-7941-448B-BC99-2FD15A2118C4}">
      <dsp:nvSpPr>
        <dsp:cNvPr id="0" name=""/>
        <dsp:cNvSpPr/>
      </dsp:nvSpPr>
      <dsp:spPr>
        <a:xfrm>
          <a:off x="4185992" y="2824588"/>
          <a:ext cx="751948" cy="225663"/>
        </a:xfrm>
        <a:custGeom>
          <a:avLst/>
          <a:gdLst/>
          <a:ahLst/>
          <a:cxnLst/>
          <a:rect l="0" t="0" r="0" b="0"/>
          <a:pathLst>
            <a:path>
              <a:moveTo>
                <a:pt x="0" y="0"/>
              </a:moveTo>
              <a:lnTo>
                <a:pt x="0" y="153783"/>
              </a:lnTo>
              <a:lnTo>
                <a:pt x="751948" y="153783"/>
              </a:lnTo>
              <a:lnTo>
                <a:pt x="751948" y="22566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04DDBA-A6D6-4A0C-885B-C398155012D7}">
      <dsp:nvSpPr>
        <dsp:cNvPr id="0" name=""/>
        <dsp:cNvSpPr/>
      </dsp:nvSpPr>
      <dsp:spPr>
        <a:xfrm>
          <a:off x="2800757" y="2824588"/>
          <a:ext cx="1385235" cy="225663"/>
        </a:xfrm>
        <a:custGeom>
          <a:avLst/>
          <a:gdLst/>
          <a:ahLst/>
          <a:cxnLst/>
          <a:rect l="0" t="0" r="0" b="0"/>
          <a:pathLst>
            <a:path>
              <a:moveTo>
                <a:pt x="1385235" y="0"/>
              </a:moveTo>
              <a:lnTo>
                <a:pt x="1385235" y="153783"/>
              </a:lnTo>
              <a:lnTo>
                <a:pt x="0" y="153783"/>
              </a:lnTo>
              <a:lnTo>
                <a:pt x="0" y="22566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EAF109-95B2-4075-9C31-11EB0BD0E197}">
      <dsp:nvSpPr>
        <dsp:cNvPr id="0" name=""/>
        <dsp:cNvSpPr/>
      </dsp:nvSpPr>
      <dsp:spPr>
        <a:xfrm>
          <a:off x="768656" y="2824588"/>
          <a:ext cx="3417336" cy="216819"/>
        </a:xfrm>
        <a:custGeom>
          <a:avLst/>
          <a:gdLst/>
          <a:ahLst/>
          <a:cxnLst/>
          <a:rect l="0" t="0" r="0" b="0"/>
          <a:pathLst>
            <a:path>
              <a:moveTo>
                <a:pt x="3417336" y="0"/>
              </a:moveTo>
              <a:lnTo>
                <a:pt x="3417336" y="144938"/>
              </a:lnTo>
              <a:lnTo>
                <a:pt x="0" y="144938"/>
              </a:lnTo>
              <a:lnTo>
                <a:pt x="0" y="21681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4D5BD0-7500-455C-8544-273E7C912A13}">
      <dsp:nvSpPr>
        <dsp:cNvPr id="0" name=""/>
        <dsp:cNvSpPr/>
      </dsp:nvSpPr>
      <dsp:spPr>
        <a:xfrm>
          <a:off x="2629590" y="858107"/>
          <a:ext cx="3112804" cy="1966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AD736-9B63-453E-A880-603F53450307}">
      <dsp:nvSpPr>
        <dsp:cNvPr id="0" name=""/>
        <dsp:cNvSpPr/>
      </dsp:nvSpPr>
      <dsp:spPr>
        <a:xfrm>
          <a:off x="2715803" y="940009"/>
          <a:ext cx="3112804" cy="19664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TAACCCT Enrollee (B.1)</a:t>
          </a:r>
        </a:p>
      </dsp:txBody>
      <dsp:txXfrm>
        <a:off x="2773399" y="997605"/>
        <a:ext cx="2997612" cy="1851289"/>
      </dsp:txXfrm>
    </dsp:sp>
    <dsp:sp modelId="{295AE661-1DE4-429F-8E1F-D686A4B1C44A}">
      <dsp:nvSpPr>
        <dsp:cNvPr id="0" name=""/>
        <dsp:cNvSpPr/>
      </dsp:nvSpPr>
      <dsp:spPr>
        <a:xfrm>
          <a:off x="-50816" y="3041407"/>
          <a:ext cx="1638944" cy="114397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3BAF9A-CF28-4078-98F2-8C658054E87F}">
      <dsp:nvSpPr>
        <dsp:cNvPr id="0" name=""/>
        <dsp:cNvSpPr/>
      </dsp:nvSpPr>
      <dsp:spPr>
        <a:xfrm>
          <a:off x="35397" y="3123310"/>
          <a:ext cx="1638944" cy="114397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Completed TAACCCT Program (B.2)</a:t>
          </a:r>
        </a:p>
      </dsp:txBody>
      <dsp:txXfrm>
        <a:off x="68903" y="3156816"/>
        <a:ext cx="1571932" cy="1076960"/>
      </dsp:txXfrm>
    </dsp:sp>
    <dsp:sp modelId="{0A97C45F-988F-42DA-903C-6886F2291335}">
      <dsp:nvSpPr>
        <dsp:cNvPr id="0" name=""/>
        <dsp:cNvSpPr/>
      </dsp:nvSpPr>
      <dsp:spPr>
        <a:xfrm>
          <a:off x="1813612" y="3050251"/>
          <a:ext cx="1974289" cy="110680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9D59D6-B591-4ED3-A033-2D31566CF7F2}">
      <dsp:nvSpPr>
        <dsp:cNvPr id="0" name=""/>
        <dsp:cNvSpPr/>
      </dsp:nvSpPr>
      <dsp:spPr>
        <a:xfrm>
          <a:off x="1899826" y="3132154"/>
          <a:ext cx="1974289" cy="110680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Still Enrolled in TAACCCT Program (B.3)</a:t>
          </a:r>
        </a:p>
      </dsp:txBody>
      <dsp:txXfrm>
        <a:off x="1932243" y="3164571"/>
        <a:ext cx="1909455" cy="1041968"/>
      </dsp:txXfrm>
    </dsp:sp>
    <dsp:sp modelId="{1B0A56A7-DCFA-4B96-9B75-4242F6560222}">
      <dsp:nvSpPr>
        <dsp:cNvPr id="0" name=""/>
        <dsp:cNvSpPr/>
      </dsp:nvSpPr>
      <dsp:spPr>
        <a:xfrm>
          <a:off x="3960329" y="3050251"/>
          <a:ext cx="1955225" cy="118320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C6D666-2507-439B-8DEA-326718B4CCCC}">
      <dsp:nvSpPr>
        <dsp:cNvPr id="0" name=""/>
        <dsp:cNvSpPr/>
      </dsp:nvSpPr>
      <dsp:spPr>
        <a:xfrm>
          <a:off x="4046542" y="3132154"/>
          <a:ext cx="1955225" cy="118320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Still Enrolled in non-TAACCCT Program (B.4)</a:t>
          </a:r>
        </a:p>
        <a:p>
          <a:pPr marL="0" lvl="0" indent="0" algn="ctr" defTabSz="533400">
            <a:lnSpc>
              <a:spcPct val="90000"/>
            </a:lnSpc>
            <a:spcBef>
              <a:spcPct val="0"/>
            </a:spcBef>
            <a:spcAft>
              <a:spcPct val="35000"/>
            </a:spcAft>
            <a:buNone/>
          </a:pPr>
          <a:r>
            <a:rPr lang="en-US" sz="1200" kern="1200" dirty="0"/>
            <a:t>EXIT POINT</a:t>
          </a:r>
        </a:p>
      </dsp:txBody>
      <dsp:txXfrm>
        <a:off x="4081197" y="3166809"/>
        <a:ext cx="1885915" cy="1113896"/>
      </dsp:txXfrm>
    </dsp:sp>
    <dsp:sp modelId="{CB04691B-1855-4DF0-AA58-6ED9FBFAC016}">
      <dsp:nvSpPr>
        <dsp:cNvPr id="0" name=""/>
        <dsp:cNvSpPr/>
      </dsp:nvSpPr>
      <dsp:spPr>
        <a:xfrm>
          <a:off x="6087980" y="3050251"/>
          <a:ext cx="2281763" cy="17247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6F9808-DBF8-4C5E-B41D-AA03EB1058A5}">
      <dsp:nvSpPr>
        <dsp:cNvPr id="0" name=""/>
        <dsp:cNvSpPr/>
      </dsp:nvSpPr>
      <dsp:spPr>
        <a:xfrm>
          <a:off x="6174194" y="3132154"/>
          <a:ext cx="2281763" cy="17247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Exit from Institution</a:t>
          </a:r>
        </a:p>
        <a:p>
          <a:pPr marL="0" lvl="0" indent="0" algn="ctr" defTabSz="533400">
            <a:lnSpc>
              <a:spcPct val="90000"/>
            </a:lnSpc>
            <a:spcBef>
              <a:spcPct val="0"/>
            </a:spcBef>
            <a:spcAft>
              <a:spcPct val="35000"/>
            </a:spcAft>
            <a:buNone/>
          </a:pPr>
          <a:r>
            <a:rPr lang="en-US" sz="800" kern="1200" dirty="0"/>
            <a:t>WITHOUT COMPLETING</a:t>
          </a:r>
        </a:p>
        <a:p>
          <a:pPr marL="0" lvl="0" indent="0" algn="ctr" defTabSz="533400">
            <a:lnSpc>
              <a:spcPct val="90000"/>
            </a:lnSpc>
            <a:spcBef>
              <a:spcPct val="0"/>
            </a:spcBef>
            <a:spcAft>
              <a:spcPct val="35000"/>
            </a:spcAft>
            <a:buNone/>
          </a:pPr>
          <a:r>
            <a:rPr lang="en-US" sz="1200" kern="1200" dirty="0"/>
            <a:t>(Not Reported - Derived from B.1-(B.2+B.3+B.4)</a:t>
          </a:r>
        </a:p>
        <a:p>
          <a:pPr marL="0" lvl="0" indent="0" algn="ctr" defTabSz="533400">
            <a:lnSpc>
              <a:spcPct val="90000"/>
            </a:lnSpc>
            <a:spcBef>
              <a:spcPct val="0"/>
            </a:spcBef>
            <a:spcAft>
              <a:spcPct val="35000"/>
            </a:spcAft>
            <a:buNone/>
          </a:pPr>
          <a:r>
            <a:rPr lang="en-US" sz="1200" kern="1200" dirty="0"/>
            <a:t>EXIT POINT</a:t>
          </a:r>
        </a:p>
      </dsp:txBody>
      <dsp:txXfrm>
        <a:off x="6224710" y="3182670"/>
        <a:ext cx="2180731" cy="1623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FC2EE-3153-4BE4-9A83-9B5ED506924C}">
      <dsp:nvSpPr>
        <dsp:cNvPr id="0" name=""/>
        <dsp:cNvSpPr/>
      </dsp:nvSpPr>
      <dsp:spPr>
        <a:xfrm>
          <a:off x="7289138" y="3371856"/>
          <a:ext cx="91440" cy="159796"/>
        </a:xfrm>
        <a:custGeom>
          <a:avLst/>
          <a:gdLst/>
          <a:ahLst/>
          <a:cxnLst/>
          <a:rect l="0" t="0" r="0" b="0"/>
          <a:pathLst>
            <a:path>
              <a:moveTo>
                <a:pt x="45720" y="0"/>
              </a:moveTo>
              <a:lnTo>
                <a:pt x="45720" y="15979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B1A5E8-0BA3-44EE-A8FE-474806AEB428}">
      <dsp:nvSpPr>
        <dsp:cNvPr id="0" name=""/>
        <dsp:cNvSpPr/>
      </dsp:nvSpPr>
      <dsp:spPr>
        <a:xfrm>
          <a:off x="4430497" y="1773213"/>
          <a:ext cx="2904361" cy="377323"/>
        </a:xfrm>
        <a:custGeom>
          <a:avLst/>
          <a:gdLst/>
          <a:ahLst/>
          <a:cxnLst/>
          <a:rect l="0" t="0" r="0" b="0"/>
          <a:pathLst>
            <a:path>
              <a:moveTo>
                <a:pt x="0" y="0"/>
              </a:moveTo>
              <a:lnTo>
                <a:pt x="0" y="326423"/>
              </a:lnTo>
              <a:lnTo>
                <a:pt x="2904361" y="326423"/>
              </a:lnTo>
              <a:lnTo>
                <a:pt x="2904361" y="37732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B75C66-727D-42A3-AACF-C9ABDCFD483B}">
      <dsp:nvSpPr>
        <dsp:cNvPr id="0" name=""/>
        <dsp:cNvSpPr/>
      </dsp:nvSpPr>
      <dsp:spPr>
        <a:xfrm>
          <a:off x="5122211" y="2988387"/>
          <a:ext cx="91440" cy="159796"/>
        </a:xfrm>
        <a:custGeom>
          <a:avLst/>
          <a:gdLst/>
          <a:ahLst/>
          <a:cxnLst/>
          <a:rect l="0" t="0" r="0" b="0"/>
          <a:pathLst>
            <a:path>
              <a:moveTo>
                <a:pt x="45720" y="0"/>
              </a:moveTo>
              <a:lnTo>
                <a:pt x="45720" y="15979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DB2497-7941-448B-BC99-2FD15A2118C4}">
      <dsp:nvSpPr>
        <dsp:cNvPr id="0" name=""/>
        <dsp:cNvSpPr/>
      </dsp:nvSpPr>
      <dsp:spPr>
        <a:xfrm>
          <a:off x="4430497" y="1773213"/>
          <a:ext cx="737433" cy="377323"/>
        </a:xfrm>
        <a:custGeom>
          <a:avLst/>
          <a:gdLst/>
          <a:ahLst/>
          <a:cxnLst/>
          <a:rect l="0" t="0" r="0" b="0"/>
          <a:pathLst>
            <a:path>
              <a:moveTo>
                <a:pt x="0" y="0"/>
              </a:moveTo>
              <a:lnTo>
                <a:pt x="0" y="326423"/>
              </a:lnTo>
              <a:lnTo>
                <a:pt x="737433" y="326423"/>
              </a:lnTo>
              <a:lnTo>
                <a:pt x="737433" y="37732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63A665-8A8B-4D9E-AC7F-2D7A51D27CD9}">
      <dsp:nvSpPr>
        <dsp:cNvPr id="0" name=""/>
        <dsp:cNvSpPr/>
      </dsp:nvSpPr>
      <dsp:spPr>
        <a:xfrm>
          <a:off x="3151776" y="2934284"/>
          <a:ext cx="91440" cy="159796"/>
        </a:xfrm>
        <a:custGeom>
          <a:avLst/>
          <a:gdLst/>
          <a:ahLst/>
          <a:cxnLst/>
          <a:rect l="0" t="0" r="0" b="0"/>
          <a:pathLst>
            <a:path>
              <a:moveTo>
                <a:pt x="45720" y="0"/>
              </a:moveTo>
              <a:lnTo>
                <a:pt x="45720" y="15979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04DDBA-A6D6-4A0C-885B-C398155012D7}">
      <dsp:nvSpPr>
        <dsp:cNvPr id="0" name=""/>
        <dsp:cNvSpPr/>
      </dsp:nvSpPr>
      <dsp:spPr>
        <a:xfrm>
          <a:off x="3197496" y="1773213"/>
          <a:ext cx="1233001" cy="377323"/>
        </a:xfrm>
        <a:custGeom>
          <a:avLst/>
          <a:gdLst/>
          <a:ahLst/>
          <a:cxnLst/>
          <a:rect l="0" t="0" r="0" b="0"/>
          <a:pathLst>
            <a:path>
              <a:moveTo>
                <a:pt x="1233001" y="0"/>
              </a:moveTo>
              <a:lnTo>
                <a:pt x="1233001" y="326423"/>
              </a:lnTo>
              <a:lnTo>
                <a:pt x="0" y="326423"/>
              </a:lnTo>
              <a:lnTo>
                <a:pt x="0" y="37732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1CF0C8-D936-4A74-A90C-F326EB918ACD}">
      <dsp:nvSpPr>
        <dsp:cNvPr id="0" name=""/>
        <dsp:cNvSpPr/>
      </dsp:nvSpPr>
      <dsp:spPr>
        <a:xfrm>
          <a:off x="1651168" y="3906347"/>
          <a:ext cx="787689" cy="222280"/>
        </a:xfrm>
        <a:custGeom>
          <a:avLst/>
          <a:gdLst/>
          <a:ahLst/>
          <a:cxnLst/>
          <a:rect l="0" t="0" r="0" b="0"/>
          <a:pathLst>
            <a:path>
              <a:moveTo>
                <a:pt x="0" y="0"/>
              </a:moveTo>
              <a:lnTo>
                <a:pt x="0" y="171380"/>
              </a:lnTo>
              <a:lnTo>
                <a:pt x="787689" y="171380"/>
              </a:lnTo>
              <a:lnTo>
                <a:pt x="787689" y="22228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89375E-8266-4E45-A872-D88A68004FE7}">
      <dsp:nvSpPr>
        <dsp:cNvPr id="0" name=""/>
        <dsp:cNvSpPr/>
      </dsp:nvSpPr>
      <dsp:spPr>
        <a:xfrm>
          <a:off x="1605448" y="3906347"/>
          <a:ext cx="91440" cy="260052"/>
        </a:xfrm>
        <a:custGeom>
          <a:avLst/>
          <a:gdLst/>
          <a:ahLst/>
          <a:cxnLst/>
          <a:rect l="0" t="0" r="0" b="0"/>
          <a:pathLst>
            <a:path>
              <a:moveTo>
                <a:pt x="45720" y="0"/>
              </a:moveTo>
              <a:lnTo>
                <a:pt x="45720" y="209152"/>
              </a:lnTo>
              <a:lnTo>
                <a:pt x="46937" y="209152"/>
              </a:lnTo>
              <a:lnTo>
                <a:pt x="46937" y="26005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8FD10-71E0-4380-81C6-722038A5A11B}">
      <dsp:nvSpPr>
        <dsp:cNvPr id="0" name=""/>
        <dsp:cNvSpPr/>
      </dsp:nvSpPr>
      <dsp:spPr>
        <a:xfrm>
          <a:off x="866316" y="3906347"/>
          <a:ext cx="784851" cy="213446"/>
        </a:xfrm>
        <a:custGeom>
          <a:avLst/>
          <a:gdLst/>
          <a:ahLst/>
          <a:cxnLst/>
          <a:rect l="0" t="0" r="0" b="0"/>
          <a:pathLst>
            <a:path>
              <a:moveTo>
                <a:pt x="784851" y="0"/>
              </a:moveTo>
              <a:lnTo>
                <a:pt x="784851" y="162546"/>
              </a:lnTo>
              <a:lnTo>
                <a:pt x="0" y="162546"/>
              </a:lnTo>
              <a:lnTo>
                <a:pt x="0" y="21344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35A404-8ADA-48E9-8C77-DAF310DC1F86}">
      <dsp:nvSpPr>
        <dsp:cNvPr id="0" name=""/>
        <dsp:cNvSpPr/>
      </dsp:nvSpPr>
      <dsp:spPr>
        <a:xfrm>
          <a:off x="1154791" y="2954342"/>
          <a:ext cx="496376" cy="166059"/>
        </a:xfrm>
        <a:custGeom>
          <a:avLst/>
          <a:gdLst/>
          <a:ahLst/>
          <a:cxnLst/>
          <a:rect l="0" t="0" r="0" b="0"/>
          <a:pathLst>
            <a:path>
              <a:moveTo>
                <a:pt x="0" y="0"/>
              </a:moveTo>
              <a:lnTo>
                <a:pt x="0" y="115159"/>
              </a:lnTo>
              <a:lnTo>
                <a:pt x="496376" y="115159"/>
              </a:lnTo>
              <a:lnTo>
                <a:pt x="496376" y="16605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C1F7CD-4F34-4317-A000-350792B774B6}">
      <dsp:nvSpPr>
        <dsp:cNvPr id="0" name=""/>
        <dsp:cNvSpPr/>
      </dsp:nvSpPr>
      <dsp:spPr>
        <a:xfrm>
          <a:off x="402704" y="2954342"/>
          <a:ext cx="752087" cy="166059"/>
        </a:xfrm>
        <a:custGeom>
          <a:avLst/>
          <a:gdLst/>
          <a:ahLst/>
          <a:cxnLst/>
          <a:rect l="0" t="0" r="0" b="0"/>
          <a:pathLst>
            <a:path>
              <a:moveTo>
                <a:pt x="752087" y="0"/>
              </a:moveTo>
              <a:lnTo>
                <a:pt x="752087" y="115159"/>
              </a:lnTo>
              <a:lnTo>
                <a:pt x="0" y="115159"/>
              </a:lnTo>
              <a:lnTo>
                <a:pt x="0" y="16605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EAF109-95B2-4075-9C31-11EB0BD0E197}">
      <dsp:nvSpPr>
        <dsp:cNvPr id="0" name=""/>
        <dsp:cNvSpPr/>
      </dsp:nvSpPr>
      <dsp:spPr>
        <a:xfrm>
          <a:off x="1154791" y="1773213"/>
          <a:ext cx="3275705" cy="371060"/>
        </a:xfrm>
        <a:custGeom>
          <a:avLst/>
          <a:gdLst/>
          <a:ahLst/>
          <a:cxnLst/>
          <a:rect l="0" t="0" r="0" b="0"/>
          <a:pathLst>
            <a:path>
              <a:moveTo>
                <a:pt x="3275705" y="0"/>
              </a:moveTo>
              <a:lnTo>
                <a:pt x="3275705" y="320160"/>
              </a:lnTo>
              <a:lnTo>
                <a:pt x="0" y="320160"/>
              </a:lnTo>
              <a:lnTo>
                <a:pt x="0" y="3710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4D5BD0-7500-455C-8544-273E7C912A13}">
      <dsp:nvSpPr>
        <dsp:cNvPr id="0" name=""/>
        <dsp:cNvSpPr/>
      </dsp:nvSpPr>
      <dsp:spPr>
        <a:xfrm>
          <a:off x="3328379" y="902922"/>
          <a:ext cx="2204236" cy="8702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AD736-9B63-453E-A880-603F53450307}">
      <dsp:nvSpPr>
        <dsp:cNvPr id="0" name=""/>
        <dsp:cNvSpPr/>
      </dsp:nvSpPr>
      <dsp:spPr>
        <a:xfrm>
          <a:off x="3389428" y="960919"/>
          <a:ext cx="2204236" cy="8702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TAACCCT Enrollee (B.1)</a:t>
          </a:r>
        </a:p>
      </dsp:txBody>
      <dsp:txXfrm>
        <a:off x="3414918" y="986409"/>
        <a:ext cx="2153256" cy="819311"/>
      </dsp:txXfrm>
    </dsp:sp>
    <dsp:sp modelId="{295AE661-1DE4-429F-8E1F-D686A4B1C44A}">
      <dsp:nvSpPr>
        <dsp:cNvPr id="0" name=""/>
        <dsp:cNvSpPr/>
      </dsp:nvSpPr>
      <dsp:spPr>
        <a:xfrm>
          <a:off x="355021" y="2144274"/>
          <a:ext cx="1599540" cy="8100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3BAF9A-CF28-4078-98F2-8C658054E87F}">
      <dsp:nvSpPr>
        <dsp:cNvPr id="0" name=""/>
        <dsp:cNvSpPr/>
      </dsp:nvSpPr>
      <dsp:spPr>
        <a:xfrm>
          <a:off x="416070" y="2202271"/>
          <a:ext cx="1599540" cy="81006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Completed TAACCCT Program (B.2)</a:t>
          </a:r>
        </a:p>
      </dsp:txBody>
      <dsp:txXfrm>
        <a:off x="439796" y="2225997"/>
        <a:ext cx="1552088" cy="762616"/>
      </dsp:txXfrm>
    </dsp:sp>
    <dsp:sp modelId="{D8DD3646-9FE6-432E-B4D7-49FBBDDB76F1}">
      <dsp:nvSpPr>
        <dsp:cNvPr id="0" name=""/>
        <dsp:cNvSpPr/>
      </dsp:nvSpPr>
      <dsp:spPr>
        <a:xfrm>
          <a:off x="4948" y="3120401"/>
          <a:ext cx="795512" cy="88242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94A701-9A8D-466C-B220-56B72CE14BAE}">
      <dsp:nvSpPr>
        <dsp:cNvPr id="0" name=""/>
        <dsp:cNvSpPr/>
      </dsp:nvSpPr>
      <dsp:spPr>
        <a:xfrm>
          <a:off x="65997" y="3178398"/>
          <a:ext cx="795512" cy="88242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Number of TAACCCT Credit Hours Completed (B.5)</a:t>
          </a:r>
        </a:p>
      </dsp:txBody>
      <dsp:txXfrm>
        <a:off x="89297" y="3201698"/>
        <a:ext cx="748912" cy="835822"/>
      </dsp:txXfrm>
    </dsp:sp>
    <dsp:sp modelId="{9CFB2ABD-3424-4601-9737-A66482A0CE9D}">
      <dsp:nvSpPr>
        <dsp:cNvPr id="0" name=""/>
        <dsp:cNvSpPr/>
      </dsp:nvSpPr>
      <dsp:spPr>
        <a:xfrm>
          <a:off x="922559" y="3120401"/>
          <a:ext cx="1457218" cy="78594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DED758-9B98-4E35-935A-8099A8F0DB57}">
      <dsp:nvSpPr>
        <dsp:cNvPr id="0" name=""/>
        <dsp:cNvSpPr/>
      </dsp:nvSpPr>
      <dsp:spPr>
        <a:xfrm>
          <a:off x="983608" y="3178398"/>
          <a:ext cx="1457218" cy="78594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Number of Earned  TAACCCT Degrees/ Credentials (B.6)</a:t>
          </a:r>
        </a:p>
      </dsp:txBody>
      <dsp:txXfrm>
        <a:off x="1006628" y="3201418"/>
        <a:ext cx="1411178" cy="739905"/>
      </dsp:txXfrm>
    </dsp:sp>
    <dsp:sp modelId="{650CD7BD-1BC1-49B2-B7E7-F5D3473DC2E6}">
      <dsp:nvSpPr>
        <dsp:cNvPr id="0" name=""/>
        <dsp:cNvSpPr/>
      </dsp:nvSpPr>
      <dsp:spPr>
        <a:xfrm>
          <a:off x="469895" y="4119793"/>
          <a:ext cx="792841" cy="775210"/>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8FF49B-3019-42B6-B299-CDE717AAE8A7}">
      <dsp:nvSpPr>
        <dsp:cNvPr id="0" name=""/>
        <dsp:cNvSpPr/>
      </dsp:nvSpPr>
      <dsp:spPr>
        <a:xfrm>
          <a:off x="530945" y="4177790"/>
          <a:ext cx="792841" cy="775210"/>
        </a:xfrm>
        <a:prstGeom prst="roundRect">
          <a:avLst>
            <a:gd name="adj" fmla="val 10000"/>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a:outerShdw blurRad="50800" dist="50800" dir="5400000" algn="ctr" rotWithShape="0">
            <a:schemeClr val="accent3">
              <a:lumMod val="75000"/>
            </a:schemeClr>
          </a:outerShdw>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Certificates </a:t>
          </a:r>
        </a:p>
        <a:p>
          <a:pPr marL="0" lvl="0" indent="0" algn="ctr" defTabSz="355600">
            <a:lnSpc>
              <a:spcPct val="90000"/>
            </a:lnSpc>
            <a:spcBef>
              <a:spcPct val="0"/>
            </a:spcBef>
            <a:spcAft>
              <a:spcPct val="35000"/>
            </a:spcAft>
            <a:buNone/>
          </a:pPr>
          <a:r>
            <a:rPr lang="en-US" sz="800" kern="1200" dirty="0"/>
            <a:t>&lt; 1 year)</a:t>
          </a:r>
        </a:p>
        <a:p>
          <a:pPr marL="0" lvl="0" indent="0" algn="ctr" defTabSz="355600">
            <a:lnSpc>
              <a:spcPct val="90000"/>
            </a:lnSpc>
            <a:spcBef>
              <a:spcPct val="0"/>
            </a:spcBef>
            <a:spcAft>
              <a:spcPct val="35000"/>
            </a:spcAft>
            <a:buNone/>
          </a:pPr>
          <a:r>
            <a:rPr lang="en-US" sz="800" kern="1200" dirty="0"/>
            <a:t>(B.6a)</a:t>
          </a:r>
        </a:p>
      </dsp:txBody>
      <dsp:txXfrm>
        <a:off x="553650" y="4200495"/>
        <a:ext cx="747431" cy="729800"/>
      </dsp:txXfrm>
    </dsp:sp>
    <dsp:sp modelId="{04407072-CE3B-409A-8D3F-E09A9CE98196}">
      <dsp:nvSpPr>
        <dsp:cNvPr id="0" name=""/>
        <dsp:cNvSpPr/>
      </dsp:nvSpPr>
      <dsp:spPr>
        <a:xfrm>
          <a:off x="1381962" y="4166399"/>
          <a:ext cx="540844" cy="756575"/>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BDFF0-5BC3-4B00-90CE-FF3C7F12876D}">
      <dsp:nvSpPr>
        <dsp:cNvPr id="0" name=""/>
        <dsp:cNvSpPr/>
      </dsp:nvSpPr>
      <dsp:spPr>
        <a:xfrm>
          <a:off x="1443011" y="4224396"/>
          <a:ext cx="540844" cy="756575"/>
        </a:xfrm>
        <a:prstGeom prst="roundRect">
          <a:avLst>
            <a:gd name="adj" fmla="val 10000"/>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a:outerShdw blurRad="50800" dist="50800" dir="5400000" algn="ctr" rotWithShape="0">
            <a:schemeClr val="accent3">
              <a:lumMod val="75000"/>
            </a:schemeClr>
          </a:outerShdw>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Certificates </a:t>
          </a:r>
        </a:p>
        <a:p>
          <a:pPr marL="0" lvl="0" indent="0" algn="ctr" defTabSz="355600">
            <a:lnSpc>
              <a:spcPct val="90000"/>
            </a:lnSpc>
            <a:spcBef>
              <a:spcPct val="0"/>
            </a:spcBef>
            <a:spcAft>
              <a:spcPct val="35000"/>
            </a:spcAft>
            <a:buNone/>
          </a:pPr>
          <a:r>
            <a:rPr lang="en-US" sz="800" kern="1200" dirty="0"/>
            <a:t>&gt; 1 year)</a:t>
          </a:r>
        </a:p>
        <a:p>
          <a:pPr marL="0" lvl="0" indent="0" algn="ctr" defTabSz="355600">
            <a:lnSpc>
              <a:spcPct val="90000"/>
            </a:lnSpc>
            <a:spcBef>
              <a:spcPct val="0"/>
            </a:spcBef>
            <a:spcAft>
              <a:spcPct val="35000"/>
            </a:spcAft>
            <a:buNone/>
          </a:pPr>
          <a:r>
            <a:rPr lang="en-US" sz="800" kern="1200" dirty="0"/>
            <a:t>(B.6b)</a:t>
          </a:r>
        </a:p>
      </dsp:txBody>
      <dsp:txXfrm>
        <a:off x="1458852" y="4240237"/>
        <a:ext cx="509162" cy="724893"/>
      </dsp:txXfrm>
    </dsp:sp>
    <dsp:sp modelId="{F9E6F4B7-5C3C-4F21-B1BC-76924876F8AF}">
      <dsp:nvSpPr>
        <dsp:cNvPr id="0" name=""/>
        <dsp:cNvSpPr/>
      </dsp:nvSpPr>
      <dsp:spPr>
        <a:xfrm>
          <a:off x="2099932" y="4128628"/>
          <a:ext cx="677848" cy="559326"/>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944CA4-524E-4C78-B878-E22854F441E7}">
      <dsp:nvSpPr>
        <dsp:cNvPr id="0" name=""/>
        <dsp:cNvSpPr/>
      </dsp:nvSpPr>
      <dsp:spPr>
        <a:xfrm>
          <a:off x="2160982" y="4186624"/>
          <a:ext cx="677848" cy="559326"/>
        </a:xfrm>
        <a:prstGeom prst="roundRect">
          <a:avLst>
            <a:gd name="adj" fmla="val 10000"/>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a:outerShdw blurRad="50800" dist="50800" dir="5400000" algn="ctr" rotWithShape="0">
            <a:schemeClr val="accent3">
              <a:lumMod val="75000"/>
            </a:schemeClr>
          </a:outerShdw>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Degrees </a:t>
          </a:r>
        </a:p>
        <a:p>
          <a:pPr marL="0" lvl="0" indent="0" algn="ctr" defTabSz="355600">
            <a:lnSpc>
              <a:spcPct val="90000"/>
            </a:lnSpc>
            <a:spcBef>
              <a:spcPct val="0"/>
            </a:spcBef>
            <a:spcAft>
              <a:spcPct val="35000"/>
            </a:spcAft>
            <a:buNone/>
          </a:pPr>
          <a:r>
            <a:rPr lang="en-US" sz="800" kern="1200" dirty="0"/>
            <a:t>(B.6c)</a:t>
          </a:r>
        </a:p>
      </dsp:txBody>
      <dsp:txXfrm>
        <a:off x="2177364" y="4203006"/>
        <a:ext cx="645084" cy="526562"/>
      </dsp:txXfrm>
    </dsp:sp>
    <dsp:sp modelId="{0A97C45F-988F-42DA-903C-6886F2291335}">
      <dsp:nvSpPr>
        <dsp:cNvPr id="0" name=""/>
        <dsp:cNvSpPr/>
      </dsp:nvSpPr>
      <dsp:spPr>
        <a:xfrm>
          <a:off x="2260444" y="2150536"/>
          <a:ext cx="1874102" cy="7837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9D59D6-B591-4ED3-A033-2D31566CF7F2}">
      <dsp:nvSpPr>
        <dsp:cNvPr id="0" name=""/>
        <dsp:cNvSpPr/>
      </dsp:nvSpPr>
      <dsp:spPr>
        <a:xfrm>
          <a:off x="2321493" y="2208533"/>
          <a:ext cx="1874102" cy="78374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Still Enrolled in TAACCCT Program (B.3)</a:t>
          </a:r>
        </a:p>
      </dsp:txBody>
      <dsp:txXfrm>
        <a:off x="2344448" y="2231488"/>
        <a:ext cx="1828192" cy="737837"/>
      </dsp:txXfrm>
    </dsp:sp>
    <dsp:sp modelId="{DF45A579-F000-482F-8243-6A94C4D51EF0}">
      <dsp:nvSpPr>
        <dsp:cNvPr id="0" name=""/>
        <dsp:cNvSpPr/>
      </dsp:nvSpPr>
      <dsp:spPr>
        <a:xfrm>
          <a:off x="2501875" y="3094081"/>
          <a:ext cx="1391240" cy="81897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1EEC91-FFBC-4858-AAE3-29E5C41C9E19}">
      <dsp:nvSpPr>
        <dsp:cNvPr id="0" name=""/>
        <dsp:cNvSpPr/>
      </dsp:nvSpPr>
      <dsp:spPr>
        <a:xfrm>
          <a:off x="2562924" y="3152077"/>
          <a:ext cx="1391240" cy="81897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Number of TAACCCT Credit Hours Completed (B.5)</a:t>
          </a:r>
        </a:p>
      </dsp:txBody>
      <dsp:txXfrm>
        <a:off x="2586911" y="3176064"/>
        <a:ext cx="1343266" cy="771005"/>
      </dsp:txXfrm>
    </dsp:sp>
    <dsp:sp modelId="{1B0A56A7-DCFA-4B96-9B75-4242F6560222}">
      <dsp:nvSpPr>
        <dsp:cNvPr id="0" name=""/>
        <dsp:cNvSpPr/>
      </dsp:nvSpPr>
      <dsp:spPr>
        <a:xfrm>
          <a:off x="4256646" y="2150536"/>
          <a:ext cx="1822570" cy="83785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C6D666-2507-439B-8DEA-326718B4CCCC}">
      <dsp:nvSpPr>
        <dsp:cNvPr id="0" name=""/>
        <dsp:cNvSpPr/>
      </dsp:nvSpPr>
      <dsp:spPr>
        <a:xfrm>
          <a:off x="4317695" y="2208533"/>
          <a:ext cx="1822570" cy="83785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Still Enrolled in non-TAACCCT Program (B.4)</a:t>
          </a:r>
        </a:p>
        <a:p>
          <a:pPr marL="0" lvl="0" indent="0" algn="ctr" defTabSz="533400">
            <a:lnSpc>
              <a:spcPct val="90000"/>
            </a:lnSpc>
            <a:spcBef>
              <a:spcPct val="0"/>
            </a:spcBef>
            <a:spcAft>
              <a:spcPct val="35000"/>
            </a:spcAft>
            <a:buNone/>
          </a:pPr>
          <a:r>
            <a:rPr lang="en-US" sz="1200" kern="1200" dirty="0"/>
            <a:t>EXIT POINT</a:t>
          </a:r>
        </a:p>
      </dsp:txBody>
      <dsp:txXfrm>
        <a:off x="4342235" y="2233073"/>
        <a:ext cx="1773490" cy="788771"/>
      </dsp:txXfrm>
    </dsp:sp>
    <dsp:sp modelId="{B9004CB8-F1AE-4935-A24C-D9C62BF22C85}">
      <dsp:nvSpPr>
        <dsp:cNvPr id="0" name=""/>
        <dsp:cNvSpPr/>
      </dsp:nvSpPr>
      <dsp:spPr>
        <a:xfrm>
          <a:off x="4368982" y="3148184"/>
          <a:ext cx="1597897" cy="95561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027524-F98C-49EC-A23B-528BB6D72469}">
      <dsp:nvSpPr>
        <dsp:cNvPr id="0" name=""/>
        <dsp:cNvSpPr/>
      </dsp:nvSpPr>
      <dsp:spPr>
        <a:xfrm>
          <a:off x="4430031" y="3206181"/>
          <a:ext cx="1597897" cy="95561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Number of TAACCCT Credit Hours Completed (B.5)</a:t>
          </a:r>
        </a:p>
      </dsp:txBody>
      <dsp:txXfrm>
        <a:off x="4458020" y="3234170"/>
        <a:ext cx="1541919" cy="899636"/>
      </dsp:txXfrm>
    </dsp:sp>
    <dsp:sp modelId="{CB04691B-1855-4DF0-AA58-6ED9FBFAC016}">
      <dsp:nvSpPr>
        <dsp:cNvPr id="0" name=""/>
        <dsp:cNvSpPr/>
      </dsp:nvSpPr>
      <dsp:spPr>
        <a:xfrm>
          <a:off x="6201315" y="2150536"/>
          <a:ext cx="2267087" cy="12213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6F9808-DBF8-4C5E-B41D-AA03EB1058A5}">
      <dsp:nvSpPr>
        <dsp:cNvPr id="0" name=""/>
        <dsp:cNvSpPr/>
      </dsp:nvSpPr>
      <dsp:spPr>
        <a:xfrm>
          <a:off x="6262364" y="2208533"/>
          <a:ext cx="2267087" cy="122131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Exit from Institution</a:t>
          </a:r>
        </a:p>
        <a:p>
          <a:pPr marL="0" lvl="0" indent="0" algn="ctr" defTabSz="533400">
            <a:lnSpc>
              <a:spcPct val="90000"/>
            </a:lnSpc>
            <a:spcBef>
              <a:spcPct val="0"/>
            </a:spcBef>
            <a:spcAft>
              <a:spcPct val="35000"/>
            </a:spcAft>
            <a:buNone/>
          </a:pPr>
          <a:r>
            <a:rPr lang="en-US" sz="800" kern="1200" dirty="0"/>
            <a:t>WITHOUT COMPLETING</a:t>
          </a:r>
        </a:p>
        <a:p>
          <a:pPr marL="0" lvl="0" indent="0" algn="ctr" defTabSz="533400">
            <a:lnSpc>
              <a:spcPct val="90000"/>
            </a:lnSpc>
            <a:spcBef>
              <a:spcPct val="0"/>
            </a:spcBef>
            <a:spcAft>
              <a:spcPct val="35000"/>
            </a:spcAft>
            <a:buNone/>
          </a:pPr>
          <a:r>
            <a:rPr lang="en-US" sz="1200" kern="1200" dirty="0"/>
            <a:t>(Not Reported - Derived from B.1-(B.2+B.3+B.4)</a:t>
          </a:r>
        </a:p>
        <a:p>
          <a:pPr marL="0" lvl="0" indent="0" algn="ctr" defTabSz="533400">
            <a:lnSpc>
              <a:spcPct val="90000"/>
            </a:lnSpc>
            <a:spcBef>
              <a:spcPct val="0"/>
            </a:spcBef>
            <a:spcAft>
              <a:spcPct val="35000"/>
            </a:spcAft>
            <a:buNone/>
          </a:pPr>
          <a:r>
            <a:rPr lang="en-US" sz="1200" kern="1200" dirty="0"/>
            <a:t>EXIT POINT</a:t>
          </a:r>
        </a:p>
      </dsp:txBody>
      <dsp:txXfrm>
        <a:off x="6298135" y="2244304"/>
        <a:ext cx="2195545" cy="1149777"/>
      </dsp:txXfrm>
    </dsp:sp>
    <dsp:sp modelId="{7B4A516D-39B1-4535-A5DC-1E0AE1BECBCC}">
      <dsp:nvSpPr>
        <dsp:cNvPr id="0" name=""/>
        <dsp:cNvSpPr/>
      </dsp:nvSpPr>
      <dsp:spPr>
        <a:xfrm>
          <a:off x="6653834" y="3531653"/>
          <a:ext cx="1362048" cy="91636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B83D37-7AC3-469B-B5B3-CB478EE8204E}">
      <dsp:nvSpPr>
        <dsp:cNvPr id="0" name=""/>
        <dsp:cNvSpPr/>
      </dsp:nvSpPr>
      <dsp:spPr>
        <a:xfrm>
          <a:off x="6714883" y="3589650"/>
          <a:ext cx="1362048" cy="91636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Number of TAACCCT Credit Hours Completed (B.5)</a:t>
          </a:r>
        </a:p>
      </dsp:txBody>
      <dsp:txXfrm>
        <a:off x="6741722" y="3616489"/>
        <a:ext cx="1308370" cy="8626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4B3E-10AF-4EEA-8987-D25784F73A90}" type="datetimeFigureOut">
              <a:rPr lang="en-US" smtClean="0"/>
              <a:t>6/29/2017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72491C-4EBA-4E43-98DF-2DCCBD1C1C08}" type="slidenum">
              <a:rPr lang="en-US" smtClean="0"/>
              <a:t>‹#›</a:t>
            </a:fld>
            <a:endParaRPr lang="en-US"/>
          </a:p>
        </p:txBody>
      </p:sp>
    </p:spTree>
    <p:extLst>
      <p:ext uri="{BB962C8B-B14F-4D97-AF65-F5344CB8AC3E}">
        <p14:creationId xmlns:p14="http://schemas.microsoft.com/office/powerpoint/2010/main" val="3283715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5865">
              <a:defRPr/>
            </a:pPr>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a:t>
            </a:fld>
            <a:endParaRPr lang="en-US"/>
          </a:p>
        </p:txBody>
      </p:sp>
    </p:spTree>
    <p:extLst>
      <p:ext uri="{BB962C8B-B14F-4D97-AF65-F5344CB8AC3E}">
        <p14:creationId xmlns:p14="http://schemas.microsoft.com/office/powerpoint/2010/main" val="225147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30</a:t>
            </a:fld>
            <a:endParaRPr lang="en-US"/>
          </a:p>
        </p:txBody>
      </p:sp>
    </p:spTree>
    <p:extLst>
      <p:ext uri="{BB962C8B-B14F-4D97-AF65-F5344CB8AC3E}">
        <p14:creationId xmlns:p14="http://schemas.microsoft.com/office/powerpoint/2010/main" val="3181439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35</a:t>
            </a:fld>
            <a:endParaRPr lang="en-US"/>
          </a:p>
        </p:txBody>
      </p:sp>
    </p:spTree>
    <p:extLst>
      <p:ext uri="{BB962C8B-B14F-4D97-AF65-F5344CB8AC3E}">
        <p14:creationId xmlns:p14="http://schemas.microsoft.com/office/powerpoint/2010/main" val="3181439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36</a:t>
            </a:fld>
            <a:endParaRPr lang="en-US"/>
          </a:p>
        </p:txBody>
      </p:sp>
    </p:spTree>
    <p:extLst>
      <p:ext uri="{BB962C8B-B14F-4D97-AF65-F5344CB8AC3E}">
        <p14:creationId xmlns:p14="http://schemas.microsoft.com/office/powerpoint/2010/main" val="2985058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10">
              <a:defRPr/>
            </a:pPr>
            <a:endParaRPr lang="en-US" dirty="0"/>
          </a:p>
        </p:txBody>
      </p:sp>
      <p:sp>
        <p:nvSpPr>
          <p:cNvPr id="4" name="Slide Number Placeholder 3"/>
          <p:cNvSpPr>
            <a:spLocks noGrp="1"/>
          </p:cNvSpPr>
          <p:nvPr>
            <p:ph type="sldNum" sz="quarter" idx="10"/>
          </p:nvPr>
        </p:nvSpPr>
        <p:spPr/>
        <p:txBody>
          <a:bodyPr/>
          <a:lstStyle/>
          <a:p>
            <a:fld id="{F0282A38-9FD0-4AED-986D-E2DDC60822F3}" type="slidenum">
              <a:rPr lang="en-US" smtClean="0"/>
              <a:t>37</a:t>
            </a:fld>
            <a:endParaRPr lang="en-US"/>
          </a:p>
        </p:txBody>
      </p:sp>
    </p:spTree>
    <p:extLst>
      <p:ext uri="{BB962C8B-B14F-4D97-AF65-F5344CB8AC3E}">
        <p14:creationId xmlns:p14="http://schemas.microsoft.com/office/powerpoint/2010/main" val="3617156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10">
              <a:defRPr/>
            </a:pPr>
            <a:endParaRPr lang="en-US" dirty="0"/>
          </a:p>
        </p:txBody>
      </p:sp>
      <p:sp>
        <p:nvSpPr>
          <p:cNvPr id="4" name="Slide Number Placeholder 3"/>
          <p:cNvSpPr>
            <a:spLocks noGrp="1"/>
          </p:cNvSpPr>
          <p:nvPr>
            <p:ph type="sldNum" sz="quarter" idx="10"/>
          </p:nvPr>
        </p:nvSpPr>
        <p:spPr/>
        <p:txBody>
          <a:bodyPr/>
          <a:lstStyle/>
          <a:p>
            <a:fld id="{F0282A38-9FD0-4AED-986D-E2DDC60822F3}" type="slidenum">
              <a:rPr lang="en-US" smtClean="0"/>
              <a:t>38</a:t>
            </a:fld>
            <a:endParaRPr lang="en-US"/>
          </a:p>
        </p:txBody>
      </p:sp>
    </p:spTree>
    <p:extLst>
      <p:ext uri="{BB962C8B-B14F-4D97-AF65-F5344CB8AC3E}">
        <p14:creationId xmlns:p14="http://schemas.microsoft.com/office/powerpoint/2010/main" val="3617156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10">
              <a:defRPr/>
            </a:pPr>
            <a:endParaRPr lang="en-US" dirty="0"/>
          </a:p>
        </p:txBody>
      </p:sp>
      <p:sp>
        <p:nvSpPr>
          <p:cNvPr id="4" name="Slide Number Placeholder 3"/>
          <p:cNvSpPr>
            <a:spLocks noGrp="1"/>
          </p:cNvSpPr>
          <p:nvPr>
            <p:ph type="sldNum" sz="quarter" idx="10"/>
          </p:nvPr>
        </p:nvSpPr>
        <p:spPr/>
        <p:txBody>
          <a:bodyPr/>
          <a:lstStyle/>
          <a:p>
            <a:fld id="{F0282A38-9FD0-4AED-986D-E2DDC60822F3}" type="slidenum">
              <a:rPr lang="en-US" smtClean="0"/>
              <a:t>39</a:t>
            </a:fld>
            <a:endParaRPr lang="en-US"/>
          </a:p>
        </p:txBody>
      </p:sp>
    </p:spTree>
    <p:extLst>
      <p:ext uri="{BB962C8B-B14F-4D97-AF65-F5344CB8AC3E}">
        <p14:creationId xmlns:p14="http://schemas.microsoft.com/office/powerpoint/2010/main" val="3617156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10">
              <a:defRPr/>
            </a:pPr>
            <a:endParaRPr lang="en-US" dirty="0"/>
          </a:p>
        </p:txBody>
      </p:sp>
      <p:sp>
        <p:nvSpPr>
          <p:cNvPr id="4" name="Slide Number Placeholder 3"/>
          <p:cNvSpPr>
            <a:spLocks noGrp="1"/>
          </p:cNvSpPr>
          <p:nvPr>
            <p:ph type="sldNum" sz="quarter" idx="10"/>
          </p:nvPr>
        </p:nvSpPr>
        <p:spPr/>
        <p:txBody>
          <a:bodyPr/>
          <a:lstStyle/>
          <a:p>
            <a:fld id="{F0282A38-9FD0-4AED-986D-E2DDC60822F3}" type="slidenum">
              <a:rPr lang="en-US" smtClean="0"/>
              <a:t>40</a:t>
            </a:fld>
            <a:endParaRPr lang="en-US"/>
          </a:p>
        </p:txBody>
      </p:sp>
    </p:spTree>
    <p:extLst>
      <p:ext uri="{BB962C8B-B14F-4D97-AF65-F5344CB8AC3E}">
        <p14:creationId xmlns:p14="http://schemas.microsoft.com/office/powerpoint/2010/main" val="3617156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963435-CF12-4FD2-8142-C5E7E85581FA}" type="slidenum">
              <a:rPr lang="en-US" smtClean="0"/>
              <a:pPr/>
              <a:t>41</a:t>
            </a:fld>
            <a:endParaRPr lang="en-US"/>
          </a:p>
        </p:txBody>
      </p:sp>
    </p:spTree>
    <p:extLst>
      <p:ext uri="{BB962C8B-B14F-4D97-AF65-F5344CB8AC3E}">
        <p14:creationId xmlns:p14="http://schemas.microsoft.com/office/powerpoint/2010/main" val="1976841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a:t>
            </a:fld>
            <a:endParaRPr lang="en-US"/>
          </a:p>
        </p:txBody>
      </p:sp>
    </p:spTree>
    <p:extLst>
      <p:ext uri="{BB962C8B-B14F-4D97-AF65-F5344CB8AC3E}">
        <p14:creationId xmlns:p14="http://schemas.microsoft.com/office/powerpoint/2010/main" val="1540861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a:t>
            </a:fld>
            <a:endParaRPr lang="en-US"/>
          </a:p>
        </p:txBody>
      </p:sp>
    </p:spTree>
    <p:extLst>
      <p:ext uri="{BB962C8B-B14F-4D97-AF65-F5344CB8AC3E}">
        <p14:creationId xmlns:p14="http://schemas.microsoft.com/office/powerpoint/2010/main" val="3532698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12</a:t>
            </a:fld>
            <a:endParaRPr lang="en-US"/>
          </a:p>
        </p:txBody>
      </p:sp>
    </p:spTree>
    <p:extLst>
      <p:ext uri="{BB962C8B-B14F-4D97-AF65-F5344CB8AC3E}">
        <p14:creationId xmlns:p14="http://schemas.microsoft.com/office/powerpoint/2010/main" val="3125054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14</a:t>
            </a:fld>
            <a:endParaRPr lang="en-US"/>
          </a:p>
        </p:txBody>
      </p:sp>
    </p:spTree>
    <p:extLst>
      <p:ext uri="{BB962C8B-B14F-4D97-AF65-F5344CB8AC3E}">
        <p14:creationId xmlns:p14="http://schemas.microsoft.com/office/powerpoint/2010/main" val="3125054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72491C-4EBA-4E43-98DF-2DCCBD1C1C08}" type="slidenum">
              <a:rPr lang="en-US" smtClean="0"/>
              <a:t>17</a:t>
            </a:fld>
            <a:endParaRPr lang="en-US"/>
          </a:p>
        </p:txBody>
      </p:sp>
    </p:spTree>
    <p:extLst>
      <p:ext uri="{BB962C8B-B14F-4D97-AF65-F5344CB8AC3E}">
        <p14:creationId xmlns:p14="http://schemas.microsoft.com/office/powerpoint/2010/main" val="164937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20</a:t>
            </a:fld>
            <a:endParaRPr lang="en-US"/>
          </a:p>
        </p:txBody>
      </p:sp>
    </p:spTree>
    <p:extLst>
      <p:ext uri="{BB962C8B-B14F-4D97-AF65-F5344CB8AC3E}">
        <p14:creationId xmlns:p14="http://schemas.microsoft.com/office/powerpoint/2010/main" val="3181439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72491C-4EBA-4E43-98DF-2DCCBD1C1C08}" type="slidenum">
              <a:rPr lang="en-US" smtClean="0"/>
              <a:t>28</a:t>
            </a:fld>
            <a:endParaRPr lang="en-US"/>
          </a:p>
        </p:txBody>
      </p:sp>
    </p:spTree>
    <p:extLst>
      <p:ext uri="{BB962C8B-B14F-4D97-AF65-F5344CB8AC3E}">
        <p14:creationId xmlns:p14="http://schemas.microsoft.com/office/powerpoint/2010/main" val="3289424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72491C-4EBA-4E43-98DF-2DCCBD1C1C08}" type="slidenum">
              <a:rPr lang="en-US" smtClean="0"/>
              <a:t>29</a:t>
            </a:fld>
            <a:endParaRPr lang="en-US"/>
          </a:p>
        </p:txBody>
      </p:sp>
    </p:spTree>
    <p:extLst>
      <p:ext uri="{BB962C8B-B14F-4D97-AF65-F5344CB8AC3E}">
        <p14:creationId xmlns:p14="http://schemas.microsoft.com/office/powerpoint/2010/main" val="3927538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B97C0A-216B-4289-B22C-063CAE6D8E4E}"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088BE-B4EF-442A-893A-7AD98C104CF0}" type="slidenum">
              <a:rPr lang="en-US" smtClean="0"/>
              <a:t>‹#›</a:t>
            </a:fld>
            <a:endParaRPr lang="en-US"/>
          </a:p>
        </p:txBody>
      </p:sp>
    </p:spTree>
    <p:extLst>
      <p:ext uri="{BB962C8B-B14F-4D97-AF65-F5344CB8AC3E}">
        <p14:creationId xmlns:p14="http://schemas.microsoft.com/office/powerpoint/2010/main" val="1966857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B97C0A-216B-4289-B22C-063CAE6D8E4E}"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088BE-B4EF-442A-893A-7AD98C104CF0}" type="slidenum">
              <a:rPr lang="en-US" smtClean="0"/>
              <a:t>‹#›</a:t>
            </a:fld>
            <a:endParaRPr lang="en-US"/>
          </a:p>
        </p:txBody>
      </p:sp>
    </p:spTree>
    <p:extLst>
      <p:ext uri="{BB962C8B-B14F-4D97-AF65-F5344CB8AC3E}">
        <p14:creationId xmlns:p14="http://schemas.microsoft.com/office/powerpoint/2010/main" val="377991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B97C0A-216B-4289-B22C-063CAE6D8E4E}"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088BE-B4EF-442A-893A-7AD98C104CF0}" type="slidenum">
              <a:rPr lang="en-US" smtClean="0"/>
              <a:t>‹#›</a:t>
            </a:fld>
            <a:endParaRPr lang="en-US"/>
          </a:p>
        </p:txBody>
      </p:sp>
    </p:spTree>
    <p:extLst>
      <p:ext uri="{BB962C8B-B14F-4D97-AF65-F5344CB8AC3E}">
        <p14:creationId xmlns:p14="http://schemas.microsoft.com/office/powerpoint/2010/main" val="322604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4" name="Picture 6" descr="taaccct_ba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normAutofit/>
          </a:bodyPr>
          <a:lstStyle>
            <a:lvl1pPr>
              <a:defRPr sz="4000" b="1">
                <a:latin typeface="Franklin Gothic Demi" pitchFamily="34" charset="0"/>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075D0D46-2A74-4420-BCA4-0D243335EB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6332" y="6324600"/>
            <a:ext cx="1477668" cy="499145"/>
          </a:xfrm>
          <a:prstGeom prst="rect">
            <a:avLst/>
          </a:prstGeom>
        </p:spPr>
      </p:pic>
    </p:spTree>
    <p:extLst>
      <p:ext uri="{BB962C8B-B14F-4D97-AF65-F5344CB8AC3E}">
        <p14:creationId xmlns:p14="http://schemas.microsoft.com/office/powerpoint/2010/main" val="2046574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B97C0A-216B-4289-B22C-063CAE6D8E4E}"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088BE-B4EF-442A-893A-7AD98C104CF0}" type="slidenum">
              <a:rPr lang="en-US" smtClean="0"/>
              <a:t>‹#›</a:t>
            </a:fld>
            <a:endParaRPr lang="en-US"/>
          </a:p>
        </p:txBody>
      </p:sp>
    </p:spTree>
    <p:extLst>
      <p:ext uri="{BB962C8B-B14F-4D97-AF65-F5344CB8AC3E}">
        <p14:creationId xmlns:p14="http://schemas.microsoft.com/office/powerpoint/2010/main" val="140398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B97C0A-216B-4289-B22C-063CAE6D8E4E}"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088BE-B4EF-442A-893A-7AD98C104CF0}" type="slidenum">
              <a:rPr lang="en-US" smtClean="0"/>
              <a:t>‹#›</a:t>
            </a:fld>
            <a:endParaRPr lang="en-US"/>
          </a:p>
        </p:txBody>
      </p:sp>
    </p:spTree>
    <p:extLst>
      <p:ext uri="{BB962C8B-B14F-4D97-AF65-F5344CB8AC3E}">
        <p14:creationId xmlns:p14="http://schemas.microsoft.com/office/powerpoint/2010/main" val="3498975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B97C0A-216B-4289-B22C-063CAE6D8E4E}" type="datetimeFigureOut">
              <a:rPr lang="en-US" smtClean="0"/>
              <a:t>6/29/2017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B088BE-B4EF-442A-893A-7AD98C104CF0}" type="slidenum">
              <a:rPr lang="en-US" smtClean="0"/>
              <a:t>‹#›</a:t>
            </a:fld>
            <a:endParaRPr lang="en-US"/>
          </a:p>
        </p:txBody>
      </p:sp>
    </p:spTree>
    <p:extLst>
      <p:ext uri="{BB962C8B-B14F-4D97-AF65-F5344CB8AC3E}">
        <p14:creationId xmlns:p14="http://schemas.microsoft.com/office/powerpoint/2010/main" val="1170163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B97C0A-216B-4289-B22C-063CAE6D8E4E}" type="datetimeFigureOut">
              <a:rPr lang="en-US" smtClean="0"/>
              <a:t>6/29/2017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B088BE-B4EF-442A-893A-7AD98C104CF0}" type="slidenum">
              <a:rPr lang="en-US" smtClean="0"/>
              <a:t>‹#›</a:t>
            </a:fld>
            <a:endParaRPr lang="en-US"/>
          </a:p>
        </p:txBody>
      </p:sp>
    </p:spTree>
    <p:extLst>
      <p:ext uri="{BB962C8B-B14F-4D97-AF65-F5344CB8AC3E}">
        <p14:creationId xmlns:p14="http://schemas.microsoft.com/office/powerpoint/2010/main" val="96317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B97C0A-216B-4289-B22C-063CAE6D8E4E}" type="datetimeFigureOut">
              <a:rPr lang="en-US" smtClean="0"/>
              <a:t>6/29/2017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B088BE-B4EF-442A-893A-7AD98C104CF0}" type="slidenum">
              <a:rPr lang="en-US" smtClean="0"/>
              <a:t>‹#›</a:t>
            </a:fld>
            <a:endParaRPr lang="en-US"/>
          </a:p>
        </p:txBody>
      </p:sp>
    </p:spTree>
    <p:extLst>
      <p:ext uri="{BB962C8B-B14F-4D97-AF65-F5344CB8AC3E}">
        <p14:creationId xmlns:p14="http://schemas.microsoft.com/office/powerpoint/2010/main" val="3964550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97C0A-216B-4289-B22C-063CAE6D8E4E}" type="datetimeFigureOut">
              <a:rPr lang="en-US" smtClean="0"/>
              <a:t>6/29/2017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B088BE-B4EF-442A-893A-7AD98C104CF0}" type="slidenum">
              <a:rPr lang="en-US" smtClean="0"/>
              <a:t>‹#›</a:t>
            </a:fld>
            <a:endParaRPr lang="en-US"/>
          </a:p>
        </p:txBody>
      </p:sp>
    </p:spTree>
    <p:extLst>
      <p:ext uri="{BB962C8B-B14F-4D97-AF65-F5344CB8AC3E}">
        <p14:creationId xmlns:p14="http://schemas.microsoft.com/office/powerpoint/2010/main" val="818620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B97C0A-216B-4289-B22C-063CAE6D8E4E}" type="datetimeFigureOut">
              <a:rPr lang="en-US" smtClean="0"/>
              <a:t>6/29/2017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B088BE-B4EF-442A-893A-7AD98C104CF0}" type="slidenum">
              <a:rPr lang="en-US" smtClean="0"/>
              <a:t>‹#›</a:t>
            </a:fld>
            <a:endParaRPr lang="en-US"/>
          </a:p>
        </p:txBody>
      </p:sp>
    </p:spTree>
    <p:extLst>
      <p:ext uri="{BB962C8B-B14F-4D97-AF65-F5344CB8AC3E}">
        <p14:creationId xmlns:p14="http://schemas.microsoft.com/office/powerpoint/2010/main" val="99867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B97C0A-216B-4289-B22C-063CAE6D8E4E}" type="datetimeFigureOut">
              <a:rPr lang="en-US" smtClean="0"/>
              <a:t>6/29/2017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B088BE-B4EF-442A-893A-7AD98C104CF0}" type="slidenum">
              <a:rPr lang="en-US" smtClean="0"/>
              <a:t>‹#›</a:t>
            </a:fld>
            <a:endParaRPr lang="en-US"/>
          </a:p>
        </p:txBody>
      </p:sp>
    </p:spTree>
    <p:extLst>
      <p:ext uri="{BB962C8B-B14F-4D97-AF65-F5344CB8AC3E}">
        <p14:creationId xmlns:p14="http://schemas.microsoft.com/office/powerpoint/2010/main" val="243826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97C0A-216B-4289-B22C-063CAE6D8E4E}" type="datetimeFigureOut">
              <a:rPr lang="en-US" smtClean="0"/>
              <a:t>6/29/2017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1525" y="79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088BE-B4EF-442A-893A-7AD98C104CF0}" type="slidenum">
              <a:rPr lang="en-US" smtClean="0"/>
              <a:t>‹#›</a:t>
            </a:fld>
            <a:endParaRPr lang="en-US"/>
          </a:p>
        </p:txBody>
      </p:sp>
      <p:pic>
        <p:nvPicPr>
          <p:cNvPr id="7" name="Picture 6">
            <a:extLst>
              <a:ext uri="{FF2B5EF4-FFF2-40B4-BE49-F238E27FC236}">
                <a16:creationId xmlns:a16="http://schemas.microsoft.com/office/drawing/2014/main" id="{1049AE38-9665-4046-BD4D-9BD4FA752DD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66332" y="6324600"/>
            <a:ext cx="1477668" cy="499145"/>
          </a:xfrm>
          <a:prstGeom prst="rect">
            <a:avLst/>
          </a:prstGeom>
        </p:spPr>
      </p:pic>
    </p:spTree>
    <p:extLst>
      <p:ext uri="{BB962C8B-B14F-4D97-AF65-F5344CB8AC3E}">
        <p14:creationId xmlns:p14="http://schemas.microsoft.com/office/powerpoint/2010/main" val="3187424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752600"/>
            <a:ext cx="8763000" cy="1828800"/>
          </a:xfrm>
        </p:spPr>
        <p:txBody>
          <a:bodyPr>
            <a:normAutofit fontScale="90000"/>
          </a:bodyPr>
          <a:lstStyle/>
          <a:p>
            <a:r>
              <a:rPr lang="en-US" sz="5300" i="1" dirty="0"/>
              <a:t>TAACCCT Performance Reporting</a:t>
            </a:r>
            <a:br>
              <a:rPr lang="en-US" sz="5300" i="1" dirty="0"/>
            </a:br>
            <a:r>
              <a:rPr lang="en-US" sz="5300" i="1" dirty="0"/>
              <a:t>Q&amp;A:</a:t>
            </a:r>
            <a:br>
              <a:rPr lang="en-US" i="1" dirty="0"/>
            </a:br>
            <a:br>
              <a:rPr lang="en-US" i="1" dirty="0"/>
            </a:br>
            <a:r>
              <a:rPr lang="en-US" sz="2400" dirty="0"/>
              <a:t>. </a:t>
            </a:r>
            <a:endParaRPr lang="en-US" sz="2700" b="0" i="1" dirty="0">
              <a:latin typeface="Franklin Gothic Medium" panose="020B0603020102020204" pitchFamily="34" charset="0"/>
            </a:endParaRPr>
          </a:p>
        </p:txBody>
      </p:sp>
      <p:sp>
        <p:nvSpPr>
          <p:cNvPr id="4" name="Subtitle 2"/>
          <p:cNvSpPr txBox="1">
            <a:spLocks/>
          </p:cNvSpPr>
          <p:nvPr/>
        </p:nvSpPr>
        <p:spPr>
          <a:xfrm>
            <a:off x="4876800" y="5715000"/>
            <a:ext cx="3352800" cy="457200"/>
          </a:xfrm>
          <a:prstGeom prst="rect">
            <a:avLst/>
          </a:prstGeom>
        </p:spPr>
        <p:txBody>
          <a:bodyPr tIns="0" anchor="ctr">
            <a:norm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r">
              <a:spcBef>
                <a:spcPts val="0"/>
              </a:spcBef>
            </a:pPr>
            <a:endParaRPr lang="en-US" sz="1600" dirty="0"/>
          </a:p>
        </p:txBody>
      </p:sp>
      <p:sp>
        <p:nvSpPr>
          <p:cNvPr id="5" name="Subtitle 2"/>
          <p:cNvSpPr txBox="1">
            <a:spLocks/>
          </p:cNvSpPr>
          <p:nvPr/>
        </p:nvSpPr>
        <p:spPr>
          <a:xfrm>
            <a:off x="-1143000" y="6248400"/>
            <a:ext cx="3581400" cy="533400"/>
          </a:xfrm>
          <a:prstGeom prst="rect">
            <a:avLst/>
          </a:prstGeom>
        </p:spPr>
        <p:txBody>
          <a:bodyPr tIns="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ts val="0"/>
              </a:spcBef>
            </a:pPr>
            <a:r>
              <a:rPr lang="en-US" sz="2800" b="1" dirty="0">
                <a:solidFill>
                  <a:schemeClr val="tx1">
                    <a:lumMod val="85000"/>
                    <a:lumOff val="15000"/>
                  </a:schemeClr>
                </a:solidFill>
              </a:rPr>
              <a:t>June 29, 2017</a:t>
            </a:r>
          </a:p>
        </p:txBody>
      </p:sp>
      <p:sp>
        <p:nvSpPr>
          <p:cNvPr id="7" name="TextBox 6"/>
          <p:cNvSpPr txBox="1"/>
          <p:nvPr/>
        </p:nvSpPr>
        <p:spPr>
          <a:xfrm>
            <a:off x="3987801" y="5068669"/>
            <a:ext cx="4648200" cy="646331"/>
          </a:xfrm>
          <a:prstGeom prst="rect">
            <a:avLst/>
          </a:prstGeom>
          <a:noFill/>
        </p:spPr>
        <p:txBody>
          <a:bodyPr wrap="square" rtlCol="0">
            <a:spAutoFit/>
          </a:bodyPr>
          <a:lstStyle/>
          <a:p>
            <a:r>
              <a:rPr lang="en-US" dirty="0"/>
              <a:t>U.S. Department of Labor</a:t>
            </a:r>
          </a:p>
          <a:p>
            <a:r>
              <a:rPr lang="en-US" dirty="0"/>
              <a:t>Employment &amp; Training Administration </a:t>
            </a:r>
          </a:p>
        </p:txBody>
      </p:sp>
      <p:sp>
        <p:nvSpPr>
          <p:cNvPr id="3" name="TextBox 2"/>
          <p:cNvSpPr txBox="1"/>
          <p:nvPr/>
        </p:nvSpPr>
        <p:spPr>
          <a:xfrm>
            <a:off x="457200" y="3630133"/>
            <a:ext cx="8178801" cy="1261884"/>
          </a:xfrm>
          <a:prstGeom prst="rect">
            <a:avLst/>
          </a:prstGeom>
          <a:noFill/>
        </p:spPr>
        <p:txBody>
          <a:bodyPr wrap="square" rtlCol="0">
            <a:spAutoFit/>
          </a:bodyPr>
          <a:lstStyle/>
          <a:p>
            <a:r>
              <a:rPr lang="en-US" sz="3800" b="1" dirty="0">
                <a:solidFill>
                  <a:srgbClr val="C00000"/>
                </a:solidFill>
              </a:rPr>
              <a:t>June Topic:  Tracking Outcomes Prior to Exit:  Who Counts Where and When?</a:t>
            </a:r>
          </a:p>
        </p:txBody>
      </p:sp>
    </p:spTree>
    <p:extLst>
      <p:ext uri="{BB962C8B-B14F-4D97-AF65-F5344CB8AC3E}">
        <p14:creationId xmlns:p14="http://schemas.microsoft.com/office/powerpoint/2010/main" val="4162907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7200" dirty="0">
                <a:solidFill>
                  <a:schemeClr val="accent5">
                    <a:lumMod val="75000"/>
                  </a:schemeClr>
                </a:solidFill>
                <a:latin typeface="Cooper Black" panose="0208090404030B020404" pitchFamily="18" charset="0"/>
              </a:rPr>
              <a:t>Question #3:</a:t>
            </a:r>
          </a:p>
        </p:txBody>
      </p:sp>
      <p:sp>
        <p:nvSpPr>
          <p:cNvPr id="2" name="Slide Number Placeholder 1"/>
          <p:cNvSpPr>
            <a:spLocks noGrp="1"/>
          </p:cNvSpPr>
          <p:nvPr>
            <p:ph type="sldNum" sz="quarter" idx="12"/>
          </p:nvPr>
        </p:nvSpPr>
        <p:spPr/>
        <p:txBody>
          <a:bodyPr/>
          <a:lstStyle/>
          <a:p>
            <a:fld id="{C4E8E615-DDF5-41E1-AA26-44423466D30B}" type="slidenum">
              <a:rPr lang="en-US" smtClean="0"/>
              <a:pPr/>
              <a:t>10</a:t>
            </a:fld>
            <a:endParaRPr lang="en-US"/>
          </a:p>
        </p:txBody>
      </p:sp>
      <p:sp>
        <p:nvSpPr>
          <p:cNvPr id="3" name="Rectangle 2"/>
          <p:cNvSpPr/>
          <p:nvPr/>
        </p:nvSpPr>
        <p:spPr>
          <a:xfrm>
            <a:off x="762000" y="1523999"/>
            <a:ext cx="7467600" cy="3785652"/>
          </a:xfrm>
          <a:prstGeom prst="rect">
            <a:avLst/>
          </a:prstGeom>
        </p:spPr>
        <p:txBody>
          <a:bodyPr wrap="square">
            <a:spAutoFit/>
          </a:bodyPr>
          <a:lstStyle/>
          <a:p>
            <a:r>
              <a:rPr lang="en-US" sz="4800" dirty="0"/>
              <a:t>What if a student did not identify at the time of enrollment whether or not they were an incumbent worker?</a:t>
            </a:r>
          </a:p>
        </p:txBody>
      </p:sp>
    </p:spTree>
    <p:extLst>
      <p:ext uri="{BB962C8B-B14F-4D97-AF65-F5344CB8AC3E}">
        <p14:creationId xmlns:p14="http://schemas.microsoft.com/office/powerpoint/2010/main" val="2735618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7200" dirty="0">
                <a:solidFill>
                  <a:srgbClr val="FF0000"/>
                </a:solidFill>
                <a:latin typeface="Cooper Black" panose="0208090404030B020404" pitchFamily="18" charset="0"/>
              </a:rPr>
              <a:t>Response #3</a:t>
            </a:r>
          </a:p>
        </p:txBody>
      </p:sp>
      <p:sp>
        <p:nvSpPr>
          <p:cNvPr id="2" name="Slide Number Placeholder 1"/>
          <p:cNvSpPr>
            <a:spLocks noGrp="1"/>
          </p:cNvSpPr>
          <p:nvPr>
            <p:ph type="sldNum" sz="quarter" idx="12"/>
          </p:nvPr>
        </p:nvSpPr>
        <p:spPr/>
        <p:txBody>
          <a:bodyPr/>
          <a:lstStyle/>
          <a:p>
            <a:fld id="{C4E8E615-DDF5-41E1-AA26-44423466D30B}" type="slidenum">
              <a:rPr lang="en-US" smtClean="0"/>
              <a:pPr/>
              <a:t>11</a:t>
            </a:fld>
            <a:endParaRPr lang="en-US"/>
          </a:p>
        </p:txBody>
      </p:sp>
      <p:sp>
        <p:nvSpPr>
          <p:cNvPr id="4" name="Rectangle 3"/>
          <p:cNvSpPr/>
          <p:nvPr/>
        </p:nvSpPr>
        <p:spPr>
          <a:xfrm>
            <a:off x="635000" y="1384300"/>
            <a:ext cx="7848600" cy="5016758"/>
          </a:xfrm>
          <a:prstGeom prst="rect">
            <a:avLst/>
          </a:prstGeom>
        </p:spPr>
        <p:txBody>
          <a:bodyPr wrap="square">
            <a:spAutoFit/>
          </a:bodyPr>
          <a:lstStyle/>
          <a:p>
            <a:r>
              <a:rPr lang="en-US" sz="4000" i="1" dirty="0"/>
              <a:t>Grantees should document their methods and attempts to collect the required information in the APR.  If information that was previously unknown or unavailable is later learned, request to open the APR for the year he or she first enrolled and make the change.  </a:t>
            </a:r>
          </a:p>
        </p:txBody>
      </p:sp>
    </p:spTree>
    <p:extLst>
      <p:ext uri="{BB962C8B-B14F-4D97-AF65-F5344CB8AC3E}">
        <p14:creationId xmlns:p14="http://schemas.microsoft.com/office/powerpoint/2010/main" val="2218665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2234" y="457200"/>
            <a:ext cx="8458200" cy="5334000"/>
          </a:xfrm>
          <a:prstGeom prst="roundRect">
            <a:avLst/>
          </a:prstGeom>
          <a:noFill/>
          <a:ln w="63500" cmpd="thickThi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765980" y="1219200"/>
            <a:ext cx="7772400" cy="1295400"/>
          </a:xfrm>
        </p:spPr>
        <p:txBody>
          <a:bodyPr>
            <a:normAutofit fontScale="90000"/>
          </a:bodyPr>
          <a:lstStyle/>
          <a:p>
            <a:r>
              <a:rPr lang="en-US" sz="6600" b="1" dirty="0">
                <a:solidFill>
                  <a:srgbClr val="C00000"/>
                </a:solidFill>
              </a:rPr>
              <a:t>Tracking Outcomes Prior to Exit:</a:t>
            </a:r>
          </a:p>
        </p:txBody>
      </p:sp>
      <p:sp>
        <p:nvSpPr>
          <p:cNvPr id="3" name="Title 3"/>
          <p:cNvSpPr txBox="1">
            <a:spLocks/>
          </p:cNvSpPr>
          <p:nvPr/>
        </p:nvSpPr>
        <p:spPr bwMode="auto">
          <a:xfrm>
            <a:off x="765980" y="2878215"/>
            <a:ext cx="7772400" cy="98552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800" b="1" dirty="0">
                <a:solidFill>
                  <a:schemeClr val="tx1">
                    <a:lumMod val="95000"/>
                    <a:lumOff val="5000"/>
                  </a:schemeClr>
                </a:solidFill>
              </a:rPr>
              <a:t>Who Counts Where and When?</a:t>
            </a:r>
            <a:endParaRPr lang="en-US" sz="4800" i="1" dirty="0">
              <a:solidFill>
                <a:schemeClr val="tx1">
                  <a:lumMod val="95000"/>
                  <a:lumOff val="5000"/>
                </a:schemeClr>
              </a:solidFill>
              <a:latin typeface="Aharoni" panose="02010803020104030203" pitchFamily="2" charset="-79"/>
              <a:cs typeface="Aharoni" panose="02010803020104030203" pitchFamily="2" charset="-79"/>
            </a:endParaRPr>
          </a:p>
        </p:txBody>
      </p:sp>
      <p:sp>
        <p:nvSpPr>
          <p:cNvPr id="5" name="Slide Number Placeholder 4"/>
          <p:cNvSpPr>
            <a:spLocks noGrp="1"/>
          </p:cNvSpPr>
          <p:nvPr>
            <p:ph type="sldNum" sz="quarter" idx="12"/>
          </p:nvPr>
        </p:nvSpPr>
        <p:spPr/>
        <p:txBody>
          <a:bodyPr/>
          <a:lstStyle/>
          <a:p>
            <a:fld id="{C4E8E615-DDF5-41E1-AA26-44423466D30B}" type="slidenum">
              <a:rPr lang="en-US" smtClean="0"/>
              <a:pPr/>
              <a:t>12</a:t>
            </a:fld>
            <a:endParaRPr lang="en-US"/>
          </a:p>
        </p:txBody>
      </p:sp>
      <p:pic>
        <p:nvPicPr>
          <p:cNvPr id="3077" name="Picture 5" descr="C:\Users\milstead.kristen\AppData\Local\Microsoft\Windows\Temporary Internet Files\Content.IE5\SIJ0XL0H\aa___botton_enroll_by_fah_renheit-d96a88w[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991" y="4183083"/>
            <a:ext cx="2664496" cy="9705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milstead.kristen\AppData\Local\Microsoft\Windows\Temporary Internet Files\Content.IE5\NAK8BM5T\Exit_logo[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183083"/>
            <a:ext cx="2204257" cy="84779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milstead.kristen\AppData\Local\Microsoft\Windows\Temporary Internet Files\Content.IE5\NAK8BM5T\question-mark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7169" y="4022564"/>
            <a:ext cx="1845432" cy="127414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milstead.kristen\AppData\Local\Microsoft\Windows\Temporary Internet Files\Content.IE5\KDJ7S1XS\800px-Arrow_east.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0269" y="4306136"/>
            <a:ext cx="691210" cy="6016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Users\milstead.kristen\AppData\Local\Microsoft\Windows\Temporary Internet Files\Content.IE5\KDJ7S1XS\800px-Arrow_east.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2486" y="4306135"/>
            <a:ext cx="786113" cy="601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223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Autofit/>
          </a:bodyPr>
          <a:lstStyle/>
          <a:p>
            <a:r>
              <a:rPr lang="en-US" sz="6600" b="1" dirty="0">
                <a:latin typeface="Aharoni" panose="02010803020104030203" pitchFamily="2" charset="-79"/>
                <a:cs typeface="Aharoni" panose="02010803020104030203" pitchFamily="2" charset="-79"/>
              </a:rPr>
              <a:t>Types of Outcomes</a:t>
            </a:r>
          </a:p>
        </p:txBody>
      </p:sp>
      <p:sp>
        <p:nvSpPr>
          <p:cNvPr id="3" name="Content Placeholder 2"/>
          <p:cNvSpPr>
            <a:spLocks noGrp="1"/>
          </p:cNvSpPr>
          <p:nvPr>
            <p:ph idx="1"/>
          </p:nvPr>
        </p:nvSpPr>
        <p:spPr>
          <a:xfrm>
            <a:off x="457200" y="1295400"/>
            <a:ext cx="8229600" cy="4800600"/>
          </a:xfrm>
        </p:spPr>
        <p:txBody>
          <a:bodyPr>
            <a:normAutofit fontScale="62500" lnSpcReduction="20000"/>
          </a:bodyPr>
          <a:lstStyle/>
          <a:p>
            <a:pPr marL="457200" indent="-457200">
              <a:buFont typeface="Arial" panose="020B0604020202020204" pitchFamily="34" charset="0"/>
              <a:buChar char="•"/>
            </a:pPr>
            <a:r>
              <a:rPr lang="en-US" sz="4400" b="1" dirty="0">
                <a:solidFill>
                  <a:srgbClr val="FF0000"/>
                </a:solidFill>
              </a:rPr>
              <a:t>Status Outcomes (B.2, B.3 and B.4)</a:t>
            </a:r>
          </a:p>
          <a:p>
            <a:pPr marL="857250" lvl="1" indent="-457200">
              <a:buFont typeface="Arial" panose="020B0604020202020204" pitchFamily="34" charset="0"/>
              <a:buChar char="•"/>
            </a:pPr>
            <a:r>
              <a:rPr lang="en-US" sz="4000" b="1" i="1" dirty="0"/>
              <a:t>Where is the participant currently located in their progress toward completion?</a:t>
            </a:r>
          </a:p>
          <a:p>
            <a:pPr marL="457200" indent="-457200">
              <a:buFont typeface="Arial" panose="020B0604020202020204" pitchFamily="34" charset="0"/>
              <a:buChar char="•"/>
            </a:pPr>
            <a:r>
              <a:rPr lang="en-US" sz="4400" b="1" dirty="0">
                <a:solidFill>
                  <a:srgbClr val="00B050"/>
                </a:solidFill>
              </a:rPr>
              <a:t>In-School Outcomes (B.5 and B.6 with subparts)</a:t>
            </a:r>
          </a:p>
          <a:p>
            <a:pPr marL="857250" lvl="1" indent="-457200">
              <a:buFont typeface="Arial" panose="020B0604020202020204" pitchFamily="34" charset="0"/>
              <a:buChar char="•"/>
            </a:pPr>
            <a:r>
              <a:rPr lang="en-US" sz="4000" b="1" i="1" dirty="0"/>
              <a:t>What has the participant accomplished academically?</a:t>
            </a:r>
          </a:p>
          <a:p>
            <a:pPr marL="457200" indent="-457200">
              <a:buFont typeface="Arial" panose="020B0604020202020204" pitchFamily="34" charset="0"/>
              <a:buChar char="•"/>
            </a:pPr>
            <a:r>
              <a:rPr lang="en-US" sz="4400" b="1" dirty="0">
                <a:solidFill>
                  <a:srgbClr val="7030A0"/>
                </a:solidFill>
              </a:rPr>
              <a:t>Follow-Up Outcomes (B.7, B.8 and B.9)</a:t>
            </a:r>
          </a:p>
          <a:p>
            <a:pPr marL="857250" lvl="1" indent="-457200">
              <a:buFont typeface="Arial" panose="020B0604020202020204" pitchFamily="34" charset="0"/>
              <a:buChar char="•"/>
            </a:pPr>
            <a:r>
              <a:rPr lang="en-US" sz="4000" b="1" i="1" dirty="0"/>
              <a:t>What did completers who have exited do after they left?</a:t>
            </a:r>
          </a:p>
          <a:p>
            <a:pPr marL="457200" indent="-457200">
              <a:buFont typeface="Arial" panose="020B0604020202020204" pitchFamily="34" charset="0"/>
              <a:buChar char="•"/>
            </a:pPr>
            <a:r>
              <a:rPr lang="en-US" sz="4400" b="1" dirty="0">
                <a:solidFill>
                  <a:srgbClr val="002060"/>
                </a:solidFill>
              </a:rPr>
              <a:t>Special Outcomes</a:t>
            </a:r>
          </a:p>
          <a:p>
            <a:pPr marL="857250" lvl="1" indent="-457200">
              <a:buFont typeface="Arial" panose="020B0604020202020204" pitchFamily="34" charset="0"/>
              <a:buChar char="•"/>
            </a:pPr>
            <a:r>
              <a:rPr lang="en-US" sz="3600" i="1" u="sng" dirty="0">
                <a:solidFill>
                  <a:srgbClr val="0070C0"/>
                </a:solidFill>
              </a:rPr>
              <a:t>Participant Outcome (B.1)</a:t>
            </a:r>
            <a:r>
              <a:rPr lang="en-US" sz="3600" i="1" dirty="0">
                <a:solidFill>
                  <a:srgbClr val="0070C0"/>
                </a:solidFill>
              </a:rPr>
              <a:t>- </a:t>
            </a:r>
            <a:r>
              <a:rPr lang="en-US" sz="3600" i="1" dirty="0"/>
              <a:t>at enrollment</a:t>
            </a:r>
          </a:p>
          <a:p>
            <a:pPr marL="857250" lvl="1" indent="-457200">
              <a:buFont typeface="Arial" panose="020B0604020202020204" pitchFamily="34" charset="0"/>
              <a:buChar char="•"/>
            </a:pPr>
            <a:r>
              <a:rPr lang="en-US" sz="3600" i="1" u="sng" dirty="0">
                <a:solidFill>
                  <a:srgbClr val="BE9D12"/>
                </a:solidFill>
              </a:rPr>
              <a:t>Incumbent Worker Outcome (B.10)</a:t>
            </a:r>
            <a:r>
              <a:rPr lang="en-US" sz="3600" i="1" dirty="0">
                <a:solidFill>
                  <a:srgbClr val="BE9D12"/>
                </a:solidFill>
              </a:rPr>
              <a:t>- </a:t>
            </a:r>
            <a:r>
              <a:rPr lang="en-US" sz="3600" i="1" dirty="0"/>
              <a:t>for subset of participants employed at enrollment who received wage increases at any point prior to the end of the grant </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3933746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2234" y="457200"/>
            <a:ext cx="8458200" cy="5562600"/>
          </a:xfrm>
          <a:prstGeom prst="roundRect">
            <a:avLst/>
          </a:prstGeom>
          <a:noFill/>
          <a:ln w="63500" cmpd="thickThi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765980" y="1447801"/>
            <a:ext cx="7772400" cy="1295400"/>
          </a:xfrm>
        </p:spPr>
        <p:txBody>
          <a:bodyPr>
            <a:normAutofit/>
          </a:bodyPr>
          <a:lstStyle/>
          <a:p>
            <a:r>
              <a:rPr lang="en-US" sz="6600" i="1" dirty="0">
                <a:solidFill>
                  <a:schemeClr val="tx2">
                    <a:lumMod val="75000"/>
                  </a:schemeClr>
                </a:solidFill>
                <a:latin typeface="Britannic Bold" panose="020B0903060703020204" pitchFamily="34" charset="0"/>
              </a:rPr>
              <a:t>Status Outcomes:</a:t>
            </a:r>
          </a:p>
        </p:txBody>
      </p:sp>
      <p:sp>
        <p:nvSpPr>
          <p:cNvPr id="3" name="Title 3"/>
          <p:cNvSpPr txBox="1">
            <a:spLocks/>
          </p:cNvSpPr>
          <p:nvPr/>
        </p:nvSpPr>
        <p:spPr bwMode="auto">
          <a:xfrm>
            <a:off x="765980" y="2639704"/>
            <a:ext cx="7772400" cy="14700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6000" i="1" dirty="0">
                <a:solidFill>
                  <a:schemeClr val="accent3">
                    <a:lumMod val="50000"/>
                  </a:schemeClr>
                </a:solidFill>
                <a:latin typeface="Aharoni" panose="02010803020104030203" pitchFamily="2" charset="-79"/>
                <a:cs typeface="Aharoni" panose="02010803020104030203" pitchFamily="2" charset="-79"/>
              </a:rPr>
              <a:t>What Triggers Them?</a:t>
            </a:r>
          </a:p>
        </p:txBody>
      </p:sp>
      <p:sp>
        <p:nvSpPr>
          <p:cNvPr id="5" name="Slide Number Placeholder 4"/>
          <p:cNvSpPr>
            <a:spLocks noGrp="1"/>
          </p:cNvSpPr>
          <p:nvPr>
            <p:ph type="sldNum" sz="quarter" idx="12"/>
          </p:nvPr>
        </p:nvSpPr>
        <p:spPr/>
        <p:txBody>
          <a:bodyPr/>
          <a:lstStyle/>
          <a:p>
            <a:fld id="{C4E8E615-DDF5-41E1-AA26-44423466D30B}" type="slidenum">
              <a:rPr lang="en-US" smtClean="0"/>
              <a:pPr/>
              <a:t>14</a:t>
            </a:fld>
            <a:endParaRPr lang="en-US"/>
          </a:p>
        </p:txBody>
      </p:sp>
      <p:pic>
        <p:nvPicPr>
          <p:cNvPr id="2050" name="Picture 2" descr="C:\Users\milstead.kristen\AppData\Local\Microsoft\Windows\Temporary Internet Files\Content.IE5\H3TM7XWN\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499" y="3863744"/>
            <a:ext cx="1546456" cy="154645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ilstead.kristen\AppData\Local\Microsoft\Windows\Temporary Internet Files\Content.IE5\NAK8BM5T\6440362395_e3712272bc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3737520"/>
            <a:ext cx="1574042" cy="1798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122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Autofit/>
          </a:bodyPr>
          <a:lstStyle/>
          <a:p>
            <a:r>
              <a:rPr lang="en-US" sz="6600" b="1" dirty="0">
                <a:solidFill>
                  <a:srgbClr val="C00000"/>
                </a:solidFill>
                <a:latin typeface="Aharoni" panose="02010803020104030203" pitchFamily="2" charset="-79"/>
                <a:cs typeface="Aharoni" panose="02010803020104030203" pitchFamily="2" charset="-79"/>
              </a:rPr>
              <a:t>Participant Status</a:t>
            </a:r>
          </a:p>
        </p:txBody>
      </p:sp>
      <p:sp>
        <p:nvSpPr>
          <p:cNvPr id="3" name="Content Placeholder 2"/>
          <p:cNvSpPr>
            <a:spLocks noGrp="1"/>
          </p:cNvSpPr>
          <p:nvPr>
            <p:ph idx="1"/>
          </p:nvPr>
        </p:nvSpPr>
        <p:spPr>
          <a:xfrm>
            <a:off x="457200" y="1295400"/>
            <a:ext cx="8229600" cy="4800600"/>
          </a:xfrm>
        </p:spPr>
        <p:txBody>
          <a:bodyPr>
            <a:normAutofit lnSpcReduction="10000"/>
          </a:bodyPr>
          <a:lstStyle/>
          <a:p>
            <a:pPr marL="457200" indent="-457200">
              <a:buFont typeface="Arial" panose="020B0604020202020204" pitchFamily="34" charset="0"/>
              <a:buChar char="•"/>
            </a:pPr>
            <a:r>
              <a:rPr lang="en-US" sz="3900" b="1" dirty="0"/>
              <a:t>Once enrolled, only four possible results (statuses) pertaining to where someone is in the process of completing a TAACCCT program </a:t>
            </a:r>
          </a:p>
          <a:p>
            <a:pPr marL="857250" lvl="1" indent="-457200">
              <a:buFont typeface="Arial" panose="020B0604020202020204" pitchFamily="34" charset="0"/>
              <a:buChar char="•"/>
            </a:pPr>
            <a:r>
              <a:rPr lang="en-US" sz="3000" b="1" i="1" u="sng" dirty="0">
                <a:solidFill>
                  <a:srgbClr val="0070C0"/>
                </a:solidFill>
              </a:rPr>
              <a:t>Completed</a:t>
            </a:r>
            <a:r>
              <a:rPr lang="en-US" sz="3000" b="1" i="1" dirty="0">
                <a:solidFill>
                  <a:srgbClr val="0070C0"/>
                </a:solidFill>
              </a:rPr>
              <a:t> a </a:t>
            </a:r>
            <a:r>
              <a:rPr lang="en-US" sz="3000" b="1" i="1" u="sng" dirty="0">
                <a:solidFill>
                  <a:srgbClr val="0070C0"/>
                </a:solidFill>
              </a:rPr>
              <a:t>TAACCCT</a:t>
            </a:r>
            <a:r>
              <a:rPr lang="en-US" sz="3000" b="1" i="1" dirty="0">
                <a:solidFill>
                  <a:srgbClr val="0070C0"/>
                </a:solidFill>
              </a:rPr>
              <a:t> program (B.2)</a:t>
            </a:r>
          </a:p>
          <a:p>
            <a:pPr marL="857250" lvl="1" indent="-457200">
              <a:buFont typeface="Arial" panose="020B0604020202020204" pitchFamily="34" charset="0"/>
              <a:buChar char="•"/>
            </a:pPr>
            <a:r>
              <a:rPr lang="en-US" sz="3000" b="1" i="1" u="sng" dirty="0">
                <a:solidFill>
                  <a:srgbClr val="0070C0"/>
                </a:solidFill>
              </a:rPr>
              <a:t>Retained</a:t>
            </a:r>
            <a:r>
              <a:rPr lang="en-US" sz="3000" b="1" i="1" dirty="0">
                <a:solidFill>
                  <a:srgbClr val="0070C0"/>
                </a:solidFill>
              </a:rPr>
              <a:t> in a </a:t>
            </a:r>
            <a:r>
              <a:rPr lang="en-US" sz="3000" b="1" i="1" u="sng" dirty="0">
                <a:solidFill>
                  <a:srgbClr val="0070C0"/>
                </a:solidFill>
              </a:rPr>
              <a:t>TAACCCT</a:t>
            </a:r>
            <a:r>
              <a:rPr lang="en-US" sz="3000" b="1" i="1" dirty="0">
                <a:solidFill>
                  <a:srgbClr val="0070C0"/>
                </a:solidFill>
              </a:rPr>
              <a:t> program (B.3)</a:t>
            </a:r>
          </a:p>
          <a:p>
            <a:pPr marL="857250" lvl="1" indent="-457200">
              <a:buFont typeface="Arial" panose="020B0604020202020204" pitchFamily="34" charset="0"/>
              <a:buChar char="•"/>
            </a:pPr>
            <a:r>
              <a:rPr lang="en-US" sz="3000" b="1" i="1" u="sng" dirty="0">
                <a:solidFill>
                  <a:srgbClr val="0070C0"/>
                </a:solidFill>
              </a:rPr>
              <a:t>Retained</a:t>
            </a:r>
            <a:r>
              <a:rPr lang="en-US" sz="3000" b="1" i="1" dirty="0">
                <a:solidFill>
                  <a:srgbClr val="0070C0"/>
                </a:solidFill>
              </a:rPr>
              <a:t> in a </a:t>
            </a:r>
            <a:r>
              <a:rPr lang="en-US" sz="3000" b="1" i="1" u="sng" dirty="0">
                <a:solidFill>
                  <a:srgbClr val="0070C0"/>
                </a:solidFill>
              </a:rPr>
              <a:t>non-TAACCCT</a:t>
            </a:r>
            <a:r>
              <a:rPr lang="en-US" sz="3000" b="1" i="1" dirty="0">
                <a:solidFill>
                  <a:srgbClr val="0070C0"/>
                </a:solidFill>
              </a:rPr>
              <a:t> program (B.4)</a:t>
            </a:r>
          </a:p>
          <a:p>
            <a:pPr marL="857250" lvl="1" indent="-457200">
              <a:buFont typeface="Arial" panose="020B0604020202020204" pitchFamily="34" charset="0"/>
              <a:buChar char="•"/>
            </a:pPr>
            <a:r>
              <a:rPr lang="en-US" sz="3000" b="1" i="1" u="sng" dirty="0">
                <a:solidFill>
                  <a:srgbClr val="0070C0"/>
                </a:solidFill>
              </a:rPr>
              <a:t>Exit from institution</a:t>
            </a:r>
            <a:r>
              <a:rPr lang="en-US" sz="3000" b="1" i="1" dirty="0">
                <a:solidFill>
                  <a:srgbClr val="0070C0"/>
                </a:solidFill>
              </a:rPr>
              <a:t> (and didn’t complete a TAACCCT program) </a:t>
            </a:r>
            <a:r>
              <a:rPr lang="en-US" sz="2700" b="1" i="1" dirty="0">
                <a:solidFill>
                  <a:srgbClr val="FF0000"/>
                </a:solidFill>
              </a:rPr>
              <a:t>*Not reported!</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394138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Autofit/>
          </a:bodyPr>
          <a:lstStyle/>
          <a:p>
            <a:r>
              <a:rPr lang="en-US" sz="4200" b="1" dirty="0">
                <a:solidFill>
                  <a:srgbClr val="C00000"/>
                </a:solidFill>
                <a:latin typeface="Aharoni" panose="02010803020104030203" pitchFamily="2" charset="-79"/>
                <a:cs typeface="Aharoni" panose="02010803020104030203" pitchFamily="2" charset="-79"/>
              </a:rPr>
              <a:t>Status Outcome B.2: Completion</a:t>
            </a:r>
          </a:p>
        </p:txBody>
      </p:sp>
      <p:sp>
        <p:nvSpPr>
          <p:cNvPr id="3" name="Content Placeholder 2"/>
          <p:cNvSpPr>
            <a:spLocks noGrp="1"/>
          </p:cNvSpPr>
          <p:nvPr>
            <p:ph idx="1"/>
          </p:nvPr>
        </p:nvSpPr>
        <p:spPr>
          <a:xfrm>
            <a:off x="457200" y="1143000"/>
            <a:ext cx="8229600" cy="4953000"/>
          </a:xfrm>
        </p:spPr>
        <p:txBody>
          <a:bodyPr>
            <a:normAutofit fontScale="92500"/>
          </a:bodyPr>
          <a:lstStyle/>
          <a:p>
            <a:pPr marL="457200" indent="-457200"/>
            <a:r>
              <a:rPr lang="en-US" sz="3600" b="1" dirty="0">
                <a:solidFill>
                  <a:schemeClr val="accent6">
                    <a:lumMod val="75000"/>
                  </a:schemeClr>
                </a:solidFill>
              </a:rPr>
              <a:t>When all of the credit hours required for the </a:t>
            </a:r>
            <a:r>
              <a:rPr lang="en-US" sz="3600" b="1" i="1" u="sng" dirty="0">
                <a:solidFill>
                  <a:schemeClr val="accent6">
                    <a:lumMod val="75000"/>
                  </a:schemeClr>
                </a:solidFill>
              </a:rPr>
              <a:t>first</a:t>
            </a:r>
            <a:r>
              <a:rPr lang="en-US" sz="3600" b="1" dirty="0">
                <a:solidFill>
                  <a:schemeClr val="accent6">
                    <a:lumMod val="75000"/>
                  </a:schemeClr>
                </a:solidFill>
              </a:rPr>
              <a:t> certificate or degree are earned, a participant is considered a completer </a:t>
            </a:r>
          </a:p>
          <a:p>
            <a:pPr marL="857250" lvl="1" indent="-457200"/>
            <a:r>
              <a:rPr lang="en-US" b="1" dirty="0">
                <a:solidFill>
                  <a:schemeClr val="accent6">
                    <a:lumMod val="75000"/>
                  </a:schemeClr>
                </a:solidFill>
              </a:rPr>
              <a:t>Even if a participant remains at the institution to enroll in additional certificate or degree programs</a:t>
            </a:r>
          </a:p>
          <a:p>
            <a:pPr marL="1257300" lvl="2" indent="-457200"/>
            <a:r>
              <a:rPr lang="en-US" b="1" i="1" u="sng" dirty="0">
                <a:solidFill>
                  <a:srgbClr val="0070C0"/>
                </a:solidFill>
              </a:rPr>
              <a:t>Examples:  stacked or latticed credentials</a:t>
            </a:r>
            <a:endParaRPr lang="en-US" b="1" dirty="0">
              <a:solidFill>
                <a:schemeClr val="accent6">
                  <a:lumMod val="75000"/>
                </a:schemeClr>
              </a:solidFill>
            </a:endParaRPr>
          </a:p>
          <a:p>
            <a:pPr marL="857250" lvl="1" indent="-457200"/>
            <a:r>
              <a:rPr lang="en-US" b="1" dirty="0">
                <a:solidFill>
                  <a:schemeClr val="accent6">
                    <a:lumMod val="75000"/>
                  </a:schemeClr>
                </a:solidFill>
              </a:rPr>
              <a:t>Certificate or degree must be industry-recognized (more on this later)</a:t>
            </a:r>
          </a:p>
          <a:p>
            <a:pPr marL="857250" lvl="1" indent="-457200"/>
            <a:r>
              <a:rPr lang="en-US" b="1" dirty="0">
                <a:solidFill>
                  <a:schemeClr val="accent6">
                    <a:lumMod val="75000"/>
                  </a:schemeClr>
                </a:solidFill>
              </a:rPr>
              <a:t>Only count as a completer one time for the first credential</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228610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2162"/>
          </a:xfrm>
        </p:spPr>
        <p:txBody>
          <a:bodyPr>
            <a:noAutofit/>
          </a:bodyPr>
          <a:lstStyle/>
          <a:p>
            <a:r>
              <a:rPr lang="en-US" sz="4200" b="1" dirty="0">
                <a:solidFill>
                  <a:srgbClr val="C00000"/>
                </a:solidFill>
                <a:latin typeface="Aharoni" panose="02010803020104030203" pitchFamily="2" charset="-79"/>
                <a:cs typeface="Aharoni" panose="02010803020104030203" pitchFamily="2" charset="-79"/>
              </a:rPr>
              <a:t>Status Outcome B.3: Retained in a TAACCCT Program</a:t>
            </a:r>
          </a:p>
        </p:txBody>
      </p:sp>
      <p:sp>
        <p:nvSpPr>
          <p:cNvPr id="3" name="Content Placeholder 2"/>
          <p:cNvSpPr>
            <a:spLocks noGrp="1"/>
          </p:cNvSpPr>
          <p:nvPr>
            <p:ph idx="1"/>
          </p:nvPr>
        </p:nvSpPr>
        <p:spPr>
          <a:xfrm>
            <a:off x="457200" y="1524000"/>
            <a:ext cx="8229600" cy="4648200"/>
          </a:xfrm>
        </p:spPr>
        <p:txBody>
          <a:bodyPr>
            <a:normAutofit fontScale="85000" lnSpcReduction="20000"/>
          </a:bodyPr>
          <a:lstStyle/>
          <a:p>
            <a:pPr marL="457200" indent="-457200"/>
            <a:r>
              <a:rPr lang="en-US" sz="3600" b="1" dirty="0">
                <a:solidFill>
                  <a:schemeClr val="accent6">
                    <a:lumMod val="75000"/>
                  </a:schemeClr>
                </a:solidFill>
              </a:rPr>
              <a:t>When a participant has not completed the first certificate or degree, but is still enrolled in a grant-funded program</a:t>
            </a:r>
          </a:p>
          <a:p>
            <a:pPr marL="457200" indent="-457200"/>
            <a:r>
              <a:rPr lang="en-US" sz="3600" b="1" dirty="0">
                <a:solidFill>
                  <a:schemeClr val="accent6">
                    <a:lumMod val="75000"/>
                  </a:schemeClr>
                </a:solidFill>
              </a:rPr>
              <a:t>Count in every reporting year in which this status still applies</a:t>
            </a:r>
          </a:p>
          <a:p>
            <a:pPr marL="457200" indent="-457200"/>
            <a:r>
              <a:rPr lang="en-US" sz="3600" b="1" dirty="0">
                <a:solidFill>
                  <a:schemeClr val="accent6">
                    <a:lumMod val="75000"/>
                  </a:schemeClr>
                </a:solidFill>
              </a:rPr>
              <a:t>Participants who count in B.3 in Years 1, 2 and/or 3 must eventually be in one of the other three statuses in a subsequent year(s)</a:t>
            </a:r>
          </a:p>
          <a:p>
            <a:pPr marL="857250" lvl="1" indent="-457200"/>
            <a:r>
              <a:rPr lang="en-US" b="1" dirty="0">
                <a:solidFill>
                  <a:schemeClr val="accent6">
                    <a:lumMod val="75000"/>
                  </a:schemeClr>
                </a:solidFill>
              </a:rPr>
              <a:t>The </a:t>
            </a:r>
            <a:r>
              <a:rPr lang="en-US" b="1" dirty="0">
                <a:solidFill>
                  <a:srgbClr val="00B050"/>
                </a:solidFill>
              </a:rPr>
              <a:t>exception</a:t>
            </a:r>
            <a:r>
              <a:rPr lang="en-US" b="1" dirty="0">
                <a:solidFill>
                  <a:schemeClr val="accent6">
                    <a:lumMod val="75000"/>
                  </a:schemeClr>
                </a:solidFill>
              </a:rPr>
              <a:t> is participants who are still enrolled at the end of the program activities extension, who will stay in B.3</a:t>
            </a:r>
          </a:p>
          <a:p>
            <a:pPr marL="457200" indent="-457200"/>
            <a:endParaRPr lang="en-US" sz="3600" b="1" dirty="0">
              <a:solidFill>
                <a:schemeClr val="accent6">
                  <a:lumMod val="75000"/>
                </a:schemeClr>
              </a:solidFill>
            </a:endParaRPr>
          </a:p>
          <a:p>
            <a:pPr marL="400050" lvl="1" indent="0">
              <a:buNone/>
            </a:pPr>
            <a:endParaRPr lang="en-US" b="1" dirty="0">
              <a:solidFill>
                <a:schemeClr val="accent6">
                  <a:lumMod val="75000"/>
                </a:schemeClr>
              </a:solidFill>
            </a:endParaRP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805766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2162"/>
          </a:xfrm>
        </p:spPr>
        <p:txBody>
          <a:bodyPr>
            <a:noAutofit/>
          </a:bodyPr>
          <a:lstStyle/>
          <a:p>
            <a:r>
              <a:rPr lang="en-US" sz="4200" b="1" dirty="0">
                <a:solidFill>
                  <a:srgbClr val="C00000"/>
                </a:solidFill>
                <a:latin typeface="Aharoni" panose="02010803020104030203" pitchFamily="2" charset="-79"/>
                <a:cs typeface="Aharoni" panose="02010803020104030203" pitchFamily="2" charset="-79"/>
              </a:rPr>
              <a:t>Status Outcome B.4: Retained in a Non-TAACCCT Program</a:t>
            </a:r>
          </a:p>
        </p:txBody>
      </p:sp>
      <p:sp>
        <p:nvSpPr>
          <p:cNvPr id="3" name="Content Placeholder 2"/>
          <p:cNvSpPr>
            <a:spLocks noGrp="1"/>
          </p:cNvSpPr>
          <p:nvPr>
            <p:ph idx="1"/>
          </p:nvPr>
        </p:nvSpPr>
        <p:spPr>
          <a:xfrm>
            <a:off x="457200" y="1447800"/>
            <a:ext cx="8229600" cy="4572000"/>
          </a:xfrm>
        </p:spPr>
        <p:txBody>
          <a:bodyPr>
            <a:normAutofit/>
          </a:bodyPr>
          <a:lstStyle/>
          <a:p>
            <a:pPr marL="457200" indent="-457200"/>
            <a:r>
              <a:rPr lang="en-US" sz="3600" b="1" dirty="0">
                <a:solidFill>
                  <a:schemeClr val="accent6">
                    <a:lumMod val="75000"/>
                  </a:schemeClr>
                </a:solidFill>
              </a:rPr>
              <a:t>When a participant:</a:t>
            </a:r>
          </a:p>
          <a:p>
            <a:pPr marL="857250" lvl="1" indent="-457200"/>
            <a:r>
              <a:rPr lang="en-US" b="1" dirty="0">
                <a:solidFill>
                  <a:schemeClr val="accent6">
                    <a:lumMod val="75000"/>
                  </a:schemeClr>
                </a:solidFill>
              </a:rPr>
              <a:t>Leaves a TAACCCT-funded program without completing it</a:t>
            </a:r>
          </a:p>
          <a:p>
            <a:pPr marL="857250" lvl="1" indent="-457200"/>
            <a:r>
              <a:rPr lang="en-US" b="1" dirty="0">
                <a:solidFill>
                  <a:schemeClr val="accent6">
                    <a:lumMod val="75000"/>
                  </a:schemeClr>
                </a:solidFill>
              </a:rPr>
              <a:t>Is still enrolled in the institution in a non-TAACCCT funded program</a:t>
            </a:r>
          </a:p>
          <a:p>
            <a:pPr marL="457200" indent="-457200"/>
            <a:r>
              <a:rPr lang="en-US" sz="3600" b="1" dirty="0">
                <a:solidFill>
                  <a:schemeClr val="accent6">
                    <a:lumMod val="75000"/>
                  </a:schemeClr>
                </a:solidFill>
              </a:rPr>
              <a:t>Count one time in the year it occurs</a:t>
            </a:r>
          </a:p>
          <a:p>
            <a:pPr marL="457200" indent="-457200"/>
            <a:r>
              <a:rPr lang="en-US" sz="3600" b="1" dirty="0">
                <a:solidFill>
                  <a:schemeClr val="accent6">
                    <a:lumMod val="75000"/>
                  </a:schemeClr>
                </a:solidFill>
              </a:rPr>
              <a:t>Once occurs, stop tracking the participant for DOL reporting purposes</a:t>
            </a:r>
            <a:endParaRPr lang="en-US" b="1" dirty="0">
              <a:solidFill>
                <a:schemeClr val="accent6">
                  <a:lumMod val="75000"/>
                </a:schemeClr>
              </a:solidFill>
            </a:endParaRPr>
          </a:p>
          <a:p>
            <a:pPr marL="400050" lvl="1" indent="0">
              <a:buNone/>
            </a:pPr>
            <a:endParaRPr lang="en-US" b="1" dirty="0">
              <a:solidFill>
                <a:schemeClr val="accent6">
                  <a:lumMod val="75000"/>
                </a:schemeClr>
              </a:solidFill>
            </a:endParaRP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3395502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2162"/>
          </a:xfrm>
        </p:spPr>
        <p:txBody>
          <a:bodyPr>
            <a:noAutofit/>
          </a:bodyPr>
          <a:lstStyle/>
          <a:p>
            <a:r>
              <a:rPr lang="en-US" sz="4200" b="1" dirty="0">
                <a:solidFill>
                  <a:srgbClr val="C00000"/>
                </a:solidFill>
                <a:latin typeface="Aharoni" panose="02010803020104030203" pitchFamily="2" charset="-79"/>
                <a:cs typeface="Aharoni" panose="02010803020104030203" pitchFamily="2" charset="-79"/>
              </a:rPr>
              <a:t>Status </a:t>
            </a:r>
            <a:r>
              <a:rPr lang="en-US" sz="4200" b="1" i="1" dirty="0">
                <a:solidFill>
                  <a:srgbClr val="C00000"/>
                </a:solidFill>
                <a:latin typeface="Aharoni" panose="02010803020104030203" pitchFamily="2" charset="-79"/>
                <a:cs typeface="Aharoni" panose="02010803020104030203" pitchFamily="2" charset="-79"/>
              </a:rPr>
              <a:t>Result</a:t>
            </a:r>
            <a:r>
              <a:rPr lang="en-US" sz="4200" b="1" dirty="0">
                <a:solidFill>
                  <a:srgbClr val="C00000"/>
                </a:solidFill>
                <a:latin typeface="Aharoni" panose="02010803020104030203" pitchFamily="2" charset="-79"/>
                <a:cs typeface="Aharoni" panose="02010803020104030203" pitchFamily="2" charset="-79"/>
              </a:rPr>
              <a:t>:  </a:t>
            </a:r>
            <a:br>
              <a:rPr lang="en-US" sz="4200" b="1" dirty="0">
                <a:solidFill>
                  <a:srgbClr val="C00000"/>
                </a:solidFill>
                <a:latin typeface="Aharoni" panose="02010803020104030203" pitchFamily="2" charset="-79"/>
                <a:cs typeface="Aharoni" panose="02010803020104030203" pitchFamily="2" charset="-79"/>
              </a:rPr>
            </a:br>
            <a:r>
              <a:rPr lang="en-US" sz="4200" b="1" i="1" dirty="0">
                <a:solidFill>
                  <a:srgbClr val="C00000"/>
                </a:solidFill>
                <a:latin typeface="Aharoni" panose="02010803020104030203" pitchFamily="2" charset="-79"/>
                <a:cs typeface="Aharoni" panose="02010803020104030203" pitchFamily="2" charset="-79"/>
              </a:rPr>
              <a:t>No Longer Enrolled</a:t>
            </a:r>
          </a:p>
        </p:txBody>
      </p:sp>
      <p:sp>
        <p:nvSpPr>
          <p:cNvPr id="3" name="Content Placeholder 2"/>
          <p:cNvSpPr>
            <a:spLocks noGrp="1"/>
          </p:cNvSpPr>
          <p:nvPr>
            <p:ph idx="1"/>
          </p:nvPr>
        </p:nvSpPr>
        <p:spPr>
          <a:xfrm>
            <a:off x="457200" y="1447800"/>
            <a:ext cx="8229600" cy="4572000"/>
          </a:xfrm>
        </p:spPr>
        <p:txBody>
          <a:bodyPr>
            <a:normAutofit/>
          </a:bodyPr>
          <a:lstStyle/>
          <a:p>
            <a:pPr marL="457200" indent="-457200"/>
            <a:r>
              <a:rPr lang="en-US" sz="3600" b="1" dirty="0">
                <a:solidFill>
                  <a:schemeClr val="accent6">
                    <a:lumMod val="75000"/>
                  </a:schemeClr>
                </a:solidFill>
              </a:rPr>
              <a:t>When a participant leaves the institution without completing or going into any other program</a:t>
            </a:r>
          </a:p>
          <a:p>
            <a:pPr marL="457200" indent="-457200"/>
            <a:r>
              <a:rPr lang="en-US" sz="3600" b="1" u="sng" dirty="0">
                <a:solidFill>
                  <a:srgbClr val="7030A0"/>
                </a:solidFill>
              </a:rPr>
              <a:t>IMPORTANT:  Result not </a:t>
            </a:r>
            <a:r>
              <a:rPr lang="en-US" sz="3600" b="1" u="sng" dirty="0">
                <a:solidFill>
                  <a:srgbClr val="FF0000"/>
                </a:solidFill>
              </a:rPr>
              <a:t>outcome</a:t>
            </a:r>
          </a:p>
          <a:p>
            <a:pPr marL="857250" lvl="1" indent="-457200"/>
            <a:r>
              <a:rPr lang="en-US" b="1" dirty="0">
                <a:solidFill>
                  <a:schemeClr val="accent6">
                    <a:lumMod val="75000"/>
                  </a:schemeClr>
                </a:solidFill>
              </a:rPr>
              <a:t>Track but do not report</a:t>
            </a:r>
          </a:p>
          <a:p>
            <a:pPr marL="457200" indent="-457200"/>
            <a:r>
              <a:rPr lang="en-US" sz="3600" b="1" dirty="0">
                <a:solidFill>
                  <a:schemeClr val="accent6">
                    <a:lumMod val="75000"/>
                  </a:schemeClr>
                </a:solidFill>
              </a:rPr>
              <a:t>Once occurs, stop tracking the participant for DOL reporting purposes</a:t>
            </a:r>
            <a:endParaRPr lang="en-US" b="1" dirty="0">
              <a:solidFill>
                <a:schemeClr val="accent6">
                  <a:lumMod val="75000"/>
                </a:schemeClr>
              </a:solidFill>
            </a:endParaRPr>
          </a:p>
          <a:p>
            <a:pPr marL="400050" lvl="1" indent="0">
              <a:buNone/>
            </a:pPr>
            <a:endParaRPr lang="en-US" b="1" dirty="0">
              <a:solidFill>
                <a:schemeClr val="accent6">
                  <a:lumMod val="75000"/>
                </a:schemeClr>
              </a:solidFill>
            </a:endParaRP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3320362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latin typeface="Goudy Old Style" panose="02020502050305020303" pitchFamily="18" charset="0"/>
              </a:rPr>
              <a:t>Presenters</a:t>
            </a:r>
          </a:p>
        </p:txBody>
      </p:sp>
      <p:sp>
        <p:nvSpPr>
          <p:cNvPr id="3" name="Content Placeholder 2"/>
          <p:cNvSpPr>
            <a:spLocks noGrp="1"/>
          </p:cNvSpPr>
          <p:nvPr>
            <p:ph idx="1"/>
          </p:nvPr>
        </p:nvSpPr>
        <p:spPr>
          <a:xfrm>
            <a:off x="457200" y="1600200"/>
            <a:ext cx="8229600" cy="4297363"/>
          </a:xfrm>
        </p:spPr>
        <p:txBody>
          <a:bodyPr/>
          <a:lstStyle/>
          <a:p>
            <a:r>
              <a:rPr lang="en-US" sz="4400" b="1" dirty="0">
                <a:solidFill>
                  <a:srgbClr val="0070C0"/>
                </a:solidFill>
              </a:rPr>
              <a:t>Kristen Milstead</a:t>
            </a:r>
          </a:p>
          <a:p>
            <a:pPr lvl="1"/>
            <a:r>
              <a:rPr lang="en-US" b="1" dirty="0">
                <a:solidFill>
                  <a:srgbClr val="7030A0"/>
                </a:solidFill>
              </a:rPr>
              <a:t>Staff Lead for Performance, TAACCCT Grants </a:t>
            </a:r>
          </a:p>
          <a:p>
            <a:pPr lvl="1"/>
            <a:endParaRPr lang="en-US" dirty="0"/>
          </a:p>
          <a:p>
            <a:r>
              <a:rPr lang="en-US" sz="4400" b="1" dirty="0">
                <a:solidFill>
                  <a:srgbClr val="0070C0"/>
                </a:solidFill>
              </a:rPr>
              <a:t>Scott Estrada</a:t>
            </a:r>
          </a:p>
          <a:p>
            <a:pPr lvl="1"/>
            <a:r>
              <a:rPr lang="en-US" b="1" dirty="0">
                <a:solidFill>
                  <a:srgbClr val="7030A0"/>
                </a:solidFill>
              </a:rPr>
              <a:t>Performance Specialist, Maher &amp; Maher, TAACCCT Grants</a:t>
            </a:r>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462504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p14="http://schemas.microsoft.com/office/powerpoint/2010/main" val="2412959652"/>
              </p:ext>
            </p:extLst>
          </p:nvPr>
        </p:nvGraphicFramePr>
        <p:xfrm>
          <a:off x="381000" y="457200"/>
          <a:ext cx="8458199"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7332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3900" y="1714453"/>
            <a:ext cx="7772400" cy="1470025"/>
          </a:xfrm>
        </p:spPr>
        <p:txBody>
          <a:bodyPr>
            <a:normAutofit fontScale="90000"/>
          </a:bodyPr>
          <a:lstStyle/>
          <a:p>
            <a:r>
              <a:rPr lang="en-US" sz="6600" b="1" dirty="0">
                <a:solidFill>
                  <a:schemeClr val="accent2">
                    <a:lumMod val="75000"/>
                  </a:schemeClr>
                </a:solidFill>
                <a:latin typeface="Aharoni" panose="02010803020104030203" pitchFamily="2" charset="-79"/>
                <a:cs typeface="Aharoni" panose="02010803020104030203" pitchFamily="2" charset="-79"/>
              </a:rPr>
              <a:t>In-School Outcomes:</a:t>
            </a:r>
          </a:p>
        </p:txBody>
      </p:sp>
      <p:sp>
        <p:nvSpPr>
          <p:cNvPr id="5" name="Subtitle 4"/>
          <p:cNvSpPr>
            <a:spLocks noGrp="1"/>
          </p:cNvSpPr>
          <p:nvPr>
            <p:ph type="subTitle" idx="1"/>
          </p:nvPr>
        </p:nvSpPr>
        <p:spPr>
          <a:xfrm>
            <a:off x="1463306" y="2819399"/>
            <a:ext cx="6400800" cy="1654791"/>
          </a:xfrm>
        </p:spPr>
        <p:txBody>
          <a:bodyPr>
            <a:normAutofit lnSpcReduction="10000"/>
          </a:bodyPr>
          <a:lstStyle/>
          <a:p>
            <a:r>
              <a:rPr lang="en-US" sz="5400" b="1" i="1" dirty="0">
                <a:solidFill>
                  <a:schemeClr val="tx1"/>
                </a:solidFill>
              </a:rPr>
              <a:t>When They Count and When They Don’t</a:t>
            </a:r>
          </a:p>
        </p:txBody>
      </p:sp>
      <p:sp>
        <p:nvSpPr>
          <p:cNvPr id="6" name="Rounded Rectangle 5"/>
          <p:cNvSpPr/>
          <p:nvPr/>
        </p:nvSpPr>
        <p:spPr>
          <a:xfrm>
            <a:off x="381000" y="533400"/>
            <a:ext cx="8318500" cy="5461000"/>
          </a:xfrm>
          <a:prstGeom prst="roundRect">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E8E615-DDF5-41E1-AA26-44423466D30B}" type="slidenum">
              <a:rPr lang="en-US" smtClean="0"/>
              <a:pPr/>
              <a:t>21</a:t>
            </a:fld>
            <a:endParaRPr lang="en-US"/>
          </a:p>
        </p:txBody>
      </p:sp>
      <p:pic>
        <p:nvPicPr>
          <p:cNvPr id="1026" name="Picture 2" descr="C:\Users\milstead.kristen\AppData\Local\Microsoft\Windows\Temporary Internet Files\Content.IE5\NAK8BM5T\graduation-ca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0000">
            <a:off x="825128" y="4405803"/>
            <a:ext cx="1379047" cy="120174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lstead.kristen\AppData\Local\Microsoft\Windows\Temporary Internet Files\Content.IE5\SIJ0XL0H\Diplom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00000">
            <a:off x="7292678" y="849971"/>
            <a:ext cx="1025018" cy="1202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364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92162"/>
          </a:xfrm>
        </p:spPr>
        <p:txBody>
          <a:bodyPr>
            <a:noAutofit/>
          </a:bodyPr>
          <a:lstStyle/>
          <a:p>
            <a:r>
              <a:rPr lang="en-US" sz="4200" b="1" dirty="0">
                <a:solidFill>
                  <a:srgbClr val="C00000"/>
                </a:solidFill>
                <a:latin typeface="Aharoni" panose="02010803020104030203" pitchFamily="2" charset="-79"/>
                <a:cs typeface="Aharoni" panose="02010803020104030203" pitchFamily="2" charset="-79"/>
              </a:rPr>
              <a:t>Two Types of In-School Outcomes</a:t>
            </a:r>
            <a:endParaRPr lang="en-US" sz="4200" b="1" i="1" dirty="0">
              <a:solidFill>
                <a:srgbClr val="C00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7200" y="1600200"/>
            <a:ext cx="8229600" cy="4572000"/>
          </a:xfrm>
        </p:spPr>
        <p:txBody>
          <a:bodyPr>
            <a:normAutofit/>
          </a:bodyPr>
          <a:lstStyle/>
          <a:p>
            <a:pPr marL="457200" indent="-457200"/>
            <a:r>
              <a:rPr lang="en-US" sz="4800" b="1" dirty="0">
                <a:solidFill>
                  <a:schemeClr val="accent6">
                    <a:lumMod val="75000"/>
                  </a:schemeClr>
                </a:solidFill>
              </a:rPr>
              <a:t>Credits</a:t>
            </a:r>
          </a:p>
          <a:p>
            <a:pPr marL="857250" lvl="1" indent="-457200"/>
            <a:r>
              <a:rPr lang="en-US" sz="4000" b="1" dirty="0">
                <a:solidFill>
                  <a:schemeClr val="accent6">
                    <a:lumMod val="75000"/>
                  </a:schemeClr>
                </a:solidFill>
              </a:rPr>
              <a:t>B.5 and B.5a</a:t>
            </a:r>
          </a:p>
          <a:p>
            <a:pPr marL="457200" indent="-457200"/>
            <a:r>
              <a:rPr lang="en-US" sz="4800" b="1" dirty="0">
                <a:solidFill>
                  <a:schemeClr val="accent6">
                    <a:lumMod val="75000"/>
                  </a:schemeClr>
                </a:solidFill>
              </a:rPr>
              <a:t>Credentials</a:t>
            </a:r>
          </a:p>
          <a:p>
            <a:pPr marL="857250" lvl="1" indent="-457200"/>
            <a:r>
              <a:rPr lang="en-US" sz="4000" b="1" dirty="0">
                <a:solidFill>
                  <a:schemeClr val="accent6">
                    <a:lumMod val="75000"/>
                  </a:schemeClr>
                </a:solidFill>
              </a:rPr>
              <a:t>B.6, B.6a, B.6b. And B.6c</a:t>
            </a:r>
          </a:p>
          <a:p>
            <a:pPr marL="400050" lvl="1" indent="0">
              <a:buNone/>
            </a:pPr>
            <a:endParaRPr lang="en-US" b="1" dirty="0">
              <a:solidFill>
                <a:schemeClr val="accent6">
                  <a:lumMod val="75000"/>
                </a:schemeClr>
              </a:solidFill>
            </a:endParaRPr>
          </a:p>
          <a:p>
            <a:pPr marL="400050" lvl="1" indent="0">
              <a:buNone/>
            </a:pPr>
            <a:endParaRPr lang="en-US" b="1" dirty="0">
              <a:solidFill>
                <a:schemeClr val="accent6">
                  <a:lumMod val="75000"/>
                </a:schemeClr>
              </a:solidFill>
            </a:endParaRP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2690140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92162"/>
          </a:xfrm>
        </p:spPr>
        <p:txBody>
          <a:bodyPr>
            <a:noAutofit/>
          </a:bodyPr>
          <a:lstStyle/>
          <a:p>
            <a:r>
              <a:rPr lang="en-US" sz="6600" b="1" dirty="0">
                <a:solidFill>
                  <a:srgbClr val="C00000"/>
                </a:solidFill>
                <a:latin typeface="Aharoni" panose="02010803020104030203" pitchFamily="2" charset="-79"/>
                <a:cs typeface="Aharoni" panose="02010803020104030203" pitchFamily="2" charset="-79"/>
              </a:rPr>
              <a:t>Which Credits Count</a:t>
            </a:r>
            <a:endParaRPr lang="en-US" sz="6600" b="1" i="1" dirty="0">
              <a:solidFill>
                <a:srgbClr val="C00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533400" y="1905000"/>
            <a:ext cx="8229600" cy="3733800"/>
          </a:xfrm>
        </p:spPr>
        <p:txBody>
          <a:bodyPr>
            <a:normAutofit/>
          </a:bodyPr>
          <a:lstStyle/>
          <a:p>
            <a:pPr marL="457200" indent="-457200"/>
            <a:r>
              <a:rPr lang="en-US" sz="4800" b="1" dirty="0">
                <a:solidFill>
                  <a:schemeClr val="accent6">
                    <a:lumMod val="75000"/>
                  </a:schemeClr>
                </a:solidFill>
              </a:rPr>
              <a:t>Grant-funded </a:t>
            </a:r>
          </a:p>
          <a:p>
            <a:pPr marL="457200" indent="-457200"/>
            <a:r>
              <a:rPr lang="en-US" sz="4800" b="1" dirty="0">
                <a:solidFill>
                  <a:schemeClr val="accent6">
                    <a:lumMod val="75000"/>
                  </a:schemeClr>
                </a:solidFill>
              </a:rPr>
              <a:t>Credit granted on transcript</a:t>
            </a:r>
          </a:p>
          <a:p>
            <a:pPr marL="457200" indent="-457200"/>
            <a:r>
              <a:rPr lang="en-US" sz="4800" b="1" dirty="0">
                <a:solidFill>
                  <a:schemeClr val="accent6">
                    <a:lumMod val="75000"/>
                  </a:schemeClr>
                </a:solidFill>
              </a:rPr>
              <a:t>Hours earned after the start of the grant period </a:t>
            </a:r>
          </a:p>
          <a:p>
            <a:pPr marL="400050" lvl="1" indent="0">
              <a:buNone/>
            </a:pPr>
            <a:endParaRPr lang="en-US" b="1" dirty="0">
              <a:solidFill>
                <a:schemeClr val="accent6">
                  <a:lumMod val="75000"/>
                </a:schemeClr>
              </a:solidFill>
            </a:endParaRP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2472558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2162"/>
          </a:xfrm>
        </p:spPr>
        <p:txBody>
          <a:bodyPr>
            <a:noAutofit/>
          </a:bodyPr>
          <a:lstStyle/>
          <a:p>
            <a:r>
              <a:rPr lang="en-US" sz="5400" b="1" dirty="0">
                <a:solidFill>
                  <a:srgbClr val="C00000"/>
                </a:solidFill>
                <a:latin typeface="Aharoni" panose="02010803020104030203" pitchFamily="2" charset="-79"/>
                <a:cs typeface="Aharoni" panose="02010803020104030203" pitchFamily="2" charset="-79"/>
              </a:rPr>
              <a:t>How to Count Credits</a:t>
            </a:r>
            <a:endParaRPr lang="en-US" sz="5400" b="1" i="1" dirty="0">
              <a:solidFill>
                <a:srgbClr val="C00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7200" y="1447800"/>
            <a:ext cx="8229600" cy="4572000"/>
          </a:xfrm>
        </p:spPr>
        <p:txBody>
          <a:bodyPr>
            <a:normAutofit/>
          </a:bodyPr>
          <a:lstStyle/>
          <a:p>
            <a:pPr marL="457200" indent="-457200"/>
            <a:r>
              <a:rPr lang="en-US" sz="4400" b="1" dirty="0">
                <a:solidFill>
                  <a:schemeClr val="accent6">
                    <a:lumMod val="75000"/>
                  </a:schemeClr>
                </a:solidFill>
              </a:rPr>
              <a:t>In each year:</a:t>
            </a:r>
          </a:p>
          <a:p>
            <a:pPr marL="857250" lvl="1" indent="-457200"/>
            <a:r>
              <a:rPr lang="en-US" sz="3200" b="1" dirty="0">
                <a:solidFill>
                  <a:srgbClr val="0070C0"/>
                </a:solidFill>
              </a:rPr>
              <a:t>B.5:</a:t>
            </a:r>
            <a:r>
              <a:rPr lang="en-US" sz="3200" b="1" dirty="0">
                <a:solidFill>
                  <a:schemeClr val="accent6">
                    <a:lumMod val="75000"/>
                  </a:schemeClr>
                </a:solidFill>
              </a:rPr>
              <a:t>  Sum together the total number of credit hours earned by all participants in that year only</a:t>
            </a:r>
          </a:p>
          <a:p>
            <a:pPr marL="857250" lvl="1" indent="-457200"/>
            <a:r>
              <a:rPr lang="en-US" sz="3200" b="1" dirty="0">
                <a:solidFill>
                  <a:srgbClr val="0070C0"/>
                </a:solidFill>
              </a:rPr>
              <a:t>B.5a:  </a:t>
            </a:r>
            <a:r>
              <a:rPr lang="en-US" sz="3200" b="1" dirty="0">
                <a:solidFill>
                  <a:schemeClr val="accent6">
                    <a:lumMod val="75000"/>
                  </a:schemeClr>
                </a:solidFill>
              </a:rPr>
              <a:t>Sum together the total number of participants whose credit hours were counted in B.5 in that year</a:t>
            </a:r>
          </a:p>
          <a:p>
            <a:pPr marL="400050" lvl="1" indent="0">
              <a:buNone/>
            </a:pPr>
            <a:endParaRPr lang="en-US" b="1" dirty="0">
              <a:solidFill>
                <a:schemeClr val="accent6">
                  <a:lumMod val="75000"/>
                </a:schemeClr>
              </a:solidFill>
            </a:endParaRP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2095510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792162"/>
          </a:xfrm>
        </p:spPr>
        <p:txBody>
          <a:bodyPr>
            <a:noAutofit/>
          </a:bodyPr>
          <a:lstStyle/>
          <a:p>
            <a:r>
              <a:rPr lang="en-US" sz="4800" b="1" dirty="0">
                <a:solidFill>
                  <a:srgbClr val="C00000"/>
                </a:solidFill>
                <a:latin typeface="Aharoni" panose="02010803020104030203" pitchFamily="2" charset="-79"/>
                <a:cs typeface="Aharoni" panose="02010803020104030203" pitchFamily="2" charset="-79"/>
              </a:rPr>
              <a:t>Which Credentials Count</a:t>
            </a:r>
            <a:endParaRPr lang="en-US" sz="4800" b="1" i="1" dirty="0">
              <a:solidFill>
                <a:srgbClr val="C00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533400" y="1905000"/>
            <a:ext cx="8229600" cy="3733800"/>
          </a:xfrm>
        </p:spPr>
        <p:txBody>
          <a:bodyPr>
            <a:normAutofit lnSpcReduction="10000"/>
          </a:bodyPr>
          <a:lstStyle/>
          <a:p>
            <a:pPr marL="457200" indent="-457200"/>
            <a:r>
              <a:rPr lang="en-US" sz="4800" b="1" dirty="0">
                <a:solidFill>
                  <a:schemeClr val="accent6">
                    <a:lumMod val="75000"/>
                  </a:schemeClr>
                </a:solidFill>
              </a:rPr>
              <a:t>Industry-recognized</a:t>
            </a:r>
          </a:p>
          <a:p>
            <a:pPr marL="857250" lvl="1" indent="-457200"/>
            <a:r>
              <a:rPr lang="en-US" sz="4400" b="1" dirty="0">
                <a:solidFill>
                  <a:schemeClr val="accent6">
                    <a:lumMod val="75000"/>
                  </a:schemeClr>
                </a:solidFill>
              </a:rPr>
              <a:t>Certificates</a:t>
            </a:r>
          </a:p>
          <a:p>
            <a:pPr marL="1257300" lvl="2" indent="-457200"/>
            <a:r>
              <a:rPr lang="en-US" sz="4000" b="1" dirty="0">
                <a:solidFill>
                  <a:schemeClr val="accent6">
                    <a:lumMod val="75000"/>
                  </a:schemeClr>
                </a:solidFill>
              </a:rPr>
              <a:t>Less than one year</a:t>
            </a:r>
          </a:p>
          <a:p>
            <a:pPr marL="1257300" lvl="2" indent="-457200"/>
            <a:r>
              <a:rPr lang="en-US" sz="4000" b="1" dirty="0">
                <a:solidFill>
                  <a:schemeClr val="accent6">
                    <a:lumMod val="75000"/>
                  </a:schemeClr>
                </a:solidFill>
              </a:rPr>
              <a:t>More than one year</a:t>
            </a:r>
          </a:p>
          <a:p>
            <a:pPr marL="857250" lvl="1" indent="-457200"/>
            <a:r>
              <a:rPr lang="en-US" sz="4400" b="1" dirty="0">
                <a:solidFill>
                  <a:schemeClr val="accent6">
                    <a:lumMod val="75000"/>
                  </a:schemeClr>
                </a:solidFill>
              </a:rPr>
              <a:t>Degrees</a:t>
            </a:r>
          </a:p>
          <a:p>
            <a:pPr marL="400050" lvl="1" indent="0">
              <a:buNone/>
            </a:pPr>
            <a:endParaRPr lang="en-US" b="1" dirty="0">
              <a:solidFill>
                <a:schemeClr val="accent6">
                  <a:lumMod val="75000"/>
                </a:schemeClr>
              </a:solidFill>
            </a:endParaRP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2756040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92162"/>
          </a:xfrm>
        </p:spPr>
        <p:txBody>
          <a:bodyPr>
            <a:noAutofit/>
          </a:bodyPr>
          <a:lstStyle/>
          <a:p>
            <a:r>
              <a:rPr lang="en-US" sz="4800" b="1" dirty="0">
                <a:solidFill>
                  <a:srgbClr val="C00000"/>
                </a:solidFill>
                <a:latin typeface="Aharoni" panose="02010803020104030203" pitchFamily="2" charset="-79"/>
                <a:cs typeface="Aharoni" panose="02010803020104030203" pitchFamily="2" charset="-79"/>
              </a:rPr>
              <a:t>What is Industry-Recognized?</a:t>
            </a:r>
            <a:endParaRPr lang="en-US" sz="4800" b="1" i="1" dirty="0">
              <a:solidFill>
                <a:srgbClr val="C00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7200" y="1905000"/>
            <a:ext cx="8229600" cy="3962400"/>
          </a:xfrm>
        </p:spPr>
        <p:txBody>
          <a:bodyPr>
            <a:normAutofit fontScale="70000" lnSpcReduction="20000"/>
          </a:bodyPr>
          <a:lstStyle/>
          <a:p>
            <a:pPr marL="457200" indent="-457200"/>
            <a:r>
              <a:rPr lang="en-US" sz="5100" b="1" dirty="0">
                <a:solidFill>
                  <a:schemeClr val="accent6">
                    <a:lumMod val="75000"/>
                  </a:schemeClr>
                </a:solidFill>
              </a:rPr>
              <a:t>Developed, offered or recognized by an industry association or by companies for purposes of hiring</a:t>
            </a:r>
          </a:p>
          <a:p>
            <a:pPr marL="457200" indent="-457200"/>
            <a:r>
              <a:rPr lang="en-US" sz="5100" b="1" i="1" dirty="0">
                <a:solidFill>
                  <a:schemeClr val="accent6">
                    <a:lumMod val="75000"/>
                  </a:schemeClr>
                </a:solidFill>
              </a:rPr>
              <a:t>Career-enhancing</a:t>
            </a:r>
          </a:p>
          <a:p>
            <a:pPr marL="857250" lvl="1" indent="-457200"/>
            <a:r>
              <a:rPr lang="en-US" sz="3400" b="1" i="1" dirty="0">
                <a:solidFill>
                  <a:schemeClr val="accent6">
                    <a:lumMod val="75000"/>
                  </a:schemeClr>
                </a:solidFill>
              </a:rPr>
              <a:t>Portable</a:t>
            </a:r>
          </a:p>
          <a:p>
            <a:pPr marL="857250" lvl="1" indent="-457200"/>
            <a:r>
              <a:rPr lang="en-US" sz="3400" b="1" i="1" dirty="0">
                <a:solidFill>
                  <a:schemeClr val="accent6">
                    <a:lumMod val="75000"/>
                  </a:schemeClr>
                </a:solidFill>
              </a:rPr>
              <a:t>Stackable</a:t>
            </a:r>
          </a:p>
          <a:p>
            <a:pPr marL="857250" lvl="1" indent="-457200"/>
            <a:r>
              <a:rPr lang="en-US" sz="3400" b="1" i="1" dirty="0">
                <a:solidFill>
                  <a:schemeClr val="accent6">
                    <a:lumMod val="75000"/>
                  </a:schemeClr>
                </a:solidFill>
              </a:rPr>
              <a:t>Accredited</a:t>
            </a:r>
            <a:endParaRPr lang="en-US" sz="3400" i="1" dirty="0">
              <a:solidFill>
                <a:srgbClr val="FF0000"/>
              </a:solidFill>
            </a:endParaRPr>
          </a:p>
          <a:p>
            <a:pPr marL="457200" indent="-457200"/>
            <a:endParaRPr lang="en-US" i="1" dirty="0">
              <a:solidFill>
                <a:srgbClr val="FF0000"/>
              </a:solidFill>
            </a:endParaRPr>
          </a:p>
          <a:p>
            <a:pPr marL="400050" lvl="1" indent="0">
              <a:buNone/>
            </a:pPr>
            <a:r>
              <a:rPr lang="en-US" sz="4000" b="1" dirty="0">
                <a:solidFill>
                  <a:schemeClr val="accent6">
                    <a:lumMod val="75000"/>
                  </a:schemeClr>
                </a:solidFill>
              </a:rPr>
              <a:t>		</a:t>
            </a:r>
            <a:r>
              <a:rPr lang="en-US" sz="4000" b="1" dirty="0">
                <a:solidFill>
                  <a:schemeClr val="accent5">
                    <a:lumMod val="75000"/>
                  </a:schemeClr>
                </a:solidFill>
              </a:rPr>
              <a:t>*TEGL 15-10 and Attachment 2</a:t>
            </a:r>
          </a:p>
          <a:p>
            <a:pPr marL="400050" lvl="1" indent="0">
              <a:buNone/>
            </a:pPr>
            <a:endParaRPr lang="en-US" sz="4400" b="1" dirty="0">
              <a:solidFill>
                <a:schemeClr val="accent6">
                  <a:lumMod val="75000"/>
                </a:schemeClr>
              </a:solidFill>
            </a:endParaRPr>
          </a:p>
          <a:p>
            <a:pPr marL="400050" lvl="1" indent="0">
              <a:buNone/>
            </a:pPr>
            <a:endParaRPr lang="en-US" b="1" dirty="0">
              <a:solidFill>
                <a:schemeClr val="accent6">
                  <a:lumMod val="75000"/>
                </a:schemeClr>
              </a:solidFill>
            </a:endParaRP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1735000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2133600"/>
            <a:ext cx="4648200" cy="533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792162"/>
          </a:xfrm>
        </p:spPr>
        <p:txBody>
          <a:bodyPr>
            <a:noAutofit/>
          </a:bodyPr>
          <a:lstStyle/>
          <a:p>
            <a:r>
              <a:rPr lang="en-US" sz="4800" b="1" dirty="0">
                <a:solidFill>
                  <a:srgbClr val="C00000"/>
                </a:solidFill>
                <a:latin typeface="Aharoni" panose="02010803020104030203" pitchFamily="2" charset="-79"/>
                <a:cs typeface="Aharoni" panose="02010803020104030203" pitchFamily="2" charset="-79"/>
              </a:rPr>
              <a:t>How to Count Credential Types:  The Big Picture </a:t>
            </a:r>
            <a:endParaRPr lang="en-US" sz="4800" b="1" i="1" dirty="0">
              <a:solidFill>
                <a:srgbClr val="C00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7200" y="1981200"/>
            <a:ext cx="8229600" cy="4419600"/>
          </a:xfrm>
        </p:spPr>
        <p:txBody>
          <a:bodyPr>
            <a:normAutofit/>
          </a:bodyPr>
          <a:lstStyle/>
          <a:p>
            <a:pPr marL="457200" lvl="1" indent="-457200">
              <a:buFont typeface="Arial" panose="020B0604020202020204" pitchFamily="34" charset="0"/>
              <a:buChar char="•"/>
            </a:pPr>
            <a:r>
              <a:rPr lang="en-US" sz="4400" b="1" dirty="0"/>
              <a:t>The CRENDENTIAL RULE for understanding B.6a/B.6b/B.6c  </a:t>
            </a:r>
            <a:endParaRPr lang="en-US" b="1" dirty="0">
              <a:solidFill>
                <a:srgbClr val="FF0000"/>
              </a:solidFill>
            </a:endParaRPr>
          </a:p>
          <a:p>
            <a:pPr marL="857250" lvl="2" indent="-457200"/>
            <a:r>
              <a:rPr lang="en-US" sz="2800" b="1" i="1" dirty="0">
                <a:solidFill>
                  <a:srgbClr val="FF0000"/>
                </a:solidFill>
              </a:rPr>
              <a:t>Each participant can only count in </a:t>
            </a:r>
            <a:r>
              <a:rPr lang="en-US" sz="2800" b="1" i="1" u="sng" dirty="0"/>
              <a:t>each</a:t>
            </a:r>
            <a:r>
              <a:rPr lang="en-US" sz="2800" b="1" i="1" dirty="0">
                <a:solidFill>
                  <a:srgbClr val="FF0000"/>
                </a:solidFill>
              </a:rPr>
              <a:t> of these one time throughout the life of the grant, but can count in as many as are applicable</a:t>
            </a:r>
          </a:p>
          <a:p>
            <a:pPr marL="857250" lvl="2" indent="-457200"/>
            <a:r>
              <a:rPr lang="en-US" sz="2800" b="1" dirty="0">
                <a:solidFill>
                  <a:srgbClr val="FF0000"/>
                </a:solidFill>
              </a:rPr>
              <a:t>Count in the year earned</a:t>
            </a:r>
          </a:p>
          <a:p>
            <a:pPr marL="857250" lvl="2" indent="-457200"/>
            <a:r>
              <a:rPr lang="en-US" sz="2800" b="1" u="sng" dirty="0">
                <a:solidFill>
                  <a:srgbClr val="FF0000"/>
                </a:solidFill>
              </a:rPr>
              <a:t>Remember</a:t>
            </a:r>
            <a:r>
              <a:rPr lang="en-US" sz="2800" b="1" dirty="0">
                <a:solidFill>
                  <a:srgbClr val="FF0000"/>
                </a:solidFill>
              </a:rPr>
              <a:t>:  only count as a completer once (B.2) after the first credential</a:t>
            </a:r>
          </a:p>
          <a:p>
            <a:pPr marL="400050" lvl="1" indent="0">
              <a:buNone/>
            </a:pPr>
            <a:endParaRPr lang="en-US" b="1" dirty="0">
              <a:solidFill>
                <a:schemeClr val="accent6">
                  <a:lumMod val="75000"/>
                </a:schemeClr>
              </a:solidFill>
            </a:endParaRP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2955060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792162"/>
          </a:xfrm>
        </p:spPr>
        <p:txBody>
          <a:bodyPr>
            <a:noAutofit/>
          </a:bodyPr>
          <a:lstStyle/>
          <a:p>
            <a:r>
              <a:rPr lang="en-US" sz="4000" b="1" dirty="0">
                <a:solidFill>
                  <a:srgbClr val="C00000"/>
                </a:solidFill>
                <a:latin typeface="Aharoni" panose="02010803020104030203" pitchFamily="2" charset="-79"/>
                <a:cs typeface="Aharoni" panose="02010803020104030203" pitchFamily="2" charset="-79"/>
              </a:rPr>
              <a:t>How to Count Credentials Annually</a:t>
            </a:r>
            <a:endParaRPr lang="en-US" sz="4000" b="1" i="1" dirty="0">
              <a:solidFill>
                <a:srgbClr val="C00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7200" y="1371600"/>
            <a:ext cx="8229600" cy="4572000"/>
          </a:xfrm>
        </p:spPr>
        <p:txBody>
          <a:bodyPr>
            <a:normAutofit/>
          </a:bodyPr>
          <a:lstStyle/>
          <a:p>
            <a:pPr marL="457200" indent="-457200"/>
            <a:endParaRPr lang="en-US" b="1" dirty="0">
              <a:solidFill>
                <a:schemeClr val="accent6">
                  <a:lumMod val="75000"/>
                </a:schemeClr>
              </a:solidFill>
            </a:endParaRP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600" dirty="0"/>
          </a:p>
        </p:txBody>
      </p:sp>
      <p:sp>
        <p:nvSpPr>
          <p:cNvPr id="4" name="Content Placeholder 2"/>
          <p:cNvSpPr txBox="1">
            <a:spLocks/>
          </p:cNvSpPr>
          <p:nvPr/>
        </p:nvSpPr>
        <p:spPr>
          <a:xfrm>
            <a:off x="444500" y="1562100"/>
            <a:ext cx="8229600" cy="48006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400" b="1" dirty="0">
                <a:solidFill>
                  <a:schemeClr val="accent6">
                    <a:lumMod val="75000"/>
                  </a:schemeClr>
                </a:solidFill>
              </a:rPr>
              <a:t>In each year:</a:t>
            </a:r>
          </a:p>
          <a:p>
            <a:pPr marL="857250" lvl="1" indent="-457200"/>
            <a:r>
              <a:rPr lang="en-US" sz="3200" b="1" dirty="0">
                <a:solidFill>
                  <a:srgbClr val="0070C0"/>
                </a:solidFill>
              </a:rPr>
              <a:t>B.6a/B.6b/B.6c:  </a:t>
            </a:r>
            <a:r>
              <a:rPr lang="en-US" sz="3200" b="1" dirty="0">
                <a:solidFill>
                  <a:schemeClr val="accent6">
                    <a:lumMod val="75000"/>
                  </a:schemeClr>
                </a:solidFill>
              </a:rPr>
              <a:t>Sum together the total number of </a:t>
            </a:r>
            <a:r>
              <a:rPr lang="en-US" sz="3200" b="1" u="sng" dirty="0"/>
              <a:t>participants</a:t>
            </a:r>
            <a:r>
              <a:rPr lang="en-US" sz="3200" b="1" dirty="0">
                <a:solidFill>
                  <a:schemeClr val="accent6">
                    <a:lumMod val="75000"/>
                  </a:schemeClr>
                </a:solidFill>
              </a:rPr>
              <a:t> who earned certificates of less than one year (B.6a), certificates of more than one year (B.6b), and degrees (B.6c) in that year for each of these three outcomes separately</a:t>
            </a:r>
          </a:p>
          <a:p>
            <a:pPr marL="400050" lvl="1" indent="0">
              <a:buNone/>
            </a:pPr>
            <a:endParaRPr lang="en-US" b="1" dirty="0">
              <a:solidFill>
                <a:schemeClr val="accent6">
                  <a:lumMod val="75000"/>
                </a:schemeClr>
              </a:solidFill>
            </a:endParaRPr>
          </a:p>
          <a:p>
            <a:pPr marL="857250" lvl="1" indent="-457200"/>
            <a:r>
              <a:rPr lang="en-US" sz="3200" b="1" dirty="0">
                <a:solidFill>
                  <a:srgbClr val="0070C0"/>
                </a:solidFill>
              </a:rPr>
              <a:t>B.6:</a:t>
            </a:r>
            <a:r>
              <a:rPr lang="en-US" sz="3200" b="1" dirty="0">
                <a:solidFill>
                  <a:schemeClr val="accent6">
                    <a:lumMod val="75000"/>
                  </a:schemeClr>
                </a:solidFill>
              </a:rPr>
              <a:t>  Sum together the total number of </a:t>
            </a:r>
            <a:r>
              <a:rPr lang="en-US" sz="3200" b="1" u="sng" dirty="0"/>
              <a:t>all</a:t>
            </a:r>
            <a:r>
              <a:rPr lang="en-US" sz="3200" b="1" dirty="0"/>
              <a:t> </a:t>
            </a:r>
            <a:r>
              <a:rPr lang="en-US" sz="3200" b="1" dirty="0">
                <a:solidFill>
                  <a:schemeClr val="accent6">
                    <a:lumMod val="75000"/>
                  </a:schemeClr>
                </a:solidFill>
              </a:rPr>
              <a:t>of the certificates of less than one year, and certificates of more than one year, and degrees earned by participants in that year only</a:t>
            </a:r>
          </a:p>
          <a:p>
            <a:pPr marL="800100" lvl="2" indent="0">
              <a:buNone/>
            </a:pPr>
            <a:endParaRPr lang="en-US" b="1" dirty="0">
              <a:solidFill>
                <a:schemeClr val="accent6">
                  <a:lumMod val="75000"/>
                </a:schemeClr>
              </a:solidFill>
            </a:endParaRPr>
          </a:p>
          <a:p>
            <a:pPr marL="400050" lvl="1" indent="0">
              <a:buNone/>
            </a:pPr>
            <a:endParaRPr lang="en-US" sz="2400" b="1" dirty="0">
              <a:solidFill>
                <a:srgbClr val="0070C0"/>
              </a:solidFill>
            </a:endParaRPr>
          </a:p>
          <a:p>
            <a:pPr marL="457200" indent="-457200"/>
            <a:endParaRPr lang="en-US" sz="3600" dirty="0"/>
          </a:p>
          <a:p>
            <a:pPr marL="457200" indent="-457200"/>
            <a:endParaRPr lang="en-US" sz="3600" dirty="0"/>
          </a:p>
        </p:txBody>
      </p:sp>
    </p:spTree>
    <p:extLst>
      <p:ext uri="{BB962C8B-B14F-4D97-AF65-F5344CB8AC3E}">
        <p14:creationId xmlns:p14="http://schemas.microsoft.com/office/powerpoint/2010/main" val="1789618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792162"/>
          </a:xfrm>
        </p:spPr>
        <p:txBody>
          <a:bodyPr>
            <a:noAutofit/>
          </a:bodyPr>
          <a:lstStyle/>
          <a:p>
            <a:r>
              <a:rPr lang="en-US" sz="3600" b="1" i="1" dirty="0">
                <a:solidFill>
                  <a:srgbClr val="C00000"/>
                </a:solidFill>
                <a:latin typeface="Aharoni" panose="02010803020104030203" pitchFamily="2" charset="-79"/>
                <a:cs typeface="Aharoni" panose="02010803020104030203" pitchFamily="2" charset="-79"/>
              </a:rPr>
              <a:t>Example:  End of the Year Credential Rack-Up</a:t>
            </a:r>
          </a:p>
        </p:txBody>
      </p:sp>
      <p:sp>
        <p:nvSpPr>
          <p:cNvPr id="3" name="Content Placeholder 2"/>
          <p:cNvSpPr>
            <a:spLocks noGrp="1"/>
          </p:cNvSpPr>
          <p:nvPr>
            <p:ph idx="1"/>
          </p:nvPr>
        </p:nvSpPr>
        <p:spPr>
          <a:xfrm>
            <a:off x="457200" y="1371600"/>
            <a:ext cx="8229600" cy="4572000"/>
          </a:xfrm>
        </p:spPr>
        <p:txBody>
          <a:bodyPr>
            <a:normAutofit/>
          </a:bodyPr>
          <a:lstStyle/>
          <a:p>
            <a:pPr marL="457200" indent="-457200"/>
            <a:endParaRPr lang="en-US" b="1" dirty="0">
              <a:solidFill>
                <a:schemeClr val="accent6">
                  <a:lumMod val="75000"/>
                </a:schemeClr>
              </a:solidFill>
            </a:endParaRP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600" dirty="0"/>
          </a:p>
        </p:txBody>
      </p:sp>
      <p:sp>
        <p:nvSpPr>
          <p:cNvPr id="4" name="Content Placeholder 2"/>
          <p:cNvSpPr txBox="1">
            <a:spLocks/>
          </p:cNvSpPr>
          <p:nvPr/>
        </p:nvSpPr>
        <p:spPr>
          <a:xfrm>
            <a:off x="444500" y="1562100"/>
            <a:ext cx="82296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00100" lvl="2" indent="0">
              <a:buNone/>
            </a:pPr>
            <a:endParaRPr lang="en-US" b="1" dirty="0">
              <a:solidFill>
                <a:schemeClr val="accent6">
                  <a:lumMod val="75000"/>
                </a:schemeClr>
              </a:solidFill>
            </a:endParaRPr>
          </a:p>
          <a:p>
            <a:pPr marL="400050" lvl="1" indent="0">
              <a:buNone/>
            </a:pPr>
            <a:endParaRPr lang="en-US" sz="2400" b="1" dirty="0">
              <a:solidFill>
                <a:srgbClr val="0070C0"/>
              </a:solidFill>
            </a:endParaRPr>
          </a:p>
          <a:p>
            <a:pPr marL="457200" indent="-457200"/>
            <a:endParaRPr lang="en-US" sz="3600" dirty="0"/>
          </a:p>
          <a:p>
            <a:pPr marL="457200" indent="-457200"/>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2127209039"/>
              </p:ext>
            </p:extLst>
          </p:nvPr>
        </p:nvGraphicFramePr>
        <p:xfrm>
          <a:off x="901700" y="1752600"/>
          <a:ext cx="7315199" cy="3924300"/>
        </p:xfrm>
        <a:graphic>
          <a:graphicData uri="http://schemas.openxmlformats.org/drawingml/2006/table">
            <a:tbl>
              <a:tblPr>
                <a:tableStyleId>{5C22544A-7EE6-4342-B048-85BDC9FD1C3A}</a:tableStyleId>
              </a:tblPr>
              <a:tblGrid>
                <a:gridCol w="1688123">
                  <a:extLst>
                    <a:ext uri="{9D8B030D-6E8A-4147-A177-3AD203B41FA5}">
                      <a16:colId xmlns:a16="http://schemas.microsoft.com/office/drawing/2014/main" val="20000"/>
                    </a:ext>
                  </a:extLst>
                </a:gridCol>
                <a:gridCol w="1899138">
                  <a:extLst>
                    <a:ext uri="{9D8B030D-6E8A-4147-A177-3AD203B41FA5}">
                      <a16:colId xmlns:a16="http://schemas.microsoft.com/office/drawing/2014/main" val="20001"/>
                    </a:ext>
                  </a:extLst>
                </a:gridCol>
                <a:gridCol w="1934308">
                  <a:extLst>
                    <a:ext uri="{9D8B030D-6E8A-4147-A177-3AD203B41FA5}">
                      <a16:colId xmlns:a16="http://schemas.microsoft.com/office/drawing/2014/main" val="20002"/>
                    </a:ext>
                  </a:extLst>
                </a:gridCol>
                <a:gridCol w="1793630">
                  <a:extLst>
                    <a:ext uri="{9D8B030D-6E8A-4147-A177-3AD203B41FA5}">
                      <a16:colId xmlns:a16="http://schemas.microsoft.com/office/drawing/2014/main" val="20003"/>
                    </a:ext>
                  </a:extLst>
                </a:gridCol>
              </a:tblGrid>
              <a:tr h="654050">
                <a:tc>
                  <a:txBody>
                    <a:bodyPr/>
                    <a:lstStyle/>
                    <a:p>
                      <a:pPr algn="r" fontAlgn="b"/>
                      <a:r>
                        <a:rPr lang="en-US" sz="3200" b="1" u="none" strike="noStrike" dirty="0">
                          <a:effectLst/>
                        </a:rPr>
                        <a:t> </a:t>
                      </a:r>
                      <a:endParaRPr lang="en-US" sz="3200" b="1" i="0" u="none" strike="noStrike" dirty="0">
                        <a:solidFill>
                          <a:srgbClr val="000000"/>
                        </a:solidFill>
                        <a:effectLst/>
                        <a:latin typeface="Arial"/>
                      </a:endParaRPr>
                    </a:p>
                  </a:txBody>
                  <a:tcPr marL="9525" marR="9525" marT="9525" marB="0" anchor="b">
                    <a:solidFill>
                      <a:srgbClr val="EFEC75"/>
                    </a:solidFill>
                  </a:tcPr>
                </a:tc>
                <a:tc>
                  <a:txBody>
                    <a:bodyPr/>
                    <a:lstStyle/>
                    <a:p>
                      <a:pPr algn="ctr" fontAlgn="b"/>
                      <a:r>
                        <a:rPr lang="en-US" sz="3200" b="1" u="sng" strike="noStrike" dirty="0">
                          <a:effectLst/>
                        </a:rPr>
                        <a:t>Cert. Less</a:t>
                      </a:r>
                      <a:endParaRPr lang="en-US" sz="3200" b="1" i="0" u="sng" strike="noStrike" dirty="0">
                        <a:solidFill>
                          <a:srgbClr val="000000"/>
                        </a:solidFill>
                        <a:effectLst/>
                        <a:latin typeface="Arial"/>
                      </a:endParaRPr>
                    </a:p>
                  </a:txBody>
                  <a:tcPr marL="9525" marR="9525" marT="9525" marB="0" anchor="b">
                    <a:solidFill>
                      <a:srgbClr val="EFEC75"/>
                    </a:solidFill>
                  </a:tcPr>
                </a:tc>
                <a:tc>
                  <a:txBody>
                    <a:bodyPr/>
                    <a:lstStyle/>
                    <a:p>
                      <a:pPr algn="ctr" fontAlgn="b"/>
                      <a:r>
                        <a:rPr lang="en-US" sz="3200" b="1" u="sng" strike="noStrike" dirty="0">
                          <a:effectLst/>
                        </a:rPr>
                        <a:t>Cert. More</a:t>
                      </a:r>
                      <a:endParaRPr lang="en-US" sz="3200" b="1" i="0" u="sng" strike="noStrike" dirty="0">
                        <a:solidFill>
                          <a:srgbClr val="000000"/>
                        </a:solidFill>
                        <a:effectLst/>
                        <a:latin typeface="Arial"/>
                      </a:endParaRPr>
                    </a:p>
                  </a:txBody>
                  <a:tcPr marL="9525" marR="9525" marT="9525" marB="0" anchor="b">
                    <a:solidFill>
                      <a:srgbClr val="EFEC75"/>
                    </a:solidFill>
                  </a:tcPr>
                </a:tc>
                <a:tc>
                  <a:txBody>
                    <a:bodyPr/>
                    <a:lstStyle/>
                    <a:p>
                      <a:pPr algn="ctr" fontAlgn="b"/>
                      <a:r>
                        <a:rPr lang="en-US" sz="3200" b="1" u="sng" strike="noStrike" dirty="0">
                          <a:effectLst/>
                        </a:rPr>
                        <a:t>Degree</a:t>
                      </a:r>
                      <a:endParaRPr lang="en-US" sz="3200" b="1" i="0" u="sng" strike="noStrike" dirty="0">
                        <a:solidFill>
                          <a:srgbClr val="000000"/>
                        </a:solidFill>
                        <a:effectLst/>
                        <a:latin typeface="Arial"/>
                      </a:endParaRPr>
                    </a:p>
                  </a:txBody>
                  <a:tcPr marL="9525" marR="9525" marT="9525" marB="0" anchor="b">
                    <a:solidFill>
                      <a:srgbClr val="EFEC75"/>
                    </a:solidFill>
                  </a:tcPr>
                </a:tc>
                <a:extLst>
                  <a:ext uri="{0D108BD9-81ED-4DB2-BD59-A6C34878D82A}">
                    <a16:rowId xmlns:a16="http://schemas.microsoft.com/office/drawing/2014/main" val="10000"/>
                  </a:ext>
                </a:extLst>
              </a:tr>
              <a:tr h="654050">
                <a:tc>
                  <a:txBody>
                    <a:bodyPr/>
                    <a:lstStyle/>
                    <a:p>
                      <a:pPr algn="r" fontAlgn="b"/>
                      <a:r>
                        <a:rPr lang="en-US" sz="3600" b="1" u="none" strike="noStrike" dirty="0">
                          <a:effectLst/>
                        </a:rPr>
                        <a:t>John</a:t>
                      </a:r>
                      <a:endParaRPr lang="en-US" sz="3600" b="1" i="0" u="none" strike="noStrike" dirty="0">
                        <a:solidFill>
                          <a:srgbClr val="000000"/>
                        </a:solidFill>
                        <a:effectLst/>
                        <a:latin typeface="Arial"/>
                      </a:endParaRPr>
                    </a:p>
                  </a:txBody>
                  <a:tcPr marL="9525" marR="9525" marT="9525" marB="0" anchor="b">
                    <a:solidFill>
                      <a:srgbClr val="EFEC75"/>
                    </a:solidFill>
                  </a:tcPr>
                </a:tc>
                <a:tc>
                  <a:txBody>
                    <a:bodyPr/>
                    <a:lstStyle/>
                    <a:p>
                      <a:pPr algn="ctr" fontAlgn="b"/>
                      <a:r>
                        <a:rPr lang="en-US" sz="2800" u="none" strike="noStrike" dirty="0">
                          <a:effectLst/>
                        </a:rPr>
                        <a:t>2</a:t>
                      </a:r>
                      <a:endParaRPr lang="en-US" sz="2800" b="0" i="0" u="none" strike="noStrike" dirty="0">
                        <a:solidFill>
                          <a:srgbClr val="000000"/>
                        </a:solidFill>
                        <a:effectLst/>
                        <a:latin typeface="Arial"/>
                      </a:endParaRPr>
                    </a:p>
                  </a:txBody>
                  <a:tcPr marL="9525" marR="9525" marT="9525" marB="0" anchor="b">
                    <a:solidFill>
                      <a:srgbClr val="EFEC75"/>
                    </a:solidFill>
                  </a:tcPr>
                </a:tc>
                <a:tc>
                  <a:txBody>
                    <a:bodyPr/>
                    <a:lstStyle/>
                    <a:p>
                      <a:pPr algn="ctr" fontAlgn="b"/>
                      <a:r>
                        <a:rPr lang="en-US" sz="2800" u="none" strike="noStrike" dirty="0">
                          <a:effectLst/>
                        </a:rPr>
                        <a:t>1</a:t>
                      </a:r>
                      <a:endParaRPr lang="en-US" sz="2800" b="0" i="0" u="none" strike="noStrike" dirty="0">
                        <a:solidFill>
                          <a:srgbClr val="000000"/>
                        </a:solidFill>
                        <a:effectLst/>
                        <a:latin typeface="Arial"/>
                      </a:endParaRPr>
                    </a:p>
                  </a:txBody>
                  <a:tcPr marL="9525" marR="9525" marT="9525" marB="0" anchor="b">
                    <a:solidFill>
                      <a:srgbClr val="EFEC75"/>
                    </a:solidFill>
                  </a:tcPr>
                </a:tc>
                <a:tc>
                  <a:txBody>
                    <a:bodyPr/>
                    <a:lstStyle/>
                    <a:p>
                      <a:pPr algn="ctr" fontAlgn="b"/>
                      <a:r>
                        <a:rPr lang="en-US" sz="2800" u="none" strike="noStrike">
                          <a:effectLst/>
                        </a:rPr>
                        <a:t>1</a:t>
                      </a:r>
                      <a:endParaRPr lang="en-US" sz="2800" b="0" i="0" u="none" strike="noStrike">
                        <a:solidFill>
                          <a:srgbClr val="000000"/>
                        </a:solidFill>
                        <a:effectLst/>
                        <a:latin typeface="Arial"/>
                      </a:endParaRPr>
                    </a:p>
                  </a:txBody>
                  <a:tcPr marL="9525" marR="9525" marT="9525" marB="0" anchor="b">
                    <a:solidFill>
                      <a:srgbClr val="EFEC75"/>
                    </a:solidFill>
                  </a:tcPr>
                </a:tc>
                <a:extLst>
                  <a:ext uri="{0D108BD9-81ED-4DB2-BD59-A6C34878D82A}">
                    <a16:rowId xmlns:a16="http://schemas.microsoft.com/office/drawing/2014/main" val="10001"/>
                  </a:ext>
                </a:extLst>
              </a:tr>
              <a:tr h="654050">
                <a:tc>
                  <a:txBody>
                    <a:bodyPr/>
                    <a:lstStyle/>
                    <a:p>
                      <a:pPr algn="r" fontAlgn="b"/>
                      <a:r>
                        <a:rPr lang="en-US" sz="3600" b="1" u="none" strike="noStrike" dirty="0">
                          <a:effectLst/>
                        </a:rPr>
                        <a:t>Alicia</a:t>
                      </a:r>
                      <a:endParaRPr lang="en-US" sz="3600" b="1" i="0" u="none" strike="noStrike" dirty="0">
                        <a:solidFill>
                          <a:srgbClr val="000000"/>
                        </a:solidFill>
                        <a:effectLst/>
                        <a:latin typeface="Arial"/>
                      </a:endParaRPr>
                    </a:p>
                  </a:txBody>
                  <a:tcPr marL="9525" marR="9525" marT="9525" marB="0" anchor="b">
                    <a:solidFill>
                      <a:srgbClr val="EFEC75"/>
                    </a:solidFill>
                  </a:tcPr>
                </a:tc>
                <a:tc>
                  <a:txBody>
                    <a:bodyPr/>
                    <a:lstStyle/>
                    <a:p>
                      <a:pPr algn="ctr" fontAlgn="b"/>
                      <a:r>
                        <a:rPr lang="en-US" sz="2800" u="none" strike="noStrike" dirty="0">
                          <a:effectLst/>
                        </a:rPr>
                        <a:t>1</a:t>
                      </a:r>
                      <a:endParaRPr lang="en-US" sz="2800" b="0" i="0" u="none" strike="noStrike" dirty="0">
                        <a:solidFill>
                          <a:srgbClr val="000000"/>
                        </a:solidFill>
                        <a:effectLst/>
                        <a:latin typeface="Arial"/>
                      </a:endParaRPr>
                    </a:p>
                  </a:txBody>
                  <a:tcPr marL="9525" marR="9525" marT="9525" marB="0" anchor="b">
                    <a:solidFill>
                      <a:srgbClr val="EFEC75"/>
                    </a:solidFill>
                  </a:tcPr>
                </a:tc>
                <a:tc>
                  <a:txBody>
                    <a:bodyPr/>
                    <a:lstStyle/>
                    <a:p>
                      <a:pPr algn="ctr" fontAlgn="b"/>
                      <a:endParaRPr lang="en-US" sz="2800" b="0" i="0" u="none" strike="noStrike" dirty="0">
                        <a:solidFill>
                          <a:srgbClr val="000000"/>
                        </a:solidFill>
                        <a:effectLst/>
                        <a:latin typeface="Arial"/>
                      </a:endParaRPr>
                    </a:p>
                  </a:txBody>
                  <a:tcPr marL="9525" marR="9525" marT="9525" marB="0" anchor="b">
                    <a:solidFill>
                      <a:srgbClr val="EFEC75"/>
                    </a:solidFill>
                  </a:tcPr>
                </a:tc>
                <a:tc>
                  <a:txBody>
                    <a:bodyPr/>
                    <a:lstStyle/>
                    <a:p>
                      <a:pPr algn="ctr" fontAlgn="b"/>
                      <a:r>
                        <a:rPr lang="en-US" sz="2800" u="none" strike="noStrike" dirty="0">
                          <a:effectLst/>
                        </a:rPr>
                        <a:t>1</a:t>
                      </a:r>
                      <a:endParaRPr lang="en-US" sz="2800" b="0" i="0" u="none" strike="noStrike" dirty="0">
                        <a:solidFill>
                          <a:srgbClr val="000000"/>
                        </a:solidFill>
                        <a:effectLst/>
                        <a:latin typeface="Arial"/>
                      </a:endParaRPr>
                    </a:p>
                  </a:txBody>
                  <a:tcPr marL="9525" marR="9525" marT="9525" marB="0" anchor="b">
                    <a:solidFill>
                      <a:srgbClr val="EFEC75"/>
                    </a:solidFill>
                  </a:tcPr>
                </a:tc>
                <a:extLst>
                  <a:ext uri="{0D108BD9-81ED-4DB2-BD59-A6C34878D82A}">
                    <a16:rowId xmlns:a16="http://schemas.microsoft.com/office/drawing/2014/main" val="10002"/>
                  </a:ext>
                </a:extLst>
              </a:tr>
              <a:tr h="654050">
                <a:tc>
                  <a:txBody>
                    <a:bodyPr/>
                    <a:lstStyle/>
                    <a:p>
                      <a:pPr algn="r" fontAlgn="b"/>
                      <a:r>
                        <a:rPr lang="en-US" sz="3600" b="1" u="none" strike="noStrike" dirty="0">
                          <a:effectLst/>
                        </a:rPr>
                        <a:t>Patricia</a:t>
                      </a:r>
                      <a:endParaRPr lang="en-US" sz="3600" b="1" i="0" u="none" strike="noStrike" dirty="0">
                        <a:solidFill>
                          <a:srgbClr val="000000"/>
                        </a:solidFill>
                        <a:effectLst/>
                        <a:latin typeface="Arial"/>
                      </a:endParaRPr>
                    </a:p>
                  </a:txBody>
                  <a:tcPr marL="9525" marR="9525" marT="9525" marB="0" anchor="b">
                    <a:solidFill>
                      <a:srgbClr val="EFEC75"/>
                    </a:solidFill>
                  </a:tcPr>
                </a:tc>
                <a:tc>
                  <a:txBody>
                    <a:bodyPr/>
                    <a:lstStyle/>
                    <a:p>
                      <a:pPr algn="ctr" fontAlgn="b"/>
                      <a:r>
                        <a:rPr lang="en-US" sz="2800" u="none" strike="noStrike">
                          <a:effectLst/>
                        </a:rPr>
                        <a:t>2</a:t>
                      </a:r>
                      <a:endParaRPr lang="en-US" sz="2800" b="0" i="0" u="none" strike="noStrike">
                        <a:solidFill>
                          <a:srgbClr val="000000"/>
                        </a:solidFill>
                        <a:effectLst/>
                        <a:latin typeface="Arial"/>
                      </a:endParaRPr>
                    </a:p>
                  </a:txBody>
                  <a:tcPr marL="9525" marR="9525" marT="9525" marB="0" anchor="b">
                    <a:solidFill>
                      <a:srgbClr val="EFEC75"/>
                    </a:solidFill>
                  </a:tcPr>
                </a:tc>
                <a:tc>
                  <a:txBody>
                    <a:bodyPr/>
                    <a:lstStyle/>
                    <a:p>
                      <a:pPr algn="ctr" fontAlgn="b"/>
                      <a:endParaRPr lang="en-US" sz="2800" b="0" i="0" u="none" strike="noStrike" dirty="0">
                        <a:solidFill>
                          <a:srgbClr val="000000"/>
                        </a:solidFill>
                        <a:effectLst/>
                        <a:latin typeface="Arial"/>
                      </a:endParaRPr>
                    </a:p>
                  </a:txBody>
                  <a:tcPr marL="9525" marR="9525" marT="9525" marB="0" anchor="b">
                    <a:solidFill>
                      <a:srgbClr val="EFEC75"/>
                    </a:solidFill>
                  </a:tcPr>
                </a:tc>
                <a:tc>
                  <a:txBody>
                    <a:bodyPr/>
                    <a:lstStyle/>
                    <a:p>
                      <a:pPr algn="ctr" fontAlgn="b"/>
                      <a:r>
                        <a:rPr lang="en-US" sz="2800" u="none" strike="noStrike" dirty="0">
                          <a:effectLst/>
                        </a:rPr>
                        <a:t>1</a:t>
                      </a:r>
                      <a:endParaRPr lang="en-US" sz="2800" b="0" i="0" u="none" strike="noStrike" dirty="0">
                        <a:solidFill>
                          <a:srgbClr val="000000"/>
                        </a:solidFill>
                        <a:effectLst/>
                        <a:latin typeface="Arial"/>
                      </a:endParaRPr>
                    </a:p>
                  </a:txBody>
                  <a:tcPr marL="9525" marR="9525" marT="9525" marB="0" anchor="b">
                    <a:solidFill>
                      <a:srgbClr val="EFEC75"/>
                    </a:solidFill>
                  </a:tcPr>
                </a:tc>
                <a:extLst>
                  <a:ext uri="{0D108BD9-81ED-4DB2-BD59-A6C34878D82A}">
                    <a16:rowId xmlns:a16="http://schemas.microsoft.com/office/drawing/2014/main" val="10003"/>
                  </a:ext>
                </a:extLst>
              </a:tr>
              <a:tr h="654050">
                <a:tc>
                  <a:txBody>
                    <a:bodyPr/>
                    <a:lstStyle/>
                    <a:p>
                      <a:pPr algn="r" fontAlgn="b"/>
                      <a:r>
                        <a:rPr lang="en-US" sz="3600" b="1" u="none" strike="noStrike" dirty="0">
                          <a:effectLst/>
                        </a:rPr>
                        <a:t>David</a:t>
                      </a:r>
                      <a:endParaRPr lang="en-US" sz="3600" b="1" i="0" u="none" strike="noStrike" dirty="0">
                        <a:solidFill>
                          <a:srgbClr val="000000"/>
                        </a:solidFill>
                        <a:effectLst/>
                        <a:latin typeface="Arial"/>
                      </a:endParaRPr>
                    </a:p>
                  </a:txBody>
                  <a:tcPr marL="9525" marR="9525" marT="9525" marB="0" anchor="b">
                    <a:solidFill>
                      <a:srgbClr val="EFEC75"/>
                    </a:solidFill>
                  </a:tcPr>
                </a:tc>
                <a:tc>
                  <a:txBody>
                    <a:bodyPr/>
                    <a:lstStyle/>
                    <a:p>
                      <a:pPr algn="ctr" fontAlgn="b"/>
                      <a:r>
                        <a:rPr lang="en-US" sz="2800" u="none" strike="noStrike">
                          <a:effectLst/>
                        </a:rPr>
                        <a:t>3</a:t>
                      </a:r>
                      <a:endParaRPr lang="en-US" sz="2800" b="0" i="0" u="none" strike="noStrike">
                        <a:solidFill>
                          <a:srgbClr val="000000"/>
                        </a:solidFill>
                        <a:effectLst/>
                        <a:latin typeface="Arial"/>
                      </a:endParaRPr>
                    </a:p>
                  </a:txBody>
                  <a:tcPr marL="9525" marR="9525" marT="9525" marB="0" anchor="b">
                    <a:solidFill>
                      <a:srgbClr val="EFEC75"/>
                    </a:solidFill>
                  </a:tcPr>
                </a:tc>
                <a:tc>
                  <a:txBody>
                    <a:bodyPr/>
                    <a:lstStyle/>
                    <a:p>
                      <a:pPr algn="ctr" fontAlgn="b"/>
                      <a:r>
                        <a:rPr lang="en-US" sz="2800" u="none" strike="noStrike" dirty="0">
                          <a:effectLst/>
                        </a:rPr>
                        <a:t>2</a:t>
                      </a:r>
                      <a:endParaRPr lang="en-US" sz="2800" b="0" i="0" u="none" strike="noStrike" dirty="0">
                        <a:solidFill>
                          <a:srgbClr val="000000"/>
                        </a:solidFill>
                        <a:effectLst/>
                        <a:latin typeface="Arial"/>
                      </a:endParaRPr>
                    </a:p>
                  </a:txBody>
                  <a:tcPr marL="9525" marR="9525" marT="9525" marB="0" anchor="b">
                    <a:solidFill>
                      <a:srgbClr val="EFEC75"/>
                    </a:solidFill>
                  </a:tcPr>
                </a:tc>
                <a:tc>
                  <a:txBody>
                    <a:bodyPr/>
                    <a:lstStyle/>
                    <a:p>
                      <a:pPr algn="ctr" fontAlgn="b"/>
                      <a:endParaRPr lang="en-US" sz="2800" b="0" i="0" u="none" strike="noStrike" dirty="0">
                        <a:solidFill>
                          <a:srgbClr val="000000"/>
                        </a:solidFill>
                        <a:effectLst/>
                        <a:latin typeface="Arial"/>
                      </a:endParaRPr>
                    </a:p>
                  </a:txBody>
                  <a:tcPr marL="9525" marR="9525" marT="9525" marB="0" anchor="b">
                    <a:solidFill>
                      <a:srgbClr val="EFEC75"/>
                    </a:solidFill>
                  </a:tcPr>
                </a:tc>
                <a:extLst>
                  <a:ext uri="{0D108BD9-81ED-4DB2-BD59-A6C34878D82A}">
                    <a16:rowId xmlns:a16="http://schemas.microsoft.com/office/drawing/2014/main" val="10004"/>
                  </a:ext>
                </a:extLst>
              </a:tr>
              <a:tr h="654050">
                <a:tc>
                  <a:txBody>
                    <a:bodyPr/>
                    <a:lstStyle/>
                    <a:p>
                      <a:pPr algn="r" fontAlgn="b"/>
                      <a:r>
                        <a:rPr lang="en-US" sz="3600" b="1" u="none" strike="noStrike" dirty="0">
                          <a:effectLst/>
                        </a:rPr>
                        <a:t>Lisa</a:t>
                      </a:r>
                      <a:endParaRPr lang="en-US" sz="3600" b="1" i="0" u="none" strike="noStrike" dirty="0">
                        <a:solidFill>
                          <a:srgbClr val="000000"/>
                        </a:solidFill>
                        <a:effectLst/>
                        <a:latin typeface="Arial"/>
                      </a:endParaRPr>
                    </a:p>
                  </a:txBody>
                  <a:tcPr marL="9525" marR="9525" marT="9525" marB="0" anchor="b">
                    <a:solidFill>
                      <a:srgbClr val="EFEC75"/>
                    </a:solidFill>
                  </a:tcPr>
                </a:tc>
                <a:tc>
                  <a:txBody>
                    <a:bodyPr/>
                    <a:lstStyle/>
                    <a:p>
                      <a:pPr algn="ctr" fontAlgn="b"/>
                      <a:r>
                        <a:rPr lang="en-US" sz="2800" u="none" strike="noStrike">
                          <a:effectLst/>
                        </a:rPr>
                        <a:t>4</a:t>
                      </a:r>
                      <a:endParaRPr lang="en-US" sz="2800" b="0" i="0" u="none" strike="noStrike">
                        <a:solidFill>
                          <a:srgbClr val="000000"/>
                        </a:solidFill>
                        <a:effectLst/>
                        <a:latin typeface="Arial"/>
                      </a:endParaRPr>
                    </a:p>
                  </a:txBody>
                  <a:tcPr marL="9525" marR="9525" marT="9525" marB="0" anchor="b">
                    <a:solidFill>
                      <a:srgbClr val="EFEC75"/>
                    </a:solidFill>
                  </a:tcPr>
                </a:tc>
                <a:tc>
                  <a:txBody>
                    <a:bodyPr/>
                    <a:lstStyle/>
                    <a:p>
                      <a:pPr algn="ctr" fontAlgn="b"/>
                      <a:endParaRPr lang="en-US" sz="2800" b="0" i="0" u="none" strike="noStrike" dirty="0">
                        <a:solidFill>
                          <a:srgbClr val="000000"/>
                        </a:solidFill>
                        <a:effectLst/>
                        <a:latin typeface="Arial"/>
                      </a:endParaRPr>
                    </a:p>
                  </a:txBody>
                  <a:tcPr marL="9525" marR="9525" marT="9525" marB="0" anchor="b">
                    <a:solidFill>
                      <a:srgbClr val="EFEC75"/>
                    </a:solidFill>
                  </a:tcPr>
                </a:tc>
                <a:tc>
                  <a:txBody>
                    <a:bodyPr/>
                    <a:lstStyle/>
                    <a:p>
                      <a:pPr algn="ctr" fontAlgn="b"/>
                      <a:endParaRPr lang="en-US" sz="2800" b="0" i="0" u="none" strike="noStrike" dirty="0">
                        <a:solidFill>
                          <a:srgbClr val="000000"/>
                        </a:solidFill>
                        <a:effectLst/>
                        <a:latin typeface="Arial"/>
                      </a:endParaRPr>
                    </a:p>
                  </a:txBody>
                  <a:tcPr marL="9525" marR="9525" marT="9525" marB="0" anchor="b">
                    <a:solidFill>
                      <a:srgbClr val="EFEC7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74613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792162"/>
          </a:xfrm>
        </p:spPr>
        <p:txBody>
          <a:bodyPr>
            <a:noAutofit/>
          </a:bodyPr>
          <a:lstStyle/>
          <a:p>
            <a:r>
              <a:rPr lang="en-US" sz="3200" b="1" dirty="0"/>
              <a:t>TAACCCT Performance Reporting Key Resources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5000" y="990600"/>
            <a:ext cx="5181599"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4630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705563980"/>
              </p:ext>
            </p:extLst>
          </p:nvPr>
        </p:nvGraphicFramePr>
        <p:xfrm>
          <a:off x="228600" y="624681"/>
          <a:ext cx="85344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381000" y="228600"/>
            <a:ext cx="8229600" cy="7921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i="1" dirty="0">
                <a:solidFill>
                  <a:srgbClr val="C00000"/>
                </a:solidFill>
                <a:latin typeface="Aharoni" panose="02010803020104030203" pitchFamily="2" charset="-79"/>
                <a:cs typeface="Aharoni" panose="02010803020104030203" pitchFamily="2" charset="-79"/>
              </a:rPr>
              <a:t>Putting It All Together:  Status and In-School Outcomes</a:t>
            </a:r>
          </a:p>
        </p:txBody>
      </p:sp>
    </p:spTree>
    <p:extLst>
      <p:ext uri="{BB962C8B-B14F-4D97-AF65-F5344CB8AC3E}">
        <p14:creationId xmlns:p14="http://schemas.microsoft.com/office/powerpoint/2010/main" val="2668802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457200"/>
            <a:ext cx="8229600" cy="792162"/>
          </a:xfrm>
        </p:spPr>
        <p:txBody>
          <a:bodyPr>
            <a:noAutofit/>
          </a:bodyPr>
          <a:lstStyle/>
          <a:p>
            <a:r>
              <a:rPr lang="en-US" sz="4200" b="1" i="1" dirty="0">
                <a:solidFill>
                  <a:srgbClr val="C00000"/>
                </a:solidFill>
                <a:latin typeface="Aharoni" panose="02010803020104030203" pitchFamily="2" charset="-79"/>
                <a:cs typeface="Aharoni" panose="02010803020104030203" pitchFamily="2" charset="-79"/>
              </a:rPr>
              <a:t>How “Status” Affects Counting Credits and Credentials: B.2</a:t>
            </a:r>
          </a:p>
        </p:txBody>
      </p:sp>
      <p:sp>
        <p:nvSpPr>
          <p:cNvPr id="3" name="Content Placeholder 2"/>
          <p:cNvSpPr>
            <a:spLocks noGrp="1"/>
          </p:cNvSpPr>
          <p:nvPr>
            <p:ph idx="1"/>
          </p:nvPr>
        </p:nvSpPr>
        <p:spPr>
          <a:xfrm>
            <a:off x="419099" y="1600200"/>
            <a:ext cx="8229600" cy="4267200"/>
          </a:xfrm>
        </p:spPr>
        <p:txBody>
          <a:bodyPr>
            <a:normAutofit fontScale="92500" lnSpcReduction="20000"/>
          </a:bodyPr>
          <a:lstStyle/>
          <a:p>
            <a:pPr marL="457200" indent="-457200"/>
            <a:r>
              <a:rPr lang="en-US" sz="3600" b="1" dirty="0">
                <a:solidFill>
                  <a:schemeClr val="accent6">
                    <a:lumMod val="75000"/>
                  </a:schemeClr>
                </a:solidFill>
              </a:rPr>
              <a:t>B.2 (Completion):  </a:t>
            </a:r>
            <a:r>
              <a:rPr lang="en-US" b="1" dirty="0">
                <a:solidFill>
                  <a:schemeClr val="accent6">
                    <a:lumMod val="75000"/>
                  </a:schemeClr>
                </a:solidFill>
              </a:rPr>
              <a:t>The only status where </a:t>
            </a:r>
            <a:r>
              <a:rPr lang="en-US" b="1" i="1" dirty="0"/>
              <a:t>credentials</a:t>
            </a:r>
            <a:r>
              <a:rPr lang="en-US" b="1" dirty="0">
                <a:solidFill>
                  <a:schemeClr val="accent6">
                    <a:lumMod val="75000"/>
                  </a:schemeClr>
                </a:solidFill>
              </a:rPr>
              <a:t> will be counted!</a:t>
            </a:r>
          </a:p>
          <a:p>
            <a:pPr marL="857250" lvl="1" indent="-457200"/>
            <a:r>
              <a:rPr lang="en-US" b="1" dirty="0">
                <a:solidFill>
                  <a:schemeClr val="accent6">
                    <a:lumMod val="75000"/>
                  </a:schemeClr>
                </a:solidFill>
              </a:rPr>
              <a:t>Count all applicable credentials in the year earned according to the CREDENTIAL RULE until exit </a:t>
            </a:r>
            <a:r>
              <a:rPr lang="en-US" b="1" u="sng" dirty="0">
                <a:solidFill>
                  <a:schemeClr val="accent6">
                    <a:lumMod val="75000"/>
                  </a:schemeClr>
                </a:solidFill>
              </a:rPr>
              <a:t>OR</a:t>
            </a:r>
            <a:r>
              <a:rPr lang="en-US" b="1" dirty="0">
                <a:solidFill>
                  <a:schemeClr val="accent6">
                    <a:lumMod val="75000"/>
                  </a:schemeClr>
                </a:solidFill>
              </a:rPr>
              <a:t> program activities extension ends</a:t>
            </a:r>
          </a:p>
          <a:p>
            <a:pPr marL="857250" lvl="1" indent="-457200"/>
            <a:r>
              <a:rPr lang="en-US" b="1" dirty="0">
                <a:solidFill>
                  <a:schemeClr val="accent6">
                    <a:lumMod val="75000"/>
                  </a:schemeClr>
                </a:solidFill>
              </a:rPr>
              <a:t>Count all applicable credits in the year earned until exit </a:t>
            </a:r>
            <a:r>
              <a:rPr lang="en-US" b="1" u="sng" dirty="0">
                <a:solidFill>
                  <a:schemeClr val="accent6">
                    <a:lumMod val="75000"/>
                  </a:schemeClr>
                </a:solidFill>
              </a:rPr>
              <a:t>OR</a:t>
            </a:r>
            <a:r>
              <a:rPr lang="en-US" b="1" dirty="0">
                <a:solidFill>
                  <a:schemeClr val="accent6">
                    <a:lumMod val="75000"/>
                  </a:schemeClr>
                </a:solidFill>
              </a:rPr>
              <a:t> program activities extension ends</a:t>
            </a:r>
          </a:p>
          <a:p>
            <a:pPr marL="857250" lvl="1" indent="-457200"/>
            <a:endParaRPr lang="en-US" b="1" i="1" dirty="0">
              <a:solidFill>
                <a:schemeClr val="accent6">
                  <a:lumMod val="75000"/>
                </a:schemeClr>
              </a:solidFill>
            </a:endParaRPr>
          </a:p>
          <a:p>
            <a:pPr marL="400050" lvl="1" indent="0">
              <a:buNone/>
            </a:pPr>
            <a:r>
              <a:rPr lang="en-US" sz="3500" b="1" dirty="0">
                <a:solidFill>
                  <a:srgbClr val="00B050"/>
                </a:solidFill>
              </a:rPr>
              <a:t>*Exit then triggers </a:t>
            </a:r>
            <a:r>
              <a:rPr lang="en-US" sz="3500" b="1" u="sng" dirty="0">
                <a:solidFill>
                  <a:srgbClr val="00B050"/>
                </a:solidFill>
              </a:rPr>
              <a:t>follow-up status </a:t>
            </a:r>
            <a:r>
              <a:rPr lang="en-US" sz="3500" b="1" dirty="0">
                <a:solidFill>
                  <a:srgbClr val="00B050"/>
                </a:solidFill>
              </a:rPr>
              <a:t>for these status holders </a:t>
            </a:r>
            <a:r>
              <a:rPr lang="en-US" sz="3500" b="1" i="1" dirty="0">
                <a:solidFill>
                  <a:srgbClr val="00B050"/>
                </a:solidFill>
              </a:rPr>
              <a:t>only</a:t>
            </a:r>
            <a:endParaRPr lang="en-US" sz="3500" b="1" dirty="0">
              <a:solidFill>
                <a:srgbClr val="00B050"/>
              </a:solidFill>
            </a:endParaRPr>
          </a:p>
          <a:p>
            <a:pPr marL="400050" lvl="1" indent="0">
              <a:buNone/>
            </a:pPr>
            <a:endParaRPr lang="en-US" b="1" dirty="0">
              <a:solidFill>
                <a:schemeClr val="accent6">
                  <a:lumMod val="75000"/>
                </a:schemeClr>
              </a:solidFill>
            </a:endParaRPr>
          </a:p>
          <a:p>
            <a:pPr marL="400050" lvl="1" indent="0">
              <a:buNone/>
            </a:pPr>
            <a:endParaRPr lang="en-US" b="1" i="1" u="sng" dirty="0">
              <a:solidFill>
                <a:schemeClr val="accent6">
                  <a:lumMod val="75000"/>
                </a:schemeClr>
              </a:solidFill>
            </a:endParaRPr>
          </a:p>
          <a:p>
            <a:pPr marL="400050" lvl="1" indent="0">
              <a:buNone/>
            </a:pPr>
            <a:endParaRPr lang="en-US" b="1" u="sng" dirty="0">
              <a:solidFill>
                <a:schemeClr val="accent6">
                  <a:lumMod val="75000"/>
                </a:schemeClr>
              </a:solidFill>
            </a:endParaRP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2095510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2162"/>
          </a:xfrm>
        </p:spPr>
        <p:txBody>
          <a:bodyPr>
            <a:noAutofit/>
          </a:bodyPr>
          <a:lstStyle/>
          <a:p>
            <a:r>
              <a:rPr lang="en-US" sz="4200" b="1" i="1" dirty="0">
                <a:solidFill>
                  <a:srgbClr val="C00000"/>
                </a:solidFill>
                <a:latin typeface="Aharoni" panose="02010803020104030203" pitchFamily="2" charset="-79"/>
                <a:cs typeface="Aharoni" panose="02010803020104030203" pitchFamily="2" charset="-79"/>
              </a:rPr>
              <a:t>How “Status” Affects Counting Credits: B.4</a:t>
            </a:r>
          </a:p>
        </p:txBody>
      </p:sp>
      <p:sp>
        <p:nvSpPr>
          <p:cNvPr id="3" name="Content Placeholder 2"/>
          <p:cNvSpPr>
            <a:spLocks noGrp="1"/>
          </p:cNvSpPr>
          <p:nvPr>
            <p:ph idx="1"/>
          </p:nvPr>
        </p:nvSpPr>
        <p:spPr>
          <a:xfrm>
            <a:off x="457200" y="1524000"/>
            <a:ext cx="8229600" cy="4724400"/>
          </a:xfrm>
        </p:spPr>
        <p:txBody>
          <a:bodyPr>
            <a:normAutofit/>
          </a:bodyPr>
          <a:lstStyle/>
          <a:p>
            <a:pPr marL="457200" indent="-457200"/>
            <a:r>
              <a:rPr lang="en-US" b="1" dirty="0">
                <a:solidFill>
                  <a:schemeClr val="accent6">
                    <a:lumMod val="75000"/>
                  </a:schemeClr>
                </a:solidFill>
              </a:rPr>
              <a:t>B.4 (Retained in Non-TAACCCT Program)</a:t>
            </a:r>
          </a:p>
          <a:p>
            <a:pPr marL="857250" lvl="1" indent="-457200"/>
            <a:r>
              <a:rPr lang="en-US" b="1" dirty="0">
                <a:solidFill>
                  <a:schemeClr val="accent6">
                    <a:lumMod val="75000"/>
                  </a:schemeClr>
                </a:solidFill>
              </a:rPr>
              <a:t>Count all applicable credits in the year earned after enrollment until participant:</a:t>
            </a:r>
          </a:p>
          <a:p>
            <a:pPr marL="1257300" lvl="2" indent="-457200"/>
            <a:r>
              <a:rPr lang="en-US" b="1" dirty="0">
                <a:solidFill>
                  <a:schemeClr val="accent6">
                    <a:lumMod val="75000"/>
                  </a:schemeClr>
                </a:solidFill>
              </a:rPr>
              <a:t>Moves to a Non-TAACCCT program (B.4)</a:t>
            </a:r>
          </a:p>
          <a:p>
            <a:pPr marL="1714500" lvl="3" indent="-457200"/>
            <a:r>
              <a:rPr lang="en-US" b="1" dirty="0">
                <a:solidFill>
                  <a:schemeClr val="accent6">
                    <a:lumMod val="75000"/>
                  </a:schemeClr>
                </a:solidFill>
              </a:rPr>
              <a:t>THEN:</a:t>
            </a:r>
          </a:p>
          <a:p>
            <a:pPr marL="1257300" lvl="2" indent="-457200"/>
            <a:endParaRPr lang="en-US" b="1" dirty="0">
              <a:solidFill>
                <a:schemeClr val="accent6">
                  <a:lumMod val="75000"/>
                </a:schemeClr>
              </a:solidFill>
            </a:endParaRPr>
          </a:p>
          <a:p>
            <a:pPr marL="800100" lvl="2" indent="0">
              <a:buNone/>
            </a:pPr>
            <a:endParaRPr lang="en-US" b="1" dirty="0">
              <a:solidFill>
                <a:schemeClr val="accent6">
                  <a:lumMod val="75000"/>
                </a:schemeClr>
              </a:solidFill>
            </a:endParaRPr>
          </a:p>
          <a:p>
            <a:pPr marL="800100" lvl="2" indent="0" algn="r">
              <a:buNone/>
            </a:pPr>
            <a:endParaRPr lang="en-US" sz="3200" b="1" i="1" dirty="0"/>
          </a:p>
          <a:p>
            <a:pPr marL="800100" lvl="2" indent="0" algn="r">
              <a:buNone/>
            </a:pPr>
            <a:r>
              <a:rPr lang="en-US" sz="3200" b="1" i="1" dirty="0"/>
              <a:t>STOP TRACKING THE PARTICIPANT</a:t>
            </a:r>
          </a:p>
          <a:p>
            <a:pPr marL="400050" lvl="1" indent="0">
              <a:buNone/>
            </a:pPr>
            <a:endParaRPr lang="en-US" b="1" i="1" u="sng" dirty="0">
              <a:solidFill>
                <a:schemeClr val="accent6">
                  <a:lumMod val="75000"/>
                </a:schemeClr>
              </a:solidFill>
            </a:endParaRPr>
          </a:p>
          <a:p>
            <a:pPr marL="400050" lvl="1" indent="0">
              <a:buNone/>
            </a:pPr>
            <a:endParaRPr lang="en-US" b="1" u="sng" dirty="0">
              <a:solidFill>
                <a:schemeClr val="accent6">
                  <a:lumMod val="75000"/>
                </a:schemeClr>
              </a:solidFill>
            </a:endParaRP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600" dirty="0"/>
          </a:p>
        </p:txBody>
      </p:sp>
      <p:pic>
        <p:nvPicPr>
          <p:cNvPr id="2050" name="Picture 2" descr="C:\Users\milstead.kristen\AppData\Local\Microsoft\Windows\Temporary Internet Files\Content.IE5\KDJ7S1XS\Italian_traffic_signs_-_fermarsi_e_dare_precedenza_-_stop.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41148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120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2162"/>
          </a:xfrm>
        </p:spPr>
        <p:txBody>
          <a:bodyPr>
            <a:noAutofit/>
          </a:bodyPr>
          <a:lstStyle/>
          <a:p>
            <a:r>
              <a:rPr lang="en-US" sz="4200" b="1" i="1" dirty="0">
                <a:solidFill>
                  <a:srgbClr val="C00000"/>
                </a:solidFill>
                <a:latin typeface="Aharoni" panose="02010803020104030203" pitchFamily="2" charset="-79"/>
                <a:cs typeface="Aharoni" panose="02010803020104030203" pitchFamily="2" charset="-79"/>
              </a:rPr>
              <a:t>How “Status” Affects Counting Credits: Exit from Institution</a:t>
            </a:r>
          </a:p>
        </p:txBody>
      </p:sp>
      <p:sp>
        <p:nvSpPr>
          <p:cNvPr id="3" name="Content Placeholder 2"/>
          <p:cNvSpPr>
            <a:spLocks noGrp="1"/>
          </p:cNvSpPr>
          <p:nvPr>
            <p:ph idx="1"/>
          </p:nvPr>
        </p:nvSpPr>
        <p:spPr>
          <a:xfrm>
            <a:off x="457200" y="1524000"/>
            <a:ext cx="8305800" cy="4724400"/>
          </a:xfrm>
        </p:spPr>
        <p:txBody>
          <a:bodyPr>
            <a:normAutofit/>
          </a:bodyPr>
          <a:lstStyle/>
          <a:p>
            <a:pPr marL="457200" indent="-457200"/>
            <a:r>
              <a:rPr lang="en-US" b="1" dirty="0">
                <a:solidFill>
                  <a:schemeClr val="accent6">
                    <a:lumMod val="75000"/>
                  </a:schemeClr>
                </a:solidFill>
              </a:rPr>
              <a:t>Exit from Institution (Not Reported!)</a:t>
            </a:r>
          </a:p>
          <a:p>
            <a:pPr marL="857250" lvl="1" indent="-457200"/>
            <a:r>
              <a:rPr lang="en-US" b="1" dirty="0">
                <a:solidFill>
                  <a:schemeClr val="accent6">
                    <a:lumMod val="75000"/>
                  </a:schemeClr>
                </a:solidFill>
              </a:rPr>
              <a:t>Count all applicable credits in the year earned after enrollment until participant:</a:t>
            </a:r>
          </a:p>
          <a:p>
            <a:pPr marL="1257300" lvl="2" indent="-457200"/>
            <a:r>
              <a:rPr lang="en-US" b="1" dirty="0">
                <a:solidFill>
                  <a:schemeClr val="accent6">
                    <a:lumMod val="75000"/>
                  </a:schemeClr>
                </a:solidFill>
              </a:rPr>
              <a:t>Is no longer enrolled at the college in any program of study </a:t>
            </a:r>
          </a:p>
          <a:p>
            <a:pPr marL="2171700" lvl="4" indent="-457200"/>
            <a:r>
              <a:rPr lang="en-US" b="1" dirty="0">
                <a:solidFill>
                  <a:schemeClr val="accent6">
                    <a:lumMod val="75000"/>
                  </a:schemeClr>
                </a:solidFill>
              </a:rPr>
              <a:t>Exit </a:t>
            </a:r>
            <a:r>
              <a:rPr lang="en-US" b="1" i="1" dirty="0">
                <a:solidFill>
                  <a:schemeClr val="accent5">
                    <a:lumMod val="75000"/>
                  </a:schemeClr>
                </a:solidFill>
              </a:rPr>
              <a:t>without</a:t>
            </a:r>
            <a:r>
              <a:rPr lang="en-US" b="1" i="1" dirty="0">
                <a:solidFill>
                  <a:schemeClr val="accent6">
                    <a:lumMod val="75000"/>
                  </a:schemeClr>
                </a:solidFill>
              </a:rPr>
              <a:t> </a:t>
            </a:r>
            <a:r>
              <a:rPr lang="en-US" b="1" dirty="0">
                <a:solidFill>
                  <a:schemeClr val="accent6">
                    <a:lumMod val="75000"/>
                  </a:schemeClr>
                </a:solidFill>
              </a:rPr>
              <a:t>completion of TAACCCT programs!</a:t>
            </a:r>
          </a:p>
          <a:p>
            <a:pPr marL="2628900" lvl="5" indent="-457200"/>
            <a:r>
              <a:rPr lang="en-US" b="1" dirty="0">
                <a:solidFill>
                  <a:schemeClr val="accent6">
                    <a:lumMod val="75000"/>
                  </a:schemeClr>
                </a:solidFill>
              </a:rPr>
              <a:t>THEN:</a:t>
            </a:r>
          </a:p>
          <a:p>
            <a:pPr marL="1257300" lvl="2" indent="-457200"/>
            <a:endParaRPr lang="en-US" b="1" dirty="0">
              <a:solidFill>
                <a:schemeClr val="accent6">
                  <a:lumMod val="75000"/>
                </a:schemeClr>
              </a:solidFill>
            </a:endParaRPr>
          </a:p>
          <a:p>
            <a:pPr marL="800100" lvl="2" indent="0">
              <a:buNone/>
            </a:pPr>
            <a:r>
              <a:rPr lang="en-US" b="1" dirty="0">
                <a:solidFill>
                  <a:schemeClr val="accent6">
                    <a:lumMod val="75000"/>
                  </a:schemeClr>
                </a:solidFill>
              </a:rPr>
              <a:t>		</a:t>
            </a:r>
            <a:r>
              <a:rPr lang="en-US" sz="3200" b="1" i="1" dirty="0"/>
              <a:t>S    STOP TRACKING THE PARTICIPANT</a:t>
            </a:r>
          </a:p>
          <a:p>
            <a:pPr marL="400050" lvl="1" indent="0">
              <a:buNone/>
            </a:pPr>
            <a:endParaRPr lang="en-US" b="1" i="1" u="sng" dirty="0">
              <a:solidFill>
                <a:schemeClr val="accent6">
                  <a:lumMod val="75000"/>
                </a:schemeClr>
              </a:solidFill>
            </a:endParaRPr>
          </a:p>
          <a:p>
            <a:pPr marL="400050" lvl="1" indent="0">
              <a:buNone/>
            </a:pPr>
            <a:endParaRPr lang="en-US" b="1" u="sng" dirty="0">
              <a:solidFill>
                <a:schemeClr val="accent6">
                  <a:lumMod val="75000"/>
                </a:schemeClr>
              </a:solidFill>
            </a:endParaRP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600" dirty="0"/>
          </a:p>
        </p:txBody>
      </p:sp>
      <p:pic>
        <p:nvPicPr>
          <p:cNvPr id="2050" name="Picture 2" descr="C:\Users\milstead.kristen\AppData\Local\Microsoft\Windows\Temporary Internet Files\Content.IE5\KDJ7S1XS\Italian_traffic_signs_-_fermarsi_e_dare_precedenza_-_stop.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41148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886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2162"/>
          </a:xfrm>
        </p:spPr>
        <p:txBody>
          <a:bodyPr>
            <a:noAutofit/>
          </a:bodyPr>
          <a:lstStyle/>
          <a:p>
            <a:r>
              <a:rPr lang="en-US" sz="4200" b="1" i="1" dirty="0">
                <a:solidFill>
                  <a:srgbClr val="C00000"/>
                </a:solidFill>
                <a:latin typeface="Aharoni" panose="02010803020104030203" pitchFamily="2" charset="-79"/>
                <a:cs typeface="Aharoni" panose="02010803020104030203" pitchFamily="2" charset="-79"/>
              </a:rPr>
              <a:t>How “Status” Affects Counting Credits: B.3</a:t>
            </a:r>
          </a:p>
        </p:txBody>
      </p:sp>
      <p:sp>
        <p:nvSpPr>
          <p:cNvPr id="3" name="Content Placeholder 2"/>
          <p:cNvSpPr>
            <a:spLocks noGrp="1"/>
          </p:cNvSpPr>
          <p:nvPr>
            <p:ph idx="1"/>
          </p:nvPr>
        </p:nvSpPr>
        <p:spPr>
          <a:xfrm>
            <a:off x="457200" y="1524000"/>
            <a:ext cx="8229600" cy="4724400"/>
          </a:xfrm>
        </p:spPr>
        <p:txBody>
          <a:bodyPr>
            <a:normAutofit/>
          </a:bodyPr>
          <a:lstStyle/>
          <a:p>
            <a:pPr marL="457200" indent="-457200"/>
            <a:r>
              <a:rPr lang="en-US" sz="3600" b="1" dirty="0">
                <a:solidFill>
                  <a:schemeClr val="accent6">
                    <a:lumMod val="75000"/>
                  </a:schemeClr>
                </a:solidFill>
              </a:rPr>
              <a:t>B.3 (Retained in TAACCCT Program)</a:t>
            </a:r>
          </a:p>
          <a:p>
            <a:pPr marL="857250" lvl="1" indent="-457200"/>
            <a:r>
              <a:rPr lang="en-US" b="1" dirty="0">
                <a:solidFill>
                  <a:schemeClr val="accent6">
                    <a:lumMod val="75000"/>
                  </a:schemeClr>
                </a:solidFill>
              </a:rPr>
              <a:t>Count all applicable credits in the year earned after enrollment until participant:</a:t>
            </a:r>
          </a:p>
          <a:p>
            <a:pPr marL="1257300" lvl="2" indent="-457200"/>
            <a:r>
              <a:rPr lang="en-US" b="1" dirty="0">
                <a:solidFill>
                  <a:schemeClr val="accent6">
                    <a:lumMod val="75000"/>
                  </a:schemeClr>
                </a:solidFill>
              </a:rPr>
              <a:t>Completes (B.2) and then exits, </a:t>
            </a:r>
            <a:r>
              <a:rPr lang="en-US" b="1" u="sng" dirty="0">
                <a:solidFill>
                  <a:schemeClr val="accent6">
                    <a:lumMod val="75000"/>
                  </a:schemeClr>
                </a:solidFill>
              </a:rPr>
              <a:t>OR</a:t>
            </a:r>
            <a:r>
              <a:rPr lang="en-US" b="1" dirty="0">
                <a:solidFill>
                  <a:schemeClr val="accent6">
                    <a:lumMod val="75000"/>
                  </a:schemeClr>
                </a:solidFill>
              </a:rPr>
              <a:t> </a:t>
            </a:r>
            <a:endParaRPr lang="en-US" b="1" u="sng" dirty="0">
              <a:solidFill>
                <a:schemeClr val="accent6">
                  <a:lumMod val="75000"/>
                </a:schemeClr>
              </a:solidFill>
            </a:endParaRPr>
          </a:p>
          <a:p>
            <a:pPr marL="1257300" lvl="2" indent="-457200"/>
            <a:r>
              <a:rPr lang="en-US" b="1" dirty="0">
                <a:solidFill>
                  <a:schemeClr val="accent6">
                    <a:lumMod val="75000"/>
                  </a:schemeClr>
                </a:solidFill>
              </a:rPr>
              <a:t>Moves to a Non-TAACCCT program (B.4), </a:t>
            </a:r>
            <a:r>
              <a:rPr lang="en-US" b="1" u="sng" dirty="0">
                <a:solidFill>
                  <a:schemeClr val="accent6">
                    <a:lumMod val="75000"/>
                  </a:schemeClr>
                </a:solidFill>
              </a:rPr>
              <a:t>OR</a:t>
            </a:r>
          </a:p>
          <a:p>
            <a:pPr marL="1257300" lvl="2" indent="-457200"/>
            <a:r>
              <a:rPr lang="en-US" b="1" dirty="0">
                <a:solidFill>
                  <a:schemeClr val="accent6">
                    <a:lumMod val="75000"/>
                  </a:schemeClr>
                </a:solidFill>
              </a:rPr>
              <a:t>Exits the institution without completing a TAACCCT program, </a:t>
            </a:r>
            <a:r>
              <a:rPr lang="en-US" b="1" u="sng" dirty="0">
                <a:solidFill>
                  <a:schemeClr val="accent6">
                    <a:lumMod val="75000"/>
                  </a:schemeClr>
                </a:solidFill>
              </a:rPr>
              <a:t>OR</a:t>
            </a:r>
          </a:p>
          <a:p>
            <a:pPr marL="1257300" lvl="2" indent="-457200"/>
            <a:r>
              <a:rPr lang="en-US" b="1" dirty="0">
                <a:solidFill>
                  <a:schemeClr val="accent6">
                    <a:lumMod val="75000"/>
                  </a:schemeClr>
                </a:solidFill>
              </a:rPr>
              <a:t>Grant ends</a:t>
            </a:r>
          </a:p>
          <a:p>
            <a:pPr marL="400050" lvl="1" indent="0">
              <a:buNone/>
            </a:pPr>
            <a:endParaRPr lang="en-US" b="1" i="1" u="sng" dirty="0">
              <a:solidFill>
                <a:schemeClr val="accent6">
                  <a:lumMod val="75000"/>
                </a:schemeClr>
              </a:solidFill>
            </a:endParaRPr>
          </a:p>
          <a:p>
            <a:pPr marL="400050" lvl="1" indent="0">
              <a:buNone/>
            </a:pPr>
            <a:endParaRPr lang="en-US" b="1" u="sng" dirty="0">
              <a:solidFill>
                <a:schemeClr val="accent6">
                  <a:lumMod val="75000"/>
                </a:schemeClr>
              </a:solidFill>
            </a:endParaRP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3671867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0" y="896496"/>
            <a:ext cx="9067800" cy="504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026926" y="5058203"/>
            <a:ext cx="3048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034562" y="5726034"/>
            <a:ext cx="304800" cy="228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26926" y="5383134"/>
            <a:ext cx="304800" cy="228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179326" y="6107088"/>
            <a:ext cx="15240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26926" y="6107088"/>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31726" y="4984574"/>
            <a:ext cx="1769972" cy="369332"/>
          </a:xfrm>
          <a:prstGeom prst="rect">
            <a:avLst/>
          </a:prstGeom>
          <a:noFill/>
        </p:spPr>
        <p:txBody>
          <a:bodyPr wrap="none" rtlCol="0">
            <a:spAutoFit/>
          </a:bodyPr>
          <a:lstStyle/>
          <a:p>
            <a:r>
              <a:rPr lang="en-US" dirty="0"/>
              <a:t>Status Outcomes</a:t>
            </a:r>
          </a:p>
        </p:txBody>
      </p:sp>
      <p:sp>
        <p:nvSpPr>
          <p:cNvPr id="9" name="TextBox 8"/>
          <p:cNvSpPr txBox="1"/>
          <p:nvPr/>
        </p:nvSpPr>
        <p:spPr>
          <a:xfrm>
            <a:off x="5331726" y="5328379"/>
            <a:ext cx="2065052" cy="369332"/>
          </a:xfrm>
          <a:prstGeom prst="rect">
            <a:avLst/>
          </a:prstGeom>
          <a:noFill/>
        </p:spPr>
        <p:txBody>
          <a:bodyPr wrap="none" rtlCol="0">
            <a:spAutoFit/>
          </a:bodyPr>
          <a:lstStyle/>
          <a:p>
            <a:r>
              <a:rPr lang="en-US" dirty="0"/>
              <a:t>In-School Outcomes</a:t>
            </a:r>
          </a:p>
        </p:txBody>
      </p:sp>
      <p:sp>
        <p:nvSpPr>
          <p:cNvPr id="10" name="TextBox 9"/>
          <p:cNvSpPr txBox="1"/>
          <p:nvPr/>
        </p:nvSpPr>
        <p:spPr>
          <a:xfrm>
            <a:off x="5331726" y="5667390"/>
            <a:ext cx="2149178" cy="369332"/>
          </a:xfrm>
          <a:prstGeom prst="rect">
            <a:avLst/>
          </a:prstGeom>
          <a:noFill/>
        </p:spPr>
        <p:txBody>
          <a:bodyPr wrap="none" rtlCol="0">
            <a:spAutoFit/>
          </a:bodyPr>
          <a:lstStyle/>
          <a:p>
            <a:r>
              <a:rPr lang="en-US" dirty="0"/>
              <a:t>Follow-Up Outcomes</a:t>
            </a:r>
          </a:p>
        </p:txBody>
      </p:sp>
      <p:sp>
        <p:nvSpPr>
          <p:cNvPr id="11" name="TextBox 10"/>
          <p:cNvSpPr txBox="1"/>
          <p:nvPr/>
        </p:nvSpPr>
        <p:spPr>
          <a:xfrm>
            <a:off x="5302775" y="6036722"/>
            <a:ext cx="1965666" cy="369332"/>
          </a:xfrm>
          <a:prstGeom prst="rect">
            <a:avLst/>
          </a:prstGeom>
          <a:noFill/>
        </p:spPr>
        <p:txBody>
          <a:bodyPr wrap="none" rtlCol="0">
            <a:spAutoFit/>
          </a:bodyPr>
          <a:lstStyle/>
          <a:p>
            <a:r>
              <a:rPr lang="en-US" dirty="0"/>
              <a:t>Special Outcomes*</a:t>
            </a:r>
          </a:p>
        </p:txBody>
      </p:sp>
    </p:spTree>
    <p:extLst>
      <p:ext uri="{BB962C8B-B14F-4D97-AF65-F5344CB8AC3E}">
        <p14:creationId xmlns:p14="http://schemas.microsoft.com/office/powerpoint/2010/main" val="2188006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lstead.kristen\AppData\Local\Microsoft\Windows\Temporary Internet Files\Content.IE5\H3TM7XWN\question_mark[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2514600"/>
            <a:ext cx="6781799" cy="39717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0" y="990601"/>
            <a:ext cx="6096000" cy="3046988"/>
          </a:xfrm>
          <a:prstGeom prst="rect">
            <a:avLst/>
          </a:prstGeom>
          <a:noFill/>
        </p:spPr>
        <p:txBody>
          <a:bodyPr wrap="square" rtlCol="0">
            <a:spAutoFit/>
          </a:bodyPr>
          <a:lstStyle/>
          <a:p>
            <a:r>
              <a:rPr lang="en-US" sz="9600" b="1" dirty="0"/>
              <a:t>Questions?</a:t>
            </a:r>
          </a:p>
          <a:p>
            <a:endParaRPr lang="en-US" sz="9600" dirty="0"/>
          </a:p>
        </p:txBody>
      </p:sp>
    </p:spTree>
    <p:extLst>
      <p:ext uri="{BB962C8B-B14F-4D97-AF65-F5344CB8AC3E}">
        <p14:creationId xmlns:p14="http://schemas.microsoft.com/office/powerpoint/2010/main" val="3736668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a:latin typeface="Aharoni" panose="02010803020104030203" pitchFamily="2" charset="-79"/>
                <a:ea typeface="Microsoft YaHei UI" panose="020B0503020204020204" pitchFamily="34" charset="-122"/>
                <a:cs typeface="Aharoni" panose="02010803020104030203" pitchFamily="2" charset="-79"/>
              </a:rPr>
              <a:t>Knowledge Check #1</a:t>
            </a:r>
          </a:p>
        </p:txBody>
      </p:sp>
      <p:sp>
        <p:nvSpPr>
          <p:cNvPr id="4" name="TextBox 3"/>
          <p:cNvSpPr txBox="1"/>
          <p:nvPr/>
        </p:nvSpPr>
        <p:spPr>
          <a:xfrm>
            <a:off x="304800" y="4109015"/>
            <a:ext cx="8229600" cy="2246769"/>
          </a:xfrm>
          <a:prstGeom prst="rect">
            <a:avLst/>
          </a:prstGeom>
          <a:noFill/>
        </p:spPr>
        <p:txBody>
          <a:bodyPr wrap="square" rtlCol="0">
            <a:spAutoFit/>
          </a:bodyPr>
          <a:lstStyle/>
          <a:p>
            <a:r>
              <a:rPr lang="en-US" sz="2800" b="1" dirty="0"/>
              <a:t>What number should be reported in Outcome #6? ___</a:t>
            </a:r>
          </a:p>
          <a:p>
            <a:r>
              <a:rPr lang="en-US" sz="2800" b="1" dirty="0"/>
              <a:t>6.a?  ___</a:t>
            </a:r>
          </a:p>
          <a:p>
            <a:r>
              <a:rPr lang="en-US" sz="2800" b="1" dirty="0"/>
              <a:t>6.b?  ___</a:t>
            </a:r>
          </a:p>
          <a:p>
            <a:r>
              <a:rPr lang="en-US" sz="2800" b="1" dirty="0"/>
              <a:t>6.c?  ___</a:t>
            </a:r>
          </a:p>
          <a:p>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2847948627"/>
              </p:ext>
            </p:extLst>
          </p:nvPr>
        </p:nvGraphicFramePr>
        <p:xfrm>
          <a:off x="927101" y="1219200"/>
          <a:ext cx="7315199" cy="2616200"/>
        </p:xfrm>
        <a:graphic>
          <a:graphicData uri="http://schemas.openxmlformats.org/drawingml/2006/table">
            <a:tbl>
              <a:tblPr>
                <a:tableStyleId>{5C22544A-7EE6-4342-B048-85BDC9FD1C3A}</a:tableStyleId>
              </a:tblPr>
              <a:tblGrid>
                <a:gridCol w="1587499">
                  <a:extLst>
                    <a:ext uri="{9D8B030D-6E8A-4147-A177-3AD203B41FA5}">
                      <a16:colId xmlns:a16="http://schemas.microsoft.com/office/drawing/2014/main" val="20000"/>
                    </a:ext>
                  </a:extLst>
                </a:gridCol>
                <a:gridCol w="1999762">
                  <a:extLst>
                    <a:ext uri="{9D8B030D-6E8A-4147-A177-3AD203B41FA5}">
                      <a16:colId xmlns:a16="http://schemas.microsoft.com/office/drawing/2014/main" val="20001"/>
                    </a:ext>
                  </a:extLst>
                </a:gridCol>
                <a:gridCol w="1934308">
                  <a:extLst>
                    <a:ext uri="{9D8B030D-6E8A-4147-A177-3AD203B41FA5}">
                      <a16:colId xmlns:a16="http://schemas.microsoft.com/office/drawing/2014/main" val="20002"/>
                    </a:ext>
                  </a:extLst>
                </a:gridCol>
                <a:gridCol w="1793630">
                  <a:extLst>
                    <a:ext uri="{9D8B030D-6E8A-4147-A177-3AD203B41FA5}">
                      <a16:colId xmlns:a16="http://schemas.microsoft.com/office/drawing/2014/main" val="20003"/>
                    </a:ext>
                  </a:extLst>
                </a:gridCol>
              </a:tblGrid>
              <a:tr h="654050">
                <a:tc>
                  <a:txBody>
                    <a:bodyPr/>
                    <a:lstStyle/>
                    <a:p>
                      <a:pPr algn="r" fontAlgn="b"/>
                      <a:r>
                        <a:rPr lang="en-US" sz="3200" b="1" u="none" strike="noStrike" dirty="0">
                          <a:effectLst/>
                        </a:rPr>
                        <a:t> </a:t>
                      </a:r>
                      <a:endParaRPr lang="en-US" sz="3200" b="1" i="0" u="none" strike="noStrike" dirty="0">
                        <a:solidFill>
                          <a:srgbClr val="000000"/>
                        </a:solidFill>
                        <a:effectLst/>
                        <a:latin typeface="Arial"/>
                      </a:endParaRPr>
                    </a:p>
                  </a:txBody>
                  <a:tcPr marL="9525" marR="9525" marT="9525" marB="0" anchor="b">
                    <a:solidFill>
                      <a:srgbClr val="EFEC75"/>
                    </a:solidFill>
                  </a:tcPr>
                </a:tc>
                <a:tc>
                  <a:txBody>
                    <a:bodyPr/>
                    <a:lstStyle/>
                    <a:p>
                      <a:pPr algn="ctr" fontAlgn="b"/>
                      <a:r>
                        <a:rPr lang="en-US" sz="3200" b="1" u="sng" strike="noStrike" dirty="0">
                          <a:effectLst/>
                        </a:rPr>
                        <a:t>Cert. Less</a:t>
                      </a:r>
                      <a:endParaRPr lang="en-US" sz="3200" b="1" i="0" u="sng" strike="noStrike" dirty="0">
                        <a:solidFill>
                          <a:srgbClr val="000000"/>
                        </a:solidFill>
                        <a:effectLst/>
                        <a:latin typeface="Arial"/>
                      </a:endParaRPr>
                    </a:p>
                  </a:txBody>
                  <a:tcPr marL="9525" marR="9525" marT="9525" marB="0" anchor="b">
                    <a:solidFill>
                      <a:srgbClr val="EFEC75"/>
                    </a:solidFill>
                  </a:tcPr>
                </a:tc>
                <a:tc>
                  <a:txBody>
                    <a:bodyPr/>
                    <a:lstStyle/>
                    <a:p>
                      <a:pPr algn="ctr" fontAlgn="b"/>
                      <a:r>
                        <a:rPr lang="en-US" sz="3200" b="1" u="sng" strike="noStrike" dirty="0">
                          <a:effectLst/>
                        </a:rPr>
                        <a:t>Cert. More</a:t>
                      </a:r>
                      <a:endParaRPr lang="en-US" sz="3200" b="1" i="0" u="sng" strike="noStrike" dirty="0">
                        <a:solidFill>
                          <a:srgbClr val="000000"/>
                        </a:solidFill>
                        <a:effectLst/>
                        <a:latin typeface="Arial"/>
                      </a:endParaRPr>
                    </a:p>
                  </a:txBody>
                  <a:tcPr marL="9525" marR="9525" marT="9525" marB="0" anchor="b">
                    <a:solidFill>
                      <a:srgbClr val="EFEC75"/>
                    </a:solidFill>
                  </a:tcPr>
                </a:tc>
                <a:tc>
                  <a:txBody>
                    <a:bodyPr/>
                    <a:lstStyle/>
                    <a:p>
                      <a:pPr algn="ctr" fontAlgn="b"/>
                      <a:r>
                        <a:rPr lang="en-US" sz="3200" b="1" u="sng" strike="noStrike" dirty="0">
                          <a:effectLst/>
                        </a:rPr>
                        <a:t>Degree</a:t>
                      </a:r>
                      <a:endParaRPr lang="en-US" sz="3200" b="1" i="0" u="sng" strike="noStrike" dirty="0">
                        <a:solidFill>
                          <a:srgbClr val="000000"/>
                        </a:solidFill>
                        <a:effectLst/>
                        <a:latin typeface="Arial"/>
                      </a:endParaRPr>
                    </a:p>
                  </a:txBody>
                  <a:tcPr marL="9525" marR="9525" marT="9525" marB="0" anchor="b">
                    <a:solidFill>
                      <a:srgbClr val="EFEC75"/>
                    </a:solidFill>
                  </a:tcPr>
                </a:tc>
                <a:extLst>
                  <a:ext uri="{0D108BD9-81ED-4DB2-BD59-A6C34878D82A}">
                    <a16:rowId xmlns:a16="http://schemas.microsoft.com/office/drawing/2014/main" val="10000"/>
                  </a:ext>
                </a:extLst>
              </a:tr>
              <a:tr h="654050">
                <a:tc>
                  <a:txBody>
                    <a:bodyPr/>
                    <a:lstStyle/>
                    <a:p>
                      <a:pPr algn="r" fontAlgn="b"/>
                      <a:r>
                        <a:rPr lang="en-US" sz="3600" b="1" i="0" u="none" strike="noStrike" dirty="0">
                          <a:solidFill>
                            <a:schemeClr val="dk1"/>
                          </a:solidFill>
                          <a:effectLst/>
                          <a:latin typeface="+mn-lt"/>
                        </a:rPr>
                        <a:t>Felicia</a:t>
                      </a:r>
                      <a:endParaRPr lang="en-US" sz="3600" b="1" i="0" u="none" strike="noStrike" dirty="0">
                        <a:solidFill>
                          <a:srgbClr val="000000"/>
                        </a:solidFill>
                        <a:effectLst/>
                        <a:latin typeface="Arial"/>
                      </a:endParaRPr>
                    </a:p>
                  </a:txBody>
                  <a:tcPr marL="9525" marR="9525" marT="9525" marB="0" anchor="b">
                    <a:solidFill>
                      <a:srgbClr val="EFEC75"/>
                    </a:solidFill>
                  </a:tcPr>
                </a:tc>
                <a:tc>
                  <a:txBody>
                    <a:bodyPr/>
                    <a:lstStyle/>
                    <a:p>
                      <a:pPr algn="ctr" fontAlgn="b"/>
                      <a:r>
                        <a:rPr lang="en-US" sz="2800" u="none" strike="noStrike" dirty="0">
                          <a:effectLst/>
                        </a:rPr>
                        <a:t>4</a:t>
                      </a:r>
                      <a:endParaRPr lang="en-US" sz="2800" b="0" i="0" u="none" strike="noStrike" dirty="0">
                        <a:solidFill>
                          <a:srgbClr val="000000"/>
                        </a:solidFill>
                        <a:effectLst/>
                        <a:latin typeface="Arial"/>
                      </a:endParaRPr>
                    </a:p>
                  </a:txBody>
                  <a:tcPr marL="9525" marR="9525" marT="9525" marB="0" anchor="b">
                    <a:solidFill>
                      <a:srgbClr val="EFEC75"/>
                    </a:solidFill>
                  </a:tcPr>
                </a:tc>
                <a:tc>
                  <a:txBody>
                    <a:bodyPr/>
                    <a:lstStyle/>
                    <a:p>
                      <a:pPr algn="ctr" fontAlgn="b"/>
                      <a:r>
                        <a:rPr lang="en-US" sz="2800" u="none" strike="noStrike" dirty="0">
                          <a:effectLst/>
                        </a:rPr>
                        <a:t>1</a:t>
                      </a:r>
                      <a:endParaRPr lang="en-US" sz="2800" b="0" i="0" u="none" strike="noStrike" dirty="0">
                        <a:solidFill>
                          <a:srgbClr val="000000"/>
                        </a:solidFill>
                        <a:effectLst/>
                        <a:latin typeface="Arial"/>
                      </a:endParaRPr>
                    </a:p>
                  </a:txBody>
                  <a:tcPr marL="9525" marR="9525" marT="9525" marB="0" anchor="b">
                    <a:solidFill>
                      <a:srgbClr val="EFEC75"/>
                    </a:solidFill>
                  </a:tcPr>
                </a:tc>
                <a:tc>
                  <a:txBody>
                    <a:bodyPr/>
                    <a:lstStyle/>
                    <a:p>
                      <a:pPr algn="ctr" fontAlgn="b"/>
                      <a:endParaRPr lang="en-US" sz="2800" b="0" i="0" u="none" strike="noStrike" dirty="0">
                        <a:solidFill>
                          <a:srgbClr val="000000"/>
                        </a:solidFill>
                        <a:effectLst/>
                        <a:latin typeface="Arial"/>
                      </a:endParaRPr>
                    </a:p>
                  </a:txBody>
                  <a:tcPr marL="9525" marR="9525" marT="9525" marB="0" anchor="b">
                    <a:solidFill>
                      <a:srgbClr val="EFEC75"/>
                    </a:solidFill>
                  </a:tcPr>
                </a:tc>
                <a:extLst>
                  <a:ext uri="{0D108BD9-81ED-4DB2-BD59-A6C34878D82A}">
                    <a16:rowId xmlns:a16="http://schemas.microsoft.com/office/drawing/2014/main" val="10001"/>
                  </a:ext>
                </a:extLst>
              </a:tr>
              <a:tr h="654050">
                <a:tc>
                  <a:txBody>
                    <a:bodyPr/>
                    <a:lstStyle/>
                    <a:p>
                      <a:pPr algn="r" fontAlgn="b"/>
                      <a:r>
                        <a:rPr lang="en-US" sz="3600" b="1" i="0" u="none" strike="noStrike" dirty="0">
                          <a:solidFill>
                            <a:schemeClr val="dk1"/>
                          </a:solidFill>
                          <a:effectLst/>
                          <a:latin typeface="+mn-lt"/>
                        </a:rPr>
                        <a:t>Hal</a:t>
                      </a:r>
                      <a:endParaRPr lang="en-US" sz="3600" b="1" i="0" u="none" strike="noStrike" dirty="0">
                        <a:solidFill>
                          <a:srgbClr val="000000"/>
                        </a:solidFill>
                        <a:effectLst/>
                        <a:latin typeface="Arial"/>
                      </a:endParaRPr>
                    </a:p>
                  </a:txBody>
                  <a:tcPr marL="9525" marR="9525" marT="9525" marB="0" anchor="b">
                    <a:solidFill>
                      <a:srgbClr val="EFEC75"/>
                    </a:solidFill>
                  </a:tcPr>
                </a:tc>
                <a:tc>
                  <a:txBody>
                    <a:bodyPr/>
                    <a:lstStyle/>
                    <a:p>
                      <a:pPr algn="ctr" fontAlgn="b"/>
                      <a:r>
                        <a:rPr lang="en-US" sz="2800" u="none" strike="noStrike" dirty="0">
                          <a:effectLst/>
                        </a:rPr>
                        <a:t>2</a:t>
                      </a:r>
                      <a:endParaRPr lang="en-US" sz="2800" b="0" i="0" u="none" strike="noStrike" dirty="0">
                        <a:solidFill>
                          <a:srgbClr val="000000"/>
                        </a:solidFill>
                        <a:effectLst/>
                        <a:latin typeface="Arial"/>
                      </a:endParaRPr>
                    </a:p>
                  </a:txBody>
                  <a:tcPr marL="9525" marR="9525" marT="9525" marB="0" anchor="b">
                    <a:solidFill>
                      <a:srgbClr val="EFEC75"/>
                    </a:solidFill>
                  </a:tcPr>
                </a:tc>
                <a:tc>
                  <a:txBody>
                    <a:bodyPr/>
                    <a:lstStyle/>
                    <a:p>
                      <a:pPr algn="ctr" fontAlgn="b"/>
                      <a:endParaRPr lang="en-US" sz="2800" b="0" i="0" u="none" strike="noStrike" dirty="0">
                        <a:solidFill>
                          <a:srgbClr val="000000"/>
                        </a:solidFill>
                        <a:effectLst/>
                        <a:latin typeface="Arial"/>
                      </a:endParaRPr>
                    </a:p>
                  </a:txBody>
                  <a:tcPr marL="9525" marR="9525" marT="9525" marB="0" anchor="b">
                    <a:solidFill>
                      <a:srgbClr val="EFEC75"/>
                    </a:solidFill>
                  </a:tcPr>
                </a:tc>
                <a:tc>
                  <a:txBody>
                    <a:bodyPr/>
                    <a:lstStyle/>
                    <a:p>
                      <a:pPr algn="ctr" fontAlgn="b"/>
                      <a:r>
                        <a:rPr lang="en-US" sz="2800" u="none" strike="noStrike" dirty="0">
                          <a:effectLst/>
                        </a:rPr>
                        <a:t>1</a:t>
                      </a:r>
                      <a:endParaRPr lang="en-US" sz="2800" b="0" i="0" u="none" strike="noStrike" dirty="0">
                        <a:solidFill>
                          <a:srgbClr val="000000"/>
                        </a:solidFill>
                        <a:effectLst/>
                        <a:latin typeface="Arial"/>
                      </a:endParaRPr>
                    </a:p>
                  </a:txBody>
                  <a:tcPr marL="9525" marR="9525" marT="9525" marB="0" anchor="b">
                    <a:solidFill>
                      <a:srgbClr val="EFEC75"/>
                    </a:solidFill>
                  </a:tcPr>
                </a:tc>
                <a:extLst>
                  <a:ext uri="{0D108BD9-81ED-4DB2-BD59-A6C34878D82A}">
                    <a16:rowId xmlns:a16="http://schemas.microsoft.com/office/drawing/2014/main" val="10002"/>
                  </a:ext>
                </a:extLst>
              </a:tr>
              <a:tr h="654050">
                <a:tc>
                  <a:txBody>
                    <a:bodyPr/>
                    <a:lstStyle/>
                    <a:p>
                      <a:pPr algn="r" fontAlgn="b"/>
                      <a:r>
                        <a:rPr lang="en-US" sz="3600" b="1" i="0" u="none" strike="noStrike" dirty="0">
                          <a:solidFill>
                            <a:srgbClr val="000000"/>
                          </a:solidFill>
                          <a:effectLst/>
                          <a:latin typeface="+mn-lt"/>
                        </a:rPr>
                        <a:t>Sean</a:t>
                      </a:r>
                    </a:p>
                  </a:txBody>
                  <a:tcPr marL="9525" marR="9525" marT="9525" marB="0" anchor="b">
                    <a:solidFill>
                      <a:srgbClr val="EFEC75"/>
                    </a:solidFill>
                  </a:tcPr>
                </a:tc>
                <a:tc>
                  <a:txBody>
                    <a:bodyPr/>
                    <a:lstStyle/>
                    <a:p>
                      <a:pPr algn="ctr" fontAlgn="b"/>
                      <a:r>
                        <a:rPr lang="en-US" sz="2800" u="none" strike="noStrike" dirty="0">
                          <a:effectLst/>
                        </a:rPr>
                        <a:t>1</a:t>
                      </a:r>
                      <a:endParaRPr lang="en-US" sz="2800" b="0" i="0" u="none" strike="noStrike" dirty="0">
                        <a:solidFill>
                          <a:srgbClr val="000000"/>
                        </a:solidFill>
                        <a:effectLst/>
                        <a:latin typeface="Arial"/>
                      </a:endParaRPr>
                    </a:p>
                  </a:txBody>
                  <a:tcPr marL="9525" marR="9525" marT="9525" marB="0" anchor="b">
                    <a:solidFill>
                      <a:srgbClr val="EFEC75"/>
                    </a:solidFill>
                  </a:tcPr>
                </a:tc>
                <a:tc>
                  <a:txBody>
                    <a:bodyPr/>
                    <a:lstStyle/>
                    <a:p>
                      <a:pPr algn="ctr" fontAlgn="b"/>
                      <a:r>
                        <a:rPr lang="en-US" sz="2800" b="0" i="0" u="none" strike="noStrike" dirty="0">
                          <a:solidFill>
                            <a:srgbClr val="000000"/>
                          </a:solidFill>
                          <a:effectLst/>
                          <a:latin typeface="+mn-lt"/>
                        </a:rPr>
                        <a:t>2</a:t>
                      </a:r>
                    </a:p>
                  </a:txBody>
                  <a:tcPr marL="9525" marR="9525" marT="9525" marB="0" anchor="b">
                    <a:solidFill>
                      <a:srgbClr val="EFEC75"/>
                    </a:solidFill>
                  </a:tcPr>
                </a:tc>
                <a:tc>
                  <a:txBody>
                    <a:bodyPr/>
                    <a:lstStyle/>
                    <a:p>
                      <a:pPr algn="ctr" fontAlgn="b"/>
                      <a:endParaRPr lang="en-US" sz="2800" b="0" i="0" u="none" strike="noStrike" dirty="0">
                        <a:solidFill>
                          <a:srgbClr val="000000"/>
                        </a:solidFill>
                        <a:effectLst/>
                        <a:latin typeface="Arial"/>
                      </a:endParaRPr>
                    </a:p>
                  </a:txBody>
                  <a:tcPr marL="9525" marR="9525" marT="9525" marB="0" anchor="b">
                    <a:solidFill>
                      <a:srgbClr val="EFEC75"/>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16530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a:latin typeface="Aharoni" panose="02010803020104030203" pitchFamily="2" charset="-79"/>
                <a:ea typeface="Microsoft YaHei UI" panose="020B0503020204020204" pitchFamily="34" charset="-122"/>
                <a:cs typeface="Aharoni" panose="02010803020104030203" pitchFamily="2" charset="-79"/>
              </a:rPr>
              <a:t>Knowledge Check #2</a:t>
            </a:r>
          </a:p>
        </p:txBody>
      </p:sp>
      <p:sp>
        <p:nvSpPr>
          <p:cNvPr id="4" name="TextBox 3"/>
          <p:cNvSpPr txBox="1"/>
          <p:nvPr/>
        </p:nvSpPr>
        <p:spPr>
          <a:xfrm>
            <a:off x="762000" y="1295400"/>
            <a:ext cx="8077200" cy="4216539"/>
          </a:xfrm>
          <a:prstGeom prst="rect">
            <a:avLst/>
          </a:prstGeom>
          <a:noFill/>
        </p:spPr>
        <p:txBody>
          <a:bodyPr wrap="square" rtlCol="0">
            <a:spAutoFit/>
          </a:bodyPr>
          <a:lstStyle/>
          <a:p>
            <a:r>
              <a:rPr lang="en-US" sz="3600" b="1" dirty="0"/>
              <a:t>If a participant switches to a non-TAACCCT funded program, grantees should avoid counting any TAACCCT-funded credits he or she completed. </a:t>
            </a:r>
          </a:p>
          <a:p>
            <a:endParaRPr lang="en-US" sz="2800" dirty="0"/>
          </a:p>
          <a:p>
            <a:pPr marL="342900" indent="-342900" algn="ctr">
              <a:buFont typeface="+mj-lt"/>
              <a:buAutoNum type="alphaUcPeriod"/>
            </a:pPr>
            <a:r>
              <a:rPr lang="en-US" sz="4800" b="1" dirty="0"/>
              <a:t> True</a:t>
            </a:r>
          </a:p>
          <a:p>
            <a:pPr marL="342900" indent="-342900" algn="ctr">
              <a:buFont typeface="+mj-lt"/>
              <a:buAutoNum type="alphaUcPeriod"/>
            </a:pPr>
            <a:r>
              <a:rPr lang="en-US" sz="4800" b="1" dirty="0"/>
              <a:t> False</a:t>
            </a:r>
          </a:p>
        </p:txBody>
      </p:sp>
    </p:spTree>
    <p:extLst>
      <p:ext uri="{BB962C8B-B14F-4D97-AF65-F5344CB8AC3E}">
        <p14:creationId xmlns:p14="http://schemas.microsoft.com/office/powerpoint/2010/main" val="1015140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a:latin typeface="Aharoni" panose="02010803020104030203" pitchFamily="2" charset="-79"/>
                <a:ea typeface="Microsoft YaHei UI" panose="020B0503020204020204" pitchFamily="34" charset="-122"/>
                <a:cs typeface="Aharoni" panose="02010803020104030203" pitchFamily="2" charset="-79"/>
              </a:rPr>
              <a:t>Knowledge Check #3</a:t>
            </a:r>
          </a:p>
        </p:txBody>
      </p:sp>
      <p:sp>
        <p:nvSpPr>
          <p:cNvPr id="4" name="TextBox 3"/>
          <p:cNvSpPr txBox="1"/>
          <p:nvPr/>
        </p:nvSpPr>
        <p:spPr>
          <a:xfrm>
            <a:off x="546100" y="1447800"/>
            <a:ext cx="8077200" cy="3908762"/>
          </a:xfrm>
          <a:prstGeom prst="rect">
            <a:avLst/>
          </a:prstGeom>
          <a:noFill/>
        </p:spPr>
        <p:txBody>
          <a:bodyPr wrap="square" rtlCol="0">
            <a:spAutoFit/>
          </a:bodyPr>
          <a:lstStyle/>
          <a:p>
            <a:r>
              <a:rPr lang="en-US" sz="4000" b="1" dirty="0"/>
              <a:t>Of the four statuses, only _______ allows participants to be counted in it more than once, if applicable.  </a:t>
            </a:r>
          </a:p>
          <a:p>
            <a:pPr marL="800100" lvl="1" indent="-342900">
              <a:buFont typeface="+mj-lt"/>
              <a:buAutoNum type="alphaUcPeriod"/>
            </a:pPr>
            <a:r>
              <a:rPr lang="en-US" sz="3200" b="1" dirty="0"/>
              <a:t>Completion (B.2)</a:t>
            </a:r>
          </a:p>
          <a:p>
            <a:pPr marL="800100" lvl="1" indent="-342900">
              <a:buFont typeface="+mj-lt"/>
              <a:buAutoNum type="alphaUcPeriod"/>
            </a:pPr>
            <a:r>
              <a:rPr lang="en-US" sz="3200" b="1" dirty="0"/>
              <a:t>Retained in a TAACCCT program (B.3)</a:t>
            </a:r>
          </a:p>
          <a:p>
            <a:pPr marL="800100" lvl="1" indent="-342900">
              <a:buFont typeface="+mj-lt"/>
              <a:buAutoNum type="alphaUcPeriod"/>
            </a:pPr>
            <a:r>
              <a:rPr lang="en-US" sz="3200" b="1" dirty="0"/>
              <a:t>Retained in a non-TAACCCT program (B.4)</a:t>
            </a:r>
          </a:p>
          <a:p>
            <a:pPr marL="800100" lvl="1" indent="-342900">
              <a:buFont typeface="+mj-lt"/>
              <a:buAutoNum type="alphaUcPeriod"/>
            </a:pPr>
            <a:r>
              <a:rPr lang="en-US" sz="3200" b="1" dirty="0"/>
              <a:t>Exit from the institution</a:t>
            </a:r>
            <a:endParaRPr lang="en-US" sz="3200" dirty="0"/>
          </a:p>
        </p:txBody>
      </p:sp>
    </p:spTree>
    <p:extLst>
      <p:ext uri="{BB962C8B-B14F-4D97-AF65-F5344CB8AC3E}">
        <p14:creationId xmlns:p14="http://schemas.microsoft.com/office/powerpoint/2010/main" val="251812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7200" dirty="0">
                <a:solidFill>
                  <a:schemeClr val="tx2">
                    <a:lumMod val="60000"/>
                    <a:lumOff val="40000"/>
                  </a:schemeClr>
                </a:solidFill>
                <a:latin typeface="Elephant" panose="02020904090505020303" pitchFamily="18" charset="0"/>
              </a:rPr>
              <a:t>Today’s Agenda</a:t>
            </a:r>
          </a:p>
        </p:txBody>
      </p:sp>
      <p:sp>
        <p:nvSpPr>
          <p:cNvPr id="6" name="TextBox 5"/>
          <p:cNvSpPr txBox="1"/>
          <p:nvPr/>
        </p:nvSpPr>
        <p:spPr>
          <a:xfrm>
            <a:off x="650163" y="1524000"/>
            <a:ext cx="8030030" cy="4401205"/>
          </a:xfrm>
          <a:prstGeom prst="rect">
            <a:avLst/>
          </a:prstGeom>
          <a:noFill/>
        </p:spPr>
        <p:txBody>
          <a:bodyPr wrap="square" rtlCol="0">
            <a:spAutoFit/>
          </a:bodyPr>
          <a:lstStyle/>
          <a:p>
            <a:pPr marL="571500" indent="-571500" algn="just">
              <a:buFont typeface="Arial" panose="020B0604020202020204" pitchFamily="34" charset="0"/>
              <a:buChar char="•"/>
            </a:pPr>
            <a:r>
              <a:rPr lang="en-US" sz="4800" b="1" dirty="0">
                <a:solidFill>
                  <a:srgbClr val="00B050"/>
                </a:solidFill>
              </a:rPr>
              <a:t>Questions From You</a:t>
            </a:r>
          </a:p>
          <a:p>
            <a:pPr marL="571500" indent="-571500" algn="just">
              <a:buFont typeface="Arial" panose="020B0604020202020204" pitchFamily="34" charset="0"/>
              <a:buChar char="•"/>
            </a:pPr>
            <a:r>
              <a:rPr lang="en-US" sz="4800" b="1" dirty="0">
                <a:solidFill>
                  <a:srgbClr val="00B050"/>
                </a:solidFill>
              </a:rPr>
              <a:t>Today’s Special Topic:</a:t>
            </a:r>
          </a:p>
          <a:p>
            <a:pPr marL="1028700" lvl="1" indent="-571500">
              <a:buFont typeface="Arial" panose="020B0604020202020204" pitchFamily="34" charset="0"/>
              <a:buChar char="•"/>
            </a:pPr>
            <a:r>
              <a:rPr lang="en-US" sz="3200" b="1" dirty="0">
                <a:solidFill>
                  <a:srgbClr val="C00000"/>
                </a:solidFill>
              </a:rPr>
              <a:t>Tracking Outcomes Prior to Exit: Who Counts Where and When?</a:t>
            </a:r>
          </a:p>
          <a:p>
            <a:pPr marL="1485900" lvl="2" indent="-571500">
              <a:buFont typeface="+mj-lt"/>
              <a:buAutoNum type="alphaLcPeriod"/>
            </a:pPr>
            <a:r>
              <a:rPr lang="en-US" sz="2400" b="1" i="1" dirty="0">
                <a:solidFill>
                  <a:schemeClr val="accent3">
                    <a:lumMod val="50000"/>
                  </a:schemeClr>
                </a:solidFill>
              </a:rPr>
              <a:t>Status Outcomes:  What Triggers Them?</a:t>
            </a:r>
          </a:p>
          <a:p>
            <a:pPr marL="1485900" lvl="2" indent="-571500">
              <a:buFont typeface="+mj-lt"/>
              <a:buAutoNum type="alphaLcPeriod"/>
            </a:pPr>
            <a:r>
              <a:rPr lang="en-US" sz="2400" b="1" i="1" dirty="0">
                <a:solidFill>
                  <a:schemeClr val="accent3">
                    <a:lumMod val="50000"/>
                  </a:schemeClr>
                </a:solidFill>
              </a:rPr>
              <a:t>In-School Outcomes:  When They Count and When They Don’t</a:t>
            </a:r>
          </a:p>
          <a:p>
            <a:pPr marL="571500" indent="-571500" algn="just">
              <a:buFont typeface="Arial" panose="020B0604020202020204" pitchFamily="34" charset="0"/>
              <a:buChar char="•"/>
            </a:pPr>
            <a:r>
              <a:rPr lang="en-US" sz="4800" b="1" dirty="0">
                <a:solidFill>
                  <a:srgbClr val="00B050"/>
                </a:solidFill>
              </a:rPr>
              <a:t>Open Question Period</a:t>
            </a:r>
          </a:p>
        </p:txBody>
      </p:sp>
      <p:sp>
        <p:nvSpPr>
          <p:cNvPr id="2" name="Slide Number Placeholder 1"/>
          <p:cNvSpPr>
            <a:spLocks noGrp="1"/>
          </p:cNvSpPr>
          <p:nvPr>
            <p:ph type="sldNum" sz="quarter" idx="12"/>
          </p:nvPr>
        </p:nvSpPr>
        <p:spPr/>
        <p:txBody>
          <a:bodyPr/>
          <a:lstStyle/>
          <a:p>
            <a:fld id="{C4E8E615-DDF5-41E1-AA26-44423466D30B}" type="slidenum">
              <a:rPr lang="en-US" smtClean="0"/>
              <a:pPr/>
              <a:t>4</a:t>
            </a:fld>
            <a:endParaRPr lang="en-US"/>
          </a:p>
        </p:txBody>
      </p:sp>
    </p:spTree>
    <p:extLst>
      <p:ext uri="{BB962C8B-B14F-4D97-AF65-F5344CB8AC3E}">
        <p14:creationId xmlns:p14="http://schemas.microsoft.com/office/powerpoint/2010/main" val="2887704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a:latin typeface="Aharoni" panose="02010803020104030203" pitchFamily="2" charset="-79"/>
                <a:ea typeface="Microsoft YaHei UI" panose="020B0503020204020204" pitchFamily="34" charset="-122"/>
                <a:cs typeface="Aharoni" panose="02010803020104030203" pitchFamily="2" charset="-79"/>
              </a:rPr>
              <a:t>Knowledge Check #4</a:t>
            </a:r>
          </a:p>
        </p:txBody>
      </p:sp>
      <p:sp>
        <p:nvSpPr>
          <p:cNvPr id="4" name="TextBox 3"/>
          <p:cNvSpPr txBox="1"/>
          <p:nvPr/>
        </p:nvSpPr>
        <p:spPr>
          <a:xfrm>
            <a:off x="533400" y="1447800"/>
            <a:ext cx="8077200" cy="3416320"/>
          </a:xfrm>
          <a:prstGeom prst="rect">
            <a:avLst/>
          </a:prstGeom>
          <a:noFill/>
        </p:spPr>
        <p:txBody>
          <a:bodyPr wrap="square" rtlCol="0">
            <a:spAutoFit/>
          </a:bodyPr>
          <a:lstStyle/>
          <a:p>
            <a:r>
              <a:rPr lang="en-US" sz="4400" b="1" dirty="0"/>
              <a:t>Which is the only status to trigger follow-up outcomes? </a:t>
            </a:r>
            <a:endParaRPr lang="en-US" sz="4400" dirty="0"/>
          </a:p>
          <a:p>
            <a:pPr marL="800100" lvl="1" indent="-342900">
              <a:buFont typeface="+mj-lt"/>
              <a:buAutoNum type="alphaUcPeriod"/>
            </a:pPr>
            <a:r>
              <a:rPr lang="en-US" sz="3200" b="1" dirty="0"/>
              <a:t>Completion (B.2)</a:t>
            </a:r>
          </a:p>
          <a:p>
            <a:pPr marL="800100" lvl="1" indent="-342900">
              <a:buFont typeface="+mj-lt"/>
              <a:buAutoNum type="alphaUcPeriod"/>
            </a:pPr>
            <a:r>
              <a:rPr lang="en-US" sz="3200" b="1" dirty="0"/>
              <a:t>Retained in a TAACCCT program (B.3)</a:t>
            </a:r>
          </a:p>
          <a:p>
            <a:pPr marL="800100" lvl="1" indent="-342900">
              <a:buFont typeface="+mj-lt"/>
              <a:buAutoNum type="alphaUcPeriod"/>
            </a:pPr>
            <a:r>
              <a:rPr lang="en-US" sz="3200" b="1" dirty="0"/>
              <a:t>Retained in a non-TAACCCT program (B.4)</a:t>
            </a:r>
          </a:p>
          <a:p>
            <a:pPr marL="800100" lvl="1" indent="-342900">
              <a:buFont typeface="+mj-lt"/>
              <a:buAutoNum type="alphaUcPeriod"/>
            </a:pPr>
            <a:r>
              <a:rPr lang="en-US" sz="3200" b="1" dirty="0"/>
              <a:t>Exit from the institution</a:t>
            </a:r>
            <a:endParaRPr lang="en-US" sz="3200" dirty="0"/>
          </a:p>
        </p:txBody>
      </p:sp>
    </p:spTree>
    <p:extLst>
      <p:ext uri="{BB962C8B-B14F-4D97-AF65-F5344CB8AC3E}">
        <p14:creationId xmlns:p14="http://schemas.microsoft.com/office/powerpoint/2010/main" val="2518121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2514600"/>
          </a:xfrm>
        </p:spPr>
        <p:txBody>
          <a:bodyPr>
            <a:normAutofit fontScale="55000" lnSpcReduction="20000"/>
          </a:bodyPr>
          <a:lstStyle/>
          <a:p>
            <a:pPr marL="0" indent="0" algn="ctr">
              <a:buNone/>
            </a:pPr>
            <a:r>
              <a:rPr lang="en-US" sz="15000" b="1" dirty="0">
                <a:solidFill>
                  <a:schemeClr val="tx2">
                    <a:lumMod val="60000"/>
                    <a:lumOff val="40000"/>
                  </a:schemeClr>
                </a:solidFill>
              </a:rPr>
              <a:t>Thank you </a:t>
            </a:r>
          </a:p>
          <a:p>
            <a:pPr marL="0" indent="0" algn="ctr">
              <a:buNone/>
            </a:pPr>
            <a:r>
              <a:rPr lang="en-US" sz="15000" b="1" dirty="0">
                <a:solidFill>
                  <a:schemeClr val="tx2">
                    <a:lumMod val="60000"/>
                    <a:lumOff val="40000"/>
                  </a:schemeClr>
                </a:solidFill>
              </a:rPr>
              <a:t>for attending!</a:t>
            </a:r>
          </a:p>
          <a:p>
            <a:pPr marL="0" indent="0">
              <a:buNone/>
            </a:pPr>
            <a:endParaRPr lang="en-US" sz="4000" dirty="0"/>
          </a:p>
        </p:txBody>
      </p:sp>
    </p:spTree>
    <p:extLst>
      <p:ext uri="{BB962C8B-B14F-4D97-AF65-F5344CB8AC3E}">
        <p14:creationId xmlns:p14="http://schemas.microsoft.com/office/powerpoint/2010/main" val="2326963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7200" dirty="0">
                <a:solidFill>
                  <a:schemeClr val="accent5">
                    <a:lumMod val="75000"/>
                  </a:schemeClr>
                </a:solidFill>
                <a:latin typeface="Cooper Black" panose="0208090404030B020404" pitchFamily="18" charset="0"/>
              </a:rPr>
              <a:t>Question #1:</a:t>
            </a:r>
          </a:p>
        </p:txBody>
      </p:sp>
      <p:sp>
        <p:nvSpPr>
          <p:cNvPr id="2" name="Slide Number Placeholder 1"/>
          <p:cNvSpPr>
            <a:spLocks noGrp="1"/>
          </p:cNvSpPr>
          <p:nvPr>
            <p:ph type="sldNum" sz="quarter" idx="12"/>
          </p:nvPr>
        </p:nvSpPr>
        <p:spPr/>
        <p:txBody>
          <a:bodyPr/>
          <a:lstStyle/>
          <a:p>
            <a:fld id="{C4E8E615-DDF5-41E1-AA26-44423466D30B}" type="slidenum">
              <a:rPr lang="en-US" smtClean="0"/>
              <a:pPr/>
              <a:t>5</a:t>
            </a:fld>
            <a:endParaRPr lang="en-US"/>
          </a:p>
        </p:txBody>
      </p:sp>
      <p:sp>
        <p:nvSpPr>
          <p:cNvPr id="3" name="Rectangle 2"/>
          <p:cNvSpPr/>
          <p:nvPr/>
        </p:nvSpPr>
        <p:spPr>
          <a:xfrm>
            <a:off x="914400" y="1524000"/>
            <a:ext cx="7315200" cy="4154984"/>
          </a:xfrm>
          <a:prstGeom prst="rect">
            <a:avLst/>
          </a:prstGeom>
        </p:spPr>
        <p:txBody>
          <a:bodyPr wrap="square">
            <a:spAutoFit/>
          </a:bodyPr>
          <a:lstStyle/>
          <a:p>
            <a:r>
              <a:rPr lang="en-US" sz="4400" dirty="0"/>
              <a:t>If a  person completes their FIRST grant-affected program of study AFTER the March 31st 2018 deadline, can you count that participant for post-completion outcomes?</a:t>
            </a:r>
          </a:p>
        </p:txBody>
      </p:sp>
    </p:spTree>
    <p:extLst>
      <p:ext uri="{BB962C8B-B14F-4D97-AF65-F5344CB8AC3E}">
        <p14:creationId xmlns:p14="http://schemas.microsoft.com/office/powerpoint/2010/main" val="1501176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7200" dirty="0">
                <a:solidFill>
                  <a:srgbClr val="FF0000"/>
                </a:solidFill>
                <a:latin typeface="Cooper Black" panose="0208090404030B020404" pitchFamily="18" charset="0"/>
              </a:rPr>
              <a:t>Response #1</a:t>
            </a:r>
          </a:p>
        </p:txBody>
      </p:sp>
      <p:sp>
        <p:nvSpPr>
          <p:cNvPr id="2" name="Slide Number Placeholder 1"/>
          <p:cNvSpPr>
            <a:spLocks noGrp="1"/>
          </p:cNvSpPr>
          <p:nvPr>
            <p:ph type="sldNum" sz="quarter" idx="12"/>
          </p:nvPr>
        </p:nvSpPr>
        <p:spPr/>
        <p:txBody>
          <a:bodyPr/>
          <a:lstStyle/>
          <a:p>
            <a:fld id="{C4E8E615-DDF5-41E1-AA26-44423466D30B}" type="slidenum">
              <a:rPr lang="en-US" smtClean="0"/>
              <a:pPr/>
              <a:t>6</a:t>
            </a:fld>
            <a:endParaRPr lang="en-US"/>
          </a:p>
        </p:txBody>
      </p:sp>
      <p:sp>
        <p:nvSpPr>
          <p:cNvPr id="3" name="TextBox 2"/>
          <p:cNvSpPr txBox="1"/>
          <p:nvPr/>
        </p:nvSpPr>
        <p:spPr>
          <a:xfrm>
            <a:off x="304800" y="1600200"/>
            <a:ext cx="8382000" cy="4524315"/>
          </a:xfrm>
          <a:prstGeom prst="rect">
            <a:avLst/>
          </a:prstGeom>
          <a:noFill/>
        </p:spPr>
        <p:txBody>
          <a:bodyPr wrap="square" rtlCol="0">
            <a:spAutoFit/>
          </a:bodyPr>
          <a:lstStyle/>
          <a:p>
            <a:r>
              <a:rPr lang="en-US" sz="3200" i="1" dirty="0"/>
              <a:t>No.  All of the APR outcomes can be counted through March 31 of the fourth year.  However, #1-6 can only be counted if they occurred prior to March 31.  After this date, only follow-up outcomes #7-10 can be counted.  In this scenario, the participant would be counted as retained, not a completer.  If the participant is never counted as a completer, his or her follow-up outcomes would not be reported.</a:t>
            </a:r>
          </a:p>
        </p:txBody>
      </p:sp>
    </p:spTree>
    <p:extLst>
      <p:ext uri="{BB962C8B-B14F-4D97-AF65-F5344CB8AC3E}">
        <p14:creationId xmlns:p14="http://schemas.microsoft.com/office/powerpoint/2010/main" val="231678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E8E615-DDF5-41E1-AA26-44423466D30B}" type="slidenum">
              <a:rPr lang="en-US" smtClean="0"/>
              <a:pPr/>
              <a:t>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08891"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8665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7200" dirty="0">
                <a:solidFill>
                  <a:schemeClr val="accent5">
                    <a:lumMod val="75000"/>
                  </a:schemeClr>
                </a:solidFill>
                <a:latin typeface="Cooper Black" panose="0208090404030B020404" pitchFamily="18" charset="0"/>
              </a:rPr>
              <a:t>Question #2:</a:t>
            </a:r>
          </a:p>
        </p:txBody>
      </p:sp>
      <p:sp>
        <p:nvSpPr>
          <p:cNvPr id="2" name="Slide Number Placeholder 1"/>
          <p:cNvSpPr>
            <a:spLocks noGrp="1"/>
          </p:cNvSpPr>
          <p:nvPr>
            <p:ph type="sldNum" sz="quarter" idx="12"/>
          </p:nvPr>
        </p:nvSpPr>
        <p:spPr/>
        <p:txBody>
          <a:bodyPr/>
          <a:lstStyle/>
          <a:p>
            <a:fld id="{C4E8E615-DDF5-41E1-AA26-44423466D30B}" type="slidenum">
              <a:rPr lang="en-US" smtClean="0"/>
              <a:pPr/>
              <a:t>8</a:t>
            </a:fld>
            <a:endParaRPr lang="en-US"/>
          </a:p>
        </p:txBody>
      </p:sp>
      <p:sp>
        <p:nvSpPr>
          <p:cNvPr id="3" name="Rectangle 2"/>
          <p:cNvSpPr/>
          <p:nvPr/>
        </p:nvSpPr>
        <p:spPr>
          <a:xfrm>
            <a:off x="838200" y="1523999"/>
            <a:ext cx="7467600" cy="3046988"/>
          </a:xfrm>
          <a:prstGeom prst="rect">
            <a:avLst/>
          </a:prstGeom>
        </p:spPr>
        <p:txBody>
          <a:bodyPr wrap="square">
            <a:spAutoFit/>
          </a:bodyPr>
          <a:lstStyle/>
          <a:p>
            <a:r>
              <a:rPr lang="en-US" sz="4800" dirty="0"/>
              <a:t>If an adult does not have a high school diploma or equivalent, can he or she be a participant?</a:t>
            </a:r>
          </a:p>
        </p:txBody>
      </p:sp>
    </p:spTree>
    <p:extLst>
      <p:ext uri="{BB962C8B-B14F-4D97-AF65-F5344CB8AC3E}">
        <p14:creationId xmlns:p14="http://schemas.microsoft.com/office/powerpoint/2010/main" val="2388959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7200" dirty="0">
                <a:solidFill>
                  <a:srgbClr val="FF0000"/>
                </a:solidFill>
                <a:latin typeface="Cooper Black" panose="0208090404030B020404" pitchFamily="18" charset="0"/>
              </a:rPr>
              <a:t>Response #2</a:t>
            </a:r>
          </a:p>
        </p:txBody>
      </p:sp>
      <p:sp>
        <p:nvSpPr>
          <p:cNvPr id="2" name="Slide Number Placeholder 1"/>
          <p:cNvSpPr>
            <a:spLocks noGrp="1"/>
          </p:cNvSpPr>
          <p:nvPr>
            <p:ph type="sldNum" sz="quarter" idx="12"/>
          </p:nvPr>
        </p:nvSpPr>
        <p:spPr/>
        <p:txBody>
          <a:bodyPr/>
          <a:lstStyle/>
          <a:p>
            <a:fld id="{C4E8E615-DDF5-41E1-AA26-44423466D30B}" type="slidenum">
              <a:rPr lang="en-US" smtClean="0"/>
              <a:pPr/>
              <a:t>9</a:t>
            </a:fld>
            <a:endParaRPr lang="en-US"/>
          </a:p>
        </p:txBody>
      </p:sp>
      <p:sp>
        <p:nvSpPr>
          <p:cNvPr id="4" name="Rectangle 3"/>
          <p:cNvSpPr/>
          <p:nvPr/>
        </p:nvSpPr>
        <p:spPr>
          <a:xfrm>
            <a:off x="838200" y="1371600"/>
            <a:ext cx="7467600" cy="5016758"/>
          </a:xfrm>
          <a:prstGeom prst="rect">
            <a:avLst/>
          </a:prstGeom>
        </p:spPr>
        <p:txBody>
          <a:bodyPr wrap="square">
            <a:spAutoFit/>
          </a:bodyPr>
          <a:lstStyle/>
          <a:p>
            <a:r>
              <a:rPr lang="en-US" sz="4000" i="1" dirty="0"/>
              <a:t>Yes, as long as they are 18 or older and meet all of the other requirements of being a participant.  Note that they cannot be working toward a GED or equivalent, as this is not considered industry-recognized credential.</a:t>
            </a:r>
          </a:p>
        </p:txBody>
      </p:sp>
    </p:spTree>
    <p:extLst>
      <p:ext uri="{BB962C8B-B14F-4D97-AF65-F5344CB8AC3E}">
        <p14:creationId xmlns:p14="http://schemas.microsoft.com/office/powerpoint/2010/main" val="6643283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AACCCT Performance Reporting Q&amp;amp;A:  . &amp;quot;&quot;/&gt;&lt;property id=&quot;20307&quot; value=&quot;267&quot;/&gt;&lt;/object&gt;&lt;object type=&quot;3&quot; unique_id=&quot;10004&quot;&gt;&lt;property id=&quot;20148&quot; value=&quot;5&quot;/&gt;&lt;property id=&quot;20300&quot; value=&quot;Slide 2 - &amp;quot;Presenters&amp;quot;&quot;/&gt;&lt;property id=&quot;20307&quot; value=&quot;268&quot;/&gt;&lt;/object&gt;&lt;object type=&quot;3&quot; unique_id=&quot;10005&quot;&gt;&lt;property id=&quot;20148&quot; value=&quot;5&quot;/&gt;&lt;property id=&quot;20300&quot; value=&quot;Slide 3 - &amp;quot;TAACCCT Performance Reporting Key Resources&amp;quot;&quot;/&gt;&lt;property id=&quot;20307&quot; value=&quot;270&quot;/&gt;&lt;/object&gt;&lt;object type=&quot;3&quot; unique_id=&quot;10006&quot;&gt;&lt;property id=&quot;20148&quot; value=&quot;5&quot;/&gt;&lt;property id=&quot;20300&quot; value=&quot;Slide 4 - &amp;quot;Today’s Agenda&amp;quot;&quot;/&gt;&lt;property id=&quot;20307&quot; value=&quot;272&quot;/&gt;&lt;/object&gt;&lt;object type=&quot;3&quot; unique_id=&quot;10007&quot;&gt;&lt;property id=&quot;20148&quot; value=&quot;5&quot;/&gt;&lt;property id=&quot;20300&quot; value=&quot;Slide 5 - &amp;quot;Question #1:&amp;quot;&quot;/&gt;&lt;property id=&quot;20307&quot; value=&quot;273&quot;/&gt;&lt;/object&gt;&lt;object type=&quot;3&quot; unique_id=&quot;10008&quot;&gt;&lt;property id=&quot;20148&quot; value=&quot;5&quot;/&gt;&lt;property id=&quot;20300&quot; value=&quot;Slide 6 - &amp;quot;Response #1&amp;quot;&quot;/&gt;&lt;property id=&quot;20307&quot; value=&quot;274&quot;/&gt;&lt;/object&gt;&lt;object type=&quot;3&quot; unique_id=&quot;10009&quot;&gt;&lt;property id=&quot;20148&quot; value=&quot;5&quot;/&gt;&lt;property id=&quot;20300&quot; value=&quot;Slide 7&quot;/&gt;&lt;property id=&quot;20307&quot; value=&quot;314&quot;/&gt;&lt;/object&gt;&lt;object type=&quot;3&quot; unique_id=&quot;10010&quot;&gt;&lt;property id=&quot;20148&quot; value=&quot;5&quot;/&gt;&lt;property id=&quot;20300&quot; value=&quot;Slide 8 - &amp;quot;Question #2:&amp;quot;&quot;/&gt;&lt;property id=&quot;20307&quot; value=&quot;311&quot;/&gt;&lt;/object&gt;&lt;object type=&quot;3&quot; unique_id=&quot;10011&quot;&gt;&lt;property id=&quot;20148&quot; value=&quot;5&quot;/&gt;&lt;property id=&quot;20300&quot; value=&quot;Slide 9 - &amp;quot;Response #2&amp;quot;&quot;/&gt;&lt;property id=&quot;20307&quot; value=&quot;317&quot;/&gt;&lt;/object&gt;&lt;object type=&quot;3&quot; unique_id=&quot;10012&quot;&gt;&lt;property id=&quot;20148&quot; value=&quot;5&quot;/&gt;&lt;property id=&quot;20300&quot; value=&quot;Slide 10 - &amp;quot;Question #3:&amp;quot;&quot;/&gt;&lt;property id=&quot;20307&quot; value=&quot;315&quot;/&gt;&lt;/object&gt;&lt;object type=&quot;3&quot; unique_id=&quot;10013&quot;&gt;&lt;property id=&quot;20148&quot; value=&quot;5&quot;/&gt;&lt;property id=&quot;20300&quot; value=&quot;Slide 11 - &amp;quot;Response #3&amp;quot;&quot;/&gt;&lt;property id=&quot;20307&quot; value=&quot;313&quot;/&gt;&lt;/object&gt;&lt;object type=&quot;3&quot; unique_id=&quot;10014&quot;&gt;&lt;property id=&quot;20148&quot; value=&quot;5&quot;/&gt;&lt;property id=&quot;20300&quot; value=&quot;Slide 12 - &amp;quot;Tracking Outcomes Prior to Exit:&amp;quot;&quot;/&gt;&lt;property id=&quot;20307&quot; value=&quot;282&quot;/&gt;&lt;/object&gt;&lt;object type=&quot;3&quot; unique_id=&quot;10015&quot;&gt;&lt;property id=&quot;20148&quot; value=&quot;5&quot;/&gt;&lt;property id=&quot;20300&quot; value=&quot;Slide 13 - &amp;quot;Types of Outcomes&amp;quot;&quot;/&gt;&lt;property id=&quot;20307&quot; value=&quot;284&quot;/&gt;&lt;/object&gt;&lt;object type=&quot;3&quot; unique_id=&quot;10016&quot;&gt;&lt;property id=&quot;20148&quot; value=&quot;5&quot;/&gt;&lt;property id=&quot;20300&quot; value=&quot;Slide 14 - &amp;quot;Status Outcomes:&amp;quot;&quot;/&gt;&lt;property id=&quot;20307&quot; value=&quot;291&quot;/&gt;&lt;/object&gt;&lt;object type=&quot;3&quot; unique_id=&quot;10017&quot;&gt;&lt;property id=&quot;20148&quot; value=&quot;5&quot;/&gt;&lt;property id=&quot;20300&quot; value=&quot;Slide 15 - &amp;quot;Participant Status&amp;quot;&quot;/&gt;&lt;property id=&quot;20307&quot; value=&quot;286&quot;/&gt;&lt;/object&gt;&lt;object type=&quot;3&quot; unique_id=&quot;10018&quot;&gt;&lt;property id=&quot;20148&quot; value=&quot;5&quot;/&gt;&lt;property id=&quot;20300&quot; value=&quot;Slide 16 - &amp;quot;Status Outcome B.2: Completion&amp;quot;&quot;/&gt;&lt;property id=&quot;20307&quot; value=&quot;287&quot;/&gt;&lt;/object&gt;&lt;object type=&quot;3&quot; unique_id=&quot;10019&quot;&gt;&lt;property id=&quot;20148&quot; value=&quot;5&quot;/&gt;&lt;property id=&quot;20300&quot; value=&quot;Slide 17 - &amp;quot;Status Outcome B.3: Retained in a TAACCCT Program&amp;quot;&quot;/&gt;&lt;property id=&quot;20307&quot; value=&quot;288&quot;/&gt;&lt;/object&gt;&lt;object type=&quot;3&quot; unique_id=&quot;10020&quot;&gt;&lt;property id=&quot;20148&quot; value=&quot;5&quot;/&gt;&lt;property id=&quot;20300&quot; value=&quot;Slide 18 - &amp;quot;Status Outcome B.4: Retained in a Non-TAACCCT Program&amp;quot;&quot;/&gt;&lt;property id=&quot;20307&quot; value=&quot;289&quot;/&gt;&lt;/object&gt;&lt;object type=&quot;3&quot; unique_id=&quot;10021&quot;&gt;&lt;property id=&quot;20148&quot; value=&quot;5&quot;/&gt;&lt;property id=&quot;20300&quot; value=&quot;Slide 19 - &amp;quot;Status Result:   No Longer Enrolled&amp;quot;&quot;/&gt;&lt;property id=&quot;20307&quot; value=&quot;290&quot;/&gt;&lt;/object&gt;&lt;object type=&quot;3&quot; unique_id=&quot;10022&quot;&gt;&lt;property id=&quot;20148&quot; value=&quot;5&quot;/&gt;&lt;property id=&quot;20300&quot; value=&quot;Slide 20&quot;/&gt;&lt;property id=&quot;20307&quot; value=&quot;285&quot;/&gt;&lt;/object&gt;&lt;object type=&quot;3&quot; unique_id=&quot;10023&quot;&gt;&lt;property id=&quot;20148&quot; value=&quot;5&quot;/&gt;&lt;property id=&quot;20300&quot; value=&quot;Slide 21 - &amp;quot;In-School Outcomes:&amp;quot;&quot;/&gt;&lt;property id=&quot;20307&quot; value=&quot;277&quot;/&gt;&lt;/object&gt;&lt;object type=&quot;3&quot; unique_id=&quot;10024&quot;&gt;&lt;property id=&quot;20148&quot; value=&quot;5&quot;/&gt;&lt;property id=&quot;20300&quot; value=&quot;Slide 22 - &amp;quot;Two Types of In-School Outcomes&amp;quot;&quot;/&gt;&lt;property id=&quot;20307&quot; value=&quot;294&quot;/&gt;&lt;/object&gt;&lt;object type=&quot;3&quot; unique_id=&quot;10025&quot;&gt;&lt;property id=&quot;20148&quot; value=&quot;5&quot;/&gt;&lt;property id=&quot;20300&quot; value=&quot;Slide 23 - &amp;quot;Which Credits Count&amp;quot;&quot;/&gt;&lt;property id=&quot;20307&quot; value=&quot;302&quot;/&gt;&lt;/object&gt;&lt;object type=&quot;3&quot; unique_id=&quot;10026&quot;&gt;&lt;property id=&quot;20148&quot; value=&quot;5&quot;/&gt;&lt;property id=&quot;20300&quot; value=&quot;Slide 24 - &amp;quot;How to Count Credits&amp;quot;&quot;/&gt;&lt;property id=&quot;20307&quot; value=&quot;295&quot;/&gt;&lt;/object&gt;&lt;object type=&quot;3&quot; unique_id=&quot;10027&quot;&gt;&lt;property id=&quot;20148&quot; value=&quot;5&quot;/&gt;&lt;property id=&quot;20300&quot; value=&quot;Slide 25 - &amp;quot;Which Credentials Count&amp;quot;&quot;/&gt;&lt;property id=&quot;20307&quot; value=&quot;301&quot;/&gt;&lt;/object&gt;&lt;object type=&quot;3&quot; unique_id=&quot;10028&quot;&gt;&lt;property id=&quot;20148&quot; value=&quot;5&quot;/&gt;&lt;property id=&quot;20300&quot; value=&quot;Slide 26 - &amp;quot;What is Industry-Recognized?&amp;quot;&quot;/&gt;&lt;property id=&quot;20307&quot; value=&quot;303&quot;/&gt;&lt;/object&gt;&lt;object type=&quot;3&quot; unique_id=&quot;10029&quot;&gt;&lt;property id=&quot;20148&quot; value=&quot;5&quot;/&gt;&lt;property id=&quot;20300&quot; value=&quot;Slide 27 - &amp;quot;How to Count Credential Types:  The Big Picture &amp;quot;&quot;/&gt;&lt;property id=&quot;20307&quot; value=&quot;305&quot;/&gt;&lt;/object&gt;&lt;object type=&quot;3&quot; unique_id=&quot;10030&quot;&gt;&lt;property id=&quot;20148&quot; value=&quot;5&quot;/&gt;&lt;property id=&quot;20300&quot; value=&quot;Slide 28 - &amp;quot;How to Count Credentials Annually&amp;quot;&quot;/&gt;&lt;property id=&quot;20307&quot; value=&quot;304&quot;/&gt;&lt;/object&gt;&lt;object type=&quot;3&quot; unique_id=&quot;10031&quot;&gt;&lt;property id=&quot;20148&quot; value=&quot;5&quot;/&gt;&lt;property id=&quot;20300&quot; value=&quot;Slide 29 - &amp;quot;Example:  End of the Year Credential Rack-Up&amp;quot;&quot;/&gt;&lt;property id=&quot;20307&quot; value=&quot;307&quot;/&gt;&lt;/object&gt;&lt;object type=&quot;3&quot; unique_id=&quot;10032&quot;&gt;&lt;property id=&quot;20148&quot; value=&quot;5&quot;/&gt;&lt;property id=&quot;20300&quot; value=&quot;Slide 30&quot;/&gt;&lt;property id=&quot;20307&quot; value=&quot;306&quot;/&gt;&lt;/object&gt;&lt;object type=&quot;3&quot; unique_id=&quot;10033&quot;&gt;&lt;property id=&quot;20148&quot; value=&quot;5&quot;/&gt;&lt;property id=&quot;20300&quot; value=&quot;Slide 31 - &amp;quot;How “Status” Affects Counting Credits and Credentials: B.2&amp;quot;&quot;/&gt;&lt;property id=&quot;20307&quot; value=&quot;297&quot;/&gt;&lt;/object&gt;&lt;object type=&quot;3&quot; unique_id=&quot;10034&quot;&gt;&lt;property id=&quot;20148&quot; value=&quot;5&quot;/&gt;&lt;property id=&quot;20300&quot; value=&quot;Slide 32 - &amp;quot;How “Status” Affects Counting Credits: B.4&amp;quot;&quot;/&gt;&lt;property id=&quot;20307&quot; value=&quot;299&quot;/&gt;&lt;/object&gt;&lt;object type=&quot;3&quot; unique_id=&quot;10035&quot;&gt;&lt;property id=&quot;20148&quot; value=&quot;5&quot;/&gt;&lt;property id=&quot;20300&quot; value=&quot;Slide 33 - &amp;quot;How “Status” Affects Counting Credits: Exit from Institution&amp;quot;&quot;/&gt;&lt;property id=&quot;20307&quot; value=&quot;310&quot;/&gt;&lt;/object&gt;&lt;object type=&quot;3&quot; unique_id=&quot;10036&quot;&gt;&lt;property id=&quot;20148&quot; value=&quot;5&quot;/&gt;&lt;property id=&quot;20300&quot; value=&quot;Slide 34 - &amp;quot;How “Status” Affects Counting Credits: B.3&amp;quot;&quot;/&gt;&lt;property id=&quot;20307&quot; value=&quot;309&quot;/&gt;&lt;/object&gt;&lt;object type=&quot;3&quot; unique_id=&quot;10037&quot;&gt;&lt;property id=&quot;20148&quot; value=&quot;5&quot;/&gt;&lt;property id=&quot;20300&quot; value=&quot;Slide 35&quot;/&gt;&lt;property id=&quot;20307&quot; value=&quot;292&quot;/&gt;&lt;/object&gt;&lt;object type=&quot;3&quot; unique_id=&quot;10038&quot;&gt;&lt;property id=&quot;20148&quot; value=&quot;5&quot;/&gt;&lt;property id=&quot;20300&quot; value=&quot;Slide 36&quot;/&gt;&lt;property id=&quot;20307&quot; value=&quot;278&quot;/&gt;&lt;/object&gt;&lt;object type=&quot;3&quot; unique_id=&quot;10039&quot;&gt;&lt;property id=&quot;20148&quot; value=&quot;5&quot;/&gt;&lt;property id=&quot;20300&quot; value=&quot;Slide 37 - &amp;quot;Knowledge Check #1&amp;quot;&quot;/&gt;&lt;property id=&quot;20307&quot; value=&quot;322&quot;/&gt;&lt;/object&gt;&lt;object type=&quot;3&quot; unique_id=&quot;10040&quot;&gt;&lt;property id=&quot;20148&quot; value=&quot;5&quot;/&gt;&lt;property id=&quot;20300&quot; value=&quot;Slide 38 - &amp;quot;Knowledge Check #2&amp;quot;&quot;/&gt;&lt;property id=&quot;20307&quot; value=&quot;318&quot;/&gt;&lt;/object&gt;&lt;object type=&quot;3&quot; unique_id=&quot;10041&quot;&gt;&lt;property id=&quot;20148&quot; value=&quot;5&quot;/&gt;&lt;property id=&quot;20300&quot; value=&quot;Slide 39 - &amp;quot;Knowledge Check #3&amp;quot;&quot;/&gt;&lt;property id=&quot;20307&quot; value=&quot;319&quot;/&gt;&lt;/object&gt;&lt;object type=&quot;3&quot; unique_id=&quot;10042&quot;&gt;&lt;property id=&quot;20148&quot; value=&quot;5&quot;/&gt;&lt;property id=&quot;20300&quot; value=&quot;Slide 40 - &amp;quot;Knowledge Check #4&amp;quot;&quot;/&gt;&lt;property id=&quot;20307&quot; value=&quot;321&quot;/&gt;&lt;/object&gt;&lt;object type=&quot;3&quot; unique_id=&quot;10043&quot;&gt;&lt;property id=&quot;20148&quot; value=&quot;5&quot;/&gt;&lt;property id=&quot;20300&quot; value=&quot;Slide 41&quot;/&gt;&lt;property id=&quot;20307&quot; value=&quot;281&quot;/&gt;&lt;/object&gt;&lt;/object&gt;&lt;object type=&quot;8&quot; unique_id=&quot;10086&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1360</TotalTime>
  <Words>1867</Words>
  <Application>Microsoft Office PowerPoint</Application>
  <PresentationFormat>On-screen Show (4:3)</PresentationFormat>
  <Paragraphs>294</Paragraphs>
  <Slides>41</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Microsoft YaHei UI</vt:lpstr>
      <vt:lpstr>Aharoni</vt:lpstr>
      <vt:lpstr>Arial</vt:lpstr>
      <vt:lpstr>Britannic Bold</vt:lpstr>
      <vt:lpstr>Calibri</vt:lpstr>
      <vt:lpstr>Cooper Black</vt:lpstr>
      <vt:lpstr>Elephant</vt:lpstr>
      <vt:lpstr>Franklin Gothic Demi</vt:lpstr>
      <vt:lpstr>Franklin Gothic Medium</vt:lpstr>
      <vt:lpstr>Goudy Old Style</vt:lpstr>
      <vt:lpstr>Wingdings 2</vt:lpstr>
      <vt:lpstr>Office Theme</vt:lpstr>
      <vt:lpstr>TAACCCT Performance Reporting Q&amp;A:  . </vt:lpstr>
      <vt:lpstr>Presenters</vt:lpstr>
      <vt:lpstr>TAACCCT Performance Reporting Key Resources</vt:lpstr>
      <vt:lpstr>Today’s Agenda</vt:lpstr>
      <vt:lpstr>Question #1:</vt:lpstr>
      <vt:lpstr>Response #1</vt:lpstr>
      <vt:lpstr>PowerPoint Presentation</vt:lpstr>
      <vt:lpstr>Question #2:</vt:lpstr>
      <vt:lpstr>Response #2</vt:lpstr>
      <vt:lpstr>Question #3:</vt:lpstr>
      <vt:lpstr>Response #3</vt:lpstr>
      <vt:lpstr>Tracking Outcomes Prior to Exit:</vt:lpstr>
      <vt:lpstr>Types of Outcomes</vt:lpstr>
      <vt:lpstr>Status Outcomes:</vt:lpstr>
      <vt:lpstr>Participant Status</vt:lpstr>
      <vt:lpstr>Status Outcome B.2: Completion</vt:lpstr>
      <vt:lpstr>Status Outcome B.3: Retained in a TAACCCT Program</vt:lpstr>
      <vt:lpstr>Status Outcome B.4: Retained in a Non-TAACCCT Program</vt:lpstr>
      <vt:lpstr>Status Result:   No Longer Enrolled</vt:lpstr>
      <vt:lpstr>PowerPoint Presentation</vt:lpstr>
      <vt:lpstr>In-School Outcomes:</vt:lpstr>
      <vt:lpstr>Two Types of In-School Outcomes</vt:lpstr>
      <vt:lpstr>Which Credits Count</vt:lpstr>
      <vt:lpstr>How to Count Credits</vt:lpstr>
      <vt:lpstr>Which Credentials Count</vt:lpstr>
      <vt:lpstr>What is Industry-Recognized?</vt:lpstr>
      <vt:lpstr>How to Count Credential Types:  The Big Picture </vt:lpstr>
      <vt:lpstr>How to Count Credentials Annually</vt:lpstr>
      <vt:lpstr>Example:  End of the Year Credential Rack-Up</vt:lpstr>
      <vt:lpstr>PowerPoint Presentation</vt:lpstr>
      <vt:lpstr>How “Status” Affects Counting Credits and Credentials: B.2</vt:lpstr>
      <vt:lpstr>How “Status” Affects Counting Credits: B.4</vt:lpstr>
      <vt:lpstr>How “Status” Affects Counting Credits: Exit from Institution</vt:lpstr>
      <vt:lpstr>How “Status” Affects Counting Credits: B.3</vt:lpstr>
      <vt:lpstr>PowerPoint Presentation</vt:lpstr>
      <vt:lpstr>PowerPoint Presentation</vt:lpstr>
      <vt:lpstr>Knowledge Check #1</vt:lpstr>
      <vt:lpstr>Knowledge Check #2</vt:lpstr>
      <vt:lpstr>Knowledge Check #3</vt:lpstr>
      <vt:lpstr>Knowledge Check #4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Industry-Recognized Credentials</dc:title>
  <dc:creator>Kristen Milstead</dc:creator>
  <cp:lastModifiedBy>Laura Casertano</cp:lastModifiedBy>
  <cp:revision>78</cp:revision>
  <dcterms:created xsi:type="dcterms:W3CDTF">2017-06-01T14:33:12Z</dcterms:created>
  <dcterms:modified xsi:type="dcterms:W3CDTF">2017-06-29T16:09:08Z</dcterms:modified>
</cp:coreProperties>
</file>