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</p:sldMasterIdLst>
  <p:notesMasterIdLst>
    <p:notesMasterId r:id="rId51"/>
  </p:notesMasterIdLst>
  <p:sldIdLst>
    <p:sldId id="348" r:id="rId3"/>
    <p:sldId id="374" r:id="rId4"/>
    <p:sldId id="396" r:id="rId5"/>
    <p:sldId id="313" r:id="rId6"/>
    <p:sldId id="314" r:id="rId7"/>
    <p:sldId id="382" r:id="rId8"/>
    <p:sldId id="315" r:id="rId9"/>
    <p:sldId id="316" r:id="rId10"/>
    <p:sldId id="381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80" r:id="rId29"/>
    <p:sldId id="334" r:id="rId30"/>
    <p:sldId id="383" r:id="rId31"/>
    <p:sldId id="384" r:id="rId32"/>
    <p:sldId id="385" r:id="rId33"/>
    <p:sldId id="386" r:id="rId34"/>
    <p:sldId id="387" r:id="rId35"/>
    <p:sldId id="388" r:id="rId36"/>
    <p:sldId id="389" r:id="rId37"/>
    <p:sldId id="390" r:id="rId38"/>
    <p:sldId id="391" r:id="rId39"/>
    <p:sldId id="392" r:id="rId40"/>
    <p:sldId id="393" r:id="rId41"/>
    <p:sldId id="394" r:id="rId42"/>
    <p:sldId id="395" r:id="rId43"/>
    <p:sldId id="339" r:id="rId44"/>
    <p:sldId id="340" r:id="rId45"/>
    <p:sldId id="342" r:id="rId46"/>
    <p:sldId id="343" r:id="rId47"/>
    <p:sldId id="344" r:id="rId48"/>
    <p:sldId id="350" r:id="rId49"/>
    <p:sldId id="345" r:id="rId50"/>
  </p:sldIdLst>
  <p:sldSz cx="9144000" cy="6858000" type="screen4x3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ank" initials="F" lastIdx="7" clrIdx="0"/>
  <p:cmAuthor id="1" name="Keenan, Cheryl" initials="KC" lastIdx="1" clrIdx="1"/>
  <p:cmAuthor id="2" name="tompoe.winston" initials="WT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43" autoAdjust="0"/>
    <p:restoredTop sz="76766" autoAdjust="0"/>
  </p:normalViewPr>
  <p:slideViewPr>
    <p:cSldViewPr snapToGrid="0">
      <p:cViewPr varScale="1">
        <p:scale>
          <a:sx n="55" d="100"/>
          <a:sy n="55" d="100"/>
        </p:scale>
        <p:origin x="132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8958"/>
    </p:cViewPr>
  </p:sorterViewPr>
  <p:notesViewPr>
    <p:cSldViewPr snapToGrid="0">
      <p:cViewPr>
        <p:scale>
          <a:sx n="100" d="100"/>
          <a:sy n="100" d="100"/>
        </p:scale>
        <p:origin x="2952" y="-24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599C73-F155-4B45-831F-9D296661605E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D6959673-A590-411B-BA83-D16CB3277D4D}">
      <dgm:prSet phldrT="[Text]"/>
      <dgm:spPr/>
      <dgm:t>
        <a:bodyPr/>
        <a:lstStyle/>
        <a:p>
          <a:pPr algn="ctr"/>
          <a:r>
            <a:rPr lang="en-US" dirty="0"/>
            <a:t>Title 1-WIOA</a:t>
          </a:r>
        </a:p>
      </dgm:t>
    </dgm:pt>
    <dgm:pt modelId="{FC9BAE8E-D121-4531-AFDA-42D8280421AB}" type="parTrans" cxnId="{914B5F8C-E1C2-43FF-865B-2E894C3F5F85}">
      <dgm:prSet/>
      <dgm:spPr/>
      <dgm:t>
        <a:bodyPr/>
        <a:lstStyle/>
        <a:p>
          <a:endParaRPr lang="en-US"/>
        </a:p>
      </dgm:t>
    </dgm:pt>
    <dgm:pt modelId="{6BB0F321-C340-4A60-B1E5-E878EF940421}" type="sibTrans" cxnId="{914B5F8C-E1C2-43FF-865B-2E894C3F5F85}">
      <dgm:prSet/>
      <dgm:spPr/>
      <dgm:t>
        <a:bodyPr/>
        <a:lstStyle/>
        <a:p>
          <a:endParaRPr lang="en-US"/>
        </a:p>
      </dgm:t>
    </dgm:pt>
    <dgm:pt modelId="{929D1E37-E7F4-4E42-A591-9F785E7B6F99}">
      <dgm:prSet phldrT="[Text]"/>
      <dgm:spPr/>
      <dgm:t>
        <a:bodyPr/>
        <a:lstStyle/>
        <a:p>
          <a:pPr algn="ctr"/>
          <a:r>
            <a:rPr lang="en-US" dirty="0"/>
            <a:t>Title II-Adult Ed</a:t>
          </a:r>
        </a:p>
      </dgm:t>
    </dgm:pt>
    <dgm:pt modelId="{1537D881-C892-4416-B15A-86C024182DB7}" type="parTrans" cxnId="{16A26479-5433-466A-B53F-ED65D76346EB}">
      <dgm:prSet/>
      <dgm:spPr/>
      <dgm:t>
        <a:bodyPr/>
        <a:lstStyle/>
        <a:p>
          <a:endParaRPr lang="en-US"/>
        </a:p>
      </dgm:t>
    </dgm:pt>
    <dgm:pt modelId="{081F4191-6782-451D-B094-9C5FE8B1DFD2}" type="sibTrans" cxnId="{16A26479-5433-466A-B53F-ED65D76346EB}">
      <dgm:prSet/>
      <dgm:spPr/>
      <dgm:t>
        <a:bodyPr/>
        <a:lstStyle/>
        <a:p>
          <a:endParaRPr lang="en-US"/>
        </a:p>
      </dgm:t>
    </dgm:pt>
    <dgm:pt modelId="{8B7DC2B1-0F8B-433E-9A4D-76E073469AAF}">
      <dgm:prSet phldrT="[Text]"/>
      <dgm:spPr/>
      <dgm:t>
        <a:bodyPr/>
        <a:lstStyle/>
        <a:p>
          <a:pPr algn="ctr"/>
          <a:r>
            <a:rPr lang="en-US" dirty="0"/>
            <a:t>Title III-Wagner </a:t>
          </a:r>
          <a:r>
            <a:rPr lang="en-US" dirty="0" err="1"/>
            <a:t>Peyser</a:t>
          </a:r>
          <a:endParaRPr lang="en-US" dirty="0"/>
        </a:p>
      </dgm:t>
    </dgm:pt>
    <dgm:pt modelId="{1E8DD5B7-8884-45D2-B2C6-7BEE7EB87998}" type="parTrans" cxnId="{CB915556-1C2D-4E90-A331-B355FAA6B900}">
      <dgm:prSet/>
      <dgm:spPr/>
      <dgm:t>
        <a:bodyPr/>
        <a:lstStyle/>
        <a:p>
          <a:endParaRPr lang="en-US"/>
        </a:p>
      </dgm:t>
    </dgm:pt>
    <dgm:pt modelId="{15E2FD7B-DEF7-4425-83E6-906C75203DB2}" type="sibTrans" cxnId="{CB915556-1C2D-4E90-A331-B355FAA6B900}">
      <dgm:prSet/>
      <dgm:spPr/>
      <dgm:t>
        <a:bodyPr/>
        <a:lstStyle/>
        <a:p>
          <a:endParaRPr lang="en-US"/>
        </a:p>
      </dgm:t>
    </dgm:pt>
    <dgm:pt modelId="{D8E4CD94-CA1D-4EE3-850E-63678DF346ED}">
      <dgm:prSet/>
      <dgm:spPr/>
      <dgm:t>
        <a:bodyPr/>
        <a:lstStyle/>
        <a:p>
          <a:pPr algn="ctr"/>
          <a:r>
            <a:rPr lang="en-US" dirty="0"/>
            <a:t>Title IV-Voc Rehab.</a:t>
          </a:r>
        </a:p>
      </dgm:t>
    </dgm:pt>
    <dgm:pt modelId="{EE38C459-F873-48E8-8445-9DD9C8259D08}" type="parTrans" cxnId="{798A7D70-7ED3-4AA0-BC74-0AD74901D079}">
      <dgm:prSet/>
      <dgm:spPr/>
      <dgm:t>
        <a:bodyPr/>
        <a:lstStyle/>
        <a:p>
          <a:endParaRPr lang="en-US"/>
        </a:p>
      </dgm:t>
    </dgm:pt>
    <dgm:pt modelId="{09BAAA97-9A2A-400F-A0B1-DE07CACF5747}" type="sibTrans" cxnId="{798A7D70-7ED3-4AA0-BC74-0AD74901D079}">
      <dgm:prSet/>
      <dgm:spPr/>
      <dgm:t>
        <a:bodyPr/>
        <a:lstStyle/>
        <a:p>
          <a:endParaRPr lang="en-US"/>
        </a:p>
      </dgm:t>
    </dgm:pt>
    <dgm:pt modelId="{86880B2C-5F7E-41A0-91A8-8E6C21313EF3}" type="pres">
      <dgm:prSet presAssocID="{85599C73-F155-4B45-831F-9D296661605E}" presName="linear" presStyleCnt="0">
        <dgm:presLayoutVars>
          <dgm:animLvl val="lvl"/>
          <dgm:resizeHandles val="exact"/>
        </dgm:presLayoutVars>
      </dgm:prSet>
      <dgm:spPr/>
    </dgm:pt>
    <dgm:pt modelId="{FBB44891-233B-456E-B988-73D8035E670A}" type="pres">
      <dgm:prSet presAssocID="{D6959673-A590-411B-BA83-D16CB3277D4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9580D56-BA8C-41FE-9546-CD9A4C8480A2}" type="pres">
      <dgm:prSet presAssocID="{6BB0F321-C340-4A60-B1E5-E878EF940421}" presName="spacer" presStyleCnt="0"/>
      <dgm:spPr/>
    </dgm:pt>
    <dgm:pt modelId="{E07F65B2-EDA9-4231-99A3-24EBD4DA5798}" type="pres">
      <dgm:prSet presAssocID="{929D1E37-E7F4-4E42-A591-9F785E7B6F9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0FD7C9A-7E9D-400D-AC6D-DD64AB86DFB1}" type="pres">
      <dgm:prSet presAssocID="{081F4191-6782-451D-B094-9C5FE8B1DFD2}" presName="spacer" presStyleCnt="0"/>
      <dgm:spPr/>
    </dgm:pt>
    <dgm:pt modelId="{C8ED9B78-01FA-4AF5-805C-207329B69B26}" type="pres">
      <dgm:prSet presAssocID="{8B7DC2B1-0F8B-433E-9A4D-76E073469AA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0FB32EF-274C-45DF-A0F7-5E13E2F14D23}" type="pres">
      <dgm:prSet presAssocID="{15E2FD7B-DEF7-4425-83E6-906C75203DB2}" presName="spacer" presStyleCnt="0"/>
      <dgm:spPr/>
    </dgm:pt>
    <dgm:pt modelId="{688689B4-C25A-4A8A-B7EC-A031813D8634}" type="pres">
      <dgm:prSet presAssocID="{D8E4CD94-CA1D-4EE3-850E-63678DF346E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14B5F8C-E1C2-43FF-865B-2E894C3F5F85}" srcId="{85599C73-F155-4B45-831F-9D296661605E}" destId="{D6959673-A590-411B-BA83-D16CB3277D4D}" srcOrd="0" destOrd="0" parTransId="{FC9BAE8E-D121-4531-AFDA-42D8280421AB}" sibTransId="{6BB0F321-C340-4A60-B1E5-E878EF940421}"/>
    <dgm:cxn modelId="{CB915556-1C2D-4E90-A331-B355FAA6B900}" srcId="{85599C73-F155-4B45-831F-9D296661605E}" destId="{8B7DC2B1-0F8B-433E-9A4D-76E073469AAF}" srcOrd="2" destOrd="0" parTransId="{1E8DD5B7-8884-45D2-B2C6-7BEE7EB87998}" sibTransId="{15E2FD7B-DEF7-4425-83E6-906C75203DB2}"/>
    <dgm:cxn modelId="{ECDA3B37-D2B7-46D5-8963-C352E7B3212D}" type="presOf" srcId="{8B7DC2B1-0F8B-433E-9A4D-76E073469AAF}" destId="{C8ED9B78-01FA-4AF5-805C-207329B69B26}" srcOrd="0" destOrd="0" presId="urn:microsoft.com/office/officeart/2005/8/layout/vList2"/>
    <dgm:cxn modelId="{3FED79FA-E3AF-4068-9224-2D4338292687}" type="presOf" srcId="{D8E4CD94-CA1D-4EE3-850E-63678DF346ED}" destId="{688689B4-C25A-4A8A-B7EC-A031813D8634}" srcOrd="0" destOrd="0" presId="urn:microsoft.com/office/officeart/2005/8/layout/vList2"/>
    <dgm:cxn modelId="{BDF84E71-BEA8-48D1-9FEB-FFB53083178C}" type="presOf" srcId="{D6959673-A590-411B-BA83-D16CB3277D4D}" destId="{FBB44891-233B-456E-B988-73D8035E670A}" srcOrd="0" destOrd="0" presId="urn:microsoft.com/office/officeart/2005/8/layout/vList2"/>
    <dgm:cxn modelId="{798A7D70-7ED3-4AA0-BC74-0AD74901D079}" srcId="{85599C73-F155-4B45-831F-9D296661605E}" destId="{D8E4CD94-CA1D-4EE3-850E-63678DF346ED}" srcOrd="3" destOrd="0" parTransId="{EE38C459-F873-48E8-8445-9DD9C8259D08}" sibTransId="{09BAAA97-9A2A-400F-A0B1-DE07CACF5747}"/>
    <dgm:cxn modelId="{16A26479-5433-466A-B53F-ED65D76346EB}" srcId="{85599C73-F155-4B45-831F-9D296661605E}" destId="{929D1E37-E7F4-4E42-A591-9F785E7B6F99}" srcOrd="1" destOrd="0" parTransId="{1537D881-C892-4416-B15A-86C024182DB7}" sibTransId="{081F4191-6782-451D-B094-9C5FE8B1DFD2}"/>
    <dgm:cxn modelId="{405996C6-9646-4517-9038-9107E81579ED}" type="presOf" srcId="{929D1E37-E7F4-4E42-A591-9F785E7B6F99}" destId="{E07F65B2-EDA9-4231-99A3-24EBD4DA5798}" srcOrd="0" destOrd="0" presId="urn:microsoft.com/office/officeart/2005/8/layout/vList2"/>
    <dgm:cxn modelId="{680D25D5-34CE-4A08-B4D0-D1DB37188444}" type="presOf" srcId="{85599C73-F155-4B45-831F-9D296661605E}" destId="{86880B2C-5F7E-41A0-91A8-8E6C21313EF3}" srcOrd="0" destOrd="0" presId="urn:microsoft.com/office/officeart/2005/8/layout/vList2"/>
    <dgm:cxn modelId="{C152A63C-82DD-467F-957C-9C1E5F64D8A5}" type="presParOf" srcId="{86880B2C-5F7E-41A0-91A8-8E6C21313EF3}" destId="{FBB44891-233B-456E-B988-73D8035E670A}" srcOrd="0" destOrd="0" presId="urn:microsoft.com/office/officeart/2005/8/layout/vList2"/>
    <dgm:cxn modelId="{07130CEE-75A4-459F-A17F-A27F23B3272F}" type="presParOf" srcId="{86880B2C-5F7E-41A0-91A8-8E6C21313EF3}" destId="{09580D56-BA8C-41FE-9546-CD9A4C8480A2}" srcOrd="1" destOrd="0" presId="urn:microsoft.com/office/officeart/2005/8/layout/vList2"/>
    <dgm:cxn modelId="{9579F197-0EDF-435B-850F-D7F1B6546056}" type="presParOf" srcId="{86880B2C-5F7E-41A0-91A8-8E6C21313EF3}" destId="{E07F65B2-EDA9-4231-99A3-24EBD4DA5798}" srcOrd="2" destOrd="0" presId="urn:microsoft.com/office/officeart/2005/8/layout/vList2"/>
    <dgm:cxn modelId="{44538FBA-D954-4065-9AD4-8130E5FBB480}" type="presParOf" srcId="{86880B2C-5F7E-41A0-91A8-8E6C21313EF3}" destId="{30FD7C9A-7E9D-400D-AC6D-DD64AB86DFB1}" srcOrd="3" destOrd="0" presId="urn:microsoft.com/office/officeart/2005/8/layout/vList2"/>
    <dgm:cxn modelId="{629812FA-44C4-460B-97E4-AF05517C6B18}" type="presParOf" srcId="{86880B2C-5F7E-41A0-91A8-8E6C21313EF3}" destId="{C8ED9B78-01FA-4AF5-805C-207329B69B26}" srcOrd="4" destOrd="0" presId="urn:microsoft.com/office/officeart/2005/8/layout/vList2"/>
    <dgm:cxn modelId="{C973D2C5-7A11-4597-B6FE-73F9D7FB4B90}" type="presParOf" srcId="{86880B2C-5F7E-41A0-91A8-8E6C21313EF3}" destId="{C0FB32EF-274C-45DF-A0F7-5E13E2F14D23}" srcOrd="5" destOrd="0" presId="urn:microsoft.com/office/officeart/2005/8/layout/vList2"/>
    <dgm:cxn modelId="{64441E5D-059B-4F3E-B4D4-E896C497A197}" type="presParOf" srcId="{86880B2C-5F7E-41A0-91A8-8E6C21313EF3}" destId="{688689B4-C25A-4A8A-B7EC-A031813D863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599C73-F155-4B45-831F-9D296661605E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D6959673-A590-411B-BA83-D16CB3277D4D}">
      <dgm:prSet phldrT="[Text]" custT="1"/>
      <dgm:spPr/>
      <dgm:t>
        <a:bodyPr/>
        <a:lstStyle/>
        <a:p>
          <a:pPr algn="ctr"/>
          <a:r>
            <a:rPr lang="en-US" sz="1600" dirty="0"/>
            <a:t>Job Corps</a:t>
          </a:r>
        </a:p>
      </dgm:t>
    </dgm:pt>
    <dgm:pt modelId="{FC9BAE8E-D121-4531-AFDA-42D8280421AB}" type="parTrans" cxnId="{914B5F8C-E1C2-43FF-865B-2E894C3F5F85}">
      <dgm:prSet/>
      <dgm:spPr/>
      <dgm:t>
        <a:bodyPr/>
        <a:lstStyle/>
        <a:p>
          <a:endParaRPr lang="en-US"/>
        </a:p>
      </dgm:t>
    </dgm:pt>
    <dgm:pt modelId="{6BB0F321-C340-4A60-B1E5-E878EF940421}" type="sibTrans" cxnId="{914B5F8C-E1C2-43FF-865B-2E894C3F5F85}">
      <dgm:prSet/>
      <dgm:spPr/>
      <dgm:t>
        <a:bodyPr/>
        <a:lstStyle/>
        <a:p>
          <a:endParaRPr lang="en-US"/>
        </a:p>
      </dgm:t>
    </dgm:pt>
    <dgm:pt modelId="{929D1E37-E7F4-4E42-A591-9F785E7B6F99}">
      <dgm:prSet phldrT="[Text]" custT="1"/>
      <dgm:spPr/>
      <dgm:t>
        <a:bodyPr/>
        <a:lstStyle/>
        <a:p>
          <a:pPr algn="ctr"/>
          <a:r>
            <a:rPr lang="en-US" sz="1600" dirty="0"/>
            <a:t>SCSEP</a:t>
          </a:r>
        </a:p>
      </dgm:t>
    </dgm:pt>
    <dgm:pt modelId="{1537D881-C892-4416-B15A-86C024182DB7}" type="parTrans" cxnId="{16A26479-5433-466A-B53F-ED65D76346EB}">
      <dgm:prSet/>
      <dgm:spPr/>
      <dgm:t>
        <a:bodyPr/>
        <a:lstStyle/>
        <a:p>
          <a:endParaRPr lang="en-US"/>
        </a:p>
      </dgm:t>
    </dgm:pt>
    <dgm:pt modelId="{081F4191-6782-451D-B094-9C5FE8B1DFD2}" type="sibTrans" cxnId="{16A26479-5433-466A-B53F-ED65D76346EB}">
      <dgm:prSet/>
      <dgm:spPr/>
      <dgm:t>
        <a:bodyPr/>
        <a:lstStyle/>
        <a:p>
          <a:endParaRPr lang="en-US"/>
        </a:p>
      </dgm:t>
    </dgm:pt>
    <dgm:pt modelId="{8B7DC2B1-0F8B-433E-9A4D-76E073469AAF}">
      <dgm:prSet phldrT="[Text]" custT="1"/>
      <dgm:spPr/>
      <dgm:t>
        <a:bodyPr/>
        <a:lstStyle/>
        <a:p>
          <a:pPr algn="ctr"/>
          <a:r>
            <a:rPr lang="en-US" sz="1600" dirty="0"/>
            <a:t>Vets-LVER</a:t>
          </a:r>
        </a:p>
      </dgm:t>
    </dgm:pt>
    <dgm:pt modelId="{1E8DD5B7-8884-45D2-B2C6-7BEE7EB87998}" type="parTrans" cxnId="{CB915556-1C2D-4E90-A331-B355FAA6B900}">
      <dgm:prSet/>
      <dgm:spPr/>
      <dgm:t>
        <a:bodyPr/>
        <a:lstStyle/>
        <a:p>
          <a:endParaRPr lang="en-US"/>
        </a:p>
      </dgm:t>
    </dgm:pt>
    <dgm:pt modelId="{15E2FD7B-DEF7-4425-83E6-906C75203DB2}" type="sibTrans" cxnId="{CB915556-1C2D-4E90-A331-B355FAA6B900}">
      <dgm:prSet/>
      <dgm:spPr/>
      <dgm:t>
        <a:bodyPr/>
        <a:lstStyle/>
        <a:p>
          <a:endParaRPr lang="en-US"/>
        </a:p>
      </dgm:t>
    </dgm:pt>
    <dgm:pt modelId="{D8E4CD94-CA1D-4EE3-850E-63678DF346ED}">
      <dgm:prSet custT="1"/>
      <dgm:spPr/>
      <dgm:t>
        <a:bodyPr/>
        <a:lstStyle/>
        <a:p>
          <a:pPr algn="ctr"/>
          <a:r>
            <a:rPr lang="en-US" sz="1600" dirty="0"/>
            <a:t>Vet-DVOP</a:t>
          </a:r>
        </a:p>
      </dgm:t>
    </dgm:pt>
    <dgm:pt modelId="{EE38C459-F873-48E8-8445-9DD9C8259D08}" type="parTrans" cxnId="{798A7D70-7ED3-4AA0-BC74-0AD74901D079}">
      <dgm:prSet/>
      <dgm:spPr/>
      <dgm:t>
        <a:bodyPr/>
        <a:lstStyle/>
        <a:p>
          <a:endParaRPr lang="en-US"/>
        </a:p>
      </dgm:t>
    </dgm:pt>
    <dgm:pt modelId="{09BAAA97-9A2A-400F-A0B1-DE07CACF5747}" type="sibTrans" cxnId="{798A7D70-7ED3-4AA0-BC74-0AD74901D079}">
      <dgm:prSet/>
      <dgm:spPr/>
      <dgm:t>
        <a:bodyPr/>
        <a:lstStyle/>
        <a:p>
          <a:endParaRPr lang="en-US"/>
        </a:p>
      </dgm:t>
    </dgm:pt>
    <dgm:pt modelId="{86880B2C-5F7E-41A0-91A8-8E6C21313EF3}" type="pres">
      <dgm:prSet presAssocID="{85599C73-F155-4B45-831F-9D296661605E}" presName="linear" presStyleCnt="0">
        <dgm:presLayoutVars>
          <dgm:animLvl val="lvl"/>
          <dgm:resizeHandles val="exact"/>
        </dgm:presLayoutVars>
      </dgm:prSet>
      <dgm:spPr/>
    </dgm:pt>
    <dgm:pt modelId="{FBB44891-233B-456E-B988-73D8035E670A}" type="pres">
      <dgm:prSet presAssocID="{D6959673-A590-411B-BA83-D16CB3277D4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9580D56-BA8C-41FE-9546-CD9A4C8480A2}" type="pres">
      <dgm:prSet presAssocID="{6BB0F321-C340-4A60-B1E5-E878EF940421}" presName="spacer" presStyleCnt="0"/>
      <dgm:spPr/>
    </dgm:pt>
    <dgm:pt modelId="{E07F65B2-EDA9-4231-99A3-24EBD4DA5798}" type="pres">
      <dgm:prSet presAssocID="{929D1E37-E7F4-4E42-A591-9F785E7B6F9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0FD7C9A-7E9D-400D-AC6D-DD64AB86DFB1}" type="pres">
      <dgm:prSet presAssocID="{081F4191-6782-451D-B094-9C5FE8B1DFD2}" presName="spacer" presStyleCnt="0"/>
      <dgm:spPr/>
    </dgm:pt>
    <dgm:pt modelId="{C8ED9B78-01FA-4AF5-805C-207329B69B26}" type="pres">
      <dgm:prSet presAssocID="{8B7DC2B1-0F8B-433E-9A4D-76E073469AA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0FB32EF-274C-45DF-A0F7-5E13E2F14D23}" type="pres">
      <dgm:prSet presAssocID="{15E2FD7B-DEF7-4425-83E6-906C75203DB2}" presName="spacer" presStyleCnt="0"/>
      <dgm:spPr/>
    </dgm:pt>
    <dgm:pt modelId="{688689B4-C25A-4A8A-B7EC-A031813D8634}" type="pres">
      <dgm:prSet presAssocID="{D8E4CD94-CA1D-4EE3-850E-63678DF346E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4F46E09-2593-4207-9392-8950A2E67E97}" type="presOf" srcId="{8B7DC2B1-0F8B-433E-9A4D-76E073469AAF}" destId="{C8ED9B78-01FA-4AF5-805C-207329B69B26}" srcOrd="0" destOrd="0" presId="urn:microsoft.com/office/officeart/2005/8/layout/vList2"/>
    <dgm:cxn modelId="{798A7D70-7ED3-4AA0-BC74-0AD74901D079}" srcId="{85599C73-F155-4B45-831F-9D296661605E}" destId="{D8E4CD94-CA1D-4EE3-850E-63678DF346ED}" srcOrd="3" destOrd="0" parTransId="{EE38C459-F873-48E8-8445-9DD9C8259D08}" sibTransId="{09BAAA97-9A2A-400F-A0B1-DE07CACF5747}"/>
    <dgm:cxn modelId="{16A26479-5433-466A-B53F-ED65D76346EB}" srcId="{85599C73-F155-4B45-831F-9D296661605E}" destId="{929D1E37-E7F4-4E42-A591-9F785E7B6F99}" srcOrd="1" destOrd="0" parTransId="{1537D881-C892-4416-B15A-86C024182DB7}" sibTransId="{081F4191-6782-451D-B094-9C5FE8B1DFD2}"/>
    <dgm:cxn modelId="{9ECF9A3F-319D-4051-880D-CEF7A81B5724}" type="presOf" srcId="{85599C73-F155-4B45-831F-9D296661605E}" destId="{86880B2C-5F7E-41A0-91A8-8E6C21313EF3}" srcOrd="0" destOrd="0" presId="urn:microsoft.com/office/officeart/2005/8/layout/vList2"/>
    <dgm:cxn modelId="{A7F69B28-5492-4B42-977B-418900A314E5}" type="presOf" srcId="{929D1E37-E7F4-4E42-A591-9F785E7B6F99}" destId="{E07F65B2-EDA9-4231-99A3-24EBD4DA5798}" srcOrd="0" destOrd="0" presId="urn:microsoft.com/office/officeart/2005/8/layout/vList2"/>
    <dgm:cxn modelId="{FD89606B-8776-4EDF-82AF-7F34215A08BC}" type="presOf" srcId="{D8E4CD94-CA1D-4EE3-850E-63678DF346ED}" destId="{688689B4-C25A-4A8A-B7EC-A031813D8634}" srcOrd="0" destOrd="0" presId="urn:microsoft.com/office/officeart/2005/8/layout/vList2"/>
    <dgm:cxn modelId="{CB915556-1C2D-4E90-A331-B355FAA6B900}" srcId="{85599C73-F155-4B45-831F-9D296661605E}" destId="{8B7DC2B1-0F8B-433E-9A4D-76E073469AAF}" srcOrd="2" destOrd="0" parTransId="{1E8DD5B7-8884-45D2-B2C6-7BEE7EB87998}" sibTransId="{15E2FD7B-DEF7-4425-83E6-906C75203DB2}"/>
    <dgm:cxn modelId="{914B5F8C-E1C2-43FF-865B-2E894C3F5F85}" srcId="{85599C73-F155-4B45-831F-9D296661605E}" destId="{D6959673-A590-411B-BA83-D16CB3277D4D}" srcOrd="0" destOrd="0" parTransId="{FC9BAE8E-D121-4531-AFDA-42D8280421AB}" sibTransId="{6BB0F321-C340-4A60-B1E5-E878EF940421}"/>
    <dgm:cxn modelId="{94A3EF66-9221-4F59-8088-7CE32D80B4DF}" type="presOf" srcId="{D6959673-A590-411B-BA83-D16CB3277D4D}" destId="{FBB44891-233B-456E-B988-73D8035E670A}" srcOrd="0" destOrd="0" presId="urn:microsoft.com/office/officeart/2005/8/layout/vList2"/>
    <dgm:cxn modelId="{E3BFD1A0-E7A6-4F18-9B01-698A5D08742E}" type="presParOf" srcId="{86880B2C-5F7E-41A0-91A8-8E6C21313EF3}" destId="{FBB44891-233B-456E-B988-73D8035E670A}" srcOrd="0" destOrd="0" presId="urn:microsoft.com/office/officeart/2005/8/layout/vList2"/>
    <dgm:cxn modelId="{A63BBB57-1772-44DB-9BC3-60D8FFA5EAAC}" type="presParOf" srcId="{86880B2C-5F7E-41A0-91A8-8E6C21313EF3}" destId="{09580D56-BA8C-41FE-9546-CD9A4C8480A2}" srcOrd="1" destOrd="0" presId="urn:microsoft.com/office/officeart/2005/8/layout/vList2"/>
    <dgm:cxn modelId="{FB8A09E6-54D7-42AF-A5FF-DB41BAEF3068}" type="presParOf" srcId="{86880B2C-5F7E-41A0-91A8-8E6C21313EF3}" destId="{E07F65B2-EDA9-4231-99A3-24EBD4DA5798}" srcOrd="2" destOrd="0" presId="urn:microsoft.com/office/officeart/2005/8/layout/vList2"/>
    <dgm:cxn modelId="{590E5D1E-8333-43DE-8D3D-A3C5CEDC9EA7}" type="presParOf" srcId="{86880B2C-5F7E-41A0-91A8-8E6C21313EF3}" destId="{30FD7C9A-7E9D-400D-AC6D-DD64AB86DFB1}" srcOrd="3" destOrd="0" presId="urn:microsoft.com/office/officeart/2005/8/layout/vList2"/>
    <dgm:cxn modelId="{19551354-9B0C-405B-BC78-93E68867CA5D}" type="presParOf" srcId="{86880B2C-5F7E-41A0-91A8-8E6C21313EF3}" destId="{C8ED9B78-01FA-4AF5-805C-207329B69B26}" srcOrd="4" destOrd="0" presId="urn:microsoft.com/office/officeart/2005/8/layout/vList2"/>
    <dgm:cxn modelId="{E1BA28E6-51B7-4507-BB3B-8670A360D67B}" type="presParOf" srcId="{86880B2C-5F7E-41A0-91A8-8E6C21313EF3}" destId="{C0FB32EF-274C-45DF-A0F7-5E13E2F14D23}" srcOrd="5" destOrd="0" presId="urn:microsoft.com/office/officeart/2005/8/layout/vList2"/>
    <dgm:cxn modelId="{1F90A7D7-641C-4C98-8787-58F4B73C1989}" type="presParOf" srcId="{86880B2C-5F7E-41A0-91A8-8E6C21313EF3}" destId="{688689B4-C25A-4A8A-B7EC-A031813D863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599C73-F155-4B45-831F-9D296661605E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D6959673-A590-411B-BA83-D16CB3277D4D}">
      <dgm:prSet phldrT="[Text]"/>
      <dgm:spPr/>
      <dgm:t>
        <a:bodyPr/>
        <a:lstStyle/>
        <a:p>
          <a:pPr algn="ctr"/>
          <a:r>
            <a:rPr lang="en-US" dirty="0"/>
            <a:t>Unemployment</a:t>
          </a:r>
        </a:p>
        <a:p>
          <a:pPr algn="ctr"/>
          <a:r>
            <a:rPr lang="en-US" dirty="0"/>
            <a:t>Insurance</a:t>
          </a:r>
        </a:p>
      </dgm:t>
    </dgm:pt>
    <dgm:pt modelId="{FC9BAE8E-D121-4531-AFDA-42D8280421AB}" type="parTrans" cxnId="{914B5F8C-E1C2-43FF-865B-2E894C3F5F85}">
      <dgm:prSet/>
      <dgm:spPr/>
      <dgm:t>
        <a:bodyPr/>
        <a:lstStyle/>
        <a:p>
          <a:endParaRPr lang="en-US"/>
        </a:p>
      </dgm:t>
    </dgm:pt>
    <dgm:pt modelId="{6BB0F321-C340-4A60-B1E5-E878EF940421}" type="sibTrans" cxnId="{914B5F8C-E1C2-43FF-865B-2E894C3F5F85}">
      <dgm:prSet/>
      <dgm:spPr/>
      <dgm:t>
        <a:bodyPr/>
        <a:lstStyle/>
        <a:p>
          <a:endParaRPr lang="en-US"/>
        </a:p>
      </dgm:t>
    </dgm:pt>
    <dgm:pt modelId="{929D1E37-E7F4-4E42-A591-9F785E7B6F99}">
      <dgm:prSet phldrT="[Text]" custT="1"/>
      <dgm:spPr/>
      <dgm:t>
        <a:bodyPr/>
        <a:lstStyle/>
        <a:p>
          <a:pPr algn="ctr"/>
          <a:r>
            <a:rPr lang="en-US" sz="1600" dirty="0"/>
            <a:t>TANF</a:t>
          </a:r>
        </a:p>
      </dgm:t>
    </dgm:pt>
    <dgm:pt modelId="{1537D881-C892-4416-B15A-86C024182DB7}" type="parTrans" cxnId="{16A26479-5433-466A-B53F-ED65D76346EB}">
      <dgm:prSet/>
      <dgm:spPr/>
      <dgm:t>
        <a:bodyPr/>
        <a:lstStyle/>
        <a:p>
          <a:endParaRPr lang="en-US"/>
        </a:p>
      </dgm:t>
    </dgm:pt>
    <dgm:pt modelId="{081F4191-6782-451D-B094-9C5FE8B1DFD2}" type="sibTrans" cxnId="{16A26479-5433-466A-B53F-ED65D76346EB}">
      <dgm:prSet/>
      <dgm:spPr/>
      <dgm:t>
        <a:bodyPr/>
        <a:lstStyle/>
        <a:p>
          <a:endParaRPr lang="en-US"/>
        </a:p>
      </dgm:t>
    </dgm:pt>
    <dgm:pt modelId="{8B7DC2B1-0F8B-433E-9A4D-76E073469AAF}">
      <dgm:prSet phldrT="[Text]" custT="1"/>
      <dgm:spPr/>
      <dgm:t>
        <a:bodyPr/>
        <a:lstStyle/>
        <a:p>
          <a:pPr algn="ctr"/>
          <a:r>
            <a:rPr lang="en-US" sz="1600" dirty="0"/>
            <a:t>Ticket to Work</a:t>
          </a:r>
        </a:p>
      </dgm:t>
    </dgm:pt>
    <dgm:pt modelId="{1E8DD5B7-8884-45D2-B2C6-7BEE7EB87998}" type="parTrans" cxnId="{CB915556-1C2D-4E90-A331-B355FAA6B900}">
      <dgm:prSet/>
      <dgm:spPr/>
      <dgm:t>
        <a:bodyPr/>
        <a:lstStyle/>
        <a:p>
          <a:endParaRPr lang="en-US"/>
        </a:p>
      </dgm:t>
    </dgm:pt>
    <dgm:pt modelId="{15E2FD7B-DEF7-4425-83E6-906C75203DB2}" type="sibTrans" cxnId="{CB915556-1C2D-4E90-A331-B355FAA6B900}">
      <dgm:prSet/>
      <dgm:spPr/>
      <dgm:t>
        <a:bodyPr/>
        <a:lstStyle/>
        <a:p>
          <a:endParaRPr lang="en-US"/>
        </a:p>
      </dgm:t>
    </dgm:pt>
    <dgm:pt modelId="{D8E4CD94-CA1D-4EE3-850E-63678DF346ED}">
      <dgm:prSet custT="1"/>
      <dgm:spPr/>
      <dgm:t>
        <a:bodyPr/>
        <a:lstStyle/>
        <a:p>
          <a:pPr algn="ctr"/>
          <a:r>
            <a:rPr lang="en-US" sz="1600" dirty="0"/>
            <a:t>RESEA</a:t>
          </a:r>
        </a:p>
      </dgm:t>
    </dgm:pt>
    <dgm:pt modelId="{EE38C459-F873-48E8-8445-9DD9C8259D08}" type="parTrans" cxnId="{798A7D70-7ED3-4AA0-BC74-0AD74901D079}">
      <dgm:prSet/>
      <dgm:spPr/>
      <dgm:t>
        <a:bodyPr/>
        <a:lstStyle/>
        <a:p>
          <a:endParaRPr lang="en-US"/>
        </a:p>
      </dgm:t>
    </dgm:pt>
    <dgm:pt modelId="{09BAAA97-9A2A-400F-A0B1-DE07CACF5747}" type="sibTrans" cxnId="{798A7D70-7ED3-4AA0-BC74-0AD74901D079}">
      <dgm:prSet/>
      <dgm:spPr/>
      <dgm:t>
        <a:bodyPr/>
        <a:lstStyle/>
        <a:p>
          <a:endParaRPr lang="en-US"/>
        </a:p>
      </dgm:t>
    </dgm:pt>
    <dgm:pt modelId="{86880B2C-5F7E-41A0-91A8-8E6C21313EF3}" type="pres">
      <dgm:prSet presAssocID="{85599C73-F155-4B45-831F-9D296661605E}" presName="linear" presStyleCnt="0">
        <dgm:presLayoutVars>
          <dgm:animLvl val="lvl"/>
          <dgm:resizeHandles val="exact"/>
        </dgm:presLayoutVars>
      </dgm:prSet>
      <dgm:spPr/>
    </dgm:pt>
    <dgm:pt modelId="{FBB44891-233B-456E-B988-73D8035E670A}" type="pres">
      <dgm:prSet presAssocID="{D6959673-A590-411B-BA83-D16CB3277D4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9580D56-BA8C-41FE-9546-CD9A4C8480A2}" type="pres">
      <dgm:prSet presAssocID="{6BB0F321-C340-4A60-B1E5-E878EF940421}" presName="spacer" presStyleCnt="0"/>
      <dgm:spPr/>
    </dgm:pt>
    <dgm:pt modelId="{E07F65B2-EDA9-4231-99A3-24EBD4DA5798}" type="pres">
      <dgm:prSet presAssocID="{929D1E37-E7F4-4E42-A591-9F785E7B6F9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0FD7C9A-7E9D-400D-AC6D-DD64AB86DFB1}" type="pres">
      <dgm:prSet presAssocID="{081F4191-6782-451D-B094-9C5FE8B1DFD2}" presName="spacer" presStyleCnt="0"/>
      <dgm:spPr/>
    </dgm:pt>
    <dgm:pt modelId="{C8ED9B78-01FA-4AF5-805C-207329B69B26}" type="pres">
      <dgm:prSet presAssocID="{8B7DC2B1-0F8B-433E-9A4D-76E073469AA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0FB32EF-274C-45DF-A0F7-5E13E2F14D23}" type="pres">
      <dgm:prSet presAssocID="{15E2FD7B-DEF7-4425-83E6-906C75203DB2}" presName="spacer" presStyleCnt="0"/>
      <dgm:spPr/>
    </dgm:pt>
    <dgm:pt modelId="{688689B4-C25A-4A8A-B7EC-A031813D8634}" type="pres">
      <dgm:prSet presAssocID="{D8E4CD94-CA1D-4EE3-850E-63678DF346E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2C608B7-8A14-41C9-B4E0-26DCCF0FE91B}" type="presOf" srcId="{D6959673-A590-411B-BA83-D16CB3277D4D}" destId="{FBB44891-233B-456E-B988-73D8035E670A}" srcOrd="0" destOrd="0" presId="urn:microsoft.com/office/officeart/2005/8/layout/vList2"/>
    <dgm:cxn modelId="{914B5F8C-E1C2-43FF-865B-2E894C3F5F85}" srcId="{85599C73-F155-4B45-831F-9D296661605E}" destId="{D6959673-A590-411B-BA83-D16CB3277D4D}" srcOrd="0" destOrd="0" parTransId="{FC9BAE8E-D121-4531-AFDA-42D8280421AB}" sibTransId="{6BB0F321-C340-4A60-B1E5-E878EF940421}"/>
    <dgm:cxn modelId="{C9FB072A-F0CA-4988-9D0E-6C642A809B0E}" type="presOf" srcId="{D8E4CD94-CA1D-4EE3-850E-63678DF346ED}" destId="{688689B4-C25A-4A8A-B7EC-A031813D8634}" srcOrd="0" destOrd="0" presId="urn:microsoft.com/office/officeart/2005/8/layout/vList2"/>
    <dgm:cxn modelId="{9F4FCC4D-410A-4882-A9E7-044BC4D99957}" type="presOf" srcId="{8B7DC2B1-0F8B-433E-9A4D-76E073469AAF}" destId="{C8ED9B78-01FA-4AF5-805C-207329B69B26}" srcOrd="0" destOrd="0" presId="urn:microsoft.com/office/officeart/2005/8/layout/vList2"/>
    <dgm:cxn modelId="{CB915556-1C2D-4E90-A331-B355FAA6B900}" srcId="{85599C73-F155-4B45-831F-9D296661605E}" destId="{8B7DC2B1-0F8B-433E-9A4D-76E073469AAF}" srcOrd="2" destOrd="0" parTransId="{1E8DD5B7-8884-45D2-B2C6-7BEE7EB87998}" sibTransId="{15E2FD7B-DEF7-4425-83E6-906C75203DB2}"/>
    <dgm:cxn modelId="{535DF50E-4A09-46F5-93B4-CFF3A55BCC56}" type="presOf" srcId="{929D1E37-E7F4-4E42-A591-9F785E7B6F99}" destId="{E07F65B2-EDA9-4231-99A3-24EBD4DA5798}" srcOrd="0" destOrd="0" presId="urn:microsoft.com/office/officeart/2005/8/layout/vList2"/>
    <dgm:cxn modelId="{798A7D70-7ED3-4AA0-BC74-0AD74901D079}" srcId="{85599C73-F155-4B45-831F-9D296661605E}" destId="{D8E4CD94-CA1D-4EE3-850E-63678DF346ED}" srcOrd="3" destOrd="0" parTransId="{EE38C459-F873-48E8-8445-9DD9C8259D08}" sibTransId="{09BAAA97-9A2A-400F-A0B1-DE07CACF5747}"/>
    <dgm:cxn modelId="{16A26479-5433-466A-B53F-ED65D76346EB}" srcId="{85599C73-F155-4B45-831F-9D296661605E}" destId="{929D1E37-E7F4-4E42-A591-9F785E7B6F99}" srcOrd="1" destOrd="0" parTransId="{1537D881-C892-4416-B15A-86C024182DB7}" sibTransId="{081F4191-6782-451D-B094-9C5FE8B1DFD2}"/>
    <dgm:cxn modelId="{B6F07DEA-C60D-487B-B2F8-543D2424D533}" type="presOf" srcId="{85599C73-F155-4B45-831F-9D296661605E}" destId="{86880B2C-5F7E-41A0-91A8-8E6C21313EF3}" srcOrd="0" destOrd="0" presId="urn:microsoft.com/office/officeart/2005/8/layout/vList2"/>
    <dgm:cxn modelId="{44A6FCF0-15D5-4023-A102-406115847FF5}" type="presParOf" srcId="{86880B2C-5F7E-41A0-91A8-8E6C21313EF3}" destId="{FBB44891-233B-456E-B988-73D8035E670A}" srcOrd="0" destOrd="0" presId="urn:microsoft.com/office/officeart/2005/8/layout/vList2"/>
    <dgm:cxn modelId="{91A59CBB-EF03-4BE8-B878-33A6FA4BF114}" type="presParOf" srcId="{86880B2C-5F7E-41A0-91A8-8E6C21313EF3}" destId="{09580D56-BA8C-41FE-9546-CD9A4C8480A2}" srcOrd="1" destOrd="0" presId="urn:microsoft.com/office/officeart/2005/8/layout/vList2"/>
    <dgm:cxn modelId="{0341D891-8884-40CC-8AC2-CAFF653E1B76}" type="presParOf" srcId="{86880B2C-5F7E-41A0-91A8-8E6C21313EF3}" destId="{E07F65B2-EDA9-4231-99A3-24EBD4DA5798}" srcOrd="2" destOrd="0" presId="urn:microsoft.com/office/officeart/2005/8/layout/vList2"/>
    <dgm:cxn modelId="{09B28E69-2AC4-4AC1-99AF-687795F1FC1E}" type="presParOf" srcId="{86880B2C-5F7E-41A0-91A8-8E6C21313EF3}" destId="{30FD7C9A-7E9D-400D-AC6D-DD64AB86DFB1}" srcOrd="3" destOrd="0" presId="urn:microsoft.com/office/officeart/2005/8/layout/vList2"/>
    <dgm:cxn modelId="{3CF96567-4D9D-4E66-9397-E78605BBB5E9}" type="presParOf" srcId="{86880B2C-5F7E-41A0-91A8-8E6C21313EF3}" destId="{C8ED9B78-01FA-4AF5-805C-207329B69B26}" srcOrd="4" destOrd="0" presId="urn:microsoft.com/office/officeart/2005/8/layout/vList2"/>
    <dgm:cxn modelId="{AF9B8D59-9FBC-4E9E-9BA3-614771CBC9D0}" type="presParOf" srcId="{86880B2C-5F7E-41A0-91A8-8E6C21313EF3}" destId="{C0FB32EF-274C-45DF-A0F7-5E13E2F14D23}" srcOrd="5" destOrd="0" presId="urn:microsoft.com/office/officeart/2005/8/layout/vList2"/>
    <dgm:cxn modelId="{38B7E9A9-3703-4AEF-9993-22550E0F6044}" type="presParOf" srcId="{86880B2C-5F7E-41A0-91A8-8E6C21313EF3}" destId="{688689B4-C25A-4A8A-B7EC-A031813D863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599C73-F155-4B45-831F-9D296661605E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D6959673-A590-411B-BA83-D16CB3277D4D}">
      <dgm:prSet phldrT="[Text]" custT="1"/>
      <dgm:spPr/>
      <dgm:t>
        <a:bodyPr/>
        <a:lstStyle/>
        <a:p>
          <a:pPr algn="ctr"/>
          <a:r>
            <a:rPr lang="en-US" sz="1600" dirty="0"/>
            <a:t>SNAP</a:t>
          </a:r>
        </a:p>
      </dgm:t>
    </dgm:pt>
    <dgm:pt modelId="{FC9BAE8E-D121-4531-AFDA-42D8280421AB}" type="parTrans" cxnId="{914B5F8C-E1C2-43FF-865B-2E894C3F5F85}">
      <dgm:prSet/>
      <dgm:spPr/>
      <dgm:t>
        <a:bodyPr/>
        <a:lstStyle/>
        <a:p>
          <a:endParaRPr lang="en-US"/>
        </a:p>
      </dgm:t>
    </dgm:pt>
    <dgm:pt modelId="{6BB0F321-C340-4A60-B1E5-E878EF940421}" type="sibTrans" cxnId="{914B5F8C-E1C2-43FF-865B-2E894C3F5F85}">
      <dgm:prSet/>
      <dgm:spPr/>
      <dgm:t>
        <a:bodyPr/>
        <a:lstStyle/>
        <a:p>
          <a:endParaRPr lang="en-US"/>
        </a:p>
      </dgm:t>
    </dgm:pt>
    <dgm:pt modelId="{929D1E37-E7F4-4E42-A591-9F785E7B6F99}">
      <dgm:prSet phldrT="[Text]" custT="1"/>
      <dgm:spPr/>
      <dgm:t>
        <a:bodyPr/>
        <a:lstStyle/>
        <a:p>
          <a:pPr algn="ctr"/>
          <a:r>
            <a:rPr lang="en-US" sz="1600" dirty="0"/>
            <a:t>TAA</a:t>
          </a:r>
        </a:p>
      </dgm:t>
    </dgm:pt>
    <dgm:pt modelId="{1537D881-C892-4416-B15A-86C024182DB7}" type="parTrans" cxnId="{16A26479-5433-466A-B53F-ED65D76346EB}">
      <dgm:prSet/>
      <dgm:spPr/>
      <dgm:t>
        <a:bodyPr/>
        <a:lstStyle/>
        <a:p>
          <a:endParaRPr lang="en-US"/>
        </a:p>
      </dgm:t>
    </dgm:pt>
    <dgm:pt modelId="{081F4191-6782-451D-B094-9C5FE8B1DFD2}" type="sibTrans" cxnId="{16A26479-5433-466A-B53F-ED65D76346EB}">
      <dgm:prSet/>
      <dgm:spPr/>
      <dgm:t>
        <a:bodyPr/>
        <a:lstStyle/>
        <a:p>
          <a:endParaRPr lang="en-US"/>
        </a:p>
      </dgm:t>
    </dgm:pt>
    <dgm:pt modelId="{86880B2C-5F7E-41A0-91A8-8E6C21313EF3}" type="pres">
      <dgm:prSet presAssocID="{85599C73-F155-4B45-831F-9D296661605E}" presName="linear" presStyleCnt="0">
        <dgm:presLayoutVars>
          <dgm:animLvl val="lvl"/>
          <dgm:resizeHandles val="exact"/>
        </dgm:presLayoutVars>
      </dgm:prSet>
      <dgm:spPr/>
    </dgm:pt>
    <dgm:pt modelId="{FBB44891-233B-456E-B988-73D8035E670A}" type="pres">
      <dgm:prSet presAssocID="{D6959673-A590-411B-BA83-D16CB3277D4D}" presName="parentText" presStyleLbl="node1" presStyleIdx="0" presStyleCnt="2" custScaleY="131923" custLinFactNeighborY="17639">
        <dgm:presLayoutVars>
          <dgm:chMax val="0"/>
          <dgm:bulletEnabled val="1"/>
        </dgm:presLayoutVars>
      </dgm:prSet>
      <dgm:spPr/>
    </dgm:pt>
    <dgm:pt modelId="{09580D56-BA8C-41FE-9546-CD9A4C8480A2}" type="pres">
      <dgm:prSet presAssocID="{6BB0F321-C340-4A60-B1E5-E878EF940421}" presName="spacer" presStyleCnt="0"/>
      <dgm:spPr/>
    </dgm:pt>
    <dgm:pt modelId="{E07F65B2-EDA9-4231-99A3-24EBD4DA5798}" type="pres">
      <dgm:prSet presAssocID="{929D1E37-E7F4-4E42-A591-9F785E7B6F99}" presName="parentText" presStyleLbl="node1" presStyleIdx="1" presStyleCnt="2" custScaleY="133376">
        <dgm:presLayoutVars>
          <dgm:chMax val="0"/>
          <dgm:bulletEnabled val="1"/>
        </dgm:presLayoutVars>
      </dgm:prSet>
      <dgm:spPr/>
    </dgm:pt>
  </dgm:ptLst>
  <dgm:cxnLst>
    <dgm:cxn modelId="{69E56B6C-C092-4298-9AE4-F13FBCCD3209}" type="presOf" srcId="{929D1E37-E7F4-4E42-A591-9F785E7B6F99}" destId="{E07F65B2-EDA9-4231-99A3-24EBD4DA5798}" srcOrd="0" destOrd="0" presId="urn:microsoft.com/office/officeart/2005/8/layout/vList2"/>
    <dgm:cxn modelId="{F4A768D4-5259-4D8C-931C-5FB1149689F1}" type="presOf" srcId="{D6959673-A590-411B-BA83-D16CB3277D4D}" destId="{FBB44891-233B-456E-B988-73D8035E670A}" srcOrd="0" destOrd="0" presId="urn:microsoft.com/office/officeart/2005/8/layout/vList2"/>
    <dgm:cxn modelId="{914B5F8C-E1C2-43FF-865B-2E894C3F5F85}" srcId="{85599C73-F155-4B45-831F-9D296661605E}" destId="{D6959673-A590-411B-BA83-D16CB3277D4D}" srcOrd="0" destOrd="0" parTransId="{FC9BAE8E-D121-4531-AFDA-42D8280421AB}" sibTransId="{6BB0F321-C340-4A60-B1E5-E878EF940421}"/>
    <dgm:cxn modelId="{18DBDD09-C0B4-4D15-89E0-2E162029ACEE}" type="presOf" srcId="{85599C73-F155-4B45-831F-9D296661605E}" destId="{86880B2C-5F7E-41A0-91A8-8E6C21313EF3}" srcOrd="0" destOrd="0" presId="urn:microsoft.com/office/officeart/2005/8/layout/vList2"/>
    <dgm:cxn modelId="{16A26479-5433-466A-B53F-ED65D76346EB}" srcId="{85599C73-F155-4B45-831F-9D296661605E}" destId="{929D1E37-E7F4-4E42-A591-9F785E7B6F99}" srcOrd="1" destOrd="0" parTransId="{1537D881-C892-4416-B15A-86C024182DB7}" sibTransId="{081F4191-6782-451D-B094-9C5FE8B1DFD2}"/>
    <dgm:cxn modelId="{6C2A8BE6-6BE7-4071-9B5A-4E7251C6B35F}" type="presParOf" srcId="{86880B2C-5F7E-41A0-91A8-8E6C21313EF3}" destId="{FBB44891-233B-456E-B988-73D8035E670A}" srcOrd="0" destOrd="0" presId="urn:microsoft.com/office/officeart/2005/8/layout/vList2"/>
    <dgm:cxn modelId="{03FCC394-45BE-4B96-8026-C4F49418DD44}" type="presParOf" srcId="{86880B2C-5F7E-41A0-91A8-8E6C21313EF3}" destId="{09580D56-BA8C-41FE-9546-CD9A4C8480A2}" srcOrd="1" destOrd="0" presId="urn:microsoft.com/office/officeart/2005/8/layout/vList2"/>
    <dgm:cxn modelId="{0D4FB633-EC1B-4A01-A281-E368DDE6C195}" type="presParOf" srcId="{86880B2C-5F7E-41A0-91A8-8E6C21313EF3}" destId="{E07F65B2-EDA9-4231-99A3-24EBD4DA579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599C73-F155-4B45-831F-9D296661605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959673-A590-411B-BA83-D16CB3277D4D}">
      <dgm:prSet phldrT="[Text]" custT="1"/>
      <dgm:spPr/>
      <dgm:t>
        <a:bodyPr/>
        <a:lstStyle/>
        <a:p>
          <a:pPr algn="ctr"/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Employers</a:t>
          </a:r>
        </a:p>
      </dgm:t>
    </dgm:pt>
    <dgm:pt modelId="{FC9BAE8E-D121-4531-AFDA-42D8280421AB}" type="parTrans" cxnId="{914B5F8C-E1C2-43FF-865B-2E894C3F5F85}">
      <dgm:prSet/>
      <dgm:spPr/>
      <dgm:t>
        <a:bodyPr/>
        <a:lstStyle/>
        <a:p>
          <a:endParaRPr lang="en-US"/>
        </a:p>
      </dgm:t>
    </dgm:pt>
    <dgm:pt modelId="{6BB0F321-C340-4A60-B1E5-E878EF940421}" type="sibTrans" cxnId="{914B5F8C-E1C2-43FF-865B-2E894C3F5F85}">
      <dgm:prSet/>
      <dgm:spPr/>
      <dgm:t>
        <a:bodyPr/>
        <a:lstStyle/>
        <a:p>
          <a:endParaRPr lang="en-US"/>
        </a:p>
      </dgm:t>
    </dgm:pt>
    <dgm:pt modelId="{86880B2C-5F7E-41A0-91A8-8E6C21313EF3}" type="pres">
      <dgm:prSet presAssocID="{85599C73-F155-4B45-831F-9D296661605E}" presName="linear" presStyleCnt="0">
        <dgm:presLayoutVars>
          <dgm:animLvl val="lvl"/>
          <dgm:resizeHandles val="exact"/>
        </dgm:presLayoutVars>
      </dgm:prSet>
      <dgm:spPr/>
    </dgm:pt>
    <dgm:pt modelId="{FBB44891-233B-456E-B988-73D8035E670A}" type="pres">
      <dgm:prSet presAssocID="{D6959673-A590-411B-BA83-D16CB3277D4D}" presName="parentText" presStyleLbl="node1" presStyleIdx="0" presStyleCnt="1" custScaleY="59719" custLinFactNeighborY="18509">
        <dgm:presLayoutVars>
          <dgm:chMax val="0"/>
          <dgm:bulletEnabled val="1"/>
        </dgm:presLayoutVars>
      </dgm:prSet>
      <dgm:spPr/>
    </dgm:pt>
  </dgm:ptLst>
  <dgm:cxnLst>
    <dgm:cxn modelId="{914B5F8C-E1C2-43FF-865B-2E894C3F5F85}" srcId="{85599C73-F155-4B45-831F-9D296661605E}" destId="{D6959673-A590-411B-BA83-D16CB3277D4D}" srcOrd="0" destOrd="0" parTransId="{FC9BAE8E-D121-4531-AFDA-42D8280421AB}" sibTransId="{6BB0F321-C340-4A60-B1E5-E878EF940421}"/>
    <dgm:cxn modelId="{C32FCB24-51E9-41C3-9344-41DD6E83FC3F}" type="presOf" srcId="{D6959673-A590-411B-BA83-D16CB3277D4D}" destId="{FBB44891-233B-456E-B988-73D8035E670A}" srcOrd="0" destOrd="0" presId="urn:microsoft.com/office/officeart/2005/8/layout/vList2"/>
    <dgm:cxn modelId="{B31C41FA-F59E-4734-ABB2-49BB412786BE}" type="presOf" srcId="{85599C73-F155-4B45-831F-9D296661605E}" destId="{86880B2C-5F7E-41A0-91A8-8E6C21313EF3}" srcOrd="0" destOrd="0" presId="urn:microsoft.com/office/officeart/2005/8/layout/vList2"/>
    <dgm:cxn modelId="{E4465B2D-F6E6-4B0E-A2F6-2D7A9E9DE2AA}" type="presParOf" srcId="{86880B2C-5F7E-41A0-91A8-8E6C21313EF3}" destId="{FBB44891-233B-456E-B988-73D8035E670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B44891-233B-456E-B988-73D8035E670A}">
      <dsp:nvSpPr>
        <dsp:cNvPr id="0" name=""/>
        <dsp:cNvSpPr/>
      </dsp:nvSpPr>
      <dsp:spPr>
        <a:xfrm>
          <a:off x="0" y="28529"/>
          <a:ext cx="2019300" cy="60840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Title 1-WIOA</a:t>
          </a:r>
        </a:p>
      </dsp:txBody>
      <dsp:txXfrm>
        <a:off x="29700" y="58229"/>
        <a:ext cx="1959900" cy="549000"/>
      </dsp:txXfrm>
    </dsp:sp>
    <dsp:sp modelId="{E07F65B2-EDA9-4231-99A3-24EBD4DA5798}">
      <dsp:nvSpPr>
        <dsp:cNvPr id="0" name=""/>
        <dsp:cNvSpPr/>
      </dsp:nvSpPr>
      <dsp:spPr>
        <a:xfrm>
          <a:off x="0" y="683010"/>
          <a:ext cx="2019300" cy="608400"/>
        </a:xfrm>
        <a:prstGeom prst="roundRect">
          <a:avLst/>
        </a:prstGeom>
        <a:solidFill>
          <a:schemeClr val="accent1">
            <a:shade val="50000"/>
            <a:hueOff val="290400"/>
            <a:satOff val="-26634"/>
            <a:lumOff val="259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Title II-Adult Ed</a:t>
          </a:r>
        </a:p>
      </dsp:txBody>
      <dsp:txXfrm>
        <a:off x="29700" y="712710"/>
        <a:ext cx="1959900" cy="549000"/>
      </dsp:txXfrm>
    </dsp:sp>
    <dsp:sp modelId="{C8ED9B78-01FA-4AF5-805C-207329B69B26}">
      <dsp:nvSpPr>
        <dsp:cNvPr id="0" name=""/>
        <dsp:cNvSpPr/>
      </dsp:nvSpPr>
      <dsp:spPr>
        <a:xfrm>
          <a:off x="0" y="1337490"/>
          <a:ext cx="2019300" cy="608400"/>
        </a:xfrm>
        <a:prstGeom prst="roundRect">
          <a:avLst/>
        </a:prstGeom>
        <a:solidFill>
          <a:schemeClr val="accent1">
            <a:shade val="50000"/>
            <a:hueOff val="580800"/>
            <a:satOff val="-53267"/>
            <a:lumOff val="519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Title III-Wagner </a:t>
          </a:r>
          <a:r>
            <a:rPr lang="en-US" sz="1600" kern="1200" dirty="0" err="1"/>
            <a:t>Peyser</a:t>
          </a:r>
          <a:endParaRPr lang="en-US" sz="1600" kern="1200" dirty="0"/>
        </a:p>
      </dsp:txBody>
      <dsp:txXfrm>
        <a:off x="29700" y="1367190"/>
        <a:ext cx="1959900" cy="549000"/>
      </dsp:txXfrm>
    </dsp:sp>
    <dsp:sp modelId="{688689B4-C25A-4A8A-B7EC-A031813D8634}">
      <dsp:nvSpPr>
        <dsp:cNvPr id="0" name=""/>
        <dsp:cNvSpPr/>
      </dsp:nvSpPr>
      <dsp:spPr>
        <a:xfrm>
          <a:off x="0" y="1991970"/>
          <a:ext cx="2019300" cy="608400"/>
        </a:xfrm>
        <a:prstGeom prst="roundRect">
          <a:avLst/>
        </a:prstGeom>
        <a:solidFill>
          <a:schemeClr val="accent1">
            <a:shade val="50000"/>
            <a:hueOff val="290400"/>
            <a:satOff val="-26634"/>
            <a:lumOff val="259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Title IV-Voc Rehab.</a:t>
          </a:r>
        </a:p>
      </dsp:txBody>
      <dsp:txXfrm>
        <a:off x="29700" y="2021670"/>
        <a:ext cx="1959900" cy="549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B44891-233B-456E-B988-73D8035E670A}">
      <dsp:nvSpPr>
        <dsp:cNvPr id="0" name=""/>
        <dsp:cNvSpPr/>
      </dsp:nvSpPr>
      <dsp:spPr>
        <a:xfrm>
          <a:off x="0" y="19889"/>
          <a:ext cx="2019300" cy="58032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Job Corps</a:t>
          </a:r>
        </a:p>
      </dsp:txBody>
      <dsp:txXfrm>
        <a:off x="28329" y="48218"/>
        <a:ext cx="1962642" cy="523662"/>
      </dsp:txXfrm>
    </dsp:sp>
    <dsp:sp modelId="{E07F65B2-EDA9-4231-99A3-24EBD4DA5798}">
      <dsp:nvSpPr>
        <dsp:cNvPr id="0" name=""/>
        <dsp:cNvSpPr/>
      </dsp:nvSpPr>
      <dsp:spPr>
        <a:xfrm>
          <a:off x="0" y="689489"/>
          <a:ext cx="2019300" cy="580320"/>
        </a:xfrm>
        <a:prstGeom prst="roundRect">
          <a:avLst/>
        </a:prstGeom>
        <a:solidFill>
          <a:schemeClr val="accent1">
            <a:shade val="50000"/>
            <a:hueOff val="290400"/>
            <a:satOff val="-26634"/>
            <a:lumOff val="259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SCSEP</a:t>
          </a:r>
        </a:p>
      </dsp:txBody>
      <dsp:txXfrm>
        <a:off x="28329" y="717818"/>
        <a:ext cx="1962642" cy="523662"/>
      </dsp:txXfrm>
    </dsp:sp>
    <dsp:sp modelId="{C8ED9B78-01FA-4AF5-805C-207329B69B26}">
      <dsp:nvSpPr>
        <dsp:cNvPr id="0" name=""/>
        <dsp:cNvSpPr/>
      </dsp:nvSpPr>
      <dsp:spPr>
        <a:xfrm>
          <a:off x="0" y="1359090"/>
          <a:ext cx="2019300" cy="580320"/>
        </a:xfrm>
        <a:prstGeom prst="roundRect">
          <a:avLst/>
        </a:prstGeom>
        <a:solidFill>
          <a:schemeClr val="accent1">
            <a:shade val="50000"/>
            <a:hueOff val="580800"/>
            <a:satOff val="-53267"/>
            <a:lumOff val="519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Vets-LVER</a:t>
          </a:r>
        </a:p>
      </dsp:txBody>
      <dsp:txXfrm>
        <a:off x="28329" y="1387419"/>
        <a:ext cx="1962642" cy="523662"/>
      </dsp:txXfrm>
    </dsp:sp>
    <dsp:sp modelId="{688689B4-C25A-4A8A-B7EC-A031813D8634}">
      <dsp:nvSpPr>
        <dsp:cNvPr id="0" name=""/>
        <dsp:cNvSpPr/>
      </dsp:nvSpPr>
      <dsp:spPr>
        <a:xfrm>
          <a:off x="0" y="2028690"/>
          <a:ext cx="2019300" cy="580320"/>
        </a:xfrm>
        <a:prstGeom prst="roundRect">
          <a:avLst/>
        </a:prstGeom>
        <a:solidFill>
          <a:schemeClr val="accent1">
            <a:shade val="50000"/>
            <a:hueOff val="290400"/>
            <a:satOff val="-26634"/>
            <a:lumOff val="259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Vet-DVOP</a:t>
          </a:r>
        </a:p>
      </dsp:txBody>
      <dsp:txXfrm>
        <a:off x="28329" y="2057019"/>
        <a:ext cx="1962642" cy="5236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B44891-233B-456E-B988-73D8035E670A}">
      <dsp:nvSpPr>
        <dsp:cNvPr id="0" name=""/>
        <dsp:cNvSpPr/>
      </dsp:nvSpPr>
      <dsp:spPr>
        <a:xfrm>
          <a:off x="0" y="41850"/>
          <a:ext cx="2019300" cy="60606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Unemployment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Insurance</a:t>
          </a:r>
        </a:p>
      </dsp:txBody>
      <dsp:txXfrm>
        <a:off x="29585" y="71435"/>
        <a:ext cx="1960130" cy="546890"/>
      </dsp:txXfrm>
    </dsp:sp>
    <dsp:sp modelId="{E07F65B2-EDA9-4231-99A3-24EBD4DA5798}">
      <dsp:nvSpPr>
        <dsp:cNvPr id="0" name=""/>
        <dsp:cNvSpPr/>
      </dsp:nvSpPr>
      <dsp:spPr>
        <a:xfrm>
          <a:off x="0" y="688230"/>
          <a:ext cx="2019300" cy="606060"/>
        </a:xfrm>
        <a:prstGeom prst="roundRect">
          <a:avLst/>
        </a:prstGeom>
        <a:solidFill>
          <a:schemeClr val="accent1">
            <a:shade val="80000"/>
            <a:hueOff val="182705"/>
            <a:satOff val="-16223"/>
            <a:lumOff val="121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TANF</a:t>
          </a:r>
        </a:p>
      </dsp:txBody>
      <dsp:txXfrm>
        <a:off x="29585" y="717815"/>
        <a:ext cx="1960130" cy="546890"/>
      </dsp:txXfrm>
    </dsp:sp>
    <dsp:sp modelId="{C8ED9B78-01FA-4AF5-805C-207329B69B26}">
      <dsp:nvSpPr>
        <dsp:cNvPr id="0" name=""/>
        <dsp:cNvSpPr/>
      </dsp:nvSpPr>
      <dsp:spPr>
        <a:xfrm>
          <a:off x="0" y="1334610"/>
          <a:ext cx="2019300" cy="606060"/>
        </a:xfrm>
        <a:prstGeom prst="roundRect">
          <a:avLst/>
        </a:prstGeom>
        <a:solidFill>
          <a:schemeClr val="accent1">
            <a:shade val="80000"/>
            <a:hueOff val="365411"/>
            <a:satOff val="-32446"/>
            <a:lumOff val="243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Ticket to Work</a:t>
          </a:r>
        </a:p>
      </dsp:txBody>
      <dsp:txXfrm>
        <a:off x="29585" y="1364195"/>
        <a:ext cx="1960130" cy="546890"/>
      </dsp:txXfrm>
    </dsp:sp>
    <dsp:sp modelId="{688689B4-C25A-4A8A-B7EC-A031813D8634}">
      <dsp:nvSpPr>
        <dsp:cNvPr id="0" name=""/>
        <dsp:cNvSpPr/>
      </dsp:nvSpPr>
      <dsp:spPr>
        <a:xfrm>
          <a:off x="0" y="1980990"/>
          <a:ext cx="2019300" cy="606060"/>
        </a:xfrm>
        <a:prstGeom prst="roundRect">
          <a:avLst/>
        </a:prstGeom>
        <a:solidFill>
          <a:schemeClr val="accent1">
            <a:shade val="80000"/>
            <a:hueOff val="548116"/>
            <a:satOff val="-48669"/>
            <a:lumOff val="364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RESEA</a:t>
          </a:r>
        </a:p>
      </dsp:txBody>
      <dsp:txXfrm>
        <a:off x="29585" y="2010575"/>
        <a:ext cx="1960130" cy="5468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B44891-233B-456E-B988-73D8035E670A}">
      <dsp:nvSpPr>
        <dsp:cNvPr id="0" name=""/>
        <dsp:cNvSpPr/>
      </dsp:nvSpPr>
      <dsp:spPr>
        <a:xfrm>
          <a:off x="0" y="35350"/>
          <a:ext cx="2019300" cy="61739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SNAP</a:t>
          </a:r>
        </a:p>
      </dsp:txBody>
      <dsp:txXfrm>
        <a:off x="30139" y="65489"/>
        <a:ext cx="1959022" cy="557121"/>
      </dsp:txXfrm>
    </dsp:sp>
    <dsp:sp modelId="{E07F65B2-EDA9-4231-99A3-24EBD4DA5798}">
      <dsp:nvSpPr>
        <dsp:cNvPr id="0" name=""/>
        <dsp:cNvSpPr/>
      </dsp:nvSpPr>
      <dsp:spPr>
        <a:xfrm>
          <a:off x="0" y="712049"/>
          <a:ext cx="2019300" cy="624199"/>
        </a:xfrm>
        <a:prstGeom prst="roundRect">
          <a:avLst/>
        </a:prstGeom>
        <a:solidFill>
          <a:schemeClr val="accent1">
            <a:shade val="80000"/>
            <a:hueOff val="548116"/>
            <a:satOff val="-48669"/>
            <a:lumOff val="364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TAA</a:t>
          </a:r>
        </a:p>
      </dsp:txBody>
      <dsp:txXfrm>
        <a:off x="30471" y="742520"/>
        <a:ext cx="1958358" cy="5632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B44891-233B-456E-B988-73D8035E670A}">
      <dsp:nvSpPr>
        <dsp:cNvPr id="0" name=""/>
        <dsp:cNvSpPr/>
      </dsp:nvSpPr>
      <dsp:spPr>
        <a:xfrm>
          <a:off x="0" y="486311"/>
          <a:ext cx="3352800" cy="7154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Employers</a:t>
          </a:r>
        </a:p>
      </dsp:txBody>
      <dsp:txXfrm>
        <a:off x="34927" y="521238"/>
        <a:ext cx="3282946" cy="645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31" tIns="46215" rIns="92431" bIns="462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lIns="92431" tIns="46215" rIns="92431" bIns="46215" rtlCol="0"/>
          <a:lstStyle>
            <a:lvl1pPr algn="r">
              <a:defRPr sz="1200"/>
            </a:lvl1pPr>
          </a:lstStyle>
          <a:p>
            <a:fld id="{AAB121A2-36E9-4DF6-91D6-059CA5758F61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1" tIns="46215" rIns="92431" bIns="462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</p:spPr>
        <p:txBody>
          <a:bodyPr vert="horz" lIns="92431" tIns="46215" rIns="92431" bIns="462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31" tIns="46215" rIns="92431" bIns="462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3" y="8829967"/>
            <a:ext cx="2982119" cy="464820"/>
          </a:xfrm>
          <a:prstGeom prst="rect">
            <a:avLst/>
          </a:prstGeom>
        </p:spPr>
        <p:txBody>
          <a:bodyPr vert="horz" lIns="92431" tIns="46215" rIns="92431" bIns="46215" rtlCol="0" anchor="b"/>
          <a:lstStyle>
            <a:lvl1pPr algn="r">
              <a:defRPr sz="1200"/>
            </a:lvl1pPr>
          </a:lstStyle>
          <a:p>
            <a:fld id="{B1F0FF40-F177-4480-B67E-42D8B623E1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04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655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6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934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035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88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1" y="4819650"/>
            <a:ext cx="487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Physical and programmatic accessibility includes things such as ramps for wheel chairs or people on crutches; split level counter tops to be at eye level with differing customers; closed captioning services during workshops, etc.</a:t>
            </a:r>
          </a:p>
        </p:txBody>
      </p:sp>
    </p:spTree>
    <p:extLst>
      <p:ext uri="{BB962C8B-B14F-4D97-AF65-F5344CB8AC3E}">
        <p14:creationId xmlns:p14="http://schemas.microsoft.com/office/powerpoint/2010/main" val="3395136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788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66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41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17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9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0FF40-F177-4480-B67E-42D8B623E13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690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44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952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94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13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1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78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28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0FF40-F177-4480-B67E-42D8B623E13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1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730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18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0FF40-F177-4480-B67E-42D8B623E1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023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397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1" y="4819650"/>
            <a:ext cx="487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Physical and programmatic accessibility includes things such as ramps for wheel chairs or people on crutches; split level counter tops to be at eye level with differing customers; closed captioning services during workshops, etc.</a:t>
            </a:r>
          </a:p>
        </p:txBody>
      </p:sp>
    </p:spTree>
    <p:extLst>
      <p:ext uri="{BB962C8B-B14F-4D97-AF65-F5344CB8AC3E}">
        <p14:creationId xmlns:p14="http://schemas.microsoft.com/office/powerpoint/2010/main" val="19213639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1" y="4819650"/>
            <a:ext cx="487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Physical and programmatic accessibility includes things such as ramps for wheel chairs or people on crutches; split level counter tops to be at eye level with differing customers; closed captioning services during workshops, etc.</a:t>
            </a:r>
          </a:p>
        </p:txBody>
      </p:sp>
    </p:spTree>
    <p:extLst>
      <p:ext uri="{BB962C8B-B14F-4D97-AF65-F5344CB8AC3E}">
        <p14:creationId xmlns:p14="http://schemas.microsoft.com/office/powerpoint/2010/main" val="3276616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1" y="4819650"/>
            <a:ext cx="487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Physical and programmatic accessibility includes things such as ramps for wheel chairs or people on crutches; split level counter tops to be at eye level with differing customers; closed captioning services during workshops, etc.</a:t>
            </a:r>
          </a:p>
        </p:txBody>
      </p:sp>
    </p:spTree>
    <p:extLst>
      <p:ext uri="{BB962C8B-B14F-4D97-AF65-F5344CB8AC3E}">
        <p14:creationId xmlns:p14="http://schemas.microsoft.com/office/powerpoint/2010/main" val="33199638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18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0088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342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00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0904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17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205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638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722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701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0FF40-F177-4480-B67E-42D8B623E13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880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0FF40-F177-4480-B67E-42D8B623E13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06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0FF40-F177-4480-B67E-42D8B623E13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659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5818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0FF40-F177-4480-B67E-42D8B623E13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405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677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96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4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978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768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3F18-A04F-4A45-AC8E-9C70738A469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6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28.jpe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0.png"/><Relationship Id="rId7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40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4" y="2921367"/>
            <a:ext cx="9144001" cy="3936634"/>
            <a:chOff x="-4" y="2921367"/>
            <a:chExt cx="9144001" cy="393663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/>
            <a:stretch/>
          </p:blipFill>
          <p:spPr>
            <a:xfrm flipH="1">
              <a:off x="-4" y="2921367"/>
              <a:ext cx="9144001" cy="3936634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.jpg"/>
            <p:cNvPicPr>
              <a:picLocks noChangeAspect="1" noChangeArrowheads="1"/>
            </p:cNvPicPr>
            <p:nvPr userDrawn="1"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32" y="6174583"/>
              <a:ext cx="28543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93" y="6055884"/>
              <a:ext cx="1700207" cy="5743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303862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774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353887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26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407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00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1089793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2573492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Technical</a:t>
            </a:r>
            <a:r>
              <a:rPr lang="en-US" sz="3600" b="1" kern="1200" baseline="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 Assistance</a:t>
            </a:r>
            <a:endParaRPr lang="en-US" sz="3600" b="1" kern="1200" dirty="0"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60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700" b="0" i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Choose the answer</a:t>
            </a:r>
            <a:r>
              <a:rPr lang="en-US" sz="1700" b="0" i="1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that best reflects you (or your group):</a:t>
            </a:r>
            <a:endParaRPr lang="en-US" sz="1700" b="0" i="1" kern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0742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8" name="image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036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11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1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9543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questions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62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173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645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image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461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02141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4" y="2921367"/>
            <a:ext cx="9144001" cy="3936634"/>
            <a:chOff x="-4" y="2921367"/>
            <a:chExt cx="9144001" cy="393663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4" y="2921367"/>
              <a:ext cx="9144001" cy="3936634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.jpg"/>
            <p:cNvPicPr>
              <a:picLocks noChangeAspect="1" noChangeArrowheads="1"/>
            </p:cNvPicPr>
            <p:nvPr userDrawn="1"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32" y="6174583"/>
              <a:ext cx="28543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303862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8018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42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98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1323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8715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83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9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3423998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location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56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Objectives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1435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728504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26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7294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405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911799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2471914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Technical Assistance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185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700" i="1" dirty="0">
                <a:solidFill>
                  <a:prstClr val="white">
                    <a:lumMod val="50000"/>
                  </a:prstClr>
                </a:solidFill>
              </a:rPr>
              <a:t>Choose the answer that best reflects you (or your group):</a:t>
            </a:r>
          </a:p>
        </p:txBody>
      </p:sp>
    </p:spTree>
    <p:extLst>
      <p:ext uri="{BB962C8B-B14F-4D97-AF65-F5344CB8AC3E}">
        <p14:creationId xmlns:p14="http://schemas.microsoft.com/office/powerpoint/2010/main" val="11743370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8" name="image.jp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1277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281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48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questions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46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9522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6539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2" name="image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149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04694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941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64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22221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location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Objectives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297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jpeg"/><Relationship Id="rId30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image" Target="../media/image29.pn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image" Target="../media/image2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3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3" r:id="rId2"/>
    <p:sldLayoutId id="2147483662" r:id="rId3"/>
    <p:sldLayoutId id="2147483664" r:id="rId4"/>
    <p:sldLayoutId id="2147483684" r:id="rId5"/>
    <p:sldLayoutId id="2147483679" r:id="rId6"/>
    <p:sldLayoutId id="2147483681" r:id="rId7"/>
    <p:sldLayoutId id="2147483682" r:id="rId8"/>
    <p:sldLayoutId id="2147483683" r:id="rId9"/>
    <p:sldLayoutId id="2147483677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85" r:id="rId17"/>
    <p:sldLayoutId id="2147483686" r:id="rId18"/>
    <p:sldLayoutId id="2147483693" r:id="rId19"/>
    <p:sldLayoutId id="2147483678" r:id="rId20"/>
    <p:sldLayoutId id="2147483680" r:id="rId21"/>
    <p:sldLayoutId id="2147483666" r:id="rId22"/>
    <p:sldLayoutId id="2147483667" r:id="rId23"/>
    <p:sldLayoutId id="214748367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93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hfeldstein@arlingtonva.us" TargetMode="External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mrye@Workforceessentials.com" TargetMode="External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hyperlink" Target="mailto:Mrye@workforceessentials.com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notesSlide" Target="../notesSlides/notesSlide36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ion.workforcegps.org/events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ion.workforcegps.org/events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ion.workforcegps.org/events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ion.workforcegps.org/FocusAreas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>
                <a:effectLst/>
              </a:rPr>
              <a:t>Implementing Comprehensive, Affiliate, and Colocation Requirements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53722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en-US" sz="3800" b="1" dirty="0"/>
              <a:t>How far has your local system come in achieving partner integration into your Comprehensive American Job Center?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dirty="0"/>
          </a:p>
          <a:p>
            <a:pPr marL="457200" indent="-457200">
              <a:buFont typeface="+mj-lt"/>
              <a:buAutoNum type="alphaLcParenR"/>
            </a:pPr>
            <a:r>
              <a:rPr lang="en-US" sz="3200" dirty="0"/>
              <a:t>All of the core programs and required partners are physically located onsite.</a:t>
            </a:r>
          </a:p>
          <a:p>
            <a:pPr marL="457200" indent="-457200">
              <a:buFont typeface="+mj-lt"/>
              <a:buAutoNum type="alphaLcParenR"/>
            </a:pPr>
            <a:endParaRPr lang="en-US" sz="3200" dirty="0"/>
          </a:p>
          <a:p>
            <a:pPr marL="457200" indent="-457200">
              <a:buFont typeface="+mj-lt"/>
              <a:buAutoNum type="alphaLcParenR"/>
            </a:pPr>
            <a:r>
              <a:rPr lang="en-US" sz="3200" dirty="0"/>
              <a:t>Most of the core programs and required partners are physically located onsite.</a:t>
            </a:r>
          </a:p>
          <a:p>
            <a:pPr marL="457200" indent="-457200">
              <a:buFont typeface="+mj-lt"/>
              <a:buAutoNum type="alphaLcParenR"/>
            </a:pPr>
            <a:endParaRPr lang="en-US" sz="3200" dirty="0"/>
          </a:p>
          <a:p>
            <a:pPr marL="457200" indent="-457200">
              <a:buFont typeface="+mj-lt"/>
              <a:buAutoNum type="alphaLcParenR"/>
            </a:pPr>
            <a:r>
              <a:rPr lang="en-US" sz="3200" dirty="0"/>
              <a:t>All of the core programs and required partners are physically located onsite or accessible through another allowable method, i.e. direct linkage or the training of a partner staff.</a:t>
            </a:r>
          </a:p>
          <a:p>
            <a:pPr marL="457200" indent="-457200">
              <a:buFont typeface="+mj-lt"/>
              <a:buAutoNum type="alphaLcParenR"/>
            </a:pPr>
            <a:endParaRPr lang="en-US" sz="3200" dirty="0"/>
          </a:p>
          <a:p>
            <a:pPr marL="457200" indent="-457200">
              <a:buFont typeface="+mj-lt"/>
              <a:buAutoNum type="alphaLcParenR"/>
            </a:pPr>
            <a:r>
              <a:rPr lang="en-US" sz="3200" dirty="0"/>
              <a:t>We are nowhere near integration.</a:t>
            </a:r>
          </a:p>
          <a:p>
            <a:pPr marL="457200" indent="-457200">
              <a:buFont typeface="+mj-lt"/>
              <a:buAutoNum type="alphaLcParenR"/>
            </a:pPr>
            <a:endParaRPr lang="en-US" sz="3200" dirty="0"/>
          </a:p>
          <a:p>
            <a:pPr marL="457200" indent="-457200">
              <a:buFont typeface="+mj-lt"/>
              <a:buAutoNum type="alphaLcParenR"/>
            </a:pPr>
            <a:r>
              <a:rPr lang="en-US" sz="3200" dirty="0"/>
              <a:t>Other:  Type in the chat box</a:t>
            </a:r>
          </a:p>
        </p:txBody>
      </p:sp>
    </p:spTree>
    <p:extLst>
      <p:ext uri="{BB962C8B-B14F-4D97-AF65-F5344CB8AC3E}">
        <p14:creationId xmlns:p14="http://schemas.microsoft.com/office/powerpoint/2010/main" val="784357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What are some of the major challenges to successful integration of all required partners into the American Job Center? </a:t>
            </a:r>
            <a:r>
              <a:rPr lang="en-US" dirty="0"/>
              <a:t>(answer more than one, if applicable)</a:t>
            </a:r>
          </a:p>
          <a:p>
            <a:pPr marL="514350" lvl="0" indent="-514350">
              <a:buFont typeface="+mj-lt"/>
              <a:buAutoNum type="alphaLcParenR"/>
            </a:pPr>
            <a:r>
              <a:rPr lang="en-US" dirty="0"/>
              <a:t>Standing lease agreements/real property;</a:t>
            </a:r>
          </a:p>
          <a:p>
            <a:pPr marL="514350" lvl="0" indent="-514350">
              <a:buFont typeface="+mj-lt"/>
              <a:buAutoNum type="alphaLcParenR"/>
            </a:pPr>
            <a:r>
              <a:rPr lang="en-US" dirty="0"/>
              <a:t>Program management;</a:t>
            </a:r>
          </a:p>
          <a:p>
            <a:pPr marL="514350" lvl="0" indent="-514350">
              <a:buFont typeface="+mj-lt"/>
              <a:buAutoNum type="alphaLcParenR"/>
            </a:pPr>
            <a:r>
              <a:rPr lang="en-US" dirty="0"/>
              <a:t>Funding stream concerns, to include infrastructure costs;</a:t>
            </a:r>
          </a:p>
          <a:p>
            <a:pPr marL="514350" lvl="0" indent="-514350">
              <a:buFont typeface="+mj-lt"/>
              <a:buAutoNum type="alphaLcParenR"/>
            </a:pPr>
            <a:r>
              <a:rPr lang="en-US" dirty="0"/>
              <a:t>Ensuring that our customers will be adequately served;</a:t>
            </a:r>
          </a:p>
          <a:p>
            <a:pPr marL="514350" lvl="0" indent="-514350">
              <a:buFont typeface="+mj-lt"/>
              <a:buAutoNum type="alphaLcParenR"/>
            </a:pPr>
            <a:r>
              <a:rPr lang="en-US" dirty="0"/>
              <a:t>Regulatory and programmatic provisions that impede implementation;</a:t>
            </a:r>
          </a:p>
          <a:p>
            <a:pPr marL="514350" lvl="0" indent="-514350">
              <a:buFont typeface="+mj-lt"/>
              <a:buAutoNum type="alphaLcParenR"/>
            </a:pPr>
            <a:r>
              <a:rPr lang="en-US" dirty="0"/>
              <a:t>Other (please use chat feature to specify).</a:t>
            </a:r>
          </a:p>
        </p:txBody>
      </p:sp>
    </p:spTree>
    <p:extLst>
      <p:ext uri="{BB962C8B-B14F-4D97-AF65-F5344CB8AC3E}">
        <p14:creationId xmlns:p14="http://schemas.microsoft.com/office/powerpoint/2010/main" val="1364183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 Comprehensive</a:t>
            </a:r>
            <a:br>
              <a:rPr lang="en-US" dirty="0"/>
            </a:br>
            <a:r>
              <a:rPr lang="en-US" dirty="0"/>
              <a:t>American Job Center?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978" y="1661747"/>
            <a:ext cx="6378818" cy="4421554"/>
          </a:xfrm>
        </p:spPr>
        <p:txBody>
          <a:bodyPr/>
          <a:lstStyle/>
          <a:p>
            <a:pPr>
              <a:spcBef>
                <a:spcPts val="3600"/>
              </a:spcBef>
            </a:pPr>
            <a:r>
              <a:rPr lang="en-US" dirty="0"/>
              <a:t>Is a physical location where job seekers and employer customers can access the programs, services, and activities of all required one-stop partners, along with any additional partners as determined by the Local WDB.   </a:t>
            </a:r>
          </a:p>
          <a:p>
            <a:pPr>
              <a:spcBef>
                <a:spcPts val="3600"/>
              </a:spcBef>
            </a:pPr>
            <a:r>
              <a:rPr lang="en-US" dirty="0"/>
              <a:t>Must have at least one Title 1 program staff person physically present. 20 CFR 678.305(a).</a:t>
            </a:r>
          </a:p>
        </p:txBody>
      </p:sp>
      <p:pic>
        <p:nvPicPr>
          <p:cNvPr id="6" name="Picture 5" descr="question mark graphic" title="question mark graphic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39" y="2160237"/>
            <a:ext cx="2109335" cy="28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83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Requirements of the </a:t>
            </a:r>
            <a:br>
              <a:rPr lang="en-US" dirty="0"/>
            </a:br>
            <a:r>
              <a:rPr lang="en-US" dirty="0"/>
              <a:t>Comprehensive American Job Center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All required partners must provide access to their </a:t>
            </a:r>
            <a:r>
              <a:rPr lang="en-US" b="1" dirty="0">
                <a:solidFill>
                  <a:schemeClr val="accent4"/>
                </a:solidFill>
              </a:rPr>
              <a:t>programs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b="1" dirty="0">
                <a:solidFill>
                  <a:schemeClr val="accent4"/>
                </a:solidFill>
              </a:rPr>
              <a:t>services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, and </a:t>
            </a:r>
            <a:r>
              <a:rPr lang="en-US" b="1" dirty="0">
                <a:solidFill>
                  <a:schemeClr val="accent4"/>
                </a:solidFill>
              </a:rPr>
              <a:t>activities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during regular business days.</a:t>
            </a:r>
          </a:p>
          <a:p>
            <a:pPr marL="731520">
              <a:spcBef>
                <a:spcPts val="2400"/>
              </a:spcBef>
            </a:pPr>
            <a:r>
              <a:rPr lang="en-US" sz="2400" dirty="0"/>
              <a:t>Physical presence of program staff at the American Job Center.</a:t>
            </a:r>
          </a:p>
          <a:p>
            <a:pPr marL="731520">
              <a:spcBef>
                <a:spcPts val="2400"/>
              </a:spcBef>
            </a:pPr>
            <a:r>
              <a:rPr lang="en-US" sz="2400" dirty="0"/>
              <a:t>Trained staff from different partner program physically located in the comprehensive center.</a:t>
            </a:r>
          </a:p>
          <a:p>
            <a:pPr marL="731520">
              <a:spcBef>
                <a:spcPts val="2400"/>
              </a:spcBef>
            </a:pPr>
            <a:r>
              <a:rPr lang="en-US" sz="2400" dirty="0"/>
              <a:t>Direct linkage through technology to program staff who can provide meaningful information or services.</a:t>
            </a:r>
          </a:p>
        </p:txBody>
      </p:sp>
    </p:spTree>
    <p:extLst>
      <p:ext uri="{BB962C8B-B14F-4D97-AF65-F5344CB8AC3E}">
        <p14:creationId xmlns:p14="http://schemas.microsoft.com/office/powerpoint/2010/main" val="4079022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Requirements of the </a:t>
            </a:r>
            <a:br>
              <a:rPr lang="en-US" dirty="0"/>
            </a:br>
            <a:r>
              <a:rPr lang="en-US" dirty="0"/>
              <a:t>Comprehensive American Job Center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68415"/>
            <a:ext cx="7886700" cy="3814886"/>
          </a:xfrm>
        </p:spPr>
        <p:txBody>
          <a:bodyPr/>
          <a:lstStyle/>
          <a:p>
            <a:pPr>
              <a:spcBef>
                <a:spcPts val="3600"/>
              </a:spcBef>
            </a:pPr>
            <a:r>
              <a:rPr lang="en-US" dirty="0"/>
              <a:t>Physical and programmatic accessibility to individuals with disabilities. </a:t>
            </a:r>
          </a:p>
          <a:p>
            <a:pPr>
              <a:spcBef>
                <a:spcPts val="3600"/>
              </a:spcBef>
            </a:pPr>
            <a:r>
              <a:rPr lang="en-US" dirty="0"/>
              <a:t>Workforce and labor market information.</a:t>
            </a:r>
          </a:p>
        </p:txBody>
      </p:sp>
      <p:pic>
        <p:nvPicPr>
          <p:cNvPr id="6" name="Picture 5" descr="gavel graphic" title="gavel graphi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895" y="3940913"/>
            <a:ext cx="2663732" cy="203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28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What is Provided in the</a:t>
            </a:r>
            <a:br>
              <a:rPr lang="en-US" dirty="0"/>
            </a:br>
            <a:r>
              <a:rPr lang="en-US" dirty="0"/>
              <a:t>Comprehensive Center?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2964"/>
            <a:ext cx="7886700" cy="4608456"/>
          </a:xfrm>
        </p:spPr>
        <p:txBody>
          <a:bodyPr>
            <a:noAutofit/>
          </a:bodyPr>
          <a:lstStyle/>
          <a:p>
            <a:pPr lvl="1"/>
            <a:r>
              <a:rPr lang="en-US" dirty="0"/>
              <a:t>Career services, including:	</a:t>
            </a:r>
            <a:r>
              <a:rPr lang="en-US" sz="2600" dirty="0">
                <a:solidFill>
                  <a:srgbClr val="1C4489"/>
                </a:solidFill>
              </a:rPr>
              <a:t> 	</a:t>
            </a:r>
            <a:r>
              <a:rPr lang="en-US" sz="2000" b="1" i="1" dirty="0">
                <a:solidFill>
                  <a:schemeClr val="accent4"/>
                </a:solidFill>
              </a:rPr>
              <a:t>20 CFR  678.430</a:t>
            </a:r>
            <a:endParaRPr lang="en-US" b="1" i="1" dirty="0">
              <a:solidFill>
                <a:schemeClr val="accent4"/>
              </a:solidFill>
            </a:endParaRPr>
          </a:p>
          <a:p>
            <a:pPr lvl="2"/>
            <a:r>
              <a:rPr lang="en-US" dirty="0"/>
              <a:t>Basic</a:t>
            </a:r>
          </a:p>
          <a:p>
            <a:pPr lvl="2"/>
            <a:r>
              <a:rPr lang="en-US" dirty="0"/>
              <a:t>Individualized</a:t>
            </a:r>
          </a:p>
          <a:p>
            <a:pPr lvl="2"/>
            <a:r>
              <a:rPr lang="en-US" dirty="0"/>
              <a:t>Follow-up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Business services that assist businesses and industry sectors in overcoming the challenges of recruiting, retaining, and developing talent for the regional economy. 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Access to employment and training activities funded under local funding stream for adult and dislocated workers. 			</a:t>
            </a:r>
            <a:r>
              <a:rPr lang="en-US" sz="2000" b="1" i="1" dirty="0">
                <a:solidFill>
                  <a:schemeClr val="accent4"/>
                </a:solidFill>
              </a:rPr>
              <a:t>20 CFR 678.305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 descr="dartboard graphic" title="dartboard graphic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894" y="1808983"/>
            <a:ext cx="2062456" cy="1514510"/>
          </a:xfrm>
          <a:prstGeom prst="rect">
            <a:avLst/>
          </a:prstGeom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554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1376" y="1494693"/>
            <a:ext cx="7451724" cy="1794608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/>
              <a:t>Affiliate and Specialized Centers</a:t>
            </a:r>
          </a:p>
        </p:txBody>
      </p:sp>
    </p:spTree>
    <p:extLst>
      <p:ext uri="{BB962C8B-B14F-4D97-AF65-F5344CB8AC3E}">
        <p14:creationId xmlns:p14="http://schemas.microsoft.com/office/powerpoint/2010/main" val="3652184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 Affiliate and Specialized </a:t>
            </a:r>
            <a:br>
              <a:rPr lang="en-US"/>
            </a:br>
            <a:r>
              <a:rPr lang="en-US"/>
              <a:t>American Job Centers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 dirty="0"/>
              <a:t>Supplemental access points consisting of one or more of the one-stop partners’ programs, services, and activities available.    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Not mandated to provide access to every required partner program. 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Must be physically and programmatically accessible to individuals with disabilities. 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Frequency of program staff’s physical presence in an affiliated site determined through partner MOU negotiations at the local level. </a:t>
            </a:r>
          </a:p>
        </p:txBody>
      </p:sp>
    </p:spTree>
    <p:extLst>
      <p:ext uri="{BB962C8B-B14F-4D97-AF65-F5344CB8AC3E}">
        <p14:creationId xmlns:p14="http://schemas.microsoft.com/office/powerpoint/2010/main" val="1033965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Affiliate and Specialized </a:t>
            </a:r>
            <a:br>
              <a:rPr lang="en-US" dirty="0"/>
            </a:br>
            <a:r>
              <a:rPr lang="en-US" dirty="0"/>
              <a:t>American Job Centers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7886700" cy="460845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200" dirty="0"/>
              <a:t>Specialized centers may also be established to serve a particular population. </a:t>
            </a:r>
          </a:p>
          <a:p>
            <a:pPr>
              <a:spcBef>
                <a:spcPts val="1800"/>
              </a:spcBef>
            </a:pPr>
            <a:r>
              <a:rPr lang="en-US" sz="2200" dirty="0"/>
              <a:t>Must be physically and </a:t>
            </a:r>
            <a:br>
              <a:rPr lang="en-US" sz="2200" dirty="0"/>
            </a:br>
            <a:r>
              <a:rPr lang="en-US" sz="2200" dirty="0"/>
              <a:t>programmatically accessible </a:t>
            </a:r>
            <a:br>
              <a:rPr lang="en-US" sz="2200" dirty="0"/>
            </a:br>
            <a:r>
              <a:rPr lang="en-US" sz="2200" dirty="0"/>
              <a:t>to individuals with disabilities. </a:t>
            </a:r>
          </a:p>
          <a:p>
            <a:pPr>
              <a:spcBef>
                <a:spcPts val="1800"/>
              </a:spcBef>
            </a:pPr>
            <a:r>
              <a:rPr lang="en-US" sz="2200" dirty="0"/>
              <a:t>Should make referrals to </a:t>
            </a:r>
            <a:br>
              <a:rPr lang="en-US" sz="2200" dirty="0"/>
            </a:br>
            <a:r>
              <a:rPr lang="en-US" sz="2200" dirty="0"/>
              <a:t>comprehensive or affiliate </a:t>
            </a:r>
            <a:br>
              <a:rPr lang="en-US" sz="2200" dirty="0"/>
            </a:br>
            <a:r>
              <a:rPr lang="en-US" sz="2200" dirty="0"/>
              <a:t>American Job Centers as </a:t>
            </a:r>
            <a:br>
              <a:rPr lang="en-US" sz="2200" dirty="0"/>
            </a:br>
            <a:r>
              <a:rPr lang="en-US" sz="2200" dirty="0"/>
              <a:t>appropriate. </a:t>
            </a:r>
          </a:p>
          <a:p>
            <a:pPr>
              <a:spcBef>
                <a:spcPts val="1800"/>
              </a:spcBef>
            </a:pPr>
            <a:r>
              <a:rPr lang="en-US" sz="2200" dirty="0"/>
              <a:t>Partner services provided through specialized American Job Centers determined through partner MOU negotiations at the local level. </a:t>
            </a:r>
          </a:p>
        </p:txBody>
      </p:sp>
      <p:pic>
        <p:nvPicPr>
          <p:cNvPr id="6" name="Picture 5" descr="door to success graphic" title="door to success graphic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933" y="2248718"/>
            <a:ext cx="3511303" cy="2395733"/>
          </a:xfrm>
          <a:prstGeom prst="ellipse">
            <a:avLst/>
          </a:prstGeom>
          <a:ln w="63500" cap="rnd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accent1"/>
            </a:contourClr>
          </a:sp3d>
        </p:spPr>
      </p:pic>
    </p:spTree>
    <p:extLst>
      <p:ext uri="{BB962C8B-B14F-4D97-AF65-F5344CB8AC3E}">
        <p14:creationId xmlns:p14="http://schemas.microsoft.com/office/powerpoint/2010/main" val="1898900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1376" y="1512277"/>
            <a:ext cx="7451724" cy="1777023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/>
              <a:t>Colocation of Wagner-Peyser Employment Services </a:t>
            </a:r>
          </a:p>
        </p:txBody>
      </p:sp>
    </p:spTree>
    <p:extLst>
      <p:ext uri="{BB962C8B-B14F-4D97-AF65-F5344CB8AC3E}">
        <p14:creationId xmlns:p14="http://schemas.microsoft.com/office/powerpoint/2010/main" val="1673088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614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WIOA now requires the co-location of Wagner-</a:t>
            </a:r>
            <a:r>
              <a:rPr lang="en-US" sz="2400" b="1" dirty="0" err="1"/>
              <a:t>Peyser</a:t>
            </a:r>
            <a:r>
              <a:rPr lang="en-US" sz="2400" b="1" dirty="0"/>
              <a:t> Employment Services into the American Job Centers.  Has your State(s)  achieved successful co-location</a:t>
            </a:r>
            <a:r>
              <a:rPr lang="en-US" sz="2400" dirty="0"/>
              <a:t>?  (If no, write the reason why in the chat box)</a:t>
            </a:r>
          </a:p>
          <a:p>
            <a:pPr marL="0" indent="0">
              <a:buNone/>
            </a:pPr>
            <a:endParaRPr lang="en-US" sz="2200" dirty="0"/>
          </a:p>
          <a:p>
            <a:pPr marL="457200" indent="-457200">
              <a:buFont typeface="+mj-lt"/>
              <a:buAutoNum type="alphaLcParenR"/>
            </a:pPr>
            <a:r>
              <a:rPr lang="en-US" sz="2200" dirty="0"/>
              <a:t>Yes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200" dirty="0"/>
              <a:t>No</a:t>
            </a:r>
            <a:r>
              <a:rPr lang="en-US" sz="2000" dirty="0"/>
              <a:t>	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52732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Colocation of Wagner-Peyser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488225"/>
            <a:ext cx="4488473" cy="2910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>
                <a:solidFill>
                  <a:schemeClr val="accent4"/>
                </a:solidFill>
              </a:rPr>
              <a:t>WIOA sec. 121(e)(3) </a:t>
            </a:r>
            <a:r>
              <a:rPr lang="pt-BR" b="1" dirty="0"/>
              <a:t>requires </a:t>
            </a:r>
            <a:r>
              <a:rPr lang="en-US" b="1" dirty="0"/>
              <a:t>colocation of ES offices and American Job Centers established under </a:t>
            </a:r>
            <a:r>
              <a:rPr lang="en-US" b="1" dirty="0">
                <a:solidFill>
                  <a:schemeClr val="tx2"/>
                </a:solidFill>
              </a:rPr>
              <a:t>title I of WIOA</a:t>
            </a:r>
            <a:r>
              <a:rPr lang="en-US" b="1" dirty="0"/>
              <a:t>.</a:t>
            </a:r>
          </a:p>
          <a:p>
            <a:pPr lvl="1"/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53" y="1872764"/>
            <a:ext cx="4141177" cy="3456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9686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WIOA Co-Location Requirement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Separate stand-alone Wagner-Peyser Act Employment Service offices are not permitted under WIOA. </a:t>
            </a:r>
            <a:endParaRPr lang="en-US" sz="900" dirty="0"/>
          </a:p>
          <a:p>
            <a:pPr>
              <a:spcBef>
                <a:spcPts val="3000"/>
              </a:spcBef>
            </a:pPr>
            <a:r>
              <a:rPr lang="en-US" dirty="0"/>
              <a:t>If Wagner-Peyser Act services are provided at an affiliated site, the following must occur:</a:t>
            </a:r>
          </a:p>
          <a:p>
            <a:pPr marL="914400" lvl="1">
              <a:spcBef>
                <a:spcPts val="1200"/>
              </a:spcBef>
            </a:pPr>
            <a:r>
              <a:rPr lang="en-US" sz="2200" dirty="0"/>
              <a:t>at least one or more other One-Stop partners must be located in the affiliated site, and </a:t>
            </a:r>
          </a:p>
          <a:p>
            <a:pPr marL="914400" lvl="1">
              <a:spcBef>
                <a:spcPts val="1200"/>
              </a:spcBef>
            </a:pPr>
            <a:r>
              <a:rPr lang="en-US" sz="2200" dirty="0"/>
              <a:t>there must be physical presence of combined staff over 50 percent of the time the center is open.  </a:t>
            </a:r>
          </a:p>
        </p:txBody>
      </p:sp>
    </p:spTree>
    <p:extLst>
      <p:ext uri="{BB962C8B-B14F-4D97-AF65-F5344CB8AC3E}">
        <p14:creationId xmlns:p14="http://schemas.microsoft.com/office/powerpoint/2010/main" val="427056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WIOA Co-Location Requirement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endParaRPr lang="en-US" b="1" dirty="0"/>
          </a:p>
          <a:p>
            <a:pPr>
              <a:lnSpc>
                <a:spcPct val="95000"/>
              </a:lnSpc>
            </a:pPr>
            <a:endParaRPr lang="en-US" b="1" dirty="0"/>
          </a:p>
          <a:p>
            <a:pPr marL="0" indent="0">
              <a:lnSpc>
                <a:spcPct val="95000"/>
              </a:lnSpc>
              <a:buNone/>
            </a:pPr>
            <a:r>
              <a:rPr lang="en-US" b="1" dirty="0">
                <a:solidFill>
                  <a:schemeClr val="accent4"/>
                </a:solidFill>
              </a:rPr>
              <a:t>Where the Employment Service is provided at an affiliated site</a:t>
            </a:r>
            <a:r>
              <a:rPr lang="en-US" b="1" dirty="0"/>
              <a:t>, the other partner must not be the partner administering local veterans’ employment representatives (LVER), disabled veterans’ outreach program (DVOP), or Unemployment Insurance (UI) programs.</a:t>
            </a:r>
          </a:p>
          <a:p>
            <a:pPr lvl="1">
              <a:lnSpc>
                <a:spcPct val="95000"/>
              </a:lnSpc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096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zzle graphic" title="puzzle graphic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277" y="3250223"/>
            <a:ext cx="4572000" cy="304800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WIOA Co-Location Requirement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88124"/>
            <a:ext cx="7886700" cy="40259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If </a:t>
            </a:r>
            <a:r>
              <a:rPr lang="en-US" b="1" dirty="0">
                <a:solidFill>
                  <a:schemeClr val="accent4"/>
                </a:solidFill>
              </a:rPr>
              <a:t>ES</a:t>
            </a:r>
            <a:r>
              <a:rPr lang="en-US" b="1" dirty="0"/>
              <a:t>, </a:t>
            </a:r>
            <a:r>
              <a:rPr lang="en-US" b="1" dirty="0">
                <a:solidFill>
                  <a:schemeClr val="accent4"/>
                </a:solidFill>
              </a:rPr>
              <a:t>LVER</a:t>
            </a:r>
            <a:r>
              <a:rPr lang="en-US" b="1" dirty="0"/>
              <a:t>, </a:t>
            </a:r>
            <a:r>
              <a:rPr lang="en-US" b="1" dirty="0">
                <a:solidFill>
                  <a:schemeClr val="accent4"/>
                </a:solidFill>
              </a:rPr>
              <a:t>DVOP</a:t>
            </a:r>
            <a:r>
              <a:rPr lang="en-US" b="1" dirty="0"/>
              <a:t>, and </a:t>
            </a:r>
            <a:r>
              <a:rPr lang="en-US" b="1" dirty="0">
                <a:solidFill>
                  <a:schemeClr val="accent4"/>
                </a:solidFill>
              </a:rPr>
              <a:t>UI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4"/>
                </a:solidFill>
              </a:rPr>
              <a:t>programs</a:t>
            </a:r>
            <a:r>
              <a:rPr lang="en-US" b="1" dirty="0"/>
              <a:t> are provided at an affiliated site, additional partner(s) must have presence of combined staff in the center more than 50 percent of the time the center is open. </a:t>
            </a:r>
          </a:p>
          <a:p>
            <a:pPr marL="0" indent="0" algn="r">
              <a:buNone/>
            </a:pPr>
            <a:r>
              <a:rPr lang="en-US" sz="2400" b="1" i="1" dirty="0">
                <a:solidFill>
                  <a:schemeClr val="accent4"/>
                </a:solidFill>
              </a:rPr>
              <a:t>20 CFR 678.315 (b)</a:t>
            </a:r>
            <a:endParaRPr lang="en-US" b="1" i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50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Timeline for  Colocation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2816" y="2066193"/>
            <a:ext cx="5741377" cy="4017108"/>
          </a:xfrm>
        </p:spPr>
        <p:txBody>
          <a:bodyPr/>
          <a:lstStyle/>
          <a:p>
            <a:pPr>
              <a:spcBef>
                <a:spcPts val="3600"/>
              </a:spcBef>
            </a:pPr>
            <a:r>
              <a:rPr lang="en-US" dirty="0"/>
              <a:t>The expectation is that colocation should be completed as expeditiously as possible.</a:t>
            </a:r>
          </a:p>
          <a:p>
            <a:pPr>
              <a:spcBef>
                <a:spcPts val="3600"/>
              </a:spcBef>
            </a:pPr>
            <a:r>
              <a:rPr lang="en-US" dirty="0"/>
              <a:t>Provide the Department with a plan</a:t>
            </a:r>
          </a:p>
          <a:p>
            <a:pPr lvl="1">
              <a:spcBef>
                <a:spcPts val="1200"/>
              </a:spcBef>
            </a:pPr>
            <a:r>
              <a:rPr lang="en-US" sz="2200" dirty="0"/>
              <a:t>Include steps State will take to achieve colocation</a:t>
            </a:r>
          </a:p>
          <a:p>
            <a:endParaRPr lang="en-US" dirty="0"/>
          </a:p>
        </p:txBody>
      </p:sp>
      <p:pic>
        <p:nvPicPr>
          <p:cNvPr id="7" name="Picture 6" descr="checkmark graphic" title="checkmark graphi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302" y="2280239"/>
            <a:ext cx="3254995" cy="243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38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Would you be interested in participating in a Wagner-</a:t>
            </a:r>
            <a:r>
              <a:rPr lang="en-US" sz="2400" b="1" dirty="0" err="1"/>
              <a:t>Peyser</a:t>
            </a:r>
            <a:r>
              <a:rPr lang="en-US" sz="2400" b="1" dirty="0"/>
              <a:t> Co-location Peer Learning Group?</a:t>
            </a:r>
            <a:r>
              <a:rPr lang="en-US" sz="2400" dirty="0"/>
              <a:t>  </a:t>
            </a:r>
          </a:p>
          <a:p>
            <a:pPr marL="0" indent="0">
              <a:buNone/>
            </a:pPr>
            <a:endParaRPr lang="en-US" sz="2400" dirty="0"/>
          </a:p>
          <a:p>
            <a:pPr marL="777240" lvl="1" indent="-457200">
              <a:buFont typeface="+mj-lt"/>
              <a:buAutoNum type="alphaLcParenR"/>
            </a:pPr>
            <a:r>
              <a:rPr lang="en-US" sz="2200" dirty="0"/>
              <a:t>Yes</a:t>
            </a:r>
          </a:p>
          <a:p>
            <a:pPr marL="777240" lvl="1" indent="-457200">
              <a:buFont typeface="+mj-lt"/>
              <a:buAutoNum type="alphaLcParenR"/>
            </a:pPr>
            <a:r>
              <a:rPr lang="en-US" sz="2200" dirty="0"/>
              <a:t>No </a:t>
            </a:r>
          </a:p>
          <a:p>
            <a:pPr marL="777240" lvl="1" indent="-457200">
              <a:buFont typeface="+mj-lt"/>
              <a:buAutoNum type="alphaLcParenR"/>
            </a:pPr>
            <a:endParaRPr lang="en-US" sz="2200" dirty="0"/>
          </a:p>
          <a:p>
            <a:pPr lvl="1"/>
            <a:r>
              <a:rPr lang="en-US" sz="2200" dirty="0"/>
              <a:t>If yes, what specific issues would you like the Peer Learning Group to address? (Type your answer into the chat box.) </a:t>
            </a:r>
            <a:r>
              <a:rPr lang="en-US" sz="1800" dirty="0"/>
              <a:t>	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533198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53979"/>
            <a:ext cx="7886700" cy="88485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3300" dirty="0"/>
              <a:t>Contact Information for Interest in </a:t>
            </a:r>
            <a:br>
              <a:rPr lang="en-US" sz="3300" dirty="0"/>
            </a:br>
            <a:r>
              <a:rPr lang="en-US" sz="3300" dirty="0"/>
              <a:t>Wagner-</a:t>
            </a:r>
            <a:r>
              <a:rPr lang="en-US" sz="3300" dirty="0" err="1"/>
              <a:t>Peyser</a:t>
            </a:r>
            <a:r>
              <a:rPr lang="en-US" sz="3300" dirty="0"/>
              <a:t> Co-Location Peer Learning Group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2464252"/>
            <a:ext cx="6609345" cy="2149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365760" defTabSz="914400">
              <a:lnSpc>
                <a:spcPct val="90000"/>
              </a:lnSpc>
              <a:spcBef>
                <a:spcPts val="1000"/>
              </a:spcBef>
              <a:buClr>
                <a:srgbClr val="F36B22"/>
              </a:buClr>
              <a:buFont typeface="Wingdings" panose="05000000000000000000" pitchFamily="2" charset="2"/>
              <a:buChar char=""/>
            </a:pPr>
            <a:r>
              <a:rPr lang="en-US" sz="2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a typeface="+mj-ea"/>
                <a:cs typeface="+mj-cs"/>
              </a:rPr>
              <a:t>Larry Burns                                                                       U.S. Department of Labor                                                       Office of Unemployment Insurance</a:t>
            </a:r>
          </a:p>
          <a:p>
            <a:pPr marL="365760" lvl="0" indent="-365760" defTabSz="914400">
              <a:lnSpc>
                <a:spcPct val="90000"/>
              </a:lnSpc>
              <a:spcBef>
                <a:spcPts val="1000"/>
              </a:spcBef>
              <a:buClr>
                <a:srgbClr val="F36B22"/>
              </a:buClr>
              <a:buFont typeface="Wingdings" panose="05000000000000000000" pitchFamily="2" charset="2"/>
              <a:buChar char=""/>
            </a:pPr>
            <a:endParaRPr lang="en-US" sz="2600" b="1" dirty="0">
              <a:gradFill flip="none" rotWithShape="1">
                <a:gsLst>
                  <a:gs pos="0">
                    <a:srgbClr val="4F5F9B">
                      <a:lumMod val="67000"/>
                    </a:srgbClr>
                  </a:gs>
                  <a:gs pos="48000">
                    <a:srgbClr val="1C4489"/>
                  </a:gs>
                  <a:gs pos="100000">
                    <a:srgbClr val="4F5F9B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a typeface="+mj-ea"/>
              <a:cs typeface="+mj-cs"/>
            </a:endParaRPr>
          </a:p>
          <a:p>
            <a:pPr marL="365760" lvl="0" indent="-365760" defTabSz="914400">
              <a:lnSpc>
                <a:spcPct val="90000"/>
              </a:lnSpc>
              <a:spcBef>
                <a:spcPts val="1000"/>
              </a:spcBef>
              <a:buClr>
                <a:srgbClr val="F36B22"/>
              </a:buClr>
              <a:buFont typeface="Wingdings" panose="05000000000000000000" pitchFamily="2" charset="2"/>
              <a:buChar char=""/>
            </a:pPr>
            <a:r>
              <a:rPr lang="en-US" sz="2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a typeface="+mj-ea"/>
                <a:cs typeface="+mj-cs"/>
              </a:rPr>
              <a:t>Email:  burns.lawrence@dol.gov</a:t>
            </a:r>
          </a:p>
        </p:txBody>
      </p:sp>
    </p:spTree>
    <p:extLst>
      <p:ext uri="{BB962C8B-B14F-4D97-AF65-F5344CB8AC3E}">
        <p14:creationId xmlns:p14="http://schemas.microsoft.com/office/powerpoint/2010/main" val="1968677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1376" y="1406769"/>
            <a:ext cx="7451724" cy="1882531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/>
              <a:t>Representatives from Two American Job Centers</a:t>
            </a:r>
          </a:p>
        </p:txBody>
      </p:sp>
    </p:spTree>
    <p:extLst>
      <p:ext uri="{BB962C8B-B14F-4D97-AF65-F5344CB8AC3E}">
        <p14:creationId xmlns:p14="http://schemas.microsoft.com/office/powerpoint/2010/main" val="870008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Arlington Employment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839" y="1531619"/>
            <a:ext cx="2891601" cy="1624148"/>
          </a:xfrm>
        </p:spPr>
        <p:txBody>
          <a:bodyPr>
            <a:normAutofit fontScale="92500" lnSpcReduction="10000"/>
          </a:bodyPr>
          <a:lstStyle/>
          <a:p>
            <a:pPr marL="320040" lvl="1" indent="0">
              <a:buNone/>
            </a:pPr>
            <a:endParaRPr lang="en-US" dirty="0"/>
          </a:p>
          <a:p>
            <a:r>
              <a:rPr lang="en-US" sz="1800" b="1" dirty="0"/>
              <a:t>Howard Feldstein</a:t>
            </a:r>
            <a:r>
              <a:rPr lang="en-US" sz="1800" dirty="0"/>
              <a:t> Director, Arlington Employment Center, Virginia</a:t>
            </a:r>
          </a:p>
          <a:p>
            <a:pPr marL="320040" lvl="1" indent="0">
              <a:buNone/>
            </a:pPr>
            <a:r>
              <a:rPr lang="en-US" sz="1600" u="sng" dirty="0">
                <a:hlinkClick r:id="rId3"/>
              </a:rPr>
              <a:t>hfeldstein@arlingtonva.us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26109" b="50243"/>
          <a:stretch/>
        </p:blipFill>
        <p:spPr>
          <a:xfrm>
            <a:off x="186690" y="1338942"/>
            <a:ext cx="1966149" cy="2009503"/>
          </a:xfrm>
          <a:prstGeom prst="rect">
            <a:avLst/>
          </a:prstGeom>
        </p:spPr>
      </p:pic>
      <p:pic>
        <p:nvPicPr>
          <p:cNvPr id="1026" name="1F7AF494-4368-43DC-894B-9B3334A2A0A5" descr="image00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" b="21384"/>
          <a:stretch/>
        </p:blipFill>
        <p:spPr bwMode="auto">
          <a:xfrm>
            <a:off x="219264" y="3419203"/>
            <a:ext cx="1933575" cy="237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152839" y="3915851"/>
            <a:ext cx="2891601" cy="1624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  <a:defRPr sz="2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®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Font typeface="Wingdings 2" panose="05020102010507070707" pitchFamily="18" charset="2"/>
              <a:buChar char="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 2" panose="05020102010507070707" pitchFamily="18" charset="2"/>
              <a:buChar char="­"/>
              <a:defRPr sz="18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Wingdings 3" panose="05040102010807070707" pitchFamily="18" charset="2"/>
              <a:buChar char="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lvl="1" indent="0">
              <a:buFont typeface="Wingdings 2" panose="05020102010507070707" pitchFamily="18" charset="2"/>
              <a:buNone/>
            </a:pPr>
            <a:endParaRPr lang="en-US" dirty="0"/>
          </a:p>
          <a:p>
            <a:r>
              <a:rPr lang="en-US" sz="1800" b="1" dirty="0"/>
              <a:t>Edythe Richards</a:t>
            </a:r>
            <a:r>
              <a:rPr lang="en-US" sz="1800" dirty="0"/>
              <a:t> Counselor       Northern Virginia Community College</a:t>
            </a:r>
            <a:endParaRPr lang="en-US" sz="16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507574" y="1531619"/>
            <a:ext cx="2891601" cy="16241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  <a:defRPr sz="2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®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Font typeface="Wingdings 2" panose="05020102010507070707" pitchFamily="18" charset="2"/>
              <a:buChar char="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 2" panose="05020102010507070707" pitchFamily="18" charset="2"/>
              <a:buChar char="­"/>
              <a:defRPr sz="18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Wingdings 3" panose="05040102010807070707" pitchFamily="18" charset="2"/>
              <a:buChar char="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lvl="1" indent="0">
              <a:buFont typeface="Wingdings 2" panose="05020102010507070707" pitchFamily="18" charset="2"/>
              <a:buNone/>
            </a:pPr>
            <a:endParaRPr lang="en-US" dirty="0"/>
          </a:p>
          <a:p>
            <a:r>
              <a:rPr lang="en-US" sz="1800" b="1" dirty="0"/>
              <a:t>Myrna Tejada</a:t>
            </a:r>
            <a:r>
              <a:rPr lang="en-US" sz="1800" dirty="0"/>
              <a:t> Workforce Services Administrator</a:t>
            </a:r>
            <a:r>
              <a:rPr lang="en-US" sz="1600" dirty="0"/>
              <a:t>                 </a:t>
            </a:r>
            <a:r>
              <a:rPr lang="en-US" sz="1800" dirty="0"/>
              <a:t>Virginia Employment Commission</a:t>
            </a:r>
          </a:p>
        </p:txBody>
      </p:sp>
      <p:pic>
        <p:nvPicPr>
          <p:cNvPr id="1027" name="872C7130-41F4-478D-A353-121FFBF560AB" descr="image00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6"/>
          <a:stretch/>
        </p:blipFill>
        <p:spPr bwMode="auto">
          <a:xfrm>
            <a:off x="4918757" y="1338941"/>
            <a:ext cx="1638300" cy="200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557057" y="3915851"/>
            <a:ext cx="2891601" cy="16241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  <a:defRPr sz="2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®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Font typeface="Wingdings 2" panose="05020102010507070707" pitchFamily="18" charset="2"/>
              <a:buChar char="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 2" panose="05020102010507070707" pitchFamily="18" charset="2"/>
              <a:buChar char="­"/>
              <a:defRPr sz="18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Wingdings 3" panose="05040102010807070707" pitchFamily="18" charset="2"/>
              <a:buChar char="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lvl="1" indent="0">
              <a:buFont typeface="Wingdings 2" panose="05020102010507070707" pitchFamily="18" charset="2"/>
              <a:buNone/>
            </a:pPr>
            <a:endParaRPr lang="en-US" dirty="0"/>
          </a:p>
          <a:p>
            <a:r>
              <a:rPr lang="en-US" sz="1800" b="1" dirty="0" err="1"/>
              <a:t>Jerrilyn</a:t>
            </a:r>
            <a:r>
              <a:rPr lang="en-US" sz="1800" b="1" dirty="0"/>
              <a:t> Young </a:t>
            </a:r>
            <a:r>
              <a:rPr lang="en-US" sz="1800" dirty="0"/>
              <a:t>Specialist              Adult Education Arlington Public Schools</a:t>
            </a:r>
          </a:p>
        </p:txBody>
      </p:sp>
      <p:pic>
        <p:nvPicPr>
          <p:cNvPr id="10" name="Picture 9" descr="/Users/benkushner/Library/Containers/com.apple.mail/Data/Library/Mail Downloads/45DDB994-9775-4C6E-848C-9C21891164F8/Jerrilyn Young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8" t="22229" r="24500" b="25231"/>
          <a:stretch/>
        </p:blipFill>
        <p:spPr bwMode="auto">
          <a:xfrm>
            <a:off x="4918757" y="3565330"/>
            <a:ext cx="1638300" cy="2225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253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16580" y="1554164"/>
            <a:ext cx="5177188" cy="1171941"/>
          </a:xfrm>
        </p:spPr>
        <p:txBody>
          <a:bodyPr>
            <a:normAutofit/>
          </a:bodyPr>
          <a:lstStyle/>
          <a:p>
            <a:r>
              <a:rPr lang="en-US" sz="2400" dirty="0"/>
              <a:t>Larry Burns                                                                       </a:t>
            </a:r>
            <a:r>
              <a:rPr lang="en-US" sz="2000" dirty="0"/>
              <a:t>U.S. Department of Labor                                                       Office of Unemployment Insurance</a:t>
            </a:r>
          </a:p>
          <a:p>
            <a:endParaRPr lang="en-US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" r="7141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4" b="10934"/>
          <a:stretch>
            <a:fillRect/>
          </a:stretch>
        </p:blipFill>
        <p:spPr/>
      </p:pic>
      <p:sp>
        <p:nvSpPr>
          <p:cNvPr id="8" name="Content Placeholder 7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2400" dirty="0"/>
              <a:t>Winston Tompoe                                                                       </a:t>
            </a:r>
            <a:r>
              <a:rPr lang="en-US" sz="2000" dirty="0"/>
              <a:t>U.S. Department of Labor                                                       Office of State Systems, Region 3</a:t>
            </a: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sz="2400" dirty="0"/>
              <a:t>Charlotte Harris                                                                               </a:t>
            </a:r>
            <a:r>
              <a:rPr lang="en-US" sz="2000" dirty="0"/>
              <a:t>U.S. Department of Labor                                        Office of Workforce Investment</a:t>
            </a:r>
          </a:p>
          <a:p>
            <a:endParaRPr lang="en-US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2" b="150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5802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Staff Training and Cross-Training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320040" lvl="1" indent="0">
              <a:buNone/>
            </a:pPr>
            <a:endParaRPr lang="en-US" dirty="0"/>
          </a:p>
          <a:p>
            <a:r>
              <a:rPr lang="en-US" sz="2800" dirty="0"/>
              <a:t>Regular team meetings</a:t>
            </a:r>
          </a:p>
          <a:p>
            <a:r>
              <a:rPr lang="en-US" sz="2800" dirty="0"/>
              <a:t>“Day-in-the-Life” Job Shadowing</a:t>
            </a:r>
          </a:p>
          <a:p>
            <a:r>
              <a:rPr lang="en-US" sz="2800" dirty="0"/>
              <a:t>Include everyone (even fiscal staff)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92843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Create American Job Center Identity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68415"/>
            <a:ext cx="7886700" cy="3814886"/>
          </a:xfrm>
        </p:spPr>
        <p:txBody>
          <a:bodyPr/>
          <a:lstStyle/>
          <a:p>
            <a:pPr>
              <a:spcBef>
                <a:spcPts val="3600"/>
              </a:spcBef>
            </a:pPr>
            <a:r>
              <a:rPr lang="en-US" dirty="0"/>
              <a:t>AJC identity replaces program identity of the staff </a:t>
            </a:r>
            <a:r>
              <a:rPr lang="mr-IN" dirty="0"/>
              <a:t>–</a:t>
            </a:r>
            <a:r>
              <a:rPr lang="en-US" dirty="0"/>
              <a:t> even on business cards ! </a:t>
            </a:r>
          </a:p>
          <a:p>
            <a:pPr>
              <a:spcBef>
                <a:spcPts val="3600"/>
              </a:spcBef>
            </a:pPr>
            <a:r>
              <a:rPr lang="en-US" dirty="0"/>
              <a:t>Coordinated business services for employers</a:t>
            </a:r>
          </a:p>
          <a:p>
            <a:pPr>
              <a:spcBef>
                <a:spcPts val="3600"/>
              </a:spcBef>
            </a:pPr>
            <a:r>
              <a:rPr lang="en-US" dirty="0"/>
              <a:t>“No Wrong Door Policy” for job seekers</a:t>
            </a:r>
          </a:p>
        </p:txBody>
      </p:sp>
    </p:spTree>
    <p:extLst>
      <p:ext uri="{BB962C8B-B14F-4D97-AF65-F5344CB8AC3E}">
        <p14:creationId xmlns:p14="http://schemas.microsoft.com/office/powerpoint/2010/main" val="1492920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Diverse Community Partnership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8686"/>
            <a:ext cx="7622721" cy="462461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Virginia Employment Commission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Virginia </a:t>
            </a:r>
            <a:r>
              <a:rPr lang="en-US" dirty="0" err="1"/>
              <a:t>Dept</a:t>
            </a:r>
            <a:r>
              <a:rPr lang="en-US" dirty="0"/>
              <a:t> of Rehabilitative Services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Northern Virginia Community College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Arlington Public Schools Adult Education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National Council on Aging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TANF Program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SNAP E&amp;T Program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Ticket to Work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Financial literacy coach  (CFPB)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Entrepreneur Coaching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Linden Resources (TANF client assistance)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Arlington Public Library</a:t>
            </a:r>
          </a:p>
        </p:txBody>
      </p:sp>
    </p:spTree>
    <p:extLst>
      <p:ext uri="{BB962C8B-B14F-4D97-AF65-F5344CB8AC3E}">
        <p14:creationId xmlns:p14="http://schemas.microsoft.com/office/powerpoint/2010/main" val="477737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“Take a Sledgehammer to the Silos”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68415"/>
            <a:ext cx="7886700" cy="3814886"/>
          </a:xfrm>
        </p:spPr>
        <p:txBody>
          <a:bodyPr/>
          <a:lstStyle/>
          <a:p>
            <a:pPr>
              <a:spcBef>
                <a:spcPts val="3600"/>
              </a:spcBef>
            </a:pPr>
            <a:r>
              <a:rPr lang="en-US" dirty="0"/>
              <a:t>Service delivery team is seated in a common area</a:t>
            </a:r>
          </a:p>
          <a:p>
            <a:pPr>
              <a:spcBef>
                <a:spcPts val="3600"/>
              </a:spcBef>
            </a:pPr>
            <a:r>
              <a:rPr lang="en-US" dirty="0"/>
              <a:t>Lines of supervision; common work rules</a:t>
            </a:r>
          </a:p>
          <a:p>
            <a:pPr>
              <a:spcBef>
                <a:spcPts val="3600"/>
              </a:spcBef>
            </a:pPr>
            <a:r>
              <a:rPr lang="en-US" dirty="0"/>
              <a:t>Integrated data management system</a:t>
            </a:r>
          </a:p>
          <a:p>
            <a:pPr>
              <a:spcBef>
                <a:spcPts val="3600"/>
              </a:spcBef>
            </a:pPr>
            <a:r>
              <a:rPr lang="en-US" dirty="0"/>
              <a:t>Team approach working with clients</a:t>
            </a:r>
          </a:p>
          <a:p>
            <a:pPr>
              <a:spcBef>
                <a:spcPts val="3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623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9500" y="364205"/>
            <a:ext cx="7886700" cy="8848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North Tennessee Workforce Board</a:t>
            </a:r>
            <a:br>
              <a:rPr lang="en-US" dirty="0"/>
            </a:br>
            <a:r>
              <a:rPr lang="en-US" dirty="0"/>
              <a:t>	Clarksville, Tennessee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588" y="1441123"/>
            <a:ext cx="4333675" cy="4739761"/>
          </a:xfrm>
        </p:spPr>
        <p:txBody>
          <a:bodyPr>
            <a:normAutofit/>
          </a:bodyPr>
          <a:lstStyle/>
          <a:p>
            <a:pPr marL="57150" indent="0"/>
            <a:r>
              <a:rPr lang="en-US" sz="1800" b="1" dirty="0"/>
              <a:t> Marla W. Rye</a:t>
            </a:r>
          </a:p>
          <a:p>
            <a:pPr marL="347663" indent="0">
              <a:buNone/>
            </a:pPr>
            <a:r>
              <a:rPr lang="en-US" sz="1800" dirty="0"/>
              <a:t>President, Workforce Essentials                     </a:t>
            </a:r>
          </a:p>
          <a:p>
            <a:pPr marL="347663" indent="0">
              <a:buNone/>
            </a:pPr>
            <a:r>
              <a:rPr lang="en-US" sz="1400" dirty="0">
                <a:hlinkClick r:id="rId3"/>
              </a:rPr>
              <a:t>mrye@Workforceessentials.com</a:t>
            </a:r>
            <a:endParaRPr lang="en-US" sz="1400" dirty="0"/>
          </a:p>
          <a:p>
            <a:pPr marL="115888" indent="0">
              <a:buNone/>
            </a:pPr>
            <a:endParaRPr lang="en-US" sz="1400" dirty="0"/>
          </a:p>
          <a:p>
            <a:pPr marL="115888" indent="0">
              <a:buNone/>
            </a:pPr>
            <a:endParaRPr lang="en-US" sz="1400" dirty="0"/>
          </a:p>
          <a:p>
            <a:pPr marL="401638" indent="-285750"/>
            <a:r>
              <a:rPr lang="en-US" sz="1800" b="1" dirty="0"/>
              <a:t>Natalie </a:t>
            </a:r>
            <a:r>
              <a:rPr lang="en-US" sz="1800" b="1" dirty="0" err="1"/>
              <a:t>McLimore</a:t>
            </a:r>
            <a:endParaRPr lang="en-US" sz="1800" b="1" dirty="0"/>
          </a:p>
          <a:p>
            <a:pPr marL="741363" indent="-365125">
              <a:buNone/>
              <a:tabLst>
                <a:tab pos="288925" algn="l"/>
              </a:tabLst>
            </a:pPr>
            <a:r>
              <a:rPr lang="en-US" sz="1800" dirty="0"/>
              <a:t>TANF District 5-7</a:t>
            </a:r>
          </a:p>
          <a:p>
            <a:pPr marL="741363" indent="-365125">
              <a:buNone/>
              <a:tabLst>
                <a:tab pos="288925" algn="l"/>
              </a:tabLst>
            </a:pPr>
            <a:endParaRPr lang="en-US" sz="1800" dirty="0"/>
          </a:p>
          <a:p>
            <a:pPr marL="741363" indent="-365125">
              <a:buNone/>
              <a:tabLst>
                <a:tab pos="288925" algn="l"/>
              </a:tabLst>
            </a:pPr>
            <a:endParaRPr lang="en-US" sz="1800" dirty="0"/>
          </a:p>
          <a:p>
            <a:pPr marL="404813" indent="-288925">
              <a:tabLst>
                <a:tab pos="288925" algn="l"/>
              </a:tabLst>
            </a:pPr>
            <a:r>
              <a:rPr lang="en-US" sz="1900" b="1" dirty="0"/>
              <a:t>John Alexander</a:t>
            </a:r>
          </a:p>
          <a:p>
            <a:pPr marL="741363" indent="-365125">
              <a:buNone/>
              <a:tabLst>
                <a:tab pos="288925" algn="l"/>
              </a:tabLst>
            </a:pPr>
            <a:r>
              <a:rPr lang="en-US" sz="1900" dirty="0"/>
              <a:t>Tennessee Department of Labor &amp; </a:t>
            </a:r>
          </a:p>
          <a:p>
            <a:pPr marL="741363" indent="-365125">
              <a:buNone/>
              <a:tabLst>
                <a:tab pos="288925" algn="l"/>
              </a:tabLst>
            </a:pPr>
            <a:r>
              <a:rPr lang="en-US" sz="1900" dirty="0"/>
              <a:t>Workforce Development 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>
              <a:hlinkClick r:id="rId4"/>
            </a:endParaRP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898" y="1298123"/>
            <a:ext cx="1304216" cy="1630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6"/>
          <a:stretch/>
        </p:blipFill>
        <p:spPr>
          <a:xfrm>
            <a:off x="5699301" y="2954312"/>
            <a:ext cx="1219410" cy="1536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t="7437" r="13291" b="6007"/>
          <a:stretch/>
        </p:blipFill>
        <p:spPr>
          <a:xfrm>
            <a:off x="5678185" y="4528471"/>
            <a:ext cx="1261641" cy="158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39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it and THEY will come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50" y="1547677"/>
            <a:ext cx="3609656" cy="2451100"/>
          </a:xfrm>
        </p:spPr>
      </p:pic>
      <p:pic>
        <p:nvPicPr>
          <p:cNvPr id="1026" name="Picture 2" descr="e20d554c-c4ad-4d5c-bf05-d9bbb222ae76@namprd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75704" y="2073200"/>
            <a:ext cx="4418080" cy="331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20506749">
            <a:off x="6453990" y="4314766"/>
            <a:ext cx="2093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/>
                </a:solidFill>
              </a:rPr>
              <a:t>Partners </a:t>
            </a:r>
          </a:p>
          <a:p>
            <a:pPr algn="ctr"/>
            <a:r>
              <a:rPr lang="en-US" sz="2800" b="1" dirty="0">
                <a:solidFill>
                  <a:schemeClr val="accent4"/>
                </a:solidFill>
              </a:rPr>
              <a:t>&amp; Employers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147">
            <a:off x="57988" y="1804153"/>
            <a:ext cx="2688134" cy="2016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860">
            <a:off x="62650" y="3758548"/>
            <a:ext cx="2818130" cy="1949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3604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93725" y="1463"/>
            <a:ext cx="7886700" cy="8848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Comprehensive AJC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225" y="698500"/>
            <a:ext cx="6184900" cy="620655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pPr marL="320040" lvl="1" indent="0" algn="ctr">
              <a:buNone/>
            </a:pPr>
            <a:r>
              <a:rPr lang="en-US" sz="2800" b="1" dirty="0">
                <a:solidFill>
                  <a:schemeClr val="accent1"/>
                </a:solidFill>
              </a:rPr>
              <a:t>On-Site Partners                   Clarksville, TN </a:t>
            </a:r>
          </a:p>
          <a:p>
            <a:pPr marL="320040" lvl="1" indent="0">
              <a:buNone/>
            </a:pPr>
            <a:endParaRPr lang="en-US" dirty="0"/>
          </a:p>
          <a:p>
            <a:pPr marL="320040" lvl="1" indent="0">
              <a:buNone/>
            </a:pPr>
            <a:endParaRPr lang="en-US" dirty="0"/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288925" y="1917700"/>
          <a:ext cx="2019300" cy="262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>
            <p:extLst/>
          </p:nvPr>
        </p:nvGraphicFramePr>
        <p:xfrm>
          <a:off x="2492375" y="1936750"/>
          <a:ext cx="2019300" cy="262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agram 7"/>
          <p:cNvGraphicFramePr/>
          <p:nvPr>
            <p:extLst/>
          </p:nvPr>
        </p:nvGraphicFramePr>
        <p:xfrm>
          <a:off x="4705350" y="1901825"/>
          <a:ext cx="2019300" cy="262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9" name="Diagram 8"/>
          <p:cNvGraphicFramePr/>
          <p:nvPr>
            <p:extLst/>
          </p:nvPr>
        </p:nvGraphicFramePr>
        <p:xfrm>
          <a:off x="6908800" y="2536825"/>
          <a:ext cx="2019300" cy="135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0" name="Diagram 9"/>
          <p:cNvGraphicFramePr/>
          <p:nvPr>
            <p:extLst/>
          </p:nvPr>
        </p:nvGraphicFramePr>
        <p:xfrm>
          <a:off x="5140325" y="4489450"/>
          <a:ext cx="3352800" cy="124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3338486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-63500"/>
            <a:ext cx="7886700" cy="884850"/>
          </a:xfrm>
        </p:spPr>
        <p:txBody>
          <a:bodyPr>
            <a:normAutofit/>
          </a:bodyPr>
          <a:lstStyle/>
          <a:p>
            <a:r>
              <a:rPr lang="en-US" dirty="0"/>
              <a:t>Functional Alignment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320040" lvl="1" indent="0">
              <a:buNone/>
            </a:pPr>
            <a:endParaRPr lang="en-US" dirty="0"/>
          </a:p>
          <a:p>
            <a:pPr marL="32004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488" y="927100"/>
            <a:ext cx="7450412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87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88950" y="288005"/>
            <a:ext cx="7886700" cy="8848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Alignment of Partners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106545"/>
            <a:ext cx="7886700" cy="4608456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320040" lvl="1" indent="0">
              <a:buNone/>
            </a:pPr>
            <a:endParaRPr lang="en-US" dirty="0"/>
          </a:p>
          <a:p>
            <a:r>
              <a:rPr lang="en-US" sz="2800" b="1" dirty="0"/>
              <a:t>AJC System Training - All staff members certified as Workforce Professionals</a:t>
            </a:r>
          </a:p>
          <a:p>
            <a:r>
              <a:rPr lang="en-US" sz="2800" b="1" dirty="0"/>
              <a:t>Minimum of Monthly Partner Meetings</a:t>
            </a:r>
          </a:p>
          <a:p>
            <a:r>
              <a:rPr lang="en-US" sz="2800" b="1" dirty="0"/>
              <a:t>AJC Certification- Bottom up</a:t>
            </a:r>
          </a:p>
          <a:p>
            <a:r>
              <a:rPr lang="en-US" sz="2800" b="1" dirty="0"/>
              <a:t>Shared Data System</a:t>
            </a:r>
          </a:p>
          <a:p>
            <a:r>
              <a:rPr lang="en-US" sz="2800" b="1" dirty="0"/>
              <a:t>Enhanced Customer Service</a:t>
            </a:r>
            <a:endParaRPr lang="en-US" sz="2800" dirty="0"/>
          </a:p>
        </p:txBody>
      </p:sp>
      <p:pic>
        <p:nvPicPr>
          <p:cNvPr id="7170" name="Picture 2" descr="http://dynamicinstitute.com/wordpress/wp-content/uploads/2014/03/reallylogoNWDP-3-26-2014-e1395853858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499" y="5034442"/>
            <a:ext cx="5057775" cy="8821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3090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88950" y="288005"/>
            <a:ext cx="7886700" cy="8848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AJC  Branding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50" y="1172855"/>
            <a:ext cx="7886700" cy="4608456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320040" lvl="1" indent="0">
              <a:buNone/>
            </a:pPr>
            <a:endParaRPr lang="en-US" dirty="0"/>
          </a:p>
          <a:p>
            <a:r>
              <a:rPr lang="en-US" sz="2800" b="1" dirty="0"/>
              <a:t>Partner Identity</a:t>
            </a:r>
          </a:p>
          <a:p>
            <a:pPr lvl="1"/>
            <a:r>
              <a:rPr lang="en-US" sz="2600" b="1" dirty="0">
                <a:solidFill>
                  <a:schemeClr val="accent4"/>
                </a:solidFill>
              </a:rPr>
              <a:t>AJC Business Cards</a:t>
            </a:r>
          </a:p>
          <a:p>
            <a:pPr lvl="1"/>
            <a:r>
              <a:rPr lang="en-US" sz="2600" b="1" dirty="0">
                <a:solidFill>
                  <a:schemeClr val="accent4"/>
                </a:solidFill>
              </a:rPr>
              <a:t>Name Badges</a:t>
            </a:r>
          </a:p>
          <a:p>
            <a:r>
              <a:rPr lang="en-US" sz="2800" b="1" dirty="0"/>
              <a:t>Shared Intake</a:t>
            </a:r>
          </a:p>
          <a:p>
            <a:r>
              <a:rPr lang="en-US" sz="2800" b="1" dirty="0"/>
              <a:t>Community Representation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7099" y="1523999"/>
            <a:ext cx="2260601" cy="1470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0600" y="3187700"/>
            <a:ext cx="2733675" cy="162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4991100"/>
            <a:ext cx="5253038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0010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1422093"/>
            <a:ext cx="7038242" cy="4608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Provide a deeper dive of key components of Part </a:t>
            </a:r>
            <a:r>
              <a:rPr lang="en-US" sz="2400" b="1" dirty="0">
                <a:solidFill>
                  <a:schemeClr val="accent4"/>
                </a:solidFill>
              </a:rPr>
              <a:t>678.305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2400" b="1" dirty="0">
                <a:solidFill>
                  <a:schemeClr val="accent4"/>
                </a:solidFill>
              </a:rPr>
              <a:t>678.310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, and </a:t>
            </a:r>
            <a:r>
              <a:rPr lang="en-US" sz="2400" b="1" dirty="0">
                <a:solidFill>
                  <a:schemeClr val="accent4"/>
                </a:solidFill>
              </a:rPr>
              <a:t>678.315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 of the Joint regulations and guidance to include:</a:t>
            </a:r>
          </a:p>
          <a:p>
            <a:pPr marL="822960">
              <a:spcBef>
                <a:spcPts val="1800"/>
              </a:spcBef>
            </a:pPr>
            <a:r>
              <a:rPr lang="en-US" sz="2200" dirty="0"/>
              <a:t>One-Stop Comprehensive, Affiliate, and </a:t>
            </a:r>
            <a:br>
              <a:rPr lang="en-US" sz="2200" dirty="0"/>
            </a:br>
            <a:r>
              <a:rPr lang="en-US" sz="2200" dirty="0"/>
              <a:t>Co-location of the American Job Center Network</a:t>
            </a:r>
          </a:p>
          <a:p>
            <a:pPr marL="822960">
              <a:spcBef>
                <a:spcPts val="1800"/>
              </a:spcBef>
            </a:pPr>
            <a:r>
              <a:rPr lang="en-US" sz="2200" dirty="0"/>
              <a:t>Representatives from two local American Job Centers presenting promising practices for integration</a:t>
            </a:r>
          </a:p>
          <a:p>
            <a:pPr marL="822960">
              <a:spcBef>
                <a:spcPts val="1800"/>
              </a:spcBef>
            </a:pPr>
            <a:r>
              <a:rPr lang="en-US" sz="2200" dirty="0"/>
              <a:t>A review of upcoming, topic specific, </a:t>
            </a:r>
            <a:br>
              <a:rPr lang="en-US" sz="2200" dirty="0"/>
            </a:br>
            <a:r>
              <a:rPr lang="en-US" sz="2200" dirty="0"/>
              <a:t>One-Stop technical assistance events.</a:t>
            </a:r>
          </a:p>
        </p:txBody>
      </p:sp>
    </p:spTree>
    <p:extLst>
      <p:ext uri="{BB962C8B-B14F-4D97-AF65-F5344CB8AC3E}">
        <p14:creationId xmlns:p14="http://schemas.microsoft.com/office/powerpoint/2010/main" val="3319060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0650" y="288005"/>
            <a:ext cx="7886700" cy="8848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AJC  Management Structure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017645"/>
            <a:ext cx="7886700" cy="4608456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320040" lvl="1" indent="0">
              <a:buNone/>
            </a:pPr>
            <a:endParaRPr lang="en-US" dirty="0"/>
          </a:p>
          <a:p>
            <a:r>
              <a:rPr lang="en-US" sz="2800" b="1" dirty="0"/>
              <a:t>One-Stop Operator</a:t>
            </a:r>
          </a:p>
          <a:p>
            <a:pPr lvl="1"/>
            <a:r>
              <a:rPr lang="en-US" sz="2600" b="1" dirty="0">
                <a:solidFill>
                  <a:schemeClr val="accent4"/>
                </a:solidFill>
              </a:rPr>
              <a:t>Current-Consortium of Partners</a:t>
            </a:r>
          </a:p>
          <a:p>
            <a:pPr lvl="1"/>
            <a:r>
              <a:rPr lang="en-US" sz="2600" b="1" dirty="0">
                <a:solidFill>
                  <a:schemeClr val="accent4"/>
                </a:solidFill>
              </a:rPr>
              <a:t>Procurement forthcoming</a:t>
            </a:r>
          </a:p>
          <a:p>
            <a:r>
              <a:rPr lang="en-US" sz="2800" b="1" dirty="0"/>
              <a:t>Partner Site Leads w/joint management</a:t>
            </a:r>
          </a:p>
          <a:p>
            <a:r>
              <a:rPr lang="en-US" sz="2800" b="1" dirty="0"/>
              <a:t>Share Staffing-Funded through RSA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4991100"/>
            <a:ext cx="5253038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20061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0650" y="288005"/>
            <a:ext cx="7886700" cy="8848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Examples &amp; Questions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017645"/>
            <a:ext cx="7886700" cy="4608456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320040" lvl="1" indent="0">
              <a:buNone/>
            </a:pPr>
            <a:endParaRPr lang="en-US" dirty="0"/>
          </a:p>
          <a:p>
            <a:r>
              <a:rPr lang="en-US" sz="2800" b="1" dirty="0"/>
              <a:t>Enhanced Customer Service</a:t>
            </a:r>
          </a:p>
          <a:p>
            <a:pPr lvl="1"/>
            <a:r>
              <a:rPr lang="en-US" sz="2600" b="1" dirty="0"/>
              <a:t>TANF </a:t>
            </a:r>
          </a:p>
          <a:p>
            <a:pPr lvl="1"/>
            <a:r>
              <a:rPr lang="en-US" sz="2600" b="1" dirty="0"/>
              <a:t>TAA &amp; SNAP Integration</a:t>
            </a:r>
          </a:p>
          <a:p>
            <a:pPr lvl="1"/>
            <a:r>
              <a:rPr lang="en-US" sz="2600" b="1" dirty="0"/>
              <a:t>Adult Education</a:t>
            </a:r>
          </a:p>
          <a:p>
            <a:pPr lvl="1"/>
            <a:r>
              <a:rPr lang="en-US" sz="2600" b="1" dirty="0"/>
              <a:t>Business Services</a:t>
            </a:r>
          </a:p>
          <a:p>
            <a:endParaRPr lang="en-US" sz="2800" b="1" dirty="0"/>
          </a:p>
          <a:p>
            <a:r>
              <a:rPr lang="en-US" sz="2800" b="1" dirty="0"/>
              <a:t>Questions</a:t>
            </a:r>
          </a:p>
          <a:p>
            <a:endParaRPr lang="en-US" sz="2800" b="1" dirty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4991100"/>
            <a:ext cx="5253038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56383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4032" y="1885951"/>
            <a:ext cx="5588793" cy="1438276"/>
          </a:xfrm>
        </p:spPr>
        <p:txBody>
          <a:bodyPr vert="horz" lIns="68580" tIns="34290" rIns="68580" bIns="34290" rtlCol="0" anchor="ctr"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3300" dirty="0"/>
              <a:t>Upcoming One-Stop </a:t>
            </a:r>
            <a:r>
              <a:rPr lang="en-US" sz="3000" dirty="0"/>
              <a:t>Technical Assistance Events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34280842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Snipped 4"/>
          <p:cNvSpPr/>
          <p:nvPr/>
        </p:nvSpPr>
        <p:spPr>
          <a:xfrm flipH="1">
            <a:off x="4150519" y="5856732"/>
            <a:ext cx="4993481" cy="337658"/>
          </a:xfrm>
          <a:prstGeom prst="snip1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  <a:effectLst>
            <a:innerShdw blurRad="63500" dist="50800" dir="5400000">
              <a:prstClr val="black">
                <a:alpha val="1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Upcoming One-Stop</a:t>
            </a:r>
            <a:br>
              <a:rPr lang="en-US" dirty="0"/>
            </a:br>
            <a:r>
              <a:rPr lang="en-US" dirty="0"/>
              <a:t>Technical Assistance Webinars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7649040"/>
              </p:ext>
            </p:extLst>
          </p:nvPr>
        </p:nvGraphicFramePr>
        <p:xfrm>
          <a:off x="628651" y="1443789"/>
          <a:ext cx="8130338" cy="3128211"/>
        </p:xfrm>
        <a:graphic>
          <a:graphicData uri="http://schemas.openxmlformats.org/drawingml/2006/table">
            <a:tbl>
              <a:tblPr bandRow="1">
                <a:tableStyleId>{1FECB4D8-DB02-4DC6-A0A2-4F2EBAE1DC90}</a:tableStyleId>
              </a:tblPr>
              <a:tblGrid>
                <a:gridCol w="4564204">
                  <a:extLst>
                    <a:ext uri="{9D8B030D-6E8A-4147-A177-3AD203B41FA5}">
                      <a16:colId xmlns:a16="http://schemas.microsoft.com/office/drawing/2014/main" val="3392379883"/>
                    </a:ext>
                  </a:extLst>
                </a:gridCol>
                <a:gridCol w="3566134">
                  <a:extLst>
                    <a:ext uri="{9D8B030D-6E8A-4147-A177-3AD203B41FA5}">
                      <a16:colId xmlns:a16="http://schemas.microsoft.com/office/drawing/2014/main" val="384793070"/>
                    </a:ext>
                  </a:extLst>
                </a:gridCol>
              </a:tblGrid>
              <a:tr h="312821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One-Stop Operator Competition: </a:t>
                      </a:r>
                      <a:br>
                        <a:rPr lang="en-US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The Basics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</a:pPr>
                      <a:r>
                        <a:rPr lang="en-US" sz="1400" b="1" i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March 8, 2017</a:t>
                      </a:r>
                    </a:p>
                  </a:txBody>
                  <a:tcPr marL="68580" marR="68580" marT="137160" marB="137160"/>
                </a:tc>
                <a:tc>
                  <a:txBody>
                    <a:bodyPr/>
                    <a:lstStyle/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Interactive dialogue covering:</a:t>
                      </a:r>
                    </a:p>
                    <a:p>
                      <a:pPr marL="512763" lvl="1" indent="-174625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Background, Roles, and Functions</a:t>
                      </a:r>
                    </a:p>
                    <a:p>
                      <a:pPr marL="512763" lvl="1" indent="-174625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Eligible Entities</a:t>
                      </a:r>
                    </a:p>
                    <a:p>
                      <a:pPr marL="512763" lvl="1" indent="-174625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Procurement Standards</a:t>
                      </a:r>
                    </a:p>
                    <a:p>
                      <a:pPr marL="0" indent="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None/>
                      </a:pPr>
                      <a:endParaRPr lang="en-US" sz="11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137160" marB="137160"/>
                </a:tc>
                <a:extLst>
                  <a:ext uri="{0D108BD9-81ED-4DB2-BD59-A6C34878D82A}">
                    <a16:rowId xmlns:a16="http://schemas.microsoft.com/office/drawing/2014/main" val="52497735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209478" y="5887692"/>
            <a:ext cx="4891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342900"/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To register for these events, go to </a:t>
            </a:r>
            <a:r>
              <a:rPr lang="en-US" sz="1200" dirty="0">
                <a:solidFill>
                  <a:prstClr val="white"/>
                </a:solidFill>
                <a:hlinkClick r:id="rId3"/>
              </a:rPr>
              <a:t>https://ion.workforcegps.org/events</a:t>
            </a:r>
            <a:endParaRPr lang="en-US" sz="1200" dirty="0">
              <a:solidFill>
                <a:prstClr val="white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983861"/>
              </p:ext>
            </p:extLst>
          </p:nvPr>
        </p:nvGraphicFramePr>
        <p:xfrm>
          <a:off x="628650" y="3321196"/>
          <a:ext cx="8130339" cy="1281763"/>
        </p:xfrm>
        <a:graphic>
          <a:graphicData uri="http://schemas.openxmlformats.org/drawingml/2006/table">
            <a:tbl>
              <a:tblPr bandRow="1">
                <a:tableStyleId>{1FECB4D8-DB02-4DC6-A0A2-4F2EBAE1DC90}</a:tableStyleId>
              </a:tblPr>
              <a:tblGrid>
                <a:gridCol w="4564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6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81763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Universal Design: </a:t>
                      </a:r>
                      <a:r>
                        <a:rPr lang="en-US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 Customer Centered Approach</a:t>
                      </a:r>
                      <a:endParaRPr 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1400" b="1" i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March 15, 2017</a:t>
                      </a:r>
                    </a:p>
                  </a:txBody>
                  <a:tcPr marL="68580" marR="68580" marT="137160" marB="137160"/>
                </a:tc>
                <a:tc>
                  <a:txBody>
                    <a:bodyPr/>
                    <a:lstStyle/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Engage with two local areas who will share their process and innovations for a customer centered One-Stop</a:t>
                      </a:r>
                    </a:p>
                  </a:txBody>
                  <a:tcPr marL="68580" marR="68580" marT="137160" marB="1371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9500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Snipped 4"/>
          <p:cNvSpPr/>
          <p:nvPr/>
        </p:nvSpPr>
        <p:spPr>
          <a:xfrm flipH="1">
            <a:off x="4150519" y="5797714"/>
            <a:ext cx="4993481" cy="337658"/>
          </a:xfrm>
          <a:prstGeom prst="snip1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  <a:effectLst>
            <a:innerShdw blurRad="63500" dist="50800" dir="5400000">
              <a:prstClr val="black">
                <a:alpha val="1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Upcoming One-Stop</a:t>
            </a:r>
            <a:br>
              <a:rPr lang="en-US" dirty="0"/>
            </a:br>
            <a:r>
              <a:rPr lang="en-US" dirty="0"/>
              <a:t>Technical Assistance Webinars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208816"/>
              </p:ext>
            </p:extLst>
          </p:nvPr>
        </p:nvGraphicFramePr>
        <p:xfrm>
          <a:off x="628650" y="1504950"/>
          <a:ext cx="8115299" cy="4292763"/>
        </p:xfrm>
        <a:graphic>
          <a:graphicData uri="http://schemas.openxmlformats.org/drawingml/2006/table">
            <a:tbl>
              <a:tblPr bandRow="1">
                <a:tableStyleId>{1FECB4D8-DB02-4DC6-A0A2-4F2EBAE1DC90}</a:tableStyleId>
              </a:tblPr>
              <a:tblGrid>
                <a:gridCol w="4555762">
                  <a:extLst>
                    <a:ext uri="{9D8B030D-6E8A-4147-A177-3AD203B41FA5}">
                      <a16:colId xmlns:a16="http://schemas.microsoft.com/office/drawing/2014/main" val="3392379883"/>
                    </a:ext>
                  </a:extLst>
                </a:gridCol>
                <a:gridCol w="3559537">
                  <a:extLst>
                    <a:ext uri="{9D8B030D-6E8A-4147-A177-3AD203B41FA5}">
                      <a16:colId xmlns:a16="http://schemas.microsoft.com/office/drawing/2014/main" val="384793070"/>
                    </a:ext>
                  </a:extLst>
                </a:gridCol>
              </a:tblGrid>
              <a:tr h="1219186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American Job Center Branding for the Next Generation Workforce System 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1400" b="1" i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April 5, 2017</a:t>
                      </a:r>
                    </a:p>
                  </a:txBody>
                  <a:tcPr marL="68580" marR="68580" marT="137160" marB="137160"/>
                </a:tc>
                <a:tc>
                  <a:txBody>
                    <a:bodyPr/>
                    <a:lstStyle/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Exploration of available resources</a:t>
                      </a:r>
                    </a:p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Branding success highlights from around the country</a:t>
                      </a:r>
                    </a:p>
                  </a:txBody>
                  <a:tcPr marL="68580" marR="68580" marT="137160" marB="137160"/>
                </a:tc>
                <a:extLst>
                  <a:ext uri="{0D108BD9-81ED-4DB2-BD59-A6C34878D82A}">
                    <a16:rowId xmlns:a16="http://schemas.microsoft.com/office/drawing/2014/main" val="66746115"/>
                  </a:ext>
                </a:extLst>
              </a:tr>
              <a:tr h="168841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American Job Center Certification:</a:t>
                      </a:r>
                      <a:br>
                        <a:rPr lang="en-US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</a:br>
                      <a:r>
                        <a:rPr lang="en-US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 Tool to Maximize State’s Quality and Consistency of Services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</a:pPr>
                      <a:r>
                        <a:rPr lang="en-US" sz="1400" b="1" i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April 12, 2017</a:t>
                      </a:r>
                    </a:p>
                  </a:txBody>
                  <a:tcPr marL="68580" marR="68580" marT="137160" marB="137160"/>
                </a:tc>
                <a:tc>
                  <a:txBody>
                    <a:bodyPr/>
                    <a:lstStyle/>
                    <a:p>
                      <a:pPr marL="0" indent="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sz="11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Discussion on:</a:t>
                      </a:r>
                    </a:p>
                    <a:p>
                      <a:pPr marL="273050" indent="-273050" algn="l" defTabSz="2286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Emerging practices occurring in states evaluating effectiveness</a:t>
                      </a:r>
                    </a:p>
                    <a:p>
                      <a:pPr marL="273050" indent="-273050" algn="l" defTabSz="2286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Physical and programmatic accessibility</a:t>
                      </a:r>
                    </a:p>
                    <a:p>
                      <a:pPr marL="273050" indent="-273050" algn="l" defTabSz="2286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Continuous improvement </a:t>
                      </a:r>
                    </a:p>
                  </a:txBody>
                  <a:tcPr marL="68580" marR="68580" marT="137160" marB="137160"/>
                </a:tc>
                <a:extLst>
                  <a:ext uri="{0D108BD9-81ED-4DB2-BD59-A6C34878D82A}">
                    <a16:rowId xmlns:a16="http://schemas.microsoft.com/office/drawing/2014/main" val="1850996077"/>
                  </a:ext>
                </a:extLst>
              </a:tr>
              <a:tr h="138515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MOU Part I: </a:t>
                      </a:r>
                      <a:r>
                        <a:rPr lang="en-US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Overview &amp; Development 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</a:pPr>
                      <a:r>
                        <a:rPr lang="en-US" sz="1400" b="1" i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April 26, 2017</a:t>
                      </a:r>
                    </a:p>
                  </a:txBody>
                  <a:tcPr marL="68580" marR="68580" marT="137160" marB="137160"/>
                </a:tc>
                <a:tc>
                  <a:txBody>
                    <a:bodyPr/>
                    <a:lstStyle/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Discussion of different types of MOUs and key elements </a:t>
                      </a:r>
                    </a:p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Showcase a sample MOU document</a:t>
                      </a:r>
                      <a:endParaRPr lang="en-US" sz="1400" b="0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endParaRPr lang="en-US" sz="1100" b="0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137160" marB="137160"/>
                </a:tc>
                <a:extLst>
                  <a:ext uri="{0D108BD9-81ED-4DB2-BD59-A6C34878D82A}">
                    <a16:rowId xmlns:a16="http://schemas.microsoft.com/office/drawing/2014/main" val="52497735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252340" y="5858373"/>
            <a:ext cx="4891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342900"/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To register for these events, go to </a:t>
            </a:r>
            <a:r>
              <a:rPr lang="en-US" sz="1200" dirty="0">
                <a:solidFill>
                  <a:prstClr val="white"/>
                </a:solidFill>
                <a:hlinkClick r:id="rId3"/>
              </a:rPr>
              <a:t>https://ion.workforcegps.org/events</a:t>
            </a:r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1138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Snipped 4"/>
          <p:cNvSpPr/>
          <p:nvPr/>
        </p:nvSpPr>
        <p:spPr>
          <a:xfrm flipH="1">
            <a:off x="4150519" y="5465119"/>
            <a:ext cx="4993481" cy="337658"/>
          </a:xfrm>
          <a:prstGeom prst="snip1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  <a:effectLst>
            <a:innerShdw blurRad="63500" dist="50800" dir="5400000">
              <a:prstClr val="black">
                <a:alpha val="1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Upcoming One-Stop</a:t>
            </a:r>
            <a:br>
              <a:rPr lang="en-US" dirty="0"/>
            </a:br>
            <a:r>
              <a:rPr lang="en-US" dirty="0"/>
              <a:t>Technical Assistance Webinars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91824"/>
              </p:ext>
            </p:extLst>
          </p:nvPr>
        </p:nvGraphicFramePr>
        <p:xfrm>
          <a:off x="771525" y="1288896"/>
          <a:ext cx="8172449" cy="2895600"/>
        </p:xfrm>
        <a:graphic>
          <a:graphicData uri="http://schemas.openxmlformats.org/drawingml/2006/table">
            <a:tbl>
              <a:tblPr bandRow="1">
                <a:tableStyleId>{1FECB4D8-DB02-4DC6-A0A2-4F2EBAE1DC90}</a:tableStyleId>
              </a:tblPr>
              <a:tblGrid>
                <a:gridCol w="4587845">
                  <a:extLst>
                    <a:ext uri="{9D8B030D-6E8A-4147-A177-3AD203B41FA5}">
                      <a16:colId xmlns:a16="http://schemas.microsoft.com/office/drawing/2014/main" val="3392379883"/>
                    </a:ext>
                  </a:extLst>
                </a:gridCol>
                <a:gridCol w="3584604">
                  <a:extLst>
                    <a:ext uri="{9D8B030D-6E8A-4147-A177-3AD203B41FA5}">
                      <a16:colId xmlns:a16="http://schemas.microsoft.com/office/drawing/2014/main" val="384793070"/>
                    </a:ext>
                  </a:extLst>
                </a:gridCol>
              </a:tblGrid>
              <a:tr h="1031394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Increasing Opportunity for Shared Customers: </a:t>
                      </a:r>
                      <a:r>
                        <a:rPr lang="en-US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Integrated Service Delivery through the American Job Center Network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en-US" sz="1400" b="1" i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May 17, 2017</a:t>
                      </a:r>
                    </a:p>
                  </a:txBody>
                  <a:tcPr marL="68580" marR="68580" marT="137160" marB="137160"/>
                </a:tc>
                <a:tc>
                  <a:txBody>
                    <a:bodyPr/>
                    <a:lstStyle/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Advice and lessons learned when building an integrated service delivery system</a:t>
                      </a:r>
                    </a:p>
                  </a:txBody>
                  <a:tcPr marL="68580" marR="68580" marT="137160" marB="137160"/>
                </a:tc>
                <a:extLst>
                  <a:ext uri="{0D108BD9-81ED-4DB2-BD59-A6C34878D82A}">
                    <a16:rowId xmlns:a16="http://schemas.microsoft.com/office/drawing/2014/main" val="66746115"/>
                  </a:ext>
                </a:extLst>
              </a:tr>
              <a:tr h="1687526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MOU Part II:</a:t>
                      </a:r>
                      <a:r>
                        <a:rPr lang="en-US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Local vs. State Funding Mechanism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</a:pPr>
                      <a:r>
                        <a:rPr lang="en-US" sz="1400" b="1" i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May 31, 2017</a:t>
                      </a:r>
                    </a:p>
                    <a:p>
                      <a:endParaRPr lang="en-US" sz="1400" dirty="0"/>
                    </a:p>
                  </a:txBody>
                  <a:tcPr marL="68580" marR="68580" marT="137160" marB="137160"/>
                </a:tc>
                <a:tc>
                  <a:txBody>
                    <a:bodyPr/>
                    <a:lstStyle/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Infrastructure costs are funded either through the Local or State funding mechanism</a:t>
                      </a:r>
                    </a:p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Federal partners walk participants through both options and provide examples</a:t>
                      </a:r>
                    </a:p>
                    <a:p>
                      <a:pPr marL="0" indent="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None/>
                      </a:pPr>
                      <a:endParaRPr lang="en-US" sz="1100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137160" marB="137160"/>
                </a:tc>
                <a:extLst>
                  <a:ext uri="{0D108BD9-81ED-4DB2-BD59-A6C34878D82A}">
                    <a16:rowId xmlns:a16="http://schemas.microsoft.com/office/drawing/2014/main" val="185099607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252340" y="5495448"/>
            <a:ext cx="4891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342900"/>
            <a:r>
              <a:rPr lang="en-US" sz="1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To register for these events, go to </a:t>
            </a:r>
            <a:r>
              <a:rPr lang="en-US" sz="1200" dirty="0">
                <a:solidFill>
                  <a:prstClr val="white"/>
                </a:solidFill>
                <a:hlinkClick r:id="rId3"/>
              </a:rPr>
              <a:t>https://ion.workforcegps.org/events</a:t>
            </a:r>
            <a:endParaRPr lang="en-US" sz="1200" dirty="0">
              <a:solidFill>
                <a:prstClr val="white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667701"/>
              </p:ext>
            </p:extLst>
          </p:nvPr>
        </p:nvGraphicFramePr>
        <p:xfrm>
          <a:off x="771525" y="3913456"/>
          <a:ext cx="8172449" cy="1521333"/>
        </p:xfrm>
        <a:graphic>
          <a:graphicData uri="http://schemas.openxmlformats.org/drawingml/2006/table">
            <a:tbl>
              <a:tblPr bandRow="1">
                <a:tableStyleId>{1FECB4D8-DB02-4DC6-A0A2-4F2EBAE1DC90}</a:tableStyleId>
              </a:tblPr>
              <a:tblGrid>
                <a:gridCol w="4587844">
                  <a:extLst>
                    <a:ext uri="{9D8B030D-6E8A-4147-A177-3AD203B41FA5}">
                      <a16:colId xmlns:a16="http://schemas.microsoft.com/office/drawing/2014/main" val="2015843270"/>
                    </a:ext>
                  </a:extLst>
                </a:gridCol>
                <a:gridCol w="3584605">
                  <a:extLst>
                    <a:ext uri="{9D8B030D-6E8A-4147-A177-3AD203B41FA5}">
                      <a16:colId xmlns:a16="http://schemas.microsoft.com/office/drawing/2014/main" val="2729007184"/>
                    </a:ext>
                  </a:extLst>
                </a:gridCol>
              </a:tblGrid>
              <a:tr h="1521333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One-Stop Operator Competition:</a:t>
                      </a:r>
                      <a:br>
                        <a:rPr lang="en-US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</a:br>
                      <a:r>
                        <a:rPr lang="en-US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“Deep Dive”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</a:pPr>
                      <a:r>
                        <a:rPr lang="en-US" sz="1400" b="1" i="1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Date TBD</a:t>
                      </a:r>
                    </a:p>
                    <a:p>
                      <a:endParaRPr lang="en-US" dirty="0"/>
                    </a:p>
                  </a:txBody>
                  <a:tcPr marT="182880" marB="182880"/>
                </a:tc>
                <a:tc>
                  <a:txBody>
                    <a:bodyPr/>
                    <a:lstStyle/>
                    <a:p>
                      <a:pPr marL="274320" indent="-274320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Interactive dialogue covering:</a:t>
                      </a:r>
                    </a:p>
                    <a:p>
                      <a:pPr marL="512763" lvl="1" indent="-174625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Competitive Procurement Process</a:t>
                      </a:r>
                    </a:p>
                    <a:p>
                      <a:pPr marL="512763" lvl="1" indent="-174625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Essential Contract Elements</a:t>
                      </a:r>
                    </a:p>
                    <a:p>
                      <a:pPr marL="512763" lvl="1" indent="-174625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Avoiding Conflicts of Interest</a:t>
                      </a:r>
                    </a:p>
                    <a:p>
                      <a:pPr marL="512763" lvl="1" indent="-174625" algn="l" defTabSz="228600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4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Transition, Implementation, and Monitoring</a:t>
                      </a:r>
                    </a:p>
                  </a:txBody>
                  <a:tcPr marT="182880" marB="182880"/>
                </a:tc>
                <a:extLst>
                  <a:ext uri="{0D108BD9-81ED-4DB2-BD59-A6C34878D82A}">
                    <a16:rowId xmlns:a16="http://schemas.microsoft.com/office/drawing/2014/main" val="951276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73427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7704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ION Website – New Focus Areas Tab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1469789"/>
            <a:ext cx="8458199" cy="3456342"/>
          </a:xfrm>
        </p:spPr>
        <p:txBody>
          <a:bodyPr>
            <a:normAutofit/>
          </a:bodyPr>
          <a:lstStyle/>
          <a:p>
            <a:pPr algn="ctr"/>
            <a:r>
              <a:rPr lang="en-US" sz="2500" dirty="0"/>
              <a:t>The new </a:t>
            </a:r>
            <a:r>
              <a:rPr lang="en-US" sz="2500" dirty="0">
                <a:hlinkClick r:id="rId3"/>
              </a:rPr>
              <a:t>Focus Areas navigation tab</a:t>
            </a:r>
            <a:r>
              <a:rPr lang="en-US" sz="2500" dirty="0"/>
              <a:t> on the ION homepage offers a host of resources on 11 key elements of WIOA.  This information was formerly housed on the WIOA Implementation Training page. </a:t>
            </a:r>
          </a:p>
        </p:txBody>
      </p:sp>
      <p:pic>
        <p:nvPicPr>
          <p:cNvPr id="4" name="Picture 3" descr="screenshot of ION website homepage" title="screenshot of ION website homepage"/>
          <p:cNvPicPr>
            <a:picLocks noChangeAspect="1"/>
          </p:cNvPicPr>
          <p:nvPr/>
        </p:nvPicPr>
        <p:blipFill rotWithShape="1">
          <a:blip r:embed="rId4"/>
          <a:srcRect l="20149" t="9071" r="21642" b="36534"/>
          <a:stretch/>
        </p:blipFill>
        <p:spPr>
          <a:xfrm>
            <a:off x="1890444" y="2946268"/>
            <a:ext cx="6050157" cy="3180212"/>
          </a:xfrm>
          <a:prstGeom prst="rect">
            <a:avLst/>
          </a:prstGeom>
        </p:spPr>
      </p:pic>
      <p:sp>
        <p:nvSpPr>
          <p:cNvPr id="5" name="Circle: Hollow 4"/>
          <p:cNvSpPr/>
          <p:nvPr/>
        </p:nvSpPr>
        <p:spPr>
          <a:xfrm>
            <a:off x="4996272" y="4797898"/>
            <a:ext cx="583442" cy="475967"/>
          </a:xfrm>
          <a:prstGeom prst="donut">
            <a:avLst>
              <a:gd name="adj" fmla="val 9334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444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13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3500"/>
            <a:ext cx="2066925" cy="13779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WIOA Vision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200" dirty="0"/>
              <a:t>The workforce system will be characterized by three critical hallmarks of excellence: </a:t>
            </a:r>
          </a:p>
          <a:p>
            <a:pPr marL="1554480" lvl="1">
              <a:spcBef>
                <a:spcPts val="1200"/>
              </a:spcBef>
              <a:spcAft>
                <a:spcPts val="600"/>
              </a:spcAft>
            </a:pPr>
            <a:r>
              <a:rPr lang="en-US" sz="1900" dirty="0"/>
              <a:t>The needs of business and workers drive workforce solutions; </a:t>
            </a:r>
          </a:p>
          <a:p>
            <a:pPr marL="1554480" lvl="1">
              <a:spcAft>
                <a:spcPts val="600"/>
              </a:spcAft>
            </a:pPr>
            <a:r>
              <a:rPr lang="en-US" sz="1900" dirty="0"/>
              <a:t>American Job Centers (or American Job Centers) provide excellent customer service to jobseekers and employers and focus on continuous improvement; and </a:t>
            </a:r>
          </a:p>
          <a:p>
            <a:pPr marL="1554480" lvl="1">
              <a:spcAft>
                <a:spcPts val="1200"/>
              </a:spcAft>
            </a:pPr>
            <a:r>
              <a:rPr lang="en-US" sz="1900" dirty="0"/>
              <a:t>The workforce system supports strong regional economies and plays an active role in community and workforce development. 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Across the system,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continuous improvement </a:t>
            </a:r>
            <a:r>
              <a:rPr lang="en-US" sz="2200" dirty="0"/>
              <a:t>is supported through evaluation, accountability, identification of best practices, and data driven decision making. </a:t>
            </a:r>
          </a:p>
        </p:txBody>
      </p:sp>
    </p:spTree>
    <p:extLst>
      <p:ext uri="{BB962C8B-B14F-4D97-AF65-F5344CB8AC3E}">
        <p14:creationId xmlns:p14="http://schemas.microsoft.com/office/powerpoint/2010/main" val="2471612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1376" y="1389185"/>
            <a:ext cx="7451724" cy="1900115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/>
              <a:t>Comprehensive and Affiliate American Job Centers</a:t>
            </a:r>
          </a:p>
        </p:txBody>
      </p:sp>
    </p:spTree>
    <p:extLst>
      <p:ext uri="{BB962C8B-B14F-4D97-AF65-F5344CB8AC3E}">
        <p14:creationId xmlns:p14="http://schemas.microsoft.com/office/powerpoint/2010/main" val="1876881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4603" y="283029"/>
            <a:ext cx="6702855" cy="8987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1,609 Comprehensive American Job Centers </a:t>
            </a:r>
            <a:br>
              <a:rPr lang="en-US" sz="3200" dirty="0"/>
            </a:br>
            <a:r>
              <a:rPr lang="en-US" sz="2000" dirty="0"/>
              <a:t>(February 17, 2017)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7" y="1709739"/>
            <a:ext cx="7451724" cy="427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251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40971" y="329618"/>
            <a:ext cx="6453640" cy="9113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805 Affiliate American Job Centers </a:t>
            </a:r>
            <a:br>
              <a:rPr lang="en-US" sz="3200" dirty="0"/>
            </a:br>
            <a:r>
              <a:rPr lang="en-US" sz="2000" dirty="0"/>
              <a:t>(February 17, 2017)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41" y="1420372"/>
            <a:ext cx="7402059" cy="462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680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1376" y="1477107"/>
            <a:ext cx="7451724" cy="1812193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/>
              <a:t>Comprehensive Center</a:t>
            </a:r>
          </a:p>
        </p:txBody>
      </p:sp>
    </p:spTree>
    <p:extLst>
      <p:ext uri="{BB962C8B-B14F-4D97-AF65-F5344CB8AC3E}">
        <p14:creationId xmlns:p14="http://schemas.microsoft.com/office/powerpoint/2010/main" val="1601059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11092</TotalTime>
  <Words>1752</Words>
  <Application>Microsoft Office PowerPoint</Application>
  <PresentationFormat>On-screen Show (4:3)</PresentationFormat>
  <Paragraphs>315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Calibri</vt:lpstr>
      <vt:lpstr>Mangal</vt:lpstr>
      <vt:lpstr>Myriad Pro</vt:lpstr>
      <vt:lpstr>Times New Roman</vt:lpstr>
      <vt:lpstr>Wingdings</vt:lpstr>
      <vt:lpstr>Wingdings 2</vt:lpstr>
      <vt:lpstr>Wingdings 3</vt:lpstr>
      <vt:lpstr>Office Theme</vt:lpstr>
      <vt:lpstr>1_Office Theme</vt:lpstr>
      <vt:lpstr>Implementing Comprehensive, Affiliate, and Colocation Requirements</vt:lpstr>
      <vt:lpstr>PowerPoint Presentation</vt:lpstr>
      <vt:lpstr>PowerPoint Presentation</vt:lpstr>
      <vt:lpstr>PowerPoint Presentation</vt:lpstr>
      <vt:lpstr>WIOA Vision</vt:lpstr>
      <vt:lpstr>Comprehensive and Affiliate American Job Centers</vt:lpstr>
      <vt:lpstr>PowerPoint Presentation</vt:lpstr>
      <vt:lpstr>PowerPoint Presentation</vt:lpstr>
      <vt:lpstr>Comprehensive Center</vt:lpstr>
      <vt:lpstr>Poll Question 1</vt:lpstr>
      <vt:lpstr>Poll Question 2</vt:lpstr>
      <vt:lpstr>What is a Comprehensive American Job Center?</vt:lpstr>
      <vt:lpstr>Requirements of the  Comprehensive American Job Center </vt:lpstr>
      <vt:lpstr>Requirements of the  Comprehensive American Job Center </vt:lpstr>
      <vt:lpstr>     What is Provided in the Comprehensive Center?</vt:lpstr>
      <vt:lpstr>Affiliate and Specialized Centers</vt:lpstr>
      <vt:lpstr> Affiliate and Specialized  American Job Centers</vt:lpstr>
      <vt:lpstr> Affiliate and Specialized  American Job Centers</vt:lpstr>
      <vt:lpstr>Colocation of Wagner-Peyser Employment Services </vt:lpstr>
      <vt:lpstr>Poll Question 3</vt:lpstr>
      <vt:lpstr>Colocation of Wagner-Peyser Services</vt:lpstr>
      <vt:lpstr>WIOA Co-Location Requirement</vt:lpstr>
      <vt:lpstr>WIOA Co-Location Requirement</vt:lpstr>
      <vt:lpstr>WIOA Co-Location Requirement</vt:lpstr>
      <vt:lpstr>Timeline for  Colocation</vt:lpstr>
      <vt:lpstr>Poll Question 4</vt:lpstr>
      <vt:lpstr> Contact Information for Interest in  Wagner-Peyser Co-Location Peer Learning Group</vt:lpstr>
      <vt:lpstr>Representatives from Two American Job Centers</vt:lpstr>
      <vt:lpstr>Arlington Employment Center</vt:lpstr>
      <vt:lpstr>Staff Training and Cross-Training</vt:lpstr>
      <vt:lpstr>Create American Job Center Identity </vt:lpstr>
      <vt:lpstr>Diverse Community Partnership </vt:lpstr>
      <vt:lpstr>“Take a Sledgehammer to the Silos”</vt:lpstr>
      <vt:lpstr>North Tennessee Workforce Board  Clarksville, Tennessee</vt:lpstr>
      <vt:lpstr>Build it and THEY will come</vt:lpstr>
      <vt:lpstr>Comprehensive AJC</vt:lpstr>
      <vt:lpstr>Functional Alignment</vt:lpstr>
      <vt:lpstr>Alignment of Partners</vt:lpstr>
      <vt:lpstr>AJC  Branding</vt:lpstr>
      <vt:lpstr>AJC  Management Structure</vt:lpstr>
      <vt:lpstr>Examples &amp; Questions</vt:lpstr>
      <vt:lpstr>Upcoming One-Stop Technical Assistance Events</vt:lpstr>
      <vt:lpstr>Upcoming One-Stop Technical Assistance Webinars </vt:lpstr>
      <vt:lpstr>Upcoming One-Stop Technical Assistance Webinars </vt:lpstr>
      <vt:lpstr>Upcoming One-Stop Technical Assistance Webinars </vt:lpstr>
      <vt:lpstr>PowerPoint Presentation</vt:lpstr>
      <vt:lpstr>ION Website – New Focus Areas Tab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Robbins</dc:creator>
  <cp:lastModifiedBy>Jennifer Jacobs</cp:lastModifiedBy>
  <cp:revision>278</cp:revision>
  <cp:lastPrinted>2017-02-13T01:42:04Z</cp:lastPrinted>
  <dcterms:created xsi:type="dcterms:W3CDTF">2016-06-21T17:10:41Z</dcterms:created>
  <dcterms:modified xsi:type="dcterms:W3CDTF">2017-03-01T20:42:22Z</dcterms:modified>
</cp:coreProperties>
</file>