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4" r:id="rId5"/>
    <p:sldMasterId id="2147483715" r:id="rId6"/>
    <p:sldMasterId id="2147483743" r:id="rId7"/>
    <p:sldMasterId id="2147483758" r:id="rId8"/>
    <p:sldMasterId id="2147483783" r:id="rId9"/>
  </p:sldMasterIdLst>
  <p:notesMasterIdLst>
    <p:notesMasterId r:id="rId66"/>
  </p:notesMasterIdLst>
  <p:handoutMasterIdLst>
    <p:handoutMasterId r:id="rId67"/>
  </p:handoutMasterIdLst>
  <p:sldIdLst>
    <p:sldId id="256" r:id="rId10"/>
    <p:sldId id="264" r:id="rId11"/>
    <p:sldId id="357" r:id="rId12"/>
    <p:sldId id="323" r:id="rId13"/>
    <p:sldId id="271" r:id="rId14"/>
    <p:sldId id="287" r:id="rId15"/>
    <p:sldId id="288" r:id="rId16"/>
    <p:sldId id="285" r:id="rId17"/>
    <p:sldId id="283" r:id="rId18"/>
    <p:sldId id="286" r:id="rId19"/>
    <p:sldId id="294"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 id="361" r:id="rId35"/>
    <p:sldId id="352" r:id="rId36"/>
    <p:sldId id="316" r:id="rId37"/>
    <p:sldId id="317" r:id="rId38"/>
    <p:sldId id="318" r:id="rId39"/>
    <p:sldId id="319" r:id="rId40"/>
    <p:sldId id="320" r:id="rId41"/>
    <p:sldId id="359" r:id="rId42"/>
    <p:sldId id="360" r:id="rId43"/>
    <p:sldId id="322" r:id="rId44"/>
    <p:sldId id="356" r:id="rId45"/>
    <p:sldId id="346" r:id="rId46"/>
    <p:sldId id="348" r:id="rId47"/>
    <p:sldId id="329" r:id="rId48"/>
    <p:sldId id="330" r:id="rId49"/>
    <p:sldId id="331" r:id="rId50"/>
    <p:sldId id="350" r:id="rId51"/>
    <p:sldId id="333" r:id="rId52"/>
    <p:sldId id="334" r:id="rId53"/>
    <p:sldId id="351" r:id="rId54"/>
    <p:sldId id="336" r:id="rId55"/>
    <p:sldId id="337" r:id="rId56"/>
    <p:sldId id="345" r:id="rId57"/>
    <p:sldId id="368" r:id="rId58"/>
    <p:sldId id="292" r:id="rId59"/>
    <p:sldId id="355" r:id="rId60"/>
    <p:sldId id="362" r:id="rId61"/>
    <p:sldId id="364" r:id="rId62"/>
    <p:sldId id="365" r:id="rId63"/>
    <p:sldId id="367" r:id="rId64"/>
    <p:sldId id="262" r:id="rId65"/>
  </p:sldIdLst>
  <p:sldSz cx="9144000" cy="6858000" type="screen4x3"/>
  <p:notesSz cx="7010400" cy="9296400"/>
  <p:custDataLst>
    <p:tags r:id="rId6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80" autoAdjust="0"/>
    <p:restoredTop sz="94884" autoAdjust="0"/>
  </p:normalViewPr>
  <p:slideViewPr>
    <p:cSldViewPr snapToGrid="0">
      <p:cViewPr varScale="1">
        <p:scale>
          <a:sx n="82" d="100"/>
          <a:sy n="82" d="100"/>
        </p:scale>
        <p:origin x="1541" y="7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3106"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tags" Target="tags/tag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B9E6EE7-1DA3-46C2-A35B-DDDAA9E33816}" type="datetimeFigureOut">
              <a:rPr lang="en-US" smtClean="0"/>
              <a:t>3/13/2017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5BC0412-59DA-4BA6-B81D-0D9B01715CF2}" type="slidenum">
              <a:rPr lang="en-US" smtClean="0"/>
              <a:t>‹#›</a:t>
            </a:fld>
            <a:endParaRPr lang="en-US"/>
          </a:p>
        </p:txBody>
      </p:sp>
    </p:spTree>
    <p:extLst>
      <p:ext uri="{BB962C8B-B14F-4D97-AF65-F5344CB8AC3E}">
        <p14:creationId xmlns:p14="http://schemas.microsoft.com/office/powerpoint/2010/main" val="2592743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AF1C36C-43DC-43B8-BA2C-D9B740413581}" type="datetimeFigureOut">
              <a:rPr lang="en-US" smtClean="0"/>
              <a:t>3/13/2017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5E526C6-EB0F-4945-ADD0-8F82F2441A9C}" type="slidenum">
              <a:rPr lang="en-US" smtClean="0"/>
              <a:t>‹#›</a:t>
            </a:fld>
            <a:endParaRPr lang="en-US"/>
          </a:p>
        </p:txBody>
      </p:sp>
    </p:spTree>
    <p:extLst>
      <p:ext uri="{BB962C8B-B14F-4D97-AF65-F5344CB8AC3E}">
        <p14:creationId xmlns:p14="http://schemas.microsoft.com/office/powerpoint/2010/main" val="1271194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526C6-EB0F-4945-ADD0-8F82F2441A9C}" type="slidenum">
              <a:rPr lang="en-US" smtClean="0"/>
              <a:t>1</a:t>
            </a:fld>
            <a:endParaRPr lang="en-US"/>
          </a:p>
        </p:txBody>
      </p:sp>
    </p:spTree>
    <p:extLst>
      <p:ext uri="{BB962C8B-B14F-4D97-AF65-F5344CB8AC3E}">
        <p14:creationId xmlns:p14="http://schemas.microsoft.com/office/powerpoint/2010/main" val="395447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lnSpc>
                <a:spcPct val="128571"/>
              </a:lnSpc>
              <a:spcBef>
                <a:spcPts val="0"/>
              </a:spcBef>
              <a:spcAft>
                <a:spcPts val="700"/>
              </a:spcAft>
              <a:buClr>
                <a:schemeClr val="dk1"/>
              </a:buClr>
              <a:buSzPct val="100000"/>
              <a:buFont typeface="Arial"/>
              <a:buNone/>
            </a:pPr>
            <a:endParaRPr lang="en"/>
          </a:p>
        </p:txBody>
      </p:sp>
    </p:spTree>
    <p:extLst>
      <p:ext uri="{BB962C8B-B14F-4D97-AF65-F5344CB8AC3E}">
        <p14:creationId xmlns:p14="http://schemas.microsoft.com/office/powerpoint/2010/main" val="1565887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063806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5446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174322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00440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74104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1" name="Shape 3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25537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7" name="Shape 3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63516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7" name="Shape 3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90750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Shape 3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8185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E526C6-EB0F-4945-ADD0-8F82F2441A9C}" type="slidenum">
              <a:rPr lang="en-US" smtClean="0"/>
              <a:t>2</a:t>
            </a:fld>
            <a:endParaRPr lang="en-US"/>
          </a:p>
        </p:txBody>
      </p:sp>
    </p:spTree>
    <p:extLst>
      <p:ext uri="{BB962C8B-B14F-4D97-AF65-F5344CB8AC3E}">
        <p14:creationId xmlns:p14="http://schemas.microsoft.com/office/powerpoint/2010/main" val="836971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8880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95815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268096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14325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1" name="Shape 4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2244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526C6-EB0F-4945-ADD0-8F82F2441A9C}" type="slidenum">
              <a:rPr lang="en-US" smtClean="0"/>
              <a:t>50</a:t>
            </a:fld>
            <a:endParaRPr lang="en-US"/>
          </a:p>
        </p:txBody>
      </p:sp>
    </p:spTree>
    <p:extLst>
      <p:ext uri="{BB962C8B-B14F-4D97-AF65-F5344CB8AC3E}">
        <p14:creationId xmlns:p14="http://schemas.microsoft.com/office/powerpoint/2010/main" val="3027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526C6-EB0F-4945-ADD0-8F82F2441A9C}" type="slidenum">
              <a:rPr lang="en-US" smtClean="0"/>
              <a:t>51</a:t>
            </a:fld>
            <a:endParaRPr lang="en-US"/>
          </a:p>
        </p:txBody>
      </p:sp>
    </p:spTree>
    <p:extLst>
      <p:ext uri="{BB962C8B-B14F-4D97-AF65-F5344CB8AC3E}">
        <p14:creationId xmlns:p14="http://schemas.microsoft.com/office/powerpoint/2010/main" val="1640099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2981979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F0FF40-F177-4480-B67E-42D8B623E13E}" type="slidenum">
              <a:rPr lang="en-US" smtClean="0"/>
              <a:pPr/>
              <a:t>53</a:t>
            </a:fld>
            <a:endParaRPr lang="en-US"/>
          </a:p>
        </p:txBody>
      </p:sp>
    </p:spTree>
    <p:extLst>
      <p:ext uri="{BB962C8B-B14F-4D97-AF65-F5344CB8AC3E}">
        <p14:creationId xmlns:p14="http://schemas.microsoft.com/office/powerpoint/2010/main" val="2872686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F0FF40-F177-4480-B67E-42D8B623E13E}" type="slidenum">
              <a:rPr lang="en-US" smtClean="0"/>
              <a:pPr/>
              <a:t>54</a:t>
            </a:fld>
            <a:endParaRPr lang="en-US"/>
          </a:p>
        </p:txBody>
      </p:sp>
    </p:spTree>
    <p:extLst>
      <p:ext uri="{BB962C8B-B14F-4D97-AF65-F5344CB8AC3E}">
        <p14:creationId xmlns:p14="http://schemas.microsoft.com/office/powerpoint/2010/main" val="251066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526C6-EB0F-4945-ADD0-8F82F2441A9C}" type="slidenum">
              <a:rPr lang="en-US" smtClean="0"/>
              <a:t>3</a:t>
            </a:fld>
            <a:endParaRPr lang="en-US"/>
          </a:p>
        </p:txBody>
      </p:sp>
    </p:spTree>
    <p:extLst>
      <p:ext uri="{BB962C8B-B14F-4D97-AF65-F5344CB8AC3E}">
        <p14:creationId xmlns:p14="http://schemas.microsoft.com/office/powerpoint/2010/main" val="196729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F0FF40-F177-4480-B67E-42D8B623E13E}" type="slidenum">
              <a:rPr lang="en-US" smtClean="0"/>
              <a:pPr/>
              <a:t>55</a:t>
            </a:fld>
            <a:endParaRPr lang="en-US"/>
          </a:p>
        </p:txBody>
      </p:sp>
    </p:spTree>
    <p:extLst>
      <p:ext uri="{BB962C8B-B14F-4D97-AF65-F5344CB8AC3E}">
        <p14:creationId xmlns:p14="http://schemas.microsoft.com/office/powerpoint/2010/main" val="2897887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526C6-EB0F-4945-ADD0-8F82F2441A9C}" type="slidenum">
              <a:rPr lang="en-US" smtClean="0"/>
              <a:t>5</a:t>
            </a:fld>
            <a:endParaRPr lang="en-US" dirty="0"/>
          </a:p>
        </p:txBody>
      </p:sp>
    </p:spTree>
    <p:extLst>
      <p:ext uri="{BB962C8B-B14F-4D97-AF65-F5344CB8AC3E}">
        <p14:creationId xmlns:p14="http://schemas.microsoft.com/office/powerpoint/2010/main" val="3804815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526C6-EB0F-4945-ADD0-8F82F2441A9C}" type="slidenum">
              <a:rPr lang="en-US" smtClean="0"/>
              <a:t>6</a:t>
            </a:fld>
            <a:endParaRPr lang="en-US"/>
          </a:p>
        </p:txBody>
      </p:sp>
    </p:spTree>
    <p:extLst>
      <p:ext uri="{BB962C8B-B14F-4D97-AF65-F5344CB8AC3E}">
        <p14:creationId xmlns:p14="http://schemas.microsoft.com/office/powerpoint/2010/main" val="2404249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4365" y="4425315"/>
            <a:ext cx="5608320" cy="4183380"/>
          </a:xfrm>
        </p:spPr>
        <p:txBody>
          <a:bodyPr/>
          <a:lstStyle/>
          <a:p>
            <a:endParaRPr lang="en-US" dirty="0"/>
          </a:p>
        </p:txBody>
      </p:sp>
      <p:sp>
        <p:nvSpPr>
          <p:cNvPr id="4" name="Slide Number Placeholder 3"/>
          <p:cNvSpPr>
            <a:spLocks noGrp="1"/>
          </p:cNvSpPr>
          <p:nvPr>
            <p:ph type="sldNum" sz="quarter" idx="10"/>
          </p:nvPr>
        </p:nvSpPr>
        <p:spPr/>
        <p:txBody>
          <a:bodyPr/>
          <a:lstStyle/>
          <a:p>
            <a:fld id="{A5E526C6-EB0F-4945-ADD0-8F82F2441A9C}" type="slidenum">
              <a:rPr lang="en-US" smtClean="0"/>
              <a:t>7</a:t>
            </a:fld>
            <a:endParaRPr lang="en-US"/>
          </a:p>
        </p:txBody>
      </p:sp>
    </p:spTree>
    <p:extLst>
      <p:ext uri="{BB962C8B-B14F-4D97-AF65-F5344CB8AC3E}">
        <p14:creationId xmlns:p14="http://schemas.microsoft.com/office/powerpoint/2010/main" val="2404249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526C6-EB0F-4945-ADD0-8F82F2441A9C}" type="slidenum">
              <a:rPr lang="en-US" smtClean="0"/>
              <a:t>8</a:t>
            </a:fld>
            <a:endParaRPr lang="en-US"/>
          </a:p>
        </p:txBody>
      </p:sp>
    </p:spTree>
    <p:extLst>
      <p:ext uri="{BB962C8B-B14F-4D97-AF65-F5344CB8AC3E}">
        <p14:creationId xmlns:p14="http://schemas.microsoft.com/office/powerpoint/2010/main" val="2404249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526C6-EB0F-4945-ADD0-8F82F2441A9C}" type="slidenum">
              <a:rPr lang="en-US" smtClean="0"/>
              <a:t>9</a:t>
            </a:fld>
            <a:endParaRPr lang="en-US"/>
          </a:p>
        </p:txBody>
      </p:sp>
    </p:spTree>
    <p:extLst>
      <p:ext uri="{BB962C8B-B14F-4D97-AF65-F5344CB8AC3E}">
        <p14:creationId xmlns:p14="http://schemas.microsoft.com/office/powerpoint/2010/main" val="2404249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526C6-EB0F-4945-ADD0-8F82F2441A9C}" type="slidenum">
              <a:rPr lang="en-US" smtClean="0"/>
              <a:t>10</a:t>
            </a:fld>
            <a:endParaRPr lang="en-US"/>
          </a:p>
        </p:txBody>
      </p:sp>
    </p:spTree>
    <p:extLst>
      <p:ext uri="{BB962C8B-B14F-4D97-AF65-F5344CB8AC3E}">
        <p14:creationId xmlns:p14="http://schemas.microsoft.com/office/powerpoint/2010/main" val="2404249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3.png"/><Relationship Id="rId7" Type="http://schemas.openxmlformats.org/officeDocument/2006/relationships/image" Target="../media/image45.jpeg"/><Relationship Id="rId2" Type="http://schemas.openxmlformats.org/officeDocument/2006/relationships/image" Target="../media/image20.jpe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21.wmf"/><Relationship Id="rId4" Type="http://schemas.openxmlformats.org/officeDocument/2006/relationships/image" Target="../media/image42.png"/><Relationship Id="rId9" Type="http://schemas.openxmlformats.org/officeDocument/2006/relationships/image" Target="../media/image35.png"/></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2.png"/><Relationship Id="rId7"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Master" Target="../slideMasters/slideMaster6.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26.png"/><Relationship Id="rId9" Type="http://schemas.openxmlformats.org/officeDocument/2006/relationships/image" Target="../media/image35.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6.xml"/><Relationship Id="rId6" Type="http://schemas.openxmlformats.org/officeDocument/2006/relationships/image" Target="../media/image3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1.wmf"/><Relationship Id="rId4" Type="http://schemas.openxmlformats.org/officeDocument/2006/relationships/image" Target="../media/image2.png"/><Relationship Id="rId9"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26.png"/><Relationship Id="rId9"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3.png"/><Relationship Id="rId4" Type="http://schemas.openxmlformats.org/officeDocument/2006/relationships/image" Target="../media/image21.w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3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37.png"/><Relationship Id="rId4" Type="http://schemas.microsoft.com/office/2007/relationships/hdphoto" Target="../media/hdphoto1.wdp"/></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microsoft.com/office/2007/relationships/hdphoto" Target="../media/hdphoto1.wdp"/></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image" Target="../media/image20.jpeg"/><Relationship Id="rId1" Type="http://schemas.openxmlformats.org/officeDocument/2006/relationships/slideMaster" Target="../slideMasters/slideMaster5.xml"/><Relationship Id="rId6" Type="http://schemas.openxmlformats.org/officeDocument/2006/relationships/image" Target="../media/image33.png"/><Relationship Id="rId5" Type="http://schemas.openxmlformats.org/officeDocument/2006/relationships/image" Target="../media/image21.wmf"/><Relationship Id="rId4" Type="http://schemas.openxmlformats.org/officeDocument/2006/relationships/image" Target="../media/image32.png"/><Relationship Id="rId9" Type="http://schemas.openxmlformats.org/officeDocument/2006/relationships/image" Target="../media/image35.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5.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26.png"/><Relationship Id="rId9" Type="http://schemas.openxmlformats.org/officeDocument/2006/relationships/image" Target="../media/image35.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5.xml"/><Relationship Id="rId6" Type="http://schemas.openxmlformats.org/officeDocument/2006/relationships/image" Target="../media/image39.jpeg"/><Relationship Id="rId5" Type="http://schemas.openxmlformats.org/officeDocument/2006/relationships/image" Target="../media/image33.png"/><Relationship Id="rId4" Type="http://schemas.openxmlformats.org/officeDocument/2006/relationships/image" Target="../media/image21.w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4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44.png"/><Relationship Id="rId4" Type="http://schemas.microsoft.com/office/2007/relationships/hdphoto" Target="../media/hdphoto1.wdp"/></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4" y="2921367"/>
            <a:ext cx="9144001" cy="3936634"/>
          </a:xfrm>
          <a:prstGeom prst="rect">
            <a:avLst/>
          </a:prstGeom>
        </p:spPr>
      </p:pic>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 y="2921366"/>
            <a:ext cx="9144001" cy="3936634"/>
            <a:chOff x="-4" y="2921367"/>
            <a:chExt cx="9144001" cy="3936634"/>
          </a:xfrm>
        </p:grpSpPr>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4" y="2921367"/>
              <a:ext cx="9144001" cy="3936634"/>
            </a:xfrm>
            <a:prstGeom prst="rect">
              <a:avLst/>
            </a:prstGeom>
          </p:spPr>
        </p:pic>
        <p:pic>
          <p:nvPicPr>
            <p:cNvPr id="31" name="Picture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121294" y="6290418"/>
              <a:ext cx="1418254" cy="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TextBox 32"/>
          <p:cNvSpPr txBox="1"/>
          <p:nvPr userDrawn="1"/>
        </p:nvSpPr>
        <p:spPr>
          <a:xfrm>
            <a:off x="4538023" y="6349271"/>
            <a:ext cx="1603407"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pic>
        <p:nvPicPr>
          <p:cNvPr id="35" name="image.jpg"/>
          <p:cNvPicPr>
            <a:picLocks noChangeAspect="1" noChangeArrowheads="1"/>
          </p:cNvPicPr>
          <p:nvPr userDrawn="1"/>
        </p:nvPicPr>
        <p:blipFill>
          <a:blip r:embed="rId6" cstate="screen">
            <a:extLst>
              <a:ext uri="{28A0092B-C50C-407E-A947-70E740481C1C}">
                <a14:useLocalDpi xmlns:a14="http://schemas.microsoft.com/office/drawing/2010/main"/>
              </a:ext>
            </a:extLst>
          </a:blip>
          <a:stretch>
            <a:fillRect/>
          </a:stretch>
        </p:blipFill>
        <p:spPr bwMode="auto">
          <a:xfrm>
            <a:off x="4074164" y="6288211"/>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 name="Picture 2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867428" y="6339424"/>
            <a:ext cx="1203740" cy="406609"/>
          </a:xfrm>
          <a:prstGeom prst="rect">
            <a:avLst/>
          </a:prstGeom>
        </p:spPr>
      </p:pic>
    </p:spTree>
    <p:extLst>
      <p:ext uri="{BB962C8B-B14F-4D97-AF65-F5344CB8AC3E}">
        <p14:creationId xmlns:p14="http://schemas.microsoft.com/office/powerpoint/2010/main" val="223774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Agenda</a:t>
            </a:r>
          </a:p>
        </p:txBody>
      </p:sp>
    </p:spTree>
    <p:extLst>
      <p:ext uri="{BB962C8B-B14F-4D97-AF65-F5344CB8AC3E}">
        <p14:creationId xmlns:p14="http://schemas.microsoft.com/office/powerpoint/2010/main" val="35388773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Agenda</a:t>
            </a:r>
          </a:p>
        </p:txBody>
      </p:sp>
    </p:spTree>
    <p:extLst>
      <p:ext uri="{BB962C8B-B14F-4D97-AF65-F5344CB8AC3E}">
        <p14:creationId xmlns:p14="http://schemas.microsoft.com/office/powerpoint/2010/main" val="835036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26000"/>
                  </a:prst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5037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2223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Guidance</a:t>
            </a:r>
          </a:p>
        </p:txBody>
      </p:sp>
    </p:spTree>
    <p:extLst>
      <p:ext uri="{BB962C8B-B14F-4D97-AF65-F5344CB8AC3E}">
        <p14:creationId xmlns:p14="http://schemas.microsoft.com/office/powerpoint/2010/main" val="36106367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Implementation Tips</a:t>
            </a:r>
          </a:p>
        </p:txBody>
      </p:sp>
    </p:spTree>
    <p:extLst>
      <p:ext uri="{BB962C8B-B14F-4D97-AF65-F5344CB8AC3E}">
        <p14:creationId xmlns:p14="http://schemas.microsoft.com/office/powerpoint/2010/main" val="36378422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Technical Assistance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7123278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a:lnSpc>
                <a:spcPct val="90000"/>
              </a:lnSpc>
              <a:spcBef>
                <a:spcPct val="0"/>
              </a:spcBef>
            </a:pPr>
            <a:r>
              <a:rPr lang="en-US" sz="1700" i="1" dirty="0">
                <a:solidFill>
                  <a:prstClr val="white">
                    <a:lumMod val="50000"/>
                  </a:prstClr>
                </a:solidFill>
              </a:rPr>
              <a:t>Choose the answer that best reflects you (or your group):</a:t>
            </a:r>
          </a:p>
        </p:txBody>
      </p:sp>
    </p:spTree>
    <p:extLst>
      <p:ext uri="{BB962C8B-B14F-4D97-AF65-F5344CB8AC3E}">
        <p14:creationId xmlns:p14="http://schemas.microsoft.com/office/powerpoint/2010/main" val="4241528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9" name="Picture 18" descr="EDSEALC"/>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638834" y="6270725"/>
            <a:ext cx="502920" cy="502920"/>
          </a:xfrm>
          <a:prstGeom prst="rect">
            <a:avLst/>
          </a:prstGeom>
          <a:noFill/>
          <a:ln>
            <a:noFill/>
          </a:ln>
        </p:spPr>
      </p:pic>
      <p:sp>
        <p:nvSpPr>
          <p:cNvPr id="20" name="TextBox 19"/>
          <p:cNvSpPr txBox="1"/>
          <p:nvPr userDrawn="1"/>
        </p:nvSpPr>
        <p:spPr>
          <a:xfrm>
            <a:off x="2153641" y="6349271"/>
            <a:ext cx="1603407" cy="353943"/>
          </a:xfrm>
          <a:prstGeom prst="rect">
            <a:avLst/>
          </a:prstGeom>
          <a:noFill/>
        </p:spPr>
        <p:txBody>
          <a:bodyPr wrap="square" rtlCol="0">
            <a:spAutoFit/>
          </a:bodyPr>
          <a:lstStyle/>
          <a:p>
            <a:r>
              <a:rPr lang="en-US" sz="850" dirty="0">
                <a:solidFill>
                  <a:prstClr val="black"/>
                </a:solidFill>
                <a:latin typeface="Helvetica Neue" panose="02000503000000020004" pitchFamily="2"/>
                <a:cs typeface="Arial" panose="020B0604020202020204" pitchFamily="34" charset="0"/>
              </a:rPr>
              <a:t>UNITED STATES </a:t>
            </a:r>
            <a:br>
              <a:rPr lang="en-US" sz="850" dirty="0">
                <a:solidFill>
                  <a:prstClr val="black"/>
                </a:solidFill>
                <a:latin typeface="Helvetica Neue" panose="02000503000000020004" pitchFamily="2"/>
                <a:cs typeface="Arial" panose="020B0604020202020204" pitchFamily="34" charset="0"/>
              </a:rPr>
            </a:br>
            <a:r>
              <a:rPr lang="en-US" sz="850" dirty="0">
                <a:solidFill>
                  <a:prstClr val="black"/>
                </a:solidFill>
                <a:latin typeface="Helvetica Neue" panose="02000503000000020004" pitchFamily="2"/>
                <a:cs typeface="Arial" panose="020B0604020202020204" pitchFamily="34" charset="0"/>
              </a:rPr>
              <a:t>DEPARTMENT OF LABOR</a:t>
            </a:r>
          </a:p>
        </p:txBody>
      </p:sp>
      <p:sp>
        <p:nvSpPr>
          <p:cNvPr id="21" name="TextBox 20"/>
          <p:cNvSpPr txBox="1"/>
          <p:nvPr userDrawn="1"/>
        </p:nvSpPr>
        <p:spPr>
          <a:xfrm>
            <a:off x="4103067" y="6339940"/>
            <a:ext cx="1803492" cy="358040"/>
          </a:xfrm>
          <a:prstGeom prst="rect">
            <a:avLst/>
          </a:prstGeom>
          <a:noFill/>
        </p:spPr>
        <p:txBody>
          <a:bodyPr wrap="square" rtlCol="0">
            <a:spAutoFit/>
          </a:bodyPr>
          <a:lstStyle/>
          <a:p>
            <a:r>
              <a:rPr lang="en-US" sz="850" dirty="0">
                <a:solidFill>
                  <a:prstClr val="black"/>
                </a:solidFill>
                <a:latin typeface="Helvetica Neue" panose="02000503000000020004" pitchFamily="2"/>
                <a:cs typeface="Arial" panose="020B0604020202020204" pitchFamily="34" charset="0"/>
              </a:rPr>
              <a:t>UNITED STATES </a:t>
            </a:r>
            <a:br>
              <a:rPr lang="en-US" sz="850" dirty="0">
                <a:solidFill>
                  <a:prstClr val="black"/>
                </a:solidFill>
                <a:latin typeface="Helvetica Neue" panose="02000503000000020004" pitchFamily="2"/>
                <a:cs typeface="Arial" panose="020B0604020202020204" pitchFamily="34" charset="0"/>
              </a:rPr>
            </a:br>
            <a:r>
              <a:rPr lang="en-US" sz="850" dirty="0">
                <a:solidFill>
                  <a:prstClr val="black"/>
                </a:solidFill>
                <a:latin typeface="Helvetica Neue" panose="02000503000000020004" pitchFamily="2"/>
                <a:cs typeface="Arial" panose="020B0604020202020204" pitchFamily="34" charset="0"/>
              </a:rPr>
              <a:t>DEPARTMENT OF EDUCATION</a:t>
            </a:r>
          </a:p>
        </p:txBody>
      </p:sp>
      <p:pic>
        <p:nvPicPr>
          <p:cNvPr id="22" name="image.jpg"/>
          <p:cNvPicPr>
            <a:picLocks noChangeAspect="1" noChangeArrowheads="1"/>
          </p:cNvPicPr>
          <p:nvPr userDrawn="1"/>
        </p:nvPicPr>
        <p:blipFill>
          <a:blip r:embed="rId6" cstate="screen">
            <a:extLst>
              <a:ext uri="{28A0092B-C50C-407E-A947-70E740481C1C}">
                <a14:useLocalDpi xmlns:a14="http://schemas.microsoft.com/office/drawing/2010/main"/>
              </a:ext>
            </a:extLst>
          </a:blip>
          <a:stretch>
            <a:fillRect/>
          </a:stretch>
        </p:blipFill>
        <p:spPr bwMode="auto">
          <a:xfrm>
            <a:off x="1689782" y="6288211"/>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3" name="TextBox 22"/>
          <p:cNvSpPr txBox="1"/>
          <p:nvPr userDrawn="1"/>
        </p:nvSpPr>
        <p:spPr>
          <a:xfrm>
            <a:off x="6334298" y="6298030"/>
            <a:ext cx="1610076" cy="484748"/>
          </a:xfrm>
          <a:prstGeom prst="rect">
            <a:avLst/>
          </a:prstGeom>
          <a:noFill/>
        </p:spPr>
        <p:txBody>
          <a:bodyPr wrap="square" rtlCol="0">
            <a:spAutoFit/>
          </a:bodyPr>
          <a:lstStyle/>
          <a:p>
            <a:r>
              <a:rPr lang="en-US" sz="850" dirty="0">
                <a:solidFill>
                  <a:prstClr val="black"/>
                </a:solidFill>
                <a:latin typeface="Helvetica Neue" panose="02000503000000020004" pitchFamily="2"/>
                <a:cs typeface="Arial" panose="020B0604020202020204" pitchFamily="34" charset="0"/>
              </a:rPr>
              <a:t>UNITED STATES </a:t>
            </a:r>
            <a:br>
              <a:rPr lang="en-US" sz="850" dirty="0">
                <a:solidFill>
                  <a:prstClr val="black"/>
                </a:solidFill>
                <a:latin typeface="Helvetica Neue" panose="02000503000000020004" pitchFamily="2"/>
                <a:cs typeface="Arial" panose="020B0604020202020204" pitchFamily="34" charset="0"/>
              </a:rPr>
            </a:br>
            <a:r>
              <a:rPr lang="en-US" sz="850" dirty="0">
                <a:solidFill>
                  <a:prstClr val="black"/>
                </a:solidFill>
                <a:latin typeface="Helvetica Neue" panose="02000503000000020004" pitchFamily="2"/>
                <a:cs typeface="Arial" panose="020B0604020202020204" pitchFamily="34" charset="0"/>
              </a:rPr>
              <a:t>DEPARTMENT OF HEALTH AND HUMAN SERVICES</a:t>
            </a:r>
          </a:p>
        </p:txBody>
      </p:sp>
      <p:pic>
        <p:nvPicPr>
          <p:cNvPr id="31" name="Picture 30"/>
          <p:cNvPicPr/>
          <p:nvPr userDrawn="1"/>
        </p:nvPicPr>
        <p:blipFill>
          <a:blip r:embed="rId7" cstate="screen">
            <a:extLst>
              <a:ext uri="{28A0092B-C50C-407E-A947-70E740481C1C}">
                <a14:useLocalDpi xmlns:a14="http://schemas.microsoft.com/office/drawing/2010/main"/>
              </a:ext>
            </a:extLst>
          </a:blip>
          <a:stretch>
            <a:fillRect/>
          </a:stretch>
        </p:blipFill>
        <p:spPr bwMode="auto">
          <a:xfrm>
            <a:off x="5863662" y="6274535"/>
            <a:ext cx="502920" cy="502920"/>
          </a:xfrm>
          <a:prstGeom prst="rect">
            <a:avLst/>
          </a:prstGeom>
          <a:noFill/>
          <a:ln>
            <a:noFill/>
          </a:ln>
        </p:spPr>
      </p:pic>
      <p:pic>
        <p:nvPicPr>
          <p:cNvPr id="32" name="Picture 3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867428" y="6339424"/>
            <a:ext cx="1203740" cy="406609"/>
          </a:xfrm>
          <a:prstGeom prst="rect">
            <a:avLst/>
          </a:prstGeom>
        </p:spPr>
      </p:pic>
      <p:pic>
        <p:nvPicPr>
          <p:cNvPr id="33" name="Picture 13"/>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auto">
          <a:xfrm>
            <a:off x="129062" y="6319229"/>
            <a:ext cx="1298523"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33905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21372485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Contact</a:t>
            </a:r>
          </a:p>
        </p:txBody>
      </p:sp>
      <p:pic>
        <p:nvPicPr>
          <p:cNvPr id="5" name="Picture 4"/>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762158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26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4072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Any Questions?</a:t>
            </a:r>
          </a:p>
        </p:txBody>
      </p:sp>
      <p:pic>
        <p:nvPicPr>
          <p:cNvPr id="2" name="Picture 1"/>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1596" y="1419159"/>
            <a:ext cx="6089904" cy="4745228"/>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questions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435540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19" name="TextBox 18"/>
          <p:cNvSpPr txBox="1"/>
          <p:nvPr userDrawn="1"/>
        </p:nvSpPr>
        <p:spPr>
          <a:xfrm>
            <a:off x="4791937" y="6339940"/>
            <a:ext cx="1603407" cy="353943"/>
          </a:xfrm>
          <a:prstGeom prst="rect">
            <a:avLst/>
          </a:prstGeom>
          <a:noFill/>
        </p:spPr>
        <p:txBody>
          <a:bodyPr wrap="square" rtlCol="0">
            <a:spAutoFit/>
          </a:bodyPr>
          <a:lstStyle/>
          <a:p>
            <a:r>
              <a:rPr lang="en-US" sz="850" dirty="0">
                <a:solidFill>
                  <a:prstClr val="black"/>
                </a:solidFill>
                <a:latin typeface="Helvetica Neue" panose="02000503000000020004" pitchFamily="2"/>
                <a:cs typeface="Arial" panose="020B0604020202020204" pitchFamily="34" charset="0"/>
              </a:rPr>
              <a:t>UNITED STATES </a:t>
            </a:r>
            <a:br>
              <a:rPr lang="en-US" sz="850" dirty="0">
                <a:solidFill>
                  <a:prstClr val="black"/>
                </a:solidFill>
                <a:latin typeface="Helvetica Neue" panose="02000503000000020004" pitchFamily="2"/>
                <a:cs typeface="Arial" panose="020B0604020202020204" pitchFamily="34" charset="0"/>
              </a:rPr>
            </a:br>
            <a:r>
              <a:rPr lang="en-US" sz="850" dirty="0">
                <a:solidFill>
                  <a:prstClr val="black"/>
                </a:solidFill>
                <a:latin typeface="Helvetica Neue" panose="02000503000000020004" pitchFamily="2"/>
                <a:cs typeface="Arial" panose="020B0604020202020204" pitchFamily="34" charset="0"/>
              </a:rPr>
              <a:t>DEPARTMENT OF LABOR</a:t>
            </a:r>
          </a:p>
        </p:txBody>
      </p:sp>
      <p:pic>
        <p:nvPicPr>
          <p:cNvPr id="21" name="image.jpg"/>
          <p:cNvPicPr>
            <a:picLocks noChangeAspect="1" noChangeArrowheads="1"/>
          </p:cNvPicPr>
          <p:nvPr userDrawn="1"/>
        </p:nvPicPr>
        <p:blipFill>
          <a:blip r:embed="rId7" cstate="screen">
            <a:extLst>
              <a:ext uri="{28A0092B-C50C-407E-A947-70E740481C1C}">
                <a14:useLocalDpi xmlns:a14="http://schemas.microsoft.com/office/drawing/2010/main"/>
              </a:ext>
            </a:extLst>
          </a:blip>
          <a:stretch>
            <a:fillRect/>
          </a:stretch>
        </p:blipFill>
        <p:spPr bwMode="auto">
          <a:xfrm>
            <a:off x="4328078" y="6273400"/>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 name="Picture 30"/>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858098" y="6292771"/>
            <a:ext cx="1203740" cy="406609"/>
          </a:xfrm>
          <a:prstGeom prst="rect">
            <a:avLst/>
          </a:prstGeom>
        </p:spPr>
      </p:pic>
      <p:pic>
        <p:nvPicPr>
          <p:cNvPr id="32" name="Picture 13"/>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auto">
          <a:xfrm>
            <a:off x="129062" y="6319229"/>
            <a:ext cx="1298523"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81080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154175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4861386" y="6339940"/>
            <a:ext cx="1603407" cy="353943"/>
          </a:xfrm>
          <a:prstGeom prst="rect">
            <a:avLst/>
          </a:prstGeom>
          <a:noFill/>
        </p:spPr>
        <p:txBody>
          <a:bodyPr wrap="square" rtlCol="0">
            <a:spAutoFit/>
          </a:bodyPr>
          <a:lstStyle/>
          <a:p>
            <a:r>
              <a:rPr lang="en-US" sz="850" dirty="0">
                <a:solidFill>
                  <a:prstClr val="black"/>
                </a:solidFill>
                <a:latin typeface="Helvetica Neue" panose="02000503000000020004" pitchFamily="2"/>
                <a:cs typeface="Arial" panose="020B0604020202020204" pitchFamily="34" charset="0"/>
              </a:rPr>
              <a:t>UNITED STATES </a:t>
            </a:r>
            <a:br>
              <a:rPr lang="en-US" sz="850" dirty="0">
                <a:solidFill>
                  <a:prstClr val="black"/>
                </a:solidFill>
                <a:latin typeface="Helvetica Neue" panose="02000503000000020004" pitchFamily="2"/>
                <a:cs typeface="Arial" panose="020B0604020202020204" pitchFamily="34" charset="0"/>
              </a:rPr>
            </a:br>
            <a:r>
              <a:rPr lang="en-US" sz="850" dirty="0">
                <a:solidFill>
                  <a:prstClr val="black"/>
                </a:solidFill>
                <a:latin typeface="Helvetica Neue" panose="02000503000000020004" pitchFamily="2"/>
                <a:cs typeface="Arial" panose="020B0604020202020204" pitchFamily="34" charset="0"/>
              </a:rPr>
              <a:t>DEPARTMENT OF LABOR</a:t>
            </a:r>
          </a:p>
        </p:txBody>
      </p:sp>
      <p:pic>
        <p:nvPicPr>
          <p:cNvPr id="17" name="image.jpg"/>
          <p:cNvPicPr>
            <a:picLocks noChangeAspect="1" noChangeArrowheads="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4397527" y="6273400"/>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0" name="Picture 1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858098" y="6292771"/>
            <a:ext cx="1203740" cy="406609"/>
          </a:xfrm>
          <a:prstGeom prst="rect">
            <a:avLst/>
          </a:prstGeom>
        </p:spPr>
      </p:pic>
      <p:pic>
        <p:nvPicPr>
          <p:cNvPr id="21" name="Picture 1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auto">
          <a:xfrm>
            <a:off x="129062" y="6319229"/>
            <a:ext cx="1298523"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303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3784385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005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Guidance</a:t>
            </a:r>
          </a:p>
        </p:txBody>
      </p:sp>
    </p:spTree>
    <p:extLst>
      <p:ext uri="{BB962C8B-B14F-4D97-AF65-F5344CB8AC3E}">
        <p14:creationId xmlns:p14="http://schemas.microsoft.com/office/powerpoint/2010/main" val="1089793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Implementation Tips</a:t>
            </a:r>
          </a:p>
        </p:txBody>
      </p:sp>
    </p:spTree>
    <p:extLst>
      <p:ext uri="{BB962C8B-B14F-4D97-AF65-F5344CB8AC3E}">
        <p14:creationId xmlns:p14="http://schemas.microsoft.com/office/powerpoint/2010/main" val="2573492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Technical</a:t>
            </a:r>
            <a:r>
              <a:rPr lang="en-US" sz="3600" b="1" kern="1200" baseline="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 Assistance</a:t>
            </a:r>
            <a:endPar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1647060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700" b="0" i="1" kern="1200" dirty="0">
                <a:solidFill>
                  <a:schemeClr val="bg1">
                    <a:lumMod val="50000"/>
                  </a:schemeClr>
                </a:solidFill>
                <a:latin typeface="+mj-lt"/>
                <a:ea typeface="+mj-ea"/>
                <a:cs typeface="+mj-cs"/>
              </a:rPr>
              <a:t>Choose the answer</a:t>
            </a:r>
            <a:r>
              <a:rPr lang="en-US" sz="1700" b="0" i="1" kern="1200" baseline="0" dirty="0">
                <a:solidFill>
                  <a:schemeClr val="bg1">
                    <a:lumMod val="50000"/>
                  </a:schemeClr>
                </a:solidFill>
                <a:latin typeface="+mj-lt"/>
                <a:ea typeface="+mj-ea"/>
                <a:cs typeface="+mj-cs"/>
              </a:rPr>
              <a:t> that best reflects you (or your group):</a:t>
            </a:r>
            <a:endParaRPr lang="en-US" sz="1700" b="0" i="1" kern="1200" dirty="0">
              <a:solidFill>
                <a:schemeClr val="bg1">
                  <a:lumMod val="50000"/>
                </a:schemeClr>
              </a:solidFill>
              <a:latin typeface="+mj-lt"/>
              <a:ea typeface="+mj-ea"/>
              <a:cs typeface="+mj-cs"/>
            </a:endParaRPr>
          </a:p>
        </p:txBody>
      </p:sp>
    </p:spTree>
    <p:extLst>
      <p:ext uri="{BB962C8B-B14F-4D97-AF65-F5344CB8AC3E}">
        <p14:creationId xmlns:p14="http://schemas.microsoft.com/office/powerpoint/2010/main" val="2850742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9" name="Picture 18" descr="EDSEALC"/>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638834" y="6270725"/>
            <a:ext cx="502920" cy="502920"/>
          </a:xfrm>
          <a:prstGeom prst="rect">
            <a:avLst/>
          </a:prstGeom>
          <a:noFill/>
          <a:ln>
            <a:noFill/>
          </a:ln>
        </p:spPr>
      </p:pic>
      <p:sp>
        <p:nvSpPr>
          <p:cNvPr id="20" name="TextBox 19"/>
          <p:cNvSpPr txBox="1"/>
          <p:nvPr userDrawn="1"/>
        </p:nvSpPr>
        <p:spPr>
          <a:xfrm>
            <a:off x="2153641" y="6349271"/>
            <a:ext cx="1603407"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sp>
        <p:nvSpPr>
          <p:cNvPr id="21" name="TextBox 20"/>
          <p:cNvSpPr txBox="1"/>
          <p:nvPr userDrawn="1"/>
        </p:nvSpPr>
        <p:spPr>
          <a:xfrm>
            <a:off x="4103067" y="6339940"/>
            <a:ext cx="1803492" cy="358040"/>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EDUCATION</a:t>
            </a:r>
          </a:p>
        </p:txBody>
      </p:sp>
      <p:pic>
        <p:nvPicPr>
          <p:cNvPr id="22" name="image.jpg"/>
          <p:cNvPicPr>
            <a:picLocks noChangeAspect="1" noChangeArrowheads="1"/>
          </p:cNvPicPr>
          <p:nvPr userDrawn="1"/>
        </p:nvPicPr>
        <p:blipFill>
          <a:blip r:embed="rId6" cstate="screen">
            <a:extLst>
              <a:ext uri="{28A0092B-C50C-407E-A947-70E740481C1C}">
                <a14:useLocalDpi xmlns:a14="http://schemas.microsoft.com/office/drawing/2010/main"/>
              </a:ext>
            </a:extLst>
          </a:blip>
          <a:stretch>
            <a:fillRect/>
          </a:stretch>
        </p:blipFill>
        <p:spPr bwMode="auto">
          <a:xfrm>
            <a:off x="1689782" y="6288211"/>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3" name="TextBox 22"/>
          <p:cNvSpPr txBox="1"/>
          <p:nvPr userDrawn="1"/>
        </p:nvSpPr>
        <p:spPr>
          <a:xfrm>
            <a:off x="6334298" y="6298030"/>
            <a:ext cx="1803492" cy="484748"/>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HEALTH AND HUMAN SERVICES</a:t>
            </a:r>
          </a:p>
        </p:txBody>
      </p:sp>
      <p:pic>
        <p:nvPicPr>
          <p:cNvPr id="31" name="Picture 30"/>
          <p:cNvPicPr/>
          <p:nvPr userDrawn="1"/>
        </p:nvPicPr>
        <p:blipFill>
          <a:blip r:embed="rId7" cstate="screen">
            <a:extLst>
              <a:ext uri="{28A0092B-C50C-407E-A947-70E740481C1C}">
                <a14:useLocalDpi xmlns:a14="http://schemas.microsoft.com/office/drawing/2010/main"/>
              </a:ext>
            </a:extLst>
          </a:blip>
          <a:stretch>
            <a:fillRect/>
          </a:stretch>
        </p:blipFill>
        <p:spPr bwMode="auto">
          <a:xfrm>
            <a:off x="5863662" y="6274535"/>
            <a:ext cx="502920" cy="502920"/>
          </a:xfrm>
          <a:prstGeom prst="rect">
            <a:avLst/>
          </a:prstGeom>
          <a:noFill/>
          <a:ln>
            <a:noFill/>
          </a:ln>
        </p:spPr>
      </p:pic>
      <p:pic>
        <p:nvPicPr>
          <p:cNvPr id="32" name="Picture 3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867428" y="6339424"/>
            <a:ext cx="1203740" cy="406609"/>
          </a:xfrm>
          <a:prstGeom prst="rect">
            <a:avLst/>
          </a:prstGeom>
        </p:spPr>
      </p:pic>
      <p:pic>
        <p:nvPicPr>
          <p:cNvPr id="33" name="Picture 13"/>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auto">
          <a:xfrm>
            <a:off x="129062" y="6319229"/>
            <a:ext cx="1298523"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036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3601511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Contact</a:t>
            </a:r>
          </a:p>
        </p:txBody>
      </p:sp>
      <p:pic>
        <p:nvPicPr>
          <p:cNvPr id="5" name="Picture 4"/>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210041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9543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Any Questions?</a:t>
            </a:r>
          </a:p>
        </p:txBody>
      </p:sp>
      <p:pic>
        <p:nvPicPr>
          <p:cNvPr id="2" name="Picture 1"/>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1596" y="1419159"/>
            <a:ext cx="6089904" cy="4745228"/>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questions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801262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19" name="TextBox 18"/>
          <p:cNvSpPr txBox="1"/>
          <p:nvPr userDrawn="1"/>
        </p:nvSpPr>
        <p:spPr>
          <a:xfrm>
            <a:off x="4498712" y="6339940"/>
            <a:ext cx="1603407"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pic>
        <p:nvPicPr>
          <p:cNvPr id="21" name="image.jpg"/>
          <p:cNvPicPr>
            <a:picLocks noChangeAspect="1" noChangeArrowheads="1"/>
          </p:cNvPicPr>
          <p:nvPr userDrawn="1"/>
        </p:nvPicPr>
        <p:blipFill>
          <a:blip r:embed="rId7" cstate="screen">
            <a:extLst>
              <a:ext uri="{28A0092B-C50C-407E-A947-70E740481C1C}">
                <a14:useLocalDpi xmlns:a14="http://schemas.microsoft.com/office/drawing/2010/main"/>
              </a:ext>
            </a:extLst>
          </a:blip>
          <a:stretch>
            <a:fillRect/>
          </a:stretch>
        </p:blipFill>
        <p:spPr bwMode="auto">
          <a:xfrm>
            <a:off x="4034853" y="6273400"/>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 name="Picture 30"/>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858098" y="6292771"/>
            <a:ext cx="1203740" cy="406609"/>
          </a:xfrm>
          <a:prstGeom prst="rect">
            <a:avLst/>
          </a:prstGeom>
        </p:spPr>
      </p:pic>
      <p:pic>
        <p:nvPicPr>
          <p:cNvPr id="32" name="Picture 13"/>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auto">
          <a:xfrm>
            <a:off x="129062" y="6319229"/>
            <a:ext cx="1298523"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173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9645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4" name="Picture 13" descr="EDSEALC"/>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571787" y="6270725"/>
            <a:ext cx="502920" cy="502920"/>
          </a:xfrm>
          <a:prstGeom prst="rect">
            <a:avLst/>
          </a:prstGeom>
          <a:noFill/>
          <a:ln>
            <a:noFill/>
          </a:ln>
        </p:spPr>
      </p:pic>
      <p:sp>
        <p:nvSpPr>
          <p:cNvPr id="15" name="TextBox 14"/>
          <p:cNvSpPr txBox="1"/>
          <p:nvPr userDrawn="1"/>
        </p:nvSpPr>
        <p:spPr>
          <a:xfrm>
            <a:off x="2060312" y="6339940"/>
            <a:ext cx="1603407"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sp>
        <p:nvSpPr>
          <p:cNvPr id="16" name="TextBox 15"/>
          <p:cNvSpPr txBox="1"/>
          <p:nvPr userDrawn="1"/>
        </p:nvSpPr>
        <p:spPr>
          <a:xfrm>
            <a:off x="4053853" y="6339940"/>
            <a:ext cx="1803492" cy="358040"/>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EDUCATION</a:t>
            </a:r>
          </a:p>
        </p:txBody>
      </p:sp>
      <p:pic>
        <p:nvPicPr>
          <p:cNvPr id="17" name="image.jpg"/>
          <p:cNvPicPr>
            <a:picLocks noChangeAspect="1" noChangeArrowheads="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1596453" y="6273400"/>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8" name="TextBox 17"/>
          <p:cNvSpPr txBox="1"/>
          <p:nvPr userDrawn="1"/>
        </p:nvSpPr>
        <p:spPr>
          <a:xfrm>
            <a:off x="6296955" y="6288699"/>
            <a:ext cx="1803492" cy="484748"/>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HEALTH AND HUMAN SERVICES</a:t>
            </a:r>
          </a:p>
        </p:txBody>
      </p:sp>
      <p:pic>
        <p:nvPicPr>
          <p:cNvPr id="19" name="Picture 18"/>
          <p:cNvPicPr/>
          <p:nvPr userDrawn="1"/>
        </p:nvPicPr>
        <p:blipFill>
          <a:blip r:embed="rId6" cstate="screen">
            <a:extLst>
              <a:ext uri="{28A0092B-C50C-407E-A947-70E740481C1C}">
                <a14:useLocalDpi xmlns:a14="http://schemas.microsoft.com/office/drawing/2010/main"/>
              </a:ext>
            </a:extLst>
          </a:blip>
          <a:stretch>
            <a:fillRect/>
          </a:stretch>
        </p:blipFill>
        <p:spPr bwMode="auto">
          <a:xfrm>
            <a:off x="5844981" y="6274535"/>
            <a:ext cx="502920" cy="502920"/>
          </a:xfrm>
          <a:prstGeom prst="rect">
            <a:avLst/>
          </a:prstGeom>
          <a:noFill/>
          <a:ln>
            <a:noFill/>
          </a:ln>
        </p:spPr>
      </p:pic>
      <p:pic>
        <p:nvPicPr>
          <p:cNvPr id="20" name="Picture 19"/>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858098" y="6292771"/>
            <a:ext cx="1203740" cy="406609"/>
          </a:xfrm>
          <a:prstGeom prst="rect">
            <a:avLst/>
          </a:prstGeom>
        </p:spPr>
      </p:pic>
      <p:pic>
        <p:nvPicPr>
          <p:cNvPr id="21" name="Picture 1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auto">
          <a:xfrm>
            <a:off x="129062" y="6319229"/>
            <a:ext cx="1298523"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461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502141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311708" y="992767"/>
            <a:ext cx="8520600" cy="2736800"/>
          </a:xfrm>
          <a:prstGeom prst="rect">
            <a:avLst/>
          </a:prstGeom>
        </p:spPr>
        <p:txBody>
          <a:bodyPr lIns="91425" tIns="91425" rIns="91425" bIns="91425" anchor="b" anchorCtr="0"/>
          <a:lstStyle>
            <a:lvl1pPr lvl="0" algn="ctr">
              <a:spcBef>
                <a:spcPts val="0"/>
              </a:spcBef>
              <a:buSzPct val="100000"/>
              <a:buFont typeface="Source Sans Pro"/>
              <a:defRPr sz="5200">
                <a:latin typeface="Source Sans Pro"/>
                <a:ea typeface="Source Sans Pro"/>
                <a:cs typeface="Source Sans Pro"/>
                <a:sym typeface="Source Sans Pro"/>
              </a:defRPr>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2" name="Shape 12"/>
          <p:cNvSpPr txBox="1">
            <a:spLocks noGrp="1"/>
          </p:cNvSpPr>
          <p:nvPr>
            <p:ph type="subTitle" idx="1"/>
          </p:nvPr>
        </p:nvSpPr>
        <p:spPr>
          <a:xfrm>
            <a:off x="311700" y="3778833"/>
            <a:ext cx="8520600" cy="1056800"/>
          </a:xfrm>
          <a:prstGeom prst="rect">
            <a:avLst/>
          </a:prstGeom>
        </p:spPr>
        <p:txBody>
          <a:bodyPr lIns="91425" tIns="91425" rIns="91425" bIns="91425" anchor="t" anchorCtr="0"/>
          <a:lstStyle>
            <a:lvl1pPr lvl="0" algn="ctr">
              <a:lnSpc>
                <a:spcPct val="100000"/>
              </a:lnSpc>
              <a:spcBef>
                <a:spcPts val="0"/>
              </a:spcBef>
              <a:spcAft>
                <a:spcPts val="0"/>
              </a:spcAft>
              <a:buSzPct val="100000"/>
              <a:buFont typeface="Source Sans Pro"/>
              <a:buNone/>
              <a:defRPr sz="2800">
                <a:latin typeface="Source Sans Pro"/>
                <a:ea typeface="Source Sans Pro"/>
                <a:cs typeface="Source Sans Pro"/>
                <a:sym typeface="Source Sans Pro"/>
              </a:defRPr>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3" name="Shape 13"/>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a:solidFill>
                  <a:prstClr val="black"/>
                </a:solidFill>
              </a:rPr>
              <a:pPr/>
              <a:t>‹#›</a:t>
            </a:fld>
            <a:endParaRPr lang="en">
              <a:solidFill>
                <a:prstClr val="black"/>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9788" y="6281012"/>
            <a:ext cx="1278226" cy="478116"/>
          </a:xfrm>
          <a:prstGeom prst="rect">
            <a:avLst/>
          </a:prstGeom>
        </p:spPr>
      </p:pic>
    </p:spTree>
    <p:extLst>
      <p:ext uri="{BB962C8B-B14F-4D97-AF65-F5344CB8AC3E}">
        <p14:creationId xmlns:p14="http://schemas.microsoft.com/office/powerpoint/2010/main" val="441099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2867800"/>
            <a:ext cx="8520600" cy="1122400"/>
          </a:xfrm>
          <a:prstGeom prst="rect">
            <a:avLst/>
          </a:prstGeom>
        </p:spPr>
        <p:txBody>
          <a:bodyPr lIns="91425" tIns="91425" rIns="91425" bIns="91425" anchor="ctr" anchorCtr="0"/>
          <a:lstStyle>
            <a:lvl1pPr lvl="0" algn="ctr">
              <a:spcBef>
                <a:spcPts val="0"/>
              </a:spcBef>
              <a:buSzPct val="100000"/>
              <a:buFont typeface="Source Sans Pro"/>
              <a:defRPr sz="3600">
                <a:latin typeface="Source Sans Pro"/>
                <a:ea typeface="Source Sans Pro"/>
                <a:cs typeface="Source Sans Pro"/>
                <a:sym typeface="Source Sans Pro"/>
              </a:defRPr>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7" name="Shape 17"/>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a:solidFill>
                  <a:prstClr val="black"/>
                </a:solidFill>
              </a:rPr>
              <a:pPr/>
              <a:t>‹#›</a:t>
            </a:fld>
            <a:endParaRPr lang="en">
              <a:solidFill>
                <a:prstClr val="black"/>
              </a:solidFill>
            </a:endParaRPr>
          </a:p>
        </p:txBody>
      </p:sp>
      <p:pic>
        <p:nvPicPr>
          <p:cNvPr id="18" name="Shape 18"/>
          <p:cNvPicPr preferRelativeResize="0"/>
          <p:nvPr/>
        </p:nvPicPr>
        <p:blipFill>
          <a:blip r:embed="rId2">
            <a:alphaModFix/>
          </a:blip>
          <a:stretch>
            <a:fillRect/>
          </a:stretch>
        </p:blipFill>
        <p:spPr>
          <a:xfrm>
            <a:off x="379875" y="6169900"/>
            <a:ext cx="2152650" cy="457200"/>
          </a:xfrm>
          <a:prstGeom prst="rect">
            <a:avLst/>
          </a:prstGeom>
          <a:noFill/>
          <a:ln>
            <a:noFill/>
          </a:ln>
        </p:spPr>
      </p:pic>
    </p:spTree>
    <p:extLst>
      <p:ext uri="{BB962C8B-B14F-4D97-AF65-F5344CB8AC3E}">
        <p14:creationId xmlns:p14="http://schemas.microsoft.com/office/powerpoint/2010/main" val="977945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buFont typeface="Source Sans Pro"/>
              <a:defRPr>
                <a:latin typeface="Source Sans Pro"/>
                <a:ea typeface="Source Sans Pro"/>
                <a:cs typeface="Source Sans Pro"/>
                <a:sym typeface="Source Sans Pro"/>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311700" y="1536633"/>
            <a:ext cx="3999900" cy="4555200"/>
          </a:xfrm>
          <a:prstGeom prst="rect">
            <a:avLst/>
          </a:prstGeom>
        </p:spPr>
        <p:txBody>
          <a:bodyPr lIns="91425" tIns="91425" rIns="91425" bIns="91425" anchor="t" anchorCtr="0"/>
          <a:lstStyle>
            <a:lvl1pPr lvl="0">
              <a:spcBef>
                <a:spcPts val="0"/>
              </a:spcBef>
              <a:buSzPct val="100000"/>
              <a:buFont typeface="Source Sans Pro"/>
              <a:defRPr sz="1400">
                <a:latin typeface="Source Sans Pro"/>
                <a:ea typeface="Source Sans Pro"/>
                <a:cs typeface="Source Sans Pro"/>
                <a:sym typeface="Source Sans Pro"/>
              </a:defRPr>
            </a:lvl1pPr>
            <a:lvl2pPr lvl="1">
              <a:spcBef>
                <a:spcPts val="0"/>
              </a:spcBef>
              <a:buSzPct val="100000"/>
              <a:buFont typeface="Source Sans Pro"/>
              <a:defRPr sz="1200">
                <a:latin typeface="Source Sans Pro"/>
                <a:ea typeface="Source Sans Pro"/>
                <a:cs typeface="Source Sans Pro"/>
                <a:sym typeface="Source Sans Pro"/>
              </a:defRPr>
            </a:lvl2pPr>
            <a:lvl3pPr lvl="2">
              <a:spcBef>
                <a:spcPts val="0"/>
              </a:spcBef>
              <a:buSzPct val="100000"/>
              <a:buFont typeface="Source Sans Pro"/>
              <a:defRPr sz="1200">
                <a:latin typeface="Source Sans Pro"/>
                <a:ea typeface="Source Sans Pro"/>
                <a:cs typeface="Source Sans Pro"/>
                <a:sym typeface="Source Sans Pro"/>
              </a:defRPr>
            </a:lvl3pPr>
            <a:lvl4pPr lvl="3">
              <a:spcBef>
                <a:spcPts val="0"/>
              </a:spcBef>
              <a:buSzPct val="100000"/>
              <a:buFont typeface="Source Sans Pro"/>
              <a:defRPr sz="1200">
                <a:latin typeface="Source Sans Pro"/>
                <a:ea typeface="Source Sans Pro"/>
                <a:cs typeface="Source Sans Pro"/>
                <a:sym typeface="Source Sans Pro"/>
              </a:defRPr>
            </a:lvl4pPr>
            <a:lvl5pPr lvl="4">
              <a:spcBef>
                <a:spcPts val="0"/>
              </a:spcBef>
              <a:buSzPct val="100000"/>
              <a:buFont typeface="Source Sans Pro"/>
              <a:defRPr sz="1200">
                <a:latin typeface="Source Sans Pro"/>
                <a:ea typeface="Source Sans Pro"/>
                <a:cs typeface="Source Sans Pro"/>
                <a:sym typeface="Source Sans Pro"/>
              </a:defRPr>
            </a:lvl5pPr>
            <a:lvl6pPr lvl="5">
              <a:spcBef>
                <a:spcPts val="0"/>
              </a:spcBef>
              <a:buSzPct val="100000"/>
              <a:buFont typeface="Source Sans Pro"/>
              <a:defRPr sz="1200">
                <a:latin typeface="Source Sans Pro"/>
                <a:ea typeface="Source Sans Pro"/>
                <a:cs typeface="Source Sans Pro"/>
                <a:sym typeface="Source Sans Pro"/>
              </a:defRPr>
            </a:lvl6pPr>
            <a:lvl7pPr lvl="6">
              <a:spcBef>
                <a:spcPts val="0"/>
              </a:spcBef>
              <a:buSzPct val="100000"/>
              <a:buFont typeface="Source Sans Pro"/>
              <a:defRPr sz="1200">
                <a:latin typeface="Source Sans Pro"/>
                <a:ea typeface="Source Sans Pro"/>
                <a:cs typeface="Source Sans Pro"/>
                <a:sym typeface="Source Sans Pro"/>
              </a:defRPr>
            </a:lvl7pPr>
            <a:lvl8pPr lvl="7">
              <a:spcBef>
                <a:spcPts val="0"/>
              </a:spcBef>
              <a:buSzPct val="100000"/>
              <a:buFont typeface="Source Sans Pro"/>
              <a:defRPr sz="1200">
                <a:latin typeface="Source Sans Pro"/>
                <a:ea typeface="Source Sans Pro"/>
                <a:cs typeface="Source Sans Pro"/>
                <a:sym typeface="Source Sans Pro"/>
              </a:defRPr>
            </a:lvl8pPr>
            <a:lvl9pPr lvl="8">
              <a:spcBef>
                <a:spcPts val="0"/>
              </a:spcBef>
              <a:buSzPct val="100000"/>
              <a:buFont typeface="Source Sans Pro"/>
              <a:defRPr sz="1200">
                <a:latin typeface="Source Sans Pro"/>
                <a:ea typeface="Source Sans Pro"/>
                <a:cs typeface="Source Sans Pro"/>
                <a:sym typeface="Source Sans Pro"/>
              </a:defRPr>
            </a:lvl9pPr>
          </a:lstStyle>
          <a:p>
            <a:endParaRPr/>
          </a:p>
        </p:txBody>
      </p:sp>
      <p:sp>
        <p:nvSpPr>
          <p:cNvPr id="27" name="Shape 27"/>
          <p:cNvSpPr txBox="1">
            <a:spLocks noGrp="1"/>
          </p:cNvSpPr>
          <p:nvPr>
            <p:ph type="body" idx="2"/>
          </p:nvPr>
        </p:nvSpPr>
        <p:spPr>
          <a:xfrm>
            <a:off x="4832400" y="1536633"/>
            <a:ext cx="3999900" cy="4555200"/>
          </a:xfrm>
          <a:prstGeom prst="rect">
            <a:avLst/>
          </a:prstGeom>
        </p:spPr>
        <p:txBody>
          <a:bodyPr lIns="91425" tIns="91425" rIns="91425" bIns="91425" anchor="t" anchorCtr="0"/>
          <a:lstStyle>
            <a:lvl1pPr lvl="0">
              <a:spcBef>
                <a:spcPts val="0"/>
              </a:spcBef>
              <a:buSzPct val="100000"/>
              <a:buFont typeface="Source Sans Pro"/>
              <a:defRPr sz="1400">
                <a:latin typeface="Source Sans Pro"/>
                <a:ea typeface="Source Sans Pro"/>
                <a:cs typeface="Source Sans Pro"/>
                <a:sym typeface="Source Sans Pro"/>
              </a:defRPr>
            </a:lvl1pPr>
            <a:lvl2pPr lvl="1">
              <a:spcBef>
                <a:spcPts val="0"/>
              </a:spcBef>
              <a:buSzPct val="100000"/>
              <a:buFont typeface="Source Sans Pro"/>
              <a:defRPr sz="1200">
                <a:latin typeface="Source Sans Pro"/>
                <a:ea typeface="Source Sans Pro"/>
                <a:cs typeface="Source Sans Pro"/>
                <a:sym typeface="Source Sans Pro"/>
              </a:defRPr>
            </a:lvl2pPr>
            <a:lvl3pPr lvl="2">
              <a:spcBef>
                <a:spcPts val="0"/>
              </a:spcBef>
              <a:buSzPct val="100000"/>
              <a:buFont typeface="Source Sans Pro"/>
              <a:defRPr sz="1200">
                <a:latin typeface="Source Sans Pro"/>
                <a:ea typeface="Source Sans Pro"/>
                <a:cs typeface="Source Sans Pro"/>
                <a:sym typeface="Source Sans Pro"/>
              </a:defRPr>
            </a:lvl3pPr>
            <a:lvl4pPr lvl="3">
              <a:spcBef>
                <a:spcPts val="0"/>
              </a:spcBef>
              <a:buSzPct val="100000"/>
              <a:buFont typeface="Source Sans Pro"/>
              <a:defRPr sz="1200">
                <a:latin typeface="Source Sans Pro"/>
                <a:ea typeface="Source Sans Pro"/>
                <a:cs typeface="Source Sans Pro"/>
                <a:sym typeface="Source Sans Pro"/>
              </a:defRPr>
            </a:lvl4pPr>
            <a:lvl5pPr lvl="4">
              <a:spcBef>
                <a:spcPts val="0"/>
              </a:spcBef>
              <a:buSzPct val="100000"/>
              <a:buFont typeface="Source Sans Pro"/>
              <a:defRPr sz="1200">
                <a:latin typeface="Source Sans Pro"/>
                <a:ea typeface="Source Sans Pro"/>
                <a:cs typeface="Source Sans Pro"/>
                <a:sym typeface="Source Sans Pro"/>
              </a:defRPr>
            </a:lvl5pPr>
            <a:lvl6pPr lvl="5">
              <a:spcBef>
                <a:spcPts val="0"/>
              </a:spcBef>
              <a:buSzPct val="100000"/>
              <a:buFont typeface="Source Sans Pro"/>
              <a:defRPr sz="1200">
                <a:latin typeface="Source Sans Pro"/>
                <a:ea typeface="Source Sans Pro"/>
                <a:cs typeface="Source Sans Pro"/>
                <a:sym typeface="Source Sans Pro"/>
              </a:defRPr>
            </a:lvl6pPr>
            <a:lvl7pPr lvl="6">
              <a:spcBef>
                <a:spcPts val="0"/>
              </a:spcBef>
              <a:buSzPct val="100000"/>
              <a:buFont typeface="Source Sans Pro"/>
              <a:defRPr sz="1200">
                <a:latin typeface="Source Sans Pro"/>
                <a:ea typeface="Source Sans Pro"/>
                <a:cs typeface="Source Sans Pro"/>
                <a:sym typeface="Source Sans Pro"/>
              </a:defRPr>
            </a:lvl7pPr>
            <a:lvl8pPr lvl="7">
              <a:spcBef>
                <a:spcPts val="0"/>
              </a:spcBef>
              <a:buSzPct val="100000"/>
              <a:buFont typeface="Source Sans Pro"/>
              <a:defRPr sz="1200">
                <a:latin typeface="Source Sans Pro"/>
                <a:ea typeface="Source Sans Pro"/>
                <a:cs typeface="Source Sans Pro"/>
                <a:sym typeface="Source Sans Pro"/>
              </a:defRPr>
            </a:lvl8pPr>
            <a:lvl9pPr lvl="8">
              <a:spcBef>
                <a:spcPts val="0"/>
              </a:spcBef>
              <a:buSzPct val="100000"/>
              <a:buFont typeface="Source Sans Pro"/>
              <a:defRPr sz="1200">
                <a:latin typeface="Source Sans Pro"/>
                <a:ea typeface="Source Sans Pro"/>
                <a:cs typeface="Source Sans Pro"/>
                <a:sym typeface="Source Sans Pro"/>
              </a:defRPr>
            </a:lvl9pPr>
          </a:lstStyle>
          <a:p>
            <a:endParaRPr/>
          </a:p>
        </p:txBody>
      </p:sp>
      <p:sp>
        <p:nvSpPr>
          <p:cNvPr id="28" name="Shape 28"/>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a:solidFill>
                  <a:prstClr val="black"/>
                </a:solidFill>
              </a:rPr>
              <a:pPr/>
              <a:t>‹#›</a:t>
            </a:fld>
            <a:endParaRPr lang="en">
              <a:solidFill>
                <a:prstClr val="black"/>
              </a:solidFill>
            </a:endParaRPr>
          </a:p>
        </p:txBody>
      </p:sp>
      <p:pic>
        <p:nvPicPr>
          <p:cNvPr id="29" name="Shape 29"/>
          <p:cNvPicPr preferRelativeResize="0"/>
          <p:nvPr/>
        </p:nvPicPr>
        <p:blipFill>
          <a:blip r:embed="rId2">
            <a:alphaModFix/>
          </a:blip>
          <a:stretch>
            <a:fillRect/>
          </a:stretch>
        </p:blipFill>
        <p:spPr>
          <a:xfrm>
            <a:off x="379875" y="6169900"/>
            <a:ext cx="2152650" cy="457200"/>
          </a:xfrm>
          <a:prstGeom prst="rect">
            <a:avLst/>
          </a:prstGeom>
          <a:noFill/>
          <a:ln>
            <a:noFill/>
          </a:ln>
        </p:spPr>
      </p:pic>
    </p:spTree>
    <p:extLst>
      <p:ext uri="{BB962C8B-B14F-4D97-AF65-F5344CB8AC3E}">
        <p14:creationId xmlns:p14="http://schemas.microsoft.com/office/powerpoint/2010/main" val="8160045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buFont typeface="Source Sans Pro"/>
              <a:defRPr>
                <a:latin typeface="Source Sans Pro"/>
                <a:ea typeface="Source Sans Pro"/>
                <a:cs typeface="Source Sans Pro"/>
                <a:sym typeface="Source Sans Pro"/>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a:solidFill>
                  <a:prstClr val="black"/>
                </a:solidFill>
              </a:rPr>
              <a:pPr/>
              <a:t>‹#›</a:t>
            </a:fld>
            <a:endParaRPr lang="en">
              <a:solidFill>
                <a:prstClr val="black"/>
              </a:solidFill>
            </a:endParaRPr>
          </a:p>
        </p:txBody>
      </p:sp>
      <p:pic>
        <p:nvPicPr>
          <p:cNvPr id="33" name="Shape 33"/>
          <p:cNvPicPr preferRelativeResize="0"/>
          <p:nvPr/>
        </p:nvPicPr>
        <p:blipFill>
          <a:blip r:embed="rId2">
            <a:alphaModFix/>
          </a:blip>
          <a:stretch>
            <a:fillRect/>
          </a:stretch>
        </p:blipFill>
        <p:spPr>
          <a:xfrm>
            <a:off x="379875" y="6169900"/>
            <a:ext cx="2152650" cy="457200"/>
          </a:xfrm>
          <a:prstGeom prst="rect">
            <a:avLst/>
          </a:prstGeom>
          <a:noFill/>
          <a:ln>
            <a:noFill/>
          </a:ln>
        </p:spPr>
      </p:pic>
    </p:spTree>
    <p:extLst>
      <p:ext uri="{BB962C8B-B14F-4D97-AF65-F5344CB8AC3E}">
        <p14:creationId xmlns:p14="http://schemas.microsoft.com/office/powerpoint/2010/main" val="536717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311700" y="740800"/>
            <a:ext cx="4963200" cy="1007600"/>
          </a:xfrm>
          <a:prstGeom prst="rect">
            <a:avLst/>
          </a:prstGeom>
        </p:spPr>
        <p:txBody>
          <a:bodyPr lIns="91425" tIns="91425" rIns="91425" bIns="91425" anchor="b" anchorCtr="0"/>
          <a:lstStyle>
            <a:lvl1pPr lvl="0">
              <a:spcBef>
                <a:spcPts val="0"/>
              </a:spcBef>
              <a:buSzPct val="100000"/>
              <a:buFont typeface="Source Sans Pro"/>
              <a:defRPr sz="2400">
                <a:latin typeface="Source Sans Pro"/>
                <a:ea typeface="Source Sans Pro"/>
                <a:cs typeface="Source Sans Pro"/>
                <a:sym typeface="Source Sans Pro"/>
              </a:defRPr>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6" name="Shape 36"/>
          <p:cNvSpPr txBox="1">
            <a:spLocks noGrp="1"/>
          </p:cNvSpPr>
          <p:nvPr>
            <p:ph type="body" idx="1"/>
          </p:nvPr>
        </p:nvSpPr>
        <p:spPr>
          <a:xfrm>
            <a:off x="311700" y="1852800"/>
            <a:ext cx="8367300" cy="4239200"/>
          </a:xfrm>
          <a:prstGeom prst="rect">
            <a:avLst/>
          </a:prstGeom>
        </p:spPr>
        <p:txBody>
          <a:bodyPr lIns="91425" tIns="91425" rIns="91425" bIns="91425" anchor="t" anchorCtr="0"/>
          <a:lstStyle>
            <a:lvl1pPr lvl="0">
              <a:spcBef>
                <a:spcPts val="0"/>
              </a:spcBef>
              <a:buSzPct val="100000"/>
              <a:buFont typeface="Source Sans Pro"/>
              <a:defRPr sz="1200">
                <a:latin typeface="Source Sans Pro"/>
                <a:ea typeface="Source Sans Pro"/>
                <a:cs typeface="Source Sans Pro"/>
                <a:sym typeface="Source Sans Pro"/>
              </a:defRPr>
            </a:lvl1pPr>
            <a:lvl2pPr lvl="1">
              <a:spcBef>
                <a:spcPts val="0"/>
              </a:spcBef>
              <a:buSzPct val="100000"/>
              <a:buFont typeface="Source Sans Pro"/>
              <a:defRPr sz="1200">
                <a:latin typeface="Source Sans Pro"/>
                <a:ea typeface="Source Sans Pro"/>
                <a:cs typeface="Source Sans Pro"/>
                <a:sym typeface="Source Sans Pro"/>
              </a:defRPr>
            </a:lvl2pPr>
            <a:lvl3pPr lvl="2">
              <a:spcBef>
                <a:spcPts val="0"/>
              </a:spcBef>
              <a:buSzPct val="100000"/>
              <a:buFont typeface="Source Sans Pro"/>
              <a:defRPr sz="1200">
                <a:latin typeface="Source Sans Pro"/>
                <a:ea typeface="Source Sans Pro"/>
                <a:cs typeface="Source Sans Pro"/>
                <a:sym typeface="Source Sans Pro"/>
              </a:defRPr>
            </a:lvl3pPr>
            <a:lvl4pPr lvl="3">
              <a:spcBef>
                <a:spcPts val="0"/>
              </a:spcBef>
              <a:buSzPct val="100000"/>
              <a:buFont typeface="Source Sans Pro"/>
              <a:defRPr sz="1200">
                <a:latin typeface="Source Sans Pro"/>
                <a:ea typeface="Source Sans Pro"/>
                <a:cs typeface="Source Sans Pro"/>
                <a:sym typeface="Source Sans Pro"/>
              </a:defRPr>
            </a:lvl4pPr>
            <a:lvl5pPr lvl="4">
              <a:spcBef>
                <a:spcPts val="0"/>
              </a:spcBef>
              <a:buSzPct val="100000"/>
              <a:buFont typeface="Source Sans Pro"/>
              <a:defRPr sz="1200">
                <a:latin typeface="Source Sans Pro"/>
                <a:ea typeface="Source Sans Pro"/>
                <a:cs typeface="Source Sans Pro"/>
                <a:sym typeface="Source Sans Pro"/>
              </a:defRPr>
            </a:lvl5pPr>
            <a:lvl6pPr lvl="5">
              <a:spcBef>
                <a:spcPts val="0"/>
              </a:spcBef>
              <a:buSzPct val="100000"/>
              <a:buFont typeface="Source Sans Pro"/>
              <a:defRPr sz="1200">
                <a:latin typeface="Source Sans Pro"/>
                <a:ea typeface="Source Sans Pro"/>
                <a:cs typeface="Source Sans Pro"/>
                <a:sym typeface="Source Sans Pro"/>
              </a:defRPr>
            </a:lvl6pPr>
            <a:lvl7pPr lvl="6">
              <a:spcBef>
                <a:spcPts val="0"/>
              </a:spcBef>
              <a:buSzPct val="100000"/>
              <a:buFont typeface="Source Sans Pro"/>
              <a:defRPr sz="1200">
                <a:latin typeface="Source Sans Pro"/>
                <a:ea typeface="Source Sans Pro"/>
                <a:cs typeface="Source Sans Pro"/>
                <a:sym typeface="Source Sans Pro"/>
              </a:defRPr>
            </a:lvl7pPr>
            <a:lvl8pPr lvl="7">
              <a:spcBef>
                <a:spcPts val="0"/>
              </a:spcBef>
              <a:buSzPct val="100000"/>
              <a:buFont typeface="Source Sans Pro"/>
              <a:defRPr sz="1200">
                <a:latin typeface="Source Sans Pro"/>
                <a:ea typeface="Source Sans Pro"/>
                <a:cs typeface="Source Sans Pro"/>
                <a:sym typeface="Source Sans Pro"/>
              </a:defRPr>
            </a:lvl8pPr>
            <a:lvl9pPr lvl="8">
              <a:spcBef>
                <a:spcPts val="0"/>
              </a:spcBef>
              <a:buSzPct val="100000"/>
              <a:buFont typeface="Source Sans Pro"/>
              <a:defRPr sz="1200">
                <a:latin typeface="Source Sans Pro"/>
                <a:ea typeface="Source Sans Pro"/>
                <a:cs typeface="Source Sans Pro"/>
                <a:sym typeface="Source Sans Pro"/>
              </a:defRPr>
            </a:lvl9pPr>
          </a:lstStyle>
          <a:p>
            <a:endParaRPr/>
          </a:p>
        </p:txBody>
      </p:sp>
      <p:sp>
        <p:nvSpPr>
          <p:cNvPr id="37" name="Shape 37"/>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a:solidFill>
                  <a:prstClr val="black"/>
                </a:solidFill>
              </a:rPr>
              <a:pPr/>
              <a:t>‹#›</a:t>
            </a:fld>
            <a:endParaRPr lang="en">
              <a:solidFill>
                <a:prstClr val="black"/>
              </a:solidFill>
            </a:endParaRPr>
          </a:p>
        </p:txBody>
      </p:sp>
      <p:pic>
        <p:nvPicPr>
          <p:cNvPr id="38" name="Shape 38"/>
          <p:cNvPicPr preferRelativeResize="0"/>
          <p:nvPr/>
        </p:nvPicPr>
        <p:blipFill>
          <a:blip r:embed="rId2">
            <a:alphaModFix/>
          </a:blip>
          <a:stretch>
            <a:fillRect/>
          </a:stretch>
        </p:blipFill>
        <p:spPr>
          <a:xfrm>
            <a:off x="379875" y="6169900"/>
            <a:ext cx="2152650" cy="457200"/>
          </a:xfrm>
          <a:prstGeom prst="rect">
            <a:avLst/>
          </a:prstGeom>
          <a:noFill/>
          <a:ln>
            <a:noFill/>
          </a:ln>
        </p:spPr>
      </p:pic>
    </p:spTree>
    <p:extLst>
      <p:ext uri="{BB962C8B-B14F-4D97-AF65-F5344CB8AC3E}">
        <p14:creationId xmlns:p14="http://schemas.microsoft.com/office/powerpoint/2010/main" val="3947692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383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Main poi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90250" y="600200"/>
            <a:ext cx="6367800" cy="5454400"/>
          </a:xfrm>
          <a:prstGeom prst="rect">
            <a:avLst/>
          </a:prstGeom>
        </p:spPr>
        <p:txBody>
          <a:bodyPr lIns="91425" tIns="91425" rIns="91425" bIns="91425" anchor="ctr" anchorCtr="0"/>
          <a:lstStyle>
            <a:lvl1pPr lvl="0">
              <a:spcBef>
                <a:spcPts val="0"/>
              </a:spcBef>
              <a:buSzPct val="100000"/>
              <a:buFont typeface="Source Sans Pro"/>
              <a:defRPr sz="4800">
                <a:latin typeface="Source Sans Pro"/>
                <a:ea typeface="Source Sans Pro"/>
                <a:cs typeface="Source Sans Pro"/>
                <a:sym typeface="Source Sans Pro"/>
              </a:defRPr>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41" name="Shape 41"/>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a:solidFill>
                  <a:prstClr val="black"/>
                </a:solidFill>
              </a:rPr>
              <a:pPr/>
              <a:t>‹#›</a:t>
            </a:fld>
            <a:endParaRPr lang="en">
              <a:solidFill>
                <a:prstClr val="black"/>
              </a:solidFill>
            </a:endParaRPr>
          </a:p>
        </p:txBody>
      </p:sp>
      <p:pic>
        <p:nvPicPr>
          <p:cNvPr id="42" name="Shape 42"/>
          <p:cNvPicPr preferRelativeResize="0"/>
          <p:nvPr/>
        </p:nvPicPr>
        <p:blipFill>
          <a:blip r:embed="rId2">
            <a:alphaModFix/>
          </a:blip>
          <a:stretch>
            <a:fillRect/>
          </a:stretch>
        </p:blipFill>
        <p:spPr>
          <a:xfrm>
            <a:off x="379875" y="6169900"/>
            <a:ext cx="2152650" cy="457200"/>
          </a:xfrm>
          <a:prstGeom prst="rect">
            <a:avLst/>
          </a:prstGeom>
          <a:noFill/>
          <a:ln>
            <a:noFill/>
          </a:ln>
        </p:spPr>
      </p:pic>
    </p:spTree>
    <p:extLst>
      <p:ext uri="{BB962C8B-B14F-4D97-AF65-F5344CB8AC3E}">
        <p14:creationId xmlns:p14="http://schemas.microsoft.com/office/powerpoint/2010/main" val="3852138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3"/>
        <p:cNvGrpSpPr/>
        <p:nvPr/>
      </p:nvGrpSpPr>
      <p:grpSpPr>
        <a:xfrm>
          <a:off x="0" y="0"/>
          <a:ext cx="0" cy="0"/>
          <a:chOff x="0" y="0"/>
          <a:chExt cx="0" cy="0"/>
        </a:xfrm>
      </p:grpSpPr>
      <p:sp>
        <p:nvSpPr>
          <p:cNvPr id="44" name="Shape 44"/>
          <p:cNvSpPr/>
          <p:nvPr/>
        </p:nvSpPr>
        <p:spPr>
          <a:xfrm>
            <a:off x="4572000" y="-167"/>
            <a:ext cx="4572000" cy="6858000"/>
          </a:xfrm>
          <a:prstGeom prst="rect">
            <a:avLst/>
          </a:prstGeom>
          <a:solidFill>
            <a:schemeClr val="lt2"/>
          </a:solidFill>
          <a:ln>
            <a:noFill/>
          </a:ln>
        </p:spPr>
        <p:txBody>
          <a:bodyPr lIns="91425" tIns="91425" rIns="91425" bIns="91425" anchor="ctr" anchorCtr="0">
            <a:noAutofit/>
          </a:bodyPr>
          <a:lstStyle/>
          <a:p>
            <a:pPr defTabSz="914400"/>
            <a:endParaRPr sz="1400" kern="0">
              <a:solidFill>
                <a:srgbClr val="000000"/>
              </a:solidFill>
              <a:cs typeface="Arial"/>
              <a:sym typeface="Arial"/>
            </a:endParaRPr>
          </a:p>
        </p:txBody>
      </p:sp>
      <p:sp>
        <p:nvSpPr>
          <p:cNvPr id="45" name="Shape 45"/>
          <p:cNvSpPr txBox="1">
            <a:spLocks noGrp="1"/>
          </p:cNvSpPr>
          <p:nvPr>
            <p:ph type="title"/>
          </p:nvPr>
        </p:nvSpPr>
        <p:spPr>
          <a:xfrm>
            <a:off x="265500" y="1644233"/>
            <a:ext cx="4045200" cy="1976400"/>
          </a:xfrm>
          <a:prstGeom prst="rect">
            <a:avLst/>
          </a:prstGeom>
        </p:spPr>
        <p:txBody>
          <a:bodyPr lIns="91425" tIns="91425" rIns="91425" bIns="91425" anchor="b" anchorCtr="0"/>
          <a:lstStyle>
            <a:lvl1pPr lvl="0" algn="ctr">
              <a:spcBef>
                <a:spcPts val="0"/>
              </a:spcBef>
              <a:buSzPct val="100000"/>
              <a:buFont typeface="Source Sans Pro"/>
              <a:defRPr sz="4200">
                <a:latin typeface="Source Sans Pro"/>
                <a:ea typeface="Source Sans Pro"/>
                <a:cs typeface="Source Sans Pro"/>
                <a:sym typeface="Source Sans Pro"/>
              </a:defRPr>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6" name="Shape 46"/>
          <p:cNvSpPr txBox="1">
            <a:spLocks noGrp="1"/>
          </p:cNvSpPr>
          <p:nvPr>
            <p:ph type="subTitle" idx="1"/>
          </p:nvPr>
        </p:nvSpPr>
        <p:spPr>
          <a:xfrm>
            <a:off x="265500" y="3737433"/>
            <a:ext cx="4045200" cy="1646800"/>
          </a:xfrm>
          <a:prstGeom prst="rect">
            <a:avLst/>
          </a:prstGeom>
        </p:spPr>
        <p:txBody>
          <a:bodyPr lIns="91425" tIns="91425" rIns="91425" bIns="91425" anchor="t" anchorCtr="0"/>
          <a:lstStyle>
            <a:lvl1pPr lvl="0" algn="ctr">
              <a:lnSpc>
                <a:spcPct val="100000"/>
              </a:lnSpc>
              <a:spcBef>
                <a:spcPts val="0"/>
              </a:spcBef>
              <a:spcAft>
                <a:spcPts val="0"/>
              </a:spcAft>
              <a:buSzPct val="100000"/>
              <a:buFont typeface="Source Sans Pro"/>
              <a:buNone/>
              <a:defRPr sz="2100">
                <a:latin typeface="Source Sans Pro"/>
                <a:ea typeface="Source Sans Pro"/>
                <a:cs typeface="Source Sans Pro"/>
                <a:sym typeface="Source Sans Pro"/>
              </a:defRPr>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47" name="Shape 47"/>
          <p:cNvSpPr txBox="1">
            <a:spLocks noGrp="1"/>
          </p:cNvSpPr>
          <p:nvPr>
            <p:ph type="body" idx="2"/>
          </p:nvPr>
        </p:nvSpPr>
        <p:spPr>
          <a:xfrm>
            <a:off x="4939500" y="965433"/>
            <a:ext cx="3837000" cy="4926800"/>
          </a:xfrm>
          <a:prstGeom prst="rect">
            <a:avLst/>
          </a:prstGeom>
        </p:spPr>
        <p:txBody>
          <a:bodyPr lIns="91425" tIns="91425" rIns="91425" bIns="91425" anchor="ctr" anchorCtr="0"/>
          <a:lstStyle>
            <a:lvl1pPr lvl="0">
              <a:spcBef>
                <a:spcPts val="0"/>
              </a:spcBef>
              <a:buFont typeface="Source Sans Pro"/>
              <a:defRPr>
                <a:latin typeface="Source Sans Pro"/>
                <a:ea typeface="Source Sans Pro"/>
                <a:cs typeface="Source Sans Pro"/>
                <a:sym typeface="Source Sans Pro"/>
              </a:defRPr>
            </a:lvl1pPr>
            <a:lvl2pPr lvl="1">
              <a:spcBef>
                <a:spcPts val="0"/>
              </a:spcBef>
              <a:buFont typeface="Source Sans Pro"/>
              <a:defRPr>
                <a:latin typeface="Source Sans Pro"/>
                <a:ea typeface="Source Sans Pro"/>
                <a:cs typeface="Source Sans Pro"/>
                <a:sym typeface="Source Sans Pro"/>
              </a:defRPr>
            </a:lvl2pPr>
            <a:lvl3pPr lvl="2">
              <a:spcBef>
                <a:spcPts val="0"/>
              </a:spcBef>
              <a:buFont typeface="Source Sans Pro"/>
              <a:defRPr>
                <a:latin typeface="Source Sans Pro"/>
                <a:ea typeface="Source Sans Pro"/>
                <a:cs typeface="Source Sans Pro"/>
                <a:sym typeface="Source Sans Pro"/>
              </a:defRPr>
            </a:lvl3pPr>
            <a:lvl4pPr lvl="3">
              <a:spcBef>
                <a:spcPts val="0"/>
              </a:spcBef>
              <a:buFont typeface="Source Sans Pro"/>
              <a:defRPr>
                <a:latin typeface="Source Sans Pro"/>
                <a:ea typeface="Source Sans Pro"/>
                <a:cs typeface="Source Sans Pro"/>
                <a:sym typeface="Source Sans Pro"/>
              </a:defRPr>
            </a:lvl4pPr>
            <a:lvl5pPr lvl="4">
              <a:spcBef>
                <a:spcPts val="0"/>
              </a:spcBef>
              <a:buFont typeface="Source Sans Pro"/>
              <a:defRPr>
                <a:latin typeface="Source Sans Pro"/>
                <a:ea typeface="Source Sans Pro"/>
                <a:cs typeface="Source Sans Pro"/>
                <a:sym typeface="Source Sans Pro"/>
              </a:defRPr>
            </a:lvl5pPr>
            <a:lvl6pPr lvl="5">
              <a:spcBef>
                <a:spcPts val="0"/>
              </a:spcBef>
              <a:buFont typeface="Source Sans Pro"/>
              <a:defRPr>
                <a:latin typeface="Source Sans Pro"/>
                <a:ea typeface="Source Sans Pro"/>
                <a:cs typeface="Source Sans Pro"/>
                <a:sym typeface="Source Sans Pro"/>
              </a:defRPr>
            </a:lvl6pPr>
            <a:lvl7pPr lvl="6">
              <a:spcBef>
                <a:spcPts val="0"/>
              </a:spcBef>
              <a:buFont typeface="Source Sans Pro"/>
              <a:defRPr>
                <a:latin typeface="Source Sans Pro"/>
                <a:ea typeface="Source Sans Pro"/>
                <a:cs typeface="Source Sans Pro"/>
                <a:sym typeface="Source Sans Pro"/>
              </a:defRPr>
            </a:lvl7pPr>
            <a:lvl8pPr lvl="7">
              <a:spcBef>
                <a:spcPts val="0"/>
              </a:spcBef>
              <a:buFont typeface="Source Sans Pro"/>
              <a:defRPr>
                <a:latin typeface="Source Sans Pro"/>
                <a:ea typeface="Source Sans Pro"/>
                <a:cs typeface="Source Sans Pro"/>
                <a:sym typeface="Source Sans Pro"/>
              </a:defRPr>
            </a:lvl8pPr>
            <a:lvl9pPr lvl="8">
              <a:spcBef>
                <a:spcPts val="0"/>
              </a:spcBef>
              <a:buFont typeface="Source Sans Pro"/>
              <a:defRPr>
                <a:latin typeface="Source Sans Pro"/>
                <a:ea typeface="Source Sans Pro"/>
                <a:cs typeface="Source Sans Pro"/>
                <a:sym typeface="Source Sans Pro"/>
              </a:defRPr>
            </a:lvl9pPr>
          </a:lstStyle>
          <a:p>
            <a:endParaRPr/>
          </a:p>
        </p:txBody>
      </p:sp>
      <p:sp>
        <p:nvSpPr>
          <p:cNvPr id="48" name="Shape 48"/>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a:solidFill>
                  <a:prstClr val="black"/>
                </a:solidFill>
              </a:rPr>
              <a:pPr/>
              <a:t>‹#›</a:t>
            </a:fld>
            <a:endParaRPr lang="en">
              <a:solidFill>
                <a:prstClr val="black"/>
              </a:solidFill>
            </a:endParaRPr>
          </a:p>
        </p:txBody>
      </p:sp>
    </p:spTree>
    <p:extLst>
      <p:ext uri="{BB962C8B-B14F-4D97-AF65-F5344CB8AC3E}">
        <p14:creationId xmlns:p14="http://schemas.microsoft.com/office/powerpoint/2010/main" val="1327928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aption">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lvl="0">
              <a:lnSpc>
                <a:spcPct val="100000"/>
              </a:lnSpc>
              <a:spcBef>
                <a:spcPts val="0"/>
              </a:spcBef>
              <a:spcAft>
                <a:spcPts val="0"/>
              </a:spcAft>
              <a:buFont typeface="Source Sans Pro"/>
              <a:buNone/>
              <a:defRPr>
                <a:latin typeface="Source Sans Pro"/>
                <a:ea typeface="Source Sans Pro"/>
                <a:cs typeface="Source Sans Pro"/>
                <a:sym typeface="Source Sans Pro"/>
              </a:defRPr>
            </a:lvl1pPr>
          </a:lstStyle>
          <a:p>
            <a:endParaRPr/>
          </a:p>
        </p:txBody>
      </p:sp>
      <p:sp>
        <p:nvSpPr>
          <p:cNvPr id="51" name="Shape 51"/>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a:solidFill>
                  <a:prstClr val="black"/>
                </a:solidFill>
              </a:rPr>
              <a:pPr/>
              <a:t>‹#›</a:t>
            </a:fld>
            <a:endParaRPr lang="en">
              <a:solidFill>
                <a:prstClr val="black"/>
              </a:solidFill>
            </a:endParaRPr>
          </a:p>
        </p:txBody>
      </p:sp>
    </p:spTree>
    <p:extLst>
      <p:ext uri="{BB962C8B-B14F-4D97-AF65-F5344CB8AC3E}">
        <p14:creationId xmlns:p14="http://schemas.microsoft.com/office/powerpoint/2010/main" val="3580576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ig number">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311700" y="1474833"/>
            <a:ext cx="8520600" cy="2618000"/>
          </a:xfrm>
          <a:prstGeom prst="rect">
            <a:avLst/>
          </a:prstGeom>
        </p:spPr>
        <p:txBody>
          <a:bodyPr lIns="91425" tIns="91425" rIns="91425" bIns="91425" anchor="b" anchorCtr="0"/>
          <a:lstStyle>
            <a:lvl1pPr lvl="0" algn="ctr">
              <a:spcBef>
                <a:spcPts val="0"/>
              </a:spcBef>
              <a:buSzPct val="100000"/>
              <a:buFont typeface="Source Sans Pro"/>
              <a:defRPr sz="12000">
                <a:latin typeface="Source Sans Pro"/>
                <a:ea typeface="Source Sans Pro"/>
                <a:cs typeface="Source Sans Pro"/>
                <a:sym typeface="Source Sans Pro"/>
              </a:defRPr>
            </a:lvl1pPr>
            <a:lvl2pPr lvl="1" algn="ctr">
              <a:spcBef>
                <a:spcPts val="0"/>
              </a:spcBef>
              <a:buSzPct val="100000"/>
              <a:buFont typeface="Source Sans Pro"/>
              <a:defRPr sz="12000">
                <a:latin typeface="Source Sans Pro"/>
                <a:ea typeface="Source Sans Pro"/>
                <a:cs typeface="Source Sans Pro"/>
                <a:sym typeface="Source Sans Pro"/>
              </a:defRPr>
            </a:lvl2pPr>
            <a:lvl3pPr lvl="2" algn="ctr">
              <a:spcBef>
                <a:spcPts val="0"/>
              </a:spcBef>
              <a:buSzPct val="100000"/>
              <a:buFont typeface="Source Sans Pro"/>
              <a:defRPr sz="12000">
                <a:latin typeface="Source Sans Pro"/>
                <a:ea typeface="Source Sans Pro"/>
                <a:cs typeface="Source Sans Pro"/>
                <a:sym typeface="Source Sans Pro"/>
              </a:defRPr>
            </a:lvl3pPr>
            <a:lvl4pPr lvl="3" algn="ctr">
              <a:spcBef>
                <a:spcPts val="0"/>
              </a:spcBef>
              <a:buSzPct val="100000"/>
              <a:buFont typeface="Source Sans Pro"/>
              <a:defRPr sz="12000">
                <a:latin typeface="Source Sans Pro"/>
                <a:ea typeface="Source Sans Pro"/>
                <a:cs typeface="Source Sans Pro"/>
                <a:sym typeface="Source Sans Pro"/>
              </a:defRPr>
            </a:lvl4pPr>
            <a:lvl5pPr lvl="4" algn="ctr">
              <a:spcBef>
                <a:spcPts val="0"/>
              </a:spcBef>
              <a:buSzPct val="100000"/>
              <a:buFont typeface="Source Sans Pro"/>
              <a:defRPr sz="12000">
                <a:latin typeface="Source Sans Pro"/>
                <a:ea typeface="Source Sans Pro"/>
                <a:cs typeface="Source Sans Pro"/>
                <a:sym typeface="Source Sans Pro"/>
              </a:defRPr>
            </a:lvl5pPr>
            <a:lvl6pPr lvl="5" algn="ctr">
              <a:spcBef>
                <a:spcPts val="0"/>
              </a:spcBef>
              <a:buSzPct val="100000"/>
              <a:buFont typeface="Source Sans Pro"/>
              <a:defRPr sz="12000">
                <a:latin typeface="Source Sans Pro"/>
                <a:ea typeface="Source Sans Pro"/>
                <a:cs typeface="Source Sans Pro"/>
                <a:sym typeface="Source Sans Pro"/>
              </a:defRPr>
            </a:lvl6pPr>
            <a:lvl7pPr lvl="6" algn="ctr">
              <a:spcBef>
                <a:spcPts val="0"/>
              </a:spcBef>
              <a:buSzPct val="100000"/>
              <a:buFont typeface="Source Sans Pro"/>
              <a:defRPr sz="12000">
                <a:latin typeface="Source Sans Pro"/>
                <a:ea typeface="Source Sans Pro"/>
                <a:cs typeface="Source Sans Pro"/>
                <a:sym typeface="Source Sans Pro"/>
              </a:defRPr>
            </a:lvl7pPr>
            <a:lvl8pPr lvl="7" algn="ctr">
              <a:spcBef>
                <a:spcPts val="0"/>
              </a:spcBef>
              <a:buSzPct val="100000"/>
              <a:buFont typeface="Source Sans Pro"/>
              <a:defRPr sz="12000">
                <a:latin typeface="Source Sans Pro"/>
                <a:ea typeface="Source Sans Pro"/>
                <a:cs typeface="Source Sans Pro"/>
                <a:sym typeface="Source Sans Pro"/>
              </a:defRPr>
            </a:lvl8pPr>
            <a:lvl9pPr lvl="8" algn="ctr">
              <a:spcBef>
                <a:spcPts val="0"/>
              </a:spcBef>
              <a:buSzPct val="100000"/>
              <a:buFont typeface="Source Sans Pro"/>
              <a:defRPr sz="12000">
                <a:latin typeface="Source Sans Pro"/>
                <a:ea typeface="Source Sans Pro"/>
                <a:cs typeface="Source Sans Pro"/>
                <a:sym typeface="Source Sans Pro"/>
              </a:defRPr>
            </a:lvl9pPr>
          </a:lstStyle>
          <a:p>
            <a:endParaRPr/>
          </a:p>
        </p:txBody>
      </p:sp>
      <p:sp>
        <p:nvSpPr>
          <p:cNvPr id="54" name="Shape 54"/>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a:solidFill>
                  <a:prstClr val="black"/>
                </a:solidFill>
              </a:rPr>
              <a:pPr/>
              <a:t>‹#›</a:t>
            </a:fld>
            <a:endParaRPr lang="en">
              <a:solidFill>
                <a:prstClr val="black"/>
              </a:solidFill>
            </a:endParaRPr>
          </a:p>
        </p:txBody>
      </p:sp>
    </p:spTree>
    <p:extLst>
      <p:ext uri="{BB962C8B-B14F-4D97-AF65-F5344CB8AC3E}">
        <p14:creationId xmlns:p14="http://schemas.microsoft.com/office/powerpoint/2010/main" val="3634112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5"/>
        <p:cNvGrpSpPr/>
        <p:nvPr/>
      </p:nvGrpSpPr>
      <p:grpSpPr>
        <a:xfrm>
          <a:off x="0" y="0"/>
          <a:ext cx="0" cy="0"/>
          <a:chOff x="0" y="0"/>
          <a:chExt cx="0" cy="0"/>
        </a:xfrm>
      </p:grpSpPr>
      <p:sp>
        <p:nvSpPr>
          <p:cNvPr id="56" name="Shape 56"/>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a:solidFill>
                  <a:prstClr val="black"/>
                </a:solidFill>
              </a:rPr>
              <a:pPr/>
              <a:t>‹#›</a:t>
            </a:fld>
            <a:endParaRPr lang="en">
              <a:solidFill>
                <a:prstClr val="black"/>
              </a:solidFill>
            </a:endParaRPr>
          </a:p>
        </p:txBody>
      </p:sp>
    </p:spTree>
    <p:extLst>
      <p:ext uri="{BB962C8B-B14F-4D97-AF65-F5344CB8AC3E}">
        <p14:creationId xmlns:p14="http://schemas.microsoft.com/office/powerpoint/2010/main" val="2000461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Red">
    <p:bg>
      <p:bgPr>
        <a:solidFill>
          <a:srgbClr val="CF1B41"/>
        </a:solidFill>
        <a:effectLst/>
      </p:bgPr>
    </p:bg>
    <p:spTree>
      <p:nvGrpSpPr>
        <p:cNvPr id="1" name="Shape 155"/>
        <p:cNvGrpSpPr/>
        <p:nvPr/>
      </p:nvGrpSpPr>
      <p:grpSpPr>
        <a:xfrm>
          <a:off x="0" y="0"/>
          <a:ext cx="0" cy="0"/>
          <a:chOff x="0" y="0"/>
          <a:chExt cx="0" cy="0"/>
        </a:xfrm>
      </p:grpSpPr>
      <p:sp>
        <p:nvSpPr>
          <p:cNvPr id="156" name="Shape 156"/>
          <p:cNvSpPr txBox="1">
            <a:spLocks noGrp="1"/>
          </p:cNvSpPr>
          <p:nvPr>
            <p:ph type="ctrTitle"/>
          </p:nvPr>
        </p:nvSpPr>
        <p:spPr>
          <a:xfrm>
            <a:off x="685800" y="1196741"/>
            <a:ext cx="7772400" cy="28748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4190851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Green">
    <p:bg>
      <p:bgPr>
        <a:solidFill>
          <a:srgbClr val="00A175"/>
        </a:solidFill>
        <a:effectLst/>
      </p:bgPr>
    </p:bg>
    <p:spTree>
      <p:nvGrpSpPr>
        <p:cNvPr id="1" name="Shape 157"/>
        <p:cNvGrpSpPr/>
        <p:nvPr/>
      </p:nvGrpSpPr>
      <p:grpSpPr>
        <a:xfrm>
          <a:off x="0" y="0"/>
          <a:ext cx="0" cy="0"/>
          <a:chOff x="0" y="0"/>
          <a:chExt cx="0" cy="0"/>
        </a:xfrm>
      </p:grpSpPr>
      <p:sp>
        <p:nvSpPr>
          <p:cNvPr id="158" name="Shape 158"/>
          <p:cNvSpPr txBox="1">
            <a:spLocks noGrp="1"/>
          </p:cNvSpPr>
          <p:nvPr>
            <p:ph type="ctrTitle"/>
          </p:nvPr>
        </p:nvSpPr>
        <p:spPr>
          <a:xfrm>
            <a:off x="685800" y="1196741"/>
            <a:ext cx="7772400" cy="28748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3156694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Purple">
    <p:bg>
      <p:bgPr>
        <a:solidFill>
          <a:srgbClr val="69579C"/>
        </a:solidFill>
        <a:effectLst/>
      </p:bgPr>
    </p:bg>
    <p:spTree>
      <p:nvGrpSpPr>
        <p:cNvPr id="1" name="Shape 159"/>
        <p:cNvGrpSpPr/>
        <p:nvPr/>
      </p:nvGrpSpPr>
      <p:grpSpPr>
        <a:xfrm>
          <a:off x="0" y="0"/>
          <a:ext cx="0" cy="0"/>
          <a:chOff x="0" y="0"/>
          <a:chExt cx="0" cy="0"/>
        </a:xfrm>
      </p:grpSpPr>
      <p:sp>
        <p:nvSpPr>
          <p:cNvPr id="160" name="Shape 160"/>
          <p:cNvSpPr txBox="1">
            <a:spLocks noGrp="1"/>
          </p:cNvSpPr>
          <p:nvPr>
            <p:ph type="ctrTitle"/>
          </p:nvPr>
        </p:nvSpPr>
        <p:spPr>
          <a:xfrm>
            <a:off x="685800" y="1196741"/>
            <a:ext cx="7772400" cy="28748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1597629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212337"/>
            <a:ext cx="8229600" cy="11432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63" name="Shape 163"/>
          <p:cNvSpPr txBox="1">
            <a:spLocks noGrp="1"/>
          </p:cNvSpPr>
          <p:nvPr>
            <p:ph type="body" idx="1"/>
          </p:nvPr>
        </p:nvSpPr>
        <p:spPr>
          <a:xfrm>
            <a:off x="1030700" y="1295400"/>
            <a:ext cx="7656000" cy="4967600"/>
          </a:xfrm>
          <a:prstGeom prst="rect">
            <a:avLst/>
          </a:prstGeom>
        </p:spPr>
        <p:txBody>
          <a:bodyPr lIns="91425" tIns="91425" rIns="91425" bIns="91425" anchor="t" anchorCtr="0"/>
          <a:lstStyle>
            <a:lvl1pPr lvl="0" rtl="0">
              <a:spcBef>
                <a:spcPts val="0"/>
              </a:spcBef>
              <a:spcAft>
                <a:spcPts val="500"/>
              </a:spcAft>
              <a:buChar char="➔"/>
              <a:defRPr/>
            </a:lvl1pPr>
            <a:lvl2pPr lvl="1" rtl="0">
              <a:spcBef>
                <a:spcPts val="0"/>
              </a:spcBef>
              <a:spcAft>
                <a:spcPts val="500"/>
              </a:spcAft>
              <a:buChar char="◆"/>
              <a:defRPr/>
            </a:lvl2pPr>
            <a:lvl3pPr lvl="2" rtl="0">
              <a:spcBef>
                <a:spcPts val="0"/>
              </a:spcBef>
              <a:spcAft>
                <a:spcPts val="500"/>
              </a:spcAft>
              <a:buChar char="●"/>
              <a:defRPr/>
            </a:lvl3pPr>
            <a:lvl4pPr lvl="3" rtl="0">
              <a:spcBef>
                <a:spcPts val="0"/>
              </a:spcBef>
              <a:spcAft>
                <a:spcPts val="500"/>
              </a:spcAft>
              <a:buChar char="○"/>
              <a:defRPr/>
            </a:lvl4pPr>
            <a:lvl5pPr lvl="4" rtl="0">
              <a:spcBef>
                <a:spcPts val="0"/>
              </a:spcBef>
              <a:spcAft>
                <a:spcPts val="500"/>
              </a:spcAft>
              <a:buChar char="◆"/>
              <a:defRPr/>
            </a:lvl5pPr>
            <a:lvl6pPr lvl="5" rtl="0">
              <a:spcBef>
                <a:spcPts val="0"/>
              </a:spcBef>
              <a:spcAft>
                <a:spcPts val="500"/>
              </a:spcAft>
              <a:buChar char="●"/>
              <a:defRPr/>
            </a:lvl6pPr>
            <a:lvl7pPr lvl="6" rtl="0">
              <a:spcBef>
                <a:spcPts val="0"/>
              </a:spcBef>
              <a:spcAft>
                <a:spcPts val="500"/>
              </a:spcAft>
              <a:buChar char="○"/>
              <a:defRPr/>
            </a:lvl7pPr>
            <a:lvl8pPr lvl="7" rtl="0">
              <a:spcBef>
                <a:spcPts val="0"/>
              </a:spcBef>
              <a:spcAft>
                <a:spcPts val="500"/>
              </a:spcAft>
              <a:buChar char="◆"/>
              <a:defRPr/>
            </a:lvl8pPr>
            <a:lvl9pPr lvl="8" rtl="0">
              <a:spcBef>
                <a:spcPts val="0"/>
              </a:spcBef>
              <a:spcAft>
                <a:spcPts val="500"/>
              </a:spcAft>
              <a:buChar char="●"/>
              <a:defRPr/>
            </a:lvl9pPr>
          </a:lstStyle>
          <a:p>
            <a:endParaRPr/>
          </a:p>
        </p:txBody>
      </p:sp>
      <p:sp>
        <p:nvSpPr>
          <p:cNvPr id="164" name="Shape 164"/>
          <p:cNvSpPr/>
          <p:nvPr/>
        </p:nvSpPr>
        <p:spPr>
          <a:xfrm>
            <a:off x="-43200" y="6687600"/>
            <a:ext cx="9230400" cy="170400"/>
          </a:xfrm>
          <a:prstGeom prst="rect">
            <a:avLst/>
          </a:prstGeom>
          <a:solidFill>
            <a:schemeClr val="accent1">
              <a:lumMod val="75000"/>
            </a:schemeClr>
          </a:solidFill>
          <a:ln>
            <a:solidFill>
              <a:schemeClr val="accent1">
                <a:lumMod val="75000"/>
              </a:schemeClr>
            </a:solidFill>
          </a:ln>
        </p:spPr>
        <p:txBody>
          <a:bodyPr lIns="91425" tIns="91425" rIns="91425" bIns="91425" anchor="ctr" anchorCtr="0">
            <a:noAutofit/>
          </a:bodyPr>
          <a:lstStyle/>
          <a:p>
            <a:pPr defTabSz="914400"/>
            <a:endParaRPr sz="1400" kern="0">
              <a:solidFill>
                <a:srgbClr val="000000"/>
              </a:solidFill>
              <a:cs typeface="Arial"/>
              <a:sym typeface="Aria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9788" y="6201884"/>
            <a:ext cx="1278226" cy="478116"/>
          </a:xfrm>
          <a:prstGeom prst="rect">
            <a:avLst/>
          </a:prstGeom>
        </p:spPr>
      </p:pic>
    </p:spTree>
    <p:extLst>
      <p:ext uri="{BB962C8B-B14F-4D97-AF65-F5344CB8AC3E}">
        <p14:creationId xmlns:p14="http://schemas.microsoft.com/office/powerpoint/2010/main" val="2606097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Large text">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a:off x="790625" y="720333"/>
            <a:ext cx="5999100" cy="3242800"/>
          </a:xfrm>
          <a:prstGeom prst="rect">
            <a:avLst/>
          </a:prstGeom>
        </p:spPr>
        <p:txBody>
          <a:bodyPr lIns="91425" tIns="91425" rIns="91425" bIns="91425" anchor="t" anchorCtr="0"/>
          <a:lstStyle>
            <a:lvl1pPr lvl="0" rtl="0">
              <a:spcBef>
                <a:spcPts val="0"/>
              </a:spcBef>
              <a:buSzPct val="100000"/>
              <a:defRPr sz="6000"/>
            </a:lvl1pPr>
            <a:lvl2pPr lvl="1" rtl="0">
              <a:spcBef>
                <a:spcPts val="0"/>
              </a:spcBef>
              <a:buSzPct val="100000"/>
              <a:defRPr sz="6000"/>
            </a:lvl2pPr>
            <a:lvl3pPr lvl="2" rtl="0">
              <a:spcBef>
                <a:spcPts val="0"/>
              </a:spcBef>
              <a:buSzPct val="100000"/>
              <a:defRPr sz="6000"/>
            </a:lvl3pPr>
            <a:lvl4pPr lvl="3" rtl="0">
              <a:spcBef>
                <a:spcPts val="0"/>
              </a:spcBef>
              <a:buSzPct val="100000"/>
              <a:defRPr sz="6000"/>
            </a:lvl4pPr>
            <a:lvl5pPr lvl="4" rtl="0">
              <a:spcBef>
                <a:spcPts val="0"/>
              </a:spcBef>
              <a:buSzPct val="100000"/>
              <a:defRPr sz="6000"/>
            </a:lvl5pPr>
            <a:lvl6pPr lvl="5" rtl="0">
              <a:spcBef>
                <a:spcPts val="0"/>
              </a:spcBef>
              <a:buSzPct val="100000"/>
              <a:defRPr sz="6000"/>
            </a:lvl6pPr>
            <a:lvl7pPr lvl="6" rtl="0">
              <a:spcBef>
                <a:spcPts val="0"/>
              </a:spcBef>
              <a:buSzPct val="100000"/>
              <a:defRPr sz="6000"/>
            </a:lvl7pPr>
            <a:lvl8pPr lvl="7" rtl="0">
              <a:spcBef>
                <a:spcPts val="0"/>
              </a:spcBef>
              <a:buSzPct val="100000"/>
              <a:defRPr sz="6000"/>
            </a:lvl8pPr>
            <a:lvl9pPr lvl="8" rtl="0">
              <a:spcBef>
                <a:spcPts val="0"/>
              </a:spcBef>
              <a:buSzPct val="100000"/>
              <a:defRPr sz="6000"/>
            </a:lvl9pPr>
          </a:lstStyle>
          <a:p>
            <a:endParaRPr/>
          </a:p>
        </p:txBody>
      </p:sp>
      <p:sp>
        <p:nvSpPr>
          <p:cNvPr id="167" name="Shape 167"/>
          <p:cNvSpPr/>
          <p:nvPr/>
        </p:nvSpPr>
        <p:spPr>
          <a:xfrm>
            <a:off x="-43200" y="6687600"/>
            <a:ext cx="9230400" cy="170400"/>
          </a:xfrm>
          <a:prstGeom prst="rect">
            <a:avLst/>
          </a:prstGeom>
          <a:solidFill>
            <a:srgbClr val="399FD3"/>
          </a:solidFill>
          <a:ln>
            <a:noFill/>
          </a:ln>
        </p:spPr>
        <p:txBody>
          <a:bodyPr lIns="91425" tIns="91425" rIns="91425" bIns="91425" anchor="ctr" anchorCtr="0">
            <a:noAutofit/>
          </a:bodyPr>
          <a:lstStyle/>
          <a:p>
            <a:pPr defTabSz="914400"/>
            <a:endParaRPr sz="1400" kern="0">
              <a:solidFill>
                <a:srgbClr val="000000"/>
              </a:solidFill>
              <a:cs typeface="Arial"/>
              <a:sym typeface="Arial"/>
            </a:endParaRPr>
          </a:p>
        </p:txBody>
      </p:sp>
    </p:spTree>
    <p:extLst>
      <p:ext uri="{BB962C8B-B14F-4D97-AF65-F5344CB8AC3E}">
        <p14:creationId xmlns:p14="http://schemas.microsoft.com/office/powerpoint/2010/main" val="2620234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9418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Basic">
    <p:spTree>
      <p:nvGrpSpPr>
        <p:cNvPr id="1" name="Shape 168"/>
        <p:cNvGrpSpPr/>
        <p:nvPr/>
      </p:nvGrpSpPr>
      <p:grpSpPr>
        <a:xfrm>
          <a:off x="0" y="0"/>
          <a:ext cx="0" cy="0"/>
          <a:chOff x="0" y="0"/>
          <a:chExt cx="0" cy="0"/>
        </a:xfrm>
      </p:grpSpPr>
      <p:sp>
        <p:nvSpPr>
          <p:cNvPr id="169" name="Shape 169"/>
          <p:cNvSpPr/>
          <p:nvPr/>
        </p:nvSpPr>
        <p:spPr>
          <a:xfrm>
            <a:off x="-43200" y="6687600"/>
            <a:ext cx="9230400" cy="170400"/>
          </a:xfrm>
          <a:prstGeom prst="rect">
            <a:avLst/>
          </a:prstGeom>
          <a:solidFill>
            <a:srgbClr val="399FD3"/>
          </a:solidFill>
          <a:ln>
            <a:noFill/>
          </a:ln>
        </p:spPr>
        <p:txBody>
          <a:bodyPr lIns="91425" tIns="91425" rIns="91425" bIns="91425" anchor="ctr" anchorCtr="0">
            <a:noAutofit/>
          </a:bodyPr>
          <a:lstStyle/>
          <a:p>
            <a:pPr defTabSz="914400"/>
            <a:endParaRPr sz="1400" kern="0">
              <a:solidFill>
                <a:srgbClr val="000000"/>
              </a:solidFill>
              <a:cs typeface="Arial"/>
              <a:sym typeface="Arial"/>
            </a:endParaRPr>
          </a:p>
        </p:txBody>
      </p:sp>
    </p:spTree>
    <p:extLst>
      <p:ext uri="{BB962C8B-B14F-4D97-AF65-F5344CB8AC3E}">
        <p14:creationId xmlns:p14="http://schemas.microsoft.com/office/powerpoint/2010/main" val="2663170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Logo Only">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396327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White logo (for photos)">
    <p:bg>
      <p:bgPr>
        <a:noFill/>
        <a:effectLst/>
      </p:bgPr>
    </p:bg>
    <p:spTree>
      <p:nvGrpSpPr>
        <p:cNvPr id="1" name="Shape 173"/>
        <p:cNvGrpSpPr/>
        <p:nvPr/>
      </p:nvGrpSpPr>
      <p:grpSpPr>
        <a:xfrm>
          <a:off x="0" y="0"/>
          <a:ext cx="0" cy="0"/>
          <a:chOff x="0" y="0"/>
          <a:chExt cx="0" cy="0"/>
        </a:xfrm>
      </p:grpSpPr>
      <p:sp>
        <p:nvSpPr>
          <p:cNvPr id="175" name="Shape 175"/>
          <p:cNvSpPr txBox="1">
            <a:spLocks noGrp="1"/>
          </p:cNvSpPr>
          <p:nvPr>
            <p:ph type="sldNum" idx="12"/>
          </p:nvPr>
        </p:nvSpPr>
        <p:spPr>
          <a:xfrm>
            <a:off x="8556791" y="6333133"/>
            <a:ext cx="548700" cy="524800"/>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smtClean="0">
                <a:solidFill>
                  <a:srgbClr val="000000"/>
                </a:solidFill>
                <a:cs typeface="Arial"/>
                <a:sym typeface="Arial"/>
              </a:rPr>
              <a:pPr defTabSz="914400"/>
              <a:t>‹#›</a:t>
            </a:fld>
            <a:endParaRPr lang="en" sz="1400" kern="0">
              <a:solidFill>
                <a:srgbClr val="000000"/>
              </a:solidFill>
              <a:cs typeface="Arial"/>
              <a:sym typeface="Arial"/>
            </a:endParaRPr>
          </a:p>
        </p:txBody>
      </p:sp>
    </p:spTree>
    <p:extLst>
      <p:ext uri="{BB962C8B-B14F-4D97-AF65-F5344CB8AC3E}">
        <p14:creationId xmlns:p14="http://schemas.microsoft.com/office/powerpoint/2010/main" val="491252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Large text 1">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790625" y="720333"/>
            <a:ext cx="5999100" cy="32428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79" name="Shape 179"/>
          <p:cNvSpPr/>
          <p:nvPr/>
        </p:nvSpPr>
        <p:spPr>
          <a:xfrm>
            <a:off x="-43200" y="6687600"/>
            <a:ext cx="9230400" cy="170400"/>
          </a:xfrm>
          <a:prstGeom prst="rect">
            <a:avLst/>
          </a:prstGeom>
          <a:solidFill>
            <a:srgbClr val="399FD3"/>
          </a:solidFill>
          <a:ln>
            <a:noFill/>
          </a:ln>
        </p:spPr>
        <p:txBody>
          <a:bodyPr lIns="91425" tIns="91425" rIns="91425" bIns="91425" anchor="ctr" anchorCtr="0">
            <a:noAutofit/>
          </a:bodyPr>
          <a:lstStyle/>
          <a:p>
            <a:pPr defTabSz="914400">
              <a:buClr>
                <a:srgbClr val="000000"/>
              </a:buClr>
              <a:buFont typeface="Arial"/>
              <a:buNone/>
            </a:pPr>
            <a:endParaRPr sz="1400" kern="0">
              <a:solidFill>
                <a:srgbClr val="000000"/>
              </a:solidFill>
              <a:ea typeface="Arial"/>
              <a:cs typeface="Arial"/>
              <a:sym typeface="Arial"/>
            </a:endParaRPr>
          </a:p>
        </p:txBody>
      </p:sp>
    </p:spTree>
    <p:extLst>
      <p:ext uri="{BB962C8B-B14F-4D97-AF65-F5344CB8AC3E}">
        <p14:creationId xmlns:p14="http://schemas.microsoft.com/office/powerpoint/2010/main" val="12690265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lank (for screenshots/images) 1">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3451599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_2">
    <p:spTree>
      <p:nvGrpSpPr>
        <p:cNvPr id="1" name="Shape 181"/>
        <p:cNvGrpSpPr/>
        <p:nvPr/>
      </p:nvGrpSpPr>
      <p:grpSpPr>
        <a:xfrm>
          <a:off x="0" y="0"/>
          <a:ext cx="0" cy="0"/>
          <a:chOff x="0" y="0"/>
          <a:chExt cx="0" cy="0"/>
        </a:xfrm>
      </p:grpSpPr>
      <p:sp>
        <p:nvSpPr>
          <p:cNvPr id="182" name="Shape 182"/>
          <p:cNvSpPr txBox="1">
            <a:spLocks noGrp="1"/>
          </p:cNvSpPr>
          <p:nvPr>
            <p:ph type="ctrTitle"/>
          </p:nvPr>
        </p:nvSpPr>
        <p:spPr>
          <a:xfrm>
            <a:off x="311708" y="992767"/>
            <a:ext cx="8520600" cy="27368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183" name="Shape 183"/>
          <p:cNvSpPr txBox="1">
            <a:spLocks noGrp="1"/>
          </p:cNvSpPr>
          <p:nvPr>
            <p:ph type="subTitle" idx="1"/>
          </p:nvPr>
        </p:nvSpPr>
        <p:spPr>
          <a:xfrm>
            <a:off x="311700" y="3778833"/>
            <a:ext cx="8520600" cy="10568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184" name="Shape 184"/>
          <p:cNvSpPr txBox="1">
            <a:spLocks noGrp="1"/>
          </p:cNvSpPr>
          <p:nvPr>
            <p:ph type="sldNum" idx="12"/>
          </p:nvPr>
        </p:nvSpPr>
        <p:spPr>
          <a:xfrm>
            <a:off x="8472457" y="6217621"/>
            <a:ext cx="548700" cy="524800"/>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smtClean="0">
                <a:solidFill>
                  <a:srgbClr val="000000"/>
                </a:solidFill>
                <a:cs typeface="Arial"/>
                <a:sym typeface="Arial"/>
              </a:rPr>
              <a:pPr defTabSz="914400"/>
              <a:t>‹#›</a:t>
            </a:fld>
            <a:endParaRPr lang="en" sz="1400" kern="0">
              <a:solidFill>
                <a:srgbClr val="000000"/>
              </a:solidFill>
              <a:cs typeface="Arial"/>
              <a:sym typeface="Arial"/>
            </a:endParaRPr>
          </a:p>
        </p:txBody>
      </p:sp>
    </p:spTree>
    <p:extLst>
      <p:ext uri="{BB962C8B-B14F-4D97-AF65-F5344CB8AC3E}">
        <p14:creationId xmlns:p14="http://schemas.microsoft.com/office/powerpoint/2010/main" val="24311013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_3">
    <p:spTree>
      <p:nvGrpSpPr>
        <p:cNvPr id="1" name="Shape 185"/>
        <p:cNvGrpSpPr/>
        <p:nvPr/>
      </p:nvGrpSpPr>
      <p:grpSpPr>
        <a:xfrm>
          <a:off x="0" y="0"/>
          <a:ext cx="0" cy="0"/>
          <a:chOff x="0" y="0"/>
          <a:chExt cx="0" cy="0"/>
        </a:xfrm>
      </p:grpSpPr>
      <p:sp>
        <p:nvSpPr>
          <p:cNvPr id="186" name="Shape 186"/>
          <p:cNvSpPr txBox="1">
            <a:spLocks noGrp="1"/>
          </p:cNvSpPr>
          <p:nvPr>
            <p:ph type="ctrTitle"/>
          </p:nvPr>
        </p:nvSpPr>
        <p:spPr>
          <a:xfrm>
            <a:off x="311708" y="992767"/>
            <a:ext cx="8520600" cy="27368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187" name="Shape 187"/>
          <p:cNvSpPr txBox="1">
            <a:spLocks noGrp="1"/>
          </p:cNvSpPr>
          <p:nvPr>
            <p:ph type="subTitle" idx="1"/>
          </p:nvPr>
        </p:nvSpPr>
        <p:spPr>
          <a:xfrm>
            <a:off x="311700" y="3778833"/>
            <a:ext cx="8520600" cy="10568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188" name="Shape 188"/>
          <p:cNvSpPr txBox="1">
            <a:spLocks noGrp="1"/>
          </p:cNvSpPr>
          <p:nvPr>
            <p:ph type="sldNum" idx="12"/>
          </p:nvPr>
        </p:nvSpPr>
        <p:spPr>
          <a:xfrm>
            <a:off x="8472457" y="6217621"/>
            <a:ext cx="548700" cy="524800"/>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smtClean="0">
                <a:solidFill>
                  <a:srgbClr val="000000"/>
                </a:solidFill>
                <a:cs typeface="Arial"/>
                <a:sym typeface="Arial"/>
              </a:rPr>
              <a:pPr defTabSz="914400"/>
              <a:t>‹#›</a:t>
            </a:fld>
            <a:endParaRPr lang="en" sz="1400" kern="0">
              <a:solidFill>
                <a:srgbClr val="000000"/>
              </a:solidFill>
              <a:cs typeface="Arial"/>
              <a:sym typeface="Arial"/>
            </a:endParaRPr>
          </a:p>
        </p:txBody>
      </p:sp>
    </p:spTree>
    <p:extLst>
      <p:ext uri="{BB962C8B-B14F-4D97-AF65-F5344CB8AC3E}">
        <p14:creationId xmlns:p14="http://schemas.microsoft.com/office/powerpoint/2010/main" val="17777379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Slide">
    <p:spTree>
      <p:nvGrpSpPr>
        <p:cNvPr id="1" name="Shape 189"/>
        <p:cNvGrpSpPr/>
        <p:nvPr/>
      </p:nvGrpSpPr>
      <p:grpSpPr>
        <a:xfrm>
          <a:off x="0" y="0"/>
          <a:ext cx="0" cy="0"/>
          <a:chOff x="0" y="0"/>
          <a:chExt cx="0" cy="0"/>
        </a:xfrm>
      </p:grpSpPr>
      <p:sp>
        <p:nvSpPr>
          <p:cNvPr id="190" name="Shape 190"/>
          <p:cNvSpPr txBox="1">
            <a:spLocks noGrp="1"/>
          </p:cNvSpPr>
          <p:nvPr>
            <p:ph type="ctrTitle"/>
          </p:nvPr>
        </p:nvSpPr>
        <p:spPr>
          <a:xfrm>
            <a:off x="685800" y="2130428"/>
            <a:ext cx="7772400" cy="1470000"/>
          </a:xfrm>
          <a:prstGeom prst="rect">
            <a:avLst/>
          </a:prstGeom>
          <a:noFill/>
          <a:ln>
            <a:noFill/>
          </a:ln>
        </p:spPr>
        <p:txBody>
          <a:bodyPr lIns="91425" tIns="91425" rIns="91425" bIns="91425" anchor="ctr" anchorCtr="0"/>
          <a:lstStyle>
            <a:lvl1pPr marL="0" marR="0" lvl="0" indent="0" algn="ctr" rtl="0">
              <a:spcBef>
                <a:spcPts val="0"/>
              </a:spcBef>
              <a:buClr>
                <a:srgbClr val="0064A4"/>
              </a:buClr>
              <a:buFont typeface="Arial"/>
              <a:buNone/>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191" name="Shape 191"/>
          <p:cNvSpPr txBox="1">
            <a:spLocks noGrp="1"/>
          </p:cNvSpPr>
          <p:nvPr>
            <p:ph type="subTitle" idx="1"/>
          </p:nvPr>
        </p:nvSpPr>
        <p:spPr>
          <a:xfrm>
            <a:off x="1371600" y="3886200"/>
            <a:ext cx="6400800" cy="1752400"/>
          </a:xfrm>
          <a:prstGeom prst="rect">
            <a:avLst/>
          </a:prstGeom>
          <a:noFill/>
          <a:ln>
            <a:noFill/>
          </a:ln>
        </p:spPr>
        <p:txBody>
          <a:bodyPr lIns="91425" tIns="91425" rIns="91425" bIns="91425" anchor="t" anchorCtr="0"/>
          <a:lstStyle>
            <a:lvl1pPr marL="0" marR="0" lvl="0" indent="0" algn="ctr" rtl="0">
              <a:spcBef>
                <a:spcPts val="640"/>
              </a:spcBef>
              <a:buClr>
                <a:srgbClr val="A0C3DD"/>
              </a:buClr>
              <a:buFont typeface="Arial"/>
              <a:buNone/>
              <a:defRPr/>
            </a:lvl1pPr>
            <a:lvl2pPr marL="457170" marR="0" lvl="1" indent="-12670" algn="ctr" rtl="0">
              <a:spcBef>
                <a:spcPts val="560"/>
              </a:spcBef>
              <a:buClr>
                <a:srgbClr val="A0C3DD"/>
              </a:buClr>
              <a:buFont typeface="Arial"/>
              <a:buNone/>
              <a:defRPr/>
            </a:lvl2pPr>
            <a:lvl3pPr marL="914341" marR="0" lvl="2" indent="-12641" algn="ctr" rtl="0">
              <a:spcBef>
                <a:spcPts val="480"/>
              </a:spcBef>
              <a:buClr>
                <a:srgbClr val="A0C3DD"/>
              </a:buClr>
              <a:buFont typeface="Arial"/>
              <a:buNone/>
              <a:defRPr/>
            </a:lvl3pPr>
            <a:lvl4pPr marL="1371512" marR="0" lvl="3" indent="-12612" algn="ctr" rtl="0">
              <a:spcBef>
                <a:spcPts val="400"/>
              </a:spcBef>
              <a:buClr>
                <a:srgbClr val="A0C3DD"/>
              </a:buClr>
              <a:buFont typeface="Arial"/>
              <a:buNone/>
              <a:defRPr/>
            </a:lvl4pPr>
            <a:lvl5pPr marL="1828683" marR="0" lvl="4" indent="-12583" algn="ctr" rtl="0">
              <a:spcBef>
                <a:spcPts val="400"/>
              </a:spcBef>
              <a:buClr>
                <a:srgbClr val="A0C3DD"/>
              </a:buClr>
              <a:buFont typeface="Arial"/>
              <a:buNone/>
              <a:defRPr/>
            </a:lvl5pPr>
            <a:lvl6pPr marL="2285854" marR="0" lvl="5" indent="-12553" algn="ctr" rtl="0">
              <a:spcBef>
                <a:spcPts val="400"/>
              </a:spcBef>
              <a:buClr>
                <a:srgbClr val="A0C3DD"/>
              </a:buClr>
              <a:buFont typeface="Arial"/>
              <a:buNone/>
              <a:defRPr/>
            </a:lvl6pPr>
            <a:lvl7pPr marL="2743024" marR="0" lvl="6" indent="-12524" algn="ctr" rtl="0">
              <a:spcBef>
                <a:spcPts val="400"/>
              </a:spcBef>
              <a:buClr>
                <a:srgbClr val="A0C3DD"/>
              </a:buClr>
              <a:buFont typeface="Arial"/>
              <a:buNone/>
              <a:defRPr/>
            </a:lvl7pPr>
            <a:lvl8pPr marL="3200195" marR="0" lvl="7" indent="-12495" algn="ctr" rtl="0">
              <a:spcBef>
                <a:spcPts val="400"/>
              </a:spcBef>
              <a:buClr>
                <a:srgbClr val="A0C3DD"/>
              </a:buClr>
              <a:buFont typeface="Arial"/>
              <a:buNone/>
              <a:defRPr/>
            </a:lvl8pPr>
            <a:lvl9pPr marL="3657366" marR="0" lvl="8" indent="-12466" algn="ctr" rtl="0">
              <a:spcBef>
                <a:spcPts val="400"/>
              </a:spcBef>
              <a:buClr>
                <a:srgbClr val="A0C3DD"/>
              </a:buClr>
              <a:buFont typeface="Arial"/>
              <a:buNone/>
              <a:defRPr/>
            </a:lvl9pPr>
          </a:lstStyle>
          <a:p>
            <a:endParaRPr/>
          </a:p>
        </p:txBody>
      </p:sp>
      <p:sp>
        <p:nvSpPr>
          <p:cNvPr id="192" name="Shape 192"/>
          <p:cNvSpPr txBox="1">
            <a:spLocks noGrp="1"/>
          </p:cNvSpPr>
          <p:nvPr>
            <p:ph type="dt" idx="10"/>
          </p:nvPr>
        </p:nvSpPr>
        <p:spPr>
          <a:xfrm>
            <a:off x="457200" y="6356349"/>
            <a:ext cx="2133600" cy="365200"/>
          </a:xfrm>
          <a:prstGeom prst="rect">
            <a:avLst/>
          </a:prstGeom>
          <a:noFill/>
          <a:ln>
            <a:noFill/>
          </a:ln>
        </p:spPr>
        <p:txBody>
          <a:bodyPr lIns="91425" tIns="91425" rIns="91425" bIns="91425" anchor="ctr" anchorCtr="0"/>
          <a:lstStyle>
            <a:lvl1pPr marL="0" marR="0" lvl="0" indent="0" algn="l"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pPr defTabSz="914400"/>
            <a:endParaRPr lang="en-US" sz="1400" kern="0">
              <a:solidFill>
                <a:srgbClr val="000000"/>
              </a:solidFill>
              <a:cs typeface="Arial"/>
              <a:sym typeface="Arial"/>
            </a:endParaRPr>
          </a:p>
        </p:txBody>
      </p:sp>
      <p:sp>
        <p:nvSpPr>
          <p:cNvPr id="193" name="Shape 193"/>
          <p:cNvSpPr txBox="1">
            <a:spLocks noGrp="1"/>
          </p:cNvSpPr>
          <p:nvPr>
            <p:ph type="ftr" idx="11"/>
          </p:nvPr>
        </p:nvSpPr>
        <p:spPr>
          <a:xfrm>
            <a:off x="3124200" y="6356349"/>
            <a:ext cx="2895600" cy="365200"/>
          </a:xfrm>
          <a:prstGeom prst="rect">
            <a:avLst/>
          </a:prstGeom>
          <a:noFill/>
          <a:ln>
            <a:noFill/>
          </a:ln>
        </p:spPr>
        <p:txBody>
          <a:bodyPr lIns="91425" tIns="91425" rIns="91425" bIns="91425" anchor="ctr" anchorCtr="0"/>
          <a:lstStyle>
            <a:lvl1pPr marL="0" marR="0" lvl="0" indent="0" algn="ctr"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pPr defTabSz="914400"/>
            <a:endParaRPr lang="en-US" sz="1400" kern="0">
              <a:solidFill>
                <a:srgbClr val="000000"/>
              </a:solidFill>
              <a:cs typeface="Arial"/>
              <a:sym typeface="Arial"/>
            </a:endParaRPr>
          </a:p>
        </p:txBody>
      </p:sp>
      <p:sp>
        <p:nvSpPr>
          <p:cNvPr id="194" name="Shape 194"/>
          <p:cNvSpPr txBox="1">
            <a:spLocks noGrp="1"/>
          </p:cNvSpPr>
          <p:nvPr>
            <p:ph type="sldNum" idx="12"/>
          </p:nvPr>
        </p:nvSpPr>
        <p:spPr>
          <a:xfrm>
            <a:off x="6553200" y="6356349"/>
            <a:ext cx="2133600" cy="365200"/>
          </a:xfrm>
          <a:prstGeom prst="rect">
            <a:avLst/>
          </a:prstGeom>
          <a:noFill/>
          <a:ln>
            <a:noFill/>
          </a:ln>
        </p:spPr>
        <p:txBody>
          <a:bodyPr lIns="91425" tIns="45700" rIns="91425" bIns="45700" anchor="ctr" anchorCtr="0">
            <a:noAutofit/>
          </a:bodyPr>
          <a:lstStyle/>
          <a:p>
            <a:pPr algn="r" defTabSz="914400">
              <a:buSzPct val="25000"/>
            </a:pPr>
            <a:fld id="{00000000-1234-1234-1234-123412341234}" type="slidenum">
              <a:rPr lang="en" sz="1200" kern="0" smtClean="0">
                <a:solidFill>
                  <a:srgbClr val="0064A4"/>
                </a:solidFill>
                <a:ea typeface="Arial"/>
                <a:cs typeface="Arial"/>
                <a:sym typeface="Arial"/>
              </a:rPr>
              <a:pPr algn="r" defTabSz="914400">
                <a:buSzPct val="25000"/>
              </a:pPr>
              <a:t>‹#›</a:t>
            </a:fld>
            <a:endParaRPr lang="en" sz="1200" kern="0">
              <a:solidFill>
                <a:srgbClr val="0064A4"/>
              </a:solidFill>
              <a:ea typeface="Arial"/>
              <a:cs typeface="Arial"/>
              <a:sym typeface="Arial"/>
            </a:endParaRPr>
          </a:p>
        </p:txBody>
      </p:sp>
    </p:spTree>
    <p:extLst>
      <p:ext uri="{BB962C8B-B14F-4D97-AF65-F5344CB8AC3E}">
        <p14:creationId xmlns:p14="http://schemas.microsoft.com/office/powerpoint/2010/main" val="38952660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95"/>
        <p:cNvGrpSpPr/>
        <p:nvPr/>
      </p:nvGrpSpPr>
      <p:grpSpPr>
        <a:xfrm>
          <a:off x="0" y="0"/>
          <a:ext cx="0" cy="0"/>
          <a:chOff x="0" y="0"/>
          <a:chExt cx="0" cy="0"/>
        </a:xfrm>
      </p:grpSpPr>
      <p:sp>
        <p:nvSpPr>
          <p:cNvPr id="196" name="Shape 196"/>
          <p:cNvSpPr txBox="1">
            <a:spLocks noGrp="1"/>
          </p:cNvSpPr>
          <p:nvPr>
            <p:ph type="dt" idx="10"/>
          </p:nvPr>
        </p:nvSpPr>
        <p:spPr>
          <a:xfrm>
            <a:off x="457200" y="6356349"/>
            <a:ext cx="2133600" cy="365200"/>
          </a:xfrm>
          <a:prstGeom prst="rect">
            <a:avLst/>
          </a:prstGeom>
          <a:noFill/>
          <a:ln>
            <a:noFill/>
          </a:ln>
        </p:spPr>
        <p:txBody>
          <a:bodyPr lIns="91425" tIns="91425" rIns="91425" bIns="91425" anchor="ctr" anchorCtr="0"/>
          <a:lstStyle>
            <a:lvl1pPr marL="0" marR="0" lvl="0" indent="0" algn="l"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pPr defTabSz="914400"/>
            <a:endParaRPr lang="en-US" sz="1400" kern="0">
              <a:solidFill>
                <a:srgbClr val="000000"/>
              </a:solidFill>
              <a:cs typeface="Arial"/>
              <a:sym typeface="Arial"/>
            </a:endParaRPr>
          </a:p>
        </p:txBody>
      </p:sp>
      <p:sp>
        <p:nvSpPr>
          <p:cNvPr id="197" name="Shape 197"/>
          <p:cNvSpPr txBox="1">
            <a:spLocks noGrp="1"/>
          </p:cNvSpPr>
          <p:nvPr>
            <p:ph type="ftr" idx="11"/>
          </p:nvPr>
        </p:nvSpPr>
        <p:spPr>
          <a:xfrm>
            <a:off x="3124200" y="6356349"/>
            <a:ext cx="2895600" cy="365200"/>
          </a:xfrm>
          <a:prstGeom prst="rect">
            <a:avLst/>
          </a:prstGeom>
          <a:noFill/>
          <a:ln>
            <a:noFill/>
          </a:ln>
        </p:spPr>
        <p:txBody>
          <a:bodyPr lIns="91425" tIns="91425" rIns="91425" bIns="91425" anchor="ctr" anchorCtr="0"/>
          <a:lstStyle>
            <a:lvl1pPr marL="0" marR="0" lvl="0" indent="0" algn="ctr"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pPr defTabSz="914400"/>
            <a:endParaRPr lang="en-US" sz="1400" kern="0">
              <a:solidFill>
                <a:srgbClr val="000000"/>
              </a:solidFill>
              <a:cs typeface="Arial"/>
              <a:sym typeface="Arial"/>
            </a:endParaRPr>
          </a:p>
        </p:txBody>
      </p:sp>
      <p:sp>
        <p:nvSpPr>
          <p:cNvPr id="198" name="Shape 198"/>
          <p:cNvSpPr txBox="1">
            <a:spLocks noGrp="1"/>
          </p:cNvSpPr>
          <p:nvPr>
            <p:ph type="sldNum" idx="12"/>
          </p:nvPr>
        </p:nvSpPr>
        <p:spPr>
          <a:xfrm>
            <a:off x="6553200" y="6356349"/>
            <a:ext cx="2133600" cy="365200"/>
          </a:xfrm>
          <a:prstGeom prst="rect">
            <a:avLst/>
          </a:prstGeom>
          <a:noFill/>
          <a:ln>
            <a:noFill/>
          </a:ln>
        </p:spPr>
        <p:txBody>
          <a:bodyPr lIns="91425" tIns="45700" rIns="91425" bIns="45700" anchor="ctr" anchorCtr="0">
            <a:noAutofit/>
          </a:bodyPr>
          <a:lstStyle/>
          <a:p>
            <a:pPr algn="r" defTabSz="914400">
              <a:buSzPct val="25000"/>
            </a:pPr>
            <a:fld id="{00000000-1234-1234-1234-123412341234}" type="slidenum">
              <a:rPr lang="en" sz="1200" kern="0" smtClean="0">
                <a:solidFill>
                  <a:srgbClr val="0064A4"/>
                </a:solidFill>
                <a:ea typeface="Arial"/>
                <a:cs typeface="Arial"/>
                <a:sym typeface="Arial"/>
              </a:rPr>
              <a:pPr algn="r" defTabSz="914400">
                <a:buSzPct val="25000"/>
              </a:pPr>
              <a:t>‹#›</a:t>
            </a:fld>
            <a:endParaRPr lang="en" sz="1200" kern="0">
              <a:solidFill>
                <a:srgbClr val="0064A4"/>
              </a:solidFill>
              <a:ea typeface="Arial"/>
              <a:cs typeface="Arial"/>
              <a:sym typeface="Arial"/>
            </a:endParaRPr>
          </a:p>
        </p:txBody>
      </p:sp>
    </p:spTree>
    <p:extLst>
      <p:ext uri="{BB962C8B-B14F-4D97-AF65-F5344CB8AC3E}">
        <p14:creationId xmlns:p14="http://schemas.microsoft.com/office/powerpoint/2010/main" val="38570474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722312" y="4406901"/>
            <a:ext cx="7772400" cy="1362000"/>
          </a:xfrm>
          <a:prstGeom prst="rect">
            <a:avLst/>
          </a:prstGeom>
          <a:noFill/>
          <a:ln>
            <a:noFill/>
          </a:ln>
        </p:spPr>
        <p:txBody>
          <a:bodyPr lIns="91425" tIns="91425" rIns="91425" bIns="91425" anchor="t" anchorCtr="0"/>
          <a:lstStyle>
            <a:lvl1pPr lvl="0" algn="l"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01" name="Shape 201"/>
          <p:cNvSpPr txBox="1">
            <a:spLocks noGrp="1"/>
          </p:cNvSpPr>
          <p:nvPr>
            <p:ph type="body" idx="1"/>
          </p:nvPr>
        </p:nvSpPr>
        <p:spPr>
          <a:xfrm>
            <a:off x="722312" y="2906712"/>
            <a:ext cx="7772400" cy="1500000"/>
          </a:xfrm>
          <a:prstGeom prst="rect">
            <a:avLst/>
          </a:prstGeom>
          <a:noFill/>
          <a:ln>
            <a:noFill/>
          </a:ln>
        </p:spPr>
        <p:txBody>
          <a:bodyPr lIns="91425" tIns="91425" rIns="91425" bIns="91425" anchor="b" anchorCtr="0"/>
          <a:lstStyle>
            <a:lvl1pPr marL="0" lvl="0" indent="0" rtl="0">
              <a:spcBef>
                <a:spcPts val="0"/>
              </a:spcBef>
              <a:buClr>
                <a:srgbClr val="A0C3DD"/>
              </a:buClr>
              <a:buFont typeface="Arial"/>
              <a:buNone/>
              <a:defRPr/>
            </a:lvl1pPr>
            <a:lvl2pPr marL="457170" lvl="1" indent="-12670" rtl="0">
              <a:spcBef>
                <a:spcPts val="0"/>
              </a:spcBef>
              <a:buClr>
                <a:srgbClr val="A0C3DD"/>
              </a:buClr>
              <a:buFont typeface="Arial"/>
              <a:buNone/>
              <a:defRPr/>
            </a:lvl2pPr>
            <a:lvl3pPr marL="914341" lvl="2" indent="-12641" rtl="0">
              <a:spcBef>
                <a:spcPts val="0"/>
              </a:spcBef>
              <a:buClr>
                <a:srgbClr val="A0C3DD"/>
              </a:buClr>
              <a:buFont typeface="Arial"/>
              <a:buNone/>
              <a:defRPr/>
            </a:lvl3pPr>
            <a:lvl4pPr marL="1371512" lvl="3" indent="-12612" rtl="0">
              <a:spcBef>
                <a:spcPts val="0"/>
              </a:spcBef>
              <a:buClr>
                <a:srgbClr val="A0C3DD"/>
              </a:buClr>
              <a:buFont typeface="Arial"/>
              <a:buNone/>
              <a:defRPr/>
            </a:lvl4pPr>
            <a:lvl5pPr marL="1828683" lvl="4" indent="-12583" rtl="0">
              <a:spcBef>
                <a:spcPts val="0"/>
              </a:spcBef>
              <a:buClr>
                <a:srgbClr val="A0C3DD"/>
              </a:buClr>
              <a:buFont typeface="Arial"/>
              <a:buNone/>
              <a:defRPr/>
            </a:lvl5pPr>
            <a:lvl6pPr marL="2285854" lvl="5" indent="-12553" rtl="0">
              <a:spcBef>
                <a:spcPts val="0"/>
              </a:spcBef>
              <a:buClr>
                <a:srgbClr val="A0C3DD"/>
              </a:buClr>
              <a:buFont typeface="Arial"/>
              <a:buNone/>
              <a:defRPr/>
            </a:lvl6pPr>
            <a:lvl7pPr marL="2743024" lvl="6" indent="-12524" rtl="0">
              <a:spcBef>
                <a:spcPts val="0"/>
              </a:spcBef>
              <a:buClr>
                <a:srgbClr val="A0C3DD"/>
              </a:buClr>
              <a:buFont typeface="Arial"/>
              <a:buNone/>
              <a:defRPr/>
            </a:lvl7pPr>
            <a:lvl8pPr marL="3200195" lvl="7" indent="-12495" rtl="0">
              <a:spcBef>
                <a:spcPts val="0"/>
              </a:spcBef>
              <a:buClr>
                <a:srgbClr val="A0C3DD"/>
              </a:buClr>
              <a:buFont typeface="Arial"/>
              <a:buNone/>
              <a:defRPr/>
            </a:lvl8pPr>
            <a:lvl9pPr marL="3657366" lvl="8" indent="-12466" rtl="0">
              <a:spcBef>
                <a:spcPts val="0"/>
              </a:spcBef>
              <a:buClr>
                <a:srgbClr val="A0C3DD"/>
              </a:buClr>
              <a:buFont typeface="Arial"/>
              <a:buNone/>
              <a:defRPr/>
            </a:lvl9pPr>
          </a:lstStyle>
          <a:p>
            <a:endParaRPr/>
          </a:p>
        </p:txBody>
      </p:sp>
      <p:sp>
        <p:nvSpPr>
          <p:cNvPr id="202" name="Shape 202"/>
          <p:cNvSpPr txBox="1">
            <a:spLocks noGrp="1"/>
          </p:cNvSpPr>
          <p:nvPr>
            <p:ph type="dt" idx="10"/>
          </p:nvPr>
        </p:nvSpPr>
        <p:spPr>
          <a:xfrm>
            <a:off x="457200" y="6356349"/>
            <a:ext cx="2133600" cy="365200"/>
          </a:xfrm>
          <a:prstGeom prst="rect">
            <a:avLst/>
          </a:prstGeom>
          <a:noFill/>
          <a:ln>
            <a:noFill/>
          </a:ln>
        </p:spPr>
        <p:txBody>
          <a:bodyPr lIns="91425" tIns="91425" rIns="91425" bIns="91425" anchor="ctr" anchorCtr="0"/>
          <a:lstStyle>
            <a:lvl1pPr marL="0" marR="0" lvl="0" indent="0" algn="l"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pPr defTabSz="914400"/>
            <a:endParaRPr lang="en-US" sz="1400" kern="0">
              <a:solidFill>
                <a:srgbClr val="000000"/>
              </a:solidFill>
              <a:cs typeface="Arial"/>
              <a:sym typeface="Arial"/>
            </a:endParaRPr>
          </a:p>
        </p:txBody>
      </p:sp>
      <p:sp>
        <p:nvSpPr>
          <p:cNvPr id="203" name="Shape 203"/>
          <p:cNvSpPr txBox="1">
            <a:spLocks noGrp="1"/>
          </p:cNvSpPr>
          <p:nvPr>
            <p:ph type="ftr" idx="11"/>
          </p:nvPr>
        </p:nvSpPr>
        <p:spPr>
          <a:xfrm>
            <a:off x="3124200" y="6356349"/>
            <a:ext cx="2895600" cy="365200"/>
          </a:xfrm>
          <a:prstGeom prst="rect">
            <a:avLst/>
          </a:prstGeom>
          <a:noFill/>
          <a:ln>
            <a:noFill/>
          </a:ln>
        </p:spPr>
        <p:txBody>
          <a:bodyPr lIns="91425" tIns="91425" rIns="91425" bIns="91425" anchor="ctr" anchorCtr="0"/>
          <a:lstStyle>
            <a:lvl1pPr marL="0" marR="0" lvl="0" indent="0" algn="ctr" rtl="0">
              <a:spcBef>
                <a:spcPts val="0"/>
              </a:spcBef>
              <a:defRPr/>
            </a:lvl1pPr>
            <a:lvl2pPr marL="457170" marR="0" lvl="1" indent="-12670" algn="l" rtl="0">
              <a:spcBef>
                <a:spcPts val="0"/>
              </a:spcBef>
              <a:defRPr/>
            </a:lvl2pPr>
            <a:lvl3pPr marL="914341" marR="0" lvl="2" indent="-12641" algn="l" rtl="0">
              <a:spcBef>
                <a:spcPts val="0"/>
              </a:spcBef>
              <a:defRPr/>
            </a:lvl3pPr>
            <a:lvl4pPr marL="1371512" marR="0" lvl="3" indent="-12612" algn="l" rtl="0">
              <a:spcBef>
                <a:spcPts val="0"/>
              </a:spcBef>
              <a:defRPr/>
            </a:lvl4pPr>
            <a:lvl5pPr marL="1828683" marR="0" lvl="4" indent="-12583" algn="l" rtl="0">
              <a:spcBef>
                <a:spcPts val="0"/>
              </a:spcBef>
              <a:defRPr/>
            </a:lvl5pPr>
            <a:lvl6pPr marL="2285854" marR="0" lvl="5" indent="-12553" algn="l" rtl="0">
              <a:spcBef>
                <a:spcPts val="0"/>
              </a:spcBef>
              <a:defRPr/>
            </a:lvl6pPr>
            <a:lvl7pPr marL="2743024" marR="0" lvl="6" indent="-12524" algn="l" rtl="0">
              <a:spcBef>
                <a:spcPts val="0"/>
              </a:spcBef>
              <a:defRPr/>
            </a:lvl7pPr>
            <a:lvl8pPr marL="3200195" marR="0" lvl="7" indent="-12495" algn="l" rtl="0">
              <a:spcBef>
                <a:spcPts val="0"/>
              </a:spcBef>
              <a:defRPr/>
            </a:lvl8pPr>
            <a:lvl9pPr marL="3657366" marR="0" lvl="8" indent="-12466" algn="l" rtl="0">
              <a:spcBef>
                <a:spcPts val="0"/>
              </a:spcBef>
              <a:defRPr/>
            </a:lvl9pPr>
          </a:lstStyle>
          <a:p>
            <a:pPr defTabSz="914400"/>
            <a:endParaRPr lang="en-US" sz="1400" kern="0">
              <a:solidFill>
                <a:srgbClr val="000000"/>
              </a:solidFill>
              <a:cs typeface="Arial"/>
              <a:sym typeface="Arial"/>
            </a:endParaRPr>
          </a:p>
        </p:txBody>
      </p:sp>
      <p:sp>
        <p:nvSpPr>
          <p:cNvPr id="204" name="Shape 204"/>
          <p:cNvSpPr txBox="1">
            <a:spLocks noGrp="1"/>
          </p:cNvSpPr>
          <p:nvPr>
            <p:ph type="sldNum" idx="12"/>
          </p:nvPr>
        </p:nvSpPr>
        <p:spPr>
          <a:xfrm>
            <a:off x="6553200" y="6356349"/>
            <a:ext cx="2133600" cy="365200"/>
          </a:xfrm>
          <a:prstGeom prst="rect">
            <a:avLst/>
          </a:prstGeom>
          <a:noFill/>
          <a:ln>
            <a:noFill/>
          </a:ln>
        </p:spPr>
        <p:txBody>
          <a:bodyPr lIns="91425" tIns="45700" rIns="91425" bIns="45700" anchor="ctr" anchorCtr="0">
            <a:noAutofit/>
          </a:bodyPr>
          <a:lstStyle/>
          <a:p>
            <a:pPr algn="r" defTabSz="914400">
              <a:buSzPct val="25000"/>
            </a:pPr>
            <a:fld id="{00000000-1234-1234-1234-123412341234}" type="slidenum">
              <a:rPr lang="en" sz="1200" kern="0" smtClean="0">
                <a:solidFill>
                  <a:srgbClr val="0064A4"/>
                </a:solidFill>
                <a:ea typeface="Arial"/>
                <a:cs typeface="Arial"/>
                <a:sym typeface="Arial"/>
              </a:rPr>
              <a:pPr algn="r" defTabSz="914400">
                <a:buSzPct val="25000"/>
              </a:pPr>
              <a:t>‹#›</a:t>
            </a:fld>
            <a:endParaRPr lang="en" sz="1200" kern="0">
              <a:solidFill>
                <a:srgbClr val="0064A4"/>
              </a:solidFill>
              <a:ea typeface="Arial"/>
              <a:cs typeface="Arial"/>
              <a:sym typeface="Arial"/>
            </a:endParaRPr>
          </a:p>
        </p:txBody>
      </p:sp>
    </p:spTree>
    <p:extLst>
      <p:ext uri="{BB962C8B-B14F-4D97-AF65-F5344CB8AC3E}">
        <p14:creationId xmlns:p14="http://schemas.microsoft.com/office/powerpoint/2010/main" val="754015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30794145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_5">
    <p:spTree>
      <p:nvGrpSpPr>
        <p:cNvPr id="1" name="Shape 205"/>
        <p:cNvGrpSpPr/>
        <p:nvPr/>
      </p:nvGrpSpPr>
      <p:grpSpPr>
        <a:xfrm>
          <a:off x="0" y="0"/>
          <a:ext cx="0" cy="0"/>
          <a:chOff x="0" y="0"/>
          <a:chExt cx="0" cy="0"/>
        </a:xfrm>
      </p:grpSpPr>
      <p:sp>
        <p:nvSpPr>
          <p:cNvPr id="206" name="Shape 206"/>
          <p:cNvSpPr txBox="1">
            <a:spLocks noGrp="1"/>
          </p:cNvSpPr>
          <p:nvPr>
            <p:ph type="ctrTitle"/>
          </p:nvPr>
        </p:nvSpPr>
        <p:spPr>
          <a:xfrm>
            <a:off x="311708" y="992767"/>
            <a:ext cx="8520600" cy="27368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207" name="Shape 207"/>
          <p:cNvSpPr txBox="1">
            <a:spLocks noGrp="1"/>
          </p:cNvSpPr>
          <p:nvPr>
            <p:ph type="subTitle" idx="1"/>
          </p:nvPr>
        </p:nvSpPr>
        <p:spPr>
          <a:xfrm>
            <a:off x="311700" y="3778833"/>
            <a:ext cx="8520600" cy="10568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208" name="Shape 208"/>
          <p:cNvSpPr txBox="1">
            <a:spLocks noGrp="1"/>
          </p:cNvSpPr>
          <p:nvPr>
            <p:ph type="sldNum" idx="12"/>
          </p:nvPr>
        </p:nvSpPr>
        <p:spPr>
          <a:xfrm>
            <a:off x="8472457" y="6217621"/>
            <a:ext cx="548700" cy="524800"/>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smtClean="0">
                <a:solidFill>
                  <a:srgbClr val="000000"/>
                </a:solidFill>
                <a:cs typeface="Arial"/>
                <a:sym typeface="Arial"/>
              </a:rPr>
              <a:pPr defTabSz="914400"/>
              <a:t>‹#›</a:t>
            </a:fld>
            <a:endParaRPr lang="en" sz="1400" kern="0">
              <a:solidFill>
                <a:srgbClr val="000000"/>
              </a:solidFill>
              <a:cs typeface="Arial"/>
              <a:sym typeface="Arial"/>
            </a:endParaRPr>
          </a:p>
        </p:txBody>
      </p:sp>
    </p:spTree>
    <p:extLst>
      <p:ext uri="{BB962C8B-B14F-4D97-AF65-F5344CB8AC3E}">
        <p14:creationId xmlns:p14="http://schemas.microsoft.com/office/powerpoint/2010/main" val="21998425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_6">
    <p:spTree>
      <p:nvGrpSpPr>
        <p:cNvPr id="1" name="Shape 209"/>
        <p:cNvGrpSpPr/>
        <p:nvPr/>
      </p:nvGrpSpPr>
      <p:grpSpPr>
        <a:xfrm>
          <a:off x="0" y="0"/>
          <a:ext cx="0" cy="0"/>
          <a:chOff x="0" y="0"/>
          <a:chExt cx="0" cy="0"/>
        </a:xfrm>
      </p:grpSpPr>
      <p:sp>
        <p:nvSpPr>
          <p:cNvPr id="210" name="Shape 210"/>
          <p:cNvSpPr txBox="1">
            <a:spLocks noGrp="1"/>
          </p:cNvSpPr>
          <p:nvPr>
            <p:ph type="ctrTitle"/>
          </p:nvPr>
        </p:nvSpPr>
        <p:spPr>
          <a:xfrm>
            <a:off x="311708" y="992767"/>
            <a:ext cx="8520600" cy="2736800"/>
          </a:xfrm>
          <a:prstGeom prst="rect">
            <a:avLst/>
          </a:prstGeom>
        </p:spPr>
        <p:txBody>
          <a:bodyPr lIns="91425" tIns="91425" rIns="91425" bIns="914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211" name="Shape 211"/>
          <p:cNvSpPr txBox="1">
            <a:spLocks noGrp="1"/>
          </p:cNvSpPr>
          <p:nvPr>
            <p:ph type="subTitle" idx="1"/>
          </p:nvPr>
        </p:nvSpPr>
        <p:spPr>
          <a:xfrm>
            <a:off x="311700" y="3778833"/>
            <a:ext cx="8520600" cy="10568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212" name="Shape 212"/>
          <p:cNvSpPr txBox="1">
            <a:spLocks noGrp="1"/>
          </p:cNvSpPr>
          <p:nvPr>
            <p:ph type="sldNum" idx="12"/>
          </p:nvPr>
        </p:nvSpPr>
        <p:spPr>
          <a:xfrm>
            <a:off x="8472457" y="6217621"/>
            <a:ext cx="548700" cy="524800"/>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smtClean="0">
                <a:solidFill>
                  <a:srgbClr val="000000"/>
                </a:solidFill>
                <a:cs typeface="Arial"/>
                <a:sym typeface="Arial"/>
              </a:rPr>
              <a:pPr defTabSz="914400"/>
              <a:t>‹#›</a:t>
            </a:fld>
            <a:endParaRPr lang="en" sz="1400" kern="0">
              <a:solidFill>
                <a:srgbClr val="000000"/>
              </a:solidFill>
              <a:cs typeface="Arial"/>
              <a:sym typeface="Arial"/>
            </a:endParaRPr>
          </a:p>
        </p:txBody>
      </p:sp>
    </p:spTree>
    <p:extLst>
      <p:ext uri="{BB962C8B-B14F-4D97-AF65-F5344CB8AC3E}">
        <p14:creationId xmlns:p14="http://schemas.microsoft.com/office/powerpoint/2010/main" val="2034936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Blue">
    <p:bg>
      <p:bgPr>
        <a:solidFill>
          <a:srgbClr val="399FD3"/>
        </a:solidFill>
        <a:effectLst/>
      </p:bgPr>
    </p:bg>
    <p:spTree>
      <p:nvGrpSpPr>
        <p:cNvPr id="1" name="Shape 114"/>
        <p:cNvGrpSpPr/>
        <p:nvPr/>
      </p:nvGrpSpPr>
      <p:grpSpPr>
        <a:xfrm>
          <a:off x="0" y="0"/>
          <a:ext cx="0" cy="0"/>
          <a:chOff x="0" y="0"/>
          <a:chExt cx="0" cy="0"/>
        </a:xfrm>
      </p:grpSpPr>
      <p:sp>
        <p:nvSpPr>
          <p:cNvPr id="115" name="Shape 115"/>
          <p:cNvSpPr txBox="1">
            <a:spLocks noGrp="1"/>
          </p:cNvSpPr>
          <p:nvPr>
            <p:ph type="ctrTitle"/>
          </p:nvPr>
        </p:nvSpPr>
        <p:spPr>
          <a:xfrm>
            <a:off x="685800" y="1196741"/>
            <a:ext cx="7772400" cy="28748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51584" y="6233206"/>
            <a:ext cx="1214086" cy="410108"/>
          </a:xfrm>
          <a:prstGeom prst="rect">
            <a:avLst/>
          </a:prstGeom>
        </p:spPr>
      </p:pic>
    </p:spTree>
    <p:extLst>
      <p:ext uri="{BB962C8B-B14F-4D97-AF65-F5344CB8AC3E}">
        <p14:creationId xmlns:p14="http://schemas.microsoft.com/office/powerpoint/2010/main" val="24434449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Red">
    <p:bg>
      <p:bgPr>
        <a:solidFill>
          <a:srgbClr val="CF1B41"/>
        </a:solidFill>
        <a:effectLst/>
      </p:bgPr>
    </p:bg>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685800" y="1196741"/>
            <a:ext cx="7772400" cy="28748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26670177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Green">
    <p:bg>
      <p:bgPr>
        <a:solidFill>
          <a:srgbClr val="00A175"/>
        </a:solidFill>
        <a:effectLst/>
      </p:bgPr>
    </p:bg>
    <p:spTree>
      <p:nvGrpSpPr>
        <p:cNvPr id="1" name="Shape 118"/>
        <p:cNvGrpSpPr/>
        <p:nvPr/>
      </p:nvGrpSpPr>
      <p:grpSpPr>
        <a:xfrm>
          <a:off x="0" y="0"/>
          <a:ext cx="0" cy="0"/>
          <a:chOff x="0" y="0"/>
          <a:chExt cx="0" cy="0"/>
        </a:xfrm>
      </p:grpSpPr>
      <p:sp>
        <p:nvSpPr>
          <p:cNvPr id="119" name="Shape 119"/>
          <p:cNvSpPr txBox="1">
            <a:spLocks noGrp="1"/>
          </p:cNvSpPr>
          <p:nvPr>
            <p:ph type="ctrTitle"/>
          </p:nvPr>
        </p:nvSpPr>
        <p:spPr>
          <a:xfrm>
            <a:off x="685800" y="1196741"/>
            <a:ext cx="7772400" cy="28748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12122970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Purple">
    <p:bg>
      <p:bgPr>
        <a:solidFill>
          <a:srgbClr val="69579C"/>
        </a:solidFill>
        <a:effectLst/>
      </p:bgPr>
    </p:bg>
    <p:spTree>
      <p:nvGrpSpPr>
        <p:cNvPr id="1" name="Shape 120"/>
        <p:cNvGrpSpPr/>
        <p:nvPr/>
      </p:nvGrpSpPr>
      <p:grpSpPr>
        <a:xfrm>
          <a:off x="0" y="0"/>
          <a:ext cx="0" cy="0"/>
          <a:chOff x="0" y="0"/>
          <a:chExt cx="0" cy="0"/>
        </a:xfrm>
      </p:grpSpPr>
      <p:sp>
        <p:nvSpPr>
          <p:cNvPr id="121" name="Shape 121"/>
          <p:cNvSpPr txBox="1">
            <a:spLocks noGrp="1"/>
          </p:cNvSpPr>
          <p:nvPr>
            <p:ph type="ctrTitle"/>
          </p:nvPr>
        </p:nvSpPr>
        <p:spPr>
          <a:xfrm>
            <a:off x="685800" y="1196741"/>
            <a:ext cx="7772400" cy="2874800"/>
          </a:xfrm>
          <a:prstGeom prst="rect">
            <a:avLst/>
          </a:prstGeom>
        </p:spPr>
        <p:txBody>
          <a:bodyPr lIns="91425" tIns="91425" rIns="91425" bIns="91425" anchor="t" anchorCtr="0"/>
          <a:lstStyle>
            <a:lvl1pPr lvl="0" rtl="0">
              <a:spcBef>
                <a:spcPts val="0"/>
              </a:spcBef>
              <a:buClr>
                <a:srgbClr val="FFFFFF"/>
              </a:buClr>
              <a:buSzPct val="100000"/>
              <a:defRPr sz="6000">
                <a:solidFill>
                  <a:srgbClr val="FFFFFF"/>
                </a:solidFill>
              </a:defRPr>
            </a:lvl1pPr>
            <a:lvl2pPr lvl="1" rtl="0">
              <a:spcBef>
                <a:spcPts val="0"/>
              </a:spcBef>
              <a:buClr>
                <a:srgbClr val="FFFFFF"/>
              </a:buClr>
              <a:buSzPct val="100000"/>
              <a:defRPr sz="6000">
                <a:solidFill>
                  <a:srgbClr val="FFFFFF"/>
                </a:solidFill>
              </a:defRPr>
            </a:lvl2pPr>
            <a:lvl3pPr lvl="2" rtl="0">
              <a:spcBef>
                <a:spcPts val="0"/>
              </a:spcBef>
              <a:buClr>
                <a:srgbClr val="FFFFFF"/>
              </a:buClr>
              <a:buSzPct val="100000"/>
              <a:defRPr sz="6000">
                <a:solidFill>
                  <a:srgbClr val="FFFFFF"/>
                </a:solidFill>
              </a:defRPr>
            </a:lvl3pPr>
            <a:lvl4pPr lvl="3" rtl="0">
              <a:spcBef>
                <a:spcPts val="0"/>
              </a:spcBef>
              <a:buClr>
                <a:srgbClr val="FFFFFF"/>
              </a:buClr>
              <a:buSzPct val="100000"/>
              <a:defRPr sz="6000">
                <a:solidFill>
                  <a:srgbClr val="FFFFFF"/>
                </a:solidFill>
              </a:defRPr>
            </a:lvl4pPr>
            <a:lvl5pPr lvl="4" rtl="0">
              <a:spcBef>
                <a:spcPts val="0"/>
              </a:spcBef>
              <a:buClr>
                <a:srgbClr val="FFFFFF"/>
              </a:buClr>
              <a:buSzPct val="100000"/>
              <a:defRPr sz="6000">
                <a:solidFill>
                  <a:srgbClr val="FFFFFF"/>
                </a:solidFill>
              </a:defRPr>
            </a:lvl5pPr>
            <a:lvl6pPr lvl="5" rtl="0">
              <a:spcBef>
                <a:spcPts val="0"/>
              </a:spcBef>
              <a:buClr>
                <a:srgbClr val="FFFFFF"/>
              </a:buClr>
              <a:buSzPct val="100000"/>
              <a:defRPr sz="6000">
                <a:solidFill>
                  <a:srgbClr val="FFFFFF"/>
                </a:solidFill>
              </a:defRPr>
            </a:lvl6pPr>
            <a:lvl7pPr lvl="6" rtl="0">
              <a:spcBef>
                <a:spcPts val="0"/>
              </a:spcBef>
              <a:buClr>
                <a:srgbClr val="FFFFFF"/>
              </a:buClr>
              <a:buSzPct val="100000"/>
              <a:defRPr sz="6000">
                <a:solidFill>
                  <a:srgbClr val="FFFFFF"/>
                </a:solidFill>
              </a:defRPr>
            </a:lvl7pPr>
            <a:lvl8pPr lvl="7" rtl="0">
              <a:spcBef>
                <a:spcPts val="0"/>
              </a:spcBef>
              <a:buClr>
                <a:srgbClr val="FFFFFF"/>
              </a:buClr>
              <a:buSzPct val="100000"/>
              <a:defRPr sz="6000">
                <a:solidFill>
                  <a:srgbClr val="FFFFFF"/>
                </a:solidFill>
              </a:defRPr>
            </a:lvl8pPr>
            <a:lvl9pPr lvl="8" rtl="0">
              <a:spcBef>
                <a:spcPts val="0"/>
              </a:spcBef>
              <a:buClr>
                <a:srgbClr val="FFFFFF"/>
              </a:buClr>
              <a:buSzPct val="100000"/>
              <a:defRPr sz="6000">
                <a:solidFill>
                  <a:srgbClr val="FFFFFF"/>
                </a:solidFill>
              </a:defRPr>
            </a:lvl9pPr>
          </a:lstStyle>
          <a:p>
            <a:endParaRPr/>
          </a:p>
        </p:txBody>
      </p:sp>
    </p:spTree>
    <p:extLst>
      <p:ext uri="{BB962C8B-B14F-4D97-AF65-F5344CB8AC3E}">
        <p14:creationId xmlns:p14="http://schemas.microsoft.com/office/powerpoint/2010/main" val="37648259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212337"/>
            <a:ext cx="8229600" cy="11432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24" name="Shape 124"/>
          <p:cNvSpPr txBox="1">
            <a:spLocks noGrp="1"/>
          </p:cNvSpPr>
          <p:nvPr>
            <p:ph type="body" idx="1"/>
          </p:nvPr>
        </p:nvSpPr>
        <p:spPr>
          <a:xfrm>
            <a:off x="1030700" y="1295400"/>
            <a:ext cx="7656000" cy="4967600"/>
          </a:xfrm>
          <a:prstGeom prst="rect">
            <a:avLst/>
          </a:prstGeom>
        </p:spPr>
        <p:txBody>
          <a:bodyPr lIns="91425" tIns="91425" rIns="91425" bIns="91425" anchor="t" anchorCtr="0"/>
          <a:lstStyle>
            <a:lvl1pPr lvl="0" rtl="0">
              <a:spcBef>
                <a:spcPts val="0"/>
              </a:spcBef>
              <a:spcAft>
                <a:spcPts val="500"/>
              </a:spcAft>
              <a:buChar char="➔"/>
              <a:defRPr/>
            </a:lvl1pPr>
            <a:lvl2pPr lvl="1" rtl="0">
              <a:spcBef>
                <a:spcPts val="0"/>
              </a:spcBef>
              <a:spcAft>
                <a:spcPts val="500"/>
              </a:spcAft>
              <a:buChar char="◆"/>
              <a:defRPr/>
            </a:lvl2pPr>
            <a:lvl3pPr lvl="2" rtl="0">
              <a:spcBef>
                <a:spcPts val="0"/>
              </a:spcBef>
              <a:spcAft>
                <a:spcPts val="500"/>
              </a:spcAft>
              <a:buChar char="●"/>
              <a:defRPr/>
            </a:lvl3pPr>
            <a:lvl4pPr lvl="3" rtl="0">
              <a:spcBef>
                <a:spcPts val="0"/>
              </a:spcBef>
              <a:spcAft>
                <a:spcPts val="500"/>
              </a:spcAft>
              <a:buChar char="○"/>
              <a:defRPr/>
            </a:lvl4pPr>
            <a:lvl5pPr lvl="4" rtl="0">
              <a:spcBef>
                <a:spcPts val="0"/>
              </a:spcBef>
              <a:spcAft>
                <a:spcPts val="500"/>
              </a:spcAft>
              <a:buChar char="◆"/>
              <a:defRPr/>
            </a:lvl5pPr>
            <a:lvl6pPr lvl="5" rtl="0">
              <a:spcBef>
                <a:spcPts val="0"/>
              </a:spcBef>
              <a:spcAft>
                <a:spcPts val="500"/>
              </a:spcAft>
              <a:buChar char="●"/>
              <a:defRPr/>
            </a:lvl6pPr>
            <a:lvl7pPr lvl="6" rtl="0">
              <a:spcBef>
                <a:spcPts val="0"/>
              </a:spcBef>
              <a:spcAft>
                <a:spcPts val="500"/>
              </a:spcAft>
              <a:buChar char="○"/>
              <a:defRPr/>
            </a:lvl7pPr>
            <a:lvl8pPr lvl="7" rtl="0">
              <a:spcBef>
                <a:spcPts val="0"/>
              </a:spcBef>
              <a:spcAft>
                <a:spcPts val="500"/>
              </a:spcAft>
              <a:buChar char="◆"/>
              <a:defRPr/>
            </a:lvl8pPr>
            <a:lvl9pPr lvl="8" rtl="0">
              <a:spcBef>
                <a:spcPts val="0"/>
              </a:spcBef>
              <a:spcAft>
                <a:spcPts val="500"/>
              </a:spcAft>
              <a:buChar char="●"/>
              <a:defRPr/>
            </a:lvl9pPr>
          </a:lstStyle>
          <a:p>
            <a:endParaRPr/>
          </a:p>
        </p:txBody>
      </p:sp>
      <p:sp>
        <p:nvSpPr>
          <p:cNvPr id="125" name="Shape 125"/>
          <p:cNvSpPr/>
          <p:nvPr/>
        </p:nvSpPr>
        <p:spPr>
          <a:xfrm>
            <a:off x="-43200" y="6687600"/>
            <a:ext cx="9230400" cy="170400"/>
          </a:xfrm>
          <a:prstGeom prst="rect">
            <a:avLst/>
          </a:prstGeom>
          <a:solidFill>
            <a:schemeClr val="accent1">
              <a:lumMod val="75000"/>
            </a:schemeClr>
          </a:solidFill>
          <a:ln>
            <a:solidFill>
              <a:schemeClr val="accent1">
                <a:lumMod val="75000"/>
              </a:schemeClr>
            </a:solidFill>
          </a:ln>
        </p:spPr>
        <p:txBody>
          <a:bodyPr lIns="91425" tIns="91425" rIns="91425" bIns="91425" anchor="ctr" anchorCtr="0">
            <a:noAutofit/>
          </a:bodyPr>
          <a:lstStyle/>
          <a:p>
            <a:pPr defTabSz="914400"/>
            <a:endParaRPr sz="1400" kern="0">
              <a:solidFill>
                <a:srgbClr val="000000"/>
              </a:solidFill>
              <a:cs typeface="Arial"/>
              <a:sym typeface="Aria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9788" y="6210676"/>
            <a:ext cx="1278226" cy="478116"/>
          </a:xfrm>
          <a:prstGeom prst="rect">
            <a:avLst/>
          </a:prstGeom>
        </p:spPr>
      </p:pic>
    </p:spTree>
    <p:extLst>
      <p:ext uri="{BB962C8B-B14F-4D97-AF65-F5344CB8AC3E}">
        <p14:creationId xmlns:p14="http://schemas.microsoft.com/office/powerpoint/2010/main" val="30959912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Large text">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790625" y="720333"/>
            <a:ext cx="5999100" cy="3242800"/>
          </a:xfrm>
          <a:prstGeom prst="rect">
            <a:avLst/>
          </a:prstGeom>
        </p:spPr>
        <p:txBody>
          <a:bodyPr lIns="91425" tIns="91425" rIns="91425" bIns="91425" anchor="t" anchorCtr="0"/>
          <a:lstStyle>
            <a:lvl1pPr lvl="0" rtl="0">
              <a:spcBef>
                <a:spcPts val="0"/>
              </a:spcBef>
              <a:buSzPct val="100000"/>
              <a:defRPr sz="6000"/>
            </a:lvl1pPr>
            <a:lvl2pPr lvl="1" rtl="0">
              <a:spcBef>
                <a:spcPts val="0"/>
              </a:spcBef>
              <a:buSzPct val="100000"/>
              <a:defRPr sz="6000"/>
            </a:lvl2pPr>
            <a:lvl3pPr lvl="2" rtl="0">
              <a:spcBef>
                <a:spcPts val="0"/>
              </a:spcBef>
              <a:buSzPct val="100000"/>
              <a:defRPr sz="6000"/>
            </a:lvl3pPr>
            <a:lvl4pPr lvl="3" rtl="0">
              <a:spcBef>
                <a:spcPts val="0"/>
              </a:spcBef>
              <a:buSzPct val="100000"/>
              <a:defRPr sz="6000"/>
            </a:lvl4pPr>
            <a:lvl5pPr lvl="4" rtl="0">
              <a:spcBef>
                <a:spcPts val="0"/>
              </a:spcBef>
              <a:buSzPct val="100000"/>
              <a:defRPr sz="6000"/>
            </a:lvl5pPr>
            <a:lvl6pPr lvl="5" rtl="0">
              <a:spcBef>
                <a:spcPts val="0"/>
              </a:spcBef>
              <a:buSzPct val="100000"/>
              <a:defRPr sz="6000"/>
            </a:lvl6pPr>
            <a:lvl7pPr lvl="6" rtl="0">
              <a:spcBef>
                <a:spcPts val="0"/>
              </a:spcBef>
              <a:buSzPct val="100000"/>
              <a:defRPr sz="6000"/>
            </a:lvl7pPr>
            <a:lvl8pPr lvl="7" rtl="0">
              <a:spcBef>
                <a:spcPts val="0"/>
              </a:spcBef>
              <a:buSzPct val="100000"/>
              <a:defRPr sz="6000"/>
            </a:lvl8pPr>
            <a:lvl9pPr lvl="8" rtl="0">
              <a:spcBef>
                <a:spcPts val="0"/>
              </a:spcBef>
              <a:buSzPct val="100000"/>
              <a:defRPr sz="6000"/>
            </a:lvl9pPr>
          </a:lstStyle>
          <a:p>
            <a:endParaRPr/>
          </a:p>
        </p:txBody>
      </p:sp>
      <p:sp>
        <p:nvSpPr>
          <p:cNvPr id="128" name="Shape 128"/>
          <p:cNvSpPr/>
          <p:nvPr/>
        </p:nvSpPr>
        <p:spPr>
          <a:xfrm>
            <a:off x="-43200" y="6687600"/>
            <a:ext cx="9230400" cy="170400"/>
          </a:xfrm>
          <a:prstGeom prst="rect">
            <a:avLst/>
          </a:prstGeom>
          <a:solidFill>
            <a:srgbClr val="399FD3"/>
          </a:solidFill>
          <a:ln>
            <a:noFill/>
          </a:ln>
        </p:spPr>
        <p:txBody>
          <a:bodyPr lIns="91425" tIns="91425" rIns="91425" bIns="91425" anchor="ctr" anchorCtr="0">
            <a:noAutofit/>
          </a:bodyPr>
          <a:lstStyle/>
          <a:p>
            <a:pPr defTabSz="914400"/>
            <a:endParaRPr sz="1400" kern="0">
              <a:solidFill>
                <a:srgbClr val="000000"/>
              </a:solidFill>
              <a:cs typeface="Arial"/>
              <a:sym typeface="Arial"/>
            </a:endParaRPr>
          </a:p>
        </p:txBody>
      </p:sp>
    </p:spTree>
    <p:extLst>
      <p:ext uri="{BB962C8B-B14F-4D97-AF65-F5344CB8AC3E}">
        <p14:creationId xmlns:p14="http://schemas.microsoft.com/office/powerpoint/2010/main" val="18414199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Basic">
    <p:spTree>
      <p:nvGrpSpPr>
        <p:cNvPr id="1" name="Shape 129"/>
        <p:cNvGrpSpPr/>
        <p:nvPr/>
      </p:nvGrpSpPr>
      <p:grpSpPr>
        <a:xfrm>
          <a:off x="0" y="0"/>
          <a:ext cx="0" cy="0"/>
          <a:chOff x="0" y="0"/>
          <a:chExt cx="0" cy="0"/>
        </a:xfrm>
      </p:grpSpPr>
      <p:sp>
        <p:nvSpPr>
          <p:cNvPr id="130" name="Shape 130"/>
          <p:cNvSpPr/>
          <p:nvPr/>
        </p:nvSpPr>
        <p:spPr>
          <a:xfrm>
            <a:off x="-43200" y="6687600"/>
            <a:ext cx="9230400" cy="170400"/>
          </a:xfrm>
          <a:prstGeom prst="rect">
            <a:avLst/>
          </a:prstGeom>
          <a:solidFill>
            <a:srgbClr val="399FD3"/>
          </a:solidFill>
          <a:ln>
            <a:noFill/>
          </a:ln>
        </p:spPr>
        <p:txBody>
          <a:bodyPr lIns="91425" tIns="91425" rIns="91425" bIns="91425" anchor="ctr" anchorCtr="0">
            <a:noAutofit/>
          </a:bodyPr>
          <a:lstStyle/>
          <a:p>
            <a:pPr defTabSz="914400"/>
            <a:endParaRPr sz="1400" kern="0">
              <a:solidFill>
                <a:srgbClr val="000000"/>
              </a:solidFill>
              <a:cs typeface="Arial"/>
              <a:sym typeface="Arial"/>
            </a:endParaRPr>
          </a:p>
        </p:txBody>
      </p:sp>
    </p:spTree>
    <p:extLst>
      <p:ext uri="{BB962C8B-B14F-4D97-AF65-F5344CB8AC3E}">
        <p14:creationId xmlns:p14="http://schemas.microsoft.com/office/powerpoint/2010/main" val="2816198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Logo Only">
    <p:spTree>
      <p:nvGrpSpPr>
        <p:cNvPr id="1" name="Shape 131"/>
        <p:cNvGrpSpPr/>
        <p:nvPr/>
      </p:nvGrpSpPr>
      <p:grpSpPr>
        <a:xfrm>
          <a:off x="0" y="0"/>
          <a:ext cx="0" cy="0"/>
          <a:chOff x="0" y="0"/>
          <a:chExt cx="0" cy="0"/>
        </a:xfrm>
      </p:grpSpPr>
    </p:spTree>
    <p:extLst>
      <p:ext uri="{BB962C8B-B14F-4D97-AF65-F5344CB8AC3E}">
        <p14:creationId xmlns:p14="http://schemas.microsoft.com/office/powerpoint/2010/main" val="151105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a:t>
            </a:r>
          </a:p>
        </p:txBody>
      </p:sp>
      <p:pic>
        <p:nvPicPr>
          <p:cNvPr id="6" name="Picture 5"/>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23286417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Blank (for screenshots/images)">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7672922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_2">
    <p:spTree>
      <p:nvGrpSpPr>
        <p:cNvPr id="1" name="Shape 133"/>
        <p:cNvGrpSpPr/>
        <p:nvPr/>
      </p:nvGrpSpPr>
      <p:grpSpPr>
        <a:xfrm>
          <a:off x="0" y="0"/>
          <a:ext cx="0" cy="0"/>
          <a:chOff x="0" y="0"/>
          <a:chExt cx="0" cy="0"/>
        </a:xfrm>
      </p:grpSpPr>
      <p:sp>
        <p:nvSpPr>
          <p:cNvPr id="134" name="Shape 134"/>
          <p:cNvSpPr txBox="1">
            <a:spLocks noGrp="1"/>
          </p:cNvSpPr>
          <p:nvPr>
            <p:ph type="ctrTitle"/>
          </p:nvPr>
        </p:nvSpPr>
        <p:spPr>
          <a:xfrm>
            <a:off x="685800" y="2111123"/>
            <a:ext cx="7772400" cy="1546400"/>
          </a:xfrm>
          <a:prstGeom prst="rect">
            <a:avLst/>
          </a:prstGeom>
        </p:spPr>
        <p:txBody>
          <a:bodyPr lIns="91425" tIns="91425" rIns="91425" bIns="91425" anchor="b"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135" name="Shape 135"/>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lvl="0" algn="ctr" rtl="0">
              <a:spcBef>
                <a:spcPts val="0"/>
              </a:spcBef>
              <a:buClr>
                <a:schemeClr val="dk2"/>
              </a:buClr>
              <a:buNone/>
              <a:defRPr>
                <a:solidFill>
                  <a:schemeClr val="dk2"/>
                </a:solidFill>
              </a:defRPr>
            </a:lvl1pPr>
            <a:lvl2pPr lvl="1" algn="ctr" rtl="0">
              <a:spcBef>
                <a:spcPts val="0"/>
              </a:spcBef>
              <a:buClr>
                <a:schemeClr val="dk2"/>
              </a:buClr>
              <a:buSzPct val="100000"/>
              <a:buNone/>
              <a:defRPr sz="3000">
                <a:solidFill>
                  <a:schemeClr val="dk2"/>
                </a:solidFill>
              </a:defRPr>
            </a:lvl2pPr>
            <a:lvl3pPr lvl="2" algn="ctr" rtl="0">
              <a:spcBef>
                <a:spcPts val="0"/>
              </a:spcBef>
              <a:buClr>
                <a:schemeClr val="dk2"/>
              </a:buClr>
              <a:buSzPct val="100000"/>
              <a:buNone/>
              <a:defRPr sz="3000">
                <a:solidFill>
                  <a:schemeClr val="dk2"/>
                </a:solidFill>
              </a:defRPr>
            </a:lvl3pPr>
            <a:lvl4pPr lvl="3" algn="ctr" rtl="0">
              <a:spcBef>
                <a:spcPts val="0"/>
              </a:spcBef>
              <a:buClr>
                <a:schemeClr val="dk2"/>
              </a:buClr>
              <a:buSzPct val="100000"/>
              <a:buNone/>
              <a:defRPr sz="3000">
                <a:solidFill>
                  <a:schemeClr val="dk2"/>
                </a:solidFill>
              </a:defRPr>
            </a:lvl4pPr>
            <a:lvl5pPr lvl="4" algn="ctr" rtl="0">
              <a:spcBef>
                <a:spcPts val="0"/>
              </a:spcBef>
              <a:buClr>
                <a:schemeClr val="dk2"/>
              </a:buClr>
              <a:buSzPct val="100000"/>
              <a:buNone/>
              <a:defRPr sz="3000">
                <a:solidFill>
                  <a:schemeClr val="dk2"/>
                </a:solidFill>
              </a:defRPr>
            </a:lvl5pPr>
            <a:lvl6pPr lvl="5" algn="ctr" rtl="0">
              <a:spcBef>
                <a:spcPts val="0"/>
              </a:spcBef>
              <a:buClr>
                <a:schemeClr val="dk2"/>
              </a:buClr>
              <a:buSzPct val="100000"/>
              <a:buNone/>
              <a:defRPr sz="3000">
                <a:solidFill>
                  <a:schemeClr val="dk2"/>
                </a:solidFill>
              </a:defRPr>
            </a:lvl6pPr>
            <a:lvl7pPr lvl="6" algn="ctr" rtl="0">
              <a:spcBef>
                <a:spcPts val="0"/>
              </a:spcBef>
              <a:buClr>
                <a:schemeClr val="dk2"/>
              </a:buClr>
              <a:buSzPct val="100000"/>
              <a:buNone/>
              <a:defRPr sz="3000">
                <a:solidFill>
                  <a:schemeClr val="dk2"/>
                </a:solidFill>
              </a:defRPr>
            </a:lvl7pPr>
            <a:lvl8pPr lvl="7" algn="ctr" rtl="0">
              <a:spcBef>
                <a:spcPts val="0"/>
              </a:spcBef>
              <a:buClr>
                <a:schemeClr val="dk2"/>
              </a:buClr>
              <a:buSzPct val="100000"/>
              <a:buNone/>
              <a:defRPr sz="3000">
                <a:solidFill>
                  <a:schemeClr val="dk2"/>
                </a:solidFill>
              </a:defRPr>
            </a:lvl8pPr>
            <a:lvl9pPr lvl="8" algn="ctr" rtl="0">
              <a:spcBef>
                <a:spcPts val="0"/>
              </a:spcBef>
              <a:buClr>
                <a:schemeClr val="dk2"/>
              </a:buClr>
              <a:buSzPct val="100000"/>
              <a:buNone/>
              <a:defRPr sz="3000">
                <a:solidFill>
                  <a:schemeClr val="dk2"/>
                </a:solidFill>
              </a:defRPr>
            </a:lvl9pPr>
          </a:lstStyle>
          <a:p>
            <a:endParaRPr/>
          </a:p>
        </p:txBody>
      </p:sp>
      <p:sp>
        <p:nvSpPr>
          <p:cNvPr id="136" name="Shape 136"/>
          <p:cNvSpPr txBox="1">
            <a:spLocks noGrp="1"/>
          </p:cNvSpPr>
          <p:nvPr>
            <p:ph type="sldNum" idx="12"/>
          </p:nvPr>
        </p:nvSpPr>
        <p:spPr>
          <a:xfrm>
            <a:off x="8556791" y="6333133"/>
            <a:ext cx="548700" cy="524800"/>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smtClean="0">
                <a:solidFill>
                  <a:srgbClr val="000000"/>
                </a:solidFill>
                <a:cs typeface="Arial"/>
                <a:sym typeface="Arial"/>
              </a:rPr>
              <a:pPr defTabSz="914400"/>
              <a:t>‹#›</a:t>
            </a:fld>
            <a:endParaRPr lang="en" sz="1400" kern="0">
              <a:solidFill>
                <a:srgbClr val="000000"/>
              </a:solidFill>
              <a:cs typeface="Arial"/>
              <a:sym typeface="Arial"/>
            </a:endParaRPr>
          </a:p>
        </p:txBody>
      </p:sp>
    </p:spTree>
    <p:extLst>
      <p:ext uri="{BB962C8B-B14F-4D97-AF65-F5344CB8AC3E}">
        <p14:creationId xmlns:p14="http://schemas.microsoft.com/office/powerpoint/2010/main" val="29117574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ITLE_3">
    <p:spTree>
      <p:nvGrpSpPr>
        <p:cNvPr id="1" name="Shape 137"/>
        <p:cNvGrpSpPr/>
        <p:nvPr/>
      </p:nvGrpSpPr>
      <p:grpSpPr>
        <a:xfrm>
          <a:off x="0" y="0"/>
          <a:ext cx="0" cy="0"/>
          <a:chOff x="0" y="0"/>
          <a:chExt cx="0" cy="0"/>
        </a:xfrm>
      </p:grpSpPr>
      <p:sp>
        <p:nvSpPr>
          <p:cNvPr id="138" name="Shape 138"/>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lvl="0" algn="ctr" rtl="0">
              <a:spcBef>
                <a:spcPts val="0"/>
              </a:spcBef>
              <a:buClr>
                <a:schemeClr val="lt2"/>
              </a:buClr>
              <a:buNone/>
              <a:defRPr>
                <a:solidFill>
                  <a:schemeClr val="lt2"/>
                </a:solidFill>
              </a:defRPr>
            </a:lvl1pPr>
            <a:lvl2pPr lvl="1" algn="ctr" rtl="0">
              <a:spcBef>
                <a:spcPts val="0"/>
              </a:spcBef>
              <a:buClr>
                <a:schemeClr val="lt2"/>
              </a:buClr>
              <a:buSzPct val="100000"/>
              <a:buNone/>
              <a:defRPr sz="3000">
                <a:solidFill>
                  <a:schemeClr val="lt2"/>
                </a:solidFill>
              </a:defRPr>
            </a:lvl2pPr>
            <a:lvl3pPr lvl="2" algn="ctr" rtl="0">
              <a:spcBef>
                <a:spcPts val="0"/>
              </a:spcBef>
              <a:buClr>
                <a:schemeClr val="lt2"/>
              </a:buClr>
              <a:buSzPct val="100000"/>
              <a:buNone/>
              <a:defRPr sz="3000">
                <a:solidFill>
                  <a:schemeClr val="lt2"/>
                </a:solidFill>
              </a:defRPr>
            </a:lvl3pPr>
            <a:lvl4pPr lvl="3" algn="ctr" rtl="0">
              <a:spcBef>
                <a:spcPts val="0"/>
              </a:spcBef>
              <a:buClr>
                <a:schemeClr val="lt2"/>
              </a:buClr>
              <a:buSzPct val="100000"/>
              <a:buNone/>
              <a:defRPr sz="3000">
                <a:solidFill>
                  <a:schemeClr val="lt2"/>
                </a:solidFill>
              </a:defRPr>
            </a:lvl4pPr>
            <a:lvl5pPr lvl="4" algn="ctr" rtl="0">
              <a:spcBef>
                <a:spcPts val="0"/>
              </a:spcBef>
              <a:buClr>
                <a:schemeClr val="lt2"/>
              </a:buClr>
              <a:buSzPct val="100000"/>
              <a:buNone/>
              <a:defRPr sz="3000">
                <a:solidFill>
                  <a:schemeClr val="lt2"/>
                </a:solidFill>
              </a:defRPr>
            </a:lvl5pPr>
            <a:lvl6pPr lvl="5" algn="ctr" rtl="0">
              <a:spcBef>
                <a:spcPts val="0"/>
              </a:spcBef>
              <a:buClr>
                <a:schemeClr val="lt2"/>
              </a:buClr>
              <a:buSzPct val="100000"/>
              <a:buNone/>
              <a:defRPr sz="3000">
                <a:solidFill>
                  <a:schemeClr val="lt2"/>
                </a:solidFill>
              </a:defRPr>
            </a:lvl6pPr>
            <a:lvl7pPr lvl="6" algn="ctr" rtl="0">
              <a:spcBef>
                <a:spcPts val="0"/>
              </a:spcBef>
              <a:buClr>
                <a:schemeClr val="lt2"/>
              </a:buClr>
              <a:buSzPct val="100000"/>
              <a:buNone/>
              <a:defRPr sz="3000">
                <a:solidFill>
                  <a:schemeClr val="lt2"/>
                </a:solidFill>
              </a:defRPr>
            </a:lvl7pPr>
            <a:lvl8pPr lvl="7" algn="ctr" rtl="0">
              <a:spcBef>
                <a:spcPts val="0"/>
              </a:spcBef>
              <a:buClr>
                <a:schemeClr val="lt2"/>
              </a:buClr>
              <a:buSzPct val="100000"/>
              <a:buNone/>
              <a:defRPr sz="3000">
                <a:solidFill>
                  <a:schemeClr val="lt2"/>
                </a:solidFill>
              </a:defRPr>
            </a:lvl8pPr>
            <a:lvl9pPr lvl="8" algn="ctr" rtl="0">
              <a:spcBef>
                <a:spcPts val="0"/>
              </a:spcBef>
              <a:buClr>
                <a:schemeClr val="lt2"/>
              </a:buClr>
              <a:buSzPct val="100000"/>
              <a:buNone/>
              <a:defRPr sz="3000">
                <a:solidFill>
                  <a:schemeClr val="lt2"/>
                </a:solidFill>
              </a:defRPr>
            </a:lvl9pPr>
          </a:lstStyle>
          <a:p>
            <a:endParaRPr/>
          </a:p>
        </p:txBody>
      </p:sp>
      <p:sp>
        <p:nvSpPr>
          <p:cNvPr id="139" name="Shape 139"/>
          <p:cNvSpPr txBox="1">
            <a:spLocks noGrp="1"/>
          </p:cNvSpPr>
          <p:nvPr>
            <p:ph type="ctrTitle"/>
          </p:nvPr>
        </p:nvSpPr>
        <p:spPr>
          <a:xfrm>
            <a:off x="685800" y="2111123"/>
            <a:ext cx="7772400" cy="1546400"/>
          </a:xfrm>
          <a:prstGeom prst="rect">
            <a:avLst/>
          </a:prstGeom>
        </p:spPr>
        <p:txBody>
          <a:bodyPr lIns="91425" tIns="91425" rIns="91425" bIns="91425" anchor="b"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140" name="Shape 140"/>
          <p:cNvSpPr txBox="1">
            <a:spLocks noGrp="1"/>
          </p:cNvSpPr>
          <p:nvPr>
            <p:ph type="sldNum" idx="12"/>
          </p:nvPr>
        </p:nvSpPr>
        <p:spPr>
          <a:xfrm>
            <a:off x="8556791" y="6333133"/>
            <a:ext cx="548700" cy="524800"/>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smtClean="0">
                <a:solidFill>
                  <a:srgbClr val="000000"/>
                </a:solidFill>
                <a:cs typeface="Arial"/>
                <a:sym typeface="Arial"/>
              </a:rPr>
              <a:pPr defTabSz="914400"/>
              <a:t>‹#›</a:t>
            </a:fld>
            <a:endParaRPr lang="en" sz="1400" kern="0">
              <a:solidFill>
                <a:srgbClr val="000000"/>
              </a:solidFill>
              <a:cs typeface="Arial"/>
              <a:sym typeface="Arial"/>
            </a:endParaRPr>
          </a:p>
        </p:txBody>
      </p:sp>
    </p:spTree>
    <p:extLst>
      <p:ext uri="{BB962C8B-B14F-4D97-AF65-F5344CB8AC3E}">
        <p14:creationId xmlns:p14="http://schemas.microsoft.com/office/powerpoint/2010/main" val="4983896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_4">
    <p:spTree>
      <p:nvGrpSpPr>
        <p:cNvPr id="1" name="Shape 141"/>
        <p:cNvGrpSpPr/>
        <p:nvPr/>
      </p:nvGrpSpPr>
      <p:grpSpPr>
        <a:xfrm>
          <a:off x="0" y="0"/>
          <a:ext cx="0" cy="0"/>
          <a:chOff x="0" y="0"/>
          <a:chExt cx="0" cy="0"/>
        </a:xfrm>
      </p:grpSpPr>
      <p:sp>
        <p:nvSpPr>
          <p:cNvPr id="142" name="Shape 142"/>
          <p:cNvSpPr txBox="1">
            <a:spLocks noGrp="1"/>
          </p:cNvSpPr>
          <p:nvPr>
            <p:ph type="ctrTitle"/>
          </p:nvPr>
        </p:nvSpPr>
        <p:spPr>
          <a:xfrm>
            <a:off x="685800" y="2111123"/>
            <a:ext cx="7772400" cy="1546400"/>
          </a:xfrm>
          <a:prstGeom prst="rect">
            <a:avLst/>
          </a:prstGeom>
        </p:spPr>
        <p:txBody>
          <a:bodyPr lIns="91425" tIns="91425" rIns="91425" bIns="91425" anchor="b"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143" name="Shape 143"/>
          <p:cNvSpPr txBox="1">
            <a:spLocks noGrp="1"/>
          </p:cNvSpPr>
          <p:nvPr>
            <p:ph type="subTitle" idx="1"/>
          </p:nvPr>
        </p:nvSpPr>
        <p:spPr>
          <a:xfrm>
            <a:off x="685800" y="3786737"/>
            <a:ext cx="7772400" cy="1046400"/>
          </a:xfrm>
          <a:prstGeom prst="rect">
            <a:avLst/>
          </a:prstGeom>
        </p:spPr>
        <p:txBody>
          <a:bodyPr lIns="91425" tIns="91425" rIns="91425" bIns="91425" anchor="t" anchorCtr="0"/>
          <a:lstStyle>
            <a:lvl1pPr lvl="0" algn="ctr" rtl="0">
              <a:spcBef>
                <a:spcPts val="0"/>
              </a:spcBef>
              <a:buClr>
                <a:schemeClr val="dk2"/>
              </a:buClr>
              <a:buNone/>
              <a:defRPr>
                <a:solidFill>
                  <a:schemeClr val="dk2"/>
                </a:solidFill>
              </a:defRPr>
            </a:lvl1pPr>
            <a:lvl2pPr lvl="1" algn="ctr" rtl="0">
              <a:spcBef>
                <a:spcPts val="0"/>
              </a:spcBef>
              <a:buClr>
                <a:schemeClr val="dk2"/>
              </a:buClr>
              <a:buSzPct val="100000"/>
              <a:buNone/>
              <a:defRPr sz="3000">
                <a:solidFill>
                  <a:schemeClr val="dk2"/>
                </a:solidFill>
              </a:defRPr>
            </a:lvl2pPr>
            <a:lvl3pPr lvl="2" algn="ctr" rtl="0">
              <a:spcBef>
                <a:spcPts val="0"/>
              </a:spcBef>
              <a:buClr>
                <a:schemeClr val="dk2"/>
              </a:buClr>
              <a:buSzPct val="100000"/>
              <a:buNone/>
              <a:defRPr sz="3000">
                <a:solidFill>
                  <a:schemeClr val="dk2"/>
                </a:solidFill>
              </a:defRPr>
            </a:lvl3pPr>
            <a:lvl4pPr lvl="3" algn="ctr" rtl="0">
              <a:spcBef>
                <a:spcPts val="0"/>
              </a:spcBef>
              <a:buClr>
                <a:schemeClr val="dk2"/>
              </a:buClr>
              <a:buSzPct val="100000"/>
              <a:buNone/>
              <a:defRPr sz="3000">
                <a:solidFill>
                  <a:schemeClr val="dk2"/>
                </a:solidFill>
              </a:defRPr>
            </a:lvl4pPr>
            <a:lvl5pPr lvl="4" algn="ctr" rtl="0">
              <a:spcBef>
                <a:spcPts val="0"/>
              </a:spcBef>
              <a:buClr>
                <a:schemeClr val="dk2"/>
              </a:buClr>
              <a:buSzPct val="100000"/>
              <a:buNone/>
              <a:defRPr sz="3000">
                <a:solidFill>
                  <a:schemeClr val="dk2"/>
                </a:solidFill>
              </a:defRPr>
            </a:lvl5pPr>
            <a:lvl6pPr lvl="5" algn="ctr" rtl="0">
              <a:spcBef>
                <a:spcPts val="0"/>
              </a:spcBef>
              <a:buClr>
                <a:schemeClr val="dk2"/>
              </a:buClr>
              <a:buSzPct val="100000"/>
              <a:buNone/>
              <a:defRPr sz="3000">
                <a:solidFill>
                  <a:schemeClr val="dk2"/>
                </a:solidFill>
              </a:defRPr>
            </a:lvl6pPr>
            <a:lvl7pPr lvl="6" algn="ctr" rtl="0">
              <a:spcBef>
                <a:spcPts val="0"/>
              </a:spcBef>
              <a:buClr>
                <a:schemeClr val="dk2"/>
              </a:buClr>
              <a:buSzPct val="100000"/>
              <a:buNone/>
              <a:defRPr sz="3000">
                <a:solidFill>
                  <a:schemeClr val="dk2"/>
                </a:solidFill>
              </a:defRPr>
            </a:lvl7pPr>
            <a:lvl8pPr lvl="7" algn="ctr" rtl="0">
              <a:spcBef>
                <a:spcPts val="0"/>
              </a:spcBef>
              <a:buClr>
                <a:schemeClr val="dk2"/>
              </a:buClr>
              <a:buSzPct val="100000"/>
              <a:buNone/>
              <a:defRPr sz="3000">
                <a:solidFill>
                  <a:schemeClr val="dk2"/>
                </a:solidFill>
              </a:defRPr>
            </a:lvl8pPr>
            <a:lvl9pPr lvl="8" algn="ctr" rtl="0">
              <a:spcBef>
                <a:spcPts val="0"/>
              </a:spcBef>
              <a:buClr>
                <a:schemeClr val="dk2"/>
              </a:buClr>
              <a:buSzPct val="100000"/>
              <a:buNone/>
              <a:defRPr sz="3000">
                <a:solidFill>
                  <a:schemeClr val="dk2"/>
                </a:solidFill>
              </a:defRPr>
            </a:lvl9pPr>
          </a:lstStyle>
          <a:p>
            <a:endParaRPr/>
          </a:p>
        </p:txBody>
      </p:sp>
      <p:sp>
        <p:nvSpPr>
          <p:cNvPr id="144" name="Shape 144"/>
          <p:cNvSpPr txBox="1">
            <a:spLocks noGrp="1"/>
          </p:cNvSpPr>
          <p:nvPr>
            <p:ph type="sldNum" idx="12"/>
          </p:nvPr>
        </p:nvSpPr>
        <p:spPr>
          <a:xfrm>
            <a:off x="8556791" y="6333133"/>
            <a:ext cx="548700" cy="524800"/>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smtClean="0">
                <a:solidFill>
                  <a:srgbClr val="000000"/>
                </a:solidFill>
                <a:cs typeface="Arial"/>
                <a:sym typeface="Arial"/>
              </a:rPr>
              <a:pPr defTabSz="914400"/>
              <a:t>‹#›</a:t>
            </a:fld>
            <a:endParaRPr lang="en" sz="1400" kern="0">
              <a:solidFill>
                <a:srgbClr val="000000"/>
              </a:solidFill>
              <a:cs typeface="Arial"/>
              <a:sym typeface="Arial"/>
            </a:endParaRPr>
          </a:p>
        </p:txBody>
      </p:sp>
    </p:spTree>
    <p:extLst>
      <p:ext uri="{BB962C8B-B14F-4D97-AF65-F5344CB8AC3E}">
        <p14:creationId xmlns:p14="http://schemas.microsoft.com/office/powerpoint/2010/main" val="795682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5"/>
        <p:cNvGrpSpPr/>
        <p:nvPr/>
      </p:nvGrpSpPr>
      <p:grpSpPr>
        <a:xfrm>
          <a:off x="0" y="0"/>
          <a:ext cx="0" cy="0"/>
          <a:chOff x="0" y="0"/>
          <a:chExt cx="0" cy="0"/>
        </a:xfrm>
      </p:grpSpPr>
      <p:sp>
        <p:nvSpPr>
          <p:cNvPr id="146" name="Shape 146"/>
          <p:cNvSpPr txBox="1">
            <a:spLocks noGrp="1"/>
          </p:cNvSpPr>
          <p:nvPr>
            <p:ph type="sldNum" idx="12"/>
          </p:nvPr>
        </p:nvSpPr>
        <p:spPr>
          <a:xfrm>
            <a:off x="8556791" y="6333133"/>
            <a:ext cx="548700" cy="524800"/>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smtClean="0">
                <a:solidFill>
                  <a:srgbClr val="000000"/>
                </a:solidFill>
                <a:cs typeface="Arial"/>
                <a:sym typeface="Arial"/>
              </a:rPr>
              <a:pPr defTabSz="914400"/>
              <a:t>‹#›</a:t>
            </a:fld>
            <a:endParaRPr lang="en" sz="1400" kern="0">
              <a:solidFill>
                <a:srgbClr val="000000"/>
              </a:solidFill>
              <a:cs typeface="Arial"/>
              <a:sym typeface="Arial"/>
            </a:endParaRPr>
          </a:p>
        </p:txBody>
      </p:sp>
    </p:spTree>
    <p:extLst>
      <p:ext uri="{BB962C8B-B14F-4D97-AF65-F5344CB8AC3E}">
        <p14:creationId xmlns:p14="http://schemas.microsoft.com/office/powerpoint/2010/main" val="13979595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ITLE_ONLY_2">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457200" y="274637"/>
            <a:ext cx="8229600" cy="11432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49" name="Shape 149"/>
          <p:cNvSpPr txBox="1">
            <a:spLocks noGrp="1"/>
          </p:cNvSpPr>
          <p:nvPr>
            <p:ph type="sldNum" idx="12"/>
          </p:nvPr>
        </p:nvSpPr>
        <p:spPr>
          <a:xfrm>
            <a:off x="8556791" y="6333133"/>
            <a:ext cx="548700" cy="524800"/>
          </a:xfrm>
          <a:prstGeom prst="rect">
            <a:avLst/>
          </a:prstGeom>
          <a:noFill/>
          <a:ln>
            <a:noFill/>
          </a:ln>
        </p:spPr>
        <p:txBody>
          <a:bodyPr lIns="91425" tIns="91425" rIns="91425" bIns="91425" anchor="ctr" anchorCtr="0">
            <a:noAutofit/>
          </a:bodyPr>
          <a:lstStyle/>
          <a:p>
            <a:pPr defTabSz="914400"/>
            <a:fld id="{00000000-1234-1234-1234-123412341234}" type="slidenum">
              <a:rPr lang="en" sz="1400" kern="0" smtClean="0">
                <a:solidFill>
                  <a:srgbClr val="000000"/>
                </a:solidFill>
                <a:cs typeface="Arial"/>
                <a:sym typeface="Arial"/>
              </a:rPr>
              <a:pPr defTabSz="914400"/>
              <a:t>‹#›</a:t>
            </a:fld>
            <a:endParaRPr lang="en" sz="1400" kern="0">
              <a:solidFill>
                <a:srgbClr val="000000"/>
              </a:solidFill>
              <a:cs typeface="Arial"/>
              <a:sym typeface="Arial"/>
            </a:endParaRPr>
          </a:p>
        </p:txBody>
      </p:sp>
    </p:spTree>
    <p:extLst>
      <p:ext uri="{BB962C8B-B14F-4D97-AF65-F5344CB8AC3E}">
        <p14:creationId xmlns:p14="http://schemas.microsoft.com/office/powerpoint/2010/main" val="35066437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4" y="2921367"/>
            <a:ext cx="9144001" cy="3936634"/>
          </a:xfrm>
          <a:prstGeom prst="rect">
            <a:avLst/>
          </a:prstGeom>
        </p:spPr>
      </p:pic>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 y="2921366"/>
            <a:ext cx="9144001" cy="3936634"/>
            <a:chOff x="-4" y="2921367"/>
            <a:chExt cx="9144001" cy="3936634"/>
          </a:xfrm>
        </p:grpSpPr>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4" y="2921367"/>
              <a:ext cx="9144001" cy="3936634"/>
            </a:xfrm>
            <a:prstGeom prst="rect">
              <a:avLst/>
            </a:prstGeom>
          </p:spPr>
        </p:pic>
        <p:pic>
          <p:nvPicPr>
            <p:cNvPr id="31" name="Picture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121294" y="6290418"/>
              <a:ext cx="1418254" cy="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TextBox 32"/>
          <p:cNvSpPr txBox="1"/>
          <p:nvPr userDrawn="1"/>
        </p:nvSpPr>
        <p:spPr>
          <a:xfrm>
            <a:off x="4549600" y="6349271"/>
            <a:ext cx="1603407" cy="353943"/>
          </a:xfrm>
          <a:prstGeom prst="rect">
            <a:avLst/>
          </a:prstGeom>
          <a:noFill/>
        </p:spPr>
        <p:txBody>
          <a:bodyPr wrap="square" rtlCol="0">
            <a:spAutoFit/>
          </a:bodyPr>
          <a:lstStyle/>
          <a:p>
            <a:r>
              <a:rPr lang="en-US" sz="850" dirty="0">
                <a:solidFill>
                  <a:prstClr val="black"/>
                </a:solidFill>
                <a:latin typeface="Helvetica Neue" panose="02000503000000020004" pitchFamily="2"/>
                <a:cs typeface="Arial" panose="020B0604020202020204" pitchFamily="34" charset="0"/>
              </a:rPr>
              <a:t>UNITED STATES </a:t>
            </a:r>
            <a:br>
              <a:rPr lang="en-US" sz="850" dirty="0">
                <a:solidFill>
                  <a:prstClr val="black"/>
                </a:solidFill>
                <a:latin typeface="Helvetica Neue" panose="02000503000000020004" pitchFamily="2"/>
                <a:cs typeface="Arial" panose="020B0604020202020204" pitchFamily="34" charset="0"/>
              </a:rPr>
            </a:br>
            <a:r>
              <a:rPr lang="en-US" sz="850" dirty="0">
                <a:solidFill>
                  <a:prstClr val="black"/>
                </a:solidFill>
                <a:latin typeface="Helvetica Neue" panose="02000503000000020004" pitchFamily="2"/>
                <a:cs typeface="Arial" panose="020B0604020202020204" pitchFamily="34" charset="0"/>
              </a:rPr>
              <a:t>DEPARTMENT OF LABOR</a:t>
            </a:r>
          </a:p>
        </p:txBody>
      </p:sp>
      <p:pic>
        <p:nvPicPr>
          <p:cNvPr id="35" name="image.jpg"/>
          <p:cNvPicPr>
            <a:picLocks noChangeAspect="1" noChangeArrowheads="1"/>
          </p:cNvPicPr>
          <p:nvPr userDrawn="1"/>
        </p:nvPicPr>
        <p:blipFill>
          <a:blip r:embed="rId6" cstate="screen">
            <a:extLst>
              <a:ext uri="{28A0092B-C50C-407E-A947-70E740481C1C}">
                <a14:useLocalDpi xmlns:a14="http://schemas.microsoft.com/office/drawing/2010/main"/>
              </a:ext>
            </a:extLst>
          </a:blip>
          <a:stretch>
            <a:fillRect/>
          </a:stretch>
        </p:blipFill>
        <p:spPr bwMode="auto">
          <a:xfrm>
            <a:off x="4085741" y="6288211"/>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 name="Picture 2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867428" y="6339424"/>
            <a:ext cx="1203740" cy="406609"/>
          </a:xfrm>
          <a:prstGeom prst="rect">
            <a:avLst/>
          </a:prstGeom>
        </p:spPr>
      </p:pic>
    </p:spTree>
    <p:extLst>
      <p:ext uri="{BB962C8B-B14F-4D97-AF65-F5344CB8AC3E}">
        <p14:creationId xmlns:p14="http://schemas.microsoft.com/office/powerpoint/2010/main" val="314583721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483258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57955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Spokane">
    <p:spTree>
      <p:nvGrpSpPr>
        <p:cNvPr id="1" name=""/>
        <p:cNvGrpSpPr/>
        <p:nvPr/>
      </p:nvGrpSpPr>
      <p:grpSpPr>
        <a:xfrm>
          <a:off x="0" y="0"/>
          <a:ext cx="0" cy="0"/>
          <a:chOff x="0" y="0"/>
          <a:chExt cx="0" cy="0"/>
        </a:xfrm>
      </p:grpSpPr>
      <p:sp>
        <p:nvSpPr>
          <p:cNvPr id="5" name="Rectangle: Top Corners Rounded 4"/>
          <p:cNvSpPr/>
          <p:nvPr userDrawn="1"/>
        </p:nvSpPr>
        <p:spPr>
          <a:xfrm flipV="1">
            <a:off x="495300" y="-2"/>
            <a:ext cx="2667000" cy="523222"/>
          </a:xfrm>
          <a:prstGeom prst="round2SameRect">
            <a:avLst>
              <a:gd name="adj1" fmla="val 28155"/>
              <a:gd name="adj2" fmla="val 0"/>
            </a:avLst>
          </a:prstGeom>
          <a:gradFill flip="none" rotWithShape="1">
            <a:gsLst>
              <a:gs pos="18000">
                <a:schemeClr val="tx1">
                  <a:alpha val="0"/>
                </a:schemeClr>
              </a:gs>
              <a:gs pos="100000">
                <a:schemeClr val="tx1">
                  <a:alpha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32455"/>
            <a:ext cx="7886700" cy="884850"/>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Box 3"/>
          <p:cNvSpPr txBox="1"/>
          <p:nvPr userDrawn="1"/>
        </p:nvSpPr>
        <p:spPr>
          <a:xfrm>
            <a:off x="628650" y="0"/>
            <a:ext cx="4810125" cy="523220"/>
          </a:xfrm>
          <a:prstGeom prst="rect">
            <a:avLst/>
          </a:prstGeom>
          <a:noFill/>
        </p:spPr>
        <p:txBody>
          <a:bodyPr wrap="square" rtlCol="0">
            <a:spAutoFit/>
            <a:scene3d>
              <a:camera prst="orthographicFront"/>
              <a:lightRig rig="threePt" dir="t">
                <a:rot lat="0" lon="0" rev="11400000"/>
              </a:lightRig>
            </a:scene3d>
            <a:sp3d extrusionH="57150" contourW="12700">
              <a:bevelT w="38100" h="38100" prst="slope"/>
              <a:contourClr>
                <a:schemeClr val="accent4">
                  <a:lumMod val="40000"/>
                  <a:lumOff val="60000"/>
                </a:schemeClr>
              </a:contourClr>
            </a:sp3d>
          </a:bodyPr>
          <a:lstStyle/>
          <a:p>
            <a:r>
              <a:rPr kumimoji="0" lang="en-US" sz="2800" b="1" i="1" u="none" strike="noStrike" kern="1200" cap="none" spc="0" normalizeH="0" baseline="0" noProof="0" dirty="0">
                <a:ln>
                  <a:noFill/>
                </a:ln>
                <a:gradFill flip="none" rotWithShape="1">
                  <a:gsLst>
                    <a:gs pos="18000">
                      <a:srgbClr val="F36B22">
                        <a:lumMod val="67000"/>
                      </a:srgbClr>
                    </a:gs>
                    <a:gs pos="100000">
                      <a:srgbClr val="F36B22">
                        <a:lumMod val="97000"/>
                        <a:lumOff val="3000"/>
                      </a:srgbClr>
                    </a:gs>
                  </a:gsLst>
                  <a:lin ang="16200000" scaled="1"/>
                  <a:tileRect/>
                </a:gradFill>
                <a:effectLst/>
                <a:uLnTx/>
                <a:uFillTx/>
                <a:latin typeface="+mn-lt"/>
                <a:ea typeface="+mj-ea"/>
                <a:cs typeface="+mj-cs"/>
              </a:rPr>
              <a:t>Spokane, WA</a:t>
            </a:r>
            <a:endParaRPr lang="en-US" dirty="0"/>
          </a:p>
        </p:txBody>
      </p:sp>
    </p:spTree>
    <p:extLst>
      <p:ext uri="{BB962C8B-B14F-4D97-AF65-F5344CB8AC3E}">
        <p14:creationId xmlns:p14="http://schemas.microsoft.com/office/powerpoint/2010/main" val="669766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2222144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2035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11407377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35150318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3390286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Where Are You?</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location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5631972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Objectives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90348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Agenda</a:t>
            </a:r>
          </a:p>
        </p:txBody>
      </p:sp>
    </p:spTree>
    <p:extLst>
      <p:ext uri="{BB962C8B-B14F-4D97-AF65-F5344CB8AC3E}">
        <p14:creationId xmlns:p14="http://schemas.microsoft.com/office/powerpoint/2010/main" val="25394299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26000"/>
                  </a:prst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1610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2800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Guidance</a:t>
            </a:r>
          </a:p>
        </p:txBody>
      </p:sp>
    </p:spTree>
    <p:extLst>
      <p:ext uri="{BB962C8B-B14F-4D97-AF65-F5344CB8AC3E}">
        <p14:creationId xmlns:p14="http://schemas.microsoft.com/office/powerpoint/2010/main" val="361707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Where Are You?</a:t>
            </a:r>
          </a:p>
        </p:txBody>
      </p:sp>
      <p:pic>
        <p:nvPicPr>
          <p:cNvPr id="6" name="Picture 5"/>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location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Picture 8"/>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6226949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Implementation Tips</a:t>
            </a:r>
          </a:p>
        </p:txBody>
      </p:sp>
    </p:spTree>
    <p:extLst>
      <p:ext uri="{BB962C8B-B14F-4D97-AF65-F5344CB8AC3E}">
        <p14:creationId xmlns:p14="http://schemas.microsoft.com/office/powerpoint/2010/main" val="12032366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Technical Assistance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1972529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a:lnSpc>
                <a:spcPct val="90000"/>
              </a:lnSpc>
              <a:spcBef>
                <a:spcPct val="0"/>
              </a:spcBef>
            </a:pPr>
            <a:r>
              <a:rPr lang="en-US" sz="1700" i="1" dirty="0">
                <a:solidFill>
                  <a:prstClr val="white">
                    <a:lumMod val="50000"/>
                  </a:prstClr>
                </a:solidFill>
              </a:rPr>
              <a:t>Choose the answer that best reflects you (or your group):</a:t>
            </a:r>
          </a:p>
        </p:txBody>
      </p:sp>
    </p:spTree>
    <p:extLst>
      <p:ext uri="{BB962C8B-B14F-4D97-AF65-F5344CB8AC3E}">
        <p14:creationId xmlns:p14="http://schemas.microsoft.com/office/powerpoint/2010/main" val="32018288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9" name="Picture 18" descr="EDSEALC"/>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638834" y="6270725"/>
            <a:ext cx="502920" cy="502920"/>
          </a:xfrm>
          <a:prstGeom prst="rect">
            <a:avLst/>
          </a:prstGeom>
          <a:noFill/>
          <a:ln>
            <a:noFill/>
          </a:ln>
        </p:spPr>
      </p:pic>
      <p:sp>
        <p:nvSpPr>
          <p:cNvPr id="20" name="TextBox 19"/>
          <p:cNvSpPr txBox="1"/>
          <p:nvPr userDrawn="1"/>
        </p:nvSpPr>
        <p:spPr>
          <a:xfrm>
            <a:off x="2153641" y="6349271"/>
            <a:ext cx="1603407" cy="353943"/>
          </a:xfrm>
          <a:prstGeom prst="rect">
            <a:avLst/>
          </a:prstGeom>
          <a:noFill/>
        </p:spPr>
        <p:txBody>
          <a:bodyPr wrap="square" rtlCol="0">
            <a:spAutoFit/>
          </a:bodyPr>
          <a:lstStyle/>
          <a:p>
            <a:r>
              <a:rPr lang="en-US" sz="850" dirty="0">
                <a:solidFill>
                  <a:prstClr val="black"/>
                </a:solidFill>
                <a:latin typeface="Helvetica Neue" panose="02000503000000020004" pitchFamily="2"/>
                <a:cs typeface="Arial" panose="020B0604020202020204" pitchFamily="34" charset="0"/>
              </a:rPr>
              <a:t>UNITED STATES </a:t>
            </a:r>
            <a:br>
              <a:rPr lang="en-US" sz="850" dirty="0">
                <a:solidFill>
                  <a:prstClr val="black"/>
                </a:solidFill>
                <a:latin typeface="Helvetica Neue" panose="02000503000000020004" pitchFamily="2"/>
                <a:cs typeface="Arial" panose="020B0604020202020204" pitchFamily="34" charset="0"/>
              </a:rPr>
            </a:br>
            <a:r>
              <a:rPr lang="en-US" sz="850" dirty="0">
                <a:solidFill>
                  <a:prstClr val="black"/>
                </a:solidFill>
                <a:latin typeface="Helvetica Neue" panose="02000503000000020004" pitchFamily="2"/>
                <a:cs typeface="Arial" panose="020B0604020202020204" pitchFamily="34" charset="0"/>
              </a:rPr>
              <a:t>DEPARTMENT OF LABOR</a:t>
            </a:r>
          </a:p>
        </p:txBody>
      </p:sp>
      <p:sp>
        <p:nvSpPr>
          <p:cNvPr id="21" name="TextBox 20"/>
          <p:cNvSpPr txBox="1"/>
          <p:nvPr userDrawn="1"/>
        </p:nvSpPr>
        <p:spPr>
          <a:xfrm>
            <a:off x="4103067" y="6339940"/>
            <a:ext cx="1803492" cy="358040"/>
          </a:xfrm>
          <a:prstGeom prst="rect">
            <a:avLst/>
          </a:prstGeom>
          <a:noFill/>
        </p:spPr>
        <p:txBody>
          <a:bodyPr wrap="square" rtlCol="0">
            <a:spAutoFit/>
          </a:bodyPr>
          <a:lstStyle/>
          <a:p>
            <a:r>
              <a:rPr lang="en-US" sz="850" dirty="0">
                <a:solidFill>
                  <a:prstClr val="black"/>
                </a:solidFill>
                <a:latin typeface="Helvetica Neue" panose="02000503000000020004" pitchFamily="2"/>
                <a:cs typeface="Arial" panose="020B0604020202020204" pitchFamily="34" charset="0"/>
              </a:rPr>
              <a:t>UNITED STATES </a:t>
            </a:r>
            <a:br>
              <a:rPr lang="en-US" sz="850" dirty="0">
                <a:solidFill>
                  <a:prstClr val="black"/>
                </a:solidFill>
                <a:latin typeface="Helvetica Neue" panose="02000503000000020004" pitchFamily="2"/>
                <a:cs typeface="Arial" panose="020B0604020202020204" pitchFamily="34" charset="0"/>
              </a:rPr>
            </a:br>
            <a:r>
              <a:rPr lang="en-US" sz="850" dirty="0">
                <a:solidFill>
                  <a:prstClr val="black"/>
                </a:solidFill>
                <a:latin typeface="Helvetica Neue" panose="02000503000000020004" pitchFamily="2"/>
                <a:cs typeface="Arial" panose="020B0604020202020204" pitchFamily="34" charset="0"/>
              </a:rPr>
              <a:t>DEPARTMENT OF EDUCATION</a:t>
            </a:r>
          </a:p>
        </p:txBody>
      </p:sp>
      <p:pic>
        <p:nvPicPr>
          <p:cNvPr id="22" name="image.jpg"/>
          <p:cNvPicPr>
            <a:picLocks noChangeAspect="1" noChangeArrowheads="1"/>
          </p:cNvPicPr>
          <p:nvPr userDrawn="1"/>
        </p:nvPicPr>
        <p:blipFill>
          <a:blip r:embed="rId6" cstate="screen">
            <a:extLst>
              <a:ext uri="{28A0092B-C50C-407E-A947-70E740481C1C}">
                <a14:useLocalDpi xmlns:a14="http://schemas.microsoft.com/office/drawing/2010/main"/>
              </a:ext>
            </a:extLst>
          </a:blip>
          <a:stretch>
            <a:fillRect/>
          </a:stretch>
        </p:blipFill>
        <p:spPr bwMode="auto">
          <a:xfrm>
            <a:off x="1689782" y="6288211"/>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3" name="TextBox 22"/>
          <p:cNvSpPr txBox="1"/>
          <p:nvPr userDrawn="1"/>
        </p:nvSpPr>
        <p:spPr>
          <a:xfrm>
            <a:off x="6334298" y="6298030"/>
            <a:ext cx="1803492" cy="484748"/>
          </a:xfrm>
          <a:prstGeom prst="rect">
            <a:avLst/>
          </a:prstGeom>
          <a:noFill/>
        </p:spPr>
        <p:txBody>
          <a:bodyPr wrap="square" rtlCol="0">
            <a:spAutoFit/>
          </a:bodyPr>
          <a:lstStyle/>
          <a:p>
            <a:r>
              <a:rPr lang="en-US" sz="850" dirty="0">
                <a:solidFill>
                  <a:prstClr val="black"/>
                </a:solidFill>
                <a:latin typeface="Helvetica Neue" panose="02000503000000020004" pitchFamily="2"/>
                <a:cs typeface="Arial" panose="020B0604020202020204" pitchFamily="34" charset="0"/>
              </a:rPr>
              <a:t>UNITED STATES </a:t>
            </a:r>
            <a:br>
              <a:rPr lang="en-US" sz="850" dirty="0">
                <a:solidFill>
                  <a:prstClr val="black"/>
                </a:solidFill>
                <a:latin typeface="Helvetica Neue" panose="02000503000000020004" pitchFamily="2"/>
                <a:cs typeface="Arial" panose="020B0604020202020204" pitchFamily="34" charset="0"/>
              </a:rPr>
            </a:br>
            <a:r>
              <a:rPr lang="en-US" sz="850" dirty="0">
                <a:solidFill>
                  <a:prstClr val="black"/>
                </a:solidFill>
                <a:latin typeface="Helvetica Neue" panose="02000503000000020004" pitchFamily="2"/>
                <a:cs typeface="Arial" panose="020B0604020202020204" pitchFamily="34" charset="0"/>
              </a:rPr>
              <a:t>DEPARTMENT OF HEALTH AND HUMAN SERVICES</a:t>
            </a:r>
          </a:p>
        </p:txBody>
      </p:sp>
      <p:pic>
        <p:nvPicPr>
          <p:cNvPr id="31" name="Picture 30"/>
          <p:cNvPicPr/>
          <p:nvPr userDrawn="1"/>
        </p:nvPicPr>
        <p:blipFill>
          <a:blip r:embed="rId7" cstate="screen">
            <a:extLst>
              <a:ext uri="{28A0092B-C50C-407E-A947-70E740481C1C}">
                <a14:useLocalDpi xmlns:a14="http://schemas.microsoft.com/office/drawing/2010/main"/>
              </a:ext>
            </a:extLst>
          </a:blip>
          <a:stretch>
            <a:fillRect/>
          </a:stretch>
        </p:blipFill>
        <p:spPr bwMode="auto">
          <a:xfrm>
            <a:off x="5863662" y="6274535"/>
            <a:ext cx="502920" cy="502920"/>
          </a:xfrm>
          <a:prstGeom prst="rect">
            <a:avLst/>
          </a:prstGeom>
          <a:noFill/>
          <a:ln>
            <a:noFill/>
          </a:ln>
        </p:spPr>
      </p:pic>
      <p:pic>
        <p:nvPicPr>
          <p:cNvPr id="32" name="Picture 3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867428" y="6339424"/>
            <a:ext cx="1203740" cy="406609"/>
          </a:xfrm>
          <a:prstGeom prst="rect">
            <a:avLst/>
          </a:prstGeom>
        </p:spPr>
      </p:pic>
      <p:pic>
        <p:nvPicPr>
          <p:cNvPr id="33" name="Picture 13"/>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auto">
          <a:xfrm>
            <a:off x="129062" y="6319229"/>
            <a:ext cx="1298523"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1816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39241571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Contact</a:t>
            </a:r>
          </a:p>
        </p:txBody>
      </p:sp>
      <p:pic>
        <p:nvPicPr>
          <p:cNvPr id="5" name="Picture 4"/>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16180239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Any Questions?</a:t>
            </a:r>
          </a:p>
        </p:txBody>
      </p:sp>
      <p:pic>
        <p:nvPicPr>
          <p:cNvPr id="2" name="Picture 1"/>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1596" y="1419159"/>
            <a:ext cx="6089904" cy="4745228"/>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questions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805387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19" name="TextBox 18"/>
          <p:cNvSpPr txBox="1"/>
          <p:nvPr userDrawn="1"/>
        </p:nvSpPr>
        <p:spPr>
          <a:xfrm>
            <a:off x="4294228" y="6339940"/>
            <a:ext cx="1603407" cy="353943"/>
          </a:xfrm>
          <a:prstGeom prst="rect">
            <a:avLst/>
          </a:prstGeom>
          <a:noFill/>
        </p:spPr>
        <p:txBody>
          <a:bodyPr wrap="square" rtlCol="0">
            <a:spAutoFit/>
          </a:bodyPr>
          <a:lstStyle/>
          <a:p>
            <a:r>
              <a:rPr lang="en-US" sz="850" dirty="0">
                <a:solidFill>
                  <a:prstClr val="black"/>
                </a:solidFill>
                <a:latin typeface="Helvetica Neue" panose="02000503000000020004" pitchFamily="2"/>
                <a:cs typeface="Arial" panose="020B0604020202020204" pitchFamily="34" charset="0"/>
              </a:rPr>
              <a:t>UNITED STATES </a:t>
            </a:r>
            <a:br>
              <a:rPr lang="en-US" sz="850" dirty="0">
                <a:solidFill>
                  <a:prstClr val="black"/>
                </a:solidFill>
                <a:latin typeface="Helvetica Neue" panose="02000503000000020004" pitchFamily="2"/>
                <a:cs typeface="Arial" panose="020B0604020202020204" pitchFamily="34" charset="0"/>
              </a:rPr>
            </a:br>
            <a:r>
              <a:rPr lang="en-US" sz="850" dirty="0">
                <a:solidFill>
                  <a:prstClr val="black"/>
                </a:solidFill>
                <a:latin typeface="Helvetica Neue" panose="02000503000000020004" pitchFamily="2"/>
                <a:cs typeface="Arial" panose="020B0604020202020204" pitchFamily="34" charset="0"/>
              </a:rPr>
              <a:t>DEPARTMENT OF LABOR</a:t>
            </a:r>
          </a:p>
        </p:txBody>
      </p:sp>
      <p:pic>
        <p:nvPicPr>
          <p:cNvPr id="21" name="image.jpg"/>
          <p:cNvPicPr>
            <a:picLocks noChangeAspect="1" noChangeArrowheads="1"/>
          </p:cNvPicPr>
          <p:nvPr userDrawn="1"/>
        </p:nvPicPr>
        <p:blipFill>
          <a:blip r:embed="rId7" cstate="screen">
            <a:extLst>
              <a:ext uri="{28A0092B-C50C-407E-A947-70E740481C1C}">
                <a14:useLocalDpi xmlns:a14="http://schemas.microsoft.com/office/drawing/2010/main"/>
              </a:ext>
            </a:extLst>
          </a:blip>
          <a:stretch>
            <a:fillRect/>
          </a:stretch>
        </p:blipFill>
        <p:spPr bwMode="auto">
          <a:xfrm>
            <a:off x="3830369" y="6273400"/>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1" name="Picture 30"/>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858098" y="6292771"/>
            <a:ext cx="1203740" cy="406609"/>
          </a:xfrm>
          <a:prstGeom prst="rect">
            <a:avLst/>
          </a:prstGeom>
        </p:spPr>
      </p:pic>
      <p:pic>
        <p:nvPicPr>
          <p:cNvPr id="32" name="Picture 13"/>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auto">
          <a:xfrm>
            <a:off x="129062" y="6319229"/>
            <a:ext cx="1298523"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8607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730354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4" name="Picture 13" descr="EDSEALC"/>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571787" y="6270725"/>
            <a:ext cx="502920" cy="502920"/>
          </a:xfrm>
          <a:prstGeom prst="rect">
            <a:avLst/>
          </a:prstGeom>
          <a:noFill/>
          <a:ln>
            <a:noFill/>
          </a:ln>
        </p:spPr>
      </p:pic>
      <p:sp>
        <p:nvSpPr>
          <p:cNvPr id="15" name="TextBox 14"/>
          <p:cNvSpPr txBox="1"/>
          <p:nvPr userDrawn="1"/>
        </p:nvSpPr>
        <p:spPr>
          <a:xfrm>
            <a:off x="2060312" y="6339940"/>
            <a:ext cx="1603407" cy="353943"/>
          </a:xfrm>
          <a:prstGeom prst="rect">
            <a:avLst/>
          </a:prstGeom>
          <a:noFill/>
        </p:spPr>
        <p:txBody>
          <a:bodyPr wrap="square" rtlCol="0">
            <a:spAutoFit/>
          </a:bodyPr>
          <a:lstStyle/>
          <a:p>
            <a:r>
              <a:rPr lang="en-US" sz="850" dirty="0">
                <a:solidFill>
                  <a:prstClr val="black"/>
                </a:solidFill>
                <a:latin typeface="Helvetica Neue" panose="02000503000000020004" pitchFamily="2"/>
                <a:cs typeface="Arial" panose="020B0604020202020204" pitchFamily="34" charset="0"/>
              </a:rPr>
              <a:t>UNITED STATES </a:t>
            </a:r>
            <a:br>
              <a:rPr lang="en-US" sz="850" dirty="0">
                <a:solidFill>
                  <a:prstClr val="black"/>
                </a:solidFill>
                <a:latin typeface="Helvetica Neue" panose="02000503000000020004" pitchFamily="2"/>
                <a:cs typeface="Arial" panose="020B0604020202020204" pitchFamily="34" charset="0"/>
              </a:rPr>
            </a:br>
            <a:r>
              <a:rPr lang="en-US" sz="850" dirty="0">
                <a:solidFill>
                  <a:prstClr val="black"/>
                </a:solidFill>
                <a:latin typeface="Helvetica Neue" panose="02000503000000020004" pitchFamily="2"/>
                <a:cs typeface="Arial" panose="020B0604020202020204" pitchFamily="34" charset="0"/>
              </a:rPr>
              <a:t>DEPARTMENT OF LABOR</a:t>
            </a:r>
          </a:p>
        </p:txBody>
      </p:sp>
      <p:sp>
        <p:nvSpPr>
          <p:cNvPr id="16" name="TextBox 15"/>
          <p:cNvSpPr txBox="1"/>
          <p:nvPr userDrawn="1"/>
        </p:nvSpPr>
        <p:spPr>
          <a:xfrm>
            <a:off x="4053853" y="6339940"/>
            <a:ext cx="1803492" cy="358040"/>
          </a:xfrm>
          <a:prstGeom prst="rect">
            <a:avLst/>
          </a:prstGeom>
          <a:noFill/>
        </p:spPr>
        <p:txBody>
          <a:bodyPr wrap="square" rtlCol="0">
            <a:spAutoFit/>
          </a:bodyPr>
          <a:lstStyle/>
          <a:p>
            <a:r>
              <a:rPr lang="en-US" sz="850" dirty="0">
                <a:solidFill>
                  <a:prstClr val="black"/>
                </a:solidFill>
                <a:latin typeface="Helvetica Neue" panose="02000503000000020004" pitchFamily="2"/>
                <a:cs typeface="Arial" panose="020B0604020202020204" pitchFamily="34" charset="0"/>
              </a:rPr>
              <a:t>UNITED STATES </a:t>
            </a:r>
            <a:br>
              <a:rPr lang="en-US" sz="850" dirty="0">
                <a:solidFill>
                  <a:prstClr val="black"/>
                </a:solidFill>
                <a:latin typeface="Helvetica Neue" panose="02000503000000020004" pitchFamily="2"/>
                <a:cs typeface="Arial" panose="020B0604020202020204" pitchFamily="34" charset="0"/>
              </a:rPr>
            </a:br>
            <a:r>
              <a:rPr lang="en-US" sz="850" dirty="0">
                <a:solidFill>
                  <a:prstClr val="black"/>
                </a:solidFill>
                <a:latin typeface="Helvetica Neue" panose="02000503000000020004" pitchFamily="2"/>
                <a:cs typeface="Arial" panose="020B0604020202020204" pitchFamily="34" charset="0"/>
              </a:rPr>
              <a:t>DEPARTMENT OF EDUCATION</a:t>
            </a:r>
          </a:p>
        </p:txBody>
      </p:sp>
      <p:pic>
        <p:nvPicPr>
          <p:cNvPr id="17" name="image.jpg"/>
          <p:cNvPicPr>
            <a:picLocks noChangeAspect="1" noChangeArrowheads="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1596453" y="6273400"/>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8" name="TextBox 17"/>
          <p:cNvSpPr txBox="1"/>
          <p:nvPr userDrawn="1"/>
        </p:nvSpPr>
        <p:spPr>
          <a:xfrm>
            <a:off x="6296955" y="6288699"/>
            <a:ext cx="1803492" cy="484748"/>
          </a:xfrm>
          <a:prstGeom prst="rect">
            <a:avLst/>
          </a:prstGeom>
          <a:noFill/>
        </p:spPr>
        <p:txBody>
          <a:bodyPr wrap="square" rtlCol="0">
            <a:spAutoFit/>
          </a:bodyPr>
          <a:lstStyle/>
          <a:p>
            <a:r>
              <a:rPr lang="en-US" sz="850" dirty="0">
                <a:solidFill>
                  <a:prstClr val="black"/>
                </a:solidFill>
                <a:latin typeface="Helvetica Neue" panose="02000503000000020004" pitchFamily="2"/>
                <a:cs typeface="Arial" panose="020B0604020202020204" pitchFamily="34" charset="0"/>
              </a:rPr>
              <a:t>UNITED STATES </a:t>
            </a:r>
            <a:br>
              <a:rPr lang="en-US" sz="850" dirty="0">
                <a:solidFill>
                  <a:prstClr val="black"/>
                </a:solidFill>
                <a:latin typeface="Helvetica Neue" panose="02000503000000020004" pitchFamily="2"/>
                <a:cs typeface="Arial" panose="020B0604020202020204" pitchFamily="34" charset="0"/>
              </a:rPr>
            </a:br>
            <a:r>
              <a:rPr lang="en-US" sz="850" dirty="0">
                <a:solidFill>
                  <a:prstClr val="black"/>
                </a:solidFill>
                <a:latin typeface="Helvetica Neue" panose="02000503000000020004" pitchFamily="2"/>
                <a:cs typeface="Arial" panose="020B0604020202020204" pitchFamily="34" charset="0"/>
              </a:rPr>
              <a:t>DEPARTMENT OF HEALTH AND HUMAN SERVICES</a:t>
            </a:r>
          </a:p>
        </p:txBody>
      </p:sp>
      <p:pic>
        <p:nvPicPr>
          <p:cNvPr id="19" name="Picture 18"/>
          <p:cNvPicPr/>
          <p:nvPr userDrawn="1"/>
        </p:nvPicPr>
        <p:blipFill>
          <a:blip r:embed="rId6" cstate="screen">
            <a:extLst>
              <a:ext uri="{28A0092B-C50C-407E-A947-70E740481C1C}">
                <a14:useLocalDpi xmlns:a14="http://schemas.microsoft.com/office/drawing/2010/main"/>
              </a:ext>
            </a:extLst>
          </a:blip>
          <a:stretch>
            <a:fillRect/>
          </a:stretch>
        </p:blipFill>
        <p:spPr bwMode="auto">
          <a:xfrm>
            <a:off x="5844981" y="6274535"/>
            <a:ext cx="502920" cy="502920"/>
          </a:xfrm>
          <a:prstGeom prst="rect">
            <a:avLst/>
          </a:prstGeom>
          <a:noFill/>
          <a:ln>
            <a:noFill/>
          </a:ln>
        </p:spPr>
      </p:pic>
      <p:pic>
        <p:nvPicPr>
          <p:cNvPr id="20" name="Picture 19"/>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858098" y="6292771"/>
            <a:ext cx="1203740" cy="406609"/>
          </a:xfrm>
          <a:prstGeom prst="rect">
            <a:avLst/>
          </a:prstGeom>
        </p:spPr>
      </p:pic>
      <p:pic>
        <p:nvPicPr>
          <p:cNvPr id="21" name="Picture 1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auto">
          <a:xfrm>
            <a:off x="129062" y="6319229"/>
            <a:ext cx="1298523"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37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Objectives</a:t>
            </a:r>
          </a:p>
        </p:txBody>
      </p:sp>
      <p:pic>
        <p:nvPicPr>
          <p:cNvPr id="6" name="Picture 5"/>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29793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38169723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4" y="2921367"/>
            <a:ext cx="9144001" cy="3936634"/>
          </a:xfrm>
          <a:prstGeom prst="rect">
            <a:avLst/>
          </a:prstGeom>
        </p:spPr>
      </p:pic>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1" y="2921366"/>
            <a:ext cx="9144001" cy="3936634"/>
            <a:chOff x="-4" y="2921367"/>
            <a:chExt cx="9144001" cy="3936634"/>
          </a:xfrm>
        </p:grpSpPr>
        <p:pic>
          <p:nvPicPr>
            <p:cNvPr id="30" name="Picture 2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4" y="2921367"/>
              <a:ext cx="9144001" cy="3936634"/>
            </a:xfrm>
            <a:prstGeom prst="rect">
              <a:avLst/>
            </a:prstGeom>
          </p:spPr>
        </p:pic>
        <p:pic>
          <p:nvPicPr>
            <p:cNvPr id="31" name="Picture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121294" y="6290418"/>
              <a:ext cx="1418254" cy="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TextBox 32"/>
          <p:cNvSpPr txBox="1"/>
          <p:nvPr userDrawn="1"/>
        </p:nvSpPr>
        <p:spPr>
          <a:xfrm>
            <a:off x="4619050" y="6349271"/>
            <a:ext cx="1603407" cy="353943"/>
          </a:xfrm>
          <a:prstGeom prst="rect">
            <a:avLst/>
          </a:prstGeom>
          <a:noFill/>
        </p:spPr>
        <p:txBody>
          <a:bodyPr wrap="square" rtlCol="0">
            <a:spAutoFit/>
          </a:bodyPr>
          <a:lstStyle/>
          <a:p>
            <a:r>
              <a:rPr lang="en-US" sz="850" dirty="0">
                <a:solidFill>
                  <a:prstClr val="black"/>
                </a:solidFill>
                <a:latin typeface="Helvetica Neue" panose="02000503000000020004" pitchFamily="2"/>
                <a:cs typeface="Arial" panose="020B0604020202020204" pitchFamily="34" charset="0"/>
              </a:rPr>
              <a:t>UNITED STATES </a:t>
            </a:r>
            <a:br>
              <a:rPr lang="en-US" sz="850" dirty="0">
                <a:solidFill>
                  <a:prstClr val="black"/>
                </a:solidFill>
                <a:latin typeface="Helvetica Neue" panose="02000503000000020004" pitchFamily="2"/>
                <a:cs typeface="Arial" panose="020B0604020202020204" pitchFamily="34" charset="0"/>
              </a:rPr>
            </a:br>
            <a:r>
              <a:rPr lang="en-US" sz="850" dirty="0">
                <a:solidFill>
                  <a:prstClr val="black"/>
                </a:solidFill>
                <a:latin typeface="Helvetica Neue" panose="02000503000000020004" pitchFamily="2"/>
                <a:cs typeface="Arial" panose="020B0604020202020204" pitchFamily="34" charset="0"/>
              </a:rPr>
              <a:t>DEPARTMENT OF LABOR</a:t>
            </a:r>
          </a:p>
        </p:txBody>
      </p:sp>
      <p:pic>
        <p:nvPicPr>
          <p:cNvPr id="35" name="image.jpg"/>
          <p:cNvPicPr>
            <a:picLocks noChangeAspect="1" noChangeArrowheads="1"/>
          </p:cNvPicPr>
          <p:nvPr userDrawn="1"/>
        </p:nvPicPr>
        <p:blipFill>
          <a:blip r:embed="rId6" cstate="screen">
            <a:extLst>
              <a:ext uri="{28A0092B-C50C-407E-A947-70E740481C1C}">
                <a14:useLocalDpi xmlns:a14="http://schemas.microsoft.com/office/drawing/2010/main"/>
              </a:ext>
            </a:extLst>
          </a:blip>
          <a:stretch>
            <a:fillRect/>
          </a:stretch>
        </p:blipFill>
        <p:spPr bwMode="auto">
          <a:xfrm>
            <a:off x="4155191" y="6288211"/>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7" name="Picture 2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867428" y="6339424"/>
            <a:ext cx="1203740" cy="406609"/>
          </a:xfrm>
          <a:prstGeom prst="rect">
            <a:avLst/>
          </a:prstGeom>
        </p:spPr>
      </p:pic>
    </p:spTree>
    <p:extLst>
      <p:ext uri="{BB962C8B-B14F-4D97-AF65-F5344CB8AC3E}">
        <p14:creationId xmlns:p14="http://schemas.microsoft.com/office/powerpoint/2010/main" val="35452788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046676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61123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12733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7803165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41452552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23458310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Where Are You?</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location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112952421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Objectives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6103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 Id="rId30"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28.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2.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4.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theme" Target="../theme/theme5.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image" Target="../media/image33.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image" Target="../media/image32.png"/><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image" Target="../media/image35.pn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image" Target="../media/image31.png"/><Relationship Id="rId30" Type="http://schemas.openxmlformats.org/officeDocument/2006/relationships/image" Target="../media/image3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image" Target="../media/image41.png"/><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theme" Target="../theme/theme6.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29" Type="http://schemas.openxmlformats.org/officeDocument/2006/relationships/image" Target="../media/image4.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image" Target="../media/image3.png"/><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image" Target="../media/image42.png"/><Relationship Id="rId30" Type="http://schemas.openxmlformats.org/officeDocument/2006/relationships/image" Target="../media/image3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31" name="TextBox 30"/>
          <p:cNvSpPr txBox="1"/>
          <p:nvPr userDrawn="1"/>
        </p:nvSpPr>
        <p:spPr>
          <a:xfrm>
            <a:off x="4606743" y="6348053"/>
            <a:ext cx="1603407"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pic>
        <p:nvPicPr>
          <p:cNvPr id="33" name="image.jpg"/>
          <p:cNvPicPr>
            <a:picLocks noChangeAspect="1" noChangeArrowheads="1"/>
          </p:cNvPicPr>
          <p:nvPr userDrawn="1"/>
        </p:nvPicPr>
        <p:blipFill>
          <a:blip r:embed="rId28" cstate="screen">
            <a:extLst>
              <a:ext uri="{28A0092B-C50C-407E-A947-70E740481C1C}">
                <a14:useLocalDpi xmlns:a14="http://schemas.microsoft.com/office/drawing/2010/main"/>
              </a:ext>
            </a:extLst>
          </a:blip>
          <a:stretch>
            <a:fillRect/>
          </a:stretch>
        </p:blipFill>
        <p:spPr bwMode="auto">
          <a:xfrm>
            <a:off x="4142884" y="6281513"/>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0" name="Picture 19"/>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7858098" y="6292771"/>
            <a:ext cx="1203740" cy="406609"/>
          </a:xfrm>
          <a:prstGeom prst="rect">
            <a:avLst/>
          </a:prstGeom>
        </p:spPr>
      </p:pic>
      <p:pic>
        <p:nvPicPr>
          <p:cNvPr id="21" name="Picture 13"/>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bwMode="auto">
          <a:xfrm>
            <a:off x="129062" y="6319229"/>
            <a:ext cx="1298523"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937397"/>
      </p:ext>
    </p:extLst>
  </p:cSld>
  <p:clrMap bg1="lt1" tx1="dk1" bg2="lt2" tx2="dk2" accent1="accent1" accent2="accent2" accent3="accent3" accent4="accent4" accent5="accent5" accent6="accent6" hlink="hlink" folHlink="folHlink"/>
  <p:sldLayoutIdLst>
    <p:sldLayoutId id="2147483676" r:id="rId1"/>
    <p:sldLayoutId id="2147483663" r:id="rId2"/>
    <p:sldLayoutId id="2147483662" r:id="rId3"/>
    <p:sldLayoutId id="2147483664" r:id="rId4"/>
    <p:sldLayoutId id="2147483684" r:id="rId5"/>
    <p:sldLayoutId id="2147483679" r:id="rId6"/>
    <p:sldLayoutId id="2147483681" r:id="rId7"/>
    <p:sldLayoutId id="2147483682" r:id="rId8"/>
    <p:sldLayoutId id="2147483683" r:id="rId9"/>
    <p:sldLayoutId id="2147483677" r:id="rId10"/>
    <p:sldLayoutId id="2147483687" r:id="rId11"/>
    <p:sldLayoutId id="2147483688" r:id="rId12"/>
    <p:sldLayoutId id="2147483689" r:id="rId13"/>
    <p:sldLayoutId id="2147483690" r:id="rId14"/>
    <p:sldLayoutId id="2147483691" r:id="rId15"/>
    <p:sldLayoutId id="2147483692" r:id="rId16"/>
    <p:sldLayoutId id="2147483685" r:id="rId17"/>
    <p:sldLayoutId id="2147483686" r:id="rId18"/>
    <p:sldLayoutId id="2147483693" r:id="rId19"/>
    <p:sldLayoutId id="2147483678" r:id="rId20"/>
    <p:sldLayoutId id="2147483680" r:id="rId21"/>
    <p:sldLayoutId id="2147483666" r:id="rId22"/>
    <p:sldLayoutId id="2147483667" r:id="rId23"/>
    <p:sldLayoutId id="2147483674" r:id="rId24"/>
  </p:sldLayoutIdLst>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593367"/>
            <a:ext cx="8520600" cy="7636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536633"/>
            <a:ext cx="85206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6217621"/>
            <a:ext cx="548700" cy="524800"/>
          </a:xfrm>
          <a:prstGeom prst="rect">
            <a:avLst/>
          </a:prstGeom>
          <a:noFill/>
          <a:ln>
            <a:noFill/>
          </a:ln>
        </p:spPr>
        <p:txBody>
          <a:bodyPr lIns="91425" tIns="91425" rIns="91425" bIns="91425" anchor="ctr" anchorCtr="0">
            <a:noAutofit/>
          </a:bodyPr>
          <a:lstStyle/>
          <a:p>
            <a:pPr algn="r" defTabSz="914400"/>
            <a:fld id="{00000000-1234-1234-1234-123412341234}" type="slidenum">
              <a:rPr lang="en" sz="1000" kern="0" smtClean="0">
                <a:solidFill>
                  <a:srgbClr val="44546A"/>
                </a:solidFill>
                <a:cs typeface="Arial"/>
                <a:sym typeface="Arial"/>
              </a:rPr>
              <a:pPr algn="r" defTabSz="914400"/>
              <a:t>‹#›</a:t>
            </a:fld>
            <a:endParaRPr lang="en" sz="1000" kern="0">
              <a:solidFill>
                <a:srgbClr val="44546A"/>
              </a:solidFill>
              <a:cs typeface="Arial"/>
              <a:sym typeface="Arial"/>
            </a:endParaRPr>
          </a:p>
        </p:txBody>
      </p:sp>
      <p:pic>
        <p:nvPicPr>
          <p:cNvPr id="9" name="Shape 9"/>
          <p:cNvPicPr preferRelativeResize="0"/>
          <p:nvPr/>
        </p:nvPicPr>
        <p:blipFill>
          <a:blip r:embed="rId12">
            <a:alphaModFix/>
          </a:blip>
          <a:stretch>
            <a:fillRect/>
          </a:stretch>
        </p:blipFill>
        <p:spPr>
          <a:xfrm>
            <a:off x="379875" y="6169900"/>
            <a:ext cx="2152650" cy="457200"/>
          </a:xfrm>
          <a:prstGeom prst="rect">
            <a:avLst/>
          </a:prstGeom>
          <a:noFill/>
          <a:ln>
            <a:noFill/>
          </a:ln>
        </p:spPr>
      </p:pic>
    </p:spTree>
    <p:extLst>
      <p:ext uri="{BB962C8B-B14F-4D97-AF65-F5344CB8AC3E}">
        <p14:creationId xmlns:p14="http://schemas.microsoft.com/office/powerpoint/2010/main" val="3928196976"/>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1111550" y="1803400"/>
            <a:ext cx="7575300" cy="4967600"/>
          </a:xfrm>
          <a:prstGeom prst="rect">
            <a:avLst/>
          </a:prstGeom>
          <a:noFill/>
          <a:ln>
            <a:noFill/>
          </a:ln>
        </p:spPr>
        <p:txBody>
          <a:bodyPr lIns="91425" tIns="91425" rIns="91425" bIns="91425" anchor="t" anchorCtr="0"/>
          <a:lstStyle>
            <a:lvl1pPr lvl="0" rtl="0">
              <a:spcBef>
                <a:spcPts val="600"/>
              </a:spcBef>
              <a:buSzPct val="100000"/>
              <a:buFont typeface="Source Sans Pro"/>
              <a:buChar char="➔"/>
              <a:defRPr sz="3000">
                <a:latin typeface="Source Sans Pro"/>
                <a:ea typeface="Source Sans Pro"/>
                <a:cs typeface="Source Sans Pro"/>
                <a:sym typeface="Source Sans Pro"/>
              </a:defRPr>
            </a:lvl1pPr>
            <a:lvl2pPr lvl="1" rtl="0">
              <a:spcBef>
                <a:spcPts val="480"/>
              </a:spcBef>
              <a:buSzPct val="100000"/>
              <a:buFont typeface="Source Sans Pro"/>
              <a:buChar char="◆"/>
              <a:defRPr sz="2400">
                <a:latin typeface="Source Sans Pro"/>
                <a:ea typeface="Source Sans Pro"/>
                <a:cs typeface="Source Sans Pro"/>
                <a:sym typeface="Source Sans Pro"/>
              </a:defRPr>
            </a:lvl2pPr>
            <a:lvl3pPr lvl="2" rtl="0">
              <a:spcBef>
                <a:spcPts val="480"/>
              </a:spcBef>
              <a:buSzPct val="100000"/>
              <a:buFont typeface="Source Sans Pro"/>
              <a:buChar char="●"/>
              <a:defRPr sz="2400">
                <a:latin typeface="Source Sans Pro"/>
                <a:ea typeface="Source Sans Pro"/>
                <a:cs typeface="Source Sans Pro"/>
                <a:sym typeface="Source Sans Pro"/>
              </a:defRPr>
            </a:lvl3pPr>
            <a:lvl4pPr lvl="3" rtl="0">
              <a:spcBef>
                <a:spcPts val="360"/>
              </a:spcBef>
              <a:buSzPct val="100000"/>
              <a:buFont typeface="Source Sans Pro"/>
              <a:buChar char="○"/>
              <a:defRPr sz="1800">
                <a:latin typeface="Source Sans Pro"/>
                <a:ea typeface="Source Sans Pro"/>
                <a:cs typeface="Source Sans Pro"/>
                <a:sym typeface="Source Sans Pro"/>
              </a:defRPr>
            </a:lvl4pPr>
            <a:lvl5pPr lvl="4" rtl="0">
              <a:spcBef>
                <a:spcPts val="360"/>
              </a:spcBef>
              <a:buSzPct val="100000"/>
              <a:buFont typeface="Source Sans Pro"/>
              <a:buChar char="◆"/>
              <a:defRPr sz="1800">
                <a:latin typeface="Source Sans Pro"/>
                <a:ea typeface="Source Sans Pro"/>
                <a:cs typeface="Source Sans Pro"/>
                <a:sym typeface="Source Sans Pro"/>
              </a:defRPr>
            </a:lvl5pPr>
            <a:lvl6pPr lvl="5" rtl="0">
              <a:spcBef>
                <a:spcPts val="360"/>
              </a:spcBef>
              <a:buSzPct val="100000"/>
              <a:buFont typeface="Source Sans Pro"/>
              <a:buChar char="●"/>
              <a:defRPr sz="1800">
                <a:latin typeface="Source Sans Pro"/>
                <a:ea typeface="Source Sans Pro"/>
                <a:cs typeface="Source Sans Pro"/>
                <a:sym typeface="Source Sans Pro"/>
              </a:defRPr>
            </a:lvl6pPr>
            <a:lvl7pPr lvl="6" rtl="0">
              <a:spcBef>
                <a:spcPts val="360"/>
              </a:spcBef>
              <a:buSzPct val="100000"/>
              <a:buFont typeface="Source Sans Pro"/>
              <a:buChar char="○"/>
              <a:defRPr sz="1800">
                <a:latin typeface="Source Sans Pro"/>
                <a:ea typeface="Source Sans Pro"/>
                <a:cs typeface="Source Sans Pro"/>
                <a:sym typeface="Source Sans Pro"/>
              </a:defRPr>
            </a:lvl7pPr>
            <a:lvl8pPr lvl="7" rtl="0">
              <a:spcBef>
                <a:spcPts val="360"/>
              </a:spcBef>
              <a:buSzPct val="100000"/>
              <a:buFont typeface="Source Sans Pro"/>
              <a:buChar char="◆"/>
              <a:defRPr sz="1800">
                <a:latin typeface="Source Sans Pro"/>
                <a:ea typeface="Source Sans Pro"/>
                <a:cs typeface="Source Sans Pro"/>
                <a:sym typeface="Source Sans Pro"/>
              </a:defRPr>
            </a:lvl8pPr>
            <a:lvl9pPr lvl="8" rtl="0">
              <a:spcBef>
                <a:spcPts val="360"/>
              </a:spcBef>
              <a:buSzPct val="100000"/>
              <a:buFont typeface="Source Sans Pro"/>
              <a:buChar char="●"/>
              <a:defRPr sz="1800">
                <a:latin typeface="Source Sans Pro"/>
                <a:ea typeface="Source Sans Pro"/>
                <a:cs typeface="Source Sans Pro"/>
                <a:sym typeface="Source Sans Pro"/>
              </a:defRPr>
            </a:lvl9pPr>
          </a:lstStyle>
          <a:p>
            <a:endParaRPr/>
          </a:p>
        </p:txBody>
      </p:sp>
      <p:sp>
        <p:nvSpPr>
          <p:cNvPr id="152" name="Shape 152"/>
          <p:cNvSpPr txBox="1">
            <a:spLocks noGrp="1"/>
          </p:cNvSpPr>
          <p:nvPr>
            <p:ph type="title"/>
          </p:nvPr>
        </p:nvSpPr>
        <p:spPr>
          <a:xfrm>
            <a:off x="457200" y="477837"/>
            <a:ext cx="8229600" cy="1143200"/>
          </a:xfrm>
          <a:prstGeom prst="rect">
            <a:avLst/>
          </a:prstGeom>
          <a:noFill/>
          <a:ln>
            <a:noFill/>
          </a:ln>
        </p:spPr>
        <p:txBody>
          <a:bodyPr lIns="91425" tIns="91425" rIns="91425" bIns="91425" anchor="b" anchorCtr="0"/>
          <a:lstStyle>
            <a:lvl1pPr lvl="0" rtl="0">
              <a:spcBef>
                <a:spcPts val="0"/>
              </a:spcBef>
              <a:buClr>
                <a:srgbClr val="399FD3"/>
              </a:buClr>
              <a:buSzPct val="100000"/>
              <a:buFont typeface="Source Sans Pro"/>
              <a:buNone/>
              <a:defRPr sz="3600" b="1">
                <a:solidFill>
                  <a:srgbClr val="399FD3"/>
                </a:solidFill>
                <a:latin typeface="Source Sans Pro"/>
                <a:ea typeface="Source Sans Pro"/>
                <a:cs typeface="Source Sans Pro"/>
                <a:sym typeface="Source Sans Pro"/>
              </a:defRPr>
            </a:lvl1pPr>
            <a:lvl2pPr lvl="1" rtl="0">
              <a:spcBef>
                <a:spcPts val="0"/>
              </a:spcBef>
              <a:buClr>
                <a:schemeClr val="dk1"/>
              </a:buClr>
              <a:buSzPct val="100000"/>
              <a:buNone/>
              <a:defRPr sz="3600" b="1">
                <a:solidFill>
                  <a:schemeClr val="dk1"/>
                </a:solidFill>
              </a:defRPr>
            </a:lvl2pPr>
            <a:lvl3pPr lvl="2" rtl="0">
              <a:spcBef>
                <a:spcPts val="0"/>
              </a:spcBef>
              <a:buClr>
                <a:schemeClr val="dk1"/>
              </a:buClr>
              <a:buSzPct val="100000"/>
              <a:buNone/>
              <a:defRPr sz="3600" b="1">
                <a:solidFill>
                  <a:schemeClr val="dk1"/>
                </a:solidFill>
              </a:defRPr>
            </a:lvl3pPr>
            <a:lvl4pPr lvl="3" rtl="0">
              <a:spcBef>
                <a:spcPts val="0"/>
              </a:spcBef>
              <a:buClr>
                <a:schemeClr val="dk1"/>
              </a:buClr>
              <a:buSzPct val="100000"/>
              <a:buNone/>
              <a:defRPr sz="3600" b="1">
                <a:solidFill>
                  <a:schemeClr val="dk1"/>
                </a:solidFill>
              </a:defRPr>
            </a:lvl4pPr>
            <a:lvl5pPr lvl="4" rtl="0">
              <a:spcBef>
                <a:spcPts val="0"/>
              </a:spcBef>
              <a:buClr>
                <a:schemeClr val="dk1"/>
              </a:buClr>
              <a:buSzPct val="100000"/>
              <a:buNone/>
              <a:defRPr sz="3600" b="1">
                <a:solidFill>
                  <a:schemeClr val="dk1"/>
                </a:solidFill>
              </a:defRPr>
            </a:lvl5pPr>
            <a:lvl6pPr lvl="5" rtl="0">
              <a:spcBef>
                <a:spcPts val="0"/>
              </a:spcBef>
              <a:buClr>
                <a:schemeClr val="dk1"/>
              </a:buClr>
              <a:buSzPct val="100000"/>
              <a:buNone/>
              <a:defRPr sz="3600" b="1">
                <a:solidFill>
                  <a:schemeClr val="dk1"/>
                </a:solidFill>
              </a:defRPr>
            </a:lvl6pPr>
            <a:lvl7pPr lvl="6" rtl="0">
              <a:spcBef>
                <a:spcPts val="0"/>
              </a:spcBef>
              <a:buClr>
                <a:schemeClr val="dk1"/>
              </a:buClr>
              <a:buSzPct val="100000"/>
              <a:buNone/>
              <a:defRPr sz="3600" b="1">
                <a:solidFill>
                  <a:schemeClr val="dk1"/>
                </a:solidFill>
              </a:defRPr>
            </a:lvl7pPr>
            <a:lvl8pPr lvl="7" rtl="0">
              <a:spcBef>
                <a:spcPts val="0"/>
              </a:spcBef>
              <a:buClr>
                <a:schemeClr val="dk1"/>
              </a:buClr>
              <a:buSzPct val="100000"/>
              <a:buNone/>
              <a:defRPr sz="3600" b="1">
                <a:solidFill>
                  <a:schemeClr val="dk1"/>
                </a:solidFill>
              </a:defRPr>
            </a:lvl8pPr>
            <a:lvl9pPr lvl="8" rtl="0">
              <a:spcBef>
                <a:spcPts val="0"/>
              </a:spcBef>
              <a:buClr>
                <a:schemeClr val="dk1"/>
              </a:buClr>
              <a:buSzPct val="100000"/>
              <a:buNone/>
              <a:defRPr sz="3600" b="1">
                <a:solidFill>
                  <a:schemeClr val="dk1"/>
                </a:solidFill>
              </a:defRPr>
            </a:lvl9pPr>
          </a:lstStyle>
          <a:p>
            <a:endParaRPr/>
          </a:p>
        </p:txBody>
      </p:sp>
    </p:spTree>
    <p:extLst>
      <p:ext uri="{BB962C8B-B14F-4D97-AF65-F5344CB8AC3E}">
        <p14:creationId xmlns:p14="http://schemas.microsoft.com/office/powerpoint/2010/main" val="1333180943"/>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1111550" y="1803400"/>
            <a:ext cx="7575300" cy="4967600"/>
          </a:xfrm>
          <a:prstGeom prst="rect">
            <a:avLst/>
          </a:prstGeom>
          <a:noFill/>
          <a:ln>
            <a:noFill/>
          </a:ln>
        </p:spPr>
        <p:txBody>
          <a:bodyPr lIns="91425" tIns="91425" rIns="91425" bIns="91425" anchor="t" anchorCtr="0"/>
          <a:lstStyle>
            <a:lvl1pPr lvl="0" rtl="0">
              <a:spcBef>
                <a:spcPts val="600"/>
              </a:spcBef>
              <a:buSzPct val="100000"/>
              <a:buFont typeface="Source Sans Pro"/>
              <a:buChar char="➔"/>
              <a:defRPr sz="3000">
                <a:latin typeface="Source Sans Pro"/>
                <a:ea typeface="Source Sans Pro"/>
                <a:cs typeface="Source Sans Pro"/>
                <a:sym typeface="Source Sans Pro"/>
              </a:defRPr>
            </a:lvl1pPr>
            <a:lvl2pPr lvl="1" rtl="0">
              <a:spcBef>
                <a:spcPts val="480"/>
              </a:spcBef>
              <a:buSzPct val="100000"/>
              <a:buFont typeface="Source Sans Pro"/>
              <a:buChar char="◆"/>
              <a:defRPr sz="2400">
                <a:latin typeface="Source Sans Pro"/>
                <a:ea typeface="Source Sans Pro"/>
                <a:cs typeface="Source Sans Pro"/>
                <a:sym typeface="Source Sans Pro"/>
              </a:defRPr>
            </a:lvl2pPr>
            <a:lvl3pPr lvl="2" rtl="0">
              <a:spcBef>
                <a:spcPts val="480"/>
              </a:spcBef>
              <a:buSzPct val="100000"/>
              <a:buFont typeface="Source Sans Pro"/>
              <a:buChar char="●"/>
              <a:defRPr sz="2400">
                <a:latin typeface="Source Sans Pro"/>
                <a:ea typeface="Source Sans Pro"/>
                <a:cs typeface="Source Sans Pro"/>
                <a:sym typeface="Source Sans Pro"/>
              </a:defRPr>
            </a:lvl3pPr>
            <a:lvl4pPr lvl="3" rtl="0">
              <a:spcBef>
                <a:spcPts val="360"/>
              </a:spcBef>
              <a:buSzPct val="100000"/>
              <a:buFont typeface="Source Sans Pro"/>
              <a:buChar char="○"/>
              <a:defRPr sz="1800">
                <a:latin typeface="Source Sans Pro"/>
                <a:ea typeface="Source Sans Pro"/>
                <a:cs typeface="Source Sans Pro"/>
                <a:sym typeface="Source Sans Pro"/>
              </a:defRPr>
            </a:lvl4pPr>
            <a:lvl5pPr lvl="4" rtl="0">
              <a:spcBef>
                <a:spcPts val="360"/>
              </a:spcBef>
              <a:buSzPct val="100000"/>
              <a:buFont typeface="Source Sans Pro"/>
              <a:buChar char="◆"/>
              <a:defRPr sz="1800">
                <a:latin typeface="Source Sans Pro"/>
                <a:ea typeface="Source Sans Pro"/>
                <a:cs typeface="Source Sans Pro"/>
                <a:sym typeface="Source Sans Pro"/>
              </a:defRPr>
            </a:lvl5pPr>
            <a:lvl6pPr lvl="5" rtl="0">
              <a:spcBef>
                <a:spcPts val="360"/>
              </a:spcBef>
              <a:buSzPct val="100000"/>
              <a:buFont typeface="Source Sans Pro"/>
              <a:buChar char="●"/>
              <a:defRPr sz="1800">
                <a:latin typeface="Source Sans Pro"/>
                <a:ea typeface="Source Sans Pro"/>
                <a:cs typeface="Source Sans Pro"/>
                <a:sym typeface="Source Sans Pro"/>
              </a:defRPr>
            </a:lvl6pPr>
            <a:lvl7pPr lvl="6" rtl="0">
              <a:spcBef>
                <a:spcPts val="360"/>
              </a:spcBef>
              <a:buSzPct val="100000"/>
              <a:buFont typeface="Source Sans Pro"/>
              <a:buChar char="○"/>
              <a:defRPr sz="1800">
                <a:latin typeface="Source Sans Pro"/>
                <a:ea typeface="Source Sans Pro"/>
                <a:cs typeface="Source Sans Pro"/>
                <a:sym typeface="Source Sans Pro"/>
              </a:defRPr>
            </a:lvl7pPr>
            <a:lvl8pPr lvl="7" rtl="0">
              <a:spcBef>
                <a:spcPts val="360"/>
              </a:spcBef>
              <a:buSzPct val="100000"/>
              <a:buFont typeface="Source Sans Pro"/>
              <a:buChar char="◆"/>
              <a:defRPr sz="1800">
                <a:latin typeface="Source Sans Pro"/>
                <a:ea typeface="Source Sans Pro"/>
                <a:cs typeface="Source Sans Pro"/>
                <a:sym typeface="Source Sans Pro"/>
              </a:defRPr>
            </a:lvl8pPr>
            <a:lvl9pPr lvl="8" rtl="0">
              <a:spcBef>
                <a:spcPts val="360"/>
              </a:spcBef>
              <a:buSzPct val="100000"/>
              <a:buFont typeface="Source Sans Pro"/>
              <a:buChar char="●"/>
              <a:defRPr sz="1800">
                <a:latin typeface="Source Sans Pro"/>
                <a:ea typeface="Source Sans Pro"/>
                <a:cs typeface="Source Sans Pro"/>
                <a:sym typeface="Source Sans Pro"/>
              </a:defRPr>
            </a:lvl9pPr>
          </a:lstStyle>
          <a:p>
            <a:endParaRPr/>
          </a:p>
        </p:txBody>
      </p:sp>
      <p:sp>
        <p:nvSpPr>
          <p:cNvPr id="113" name="Shape 113"/>
          <p:cNvSpPr txBox="1">
            <a:spLocks noGrp="1"/>
          </p:cNvSpPr>
          <p:nvPr>
            <p:ph type="title"/>
          </p:nvPr>
        </p:nvSpPr>
        <p:spPr>
          <a:xfrm>
            <a:off x="457200" y="477837"/>
            <a:ext cx="8229600" cy="1143200"/>
          </a:xfrm>
          <a:prstGeom prst="rect">
            <a:avLst/>
          </a:prstGeom>
          <a:noFill/>
          <a:ln>
            <a:noFill/>
          </a:ln>
        </p:spPr>
        <p:txBody>
          <a:bodyPr lIns="91425" tIns="91425" rIns="91425" bIns="91425" anchor="b" anchorCtr="0"/>
          <a:lstStyle>
            <a:lvl1pPr lvl="0" rtl="0">
              <a:spcBef>
                <a:spcPts val="0"/>
              </a:spcBef>
              <a:buClr>
                <a:srgbClr val="399FD3"/>
              </a:buClr>
              <a:buSzPct val="100000"/>
              <a:buFont typeface="Source Sans Pro"/>
              <a:buNone/>
              <a:defRPr sz="3600" b="1">
                <a:solidFill>
                  <a:srgbClr val="399FD3"/>
                </a:solidFill>
                <a:latin typeface="Source Sans Pro"/>
                <a:ea typeface="Source Sans Pro"/>
                <a:cs typeface="Source Sans Pro"/>
                <a:sym typeface="Source Sans Pro"/>
              </a:defRPr>
            </a:lvl1pPr>
            <a:lvl2pPr lvl="1" rtl="0">
              <a:spcBef>
                <a:spcPts val="0"/>
              </a:spcBef>
              <a:buClr>
                <a:schemeClr val="dk1"/>
              </a:buClr>
              <a:buSzPct val="100000"/>
              <a:buNone/>
              <a:defRPr sz="3600" b="1">
                <a:solidFill>
                  <a:schemeClr val="dk1"/>
                </a:solidFill>
              </a:defRPr>
            </a:lvl2pPr>
            <a:lvl3pPr lvl="2" rtl="0">
              <a:spcBef>
                <a:spcPts val="0"/>
              </a:spcBef>
              <a:buClr>
                <a:schemeClr val="dk1"/>
              </a:buClr>
              <a:buSzPct val="100000"/>
              <a:buNone/>
              <a:defRPr sz="3600" b="1">
                <a:solidFill>
                  <a:schemeClr val="dk1"/>
                </a:solidFill>
              </a:defRPr>
            </a:lvl3pPr>
            <a:lvl4pPr lvl="3" rtl="0">
              <a:spcBef>
                <a:spcPts val="0"/>
              </a:spcBef>
              <a:buClr>
                <a:schemeClr val="dk1"/>
              </a:buClr>
              <a:buSzPct val="100000"/>
              <a:buNone/>
              <a:defRPr sz="3600" b="1">
                <a:solidFill>
                  <a:schemeClr val="dk1"/>
                </a:solidFill>
              </a:defRPr>
            </a:lvl4pPr>
            <a:lvl5pPr lvl="4" rtl="0">
              <a:spcBef>
                <a:spcPts val="0"/>
              </a:spcBef>
              <a:buClr>
                <a:schemeClr val="dk1"/>
              </a:buClr>
              <a:buSzPct val="100000"/>
              <a:buNone/>
              <a:defRPr sz="3600" b="1">
                <a:solidFill>
                  <a:schemeClr val="dk1"/>
                </a:solidFill>
              </a:defRPr>
            </a:lvl5pPr>
            <a:lvl6pPr lvl="5" rtl="0">
              <a:spcBef>
                <a:spcPts val="0"/>
              </a:spcBef>
              <a:buClr>
                <a:schemeClr val="dk1"/>
              </a:buClr>
              <a:buSzPct val="100000"/>
              <a:buNone/>
              <a:defRPr sz="3600" b="1">
                <a:solidFill>
                  <a:schemeClr val="dk1"/>
                </a:solidFill>
              </a:defRPr>
            </a:lvl6pPr>
            <a:lvl7pPr lvl="6" rtl="0">
              <a:spcBef>
                <a:spcPts val="0"/>
              </a:spcBef>
              <a:buClr>
                <a:schemeClr val="dk1"/>
              </a:buClr>
              <a:buSzPct val="100000"/>
              <a:buNone/>
              <a:defRPr sz="3600" b="1">
                <a:solidFill>
                  <a:schemeClr val="dk1"/>
                </a:solidFill>
              </a:defRPr>
            </a:lvl7pPr>
            <a:lvl8pPr lvl="7" rtl="0">
              <a:spcBef>
                <a:spcPts val="0"/>
              </a:spcBef>
              <a:buClr>
                <a:schemeClr val="dk1"/>
              </a:buClr>
              <a:buSzPct val="100000"/>
              <a:buNone/>
              <a:defRPr sz="3600" b="1">
                <a:solidFill>
                  <a:schemeClr val="dk1"/>
                </a:solidFill>
              </a:defRPr>
            </a:lvl8pPr>
            <a:lvl9pPr lvl="8" rtl="0">
              <a:spcBef>
                <a:spcPts val="0"/>
              </a:spcBef>
              <a:buClr>
                <a:schemeClr val="dk1"/>
              </a:buClr>
              <a:buSzPct val="100000"/>
              <a:buNone/>
              <a:defRPr sz="3600" b="1">
                <a:solidFill>
                  <a:schemeClr val="dk1"/>
                </a:solidFill>
              </a:defRPr>
            </a:lvl9pPr>
          </a:lstStyle>
          <a:p>
            <a:endParaRPr/>
          </a:p>
        </p:txBody>
      </p:sp>
    </p:spTree>
    <p:extLst>
      <p:ext uri="{BB962C8B-B14F-4D97-AF65-F5344CB8AC3E}">
        <p14:creationId xmlns:p14="http://schemas.microsoft.com/office/powerpoint/2010/main" val="3297721236"/>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7" name="Picture 16"/>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31" name="TextBox 30"/>
          <p:cNvSpPr txBox="1"/>
          <p:nvPr userDrawn="1"/>
        </p:nvSpPr>
        <p:spPr>
          <a:xfrm>
            <a:off x="4629895" y="6339940"/>
            <a:ext cx="1603407" cy="353943"/>
          </a:xfrm>
          <a:prstGeom prst="rect">
            <a:avLst/>
          </a:prstGeom>
          <a:noFill/>
        </p:spPr>
        <p:txBody>
          <a:bodyPr wrap="square" rtlCol="0">
            <a:spAutoFit/>
          </a:bodyPr>
          <a:lstStyle/>
          <a:p>
            <a:r>
              <a:rPr lang="en-US" sz="850" dirty="0">
                <a:solidFill>
                  <a:prstClr val="black"/>
                </a:solidFill>
                <a:latin typeface="Helvetica Neue" panose="02000503000000020004" pitchFamily="2"/>
                <a:cs typeface="Arial" panose="020B0604020202020204" pitchFamily="34" charset="0"/>
              </a:rPr>
              <a:t>UNITED STATES </a:t>
            </a:r>
            <a:br>
              <a:rPr lang="en-US" sz="850" dirty="0">
                <a:solidFill>
                  <a:prstClr val="black"/>
                </a:solidFill>
                <a:latin typeface="Helvetica Neue" panose="02000503000000020004" pitchFamily="2"/>
                <a:cs typeface="Arial" panose="020B0604020202020204" pitchFamily="34" charset="0"/>
              </a:rPr>
            </a:br>
            <a:r>
              <a:rPr lang="en-US" sz="850" dirty="0">
                <a:solidFill>
                  <a:prstClr val="black"/>
                </a:solidFill>
                <a:latin typeface="Helvetica Neue" panose="02000503000000020004" pitchFamily="2"/>
                <a:cs typeface="Arial" panose="020B0604020202020204" pitchFamily="34" charset="0"/>
              </a:rPr>
              <a:t>DEPARTMENT OF LABOR</a:t>
            </a:r>
          </a:p>
        </p:txBody>
      </p:sp>
      <p:pic>
        <p:nvPicPr>
          <p:cNvPr id="33" name="image.jpg"/>
          <p:cNvPicPr>
            <a:picLocks noChangeAspect="1" noChangeArrowheads="1"/>
          </p:cNvPicPr>
          <p:nvPr userDrawn="1"/>
        </p:nvPicPr>
        <p:blipFill>
          <a:blip r:embed="rId29" cstate="screen">
            <a:extLst>
              <a:ext uri="{28A0092B-C50C-407E-A947-70E740481C1C}">
                <a14:useLocalDpi xmlns:a14="http://schemas.microsoft.com/office/drawing/2010/main"/>
              </a:ext>
            </a:extLst>
          </a:blip>
          <a:stretch>
            <a:fillRect/>
          </a:stretch>
        </p:blipFill>
        <p:spPr bwMode="auto">
          <a:xfrm>
            <a:off x="4166036" y="6273400"/>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0" name="Picture 19"/>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7858098" y="6292771"/>
            <a:ext cx="1203740" cy="406609"/>
          </a:xfrm>
          <a:prstGeom prst="rect">
            <a:avLst/>
          </a:prstGeom>
        </p:spPr>
      </p:pic>
      <p:pic>
        <p:nvPicPr>
          <p:cNvPr id="21" name="Picture 13"/>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bwMode="auto">
          <a:xfrm>
            <a:off x="129062" y="6319229"/>
            <a:ext cx="1298523"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29113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810"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Lst>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7" name="Picture 16"/>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31" name="TextBox 30"/>
          <p:cNvSpPr txBox="1"/>
          <p:nvPr userDrawn="1"/>
        </p:nvSpPr>
        <p:spPr>
          <a:xfrm>
            <a:off x="4490996" y="6339940"/>
            <a:ext cx="1603407" cy="353943"/>
          </a:xfrm>
          <a:prstGeom prst="rect">
            <a:avLst/>
          </a:prstGeom>
          <a:noFill/>
        </p:spPr>
        <p:txBody>
          <a:bodyPr wrap="square" rtlCol="0">
            <a:spAutoFit/>
          </a:bodyPr>
          <a:lstStyle/>
          <a:p>
            <a:r>
              <a:rPr lang="en-US" sz="850" dirty="0">
                <a:solidFill>
                  <a:prstClr val="black"/>
                </a:solidFill>
                <a:latin typeface="Helvetica Neue" panose="02000503000000020004" pitchFamily="2"/>
                <a:cs typeface="Arial" panose="020B0604020202020204" pitchFamily="34" charset="0"/>
              </a:rPr>
              <a:t>UNITED STATES </a:t>
            </a:r>
            <a:br>
              <a:rPr lang="en-US" sz="850" dirty="0">
                <a:solidFill>
                  <a:prstClr val="black"/>
                </a:solidFill>
                <a:latin typeface="Helvetica Neue" panose="02000503000000020004" pitchFamily="2"/>
                <a:cs typeface="Arial" panose="020B0604020202020204" pitchFamily="34" charset="0"/>
              </a:rPr>
            </a:br>
            <a:r>
              <a:rPr lang="en-US" sz="850" dirty="0">
                <a:solidFill>
                  <a:prstClr val="black"/>
                </a:solidFill>
                <a:latin typeface="Helvetica Neue" panose="02000503000000020004" pitchFamily="2"/>
                <a:cs typeface="Arial" panose="020B0604020202020204" pitchFamily="34" charset="0"/>
              </a:rPr>
              <a:t>DEPARTMENT OF LABOR</a:t>
            </a:r>
          </a:p>
        </p:txBody>
      </p:sp>
      <p:pic>
        <p:nvPicPr>
          <p:cNvPr id="33" name="image.jpg"/>
          <p:cNvPicPr>
            <a:picLocks noChangeAspect="1" noChangeArrowheads="1"/>
          </p:cNvPicPr>
          <p:nvPr userDrawn="1"/>
        </p:nvPicPr>
        <p:blipFill>
          <a:blip r:embed="rId28" cstate="screen">
            <a:extLst>
              <a:ext uri="{28A0092B-C50C-407E-A947-70E740481C1C}">
                <a14:useLocalDpi xmlns:a14="http://schemas.microsoft.com/office/drawing/2010/main"/>
              </a:ext>
            </a:extLst>
          </a:blip>
          <a:stretch>
            <a:fillRect/>
          </a:stretch>
        </p:blipFill>
        <p:spPr bwMode="auto">
          <a:xfrm>
            <a:off x="4027137" y="6273400"/>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0" name="Picture 19"/>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7858098" y="6292771"/>
            <a:ext cx="1203740" cy="406609"/>
          </a:xfrm>
          <a:prstGeom prst="rect">
            <a:avLst/>
          </a:prstGeom>
        </p:spPr>
      </p:pic>
      <p:pic>
        <p:nvPicPr>
          <p:cNvPr id="21" name="Picture 13"/>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bwMode="auto">
          <a:xfrm>
            <a:off x="129062" y="6319229"/>
            <a:ext cx="1298523"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75844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 id="2147483801" r:id="rId18"/>
    <p:sldLayoutId id="2147483802" r:id="rId19"/>
    <p:sldLayoutId id="2147483803" r:id="rId20"/>
    <p:sldLayoutId id="2147483804" r:id="rId21"/>
    <p:sldLayoutId id="2147483805" r:id="rId22"/>
    <p:sldLayoutId id="2147483806" r:id="rId23"/>
    <p:sldLayoutId id="2147483807" r:id="rId24"/>
  </p:sldLayoutIdLst>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29.PNG"/><Relationship Id="rId4" Type="http://schemas.openxmlformats.org/officeDocument/2006/relationships/image" Target="../media/image53.jp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55.jp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38.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38.xml"/><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6.pn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7.png"/><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8.png"/><Relationship Id="rId1" Type="http://schemas.openxmlformats.org/officeDocument/2006/relationships/slideLayout" Target="../slideLayouts/slideLayout69.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0.png"/><Relationship Id="rId1" Type="http://schemas.openxmlformats.org/officeDocument/2006/relationships/slideLayout" Target="../slideLayouts/slideLayout69.xml"/><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2.png"/><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3.xml"/></Relationships>
</file>

<file path=ppt/slides/_rels/slide3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5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0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9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hyperlink" Target="http://www.southwestada.org/html/publications/design/ud101.html"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hyperlink" Target="http://www.leadcenter.org/system/files/resource/downloadable_version/NAWDP_2014_Universal_Design.pdf" TargetMode="External"/><Relationship Id="rId5" Type="http://schemas.openxmlformats.org/officeDocument/2006/relationships/hyperlink" Target="http://www.washington.edu/doit/what-difference-between-accessible-usable-and-universal-design" TargetMode="External"/><Relationship Id="rId4" Type="http://schemas.openxmlformats.org/officeDocument/2006/relationships/hyperlink" Target="http://www.washington.edu/doit/sites/default/files/atoms/files/EA_Spaces_06_08_12.pdf"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dol.gov/asp/evaluation/completed-studies/AJC-Accessibility-Study.pdf" TargetMode="External"/><Relationship Id="rId2" Type="http://schemas.openxmlformats.org/officeDocument/2006/relationships/notesSlide" Target="../notesSlides/notesSlide26.xml"/><Relationship Id="rId1" Type="http://schemas.openxmlformats.org/officeDocument/2006/relationships/slideLayout" Target="../slideLayouts/slideLayout18.xml"/><Relationship Id="rId5" Type="http://schemas.openxmlformats.org/officeDocument/2006/relationships/hyperlink" Target="http://www.dailygood.org/story/1388/when-we-design-for-disability-we-all-benefit-ted-com/" TargetMode="External"/><Relationship Id="rId4" Type="http://schemas.openxmlformats.org/officeDocument/2006/relationships/hyperlink" Target="https://www.dol.gov/oasam/programs/crc/Section188Guide.pdf"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ion.workforcegps.org/events"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ion.workforcegps.org/events"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hyperlink" Target="https://ion.workforcegps.org/FocusAreas"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fontScale="90000"/>
          </a:bodyPr>
          <a:lstStyle/>
          <a:p>
            <a:r>
              <a:rPr lang="en-US" dirty="0"/>
              <a:t>Universal Design: </a:t>
            </a:r>
            <a:br>
              <a:rPr lang="en-US" dirty="0"/>
            </a:br>
            <a:r>
              <a:rPr lang="en-US" dirty="0"/>
              <a:t>A Customer Centered Approach</a:t>
            </a:r>
          </a:p>
        </p:txBody>
      </p:sp>
      <p:sp>
        <p:nvSpPr>
          <p:cNvPr id="9" name="Text Placeholder 8"/>
          <p:cNvSpPr>
            <a:spLocks noGrp="1"/>
          </p:cNvSpPr>
          <p:nvPr>
            <p:ph type="body" sz="quarter" idx="10"/>
          </p:nvPr>
        </p:nvSpPr>
        <p:spPr>
          <a:xfrm>
            <a:off x="6175401" y="4870875"/>
            <a:ext cx="2559029" cy="431424"/>
          </a:xfrm>
        </p:spPr>
        <p:txBody>
          <a:bodyPr/>
          <a:lstStyle/>
          <a:p>
            <a:r>
              <a:rPr lang="en-US" dirty="0"/>
              <a:t>March 15, 2017</a:t>
            </a:r>
          </a:p>
        </p:txBody>
      </p:sp>
    </p:spTree>
    <p:extLst>
      <p:ext uri="{BB962C8B-B14F-4D97-AF65-F5344CB8AC3E}">
        <p14:creationId xmlns:p14="http://schemas.microsoft.com/office/powerpoint/2010/main" val="2789789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Establishing a Welcoming Environment</a:t>
            </a:r>
          </a:p>
        </p:txBody>
      </p:sp>
      <p:sp>
        <p:nvSpPr>
          <p:cNvPr id="3" name="Content Placeholder 2"/>
          <p:cNvSpPr>
            <a:spLocks noGrp="1"/>
          </p:cNvSpPr>
          <p:nvPr>
            <p:ph idx="1"/>
          </p:nvPr>
        </p:nvSpPr>
        <p:spPr>
          <a:xfrm>
            <a:off x="628650" y="1474845"/>
            <a:ext cx="8058150" cy="4608456"/>
          </a:xfrm>
        </p:spPr>
        <p:txBody>
          <a:bodyPr>
            <a:normAutofit/>
          </a:bodyPr>
          <a:lstStyle/>
          <a:p>
            <a:pPr marL="0" indent="0">
              <a:spcAft>
                <a:spcPts val="1800"/>
              </a:spcAft>
              <a:buNone/>
            </a:pPr>
            <a:r>
              <a:rPr lang="en-US" sz="2500" b="1" dirty="0">
                <a:solidFill>
                  <a:schemeClr val="tx2"/>
                </a:solidFill>
              </a:rPr>
              <a:t>The value of </a:t>
            </a:r>
            <a:r>
              <a:rPr lang="en-US" sz="2500" b="1" dirty="0">
                <a:solidFill>
                  <a:schemeClr val="accent5">
                    <a:lumMod val="75000"/>
                  </a:schemeClr>
                </a:solidFill>
              </a:rPr>
              <a:t>cross-training</a:t>
            </a:r>
            <a:r>
              <a:rPr lang="en-US" sz="2500" b="1" dirty="0">
                <a:solidFill>
                  <a:schemeClr val="tx2"/>
                </a:solidFill>
              </a:rPr>
              <a:t> and </a:t>
            </a:r>
            <a:r>
              <a:rPr lang="en-US" sz="2500" b="1" dirty="0">
                <a:solidFill>
                  <a:schemeClr val="accent5">
                    <a:lumMod val="75000"/>
                  </a:schemeClr>
                </a:solidFill>
              </a:rPr>
              <a:t>planning</a:t>
            </a:r>
            <a:r>
              <a:rPr lang="en-US" sz="2500" b="1" dirty="0">
                <a:solidFill>
                  <a:schemeClr val="tx2"/>
                </a:solidFill>
              </a:rPr>
              <a:t> across partners are two key ways to enhance the principles of universal design in creating a welcoming environment through:</a:t>
            </a:r>
          </a:p>
          <a:p>
            <a:pPr>
              <a:spcAft>
                <a:spcPts val="1800"/>
              </a:spcAft>
            </a:pPr>
            <a:r>
              <a:rPr lang="en-US" sz="2400" dirty="0"/>
              <a:t>Understanding the </a:t>
            </a:r>
            <a:r>
              <a:rPr lang="en-US" sz="2400" b="1" dirty="0">
                <a:solidFill>
                  <a:schemeClr val="tx2"/>
                </a:solidFill>
              </a:rPr>
              <a:t>needs of specific populations </a:t>
            </a:r>
            <a:r>
              <a:rPr lang="en-US" sz="2400" dirty="0"/>
              <a:t>across different programs</a:t>
            </a:r>
          </a:p>
          <a:p>
            <a:pPr>
              <a:spcAft>
                <a:spcPts val="1800"/>
              </a:spcAft>
            </a:pPr>
            <a:r>
              <a:rPr lang="en-US" sz="2400" dirty="0"/>
              <a:t>Understanding the </a:t>
            </a:r>
            <a:r>
              <a:rPr lang="en-US" sz="2400" b="1" dirty="0">
                <a:solidFill>
                  <a:schemeClr val="tx2"/>
                </a:solidFill>
              </a:rPr>
              <a:t>needs of employers </a:t>
            </a:r>
            <a:r>
              <a:rPr lang="en-US" sz="2400" dirty="0"/>
              <a:t>to provide both the quantity and quality of candidates they need</a:t>
            </a:r>
          </a:p>
        </p:txBody>
      </p:sp>
      <p:cxnSp>
        <p:nvCxnSpPr>
          <p:cNvPr id="6" name="Straight Connector 5"/>
          <p:cNvCxnSpPr/>
          <p:nvPr/>
        </p:nvCxnSpPr>
        <p:spPr>
          <a:xfrm>
            <a:off x="731520" y="3048000"/>
            <a:ext cx="7680960" cy="0"/>
          </a:xfrm>
          <a:prstGeom prst="line">
            <a:avLst/>
          </a:prstGeom>
          <a:ln w="19050">
            <a:headEnd type="diamond"/>
            <a:tailEnd type="diamon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911537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Shape 274"/>
          <p:cNvPicPr preferRelativeResize="0"/>
          <p:nvPr/>
        </p:nvPicPr>
        <p:blipFill rotWithShape="1">
          <a:blip r:embed="rId3" cstate="screen">
            <a:alphaModFix amt="17000"/>
            <a:extLst>
              <a:ext uri="{28A0092B-C50C-407E-A947-70E740481C1C}">
                <a14:useLocalDpi xmlns:a14="http://schemas.microsoft.com/office/drawing/2010/main"/>
              </a:ext>
            </a:extLst>
          </a:blip>
          <a:srcRect t="10647" b="3831"/>
          <a:stretch/>
        </p:blipFill>
        <p:spPr>
          <a:xfrm>
            <a:off x="0" y="1257022"/>
            <a:ext cx="9144000" cy="4352775"/>
          </a:xfrm>
          <a:prstGeom prst="rect">
            <a:avLst/>
          </a:prstGeom>
          <a:noFill/>
          <a:ln>
            <a:noFill/>
          </a:ln>
        </p:spPr>
      </p:pic>
      <p:sp>
        <p:nvSpPr>
          <p:cNvPr id="275" name="Shape 275"/>
          <p:cNvSpPr txBox="1">
            <a:spLocks noGrp="1"/>
          </p:cNvSpPr>
          <p:nvPr>
            <p:ph type="ctrTitle"/>
          </p:nvPr>
        </p:nvSpPr>
        <p:spPr>
          <a:xfrm>
            <a:off x="311708" y="2178767"/>
            <a:ext cx="8520600" cy="2052600"/>
          </a:xfrm>
          <a:prstGeom prst="rect">
            <a:avLst/>
          </a:prstGeom>
        </p:spPr>
        <p:txBody>
          <a:bodyPr lIns="91425" tIns="91425" rIns="91425" bIns="91425" anchor="b" anchorCtr="0">
            <a:noAutofit/>
          </a:bodyPr>
          <a:lstStyle/>
          <a:p>
            <a:r>
              <a:rPr lang="en" b="1" dirty="0">
                <a:solidFill>
                  <a:schemeClr val="accent1">
                    <a:lumMod val="75000"/>
                  </a:schemeClr>
                </a:solidFill>
              </a:rPr>
              <a:t>Customer Centered </a:t>
            </a:r>
          </a:p>
          <a:p>
            <a:r>
              <a:rPr lang="en" b="1" dirty="0">
                <a:solidFill>
                  <a:schemeClr val="accent1">
                    <a:lumMod val="75000"/>
                  </a:schemeClr>
                </a:solidFill>
              </a:rPr>
              <a:t>Design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9788" y="6281012"/>
            <a:ext cx="1278226" cy="478116"/>
          </a:xfrm>
          <a:prstGeom prst="rect">
            <a:avLst/>
          </a:prstGeom>
        </p:spPr>
      </p:pic>
    </p:spTree>
    <p:extLst>
      <p:ext uri="{BB962C8B-B14F-4D97-AF65-F5344CB8AC3E}">
        <p14:creationId xmlns:p14="http://schemas.microsoft.com/office/powerpoint/2010/main" val="1744893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19" name="Shape 305"/>
          <p:cNvSpPr txBox="1">
            <a:spLocks noGrp="1"/>
          </p:cNvSpPr>
          <p:nvPr>
            <p:ph type="title"/>
          </p:nvPr>
        </p:nvSpPr>
        <p:spPr>
          <a:xfrm>
            <a:off x="457200" y="1207003"/>
            <a:ext cx="8229600" cy="857400"/>
          </a:xfrm>
          <a:prstGeom prst="rect">
            <a:avLst/>
          </a:prstGeom>
        </p:spPr>
        <p:txBody>
          <a:bodyPr lIns="91425" tIns="91425" rIns="91425" bIns="91425" anchor="b" anchorCtr="0">
            <a:noAutofit/>
          </a:bodyPr>
          <a:lstStyle/>
          <a:p>
            <a:r>
              <a:rPr lang="en-US" sz="3200" dirty="0">
                <a:solidFill>
                  <a:schemeClr val="accent1">
                    <a:lumMod val="75000"/>
                  </a:schemeClr>
                </a:solidFill>
              </a:rPr>
              <a:t>The Customer Centered Design Process</a:t>
            </a:r>
            <a:br>
              <a:rPr lang="en-US" dirty="0"/>
            </a:br>
            <a:r>
              <a:rPr lang="en-US" sz="2000" b="0" dirty="0">
                <a:solidFill>
                  <a:schemeClr val="accent1">
                    <a:lumMod val="75000"/>
                  </a:schemeClr>
                </a:solidFill>
              </a:rPr>
              <a:t>A collaborative, discovery-based journey.</a:t>
            </a:r>
            <a:endParaRPr lang="en" sz="2000" b="0" dirty="0">
              <a:solidFill>
                <a:schemeClr val="accent1">
                  <a:lumMod val="75000"/>
                </a:schemeClr>
              </a:solidFill>
            </a:endParaRPr>
          </a:p>
        </p:txBody>
      </p:sp>
      <p:sp>
        <p:nvSpPr>
          <p:cNvPr id="22" name="Shape 100"/>
          <p:cNvSpPr/>
          <p:nvPr/>
        </p:nvSpPr>
        <p:spPr>
          <a:xfrm>
            <a:off x="480077" y="3812266"/>
            <a:ext cx="1583377" cy="2011069"/>
          </a:xfrm>
          <a:prstGeom prst="rect">
            <a:avLst/>
          </a:prstGeom>
          <a:ln w="12700">
            <a:miter lim="400000"/>
          </a:ln>
          <a:extLst>
            <a:ext uri="{C572A759-6A51-4108-AA02-DFA0A04FC94B}">
              <ma14:wrappingTextBoxFlag xmlns:ma14="http://schemas.microsoft.com/office/mac/drawingml/2011/main" xmlns="" val="1"/>
            </a:ext>
          </a:extLst>
        </p:spPr>
        <p:txBody>
          <a:bodyPr lIns="35690" tIns="35690" rIns="35690" bIns="35690">
            <a:spAutoFit/>
          </a:bodyPr>
          <a:lstStyle/>
          <a:p>
            <a:pPr defTabSz="914400">
              <a:defRPr sz="1800" b="0" cap="none">
                <a:solidFill>
                  <a:srgbClr val="000000"/>
                </a:solidFill>
              </a:defRPr>
            </a:pPr>
            <a:r>
              <a:rPr sz="1400" kern="0" dirty="0">
                <a:solidFill>
                  <a:srgbClr val="000000"/>
                </a:solidFill>
                <a:latin typeface="Trade Gothic LT Std"/>
                <a:ea typeface="Trade Gothic LT Std"/>
                <a:cs typeface="Trade Gothic LT Std"/>
                <a:sym typeface="Trade Gothic LT Std"/>
              </a:rPr>
              <a:t>Get inspired by </a:t>
            </a:r>
            <a:br>
              <a:rPr sz="1400" kern="0" dirty="0">
                <a:solidFill>
                  <a:srgbClr val="000000"/>
                </a:solidFill>
                <a:latin typeface="Trade Gothic LT Std"/>
                <a:ea typeface="Trade Gothic LT Std"/>
                <a:cs typeface="Trade Gothic LT Std"/>
                <a:sym typeface="Trade Gothic LT Std"/>
              </a:rPr>
            </a:br>
            <a:r>
              <a:rPr sz="1400" kern="0" dirty="0">
                <a:solidFill>
                  <a:srgbClr val="000000"/>
                </a:solidFill>
                <a:latin typeface="Trade Gothic LT Std"/>
                <a:ea typeface="Trade Gothic LT Std"/>
                <a:cs typeface="Trade Gothic LT Std"/>
                <a:sym typeface="Trade Gothic LT Std"/>
              </a:rPr>
              <a:t>the people </a:t>
            </a:r>
            <a:br>
              <a:rPr sz="1400" kern="0" dirty="0">
                <a:solidFill>
                  <a:srgbClr val="000000"/>
                </a:solidFill>
                <a:latin typeface="Trade Gothic LT Std"/>
                <a:ea typeface="Trade Gothic LT Std"/>
                <a:cs typeface="Trade Gothic LT Std"/>
                <a:sym typeface="Trade Gothic LT Std"/>
              </a:rPr>
            </a:br>
            <a:r>
              <a:rPr sz="1400" kern="0" dirty="0">
                <a:solidFill>
                  <a:srgbClr val="000000"/>
                </a:solidFill>
                <a:latin typeface="Trade Gothic LT Std"/>
                <a:ea typeface="Trade Gothic LT Std"/>
                <a:cs typeface="Trade Gothic LT Std"/>
                <a:sym typeface="Trade Gothic LT Std"/>
              </a:rPr>
              <a:t>you’re serving. </a:t>
            </a:r>
          </a:p>
          <a:p>
            <a:pPr defTabSz="914400">
              <a:defRPr sz="1800" b="0" cap="none">
                <a:solidFill>
                  <a:srgbClr val="000000"/>
                </a:solidFill>
              </a:defRPr>
            </a:pPr>
            <a:endParaRPr sz="1400" kern="0" dirty="0">
              <a:solidFill>
                <a:srgbClr val="000000"/>
              </a:solidFill>
              <a:latin typeface="Trade Gothic LT Std"/>
              <a:ea typeface="Trade Gothic LT Std"/>
              <a:cs typeface="Trade Gothic LT Std"/>
              <a:sym typeface="Trade Gothic LT Std"/>
            </a:endParaRPr>
          </a:p>
          <a:p>
            <a:pPr defTabSz="914400">
              <a:defRPr sz="1800" b="0" cap="none">
                <a:solidFill>
                  <a:srgbClr val="000000"/>
                </a:solidFill>
              </a:defRPr>
            </a:pPr>
            <a:r>
              <a:rPr sz="1400" kern="0" dirty="0">
                <a:solidFill>
                  <a:srgbClr val="000000"/>
                </a:solidFill>
                <a:latin typeface="Trade Gothic LT Std"/>
                <a:ea typeface="Trade Gothic LT Std"/>
                <a:cs typeface="Trade Gothic LT Std"/>
                <a:sym typeface="Trade Gothic LT Std"/>
              </a:rPr>
              <a:t>Start by listening to people to get new ideas about how to design </a:t>
            </a:r>
            <a:br>
              <a:rPr sz="1400" kern="0" dirty="0">
                <a:solidFill>
                  <a:srgbClr val="000000"/>
                </a:solidFill>
                <a:latin typeface="Trade Gothic LT Std"/>
                <a:ea typeface="Trade Gothic LT Std"/>
                <a:cs typeface="Trade Gothic LT Std"/>
                <a:sym typeface="Trade Gothic LT Std"/>
              </a:rPr>
            </a:br>
            <a:r>
              <a:rPr sz="1400" kern="0" dirty="0">
                <a:solidFill>
                  <a:srgbClr val="000000"/>
                </a:solidFill>
                <a:latin typeface="Trade Gothic LT Std"/>
                <a:ea typeface="Trade Gothic LT Std"/>
                <a:cs typeface="Trade Gothic LT Std"/>
                <a:sym typeface="Trade Gothic LT Std"/>
              </a:rPr>
              <a:t>for them. </a:t>
            </a:r>
          </a:p>
        </p:txBody>
      </p:sp>
      <p:sp>
        <p:nvSpPr>
          <p:cNvPr id="23" name="Shape 102"/>
          <p:cNvSpPr/>
          <p:nvPr/>
        </p:nvSpPr>
        <p:spPr>
          <a:xfrm>
            <a:off x="2303846" y="3812267"/>
            <a:ext cx="1583377" cy="1364739"/>
          </a:xfrm>
          <a:prstGeom prst="rect">
            <a:avLst/>
          </a:prstGeom>
          <a:ln w="12700">
            <a:miter lim="400000"/>
          </a:ln>
          <a:extLst>
            <a:ext uri="{C572A759-6A51-4108-AA02-DFA0A04FC94B}">
              <ma14:wrappingTextBoxFlag xmlns:ma14="http://schemas.microsoft.com/office/mac/drawingml/2011/main" xmlns="" val="1"/>
            </a:ext>
          </a:extLst>
        </p:spPr>
        <p:txBody>
          <a:bodyPr lIns="35690" tIns="35690" rIns="35690" bIns="35690">
            <a:spAutoFit/>
          </a:bodyPr>
          <a:lstStyle/>
          <a:p>
            <a:pPr defTabSz="914400">
              <a:defRPr sz="1800" b="0" cap="none">
                <a:solidFill>
                  <a:srgbClr val="000000"/>
                </a:solidFill>
              </a:defRPr>
            </a:pPr>
            <a:r>
              <a:rPr sz="1400" kern="0" dirty="0">
                <a:solidFill>
                  <a:srgbClr val="000000"/>
                </a:solidFill>
                <a:latin typeface="Trade Gothic LT Std"/>
                <a:ea typeface="Trade Gothic LT Std"/>
                <a:cs typeface="Trade Gothic LT Std"/>
                <a:sym typeface="Trade Gothic LT Std"/>
              </a:rPr>
              <a:t>Identify patterns and surprising insights to </a:t>
            </a:r>
            <a:br>
              <a:rPr sz="1400" kern="0" dirty="0">
                <a:solidFill>
                  <a:srgbClr val="000000"/>
                </a:solidFill>
                <a:latin typeface="Trade Gothic LT Std"/>
                <a:ea typeface="Trade Gothic LT Std"/>
                <a:cs typeface="Trade Gothic LT Std"/>
                <a:sym typeface="Trade Gothic LT Std"/>
              </a:rPr>
            </a:br>
            <a:r>
              <a:rPr sz="1400" kern="0" dirty="0">
                <a:solidFill>
                  <a:srgbClr val="000000"/>
                </a:solidFill>
                <a:latin typeface="Trade Gothic LT Std"/>
                <a:ea typeface="Trade Gothic LT Std"/>
                <a:cs typeface="Trade Gothic LT Std"/>
                <a:sym typeface="Trade Gothic LT Std"/>
              </a:rPr>
              <a:t>inspire new opportunities </a:t>
            </a:r>
            <a:br>
              <a:rPr sz="1400" kern="0" dirty="0">
                <a:solidFill>
                  <a:srgbClr val="000000"/>
                </a:solidFill>
                <a:latin typeface="Trade Gothic LT Std"/>
                <a:ea typeface="Trade Gothic LT Std"/>
                <a:cs typeface="Trade Gothic LT Std"/>
                <a:sym typeface="Trade Gothic LT Std"/>
              </a:rPr>
            </a:br>
            <a:r>
              <a:rPr sz="1400" kern="0" dirty="0">
                <a:solidFill>
                  <a:srgbClr val="000000"/>
                </a:solidFill>
                <a:latin typeface="Trade Gothic LT Std"/>
                <a:ea typeface="Trade Gothic LT Std"/>
                <a:cs typeface="Trade Gothic LT Std"/>
                <a:sym typeface="Trade Gothic LT Std"/>
              </a:rPr>
              <a:t>for design.</a:t>
            </a:r>
          </a:p>
        </p:txBody>
      </p:sp>
      <p:sp>
        <p:nvSpPr>
          <p:cNvPr id="24" name="Shape 99"/>
          <p:cNvSpPr/>
          <p:nvPr/>
        </p:nvSpPr>
        <p:spPr>
          <a:xfrm>
            <a:off x="3887223" y="3804992"/>
            <a:ext cx="1583377" cy="718408"/>
          </a:xfrm>
          <a:prstGeom prst="rect">
            <a:avLst/>
          </a:prstGeom>
          <a:ln w="12700">
            <a:miter lim="400000"/>
          </a:ln>
          <a:extLst>
            <a:ext uri="{C572A759-6A51-4108-AA02-DFA0A04FC94B}">
              <ma14:wrappingTextBoxFlag xmlns:ma14="http://schemas.microsoft.com/office/mac/drawingml/2011/main" xmlns="" val="1"/>
            </a:ext>
          </a:extLst>
        </p:spPr>
        <p:txBody>
          <a:bodyPr lIns="35690" tIns="35690" rIns="35690" bIns="35690">
            <a:spAutoFit/>
          </a:bodyPr>
          <a:lstStyle/>
          <a:p>
            <a:pPr defTabSz="914400">
              <a:defRPr sz="1800" b="0" cap="none">
                <a:solidFill>
                  <a:srgbClr val="000000"/>
                </a:solidFill>
              </a:defRPr>
            </a:pPr>
            <a:r>
              <a:rPr sz="1400" kern="0" dirty="0">
                <a:solidFill>
                  <a:srgbClr val="000000"/>
                </a:solidFill>
                <a:latin typeface="Trade Gothic LT Std"/>
                <a:ea typeface="Trade Gothic LT Std"/>
                <a:cs typeface="Trade Gothic LT Std"/>
                <a:sym typeface="Trade Gothic LT Std"/>
              </a:rPr>
              <a:t>Brainstorm new ways to serve </a:t>
            </a:r>
            <a:br>
              <a:rPr sz="1400" kern="0" dirty="0">
                <a:solidFill>
                  <a:srgbClr val="000000"/>
                </a:solidFill>
                <a:latin typeface="Trade Gothic LT Std"/>
                <a:ea typeface="Trade Gothic LT Std"/>
                <a:cs typeface="Trade Gothic LT Std"/>
                <a:sym typeface="Trade Gothic LT Std"/>
              </a:rPr>
            </a:br>
            <a:r>
              <a:rPr sz="1400" kern="0" dirty="0">
                <a:solidFill>
                  <a:srgbClr val="000000"/>
                </a:solidFill>
                <a:latin typeface="Trade Gothic LT Std"/>
                <a:ea typeface="Trade Gothic LT Std"/>
                <a:cs typeface="Trade Gothic LT Std"/>
                <a:sym typeface="Trade Gothic LT Std"/>
              </a:rPr>
              <a:t>your customers.</a:t>
            </a:r>
          </a:p>
        </p:txBody>
      </p:sp>
      <p:sp>
        <p:nvSpPr>
          <p:cNvPr id="25" name="Shape 103"/>
          <p:cNvSpPr/>
          <p:nvPr/>
        </p:nvSpPr>
        <p:spPr>
          <a:xfrm>
            <a:off x="5699199" y="3804992"/>
            <a:ext cx="1393100" cy="1795626"/>
          </a:xfrm>
          <a:prstGeom prst="rect">
            <a:avLst/>
          </a:prstGeom>
          <a:ln w="12700">
            <a:miter lim="400000"/>
          </a:ln>
          <a:extLst>
            <a:ext uri="{C572A759-6A51-4108-AA02-DFA0A04FC94B}">
              <ma14:wrappingTextBoxFlag xmlns:ma14="http://schemas.microsoft.com/office/mac/drawingml/2011/main" xmlns="" val="1"/>
            </a:ext>
          </a:extLst>
        </p:spPr>
        <p:txBody>
          <a:bodyPr lIns="35690" tIns="35690" rIns="35690" bIns="35690">
            <a:spAutoFit/>
          </a:bodyPr>
          <a:lstStyle/>
          <a:p>
            <a:pPr defTabSz="914400">
              <a:defRPr sz="1800" b="0" cap="none">
                <a:solidFill>
                  <a:srgbClr val="000000"/>
                </a:solidFill>
              </a:defRPr>
            </a:pPr>
            <a:r>
              <a:rPr sz="1400" kern="0" dirty="0">
                <a:solidFill>
                  <a:srgbClr val="000000"/>
                </a:solidFill>
                <a:latin typeface="Trade Gothic LT Std"/>
                <a:ea typeface="Trade Gothic LT Std"/>
                <a:cs typeface="Trade Gothic LT Std"/>
                <a:sym typeface="Trade Gothic LT Std"/>
              </a:rPr>
              <a:t>Try out your </a:t>
            </a:r>
            <a:br>
              <a:rPr sz="1400" kern="0" dirty="0">
                <a:solidFill>
                  <a:srgbClr val="000000"/>
                </a:solidFill>
                <a:latin typeface="Trade Gothic LT Std"/>
                <a:ea typeface="Trade Gothic LT Std"/>
                <a:cs typeface="Trade Gothic LT Std"/>
                <a:sym typeface="Trade Gothic LT Std"/>
              </a:rPr>
            </a:br>
            <a:r>
              <a:rPr sz="1400" kern="0" dirty="0">
                <a:solidFill>
                  <a:srgbClr val="000000"/>
                </a:solidFill>
                <a:latin typeface="Trade Gothic LT Std"/>
                <a:ea typeface="Trade Gothic LT Std"/>
                <a:cs typeface="Trade Gothic LT Std"/>
                <a:sym typeface="Trade Gothic LT Std"/>
              </a:rPr>
              <a:t>ideas and get feedback from customers – so you can revise your prototypes and get more feedback.</a:t>
            </a:r>
          </a:p>
        </p:txBody>
      </p:sp>
      <p:sp>
        <p:nvSpPr>
          <p:cNvPr id="26" name="Shape 101"/>
          <p:cNvSpPr/>
          <p:nvPr/>
        </p:nvSpPr>
        <p:spPr>
          <a:xfrm>
            <a:off x="7395324" y="3812265"/>
            <a:ext cx="1291476" cy="2842066"/>
          </a:xfrm>
          <a:prstGeom prst="rect">
            <a:avLst/>
          </a:prstGeom>
          <a:ln w="12700">
            <a:miter lim="400000"/>
          </a:ln>
          <a:extLst>
            <a:ext uri="{C572A759-6A51-4108-AA02-DFA0A04FC94B}">
              <ma14:wrappingTextBoxFlag xmlns:ma14="http://schemas.microsoft.com/office/mac/drawingml/2011/main" xmlns="" val="1"/>
            </a:ext>
          </a:extLst>
        </p:spPr>
        <p:txBody>
          <a:bodyPr lIns="35690" tIns="35690" rIns="35690" bIns="35690">
            <a:spAutoFit/>
          </a:bodyPr>
          <a:lstStyle>
            <a:lvl1pPr algn="l">
              <a:spcBef>
                <a:spcPts val="0"/>
              </a:spcBef>
              <a:defRPr sz="1400" b="0" cap="none">
                <a:solidFill>
                  <a:srgbClr val="000000"/>
                </a:solidFill>
                <a:latin typeface="Trade Gothic LT Std"/>
                <a:ea typeface="Trade Gothic LT Std"/>
                <a:cs typeface="Trade Gothic LT Std"/>
                <a:sym typeface="Trade Gothic LT Std"/>
              </a:defRPr>
            </a:lvl1pPr>
          </a:lstStyle>
          <a:p>
            <a:pPr defTabSz="914400">
              <a:defRPr sz="1800" b="0" cap="none">
                <a:solidFill>
                  <a:srgbClr val="000000"/>
                </a:solidFill>
              </a:defRPr>
            </a:pPr>
            <a:r>
              <a:rPr kern="0" dirty="0"/>
              <a:t>Try out a pilot program and experiment with ways to implement your new ideas.</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9782" y="2064404"/>
            <a:ext cx="8741089" cy="179085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8314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Shape 317"/>
        <p:cNvGrpSpPr/>
        <p:nvPr/>
      </p:nvGrpSpPr>
      <p:grpSpPr>
        <a:xfrm>
          <a:off x="0" y="0"/>
          <a:ext cx="0" cy="0"/>
          <a:chOff x="0" y="0"/>
          <a:chExt cx="0" cy="0"/>
        </a:xfrm>
      </p:grpSpPr>
      <p:sp>
        <p:nvSpPr>
          <p:cNvPr id="318" name="Shape 318"/>
          <p:cNvSpPr txBox="1"/>
          <p:nvPr/>
        </p:nvSpPr>
        <p:spPr>
          <a:xfrm>
            <a:off x="581025" y="1209675"/>
            <a:ext cx="3676800" cy="4062000"/>
          </a:xfrm>
          <a:prstGeom prst="rect">
            <a:avLst/>
          </a:prstGeom>
          <a:noFill/>
          <a:ln>
            <a:noFill/>
          </a:ln>
        </p:spPr>
        <p:txBody>
          <a:bodyPr lIns="0" tIns="0" rIns="0" bIns="0" anchor="ctr" anchorCtr="0">
            <a:noAutofit/>
          </a:bodyPr>
          <a:lstStyle/>
          <a:p>
            <a:pPr defTabSz="914400">
              <a:lnSpc>
                <a:spcPct val="108000"/>
              </a:lnSpc>
            </a:pPr>
            <a:r>
              <a:rPr lang="en" sz="4400" b="1" kern="0" dirty="0">
                <a:solidFill>
                  <a:srgbClr val="FFFFFF"/>
                </a:solidFill>
                <a:latin typeface="Source Sans Pro"/>
                <a:ea typeface="Source Sans Pro"/>
                <a:cs typeface="Source Sans Pro"/>
                <a:sym typeface="Source Sans Pro"/>
              </a:rPr>
              <a:t>Using</a:t>
            </a:r>
            <a:br>
              <a:rPr lang="en" sz="4400" b="1" kern="0" dirty="0">
                <a:solidFill>
                  <a:srgbClr val="FFFFFF"/>
                </a:solidFill>
                <a:latin typeface="Source Sans Pro"/>
                <a:ea typeface="Source Sans Pro"/>
                <a:cs typeface="Source Sans Pro"/>
                <a:sym typeface="Source Sans Pro"/>
              </a:rPr>
            </a:br>
            <a:r>
              <a:rPr lang="en" sz="4400" b="1" kern="0" dirty="0">
                <a:solidFill>
                  <a:srgbClr val="FFFFFF"/>
                </a:solidFill>
                <a:latin typeface="Source Sans Pro"/>
                <a:ea typeface="Source Sans Pro"/>
                <a:cs typeface="Source Sans Pro"/>
                <a:sym typeface="Source Sans Pro"/>
              </a:rPr>
              <a:t>Customer</a:t>
            </a:r>
            <a:br>
              <a:rPr lang="en" sz="4400" b="1" kern="0" dirty="0">
                <a:solidFill>
                  <a:srgbClr val="FFFFFF"/>
                </a:solidFill>
                <a:latin typeface="Source Sans Pro"/>
                <a:ea typeface="Source Sans Pro"/>
                <a:cs typeface="Source Sans Pro"/>
                <a:sym typeface="Source Sans Pro"/>
              </a:rPr>
            </a:br>
            <a:r>
              <a:rPr lang="en" sz="4400" b="1" kern="0" dirty="0">
                <a:solidFill>
                  <a:srgbClr val="FFFFFF"/>
                </a:solidFill>
                <a:latin typeface="Source Sans Pro"/>
                <a:ea typeface="Source Sans Pro"/>
                <a:cs typeface="Source Sans Pro"/>
                <a:sym typeface="Source Sans Pro"/>
              </a:rPr>
              <a:t>Centered</a:t>
            </a:r>
            <a:br>
              <a:rPr lang="en" sz="4400" b="1" kern="0" dirty="0">
                <a:solidFill>
                  <a:srgbClr val="FFFFFF"/>
                </a:solidFill>
                <a:latin typeface="Source Sans Pro"/>
                <a:ea typeface="Source Sans Pro"/>
                <a:cs typeface="Source Sans Pro"/>
                <a:sym typeface="Source Sans Pro"/>
              </a:rPr>
            </a:br>
            <a:r>
              <a:rPr lang="en" sz="4400" b="1" kern="0" dirty="0">
                <a:solidFill>
                  <a:srgbClr val="FFFFFF"/>
                </a:solidFill>
                <a:latin typeface="Source Sans Pro"/>
                <a:ea typeface="Source Sans Pro"/>
                <a:cs typeface="Source Sans Pro"/>
                <a:sym typeface="Source Sans Pro"/>
              </a:rPr>
              <a:t>Design</a:t>
            </a:r>
          </a:p>
        </p:txBody>
      </p:sp>
      <p:sp>
        <p:nvSpPr>
          <p:cNvPr id="319" name="Shape 319"/>
          <p:cNvSpPr txBox="1"/>
          <p:nvPr/>
        </p:nvSpPr>
        <p:spPr>
          <a:xfrm>
            <a:off x="4185214" y="1175546"/>
            <a:ext cx="4181400" cy="419100"/>
          </a:xfrm>
          <a:prstGeom prst="rect">
            <a:avLst/>
          </a:prstGeom>
          <a:noFill/>
          <a:ln>
            <a:noFill/>
          </a:ln>
        </p:spPr>
        <p:txBody>
          <a:bodyPr lIns="91425" tIns="45700" rIns="91425" bIns="45700" anchor="t" anchorCtr="0">
            <a:noAutofit/>
          </a:bodyPr>
          <a:lstStyle/>
          <a:p>
            <a:pPr algn="ctr" defTabSz="914400">
              <a:lnSpc>
                <a:spcPct val="80000"/>
              </a:lnSpc>
            </a:pPr>
            <a:r>
              <a:rPr lang="en" sz="2400" kern="0">
                <a:solidFill>
                  <a:srgbClr val="FFFFFF"/>
                </a:solidFill>
                <a:latin typeface="Source Sans Pro"/>
                <a:ea typeface="Source Sans Pro"/>
                <a:cs typeface="Source Sans Pro"/>
                <a:sym typeface="Source Sans Pro"/>
              </a:rPr>
              <a:t>Start with people</a:t>
            </a:r>
          </a:p>
        </p:txBody>
      </p:sp>
      <p:pic>
        <p:nvPicPr>
          <p:cNvPr id="320" name="Shape 3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243924" y="2123175"/>
            <a:ext cx="4087499" cy="3672300"/>
          </a:xfrm>
          <a:prstGeom prst="rect">
            <a:avLst/>
          </a:prstGeom>
          <a:noFill/>
          <a:ln>
            <a:noFill/>
          </a:ln>
        </p:spPr>
      </p:pic>
      <p:sp>
        <p:nvSpPr>
          <p:cNvPr id="321" name="Shape 321"/>
          <p:cNvSpPr/>
          <p:nvPr/>
        </p:nvSpPr>
        <p:spPr>
          <a:xfrm>
            <a:off x="6093826" y="1627200"/>
            <a:ext cx="325800" cy="450900"/>
          </a:xfrm>
          <a:prstGeom prst="downArrow">
            <a:avLst>
              <a:gd name="adj1" fmla="val 50000"/>
              <a:gd name="adj2" fmla="val 50000"/>
            </a:avLst>
          </a:prstGeom>
          <a:solidFill>
            <a:schemeClr val="lt1"/>
          </a:solidFill>
          <a:ln>
            <a:noFill/>
          </a:ln>
        </p:spPr>
        <p:txBody>
          <a:bodyPr lIns="91425" tIns="45700" rIns="91425" bIns="45700" anchor="ctr" anchorCtr="0">
            <a:noAutofit/>
          </a:bodyPr>
          <a:lstStyle/>
          <a:p>
            <a:pPr algn="ctr" defTabSz="914400"/>
            <a:endParaRPr kern="0">
              <a:solidFill>
                <a:srgbClr val="FFFFFF"/>
              </a:solidFill>
              <a:ea typeface="Arial"/>
              <a:cs typeface="Arial"/>
              <a:sym typeface="Arial"/>
            </a:endParaRPr>
          </a:p>
        </p:txBody>
      </p:sp>
    </p:spTree>
    <p:extLst>
      <p:ext uri="{BB962C8B-B14F-4D97-AF65-F5344CB8AC3E}">
        <p14:creationId xmlns:p14="http://schemas.microsoft.com/office/powerpoint/2010/main" val="2252174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Shape 325"/>
        <p:cNvGrpSpPr/>
        <p:nvPr/>
      </p:nvGrpSpPr>
      <p:grpSpPr>
        <a:xfrm>
          <a:off x="0" y="0"/>
          <a:ext cx="0" cy="0"/>
          <a:chOff x="0" y="0"/>
          <a:chExt cx="0" cy="0"/>
        </a:xfrm>
      </p:grpSpPr>
      <p:sp>
        <p:nvSpPr>
          <p:cNvPr id="326" name="Shape 326"/>
          <p:cNvSpPr txBox="1">
            <a:spLocks noGrp="1"/>
          </p:cNvSpPr>
          <p:nvPr>
            <p:ph type="ctrTitle"/>
          </p:nvPr>
        </p:nvSpPr>
        <p:spPr>
          <a:prstGeom prst="rect">
            <a:avLst/>
          </a:prstGeom>
        </p:spPr>
        <p:txBody>
          <a:bodyPr lIns="91425" tIns="91425" rIns="91425" bIns="91425" anchor="t" anchorCtr="0">
            <a:noAutofit/>
          </a:bodyPr>
          <a:lstStyle/>
          <a:p>
            <a:pPr algn="ctr"/>
            <a:r>
              <a:rPr lang="en"/>
              <a:t>How </a:t>
            </a:r>
            <a:r>
              <a:rPr lang="en" b="0"/>
              <a:t>might we...</a:t>
            </a:r>
          </a:p>
        </p:txBody>
      </p:sp>
      <p:sp>
        <p:nvSpPr>
          <p:cNvPr id="327" name="Shape 327"/>
          <p:cNvSpPr txBox="1"/>
          <p:nvPr/>
        </p:nvSpPr>
        <p:spPr>
          <a:xfrm>
            <a:off x="771525" y="4010024"/>
            <a:ext cx="3905100" cy="457199"/>
          </a:xfrm>
          <a:prstGeom prst="rect">
            <a:avLst/>
          </a:prstGeom>
          <a:noFill/>
          <a:ln>
            <a:noFill/>
          </a:ln>
        </p:spPr>
        <p:txBody>
          <a:bodyPr lIns="91425" tIns="45700" rIns="91425" bIns="45700" anchor="t" anchorCtr="0">
            <a:noAutofit/>
          </a:bodyPr>
          <a:lstStyle/>
          <a:p>
            <a:pPr algn="ctr" defTabSz="914400">
              <a:lnSpc>
                <a:spcPct val="90000"/>
              </a:lnSpc>
            </a:pPr>
            <a:r>
              <a:rPr lang="en" sz="2400" i="1" kern="0">
                <a:solidFill>
                  <a:srgbClr val="FFFFFF"/>
                </a:solidFill>
                <a:latin typeface="Source Sans Pro"/>
                <a:ea typeface="Source Sans Pro"/>
                <a:cs typeface="Source Sans Pro"/>
                <a:sym typeface="Source Sans Pro"/>
              </a:rPr>
              <a:t>assume solutions exist</a:t>
            </a:r>
          </a:p>
        </p:txBody>
      </p:sp>
      <p:grpSp>
        <p:nvGrpSpPr>
          <p:cNvPr id="328" name="Shape 328"/>
          <p:cNvGrpSpPr/>
          <p:nvPr/>
        </p:nvGrpSpPr>
        <p:grpSpPr>
          <a:xfrm>
            <a:off x="1340644" y="2867024"/>
            <a:ext cx="2766900" cy="1057276"/>
            <a:chOff x="1235869" y="2771775"/>
            <a:chExt cx="2766900" cy="1057276"/>
          </a:xfrm>
        </p:grpSpPr>
        <p:cxnSp>
          <p:nvCxnSpPr>
            <p:cNvPr id="329" name="Shape 329"/>
            <p:cNvCxnSpPr/>
            <p:nvPr/>
          </p:nvCxnSpPr>
          <p:spPr>
            <a:xfrm>
              <a:off x="2619375" y="2771775"/>
              <a:ext cx="0" cy="1057200"/>
            </a:xfrm>
            <a:prstGeom prst="straightConnector1">
              <a:avLst/>
            </a:prstGeom>
            <a:noFill/>
            <a:ln w="28575" cap="flat" cmpd="sng">
              <a:solidFill>
                <a:schemeClr val="lt1"/>
              </a:solidFill>
              <a:prstDash val="solid"/>
              <a:miter/>
              <a:headEnd type="none" w="med" len="med"/>
              <a:tailEnd type="none" w="med" len="med"/>
            </a:ln>
          </p:spPr>
        </p:cxnSp>
        <p:cxnSp>
          <p:nvCxnSpPr>
            <p:cNvPr id="330" name="Shape 330"/>
            <p:cNvCxnSpPr/>
            <p:nvPr/>
          </p:nvCxnSpPr>
          <p:spPr>
            <a:xfrm>
              <a:off x="1235869" y="3829051"/>
              <a:ext cx="2766900" cy="0"/>
            </a:xfrm>
            <a:prstGeom prst="straightConnector1">
              <a:avLst/>
            </a:prstGeom>
            <a:noFill/>
            <a:ln w="28575" cap="flat" cmpd="sng">
              <a:solidFill>
                <a:schemeClr val="lt1"/>
              </a:solidFill>
              <a:prstDash val="solid"/>
              <a:miter/>
              <a:headEnd type="none" w="med" len="med"/>
              <a:tailEnd type="none" w="med" len="med"/>
            </a:ln>
          </p:spPr>
        </p:cxnSp>
      </p:grpSp>
    </p:spTree>
    <p:extLst>
      <p:ext uri="{BB962C8B-B14F-4D97-AF65-F5344CB8AC3E}">
        <p14:creationId xmlns:p14="http://schemas.microsoft.com/office/powerpoint/2010/main" val="1215776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Shape 334"/>
        <p:cNvGrpSpPr/>
        <p:nvPr/>
      </p:nvGrpSpPr>
      <p:grpSpPr>
        <a:xfrm>
          <a:off x="0" y="0"/>
          <a:ext cx="0" cy="0"/>
          <a:chOff x="0" y="0"/>
          <a:chExt cx="0" cy="0"/>
        </a:xfrm>
      </p:grpSpPr>
      <p:sp>
        <p:nvSpPr>
          <p:cNvPr id="335" name="Shape 335"/>
          <p:cNvSpPr txBox="1">
            <a:spLocks noGrp="1"/>
          </p:cNvSpPr>
          <p:nvPr>
            <p:ph type="ctrTitle"/>
          </p:nvPr>
        </p:nvSpPr>
        <p:spPr>
          <a:prstGeom prst="rect">
            <a:avLst/>
          </a:prstGeom>
        </p:spPr>
        <p:txBody>
          <a:bodyPr lIns="91425" tIns="91425" rIns="91425" bIns="91425" anchor="t" anchorCtr="0">
            <a:noAutofit/>
          </a:bodyPr>
          <a:lstStyle/>
          <a:p>
            <a:pPr algn="ctr"/>
            <a:r>
              <a:rPr lang="en" b="0"/>
              <a:t>How</a:t>
            </a:r>
            <a:r>
              <a:rPr lang="en"/>
              <a:t> might </a:t>
            </a:r>
            <a:r>
              <a:rPr lang="en" b="0"/>
              <a:t>we...</a:t>
            </a:r>
          </a:p>
        </p:txBody>
      </p:sp>
      <p:grpSp>
        <p:nvGrpSpPr>
          <p:cNvPr id="336" name="Shape 336"/>
          <p:cNvGrpSpPr/>
          <p:nvPr/>
        </p:nvGrpSpPr>
        <p:grpSpPr>
          <a:xfrm>
            <a:off x="2894175" y="2943232"/>
            <a:ext cx="3461668" cy="1057276"/>
            <a:chOff x="1235869" y="2771775"/>
            <a:chExt cx="2766900" cy="1057276"/>
          </a:xfrm>
        </p:grpSpPr>
        <p:cxnSp>
          <p:nvCxnSpPr>
            <p:cNvPr id="337" name="Shape 337"/>
            <p:cNvCxnSpPr/>
            <p:nvPr/>
          </p:nvCxnSpPr>
          <p:spPr>
            <a:xfrm>
              <a:off x="2619375" y="2771775"/>
              <a:ext cx="0" cy="1057200"/>
            </a:xfrm>
            <a:prstGeom prst="straightConnector1">
              <a:avLst/>
            </a:prstGeom>
            <a:noFill/>
            <a:ln w="28575" cap="flat" cmpd="sng">
              <a:solidFill>
                <a:schemeClr val="lt1"/>
              </a:solidFill>
              <a:prstDash val="solid"/>
              <a:miter/>
              <a:headEnd type="none" w="med" len="med"/>
              <a:tailEnd type="none" w="med" len="med"/>
            </a:ln>
          </p:spPr>
        </p:cxnSp>
        <p:cxnSp>
          <p:nvCxnSpPr>
            <p:cNvPr id="338" name="Shape 338"/>
            <p:cNvCxnSpPr/>
            <p:nvPr/>
          </p:nvCxnSpPr>
          <p:spPr>
            <a:xfrm>
              <a:off x="1235869" y="3829051"/>
              <a:ext cx="2766900" cy="0"/>
            </a:xfrm>
            <a:prstGeom prst="straightConnector1">
              <a:avLst/>
            </a:prstGeom>
            <a:noFill/>
            <a:ln w="28575" cap="flat" cmpd="sng">
              <a:solidFill>
                <a:schemeClr val="lt1"/>
              </a:solidFill>
              <a:prstDash val="solid"/>
              <a:miter/>
              <a:headEnd type="none" w="med" len="med"/>
              <a:tailEnd type="none" w="med" len="med"/>
            </a:ln>
          </p:spPr>
        </p:cxnSp>
      </p:grpSp>
      <p:sp>
        <p:nvSpPr>
          <p:cNvPr id="339" name="Shape 339"/>
          <p:cNvSpPr txBox="1"/>
          <p:nvPr/>
        </p:nvSpPr>
        <p:spPr>
          <a:xfrm>
            <a:off x="2657475" y="4010024"/>
            <a:ext cx="3905100" cy="457199"/>
          </a:xfrm>
          <a:prstGeom prst="rect">
            <a:avLst/>
          </a:prstGeom>
          <a:noFill/>
          <a:ln>
            <a:noFill/>
          </a:ln>
        </p:spPr>
        <p:txBody>
          <a:bodyPr lIns="91425" tIns="45700" rIns="91425" bIns="45700" anchor="t" anchorCtr="0">
            <a:noAutofit/>
          </a:bodyPr>
          <a:lstStyle/>
          <a:p>
            <a:pPr algn="ctr" defTabSz="914400">
              <a:lnSpc>
                <a:spcPct val="90000"/>
              </a:lnSpc>
            </a:pPr>
            <a:r>
              <a:rPr lang="en" sz="2400" i="1" kern="0">
                <a:solidFill>
                  <a:srgbClr val="FFFFFF"/>
                </a:solidFill>
                <a:latin typeface="Source Sans Pro"/>
                <a:ea typeface="Source Sans Pro"/>
                <a:cs typeface="Source Sans Pro"/>
                <a:sym typeface="Source Sans Pro"/>
              </a:rPr>
              <a:t>reduce risk and commitment</a:t>
            </a:r>
          </a:p>
        </p:txBody>
      </p:sp>
    </p:spTree>
    <p:extLst>
      <p:ext uri="{BB962C8B-B14F-4D97-AF65-F5344CB8AC3E}">
        <p14:creationId xmlns:p14="http://schemas.microsoft.com/office/powerpoint/2010/main" val="579050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Shape 343"/>
        <p:cNvGrpSpPr/>
        <p:nvPr/>
      </p:nvGrpSpPr>
      <p:grpSpPr>
        <a:xfrm>
          <a:off x="0" y="0"/>
          <a:ext cx="0" cy="0"/>
          <a:chOff x="0" y="0"/>
          <a:chExt cx="0" cy="0"/>
        </a:xfrm>
      </p:grpSpPr>
      <p:sp>
        <p:nvSpPr>
          <p:cNvPr id="344" name="Shape 344"/>
          <p:cNvSpPr txBox="1">
            <a:spLocks noGrp="1"/>
          </p:cNvSpPr>
          <p:nvPr>
            <p:ph type="ctrTitle"/>
          </p:nvPr>
        </p:nvSpPr>
        <p:spPr>
          <a:prstGeom prst="rect">
            <a:avLst/>
          </a:prstGeom>
        </p:spPr>
        <p:txBody>
          <a:bodyPr lIns="91425" tIns="91425" rIns="91425" bIns="91425" anchor="t" anchorCtr="0">
            <a:noAutofit/>
          </a:bodyPr>
          <a:lstStyle/>
          <a:p>
            <a:pPr algn="ctr">
              <a:buClr>
                <a:schemeClr val="dk1"/>
              </a:buClr>
              <a:buSzPct val="25000"/>
            </a:pPr>
            <a:r>
              <a:rPr lang="en" b="0">
                <a:solidFill>
                  <a:schemeClr val="lt1"/>
                </a:solidFill>
              </a:rPr>
              <a:t>How might </a:t>
            </a:r>
            <a:r>
              <a:rPr lang="en">
                <a:solidFill>
                  <a:schemeClr val="lt1"/>
                </a:solidFill>
              </a:rPr>
              <a:t>we...</a:t>
            </a:r>
          </a:p>
          <a:p>
            <a:endParaRPr b="0"/>
          </a:p>
        </p:txBody>
      </p:sp>
      <p:grpSp>
        <p:nvGrpSpPr>
          <p:cNvPr id="345" name="Shape 345"/>
          <p:cNvGrpSpPr/>
          <p:nvPr/>
        </p:nvGrpSpPr>
        <p:grpSpPr>
          <a:xfrm>
            <a:off x="4769644" y="2790824"/>
            <a:ext cx="2766900" cy="1057276"/>
            <a:chOff x="1235869" y="2771775"/>
            <a:chExt cx="2766900" cy="1057276"/>
          </a:xfrm>
        </p:grpSpPr>
        <p:cxnSp>
          <p:nvCxnSpPr>
            <p:cNvPr id="346" name="Shape 346"/>
            <p:cNvCxnSpPr/>
            <p:nvPr/>
          </p:nvCxnSpPr>
          <p:spPr>
            <a:xfrm>
              <a:off x="2619375" y="2771775"/>
              <a:ext cx="0" cy="1057200"/>
            </a:xfrm>
            <a:prstGeom prst="straightConnector1">
              <a:avLst/>
            </a:prstGeom>
            <a:noFill/>
            <a:ln w="28575" cap="flat" cmpd="sng">
              <a:solidFill>
                <a:schemeClr val="lt1"/>
              </a:solidFill>
              <a:prstDash val="solid"/>
              <a:miter/>
              <a:headEnd type="none" w="med" len="med"/>
              <a:tailEnd type="none" w="med" len="med"/>
            </a:ln>
          </p:spPr>
        </p:cxnSp>
        <p:cxnSp>
          <p:nvCxnSpPr>
            <p:cNvPr id="347" name="Shape 347"/>
            <p:cNvCxnSpPr/>
            <p:nvPr/>
          </p:nvCxnSpPr>
          <p:spPr>
            <a:xfrm>
              <a:off x="1235869" y="3829051"/>
              <a:ext cx="2766900" cy="0"/>
            </a:xfrm>
            <a:prstGeom prst="straightConnector1">
              <a:avLst/>
            </a:prstGeom>
            <a:noFill/>
            <a:ln w="28575" cap="flat" cmpd="sng">
              <a:solidFill>
                <a:schemeClr val="lt1"/>
              </a:solidFill>
              <a:prstDash val="solid"/>
              <a:miter/>
              <a:headEnd type="none" w="med" len="med"/>
              <a:tailEnd type="none" w="med" len="med"/>
            </a:ln>
          </p:spPr>
        </p:cxnSp>
      </p:grpSp>
      <p:sp>
        <p:nvSpPr>
          <p:cNvPr id="348" name="Shape 348"/>
          <p:cNvSpPr txBox="1"/>
          <p:nvPr/>
        </p:nvSpPr>
        <p:spPr>
          <a:xfrm>
            <a:off x="4181475" y="3933824"/>
            <a:ext cx="3905100" cy="457199"/>
          </a:xfrm>
          <a:prstGeom prst="rect">
            <a:avLst/>
          </a:prstGeom>
          <a:noFill/>
          <a:ln>
            <a:noFill/>
          </a:ln>
        </p:spPr>
        <p:txBody>
          <a:bodyPr lIns="91425" tIns="45700" rIns="91425" bIns="45700" anchor="t" anchorCtr="0">
            <a:noAutofit/>
          </a:bodyPr>
          <a:lstStyle/>
          <a:p>
            <a:pPr algn="ctr" defTabSz="914400">
              <a:lnSpc>
                <a:spcPct val="90000"/>
              </a:lnSpc>
            </a:pPr>
            <a:r>
              <a:rPr lang="en" sz="2400" i="1" kern="0">
                <a:solidFill>
                  <a:srgbClr val="FFFFFF"/>
                </a:solidFill>
                <a:latin typeface="Source Sans Pro"/>
                <a:ea typeface="Source Sans Pro"/>
                <a:cs typeface="Source Sans Pro"/>
                <a:sym typeface="Source Sans Pro"/>
              </a:rPr>
              <a:t>do it together</a:t>
            </a:r>
          </a:p>
        </p:txBody>
      </p:sp>
    </p:spTree>
    <p:extLst>
      <p:ext uri="{BB962C8B-B14F-4D97-AF65-F5344CB8AC3E}">
        <p14:creationId xmlns:p14="http://schemas.microsoft.com/office/powerpoint/2010/main" val="2302806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title"/>
          </p:nvPr>
        </p:nvSpPr>
        <p:spPr>
          <a:xfrm>
            <a:off x="457200" y="1016503"/>
            <a:ext cx="8229600" cy="857400"/>
          </a:xfrm>
          <a:prstGeom prst="rect">
            <a:avLst/>
          </a:prstGeom>
        </p:spPr>
        <p:txBody>
          <a:bodyPr lIns="91425" tIns="91425" rIns="91425" bIns="91425" anchor="b" anchorCtr="0">
            <a:noAutofit/>
          </a:bodyPr>
          <a:lstStyle/>
          <a:p>
            <a:r>
              <a:rPr lang="en-US" dirty="0">
                <a:solidFill>
                  <a:schemeClr val="accent1">
                    <a:lumMod val="75000"/>
                  </a:schemeClr>
                </a:solidFill>
              </a:rPr>
              <a:t>Build e</a:t>
            </a:r>
            <a:r>
              <a:rPr lang="en" dirty="0">
                <a:solidFill>
                  <a:schemeClr val="accent1">
                    <a:lumMod val="75000"/>
                  </a:schemeClr>
                </a:solidFill>
              </a:rPr>
              <a:t>mpathy </a:t>
            </a:r>
          </a:p>
        </p:txBody>
      </p:sp>
      <p:pic>
        <p:nvPicPr>
          <p:cNvPr id="354" name="Shape 354"/>
          <p:cNvPicPr preferRelativeResize="0"/>
          <p:nvPr/>
        </p:nvPicPr>
        <p:blipFill rotWithShape="1">
          <a:blip r:embed="rId3" cstate="screen">
            <a:alphaModFix/>
            <a:extLst>
              <a:ext uri="{28A0092B-C50C-407E-A947-70E740481C1C}">
                <a14:useLocalDpi xmlns:a14="http://schemas.microsoft.com/office/drawing/2010/main"/>
              </a:ext>
            </a:extLst>
          </a:blip>
          <a:srcRect l="9790" t="25807" r="2010" b="3834"/>
          <a:stretch/>
        </p:blipFill>
        <p:spPr>
          <a:xfrm>
            <a:off x="539550" y="1886296"/>
            <a:ext cx="8064900" cy="3618900"/>
          </a:xfrm>
          <a:prstGeom prst="rect">
            <a:avLst/>
          </a:prstGeom>
          <a:solidFill>
            <a:schemeClr val="accent6"/>
          </a:solidFill>
          <a:ln>
            <a:noFill/>
          </a:ln>
        </p:spPr>
      </p:pic>
    </p:spTree>
    <p:extLst>
      <p:ext uri="{BB962C8B-B14F-4D97-AF65-F5344CB8AC3E}">
        <p14:creationId xmlns:p14="http://schemas.microsoft.com/office/powerpoint/2010/main" val="950685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Shape 359" descr="015_David.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826675"/>
            <a:ext cx="9144000" cy="5240700"/>
          </a:xfrm>
          <a:prstGeom prst="rect">
            <a:avLst/>
          </a:prstGeom>
          <a:noFill/>
          <a:ln>
            <a:noFill/>
          </a:ln>
        </p:spPr>
      </p:pic>
      <p:sp>
        <p:nvSpPr>
          <p:cNvPr id="360" name="Shape 360"/>
          <p:cNvSpPr txBox="1"/>
          <p:nvPr/>
        </p:nvSpPr>
        <p:spPr>
          <a:xfrm>
            <a:off x="419100" y="1568450"/>
            <a:ext cx="3028800" cy="1841400"/>
          </a:xfrm>
          <a:prstGeom prst="rect">
            <a:avLst/>
          </a:prstGeom>
          <a:solidFill>
            <a:srgbClr val="FFFFFF">
              <a:alpha val="57650"/>
            </a:srgbClr>
          </a:solidFill>
          <a:ln>
            <a:noFill/>
          </a:ln>
        </p:spPr>
        <p:txBody>
          <a:bodyPr lIns="182875" tIns="45700" rIns="182875" bIns="45700" anchor="t" anchorCtr="0">
            <a:noAutofit/>
          </a:bodyPr>
          <a:lstStyle/>
          <a:p>
            <a:pPr defTabSz="914400"/>
            <a:r>
              <a:rPr lang="en" kern="0">
                <a:solidFill>
                  <a:srgbClr val="000000"/>
                </a:solidFill>
                <a:cs typeface="Arial"/>
                <a:sym typeface="Arial"/>
              </a:rPr>
              <a:t>I’m copying a friend’s resume, but putting my words to it because I don’t know how to make one.</a:t>
            </a:r>
          </a:p>
          <a:p>
            <a:pPr defTabSz="914400">
              <a:spcBef>
                <a:spcPts val="1000"/>
              </a:spcBef>
            </a:pPr>
            <a:endParaRPr sz="2000" kern="0">
              <a:solidFill>
                <a:srgbClr val="000000"/>
              </a:solidFill>
              <a:cs typeface="Arial"/>
              <a:sym typeface="Arial"/>
            </a:endParaRPr>
          </a:p>
        </p:txBody>
      </p:sp>
      <p:sp>
        <p:nvSpPr>
          <p:cNvPr id="361" name="Shape 361"/>
          <p:cNvSpPr txBox="1"/>
          <p:nvPr/>
        </p:nvSpPr>
        <p:spPr>
          <a:xfrm>
            <a:off x="473868" y="2860277"/>
            <a:ext cx="2314500" cy="618300"/>
          </a:xfrm>
          <a:prstGeom prst="rect">
            <a:avLst/>
          </a:prstGeom>
          <a:noFill/>
          <a:ln>
            <a:noFill/>
          </a:ln>
        </p:spPr>
        <p:txBody>
          <a:bodyPr lIns="91425" tIns="45700" rIns="91425" bIns="45700" anchor="t" anchorCtr="0">
            <a:noAutofit/>
          </a:bodyPr>
          <a:lstStyle/>
          <a:p>
            <a:pPr defTabSz="914400">
              <a:lnSpc>
                <a:spcPct val="90000"/>
              </a:lnSpc>
              <a:buClr>
                <a:srgbClr val="000000"/>
              </a:buClr>
              <a:buSzPct val="25000"/>
            </a:pPr>
            <a:r>
              <a:rPr lang="en" sz="2000" b="1" kern="0">
                <a:solidFill>
                  <a:srgbClr val="000000"/>
                </a:solidFill>
                <a:ea typeface="Arial"/>
                <a:cs typeface="Arial"/>
                <a:sym typeface="Arial"/>
              </a:rPr>
              <a:t>David, 18</a:t>
            </a:r>
          </a:p>
          <a:p>
            <a:pPr defTabSz="914400">
              <a:lnSpc>
                <a:spcPct val="90000"/>
              </a:lnSpc>
              <a:spcBef>
                <a:spcPts val="1000"/>
              </a:spcBef>
              <a:buClr>
                <a:srgbClr val="FFFFFF"/>
              </a:buClr>
            </a:pPr>
            <a:endParaRPr sz="2000" b="1" kern="0">
              <a:solidFill>
                <a:srgbClr val="000000"/>
              </a:solidFill>
              <a:ea typeface="Arial"/>
              <a:cs typeface="Arial"/>
              <a:sym typeface="Arial"/>
            </a:endParaRPr>
          </a:p>
        </p:txBody>
      </p:sp>
      <p:cxnSp>
        <p:nvCxnSpPr>
          <p:cNvPr id="362" name="Shape 362"/>
          <p:cNvCxnSpPr/>
          <p:nvPr/>
        </p:nvCxnSpPr>
        <p:spPr>
          <a:xfrm>
            <a:off x="569118" y="2847976"/>
            <a:ext cx="2050200" cy="0"/>
          </a:xfrm>
          <a:prstGeom prst="straightConnector1">
            <a:avLst/>
          </a:prstGeom>
          <a:noFill/>
          <a:ln w="38100" cap="flat" cmpd="sng">
            <a:solidFill>
              <a:srgbClr val="333333"/>
            </a:solidFill>
            <a:prstDash val="solid"/>
            <a:miter/>
            <a:headEnd type="none" w="med" len="med"/>
            <a:tailEnd type="none" w="med" len="med"/>
          </a:ln>
        </p:spPr>
      </p:cxnSp>
      <p:sp>
        <p:nvSpPr>
          <p:cNvPr id="363" name="Shape 363"/>
          <p:cNvSpPr txBox="1"/>
          <p:nvPr/>
        </p:nvSpPr>
        <p:spPr>
          <a:xfrm>
            <a:off x="189318" y="1409314"/>
            <a:ext cx="569100" cy="536700"/>
          </a:xfrm>
          <a:prstGeom prst="rect">
            <a:avLst/>
          </a:prstGeom>
          <a:noFill/>
          <a:ln>
            <a:noFill/>
          </a:ln>
        </p:spPr>
        <p:txBody>
          <a:bodyPr lIns="91425" tIns="45700" rIns="91425" bIns="45700" anchor="t" anchorCtr="0">
            <a:noAutofit/>
          </a:bodyPr>
          <a:lstStyle/>
          <a:p>
            <a:pPr defTabSz="914400">
              <a:lnSpc>
                <a:spcPct val="90000"/>
              </a:lnSpc>
            </a:pPr>
            <a:r>
              <a:rPr lang="en" sz="4800" b="1" kern="0" dirty="0">
                <a:solidFill>
                  <a:srgbClr val="333333"/>
                </a:solidFill>
                <a:cs typeface="Arial"/>
                <a:sym typeface="Arial"/>
              </a:rPr>
              <a:t>“</a:t>
            </a:r>
          </a:p>
        </p:txBody>
      </p:sp>
      <p:sp>
        <p:nvSpPr>
          <p:cNvPr id="364" name="Shape 364"/>
          <p:cNvSpPr txBox="1"/>
          <p:nvPr/>
        </p:nvSpPr>
        <p:spPr>
          <a:xfrm rot="10800000">
            <a:off x="2878950" y="2301750"/>
            <a:ext cx="569100" cy="536700"/>
          </a:xfrm>
          <a:prstGeom prst="rect">
            <a:avLst/>
          </a:prstGeom>
          <a:noFill/>
          <a:ln>
            <a:noFill/>
          </a:ln>
        </p:spPr>
        <p:txBody>
          <a:bodyPr lIns="91425" tIns="45700" rIns="91425" bIns="45700" anchor="t" anchorCtr="0">
            <a:noAutofit/>
          </a:bodyPr>
          <a:lstStyle/>
          <a:p>
            <a:pPr defTabSz="914400">
              <a:lnSpc>
                <a:spcPct val="90000"/>
              </a:lnSpc>
              <a:buClr>
                <a:srgbClr val="FF6600"/>
              </a:buClr>
              <a:buSzPct val="25000"/>
            </a:pPr>
            <a:r>
              <a:rPr lang="en" sz="4800" b="1" kern="0">
                <a:solidFill>
                  <a:srgbClr val="262626"/>
                </a:solidFill>
                <a:ea typeface="Arial"/>
                <a:cs typeface="Arial"/>
                <a:sym typeface="Arial"/>
              </a:rPr>
              <a:t>“</a:t>
            </a:r>
          </a:p>
        </p:txBody>
      </p:sp>
    </p:spTree>
    <p:extLst>
      <p:ext uri="{BB962C8B-B14F-4D97-AF65-F5344CB8AC3E}">
        <p14:creationId xmlns:p14="http://schemas.microsoft.com/office/powerpoint/2010/main" val="4228016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Shape 369" descr="015_David.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808650"/>
            <a:ext cx="9144000" cy="5240700"/>
          </a:xfrm>
          <a:prstGeom prst="rect">
            <a:avLst/>
          </a:prstGeom>
          <a:noFill/>
          <a:ln>
            <a:noFill/>
          </a:ln>
        </p:spPr>
      </p:pic>
      <p:sp>
        <p:nvSpPr>
          <p:cNvPr id="370" name="Shape 370"/>
          <p:cNvSpPr txBox="1"/>
          <p:nvPr/>
        </p:nvSpPr>
        <p:spPr>
          <a:xfrm>
            <a:off x="419100" y="1568450"/>
            <a:ext cx="3028800" cy="1841400"/>
          </a:xfrm>
          <a:prstGeom prst="rect">
            <a:avLst/>
          </a:prstGeom>
          <a:solidFill>
            <a:srgbClr val="FFFFFF">
              <a:alpha val="57650"/>
            </a:srgbClr>
          </a:solidFill>
          <a:ln>
            <a:noFill/>
          </a:ln>
        </p:spPr>
        <p:txBody>
          <a:bodyPr lIns="182875" tIns="45700" rIns="182875" bIns="45700" anchor="t" anchorCtr="0">
            <a:noAutofit/>
          </a:bodyPr>
          <a:lstStyle/>
          <a:p>
            <a:pPr defTabSz="914400"/>
            <a:r>
              <a:rPr lang="en" kern="0">
                <a:solidFill>
                  <a:srgbClr val="000000"/>
                </a:solidFill>
                <a:cs typeface="Arial"/>
                <a:sym typeface="Arial"/>
              </a:rPr>
              <a:t>I’m copying a friend’s resume, but putting my words to it because I don’t know how to make one.</a:t>
            </a:r>
          </a:p>
          <a:p>
            <a:pPr defTabSz="914400">
              <a:spcBef>
                <a:spcPts val="1000"/>
              </a:spcBef>
            </a:pPr>
            <a:endParaRPr sz="2000" kern="0">
              <a:solidFill>
                <a:srgbClr val="000000"/>
              </a:solidFill>
              <a:cs typeface="Arial"/>
              <a:sym typeface="Arial"/>
            </a:endParaRPr>
          </a:p>
        </p:txBody>
      </p:sp>
      <p:sp>
        <p:nvSpPr>
          <p:cNvPr id="371" name="Shape 371"/>
          <p:cNvSpPr txBox="1"/>
          <p:nvPr/>
        </p:nvSpPr>
        <p:spPr>
          <a:xfrm>
            <a:off x="473868" y="2860277"/>
            <a:ext cx="2314500" cy="618300"/>
          </a:xfrm>
          <a:prstGeom prst="rect">
            <a:avLst/>
          </a:prstGeom>
          <a:noFill/>
          <a:ln>
            <a:noFill/>
          </a:ln>
        </p:spPr>
        <p:txBody>
          <a:bodyPr lIns="91425" tIns="45700" rIns="91425" bIns="45700" anchor="t" anchorCtr="0">
            <a:noAutofit/>
          </a:bodyPr>
          <a:lstStyle/>
          <a:p>
            <a:pPr defTabSz="914400">
              <a:lnSpc>
                <a:spcPct val="90000"/>
              </a:lnSpc>
              <a:buClr>
                <a:srgbClr val="000000"/>
              </a:buClr>
              <a:buSzPct val="25000"/>
            </a:pPr>
            <a:r>
              <a:rPr lang="en" sz="2000" b="1" kern="0">
                <a:solidFill>
                  <a:srgbClr val="000000"/>
                </a:solidFill>
                <a:ea typeface="Arial"/>
                <a:cs typeface="Arial"/>
                <a:sym typeface="Arial"/>
              </a:rPr>
              <a:t>David, 18</a:t>
            </a:r>
          </a:p>
          <a:p>
            <a:pPr defTabSz="914400">
              <a:lnSpc>
                <a:spcPct val="90000"/>
              </a:lnSpc>
              <a:spcBef>
                <a:spcPts val="1000"/>
              </a:spcBef>
              <a:buClr>
                <a:srgbClr val="FFFFFF"/>
              </a:buClr>
            </a:pPr>
            <a:endParaRPr sz="2000" b="1" kern="0">
              <a:solidFill>
                <a:srgbClr val="000000"/>
              </a:solidFill>
              <a:ea typeface="Arial"/>
              <a:cs typeface="Arial"/>
              <a:sym typeface="Arial"/>
            </a:endParaRPr>
          </a:p>
        </p:txBody>
      </p:sp>
      <p:cxnSp>
        <p:nvCxnSpPr>
          <p:cNvPr id="372" name="Shape 372"/>
          <p:cNvCxnSpPr/>
          <p:nvPr/>
        </p:nvCxnSpPr>
        <p:spPr>
          <a:xfrm>
            <a:off x="569118" y="2847976"/>
            <a:ext cx="2050200" cy="0"/>
          </a:xfrm>
          <a:prstGeom prst="straightConnector1">
            <a:avLst/>
          </a:prstGeom>
          <a:noFill/>
          <a:ln w="38100" cap="flat" cmpd="sng">
            <a:solidFill>
              <a:srgbClr val="333333"/>
            </a:solidFill>
            <a:prstDash val="solid"/>
            <a:miter/>
            <a:headEnd type="none" w="med" len="med"/>
            <a:tailEnd type="none" w="med" len="med"/>
          </a:ln>
        </p:spPr>
      </p:cxnSp>
      <p:sp>
        <p:nvSpPr>
          <p:cNvPr id="373" name="Shape 373"/>
          <p:cNvSpPr txBox="1"/>
          <p:nvPr/>
        </p:nvSpPr>
        <p:spPr>
          <a:xfrm>
            <a:off x="189318" y="1493539"/>
            <a:ext cx="569100" cy="536700"/>
          </a:xfrm>
          <a:prstGeom prst="rect">
            <a:avLst/>
          </a:prstGeom>
          <a:noFill/>
          <a:ln>
            <a:noFill/>
          </a:ln>
        </p:spPr>
        <p:txBody>
          <a:bodyPr lIns="91425" tIns="45700" rIns="91425" bIns="45700" anchor="t" anchorCtr="0">
            <a:noAutofit/>
          </a:bodyPr>
          <a:lstStyle/>
          <a:p>
            <a:pPr defTabSz="914400">
              <a:lnSpc>
                <a:spcPct val="90000"/>
              </a:lnSpc>
            </a:pPr>
            <a:r>
              <a:rPr lang="en" sz="4800" b="1" kern="0">
                <a:solidFill>
                  <a:srgbClr val="333333"/>
                </a:solidFill>
                <a:cs typeface="Arial"/>
                <a:sym typeface="Arial"/>
              </a:rPr>
              <a:t>“</a:t>
            </a:r>
          </a:p>
        </p:txBody>
      </p:sp>
      <p:sp>
        <p:nvSpPr>
          <p:cNvPr id="374" name="Shape 374"/>
          <p:cNvSpPr txBox="1"/>
          <p:nvPr/>
        </p:nvSpPr>
        <p:spPr>
          <a:xfrm rot="10800000">
            <a:off x="2878950" y="2301750"/>
            <a:ext cx="569100" cy="536700"/>
          </a:xfrm>
          <a:prstGeom prst="rect">
            <a:avLst/>
          </a:prstGeom>
          <a:noFill/>
          <a:ln>
            <a:noFill/>
          </a:ln>
        </p:spPr>
        <p:txBody>
          <a:bodyPr lIns="91425" tIns="45700" rIns="91425" bIns="45700" anchor="t" anchorCtr="0">
            <a:noAutofit/>
          </a:bodyPr>
          <a:lstStyle/>
          <a:p>
            <a:pPr defTabSz="914400">
              <a:lnSpc>
                <a:spcPct val="90000"/>
              </a:lnSpc>
              <a:buClr>
                <a:srgbClr val="FF6600"/>
              </a:buClr>
              <a:buSzPct val="25000"/>
            </a:pPr>
            <a:r>
              <a:rPr lang="en" sz="4800" b="1" kern="0">
                <a:solidFill>
                  <a:srgbClr val="262626"/>
                </a:solidFill>
                <a:ea typeface="Arial"/>
                <a:cs typeface="Arial"/>
                <a:sym typeface="Arial"/>
              </a:rPr>
              <a:t>“</a:t>
            </a:r>
          </a:p>
        </p:txBody>
      </p:sp>
      <p:sp>
        <p:nvSpPr>
          <p:cNvPr id="375" name="Shape 375"/>
          <p:cNvSpPr txBox="1"/>
          <p:nvPr/>
        </p:nvSpPr>
        <p:spPr>
          <a:xfrm>
            <a:off x="0" y="3937225"/>
            <a:ext cx="9144000" cy="1976700"/>
          </a:xfrm>
          <a:prstGeom prst="rect">
            <a:avLst/>
          </a:prstGeom>
          <a:solidFill>
            <a:srgbClr val="000000">
              <a:alpha val="60000"/>
            </a:srgbClr>
          </a:solidFill>
          <a:ln>
            <a:noFill/>
          </a:ln>
        </p:spPr>
        <p:txBody>
          <a:bodyPr lIns="640075" tIns="91425" rIns="4572000" bIns="91425" anchor="ctr" anchorCtr="0">
            <a:noAutofit/>
          </a:bodyPr>
          <a:lstStyle/>
          <a:p>
            <a:pPr defTabSz="914400">
              <a:buSzPct val="25000"/>
            </a:pPr>
            <a:r>
              <a:rPr lang="en" sz="2400" b="1" kern="0">
                <a:solidFill>
                  <a:srgbClr val="FFFFFF"/>
                </a:solidFill>
                <a:latin typeface="Source Sans Pro"/>
                <a:ea typeface="Source Sans Pro"/>
                <a:cs typeface="Source Sans Pro"/>
                <a:sym typeface="Source Sans Pro"/>
              </a:rPr>
              <a:t>What if?</a:t>
            </a:r>
          </a:p>
          <a:p>
            <a:pPr defTabSz="914400"/>
            <a:endParaRPr kern="0">
              <a:solidFill>
                <a:srgbClr val="FFFFFF"/>
              </a:solidFill>
              <a:latin typeface="Source Sans Pro"/>
              <a:ea typeface="Source Sans Pro"/>
              <a:cs typeface="Source Sans Pro"/>
              <a:sym typeface="Source Sans Pro"/>
            </a:endParaRPr>
          </a:p>
          <a:p>
            <a:pPr defTabSz="914400">
              <a:buSzPct val="25000"/>
            </a:pPr>
            <a:r>
              <a:rPr lang="en" kern="0">
                <a:solidFill>
                  <a:srgbClr val="FFFFFF"/>
                </a:solidFill>
                <a:latin typeface="Source Sans Pro"/>
                <a:ea typeface="Source Sans Pro"/>
                <a:cs typeface="Source Sans Pro"/>
                <a:sym typeface="Source Sans Pro"/>
              </a:rPr>
              <a:t>Instead of resume-building classes, we provided templates for youth to adapt quickly, since a resume is a means to an end at this stage?</a:t>
            </a:r>
          </a:p>
        </p:txBody>
      </p:sp>
    </p:spTree>
    <p:extLst>
      <p:ext uri="{BB962C8B-B14F-4D97-AF65-F5344CB8AC3E}">
        <p14:creationId xmlns:p14="http://schemas.microsoft.com/office/powerpoint/2010/main" val="1711371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382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457200" y="1016503"/>
            <a:ext cx="8229600" cy="857400"/>
          </a:xfrm>
          <a:prstGeom prst="rect">
            <a:avLst/>
          </a:prstGeom>
        </p:spPr>
        <p:txBody>
          <a:bodyPr lIns="91425" tIns="91425" rIns="91425" bIns="91425" anchor="b" anchorCtr="0">
            <a:noAutofit/>
          </a:bodyPr>
          <a:lstStyle/>
          <a:p>
            <a:r>
              <a:rPr lang="en" dirty="0">
                <a:solidFill>
                  <a:schemeClr val="accent1">
                    <a:lumMod val="75000"/>
                  </a:schemeClr>
                </a:solidFill>
              </a:rPr>
              <a:t>How might we...</a:t>
            </a:r>
          </a:p>
        </p:txBody>
      </p:sp>
      <p:pic>
        <p:nvPicPr>
          <p:cNvPr id="381" name="Shape 381"/>
          <p:cNvPicPr preferRelativeResize="0"/>
          <p:nvPr/>
        </p:nvPicPr>
        <p:blipFill rotWithShape="1">
          <a:blip r:embed="rId3" cstate="screen">
            <a:alphaModFix/>
            <a:extLst>
              <a:ext uri="{28A0092B-C50C-407E-A947-70E740481C1C}">
                <a14:useLocalDpi xmlns:a14="http://schemas.microsoft.com/office/drawing/2010/main"/>
              </a:ext>
            </a:extLst>
          </a:blip>
          <a:srcRect l="903" r="893" b="2808"/>
          <a:stretch/>
        </p:blipFill>
        <p:spPr>
          <a:xfrm>
            <a:off x="1185852" y="1824273"/>
            <a:ext cx="6299399" cy="3920100"/>
          </a:xfrm>
          <a:prstGeom prst="rect">
            <a:avLst/>
          </a:prstGeom>
          <a:noFill/>
          <a:ln>
            <a:noFill/>
          </a:ln>
        </p:spPr>
      </p:pic>
    </p:spTree>
    <p:extLst>
      <p:ext uri="{BB962C8B-B14F-4D97-AF65-F5344CB8AC3E}">
        <p14:creationId xmlns:p14="http://schemas.microsoft.com/office/powerpoint/2010/main" val="4227440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Shape 386" descr="SD 1.png"/>
          <p:cNvPicPr preferRelativeResize="0"/>
          <p:nvPr/>
        </p:nvPicPr>
        <p:blipFill>
          <a:blip r:embed="rId3">
            <a:alphaModFix/>
          </a:blip>
          <a:stretch>
            <a:fillRect/>
          </a:stretch>
        </p:blipFill>
        <p:spPr>
          <a:xfrm>
            <a:off x="1386250" y="1220701"/>
            <a:ext cx="7326848" cy="4162825"/>
          </a:xfrm>
          <a:prstGeom prst="rect">
            <a:avLst/>
          </a:prstGeom>
          <a:noFill/>
          <a:ln>
            <a:noFill/>
          </a:ln>
        </p:spPr>
      </p:pic>
      <p:pic>
        <p:nvPicPr>
          <p:cNvPr id="387" name="Shape 387" descr="SD 2.png"/>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20100" y="3344076"/>
            <a:ext cx="2330325" cy="2304049"/>
          </a:xfrm>
          <a:prstGeom prst="rect">
            <a:avLst/>
          </a:prstGeom>
          <a:noFill/>
          <a:ln>
            <a:noFill/>
          </a:ln>
        </p:spPr>
      </p:pic>
    </p:spTree>
    <p:extLst>
      <p:ext uri="{BB962C8B-B14F-4D97-AF65-F5344CB8AC3E}">
        <p14:creationId xmlns:p14="http://schemas.microsoft.com/office/powerpoint/2010/main" val="3229887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457200" y="1016503"/>
            <a:ext cx="8229600" cy="857400"/>
          </a:xfrm>
          <a:prstGeom prst="rect">
            <a:avLst/>
          </a:prstGeom>
        </p:spPr>
        <p:txBody>
          <a:bodyPr lIns="91425" tIns="91425" rIns="91425" bIns="91425" anchor="b" anchorCtr="0">
            <a:noAutofit/>
          </a:bodyPr>
          <a:lstStyle/>
          <a:p>
            <a:endParaRPr/>
          </a:p>
        </p:txBody>
      </p:sp>
      <p:sp>
        <p:nvSpPr>
          <p:cNvPr id="393" name="Shape 393"/>
          <p:cNvSpPr txBox="1">
            <a:spLocks noGrp="1"/>
          </p:cNvSpPr>
          <p:nvPr>
            <p:ph type="body" idx="1"/>
          </p:nvPr>
        </p:nvSpPr>
        <p:spPr>
          <a:xfrm>
            <a:off x="1030700" y="1828800"/>
            <a:ext cx="7656000" cy="3725700"/>
          </a:xfrm>
          <a:prstGeom prst="rect">
            <a:avLst/>
          </a:prstGeom>
        </p:spPr>
        <p:txBody>
          <a:bodyPr lIns="91425" tIns="91425" rIns="91425" bIns="91425" anchor="t" anchorCtr="0">
            <a:noAutofit/>
          </a:bodyPr>
          <a:lstStyle/>
          <a:p>
            <a:pPr>
              <a:buNone/>
            </a:pPr>
            <a:endParaRPr/>
          </a:p>
        </p:txBody>
      </p:sp>
      <p:pic>
        <p:nvPicPr>
          <p:cNvPr id="394" name="Shape 394" descr="polished.png"/>
          <p:cNvPicPr preferRelativeResize="0"/>
          <p:nvPr/>
        </p:nvPicPr>
        <p:blipFill rotWithShape="1">
          <a:blip r:embed="rId3" cstate="screen">
            <a:alphaModFix/>
            <a:extLst>
              <a:ext uri="{28A0092B-C50C-407E-A947-70E740481C1C}">
                <a14:useLocalDpi xmlns:a14="http://schemas.microsoft.com/office/drawing/2010/main"/>
              </a:ext>
            </a:extLst>
          </a:blip>
          <a:srcRect b="12180"/>
          <a:stretch/>
        </p:blipFill>
        <p:spPr>
          <a:xfrm>
            <a:off x="0" y="0"/>
            <a:ext cx="9144000" cy="6022499"/>
          </a:xfrm>
          <a:prstGeom prst="rect">
            <a:avLst/>
          </a:prstGeom>
          <a:noFill/>
          <a:ln>
            <a:noFill/>
          </a:ln>
        </p:spPr>
      </p:pic>
    </p:spTree>
    <p:extLst>
      <p:ext uri="{BB962C8B-B14F-4D97-AF65-F5344CB8AC3E}">
        <p14:creationId xmlns:p14="http://schemas.microsoft.com/office/powerpoint/2010/main" val="960576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457200" y="1016503"/>
            <a:ext cx="8229600" cy="857400"/>
          </a:xfrm>
          <a:prstGeom prst="rect">
            <a:avLst/>
          </a:prstGeom>
        </p:spPr>
        <p:txBody>
          <a:bodyPr lIns="91425" tIns="91425" rIns="91425" bIns="91425" anchor="b" anchorCtr="0">
            <a:noAutofit/>
          </a:bodyPr>
          <a:lstStyle/>
          <a:p>
            <a:r>
              <a:rPr lang="en" dirty="0">
                <a:solidFill>
                  <a:schemeClr val="accent1">
                    <a:lumMod val="75000"/>
                  </a:schemeClr>
                </a:solidFill>
              </a:rPr>
              <a:t>Prototyping</a:t>
            </a:r>
            <a:r>
              <a:rPr lang="en" dirty="0"/>
              <a:t> </a:t>
            </a:r>
          </a:p>
        </p:txBody>
      </p:sp>
      <p:pic>
        <p:nvPicPr>
          <p:cNvPr id="400" name="Shape 40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22419" y="2185788"/>
            <a:ext cx="4143000" cy="2241000"/>
          </a:xfrm>
          <a:prstGeom prst="rect">
            <a:avLst/>
          </a:prstGeom>
          <a:noFill/>
          <a:ln>
            <a:noFill/>
          </a:ln>
        </p:spPr>
      </p:pic>
      <p:pic>
        <p:nvPicPr>
          <p:cNvPr id="401" name="Shape 401" descr="LeadingtheWaytoWRC-clean.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592595" y="2185788"/>
            <a:ext cx="4332299" cy="2241300"/>
          </a:xfrm>
          <a:prstGeom prst="rect">
            <a:avLst/>
          </a:prstGeom>
          <a:noFill/>
          <a:ln>
            <a:noFill/>
          </a:ln>
        </p:spPr>
      </p:pic>
      <p:sp>
        <p:nvSpPr>
          <p:cNvPr id="402" name="Shape 402"/>
          <p:cNvSpPr txBox="1"/>
          <p:nvPr/>
        </p:nvSpPr>
        <p:spPr>
          <a:xfrm>
            <a:off x="182507" y="4699166"/>
            <a:ext cx="4145700" cy="780884"/>
          </a:xfrm>
          <a:prstGeom prst="rect">
            <a:avLst/>
          </a:prstGeom>
          <a:noFill/>
          <a:ln>
            <a:noFill/>
          </a:ln>
        </p:spPr>
        <p:txBody>
          <a:bodyPr lIns="45700" tIns="45700" rIns="45700" bIns="45700" anchor="t" anchorCtr="0">
            <a:noAutofit/>
          </a:bodyPr>
          <a:lstStyle/>
          <a:p>
            <a:pPr algn="ctr" defTabSz="914400">
              <a:buClr>
                <a:srgbClr val="595959"/>
              </a:buClr>
              <a:buSzPct val="25000"/>
            </a:pPr>
            <a:r>
              <a:rPr lang="en" kern="0" dirty="0">
                <a:solidFill>
                  <a:srgbClr val="595959"/>
                </a:solidFill>
                <a:ea typeface="Arial"/>
                <a:cs typeface="Arial"/>
                <a:sym typeface="Arial"/>
              </a:rPr>
              <a:t>The key is to form </a:t>
            </a:r>
            <a:r>
              <a:rPr lang="en" kern="0" dirty="0">
                <a:solidFill>
                  <a:srgbClr val="595959"/>
                </a:solidFill>
                <a:cs typeface="Arial"/>
                <a:sym typeface="Arial"/>
              </a:rPr>
              <a:t>one</a:t>
            </a:r>
            <a:r>
              <a:rPr lang="en" kern="0" dirty="0">
                <a:solidFill>
                  <a:srgbClr val="595959"/>
                </a:solidFill>
                <a:ea typeface="Arial"/>
                <a:cs typeface="Arial"/>
                <a:sym typeface="Arial"/>
              </a:rPr>
              <a:t> team </a:t>
            </a:r>
            <a:br>
              <a:rPr lang="en" kern="0" dirty="0">
                <a:solidFill>
                  <a:srgbClr val="595959"/>
                </a:solidFill>
                <a:ea typeface="Arial"/>
                <a:cs typeface="Arial"/>
                <a:sym typeface="Arial"/>
              </a:rPr>
            </a:br>
            <a:r>
              <a:rPr lang="en" i="1" kern="0" dirty="0">
                <a:solidFill>
                  <a:srgbClr val="595959"/>
                </a:solidFill>
                <a:ea typeface="Arial"/>
                <a:cs typeface="Arial"/>
                <a:sym typeface="Arial"/>
              </a:rPr>
              <a:t>and</a:t>
            </a:r>
            <a:r>
              <a:rPr lang="en" kern="0" dirty="0">
                <a:solidFill>
                  <a:srgbClr val="595959"/>
                </a:solidFill>
                <a:ea typeface="Arial"/>
                <a:cs typeface="Arial"/>
                <a:sym typeface="Arial"/>
              </a:rPr>
              <a:t> to be </a:t>
            </a:r>
            <a:r>
              <a:rPr lang="en" kern="0" dirty="0">
                <a:solidFill>
                  <a:srgbClr val="595959"/>
                </a:solidFill>
                <a:cs typeface="Arial"/>
                <a:sym typeface="Arial"/>
              </a:rPr>
              <a:t>seen</a:t>
            </a:r>
            <a:r>
              <a:rPr lang="en" kern="0" dirty="0">
                <a:solidFill>
                  <a:srgbClr val="595959"/>
                </a:solidFill>
                <a:ea typeface="Arial"/>
                <a:cs typeface="Arial"/>
                <a:sym typeface="Arial"/>
              </a:rPr>
              <a:t> as </a:t>
            </a:r>
            <a:r>
              <a:rPr lang="en" kern="0" dirty="0">
                <a:solidFill>
                  <a:srgbClr val="595959"/>
                </a:solidFill>
                <a:cs typeface="Arial"/>
                <a:sym typeface="Arial"/>
              </a:rPr>
              <a:t>one</a:t>
            </a:r>
            <a:r>
              <a:rPr lang="en" kern="0" dirty="0">
                <a:solidFill>
                  <a:srgbClr val="595959"/>
                </a:solidFill>
                <a:ea typeface="Arial"/>
                <a:cs typeface="Arial"/>
                <a:sym typeface="Arial"/>
              </a:rPr>
              <a:t> team</a:t>
            </a:r>
          </a:p>
        </p:txBody>
      </p:sp>
      <p:sp>
        <p:nvSpPr>
          <p:cNvPr id="403" name="Shape 403"/>
          <p:cNvSpPr txBox="1"/>
          <p:nvPr/>
        </p:nvSpPr>
        <p:spPr>
          <a:xfrm>
            <a:off x="4707826" y="4498366"/>
            <a:ext cx="4145700" cy="1026000"/>
          </a:xfrm>
          <a:prstGeom prst="rect">
            <a:avLst/>
          </a:prstGeom>
          <a:noFill/>
          <a:ln>
            <a:noFill/>
          </a:ln>
        </p:spPr>
        <p:txBody>
          <a:bodyPr lIns="45700" tIns="45700" rIns="45700" bIns="45700" anchor="t" anchorCtr="0">
            <a:noAutofit/>
          </a:bodyPr>
          <a:lstStyle/>
          <a:p>
            <a:pPr algn="ctr" defTabSz="914400">
              <a:buClr>
                <a:srgbClr val="595959"/>
              </a:buClr>
              <a:buSzPct val="25000"/>
            </a:pPr>
            <a:r>
              <a:rPr lang="en" kern="0">
                <a:solidFill>
                  <a:srgbClr val="595959"/>
                </a:solidFill>
                <a:ea typeface="Arial"/>
                <a:cs typeface="Arial"/>
                <a:sym typeface="Arial"/>
              </a:rPr>
              <a:t>One team </a:t>
            </a:r>
            <a:r>
              <a:rPr lang="en" kern="0">
                <a:solidFill>
                  <a:srgbClr val="595959"/>
                </a:solidFill>
                <a:cs typeface="Arial"/>
                <a:sym typeface="Arial"/>
              </a:rPr>
              <a:t>leading the way</a:t>
            </a:r>
            <a:r>
              <a:rPr lang="en" kern="0">
                <a:solidFill>
                  <a:srgbClr val="595959"/>
                </a:solidFill>
                <a:ea typeface="Arial"/>
                <a:cs typeface="Arial"/>
                <a:sym typeface="Arial"/>
              </a:rPr>
              <a:t> for </a:t>
            </a:r>
            <a:br>
              <a:rPr lang="en" kern="0">
                <a:solidFill>
                  <a:srgbClr val="595959"/>
                </a:solidFill>
                <a:ea typeface="Arial"/>
                <a:cs typeface="Arial"/>
                <a:sym typeface="Arial"/>
              </a:rPr>
            </a:br>
            <a:r>
              <a:rPr lang="en" kern="0">
                <a:solidFill>
                  <a:srgbClr val="595959"/>
                </a:solidFill>
                <a:ea typeface="Arial"/>
                <a:cs typeface="Arial"/>
                <a:sym typeface="Arial"/>
              </a:rPr>
              <a:t>small and large employer pool to the </a:t>
            </a:r>
            <a:br>
              <a:rPr lang="en" kern="0">
                <a:solidFill>
                  <a:srgbClr val="595959"/>
                </a:solidFill>
                <a:ea typeface="Arial"/>
                <a:cs typeface="Arial"/>
                <a:sym typeface="Arial"/>
              </a:rPr>
            </a:br>
            <a:r>
              <a:rPr lang="en" kern="0">
                <a:solidFill>
                  <a:srgbClr val="595959"/>
                </a:solidFill>
                <a:ea typeface="Arial"/>
                <a:cs typeface="Arial"/>
                <a:sym typeface="Arial"/>
              </a:rPr>
              <a:t>workforce resource center (AJCC)</a:t>
            </a:r>
          </a:p>
        </p:txBody>
      </p:sp>
    </p:spTree>
    <p:extLst>
      <p:ext uri="{BB962C8B-B14F-4D97-AF65-F5344CB8AC3E}">
        <p14:creationId xmlns:p14="http://schemas.microsoft.com/office/powerpoint/2010/main" val="1679352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Shape 408"/>
          <p:cNvPicPr preferRelativeResize="0"/>
          <p:nvPr/>
        </p:nvPicPr>
        <p:blipFill rotWithShape="1">
          <a:blip r:embed="rId3">
            <a:alphaModFix/>
          </a:blip>
          <a:srcRect/>
          <a:stretch/>
        </p:blipFill>
        <p:spPr>
          <a:xfrm>
            <a:off x="507700" y="1063625"/>
            <a:ext cx="8128200" cy="4582200"/>
          </a:xfrm>
          <a:prstGeom prst="rect">
            <a:avLst/>
          </a:prstGeom>
          <a:solidFill>
            <a:srgbClr val="FF6600"/>
          </a:solidFill>
          <a:ln>
            <a:noFill/>
          </a:ln>
        </p:spPr>
      </p:pic>
    </p:spTree>
    <p:extLst>
      <p:ext uri="{BB962C8B-B14F-4D97-AF65-F5344CB8AC3E}">
        <p14:creationId xmlns:p14="http://schemas.microsoft.com/office/powerpoint/2010/main" val="1291337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a:spLocks noGrp="1"/>
          </p:cNvSpPr>
          <p:nvPr>
            <p:ph type="title"/>
          </p:nvPr>
        </p:nvSpPr>
        <p:spPr>
          <a:xfrm>
            <a:off x="457200" y="927603"/>
            <a:ext cx="8229600" cy="857400"/>
          </a:xfrm>
          <a:prstGeom prst="rect">
            <a:avLst/>
          </a:prstGeom>
        </p:spPr>
        <p:txBody>
          <a:bodyPr lIns="91425" tIns="91425" rIns="91425" bIns="91425" anchor="b" anchorCtr="0">
            <a:noAutofit/>
          </a:bodyPr>
          <a:lstStyle/>
          <a:p>
            <a:r>
              <a:rPr lang="en" dirty="0">
                <a:solidFill>
                  <a:schemeClr val="accent1">
                    <a:lumMod val="75000"/>
                  </a:schemeClr>
                </a:solidFill>
              </a:rPr>
              <a:t>The outcomes</a:t>
            </a:r>
          </a:p>
        </p:txBody>
      </p:sp>
      <p:sp>
        <p:nvSpPr>
          <p:cNvPr id="414" name="Shape 414"/>
          <p:cNvSpPr/>
          <p:nvPr/>
        </p:nvSpPr>
        <p:spPr>
          <a:xfrm>
            <a:off x="911524" y="1935250"/>
            <a:ext cx="2254800" cy="1795800"/>
          </a:xfrm>
          <a:prstGeom prst="rect">
            <a:avLst/>
          </a:prstGeom>
          <a:solidFill>
            <a:srgbClr val="A0C3DD"/>
          </a:solidFill>
          <a:ln>
            <a:noFill/>
          </a:ln>
        </p:spPr>
        <p:txBody>
          <a:bodyPr lIns="0" tIns="0" rIns="0" bIns="0" anchor="ctr" anchorCtr="0">
            <a:noAutofit/>
          </a:bodyPr>
          <a:lstStyle/>
          <a:p>
            <a:pPr algn="ctr" defTabSz="914400">
              <a:lnSpc>
                <a:spcPct val="90000"/>
              </a:lnSpc>
            </a:pPr>
            <a:r>
              <a:rPr lang="en" sz="1400" kern="0">
                <a:solidFill>
                  <a:srgbClr val="000000"/>
                </a:solidFill>
                <a:ea typeface="Arial"/>
                <a:cs typeface="Arial"/>
                <a:sym typeface="Arial"/>
              </a:rPr>
              <a:t>Services are </a:t>
            </a:r>
            <a:br>
              <a:rPr lang="en" sz="1400" kern="0">
                <a:solidFill>
                  <a:srgbClr val="000000"/>
                </a:solidFill>
                <a:ea typeface="Arial"/>
                <a:cs typeface="Arial"/>
                <a:sym typeface="Arial"/>
              </a:rPr>
            </a:br>
            <a:r>
              <a:rPr lang="en" sz="1400" kern="0">
                <a:solidFill>
                  <a:srgbClr val="000000"/>
                </a:solidFill>
                <a:ea typeface="Arial"/>
                <a:cs typeface="Arial"/>
                <a:sym typeface="Arial"/>
              </a:rPr>
              <a:t>designed for </a:t>
            </a:r>
            <a:br>
              <a:rPr lang="en" sz="1400" kern="0">
                <a:solidFill>
                  <a:srgbClr val="000000"/>
                </a:solidFill>
                <a:ea typeface="Arial"/>
                <a:cs typeface="Arial"/>
                <a:sym typeface="Arial"/>
              </a:rPr>
            </a:br>
            <a:r>
              <a:rPr lang="en" sz="1400" kern="0">
                <a:solidFill>
                  <a:srgbClr val="000000"/>
                </a:solidFill>
                <a:ea typeface="Arial"/>
                <a:cs typeface="Arial"/>
                <a:sym typeface="Arial"/>
              </a:rPr>
              <a:t>employers and </a:t>
            </a:r>
            <a:br>
              <a:rPr lang="en" sz="1400" kern="0">
                <a:solidFill>
                  <a:srgbClr val="000000"/>
                </a:solidFill>
                <a:ea typeface="Arial"/>
                <a:cs typeface="Arial"/>
                <a:sym typeface="Arial"/>
              </a:rPr>
            </a:br>
            <a:r>
              <a:rPr lang="en" sz="1400" kern="0">
                <a:solidFill>
                  <a:srgbClr val="000000"/>
                </a:solidFill>
                <a:ea typeface="Arial"/>
                <a:cs typeface="Arial"/>
                <a:sym typeface="Arial"/>
              </a:rPr>
              <a:t>job seekers </a:t>
            </a:r>
            <a:br>
              <a:rPr lang="en" sz="1400" kern="0">
                <a:solidFill>
                  <a:srgbClr val="000000"/>
                </a:solidFill>
                <a:ea typeface="Arial"/>
                <a:cs typeface="Arial"/>
                <a:sym typeface="Arial"/>
              </a:rPr>
            </a:br>
            <a:r>
              <a:rPr lang="en" sz="1400" kern="0">
                <a:solidFill>
                  <a:srgbClr val="000000"/>
                </a:solidFill>
                <a:ea typeface="Arial"/>
                <a:cs typeface="Arial"/>
                <a:sym typeface="Arial"/>
              </a:rPr>
              <a:t>that better meet </a:t>
            </a:r>
            <a:br>
              <a:rPr lang="en" sz="1400" kern="0">
                <a:solidFill>
                  <a:srgbClr val="000000"/>
                </a:solidFill>
                <a:ea typeface="Arial"/>
                <a:cs typeface="Arial"/>
                <a:sym typeface="Arial"/>
              </a:rPr>
            </a:br>
            <a:r>
              <a:rPr lang="en" sz="1400" kern="0">
                <a:solidFill>
                  <a:srgbClr val="000000"/>
                </a:solidFill>
                <a:ea typeface="Arial"/>
                <a:cs typeface="Arial"/>
                <a:sym typeface="Arial"/>
              </a:rPr>
              <a:t>their needs.</a:t>
            </a:r>
          </a:p>
        </p:txBody>
      </p:sp>
      <p:sp>
        <p:nvSpPr>
          <p:cNvPr id="415" name="Shape 415"/>
          <p:cNvSpPr/>
          <p:nvPr/>
        </p:nvSpPr>
        <p:spPr>
          <a:xfrm>
            <a:off x="3310252" y="1935525"/>
            <a:ext cx="2254800" cy="1795800"/>
          </a:xfrm>
          <a:prstGeom prst="rect">
            <a:avLst/>
          </a:prstGeom>
          <a:solidFill>
            <a:srgbClr val="399FD3"/>
          </a:solidFill>
          <a:ln>
            <a:noFill/>
          </a:ln>
        </p:spPr>
        <p:txBody>
          <a:bodyPr lIns="0" tIns="0" rIns="0" bIns="0" anchor="ctr" anchorCtr="0">
            <a:noAutofit/>
          </a:bodyPr>
          <a:lstStyle/>
          <a:p>
            <a:pPr algn="ctr" defTabSz="914400">
              <a:lnSpc>
                <a:spcPct val="90000"/>
              </a:lnSpc>
            </a:pPr>
            <a:r>
              <a:rPr lang="en" sz="1400" kern="0">
                <a:solidFill>
                  <a:srgbClr val="000000"/>
                </a:solidFill>
                <a:ea typeface="Arial"/>
                <a:cs typeface="Arial"/>
                <a:sym typeface="Arial"/>
              </a:rPr>
              <a:t>WIOA </a:t>
            </a:r>
            <a:br>
              <a:rPr lang="en" sz="1400" kern="0">
                <a:solidFill>
                  <a:srgbClr val="000000"/>
                </a:solidFill>
                <a:ea typeface="Arial"/>
                <a:cs typeface="Arial"/>
                <a:sym typeface="Arial"/>
              </a:rPr>
            </a:br>
            <a:r>
              <a:rPr lang="en" sz="1400" kern="0">
                <a:solidFill>
                  <a:srgbClr val="000000"/>
                </a:solidFill>
                <a:ea typeface="Arial"/>
                <a:cs typeface="Arial"/>
                <a:sym typeface="Arial"/>
              </a:rPr>
              <a:t>implementation</a:t>
            </a:r>
            <a:br>
              <a:rPr lang="en" sz="1400" kern="0">
                <a:solidFill>
                  <a:srgbClr val="000000"/>
                </a:solidFill>
                <a:ea typeface="Arial"/>
                <a:cs typeface="Arial"/>
                <a:sym typeface="Arial"/>
              </a:rPr>
            </a:br>
            <a:r>
              <a:rPr lang="en" sz="1400" kern="0">
                <a:solidFill>
                  <a:srgbClr val="000000"/>
                </a:solidFill>
                <a:ea typeface="Arial"/>
                <a:cs typeface="Arial"/>
                <a:sym typeface="Arial"/>
              </a:rPr>
              <a:t>is transformative, </a:t>
            </a:r>
            <a:br>
              <a:rPr lang="en" sz="1400" kern="0">
                <a:solidFill>
                  <a:srgbClr val="000000"/>
                </a:solidFill>
                <a:ea typeface="Arial"/>
                <a:cs typeface="Arial"/>
                <a:sym typeface="Arial"/>
              </a:rPr>
            </a:br>
            <a:r>
              <a:rPr lang="en" sz="1400" kern="0">
                <a:solidFill>
                  <a:srgbClr val="000000"/>
                </a:solidFill>
                <a:ea typeface="Arial"/>
                <a:cs typeface="Arial"/>
                <a:sym typeface="Arial"/>
              </a:rPr>
              <a:t>not </a:t>
            </a:r>
            <a:br>
              <a:rPr lang="en" sz="1400" kern="0">
                <a:solidFill>
                  <a:srgbClr val="000000"/>
                </a:solidFill>
                <a:ea typeface="Arial"/>
                <a:cs typeface="Arial"/>
                <a:sym typeface="Arial"/>
              </a:rPr>
            </a:br>
            <a:r>
              <a:rPr lang="en" sz="1400" kern="0">
                <a:solidFill>
                  <a:srgbClr val="000000"/>
                </a:solidFill>
                <a:ea typeface="Arial"/>
                <a:cs typeface="Arial"/>
                <a:sym typeface="Arial"/>
              </a:rPr>
              <a:t>“check-the-box.”</a:t>
            </a:r>
          </a:p>
        </p:txBody>
      </p:sp>
      <p:sp>
        <p:nvSpPr>
          <p:cNvPr id="416" name="Shape 416"/>
          <p:cNvSpPr/>
          <p:nvPr/>
        </p:nvSpPr>
        <p:spPr>
          <a:xfrm>
            <a:off x="911524" y="3845680"/>
            <a:ext cx="2254800" cy="1795800"/>
          </a:xfrm>
          <a:prstGeom prst="rect">
            <a:avLst/>
          </a:prstGeom>
          <a:solidFill>
            <a:srgbClr val="A0C3DD"/>
          </a:solidFill>
          <a:ln>
            <a:noFill/>
          </a:ln>
        </p:spPr>
        <p:txBody>
          <a:bodyPr lIns="0" tIns="0" rIns="0" bIns="0" anchor="ctr" anchorCtr="0">
            <a:noAutofit/>
          </a:bodyPr>
          <a:lstStyle/>
          <a:p>
            <a:pPr algn="ctr" defTabSz="914400">
              <a:lnSpc>
                <a:spcPct val="90000"/>
              </a:lnSpc>
            </a:pPr>
            <a:r>
              <a:rPr lang="en" sz="1400" kern="0">
                <a:solidFill>
                  <a:srgbClr val="000000"/>
                </a:solidFill>
                <a:ea typeface="Arial"/>
                <a:cs typeface="Arial"/>
                <a:sym typeface="Arial"/>
              </a:rPr>
              <a:t>Federal, State, and </a:t>
            </a:r>
            <a:br>
              <a:rPr lang="en" sz="1400" kern="0">
                <a:solidFill>
                  <a:srgbClr val="000000"/>
                </a:solidFill>
                <a:ea typeface="Arial"/>
                <a:cs typeface="Arial"/>
                <a:sym typeface="Arial"/>
              </a:rPr>
            </a:br>
            <a:r>
              <a:rPr lang="en" sz="1400" kern="0">
                <a:solidFill>
                  <a:srgbClr val="000000"/>
                </a:solidFill>
                <a:ea typeface="Arial"/>
                <a:cs typeface="Arial"/>
                <a:sym typeface="Arial"/>
              </a:rPr>
              <a:t>local workforce professionals have </a:t>
            </a:r>
            <a:br>
              <a:rPr lang="en" sz="1400" kern="0">
                <a:solidFill>
                  <a:srgbClr val="000000"/>
                </a:solidFill>
                <a:ea typeface="Arial"/>
                <a:cs typeface="Arial"/>
                <a:sym typeface="Arial"/>
              </a:rPr>
            </a:br>
            <a:r>
              <a:rPr lang="en" sz="1400" kern="0">
                <a:solidFill>
                  <a:srgbClr val="000000"/>
                </a:solidFill>
                <a:ea typeface="Arial"/>
                <a:cs typeface="Arial"/>
                <a:sym typeface="Arial"/>
              </a:rPr>
              <a:t>a much better understanding </a:t>
            </a:r>
            <a:br>
              <a:rPr lang="en" sz="1400" kern="0">
                <a:solidFill>
                  <a:srgbClr val="000000"/>
                </a:solidFill>
                <a:ea typeface="Arial"/>
                <a:cs typeface="Arial"/>
                <a:sym typeface="Arial"/>
              </a:rPr>
            </a:br>
            <a:r>
              <a:rPr lang="en" sz="1400" kern="0">
                <a:solidFill>
                  <a:srgbClr val="000000"/>
                </a:solidFill>
                <a:ea typeface="Arial"/>
                <a:cs typeface="Arial"/>
                <a:sym typeface="Arial"/>
              </a:rPr>
              <a:t>of who the </a:t>
            </a:r>
            <a:br>
              <a:rPr lang="en" sz="1400" kern="0">
                <a:solidFill>
                  <a:srgbClr val="000000"/>
                </a:solidFill>
                <a:ea typeface="Arial"/>
                <a:cs typeface="Arial"/>
                <a:sym typeface="Arial"/>
              </a:rPr>
            </a:br>
            <a:r>
              <a:rPr lang="en" sz="1400" kern="0">
                <a:solidFill>
                  <a:srgbClr val="000000"/>
                </a:solidFill>
                <a:ea typeface="Arial"/>
                <a:cs typeface="Arial"/>
                <a:sym typeface="Arial"/>
              </a:rPr>
              <a:t>customer is.</a:t>
            </a:r>
          </a:p>
        </p:txBody>
      </p:sp>
      <p:sp>
        <p:nvSpPr>
          <p:cNvPr id="417" name="Shape 417"/>
          <p:cNvSpPr/>
          <p:nvPr/>
        </p:nvSpPr>
        <p:spPr>
          <a:xfrm>
            <a:off x="3310252" y="3846246"/>
            <a:ext cx="2254800" cy="1795800"/>
          </a:xfrm>
          <a:prstGeom prst="rect">
            <a:avLst/>
          </a:prstGeom>
          <a:solidFill>
            <a:srgbClr val="399FD3"/>
          </a:solidFill>
          <a:ln>
            <a:noFill/>
          </a:ln>
        </p:spPr>
        <p:txBody>
          <a:bodyPr lIns="0" tIns="0" rIns="0" bIns="0" anchor="ctr" anchorCtr="0">
            <a:noAutofit/>
          </a:bodyPr>
          <a:lstStyle/>
          <a:p>
            <a:pPr algn="ctr" defTabSz="914400">
              <a:lnSpc>
                <a:spcPct val="90000"/>
              </a:lnSpc>
            </a:pPr>
            <a:r>
              <a:rPr lang="en" sz="1400" kern="0">
                <a:solidFill>
                  <a:srgbClr val="000000"/>
                </a:solidFill>
                <a:ea typeface="Arial"/>
                <a:cs typeface="Arial"/>
                <a:sym typeface="Arial"/>
              </a:rPr>
              <a:t>Service design </a:t>
            </a:r>
            <a:br>
              <a:rPr lang="en" sz="1400" kern="0">
                <a:solidFill>
                  <a:srgbClr val="000000"/>
                </a:solidFill>
                <a:ea typeface="Arial"/>
                <a:cs typeface="Arial"/>
                <a:sym typeface="Arial"/>
              </a:rPr>
            </a:br>
            <a:r>
              <a:rPr lang="en" sz="1400" kern="0">
                <a:solidFill>
                  <a:srgbClr val="000000"/>
                </a:solidFill>
                <a:ea typeface="Arial"/>
                <a:cs typeface="Arial"/>
                <a:sym typeface="Arial"/>
              </a:rPr>
              <a:t>happens in a collaborative way </a:t>
            </a:r>
            <a:br>
              <a:rPr lang="en" sz="1400" kern="0">
                <a:solidFill>
                  <a:srgbClr val="000000"/>
                </a:solidFill>
                <a:ea typeface="Arial"/>
                <a:cs typeface="Arial"/>
                <a:sym typeface="Arial"/>
              </a:rPr>
            </a:br>
            <a:r>
              <a:rPr lang="en" sz="1400" kern="0">
                <a:solidFill>
                  <a:srgbClr val="000000"/>
                </a:solidFill>
                <a:ea typeface="Arial"/>
                <a:cs typeface="Arial"/>
                <a:sym typeface="Arial"/>
              </a:rPr>
              <a:t>with all </a:t>
            </a:r>
            <a:br>
              <a:rPr lang="en" sz="1400" kern="0">
                <a:solidFill>
                  <a:srgbClr val="000000"/>
                </a:solidFill>
                <a:ea typeface="Arial"/>
                <a:cs typeface="Arial"/>
                <a:sym typeface="Arial"/>
              </a:rPr>
            </a:br>
            <a:r>
              <a:rPr lang="en" sz="1400" kern="0">
                <a:solidFill>
                  <a:srgbClr val="000000"/>
                </a:solidFill>
                <a:ea typeface="Arial"/>
                <a:cs typeface="Arial"/>
                <a:sym typeface="Arial"/>
              </a:rPr>
              <a:t>stakeholders participating.</a:t>
            </a:r>
          </a:p>
        </p:txBody>
      </p:sp>
      <p:sp>
        <p:nvSpPr>
          <p:cNvPr id="418" name="Shape 418"/>
          <p:cNvSpPr/>
          <p:nvPr/>
        </p:nvSpPr>
        <p:spPr>
          <a:xfrm>
            <a:off x="5708979" y="3849198"/>
            <a:ext cx="2254800" cy="1795800"/>
          </a:xfrm>
          <a:prstGeom prst="rect">
            <a:avLst/>
          </a:prstGeom>
          <a:solidFill>
            <a:srgbClr val="0064A4"/>
          </a:solidFill>
          <a:ln>
            <a:noFill/>
          </a:ln>
        </p:spPr>
        <p:txBody>
          <a:bodyPr lIns="0" tIns="0" rIns="0" bIns="0" anchor="ctr" anchorCtr="0">
            <a:noAutofit/>
          </a:bodyPr>
          <a:lstStyle/>
          <a:p>
            <a:pPr algn="ctr" defTabSz="914400">
              <a:lnSpc>
                <a:spcPct val="90000"/>
              </a:lnSpc>
            </a:pPr>
            <a:r>
              <a:rPr lang="en" sz="1400" kern="0">
                <a:solidFill>
                  <a:srgbClr val="000000"/>
                </a:solidFill>
                <a:ea typeface="Arial"/>
                <a:cs typeface="Arial"/>
                <a:sym typeface="Arial"/>
              </a:rPr>
              <a:t>There is capacity in </a:t>
            </a:r>
            <a:br>
              <a:rPr lang="en" sz="1400" kern="0">
                <a:solidFill>
                  <a:srgbClr val="000000"/>
                </a:solidFill>
                <a:ea typeface="Arial"/>
                <a:cs typeface="Arial"/>
                <a:sym typeface="Arial"/>
              </a:rPr>
            </a:br>
            <a:r>
              <a:rPr lang="en" sz="1400" kern="0">
                <a:solidFill>
                  <a:srgbClr val="000000"/>
                </a:solidFill>
                <a:ea typeface="Arial"/>
                <a:cs typeface="Arial"/>
                <a:sym typeface="Arial"/>
              </a:rPr>
              <a:t>the system for </a:t>
            </a:r>
            <a:br>
              <a:rPr lang="en" sz="1400" kern="0">
                <a:solidFill>
                  <a:srgbClr val="000000"/>
                </a:solidFill>
                <a:ea typeface="Arial"/>
                <a:cs typeface="Arial"/>
                <a:sym typeface="Arial"/>
              </a:rPr>
            </a:br>
            <a:r>
              <a:rPr lang="en" sz="1400" kern="0">
                <a:solidFill>
                  <a:srgbClr val="000000"/>
                </a:solidFill>
                <a:ea typeface="Arial"/>
                <a:cs typeface="Arial"/>
                <a:sym typeface="Arial"/>
              </a:rPr>
              <a:t>on-going process improvement, </a:t>
            </a:r>
            <a:br>
              <a:rPr lang="en" sz="1400" kern="0">
                <a:solidFill>
                  <a:srgbClr val="000000"/>
                </a:solidFill>
                <a:ea typeface="Arial"/>
                <a:cs typeface="Arial"/>
                <a:sym typeface="Arial"/>
              </a:rPr>
            </a:br>
            <a:r>
              <a:rPr lang="en" sz="1400" kern="0">
                <a:solidFill>
                  <a:srgbClr val="000000"/>
                </a:solidFill>
                <a:ea typeface="Arial"/>
                <a:cs typeface="Arial"/>
                <a:sym typeface="Arial"/>
              </a:rPr>
              <a:t>and agencies use </a:t>
            </a:r>
            <a:br>
              <a:rPr lang="en" sz="1400" kern="0">
                <a:solidFill>
                  <a:srgbClr val="000000"/>
                </a:solidFill>
                <a:ea typeface="Arial"/>
                <a:cs typeface="Arial"/>
                <a:sym typeface="Arial"/>
              </a:rPr>
            </a:br>
            <a:r>
              <a:rPr lang="en" sz="1400" kern="0">
                <a:solidFill>
                  <a:srgbClr val="000000"/>
                </a:solidFill>
                <a:ea typeface="Arial"/>
                <a:cs typeface="Arial"/>
                <a:sym typeface="Arial"/>
              </a:rPr>
              <a:t>design thinking as a regular practice.</a:t>
            </a:r>
          </a:p>
        </p:txBody>
      </p:sp>
      <p:sp>
        <p:nvSpPr>
          <p:cNvPr id="419" name="Shape 419"/>
          <p:cNvSpPr/>
          <p:nvPr/>
        </p:nvSpPr>
        <p:spPr>
          <a:xfrm>
            <a:off x="5708979" y="1935525"/>
            <a:ext cx="2254800" cy="1795800"/>
          </a:xfrm>
          <a:prstGeom prst="rect">
            <a:avLst/>
          </a:prstGeom>
          <a:solidFill>
            <a:srgbClr val="0064A4"/>
          </a:solidFill>
          <a:ln>
            <a:noFill/>
          </a:ln>
        </p:spPr>
        <p:txBody>
          <a:bodyPr lIns="0" tIns="0" rIns="0" bIns="0" anchor="ctr" anchorCtr="0">
            <a:noAutofit/>
          </a:bodyPr>
          <a:lstStyle/>
          <a:p>
            <a:pPr algn="ctr" defTabSz="914400">
              <a:lnSpc>
                <a:spcPct val="90000"/>
              </a:lnSpc>
            </a:pPr>
            <a:r>
              <a:rPr lang="en" sz="1400" kern="0">
                <a:solidFill>
                  <a:srgbClr val="000000"/>
                </a:solidFill>
                <a:ea typeface="Arial"/>
                <a:cs typeface="Arial"/>
                <a:sym typeface="Arial"/>
              </a:rPr>
              <a:t>You and your </a:t>
            </a:r>
            <a:br>
              <a:rPr lang="en" sz="1400" kern="0">
                <a:solidFill>
                  <a:srgbClr val="000000"/>
                </a:solidFill>
                <a:ea typeface="Arial"/>
                <a:cs typeface="Arial"/>
                <a:sym typeface="Arial"/>
              </a:rPr>
            </a:br>
            <a:r>
              <a:rPr lang="en" sz="1400" kern="0">
                <a:solidFill>
                  <a:srgbClr val="000000"/>
                </a:solidFill>
                <a:ea typeface="Arial"/>
                <a:cs typeface="Arial"/>
                <a:sym typeface="Arial"/>
              </a:rPr>
              <a:t>Team are supported </a:t>
            </a:r>
            <a:br>
              <a:rPr lang="en" sz="1400" kern="0">
                <a:solidFill>
                  <a:srgbClr val="000000"/>
                </a:solidFill>
                <a:ea typeface="Arial"/>
                <a:cs typeface="Arial"/>
                <a:sym typeface="Arial"/>
              </a:rPr>
            </a:br>
            <a:r>
              <a:rPr lang="en" sz="1400" kern="0">
                <a:solidFill>
                  <a:srgbClr val="000000"/>
                </a:solidFill>
                <a:ea typeface="Arial"/>
                <a:cs typeface="Arial"/>
                <a:sym typeface="Arial"/>
              </a:rPr>
              <a:t>to think outside of </a:t>
            </a:r>
            <a:br>
              <a:rPr lang="en" sz="1400" kern="0">
                <a:solidFill>
                  <a:srgbClr val="000000"/>
                </a:solidFill>
                <a:ea typeface="Arial"/>
                <a:cs typeface="Arial"/>
                <a:sym typeface="Arial"/>
              </a:rPr>
            </a:br>
            <a:r>
              <a:rPr lang="en" sz="1400" kern="0">
                <a:solidFill>
                  <a:srgbClr val="000000"/>
                </a:solidFill>
                <a:ea typeface="Arial"/>
                <a:cs typeface="Arial"/>
                <a:sym typeface="Arial"/>
              </a:rPr>
              <a:t>what you know, </a:t>
            </a:r>
            <a:br>
              <a:rPr lang="en" sz="1400" kern="0">
                <a:solidFill>
                  <a:srgbClr val="000000"/>
                </a:solidFill>
                <a:ea typeface="Arial"/>
                <a:cs typeface="Arial"/>
                <a:sym typeface="Arial"/>
              </a:rPr>
            </a:br>
            <a:r>
              <a:rPr lang="en" sz="1400" kern="0">
                <a:solidFill>
                  <a:srgbClr val="000000"/>
                </a:solidFill>
                <a:ea typeface="Arial"/>
                <a:cs typeface="Arial"/>
                <a:sym typeface="Arial"/>
              </a:rPr>
              <a:t>and use tools to make implementation happen in new, creative ways.</a:t>
            </a:r>
          </a:p>
        </p:txBody>
      </p:sp>
    </p:spTree>
    <p:extLst>
      <p:ext uri="{BB962C8B-B14F-4D97-AF65-F5344CB8AC3E}">
        <p14:creationId xmlns:p14="http://schemas.microsoft.com/office/powerpoint/2010/main" val="3161896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1376" y="1383031"/>
            <a:ext cx="7451724" cy="1906270"/>
          </a:xfrm>
        </p:spPr>
        <p:txBody>
          <a:bodyPr anchor="ctr">
            <a:noAutofit/>
          </a:bodyPr>
          <a:lstStyle/>
          <a:p>
            <a:r>
              <a:rPr lang="en-US" sz="3600" dirty="0" err="1"/>
              <a:t>WorkSource</a:t>
            </a:r>
            <a:r>
              <a:rPr lang="en-US" sz="3600" dirty="0"/>
              <a:t> Spokane-</a:t>
            </a:r>
            <a:br>
              <a:rPr lang="en-US" sz="3600" dirty="0"/>
            </a:br>
            <a:r>
              <a:rPr lang="en-US" sz="3600" b="0" dirty="0"/>
              <a:t>Spokane Workforce Development Council</a:t>
            </a:r>
          </a:p>
        </p:txBody>
      </p:sp>
      <p:sp>
        <p:nvSpPr>
          <p:cNvPr id="4" name="Text Placeholder 3"/>
          <p:cNvSpPr>
            <a:spLocks noGrp="1"/>
          </p:cNvSpPr>
          <p:nvPr>
            <p:ph type="body" idx="1"/>
          </p:nvPr>
        </p:nvSpPr>
        <p:spPr/>
        <p:txBody>
          <a:bodyPr/>
          <a:lstStyle/>
          <a:p>
            <a:pPr lvl="0">
              <a:buClr>
                <a:srgbClr val="F36B22"/>
              </a:buClr>
            </a:pPr>
            <a:r>
              <a:rPr lang="en-US" sz="2800" b="1" dirty="0">
                <a:solidFill>
                  <a:srgbClr val="0B366B"/>
                </a:solidFill>
                <a:latin typeface="Arabic Typesetting" pitchFamily="66" charset="-78"/>
                <a:cs typeface="Arabic Typesetting" pitchFamily="66" charset="-78"/>
              </a:rPr>
              <a:t>Customer Centered Design </a:t>
            </a:r>
            <a:br>
              <a:rPr lang="en-US" sz="2800" b="1" dirty="0">
                <a:solidFill>
                  <a:srgbClr val="0B366B"/>
                </a:solidFill>
                <a:latin typeface="Arabic Typesetting" pitchFamily="66" charset="-78"/>
                <a:cs typeface="Arabic Typesetting" pitchFamily="66" charset="-78"/>
              </a:rPr>
            </a:br>
            <a:r>
              <a:rPr lang="en-US" sz="2800" dirty="0">
                <a:solidFill>
                  <a:prstClr val="black">
                    <a:lumMod val="65000"/>
                    <a:lumOff val="35000"/>
                  </a:prstClr>
                </a:solidFill>
                <a:latin typeface="Arabic Typesetting" pitchFamily="66" charset="-78"/>
                <a:cs typeface="Arabic Typesetting" pitchFamily="66" charset="-78"/>
              </a:rPr>
              <a:t>Challenges &amp; Outcomes</a:t>
            </a:r>
          </a:p>
        </p:txBody>
      </p:sp>
    </p:spTree>
    <p:extLst>
      <p:ext uri="{BB962C8B-B14F-4D97-AF65-F5344CB8AC3E}">
        <p14:creationId xmlns:p14="http://schemas.microsoft.com/office/powerpoint/2010/main" val="820958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Spokane, WA – The Challenge</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r>
              <a:rPr lang="en-US" dirty="0"/>
              <a:t>We sought to transform our one-stop center and provide </a:t>
            </a:r>
            <a:r>
              <a:rPr lang="en-US" b="1" dirty="0">
                <a:solidFill>
                  <a:schemeClr val="accent6">
                    <a:lumMod val="50000"/>
                  </a:schemeClr>
                </a:solidFill>
              </a:rPr>
              <a:t>world-class</a:t>
            </a:r>
            <a:r>
              <a:rPr lang="en-US" dirty="0"/>
              <a:t> services where all teams are </a:t>
            </a:r>
            <a:r>
              <a:rPr lang="en-US" b="1" dirty="0"/>
              <a:t>function-based</a:t>
            </a:r>
            <a:r>
              <a:rPr lang="en-US" dirty="0"/>
              <a:t> to eliminate duplication and increase the </a:t>
            </a:r>
            <a:r>
              <a:rPr lang="en-US" b="1" dirty="0">
                <a:solidFill>
                  <a:schemeClr val="accent6">
                    <a:lumMod val="50000"/>
                  </a:schemeClr>
                </a:solidFill>
              </a:rPr>
              <a:t>customer experience </a:t>
            </a:r>
            <a:r>
              <a:rPr lang="en-US" dirty="0"/>
              <a:t>and </a:t>
            </a:r>
            <a:r>
              <a:rPr lang="en-US" b="1" dirty="0"/>
              <a:t>bolster staff expertise. </a:t>
            </a:r>
          </a:p>
          <a:p>
            <a:pPr marL="0" indent="0">
              <a:buNone/>
            </a:pPr>
            <a:r>
              <a:rPr lang="en-US" dirty="0"/>
              <a:t> </a:t>
            </a:r>
          </a:p>
          <a:p>
            <a:pPr marL="0" indent="0">
              <a:buNone/>
            </a:pPr>
            <a:r>
              <a:rPr lang="en-US" dirty="0"/>
              <a:t>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9640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Starting Point</a:t>
            </a:r>
            <a:endParaRPr lang="en-US" dirty="0"/>
          </a:p>
        </p:txBody>
      </p:sp>
      <p:sp>
        <p:nvSpPr>
          <p:cNvPr id="3" name="Content Placeholder 2"/>
          <p:cNvSpPr>
            <a:spLocks noGrp="1"/>
          </p:cNvSpPr>
          <p:nvPr>
            <p:ph idx="1"/>
          </p:nvPr>
        </p:nvSpPr>
        <p:spPr/>
        <p:txBody>
          <a:bodyPr>
            <a:noAutofit/>
          </a:bodyPr>
          <a:lstStyle/>
          <a:p>
            <a:pPr marL="0" indent="0">
              <a:spcAft>
                <a:spcPts val="1200"/>
              </a:spcAft>
              <a:buNone/>
            </a:pPr>
            <a:r>
              <a:rPr lang="en-US" b="1" dirty="0">
                <a:solidFill>
                  <a:schemeClr val="tx2"/>
                </a:solidFill>
              </a:rPr>
              <a:t>Fairly typical one-stop with fairly typical comments from customers: </a:t>
            </a:r>
          </a:p>
          <a:p>
            <a:pPr marL="731520"/>
            <a:r>
              <a:rPr lang="en-US" sz="2400" dirty="0"/>
              <a:t>Great staff </a:t>
            </a:r>
          </a:p>
          <a:p>
            <a:pPr marL="731520"/>
            <a:r>
              <a:rPr lang="en-US" sz="2400" dirty="0"/>
              <a:t>Amazing if you give it a chance</a:t>
            </a:r>
          </a:p>
          <a:p>
            <a:pPr marL="731520"/>
            <a:r>
              <a:rPr lang="en-US" sz="2400" dirty="0"/>
              <a:t>I thought this was the unemployment office – I didn’t realize you offered employment services  </a:t>
            </a:r>
          </a:p>
          <a:p>
            <a:pPr marL="731520"/>
            <a:r>
              <a:rPr lang="en-US" sz="2400" dirty="0"/>
              <a:t>Appears to be only for low-income job seekers</a:t>
            </a:r>
          </a:p>
          <a:p>
            <a:pPr marL="731520"/>
            <a:r>
              <a:rPr lang="en-US" sz="2400" dirty="0"/>
              <a:t>Governmental feel</a:t>
            </a:r>
          </a:p>
          <a:p>
            <a:pPr marL="731520"/>
            <a:r>
              <a:rPr lang="en-US" sz="2400" dirty="0"/>
              <a:t>Service and program names not clear, for example: WIOA, BFET, </a:t>
            </a:r>
            <a:r>
              <a:rPr lang="en-US" sz="2400" dirty="0" err="1"/>
              <a:t>WorkFirst</a:t>
            </a:r>
            <a:r>
              <a:rPr lang="en-US" sz="2400" dirty="0"/>
              <a:t>, NEG Grant</a:t>
            </a:r>
          </a:p>
          <a:p>
            <a:endParaRPr lang="en-US" dirty="0"/>
          </a:p>
        </p:txBody>
      </p:sp>
      <p:cxnSp>
        <p:nvCxnSpPr>
          <p:cNvPr id="6" name="Straight Connector 5"/>
          <p:cNvCxnSpPr/>
          <p:nvPr/>
        </p:nvCxnSpPr>
        <p:spPr>
          <a:xfrm>
            <a:off x="731520" y="2291255"/>
            <a:ext cx="7680960" cy="0"/>
          </a:xfrm>
          <a:prstGeom prst="line">
            <a:avLst/>
          </a:prstGeom>
          <a:ln w="19050">
            <a:headEnd type="diamond"/>
            <a:tailEnd type="diamon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202582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Ideation &amp; Prototyping  </a:t>
            </a:r>
          </a:p>
        </p:txBody>
      </p:sp>
      <p:sp>
        <p:nvSpPr>
          <p:cNvPr id="3" name="Content Placeholder 2"/>
          <p:cNvSpPr>
            <a:spLocks noGrp="1"/>
          </p:cNvSpPr>
          <p:nvPr>
            <p:ph idx="1"/>
          </p:nvPr>
        </p:nvSpPr>
        <p:spPr/>
        <p:txBody>
          <a:bodyPr>
            <a:normAutofit/>
          </a:bodyPr>
          <a:lstStyle/>
          <a:p>
            <a:pPr marL="0" indent="0">
              <a:spcAft>
                <a:spcPts val="1200"/>
              </a:spcAft>
              <a:buNone/>
            </a:pPr>
            <a:r>
              <a:rPr lang="en-US" sz="2800" b="1" dirty="0">
                <a:solidFill>
                  <a:schemeClr val="tx2"/>
                </a:solidFill>
              </a:rPr>
              <a:t>Physical Redesign </a:t>
            </a:r>
          </a:p>
          <a:p>
            <a:r>
              <a:rPr lang="en-US" sz="2400" dirty="0"/>
              <a:t>Update the lobby</a:t>
            </a:r>
          </a:p>
          <a:p>
            <a:pPr marL="914400" lvl="1"/>
            <a:r>
              <a:rPr lang="en-US" sz="2100" dirty="0"/>
              <a:t>Clean up/modernize</a:t>
            </a:r>
          </a:p>
          <a:p>
            <a:pPr marL="914400" lvl="1"/>
            <a:r>
              <a:rPr lang="en-US" sz="2100" dirty="0"/>
              <a:t>Greeter/no large desk</a:t>
            </a:r>
          </a:p>
          <a:p>
            <a:pPr>
              <a:spcBef>
                <a:spcPts val="1800"/>
              </a:spcBef>
            </a:pPr>
            <a:r>
              <a:rPr lang="en-US" sz="2400" dirty="0"/>
              <a:t>Resource Room</a:t>
            </a:r>
          </a:p>
          <a:p>
            <a:pPr marL="914400" lvl="1"/>
            <a:r>
              <a:rPr lang="en-US" sz="2100" dirty="0"/>
              <a:t>Technology upgrade</a:t>
            </a:r>
          </a:p>
          <a:p>
            <a:pPr marL="914400" lvl="1"/>
            <a:r>
              <a:rPr lang="en-US" sz="2100" dirty="0"/>
              <a:t>Modernize </a:t>
            </a:r>
          </a:p>
          <a:p>
            <a:pPr>
              <a:spcBef>
                <a:spcPts val="1800"/>
              </a:spcBef>
            </a:pPr>
            <a:r>
              <a:rPr lang="en-US" sz="2400" dirty="0"/>
              <a:t>Open concept design </a:t>
            </a:r>
          </a:p>
          <a:p>
            <a:pPr>
              <a:spcBef>
                <a:spcPts val="1800"/>
              </a:spcBef>
            </a:pPr>
            <a:r>
              <a:rPr lang="en-US" sz="2400" dirty="0"/>
              <a:t>Create dedicated space for daily hiring events</a:t>
            </a:r>
          </a:p>
          <a:p>
            <a:pPr marL="0" indent="0">
              <a:buNone/>
            </a:pPr>
            <a:endParaRPr lang="en-US" sz="2400" dirty="0"/>
          </a:p>
        </p:txBody>
      </p:sp>
      <p:pic>
        <p:nvPicPr>
          <p:cNvPr id="14" name="Picture 13"/>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4739959" y="2217722"/>
            <a:ext cx="3545918" cy="2363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5" name="Straight Connector 4"/>
          <p:cNvCxnSpPr/>
          <p:nvPr/>
        </p:nvCxnSpPr>
        <p:spPr>
          <a:xfrm>
            <a:off x="731520" y="1960181"/>
            <a:ext cx="7680960" cy="0"/>
          </a:xfrm>
          <a:prstGeom prst="line">
            <a:avLst/>
          </a:prstGeom>
          <a:ln w="19050">
            <a:headEnd type="diamond"/>
            <a:tailEnd type="diamon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77430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116580" y="1988504"/>
            <a:ext cx="4621530" cy="1171941"/>
          </a:xfrm>
        </p:spPr>
        <p:txBody>
          <a:bodyPr/>
          <a:lstStyle/>
          <a:p>
            <a:r>
              <a:rPr lang="en-US" dirty="0"/>
              <a:t>David Jones</a:t>
            </a:r>
          </a:p>
          <a:p>
            <a:pPr lvl="1"/>
            <a:r>
              <a:rPr lang="en-US" i="0" dirty="0"/>
              <a:t>Workforce Analyst</a:t>
            </a:r>
          </a:p>
          <a:p>
            <a:pPr lvl="2"/>
            <a:r>
              <a:rPr lang="en-US" dirty="0">
                <a:solidFill>
                  <a:schemeClr val="tx1">
                    <a:lumMod val="65000"/>
                    <a:lumOff val="35000"/>
                  </a:schemeClr>
                </a:solidFill>
              </a:rPr>
              <a:t>US Department of Labor - ETA</a:t>
            </a:r>
          </a:p>
        </p:txBody>
      </p:sp>
      <p:pic>
        <p:nvPicPr>
          <p:cNvPr id="3" name="Picture Placeholder 2"/>
          <p:cNvPicPr>
            <a:picLocks noGrp="1" noChangeAspect="1"/>
          </p:cNvPicPr>
          <p:nvPr>
            <p:ph type="pic" sz="quarter" idx="10"/>
          </p:nvPr>
        </p:nvPicPr>
        <p:blipFill rotWithShape="1">
          <a:blip r:embed="rId3">
            <a:extLst>
              <a:ext uri="{28A0092B-C50C-407E-A947-70E740481C1C}">
                <a14:useLocalDpi xmlns:a14="http://schemas.microsoft.com/office/drawing/2010/main"/>
              </a:ext>
            </a:extLst>
          </a:blip>
          <a:srcRect l="11636" t="2097" r="8514" b="1046"/>
          <a:stretch/>
        </p:blipFill>
        <p:spPr>
          <a:xfrm>
            <a:off x="1607504" y="1972338"/>
            <a:ext cx="1161288" cy="1163927"/>
          </a:xfrm>
        </p:spPr>
      </p:pic>
      <p:pic>
        <p:nvPicPr>
          <p:cNvPr id="6" name="Picture Placeholder 5"/>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11603" r="11585" b="41734"/>
          <a:stretch/>
        </p:blipFill>
        <p:spPr>
          <a:xfrm>
            <a:off x="1607792" y="4002635"/>
            <a:ext cx="1161000" cy="1171942"/>
          </a:xfrm>
          <a:prstGeom prst="rect">
            <a:avLst/>
          </a:prstGeom>
        </p:spPr>
      </p:pic>
      <p:sp>
        <p:nvSpPr>
          <p:cNvPr id="9" name="Content Placeholder 8"/>
          <p:cNvSpPr>
            <a:spLocks noGrp="1"/>
          </p:cNvSpPr>
          <p:nvPr>
            <p:ph idx="14"/>
          </p:nvPr>
        </p:nvSpPr>
        <p:spPr>
          <a:xfrm>
            <a:off x="3013943" y="4002635"/>
            <a:ext cx="4621530" cy="1171941"/>
          </a:xfrm>
        </p:spPr>
        <p:txBody>
          <a:bodyPr>
            <a:normAutofit/>
          </a:bodyPr>
          <a:lstStyle/>
          <a:p>
            <a:r>
              <a:rPr lang="en-US" dirty="0"/>
              <a:t>Virginia Hamilton</a:t>
            </a:r>
          </a:p>
          <a:p>
            <a:pPr lvl="1"/>
            <a:r>
              <a:rPr lang="en-US" i="0" dirty="0"/>
              <a:t>Region 6 Administrator</a:t>
            </a:r>
          </a:p>
          <a:p>
            <a:pPr lvl="2"/>
            <a:r>
              <a:rPr lang="en-US" dirty="0">
                <a:solidFill>
                  <a:schemeClr val="tx1">
                    <a:lumMod val="65000"/>
                    <a:lumOff val="35000"/>
                  </a:schemeClr>
                </a:solidFill>
              </a:rPr>
              <a:t>US Department of Labor- ETA</a:t>
            </a:r>
          </a:p>
        </p:txBody>
      </p:sp>
      <p:cxnSp>
        <p:nvCxnSpPr>
          <p:cNvPr id="12" name="Straight Connector 11"/>
          <p:cNvCxnSpPr/>
          <p:nvPr/>
        </p:nvCxnSpPr>
        <p:spPr>
          <a:xfrm>
            <a:off x="3840480" y="2701290"/>
            <a:ext cx="202311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26180" y="4728210"/>
            <a:ext cx="202311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035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Ideation &amp; Prototyping  </a:t>
            </a:r>
          </a:p>
        </p:txBody>
      </p:sp>
      <p:sp>
        <p:nvSpPr>
          <p:cNvPr id="3" name="Content Placeholder 2"/>
          <p:cNvSpPr>
            <a:spLocks noGrp="1"/>
          </p:cNvSpPr>
          <p:nvPr>
            <p:ph idx="1"/>
          </p:nvPr>
        </p:nvSpPr>
        <p:spPr/>
        <p:txBody>
          <a:bodyPr>
            <a:normAutofit/>
          </a:bodyPr>
          <a:lstStyle/>
          <a:p>
            <a:pPr marL="0" indent="0">
              <a:spcAft>
                <a:spcPts val="1200"/>
              </a:spcAft>
              <a:buNone/>
            </a:pPr>
            <a:r>
              <a:rPr lang="en-US" sz="2800" b="1" dirty="0">
                <a:solidFill>
                  <a:schemeClr val="tx2"/>
                </a:solidFill>
              </a:rPr>
              <a:t>Functional Redesign </a:t>
            </a:r>
          </a:p>
          <a:p>
            <a:pPr>
              <a:spcAft>
                <a:spcPts val="600"/>
              </a:spcAft>
            </a:pPr>
            <a:r>
              <a:rPr lang="en-US" sz="2300" dirty="0"/>
              <a:t>Implement Integrated Service Delivery: exchange “programs” for “functions”</a:t>
            </a:r>
          </a:p>
          <a:p>
            <a:pPr>
              <a:spcAft>
                <a:spcPts val="600"/>
              </a:spcAft>
            </a:pPr>
            <a:r>
              <a:rPr lang="en-US" sz="2300" dirty="0"/>
              <a:t>Braid funding to seamlessly address customer needs</a:t>
            </a:r>
          </a:p>
          <a:p>
            <a:pPr>
              <a:spcAft>
                <a:spcPts val="600"/>
              </a:spcAft>
            </a:pPr>
            <a:r>
              <a:rPr lang="en-US" sz="2300" dirty="0"/>
              <a:t>Reduce duplicative activities</a:t>
            </a:r>
          </a:p>
          <a:p>
            <a:pPr>
              <a:spcAft>
                <a:spcPts val="600"/>
              </a:spcAft>
            </a:pPr>
            <a:r>
              <a:rPr lang="en-US" sz="2300" dirty="0"/>
              <a:t>Ensure all processes are </a:t>
            </a:r>
            <a:br>
              <a:rPr lang="en-US" sz="2300" dirty="0"/>
            </a:br>
            <a:r>
              <a:rPr lang="en-US" sz="2300" dirty="0"/>
              <a:t>value-added for customers </a:t>
            </a:r>
          </a:p>
        </p:txBody>
      </p:sp>
      <p:pic>
        <p:nvPicPr>
          <p:cNvPr id="7" name="Picture 6"/>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4851206" y="3520741"/>
            <a:ext cx="4048490" cy="2562560"/>
          </a:xfrm>
          <a:prstGeom prst="rect">
            <a:avLst/>
          </a:prstGeom>
          <a:ln>
            <a:noFill/>
          </a:ln>
          <a:effectLst>
            <a:softEdge rad="112500"/>
          </a:effectLst>
        </p:spPr>
      </p:pic>
      <p:cxnSp>
        <p:nvCxnSpPr>
          <p:cNvPr id="5" name="Straight Connector 4"/>
          <p:cNvCxnSpPr/>
          <p:nvPr/>
        </p:nvCxnSpPr>
        <p:spPr>
          <a:xfrm>
            <a:off x="731520" y="1960181"/>
            <a:ext cx="7680960" cy="0"/>
          </a:xfrm>
          <a:prstGeom prst="line">
            <a:avLst/>
          </a:prstGeom>
          <a:ln w="19050">
            <a:headEnd type="diamond"/>
            <a:tailEnd type="diamon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75192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Redesign</a:t>
            </a:r>
          </a:p>
        </p:txBody>
      </p:sp>
      <p:sp>
        <p:nvSpPr>
          <p:cNvPr id="3" name="Content Placeholder 2"/>
          <p:cNvSpPr>
            <a:spLocks noGrp="1"/>
          </p:cNvSpPr>
          <p:nvPr>
            <p:ph idx="1"/>
          </p:nvPr>
        </p:nvSpPr>
        <p:spPr>
          <a:xfrm>
            <a:off x="628650" y="1474845"/>
            <a:ext cx="7886700" cy="1070235"/>
          </a:xfrm>
        </p:spPr>
        <p:txBody>
          <a:bodyPr>
            <a:normAutofit/>
          </a:bodyPr>
          <a:lstStyle/>
          <a:p>
            <a:pPr marL="0" indent="0" algn="ctr">
              <a:buNone/>
            </a:pPr>
            <a:r>
              <a:rPr lang="en-US" sz="2400" b="1" dirty="0">
                <a:solidFill>
                  <a:schemeClr val="tx2"/>
                </a:solidFill>
              </a:rPr>
              <a:t>Lobby  </a:t>
            </a:r>
          </a:p>
          <a:p>
            <a:pPr marL="0" indent="0">
              <a:buNone/>
            </a:pPr>
            <a:r>
              <a:rPr lang="en-US" sz="2400" dirty="0"/>
              <a:t>       </a:t>
            </a:r>
            <a:r>
              <a:rPr lang="en-US" sz="2400" i="1" dirty="0">
                <a:solidFill>
                  <a:schemeClr val="tx1">
                    <a:lumMod val="65000"/>
                    <a:lumOff val="35000"/>
                  </a:schemeClr>
                </a:solidFill>
              </a:rPr>
              <a:t>Before</a:t>
            </a:r>
            <a:r>
              <a:rPr lang="en-US" sz="2400" dirty="0"/>
              <a:t>				                 </a:t>
            </a:r>
            <a:r>
              <a:rPr lang="en-US" sz="2400" i="1" dirty="0">
                <a:solidFill>
                  <a:schemeClr val="tx1">
                    <a:lumMod val="65000"/>
                    <a:lumOff val="35000"/>
                  </a:schemeClr>
                </a:solidFill>
              </a:rPr>
              <a:t>After</a:t>
            </a:r>
            <a:r>
              <a:rPr lang="en-US" sz="2400" dirty="0"/>
              <a:t> </a:t>
            </a:r>
          </a:p>
          <a:p>
            <a:pPr marL="0" indent="0">
              <a:buNone/>
            </a:pPr>
            <a:endParaRPr lang="en-US" sz="2400" dirty="0"/>
          </a:p>
        </p:txBody>
      </p:sp>
      <p:pic>
        <p:nvPicPr>
          <p:cNvPr id="5" name="Picture 4"/>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37324" y="2453140"/>
            <a:ext cx="3450517" cy="2300344"/>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0246" y="2408154"/>
            <a:ext cx="4359247" cy="2268550"/>
          </a:xfrm>
          <a:prstGeom prst="rect">
            <a:avLst/>
          </a:prstGeom>
        </p:spPr>
      </p:pic>
      <p:cxnSp>
        <p:nvCxnSpPr>
          <p:cNvPr id="8" name="Straight Connector 7"/>
          <p:cNvCxnSpPr/>
          <p:nvPr/>
        </p:nvCxnSpPr>
        <p:spPr>
          <a:xfrm>
            <a:off x="731520" y="1960181"/>
            <a:ext cx="7680960" cy="0"/>
          </a:xfrm>
          <a:prstGeom prst="line">
            <a:avLst/>
          </a:prstGeom>
          <a:ln w="19050">
            <a:headEnd type="diamond"/>
            <a:tailEnd type="diamon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262071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Redesign</a:t>
            </a:r>
          </a:p>
        </p:txBody>
      </p:sp>
      <p:sp>
        <p:nvSpPr>
          <p:cNvPr id="3" name="Content Placeholder 2"/>
          <p:cNvSpPr>
            <a:spLocks noGrp="1"/>
          </p:cNvSpPr>
          <p:nvPr>
            <p:ph idx="1"/>
          </p:nvPr>
        </p:nvSpPr>
        <p:spPr/>
        <p:txBody>
          <a:bodyPr/>
          <a:lstStyle/>
          <a:p>
            <a:pPr marL="0" lvl="0" indent="0" algn="ctr">
              <a:buClr>
                <a:srgbClr val="F36B22"/>
              </a:buClr>
              <a:buNone/>
            </a:pPr>
            <a:r>
              <a:rPr lang="en-US" sz="2400" b="1" dirty="0">
                <a:solidFill>
                  <a:srgbClr val="0B366B"/>
                </a:solidFill>
              </a:rPr>
              <a:t>Resource Room  </a:t>
            </a:r>
          </a:p>
          <a:p>
            <a:pPr marL="0" lvl="0" indent="0">
              <a:buClr>
                <a:srgbClr val="F36B22"/>
              </a:buClr>
              <a:buNone/>
            </a:pPr>
            <a:r>
              <a:rPr lang="en-US" sz="2400" dirty="0">
                <a:solidFill>
                  <a:srgbClr val="1C4489"/>
                </a:solidFill>
              </a:rPr>
              <a:t>       </a:t>
            </a:r>
            <a:r>
              <a:rPr lang="en-US" sz="2400" i="1" dirty="0">
                <a:solidFill>
                  <a:prstClr val="black">
                    <a:lumMod val="65000"/>
                    <a:lumOff val="35000"/>
                  </a:prstClr>
                </a:solidFill>
              </a:rPr>
              <a:t>Before</a:t>
            </a:r>
            <a:r>
              <a:rPr lang="en-US" sz="2400" dirty="0">
                <a:solidFill>
                  <a:srgbClr val="1C4489"/>
                </a:solidFill>
              </a:rPr>
              <a:t>				                 </a:t>
            </a:r>
            <a:r>
              <a:rPr lang="en-US" sz="2400" i="1" dirty="0">
                <a:solidFill>
                  <a:prstClr val="black">
                    <a:lumMod val="65000"/>
                    <a:lumOff val="35000"/>
                  </a:prstClr>
                </a:solidFill>
              </a:rPr>
              <a:t>After</a:t>
            </a:r>
            <a:r>
              <a:rPr lang="en-US" sz="2400" dirty="0">
                <a:solidFill>
                  <a:srgbClr val="1C4489"/>
                </a:solidFill>
              </a:rPr>
              <a:t> </a:t>
            </a:r>
          </a:p>
          <a:p>
            <a:pPr marL="0" lvl="0" indent="0">
              <a:buClr>
                <a:srgbClr val="F36B22"/>
              </a:buClr>
              <a:buNone/>
            </a:pPr>
            <a:endParaRPr lang="en-US" sz="2400" dirty="0">
              <a:solidFill>
                <a:srgbClr val="1C4489"/>
              </a:solidFill>
            </a:endParaRP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74507" y="2408154"/>
            <a:ext cx="3583506" cy="2389004"/>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7090" y="2526814"/>
            <a:ext cx="4605664" cy="2148783"/>
          </a:xfrm>
          <a:prstGeom prst="rect">
            <a:avLst/>
          </a:prstGeom>
        </p:spPr>
      </p:pic>
      <p:cxnSp>
        <p:nvCxnSpPr>
          <p:cNvPr id="9" name="Straight Connector 8"/>
          <p:cNvCxnSpPr/>
          <p:nvPr/>
        </p:nvCxnSpPr>
        <p:spPr>
          <a:xfrm>
            <a:off x="731520" y="1960181"/>
            <a:ext cx="7680960" cy="0"/>
          </a:xfrm>
          <a:prstGeom prst="line">
            <a:avLst/>
          </a:prstGeom>
          <a:ln w="19050">
            <a:headEnd type="diamond"/>
            <a:tailEnd type="diamon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592370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Functional Redesign</a:t>
            </a:r>
            <a:endParaRPr lang="en-US" dirty="0"/>
          </a:p>
        </p:txBody>
      </p:sp>
      <p:grpSp>
        <p:nvGrpSpPr>
          <p:cNvPr id="10" name="Group 9"/>
          <p:cNvGrpSpPr/>
          <p:nvPr/>
        </p:nvGrpSpPr>
        <p:grpSpPr>
          <a:xfrm>
            <a:off x="748665" y="1308740"/>
            <a:ext cx="5292473" cy="611500"/>
            <a:chOff x="748665" y="1308740"/>
            <a:chExt cx="4204335" cy="485775"/>
          </a:xfrm>
        </p:grpSpPr>
        <p:sp>
          <p:nvSpPr>
            <p:cNvPr id="8" name="Rectangle: Rounded Corners 7"/>
            <p:cNvSpPr/>
            <p:nvPr/>
          </p:nvSpPr>
          <p:spPr>
            <a:xfrm>
              <a:off x="748665" y="1394465"/>
              <a:ext cx="4204335" cy="314325"/>
            </a:xfrm>
            <a:prstGeom prst="roundRect">
              <a:avLst>
                <a:gd name="adj" fmla="val 50000"/>
              </a:avLst>
            </a:prstGeom>
            <a:solidFill>
              <a:schemeClr val="bg1"/>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1520"/>
              <a:r>
                <a:rPr lang="en-US" sz="2200" b="1" dirty="0">
                  <a:solidFill>
                    <a:schemeClr val="accent5">
                      <a:lumMod val="75000"/>
                    </a:schemeClr>
                  </a:solidFill>
                  <a:effectLst>
                    <a:innerShdw blurRad="88900" dist="50800" dir="16200000">
                      <a:schemeClr val="accent5">
                        <a:lumMod val="50000"/>
                      </a:schemeClr>
                    </a:innerShdw>
                  </a:effectLst>
                </a:rPr>
                <a:t>Existing Teams </a:t>
              </a:r>
              <a:r>
                <a:rPr lang="en-US" sz="2000" dirty="0">
                  <a:solidFill>
                    <a:schemeClr val="tx2"/>
                  </a:solidFill>
                </a:rPr>
                <a:t>(Current State)</a:t>
              </a:r>
              <a:endParaRPr lang="en-US" sz="2200" dirty="0">
                <a:solidFill>
                  <a:schemeClr val="tx2"/>
                </a:solidFill>
              </a:endParaRPr>
            </a:p>
          </p:txBody>
        </p:sp>
        <p:sp>
          <p:nvSpPr>
            <p:cNvPr id="9" name="Diamond 8"/>
            <p:cNvSpPr/>
            <p:nvPr/>
          </p:nvSpPr>
          <p:spPr>
            <a:xfrm>
              <a:off x="858202" y="1308740"/>
              <a:ext cx="485775" cy="485775"/>
            </a:xfrm>
            <a:prstGeom prst="diamon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effectLst>
                  <a:outerShdw blurRad="38100" dist="38100" dir="2700000" algn="tl">
                    <a:srgbClr val="000000">
                      <a:alpha val="43137"/>
                    </a:srgbClr>
                  </a:outerShdw>
                </a:effectLst>
              </a:endParaRPr>
            </a:p>
          </p:txBody>
        </p:sp>
      </p:grpSp>
      <p:sp>
        <p:nvSpPr>
          <p:cNvPr id="11" name="Content Placeholder 2"/>
          <p:cNvSpPr>
            <a:spLocks noGrp="1"/>
          </p:cNvSpPr>
          <p:nvPr>
            <p:ph sz="half" idx="1"/>
          </p:nvPr>
        </p:nvSpPr>
        <p:spPr>
          <a:xfrm>
            <a:off x="628650" y="2110740"/>
            <a:ext cx="3886200" cy="3970973"/>
          </a:xfrm>
        </p:spPr>
        <p:txBody>
          <a:bodyPr>
            <a:noAutofit/>
          </a:bodyPr>
          <a:lstStyle/>
          <a:p>
            <a:r>
              <a:rPr lang="en-US" sz="2000" b="1" dirty="0"/>
              <a:t>Career Services </a:t>
            </a:r>
            <a:r>
              <a:rPr lang="en-US" sz="2000" dirty="0"/>
              <a:t>	</a:t>
            </a:r>
          </a:p>
          <a:p>
            <a:pPr marL="914400" lvl="1"/>
            <a:r>
              <a:rPr lang="en-US" sz="1800" dirty="0"/>
              <a:t>Wagner-Peyser</a:t>
            </a:r>
          </a:p>
          <a:p>
            <a:pPr marL="914400" lvl="1"/>
            <a:r>
              <a:rPr lang="en-US" sz="1800" dirty="0"/>
              <a:t>RESEA </a:t>
            </a:r>
          </a:p>
          <a:p>
            <a:pPr>
              <a:spcBef>
                <a:spcPts val="1800"/>
              </a:spcBef>
            </a:pPr>
            <a:r>
              <a:rPr lang="en-US" sz="2000" b="1" dirty="0"/>
              <a:t>Business Services, Vets &amp; Other</a:t>
            </a:r>
          </a:p>
          <a:p>
            <a:pPr marL="914400" lvl="1"/>
            <a:r>
              <a:rPr lang="en-US" sz="1800" dirty="0"/>
              <a:t>State &amp; private grants</a:t>
            </a:r>
          </a:p>
          <a:p>
            <a:pPr marL="914400" lvl="1"/>
            <a:r>
              <a:rPr lang="en-US" sz="1800" dirty="0"/>
              <a:t>Wagner-Peyser</a:t>
            </a:r>
          </a:p>
          <a:p>
            <a:pPr marL="914400" lvl="1"/>
            <a:r>
              <a:rPr lang="en-US" sz="1800" dirty="0"/>
              <a:t>WIOA Adult</a:t>
            </a:r>
          </a:p>
          <a:p>
            <a:pPr marL="914400" lvl="1"/>
            <a:r>
              <a:rPr lang="en-US" sz="1800" dirty="0"/>
              <a:t>WIOA DW</a:t>
            </a:r>
          </a:p>
          <a:p>
            <a:pPr marL="914400" lvl="1"/>
            <a:r>
              <a:rPr lang="en-US" sz="1800" dirty="0"/>
              <a:t>Vets</a:t>
            </a:r>
          </a:p>
          <a:p>
            <a:pPr marL="914400" lvl="1"/>
            <a:r>
              <a:rPr lang="en-US" sz="1800" dirty="0" err="1"/>
              <a:t>Voc</a:t>
            </a:r>
            <a:r>
              <a:rPr lang="en-US" sz="1800" dirty="0"/>
              <a:t> Rehab</a:t>
            </a:r>
          </a:p>
        </p:txBody>
      </p:sp>
      <p:sp>
        <p:nvSpPr>
          <p:cNvPr id="12" name="Content Placeholder 6"/>
          <p:cNvSpPr txBox="1">
            <a:spLocks/>
          </p:cNvSpPr>
          <p:nvPr/>
        </p:nvSpPr>
        <p:spPr>
          <a:xfrm>
            <a:off x="4629150" y="2110740"/>
            <a:ext cx="3886200" cy="3970973"/>
          </a:xfrm>
          <a:prstGeom prst="rect">
            <a:avLst/>
          </a:prstGeom>
        </p:spPr>
        <p:txBody>
          <a:bodyPr>
            <a:noAutofit/>
          </a:bodyPr>
          <a:lst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t>Career &amp; Training Team</a:t>
            </a:r>
          </a:p>
          <a:p>
            <a:pPr marL="914400" lvl="1"/>
            <a:r>
              <a:rPr lang="en-US" sz="1800"/>
              <a:t>WIOA Adult &amp; DW</a:t>
            </a:r>
          </a:p>
          <a:p>
            <a:pPr marL="914400" lvl="1"/>
            <a:r>
              <a:rPr lang="en-US" sz="1800"/>
              <a:t>TAA</a:t>
            </a:r>
          </a:p>
          <a:p>
            <a:pPr marL="914400" lvl="1"/>
            <a:r>
              <a:rPr lang="en-US" sz="1800"/>
              <a:t>State &amp; private grants</a:t>
            </a:r>
          </a:p>
          <a:p>
            <a:pPr marL="914400" lvl="1"/>
            <a:r>
              <a:rPr lang="en-US" sz="1800"/>
              <a:t>SNAP grant 1</a:t>
            </a:r>
          </a:p>
          <a:p>
            <a:pPr marL="914400" lvl="1"/>
            <a:r>
              <a:rPr lang="en-US" sz="1800"/>
              <a:t>NEGs</a:t>
            </a:r>
          </a:p>
          <a:p>
            <a:pPr>
              <a:spcBef>
                <a:spcPts val="1800"/>
              </a:spcBef>
            </a:pPr>
            <a:r>
              <a:rPr lang="en-US" sz="2000" b="1"/>
              <a:t>Other/standalone programs </a:t>
            </a:r>
          </a:p>
          <a:p>
            <a:pPr marL="914400" lvl="1"/>
            <a:r>
              <a:rPr lang="en-US" sz="1800"/>
              <a:t>Labor &amp; Industries</a:t>
            </a:r>
          </a:p>
          <a:p>
            <a:pPr marL="914400" lvl="1"/>
            <a:r>
              <a:rPr lang="en-US" sz="1800"/>
              <a:t>Voc Rehab</a:t>
            </a:r>
          </a:p>
          <a:p>
            <a:pPr marL="914400" lvl="1"/>
            <a:r>
              <a:rPr lang="en-US" sz="1800"/>
              <a:t>WorkFirst</a:t>
            </a:r>
          </a:p>
          <a:p>
            <a:pPr marL="914400" lvl="1"/>
            <a:r>
              <a:rPr lang="en-US" sz="1800"/>
              <a:t>BFET</a:t>
            </a:r>
          </a:p>
          <a:p>
            <a:pPr marL="914400" lvl="1"/>
            <a:r>
              <a:rPr lang="en-US" sz="1800"/>
              <a:t>SNAP grant 2</a:t>
            </a:r>
            <a:endParaRPr lang="en-US" sz="1800" dirty="0"/>
          </a:p>
        </p:txBody>
      </p:sp>
    </p:spTree>
    <p:extLst>
      <p:ext uri="{BB962C8B-B14F-4D97-AF65-F5344CB8AC3E}">
        <p14:creationId xmlns:p14="http://schemas.microsoft.com/office/powerpoint/2010/main" val="3962020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Functional Redesign</a:t>
            </a:r>
            <a:endParaRPr lang="en-US" dirty="0"/>
          </a:p>
        </p:txBody>
      </p:sp>
      <p:grpSp>
        <p:nvGrpSpPr>
          <p:cNvPr id="10" name="Group 9"/>
          <p:cNvGrpSpPr/>
          <p:nvPr/>
        </p:nvGrpSpPr>
        <p:grpSpPr>
          <a:xfrm>
            <a:off x="748665" y="1308740"/>
            <a:ext cx="5292473" cy="611500"/>
            <a:chOff x="748665" y="1308740"/>
            <a:chExt cx="4204335" cy="485775"/>
          </a:xfrm>
        </p:grpSpPr>
        <p:sp>
          <p:nvSpPr>
            <p:cNvPr id="8" name="Rectangle: Rounded Corners 7"/>
            <p:cNvSpPr/>
            <p:nvPr/>
          </p:nvSpPr>
          <p:spPr>
            <a:xfrm>
              <a:off x="748665" y="1394465"/>
              <a:ext cx="4204335" cy="314325"/>
            </a:xfrm>
            <a:prstGeom prst="roundRect">
              <a:avLst>
                <a:gd name="adj" fmla="val 50000"/>
              </a:avLst>
            </a:prstGeom>
            <a:solidFill>
              <a:schemeClr val="bg1"/>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1520"/>
              <a:r>
                <a:rPr lang="en-US" sz="2200" b="1" dirty="0">
                  <a:solidFill>
                    <a:schemeClr val="accent5">
                      <a:lumMod val="75000"/>
                    </a:schemeClr>
                  </a:solidFill>
                  <a:effectLst>
                    <a:innerShdw blurRad="88900" dist="50800" dir="16200000">
                      <a:schemeClr val="accent5">
                        <a:lumMod val="50000"/>
                      </a:schemeClr>
                    </a:innerShdw>
                  </a:effectLst>
                </a:rPr>
                <a:t>Functional Teams </a:t>
              </a:r>
              <a:r>
                <a:rPr lang="en-US" sz="2000" dirty="0">
                  <a:solidFill>
                    <a:schemeClr val="tx2"/>
                  </a:solidFill>
                </a:rPr>
                <a:t>(Future State)</a:t>
              </a:r>
              <a:endParaRPr lang="en-US" sz="2200" dirty="0">
                <a:solidFill>
                  <a:schemeClr val="tx2"/>
                </a:solidFill>
              </a:endParaRPr>
            </a:p>
          </p:txBody>
        </p:sp>
        <p:sp>
          <p:nvSpPr>
            <p:cNvPr id="9" name="Diamond 8"/>
            <p:cNvSpPr/>
            <p:nvPr/>
          </p:nvSpPr>
          <p:spPr>
            <a:xfrm>
              <a:off x="858202" y="1308740"/>
              <a:ext cx="485775" cy="485775"/>
            </a:xfrm>
            <a:prstGeom prst="diamon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effectLst>
                  <a:outerShdw blurRad="38100" dist="38100" dir="2700000" algn="tl">
                    <a:srgbClr val="000000">
                      <a:alpha val="43137"/>
                    </a:srgbClr>
                  </a:outerShdw>
                </a:effectLst>
              </a:endParaRPr>
            </a:p>
          </p:txBody>
        </p:sp>
      </p:grpSp>
      <p:sp>
        <p:nvSpPr>
          <p:cNvPr id="11" name="Content Placeholder 2"/>
          <p:cNvSpPr>
            <a:spLocks noGrp="1"/>
          </p:cNvSpPr>
          <p:nvPr>
            <p:ph sz="half" idx="1"/>
          </p:nvPr>
        </p:nvSpPr>
        <p:spPr>
          <a:xfrm>
            <a:off x="628650" y="2110740"/>
            <a:ext cx="3886200" cy="3970973"/>
          </a:xfrm>
        </p:spPr>
        <p:txBody>
          <a:bodyPr>
            <a:noAutofit/>
          </a:bodyPr>
          <a:lstStyle/>
          <a:p>
            <a:r>
              <a:rPr lang="en-US" sz="2000" b="1" dirty="0"/>
              <a:t>Welcome Services </a:t>
            </a:r>
          </a:p>
          <a:p>
            <a:pPr marL="914400" lvl="1"/>
            <a:r>
              <a:rPr lang="en-US" sz="1800" dirty="0"/>
              <a:t>Greeter</a:t>
            </a:r>
          </a:p>
          <a:p>
            <a:pPr marL="914400" lvl="1"/>
            <a:r>
              <a:rPr lang="en-US" sz="1800" dirty="0"/>
              <a:t>Member Registration </a:t>
            </a:r>
          </a:p>
          <a:p>
            <a:pPr>
              <a:spcBef>
                <a:spcPts val="2400"/>
              </a:spcBef>
            </a:pPr>
            <a:r>
              <a:rPr lang="en-US" sz="2000" b="1" dirty="0"/>
              <a:t>Career Coaching </a:t>
            </a:r>
          </a:p>
          <a:p>
            <a:pPr>
              <a:spcBef>
                <a:spcPts val="2400"/>
              </a:spcBef>
            </a:pPr>
            <a:r>
              <a:rPr lang="en-US" sz="2000" b="1" dirty="0"/>
              <a:t>Skill Discovery &amp; Assessment </a:t>
            </a:r>
          </a:p>
          <a:p>
            <a:pPr>
              <a:spcBef>
                <a:spcPts val="2400"/>
              </a:spcBef>
            </a:pPr>
            <a:r>
              <a:rPr lang="en-US" sz="2000" b="1" dirty="0"/>
              <a:t>Classes &amp; Workshops</a:t>
            </a:r>
          </a:p>
        </p:txBody>
      </p:sp>
      <p:sp>
        <p:nvSpPr>
          <p:cNvPr id="12" name="Content Placeholder 6"/>
          <p:cNvSpPr txBox="1">
            <a:spLocks/>
          </p:cNvSpPr>
          <p:nvPr/>
        </p:nvSpPr>
        <p:spPr>
          <a:xfrm>
            <a:off x="4629150" y="2110740"/>
            <a:ext cx="3886200" cy="3970973"/>
          </a:xfrm>
          <a:prstGeom prst="rect">
            <a:avLst/>
          </a:prstGeom>
        </p:spPr>
        <p:txBody>
          <a:bodyPr>
            <a:noAutofit/>
          </a:bodyPr>
          <a:lst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2400"/>
              </a:spcBef>
            </a:pPr>
            <a:r>
              <a:rPr lang="en-US" sz="2000" b="1" dirty="0"/>
              <a:t>Financial Aid</a:t>
            </a:r>
          </a:p>
          <a:p>
            <a:pPr>
              <a:spcBef>
                <a:spcPts val="2400"/>
              </a:spcBef>
            </a:pPr>
            <a:r>
              <a:rPr lang="en-US" sz="2000" b="1" dirty="0"/>
              <a:t>Education &amp; Training </a:t>
            </a:r>
          </a:p>
          <a:p>
            <a:pPr>
              <a:spcBef>
                <a:spcPts val="2400"/>
              </a:spcBef>
            </a:pPr>
            <a:r>
              <a:rPr lang="en-US" sz="2000" b="1" dirty="0"/>
              <a:t>Employer Connections</a:t>
            </a:r>
          </a:p>
        </p:txBody>
      </p:sp>
      <p:sp>
        <p:nvSpPr>
          <p:cNvPr id="3" name="Rectangle: Rounded Corners 2"/>
          <p:cNvSpPr/>
          <p:nvPr/>
        </p:nvSpPr>
        <p:spPr>
          <a:xfrm>
            <a:off x="4629150" y="4216400"/>
            <a:ext cx="4248150" cy="16383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t"/>
          <a:lstStyle/>
          <a:p>
            <a:pPr>
              <a:spcAft>
                <a:spcPts val="600"/>
              </a:spcAft>
            </a:pPr>
            <a:r>
              <a:rPr lang="en-US" i="1" dirty="0">
                <a:solidFill>
                  <a:schemeClr val="tx2"/>
                </a:solidFill>
              </a:rPr>
              <a:t>Funding</a:t>
            </a:r>
            <a:endParaRPr lang="en-US" sz="1600" i="1" dirty="0">
              <a:solidFill>
                <a:schemeClr val="tx2"/>
              </a:solidFill>
            </a:endParaRPr>
          </a:p>
          <a:p>
            <a:r>
              <a:rPr lang="en-US" sz="1400" dirty="0">
                <a:solidFill>
                  <a:schemeClr val="tx1">
                    <a:lumMod val="75000"/>
                    <a:lumOff val="25000"/>
                  </a:schemeClr>
                </a:solidFill>
              </a:rPr>
              <a:t>All funding supports all services: WIOA Adult, WIOA DW, Wagner-Peyser, RESEA, Trade Adjustment Assistance, Vets, state grants, private grants, </a:t>
            </a:r>
            <a:r>
              <a:rPr lang="en-US" sz="1400" dirty="0" err="1">
                <a:solidFill>
                  <a:schemeClr val="tx1">
                    <a:lumMod val="75000"/>
                    <a:lumOff val="25000"/>
                  </a:schemeClr>
                </a:solidFill>
              </a:rPr>
              <a:t>Voc</a:t>
            </a:r>
            <a:r>
              <a:rPr lang="en-US" sz="1400" dirty="0">
                <a:solidFill>
                  <a:schemeClr val="tx1">
                    <a:lumMod val="75000"/>
                    <a:lumOff val="25000"/>
                  </a:schemeClr>
                </a:solidFill>
              </a:rPr>
              <a:t> Rehab, SNAP 1 grant, SNAP 2 grant, </a:t>
            </a:r>
            <a:r>
              <a:rPr lang="en-US" sz="1400" dirty="0" err="1">
                <a:solidFill>
                  <a:schemeClr val="tx1">
                    <a:lumMod val="75000"/>
                    <a:lumOff val="25000"/>
                  </a:schemeClr>
                </a:solidFill>
              </a:rPr>
              <a:t>WorkFirst</a:t>
            </a:r>
            <a:r>
              <a:rPr lang="en-US" sz="1400" dirty="0">
                <a:solidFill>
                  <a:schemeClr val="tx1">
                    <a:lumMod val="75000"/>
                    <a:lumOff val="25000"/>
                  </a:schemeClr>
                </a:solidFill>
              </a:rPr>
              <a:t>, BFET, NEG grants, etc. </a:t>
            </a:r>
          </a:p>
        </p:txBody>
      </p:sp>
    </p:spTree>
    <p:extLst>
      <p:ext uri="{BB962C8B-B14F-4D97-AF65-F5344CB8AC3E}">
        <p14:creationId xmlns:p14="http://schemas.microsoft.com/office/powerpoint/2010/main" val="4159168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a:t>
            </a:r>
          </a:p>
        </p:txBody>
      </p:sp>
      <p:pic>
        <p:nvPicPr>
          <p:cNvPr id="8" name="Content Placeholder 7"/>
          <p:cNvPicPr>
            <a:picLocks noGrp="1" noChangeAspect="1"/>
          </p:cNvPicPr>
          <p:nvPr>
            <p:ph idx="1"/>
          </p:nvPr>
        </p:nvPicPr>
        <p:blipFill rotWithShape="1">
          <a:blip r:embed="rId2" cstate="screen">
            <a:clrChange>
              <a:clrFrom>
                <a:srgbClr val="FFFFFF"/>
              </a:clrFrom>
              <a:clrTo>
                <a:srgbClr val="FFFFFF">
                  <a:alpha val="0"/>
                </a:srgbClr>
              </a:clrTo>
            </a:clrChange>
            <a:extLst>
              <a:ext uri="{BEBA8EAE-BF5A-486C-A8C5-ECC9F3942E4B}">
                <a14:imgProps xmlns:a14="http://schemas.microsoft.com/office/drawing/2010/main">
                  <a14:imgLayer r:embed="rId3">
                    <a14:imgEffect>
                      <a14:saturation sat="200000"/>
                    </a14:imgEffect>
                    <a14:imgEffect>
                      <a14:brightnessContrast contrast="-20000"/>
                    </a14:imgEffect>
                  </a14:imgLayer>
                </a14:imgProps>
              </a:ext>
              <a:ext uri="{28A0092B-C50C-407E-A947-70E740481C1C}">
                <a14:useLocalDpi xmlns:a14="http://schemas.microsoft.com/office/drawing/2010/main"/>
              </a:ext>
            </a:extLst>
          </a:blip>
          <a:srcRect l="1787" t="908"/>
          <a:stretch/>
        </p:blipFill>
        <p:spPr>
          <a:xfrm>
            <a:off x="861060" y="1524000"/>
            <a:ext cx="7745730" cy="4459484"/>
          </a:xfrm>
          <a:ln>
            <a:noFill/>
          </a:ln>
        </p:spPr>
      </p:pic>
    </p:spTree>
    <p:extLst>
      <p:ext uri="{BB962C8B-B14F-4D97-AF65-F5344CB8AC3E}">
        <p14:creationId xmlns:p14="http://schemas.microsoft.com/office/powerpoint/2010/main" val="1969626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1376" y="1383031"/>
            <a:ext cx="7451724" cy="1906270"/>
          </a:xfrm>
        </p:spPr>
        <p:txBody>
          <a:bodyPr anchor="ctr">
            <a:noAutofit/>
          </a:bodyPr>
          <a:lstStyle/>
          <a:p>
            <a:r>
              <a:rPr lang="en-US" sz="3600" dirty="0"/>
              <a:t>Greater Lowell Workforce Development Board Team -</a:t>
            </a:r>
            <a:br>
              <a:rPr lang="en-US" sz="3600" dirty="0"/>
            </a:br>
            <a:r>
              <a:rPr lang="en-US" sz="3600" b="0" dirty="0"/>
              <a:t>Career Center of Lowell AJC</a:t>
            </a:r>
          </a:p>
        </p:txBody>
      </p:sp>
      <p:sp>
        <p:nvSpPr>
          <p:cNvPr id="4" name="Text Placeholder 3"/>
          <p:cNvSpPr>
            <a:spLocks noGrp="1"/>
          </p:cNvSpPr>
          <p:nvPr>
            <p:ph type="body" idx="1"/>
          </p:nvPr>
        </p:nvSpPr>
        <p:spPr/>
        <p:txBody>
          <a:bodyPr/>
          <a:lstStyle/>
          <a:p>
            <a:pPr lvl="0">
              <a:buClr>
                <a:srgbClr val="F36B22"/>
              </a:buClr>
            </a:pPr>
            <a:r>
              <a:rPr lang="en-US" sz="2800" b="1" dirty="0">
                <a:solidFill>
                  <a:srgbClr val="0B366B"/>
                </a:solidFill>
                <a:latin typeface="Arabic Typesetting" pitchFamily="66" charset="-78"/>
                <a:cs typeface="Arabic Typesetting" pitchFamily="66" charset="-78"/>
              </a:rPr>
              <a:t>Customer Centered Design </a:t>
            </a:r>
            <a:br>
              <a:rPr lang="en-US" sz="2800" b="1" dirty="0">
                <a:solidFill>
                  <a:srgbClr val="0B366B"/>
                </a:solidFill>
                <a:latin typeface="Arabic Typesetting" pitchFamily="66" charset="-78"/>
                <a:cs typeface="Arabic Typesetting" pitchFamily="66" charset="-78"/>
              </a:rPr>
            </a:br>
            <a:r>
              <a:rPr lang="en-US" sz="2800" dirty="0">
                <a:solidFill>
                  <a:prstClr val="black">
                    <a:lumMod val="65000"/>
                    <a:lumOff val="35000"/>
                  </a:prstClr>
                </a:solidFill>
                <a:latin typeface="Arabic Typesetting" pitchFamily="66" charset="-78"/>
                <a:cs typeface="Arabic Typesetting" pitchFamily="66" charset="-78"/>
              </a:rPr>
              <a:t>Challenges &amp; Outcomes</a:t>
            </a:r>
          </a:p>
        </p:txBody>
      </p:sp>
    </p:spTree>
    <p:extLst>
      <p:ext uri="{BB962C8B-B14F-4D97-AF65-F5344CB8AC3E}">
        <p14:creationId xmlns:p14="http://schemas.microsoft.com/office/powerpoint/2010/main" val="2447363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75280"/>
            <a:ext cx="7886700" cy="591470"/>
          </a:xfrm>
        </p:spPr>
        <p:txBody>
          <a:bodyPr>
            <a:normAutofit/>
          </a:bodyPr>
          <a:lstStyle/>
          <a:p>
            <a:r>
              <a:rPr lang="en-US" dirty="0"/>
              <a:t>Challenge:</a:t>
            </a:r>
          </a:p>
        </p:txBody>
      </p:sp>
      <p:sp>
        <p:nvSpPr>
          <p:cNvPr id="6" name="Content Placeholder 5"/>
          <p:cNvSpPr>
            <a:spLocks noGrp="1"/>
          </p:cNvSpPr>
          <p:nvPr>
            <p:ph idx="1"/>
          </p:nvPr>
        </p:nvSpPr>
        <p:spPr>
          <a:xfrm>
            <a:off x="704850" y="599702"/>
            <a:ext cx="7258050" cy="792105"/>
          </a:xfrm>
        </p:spPr>
        <p:txBody>
          <a:bodyPr>
            <a:noAutofit/>
          </a:bodyPr>
          <a:lstStyle/>
          <a:p>
            <a:pPr marL="0" indent="0">
              <a:lnSpc>
                <a:spcPct val="85000"/>
              </a:lnSpc>
              <a:buNone/>
            </a:pPr>
            <a:r>
              <a:rPr lang="en-US" sz="2200" dirty="0">
                <a:solidFill>
                  <a:schemeClr val="tx2"/>
                </a:solidFill>
              </a:rPr>
              <a:t>How to collaborate effectively to make things easier/better for our shared customers?</a:t>
            </a:r>
          </a:p>
        </p:txBody>
      </p:sp>
      <p:pic>
        <p:nvPicPr>
          <p:cNvPr id="1026" name="Picture 2" descr="\\server\home\ThompsonS\My Pictures\2016-06-13\001.pn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8893" y="1391807"/>
            <a:ext cx="7526214" cy="4433156"/>
          </a:xfrm>
          <a:prstGeom prst="rect">
            <a:avLst/>
          </a:prstGeom>
          <a:noFill/>
        </p:spPr>
      </p:pic>
    </p:spTree>
    <p:extLst>
      <p:ext uri="{BB962C8B-B14F-4D97-AF65-F5344CB8AC3E}">
        <p14:creationId xmlns:p14="http://schemas.microsoft.com/office/powerpoint/2010/main" val="42412377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Time to Dig</a:t>
            </a:r>
            <a:endParaRPr lang="en-US" dirty="0"/>
          </a:p>
        </p:txBody>
      </p:sp>
      <p:sp>
        <p:nvSpPr>
          <p:cNvPr id="3" name="Content Placeholder 2"/>
          <p:cNvSpPr>
            <a:spLocks noGrp="1"/>
          </p:cNvSpPr>
          <p:nvPr>
            <p:ph idx="1"/>
          </p:nvPr>
        </p:nvSpPr>
        <p:spPr>
          <a:xfrm>
            <a:off x="628650" y="1341495"/>
            <a:ext cx="8362950" cy="4608456"/>
          </a:xfrm>
        </p:spPr>
        <p:txBody>
          <a:bodyPr>
            <a:noAutofit/>
          </a:bodyPr>
          <a:lstStyle/>
          <a:p>
            <a:pPr marL="0" indent="0">
              <a:spcAft>
                <a:spcPts val="1200"/>
              </a:spcAft>
              <a:buNone/>
            </a:pPr>
            <a:r>
              <a:rPr lang="en-US" sz="2400" b="1" dirty="0">
                <a:solidFill>
                  <a:schemeClr val="tx2"/>
                </a:solidFill>
              </a:rPr>
              <a:t>In order to make things better we had to get to the root of the issues/challenges impacting our shared customers.</a:t>
            </a:r>
            <a:endParaRPr lang="en-US" sz="2400" dirty="0"/>
          </a:p>
          <a:p>
            <a:pPr marL="731520">
              <a:spcBef>
                <a:spcPts val="1800"/>
              </a:spcBef>
            </a:pPr>
            <a:r>
              <a:rPr lang="en-US" b="1" dirty="0">
                <a:gradFill>
                  <a:gsLst>
                    <a:gs pos="16000">
                      <a:schemeClr val="accent4">
                        <a:lumMod val="67000"/>
                      </a:schemeClr>
                    </a:gs>
                    <a:gs pos="100000">
                      <a:schemeClr val="accent4">
                        <a:lumMod val="97000"/>
                        <a:lumOff val="3000"/>
                      </a:schemeClr>
                    </a:gs>
                  </a:gsLst>
                  <a:lin ang="16200000" scaled="1"/>
                </a:gradFill>
              </a:rPr>
              <a:t>Step 1:</a:t>
            </a:r>
            <a:r>
              <a:rPr lang="en-US" sz="2400" b="1" dirty="0">
                <a:gradFill>
                  <a:gsLst>
                    <a:gs pos="16000">
                      <a:schemeClr val="accent4">
                        <a:lumMod val="67000"/>
                      </a:schemeClr>
                    </a:gs>
                    <a:gs pos="100000">
                      <a:schemeClr val="accent4">
                        <a:lumMod val="97000"/>
                        <a:lumOff val="3000"/>
                      </a:schemeClr>
                    </a:gs>
                  </a:gsLst>
                  <a:lin ang="16200000" scaled="1"/>
                </a:gradFill>
              </a:rPr>
              <a:t> </a:t>
            </a:r>
            <a:r>
              <a:rPr lang="en-US" sz="2300" dirty="0"/>
              <a:t>Identify the customers</a:t>
            </a:r>
          </a:p>
          <a:p>
            <a:pPr marL="731520">
              <a:spcBef>
                <a:spcPts val="1800"/>
              </a:spcBef>
            </a:pPr>
            <a:r>
              <a:rPr lang="en-US" b="1" dirty="0">
                <a:gradFill>
                  <a:gsLst>
                    <a:gs pos="16000">
                      <a:schemeClr val="accent4">
                        <a:lumMod val="67000"/>
                      </a:schemeClr>
                    </a:gs>
                    <a:gs pos="100000">
                      <a:schemeClr val="accent4">
                        <a:lumMod val="97000"/>
                        <a:lumOff val="3000"/>
                      </a:schemeClr>
                    </a:gs>
                  </a:gsLst>
                  <a:lin ang="16200000" scaled="1"/>
                </a:gradFill>
              </a:rPr>
              <a:t>Step 2:</a:t>
            </a:r>
            <a:r>
              <a:rPr lang="en-US" sz="2800" b="1" dirty="0">
                <a:gradFill>
                  <a:gsLst>
                    <a:gs pos="16000">
                      <a:schemeClr val="accent4">
                        <a:lumMod val="67000"/>
                      </a:schemeClr>
                    </a:gs>
                    <a:gs pos="100000">
                      <a:schemeClr val="accent4">
                        <a:lumMod val="97000"/>
                        <a:lumOff val="3000"/>
                      </a:schemeClr>
                    </a:gs>
                  </a:gsLst>
                  <a:lin ang="16200000" scaled="1"/>
                </a:gradFill>
              </a:rPr>
              <a:t> </a:t>
            </a:r>
            <a:r>
              <a:rPr lang="en-US" sz="2300" dirty="0"/>
              <a:t>Talk to the customers in our and </a:t>
            </a:r>
            <a:br>
              <a:rPr lang="en-US" sz="2300" dirty="0"/>
            </a:br>
            <a:r>
              <a:rPr lang="en-US" sz="2300" dirty="0"/>
              <a:t>their environment</a:t>
            </a:r>
          </a:p>
          <a:p>
            <a:pPr marL="1280160" lvl="1">
              <a:spcBef>
                <a:spcPts val="600"/>
              </a:spcBef>
            </a:pPr>
            <a:r>
              <a:rPr lang="en-US" sz="2100" dirty="0"/>
              <a:t>Visit the locations where services are </a:t>
            </a:r>
            <a:br>
              <a:rPr lang="en-US" sz="2100" dirty="0"/>
            </a:br>
            <a:r>
              <a:rPr lang="en-US" sz="2100" dirty="0"/>
              <a:t>provided (learn more about the partner </a:t>
            </a:r>
            <a:br>
              <a:rPr lang="en-US" sz="2100" dirty="0"/>
            </a:br>
            <a:r>
              <a:rPr lang="en-US" sz="2100" dirty="0"/>
              <a:t>organizations)</a:t>
            </a:r>
          </a:p>
          <a:p>
            <a:pPr marL="731520">
              <a:spcBef>
                <a:spcPts val="1800"/>
              </a:spcBef>
            </a:pPr>
            <a:r>
              <a:rPr lang="en-US" b="1" dirty="0">
                <a:gradFill>
                  <a:gsLst>
                    <a:gs pos="16000">
                      <a:schemeClr val="accent4">
                        <a:lumMod val="67000"/>
                      </a:schemeClr>
                    </a:gs>
                    <a:gs pos="100000">
                      <a:schemeClr val="accent4">
                        <a:lumMod val="97000"/>
                        <a:lumOff val="3000"/>
                      </a:schemeClr>
                    </a:gs>
                  </a:gsLst>
                  <a:lin ang="16200000" scaled="1"/>
                </a:gradFill>
              </a:rPr>
              <a:t>Step 3: </a:t>
            </a:r>
            <a:r>
              <a:rPr lang="en-US" sz="2300" dirty="0"/>
              <a:t>Ensure that the actions that you take moving forward best meet the customer’s needs</a:t>
            </a:r>
          </a:p>
        </p:txBody>
      </p:sp>
      <p:cxnSp>
        <p:nvCxnSpPr>
          <p:cNvPr id="8" name="Straight Connector 7"/>
          <p:cNvCxnSpPr/>
          <p:nvPr/>
        </p:nvCxnSpPr>
        <p:spPr>
          <a:xfrm>
            <a:off x="731520" y="2550731"/>
            <a:ext cx="7680960" cy="0"/>
          </a:xfrm>
          <a:prstGeom prst="line">
            <a:avLst/>
          </a:prstGeom>
          <a:ln w="19050">
            <a:headEnd type="diamond"/>
            <a:tailEnd type="diamond"/>
          </a:ln>
        </p:spPr>
        <p:style>
          <a:lnRef idx="1">
            <a:schemeClr val="accent5"/>
          </a:lnRef>
          <a:fillRef idx="0">
            <a:schemeClr val="accent5"/>
          </a:fillRef>
          <a:effectRef idx="0">
            <a:schemeClr val="accent5"/>
          </a:effectRef>
          <a:fontRef idx="minor">
            <a:schemeClr val="tx1"/>
          </a:fontRef>
        </p:style>
      </p:cxnSp>
      <p:pic>
        <p:nvPicPr>
          <p:cNvPr id="9" name="Picture 8"/>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65442" y="2121723"/>
            <a:ext cx="2033016" cy="3048000"/>
          </a:xfrm>
          <a:prstGeom prst="rect">
            <a:avLst/>
          </a:prstGeom>
        </p:spPr>
      </p:pic>
    </p:spTree>
    <p:extLst>
      <p:ext uri="{BB962C8B-B14F-4D97-AF65-F5344CB8AC3E}">
        <p14:creationId xmlns:p14="http://schemas.microsoft.com/office/powerpoint/2010/main" val="1284703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Customer Identification</a:t>
            </a:r>
            <a:endParaRPr lang="en-US" dirty="0"/>
          </a:p>
        </p:txBody>
      </p:sp>
      <p:sp>
        <p:nvSpPr>
          <p:cNvPr id="3" name="Content Placeholder 2"/>
          <p:cNvSpPr>
            <a:spLocks noGrp="1"/>
          </p:cNvSpPr>
          <p:nvPr>
            <p:ph idx="1"/>
          </p:nvPr>
        </p:nvSpPr>
        <p:spPr/>
        <p:txBody>
          <a:bodyPr>
            <a:noAutofit/>
          </a:bodyPr>
          <a:lstStyle/>
          <a:p>
            <a:r>
              <a:rPr lang="en-US" sz="2400" dirty="0"/>
              <a:t>The Career Center (One-Stop Operator)has two main streams of customer: </a:t>
            </a:r>
          </a:p>
          <a:p>
            <a:pPr marL="1005840" lvl="1"/>
            <a:r>
              <a:rPr lang="en-US" sz="2200" dirty="0"/>
              <a:t>Unemployment Insurance (UI) customers who are seeking employment and/or training assistance</a:t>
            </a:r>
          </a:p>
          <a:p>
            <a:pPr marL="1005840" lvl="1"/>
            <a:r>
              <a:rPr lang="en-US" sz="2200" dirty="0"/>
              <a:t>Non-UI customers who are seeking the same.</a:t>
            </a:r>
          </a:p>
          <a:p>
            <a:r>
              <a:rPr lang="en-US" sz="2400" dirty="0"/>
              <a:t>Our UI clientele represents a steady stream of repeat visiting customers. Our ability to assist and outcomes with this group are exemplary.</a:t>
            </a:r>
          </a:p>
          <a:p>
            <a:r>
              <a:rPr lang="en-US" sz="2400" dirty="0"/>
              <a:t>Our Non-UI customer group, when examined, did  not meet our self-imposed outcome standards. So we knew some changes were needed. </a:t>
            </a:r>
          </a:p>
          <a:p>
            <a:pPr marL="0" indent="0" algn="ctr">
              <a:buNone/>
            </a:pPr>
            <a:r>
              <a:rPr lang="en-US" b="1" dirty="0">
                <a:solidFill>
                  <a:schemeClr val="tx2"/>
                </a:solidFill>
              </a:rPr>
              <a:t>We got to work.</a:t>
            </a:r>
          </a:p>
        </p:txBody>
      </p:sp>
    </p:spTree>
    <p:extLst>
      <p:ext uri="{BB962C8B-B14F-4D97-AF65-F5344CB8AC3E}">
        <p14:creationId xmlns:p14="http://schemas.microsoft.com/office/powerpoint/2010/main" val="788050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116580" y="1512825"/>
            <a:ext cx="5718327" cy="1618227"/>
          </a:xfrm>
        </p:spPr>
        <p:txBody>
          <a:bodyPr>
            <a:noAutofit/>
          </a:bodyPr>
          <a:lstStyle/>
          <a:p>
            <a:r>
              <a:rPr lang="en-US" dirty="0"/>
              <a:t>Dawn </a:t>
            </a:r>
            <a:r>
              <a:rPr lang="en-US" dirty="0" err="1"/>
              <a:t>Karber</a:t>
            </a:r>
            <a:endParaRPr lang="en-US" dirty="0"/>
          </a:p>
          <a:p>
            <a:pPr lvl="1"/>
            <a:r>
              <a:rPr lang="en-US" i="0" dirty="0"/>
              <a:t>Chief Operations Officer</a:t>
            </a:r>
          </a:p>
          <a:p>
            <a:pPr lvl="2">
              <a:spcAft>
                <a:spcPts val="0"/>
              </a:spcAft>
            </a:pPr>
            <a:r>
              <a:rPr lang="en-US" dirty="0">
                <a:solidFill>
                  <a:schemeClr val="tx1">
                    <a:lumMod val="65000"/>
                    <a:lumOff val="35000"/>
                  </a:schemeClr>
                </a:solidFill>
              </a:rPr>
              <a:t>Spokane Workforce Development Council</a:t>
            </a:r>
          </a:p>
          <a:p>
            <a:pPr lvl="2">
              <a:spcBef>
                <a:spcPts val="0"/>
              </a:spcBef>
            </a:pPr>
            <a:r>
              <a:rPr lang="en-US" sz="1400" dirty="0">
                <a:solidFill>
                  <a:schemeClr val="tx1">
                    <a:lumMod val="65000"/>
                    <a:lumOff val="35000"/>
                  </a:schemeClr>
                </a:solidFill>
              </a:rPr>
              <a:t>(local workforce board) </a:t>
            </a:r>
            <a:endParaRPr lang="en-US" sz="1300" dirty="0">
              <a:solidFill>
                <a:schemeClr val="tx1">
                  <a:lumMod val="65000"/>
                  <a:lumOff val="35000"/>
                </a:schemeClr>
              </a:solidFill>
            </a:endParaRPr>
          </a:p>
        </p:txBody>
      </p:sp>
      <p:pic>
        <p:nvPicPr>
          <p:cNvPr id="2" name="Picture Placeholder 1"/>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1607503" y="1447510"/>
            <a:ext cx="1161000" cy="1171942"/>
          </a:xfrm>
        </p:spPr>
      </p:pic>
      <p:pic>
        <p:nvPicPr>
          <p:cNvPr id="3" name="Picture Placeholder 2"/>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1607504" y="3016752"/>
            <a:ext cx="1161000" cy="1171942"/>
          </a:xfrm>
        </p:spPr>
      </p:pic>
      <p:sp>
        <p:nvSpPr>
          <p:cNvPr id="8" name="Content Placeholder 7"/>
          <p:cNvSpPr>
            <a:spLocks noGrp="1"/>
          </p:cNvSpPr>
          <p:nvPr>
            <p:ph idx="13"/>
          </p:nvPr>
        </p:nvSpPr>
        <p:spPr>
          <a:xfrm>
            <a:off x="3116580" y="3131052"/>
            <a:ext cx="4621530" cy="1422602"/>
          </a:xfrm>
        </p:spPr>
        <p:txBody>
          <a:bodyPr>
            <a:noAutofit/>
          </a:bodyPr>
          <a:lstStyle/>
          <a:p>
            <a:r>
              <a:rPr lang="en-US" dirty="0"/>
              <a:t>Kevin Williams </a:t>
            </a:r>
          </a:p>
          <a:p>
            <a:pPr lvl="1"/>
            <a:r>
              <a:rPr lang="en-US" i="0" dirty="0"/>
              <a:t>One-Stop Operator </a:t>
            </a:r>
          </a:p>
          <a:p>
            <a:pPr lvl="2">
              <a:spcAft>
                <a:spcPts val="0"/>
              </a:spcAft>
            </a:pPr>
            <a:r>
              <a:rPr lang="en-US" dirty="0" err="1">
                <a:solidFill>
                  <a:schemeClr val="tx1">
                    <a:lumMod val="65000"/>
                    <a:lumOff val="35000"/>
                  </a:schemeClr>
                </a:solidFill>
              </a:rPr>
              <a:t>WorkSource</a:t>
            </a:r>
            <a:r>
              <a:rPr lang="en-US" dirty="0">
                <a:solidFill>
                  <a:schemeClr val="tx1">
                    <a:lumMod val="65000"/>
                    <a:lumOff val="35000"/>
                  </a:schemeClr>
                </a:solidFill>
              </a:rPr>
              <a:t> Spokane</a:t>
            </a:r>
          </a:p>
          <a:p>
            <a:pPr lvl="2">
              <a:spcBef>
                <a:spcPts val="0"/>
              </a:spcBef>
            </a:pPr>
            <a:r>
              <a:rPr lang="en-US" sz="1400" dirty="0">
                <a:solidFill>
                  <a:schemeClr val="tx1">
                    <a:lumMod val="65000"/>
                    <a:lumOff val="35000"/>
                  </a:schemeClr>
                </a:solidFill>
              </a:rPr>
              <a:t>(with Career Path Services)</a:t>
            </a:r>
          </a:p>
        </p:txBody>
      </p:sp>
      <p:sp>
        <p:nvSpPr>
          <p:cNvPr id="7" name="Content Placeholder 2"/>
          <p:cNvSpPr>
            <a:spLocks noGrp="1"/>
          </p:cNvSpPr>
          <p:nvPr>
            <p:ph idx="1"/>
          </p:nvPr>
        </p:nvSpPr>
        <p:spPr>
          <a:xfrm>
            <a:off x="3116580" y="4679931"/>
            <a:ext cx="5579551" cy="1967035"/>
          </a:xfrm>
          <a:effectLst>
            <a:glow rad="63500">
              <a:schemeClr val="accent6">
                <a:satMod val="175000"/>
                <a:alpha val="40000"/>
              </a:schemeClr>
            </a:glow>
          </a:effectLst>
        </p:spPr>
        <p:txBody>
          <a:bodyPr>
            <a:noAutofit/>
          </a:bodyPr>
          <a:lstStyle/>
          <a:p>
            <a:r>
              <a:rPr lang="en-US" dirty="0">
                <a:effectLst>
                  <a:glow rad="114300">
                    <a:schemeClr val="bg1"/>
                  </a:glow>
                </a:effectLst>
              </a:rPr>
              <a:t>Stacey L. Thompson</a:t>
            </a:r>
          </a:p>
          <a:p>
            <a:pPr lvl="1">
              <a:lnSpc>
                <a:spcPct val="80000"/>
              </a:lnSpc>
            </a:pPr>
            <a:r>
              <a:rPr lang="en-US" sz="1900" i="0" dirty="0"/>
              <a:t>Workshop Facilitator</a:t>
            </a:r>
          </a:p>
          <a:p>
            <a:pPr lvl="2">
              <a:spcAft>
                <a:spcPts val="0"/>
              </a:spcAft>
            </a:pPr>
            <a:r>
              <a:rPr lang="en-US" sz="1900" dirty="0">
                <a:solidFill>
                  <a:schemeClr val="tx1">
                    <a:lumMod val="65000"/>
                    <a:lumOff val="35000"/>
                  </a:schemeClr>
                </a:solidFill>
              </a:rPr>
              <a:t>Career Center of Lowell, Massachusetts</a:t>
            </a:r>
          </a:p>
          <a:p>
            <a:pPr lvl="2">
              <a:spcBef>
                <a:spcPts val="0"/>
              </a:spcBef>
              <a:spcAft>
                <a:spcPts val="0"/>
              </a:spcAft>
            </a:pPr>
            <a:r>
              <a:rPr lang="en-US" sz="1400" dirty="0">
                <a:solidFill>
                  <a:schemeClr val="tx1">
                    <a:lumMod val="65000"/>
                    <a:lumOff val="35000"/>
                  </a:schemeClr>
                </a:solidFill>
              </a:rPr>
              <a:t>(One Stop Operator)</a:t>
            </a:r>
            <a:endParaRPr lang="en-US" dirty="0">
              <a:solidFill>
                <a:schemeClr val="tx1">
                  <a:lumMod val="65000"/>
                  <a:lumOff val="35000"/>
                </a:schemeClr>
              </a:solidFill>
              <a:effectLst>
                <a:glow rad="114300">
                  <a:schemeClr val="bg1"/>
                </a:glow>
              </a:effectLst>
            </a:endParaRPr>
          </a:p>
        </p:txBody>
      </p:sp>
      <p:pic>
        <p:nvPicPr>
          <p:cNvPr id="14" name="Picture 13"/>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colorTemperature colorTemp="5000"/>
                    </a14:imgEffect>
                    <a14:imgEffect>
                      <a14:saturation sat="66000"/>
                    </a14:imgEffect>
                    <a14:imgEffect>
                      <a14:brightnessContrast bright="5000" contrast="30000"/>
                    </a14:imgEffect>
                  </a14:imgLayer>
                </a14:imgProps>
              </a:ext>
              <a:ext uri="{28A0092B-C50C-407E-A947-70E740481C1C}">
                <a14:useLocalDpi xmlns:a14="http://schemas.microsoft.com/office/drawing/2010/main"/>
              </a:ext>
            </a:extLst>
          </a:blip>
          <a:srcRect l="11149"/>
          <a:stretch/>
        </p:blipFill>
        <p:spPr>
          <a:xfrm rot="16200000">
            <a:off x="1595903" y="4565257"/>
            <a:ext cx="1184205" cy="1161000"/>
          </a:xfrm>
          <a:prstGeom prst="rect">
            <a:avLst/>
          </a:prstGeom>
          <a:solidFill>
            <a:schemeClr val="bg1"/>
          </a:solidFill>
          <a:ln w="34925">
            <a:gradFill flip="none" rotWithShape="1">
              <a:gsLst>
                <a:gs pos="0">
                  <a:schemeClr val="bg2">
                    <a:lumMod val="60000"/>
                    <a:lumOff val="40000"/>
                  </a:schemeClr>
                </a:gs>
                <a:gs pos="48700">
                  <a:schemeClr val="accent1"/>
                </a:gs>
                <a:gs pos="100000">
                  <a:schemeClr val="bg2"/>
                </a:gs>
              </a:gsLst>
              <a:lin ang="8100000" scaled="1"/>
              <a:tileRect/>
            </a:gradFill>
            <a:miter lim="800000"/>
          </a:ln>
          <a:effectLst>
            <a:outerShdw blurRad="50800" dist="38100" dir="8100000" algn="tr" rotWithShape="0">
              <a:prstClr val="black">
                <a:alpha val="40000"/>
              </a:prstClr>
            </a:outerShdw>
          </a:effectLst>
        </p:spPr>
      </p:pic>
      <p:cxnSp>
        <p:nvCxnSpPr>
          <p:cNvPr id="16" name="Straight Connector 15"/>
          <p:cNvCxnSpPr/>
          <p:nvPr/>
        </p:nvCxnSpPr>
        <p:spPr>
          <a:xfrm>
            <a:off x="3886200" y="2205990"/>
            <a:ext cx="202311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886200" y="3844290"/>
            <a:ext cx="202311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86200" y="5356860"/>
            <a:ext cx="202311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863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1376" y="1571625"/>
            <a:ext cx="7451724" cy="1828800"/>
          </a:xfrm>
        </p:spPr>
        <p:txBody>
          <a:bodyPr anchor="ctr"/>
          <a:lstStyle/>
          <a:p>
            <a:r>
              <a:rPr lang="en-US" dirty="0"/>
              <a:t>Inspiration in Interviews</a:t>
            </a:r>
          </a:p>
        </p:txBody>
      </p:sp>
      <p:sp>
        <p:nvSpPr>
          <p:cNvPr id="3" name="Subtitle 2"/>
          <p:cNvSpPr>
            <a:spLocks noGrp="1"/>
          </p:cNvSpPr>
          <p:nvPr>
            <p:ph type="body" idx="1"/>
          </p:nvPr>
        </p:nvSpPr>
        <p:spPr>
          <a:xfrm>
            <a:off x="495301" y="3749551"/>
            <a:ext cx="8143874" cy="2384549"/>
          </a:xfrm>
        </p:spPr>
        <p:txBody>
          <a:bodyPr>
            <a:noAutofit/>
          </a:bodyPr>
          <a:lstStyle/>
          <a:p>
            <a:pPr algn="l">
              <a:lnSpc>
                <a:spcPct val="95000"/>
              </a:lnSpc>
              <a:spcAft>
                <a:spcPts val="1200"/>
              </a:spcAft>
            </a:pPr>
            <a:r>
              <a:rPr lang="en-US" sz="2000" dirty="0"/>
              <a:t>In order to truly see what direction we needed to move in; where the changes needed to be made, we had to consult with people who knew what we do AND those who experienced the services we provide...</a:t>
            </a:r>
          </a:p>
          <a:p>
            <a:pPr>
              <a:spcBef>
                <a:spcPts val="1800"/>
              </a:spcBef>
            </a:pPr>
            <a:r>
              <a:rPr lang="en-US" sz="3200" b="1" i="0" dirty="0">
                <a:gradFill>
                  <a:gsLst>
                    <a:gs pos="16000">
                      <a:schemeClr val="accent4">
                        <a:lumMod val="67000"/>
                      </a:schemeClr>
                    </a:gs>
                    <a:gs pos="100000">
                      <a:schemeClr val="accent4">
                        <a:lumMod val="97000"/>
                        <a:lumOff val="3000"/>
                      </a:schemeClr>
                    </a:gs>
                  </a:gsLst>
                  <a:lin ang="16200000" scaled="1"/>
                </a:gradFill>
              </a:rPr>
              <a:t>Customers &amp; Industry Experts</a:t>
            </a:r>
          </a:p>
        </p:txBody>
      </p:sp>
    </p:spTree>
    <p:extLst>
      <p:ext uri="{BB962C8B-B14F-4D97-AF65-F5344CB8AC3E}">
        <p14:creationId xmlns:p14="http://schemas.microsoft.com/office/powerpoint/2010/main" val="1865062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body" sz="quarter" idx="10"/>
          </p:nvPr>
        </p:nvSpPr>
        <p:spPr>
          <a:xfrm>
            <a:off x="628650" y="715962"/>
            <a:ext cx="7924800" cy="2646363"/>
          </a:xfrm>
        </p:spPr>
        <p:txBody>
          <a:bodyPr>
            <a:noAutofit/>
          </a:bodyPr>
          <a:lstStyle/>
          <a:p>
            <a:pPr>
              <a:spcAft>
                <a:spcPts val="1200"/>
              </a:spcAft>
            </a:pPr>
            <a:r>
              <a:rPr lang="en-US" sz="2200" b="1" i="1" dirty="0">
                <a:solidFill>
                  <a:schemeClr val="tx2"/>
                </a:solidFill>
              </a:rPr>
              <a:t>When asked what color(s) would describe your initial feeling of entering the Career Center through the Seminar. </a:t>
            </a:r>
          </a:p>
          <a:p>
            <a:pPr>
              <a:spcAft>
                <a:spcPts val="1200"/>
              </a:spcAft>
            </a:pPr>
            <a:r>
              <a:rPr lang="en-US" sz="2600" b="1" dirty="0">
                <a:solidFill>
                  <a:schemeClr val="tx2"/>
                </a:solidFill>
              </a:rPr>
              <a:t>Response: </a:t>
            </a:r>
            <a:r>
              <a:rPr lang="en-US" sz="2600" dirty="0"/>
              <a:t>“Well I came in feeling positive so I would say purple, but I’d also choose blue because that is how I left feeling”.</a:t>
            </a:r>
          </a:p>
        </p:txBody>
      </p:sp>
      <p:pic>
        <p:nvPicPr>
          <p:cNvPr id="4" name="Picture Placeholder 14" descr="YPP CCD Pic.jpg"/>
          <p:cNvPicPr>
            <a:picLocks noGrp="1" noChangeAspect="1"/>
          </p:cNvPicPr>
          <p:nvPr>
            <p:ph type="pic" idx="4294967295"/>
          </p:nvPr>
        </p:nvPicPr>
        <p:blipFill rotWithShape="1">
          <a:blip r:embed="rId2" cstate="screen">
            <a:extLst>
              <a:ext uri="{28A0092B-C50C-407E-A947-70E740481C1C}">
                <a14:useLocalDpi xmlns:a14="http://schemas.microsoft.com/office/drawing/2010/main"/>
              </a:ext>
            </a:extLst>
          </a:blip>
          <a:srcRect/>
          <a:stretch/>
        </p:blipFill>
        <p:spPr>
          <a:xfrm>
            <a:off x="200025" y="3223784"/>
            <a:ext cx="4468468" cy="20383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idx="4294967295"/>
          </p:nvPr>
        </p:nvSpPr>
        <p:spPr>
          <a:xfrm>
            <a:off x="0" y="0"/>
            <a:ext cx="7886700" cy="715962"/>
          </a:xfrm>
        </p:spPr>
        <p:txBody>
          <a:bodyPr>
            <a:normAutofit/>
          </a:bodyPr>
          <a:lstStyle/>
          <a:p>
            <a:r>
              <a:rPr lang="en-US" dirty="0"/>
              <a:t>A Memorable Quote</a:t>
            </a:r>
          </a:p>
        </p:txBody>
      </p:sp>
      <p:sp>
        <p:nvSpPr>
          <p:cNvPr id="10" name="Text Placeholder 5"/>
          <p:cNvSpPr>
            <a:spLocks noGrp="1"/>
          </p:cNvSpPr>
          <p:nvPr>
            <p:ph type="body" sz="quarter" idx="11"/>
          </p:nvPr>
        </p:nvSpPr>
        <p:spPr>
          <a:xfrm>
            <a:off x="5019674" y="3741281"/>
            <a:ext cx="3848101" cy="1141897"/>
          </a:xfrm>
          <a:solidFill>
            <a:schemeClr val="tx2">
              <a:lumMod val="75000"/>
              <a:alpha val="20000"/>
            </a:schemeClr>
          </a:solidFill>
          <a:ln>
            <a:solidFill>
              <a:schemeClr val="accent1"/>
            </a:solidFill>
          </a:ln>
        </p:spPr>
        <p:txBody>
          <a:bodyPr anchor="ctr"/>
          <a:lstStyle/>
          <a:p>
            <a:pPr algn="l"/>
            <a:r>
              <a:rPr lang="en-US" sz="2400" dirty="0"/>
              <a:t>A group of customers that attended a Non-UI Career Center Seminar</a:t>
            </a:r>
          </a:p>
        </p:txBody>
      </p:sp>
    </p:spTree>
    <p:extLst>
      <p:ext uri="{BB962C8B-B14F-4D97-AF65-F5344CB8AC3E}">
        <p14:creationId xmlns:p14="http://schemas.microsoft.com/office/powerpoint/2010/main" val="3769566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p:cNvSpPr/>
          <p:nvPr/>
        </p:nvSpPr>
        <p:spPr>
          <a:xfrm>
            <a:off x="195262" y="3548061"/>
            <a:ext cx="3667125" cy="314325"/>
          </a:xfrm>
          <a:prstGeom prst="roundRect">
            <a:avLst>
              <a:gd name="adj" fmla="val 50000"/>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p:cNvSpPr/>
          <p:nvPr/>
        </p:nvSpPr>
        <p:spPr>
          <a:xfrm>
            <a:off x="4438650" y="2047875"/>
            <a:ext cx="3667125" cy="314325"/>
          </a:xfrm>
          <a:prstGeom prst="roundRect">
            <a:avLst>
              <a:gd name="adj" fmla="val 50000"/>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p:cNvSpPr/>
          <p:nvPr/>
        </p:nvSpPr>
        <p:spPr>
          <a:xfrm>
            <a:off x="4438649" y="3288020"/>
            <a:ext cx="3667125" cy="314325"/>
          </a:xfrm>
          <a:prstGeom prst="roundRect">
            <a:avLst>
              <a:gd name="adj" fmla="val 50000"/>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p:cNvSpPr/>
          <p:nvPr/>
        </p:nvSpPr>
        <p:spPr>
          <a:xfrm>
            <a:off x="161925" y="2047875"/>
            <a:ext cx="3667125" cy="314325"/>
          </a:xfrm>
          <a:prstGeom prst="roundRect">
            <a:avLst>
              <a:gd name="adj" fmla="val 50000"/>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r>
              <a:rPr lang="en-US"/>
              <a:t>Expert Interview Commentary</a:t>
            </a:r>
            <a:endParaRPr lang="en-US" dirty="0"/>
          </a:p>
        </p:txBody>
      </p:sp>
      <p:sp>
        <p:nvSpPr>
          <p:cNvPr id="6" name="Subtitle 5"/>
          <p:cNvSpPr>
            <a:spLocks noGrp="1"/>
          </p:cNvSpPr>
          <p:nvPr>
            <p:ph sz="half" idx="1"/>
          </p:nvPr>
        </p:nvSpPr>
        <p:spPr/>
        <p:txBody>
          <a:bodyPr>
            <a:noAutofit/>
          </a:bodyPr>
          <a:lstStyle/>
          <a:p>
            <a:pPr marL="182880" indent="0">
              <a:lnSpc>
                <a:spcPct val="95000"/>
              </a:lnSpc>
              <a:buNone/>
            </a:pPr>
            <a:r>
              <a:rPr lang="en-US" sz="1800" b="1" dirty="0">
                <a:solidFill>
                  <a:schemeClr val="tx2"/>
                </a:solidFill>
              </a:rPr>
              <a:t>Question:</a:t>
            </a:r>
          </a:p>
          <a:p>
            <a:pPr>
              <a:lnSpc>
                <a:spcPct val="95000"/>
              </a:lnSpc>
            </a:pPr>
            <a:r>
              <a:rPr lang="en-US" sz="1700" dirty="0"/>
              <a:t>What tools do you think could assist in providing better customer service here at the Career Center (of Lowell) and in general?</a:t>
            </a:r>
          </a:p>
          <a:p>
            <a:pPr marL="182880" indent="0">
              <a:lnSpc>
                <a:spcPct val="95000"/>
              </a:lnSpc>
              <a:buNone/>
            </a:pPr>
            <a:r>
              <a:rPr lang="en-US" sz="1800" b="1" dirty="0">
                <a:solidFill>
                  <a:schemeClr val="tx2"/>
                </a:solidFill>
              </a:rPr>
              <a:t>Response/Answer</a:t>
            </a:r>
          </a:p>
          <a:p>
            <a:pPr>
              <a:lnSpc>
                <a:spcPct val="95000"/>
              </a:lnSpc>
            </a:pPr>
            <a:r>
              <a:rPr lang="en-US" sz="1700" dirty="0"/>
              <a:t>“A friendly face, cheerful, and accommodating staff…I try to remember a customer’s name so they feel welcomed.  A good idea is giving customer a name tag so they feel important and welcomed”</a:t>
            </a:r>
          </a:p>
        </p:txBody>
      </p:sp>
      <p:sp>
        <p:nvSpPr>
          <p:cNvPr id="2" name="Content Placeholder 1"/>
          <p:cNvSpPr>
            <a:spLocks noGrp="1"/>
          </p:cNvSpPr>
          <p:nvPr>
            <p:ph sz="half" idx="2"/>
          </p:nvPr>
        </p:nvSpPr>
        <p:spPr>
          <a:xfrm>
            <a:off x="4872038" y="2019300"/>
            <a:ext cx="3886200" cy="4157663"/>
          </a:xfrm>
        </p:spPr>
        <p:txBody>
          <a:bodyPr>
            <a:noAutofit/>
          </a:bodyPr>
          <a:lstStyle/>
          <a:p>
            <a:pPr marL="182880" indent="0">
              <a:lnSpc>
                <a:spcPct val="95000"/>
              </a:lnSpc>
              <a:buNone/>
            </a:pPr>
            <a:r>
              <a:rPr lang="en-US" sz="1800" b="1" dirty="0">
                <a:solidFill>
                  <a:schemeClr val="tx2"/>
                </a:solidFill>
              </a:rPr>
              <a:t>Question:</a:t>
            </a:r>
          </a:p>
          <a:p>
            <a:pPr>
              <a:lnSpc>
                <a:spcPct val="95000"/>
              </a:lnSpc>
            </a:pPr>
            <a:r>
              <a:rPr lang="en-US" sz="1700" dirty="0"/>
              <a:t>What do you feel is integral in providing quality/effective customer service? </a:t>
            </a:r>
          </a:p>
          <a:p>
            <a:pPr marL="182880" indent="0">
              <a:lnSpc>
                <a:spcPct val="95000"/>
              </a:lnSpc>
              <a:buNone/>
            </a:pPr>
            <a:r>
              <a:rPr lang="en-US" sz="1800" b="1" dirty="0">
                <a:solidFill>
                  <a:schemeClr val="tx2"/>
                </a:solidFill>
              </a:rPr>
              <a:t>Response/Answer</a:t>
            </a:r>
          </a:p>
          <a:p>
            <a:pPr>
              <a:lnSpc>
                <a:spcPct val="95000"/>
              </a:lnSpc>
            </a:pPr>
            <a:r>
              <a:rPr lang="en-US" sz="1700" dirty="0"/>
              <a:t>“Forgetting about those performance measures. Don’t worry about </a:t>
            </a:r>
            <a:r>
              <a:rPr lang="en-US" sz="1700" dirty="0" err="1"/>
              <a:t>regs</a:t>
            </a:r>
            <a:r>
              <a:rPr lang="en-US" sz="1700" dirty="0"/>
              <a:t>. Build it and step back. Then assess. Find out where “are the trouble buckets”. Then we can look at things like can I change”</a:t>
            </a:r>
          </a:p>
          <a:p>
            <a:pPr>
              <a:lnSpc>
                <a:spcPct val="95000"/>
              </a:lnSpc>
            </a:pPr>
            <a:endParaRPr lang="en-US" sz="1800" dirty="0"/>
          </a:p>
        </p:txBody>
      </p:sp>
      <p:sp>
        <p:nvSpPr>
          <p:cNvPr id="3" name="Text Placeholder 2"/>
          <p:cNvSpPr>
            <a:spLocks noGrp="1"/>
          </p:cNvSpPr>
          <p:nvPr>
            <p:ph type="body" sz="quarter" idx="10"/>
          </p:nvPr>
        </p:nvSpPr>
        <p:spPr/>
        <p:txBody>
          <a:bodyPr/>
          <a:lstStyle/>
          <a:p>
            <a:r>
              <a:rPr lang="en-US" dirty="0"/>
              <a:t>Internal Expert Q &amp; A</a:t>
            </a:r>
          </a:p>
        </p:txBody>
      </p:sp>
      <p:sp>
        <p:nvSpPr>
          <p:cNvPr id="4" name="Text Placeholder 3"/>
          <p:cNvSpPr>
            <a:spLocks noGrp="1"/>
          </p:cNvSpPr>
          <p:nvPr>
            <p:ph type="body" sz="quarter" idx="11"/>
          </p:nvPr>
        </p:nvSpPr>
        <p:spPr/>
        <p:txBody>
          <a:bodyPr/>
          <a:lstStyle/>
          <a:p>
            <a:r>
              <a:rPr lang="en-US" dirty="0"/>
              <a:t>External Expert Q &amp; A</a:t>
            </a:r>
          </a:p>
        </p:txBody>
      </p:sp>
      <p:sp>
        <p:nvSpPr>
          <p:cNvPr id="7" name="Diamond 6"/>
          <p:cNvSpPr/>
          <p:nvPr/>
        </p:nvSpPr>
        <p:spPr>
          <a:xfrm>
            <a:off x="271462" y="1962150"/>
            <a:ext cx="485775" cy="485775"/>
          </a:xfrm>
          <a:prstGeom prst="diamon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Q</a:t>
            </a:r>
          </a:p>
        </p:txBody>
      </p:sp>
      <p:sp>
        <p:nvSpPr>
          <p:cNvPr id="8" name="Diamond 7"/>
          <p:cNvSpPr/>
          <p:nvPr/>
        </p:nvSpPr>
        <p:spPr>
          <a:xfrm>
            <a:off x="4538663" y="1962150"/>
            <a:ext cx="485775" cy="485775"/>
          </a:xfrm>
          <a:prstGeom prst="diamon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Q</a:t>
            </a:r>
          </a:p>
        </p:txBody>
      </p:sp>
      <p:sp>
        <p:nvSpPr>
          <p:cNvPr id="9" name="Diamond 8"/>
          <p:cNvSpPr/>
          <p:nvPr/>
        </p:nvSpPr>
        <p:spPr>
          <a:xfrm>
            <a:off x="271462" y="3462337"/>
            <a:ext cx="485775" cy="485775"/>
          </a:xfrm>
          <a:prstGeom prst="diamon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A</a:t>
            </a:r>
          </a:p>
        </p:txBody>
      </p:sp>
      <p:sp>
        <p:nvSpPr>
          <p:cNvPr id="10" name="Diamond 9"/>
          <p:cNvSpPr/>
          <p:nvPr/>
        </p:nvSpPr>
        <p:spPr>
          <a:xfrm>
            <a:off x="4538663" y="3181350"/>
            <a:ext cx="485775" cy="485775"/>
          </a:xfrm>
          <a:prstGeom prst="diamond">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A</a:t>
            </a:r>
          </a:p>
        </p:txBody>
      </p:sp>
    </p:spTree>
    <p:extLst>
      <p:ext uri="{BB962C8B-B14F-4D97-AF65-F5344CB8AC3E}">
        <p14:creationId xmlns:p14="http://schemas.microsoft.com/office/powerpoint/2010/main" val="960449674"/>
      </p:ext>
    </p:extLst>
  </p:cSld>
  <p:clrMapOvr>
    <a:masterClrMapping/>
  </p:clrMapOvr>
  <p:transition>
    <p:pull dir="l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Initial Conclusions…</a:t>
            </a:r>
          </a:p>
        </p:txBody>
      </p:sp>
      <p:sp>
        <p:nvSpPr>
          <p:cNvPr id="3" name="Content Placeholder 2"/>
          <p:cNvSpPr>
            <a:spLocks noGrp="1"/>
          </p:cNvSpPr>
          <p:nvPr>
            <p:ph idx="1"/>
          </p:nvPr>
        </p:nvSpPr>
        <p:spPr/>
        <p:txBody>
          <a:bodyPr/>
          <a:lstStyle/>
          <a:p>
            <a:r>
              <a:rPr lang="en-US" dirty="0"/>
              <a:t>We need to make sure customers feel welcomed in our space.</a:t>
            </a:r>
          </a:p>
          <a:p>
            <a:pPr>
              <a:spcBef>
                <a:spcPts val="1800"/>
              </a:spcBef>
            </a:pPr>
            <a:r>
              <a:rPr lang="en-US" dirty="0"/>
              <a:t>We have to ensure that our welcome seminar properly addresses and engages the customer.</a:t>
            </a:r>
          </a:p>
          <a:p>
            <a:pPr marL="822960" lvl="1"/>
            <a:r>
              <a:rPr lang="en-US" dirty="0"/>
              <a:t>We need to re-design the Career Center Seminar so that it is more customer-friendly.</a:t>
            </a:r>
          </a:p>
          <a:p>
            <a:pPr>
              <a:spcBef>
                <a:spcPts val="1800"/>
              </a:spcBef>
            </a:pPr>
            <a:r>
              <a:rPr lang="en-US" dirty="0"/>
              <a:t>We must create a clear system so customers know what their next steps would be/how to navigate services. Offer triage for each customer.</a:t>
            </a:r>
          </a:p>
        </p:txBody>
      </p:sp>
    </p:spTree>
    <p:extLst>
      <p:ext uri="{BB962C8B-B14F-4D97-AF65-F5344CB8AC3E}">
        <p14:creationId xmlns:p14="http://schemas.microsoft.com/office/powerpoint/2010/main" val="2139544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2" descr="S:\Customer Centered Design\before_after lobby3.jpg"/>
          <p:cNvPicPr>
            <a:picLocks noChangeAspect="1" noChangeArrowheads="1"/>
          </p:cNvPicPr>
          <p:nvPr/>
        </p:nvPicPr>
        <p:blipFill rotWithShape="1">
          <a:blip r:embed="rId2" cstate="screen">
            <a:clrChange>
              <a:clrFrom>
                <a:srgbClr val="B7DFE9"/>
              </a:clrFrom>
              <a:clrTo>
                <a:srgbClr val="B7DFE9">
                  <a:alpha val="0"/>
                </a:srgbClr>
              </a:clrTo>
            </a:clrChange>
            <a:extLst>
              <a:ext uri="{28A0092B-C50C-407E-A947-70E740481C1C}">
                <a14:useLocalDpi xmlns:a14="http://schemas.microsoft.com/office/drawing/2010/main"/>
              </a:ext>
            </a:extLst>
          </a:blip>
          <a:srcRect/>
          <a:stretch/>
        </p:blipFill>
        <p:spPr bwMode="auto">
          <a:xfrm>
            <a:off x="2729176" y="1274885"/>
            <a:ext cx="6057271" cy="3668590"/>
          </a:xfrm>
          <a:prstGeom prst="rect">
            <a:avLst/>
          </a:prstGeom>
          <a:noFill/>
          <a:ln w="9525">
            <a:noFill/>
            <a:miter lim="800000"/>
            <a:headEnd/>
            <a:tailEnd/>
          </a:ln>
        </p:spPr>
      </p:pic>
      <p:sp>
        <p:nvSpPr>
          <p:cNvPr id="11266" name="Title 7"/>
          <p:cNvSpPr>
            <a:spLocks noGrp="1"/>
          </p:cNvSpPr>
          <p:nvPr>
            <p:ph type="title"/>
          </p:nvPr>
        </p:nvSpPr>
        <p:spPr/>
        <p:txBody>
          <a:bodyPr/>
          <a:lstStyle/>
          <a:p>
            <a:r>
              <a:rPr lang="en-US" dirty="0"/>
              <a:t>A </a:t>
            </a:r>
            <a:r>
              <a:rPr lang="en-US" dirty="0">
                <a:gradFill flip="none" rotWithShape="1">
                  <a:gsLst>
                    <a:gs pos="0">
                      <a:schemeClr val="accent4">
                        <a:lumMod val="67000"/>
                      </a:schemeClr>
                    </a:gs>
                    <a:gs pos="97345">
                      <a:srgbClr val="FFC000"/>
                    </a:gs>
                    <a:gs pos="42000">
                      <a:schemeClr val="accent4">
                        <a:lumMod val="97000"/>
                        <a:lumOff val="3000"/>
                      </a:schemeClr>
                    </a:gs>
                  </a:gsLst>
                  <a:lin ang="16200000" scaled="1"/>
                  <a:tileRect/>
                </a:gradFill>
                <a:effectLst>
                  <a:innerShdw blurRad="114300" dist="50800" dir="16200000">
                    <a:srgbClr val="C00000"/>
                  </a:innerShdw>
                </a:effectLst>
              </a:rPr>
              <a:t>Warmer</a:t>
            </a:r>
            <a:r>
              <a:rPr lang="en-US" dirty="0"/>
              <a:t> ‘Reception’</a:t>
            </a:r>
          </a:p>
        </p:txBody>
      </p:sp>
      <p:sp>
        <p:nvSpPr>
          <p:cNvPr id="11267" name="TextBox 10"/>
          <p:cNvSpPr txBox="1">
            <a:spLocks noChangeArrowheads="1"/>
          </p:cNvSpPr>
          <p:nvPr/>
        </p:nvSpPr>
        <p:spPr bwMode="auto">
          <a:xfrm>
            <a:off x="276225" y="3558687"/>
            <a:ext cx="4162425" cy="1754326"/>
          </a:xfrm>
          <a:prstGeom prst="rect">
            <a:avLst/>
          </a:prstGeom>
          <a:noFill/>
          <a:ln w="9525">
            <a:noFill/>
            <a:miter lim="800000"/>
            <a:headEnd/>
            <a:tailEnd/>
          </a:ln>
        </p:spPr>
        <p:txBody>
          <a:bodyPr wrap="square">
            <a:spAutoFit/>
          </a:bodyPr>
          <a:lstStyle/>
          <a:p>
            <a:pPr algn="ctr"/>
            <a:r>
              <a:rPr lang="en-US" b="1" dirty="0">
                <a:solidFill>
                  <a:schemeClr val="tx2"/>
                </a:solidFill>
                <a:latin typeface="+mj-lt"/>
              </a:rPr>
              <a:t>The prototype lead to the physical alteration of our space to create a less sterile, more inviting lobby area. There have been many positive comments about the color and less cluttered signage.</a:t>
            </a:r>
          </a:p>
        </p:txBody>
      </p:sp>
    </p:spTree>
    <p:extLst>
      <p:ext uri="{BB962C8B-B14F-4D97-AF65-F5344CB8AC3E}">
        <p14:creationId xmlns:p14="http://schemas.microsoft.com/office/powerpoint/2010/main" val="4148486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p:txBody>
          <a:bodyPr>
            <a:normAutofit/>
          </a:bodyPr>
          <a:lstStyle/>
          <a:p>
            <a:r>
              <a:rPr lang="en-US" sz="3800" dirty="0"/>
              <a:t>Non-UI Career Center Seminar </a:t>
            </a:r>
          </a:p>
        </p:txBody>
      </p:sp>
      <p:sp>
        <p:nvSpPr>
          <p:cNvPr id="12293" name="Content Placeholder 5"/>
          <p:cNvSpPr>
            <a:spLocks noGrp="1"/>
          </p:cNvSpPr>
          <p:nvPr>
            <p:ph sz="half" idx="1"/>
          </p:nvPr>
        </p:nvSpPr>
        <p:spPr/>
        <p:txBody>
          <a:bodyPr/>
          <a:lstStyle/>
          <a:p>
            <a:r>
              <a:rPr lang="en-US"/>
              <a:t>Long</a:t>
            </a:r>
          </a:p>
          <a:p>
            <a:r>
              <a:rPr lang="en-US"/>
              <a:t>Covered Areas That Did Not Apply to Attendees</a:t>
            </a:r>
          </a:p>
          <a:p>
            <a:r>
              <a:rPr lang="en-US"/>
              <a:t>Too much information</a:t>
            </a:r>
          </a:p>
          <a:p>
            <a:r>
              <a:rPr lang="en-US"/>
              <a:t>No Ability to Meet with Career Advisor/Limited Next Step Assistance for All</a:t>
            </a:r>
          </a:p>
        </p:txBody>
      </p:sp>
      <p:sp>
        <p:nvSpPr>
          <p:cNvPr id="12294" name="Content Placeholder 7"/>
          <p:cNvSpPr>
            <a:spLocks noGrp="1"/>
          </p:cNvSpPr>
          <p:nvPr>
            <p:ph sz="half" idx="2"/>
          </p:nvPr>
        </p:nvSpPr>
        <p:spPr/>
        <p:txBody>
          <a:bodyPr/>
          <a:lstStyle/>
          <a:p>
            <a:r>
              <a:rPr lang="en-US" dirty="0"/>
              <a:t>More concise</a:t>
            </a:r>
          </a:p>
          <a:p>
            <a:r>
              <a:rPr lang="en-US" dirty="0"/>
              <a:t>Slides/Presentation Geared to Population</a:t>
            </a:r>
          </a:p>
          <a:p>
            <a:r>
              <a:rPr lang="en-US" dirty="0"/>
              <a:t>Essential Information</a:t>
            </a:r>
          </a:p>
          <a:p>
            <a:r>
              <a:rPr lang="en-US" dirty="0"/>
              <a:t>Concentrating on Next Step Guidance</a:t>
            </a:r>
          </a:p>
        </p:txBody>
      </p:sp>
      <p:sp>
        <p:nvSpPr>
          <p:cNvPr id="12291" name="Text Placeholder 4"/>
          <p:cNvSpPr>
            <a:spLocks noGrp="1"/>
          </p:cNvSpPr>
          <p:nvPr>
            <p:ph type="body" sz="quarter" idx="10"/>
          </p:nvPr>
        </p:nvSpPr>
        <p:spPr/>
        <p:txBody>
          <a:bodyPr/>
          <a:lstStyle/>
          <a:p>
            <a:pPr algn="ctr"/>
            <a:r>
              <a:rPr lang="en-US"/>
              <a:t>Before Prototype</a:t>
            </a:r>
          </a:p>
        </p:txBody>
      </p:sp>
      <p:sp>
        <p:nvSpPr>
          <p:cNvPr id="12292" name="Text Placeholder 6"/>
          <p:cNvSpPr>
            <a:spLocks noGrp="1"/>
          </p:cNvSpPr>
          <p:nvPr>
            <p:ph type="body" sz="quarter" idx="11"/>
          </p:nvPr>
        </p:nvSpPr>
        <p:spPr/>
        <p:txBody>
          <a:bodyPr/>
          <a:lstStyle/>
          <a:p>
            <a:pPr algn="ctr"/>
            <a:r>
              <a:rPr lang="en-US"/>
              <a:t>Post-Prototype</a:t>
            </a:r>
          </a:p>
        </p:txBody>
      </p:sp>
    </p:spTree>
    <p:extLst>
      <p:ext uri="{BB962C8B-B14F-4D97-AF65-F5344CB8AC3E}">
        <p14:creationId xmlns:p14="http://schemas.microsoft.com/office/powerpoint/2010/main" val="41730408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Lessons Learned</a:t>
            </a:r>
            <a:endParaRPr lang="en-US" dirty="0"/>
          </a:p>
        </p:txBody>
      </p:sp>
      <p:sp>
        <p:nvSpPr>
          <p:cNvPr id="3" name="Content Placeholder 2"/>
          <p:cNvSpPr>
            <a:spLocks noGrp="1"/>
          </p:cNvSpPr>
          <p:nvPr>
            <p:ph idx="1"/>
          </p:nvPr>
        </p:nvSpPr>
        <p:spPr/>
        <p:txBody>
          <a:bodyPr>
            <a:noAutofit/>
          </a:bodyPr>
          <a:lstStyle/>
          <a:p>
            <a:pPr marL="457200" indent="-457200">
              <a:lnSpc>
                <a:spcPct val="95000"/>
              </a:lnSpc>
              <a:buFont typeface="+mj-lt"/>
              <a:buAutoNum type="arabicPeriod"/>
            </a:pPr>
            <a:r>
              <a:rPr lang="en-US" sz="2400" b="1" dirty="0"/>
              <a:t>Know your customers. </a:t>
            </a:r>
          </a:p>
          <a:p>
            <a:pPr lvl="1">
              <a:lnSpc>
                <a:spcPct val="95000"/>
              </a:lnSpc>
            </a:pPr>
            <a:r>
              <a:rPr lang="en-US" sz="1800" dirty="0"/>
              <a:t>Take the time to get to know their needs, goals and barriers. Changes should be made with the CUSTOMER in mind.</a:t>
            </a:r>
          </a:p>
          <a:p>
            <a:pPr marL="457200" indent="-457200">
              <a:lnSpc>
                <a:spcPct val="95000"/>
              </a:lnSpc>
              <a:spcBef>
                <a:spcPts val="1800"/>
              </a:spcBef>
              <a:buFont typeface="+mj-lt"/>
              <a:buAutoNum type="arabicPeriod"/>
            </a:pPr>
            <a:r>
              <a:rPr lang="en-US" sz="2400" b="1" dirty="0"/>
              <a:t>Don’t be afraid to fail/prototype.</a:t>
            </a:r>
          </a:p>
          <a:p>
            <a:pPr lvl="1">
              <a:lnSpc>
                <a:spcPct val="95000"/>
              </a:lnSpc>
            </a:pPr>
            <a:r>
              <a:rPr lang="en-US" sz="1800" dirty="0"/>
              <a:t>Success may not happen on the 1st, 2nd or 13th attempt. It may be challenging but trust in the process. But trying is not failure but the elimination of something that wasn’t right or didn’t achieve your goal.</a:t>
            </a:r>
          </a:p>
          <a:p>
            <a:pPr marL="457200" indent="-457200">
              <a:lnSpc>
                <a:spcPct val="95000"/>
              </a:lnSpc>
              <a:spcBef>
                <a:spcPts val="1800"/>
              </a:spcBef>
              <a:buFont typeface="+mj-lt"/>
              <a:buAutoNum type="arabicPeriod"/>
            </a:pPr>
            <a:r>
              <a:rPr lang="en-US" sz="2400" b="1" dirty="0"/>
              <a:t>Adapt your mentality about change so that you can convince others to buy into it. </a:t>
            </a:r>
          </a:p>
          <a:p>
            <a:pPr lvl="1">
              <a:lnSpc>
                <a:spcPct val="95000"/>
              </a:lnSpc>
            </a:pPr>
            <a:r>
              <a:rPr lang="en-US" sz="1800" dirty="0"/>
              <a:t>People like to do what is comfortable/known. Change can be    scary and fear of failure paralyzing.</a:t>
            </a:r>
          </a:p>
        </p:txBody>
      </p:sp>
    </p:spTree>
    <p:extLst>
      <p:ext uri="{BB962C8B-B14F-4D97-AF65-F5344CB8AC3E}">
        <p14:creationId xmlns:p14="http://schemas.microsoft.com/office/powerpoint/2010/main" val="3515347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Lessons Learned</a:t>
            </a:r>
            <a:endParaRPr lang="en-US" dirty="0"/>
          </a:p>
        </p:txBody>
      </p:sp>
      <p:sp>
        <p:nvSpPr>
          <p:cNvPr id="3" name="Content Placeholder 2"/>
          <p:cNvSpPr>
            <a:spLocks noGrp="1"/>
          </p:cNvSpPr>
          <p:nvPr>
            <p:ph idx="1"/>
          </p:nvPr>
        </p:nvSpPr>
        <p:spPr/>
        <p:txBody>
          <a:bodyPr/>
          <a:lstStyle/>
          <a:p>
            <a:pPr marL="514350" indent="-514350">
              <a:buFont typeface="+mj-lt"/>
              <a:buAutoNum type="arabicPeriod" startAt="4"/>
            </a:pPr>
            <a:r>
              <a:rPr lang="en-US" sz="2800" b="1" dirty="0"/>
              <a:t>Be patient </a:t>
            </a:r>
            <a:r>
              <a:rPr lang="en-US" sz="2000" i="1" dirty="0"/>
              <a:t>(with yourself, others and the process)</a:t>
            </a:r>
            <a:r>
              <a:rPr lang="en-US" sz="2800" dirty="0"/>
              <a:t>!</a:t>
            </a:r>
          </a:p>
          <a:p>
            <a:pPr marL="514350" indent="-514350">
              <a:spcBef>
                <a:spcPts val="3000"/>
              </a:spcBef>
              <a:buFont typeface="+mj-lt"/>
              <a:buAutoNum type="arabicPeriod" startAt="4"/>
            </a:pPr>
            <a:r>
              <a:rPr lang="en-US" sz="2800" b="1" dirty="0"/>
              <a:t>Laugh often.</a:t>
            </a:r>
          </a:p>
          <a:p>
            <a:pPr marL="914400" lvl="1">
              <a:lnSpc>
                <a:spcPct val="95000"/>
              </a:lnSpc>
              <a:spcBef>
                <a:spcPts val="1200"/>
              </a:spcBef>
            </a:pPr>
            <a:r>
              <a:rPr lang="en-US" sz="2000" dirty="0"/>
              <a:t>While challenging this process should not feel like pulling teeth. There are many funny things that happen as you challenge yourself and your organization to change. If the whole process is painful, you aren’t going to win over people to become agents of change.</a:t>
            </a:r>
          </a:p>
          <a:p>
            <a:pPr lvl="1"/>
            <a:endParaRPr lang="en-US" dirty="0"/>
          </a:p>
        </p:txBody>
      </p:sp>
    </p:spTree>
    <p:extLst>
      <p:ext uri="{BB962C8B-B14F-4D97-AF65-F5344CB8AC3E}">
        <p14:creationId xmlns:p14="http://schemas.microsoft.com/office/powerpoint/2010/main" val="2823530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5050" y="3676650"/>
            <a:ext cx="3028950" cy="2105120"/>
          </a:xfrm>
          <a:prstGeom prst="rect">
            <a:avLst/>
          </a:prstGeom>
        </p:spPr>
      </p:pic>
      <p:sp>
        <p:nvSpPr>
          <p:cNvPr id="7" name="Title 6"/>
          <p:cNvSpPr>
            <a:spLocks noGrp="1"/>
          </p:cNvSpPr>
          <p:nvPr>
            <p:ph type="title"/>
          </p:nvPr>
        </p:nvSpPr>
        <p:spPr/>
        <p:txBody>
          <a:bodyPr>
            <a:normAutofit fontScale="90000"/>
          </a:bodyPr>
          <a:lstStyle/>
          <a:p>
            <a:r>
              <a:rPr lang="en-US" dirty="0"/>
              <a:t>Future Iterations…</a:t>
            </a:r>
            <a:br>
              <a:rPr lang="en-US" dirty="0"/>
            </a:br>
            <a:r>
              <a:rPr lang="en-US" dirty="0"/>
              <a:t>What would we do NEXT????</a:t>
            </a:r>
          </a:p>
        </p:txBody>
      </p:sp>
      <p:sp>
        <p:nvSpPr>
          <p:cNvPr id="8" name="Content Placeholder 7"/>
          <p:cNvSpPr>
            <a:spLocks noGrp="1"/>
          </p:cNvSpPr>
          <p:nvPr>
            <p:ph idx="1"/>
          </p:nvPr>
        </p:nvSpPr>
        <p:spPr/>
        <p:txBody>
          <a:bodyPr>
            <a:noAutofit/>
          </a:bodyPr>
          <a:lstStyle/>
          <a:p>
            <a:pPr marL="0" indent="0">
              <a:spcAft>
                <a:spcPts val="1200"/>
              </a:spcAft>
              <a:buNone/>
            </a:pPr>
            <a:r>
              <a:rPr lang="en-US" b="1" dirty="0">
                <a:solidFill>
                  <a:schemeClr val="tx2"/>
                </a:solidFill>
              </a:rPr>
              <a:t>There is still so much to do to with customer centered design. These are some options:</a:t>
            </a:r>
          </a:p>
          <a:p>
            <a:pPr>
              <a:spcBef>
                <a:spcPts val="1500"/>
              </a:spcBef>
            </a:pPr>
            <a:r>
              <a:rPr lang="en-US" sz="2200" dirty="0"/>
              <a:t>Explore the possibility of a Mobile Career Center Seminar</a:t>
            </a:r>
          </a:p>
          <a:p>
            <a:pPr>
              <a:spcBef>
                <a:spcPts val="1500"/>
              </a:spcBef>
            </a:pPr>
            <a:r>
              <a:rPr lang="en-US" sz="2200" dirty="0"/>
              <a:t>More physical changes to the center to ensure a warm</a:t>
            </a:r>
          </a:p>
          <a:p>
            <a:pPr>
              <a:spcBef>
                <a:spcPts val="1500"/>
              </a:spcBef>
            </a:pPr>
            <a:r>
              <a:rPr lang="en-US" sz="2200" dirty="0"/>
              <a:t>Strengthen systems to assist non-computer </a:t>
            </a:r>
            <a:br>
              <a:rPr lang="en-US" sz="2200" dirty="0"/>
            </a:br>
            <a:r>
              <a:rPr lang="en-US" sz="2200" dirty="0"/>
              <a:t>savvy members</a:t>
            </a:r>
          </a:p>
          <a:p>
            <a:pPr>
              <a:spcBef>
                <a:spcPts val="1500"/>
              </a:spcBef>
            </a:pPr>
            <a:r>
              <a:rPr lang="en-US" sz="2200" dirty="0"/>
              <a:t>Create ongoing improvement teams</a:t>
            </a:r>
          </a:p>
          <a:p>
            <a:pPr>
              <a:spcBef>
                <a:spcPts val="1500"/>
              </a:spcBef>
            </a:pPr>
            <a:r>
              <a:rPr lang="en-US" sz="2200" dirty="0"/>
              <a:t>Budget ideas to have customer </a:t>
            </a:r>
            <a:br>
              <a:rPr lang="en-US" sz="2200" dirty="0"/>
            </a:br>
            <a:r>
              <a:rPr lang="en-US" sz="2200" dirty="0"/>
              <a:t>service improvement plan wiggle room</a:t>
            </a:r>
          </a:p>
        </p:txBody>
      </p:sp>
      <p:cxnSp>
        <p:nvCxnSpPr>
          <p:cNvPr id="9" name="Straight Connector 8"/>
          <p:cNvCxnSpPr/>
          <p:nvPr/>
        </p:nvCxnSpPr>
        <p:spPr>
          <a:xfrm>
            <a:off x="731520" y="2356421"/>
            <a:ext cx="7680960" cy="0"/>
          </a:xfrm>
          <a:prstGeom prst="line">
            <a:avLst/>
          </a:prstGeom>
          <a:ln w="19050">
            <a:headEnd type="diamond"/>
            <a:tailEnd type="diamon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4488523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Any Questions? </a:t>
            </a:r>
          </a:p>
        </p:txBody>
      </p:sp>
      <p:sp>
        <p:nvSpPr>
          <p:cNvPr id="3" name="Content Placeholder 2"/>
          <p:cNvSpPr>
            <a:spLocks noGrp="1"/>
          </p:cNvSpPr>
          <p:nvPr>
            <p:ph idx="1"/>
          </p:nvPr>
        </p:nvSpPr>
        <p:spPr/>
        <p:txBody>
          <a:bodyPr/>
          <a:lstStyle/>
          <a:p>
            <a:r>
              <a:rPr lang="en-US" dirty="0"/>
              <a:t>Enter your questions in the Chat Window </a:t>
            </a:r>
            <a:r>
              <a:rPr lang="en-US" sz="2000" dirty="0"/>
              <a:t>(lower left of screen)</a:t>
            </a:r>
          </a:p>
          <a:p>
            <a:pPr marL="0" indent="0" algn="ctr">
              <a:buNone/>
            </a:pPr>
            <a:r>
              <a:rPr lang="en-US" sz="20000" b="1" dirty="0"/>
              <a:t>?</a:t>
            </a:r>
          </a:p>
        </p:txBody>
      </p:sp>
    </p:spTree>
    <p:extLst>
      <p:ext uri="{BB962C8B-B14F-4D97-AF65-F5344CB8AC3E}">
        <p14:creationId xmlns:p14="http://schemas.microsoft.com/office/powerpoint/2010/main" val="2253904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28650" y="1474845"/>
            <a:ext cx="7429500" cy="4608456"/>
          </a:xfrm>
        </p:spPr>
        <p:txBody>
          <a:bodyPr>
            <a:normAutofit/>
          </a:bodyPr>
          <a:lstStyle/>
          <a:p>
            <a:pPr>
              <a:spcBef>
                <a:spcPts val="2400"/>
              </a:spcBef>
            </a:pPr>
            <a:r>
              <a:rPr lang="en-US" sz="2500" dirty="0"/>
              <a:t>Understand the meaning of universal design and the linkage to customer centered design</a:t>
            </a:r>
          </a:p>
          <a:p>
            <a:pPr>
              <a:spcBef>
                <a:spcPts val="2400"/>
              </a:spcBef>
            </a:pPr>
            <a:r>
              <a:rPr lang="en-US" sz="2500" dirty="0"/>
              <a:t>Demonstrate how universal design has been applied to address challenges in the American Job Center (AJC) Network to benefit customers accessing services</a:t>
            </a:r>
          </a:p>
          <a:p>
            <a:pPr>
              <a:spcBef>
                <a:spcPts val="2400"/>
              </a:spcBef>
            </a:pPr>
            <a:r>
              <a:rPr lang="en-US" sz="2500" dirty="0"/>
              <a:t>Recognize the importance of “design thinking” to maximize seamless service delivery for the customer</a:t>
            </a:r>
          </a:p>
        </p:txBody>
      </p:sp>
    </p:spTree>
    <p:extLst>
      <p:ext uri="{BB962C8B-B14F-4D97-AF65-F5344CB8AC3E}">
        <p14:creationId xmlns:p14="http://schemas.microsoft.com/office/powerpoint/2010/main" val="4531044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Autofit/>
          </a:bodyPr>
          <a:lstStyle/>
          <a:p>
            <a:r>
              <a:rPr lang="en-US" sz="1800" dirty="0">
                <a:latin typeface="Arial Narrow" panose="020B0606020202030204" pitchFamily="34" charset="0"/>
              </a:rPr>
              <a:t>Universal Design 101 </a:t>
            </a:r>
          </a:p>
          <a:p>
            <a:pPr marL="0" lvl="1"/>
            <a:r>
              <a:rPr lang="en-US" sz="1600" dirty="0"/>
              <a:t>This web page provides a brief description of the seven principles of universal design.</a:t>
            </a:r>
          </a:p>
          <a:p>
            <a:pPr lvl="2"/>
            <a:r>
              <a:rPr lang="en-US" sz="1400" dirty="0">
                <a:hlinkClick r:id="rId3"/>
              </a:rPr>
              <a:t>http://www.southwestada.org/html/publications/design/ud101.html</a:t>
            </a:r>
            <a:endParaRPr lang="en-US" sz="1400" dirty="0"/>
          </a:p>
          <a:p>
            <a:r>
              <a:rPr lang="en-US" sz="1800" dirty="0">
                <a:latin typeface="Arial Narrow" panose="020B0606020202030204" pitchFamily="34" charset="0"/>
              </a:rPr>
              <a:t>Equal Access: Universal Design of Physical Spaces </a:t>
            </a:r>
          </a:p>
          <a:p>
            <a:pPr marL="0" lvl="1"/>
            <a:r>
              <a:rPr lang="en-US" sz="1600" dirty="0"/>
              <a:t>A Checklist for Designing Spaces that Are Welcoming, Accessible, and Usable. </a:t>
            </a:r>
          </a:p>
          <a:p>
            <a:pPr lvl="2"/>
            <a:r>
              <a:rPr lang="en-US" sz="1400" dirty="0">
                <a:hlinkClick r:id="rId4"/>
              </a:rPr>
              <a:t>http://www.washington.edu/doit/sites/default/files/atoms/files/EA_Spaces_06_08_12.pdf</a:t>
            </a:r>
            <a:endParaRPr lang="en-US" sz="1400" dirty="0"/>
          </a:p>
        </p:txBody>
      </p:sp>
      <p:sp>
        <p:nvSpPr>
          <p:cNvPr id="6" name="Content Placeholder 3"/>
          <p:cNvSpPr>
            <a:spLocks noGrp="1"/>
          </p:cNvSpPr>
          <p:nvPr>
            <p:ph idx="10"/>
          </p:nvPr>
        </p:nvSpPr>
        <p:spPr>
          <a:xfrm>
            <a:off x="4938668" y="1474845"/>
            <a:ext cx="4033881" cy="4608456"/>
          </a:xfrm>
        </p:spPr>
        <p:txBody>
          <a:bodyPr>
            <a:noAutofit/>
          </a:bodyPr>
          <a:lstStyle/>
          <a:p>
            <a:r>
              <a:rPr lang="en-US" sz="1800" dirty="0">
                <a:latin typeface="Arial Narrow" panose="020B0606020202030204" pitchFamily="34" charset="0"/>
              </a:rPr>
              <a:t>What is the Difference Between Accessible, Usable, and Universal Design? </a:t>
            </a:r>
          </a:p>
          <a:p>
            <a:pPr marL="0" lvl="1"/>
            <a:r>
              <a:rPr lang="en-US" sz="1600" dirty="0"/>
              <a:t>This web page explains terms that describe similar though somewhat distinct design concepts.</a:t>
            </a:r>
          </a:p>
          <a:p>
            <a:pPr lvl="2"/>
            <a:r>
              <a:rPr lang="en-US" sz="1400" dirty="0">
                <a:hlinkClick r:id="rId5"/>
              </a:rPr>
              <a:t>http://www.washington.edu/doit/what-difference-between-accessible-usable-and-universal-design</a:t>
            </a:r>
            <a:endParaRPr lang="en-US" sz="1400" dirty="0"/>
          </a:p>
          <a:p>
            <a:r>
              <a:rPr lang="en-US" sz="1800" dirty="0">
                <a:latin typeface="Arial Narrow" panose="020B0606020202030204" pitchFamily="34" charset="0"/>
              </a:rPr>
              <a:t>Best Practices in Universal Design: Strategies for Intake &amp; Orientation</a:t>
            </a:r>
          </a:p>
          <a:p>
            <a:pPr marL="0" lvl="1"/>
            <a:r>
              <a:rPr lang="en-US" sz="1600" dirty="0"/>
              <a:t>This PowerPoint presentation describes universal design strategies to support job seekers during intake, orientation, and assessment of American Job Centers.  </a:t>
            </a:r>
          </a:p>
          <a:p>
            <a:pPr lvl="2"/>
            <a:r>
              <a:rPr lang="en-US" sz="1400" dirty="0">
                <a:hlinkClick r:id="rId6"/>
              </a:rPr>
              <a:t>http://www.leadcenter.org/system/files/resource/downloadable_version/NAWDP_2014_Universal_Design.pdf</a:t>
            </a:r>
            <a:endParaRPr lang="en-US" sz="1400" dirty="0"/>
          </a:p>
        </p:txBody>
      </p:sp>
    </p:spTree>
    <p:extLst>
      <p:ext uri="{BB962C8B-B14F-4D97-AF65-F5344CB8AC3E}">
        <p14:creationId xmlns:p14="http://schemas.microsoft.com/office/powerpoint/2010/main" val="1140113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8650" y="1598734"/>
            <a:ext cx="8355330" cy="4425951"/>
          </a:xfrm>
        </p:spPr>
        <p:txBody>
          <a:bodyPr>
            <a:noAutofit/>
          </a:bodyPr>
          <a:lstStyle/>
          <a:p>
            <a:r>
              <a:rPr lang="en-US" sz="2000" dirty="0">
                <a:latin typeface="Arial Narrow" panose="020B0606020202030204" pitchFamily="34" charset="0"/>
              </a:rPr>
              <a:t>Evaluating the Accessibility of American Job Centers for People with Disabilities </a:t>
            </a:r>
          </a:p>
          <a:p>
            <a:pPr lvl="1"/>
            <a:r>
              <a:rPr lang="en-US" sz="1600" dirty="0"/>
              <a:t>U.S. DOL final report issued January 13, 2017, measuring the accessibility of American Job Centers. </a:t>
            </a:r>
          </a:p>
          <a:p>
            <a:pPr lvl="2"/>
            <a:r>
              <a:rPr lang="en-US" sz="1400" dirty="0">
                <a:hlinkClick r:id="rId3"/>
              </a:rPr>
              <a:t>https://www.dol.gov/asp/evaluation/completed-studies/AJC-Accessibility-Study.pdf</a:t>
            </a:r>
            <a:endParaRPr lang="en-US" sz="1400" dirty="0"/>
          </a:p>
          <a:p>
            <a:pPr>
              <a:spcBef>
                <a:spcPts val="2400"/>
              </a:spcBef>
            </a:pPr>
            <a:r>
              <a:rPr lang="en-US" sz="2000" dirty="0">
                <a:latin typeface="Arial Narrow" panose="020B0606020202030204" pitchFamily="34" charset="0"/>
              </a:rPr>
              <a:t>Promising Practices in Achieving Universal Access and Equal Opportunity:</a:t>
            </a:r>
            <a:br>
              <a:rPr lang="en-US" sz="2000" dirty="0">
                <a:latin typeface="Arial Narrow" panose="020B0606020202030204" pitchFamily="34" charset="0"/>
              </a:rPr>
            </a:br>
            <a:r>
              <a:rPr lang="en-US" sz="2000" dirty="0">
                <a:latin typeface="Arial Narrow" panose="020B0606020202030204" pitchFamily="34" charset="0"/>
              </a:rPr>
              <a:t>A Section 188 Disability Reference Guide </a:t>
            </a:r>
          </a:p>
          <a:p>
            <a:pPr lvl="1"/>
            <a:r>
              <a:rPr lang="en-US" sz="1600" dirty="0"/>
              <a:t>Information and technical assistance to public workforce system in meeting their nondiscrimination and universal access obligations for individuals with disabilities. </a:t>
            </a:r>
          </a:p>
          <a:p>
            <a:pPr lvl="2"/>
            <a:r>
              <a:rPr lang="en-US" sz="1400" dirty="0">
                <a:hlinkClick r:id="rId4"/>
              </a:rPr>
              <a:t>https://www.dol.gov/oasam/programs/crc/Section188Guide.pdf</a:t>
            </a:r>
            <a:r>
              <a:rPr lang="en-US" sz="1400" dirty="0"/>
              <a:t> </a:t>
            </a:r>
          </a:p>
          <a:p>
            <a:pPr>
              <a:spcBef>
                <a:spcPts val="2400"/>
              </a:spcBef>
            </a:pPr>
            <a:r>
              <a:rPr lang="en-US" sz="2000" dirty="0">
                <a:latin typeface="Arial Narrow" panose="020B0606020202030204" pitchFamily="34" charset="0"/>
              </a:rPr>
              <a:t>When We Design for Disability We All Benefit</a:t>
            </a:r>
          </a:p>
          <a:p>
            <a:pPr lvl="1"/>
            <a:r>
              <a:rPr lang="en-US" sz="1600" dirty="0" err="1"/>
              <a:t>TedTalk</a:t>
            </a:r>
            <a:r>
              <a:rPr lang="en-US" sz="1600" dirty="0"/>
              <a:t> with Elise Roy, describing how designing for disability has provided innovations for all customers in every products.</a:t>
            </a:r>
            <a:endParaRPr lang="en-US" sz="2000" dirty="0">
              <a:latin typeface="Arial Narrow" panose="020B0606020202030204" pitchFamily="34" charset="0"/>
            </a:endParaRPr>
          </a:p>
          <a:p>
            <a:pPr lvl="2"/>
            <a:r>
              <a:rPr lang="en-US" sz="1400" dirty="0">
                <a:hlinkClick r:id="rId5"/>
              </a:rPr>
              <a:t>http://www.dailygood.org/story/1388/when-we-design-for-disability-we-all-benefit-ted-com/</a:t>
            </a:r>
            <a:endParaRPr lang="en-US" sz="1400" dirty="0"/>
          </a:p>
        </p:txBody>
      </p:sp>
      <p:cxnSp>
        <p:nvCxnSpPr>
          <p:cNvPr id="3" name="Straight Connector 2"/>
          <p:cNvCxnSpPr/>
          <p:nvPr/>
        </p:nvCxnSpPr>
        <p:spPr>
          <a:xfrm>
            <a:off x="628650" y="3124200"/>
            <a:ext cx="7588250" cy="0"/>
          </a:xfrm>
          <a:prstGeom prst="line">
            <a:avLst/>
          </a:prstGeom>
        </p:spPr>
        <p:style>
          <a:lnRef idx="1">
            <a:schemeClr val="accent3"/>
          </a:lnRef>
          <a:fillRef idx="0">
            <a:schemeClr val="accent3"/>
          </a:fillRef>
          <a:effectRef idx="0">
            <a:schemeClr val="accent3"/>
          </a:effectRef>
          <a:fontRef idx="minor">
            <a:schemeClr val="tx1"/>
          </a:fontRef>
        </p:style>
      </p:cxnSp>
      <p:cxnSp>
        <p:nvCxnSpPr>
          <p:cNvPr id="6" name="Straight Connector 5"/>
          <p:cNvCxnSpPr/>
          <p:nvPr/>
        </p:nvCxnSpPr>
        <p:spPr>
          <a:xfrm>
            <a:off x="628650" y="4889500"/>
            <a:ext cx="7588250"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09149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4032" y="1885951"/>
            <a:ext cx="5588793" cy="1438276"/>
          </a:xfrm>
        </p:spPr>
        <p:txBody>
          <a:bodyPr vert="horz" lIns="68580" tIns="34290" rIns="68580" bIns="34290" rtlCol="0" anchor="ctr">
            <a:noAutofit/>
          </a:bodyPr>
          <a:lstStyle/>
          <a:p>
            <a:pPr algn="ctr">
              <a:lnSpc>
                <a:spcPct val="95000"/>
              </a:lnSpc>
            </a:pPr>
            <a:r>
              <a:rPr lang="en-US" sz="3300" dirty="0"/>
              <a:t>Upcoming One-Stop </a:t>
            </a:r>
            <a:r>
              <a:rPr lang="en-US" sz="3000" dirty="0"/>
              <a:t>Technical Assistance Events</a:t>
            </a:r>
            <a:endParaRPr lang="en-US" sz="3300" dirty="0"/>
          </a:p>
        </p:txBody>
      </p:sp>
    </p:spTree>
    <p:extLst>
      <p:ext uri="{BB962C8B-B14F-4D97-AF65-F5344CB8AC3E}">
        <p14:creationId xmlns:p14="http://schemas.microsoft.com/office/powerpoint/2010/main" val="1708869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p:cNvSpPr/>
          <p:nvPr/>
        </p:nvSpPr>
        <p:spPr>
          <a:xfrm flipH="1">
            <a:off x="4150519" y="5835814"/>
            <a:ext cx="4993481" cy="337658"/>
          </a:xfrm>
          <a:prstGeom prst="snip1Rect">
            <a:avLst>
              <a:gd name="adj" fmla="val 50000"/>
            </a:avLst>
          </a:prstGeom>
          <a:solidFill>
            <a:srgbClr val="E6E6E6"/>
          </a:solidFill>
          <a:ln>
            <a:noFill/>
          </a:ln>
          <a:effectLst>
            <a:innerShdw blurRad="63500" dist="50800" dir="5400000">
              <a:prstClr val="black">
                <a:alpha val="1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sp>
        <p:nvSpPr>
          <p:cNvPr id="2" name="Title 1"/>
          <p:cNvSpPr>
            <a:spLocks noGrp="1"/>
          </p:cNvSpPr>
          <p:nvPr>
            <p:ph type="title"/>
          </p:nvPr>
        </p:nvSpPr>
        <p:spPr/>
        <p:txBody>
          <a:bodyPr>
            <a:normAutofit fontScale="90000"/>
          </a:bodyPr>
          <a:lstStyle/>
          <a:p>
            <a:r>
              <a:rPr lang="en-US" dirty="0"/>
              <a:t>Upcoming One-Stop</a:t>
            </a:r>
            <a:br>
              <a:rPr lang="en-US" dirty="0"/>
            </a:br>
            <a:r>
              <a:rPr lang="en-US" dirty="0"/>
              <a:t>Technical Assistance Webinars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891712"/>
              </p:ext>
            </p:extLst>
          </p:nvPr>
        </p:nvGraphicFramePr>
        <p:xfrm>
          <a:off x="506186" y="1355271"/>
          <a:ext cx="8458199" cy="4450325"/>
        </p:xfrm>
        <a:graphic>
          <a:graphicData uri="http://schemas.openxmlformats.org/drawingml/2006/table">
            <a:tbl>
              <a:tblPr bandRow="1">
                <a:tableStyleId>{1FECB4D8-DB02-4DC6-A0A2-4F2EBAE1DC90}</a:tableStyleId>
              </a:tblPr>
              <a:tblGrid>
                <a:gridCol w="4748258">
                  <a:extLst>
                    <a:ext uri="{9D8B030D-6E8A-4147-A177-3AD203B41FA5}">
                      <a16:colId xmlns:a16="http://schemas.microsoft.com/office/drawing/2014/main" val="3392379883"/>
                    </a:ext>
                  </a:extLst>
                </a:gridCol>
                <a:gridCol w="3709941">
                  <a:extLst>
                    <a:ext uri="{9D8B030D-6E8A-4147-A177-3AD203B41FA5}">
                      <a16:colId xmlns:a16="http://schemas.microsoft.com/office/drawing/2014/main" val="384793070"/>
                    </a:ext>
                  </a:extLst>
                </a:gridCol>
              </a:tblGrid>
              <a:tr h="1263935">
                <a:tc>
                  <a:txBody>
                    <a:bodyPr/>
                    <a:lstStyle/>
                    <a:p>
                      <a:r>
                        <a:rPr lang="en-US" sz="1400" b="1" dirty="0">
                          <a:solidFill>
                            <a:schemeClr val="tx1">
                              <a:lumMod val="85000"/>
                              <a:lumOff val="15000"/>
                            </a:schemeClr>
                          </a:solidFill>
                        </a:rPr>
                        <a:t>American Job Center Branding for the Next Generation Workforce System </a:t>
                      </a:r>
                    </a:p>
                    <a:p>
                      <a:pPr>
                        <a:spcBef>
                          <a:spcPts val="300"/>
                        </a:spcBef>
                      </a:pPr>
                      <a:r>
                        <a:rPr lang="en-US" sz="1100" i="1" dirty="0">
                          <a:solidFill>
                            <a:schemeClr val="accent4">
                              <a:lumMod val="75000"/>
                            </a:schemeClr>
                          </a:solidFill>
                        </a:rPr>
                        <a:t>April 5, 2017</a:t>
                      </a:r>
                    </a:p>
                  </a:txBody>
                  <a:tcPr marL="68580" marR="68580" marT="137160" marB="137160"/>
                </a:tc>
                <a:tc>
                  <a:txBody>
                    <a:bodyPr/>
                    <a:lstStyle/>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r>
                        <a:rPr lang="en-US" sz="1100" kern="1200" dirty="0">
                          <a:solidFill>
                            <a:schemeClr val="accent1"/>
                          </a:solidFill>
                          <a:latin typeface="+mn-lt"/>
                          <a:ea typeface="+mn-ea"/>
                          <a:cs typeface="+mn-cs"/>
                        </a:rPr>
                        <a:t>Exploration of available resources</a:t>
                      </a:r>
                    </a:p>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r>
                        <a:rPr lang="en-US" sz="1100" kern="1200" dirty="0">
                          <a:solidFill>
                            <a:schemeClr val="accent1"/>
                          </a:solidFill>
                          <a:latin typeface="+mn-lt"/>
                          <a:ea typeface="+mn-ea"/>
                          <a:cs typeface="+mn-cs"/>
                        </a:rPr>
                        <a:t>Branding success highlights from around the country</a:t>
                      </a:r>
                    </a:p>
                  </a:txBody>
                  <a:tcPr marL="68580" marR="68580" marT="137160" marB="137160"/>
                </a:tc>
                <a:extLst>
                  <a:ext uri="{0D108BD9-81ED-4DB2-BD59-A6C34878D82A}">
                    <a16:rowId xmlns:a16="http://schemas.microsoft.com/office/drawing/2014/main" val="66746115"/>
                  </a:ext>
                </a:extLst>
              </a:tr>
              <a:tr h="1750391">
                <a:tc>
                  <a:txBody>
                    <a:bodyPr/>
                    <a:lstStyle/>
                    <a:p>
                      <a:r>
                        <a:rPr lang="en-US" sz="1400" b="1" dirty="0">
                          <a:solidFill>
                            <a:schemeClr val="tx1">
                              <a:lumMod val="85000"/>
                              <a:lumOff val="15000"/>
                            </a:schemeClr>
                          </a:solidFill>
                        </a:rPr>
                        <a:t>American Job Center Certification:</a:t>
                      </a:r>
                      <a:br>
                        <a:rPr lang="en-US" sz="1400" b="0" dirty="0">
                          <a:solidFill>
                            <a:schemeClr val="tx1">
                              <a:lumMod val="85000"/>
                              <a:lumOff val="15000"/>
                            </a:schemeClr>
                          </a:solidFill>
                        </a:rPr>
                      </a:br>
                      <a:r>
                        <a:rPr lang="en-US" sz="1400" b="0" dirty="0">
                          <a:solidFill>
                            <a:schemeClr val="tx1">
                              <a:lumMod val="85000"/>
                              <a:lumOff val="15000"/>
                            </a:schemeClr>
                          </a:solidFill>
                        </a:rPr>
                        <a:t>A Tool to Maximize State’s Quality and Consistency of Services</a:t>
                      </a:r>
                    </a:p>
                    <a:p>
                      <a:pPr marL="0" algn="l" defTabSz="914400" rtl="0" eaLnBrk="1" latinLnBrk="0" hangingPunct="1">
                        <a:spcBef>
                          <a:spcPts val="300"/>
                        </a:spcBef>
                      </a:pPr>
                      <a:r>
                        <a:rPr lang="en-US" sz="1100" i="1" kern="1200" dirty="0">
                          <a:solidFill>
                            <a:schemeClr val="accent4">
                              <a:lumMod val="75000"/>
                            </a:schemeClr>
                          </a:solidFill>
                          <a:latin typeface="+mn-lt"/>
                          <a:ea typeface="+mn-ea"/>
                          <a:cs typeface="+mn-cs"/>
                        </a:rPr>
                        <a:t>April 12, 2017</a:t>
                      </a:r>
                    </a:p>
                  </a:txBody>
                  <a:tcPr marL="68580" marR="68580" marT="137160" marB="137160"/>
                </a:tc>
                <a:tc>
                  <a:txBody>
                    <a:bodyPr/>
                    <a:lstStyle/>
                    <a:p>
                      <a:pPr marL="0" indent="0" algn="l" defTabSz="228600" rtl="0" eaLnBrk="1" latinLnBrk="0" hangingPunct="1">
                        <a:lnSpc>
                          <a:spcPct val="90000"/>
                        </a:lnSpc>
                        <a:spcBef>
                          <a:spcPts val="600"/>
                        </a:spcBef>
                        <a:buClr>
                          <a:schemeClr val="accent4"/>
                        </a:buClr>
                        <a:buFont typeface="Wingdings" panose="05000000000000000000" pitchFamily="2" charset="2"/>
                        <a:buNone/>
                      </a:pPr>
                      <a:r>
                        <a:rPr lang="en-US" sz="1100" b="1" kern="1200" dirty="0">
                          <a:solidFill>
                            <a:schemeClr val="accent1"/>
                          </a:solidFill>
                          <a:latin typeface="+mn-lt"/>
                          <a:ea typeface="+mn-ea"/>
                          <a:cs typeface="+mn-cs"/>
                        </a:rPr>
                        <a:t>Discussion on:</a:t>
                      </a:r>
                    </a:p>
                    <a:p>
                      <a:pPr marL="273050" indent="-273050" algn="l" defTabSz="228600" rtl="0" eaLnBrk="1" latinLnBrk="0" hangingPunct="1">
                        <a:lnSpc>
                          <a:spcPct val="90000"/>
                        </a:lnSpc>
                        <a:spcBef>
                          <a:spcPts val="200"/>
                        </a:spcBef>
                        <a:buClr>
                          <a:schemeClr val="accent4"/>
                        </a:buClr>
                        <a:buFont typeface="Wingdings" panose="05000000000000000000" pitchFamily="2" charset="2"/>
                        <a:buChar char="v"/>
                      </a:pPr>
                      <a:r>
                        <a:rPr lang="en-US" sz="1100" kern="1200" dirty="0">
                          <a:solidFill>
                            <a:schemeClr val="tx1">
                              <a:lumMod val="65000"/>
                              <a:lumOff val="35000"/>
                            </a:schemeClr>
                          </a:solidFill>
                          <a:latin typeface="+mn-lt"/>
                          <a:ea typeface="+mn-ea"/>
                          <a:cs typeface="+mn-cs"/>
                        </a:rPr>
                        <a:t>Emerging practices occurring in states evaluating effectiveness</a:t>
                      </a:r>
                    </a:p>
                    <a:p>
                      <a:pPr marL="273050" indent="-273050" algn="l" defTabSz="228600" rtl="0" eaLnBrk="1" latinLnBrk="0" hangingPunct="1">
                        <a:lnSpc>
                          <a:spcPct val="90000"/>
                        </a:lnSpc>
                        <a:spcBef>
                          <a:spcPts val="200"/>
                        </a:spcBef>
                        <a:buClr>
                          <a:schemeClr val="accent4"/>
                        </a:buClr>
                        <a:buFont typeface="Wingdings" panose="05000000000000000000" pitchFamily="2" charset="2"/>
                        <a:buChar char="v"/>
                      </a:pPr>
                      <a:r>
                        <a:rPr lang="en-US" sz="1100" kern="1200" dirty="0">
                          <a:solidFill>
                            <a:schemeClr val="tx1">
                              <a:lumMod val="65000"/>
                              <a:lumOff val="35000"/>
                            </a:schemeClr>
                          </a:solidFill>
                          <a:latin typeface="+mn-lt"/>
                          <a:ea typeface="+mn-ea"/>
                          <a:cs typeface="+mn-cs"/>
                        </a:rPr>
                        <a:t>Physical and programmatic accessibility</a:t>
                      </a:r>
                    </a:p>
                    <a:p>
                      <a:pPr marL="273050" indent="-273050" algn="l" defTabSz="228600" rtl="0" eaLnBrk="1" latinLnBrk="0" hangingPunct="1">
                        <a:lnSpc>
                          <a:spcPct val="90000"/>
                        </a:lnSpc>
                        <a:spcBef>
                          <a:spcPts val="200"/>
                        </a:spcBef>
                        <a:buClr>
                          <a:schemeClr val="accent4"/>
                        </a:buClr>
                        <a:buFont typeface="Wingdings" panose="05000000000000000000" pitchFamily="2" charset="2"/>
                        <a:buChar char="v"/>
                      </a:pPr>
                      <a:r>
                        <a:rPr lang="en-US" sz="1100" kern="1200" dirty="0">
                          <a:solidFill>
                            <a:schemeClr val="tx1">
                              <a:lumMod val="65000"/>
                              <a:lumOff val="35000"/>
                            </a:schemeClr>
                          </a:solidFill>
                          <a:latin typeface="+mn-lt"/>
                          <a:ea typeface="+mn-ea"/>
                          <a:cs typeface="+mn-cs"/>
                        </a:rPr>
                        <a:t>Continuous improvement </a:t>
                      </a:r>
                    </a:p>
                  </a:txBody>
                  <a:tcPr marL="68580" marR="68580" marT="137160" marB="137160"/>
                </a:tc>
                <a:extLst>
                  <a:ext uri="{0D108BD9-81ED-4DB2-BD59-A6C34878D82A}">
                    <a16:rowId xmlns:a16="http://schemas.microsoft.com/office/drawing/2014/main" val="1850996077"/>
                  </a:ext>
                </a:extLst>
              </a:tr>
              <a:tr h="1435999">
                <a:tc>
                  <a:txBody>
                    <a:bodyPr/>
                    <a:lstStyle/>
                    <a:p>
                      <a:r>
                        <a:rPr lang="en-US" sz="1400" b="1" dirty="0">
                          <a:solidFill>
                            <a:schemeClr val="tx1">
                              <a:lumMod val="85000"/>
                              <a:lumOff val="15000"/>
                            </a:schemeClr>
                          </a:solidFill>
                        </a:rPr>
                        <a:t>MOU Part I: </a:t>
                      </a:r>
                      <a:r>
                        <a:rPr lang="en-US" sz="1400" b="0" dirty="0">
                          <a:solidFill>
                            <a:schemeClr val="tx1">
                              <a:lumMod val="85000"/>
                              <a:lumOff val="15000"/>
                            </a:schemeClr>
                          </a:solidFill>
                        </a:rPr>
                        <a:t>Overview &amp; Development </a:t>
                      </a:r>
                    </a:p>
                    <a:p>
                      <a:pPr marL="0" algn="l" defTabSz="914400" rtl="0" eaLnBrk="1" latinLnBrk="0" hangingPunct="1">
                        <a:spcBef>
                          <a:spcPts val="300"/>
                        </a:spcBef>
                      </a:pPr>
                      <a:r>
                        <a:rPr lang="en-US" sz="1100" i="1" kern="1200" dirty="0">
                          <a:solidFill>
                            <a:schemeClr val="accent4">
                              <a:lumMod val="75000"/>
                            </a:schemeClr>
                          </a:solidFill>
                          <a:latin typeface="+mn-lt"/>
                          <a:ea typeface="+mn-ea"/>
                          <a:cs typeface="+mn-cs"/>
                        </a:rPr>
                        <a:t>April 26, 2017</a:t>
                      </a:r>
                    </a:p>
                  </a:txBody>
                  <a:tcPr marL="68580" marR="68580" marT="137160" marB="137160"/>
                </a:tc>
                <a:tc>
                  <a:txBody>
                    <a:bodyPr/>
                    <a:lstStyle/>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r>
                        <a:rPr lang="en-US" sz="1100" kern="1200" dirty="0">
                          <a:solidFill>
                            <a:schemeClr val="accent1"/>
                          </a:solidFill>
                          <a:latin typeface="+mn-lt"/>
                          <a:ea typeface="+mn-ea"/>
                          <a:cs typeface="+mn-cs"/>
                        </a:rPr>
                        <a:t>Discussion of different types of MOUs and key elements </a:t>
                      </a:r>
                    </a:p>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r>
                        <a:rPr lang="en-US" sz="1100" kern="1200" dirty="0">
                          <a:solidFill>
                            <a:schemeClr val="accent1"/>
                          </a:solidFill>
                          <a:latin typeface="+mn-lt"/>
                          <a:ea typeface="+mn-ea"/>
                          <a:cs typeface="+mn-cs"/>
                        </a:rPr>
                        <a:t>Showcase a sample MOU document</a:t>
                      </a:r>
                      <a:endParaRPr lang="en-US" sz="1100" b="0" kern="1200" dirty="0">
                        <a:solidFill>
                          <a:schemeClr val="accent1"/>
                        </a:solidFill>
                        <a:latin typeface="+mn-lt"/>
                        <a:ea typeface="+mn-ea"/>
                        <a:cs typeface="+mn-cs"/>
                      </a:endParaRPr>
                    </a:p>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endParaRPr lang="en-US" sz="1100" b="0" kern="1200" dirty="0">
                        <a:solidFill>
                          <a:schemeClr val="accent1"/>
                        </a:solidFill>
                        <a:latin typeface="+mn-lt"/>
                        <a:ea typeface="+mn-ea"/>
                        <a:cs typeface="+mn-cs"/>
                      </a:endParaRPr>
                    </a:p>
                  </a:txBody>
                  <a:tcPr marL="68580" marR="68580" marT="137160" marB="137160"/>
                </a:tc>
                <a:extLst>
                  <a:ext uri="{0D108BD9-81ED-4DB2-BD59-A6C34878D82A}">
                    <a16:rowId xmlns:a16="http://schemas.microsoft.com/office/drawing/2014/main" val="524977354"/>
                  </a:ext>
                </a:extLst>
              </a:tr>
            </a:tbl>
          </a:graphicData>
        </a:graphic>
      </p:graphicFrame>
      <p:sp>
        <p:nvSpPr>
          <p:cNvPr id="4" name="Rectangle 3"/>
          <p:cNvSpPr/>
          <p:nvPr/>
        </p:nvSpPr>
        <p:spPr>
          <a:xfrm>
            <a:off x="4252340" y="5866255"/>
            <a:ext cx="4891660" cy="276999"/>
          </a:xfrm>
          <a:prstGeom prst="rect">
            <a:avLst/>
          </a:prstGeom>
        </p:spPr>
        <p:txBody>
          <a:bodyPr wrap="none">
            <a:spAutoFit/>
          </a:bodyPr>
          <a:lstStyle/>
          <a:p>
            <a:pPr algn="r" defTabSz="342900"/>
            <a:r>
              <a:rPr lang="en-US" sz="1200" dirty="0">
                <a:solidFill>
                  <a:prstClr val="black">
                    <a:lumMod val="85000"/>
                    <a:lumOff val="15000"/>
                  </a:prstClr>
                </a:solidFill>
              </a:rPr>
              <a:t>To register for these events, go to </a:t>
            </a:r>
            <a:r>
              <a:rPr lang="en-US" sz="1200" dirty="0">
                <a:solidFill>
                  <a:prstClr val="white"/>
                </a:solidFill>
                <a:hlinkClick r:id="rId3"/>
              </a:rPr>
              <a:t>https://ion.workforcegps.org/events</a:t>
            </a:r>
            <a:endParaRPr lang="en-US" sz="1200" dirty="0">
              <a:solidFill>
                <a:prstClr val="white"/>
              </a:solidFill>
            </a:endParaRPr>
          </a:p>
        </p:txBody>
      </p:sp>
    </p:spTree>
    <p:extLst>
      <p:ext uri="{BB962C8B-B14F-4D97-AF65-F5344CB8AC3E}">
        <p14:creationId xmlns:p14="http://schemas.microsoft.com/office/powerpoint/2010/main" val="2839233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p:cNvSpPr/>
          <p:nvPr/>
        </p:nvSpPr>
        <p:spPr>
          <a:xfrm flipH="1">
            <a:off x="4160044" y="5134850"/>
            <a:ext cx="4993481" cy="337658"/>
          </a:xfrm>
          <a:prstGeom prst="snip1Rect">
            <a:avLst>
              <a:gd name="adj" fmla="val 50000"/>
            </a:avLst>
          </a:prstGeom>
          <a:solidFill>
            <a:srgbClr val="E6E6E6"/>
          </a:solidFill>
          <a:ln>
            <a:noFill/>
          </a:ln>
          <a:effectLst>
            <a:innerShdw blurRad="63500" dist="50800" dir="5400000">
              <a:prstClr val="black">
                <a:alpha val="1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sp>
        <p:nvSpPr>
          <p:cNvPr id="2" name="Title 1"/>
          <p:cNvSpPr>
            <a:spLocks noGrp="1"/>
          </p:cNvSpPr>
          <p:nvPr>
            <p:ph type="title"/>
          </p:nvPr>
        </p:nvSpPr>
        <p:spPr/>
        <p:txBody>
          <a:bodyPr>
            <a:normAutofit fontScale="90000"/>
          </a:bodyPr>
          <a:lstStyle/>
          <a:p>
            <a:r>
              <a:rPr lang="en-US" dirty="0"/>
              <a:t>Upcoming One-Stop</a:t>
            </a:r>
            <a:br>
              <a:rPr lang="en-US" dirty="0"/>
            </a:br>
            <a:r>
              <a:rPr lang="en-US" dirty="0"/>
              <a:t>Technical Assistance Webinars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56193182"/>
              </p:ext>
            </p:extLst>
          </p:nvPr>
        </p:nvGraphicFramePr>
        <p:xfrm>
          <a:off x="628650" y="1362075"/>
          <a:ext cx="8229599" cy="3743076"/>
        </p:xfrm>
        <a:graphic>
          <a:graphicData uri="http://schemas.openxmlformats.org/drawingml/2006/table">
            <a:tbl>
              <a:tblPr bandRow="1">
                <a:tableStyleId>{1FECB4D8-DB02-4DC6-A0A2-4F2EBAE1DC90}</a:tableStyleId>
              </a:tblPr>
              <a:tblGrid>
                <a:gridCol w="4619927">
                  <a:extLst>
                    <a:ext uri="{9D8B030D-6E8A-4147-A177-3AD203B41FA5}">
                      <a16:colId xmlns:a16="http://schemas.microsoft.com/office/drawing/2014/main" val="3392379883"/>
                    </a:ext>
                  </a:extLst>
                </a:gridCol>
                <a:gridCol w="3609672">
                  <a:extLst>
                    <a:ext uri="{9D8B030D-6E8A-4147-A177-3AD203B41FA5}">
                      <a16:colId xmlns:a16="http://schemas.microsoft.com/office/drawing/2014/main" val="384793070"/>
                    </a:ext>
                  </a:extLst>
                </a:gridCol>
              </a:tblGrid>
              <a:tr h="1610750">
                <a:tc>
                  <a:txBody>
                    <a:bodyPr/>
                    <a:lstStyle/>
                    <a:p>
                      <a:r>
                        <a:rPr lang="en-US" sz="1400" b="1" dirty="0">
                          <a:solidFill>
                            <a:schemeClr val="tx1">
                              <a:lumMod val="85000"/>
                              <a:lumOff val="15000"/>
                            </a:schemeClr>
                          </a:solidFill>
                        </a:rPr>
                        <a:t>Increasing Opportunity for Shared Customers: </a:t>
                      </a:r>
                      <a:r>
                        <a:rPr lang="en-US" sz="1400" b="0" dirty="0">
                          <a:solidFill>
                            <a:schemeClr val="tx1">
                              <a:lumMod val="85000"/>
                              <a:lumOff val="15000"/>
                            </a:schemeClr>
                          </a:solidFill>
                        </a:rPr>
                        <a:t>Integrated Service Delivery through the American Job Center Network</a:t>
                      </a:r>
                    </a:p>
                    <a:p>
                      <a:pPr>
                        <a:spcBef>
                          <a:spcPts val="300"/>
                        </a:spcBef>
                      </a:pPr>
                      <a:r>
                        <a:rPr lang="en-US" sz="1100" i="1" dirty="0">
                          <a:solidFill>
                            <a:schemeClr val="accent4">
                              <a:lumMod val="75000"/>
                            </a:schemeClr>
                          </a:solidFill>
                        </a:rPr>
                        <a:t>May 17, 2017</a:t>
                      </a:r>
                    </a:p>
                  </a:txBody>
                  <a:tcPr marL="68580" marR="68580" marT="137160" marB="137160"/>
                </a:tc>
                <a:tc>
                  <a:txBody>
                    <a:bodyPr/>
                    <a:lstStyle/>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r>
                        <a:rPr lang="en-US" sz="1100" kern="1200" dirty="0">
                          <a:solidFill>
                            <a:schemeClr val="accent1"/>
                          </a:solidFill>
                          <a:latin typeface="+mn-lt"/>
                          <a:ea typeface="+mn-ea"/>
                          <a:cs typeface="+mn-cs"/>
                        </a:rPr>
                        <a:t>Advice and lessons learned when building an integrated service delivery system</a:t>
                      </a:r>
                    </a:p>
                  </a:txBody>
                  <a:tcPr marL="68580" marR="68580" marT="137160" marB="137160"/>
                </a:tc>
                <a:extLst>
                  <a:ext uri="{0D108BD9-81ED-4DB2-BD59-A6C34878D82A}">
                    <a16:rowId xmlns:a16="http://schemas.microsoft.com/office/drawing/2014/main" val="66746115"/>
                  </a:ext>
                </a:extLst>
              </a:tr>
              <a:tr h="2132326">
                <a:tc>
                  <a:txBody>
                    <a:bodyPr/>
                    <a:lstStyle/>
                    <a:p>
                      <a:r>
                        <a:rPr lang="en-US" sz="1400" b="1" dirty="0">
                          <a:solidFill>
                            <a:schemeClr val="tx1">
                              <a:lumMod val="85000"/>
                              <a:lumOff val="15000"/>
                            </a:schemeClr>
                          </a:solidFill>
                        </a:rPr>
                        <a:t>MOU Part II:</a:t>
                      </a:r>
                      <a:r>
                        <a:rPr lang="en-US" sz="1400" b="0" dirty="0">
                          <a:solidFill>
                            <a:schemeClr val="tx1">
                              <a:lumMod val="85000"/>
                              <a:lumOff val="15000"/>
                            </a:schemeClr>
                          </a:solidFill>
                        </a:rPr>
                        <a:t> Local vs. State Funding Mechanism</a:t>
                      </a:r>
                    </a:p>
                    <a:p>
                      <a:pPr marL="0" algn="l" defTabSz="914400" rtl="0" eaLnBrk="1" latinLnBrk="0" hangingPunct="1">
                        <a:spcBef>
                          <a:spcPts val="300"/>
                        </a:spcBef>
                      </a:pPr>
                      <a:r>
                        <a:rPr lang="en-US" sz="1100" i="1" kern="1200" dirty="0">
                          <a:solidFill>
                            <a:schemeClr val="accent4">
                              <a:lumMod val="75000"/>
                            </a:schemeClr>
                          </a:solidFill>
                          <a:latin typeface="+mn-lt"/>
                          <a:ea typeface="+mn-ea"/>
                          <a:cs typeface="+mn-cs"/>
                        </a:rPr>
                        <a:t>May 31, 2017</a:t>
                      </a:r>
                    </a:p>
                    <a:p>
                      <a:endParaRPr lang="en-US" sz="1400" dirty="0"/>
                    </a:p>
                  </a:txBody>
                  <a:tcPr marL="68580" marR="68580" marT="137160" marB="137160"/>
                </a:tc>
                <a:tc>
                  <a:txBody>
                    <a:bodyPr/>
                    <a:lstStyle/>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r>
                        <a:rPr lang="en-US" sz="1100" kern="1200" dirty="0">
                          <a:solidFill>
                            <a:schemeClr val="accent1"/>
                          </a:solidFill>
                          <a:latin typeface="+mn-lt"/>
                          <a:ea typeface="+mn-ea"/>
                          <a:cs typeface="+mn-cs"/>
                        </a:rPr>
                        <a:t>Infrastructure costs are funded either through the Local or State funding mechanism</a:t>
                      </a:r>
                    </a:p>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r>
                        <a:rPr lang="en-US" sz="1100" kern="1200" dirty="0">
                          <a:solidFill>
                            <a:schemeClr val="accent1"/>
                          </a:solidFill>
                          <a:latin typeface="+mn-lt"/>
                          <a:ea typeface="+mn-ea"/>
                          <a:cs typeface="+mn-cs"/>
                        </a:rPr>
                        <a:t>Federal partners walk participants through both options and provide examples</a:t>
                      </a:r>
                    </a:p>
                    <a:p>
                      <a:pPr marL="0" indent="0" algn="l" defTabSz="228600" rtl="0" eaLnBrk="1" latinLnBrk="0" hangingPunct="1">
                        <a:lnSpc>
                          <a:spcPct val="90000"/>
                        </a:lnSpc>
                        <a:spcBef>
                          <a:spcPts val="600"/>
                        </a:spcBef>
                        <a:buClr>
                          <a:schemeClr val="accent4"/>
                        </a:buClr>
                        <a:buFont typeface="Wingdings" panose="05000000000000000000" pitchFamily="2" charset="2"/>
                        <a:buNone/>
                      </a:pPr>
                      <a:endParaRPr lang="en-US" sz="1100" kern="1200" dirty="0">
                        <a:solidFill>
                          <a:schemeClr val="accent1"/>
                        </a:solidFill>
                        <a:latin typeface="+mn-lt"/>
                        <a:ea typeface="+mn-ea"/>
                        <a:cs typeface="+mn-cs"/>
                      </a:endParaRPr>
                    </a:p>
                  </a:txBody>
                  <a:tcPr marL="68580" marR="68580" marT="137160" marB="137160"/>
                </a:tc>
                <a:extLst>
                  <a:ext uri="{0D108BD9-81ED-4DB2-BD59-A6C34878D82A}">
                    <a16:rowId xmlns:a16="http://schemas.microsoft.com/office/drawing/2014/main" val="1850996077"/>
                  </a:ext>
                </a:extLst>
              </a:tr>
            </a:tbl>
          </a:graphicData>
        </a:graphic>
      </p:graphicFrame>
      <p:sp>
        <p:nvSpPr>
          <p:cNvPr id="4" name="Rectangle 3"/>
          <p:cNvSpPr/>
          <p:nvPr/>
        </p:nvSpPr>
        <p:spPr>
          <a:xfrm>
            <a:off x="4219003" y="5165810"/>
            <a:ext cx="4891660" cy="276999"/>
          </a:xfrm>
          <a:prstGeom prst="rect">
            <a:avLst/>
          </a:prstGeom>
        </p:spPr>
        <p:txBody>
          <a:bodyPr wrap="none">
            <a:spAutoFit/>
          </a:bodyPr>
          <a:lstStyle/>
          <a:p>
            <a:pPr algn="r" defTabSz="342900"/>
            <a:r>
              <a:rPr lang="en-US" sz="1200" dirty="0">
                <a:solidFill>
                  <a:prstClr val="black">
                    <a:lumMod val="85000"/>
                    <a:lumOff val="15000"/>
                  </a:prstClr>
                </a:solidFill>
              </a:rPr>
              <a:t>To register for these events, go to </a:t>
            </a:r>
            <a:r>
              <a:rPr lang="en-US" sz="1200" dirty="0">
                <a:solidFill>
                  <a:prstClr val="white"/>
                </a:solidFill>
                <a:hlinkClick r:id="rId3"/>
              </a:rPr>
              <a:t>https://ion.workforcegps.org/events</a:t>
            </a:r>
            <a:endParaRPr lang="en-US" sz="1200" dirty="0">
              <a:solidFill>
                <a:prstClr val="white"/>
              </a:solidFill>
            </a:endParaRPr>
          </a:p>
        </p:txBody>
      </p:sp>
    </p:spTree>
    <p:extLst>
      <p:ext uri="{BB962C8B-B14F-4D97-AF65-F5344CB8AC3E}">
        <p14:creationId xmlns:p14="http://schemas.microsoft.com/office/powerpoint/2010/main" val="20391076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ION Website – New Focus Areas Tab</a:t>
            </a:r>
          </a:p>
        </p:txBody>
      </p:sp>
      <p:sp>
        <p:nvSpPr>
          <p:cNvPr id="3" name="Content Placeholder 2"/>
          <p:cNvSpPr>
            <a:spLocks noGrp="1"/>
          </p:cNvSpPr>
          <p:nvPr>
            <p:ph idx="1"/>
          </p:nvPr>
        </p:nvSpPr>
        <p:spPr>
          <a:xfrm>
            <a:off x="472440" y="1469789"/>
            <a:ext cx="8458199" cy="3456342"/>
          </a:xfrm>
        </p:spPr>
        <p:txBody>
          <a:bodyPr>
            <a:normAutofit/>
          </a:bodyPr>
          <a:lstStyle/>
          <a:p>
            <a:pPr algn="ctr"/>
            <a:r>
              <a:rPr lang="en-US" sz="2500" dirty="0"/>
              <a:t>The new </a:t>
            </a:r>
            <a:r>
              <a:rPr lang="en-US" sz="2500" dirty="0">
                <a:hlinkClick r:id="rId3"/>
              </a:rPr>
              <a:t>Focus Areas navigation tab</a:t>
            </a:r>
            <a:r>
              <a:rPr lang="en-US" sz="2500" dirty="0"/>
              <a:t> on the ION homepage offers a host of resources on 11 key elements of WIOA.  This information was formerly housed on the WIOA Implementation Training page. </a:t>
            </a:r>
          </a:p>
        </p:txBody>
      </p:sp>
      <p:pic>
        <p:nvPicPr>
          <p:cNvPr id="4" name="Picture 3" descr="screenshot of ION website homepage" title="screenshot of ION website homepage"/>
          <p:cNvPicPr>
            <a:picLocks noChangeAspect="1"/>
          </p:cNvPicPr>
          <p:nvPr/>
        </p:nvPicPr>
        <p:blipFill rotWithShape="1">
          <a:blip r:embed="rId4"/>
          <a:srcRect l="20149" t="9071" r="21642" b="36534"/>
          <a:stretch/>
        </p:blipFill>
        <p:spPr>
          <a:xfrm>
            <a:off x="1890444" y="2946268"/>
            <a:ext cx="6050157" cy="3180212"/>
          </a:xfrm>
          <a:prstGeom prst="rect">
            <a:avLst/>
          </a:prstGeom>
        </p:spPr>
      </p:pic>
      <p:sp>
        <p:nvSpPr>
          <p:cNvPr id="5" name="Circle: Hollow 4"/>
          <p:cNvSpPr/>
          <p:nvPr/>
        </p:nvSpPr>
        <p:spPr>
          <a:xfrm>
            <a:off x="4996272" y="4797898"/>
            <a:ext cx="583442" cy="475967"/>
          </a:xfrm>
          <a:prstGeom prst="donut">
            <a:avLst>
              <a:gd name="adj" fmla="val 9334"/>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892"/>
            <a:endParaRPr lang="en-US" sz="1350">
              <a:solidFill>
                <a:prstClr val="black"/>
              </a:solidFill>
            </a:endParaRPr>
          </a:p>
        </p:txBody>
      </p:sp>
    </p:spTree>
    <p:extLst>
      <p:ext uri="{BB962C8B-B14F-4D97-AF65-F5344CB8AC3E}">
        <p14:creationId xmlns:p14="http://schemas.microsoft.com/office/powerpoint/2010/main" val="2032045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467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Universal Design?</a:t>
            </a:r>
            <a:endParaRPr lang="en-US" dirty="0"/>
          </a:p>
        </p:txBody>
      </p:sp>
      <p:sp>
        <p:nvSpPr>
          <p:cNvPr id="3" name="Content Placeholder 2"/>
          <p:cNvSpPr>
            <a:spLocks noGrp="1"/>
          </p:cNvSpPr>
          <p:nvPr>
            <p:ph idx="1"/>
          </p:nvPr>
        </p:nvSpPr>
        <p:spPr>
          <a:xfrm>
            <a:off x="628649" y="1474845"/>
            <a:ext cx="8201025" cy="4608456"/>
          </a:xfrm>
        </p:spPr>
        <p:txBody>
          <a:bodyPr>
            <a:noAutofit/>
          </a:bodyPr>
          <a:lstStyle/>
          <a:p>
            <a:pPr>
              <a:spcBef>
                <a:spcPts val="2400"/>
              </a:spcBef>
            </a:pPr>
            <a:r>
              <a:rPr lang="en-US" sz="2800" b="1" dirty="0">
                <a:solidFill>
                  <a:schemeClr val="accent4">
                    <a:lumMod val="75000"/>
                  </a:schemeClr>
                </a:solidFill>
              </a:rPr>
              <a:t>Universal Design </a:t>
            </a:r>
            <a:r>
              <a:rPr lang="en-US" sz="2500" dirty="0"/>
              <a:t>is a strategy for making products, environments, operational systems and services welcoming and usable </a:t>
            </a:r>
            <a:r>
              <a:rPr lang="en-US" sz="2500" b="1" dirty="0">
                <a:solidFill>
                  <a:schemeClr val="tx2"/>
                </a:solidFill>
              </a:rPr>
              <a:t>to the most diverse range of people possible</a:t>
            </a:r>
            <a:r>
              <a:rPr lang="en-US" sz="2500" dirty="0">
                <a:solidFill>
                  <a:schemeClr val="tx2"/>
                </a:solidFill>
              </a:rPr>
              <a:t>.  </a:t>
            </a:r>
          </a:p>
          <a:p>
            <a:pPr>
              <a:spcBef>
                <a:spcPts val="2400"/>
              </a:spcBef>
            </a:pPr>
            <a:r>
              <a:rPr lang="en-US" sz="2500" dirty="0"/>
              <a:t>Its key principles are simplicity, flexibility, ease of access and efficiency. </a:t>
            </a:r>
          </a:p>
          <a:p>
            <a:pPr>
              <a:spcBef>
                <a:spcPts val="2400"/>
              </a:spcBef>
            </a:pPr>
            <a:r>
              <a:rPr lang="en-US" sz="2500" dirty="0"/>
              <a:t>It’s a lens through which all aspects of interaction can be viewed, and can be applied to </a:t>
            </a:r>
            <a:r>
              <a:rPr lang="en-US" sz="2500" b="1" dirty="0">
                <a:solidFill>
                  <a:schemeClr val="tx2"/>
                </a:solidFill>
              </a:rPr>
              <a:t>products</a:t>
            </a:r>
            <a:r>
              <a:rPr lang="en-US" sz="2500" dirty="0"/>
              <a:t>, </a:t>
            </a:r>
            <a:r>
              <a:rPr lang="en-US" sz="2500" b="1" dirty="0">
                <a:solidFill>
                  <a:schemeClr val="tx2"/>
                </a:solidFill>
              </a:rPr>
              <a:t>services</a:t>
            </a:r>
            <a:r>
              <a:rPr lang="en-US" sz="2500" dirty="0"/>
              <a:t>, </a:t>
            </a:r>
            <a:r>
              <a:rPr lang="en-US" sz="2500" b="1" dirty="0">
                <a:solidFill>
                  <a:schemeClr val="tx2"/>
                </a:solidFill>
              </a:rPr>
              <a:t>physical environments</a:t>
            </a:r>
            <a:r>
              <a:rPr lang="en-US" sz="2500" dirty="0"/>
              <a:t>, </a:t>
            </a:r>
            <a:r>
              <a:rPr lang="en-US" sz="2500" b="1" dirty="0">
                <a:solidFill>
                  <a:schemeClr val="tx2"/>
                </a:solidFill>
              </a:rPr>
              <a:t>communications</a:t>
            </a:r>
            <a:r>
              <a:rPr lang="en-US" sz="2500" dirty="0"/>
              <a:t>, </a:t>
            </a:r>
            <a:r>
              <a:rPr lang="en-US" sz="2500" b="1" dirty="0">
                <a:solidFill>
                  <a:schemeClr val="tx2"/>
                </a:solidFill>
              </a:rPr>
              <a:t>technology</a:t>
            </a:r>
            <a:r>
              <a:rPr lang="en-US" sz="2500" dirty="0"/>
              <a:t>, </a:t>
            </a:r>
            <a:r>
              <a:rPr lang="en-US" sz="2500" b="1" dirty="0">
                <a:solidFill>
                  <a:schemeClr val="tx2"/>
                </a:solidFill>
              </a:rPr>
              <a:t>policies</a:t>
            </a:r>
            <a:r>
              <a:rPr lang="en-US" sz="2500" dirty="0"/>
              <a:t>, and </a:t>
            </a:r>
            <a:r>
              <a:rPr lang="en-US" sz="2500" b="1" dirty="0">
                <a:solidFill>
                  <a:schemeClr val="tx2"/>
                </a:solidFill>
              </a:rPr>
              <a:t>practice</a:t>
            </a:r>
            <a:r>
              <a:rPr lang="en-US" sz="2500" dirty="0"/>
              <a:t>. </a:t>
            </a:r>
          </a:p>
        </p:txBody>
      </p:sp>
    </p:spTree>
    <p:extLst>
      <p:ext uri="{BB962C8B-B14F-4D97-AF65-F5344CB8AC3E}">
        <p14:creationId xmlns:p14="http://schemas.microsoft.com/office/powerpoint/2010/main" val="523377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Universal Design?</a:t>
            </a:r>
            <a:endParaRPr lang="en-US" dirty="0"/>
          </a:p>
        </p:txBody>
      </p:sp>
      <p:sp>
        <p:nvSpPr>
          <p:cNvPr id="3" name="Content Placeholder 2"/>
          <p:cNvSpPr>
            <a:spLocks noGrp="1"/>
          </p:cNvSpPr>
          <p:nvPr>
            <p:ph idx="1"/>
          </p:nvPr>
        </p:nvSpPr>
        <p:spPr>
          <a:xfrm>
            <a:off x="628650" y="1743075"/>
            <a:ext cx="8153400" cy="4340226"/>
          </a:xfrm>
        </p:spPr>
        <p:txBody>
          <a:bodyPr>
            <a:noAutofit/>
          </a:bodyPr>
          <a:lstStyle/>
          <a:p>
            <a:r>
              <a:rPr lang="en-US" sz="2800" b="1" dirty="0">
                <a:solidFill>
                  <a:schemeClr val="accent4">
                    <a:lumMod val="75000"/>
                  </a:schemeClr>
                </a:solidFill>
              </a:rPr>
              <a:t>Universal Design </a:t>
            </a:r>
            <a:r>
              <a:rPr lang="en-US" sz="2500" dirty="0"/>
              <a:t>is a </a:t>
            </a:r>
            <a:r>
              <a:rPr lang="en-US" sz="2500" b="1" dirty="0">
                <a:solidFill>
                  <a:schemeClr val="tx2"/>
                </a:solidFill>
              </a:rPr>
              <a:t>proactive approach </a:t>
            </a:r>
            <a:r>
              <a:rPr lang="en-US" sz="2500" dirty="0"/>
              <a:t>that anticipates the barriers people might face regardless of the cause and creates approaches to overcome or accommodate them. </a:t>
            </a:r>
          </a:p>
          <a:p>
            <a:pPr>
              <a:spcBef>
                <a:spcPts val="2400"/>
              </a:spcBef>
              <a:spcAft>
                <a:spcPts val="600"/>
              </a:spcAft>
            </a:pPr>
            <a:r>
              <a:rPr lang="en-US" sz="2500" dirty="0"/>
              <a:t>Developing services that are </a:t>
            </a:r>
            <a:r>
              <a:rPr lang="en-US" sz="2500" b="1" dirty="0">
                <a:solidFill>
                  <a:schemeClr val="tx2"/>
                </a:solidFill>
              </a:rPr>
              <a:t>accessible to the largest number of people </a:t>
            </a:r>
            <a:r>
              <a:rPr lang="en-US" sz="2500" dirty="0"/>
              <a:t>and reduces the need for: </a:t>
            </a:r>
          </a:p>
          <a:p>
            <a:pPr marL="1188720" lvl="1"/>
            <a:r>
              <a:rPr lang="en-US" sz="2200" dirty="0"/>
              <a:t>specialized assistance;</a:t>
            </a:r>
          </a:p>
          <a:p>
            <a:pPr marL="1188720" lvl="1"/>
            <a:r>
              <a:rPr lang="en-US" sz="2200" dirty="0"/>
              <a:t>individualized accommodation requests, and</a:t>
            </a:r>
          </a:p>
          <a:p>
            <a:pPr marL="1188720" lvl="1"/>
            <a:r>
              <a:rPr lang="en-US" sz="2200" dirty="0"/>
              <a:t>delays while accommodations are put in place. </a:t>
            </a:r>
          </a:p>
        </p:txBody>
      </p:sp>
    </p:spTree>
    <p:extLst>
      <p:ext uri="{BB962C8B-B14F-4D97-AF65-F5344CB8AC3E}">
        <p14:creationId xmlns:p14="http://schemas.microsoft.com/office/powerpoint/2010/main" val="2898904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Ensuring Meaningful Access </a:t>
            </a:r>
            <a:br>
              <a:rPr lang="en-US"/>
            </a:br>
            <a:r>
              <a:rPr lang="en-US"/>
              <a:t>to All Customers under WIOA</a:t>
            </a:r>
            <a:endParaRPr lang="en-US" dirty="0"/>
          </a:p>
        </p:txBody>
      </p:sp>
      <p:sp>
        <p:nvSpPr>
          <p:cNvPr id="3" name="Content Placeholder 2"/>
          <p:cNvSpPr>
            <a:spLocks noGrp="1"/>
          </p:cNvSpPr>
          <p:nvPr>
            <p:ph idx="1"/>
          </p:nvPr>
        </p:nvSpPr>
        <p:spPr/>
        <p:txBody>
          <a:bodyPr/>
          <a:lstStyle/>
          <a:p>
            <a:pPr>
              <a:spcBef>
                <a:spcPts val="1800"/>
              </a:spcBef>
            </a:pPr>
            <a:r>
              <a:rPr lang="en-US" dirty="0"/>
              <a:t>American Job Centers must be physically and programmatically accessible to all customers.  </a:t>
            </a:r>
          </a:p>
          <a:p>
            <a:pPr>
              <a:spcBef>
                <a:spcPts val="1800"/>
              </a:spcBef>
            </a:pPr>
            <a:r>
              <a:rPr lang="en-US" b="1" dirty="0">
                <a:solidFill>
                  <a:schemeClr val="tx2"/>
                </a:solidFill>
              </a:rPr>
              <a:t>Physical Accessibility </a:t>
            </a:r>
            <a:r>
              <a:rPr lang="en-US" dirty="0"/>
              <a:t>refers to the extent to which facilities are designed, constructed, or altered  so they are accessible by individuals with disabilities.</a:t>
            </a:r>
          </a:p>
          <a:p>
            <a:pPr>
              <a:spcBef>
                <a:spcPts val="1800"/>
              </a:spcBef>
            </a:pPr>
            <a:r>
              <a:rPr lang="en-US" b="1" dirty="0">
                <a:solidFill>
                  <a:schemeClr val="tx2"/>
                </a:solidFill>
              </a:rPr>
              <a:t>Programmatic Accessibility </a:t>
            </a:r>
            <a:r>
              <a:rPr lang="en-US" dirty="0"/>
              <a:t>refers to the extent to which the full range of services is available to all AJC customers regardless of disability or cultural background. </a:t>
            </a:r>
          </a:p>
        </p:txBody>
      </p:sp>
    </p:spTree>
    <p:extLst>
      <p:ext uri="{BB962C8B-B14F-4D97-AF65-F5344CB8AC3E}">
        <p14:creationId xmlns:p14="http://schemas.microsoft.com/office/powerpoint/2010/main" val="1272439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Universal Design Principles</a:t>
            </a:r>
            <a:endParaRPr lang="en-US" dirty="0"/>
          </a:p>
        </p:txBody>
      </p:sp>
      <p:sp>
        <p:nvSpPr>
          <p:cNvPr id="3" name="Content Placeholder 2"/>
          <p:cNvSpPr>
            <a:spLocks noGrp="1"/>
          </p:cNvSpPr>
          <p:nvPr>
            <p:ph idx="1"/>
          </p:nvPr>
        </p:nvSpPr>
        <p:spPr/>
        <p:txBody>
          <a:bodyPr/>
          <a:lstStyle/>
          <a:p>
            <a:pPr marL="0" indent="0">
              <a:spcAft>
                <a:spcPts val="1200"/>
              </a:spcAft>
              <a:buNone/>
            </a:pPr>
            <a:r>
              <a:rPr lang="en-US" sz="2800" b="1" dirty="0">
                <a:solidFill>
                  <a:schemeClr val="tx2"/>
                </a:solidFill>
              </a:rPr>
              <a:t>Examples of universal design principles could include:</a:t>
            </a:r>
          </a:p>
          <a:p>
            <a:pPr marL="822960">
              <a:spcBef>
                <a:spcPts val="1200"/>
              </a:spcBef>
            </a:pPr>
            <a:r>
              <a:rPr lang="en-US" sz="2400" dirty="0"/>
              <a:t>Flexibility in space usage;</a:t>
            </a:r>
          </a:p>
          <a:p>
            <a:pPr marL="822960">
              <a:spcBef>
                <a:spcPts val="1200"/>
              </a:spcBef>
            </a:pPr>
            <a:r>
              <a:rPr lang="en-US" sz="2400" dirty="0"/>
              <a:t>Pictorial, written, and tactile modes to present information;</a:t>
            </a:r>
          </a:p>
          <a:p>
            <a:pPr marL="822960">
              <a:spcBef>
                <a:spcPts val="1200"/>
              </a:spcBef>
            </a:pPr>
            <a:r>
              <a:rPr lang="en-US" sz="2400" dirty="0"/>
              <a:t>Providing clear lines of sight to information for seated or standing users; </a:t>
            </a:r>
          </a:p>
          <a:p>
            <a:pPr marL="822960">
              <a:spcBef>
                <a:spcPts val="1200"/>
              </a:spcBef>
            </a:pPr>
            <a:r>
              <a:rPr lang="en-US" sz="2400" dirty="0"/>
              <a:t>Providing necessary accommodations; and </a:t>
            </a:r>
          </a:p>
          <a:p>
            <a:pPr marL="822960">
              <a:spcBef>
                <a:spcPts val="1200"/>
              </a:spcBef>
            </a:pPr>
            <a:r>
              <a:rPr lang="en-US" sz="2400" dirty="0"/>
              <a:t>Providing adequate space for the use of assistive devices or personal assistants. </a:t>
            </a:r>
          </a:p>
        </p:txBody>
      </p:sp>
      <p:cxnSp>
        <p:nvCxnSpPr>
          <p:cNvPr id="7" name="Straight Connector 6"/>
          <p:cNvCxnSpPr/>
          <p:nvPr/>
        </p:nvCxnSpPr>
        <p:spPr>
          <a:xfrm>
            <a:off x="731520" y="2362200"/>
            <a:ext cx="7680960" cy="0"/>
          </a:xfrm>
          <a:prstGeom prst="line">
            <a:avLst/>
          </a:prstGeom>
          <a:ln w="19050">
            <a:headEnd type="diamond"/>
            <a:tailEnd type="diamon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8798831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1001&quot;&gt;&lt;object type=&quot;3&quot; unique_id=&quot;11003&quot;&gt;&lt;property id=&quot;20148&quot; value=&quot;5&quot;/&gt;&lt;property id=&quot;20300&quot; value=&quot;Slide 1 - &amp;quot;Universal Design:  A Customer Centered Approach&amp;quot;&quot;/&gt;&lt;property id=&quot;20307&quot; value=&quot;256&quot;/&gt;&lt;/object&gt;&lt;object type=&quot;3&quot; unique_id=&quot;11004&quot;&gt;&lt;property id=&quot;20148&quot; value=&quot;5&quot;/&gt;&lt;property id=&quot;20300&quot; value=&quot;Slide 2&quot;/&gt;&lt;property id=&quot;20307&quot; value=&quot;264&quot;/&gt;&lt;/object&gt;&lt;object type=&quot;3&quot; unique_id=&quot;11007&quot;&gt;&lt;property id=&quot;20148&quot; value=&quot;5&quot;/&gt;&lt;property id=&quot;20300&quot; value=&quot;Slide 5&quot;/&gt;&lt;property id=&quot;20307&quot; value=&quot;271&quot;/&gt;&lt;/object&gt;&lt;object type=&quot;3&quot; unique_id=&quot;11022&quot;&gt;&lt;property id=&quot;20148&quot; value=&quot;5&quot;/&gt;&lt;property id=&quot;20300&quot; value=&quot;Slide 56&quot;/&gt;&lt;property id=&quot;20307&quot; value=&quot;262&quot;/&gt;&lt;/object&gt;&lt;object type=&quot;3&quot; unique_id=&quot;11046&quot;&gt;&lt;property id=&quot;20148&quot; value=&quot;5&quot;/&gt;&lt;property id=&quot;20300&quot; value=&quot;Slide 3&quot;/&gt;&lt;property id=&quot;20307&quot; value=&quot;357&quot;/&gt;&lt;/object&gt;&lt;object type=&quot;3&quot; unique_id=&quot;11047&quot;&gt;&lt;property id=&quot;20148&quot; value=&quot;5&quot;/&gt;&lt;property id=&quot;20300&quot; value=&quot;Slide 4&quot;/&gt;&lt;property id=&quot;20307&quot; value=&quot;323&quot;/&gt;&lt;/object&gt;&lt;object type=&quot;3&quot; unique_id=&quot;11048&quot;&gt;&lt;property id=&quot;20148&quot; value=&quot;5&quot;/&gt;&lt;property id=&quot;20300&quot; value=&quot;Slide 6 - &amp;quot;What is Universal Design?&amp;quot;&quot;/&gt;&lt;property id=&quot;20307&quot; value=&quot;287&quot;/&gt;&lt;/object&gt;&lt;object type=&quot;3&quot; unique_id=&quot;11049&quot;&gt;&lt;property id=&quot;20148&quot; value=&quot;5&quot;/&gt;&lt;property id=&quot;20300&quot; value=&quot;Slide 7 - &amp;quot;What is Universal Design?&amp;quot;&quot;/&gt;&lt;property id=&quot;20307&quot; value=&quot;288&quot;/&gt;&lt;/object&gt;&lt;object type=&quot;3&quot; unique_id=&quot;11050&quot;&gt;&lt;property id=&quot;20148&quot; value=&quot;5&quot;/&gt;&lt;property id=&quot;20300&quot; value=&quot;Slide 8 - &amp;quot;Ensuring Meaningful Access  to All Customers under WIOA&amp;quot;&quot;/&gt;&lt;property id=&quot;20307&quot; value=&quot;285&quot;/&gt;&lt;/object&gt;&lt;object type=&quot;3&quot; unique_id=&quot;11051&quot;&gt;&lt;property id=&quot;20148&quot; value=&quot;5&quot;/&gt;&lt;property id=&quot;20300&quot; value=&quot;Slide 9 - &amp;quot;Universal Design Principles&amp;quot;&quot;/&gt;&lt;property id=&quot;20307&quot; value=&quot;283&quot;/&gt;&lt;/object&gt;&lt;object type=&quot;3&quot; unique_id=&quot;11052&quot;&gt;&lt;property id=&quot;20148&quot; value=&quot;5&quot;/&gt;&lt;property id=&quot;20300&quot; value=&quot;Slide 10 - &amp;quot;Establishing a Welcoming Environment&amp;quot;&quot;/&gt;&lt;property id=&quot;20307&quot; value=&quot;286&quot;/&gt;&lt;/object&gt;&lt;object type=&quot;3&quot; unique_id=&quot;11053&quot;&gt;&lt;property id=&quot;20148&quot; value=&quot;5&quot;/&gt;&lt;property id=&quot;20300&quot; value=&quot;Slide 11 - &amp;quot;Customer Centered &amp;#x0D;Design&amp;quot;&quot;/&gt;&lt;property id=&quot;20307&quot; value=&quot;294&quot;/&gt;&lt;/object&gt;&lt;object type=&quot;3&quot; unique_id=&quot;11054&quot;&gt;&lt;property id=&quot;20148&quot; value=&quot;5&quot;/&gt;&lt;property id=&quot;20300&quot; value=&quot;Slide 12 - &amp;quot;The Customer Centered Design Process A collaborative, discovery-based journey.&amp;quot;&quot;/&gt;&lt;property id=&quot;20307&quot; value=&quot;300&quot;/&gt;&lt;/object&gt;&lt;object type=&quot;3&quot; unique_id=&quot;11055&quot;&gt;&lt;property id=&quot;20148&quot; value=&quot;5&quot;/&gt;&lt;property id=&quot;20300&quot; value=&quot;Slide 13&quot;/&gt;&lt;property id=&quot;20307&quot; value=&quot;301&quot;/&gt;&lt;/object&gt;&lt;object type=&quot;3&quot; unique_id=&quot;11056&quot;&gt;&lt;property id=&quot;20148&quot; value=&quot;5&quot;/&gt;&lt;property id=&quot;20300&quot; value=&quot;Slide 14 - &amp;quot;How might we...&amp;quot;&quot;/&gt;&lt;property id=&quot;20307&quot; value=&quot;302&quot;/&gt;&lt;/object&gt;&lt;object type=&quot;3&quot; unique_id=&quot;11057&quot;&gt;&lt;property id=&quot;20148&quot; value=&quot;5&quot;/&gt;&lt;property id=&quot;20300&quot; value=&quot;Slide 15 - &amp;quot;How might we...&amp;quot;&quot;/&gt;&lt;property id=&quot;20307&quot; value=&quot;303&quot;/&gt;&lt;/object&gt;&lt;object type=&quot;3&quot; unique_id=&quot;11058&quot;&gt;&lt;property id=&quot;20148&quot; value=&quot;5&quot;/&gt;&lt;property id=&quot;20300&quot; value=&quot;Slide 16 - &amp;quot;How might we...&amp;#x0D;&amp;quot;&quot;/&gt;&lt;property id=&quot;20307&quot; value=&quot;304&quot;/&gt;&lt;/object&gt;&lt;object type=&quot;3&quot; unique_id=&quot;11059&quot;&gt;&lt;property id=&quot;20148&quot; value=&quot;5&quot;/&gt;&lt;property id=&quot;20300&quot; value=&quot;Slide 17 - &amp;quot;Build empathy &amp;quot;&quot;/&gt;&lt;property id=&quot;20307&quot; value=&quot;305&quot;/&gt;&lt;/object&gt;&lt;object type=&quot;3&quot; unique_id=&quot;11060&quot;&gt;&lt;property id=&quot;20148&quot; value=&quot;5&quot;/&gt;&lt;property id=&quot;20300&quot; value=&quot;Slide 18&quot;/&gt;&lt;property id=&quot;20307&quot; value=&quot;306&quot;/&gt;&lt;/object&gt;&lt;object type=&quot;3&quot; unique_id=&quot;11061&quot;&gt;&lt;property id=&quot;20148&quot; value=&quot;5&quot;/&gt;&lt;property id=&quot;20300&quot; value=&quot;Slide 19&quot;/&gt;&lt;property id=&quot;20307&quot; value=&quot;307&quot;/&gt;&lt;/object&gt;&lt;object type=&quot;3&quot; unique_id=&quot;11062&quot;&gt;&lt;property id=&quot;20148&quot; value=&quot;5&quot;/&gt;&lt;property id=&quot;20300&quot; value=&quot;Slide 20 - &amp;quot;How might we...&amp;quot;&quot;/&gt;&lt;property id=&quot;20307&quot; value=&quot;308&quot;/&gt;&lt;/object&gt;&lt;object type=&quot;3&quot; unique_id=&quot;11063&quot;&gt;&lt;property id=&quot;20148&quot; value=&quot;5&quot;/&gt;&lt;property id=&quot;20300&quot; value=&quot;Slide 21&quot;/&gt;&lt;property id=&quot;20307&quot; value=&quot;309&quot;/&gt;&lt;/object&gt;&lt;object type=&quot;3&quot; unique_id=&quot;11064&quot;&gt;&lt;property id=&quot;20148&quot; value=&quot;5&quot;/&gt;&lt;property id=&quot;20300&quot; value=&quot;Slide 22&quot;/&gt;&lt;property id=&quot;20307&quot; value=&quot;310&quot;/&gt;&lt;/object&gt;&lt;object type=&quot;3&quot; unique_id=&quot;11065&quot;&gt;&lt;property id=&quot;20148&quot; value=&quot;5&quot;/&gt;&lt;property id=&quot;20300&quot; value=&quot;Slide 23 - &amp;quot;Prototyping &amp;quot;&quot;/&gt;&lt;property id=&quot;20307&quot; value=&quot;311&quot;/&gt;&lt;/object&gt;&lt;object type=&quot;3&quot; unique_id=&quot;11066&quot;&gt;&lt;property id=&quot;20148&quot; value=&quot;5&quot;/&gt;&lt;property id=&quot;20300&quot; value=&quot;Slide 24&quot;/&gt;&lt;property id=&quot;20307&quot; value=&quot;312&quot;/&gt;&lt;/object&gt;&lt;object type=&quot;3&quot; unique_id=&quot;11067&quot;&gt;&lt;property id=&quot;20148&quot; value=&quot;5&quot;/&gt;&lt;property id=&quot;20300&quot; value=&quot;Slide 25 - &amp;quot;The outcomes&amp;quot;&quot;/&gt;&lt;property id=&quot;20307&quot; value=&quot;313&quot;/&gt;&lt;/object&gt;&lt;object type=&quot;3&quot; unique_id=&quot;11068&quot;&gt;&lt;property id=&quot;20148&quot; value=&quot;5&quot;/&gt;&lt;property id=&quot;20300&quot; value=&quot;Slide 26 - &amp;quot;WorkSource Spokane- Spokane Workforce Development Council&amp;quot;&quot;/&gt;&lt;property id=&quot;20307&quot; value=&quot;361&quot;/&gt;&lt;/object&gt;&lt;object type=&quot;3&quot; unique_id=&quot;11069&quot;&gt;&lt;property id=&quot;20148&quot; value=&quot;5&quot;/&gt;&lt;property id=&quot;20300&quot; value=&quot;Slide 27 - &amp;quot;Spokane, WA – The Challenge&amp;quot;&quot;/&gt;&lt;property id=&quot;20307&quot; value=&quot;352&quot;/&gt;&lt;/object&gt;&lt;object type=&quot;3&quot; unique_id=&quot;11070&quot;&gt;&lt;property id=&quot;20148&quot; value=&quot;5&quot;/&gt;&lt;property id=&quot;20300&quot; value=&quot;Slide 28 - &amp;quot;Starting Point&amp;quot;&quot;/&gt;&lt;property id=&quot;20307&quot; value=&quot;316&quot;/&gt;&lt;/object&gt;&lt;object type=&quot;3&quot; unique_id=&quot;11071&quot;&gt;&lt;property id=&quot;20148&quot; value=&quot;5&quot;/&gt;&lt;property id=&quot;20300&quot; value=&quot;Slide 29 - &amp;quot;Ideation &amp;amp; Prototyping  &amp;quot;&quot;/&gt;&lt;property id=&quot;20307&quot; value=&quot;317&quot;/&gt;&lt;/object&gt;&lt;object type=&quot;3&quot; unique_id=&quot;11072&quot;&gt;&lt;property id=&quot;20148&quot; value=&quot;5&quot;/&gt;&lt;property id=&quot;20300&quot; value=&quot;Slide 30 - &amp;quot;Ideation &amp;amp; Prototyping  &amp;quot;&quot;/&gt;&lt;property id=&quot;20307&quot; value=&quot;318&quot;/&gt;&lt;/object&gt;&lt;object type=&quot;3&quot; unique_id=&quot;11073&quot;&gt;&lt;property id=&quot;20148&quot; value=&quot;5&quot;/&gt;&lt;property id=&quot;20300&quot; value=&quot;Slide 31 - &amp;quot;Physical Redesign&amp;quot;&quot;/&gt;&lt;property id=&quot;20307&quot; value=&quot;319&quot;/&gt;&lt;/object&gt;&lt;object type=&quot;3&quot; unique_id=&quot;11074&quot;&gt;&lt;property id=&quot;20148&quot; value=&quot;5&quot;/&gt;&lt;property id=&quot;20300&quot; value=&quot;Slide 32 - &amp;quot;Physical Redesign&amp;quot;&quot;/&gt;&lt;property id=&quot;20307&quot; value=&quot;320&quot;/&gt;&lt;/object&gt;&lt;object type=&quot;3&quot; unique_id=&quot;11075&quot;&gt;&lt;property id=&quot;20148&quot; value=&quot;5&quot;/&gt;&lt;property id=&quot;20300&quot; value=&quot;Slide 33 - &amp;quot;Functional Redesign&amp;quot;&quot;/&gt;&lt;property id=&quot;20307&quot; value=&quot;359&quot;/&gt;&lt;/object&gt;&lt;object type=&quot;3&quot; unique_id=&quot;11076&quot;&gt;&lt;property id=&quot;20148&quot; value=&quot;5&quot;/&gt;&lt;property id=&quot;20300&quot; value=&quot;Slide 34 - &amp;quot;Functional Redesign&amp;quot;&quot;/&gt;&lt;property id=&quot;20307&quot; value=&quot;360&quot;/&gt;&lt;/object&gt;&lt;object type=&quot;3&quot; unique_id=&quot;11077&quot;&gt;&lt;property id=&quot;20148&quot; value=&quot;5&quot;/&gt;&lt;property id=&quot;20300&quot; value=&quot;Slide 35 - &amp;quot;Tools&amp;quot;&quot;/&gt;&lt;property id=&quot;20307&quot; value=&quot;322&quot;/&gt;&lt;/object&gt;&lt;object type=&quot;3&quot; unique_id=&quot;11078&quot;&gt;&lt;property id=&quot;20148&quot; value=&quot;5&quot;/&gt;&lt;property id=&quot;20300&quot; value=&quot;Slide 36 - &amp;quot;Greater Lowell Workforce Development Board Team - Career Center of Lowell AJC&amp;quot;&quot;/&gt;&lt;property id=&quot;20307&quot; value=&quot;356&quot;/&gt;&lt;/object&gt;&lt;object type=&quot;3&quot; unique_id=&quot;11079&quot;&gt;&lt;property id=&quot;20148&quot; value=&quot;5&quot;/&gt;&lt;property id=&quot;20300&quot; value=&quot;Slide 37 - &amp;quot;Challenge:&amp;quot;&quot;/&gt;&lt;property id=&quot;20307&quot; value=&quot;346&quot;/&gt;&lt;/object&gt;&lt;object type=&quot;3&quot; unique_id=&quot;11080&quot;&gt;&lt;property id=&quot;20148&quot; value=&quot;5&quot;/&gt;&lt;property id=&quot;20300&quot; value=&quot;Slide 38 - &amp;quot;Time to Dig&amp;quot;&quot;/&gt;&lt;property id=&quot;20307&quot; value=&quot;348&quot;/&gt;&lt;/object&gt;&lt;object type=&quot;3&quot; unique_id=&quot;11081&quot;&gt;&lt;property id=&quot;20148&quot; value=&quot;5&quot;/&gt;&lt;property id=&quot;20300&quot; value=&quot;Slide 39 - &amp;quot;Customer Identification&amp;quot;&quot;/&gt;&lt;property id=&quot;20307&quot; value=&quot;329&quot;/&gt;&lt;/object&gt;&lt;object type=&quot;3&quot; unique_id=&quot;11082&quot;&gt;&lt;property id=&quot;20148&quot; value=&quot;5&quot;/&gt;&lt;property id=&quot;20300&quot; value=&quot;Slide 40 - &amp;quot;Inspiration in Interviews&amp;quot;&quot;/&gt;&lt;property id=&quot;20307&quot; value=&quot;330&quot;/&gt;&lt;/object&gt;&lt;object type=&quot;3&quot; unique_id=&quot;11083&quot;&gt;&lt;property id=&quot;20148&quot; value=&quot;5&quot;/&gt;&lt;property id=&quot;20300&quot; value=&quot;Slide 41 - &amp;quot;A Memorable Quote&amp;quot;&quot;/&gt;&lt;property id=&quot;20307&quot; value=&quot;331&quot;/&gt;&lt;/object&gt;&lt;object type=&quot;3&quot; unique_id=&quot;11084&quot;&gt;&lt;property id=&quot;20148&quot; value=&quot;5&quot;/&gt;&lt;property id=&quot;20300&quot; value=&quot;Slide 42 - &amp;quot;Expert Interview Commentary&amp;quot;&quot;/&gt;&lt;property id=&quot;20307&quot; value=&quot;350&quot;/&gt;&lt;/object&gt;&lt;object type=&quot;3&quot; unique_id=&quot;11085&quot;&gt;&lt;property id=&quot;20148&quot; value=&quot;5&quot;/&gt;&lt;property id=&quot;20300&quot; value=&quot;Slide 43 - &amp;quot;Initial Conclusions…&amp;quot;&quot;/&gt;&lt;property id=&quot;20307&quot; value=&quot;333&quot;/&gt;&lt;/object&gt;&lt;object type=&quot;3&quot; unique_id=&quot;11086&quot;&gt;&lt;property id=&quot;20148&quot; value=&quot;5&quot;/&gt;&lt;property id=&quot;20300&quot; value=&quot;Slide 44 - &amp;quot;A Warmer ‘Reception’&amp;quot;&quot;/&gt;&lt;property id=&quot;20307&quot; value=&quot;334&quot;/&gt;&lt;/object&gt;&lt;object type=&quot;3&quot; unique_id=&quot;11087&quot;&gt;&lt;property id=&quot;20148&quot; value=&quot;5&quot;/&gt;&lt;property id=&quot;20300&quot; value=&quot;Slide 45 - &amp;quot;Non-UI Career Center Seminar &amp;quot;&quot;/&gt;&lt;property id=&quot;20307&quot; value=&quot;351&quot;/&gt;&lt;/object&gt;&lt;object type=&quot;3&quot; unique_id=&quot;11088&quot;&gt;&lt;property id=&quot;20148&quot; value=&quot;5&quot;/&gt;&lt;property id=&quot;20300&quot; value=&quot;Slide 46 - &amp;quot;Lessons Learned&amp;quot;&quot;/&gt;&lt;property id=&quot;20307&quot; value=&quot;336&quot;/&gt;&lt;/object&gt;&lt;object type=&quot;3&quot; unique_id=&quot;11089&quot;&gt;&lt;property id=&quot;20148&quot; value=&quot;5&quot;/&gt;&lt;property id=&quot;20300&quot; value=&quot;Slide 47 - &amp;quot;Lessons Learned&amp;quot;&quot;/&gt;&lt;property id=&quot;20307&quot; value=&quot;337&quot;/&gt;&lt;/object&gt;&lt;object type=&quot;3&quot; unique_id=&quot;11090&quot;&gt;&lt;property id=&quot;20148&quot; value=&quot;5&quot;/&gt;&lt;property id=&quot;20300&quot; value=&quot;Slide 48 - &amp;quot;Future Iterations… What would we do NEXT????&amp;quot;&quot;/&gt;&lt;property id=&quot;20307&quot; value=&quot;345&quot;/&gt;&lt;/object&gt;&lt;object type=&quot;3&quot; unique_id=&quot;11091&quot;&gt;&lt;property id=&quot;20148&quot; value=&quot;5&quot;/&gt;&lt;property id=&quot;20300&quot; value=&quot;Slide 49 - &amp;quot;Any Questions? &amp;quot;&quot;/&gt;&lt;property id=&quot;20307&quot; value=&quot;368&quot;/&gt;&lt;/object&gt;&lt;object type=&quot;3&quot; unique_id=&quot;11092&quot;&gt;&lt;property id=&quot;20148&quot; value=&quot;5&quot;/&gt;&lt;property id=&quot;20300&quot; value=&quot;Slide 50&quot;/&gt;&lt;property id=&quot;20307&quot; value=&quot;292&quot;/&gt;&lt;/object&gt;&lt;object type=&quot;3&quot; unique_id=&quot;11093&quot;&gt;&lt;property id=&quot;20148&quot; value=&quot;5&quot;/&gt;&lt;property id=&quot;20300&quot; value=&quot;Slide 51&quot;/&gt;&lt;property id=&quot;20307&quot; value=&quot;355&quot;/&gt;&lt;/object&gt;&lt;object type=&quot;3&quot; unique_id=&quot;11094&quot;&gt;&lt;property id=&quot;20148&quot; value=&quot;5&quot;/&gt;&lt;property id=&quot;20300&quot; value=&quot;Slide 52 - &amp;quot;Upcoming One-Stop Technical Assistance Events&amp;quot;&quot;/&gt;&lt;property id=&quot;20307&quot; value=&quot;362&quot;/&gt;&lt;/object&gt;&lt;object type=&quot;3&quot; unique_id=&quot;11095&quot;&gt;&lt;property id=&quot;20148&quot; value=&quot;5&quot;/&gt;&lt;property id=&quot;20300&quot; value=&quot;Slide 53 - &amp;quot;Upcoming One-Stop Technical Assistance Webinars &amp;quot;&quot;/&gt;&lt;property id=&quot;20307&quot; value=&quot;364&quot;/&gt;&lt;/object&gt;&lt;object type=&quot;3&quot; unique_id=&quot;11096&quot;&gt;&lt;property id=&quot;20148&quot; value=&quot;5&quot;/&gt;&lt;property id=&quot;20300&quot; value=&quot;Slide 54 - &amp;quot;Upcoming One-Stop Technical Assistance Webinars &amp;quot;&quot;/&gt;&lt;property id=&quot;20307&quot; value=&quot;365&quot;/&gt;&lt;/object&gt;&lt;object type=&quot;3&quot; unique_id=&quot;11097&quot;&gt;&lt;property id=&quot;20148&quot; value=&quot;5&quot;/&gt;&lt;property id=&quot;20300&quot; value=&quot;Slide 55 - &amp;quot;ION Website – New Focus Areas Tab&amp;quot;&quot;/&gt;&lt;property id=&quot;20307&quot; value=&quot;367&quot;/&gt;&lt;/object&gt;&lt;/object&gt;&lt;object type=&quot;8&quot; unique_id=&quot;11045&quot;&gt;&lt;/object&gt;&lt;/object&gt;&lt;/database&gt;"/>
  <p:tag name="SECTOMILLISECCONVERTED" val="1"/>
</p:tagLst>
</file>

<file path=ppt/theme/theme1.xml><?xml version="1.0" encoding="utf-8"?>
<a:theme xmlns:a="http://schemas.openxmlformats.org/drawingml/2006/main" name="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L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fA Sli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fA Sli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C679C04277554185EF4D8B17A30FE9" ma:contentTypeVersion="3" ma:contentTypeDescription="Create a new document." ma:contentTypeScope="" ma:versionID="52ee1e39728b588da2c495374d1e1e8f">
  <xsd:schema xmlns:xsd="http://www.w3.org/2001/XMLSchema" xmlns:xs="http://www.w3.org/2001/XMLSchema" xmlns:p="http://schemas.microsoft.com/office/2006/metadata/properties" xmlns:ns1="http://schemas.microsoft.com/sharepoint/v3" xmlns:ns2="cac9ff50-933a-406a-a6ef-48d8f874a855" targetNamespace="http://schemas.microsoft.com/office/2006/metadata/properties" ma:root="true" ma:fieldsID="0c39e949e82fcf300c7c8b533ae8ec7c" ns1:_="" ns2:_="">
    <xsd:import namespace="http://schemas.microsoft.com/sharepoint/v3"/>
    <xsd:import namespace="cac9ff50-933a-406a-a6ef-48d8f874a855"/>
    <xsd:element name="properties">
      <xsd:complexType>
        <xsd:sequence>
          <xsd:element name="documentManagement">
            <xsd:complexType>
              <xsd:all>
                <xsd:element ref="ns2:SharedWithUsers" minOccurs="0"/>
                <xsd:element ref="ns2:SharedWithDetails"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c9ff50-933a-406a-a6ef-48d8f874a85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BC4469-C7F3-4F1E-85E4-68CAB5202476}">
  <ds:schemaRefs>
    <ds:schemaRef ds:uri="cac9ff50-933a-406a-a6ef-48d8f874a855"/>
    <ds:schemaRef ds:uri="http://purl.org/dc/dcmitype/"/>
    <ds:schemaRef ds:uri="http://schemas.microsoft.com/office/infopath/2007/PartnerControls"/>
    <ds:schemaRef ds:uri="http://purl.org/dc/elements/1.1/"/>
    <ds:schemaRef ds:uri="http://schemas.microsoft.com/office/2006/documentManagement/types"/>
    <ds:schemaRef ds:uri="http://schemas.microsoft.com/sharepoint/v3"/>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230FE1E-6409-47EF-BECF-AEDF9D7CD32C}">
  <ds:schemaRefs>
    <ds:schemaRef ds:uri="http://schemas.microsoft.com/sharepoint/v3/contenttype/forms"/>
  </ds:schemaRefs>
</ds:datastoreItem>
</file>

<file path=customXml/itemProps3.xml><?xml version="1.0" encoding="utf-8"?>
<ds:datastoreItem xmlns:ds="http://schemas.openxmlformats.org/officeDocument/2006/customXml" ds:itemID="{92694BD2-4C14-4A41-A983-A2DA0CDA8E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ac9ff50-933a-406a-a6ef-48d8f874a8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14499</TotalTime>
  <Words>2202</Words>
  <Application>Microsoft Office PowerPoint</Application>
  <PresentationFormat>On-screen Show (4:3)</PresentationFormat>
  <Paragraphs>306</Paragraphs>
  <Slides>56</Slides>
  <Notes>30</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56</vt:i4>
      </vt:variant>
    </vt:vector>
  </HeadingPairs>
  <TitlesOfParts>
    <vt:vector size="74" baseType="lpstr">
      <vt:lpstr>Arabic Typesetting</vt:lpstr>
      <vt:lpstr>Arial</vt:lpstr>
      <vt:lpstr>Arial Narrow</vt:lpstr>
      <vt:lpstr>Calibri</vt:lpstr>
      <vt:lpstr>Helvetica Neue</vt:lpstr>
      <vt:lpstr>Myriad Pro</vt:lpstr>
      <vt:lpstr>Source Sans Pro</vt:lpstr>
      <vt:lpstr>Times New Roman</vt:lpstr>
      <vt:lpstr>Trade Gothic LT Std</vt:lpstr>
      <vt:lpstr>Wingdings</vt:lpstr>
      <vt:lpstr>Wingdings 2</vt:lpstr>
      <vt:lpstr>Wingdings 3</vt:lpstr>
      <vt:lpstr>Office Theme</vt:lpstr>
      <vt:lpstr>DOL Master</vt:lpstr>
      <vt:lpstr>1_CfA Slide Template</vt:lpstr>
      <vt:lpstr>3_CfA Slide Template</vt:lpstr>
      <vt:lpstr>1_Office Theme</vt:lpstr>
      <vt:lpstr>2_Office Theme</vt:lpstr>
      <vt:lpstr>Universal Design:  A Customer Centered Approach</vt:lpstr>
      <vt:lpstr>PowerPoint Presentation</vt:lpstr>
      <vt:lpstr>PowerPoint Presentation</vt:lpstr>
      <vt:lpstr>PowerPoint Presentation</vt:lpstr>
      <vt:lpstr>PowerPoint Presentation</vt:lpstr>
      <vt:lpstr>What is Universal Design?</vt:lpstr>
      <vt:lpstr>What is Universal Design?</vt:lpstr>
      <vt:lpstr>Ensuring Meaningful Access  to All Customers under WIOA</vt:lpstr>
      <vt:lpstr>Universal Design Principles</vt:lpstr>
      <vt:lpstr>Establishing a Welcoming Environment</vt:lpstr>
      <vt:lpstr>Customer Centered  Design</vt:lpstr>
      <vt:lpstr>The Customer Centered Design Process A collaborative, discovery-based journey.</vt:lpstr>
      <vt:lpstr>PowerPoint Presentation</vt:lpstr>
      <vt:lpstr>How might we...</vt:lpstr>
      <vt:lpstr>How might we...</vt:lpstr>
      <vt:lpstr>How might we... </vt:lpstr>
      <vt:lpstr>Build empathy </vt:lpstr>
      <vt:lpstr>PowerPoint Presentation</vt:lpstr>
      <vt:lpstr>PowerPoint Presentation</vt:lpstr>
      <vt:lpstr>How might we...</vt:lpstr>
      <vt:lpstr>PowerPoint Presentation</vt:lpstr>
      <vt:lpstr>PowerPoint Presentation</vt:lpstr>
      <vt:lpstr>Prototyping </vt:lpstr>
      <vt:lpstr>PowerPoint Presentation</vt:lpstr>
      <vt:lpstr>The outcomes</vt:lpstr>
      <vt:lpstr>WorkSource Spokane- Spokane Workforce Development Council</vt:lpstr>
      <vt:lpstr>Spokane, WA – The Challenge</vt:lpstr>
      <vt:lpstr>Starting Point</vt:lpstr>
      <vt:lpstr>Ideation &amp; Prototyping  </vt:lpstr>
      <vt:lpstr>Ideation &amp; Prototyping  </vt:lpstr>
      <vt:lpstr>Physical Redesign</vt:lpstr>
      <vt:lpstr>Physical Redesign</vt:lpstr>
      <vt:lpstr>Functional Redesign</vt:lpstr>
      <vt:lpstr>Functional Redesign</vt:lpstr>
      <vt:lpstr>Tools</vt:lpstr>
      <vt:lpstr>Greater Lowell Workforce Development Board Team - Career Center of Lowell AJC</vt:lpstr>
      <vt:lpstr>Challenge:</vt:lpstr>
      <vt:lpstr>Time to Dig</vt:lpstr>
      <vt:lpstr>Customer Identification</vt:lpstr>
      <vt:lpstr>Inspiration in Interviews</vt:lpstr>
      <vt:lpstr>A Memorable Quote</vt:lpstr>
      <vt:lpstr>Expert Interview Commentary</vt:lpstr>
      <vt:lpstr>Initial Conclusions…</vt:lpstr>
      <vt:lpstr>A Warmer ‘Reception’</vt:lpstr>
      <vt:lpstr>Non-UI Career Center Seminar </vt:lpstr>
      <vt:lpstr>Lessons Learned</vt:lpstr>
      <vt:lpstr>Lessons Learned</vt:lpstr>
      <vt:lpstr>Future Iterations… What would we do NEXT????</vt:lpstr>
      <vt:lpstr>Any Questions? </vt:lpstr>
      <vt:lpstr>PowerPoint Presentation</vt:lpstr>
      <vt:lpstr>PowerPoint Presentation</vt:lpstr>
      <vt:lpstr>Upcoming One-Stop Technical Assistance Events</vt:lpstr>
      <vt:lpstr>Upcoming One-Stop Technical Assistance Webinars </vt:lpstr>
      <vt:lpstr>Upcoming One-Stop Technical Assistance Webinars </vt:lpstr>
      <vt:lpstr>ION Website – New Focus Areas Tab</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jvehlow@mahernet.com</cp:lastModifiedBy>
  <cp:revision>249</cp:revision>
  <cp:lastPrinted>2017-02-17T16:28:17Z</cp:lastPrinted>
  <dcterms:created xsi:type="dcterms:W3CDTF">2016-06-21T17:10:41Z</dcterms:created>
  <dcterms:modified xsi:type="dcterms:W3CDTF">2017-03-14T13:32:59Z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0x0101000BC679C04277554185EF4D8B17A30FE9</vt:lpwstr>
  </property>
</Properties>
</file>