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sldIdLst>
    <p:sldId id="381" r:id="rId2"/>
    <p:sldId id="382" r:id="rId3"/>
    <p:sldId id="383" r:id="rId4"/>
    <p:sldId id="384" r:id="rId5"/>
    <p:sldId id="385" r:id="rId6"/>
    <p:sldId id="390" r:id="rId7"/>
    <p:sldId id="399" r:id="rId8"/>
    <p:sldId id="270" r:id="rId9"/>
    <p:sldId id="394" r:id="rId10"/>
    <p:sldId id="367" r:id="rId11"/>
    <p:sldId id="318" r:id="rId12"/>
    <p:sldId id="411" r:id="rId13"/>
    <p:sldId id="428" r:id="rId14"/>
    <p:sldId id="429" r:id="rId15"/>
    <p:sldId id="430" r:id="rId16"/>
    <p:sldId id="404" r:id="rId17"/>
    <p:sldId id="355" r:id="rId18"/>
    <p:sldId id="405" r:id="rId19"/>
    <p:sldId id="406" r:id="rId20"/>
    <p:sldId id="408" r:id="rId21"/>
    <p:sldId id="407" r:id="rId22"/>
    <p:sldId id="431" r:id="rId23"/>
    <p:sldId id="414" r:id="rId24"/>
    <p:sldId id="412" r:id="rId25"/>
    <p:sldId id="409" r:id="rId26"/>
    <p:sldId id="413" r:id="rId27"/>
    <p:sldId id="433" r:id="rId28"/>
    <p:sldId id="415" r:id="rId29"/>
    <p:sldId id="401" r:id="rId30"/>
    <p:sldId id="416" r:id="rId31"/>
    <p:sldId id="425" r:id="rId32"/>
    <p:sldId id="422" r:id="rId33"/>
    <p:sldId id="424" r:id="rId34"/>
    <p:sldId id="423" r:id="rId35"/>
    <p:sldId id="420" r:id="rId36"/>
    <p:sldId id="419" r:id="rId37"/>
    <p:sldId id="418" r:id="rId38"/>
    <p:sldId id="377" r:id="rId39"/>
    <p:sldId id="427" r:id="rId40"/>
    <p:sldId id="426" r:id="rId41"/>
    <p:sldId id="378" r:id="rId42"/>
    <p:sldId id="263" r:id="rId43"/>
    <p:sldId id="434" r:id="rId44"/>
    <p:sldId id="268" r:id="rId45"/>
    <p:sldId id="314" r:id="rId46"/>
    <p:sldId id="269"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2" autoAdjust="0"/>
    <p:restoredTop sz="79543" autoAdjust="0"/>
  </p:normalViewPr>
  <p:slideViewPr>
    <p:cSldViewPr snapToGrid="0">
      <p:cViewPr varScale="1">
        <p:scale>
          <a:sx n="91" d="100"/>
          <a:sy n="91" d="100"/>
        </p:scale>
        <p:origin x="654" y="72"/>
      </p:cViewPr>
      <p:guideLst>
        <p:guide orient="horz" pos="2160"/>
        <p:guide pos="2880"/>
      </p:guideLst>
    </p:cSldViewPr>
  </p:slideViewPr>
  <p:notesTextViewPr>
    <p:cViewPr>
      <p:scale>
        <a:sx n="100" d="100"/>
        <a:sy n="100" d="100"/>
      </p:scale>
      <p:origin x="0" y="0"/>
    </p:cViewPr>
  </p:notesTextViewPr>
  <p:sorterViewPr>
    <p:cViewPr>
      <p:scale>
        <a:sx n="108" d="100"/>
        <a:sy n="108" d="100"/>
      </p:scale>
      <p:origin x="0" y="128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9E07C2-97E3-480B-AA5D-7CEFEB6D79F7}" type="doc">
      <dgm:prSet loTypeId="urn:microsoft.com/office/officeart/2009/layout/CircleArrowProcess" loCatId="cycle" qsTypeId="urn:microsoft.com/office/officeart/2005/8/quickstyle/simple5" qsCatId="simple" csTypeId="urn:microsoft.com/office/officeart/2005/8/colors/accent1_2" csCatId="accent1" phldr="1"/>
      <dgm:spPr/>
    </dgm:pt>
    <dgm:pt modelId="{2B933038-4037-423F-A1F4-3BBDAA3C32B2}">
      <dgm:prSet phldrT="[Text]"/>
      <dgm:spPr/>
      <dgm:t>
        <a:bodyPr/>
        <a:lstStyle/>
        <a:p>
          <a:r>
            <a:rPr lang="en-US" dirty="0"/>
            <a:t>Employer Need</a:t>
          </a:r>
        </a:p>
      </dgm:t>
    </dgm:pt>
    <dgm:pt modelId="{34538037-7F46-4B83-A510-C18A45B0F029}" type="parTrans" cxnId="{089A9D39-4E56-42D0-B5B3-EECF95F8DDBD}">
      <dgm:prSet/>
      <dgm:spPr/>
      <dgm:t>
        <a:bodyPr/>
        <a:lstStyle/>
        <a:p>
          <a:endParaRPr lang="en-US"/>
        </a:p>
      </dgm:t>
    </dgm:pt>
    <dgm:pt modelId="{1EC127E4-A99D-491E-8458-E6F49CB31E3B}" type="sibTrans" cxnId="{089A9D39-4E56-42D0-B5B3-EECF95F8DDBD}">
      <dgm:prSet/>
      <dgm:spPr/>
      <dgm:t>
        <a:bodyPr/>
        <a:lstStyle/>
        <a:p>
          <a:endParaRPr lang="en-US"/>
        </a:p>
      </dgm:t>
    </dgm:pt>
    <dgm:pt modelId="{A67617FB-84C9-4641-8F8C-3256568796E2}">
      <dgm:prSet phldrT="[Text]"/>
      <dgm:spPr/>
      <dgm:t>
        <a:bodyPr/>
        <a:lstStyle/>
        <a:p>
          <a:r>
            <a:rPr lang="en-US" dirty="0"/>
            <a:t>Training Solution</a:t>
          </a:r>
        </a:p>
      </dgm:t>
    </dgm:pt>
    <dgm:pt modelId="{A8AA283F-8C26-4BF3-A2E9-7A42D46B31BA}" type="parTrans" cxnId="{A21F8F0A-0FF0-4E38-88E3-32B4545D1377}">
      <dgm:prSet/>
      <dgm:spPr/>
      <dgm:t>
        <a:bodyPr/>
        <a:lstStyle/>
        <a:p>
          <a:endParaRPr lang="en-US"/>
        </a:p>
      </dgm:t>
    </dgm:pt>
    <dgm:pt modelId="{1F02D00D-7626-426E-A281-0592E31622B5}" type="sibTrans" cxnId="{A21F8F0A-0FF0-4E38-88E3-32B4545D1377}">
      <dgm:prSet/>
      <dgm:spPr/>
      <dgm:t>
        <a:bodyPr/>
        <a:lstStyle/>
        <a:p>
          <a:endParaRPr lang="en-US"/>
        </a:p>
      </dgm:t>
    </dgm:pt>
    <dgm:pt modelId="{BFD1F827-6FE4-4921-A4FD-498B0183FAA2}">
      <dgm:prSet phldrT="[Text]"/>
      <dgm:spPr/>
      <dgm:t>
        <a:bodyPr/>
        <a:lstStyle/>
        <a:p>
          <a:r>
            <a:rPr lang="en-US" dirty="0"/>
            <a:t>Job Seeker</a:t>
          </a:r>
        </a:p>
      </dgm:t>
    </dgm:pt>
    <dgm:pt modelId="{4DFFF5B7-05AA-4A01-A9B4-E7E837C9EAEA}" type="parTrans" cxnId="{29495193-3B84-4127-B81C-5915840DA063}">
      <dgm:prSet/>
      <dgm:spPr/>
      <dgm:t>
        <a:bodyPr/>
        <a:lstStyle/>
        <a:p>
          <a:endParaRPr lang="en-US"/>
        </a:p>
      </dgm:t>
    </dgm:pt>
    <dgm:pt modelId="{C1837103-9212-4189-8A59-C2EDCAA18E42}" type="sibTrans" cxnId="{29495193-3B84-4127-B81C-5915840DA063}">
      <dgm:prSet/>
      <dgm:spPr/>
      <dgm:t>
        <a:bodyPr/>
        <a:lstStyle/>
        <a:p>
          <a:endParaRPr lang="en-US"/>
        </a:p>
      </dgm:t>
    </dgm:pt>
    <dgm:pt modelId="{01C7AEB7-D363-4F7A-8E74-7310E3CECB68}">
      <dgm:prSet phldrT="[Text]"/>
      <dgm:spPr/>
      <dgm:t>
        <a:bodyPr/>
        <a:lstStyle/>
        <a:p>
          <a:r>
            <a:rPr lang="en-US" dirty="0"/>
            <a:t>Trained and Hired</a:t>
          </a:r>
        </a:p>
      </dgm:t>
    </dgm:pt>
    <dgm:pt modelId="{E1DBED20-DFE1-4B94-A969-4148C50BAB13}" type="parTrans" cxnId="{6DF24240-4A4C-4F42-B6BF-5A6D3CAD14E2}">
      <dgm:prSet/>
      <dgm:spPr/>
      <dgm:t>
        <a:bodyPr/>
        <a:lstStyle/>
        <a:p>
          <a:endParaRPr lang="en-US"/>
        </a:p>
      </dgm:t>
    </dgm:pt>
    <dgm:pt modelId="{5B7D91D2-A74D-495C-B6A4-ECB349489744}" type="sibTrans" cxnId="{6DF24240-4A4C-4F42-B6BF-5A6D3CAD14E2}">
      <dgm:prSet/>
      <dgm:spPr/>
      <dgm:t>
        <a:bodyPr/>
        <a:lstStyle/>
        <a:p>
          <a:endParaRPr lang="en-US"/>
        </a:p>
      </dgm:t>
    </dgm:pt>
    <dgm:pt modelId="{ED2F32A0-2E69-40FE-9D05-4453749C50E9}" type="pres">
      <dgm:prSet presAssocID="{DE9E07C2-97E3-480B-AA5D-7CEFEB6D79F7}" presName="Name0" presStyleCnt="0">
        <dgm:presLayoutVars>
          <dgm:chMax val="7"/>
          <dgm:chPref val="7"/>
          <dgm:dir/>
          <dgm:animLvl val="lvl"/>
        </dgm:presLayoutVars>
      </dgm:prSet>
      <dgm:spPr/>
    </dgm:pt>
    <dgm:pt modelId="{7059F8EC-47E0-4D97-AD82-8EFC64364895}" type="pres">
      <dgm:prSet presAssocID="{2B933038-4037-423F-A1F4-3BBDAA3C32B2}" presName="Accent1" presStyleCnt="0"/>
      <dgm:spPr/>
    </dgm:pt>
    <dgm:pt modelId="{D3048F82-80C9-4B28-A9B0-828A52F7A2D5}" type="pres">
      <dgm:prSet presAssocID="{2B933038-4037-423F-A1F4-3BBDAA3C32B2}" presName="Accent" presStyleLbl="node1" presStyleIdx="0" presStyleCnt="4"/>
      <dgm:spPr/>
    </dgm:pt>
    <dgm:pt modelId="{883D1A59-8D4B-4FA0-BF5E-DEF47B045012}" type="pres">
      <dgm:prSet presAssocID="{2B933038-4037-423F-A1F4-3BBDAA3C32B2}" presName="Parent1" presStyleLbl="revTx" presStyleIdx="0" presStyleCnt="4">
        <dgm:presLayoutVars>
          <dgm:chMax val="1"/>
          <dgm:chPref val="1"/>
          <dgm:bulletEnabled val="1"/>
        </dgm:presLayoutVars>
      </dgm:prSet>
      <dgm:spPr/>
    </dgm:pt>
    <dgm:pt modelId="{34CB1AE8-7860-4849-A71B-D0C9CED01A1B}" type="pres">
      <dgm:prSet presAssocID="{A67617FB-84C9-4641-8F8C-3256568796E2}" presName="Accent2" presStyleCnt="0"/>
      <dgm:spPr/>
    </dgm:pt>
    <dgm:pt modelId="{7656E42B-69F3-4EE6-96F9-13750B24D7B1}" type="pres">
      <dgm:prSet presAssocID="{A67617FB-84C9-4641-8F8C-3256568796E2}" presName="Accent" presStyleLbl="node1" presStyleIdx="1" presStyleCnt="4"/>
      <dgm:spPr/>
    </dgm:pt>
    <dgm:pt modelId="{2E14D933-CB1A-4A88-A49F-F8969CA89137}" type="pres">
      <dgm:prSet presAssocID="{A67617FB-84C9-4641-8F8C-3256568796E2}" presName="Parent2" presStyleLbl="revTx" presStyleIdx="1" presStyleCnt="4">
        <dgm:presLayoutVars>
          <dgm:chMax val="1"/>
          <dgm:chPref val="1"/>
          <dgm:bulletEnabled val="1"/>
        </dgm:presLayoutVars>
      </dgm:prSet>
      <dgm:spPr/>
    </dgm:pt>
    <dgm:pt modelId="{E517C76E-A857-44C1-9951-EDB71209CDE1}" type="pres">
      <dgm:prSet presAssocID="{BFD1F827-6FE4-4921-A4FD-498B0183FAA2}" presName="Accent3" presStyleCnt="0"/>
      <dgm:spPr/>
    </dgm:pt>
    <dgm:pt modelId="{74D37DCF-E783-4ED2-AC66-3EBB5075F6F8}" type="pres">
      <dgm:prSet presAssocID="{BFD1F827-6FE4-4921-A4FD-498B0183FAA2}" presName="Accent" presStyleLbl="node1" presStyleIdx="2" presStyleCnt="4"/>
      <dgm:spPr/>
    </dgm:pt>
    <dgm:pt modelId="{C7802EE6-89E1-4818-A387-1FA24C41B99C}" type="pres">
      <dgm:prSet presAssocID="{BFD1F827-6FE4-4921-A4FD-498B0183FAA2}" presName="Parent3" presStyleLbl="revTx" presStyleIdx="2" presStyleCnt="4">
        <dgm:presLayoutVars>
          <dgm:chMax val="1"/>
          <dgm:chPref val="1"/>
          <dgm:bulletEnabled val="1"/>
        </dgm:presLayoutVars>
      </dgm:prSet>
      <dgm:spPr/>
    </dgm:pt>
    <dgm:pt modelId="{139DB84D-4CC8-47A4-993C-A31305733C72}" type="pres">
      <dgm:prSet presAssocID="{01C7AEB7-D363-4F7A-8E74-7310E3CECB68}" presName="Accent4" presStyleCnt="0"/>
      <dgm:spPr/>
    </dgm:pt>
    <dgm:pt modelId="{1D646FCF-D5FF-4CF1-989C-7A5C361058B8}" type="pres">
      <dgm:prSet presAssocID="{01C7AEB7-D363-4F7A-8E74-7310E3CECB68}" presName="Accent" presStyleLbl="node1" presStyleIdx="3" presStyleCnt="4"/>
      <dgm:spPr/>
    </dgm:pt>
    <dgm:pt modelId="{221C0B40-7E5B-4FDC-81D9-BA6F01CAD86D}" type="pres">
      <dgm:prSet presAssocID="{01C7AEB7-D363-4F7A-8E74-7310E3CECB68}" presName="Parent4" presStyleLbl="revTx" presStyleIdx="3" presStyleCnt="4">
        <dgm:presLayoutVars>
          <dgm:chMax val="1"/>
          <dgm:chPref val="1"/>
          <dgm:bulletEnabled val="1"/>
        </dgm:presLayoutVars>
      </dgm:prSet>
      <dgm:spPr/>
    </dgm:pt>
  </dgm:ptLst>
  <dgm:cxnLst>
    <dgm:cxn modelId="{A21F8F0A-0FF0-4E38-88E3-32B4545D1377}" srcId="{DE9E07C2-97E3-480B-AA5D-7CEFEB6D79F7}" destId="{A67617FB-84C9-4641-8F8C-3256568796E2}" srcOrd="1" destOrd="0" parTransId="{A8AA283F-8C26-4BF3-A2E9-7A42D46B31BA}" sibTransId="{1F02D00D-7626-426E-A281-0592E31622B5}"/>
    <dgm:cxn modelId="{ECB64B1D-7FB8-4A13-A3FA-C018F3305F53}" type="presOf" srcId="{01C7AEB7-D363-4F7A-8E74-7310E3CECB68}" destId="{221C0B40-7E5B-4FDC-81D9-BA6F01CAD86D}" srcOrd="0" destOrd="0" presId="urn:microsoft.com/office/officeart/2009/layout/CircleArrowProcess"/>
    <dgm:cxn modelId="{80483F36-0F71-4579-A0E9-148887FC16DE}" type="presOf" srcId="{2B933038-4037-423F-A1F4-3BBDAA3C32B2}" destId="{883D1A59-8D4B-4FA0-BF5E-DEF47B045012}" srcOrd="0" destOrd="0" presId="urn:microsoft.com/office/officeart/2009/layout/CircleArrowProcess"/>
    <dgm:cxn modelId="{089A9D39-4E56-42D0-B5B3-EECF95F8DDBD}" srcId="{DE9E07C2-97E3-480B-AA5D-7CEFEB6D79F7}" destId="{2B933038-4037-423F-A1F4-3BBDAA3C32B2}" srcOrd="0" destOrd="0" parTransId="{34538037-7F46-4B83-A510-C18A45B0F029}" sibTransId="{1EC127E4-A99D-491E-8458-E6F49CB31E3B}"/>
    <dgm:cxn modelId="{6DF24240-4A4C-4F42-B6BF-5A6D3CAD14E2}" srcId="{DE9E07C2-97E3-480B-AA5D-7CEFEB6D79F7}" destId="{01C7AEB7-D363-4F7A-8E74-7310E3CECB68}" srcOrd="3" destOrd="0" parTransId="{E1DBED20-DFE1-4B94-A969-4148C50BAB13}" sibTransId="{5B7D91D2-A74D-495C-B6A4-ECB349489744}"/>
    <dgm:cxn modelId="{35E64C93-F399-4B7A-AA62-24EA8C7E237F}" type="presOf" srcId="{A67617FB-84C9-4641-8F8C-3256568796E2}" destId="{2E14D933-CB1A-4A88-A49F-F8969CA89137}" srcOrd="0" destOrd="0" presId="urn:microsoft.com/office/officeart/2009/layout/CircleArrowProcess"/>
    <dgm:cxn modelId="{29495193-3B84-4127-B81C-5915840DA063}" srcId="{DE9E07C2-97E3-480B-AA5D-7CEFEB6D79F7}" destId="{BFD1F827-6FE4-4921-A4FD-498B0183FAA2}" srcOrd="2" destOrd="0" parTransId="{4DFFF5B7-05AA-4A01-A9B4-E7E837C9EAEA}" sibTransId="{C1837103-9212-4189-8A59-C2EDCAA18E42}"/>
    <dgm:cxn modelId="{53AA00AE-EC4F-416F-BADA-491A47D08D37}" type="presOf" srcId="{BFD1F827-6FE4-4921-A4FD-498B0183FAA2}" destId="{C7802EE6-89E1-4818-A387-1FA24C41B99C}" srcOrd="0" destOrd="0" presId="urn:microsoft.com/office/officeart/2009/layout/CircleArrowProcess"/>
    <dgm:cxn modelId="{03F8A3C4-298F-4E9C-BB38-161C9A51B9FD}" type="presOf" srcId="{DE9E07C2-97E3-480B-AA5D-7CEFEB6D79F7}" destId="{ED2F32A0-2E69-40FE-9D05-4453749C50E9}" srcOrd="0" destOrd="0" presId="urn:microsoft.com/office/officeart/2009/layout/CircleArrowProcess"/>
    <dgm:cxn modelId="{7F819358-B9B4-4FB5-9C17-8339E709D65D}" type="presParOf" srcId="{ED2F32A0-2E69-40FE-9D05-4453749C50E9}" destId="{7059F8EC-47E0-4D97-AD82-8EFC64364895}" srcOrd="0" destOrd="0" presId="urn:microsoft.com/office/officeart/2009/layout/CircleArrowProcess"/>
    <dgm:cxn modelId="{B44850B1-0A77-4C24-83C9-ED61E48412CF}" type="presParOf" srcId="{7059F8EC-47E0-4D97-AD82-8EFC64364895}" destId="{D3048F82-80C9-4B28-A9B0-828A52F7A2D5}" srcOrd="0" destOrd="0" presId="urn:microsoft.com/office/officeart/2009/layout/CircleArrowProcess"/>
    <dgm:cxn modelId="{5F3B563B-F7CA-4888-9B50-BDEA3F2E2F26}" type="presParOf" srcId="{ED2F32A0-2E69-40FE-9D05-4453749C50E9}" destId="{883D1A59-8D4B-4FA0-BF5E-DEF47B045012}" srcOrd="1" destOrd="0" presId="urn:microsoft.com/office/officeart/2009/layout/CircleArrowProcess"/>
    <dgm:cxn modelId="{187A7829-4AC4-4D9F-867F-6C9455FE5B63}" type="presParOf" srcId="{ED2F32A0-2E69-40FE-9D05-4453749C50E9}" destId="{34CB1AE8-7860-4849-A71B-D0C9CED01A1B}" srcOrd="2" destOrd="0" presId="urn:microsoft.com/office/officeart/2009/layout/CircleArrowProcess"/>
    <dgm:cxn modelId="{C7BA51D8-5D98-478F-BD21-8DA3E414D94B}" type="presParOf" srcId="{34CB1AE8-7860-4849-A71B-D0C9CED01A1B}" destId="{7656E42B-69F3-4EE6-96F9-13750B24D7B1}" srcOrd="0" destOrd="0" presId="urn:microsoft.com/office/officeart/2009/layout/CircleArrowProcess"/>
    <dgm:cxn modelId="{D5E1930E-0170-4C50-8C21-FF14B64050DE}" type="presParOf" srcId="{ED2F32A0-2E69-40FE-9D05-4453749C50E9}" destId="{2E14D933-CB1A-4A88-A49F-F8969CA89137}" srcOrd="3" destOrd="0" presId="urn:microsoft.com/office/officeart/2009/layout/CircleArrowProcess"/>
    <dgm:cxn modelId="{A0387B33-9333-4DDD-BD8B-394C2BD9ABDA}" type="presParOf" srcId="{ED2F32A0-2E69-40FE-9D05-4453749C50E9}" destId="{E517C76E-A857-44C1-9951-EDB71209CDE1}" srcOrd="4" destOrd="0" presId="urn:microsoft.com/office/officeart/2009/layout/CircleArrowProcess"/>
    <dgm:cxn modelId="{29F709EB-232C-42E2-8EC0-FCDD69CD6E35}" type="presParOf" srcId="{E517C76E-A857-44C1-9951-EDB71209CDE1}" destId="{74D37DCF-E783-4ED2-AC66-3EBB5075F6F8}" srcOrd="0" destOrd="0" presId="urn:microsoft.com/office/officeart/2009/layout/CircleArrowProcess"/>
    <dgm:cxn modelId="{91D98C4C-8E56-4AC3-8387-F2C92672E92C}" type="presParOf" srcId="{ED2F32A0-2E69-40FE-9D05-4453749C50E9}" destId="{C7802EE6-89E1-4818-A387-1FA24C41B99C}" srcOrd="5" destOrd="0" presId="urn:microsoft.com/office/officeart/2009/layout/CircleArrowProcess"/>
    <dgm:cxn modelId="{C1EDD8E9-3ABB-43AC-9AD0-53875D6CB707}" type="presParOf" srcId="{ED2F32A0-2E69-40FE-9D05-4453749C50E9}" destId="{139DB84D-4CC8-47A4-993C-A31305733C72}" srcOrd="6" destOrd="0" presId="urn:microsoft.com/office/officeart/2009/layout/CircleArrowProcess"/>
    <dgm:cxn modelId="{9E3F3139-DDCF-454F-B823-CFAAB23B3969}" type="presParOf" srcId="{139DB84D-4CC8-47A4-993C-A31305733C72}" destId="{1D646FCF-D5FF-4CF1-989C-7A5C361058B8}" srcOrd="0" destOrd="0" presId="urn:microsoft.com/office/officeart/2009/layout/CircleArrowProcess"/>
    <dgm:cxn modelId="{9216960E-FA06-4400-89DF-B1FD0FCA7A8C}" type="presParOf" srcId="{ED2F32A0-2E69-40FE-9D05-4453749C50E9}" destId="{221C0B40-7E5B-4FDC-81D9-BA6F01CAD86D}"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048F82-80C9-4B28-A9B0-828A52F7A2D5}">
      <dsp:nvSpPr>
        <dsp:cNvPr id="0" name=""/>
        <dsp:cNvSpPr/>
      </dsp:nvSpPr>
      <dsp:spPr>
        <a:xfrm>
          <a:off x="2806749" y="0"/>
          <a:ext cx="2074090" cy="2074301"/>
        </a:xfrm>
        <a:prstGeom prst="circularArrow">
          <a:avLst>
            <a:gd name="adj1" fmla="val 10980"/>
            <a:gd name="adj2" fmla="val 1142322"/>
            <a:gd name="adj3" fmla="val 4500000"/>
            <a:gd name="adj4" fmla="val 10800000"/>
            <a:gd name="adj5" fmla="val 125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883D1A59-8D4B-4FA0-BF5E-DEF47B045012}">
      <dsp:nvSpPr>
        <dsp:cNvPr id="0" name=""/>
        <dsp:cNvSpPr/>
      </dsp:nvSpPr>
      <dsp:spPr>
        <a:xfrm>
          <a:off x="3264675" y="750841"/>
          <a:ext cx="1157460" cy="57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Employer Need</a:t>
          </a:r>
        </a:p>
      </dsp:txBody>
      <dsp:txXfrm>
        <a:off x="3264675" y="750841"/>
        <a:ext cx="1157460" cy="578670"/>
      </dsp:txXfrm>
    </dsp:sp>
    <dsp:sp modelId="{7656E42B-69F3-4EE6-96F9-13750B24D7B1}">
      <dsp:nvSpPr>
        <dsp:cNvPr id="0" name=""/>
        <dsp:cNvSpPr/>
      </dsp:nvSpPr>
      <dsp:spPr>
        <a:xfrm>
          <a:off x="2230547" y="1191994"/>
          <a:ext cx="2074090" cy="2074301"/>
        </a:xfrm>
        <a:prstGeom prst="leftCircularArrow">
          <a:avLst>
            <a:gd name="adj1" fmla="val 10980"/>
            <a:gd name="adj2" fmla="val 1142322"/>
            <a:gd name="adj3" fmla="val 6300000"/>
            <a:gd name="adj4" fmla="val 18900000"/>
            <a:gd name="adj5" fmla="val 125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E14D933-CB1A-4A88-A49F-F8969CA89137}">
      <dsp:nvSpPr>
        <dsp:cNvPr id="0" name=""/>
        <dsp:cNvSpPr/>
      </dsp:nvSpPr>
      <dsp:spPr>
        <a:xfrm>
          <a:off x="2686139" y="1945036"/>
          <a:ext cx="1157460" cy="57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Training Solution</a:t>
          </a:r>
        </a:p>
      </dsp:txBody>
      <dsp:txXfrm>
        <a:off x="2686139" y="1945036"/>
        <a:ext cx="1157460" cy="578670"/>
      </dsp:txXfrm>
    </dsp:sp>
    <dsp:sp modelId="{74D37DCF-E783-4ED2-AC66-3EBB5075F6F8}">
      <dsp:nvSpPr>
        <dsp:cNvPr id="0" name=""/>
        <dsp:cNvSpPr/>
      </dsp:nvSpPr>
      <dsp:spPr>
        <a:xfrm>
          <a:off x="2806749" y="2388390"/>
          <a:ext cx="2074090" cy="2074301"/>
        </a:xfrm>
        <a:prstGeom prst="circularArrow">
          <a:avLst>
            <a:gd name="adj1" fmla="val 10980"/>
            <a:gd name="adj2" fmla="val 1142322"/>
            <a:gd name="adj3" fmla="val 4500000"/>
            <a:gd name="adj4" fmla="val 13500000"/>
            <a:gd name="adj5" fmla="val 125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C7802EE6-89E1-4818-A387-1FA24C41B99C}">
      <dsp:nvSpPr>
        <dsp:cNvPr id="0" name=""/>
        <dsp:cNvSpPr/>
      </dsp:nvSpPr>
      <dsp:spPr>
        <a:xfrm>
          <a:off x="3264675" y="3139231"/>
          <a:ext cx="1157460" cy="57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Job Seeker</a:t>
          </a:r>
        </a:p>
      </dsp:txBody>
      <dsp:txXfrm>
        <a:off x="3264675" y="3139231"/>
        <a:ext cx="1157460" cy="578670"/>
      </dsp:txXfrm>
    </dsp:sp>
    <dsp:sp modelId="{1D646FCF-D5FF-4CF1-989C-7A5C361058B8}">
      <dsp:nvSpPr>
        <dsp:cNvPr id="0" name=""/>
        <dsp:cNvSpPr/>
      </dsp:nvSpPr>
      <dsp:spPr>
        <a:xfrm>
          <a:off x="2378391" y="3717901"/>
          <a:ext cx="1781905" cy="1782766"/>
        </a:xfrm>
        <a:prstGeom prst="blockArc">
          <a:avLst>
            <a:gd name="adj1" fmla="val 0"/>
            <a:gd name="adj2" fmla="val 18900000"/>
            <a:gd name="adj3" fmla="val 1274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221C0B40-7E5B-4FDC-81D9-BA6F01CAD86D}">
      <dsp:nvSpPr>
        <dsp:cNvPr id="0" name=""/>
        <dsp:cNvSpPr/>
      </dsp:nvSpPr>
      <dsp:spPr>
        <a:xfrm>
          <a:off x="2686139" y="4333426"/>
          <a:ext cx="1157460" cy="5786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Trained and Hired</a:t>
          </a:r>
        </a:p>
      </dsp:txBody>
      <dsp:txXfrm>
        <a:off x="2686139" y="4333426"/>
        <a:ext cx="1157460" cy="57867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1265E2-964F-490C-B6A1-715F085CF4AD}" type="datetimeFigureOut">
              <a:rPr lang="en-US" smtClean="0"/>
              <a:t>3/21/2017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E06B74F-99FB-4706-9934-05AAE97AFBAE}" type="slidenum">
              <a:rPr lang="en-US" smtClean="0"/>
              <a:t>‹#›</a:t>
            </a:fld>
            <a:endParaRPr lang="en-US" dirty="0"/>
          </a:p>
        </p:txBody>
      </p:sp>
    </p:spTree>
    <p:extLst>
      <p:ext uri="{BB962C8B-B14F-4D97-AF65-F5344CB8AC3E}">
        <p14:creationId xmlns:p14="http://schemas.microsoft.com/office/powerpoint/2010/main" val="381768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a:t>
            </a:fld>
            <a:endParaRPr lang="en-US" dirty="0"/>
          </a:p>
        </p:txBody>
      </p:sp>
    </p:spTree>
    <p:extLst>
      <p:ext uri="{BB962C8B-B14F-4D97-AF65-F5344CB8AC3E}">
        <p14:creationId xmlns:p14="http://schemas.microsoft.com/office/powerpoint/2010/main" val="1844948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11</a:t>
            </a:fld>
            <a:endParaRPr lang="en-US"/>
          </a:p>
        </p:txBody>
      </p:sp>
    </p:spTree>
    <p:extLst>
      <p:ext uri="{BB962C8B-B14F-4D97-AF65-F5344CB8AC3E}">
        <p14:creationId xmlns:p14="http://schemas.microsoft.com/office/powerpoint/2010/main" val="3754423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12</a:t>
            </a:fld>
            <a:endParaRPr lang="en-US" dirty="0"/>
          </a:p>
        </p:txBody>
      </p:sp>
    </p:spTree>
    <p:extLst>
      <p:ext uri="{BB962C8B-B14F-4D97-AF65-F5344CB8AC3E}">
        <p14:creationId xmlns:p14="http://schemas.microsoft.com/office/powerpoint/2010/main" val="173232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6B74F-99FB-4706-9934-05AAE97AFBAE}" type="slidenum">
              <a:rPr lang="en-US" smtClean="0"/>
              <a:t>13</a:t>
            </a:fld>
            <a:endParaRPr lang="en-US"/>
          </a:p>
        </p:txBody>
      </p:sp>
    </p:spTree>
    <p:extLst>
      <p:ext uri="{BB962C8B-B14F-4D97-AF65-F5344CB8AC3E}">
        <p14:creationId xmlns:p14="http://schemas.microsoft.com/office/powerpoint/2010/main" val="3754423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14</a:t>
            </a:fld>
            <a:endParaRPr lang="en-US"/>
          </a:p>
        </p:txBody>
      </p:sp>
    </p:spTree>
    <p:extLst>
      <p:ext uri="{BB962C8B-B14F-4D97-AF65-F5344CB8AC3E}">
        <p14:creationId xmlns:p14="http://schemas.microsoft.com/office/powerpoint/2010/main" val="375442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06B74F-99FB-4706-9934-05AAE97AFBAE}" type="slidenum">
              <a:rPr lang="en-US" smtClean="0"/>
              <a:t>15</a:t>
            </a:fld>
            <a:endParaRPr lang="en-US"/>
          </a:p>
        </p:txBody>
      </p:sp>
    </p:spTree>
    <p:extLst>
      <p:ext uri="{BB962C8B-B14F-4D97-AF65-F5344CB8AC3E}">
        <p14:creationId xmlns:p14="http://schemas.microsoft.com/office/powerpoint/2010/main" val="3754423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16</a:t>
            </a:fld>
            <a:endParaRPr lang="en-US" dirty="0"/>
          </a:p>
        </p:txBody>
      </p:sp>
    </p:spTree>
    <p:extLst>
      <p:ext uri="{BB962C8B-B14F-4D97-AF65-F5344CB8AC3E}">
        <p14:creationId xmlns:p14="http://schemas.microsoft.com/office/powerpoint/2010/main" val="4222056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17</a:t>
            </a:fld>
            <a:endParaRPr lang="en-US"/>
          </a:p>
        </p:txBody>
      </p:sp>
    </p:spTree>
    <p:extLst>
      <p:ext uri="{BB962C8B-B14F-4D97-AF65-F5344CB8AC3E}">
        <p14:creationId xmlns:p14="http://schemas.microsoft.com/office/powerpoint/2010/main" val="3041058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18</a:t>
            </a:fld>
            <a:endParaRPr lang="en-US" dirty="0"/>
          </a:p>
        </p:txBody>
      </p:sp>
    </p:spTree>
    <p:extLst>
      <p:ext uri="{BB962C8B-B14F-4D97-AF65-F5344CB8AC3E}">
        <p14:creationId xmlns:p14="http://schemas.microsoft.com/office/powerpoint/2010/main" val="15040111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21</a:t>
            </a:fld>
            <a:endParaRPr lang="en-US" dirty="0"/>
          </a:p>
        </p:txBody>
      </p:sp>
    </p:spTree>
    <p:extLst>
      <p:ext uri="{BB962C8B-B14F-4D97-AF65-F5344CB8AC3E}">
        <p14:creationId xmlns:p14="http://schemas.microsoft.com/office/powerpoint/2010/main" val="2718483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22</a:t>
            </a:fld>
            <a:endParaRPr lang="en-US" dirty="0"/>
          </a:p>
        </p:txBody>
      </p:sp>
    </p:spTree>
    <p:extLst>
      <p:ext uri="{BB962C8B-B14F-4D97-AF65-F5344CB8AC3E}">
        <p14:creationId xmlns:p14="http://schemas.microsoft.com/office/powerpoint/2010/main" val="214687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a:t>
            </a:fld>
            <a:endParaRPr lang="en-US" dirty="0"/>
          </a:p>
        </p:txBody>
      </p:sp>
    </p:spTree>
    <p:extLst>
      <p:ext uri="{BB962C8B-B14F-4D97-AF65-F5344CB8AC3E}">
        <p14:creationId xmlns:p14="http://schemas.microsoft.com/office/powerpoint/2010/main" val="1462614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23</a:t>
            </a:fld>
            <a:endParaRPr lang="en-US" dirty="0"/>
          </a:p>
        </p:txBody>
      </p:sp>
    </p:spTree>
    <p:extLst>
      <p:ext uri="{BB962C8B-B14F-4D97-AF65-F5344CB8AC3E}">
        <p14:creationId xmlns:p14="http://schemas.microsoft.com/office/powerpoint/2010/main" val="2847061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24</a:t>
            </a:fld>
            <a:endParaRPr lang="en-US" dirty="0"/>
          </a:p>
        </p:txBody>
      </p:sp>
    </p:spTree>
    <p:extLst>
      <p:ext uri="{BB962C8B-B14F-4D97-AF65-F5344CB8AC3E}">
        <p14:creationId xmlns:p14="http://schemas.microsoft.com/office/powerpoint/2010/main" val="211136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25</a:t>
            </a:fld>
            <a:endParaRPr lang="en-US" dirty="0"/>
          </a:p>
        </p:txBody>
      </p:sp>
    </p:spTree>
    <p:extLst>
      <p:ext uri="{BB962C8B-B14F-4D97-AF65-F5344CB8AC3E}">
        <p14:creationId xmlns:p14="http://schemas.microsoft.com/office/powerpoint/2010/main" val="217687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26</a:t>
            </a:fld>
            <a:endParaRPr lang="en-US" dirty="0"/>
          </a:p>
        </p:txBody>
      </p:sp>
    </p:spTree>
    <p:extLst>
      <p:ext uri="{BB962C8B-B14F-4D97-AF65-F5344CB8AC3E}">
        <p14:creationId xmlns:p14="http://schemas.microsoft.com/office/powerpoint/2010/main" val="3518105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27</a:t>
            </a:fld>
            <a:endParaRPr lang="en-US" dirty="0"/>
          </a:p>
        </p:txBody>
      </p:sp>
    </p:spTree>
    <p:extLst>
      <p:ext uri="{BB962C8B-B14F-4D97-AF65-F5344CB8AC3E}">
        <p14:creationId xmlns:p14="http://schemas.microsoft.com/office/powerpoint/2010/main" val="1017328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28</a:t>
            </a:fld>
            <a:endParaRPr lang="en-US" dirty="0"/>
          </a:p>
        </p:txBody>
      </p:sp>
    </p:spTree>
    <p:extLst>
      <p:ext uri="{BB962C8B-B14F-4D97-AF65-F5344CB8AC3E}">
        <p14:creationId xmlns:p14="http://schemas.microsoft.com/office/powerpoint/2010/main" val="3332348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29</a:t>
            </a:fld>
            <a:endParaRPr lang="en-US" dirty="0"/>
          </a:p>
        </p:txBody>
      </p:sp>
    </p:spTree>
    <p:extLst>
      <p:ext uri="{BB962C8B-B14F-4D97-AF65-F5344CB8AC3E}">
        <p14:creationId xmlns:p14="http://schemas.microsoft.com/office/powerpoint/2010/main" val="1304729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31</a:t>
            </a:fld>
            <a:endParaRPr lang="en-US" dirty="0"/>
          </a:p>
        </p:txBody>
      </p:sp>
    </p:spTree>
    <p:extLst>
      <p:ext uri="{BB962C8B-B14F-4D97-AF65-F5344CB8AC3E}">
        <p14:creationId xmlns:p14="http://schemas.microsoft.com/office/powerpoint/2010/main" val="1106407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32</a:t>
            </a:fld>
            <a:endParaRPr lang="en-US" dirty="0"/>
          </a:p>
        </p:txBody>
      </p:sp>
    </p:spTree>
    <p:extLst>
      <p:ext uri="{BB962C8B-B14F-4D97-AF65-F5344CB8AC3E}">
        <p14:creationId xmlns:p14="http://schemas.microsoft.com/office/powerpoint/2010/main" val="224656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33</a:t>
            </a:fld>
            <a:endParaRPr lang="en-US" dirty="0"/>
          </a:p>
        </p:txBody>
      </p:sp>
    </p:spTree>
    <p:extLst>
      <p:ext uri="{BB962C8B-B14F-4D97-AF65-F5344CB8AC3E}">
        <p14:creationId xmlns:p14="http://schemas.microsoft.com/office/powerpoint/2010/main" val="160613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a:t>
            </a:fld>
            <a:endParaRPr lang="en-US" dirty="0"/>
          </a:p>
        </p:txBody>
      </p:sp>
    </p:spTree>
    <p:extLst>
      <p:ext uri="{BB962C8B-B14F-4D97-AF65-F5344CB8AC3E}">
        <p14:creationId xmlns:p14="http://schemas.microsoft.com/office/powerpoint/2010/main" val="373749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34</a:t>
            </a:fld>
            <a:endParaRPr lang="en-US" dirty="0"/>
          </a:p>
        </p:txBody>
      </p:sp>
    </p:spTree>
    <p:extLst>
      <p:ext uri="{BB962C8B-B14F-4D97-AF65-F5344CB8AC3E}">
        <p14:creationId xmlns:p14="http://schemas.microsoft.com/office/powerpoint/2010/main" val="31118130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35</a:t>
            </a:fld>
            <a:endParaRPr lang="en-US" dirty="0"/>
          </a:p>
        </p:txBody>
      </p:sp>
    </p:spTree>
    <p:extLst>
      <p:ext uri="{BB962C8B-B14F-4D97-AF65-F5344CB8AC3E}">
        <p14:creationId xmlns:p14="http://schemas.microsoft.com/office/powerpoint/2010/main" val="10251150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37</a:t>
            </a:fld>
            <a:endParaRPr lang="en-US" dirty="0"/>
          </a:p>
        </p:txBody>
      </p:sp>
    </p:spTree>
    <p:extLst>
      <p:ext uri="{BB962C8B-B14F-4D97-AF65-F5344CB8AC3E}">
        <p14:creationId xmlns:p14="http://schemas.microsoft.com/office/powerpoint/2010/main" val="2484073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38</a:t>
            </a:fld>
            <a:endParaRPr lang="en-US" dirty="0"/>
          </a:p>
        </p:txBody>
      </p:sp>
    </p:spTree>
    <p:extLst>
      <p:ext uri="{BB962C8B-B14F-4D97-AF65-F5344CB8AC3E}">
        <p14:creationId xmlns:p14="http://schemas.microsoft.com/office/powerpoint/2010/main" val="35456886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39</a:t>
            </a:fld>
            <a:endParaRPr lang="en-US" dirty="0"/>
          </a:p>
        </p:txBody>
      </p:sp>
    </p:spTree>
    <p:extLst>
      <p:ext uri="{BB962C8B-B14F-4D97-AF65-F5344CB8AC3E}">
        <p14:creationId xmlns:p14="http://schemas.microsoft.com/office/powerpoint/2010/main" val="34181200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40</a:t>
            </a:fld>
            <a:endParaRPr lang="en-US" dirty="0"/>
          </a:p>
        </p:txBody>
      </p:sp>
    </p:spTree>
    <p:extLst>
      <p:ext uri="{BB962C8B-B14F-4D97-AF65-F5344CB8AC3E}">
        <p14:creationId xmlns:p14="http://schemas.microsoft.com/office/powerpoint/2010/main" val="185327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41</a:t>
            </a:fld>
            <a:endParaRPr lang="en-US"/>
          </a:p>
        </p:txBody>
      </p:sp>
    </p:spTree>
    <p:extLst>
      <p:ext uri="{BB962C8B-B14F-4D97-AF65-F5344CB8AC3E}">
        <p14:creationId xmlns:p14="http://schemas.microsoft.com/office/powerpoint/2010/main" val="2714754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42</a:t>
            </a:fld>
            <a:endParaRPr lang="en-US"/>
          </a:p>
        </p:txBody>
      </p:sp>
    </p:spTree>
    <p:extLst>
      <p:ext uri="{BB962C8B-B14F-4D97-AF65-F5344CB8AC3E}">
        <p14:creationId xmlns:p14="http://schemas.microsoft.com/office/powerpoint/2010/main" val="1345489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43</a:t>
            </a:fld>
            <a:endParaRPr lang="en-US"/>
          </a:p>
        </p:txBody>
      </p:sp>
    </p:spTree>
    <p:extLst>
      <p:ext uri="{BB962C8B-B14F-4D97-AF65-F5344CB8AC3E}">
        <p14:creationId xmlns:p14="http://schemas.microsoft.com/office/powerpoint/2010/main" val="134548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44</a:t>
            </a:fld>
            <a:endParaRPr lang="en-US"/>
          </a:p>
        </p:txBody>
      </p:sp>
    </p:spTree>
    <p:extLst>
      <p:ext uri="{BB962C8B-B14F-4D97-AF65-F5344CB8AC3E}">
        <p14:creationId xmlns:p14="http://schemas.microsoft.com/office/powerpoint/2010/main" val="1058004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a:t>
            </a:fld>
            <a:endParaRPr lang="en-US" dirty="0"/>
          </a:p>
        </p:txBody>
      </p:sp>
    </p:spTree>
    <p:extLst>
      <p:ext uri="{BB962C8B-B14F-4D97-AF65-F5344CB8AC3E}">
        <p14:creationId xmlns:p14="http://schemas.microsoft.com/office/powerpoint/2010/main" val="41679541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45</a:t>
            </a:fld>
            <a:endParaRPr lang="en-US" dirty="0"/>
          </a:p>
        </p:txBody>
      </p:sp>
    </p:spTree>
    <p:extLst>
      <p:ext uri="{BB962C8B-B14F-4D97-AF65-F5344CB8AC3E}">
        <p14:creationId xmlns:p14="http://schemas.microsoft.com/office/powerpoint/2010/main" val="1492045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46</a:t>
            </a:fld>
            <a:endParaRPr lang="en-US" dirty="0"/>
          </a:p>
        </p:txBody>
      </p:sp>
    </p:spTree>
    <p:extLst>
      <p:ext uri="{BB962C8B-B14F-4D97-AF65-F5344CB8AC3E}">
        <p14:creationId xmlns:p14="http://schemas.microsoft.com/office/powerpoint/2010/main" val="381296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5</a:t>
            </a:fld>
            <a:endParaRPr lang="en-US" dirty="0"/>
          </a:p>
        </p:txBody>
      </p:sp>
    </p:spTree>
    <p:extLst>
      <p:ext uri="{BB962C8B-B14F-4D97-AF65-F5344CB8AC3E}">
        <p14:creationId xmlns:p14="http://schemas.microsoft.com/office/powerpoint/2010/main" val="1415694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6</a:t>
            </a:fld>
            <a:endParaRPr lang="en-US" dirty="0"/>
          </a:p>
        </p:txBody>
      </p:sp>
    </p:spTree>
    <p:extLst>
      <p:ext uri="{BB962C8B-B14F-4D97-AF65-F5344CB8AC3E}">
        <p14:creationId xmlns:p14="http://schemas.microsoft.com/office/powerpoint/2010/main" val="251334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buClr>
                <a:srgbClr val="CC0000"/>
              </a:buClr>
              <a:defRPr/>
            </a:pPr>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8</a:t>
            </a:fld>
            <a:endParaRPr lang="en-US"/>
          </a:p>
        </p:txBody>
      </p:sp>
    </p:spTree>
    <p:extLst>
      <p:ext uri="{BB962C8B-B14F-4D97-AF65-F5344CB8AC3E}">
        <p14:creationId xmlns:p14="http://schemas.microsoft.com/office/powerpoint/2010/main" val="1123751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06B74F-99FB-4706-9934-05AAE97AFBAE}" type="slidenum">
              <a:rPr lang="en-US" smtClean="0"/>
              <a:t>9</a:t>
            </a:fld>
            <a:endParaRPr lang="en-US" dirty="0"/>
          </a:p>
        </p:txBody>
      </p:sp>
    </p:spTree>
    <p:extLst>
      <p:ext uri="{BB962C8B-B14F-4D97-AF65-F5344CB8AC3E}">
        <p14:creationId xmlns:p14="http://schemas.microsoft.com/office/powerpoint/2010/main" val="124219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06B74F-99FB-4706-9934-05AAE97AFBAE}" type="slidenum">
              <a:rPr lang="en-US" smtClean="0"/>
              <a:t>10</a:t>
            </a:fld>
            <a:endParaRPr lang="en-US" dirty="0"/>
          </a:p>
        </p:txBody>
      </p:sp>
    </p:spTree>
    <p:extLst>
      <p:ext uri="{BB962C8B-B14F-4D97-AF65-F5344CB8AC3E}">
        <p14:creationId xmlns:p14="http://schemas.microsoft.com/office/powerpoint/2010/main" val="617028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95551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March 21, 2017</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14188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456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sp>
        <p:nvSpPr>
          <p:cNvPr id="10" name="Chevron 9"/>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613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p:nvPicPr>
        <p:blipFill rotWithShape="1">
          <a:blip r:embed="rId24">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rotWithShape="1">
          <a:blip r:embed="rId25"/>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63" r:id="rId11"/>
    <p:sldLayoutId id="2147483664" r:id="rId12"/>
    <p:sldLayoutId id="2147483665" r:id="rId13"/>
    <p:sldLayoutId id="2147483666" r:id="rId14"/>
    <p:sldLayoutId id="2147483669" r:id="rId15"/>
    <p:sldLayoutId id="2147483673" r:id="rId16"/>
    <p:sldLayoutId id="2147483674" r:id="rId17"/>
    <p:sldLayoutId id="2147483670" r:id="rId18"/>
    <p:sldLayoutId id="2147483668" r:id="rId19"/>
    <p:sldLayoutId id="2147483667" r:id="rId20"/>
    <p:sldLayoutId id="2147483671" r:id="rId21"/>
    <p:sldLayoutId id="2147483672" r:id="rId22"/>
  </p:sldLayoutIdLst>
  <p:hf sldNum="0" hdr="0" ftr="0"/>
  <p:txStyles>
    <p:title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p:titleStyle>
    <p:body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mailto:drost@upjohn.org"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hyperlink" Target="https://www.linkedin.com/in/bronwyndrost/"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h1breadytowork.workforcegps.org/" TargetMode="External"/><Relationship Id="rId2" Type="http://schemas.openxmlformats.org/officeDocument/2006/relationships/notesSlide" Target="../notesSlides/notesSlide37.xml"/><Relationship Id="rId1" Type="http://schemas.openxmlformats.org/officeDocument/2006/relationships/slideLayout" Target="../slideLayouts/slideLayout19.xml"/><Relationship Id="rId5" Type="http://schemas.openxmlformats.org/officeDocument/2006/relationships/hyperlink" Target="https://h1breadytowork.workforcegps.org/resources/2016/04/12/14/51/RTW_Internship_and_PWE_Toolkit" TargetMode="External"/><Relationship Id="rId4" Type="http://schemas.openxmlformats.org/officeDocument/2006/relationships/hyperlink" Target="https://www.linkedin.com/groups/H-1B-Ready-Work-RTW-7018078/about"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journals.sagepub.com/doi/abs/10.1177/0269094216640476?journalCode=leca"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5" Type="http://schemas.openxmlformats.org/officeDocument/2006/relationships/hyperlink" Target="https://ojttoolkit.workforce3one.org/page/getting_started" TargetMode="External"/><Relationship Id="rId4" Type="http://schemas.openxmlformats.org/officeDocument/2006/relationships/hyperlink" Target="https://ojttoolkit.workforce3one.org/page/spread_the_wor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s://www.linkedin.com/in/bronwyndrost" TargetMode="External"/><Relationship Id="rId5" Type="http://schemas.openxmlformats.org/officeDocument/2006/relationships/hyperlink" Target="mailto:drost@upjohn.org"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713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Setting the Stage</a:t>
            </a:r>
          </a:p>
        </p:txBody>
      </p:sp>
      <p:sp>
        <p:nvSpPr>
          <p:cNvPr id="3" name="Content Placeholder 2"/>
          <p:cNvSpPr>
            <a:spLocks noGrp="1"/>
          </p:cNvSpPr>
          <p:nvPr>
            <p:ph idx="1"/>
          </p:nvPr>
        </p:nvSpPr>
        <p:spPr>
          <a:xfrm>
            <a:off x="304799" y="1320800"/>
            <a:ext cx="7586133" cy="4420861"/>
          </a:xfrm>
        </p:spPr>
        <p:txBody>
          <a:bodyPr>
            <a:normAutofit fontScale="62500" lnSpcReduction="20000"/>
          </a:bodyPr>
          <a:lstStyle/>
          <a:p>
            <a:pPr>
              <a:buFont typeface="Arial" panose="020B0604020202020204" pitchFamily="34" charset="0"/>
              <a:buChar char="•"/>
            </a:pPr>
            <a:r>
              <a:rPr lang="en-US" sz="2800" dirty="0"/>
              <a:t>As of January 2017, both the number of unemployed persons (7.6 million) and the unemployment rate (4.8 percent) have been holding steady*</a:t>
            </a:r>
          </a:p>
          <a:p>
            <a:pPr>
              <a:buFont typeface="Arial" panose="020B0604020202020204" pitchFamily="34" charset="0"/>
              <a:buChar char="•"/>
            </a:pPr>
            <a:endParaRPr lang="en-US" sz="2800" dirty="0"/>
          </a:p>
          <a:p>
            <a:pPr>
              <a:buFont typeface="Arial" panose="020B0604020202020204" pitchFamily="34" charset="0"/>
              <a:buChar char="•"/>
            </a:pPr>
            <a:r>
              <a:rPr lang="en-US" sz="2800" dirty="0"/>
              <a:t>The number of long-term unemployed (those jobless for 27 weeks or more) was essentially unchanged at 1.9 million, and accounted for 24.4 percent of the unemployed*</a:t>
            </a:r>
          </a:p>
          <a:p>
            <a:pPr>
              <a:buFont typeface="Arial" panose="020B0604020202020204" pitchFamily="34" charset="0"/>
              <a:buChar char="•"/>
            </a:pPr>
            <a:endParaRPr lang="en-US" sz="2800" dirty="0"/>
          </a:p>
          <a:p>
            <a:pPr>
              <a:buFont typeface="Arial" panose="020B0604020202020204" pitchFamily="34" charset="0"/>
              <a:buChar char="•"/>
            </a:pPr>
            <a:r>
              <a:rPr lang="en-US" sz="2800" dirty="0"/>
              <a:t>Since the labor market is so tight and as businesses work toward becoming “Employers of Choice” by creating welcoming and inclusive workplaces, HR teams are actively looking to broaden their talent pipelines by recruiting non-traditional candidates</a:t>
            </a:r>
          </a:p>
          <a:p>
            <a:pPr>
              <a:buFont typeface="Arial" panose="020B0604020202020204" pitchFamily="34" charset="0"/>
              <a:buChar char="•"/>
            </a:pPr>
            <a:endParaRPr lang="en-US" sz="2800" dirty="0"/>
          </a:p>
          <a:p>
            <a:pPr marL="0" indent="0" algn="ctr">
              <a:buNone/>
            </a:pPr>
            <a:r>
              <a:rPr lang="en-US" sz="3300" b="1" dirty="0"/>
              <a:t>The time to capitalize on the current labor market is now!</a:t>
            </a:r>
          </a:p>
          <a:p>
            <a:pPr>
              <a:buFont typeface="Arial" panose="020B0604020202020204" pitchFamily="34" charset="0"/>
              <a:buChar char="•"/>
            </a:pPr>
            <a:endParaRPr lang="en-US" sz="2800" dirty="0"/>
          </a:p>
          <a:p>
            <a:pPr marL="0" indent="0">
              <a:buNone/>
            </a:pPr>
            <a:r>
              <a:rPr lang="en-US" sz="2800" dirty="0"/>
              <a:t>* </a:t>
            </a:r>
            <a:r>
              <a:rPr lang="en-US" sz="1100" dirty="0"/>
              <a:t>US DOL BLS Report - USDL-17-0141 - https://www.bls.gov/news.release/pdf/empsit.pdf</a:t>
            </a:r>
          </a:p>
          <a:p>
            <a:pPr>
              <a:buFont typeface="Arial" panose="020B0604020202020204" pitchFamily="34" charset="0"/>
              <a:buChar char="•"/>
            </a:pPr>
            <a:endParaRPr lang="en-US" sz="2600" dirty="0"/>
          </a:p>
          <a:p>
            <a:endParaRPr lang="en-US" dirty="0"/>
          </a:p>
        </p:txBody>
      </p:sp>
    </p:spTree>
    <p:extLst>
      <p:ext uri="{BB962C8B-B14F-4D97-AF65-F5344CB8AC3E}">
        <p14:creationId xmlns:p14="http://schemas.microsoft.com/office/powerpoint/2010/main" val="155025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Demand Driven Model</a:t>
            </a:r>
          </a:p>
        </p:txBody>
      </p:sp>
      <p:sp>
        <p:nvSpPr>
          <p:cNvPr id="3" name="Content Placeholder 2"/>
          <p:cNvSpPr>
            <a:spLocks noGrp="1"/>
          </p:cNvSpPr>
          <p:nvPr>
            <p:ph sz="half" idx="1"/>
          </p:nvPr>
        </p:nvSpPr>
        <p:spPr/>
        <p:txBody>
          <a:bodyPr>
            <a:normAutofit fontScale="77500" lnSpcReduction="20000"/>
          </a:bodyPr>
          <a:lstStyle/>
          <a:p>
            <a:pPr marL="0" indent="0">
              <a:buNone/>
            </a:pPr>
            <a:r>
              <a:rPr lang="en-US" dirty="0" err="1"/>
              <a:t>de·mand-driven</a:t>
            </a:r>
            <a:endParaRPr lang="en-US" dirty="0"/>
          </a:p>
          <a:p>
            <a:pPr marL="0" indent="0">
              <a:buNone/>
            </a:pPr>
            <a:r>
              <a:rPr lang="en-US" dirty="0" err="1"/>
              <a:t>dəˈmandˌdriven</a:t>
            </a:r>
            <a:r>
              <a:rPr lang="en-US" dirty="0"/>
              <a:t>/</a:t>
            </a:r>
          </a:p>
          <a:p>
            <a:pPr marL="0" indent="0">
              <a:buNone/>
            </a:pPr>
            <a:r>
              <a:rPr lang="en-US" i="1" dirty="0" err="1"/>
              <a:t>adjective</a:t>
            </a:r>
            <a:r>
              <a:rPr lang="en-US" b="1" cap="all" dirty="0" err="1"/>
              <a:t>ECONOMICS</a:t>
            </a:r>
            <a:endParaRPr lang="en-US" b="1" dirty="0"/>
          </a:p>
          <a:p>
            <a:pPr marL="0" indent="0">
              <a:buNone/>
            </a:pPr>
            <a:endParaRPr lang="en-US" dirty="0"/>
          </a:p>
          <a:p>
            <a:pPr marL="0" indent="0">
              <a:buNone/>
            </a:pPr>
            <a:r>
              <a:rPr lang="en-US" dirty="0"/>
              <a:t>adjective: </a:t>
            </a:r>
            <a:r>
              <a:rPr lang="en-US" b="1" dirty="0"/>
              <a:t>demand-driven</a:t>
            </a:r>
            <a:endParaRPr lang="en-US" dirty="0"/>
          </a:p>
          <a:p>
            <a:pPr marL="0" indent="0">
              <a:buNone/>
            </a:pPr>
            <a:r>
              <a:rPr lang="en-US" dirty="0"/>
              <a:t>“caused or determined by demand from consumers or clients”</a:t>
            </a:r>
          </a:p>
          <a:p>
            <a:pPr marL="0" indent="0">
              <a:buNone/>
            </a:pPr>
            <a:endParaRPr lang="en-US" dirty="0"/>
          </a:p>
          <a:p>
            <a:pPr marL="0" indent="0">
              <a:buNone/>
            </a:pPr>
            <a:r>
              <a:rPr lang="en-US" sz="1800" dirty="0"/>
              <a:t>or</a:t>
            </a:r>
          </a:p>
          <a:p>
            <a:pPr marL="0" indent="0">
              <a:buNone/>
            </a:pPr>
            <a:endParaRPr lang="en-US" dirty="0"/>
          </a:p>
          <a:p>
            <a:pPr marL="0" indent="0">
              <a:buNone/>
            </a:pPr>
            <a:r>
              <a:rPr lang="en-US" b="1" dirty="0"/>
              <a:t>demand-driven</a:t>
            </a:r>
            <a:endParaRPr lang="en-US" dirty="0"/>
          </a:p>
          <a:p>
            <a:pPr marL="0" indent="0">
              <a:buNone/>
            </a:pPr>
            <a:r>
              <a:rPr lang="en-US" b="1" cap="all" dirty="0"/>
              <a:t>ADJECTIVE</a:t>
            </a:r>
          </a:p>
          <a:p>
            <a:pPr marL="0" indent="0">
              <a:buNone/>
            </a:pPr>
            <a:r>
              <a:rPr lang="en-US" i="1" dirty="0"/>
              <a:t>Economics </a:t>
            </a:r>
            <a:br>
              <a:rPr lang="en-US" dirty="0"/>
            </a:br>
            <a:r>
              <a:rPr lang="en-US" dirty="0"/>
              <a:t>Motivated or caused by economic demand.</a:t>
            </a:r>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8583386" y="6527389"/>
            <a:ext cx="700635" cy="2458501"/>
          </a:xfrm>
        </p:spPr>
        <p:txBody>
          <a:bodyPr>
            <a:normAutofit/>
          </a:bodyPr>
          <a:lstStyle/>
          <a:p>
            <a:pPr marL="0" indent="0">
              <a:buNone/>
            </a:pPr>
            <a:endParaRPr lang="en-US" dirty="0"/>
          </a:p>
          <a:p>
            <a:endParaRPr lang="en-US" dirty="0"/>
          </a:p>
        </p:txBody>
      </p:sp>
      <p:sp>
        <p:nvSpPr>
          <p:cNvPr id="6" name="Text Placeholder 5"/>
          <p:cNvSpPr>
            <a:spLocks noGrp="1"/>
          </p:cNvSpPr>
          <p:nvPr>
            <p:ph type="body" sz="quarter" idx="3"/>
          </p:nvPr>
        </p:nvSpPr>
        <p:spPr>
          <a:xfrm>
            <a:off x="457200" y="1085850"/>
            <a:ext cx="7467600" cy="719624"/>
          </a:xfrm>
          <a:solidFill>
            <a:schemeClr val="tx2">
              <a:lumMod val="50000"/>
            </a:schemeClr>
          </a:solidFill>
        </p:spPr>
        <p:txBody>
          <a:bodyPr>
            <a:normAutofit/>
          </a:bodyPr>
          <a:lstStyle/>
          <a:p>
            <a:endParaRPr lang="en-US" dirty="0"/>
          </a:p>
          <a:p>
            <a:r>
              <a:rPr lang="en-US" dirty="0"/>
              <a:t>Definition:</a:t>
            </a:r>
          </a:p>
          <a:p>
            <a:endParaRPr lang="en-US" dirty="0"/>
          </a:p>
        </p:txBody>
      </p:sp>
      <p:pic>
        <p:nvPicPr>
          <p:cNvPr id="1026" name="Picture 2" descr="http://www.ultrashiptms.us/wp-content/uploads/2014/05/Demand-Diction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131" y="2060983"/>
            <a:ext cx="3325675" cy="3650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64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1387885"/>
              </p:ext>
            </p:extLst>
          </p:nvPr>
        </p:nvGraphicFramePr>
        <p:xfrm>
          <a:off x="457200" y="363557"/>
          <a:ext cx="7111388" cy="550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0823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Demand Driven – 3 Key Ideas </a:t>
            </a:r>
          </a:p>
        </p:txBody>
      </p:sp>
      <p:sp>
        <p:nvSpPr>
          <p:cNvPr id="3" name="Content Placeholder 2"/>
          <p:cNvSpPr>
            <a:spLocks noGrp="1"/>
          </p:cNvSpPr>
          <p:nvPr>
            <p:ph sz="half" idx="1"/>
          </p:nvPr>
        </p:nvSpPr>
        <p:spPr/>
        <p:txBody>
          <a:bodyPr>
            <a:normAutofit/>
          </a:bodyPr>
          <a:lstStyle/>
          <a:p>
            <a:pPr marL="0" indent="0">
              <a:buNone/>
            </a:pPr>
            <a:r>
              <a:rPr lang="en-US" dirty="0"/>
              <a:t>1) Multi-partner collaborative that integrates workforce and economic development principles to create responsive, flexible programming that is customized to meet the needs of individual businesses or industry clusters</a:t>
            </a:r>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8583386" y="6527389"/>
            <a:ext cx="700635" cy="2458501"/>
          </a:xfrm>
        </p:spPr>
        <p:txBody>
          <a:bodyPr>
            <a:normAutofit/>
          </a:bodyPr>
          <a:lstStyle/>
          <a:p>
            <a:pPr marL="0" indent="0">
              <a:buNone/>
            </a:pPr>
            <a:endParaRPr lang="en-US" dirty="0"/>
          </a:p>
          <a:p>
            <a:endParaRPr lang="en-US" dirty="0"/>
          </a:p>
        </p:txBody>
      </p:sp>
      <p:sp>
        <p:nvSpPr>
          <p:cNvPr id="6" name="Text Placeholder 5"/>
          <p:cNvSpPr>
            <a:spLocks noGrp="1"/>
          </p:cNvSpPr>
          <p:nvPr>
            <p:ph type="body" sz="quarter" idx="3"/>
          </p:nvPr>
        </p:nvSpPr>
        <p:spPr>
          <a:xfrm>
            <a:off x="457200" y="1085850"/>
            <a:ext cx="7467600" cy="719624"/>
          </a:xfrm>
          <a:solidFill>
            <a:schemeClr val="tx2">
              <a:lumMod val="50000"/>
            </a:schemeClr>
          </a:solidFill>
        </p:spPr>
        <p:txBody>
          <a:bodyPr>
            <a:normAutofit/>
          </a:bodyPr>
          <a:lstStyle/>
          <a:p>
            <a:endParaRPr lang="en-US" dirty="0"/>
          </a:p>
          <a:p>
            <a:r>
              <a:rPr lang="en-US" dirty="0"/>
              <a:t>Key 1: Multi-partner Collaboration</a:t>
            </a:r>
          </a:p>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8830" y="2401563"/>
            <a:ext cx="3202466" cy="2796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8750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Demand Driven – 3 Key Ideas </a:t>
            </a:r>
          </a:p>
        </p:txBody>
      </p:sp>
      <p:sp>
        <p:nvSpPr>
          <p:cNvPr id="3" name="Content Placeholder 2"/>
          <p:cNvSpPr>
            <a:spLocks noGrp="1"/>
          </p:cNvSpPr>
          <p:nvPr>
            <p:ph sz="half" idx="1"/>
          </p:nvPr>
        </p:nvSpPr>
        <p:spPr/>
        <p:txBody>
          <a:bodyPr>
            <a:normAutofit/>
          </a:bodyPr>
          <a:lstStyle/>
          <a:p>
            <a:pPr marL="0" indent="0">
              <a:buNone/>
            </a:pPr>
            <a:r>
              <a:rPr lang="en-US" dirty="0"/>
              <a:t>2) From the “workforce development is economic development” standpoint, an essential part of retaining or attracting businesses in our communities is the availability of a skilled workforce</a:t>
            </a:r>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8583386" y="6527389"/>
            <a:ext cx="700635" cy="2458501"/>
          </a:xfrm>
        </p:spPr>
        <p:txBody>
          <a:bodyPr>
            <a:normAutofit/>
          </a:bodyPr>
          <a:lstStyle/>
          <a:p>
            <a:pPr marL="0" indent="0">
              <a:buNone/>
            </a:pPr>
            <a:endParaRPr lang="en-US" dirty="0"/>
          </a:p>
          <a:p>
            <a:endParaRPr lang="en-US" dirty="0"/>
          </a:p>
        </p:txBody>
      </p:sp>
      <p:sp>
        <p:nvSpPr>
          <p:cNvPr id="6" name="Text Placeholder 5"/>
          <p:cNvSpPr>
            <a:spLocks noGrp="1"/>
          </p:cNvSpPr>
          <p:nvPr>
            <p:ph type="body" sz="quarter" idx="3"/>
          </p:nvPr>
        </p:nvSpPr>
        <p:spPr>
          <a:xfrm>
            <a:off x="457200" y="1085850"/>
            <a:ext cx="7467600" cy="719624"/>
          </a:xfrm>
          <a:solidFill>
            <a:schemeClr val="tx2">
              <a:lumMod val="50000"/>
            </a:schemeClr>
          </a:solidFill>
        </p:spPr>
        <p:txBody>
          <a:bodyPr>
            <a:normAutofit/>
          </a:bodyPr>
          <a:lstStyle/>
          <a:p>
            <a:endParaRPr lang="en-US" dirty="0"/>
          </a:p>
          <a:p>
            <a:r>
              <a:rPr lang="en-US" dirty="0"/>
              <a:t>Key 2: Skilled Workforce</a:t>
            </a:r>
          </a:p>
          <a:p>
            <a:endParaRPr lang="en-US" dirty="0"/>
          </a:p>
        </p:txBody>
      </p:sp>
      <p:pic>
        <p:nvPicPr>
          <p:cNvPr id="2052" name="Picture 4" descr="Image result for skilled workforce black and wh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5230" y="2227568"/>
            <a:ext cx="3557931" cy="237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422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Demand Driven – 3 Key Ideas </a:t>
            </a:r>
          </a:p>
        </p:txBody>
      </p:sp>
      <p:sp>
        <p:nvSpPr>
          <p:cNvPr id="3" name="Content Placeholder 2"/>
          <p:cNvSpPr>
            <a:spLocks noGrp="1"/>
          </p:cNvSpPr>
          <p:nvPr>
            <p:ph sz="half" idx="1"/>
          </p:nvPr>
        </p:nvSpPr>
        <p:spPr/>
        <p:txBody>
          <a:bodyPr>
            <a:normAutofit lnSpcReduction="10000"/>
          </a:bodyPr>
          <a:lstStyle/>
          <a:p>
            <a:pPr marL="0" indent="0">
              <a:buNone/>
            </a:pPr>
            <a:r>
              <a:rPr lang="en-US" dirty="0"/>
              <a:t>3) Workforce development programming should be closely intertwined with education and training systems, and, based upon the needs expressed by employers, be poised to prepare their customers to serve as strong candidate matches for open positions that also have good opportunity for growth</a:t>
            </a:r>
          </a:p>
          <a:p>
            <a:pPr marL="0" indent="0">
              <a:buNone/>
            </a:pPr>
            <a:endParaRPr lang="en-US" dirty="0"/>
          </a:p>
          <a:p>
            <a:pPr marL="0" indent="0">
              <a:buNone/>
            </a:pPr>
            <a:endParaRPr lang="en-US" dirty="0"/>
          </a:p>
        </p:txBody>
      </p:sp>
      <p:sp>
        <p:nvSpPr>
          <p:cNvPr id="4" name="Content Placeholder 3"/>
          <p:cNvSpPr>
            <a:spLocks noGrp="1"/>
          </p:cNvSpPr>
          <p:nvPr>
            <p:ph sz="half" idx="2"/>
          </p:nvPr>
        </p:nvSpPr>
        <p:spPr>
          <a:xfrm>
            <a:off x="8583386" y="6527389"/>
            <a:ext cx="700635" cy="2458501"/>
          </a:xfrm>
        </p:spPr>
        <p:txBody>
          <a:bodyPr>
            <a:normAutofit/>
          </a:bodyPr>
          <a:lstStyle/>
          <a:p>
            <a:pPr marL="0" indent="0">
              <a:buNone/>
            </a:pPr>
            <a:endParaRPr lang="en-US" dirty="0"/>
          </a:p>
          <a:p>
            <a:endParaRPr lang="en-US" dirty="0"/>
          </a:p>
        </p:txBody>
      </p:sp>
      <p:sp>
        <p:nvSpPr>
          <p:cNvPr id="6" name="Text Placeholder 5"/>
          <p:cNvSpPr>
            <a:spLocks noGrp="1"/>
          </p:cNvSpPr>
          <p:nvPr>
            <p:ph type="body" sz="quarter" idx="3"/>
          </p:nvPr>
        </p:nvSpPr>
        <p:spPr>
          <a:xfrm>
            <a:off x="457200" y="1085850"/>
            <a:ext cx="7467600" cy="719624"/>
          </a:xfrm>
          <a:solidFill>
            <a:schemeClr val="tx2">
              <a:lumMod val="50000"/>
            </a:schemeClr>
          </a:solidFill>
        </p:spPr>
        <p:txBody>
          <a:bodyPr>
            <a:normAutofit/>
          </a:bodyPr>
          <a:lstStyle/>
          <a:p>
            <a:endParaRPr lang="en-US" dirty="0"/>
          </a:p>
          <a:p>
            <a:r>
              <a:rPr lang="en-US" dirty="0"/>
              <a:t>Key 3: Workforce Development</a:t>
            </a:r>
          </a:p>
          <a:p>
            <a:endParaRPr lang="en-US" dirty="0"/>
          </a:p>
        </p:txBody>
      </p:sp>
      <p:pic>
        <p:nvPicPr>
          <p:cNvPr id="7" name="Content Placeholder 16"/>
          <p:cNvPicPr>
            <a:picLocks noChangeAspect="1"/>
          </p:cNvPicPr>
          <p:nvPr/>
        </p:nvPicPr>
        <p:blipFill>
          <a:blip r:embed="rId3"/>
          <a:stretch>
            <a:fillRect/>
          </a:stretch>
        </p:blipFill>
        <p:spPr>
          <a:xfrm>
            <a:off x="4737894" y="2354678"/>
            <a:ext cx="2929467" cy="2929467"/>
          </a:xfrm>
          <a:prstGeom prst="rect">
            <a:avLst/>
          </a:prstGeom>
        </p:spPr>
      </p:pic>
    </p:spTree>
    <p:extLst>
      <p:ext uri="{BB962C8B-B14F-4D97-AF65-F5344CB8AC3E}">
        <p14:creationId xmlns:p14="http://schemas.microsoft.com/office/powerpoint/2010/main" val="134514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Driven – 6 Quick Tips</a:t>
            </a:r>
          </a:p>
        </p:txBody>
      </p:sp>
      <p:sp>
        <p:nvSpPr>
          <p:cNvPr id="3" name="Content Placeholder 2"/>
          <p:cNvSpPr>
            <a:spLocks noGrp="1"/>
          </p:cNvSpPr>
          <p:nvPr>
            <p:ph idx="1"/>
          </p:nvPr>
        </p:nvSpPr>
        <p:spPr/>
        <p:txBody>
          <a:bodyPr/>
          <a:lstStyle/>
          <a:p>
            <a:pPr marL="514350" indent="-514350">
              <a:buAutoNum type="arabicParenR"/>
            </a:pPr>
            <a:r>
              <a:rPr lang="en-US" dirty="0"/>
              <a:t>Establish a single point of contact</a:t>
            </a:r>
          </a:p>
          <a:p>
            <a:pPr marL="514350" indent="-514350">
              <a:buAutoNum type="arabicParenR" startAt="2"/>
            </a:pPr>
            <a:r>
              <a:rPr lang="en-US" dirty="0"/>
              <a:t>Understand the industry</a:t>
            </a:r>
          </a:p>
          <a:p>
            <a:pPr marL="514350" indent="-514350">
              <a:buAutoNum type="arabicParenR" startAt="2"/>
            </a:pPr>
            <a:r>
              <a:rPr lang="en-US" dirty="0"/>
              <a:t>Use business language</a:t>
            </a:r>
          </a:p>
          <a:p>
            <a:pPr marL="514350" indent="-514350">
              <a:buAutoNum type="arabicParenR" startAt="2"/>
            </a:pPr>
            <a:r>
              <a:rPr lang="en-US" dirty="0"/>
              <a:t>Be well-versed in the programs and services of your partners</a:t>
            </a:r>
          </a:p>
          <a:p>
            <a:pPr marL="514350" indent="-514350">
              <a:buAutoNum type="arabicParenR" startAt="2"/>
            </a:pPr>
            <a:r>
              <a:rPr lang="en-US" dirty="0"/>
              <a:t>Serve as a trusted resource and maintain excellent follow-up</a:t>
            </a:r>
          </a:p>
          <a:p>
            <a:pPr marL="514350" indent="-514350">
              <a:buAutoNum type="arabicParenR" startAt="2"/>
            </a:pPr>
            <a:r>
              <a:rPr lang="en-US" dirty="0"/>
              <a:t>Share your resources judiciously (PWE)</a:t>
            </a:r>
          </a:p>
        </p:txBody>
      </p:sp>
    </p:spTree>
    <p:extLst>
      <p:ext uri="{BB962C8B-B14F-4D97-AF65-F5344CB8AC3E}">
        <p14:creationId xmlns:p14="http://schemas.microsoft.com/office/powerpoint/2010/main" val="3821134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Dual Customer Approach</a:t>
            </a:r>
          </a:p>
        </p:txBody>
      </p:sp>
      <p:sp>
        <p:nvSpPr>
          <p:cNvPr id="3" name="Content Placeholder 2"/>
          <p:cNvSpPr>
            <a:spLocks noGrp="1"/>
          </p:cNvSpPr>
          <p:nvPr>
            <p:ph sz="half" idx="1"/>
          </p:nvPr>
        </p:nvSpPr>
        <p:spPr/>
        <p:txBody>
          <a:bodyPr>
            <a:normAutofit/>
          </a:bodyPr>
          <a:lstStyle/>
          <a:p>
            <a:pPr marL="0" indent="0">
              <a:buNone/>
            </a:pPr>
            <a:endParaRPr lang="en-US" dirty="0"/>
          </a:p>
          <a:p>
            <a:pPr marL="0" indent="0">
              <a:buNone/>
            </a:pPr>
            <a:endParaRPr lang="en-US" dirty="0"/>
          </a:p>
          <a:p>
            <a:pPr marL="0" indent="0">
              <a:buNone/>
            </a:pPr>
            <a:r>
              <a:rPr lang="en-US" dirty="0"/>
              <a:t>The “Dual Customer Approach” addresses the needs of two customers simultaneously: employers and jobseekers.</a:t>
            </a:r>
          </a:p>
        </p:txBody>
      </p:sp>
      <p:sp>
        <p:nvSpPr>
          <p:cNvPr id="6" name="Text Placeholder 5"/>
          <p:cNvSpPr>
            <a:spLocks noGrp="1"/>
          </p:cNvSpPr>
          <p:nvPr>
            <p:ph type="body" sz="quarter" idx="3"/>
          </p:nvPr>
        </p:nvSpPr>
        <p:spPr>
          <a:xfrm>
            <a:off x="457200" y="1085850"/>
            <a:ext cx="7467600" cy="719624"/>
          </a:xfrm>
          <a:solidFill>
            <a:schemeClr val="tx2">
              <a:lumMod val="50000"/>
            </a:schemeClr>
          </a:solidFill>
        </p:spPr>
        <p:txBody>
          <a:bodyPr>
            <a:normAutofit lnSpcReduction="10000"/>
          </a:bodyPr>
          <a:lstStyle/>
          <a:p>
            <a:endParaRPr lang="en-US" dirty="0"/>
          </a:p>
          <a:p>
            <a:r>
              <a:rPr lang="en-US" sz="2400" dirty="0"/>
              <a:t>Definition</a:t>
            </a:r>
          </a:p>
          <a:p>
            <a:endParaRPr lang="en-US" dirty="0"/>
          </a:p>
        </p:txBody>
      </p:sp>
      <p:pic>
        <p:nvPicPr>
          <p:cNvPr id="2050" name="Picture 2" descr="Image result for handshake"/>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95284" y="2874434"/>
            <a:ext cx="3035523" cy="166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980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3598" y="644940"/>
            <a:ext cx="6333069" cy="5632311"/>
          </a:xfrm>
          <a:prstGeom prst="rect">
            <a:avLst/>
          </a:prstGeom>
        </p:spPr>
        <p:txBody>
          <a:bodyPr wrap="square">
            <a:spAutoFit/>
          </a:bodyPr>
          <a:lstStyle/>
          <a:p>
            <a:endParaRPr lang="en-US" sz="2400" dirty="0"/>
          </a:p>
          <a:p>
            <a:r>
              <a:rPr lang="en-US" sz="2400" dirty="0"/>
              <a:t>“Perhaps the most fundamental attribute of workforce intermediaries in contrast to traditional job training and placement organizations is that they deliberately address the needs of two customers simultaneously: employers and jobseekers. The ability to serve both sides of the labor market depends in part on an organization’s structure, and it is also a matter of its culture. Intermediaries that respond to both employer and worker needs, and are valuable to both, are organized to meet these goals.”</a:t>
            </a:r>
          </a:p>
          <a:p>
            <a:endParaRPr lang="en-US" sz="2400" dirty="0"/>
          </a:p>
          <a:p>
            <a:r>
              <a:rPr lang="en-US" sz="1050" dirty="0"/>
              <a:t>Jobs For the Future, “Expanding the Mission,” 2010</a:t>
            </a:r>
          </a:p>
        </p:txBody>
      </p:sp>
    </p:spTree>
    <p:extLst>
      <p:ext uri="{BB962C8B-B14F-4D97-AF65-F5344CB8AC3E}">
        <p14:creationId xmlns:p14="http://schemas.microsoft.com/office/powerpoint/2010/main" val="3445505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Dual Customer Approach – 3 Key Ideas</a:t>
            </a:r>
          </a:p>
        </p:txBody>
      </p:sp>
      <p:sp>
        <p:nvSpPr>
          <p:cNvPr id="3" name="Content Placeholder 2"/>
          <p:cNvSpPr>
            <a:spLocks noGrp="1"/>
          </p:cNvSpPr>
          <p:nvPr>
            <p:ph idx="1"/>
          </p:nvPr>
        </p:nvSpPr>
        <p:spPr/>
        <p:txBody>
          <a:bodyPr>
            <a:normAutofit lnSpcReduction="10000"/>
          </a:bodyPr>
          <a:lstStyle/>
          <a:p>
            <a:pPr marL="0" indent="0">
              <a:buNone/>
            </a:pPr>
            <a:r>
              <a:rPr lang="en-US" dirty="0"/>
              <a:t>1) The job seeker must be prepared for 	the local labor market</a:t>
            </a:r>
          </a:p>
          <a:p>
            <a:pPr marL="0" indent="0">
              <a:buNone/>
            </a:pPr>
            <a:endParaRPr lang="en-US" dirty="0"/>
          </a:p>
          <a:p>
            <a:pPr marL="0" indent="0">
              <a:buNone/>
            </a:pPr>
            <a:r>
              <a:rPr lang="en-US" dirty="0"/>
              <a:t>2) To prepare that job seeker to meet 	customer demand, grantees should 	understand what sectors, industries 	and jobs make up the local labor 	market, and they must engage in 	research and relationship building 	with those businesses and industries </a:t>
            </a:r>
          </a:p>
        </p:txBody>
      </p:sp>
    </p:spTree>
    <p:extLst>
      <p:ext uri="{BB962C8B-B14F-4D97-AF65-F5344CB8AC3E}">
        <p14:creationId xmlns:p14="http://schemas.microsoft.com/office/powerpoint/2010/main" val="3214807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US" dirty="0"/>
              <a:t>H-1B Ready to Work</a:t>
            </a:r>
          </a:p>
        </p:txBody>
      </p:sp>
      <p:sp>
        <p:nvSpPr>
          <p:cNvPr id="3" name="Subtitle 2"/>
          <p:cNvSpPr>
            <a:spLocks noGrp="1"/>
          </p:cNvSpPr>
          <p:nvPr>
            <p:ph type="subTitle" idx="1"/>
          </p:nvPr>
        </p:nvSpPr>
        <p:spPr>
          <a:xfrm>
            <a:off x="452784" y="2977366"/>
            <a:ext cx="5438350" cy="1759526"/>
          </a:xfrm>
        </p:spPr>
        <p:txBody>
          <a:bodyPr>
            <a:normAutofit fontScale="92500" lnSpcReduction="20000"/>
          </a:bodyPr>
          <a:lstStyle/>
          <a:p>
            <a:r>
              <a:rPr lang="en-US" dirty="0"/>
              <a:t>Promoting Paid work Experience (</a:t>
            </a:r>
            <a:r>
              <a:rPr lang="en-US" dirty="0" err="1"/>
              <a:t>pWE</a:t>
            </a:r>
            <a:r>
              <a:rPr lang="en-US" dirty="0"/>
              <a:t>) to employers using benefit-driven recruitment strategies</a:t>
            </a:r>
          </a:p>
        </p:txBody>
      </p:sp>
      <p:sp>
        <p:nvSpPr>
          <p:cNvPr id="6" name="Text Placeholder 5"/>
          <p:cNvSpPr>
            <a:spLocks noGrp="1"/>
          </p:cNvSpPr>
          <p:nvPr>
            <p:ph type="body" sz="half" idx="12"/>
          </p:nvPr>
        </p:nvSpPr>
        <p:spPr/>
        <p:txBody>
          <a:bodyPr/>
          <a:lstStyle/>
          <a:p>
            <a:r>
              <a:rPr lang="en-US"/>
              <a:t>H-1 B Ready to Work Grants</a:t>
            </a:r>
            <a:endParaRPr lang="en-US" dirty="0"/>
          </a:p>
        </p:txBody>
      </p:sp>
    </p:spTree>
    <p:extLst>
      <p:ext uri="{BB962C8B-B14F-4D97-AF65-F5344CB8AC3E}">
        <p14:creationId xmlns:p14="http://schemas.microsoft.com/office/powerpoint/2010/main" val="702442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0" y="1281009"/>
            <a:ext cx="3822700" cy="4525963"/>
          </a:xfrm>
        </p:spPr>
        <p:txBody>
          <a:bodyPr/>
          <a:lstStyle/>
          <a:p>
            <a:pPr marL="0" indent="0">
              <a:buNone/>
            </a:pPr>
            <a:r>
              <a:rPr lang="en-US" dirty="0"/>
              <a:t>3) Seek to understand the   hiring needs of your business customers, and do that through direct contact with those businesses– build a vocabulary that conveys to both jobseekers and customers the types of job skills, experience, training, and qualifications required for mutual success</a:t>
            </a:r>
          </a:p>
        </p:txBody>
      </p:sp>
      <p:pic>
        <p:nvPicPr>
          <p:cNvPr id="3074" name="Picture 2" descr="Image result for succes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81033" y="1961342"/>
            <a:ext cx="2874434" cy="316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875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Customer – 3 Quick Tips</a:t>
            </a:r>
          </a:p>
        </p:txBody>
      </p:sp>
      <p:sp>
        <p:nvSpPr>
          <p:cNvPr id="3" name="Content Placeholder 2"/>
          <p:cNvSpPr>
            <a:spLocks noGrp="1"/>
          </p:cNvSpPr>
          <p:nvPr>
            <p:ph idx="1"/>
          </p:nvPr>
        </p:nvSpPr>
        <p:spPr/>
        <p:txBody>
          <a:bodyPr>
            <a:normAutofit fontScale="92500"/>
          </a:bodyPr>
          <a:lstStyle/>
          <a:p>
            <a:pPr marL="0" indent="0">
              <a:buNone/>
            </a:pPr>
            <a:r>
              <a:rPr lang="en-US" dirty="0"/>
              <a:t>Practice these three sales-related fundamentals:</a:t>
            </a:r>
          </a:p>
          <a:p>
            <a:pPr marL="0" indent="0">
              <a:buNone/>
            </a:pPr>
            <a:endParaRPr lang="en-US" dirty="0"/>
          </a:p>
          <a:p>
            <a:pPr marL="514350" indent="-514350">
              <a:buAutoNum type="arabicParenR"/>
            </a:pPr>
            <a:r>
              <a:rPr lang="en-US" b="1" dirty="0"/>
              <a:t>Sincerity</a:t>
            </a:r>
            <a:r>
              <a:rPr lang="en-US" dirty="0"/>
              <a:t> (listen without an agenda)</a:t>
            </a:r>
          </a:p>
          <a:p>
            <a:pPr marL="514350" indent="-514350">
              <a:buAutoNum type="arabicParenR"/>
            </a:pPr>
            <a:r>
              <a:rPr lang="en-US" b="1" dirty="0"/>
              <a:t>Ethics</a:t>
            </a:r>
            <a:r>
              <a:rPr lang="en-US" dirty="0"/>
              <a:t> (don’t push programs, services, or training on either customer)</a:t>
            </a:r>
          </a:p>
          <a:p>
            <a:pPr marL="514350" indent="-514350">
              <a:buAutoNum type="arabicParenR"/>
            </a:pPr>
            <a:r>
              <a:rPr lang="en-US" b="1" dirty="0"/>
              <a:t>Asking</a:t>
            </a:r>
            <a:r>
              <a:rPr lang="en-US" dirty="0"/>
              <a:t> (serve customers by asking questions that will help them to refine how you can truly meet hiring needs)</a:t>
            </a:r>
          </a:p>
          <a:p>
            <a:pPr marL="0" indent="0">
              <a:buNone/>
            </a:pPr>
            <a:r>
              <a:rPr lang="en-US" sz="1100" dirty="0"/>
              <a:t>*adapted from NCDA curriculum</a:t>
            </a:r>
          </a:p>
        </p:txBody>
      </p:sp>
    </p:spTree>
    <p:extLst>
      <p:ext uri="{BB962C8B-B14F-4D97-AF65-F5344CB8AC3E}">
        <p14:creationId xmlns:p14="http://schemas.microsoft.com/office/powerpoint/2010/main" val="3538272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813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the Basics	</a:t>
            </a:r>
          </a:p>
        </p:txBody>
      </p:sp>
      <p:sp>
        <p:nvSpPr>
          <p:cNvPr id="4" name="Text Placeholder 3"/>
          <p:cNvSpPr>
            <a:spLocks noGrp="1"/>
          </p:cNvSpPr>
          <p:nvPr>
            <p:ph type="body" idx="1"/>
          </p:nvPr>
        </p:nvSpPr>
        <p:spPr>
          <a:xfrm>
            <a:off x="418885" y="3536723"/>
            <a:ext cx="5240509" cy="1919697"/>
          </a:xfrm>
        </p:spPr>
        <p:txBody>
          <a:bodyPr/>
          <a:lstStyle/>
          <a:p>
            <a:endParaRPr lang="en-US" dirty="0"/>
          </a:p>
          <a:p>
            <a:r>
              <a:rPr lang="en-US" b="1" dirty="0"/>
              <a:t>Framing Paid Work Experience from the Demand Driven and Dual Customer perspective</a:t>
            </a:r>
          </a:p>
        </p:txBody>
      </p:sp>
      <p:pic>
        <p:nvPicPr>
          <p:cNvPr id="13" name="Picture Placeholder 12"/>
          <p:cNvPicPr>
            <a:picLocks noGrp="1" noChangeAspect="1"/>
          </p:cNvPicPr>
          <p:nvPr>
            <p:ph type="pic" idx="4294967295"/>
          </p:nvPr>
        </p:nvPicPr>
        <p:blipFill>
          <a:blip r:embed="rId3"/>
          <a:srcRect/>
          <a:stretch>
            <a:fillRect/>
          </a:stretch>
        </p:blipFill>
        <p:spPr>
          <a:xfrm>
            <a:off x="1154242" y="312972"/>
            <a:ext cx="2833141" cy="2124856"/>
          </a:xfrm>
          <a:prstGeom prst="rect">
            <a:avLst/>
          </a:prstGeom>
        </p:spPr>
      </p:pic>
    </p:spTree>
    <p:extLst>
      <p:ext uri="{BB962C8B-B14F-4D97-AF65-F5344CB8AC3E}">
        <p14:creationId xmlns:p14="http://schemas.microsoft.com/office/powerpoint/2010/main" val="11224966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Framing PWE for Business Outreach</a:t>
            </a:r>
          </a:p>
        </p:txBody>
      </p:sp>
      <p:sp>
        <p:nvSpPr>
          <p:cNvPr id="3" name="Content Placeholder 2"/>
          <p:cNvSpPr>
            <a:spLocks noGrp="1"/>
          </p:cNvSpPr>
          <p:nvPr>
            <p:ph sz="half" idx="1"/>
          </p:nvPr>
        </p:nvSpPr>
        <p:spPr/>
        <p:txBody>
          <a:bodyPr/>
          <a:lstStyle/>
          <a:p>
            <a:r>
              <a:rPr lang="en-US" dirty="0">
                <a:effectLst>
                  <a:outerShdw blurRad="50800" dist="38100" dir="8100000" algn="tr" rotWithShape="0">
                    <a:prstClr val="black">
                      <a:alpha val="40000"/>
                    </a:prstClr>
                  </a:outerShdw>
                </a:effectLst>
              </a:rPr>
              <a:t>Employers are primarily interested in meeting their bottom line!</a:t>
            </a:r>
          </a:p>
          <a:p>
            <a:endParaRPr lang="en-US" dirty="0">
              <a:effectLst>
                <a:outerShdw blurRad="50800" dist="38100" dir="8100000" algn="tr" rotWithShape="0">
                  <a:prstClr val="black">
                    <a:alpha val="40000"/>
                  </a:prstClr>
                </a:outerShdw>
              </a:effectLst>
            </a:endParaRPr>
          </a:p>
          <a:p>
            <a:endParaRPr lang="en-US" dirty="0">
              <a:effectLst>
                <a:outerShdw blurRad="50800" dist="38100" dir="8100000" algn="tr" rotWithShape="0">
                  <a:prstClr val="black">
                    <a:alpha val="40000"/>
                  </a:prstClr>
                </a:outerShdw>
              </a:effectLst>
            </a:endParaRPr>
          </a:p>
          <a:p>
            <a:endParaRPr lang="en-US" dirty="0">
              <a:effectLst>
                <a:outerShdw blurRad="50800" dist="38100" dir="8100000" algn="tr" rotWithShape="0">
                  <a:prstClr val="black">
                    <a:alpha val="40000"/>
                  </a:prstClr>
                </a:outerShdw>
              </a:effectLst>
            </a:endParaRPr>
          </a:p>
          <a:p>
            <a:pPr lvl="1"/>
            <a:r>
              <a:rPr lang="en-US" dirty="0">
                <a:effectLst>
                  <a:outerShdw blurRad="50800" dist="38100" dir="8100000" algn="tr" rotWithShape="0">
                    <a:prstClr val="black">
                      <a:alpha val="40000"/>
                    </a:prstClr>
                  </a:outerShdw>
                </a:effectLst>
              </a:rPr>
              <a:t>Fill open positions</a:t>
            </a:r>
          </a:p>
          <a:p>
            <a:pPr lvl="1"/>
            <a:r>
              <a:rPr lang="en-US" dirty="0">
                <a:effectLst>
                  <a:outerShdw blurRad="50800" dist="38100" dir="8100000" algn="tr" rotWithShape="0">
                    <a:prstClr val="black">
                      <a:alpha val="40000"/>
                    </a:prstClr>
                  </a:outerShdw>
                </a:effectLst>
              </a:rPr>
              <a:t>Enhance talent pipeline</a:t>
            </a:r>
          </a:p>
          <a:p>
            <a:pPr lvl="1"/>
            <a:r>
              <a:rPr lang="en-US" dirty="0">
                <a:effectLst>
                  <a:outerShdw blurRad="50800" dist="38100" dir="8100000" algn="tr" rotWithShape="0">
                    <a:prstClr val="black">
                      <a:alpha val="40000"/>
                    </a:prstClr>
                  </a:outerShdw>
                </a:effectLst>
              </a:rPr>
              <a:t>Onboard effectively</a:t>
            </a:r>
          </a:p>
          <a:p>
            <a:pPr lvl="1"/>
            <a:r>
              <a:rPr lang="en-US" dirty="0">
                <a:effectLst>
                  <a:outerShdw blurRad="50800" dist="38100" dir="8100000" algn="tr" rotWithShape="0">
                    <a:prstClr val="black">
                      <a:alpha val="40000"/>
                    </a:prstClr>
                  </a:outerShdw>
                </a:effectLst>
              </a:rPr>
              <a:t>Improve retention </a:t>
            </a:r>
            <a:endParaRPr lang="en-US" dirty="0"/>
          </a:p>
        </p:txBody>
      </p:sp>
      <p:sp>
        <p:nvSpPr>
          <p:cNvPr id="4" name="Content Placeholder 3"/>
          <p:cNvSpPr>
            <a:spLocks noGrp="1"/>
          </p:cNvSpPr>
          <p:nvPr>
            <p:ph sz="half" idx="2"/>
          </p:nvPr>
        </p:nvSpPr>
        <p:spPr/>
        <p:txBody>
          <a:bodyPr/>
          <a:lstStyle/>
          <a:p>
            <a:r>
              <a:rPr lang="en-US" dirty="0">
                <a:effectLst>
                  <a:outerShdw blurRad="50800" dist="38100" dir="2700000" algn="tl" rotWithShape="0">
                    <a:prstClr val="black">
                      <a:alpha val="40000"/>
                    </a:prstClr>
                  </a:outerShdw>
                </a:effectLst>
              </a:rPr>
              <a:t>Your role is to clearly convey to them how you can help them to do just that.</a:t>
            </a:r>
          </a:p>
          <a:p>
            <a:endParaRPr lang="en-US" dirty="0">
              <a:effectLst>
                <a:outerShdw blurRad="50800" dist="38100" dir="2700000" algn="tl" rotWithShape="0">
                  <a:prstClr val="black">
                    <a:alpha val="40000"/>
                  </a:prstClr>
                </a:outerShdw>
              </a:effectLst>
            </a:endParaRPr>
          </a:p>
          <a:p>
            <a:pPr lvl="1"/>
            <a:r>
              <a:rPr lang="en-US" dirty="0">
                <a:effectLst>
                  <a:outerShdw blurRad="50800" dist="38100" dir="2700000" algn="tl" rotWithShape="0">
                    <a:prstClr val="black">
                      <a:alpha val="40000"/>
                    </a:prstClr>
                  </a:outerShdw>
                </a:effectLst>
              </a:rPr>
              <a:t>Provide HR prepared candidates</a:t>
            </a:r>
          </a:p>
          <a:p>
            <a:pPr lvl="1"/>
            <a:r>
              <a:rPr lang="en-US" dirty="0">
                <a:effectLst>
                  <a:outerShdw blurRad="50800" dist="38100" dir="2700000" algn="tl" rotWithShape="0">
                    <a:prstClr val="black">
                      <a:alpha val="40000"/>
                    </a:prstClr>
                  </a:outerShdw>
                </a:effectLst>
              </a:rPr>
              <a:t>Introduce new labor pool into pipeline</a:t>
            </a:r>
          </a:p>
          <a:p>
            <a:pPr lvl="1"/>
            <a:r>
              <a:rPr lang="en-US" dirty="0">
                <a:effectLst>
                  <a:outerShdw blurRad="50800" dist="38100" dir="2700000" algn="tl" rotWithShape="0">
                    <a:prstClr val="black">
                      <a:alpha val="40000"/>
                    </a:prstClr>
                  </a:outerShdw>
                </a:effectLst>
              </a:rPr>
              <a:t>Support onboarding and retention via wraparound support</a:t>
            </a:r>
          </a:p>
          <a:p>
            <a:pPr lvl="1"/>
            <a:endParaRPr lang="en-US" dirty="0">
              <a:effectLst>
                <a:outerShdw blurRad="50800" dist="38100" dir="2700000" algn="tl" rotWithShape="0">
                  <a:prstClr val="black">
                    <a:alpha val="40000"/>
                  </a:prstClr>
                </a:outerShdw>
              </a:effectLst>
            </a:endParaRPr>
          </a:p>
          <a:p>
            <a:pPr marL="457200" lvl="1" indent="0">
              <a:buNone/>
            </a:pPr>
            <a:endParaRPr lang="en-US" dirty="0">
              <a:effectLst>
                <a:outerShdw blurRad="50800" dist="38100" dir="2700000" algn="tl" rotWithShape="0">
                  <a:prstClr val="black">
                    <a:alpha val="40000"/>
                  </a:prstClr>
                </a:outerShdw>
              </a:effectLst>
            </a:endParaRPr>
          </a:p>
          <a:p>
            <a:pPr marL="457200" lvl="1" indent="0">
              <a:buNone/>
            </a:pPr>
            <a:endParaRPr lang="en-US" dirty="0">
              <a:effectLst>
                <a:outerShdw blurRad="50800" dist="38100" dir="2700000" algn="tl" rotWithShape="0">
                  <a:prstClr val="black">
                    <a:alpha val="40000"/>
                  </a:prstClr>
                </a:outerShdw>
              </a:effectLst>
            </a:endParaRPr>
          </a:p>
          <a:p>
            <a:endParaRPr lang="en-US" dirty="0"/>
          </a:p>
        </p:txBody>
      </p:sp>
    </p:spTree>
    <p:extLst>
      <p:ext uri="{BB962C8B-B14F-4D97-AF65-F5344CB8AC3E}">
        <p14:creationId xmlns:p14="http://schemas.microsoft.com/office/powerpoint/2010/main" val="544737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Friendly Language</a:t>
            </a:r>
          </a:p>
        </p:txBody>
      </p:sp>
      <p:sp>
        <p:nvSpPr>
          <p:cNvPr id="3" name="Content Placeholder 2"/>
          <p:cNvSpPr>
            <a:spLocks noGrp="1"/>
          </p:cNvSpPr>
          <p:nvPr>
            <p:ph sz="half" idx="1"/>
          </p:nvPr>
        </p:nvSpPr>
        <p:spPr/>
        <p:txBody>
          <a:bodyPr/>
          <a:lstStyle/>
          <a:p>
            <a:pPr>
              <a:buFont typeface="Arial" panose="020B0604020202020204" pitchFamily="34" charset="0"/>
              <a:buChar char="•"/>
            </a:pPr>
            <a:r>
              <a:rPr lang="en-US" dirty="0"/>
              <a:t>Acronyms</a:t>
            </a:r>
          </a:p>
          <a:p>
            <a:pPr>
              <a:buFont typeface="Arial" panose="020B0604020202020204" pitchFamily="34" charset="0"/>
              <a:buChar char="•"/>
            </a:pPr>
            <a:r>
              <a:rPr lang="en-US" dirty="0"/>
              <a:t>Industry-specific terminology </a:t>
            </a:r>
          </a:p>
          <a:p>
            <a:pPr>
              <a:buFont typeface="Arial" panose="020B0604020202020204" pitchFamily="34" charset="0"/>
              <a:buChar char="•"/>
            </a:pPr>
            <a:r>
              <a:rPr lang="en-US" dirty="0"/>
              <a:t>Program-centric language</a:t>
            </a:r>
          </a:p>
          <a:p>
            <a:pPr>
              <a:buFont typeface="Arial" panose="020B0604020202020204" pitchFamily="34" charset="0"/>
              <a:buChar char="•"/>
            </a:pPr>
            <a:r>
              <a:rPr lang="en-US" dirty="0"/>
              <a:t>Rule and/or eligibility-focused</a:t>
            </a:r>
          </a:p>
          <a:p>
            <a:pPr>
              <a:buFont typeface="Arial" panose="020B0604020202020204" pitchFamily="34" charset="0"/>
              <a:buChar char="•"/>
            </a:pPr>
            <a:r>
              <a:rPr lang="en-US" dirty="0"/>
              <a:t>Negative script – what we can’t do</a:t>
            </a:r>
          </a:p>
          <a:p>
            <a:pPr marL="0" indent="0">
              <a:buNone/>
            </a:pPr>
            <a:endParaRPr lang="en-US" dirty="0"/>
          </a:p>
        </p:txBody>
      </p:sp>
      <p:sp>
        <p:nvSpPr>
          <p:cNvPr id="4" name="Content Placeholder 3"/>
          <p:cNvSpPr>
            <a:spLocks noGrp="1"/>
          </p:cNvSpPr>
          <p:nvPr>
            <p:ph sz="half" idx="2"/>
          </p:nvPr>
        </p:nvSpPr>
        <p:spPr/>
        <p:txBody>
          <a:bodyPr/>
          <a:lstStyle/>
          <a:p>
            <a:r>
              <a:rPr lang="en-US" dirty="0"/>
              <a:t>Career services jargon</a:t>
            </a:r>
          </a:p>
          <a:p>
            <a:r>
              <a:rPr lang="en-US" dirty="0"/>
              <a:t>Generalizations or descriptions of populations you serve</a:t>
            </a:r>
          </a:p>
          <a:p>
            <a:r>
              <a:rPr lang="en-US" dirty="0"/>
              <a:t>Implementing bureaucratic barriers</a:t>
            </a:r>
          </a:p>
          <a:p>
            <a:r>
              <a:rPr lang="en-US" dirty="0"/>
              <a:t>Thinking about referrals from a perspective of quotas or placement goals</a:t>
            </a:r>
          </a:p>
        </p:txBody>
      </p:sp>
      <p:sp>
        <p:nvSpPr>
          <p:cNvPr id="5" name="Text Placeholder 4"/>
          <p:cNvSpPr>
            <a:spLocks noGrp="1"/>
          </p:cNvSpPr>
          <p:nvPr>
            <p:ph type="body" idx="10"/>
          </p:nvPr>
        </p:nvSpPr>
        <p:spPr/>
        <p:txBody>
          <a:bodyPr/>
          <a:lstStyle/>
          <a:p>
            <a:r>
              <a:rPr lang="en-US" dirty="0"/>
              <a:t>“Workforce Development Speak”</a:t>
            </a:r>
          </a:p>
        </p:txBody>
      </p:sp>
      <p:sp>
        <p:nvSpPr>
          <p:cNvPr id="6" name="Text Placeholder 5"/>
          <p:cNvSpPr>
            <a:spLocks noGrp="1"/>
          </p:cNvSpPr>
          <p:nvPr>
            <p:ph type="body" sz="quarter" idx="3"/>
          </p:nvPr>
        </p:nvSpPr>
        <p:spPr/>
        <p:txBody>
          <a:bodyPr/>
          <a:lstStyle/>
          <a:p>
            <a:r>
              <a:rPr lang="en-US" dirty="0"/>
              <a:t>Try to avoid</a:t>
            </a:r>
          </a:p>
        </p:txBody>
      </p:sp>
    </p:spTree>
    <p:extLst>
      <p:ext uri="{BB962C8B-B14F-4D97-AF65-F5344CB8AC3E}">
        <p14:creationId xmlns:p14="http://schemas.microsoft.com/office/powerpoint/2010/main" val="1343078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80853"/>
            <a:ext cx="6908800" cy="1041685"/>
          </a:xfrm>
        </p:spPr>
        <p:txBody>
          <a:bodyPr>
            <a:normAutofit fontScale="90000"/>
          </a:bodyPr>
          <a:lstStyle/>
          <a:p>
            <a:r>
              <a:rPr lang="en-US" dirty="0"/>
              <a:t>POLL: How many of your are already using one or more of these outreach strategies?</a:t>
            </a:r>
          </a:p>
        </p:txBody>
      </p:sp>
      <p:sp useBgFill="1">
        <p:nvSpPr>
          <p:cNvPr id="4" name="Content Placeholder 3"/>
          <p:cNvSpPr>
            <a:spLocks noGrp="1"/>
          </p:cNvSpPr>
          <p:nvPr>
            <p:ph idx="1"/>
          </p:nvPr>
        </p:nvSpPr>
        <p:spPr/>
        <p:txBody>
          <a:bodyPr>
            <a:normAutofit/>
          </a:bodyPr>
          <a:lstStyle/>
          <a:p>
            <a:pPr>
              <a:buFont typeface="Wingdings" panose="05000000000000000000" pitchFamily="2" charset="2"/>
              <a:buChar char="q"/>
            </a:pPr>
            <a:r>
              <a:rPr lang="en-US" sz="2400" dirty="0"/>
              <a:t>Demonstrate genuine interest in what the business does </a:t>
            </a:r>
          </a:p>
          <a:p>
            <a:pPr>
              <a:buFont typeface="Wingdings" panose="05000000000000000000" pitchFamily="2" charset="2"/>
              <a:buChar char="q"/>
            </a:pPr>
            <a:r>
              <a:rPr lang="en-US" sz="2400" dirty="0"/>
              <a:t>Ask questions to enhance understanding</a:t>
            </a:r>
          </a:p>
          <a:p>
            <a:pPr>
              <a:buFont typeface="Wingdings" panose="05000000000000000000" pitchFamily="2" charset="2"/>
              <a:buChar char="q"/>
            </a:pPr>
            <a:r>
              <a:rPr lang="en-US" sz="2400" dirty="0"/>
              <a:t>Listen carefully to ascertain key employer needs</a:t>
            </a:r>
          </a:p>
          <a:p>
            <a:pPr>
              <a:buFont typeface="Wingdings" panose="05000000000000000000" pitchFamily="2" charset="2"/>
              <a:buChar char="q"/>
            </a:pPr>
            <a:r>
              <a:rPr lang="en-US" sz="2400" dirty="0"/>
              <a:t>Ensure that PWE is the right fit for the business</a:t>
            </a:r>
          </a:p>
          <a:p>
            <a:pPr>
              <a:buFont typeface="Wingdings" panose="05000000000000000000" pitchFamily="2" charset="2"/>
              <a:buChar char="q"/>
            </a:pPr>
            <a:r>
              <a:rPr lang="en-US" sz="2400" dirty="0"/>
              <a:t>Follow up and make sure that you’re providing value to the business, whether it’s via PWE or a referral to a partner!</a:t>
            </a:r>
          </a:p>
        </p:txBody>
      </p:sp>
    </p:spTree>
    <p:extLst>
      <p:ext uri="{BB962C8B-B14F-4D97-AF65-F5344CB8AC3E}">
        <p14:creationId xmlns:p14="http://schemas.microsoft.com/office/powerpoint/2010/main" val="3516282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Question</a:t>
            </a:r>
          </a:p>
        </p:txBody>
      </p:sp>
      <p:sp>
        <p:nvSpPr>
          <p:cNvPr id="7" name="Text Placeholder 6"/>
          <p:cNvSpPr>
            <a:spLocks noGrp="1"/>
          </p:cNvSpPr>
          <p:nvPr>
            <p:ph idx="1"/>
          </p:nvPr>
        </p:nvSpPr>
        <p:spPr/>
        <p:txBody>
          <a:bodyPr>
            <a:normAutofit/>
          </a:bodyPr>
          <a:lstStyle/>
          <a:p>
            <a:pPr marL="0" indent="0">
              <a:buNone/>
            </a:pPr>
            <a:r>
              <a:rPr lang="en-US" dirty="0"/>
              <a:t>Have any of you successfully “sold” PWE to an employer by clearly expressing value on the company terms?</a:t>
            </a:r>
          </a:p>
          <a:p>
            <a:pPr lvl="1">
              <a:buFont typeface="Wingdings" panose="05000000000000000000" pitchFamily="2" charset="2"/>
              <a:buChar char="q"/>
            </a:pPr>
            <a:r>
              <a:rPr lang="en-US" dirty="0"/>
              <a:t>Yes </a:t>
            </a:r>
          </a:p>
          <a:p>
            <a:pPr lvl="1">
              <a:buFont typeface="Wingdings" panose="05000000000000000000" pitchFamily="2" charset="2"/>
              <a:buChar char="q"/>
            </a:pPr>
            <a:r>
              <a:rPr lang="en-US" dirty="0"/>
              <a:t>No</a:t>
            </a:r>
          </a:p>
          <a:p>
            <a:pPr lvl="1">
              <a:buFont typeface="Wingdings" panose="05000000000000000000" pitchFamily="2" charset="2"/>
              <a:buChar char="q"/>
            </a:pPr>
            <a:r>
              <a:rPr lang="en-US" dirty="0"/>
              <a:t>I don’t know</a:t>
            </a:r>
          </a:p>
          <a:p>
            <a:endParaRPr lang="en-US" dirty="0"/>
          </a:p>
        </p:txBody>
      </p:sp>
    </p:spTree>
    <p:extLst>
      <p:ext uri="{BB962C8B-B14F-4D97-AF65-F5344CB8AC3E}">
        <p14:creationId xmlns:p14="http://schemas.microsoft.com/office/powerpoint/2010/main" val="861776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101</a:t>
            </a:r>
          </a:p>
        </p:txBody>
      </p:sp>
      <p:sp>
        <p:nvSpPr>
          <p:cNvPr id="4" name="Text Placeholder 3"/>
          <p:cNvSpPr>
            <a:spLocks noGrp="1"/>
          </p:cNvSpPr>
          <p:nvPr>
            <p:ph type="body" idx="1"/>
          </p:nvPr>
        </p:nvSpPr>
        <p:spPr/>
        <p:txBody>
          <a:bodyPr/>
          <a:lstStyle/>
          <a:p>
            <a:endParaRPr lang="en-US" dirty="0"/>
          </a:p>
          <a:p>
            <a:r>
              <a:rPr lang="en-US" b="1" dirty="0"/>
              <a:t>Framing Paid Work Experience from the Demand Driven and Dual Customer perspective</a:t>
            </a:r>
          </a:p>
        </p:txBody>
      </p:sp>
      <p:pic>
        <p:nvPicPr>
          <p:cNvPr id="5124" name="Picture 4" descr="http://staffingstream.wpengine.netdna-cdn.com/wp-content/uploads/2013/07/networking-tree.jpg"/>
          <p:cNvPicPr>
            <a:picLocks noGrp="1" noChangeAspect="1" noChangeArrowheads="1"/>
          </p:cNvPicPr>
          <p:nvPr>
            <p:ph type="pic" idx="4294967295"/>
          </p:nvPr>
        </p:nvPicPr>
        <p:blipFill>
          <a:blip r:embed="rId3">
            <a:extLst>
              <a:ext uri="{28A0092B-C50C-407E-A947-70E740481C1C}">
                <a14:useLocalDpi xmlns:a14="http://schemas.microsoft.com/office/drawing/2010/main" val="0"/>
              </a:ext>
            </a:extLst>
          </a:blip>
          <a:srcRect t="12500" b="12500"/>
          <a:stretch>
            <a:fillRect/>
          </a:stretch>
        </p:blipFill>
        <p:spPr bwMode="auto">
          <a:xfrm>
            <a:off x="1034321" y="509666"/>
            <a:ext cx="3043003" cy="2222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79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Engaging Employers– the Easy Part</a:t>
            </a:r>
          </a:p>
        </p:txBody>
      </p:sp>
      <p:sp>
        <p:nvSpPr>
          <p:cNvPr id="3" name="Content Placeholder 2"/>
          <p:cNvSpPr>
            <a:spLocks noGrp="1"/>
          </p:cNvSpPr>
          <p:nvPr>
            <p:ph idx="1"/>
          </p:nvPr>
        </p:nvSpPr>
        <p:spPr>
          <a:xfrm>
            <a:off x="795866" y="2174671"/>
            <a:ext cx="6231467" cy="3921330"/>
          </a:xfrm>
        </p:spPr>
        <p:txBody>
          <a:bodyPr>
            <a:normAutofit/>
          </a:bodyPr>
          <a:lstStyle/>
          <a:p>
            <a:r>
              <a:rPr lang="en-US" dirty="0"/>
              <a:t>Turn to Technology</a:t>
            </a:r>
          </a:p>
          <a:p>
            <a:r>
              <a:rPr lang="en-US" dirty="0"/>
              <a:t>Join Groups</a:t>
            </a:r>
          </a:p>
          <a:p>
            <a:r>
              <a:rPr lang="en-US" dirty="0"/>
              <a:t>Attend Events</a:t>
            </a:r>
          </a:p>
          <a:p>
            <a:r>
              <a:rPr lang="en-US" dirty="0"/>
              <a:t>Participate in industry-specific conferences or summits</a:t>
            </a:r>
          </a:p>
          <a:p>
            <a:endParaRPr lang="en-US" dirty="0"/>
          </a:p>
        </p:txBody>
      </p:sp>
      <p:sp>
        <p:nvSpPr>
          <p:cNvPr id="6" name="Text Placeholder 5"/>
          <p:cNvSpPr>
            <a:spLocks noGrp="1"/>
          </p:cNvSpPr>
          <p:nvPr>
            <p:ph type="body" idx="4294967295"/>
          </p:nvPr>
        </p:nvSpPr>
        <p:spPr>
          <a:xfrm>
            <a:off x="0" y="1455533"/>
            <a:ext cx="5435601" cy="719138"/>
          </a:xfrm>
        </p:spPr>
        <p:txBody>
          <a:bodyPr>
            <a:normAutofit fontScale="77500" lnSpcReduction="20000"/>
          </a:bodyPr>
          <a:lstStyle/>
          <a:p>
            <a:pPr marL="0" indent="0">
              <a:buNone/>
            </a:pPr>
            <a:r>
              <a:rPr lang="en-US" b="1" dirty="0"/>
              <a:t>	</a:t>
            </a:r>
            <a:r>
              <a:rPr lang="en-US" b="1" dirty="0">
                <a:ln>
                  <a:solidFill>
                    <a:schemeClr val="accent1">
                      <a:tint val="95000"/>
                      <a:shade val="95000"/>
                      <a:satMod val="120000"/>
                    </a:schemeClr>
                  </a:solidFill>
                </a:ln>
              </a:rPr>
              <a:t>STRATEGIES FOR NETWORKING</a:t>
            </a:r>
          </a:p>
        </p:txBody>
      </p:sp>
    </p:spTree>
    <p:extLst>
      <p:ext uri="{BB962C8B-B14F-4D97-AF65-F5344CB8AC3E}">
        <p14:creationId xmlns:p14="http://schemas.microsoft.com/office/powerpoint/2010/main" val="3669839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6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You’re in– now what?	</a:t>
            </a:r>
          </a:p>
        </p:txBody>
      </p:sp>
      <p:sp>
        <p:nvSpPr>
          <p:cNvPr id="3" name="Content Placeholder 2"/>
          <p:cNvSpPr>
            <a:spLocks noGrp="1"/>
          </p:cNvSpPr>
          <p:nvPr>
            <p:ph idx="1"/>
          </p:nvPr>
        </p:nvSpPr>
        <p:spPr/>
        <p:txBody>
          <a:bodyPr>
            <a:normAutofit/>
          </a:bodyPr>
          <a:lstStyle/>
          <a:p>
            <a:r>
              <a:rPr lang="en-US" dirty="0"/>
              <a:t>You’ve landed a meeting with an employer that’s a great fit for Paid Work Experience! </a:t>
            </a:r>
          </a:p>
          <a:p>
            <a:r>
              <a:rPr lang="en-US" dirty="0"/>
              <a:t>You work the demand driven and dual customer principles, and it looks like Paid Work Experience is a go!</a:t>
            </a:r>
          </a:p>
          <a:p>
            <a:r>
              <a:rPr lang="en-US" dirty="0"/>
              <a:t>Then, the conversation turns to implementation. . .</a:t>
            </a:r>
          </a:p>
          <a:p>
            <a:endParaRPr lang="en-US" dirty="0"/>
          </a:p>
          <a:p>
            <a:endParaRPr lang="en-US" dirty="0"/>
          </a:p>
          <a:p>
            <a:endParaRPr lang="en-US" dirty="0"/>
          </a:p>
          <a:p>
            <a:pPr marL="0" indent="0" algn="ctr">
              <a:buNone/>
            </a:pPr>
            <a:endParaRPr lang="en-US" sz="1800" dirty="0"/>
          </a:p>
        </p:txBody>
      </p:sp>
    </p:spTree>
    <p:extLst>
      <p:ext uri="{BB962C8B-B14F-4D97-AF65-F5344CB8AC3E}">
        <p14:creationId xmlns:p14="http://schemas.microsoft.com/office/powerpoint/2010/main" val="914132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Engaging Employers– the Easy Part</a:t>
            </a:r>
          </a:p>
        </p:txBody>
      </p:sp>
      <p:sp>
        <p:nvSpPr>
          <p:cNvPr id="3" name="Content Placeholder 2"/>
          <p:cNvSpPr>
            <a:spLocks noGrp="1"/>
          </p:cNvSpPr>
          <p:nvPr>
            <p:ph idx="1"/>
          </p:nvPr>
        </p:nvSpPr>
        <p:spPr>
          <a:xfrm>
            <a:off x="795866" y="2174671"/>
            <a:ext cx="6231467" cy="3921330"/>
          </a:xfrm>
        </p:spPr>
        <p:txBody>
          <a:bodyPr>
            <a:normAutofit/>
          </a:bodyPr>
          <a:lstStyle/>
          <a:p>
            <a:r>
              <a:rPr lang="en-US" dirty="0"/>
              <a:t>“What’s in it for me?”</a:t>
            </a:r>
          </a:p>
          <a:p>
            <a:r>
              <a:rPr lang="en-US" dirty="0"/>
              <a:t>Clearly communicate the solution you’re bringing to the table that aligns with previously stated need</a:t>
            </a:r>
          </a:p>
          <a:p>
            <a:r>
              <a:rPr lang="en-US" dirty="0"/>
              <a:t>Connect Employers with other businesses who have experience the benefits of PWE</a:t>
            </a:r>
          </a:p>
          <a:p>
            <a:endParaRPr lang="en-US" dirty="0"/>
          </a:p>
          <a:p>
            <a:pPr marL="0" indent="0">
              <a:buNone/>
            </a:pPr>
            <a:endParaRPr lang="en-US" dirty="0"/>
          </a:p>
          <a:p>
            <a:endParaRPr lang="en-US" dirty="0"/>
          </a:p>
        </p:txBody>
      </p:sp>
      <p:sp>
        <p:nvSpPr>
          <p:cNvPr id="6" name="Text Placeholder 5"/>
          <p:cNvSpPr>
            <a:spLocks noGrp="1"/>
          </p:cNvSpPr>
          <p:nvPr>
            <p:ph type="body" idx="4294967295"/>
          </p:nvPr>
        </p:nvSpPr>
        <p:spPr>
          <a:xfrm>
            <a:off x="0" y="1455533"/>
            <a:ext cx="6553200" cy="491800"/>
          </a:xfrm>
        </p:spPr>
        <p:txBody>
          <a:bodyPr>
            <a:normAutofit fontScale="77500" lnSpcReduction="20000"/>
          </a:bodyPr>
          <a:lstStyle/>
          <a:p>
            <a:pPr marL="0" indent="0">
              <a:buNone/>
            </a:pPr>
            <a:r>
              <a:rPr lang="en-US" b="1" dirty="0"/>
              <a:t>	</a:t>
            </a:r>
            <a:r>
              <a:rPr lang="en-US" b="1" dirty="0">
                <a:ln>
                  <a:solidFill>
                    <a:schemeClr val="accent1">
                      <a:tint val="95000"/>
                      <a:shade val="95000"/>
                      <a:satMod val="120000"/>
                    </a:schemeClr>
                  </a:solidFill>
                </a:ln>
              </a:rPr>
              <a:t>TECHNIQUES FOR CLOSING THE DEAL</a:t>
            </a:r>
          </a:p>
        </p:txBody>
      </p:sp>
    </p:spTree>
    <p:extLst>
      <p:ext uri="{BB962C8B-B14F-4D97-AF65-F5344CB8AC3E}">
        <p14:creationId xmlns:p14="http://schemas.microsoft.com/office/powerpoint/2010/main" val="4010187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stigma		</a:t>
            </a:r>
          </a:p>
        </p:txBody>
      </p:sp>
      <p:sp>
        <p:nvSpPr>
          <p:cNvPr id="4" name="Content Placeholder 3"/>
          <p:cNvSpPr>
            <a:spLocks noGrp="1"/>
          </p:cNvSpPr>
          <p:nvPr>
            <p:ph sz="half" idx="1"/>
          </p:nvPr>
        </p:nvSpPr>
        <p:spPr/>
        <p:txBody>
          <a:bodyPr/>
          <a:lstStyle/>
          <a:p>
            <a:r>
              <a:rPr lang="en-US" dirty="0"/>
              <a:t>Only for the poor and low-skilled</a:t>
            </a:r>
          </a:p>
          <a:p>
            <a:r>
              <a:rPr lang="en-US" dirty="0"/>
              <a:t>Candidates have multiple barriers to employment</a:t>
            </a:r>
          </a:p>
          <a:p>
            <a:r>
              <a:rPr lang="en-US" dirty="0"/>
              <a:t>Lazy, don’t want to work</a:t>
            </a:r>
          </a:p>
          <a:p>
            <a:r>
              <a:rPr lang="en-US" dirty="0"/>
              <a:t>Ill-equipped to enter the workforce</a:t>
            </a:r>
          </a:p>
        </p:txBody>
      </p:sp>
      <p:sp>
        <p:nvSpPr>
          <p:cNvPr id="5" name="Content Placeholder 4"/>
          <p:cNvSpPr>
            <a:spLocks noGrp="1"/>
          </p:cNvSpPr>
          <p:nvPr>
            <p:ph sz="half" idx="2"/>
          </p:nvPr>
        </p:nvSpPr>
        <p:spPr/>
        <p:txBody>
          <a:bodyPr/>
          <a:lstStyle/>
          <a:p>
            <a:r>
              <a:rPr lang="en-US" dirty="0"/>
              <a:t>Bureaucratic – Red tape!</a:t>
            </a:r>
          </a:p>
          <a:p>
            <a:r>
              <a:rPr lang="en-US" dirty="0"/>
              <a:t>Not applicable to business sector</a:t>
            </a:r>
          </a:p>
          <a:p>
            <a:r>
              <a:rPr lang="en-US" dirty="0"/>
              <a:t>Too much compliance</a:t>
            </a:r>
          </a:p>
          <a:p>
            <a:r>
              <a:rPr lang="en-US" dirty="0"/>
              <a:t>Slow-moving and difficult to navigate</a:t>
            </a:r>
          </a:p>
          <a:p>
            <a:r>
              <a:rPr lang="en-US" dirty="0"/>
              <a:t>Invasive</a:t>
            </a:r>
          </a:p>
        </p:txBody>
      </p:sp>
      <p:sp>
        <p:nvSpPr>
          <p:cNvPr id="7" name="Text Placeholder 6"/>
          <p:cNvSpPr>
            <a:spLocks noGrp="1"/>
          </p:cNvSpPr>
          <p:nvPr>
            <p:ph type="body" idx="10"/>
          </p:nvPr>
        </p:nvSpPr>
        <p:spPr/>
        <p:txBody>
          <a:bodyPr/>
          <a:lstStyle/>
          <a:p>
            <a:r>
              <a:rPr lang="en-US" dirty="0"/>
              <a:t>PWE Candidate	</a:t>
            </a:r>
          </a:p>
        </p:txBody>
      </p:sp>
      <p:sp>
        <p:nvSpPr>
          <p:cNvPr id="6" name="Text Placeholder 5"/>
          <p:cNvSpPr>
            <a:spLocks noGrp="1"/>
          </p:cNvSpPr>
          <p:nvPr>
            <p:ph type="body" sz="quarter" idx="3"/>
          </p:nvPr>
        </p:nvSpPr>
        <p:spPr/>
        <p:txBody>
          <a:bodyPr/>
          <a:lstStyle/>
          <a:p>
            <a:r>
              <a:rPr lang="en-US" dirty="0"/>
              <a:t>Government Agency</a:t>
            </a:r>
          </a:p>
        </p:txBody>
      </p:sp>
    </p:spTree>
    <p:extLst>
      <p:ext uri="{BB962C8B-B14F-4D97-AF65-F5344CB8AC3E}">
        <p14:creationId xmlns:p14="http://schemas.microsoft.com/office/powerpoint/2010/main" val="160469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Craft your message Carefully</a:t>
            </a:r>
          </a:p>
        </p:txBody>
      </p:sp>
      <p:sp>
        <p:nvSpPr>
          <p:cNvPr id="3" name="Content Placeholder 2"/>
          <p:cNvSpPr>
            <a:spLocks noGrp="1"/>
          </p:cNvSpPr>
          <p:nvPr>
            <p:ph idx="1"/>
          </p:nvPr>
        </p:nvSpPr>
        <p:spPr/>
        <p:txBody>
          <a:bodyPr>
            <a:normAutofit fontScale="92500" lnSpcReduction="20000"/>
          </a:bodyPr>
          <a:lstStyle/>
          <a:p>
            <a:r>
              <a:rPr lang="en-US" dirty="0"/>
              <a:t>When addressing potential stigma of partnering with a government agency or the potential pitfalls hiring the long term unemployed, bring it back to basics again!</a:t>
            </a:r>
          </a:p>
          <a:p>
            <a:endParaRPr lang="en-US" dirty="0"/>
          </a:p>
          <a:p>
            <a:r>
              <a:rPr lang="en-US" dirty="0"/>
              <a:t>There are many benefits to engaging with your program, and you are enhancing the ability of each business by broadening their candidate pool while offering important support to the onboarding and training process.</a:t>
            </a:r>
          </a:p>
        </p:txBody>
      </p:sp>
    </p:spTree>
    <p:extLst>
      <p:ext uri="{BB962C8B-B14F-4D97-AF65-F5344CB8AC3E}">
        <p14:creationId xmlns:p14="http://schemas.microsoft.com/office/powerpoint/2010/main" val="2804551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Creating a streamlined PWE experience</a:t>
            </a:r>
          </a:p>
        </p:txBody>
      </p:sp>
      <p:sp>
        <p:nvSpPr>
          <p:cNvPr id="3" name="Content Placeholder 2"/>
          <p:cNvSpPr>
            <a:spLocks noGrp="1"/>
          </p:cNvSpPr>
          <p:nvPr>
            <p:ph idx="1"/>
          </p:nvPr>
        </p:nvSpPr>
        <p:spPr/>
        <p:txBody>
          <a:bodyPr/>
          <a:lstStyle/>
          <a:p>
            <a:r>
              <a:rPr lang="en-US" dirty="0"/>
              <a:t>Much of your eligibility and performance tracking has been taken care of at this point</a:t>
            </a:r>
          </a:p>
          <a:p>
            <a:r>
              <a:rPr lang="en-US" dirty="0"/>
              <a:t>Make the PWE process as simple and as easy-to-navigate as possible</a:t>
            </a:r>
          </a:p>
          <a:p>
            <a:r>
              <a:rPr lang="en-US" dirty="0"/>
              <a:t>Use the employer’s existing employee management systems to get the documentation you need</a:t>
            </a:r>
          </a:p>
        </p:txBody>
      </p:sp>
    </p:spTree>
    <p:extLst>
      <p:ext uri="{BB962C8B-B14F-4D97-AF65-F5344CB8AC3E}">
        <p14:creationId xmlns:p14="http://schemas.microsoft.com/office/powerpoint/2010/main" val="1453763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and Tools	</a:t>
            </a:r>
          </a:p>
        </p:txBody>
      </p:sp>
      <p:sp>
        <p:nvSpPr>
          <p:cNvPr id="3" name="Content Placeholder 2"/>
          <p:cNvSpPr>
            <a:spLocks noGrp="1"/>
          </p:cNvSpPr>
          <p:nvPr>
            <p:ph idx="1"/>
          </p:nvPr>
        </p:nvSpPr>
        <p:spPr/>
        <p:txBody>
          <a:bodyPr>
            <a:normAutofit fontScale="92500" lnSpcReduction="20000"/>
          </a:bodyPr>
          <a:lstStyle/>
          <a:p>
            <a:r>
              <a:rPr lang="en-US" dirty="0"/>
              <a:t>DOL has many templates and examples of contracts and/or training agreements that can be modified for use– don’t recreate the wheel!</a:t>
            </a:r>
          </a:p>
          <a:p>
            <a:r>
              <a:rPr lang="en-US" dirty="0"/>
              <a:t>Using local policy issuances as well as grant requirements, adapt “agreements” to fulfill obligations while putting the “burden of proof” on program staff rather than businesses</a:t>
            </a:r>
          </a:p>
          <a:p>
            <a:r>
              <a:rPr lang="en-US" dirty="0"/>
              <a:t>Provide businesses with “templates” that can be customized to meet your reporting requirements</a:t>
            </a:r>
          </a:p>
        </p:txBody>
      </p:sp>
    </p:spTree>
    <p:extLst>
      <p:ext uri="{BB962C8B-B14F-4D97-AF65-F5344CB8AC3E}">
        <p14:creationId xmlns:p14="http://schemas.microsoft.com/office/powerpoint/2010/main" val="25409623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expectations	</a:t>
            </a:r>
          </a:p>
        </p:txBody>
      </p:sp>
      <p:sp>
        <p:nvSpPr>
          <p:cNvPr id="3" name="Content Placeholder 2"/>
          <p:cNvSpPr>
            <a:spLocks noGrp="1"/>
          </p:cNvSpPr>
          <p:nvPr>
            <p:ph idx="1"/>
          </p:nvPr>
        </p:nvSpPr>
        <p:spPr/>
        <p:txBody>
          <a:bodyPr>
            <a:normAutofit lnSpcReduction="10000"/>
          </a:bodyPr>
          <a:lstStyle/>
          <a:p>
            <a:r>
              <a:rPr lang="en-US" dirty="0"/>
              <a:t>Remember our Demand Driven and Dual Customer objectives!</a:t>
            </a:r>
          </a:p>
          <a:p>
            <a:r>
              <a:rPr lang="en-US" dirty="0"/>
              <a:t>Be up front about what will be required from Employers to capitalize on PWE</a:t>
            </a:r>
          </a:p>
          <a:p>
            <a:r>
              <a:rPr lang="en-US" dirty="0"/>
              <a:t>Be transparent about tracking requirements and upcoming “asks”</a:t>
            </a:r>
          </a:p>
          <a:p>
            <a:r>
              <a:rPr lang="en-US" dirty="0"/>
              <a:t>Frame data collection in a business- friendly way– to help them show leadership a return on investment!</a:t>
            </a:r>
          </a:p>
        </p:txBody>
      </p:sp>
    </p:spTree>
    <p:extLst>
      <p:ext uri="{BB962C8B-B14F-4D97-AF65-F5344CB8AC3E}">
        <p14:creationId xmlns:p14="http://schemas.microsoft.com/office/powerpoint/2010/main" val="16052680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7857"/>
            <a:ext cx="8103476" cy="774492"/>
          </a:xfrm>
        </p:spPr>
        <p:txBody>
          <a:bodyPr>
            <a:normAutofit fontScale="90000"/>
          </a:bodyPr>
          <a:lstStyle/>
          <a:p>
            <a:r>
              <a:rPr lang="en-US" dirty="0"/>
              <a:t>Integrating PWE into a broader spectrum of workforce and economic development strategies</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1123738668"/>
              </p:ext>
            </p:extLst>
          </p:nvPr>
        </p:nvGraphicFramePr>
        <p:xfrm>
          <a:off x="292100" y="2060628"/>
          <a:ext cx="3399367" cy="3188704"/>
        </p:xfrm>
        <a:graphic>
          <a:graphicData uri="http://schemas.openxmlformats.org/drawingml/2006/table">
            <a:tbl>
              <a:tblPr firstRow="1" bandRow="1">
                <a:tableStyleId>{5C22544A-7EE6-4342-B048-85BDC9FD1C3A}</a:tableStyleId>
              </a:tblPr>
              <a:tblGrid>
                <a:gridCol w="3399367">
                  <a:extLst>
                    <a:ext uri="{9D8B030D-6E8A-4147-A177-3AD203B41FA5}">
                      <a16:colId xmlns:a16="http://schemas.microsoft.com/office/drawing/2014/main" val="1804769972"/>
                    </a:ext>
                  </a:extLst>
                </a:gridCol>
              </a:tblGrid>
              <a:tr h="797176">
                <a:tc>
                  <a:txBody>
                    <a:bodyPr/>
                    <a:lstStyle/>
                    <a:p>
                      <a:r>
                        <a:rPr lang="en-US" dirty="0"/>
                        <a:t>Growing Talent Pipeline</a:t>
                      </a:r>
                    </a:p>
                  </a:txBody>
                  <a:tcPr/>
                </a:tc>
                <a:extLst>
                  <a:ext uri="{0D108BD9-81ED-4DB2-BD59-A6C34878D82A}">
                    <a16:rowId xmlns:a16="http://schemas.microsoft.com/office/drawing/2014/main" val="1618527659"/>
                  </a:ext>
                </a:extLst>
              </a:tr>
              <a:tr h="797176">
                <a:tc>
                  <a:txBody>
                    <a:bodyPr/>
                    <a:lstStyle/>
                    <a:p>
                      <a:r>
                        <a:rPr lang="en-US" dirty="0"/>
                        <a:t>Sector Strategies</a:t>
                      </a:r>
                    </a:p>
                  </a:txBody>
                  <a:tcPr/>
                </a:tc>
                <a:extLst>
                  <a:ext uri="{0D108BD9-81ED-4DB2-BD59-A6C34878D82A}">
                    <a16:rowId xmlns:a16="http://schemas.microsoft.com/office/drawing/2014/main" val="4140661736"/>
                  </a:ext>
                </a:extLst>
              </a:tr>
              <a:tr h="797176">
                <a:tc>
                  <a:txBody>
                    <a:bodyPr/>
                    <a:lstStyle/>
                    <a:p>
                      <a:r>
                        <a:rPr lang="en-US" dirty="0"/>
                        <a:t>Career Laddering</a:t>
                      </a:r>
                    </a:p>
                  </a:txBody>
                  <a:tcPr/>
                </a:tc>
                <a:extLst>
                  <a:ext uri="{0D108BD9-81ED-4DB2-BD59-A6C34878D82A}">
                    <a16:rowId xmlns:a16="http://schemas.microsoft.com/office/drawing/2014/main" val="1391038221"/>
                  </a:ext>
                </a:extLst>
              </a:tr>
              <a:tr h="797176">
                <a:tc>
                  <a:txBody>
                    <a:bodyPr/>
                    <a:lstStyle/>
                    <a:p>
                      <a:r>
                        <a:rPr lang="en-US" dirty="0"/>
                        <a:t>Tied to the Big Picture</a:t>
                      </a:r>
                    </a:p>
                  </a:txBody>
                  <a:tcPr/>
                </a:tc>
                <a:extLst>
                  <a:ext uri="{0D108BD9-81ED-4DB2-BD59-A6C34878D82A}">
                    <a16:rowId xmlns:a16="http://schemas.microsoft.com/office/drawing/2014/main" val="1726990216"/>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889230795"/>
              </p:ext>
            </p:extLst>
          </p:nvPr>
        </p:nvGraphicFramePr>
        <p:xfrm>
          <a:off x="4288367" y="1806047"/>
          <a:ext cx="3348567" cy="3793139"/>
        </p:xfrm>
        <a:graphic>
          <a:graphicData uri="http://schemas.openxmlformats.org/drawingml/2006/table">
            <a:tbl>
              <a:tblPr firstRow="1" bandRow="1">
                <a:tableStyleId>{5C22544A-7EE6-4342-B048-85BDC9FD1C3A}</a:tableStyleId>
              </a:tblPr>
              <a:tblGrid>
                <a:gridCol w="3348567">
                  <a:extLst>
                    <a:ext uri="{9D8B030D-6E8A-4147-A177-3AD203B41FA5}">
                      <a16:colId xmlns:a16="http://schemas.microsoft.com/office/drawing/2014/main" val="262870784"/>
                    </a:ext>
                  </a:extLst>
                </a:gridCol>
              </a:tblGrid>
              <a:tr h="880899">
                <a:tc>
                  <a:txBody>
                    <a:bodyPr/>
                    <a:lstStyle/>
                    <a:p>
                      <a:r>
                        <a:rPr lang="en-US" dirty="0"/>
                        <a:t>Creates Change in Labor Market for Mutual</a:t>
                      </a:r>
                      <a:r>
                        <a:rPr lang="en-US" baseline="0" dirty="0"/>
                        <a:t> Benefit</a:t>
                      </a:r>
                      <a:endParaRPr lang="en-US" dirty="0"/>
                    </a:p>
                  </a:txBody>
                  <a:tcPr/>
                </a:tc>
                <a:extLst>
                  <a:ext uri="{0D108BD9-81ED-4DB2-BD59-A6C34878D82A}">
                    <a16:rowId xmlns:a16="http://schemas.microsoft.com/office/drawing/2014/main" val="4042674830"/>
                  </a:ext>
                </a:extLst>
              </a:tr>
              <a:tr h="510362">
                <a:tc>
                  <a:txBody>
                    <a:bodyPr/>
                    <a:lstStyle/>
                    <a:p>
                      <a:r>
                        <a:rPr lang="en-US" dirty="0"/>
                        <a:t>Increases</a:t>
                      </a:r>
                      <a:r>
                        <a:rPr lang="en-US" baseline="0" dirty="0"/>
                        <a:t> retention</a:t>
                      </a:r>
                      <a:endParaRPr lang="en-US" dirty="0"/>
                    </a:p>
                  </a:txBody>
                  <a:tcPr/>
                </a:tc>
                <a:extLst>
                  <a:ext uri="{0D108BD9-81ED-4DB2-BD59-A6C34878D82A}">
                    <a16:rowId xmlns:a16="http://schemas.microsoft.com/office/drawing/2014/main" val="1085578959"/>
                  </a:ext>
                </a:extLst>
              </a:tr>
              <a:tr h="880899">
                <a:tc>
                  <a:txBody>
                    <a:bodyPr/>
                    <a:lstStyle/>
                    <a:p>
                      <a:r>
                        <a:rPr lang="en-US" dirty="0"/>
                        <a:t>Stronger</a:t>
                      </a:r>
                      <a:r>
                        <a:rPr lang="en-US" baseline="0" dirty="0"/>
                        <a:t> engagement, motivation and morale</a:t>
                      </a:r>
                      <a:endParaRPr lang="en-US" dirty="0"/>
                    </a:p>
                  </a:txBody>
                  <a:tcPr/>
                </a:tc>
                <a:extLst>
                  <a:ext uri="{0D108BD9-81ED-4DB2-BD59-A6C34878D82A}">
                    <a16:rowId xmlns:a16="http://schemas.microsoft.com/office/drawing/2014/main" val="3541115767"/>
                  </a:ext>
                </a:extLst>
              </a:tr>
              <a:tr h="880899">
                <a:tc>
                  <a:txBody>
                    <a:bodyPr/>
                    <a:lstStyle/>
                    <a:p>
                      <a:r>
                        <a:rPr lang="en-US" dirty="0"/>
                        <a:t>Creation</a:t>
                      </a:r>
                      <a:r>
                        <a:rPr lang="en-US" baseline="0" dirty="0"/>
                        <a:t> of sustainable training and growth opportunities</a:t>
                      </a:r>
                      <a:endParaRPr lang="en-US" dirty="0"/>
                    </a:p>
                  </a:txBody>
                  <a:tcPr/>
                </a:tc>
                <a:extLst>
                  <a:ext uri="{0D108BD9-81ED-4DB2-BD59-A6C34878D82A}">
                    <a16:rowId xmlns:a16="http://schemas.microsoft.com/office/drawing/2014/main" val="2838030545"/>
                  </a:ext>
                </a:extLst>
              </a:tr>
              <a:tr h="510362">
                <a:tc>
                  <a:txBody>
                    <a:bodyPr/>
                    <a:lstStyle/>
                    <a:p>
                      <a:r>
                        <a:rPr lang="en-US" dirty="0"/>
                        <a:t>Control HR related turnover costs</a:t>
                      </a:r>
                    </a:p>
                  </a:txBody>
                  <a:tcPr/>
                </a:tc>
                <a:extLst>
                  <a:ext uri="{0D108BD9-81ED-4DB2-BD59-A6C34878D82A}">
                    <a16:rowId xmlns:a16="http://schemas.microsoft.com/office/drawing/2014/main" val="565286935"/>
                  </a:ext>
                </a:extLst>
              </a:tr>
            </a:tbl>
          </a:graphicData>
        </a:graphic>
      </p:graphicFrame>
    </p:spTree>
    <p:extLst>
      <p:ext uri="{BB962C8B-B14F-4D97-AF65-F5344CB8AC3E}">
        <p14:creationId xmlns:p14="http://schemas.microsoft.com/office/powerpoint/2010/main" val="22875710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Presentation Take-aways</a:t>
            </a:r>
          </a:p>
        </p:txBody>
      </p:sp>
      <p:sp>
        <p:nvSpPr>
          <p:cNvPr id="3" name="Content Placeholder 2"/>
          <p:cNvSpPr>
            <a:spLocks noGrp="1"/>
          </p:cNvSpPr>
          <p:nvPr>
            <p:ph idx="1"/>
          </p:nvPr>
        </p:nvSpPr>
        <p:spPr>
          <a:xfrm>
            <a:off x="457200" y="2082800"/>
            <a:ext cx="7429500" cy="3637982"/>
          </a:xfrm>
        </p:spPr>
        <p:txBody>
          <a:bodyPr vert="horz" lIns="91440" tIns="45720" rIns="91440" bIns="45720" rtlCol="0" anchor="t">
            <a:normAutofit fontScale="92500" lnSpcReduction="20000"/>
          </a:bodyPr>
          <a:lstStyle/>
          <a:p>
            <a:pPr marL="457200" indent="-457200">
              <a:buFont typeface="+mj-lt"/>
              <a:buAutoNum type="arabicPeriod"/>
            </a:pPr>
            <a:r>
              <a:rPr lang="en-US" sz="2400" dirty="0"/>
              <a:t>Paid Work Experience is a critical tool that can be very appealing to business and industry in the current climate of the labor market</a:t>
            </a:r>
          </a:p>
          <a:p>
            <a:pPr marL="457200" indent="-457200">
              <a:buFont typeface="+mj-lt"/>
              <a:buAutoNum type="arabicPeriod"/>
            </a:pPr>
            <a:endParaRPr lang="en-US" sz="2400" dirty="0">
              <a:solidFill>
                <a:schemeClr val="tx1"/>
              </a:solidFill>
            </a:endParaRPr>
          </a:p>
          <a:p>
            <a:pPr marL="457200" indent="-457200">
              <a:buFont typeface="+mj-lt"/>
              <a:buAutoNum type="arabicPeriod"/>
            </a:pPr>
            <a:r>
              <a:rPr lang="en-US" sz="2400" dirty="0"/>
              <a:t>PWE can lessen turnover and improve retention for a company’s key positions</a:t>
            </a:r>
          </a:p>
          <a:p>
            <a:pPr marL="457200" indent="-457200">
              <a:buFont typeface="+mj-lt"/>
              <a:buAutoNum type="arabicPeriod"/>
            </a:pPr>
            <a:endParaRPr lang="en-US" sz="2400" dirty="0">
              <a:solidFill>
                <a:schemeClr val="tx1"/>
              </a:solidFill>
            </a:endParaRPr>
          </a:p>
          <a:p>
            <a:pPr marL="457200" indent="-457200">
              <a:buFont typeface="+mj-lt"/>
              <a:buAutoNum type="arabicPeriod"/>
            </a:pPr>
            <a:r>
              <a:rPr lang="en-US" sz="2400" dirty="0"/>
              <a:t>The incorporation of PWE can create a stronger talent development pipeline for your region, and can increase engagement, motivation, and morale for companies who embrace the model</a:t>
            </a:r>
            <a:endParaRPr lang="en-US" sz="2400" dirty="0">
              <a:solidFill>
                <a:schemeClr val="tx1"/>
              </a:solidFill>
            </a:endParaRPr>
          </a:p>
        </p:txBody>
      </p:sp>
      <p:sp>
        <p:nvSpPr>
          <p:cNvPr id="4" name="Text Placeholder 5"/>
          <p:cNvSpPr txBox="1">
            <a:spLocks/>
          </p:cNvSpPr>
          <p:nvPr/>
        </p:nvSpPr>
        <p:spPr>
          <a:xfrm>
            <a:off x="457200" y="1085850"/>
            <a:ext cx="7467600" cy="719624"/>
          </a:xfrm>
          <a:prstGeom prst="snip1Rect">
            <a:avLst/>
          </a:prstGeom>
          <a:solidFill>
            <a:schemeClr val="tx2">
              <a:lumMod val="50000"/>
            </a:schemeClr>
          </a:solidFill>
        </p:spPr>
        <p:txBody>
          <a:bodyPr>
            <a:norm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spc="4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rPr>
              <a:t>BENEFIT DRIVEN EMPLOYER OUTREACH</a:t>
            </a:r>
          </a:p>
        </p:txBody>
      </p:sp>
    </p:spTree>
    <p:extLst>
      <p:ext uri="{BB962C8B-B14F-4D97-AF65-F5344CB8AC3E}">
        <p14:creationId xmlns:p14="http://schemas.microsoft.com/office/powerpoint/2010/main" val="2221959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Presentation Take-aways</a:t>
            </a:r>
          </a:p>
        </p:txBody>
      </p:sp>
      <p:sp>
        <p:nvSpPr>
          <p:cNvPr id="3" name="Content Placeholder 2"/>
          <p:cNvSpPr>
            <a:spLocks noGrp="1"/>
          </p:cNvSpPr>
          <p:nvPr>
            <p:ph idx="1"/>
          </p:nvPr>
        </p:nvSpPr>
        <p:spPr>
          <a:xfrm>
            <a:off x="457200" y="2082800"/>
            <a:ext cx="7429500" cy="3637982"/>
          </a:xfrm>
        </p:spPr>
        <p:txBody>
          <a:bodyPr vert="horz" lIns="91440" tIns="45720" rIns="91440" bIns="45720" rtlCol="0" anchor="t">
            <a:normAutofit lnSpcReduction="10000"/>
          </a:bodyPr>
          <a:lstStyle/>
          <a:p>
            <a:pPr marL="457200" indent="-457200">
              <a:buAutoNum type="arabicPeriod" startAt="4"/>
            </a:pPr>
            <a:r>
              <a:rPr lang="en-US" sz="2400" dirty="0"/>
              <a:t>The value proposition of PWE can be framed by lower turnover costs, and dedicated dollars to support sustainable training and growth opportunities for PWE companies</a:t>
            </a:r>
          </a:p>
          <a:p>
            <a:pPr marL="457200" indent="-457200">
              <a:buAutoNum type="arabicPeriod" startAt="4"/>
            </a:pPr>
            <a:endParaRPr lang="en-US" sz="2400" dirty="0"/>
          </a:p>
          <a:p>
            <a:pPr marL="457200" indent="-457200">
              <a:buAutoNum type="arabicPeriod" startAt="4"/>
            </a:pPr>
            <a:r>
              <a:rPr lang="en-US" sz="2400" dirty="0"/>
              <a:t>Your PWE teams can uniquely position themselves as valued partners by using PWE to support a variety of functions, including recruitment, education and training, career advancement, and talent foresight</a:t>
            </a:r>
          </a:p>
          <a:p>
            <a:pPr marL="457200" indent="-457200">
              <a:buAutoNum type="arabicPeriod" startAt="5"/>
            </a:pPr>
            <a:endParaRPr lang="en-US" sz="2400" dirty="0">
              <a:solidFill>
                <a:schemeClr val="tx1"/>
              </a:solidFill>
            </a:endParaRPr>
          </a:p>
          <a:p>
            <a:pPr marL="457200" indent="-457200">
              <a:buAutoNum type="arabicPeriod" startAt="5"/>
            </a:pPr>
            <a:endParaRPr lang="en-US" sz="2400" dirty="0">
              <a:solidFill>
                <a:schemeClr val="tx1"/>
              </a:solidFill>
            </a:endParaRPr>
          </a:p>
        </p:txBody>
      </p:sp>
      <p:sp>
        <p:nvSpPr>
          <p:cNvPr id="4" name="Text Placeholder 5"/>
          <p:cNvSpPr txBox="1">
            <a:spLocks/>
          </p:cNvSpPr>
          <p:nvPr/>
        </p:nvSpPr>
        <p:spPr>
          <a:xfrm>
            <a:off x="457200" y="1085850"/>
            <a:ext cx="7467600" cy="719624"/>
          </a:xfrm>
          <a:prstGeom prst="snip1Rect">
            <a:avLst/>
          </a:prstGeom>
          <a:solidFill>
            <a:schemeClr val="tx2">
              <a:lumMod val="50000"/>
            </a:schemeClr>
          </a:solidFill>
        </p:spPr>
        <p:txBody>
          <a:bodyPr>
            <a:normAutofit/>
          </a:bodyPr>
          <a:lst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400" spc="40" dirty="0">
                <a:solidFill>
                  <a:schemeClr val="accent6">
                    <a:lumMod val="75000"/>
                  </a:schemeClr>
                </a:solidFill>
                <a:effectLst>
                  <a:outerShdw blurRad="50800" dist="38100" dir="8100000" algn="tr" rotWithShape="0">
                    <a:prstClr val="black">
                      <a:alpha val="40000"/>
                    </a:prstClr>
                  </a:outerShdw>
                </a:effectLst>
                <a:latin typeface="Impact" panose="020B0806030902050204" pitchFamily="34" charset="0"/>
              </a:rPr>
              <a:t>BENEFIT DRIVEN EMPLOYER OUTREACH</a:t>
            </a:r>
          </a:p>
        </p:txBody>
      </p:sp>
    </p:spTree>
    <p:extLst>
      <p:ext uri="{BB962C8B-B14F-4D97-AF65-F5344CB8AC3E}">
        <p14:creationId xmlns:p14="http://schemas.microsoft.com/office/powerpoint/2010/main" val="3869345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a:t>
            </a:r>
          </a:p>
        </p:txBody>
      </p:sp>
      <p:sp>
        <p:nvSpPr>
          <p:cNvPr id="3" name="Content Placeholder 2"/>
          <p:cNvSpPr>
            <a:spLocks noGrp="1"/>
          </p:cNvSpPr>
          <p:nvPr>
            <p:ph idx="1"/>
          </p:nvPr>
        </p:nvSpPr>
        <p:spPr/>
        <p:txBody>
          <a:bodyPr>
            <a:normAutofit fontScale="85000" lnSpcReduction="20000"/>
          </a:bodyPr>
          <a:lstStyle/>
          <a:p>
            <a:pPr>
              <a:buNone/>
            </a:pPr>
            <a:r>
              <a:rPr lang="en-US" b="1" dirty="0"/>
              <a:t>Polling Question # 1</a:t>
            </a:r>
            <a:endParaRPr lang="en-US" dirty="0"/>
          </a:p>
          <a:p>
            <a:pPr>
              <a:buFont typeface="Arial" panose="020B0604020202020204" pitchFamily="34" charset="0"/>
              <a:buChar char="•"/>
            </a:pPr>
            <a:r>
              <a:rPr lang="en-US" dirty="0"/>
              <a:t>Let’s get to know who is on the call today. Using the poll, select the role that you play in your H-1B RTW grant. </a:t>
            </a:r>
          </a:p>
          <a:p>
            <a:pPr marL="0" indent="0">
              <a:buNone/>
            </a:pPr>
            <a:endParaRPr lang="en-US" dirty="0"/>
          </a:p>
          <a:p>
            <a:pPr>
              <a:buFont typeface="Arial" panose="020B0604020202020204" pitchFamily="34" charset="0"/>
              <a:buChar char="•"/>
            </a:pPr>
            <a:r>
              <a:rPr lang="en-US" dirty="0"/>
              <a:t>For this grant initiative I am the:</a:t>
            </a:r>
          </a:p>
          <a:p>
            <a:pPr marL="0" indent="0">
              <a:buNone/>
            </a:pPr>
            <a:endParaRPr lang="en-US" dirty="0"/>
          </a:p>
          <a:p>
            <a:pPr lvl="1">
              <a:buFont typeface="Wingdings" pitchFamily="2" charset="2"/>
              <a:buChar char="q"/>
            </a:pPr>
            <a:r>
              <a:rPr lang="en-US" sz="2400" dirty="0"/>
              <a:t> 	Authorized Representative</a:t>
            </a:r>
          </a:p>
          <a:p>
            <a:pPr lvl="1">
              <a:buFont typeface="Wingdings" pitchFamily="2" charset="2"/>
              <a:buChar char="q"/>
            </a:pPr>
            <a:r>
              <a:rPr lang="en-US" sz="2400" dirty="0"/>
              <a:t> 	Program Director/Manager</a:t>
            </a:r>
          </a:p>
          <a:p>
            <a:pPr lvl="1">
              <a:buFont typeface="Wingdings" pitchFamily="2" charset="2"/>
              <a:buChar char="q"/>
            </a:pPr>
            <a:r>
              <a:rPr lang="en-US" sz="2400" dirty="0"/>
              <a:t> 	IT/Data Manager or staff</a:t>
            </a:r>
          </a:p>
          <a:p>
            <a:pPr lvl="1">
              <a:buFont typeface="Wingdings" pitchFamily="2" charset="2"/>
              <a:buChar char="q"/>
            </a:pPr>
            <a:r>
              <a:rPr lang="en-US" sz="2400" dirty="0"/>
              <a:t> 	Training Partner</a:t>
            </a:r>
          </a:p>
          <a:p>
            <a:pPr lvl="1">
              <a:buFont typeface="Wingdings" pitchFamily="2" charset="2"/>
              <a:buChar char="q"/>
            </a:pPr>
            <a:r>
              <a:rPr lang="en-US" sz="2400" dirty="0"/>
              <a:t> 	Employer Partner</a:t>
            </a:r>
          </a:p>
          <a:p>
            <a:pPr lvl="1">
              <a:buFont typeface="Wingdings" pitchFamily="2" charset="2"/>
              <a:buChar char="q"/>
            </a:pPr>
            <a:r>
              <a:rPr lang="en-US" sz="2400" dirty="0"/>
              <a:t>   Service Provider</a:t>
            </a:r>
          </a:p>
        </p:txBody>
      </p:sp>
    </p:spTree>
    <p:extLst>
      <p:ext uri="{BB962C8B-B14F-4D97-AF65-F5344CB8AC3E}">
        <p14:creationId xmlns:p14="http://schemas.microsoft.com/office/powerpoint/2010/main" val="24623974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2811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9470"/>
            <a:ext cx="7543800" cy="4832101"/>
          </a:xfrm>
        </p:spPr>
        <p:txBody>
          <a:bodyPr>
            <a:normAutofit/>
          </a:bodyPr>
          <a:lstStyle/>
          <a:p>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400" dirty="0"/>
              <a:t>Bronwyn Drost</a:t>
            </a:r>
          </a:p>
          <a:p>
            <a:pPr marL="0" indent="0" algn="ctr">
              <a:buNone/>
            </a:pPr>
            <a:r>
              <a:rPr lang="en-US" sz="1600" dirty="0"/>
              <a:t>e – </a:t>
            </a:r>
            <a:r>
              <a:rPr lang="en-US" sz="1600" dirty="0">
                <a:hlinkClick r:id="rId3"/>
              </a:rPr>
              <a:t>drost@upjohn.org</a:t>
            </a:r>
            <a:r>
              <a:rPr lang="en-US" sz="1600" dirty="0"/>
              <a:t> | p – 269 615.9633</a:t>
            </a:r>
          </a:p>
          <a:p>
            <a:pPr marL="0" indent="0" algn="ctr">
              <a:buNone/>
            </a:pPr>
            <a:r>
              <a:rPr lang="en-US" sz="1600" dirty="0">
                <a:hlinkClick r:id="rId4"/>
              </a:rPr>
              <a:t>https://www.linkedin.com/in/bronwyndrost/</a:t>
            </a:r>
            <a:endParaRPr lang="en-US" sz="1600" dirty="0"/>
          </a:p>
          <a:p>
            <a:pPr marL="0" indent="0" algn="ctr">
              <a:buNone/>
            </a:pPr>
            <a:endParaRPr lang="en-US" dirty="0"/>
          </a:p>
          <a:p>
            <a:pPr marL="0" indent="0" algn="ctr">
              <a:buNone/>
            </a:pPr>
            <a:endParaRPr lang="en-US" dirty="0"/>
          </a:p>
        </p:txBody>
      </p:sp>
      <p:pic>
        <p:nvPicPr>
          <p:cNvPr id="5" name="Picture 4"/>
          <p:cNvPicPr>
            <a:picLocks noChangeAspect="1"/>
          </p:cNvPicPr>
          <p:nvPr/>
        </p:nvPicPr>
        <p:blipFill>
          <a:blip r:embed="rId5"/>
          <a:stretch>
            <a:fillRect/>
          </a:stretch>
        </p:blipFill>
        <p:spPr>
          <a:xfrm>
            <a:off x="2379518" y="1600199"/>
            <a:ext cx="3917373" cy="2279199"/>
          </a:xfrm>
          <a:prstGeom prst="rect">
            <a:avLst/>
          </a:prstGeom>
        </p:spPr>
      </p:pic>
    </p:spTree>
    <p:extLst>
      <p:ext uri="{BB962C8B-B14F-4D97-AF65-F5344CB8AC3E}">
        <p14:creationId xmlns:p14="http://schemas.microsoft.com/office/powerpoint/2010/main" val="41685069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11600" y="1868303"/>
            <a:ext cx="4117411" cy="4312170"/>
          </a:xfrm>
        </p:spPr>
        <p:txBody>
          <a:bodyPr>
            <a:normAutofit/>
          </a:bodyPr>
          <a:lstStyle/>
          <a:p>
            <a:r>
              <a:rPr lang="en-US" dirty="0"/>
              <a:t>H-1B Ready to Work Community of Practice</a:t>
            </a:r>
          </a:p>
          <a:p>
            <a:pPr lvl="1"/>
            <a:r>
              <a:rPr lang="en-US" dirty="0" err="1"/>
              <a:t>WorkforceGPS</a:t>
            </a:r>
            <a:r>
              <a:rPr lang="en-US" dirty="0"/>
              <a:t> site for Ready to Work</a:t>
            </a:r>
          </a:p>
          <a:p>
            <a:pPr lvl="2"/>
            <a:r>
              <a:rPr lang="en-US" dirty="0">
                <a:hlinkClick r:id="rId3"/>
              </a:rPr>
              <a:t>https://h1breadytowork.workforcegps.org/</a:t>
            </a:r>
            <a:endParaRPr lang="en-US" dirty="0"/>
          </a:p>
          <a:p>
            <a:pPr lvl="2" indent="0">
              <a:buNone/>
            </a:pPr>
            <a:endParaRPr lang="en-US" dirty="0"/>
          </a:p>
          <a:p>
            <a:r>
              <a:rPr lang="en-US" dirty="0"/>
              <a:t>LinkedIn Platform</a:t>
            </a:r>
          </a:p>
          <a:p>
            <a:pPr lvl="1"/>
            <a:r>
              <a:rPr lang="en-US" dirty="0"/>
              <a:t>Have you joined our LinkedIn page yet?</a:t>
            </a:r>
          </a:p>
          <a:p>
            <a:pPr lvl="2"/>
            <a:r>
              <a:rPr lang="en-US" u="sng" dirty="0">
                <a:hlinkClick r:id="rId4"/>
              </a:rPr>
              <a:t>https://www.linkedin.com/groups/H-1B-Ready-Work-RTW-7018078/about</a:t>
            </a:r>
            <a:endParaRPr lang="en-US" dirty="0"/>
          </a:p>
        </p:txBody>
      </p:sp>
      <p:sp>
        <p:nvSpPr>
          <p:cNvPr id="3" name="Rectangle 2"/>
          <p:cNvSpPr/>
          <p:nvPr/>
        </p:nvSpPr>
        <p:spPr>
          <a:xfrm>
            <a:off x="537206" y="1006769"/>
            <a:ext cx="3167349" cy="5247590"/>
          </a:xfrm>
          <a:prstGeom prst="rect">
            <a:avLst/>
          </a:prstGeom>
        </p:spPr>
        <p:txBody>
          <a:bodyPr wrap="square">
            <a:spAutoFit/>
          </a:bodyPr>
          <a:lstStyle/>
          <a:p>
            <a:pPr>
              <a:spcBef>
                <a:spcPts val="1200"/>
              </a:spcBef>
              <a:buClr>
                <a:srgbClr val="752832"/>
              </a:buClr>
              <a:defRPr/>
            </a:pPr>
            <a:r>
              <a:rPr lang="en-US" sz="2800" cap="small" spc="4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rPr>
              <a:t>Upcoming Technical Assistance</a:t>
            </a:r>
          </a:p>
          <a:p>
            <a:pPr marL="285750" lvl="2" indent="-285750">
              <a:spcBef>
                <a:spcPts val="600"/>
              </a:spcBef>
              <a:defRPr/>
            </a:pPr>
            <a:r>
              <a:rPr lang="en-US" dirty="0">
                <a:solidFill>
                  <a:sysClr val="windowText" lastClr="000000"/>
                </a:solidFill>
              </a:rPr>
              <a:t>H-1 B Ready to Work (RTW) Long term unemployed (LTU) Subject Matter Expert Webinar Series Roundtable Discussion March 23</a:t>
            </a:r>
            <a:r>
              <a:rPr lang="en-US" baseline="30000" dirty="0">
                <a:solidFill>
                  <a:sysClr val="windowText" lastClr="000000"/>
                </a:solidFill>
              </a:rPr>
              <a:t>rd</a:t>
            </a:r>
            <a:r>
              <a:rPr lang="en-US" dirty="0">
                <a:solidFill>
                  <a:sysClr val="windowText" lastClr="000000"/>
                </a:solidFill>
              </a:rPr>
              <a:t> at 2pm</a:t>
            </a:r>
            <a:endParaRPr lang="en-US" u="sng" dirty="0"/>
          </a:p>
          <a:p>
            <a:pPr marL="285750" lvl="2" indent="-285750">
              <a:spcBef>
                <a:spcPts val="600"/>
              </a:spcBef>
              <a:defRPr/>
            </a:pPr>
            <a:endParaRPr lang="en-US" u="sng" dirty="0">
              <a:solidFill>
                <a:sysClr val="windowText" lastClr="000000"/>
              </a:solidFill>
            </a:endParaRPr>
          </a:p>
          <a:p>
            <a:pPr marL="0" lvl="2" indent="-285750">
              <a:spcBef>
                <a:spcPts val="1200"/>
              </a:spcBef>
              <a:buClr>
                <a:srgbClr val="752832"/>
              </a:buClr>
              <a:defRPr/>
            </a:pPr>
            <a:r>
              <a:rPr lang="en-US" sz="2800" cap="small" spc="4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rPr>
              <a:t>Paid Work Experience Toolkit- </a:t>
            </a:r>
            <a:r>
              <a:rPr lang="en-US" dirty="0">
                <a:solidFill>
                  <a:sysClr val="windowText" lastClr="000000"/>
                </a:solidFill>
                <a:hlinkClick r:id="rId5"/>
              </a:rPr>
              <a:t>Creating and Conducting Successful Work-Based Learning Experiences for Participants</a:t>
            </a:r>
            <a:r>
              <a:rPr lang="en-US" dirty="0">
                <a:solidFill>
                  <a:sysClr val="windowText" lastClr="000000"/>
                </a:solidFill>
              </a:rPr>
              <a:t>.  </a:t>
            </a:r>
          </a:p>
          <a:p>
            <a:pPr marL="285750" lvl="2" indent="-285750">
              <a:spcBef>
                <a:spcPts val="600"/>
              </a:spcBef>
              <a:defRPr/>
            </a:pPr>
            <a:endParaRPr lang="en-US" dirty="0">
              <a:solidFill>
                <a:sysClr val="windowText" lastClr="000000"/>
              </a:solidFill>
            </a:endParaRPr>
          </a:p>
        </p:txBody>
      </p:sp>
      <p:sp>
        <p:nvSpPr>
          <p:cNvPr id="5"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a:t>Next Step: Roundtable Discussion</a:t>
            </a:r>
            <a:endParaRPr lang="en-US" dirty="0"/>
          </a:p>
        </p:txBody>
      </p:sp>
    </p:spTree>
    <p:extLst>
      <p:ext uri="{BB962C8B-B14F-4D97-AF65-F5344CB8AC3E}">
        <p14:creationId xmlns:p14="http://schemas.microsoft.com/office/powerpoint/2010/main" val="6678931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74447" y="1471464"/>
            <a:ext cx="4117411" cy="3916975"/>
          </a:xfrm>
        </p:spPr>
        <p:txBody>
          <a:bodyPr>
            <a:normAutofit fontScale="92500" lnSpcReduction="10000"/>
          </a:bodyPr>
          <a:lstStyle/>
          <a:p>
            <a:pPr lvl="0">
              <a:spcBef>
                <a:spcPts val="0"/>
              </a:spcBef>
              <a:buClrTx/>
            </a:pPr>
            <a:r>
              <a:rPr lang="en-US" dirty="0">
                <a:ea typeface="+mn-ea"/>
              </a:rPr>
              <a:t>Dual Customer Approaches</a:t>
            </a:r>
            <a:r>
              <a:rPr lang="en-US" sz="1800" cap="none" spc="0" dirty="0">
                <a:solidFill>
                  <a:prstClr val="black"/>
                </a:solidFill>
                <a:latin typeface="Arial"/>
                <a:ea typeface="+mn-ea"/>
                <a:cs typeface="+mn-cs"/>
              </a:rPr>
              <a:t> </a:t>
            </a:r>
          </a:p>
          <a:p>
            <a:pPr lvl="0">
              <a:spcBef>
                <a:spcPts val="0"/>
              </a:spcBef>
              <a:buClrTx/>
            </a:pPr>
            <a:r>
              <a:rPr lang="en-US" sz="1800" cap="none" spc="0" dirty="0">
                <a:solidFill>
                  <a:prstClr val="black"/>
                </a:solidFill>
                <a:latin typeface="Arial"/>
                <a:ea typeface="+mn-ea"/>
                <a:cs typeface="+mn-cs"/>
              </a:rPr>
              <a:t>This paper’s review is intended to revisit the characteristics and clarify the roles of the two customers in workforce policy in the United States, identify potential concerns of one customer’s dominance, and suggest some ways to complement this balancing act. As a result of this analysis, one can potentially see both sides of the vision behind an integrated workforce development system.</a:t>
            </a:r>
          </a:p>
          <a:p>
            <a:pPr lvl="0">
              <a:spcBef>
                <a:spcPts val="0"/>
              </a:spcBef>
              <a:buClrTx/>
            </a:pPr>
            <a:r>
              <a:rPr lang="en-US" sz="1800" u="sng" cap="none" spc="0" dirty="0">
                <a:solidFill>
                  <a:prstClr val="black"/>
                </a:solidFill>
                <a:latin typeface="Arial"/>
                <a:ea typeface="+mn-ea"/>
                <a:cs typeface="+mn-cs"/>
                <a:hlinkClick r:id="rId3"/>
              </a:rPr>
              <a:t>http://journals.sagepub.com/doi/abs/10.1177/0269094216640476?journalCode=leca</a:t>
            </a:r>
            <a:endParaRPr lang="en-US" sz="1800" cap="none" spc="0" dirty="0">
              <a:solidFill>
                <a:prstClr val="black"/>
              </a:solidFill>
              <a:latin typeface="Arial"/>
              <a:ea typeface="+mn-ea"/>
              <a:cs typeface="+mn-cs"/>
            </a:endParaRPr>
          </a:p>
          <a:p>
            <a:pPr lvl="0">
              <a:spcBef>
                <a:spcPts val="0"/>
              </a:spcBef>
              <a:buClrTx/>
            </a:pPr>
            <a:r>
              <a:rPr lang="en-US" sz="1800" u="sng" cap="none" spc="0" dirty="0">
                <a:solidFill>
                  <a:prstClr val="black"/>
                </a:solidFill>
                <a:latin typeface="Arial"/>
                <a:ea typeface="+mn-ea"/>
                <a:cs typeface="+mn-cs"/>
                <a:hlinkClick r:id="rId3"/>
              </a:rPr>
              <a:t>http://journals.sagepub.com/doi/abs/10.1177/0269094216640476?journalCode=leca</a:t>
            </a:r>
            <a:endParaRPr lang="en-US" sz="1800" cap="none" spc="0" dirty="0">
              <a:solidFill>
                <a:prstClr val="black"/>
              </a:solidFill>
              <a:latin typeface="Arial"/>
              <a:ea typeface="+mn-ea"/>
              <a:cs typeface="+mn-cs"/>
            </a:endParaRPr>
          </a:p>
          <a:p>
            <a:pPr lvl="2" indent="0">
              <a:buNone/>
            </a:pPr>
            <a:endParaRPr lang="en-US" dirty="0"/>
          </a:p>
        </p:txBody>
      </p:sp>
      <p:sp>
        <p:nvSpPr>
          <p:cNvPr id="3" name="Rectangle 2"/>
          <p:cNvSpPr/>
          <p:nvPr/>
        </p:nvSpPr>
        <p:spPr>
          <a:xfrm>
            <a:off x="457198" y="1368962"/>
            <a:ext cx="3167349" cy="3647152"/>
          </a:xfrm>
          <a:prstGeom prst="rect">
            <a:avLst/>
          </a:prstGeom>
        </p:spPr>
        <p:txBody>
          <a:bodyPr wrap="square">
            <a:spAutoFit/>
          </a:bodyPr>
          <a:lstStyle/>
          <a:p>
            <a:pPr>
              <a:spcBef>
                <a:spcPts val="1200"/>
              </a:spcBef>
              <a:buClr>
                <a:srgbClr val="752832"/>
              </a:buClr>
              <a:defRPr/>
            </a:pPr>
            <a:r>
              <a:rPr lang="en-US" sz="2800" cap="small" spc="4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rPr>
              <a:t>On the Job Training:</a:t>
            </a:r>
          </a:p>
          <a:p>
            <a:r>
              <a:rPr lang="en-US" dirty="0"/>
              <a:t>Though specific to OJT, these resources might help to give grantees some ideas on "spreading the word" about Work-based Training: </a:t>
            </a:r>
            <a:r>
              <a:rPr lang="en-US" u="sng" dirty="0">
                <a:hlinkClick r:id="rId4"/>
              </a:rPr>
              <a:t>https://ojttoolkit.workforce3one.org/page/spread_the_word</a:t>
            </a:r>
            <a:r>
              <a:rPr lang="en-US" dirty="0"/>
              <a:t> and  </a:t>
            </a:r>
            <a:r>
              <a:rPr lang="en-US" u="sng" dirty="0">
                <a:hlinkClick r:id="rId5"/>
              </a:rPr>
              <a:t>https://ojttoolkit.workforce3one.org/page/getting_started</a:t>
            </a:r>
            <a:endParaRPr lang="en-US" dirty="0"/>
          </a:p>
          <a:p>
            <a:pPr marL="285750" lvl="2" indent="-285750">
              <a:spcBef>
                <a:spcPts val="600"/>
              </a:spcBef>
              <a:defRPr/>
            </a:pPr>
            <a:endParaRPr lang="en-US" u="sng" dirty="0">
              <a:solidFill>
                <a:sysClr val="windowText" lastClr="000000"/>
              </a:solidFill>
            </a:endParaRPr>
          </a:p>
        </p:txBody>
      </p:sp>
      <p:sp>
        <p:nvSpPr>
          <p:cNvPr id="5" name="Title 1"/>
          <p:cNvSpPr txBox="1">
            <a:spLocks/>
          </p:cNvSpPr>
          <p:nvPr/>
        </p:nvSpPr>
        <p:spPr>
          <a:xfrm>
            <a:off x="457200" y="217489"/>
            <a:ext cx="6908800" cy="774492"/>
          </a:xfrm>
          <a:prstGeom prst="rect">
            <a:avLst/>
          </a:prstGeom>
        </p:spPr>
        <p:txBody>
          <a:bodyPr/>
          <a:lstStyle>
            <a:lvl1pPr algn="l" defTabSz="457200" rtl="0" eaLnBrk="1" latinLnBrk="0" hangingPunct="1">
              <a:lnSpc>
                <a:spcPct val="85000"/>
              </a:lnSpc>
              <a:spcBef>
                <a:spcPct val="0"/>
              </a:spcBef>
              <a:buNone/>
              <a:defRPr sz="3800" b="0" i="0"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r>
              <a:rPr lang="en-US" dirty="0"/>
              <a:t>Additional Resources and Tools</a:t>
            </a:r>
          </a:p>
        </p:txBody>
      </p:sp>
    </p:spTree>
    <p:extLst>
      <p:ext uri="{BB962C8B-B14F-4D97-AF65-F5344CB8AC3E}">
        <p14:creationId xmlns:p14="http://schemas.microsoft.com/office/powerpoint/2010/main" val="24142017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2565400"/>
            <a:ext cx="7073899" cy="3187700"/>
          </a:xfrm>
        </p:spPr>
        <p:txBody>
          <a:bodyPr>
            <a:normAutofit/>
          </a:bodyPr>
          <a:lstStyle/>
          <a:p>
            <a:pPr algn="ctr"/>
            <a:r>
              <a:rPr lang="en-US" dirty="0"/>
              <a:t>Ready to Work Grantee Mailbox</a:t>
            </a:r>
            <a:br>
              <a:rPr lang="en-US" dirty="0"/>
            </a:br>
            <a:r>
              <a:rPr lang="en-US" dirty="0"/>
              <a:t>RTW@dol.gov </a:t>
            </a:r>
            <a:br>
              <a:rPr lang="en-US" dirty="0"/>
            </a:br>
            <a:br>
              <a:rPr lang="en-US" dirty="0"/>
            </a:br>
            <a:r>
              <a:rPr lang="en-US" dirty="0"/>
              <a:t>To Reach your Federal Project Officer, DOL National Office and Technical Assistance Providers</a:t>
            </a:r>
          </a:p>
        </p:txBody>
      </p:sp>
    </p:spTree>
    <p:extLst>
      <p:ext uri="{BB962C8B-B14F-4D97-AF65-F5344CB8AC3E}">
        <p14:creationId xmlns:p14="http://schemas.microsoft.com/office/powerpoint/2010/main" val="18251011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Post Webinar Feedback Tool</a:t>
            </a:r>
          </a:p>
        </p:txBody>
      </p:sp>
      <p:sp>
        <p:nvSpPr>
          <p:cNvPr id="3" name="Content Placeholder 2"/>
          <p:cNvSpPr>
            <a:spLocks noGrp="1"/>
          </p:cNvSpPr>
          <p:nvPr>
            <p:ph idx="1"/>
          </p:nvPr>
        </p:nvSpPr>
        <p:spPr/>
        <p:txBody>
          <a:bodyPr>
            <a:normAutofit fontScale="77500" lnSpcReduction="20000"/>
          </a:bodyPr>
          <a:lstStyle/>
          <a:p>
            <a:pPr marL="0" indent="0">
              <a:buNone/>
            </a:pPr>
            <a:r>
              <a:rPr lang="en-US" b="1" dirty="0"/>
              <a:t>Thank you for participating in the H-1B RTW: Long Term Unemployed Webinar Series</a:t>
            </a:r>
          </a:p>
          <a:p>
            <a:pPr marL="0" indent="0">
              <a:buNone/>
            </a:pPr>
            <a:r>
              <a:rPr lang="en-US" b="1" dirty="0">
                <a:solidFill>
                  <a:schemeClr val="tx2"/>
                </a:solidFill>
              </a:rPr>
              <a:t>Promoting Paid Work Experience (PWE) to Employers Using Benefit-driven Recruitment Strategies</a:t>
            </a:r>
          </a:p>
          <a:p>
            <a:pPr marL="0" indent="0">
              <a:buNone/>
            </a:pPr>
            <a:endParaRPr lang="en-US" dirty="0"/>
          </a:p>
          <a:p>
            <a:pPr lvl="1"/>
            <a:r>
              <a:rPr lang="en-US" dirty="0"/>
              <a:t>Please take a minute to complete this brief feedback tool regarding the Webinar today, March 21</a:t>
            </a:r>
            <a:r>
              <a:rPr lang="en-US" baseline="30000" dirty="0"/>
              <a:t>st</a:t>
            </a:r>
            <a:r>
              <a:rPr lang="en-US" dirty="0"/>
              <a:t> 2017. </a:t>
            </a:r>
          </a:p>
          <a:p>
            <a:endParaRPr lang="en-US" dirty="0"/>
          </a:p>
          <a:p>
            <a:pPr lvl="1"/>
            <a:r>
              <a:rPr lang="en-US" dirty="0"/>
              <a:t>The input you provide will help us better the delivery of future webinars and create technical assistance meaningful for your work.</a:t>
            </a:r>
          </a:p>
          <a:p>
            <a:endParaRPr lang="en-US" dirty="0"/>
          </a:p>
        </p:txBody>
      </p:sp>
    </p:spTree>
    <p:extLst>
      <p:ext uri="{BB962C8B-B14F-4D97-AF65-F5344CB8AC3E}">
        <p14:creationId xmlns:p14="http://schemas.microsoft.com/office/powerpoint/2010/main" val="1892031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err="1"/>
              <a:t>Ayreen</a:t>
            </a:r>
            <a:r>
              <a:rPr lang="en-US" dirty="0"/>
              <a:t> </a:t>
            </a:r>
            <a:r>
              <a:rPr lang="en-US" dirty="0" err="1"/>
              <a:t>cadwallader</a:t>
            </a:r>
            <a:endParaRPr lang="en-US" dirty="0"/>
          </a:p>
        </p:txBody>
      </p:sp>
      <p:sp>
        <p:nvSpPr>
          <p:cNvPr id="9" name="Text Placeholder 8"/>
          <p:cNvSpPr>
            <a:spLocks noGrp="1"/>
          </p:cNvSpPr>
          <p:nvPr>
            <p:ph type="body" sz="half" idx="2"/>
          </p:nvPr>
        </p:nvSpPr>
        <p:spPr/>
        <p:txBody>
          <a:bodyPr>
            <a:normAutofit lnSpcReduction="10000"/>
          </a:bodyPr>
          <a:lstStyle/>
          <a:p>
            <a:r>
              <a:rPr lang="en-US" dirty="0"/>
              <a:t>Moderator: Workforce Analyst</a:t>
            </a:r>
          </a:p>
        </p:txBody>
      </p:sp>
      <p:sp>
        <p:nvSpPr>
          <p:cNvPr id="11" name="Text Placeholder 10"/>
          <p:cNvSpPr>
            <a:spLocks noGrp="1"/>
          </p:cNvSpPr>
          <p:nvPr>
            <p:ph type="body" sz="half" idx="11"/>
          </p:nvPr>
        </p:nvSpPr>
        <p:spPr/>
        <p:txBody>
          <a:bodyPr/>
          <a:lstStyle/>
          <a:p>
            <a:r>
              <a:rPr lang="en-US" dirty="0"/>
              <a:t>U.S. Department of Labor</a:t>
            </a:r>
          </a:p>
          <a:p>
            <a:r>
              <a:rPr lang="en-US" dirty="0"/>
              <a:t>Employment and Training Administration</a:t>
            </a:r>
          </a:p>
          <a:p>
            <a:r>
              <a:rPr lang="en-US" dirty="0"/>
              <a:t>Washington DC</a:t>
            </a:r>
          </a:p>
        </p:txBody>
      </p:sp>
      <p:pic>
        <p:nvPicPr>
          <p:cNvPr id="1027" name="Picture 3"/>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2288" b="2288"/>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029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type="body" sz="quarter" idx="15"/>
          </p:nvPr>
        </p:nvSpPr>
        <p:spPr/>
        <p:txBody>
          <a:bodyPr/>
          <a:lstStyle/>
          <a:p>
            <a:r>
              <a:rPr lang="en-US" dirty="0"/>
              <a:t>Bronwyn </a:t>
            </a:r>
            <a:r>
              <a:rPr lang="en-US" dirty="0" err="1"/>
              <a:t>drost</a:t>
            </a:r>
            <a:endParaRPr lang="en-US" dirty="0"/>
          </a:p>
          <a:p>
            <a:endParaRPr lang="en-US" dirty="0"/>
          </a:p>
        </p:txBody>
      </p:sp>
      <p:sp>
        <p:nvSpPr>
          <p:cNvPr id="4" name="Title 3"/>
          <p:cNvSpPr>
            <a:spLocks noGrp="1"/>
          </p:cNvSpPr>
          <p:nvPr>
            <p:ph type="title"/>
          </p:nvPr>
        </p:nvSpPr>
        <p:spPr/>
        <p:txBody>
          <a:bodyPr/>
          <a:lstStyle/>
          <a:p>
            <a:r>
              <a:rPr lang="en-US" dirty="0"/>
              <a:t>Angel Harlins</a:t>
            </a:r>
          </a:p>
        </p:txBody>
      </p:sp>
      <p:sp>
        <p:nvSpPr>
          <p:cNvPr id="2" name="Text Placeholder 1"/>
          <p:cNvSpPr>
            <a:spLocks noGrp="1"/>
          </p:cNvSpPr>
          <p:nvPr>
            <p:ph type="body" sz="half" idx="2"/>
          </p:nvPr>
        </p:nvSpPr>
        <p:spPr>
          <a:xfrm>
            <a:off x="3249612" y="1002191"/>
            <a:ext cx="5442695" cy="354807"/>
          </a:xfrm>
        </p:spPr>
        <p:txBody>
          <a:bodyPr/>
          <a:lstStyle/>
          <a:p>
            <a:r>
              <a:rPr lang="en-US" sz="1400" dirty="0"/>
              <a:t>Facilitator: H-1B RTW Technical Assistance Project Lead</a:t>
            </a:r>
          </a:p>
          <a:p>
            <a:endParaRPr lang="en-US" dirty="0"/>
          </a:p>
        </p:txBody>
      </p:sp>
      <p:pic>
        <p:nvPicPr>
          <p:cNvPr id="32"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395371" y="601951"/>
            <a:ext cx="1533279" cy="2044372"/>
          </a:xfrm>
        </p:spPr>
      </p:pic>
      <p:sp>
        <p:nvSpPr>
          <p:cNvPr id="5" name="Text Placeholder 4"/>
          <p:cNvSpPr>
            <a:spLocks noGrp="1"/>
          </p:cNvSpPr>
          <p:nvPr>
            <p:ph type="body" sz="half" idx="11"/>
          </p:nvPr>
        </p:nvSpPr>
        <p:spPr/>
        <p:txBody>
          <a:bodyPr/>
          <a:lstStyle/>
          <a:p>
            <a:r>
              <a:rPr lang="en-US" dirty="0"/>
              <a:t>Performance Excellence Partners</a:t>
            </a:r>
          </a:p>
        </p:txBody>
      </p:sp>
      <p:sp>
        <p:nvSpPr>
          <p:cNvPr id="22" name="Text Placeholder 21"/>
          <p:cNvSpPr>
            <a:spLocks noGrp="1"/>
          </p:cNvSpPr>
          <p:nvPr>
            <p:ph type="body" sz="half" idx="12"/>
          </p:nvPr>
        </p:nvSpPr>
        <p:spPr/>
        <p:txBody>
          <a:bodyPr/>
          <a:lstStyle/>
          <a:p>
            <a:r>
              <a:rPr lang="en-US" sz="1400" dirty="0"/>
              <a:t>Subject Matter Expert</a:t>
            </a:r>
          </a:p>
          <a:p>
            <a:endParaRPr lang="en-US" dirty="0"/>
          </a:p>
        </p:txBody>
      </p:sp>
      <p:pic>
        <p:nvPicPr>
          <p:cNvPr id="8" name="Picture Placeholder 7"/>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3630" r="13630"/>
          <a:stretch>
            <a:fillRect/>
          </a:stretch>
        </p:blipFill>
        <p:spPr/>
      </p:pic>
      <p:sp>
        <p:nvSpPr>
          <p:cNvPr id="24" name="Text Placeholder 23"/>
          <p:cNvSpPr>
            <a:spLocks noGrp="1"/>
          </p:cNvSpPr>
          <p:nvPr>
            <p:ph type="body" sz="half" idx="14"/>
          </p:nvPr>
        </p:nvSpPr>
        <p:spPr/>
        <p:txBody>
          <a:bodyPr>
            <a:normAutofit fontScale="55000" lnSpcReduction="20000"/>
          </a:bodyPr>
          <a:lstStyle/>
          <a:p>
            <a:r>
              <a:rPr lang="en-US" dirty="0"/>
              <a:t>Bronwyn </a:t>
            </a:r>
            <a:r>
              <a:rPr lang="en-US" dirty="0" err="1"/>
              <a:t>Drost</a:t>
            </a:r>
            <a:endParaRPr lang="en-US" dirty="0"/>
          </a:p>
          <a:p>
            <a:r>
              <a:rPr lang="en-US" b="1" dirty="0"/>
              <a:t>Project Manager</a:t>
            </a:r>
            <a:r>
              <a:rPr lang="en-US" dirty="0"/>
              <a:t>, Workforce Innovation Fund | </a:t>
            </a:r>
            <a:r>
              <a:rPr lang="en-US" b="1" dirty="0"/>
              <a:t>Business Development Team</a:t>
            </a:r>
            <a:r>
              <a:rPr lang="en-US" dirty="0"/>
              <a:t>, Michigan Works! Southwest</a:t>
            </a:r>
          </a:p>
          <a:p>
            <a:r>
              <a:rPr lang="en-US" i="1" dirty="0"/>
              <a:t>W. E. Upjohn Institute for Employment Research</a:t>
            </a:r>
            <a:endParaRPr lang="en-US" dirty="0"/>
          </a:p>
          <a:p>
            <a:r>
              <a:rPr lang="en-US" dirty="0"/>
              <a:t>e – </a:t>
            </a:r>
            <a:r>
              <a:rPr lang="en-US" u="sng" dirty="0">
                <a:hlinkClick r:id="rId5"/>
              </a:rPr>
              <a:t>drost@upjohn.org</a:t>
            </a:r>
            <a:r>
              <a:rPr lang="en-US" dirty="0"/>
              <a:t>  | p – (269) 615-9633</a:t>
            </a:r>
          </a:p>
          <a:p>
            <a:r>
              <a:rPr lang="en-US" dirty="0"/>
              <a:t> </a:t>
            </a:r>
          </a:p>
          <a:p>
            <a:r>
              <a:rPr lang="en-US" u="sng" dirty="0">
                <a:hlinkClick r:id="rId6"/>
              </a:rPr>
              <a:t>https://www.linkedin.com/in/bronwyndrost</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0309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7514" y="2921487"/>
            <a:ext cx="5238346" cy="1938992"/>
          </a:xfrm>
          <a:prstGeom prst="rect">
            <a:avLst/>
          </a:prstGeom>
        </p:spPr>
        <p:txBody>
          <a:bodyPr wrap="square">
            <a:spAutoFit/>
          </a:bodyPr>
          <a:lstStyle/>
          <a:p>
            <a:r>
              <a:rPr lang="en-US" sz="2000" dirty="0">
                <a:latin typeface="Arial" panose="020B0604020202020204" pitchFamily="34" charset="0"/>
                <a:ea typeface="Calibri" panose="020F0502020204030204" pitchFamily="34" charset="0"/>
                <a:cs typeface="Arial" panose="020B0604020202020204" pitchFamily="34" charset="0"/>
              </a:rPr>
              <a:t>Provide Ready to Work grantees with targeted strategies to assist them in building mutually productive partnerships with employers who are seeking to expand their talent pipelines via the hiring and training of PWE candidates</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783265" y="1513768"/>
            <a:ext cx="3745449" cy="707886"/>
          </a:xfrm>
          <a:prstGeom prst="rect">
            <a:avLst/>
          </a:prstGeom>
        </p:spPr>
        <p:txBody>
          <a:bodyPr wrap="none">
            <a:spAutoFit/>
          </a:bodyPr>
          <a:lstStyle/>
          <a:p>
            <a:r>
              <a:rPr lang="en-US" sz="4000" cap="small" spc="40" dirty="0">
                <a:gradFill>
                  <a:gsLst>
                    <a:gs pos="0">
                      <a:srgbClr val="004874"/>
                    </a:gs>
                    <a:gs pos="100000">
                      <a:srgbClr val="041F36"/>
                    </a:gs>
                  </a:gsLst>
                  <a:lin ang="5400000" scaled="1"/>
                </a:gradFill>
                <a:latin typeface="Impact" panose="020B0806030902050204" pitchFamily="34" charset="0"/>
                <a:ea typeface="+mj-ea"/>
              </a:rPr>
              <a:t>Today’s  Objective: </a:t>
            </a:r>
            <a:endParaRPr lang="en-US" dirty="0"/>
          </a:p>
        </p:txBody>
      </p:sp>
    </p:spTree>
    <p:extLst>
      <p:ext uri="{BB962C8B-B14F-4D97-AF65-F5344CB8AC3E}">
        <p14:creationId xmlns:p14="http://schemas.microsoft.com/office/powerpoint/2010/main" val="14173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6788" y="1850143"/>
            <a:ext cx="6740123" cy="4312330"/>
          </a:xfrm>
        </p:spPr>
        <p:txBody>
          <a:bodyPr>
            <a:normAutofit fontScale="70000" lnSpcReduction="20000"/>
          </a:bodyPr>
          <a:lstStyle/>
          <a:p>
            <a:pPr>
              <a:buFont typeface="Arial" panose="020B0604020202020204" pitchFamily="34" charset="0"/>
              <a:buChar char="•"/>
            </a:pPr>
            <a:r>
              <a:rPr lang="en-US" sz="2800" dirty="0"/>
              <a:t>Review the “demand-driven” Business Services model and the “Dual Customer” method of engaging employers</a:t>
            </a:r>
          </a:p>
          <a:p>
            <a:pPr>
              <a:buFont typeface="Arial" panose="020B0604020202020204" pitchFamily="34" charset="0"/>
              <a:buChar char="•"/>
            </a:pPr>
            <a:endParaRPr lang="en-US" sz="2800" dirty="0"/>
          </a:p>
          <a:p>
            <a:pPr>
              <a:buFont typeface="Arial" panose="020B0604020202020204" pitchFamily="34" charset="0"/>
              <a:buChar char="•"/>
            </a:pPr>
            <a:r>
              <a:rPr lang="en-US" sz="2800" dirty="0"/>
              <a:t>Explore a variety of ways that grantees can frame PWE in a language that resonates with businesses and helps them to understand the value PWE can provide to their companies</a:t>
            </a:r>
          </a:p>
          <a:p>
            <a:pPr>
              <a:buFont typeface="Arial" panose="020B0604020202020204" pitchFamily="34" charset="0"/>
              <a:buChar char="•"/>
            </a:pPr>
            <a:endParaRPr lang="en-US" sz="2800" dirty="0"/>
          </a:p>
          <a:p>
            <a:pPr>
              <a:buFont typeface="Arial" panose="020B0604020202020204" pitchFamily="34" charset="0"/>
              <a:buChar char="•"/>
            </a:pPr>
            <a:r>
              <a:rPr lang="en-US" sz="2800" dirty="0"/>
              <a:t>Examine strategies and techniques for pitching PWE to new employers, and learn methods and best practices for approaching employers about PWE</a:t>
            </a:r>
          </a:p>
          <a:p>
            <a:pPr>
              <a:buFont typeface="Arial" panose="020B0604020202020204" pitchFamily="34" charset="0"/>
              <a:buChar char="•"/>
            </a:pPr>
            <a:endParaRPr lang="en-US" sz="2800" dirty="0"/>
          </a:p>
          <a:p>
            <a:pPr>
              <a:buFont typeface="Arial" panose="020B0604020202020204" pitchFamily="34" charset="0"/>
              <a:buChar char="•"/>
            </a:pPr>
            <a:r>
              <a:rPr lang="en-US" sz="2800" dirty="0"/>
              <a:t>Discuss the tension between moving at the pace of business and adequate documentation of PWEs</a:t>
            </a:r>
          </a:p>
          <a:p>
            <a:pPr marL="0" indent="0">
              <a:buNone/>
            </a:pPr>
            <a:endParaRPr lang="en-US" dirty="0"/>
          </a:p>
        </p:txBody>
      </p:sp>
    </p:spTree>
    <p:extLst>
      <p:ext uri="{BB962C8B-B14F-4D97-AF65-F5344CB8AC3E}">
        <p14:creationId xmlns:p14="http://schemas.microsoft.com/office/powerpoint/2010/main" val="3452198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383" y="2648206"/>
            <a:ext cx="5494337" cy="1168599"/>
          </a:xfrm>
        </p:spPr>
        <p:txBody>
          <a:bodyPr>
            <a:normAutofit fontScale="90000"/>
          </a:bodyPr>
          <a:lstStyle/>
          <a:p>
            <a:r>
              <a:rPr lang="en-US" dirty="0"/>
              <a:t>Promoting PWE to Employers using benefit-driven recruitment strategies</a:t>
            </a:r>
          </a:p>
        </p:txBody>
      </p:sp>
      <p:sp>
        <p:nvSpPr>
          <p:cNvPr id="5" name="Text Placeholder 4"/>
          <p:cNvSpPr>
            <a:spLocks noGrp="1"/>
          </p:cNvSpPr>
          <p:nvPr>
            <p:ph type="body" idx="1"/>
          </p:nvPr>
        </p:nvSpPr>
        <p:spPr>
          <a:xfrm>
            <a:off x="418885" y="4159293"/>
            <a:ext cx="4376851" cy="626715"/>
          </a:xfrm>
        </p:spPr>
        <p:txBody>
          <a:bodyPr/>
          <a:lstStyle/>
          <a:p>
            <a:r>
              <a:rPr lang="en-US" dirty="0"/>
              <a:t>Bronwyn </a:t>
            </a:r>
            <a:r>
              <a:rPr lang="en-US" dirty="0" err="1"/>
              <a:t>Drost</a:t>
            </a:r>
            <a:endParaRPr lang="en-US" dirty="0"/>
          </a:p>
        </p:txBody>
      </p:sp>
    </p:spTree>
    <p:extLst>
      <p:ext uri="{BB962C8B-B14F-4D97-AF65-F5344CB8AC3E}">
        <p14:creationId xmlns:p14="http://schemas.microsoft.com/office/powerpoint/2010/main" val="14997932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22807</TotalTime>
  <Words>2079</Words>
  <Application>Microsoft Office PowerPoint</Application>
  <PresentationFormat>On-screen Show (4:3)</PresentationFormat>
  <Paragraphs>305</Paragraphs>
  <Slides>46</Slides>
  <Notes>41</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Courier New</vt:lpstr>
      <vt:lpstr>Impact</vt:lpstr>
      <vt:lpstr>Myriad Pro</vt:lpstr>
      <vt:lpstr>Myriad Pro Cond</vt:lpstr>
      <vt:lpstr>Times New Roman</vt:lpstr>
      <vt:lpstr>Wingdings</vt:lpstr>
      <vt:lpstr>Office Theme</vt:lpstr>
      <vt:lpstr>PowerPoint Presentation</vt:lpstr>
      <vt:lpstr>H-1B Ready to Work</vt:lpstr>
      <vt:lpstr>PowerPoint Presentation</vt:lpstr>
      <vt:lpstr>Polling</vt:lpstr>
      <vt:lpstr>Ayreen cadwallader</vt:lpstr>
      <vt:lpstr>Angel Harlins</vt:lpstr>
      <vt:lpstr>PowerPoint Presentation</vt:lpstr>
      <vt:lpstr>PowerPoint Presentation</vt:lpstr>
      <vt:lpstr>Promoting PWE to Employers using benefit-driven recruitment strategies</vt:lpstr>
      <vt:lpstr>Setting the Stage</vt:lpstr>
      <vt:lpstr>The Demand Driven Model</vt:lpstr>
      <vt:lpstr>PowerPoint Presentation</vt:lpstr>
      <vt:lpstr>Demand Driven – 3 Key Ideas </vt:lpstr>
      <vt:lpstr>Demand Driven – 3 Key Ideas </vt:lpstr>
      <vt:lpstr>Demand Driven – 3 Key Ideas </vt:lpstr>
      <vt:lpstr>Demand Driven – 6 Quick Tips</vt:lpstr>
      <vt:lpstr>The Dual Customer Approach</vt:lpstr>
      <vt:lpstr>PowerPoint Presentation</vt:lpstr>
      <vt:lpstr>Dual Customer Approach – 3 Key Ideas</vt:lpstr>
      <vt:lpstr>PowerPoint Presentation</vt:lpstr>
      <vt:lpstr>Dual Customer – 3 Quick Tips</vt:lpstr>
      <vt:lpstr>PowerPoint Presentation</vt:lpstr>
      <vt:lpstr>Back to the Basics </vt:lpstr>
      <vt:lpstr>Framing PWE for Business Outreach</vt:lpstr>
      <vt:lpstr>Business Friendly Language</vt:lpstr>
      <vt:lpstr>POLL: How many of your are already using one or more of these outreach strategies?</vt:lpstr>
      <vt:lpstr>Group Question</vt:lpstr>
      <vt:lpstr>Networking 101</vt:lpstr>
      <vt:lpstr>Engaging Employers– the Easy Part</vt:lpstr>
      <vt:lpstr>You’re in– now what? </vt:lpstr>
      <vt:lpstr>Engaging Employers– the Easy Part</vt:lpstr>
      <vt:lpstr>Addressing stigma  </vt:lpstr>
      <vt:lpstr>Craft your message Carefully</vt:lpstr>
      <vt:lpstr>Creating a streamlined PWE experience</vt:lpstr>
      <vt:lpstr>Resources and Tools </vt:lpstr>
      <vt:lpstr>Manage expectations </vt:lpstr>
      <vt:lpstr>Integrating PWE into a broader spectrum of workforce and economic development strategies</vt:lpstr>
      <vt:lpstr>Presentation Take-aways</vt:lpstr>
      <vt:lpstr>Presentation Take-aways</vt:lpstr>
      <vt:lpstr>PowerPoint Presentation</vt:lpstr>
      <vt:lpstr>PowerPoint Presentation</vt:lpstr>
      <vt:lpstr>PowerPoint Presentation</vt:lpstr>
      <vt:lpstr>PowerPoint Presentation</vt:lpstr>
      <vt:lpstr>Ready to Work Grantee Mailbox RTW@dol.gov   To Reach your Federal Project Officer, DOL National Office and Technical Assistance Providers</vt:lpstr>
      <vt:lpstr>Post Webinar Feedback Tool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 Harlins</dc:creator>
  <cp:lastModifiedBy>Laura Casertano</cp:lastModifiedBy>
  <cp:revision>472</cp:revision>
  <cp:lastPrinted>2016-10-05T22:27:38Z</cp:lastPrinted>
  <dcterms:created xsi:type="dcterms:W3CDTF">2014-04-10T03:33:57Z</dcterms:created>
  <dcterms:modified xsi:type="dcterms:W3CDTF">2017-03-21T15:28:10Z</dcterms:modified>
</cp:coreProperties>
</file>