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9"/>
  </p:notesMasterIdLst>
  <p:sldIdLst>
    <p:sldId id="259" r:id="rId2"/>
    <p:sldId id="287" r:id="rId3"/>
    <p:sldId id="288" r:id="rId4"/>
    <p:sldId id="290" r:id="rId5"/>
    <p:sldId id="289" r:id="rId6"/>
    <p:sldId id="260" r:id="rId7"/>
    <p:sldId id="261" r:id="rId8"/>
    <p:sldId id="284" r:id="rId9"/>
    <p:sldId id="265" r:id="rId10"/>
    <p:sldId id="263" r:id="rId11"/>
    <p:sldId id="264" r:id="rId12"/>
    <p:sldId id="266" r:id="rId13"/>
    <p:sldId id="267" r:id="rId14"/>
    <p:sldId id="268" r:id="rId15"/>
    <p:sldId id="269" r:id="rId16"/>
    <p:sldId id="270" r:id="rId17"/>
    <p:sldId id="271" r:id="rId18"/>
    <p:sldId id="272" r:id="rId19"/>
    <p:sldId id="273" r:id="rId20"/>
    <p:sldId id="274" r:id="rId21"/>
    <p:sldId id="285" r:id="rId22"/>
    <p:sldId id="276" r:id="rId23"/>
    <p:sldId id="278" r:id="rId24"/>
    <p:sldId id="279" r:id="rId25"/>
    <p:sldId id="280" r:id="rId26"/>
    <p:sldId id="281" r:id="rId27"/>
    <p:sldId id="282" r:id="rId28"/>
    <p:sldId id="283" r:id="rId29"/>
    <p:sldId id="286" r:id="rId30"/>
    <p:sldId id="310" r:id="rId31"/>
    <p:sldId id="311" r:id="rId32"/>
    <p:sldId id="312" r:id="rId33"/>
    <p:sldId id="313" r:id="rId34"/>
    <p:sldId id="301" r:id="rId35"/>
    <p:sldId id="314" r:id="rId36"/>
    <p:sldId id="300" r:id="rId37"/>
    <p:sldId id="303" r:id="rId38"/>
    <p:sldId id="315" r:id="rId39"/>
    <p:sldId id="316" r:id="rId40"/>
    <p:sldId id="317" r:id="rId41"/>
    <p:sldId id="318" r:id="rId42"/>
    <p:sldId id="295" r:id="rId43"/>
    <p:sldId id="296" r:id="rId44"/>
    <p:sldId id="297" r:id="rId45"/>
    <p:sldId id="299" r:id="rId46"/>
    <p:sldId id="319" r:id="rId47"/>
    <p:sldId id="32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45" autoAdjust="0"/>
    <p:restoredTop sz="94434" autoAdjust="0"/>
  </p:normalViewPr>
  <p:slideViewPr>
    <p:cSldViewPr snapToGrid="0">
      <p:cViewPr varScale="1">
        <p:scale>
          <a:sx n="68" d="100"/>
          <a:sy n="68" d="100"/>
        </p:scale>
        <p:origin x="6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E24AD-0338-4C6B-988F-20A59AFCB320}"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2CEB2623-5623-4A3F-9592-56168F3AD369}">
      <dgm:prSet/>
      <dgm:spPr/>
      <dgm:t>
        <a:bodyPr/>
        <a:lstStyle/>
        <a:p>
          <a:r>
            <a:rPr lang="en-US" dirty="0"/>
            <a:t>Industry Demystification </a:t>
          </a:r>
        </a:p>
      </dgm:t>
    </dgm:pt>
    <dgm:pt modelId="{EDEAAC63-1922-4B4C-9E03-73261A67CACC}" type="parTrans" cxnId="{091AFDDE-DD9E-4243-BDAB-94B86E1488E8}">
      <dgm:prSet/>
      <dgm:spPr/>
      <dgm:t>
        <a:bodyPr/>
        <a:lstStyle/>
        <a:p>
          <a:endParaRPr lang="en-US"/>
        </a:p>
      </dgm:t>
    </dgm:pt>
    <dgm:pt modelId="{1521063D-BE8D-4AC6-BF59-58D1D502376B}" type="sibTrans" cxnId="{091AFDDE-DD9E-4243-BDAB-94B86E1488E8}">
      <dgm:prSet/>
      <dgm:spPr/>
      <dgm:t>
        <a:bodyPr/>
        <a:lstStyle/>
        <a:p>
          <a:endParaRPr lang="en-US" dirty="0"/>
        </a:p>
      </dgm:t>
    </dgm:pt>
    <dgm:pt modelId="{845BBE68-4AE5-4EE2-811E-7DDD99448497}">
      <dgm:prSet/>
      <dgm:spPr/>
      <dgm:t>
        <a:bodyPr/>
        <a:lstStyle/>
        <a:p>
          <a:r>
            <a:rPr lang="en-US" dirty="0"/>
            <a:t>Skills Development</a:t>
          </a:r>
        </a:p>
      </dgm:t>
    </dgm:pt>
    <dgm:pt modelId="{F1333AD6-76B0-41FE-B3E7-6A1130B2C9D6}" type="parTrans" cxnId="{B5104FD2-DC68-47C3-B48F-2381B817A6F6}">
      <dgm:prSet/>
      <dgm:spPr/>
      <dgm:t>
        <a:bodyPr/>
        <a:lstStyle/>
        <a:p>
          <a:endParaRPr lang="en-US"/>
        </a:p>
      </dgm:t>
    </dgm:pt>
    <dgm:pt modelId="{2D526398-D0FD-49EF-9654-4AE764F0287F}" type="sibTrans" cxnId="{B5104FD2-DC68-47C3-B48F-2381B817A6F6}">
      <dgm:prSet/>
      <dgm:spPr/>
      <dgm:t>
        <a:bodyPr/>
        <a:lstStyle/>
        <a:p>
          <a:endParaRPr lang="en-US" dirty="0"/>
        </a:p>
      </dgm:t>
    </dgm:pt>
    <dgm:pt modelId="{6F0C4045-47B2-4859-B448-3B07875073A9}">
      <dgm:prSet/>
      <dgm:spPr/>
      <dgm:t>
        <a:bodyPr/>
        <a:lstStyle/>
        <a:p>
          <a:r>
            <a:rPr lang="en-US" dirty="0"/>
            <a:t>Pre-Screening</a:t>
          </a:r>
        </a:p>
      </dgm:t>
    </dgm:pt>
    <dgm:pt modelId="{4C9F3811-8382-4522-8004-D741E74EBAC0}" type="parTrans" cxnId="{8AB1EADB-EF91-438A-B202-3745406A6177}">
      <dgm:prSet/>
      <dgm:spPr/>
      <dgm:t>
        <a:bodyPr/>
        <a:lstStyle/>
        <a:p>
          <a:endParaRPr lang="en-US"/>
        </a:p>
      </dgm:t>
    </dgm:pt>
    <dgm:pt modelId="{A197DD81-7083-4E05-AF50-ECBD5B420C71}" type="sibTrans" cxnId="{8AB1EADB-EF91-438A-B202-3745406A6177}">
      <dgm:prSet/>
      <dgm:spPr/>
      <dgm:t>
        <a:bodyPr/>
        <a:lstStyle/>
        <a:p>
          <a:endParaRPr lang="en-US" dirty="0"/>
        </a:p>
      </dgm:t>
    </dgm:pt>
    <dgm:pt modelId="{6E2129C2-3A27-4472-8BBD-5BEF9CA42021}">
      <dgm:prSet/>
      <dgm:spPr/>
      <dgm:t>
        <a:bodyPr/>
        <a:lstStyle/>
        <a:p>
          <a:r>
            <a:rPr lang="en-US" dirty="0"/>
            <a:t>Employment Prep</a:t>
          </a:r>
        </a:p>
      </dgm:t>
    </dgm:pt>
    <dgm:pt modelId="{927C78D5-DABC-4DE5-B679-1835C53A75DE}" type="parTrans" cxnId="{E51187EB-EB05-4A86-A6E8-5B31FD958550}">
      <dgm:prSet/>
      <dgm:spPr/>
      <dgm:t>
        <a:bodyPr/>
        <a:lstStyle/>
        <a:p>
          <a:endParaRPr lang="en-US"/>
        </a:p>
      </dgm:t>
    </dgm:pt>
    <dgm:pt modelId="{D47B01F9-5D74-4B00-9FE7-36BB383C3AED}" type="sibTrans" cxnId="{E51187EB-EB05-4A86-A6E8-5B31FD958550}">
      <dgm:prSet/>
      <dgm:spPr/>
      <dgm:t>
        <a:bodyPr/>
        <a:lstStyle/>
        <a:p>
          <a:endParaRPr lang="en-US" dirty="0"/>
        </a:p>
      </dgm:t>
    </dgm:pt>
    <dgm:pt modelId="{F0CB1B42-DBC4-4661-935E-0FE94EEA831C}">
      <dgm:prSet/>
      <dgm:spPr/>
      <dgm:t>
        <a:bodyPr/>
        <a:lstStyle/>
        <a:p>
          <a:r>
            <a:rPr lang="en-US" dirty="0"/>
            <a:t>Retention Resources</a:t>
          </a:r>
        </a:p>
      </dgm:t>
    </dgm:pt>
    <dgm:pt modelId="{12CDE3B2-0058-4CF8-AD7A-EAFFE7B6A016}" type="parTrans" cxnId="{77688234-7B3A-4BED-88CD-DA001A83C68A}">
      <dgm:prSet/>
      <dgm:spPr/>
      <dgm:t>
        <a:bodyPr/>
        <a:lstStyle/>
        <a:p>
          <a:endParaRPr lang="en-US"/>
        </a:p>
      </dgm:t>
    </dgm:pt>
    <dgm:pt modelId="{2EB96C91-B403-4B07-94C5-CF789317BF65}" type="sibTrans" cxnId="{77688234-7B3A-4BED-88CD-DA001A83C68A}">
      <dgm:prSet/>
      <dgm:spPr/>
      <dgm:t>
        <a:bodyPr/>
        <a:lstStyle/>
        <a:p>
          <a:endParaRPr lang="en-US"/>
        </a:p>
      </dgm:t>
    </dgm:pt>
    <dgm:pt modelId="{1DD5D48D-0CF6-41DB-A888-C311BC4A329A}" type="pres">
      <dgm:prSet presAssocID="{FBFE24AD-0338-4C6B-988F-20A59AFCB320}" presName="Name0" presStyleCnt="0">
        <dgm:presLayoutVars>
          <dgm:dir/>
          <dgm:resizeHandles val="exact"/>
        </dgm:presLayoutVars>
      </dgm:prSet>
      <dgm:spPr/>
    </dgm:pt>
    <dgm:pt modelId="{22BC8959-CF0E-47FA-83AB-AAB38EB9888C}" type="pres">
      <dgm:prSet presAssocID="{2CEB2623-5623-4A3F-9592-56168F3AD369}" presName="node" presStyleLbl="node1" presStyleIdx="0" presStyleCnt="5">
        <dgm:presLayoutVars>
          <dgm:bulletEnabled val="1"/>
        </dgm:presLayoutVars>
      </dgm:prSet>
      <dgm:spPr/>
    </dgm:pt>
    <dgm:pt modelId="{4D51DA30-CE91-4F79-B473-0B88F7C5A389}" type="pres">
      <dgm:prSet presAssocID="{1521063D-BE8D-4AC6-BF59-58D1D502376B}" presName="sibTrans" presStyleLbl="sibTrans2D1" presStyleIdx="0" presStyleCnt="4"/>
      <dgm:spPr/>
    </dgm:pt>
    <dgm:pt modelId="{625B796C-65A0-47F3-96BE-018CA07639F8}" type="pres">
      <dgm:prSet presAssocID="{1521063D-BE8D-4AC6-BF59-58D1D502376B}" presName="connectorText" presStyleLbl="sibTrans2D1" presStyleIdx="0" presStyleCnt="4"/>
      <dgm:spPr/>
    </dgm:pt>
    <dgm:pt modelId="{11D7CAB7-81DA-4379-8DC6-9A9B86E13459}" type="pres">
      <dgm:prSet presAssocID="{845BBE68-4AE5-4EE2-811E-7DDD99448497}" presName="node" presStyleLbl="node1" presStyleIdx="1" presStyleCnt="5">
        <dgm:presLayoutVars>
          <dgm:bulletEnabled val="1"/>
        </dgm:presLayoutVars>
      </dgm:prSet>
      <dgm:spPr/>
    </dgm:pt>
    <dgm:pt modelId="{0FC56152-48DE-4A6F-B583-F5B336724DF0}" type="pres">
      <dgm:prSet presAssocID="{2D526398-D0FD-49EF-9654-4AE764F0287F}" presName="sibTrans" presStyleLbl="sibTrans2D1" presStyleIdx="1" presStyleCnt="4"/>
      <dgm:spPr/>
    </dgm:pt>
    <dgm:pt modelId="{91C8AB5B-8863-441B-9B6A-AA90AF8A541D}" type="pres">
      <dgm:prSet presAssocID="{2D526398-D0FD-49EF-9654-4AE764F0287F}" presName="connectorText" presStyleLbl="sibTrans2D1" presStyleIdx="1" presStyleCnt="4"/>
      <dgm:spPr/>
    </dgm:pt>
    <dgm:pt modelId="{7B3D12C8-E9A5-491C-BFFF-1C4438A0CCE0}" type="pres">
      <dgm:prSet presAssocID="{6F0C4045-47B2-4859-B448-3B07875073A9}" presName="node" presStyleLbl="node1" presStyleIdx="2" presStyleCnt="5">
        <dgm:presLayoutVars>
          <dgm:bulletEnabled val="1"/>
        </dgm:presLayoutVars>
      </dgm:prSet>
      <dgm:spPr/>
    </dgm:pt>
    <dgm:pt modelId="{70320DAC-4A46-445B-B716-3CCD60A090A6}" type="pres">
      <dgm:prSet presAssocID="{A197DD81-7083-4E05-AF50-ECBD5B420C71}" presName="sibTrans" presStyleLbl="sibTrans2D1" presStyleIdx="2" presStyleCnt="4"/>
      <dgm:spPr/>
    </dgm:pt>
    <dgm:pt modelId="{572E6ACD-180F-4C1E-83B8-B0A4346A8546}" type="pres">
      <dgm:prSet presAssocID="{A197DD81-7083-4E05-AF50-ECBD5B420C71}" presName="connectorText" presStyleLbl="sibTrans2D1" presStyleIdx="2" presStyleCnt="4"/>
      <dgm:spPr/>
    </dgm:pt>
    <dgm:pt modelId="{246D1FF3-E87A-4A45-BBB5-2FE715F0D21B}" type="pres">
      <dgm:prSet presAssocID="{6E2129C2-3A27-4472-8BBD-5BEF9CA42021}" presName="node" presStyleLbl="node1" presStyleIdx="3" presStyleCnt="5">
        <dgm:presLayoutVars>
          <dgm:bulletEnabled val="1"/>
        </dgm:presLayoutVars>
      </dgm:prSet>
      <dgm:spPr/>
    </dgm:pt>
    <dgm:pt modelId="{5FA5E609-64E2-458D-90EB-3FBA0E20CD26}" type="pres">
      <dgm:prSet presAssocID="{D47B01F9-5D74-4B00-9FE7-36BB383C3AED}" presName="sibTrans" presStyleLbl="sibTrans2D1" presStyleIdx="3" presStyleCnt="4"/>
      <dgm:spPr/>
    </dgm:pt>
    <dgm:pt modelId="{72AA6178-50E6-46F7-BCC4-732FCC59F82B}" type="pres">
      <dgm:prSet presAssocID="{D47B01F9-5D74-4B00-9FE7-36BB383C3AED}" presName="connectorText" presStyleLbl="sibTrans2D1" presStyleIdx="3" presStyleCnt="4"/>
      <dgm:spPr/>
    </dgm:pt>
    <dgm:pt modelId="{3FB725B3-3E1D-43C9-B7E7-7863AD0E0E0F}" type="pres">
      <dgm:prSet presAssocID="{F0CB1B42-DBC4-4661-935E-0FE94EEA831C}" presName="node" presStyleLbl="node1" presStyleIdx="4" presStyleCnt="5">
        <dgm:presLayoutVars>
          <dgm:bulletEnabled val="1"/>
        </dgm:presLayoutVars>
      </dgm:prSet>
      <dgm:spPr/>
    </dgm:pt>
  </dgm:ptLst>
  <dgm:cxnLst>
    <dgm:cxn modelId="{5EE41903-FDD5-44DF-A2FA-CE3DE6240809}" type="presOf" srcId="{2D526398-D0FD-49EF-9654-4AE764F0287F}" destId="{0FC56152-48DE-4A6F-B583-F5B336724DF0}" srcOrd="0" destOrd="0" presId="urn:microsoft.com/office/officeart/2005/8/layout/process1"/>
    <dgm:cxn modelId="{F10C572D-B3AC-4D89-B874-04063610E4D6}" type="presOf" srcId="{A197DD81-7083-4E05-AF50-ECBD5B420C71}" destId="{572E6ACD-180F-4C1E-83B8-B0A4346A8546}" srcOrd="1" destOrd="0" presId="urn:microsoft.com/office/officeart/2005/8/layout/process1"/>
    <dgm:cxn modelId="{77688234-7B3A-4BED-88CD-DA001A83C68A}" srcId="{FBFE24AD-0338-4C6B-988F-20A59AFCB320}" destId="{F0CB1B42-DBC4-4661-935E-0FE94EEA831C}" srcOrd="4" destOrd="0" parTransId="{12CDE3B2-0058-4CF8-AD7A-EAFFE7B6A016}" sibTransId="{2EB96C91-B403-4B07-94C5-CF789317BF65}"/>
    <dgm:cxn modelId="{7C0B3C44-ACF3-4333-B38C-B7BD51D8F277}" type="presOf" srcId="{A197DD81-7083-4E05-AF50-ECBD5B420C71}" destId="{70320DAC-4A46-445B-B716-3CCD60A090A6}" srcOrd="0" destOrd="0" presId="urn:microsoft.com/office/officeart/2005/8/layout/process1"/>
    <dgm:cxn modelId="{B4C56E6A-7070-4250-A659-6342A179C149}" type="presOf" srcId="{845BBE68-4AE5-4EE2-811E-7DDD99448497}" destId="{11D7CAB7-81DA-4379-8DC6-9A9B86E13459}" srcOrd="0" destOrd="0" presId="urn:microsoft.com/office/officeart/2005/8/layout/process1"/>
    <dgm:cxn modelId="{8F0A026E-7512-4D52-83F7-449F213EC072}" type="presOf" srcId="{1521063D-BE8D-4AC6-BF59-58D1D502376B}" destId="{4D51DA30-CE91-4F79-B473-0B88F7C5A389}" srcOrd="0" destOrd="0" presId="urn:microsoft.com/office/officeart/2005/8/layout/process1"/>
    <dgm:cxn modelId="{51115856-3EB2-4D68-8372-53364C5371AD}" type="presOf" srcId="{1521063D-BE8D-4AC6-BF59-58D1D502376B}" destId="{625B796C-65A0-47F3-96BE-018CA07639F8}" srcOrd="1" destOrd="0" presId="urn:microsoft.com/office/officeart/2005/8/layout/process1"/>
    <dgm:cxn modelId="{972B2D79-E332-400D-A393-32A5585782C2}" type="presOf" srcId="{2D526398-D0FD-49EF-9654-4AE764F0287F}" destId="{91C8AB5B-8863-441B-9B6A-AA90AF8A541D}" srcOrd="1" destOrd="0" presId="urn:microsoft.com/office/officeart/2005/8/layout/process1"/>
    <dgm:cxn modelId="{0FA2707F-2FAC-420D-ADCE-F440A19BA559}" type="presOf" srcId="{D47B01F9-5D74-4B00-9FE7-36BB383C3AED}" destId="{72AA6178-50E6-46F7-BCC4-732FCC59F82B}" srcOrd="1" destOrd="0" presId="urn:microsoft.com/office/officeart/2005/8/layout/process1"/>
    <dgm:cxn modelId="{2E573D91-415B-40A9-9BA4-86ACED923F19}" type="presOf" srcId="{D47B01F9-5D74-4B00-9FE7-36BB383C3AED}" destId="{5FA5E609-64E2-458D-90EB-3FBA0E20CD26}" srcOrd="0" destOrd="0" presId="urn:microsoft.com/office/officeart/2005/8/layout/process1"/>
    <dgm:cxn modelId="{BE48F89E-0356-46F1-ACBA-67BA52006E2C}" type="presOf" srcId="{FBFE24AD-0338-4C6B-988F-20A59AFCB320}" destId="{1DD5D48D-0CF6-41DB-A888-C311BC4A329A}" srcOrd="0" destOrd="0" presId="urn:microsoft.com/office/officeart/2005/8/layout/process1"/>
    <dgm:cxn modelId="{22FD73A7-0928-4147-B939-B3A3B8094367}" type="presOf" srcId="{6E2129C2-3A27-4472-8BBD-5BEF9CA42021}" destId="{246D1FF3-E87A-4A45-BBB5-2FE715F0D21B}" srcOrd="0" destOrd="0" presId="urn:microsoft.com/office/officeart/2005/8/layout/process1"/>
    <dgm:cxn modelId="{CF4CB3AE-76BE-4784-AF3B-A92A793487D6}" type="presOf" srcId="{6F0C4045-47B2-4859-B448-3B07875073A9}" destId="{7B3D12C8-E9A5-491C-BFFF-1C4438A0CCE0}" srcOrd="0" destOrd="0" presId="urn:microsoft.com/office/officeart/2005/8/layout/process1"/>
    <dgm:cxn modelId="{79D3DCB2-E9AE-4C02-BC28-CF8429A437AB}" type="presOf" srcId="{F0CB1B42-DBC4-4661-935E-0FE94EEA831C}" destId="{3FB725B3-3E1D-43C9-B7E7-7863AD0E0E0F}" srcOrd="0" destOrd="0" presId="urn:microsoft.com/office/officeart/2005/8/layout/process1"/>
    <dgm:cxn modelId="{ACA587C2-FFD9-4019-8647-475A25863E01}" type="presOf" srcId="{2CEB2623-5623-4A3F-9592-56168F3AD369}" destId="{22BC8959-CF0E-47FA-83AB-AAB38EB9888C}" srcOrd="0" destOrd="0" presId="urn:microsoft.com/office/officeart/2005/8/layout/process1"/>
    <dgm:cxn modelId="{B5104FD2-DC68-47C3-B48F-2381B817A6F6}" srcId="{FBFE24AD-0338-4C6B-988F-20A59AFCB320}" destId="{845BBE68-4AE5-4EE2-811E-7DDD99448497}" srcOrd="1" destOrd="0" parTransId="{F1333AD6-76B0-41FE-B3E7-6A1130B2C9D6}" sibTransId="{2D526398-D0FD-49EF-9654-4AE764F0287F}"/>
    <dgm:cxn modelId="{8AB1EADB-EF91-438A-B202-3745406A6177}" srcId="{FBFE24AD-0338-4C6B-988F-20A59AFCB320}" destId="{6F0C4045-47B2-4859-B448-3B07875073A9}" srcOrd="2" destOrd="0" parTransId="{4C9F3811-8382-4522-8004-D741E74EBAC0}" sibTransId="{A197DD81-7083-4E05-AF50-ECBD5B420C71}"/>
    <dgm:cxn modelId="{091AFDDE-DD9E-4243-BDAB-94B86E1488E8}" srcId="{FBFE24AD-0338-4C6B-988F-20A59AFCB320}" destId="{2CEB2623-5623-4A3F-9592-56168F3AD369}" srcOrd="0" destOrd="0" parTransId="{EDEAAC63-1922-4B4C-9E03-73261A67CACC}" sibTransId="{1521063D-BE8D-4AC6-BF59-58D1D502376B}"/>
    <dgm:cxn modelId="{E51187EB-EB05-4A86-A6E8-5B31FD958550}" srcId="{FBFE24AD-0338-4C6B-988F-20A59AFCB320}" destId="{6E2129C2-3A27-4472-8BBD-5BEF9CA42021}" srcOrd="3" destOrd="0" parTransId="{927C78D5-DABC-4DE5-B679-1835C53A75DE}" sibTransId="{D47B01F9-5D74-4B00-9FE7-36BB383C3AED}"/>
    <dgm:cxn modelId="{7BFD5546-BA8D-42A0-8B0F-4ABC2A8F5D6F}" type="presParOf" srcId="{1DD5D48D-0CF6-41DB-A888-C311BC4A329A}" destId="{22BC8959-CF0E-47FA-83AB-AAB38EB9888C}" srcOrd="0" destOrd="0" presId="urn:microsoft.com/office/officeart/2005/8/layout/process1"/>
    <dgm:cxn modelId="{8CD2140D-2B9A-4F62-A124-76FA7EB408AB}" type="presParOf" srcId="{1DD5D48D-0CF6-41DB-A888-C311BC4A329A}" destId="{4D51DA30-CE91-4F79-B473-0B88F7C5A389}" srcOrd="1" destOrd="0" presId="urn:microsoft.com/office/officeart/2005/8/layout/process1"/>
    <dgm:cxn modelId="{C8CA758B-4615-4F0D-A1B9-84E821E2EFE3}" type="presParOf" srcId="{4D51DA30-CE91-4F79-B473-0B88F7C5A389}" destId="{625B796C-65A0-47F3-96BE-018CA07639F8}" srcOrd="0" destOrd="0" presId="urn:microsoft.com/office/officeart/2005/8/layout/process1"/>
    <dgm:cxn modelId="{0FCA615E-66E2-4A0B-B270-DE3F18561B66}" type="presParOf" srcId="{1DD5D48D-0CF6-41DB-A888-C311BC4A329A}" destId="{11D7CAB7-81DA-4379-8DC6-9A9B86E13459}" srcOrd="2" destOrd="0" presId="urn:microsoft.com/office/officeart/2005/8/layout/process1"/>
    <dgm:cxn modelId="{0253F29A-CD66-463E-AA95-968E5C9AAF30}" type="presParOf" srcId="{1DD5D48D-0CF6-41DB-A888-C311BC4A329A}" destId="{0FC56152-48DE-4A6F-B583-F5B336724DF0}" srcOrd="3" destOrd="0" presId="urn:microsoft.com/office/officeart/2005/8/layout/process1"/>
    <dgm:cxn modelId="{0383FEA4-89A9-45A3-AB9A-AE249A1700EF}" type="presParOf" srcId="{0FC56152-48DE-4A6F-B583-F5B336724DF0}" destId="{91C8AB5B-8863-441B-9B6A-AA90AF8A541D}" srcOrd="0" destOrd="0" presId="urn:microsoft.com/office/officeart/2005/8/layout/process1"/>
    <dgm:cxn modelId="{C28B396F-EC5F-4C2F-9D62-65333E4D66E2}" type="presParOf" srcId="{1DD5D48D-0CF6-41DB-A888-C311BC4A329A}" destId="{7B3D12C8-E9A5-491C-BFFF-1C4438A0CCE0}" srcOrd="4" destOrd="0" presId="urn:microsoft.com/office/officeart/2005/8/layout/process1"/>
    <dgm:cxn modelId="{CD35635A-72D1-4DB9-BB88-022056BB58E3}" type="presParOf" srcId="{1DD5D48D-0CF6-41DB-A888-C311BC4A329A}" destId="{70320DAC-4A46-445B-B716-3CCD60A090A6}" srcOrd="5" destOrd="0" presId="urn:microsoft.com/office/officeart/2005/8/layout/process1"/>
    <dgm:cxn modelId="{49330E0A-E98C-4F2A-B181-B2BBB69D9380}" type="presParOf" srcId="{70320DAC-4A46-445B-B716-3CCD60A090A6}" destId="{572E6ACD-180F-4C1E-83B8-B0A4346A8546}" srcOrd="0" destOrd="0" presId="urn:microsoft.com/office/officeart/2005/8/layout/process1"/>
    <dgm:cxn modelId="{560A77C5-B1BB-4D64-833F-7849A6B6786C}" type="presParOf" srcId="{1DD5D48D-0CF6-41DB-A888-C311BC4A329A}" destId="{246D1FF3-E87A-4A45-BBB5-2FE715F0D21B}" srcOrd="6" destOrd="0" presId="urn:microsoft.com/office/officeart/2005/8/layout/process1"/>
    <dgm:cxn modelId="{3B849CF7-C05D-4EEC-8972-573F44517315}" type="presParOf" srcId="{1DD5D48D-0CF6-41DB-A888-C311BC4A329A}" destId="{5FA5E609-64E2-458D-90EB-3FBA0E20CD26}" srcOrd="7" destOrd="0" presId="urn:microsoft.com/office/officeart/2005/8/layout/process1"/>
    <dgm:cxn modelId="{C35CA8A8-BC0A-44A9-B49D-7BF3B3352F49}" type="presParOf" srcId="{5FA5E609-64E2-458D-90EB-3FBA0E20CD26}" destId="{72AA6178-50E6-46F7-BCC4-732FCC59F82B}" srcOrd="0" destOrd="0" presId="urn:microsoft.com/office/officeart/2005/8/layout/process1"/>
    <dgm:cxn modelId="{0C2E35A9-D378-4C8B-A5FB-6148ECBDD524}" type="presParOf" srcId="{1DD5D48D-0CF6-41DB-A888-C311BC4A329A}" destId="{3FB725B3-3E1D-43C9-B7E7-7863AD0E0E0F}"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A262E-A5F0-486E-81DB-E92BB2628ABE}"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F82D95C9-6D00-4407-8B3F-D51E705845BD}">
      <dgm:prSet/>
      <dgm:spPr/>
      <dgm:t>
        <a:bodyPr/>
        <a:lstStyle/>
        <a:p>
          <a:r>
            <a:rPr lang="en-US" dirty="0"/>
            <a:t>Process Navigation </a:t>
          </a:r>
        </a:p>
      </dgm:t>
    </dgm:pt>
    <dgm:pt modelId="{2D451B88-847A-45EF-9135-8C200FA235ED}" type="parTrans" cxnId="{326657E5-E415-4F6D-B4B2-88E78B54C3F1}">
      <dgm:prSet/>
      <dgm:spPr/>
      <dgm:t>
        <a:bodyPr/>
        <a:lstStyle/>
        <a:p>
          <a:endParaRPr lang="en-US"/>
        </a:p>
      </dgm:t>
    </dgm:pt>
    <dgm:pt modelId="{7ED2CEF5-12FE-4F29-BBB8-761054F9B0E3}" type="sibTrans" cxnId="{326657E5-E415-4F6D-B4B2-88E78B54C3F1}">
      <dgm:prSet/>
      <dgm:spPr/>
      <dgm:t>
        <a:bodyPr/>
        <a:lstStyle/>
        <a:p>
          <a:endParaRPr lang="en-US"/>
        </a:p>
      </dgm:t>
    </dgm:pt>
    <dgm:pt modelId="{B83F1150-3D63-4C95-A325-175DBD9008E9}">
      <dgm:prSet/>
      <dgm:spPr/>
      <dgm:t>
        <a:bodyPr/>
        <a:lstStyle/>
        <a:p>
          <a:r>
            <a:rPr lang="en-US" dirty="0"/>
            <a:t>“Teaching to the Test”</a:t>
          </a:r>
        </a:p>
      </dgm:t>
    </dgm:pt>
    <dgm:pt modelId="{A3CCD300-74FA-4056-B072-34D64D88054D}" type="parTrans" cxnId="{5AA35B1C-F979-4DCC-B841-DD27C2F3E9FF}">
      <dgm:prSet/>
      <dgm:spPr/>
      <dgm:t>
        <a:bodyPr/>
        <a:lstStyle/>
        <a:p>
          <a:endParaRPr lang="en-US"/>
        </a:p>
      </dgm:t>
    </dgm:pt>
    <dgm:pt modelId="{9A82466A-9CBA-4859-9D35-EED28035B134}" type="sibTrans" cxnId="{5AA35B1C-F979-4DCC-B841-DD27C2F3E9FF}">
      <dgm:prSet/>
      <dgm:spPr/>
      <dgm:t>
        <a:bodyPr/>
        <a:lstStyle/>
        <a:p>
          <a:endParaRPr lang="en-US"/>
        </a:p>
      </dgm:t>
    </dgm:pt>
    <dgm:pt modelId="{639E639D-A6BE-4F3C-A8E3-EDCC249D80FE}">
      <dgm:prSet/>
      <dgm:spPr/>
      <dgm:t>
        <a:bodyPr/>
        <a:lstStyle/>
        <a:p>
          <a:r>
            <a:rPr lang="en-US" dirty="0"/>
            <a:t>Case Management</a:t>
          </a:r>
        </a:p>
      </dgm:t>
    </dgm:pt>
    <dgm:pt modelId="{71D1CDF4-BDD2-4CD5-A4C8-D1BDF08B22A7}" type="parTrans" cxnId="{0BD50644-1BF3-4127-A1CA-7FD6584BEB88}">
      <dgm:prSet/>
      <dgm:spPr/>
      <dgm:t>
        <a:bodyPr/>
        <a:lstStyle/>
        <a:p>
          <a:endParaRPr lang="en-US"/>
        </a:p>
      </dgm:t>
    </dgm:pt>
    <dgm:pt modelId="{1C39731E-2815-4336-A3A9-224009B60D9B}" type="sibTrans" cxnId="{0BD50644-1BF3-4127-A1CA-7FD6584BEB88}">
      <dgm:prSet/>
      <dgm:spPr/>
      <dgm:t>
        <a:bodyPr/>
        <a:lstStyle/>
        <a:p>
          <a:endParaRPr lang="en-US"/>
        </a:p>
      </dgm:t>
    </dgm:pt>
    <dgm:pt modelId="{FB77ECB2-5D9A-4362-8700-6683AC228881}">
      <dgm:prSet/>
      <dgm:spPr/>
      <dgm:t>
        <a:bodyPr/>
        <a:lstStyle/>
        <a:p>
          <a:r>
            <a:rPr lang="en-US" dirty="0"/>
            <a:t>Union/Employer Relationship </a:t>
          </a:r>
        </a:p>
      </dgm:t>
    </dgm:pt>
    <dgm:pt modelId="{B8B2626C-BAB1-4FE0-869B-79C0478C533A}" type="parTrans" cxnId="{0EF9E9BD-67C9-4348-A4FC-31E17C0B541B}">
      <dgm:prSet/>
      <dgm:spPr/>
      <dgm:t>
        <a:bodyPr/>
        <a:lstStyle/>
        <a:p>
          <a:endParaRPr lang="en-US"/>
        </a:p>
      </dgm:t>
    </dgm:pt>
    <dgm:pt modelId="{89572709-8D77-4EB5-A766-BB103F1BF0CB}" type="sibTrans" cxnId="{0EF9E9BD-67C9-4348-A4FC-31E17C0B541B}">
      <dgm:prSet/>
      <dgm:spPr/>
      <dgm:t>
        <a:bodyPr/>
        <a:lstStyle/>
        <a:p>
          <a:endParaRPr lang="en-US"/>
        </a:p>
      </dgm:t>
    </dgm:pt>
    <dgm:pt modelId="{6D976233-3DC2-4A1B-ADC1-AD49F267F8C4}" type="pres">
      <dgm:prSet presAssocID="{E2DA262E-A5F0-486E-81DB-E92BB2628ABE}" presName="compositeShape" presStyleCnt="0">
        <dgm:presLayoutVars>
          <dgm:chMax val="7"/>
          <dgm:dir/>
          <dgm:resizeHandles val="exact"/>
        </dgm:presLayoutVars>
      </dgm:prSet>
      <dgm:spPr/>
    </dgm:pt>
    <dgm:pt modelId="{1EC6FD09-60CE-467A-9E86-1A5DC206448B}" type="pres">
      <dgm:prSet presAssocID="{E2DA262E-A5F0-486E-81DB-E92BB2628ABE}" presName="wedge1" presStyleLbl="node1" presStyleIdx="0" presStyleCnt="4" custScaleX="152926" custScaleY="120413" custLinFactNeighborX="-4056" custLinFactNeighborY="4222"/>
      <dgm:spPr/>
    </dgm:pt>
    <dgm:pt modelId="{209C9A1B-DF52-4626-890E-F3FB7255664A}" type="pres">
      <dgm:prSet presAssocID="{E2DA262E-A5F0-486E-81DB-E92BB2628ABE}" presName="wedge1Tx" presStyleLbl="node1" presStyleIdx="0" presStyleCnt="4">
        <dgm:presLayoutVars>
          <dgm:chMax val="0"/>
          <dgm:chPref val="0"/>
          <dgm:bulletEnabled val="1"/>
        </dgm:presLayoutVars>
      </dgm:prSet>
      <dgm:spPr/>
    </dgm:pt>
    <dgm:pt modelId="{0266EDE4-17A2-433A-83B1-60A7DE9AAE09}" type="pres">
      <dgm:prSet presAssocID="{E2DA262E-A5F0-486E-81DB-E92BB2628ABE}" presName="wedge2" presStyleLbl="node1" presStyleIdx="1" presStyleCnt="4" custScaleX="154433" custScaleY="123656" custLinFactNeighborX="318" custLinFactNeighborY="0"/>
      <dgm:spPr/>
    </dgm:pt>
    <dgm:pt modelId="{C3ABA1B9-9781-44D5-AD5B-763C702656F5}" type="pres">
      <dgm:prSet presAssocID="{E2DA262E-A5F0-486E-81DB-E92BB2628ABE}" presName="wedge2Tx" presStyleLbl="node1" presStyleIdx="1" presStyleCnt="4">
        <dgm:presLayoutVars>
          <dgm:chMax val="0"/>
          <dgm:chPref val="0"/>
          <dgm:bulletEnabled val="1"/>
        </dgm:presLayoutVars>
      </dgm:prSet>
      <dgm:spPr/>
    </dgm:pt>
    <dgm:pt modelId="{ADA11614-71DC-4896-BF45-E064181BF764}" type="pres">
      <dgm:prSet presAssocID="{E2DA262E-A5F0-486E-81DB-E92BB2628ABE}" presName="wedge3" presStyleLbl="node1" presStyleIdx="2" presStyleCnt="4" custScaleX="155008" custScaleY="123604" custLinFactNeighborX="325" custLinFactNeighborY="324"/>
      <dgm:spPr/>
    </dgm:pt>
    <dgm:pt modelId="{657FD096-2DDA-41BE-83AF-00D27323EBA2}" type="pres">
      <dgm:prSet presAssocID="{E2DA262E-A5F0-486E-81DB-E92BB2628ABE}" presName="wedge3Tx" presStyleLbl="node1" presStyleIdx="2" presStyleCnt="4">
        <dgm:presLayoutVars>
          <dgm:chMax val="0"/>
          <dgm:chPref val="0"/>
          <dgm:bulletEnabled val="1"/>
        </dgm:presLayoutVars>
      </dgm:prSet>
      <dgm:spPr/>
    </dgm:pt>
    <dgm:pt modelId="{525B0C02-6DF3-4C77-8B2B-D08232376A2F}" type="pres">
      <dgm:prSet presAssocID="{E2DA262E-A5F0-486E-81DB-E92BB2628ABE}" presName="wedge4" presStyleLbl="node1" presStyleIdx="3" presStyleCnt="4" custScaleX="154006" custScaleY="120398"/>
      <dgm:spPr/>
    </dgm:pt>
    <dgm:pt modelId="{77461367-4763-457E-94FA-D41751C3CED7}" type="pres">
      <dgm:prSet presAssocID="{E2DA262E-A5F0-486E-81DB-E92BB2628ABE}" presName="wedge4Tx" presStyleLbl="node1" presStyleIdx="3" presStyleCnt="4">
        <dgm:presLayoutVars>
          <dgm:chMax val="0"/>
          <dgm:chPref val="0"/>
          <dgm:bulletEnabled val="1"/>
        </dgm:presLayoutVars>
      </dgm:prSet>
      <dgm:spPr/>
    </dgm:pt>
  </dgm:ptLst>
  <dgm:cxnLst>
    <dgm:cxn modelId="{6734820A-20AA-45AE-A25B-4F83B75BDD2B}" type="presOf" srcId="{639E639D-A6BE-4F3C-A8E3-EDCC249D80FE}" destId="{ADA11614-71DC-4896-BF45-E064181BF764}" srcOrd="0" destOrd="0" presId="urn:microsoft.com/office/officeart/2005/8/layout/chart3"/>
    <dgm:cxn modelId="{5AA35B1C-F979-4DCC-B841-DD27C2F3E9FF}" srcId="{E2DA262E-A5F0-486E-81DB-E92BB2628ABE}" destId="{B83F1150-3D63-4C95-A325-175DBD9008E9}" srcOrd="1" destOrd="0" parTransId="{A3CCD300-74FA-4056-B072-34D64D88054D}" sibTransId="{9A82466A-9CBA-4859-9D35-EED28035B134}"/>
    <dgm:cxn modelId="{0BD50644-1BF3-4127-A1CA-7FD6584BEB88}" srcId="{E2DA262E-A5F0-486E-81DB-E92BB2628ABE}" destId="{639E639D-A6BE-4F3C-A8E3-EDCC249D80FE}" srcOrd="2" destOrd="0" parTransId="{71D1CDF4-BDD2-4CD5-A4C8-D1BDF08B22A7}" sibTransId="{1C39731E-2815-4336-A3A9-224009B60D9B}"/>
    <dgm:cxn modelId="{82AB1C4B-431D-4D19-996E-AA5CD178EC30}" type="presOf" srcId="{E2DA262E-A5F0-486E-81DB-E92BB2628ABE}" destId="{6D976233-3DC2-4A1B-ADC1-AD49F267F8C4}" srcOrd="0" destOrd="0" presId="urn:microsoft.com/office/officeart/2005/8/layout/chart3"/>
    <dgm:cxn modelId="{5E69DB8E-D3A0-4F30-9109-644900F88B22}" type="presOf" srcId="{FB77ECB2-5D9A-4362-8700-6683AC228881}" destId="{77461367-4763-457E-94FA-D41751C3CED7}" srcOrd="1" destOrd="0" presId="urn:microsoft.com/office/officeart/2005/8/layout/chart3"/>
    <dgm:cxn modelId="{8C4B4C91-4664-4DCC-B501-386121D66487}" type="presOf" srcId="{B83F1150-3D63-4C95-A325-175DBD9008E9}" destId="{C3ABA1B9-9781-44D5-AD5B-763C702656F5}" srcOrd="1" destOrd="0" presId="urn:microsoft.com/office/officeart/2005/8/layout/chart3"/>
    <dgm:cxn modelId="{0EF9E9BD-67C9-4348-A4FC-31E17C0B541B}" srcId="{E2DA262E-A5F0-486E-81DB-E92BB2628ABE}" destId="{FB77ECB2-5D9A-4362-8700-6683AC228881}" srcOrd="3" destOrd="0" parTransId="{B8B2626C-BAB1-4FE0-869B-79C0478C533A}" sibTransId="{89572709-8D77-4EB5-A766-BB103F1BF0CB}"/>
    <dgm:cxn modelId="{B7A0FCBF-A7EE-46B4-86A1-D6C72F7E6D17}" type="presOf" srcId="{F82D95C9-6D00-4407-8B3F-D51E705845BD}" destId="{1EC6FD09-60CE-467A-9E86-1A5DC206448B}" srcOrd="0" destOrd="0" presId="urn:microsoft.com/office/officeart/2005/8/layout/chart3"/>
    <dgm:cxn modelId="{063E27C5-397F-49DA-AB89-2DED903A640C}" type="presOf" srcId="{639E639D-A6BE-4F3C-A8E3-EDCC249D80FE}" destId="{657FD096-2DDA-41BE-83AF-00D27323EBA2}" srcOrd="1" destOrd="0" presId="urn:microsoft.com/office/officeart/2005/8/layout/chart3"/>
    <dgm:cxn modelId="{67DA98CD-492C-4DC9-879D-0D36F70535F4}" type="presOf" srcId="{B83F1150-3D63-4C95-A325-175DBD9008E9}" destId="{0266EDE4-17A2-433A-83B1-60A7DE9AAE09}" srcOrd="0" destOrd="0" presId="urn:microsoft.com/office/officeart/2005/8/layout/chart3"/>
    <dgm:cxn modelId="{9432D1DA-B09D-41BA-B5F6-F1E351BB2A71}" type="presOf" srcId="{FB77ECB2-5D9A-4362-8700-6683AC228881}" destId="{525B0C02-6DF3-4C77-8B2B-D08232376A2F}" srcOrd="0" destOrd="0" presId="urn:microsoft.com/office/officeart/2005/8/layout/chart3"/>
    <dgm:cxn modelId="{9C9447E0-6EDB-4B82-98DD-C1F5B9DE8952}" type="presOf" srcId="{F82D95C9-6D00-4407-8B3F-D51E705845BD}" destId="{209C9A1B-DF52-4626-890E-F3FB7255664A}" srcOrd="1" destOrd="0" presId="urn:microsoft.com/office/officeart/2005/8/layout/chart3"/>
    <dgm:cxn modelId="{326657E5-E415-4F6D-B4B2-88E78B54C3F1}" srcId="{E2DA262E-A5F0-486E-81DB-E92BB2628ABE}" destId="{F82D95C9-6D00-4407-8B3F-D51E705845BD}" srcOrd="0" destOrd="0" parTransId="{2D451B88-847A-45EF-9135-8C200FA235ED}" sibTransId="{7ED2CEF5-12FE-4F29-BBB8-761054F9B0E3}"/>
    <dgm:cxn modelId="{395811C3-DF16-4051-AFAB-6B047A7A27DB}" type="presParOf" srcId="{6D976233-3DC2-4A1B-ADC1-AD49F267F8C4}" destId="{1EC6FD09-60CE-467A-9E86-1A5DC206448B}" srcOrd="0" destOrd="0" presId="urn:microsoft.com/office/officeart/2005/8/layout/chart3"/>
    <dgm:cxn modelId="{1D854131-FCC7-4B95-BC5E-99B36E476252}" type="presParOf" srcId="{6D976233-3DC2-4A1B-ADC1-AD49F267F8C4}" destId="{209C9A1B-DF52-4626-890E-F3FB7255664A}" srcOrd="1" destOrd="0" presId="urn:microsoft.com/office/officeart/2005/8/layout/chart3"/>
    <dgm:cxn modelId="{6BA465EB-5CA4-4191-A872-2EA836648D2D}" type="presParOf" srcId="{6D976233-3DC2-4A1B-ADC1-AD49F267F8C4}" destId="{0266EDE4-17A2-433A-83B1-60A7DE9AAE09}" srcOrd="2" destOrd="0" presId="urn:microsoft.com/office/officeart/2005/8/layout/chart3"/>
    <dgm:cxn modelId="{3B1AF4CF-4830-4CD2-BDBB-2003EE73995A}" type="presParOf" srcId="{6D976233-3DC2-4A1B-ADC1-AD49F267F8C4}" destId="{C3ABA1B9-9781-44D5-AD5B-763C702656F5}" srcOrd="3" destOrd="0" presId="urn:microsoft.com/office/officeart/2005/8/layout/chart3"/>
    <dgm:cxn modelId="{F89366D2-2F8C-41FB-A721-96A0E045570E}" type="presParOf" srcId="{6D976233-3DC2-4A1B-ADC1-AD49F267F8C4}" destId="{ADA11614-71DC-4896-BF45-E064181BF764}" srcOrd="4" destOrd="0" presId="urn:microsoft.com/office/officeart/2005/8/layout/chart3"/>
    <dgm:cxn modelId="{4B19870F-25A3-4142-99BE-4A6EE1AE0337}" type="presParOf" srcId="{6D976233-3DC2-4A1B-ADC1-AD49F267F8C4}" destId="{657FD096-2DDA-41BE-83AF-00D27323EBA2}" srcOrd="5" destOrd="0" presId="urn:microsoft.com/office/officeart/2005/8/layout/chart3"/>
    <dgm:cxn modelId="{C331ACCA-79FC-4BB4-9DE4-7451983D1E14}" type="presParOf" srcId="{6D976233-3DC2-4A1B-ADC1-AD49F267F8C4}" destId="{525B0C02-6DF3-4C77-8B2B-D08232376A2F}" srcOrd="6" destOrd="0" presId="urn:microsoft.com/office/officeart/2005/8/layout/chart3"/>
    <dgm:cxn modelId="{4BF92AB9-EAE6-417D-BC03-31E1ED783B82}" type="presParOf" srcId="{6D976233-3DC2-4A1B-ADC1-AD49F267F8C4}" destId="{77461367-4763-457E-94FA-D41751C3CED7}"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C8959-CF0E-47FA-83AB-AAB38EB9888C}">
      <dsp:nvSpPr>
        <dsp:cNvPr id="0" name=""/>
        <dsp:cNvSpPr/>
      </dsp:nvSpPr>
      <dsp:spPr>
        <a:xfrm>
          <a:off x="5022" y="2047465"/>
          <a:ext cx="1557114" cy="934268"/>
        </a:xfrm>
        <a:prstGeom prst="roundRect">
          <a:avLst>
            <a:gd name="adj" fmla="val 10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Industry Demystification </a:t>
          </a:r>
        </a:p>
      </dsp:txBody>
      <dsp:txXfrm>
        <a:off x="32386" y="2074829"/>
        <a:ext cx="1502386" cy="879540"/>
      </dsp:txXfrm>
    </dsp:sp>
    <dsp:sp modelId="{4D51DA30-CE91-4F79-B473-0B88F7C5A389}">
      <dsp:nvSpPr>
        <dsp:cNvPr id="0" name=""/>
        <dsp:cNvSpPr/>
      </dsp:nvSpPr>
      <dsp:spPr>
        <a:xfrm>
          <a:off x="1717848" y="2321517"/>
          <a:ext cx="330108" cy="38616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1717848" y="2398750"/>
        <a:ext cx="231076" cy="231698"/>
      </dsp:txXfrm>
    </dsp:sp>
    <dsp:sp modelId="{11D7CAB7-81DA-4379-8DC6-9A9B86E13459}">
      <dsp:nvSpPr>
        <dsp:cNvPr id="0" name=""/>
        <dsp:cNvSpPr/>
      </dsp:nvSpPr>
      <dsp:spPr>
        <a:xfrm>
          <a:off x="2184982" y="2047465"/>
          <a:ext cx="1557114" cy="934268"/>
        </a:xfrm>
        <a:prstGeom prst="roundRect">
          <a:avLst>
            <a:gd name="adj" fmla="val 10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Skills Development</a:t>
          </a:r>
        </a:p>
      </dsp:txBody>
      <dsp:txXfrm>
        <a:off x="2212346" y="2074829"/>
        <a:ext cx="1502386" cy="879540"/>
      </dsp:txXfrm>
    </dsp:sp>
    <dsp:sp modelId="{0FC56152-48DE-4A6F-B583-F5B336724DF0}">
      <dsp:nvSpPr>
        <dsp:cNvPr id="0" name=""/>
        <dsp:cNvSpPr/>
      </dsp:nvSpPr>
      <dsp:spPr>
        <a:xfrm>
          <a:off x="3897808" y="2321517"/>
          <a:ext cx="330108" cy="38616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3897808" y="2398750"/>
        <a:ext cx="231076" cy="231698"/>
      </dsp:txXfrm>
    </dsp:sp>
    <dsp:sp modelId="{7B3D12C8-E9A5-491C-BFFF-1C4438A0CCE0}">
      <dsp:nvSpPr>
        <dsp:cNvPr id="0" name=""/>
        <dsp:cNvSpPr/>
      </dsp:nvSpPr>
      <dsp:spPr>
        <a:xfrm>
          <a:off x="4364942" y="2047465"/>
          <a:ext cx="1557114" cy="934268"/>
        </a:xfrm>
        <a:prstGeom prst="roundRect">
          <a:avLst>
            <a:gd name="adj" fmla="val 10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Pre-Screening</a:t>
          </a:r>
        </a:p>
      </dsp:txBody>
      <dsp:txXfrm>
        <a:off x="4392306" y="2074829"/>
        <a:ext cx="1502386" cy="879540"/>
      </dsp:txXfrm>
    </dsp:sp>
    <dsp:sp modelId="{70320DAC-4A46-445B-B716-3CCD60A090A6}">
      <dsp:nvSpPr>
        <dsp:cNvPr id="0" name=""/>
        <dsp:cNvSpPr/>
      </dsp:nvSpPr>
      <dsp:spPr>
        <a:xfrm>
          <a:off x="6077768" y="2321517"/>
          <a:ext cx="330108" cy="38616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6077768" y="2398750"/>
        <a:ext cx="231076" cy="231698"/>
      </dsp:txXfrm>
    </dsp:sp>
    <dsp:sp modelId="{246D1FF3-E87A-4A45-BBB5-2FE715F0D21B}">
      <dsp:nvSpPr>
        <dsp:cNvPr id="0" name=""/>
        <dsp:cNvSpPr/>
      </dsp:nvSpPr>
      <dsp:spPr>
        <a:xfrm>
          <a:off x="6544902" y="2047465"/>
          <a:ext cx="1557114" cy="934268"/>
        </a:xfrm>
        <a:prstGeom prst="roundRect">
          <a:avLst>
            <a:gd name="adj" fmla="val 10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Employment Prep</a:t>
          </a:r>
        </a:p>
      </dsp:txBody>
      <dsp:txXfrm>
        <a:off x="6572266" y="2074829"/>
        <a:ext cx="1502386" cy="879540"/>
      </dsp:txXfrm>
    </dsp:sp>
    <dsp:sp modelId="{5FA5E609-64E2-458D-90EB-3FBA0E20CD26}">
      <dsp:nvSpPr>
        <dsp:cNvPr id="0" name=""/>
        <dsp:cNvSpPr/>
      </dsp:nvSpPr>
      <dsp:spPr>
        <a:xfrm>
          <a:off x="8257728" y="2321517"/>
          <a:ext cx="330108" cy="386164"/>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8257728" y="2398750"/>
        <a:ext cx="231076" cy="231698"/>
      </dsp:txXfrm>
    </dsp:sp>
    <dsp:sp modelId="{3FB725B3-3E1D-43C9-B7E7-7863AD0E0E0F}">
      <dsp:nvSpPr>
        <dsp:cNvPr id="0" name=""/>
        <dsp:cNvSpPr/>
      </dsp:nvSpPr>
      <dsp:spPr>
        <a:xfrm>
          <a:off x="8724862" y="2047465"/>
          <a:ext cx="1557114" cy="934268"/>
        </a:xfrm>
        <a:prstGeom prst="roundRect">
          <a:avLst>
            <a:gd name="adj" fmla="val 10000"/>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Retention Resources</a:t>
          </a:r>
        </a:p>
      </dsp:txBody>
      <dsp:txXfrm>
        <a:off x="8752226" y="2074829"/>
        <a:ext cx="1502386" cy="879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6FD09-60CE-467A-9E86-1A5DC206448B}">
      <dsp:nvSpPr>
        <dsp:cNvPr id="0" name=""/>
        <dsp:cNvSpPr/>
      </dsp:nvSpPr>
      <dsp:spPr>
        <a:xfrm>
          <a:off x="1508608" y="24709"/>
          <a:ext cx="6080921" cy="4788080"/>
        </a:xfrm>
        <a:prstGeom prst="pie">
          <a:avLst>
            <a:gd name="adj1" fmla="val 16200000"/>
            <a:gd name="adj2" fmla="val 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Process Navigation </a:t>
          </a:r>
        </a:p>
      </dsp:txBody>
      <dsp:txXfrm>
        <a:off x="4618565" y="910504"/>
        <a:ext cx="2244149" cy="1425024"/>
      </dsp:txXfrm>
    </dsp:sp>
    <dsp:sp modelId="{0266EDE4-17A2-433A-83B1-60A7DE9AAE09}">
      <dsp:nvSpPr>
        <dsp:cNvPr id="0" name=""/>
        <dsp:cNvSpPr/>
      </dsp:nvSpPr>
      <dsp:spPr>
        <a:xfrm>
          <a:off x="1484997" y="-40073"/>
          <a:ext cx="6140845" cy="4917034"/>
        </a:xfrm>
        <a:prstGeom prst="pie">
          <a:avLst>
            <a:gd name="adj1" fmla="val 0"/>
            <a:gd name="adj2" fmla="val 54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“Teaching to the Test”</a:t>
          </a:r>
        </a:p>
      </dsp:txBody>
      <dsp:txXfrm>
        <a:off x="4665078" y="2506247"/>
        <a:ext cx="2266264" cy="1463403"/>
      </dsp:txXfrm>
    </dsp:sp>
    <dsp:sp modelId="{ADA11614-71DC-4896-BF45-E064181BF764}">
      <dsp:nvSpPr>
        <dsp:cNvPr id="0" name=""/>
        <dsp:cNvSpPr/>
      </dsp:nvSpPr>
      <dsp:spPr>
        <a:xfrm>
          <a:off x="1473843" y="-26156"/>
          <a:ext cx="6163710" cy="4914967"/>
        </a:xfrm>
        <a:prstGeom prst="pie">
          <a:avLst>
            <a:gd name="adj1" fmla="val 5400000"/>
            <a:gd name="adj2" fmla="val 108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Case Management</a:t>
          </a:r>
        </a:p>
      </dsp:txBody>
      <dsp:txXfrm>
        <a:off x="2170929" y="2519094"/>
        <a:ext cx="2274702" cy="1462787"/>
      </dsp:txXfrm>
    </dsp:sp>
    <dsp:sp modelId="{525B0C02-6DF3-4C77-8B2B-D08232376A2F}">
      <dsp:nvSpPr>
        <dsp:cNvPr id="0" name=""/>
        <dsp:cNvSpPr/>
      </dsp:nvSpPr>
      <dsp:spPr>
        <a:xfrm>
          <a:off x="1480842" y="24701"/>
          <a:ext cx="6123866" cy="4787484"/>
        </a:xfrm>
        <a:prstGeom prst="pie">
          <a:avLst>
            <a:gd name="adj1" fmla="val 108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Union/Employer Relationship </a:t>
          </a:r>
        </a:p>
      </dsp:txBody>
      <dsp:txXfrm>
        <a:off x="2173422" y="908106"/>
        <a:ext cx="2259998" cy="14248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31667-8209-4368-BA9B-08FDD5649DFB}" type="datetimeFigureOut">
              <a:rPr lang="en-US" smtClean="0"/>
              <a:t>3/23/2017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853B9-5FCA-4680-8051-C636777B9501}" type="slidenum">
              <a:rPr lang="en-US" smtClean="0"/>
              <a:t>‹#›</a:t>
            </a:fld>
            <a:endParaRPr lang="en-US" dirty="0"/>
          </a:p>
        </p:txBody>
      </p:sp>
    </p:spTree>
    <p:extLst>
      <p:ext uri="{BB962C8B-B14F-4D97-AF65-F5344CB8AC3E}">
        <p14:creationId xmlns:p14="http://schemas.microsoft.com/office/powerpoint/2010/main" val="98945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D629BF-128B-4E85-A777-688D76DB7827}" type="slidenum">
              <a:rPr lang="en-US" smtClean="0"/>
              <a:pPr/>
              <a:t>4</a:t>
            </a:fld>
            <a:endParaRPr lang="en-US" dirty="0"/>
          </a:p>
        </p:txBody>
      </p:sp>
    </p:spTree>
    <p:extLst>
      <p:ext uri="{BB962C8B-B14F-4D97-AF65-F5344CB8AC3E}">
        <p14:creationId xmlns:p14="http://schemas.microsoft.com/office/powerpoint/2010/main" val="3527697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D629BF-128B-4E85-A777-688D76DB7827}" type="slidenum">
              <a:rPr lang="en-US" smtClean="0"/>
              <a:pPr/>
              <a:t>42</a:t>
            </a:fld>
            <a:endParaRPr lang="en-US" dirty="0"/>
          </a:p>
        </p:txBody>
      </p:sp>
    </p:spTree>
    <p:extLst>
      <p:ext uri="{BB962C8B-B14F-4D97-AF65-F5344CB8AC3E}">
        <p14:creationId xmlns:p14="http://schemas.microsoft.com/office/powerpoint/2010/main" val="3282828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D629BF-128B-4E85-A777-688D76DB7827}" type="slidenum">
              <a:rPr lang="en-US" smtClean="0"/>
              <a:pPr/>
              <a:t>43</a:t>
            </a:fld>
            <a:endParaRPr lang="en-US" dirty="0"/>
          </a:p>
        </p:txBody>
      </p:sp>
    </p:spTree>
    <p:extLst>
      <p:ext uri="{BB962C8B-B14F-4D97-AF65-F5344CB8AC3E}">
        <p14:creationId xmlns:p14="http://schemas.microsoft.com/office/powerpoint/2010/main" val="1969513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D629BF-128B-4E85-A777-688D76DB7827}" type="slidenum">
              <a:rPr lang="en-US" smtClean="0"/>
              <a:pPr/>
              <a:t>44</a:t>
            </a:fld>
            <a:endParaRPr lang="en-US" dirty="0"/>
          </a:p>
        </p:txBody>
      </p:sp>
    </p:spTree>
    <p:extLst>
      <p:ext uri="{BB962C8B-B14F-4D97-AF65-F5344CB8AC3E}">
        <p14:creationId xmlns:p14="http://schemas.microsoft.com/office/powerpoint/2010/main" val="2856167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D629BF-128B-4E85-A777-688D76DB7827}" type="slidenum">
              <a:rPr lang="en-US" smtClean="0"/>
              <a:pPr/>
              <a:t>45</a:t>
            </a:fld>
            <a:endParaRPr lang="en-US" dirty="0"/>
          </a:p>
        </p:txBody>
      </p:sp>
    </p:spTree>
    <p:extLst>
      <p:ext uri="{BB962C8B-B14F-4D97-AF65-F5344CB8AC3E}">
        <p14:creationId xmlns:p14="http://schemas.microsoft.com/office/powerpoint/2010/main" val="77059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D629BF-128B-4E85-A777-688D76DB7827}" type="slidenum">
              <a:rPr lang="en-US" smtClean="0"/>
              <a:pPr/>
              <a:t>46</a:t>
            </a:fld>
            <a:endParaRPr lang="en-US" dirty="0"/>
          </a:p>
        </p:txBody>
      </p:sp>
    </p:spTree>
    <p:extLst>
      <p:ext uri="{BB962C8B-B14F-4D97-AF65-F5344CB8AC3E}">
        <p14:creationId xmlns:p14="http://schemas.microsoft.com/office/powerpoint/2010/main" val="8425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D629BF-128B-4E85-A777-688D76DB7827}" type="slidenum">
              <a:rPr lang="en-US" smtClean="0"/>
              <a:pPr/>
              <a:t>5</a:t>
            </a:fld>
            <a:endParaRPr lang="en-US" dirty="0"/>
          </a:p>
        </p:txBody>
      </p:sp>
    </p:spTree>
    <p:extLst>
      <p:ext uri="{BB962C8B-B14F-4D97-AF65-F5344CB8AC3E}">
        <p14:creationId xmlns:p14="http://schemas.microsoft.com/office/powerpoint/2010/main" val="1839778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E0126-92B9-4B1C-95D8-189D6E3701EF}" type="slidenum">
              <a:rPr lang="en-US" smtClean="0"/>
              <a:t>22</a:t>
            </a:fld>
            <a:endParaRPr lang="en-US" dirty="0"/>
          </a:p>
        </p:txBody>
      </p:sp>
    </p:spTree>
    <p:extLst>
      <p:ext uri="{BB962C8B-B14F-4D97-AF65-F5344CB8AC3E}">
        <p14:creationId xmlns:p14="http://schemas.microsoft.com/office/powerpoint/2010/main" val="321204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E0126-92B9-4B1C-95D8-189D6E3701EF}" type="slidenum">
              <a:rPr lang="en-US" smtClean="0"/>
              <a:t>23</a:t>
            </a:fld>
            <a:endParaRPr lang="en-US" dirty="0"/>
          </a:p>
        </p:txBody>
      </p:sp>
    </p:spTree>
    <p:extLst>
      <p:ext uri="{BB962C8B-B14F-4D97-AF65-F5344CB8AC3E}">
        <p14:creationId xmlns:p14="http://schemas.microsoft.com/office/powerpoint/2010/main" val="934943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E0126-92B9-4B1C-95D8-189D6E3701EF}" type="slidenum">
              <a:rPr lang="en-US" smtClean="0"/>
              <a:t>24</a:t>
            </a:fld>
            <a:endParaRPr lang="en-US" dirty="0"/>
          </a:p>
        </p:txBody>
      </p:sp>
    </p:spTree>
    <p:extLst>
      <p:ext uri="{BB962C8B-B14F-4D97-AF65-F5344CB8AC3E}">
        <p14:creationId xmlns:p14="http://schemas.microsoft.com/office/powerpoint/2010/main" val="108510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E0126-92B9-4B1C-95D8-189D6E3701EF}" type="slidenum">
              <a:rPr lang="en-US" smtClean="0"/>
              <a:t>25</a:t>
            </a:fld>
            <a:endParaRPr lang="en-US" dirty="0"/>
          </a:p>
        </p:txBody>
      </p:sp>
    </p:spTree>
    <p:extLst>
      <p:ext uri="{BB962C8B-B14F-4D97-AF65-F5344CB8AC3E}">
        <p14:creationId xmlns:p14="http://schemas.microsoft.com/office/powerpoint/2010/main" val="80015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E0126-92B9-4B1C-95D8-189D6E3701EF}" type="slidenum">
              <a:rPr lang="en-US" smtClean="0"/>
              <a:t>26</a:t>
            </a:fld>
            <a:endParaRPr lang="en-US" dirty="0"/>
          </a:p>
        </p:txBody>
      </p:sp>
    </p:spTree>
    <p:extLst>
      <p:ext uri="{BB962C8B-B14F-4D97-AF65-F5344CB8AC3E}">
        <p14:creationId xmlns:p14="http://schemas.microsoft.com/office/powerpoint/2010/main" val="162425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E0126-92B9-4B1C-95D8-189D6E3701EF}" type="slidenum">
              <a:rPr lang="en-US" smtClean="0"/>
              <a:t>27</a:t>
            </a:fld>
            <a:endParaRPr lang="en-US" dirty="0"/>
          </a:p>
        </p:txBody>
      </p:sp>
    </p:spTree>
    <p:extLst>
      <p:ext uri="{BB962C8B-B14F-4D97-AF65-F5344CB8AC3E}">
        <p14:creationId xmlns:p14="http://schemas.microsoft.com/office/powerpoint/2010/main" val="404128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E0126-92B9-4B1C-95D8-189D6E3701EF}" type="slidenum">
              <a:rPr lang="en-US" smtClean="0"/>
              <a:t>28</a:t>
            </a:fld>
            <a:endParaRPr lang="en-US" dirty="0"/>
          </a:p>
        </p:txBody>
      </p:sp>
    </p:spTree>
    <p:extLst>
      <p:ext uri="{BB962C8B-B14F-4D97-AF65-F5344CB8AC3E}">
        <p14:creationId xmlns:p14="http://schemas.microsoft.com/office/powerpoint/2010/main" val="1115696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cstate="print">
            <a:alphaModFix amt="60000"/>
            <a:extLst>
              <a:ext uri="{28A0092B-C50C-407E-A947-70E740481C1C}">
                <a14:useLocalDpi xmlns:a14="http://schemas.microsoft.com/office/drawing/2010/main" val="0"/>
              </a:ext>
            </a:extLst>
          </a:blip>
          <a:srcRect t="-8" b="3"/>
          <a:stretch/>
        </p:blipFill>
        <p:spPr>
          <a:xfrm>
            <a:off x="0" y="0"/>
            <a:ext cx="12192000" cy="6858000"/>
          </a:xfrm>
          <a:prstGeom prst="rect">
            <a:avLst/>
          </a:prstGeom>
          <a:solidFill>
            <a:schemeClr val="bg1"/>
          </a:solidFill>
        </p:spPr>
      </p:pic>
      <p:sp>
        <p:nvSpPr>
          <p:cNvPr id="5" name="Rectangle 4"/>
          <p:cNvSpPr/>
          <p:nvPr userDrawn="1"/>
        </p:nvSpPr>
        <p:spPr>
          <a:xfrm>
            <a:off x="-1" y="6117906"/>
            <a:ext cx="7077127"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dirty="0"/>
          </a:p>
        </p:txBody>
      </p:sp>
      <p:sp>
        <p:nvSpPr>
          <p:cNvPr id="2" name="Title 1"/>
          <p:cNvSpPr>
            <a:spLocks noGrp="1"/>
          </p:cNvSpPr>
          <p:nvPr>
            <p:ph type="ctrTitle" hasCustomPrompt="1"/>
          </p:nvPr>
        </p:nvSpPr>
        <p:spPr>
          <a:xfrm>
            <a:off x="633160" y="1280053"/>
            <a:ext cx="6670261"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603712" y="3576972"/>
            <a:ext cx="6699709"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39580" y="5047574"/>
            <a:ext cx="3233075" cy="820181"/>
          </a:xfrm>
          <a:prstGeom prst="rect">
            <a:avLst/>
          </a:prstGeom>
        </p:spPr>
      </p:pic>
      <p:grpSp>
        <p:nvGrpSpPr>
          <p:cNvPr id="7" name="Group 6"/>
          <p:cNvGrpSpPr/>
          <p:nvPr userDrawn="1"/>
        </p:nvGrpSpPr>
        <p:grpSpPr>
          <a:xfrm>
            <a:off x="971743" y="6200285"/>
            <a:ext cx="4613972"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6472604" y="568"/>
            <a:ext cx="5719397" cy="6857433"/>
          </a:xfrm>
          <a:prstGeom prst="rect">
            <a:avLst/>
          </a:prstGeom>
        </p:spPr>
      </p:pic>
      <p:sp>
        <p:nvSpPr>
          <p:cNvPr id="17" name="TextBox 16"/>
          <p:cNvSpPr txBox="1"/>
          <p:nvPr userDrawn="1"/>
        </p:nvSpPr>
        <p:spPr>
          <a:xfrm>
            <a:off x="7907133" y="5212404"/>
            <a:ext cx="3822700" cy="369332"/>
          </a:xfrm>
          <a:prstGeom prst="rect">
            <a:avLst/>
          </a:prstGeom>
          <a:noFill/>
        </p:spPr>
        <p:txBody>
          <a:bodyPr wrap="square" lIns="0" rIns="0" rtlCol="0">
            <a:spAutoFit/>
          </a:bodyPr>
          <a:lstStyle/>
          <a:p>
            <a:pPr algn="ctr"/>
            <a:r>
              <a:rPr lang="en-US" sz="1800"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7509845" y="275443"/>
            <a:ext cx="4587827"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March 23, 2017</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7539294" y="5730974"/>
            <a:ext cx="4558377"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135693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2817" y="1875238"/>
            <a:ext cx="6449483"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4332817" y="2390777"/>
            <a:ext cx="6449483"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4436" y="5916895"/>
            <a:ext cx="2974377" cy="754553"/>
          </a:xfrm>
          <a:prstGeom prst="rect">
            <a:avLst/>
          </a:prstGeom>
        </p:spPr>
      </p:pic>
      <p:sp>
        <p:nvSpPr>
          <p:cNvPr id="6" name="Picture Placeholder 6"/>
          <p:cNvSpPr>
            <a:spLocks noGrp="1"/>
          </p:cNvSpPr>
          <p:nvPr>
            <p:ph type="pic" sz="quarter" idx="10" hasCustomPrompt="1"/>
          </p:nvPr>
        </p:nvSpPr>
        <p:spPr>
          <a:xfrm>
            <a:off x="1422400" y="1914525"/>
            <a:ext cx="24384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4332817" y="2905126"/>
            <a:ext cx="6449483"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9063398" y="4711176"/>
            <a:ext cx="3474685" cy="7112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300" b="0" i="0" spc="40" baseline="0" dirty="0">
                <a:latin typeface="Franklin Gothic Medium" panose="020B0603020102020204" pitchFamily="34" charset="0"/>
              </a:rPr>
              <a:t>Today’s Moderator</a:t>
            </a:r>
          </a:p>
        </p:txBody>
      </p:sp>
    </p:spTree>
    <p:extLst>
      <p:ext uri="{BB962C8B-B14F-4D97-AF65-F5344CB8AC3E}">
        <p14:creationId xmlns:p14="http://schemas.microsoft.com/office/powerpoint/2010/main" val="382484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2817" y="1875238"/>
            <a:ext cx="6449483"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4332817" y="2390777"/>
            <a:ext cx="6449483"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422400" y="1914525"/>
            <a:ext cx="24384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4332818" y="2793209"/>
            <a:ext cx="44047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4332817" y="2905126"/>
            <a:ext cx="6449483"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8947746" y="4787320"/>
            <a:ext cx="3635812" cy="7112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a:t>
            </a:r>
          </a:p>
        </p:txBody>
      </p:sp>
      <p:pic>
        <p:nvPicPr>
          <p:cNvPr id="9" name="Picture 8"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Tree>
    <p:extLst>
      <p:ext uri="{BB962C8B-B14F-4D97-AF65-F5344CB8AC3E}">
        <p14:creationId xmlns:p14="http://schemas.microsoft.com/office/powerpoint/2010/main" val="767704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4332816" y="3454341"/>
            <a:ext cx="6161424"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4332818" y="541738"/>
            <a:ext cx="6161423"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4332818" y="1057277"/>
            <a:ext cx="5293783"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816427" y="581026"/>
            <a:ext cx="2044372"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4332818" y="1459709"/>
            <a:ext cx="44047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4332818" y="1571626"/>
            <a:ext cx="5293783"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4332818" y="3968693"/>
            <a:ext cx="5293783"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816427" y="3492442"/>
            <a:ext cx="2044372"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4332818" y="4371125"/>
            <a:ext cx="44047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4332818" y="4483042"/>
            <a:ext cx="5293783"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8934936" y="4795753"/>
            <a:ext cx="3653658" cy="7112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15" name="Picture 14"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Tree>
    <p:extLst>
      <p:ext uri="{BB962C8B-B14F-4D97-AF65-F5344CB8AC3E}">
        <p14:creationId xmlns:p14="http://schemas.microsoft.com/office/powerpoint/2010/main" val="2705048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1" y="2124678"/>
            <a:ext cx="10985500"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32" name="Group 31"/>
          <p:cNvGrpSpPr/>
          <p:nvPr userDrawn="1"/>
        </p:nvGrpSpPr>
        <p:grpSpPr>
          <a:xfrm>
            <a:off x="-1" y="2097247"/>
            <a:ext cx="10985501"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9" name="Text Placeholder 8"/>
          <p:cNvSpPr>
            <a:spLocks noGrp="1"/>
          </p:cNvSpPr>
          <p:nvPr>
            <p:ph type="body" sz="quarter" idx="19" hasCustomPrompt="1"/>
          </p:nvPr>
        </p:nvSpPr>
        <p:spPr>
          <a:xfrm>
            <a:off x="5380378" y="2078560"/>
            <a:ext cx="5863356"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3062816" y="3931873"/>
            <a:ext cx="5742517"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3062818" y="290227"/>
            <a:ext cx="6233583"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062817" y="685801"/>
            <a:ext cx="5293783"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745256" y="265514"/>
            <a:ext cx="1591545"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062818" y="1002509"/>
            <a:ext cx="44047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062818" y="1038227"/>
            <a:ext cx="5293783"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062818" y="4438144"/>
            <a:ext cx="5293783"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745256" y="3989282"/>
            <a:ext cx="1591545"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062818" y="4754852"/>
            <a:ext cx="44047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062818" y="4790570"/>
            <a:ext cx="5293783"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5380378" y="2567164"/>
            <a:ext cx="5293783"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3062817" y="2103113"/>
            <a:ext cx="1591545"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5380378" y="2883872"/>
            <a:ext cx="44047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5380378" y="2919590"/>
            <a:ext cx="5293783"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8914587" y="4809152"/>
            <a:ext cx="3682011" cy="7112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29" name="Picture 28"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Tree>
    <p:extLst>
      <p:ext uri="{BB962C8B-B14F-4D97-AF65-F5344CB8AC3E}">
        <p14:creationId xmlns:p14="http://schemas.microsoft.com/office/powerpoint/2010/main" val="335510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21040" y="217489"/>
            <a:ext cx="4259456"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2" name="TextBox 1"/>
          <p:cNvSpPr txBox="1"/>
          <p:nvPr userDrawn="1"/>
        </p:nvSpPr>
        <p:spPr>
          <a:xfrm>
            <a:off x="4035976" y="373932"/>
            <a:ext cx="6537435"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11061293"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4032963" y="347553"/>
            <a:ext cx="200693"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Tree>
    <p:extLst>
      <p:ext uri="{BB962C8B-B14F-4D97-AF65-F5344CB8AC3E}">
        <p14:creationId xmlns:p14="http://schemas.microsoft.com/office/powerpoint/2010/main" val="2467478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2743201"/>
            <a:ext cx="10752455" cy="4023497"/>
          </a:xfrm>
          <a:prstGeom prst="rect">
            <a:avLst/>
          </a:prstGeom>
        </p:spPr>
      </p:pic>
      <p:sp>
        <p:nvSpPr>
          <p:cNvPr id="4" name="Title 1"/>
          <p:cNvSpPr txBox="1">
            <a:spLocks/>
          </p:cNvSpPr>
          <p:nvPr userDrawn="1"/>
        </p:nvSpPr>
        <p:spPr>
          <a:xfrm>
            <a:off x="609600" y="217489"/>
            <a:ext cx="9211733"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Objectives</a:t>
            </a:r>
          </a:p>
        </p:txBody>
      </p:sp>
      <p:sp>
        <p:nvSpPr>
          <p:cNvPr id="6" name="Content Placeholder 2"/>
          <p:cNvSpPr>
            <a:spLocks noGrp="1"/>
          </p:cNvSpPr>
          <p:nvPr>
            <p:ph idx="1"/>
          </p:nvPr>
        </p:nvSpPr>
        <p:spPr>
          <a:xfrm>
            <a:off x="609600" y="1209471"/>
            <a:ext cx="9211733"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Tree>
    <p:extLst>
      <p:ext uri="{BB962C8B-B14F-4D97-AF65-F5344CB8AC3E}">
        <p14:creationId xmlns:p14="http://schemas.microsoft.com/office/powerpoint/2010/main" val="264134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6583835" y="0"/>
            <a:ext cx="3738571" cy="2041991"/>
          </a:xfrm>
          <a:prstGeom prst="rect">
            <a:avLst/>
          </a:prstGeom>
        </p:spPr>
      </p:pic>
      <p:sp>
        <p:nvSpPr>
          <p:cNvPr id="4" name="Title 1"/>
          <p:cNvSpPr txBox="1">
            <a:spLocks/>
          </p:cNvSpPr>
          <p:nvPr userDrawn="1"/>
        </p:nvSpPr>
        <p:spPr>
          <a:xfrm>
            <a:off x="609600" y="217489"/>
            <a:ext cx="9211733"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Agenda</a:t>
            </a:r>
          </a:p>
        </p:txBody>
      </p:sp>
      <p:sp>
        <p:nvSpPr>
          <p:cNvPr id="6" name="Content Placeholder 2"/>
          <p:cNvSpPr>
            <a:spLocks noGrp="1"/>
          </p:cNvSpPr>
          <p:nvPr>
            <p:ph idx="1"/>
          </p:nvPr>
        </p:nvSpPr>
        <p:spPr>
          <a:xfrm>
            <a:off x="609600" y="1209471"/>
            <a:ext cx="9211733"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Tree>
    <p:extLst>
      <p:ext uri="{BB962C8B-B14F-4D97-AF65-F5344CB8AC3E}">
        <p14:creationId xmlns:p14="http://schemas.microsoft.com/office/powerpoint/2010/main" val="3427159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Poll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5084" y="2574767"/>
            <a:ext cx="2429973" cy="2730500"/>
          </a:xfrm>
          <a:prstGeom prst="rect">
            <a:avLst/>
          </a:prstGeom>
        </p:spPr>
      </p:pic>
      <p:sp>
        <p:nvSpPr>
          <p:cNvPr id="18" name="Content Placeholder 2"/>
          <p:cNvSpPr>
            <a:spLocks noGrp="1"/>
          </p:cNvSpPr>
          <p:nvPr>
            <p:ph idx="1"/>
          </p:nvPr>
        </p:nvSpPr>
        <p:spPr>
          <a:xfrm>
            <a:off x="609600" y="2950005"/>
            <a:ext cx="9211733"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p:txBody>
      </p:sp>
      <p:sp>
        <p:nvSpPr>
          <p:cNvPr id="19" name="Freeform 18"/>
          <p:cNvSpPr/>
          <p:nvPr userDrawn="1"/>
        </p:nvSpPr>
        <p:spPr>
          <a:xfrm>
            <a:off x="118538" y="1218088"/>
            <a:ext cx="9973729"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lvl="0" algn="ctr" defTabSz="1066800">
              <a:lnSpc>
                <a:spcPct val="90000"/>
              </a:lnSpc>
              <a:spcBef>
                <a:spcPct val="0"/>
              </a:spcBef>
              <a:spcAft>
                <a:spcPct val="35000"/>
              </a:spcAft>
            </a:pPr>
            <a:endParaRPr lang="en-US" sz="2400" kern="12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80535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578005" y="217489"/>
            <a:ext cx="8946899"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2"/>
            <a:ext cx="12192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
        <p:nvSpPr>
          <p:cNvPr id="12" name="Rectangle 11"/>
          <p:cNvSpPr/>
          <p:nvPr userDrawn="1"/>
        </p:nvSpPr>
        <p:spPr>
          <a:xfrm>
            <a:off x="7843727" y="6070006"/>
            <a:ext cx="32512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3" name="Rectangle 12"/>
          <p:cNvSpPr/>
          <p:nvPr userDrawn="1"/>
        </p:nvSpPr>
        <p:spPr>
          <a:xfrm>
            <a:off x="8632605" y="-1933"/>
            <a:ext cx="2730499"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pic>
        <p:nvPicPr>
          <p:cNvPr id="8" name="Picture 7"/>
          <p:cNvPicPr>
            <a:picLocks noChangeAspect="1"/>
          </p:cNvPicPr>
          <p:nvPr userDrawn="1"/>
        </p:nvPicPr>
        <p:blipFill rotWithShape="1">
          <a:blip r:embed="rId2"/>
          <a:srcRect r="66253"/>
          <a:stretch/>
        </p:blipFill>
        <p:spPr>
          <a:xfrm>
            <a:off x="9997856" y="568"/>
            <a:ext cx="2194145"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11353800" y="0"/>
            <a:ext cx="83820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
        <p:nvSpPr>
          <p:cNvPr id="17" name="TextBox 16"/>
          <p:cNvSpPr txBox="1"/>
          <p:nvPr userDrawn="1"/>
        </p:nvSpPr>
        <p:spPr>
          <a:xfrm>
            <a:off x="11214099" y="13774"/>
            <a:ext cx="977900"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218508" y="1"/>
            <a:ext cx="1359497"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grpSp>
      <p:sp>
        <p:nvSpPr>
          <p:cNvPr id="19" name="Text Placeholder 3"/>
          <p:cNvSpPr>
            <a:spLocks noGrp="1"/>
          </p:cNvSpPr>
          <p:nvPr userDrawn="1">
            <p:ph type="body" sz="half" idx="2" hasCustomPrompt="1"/>
          </p:nvPr>
        </p:nvSpPr>
        <p:spPr>
          <a:xfrm>
            <a:off x="280531" y="198689"/>
            <a:ext cx="1228861"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grpSp>
        <p:nvGrpSpPr>
          <p:cNvPr id="24" name="Group 23"/>
          <p:cNvGrpSpPr/>
          <p:nvPr userDrawn="1"/>
        </p:nvGrpSpPr>
        <p:grpSpPr>
          <a:xfrm rot="10800000" flipH="1" flipV="1">
            <a:off x="11405147" y="5040638"/>
            <a:ext cx="790084"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Tree>
    <p:extLst>
      <p:ext uri="{BB962C8B-B14F-4D97-AF65-F5344CB8AC3E}">
        <p14:creationId xmlns:p14="http://schemas.microsoft.com/office/powerpoint/2010/main" val="1070770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4717" y="4800600"/>
            <a:ext cx="87354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1282701" y="1076326"/>
            <a:ext cx="896620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549400" y="5398236"/>
            <a:ext cx="89408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1" y="729117"/>
            <a:ext cx="128270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10248900" y="2155825"/>
            <a:ext cx="129540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Tree>
    <p:extLst>
      <p:ext uri="{BB962C8B-B14F-4D97-AF65-F5344CB8AC3E}">
        <p14:creationId xmlns:p14="http://schemas.microsoft.com/office/powerpoint/2010/main" val="379674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58514" y="2191007"/>
            <a:ext cx="7325783"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558514" y="3536723"/>
            <a:ext cx="6987345"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6472604" y="568"/>
            <a:ext cx="5719397" cy="6857433"/>
          </a:xfrm>
          <a:prstGeom prst="rect">
            <a:avLst/>
          </a:prstGeom>
        </p:spPr>
      </p:pic>
      <p:grpSp>
        <p:nvGrpSpPr>
          <p:cNvPr id="17" name="Group 16"/>
          <p:cNvGrpSpPr/>
          <p:nvPr userDrawn="1"/>
        </p:nvGrpSpPr>
        <p:grpSpPr>
          <a:xfrm flipV="1">
            <a:off x="11353800" y="0"/>
            <a:ext cx="83820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
        <p:nvSpPr>
          <p:cNvPr id="20" name="TextBox 19"/>
          <p:cNvSpPr txBox="1"/>
          <p:nvPr userDrawn="1"/>
        </p:nvSpPr>
        <p:spPr>
          <a:xfrm>
            <a:off x="11214099" y="13774"/>
            <a:ext cx="977900"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39580" y="5047574"/>
            <a:ext cx="3233075" cy="820181"/>
          </a:xfrm>
          <a:prstGeom prst="rect">
            <a:avLst/>
          </a:prstGeom>
        </p:spPr>
      </p:pic>
      <p:grpSp>
        <p:nvGrpSpPr>
          <p:cNvPr id="13" name="Group 12"/>
          <p:cNvGrpSpPr/>
          <p:nvPr userDrawn="1"/>
        </p:nvGrpSpPr>
        <p:grpSpPr>
          <a:xfrm rot="10800000" flipH="1" flipV="1">
            <a:off x="11405147" y="5040638"/>
            <a:ext cx="790084"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Tree>
    <p:extLst>
      <p:ext uri="{BB962C8B-B14F-4D97-AF65-F5344CB8AC3E}">
        <p14:creationId xmlns:p14="http://schemas.microsoft.com/office/powerpoint/2010/main" val="78261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6354274" y="1475006"/>
            <a:ext cx="5071452" cy="3736539"/>
          </a:xfrm>
          <a:prstGeom prst="rect">
            <a:avLst/>
          </a:prstGeom>
        </p:spPr>
      </p:pic>
      <p:sp>
        <p:nvSpPr>
          <p:cNvPr id="5" name="Text Placeholder 4"/>
          <p:cNvSpPr>
            <a:spLocks noGrp="1"/>
          </p:cNvSpPr>
          <p:nvPr>
            <p:ph type="body" sz="quarter" idx="10" hasCustomPrompt="1"/>
          </p:nvPr>
        </p:nvSpPr>
        <p:spPr>
          <a:xfrm>
            <a:off x="177800" y="190500"/>
            <a:ext cx="47244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5219700" y="190500"/>
            <a:ext cx="47244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9063398" y="4711176"/>
            <a:ext cx="3474685" cy="7112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Tree>
    <p:extLst>
      <p:ext uri="{BB962C8B-B14F-4D97-AF65-F5344CB8AC3E}">
        <p14:creationId xmlns:p14="http://schemas.microsoft.com/office/powerpoint/2010/main" val="2725080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2907" y="204789"/>
            <a:ext cx="4203095"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12192001" cy="5420142"/>
          </a:xfrm>
          <a:prstGeom prst="rect">
            <a:avLst/>
          </a:prstGeom>
        </p:spPr>
      </p:pic>
      <p:pic>
        <p:nvPicPr>
          <p:cNvPr id="8" name="Picture 7"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
        <p:nvSpPr>
          <p:cNvPr id="9" name="TextBox 8"/>
          <p:cNvSpPr txBox="1"/>
          <p:nvPr userDrawn="1"/>
        </p:nvSpPr>
        <p:spPr>
          <a:xfrm>
            <a:off x="4035976" y="383751"/>
            <a:ext cx="6537435"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900" kern="1200" dirty="0">
                <a:solidFill>
                  <a:schemeClr val="tx1">
                    <a:lumMod val="75000"/>
                    <a:lumOff val="25000"/>
                  </a:schemeClr>
                </a:solidFill>
                <a:latin typeface="+mn-lt"/>
                <a:ea typeface="+mn-ea"/>
                <a:cs typeface="Myriad Pro"/>
              </a:rPr>
              <a:t>Enter your questions in the Chat window!</a:t>
            </a:r>
          </a:p>
        </p:txBody>
      </p:sp>
      <p:sp>
        <p:nvSpPr>
          <p:cNvPr id="10" name="Chevron 9"/>
          <p:cNvSpPr/>
          <p:nvPr userDrawn="1"/>
        </p:nvSpPr>
        <p:spPr>
          <a:xfrm>
            <a:off x="4083763" y="347553"/>
            <a:ext cx="200693"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7158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62780" y="2600200"/>
            <a:ext cx="6793765"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2362780" y="3202598"/>
            <a:ext cx="6793765"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2362780" y="3653875"/>
            <a:ext cx="6793765"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2362780" y="3593121"/>
            <a:ext cx="512064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2362780" y="4261388"/>
            <a:ext cx="6793765"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227896" y="128939"/>
            <a:ext cx="2909584" cy="2304097"/>
          </a:xfrm>
          <a:prstGeom prst="rect">
            <a:avLst/>
          </a:prstGeom>
        </p:spPr>
      </p:pic>
      <p:sp>
        <p:nvSpPr>
          <p:cNvPr id="19" name="Text Placeholder 3"/>
          <p:cNvSpPr>
            <a:spLocks noGrp="1"/>
          </p:cNvSpPr>
          <p:nvPr>
            <p:ph type="body" sz="half" idx="14" hasCustomPrompt="1"/>
          </p:nvPr>
        </p:nvSpPr>
        <p:spPr>
          <a:xfrm>
            <a:off x="2362780" y="4680672"/>
            <a:ext cx="6793765"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9063398" y="4711176"/>
            <a:ext cx="3474685" cy="7112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Tree>
    <p:extLst>
      <p:ext uri="{BB962C8B-B14F-4D97-AF65-F5344CB8AC3E}">
        <p14:creationId xmlns:p14="http://schemas.microsoft.com/office/powerpoint/2010/main" val="593214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1022" y="472966"/>
            <a:ext cx="1154035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Tree>
    <p:extLst>
      <p:ext uri="{BB962C8B-B14F-4D97-AF65-F5344CB8AC3E}">
        <p14:creationId xmlns:p14="http://schemas.microsoft.com/office/powerpoint/2010/main" val="3067621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81687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2"/>
            <a:ext cx="12192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pic>
        <p:nvPicPr>
          <p:cNvPr id="11" name="Picture 10"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
        <p:nvSpPr>
          <p:cNvPr id="12" name="Rectangle 11"/>
          <p:cNvSpPr/>
          <p:nvPr userDrawn="1"/>
        </p:nvSpPr>
        <p:spPr>
          <a:xfrm>
            <a:off x="7843727" y="6070006"/>
            <a:ext cx="32512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3" name="Rectangle 12"/>
          <p:cNvSpPr/>
          <p:nvPr userDrawn="1"/>
        </p:nvSpPr>
        <p:spPr>
          <a:xfrm>
            <a:off x="8632605" y="-1933"/>
            <a:ext cx="2730499"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pic>
        <p:nvPicPr>
          <p:cNvPr id="8" name="Picture 7"/>
          <p:cNvPicPr>
            <a:picLocks noChangeAspect="1"/>
          </p:cNvPicPr>
          <p:nvPr userDrawn="1"/>
        </p:nvPicPr>
        <p:blipFill rotWithShape="1">
          <a:blip r:embed="rId3"/>
          <a:srcRect r="66253"/>
          <a:stretch/>
        </p:blipFill>
        <p:spPr>
          <a:xfrm>
            <a:off x="9997856" y="568"/>
            <a:ext cx="2194145"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11353800" y="0"/>
            <a:ext cx="83820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
        <p:nvSpPr>
          <p:cNvPr id="17" name="TextBox 16"/>
          <p:cNvSpPr txBox="1"/>
          <p:nvPr userDrawn="1"/>
        </p:nvSpPr>
        <p:spPr>
          <a:xfrm>
            <a:off x="11214099" y="13774"/>
            <a:ext cx="977900"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11405147" y="5040638"/>
            <a:ext cx="790084"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Tree>
    <p:extLst>
      <p:ext uri="{BB962C8B-B14F-4D97-AF65-F5344CB8AC3E}">
        <p14:creationId xmlns:p14="http://schemas.microsoft.com/office/powerpoint/2010/main" val="332816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2"/>
            <a:ext cx="12192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
        <p:nvSpPr>
          <p:cNvPr id="12" name="Rectangle 11"/>
          <p:cNvSpPr/>
          <p:nvPr userDrawn="1"/>
        </p:nvSpPr>
        <p:spPr>
          <a:xfrm>
            <a:off x="7843727" y="6070006"/>
            <a:ext cx="32512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3" name="Rectangle 12"/>
          <p:cNvSpPr/>
          <p:nvPr userDrawn="1"/>
        </p:nvSpPr>
        <p:spPr>
          <a:xfrm>
            <a:off x="8632605" y="-1933"/>
            <a:ext cx="2730499"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pic>
        <p:nvPicPr>
          <p:cNvPr id="14" name="Picture 13"/>
          <p:cNvPicPr>
            <a:picLocks noChangeAspect="1"/>
          </p:cNvPicPr>
          <p:nvPr userDrawn="1"/>
        </p:nvPicPr>
        <p:blipFill rotWithShape="1">
          <a:blip r:embed="rId2"/>
          <a:srcRect r="66253"/>
          <a:stretch/>
        </p:blipFill>
        <p:spPr>
          <a:xfrm>
            <a:off x="9997854" y="-1934"/>
            <a:ext cx="2194145" cy="6857433"/>
          </a:xfrm>
          <a:prstGeom prst="rect">
            <a:avLst/>
          </a:prstGeom>
          <a:effectLst/>
        </p:spPr>
      </p:pic>
      <p:sp>
        <p:nvSpPr>
          <p:cNvPr id="3" name="Content Placeholder 2"/>
          <p:cNvSpPr>
            <a:spLocks noGrp="1"/>
          </p:cNvSpPr>
          <p:nvPr userDrawn="1">
            <p:ph sz="half" idx="1"/>
          </p:nvPr>
        </p:nvSpPr>
        <p:spPr>
          <a:xfrm>
            <a:off x="609600" y="1281010"/>
            <a:ext cx="48260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5740400" y="1281010"/>
            <a:ext cx="48260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3125059" y="3429832"/>
            <a:ext cx="4899204" cy="7492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nvGrpSpPr>
          <p:cNvPr id="23" name="Group 22"/>
          <p:cNvGrpSpPr/>
          <p:nvPr userDrawn="1"/>
        </p:nvGrpSpPr>
        <p:grpSpPr>
          <a:xfrm flipV="1">
            <a:off x="11353800" y="0"/>
            <a:ext cx="83820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
        <p:nvSpPr>
          <p:cNvPr id="26" name="TextBox 25"/>
          <p:cNvSpPr txBox="1"/>
          <p:nvPr userDrawn="1"/>
        </p:nvSpPr>
        <p:spPr>
          <a:xfrm>
            <a:off x="11214099" y="13774"/>
            <a:ext cx="977900"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grpSp>
        <p:nvGrpSpPr>
          <p:cNvPr id="19" name="Group 18"/>
          <p:cNvGrpSpPr/>
          <p:nvPr userDrawn="1"/>
        </p:nvGrpSpPr>
        <p:grpSpPr>
          <a:xfrm rot="10800000" flipH="1" flipV="1">
            <a:off x="11405147" y="5040638"/>
            <a:ext cx="790084"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Tree>
    <p:extLst>
      <p:ext uri="{BB962C8B-B14F-4D97-AF65-F5344CB8AC3E}">
        <p14:creationId xmlns:p14="http://schemas.microsoft.com/office/powerpoint/2010/main" val="176484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2"/>
            <a:ext cx="12192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
        <p:nvSpPr>
          <p:cNvPr id="12" name="Rectangle 11"/>
          <p:cNvSpPr/>
          <p:nvPr userDrawn="1"/>
        </p:nvSpPr>
        <p:spPr>
          <a:xfrm>
            <a:off x="7843727" y="6070006"/>
            <a:ext cx="32512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3" name="Rectangle 12"/>
          <p:cNvSpPr/>
          <p:nvPr userDrawn="1"/>
        </p:nvSpPr>
        <p:spPr>
          <a:xfrm>
            <a:off x="8632605" y="-1933"/>
            <a:ext cx="2730499"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pic>
        <p:nvPicPr>
          <p:cNvPr id="14" name="Picture 13"/>
          <p:cNvPicPr>
            <a:picLocks noChangeAspect="1"/>
          </p:cNvPicPr>
          <p:nvPr userDrawn="1"/>
        </p:nvPicPr>
        <p:blipFill rotWithShape="1">
          <a:blip r:embed="rId2"/>
          <a:srcRect r="66253"/>
          <a:stretch/>
        </p:blipFill>
        <p:spPr>
          <a:xfrm>
            <a:off x="9997856" y="285"/>
            <a:ext cx="2194145" cy="6857433"/>
          </a:xfrm>
          <a:prstGeom prst="rect">
            <a:avLst/>
          </a:prstGeom>
          <a:effectLst/>
        </p:spPr>
      </p:pic>
      <p:sp>
        <p:nvSpPr>
          <p:cNvPr id="3" name="Content Placeholder 2"/>
          <p:cNvSpPr>
            <a:spLocks noGrp="1"/>
          </p:cNvSpPr>
          <p:nvPr userDrawn="1">
            <p:ph sz="half" idx="1"/>
          </p:nvPr>
        </p:nvSpPr>
        <p:spPr>
          <a:xfrm>
            <a:off x="609600" y="1877012"/>
            <a:ext cx="48260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5740400" y="1877012"/>
            <a:ext cx="48260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3125059" y="3429832"/>
            <a:ext cx="4899204" cy="7492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8" name="Text Placeholder 2"/>
          <p:cNvSpPr>
            <a:spLocks noGrp="1"/>
          </p:cNvSpPr>
          <p:nvPr userDrawn="1">
            <p:ph type="body" idx="10"/>
          </p:nvPr>
        </p:nvSpPr>
        <p:spPr>
          <a:xfrm>
            <a:off x="609601" y="1085850"/>
            <a:ext cx="4828337"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5759452" y="1085850"/>
            <a:ext cx="483023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609600" y="1872149"/>
            <a:ext cx="48260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5740400" y="1872149"/>
            <a:ext cx="48260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11353800" y="0"/>
            <a:ext cx="83820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
        <p:nvSpPr>
          <p:cNvPr id="26" name="TextBox 25"/>
          <p:cNvSpPr txBox="1"/>
          <p:nvPr userDrawn="1"/>
        </p:nvSpPr>
        <p:spPr>
          <a:xfrm>
            <a:off x="11214099" y="13774"/>
            <a:ext cx="977900"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grpSp>
        <p:nvGrpSpPr>
          <p:cNvPr id="28" name="Group 27"/>
          <p:cNvGrpSpPr/>
          <p:nvPr userDrawn="1"/>
        </p:nvGrpSpPr>
        <p:grpSpPr>
          <a:xfrm rot="10800000" flipH="1" flipV="1">
            <a:off x="11405147" y="5040638"/>
            <a:ext cx="790084"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Tree>
    <p:extLst>
      <p:ext uri="{BB962C8B-B14F-4D97-AF65-F5344CB8AC3E}">
        <p14:creationId xmlns:p14="http://schemas.microsoft.com/office/powerpoint/2010/main" val="30746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2"/>
            <a:ext cx="12192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
        <p:nvSpPr>
          <p:cNvPr id="17" name="Rectangle 16"/>
          <p:cNvSpPr/>
          <p:nvPr userDrawn="1"/>
        </p:nvSpPr>
        <p:spPr>
          <a:xfrm>
            <a:off x="7843727" y="6070006"/>
            <a:ext cx="32512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8" name="Rectangle 17"/>
          <p:cNvSpPr/>
          <p:nvPr userDrawn="1"/>
        </p:nvSpPr>
        <p:spPr>
          <a:xfrm>
            <a:off x="8632605" y="-1933"/>
            <a:ext cx="2730499"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pic>
        <p:nvPicPr>
          <p:cNvPr id="19" name="Picture 18"/>
          <p:cNvPicPr>
            <a:picLocks noChangeAspect="1"/>
          </p:cNvPicPr>
          <p:nvPr userDrawn="1"/>
        </p:nvPicPr>
        <p:blipFill rotWithShape="1">
          <a:blip r:embed="rId2"/>
          <a:srcRect r="66253"/>
          <a:stretch/>
        </p:blipFill>
        <p:spPr>
          <a:xfrm>
            <a:off x="9997856" y="285"/>
            <a:ext cx="2194145"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11353800" y="0"/>
            <a:ext cx="83820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
        <p:nvSpPr>
          <p:cNvPr id="25" name="TextBox 24"/>
          <p:cNvSpPr txBox="1"/>
          <p:nvPr userDrawn="1"/>
        </p:nvSpPr>
        <p:spPr>
          <a:xfrm>
            <a:off x="11214099" y="13774"/>
            <a:ext cx="977900"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grpSp>
        <p:nvGrpSpPr>
          <p:cNvPr id="27" name="Group 26"/>
          <p:cNvGrpSpPr/>
          <p:nvPr userDrawn="1"/>
        </p:nvGrpSpPr>
        <p:grpSpPr>
          <a:xfrm rot="10800000" flipH="1" flipV="1">
            <a:off x="11405147" y="5040638"/>
            <a:ext cx="790084"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Tree>
    <p:extLst>
      <p:ext uri="{BB962C8B-B14F-4D97-AF65-F5344CB8AC3E}">
        <p14:creationId xmlns:p14="http://schemas.microsoft.com/office/powerpoint/2010/main" val="50601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Tree>
    <p:extLst>
      <p:ext uri="{BB962C8B-B14F-4D97-AF65-F5344CB8AC3E}">
        <p14:creationId xmlns:p14="http://schemas.microsoft.com/office/powerpoint/2010/main" val="322634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2"/>
            <a:ext cx="12192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
        <p:nvSpPr>
          <p:cNvPr id="5" name="Rectangle 4"/>
          <p:cNvSpPr/>
          <p:nvPr userDrawn="1"/>
        </p:nvSpPr>
        <p:spPr>
          <a:xfrm>
            <a:off x="7843727" y="6070006"/>
            <a:ext cx="32512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6" name="Rectangle 5"/>
          <p:cNvSpPr/>
          <p:nvPr userDrawn="1"/>
        </p:nvSpPr>
        <p:spPr>
          <a:xfrm>
            <a:off x="8632605" y="-1933"/>
            <a:ext cx="2730499"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pic>
        <p:nvPicPr>
          <p:cNvPr id="7" name="Picture 6"/>
          <p:cNvPicPr>
            <a:picLocks noChangeAspect="1"/>
          </p:cNvPicPr>
          <p:nvPr userDrawn="1"/>
        </p:nvPicPr>
        <p:blipFill rotWithShape="1">
          <a:blip r:embed="rId2"/>
          <a:srcRect r="66253"/>
          <a:stretch/>
        </p:blipFill>
        <p:spPr>
          <a:xfrm>
            <a:off x="9997856" y="285"/>
            <a:ext cx="2194145" cy="6857433"/>
          </a:xfrm>
          <a:prstGeom prst="rect">
            <a:avLst/>
          </a:prstGeom>
          <a:effectLst/>
        </p:spPr>
      </p:pic>
      <p:grpSp>
        <p:nvGrpSpPr>
          <p:cNvPr id="10" name="Group 9"/>
          <p:cNvGrpSpPr/>
          <p:nvPr userDrawn="1"/>
        </p:nvGrpSpPr>
        <p:grpSpPr>
          <a:xfrm flipV="1">
            <a:off x="11353800" y="0"/>
            <a:ext cx="83820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
        <p:nvSpPr>
          <p:cNvPr id="13" name="TextBox 12"/>
          <p:cNvSpPr txBox="1"/>
          <p:nvPr userDrawn="1"/>
        </p:nvSpPr>
        <p:spPr>
          <a:xfrm>
            <a:off x="11214099" y="13774"/>
            <a:ext cx="977900"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grpSp>
        <p:nvGrpSpPr>
          <p:cNvPr id="15" name="Group 14"/>
          <p:cNvGrpSpPr/>
          <p:nvPr userDrawn="1"/>
        </p:nvGrpSpPr>
        <p:grpSpPr>
          <a:xfrm rot="10800000" flipH="1" flipV="1">
            <a:off x="11405147" y="5040638"/>
            <a:ext cx="790084"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Tree>
    <p:extLst>
      <p:ext uri="{BB962C8B-B14F-4D97-AF65-F5344CB8AC3E}">
        <p14:creationId xmlns:p14="http://schemas.microsoft.com/office/powerpoint/2010/main" val="75637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4717" y="4800600"/>
            <a:ext cx="73152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754717" y="612775"/>
            <a:ext cx="73152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3505200" y="5396366"/>
            <a:ext cx="6199717"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Tree>
    <p:extLst>
      <p:ext uri="{BB962C8B-B14F-4D97-AF65-F5344CB8AC3E}">
        <p14:creationId xmlns:p14="http://schemas.microsoft.com/office/powerpoint/2010/main" val="7974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26" cstate="print">
            <a:alphaModFix amt="60000"/>
            <a:extLst>
              <a:ext uri="{28A0092B-C50C-407E-A947-70E740481C1C}">
                <a14:useLocalDpi xmlns:a14="http://schemas.microsoft.com/office/drawing/2010/main" val="0"/>
              </a:ext>
            </a:extLst>
          </a:blip>
          <a:srcRect t="-8" b="3"/>
          <a:stretch/>
        </p:blipFill>
        <p:spPr>
          <a:xfrm>
            <a:off x="0" y="0"/>
            <a:ext cx="12192000" cy="6858000"/>
          </a:xfrm>
          <a:prstGeom prst="rect">
            <a:avLst/>
          </a:prstGeom>
        </p:spPr>
      </p:pic>
      <p:sp>
        <p:nvSpPr>
          <p:cNvPr id="2" name="Title Placeholder 1"/>
          <p:cNvSpPr>
            <a:spLocks noGrp="1"/>
          </p:cNvSpPr>
          <p:nvPr>
            <p:ph type="title"/>
          </p:nvPr>
        </p:nvSpPr>
        <p:spPr>
          <a:xfrm>
            <a:off x="609600" y="217489"/>
            <a:ext cx="9211733"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09471"/>
            <a:ext cx="9211733"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7"/>
          <a:srcRect r="66253"/>
          <a:stretch/>
        </p:blipFill>
        <p:spPr>
          <a:xfrm>
            <a:off x="9997856" y="285"/>
            <a:ext cx="2194145" cy="6857433"/>
          </a:xfrm>
          <a:prstGeom prst="rect">
            <a:avLst/>
          </a:prstGeom>
        </p:spPr>
      </p:pic>
      <p:grpSp>
        <p:nvGrpSpPr>
          <p:cNvPr id="15" name="Group 14"/>
          <p:cNvGrpSpPr/>
          <p:nvPr userDrawn="1"/>
        </p:nvGrpSpPr>
        <p:grpSpPr>
          <a:xfrm flipV="1">
            <a:off x="11353800" y="0"/>
            <a:ext cx="83820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
        <p:nvSpPr>
          <p:cNvPr id="18" name="TextBox 17"/>
          <p:cNvSpPr txBox="1"/>
          <p:nvPr userDrawn="1"/>
        </p:nvSpPr>
        <p:spPr>
          <a:xfrm>
            <a:off x="11214099" y="13774"/>
            <a:ext cx="977900"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11405147" y="5040638"/>
            <a:ext cx="790084"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Tree>
    <p:extLst>
      <p:ext uri="{BB962C8B-B14F-4D97-AF65-F5344CB8AC3E}">
        <p14:creationId xmlns:p14="http://schemas.microsoft.com/office/powerpoint/2010/main" val="415309951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Lst>
  <p:txStyles>
    <p:titleStyle>
      <a:lvl1pPr algn="l" defTabSz="457200" rtl="0" eaLnBrk="1" latinLnBrk="0" hangingPunct="1">
        <a:lnSpc>
          <a:spcPct val="85000"/>
        </a:lnSpc>
        <a:spcBef>
          <a:spcPct val="0"/>
        </a:spcBef>
        <a:buNone/>
        <a:defRPr sz="4000" b="1" i="0" kern="1200" cap="small" spc="40" baseline="0">
          <a:gradFill>
            <a:gsLst>
              <a:gs pos="0">
                <a:srgbClr val="004874"/>
              </a:gs>
              <a:gs pos="100000">
                <a:srgbClr val="041F36"/>
              </a:gs>
            </a:gsLst>
            <a:lin ang="5400000" scaled="1"/>
          </a:gradFill>
          <a:effectLst>
            <a:outerShdw blurRad="38100" dist="38100" dir="2700000" algn="tl">
              <a:srgbClr val="000000">
                <a:alpha val="43137"/>
              </a:srgbClr>
            </a:outerShdw>
          </a:effectLst>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Calibri" panose="020F050202020403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Calibri" panose="020F050202020403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Calibri" panose="020F050202020403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Calibri" panose="020F050202020403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Calibri" panose="020F050202020403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mailto:eantokal@new-nyc.org"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anewaop.org/" TargetMode="External"/><Relationship Id="rId2" Type="http://schemas.openxmlformats.org/officeDocument/2006/relationships/hyperlink" Target="mailto:morgan@anewaop.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lhannah@cwit2.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chicagowomenintrades2.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apprenticeshipusa.workforcegps.org/resources/2017/03/13/10/10/Expanding-Apprenticeship-for-Wome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Hart.Felecia@dol.gov"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484" y="2631041"/>
            <a:ext cx="9173497" cy="1168599"/>
          </a:xfrm>
        </p:spPr>
        <p:txBody>
          <a:bodyPr>
            <a:noAutofit/>
          </a:bodyPr>
          <a:lstStyle/>
          <a:p>
            <a:r>
              <a:rPr lang="en-US" b="1" dirty="0"/>
              <a:t>RECRUITING WOMEN FOR NONTRADITIONAL </a:t>
            </a:r>
            <a:br>
              <a:rPr lang="en-US" b="1" dirty="0"/>
            </a:br>
            <a:r>
              <a:rPr lang="en-US" b="1" dirty="0"/>
              <a:t>APPRENTICESHIP &amp; EMPLOYMENT</a:t>
            </a:r>
            <a:endParaRPr lang="en-US" b="1"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147484" y="0"/>
            <a:ext cx="7784672" cy="2264470"/>
          </a:xfrm>
        </p:spPr>
        <p:txBody>
          <a:bodyPr/>
          <a:lstStyle/>
          <a:p>
            <a:endParaRPr lang="en-US" dirty="0">
              <a:solidFill>
                <a:schemeClr val="tx2">
                  <a:lumMod val="75000"/>
                </a:schemeClr>
              </a:solidFill>
            </a:endParaRPr>
          </a:p>
          <a:p>
            <a:r>
              <a:rPr lang="en-US" sz="4000" b="1" dirty="0">
                <a:solidFill>
                  <a:schemeClr val="tx2">
                    <a:lumMod val="75000"/>
                  </a:schemeClr>
                </a:solidFill>
                <a:latin typeface="Calibri" panose="020F0502020204030204" pitchFamily="34" charset="0"/>
              </a:rPr>
              <a:t>March 23</a:t>
            </a:r>
            <a:r>
              <a:rPr lang="en-US" sz="4000" b="1" baseline="30000" dirty="0">
                <a:solidFill>
                  <a:schemeClr val="tx2">
                    <a:lumMod val="75000"/>
                  </a:schemeClr>
                </a:solidFill>
                <a:latin typeface="Calibri" panose="020F0502020204030204" pitchFamily="34" charset="0"/>
              </a:rPr>
              <a:t>rd</a:t>
            </a:r>
            <a:r>
              <a:rPr lang="en-US" sz="4000" b="1" dirty="0">
                <a:solidFill>
                  <a:schemeClr val="tx2">
                    <a:lumMod val="75000"/>
                  </a:schemeClr>
                </a:solidFill>
                <a:latin typeface="Calibri" panose="020F0502020204030204" pitchFamily="34" charset="0"/>
              </a:rPr>
              <a:t>, 2017</a:t>
            </a:r>
          </a:p>
        </p:txBody>
      </p:sp>
    </p:spTree>
    <p:extLst>
      <p:ext uri="{BB962C8B-B14F-4D97-AF65-F5344CB8AC3E}">
        <p14:creationId xmlns:p14="http://schemas.microsoft.com/office/powerpoint/2010/main" val="1298714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NEW Strong women</a:t>
            </a:r>
          </a:p>
        </p:txBody>
      </p:sp>
      <p:sp>
        <p:nvSpPr>
          <p:cNvPr id="3" name="Content Placeholder 2"/>
          <p:cNvSpPr>
            <a:spLocks noGrp="1"/>
          </p:cNvSpPr>
          <p:nvPr>
            <p:ph idx="1"/>
          </p:nvPr>
        </p:nvSpPr>
        <p:spPr>
          <a:xfrm>
            <a:off x="609601" y="1209471"/>
            <a:ext cx="5384800" cy="4654617"/>
          </a:xfrm>
        </p:spPr>
        <p:txBody>
          <a:bodyPr/>
          <a:lstStyle/>
          <a:p>
            <a:pPr marL="287338" indent="-287338">
              <a:buFont typeface="Arial" pitchFamily="34" charset="0"/>
              <a:buChar char="•"/>
            </a:pPr>
            <a:r>
              <a:rPr lang="en-US" sz="2800" b="1" dirty="0">
                <a:solidFill>
                  <a:schemeClr val="tx1"/>
                </a:solidFill>
                <a:latin typeface="Calibri" panose="020F0502020204030204" pitchFamily="34" charset="0"/>
              </a:rPr>
              <a:t>82% of NEW’s clients identify as minority</a:t>
            </a:r>
          </a:p>
          <a:p>
            <a:pPr marL="945563" lvl="1" indent="-287338"/>
            <a:r>
              <a:rPr lang="en-US" sz="2400" b="1" dirty="0">
                <a:solidFill>
                  <a:schemeClr val="tx1"/>
                </a:solidFill>
                <a:latin typeface="Calibri" panose="020F0502020204030204" pitchFamily="34" charset="0"/>
              </a:rPr>
              <a:t>51% African-American</a:t>
            </a:r>
          </a:p>
          <a:p>
            <a:pPr marL="945563" lvl="1" indent="-287338"/>
            <a:r>
              <a:rPr lang="en-US" sz="2400" b="1" dirty="0">
                <a:solidFill>
                  <a:schemeClr val="tx1"/>
                </a:solidFill>
                <a:latin typeface="Calibri" panose="020F0502020204030204" pitchFamily="34" charset="0"/>
              </a:rPr>
              <a:t>18% Hispanic</a:t>
            </a:r>
          </a:p>
          <a:p>
            <a:pPr marL="945563" lvl="1" indent="-287338"/>
            <a:r>
              <a:rPr lang="en-US" sz="2400" b="1" dirty="0">
                <a:solidFill>
                  <a:schemeClr val="tx1"/>
                </a:solidFill>
                <a:latin typeface="Calibri" panose="020F0502020204030204" pitchFamily="34" charset="0"/>
              </a:rPr>
              <a:t>13% Asian or other</a:t>
            </a:r>
          </a:p>
          <a:p>
            <a:pPr marL="287338" indent="-287338">
              <a:buFont typeface="Arial" pitchFamily="34" charset="0"/>
              <a:buChar char="•"/>
            </a:pPr>
            <a:r>
              <a:rPr lang="en-US" sz="2800" b="1" dirty="0">
                <a:solidFill>
                  <a:schemeClr val="tx1"/>
                </a:solidFill>
                <a:latin typeface="Calibri" panose="020F0502020204030204" pitchFamily="34" charset="0"/>
              </a:rPr>
              <a:t>80% are classified as low-income</a:t>
            </a:r>
          </a:p>
        </p:txBody>
      </p:sp>
      <p:sp>
        <p:nvSpPr>
          <p:cNvPr id="4" name="Rounded Rectangle 34"/>
          <p:cNvSpPr/>
          <p:nvPr/>
        </p:nvSpPr>
        <p:spPr>
          <a:xfrm>
            <a:off x="1045249" y="4561609"/>
            <a:ext cx="8340434" cy="846780"/>
          </a:xfrm>
          <a:prstGeom prst="roundRect">
            <a:avLst>
              <a:gd name="adj" fmla="val 8409"/>
            </a:avLst>
          </a:prstGeom>
          <a:solidFill>
            <a:schemeClr val="bg1"/>
          </a:solid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tIns="91440" rtlCol="0" anchor="ctr"/>
          <a:lstStyle/>
          <a:p>
            <a:pPr algn="ctr">
              <a:lnSpc>
                <a:spcPct val="80000"/>
              </a:lnSpc>
            </a:pPr>
            <a:r>
              <a:rPr lang="en-US" sz="3200" b="1" dirty="0">
                <a:solidFill>
                  <a:srgbClr val="009EE2"/>
                </a:solidFill>
                <a:effectLst>
                  <a:outerShdw blurRad="38100" dist="38100" dir="2700000" algn="tl">
                    <a:srgbClr val="000000">
                      <a:alpha val="43137"/>
                    </a:srgbClr>
                  </a:outerShdw>
                </a:effectLst>
                <a:latin typeface="Calibri" panose="020F0502020204030204" pitchFamily="34" charset="0"/>
              </a:rPr>
              <a:t>NEW helps women achieve economic independence and a secure future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4401" y="1209470"/>
            <a:ext cx="4648200" cy="3045030"/>
          </a:xfrm>
          <a:prstGeom prst="rect">
            <a:avLst/>
          </a:prstGeom>
        </p:spPr>
      </p:pic>
      <p:sp>
        <p:nvSpPr>
          <p:cNvPr id="6" name="Rectangle 5"/>
          <p:cNvSpPr/>
          <p:nvPr/>
        </p:nvSpPr>
        <p:spPr>
          <a:xfrm>
            <a:off x="5994401" y="1209469"/>
            <a:ext cx="3670299" cy="738664"/>
          </a:xfrm>
          <a:prstGeom prst="rect">
            <a:avLst/>
          </a:prstGeom>
        </p:spPr>
        <p:txBody>
          <a:bodyPr wrap="square">
            <a:spAutoFit/>
          </a:bodyPr>
          <a:lstStyle/>
          <a:p>
            <a:pPr marL="171450" indent="-171450"/>
            <a:r>
              <a:rPr lang="en-US" sz="1400" b="1" i="1" spc="-40" dirty="0">
                <a:solidFill>
                  <a:prstClr val="black"/>
                </a:solidFill>
                <a:latin typeface="Arial Narrow" pitchFamily="34" charset="0"/>
              </a:rPr>
              <a:t>Trini Dent-Fernandez</a:t>
            </a:r>
          </a:p>
          <a:p>
            <a:pPr marL="171450" indent="-171450"/>
            <a:r>
              <a:rPr lang="en-US" sz="1400" b="1" i="1" spc="-40" dirty="0">
                <a:solidFill>
                  <a:prstClr val="black"/>
                </a:solidFill>
                <a:latin typeface="Arial Narrow" pitchFamily="34" charset="0"/>
              </a:rPr>
              <a:t>NEW graduate, Sep 2006</a:t>
            </a:r>
          </a:p>
          <a:p>
            <a:pPr marL="171450" indent="-171450"/>
            <a:r>
              <a:rPr lang="en-US" sz="1400" b="1" i="1" spc="-40" dirty="0">
                <a:solidFill>
                  <a:prstClr val="black"/>
                </a:solidFill>
                <a:latin typeface="Arial Narrow" pitchFamily="34" charset="0"/>
              </a:rPr>
              <a:t>Laborer,  Local 79</a:t>
            </a:r>
          </a:p>
        </p:txBody>
      </p:sp>
    </p:spTree>
    <p:extLst>
      <p:ext uri="{BB962C8B-B14F-4D97-AF65-F5344CB8AC3E}">
        <p14:creationId xmlns:p14="http://schemas.microsoft.com/office/powerpoint/2010/main" val="2532026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http://www.uis-usa.com/Portals/22/Images/maps/northeast.png"/>
          <p:cNvPicPr>
            <a:picLocks noChangeAspect="1" noChangeArrowheads="1"/>
          </p:cNvPicPr>
          <p:nvPr/>
        </p:nvPicPr>
        <p:blipFill rotWithShape="1">
          <a:blip r:embed="rId2">
            <a:extLst>
              <a:ext uri="{28A0092B-C50C-407E-A947-70E740481C1C}">
                <a14:useLocalDpi xmlns:a14="http://schemas.microsoft.com/office/drawing/2010/main" val="0"/>
              </a:ext>
            </a:extLst>
          </a:blip>
          <a:srcRect l="9410" r="9410"/>
          <a:stretch/>
        </p:blipFill>
        <p:spPr bwMode="auto">
          <a:xfrm>
            <a:off x="8178729" y="2504605"/>
            <a:ext cx="3454540" cy="34135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400" b="1" dirty="0">
                <a:effectLst>
                  <a:outerShdw blurRad="38100" dist="38100" dir="2700000" algn="tl">
                    <a:srgbClr val="000000">
                      <a:alpha val="43137"/>
                    </a:srgbClr>
                  </a:outerShdw>
                </a:effectLst>
              </a:rPr>
              <a:t>New employment partners</a:t>
            </a:r>
          </a:p>
        </p:txBody>
      </p:sp>
      <p:sp>
        <p:nvSpPr>
          <p:cNvPr id="3" name="Content Placeholder 2"/>
          <p:cNvSpPr>
            <a:spLocks noGrp="1"/>
          </p:cNvSpPr>
          <p:nvPr>
            <p:ph idx="1"/>
          </p:nvPr>
        </p:nvSpPr>
        <p:spPr>
          <a:xfrm>
            <a:off x="427567" y="1209471"/>
            <a:ext cx="4787899" cy="4708729"/>
          </a:xfrm>
        </p:spPr>
        <p:txBody>
          <a:bodyPr>
            <a:noAutofit/>
          </a:bodyPr>
          <a:lstStyle/>
          <a:p>
            <a:pPr marL="173038" indent="-173038" fontAlgn="base">
              <a:spcAft>
                <a:spcPts val="1400"/>
              </a:spcAft>
              <a:buFont typeface="Arial" pitchFamily="34" charset="0"/>
              <a:buChar char="•"/>
            </a:pPr>
            <a:r>
              <a:rPr lang="en-US" sz="1400" b="1" dirty="0">
                <a:solidFill>
                  <a:schemeClr val="tx1"/>
                </a:solidFill>
                <a:latin typeface="Calibri" panose="020F0502020204030204" pitchFamily="34" charset="0"/>
              </a:rPr>
              <a:t>Carpenters NYC District Council</a:t>
            </a:r>
          </a:p>
          <a:p>
            <a:pPr marL="173038" indent="-173038" fontAlgn="base">
              <a:spcAft>
                <a:spcPts val="1400"/>
              </a:spcAft>
              <a:buFont typeface="Arial" pitchFamily="34" charset="0"/>
              <a:buChar char="•"/>
            </a:pPr>
            <a:r>
              <a:rPr lang="en-US" sz="1400" b="1" dirty="0">
                <a:solidFill>
                  <a:schemeClr val="tx1"/>
                </a:solidFill>
                <a:latin typeface="Calibri" panose="020F0502020204030204" pitchFamily="34" charset="0"/>
              </a:rPr>
              <a:t>Carpenters Dock Builders Local 1556</a:t>
            </a:r>
          </a:p>
          <a:p>
            <a:pPr marL="173038" indent="-173038" fontAlgn="b">
              <a:spcAft>
                <a:spcPts val="1400"/>
              </a:spcAft>
              <a:buFont typeface="Arial" pitchFamily="34" charset="0"/>
              <a:buChar char="•"/>
            </a:pPr>
            <a:r>
              <a:rPr lang="en-US" sz="1400" b="1" dirty="0">
                <a:solidFill>
                  <a:schemeClr val="tx1"/>
                </a:solidFill>
                <a:latin typeface="Calibri" panose="020F0502020204030204" pitchFamily="34" charset="0"/>
              </a:rPr>
              <a:t>Carpenters Floor Coverers Local 2287</a:t>
            </a:r>
          </a:p>
          <a:p>
            <a:pPr marL="173038" indent="-173038" fontAlgn="b">
              <a:spcAft>
                <a:spcPts val="1400"/>
              </a:spcAft>
              <a:buFont typeface="Arial" pitchFamily="34" charset="0"/>
              <a:buChar char="•"/>
            </a:pPr>
            <a:r>
              <a:rPr lang="en-US" sz="1400" b="1" dirty="0">
                <a:solidFill>
                  <a:schemeClr val="tx1"/>
                </a:solidFill>
                <a:latin typeface="Calibri" panose="020F0502020204030204" pitchFamily="34" charset="0"/>
              </a:rPr>
              <a:t>Carpenters Millwrights Local 740</a:t>
            </a:r>
          </a:p>
          <a:p>
            <a:pPr marL="173038" indent="-173038" fontAlgn="b">
              <a:spcAft>
                <a:spcPts val="1400"/>
              </a:spcAft>
              <a:buFont typeface="Arial" pitchFamily="34" charset="0"/>
              <a:buChar char="•"/>
            </a:pPr>
            <a:r>
              <a:rPr lang="en-US" sz="1400" b="1" dirty="0">
                <a:solidFill>
                  <a:schemeClr val="tx1"/>
                </a:solidFill>
                <a:latin typeface="Calibri" panose="020F0502020204030204" pitchFamily="34" charset="0"/>
              </a:rPr>
              <a:t>Cement and Concrete Workers District Council</a:t>
            </a:r>
          </a:p>
          <a:p>
            <a:pPr marL="173038" indent="-173038" fontAlgn="b">
              <a:spcAft>
                <a:spcPts val="1400"/>
              </a:spcAft>
              <a:buFont typeface="Arial" pitchFamily="34" charset="0"/>
              <a:buChar char="•"/>
            </a:pPr>
            <a:r>
              <a:rPr lang="en-US" sz="1400" b="1" dirty="0">
                <a:solidFill>
                  <a:schemeClr val="tx1"/>
                </a:solidFill>
                <a:latin typeface="Calibri" panose="020F0502020204030204" pitchFamily="34" charset="0"/>
              </a:rPr>
              <a:t>Electricians IBEW Local 3</a:t>
            </a:r>
          </a:p>
          <a:p>
            <a:pPr marL="173038" indent="-173038" fontAlgn="b">
              <a:spcAft>
                <a:spcPts val="1400"/>
              </a:spcAft>
              <a:buFont typeface="Arial" pitchFamily="34" charset="0"/>
              <a:buChar char="•"/>
            </a:pPr>
            <a:r>
              <a:rPr lang="en-US" sz="1400" b="1" dirty="0">
                <a:solidFill>
                  <a:schemeClr val="tx1"/>
                </a:solidFill>
                <a:latin typeface="Calibri" panose="020F0502020204030204" pitchFamily="34" charset="0"/>
              </a:rPr>
              <a:t>Heat and Frost Insulators, Local 12</a:t>
            </a:r>
          </a:p>
          <a:p>
            <a:pPr marL="173038" indent="-173038" fontAlgn="b">
              <a:spcAft>
                <a:spcPts val="1400"/>
              </a:spcAft>
              <a:buFont typeface="Arial" pitchFamily="34" charset="0"/>
              <a:buChar char="•"/>
            </a:pPr>
            <a:r>
              <a:rPr lang="en-US" sz="1400" b="1" dirty="0">
                <a:solidFill>
                  <a:schemeClr val="tx1"/>
                </a:solidFill>
                <a:latin typeface="Calibri" panose="020F0502020204030204" pitchFamily="34" charset="0"/>
              </a:rPr>
              <a:t>Ironworkers Local 40 &amp; 361, Structural Ironworkers</a:t>
            </a:r>
          </a:p>
          <a:p>
            <a:pPr marL="173038" indent="-173038" fontAlgn="b">
              <a:spcAft>
                <a:spcPts val="1400"/>
              </a:spcAft>
              <a:buFont typeface="Arial" pitchFamily="34" charset="0"/>
              <a:buChar char="•"/>
            </a:pPr>
            <a:r>
              <a:rPr lang="en-US" sz="1400" b="1" dirty="0">
                <a:solidFill>
                  <a:schemeClr val="tx1"/>
                </a:solidFill>
                <a:latin typeface="Calibri" panose="020F0502020204030204" pitchFamily="34" charset="0"/>
              </a:rPr>
              <a:t>Ironworkers Local 46, Metallic Lathers and Reinforcing Ironworkers</a:t>
            </a:r>
          </a:p>
          <a:p>
            <a:pPr marL="173038" indent="-173038">
              <a:spcAft>
                <a:spcPts val="1400"/>
              </a:spcAft>
              <a:buFont typeface="Arial" pitchFamily="34" charset="0"/>
              <a:buChar char="•"/>
            </a:pPr>
            <a:r>
              <a:rPr lang="en-US" sz="1400" b="1" dirty="0">
                <a:solidFill>
                  <a:schemeClr val="tx1"/>
                </a:solidFill>
                <a:latin typeface="Calibri" panose="020F0502020204030204" pitchFamily="34" charset="0"/>
              </a:rPr>
              <a:t>Ornamental Ironworkers Local 580</a:t>
            </a:r>
          </a:p>
          <a:p>
            <a:pPr marL="173038" indent="-173038" fontAlgn="b">
              <a:spcAft>
                <a:spcPts val="1400"/>
              </a:spcAft>
              <a:buFont typeface="Arial" pitchFamily="34" charset="0"/>
              <a:buChar char="•"/>
            </a:pPr>
            <a:r>
              <a:rPr lang="en-US" sz="1400" b="1" dirty="0">
                <a:solidFill>
                  <a:schemeClr val="tx1"/>
                </a:solidFill>
                <a:latin typeface="Calibri" panose="020F0502020204030204" pitchFamily="34" charset="0"/>
              </a:rPr>
              <a:t>Laborers Local No. 78 Hazardous Materials</a:t>
            </a:r>
          </a:p>
        </p:txBody>
      </p:sp>
      <p:sp>
        <p:nvSpPr>
          <p:cNvPr id="4" name="Rectangle 3"/>
          <p:cNvSpPr/>
          <p:nvPr/>
        </p:nvSpPr>
        <p:spPr>
          <a:xfrm>
            <a:off x="5118100" y="1187042"/>
            <a:ext cx="5359400" cy="4257576"/>
          </a:xfrm>
          <a:prstGeom prst="rect">
            <a:avLst/>
          </a:prstGeom>
        </p:spPr>
        <p:txBody>
          <a:bodyPr wrap="square">
            <a:spAutoFit/>
          </a:bodyPr>
          <a:lstStyle/>
          <a:p>
            <a:pPr marL="173038" indent="-173038" fontAlgn="b">
              <a:spcAft>
                <a:spcPts val="1400"/>
              </a:spcAft>
              <a:buFont typeface="Arial" pitchFamily="34" charset="0"/>
              <a:buChar char="•"/>
            </a:pPr>
            <a:r>
              <a:rPr lang="en-US" sz="1400" b="1" dirty="0">
                <a:latin typeface="Calibri" panose="020F0502020204030204" pitchFamily="34" charset="0"/>
              </a:rPr>
              <a:t>Laborers Local No. 79 Construction and General Building</a:t>
            </a:r>
          </a:p>
          <a:p>
            <a:pPr marL="173038" indent="-173038" fontAlgn="b">
              <a:spcAft>
                <a:spcPts val="1400"/>
              </a:spcAft>
              <a:buFont typeface="Arial" pitchFamily="34" charset="0"/>
              <a:buChar char="•"/>
            </a:pPr>
            <a:r>
              <a:rPr lang="en-US" sz="1400" b="1" dirty="0">
                <a:latin typeface="Calibri" panose="020F0502020204030204" pitchFamily="34" charset="0"/>
              </a:rPr>
              <a:t>Laborers Local 731 Excavators</a:t>
            </a:r>
          </a:p>
          <a:p>
            <a:pPr marL="173038" indent="-173038" fontAlgn="b">
              <a:spcAft>
                <a:spcPts val="1400"/>
              </a:spcAft>
              <a:buFont typeface="Arial" pitchFamily="34" charset="0"/>
              <a:buChar char="•"/>
            </a:pPr>
            <a:r>
              <a:rPr lang="en-US" sz="1400" b="1" dirty="0">
                <a:latin typeface="Calibri" panose="020F0502020204030204" pitchFamily="34" charset="0"/>
              </a:rPr>
              <a:t>Operating Engineers, Local 15</a:t>
            </a:r>
          </a:p>
          <a:p>
            <a:pPr marL="173038" indent="-173038" fontAlgn="b">
              <a:spcAft>
                <a:spcPts val="1400"/>
              </a:spcAft>
              <a:buFont typeface="Arial" pitchFamily="34" charset="0"/>
              <a:buChar char="•"/>
            </a:pPr>
            <a:r>
              <a:rPr lang="en-US" sz="1400" b="1" dirty="0">
                <a:latin typeface="Calibri" panose="020F0502020204030204" pitchFamily="34" charset="0"/>
              </a:rPr>
              <a:t>Painters and Allied Trades DC9 – Painters</a:t>
            </a:r>
          </a:p>
          <a:p>
            <a:pPr marL="173038" indent="-173038" fontAlgn="b">
              <a:spcAft>
                <a:spcPts val="1400"/>
              </a:spcAft>
              <a:buFont typeface="Arial" pitchFamily="34" charset="0"/>
              <a:buChar char="•"/>
            </a:pPr>
            <a:r>
              <a:rPr lang="en-US" sz="1400" b="1" dirty="0">
                <a:latin typeface="Calibri" panose="020F0502020204030204" pitchFamily="34" charset="0"/>
              </a:rPr>
              <a:t>Painters and Allied Trades DC9 – Bridge Painters Local 806</a:t>
            </a:r>
          </a:p>
          <a:p>
            <a:pPr marL="173038" indent="-173038" fontAlgn="b">
              <a:spcAft>
                <a:spcPts val="1400"/>
              </a:spcAft>
              <a:buFont typeface="Arial" pitchFamily="34" charset="0"/>
              <a:buChar char="•"/>
            </a:pPr>
            <a:r>
              <a:rPr lang="en-US" sz="1400" b="1" dirty="0">
                <a:latin typeface="Calibri" panose="020F0502020204030204" pitchFamily="34" charset="0"/>
              </a:rPr>
              <a:t>Painters and Allied Trades DC9 – Drywall Tapers Local 1974</a:t>
            </a:r>
          </a:p>
          <a:p>
            <a:pPr marL="173038" indent="-173038" fontAlgn="b">
              <a:spcAft>
                <a:spcPts val="1400"/>
              </a:spcAft>
              <a:buFont typeface="Arial" pitchFamily="34" charset="0"/>
              <a:buChar char="•"/>
            </a:pPr>
            <a:r>
              <a:rPr lang="en-US" sz="1400" b="1" dirty="0">
                <a:latin typeface="Calibri" panose="020F0502020204030204" pitchFamily="34" charset="0"/>
              </a:rPr>
              <a:t>Plasterers, Local 262</a:t>
            </a:r>
          </a:p>
          <a:p>
            <a:pPr marL="173038" indent="-173038" fontAlgn="b">
              <a:spcAft>
                <a:spcPts val="1400"/>
              </a:spcAft>
              <a:buFont typeface="Arial" pitchFamily="34" charset="0"/>
              <a:buChar char="•"/>
            </a:pPr>
            <a:r>
              <a:rPr lang="en-US" sz="1400" b="1" dirty="0">
                <a:latin typeface="Calibri" panose="020F0502020204030204" pitchFamily="34" charset="0"/>
              </a:rPr>
              <a:t>Plumbers Local Union No. 1</a:t>
            </a:r>
          </a:p>
          <a:p>
            <a:pPr marL="173038" indent="-173038" fontAlgn="b">
              <a:spcAft>
                <a:spcPts val="1400"/>
              </a:spcAft>
              <a:buFont typeface="Arial" pitchFamily="34" charset="0"/>
              <a:buChar char="•"/>
            </a:pPr>
            <a:r>
              <a:rPr lang="en-US" sz="1400" b="1" dirty="0">
                <a:latin typeface="Calibri" panose="020F0502020204030204" pitchFamily="34" charset="0"/>
              </a:rPr>
              <a:t>Sheet Metal Workers Local 28</a:t>
            </a:r>
          </a:p>
          <a:p>
            <a:pPr marL="173038" indent="-173038" fontAlgn="b">
              <a:spcAft>
                <a:spcPts val="1400"/>
              </a:spcAft>
              <a:buFont typeface="Arial" pitchFamily="34" charset="0"/>
              <a:buChar char="•"/>
            </a:pPr>
            <a:r>
              <a:rPr lang="en-US" sz="1400" b="1" dirty="0">
                <a:latin typeface="Calibri" panose="020F0502020204030204" pitchFamily="34" charset="0"/>
              </a:rPr>
              <a:t>Steamfitters Local 638</a:t>
            </a:r>
          </a:p>
          <a:p>
            <a:pPr marL="173038" indent="-173038" fontAlgn="b">
              <a:spcAft>
                <a:spcPts val="1400"/>
              </a:spcAft>
              <a:buFont typeface="Arial" pitchFamily="34" charset="0"/>
              <a:buChar char="•"/>
            </a:pPr>
            <a:r>
              <a:rPr lang="en-US" sz="1400" b="1" dirty="0">
                <a:latin typeface="Calibri" panose="020F0502020204030204" pitchFamily="34" charset="0"/>
              </a:rPr>
              <a:t>Tile, Marble and Terrazzo Local 7</a:t>
            </a:r>
            <a:endParaRPr lang="en-US" sz="14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99619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Building the future</a:t>
            </a:r>
          </a:p>
        </p:txBody>
      </p:sp>
      <p:sp>
        <p:nvSpPr>
          <p:cNvPr id="3" name="Content Placeholder 2"/>
          <p:cNvSpPr>
            <a:spLocks noGrp="1"/>
          </p:cNvSpPr>
          <p:nvPr>
            <p:ph idx="1"/>
          </p:nvPr>
        </p:nvSpPr>
        <p:spPr>
          <a:xfrm>
            <a:off x="457201" y="1315412"/>
            <a:ext cx="5130799" cy="3921329"/>
          </a:xfrm>
        </p:spPr>
        <p:txBody>
          <a:bodyPr>
            <a:normAutofit fontScale="92500" lnSpcReduction="10000"/>
          </a:bodyPr>
          <a:lstStyle/>
          <a:p>
            <a:pPr>
              <a:lnSpc>
                <a:spcPct val="80000"/>
              </a:lnSpc>
            </a:pPr>
            <a:r>
              <a:rPr lang="en-US" sz="3300" dirty="0">
                <a:solidFill>
                  <a:srgbClr val="009EE2"/>
                </a:solidFill>
                <a:effectLst>
                  <a:outerShdw blurRad="38100" dist="25400" dir="2700000" algn="tl">
                    <a:srgbClr val="000000">
                      <a:alpha val="43137"/>
                    </a:srgbClr>
                  </a:outerShdw>
                </a:effectLst>
                <a:latin typeface="Calibri" panose="020F0502020204030204" pitchFamily="34" charset="0"/>
              </a:rPr>
              <a:t>Retaining Tradeswomen</a:t>
            </a:r>
          </a:p>
          <a:p>
            <a:pPr>
              <a:lnSpc>
                <a:spcPct val="80000"/>
              </a:lnSpc>
            </a:pPr>
            <a:endParaRPr lang="en-US" sz="2400" dirty="0">
              <a:solidFill>
                <a:srgbClr val="009EE2"/>
              </a:solidFill>
              <a:effectLst>
                <a:outerShdw blurRad="38100" dist="25400" dir="2700000" algn="tl">
                  <a:srgbClr val="000000">
                    <a:alpha val="43137"/>
                  </a:srgbClr>
                </a:outerShdw>
              </a:effectLst>
              <a:latin typeface="Calibri" panose="020F0502020204030204" pitchFamily="34" charset="0"/>
            </a:endParaRPr>
          </a:p>
          <a:p>
            <a:pPr marL="457200" indent="-457200">
              <a:lnSpc>
                <a:spcPct val="80000"/>
              </a:lnSpc>
              <a:buFont typeface="Arial" panose="020B0604020202020204" pitchFamily="34" charset="0"/>
              <a:buChar char="•"/>
            </a:pPr>
            <a:r>
              <a:rPr lang="en-US" sz="2600" dirty="0">
                <a:solidFill>
                  <a:srgbClr val="009EE2"/>
                </a:solidFill>
                <a:effectLst>
                  <a:outerShdw blurRad="38100" dist="25400" dir="2700000" algn="tl">
                    <a:srgbClr val="000000">
                      <a:alpha val="43137"/>
                    </a:srgbClr>
                  </a:outerShdw>
                </a:effectLst>
                <a:latin typeface="Calibri" panose="020F0502020204030204" pitchFamily="34" charset="0"/>
              </a:rPr>
              <a:t>Direct Support</a:t>
            </a:r>
          </a:p>
          <a:p>
            <a:pPr marL="457200" indent="-457200">
              <a:lnSpc>
                <a:spcPct val="80000"/>
              </a:lnSpc>
              <a:buFont typeface="Arial" panose="020B0604020202020204" pitchFamily="34" charset="0"/>
              <a:buChar char="•"/>
            </a:pPr>
            <a:endParaRPr lang="en-US" sz="2600" dirty="0">
              <a:solidFill>
                <a:srgbClr val="009EE2"/>
              </a:solidFill>
              <a:effectLst>
                <a:outerShdw blurRad="38100" dist="25400" dir="2700000" algn="tl">
                  <a:srgbClr val="000000">
                    <a:alpha val="43137"/>
                  </a:srgbClr>
                </a:outerShdw>
              </a:effectLst>
              <a:latin typeface="Calibri" panose="020F0502020204030204" pitchFamily="34" charset="0"/>
            </a:endParaRPr>
          </a:p>
          <a:p>
            <a:pPr marL="457200" indent="-457200">
              <a:lnSpc>
                <a:spcPct val="80000"/>
              </a:lnSpc>
              <a:buFont typeface="Arial" panose="020B0604020202020204" pitchFamily="34" charset="0"/>
              <a:buChar char="•"/>
            </a:pPr>
            <a:r>
              <a:rPr lang="en-US" sz="2600" dirty="0">
                <a:solidFill>
                  <a:srgbClr val="009EE2"/>
                </a:solidFill>
                <a:effectLst>
                  <a:outerShdw blurRad="38100" dist="25400" dir="2700000" algn="tl">
                    <a:srgbClr val="000000">
                      <a:alpha val="43137"/>
                    </a:srgbClr>
                  </a:outerShdw>
                </a:effectLst>
                <a:latin typeface="Calibri" panose="020F0502020204030204" pitchFamily="34" charset="0"/>
              </a:rPr>
              <a:t>Networking Events</a:t>
            </a:r>
          </a:p>
          <a:p>
            <a:pPr marL="457200" indent="-457200">
              <a:lnSpc>
                <a:spcPct val="80000"/>
              </a:lnSpc>
              <a:buFont typeface="Arial" panose="020B0604020202020204" pitchFamily="34" charset="0"/>
              <a:buChar char="•"/>
            </a:pPr>
            <a:endParaRPr lang="en-US" sz="2600" dirty="0">
              <a:solidFill>
                <a:srgbClr val="009EE2"/>
              </a:solidFill>
              <a:effectLst>
                <a:outerShdw blurRad="38100" dist="25400" dir="2700000" algn="tl">
                  <a:srgbClr val="000000">
                    <a:alpha val="43137"/>
                  </a:srgbClr>
                </a:outerShdw>
              </a:effectLst>
              <a:latin typeface="Calibri" panose="020F0502020204030204" pitchFamily="34" charset="0"/>
            </a:endParaRPr>
          </a:p>
          <a:p>
            <a:pPr marL="457200" indent="-457200">
              <a:lnSpc>
                <a:spcPct val="80000"/>
              </a:lnSpc>
              <a:buFont typeface="Arial" panose="020B0604020202020204" pitchFamily="34" charset="0"/>
              <a:buChar char="•"/>
            </a:pPr>
            <a:r>
              <a:rPr lang="en-US" sz="2600" dirty="0">
                <a:solidFill>
                  <a:srgbClr val="009EE2"/>
                </a:solidFill>
                <a:effectLst>
                  <a:outerShdw blurRad="38100" dist="38100" dir="2700000" algn="tl">
                    <a:srgbClr val="000000">
                      <a:alpha val="43137"/>
                    </a:srgbClr>
                  </a:outerShdw>
                </a:effectLst>
                <a:latin typeface="Calibri" panose="020F0502020204030204" pitchFamily="34" charset="0"/>
              </a:rPr>
              <a:t>Assisting Apprenticeship Programs in New York City and throughout the Northeast Region</a:t>
            </a:r>
          </a:p>
          <a:p>
            <a:pPr marL="457200" indent="-457200">
              <a:lnSpc>
                <a:spcPct val="80000"/>
              </a:lnSpc>
              <a:buFont typeface="Arial" panose="020B0604020202020204" pitchFamily="34" charset="0"/>
              <a:buChar char="•"/>
            </a:pPr>
            <a:endParaRPr lang="en-US" sz="2600" dirty="0">
              <a:solidFill>
                <a:srgbClr val="009EE2"/>
              </a:solidFill>
              <a:effectLst>
                <a:outerShdw blurRad="38100" dist="38100" dir="2700000" algn="tl">
                  <a:srgbClr val="000000">
                    <a:alpha val="43137"/>
                  </a:srgbClr>
                </a:outerShdw>
              </a:effectLst>
              <a:latin typeface="Calibri" panose="020F0502020204030204" pitchFamily="34" charset="0"/>
            </a:endParaRPr>
          </a:p>
          <a:p>
            <a:pPr marL="457200" indent="-457200">
              <a:lnSpc>
                <a:spcPct val="80000"/>
              </a:lnSpc>
              <a:buFont typeface="Arial" panose="020B0604020202020204" pitchFamily="34" charset="0"/>
              <a:buChar char="•"/>
            </a:pPr>
            <a:r>
              <a:rPr lang="en-US" sz="2600" dirty="0">
                <a:solidFill>
                  <a:srgbClr val="009EE2"/>
                </a:solidFill>
                <a:effectLst>
                  <a:outerShdw blurRad="38100" dist="25400" dir="2700000" algn="tl">
                    <a:srgbClr val="000000">
                      <a:alpha val="43137"/>
                    </a:srgbClr>
                  </a:outerShdw>
                </a:effectLst>
                <a:latin typeface="Calibri" panose="020F0502020204030204" pitchFamily="34" charset="0"/>
              </a:rPr>
              <a:t>NEW Signature Projects Program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3100" y="1525655"/>
            <a:ext cx="5024107" cy="2908300"/>
          </a:xfrm>
          <a:prstGeom prst="rect">
            <a:avLst/>
          </a:prstGeom>
        </p:spPr>
      </p:pic>
      <p:sp>
        <p:nvSpPr>
          <p:cNvPr id="5" name="Rectangle 4"/>
          <p:cNvSpPr/>
          <p:nvPr/>
        </p:nvSpPr>
        <p:spPr>
          <a:xfrm>
            <a:off x="8722353" y="4433955"/>
            <a:ext cx="6096000" cy="738664"/>
          </a:xfrm>
          <a:prstGeom prst="rect">
            <a:avLst/>
          </a:prstGeom>
        </p:spPr>
        <p:txBody>
          <a:bodyPr>
            <a:spAutoFit/>
          </a:bodyPr>
          <a:lstStyle/>
          <a:p>
            <a:pPr marL="171450" indent="-171450"/>
            <a:r>
              <a:rPr lang="en-US" sz="1400" spc="-40" dirty="0">
                <a:cs typeface="Arial"/>
              </a:rPr>
              <a:t>‒</a:t>
            </a:r>
            <a:r>
              <a:rPr lang="en-US" sz="1400" spc="-40" dirty="0"/>
              <a:t> </a:t>
            </a:r>
            <a:r>
              <a:rPr lang="en-US" sz="1400" b="1" i="1" spc="-40" dirty="0"/>
              <a:t>Nani Noverita</a:t>
            </a:r>
          </a:p>
          <a:p>
            <a:pPr marL="171450" indent="-171450"/>
            <a:r>
              <a:rPr lang="en-US" sz="1400" b="1" i="1" spc="-40" dirty="0"/>
              <a:t>NEW graduate, July 2012</a:t>
            </a:r>
          </a:p>
          <a:p>
            <a:pPr marL="171450" indent="-171450"/>
            <a:r>
              <a:rPr lang="en-US" sz="1400" b="1" i="1" spc="-40" dirty="0"/>
              <a:t>Metal Lather, Local 46</a:t>
            </a:r>
          </a:p>
        </p:txBody>
      </p:sp>
      <p:sp>
        <p:nvSpPr>
          <p:cNvPr id="6" name="Rounded Rectangle 34"/>
          <p:cNvSpPr/>
          <p:nvPr/>
        </p:nvSpPr>
        <p:spPr>
          <a:xfrm>
            <a:off x="609600" y="5327238"/>
            <a:ext cx="9753600" cy="465867"/>
          </a:xfrm>
          <a:prstGeom prst="roundRect">
            <a:avLst>
              <a:gd name="adj" fmla="val 8409"/>
            </a:avLst>
          </a:prstGeom>
          <a:solidFill>
            <a:schemeClr val="bg1"/>
          </a:solid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9EE2"/>
                </a:solidFill>
                <a:effectLst>
                  <a:outerShdw blurRad="38100" dist="38100" dir="2700000" algn="tl">
                    <a:srgbClr val="000000">
                      <a:alpha val="43137"/>
                    </a:srgbClr>
                  </a:outerShdw>
                </a:effectLst>
                <a:latin typeface="Calibri" panose="020F0502020204030204" pitchFamily="34" charset="0"/>
              </a:rPr>
              <a:t>44 NEW Signature Projects Citywide</a:t>
            </a:r>
          </a:p>
        </p:txBody>
      </p:sp>
    </p:spTree>
    <p:extLst>
      <p:ext uri="{BB962C8B-B14F-4D97-AF65-F5344CB8AC3E}">
        <p14:creationId xmlns:p14="http://schemas.microsoft.com/office/powerpoint/2010/main" val="2938902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Recruitment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844521"/>
              </p:ext>
            </p:extLst>
          </p:nvPr>
        </p:nvGraphicFramePr>
        <p:xfrm>
          <a:off x="609600" y="1435100"/>
          <a:ext cx="10287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p:cNvSpPr/>
          <p:nvPr/>
        </p:nvSpPr>
        <p:spPr>
          <a:xfrm>
            <a:off x="2197100" y="1663700"/>
            <a:ext cx="6489700" cy="1003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Calibri" panose="020F0502020204030204" pitchFamily="34" charset="0"/>
              </a:rPr>
              <a:t>Value-Add of Direct Entry Process</a:t>
            </a:r>
          </a:p>
        </p:txBody>
      </p:sp>
    </p:spTree>
    <p:extLst>
      <p:ext uri="{BB962C8B-B14F-4D97-AF65-F5344CB8AC3E}">
        <p14:creationId xmlns:p14="http://schemas.microsoft.com/office/powerpoint/2010/main" val="106009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2"/>
          <p:cNvSpPr/>
          <p:nvPr/>
        </p:nvSpPr>
        <p:spPr>
          <a:xfrm>
            <a:off x="5215466" y="1384301"/>
            <a:ext cx="5262034" cy="3327400"/>
          </a:xfrm>
          <a:prstGeom prst="roundRect">
            <a:avLst>
              <a:gd name="adj" fmla="val 11185"/>
            </a:avLst>
          </a:prstGeom>
          <a:solidFill>
            <a:srgbClr val="EAEFF2"/>
          </a:solidFill>
          <a:ln w="38100" cap="flat" cmpd="sng" algn="ctr">
            <a:solidFill>
              <a:srgbClr val="404040">
                <a:lumMod val="60000"/>
                <a:lumOff val="40000"/>
              </a:srgbClr>
            </a:solidFill>
            <a:prstDash val="solid"/>
          </a:ln>
          <a:effectLst/>
        </p:spPr>
        <p:txBody>
          <a:bodyPr rtlCol="0" anchor="ctr"/>
          <a:lstStyle/>
          <a:p>
            <a:pPr marL="0" marR="0" lvl="0" indent="0" algn="ctr" defTabSz="658225"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Industry Demystification </a:t>
            </a:r>
          </a:p>
        </p:txBody>
      </p:sp>
      <p:sp>
        <p:nvSpPr>
          <p:cNvPr id="3" name="Content Placeholder 2"/>
          <p:cNvSpPr>
            <a:spLocks noGrp="1"/>
          </p:cNvSpPr>
          <p:nvPr>
            <p:ph idx="1"/>
          </p:nvPr>
        </p:nvSpPr>
        <p:spPr>
          <a:xfrm>
            <a:off x="5450601" y="1730171"/>
            <a:ext cx="6261007" cy="4784929"/>
          </a:xfrm>
        </p:spPr>
        <p:txBody>
          <a:bodyPr/>
          <a:lstStyle/>
          <a:p>
            <a:r>
              <a:rPr lang="en-US" dirty="0">
                <a:latin typeface="Calibri" panose="020F0502020204030204" pitchFamily="34" charset="0"/>
              </a:rPr>
              <a:t>Single Stop for Women</a:t>
            </a:r>
          </a:p>
          <a:p>
            <a:r>
              <a:rPr lang="en-US" dirty="0">
                <a:latin typeface="Calibri" panose="020F0502020204030204" pitchFamily="34" charset="0"/>
              </a:rPr>
              <a:t>Wrap-Around Services</a:t>
            </a:r>
          </a:p>
          <a:p>
            <a:r>
              <a:rPr lang="en-US" dirty="0">
                <a:latin typeface="Calibri" panose="020F0502020204030204" pitchFamily="34" charset="0"/>
              </a:rPr>
              <a:t>Industry Exploration </a:t>
            </a:r>
          </a:p>
          <a:p>
            <a:r>
              <a:rPr lang="en-US" dirty="0">
                <a:latin typeface="Calibri" panose="020F0502020204030204" pitchFamily="34" charset="0"/>
              </a:rPr>
              <a:t>“Taste-Of” Apprenticeship </a:t>
            </a:r>
          </a:p>
          <a:p>
            <a:pPr marL="0" indent="0">
              <a:buNone/>
            </a:pPr>
            <a:r>
              <a:rPr lang="en-US" dirty="0"/>
              <a:t>                                          </a:t>
            </a:r>
            <a:r>
              <a:rPr lang="en-US" dirty="0">
                <a:latin typeface="Calibri" panose="020F0502020204030204" pitchFamily="34" charset="0"/>
              </a:rPr>
              <a:t>Lifestyle</a:t>
            </a:r>
          </a:p>
        </p:txBody>
      </p:sp>
      <p:pic>
        <p:nvPicPr>
          <p:cNvPr id="4" name="Picture 3"/>
          <p:cNvPicPr>
            <a:picLocks noChangeAspect="1"/>
          </p:cNvPicPr>
          <p:nvPr/>
        </p:nvPicPr>
        <p:blipFill>
          <a:blip r:embed="rId2"/>
          <a:stretch>
            <a:fillRect/>
          </a:stretch>
        </p:blipFill>
        <p:spPr>
          <a:xfrm>
            <a:off x="1081801" y="991981"/>
            <a:ext cx="3515599" cy="5043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0003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Skills Development</a:t>
            </a:r>
          </a:p>
        </p:txBody>
      </p:sp>
      <p:sp>
        <p:nvSpPr>
          <p:cNvPr id="5" name="Rounded Rectangle 2"/>
          <p:cNvSpPr/>
          <p:nvPr/>
        </p:nvSpPr>
        <p:spPr>
          <a:xfrm>
            <a:off x="609600" y="1035897"/>
            <a:ext cx="5207000" cy="5002419"/>
          </a:xfrm>
          <a:prstGeom prst="roundRect">
            <a:avLst>
              <a:gd name="adj" fmla="val 11185"/>
            </a:avLst>
          </a:prstGeom>
          <a:solidFill>
            <a:srgbClr val="EAEFF2"/>
          </a:solidFill>
          <a:ln w="38100" cap="flat" cmpd="sng" algn="ctr">
            <a:solidFill>
              <a:srgbClr val="404040">
                <a:lumMod val="60000"/>
                <a:lumOff val="40000"/>
              </a:srgbClr>
            </a:solidFill>
            <a:prstDash val="solid"/>
          </a:ln>
          <a:effectLst/>
        </p:spPr>
        <p:txBody>
          <a:bodyPr rtlCol="0" anchor="ctr"/>
          <a:lstStyle/>
          <a:p>
            <a:pPr marL="177800" indent="-177800">
              <a:spcAft>
                <a:spcPts val="2400"/>
              </a:spcAft>
              <a:buFont typeface="Arial" pitchFamily="34" charset="0"/>
              <a:buChar char="•"/>
            </a:pPr>
            <a:r>
              <a:rPr lang="en-US" sz="3000" dirty="0">
                <a:solidFill>
                  <a:srgbClr val="009EE2"/>
                </a:solidFill>
                <a:latin typeface="Calibri" panose="020F0502020204030204" pitchFamily="34" charset="0"/>
              </a:rPr>
              <a:t>Job Readiness</a:t>
            </a:r>
          </a:p>
          <a:p>
            <a:pPr marL="177800" indent="-177800">
              <a:spcAft>
                <a:spcPts val="2400"/>
              </a:spcAft>
              <a:buFont typeface="Arial" pitchFamily="34" charset="0"/>
              <a:buChar char="•"/>
            </a:pPr>
            <a:r>
              <a:rPr lang="en-US" sz="3000" dirty="0">
                <a:solidFill>
                  <a:srgbClr val="009EE2"/>
                </a:solidFill>
                <a:latin typeface="Calibri" panose="020F0502020204030204" pitchFamily="34" charset="0"/>
              </a:rPr>
              <a:t>Hands-on shop classes in carpentry, electrical work, and painting</a:t>
            </a:r>
          </a:p>
          <a:p>
            <a:pPr marL="177800" indent="-177800">
              <a:spcAft>
                <a:spcPts val="2400"/>
              </a:spcAft>
              <a:buFont typeface="Arial" pitchFamily="34" charset="0"/>
              <a:buChar char="•"/>
            </a:pPr>
            <a:r>
              <a:rPr lang="en-US" sz="3000" dirty="0">
                <a:solidFill>
                  <a:srgbClr val="009EE2"/>
                </a:solidFill>
                <a:latin typeface="Calibri" panose="020F0502020204030204" pitchFamily="34" charset="0"/>
              </a:rPr>
              <a:t>Trades Math</a:t>
            </a:r>
          </a:p>
          <a:p>
            <a:pPr marL="177800" indent="-177800">
              <a:spcAft>
                <a:spcPts val="2400"/>
              </a:spcAft>
              <a:buFont typeface="Arial" pitchFamily="34" charset="0"/>
              <a:buChar char="•"/>
            </a:pPr>
            <a:r>
              <a:rPr lang="en-US" sz="3000" dirty="0">
                <a:solidFill>
                  <a:srgbClr val="009EE2"/>
                </a:solidFill>
                <a:latin typeface="Calibri" panose="020F0502020204030204" pitchFamily="34" charset="0"/>
              </a:rPr>
              <a:t>Health and Safety</a:t>
            </a:r>
          </a:p>
          <a:p>
            <a:pPr marL="177800" indent="-177800">
              <a:spcAft>
                <a:spcPts val="2400"/>
              </a:spcAft>
              <a:buFont typeface="Arial" pitchFamily="34" charset="0"/>
              <a:buChar char="•"/>
            </a:pPr>
            <a:r>
              <a:rPr lang="en-US" sz="3000" dirty="0">
                <a:solidFill>
                  <a:srgbClr val="009EE2"/>
                </a:solidFill>
                <a:latin typeface="Calibri" panose="020F0502020204030204" pitchFamily="34" charset="0"/>
              </a:rPr>
              <a:t>Lifting and Carrying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492" y="991981"/>
            <a:ext cx="3393501" cy="5090251"/>
          </a:xfrm>
          <a:prstGeom prst="roundRect">
            <a:avLst/>
          </a:prstGeom>
          <a:effectLst>
            <a:outerShdw blurRad="63500" sx="101000" sy="101000" algn="ctr" rotWithShape="0">
              <a:prstClr val="black">
                <a:alpha val="40000"/>
              </a:prstClr>
            </a:outerShdw>
          </a:effectLst>
        </p:spPr>
      </p:pic>
    </p:spTree>
    <p:extLst>
      <p:ext uri="{BB962C8B-B14F-4D97-AF65-F5344CB8AC3E}">
        <p14:creationId xmlns:p14="http://schemas.microsoft.com/office/powerpoint/2010/main" val="1051213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Pre-screening</a:t>
            </a:r>
          </a:p>
        </p:txBody>
      </p:sp>
      <p:sp>
        <p:nvSpPr>
          <p:cNvPr id="3" name="Content Placeholder 2"/>
          <p:cNvSpPr>
            <a:spLocks noGrp="1"/>
          </p:cNvSpPr>
          <p:nvPr>
            <p:ph idx="1"/>
          </p:nvPr>
        </p:nvSpPr>
        <p:spPr>
          <a:xfrm>
            <a:off x="6025634" y="1399971"/>
            <a:ext cx="4521200" cy="4654617"/>
          </a:xfrm>
        </p:spPr>
        <p:txBody>
          <a:bodyPr>
            <a:normAutofit/>
          </a:bodyPr>
          <a:lstStyle/>
          <a:p>
            <a:r>
              <a:rPr lang="en-US" sz="3200" dirty="0">
                <a:latin typeface="Calibri" panose="020F0502020204030204" pitchFamily="34" charset="0"/>
              </a:rPr>
              <a:t>Training as Proving Ground</a:t>
            </a:r>
          </a:p>
          <a:p>
            <a:r>
              <a:rPr lang="en-US" sz="3200" dirty="0">
                <a:latin typeface="Calibri" panose="020F0502020204030204" pitchFamily="34" charset="0"/>
              </a:rPr>
              <a:t>Multi-Department Evaluation </a:t>
            </a:r>
          </a:p>
          <a:p>
            <a:r>
              <a:rPr lang="en-US" sz="3200" dirty="0">
                <a:latin typeface="Calibri" panose="020F0502020204030204" pitchFamily="34" charset="0"/>
              </a:rPr>
              <a:t>Industry &amp; Union Expertise</a:t>
            </a:r>
          </a:p>
          <a:p>
            <a:r>
              <a:rPr lang="en-US" sz="3200" dirty="0">
                <a:latin typeface="Calibri" panose="020F0502020204030204" pitchFamily="34" charset="0"/>
              </a:rPr>
              <a:t>Real-Time Screening</a:t>
            </a:r>
          </a:p>
        </p:txBody>
      </p:sp>
      <p:cxnSp>
        <p:nvCxnSpPr>
          <p:cNvPr id="4" name="Straight Connector 3"/>
          <p:cNvCxnSpPr/>
          <p:nvPr/>
        </p:nvCxnSpPr>
        <p:spPr>
          <a:xfrm flipH="1">
            <a:off x="5689600" y="1158671"/>
            <a:ext cx="8467" cy="4454729"/>
          </a:xfrm>
          <a:prstGeom prst="line">
            <a:avLst/>
          </a:prstGeom>
          <a:ln w="19050">
            <a:solidFill>
              <a:schemeClr val="tx2"/>
            </a:solidFill>
            <a:prstDash val="sysDot"/>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stretch>
            <a:fillRect/>
          </a:stretch>
        </p:blipFill>
        <p:spPr>
          <a:xfrm>
            <a:off x="578985" y="1399971"/>
            <a:ext cx="4636481" cy="3921230"/>
          </a:xfrm>
          <a:prstGeom prst="rect">
            <a:avLst/>
          </a:prstGeom>
        </p:spPr>
      </p:pic>
    </p:spTree>
    <p:extLst>
      <p:ext uri="{BB962C8B-B14F-4D97-AF65-F5344CB8AC3E}">
        <p14:creationId xmlns:p14="http://schemas.microsoft.com/office/powerpoint/2010/main" val="4284204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Employment Prep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7388780"/>
              </p:ext>
            </p:extLst>
          </p:nvPr>
        </p:nvGraphicFramePr>
        <p:xfrm>
          <a:off x="698500" y="1092200"/>
          <a:ext cx="9211733" cy="47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037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6760" y="991981"/>
            <a:ext cx="4918706" cy="5048557"/>
          </a:xfrm>
          <a:prstGeom prst="rect">
            <a:avLst/>
          </a:prstGeom>
        </p:spPr>
      </p:pic>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Retention resources</a:t>
            </a:r>
          </a:p>
        </p:txBody>
      </p:sp>
      <p:sp>
        <p:nvSpPr>
          <p:cNvPr id="3" name="Content Placeholder 2"/>
          <p:cNvSpPr>
            <a:spLocks noGrp="1"/>
          </p:cNvSpPr>
          <p:nvPr>
            <p:ph idx="1"/>
          </p:nvPr>
        </p:nvSpPr>
        <p:spPr>
          <a:xfrm>
            <a:off x="778933" y="1440115"/>
            <a:ext cx="3708400" cy="4530588"/>
          </a:xfrm>
        </p:spPr>
        <p:txBody>
          <a:bodyPr/>
          <a:lstStyle/>
          <a:p>
            <a:r>
              <a:rPr lang="en-US" sz="3200" dirty="0">
                <a:latin typeface="Calibri" panose="020F0502020204030204" pitchFamily="34" charset="0"/>
              </a:rPr>
              <a:t>Direct Financial Assistance</a:t>
            </a:r>
          </a:p>
          <a:p>
            <a:r>
              <a:rPr lang="en-US" sz="3200" dirty="0">
                <a:latin typeface="Calibri" panose="020F0502020204030204" pitchFamily="34" charset="0"/>
              </a:rPr>
              <a:t>Process Navigation </a:t>
            </a:r>
          </a:p>
          <a:p>
            <a:r>
              <a:rPr lang="en-US" sz="3200" dirty="0">
                <a:latin typeface="Calibri" panose="020F0502020204030204" pitchFamily="34" charset="0"/>
              </a:rPr>
              <a:t>Networking Facilitation </a:t>
            </a:r>
          </a:p>
          <a:p>
            <a:r>
              <a:rPr lang="en-US" sz="3200" dirty="0">
                <a:latin typeface="Calibri" panose="020F0502020204030204" pitchFamily="34" charset="0"/>
              </a:rPr>
              <a:t>Third-Party Troubleshooting</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719" y="1651000"/>
            <a:ext cx="4836281" cy="3225800"/>
          </a:xfrm>
          <a:prstGeom prst="rect">
            <a:avLst/>
          </a:prstGeom>
        </p:spPr>
      </p:pic>
    </p:spTree>
    <p:extLst>
      <p:ext uri="{BB962C8B-B14F-4D97-AF65-F5344CB8AC3E}">
        <p14:creationId xmlns:p14="http://schemas.microsoft.com/office/powerpoint/2010/main" val="3373901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Next Steps</a:t>
            </a:r>
          </a:p>
        </p:txBody>
      </p:sp>
      <p:sp>
        <p:nvSpPr>
          <p:cNvPr id="3" name="Content Placeholder 2"/>
          <p:cNvSpPr>
            <a:spLocks noGrp="1"/>
          </p:cNvSpPr>
          <p:nvPr>
            <p:ph idx="1"/>
          </p:nvPr>
        </p:nvSpPr>
        <p:spPr>
          <a:xfrm>
            <a:off x="472201" y="1311071"/>
            <a:ext cx="9565879" cy="4215969"/>
          </a:xfrm>
        </p:spPr>
        <p:txBody>
          <a:bodyPr>
            <a:normAutofit/>
          </a:bodyPr>
          <a:lstStyle/>
          <a:p>
            <a:endParaRPr lang="en-US" sz="3200" dirty="0">
              <a:latin typeface="Calibri" panose="020F0502020204030204" pitchFamily="34" charset="0"/>
            </a:endParaRPr>
          </a:p>
          <a:p>
            <a:r>
              <a:rPr lang="en-US" sz="3200" dirty="0">
                <a:latin typeface="Calibri" panose="020F0502020204030204" pitchFamily="34" charset="0"/>
              </a:rPr>
              <a:t>Follow-Up Discussions about integration of model with individual RAPs</a:t>
            </a:r>
          </a:p>
          <a:p>
            <a:r>
              <a:rPr lang="en-US" sz="3200" dirty="0">
                <a:latin typeface="Calibri" panose="020F0502020204030204" pitchFamily="34" charset="0"/>
              </a:rPr>
              <a:t>What NEW program components could be readily integrated?</a:t>
            </a:r>
          </a:p>
          <a:p>
            <a:pPr lvl="1"/>
            <a:r>
              <a:rPr lang="en-US" sz="3200" dirty="0">
                <a:latin typeface="Calibri" panose="020F0502020204030204" pitchFamily="34" charset="0"/>
              </a:rPr>
              <a:t>NEW can provide Technical Assistance</a:t>
            </a:r>
          </a:p>
          <a:p>
            <a:r>
              <a:rPr lang="en-US" sz="3200" dirty="0">
                <a:latin typeface="Calibri" panose="020F0502020204030204" pitchFamily="34" charset="0"/>
              </a:rPr>
              <a:t>What are your ideas?</a:t>
            </a:r>
          </a:p>
          <a:p>
            <a:endParaRPr lang="en-US" dirty="0"/>
          </a:p>
          <a:p>
            <a:endParaRPr lang="en-US" dirty="0"/>
          </a:p>
        </p:txBody>
      </p:sp>
    </p:spTree>
    <p:extLst>
      <p:ext uri="{BB962C8B-B14F-4D97-AF65-F5344CB8AC3E}">
        <p14:creationId xmlns:p14="http://schemas.microsoft.com/office/powerpoint/2010/main" val="357527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78181"/>
            <a:ext cx="7669161" cy="4654617"/>
          </a:xfrm>
        </p:spPr>
        <p:txBody>
          <a:bodyPr/>
          <a:lstStyle/>
          <a:p>
            <a:pPr marL="109728" indent="0" algn="ctr">
              <a:buNone/>
            </a:pPr>
            <a:endParaRPr lang="en-US" dirty="0"/>
          </a:p>
          <a:p>
            <a:pPr marL="109728" indent="0" algn="ctr">
              <a:buNone/>
            </a:pPr>
            <a:r>
              <a:rPr lang="en-US" sz="3600" b="1" dirty="0"/>
              <a:t>Daniel Villao, Deputy Administrator</a:t>
            </a:r>
          </a:p>
          <a:p>
            <a:pPr marL="109728" indent="0" algn="ctr">
              <a:buNone/>
            </a:pPr>
            <a:r>
              <a:rPr lang="en-US" sz="3600" b="1" dirty="0"/>
              <a:t>OFFICE OF APPRENTICESHIP</a:t>
            </a:r>
          </a:p>
          <a:p>
            <a:pPr marL="109728" indent="0" algn="ctr">
              <a:buNone/>
            </a:pPr>
            <a:r>
              <a:rPr lang="en-US" sz="3600" b="1" dirty="0"/>
              <a:t>U.S. DEPARTMENT OF LABOR</a:t>
            </a:r>
          </a:p>
        </p:txBody>
      </p:sp>
      <p:sp>
        <p:nvSpPr>
          <p:cNvPr id="4" name="Title 3"/>
          <p:cNvSpPr>
            <a:spLocks noGrp="1"/>
          </p:cNvSpPr>
          <p:nvPr>
            <p:ph type="title"/>
          </p:nvPr>
        </p:nvSpPr>
        <p:spPr/>
        <p:txBody>
          <a:bodyPr>
            <a:normAutofit/>
          </a:bodyPr>
          <a:lstStyle/>
          <a:p>
            <a:r>
              <a:rPr lang="en-US" sz="4000" dirty="0"/>
              <a:t>WELCOME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1678" y="1430645"/>
            <a:ext cx="3145536" cy="3931920"/>
          </a:xfrm>
          <a:prstGeom prst="rect">
            <a:avLst/>
          </a:prstGeom>
          <a:ln w="38100">
            <a:solidFill>
              <a:schemeClr val="tx2">
                <a:lumMod val="75000"/>
              </a:schemeClr>
            </a:solidFill>
          </a:ln>
        </p:spPr>
      </p:pic>
    </p:spTree>
    <p:extLst>
      <p:ext uri="{BB962C8B-B14F-4D97-AF65-F5344CB8AC3E}">
        <p14:creationId xmlns:p14="http://schemas.microsoft.com/office/powerpoint/2010/main" val="2079129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Thank you</a:t>
            </a:r>
          </a:p>
        </p:txBody>
      </p:sp>
      <p:sp>
        <p:nvSpPr>
          <p:cNvPr id="3" name="Content Placeholder 2"/>
          <p:cNvSpPr>
            <a:spLocks noGrp="1"/>
          </p:cNvSpPr>
          <p:nvPr>
            <p:ph idx="1"/>
          </p:nvPr>
        </p:nvSpPr>
        <p:spPr>
          <a:xfrm>
            <a:off x="472201" y="1311071"/>
            <a:ext cx="9509999" cy="4784929"/>
          </a:xfrm>
        </p:spPr>
        <p:txBody>
          <a:bodyPr>
            <a:normAutofit/>
          </a:bodyPr>
          <a:lstStyle/>
          <a:p>
            <a:pPr marL="0" indent="0">
              <a:buNone/>
            </a:pPr>
            <a:r>
              <a:rPr lang="en-US" sz="3200" dirty="0">
                <a:solidFill>
                  <a:schemeClr val="tx1"/>
                </a:solidFill>
              </a:rPr>
              <a:t>Thank you for listening! Please feel free to contact me with any questions or comments. </a:t>
            </a:r>
          </a:p>
          <a:p>
            <a:pPr marL="0" indent="0">
              <a:buNone/>
            </a:pPr>
            <a:endParaRPr lang="en-US" sz="3200" dirty="0">
              <a:solidFill>
                <a:schemeClr val="tx1"/>
              </a:solidFill>
            </a:endParaRPr>
          </a:p>
          <a:p>
            <a:pPr marL="0" indent="0">
              <a:buNone/>
            </a:pPr>
            <a:r>
              <a:rPr lang="en-US" sz="3200" dirty="0">
                <a:solidFill>
                  <a:schemeClr val="tx1"/>
                </a:solidFill>
              </a:rPr>
              <a:t>	Erik Antokal</a:t>
            </a:r>
          </a:p>
          <a:p>
            <a:pPr marL="457200" lvl="1" indent="0">
              <a:buNone/>
            </a:pPr>
            <a:r>
              <a:rPr lang="en-US" sz="3200" dirty="0">
                <a:solidFill>
                  <a:schemeClr val="tx1"/>
                </a:solidFill>
              </a:rPr>
              <a:t>Workforce Development Officer</a:t>
            </a:r>
          </a:p>
          <a:p>
            <a:pPr marL="457200" lvl="1" indent="0">
              <a:buNone/>
            </a:pPr>
            <a:r>
              <a:rPr lang="en-US" sz="3200" dirty="0">
                <a:solidFill>
                  <a:schemeClr val="tx1"/>
                </a:solidFill>
                <a:hlinkClick r:id="rId2"/>
              </a:rPr>
              <a:t>eantokal@new-nyc.org</a:t>
            </a:r>
            <a:endParaRPr lang="en-US" sz="3200" dirty="0">
              <a:solidFill>
                <a:schemeClr val="tx1"/>
              </a:solidFill>
            </a:endParaRPr>
          </a:p>
          <a:p>
            <a:pPr marL="457200" lvl="1" indent="0">
              <a:buNone/>
            </a:pPr>
            <a:r>
              <a:rPr lang="en-US" sz="3200" dirty="0">
                <a:solidFill>
                  <a:schemeClr val="tx1"/>
                </a:solidFill>
              </a:rPr>
              <a:t>646-257-5097</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8356" y="2107372"/>
            <a:ext cx="3853144" cy="3137728"/>
          </a:xfrm>
          <a:prstGeom prst="rect">
            <a:avLst/>
          </a:prstGeom>
        </p:spPr>
      </p:pic>
    </p:spTree>
    <p:extLst>
      <p:ext uri="{BB962C8B-B14F-4D97-AF65-F5344CB8AC3E}">
        <p14:creationId xmlns:p14="http://schemas.microsoft.com/office/powerpoint/2010/main" val="1677032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Recruiting Women into the Trades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1" y="2096736"/>
            <a:ext cx="10363200" cy="1590846"/>
          </a:xfrm>
        </p:spPr>
        <p:txBody>
          <a:bodyPr>
            <a:normAutofit/>
          </a:bodyPr>
          <a:lstStyle/>
          <a:p>
            <a:pPr marL="0" indent="0">
              <a:buNone/>
            </a:pPr>
            <a:r>
              <a:rPr lang="en-US" sz="3600" dirty="0"/>
              <a:t>Morgan Stonefield</a:t>
            </a:r>
          </a:p>
          <a:p>
            <a:pPr marL="0" indent="0">
              <a:buNone/>
            </a:pPr>
            <a:r>
              <a:rPr lang="en-US" sz="3200" i="1" dirty="0"/>
              <a:t>Apprenticeship and Nontraditional Employment for Women</a:t>
            </a:r>
          </a:p>
          <a:p>
            <a:endParaRPr lang="en-US" dirty="0">
              <a:latin typeface="Calibri" panose="020F0502020204030204" pitchFamily="34" charset="0"/>
            </a:endParaRPr>
          </a:p>
        </p:txBody>
      </p:sp>
    </p:spTree>
    <p:extLst>
      <p:ext uri="{BB962C8B-B14F-4D97-AF65-F5344CB8AC3E}">
        <p14:creationId xmlns:p14="http://schemas.microsoft.com/office/powerpoint/2010/main" val="2935767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7931" y="1866472"/>
            <a:ext cx="9291215" cy="3982011"/>
          </a:xfrm>
        </p:spPr>
        <p:txBody>
          <a:bodyPr>
            <a:normAutofit/>
          </a:bodyPr>
          <a:lstStyle/>
          <a:p>
            <a:pPr marL="0" indent="0">
              <a:buNone/>
            </a:pPr>
            <a:r>
              <a:rPr lang="en-US" sz="4000" dirty="0"/>
              <a:t>“Women are more than capable of doing the work. Anybody that’s ignoring half of the workforce is doing themselves a disfavor.”  </a:t>
            </a:r>
          </a:p>
          <a:p>
            <a:pPr marL="914400" lvl="2" indent="0">
              <a:buNone/>
            </a:pPr>
            <a:r>
              <a:rPr lang="en-US" sz="2400" dirty="0"/>
              <a:t>				</a:t>
            </a:r>
            <a:r>
              <a:rPr lang="en-US" sz="2000" dirty="0"/>
              <a:t>Ron Genereux</a:t>
            </a:r>
          </a:p>
          <a:p>
            <a:pPr marL="914400" lvl="2" indent="0">
              <a:buNone/>
            </a:pPr>
            <a:r>
              <a:rPr lang="en-US" sz="2000" dirty="0"/>
              <a:t>				Vice President, Construction Suncor Energy</a:t>
            </a:r>
          </a:p>
          <a:p>
            <a:pPr marL="0" indent="0">
              <a:buNone/>
            </a:pPr>
            <a:endParaRPr lang="en-US" sz="3600" dirty="0"/>
          </a:p>
        </p:txBody>
      </p:sp>
      <p:sp>
        <p:nvSpPr>
          <p:cNvPr id="4" name="Title 1"/>
          <p:cNvSpPr>
            <a:spLocks noGrp="1"/>
          </p:cNvSpPr>
          <p:nvPr>
            <p:ph type="title"/>
          </p:nvPr>
        </p:nvSpPr>
        <p:spPr>
          <a:xfrm>
            <a:off x="207395" y="179882"/>
            <a:ext cx="10270730" cy="1573967"/>
          </a:xfrm>
        </p:spPr>
        <p:txBody>
          <a:bodyPr>
            <a:noAutofit/>
          </a:bodyPr>
          <a:lstStyle/>
          <a:p>
            <a:r>
              <a:rPr lang="en-US" sz="4000" dirty="0"/>
              <a:t>Objective: To demonstrate effective practices and practical approaches for recruitment of women into the trades </a:t>
            </a:r>
          </a:p>
        </p:txBody>
      </p:sp>
    </p:spTree>
    <p:extLst>
      <p:ext uri="{BB962C8B-B14F-4D97-AF65-F5344CB8AC3E}">
        <p14:creationId xmlns:p14="http://schemas.microsoft.com/office/powerpoint/2010/main" val="1461678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Employer Approach</a:t>
            </a:r>
          </a:p>
        </p:txBody>
      </p:sp>
      <p:sp>
        <p:nvSpPr>
          <p:cNvPr id="3" name="Content Placeholder 2"/>
          <p:cNvSpPr>
            <a:spLocks noGrp="1"/>
          </p:cNvSpPr>
          <p:nvPr>
            <p:ph idx="1"/>
          </p:nvPr>
        </p:nvSpPr>
        <p:spPr>
          <a:xfrm>
            <a:off x="254833" y="1209471"/>
            <a:ext cx="10328223" cy="4654617"/>
          </a:xfrm>
        </p:spPr>
        <p:txBody>
          <a:bodyPr>
            <a:normAutofit/>
          </a:bodyPr>
          <a:lstStyle/>
          <a:p>
            <a:r>
              <a:rPr lang="en-US" sz="2000" dirty="0"/>
              <a:t>Make the commitment and make it public</a:t>
            </a:r>
          </a:p>
          <a:p>
            <a:pPr lvl="1"/>
            <a:r>
              <a:rPr lang="en-US" sz="2000" dirty="0"/>
              <a:t>Add recruitment of women to your strategic plan and make it a priority </a:t>
            </a:r>
          </a:p>
          <a:p>
            <a:pPr lvl="1"/>
            <a:r>
              <a:rPr lang="en-US" sz="2000" dirty="0"/>
              <a:t>Establish a team- company/program wide on how to not only recruit women but also a team that can focus on the retention of women.</a:t>
            </a:r>
          </a:p>
          <a:p>
            <a:pPr lvl="1"/>
            <a:r>
              <a:rPr lang="en-US" sz="2000" dirty="0"/>
              <a:t>Train the hiring team, or add to the hiring team to ensure those responsible for hiring have positive attitudes towards women in the trades</a:t>
            </a:r>
          </a:p>
          <a:p>
            <a:pPr lvl="1"/>
            <a:r>
              <a:rPr lang="en-US" sz="2000" dirty="0"/>
              <a:t>Set a clear goal, create a timeline, ,and establish performance indicators. </a:t>
            </a:r>
          </a:p>
          <a:p>
            <a:pPr lvl="2"/>
            <a:r>
              <a:rPr lang="en-US" sz="2000" dirty="0"/>
              <a:t>Publish and share with organization internal and external partners</a:t>
            </a:r>
          </a:p>
          <a:p>
            <a:pPr lvl="2"/>
            <a:r>
              <a:rPr lang="en-US" sz="2000" dirty="0"/>
              <a:t>Report progress, change the plan if needed, seek outside support </a:t>
            </a:r>
          </a:p>
        </p:txBody>
      </p:sp>
    </p:spTree>
    <p:extLst>
      <p:ext uri="{BB962C8B-B14F-4D97-AF65-F5344CB8AC3E}">
        <p14:creationId xmlns:p14="http://schemas.microsoft.com/office/powerpoint/2010/main" val="2675262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55" y="187992"/>
            <a:ext cx="9211733" cy="774492"/>
          </a:xfrm>
        </p:spPr>
        <p:txBody>
          <a:bodyPr>
            <a:normAutofit/>
          </a:bodyPr>
          <a:lstStyle/>
          <a:p>
            <a:r>
              <a:rPr lang="en-US" sz="4000" dirty="0"/>
              <a:t>Recruitment- The basics </a:t>
            </a:r>
          </a:p>
        </p:txBody>
      </p:sp>
      <p:sp>
        <p:nvSpPr>
          <p:cNvPr id="3" name="Content Placeholder 2"/>
          <p:cNvSpPr>
            <a:spLocks noGrp="1"/>
          </p:cNvSpPr>
          <p:nvPr>
            <p:ph idx="1"/>
          </p:nvPr>
        </p:nvSpPr>
        <p:spPr>
          <a:xfrm>
            <a:off x="368710" y="1209471"/>
            <a:ext cx="10500851" cy="4654617"/>
          </a:xfrm>
        </p:spPr>
        <p:txBody>
          <a:bodyPr>
            <a:noAutofit/>
          </a:bodyPr>
          <a:lstStyle/>
          <a:p>
            <a:r>
              <a:rPr lang="en-US" sz="2000" dirty="0"/>
              <a:t>Attract women-  make sure its clear women are encouraged to apply, use pictures of REAL tradeswomen from your current workforce in your promotional material. </a:t>
            </a:r>
          </a:p>
          <a:p>
            <a:pPr marL="0" indent="0">
              <a:buNone/>
            </a:pPr>
            <a:endParaRPr lang="en-US" sz="1000" dirty="0"/>
          </a:p>
          <a:p>
            <a:r>
              <a:rPr lang="en-US" sz="2000" dirty="0"/>
              <a:t>Outreach support-   a place where you can find potential women recruits</a:t>
            </a:r>
          </a:p>
          <a:p>
            <a:pPr marL="0" indent="0">
              <a:buNone/>
            </a:pPr>
            <a:endParaRPr lang="en-US" sz="1000" dirty="0"/>
          </a:p>
          <a:p>
            <a:pPr lvl="1"/>
            <a:r>
              <a:rPr lang="en-US" sz="2000" dirty="0"/>
              <a:t>Women’s  programs/groups within trades organizations (Carpenters have </a:t>
            </a:r>
            <a:r>
              <a:rPr lang="en-US" sz="2000" i="1" dirty="0"/>
              <a:t>Sisters in the Brotherhood</a:t>
            </a:r>
            <a:r>
              <a:rPr lang="en-US" sz="2000" dirty="0"/>
              <a:t>)  make a connection with someone who can help facilitate interviews and create an applicant pool. </a:t>
            </a:r>
          </a:p>
          <a:p>
            <a:pPr lvl="1"/>
            <a:r>
              <a:rPr lang="en-US" sz="2000" dirty="0"/>
              <a:t>Women’s community organizations   </a:t>
            </a:r>
          </a:p>
          <a:p>
            <a:pPr lvl="1"/>
            <a:r>
              <a:rPr lang="en-US" sz="2000" dirty="0"/>
              <a:t>Trade schools</a:t>
            </a:r>
          </a:p>
          <a:p>
            <a:pPr lvl="1"/>
            <a:r>
              <a:rPr lang="en-US" sz="2000" dirty="0"/>
              <a:t>Fitness and recreation centers </a:t>
            </a:r>
          </a:p>
          <a:p>
            <a:pPr lvl="1"/>
            <a:r>
              <a:rPr lang="en-US" sz="2000" dirty="0"/>
              <a:t>Women veteran’s organizations </a:t>
            </a:r>
          </a:p>
          <a:p>
            <a:pPr lvl="1"/>
            <a:r>
              <a:rPr lang="en-US" sz="2000" dirty="0"/>
              <a:t>Social media </a:t>
            </a:r>
          </a:p>
        </p:txBody>
      </p:sp>
    </p:spTree>
    <p:extLst>
      <p:ext uri="{BB962C8B-B14F-4D97-AF65-F5344CB8AC3E}">
        <p14:creationId xmlns:p14="http://schemas.microsoft.com/office/powerpoint/2010/main" val="3730800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Unconventional Partners</a:t>
            </a:r>
          </a:p>
        </p:txBody>
      </p:sp>
      <p:sp>
        <p:nvSpPr>
          <p:cNvPr id="3" name="Content Placeholder 2"/>
          <p:cNvSpPr>
            <a:spLocks noGrp="1"/>
          </p:cNvSpPr>
          <p:nvPr>
            <p:ph idx="1"/>
          </p:nvPr>
        </p:nvSpPr>
        <p:spPr/>
        <p:txBody>
          <a:bodyPr>
            <a:normAutofit fontScale="92500"/>
          </a:bodyPr>
          <a:lstStyle/>
          <a:p>
            <a:r>
              <a:rPr lang="en-US" dirty="0"/>
              <a:t>The apprenticeship/union hall office managers – The managers of the administrative duties in an apprenticeship program are often the first points of contact for women and ensuring that the application process is accessible to women and that the administrative culture is not a “turn off” for women and people of color. </a:t>
            </a:r>
          </a:p>
          <a:p>
            <a:r>
              <a:rPr lang="en-US" dirty="0"/>
              <a:t>“Sisters in the Brotherhood” or similar organizations can partner with your organization to host community events like Volunteer Build Days to improve neighborhoods, or host Kid’s Hands-on Build events.  </a:t>
            </a:r>
          </a:p>
        </p:txBody>
      </p:sp>
    </p:spTree>
    <p:extLst>
      <p:ext uri="{BB962C8B-B14F-4D97-AF65-F5344CB8AC3E}">
        <p14:creationId xmlns:p14="http://schemas.microsoft.com/office/powerpoint/2010/main" val="339444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we know works </a:t>
            </a:r>
          </a:p>
        </p:txBody>
      </p:sp>
      <p:sp>
        <p:nvSpPr>
          <p:cNvPr id="3" name="Content Placeholder 2"/>
          <p:cNvSpPr>
            <a:spLocks noGrp="1"/>
          </p:cNvSpPr>
          <p:nvPr>
            <p:ph idx="1"/>
          </p:nvPr>
        </p:nvSpPr>
        <p:spPr/>
        <p:txBody>
          <a:bodyPr/>
          <a:lstStyle/>
          <a:p>
            <a:r>
              <a:rPr lang="en-US" dirty="0"/>
              <a:t>Recruiting from Pre Apprenticeship training or similar trades related training programs  (go to your states Labor Departments for program information) </a:t>
            </a:r>
          </a:p>
          <a:p>
            <a:r>
              <a:rPr lang="en-US" dirty="0"/>
              <a:t>When interviewing- make sure everyone is asked the SAME questions</a:t>
            </a:r>
          </a:p>
          <a:p>
            <a:r>
              <a:rPr lang="en-US" dirty="0"/>
              <a:t>Take the time to “learn” about your workplace culture, then improve it.  Once you have one successful hire, it will lead to more successful hires, your reputation matters.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628209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Barriers</a:t>
            </a:r>
            <a:r>
              <a:rPr lang="en-US" dirty="0"/>
              <a:t> </a:t>
            </a:r>
          </a:p>
        </p:txBody>
      </p:sp>
      <p:sp>
        <p:nvSpPr>
          <p:cNvPr id="3" name="Content Placeholder 2"/>
          <p:cNvSpPr>
            <a:spLocks noGrp="1"/>
          </p:cNvSpPr>
          <p:nvPr>
            <p:ph idx="1"/>
          </p:nvPr>
        </p:nvSpPr>
        <p:spPr>
          <a:xfrm>
            <a:off x="358878" y="1286153"/>
            <a:ext cx="10820400" cy="4568957"/>
          </a:xfrm>
        </p:spPr>
        <p:txBody>
          <a:bodyPr>
            <a:normAutofit fontScale="77500" lnSpcReduction="20000"/>
          </a:bodyPr>
          <a:lstStyle/>
          <a:p>
            <a:r>
              <a:rPr lang="en-US" dirty="0"/>
              <a:t> </a:t>
            </a:r>
            <a:r>
              <a:rPr lang="en-US" sz="3600" dirty="0">
                <a:solidFill>
                  <a:schemeClr val="tx1"/>
                </a:solidFill>
              </a:rPr>
              <a:t>Lack of access to quality pre construction training </a:t>
            </a:r>
          </a:p>
          <a:p>
            <a:pPr lvl="1"/>
            <a:r>
              <a:rPr lang="en-US" sz="2800" dirty="0">
                <a:solidFill>
                  <a:schemeClr val="tx1"/>
                </a:solidFill>
              </a:rPr>
              <a:t>Often, young girls in secondary education are not offered trades related education</a:t>
            </a:r>
          </a:p>
          <a:p>
            <a:pPr marL="457200" lvl="1" indent="0">
              <a:buNone/>
            </a:pPr>
            <a:endParaRPr lang="en-US" sz="2800" dirty="0">
              <a:solidFill>
                <a:schemeClr val="tx1"/>
              </a:solidFill>
            </a:endParaRPr>
          </a:p>
          <a:p>
            <a:r>
              <a:rPr lang="en-US" sz="3300" dirty="0">
                <a:solidFill>
                  <a:schemeClr val="tx1"/>
                </a:solidFill>
              </a:rPr>
              <a:t>Lack of tools and clothes needed to seek a job (need to look the part, very expensive) </a:t>
            </a:r>
          </a:p>
          <a:p>
            <a:endParaRPr lang="en-US" sz="3300" dirty="0">
              <a:solidFill>
                <a:schemeClr val="tx1"/>
              </a:solidFill>
            </a:endParaRPr>
          </a:p>
          <a:p>
            <a:r>
              <a:rPr lang="en-US" sz="3300" dirty="0">
                <a:solidFill>
                  <a:schemeClr val="tx1"/>
                </a:solidFill>
              </a:rPr>
              <a:t>Hiring managers don’t believe women can do the job, afraid of lawsuits </a:t>
            </a:r>
          </a:p>
          <a:p>
            <a:endParaRPr lang="en-US" sz="2800" dirty="0">
              <a:solidFill>
                <a:schemeClr val="tx1"/>
              </a:solidFill>
            </a:endParaRPr>
          </a:p>
          <a:p>
            <a:r>
              <a:rPr lang="en-US" sz="3300" dirty="0">
                <a:solidFill>
                  <a:schemeClr val="tx1"/>
                </a:solidFill>
              </a:rPr>
              <a:t>Using resume to screen applications, often women are over looked</a:t>
            </a:r>
          </a:p>
          <a:p>
            <a:pPr lvl="1"/>
            <a:r>
              <a:rPr lang="en-US" sz="2800" dirty="0">
                <a:solidFill>
                  <a:schemeClr val="tx1"/>
                </a:solidFill>
              </a:rPr>
              <a:t>Skipping valuable transferable skills </a:t>
            </a:r>
          </a:p>
          <a:p>
            <a:pPr lvl="1"/>
            <a:r>
              <a:rPr lang="en-US" sz="2800" dirty="0">
                <a:solidFill>
                  <a:schemeClr val="tx1"/>
                </a:solidFill>
              </a:rPr>
              <a:t>Unconscious bias </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189429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Case Study </a:t>
            </a:r>
          </a:p>
        </p:txBody>
      </p:sp>
      <p:sp>
        <p:nvSpPr>
          <p:cNvPr id="3" name="Content Placeholder 2"/>
          <p:cNvSpPr>
            <a:spLocks noGrp="1"/>
          </p:cNvSpPr>
          <p:nvPr>
            <p:ph idx="1"/>
          </p:nvPr>
        </p:nvSpPr>
        <p:spPr/>
        <p:txBody>
          <a:bodyPr>
            <a:normAutofit/>
          </a:bodyPr>
          <a:lstStyle/>
          <a:p>
            <a:r>
              <a:rPr lang="en-US" sz="3600" dirty="0">
                <a:solidFill>
                  <a:schemeClr val="tx1"/>
                </a:solidFill>
              </a:rPr>
              <a:t>Carpenters-  Sisters in the Brotherhood </a:t>
            </a:r>
          </a:p>
          <a:p>
            <a:endParaRPr lang="en-US" sz="3600" dirty="0">
              <a:solidFill>
                <a:schemeClr val="tx1"/>
              </a:solidFill>
            </a:endParaRPr>
          </a:p>
          <a:p>
            <a:r>
              <a:rPr lang="en-US" sz="3600" dirty="0">
                <a:solidFill>
                  <a:schemeClr val="tx1"/>
                </a:solidFill>
              </a:rPr>
              <a:t>Sheet metal-  Women’s Group  </a:t>
            </a:r>
          </a:p>
          <a:p>
            <a:endParaRPr lang="en-US" sz="3600" dirty="0">
              <a:solidFill>
                <a:schemeClr val="tx1"/>
              </a:solidFill>
            </a:endParaRPr>
          </a:p>
          <a:p>
            <a:r>
              <a:rPr lang="en-US" sz="3600" dirty="0">
                <a:solidFill>
                  <a:schemeClr val="tx1"/>
                </a:solidFill>
              </a:rPr>
              <a:t>Ironworkers</a:t>
            </a:r>
          </a:p>
          <a:p>
            <a:pPr lvl="1"/>
            <a:r>
              <a:rPr lang="en-US" sz="3600" dirty="0">
                <a:solidFill>
                  <a:schemeClr val="tx1"/>
                </a:solidFill>
              </a:rPr>
              <a:t>4 week pre apprentice “competition” </a:t>
            </a:r>
          </a:p>
        </p:txBody>
      </p:sp>
    </p:spTree>
    <p:extLst>
      <p:ext uri="{BB962C8B-B14F-4D97-AF65-F5344CB8AC3E}">
        <p14:creationId xmlns:p14="http://schemas.microsoft.com/office/powerpoint/2010/main" val="514411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Thank you</a:t>
            </a:r>
          </a:p>
        </p:txBody>
      </p:sp>
      <p:sp>
        <p:nvSpPr>
          <p:cNvPr id="3" name="Content Placeholder 2"/>
          <p:cNvSpPr>
            <a:spLocks noGrp="1"/>
          </p:cNvSpPr>
          <p:nvPr>
            <p:ph idx="1"/>
          </p:nvPr>
        </p:nvSpPr>
        <p:spPr>
          <a:xfrm>
            <a:off x="472201" y="1311071"/>
            <a:ext cx="9509999" cy="4784929"/>
          </a:xfrm>
        </p:spPr>
        <p:txBody>
          <a:bodyPr>
            <a:normAutofit/>
          </a:bodyPr>
          <a:lstStyle/>
          <a:p>
            <a:pPr marL="0" indent="0">
              <a:buNone/>
            </a:pPr>
            <a:r>
              <a:rPr lang="en-US" sz="3200" dirty="0">
                <a:solidFill>
                  <a:schemeClr val="tx1"/>
                </a:solidFill>
              </a:rPr>
              <a:t>	Morgan Stonefield, Program Director </a:t>
            </a:r>
          </a:p>
          <a:p>
            <a:pPr marL="457200" lvl="1" indent="0">
              <a:buNone/>
            </a:pPr>
            <a:r>
              <a:rPr lang="en-US" sz="3200" dirty="0">
                <a:solidFill>
                  <a:schemeClr val="tx1"/>
                </a:solidFill>
              </a:rPr>
              <a:t>ANEW</a:t>
            </a:r>
          </a:p>
          <a:p>
            <a:pPr marL="457200" lvl="1" indent="0">
              <a:buNone/>
            </a:pPr>
            <a:r>
              <a:rPr lang="en-US" sz="3200" dirty="0">
                <a:solidFill>
                  <a:schemeClr val="tx1"/>
                </a:solidFill>
              </a:rPr>
              <a:t>Renton, Washington</a:t>
            </a:r>
          </a:p>
          <a:p>
            <a:pPr marL="457200" lvl="1" indent="0">
              <a:buNone/>
            </a:pPr>
            <a:r>
              <a:rPr lang="en-US" sz="3200" dirty="0">
                <a:solidFill>
                  <a:schemeClr val="tx1"/>
                </a:solidFill>
                <a:hlinkClick r:id="rId2"/>
              </a:rPr>
              <a:t>morgan@anewaop.org</a:t>
            </a:r>
            <a:endParaRPr lang="en-US" sz="3200" dirty="0">
              <a:solidFill>
                <a:schemeClr val="tx1"/>
              </a:solidFill>
            </a:endParaRPr>
          </a:p>
          <a:p>
            <a:pPr marL="457200" lvl="1" indent="0">
              <a:buNone/>
            </a:pPr>
            <a:r>
              <a:rPr lang="en-US" sz="3200" dirty="0">
                <a:solidFill>
                  <a:schemeClr val="tx1"/>
                </a:solidFill>
              </a:rPr>
              <a:t>206-381-1384 </a:t>
            </a:r>
          </a:p>
          <a:p>
            <a:pPr marL="457200" lvl="1" indent="0">
              <a:buNone/>
            </a:pPr>
            <a:endParaRPr lang="en-US" sz="1000" dirty="0">
              <a:solidFill>
                <a:schemeClr val="tx1"/>
              </a:solidFill>
            </a:endParaRPr>
          </a:p>
          <a:p>
            <a:pPr marL="457200" lvl="1" indent="0" algn="ctr">
              <a:buNone/>
            </a:pPr>
            <a:r>
              <a:rPr lang="en-US" sz="3200" dirty="0">
                <a:solidFill>
                  <a:schemeClr val="tx1"/>
                </a:solidFill>
                <a:hlinkClick r:id="rId3"/>
              </a:rPr>
              <a:t>www.anewaop.org</a:t>
            </a:r>
            <a:endParaRPr lang="en-US" sz="3200" dirty="0">
              <a:solidFill>
                <a:schemeClr val="tx1"/>
              </a:solidFill>
            </a:endParaRPr>
          </a:p>
          <a:p>
            <a:pPr marL="457200" lvl="1" indent="0">
              <a:buNone/>
            </a:pPr>
            <a:endParaRPr lang="en-US" sz="3200" dirty="0">
              <a:solidFill>
                <a:schemeClr val="tx1"/>
              </a:solidFill>
            </a:endParaRPr>
          </a:p>
        </p:txBody>
      </p:sp>
    </p:spTree>
    <p:extLst>
      <p:ext uri="{BB962C8B-B14F-4D97-AF65-F5344CB8AC3E}">
        <p14:creationId xmlns:p14="http://schemas.microsoft.com/office/powerpoint/2010/main" val="98528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9884" y="1415949"/>
            <a:ext cx="9211733" cy="4654617"/>
          </a:xfrm>
        </p:spPr>
        <p:txBody>
          <a:bodyPr>
            <a:normAutofit/>
          </a:bodyPr>
          <a:lstStyle/>
          <a:p>
            <a:pPr>
              <a:buFont typeface="Wingdings" panose="05000000000000000000" pitchFamily="2" charset="2"/>
              <a:buChar char="q"/>
            </a:pPr>
            <a:r>
              <a:rPr lang="en-US" sz="2000" dirty="0"/>
              <a:t>The </a:t>
            </a:r>
            <a:r>
              <a:rPr lang="en-US" sz="2000" b="1" dirty="0"/>
              <a:t>Women in Apprenticeship and Nontraditional Occupations (WANTO</a:t>
            </a:r>
            <a:r>
              <a:rPr lang="en-US" sz="2000" dirty="0"/>
              <a:t>) Act of 1992 authorized the U.S. Department of Labor to award grants to Community-based Organizations to assist employers and labor unions in promoting the recruitment, training, employment and retention of women in apprenticeship and nontraditional occupations.</a:t>
            </a:r>
          </a:p>
          <a:p>
            <a:pPr>
              <a:buFont typeface="Wingdings" panose="05000000000000000000" pitchFamily="2" charset="2"/>
              <a:buChar char="q"/>
            </a:pPr>
            <a:endParaRPr lang="en-US" sz="2000" dirty="0"/>
          </a:p>
          <a:p>
            <a:pPr>
              <a:buFont typeface="Wingdings" panose="05000000000000000000" pitchFamily="2" charset="2"/>
              <a:buChar char="q"/>
            </a:pPr>
            <a:r>
              <a:rPr lang="en-US" sz="2000" dirty="0"/>
              <a:t>The U.S. Department of Labor funded a total of $1,998,000 in grants to help women through the </a:t>
            </a:r>
            <a:r>
              <a:rPr lang="en-US" sz="2000" b="1" dirty="0"/>
              <a:t>WANTO</a:t>
            </a:r>
            <a:r>
              <a:rPr lang="en-US" sz="2000" dirty="0"/>
              <a:t> program, an initiative designed to recruit, train and retain women in high-skill occupations in advanced manufacturing, transportation, energy, construction, information technology and other industries.</a:t>
            </a:r>
          </a:p>
          <a:p>
            <a:pPr>
              <a:buFont typeface="Wingdings" panose="05000000000000000000" pitchFamily="2" charset="2"/>
              <a:buChar char="q"/>
            </a:pPr>
            <a:endParaRPr lang="en-US" sz="1800" b="1" dirty="0"/>
          </a:p>
          <a:p>
            <a:pPr marL="109728" indent="0">
              <a:buNone/>
            </a:pPr>
            <a:endParaRPr lang="en-US" sz="1800" b="1" dirty="0"/>
          </a:p>
          <a:p>
            <a:pPr marL="109728" indent="0">
              <a:buNone/>
            </a:pPr>
            <a:endParaRPr lang="en-US" sz="1800" b="1" dirty="0"/>
          </a:p>
        </p:txBody>
      </p:sp>
      <p:sp>
        <p:nvSpPr>
          <p:cNvPr id="4" name="Title 3"/>
          <p:cNvSpPr>
            <a:spLocks noGrp="1"/>
          </p:cNvSpPr>
          <p:nvPr>
            <p:ph type="title"/>
          </p:nvPr>
        </p:nvSpPr>
        <p:spPr/>
        <p:txBody>
          <a:bodyPr>
            <a:normAutofit/>
          </a:bodyPr>
          <a:lstStyle/>
          <a:p>
            <a:r>
              <a:rPr lang="en-US" sz="4000" dirty="0"/>
              <a:t>WANTO OVERVIEW</a:t>
            </a:r>
          </a:p>
        </p:txBody>
      </p:sp>
    </p:spTree>
    <p:extLst>
      <p:ext uri="{BB962C8B-B14F-4D97-AF65-F5344CB8AC3E}">
        <p14:creationId xmlns:p14="http://schemas.microsoft.com/office/powerpoint/2010/main" val="2322708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06" y="231136"/>
            <a:ext cx="9557982" cy="774492"/>
          </a:xfrm>
        </p:spPr>
        <p:txBody>
          <a:bodyPr>
            <a:noAutofit/>
          </a:bodyPr>
          <a:lstStyle/>
          <a:p>
            <a:r>
              <a:rPr lang="en-US" sz="4000" dirty="0"/>
              <a:t>Expanding Your Program’s </a:t>
            </a:r>
            <a:br>
              <a:rPr lang="en-US" sz="4000" dirty="0"/>
            </a:br>
            <a:r>
              <a:rPr lang="en-US" sz="4000" dirty="0"/>
              <a:t>Recruitment Capacity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1" y="2096736"/>
            <a:ext cx="10363200" cy="1590846"/>
          </a:xfrm>
        </p:spPr>
        <p:txBody>
          <a:bodyPr>
            <a:normAutofit/>
          </a:bodyPr>
          <a:lstStyle/>
          <a:p>
            <a:pPr marL="0" indent="0">
              <a:buNone/>
            </a:pPr>
            <a:r>
              <a:rPr lang="en-US" sz="3600" dirty="0">
                <a:solidFill>
                  <a:schemeClr val="tx1"/>
                </a:solidFill>
              </a:rPr>
              <a:t>Linda Hannah</a:t>
            </a:r>
          </a:p>
          <a:p>
            <a:pPr marL="0" indent="0">
              <a:buNone/>
            </a:pPr>
            <a:r>
              <a:rPr lang="en-US" sz="3600" i="1" dirty="0">
                <a:solidFill>
                  <a:schemeClr val="tx1"/>
                </a:solidFill>
              </a:rPr>
              <a:t>Chicago </a:t>
            </a:r>
            <a:r>
              <a:rPr lang="en-US" sz="3200" i="1" dirty="0">
                <a:solidFill>
                  <a:schemeClr val="tx1"/>
                </a:solidFill>
              </a:rPr>
              <a:t>Women in Trades</a:t>
            </a:r>
          </a:p>
          <a:p>
            <a:endParaRPr lang="en-US" dirty="0">
              <a:latin typeface="Calibri" panose="020F0502020204030204" pitchFamily="34" charset="0"/>
            </a:endParaRPr>
          </a:p>
        </p:txBody>
      </p:sp>
    </p:spTree>
    <p:extLst>
      <p:ext uri="{BB962C8B-B14F-4D97-AF65-F5344CB8AC3E}">
        <p14:creationId xmlns:p14="http://schemas.microsoft.com/office/powerpoint/2010/main" val="3004012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06" y="231136"/>
            <a:ext cx="9557982" cy="774492"/>
          </a:xfrm>
        </p:spPr>
        <p:txBody>
          <a:bodyPr>
            <a:noAutofit/>
          </a:bodyPr>
          <a:lstStyle/>
          <a:p>
            <a:r>
              <a:rPr lang="en-US" sz="4000" dirty="0"/>
              <a:t>Our Mission and History </a:t>
            </a:r>
            <a:endParaRPr lang="en-US" sz="4000" b="1" dirty="0">
              <a:effectLst>
                <a:outerShdw blurRad="38100" dist="38100" dir="2700000" algn="tl">
                  <a:srgbClr val="000000">
                    <a:alpha val="43137"/>
                  </a:srgbClr>
                </a:outerShdw>
              </a:effectLst>
            </a:endParaRPr>
          </a:p>
        </p:txBody>
      </p:sp>
      <p:sp>
        <p:nvSpPr>
          <p:cNvPr id="4" name="Content Placeholder 7"/>
          <p:cNvSpPr txBox="1">
            <a:spLocks/>
          </p:cNvSpPr>
          <p:nvPr/>
        </p:nvSpPr>
        <p:spPr>
          <a:xfrm>
            <a:off x="475397" y="1259006"/>
            <a:ext cx="9144000" cy="4395049"/>
          </a:xfrm>
          <a:prstGeom prst="rect">
            <a:avLst/>
          </a:prstGeom>
        </p:spPr>
        <p:txBody>
          <a:bodyPr vert="horz" wrap="square">
            <a:spAutoFit/>
          </a:bodyPr>
          <a:lstStyle/>
          <a:p>
            <a:pPr marL="365760" indent="-256032">
              <a:lnSpc>
                <a:spcPct val="80000"/>
              </a:lnSpc>
              <a:spcBef>
                <a:spcPts val="400"/>
              </a:spcBef>
              <a:buClr>
                <a:schemeClr val="accent1"/>
              </a:buClr>
              <a:buSzPct val="68000"/>
              <a:defRPr/>
            </a:pPr>
            <a:endParaRPr lang="en-US" sz="1000" b="1" dirty="0"/>
          </a:p>
          <a:p>
            <a:pPr marL="365760" indent="-256032">
              <a:lnSpc>
                <a:spcPct val="80000"/>
              </a:lnSpc>
              <a:spcBef>
                <a:spcPts val="400"/>
              </a:spcBef>
              <a:buClr>
                <a:schemeClr val="accent1"/>
              </a:buClr>
              <a:buSzPct val="68000"/>
              <a:buFont typeface="Arial" pitchFamily="34" charset="0"/>
              <a:buChar char="•"/>
              <a:defRPr/>
            </a:pPr>
            <a:r>
              <a:rPr lang="en-US" sz="3600" dirty="0">
                <a:latin typeface="Calibri" panose="020F0502020204030204" pitchFamily="34" charset="0"/>
              </a:rPr>
              <a:t>Established in 1981 by tradeswomen </a:t>
            </a:r>
          </a:p>
          <a:p>
            <a:pPr marL="365760" indent="-256032">
              <a:lnSpc>
                <a:spcPct val="80000"/>
              </a:lnSpc>
              <a:spcBef>
                <a:spcPts val="400"/>
              </a:spcBef>
              <a:buClr>
                <a:schemeClr val="accent1"/>
              </a:buClr>
              <a:buSzPct val="68000"/>
              <a:buFont typeface="Arial" pitchFamily="34" charset="0"/>
              <a:buChar char="•"/>
              <a:defRPr/>
            </a:pPr>
            <a:endParaRPr lang="en-US" sz="1000" dirty="0">
              <a:latin typeface="Calibri" panose="020F0502020204030204" pitchFamily="34" charset="0"/>
            </a:endParaRPr>
          </a:p>
          <a:p>
            <a:pPr marL="365760" indent="-256032">
              <a:lnSpc>
                <a:spcPct val="80000"/>
              </a:lnSpc>
              <a:spcBef>
                <a:spcPts val="400"/>
              </a:spcBef>
              <a:buClr>
                <a:schemeClr val="accent1"/>
              </a:buClr>
              <a:buSzPct val="68000"/>
              <a:buFont typeface="Arial" pitchFamily="34" charset="0"/>
              <a:buChar char="•"/>
              <a:defRPr/>
            </a:pPr>
            <a:r>
              <a:rPr lang="en-US" sz="3600" dirty="0">
                <a:latin typeface="Calibri" panose="020F0502020204030204" pitchFamily="34" charset="0"/>
              </a:rPr>
              <a:t>Potlucks to Picket lines to Policy &amp; Programs</a:t>
            </a:r>
          </a:p>
          <a:p>
            <a:pPr marL="365760" indent="-256032">
              <a:lnSpc>
                <a:spcPct val="80000"/>
              </a:lnSpc>
              <a:spcBef>
                <a:spcPts val="400"/>
              </a:spcBef>
              <a:buClr>
                <a:schemeClr val="accent1"/>
              </a:buClr>
              <a:buSzPct val="68000"/>
              <a:buFont typeface="Arial" pitchFamily="34" charset="0"/>
              <a:buChar char="•"/>
              <a:defRPr/>
            </a:pPr>
            <a:endParaRPr lang="en-US" sz="1000" dirty="0">
              <a:latin typeface="Calibri" panose="020F0502020204030204" pitchFamily="34" charset="0"/>
            </a:endParaRPr>
          </a:p>
          <a:p>
            <a:pPr marL="365760" indent="-256032">
              <a:lnSpc>
                <a:spcPct val="80000"/>
              </a:lnSpc>
              <a:spcBef>
                <a:spcPts val="400"/>
              </a:spcBef>
              <a:buClr>
                <a:schemeClr val="accent1"/>
              </a:buClr>
              <a:buSzPct val="68000"/>
              <a:buFont typeface="Arial" pitchFamily="34" charset="0"/>
              <a:buChar char="•"/>
              <a:defRPr/>
            </a:pPr>
            <a:r>
              <a:rPr lang="en-US" sz="3600" dirty="0">
                <a:latin typeface="Calibri" panose="020F0502020204030204" pitchFamily="34" charset="0"/>
              </a:rPr>
              <a:t>Mission: Economic Equity for Women through access to high-wage, high-skilled jobs</a:t>
            </a:r>
          </a:p>
          <a:p>
            <a:pPr marL="365760" indent="-256032">
              <a:lnSpc>
                <a:spcPct val="80000"/>
              </a:lnSpc>
              <a:spcBef>
                <a:spcPts val="400"/>
              </a:spcBef>
              <a:buClr>
                <a:schemeClr val="accent1"/>
              </a:buClr>
              <a:buSzPct val="68000"/>
              <a:buFont typeface="Arial" pitchFamily="34" charset="0"/>
              <a:buChar char="•"/>
              <a:defRPr/>
            </a:pPr>
            <a:endParaRPr lang="en-US" sz="1000" dirty="0">
              <a:latin typeface="Calibri" panose="020F0502020204030204" pitchFamily="34" charset="0"/>
            </a:endParaRPr>
          </a:p>
          <a:p>
            <a:pPr marL="365760" indent="-256032">
              <a:lnSpc>
                <a:spcPct val="80000"/>
              </a:lnSpc>
              <a:spcBef>
                <a:spcPts val="400"/>
              </a:spcBef>
              <a:buClr>
                <a:schemeClr val="accent1"/>
              </a:buClr>
              <a:buSzPct val="68000"/>
              <a:buFont typeface="Arial" pitchFamily="34" charset="0"/>
              <a:buChar char="•"/>
              <a:defRPr/>
            </a:pPr>
            <a:r>
              <a:rPr lang="en-US" sz="3600" dirty="0">
                <a:latin typeface="Calibri" panose="020F0502020204030204" pitchFamily="34" charset="0"/>
              </a:rPr>
              <a:t>Pre-apprenticeship Training, welding, advocacy, and technical assistance</a:t>
            </a:r>
          </a:p>
          <a:p>
            <a:pPr marL="365760" indent="-256032">
              <a:lnSpc>
                <a:spcPct val="80000"/>
              </a:lnSpc>
              <a:spcBef>
                <a:spcPts val="400"/>
              </a:spcBef>
              <a:buClr>
                <a:schemeClr val="accent1"/>
              </a:buClr>
              <a:buSzPct val="68000"/>
              <a:defRPr/>
            </a:pPr>
            <a:endParaRPr lang="en-US" sz="2800" dirty="0"/>
          </a:p>
          <a:p>
            <a:pPr marL="365760" indent="-256032">
              <a:lnSpc>
                <a:spcPct val="80000"/>
              </a:lnSpc>
              <a:spcBef>
                <a:spcPts val="400"/>
              </a:spcBef>
              <a:buClr>
                <a:schemeClr val="accent1"/>
              </a:buClr>
              <a:buSzPct val="68000"/>
              <a:buFont typeface="Wingdings 3"/>
              <a:buChar char=""/>
              <a:defRPr/>
            </a:pPr>
            <a:endParaRPr lang="en-US" sz="2800" dirty="0"/>
          </a:p>
        </p:txBody>
      </p:sp>
      <p:pic>
        <p:nvPicPr>
          <p:cNvPr id="8" name="Picture 7" descr="CWIT 30year logo.JPG"/>
          <p:cNvPicPr>
            <a:picLocks noChangeAspect="1"/>
          </p:cNvPicPr>
          <p:nvPr/>
        </p:nvPicPr>
        <p:blipFill>
          <a:blip r:embed="rId2" cstate="print"/>
          <a:stretch>
            <a:fillRect/>
          </a:stretch>
        </p:blipFill>
        <p:spPr>
          <a:xfrm>
            <a:off x="8133497" y="411268"/>
            <a:ext cx="2971800" cy="1188720"/>
          </a:xfrm>
          <a:prstGeom prst="rect">
            <a:avLst/>
          </a:prstGeom>
        </p:spPr>
      </p:pic>
    </p:spTree>
    <p:extLst>
      <p:ext uri="{BB962C8B-B14F-4D97-AF65-F5344CB8AC3E}">
        <p14:creationId xmlns:p14="http://schemas.microsoft.com/office/powerpoint/2010/main" val="2638079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06" y="231136"/>
            <a:ext cx="9557982" cy="774492"/>
          </a:xfrm>
        </p:spPr>
        <p:txBody>
          <a:bodyPr>
            <a:noAutofit/>
          </a:bodyPr>
          <a:lstStyle/>
          <a:p>
            <a:r>
              <a:rPr lang="en-US" sz="4000" dirty="0"/>
              <a:t>Industry and Community Partnerships </a:t>
            </a:r>
            <a:endParaRPr lang="en-US" sz="4000" b="1" dirty="0">
              <a:effectLst>
                <a:outerShdw blurRad="38100" dist="38100" dir="2700000" algn="tl">
                  <a:srgbClr val="000000">
                    <a:alpha val="43137"/>
                  </a:srgbClr>
                </a:outerShdw>
              </a:effectLst>
            </a:endParaRPr>
          </a:p>
        </p:txBody>
      </p:sp>
      <p:sp>
        <p:nvSpPr>
          <p:cNvPr id="5" name="TextBox 4"/>
          <p:cNvSpPr txBox="1"/>
          <p:nvPr/>
        </p:nvSpPr>
        <p:spPr>
          <a:xfrm>
            <a:off x="155811" y="1582004"/>
            <a:ext cx="6872785" cy="2954655"/>
          </a:xfrm>
          <a:prstGeom prst="rect">
            <a:avLst/>
          </a:prstGeom>
          <a:noFill/>
        </p:spPr>
        <p:txBody>
          <a:bodyPr wrap="square" rtlCol="0">
            <a:spAutoFit/>
          </a:bodyPr>
          <a:lstStyle/>
          <a:p>
            <a:pPr marL="800100" lvl="1" indent="-342900">
              <a:buFont typeface="Wingdings" panose="05000000000000000000" pitchFamily="2" charset="2"/>
              <a:buChar char="Ø"/>
            </a:pPr>
            <a:r>
              <a:rPr lang="en-US" sz="2400" dirty="0"/>
              <a:t>Hosting information tables &amp; career fairs</a:t>
            </a:r>
          </a:p>
          <a:p>
            <a:pPr lvl="1"/>
            <a:endParaRPr lang="en-US" sz="2400" dirty="0"/>
          </a:p>
          <a:p>
            <a:pPr marL="800100" lvl="1" indent="-342900">
              <a:buFont typeface="Wingdings" panose="05000000000000000000" pitchFamily="2" charset="2"/>
              <a:buChar char="Ø"/>
            </a:pPr>
            <a:r>
              <a:rPr lang="en-US" sz="2400" dirty="0"/>
              <a:t>Hands-on field trips at the </a:t>
            </a:r>
          </a:p>
          <a:p>
            <a:pPr lvl="1"/>
            <a:r>
              <a:rPr lang="en-US" sz="2400" dirty="0"/>
              <a:t>    apprenticeship school for CWIT classes</a:t>
            </a:r>
          </a:p>
          <a:p>
            <a:pPr lvl="1"/>
            <a:endParaRPr lang="en-US" sz="2400" dirty="0"/>
          </a:p>
          <a:p>
            <a:pPr marL="800100" lvl="1" indent="-342900">
              <a:buFont typeface="Wingdings" panose="05000000000000000000" pitchFamily="2" charset="2"/>
              <a:buChar char="Ø"/>
            </a:pPr>
            <a:r>
              <a:rPr lang="en-US" sz="2400" dirty="0"/>
              <a:t>Fast track referral process for CWIT PAT graduates.</a:t>
            </a:r>
          </a:p>
          <a:p>
            <a:pPr marL="800100" lvl="1" indent="-342900">
              <a:buAutoNum type="arabicPeriod" startAt="3"/>
            </a:pPr>
            <a:endParaRPr lang="en-US" dirty="0"/>
          </a:p>
        </p:txBody>
      </p:sp>
    </p:spTree>
    <p:extLst>
      <p:ext uri="{BB962C8B-B14F-4D97-AF65-F5344CB8AC3E}">
        <p14:creationId xmlns:p14="http://schemas.microsoft.com/office/powerpoint/2010/main" val="3770695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06" y="231136"/>
            <a:ext cx="9557982" cy="774492"/>
          </a:xfrm>
        </p:spPr>
        <p:txBody>
          <a:bodyPr>
            <a:noAutofit/>
          </a:bodyPr>
          <a:lstStyle/>
          <a:p>
            <a:r>
              <a:rPr lang="en-US" sz="4000" dirty="0"/>
              <a:t>Role Models </a:t>
            </a:r>
            <a:endParaRPr lang="en-US" sz="4000" b="1" dirty="0">
              <a:effectLst>
                <a:outerShdw blurRad="38100" dist="38100" dir="2700000" algn="tl">
                  <a:srgbClr val="000000">
                    <a:alpha val="43137"/>
                  </a:srgbClr>
                </a:outerShdw>
              </a:effectLst>
            </a:endParaRPr>
          </a:p>
        </p:txBody>
      </p:sp>
      <p:sp>
        <p:nvSpPr>
          <p:cNvPr id="4" name="Rectangle 3"/>
          <p:cNvSpPr/>
          <p:nvPr/>
        </p:nvSpPr>
        <p:spPr>
          <a:xfrm>
            <a:off x="-222913" y="1461448"/>
            <a:ext cx="11523260" cy="1569660"/>
          </a:xfrm>
          <a:prstGeom prst="rect">
            <a:avLst/>
          </a:prstGeom>
        </p:spPr>
        <p:txBody>
          <a:bodyPr wrap="square">
            <a:spAutoFit/>
          </a:bodyPr>
          <a:lstStyle/>
          <a:p>
            <a:pPr marL="1028700" lvl="1" indent="-571500">
              <a:buFont typeface="Wingdings" panose="05000000000000000000" pitchFamily="2" charset="2"/>
              <a:buChar char="v"/>
            </a:pPr>
            <a:r>
              <a:rPr lang="en-US" sz="3200" dirty="0">
                <a:latin typeface="Calibri" panose="020F0502020204030204" pitchFamily="34" charset="0"/>
              </a:rPr>
              <a:t>Visible women in the industry – Recruiters and Role Models</a:t>
            </a:r>
          </a:p>
          <a:p>
            <a:pPr marL="1028700" lvl="1" indent="-571500">
              <a:buFont typeface="Wingdings" panose="05000000000000000000" pitchFamily="2" charset="2"/>
              <a:buChar char="v"/>
            </a:pPr>
            <a:r>
              <a:rPr lang="en-US" sz="3200" dirty="0">
                <a:latin typeface="Calibri" panose="020F0502020204030204" pitchFamily="34" charset="0"/>
              </a:rPr>
              <a:t>Female staff and instructors</a:t>
            </a:r>
          </a:p>
          <a:p>
            <a:pPr marL="1028700" lvl="1" indent="-571500">
              <a:buFont typeface="Wingdings" panose="05000000000000000000" pitchFamily="2" charset="2"/>
              <a:buChar char="v"/>
            </a:pPr>
            <a:r>
              <a:rPr lang="en-US" sz="3200" dirty="0">
                <a:latin typeface="Calibri" panose="020F0502020204030204" pitchFamily="34" charset="0"/>
              </a:rPr>
              <a:t>Large number of women in program</a:t>
            </a:r>
          </a:p>
        </p:txBody>
      </p:sp>
      <p:pic>
        <p:nvPicPr>
          <p:cNvPr id="6" name="Picture 8" descr="C:\My Documents\MY\My Pictures\Constructionworker.jpg"/>
          <p:cNvPicPr>
            <a:picLocks noChangeAspect="1" noChangeArrowheads="1"/>
          </p:cNvPicPr>
          <p:nvPr/>
        </p:nvPicPr>
        <p:blipFill>
          <a:blip r:embed="rId2" cstate="print"/>
          <a:stretch>
            <a:fillRect/>
          </a:stretch>
        </p:blipFill>
        <p:spPr>
          <a:xfrm>
            <a:off x="3652766" y="3277737"/>
            <a:ext cx="3771901" cy="2743200"/>
          </a:xfrm>
          <a:prstGeom prst="rect">
            <a:avLst/>
          </a:prstGeom>
          <a:noFill/>
          <a:ln w="38100" cap="rnd">
            <a:solidFill>
              <a:srgbClr val="7030A0"/>
            </a:solidFill>
            <a:round/>
          </a:ln>
        </p:spPr>
      </p:pic>
    </p:spTree>
    <p:extLst>
      <p:ext uri="{BB962C8B-B14F-4D97-AF65-F5344CB8AC3E}">
        <p14:creationId xmlns:p14="http://schemas.microsoft.com/office/powerpoint/2010/main" val="1253305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640" y="261918"/>
            <a:ext cx="10479027" cy="706964"/>
          </a:xfrm>
        </p:spPr>
        <p:txBody>
          <a:bodyPr/>
          <a:lstStyle/>
          <a:p>
            <a:r>
              <a:rPr lang="en-US" dirty="0"/>
              <a:t>Showcase a </a:t>
            </a:r>
            <a:r>
              <a:rPr lang="en-US" b="1" dirty="0">
                <a:effectLst>
                  <a:outerShdw blurRad="38100" dist="38100" dir="2700000" algn="tl">
                    <a:srgbClr val="000000">
                      <a:alpha val="43137"/>
                    </a:srgbClr>
                  </a:outerShdw>
                </a:effectLst>
              </a:rPr>
              <a:t>Career in the Trades to Women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5398" y="1356851"/>
            <a:ext cx="4937760" cy="4937760"/>
          </a:xfrm>
        </p:spPr>
      </p:pic>
      <p:sp>
        <p:nvSpPr>
          <p:cNvPr id="6" name="TextBox 5"/>
          <p:cNvSpPr txBox="1"/>
          <p:nvPr/>
        </p:nvSpPr>
        <p:spPr>
          <a:xfrm>
            <a:off x="171535" y="1828800"/>
            <a:ext cx="7329266"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rPr>
              <a:t>Marketing Materials </a:t>
            </a:r>
          </a:p>
          <a:p>
            <a:endParaRPr lang="en-US" sz="2800" dirty="0">
              <a:latin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rPr>
              <a:t>Orientation and Information Sessions</a:t>
            </a:r>
          </a:p>
          <a:p>
            <a:endParaRPr lang="en-US" sz="2800" dirty="0">
              <a:latin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rPr>
              <a:t>Pre-Apprenticeship Training (women-only)</a:t>
            </a:r>
          </a:p>
          <a:p>
            <a:endParaRPr lang="en-US" sz="2800" dirty="0"/>
          </a:p>
        </p:txBody>
      </p:sp>
    </p:spTree>
    <p:extLst>
      <p:ext uri="{BB962C8B-B14F-4D97-AF65-F5344CB8AC3E}">
        <p14:creationId xmlns:p14="http://schemas.microsoft.com/office/powerpoint/2010/main" val="1761632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640" y="261918"/>
            <a:ext cx="10479027" cy="706964"/>
          </a:xfrm>
        </p:spPr>
        <p:txBody>
          <a:bodyPr/>
          <a:lstStyle/>
          <a:p>
            <a:r>
              <a:rPr lang="en-US" dirty="0"/>
              <a:t>Marketing Materials</a:t>
            </a:r>
            <a:endParaRPr lang="en-US" b="1" dirty="0">
              <a:effectLst>
                <a:outerShdw blurRad="38100" dist="38100" dir="2700000" algn="tl">
                  <a:srgbClr val="000000">
                    <a:alpha val="43137"/>
                  </a:srgbClr>
                </a:outerShdw>
              </a:effectLst>
            </a:endParaRPr>
          </a:p>
        </p:txBody>
      </p:sp>
      <p:pic>
        <p:nvPicPr>
          <p:cNvPr id="7" name="Content Placeholder 6" descr="PAT FLYER.jpg"/>
          <p:cNvPicPr>
            <a:picLocks noGrp="1" noChangeAspect="1"/>
          </p:cNvPicPr>
          <p:nvPr>
            <p:ph idx="1"/>
          </p:nvPr>
        </p:nvPicPr>
        <p:blipFill>
          <a:blip r:embed="rId2" cstate="print"/>
          <a:stretch>
            <a:fillRect/>
          </a:stretch>
        </p:blipFill>
        <p:spPr>
          <a:xfrm>
            <a:off x="6889189" y="479948"/>
            <a:ext cx="4593900" cy="5943600"/>
          </a:xfrm>
          <a:prstGeom prst="rect">
            <a:avLst/>
          </a:prstGeom>
        </p:spPr>
      </p:pic>
      <p:sp>
        <p:nvSpPr>
          <p:cNvPr id="8" name="Rectangle 3"/>
          <p:cNvSpPr txBox="1">
            <a:spLocks noChangeArrowheads="1"/>
          </p:cNvSpPr>
          <p:nvPr/>
        </p:nvSpPr>
        <p:spPr>
          <a:xfrm>
            <a:off x="298640" y="1676402"/>
            <a:ext cx="6443354" cy="3550692"/>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Calibri" panose="020F050202020403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Calibri" panose="020F050202020403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Calibri" panose="020F050202020403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Calibri" panose="020F050202020403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Calibri" panose="020F050202020403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1"/>
                </a:solidFill>
              </a:rPr>
              <a:t>Targeted outreach materials </a:t>
            </a:r>
          </a:p>
          <a:p>
            <a:endParaRPr lang="en-US" sz="2000" dirty="0">
              <a:solidFill>
                <a:schemeClr val="tx1"/>
              </a:solidFill>
            </a:endParaRPr>
          </a:p>
          <a:p>
            <a:r>
              <a:rPr lang="en-US" dirty="0">
                <a:solidFill>
                  <a:schemeClr val="tx1"/>
                </a:solidFill>
              </a:rPr>
              <a:t>Use gender neutral language</a:t>
            </a:r>
          </a:p>
          <a:p>
            <a:endParaRPr lang="en-US" sz="2000" dirty="0">
              <a:solidFill>
                <a:schemeClr val="tx1"/>
              </a:solidFill>
            </a:endParaRPr>
          </a:p>
          <a:p>
            <a:r>
              <a:rPr lang="en-US" dirty="0">
                <a:solidFill>
                  <a:schemeClr val="tx1"/>
                </a:solidFill>
              </a:rPr>
              <a:t>Include women in pictures &amp; process!</a:t>
            </a:r>
          </a:p>
          <a:p>
            <a:endParaRPr lang="en-US" sz="2000" dirty="0"/>
          </a:p>
          <a:p>
            <a:pPr>
              <a:buFont typeface="Monotype Sorts" pitchFamily="2" charset="2"/>
              <a:buNone/>
            </a:pPr>
            <a:endParaRPr lang="en-US" sz="2800" dirty="0"/>
          </a:p>
        </p:txBody>
      </p:sp>
    </p:spTree>
    <p:extLst>
      <p:ext uri="{BB962C8B-B14F-4D97-AF65-F5344CB8AC3E}">
        <p14:creationId xmlns:p14="http://schemas.microsoft.com/office/powerpoint/2010/main" val="165019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up)">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up)">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5" y="156608"/>
            <a:ext cx="8761413" cy="706964"/>
          </a:xfrm>
        </p:spPr>
        <p:txBody>
          <a:bodyPr/>
          <a:lstStyle/>
          <a:p>
            <a:r>
              <a:rPr lang="en-US" dirty="0"/>
              <a:t>Career Education &amp; Awareness</a:t>
            </a:r>
            <a:r>
              <a:rPr lang="en-US" b="1" dirty="0">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325932" y="1711489"/>
            <a:ext cx="9293820" cy="3416300"/>
          </a:xfrm>
        </p:spPr>
        <p:txBody>
          <a:bodyPr>
            <a:normAutofit fontScale="92500" lnSpcReduction="10000"/>
          </a:bodyPr>
          <a:lstStyle/>
          <a:p>
            <a:pPr lvl="1">
              <a:buFont typeface="Wingdings" panose="05000000000000000000" pitchFamily="2" charset="2"/>
              <a:buChar char="ü"/>
            </a:pPr>
            <a:r>
              <a:rPr lang="en-US" sz="3000" dirty="0">
                <a:solidFill>
                  <a:schemeClr val="tx1"/>
                </a:solidFill>
              </a:rPr>
              <a:t>Provide Industry Information</a:t>
            </a:r>
          </a:p>
          <a:p>
            <a:pPr lvl="1">
              <a:buFont typeface="Wingdings" panose="05000000000000000000" pitchFamily="2" charset="2"/>
              <a:buChar char="ü"/>
            </a:pPr>
            <a:endParaRPr lang="en-US" sz="3000" i="1" dirty="0">
              <a:solidFill>
                <a:schemeClr val="tx1"/>
              </a:solidFill>
            </a:endParaRPr>
          </a:p>
          <a:p>
            <a:pPr lvl="1">
              <a:buFont typeface="Wingdings" panose="05000000000000000000" pitchFamily="2" charset="2"/>
              <a:buChar char="ü"/>
            </a:pPr>
            <a:r>
              <a:rPr lang="en-US" sz="3000" i="1" dirty="0">
                <a:solidFill>
                  <a:schemeClr val="tx1"/>
                </a:solidFill>
              </a:rPr>
              <a:t>You Can Do It! A Women’s Guide to Construction Careers</a:t>
            </a:r>
          </a:p>
          <a:p>
            <a:pPr lvl="1">
              <a:buFont typeface="Wingdings" panose="05000000000000000000" pitchFamily="2" charset="2"/>
              <a:buChar char="ü"/>
            </a:pPr>
            <a:endParaRPr lang="en-US" sz="3000" dirty="0">
              <a:solidFill>
                <a:schemeClr val="tx1"/>
              </a:solidFill>
            </a:endParaRPr>
          </a:p>
          <a:p>
            <a:pPr lvl="1">
              <a:buFont typeface="Wingdings" panose="05000000000000000000" pitchFamily="2" charset="2"/>
              <a:buChar char="ü"/>
            </a:pPr>
            <a:r>
              <a:rPr lang="en-US" sz="3000" dirty="0">
                <a:solidFill>
                  <a:schemeClr val="tx1"/>
                </a:solidFill>
              </a:rPr>
              <a:t>Hands-on Opportunities</a:t>
            </a:r>
          </a:p>
          <a:p>
            <a:pPr lvl="1">
              <a:buFont typeface="Wingdings" panose="05000000000000000000" pitchFamily="2" charset="2"/>
              <a:buChar char="ü"/>
            </a:pPr>
            <a:endParaRPr lang="en-US" sz="3000" dirty="0">
              <a:solidFill>
                <a:schemeClr val="tx1"/>
              </a:solidFill>
            </a:endParaRPr>
          </a:p>
          <a:p>
            <a:pPr lvl="1">
              <a:buFont typeface="Wingdings" panose="05000000000000000000" pitchFamily="2" charset="2"/>
              <a:buChar char="ü"/>
            </a:pPr>
            <a:r>
              <a:rPr lang="en-US" sz="3000" dirty="0">
                <a:solidFill>
                  <a:schemeClr val="tx1"/>
                </a:solidFill>
              </a:rPr>
              <a:t>Understanding the Differences of Each Craft</a:t>
            </a:r>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5153" y="971407"/>
            <a:ext cx="2965006" cy="4572000"/>
          </a:xfrm>
          <a:prstGeom prst="rect">
            <a:avLst/>
          </a:prstGeom>
        </p:spPr>
      </p:pic>
    </p:spTree>
    <p:extLst>
      <p:ext uri="{BB962C8B-B14F-4D97-AF65-F5344CB8AC3E}">
        <p14:creationId xmlns:p14="http://schemas.microsoft.com/office/powerpoint/2010/main" val="3014968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5" y="156608"/>
            <a:ext cx="8761413" cy="706964"/>
          </a:xfrm>
        </p:spPr>
        <p:txBody>
          <a:bodyPr>
            <a:normAutofit/>
          </a:bodyPr>
          <a:lstStyle/>
          <a:p>
            <a:r>
              <a:rPr lang="en-US" sz="4000" dirty="0"/>
              <a:t>Ambassador Program</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8203" y="1438280"/>
            <a:ext cx="8569685" cy="3416300"/>
          </a:xfrm>
        </p:spPr>
        <p:txBody>
          <a:bodyPr>
            <a:noAutofit/>
          </a:bodyPr>
          <a:lstStyle/>
          <a:p>
            <a:pPr eaLnBrk="0" fontAlgn="base" hangingPunct="0">
              <a:spcBef>
                <a:spcPct val="0"/>
              </a:spcBef>
              <a:spcAft>
                <a:spcPct val="0"/>
              </a:spcAft>
            </a:pPr>
            <a:r>
              <a:rPr lang="en-US" sz="2800" dirty="0">
                <a:solidFill>
                  <a:schemeClr val="tx1"/>
                </a:solidFill>
                <a:cs typeface="Times New Roman" pitchFamily="18" charset="0"/>
              </a:rPr>
              <a:t>Tradeswomen as role models</a:t>
            </a:r>
          </a:p>
          <a:p>
            <a:pPr eaLnBrk="0" fontAlgn="base" hangingPunct="0">
              <a:spcBef>
                <a:spcPct val="0"/>
              </a:spcBef>
              <a:spcAft>
                <a:spcPct val="0"/>
              </a:spcAft>
            </a:pPr>
            <a:endParaRPr lang="en-US" sz="1000" dirty="0">
              <a:solidFill>
                <a:schemeClr val="tx1"/>
              </a:solidFill>
              <a:cs typeface="Times New Roman" pitchFamily="18" charset="0"/>
            </a:endParaRPr>
          </a:p>
          <a:p>
            <a:pPr eaLnBrk="0" fontAlgn="base" hangingPunct="0">
              <a:spcBef>
                <a:spcPct val="0"/>
              </a:spcBef>
              <a:spcAft>
                <a:spcPct val="0"/>
              </a:spcAft>
            </a:pPr>
            <a:r>
              <a:rPr lang="en-US" sz="2800" dirty="0">
                <a:solidFill>
                  <a:schemeClr val="tx1"/>
                </a:solidFill>
                <a:cs typeface="Times New Roman" pitchFamily="18" charset="0"/>
              </a:rPr>
              <a:t>Women and girls “see themselves”</a:t>
            </a:r>
          </a:p>
          <a:p>
            <a:pPr eaLnBrk="0" fontAlgn="base" hangingPunct="0">
              <a:spcBef>
                <a:spcPct val="0"/>
              </a:spcBef>
              <a:spcAft>
                <a:spcPct val="0"/>
              </a:spcAft>
            </a:pPr>
            <a:endParaRPr lang="en-US" sz="1000" dirty="0">
              <a:solidFill>
                <a:schemeClr val="tx1"/>
              </a:solidFill>
              <a:cs typeface="Times New Roman" pitchFamily="18" charset="0"/>
            </a:endParaRPr>
          </a:p>
          <a:p>
            <a:pPr eaLnBrk="0" fontAlgn="base" hangingPunct="0">
              <a:spcBef>
                <a:spcPct val="0"/>
              </a:spcBef>
              <a:spcAft>
                <a:spcPct val="0"/>
              </a:spcAft>
            </a:pPr>
            <a:r>
              <a:rPr lang="en-US" sz="2800" dirty="0">
                <a:solidFill>
                  <a:schemeClr val="tx1"/>
                </a:solidFill>
                <a:cs typeface="Times New Roman" pitchFamily="18" charset="0"/>
              </a:rPr>
              <a:t>Expand capacity</a:t>
            </a:r>
          </a:p>
          <a:p>
            <a:pPr eaLnBrk="0" fontAlgn="base" hangingPunct="0">
              <a:spcBef>
                <a:spcPct val="0"/>
              </a:spcBef>
              <a:spcAft>
                <a:spcPct val="0"/>
              </a:spcAft>
            </a:pPr>
            <a:endParaRPr lang="en-US" sz="1000" dirty="0">
              <a:solidFill>
                <a:schemeClr val="tx1"/>
              </a:solidFill>
              <a:cs typeface="Times New Roman" pitchFamily="18" charset="0"/>
            </a:endParaRPr>
          </a:p>
          <a:p>
            <a:pPr eaLnBrk="0" fontAlgn="base" hangingPunct="0">
              <a:spcBef>
                <a:spcPct val="0"/>
              </a:spcBef>
              <a:spcAft>
                <a:spcPct val="0"/>
              </a:spcAft>
            </a:pPr>
            <a:r>
              <a:rPr lang="en-US" sz="2800" dirty="0">
                <a:solidFill>
                  <a:schemeClr val="tx1"/>
                </a:solidFill>
                <a:cs typeface="Times New Roman" pitchFamily="18" charset="0"/>
              </a:rPr>
              <a:t>Increase awareness</a:t>
            </a:r>
          </a:p>
          <a:p>
            <a:pPr eaLnBrk="0" fontAlgn="base" hangingPunct="0">
              <a:spcBef>
                <a:spcPct val="0"/>
              </a:spcBef>
              <a:spcAft>
                <a:spcPct val="0"/>
              </a:spcAft>
            </a:pPr>
            <a:endParaRPr lang="en-US" sz="1000" dirty="0">
              <a:solidFill>
                <a:schemeClr val="tx1"/>
              </a:solidFill>
              <a:cs typeface="Times New Roman" pitchFamily="18" charset="0"/>
            </a:endParaRPr>
          </a:p>
          <a:p>
            <a:pPr eaLnBrk="0" fontAlgn="base" hangingPunct="0">
              <a:spcBef>
                <a:spcPct val="0"/>
              </a:spcBef>
              <a:spcAft>
                <a:spcPct val="0"/>
              </a:spcAft>
            </a:pPr>
            <a:r>
              <a:rPr lang="en-US" sz="2800" dirty="0">
                <a:solidFill>
                  <a:schemeClr val="tx1"/>
                </a:solidFill>
                <a:cs typeface="Times New Roman" pitchFamily="18" charset="0"/>
              </a:rPr>
              <a:t>Reach more women</a:t>
            </a:r>
            <a:endParaRPr lang="en-US" sz="2800" dirty="0">
              <a:solidFill>
                <a:schemeClr val="tx1"/>
              </a:solidFill>
            </a:endParaRPr>
          </a:p>
          <a:p>
            <a:pPr eaLnBrk="0" fontAlgn="base" hangingPunct="0">
              <a:spcBef>
                <a:spcPct val="0"/>
              </a:spcBef>
              <a:spcAft>
                <a:spcPct val="0"/>
              </a:spcAft>
            </a:pPr>
            <a:endParaRPr lang="en-US" sz="1000" dirty="0">
              <a:solidFill>
                <a:schemeClr val="tx1"/>
              </a:solidFill>
              <a:cs typeface="Times New Roman" pitchFamily="18" charset="0"/>
            </a:endParaRPr>
          </a:p>
          <a:p>
            <a:pPr eaLnBrk="0" fontAlgn="base" hangingPunct="0">
              <a:spcBef>
                <a:spcPct val="0"/>
              </a:spcBef>
              <a:spcAft>
                <a:spcPct val="0"/>
              </a:spcAft>
            </a:pPr>
            <a:r>
              <a:rPr lang="en-US" sz="2800" dirty="0">
                <a:solidFill>
                  <a:schemeClr val="tx1"/>
                </a:solidFill>
                <a:cs typeface="Times New Roman" pitchFamily="18" charset="0"/>
              </a:rPr>
              <a:t>Leadership Development for tradeswomen</a:t>
            </a:r>
          </a:p>
          <a:p>
            <a:pPr eaLnBrk="0" fontAlgn="base" hangingPunct="0">
              <a:spcBef>
                <a:spcPct val="0"/>
              </a:spcBef>
              <a:spcAft>
                <a:spcPct val="0"/>
              </a:spcAft>
            </a:pPr>
            <a:endParaRPr lang="en-US" sz="1000" dirty="0">
              <a:solidFill>
                <a:schemeClr val="tx1"/>
              </a:solidFill>
              <a:cs typeface="Times New Roman" pitchFamily="18" charset="0"/>
            </a:endParaRPr>
          </a:p>
          <a:p>
            <a:pPr eaLnBrk="0" fontAlgn="base" hangingPunct="0">
              <a:spcBef>
                <a:spcPct val="0"/>
              </a:spcBef>
              <a:spcAft>
                <a:spcPct val="0"/>
              </a:spcAft>
            </a:pPr>
            <a:r>
              <a:rPr lang="en-US" sz="2800" dirty="0">
                <a:solidFill>
                  <a:schemeClr val="tx1"/>
                </a:solidFill>
                <a:cs typeface="Times New Roman" pitchFamily="18" charset="0"/>
              </a:rPr>
              <a:t>Engage membership</a:t>
            </a:r>
          </a:p>
        </p:txBody>
      </p:sp>
      <p:pic>
        <p:nvPicPr>
          <p:cNvPr id="4" name="Picture 3" descr="We-Can-Do-It.jpg"/>
          <p:cNvPicPr>
            <a:picLocks noChangeAspect="1"/>
          </p:cNvPicPr>
          <p:nvPr/>
        </p:nvPicPr>
        <p:blipFill>
          <a:blip r:embed="rId2" cstate="print"/>
          <a:stretch>
            <a:fillRect/>
          </a:stretch>
        </p:blipFill>
        <p:spPr>
          <a:xfrm>
            <a:off x="7585321" y="731316"/>
            <a:ext cx="4238708" cy="5486400"/>
          </a:xfrm>
          <a:prstGeom prst="rect">
            <a:avLst/>
          </a:prstGeom>
        </p:spPr>
      </p:pic>
    </p:spTree>
    <p:extLst>
      <p:ext uri="{BB962C8B-B14F-4D97-AF65-F5344CB8AC3E}">
        <p14:creationId xmlns:p14="http://schemas.microsoft.com/office/powerpoint/2010/main" val="2713523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5" y="156608"/>
            <a:ext cx="8761413" cy="706964"/>
          </a:xfrm>
        </p:spPr>
        <p:txBody>
          <a:bodyPr>
            <a:normAutofit/>
          </a:bodyPr>
          <a:lstStyle/>
          <a:p>
            <a:r>
              <a:rPr lang="en-US" sz="4000" dirty="0"/>
              <a:t>Ambassador Program</a:t>
            </a:r>
            <a:endParaRPr lang="en-US" sz="40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3441762"/>
            <a:ext cx="4831980" cy="3200400"/>
          </a:xfrm>
          <a:prstGeom prst="rect">
            <a:avLst/>
          </a:prstGeom>
          <a:ln w="38100" cap="rnd">
            <a:solidFill>
              <a:srgbClr val="002060"/>
            </a:solidFill>
          </a:ln>
        </p:spPr>
      </p:pic>
      <p:sp>
        <p:nvSpPr>
          <p:cNvPr id="7" name="Rectangle 1028"/>
          <p:cNvSpPr txBox="1">
            <a:spLocks noChangeArrowheads="1"/>
          </p:cNvSpPr>
          <p:nvPr/>
        </p:nvSpPr>
        <p:spPr>
          <a:xfrm>
            <a:off x="516191" y="1420761"/>
            <a:ext cx="8761413" cy="4648200"/>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Calibri" panose="020F050202020403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Calibri" panose="020F050202020403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Calibri" panose="020F050202020403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Calibri" panose="020F050202020403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Calibri" panose="020F050202020403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solidFill>
                  <a:schemeClr val="tx1"/>
                </a:solidFill>
              </a:rPr>
              <a:t>Women as Role Models</a:t>
            </a:r>
          </a:p>
          <a:p>
            <a:endParaRPr lang="en-US" sz="3200" dirty="0">
              <a:solidFill>
                <a:schemeClr val="tx1"/>
              </a:solidFill>
            </a:endParaRPr>
          </a:p>
          <a:p>
            <a:r>
              <a:rPr lang="en-US" sz="3200" dirty="0">
                <a:solidFill>
                  <a:schemeClr val="tx1"/>
                </a:solidFill>
              </a:rPr>
              <a:t>Promote Registered Apprenticeship and Unions</a:t>
            </a:r>
          </a:p>
          <a:p>
            <a:pPr marL="0" indent="0">
              <a:buNone/>
            </a:pPr>
            <a:endParaRPr lang="en-US" sz="3200" dirty="0">
              <a:solidFill>
                <a:schemeClr val="tx1"/>
              </a:solidFill>
            </a:endParaRPr>
          </a:p>
          <a:p>
            <a:r>
              <a:rPr lang="en-US" sz="3200" dirty="0">
                <a:solidFill>
                  <a:schemeClr val="tx1"/>
                </a:solidFill>
              </a:rPr>
              <a:t>Support Diversity</a:t>
            </a:r>
          </a:p>
          <a:p>
            <a:pPr>
              <a:buFont typeface="Wingdings" panose="05000000000000000000" pitchFamily="2" charset="2"/>
              <a:buNone/>
            </a:pPr>
            <a:endParaRPr lang="en-US" sz="3200" dirty="0">
              <a:solidFill>
                <a:schemeClr val="tx1"/>
              </a:solidFill>
            </a:endParaRPr>
          </a:p>
          <a:p>
            <a:r>
              <a:rPr lang="en-US" sz="3200" dirty="0">
                <a:solidFill>
                  <a:schemeClr val="tx1"/>
                </a:solidFill>
              </a:rPr>
              <a:t>Share Stories &amp; Pride</a:t>
            </a:r>
          </a:p>
        </p:txBody>
      </p:sp>
    </p:spTree>
    <p:extLst>
      <p:ext uri="{BB962C8B-B14F-4D97-AF65-F5344CB8AC3E}">
        <p14:creationId xmlns:p14="http://schemas.microsoft.com/office/powerpoint/2010/main" val="31104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5" y="156608"/>
            <a:ext cx="8761413" cy="706964"/>
          </a:xfrm>
        </p:spPr>
        <p:txBody>
          <a:bodyPr/>
          <a:lstStyle/>
          <a:p>
            <a:r>
              <a:rPr lang="en-US" dirty="0"/>
              <a:t>Ambassador Program Training </a:t>
            </a:r>
            <a:endParaRPr lang="en-US" b="1" dirty="0">
              <a:effectLst>
                <a:outerShdw blurRad="38100" dist="38100" dir="2700000" algn="tl">
                  <a:srgbClr val="000000">
                    <a:alpha val="43137"/>
                  </a:srgbClr>
                </a:outerShdw>
              </a:effectLst>
            </a:endParaRPr>
          </a:p>
        </p:txBody>
      </p:sp>
      <p:sp>
        <p:nvSpPr>
          <p:cNvPr id="7" name="Rectangle 1028"/>
          <p:cNvSpPr txBox="1">
            <a:spLocks noChangeArrowheads="1"/>
          </p:cNvSpPr>
          <p:nvPr/>
        </p:nvSpPr>
        <p:spPr>
          <a:xfrm>
            <a:off x="501443" y="1391264"/>
            <a:ext cx="6735099" cy="4648200"/>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Calibri" panose="020F050202020403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Calibri" panose="020F050202020403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Calibri" panose="020F050202020403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Calibri" panose="020F050202020403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Calibri" panose="020F050202020403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1"/>
                </a:solidFill>
              </a:rPr>
              <a:t>Expectations </a:t>
            </a:r>
          </a:p>
          <a:p>
            <a:r>
              <a:rPr lang="en-US" dirty="0">
                <a:solidFill>
                  <a:schemeClr val="tx1"/>
                </a:solidFill>
              </a:rPr>
              <a:t>Goals</a:t>
            </a:r>
          </a:p>
          <a:p>
            <a:r>
              <a:rPr lang="en-US" dirty="0">
                <a:solidFill>
                  <a:schemeClr val="tx1"/>
                </a:solidFill>
              </a:rPr>
              <a:t>Benefits of Working in the Industry</a:t>
            </a:r>
          </a:p>
          <a:p>
            <a:r>
              <a:rPr lang="en-US" dirty="0">
                <a:solidFill>
                  <a:schemeClr val="tx1"/>
                </a:solidFill>
              </a:rPr>
              <a:t>Overview of Registered Apprenticeship</a:t>
            </a:r>
          </a:p>
          <a:p>
            <a:r>
              <a:rPr lang="en-US" dirty="0">
                <a:solidFill>
                  <a:schemeClr val="tx1"/>
                </a:solidFill>
              </a:rPr>
              <a:t>Application Process</a:t>
            </a:r>
          </a:p>
          <a:p>
            <a:r>
              <a:rPr lang="en-US" dirty="0">
                <a:solidFill>
                  <a:schemeClr val="tx1"/>
                </a:solidFill>
              </a:rPr>
              <a:t>Selection Criteria</a:t>
            </a:r>
          </a:p>
          <a:p>
            <a:r>
              <a:rPr lang="en-US" dirty="0">
                <a:solidFill>
                  <a:schemeClr val="tx1"/>
                </a:solidFill>
              </a:rPr>
              <a:t>Dress Code</a:t>
            </a:r>
          </a:p>
          <a:p>
            <a:r>
              <a:rPr lang="en-US" sz="2800" dirty="0">
                <a:solidFill>
                  <a:schemeClr val="tx1"/>
                </a:solidFill>
              </a:rPr>
              <a:t>Representing Industry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725" y="1686232"/>
            <a:ext cx="3841798" cy="3657600"/>
          </a:xfrm>
          <a:prstGeom prst="rect">
            <a:avLst/>
          </a:prstGeom>
        </p:spPr>
      </p:pic>
    </p:spTree>
    <p:extLst>
      <p:ext uri="{BB962C8B-B14F-4D97-AF65-F5344CB8AC3E}">
        <p14:creationId xmlns:p14="http://schemas.microsoft.com/office/powerpoint/2010/main" val="178645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Survey Question</a:t>
            </a:r>
          </a:p>
        </p:txBody>
      </p:sp>
      <p:sp>
        <p:nvSpPr>
          <p:cNvPr id="6" name="Content Placeholder 5"/>
          <p:cNvSpPr>
            <a:spLocks noGrp="1"/>
          </p:cNvSpPr>
          <p:nvPr>
            <p:ph idx="1"/>
          </p:nvPr>
        </p:nvSpPr>
        <p:spPr/>
        <p:txBody>
          <a:bodyPr>
            <a:normAutofit lnSpcReduction="10000"/>
          </a:bodyPr>
          <a:lstStyle/>
          <a:p>
            <a:pPr>
              <a:buNone/>
            </a:pPr>
            <a:r>
              <a:rPr lang="en-US" sz="3200" i="1" dirty="0">
                <a:solidFill>
                  <a:schemeClr val="tx1"/>
                </a:solidFill>
              </a:rPr>
              <a:t>What type of industry stakeholder are you?</a:t>
            </a:r>
          </a:p>
          <a:p>
            <a:endParaRPr lang="en-US" sz="1100" dirty="0">
              <a:solidFill>
                <a:schemeClr val="tx1"/>
              </a:solidFill>
            </a:endParaRPr>
          </a:p>
          <a:p>
            <a:pPr lvl="1"/>
            <a:r>
              <a:rPr lang="en-US" sz="3200" dirty="0">
                <a:solidFill>
                  <a:schemeClr val="tx1"/>
                </a:solidFill>
              </a:rPr>
              <a:t>Registered Apprenticeship Program </a:t>
            </a:r>
          </a:p>
          <a:p>
            <a:pPr lvl="1"/>
            <a:r>
              <a:rPr lang="en-US" sz="3200" dirty="0">
                <a:solidFill>
                  <a:schemeClr val="tx1"/>
                </a:solidFill>
              </a:rPr>
              <a:t>Employer</a:t>
            </a:r>
          </a:p>
          <a:p>
            <a:pPr lvl="1"/>
            <a:r>
              <a:rPr lang="en-US" sz="3200" dirty="0">
                <a:solidFill>
                  <a:schemeClr val="tx1"/>
                </a:solidFill>
              </a:rPr>
              <a:t>WIOA  / American Jobs Center</a:t>
            </a:r>
          </a:p>
          <a:p>
            <a:pPr lvl="1"/>
            <a:r>
              <a:rPr lang="en-US" sz="3200" dirty="0">
                <a:solidFill>
                  <a:schemeClr val="tx1"/>
                </a:solidFill>
              </a:rPr>
              <a:t>Community College</a:t>
            </a:r>
          </a:p>
          <a:p>
            <a:pPr lvl="1"/>
            <a:r>
              <a:rPr lang="en-US" sz="3200" dirty="0">
                <a:solidFill>
                  <a:schemeClr val="tx1"/>
                </a:solidFill>
              </a:rPr>
              <a:t>Community-based service program</a:t>
            </a:r>
          </a:p>
          <a:p>
            <a:pPr lvl="1"/>
            <a:r>
              <a:rPr lang="en-US" sz="3200" dirty="0">
                <a:solidFill>
                  <a:schemeClr val="tx1"/>
                </a:solidFill>
              </a:rPr>
              <a:t>Government</a:t>
            </a:r>
          </a:p>
          <a:p>
            <a:pPr lvl="1"/>
            <a:r>
              <a:rPr lang="en-US" sz="3200" dirty="0">
                <a:solidFill>
                  <a:schemeClr val="tx1"/>
                </a:solidFill>
              </a:rPr>
              <a:t>Other</a:t>
            </a:r>
          </a:p>
          <a:p>
            <a:pPr lvl="1"/>
            <a:endParaRPr lang="en-US" dirty="0"/>
          </a:p>
        </p:txBody>
      </p:sp>
    </p:spTree>
    <p:extLst>
      <p:ext uri="{BB962C8B-B14F-4D97-AF65-F5344CB8AC3E}">
        <p14:creationId xmlns:p14="http://schemas.microsoft.com/office/powerpoint/2010/main" val="2319813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5" y="156608"/>
            <a:ext cx="8761413" cy="706964"/>
          </a:xfrm>
        </p:spPr>
        <p:txBody>
          <a:bodyPr>
            <a:normAutofit/>
          </a:bodyPr>
          <a:lstStyle/>
          <a:p>
            <a:r>
              <a:rPr lang="en-US" sz="4000" dirty="0"/>
              <a:t>Career Fair Checklist </a:t>
            </a:r>
            <a:endParaRPr lang="en-US" sz="4000" b="1" dirty="0">
              <a:effectLst>
                <a:outerShdw blurRad="38100" dist="38100" dir="2700000" algn="tl">
                  <a:srgbClr val="000000">
                    <a:alpha val="43137"/>
                  </a:srgbClr>
                </a:outerShdw>
              </a:effectLst>
            </a:endParaRPr>
          </a:p>
        </p:txBody>
      </p:sp>
      <p:sp>
        <p:nvSpPr>
          <p:cNvPr id="4" name="Rectangle 1"/>
          <p:cNvSpPr>
            <a:spLocks noChangeArrowheads="1"/>
          </p:cNvSpPr>
          <p:nvPr/>
        </p:nvSpPr>
        <p:spPr bwMode="auto">
          <a:xfrm>
            <a:off x="412956" y="1045676"/>
            <a:ext cx="10412361"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eaLnBrk="0" fontAlgn="base" hangingPunct="0">
              <a:spcBef>
                <a:spcPct val="0"/>
              </a:spcBef>
              <a:spcAft>
                <a:spcPct val="0"/>
              </a:spcAft>
              <a:buFont typeface="Wingdings" panose="05000000000000000000" pitchFamily="2" charset="2"/>
              <a:buChar char="ü"/>
            </a:pPr>
            <a:r>
              <a:rPr lang="en-US" sz="2800" dirty="0">
                <a:latin typeface="Calibri" pitchFamily="34" charset="0"/>
                <a:cs typeface="Times New Roman" pitchFamily="18" charset="0"/>
              </a:rPr>
              <a:t>Address of Event </a:t>
            </a:r>
          </a:p>
          <a:p>
            <a:pPr marL="457200" indent="-457200" eaLnBrk="0" fontAlgn="base" hangingPunct="0">
              <a:spcBef>
                <a:spcPct val="0"/>
              </a:spcBef>
              <a:spcAft>
                <a:spcPct val="0"/>
              </a:spcAft>
              <a:buFont typeface="Wingdings" panose="05000000000000000000" pitchFamily="2" charset="2"/>
              <a:buChar char="ü"/>
            </a:pPr>
            <a:endParaRPr lang="en-US" sz="1200" dirty="0">
              <a:latin typeface="Calibri" pitchFamily="34" charset="0"/>
              <a:cs typeface="Times New Roman" pitchFamily="18" charset="0"/>
            </a:endParaRPr>
          </a:p>
          <a:p>
            <a:pPr marL="457200" indent="-457200" eaLnBrk="0" fontAlgn="base" hangingPunct="0">
              <a:spcBef>
                <a:spcPct val="0"/>
              </a:spcBef>
              <a:spcAft>
                <a:spcPct val="0"/>
              </a:spcAft>
              <a:buFont typeface="Wingdings" panose="05000000000000000000" pitchFamily="2" charset="2"/>
              <a:buChar char="ü"/>
            </a:pPr>
            <a:r>
              <a:rPr lang="en-US" sz="2800" dirty="0">
                <a:latin typeface="Calibri" pitchFamily="34" charset="0"/>
                <a:cs typeface="Times New Roman" pitchFamily="18" charset="0"/>
              </a:rPr>
              <a:t>Date &amp; Time</a:t>
            </a:r>
          </a:p>
          <a:p>
            <a:pPr marL="457200" indent="-457200" eaLnBrk="0" fontAlgn="base" hangingPunct="0">
              <a:spcBef>
                <a:spcPct val="0"/>
              </a:spcBef>
              <a:spcAft>
                <a:spcPct val="0"/>
              </a:spcAft>
              <a:buFont typeface="Wingdings" panose="05000000000000000000" pitchFamily="2" charset="2"/>
              <a:buChar char="ü"/>
            </a:pPr>
            <a:endParaRPr lang="en-US" sz="1200" dirty="0">
              <a:latin typeface="Calibri" pitchFamily="34" charset="0"/>
              <a:cs typeface="Times New Roman" pitchFamily="18" charset="0"/>
            </a:endParaRPr>
          </a:p>
          <a:p>
            <a:pPr marL="457200" indent="-457200" eaLnBrk="0" fontAlgn="base" hangingPunct="0">
              <a:spcBef>
                <a:spcPct val="0"/>
              </a:spcBef>
              <a:spcAft>
                <a:spcPct val="0"/>
              </a:spcAft>
              <a:buFont typeface="Wingdings" panose="05000000000000000000" pitchFamily="2" charset="2"/>
              <a:buChar char="ü"/>
            </a:pPr>
            <a:r>
              <a:rPr lang="en-US" sz="2800" dirty="0">
                <a:latin typeface="Calibri" pitchFamily="34" charset="0"/>
                <a:cs typeface="Times New Roman" pitchFamily="18" charset="0"/>
              </a:rPr>
              <a:t>Set-up Time at Event</a:t>
            </a:r>
          </a:p>
          <a:p>
            <a:pPr marL="457200" indent="-457200" eaLnBrk="0" fontAlgn="base" hangingPunct="0">
              <a:spcBef>
                <a:spcPct val="0"/>
              </a:spcBef>
              <a:spcAft>
                <a:spcPct val="0"/>
              </a:spcAft>
              <a:buFont typeface="Wingdings" panose="05000000000000000000" pitchFamily="2" charset="2"/>
              <a:buChar char="ü"/>
            </a:pPr>
            <a:endParaRPr lang="en-US" sz="1200" dirty="0">
              <a:latin typeface="Calibri" pitchFamily="34" charset="0"/>
              <a:cs typeface="Times New Roman" pitchFamily="18" charset="0"/>
            </a:endParaRPr>
          </a:p>
          <a:p>
            <a:pPr marL="457200" indent="-457200" eaLnBrk="0" fontAlgn="base" hangingPunct="0">
              <a:spcBef>
                <a:spcPct val="0"/>
              </a:spcBef>
              <a:spcAft>
                <a:spcPct val="0"/>
              </a:spcAft>
              <a:buFont typeface="Wingdings" panose="05000000000000000000" pitchFamily="2" charset="2"/>
              <a:buChar char="ü"/>
            </a:pPr>
            <a:r>
              <a:rPr lang="en-US" sz="2800" dirty="0">
                <a:latin typeface="Calibri" pitchFamily="34" charset="0"/>
                <a:cs typeface="Times New Roman" pitchFamily="18" charset="0"/>
              </a:rPr>
              <a:t>Materials and Hand-outs</a:t>
            </a:r>
          </a:p>
          <a:p>
            <a:pPr marL="457200" indent="-457200" eaLnBrk="0" fontAlgn="base" hangingPunct="0">
              <a:spcBef>
                <a:spcPct val="0"/>
              </a:spcBef>
              <a:spcAft>
                <a:spcPct val="0"/>
              </a:spcAft>
              <a:buFont typeface="Wingdings" panose="05000000000000000000" pitchFamily="2" charset="2"/>
              <a:buChar char="ü"/>
            </a:pPr>
            <a:endParaRPr lang="en-US" sz="1200" dirty="0">
              <a:latin typeface="Calibri" pitchFamily="34" charset="0"/>
              <a:cs typeface="Times New Roman" pitchFamily="18" charset="0"/>
            </a:endParaRPr>
          </a:p>
          <a:p>
            <a:pPr marL="457200" indent="-457200" eaLnBrk="0" fontAlgn="base" hangingPunct="0">
              <a:spcBef>
                <a:spcPct val="0"/>
              </a:spcBef>
              <a:spcAft>
                <a:spcPct val="0"/>
              </a:spcAft>
              <a:buFont typeface="Wingdings" panose="05000000000000000000" pitchFamily="2" charset="2"/>
              <a:buChar char="ü"/>
            </a:pPr>
            <a:r>
              <a:rPr lang="en-US" sz="2800" dirty="0">
                <a:latin typeface="Calibri" pitchFamily="34" charset="0"/>
                <a:cs typeface="Times New Roman" pitchFamily="18" charset="0"/>
              </a:rPr>
              <a:t>Audio/video</a:t>
            </a:r>
          </a:p>
          <a:p>
            <a:pPr marL="457200" indent="-457200" eaLnBrk="0" fontAlgn="base" hangingPunct="0">
              <a:spcBef>
                <a:spcPct val="0"/>
              </a:spcBef>
              <a:spcAft>
                <a:spcPct val="0"/>
              </a:spcAft>
              <a:buFont typeface="Wingdings" panose="05000000000000000000" pitchFamily="2" charset="2"/>
              <a:buChar char="ü"/>
            </a:pPr>
            <a:endParaRPr lang="en-US" sz="1200" dirty="0">
              <a:latin typeface="Calibri" pitchFamily="34" charset="0"/>
              <a:cs typeface="Times New Roman" pitchFamily="18" charset="0"/>
            </a:endParaRPr>
          </a:p>
          <a:p>
            <a:pPr marL="457200" indent="-457200" eaLnBrk="0" fontAlgn="base" hangingPunct="0">
              <a:spcBef>
                <a:spcPct val="0"/>
              </a:spcBef>
              <a:spcAft>
                <a:spcPct val="0"/>
              </a:spcAft>
              <a:buFont typeface="Wingdings" panose="05000000000000000000" pitchFamily="2" charset="2"/>
              <a:buChar char="ü"/>
            </a:pPr>
            <a:r>
              <a:rPr lang="en-US" sz="2800" dirty="0">
                <a:latin typeface="Calibri" pitchFamily="34" charset="0"/>
                <a:cs typeface="Times New Roman" pitchFamily="18" charset="0"/>
              </a:rPr>
              <a:t>Sign-up Sheets</a:t>
            </a:r>
          </a:p>
          <a:p>
            <a:pPr marL="457200" indent="-457200" eaLnBrk="0" fontAlgn="base" hangingPunct="0">
              <a:spcBef>
                <a:spcPct val="0"/>
              </a:spcBef>
              <a:spcAft>
                <a:spcPct val="0"/>
              </a:spcAft>
              <a:buFont typeface="Wingdings" panose="05000000000000000000" pitchFamily="2" charset="2"/>
              <a:buChar char="ü"/>
            </a:pPr>
            <a:endParaRPr lang="en-US" sz="1200" dirty="0">
              <a:latin typeface="Calibri" pitchFamily="34" charset="0"/>
              <a:cs typeface="Times New Roman" pitchFamily="18" charset="0"/>
            </a:endParaRPr>
          </a:p>
          <a:p>
            <a:pPr marL="457200" indent="-457200" eaLnBrk="0" fontAlgn="base" hangingPunct="0">
              <a:spcBef>
                <a:spcPct val="0"/>
              </a:spcBef>
              <a:spcAft>
                <a:spcPct val="0"/>
              </a:spcAft>
              <a:buFont typeface="Wingdings" panose="05000000000000000000" pitchFamily="2" charset="2"/>
              <a:buChar char="ü"/>
            </a:pPr>
            <a:r>
              <a:rPr lang="en-US" sz="2800" dirty="0">
                <a:latin typeface="Calibri" pitchFamily="34" charset="0"/>
                <a:cs typeface="Times New Roman" pitchFamily="18" charset="0"/>
              </a:rPr>
              <a:t>Important Phone Numbers</a:t>
            </a:r>
          </a:p>
          <a:p>
            <a:pPr marL="457200" indent="-457200" eaLnBrk="0" fontAlgn="base" hangingPunct="0">
              <a:spcBef>
                <a:spcPct val="0"/>
              </a:spcBef>
              <a:spcAft>
                <a:spcPct val="0"/>
              </a:spcAft>
              <a:buFont typeface="Wingdings" panose="05000000000000000000" pitchFamily="2" charset="2"/>
              <a:buChar char="ü"/>
            </a:pPr>
            <a:endParaRPr lang="en-US" sz="1200" dirty="0">
              <a:latin typeface="Calibri" pitchFamily="34" charset="0"/>
              <a:cs typeface="Times New Roman" pitchFamily="18" charset="0"/>
            </a:endParaRPr>
          </a:p>
          <a:p>
            <a:pPr marL="457200" indent="-457200" eaLnBrk="0" fontAlgn="base" hangingPunct="0">
              <a:spcBef>
                <a:spcPct val="0"/>
              </a:spcBef>
              <a:spcAft>
                <a:spcPct val="0"/>
              </a:spcAft>
              <a:buFont typeface="Wingdings" panose="05000000000000000000" pitchFamily="2" charset="2"/>
              <a:buChar char="ü"/>
            </a:pPr>
            <a:r>
              <a:rPr lang="en-US" sz="2800" dirty="0">
                <a:latin typeface="Calibri" pitchFamily="34" charset="0"/>
                <a:cs typeface="Times New Roman" pitchFamily="18" charset="0"/>
              </a:rPr>
              <a:t>Follow Up &amp; Feedback</a:t>
            </a:r>
            <a:endParaRPr lang="en-US" sz="2800" dirty="0">
              <a:latin typeface="Calibri" panose="020F0502020204030204" pitchFamily="34" charset="0"/>
              <a:cs typeface="Arial"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6518719" y="1278193"/>
            <a:ext cx="3741754" cy="4114800"/>
          </a:xfrm>
          <a:prstGeom prst="rect">
            <a:avLst/>
          </a:prstGeom>
          <a:noFill/>
          <a:ln w="9525">
            <a:noFill/>
            <a:miter lim="800000"/>
            <a:headEnd/>
            <a:tailEnd/>
          </a:ln>
        </p:spPr>
      </p:pic>
    </p:spTree>
    <p:extLst>
      <p:ext uri="{BB962C8B-B14F-4D97-AF65-F5344CB8AC3E}">
        <p14:creationId xmlns:p14="http://schemas.microsoft.com/office/powerpoint/2010/main" val="3601824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5" y="156608"/>
            <a:ext cx="8761413" cy="706964"/>
          </a:xfrm>
        </p:spPr>
        <p:txBody>
          <a:bodyPr/>
          <a:lstStyle/>
          <a:p>
            <a:r>
              <a:rPr lang="en-US" dirty="0"/>
              <a:t>Communication </a:t>
            </a:r>
            <a:endParaRPr lang="en-US" b="1" dirty="0">
              <a:effectLst>
                <a:outerShdw blurRad="38100" dist="38100" dir="2700000" algn="tl">
                  <a:srgbClr val="000000">
                    <a:alpha val="43137"/>
                  </a:srgbClr>
                </a:outerShdw>
              </a:effectLst>
            </a:endParaRPr>
          </a:p>
        </p:txBody>
      </p:sp>
      <p:pic>
        <p:nvPicPr>
          <p:cNvPr id="6" name="Picture 5" descr="phone.jpg"/>
          <p:cNvPicPr>
            <a:picLocks noChangeAspect="1"/>
          </p:cNvPicPr>
          <p:nvPr/>
        </p:nvPicPr>
        <p:blipFill>
          <a:blip r:embed="rId2" cstate="print"/>
          <a:stretch>
            <a:fillRect/>
          </a:stretch>
        </p:blipFill>
        <p:spPr>
          <a:xfrm>
            <a:off x="6941571" y="3517490"/>
            <a:ext cx="4442118" cy="2743200"/>
          </a:xfrm>
          <a:prstGeom prst="rect">
            <a:avLst/>
          </a:prstGeom>
        </p:spPr>
      </p:pic>
      <p:sp>
        <p:nvSpPr>
          <p:cNvPr id="7" name="Rectangle 1"/>
          <p:cNvSpPr>
            <a:spLocks noChangeArrowheads="1"/>
          </p:cNvSpPr>
          <p:nvPr/>
        </p:nvSpPr>
        <p:spPr bwMode="auto">
          <a:xfrm>
            <a:off x="440863" y="1464096"/>
            <a:ext cx="10630179"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Wingdings" pitchFamily="2" charset="2"/>
              <a:buChar char="Ø"/>
            </a:pPr>
            <a:r>
              <a:rPr lang="en-US" sz="3600" dirty="0">
                <a:latin typeface="Calibri" pitchFamily="34" charset="0"/>
                <a:cs typeface="Times New Roman" pitchFamily="18" charset="0"/>
              </a:rPr>
              <a:t>  </a:t>
            </a:r>
            <a:r>
              <a:rPr lang="en-US" sz="3200" dirty="0">
                <a:latin typeface="Calibri" pitchFamily="34" charset="0"/>
                <a:cs typeface="Times New Roman" pitchFamily="18" charset="0"/>
              </a:rPr>
              <a:t>Registered Apprenticeship call and request volunteer</a:t>
            </a:r>
          </a:p>
          <a:p>
            <a:pPr eaLnBrk="0" fontAlgn="base" hangingPunct="0">
              <a:spcBef>
                <a:spcPct val="0"/>
              </a:spcBef>
              <a:spcAft>
                <a:spcPct val="0"/>
              </a:spcAft>
              <a:buFont typeface="Wingdings" pitchFamily="2" charset="2"/>
              <a:buChar char="Ø"/>
            </a:pPr>
            <a:r>
              <a:rPr lang="en-US" sz="3200" dirty="0">
                <a:latin typeface="Calibri" pitchFamily="34" charset="0"/>
                <a:cs typeface="Times New Roman" pitchFamily="18" charset="0"/>
              </a:rPr>
              <a:t>  Tradeswomen confirm availability</a:t>
            </a:r>
          </a:p>
          <a:p>
            <a:pPr eaLnBrk="0" fontAlgn="base" hangingPunct="0">
              <a:spcBef>
                <a:spcPct val="0"/>
              </a:spcBef>
              <a:spcAft>
                <a:spcPct val="0"/>
              </a:spcAft>
              <a:buFont typeface="Wingdings" pitchFamily="2" charset="2"/>
              <a:buChar char="Ø"/>
            </a:pPr>
            <a:r>
              <a:rPr lang="en-US" sz="3200" dirty="0">
                <a:latin typeface="Calibri" pitchFamily="34" charset="0"/>
                <a:cs typeface="Times New Roman" pitchFamily="18" charset="0"/>
              </a:rPr>
              <a:t>  Call list if need to cancel or will be late</a:t>
            </a:r>
          </a:p>
          <a:p>
            <a:pPr eaLnBrk="0" fontAlgn="base" hangingPunct="0">
              <a:spcBef>
                <a:spcPct val="0"/>
              </a:spcBef>
              <a:spcAft>
                <a:spcPct val="0"/>
              </a:spcAft>
              <a:buFont typeface="Wingdings" pitchFamily="2" charset="2"/>
              <a:buChar char="Ø"/>
            </a:pPr>
            <a:r>
              <a:rPr lang="en-US" sz="3200" dirty="0">
                <a:latin typeface="Calibri" pitchFamily="34" charset="0"/>
                <a:cs typeface="Times New Roman" pitchFamily="18" charset="0"/>
              </a:rPr>
              <a:t>  Provide feedback to program after the event</a:t>
            </a:r>
          </a:p>
          <a:p>
            <a:pPr eaLnBrk="0" fontAlgn="base" hangingPunct="0">
              <a:spcBef>
                <a:spcPct val="0"/>
              </a:spcBef>
              <a:spcAft>
                <a:spcPct val="0"/>
              </a:spcAft>
              <a:buFont typeface="Wingdings" pitchFamily="2" charset="2"/>
              <a:buChar char="Ø"/>
            </a:pPr>
            <a:r>
              <a:rPr lang="en-US" sz="3200" dirty="0">
                <a:latin typeface="Calibri" pitchFamily="34" charset="0"/>
                <a:cs typeface="Times New Roman" pitchFamily="18" charset="0"/>
              </a:rPr>
              <a:t>  Turn in paperwork</a:t>
            </a:r>
          </a:p>
          <a:p>
            <a:pPr eaLnBrk="0" fontAlgn="base" hangingPunct="0">
              <a:spcBef>
                <a:spcPct val="0"/>
              </a:spcBef>
              <a:spcAft>
                <a:spcPct val="0"/>
              </a:spcAft>
              <a:buFont typeface="Wingdings" pitchFamily="2" charset="2"/>
              <a:buChar char="Ø"/>
            </a:pPr>
            <a:r>
              <a:rPr lang="en-US" sz="3200" dirty="0">
                <a:latin typeface="Calibri" pitchFamily="34" charset="0"/>
                <a:cs typeface="Times New Roman" pitchFamily="18" charset="0"/>
              </a:rPr>
              <a:t>  Promote your trades!</a:t>
            </a:r>
          </a:p>
          <a:p>
            <a:pPr eaLnBrk="0" fontAlgn="base" hangingPunct="0">
              <a:spcBef>
                <a:spcPct val="0"/>
              </a:spcBef>
              <a:spcAft>
                <a:spcPct val="0"/>
              </a:spcAft>
            </a:pPr>
            <a:endParaRPr lang="en-US" sz="4000" dirty="0">
              <a:latin typeface="Calibri" pitchFamily="34" charset="0"/>
              <a:cs typeface="Times New Roman" pitchFamily="18" charset="0"/>
            </a:endParaRPr>
          </a:p>
          <a:p>
            <a:pPr eaLnBrk="0" fontAlgn="base" hangingPunct="0">
              <a:spcBef>
                <a:spcPct val="0"/>
              </a:spcBef>
              <a:spcAft>
                <a:spcPct val="0"/>
              </a:spcAft>
            </a:pPr>
            <a:endParaRPr lang="en-US" sz="4000" dirty="0">
              <a:latin typeface="Calibri" pitchFamily="34" charset="0"/>
              <a:cs typeface="Times New Roman" pitchFamily="18" charset="0"/>
            </a:endParaRPr>
          </a:p>
          <a:p>
            <a:pPr eaLnBrk="0" fontAlgn="base" hangingPunct="0">
              <a:spcBef>
                <a:spcPct val="0"/>
              </a:spcBef>
              <a:spcAft>
                <a:spcPct val="0"/>
              </a:spcAft>
            </a:pPr>
            <a:endParaRPr lang="en-US" sz="4000" dirty="0">
              <a:latin typeface="Calibri" pitchFamily="34" charset="0"/>
              <a:cs typeface="Times New Roman" pitchFamily="18" charset="0"/>
            </a:endParaRPr>
          </a:p>
          <a:p>
            <a:pPr eaLnBrk="0" fontAlgn="base" hangingPunct="0">
              <a:spcBef>
                <a:spcPct val="0"/>
              </a:spcBef>
              <a:spcAft>
                <a:spcPct val="0"/>
              </a:spcAft>
            </a:pPr>
            <a:endParaRPr lang="en-US" sz="4000" dirty="0">
              <a:latin typeface="Calibri" pitchFamily="34" charset="0"/>
              <a:cs typeface="Times New Roman" pitchFamily="18" charset="0"/>
            </a:endParaRPr>
          </a:p>
          <a:p>
            <a:pPr eaLnBrk="0" fontAlgn="base" hangingPunct="0">
              <a:spcBef>
                <a:spcPct val="0"/>
              </a:spcBef>
              <a:spcAft>
                <a:spcPct val="0"/>
              </a:spcAft>
            </a:pPr>
            <a:endParaRPr lang="en-US" sz="4000" dirty="0">
              <a:latin typeface="Arial" pitchFamily="34" charset="0"/>
              <a:cs typeface="Arial" pitchFamily="34" charset="0"/>
            </a:endParaRPr>
          </a:p>
        </p:txBody>
      </p:sp>
    </p:spTree>
    <p:extLst>
      <p:ext uri="{BB962C8B-B14F-4D97-AF65-F5344CB8AC3E}">
        <p14:creationId xmlns:p14="http://schemas.microsoft.com/office/powerpoint/2010/main" val="3218433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9774" y="199103"/>
            <a:ext cx="9751141" cy="892278"/>
          </a:xfrm>
        </p:spPr>
        <p:txBody>
          <a:bodyPr>
            <a:noAutofit/>
          </a:bodyPr>
          <a:lstStyle/>
          <a:p>
            <a:r>
              <a:rPr lang="en-US" sz="4000" dirty="0"/>
              <a:t>Thank you!</a:t>
            </a:r>
          </a:p>
        </p:txBody>
      </p:sp>
      <p:sp>
        <p:nvSpPr>
          <p:cNvPr id="8" name="Content Placeholder 7"/>
          <p:cNvSpPr>
            <a:spLocks noGrp="1"/>
          </p:cNvSpPr>
          <p:nvPr>
            <p:ph idx="1"/>
          </p:nvPr>
        </p:nvSpPr>
        <p:spPr>
          <a:xfrm>
            <a:off x="442451" y="1300317"/>
            <a:ext cx="10117393" cy="4576637"/>
          </a:xfrm>
          <a:prstGeom prst="rect">
            <a:avLst/>
          </a:prstGeom>
        </p:spPr>
        <p:txBody>
          <a:bodyPr wrap="square">
            <a:spAutoFit/>
          </a:bodyPr>
          <a:lstStyle/>
          <a:p>
            <a:pPr>
              <a:lnSpc>
                <a:spcPct val="80000"/>
              </a:lnSpc>
              <a:buNone/>
              <a:defRPr/>
            </a:pPr>
            <a:r>
              <a:rPr lang="en-US" sz="3200" dirty="0">
                <a:solidFill>
                  <a:schemeClr val="tx1"/>
                </a:solidFill>
              </a:rPr>
              <a:t>Linda Hannah, Technical Opportunities Director</a:t>
            </a:r>
          </a:p>
          <a:p>
            <a:pPr>
              <a:lnSpc>
                <a:spcPct val="80000"/>
              </a:lnSpc>
              <a:buNone/>
              <a:defRPr/>
            </a:pPr>
            <a:r>
              <a:rPr lang="en-US" sz="3200" dirty="0">
                <a:solidFill>
                  <a:schemeClr val="tx1"/>
                </a:solidFill>
              </a:rPr>
              <a:t>Chicago Women in Trades</a:t>
            </a:r>
          </a:p>
          <a:p>
            <a:pPr>
              <a:lnSpc>
                <a:spcPct val="80000"/>
              </a:lnSpc>
              <a:buNone/>
              <a:defRPr/>
            </a:pPr>
            <a:r>
              <a:rPr lang="en-US" sz="3200" dirty="0">
                <a:hlinkClick r:id="rId3"/>
              </a:rPr>
              <a:t>lhannah@cwit2.org</a:t>
            </a:r>
            <a:endParaRPr lang="en-US" sz="3200" dirty="0"/>
          </a:p>
          <a:p>
            <a:pPr>
              <a:lnSpc>
                <a:spcPct val="80000"/>
              </a:lnSpc>
              <a:buNone/>
              <a:defRPr/>
            </a:pPr>
            <a:r>
              <a:rPr lang="en-US" sz="3200" dirty="0">
                <a:solidFill>
                  <a:schemeClr val="tx1"/>
                </a:solidFill>
              </a:rPr>
              <a:t>312.942.1444</a:t>
            </a:r>
          </a:p>
          <a:p>
            <a:pPr>
              <a:lnSpc>
                <a:spcPct val="80000"/>
              </a:lnSpc>
              <a:buNone/>
              <a:defRPr/>
            </a:pPr>
            <a:endParaRPr lang="en-US" sz="3200" dirty="0"/>
          </a:p>
          <a:p>
            <a:pPr>
              <a:lnSpc>
                <a:spcPct val="80000"/>
              </a:lnSpc>
              <a:buNone/>
              <a:defRPr/>
            </a:pPr>
            <a:endParaRPr lang="en-US" sz="3200" dirty="0"/>
          </a:p>
          <a:p>
            <a:pPr algn="ctr">
              <a:lnSpc>
                <a:spcPct val="80000"/>
              </a:lnSpc>
              <a:buNone/>
              <a:defRPr/>
            </a:pPr>
            <a:r>
              <a:rPr lang="en-US" sz="3200" dirty="0">
                <a:hlinkClick r:id="rId4"/>
              </a:rPr>
              <a:t>www.womensequitycenter.org</a:t>
            </a:r>
          </a:p>
          <a:p>
            <a:pPr>
              <a:lnSpc>
                <a:spcPct val="80000"/>
              </a:lnSpc>
              <a:buNone/>
              <a:defRPr/>
            </a:pPr>
            <a:endParaRPr lang="en-US" sz="2800" dirty="0"/>
          </a:p>
          <a:p>
            <a:pPr>
              <a:lnSpc>
                <a:spcPct val="80000"/>
              </a:lnSpc>
              <a:buNone/>
              <a:defRPr/>
            </a:pPr>
            <a:endParaRPr lang="en-US" sz="2800" dirty="0"/>
          </a:p>
          <a:p>
            <a:pPr>
              <a:lnSpc>
                <a:spcPct val="80000"/>
              </a:lnSpc>
              <a:defRPr/>
            </a:pPr>
            <a:endParaRPr lang="en-US" sz="2800" dirty="0"/>
          </a:p>
        </p:txBody>
      </p:sp>
    </p:spTree>
    <p:extLst>
      <p:ext uri="{BB962C8B-B14F-4D97-AF65-F5344CB8AC3E}">
        <p14:creationId xmlns:p14="http://schemas.microsoft.com/office/powerpoint/2010/main" val="1649540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Questions?</a:t>
            </a:r>
          </a:p>
        </p:txBody>
      </p:sp>
      <p:pic>
        <p:nvPicPr>
          <p:cNvPr id="5" name="Content Placeholder 4" descr="QandA.jpg"/>
          <p:cNvPicPr>
            <a:picLocks noGrp="1" noChangeAspect="1"/>
          </p:cNvPicPr>
          <p:nvPr>
            <p:ph idx="1"/>
          </p:nvPr>
        </p:nvPicPr>
        <p:blipFill>
          <a:blip r:embed="rId3" cstate="print"/>
          <a:stretch>
            <a:fillRect/>
          </a:stretch>
        </p:blipFill>
        <p:spPr>
          <a:xfrm>
            <a:off x="3974690" y="1344562"/>
            <a:ext cx="4114800" cy="4114800"/>
          </a:xfrm>
        </p:spPr>
      </p:pic>
    </p:spTree>
    <p:extLst>
      <p:ext uri="{BB962C8B-B14F-4D97-AF65-F5344CB8AC3E}">
        <p14:creationId xmlns:p14="http://schemas.microsoft.com/office/powerpoint/2010/main" val="2729684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0387" y="158495"/>
            <a:ext cx="9211733" cy="774492"/>
          </a:xfrm>
        </p:spPr>
        <p:txBody>
          <a:bodyPr>
            <a:normAutofit/>
          </a:bodyPr>
          <a:lstStyle/>
          <a:p>
            <a:r>
              <a:rPr lang="en-US" sz="4000" dirty="0"/>
              <a:t>Survey Questions</a:t>
            </a:r>
          </a:p>
        </p:txBody>
      </p:sp>
      <p:sp>
        <p:nvSpPr>
          <p:cNvPr id="6" name="Content Placeholder 5"/>
          <p:cNvSpPr>
            <a:spLocks noGrp="1"/>
          </p:cNvSpPr>
          <p:nvPr>
            <p:ph idx="1"/>
          </p:nvPr>
        </p:nvSpPr>
        <p:spPr>
          <a:xfrm>
            <a:off x="786581" y="1348593"/>
            <a:ext cx="9144000" cy="4525963"/>
          </a:xfrm>
        </p:spPr>
        <p:txBody>
          <a:bodyPr>
            <a:normAutofit/>
          </a:bodyPr>
          <a:lstStyle/>
          <a:p>
            <a:pPr lvl="1">
              <a:buNone/>
            </a:pPr>
            <a:r>
              <a:rPr lang="en-US" sz="3200" i="1" dirty="0">
                <a:solidFill>
                  <a:schemeClr val="tx1"/>
                </a:solidFill>
              </a:rPr>
              <a:t>What other topics would you like to see presented?</a:t>
            </a:r>
          </a:p>
          <a:p>
            <a:pPr lvl="1">
              <a:buNone/>
            </a:pPr>
            <a:endParaRPr lang="en-US" sz="1200" i="1" dirty="0">
              <a:solidFill>
                <a:schemeClr val="tx1"/>
              </a:solidFill>
            </a:endParaRPr>
          </a:p>
          <a:p>
            <a:pPr lvl="1">
              <a:buFont typeface="Wingdings" panose="05000000000000000000" pitchFamily="2" charset="2"/>
              <a:buChar char="§"/>
            </a:pPr>
            <a:r>
              <a:rPr lang="en-US" sz="3200" dirty="0">
                <a:solidFill>
                  <a:schemeClr val="tx1"/>
                </a:solidFill>
              </a:rPr>
              <a:t>Mentoring </a:t>
            </a:r>
          </a:p>
          <a:p>
            <a:pPr lvl="1">
              <a:buFont typeface="Wingdings" panose="05000000000000000000" pitchFamily="2" charset="2"/>
              <a:buChar char="§"/>
            </a:pPr>
            <a:r>
              <a:rPr lang="en-US" sz="3200" dirty="0">
                <a:solidFill>
                  <a:schemeClr val="tx1"/>
                </a:solidFill>
              </a:rPr>
              <a:t>Tradeswomen Committees</a:t>
            </a:r>
          </a:p>
          <a:p>
            <a:pPr lvl="1"/>
            <a:r>
              <a:rPr lang="en-US" sz="3200" dirty="0">
                <a:solidFill>
                  <a:schemeClr val="tx1"/>
                </a:solidFill>
              </a:rPr>
              <a:t>Pre-apprenticeship Training </a:t>
            </a:r>
          </a:p>
          <a:p>
            <a:pPr lvl="1"/>
            <a:r>
              <a:rPr lang="en-US" sz="3200" dirty="0">
                <a:solidFill>
                  <a:schemeClr val="tx1"/>
                </a:solidFill>
              </a:rPr>
              <a:t>Gender Inclusive Curriculum</a:t>
            </a:r>
          </a:p>
          <a:p>
            <a:pPr lvl="1"/>
            <a:r>
              <a:rPr lang="en-US" sz="3200" dirty="0">
                <a:solidFill>
                  <a:schemeClr val="tx1"/>
                </a:solidFill>
              </a:rPr>
              <a:t>Sexual Harassment Prevention </a:t>
            </a:r>
          </a:p>
          <a:p>
            <a:pPr lvl="1"/>
            <a:r>
              <a:rPr lang="en-US" sz="3200" dirty="0">
                <a:solidFill>
                  <a:schemeClr val="tx1"/>
                </a:solidFill>
              </a:rPr>
              <a:t>EEO Compliance Resources </a:t>
            </a:r>
          </a:p>
          <a:p>
            <a:pPr lvl="1">
              <a:buNone/>
            </a:pPr>
            <a:endParaRPr lang="en-US" sz="3200" dirty="0"/>
          </a:p>
        </p:txBody>
      </p:sp>
    </p:spTree>
    <p:extLst>
      <p:ext uri="{BB962C8B-B14F-4D97-AF65-F5344CB8AC3E}">
        <p14:creationId xmlns:p14="http://schemas.microsoft.com/office/powerpoint/2010/main" val="983153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For More Resources:</a:t>
            </a:r>
          </a:p>
        </p:txBody>
      </p:sp>
      <p:sp>
        <p:nvSpPr>
          <p:cNvPr id="6" name="Content Placeholder 5"/>
          <p:cNvSpPr>
            <a:spLocks noGrp="1"/>
          </p:cNvSpPr>
          <p:nvPr>
            <p:ph idx="1"/>
          </p:nvPr>
        </p:nvSpPr>
        <p:spPr>
          <a:xfrm>
            <a:off x="1905000" y="1905001"/>
            <a:ext cx="8229600" cy="4525963"/>
          </a:xfrm>
        </p:spPr>
        <p:txBody>
          <a:bodyPr/>
          <a:lstStyle/>
          <a:p>
            <a:pPr>
              <a:buNone/>
            </a:pPr>
            <a:r>
              <a:rPr lang="en-US" sz="3600" dirty="0"/>
              <a:t>	</a:t>
            </a:r>
            <a:endParaRPr lang="en-US" dirty="0"/>
          </a:p>
        </p:txBody>
      </p:sp>
      <p:sp>
        <p:nvSpPr>
          <p:cNvPr id="2" name="Rectangle 1"/>
          <p:cNvSpPr/>
          <p:nvPr/>
        </p:nvSpPr>
        <p:spPr>
          <a:xfrm>
            <a:off x="280219" y="1493174"/>
            <a:ext cx="10663084" cy="3539430"/>
          </a:xfrm>
          <a:prstGeom prst="rect">
            <a:avLst/>
          </a:prstGeom>
        </p:spPr>
        <p:txBody>
          <a:bodyPr wrap="square">
            <a:spAutoFit/>
          </a:bodyPr>
          <a:lstStyle/>
          <a:p>
            <a:pPr>
              <a:buNone/>
            </a:pPr>
            <a:r>
              <a:rPr lang="en-US" sz="3200" i="1" dirty="0">
                <a:latin typeface="Calibri" panose="020F0502020204030204" pitchFamily="34" charset="0"/>
              </a:rPr>
              <a:t>For more resources on advancing women in apprenticeship, please visit the U.S. Department of Labor’s Apprenticeship USA website:</a:t>
            </a:r>
          </a:p>
          <a:p>
            <a:pPr>
              <a:buNone/>
            </a:pPr>
            <a:endParaRPr lang="en-US" sz="3200" i="1" dirty="0">
              <a:latin typeface="Calibri" panose="020F0502020204030204" pitchFamily="34" charset="0"/>
            </a:endParaRPr>
          </a:p>
          <a:p>
            <a:pPr algn="ctr">
              <a:buNone/>
            </a:pPr>
            <a:r>
              <a:rPr lang="en-US" sz="3200" dirty="0">
                <a:latin typeface="Calibri" panose="020F0502020204030204" pitchFamily="34" charset="0"/>
                <a:hlinkClick r:id="rId3"/>
              </a:rPr>
              <a:t>https://apprenticeshipusa.workforcegps.org/resources/2017/03/13/10/10/Expanding-Apprenticeship-for-Women</a:t>
            </a:r>
            <a:endParaRPr lang="en-US" sz="3200" dirty="0">
              <a:latin typeface="Calibri" panose="020F0502020204030204" pitchFamily="34" charset="0"/>
            </a:endParaRPr>
          </a:p>
          <a:p>
            <a:pPr>
              <a:buNone/>
            </a:pPr>
            <a:endParaRPr lang="en-US" sz="3200" dirty="0">
              <a:latin typeface="Calibri" panose="020F0502020204030204" pitchFamily="34" charset="0"/>
            </a:endParaRPr>
          </a:p>
        </p:txBody>
      </p:sp>
    </p:spTree>
    <p:extLst>
      <p:ext uri="{BB962C8B-B14F-4D97-AF65-F5344CB8AC3E}">
        <p14:creationId xmlns:p14="http://schemas.microsoft.com/office/powerpoint/2010/main" val="3096381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For More Information:</a:t>
            </a:r>
          </a:p>
        </p:txBody>
      </p:sp>
      <p:sp>
        <p:nvSpPr>
          <p:cNvPr id="6" name="Content Placeholder 5"/>
          <p:cNvSpPr>
            <a:spLocks noGrp="1"/>
          </p:cNvSpPr>
          <p:nvPr>
            <p:ph idx="1"/>
          </p:nvPr>
        </p:nvSpPr>
        <p:spPr>
          <a:xfrm>
            <a:off x="1905000" y="1905001"/>
            <a:ext cx="8229600" cy="4525963"/>
          </a:xfrm>
        </p:spPr>
        <p:txBody>
          <a:bodyPr/>
          <a:lstStyle/>
          <a:p>
            <a:pPr>
              <a:buNone/>
            </a:pPr>
            <a:r>
              <a:rPr lang="en-US" sz="3600" dirty="0"/>
              <a:t>	</a:t>
            </a:r>
            <a:endParaRPr lang="en-US" dirty="0"/>
          </a:p>
        </p:txBody>
      </p:sp>
      <p:sp>
        <p:nvSpPr>
          <p:cNvPr id="2" name="Rectangle 1"/>
          <p:cNvSpPr/>
          <p:nvPr/>
        </p:nvSpPr>
        <p:spPr>
          <a:xfrm>
            <a:off x="609599" y="1493174"/>
            <a:ext cx="9861755" cy="4031873"/>
          </a:xfrm>
          <a:prstGeom prst="rect">
            <a:avLst/>
          </a:prstGeom>
        </p:spPr>
        <p:txBody>
          <a:bodyPr wrap="square">
            <a:spAutoFit/>
          </a:bodyPr>
          <a:lstStyle/>
          <a:p>
            <a:pPr>
              <a:buNone/>
            </a:pPr>
            <a:r>
              <a:rPr lang="en-US" sz="3200" i="1" dirty="0">
                <a:latin typeface="Calibri" panose="020F0502020204030204" pitchFamily="34" charset="0"/>
              </a:rPr>
              <a:t>For more information on the WANTO grant, </a:t>
            </a:r>
          </a:p>
          <a:p>
            <a:pPr>
              <a:buNone/>
            </a:pPr>
            <a:r>
              <a:rPr lang="en-US" sz="3200" i="1" dirty="0">
                <a:latin typeface="Calibri" panose="020F0502020204030204" pitchFamily="34" charset="0"/>
              </a:rPr>
              <a:t>please contact the U.S. Department of Labor:</a:t>
            </a:r>
          </a:p>
          <a:p>
            <a:pPr>
              <a:buNone/>
            </a:pPr>
            <a:endParaRPr lang="en-US" sz="3200" dirty="0">
              <a:latin typeface="Calibri" panose="020F0502020204030204" pitchFamily="34" charset="0"/>
            </a:endParaRPr>
          </a:p>
          <a:p>
            <a:pPr>
              <a:buNone/>
            </a:pPr>
            <a:r>
              <a:rPr lang="en-US" sz="3200" dirty="0">
                <a:latin typeface="Calibri" panose="020F0502020204030204" pitchFamily="34" charset="0"/>
              </a:rPr>
              <a:t>Felecia Hart, Project Officer</a:t>
            </a:r>
          </a:p>
          <a:p>
            <a:pPr>
              <a:buNone/>
            </a:pPr>
            <a:r>
              <a:rPr lang="en-US" sz="3200" dirty="0">
                <a:latin typeface="Calibri" panose="020F0502020204030204" pitchFamily="34" charset="0"/>
              </a:rPr>
              <a:t>U.S. Department of Labor</a:t>
            </a:r>
          </a:p>
          <a:p>
            <a:pPr>
              <a:buNone/>
            </a:pPr>
            <a:r>
              <a:rPr lang="en-US" sz="3200" dirty="0">
                <a:latin typeface="Calibri" panose="020F0502020204030204" pitchFamily="34" charset="0"/>
              </a:rPr>
              <a:t>Employment &amp; Training Administration</a:t>
            </a:r>
          </a:p>
          <a:p>
            <a:pPr>
              <a:buNone/>
            </a:pPr>
            <a:r>
              <a:rPr lang="en-US" sz="3200" dirty="0">
                <a:latin typeface="Calibri" panose="020F0502020204030204" pitchFamily="34" charset="0"/>
              </a:rPr>
              <a:t>202-693-3792 </a:t>
            </a:r>
          </a:p>
          <a:p>
            <a:pPr>
              <a:buNone/>
            </a:pPr>
            <a:r>
              <a:rPr lang="en-US" sz="3200" dirty="0">
                <a:latin typeface="Calibri" panose="020F0502020204030204" pitchFamily="34" charset="0"/>
                <a:hlinkClick r:id="rId3"/>
              </a:rPr>
              <a:t>Hart.Felecia@dol.gov</a:t>
            </a:r>
            <a:endParaRPr lang="en-US" sz="3200" dirty="0">
              <a:latin typeface="Calibri" panose="020F0502020204030204" pitchFamily="34" charset="0"/>
            </a:endParaRPr>
          </a:p>
        </p:txBody>
      </p:sp>
    </p:spTree>
    <p:extLst>
      <p:ext uri="{BB962C8B-B14F-4D97-AF65-F5344CB8AC3E}">
        <p14:creationId xmlns:p14="http://schemas.microsoft.com/office/powerpoint/2010/main" val="356747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1481328"/>
            <a:ext cx="8915400" cy="4614672"/>
          </a:xfrm>
        </p:spPr>
        <p:txBody>
          <a:bodyPr>
            <a:normAutofit/>
          </a:bodyPr>
          <a:lstStyle/>
          <a:p>
            <a:pPr>
              <a:buNone/>
            </a:pPr>
            <a:r>
              <a:rPr lang="en-US" sz="2800" dirty="0"/>
              <a:t>	</a:t>
            </a:r>
          </a:p>
        </p:txBody>
      </p:sp>
      <p:sp>
        <p:nvSpPr>
          <p:cNvPr id="4" name="Title 3"/>
          <p:cNvSpPr>
            <a:spLocks noGrp="1"/>
          </p:cNvSpPr>
          <p:nvPr>
            <p:ph type="title"/>
          </p:nvPr>
        </p:nvSpPr>
        <p:spPr>
          <a:xfrm>
            <a:off x="0" y="84374"/>
            <a:ext cx="10668000" cy="1143000"/>
          </a:xfrm>
        </p:spPr>
        <p:txBody>
          <a:bodyPr>
            <a:normAutofit/>
          </a:bodyPr>
          <a:lstStyle/>
          <a:p>
            <a:r>
              <a:rPr lang="en-US" sz="4000" dirty="0"/>
              <a:t>WANTO Regional Technical Assistance Centers</a:t>
            </a:r>
          </a:p>
        </p:txBody>
      </p:sp>
      <p:grpSp>
        <p:nvGrpSpPr>
          <p:cNvPr id="5" name="Group 4"/>
          <p:cNvGrpSpPr/>
          <p:nvPr/>
        </p:nvGrpSpPr>
        <p:grpSpPr>
          <a:xfrm>
            <a:off x="1553498" y="1043116"/>
            <a:ext cx="8855031" cy="4775885"/>
            <a:chOff x="363981" y="1425387"/>
            <a:chExt cx="8855031" cy="4775885"/>
          </a:xfrm>
        </p:grpSpPr>
        <p:grpSp>
          <p:nvGrpSpPr>
            <p:cNvPr id="6" name="Group 16"/>
            <p:cNvGrpSpPr/>
            <p:nvPr/>
          </p:nvGrpSpPr>
          <p:grpSpPr>
            <a:xfrm>
              <a:off x="423442" y="1425387"/>
              <a:ext cx="8297116" cy="4741209"/>
              <a:chOff x="423442" y="1425387"/>
              <a:chExt cx="8297116" cy="4741209"/>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42" y="1425387"/>
                <a:ext cx="8297116" cy="4741209"/>
              </a:xfrm>
              <a:prstGeom prst="rect">
                <a:avLst/>
              </a:prstGeom>
            </p:spPr>
          </p:pic>
          <p:grpSp>
            <p:nvGrpSpPr>
              <p:cNvPr id="11" name="Group 15"/>
              <p:cNvGrpSpPr/>
              <p:nvPr/>
            </p:nvGrpSpPr>
            <p:grpSpPr>
              <a:xfrm>
                <a:off x="676836" y="1963271"/>
                <a:ext cx="7255739" cy="1992071"/>
                <a:chOff x="676836" y="1963271"/>
                <a:chExt cx="7255739" cy="1992071"/>
              </a:xfrm>
            </p:grpSpPr>
            <p:sp>
              <p:nvSpPr>
                <p:cNvPr id="12" name="5-Point Star 8"/>
                <p:cNvSpPr/>
                <p:nvPr/>
              </p:nvSpPr>
              <p:spPr>
                <a:xfrm>
                  <a:off x="712694" y="1963271"/>
                  <a:ext cx="242047" cy="228600"/>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676836" y="2316707"/>
                  <a:ext cx="242047" cy="228600"/>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747363" y="3726742"/>
                  <a:ext cx="242047" cy="228600"/>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14"/>
                <p:cNvSpPr/>
                <p:nvPr/>
              </p:nvSpPr>
              <p:spPr>
                <a:xfrm>
                  <a:off x="5625352" y="2968889"/>
                  <a:ext cx="242047" cy="228600"/>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p:cNvSpPr/>
                <p:nvPr/>
              </p:nvSpPr>
              <p:spPr>
                <a:xfrm>
                  <a:off x="6347013" y="3158451"/>
                  <a:ext cx="242047" cy="228600"/>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16"/>
                <p:cNvSpPr/>
                <p:nvPr/>
              </p:nvSpPr>
              <p:spPr>
                <a:xfrm>
                  <a:off x="7690528" y="3259304"/>
                  <a:ext cx="242047" cy="228600"/>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 name="TextBox 6"/>
            <p:cNvSpPr txBox="1"/>
            <p:nvPr/>
          </p:nvSpPr>
          <p:spPr>
            <a:xfrm>
              <a:off x="363981" y="5000943"/>
              <a:ext cx="7106911" cy="1200329"/>
            </a:xfrm>
            <a:prstGeom prst="rect">
              <a:avLst/>
            </a:prstGeom>
            <a:noFill/>
          </p:spPr>
          <p:txBody>
            <a:bodyPr wrap="square" rtlCol="0">
              <a:spAutoFit/>
            </a:bodyPr>
            <a:lstStyle/>
            <a:p>
              <a:r>
                <a:rPr lang="en-US" b="1" dirty="0">
                  <a:latin typeface="Calibri" panose="020F0502020204030204" pitchFamily="34" charset="0"/>
                </a:rPr>
                <a:t>Western WANTO Consortium</a:t>
              </a:r>
            </a:p>
            <a:p>
              <a:r>
                <a:rPr lang="en-US" dirty="0">
                  <a:latin typeface="Calibri" panose="020F0502020204030204" pitchFamily="34" charset="0"/>
                </a:rPr>
                <a:t>Oregon Tradeswomen, Inc.</a:t>
              </a:r>
            </a:p>
            <a:p>
              <a:r>
                <a:rPr lang="en-US" dirty="0">
                  <a:latin typeface="Calibri" panose="020F0502020204030204" pitchFamily="34" charset="0"/>
                </a:rPr>
                <a:t>Tradeswomen, Inc. (CA)</a:t>
              </a:r>
            </a:p>
            <a:p>
              <a:r>
                <a:rPr lang="en-US" dirty="0">
                  <a:latin typeface="Calibri" panose="020F0502020204030204" pitchFamily="34" charset="0"/>
                </a:rPr>
                <a:t>Apprenticeship and Nontraditional Employment for Women (ANEW – WA)</a:t>
              </a:r>
            </a:p>
          </p:txBody>
        </p:sp>
        <p:sp>
          <p:nvSpPr>
            <p:cNvPr id="8" name="TextBox 7"/>
            <p:cNvSpPr txBox="1"/>
            <p:nvPr/>
          </p:nvSpPr>
          <p:spPr>
            <a:xfrm>
              <a:off x="3598139" y="2528535"/>
              <a:ext cx="2689413" cy="369332"/>
            </a:xfrm>
            <a:prstGeom prst="rect">
              <a:avLst/>
            </a:prstGeom>
            <a:noFill/>
          </p:spPr>
          <p:txBody>
            <a:bodyPr wrap="square" rtlCol="0">
              <a:spAutoFit/>
            </a:bodyPr>
            <a:lstStyle/>
            <a:p>
              <a:r>
                <a:rPr lang="en-US" b="1" dirty="0">
                  <a:latin typeface="Calibri" panose="020F0502020204030204" pitchFamily="34" charset="0"/>
                </a:rPr>
                <a:t>Chicago Women in Trades</a:t>
              </a:r>
            </a:p>
          </p:txBody>
        </p:sp>
        <p:sp>
          <p:nvSpPr>
            <p:cNvPr id="9" name="TextBox 8"/>
            <p:cNvSpPr txBox="1"/>
            <p:nvPr/>
          </p:nvSpPr>
          <p:spPr>
            <a:xfrm>
              <a:off x="6529599" y="1481793"/>
              <a:ext cx="2689413" cy="923330"/>
            </a:xfrm>
            <a:prstGeom prst="rect">
              <a:avLst/>
            </a:prstGeom>
            <a:noFill/>
          </p:spPr>
          <p:txBody>
            <a:bodyPr wrap="square" rtlCol="0">
              <a:spAutoFit/>
            </a:bodyPr>
            <a:lstStyle/>
            <a:p>
              <a:r>
                <a:rPr lang="en-US" b="1" dirty="0">
                  <a:latin typeface="Calibri" panose="020F0502020204030204" pitchFamily="34" charset="0"/>
                </a:rPr>
                <a:t>Nontraditional Employment for Women (NEW NYC</a:t>
              </a:r>
              <a:r>
                <a:rPr lang="en-US" b="1" dirty="0"/>
                <a:t>)</a:t>
              </a:r>
            </a:p>
          </p:txBody>
        </p:sp>
      </p:grpSp>
    </p:spTree>
    <p:extLst>
      <p:ext uri="{BB962C8B-B14F-4D97-AF65-F5344CB8AC3E}">
        <p14:creationId xmlns:p14="http://schemas.microsoft.com/office/powerpoint/2010/main" val="337131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3432" y="522455"/>
            <a:ext cx="6449483" cy="533400"/>
          </a:xfrm>
        </p:spPr>
        <p:txBody>
          <a:bodyPr/>
          <a:lstStyle/>
          <a:p>
            <a:r>
              <a:rPr lang="en-US" b="1" dirty="0">
                <a:solidFill>
                  <a:srgbClr val="002060"/>
                </a:solidFill>
                <a:effectLst>
                  <a:outerShdw blurRad="38100" dist="38100" dir="2700000" algn="tl">
                    <a:srgbClr val="000000">
                      <a:alpha val="43137"/>
                    </a:srgbClr>
                  </a:outerShdw>
                </a:effectLst>
              </a:rPr>
              <a:t>Erik Antokal </a:t>
            </a:r>
          </a:p>
        </p:txBody>
      </p:sp>
      <p:sp>
        <p:nvSpPr>
          <p:cNvPr id="9" name="Text Placeholder 8"/>
          <p:cNvSpPr>
            <a:spLocks noGrp="1"/>
          </p:cNvSpPr>
          <p:nvPr>
            <p:ph type="body" sz="half" idx="2"/>
          </p:nvPr>
        </p:nvSpPr>
        <p:spPr>
          <a:xfrm>
            <a:off x="489542" y="878452"/>
            <a:ext cx="6449483" cy="354807"/>
          </a:xfrm>
        </p:spPr>
        <p:txBody>
          <a:bodyPr>
            <a:noAutofit/>
          </a:bodyPr>
          <a:lstStyle/>
          <a:p>
            <a:r>
              <a:rPr lang="en-US" sz="2000" dirty="0"/>
              <a:t>Workforce Development Officer</a:t>
            </a:r>
          </a:p>
        </p:txBody>
      </p:sp>
      <p:sp>
        <p:nvSpPr>
          <p:cNvPr id="11" name="Text Placeholder 10"/>
          <p:cNvSpPr>
            <a:spLocks noGrp="1"/>
          </p:cNvSpPr>
          <p:nvPr>
            <p:ph type="body" sz="half" idx="11"/>
          </p:nvPr>
        </p:nvSpPr>
        <p:spPr>
          <a:xfrm>
            <a:off x="489542" y="1181424"/>
            <a:ext cx="6449483" cy="749181"/>
          </a:xfrm>
        </p:spPr>
        <p:txBody>
          <a:bodyPr>
            <a:normAutofit/>
          </a:bodyPr>
          <a:lstStyle/>
          <a:p>
            <a:pPr>
              <a:spcAft>
                <a:spcPts val="0"/>
              </a:spcAft>
            </a:pPr>
            <a:r>
              <a:rPr lang="en-US" sz="2000" dirty="0">
                <a:latin typeface="Calibri" panose="020F0502020204030204" pitchFamily="34" charset="0"/>
              </a:rPr>
              <a:t>Nontraditional Employment for Women</a:t>
            </a:r>
          </a:p>
          <a:p>
            <a:pPr>
              <a:spcAft>
                <a:spcPts val="0"/>
              </a:spcAft>
            </a:pPr>
            <a:r>
              <a:rPr lang="en-US" sz="2000" dirty="0">
                <a:latin typeface="Calibri" panose="020F0502020204030204" pitchFamily="34" charset="0"/>
              </a:rPr>
              <a:t>New York, New York</a:t>
            </a:r>
          </a:p>
          <a:p>
            <a:endParaRPr lang="en-US" sz="800" dirty="0">
              <a:latin typeface="Calibri" panose="020F0502020204030204" pitchFamily="34" charset="0"/>
            </a:endParaRPr>
          </a:p>
        </p:txBody>
      </p:sp>
      <p:sp>
        <p:nvSpPr>
          <p:cNvPr id="2" name="Rectangle 1"/>
          <p:cNvSpPr/>
          <p:nvPr/>
        </p:nvSpPr>
        <p:spPr>
          <a:xfrm>
            <a:off x="623432" y="2479865"/>
            <a:ext cx="6449483" cy="1292662"/>
          </a:xfrm>
          <a:prstGeom prst="rect">
            <a:avLst/>
          </a:prstGeom>
        </p:spPr>
        <p:txBody>
          <a:bodyPr wrap="square">
            <a:spAutoFit/>
          </a:bodyPr>
          <a:lstStyle/>
          <a:p>
            <a:r>
              <a:rPr lang="en-US" sz="2000" i="1" dirty="0">
                <a:latin typeface="Calibri" panose="020F0502020204030204" pitchFamily="34" charset="0"/>
              </a:rPr>
              <a:t>Program Director </a:t>
            </a:r>
          </a:p>
          <a:p>
            <a:r>
              <a:rPr lang="en-US" sz="2000" dirty="0">
                <a:latin typeface="Calibri" panose="020F0502020204030204" pitchFamily="34" charset="0"/>
              </a:rPr>
              <a:t>Apprenticeship &amp; Nontraditional Employment for Women</a:t>
            </a:r>
          </a:p>
          <a:p>
            <a:r>
              <a:rPr lang="en-US" sz="2000" dirty="0">
                <a:latin typeface="Calibri" panose="020F0502020204030204" pitchFamily="34" charset="0"/>
              </a:rPr>
              <a:t>Seattle, Washington</a:t>
            </a:r>
          </a:p>
          <a:p>
            <a:endParaRPr lang="en-US" dirty="0"/>
          </a:p>
        </p:txBody>
      </p:sp>
      <p:sp>
        <p:nvSpPr>
          <p:cNvPr id="3" name="Rectangle 2"/>
          <p:cNvSpPr/>
          <p:nvPr/>
        </p:nvSpPr>
        <p:spPr>
          <a:xfrm>
            <a:off x="623432" y="2026286"/>
            <a:ext cx="3492429" cy="584775"/>
          </a:xfrm>
          <a:prstGeom prst="rect">
            <a:avLst/>
          </a:prstGeom>
        </p:spPr>
        <p:txBody>
          <a:bodyPr wrap="square">
            <a:spAutoFit/>
          </a:bodyPr>
          <a:lstStyle/>
          <a:p>
            <a:r>
              <a:rPr lang="en-US" sz="3200" b="1" dirty="0">
                <a:solidFill>
                  <a:srgbClr val="002060"/>
                </a:solidFill>
                <a:effectLst>
                  <a:outerShdw blurRad="38100" dist="38100" dir="2700000" algn="tl">
                    <a:srgbClr val="000000">
                      <a:alpha val="43137"/>
                    </a:srgbClr>
                  </a:outerShdw>
                </a:effectLst>
                <a:latin typeface="Franklin Gothic Book" panose="020B0503020102020204" pitchFamily="34" charset="0"/>
              </a:rPr>
              <a:t>Morgan Stonefield </a:t>
            </a:r>
          </a:p>
        </p:txBody>
      </p:sp>
      <p:sp>
        <p:nvSpPr>
          <p:cNvPr id="4" name="Rectangle 3"/>
          <p:cNvSpPr/>
          <p:nvPr/>
        </p:nvSpPr>
        <p:spPr>
          <a:xfrm>
            <a:off x="624107" y="4035071"/>
            <a:ext cx="6096000" cy="1015663"/>
          </a:xfrm>
          <a:prstGeom prst="rect">
            <a:avLst/>
          </a:prstGeom>
        </p:spPr>
        <p:txBody>
          <a:bodyPr>
            <a:spAutoFit/>
          </a:bodyPr>
          <a:lstStyle/>
          <a:p>
            <a:r>
              <a:rPr lang="en-US" sz="2000" i="1" dirty="0">
                <a:latin typeface="Calibri" panose="020F0502020204030204" pitchFamily="34" charset="0"/>
              </a:rPr>
              <a:t>Technical Opportunities Director</a:t>
            </a:r>
          </a:p>
          <a:p>
            <a:r>
              <a:rPr lang="en-US" sz="2000" dirty="0">
                <a:latin typeface="Calibri" panose="020F0502020204030204" pitchFamily="34" charset="0"/>
              </a:rPr>
              <a:t>Chicago Women in Trades</a:t>
            </a:r>
          </a:p>
          <a:p>
            <a:r>
              <a:rPr lang="en-US" sz="2000" dirty="0">
                <a:latin typeface="Calibri" panose="020F0502020204030204" pitchFamily="34" charset="0"/>
              </a:rPr>
              <a:t>Chicago, Illinois </a:t>
            </a:r>
          </a:p>
        </p:txBody>
      </p:sp>
      <p:sp>
        <p:nvSpPr>
          <p:cNvPr id="5" name="Rectangle 4"/>
          <p:cNvSpPr/>
          <p:nvPr/>
        </p:nvSpPr>
        <p:spPr>
          <a:xfrm>
            <a:off x="623432" y="3565279"/>
            <a:ext cx="3048675" cy="584775"/>
          </a:xfrm>
          <a:prstGeom prst="rect">
            <a:avLst/>
          </a:prstGeom>
        </p:spPr>
        <p:txBody>
          <a:bodyPr wrap="square">
            <a:spAutoFit/>
          </a:bodyPr>
          <a:lstStyle/>
          <a:p>
            <a:r>
              <a:rPr lang="en-US" sz="3200" b="1" dirty="0">
                <a:solidFill>
                  <a:srgbClr val="002060"/>
                </a:solidFill>
                <a:effectLst>
                  <a:outerShdw blurRad="38100" dist="38100" dir="2700000" algn="tl">
                    <a:srgbClr val="000000">
                      <a:alpha val="43137"/>
                    </a:srgbClr>
                  </a:outerShdw>
                </a:effectLst>
                <a:latin typeface="Franklin Gothic Book" panose="020B0503020102020204" pitchFamily="34" charset="0"/>
              </a:rPr>
              <a:t>Linda Hannah </a:t>
            </a:r>
          </a:p>
        </p:txBody>
      </p:sp>
    </p:spTree>
    <p:extLst>
      <p:ext uri="{BB962C8B-B14F-4D97-AF65-F5344CB8AC3E}">
        <p14:creationId xmlns:p14="http://schemas.microsoft.com/office/powerpoint/2010/main" val="99941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Strategies for Providing recruitment support and employment opportunities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1" y="2096736"/>
            <a:ext cx="10363200" cy="1590846"/>
          </a:xfrm>
        </p:spPr>
        <p:txBody>
          <a:bodyPr>
            <a:normAutofit/>
          </a:bodyPr>
          <a:lstStyle/>
          <a:p>
            <a:pPr marL="0" indent="0">
              <a:buNone/>
            </a:pPr>
            <a:r>
              <a:rPr lang="en-US" sz="3600" dirty="0"/>
              <a:t>Erik Antokal</a:t>
            </a:r>
          </a:p>
          <a:p>
            <a:pPr marL="0" indent="0">
              <a:buNone/>
            </a:pPr>
            <a:r>
              <a:rPr lang="en-US" sz="3200" i="1" dirty="0"/>
              <a:t>Nontraditional Employment for Women</a:t>
            </a:r>
          </a:p>
          <a:p>
            <a:endParaRPr lang="en-US" dirty="0">
              <a:latin typeface="Calibri" panose="020F0502020204030204" pitchFamily="34" charset="0"/>
            </a:endParaRPr>
          </a:p>
        </p:txBody>
      </p:sp>
    </p:spTree>
    <p:extLst>
      <p:ext uri="{BB962C8B-B14F-4D97-AF65-F5344CB8AC3E}">
        <p14:creationId xmlns:p14="http://schemas.microsoft.com/office/powerpoint/2010/main" val="47902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rPr>
              <a:t>NEW Welcome and history</a:t>
            </a:r>
          </a:p>
        </p:txBody>
      </p:sp>
      <p:sp>
        <p:nvSpPr>
          <p:cNvPr id="3" name="Content Placeholder 2"/>
          <p:cNvSpPr>
            <a:spLocks noGrp="1"/>
          </p:cNvSpPr>
          <p:nvPr>
            <p:ph idx="1"/>
          </p:nvPr>
        </p:nvSpPr>
        <p:spPr>
          <a:xfrm>
            <a:off x="4986866" y="1152354"/>
            <a:ext cx="6443133" cy="4654617"/>
          </a:xfrm>
        </p:spPr>
        <p:txBody>
          <a:bodyPr>
            <a:normAutofit lnSpcReduction="10000"/>
          </a:bodyPr>
          <a:lstStyle/>
          <a:p>
            <a:r>
              <a:rPr lang="en-US" dirty="0">
                <a:latin typeface="Calibri" panose="020F0502020204030204" pitchFamily="34" charset="0"/>
              </a:rPr>
              <a:t>Founded in 1978</a:t>
            </a:r>
          </a:p>
          <a:p>
            <a:pPr marL="0" indent="0">
              <a:buNone/>
            </a:pPr>
            <a:endParaRPr lang="en-US" dirty="0">
              <a:latin typeface="Calibri" panose="020F0502020204030204" pitchFamily="34" charset="0"/>
            </a:endParaRPr>
          </a:p>
          <a:p>
            <a:r>
              <a:rPr lang="en-US" dirty="0">
                <a:latin typeface="Calibri" panose="020F0502020204030204" pitchFamily="34" charset="0"/>
              </a:rPr>
              <a:t>Preparing Women for Blue-Collar Careers in the Tri-State Area</a:t>
            </a:r>
          </a:p>
          <a:p>
            <a:pPr marL="0" indent="0">
              <a:buNone/>
            </a:pPr>
            <a:endParaRPr lang="en-US" dirty="0">
              <a:latin typeface="Calibri" panose="020F0502020204030204" pitchFamily="34" charset="0"/>
            </a:endParaRPr>
          </a:p>
          <a:p>
            <a:r>
              <a:rPr lang="en-US" dirty="0">
                <a:latin typeface="Calibri" panose="020F0502020204030204" pitchFamily="34" charset="0"/>
              </a:rPr>
              <a:t>Wrap-Around Program Model</a:t>
            </a:r>
          </a:p>
          <a:p>
            <a:pPr marL="0" indent="0">
              <a:buNone/>
            </a:pPr>
            <a:endParaRPr lang="en-US" dirty="0">
              <a:latin typeface="Calibri" panose="020F0502020204030204" pitchFamily="34" charset="0"/>
            </a:endParaRPr>
          </a:p>
          <a:p>
            <a:r>
              <a:rPr lang="en-US" dirty="0">
                <a:latin typeface="Calibri" panose="020F0502020204030204" pitchFamily="34" charset="0"/>
              </a:rPr>
              <a:t>Partnership with Building &amp; Construction Trades</a:t>
            </a:r>
          </a:p>
        </p:txBody>
      </p:sp>
      <p:pic>
        <p:nvPicPr>
          <p:cNvPr id="4" name="Picture 3"/>
          <p:cNvPicPr>
            <a:picLocks noChangeAspect="1"/>
          </p:cNvPicPr>
          <p:nvPr/>
        </p:nvPicPr>
        <p:blipFill>
          <a:blip r:embed="rId2"/>
          <a:stretch>
            <a:fillRect/>
          </a:stretch>
        </p:blipFill>
        <p:spPr>
          <a:xfrm>
            <a:off x="609600" y="1424764"/>
            <a:ext cx="3733864" cy="3596140"/>
          </a:xfrm>
          <a:prstGeom prst="rect">
            <a:avLst/>
          </a:prstGeom>
        </p:spPr>
      </p:pic>
    </p:spTree>
    <p:extLst>
      <p:ext uri="{BB962C8B-B14F-4D97-AF65-F5344CB8AC3E}">
        <p14:creationId xmlns:p14="http://schemas.microsoft.com/office/powerpoint/2010/main" val="234902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6" descr="NEW Students Lifting and Carrying.JPG"/>
          <p:cNvPicPr>
            <a:picLocks noChangeAspect="1"/>
          </p:cNvPicPr>
          <p:nvPr/>
        </p:nvPicPr>
        <p:blipFill>
          <a:blip r:embed="rId2" cstate="print"/>
          <a:stretch>
            <a:fillRect/>
          </a:stretch>
        </p:blipFill>
        <p:spPr>
          <a:xfrm>
            <a:off x="608559" y="1885248"/>
            <a:ext cx="4510368" cy="3006911"/>
          </a:xfrm>
          <a:prstGeom prst="rect">
            <a:avLst/>
          </a:prstGeom>
          <a:ln>
            <a:noFill/>
          </a:ln>
          <a:effectLst>
            <a:outerShdw blurRad="292100" dist="139700" dir="2700000" algn="tl" rotWithShape="0">
              <a:srgbClr val="333333">
                <a:alpha val="65000"/>
              </a:srgbClr>
            </a:outerShdw>
          </a:effectLst>
        </p:spPr>
      </p:pic>
      <p:sp>
        <p:nvSpPr>
          <p:cNvPr id="3" name="Rounded Rectangle 2"/>
          <p:cNvSpPr/>
          <p:nvPr/>
        </p:nvSpPr>
        <p:spPr>
          <a:xfrm>
            <a:off x="5904683" y="1216485"/>
            <a:ext cx="4687117" cy="4841416"/>
          </a:xfrm>
          <a:prstGeom prst="roundRect">
            <a:avLst>
              <a:gd name="adj" fmla="val 11185"/>
            </a:avLst>
          </a:prstGeom>
          <a:solidFill>
            <a:schemeClr val="accent5">
              <a:lumMod val="20000"/>
              <a:lumOff val="80000"/>
            </a:schemeClr>
          </a:solidFill>
          <a:ln w="38100">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588" dirty="0">
              <a:solidFill>
                <a:prstClr val="white"/>
              </a:solidFill>
            </a:endParaRPr>
          </a:p>
        </p:txBody>
      </p:sp>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cs typeface="Arial" pitchFamily="34" charset="0"/>
              </a:rPr>
              <a:t>NEW Program Highlights</a:t>
            </a:r>
          </a:p>
        </p:txBody>
      </p:sp>
      <p:cxnSp>
        <p:nvCxnSpPr>
          <p:cNvPr id="4" name="Straight Connector 3"/>
          <p:cNvCxnSpPr/>
          <p:nvPr/>
        </p:nvCxnSpPr>
        <p:spPr>
          <a:xfrm>
            <a:off x="5550558" y="1170021"/>
            <a:ext cx="0" cy="5082988"/>
          </a:xfrm>
          <a:prstGeom prst="line">
            <a:avLst/>
          </a:prstGeom>
          <a:ln w="19050">
            <a:solidFill>
              <a:schemeClr val="tx2"/>
            </a:solidFill>
            <a:prstDash val="sysDot"/>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607441" y="5125327"/>
            <a:ext cx="4511486" cy="932574"/>
          </a:xfrm>
          <a:prstGeom prst="roundRect">
            <a:avLst/>
          </a:prstGeom>
          <a:ln>
            <a:solidFill>
              <a:schemeClr val="accent5"/>
            </a:solidFill>
          </a:ln>
        </p:spPr>
        <p:style>
          <a:lnRef idx="3">
            <a:schemeClr val="lt1"/>
          </a:lnRef>
          <a:fillRef idx="1">
            <a:schemeClr val="accent3"/>
          </a:fillRef>
          <a:effectRef idx="1">
            <a:schemeClr val="accent3"/>
          </a:effectRef>
          <a:fontRef idx="minor">
            <a:schemeClr val="lt1"/>
          </a:fontRef>
        </p:style>
        <p:txBody>
          <a:bodyPr lIns="80682" tIns="104887" rIns="80682" bIns="80682" rtlCol="0" anchor="ctr">
            <a:noAutofit/>
          </a:bodyPr>
          <a:lstStyle/>
          <a:p>
            <a:pPr algn="ctr">
              <a:lnSpc>
                <a:spcPct val="80000"/>
              </a:lnSpc>
            </a:pPr>
            <a:r>
              <a:rPr lang="en-US" sz="2000" b="1" dirty="0">
                <a:solidFill>
                  <a:prstClr val="white"/>
                </a:solidFill>
                <a:effectLst>
                  <a:outerShdw blurRad="38100" dist="38100" dir="2700000" algn="tl">
                    <a:srgbClr val="000000">
                      <a:alpha val="43137"/>
                    </a:srgbClr>
                  </a:outerShdw>
                </a:effectLst>
                <a:latin typeface="Calibri" panose="020F0502020204030204" pitchFamily="34" charset="0"/>
              </a:rPr>
              <a:t>NEW enrolls 400 women in core training and an additional 100 in specialized training each year</a:t>
            </a:r>
          </a:p>
        </p:txBody>
      </p:sp>
      <p:sp>
        <p:nvSpPr>
          <p:cNvPr id="59" name="TextBox 58"/>
          <p:cNvSpPr txBox="1"/>
          <p:nvPr/>
        </p:nvSpPr>
        <p:spPr>
          <a:xfrm>
            <a:off x="6194613" y="2049250"/>
            <a:ext cx="4134971" cy="2550763"/>
          </a:xfrm>
          <a:prstGeom prst="rect">
            <a:avLst/>
          </a:prstGeom>
          <a:noFill/>
        </p:spPr>
        <p:txBody>
          <a:bodyPr wrap="square" lIns="0" tIns="0" rIns="0" bIns="0" rtlCol="0">
            <a:spAutoFit/>
          </a:bodyPr>
          <a:lstStyle/>
          <a:p>
            <a:pPr marL="156891" indent="-156891">
              <a:spcAft>
                <a:spcPts val="2118"/>
              </a:spcAft>
              <a:buFont typeface="Arial" pitchFamily="34" charset="0"/>
              <a:buChar char="•"/>
            </a:pPr>
            <a:r>
              <a:rPr lang="en-US" sz="2118" b="1" dirty="0">
                <a:solidFill>
                  <a:srgbClr val="009EE2"/>
                </a:solidFill>
                <a:effectLst>
                  <a:outerShdw blurRad="38100" dist="12700" dir="2700000" algn="tl">
                    <a:srgbClr val="000000">
                      <a:alpha val="43137"/>
                    </a:srgbClr>
                  </a:outerShdw>
                </a:effectLst>
                <a:latin typeface="Calibri" panose="020F0502020204030204" pitchFamily="34" charset="0"/>
              </a:rPr>
              <a:t>NEW has placed over 1,400 graduates in construction apprenticeships</a:t>
            </a:r>
          </a:p>
          <a:p>
            <a:pPr marL="156891" indent="-156891">
              <a:spcAft>
                <a:spcPts val="2118"/>
              </a:spcAft>
              <a:buFont typeface="Arial" pitchFamily="34" charset="0"/>
              <a:buChar char="•"/>
            </a:pPr>
            <a:r>
              <a:rPr lang="en-US" sz="2118" b="1" dirty="0">
                <a:solidFill>
                  <a:srgbClr val="009EE2"/>
                </a:solidFill>
                <a:effectLst>
                  <a:outerShdw blurRad="38100" dist="12700" dir="2700000" algn="tl">
                    <a:srgbClr val="000000">
                      <a:alpha val="43137"/>
                    </a:srgbClr>
                  </a:outerShdw>
                </a:effectLst>
                <a:latin typeface="Calibri" panose="020F0502020204030204" pitchFamily="34" charset="0"/>
              </a:rPr>
              <a:t>NEW has placed an additional 1,000 graduates in energy, transportation, and facilities maintenance industries</a:t>
            </a:r>
          </a:p>
        </p:txBody>
      </p:sp>
      <p:sp>
        <p:nvSpPr>
          <p:cNvPr id="20" name="TextBox 19"/>
          <p:cNvSpPr txBox="1"/>
          <p:nvPr/>
        </p:nvSpPr>
        <p:spPr>
          <a:xfrm>
            <a:off x="1057549" y="1234936"/>
            <a:ext cx="3299547" cy="553998"/>
          </a:xfrm>
          <a:prstGeom prst="rect">
            <a:avLst/>
          </a:prstGeom>
          <a:noFill/>
        </p:spPr>
        <p:txBody>
          <a:bodyPr wrap="square" lIns="0" tIns="0" rIns="0" bIns="0" rtlCol="0">
            <a:spAutoFit/>
          </a:bodyPr>
          <a:lstStyle/>
          <a:p>
            <a:pPr algn="ctr"/>
            <a:r>
              <a:rPr lang="en-US" sz="3600" b="1" u="sng" cap="small" dirty="0">
                <a:solidFill>
                  <a:srgbClr val="1F497D"/>
                </a:solidFill>
                <a:latin typeface="Calibri" panose="020F0502020204030204" pitchFamily="34" charset="0"/>
                <a:cs typeface="Calibri" pitchFamily="34" charset="0"/>
              </a:rPr>
              <a:t>Training</a:t>
            </a:r>
          </a:p>
        </p:txBody>
      </p:sp>
      <p:sp>
        <p:nvSpPr>
          <p:cNvPr id="23" name="TextBox 22"/>
          <p:cNvSpPr txBox="1"/>
          <p:nvPr/>
        </p:nvSpPr>
        <p:spPr>
          <a:xfrm>
            <a:off x="6612324" y="1234936"/>
            <a:ext cx="3299547" cy="553998"/>
          </a:xfrm>
          <a:prstGeom prst="rect">
            <a:avLst/>
          </a:prstGeom>
          <a:noFill/>
        </p:spPr>
        <p:txBody>
          <a:bodyPr wrap="square" lIns="0" tIns="0" rIns="0" bIns="0" rtlCol="0">
            <a:spAutoFit/>
          </a:bodyPr>
          <a:lstStyle/>
          <a:p>
            <a:pPr algn="ctr"/>
            <a:r>
              <a:rPr lang="en-US" sz="3600" b="1" u="sng" cap="small" dirty="0">
                <a:solidFill>
                  <a:srgbClr val="1F497D"/>
                </a:solidFill>
                <a:latin typeface="Calibri" panose="020F0502020204030204" pitchFamily="34" charset="0"/>
                <a:cs typeface="Calibri" pitchFamily="34" charset="0"/>
              </a:rPr>
              <a:t>Placement</a:t>
            </a:r>
          </a:p>
        </p:txBody>
      </p:sp>
      <p:sp>
        <p:nvSpPr>
          <p:cNvPr id="24" name="Rounded Rectangle 23"/>
          <p:cNvSpPr/>
          <p:nvPr/>
        </p:nvSpPr>
        <p:spPr>
          <a:xfrm>
            <a:off x="6005229" y="5047429"/>
            <a:ext cx="4324355" cy="1010472"/>
          </a:xfrm>
          <a:prstGeom prst="roundRect">
            <a:avLst/>
          </a:prstGeom>
          <a:ln>
            <a:solidFill>
              <a:schemeClr val="accent5"/>
            </a:solidFill>
          </a:ln>
        </p:spPr>
        <p:style>
          <a:lnRef idx="3">
            <a:schemeClr val="lt1"/>
          </a:lnRef>
          <a:fillRef idx="1">
            <a:schemeClr val="accent3"/>
          </a:fillRef>
          <a:effectRef idx="1">
            <a:schemeClr val="accent3"/>
          </a:effectRef>
          <a:fontRef idx="minor">
            <a:schemeClr val="lt1"/>
          </a:fontRef>
        </p:style>
        <p:txBody>
          <a:bodyPr lIns="80682" tIns="80682" rIns="80682" bIns="80682" rtlCol="0" anchor="ctr">
            <a:noAutofit/>
          </a:bodyPr>
          <a:lstStyle/>
          <a:p>
            <a:pPr algn="ctr"/>
            <a:r>
              <a:rPr lang="en-US" sz="2000" b="1" dirty="0">
                <a:solidFill>
                  <a:prstClr val="white"/>
                </a:solidFill>
                <a:effectLst>
                  <a:outerShdw blurRad="38100" dist="38100" dir="2700000" algn="tl">
                    <a:srgbClr val="000000">
                      <a:alpha val="43137"/>
                    </a:srgbClr>
                  </a:outerShdw>
                </a:effectLst>
                <a:latin typeface="Calibri" panose="020F0502020204030204" pitchFamily="34" charset="0"/>
              </a:rPr>
              <a:t>NEW graduates are placed in jobs with wages averaging over $17 per hour</a:t>
            </a:r>
          </a:p>
        </p:txBody>
      </p:sp>
    </p:spTree>
    <p:extLst>
      <p:ext uri="{BB962C8B-B14F-4D97-AF65-F5344CB8AC3E}">
        <p14:creationId xmlns:p14="http://schemas.microsoft.com/office/powerpoint/2010/main" val="240826364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557</TotalTime>
  <Words>1663</Words>
  <Application>Microsoft Office PowerPoint</Application>
  <PresentationFormat>Widescreen</PresentationFormat>
  <Paragraphs>363</Paragraphs>
  <Slides>47</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47</vt:i4>
      </vt:variant>
    </vt:vector>
  </HeadingPairs>
  <TitlesOfParts>
    <vt:vector size="60" baseType="lpstr">
      <vt:lpstr>Arial</vt:lpstr>
      <vt:lpstr>Arial Narrow</vt:lpstr>
      <vt:lpstr>Calibri</vt:lpstr>
      <vt:lpstr>Franklin Gothic Book</vt:lpstr>
      <vt:lpstr>Franklin Gothic Medium</vt:lpstr>
      <vt:lpstr>Impact</vt:lpstr>
      <vt:lpstr>Monotype Sorts</vt:lpstr>
      <vt:lpstr>Myriad Pro</vt:lpstr>
      <vt:lpstr>Myriad Pro Cond</vt:lpstr>
      <vt:lpstr>Times New Roman</vt:lpstr>
      <vt:lpstr>Wingdings</vt:lpstr>
      <vt:lpstr>Wingdings 3</vt:lpstr>
      <vt:lpstr>1_Office Theme</vt:lpstr>
      <vt:lpstr>RECRUITING WOMEN FOR NONTRADITIONAL  APPRENTICESHIP &amp; EMPLOYMENT</vt:lpstr>
      <vt:lpstr>WELCOME</vt:lpstr>
      <vt:lpstr>WANTO OVERVIEW</vt:lpstr>
      <vt:lpstr>Survey Question</vt:lpstr>
      <vt:lpstr>WANTO Regional Technical Assistance Centers</vt:lpstr>
      <vt:lpstr>Erik Antokal </vt:lpstr>
      <vt:lpstr>Strategies for Providing recruitment support and employment opportunities</vt:lpstr>
      <vt:lpstr>NEW Welcome and history</vt:lpstr>
      <vt:lpstr>NEW Program Highlights</vt:lpstr>
      <vt:lpstr>NEW Strong women</vt:lpstr>
      <vt:lpstr>New employment partners</vt:lpstr>
      <vt:lpstr>Building the future</vt:lpstr>
      <vt:lpstr>Recruitment support</vt:lpstr>
      <vt:lpstr>Industry Demystification </vt:lpstr>
      <vt:lpstr>Skills Development</vt:lpstr>
      <vt:lpstr>Pre-screening</vt:lpstr>
      <vt:lpstr>Employment Prep</vt:lpstr>
      <vt:lpstr>Retention resources</vt:lpstr>
      <vt:lpstr>Next Steps</vt:lpstr>
      <vt:lpstr>Thank you</vt:lpstr>
      <vt:lpstr>Recruiting Women into the Trades </vt:lpstr>
      <vt:lpstr>Objective: To demonstrate effective practices and practical approaches for recruitment of women into the trades </vt:lpstr>
      <vt:lpstr>Employer Approach</vt:lpstr>
      <vt:lpstr>Recruitment- The basics </vt:lpstr>
      <vt:lpstr>Unconventional Partners</vt:lpstr>
      <vt:lpstr>What we know works </vt:lpstr>
      <vt:lpstr>Barriers </vt:lpstr>
      <vt:lpstr>Case Study </vt:lpstr>
      <vt:lpstr>Thank you</vt:lpstr>
      <vt:lpstr>Expanding Your Program’s  Recruitment Capacity  </vt:lpstr>
      <vt:lpstr>Our Mission and History </vt:lpstr>
      <vt:lpstr>Industry and Community Partnerships </vt:lpstr>
      <vt:lpstr>Role Models </vt:lpstr>
      <vt:lpstr>Showcase a Career in the Trades to Women</vt:lpstr>
      <vt:lpstr>Marketing Materials</vt:lpstr>
      <vt:lpstr>Career Education &amp; Awareness </vt:lpstr>
      <vt:lpstr>Ambassador Program</vt:lpstr>
      <vt:lpstr>Ambassador Program</vt:lpstr>
      <vt:lpstr>Ambassador Program Training </vt:lpstr>
      <vt:lpstr>Career Fair Checklist </vt:lpstr>
      <vt:lpstr>Communication </vt:lpstr>
      <vt:lpstr>Thank you!</vt:lpstr>
      <vt:lpstr>Questions?</vt:lpstr>
      <vt:lpstr>Survey Questions</vt:lpstr>
      <vt:lpstr>For More Resources:</vt:lpstr>
      <vt:lpstr>For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Erik Antokal</dc:title>
  <dc:creator>Claire Linegar</dc:creator>
  <cp:lastModifiedBy>Jennifer Jacobs</cp:lastModifiedBy>
  <cp:revision>46</cp:revision>
  <dcterms:created xsi:type="dcterms:W3CDTF">2017-03-06T15:58:53Z</dcterms:created>
  <dcterms:modified xsi:type="dcterms:W3CDTF">2017-03-23T15:15:24Z</dcterms:modified>
</cp:coreProperties>
</file>