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6" r:id="rId2"/>
    <p:sldId id="407" r:id="rId3"/>
    <p:sldId id="371" r:id="rId4"/>
    <p:sldId id="408" r:id="rId5"/>
    <p:sldId id="375" r:id="rId6"/>
    <p:sldId id="376" r:id="rId7"/>
    <p:sldId id="377" r:id="rId8"/>
    <p:sldId id="378" r:id="rId9"/>
    <p:sldId id="379" r:id="rId10"/>
    <p:sldId id="380" r:id="rId11"/>
    <p:sldId id="372" r:id="rId12"/>
    <p:sldId id="373" r:id="rId13"/>
    <p:sldId id="374" r:id="rId14"/>
    <p:sldId id="401" r:id="rId15"/>
    <p:sldId id="381" r:id="rId16"/>
    <p:sldId id="382" r:id="rId17"/>
    <p:sldId id="383" r:id="rId18"/>
    <p:sldId id="384" r:id="rId19"/>
    <p:sldId id="385" r:id="rId20"/>
    <p:sldId id="386" r:id="rId21"/>
    <p:sldId id="387" r:id="rId22"/>
    <p:sldId id="328" r:id="rId23"/>
    <p:sldId id="329" r:id="rId24"/>
    <p:sldId id="388" r:id="rId25"/>
    <p:sldId id="389" r:id="rId26"/>
    <p:sldId id="390" r:id="rId27"/>
    <p:sldId id="391" r:id="rId28"/>
    <p:sldId id="392" r:id="rId29"/>
    <p:sldId id="393" r:id="rId30"/>
    <p:sldId id="330" r:id="rId31"/>
    <p:sldId id="394" r:id="rId32"/>
    <p:sldId id="395" r:id="rId33"/>
    <p:sldId id="396" r:id="rId34"/>
    <p:sldId id="397" r:id="rId35"/>
    <p:sldId id="342" r:id="rId36"/>
    <p:sldId id="398" r:id="rId37"/>
    <p:sldId id="399" r:id="rId38"/>
    <p:sldId id="402" r:id="rId39"/>
    <p:sldId id="400" r:id="rId40"/>
    <p:sldId id="404" r:id="rId41"/>
    <p:sldId id="403" r:id="rId42"/>
    <p:sldId id="405" r:id="rId43"/>
    <p:sldId id="406" r:id="rId44"/>
  </p:sldIdLst>
  <p:sldSz cx="9144000" cy="6858000" type="screen4x3"/>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94660" autoAdjust="0"/>
  </p:normalViewPr>
  <p:slideViewPr>
    <p:cSldViewPr snapToGrid="0">
      <p:cViewPr varScale="1">
        <p:scale>
          <a:sx n="77" d="100"/>
          <a:sy n="77" d="100"/>
        </p:scale>
        <p:origin x="1219" y="67"/>
      </p:cViewPr>
      <p:guideLst>
        <p:guide orient="horz" pos="2160"/>
        <p:guide pos="2880"/>
      </p:guideLst>
    </p:cSldViewPr>
  </p:slideViewPr>
  <p:outlineViewPr>
    <p:cViewPr>
      <p:scale>
        <a:sx n="33" d="100"/>
        <a:sy n="33" d="100"/>
      </p:scale>
      <p:origin x="48" y="55638"/>
    </p:cViewPr>
  </p:outlineViewPr>
  <p:notesTextViewPr>
    <p:cViewPr>
      <p:scale>
        <a:sx n="3" d="2"/>
        <a:sy n="3" d="2"/>
      </p:scale>
      <p:origin x="0" y="0"/>
    </p:cViewPr>
  </p:notesTextViewPr>
  <p:notesViewPr>
    <p:cSldViewPr snapToGrid="0">
      <p:cViewPr varScale="1">
        <p:scale>
          <a:sx n="62" d="100"/>
          <a:sy n="62" d="100"/>
        </p:scale>
        <p:origin x="2683"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FDEE30-5865-49CA-AEE4-2A0F61D09DC0}" type="datetimeFigureOut">
              <a:rPr lang="en-US" smtClean="0"/>
              <a:t>3/28/2017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2FCDE-D474-4762-8912-6535C5A6B6F7}" type="slidenum">
              <a:rPr lang="en-US" smtClean="0"/>
              <a:t>‹#›</a:t>
            </a:fld>
            <a:endParaRPr lang="en-US"/>
          </a:p>
        </p:txBody>
      </p:sp>
    </p:spTree>
    <p:extLst>
      <p:ext uri="{BB962C8B-B14F-4D97-AF65-F5344CB8AC3E}">
        <p14:creationId xmlns:p14="http://schemas.microsoft.com/office/powerpoint/2010/main" val="4196152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482C7-8ED2-42F7-8532-BEFACD018780}"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D4B43-3649-4B11-B224-4FA1D3A6CB21}" type="slidenum">
              <a:rPr lang="en-US" smtClean="0"/>
              <a:t>‹#›</a:t>
            </a:fld>
            <a:endParaRPr lang="en-US"/>
          </a:p>
        </p:txBody>
      </p:sp>
    </p:spTree>
    <p:extLst>
      <p:ext uri="{BB962C8B-B14F-4D97-AF65-F5344CB8AC3E}">
        <p14:creationId xmlns:p14="http://schemas.microsoft.com/office/powerpoint/2010/main" val="2549795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D4B43-3649-4B11-B224-4FA1D3A6CB21}" type="slidenum">
              <a:rPr lang="en-US" smtClean="0"/>
              <a:t>7</a:t>
            </a:fld>
            <a:endParaRPr lang="en-US"/>
          </a:p>
        </p:txBody>
      </p:sp>
    </p:spTree>
    <p:extLst>
      <p:ext uri="{BB962C8B-B14F-4D97-AF65-F5344CB8AC3E}">
        <p14:creationId xmlns:p14="http://schemas.microsoft.com/office/powerpoint/2010/main" val="1996126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4000" cy="6858000"/>
          </a:xfrm>
          <a:prstGeom prst="rect">
            <a:avLst/>
          </a:prstGeom>
        </p:spPr>
      </p:pic>
      <p:grpSp>
        <p:nvGrpSpPr>
          <p:cNvPr id="16" name="Group 15"/>
          <p:cNvGrpSpPr/>
          <p:nvPr userDrawn="1"/>
        </p:nvGrpSpPr>
        <p:grpSpPr>
          <a:xfrm>
            <a:off x="1930402" y="183069"/>
            <a:ext cx="5473698" cy="5473698"/>
            <a:chOff x="1249869" y="10536"/>
            <a:chExt cx="6834764" cy="6834764"/>
          </a:xfrm>
        </p:grpSpPr>
        <p:sp>
          <p:nvSpPr>
            <p:cNvPr id="13" name="Diamond 12"/>
            <p:cNvSpPr/>
            <p:nvPr userDrawn="1"/>
          </p:nvSpPr>
          <p:spPr>
            <a:xfrm>
              <a:off x="1249869" y="10536"/>
              <a:ext cx="6834764" cy="6834764"/>
            </a:xfrm>
            <a:prstGeom prst="diamond">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iamond 13"/>
            <p:cNvSpPr/>
            <p:nvPr userDrawn="1"/>
          </p:nvSpPr>
          <p:spPr>
            <a:xfrm>
              <a:off x="4229100" y="2979231"/>
              <a:ext cx="876300" cy="876300"/>
            </a:xfrm>
            <a:prstGeom prst="diamond">
              <a:avLst/>
            </a:pr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grpSp>
        <p:nvGrpSpPr>
          <p:cNvPr id="5" name="Group 4"/>
          <p:cNvGrpSpPr/>
          <p:nvPr userDrawn="1"/>
        </p:nvGrpSpPr>
        <p:grpSpPr>
          <a:xfrm>
            <a:off x="-4" y="2921367"/>
            <a:ext cx="9144001" cy="3936634"/>
            <a:chOff x="-4" y="2921367"/>
            <a:chExt cx="9144001" cy="3936634"/>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7685"/>
            <a:stretch/>
          </p:blipFill>
          <p:spPr>
            <a:xfrm flipH="1">
              <a:off x="-4" y="2921367"/>
              <a:ext cx="9144001" cy="3936634"/>
            </a:xfrm>
            <a:prstGeom prst="rect">
              <a:avLst/>
            </a:prstGeom>
          </p:spPr>
        </p:pic>
        <p:pic>
          <p:nvPicPr>
            <p:cNvPr id="7"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377033" y="5985681"/>
              <a:ext cx="2004628" cy="6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jpg"/>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0932" y="6174583"/>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2" name="Title 1"/>
          <p:cNvSpPr>
            <a:spLocks noGrp="1"/>
          </p:cNvSpPr>
          <p:nvPr userDrawn="1">
            <p:ph type="ctrTitle" hasCustomPrompt="1"/>
          </p:nvPr>
        </p:nvSpPr>
        <p:spPr>
          <a:xfrm>
            <a:off x="495300" y="1174469"/>
            <a:ext cx="8153400" cy="1208026"/>
          </a:xfrm>
        </p:spPr>
        <p:txBody>
          <a:bodyPr anchor="b">
            <a:normAutofit/>
          </a:bodyPr>
          <a:lstStyle>
            <a:lvl1pPr algn="l">
              <a:defRPr sz="4800" b="1" cap="small" spc="-100" baseline="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defRPr>
            </a:lvl1pPr>
          </a:lstStyle>
          <a:p>
            <a:r>
              <a:rPr lang="en-US" dirty="0"/>
              <a:t>Presentation Title Here</a:t>
            </a:r>
          </a:p>
        </p:txBody>
      </p:sp>
      <p:sp>
        <p:nvSpPr>
          <p:cNvPr id="3" name="Subtitle 2"/>
          <p:cNvSpPr>
            <a:spLocks noGrp="1"/>
          </p:cNvSpPr>
          <p:nvPr userDrawn="1">
            <p:ph type="subTitle" idx="1" hasCustomPrompt="1"/>
          </p:nvPr>
        </p:nvSpPr>
        <p:spPr>
          <a:xfrm>
            <a:off x="3797299" y="3618551"/>
            <a:ext cx="4921227" cy="723900"/>
          </a:xfrm>
        </p:spPr>
        <p:txBody>
          <a:bodyPr anchor="ctr">
            <a:noAutofit/>
          </a:bodyPr>
          <a:lstStyle>
            <a:lvl1pPr marL="0" indent="0" algn="r" defTabSz="914400" rtl="0" eaLnBrk="1" latinLnBrk="0" hangingPunct="1">
              <a:lnSpc>
                <a:spcPct val="90000"/>
              </a:lnSpc>
              <a:spcBef>
                <a:spcPct val="0"/>
              </a:spcBef>
              <a:buNone/>
              <a:defRPr lang="en-US" sz="2800" b="0" i="1" kern="1200" cap="none" spc="-100" baseline="0" dirty="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dirty="0">
                <a:latin typeface="Arial" charset="0"/>
                <a:cs typeface="Arial" charset="0"/>
              </a:rPr>
              <a:t>Presentation Subtitle Here</a:t>
            </a:r>
            <a:endParaRPr lang="en-US" dirty="0"/>
          </a:p>
        </p:txBody>
      </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3594100" y="-1"/>
            <a:ext cx="5549900" cy="1249977"/>
          </a:xfrm>
          <a:prstGeom prst="rect">
            <a:avLst/>
          </a:prstGeom>
        </p:spPr>
      </p:pic>
      <p:sp>
        <p:nvSpPr>
          <p:cNvPr id="9" name="Text Placeholder 8"/>
          <p:cNvSpPr>
            <a:spLocks noGrp="1"/>
          </p:cNvSpPr>
          <p:nvPr>
            <p:ph type="body" sz="quarter" idx="10" hasCustomPrompt="1"/>
          </p:nvPr>
        </p:nvSpPr>
        <p:spPr>
          <a:xfrm>
            <a:off x="6175401" y="5303862"/>
            <a:ext cx="2559029" cy="431424"/>
          </a:xfrm>
        </p:spPr>
        <p:txBody>
          <a:bodyPr anchor="ctr" anchorCtr="0">
            <a:normAutofit/>
          </a:bodyPr>
          <a:lstStyle>
            <a:lvl1pPr marL="0" indent="0" algn="r">
              <a:buNone/>
              <a:defRPr lang="en-US" sz="2000" b="0" i="1" kern="1200" cap="none" spc="-100" baseline="0" dirty="0" smtClean="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Arial" charset="0"/>
                <a:ea typeface="+mj-ea"/>
                <a:cs typeface="Arial" charset="0"/>
              </a:defRPr>
            </a:lvl1pPr>
          </a:lstStyle>
          <a:p>
            <a:pPr lvl="0"/>
            <a:r>
              <a:rPr lang="en-US" dirty="0"/>
              <a:t>MM / DD / YYYY</a:t>
            </a:r>
          </a:p>
        </p:txBody>
      </p:sp>
      <p:sp>
        <p:nvSpPr>
          <p:cNvPr id="26" name="Rectangle 25"/>
          <p:cNvSpPr/>
          <p:nvPr userDrawn="1"/>
        </p:nvSpPr>
        <p:spPr>
          <a:xfrm>
            <a:off x="-4" y="5253062"/>
            <a:ext cx="3797303" cy="542119"/>
          </a:xfrm>
          <a:prstGeom prst="rect">
            <a:avLst/>
          </a:prstGeom>
          <a:gradFill>
            <a:gsLst>
              <a:gs pos="0">
                <a:schemeClr val="bg1">
                  <a:lumMod val="75000"/>
                  <a:alpha val="22000"/>
                </a:schemeClr>
              </a:gs>
              <a:gs pos="100000">
                <a:schemeClr val="bg1">
                  <a:lumMod val="7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8"/>
          <p:cNvSpPr>
            <a:spLocks noGrp="1"/>
          </p:cNvSpPr>
          <p:nvPr>
            <p:ph type="body" sz="quarter" idx="11" hasCustomPrompt="1"/>
          </p:nvPr>
        </p:nvSpPr>
        <p:spPr>
          <a:xfrm>
            <a:off x="495300" y="5303862"/>
            <a:ext cx="3301999" cy="431424"/>
          </a:xfrm>
        </p:spPr>
        <p:txBody>
          <a:bodyPr anchor="ctr" anchorCtr="0">
            <a:noAutofit/>
          </a:bodyPr>
          <a:lstStyle>
            <a:lvl1pPr marL="0" indent="0" algn="l" defTabSz="914400" rtl="0" eaLnBrk="1" latinLnBrk="0" hangingPunct="1">
              <a:lnSpc>
                <a:spcPct val="90000"/>
              </a:lnSpc>
              <a:spcBef>
                <a:spcPct val="0"/>
              </a:spcBef>
              <a:buNone/>
              <a:defRPr lang="en-US" sz="2000" b="0"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lvl="0"/>
            <a:r>
              <a:rPr lang="en-US" dirty="0"/>
              <a:t>Presenting Organization</a:t>
            </a:r>
          </a:p>
        </p:txBody>
      </p:sp>
      <p:grpSp>
        <p:nvGrpSpPr>
          <p:cNvPr id="25" name="Group 24"/>
          <p:cNvGrpSpPr/>
          <p:nvPr userDrawn="1"/>
        </p:nvGrpSpPr>
        <p:grpSpPr>
          <a:xfrm>
            <a:off x="0" y="5253062"/>
            <a:ext cx="3594100" cy="542119"/>
            <a:chOff x="-21034" y="5253062"/>
            <a:chExt cx="3886200" cy="542119"/>
          </a:xfrm>
        </p:grpSpPr>
        <p:cxnSp>
          <p:nvCxnSpPr>
            <p:cNvPr id="21" name="Straight Connector 20"/>
            <p:cNvCxnSpPr/>
            <p:nvPr userDrawn="1"/>
          </p:nvCxnSpPr>
          <p:spPr>
            <a:xfrm>
              <a:off x="-21034" y="5795181"/>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034" y="5253062"/>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95286" y="6090043"/>
            <a:ext cx="1822862" cy="615749"/>
          </a:xfrm>
          <a:prstGeom prst="rect">
            <a:avLst/>
          </a:prstGeom>
        </p:spPr>
      </p:pic>
    </p:spTree>
    <p:extLst>
      <p:ext uri="{BB962C8B-B14F-4D97-AF65-F5344CB8AC3E}">
        <p14:creationId xmlns:p14="http://schemas.microsoft.com/office/powerpoint/2010/main" val="22377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024" y="3726406"/>
            <a:ext cx="2847975" cy="2431778"/>
          </a:xfrm>
          <a:prstGeom prst="rect">
            <a:avLst/>
          </a:prstGeom>
        </p:spPr>
      </p:pic>
      <p:sp>
        <p:nvSpPr>
          <p:cNvPr id="3" name="Content Placeholder 2"/>
          <p:cNvSpPr>
            <a:spLocks noGrp="1"/>
          </p:cNvSpPr>
          <p:nvPr>
            <p:ph idx="1"/>
          </p:nvPr>
        </p:nvSpPr>
        <p:spPr/>
        <p:txBody>
          <a:bodyPr/>
          <a:lstStyle>
            <a:lvl1pPr>
              <a:spcBef>
                <a:spcPts val="1200"/>
              </a:spcBef>
              <a:defRPr/>
            </a:lvl1pPr>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Agenda</a:t>
            </a:r>
          </a:p>
        </p:txBody>
      </p:sp>
    </p:spTree>
    <p:extLst>
      <p:ext uri="{BB962C8B-B14F-4D97-AF65-F5344CB8AC3E}">
        <p14:creationId xmlns:p14="http://schemas.microsoft.com/office/powerpoint/2010/main" val="353887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w">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550" y="3506482"/>
            <a:ext cx="3981448" cy="2655625"/>
          </a:xfrm>
          <a:prstGeom prst="rect">
            <a:avLst/>
          </a:prstGeom>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1200"/>
              </a:spcBef>
              <a:buNone/>
              <a:defRPr baseline="0"/>
            </a:lvl1pPr>
            <a:lvl2pPr>
              <a:spcAft>
                <a:spcPts val="600"/>
              </a:spcAft>
              <a:defRPr/>
            </a:lvl2pPr>
          </a:lstStyle>
          <a:p>
            <a:pPr lvl="0"/>
            <a:r>
              <a:rPr lang="en-US" dirty="0"/>
              <a:t>Reference Citation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The Law</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4379550"/>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26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0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gula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553199" y="4006453"/>
            <a:ext cx="2486025" cy="2175272"/>
          </a:xfrm>
          <a:prstGeom prst="ellipse">
            <a:avLst/>
          </a:prstGeom>
          <a:ln>
            <a:noFill/>
          </a:ln>
          <a:effectLst>
            <a:softEdge rad="190500"/>
          </a:effectLst>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600"/>
              </a:spcBef>
              <a:spcAft>
                <a:spcPts val="1800"/>
              </a:spcAft>
              <a:buNone/>
              <a:defRPr baseline="0"/>
            </a:lvl1pPr>
            <a:lvl2pPr>
              <a:spcAft>
                <a:spcPts val="1200"/>
              </a:spcAft>
              <a:defRPr sz="1800"/>
            </a:lvl2pPr>
          </a:lstStyle>
          <a:p>
            <a:pPr lvl="0"/>
            <a:r>
              <a:rPr lang="en-US" dirty="0"/>
              <a:t>Reference Citation</a:t>
            </a:r>
          </a:p>
          <a:p>
            <a:pPr lvl="1"/>
            <a:r>
              <a:rPr lang="en-US" dirty="0"/>
              <a:t>Reference Links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Regulations</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311083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00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uida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474" y="3104383"/>
            <a:ext cx="4580769" cy="3051815"/>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pPr lvl="0"/>
            <a:r>
              <a:rPr lang="en-US" dirty="0"/>
              <a:t>Cite any published guidance and provide links to TEGLSs, TENs,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Guidance</a:t>
            </a:r>
          </a:p>
        </p:txBody>
      </p:sp>
    </p:spTree>
    <p:extLst>
      <p:ext uri="{BB962C8B-B14F-4D97-AF65-F5344CB8AC3E}">
        <p14:creationId xmlns:p14="http://schemas.microsoft.com/office/powerpoint/2010/main" val="108979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lementation Tip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828" y="3609975"/>
            <a:ext cx="2872790" cy="2549526"/>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References to guiding practices, examples from the field, available resources on ION or other federal sites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Implementation Tips</a:t>
            </a:r>
          </a:p>
        </p:txBody>
      </p:sp>
    </p:spTree>
    <p:extLst>
      <p:ext uri="{BB962C8B-B14F-4D97-AF65-F5344CB8AC3E}">
        <p14:creationId xmlns:p14="http://schemas.microsoft.com/office/powerpoint/2010/main" val="257349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chnical_Assistan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Note next TA, upcoming events, training, fact sheets related to the topic.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Technical</a:t>
            </a:r>
            <a:r>
              <a:rPr lang="en-US" sz="3600" b="1" kern="1200" baseline="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 Assistance</a:t>
            </a:r>
            <a:endPar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091" y="-13619"/>
            <a:ext cx="1785494" cy="1340644"/>
          </a:xfrm>
          <a:prstGeom prst="rect">
            <a:avLst/>
          </a:prstGeom>
        </p:spPr>
      </p:pic>
    </p:spTree>
    <p:extLst>
      <p:ext uri="{BB962C8B-B14F-4D97-AF65-F5344CB8AC3E}">
        <p14:creationId xmlns:p14="http://schemas.microsoft.com/office/powerpoint/2010/main" val="164706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3028949"/>
            <a:ext cx="7886700" cy="3054352"/>
          </a:xfrm>
        </p:spPr>
        <p:txBody>
          <a:bodyPr/>
          <a:lstStyle>
            <a:lvl1pPr marL="514350" indent="-514350">
              <a:spcBef>
                <a:spcPts val="1200"/>
              </a:spcBef>
              <a:buFont typeface="+mj-lt"/>
              <a:buAutoNum type="arabicPeriod"/>
              <a:defRPr baseline="0"/>
            </a:lvl1pPr>
            <a:lvl2pPr>
              <a:spcAft>
                <a:spcPts val="600"/>
              </a:spcAft>
              <a:defRPr/>
            </a:lvl2pPr>
          </a:lstStyle>
          <a:p>
            <a:r>
              <a:rPr lang="en-US" dirty="0"/>
              <a:t>Polling Answer Options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Poll</a:t>
            </a:r>
          </a:p>
        </p:txBody>
      </p:sp>
      <p:sp>
        <p:nvSpPr>
          <p:cNvPr id="6" name="Content Placeholder 2"/>
          <p:cNvSpPr>
            <a:spLocks noGrp="1"/>
          </p:cNvSpPr>
          <p:nvPr>
            <p:ph idx="10" hasCustomPrompt="1"/>
          </p:nvPr>
        </p:nvSpPr>
        <p:spPr>
          <a:xfrm>
            <a:off x="1895475" y="1419226"/>
            <a:ext cx="6619874" cy="1143000"/>
          </a:xfrm>
          <a:prstGeom prst="roundRect">
            <a:avLst/>
          </a:prstGeom>
          <a:solidFill>
            <a:schemeClr val="bg1"/>
          </a:solidFill>
          <a:ln>
            <a:solidFill>
              <a:schemeClr val="bg2">
                <a:lumMod val="60000"/>
                <a:lumOff val="40000"/>
              </a:schemeClr>
            </a:solidFill>
          </a:ln>
        </p:spPr>
        <p:txBody>
          <a:bodyPr bIns="45720" anchor="ctr">
            <a:normAutofit/>
          </a:bodyPr>
          <a:lstStyle>
            <a:lvl1pPr marL="0" indent="0" algn="ctr">
              <a:spcBef>
                <a:spcPts val="1200"/>
              </a:spcBef>
              <a:buFont typeface="+mj-lt"/>
              <a:buNone/>
              <a:defRPr lang="en-US" sz="2600" b="1" i="1" kern="12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vl2pPr>
              <a:spcAft>
                <a:spcPts val="600"/>
              </a:spcAft>
              <a:defRPr/>
            </a:lvl2pPr>
          </a:lstStyle>
          <a:p>
            <a:r>
              <a:rPr lang="en-US" dirty="0"/>
              <a:t>(Enter polling question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354890"/>
            <a:ext cx="1082439" cy="1441224"/>
          </a:xfrm>
          <a:prstGeom prst="rect">
            <a:avLst/>
          </a:prstGeom>
        </p:spPr>
      </p:pic>
      <p:sp>
        <p:nvSpPr>
          <p:cNvPr id="7" name="TextBox 6"/>
          <p:cNvSpPr txBox="1"/>
          <p:nvPr userDrawn="1"/>
        </p:nvSpPr>
        <p:spPr>
          <a:xfrm>
            <a:off x="1711089" y="2573018"/>
            <a:ext cx="6711950" cy="327782"/>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1700" b="0" i="1" kern="1200" dirty="0">
                <a:solidFill>
                  <a:schemeClr val="bg1">
                    <a:lumMod val="50000"/>
                  </a:schemeClr>
                </a:solidFill>
                <a:latin typeface="+mj-lt"/>
                <a:ea typeface="+mj-ea"/>
                <a:cs typeface="+mj-cs"/>
              </a:rPr>
              <a:t>Choose the answer</a:t>
            </a:r>
            <a:r>
              <a:rPr lang="en-US" sz="1700" b="0" i="1" kern="1200" baseline="0" dirty="0">
                <a:solidFill>
                  <a:schemeClr val="bg1">
                    <a:lumMod val="50000"/>
                  </a:schemeClr>
                </a:solidFill>
                <a:latin typeface="+mj-lt"/>
                <a:ea typeface="+mj-ea"/>
                <a:cs typeface="+mj-cs"/>
              </a:rPr>
              <a:t> that best reflects you (or your group):</a:t>
            </a:r>
            <a:endParaRPr lang="en-US" sz="1700" b="0" i="1" kern="12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85074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7866" t="2099" r="11100" b="27218"/>
          <a:stretch/>
        </p:blipFill>
        <p:spPr>
          <a:xfrm>
            <a:off x="-1" y="-1"/>
            <a:ext cx="9143999" cy="6161678"/>
          </a:xfrm>
          <a:prstGeom prst="rect">
            <a:avLst/>
          </a:prstGeom>
          <a:effectLst>
            <a:innerShdw blurRad="381000">
              <a:schemeClr val="accent1">
                <a:alpha val="56000"/>
              </a:schemeClr>
            </a:innerShdw>
          </a:effectLst>
        </p:spPr>
      </p:pic>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594101" y="-1"/>
            <a:ext cx="5549897" cy="1249976"/>
          </a:xfrm>
          <a:prstGeom prst="rect">
            <a:avLst/>
          </a:prstGeom>
          <a:effectLst>
            <a:outerShdw blurRad="165100" dist="38100" dir="8100000" algn="tr" rotWithShape="0">
              <a:schemeClr val="accent1">
                <a:alpha val="40000"/>
              </a:schemeClr>
            </a:outerShd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a:effectLst>
            <a:outerShdw blurRad="50800" dist="38100" dir="18900000" algn="bl" rotWithShape="0">
              <a:schemeClr val="accent1">
                <a:lumMod val="75000"/>
                <a:alpha val="40000"/>
              </a:schemeClr>
            </a:outerShdw>
          </a:effectLst>
        </p:spPr>
      </p:pic>
      <p:sp>
        <p:nvSpPr>
          <p:cNvPr id="13" name="TextBox 12"/>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4" name="Text Placeholder 3"/>
          <p:cNvSpPr>
            <a:spLocks noGrp="1"/>
          </p:cNvSpPr>
          <p:nvPr>
            <p:ph type="body" sz="quarter" idx="10" hasCustomPrompt="1"/>
          </p:nvPr>
        </p:nvSpPr>
        <p:spPr>
          <a:xfrm>
            <a:off x="628650" y="876300"/>
            <a:ext cx="7886700" cy="2311400"/>
          </a:xfrm>
        </p:spPr>
        <p:txBody>
          <a:bodyPr>
            <a:normAutofit/>
          </a:bodyPr>
          <a:lstStyle>
            <a:lvl1pPr marL="0" indent="0">
              <a:lnSpc>
                <a:spcPct val="95000"/>
              </a:lnSpc>
              <a:buNone/>
              <a:defRPr sz="2800" baseline="0"/>
            </a:lvl1pPr>
          </a:lstStyle>
          <a:p>
            <a:pPr lvl="0"/>
            <a:r>
              <a:rPr lang="en-US" dirty="0"/>
              <a:t>Insert quote here.</a:t>
            </a:r>
          </a:p>
        </p:txBody>
      </p:sp>
      <p:sp>
        <p:nvSpPr>
          <p:cNvPr id="15" name="Text Placeholder 3"/>
          <p:cNvSpPr>
            <a:spLocks noGrp="1"/>
          </p:cNvSpPr>
          <p:nvPr>
            <p:ph type="body" sz="quarter" idx="11" hasCustomPrompt="1"/>
          </p:nvPr>
        </p:nvSpPr>
        <p:spPr>
          <a:xfrm>
            <a:off x="628650" y="4242959"/>
            <a:ext cx="7886700" cy="1141897"/>
          </a:xfrm>
          <a:effectLst>
            <a:outerShdw blurRad="50800" dist="25400" dir="8100000" algn="tr" rotWithShape="0">
              <a:schemeClr val="accent1">
                <a:lumMod val="50000"/>
                <a:alpha val="72000"/>
              </a:schemeClr>
            </a:outerShdw>
          </a:effectLst>
        </p:spPr>
        <p:txBody>
          <a:bodyPr>
            <a:noAutofit/>
          </a:bodyPr>
          <a:lstStyle>
            <a:lvl1pPr marL="457200" indent="-457200" algn="r">
              <a:buFont typeface="Wingdings" panose="05000000000000000000" pitchFamily="2" charset="2"/>
              <a:buChar char="u"/>
              <a:defRPr sz="2800" b="0" i="1">
                <a:solidFill>
                  <a:schemeClr val="bg1"/>
                </a:solidFill>
              </a:defRPr>
            </a:lvl1pPr>
            <a:lvl2pPr marL="320040" indent="0" algn="r">
              <a:buNone/>
              <a:defRPr sz="2200">
                <a:solidFill>
                  <a:schemeClr val="bg2">
                    <a:lumMod val="20000"/>
                    <a:lumOff val="80000"/>
                  </a:schemeClr>
                </a:solidFill>
              </a:defRPr>
            </a:lvl2pPr>
          </a:lstStyle>
          <a:p>
            <a:pPr lvl="0"/>
            <a:r>
              <a:rPr lang="en-US" dirty="0"/>
              <a:t>Name of Author</a:t>
            </a:r>
          </a:p>
          <a:p>
            <a:pPr lvl="1"/>
            <a:r>
              <a:rPr lang="en-US" dirty="0"/>
              <a:t>Name of organization or source</a:t>
            </a:r>
          </a:p>
        </p:txBody>
      </p:sp>
      <p:sp>
        <p:nvSpPr>
          <p:cNvPr id="16" name="Title 1"/>
          <p:cNvSpPr txBox="1">
            <a:spLocks/>
          </p:cNvSpPr>
          <p:nvPr userDrawn="1"/>
        </p:nvSpPr>
        <p:spPr>
          <a:xfrm>
            <a:off x="1" y="520756"/>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sp>
        <p:nvSpPr>
          <p:cNvPr id="17" name="Title 1"/>
          <p:cNvSpPr txBox="1">
            <a:spLocks/>
          </p:cNvSpPr>
          <p:nvPr userDrawn="1"/>
        </p:nvSpPr>
        <p:spPr>
          <a:xfrm rot="10800000">
            <a:off x="8515350" y="168241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pic>
        <p:nvPicPr>
          <p:cNvPr id="18" name="imag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036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74845"/>
            <a:ext cx="3892550" cy="4608456"/>
          </a:xfrm>
        </p:spPr>
        <p:txBody>
          <a:bodyPr>
            <a:normAutofit/>
          </a:bodyPr>
          <a:lstStyle>
            <a:lvl1pPr marL="0" indent="0">
              <a:buNone/>
              <a:defRPr sz="2200" b="1"/>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a:t>Name of Resource</a:t>
            </a:r>
          </a:p>
          <a:p>
            <a:pPr lvl="1"/>
            <a:r>
              <a:rPr lang="en-US" dirty="0"/>
              <a:t>Resource Information</a:t>
            </a:r>
          </a:p>
          <a:p>
            <a:pPr lvl="2"/>
            <a:r>
              <a:rPr lang="en-US" dirty="0"/>
              <a:t>Resource Link</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Resources</a:t>
            </a:r>
          </a:p>
        </p:txBody>
      </p:sp>
      <p:sp>
        <p:nvSpPr>
          <p:cNvPr id="6" name="Content Placeholder 2"/>
          <p:cNvSpPr>
            <a:spLocks noGrp="1"/>
          </p:cNvSpPr>
          <p:nvPr>
            <p:ph idx="10" hasCustomPrompt="1"/>
          </p:nvPr>
        </p:nvSpPr>
        <p:spPr>
          <a:xfrm>
            <a:off x="4938669" y="1474845"/>
            <a:ext cx="3892550" cy="4608456"/>
          </a:xfrm>
        </p:spPr>
        <p:txBody>
          <a:bodyPr>
            <a:normAutofit/>
          </a:bodyPr>
          <a:lstStyle>
            <a:lvl1pPr marL="0" indent="0">
              <a:buNone/>
              <a:defRPr sz="2200" b="1"/>
            </a:lvl1pPr>
            <a:lvl2pPr marL="182880" indent="0">
              <a:buNone/>
              <a:defRPr sz="1800"/>
            </a:lvl2pPr>
            <a:lvl3pPr marL="411480" indent="-285750">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a:defRPr sz="1600"/>
            </a:lvl4pPr>
            <a:lvl5pPr>
              <a:defRPr sz="1600"/>
            </a:lvl5pPr>
          </a:lstStyle>
          <a:p>
            <a:pPr lvl="0"/>
            <a:r>
              <a:rPr lang="en-US" dirty="0"/>
              <a:t>Name of Resource</a:t>
            </a:r>
          </a:p>
          <a:p>
            <a:pPr lvl="1"/>
            <a:r>
              <a:rPr lang="en-US" dirty="0"/>
              <a:t>Resource Information</a:t>
            </a:r>
          </a:p>
          <a:p>
            <a:pPr marL="384048" lvl="2" indent="-22860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
            </a:pPr>
            <a:r>
              <a:rPr lang="en-US" dirty="0"/>
              <a:t>Resource Link</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036" y="348968"/>
            <a:ext cx="1806326" cy="1356265"/>
          </a:xfrm>
          <a:prstGeom prst="rect">
            <a:avLst/>
          </a:prstGeom>
        </p:spPr>
      </p:pic>
    </p:spTree>
    <p:extLst>
      <p:ext uri="{BB962C8B-B14F-4D97-AF65-F5344CB8AC3E}">
        <p14:creationId xmlns:p14="http://schemas.microsoft.com/office/powerpoint/2010/main" val="360151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71900" y="1474845"/>
            <a:ext cx="3892550" cy="4608456"/>
          </a:xfrm>
        </p:spPr>
        <p:txBody>
          <a:bodyPr>
            <a:normAutofit/>
          </a:bodyPr>
          <a:lstStyle>
            <a:lvl1pPr marL="0" indent="0">
              <a:buNone/>
              <a:defRPr sz="2200" b="1" baseline="0"/>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err="1"/>
              <a:t>FirstName</a:t>
            </a:r>
            <a:r>
              <a:rPr lang="en-US" dirty="0"/>
              <a:t> </a:t>
            </a:r>
            <a:r>
              <a:rPr lang="en-US" dirty="0" err="1"/>
              <a:t>LastName</a:t>
            </a:r>
            <a:endParaRPr lang="en-US" dirty="0"/>
          </a:p>
          <a:p>
            <a:pPr lvl="1"/>
            <a:r>
              <a:rPr lang="en-US" dirty="0"/>
              <a:t>Organization Info</a:t>
            </a:r>
          </a:p>
          <a:p>
            <a:pPr lvl="2"/>
            <a:r>
              <a:rPr lang="en-US" dirty="0"/>
              <a:t>Email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Contact</a:t>
            </a: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74" y="1864797"/>
            <a:ext cx="3539691" cy="3383477"/>
          </a:xfrm>
          <a:prstGeom prst="rect">
            <a:avLst/>
          </a:prstGeom>
        </p:spPr>
      </p:pic>
    </p:spTree>
    <p:extLst>
      <p:ext uri="{BB962C8B-B14F-4D97-AF65-F5344CB8AC3E}">
        <p14:creationId xmlns:p14="http://schemas.microsoft.com/office/powerpoint/2010/main" val="210041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rot="10800000">
            <a:off x="-2" y="3180526"/>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1376" y="1709739"/>
            <a:ext cx="7451724" cy="1579561"/>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41376" y="3749551"/>
            <a:ext cx="7451724"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9" name="Group 8"/>
          <p:cNvGrpSpPr/>
          <p:nvPr userDrawn="1"/>
        </p:nvGrpSpPr>
        <p:grpSpPr>
          <a:xfrm rot="10800000">
            <a:off x="0" y="3092366"/>
            <a:ext cx="9575952" cy="851958"/>
            <a:chOff x="-431952" y="1070526"/>
            <a:chExt cx="9575952" cy="851958"/>
          </a:xfrm>
        </p:grpSpPr>
        <p:cxnSp>
          <p:nvCxnSpPr>
            <p:cNvPr id="7" name="Straight Connector 6"/>
            <p:cNvCxnSpPr/>
            <p:nvPr userDrawn="1"/>
          </p:nvCxnSpPr>
          <p:spPr>
            <a:xfrm>
              <a:off x="0" y="1495425"/>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Rectangle 14"/>
            <p:cNvSpPr/>
            <p:nvPr userDrawn="1"/>
          </p:nvSpPr>
          <p:spPr>
            <a:xfrm rot="8100000">
              <a:off x="-431952" y="1070526"/>
              <a:ext cx="851960" cy="851958"/>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29543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Any Questions?</a:t>
            </a:r>
          </a:p>
        </p:txBody>
      </p:sp>
      <p:pic>
        <p:nvPicPr>
          <p:cNvPr id="2" name="Picture 1"/>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489"/>
          <a:stretch/>
        </p:blipFill>
        <p:spPr>
          <a:xfrm>
            <a:off x="831596" y="1419159"/>
            <a:ext cx="6089904" cy="474522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5" name="TextBox 4"/>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6" name="Content Placeholder 2"/>
          <p:cNvSpPr>
            <a:spLocks noGrp="1"/>
          </p:cNvSpPr>
          <p:nvPr>
            <p:ph idx="1" hasCustomPrompt="1"/>
          </p:nvPr>
        </p:nvSpPr>
        <p:spPr>
          <a:xfrm>
            <a:off x="5765800" y="3156193"/>
            <a:ext cx="3134360" cy="2624716"/>
          </a:xfrm>
          <a:effectLst/>
        </p:spPr>
        <p:txBody>
          <a:bodyPr anchor="ctr">
            <a:normAutofit/>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lang="en-US" sz="2600" b="0"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8" name="Content Placeholder 2"/>
          <p:cNvSpPr>
            <a:spLocks noGrp="1"/>
          </p:cNvSpPr>
          <p:nvPr>
            <p:ph idx="10" hasCustomPrompt="1"/>
          </p:nvPr>
        </p:nvSpPr>
        <p:spPr>
          <a:xfrm>
            <a:off x="324612" y="1645644"/>
            <a:ext cx="3350260" cy="2624716"/>
          </a:xfrm>
          <a:effectLst/>
        </p:spPr>
        <p:txBody>
          <a:bodyPr anchor="ctr">
            <a:normAutofit/>
          </a:bodyPr>
          <a:lstStyle>
            <a:lvl1pPr marL="0" indent="0" algn="ctr" defTabSz="914400" rtl="0" eaLnBrk="1" latinLnBrk="0" hangingPunct="1">
              <a:lnSpc>
                <a:spcPct val="90000"/>
              </a:lnSpc>
              <a:spcBef>
                <a:spcPts val="1000"/>
              </a:spcBef>
              <a:buClr>
                <a:schemeClr val="accent4"/>
              </a:buClr>
              <a:buFont typeface="Wingdings" panose="05000000000000000000" pitchFamily="2" charset="2"/>
              <a:buNone/>
              <a:defRPr lang="en-US" sz="2600" b="1"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9" name="TextBox 8"/>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10" name="Diamond 9"/>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80126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p:spPr>
      </p:pic>
      <p:grpSp>
        <p:nvGrpSpPr>
          <p:cNvPr id="3" name="Group 2"/>
          <p:cNvGrpSpPr/>
          <p:nvPr userDrawn="1"/>
        </p:nvGrpSpPr>
        <p:grpSpPr>
          <a:xfrm>
            <a:off x="-2" y="0"/>
            <a:ext cx="9144002" cy="6164240"/>
            <a:chOff x="-2" y="0"/>
            <a:chExt cx="9144002" cy="6164240"/>
          </a:xfrm>
        </p:grpSpPr>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 y="1186"/>
              <a:ext cx="9143998" cy="616305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3594103" y="0"/>
              <a:ext cx="5549897" cy="1249976"/>
            </a:xfrm>
            <a:prstGeom prst="rect">
              <a:avLst/>
            </a:prstGeom>
            <a:effectLst>
              <a:outerShdw blurRad="50800" dist="38100" dir="8100000" algn="tr" rotWithShape="0">
                <a:prstClr val="black">
                  <a:alpha val="40000"/>
                </a:prstClr>
              </a:outerShdw>
            </a:effectLst>
          </p:spPr>
        </p:pic>
      </p:grpSp>
      <p:sp>
        <p:nvSpPr>
          <p:cNvPr id="12" name="Content Placeholder 2"/>
          <p:cNvSpPr>
            <a:spLocks noGrp="1"/>
          </p:cNvSpPr>
          <p:nvPr>
            <p:ph idx="1" hasCustomPrompt="1"/>
          </p:nvPr>
        </p:nvSpPr>
        <p:spPr>
          <a:xfrm>
            <a:off x="4526280" y="979545"/>
            <a:ext cx="4373880" cy="2624716"/>
          </a:xfrm>
          <a:effectLst>
            <a:outerShdw blurRad="50800" dist="38100" dir="8100000" algn="tr" rotWithShape="0">
              <a:prstClr val="black">
                <a:alpha val="40000"/>
              </a:prstClr>
            </a:outerShdw>
          </a:effectLst>
        </p:spPr>
        <p:txBody>
          <a:bodyPr anchor="ctr">
            <a:normAutofit/>
          </a:bodyPr>
          <a:lstStyle>
            <a:lvl1pPr marL="0" indent="0" algn="ctr">
              <a:lnSpc>
                <a:spcPct val="100000"/>
              </a:lnSpc>
              <a:buNone/>
              <a:defRPr sz="2800" b="1" baseline="0">
                <a:solidFill>
                  <a:schemeClr val="bg1"/>
                </a:solidFill>
              </a:defRPr>
            </a:lvl1pPr>
          </a:lstStyle>
          <a:p>
            <a:pPr lvl="0"/>
            <a:r>
              <a:rPr lang="en-US" dirty="0"/>
              <a:t>Enter special “Thank You” note here, if applicable.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4" name="TextBox 13"/>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5" name="imag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7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964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1" name="TextBox 10"/>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2" name="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461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rtai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effectLst/>
        </p:spPr>
      </p:pic>
    </p:spTree>
    <p:extLst>
      <p:ext uri="{BB962C8B-B14F-4D97-AF65-F5344CB8AC3E}">
        <p14:creationId xmlns:p14="http://schemas.microsoft.com/office/powerpoint/2010/main" val="5021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6242" y="6195114"/>
            <a:ext cx="1822862" cy="615749"/>
          </a:xfrm>
          <a:prstGeom prst="rect">
            <a:avLst/>
          </a:prstGeom>
        </p:spPr>
      </p:pic>
    </p:spTree>
    <p:extLst>
      <p:ext uri="{BB962C8B-B14F-4D97-AF65-F5344CB8AC3E}">
        <p14:creationId xmlns:p14="http://schemas.microsoft.com/office/powerpoint/2010/main" val="420438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941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28650" y="1438274"/>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
        <p:nvSpPr>
          <p:cNvPr id="7" name="Text Placeholder 5"/>
          <p:cNvSpPr>
            <a:spLocks noGrp="1"/>
          </p:cNvSpPr>
          <p:nvPr>
            <p:ph type="body" sz="quarter" idx="11"/>
          </p:nvPr>
        </p:nvSpPr>
        <p:spPr>
          <a:xfrm>
            <a:off x="4629150" y="1438273"/>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307941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ing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93820" y="1474845"/>
            <a:ext cx="4621530" cy="4608456"/>
          </a:xfrm>
        </p:spPr>
        <p:txBody>
          <a:bodyPr/>
          <a:lstStyle>
            <a:lvl1pPr marL="365760" indent="-365760">
              <a:buFont typeface="Wingdings" panose="05000000000000000000" pitchFamily="2" charset="2"/>
              <a:buChar char=""/>
              <a:defRPr lang="en-US" sz="28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2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5" name="Picture Placeholder 4"/>
          <p:cNvSpPr>
            <a:spLocks noGrp="1"/>
          </p:cNvSpPr>
          <p:nvPr>
            <p:ph type="pic" sz="quarter" idx="10"/>
          </p:nvPr>
        </p:nvSpPr>
        <p:spPr>
          <a:xfrm>
            <a:off x="1135063" y="1554163"/>
            <a:ext cx="1684337" cy="170021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23286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plur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3" name="Content Placeholder 2"/>
          <p:cNvSpPr>
            <a:spLocks noGrp="1"/>
          </p:cNvSpPr>
          <p:nvPr>
            <p:ph idx="1" hasCustomPrompt="1"/>
          </p:nvPr>
        </p:nvSpPr>
        <p:spPr>
          <a:xfrm>
            <a:off x="3116580" y="155416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Presenters</a:t>
            </a:r>
          </a:p>
        </p:txBody>
      </p:sp>
      <p:sp>
        <p:nvSpPr>
          <p:cNvPr id="5" name="Picture Placeholder 4"/>
          <p:cNvSpPr>
            <a:spLocks noGrp="1"/>
          </p:cNvSpPr>
          <p:nvPr>
            <p:ph type="pic" sz="quarter" idx="10"/>
          </p:nvPr>
        </p:nvSpPr>
        <p:spPr>
          <a:xfrm>
            <a:off x="1607504" y="1554164"/>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7" name="Picture Placeholder 4"/>
          <p:cNvSpPr>
            <a:spLocks noGrp="1"/>
          </p:cNvSpPr>
          <p:nvPr>
            <p:ph type="pic" sz="quarter" idx="11"/>
          </p:nvPr>
        </p:nvSpPr>
        <p:spPr>
          <a:xfrm>
            <a:off x="1607504" y="3041989"/>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8" name="Picture Placeholder 4"/>
          <p:cNvSpPr>
            <a:spLocks noGrp="1"/>
          </p:cNvSpPr>
          <p:nvPr>
            <p:ph type="pic" sz="quarter" idx="12"/>
          </p:nvPr>
        </p:nvSpPr>
        <p:spPr>
          <a:xfrm>
            <a:off x="1607504" y="4529815"/>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9" name="Content Placeholder 2"/>
          <p:cNvSpPr>
            <a:spLocks noGrp="1"/>
          </p:cNvSpPr>
          <p:nvPr>
            <p:ph idx="13" hasCustomPrompt="1"/>
          </p:nvPr>
        </p:nvSpPr>
        <p:spPr>
          <a:xfrm>
            <a:off x="3116580" y="3041989"/>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10" name="Content Placeholder 2"/>
          <p:cNvSpPr>
            <a:spLocks noGrp="1"/>
          </p:cNvSpPr>
          <p:nvPr>
            <p:ph idx="14" hasCustomPrompt="1"/>
          </p:nvPr>
        </p:nvSpPr>
        <p:spPr>
          <a:xfrm>
            <a:off x="3116580" y="452981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66242" y="6195114"/>
            <a:ext cx="1822862" cy="615749"/>
          </a:xfrm>
          <a:prstGeom prst="rect">
            <a:avLst/>
          </a:prstGeom>
        </p:spPr>
      </p:pic>
    </p:spTree>
    <p:extLst>
      <p:ext uri="{BB962C8B-B14F-4D97-AF65-F5344CB8AC3E}">
        <p14:creationId xmlns:p14="http://schemas.microsoft.com/office/powerpoint/2010/main" val="2222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Where Are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7" name="TextBox 6"/>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8" name="Diamond 7"/>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458355" y="1305228"/>
            <a:ext cx="6968017" cy="4751153"/>
          </a:xfrm>
          <a:prstGeom prst="rect">
            <a:avLst/>
          </a:prstGeom>
          <a:effectLst>
            <a:outerShdw blurRad="63500" dist="38100" dir="8100000" algn="tr" rotWithShape="0">
              <a:prstClr val="black">
                <a:alpha val="20000"/>
              </a:prstClr>
            </a:outerShdw>
          </a:effectLst>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Tree>
    <p:extLst>
      <p:ext uri="{BB962C8B-B14F-4D97-AF65-F5344CB8AC3E}">
        <p14:creationId xmlns:p14="http://schemas.microsoft.com/office/powerpoint/2010/main" val="6226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Objectives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
        <p:nvSpPr>
          <p:cNvPr id="3" name="Content Placeholder 2"/>
          <p:cNvSpPr>
            <a:spLocks noGrp="1"/>
          </p:cNvSpPr>
          <p:nvPr>
            <p:ph idx="1"/>
          </p:nvPr>
        </p:nvSpPr>
        <p:spPr/>
        <p:txBody>
          <a:bodyPr/>
          <a:lstStyle>
            <a:lvl1pPr marL="365760" indent="-365760">
              <a:buFont typeface="Wingdings" panose="05000000000000000000" pitchFamily="2" charset="2"/>
              <a:buChar char="ü"/>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97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2" y="1252542"/>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2" name="Title Placeholder 1"/>
          <p:cNvSpPr>
            <a:spLocks noGrp="1"/>
          </p:cNvSpPr>
          <p:nvPr>
            <p:ph type="title"/>
          </p:nvPr>
        </p:nvSpPr>
        <p:spPr>
          <a:xfrm>
            <a:off x="628650" y="237205"/>
            <a:ext cx="7886700" cy="884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74845"/>
            <a:ext cx="7886700" cy="46084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grpSp>
        <p:nvGrpSpPr>
          <p:cNvPr id="4" name="Group 3"/>
          <p:cNvGrpSpPr/>
          <p:nvPr/>
        </p:nvGrpSpPr>
        <p:grpSpPr>
          <a:xfrm>
            <a:off x="-543406" y="704924"/>
            <a:ext cx="9687406" cy="1090106"/>
            <a:chOff x="-543406" y="704924"/>
            <a:chExt cx="9687406" cy="1090106"/>
          </a:xfrm>
        </p:grpSpPr>
        <p:cxnSp>
          <p:nvCxnSpPr>
            <p:cNvPr id="11" name="Straight Connector 10"/>
            <p:cNvCxnSpPr/>
            <p:nvPr userDrawn="1"/>
          </p:nvCxnSpPr>
          <p:spPr>
            <a:xfrm>
              <a:off x="0" y="1249977"/>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14"/>
            <p:cNvSpPr/>
            <p:nvPr userDrawn="1"/>
          </p:nvSpPr>
          <p:spPr>
            <a:xfrm rot="8100000">
              <a:off x="-543406" y="704924"/>
              <a:ext cx="1090108" cy="109010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image.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p:nvPicPr>
        <p:blipFill rotWithShape="1">
          <a:blip r:embed="rId28"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cxnSp>
        <p:nvCxnSpPr>
          <p:cNvPr id="12" name="Straight Connector 11"/>
          <p:cNvCxnSpPr/>
          <p:nvPr/>
        </p:nvCxnSpPr>
        <p:spPr>
          <a:xfrm>
            <a:off x="0"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Tree>
    <p:extLst>
      <p:ext uri="{BB962C8B-B14F-4D97-AF65-F5344CB8AC3E}">
        <p14:creationId xmlns:p14="http://schemas.microsoft.com/office/powerpoint/2010/main" val="2225937397"/>
      </p:ext>
    </p:extLst>
  </p:cSld>
  <p:clrMap bg1="lt1" tx1="dk1" bg2="lt2" tx2="dk2" accent1="accent1" accent2="accent2" accent3="accent3" accent4="accent4" accent5="accent5" accent6="accent6" hlink="hlink" folHlink="folHlink"/>
  <p:sldLayoutIdLst>
    <p:sldLayoutId id="2147483676" r:id="rId1"/>
    <p:sldLayoutId id="2147483663" r:id="rId2"/>
    <p:sldLayoutId id="2147483662" r:id="rId3"/>
    <p:sldLayoutId id="2147483664" r:id="rId4"/>
    <p:sldLayoutId id="2147483684" r:id="rId5"/>
    <p:sldLayoutId id="2147483679" r:id="rId6"/>
    <p:sldLayoutId id="2147483681" r:id="rId7"/>
    <p:sldLayoutId id="2147483682" r:id="rId8"/>
    <p:sldLayoutId id="2147483683" r:id="rId9"/>
    <p:sldLayoutId id="2147483677" r:id="rId10"/>
    <p:sldLayoutId id="2147483687" r:id="rId11"/>
    <p:sldLayoutId id="2147483688" r:id="rId12"/>
    <p:sldLayoutId id="2147483689" r:id="rId13"/>
    <p:sldLayoutId id="2147483690" r:id="rId14"/>
    <p:sldLayoutId id="2147483691" r:id="rId15"/>
    <p:sldLayoutId id="2147483692" r:id="rId16"/>
    <p:sldLayoutId id="2147483685" r:id="rId17"/>
    <p:sldLayoutId id="2147483686" r:id="rId18"/>
    <p:sldLayoutId id="2147483693" r:id="rId19"/>
    <p:sldLayoutId id="2147483678" r:id="rId20"/>
    <p:sldLayoutId id="2147483680" r:id="rId21"/>
    <p:sldLayoutId id="2147483666" r:id="rId22"/>
    <p:sldLayoutId id="2147483667" r:id="rId23"/>
    <p:sldLayoutId id="2147483674" r:id="rId24"/>
  </p:sldLayoutIdLst>
  <p:txStyles>
    <p:titleStyle>
      <a:lvl1pPr algn="l" defTabSz="914400" rtl="0" eaLnBrk="1" latinLnBrk="0" hangingPunct="1">
        <a:lnSpc>
          <a:spcPct val="90000"/>
        </a:lnSpc>
        <a:spcBef>
          <a:spcPct val="0"/>
        </a:spcBef>
        <a:buNone/>
        <a:defRPr sz="3600" b="1" i="0" u="none"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p:titleStyle>
    <p:body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youth.workforcegps.org/resources/2017/03/09/11/34/WIOA-Youth-Program-Eligibility"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mailto:Rosenberg.Evan@dol.gov" TargetMode="Externa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reeronestop.org/getmyfuture/index.aspx" TargetMode="External"/><Relationship Id="rId2" Type="http://schemas.openxmlformats.org/officeDocument/2006/relationships/hyperlink" Target="https://www.mynextmove.org/"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youth.workforcegps.org/" TargetMode="External"/><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youth.workforcegps.org/"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mailto:DOL.WIOA@dol.gov"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12420" y="1971303"/>
            <a:ext cx="8153400" cy="1208026"/>
          </a:xfrm>
        </p:spPr>
        <p:txBody>
          <a:bodyPr>
            <a:normAutofit fontScale="90000"/>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r>
              <a:rPr lang="en-US" sz="4400" dirty="0"/>
              <a:t>The Workforce Innovation and Opportunity Act (WIOA) Youth Program in Depth</a:t>
            </a:r>
            <a:br>
              <a:rPr lang="en-US" sz="4400" dirty="0"/>
            </a:br>
            <a:endParaRPr lang="en-US" sz="4400" dirty="0"/>
          </a:p>
        </p:txBody>
      </p:sp>
      <p:sp>
        <p:nvSpPr>
          <p:cNvPr id="8" name="Subtitle 7"/>
          <p:cNvSpPr>
            <a:spLocks noGrp="1"/>
          </p:cNvSpPr>
          <p:nvPr>
            <p:ph type="subTitle" idx="1"/>
          </p:nvPr>
        </p:nvSpPr>
        <p:spPr>
          <a:xfrm>
            <a:off x="3826096" y="3628348"/>
            <a:ext cx="4921227" cy="723900"/>
          </a:xfrm>
        </p:spPr>
        <p:txBody>
          <a:bodyPr/>
          <a:lstStyle/>
          <a:p>
            <a:r>
              <a:rPr lang="en-US" dirty="0"/>
              <a:t>TEGL 21-16: Third WIOA Title I Youth Program Guidance</a:t>
            </a:r>
          </a:p>
        </p:txBody>
      </p:sp>
      <p:sp>
        <p:nvSpPr>
          <p:cNvPr id="9" name="Text Placeholder 8"/>
          <p:cNvSpPr>
            <a:spLocks noGrp="1"/>
          </p:cNvSpPr>
          <p:nvPr>
            <p:ph type="body" sz="quarter" idx="10"/>
          </p:nvPr>
        </p:nvSpPr>
        <p:spPr/>
        <p:txBody>
          <a:bodyPr/>
          <a:lstStyle/>
          <a:p>
            <a:r>
              <a:rPr lang="en-US" dirty="0"/>
              <a:t>03/29/2017</a:t>
            </a:r>
          </a:p>
        </p:txBody>
      </p:sp>
      <p:sp>
        <p:nvSpPr>
          <p:cNvPr id="10" name="Text Placeholder 9"/>
          <p:cNvSpPr>
            <a:spLocks noGrp="1"/>
          </p:cNvSpPr>
          <p:nvPr>
            <p:ph type="body" sz="quarter" idx="11"/>
          </p:nvPr>
        </p:nvSpPr>
        <p:spPr/>
        <p:txBody>
          <a:bodyPr/>
          <a:lstStyle/>
          <a:p>
            <a:r>
              <a:rPr lang="en-US" dirty="0"/>
              <a:t>OWI/Division of Youth Services</a:t>
            </a:r>
          </a:p>
        </p:txBody>
      </p:sp>
    </p:spTree>
    <p:extLst>
      <p:ext uri="{BB962C8B-B14F-4D97-AF65-F5344CB8AC3E}">
        <p14:creationId xmlns:p14="http://schemas.microsoft.com/office/powerpoint/2010/main" val="278978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Youth Formula ISY Barriers</a:t>
            </a:r>
          </a:p>
        </p:txBody>
      </p:sp>
      <p:sp>
        <p:nvSpPr>
          <p:cNvPr id="3" name="Content Placeholder 2"/>
          <p:cNvSpPr>
            <a:spLocks noGrp="1"/>
          </p:cNvSpPr>
          <p:nvPr>
            <p:ph idx="1"/>
          </p:nvPr>
        </p:nvSpPr>
        <p:spPr/>
        <p:txBody>
          <a:bodyPr>
            <a:normAutofit/>
          </a:bodyPr>
          <a:lstStyle/>
          <a:p>
            <a:pPr marL="0" indent="0">
              <a:buNone/>
            </a:pPr>
            <a:r>
              <a:rPr lang="en-US" dirty="0"/>
              <a:t>(6)  An individual who is pregnant or parenting;</a:t>
            </a:r>
          </a:p>
          <a:p>
            <a:pPr marL="0" indent="0">
              <a:buNone/>
            </a:pPr>
            <a:r>
              <a:rPr lang="en-US" dirty="0"/>
              <a:t>(7)  An individual with a disability; or</a:t>
            </a:r>
          </a:p>
          <a:p>
            <a:pPr marL="0" indent="0">
              <a:buNone/>
            </a:pPr>
            <a:r>
              <a:rPr lang="en-US" dirty="0"/>
              <a:t>(8)  An individual who requires additional assistance to complete an educational program or to secure or hold employment.  </a:t>
            </a:r>
          </a:p>
          <a:p>
            <a:endParaRPr lang="en-US" dirty="0"/>
          </a:p>
        </p:txBody>
      </p:sp>
    </p:spTree>
    <p:extLst>
      <p:ext uri="{BB962C8B-B14F-4D97-AF65-F5344CB8AC3E}">
        <p14:creationId xmlns:p14="http://schemas.microsoft.com/office/powerpoint/2010/main" val="194870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Eligibility – Determining School Status</a:t>
            </a:r>
          </a:p>
        </p:txBody>
      </p:sp>
      <p:sp>
        <p:nvSpPr>
          <p:cNvPr id="3" name="Content Placeholder 2"/>
          <p:cNvSpPr>
            <a:spLocks noGrp="1"/>
          </p:cNvSpPr>
          <p:nvPr>
            <p:ph idx="1"/>
          </p:nvPr>
        </p:nvSpPr>
        <p:spPr/>
        <p:txBody>
          <a:bodyPr>
            <a:normAutofit fontScale="85000" lnSpcReduction="20000"/>
          </a:bodyPr>
          <a:lstStyle/>
          <a:p>
            <a:r>
              <a:rPr lang="en-US" dirty="0"/>
              <a:t>School status based on time of enrollment in 681.240 of final rule</a:t>
            </a:r>
          </a:p>
          <a:p>
            <a:pPr marL="822960" lvl="2">
              <a:spcBef>
                <a:spcPts val="1000"/>
              </a:spcBef>
              <a:buClr>
                <a:schemeClr val="accent4"/>
              </a:buClr>
              <a:buFont typeface="Wingdings" panose="05000000000000000000" pitchFamily="2" charset="2"/>
              <a:buChar char="v"/>
            </a:pPr>
            <a:r>
              <a:rPr lang="en-US" dirty="0"/>
              <a:t>Because enrollment process occurs over time, school status based at time of eligibility determination (and doesn’t change)</a:t>
            </a:r>
          </a:p>
          <a:p>
            <a:r>
              <a:rPr lang="en-US" dirty="0"/>
              <a:t>School status between high school and college based on “registration” for postsecondary</a:t>
            </a:r>
          </a:p>
          <a:p>
            <a:r>
              <a:rPr lang="en-US" dirty="0"/>
              <a:t>Non-credit bearing postsecondary classes only not considered “attending school” for purpose of school status</a:t>
            </a:r>
          </a:p>
          <a:p>
            <a:r>
              <a:rPr lang="en-US" dirty="0"/>
              <a:t>Youth with disabilities (with an IEP) may be enrolled as ISY after age 21 if their state law allows them to be served by K-12 beyond age 21</a:t>
            </a:r>
          </a:p>
          <a:p>
            <a:r>
              <a:rPr lang="en-US" dirty="0"/>
              <a:t>TEGL further defines high school equivalency and dropout re-engagement programs</a:t>
            </a:r>
          </a:p>
          <a:p>
            <a:r>
              <a:rPr lang="en-US" dirty="0"/>
              <a:t>Homeschooled youth classification based on state/local education agency policy</a:t>
            </a:r>
          </a:p>
        </p:txBody>
      </p:sp>
    </p:spTree>
    <p:extLst>
      <p:ext uri="{BB962C8B-B14F-4D97-AF65-F5344CB8AC3E}">
        <p14:creationId xmlns:p14="http://schemas.microsoft.com/office/powerpoint/2010/main" val="236866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 Barriers</a:t>
            </a:r>
          </a:p>
        </p:txBody>
      </p:sp>
      <p:sp>
        <p:nvSpPr>
          <p:cNvPr id="3" name="Content Placeholder 2"/>
          <p:cNvSpPr>
            <a:spLocks noGrp="1"/>
          </p:cNvSpPr>
          <p:nvPr>
            <p:ph idx="1"/>
          </p:nvPr>
        </p:nvSpPr>
        <p:spPr/>
        <p:txBody>
          <a:bodyPr/>
          <a:lstStyle/>
          <a:p>
            <a:r>
              <a:rPr lang="en-US" dirty="0"/>
              <a:t>Barriers refer to 9 conditions for OSY and 8 for ISY of which all youth must meet at least 1</a:t>
            </a:r>
          </a:p>
          <a:p>
            <a:r>
              <a:rPr lang="en-US" dirty="0"/>
              <a:t>Dropout based on status at time of enrollment (i.e., eligibility determination) – does not include former dropout; does not include dropout from postsecondary</a:t>
            </a:r>
          </a:p>
          <a:p>
            <a:r>
              <a:rPr lang="en-US" dirty="0"/>
              <a:t>The term offender is used in final rule for both OSY and ISY barrier – defined in WIOA 3(38)</a:t>
            </a:r>
          </a:p>
          <a:p>
            <a:r>
              <a:rPr lang="en-US" dirty="0"/>
              <a:t>Additional assistance – must be defined at either state level or local level; 5% ISY limitation</a:t>
            </a:r>
          </a:p>
        </p:txBody>
      </p:sp>
    </p:spTree>
    <p:extLst>
      <p:ext uri="{BB962C8B-B14F-4D97-AF65-F5344CB8AC3E}">
        <p14:creationId xmlns:p14="http://schemas.microsoft.com/office/powerpoint/2010/main" val="48449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 Low Income</a:t>
            </a:r>
          </a:p>
        </p:txBody>
      </p:sp>
      <p:sp>
        <p:nvSpPr>
          <p:cNvPr id="3" name="Content Placeholder 2"/>
          <p:cNvSpPr>
            <a:spLocks noGrp="1"/>
          </p:cNvSpPr>
          <p:nvPr>
            <p:ph idx="1"/>
          </p:nvPr>
        </p:nvSpPr>
        <p:spPr/>
        <p:txBody>
          <a:bodyPr>
            <a:normAutofit fontScale="92500" lnSpcReduction="20000"/>
          </a:bodyPr>
          <a:lstStyle/>
          <a:p>
            <a:r>
              <a:rPr lang="en-US" dirty="0"/>
              <a:t>Low income applies to all ISY, but only to certain categories of OSY (basic skills deficient or English language learner and requires additional assistance)</a:t>
            </a:r>
          </a:p>
          <a:p>
            <a:r>
              <a:rPr lang="en-US" dirty="0"/>
              <a:t>Youth living in a high-poverty area new under WIOA – Attachment II of TEGL provides step by step instructions for using census data to determine high poverty (25% or more) geographical areas</a:t>
            </a:r>
          </a:p>
          <a:p>
            <a:r>
              <a:rPr lang="en-US" dirty="0"/>
              <a:t>Free/reduced lunch eligibility = low income; if youth is in a school (such as Community Eligibility Provision school) that subsidizes the whole school, must use individual eligibility for free/reduced lunch</a:t>
            </a:r>
          </a:p>
          <a:p>
            <a:r>
              <a:rPr lang="en-US" dirty="0"/>
              <a:t>What counts as income: under WIOA unemployment and child support count as income</a:t>
            </a:r>
          </a:p>
          <a:p>
            <a:pPr lvl="1"/>
            <a:r>
              <a:rPr lang="en-US" dirty="0"/>
              <a:t>Although not explicitly stated in TEGL, old-age survivors insurance benefits also counts as income</a:t>
            </a:r>
          </a:p>
        </p:txBody>
      </p:sp>
    </p:spTree>
    <p:extLst>
      <p:ext uri="{BB962C8B-B14F-4D97-AF65-F5344CB8AC3E}">
        <p14:creationId xmlns:p14="http://schemas.microsoft.com/office/powerpoint/2010/main" val="51970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Eligibility Resources</a:t>
            </a:r>
          </a:p>
        </p:txBody>
      </p:sp>
      <p:sp>
        <p:nvSpPr>
          <p:cNvPr id="3" name="Content Placeholder 2"/>
          <p:cNvSpPr>
            <a:spLocks noGrp="1"/>
          </p:cNvSpPr>
          <p:nvPr>
            <p:ph idx="1"/>
          </p:nvPr>
        </p:nvSpPr>
        <p:spPr/>
        <p:txBody>
          <a:bodyPr/>
          <a:lstStyle/>
          <a:p>
            <a:r>
              <a:rPr lang="en-US" dirty="0"/>
              <a:t>WIOA Youth Program Eligibility Page – the page includes a fact sheet, an introductory webcast, and interactive tutorials on the eligibility requirements for the youth program.</a:t>
            </a:r>
          </a:p>
          <a:p>
            <a:r>
              <a:rPr lang="en-US" dirty="0">
                <a:hlinkClick r:id="rId2"/>
              </a:rPr>
              <a:t>https://youth.workforcegps.org/resources/2017/03/09/11/34/WIOA-Youth-Program-Eligibility</a:t>
            </a:r>
            <a:endParaRPr lang="en-US" dirty="0"/>
          </a:p>
          <a:p>
            <a:endParaRPr lang="en-US" dirty="0"/>
          </a:p>
        </p:txBody>
      </p:sp>
    </p:spTree>
    <p:extLst>
      <p:ext uri="{BB962C8B-B14F-4D97-AF65-F5344CB8AC3E}">
        <p14:creationId xmlns:p14="http://schemas.microsoft.com/office/powerpoint/2010/main" val="1070369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 </a:t>
            </a:r>
          </a:p>
        </p:txBody>
      </p:sp>
      <p:sp>
        <p:nvSpPr>
          <p:cNvPr id="3" name="Content Placeholder 2"/>
          <p:cNvSpPr>
            <a:spLocks noGrp="1"/>
          </p:cNvSpPr>
          <p:nvPr>
            <p:ph idx="1"/>
          </p:nvPr>
        </p:nvSpPr>
        <p:spPr>
          <a:xfrm>
            <a:off x="628650" y="1474845"/>
            <a:ext cx="8167480" cy="4608456"/>
          </a:xfrm>
        </p:spPr>
        <p:txBody>
          <a:bodyPr>
            <a:normAutofit lnSpcReduction="10000"/>
          </a:bodyPr>
          <a:lstStyle/>
          <a:p>
            <a:r>
              <a:rPr lang="en-US" dirty="0"/>
              <a:t>TEGL clarifies youth funds can be expended on outreach, recruitment, and assessment for eligibility determination prior to participation</a:t>
            </a:r>
          </a:p>
          <a:p>
            <a:r>
              <a:rPr lang="en-US" dirty="0"/>
              <a:t>TEGL reviews assessment requirements</a:t>
            </a:r>
          </a:p>
          <a:p>
            <a:pPr lvl="1"/>
            <a:r>
              <a:rPr lang="en-US" dirty="0"/>
              <a:t>Objective assessment of skills, needs, interests, etc. including youth’s strengths</a:t>
            </a:r>
          </a:p>
          <a:p>
            <a:pPr lvl="1"/>
            <a:r>
              <a:rPr lang="en-US" dirty="0"/>
              <a:t>For basic skills portion of assessment, not required to use a Dept. of Education National Reporting System approved assessment (although if measuring educational functioning level gains for measurable skill gains indicator, must use NRS assessment for pre and post test)</a:t>
            </a:r>
          </a:p>
          <a:p>
            <a:pPr lvl="1"/>
            <a:r>
              <a:rPr lang="en-US" dirty="0"/>
              <a:t>TEGL discusses career-related assessment benefits</a:t>
            </a:r>
          </a:p>
        </p:txBody>
      </p:sp>
    </p:spTree>
    <p:extLst>
      <p:ext uri="{BB962C8B-B14F-4D97-AF65-F5344CB8AC3E}">
        <p14:creationId xmlns:p14="http://schemas.microsoft.com/office/powerpoint/2010/main" val="268715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 – Statewide Funds</a:t>
            </a:r>
          </a:p>
        </p:txBody>
      </p:sp>
      <p:sp>
        <p:nvSpPr>
          <p:cNvPr id="3" name="Content Placeholder 2"/>
          <p:cNvSpPr>
            <a:spLocks noGrp="1"/>
          </p:cNvSpPr>
          <p:nvPr>
            <p:ph idx="1"/>
          </p:nvPr>
        </p:nvSpPr>
        <p:spPr/>
        <p:txBody>
          <a:bodyPr/>
          <a:lstStyle/>
          <a:p>
            <a:r>
              <a:rPr lang="en-US" dirty="0"/>
              <a:t>TEGL discusses serving 18-24 year olds and how to determine whether to serve them in the youth program, adult program, or co-enroll them.</a:t>
            </a:r>
          </a:p>
          <a:p>
            <a:r>
              <a:rPr lang="en-US" dirty="0"/>
              <a:t>Statewide funds – most required statewide activities are not direct services to youth; only those that are spent on direct services are subject to the OSY 75% expenditure requirement</a:t>
            </a:r>
          </a:p>
          <a:p>
            <a:r>
              <a:rPr lang="en-US" dirty="0"/>
              <a:t>If youth services provided with statewide funds, youth must be determined eligible for WIOA youth and reported in the Participant Individual Record Layout (PIRL).</a:t>
            </a:r>
          </a:p>
        </p:txBody>
      </p:sp>
    </p:spTree>
    <p:extLst>
      <p:ext uri="{BB962C8B-B14F-4D97-AF65-F5344CB8AC3E}">
        <p14:creationId xmlns:p14="http://schemas.microsoft.com/office/powerpoint/2010/main" val="3041383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 - Incentives</a:t>
            </a:r>
          </a:p>
        </p:txBody>
      </p:sp>
      <p:sp>
        <p:nvSpPr>
          <p:cNvPr id="3" name="Content Placeholder 2"/>
          <p:cNvSpPr>
            <a:spLocks noGrp="1"/>
          </p:cNvSpPr>
          <p:nvPr>
            <p:ph idx="1"/>
          </p:nvPr>
        </p:nvSpPr>
        <p:spPr/>
        <p:txBody>
          <a:bodyPr/>
          <a:lstStyle/>
          <a:p>
            <a:r>
              <a:rPr lang="en-US" dirty="0"/>
              <a:t>Incentive payments are permitted for recognition and achievement directly tied to training and work experience (Section 681.640).</a:t>
            </a:r>
          </a:p>
          <a:p>
            <a:r>
              <a:rPr lang="en-US" dirty="0"/>
              <a:t>Incentive payments must be in compliance with the Cost Principles in 2 CFR part 200.</a:t>
            </a:r>
          </a:p>
          <a:p>
            <a:r>
              <a:rPr lang="en-US" dirty="0"/>
              <a:t>Incentives not allowed with WIOA funds for recruitment, submitting eligibility documentation, participation in the program, etc.</a:t>
            </a:r>
          </a:p>
          <a:p>
            <a:pPr lvl="1"/>
            <a:r>
              <a:rPr lang="en-US" dirty="0"/>
              <a:t>Local areas can use leveraged, non-WIOA funds, for those types of incentives</a:t>
            </a:r>
          </a:p>
          <a:p>
            <a:endParaRPr lang="en-US" dirty="0"/>
          </a:p>
        </p:txBody>
      </p:sp>
    </p:spTree>
    <p:extLst>
      <p:ext uri="{BB962C8B-B14F-4D97-AF65-F5344CB8AC3E}">
        <p14:creationId xmlns:p14="http://schemas.microsoft.com/office/powerpoint/2010/main" val="311631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Design – Braiding Funds</a:t>
            </a:r>
          </a:p>
        </p:txBody>
      </p:sp>
      <p:sp>
        <p:nvSpPr>
          <p:cNvPr id="3" name="Content Placeholder 2"/>
          <p:cNvSpPr>
            <a:spLocks noGrp="1"/>
          </p:cNvSpPr>
          <p:nvPr>
            <p:ph idx="1"/>
          </p:nvPr>
        </p:nvSpPr>
        <p:spPr/>
        <p:txBody>
          <a:bodyPr>
            <a:normAutofit fontScale="92500" lnSpcReduction="10000"/>
          </a:bodyPr>
          <a:lstStyle/>
          <a:p>
            <a:r>
              <a:rPr lang="en-US" dirty="0"/>
              <a:t>Braiding is a resource allocation strategy when different funding streams are used together to support different needs for the same customer while maintaining documentation to support cost allocation to multiple funding streams</a:t>
            </a:r>
          </a:p>
          <a:p>
            <a:r>
              <a:rPr lang="en-US" dirty="0"/>
              <a:t>Braiding can allow WIOA youth programs to provide more comprehensive services while maximizing resources</a:t>
            </a:r>
          </a:p>
          <a:p>
            <a:r>
              <a:rPr lang="en-US" dirty="0"/>
              <a:t>Example - Title I Youth and Title II can provide complementary services</a:t>
            </a:r>
          </a:p>
          <a:p>
            <a:pPr lvl="1"/>
            <a:r>
              <a:rPr lang="en-US" dirty="0"/>
              <a:t>Title I provides career guidance, exploration, and planning; leadership; and work experience</a:t>
            </a:r>
          </a:p>
          <a:p>
            <a:pPr lvl="1"/>
            <a:r>
              <a:rPr lang="en-US" dirty="0"/>
              <a:t>Title II provides literacy activities such as prep for high school equivalency, English language acquisition</a:t>
            </a:r>
          </a:p>
        </p:txBody>
      </p:sp>
    </p:spTree>
    <p:extLst>
      <p:ext uri="{BB962C8B-B14F-4D97-AF65-F5344CB8AC3E}">
        <p14:creationId xmlns:p14="http://schemas.microsoft.com/office/powerpoint/2010/main" val="416242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Procurement</a:t>
            </a:r>
          </a:p>
        </p:txBody>
      </p:sp>
      <p:sp>
        <p:nvSpPr>
          <p:cNvPr id="3" name="Content Placeholder 2"/>
          <p:cNvSpPr>
            <a:spLocks noGrp="1"/>
          </p:cNvSpPr>
          <p:nvPr>
            <p:ph idx="1"/>
          </p:nvPr>
        </p:nvSpPr>
        <p:spPr/>
        <p:txBody>
          <a:bodyPr>
            <a:normAutofit fontScale="85000" lnSpcReduction="20000"/>
          </a:bodyPr>
          <a:lstStyle/>
          <a:p>
            <a:r>
              <a:rPr lang="en-US" dirty="0"/>
              <a:t>When a Local Workforce Development Board (WDB) awards grant/contracts to youth service providers to carry out youth activities, must award on a competitive basis.</a:t>
            </a:r>
          </a:p>
          <a:p>
            <a:r>
              <a:rPr lang="en-US" dirty="0"/>
              <a:t>One exception to competitive requirement: may award sole source contracts if insufficient number of providers in the local area</a:t>
            </a:r>
          </a:p>
          <a:p>
            <a:r>
              <a:rPr lang="en-US" dirty="0"/>
              <a:t>Competitive selection applies only if Local WDB provides youth services through grants/contracts</a:t>
            </a:r>
          </a:p>
          <a:p>
            <a:r>
              <a:rPr lang="en-US" dirty="0"/>
              <a:t>As discussed in 681.400, a Local WDB may provide directly some or all of the youth activities</a:t>
            </a:r>
          </a:p>
          <a:p>
            <a:r>
              <a:rPr lang="en-US" dirty="0"/>
              <a:t>Intended to provide flexibility for most efficient and cost-effective services</a:t>
            </a:r>
          </a:p>
          <a:p>
            <a:r>
              <a:rPr lang="en-US" dirty="0"/>
              <a:t>DOL expects Local WDBs to use providers best positioned to provide services resulting in strong outcomes and encourages Local WDBs to award contracts when they have access to experienced and effective providers.</a:t>
            </a:r>
          </a:p>
        </p:txBody>
      </p:sp>
    </p:spTree>
    <p:extLst>
      <p:ext uri="{BB962C8B-B14F-4D97-AF65-F5344CB8AC3E}">
        <p14:creationId xmlns:p14="http://schemas.microsoft.com/office/powerpoint/2010/main" val="252674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3"/>
          </p:nvPr>
        </p:nvSpPr>
        <p:spPr>
          <a:xfrm>
            <a:off x="3142705" y="1853269"/>
            <a:ext cx="5478781" cy="1171941"/>
          </a:xfrm>
        </p:spPr>
        <p:txBody>
          <a:bodyPr>
            <a:normAutofit lnSpcReduction="10000"/>
          </a:bodyPr>
          <a:lstStyle/>
          <a:p>
            <a:pPr marL="0" indent="0" algn="ctr">
              <a:spcBef>
                <a:spcPts val="0"/>
              </a:spcBef>
              <a:buNone/>
            </a:pPr>
            <a:r>
              <a:rPr lang="en-US" dirty="0"/>
              <a:t>Evan Rosenberg </a:t>
            </a:r>
          </a:p>
          <a:p>
            <a:pPr marL="0" indent="0" algn="ctr">
              <a:spcBef>
                <a:spcPts val="0"/>
              </a:spcBef>
              <a:buNone/>
            </a:pPr>
            <a:r>
              <a:rPr lang="en-US" dirty="0"/>
              <a:t>Youth Policy and Performance</a:t>
            </a:r>
          </a:p>
          <a:p>
            <a:pPr marL="0" indent="0" algn="ctr">
              <a:spcBef>
                <a:spcPts val="0"/>
              </a:spcBef>
              <a:buNone/>
            </a:pPr>
            <a:r>
              <a:rPr lang="en-US" dirty="0"/>
              <a:t> Division of Youth Services</a:t>
            </a:r>
          </a:p>
          <a:p>
            <a:pPr marL="0" indent="0" algn="ctr">
              <a:spcBef>
                <a:spcPts val="0"/>
              </a:spcBef>
              <a:buNone/>
            </a:pPr>
            <a:r>
              <a:rPr lang="en-US" dirty="0">
                <a:hlinkClick r:id="rId2"/>
              </a:rPr>
              <a:t>Rosenberg.Evan@dol.gov</a:t>
            </a:r>
            <a:r>
              <a:rPr lang="en-US" dirty="0"/>
              <a:t> </a:t>
            </a:r>
          </a:p>
        </p:txBody>
      </p:sp>
      <p:sp>
        <p:nvSpPr>
          <p:cNvPr id="7" name="Content Placeholder 6"/>
          <p:cNvSpPr>
            <a:spLocks noGrp="1"/>
          </p:cNvSpPr>
          <p:nvPr>
            <p:ph idx="14"/>
          </p:nvPr>
        </p:nvSpPr>
        <p:spPr>
          <a:xfrm>
            <a:off x="3208020" y="3579223"/>
            <a:ext cx="5753100" cy="1345473"/>
          </a:xfrm>
        </p:spPr>
        <p:txBody>
          <a:bodyPr>
            <a:noAutofit/>
          </a:bodyPr>
          <a:lstStyle/>
          <a:p>
            <a:pPr marL="0" indent="0" algn="ctr">
              <a:spcBef>
                <a:spcPts val="0"/>
              </a:spcBef>
              <a:buNone/>
            </a:pPr>
            <a:r>
              <a:rPr lang="en-US" dirty="0"/>
              <a:t>Sara Hastings</a:t>
            </a:r>
          </a:p>
          <a:p>
            <a:pPr marL="0" indent="0" algn="ctr">
              <a:spcBef>
                <a:spcPts val="0"/>
              </a:spcBef>
              <a:buNone/>
            </a:pPr>
            <a:r>
              <a:rPr lang="en-US" dirty="0"/>
              <a:t>Unit Chief, Youth Policy and Performance Division of Youth Services</a:t>
            </a:r>
          </a:p>
          <a:p>
            <a:pPr marL="0" indent="0" algn="ctr">
              <a:spcBef>
                <a:spcPts val="0"/>
              </a:spcBef>
              <a:buNone/>
            </a:pPr>
            <a:r>
              <a:rPr lang="en-US" dirty="0">
                <a:hlinkClick r:id="rId2"/>
              </a:rPr>
              <a:t>Hastings.Sara@dol.gov</a:t>
            </a:r>
            <a:r>
              <a:rPr lang="en-US" dirty="0"/>
              <a:t> </a:t>
            </a:r>
          </a:p>
        </p:txBody>
      </p:sp>
      <p:pic>
        <p:nvPicPr>
          <p:cNvPr id="4"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078" r="16078"/>
          <a:stretch>
            <a:fillRect/>
          </a:stretch>
        </p:blipFill>
        <p:spPr>
          <a:xfrm>
            <a:off x="1542190" y="1853269"/>
            <a:ext cx="1161000" cy="1171942"/>
          </a:xfrm>
        </p:spPr>
      </p:pic>
      <p:pic>
        <p:nvPicPr>
          <p:cNvPr id="10" name="Picture Placeholder 7"/>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9591" b="9591"/>
          <a:stretch>
            <a:fillRect/>
          </a:stretch>
        </p:blipFill>
        <p:spPr>
          <a:xfrm>
            <a:off x="1581378" y="3563163"/>
            <a:ext cx="1161000" cy="1171942"/>
          </a:xfrm>
        </p:spPr>
      </p:pic>
    </p:spTree>
    <p:extLst>
      <p:ext uri="{BB962C8B-B14F-4D97-AF65-F5344CB8AC3E}">
        <p14:creationId xmlns:p14="http://schemas.microsoft.com/office/powerpoint/2010/main" val="4247197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Continued</a:t>
            </a:r>
          </a:p>
        </p:txBody>
      </p:sp>
      <p:sp>
        <p:nvSpPr>
          <p:cNvPr id="3" name="Content Placeholder 2"/>
          <p:cNvSpPr>
            <a:spLocks noGrp="1"/>
          </p:cNvSpPr>
          <p:nvPr>
            <p:ph idx="1"/>
          </p:nvPr>
        </p:nvSpPr>
        <p:spPr/>
        <p:txBody>
          <a:bodyPr>
            <a:normAutofit fontScale="92500" lnSpcReduction="10000"/>
          </a:bodyPr>
          <a:lstStyle/>
          <a:p>
            <a:r>
              <a:rPr lang="en-US" dirty="0"/>
              <a:t>If a state chooses to do so, it may set policy requiring Local WDBs to competitively select some or all youth services.</a:t>
            </a:r>
          </a:p>
          <a:p>
            <a:r>
              <a:rPr lang="en-US" dirty="0"/>
              <a:t>If Local WDBs directly provide youth services and a single entity performs multiple roles (such as fiscal agent, service provider, or One-Stop operator), a written agreement between the Local WDB and Chief Elected Official is required.</a:t>
            </a:r>
          </a:p>
          <a:p>
            <a:pPr lvl="1"/>
            <a:r>
              <a:rPr lang="en-US" dirty="0"/>
              <a:t>Agreement must clarify how they will comply with WIOA and corresponding regulations, relevant OMB circulars, and state’s conflict of interest policy.</a:t>
            </a:r>
          </a:p>
          <a:p>
            <a:pPr lvl="1"/>
            <a:r>
              <a:rPr lang="en-US" dirty="0"/>
              <a:t>Agreement must also clarify expectations on distinct roles and clear methods of tracking execution and accountability for the distinct roles.</a:t>
            </a:r>
          </a:p>
        </p:txBody>
      </p:sp>
    </p:spTree>
    <p:extLst>
      <p:ext uri="{BB962C8B-B14F-4D97-AF65-F5344CB8AC3E}">
        <p14:creationId xmlns:p14="http://schemas.microsoft.com/office/powerpoint/2010/main" val="2994568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Elements</a:t>
            </a:r>
          </a:p>
        </p:txBody>
      </p:sp>
      <p:sp>
        <p:nvSpPr>
          <p:cNvPr id="3" name="Content Placeholder 2"/>
          <p:cNvSpPr>
            <a:spLocks noGrp="1"/>
          </p:cNvSpPr>
          <p:nvPr>
            <p:ph idx="1"/>
          </p:nvPr>
        </p:nvSpPr>
        <p:spPr/>
        <p:txBody>
          <a:bodyPr/>
          <a:lstStyle/>
          <a:p>
            <a:r>
              <a:rPr lang="en-US" dirty="0"/>
              <a:t>TEGL contains descriptions of each of the 14 program elements </a:t>
            </a:r>
          </a:p>
          <a:p>
            <a:r>
              <a:rPr lang="en-US" dirty="0"/>
              <a:t>TEGL clarifies which program element specific services fall under when there is overlap across program elements.</a:t>
            </a:r>
          </a:p>
          <a:p>
            <a:r>
              <a:rPr lang="en-US" dirty="0"/>
              <a:t>TEGL provides a table displaying applicable final rule citations and PIRL data elements for each program element</a:t>
            </a:r>
          </a:p>
        </p:txBody>
      </p:sp>
    </p:spTree>
    <p:extLst>
      <p:ext uri="{BB962C8B-B14F-4D97-AF65-F5344CB8AC3E}">
        <p14:creationId xmlns:p14="http://schemas.microsoft.com/office/powerpoint/2010/main" val="316445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Elements</a:t>
            </a:r>
          </a:p>
        </p:txBody>
      </p:sp>
      <p:sp>
        <p:nvSpPr>
          <p:cNvPr id="3" name="Content Placeholder 2"/>
          <p:cNvSpPr>
            <a:spLocks noGrp="1"/>
          </p:cNvSpPr>
          <p:nvPr>
            <p:ph idx="1"/>
          </p:nvPr>
        </p:nvSpPr>
        <p:spPr/>
        <p:txBody>
          <a:bodyPr>
            <a:normAutofit/>
          </a:bodyPr>
          <a:lstStyle/>
          <a:p>
            <a:r>
              <a:rPr lang="en-US" dirty="0"/>
              <a:t>Local programs must make all 14 program elements available to youth</a:t>
            </a:r>
          </a:p>
          <a:p>
            <a:r>
              <a:rPr lang="en-US" dirty="0"/>
              <a:t>Local programs determine which elements a youth receives based on the assessment and ISS </a:t>
            </a:r>
          </a:p>
          <a:p>
            <a:r>
              <a:rPr lang="en-US" dirty="0"/>
              <a:t>A program doesn’t need to provide every service to each participant</a:t>
            </a:r>
          </a:p>
          <a:p>
            <a:pPr lvl="1"/>
            <a:r>
              <a:rPr lang="en-US" dirty="0"/>
              <a:t>Local programs should partner with entities that can provide program elements at no cost </a:t>
            </a:r>
          </a:p>
          <a:p>
            <a:pPr lvl="1"/>
            <a:endParaRPr lang="en-US" dirty="0"/>
          </a:p>
        </p:txBody>
      </p:sp>
    </p:spTree>
    <p:extLst>
      <p:ext uri="{BB962C8B-B14F-4D97-AF65-F5344CB8AC3E}">
        <p14:creationId xmlns:p14="http://schemas.microsoft.com/office/powerpoint/2010/main" val="242567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 1</a:t>
            </a:r>
          </a:p>
        </p:txBody>
      </p:sp>
      <p:sp>
        <p:nvSpPr>
          <p:cNvPr id="3" name="Content Placeholder 2"/>
          <p:cNvSpPr>
            <a:spLocks noGrp="1"/>
          </p:cNvSpPr>
          <p:nvPr>
            <p:ph idx="1"/>
          </p:nvPr>
        </p:nvSpPr>
        <p:spPr>
          <a:xfrm>
            <a:off x="529936" y="1474845"/>
            <a:ext cx="8385464" cy="4479146"/>
          </a:xfrm>
        </p:spPr>
        <p:txBody>
          <a:bodyPr>
            <a:normAutofit/>
          </a:bodyPr>
          <a:lstStyle/>
          <a:p>
            <a:pPr marL="0" indent="0">
              <a:buNone/>
            </a:pPr>
            <a:r>
              <a:rPr lang="en-US" sz="1800" dirty="0"/>
              <a:t>1) Tutoring, study skills training, instruction and evidence-based dropout prevention and recovery strategies that lead to completion of the requirements for a secondary school diploma or its recognized or for a recognized postsecondary credential.  </a:t>
            </a:r>
          </a:p>
          <a:p>
            <a:pPr marL="0" indent="0">
              <a:buNone/>
            </a:pPr>
            <a:r>
              <a:rPr lang="en-US" sz="1800" dirty="0"/>
              <a:t>Focused on in-school services relating to attainment of a high school diploma.  Includes:</a:t>
            </a:r>
          </a:p>
          <a:p>
            <a:pPr lvl="1"/>
            <a:r>
              <a:rPr lang="en-US" sz="1600" dirty="0"/>
              <a:t>Tutoring, study skills training, and instruction that lead to a high school diploma</a:t>
            </a:r>
          </a:p>
          <a:p>
            <a:pPr lvl="1"/>
            <a:r>
              <a:rPr lang="en-US" sz="1600" dirty="0"/>
              <a:t>Secondary school dropout prevention services intended to lead to a high school diploma</a:t>
            </a:r>
          </a:p>
          <a:p>
            <a:r>
              <a:rPr lang="en-US" sz="1800" dirty="0"/>
              <a:t>Does not include dropout recovery strategies that lead to completion of high school equivalency – those are included in program element 2</a:t>
            </a:r>
          </a:p>
          <a:p>
            <a:r>
              <a:rPr lang="en-US" sz="1800" dirty="0"/>
              <a:t>Does not include training services leading to a postsecondary credential – those are included in program element 4 (occupational skills training)</a:t>
            </a:r>
          </a:p>
        </p:txBody>
      </p:sp>
    </p:spTree>
    <p:extLst>
      <p:ext uri="{BB962C8B-B14F-4D97-AF65-F5344CB8AC3E}">
        <p14:creationId xmlns:p14="http://schemas.microsoft.com/office/powerpoint/2010/main" val="1459307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 2</a:t>
            </a:r>
          </a:p>
        </p:txBody>
      </p:sp>
      <p:sp>
        <p:nvSpPr>
          <p:cNvPr id="3" name="Content Placeholder 2"/>
          <p:cNvSpPr>
            <a:spLocks noGrp="1"/>
          </p:cNvSpPr>
          <p:nvPr>
            <p:ph idx="1"/>
          </p:nvPr>
        </p:nvSpPr>
        <p:spPr/>
        <p:txBody>
          <a:bodyPr>
            <a:normAutofit lnSpcReduction="10000"/>
          </a:bodyPr>
          <a:lstStyle/>
          <a:p>
            <a:pPr marL="0" indent="0">
              <a:buNone/>
            </a:pPr>
            <a:r>
              <a:rPr lang="en-US" dirty="0"/>
              <a:t>2) Alternative secondary school services or dropout recovery services</a:t>
            </a:r>
          </a:p>
          <a:p>
            <a:pPr marL="0" indent="0">
              <a:buNone/>
            </a:pPr>
            <a:r>
              <a:rPr lang="en-US" dirty="0"/>
              <a:t>Focused on services outside the traditional school setting for those who have struggled in the traditional school setting and for those who have dropped out of school.  Can include:</a:t>
            </a:r>
          </a:p>
          <a:p>
            <a:pPr lvl="1"/>
            <a:r>
              <a:rPr lang="en-US" dirty="0"/>
              <a:t>Basic education skills training</a:t>
            </a:r>
          </a:p>
          <a:p>
            <a:pPr lvl="1"/>
            <a:r>
              <a:rPr lang="en-US" dirty="0"/>
              <a:t>Individualized academic instruction</a:t>
            </a:r>
          </a:p>
          <a:p>
            <a:pPr lvl="1"/>
            <a:r>
              <a:rPr lang="en-US" dirty="0"/>
              <a:t>English as a second language training</a:t>
            </a:r>
          </a:p>
          <a:p>
            <a:pPr lvl="1"/>
            <a:r>
              <a:rPr lang="en-US" dirty="0"/>
              <a:t>Credit recovery</a:t>
            </a:r>
          </a:p>
          <a:p>
            <a:pPr lvl="1"/>
            <a:r>
              <a:rPr lang="en-US" dirty="0"/>
              <a:t>Services that lead to completion of a high school equivalency</a:t>
            </a:r>
          </a:p>
          <a:p>
            <a:endParaRPr lang="en-US" dirty="0"/>
          </a:p>
        </p:txBody>
      </p:sp>
    </p:spTree>
    <p:extLst>
      <p:ext uri="{BB962C8B-B14F-4D97-AF65-F5344CB8AC3E}">
        <p14:creationId xmlns:p14="http://schemas.microsoft.com/office/powerpoint/2010/main" val="20932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 3</a:t>
            </a:r>
          </a:p>
        </p:txBody>
      </p:sp>
      <p:sp>
        <p:nvSpPr>
          <p:cNvPr id="3" name="Content Placeholder 2"/>
          <p:cNvSpPr>
            <a:spLocks noGrp="1"/>
          </p:cNvSpPr>
          <p:nvPr>
            <p:ph idx="1"/>
          </p:nvPr>
        </p:nvSpPr>
        <p:spPr/>
        <p:txBody>
          <a:bodyPr/>
          <a:lstStyle/>
          <a:p>
            <a:pPr marL="0" indent="0">
              <a:buNone/>
            </a:pPr>
            <a:r>
              <a:rPr lang="en-US" dirty="0"/>
              <a:t>3) Paid and unpaid work experience including:</a:t>
            </a:r>
          </a:p>
          <a:p>
            <a:pPr lvl="1"/>
            <a:r>
              <a:rPr lang="en-US" dirty="0"/>
              <a:t>Summer employment opportunities and other employment opportunities throughout the year</a:t>
            </a:r>
          </a:p>
          <a:p>
            <a:pPr lvl="1"/>
            <a:r>
              <a:rPr lang="en-US" dirty="0"/>
              <a:t>Pre-apprenticeship programs</a:t>
            </a:r>
          </a:p>
          <a:p>
            <a:pPr lvl="1"/>
            <a:r>
              <a:rPr lang="en-US" dirty="0"/>
              <a:t>Internships and job shadowing</a:t>
            </a:r>
          </a:p>
          <a:p>
            <a:pPr lvl="1"/>
            <a:r>
              <a:rPr lang="en-US" dirty="0"/>
              <a:t>On-the-job training opportunities</a:t>
            </a:r>
          </a:p>
          <a:p>
            <a:r>
              <a:rPr lang="en-US" dirty="0"/>
              <a:t>WIOA requires a minimum of 20% of local area youth funds to be expended on work experience</a:t>
            </a:r>
          </a:p>
          <a:p>
            <a:pPr lvl="1"/>
            <a:r>
              <a:rPr lang="en-US" dirty="0"/>
              <a:t>Local area administrative funds not subject to 20% requirement</a:t>
            </a:r>
          </a:p>
          <a:p>
            <a:pPr lvl="1"/>
            <a:r>
              <a:rPr lang="en-US" dirty="0"/>
              <a:t>Leveraged resources cannot count toward the 20%</a:t>
            </a:r>
          </a:p>
        </p:txBody>
      </p:sp>
    </p:spTree>
    <p:extLst>
      <p:ext uri="{BB962C8B-B14F-4D97-AF65-F5344CB8AC3E}">
        <p14:creationId xmlns:p14="http://schemas.microsoft.com/office/powerpoint/2010/main" val="3083573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Element 3 – What Counts Toward Work Experience Expenditures</a:t>
            </a:r>
          </a:p>
        </p:txBody>
      </p:sp>
      <p:sp>
        <p:nvSpPr>
          <p:cNvPr id="3" name="Content Placeholder 2"/>
          <p:cNvSpPr>
            <a:spLocks noGrp="1"/>
          </p:cNvSpPr>
          <p:nvPr>
            <p:ph idx="1"/>
          </p:nvPr>
        </p:nvSpPr>
        <p:spPr>
          <a:xfrm>
            <a:off x="628649" y="1262270"/>
            <a:ext cx="8366263" cy="4821031"/>
          </a:xfrm>
        </p:spPr>
        <p:txBody>
          <a:bodyPr>
            <a:normAutofit fontScale="62500" lnSpcReduction="20000"/>
          </a:bodyPr>
          <a:lstStyle/>
          <a:p>
            <a:r>
              <a:rPr lang="en-US" sz="2900" dirty="0"/>
              <a:t>Allowable work experience expenditures that count toward the 20% requirement include:</a:t>
            </a:r>
          </a:p>
          <a:p>
            <a:pPr lvl="1">
              <a:spcBef>
                <a:spcPts val="1200"/>
              </a:spcBef>
            </a:pPr>
            <a:r>
              <a:rPr lang="en-US" sz="2600" dirty="0"/>
              <a:t>Wages/stipends paid for participation in work experience;</a:t>
            </a:r>
          </a:p>
          <a:p>
            <a:pPr lvl="1">
              <a:spcBef>
                <a:spcPts val="1200"/>
              </a:spcBef>
            </a:pPr>
            <a:r>
              <a:rPr lang="en-US" sz="2600" dirty="0"/>
              <a:t>Staff time working to identify and develop a work experience opportunity (including staff time spent working with employers); </a:t>
            </a:r>
          </a:p>
          <a:p>
            <a:pPr lvl="1">
              <a:spcBef>
                <a:spcPts val="1200"/>
              </a:spcBef>
            </a:pPr>
            <a:r>
              <a:rPr lang="en-US" sz="2600" dirty="0"/>
              <a:t>Staff time working with employers to ensure a successful work experience, including staff time spent managing the work experience; </a:t>
            </a:r>
          </a:p>
          <a:p>
            <a:pPr lvl="1">
              <a:spcBef>
                <a:spcPts val="1200"/>
              </a:spcBef>
            </a:pPr>
            <a:r>
              <a:rPr lang="en-US" sz="2600" dirty="0"/>
              <a:t>Staff time spent evaluating the work experience; </a:t>
            </a:r>
          </a:p>
          <a:p>
            <a:pPr lvl="1">
              <a:spcBef>
                <a:spcPts val="1200"/>
              </a:spcBef>
            </a:pPr>
            <a:r>
              <a:rPr lang="en-US" sz="2600" dirty="0"/>
              <a:t>Participant work experience orientation sessions; </a:t>
            </a:r>
          </a:p>
          <a:p>
            <a:pPr lvl="1">
              <a:spcBef>
                <a:spcPts val="1200"/>
              </a:spcBef>
            </a:pPr>
            <a:r>
              <a:rPr lang="en-US" sz="2600" dirty="0"/>
              <a:t>Employer work experience orientation sessions; </a:t>
            </a:r>
          </a:p>
          <a:p>
            <a:pPr lvl="1">
              <a:spcBef>
                <a:spcPts val="1200"/>
              </a:spcBef>
            </a:pPr>
            <a:r>
              <a:rPr lang="en-US" sz="2600" dirty="0"/>
              <a:t>Classroom training or the required academic education component directly related to the work experience; </a:t>
            </a:r>
          </a:p>
          <a:p>
            <a:pPr lvl="1">
              <a:spcBef>
                <a:spcPts val="1200"/>
              </a:spcBef>
            </a:pPr>
            <a:r>
              <a:rPr lang="en-US" sz="2600" dirty="0"/>
              <a:t>Incentive payments directly tied to the completion of work experience; and </a:t>
            </a:r>
          </a:p>
          <a:p>
            <a:pPr lvl="1">
              <a:spcBef>
                <a:spcPts val="1200"/>
              </a:spcBef>
            </a:pPr>
            <a:r>
              <a:rPr lang="en-US" sz="2600" dirty="0"/>
              <a:t>Employability skills/job readiness training to prepare youth for a work experience. </a:t>
            </a:r>
          </a:p>
          <a:p>
            <a:r>
              <a:rPr lang="en-US" sz="2900" dirty="0"/>
              <a:t>Supportive services are a separate program element and cannot be counted toward the 20% requirement even if they assist youth in participating in a work experience</a:t>
            </a:r>
          </a:p>
        </p:txBody>
      </p:sp>
    </p:spTree>
    <p:extLst>
      <p:ext uri="{BB962C8B-B14F-4D97-AF65-F5344CB8AC3E}">
        <p14:creationId xmlns:p14="http://schemas.microsoft.com/office/powerpoint/2010/main" val="121698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 Experience – Academic and Occupational Education Component</a:t>
            </a:r>
          </a:p>
        </p:txBody>
      </p:sp>
      <p:sp>
        <p:nvSpPr>
          <p:cNvPr id="3" name="Content Placeholder 2"/>
          <p:cNvSpPr>
            <a:spLocks noGrp="1"/>
          </p:cNvSpPr>
          <p:nvPr>
            <p:ph idx="1"/>
          </p:nvPr>
        </p:nvSpPr>
        <p:spPr/>
        <p:txBody>
          <a:bodyPr>
            <a:normAutofit fontScale="92500" lnSpcReduction="10000"/>
          </a:bodyPr>
          <a:lstStyle/>
          <a:p>
            <a:r>
              <a:rPr lang="en-US" dirty="0"/>
              <a:t>Work experiences must include academic and occupational education</a:t>
            </a:r>
          </a:p>
          <a:p>
            <a:r>
              <a:rPr lang="en-US" dirty="0"/>
              <a:t>This educational component may occur concurrently or sequentially and can take place at the work site or outside of the work site</a:t>
            </a:r>
          </a:p>
          <a:p>
            <a:r>
              <a:rPr lang="en-US" dirty="0"/>
              <a:t>Can be provided by employer or separately in the classroom or through other means – flexibility</a:t>
            </a:r>
          </a:p>
          <a:p>
            <a:r>
              <a:rPr lang="en-US" dirty="0"/>
              <a:t>Educational component refers to contextual learning including necessary information to understand and work in specific industries/occupations</a:t>
            </a:r>
          </a:p>
          <a:p>
            <a:r>
              <a:rPr lang="en-US" dirty="0"/>
              <a:t>Local programs have flexibility to determine appropriate types of academic and occupational education necessary for a specific work experience</a:t>
            </a:r>
          </a:p>
          <a:p>
            <a:endParaRPr lang="en-US" dirty="0"/>
          </a:p>
          <a:p>
            <a:endParaRPr lang="en-US" dirty="0"/>
          </a:p>
        </p:txBody>
      </p:sp>
    </p:spTree>
    <p:extLst>
      <p:ext uri="{BB962C8B-B14F-4D97-AF65-F5344CB8AC3E}">
        <p14:creationId xmlns:p14="http://schemas.microsoft.com/office/powerpoint/2010/main" val="226164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Work Experience	</a:t>
            </a:r>
          </a:p>
        </p:txBody>
      </p:sp>
      <p:sp>
        <p:nvSpPr>
          <p:cNvPr id="3" name="Content Placeholder 2"/>
          <p:cNvSpPr>
            <a:spLocks noGrp="1"/>
          </p:cNvSpPr>
          <p:nvPr>
            <p:ph idx="1"/>
          </p:nvPr>
        </p:nvSpPr>
        <p:spPr/>
        <p:txBody>
          <a:bodyPr>
            <a:normAutofit lnSpcReduction="10000"/>
          </a:bodyPr>
          <a:lstStyle/>
          <a:p>
            <a:r>
              <a:rPr lang="en-US" dirty="0"/>
              <a:t>TEGL further clarifies job shadowing</a:t>
            </a:r>
          </a:p>
          <a:p>
            <a:pPr lvl="1"/>
            <a:r>
              <a:rPr lang="en-US" dirty="0"/>
              <a:t>Job shadowing is a temporary, unpaid exposure to the workplace in an occupational area of interest to the youth participant</a:t>
            </a:r>
          </a:p>
          <a:p>
            <a:r>
              <a:rPr lang="en-US" dirty="0"/>
              <a:t>Pre-apprenticeship is defined in 681.480 of the final rule</a:t>
            </a:r>
          </a:p>
          <a:p>
            <a:pPr lvl="1"/>
            <a:r>
              <a:rPr lang="en-US" dirty="0"/>
              <a:t>As discussed in final rule, includes partnership with one or more registered apprenticeship programs</a:t>
            </a:r>
          </a:p>
          <a:p>
            <a:r>
              <a:rPr lang="en-US" dirty="0"/>
              <a:t>Note that on-the-job training is a type of work experience in WIOA youth, whereas it is considered a training service in the WIOA adult program</a:t>
            </a:r>
          </a:p>
        </p:txBody>
      </p:sp>
    </p:spTree>
    <p:extLst>
      <p:ext uri="{BB962C8B-B14F-4D97-AF65-F5344CB8AC3E}">
        <p14:creationId xmlns:p14="http://schemas.microsoft.com/office/powerpoint/2010/main" val="232244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 4</a:t>
            </a:r>
          </a:p>
        </p:txBody>
      </p:sp>
      <p:sp>
        <p:nvSpPr>
          <p:cNvPr id="3" name="Content Placeholder 2"/>
          <p:cNvSpPr>
            <a:spLocks noGrp="1"/>
          </p:cNvSpPr>
          <p:nvPr>
            <p:ph idx="1"/>
          </p:nvPr>
        </p:nvSpPr>
        <p:spPr/>
        <p:txBody>
          <a:bodyPr/>
          <a:lstStyle/>
          <a:p>
            <a:pPr marL="0" indent="0">
              <a:buNone/>
            </a:pPr>
            <a:r>
              <a:rPr lang="en-US" dirty="0"/>
              <a:t>4) Occupational skills training, which includes priority consideration for training programs that lead to recognized postsecondary credentials that align with in-demand industry sectors or occupations in the local area</a:t>
            </a:r>
          </a:p>
          <a:p>
            <a:r>
              <a:rPr lang="en-US" dirty="0"/>
              <a:t>ITAs are permitted for OSY using WIOA youth funds when appropriate</a:t>
            </a:r>
          </a:p>
          <a:p>
            <a:pPr lvl="1"/>
            <a:r>
              <a:rPr lang="en-US" dirty="0"/>
              <a:t>To receive funds from an ITA the training provider must be on the Eligible Training Provider List</a:t>
            </a:r>
          </a:p>
          <a:p>
            <a:pPr lvl="1"/>
            <a:r>
              <a:rPr lang="en-US" dirty="0"/>
              <a:t>ITAs are not permitted for ISY; ISY ages 18 to 21 could co-enroll in the adult program to receive training through an ITA funded with adult funds</a:t>
            </a:r>
          </a:p>
        </p:txBody>
      </p:sp>
    </p:spTree>
    <p:extLst>
      <p:ext uri="{BB962C8B-B14F-4D97-AF65-F5344CB8AC3E}">
        <p14:creationId xmlns:p14="http://schemas.microsoft.com/office/powerpoint/2010/main" val="3994716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TEGL Overview</a:t>
            </a:r>
          </a:p>
        </p:txBody>
      </p:sp>
      <p:sp>
        <p:nvSpPr>
          <p:cNvPr id="5" name="Content Placeholder 4"/>
          <p:cNvSpPr>
            <a:spLocks noGrp="1"/>
          </p:cNvSpPr>
          <p:nvPr>
            <p:ph idx="1"/>
          </p:nvPr>
        </p:nvSpPr>
        <p:spPr/>
        <p:txBody>
          <a:bodyPr/>
          <a:lstStyle/>
          <a:p>
            <a:r>
              <a:rPr lang="en-US" dirty="0"/>
              <a:t>The 3</a:t>
            </a:r>
            <a:r>
              <a:rPr lang="en-US" baseline="30000" dirty="0"/>
              <a:t>rd</a:t>
            </a:r>
            <a:r>
              <a:rPr lang="en-US" dirty="0"/>
              <a:t> WIOA Youth TEGL, 21-16, was published March 2, 2017 and expands upon the first 2 TEGLs and the final rule</a:t>
            </a:r>
          </a:p>
          <a:p>
            <a:r>
              <a:rPr lang="en-US" dirty="0"/>
              <a:t>TEGL 21-16 includes sections on:</a:t>
            </a:r>
          </a:p>
          <a:p>
            <a:pPr lvl="1"/>
            <a:r>
              <a:rPr lang="en-US" dirty="0"/>
              <a:t>Eligibility</a:t>
            </a:r>
          </a:p>
          <a:p>
            <a:pPr lvl="1"/>
            <a:r>
              <a:rPr lang="en-US" dirty="0"/>
              <a:t>Program Design</a:t>
            </a:r>
          </a:p>
          <a:p>
            <a:pPr lvl="1"/>
            <a:r>
              <a:rPr lang="en-US" dirty="0"/>
              <a:t>Competitive Procurement</a:t>
            </a:r>
          </a:p>
          <a:p>
            <a:pPr lvl="1"/>
            <a:r>
              <a:rPr lang="en-US" dirty="0"/>
              <a:t>WIOA Youth Program Elements</a:t>
            </a:r>
          </a:p>
          <a:p>
            <a:pPr lvl="1"/>
            <a:r>
              <a:rPr lang="en-US" dirty="0"/>
              <a:t>Attachment to Help Determine Youth Living in High Poverty</a:t>
            </a:r>
          </a:p>
        </p:txBody>
      </p:sp>
    </p:spTree>
    <p:extLst>
      <p:ext uri="{BB962C8B-B14F-4D97-AF65-F5344CB8AC3E}">
        <p14:creationId xmlns:p14="http://schemas.microsoft.com/office/powerpoint/2010/main" val="2360488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 5</a:t>
            </a:r>
          </a:p>
        </p:txBody>
      </p:sp>
      <p:sp>
        <p:nvSpPr>
          <p:cNvPr id="3" name="Content Placeholder 2"/>
          <p:cNvSpPr>
            <a:spLocks noGrp="1"/>
          </p:cNvSpPr>
          <p:nvPr>
            <p:ph idx="1"/>
          </p:nvPr>
        </p:nvSpPr>
        <p:spPr>
          <a:xfrm>
            <a:off x="628649" y="1381539"/>
            <a:ext cx="8594863" cy="4701762"/>
          </a:xfrm>
        </p:spPr>
        <p:txBody>
          <a:bodyPr>
            <a:normAutofit/>
          </a:bodyPr>
          <a:lstStyle/>
          <a:p>
            <a:pPr marL="0" indent="0">
              <a:buNone/>
            </a:pPr>
            <a:r>
              <a:rPr lang="en-US" sz="2400" dirty="0"/>
              <a:t>5) Education offered concurrently with and in the same context as workforce preparation activities and training for a specific occupation or occupational cluster</a:t>
            </a:r>
          </a:p>
          <a:p>
            <a:r>
              <a:rPr lang="en-US" sz="2400" dirty="0"/>
              <a:t>This program element reflects an integrated education and training (IET) model where basic skills and occupational training are taught within the same time frame and connected to a specific occupation</a:t>
            </a:r>
          </a:p>
          <a:p>
            <a:r>
              <a:rPr lang="en-US" sz="2400" dirty="0"/>
              <a:t>This program element refers to the concurrent delivery of basic skills, workforce preparation, and occupational skills training</a:t>
            </a:r>
          </a:p>
          <a:p>
            <a:pPr lvl="1"/>
            <a:r>
              <a:rPr lang="en-US" sz="2200" dirty="0"/>
              <a:t>These 3 components all fit under different WIOA youth program elements and are only counted here if they occur concurrently as part of an IET model</a:t>
            </a:r>
          </a:p>
          <a:p>
            <a:endParaRPr lang="en-US" dirty="0"/>
          </a:p>
        </p:txBody>
      </p:sp>
    </p:spTree>
    <p:extLst>
      <p:ext uri="{BB962C8B-B14F-4D97-AF65-F5344CB8AC3E}">
        <p14:creationId xmlns:p14="http://schemas.microsoft.com/office/powerpoint/2010/main" val="1459307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Elements Continued	</a:t>
            </a:r>
          </a:p>
        </p:txBody>
      </p:sp>
      <p:sp>
        <p:nvSpPr>
          <p:cNvPr id="3" name="Content Placeholder 2"/>
          <p:cNvSpPr>
            <a:spLocks noGrp="1"/>
          </p:cNvSpPr>
          <p:nvPr>
            <p:ph idx="1"/>
          </p:nvPr>
        </p:nvSpPr>
        <p:spPr/>
        <p:txBody>
          <a:bodyPr/>
          <a:lstStyle/>
          <a:p>
            <a:r>
              <a:rPr lang="en-US" dirty="0"/>
              <a:t>Program Element 6: Leadership development defined at 681.520 of final rule</a:t>
            </a:r>
          </a:p>
          <a:p>
            <a:r>
              <a:rPr lang="en-US" dirty="0"/>
              <a:t>Program Element 7: Supportive services defined at 681.570 of final rule</a:t>
            </a:r>
          </a:p>
          <a:p>
            <a:r>
              <a:rPr lang="en-US" dirty="0"/>
              <a:t>Program Element 8: Adult mentoring defined at 681.490 of final rule</a:t>
            </a:r>
          </a:p>
          <a:p>
            <a:pPr lvl="1"/>
            <a:r>
              <a:rPr lang="en-US" dirty="0"/>
              <a:t>TEGL clarifies that while DOL strongly prefers case managers not serve as mentors, case managers are permitted to serve as mentors in areas where adult mentors are sparse </a:t>
            </a:r>
          </a:p>
        </p:txBody>
      </p:sp>
    </p:spTree>
    <p:extLst>
      <p:ext uri="{BB962C8B-B14F-4D97-AF65-F5344CB8AC3E}">
        <p14:creationId xmlns:p14="http://schemas.microsoft.com/office/powerpoint/2010/main" val="2703698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Element 9 – Follow-Up Services Timing</a:t>
            </a:r>
          </a:p>
        </p:txBody>
      </p:sp>
      <p:sp>
        <p:nvSpPr>
          <p:cNvPr id="3" name="Content Placeholder 2"/>
          <p:cNvSpPr>
            <a:spLocks noGrp="1"/>
          </p:cNvSpPr>
          <p:nvPr>
            <p:ph idx="1"/>
          </p:nvPr>
        </p:nvSpPr>
        <p:spPr/>
        <p:txBody>
          <a:bodyPr/>
          <a:lstStyle/>
          <a:p>
            <a:pPr marL="0" indent="0">
              <a:buNone/>
            </a:pPr>
            <a:r>
              <a:rPr lang="en-US" dirty="0"/>
              <a:t>9) Follow-up services for not less than 12 months after the completion of participation (defined at 681.580 of final rule)</a:t>
            </a:r>
          </a:p>
          <a:p>
            <a:r>
              <a:rPr lang="en-US" dirty="0"/>
              <a:t>Follow-up services may begin immediately following the last expected date of service when no future services are scheduled (i.e., expected exit date) </a:t>
            </a:r>
          </a:p>
          <a:p>
            <a:r>
              <a:rPr lang="en-US" dirty="0"/>
              <a:t>Follow-up services do not cause exit date to change or trigger re-enrollment</a:t>
            </a:r>
          </a:p>
          <a:p>
            <a:r>
              <a:rPr lang="en-US" dirty="0"/>
              <a:t>12 month follow-up is completed upon 1 year from date of exit</a:t>
            </a:r>
          </a:p>
          <a:p>
            <a:endParaRPr lang="en-US" dirty="0"/>
          </a:p>
        </p:txBody>
      </p:sp>
    </p:spTree>
    <p:extLst>
      <p:ext uri="{BB962C8B-B14F-4D97-AF65-F5344CB8AC3E}">
        <p14:creationId xmlns:p14="http://schemas.microsoft.com/office/powerpoint/2010/main" val="3585333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Services Continued</a:t>
            </a:r>
          </a:p>
        </p:txBody>
      </p:sp>
      <p:sp>
        <p:nvSpPr>
          <p:cNvPr id="3" name="Content Placeholder 2"/>
          <p:cNvSpPr>
            <a:spLocks noGrp="1"/>
          </p:cNvSpPr>
          <p:nvPr>
            <p:ph idx="1"/>
          </p:nvPr>
        </p:nvSpPr>
        <p:spPr/>
        <p:txBody>
          <a:bodyPr>
            <a:normAutofit fontScale="92500" lnSpcReduction="20000"/>
          </a:bodyPr>
          <a:lstStyle/>
          <a:p>
            <a:r>
              <a:rPr lang="en-US" dirty="0"/>
              <a:t>5 program elements are permitted as follow-up services during the follow-up period:</a:t>
            </a:r>
          </a:p>
          <a:p>
            <a:pPr lvl="1"/>
            <a:r>
              <a:rPr lang="en-US" dirty="0"/>
              <a:t>Supportive services</a:t>
            </a:r>
          </a:p>
          <a:p>
            <a:pPr lvl="1"/>
            <a:r>
              <a:rPr lang="en-US" dirty="0"/>
              <a:t>Adult mentoring</a:t>
            </a:r>
          </a:p>
          <a:p>
            <a:pPr lvl="1"/>
            <a:r>
              <a:rPr lang="en-US" dirty="0"/>
              <a:t>Financial literacy education</a:t>
            </a:r>
          </a:p>
          <a:p>
            <a:pPr lvl="1"/>
            <a:r>
              <a:rPr lang="en-US" dirty="0"/>
              <a:t>Services that provide labor market and employment information about in-demand industry sectors or occupations available in the local area, such as career awareness, career counseling, and career exploration services </a:t>
            </a:r>
          </a:p>
          <a:p>
            <a:pPr lvl="1"/>
            <a:r>
              <a:rPr lang="en-US" dirty="0"/>
              <a:t>Activities that help youth prepare for and transition to postsecondary education and training</a:t>
            </a:r>
          </a:p>
          <a:p>
            <a:pPr marL="365760" lvl="1">
              <a:spcBef>
                <a:spcPts val="1000"/>
              </a:spcBef>
              <a:buClr>
                <a:schemeClr val="accent4"/>
              </a:buClr>
              <a:buFont typeface="Wingdings" panose="05000000000000000000" pitchFamily="2" charset="2"/>
              <a:buChar char="v"/>
            </a:pPr>
            <a:r>
              <a:rPr lang="en-US" dirty="0">
                <a:solidFill>
                  <a:schemeClr val="accent1"/>
                </a:solidFill>
              </a:rPr>
              <a:t>Program elements beyond those 5 are not permitted during the follow-up period and to provide such services the youth must be re-enrolled and a new eligibility determination completed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8006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Services Continued</a:t>
            </a:r>
          </a:p>
        </p:txBody>
      </p:sp>
      <p:sp>
        <p:nvSpPr>
          <p:cNvPr id="3" name="Content Placeholder 2"/>
          <p:cNvSpPr>
            <a:spLocks noGrp="1"/>
          </p:cNvSpPr>
          <p:nvPr>
            <p:ph idx="1"/>
          </p:nvPr>
        </p:nvSpPr>
        <p:spPr/>
        <p:txBody>
          <a:bodyPr>
            <a:normAutofit fontScale="92500" lnSpcReduction="10000"/>
          </a:bodyPr>
          <a:lstStyle/>
          <a:p>
            <a:r>
              <a:rPr lang="en-US" dirty="0"/>
              <a:t>All participants must be offered an opportunity to receive follow-up services</a:t>
            </a:r>
          </a:p>
          <a:p>
            <a:r>
              <a:rPr lang="en-US" dirty="0"/>
              <a:t>Follow-up services must be provided to all participants for a minimum of 12 months unless the participant declines to receive follow-up or they cannot be located or contacted</a:t>
            </a:r>
          </a:p>
          <a:p>
            <a:pPr lvl="1"/>
            <a:r>
              <a:rPr lang="en-US" dirty="0"/>
              <a:t>Local programs should have policies in place to establish how to document and record when a participant cannot be located or contacted</a:t>
            </a:r>
          </a:p>
          <a:p>
            <a:r>
              <a:rPr lang="en-US" dirty="0"/>
              <a:t>Youth must be informed of follow-up services opportunity at time of enrollment</a:t>
            </a:r>
          </a:p>
          <a:p>
            <a:pPr lvl="1"/>
            <a:r>
              <a:rPr lang="en-US" dirty="0"/>
              <a:t>Youth may opt out of receiving follow-up at any point during the program or during follow-up – opt out should be documented in case file</a:t>
            </a:r>
          </a:p>
        </p:txBody>
      </p:sp>
    </p:spTree>
    <p:extLst>
      <p:ext uri="{BB962C8B-B14F-4D97-AF65-F5344CB8AC3E}">
        <p14:creationId xmlns:p14="http://schemas.microsoft.com/office/powerpoint/2010/main" val="153716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Elements Continued</a:t>
            </a:r>
          </a:p>
        </p:txBody>
      </p:sp>
      <p:sp>
        <p:nvSpPr>
          <p:cNvPr id="3" name="Content Placeholder 2"/>
          <p:cNvSpPr>
            <a:spLocks noGrp="1"/>
          </p:cNvSpPr>
          <p:nvPr>
            <p:ph idx="1"/>
          </p:nvPr>
        </p:nvSpPr>
        <p:spPr/>
        <p:txBody>
          <a:bodyPr>
            <a:normAutofit/>
          </a:bodyPr>
          <a:lstStyle/>
          <a:p>
            <a:r>
              <a:rPr lang="en-US" dirty="0"/>
              <a:t>Program Element 10: comprehensive guidance and counseling defined at 681.510 of the final rule</a:t>
            </a:r>
          </a:p>
          <a:p>
            <a:r>
              <a:rPr lang="en-US" dirty="0"/>
              <a:t>Program Element 11: Financial literacy education defined at 681.500 of the final rule</a:t>
            </a:r>
          </a:p>
          <a:p>
            <a:pPr lvl="1"/>
            <a:r>
              <a:rPr lang="en-US" dirty="0"/>
              <a:t>TEGL provides link to Financial Literacy Education Commission guide </a:t>
            </a:r>
          </a:p>
          <a:p>
            <a:r>
              <a:rPr lang="en-US" dirty="0"/>
              <a:t>Program Element 12: Entrepreneurial skills training defined at 681.560 of the final rule</a:t>
            </a:r>
          </a:p>
          <a:p>
            <a:endParaRPr lang="en-US" dirty="0"/>
          </a:p>
        </p:txBody>
      </p:sp>
    </p:spTree>
    <p:extLst>
      <p:ext uri="{BB962C8B-B14F-4D97-AF65-F5344CB8AC3E}">
        <p14:creationId xmlns:p14="http://schemas.microsoft.com/office/powerpoint/2010/main" val="1094850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 13</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13) Services that provide labor market and employment information about in-demand industry sectors or occupations available in the local area, such as career awareness, career counseling, and career exploration services</a:t>
            </a:r>
          </a:p>
          <a:p>
            <a:r>
              <a:rPr lang="en-US" dirty="0"/>
              <a:t>Wagner-</a:t>
            </a:r>
            <a:r>
              <a:rPr lang="en-US" dirty="0" err="1"/>
              <a:t>Peyser</a:t>
            </a:r>
            <a:r>
              <a:rPr lang="en-US" dirty="0"/>
              <a:t> regulation 651.10 provides additional information about labor market information</a:t>
            </a:r>
          </a:p>
          <a:p>
            <a:r>
              <a:rPr lang="en-US" dirty="0"/>
              <a:t>Numerous tools and applications provide labor market information, many relevant to youth</a:t>
            </a:r>
          </a:p>
          <a:p>
            <a:pPr lvl="1"/>
            <a:r>
              <a:rPr lang="en-US" dirty="0"/>
              <a:t>My Next Move - </a:t>
            </a:r>
            <a:r>
              <a:rPr lang="en-US" dirty="0">
                <a:hlinkClick r:id="rId2"/>
              </a:rPr>
              <a:t>https://www.mynextmove.org/</a:t>
            </a:r>
            <a:r>
              <a:rPr lang="en-US" dirty="0"/>
              <a:t> </a:t>
            </a:r>
          </a:p>
          <a:p>
            <a:pPr lvl="1"/>
            <a:r>
              <a:rPr lang="en-US" dirty="0"/>
              <a:t>Get My Future - </a:t>
            </a:r>
            <a:r>
              <a:rPr lang="en-US" dirty="0">
                <a:hlinkClick r:id="rId3"/>
              </a:rPr>
              <a:t>https://www.careeronestop.org/getmyfuture/index.aspx</a:t>
            </a:r>
            <a:r>
              <a:rPr lang="en-US" dirty="0"/>
              <a:t> </a:t>
            </a:r>
          </a:p>
          <a:p>
            <a:r>
              <a:rPr lang="en-US" dirty="0"/>
              <a:t>TEGL further elaborates on career awareness and career counseling</a:t>
            </a:r>
          </a:p>
        </p:txBody>
      </p:sp>
    </p:spTree>
    <p:extLst>
      <p:ext uri="{BB962C8B-B14F-4D97-AF65-F5344CB8AC3E}">
        <p14:creationId xmlns:p14="http://schemas.microsoft.com/office/powerpoint/2010/main" val="3673991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Element 14</a:t>
            </a:r>
          </a:p>
        </p:txBody>
      </p:sp>
      <p:sp>
        <p:nvSpPr>
          <p:cNvPr id="3" name="Content Placeholder 2"/>
          <p:cNvSpPr>
            <a:spLocks noGrp="1"/>
          </p:cNvSpPr>
          <p:nvPr>
            <p:ph idx="1"/>
          </p:nvPr>
        </p:nvSpPr>
        <p:spPr/>
        <p:txBody>
          <a:bodyPr>
            <a:normAutofit lnSpcReduction="10000"/>
          </a:bodyPr>
          <a:lstStyle/>
          <a:p>
            <a:pPr marL="0" indent="0">
              <a:buNone/>
            </a:pPr>
            <a:r>
              <a:rPr lang="en-US" dirty="0"/>
              <a:t>14) Activities that help youth prepare for and transition to postsecondary education and training</a:t>
            </a:r>
          </a:p>
          <a:p>
            <a:r>
              <a:rPr lang="en-US" dirty="0"/>
              <a:t>Services in this program element prepare youth for advancement to postsecondary education or training after attaining a high school diploma/equivalent.  </a:t>
            </a:r>
          </a:p>
          <a:p>
            <a:r>
              <a:rPr lang="en-US" dirty="0"/>
              <a:t>These services may include:</a:t>
            </a:r>
          </a:p>
          <a:p>
            <a:pPr lvl="1"/>
            <a:r>
              <a:rPr lang="en-US" dirty="0"/>
              <a:t>Exploring postsecondary education/training options</a:t>
            </a:r>
          </a:p>
          <a:p>
            <a:pPr lvl="1"/>
            <a:r>
              <a:rPr lang="en-US" dirty="0"/>
              <a:t>Assisting youth to prepare for SAT/ACT testing</a:t>
            </a:r>
          </a:p>
          <a:p>
            <a:pPr lvl="1"/>
            <a:r>
              <a:rPr lang="en-US" dirty="0"/>
              <a:t>Assisting with college applications</a:t>
            </a:r>
          </a:p>
          <a:p>
            <a:pPr lvl="1"/>
            <a:r>
              <a:rPr lang="en-US" dirty="0"/>
              <a:t>Searching and applying for scholarships and grants</a:t>
            </a:r>
          </a:p>
          <a:p>
            <a:pPr lvl="1"/>
            <a:r>
              <a:rPr lang="en-US" dirty="0"/>
              <a:t>Assistance with financial aid applications</a:t>
            </a:r>
          </a:p>
        </p:txBody>
      </p:sp>
    </p:spTree>
    <p:extLst>
      <p:ext uri="{BB962C8B-B14F-4D97-AF65-F5344CB8AC3E}">
        <p14:creationId xmlns:p14="http://schemas.microsoft.com/office/powerpoint/2010/main" val="1728744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Program Elements Resource Page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8411" y="1280160"/>
            <a:ext cx="5222953" cy="489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3022876"/>
            <a:ext cx="3762103" cy="830997"/>
          </a:xfrm>
          <a:prstGeom prst="rect">
            <a:avLst/>
          </a:prstGeom>
          <a:noFill/>
        </p:spPr>
        <p:txBody>
          <a:bodyPr wrap="square" rtlCol="0">
            <a:spAutoFit/>
          </a:bodyPr>
          <a:lstStyle/>
          <a:p>
            <a:pPr algn="ctr"/>
            <a:r>
              <a:rPr lang="en-US" sz="2400" dirty="0">
                <a:solidFill>
                  <a:schemeClr val="tx2"/>
                </a:solidFill>
              </a:rPr>
              <a:t>Find these at:</a:t>
            </a:r>
          </a:p>
          <a:p>
            <a:r>
              <a:rPr lang="en-US" sz="2400" b="1" dirty="0">
                <a:solidFill>
                  <a:schemeClr val="tx2"/>
                </a:solidFill>
                <a:hlinkClick r:id="rId3"/>
              </a:rPr>
              <a:t>youth.workforcegps.org/ </a:t>
            </a:r>
            <a:r>
              <a:rPr lang="en-US" sz="2400" dirty="0">
                <a:solidFill>
                  <a:schemeClr val="tx2"/>
                </a:solidFill>
              </a:rPr>
              <a:t> </a:t>
            </a:r>
          </a:p>
        </p:txBody>
      </p:sp>
    </p:spTree>
    <p:extLst>
      <p:ext uri="{BB962C8B-B14F-4D97-AF65-F5344CB8AC3E}">
        <p14:creationId xmlns:p14="http://schemas.microsoft.com/office/powerpoint/2010/main" val="2881570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Documenting and Reporting</a:t>
            </a:r>
            <a:br>
              <a:rPr lang="en-US" dirty="0"/>
            </a:br>
            <a:r>
              <a:rPr lang="en-US" dirty="0"/>
              <a:t> Program Elements</a:t>
            </a:r>
          </a:p>
        </p:txBody>
      </p:sp>
      <p:sp>
        <p:nvSpPr>
          <p:cNvPr id="3" name="Content Placeholder 2"/>
          <p:cNvSpPr>
            <a:spLocks noGrp="1"/>
          </p:cNvSpPr>
          <p:nvPr>
            <p:ph idx="1"/>
          </p:nvPr>
        </p:nvSpPr>
        <p:spPr/>
        <p:txBody>
          <a:bodyPr/>
          <a:lstStyle/>
          <a:p>
            <a:r>
              <a:rPr lang="en-US" dirty="0"/>
              <a:t>Documenting receipt of program elements is critical – both for data element validation and to ensure youth are not unintentionally exited due to 90 days of no service</a:t>
            </a:r>
          </a:p>
          <a:p>
            <a:r>
              <a:rPr lang="en-US" dirty="0"/>
              <a:t>Case management is not one of the 14 program elements – it is the act of connecting youth to appropriate services</a:t>
            </a:r>
          </a:p>
          <a:p>
            <a:endParaRPr lang="en-US" dirty="0"/>
          </a:p>
        </p:txBody>
      </p:sp>
    </p:spTree>
    <p:extLst>
      <p:ext uri="{BB962C8B-B14F-4D97-AF65-F5344CB8AC3E}">
        <p14:creationId xmlns:p14="http://schemas.microsoft.com/office/powerpoint/2010/main" val="344104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a:t>
            </a:r>
          </a:p>
        </p:txBody>
      </p:sp>
      <p:sp>
        <p:nvSpPr>
          <p:cNvPr id="3" name="Content Placeholder 2"/>
          <p:cNvSpPr>
            <a:spLocks noGrp="1"/>
          </p:cNvSpPr>
          <p:nvPr>
            <p:ph idx="1"/>
          </p:nvPr>
        </p:nvSpPr>
        <p:spPr/>
        <p:txBody>
          <a:bodyPr>
            <a:normAutofit lnSpcReduction="10000"/>
          </a:bodyPr>
          <a:lstStyle/>
          <a:p>
            <a:pPr marL="0" indent="0">
              <a:buNone/>
            </a:pPr>
            <a:r>
              <a:rPr lang="en-US" dirty="0"/>
              <a:t>Have you read TEGL 21-16, Third WIOA Title I Youth Formula Program Guidance?</a:t>
            </a:r>
          </a:p>
          <a:p>
            <a:pPr marL="514350" indent="-514350">
              <a:buAutoNum type="arabicParenR"/>
            </a:pPr>
            <a:r>
              <a:rPr lang="en-US" dirty="0"/>
              <a:t>No, I was not aware there was a new youth TEGL.</a:t>
            </a:r>
          </a:p>
          <a:p>
            <a:pPr marL="514350" indent="-514350">
              <a:buAutoNum type="arabicParenR"/>
            </a:pPr>
            <a:r>
              <a:rPr lang="en-US" dirty="0"/>
              <a:t>No, but I’ve been planning to read it soon.</a:t>
            </a:r>
          </a:p>
          <a:p>
            <a:pPr marL="514350" indent="-514350">
              <a:buAutoNum type="arabicParenR"/>
            </a:pPr>
            <a:r>
              <a:rPr lang="en-US" dirty="0"/>
              <a:t>Yes, and it answered all of my remaining WIOA youth questions.</a:t>
            </a:r>
          </a:p>
          <a:p>
            <a:pPr marL="514350" indent="-514350">
              <a:buAutoNum type="arabicParenR"/>
            </a:pPr>
            <a:r>
              <a:rPr lang="en-US" dirty="0"/>
              <a:t>Yes, and it answered many of my WIOA youth questions, but I still have a few more.</a:t>
            </a:r>
          </a:p>
          <a:p>
            <a:pPr marL="514350" indent="-514350">
              <a:buAutoNum type="arabicParenR"/>
            </a:pPr>
            <a:r>
              <a:rPr lang="en-US" dirty="0"/>
              <a:t>Yes, but it did not answer any of my WIOA youth questions and now I’m even more confused.</a:t>
            </a:r>
          </a:p>
        </p:txBody>
      </p:sp>
    </p:spTree>
    <p:extLst>
      <p:ext uri="{BB962C8B-B14F-4D97-AF65-F5344CB8AC3E}">
        <p14:creationId xmlns:p14="http://schemas.microsoft.com/office/powerpoint/2010/main" val="2821424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400" dirty="0"/>
              <a:t>TEGL 23-14: “Workforce Innovation and Opportunity Act (WIOA) Youth Program Transition”</a:t>
            </a:r>
          </a:p>
          <a:p>
            <a:r>
              <a:rPr lang="en-US" sz="2400" dirty="0"/>
              <a:t>TEGL 08-15: “Second Title 1 WIOA Youth Program Transition Guidance”</a:t>
            </a:r>
          </a:p>
          <a:p>
            <a:r>
              <a:rPr lang="en-US" sz="2400" dirty="0"/>
              <a:t>TEGL 10-16: “Performance Accountability Guidance for Workforce Innovation and Opportunity Act (WIOA) Title I, Title II, Title III and Title IV Core Programs” </a:t>
            </a:r>
          </a:p>
          <a:p>
            <a:r>
              <a:rPr lang="en-US" sz="2400" dirty="0"/>
              <a:t>TEGL 21-16: “Third WIOA Title I Youth Formula Program Guidance”</a:t>
            </a:r>
          </a:p>
        </p:txBody>
      </p:sp>
    </p:spTree>
    <p:extLst>
      <p:ext uri="{BB962C8B-B14F-4D97-AF65-F5344CB8AC3E}">
        <p14:creationId xmlns:p14="http://schemas.microsoft.com/office/powerpoint/2010/main" val="2721999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4142"/>
            <a:ext cx="7886700" cy="88485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Technical Assistance Resources</a:t>
            </a:r>
            <a:br>
              <a:rPr lang="en-US" dirty="0"/>
            </a:br>
            <a:r>
              <a:rPr lang="en-US" dirty="0">
                <a:hlinkClick r:id="rId2"/>
              </a:rPr>
              <a:t>https://youth.workforcegps.org/</a:t>
            </a:r>
            <a:r>
              <a:rPr lang="en-US" dirty="0"/>
              <a:t> </a:t>
            </a:r>
          </a:p>
        </p:txBody>
      </p:sp>
      <p:sp>
        <p:nvSpPr>
          <p:cNvPr id="3" name="Content Placeholder 2"/>
          <p:cNvSpPr>
            <a:spLocks noGrp="1"/>
          </p:cNvSpPr>
          <p:nvPr>
            <p:ph idx="1"/>
          </p:nvPr>
        </p:nvSpPr>
        <p:spPr/>
        <p:txBody>
          <a:bodyPr>
            <a:normAutofit fontScale="62500" lnSpcReduction="20000"/>
          </a:bodyPr>
          <a:lstStyle/>
          <a:p>
            <a:r>
              <a:rPr lang="en-US" b="1" dirty="0"/>
              <a:t>Youth Case Management Toolkit </a:t>
            </a:r>
            <a:r>
              <a:rPr lang="en-US" dirty="0"/>
              <a:t>– this toolkit is designed to develop the knowledge, skills, and aptitudes youth need to succeed in their career pathways and gain self-sufficiency. </a:t>
            </a:r>
          </a:p>
          <a:p>
            <a:pPr marL="0" indent="0">
              <a:buNone/>
            </a:pPr>
            <a:endParaRPr lang="en-US" dirty="0"/>
          </a:p>
          <a:p>
            <a:r>
              <a:rPr lang="en-US" b="1" dirty="0"/>
              <a:t>Recipes for Success: A Youth Committee Guide under WIOA </a:t>
            </a:r>
            <a:r>
              <a:rPr lang="en-US" dirty="0"/>
              <a:t>– this guide is designed to aid with transforming the potential of Youth Committees into measurable results.</a:t>
            </a:r>
          </a:p>
          <a:p>
            <a:endParaRPr lang="en-US" dirty="0"/>
          </a:p>
          <a:p>
            <a:r>
              <a:rPr lang="en-US" b="1" dirty="0"/>
              <a:t>WIOA Youth Program Reference Tool </a:t>
            </a:r>
            <a:r>
              <a:rPr lang="en-US" dirty="0"/>
              <a:t>– this reference tool is designed to inform readers of the statutory and regulatory guidelines for operational implementation of the WIOA youth program.</a:t>
            </a:r>
          </a:p>
          <a:p>
            <a:endParaRPr lang="en-US" dirty="0"/>
          </a:p>
          <a:p>
            <a:r>
              <a:rPr lang="en-US" b="1" dirty="0"/>
              <a:t>WIOA Youth Program Eligibility Page </a:t>
            </a:r>
            <a:r>
              <a:rPr lang="en-US" dirty="0"/>
              <a:t>– the page includes a fact sheet, an introductory webcast, and interactive tutorials on the eligibility requirements for the youth program.</a:t>
            </a:r>
          </a:p>
          <a:p>
            <a:endParaRPr lang="en-US" dirty="0"/>
          </a:p>
          <a:p>
            <a:r>
              <a:rPr lang="en-US" b="1" dirty="0"/>
              <a:t>WIOA Youth Program Element Resources </a:t>
            </a:r>
            <a:r>
              <a:rPr lang="en-US" dirty="0"/>
              <a:t>– this series of resource pages provides access to information and tools to help in developing and implementing the 14 program elements for the WIOA youth program. </a:t>
            </a:r>
          </a:p>
          <a:p>
            <a:endParaRPr lang="en-US" dirty="0"/>
          </a:p>
        </p:txBody>
      </p:sp>
    </p:spTree>
    <p:extLst>
      <p:ext uri="{BB962C8B-B14F-4D97-AF65-F5344CB8AC3E}">
        <p14:creationId xmlns:p14="http://schemas.microsoft.com/office/powerpoint/2010/main" val="1351179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Content Placeholder 2"/>
          <p:cNvSpPr>
            <a:spLocks noGrp="1"/>
          </p:cNvSpPr>
          <p:nvPr>
            <p:ph idx="10"/>
          </p:nvPr>
        </p:nvSpPr>
        <p:spPr>
          <a:xfrm>
            <a:off x="0" y="1645644"/>
            <a:ext cx="4036423" cy="2624716"/>
          </a:xfrm>
        </p:spPr>
        <p:txBody>
          <a:bodyPr/>
          <a:lstStyle/>
          <a:p>
            <a:r>
              <a:rPr lang="en-US" dirty="0"/>
              <a:t>If you have additional questions, email:</a:t>
            </a:r>
          </a:p>
          <a:p>
            <a:r>
              <a:rPr lang="en-US" dirty="0">
                <a:hlinkClick r:id="rId2"/>
              </a:rPr>
              <a:t>DOL.WIOA@dol.gov</a:t>
            </a:r>
            <a:r>
              <a:rPr lang="en-US" dirty="0"/>
              <a:t>  </a:t>
            </a:r>
          </a:p>
        </p:txBody>
      </p:sp>
    </p:spTree>
    <p:extLst>
      <p:ext uri="{BB962C8B-B14F-4D97-AF65-F5344CB8AC3E}">
        <p14:creationId xmlns:p14="http://schemas.microsoft.com/office/powerpoint/2010/main" val="2139609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85930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WIOA Youth Formula OSY </a:t>
            </a:r>
            <a:br>
              <a:rPr lang="en-US" dirty="0"/>
            </a:br>
            <a:r>
              <a:rPr lang="en-US" dirty="0"/>
              <a:t>Eligibility - 681.210</a:t>
            </a:r>
          </a:p>
        </p:txBody>
      </p:sp>
      <p:sp>
        <p:nvSpPr>
          <p:cNvPr id="3" name="Content Placeholder 2"/>
          <p:cNvSpPr>
            <a:spLocks noGrp="1"/>
          </p:cNvSpPr>
          <p:nvPr>
            <p:ph idx="1"/>
          </p:nvPr>
        </p:nvSpPr>
        <p:spPr/>
        <p:txBody>
          <a:bodyPr/>
          <a:lstStyle/>
          <a:p>
            <a:r>
              <a:rPr lang="en-US" dirty="0"/>
              <a:t>An out-of-school youth (OSY) must be each of the </a:t>
            </a:r>
            <a:r>
              <a:rPr lang="en-US" dirty="0">
                <a:solidFill>
                  <a:schemeClr val="tx2"/>
                </a:solidFill>
              </a:rPr>
              <a:t>following:</a:t>
            </a:r>
          </a:p>
          <a:p>
            <a:pPr lvl="1"/>
            <a:r>
              <a:rPr lang="en-US" dirty="0">
                <a:solidFill>
                  <a:schemeClr val="tx2"/>
                </a:solidFill>
              </a:rPr>
              <a:t>Not attending any school (as defined under State law);</a:t>
            </a:r>
          </a:p>
          <a:p>
            <a:pPr lvl="1"/>
            <a:r>
              <a:rPr lang="en-US" dirty="0">
                <a:solidFill>
                  <a:schemeClr val="tx2"/>
                </a:solidFill>
              </a:rPr>
              <a:t>Not younger than age 16 or older than age 24 at time of enrollment - age eligibility is based on age at enrollment (i.e., age at eligibility determination); therefore, participants may continue to receive services beyond the age of 24 once they are enrolled in the program; and</a:t>
            </a:r>
          </a:p>
          <a:p>
            <a:pPr lvl="1"/>
            <a:r>
              <a:rPr lang="en-US" dirty="0">
                <a:solidFill>
                  <a:schemeClr val="tx2"/>
                </a:solidFill>
              </a:rPr>
              <a:t>Have one or more of the following 9 “barriers.”</a:t>
            </a:r>
          </a:p>
          <a:p>
            <a:endParaRPr lang="en-US" dirty="0"/>
          </a:p>
        </p:txBody>
      </p:sp>
    </p:spTree>
    <p:extLst>
      <p:ext uri="{BB962C8B-B14F-4D97-AF65-F5344CB8AC3E}">
        <p14:creationId xmlns:p14="http://schemas.microsoft.com/office/powerpoint/2010/main" val="300946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WIOA Youth Formula OSY Eligibility Barriers</a:t>
            </a:r>
          </a:p>
        </p:txBody>
      </p:sp>
      <p:sp>
        <p:nvSpPr>
          <p:cNvPr id="3" name="Content Placeholder 2"/>
          <p:cNvSpPr>
            <a:spLocks noGrp="1"/>
          </p:cNvSpPr>
          <p:nvPr>
            <p:ph idx="1"/>
          </p:nvPr>
        </p:nvSpPr>
        <p:spPr/>
        <p:txBody>
          <a:bodyPr>
            <a:normAutofit lnSpcReduction="10000"/>
          </a:bodyPr>
          <a:lstStyle/>
          <a:p>
            <a:pPr marL="0" indent="0">
              <a:buNone/>
            </a:pPr>
            <a:r>
              <a:rPr lang="en-US" dirty="0"/>
              <a:t>(1)  A school dropout; </a:t>
            </a:r>
          </a:p>
          <a:p>
            <a:pPr marL="0" indent="0">
              <a:buNone/>
            </a:pPr>
            <a:r>
              <a:rPr lang="en-US" dirty="0"/>
              <a:t>(2)  A youth who is within the age of compulsory school attendance, but has not attended school for at least the most recent complete school year calendar quarter;</a:t>
            </a:r>
          </a:p>
          <a:p>
            <a:pPr marL="0" indent="0">
              <a:buNone/>
            </a:pPr>
            <a:r>
              <a:rPr lang="en-US" dirty="0"/>
              <a:t>(3)  A recipient of a secondary school diploma or its recognized equivalent who is a low-income individual and is either basic skills deficient or an English language learner;</a:t>
            </a:r>
          </a:p>
          <a:p>
            <a:pPr marL="0" indent="0">
              <a:buNone/>
            </a:pPr>
            <a:r>
              <a:rPr lang="en-US" dirty="0"/>
              <a:t>(4)  An offender;</a:t>
            </a:r>
          </a:p>
          <a:p>
            <a:pPr marL="0" indent="0">
              <a:buNone/>
            </a:pPr>
            <a:r>
              <a:rPr lang="en-US" dirty="0"/>
              <a:t>(5)  A homeless individual, a homeless child or youth, or a runaway; </a:t>
            </a:r>
          </a:p>
          <a:p>
            <a:endParaRPr lang="en-US" dirty="0"/>
          </a:p>
        </p:txBody>
      </p:sp>
    </p:spTree>
    <p:extLst>
      <p:ext uri="{BB962C8B-B14F-4D97-AF65-F5344CB8AC3E}">
        <p14:creationId xmlns:p14="http://schemas.microsoft.com/office/powerpoint/2010/main" val="27344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WIOA Youth Formula OSY Eligibility Barriers</a:t>
            </a:r>
          </a:p>
        </p:txBody>
      </p:sp>
      <p:sp>
        <p:nvSpPr>
          <p:cNvPr id="3" name="Content Placeholder 2"/>
          <p:cNvSpPr>
            <a:spLocks noGrp="1"/>
          </p:cNvSpPr>
          <p:nvPr>
            <p:ph idx="1"/>
          </p:nvPr>
        </p:nvSpPr>
        <p:spPr/>
        <p:txBody>
          <a:bodyPr>
            <a:normAutofit/>
          </a:bodyPr>
          <a:lstStyle/>
          <a:p>
            <a:pPr marL="0" indent="0">
              <a:buNone/>
            </a:pPr>
            <a:r>
              <a:rPr lang="en-US" dirty="0"/>
              <a:t>(6) An individual in foster care or who has aged out of the foster care system or  who has attained 16 years of age and left foster care for kinship guardianship or adoption, a child eligible for assistance under sec. 477 of the Social Security Act (42 U.S.C. 677), or in an out-of-home placement;</a:t>
            </a:r>
          </a:p>
          <a:p>
            <a:pPr marL="0" indent="0">
              <a:buNone/>
            </a:pPr>
            <a:r>
              <a:rPr lang="en-US" dirty="0"/>
              <a:t>(7)  An individual who is pregnant or parenting;</a:t>
            </a:r>
          </a:p>
          <a:p>
            <a:pPr marL="0" indent="0">
              <a:buNone/>
            </a:pPr>
            <a:r>
              <a:rPr lang="en-US" dirty="0"/>
              <a:t>(8)  An individual with a disability; or</a:t>
            </a:r>
          </a:p>
          <a:p>
            <a:pPr marL="0" indent="0">
              <a:buNone/>
            </a:pPr>
            <a:r>
              <a:rPr lang="en-US" dirty="0"/>
              <a:t>(9)  A low-income individual who requires additional assistance to enter or complete an educational program or to secure or hold employment. </a:t>
            </a:r>
          </a:p>
        </p:txBody>
      </p:sp>
    </p:spTree>
    <p:extLst>
      <p:ext uri="{BB962C8B-B14F-4D97-AF65-F5344CB8AC3E}">
        <p14:creationId xmlns:p14="http://schemas.microsoft.com/office/powerpoint/2010/main" val="186484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WIOA Youth Formula ISY </a:t>
            </a:r>
            <a:br>
              <a:rPr lang="en-US" dirty="0"/>
            </a:br>
            <a:r>
              <a:rPr lang="en-US" dirty="0"/>
              <a:t>Eligibility – 681.220</a:t>
            </a:r>
          </a:p>
        </p:txBody>
      </p:sp>
      <p:sp>
        <p:nvSpPr>
          <p:cNvPr id="3" name="Content Placeholder 2"/>
          <p:cNvSpPr>
            <a:spLocks noGrp="1"/>
          </p:cNvSpPr>
          <p:nvPr>
            <p:ph idx="1"/>
          </p:nvPr>
        </p:nvSpPr>
        <p:spPr/>
        <p:txBody>
          <a:bodyPr>
            <a:normAutofit lnSpcReduction="10000"/>
          </a:bodyPr>
          <a:lstStyle/>
          <a:p>
            <a:r>
              <a:rPr lang="en-US" dirty="0"/>
              <a:t>An in-school youth (ISY) must be each of the following:</a:t>
            </a:r>
          </a:p>
          <a:p>
            <a:pPr lvl="1"/>
            <a:r>
              <a:rPr lang="en-US" dirty="0">
                <a:solidFill>
                  <a:schemeClr val="accent1"/>
                </a:solidFill>
              </a:rPr>
              <a:t>Attending school (as defined by State law), including secondary and post-secondary school;</a:t>
            </a:r>
          </a:p>
          <a:p>
            <a:pPr lvl="1"/>
            <a:r>
              <a:rPr lang="en-US" dirty="0">
                <a:solidFill>
                  <a:schemeClr val="accent1"/>
                </a:solidFill>
              </a:rPr>
              <a:t>Not younger than age 14 or (unless an individual with a disability who is attending school under State law) older than age 21 at time of enrollment - age eligibility is based on age at enrollment </a:t>
            </a:r>
            <a:r>
              <a:rPr lang="en-US" dirty="0">
                <a:solidFill>
                  <a:schemeClr val="tx2"/>
                </a:solidFill>
              </a:rPr>
              <a:t>(i.e., age at eligibility determination);</a:t>
            </a:r>
            <a:r>
              <a:rPr lang="en-US" dirty="0">
                <a:solidFill>
                  <a:schemeClr val="accent1"/>
                </a:solidFill>
              </a:rPr>
              <a:t> therefore, participants may continue to receive services beyond the age of 21 once they are enrolled in the program;</a:t>
            </a:r>
          </a:p>
          <a:p>
            <a:pPr lvl="1"/>
            <a:r>
              <a:rPr lang="en-US" dirty="0">
                <a:solidFill>
                  <a:schemeClr val="accent1"/>
                </a:solidFill>
              </a:rPr>
              <a:t>A low-income individual; and</a:t>
            </a:r>
          </a:p>
          <a:p>
            <a:pPr lvl="1"/>
            <a:r>
              <a:rPr lang="en-US" dirty="0">
                <a:solidFill>
                  <a:schemeClr val="accent1"/>
                </a:solidFill>
              </a:rPr>
              <a:t>Have one or more of the following 8 barriers.</a:t>
            </a:r>
          </a:p>
        </p:txBody>
      </p:sp>
    </p:spTree>
    <p:extLst>
      <p:ext uri="{BB962C8B-B14F-4D97-AF65-F5344CB8AC3E}">
        <p14:creationId xmlns:p14="http://schemas.microsoft.com/office/powerpoint/2010/main" val="399707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Youth Formula ISY Barriers</a:t>
            </a:r>
          </a:p>
        </p:txBody>
      </p:sp>
      <p:sp>
        <p:nvSpPr>
          <p:cNvPr id="3" name="Content Placeholder 2"/>
          <p:cNvSpPr>
            <a:spLocks noGrp="1"/>
          </p:cNvSpPr>
          <p:nvPr>
            <p:ph idx="1"/>
          </p:nvPr>
        </p:nvSpPr>
        <p:spPr>
          <a:xfrm>
            <a:off x="628650" y="1335697"/>
            <a:ext cx="8246993" cy="4608456"/>
          </a:xfrm>
        </p:spPr>
        <p:txBody>
          <a:bodyPr>
            <a:normAutofit/>
          </a:bodyPr>
          <a:lstStyle/>
          <a:p>
            <a:pPr marL="0" indent="0">
              <a:buNone/>
            </a:pPr>
            <a:r>
              <a:rPr lang="en-US" dirty="0"/>
              <a:t>(1)  Basic skills deficient;</a:t>
            </a:r>
          </a:p>
          <a:p>
            <a:pPr marL="0" indent="0">
              <a:buNone/>
            </a:pPr>
            <a:r>
              <a:rPr lang="en-US" dirty="0"/>
              <a:t>(2)  An English language learner;</a:t>
            </a:r>
          </a:p>
          <a:p>
            <a:pPr marL="0" indent="0">
              <a:buNone/>
            </a:pPr>
            <a:r>
              <a:rPr lang="en-US" dirty="0"/>
              <a:t>(3)  An offender;</a:t>
            </a:r>
          </a:p>
          <a:p>
            <a:pPr marL="0" indent="0">
              <a:buNone/>
            </a:pPr>
            <a:r>
              <a:rPr lang="en-US" dirty="0"/>
              <a:t>(4)  A homeless individual, a homeless child or youth, or a runaway;</a:t>
            </a:r>
          </a:p>
          <a:p>
            <a:pPr marL="0" indent="0">
              <a:buNone/>
            </a:pPr>
            <a:r>
              <a:rPr lang="en-US" dirty="0"/>
              <a:t>(5) An individual in foster care or has aged out of the foster care system or who has attained 16 years of age and left foster care for kinship guardianship or adoption, a child eligible for assistance under sec. 477 of the Social Security Act (42 U.S.C. 677), or in an out-of-home placement;.  </a:t>
            </a:r>
          </a:p>
          <a:p>
            <a:endParaRPr lang="en-US" dirty="0"/>
          </a:p>
        </p:txBody>
      </p:sp>
    </p:spTree>
    <p:extLst>
      <p:ext uri="{BB962C8B-B14F-4D97-AF65-F5344CB8AC3E}">
        <p14:creationId xmlns:p14="http://schemas.microsoft.com/office/powerpoint/2010/main" val="4193415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813&quot;&gt;&lt;object type=&quot;3&quot; unique_id=&quot;10814&quot;&gt;&lt;property id=&quot;20148&quot; value=&quot;5&quot;/&gt;&lt;property id=&quot;20300&quot; value=&quot;Slide 1 - &amp;quot;             The Workforce Innovation and Opportunity Act (WIOA) Youth Program in Depth &amp;quot;&quot;/&gt;&lt;property id=&quot;20307&quot; value=&quot;256&quot;/&gt;&lt;/object&gt;&lt;object type=&quot;3&quot; unique_id=&quot;10815&quot;&gt;&lt;property id=&quot;20148&quot; value=&quot;5&quot;/&gt;&lt;property id=&quot;20300&quot; value=&quot;Slide 2&quot;/&gt;&lt;property id=&quot;20307&quot; value=&quot;407&quot;/&gt;&lt;/object&gt;&lt;object type=&quot;3&quot; unique_id=&quot;10816&quot;&gt;&lt;property id=&quot;20148&quot; value=&quot;5&quot;/&gt;&lt;property id=&quot;20300&quot; value=&quot;Slide 3 - &amp;quot;TEGL Overview&amp;quot;&quot;/&gt;&lt;property id=&quot;20307&quot; value=&quot;371&quot;/&gt;&lt;/object&gt;&lt;object type=&quot;3&quot; unique_id=&quot;10817&quot;&gt;&lt;property id=&quot;20148&quot; value=&quot;5&quot;/&gt;&lt;property id=&quot;20300&quot; value=&quot;Slide 4 - &amp;quot;Polling Question&amp;quot;&quot;/&gt;&lt;property id=&quot;20307&quot; value=&quot;408&quot;/&gt;&lt;/object&gt;&lt;object type=&quot;3&quot; unique_id=&quot;10818&quot;&gt;&lt;property id=&quot;20148&quot; value=&quot;5&quot;/&gt;&lt;property id=&quot;20300&quot; value=&quot;Slide 5 - &amp;quot;WIOA Youth Formula OSY  Eligibility - 681.210&amp;quot;&quot;/&gt;&lt;property id=&quot;20307&quot; value=&quot;375&quot;/&gt;&lt;/object&gt;&lt;object type=&quot;3&quot; unique_id=&quot;10819&quot;&gt;&lt;property id=&quot;20148&quot; value=&quot;5&quot;/&gt;&lt;property id=&quot;20300&quot; value=&quot;Slide 6 - &amp;quot;WIOA Youth Formula OSY Eligibility Barriers&amp;quot;&quot;/&gt;&lt;property id=&quot;20307&quot; value=&quot;376&quot;/&gt;&lt;/object&gt;&lt;object type=&quot;3&quot; unique_id=&quot;10820&quot;&gt;&lt;property id=&quot;20148&quot; value=&quot;5&quot;/&gt;&lt;property id=&quot;20300&quot; value=&quot;Slide 7 - &amp;quot;WIOA Youth Formula OSY Eligibility Barriers&amp;quot;&quot;/&gt;&lt;property id=&quot;20307&quot; value=&quot;377&quot;/&gt;&lt;/object&gt;&lt;object type=&quot;3&quot; unique_id=&quot;10821&quot;&gt;&lt;property id=&quot;20148&quot; value=&quot;5&quot;/&gt;&lt;property id=&quot;20300&quot; value=&quot;Slide 8 - &amp;quot;WIOA Youth Formula ISY  Eligibility – 681.220&amp;quot;&quot;/&gt;&lt;property id=&quot;20307&quot; value=&quot;378&quot;/&gt;&lt;/object&gt;&lt;object type=&quot;3&quot; unique_id=&quot;10822&quot;&gt;&lt;property id=&quot;20148&quot; value=&quot;5&quot;/&gt;&lt;property id=&quot;20300&quot; value=&quot;Slide 9 - &amp;quot;WIOA Youth Formula ISY Barriers&amp;quot;&quot;/&gt;&lt;property id=&quot;20307&quot; value=&quot;379&quot;/&gt;&lt;/object&gt;&lt;object type=&quot;3&quot; unique_id=&quot;10823&quot;&gt;&lt;property id=&quot;20148&quot; value=&quot;5&quot;/&gt;&lt;property id=&quot;20300&quot; value=&quot;Slide 10 - &amp;quot;WIOA Youth Formula ISY Barriers&amp;quot;&quot;/&gt;&lt;property id=&quot;20307&quot; value=&quot;380&quot;/&gt;&lt;/object&gt;&lt;object type=&quot;3&quot; unique_id=&quot;10824&quot;&gt;&lt;property id=&quot;20148&quot; value=&quot;5&quot;/&gt;&lt;property id=&quot;20300&quot; value=&quot;Slide 11 - &amp;quot;Eligibility – Determining School Status&amp;quot;&quot;/&gt;&lt;property id=&quot;20307&quot; value=&quot;372&quot;/&gt;&lt;/object&gt;&lt;object type=&quot;3&quot; unique_id=&quot;10825&quot;&gt;&lt;property id=&quot;20148&quot; value=&quot;5&quot;/&gt;&lt;property id=&quot;20300&quot; value=&quot;Slide 12 - &amp;quot;Eligibility - Barriers&amp;quot;&quot;/&gt;&lt;property id=&quot;20307&quot; value=&quot;373&quot;/&gt;&lt;/object&gt;&lt;object type=&quot;3&quot; unique_id=&quot;10826&quot;&gt;&lt;property id=&quot;20148&quot; value=&quot;5&quot;/&gt;&lt;property id=&quot;20300&quot; value=&quot;Slide 13 - &amp;quot;Eligibility – Low Income&amp;quot;&quot;/&gt;&lt;property id=&quot;20307&quot; value=&quot;374&quot;/&gt;&lt;/object&gt;&lt;object type=&quot;3&quot; unique_id=&quot;10827&quot;&gt;&lt;property id=&quot;20148&quot; value=&quot;5&quot;/&gt;&lt;property id=&quot;20300&quot; value=&quot;Slide 14 - &amp;quot;New Eligibility Resources&amp;quot;&quot;/&gt;&lt;property id=&quot;20307&quot; value=&quot;401&quot;/&gt;&lt;/object&gt;&lt;object type=&quot;3&quot; unique_id=&quot;10828&quot;&gt;&lt;property id=&quot;20148&quot; value=&quot;5&quot;/&gt;&lt;property id=&quot;20300&quot; value=&quot;Slide 15 - &amp;quot;Program Design &amp;quot;&quot;/&gt;&lt;property id=&quot;20307&quot; value=&quot;381&quot;/&gt;&lt;/object&gt;&lt;object type=&quot;3&quot; unique_id=&quot;10829&quot;&gt;&lt;property id=&quot;20148&quot; value=&quot;5&quot;/&gt;&lt;property id=&quot;20300&quot; value=&quot;Slide 16 - &amp;quot;Program Design – Statewide Funds&amp;quot;&quot;/&gt;&lt;property id=&quot;20307&quot; value=&quot;382&quot;/&gt;&lt;/object&gt;&lt;object type=&quot;3&quot; unique_id=&quot;10830&quot;&gt;&lt;property id=&quot;20148&quot; value=&quot;5&quot;/&gt;&lt;property id=&quot;20300&quot; value=&quot;Slide 17 - &amp;quot;Program Design - Incentives&amp;quot;&quot;/&gt;&lt;property id=&quot;20307&quot; value=&quot;383&quot;/&gt;&lt;/object&gt;&lt;object type=&quot;3&quot; unique_id=&quot;10831&quot;&gt;&lt;property id=&quot;20148&quot; value=&quot;5&quot;/&gt;&lt;property id=&quot;20300&quot; value=&quot;Slide 18 - &amp;quot;Program Design – Braiding Funds&amp;quot;&quot;/&gt;&lt;property id=&quot;20307&quot; value=&quot;384&quot;/&gt;&lt;/object&gt;&lt;object type=&quot;3&quot; unique_id=&quot;10832&quot;&gt;&lt;property id=&quot;20148&quot; value=&quot;5&quot;/&gt;&lt;property id=&quot;20300&quot; value=&quot;Slide 19 - &amp;quot;Competitive Procurement&amp;quot;&quot;/&gt;&lt;property id=&quot;20307&quot; value=&quot;385&quot;/&gt;&lt;/object&gt;&lt;object type=&quot;3&quot; unique_id=&quot;10833&quot;&gt;&lt;property id=&quot;20148&quot; value=&quot;5&quot;/&gt;&lt;property id=&quot;20300&quot; value=&quot;Slide 20 - &amp;quot;Procurement Continued&amp;quot;&quot;/&gt;&lt;property id=&quot;20307&quot; value=&quot;386&quot;/&gt;&lt;/object&gt;&lt;object type=&quot;3&quot; unique_id=&quot;10834&quot;&gt;&lt;property id=&quot;20148&quot; value=&quot;5&quot;/&gt;&lt;property id=&quot;20300&quot; value=&quot;Slide 21 - &amp;quot;Program Elements&amp;quot;&quot;/&gt;&lt;property id=&quot;20307&quot; value=&quot;387&quot;/&gt;&lt;/object&gt;&lt;object type=&quot;3&quot; unique_id=&quot;10835&quot;&gt;&lt;property id=&quot;20148&quot; value=&quot;5&quot;/&gt;&lt;property id=&quot;20300&quot; value=&quot;Slide 22 - &amp;quot;Program Elements&amp;quot;&quot;/&gt;&lt;property id=&quot;20307&quot; value=&quot;328&quot;/&gt;&lt;/object&gt;&lt;object type=&quot;3&quot; unique_id=&quot;10836&quot;&gt;&lt;property id=&quot;20148&quot; value=&quot;5&quot;/&gt;&lt;property id=&quot;20300&quot; value=&quot;Slide 23 - &amp;quot;Program Element 1&amp;quot;&quot;/&gt;&lt;property id=&quot;20307&quot; value=&quot;329&quot;/&gt;&lt;/object&gt;&lt;object type=&quot;3&quot; unique_id=&quot;10837&quot;&gt;&lt;property id=&quot;20148&quot; value=&quot;5&quot;/&gt;&lt;property id=&quot;20300&quot; value=&quot;Slide 24 - &amp;quot;Program Element 2&amp;quot;&quot;/&gt;&lt;property id=&quot;20307&quot; value=&quot;388&quot;/&gt;&lt;/object&gt;&lt;object type=&quot;3&quot; unique_id=&quot;10838&quot;&gt;&lt;property id=&quot;20148&quot; value=&quot;5&quot;/&gt;&lt;property id=&quot;20300&quot; value=&quot;Slide 25 - &amp;quot;Program Element 3&amp;quot;&quot;/&gt;&lt;property id=&quot;20307&quot; value=&quot;389&quot;/&gt;&lt;/object&gt;&lt;object type=&quot;3&quot; unique_id=&quot;10839&quot;&gt;&lt;property id=&quot;20148&quot; value=&quot;5&quot;/&gt;&lt;property id=&quot;20300&quot; value=&quot;Slide 26 - &amp;quot;Program Element 3 – What Counts Toward Work Experience Expenditures&amp;quot;&quot;/&gt;&lt;property id=&quot;20307&quot; value=&quot;390&quot;/&gt;&lt;/object&gt;&lt;object type=&quot;3&quot; unique_id=&quot;10840&quot;&gt;&lt;property id=&quot;20148&quot; value=&quot;5&quot;/&gt;&lt;property id=&quot;20300&quot; value=&quot;Slide 27 - &amp;quot;Work Experience – Academic and Occupational Education Component&amp;quot;&quot;/&gt;&lt;property id=&quot;20307&quot; value=&quot;391&quot;/&gt;&lt;/object&gt;&lt;object type=&quot;3&quot; unique_id=&quot;10841&quot;&gt;&lt;property id=&quot;20148&quot; value=&quot;5&quot;/&gt;&lt;property id=&quot;20300&quot; value=&quot;Slide 28 - &amp;quot;Categories of Work Experience&amp;amp;#x09;&amp;quot;&quot;/&gt;&lt;property id=&quot;20307&quot; value=&quot;392&quot;/&gt;&lt;/object&gt;&lt;object type=&quot;3&quot; unique_id=&quot;10842&quot;&gt;&lt;property id=&quot;20148&quot; value=&quot;5&quot;/&gt;&lt;property id=&quot;20300&quot; value=&quot;Slide 29 - &amp;quot;Program Element 4&amp;quot;&quot;/&gt;&lt;property id=&quot;20307&quot; value=&quot;393&quot;/&gt;&lt;/object&gt;&lt;object type=&quot;3&quot; unique_id=&quot;10843&quot;&gt;&lt;property id=&quot;20148&quot; value=&quot;5&quot;/&gt;&lt;property id=&quot;20300&quot; value=&quot;Slide 30 - &amp;quot;Program Element 5&amp;quot;&quot;/&gt;&lt;property id=&quot;20307&quot; value=&quot;330&quot;/&gt;&lt;/object&gt;&lt;object type=&quot;3&quot; unique_id=&quot;10844&quot;&gt;&lt;property id=&quot;20148&quot; value=&quot;5&quot;/&gt;&lt;property id=&quot;20300&quot; value=&quot;Slide 31 - &amp;quot;Program Elements Continued&amp;amp;#x09;&amp;quot;&quot;/&gt;&lt;property id=&quot;20307&quot; value=&quot;394&quot;/&gt;&lt;/object&gt;&lt;object type=&quot;3&quot; unique_id=&quot;10845&quot;&gt;&lt;property id=&quot;20148&quot; value=&quot;5&quot;/&gt;&lt;property id=&quot;20300&quot; value=&quot;Slide 32 - &amp;quot;Program Element 9 – Follow-Up Services Timing&amp;quot;&quot;/&gt;&lt;property id=&quot;20307&quot; value=&quot;395&quot;/&gt;&lt;/object&gt;&lt;object type=&quot;3&quot; unique_id=&quot;10846&quot;&gt;&lt;property id=&quot;20148&quot; value=&quot;5&quot;/&gt;&lt;property id=&quot;20300&quot; value=&quot;Slide 33 - &amp;quot;Follow-Up Services Continued&amp;quot;&quot;/&gt;&lt;property id=&quot;20307&quot; value=&quot;396&quot;/&gt;&lt;/object&gt;&lt;object type=&quot;3&quot; unique_id=&quot;10847&quot;&gt;&lt;property id=&quot;20148&quot; value=&quot;5&quot;/&gt;&lt;property id=&quot;20300&quot; value=&quot;Slide 34 - &amp;quot;Follow-Up Services Continued&amp;quot;&quot;/&gt;&lt;property id=&quot;20307&quot; value=&quot;397&quot;/&gt;&lt;/object&gt;&lt;object type=&quot;3&quot; unique_id=&quot;10848&quot;&gt;&lt;property id=&quot;20148&quot; value=&quot;5&quot;/&gt;&lt;property id=&quot;20300&quot; value=&quot;Slide 35 - &amp;quot;Program Elements Continued&amp;quot;&quot;/&gt;&lt;property id=&quot;20307&quot; value=&quot;342&quot;/&gt;&lt;/object&gt;&lt;object type=&quot;3&quot; unique_id=&quot;10849&quot;&gt;&lt;property id=&quot;20148&quot; value=&quot;5&quot;/&gt;&lt;property id=&quot;20300&quot; value=&quot;Slide 36 - &amp;quot;Program Element 13&amp;quot;&quot;/&gt;&lt;property id=&quot;20307&quot; value=&quot;398&quot;/&gt;&lt;/object&gt;&lt;object type=&quot;3&quot; unique_id=&quot;10850&quot;&gt;&lt;property id=&quot;20148&quot; value=&quot;5&quot;/&gt;&lt;property id=&quot;20300&quot; value=&quot;Slide 37 - &amp;quot;Program Element 14&amp;quot;&quot;/&gt;&lt;property id=&quot;20307&quot; value=&quot;399&quot;/&gt;&lt;/object&gt;&lt;object type=&quot;3&quot; unique_id=&quot;10851&quot;&gt;&lt;property id=&quot;20148&quot; value=&quot;5&quot;/&gt;&lt;property id=&quot;20300&quot; value=&quot;Slide 38 - &amp;quot;New Program Elements Resource Page&amp;quot;&quot;/&gt;&lt;property id=&quot;20307&quot; value=&quot;402&quot;/&gt;&lt;/object&gt;&lt;object type=&quot;3&quot; unique_id=&quot;10852&quot;&gt;&lt;property id=&quot;20148&quot; value=&quot;5&quot;/&gt;&lt;property id=&quot;20300&quot; value=&quot;Slide 39 - &amp;quot;Documenting and Reporting  Program Elements&amp;quot;&quot;/&gt;&lt;property id=&quot;20307&quot; value=&quot;400&quot;/&gt;&lt;/object&gt;&lt;object type=&quot;3&quot; unique_id=&quot;10853&quot;&gt;&lt;property id=&quot;20148&quot; value=&quot;5&quot;/&gt;&lt;property id=&quot;20300&quot; value=&quot;Slide 40&quot;/&gt;&lt;property id=&quot;20307&quot; value=&quot;404&quot;/&gt;&lt;/object&gt;&lt;object type=&quot;3&quot; unique_id=&quot;10854&quot;&gt;&lt;property id=&quot;20148&quot; value=&quot;5&quot;/&gt;&lt;property id=&quot;20300&quot; value=&quot;Slide 41 - &amp;quot;        Technical Assistance Resources https://youth.workforcegps.org/ &amp;quot;&quot;/&gt;&lt;property id=&quot;20307&quot; value=&quot;403&quot;/&gt;&lt;/object&gt;&lt;object type=&quot;3&quot; unique_id=&quot;10855&quot;&gt;&lt;property id=&quot;20148&quot; value=&quot;5&quot;/&gt;&lt;property id=&quot;20300&quot; value=&quot;Slide 42&quot;/&gt;&lt;property id=&quot;20307&quot; value=&quot;405&quot;/&gt;&lt;/object&gt;&lt;object type=&quot;3&quot; unique_id=&quot;10856&quot;&gt;&lt;property id=&quot;20148&quot; value=&quot;5&quot;/&gt;&lt;property id=&quot;20300&quot; value=&quot;Slide 43&quot;/&gt;&lt;property id=&quot;20307&quot; value=&quot;406&quot;/&gt;&lt;/object&gt;&lt;/object&gt;&lt;object type=&quot;8&quot; unique_id=&quot;10901&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ION - WIOA Colors">
      <a:dk1>
        <a:sysClr val="windowText" lastClr="000000"/>
      </a:dk1>
      <a:lt1>
        <a:sysClr val="window" lastClr="FFFFFF"/>
      </a:lt1>
      <a:dk2>
        <a:srgbClr val="0B366B"/>
      </a:dk2>
      <a:lt2>
        <a:srgbClr val="54BCEA"/>
      </a:lt2>
      <a:accent1>
        <a:srgbClr val="1C4489"/>
      </a:accent1>
      <a:accent2>
        <a:srgbClr val="4F5F9B"/>
      </a:accent2>
      <a:accent3>
        <a:srgbClr val="EAEAF3"/>
      </a:accent3>
      <a:accent4>
        <a:srgbClr val="F36B22"/>
      </a:accent4>
      <a:accent5>
        <a:srgbClr val="F7955B"/>
      </a:accent5>
      <a:accent6>
        <a:srgbClr val="FEF3EA"/>
      </a:accent6>
      <a:hlink>
        <a:srgbClr val="0081E2"/>
      </a:hlink>
      <a:folHlink>
        <a:srgbClr val="7966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10356</TotalTime>
  <Words>3523</Words>
  <Application>Microsoft Office PowerPoint</Application>
  <PresentationFormat>On-screen Show (4:3)</PresentationFormat>
  <Paragraphs>250</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Myriad Pro</vt:lpstr>
      <vt:lpstr>Times New Roman</vt:lpstr>
      <vt:lpstr>Wingdings</vt:lpstr>
      <vt:lpstr>Wingdings 2</vt:lpstr>
      <vt:lpstr>Wingdings 3</vt:lpstr>
      <vt:lpstr>Office Theme</vt:lpstr>
      <vt:lpstr>             The Workforce Innovation and Opportunity Act (WIOA) Youth Program in Depth </vt:lpstr>
      <vt:lpstr>PowerPoint Presentation</vt:lpstr>
      <vt:lpstr>TEGL Overview</vt:lpstr>
      <vt:lpstr>Polling Question</vt:lpstr>
      <vt:lpstr>WIOA Youth Formula OSY  Eligibility - 681.210</vt:lpstr>
      <vt:lpstr>WIOA Youth Formula OSY Eligibility Barriers</vt:lpstr>
      <vt:lpstr>WIOA Youth Formula OSY Eligibility Barriers</vt:lpstr>
      <vt:lpstr>WIOA Youth Formula ISY  Eligibility – 681.220</vt:lpstr>
      <vt:lpstr>WIOA Youth Formula ISY Barriers</vt:lpstr>
      <vt:lpstr>WIOA Youth Formula ISY Barriers</vt:lpstr>
      <vt:lpstr>Eligibility – Determining School Status</vt:lpstr>
      <vt:lpstr>Eligibility - Barriers</vt:lpstr>
      <vt:lpstr>Eligibility – Low Income</vt:lpstr>
      <vt:lpstr>New Eligibility Resources</vt:lpstr>
      <vt:lpstr>Program Design </vt:lpstr>
      <vt:lpstr>Program Design – Statewide Funds</vt:lpstr>
      <vt:lpstr>Program Design - Incentives</vt:lpstr>
      <vt:lpstr>Program Design – Braiding Funds</vt:lpstr>
      <vt:lpstr>Competitive Procurement</vt:lpstr>
      <vt:lpstr>Procurement Continued</vt:lpstr>
      <vt:lpstr>Program Elements</vt:lpstr>
      <vt:lpstr>Program Elements</vt:lpstr>
      <vt:lpstr>Program Element 1</vt:lpstr>
      <vt:lpstr>Program Element 2</vt:lpstr>
      <vt:lpstr>Program Element 3</vt:lpstr>
      <vt:lpstr>Program Element 3 – What Counts Toward Work Experience Expenditures</vt:lpstr>
      <vt:lpstr>Work Experience – Academic and Occupational Education Component</vt:lpstr>
      <vt:lpstr>Categories of Work Experience </vt:lpstr>
      <vt:lpstr>Program Element 4</vt:lpstr>
      <vt:lpstr>Program Element 5</vt:lpstr>
      <vt:lpstr>Program Elements Continued </vt:lpstr>
      <vt:lpstr>Program Element 9 – Follow-Up Services Timing</vt:lpstr>
      <vt:lpstr>Follow-Up Services Continued</vt:lpstr>
      <vt:lpstr>Follow-Up Services Continued</vt:lpstr>
      <vt:lpstr>Program Elements Continued</vt:lpstr>
      <vt:lpstr>Program Element 13</vt:lpstr>
      <vt:lpstr>Program Element 14</vt:lpstr>
      <vt:lpstr>New Program Elements Resource Page</vt:lpstr>
      <vt:lpstr>Documenting and Reporting  Program Elements</vt:lpstr>
      <vt:lpstr>PowerPoint Presentation</vt:lpstr>
      <vt:lpstr>        Technical Assistance Resources https://youth.workforcegps.org/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jvehlow@mahernet.com</cp:lastModifiedBy>
  <cp:revision>200</cp:revision>
  <dcterms:created xsi:type="dcterms:W3CDTF">2016-06-21T17:10:41Z</dcterms:created>
  <dcterms:modified xsi:type="dcterms:W3CDTF">2017-03-28T21:57:45Z</dcterms:modified>
</cp:coreProperties>
</file>