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4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5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6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7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8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9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10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22" r:id="rId3"/>
    <p:sldMasterId id="2147483747" r:id="rId4"/>
    <p:sldMasterId id="2147483772" r:id="rId5"/>
    <p:sldMasterId id="2147483797" r:id="rId6"/>
    <p:sldMasterId id="2147483825" r:id="rId7"/>
    <p:sldMasterId id="2147483881" r:id="rId8"/>
    <p:sldMasterId id="2147483909" r:id="rId9"/>
    <p:sldMasterId id="2147483937" r:id="rId10"/>
    <p:sldMasterId id="2147483965" r:id="rId11"/>
  </p:sldMasterIdLst>
  <p:notesMasterIdLst>
    <p:notesMasterId r:id="rId61"/>
  </p:notesMasterIdLst>
  <p:handoutMasterIdLst>
    <p:handoutMasterId r:id="rId62"/>
  </p:handoutMasterIdLst>
  <p:sldIdLst>
    <p:sldId id="394" r:id="rId12"/>
    <p:sldId id="395" r:id="rId13"/>
    <p:sldId id="396" r:id="rId14"/>
    <p:sldId id="397" r:id="rId15"/>
    <p:sldId id="392" r:id="rId16"/>
    <p:sldId id="383" r:id="rId17"/>
    <p:sldId id="388" r:id="rId18"/>
    <p:sldId id="384" r:id="rId19"/>
    <p:sldId id="389" r:id="rId20"/>
    <p:sldId id="385" r:id="rId21"/>
    <p:sldId id="390" r:id="rId22"/>
    <p:sldId id="386" r:id="rId23"/>
    <p:sldId id="387" r:id="rId24"/>
    <p:sldId id="398" r:id="rId25"/>
    <p:sldId id="399" r:id="rId26"/>
    <p:sldId id="400" r:id="rId27"/>
    <p:sldId id="402" r:id="rId28"/>
    <p:sldId id="403" r:id="rId29"/>
    <p:sldId id="404" r:id="rId30"/>
    <p:sldId id="405" r:id="rId31"/>
    <p:sldId id="406" r:id="rId32"/>
    <p:sldId id="407" r:id="rId33"/>
    <p:sldId id="408" r:id="rId34"/>
    <p:sldId id="409" r:id="rId35"/>
    <p:sldId id="410" r:id="rId36"/>
    <p:sldId id="417" r:id="rId37"/>
    <p:sldId id="418" r:id="rId38"/>
    <p:sldId id="419" r:id="rId39"/>
    <p:sldId id="420" r:id="rId40"/>
    <p:sldId id="421" r:id="rId41"/>
    <p:sldId id="422" r:id="rId42"/>
    <p:sldId id="423" r:id="rId43"/>
    <p:sldId id="424" r:id="rId44"/>
    <p:sldId id="425" r:id="rId45"/>
    <p:sldId id="426" r:id="rId46"/>
    <p:sldId id="427" r:id="rId47"/>
    <p:sldId id="428" r:id="rId48"/>
    <p:sldId id="411" r:id="rId49"/>
    <p:sldId id="412" r:id="rId50"/>
    <p:sldId id="413" r:id="rId51"/>
    <p:sldId id="429" r:id="rId52"/>
    <p:sldId id="430" r:id="rId53"/>
    <p:sldId id="431" r:id="rId54"/>
    <p:sldId id="432" r:id="rId55"/>
    <p:sldId id="435" r:id="rId56"/>
    <p:sldId id="434" r:id="rId57"/>
    <p:sldId id="414" r:id="rId58"/>
    <p:sldId id="415" r:id="rId59"/>
    <p:sldId id="436" r:id="rId60"/>
  </p:sldIdLst>
  <p:sldSz cx="9144000" cy="6858000" type="screen4x3"/>
  <p:notesSz cx="6881813" cy="9296400"/>
  <p:custDataLst>
    <p:tags r:id="rId6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>
          <p15:clr>
            <a:srgbClr val="A4A3A4"/>
          </p15:clr>
        </p15:guide>
        <p15:guide id="2" pos="2229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9600" autoAdjust="0"/>
  </p:normalViewPr>
  <p:slideViewPr>
    <p:cSldViewPr snapToGrid="0">
      <p:cViewPr varScale="1">
        <p:scale>
          <a:sx n="79" d="100"/>
          <a:sy n="79" d="100"/>
        </p:scale>
        <p:origin x="653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30" d="100"/>
          <a:sy n="130" d="100"/>
        </p:scale>
        <p:origin x="-1152" y="1350"/>
      </p:cViewPr>
      <p:guideLst>
        <p:guide orient="horz" pos="2949"/>
        <p:guide pos="2229"/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428" cy="464978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842" y="1"/>
            <a:ext cx="2982428" cy="464978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r">
              <a:defRPr sz="1200"/>
            </a:lvl1pPr>
          </a:lstStyle>
          <a:p>
            <a:fld id="{346D2BD6-47C0-4A3D-9019-482F5794E6DD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47"/>
            <a:ext cx="2982428" cy="464978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842" y="8829847"/>
            <a:ext cx="2982428" cy="464978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r">
              <a:defRPr sz="1200"/>
            </a:lvl1pPr>
          </a:lstStyle>
          <a:p>
            <a:fld id="{59117B57-D82D-4939-AACE-D6157A78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70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6435"/>
          </a:xfrm>
          <a:prstGeom prst="rect">
            <a:avLst/>
          </a:prstGeom>
        </p:spPr>
        <p:txBody>
          <a:bodyPr vert="horz" lIns="92433" tIns="46217" rIns="92433" bIns="462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5"/>
          </a:xfrm>
          <a:prstGeom prst="rect">
            <a:avLst/>
          </a:prstGeom>
        </p:spPr>
        <p:txBody>
          <a:bodyPr vert="horz" lIns="92433" tIns="46217" rIns="92433" bIns="46217" rtlCol="0"/>
          <a:lstStyle>
            <a:lvl1pPr algn="r">
              <a:defRPr sz="1200"/>
            </a:lvl1pPr>
          </a:lstStyle>
          <a:p>
            <a:fld id="{326DCDC5-7F4F-4104-8E55-012777CAE80A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49375" y="1162050"/>
            <a:ext cx="4183063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3" tIns="46217" rIns="92433" bIns="462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3"/>
            <a:ext cx="5505450" cy="3660458"/>
          </a:xfrm>
          <a:prstGeom prst="rect">
            <a:avLst/>
          </a:prstGeom>
        </p:spPr>
        <p:txBody>
          <a:bodyPr vert="horz" lIns="92433" tIns="46217" rIns="92433" bIns="4621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8"/>
            <a:ext cx="2982119" cy="466434"/>
          </a:xfrm>
          <a:prstGeom prst="rect">
            <a:avLst/>
          </a:prstGeom>
        </p:spPr>
        <p:txBody>
          <a:bodyPr vert="horz" lIns="92433" tIns="46217" rIns="92433" bIns="462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4"/>
          </a:xfrm>
          <a:prstGeom prst="rect">
            <a:avLst/>
          </a:prstGeom>
        </p:spPr>
        <p:txBody>
          <a:bodyPr vert="horz" lIns="92433" tIns="46217" rIns="92433" bIns="46217" rtlCol="0" anchor="b"/>
          <a:lstStyle>
            <a:lvl1pPr algn="r">
              <a:defRPr sz="1200"/>
            </a:lvl1pPr>
          </a:lstStyle>
          <a:p>
            <a:fld id="{A6A006A7-BF26-4187-9095-950A2D1E1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50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2DBB-4BA0-4BD2-8CB9-EA48F81390A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07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8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8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87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71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2DBB-4BA0-4BD2-8CB9-EA48F81390A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35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24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353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75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35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927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927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281" indent="-173281" defTabSz="9598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2DBB-4BA0-4BD2-8CB9-EA48F81390A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64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35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355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2DBB-4BA0-4BD2-8CB9-EA48F81390A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359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241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353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75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91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147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91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84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594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2DBB-4BA0-4BD2-8CB9-EA48F81390A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805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563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563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586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2DBB-4BA0-4BD2-8CB9-EA48F81390A4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35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241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353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755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887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5025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289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707" indent="-168707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60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353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755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848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432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2DBB-4BA0-4BD2-8CB9-EA48F81390A4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359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24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30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18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18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09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006A7-BF26-4187-9095-950A2D1E15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09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6.png"/><Relationship Id="rId5" Type="http://schemas.openxmlformats.org/officeDocument/2006/relationships/image" Target="../media/image31.jpeg"/><Relationship Id="rId4" Type="http://schemas.openxmlformats.org/officeDocument/2006/relationships/image" Target="../media/image8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3.png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34.png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2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0.xml"/></Relationships>
</file>

<file path=ppt/slideLayouts/_rels/slideLayout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7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1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93" y="6055884"/>
              <a:ext cx="1700207" cy="5743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774743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4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What’s covered in this module?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2979346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3" y="2986680"/>
            <a:ext cx="9144001" cy="3871319"/>
            <a:chOff x="-6" y="2921366"/>
            <a:chExt cx="9144001" cy="3871319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 b="1659"/>
            <a:stretch/>
          </p:blipFill>
          <p:spPr>
            <a:xfrm flipH="1">
              <a:off x="-6" y="2921366"/>
              <a:ext cx="9144001" cy="3871319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740" y="6083876"/>
              <a:ext cx="1700207" cy="5743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180037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446403" y="5855075"/>
            <a:ext cx="1597546" cy="8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726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6787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285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5475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32735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7116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42819313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location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11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Objectives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18528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266326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3538877353"/>
      </p:ext>
    </p:extLst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26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9636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7977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8237320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2068710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Technical Assistance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679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700" i="1" dirty="0">
                <a:solidFill>
                  <a:prstClr val="white">
                    <a:lumMod val="50000"/>
                  </a:prstClr>
                </a:solidFill>
              </a:rPr>
              <a:t>Choose the answer that best reflects you (or your group):</a:t>
            </a:r>
          </a:p>
        </p:txBody>
      </p:sp>
    </p:spTree>
    <p:extLst>
      <p:ext uri="{BB962C8B-B14F-4D97-AF65-F5344CB8AC3E}">
        <p14:creationId xmlns:p14="http://schemas.microsoft.com/office/powerpoint/2010/main" val="36141871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7"/>
          <a:srcRect b="13798"/>
          <a:stretch/>
        </p:blipFill>
        <p:spPr>
          <a:xfrm>
            <a:off x="4218621" y="6212640"/>
            <a:ext cx="1004168" cy="4786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/>
          <a:srcRect t="86975"/>
          <a:stretch/>
        </p:blipFill>
        <p:spPr>
          <a:xfrm>
            <a:off x="3921931" y="6693333"/>
            <a:ext cx="1597546" cy="1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554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305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098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7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26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407279"/>
      </p:ext>
    </p:extLst>
  </p:cSld>
  <p:clrMapOvr>
    <a:masterClrMapping/>
  </p:clrMapOvr>
  <p:transition spd="slow">
    <p:wip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9"/>
          <a:srcRect b="13798"/>
          <a:stretch/>
        </p:blipFill>
        <p:spPr>
          <a:xfrm>
            <a:off x="4218621" y="6212640"/>
            <a:ext cx="1004168" cy="4786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9"/>
          <a:srcRect t="86975"/>
          <a:stretch/>
        </p:blipFill>
        <p:spPr>
          <a:xfrm>
            <a:off x="3921931" y="6693333"/>
            <a:ext cx="1597546" cy="1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059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814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/>
          <a:srcRect b="13798"/>
          <a:stretch/>
        </p:blipFill>
        <p:spPr>
          <a:xfrm>
            <a:off x="4218621" y="6212640"/>
            <a:ext cx="1004168" cy="478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6"/>
          <a:srcRect t="86975"/>
          <a:stretch/>
        </p:blipFill>
        <p:spPr>
          <a:xfrm>
            <a:off x="3921931" y="6693333"/>
            <a:ext cx="1597546" cy="1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643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594671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93" y="6055884"/>
              <a:ext cx="1700207" cy="5743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2036945"/>
      </p:ext>
    </p:extLst>
  </p:cSld>
  <p:clrMapOvr>
    <a:masterClrMapping/>
  </p:clrMapOvr>
  <p:transition spd="slow">
    <p:wip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719562"/>
      </p:ext>
    </p:extLst>
  </p:cSld>
  <p:clrMapOvr>
    <a:masterClrMapping/>
  </p:clrMapOvr>
  <p:transition spd="slow">
    <p:wip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6877872"/>
      </p:ext>
    </p:extLst>
  </p:cSld>
  <p:clrMapOvr>
    <a:masterClrMapping/>
  </p:clrMapOvr>
  <p:transition spd="slow">
    <p:wip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267199"/>
            <a:ext cx="9144000" cy="1888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5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44373"/>
      </p:ext>
    </p:extLst>
  </p:cSld>
  <p:clrMapOvr>
    <a:masterClrMapping/>
  </p:clrMapOvr>
  <p:transition spd="slow">
    <p:wip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00998"/>
      </p:ext>
    </p:extLst>
  </p:cSld>
  <p:clrMapOvr>
    <a:masterClrMapping/>
  </p:clrMapOvr>
  <p:transition spd="slow"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166151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005569"/>
      </p:ext>
    </p:extLst>
  </p:cSld>
  <p:clrMapOvr>
    <a:masterClrMapping/>
  </p:clrMapOvr>
  <p:transition spd="slow">
    <p:wip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802804"/>
      </p:ext>
    </p:extLst>
  </p:cSld>
  <p:clrMapOvr>
    <a:masterClrMapping/>
  </p:clrMapOvr>
  <p:transition spd="slow">
    <p:wip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1102906396"/>
      </p:ext>
    </p:extLst>
  </p:cSld>
  <p:clrMapOvr>
    <a:masterClrMapping/>
  </p:clrMapOvr>
  <p:transition spd="slow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location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27176"/>
      </p:ext>
    </p:extLst>
  </p:cSld>
  <p:clrMapOvr>
    <a:masterClrMapping/>
  </p:clrMapOvr>
  <p:transition spd="slow">
    <p:wip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Objectives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833848"/>
      </p:ext>
    </p:extLst>
  </p:cSld>
  <p:clrMapOvr>
    <a:masterClrMapping/>
  </p:clrMapOvr>
  <p:transition spd="slow"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2360807901"/>
      </p:ext>
    </p:extLst>
  </p:cSld>
  <p:clrMapOvr>
    <a:masterClrMapping/>
  </p:clrMapOvr>
  <p:transition spd="slow">
    <p:wip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26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118178"/>
      </p:ext>
    </p:extLst>
  </p:cSld>
  <p:clrMapOvr>
    <a:masterClrMapping/>
  </p:clrMapOvr>
  <p:transition spd="slow">
    <p:wip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073947"/>
      </p:ext>
    </p:extLst>
  </p:cSld>
  <p:clrMapOvr>
    <a:masterClrMapping/>
  </p:clrMapOvr>
  <p:transition spd="slow">
    <p:wip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3314788344"/>
      </p:ext>
    </p:extLst>
  </p:cSld>
  <p:clrMapOvr>
    <a:masterClrMapping/>
  </p:clrMapOvr>
  <p:transition spd="slow">
    <p:wip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1305051424"/>
      </p:ext>
    </p:extLst>
  </p:cSld>
  <p:clrMapOvr>
    <a:masterClrMapping/>
  </p:clrMapOvr>
  <p:transition spd="slow">
    <p:wip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Technical Assistance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5697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089793923"/>
      </p:ext>
    </p:extLst>
  </p:cSld>
  <p:clrMapOvr>
    <a:masterClrMapping/>
  </p:clrMapOvr>
  <p:transition spd="slow">
    <p:wip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700" i="1" dirty="0">
                <a:solidFill>
                  <a:prstClr val="white">
                    <a:lumMod val="50000"/>
                  </a:prstClr>
                </a:solidFill>
              </a:rPr>
              <a:t>Choose the answer that best reflects you (or your group):</a:t>
            </a:r>
          </a:p>
        </p:txBody>
      </p:sp>
    </p:spTree>
    <p:extLst>
      <p:ext uri="{BB962C8B-B14F-4D97-AF65-F5344CB8AC3E}">
        <p14:creationId xmlns:p14="http://schemas.microsoft.com/office/powerpoint/2010/main" val="3093535543"/>
      </p:ext>
    </p:extLst>
  </p:cSld>
  <p:clrMapOvr>
    <a:masterClrMapping/>
  </p:clrMapOvr>
  <p:transition spd="slow">
    <p:wip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797510"/>
      </p:ext>
    </p:extLst>
  </p:cSld>
  <p:clrMapOvr>
    <a:masterClrMapping/>
  </p:clrMapOvr>
  <p:transition spd="slow">
    <p:wip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836"/>
      </p:ext>
    </p:extLst>
  </p:cSld>
  <p:clrMapOvr>
    <a:masterClrMapping/>
  </p:clrMapOvr>
  <p:transition spd="slow">
    <p:wip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34612"/>
      </p:ext>
    </p:extLst>
  </p:cSld>
  <p:clrMapOvr>
    <a:masterClrMapping/>
  </p:clrMapOvr>
  <p:transition spd="slow">
    <p:wip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37616"/>
      </p:ext>
    </p:extLst>
  </p:cSld>
  <p:clrMapOvr>
    <a:masterClrMapping/>
  </p:clrMapOvr>
  <p:transition spd="slow">
    <p:wip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586759"/>
      </p:ext>
    </p:extLst>
  </p:cSld>
  <p:clrMapOvr>
    <a:masterClrMapping/>
  </p:clrMapOvr>
  <p:transition spd="slow">
    <p:wip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785923"/>
      </p:ext>
    </p:extLst>
  </p:cSld>
  <p:clrMapOvr>
    <a:masterClrMapping/>
  </p:clrMapOvr>
  <p:transition spd="slow">
    <p:wip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029898"/>
      </p:ext>
    </p:extLst>
  </p:cSld>
  <p:clrMapOvr>
    <a:masterClrMapping/>
  </p:clrMapOvr>
  <p:transition spd="slow">
    <p:wip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37364620"/>
      </p:ext>
    </p:extLst>
  </p:cSld>
  <p:clrMapOvr>
    <a:masterClrMapping/>
  </p:clrMapOvr>
  <p:transition spd="slow">
    <p:wip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249612" y="3454341"/>
            <a:ext cx="4621068" cy="457200"/>
          </a:xfr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1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Speaker’s Name Goes Here.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9613" y="541738"/>
            <a:ext cx="4621067" cy="4572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1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1057276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62320" y="581025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49613" y="14597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249613" y="1571626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249613" y="3968692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362320" y="3492441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249613" y="4371125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3249613" y="4483042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 rot="17343955">
            <a:off x="6244495" y="4884653"/>
            <a:ext cx="3653658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spc="40" dirty="0">
                <a:latin typeface="Franklin Gothic Medium" panose="020B0603020102020204" pitchFamily="34" charset="0"/>
              </a:rPr>
              <a:t>Today’s Presenters</a:t>
            </a:r>
          </a:p>
        </p:txBody>
      </p:sp>
      <p:pic>
        <p:nvPicPr>
          <p:cNvPr id="15" name="Picture 14" descr="wrfgps-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206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2573492863"/>
      </p:ext>
    </p:extLst>
  </p:cSld>
  <p:clrMapOvr>
    <a:masterClrMapping/>
  </p:clrMapOvr>
  <p:transition spd="slow">
    <p:wip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2180" y="204789"/>
            <a:ext cx="3152321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r>
              <a:rPr lang="en-US" sz="3800" b="0" spc="40" dirty="0">
                <a:latin typeface="Franklin Gothic Medium" panose="020B0603020102020204" pitchFamily="34" charset="0"/>
              </a:rPr>
              <a:t>Any Questions?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44029"/>
            <a:ext cx="9144001" cy="5420142"/>
          </a:xfrm>
          <a:prstGeom prst="rect">
            <a:avLst/>
          </a:prstGeom>
        </p:spPr>
      </p:pic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26982" y="383750"/>
            <a:ext cx="490307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9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in the Chat window!</a:t>
            </a:r>
          </a:p>
        </p:txBody>
      </p:sp>
      <p:sp>
        <p:nvSpPr>
          <p:cNvPr id="10" name="Chevron 9"/>
          <p:cNvSpPr/>
          <p:nvPr userDrawn="1"/>
        </p:nvSpPr>
        <p:spPr>
          <a:xfrm>
            <a:off x="3062822" y="347552"/>
            <a:ext cx="150520" cy="450049"/>
          </a:xfrm>
          <a:prstGeom prst="chevron">
            <a:avLst/>
          </a:prstGeom>
          <a:solidFill>
            <a:srgbClr val="9D1C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68495"/>
      </p:ext>
    </p:extLst>
  </p:cSld>
  <p:clrMapOvr>
    <a:masterClrMapping/>
  </p:clrMapOvr>
  <p:transition spd="slow">
    <p:wip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1193" y="6055884"/>
              <a:ext cx="1700207" cy="5743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2071648"/>
      </p:ext>
    </p:extLst>
  </p:cSld>
  <p:clrMapOvr>
    <a:masterClrMapping/>
  </p:clrMapOvr>
  <p:transition spd="slow">
    <p:wip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5739434"/>
      </p:ext>
    </p:extLst>
  </p:cSld>
  <p:clrMapOvr>
    <a:masterClrMapping/>
  </p:clrMapOvr>
  <p:transition spd="slow">
    <p:wip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631535"/>
      </p:ext>
    </p:extLst>
  </p:cSld>
  <p:clrMapOvr>
    <a:masterClrMapping/>
  </p:clrMapOvr>
  <p:transition spd="slow">
    <p:wip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267199"/>
            <a:ext cx="9144000" cy="1888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5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85490"/>
      </p:ext>
    </p:extLst>
  </p:cSld>
  <p:clrMapOvr>
    <a:masterClrMapping/>
  </p:clrMapOvr>
  <p:transition spd="slow">
    <p:wip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984946"/>
      </p:ext>
    </p:extLst>
  </p:cSld>
  <p:clrMapOvr>
    <a:masterClrMapping/>
  </p:clrMapOvr>
  <p:transition spd="slow">
    <p:wip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4410788"/>
      </p:ext>
    </p:extLst>
  </p:cSld>
  <p:clrMapOvr>
    <a:masterClrMapping/>
  </p:clrMapOvr>
  <p:transition spd="slow">
    <p:wip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120996"/>
      </p:ext>
    </p:extLst>
  </p:cSld>
  <p:clrMapOvr>
    <a:masterClrMapping/>
  </p:clrMapOvr>
  <p:transition spd="slow">
    <p:wip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3802084927"/>
      </p:ext>
    </p:extLst>
  </p:cSld>
  <p:clrMapOvr>
    <a:masterClrMapping/>
  </p:clrMapOvr>
  <p:transition spd="slow">
    <p:wip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location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0768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Technical</a:t>
            </a:r>
            <a:r>
              <a:rPr lang="en-US" sz="3600" b="1" kern="1200" baseline="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 Assistance</a:t>
            </a:r>
            <a:endParaRPr lang="en-US" sz="3600" b="1" kern="1200" dirty="0"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60021"/>
      </p:ext>
    </p:extLst>
  </p:cSld>
  <p:clrMapOvr>
    <a:masterClrMapping/>
  </p:clrMapOvr>
  <p:transition spd="slow">
    <p:wip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4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What’s covered in this module?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002714"/>
      </p:ext>
    </p:extLst>
  </p:cSld>
  <p:clrMapOvr>
    <a:masterClrMapping/>
  </p:clrMapOvr>
  <p:transition spd="slow">
    <p:wip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2537254283"/>
      </p:ext>
    </p:extLst>
  </p:cSld>
  <p:clrMapOvr>
    <a:masterClrMapping/>
  </p:clrMapOvr>
  <p:transition spd="slow">
    <p:wip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26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881307"/>
      </p:ext>
    </p:extLst>
  </p:cSld>
  <p:clrMapOvr>
    <a:masterClrMapping/>
  </p:clrMapOvr>
  <p:transition spd="slow">
    <p:wip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345694"/>
      </p:ext>
    </p:extLst>
  </p:cSld>
  <p:clrMapOvr>
    <a:masterClrMapping/>
  </p:clrMapOvr>
  <p:transition spd="slow">
    <p:wip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126779734"/>
      </p:ext>
    </p:extLst>
  </p:cSld>
  <p:clrMapOvr>
    <a:masterClrMapping/>
  </p:clrMapOvr>
  <p:transition spd="slow">
    <p:wip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3867599930"/>
      </p:ext>
    </p:extLst>
  </p:cSld>
  <p:clrMapOvr>
    <a:masterClrMapping/>
  </p:clrMapOvr>
  <p:transition spd="slow">
    <p:wip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Technical Assistance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8033"/>
      </p:ext>
    </p:extLst>
  </p:cSld>
  <p:clrMapOvr>
    <a:masterClrMapping/>
  </p:clrMapOvr>
  <p:transition spd="slow">
    <p:wip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700" i="1" dirty="0">
                <a:solidFill>
                  <a:prstClr val="white">
                    <a:lumMod val="50000"/>
                  </a:prstClr>
                </a:solidFill>
              </a:rPr>
              <a:t>Choose the answer that best reflects you (or your group):</a:t>
            </a:r>
          </a:p>
        </p:txBody>
      </p:sp>
    </p:spTree>
    <p:extLst>
      <p:ext uri="{BB962C8B-B14F-4D97-AF65-F5344CB8AC3E}">
        <p14:creationId xmlns:p14="http://schemas.microsoft.com/office/powerpoint/2010/main" val="3725446670"/>
      </p:ext>
    </p:extLst>
  </p:cSld>
  <p:clrMapOvr>
    <a:masterClrMapping/>
  </p:clrMapOvr>
  <p:transition spd="slow">
    <p:wip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176563"/>
      </p:ext>
    </p:extLst>
  </p:cSld>
  <p:clrMapOvr>
    <a:masterClrMapping/>
  </p:clrMapOvr>
  <p:transition spd="slow">
    <p:wip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4016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700" b="0" i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Choose the answer</a:t>
            </a:r>
            <a:r>
              <a:rPr lang="en-US" sz="1700" b="0" i="1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that best reflects you (or your group):</a:t>
            </a:r>
            <a:endParaRPr lang="en-US" sz="1700" b="0" i="1" kern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0742721"/>
      </p:ext>
    </p:extLst>
  </p:cSld>
  <p:clrMapOvr>
    <a:masterClrMapping/>
  </p:clrMapOvr>
  <p:transition spd="slow">
    <p:wip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47715"/>
      </p:ext>
    </p:extLst>
  </p:cSld>
  <p:clrMapOvr>
    <a:masterClrMapping/>
  </p:clrMapOvr>
  <p:transition spd="slow">
    <p:wip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33200"/>
      </p:ext>
    </p:extLst>
  </p:cSld>
  <p:clrMapOvr>
    <a:masterClrMapping/>
  </p:clrMapOvr>
  <p:transition spd="slow">
    <p:wip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726019"/>
      </p:ext>
    </p:extLst>
  </p:cSld>
  <p:clrMapOvr>
    <a:masterClrMapping/>
  </p:clrMapOvr>
  <p:transition spd="slow">
    <p:wip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813984"/>
      </p:ext>
    </p:extLst>
  </p:cSld>
  <p:clrMapOvr>
    <a:masterClrMapping/>
  </p:clrMapOvr>
  <p:transition spd="slow">
    <p:wip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576425"/>
      </p:ext>
    </p:extLst>
  </p:cSld>
  <p:clrMapOvr>
    <a:masterClrMapping/>
  </p:clrMapOvr>
  <p:transition spd="slow">
    <p:wip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3032197"/>
      </p:ext>
    </p:extLst>
  </p:cSld>
  <p:clrMapOvr>
    <a:masterClrMapping/>
  </p:clrMapOvr>
  <p:transition spd="slow">
    <p:wip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249612" y="3454341"/>
            <a:ext cx="4621068" cy="457200"/>
          </a:xfr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1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Speaker’s Name Goes Here.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9613" y="541738"/>
            <a:ext cx="4621067" cy="4572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1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1057276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62320" y="581025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49613" y="14597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249613" y="1571626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249613" y="3968692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362320" y="3492441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249613" y="4371125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3249613" y="4483042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 rot="17343955">
            <a:off x="6244495" y="4884653"/>
            <a:ext cx="3653658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spc="40" dirty="0">
                <a:latin typeface="Franklin Gothic Medium" panose="020B0603020102020204" pitchFamily="34" charset="0"/>
              </a:rPr>
              <a:t>Today’s Presenters</a:t>
            </a:r>
          </a:p>
        </p:txBody>
      </p:sp>
      <p:pic>
        <p:nvPicPr>
          <p:cNvPr id="15" name="Picture 14" descr="wrfgps-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61643"/>
      </p:ext>
    </p:extLst>
  </p:cSld>
  <p:clrMapOvr>
    <a:masterClrMapping/>
  </p:clrMapOvr>
  <p:transition spd="slow">
    <p:wip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2180" y="204789"/>
            <a:ext cx="3152321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r>
              <a:rPr lang="en-US" sz="3800" b="0" spc="40" dirty="0">
                <a:latin typeface="Franklin Gothic Medium" panose="020B0603020102020204" pitchFamily="34" charset="0"/>
              </a:rPr>
              <a:t>Any Questions?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44029"/>
            <a:ext cx="9144001" cy="5420142"/>
          </a:xfrm>
          <a:prstGeom prst="rect">
            <a:avLst/>
          </a:prstGeom>
        </p:spPr>
      </p:pic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26982" y="383750"/>
            <a:ext cx="490307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9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in the Chat window!</a:t>
            </a:r>
          </a:p>
        </p:txBody>
      </p:sp>
      <p:sp>
        <p:nvSpPr>
          <p:cNvPr id="10" name="Chevron 9"/>
          <p:cNvSpPr/>
          <p:nvPr userDrawn="1"/>
        </p:nvSpPr>
        <p:spPr>
          <a:xfrm>
            <a:off x="3062822" y="347552"/>
            <a:ext cx="150520" cy="450049"/>
          </a:xfrm>
          <a:prstGeom prst="chevron">
            <a:avLst/>
          </a:prstGeom>
          <a:solidFill>
            <a:srgbClr val="9D1C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95810"/>
      </p:ext>
    </p:extLst>
  </p:cSld>
  <p:clrMapOvr>
    <a:masterClrMapping/>
  </p:clrMapOvr>
  <p:transition spd="slow">
    <p:wip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93" y="6055884"/>
              <a:ext cx="1700207" cy="5743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7999135"/>
      </p:ext>
    </p:extLst>
  </p:cSld>
  <p:clrMapOvr>
    <a:masterClrMapping/>
  </p:clrMapOvr>
  <p:transition spd="slow">
    <p:wip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314439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036752"/>
      </p:ext>
    </p:extLst>
  </p:cSld>
  <p:clrMapOvr>
    <a:masterClrMapping/>
  </p:clrMapOvr>
  <p:transition spd="slow">
    <p:wip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5247304"/>
      </p:ext>
    </p:extLst>
  </p:cSld>
  <p:clrMapOvr>
    <a:masterClrMapping/>
  </p:clrMapOvr>
  <p:transition spd="slow">
    <p:wip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267199"/>
            <a:ext cx="9144000" cy="1888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5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51694"/>
      </p:ext>
    </p:extLst>
  </p:cSld>
  <p:clrMapOvr>
    <a:masterClrMapping/>
  </p:clrMapOvr>
  <p:transition spd="slow">
    <p:wip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375261"/>
      </p:ext>
    </p:extLst>
  </p:cSld>
  <p:clrMapOvr>
    <a:masterClrMapping/>
  </p:clrMapOvr>
  <p:transition spd="slow">
    <p:wip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227915"/>
      </p:ext>
    </p:extLst>
  </p:cSld>
  <p:clrMapOvr>
    <a:masterClrMapping/>
  </p:clrMapOvr>
  <p:transition spd="slow">
    <p:wip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286117"/>
      </p:ext>
    </p:extLst>
  </p:cSld>
  <p:clrMapOvr>
    <a:masterClrMapping/>
  </p:clrMapOvr>
  <p:transition spd="slow">
    <p:wip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2540305507"/>
      </p:ext>
    </p:extLst>
  </p:cSld>
  <p:clrMapOvr>
    <a:masterClrMapping/>
  </p:clrMapOvr>
  <p:transition spd="slow">
    <p:wip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location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30183"/>
      </p:ext>
    </p:extLst>
  </p:cSld>
  <p:clrMapOvr>
    <a:masterClrMapping/>
  </p:clrMapOvr>
  <p:transition spd="slow">
    <p:wip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4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What’s covered in this module?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7475915"/>
      </p:ext>
    </p:extLst>
  </p:cSld>
  <p:clrMapOvr>
    <a:masterClrMapping/>
  </p:clrMapOvr>
  <p:transition spd="slow">
    <p:wip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1926014771"/>
      </p:ext>
    </p:extLst>
  </p:cSld>
  <p:clrMapOvr>
    <a:masterClrMapping/>
  </p:clrMapOvr>
  <p:transition spd="slow">
    <p:wip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26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55317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1597"/>
      </p:ext>
    </p:extLst>
  </p:cSld>
  <p:clrMapOvr>
    <a:masterClrMapping/>
  </p:clrMapOvr>
  <p:transition spd="slow">
    <p:wip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986983"/>
      </p:ext>
    </p:extLst>
  </p:cSld>
  <p:clrMapOvr>
    <a:masterClrMapping/>
  </p:clrMapOvr>
  <p:transition spd="slow">
    <p:wip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2472669458"/>
      </p:ext>
    </p:extLst>
  </p:cSld>
  <p:clrMapOvr>
    <a:masterClrMapping/>
  </p:clrMapOvr>
  <p:transition spd="slow">
    <p:wip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1293873309"/>
      </p:ext>
    </p:extLst>
  </p:cSld>
  <p:clrMapOvr>
    <a:masterClrMapping/>
  </p:clrMapOvr>
  <p:transition spd="slow">
    <p:wip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Technical Assistance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46061"/>
      </p:ext>
    </p:extLst>
  </p:cSld>
  <p:clrMapOvr>
    <a:masterClrMapping/>
  </p:clrMapOvr>
  <p:transition spd="slow">
    <p:wip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700" i="1" dirty="0">
                <a:solidFill>
                  <a:prstClr val="white">
                    <a:lumMod val="50000"/>
                  </a:prstClr>
                </a:solidFill>
              </a:rPr>
              <a:t>Choose the answer that best reflects you (or your group):</a:t>
            </a:r>
          </a:p>
        </p:txBody>
      </p:sp>
    </p:spTree>
    <p:extLst>
      <p:ext uri="{BB962C8B-B14F-4D97-AF65-F5344CB8AC3E}">
        <p14:creationId xmlns:p14="http://schemas.microsoft.com/office/powerpoint/2010/main" val="2457511632"/>
      </p:ext>
    </p:extLst>
  </p:cSld>
  <p:clrMapOvr>
    <a:masterClrMapping/>
  </p:clrMapOvr>
  <p:transition spd="slow">
    <p:wip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930964"/>
      </p:ext>
    </p:extLst>
  </p:cSld>
  <p:clrMapOvr>
    <a:masterClrMapping/>
  </p:clrMapOvr>
  <p:transition spd="slow">
    <p:wip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56097"/>
      </p:ext>
    </p:extLst>
  </p:cSld>
  <p:clrMapOvr>
    <a:masterClrMapping/>
  </p:clrMapOvr>
  <p:transition spd="slow">
    <p:wip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71823"/>
      </p:ext>
    </p:extLst>
  </p:cSld>
  <p:clrMapOvr>
    <a:masterClrMapping/>
  </p:clrMapOvr>
  <p:transition spd="slow">
    <p:wip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90297"/>
      </p:ext>
    </p:extLst>
  </p:cSld>
  <p:clrMapOvr>
    <a:masterClrMapping/>
  </p:clrMapOvr>
  <p:transition spd="slow">
    <p:wip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36426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9543402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13035"/>
      </p:ext>
    </p:extLst>
  </p:cSld>
  <p:clrMapOvr>
    <a:masterClrMapping/>
  </p:clrMapOvr>
  <p:transition spd="slow">
    <p:wip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779055"/>
      </p:ext>
    </p:extLst>
  </p:cSld>
  <p:clrMapOvr>
    <a:masterClrMapping/>
  </p:clrMapOvr>
  <p:transition spd="slow">
    <p:wip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345353"/>
      </p:ext>
    </p:extLst>
  </p:cSld>
  <p:clrMapOvr>
    <a:masterClrMapping/>
  </p:clrMapOvr>
  <p:transition spd="slow">
    <p:wip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48121515"/>
      </p:ext>
    </p:extLst>
  </p:cSld>
  <p:clrMapOvr>
    <a:masterClrMapping/>
  </p:clrMapOvr>
  <p:transition spd="slow">
    <p:wip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249612" y="3454341"/>
            <a:ext cx="4621068" cy="457200"/>
          </a:xfr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1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Speaker’s Name Goes Here.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9613" y="541738"/>
            <a:ext cx="4621067" cy="4572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1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1057276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62320" y="581025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49613" y="14597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249613" y="1571626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249613" y="3968692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362320" y="3492441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249613" y="4371125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3249613" y="4483042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 rot="17343955">
            <a:off x="6244495" y="4884653"/>
            <a:ext cx="3653658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spc="40" dirty="0">
                <a:latin typeface="Franklin Gothic Medium" panose="020B0603020102020204" pitchFamily="34" charset="0"/>
              </a:rPr>
              <a:t>Today’s Presenters</a:t>
            </a:r>
          </a:p>
        </p:txBody>
      </p:sp>
      <p:pic>
        <p:nvPicPr>
          <p:cNvPr id="15" name="Picture 14" descr="wrfgps-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4666"/>
      </p:ext>
    </p:extLst>
  </p:cSld>
  <p:clrMapOvr>
    <a:masterClrMapping/>
  </p:clrMapOvr>
  <p:transition spd="slow">
    <p:wip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2180" y="204789"/>
            <a:ext cx="3152321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r>
              <a:rPr lang="en-US" sz="3800" b="0" spc="40" dirty="0">
                <a:latin typeface="Franklin Gothic Medium" panose="020B0603020102020204" pitchFamily="34" charset="0"/>
              </a:rPr>
              <a:t>Any Questions?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44029"/>
            <a:ext cx="9144001" cy="5420142"/>
          </a:xfrm>
          <a:prstGeom prst="rect">
            <a:avLst/>
          </a:prstGeom>
        </p:spPr>
      </p:pic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26982" y="383750"/>
            <a:ext cx="490307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9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in the Chat window!</a:t>
            </a:r>
          </a:p>
        </p:txBody>
      </p:sp>
      <p:sp>
        <p:nvSpPr>
          <p:cNvPr id="10" name="Chevron 9"/>
          <p:cNvSpPr/>
          <p:nvPr userDrawn="1"/>
        </p:nvSpPr>
        <p:spPr>
          <a:xfrm>
            <a:off x="3062822" y="347552"/>
            <a:ext cx="150520" cy="450049"/>
          </a:xfrm>
          <a:prstGeom prst="chevron">
            <a:avLst/>
          </a:prstGeom>
          <a:solidFill>
            <a:srgbClr val="9D1C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77755"/>
      </p:ext>
    </p:extLst>
  </p:cSld>
  <p:clrMapOvr>
    <a:masterClrMapping/>
  </p:clrMapOvr>
  <p:transition spd="slow">
    <p:wip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93" y="6055884"/>
              <a:ext cx="1700207" cy="5743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4512149"/>
      </p:ext>
    </p:extLst>
  </p:cSld>
  <p:clrMapOvr>
    <a:masterClrMapping/>
  </p:clrMapOvr>
  <p:transition spd="slow">
    <p:wip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318542"/>
      </p:ext>
    </p:extLst>
  </p:cSld>
  <p:clrMapOvr>
    <a:masterClrMapping/>
  </p:clrMapOvr>
  <p:transition spd="slow">
    <p:wip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0104691"/>
      </p:ext>
    </p:extLst>
  </p:cSld>
  <p:clrMapOvr>
    <a:masterClrMapping/>
  </p:clrMapOvr>
  <p:transition spd="slow">
    <p:wip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267199"/>
            <a:ext cx="9144000" cy="1888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5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000752"/>
      </p:ext>
    </p:extLst>
  </p:cSld>
  <p:clrMapOvr>
    <a:masterClrMapping/>
  </p:clrMapOvr>
  <p:transition spd="slow">
    <p:wip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31229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questions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62550"/>
      </p:ext>
    </p:extLst>
  </p:cSld>
  <p:clrMapOvr>
    <a:masterClrMapping/>
  </p:clrMapOvr>
  <p:transition spd="slow">
    <p:wip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7459972"/>
      </p:ext>
    </p:extLst>
  </p:cSld>
  <p:clrMapOvr>
    <a:masterClrMapping/>
  </p:clrMapOvr>
  <p:transition spd="slow">
    <p:wip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845700"/>
      </p:ext>
    </p:extLst>
  </p:cSld>
  <p:clrMapOvr>
    <a:masterClrMapping/>
  </p:clrMapOvr>
  <p:transition spd="slow">
    <p:wip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2547764174"/>
      </p:ext>
    </p:extLst>
  </p:cSld>
  <p:clrMapOvr>
    <a:masterClrMapping/>
  </p:clrMapOvr>
  <p:transition spd="slow">
    <p:wip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location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56023"/>
      </p:ext>
    </p:extLst>
  </p:cSld>
  <p:clrMapOvr>
    <a:masterClrMapping/>
  </p:clrMapOvr>
  <p:transition spd="slow">
    <p:wip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4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What’s covered in this module?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046984"/>
      </p:ext>
    </p:extLst>
  </p:cSld>
  <p:clrMapOvr>
    <a:masterClrMapping/>
  </p:clrMapOvr>
  <p:transition spd="slow">
    <p:wip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1235072973"/>
      </p:ext>
    </p:extLst>
  </p:cSld>
  <p:clrMapOvr>
    <a:masterClrMapping/>
  </p:clrMapOvr>
  <p:transition spd="slow">
    <p:wip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26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500515"/>
      </p:ext>
    </p:extLst>
  </p:cSld>
  <p:clrMapOvr>
    <a:masterClrMapping/>
  </p:clrMapOvr>
  <p:transition spd="slow">
    <p:wip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532734"/>
      </p:ext>
    </p:extLst>
  </p:cSld>
  <p:clrMapOvr>
    <a:masterClrMapping/>
  </p:clrMapOvr>
  <p:transition spd="slow">
    <p:wip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3722146946"/>
      </p:ext>
    </p:extLst>
  </p:cSld>
  <p:clrMapOvr>
    <a:masterClrMapping/>
  </p:clrMapOvr>
  <p:transition spd="slow">
    <p:wip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199692535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173261"/>
      </p:ext>
    </p:extLst>
  </p:cSld>
  <p:clrMapOvr>
    <a:masterClrMapping/>
  </p:clrMapOvr>
  <p:transition spd="slow">
    <p:wip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Technical Assistance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8604"/>
      </p:ext>
    </p:extLst>
  </p:cSld>
  <p:clrMapOvr>
    <a:masterClrMapping/>
  </p:clrMapOvr>
  <p:transition spd="slow">
    <p:wip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700" i="1" dirty="0">
                <a:solidFill>
                  <a:prstClr val="white">
                    <a:lumMod val="50000"/>
                  </a:prstClr>
                </a:solidFill>
              </a:rPr>
              <a:t>Choose the answer that best reflects you (or your group):</a:t>
            </a:r>
          </a:p>
        </p:txBody>
      </p:sp>
    </p:spTree>
    <p:extLst>
      <p:ext uri="{BB962C8B-B14F-4D97-AF65-F5344CB8AC3E}">
        <p14:creationId xmlns:p14="http://schemas.microsoft.com/office/powerpoint/2010/main" val="675348022"/>
      </p:ext>
    </p:extLst>
  </p:cSld>
  <p:clrMapOvr>
    <a:masterClrMapping/>
  </p:clrMapOvr>
  <p:transition spd="slow">
    <p:wip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568136"/>
      </p:ext>
    </p:extLst>
  </p:cSld>
  <p:clrMapOvr>
    <a:masterClrMapping/>
  </p:clrMapOvr>
  <p:transition spd="slow">
    <p:wip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93662"/>
      </p:ext>
    </p:extLst>
  </p:cSld>
  <p:clrMapOvr>
    <a:masterClrMapping/>
  </p:clrMapOvr>
  <p:transition spd="slow">
    <p:wip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03459"/>
      </p:ext>
    </p:extLst>
  </p:cSld>
  <p:clrMapOvr>
    <a:masterClrMapping/>
  </p:clrMapOvr>
  <p:transition spd="slow">
    <p:wip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86430"/>
      </p:ext>
    </p:extLst>
  </p:cSld>
  <p:clrMapOvr>
    <a:masterClrMapping/>
  </p:clrMapOvr>
  <p:transition spd="slow">
    <p:wip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039532"/>
      </p:ext>
    </p:extLst>
  </p:cSld>
  <p:clrMapOvr>
    <a:masterClrMapping/>
  </p:clrMapOvr>
  <p:transition spd="slow">
    <p:wip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39219"/>
      </p:ext>
    </p:extLst>
  </p:cSld>
  <p:clrMapOvr>
    <a:masterClrMapping/>
  </p:clrMapOvr>
  <p:transition spd="slow">
    <p:wip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763637"/>
      </p:ext>
    </p:extLst>
  </p:cSld>
  <p:clrMapOvr>
    <a:masterClrMapping/>
  </p:clrMapOvr>
  <p:transition spd="slow">
    <p:wip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97487644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45066"/>
      </p:ext>
    </p:extLst>
  </p:cSld>
  <p:clrMapOvr>
    <a:masterClrMapping/>
  </p:clrMapOvr>
  <p:transition spd="slow">
    <p:wip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249612" y="3454341"/>
            <a:ext cx="4621068" cy="457200"/>
          </a:xfr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1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Speaker’s Name Goes Here.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9613" y="541738"/>
            <a:ext cx="4621067" cy="4572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1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1057276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62320" y="581025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49613" y="14597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249613" y="1571626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249613" y="3968692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362320" y="3492441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249613" y="4371125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3249613" y="4483042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 rot="17343955">
            <a:off x="6244495" y="4884653"/>
            <a:ext cx="3653658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spc="40" dirty="0">
                <a:latin typeface="Franklin Gothic Medium" panose="020B0603020102020204" pitchFamily="34" charset="0"/>
              </a:rPr>
              <a:t>Today’s Presenters</a:t>
            </a:r>
          </a:p>
        </p:txBody>
      </p:sp>
      <p:pic>
        <p:nvPicPr>
          <p:cNvPr id="15" name="Picture 14" descr="wrfgps-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35673"/>
      </p:ext>
    </p:extLst>
  </p:cSld>
  <p:clrMapOvr>
    <a:masterClrMapping/>
  </p:clrMapOvr>
  <p:transition spd="slow">
    <p:wip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2180" y="204789"/>
            <a:ext cx="3152321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r>
              <a:rPr lang="en-US" sz="3800" b="0" spc="40" dirty="0">
                <a:latin typeface="Franklin Gothic Medium" panose="020B0603020102020204" pitchFamily="34" charset="0"/>
              </a:rPr>
              <a:t>Any Questions?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44029"/>
            <a:ext cx="9144001" cy="5420142"/>
          </a:xfrm>
          <a:prstGeom prst="rect">
            <a:avLst/>
          </a:prstGeom>
        </p:spPr>
      </p:pic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26982" y="383750"/>
            <a:ext cx="490307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9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in the Chat window!</a:t>
            </a:r>
          </a:p>
        </p:txBody>
      </p:sp>
      <p:sp>
        <p:nvSpPr>
          <p:cNvPr id="10" name="Chevron 9"/>
          <p:cNvSpPr/>
          <p:nvPr userDrawn="1"/>
        </p:nvSpPr>
        <p:spPr>
          <a:xfrm>
            <a:off x="3062822" y="347552"/>
            <a:ext cx="150520" cy="450049"/>
          </a:xfrm>
          <a:prstGeom prst="chevron">
            <a:avLst/>
          </a:prstGeom>
          <a:solidFill>
            <a:srgbClr val="9D1C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77383"/>
      </p:ext>
    </p:extLst>
  </p:cSld>
  <p:clrMapOvr>
    <a:masterClrMapping/>
  </p:clrMapOvr>
  <p:transition spd="slow">
    <p:wip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93" y="6055884"/>
              <a:ext cx="1700207" cy="5743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4891929"/>
      </p:ext>
    </p:extLst>
  </p:cSld>
  <p:clrMapOvr>
    <a:masterClrMapping/>
  </p:clrMapOvr>
  <p:transition spd="slow">
    <p:wip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3287230"/>
      </p:ext>
    </p:extLst>
  </p:cSld>
  <p:clrMapOvr>
    <a:masterClrMapping/>
  </p:clrMapOvr>
  <p:transition spd="slow">
    <p:wip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8150929"/>
      </p:ext>
    </p:extLst>
  </p:cSld>
  <p:clrMapOvr>
    <a:masterClrMapping/>
  </p:clrMapOvr>
  <p:transition spd="slow">
    <p:wip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267199"/>
            <a:ext cx="9144000" cy="1888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5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3006"/>
      </p:ext>
    </p:extLst>
  </p:cSld>
  <p:clrMapOvr>
    <a:masterClrMapping/>
  </p:clrMapOvr>
  <p:transition spd="slow">
    <p:wip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065956"/>
      </p:ext>
    </p:extLst>
  </p:cSld>
  <p:clrMapOvr>
    <a:masterClrMapping/>
  </p:clrMapOvr>
  <p:transition spd="slow">
    <p:wip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834411"/>
      </p:ext>
    </p:extLst>
  </p:cSld>
  <p:clrMapOvr>
    <a:masterClrMapping/>
  </p:clrMapOvr>
  <p:transition spd="slow">
    <p:wip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488086"/>
      </p:ext>
    </p:extLst>
  </p:cSld>
  <p:clrMapOvr>
    <a:masterClrMapping/>
  </p:clrMapOvr>
  <p:transition spd="slow">
    <p:wip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110605583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461534"/>
      </p:ext>
    </p:extLst>
  </p:cSld>
  <p:clrMapOvr>
    <a:masterClrMapping/>
  </p:clrMapOvr>
  <p:transition spd="slow">
    <p:wip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location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48684"/>
      </p:ext>
    </p:extLst>
  </p:cSld>
  <p:clrMapOvr>
    <a:masterClrMapping/>
  </p:clrMapOvr>
  <p:transition spd="slow">
    <p:wip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4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What’s covered in this module?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2071141"/>
      </p:ext>
    </p:extLst>
  </p:cSld>
  <p:clrMapOvr>
    <a:masterClrMapping/>
  </p:clrMapOvr>
  <p:transition spd="slow">
    <p:wip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158233047"/>
      </p:ext>
    </p:extLst>
  </p:cSld>
  <p:clrMapOvr>
    <a:masterClrMapping/>
  </p:clrMapOvr>
  <p:transition spd="slow">
    <p:wip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26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022728"/>
      </p:ext>
    </p:extLst>
  </p:cSld>
  <p:clrMapOvr>
    <a:masterClrMapping/>
  </p:clrMapOvr>
  <p:transition spd="slow">
    <p:wip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11158"/>
      </p:ext>
    </p:extLst>
  </p:cSld>
  <p:clrMapOvr>
    <a:masterClrMapping/>
  </p:clrMapOvr>
  <p:transition spd="slow">
    <p:wip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3180279068"/>
      </p:ext>
    </p:extLst>
  </p:cSld>
  <p:clrMapOvr>
    <a:masterClrMapping/>
  </p:clrMapOvr>
  <p:transition spd="slow">
    <p:wip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2469886975"/>
      </p:ext>
    </p:extLst>
  </p:cSld>
  <p:clrMapOvr>
    <a:masterClrMapping/>
  </p:clrMapOvr>
  <p:transition spd="slow">
    <p:wip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Technical Assistance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48179"/>
      </p:ext>
    </p:extLst>
  </p:cSld>
  <p:clrMapOvr>
    <a:masterClrMapping/>
  </p:clrMapOvr>
  <p:transition spd="slow">
    <p:wip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700" i="1" dirty="0">
                <a:solidFill>
                  <a:prstClr val="white">
                    <a:lumMod val="50000"/>
                  </a:prstClr>
                </a:solidFill>
              </a:rPr>
              <a:t>Choose the answer that best reflects you (or your group):</a:t>
            </a:r>
          </a:p>
        </p:txBody>
      </p:sp>
    </p:spTree>
    <p:extLst>
      <p:ext uri="{BB962C8B-B14F-4D97-AF65-F5344CB8AC3E}">
        <p14:creationId xmlns:p14="http://schemas.microsoft.com/office/powerpoint/2010/main" val="4134046087"/>
      </p:ext>
    </p:extLst>
  </p:cSld>
  <p:clrMapOvr>
    <a:masterClrMapping/>
  </p:clrMapOvr>
  <p:transition spd="slow">
    <p:wip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77032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02141057"/>
      </p:ext>
    </p:extLst>
  </p:cSld>
  <p:clrMapOvr>
    <a:masterClrMapping/>
  </p:clrMapOvr>
  <p:transition spd="slow">
    <p:wip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41066"/>
      </p:ext>
    </p:extLst>
  </p:cSld>
  <p:clrMapOvr>
    <a:masterClrMapping/>
  </p:clrMapOvr>
  <p:transition spd="slow">
    <p:wip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86127"/>
      </p:ext>
    </p:extLst>
  </p:cSld>
  <p:clrMapOvr>
    <a:masterClrMapping/>
  </p:clrMapOvr>
  <p:transition spd="slow">
    <p:wip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56159"/>
      </p:ext>
    </p:extLst>
  </p:cSld>
  <p:clrMapOvr>
    <a:masterClrMapping/>
  </p:clrMapOvr>
  <p:transition spd="slow">
    <p:wip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161399"/>
      </p:ext>
    </p:extLst>
  </p:cSld>
  <p:clrMapOvr>
    <a:masterClrMapping/>
  </p:clrMapOvr>
  <p:transition spd="slow">
    <p:wip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43465"/>
      </p:ext>
    </p:extLst>
  </p:cSld>
  <p:clrMapOvr>
    <a:masterClrMapping/>
  </p:clrMapOvr>
  <p:transition spd="slow">
    <p:wip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113077"/>
      </p:ext>
    </p:extLst>
  </p:cSld>
  <p:clrMapOvr>
    <a:masterClrMapping/>
  </p:clrMapOvr>
  <p:transition spd="slow">
    <p:wip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37912118"/>
      </p:ext>
    </p:extLst>
  </p:cSld>
  <p:clrMapOvr>
    <a:masterClrMapping/>
  </p:clrMapOvr>
  <p:transition spd="slow">
    <p:wip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249612" y="3454341"/>
            <a:ext cx="4621068" cy="457200"/>
          </a:xfr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1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Speaker’s Name Goes Here.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9613" y="541738"/>
            <a:ext cx="4621067" cy="4572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1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1057276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62320" y="581025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49613" y="14597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249613" y="1571626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249613" y="3968692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362320" y="3492441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249613" y="4371125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3249613" y="4483042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 rot="17343955">
            <a:off x="6244495" y="4884653"/>
            <a:ext cx="3653658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spc="40" dirty="0">
                <a:latin typeface="Franklin Gothic Medium" panose="020B0603020102020204" pitchFamily="34" charset="0"/>
              </a:rPr>
              <a:t>Today’s Presenters</a:t>
            </a:r>
          </a:p>
        </p:txBody>
      </p:sp>
      <p:pic>
        <p:nvPicPr>
          <p:cNvPr id="15" name="Picture 14" descr="wrfgps-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66468"/>
      </p:ext>
    </p:extLst>
  </p:cSld>
  <p:clrMapOvr>
    <a:masterClrMapping/>
  </p:clrMapOvr>
  <p:transition spd="slow">
    <p:wip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2180" y="204789"/>
            <a:ext cx="3152321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r>
              <a:rPr lang="en-US" sz="3800" b="0" spc="40" dirty="0">
                <a:latin typeface="Franklin Gothic Medium" panose="020B0603020102020204" pitchFamily="34" charset="0"/>
              </a:rPr>
              <a:t>Any Questions?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44029"/>
            <a:ext cx="9144001" cy="5420142"/>
          </a:xfrm>
          <a:prstGeom prst="rect">
            <a:avLst/>
          </a:prstGeom>
        </p:spPr>
      </p:pic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26982" y="383750"/>
            <a:ext cx="490307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9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in the Chat window!</a:t>
            </a:r>
          </a:p>
        </p:txBody>
      </p:sp>
      <p:sp>
        <p:nvSpPr>
          <p:cNvPr id="10" name="Chevron 9"/>
          <p:cNvSpPr/>
          <p:nvPr userDrawn="1"/>
        </p:nvSpPr>
        <p:spPr>
          <a:xfrm>
            <a:off x="3062822" y="347552"/>
            <a:ext cx="150520" cy="450049"/>
          </a:xfrm>
          <a:prstGeom prst="chevron">
            <a:avLst/>
          </a:prstGeom>
          <a:solidFill>
            <a:srgbClr val="9D1C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89182"/>
      </p:ext>
    </p:extLst>
  </p:cSld>
  <p:clrMapOvr>
    <a:masterClrMapping/>
  </p:clrMapOvr>
  <p:transition spd="slow">
    <p:wip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93" y="6055884"/>
              <a:ext cx="1700207" cy="5743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738222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249612" y="3454341"/>
            <a:ext cx="4621068" cy="457200"/>
          </a:xfr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1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Speaker’s Name Goes Here.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9613" y="541738"/>
            <a:ext cx="4621067" cy="4572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1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1057276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62320" y="581025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49613" y="14597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249613" y="1571626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249613" y="3968692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362320" y="3492441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249613" y="4371125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3249613" y="4483042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 rot="17343955">
            <a:off x="6244495" y="4884653"/>
            <a:ext cx="3653658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Franklin Gothic Medium" panose="020B0603020102020204" pitchFamily="34" charset="0"/>
              </a:rPr>
              <a:t>Today’s Presenters</a:t>
            </a:r>
          </a:p>
        </p:txBody>
      </p:sp>
      <p:pic>
        <p:nvPicPr>
          <p:cNvPr id="15" name="Picture 14" descr="wrfgps-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3874"/>
      </p:ext>
    </p:extLst>
  </p:cSld>
  <p:clrMapOvr>
    <a:masterClrMapping/>
  </p:clrMapOvr>
  <p:transition spd="slow">
    <p:wip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172046"/>
      </p:ext>
    </p:extLst>
  </p:cSld>
  <p:clrMapOvr>
    <a:masterClrMapping/>
  </p:clrMapOvr>
  <p:transition spd="slow">
    <p:wip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0225843"/>
      </p:ext>
    </p:extLst>
  </p:cSld>
  <p:clrMapOvr>
    <a:masterClrMapping/>
  </p:clrMapOvr>
  <p:transition spd="slow">
    <p:wip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267199"/>
            <a:ext cx="9144000" cy="1888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5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09569"/>
      </p:ext>
    </p:extLst>
  </p:cSld>
  <p:clrMapOvr>
    <a:masterClrMapping/>
  </p:clrMapOvr>
  <p:transition spd="slow">
    <p:wip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426693"/>
      </p:ext>
    </p:extLst>
  </p:cSld>
  <p:clrMapOvr>
    <a:masterClrMapping/>
  </p:clrMapOvr>
  <p:transition spd="slow">
    <p:wip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2811783"/>
      </p:ext>
    </p:extLst>
  </p:cSld>
  <p:clrMapOvr>
    <a:masterClrMapping/>
  </p:clrMapOvr>
  <p:transition spd="slow">
    <p:wip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6061"/>
      </p:ext>
    </p:extLst>
  </p:cSld>
  <p:clrMapOvr>
    <a:masterClrMapping/>
  </p:clrMapOvr>
  <p:transition spd="slow">
    <p:wip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524489207"/>
      </p:ext>
    </p:extLst>
  </p:cSld>
  <p:clrMapOvr>
    <a:masterClrMapping/>
  </p:clrMapOvr>
  <p:transition spd="slow">
    <p:wip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location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61684"/>
      </p:ext>
    </p:extLst>
  </p:cSld>
  <p:clrMapOvr>
    <a:masterClrMapping/>
  </p:clrMapOvr>
  <p:transition spd="slow">
    <p:wip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4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What’s covered in this module?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5972043"/>
      </p:ext>
    </p:extLst>
  </p:cSld>
  <p:clrMapOvr>
    <a:masterClrMapping/>
  </p:clrMapOvr>
  <p:transition spd="slow">
    <p:wip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1878252818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2180" y="204789"/>
            <a:ext cx="3152321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marL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38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Myriad Pro Cond"/>
              </a:rPr>
              <a:t>Any Questions?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44029"/>
            <a:ext cx="9144001" cy="5420142"/>
          </a:xfrm>
          <a:prstGeom prst="rect">
            <a:avLst/>
          </a:prstGeom>
        </p:spPr>
      </p:pic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26982" y="383750"/>
            <a:ext cx="490307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questions in the Chat window!</a:t>
            </a:r>
          </a:p>
        </p:txBody>
      </p:sp>
      <p:sp>
        <p:nvSpPr>
          <p:cNvPr id="10" name="Chevron 9"/>
          <p:cNvSpPr/>
          <p:nvPr userDrawn="1"/>
        </p:nvSpPr>
        <p:spPr>
          <a:xfrm>
            <a:off x="3062822" y="347552"/>
            <a:ext cx="150520" cy="450049"/>
          </a:xfrm>
          <a:prstGeom prst="chevron">
            <a:avLst/>
          </a:prstGeom>
          <a:solidFill>
            <a:srgbClr val="9D1C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07043"/>
      </p:ext>
    </p:extLst>
  </p:cSld>
  <p:clrMapOvr>
    <a:masterClrMapping/>
  </p:clrMapOvr>
  <p:transition spd="slow">
    <p:wip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26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633541"/>
      </p:ext>
    </p:extLst>
  </p:cSld>
  <p:clrMapOvr>
    <a:masterClrMapping/>
  </p:clrMapOvr>
  <p:transition spd="slow">
    <p:wip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734899"/>
      </p:ext>
    </p:extLst>
  </p:cSld>
  <p:clrMapOvr>
    <a:masterClrMapping/>
  </p:clrMapOvr>
  <p:transition spd="slow">
    <p:wip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4110369112"/>
      </p:ext>
    </p:extLst>
  </p:cSld>
  <p:clrMapOvr>
    <a:masterClrMapping/>
  </p:clrMapOvr>
  <p:transition spd="slow">
    <p:wip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559810359"/>
      </p:ext>
    </p:extLst>
  </p:cSld>
  <p:clrMapOvr>
    <a:masterClrMapping/>
  </p:clrMapOvr>
  <p:transition spd="slow">
    <p:wip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Technical Assistance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00076"/>
      </p:ext>
    </p:extLst>
  </p:cSld>
  <p:clrMapOvr>
    <a:masterClrMapping/>
  </p:clrMapOvr>
  <p:transition spd="slow">
    <p:wip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700" i="1" dirty="0">
                <a:solidFill>
                  <a:prstClr val="white">
                    <a:lumMod val="50000"/>
                  </a:prstClr>
                </a:solidFill>
              </a:rPr>
              <a:t>Choose the answer that best reflects you (or your group):</a:t>
            </a:r>
          </a:p>
        </p:txBody>
      </p:sp>
    </p:spTree>
    <p:extLst>
      <p:ext uri="{BB962C8B-B14F-4D97-AF65-F5344CB8AC3E}">
        <p14:creationId xmlns:p14="http://schemas.microsoft.com/office/powerpoint/2010/main" val="2359419667"/>
      </p:ext>
    </p:extLst>
  </p:cSld>
  <p:clrMapOvr>
    <a:masterClrMapping/>
  </p:clrMapOvr>
  <p:transition spd="slow">
    <p:wip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131166"/>
      </p:ext>
    </p:extLst>
  </p:cSld>
  <p:clrMapOvr>
    <a:masterClrMapping/>
  </p:clrMapOvr>
  <p:transition spd="slow">
    <p:wip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70262"/>
      </p:ext>
    </p:extLst>
  </p:cSld>
  <p:clrMapOvr>
    <a:masterClrMapping/>
  </p:clrMapOvr>
  <p:transition spd="slow">
    <p:wip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33255"/>
      </p:ext>
    </p:extLst>
  </p:cSld>
  <p:clrMapOvr>
    <a:masterClrMapping/>
  </p:clrMapOvr>
  <p:transition spd="slow">
    <p:wip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1093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3" y="2986680"/>
            <a:ext cx="9144001" cy="3871319"/>
            <a:chOff x="-6" y="2921366"/>
            <a:chExt cx="9144001" cy="3871319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 b="1659"/>
            <a:stretch/>
          </p:blipFill>
          <p:spPr>
            <a:xfrm flipH="1">
              <a:off x="-6" y="2921366"/>
              <a:ext cx="9144001" cy="3871319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740" y="6083876"/>
              <a:ext cx="1700207" cy="5743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180037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446403" y="5855075"/>
            <a:ext cx="1597546" cy="8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7293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474840"/>
      </p:ext>
    </p:extLst>
  </p:cSld>
  <p:clrMapOvr>
    <a:masterClrMapping/>
  </p:clrMapOvr>
  <p:transition spd="slow">
    <p:wip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324834"/>
      </p:ext>
    </p:extLst>
  </p:cSld>
  <p:clrMapOvr>
    <a:masterClrMapping/>
  </p:clrMapOvr>
  <p:transition spd="slow">
    <p:wip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649174"/>
      </p:ext>
    </p:extLst>
  </p:cSld>
  <p:clrMapOvr>
    <a:masterClrMapping/>
  </p:clrMapOvr>
  <p:transition spd="slow">
    <p:wip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62795025"/>
      </p:ext>
    </p:extLst>
  </p:cSld>
  <p:clrMapOvr>
    <a:masterClrMapping/>
  </p:clrMapOvr>
  <p:transition spd="slow">
    <p:wip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249612" y="3454341"/>
            <a:ext cx="4621068" cy="457200"/>
          </a:xfr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1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Speaker’s Name Goes Here.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9613" y="541738"/>
            <a:ext cx="4621067" cy="4572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1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1057276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62320" y="581025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49613" y="14597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249613" y="1571626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249613" y="3968692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362320" y="3492441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249613" y="4371125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3249613" y="4483042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 rot="17343955">
            <a:off x="6244495" y="4884653"/>
            <a:ext cx="3653658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spc="40" dirty="0">
                <a:latin typeface="Franklin Gothic Medium" panose="020B0603020102020204" pitchFamily="34" charset="0"/>
              </a:rPr>
              <a:t>Today’s Presenters</a:t>
            </a:r>
          </a:p>
        </p:txBody>
      </p:sp>
      <p:pic>
        <p:nvPicPr>
          <p:cNvPr id="15" name="Picture 14" descr="wrfgps-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7840"/>
      </p:ext>
    </p:extLst>
  </p:cSld>
  <p:clrMapOvr>
    <a:masterClrMapping/>
  </p:clrMapOvr>
  <p:transition spd="slow">
    <p:wip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2180" y="204789"/>
            <a:ext cx="3152321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r>
              <a:rPr lang="en-US" sz="3800" b="0" spc="40" dirty="0">
                <a:latin typeface="Franklin Gothic Medium" panose="020B0603020102020204" pitchFamily="34" charset="0"/>
              </a:rPr>
              <a:t>Any Questions?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44029"/>
            <a:ext cx="9144001" cy="5420142"/>
          </a:xfrm>
          <a:prstGeom prst="rect">
            <a:avLst/>
          </a:prstGeom>
        </p:spPr>
      </p:pic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26982" y="383750"/>
            <a:ext cx="490307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9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in the Chat window!</a:t>
            </a:r>
          </a:p>
        </p:txBody>
      </p:sp>
      <p:sp>
        <p:nvSpPr>
          <p:cNvPr id="10" name="Chevron 9"/>
          <p:cNvSpPr/>
          <p:nvPr userDrawn="1"/>
        </p:nvSpPr>
        <p:spPr>
          <a:xfrm>
            <a:off x="3062822" y="347552"/>
            <a:ext cx="150520" cy="450049"/>
          </a:xfrm>
          <a:prstGeom prst="chevron">
            <a:avLst/>
          </a:prstGeom>
          <a:solidFill>
            <a:srgbClr val="9D1C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95826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42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4383015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133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048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4472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756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1183160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location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45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Objectives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0810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434898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26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2875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667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267199"/>
            <a:ext cx="9144000" cy="1888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5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39150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9763869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22632062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Technical Assistance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97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700" i="1" dirty="0">
                <a:solidFill>
                  <a:prstClr val="white">
                    <a:lumMod val="50000"/>
                  </a:prstClr>
                </a:solidFill>
              </a:rPr>
              <a:t>Choose the answer that best reflects you (or your group):</a:t>
            </a:r>
          </a:p>
        </p:txBody>
      </p:sp>
    </p:spTree>
    <p:extLst>
      <p:ext uri="{BB962C8B-B14F-4D97-AF65-F5344CB8AC3E}">
        <p14:creationId xmlns:p14="http://schemas.microsoft.com/office/powerpoint/2010/main" val="13504125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7"/>
          <a:srcRect b="13798"/>
          <a:stretch/>
        </p:blipFill>
        <p:spPr>
          <a:xfrm>
            <a:off x="4218621" y="6212640"/>
            <a:ext cx="1004168" cy="4786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/>
          <a:srcRect t="86975"/>
          <a:stretch/>
        </p:blipFill>
        <p:spPr>
          <a:xfrm>
            <a:off x="3921931" y="6693333"/>
            <a:ext cx="1597546" cy="1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367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747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947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417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9"/>
          <a:srcRect b="13798"/>
          <a:stretch/>
        </p:blipFill>
        <p:spPr>
          <a:xfrm>
            <a:off x="4218621" y="6212640"/>
            <a:ext cx="1004168" cy="4786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9"/>
          <a:srcRect t="86975"/>
          <a:stretch/>
        </p:blipFill>
        <p:spPr>
          <a:xfrm>
            <a:off x="3921931" y="6693333"/>
            <a:ext cx="1597546" cy="1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278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18566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/>
          <a:srcRect b="13798"/>
          <a:stretch/>
        </p:blipFill>
        <p:spPr>
          <a:xfrm>
            <a:off x="4218621" y="6212640"/>
            <a:ext cx="1004168" cy="478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6"/>
          <a:srcRect t="86975"/>
          <a:stretch/>
        </p:blipFill>
        <p:spPr>
          <a:xfrm>
            <a:off x="3921931" y="6693333"/>
            <a:ext cx="1597546" cy="1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27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645197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3" y="2986680"/>
            <a:ext cx="9144001" cy="3871319"/>
            <a:chOff x="-6" y="2921366"/>
            <a:chExt cx="9144001" cy="3871319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 b="1659"/>
            <a:stretch/>
          </p:blipFill>
          <p:spPr>
            <a:xfrm flipH="1">
              <a:off x="-6" y="2921366"/>
              <a:ext cx="9144001" cy="3871319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740" y="6083876"/>
              <a:ext cx="1700207" cy="5743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180037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446403" y="5855075"/>
            <a:ext cx="1597546" cy="8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411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16646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528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178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54450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8095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18980721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location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66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9414565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Objectives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9583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8534140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26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2604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1814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3237102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8229892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Technical Assistance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601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700" i="1" dirty="0">
                <a:solidFill>
                  <a:prstClr val="white">
                    <a:lumMod val="50000"/>
                  </a:prstClr>
                </a:solidFill>
              </a:rPr>
              <a:t>Choose the answer that best reflects you (or your group):</a:t>
            </a:r>
          </a:p>
        </p:txBody>
      </p:sp>
    </p:spTree>
    <p:extLst>
      <p:ext uri="{BB962C8B-B14F-4D97-AF65-F5344CB8AC3E}">
        <p14:creationId xmlns:p14="http://schemas.microsoft.com/office/powerpoint/2010/main" val="41452760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7"/>
          <a:srcRect b="13798"/>
          <a:stretch/>
        </p:blipFill>
        <p:spPr>
          <a:xfrm>
            <a:off x="4218621" y="6212640"/>
            <a:ext cx="1004168" cy="4786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/>
          <a:srcRect t="86975"/>
          <a:stretch/>
        </p:blipFill>
        <p:spPr>
          <a:xfrm>
            <a:off x="3921931" y="6693333"/>
            <a:ext cx="1597546" cy="1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292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7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41715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902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471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9"/>
          <a:srcRect b="13798"/>
          <a:stretch/>
        </p:blipFill>
        <p:spPr>
          <a:xfrm>
            <a:off x="4218621" y="6212640"/>
            <a:ext cx="1004168" cy="4786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9"/>
          <a:srcRect t="86975"/>
          <a:stretch/>
        </p:blipFill>
        <p:spPr>
          <a:xfrm>
            <a:off x="3921931" y="6693333"/>
            <a:ext cx="1597546" cy="1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292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0970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/>
          <a:srcRect b="13798"/>
          <a:stretch/>
        </p:blipFill>
        <p:spPr>
          <a:xfrm>
            <a:off x="4218621" y="6212640"/>
            <a:ext cx="1004168" cy="478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6"/>
          <a:srcRect t="86975"/>
          <a:stretch/>
        </p:blipFill>
        <p:spPr>
          <a:xfrm>
            <a:off x="3921931" y="6693333"/>
            <a:ext cx="1597546" cy="1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050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338637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3" y="2986680"/>
            <a:ext cx="9144001" cy="3871319"/>
            <a:chOff x="-6" y="2921366"/>
            <a:chExt cx="9144001" cy="3871319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 b="1659"/>
            <a:stretch/>
          </p:blipFill>
          <p:spPr>
            <a:xfrm flipH="1">
              <a:off x="-6" y="2921366"/>
              <a:ext cx="9144001" cy="3871319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740" y="6083876"/>
              <a:ext cx="1700207" cy="5743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180037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446403" y="5855075"/>
            <a:ext cx="1597546" cy="8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186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8351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3108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8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222214432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14273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633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18336029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location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191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Objectives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70175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42878849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26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0444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2133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39037975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2881350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location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4999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Technical Assistance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53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700" i="1" dirty="0">
                <a:solidFill>
                  <a:prstClr val="white">
                    <a:lumMod val="50000"/>
                  </a:prstClr>
                </a:solidFill>
              </a:rPr>
              <a:t>Choose the answer that best reflects you (or your group):</a:t>
            </a:r>
          </a:p>
        </p:txBody>
      </p:sp>
    </p:spTree>
    <p:extLst>
      <p:ext uri="{BB962C8B-B14F-4D97-AF65-F5344CB8AC3E}">
        <p14:creationId xmlns:p14="http://schemas.microsoft.com/office/powerpoint/2010/main" val="24452109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7"/>
          <a:srcRect b="13798"/>
          <a:stretch/>
        </p:blipFill>
        <p:spPr>
          <a:xfrm>
            <a:off x="4218621" y="6212640"/>
            <a:ext cx="1004168" cy="4786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/>
          <a:srcRect t="86975"/>
          <a:stretch/>
        </p:blipFill>
        <p:spPr>
          <a:xfrm>
            <a:off x="3921931" y="6693333"/>
            <a:ext cx="1597546" cy="1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467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639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465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422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9"/>
          <a:srcRect b="13798"/>
          <a:stretch/>
        </p:blipFill>
        <p:spPr>
          <a:xfrm>
            <a:off x="4218621" y="6212640"/>
            <a:ext cx="1004168" cy="4786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9"/>
          <a:srcRect t="86975"/>
          <a:stretch/>
        </p:blipFill>
        <p:spPr>
          <a:xfrm>
            <a:off x="3921931" y="6693333"/>
            <a:ext cx="1597546" cy="1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004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9532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/>
          <a:srcRect b="13798"/>
          <a:stretch/>
        </p:blipFill>
        <p:spPr>
          <a:xfrm>
            <a:off x="4218621" y="6212640"/>
            <a:ext cx="1004168" cy="478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6"/>
          <a:srcRect t="86975"/>
          <a:stretch/>
        </p:blipFill>
        <p:spPr>
          <a:xfrm>
            <a:off x="3921931" y="6693333"/>
            <a:ext cx="1597546" cy="1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08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3013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26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34.xml"/><Relationship Id="rId21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slideLayout" Target="../slideLayouts/slideLayout256.xml"/><Relationship Id="rId33" Type="http://schemas.openxmlformats.org/officeDocument/2006/relationships/image" Target="../media/image5.png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slideLayout" Target="../slideLayouts/slideLayout255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28" Type="http://schemas.openxmlformats.org/officeDocument/2006/relationships/theme" Target="../theme/theme10.xm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8.xml"/><Relationship Id="rId30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slideLayout" Target="../slideLayouts/slideLayout271.xml"/><Relationship Id="rId18" Type="http://schemas.openxmlformats.org/officeDocument/2006/relationships/slideLayout" Target="../slideLayouts/slideLayout276.xml"/><Relationship Id="rId26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61.xml"/><Relationship Id="rId21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17" Type="http://schemas.openxmlformats.org/officeDocument/2006/relationships/slideLayout" Target="../slideLayouts/slideLayout275.xml"/><Relationship Id="rId25" Type="http://schemas.openxmlformats.org/officeDocument/2006/relationships/slideLayout" Target="../slideLayouts/slideLayout283.xml"/><Relationship Id="rId33" Type="http://schemas.openxmlformats.org/officeDocument/2006/relationships/image" Target="../media/image5.png"/><Relationship Id="rId2" Type="http://schemas.openxmlformats.org/officeDocument/2006/relationships/slideLayout" Target="../slideLayouts/slideLayout260.xml"/><Relationship Id="rId16" Type="http://schemas.openxmlformats.org/officeDocument/2006/relationships/slideLayout" Target="../slideLayouts/slideLayout274.xml"/><Relationship Id="rId20" Type="http://schemas.openxmlformats.org/officeDocument/2006/relationships/slideLayout" Target="../slideLayouts/slideLayout278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24" Type="http://schemas.openxmlformats.org/officeDocument/2006/relationships/slideLayout" Target="../slideLayouts/slideLayout282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263.xml"/><Relationship Id="rId15" Type="http://schemas.openxmlformats.org/officeDocument/2006/relationships/slideLayout" Target="../slideLayouts/slideLayout273.xml"/><Relationship Id="rId23" Type="http://schemas.openxmlformats.org/officeDocument/2006/relationships/slideLayout" Target="../slideLayouts/slideLayout281.xml"/><Relationship Id="rId28" Type="http://schemas.openxmlformats.org/officeDocument/2006/relationships/theme" Target="../theme/theme11.xml"/><Relationship Id="rId10" Type="http://schemas.openxmlformats.org/officeDocument/2006/relationships/slideLayout" Target="../slideLayouts/slideLayout268.xml"/><Relationship Id="rId19" Type="http://schemas.openxmlformats.org/officeDocument/2006/relationships/slideLayout" Target="../slideLayouts/slideLayout277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slideLayout" Target="../slideLayouts/slideLayout272.xml"/><Relationship Id="rId22" Type="http://schemas.openxmlformats.org/officeDocument/2006/relationships/slideLayout" Target="../slideLayouts/slideLayout280.xml"/><Relationship Id="rId27" Type="http://schemas.openxmlformats.org/officeDocument/2006/relationships/slideLayout" Target="../slideLayouts/slideLayout285.xml"/><Relationship Id="rId30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image" Target="../media/image3.png"/><Relationship Id="rId30" Type="http://schemas.openxmlformats.org/officeDocument/2006/relationships/image" Target="../media/image2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image" Target="../media/image3.png"/><Relationship Id="rId30" Type="http://schemas.openxmlformats.org/officeDocument/2006/relationships/image" Target="../media/image2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image" Target="../media/image3.png"/><Relationship Id="rId30" Type="http://schemas.openxmlformats.org/officeDocument/2006/relationships/image" Target="../media/image2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image" Target="../media/image3.png"/><Relationship Id="rId30" Type="http://schemas.openxmlformats.org/officeDocument/2006/relationships/image" Target="../media/image2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26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slideLayout" Target="../slideLayouts/slideLayout148.xml"/><Relationship Id="rId33" Type="http://schemas.openxmlformats.org/officeDocument/2006/relationships/image" Target="../media/image5.png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slideLayout" Target="../slideLayouts/slideLayout147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Relationship Id="rId27" Type="http://schemas.openxmlformats.org/officeDocument/2006/relationships/slideLayout" Target="../slideLayouts/slideLayout150.xml"/><Relationship Id="rId30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26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slideLayout" Target="../slideLayouts/slideLayout175.xml"/><Relationship Id="rId33" Type="http://schemas.openxmlformats.org/officeDocument/2006/relationships/image" Target="../media/image34.png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74.xml"/><Relationship Id="rId32" Type="http://schemas.openxmlformats.org/officeDocument/2006/relationships/image" Target="../media/image33.png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31" Type="http://schemas.openxmlformats.org/officeDocument/2006/relationships/image" Target="../media/image32.png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Relationship Id="rId27" Type="http://schemas.openxmlformats.org/officeDocument/2006/relationships/slideLayout" Target="../slideLayouts/slideLayout177.xml"/><Relationship Id="rId30" Type="http://schemas.openxmlformats.org/officeDocument/2006/relationships/image" Target="../media/image3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18" Type="http://schemas.openxmlformats.org/officeDocument/2006/relationships/slideLayout" Target="../slideLayouts/slideLayout195.xml"/><Relationship Id="rId26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5" Type="http://schemas.openxmlformats.org/officeDocument/2006/relationships/slideLayout" Target="../slideLayouts/slideLayout202.xml"/><Relationship Id="rId33" Type="http://schemas.openxmlformats.org/officeDocument/2006/relationships/image" Target="../media/image5.png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20" Type="http://schemas.openxmlformats.org/officeDocument/2006/relationships/slideLayout" Target="../slideLayouts/slideLayout197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24" Type="http://schemas.openxmlformats.org/officeDocument/2006/relationships/slideLayout" Target="../slideLayouts/slideLayout201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23" Type="http://schemas.openxmlformats.org/officeDocument/2006/relationships/slideLayout" Target="../slideLayouts/slideLayout200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187.xml"/><Relationship Id="rId19" Type="http://schemas.openxmlformats.org/officeDocument/2006/relationships/slideLayout" Target="../slideLayouts/slideLayout196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Relationship Id="rId22" Type="http://schemas.openxmlformats.org/officeDocument/2006/relationships/slideLayout" Target="../slideLayouts/slideLayout199.xml"/><Relationship Id="rId27" Type="http://schemas.openxmlformats.org/officeDocument/2006/relationships/slideLayout" Target="../slideLayouts/slideLayout204.xml"/><Relationship Id="rId30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26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07.xml"/><Relationship Id="rId21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25" Type="http://schemas.openxmlformats.org/officeDocument/2006/relationships/slideLayout" Target="../slideLayouts/slideLayout229.xml"/><Relationship Id="rId33" Type="http://schemas.openxmlformats.org/officeDocument/2006/relationships/image" Target="../media/image5.png"/><Relationship Id="rId2" Type="http://schemas.openxmlformats.org/officeDocument/2006/relationships/slideLayout" Target="../slideLayouts/slideLayout206.xml"/><Relationship Id="rId16" Type="http://schemas.openxmlformats.org/officeDocument/2006/relationships/slideLayout" Target="../slideLayouts/slideLayout220.xml"/><Relationship Id="rId20" Type="http://schemas.openxmlformats.org/officeDocument/2006/relationships/slideLayout" Target="../slideLayouts/slideLayout224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24" Type="http://schemas.openxmlformats.org/officeDocument/2006/relationships/slideLayout" Target="../slideLayouts/slideLayout228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23" Type="http://schemas.openxmlformats.org/officeDocument/2006/relationships/slideLayout" Target="../slideLayouts/slideLayout227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214.xml"/><Relationship Id="rId19" Type="http://schemas.openxmlformats.org/officeDocument/2006/relationships/slideLayout" Target="../slideLayouts/slideLayout223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Relationship Id="rId22" Type="http://schemas.openxmlformats.org/officeDocument/2006/relationships/slideLayout" Target="../slideLayouts/slideLayout226.xml"/><Relationship Id="rId27" Type="http://schemas.openxmlformats.org/officeDocument/2006/relationships/slideLayout" Target="../slideLayouts/slideLayout231.xml"/><Relationship Id="rId30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3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3" r:id="rId2"/>
    <p:sldLayoutId id="2147483662" r:id="rId3"/>
    <p:sldLayoutId id="2147483696" r:id="rId4"/>
    <p:sldLayoutId id="2147483664" r:id="rId5"/>
    <p:sldLayoutId id="2147483684" r:id="rId6"/>
    <p:sldLayoutId id="2147483679" r:id="rId7"/>
    <p:sldLayoutId id="2147483681" r:id="rId8"/>
    <p:sldLayoutId id="2147483682" r:id="rId9"/>
    <p:sldLayoutId id="2147483683" r:id="rId10"/>
    <p:sldLayoutId id="2147483677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85" r:id="rId18"/>
    <p:sldLayoutId id="2147483686" r:id="rId19"/>
    <p:sldLayoutId id="2147483693" r:id="rId20"/>
    <p:sldLayoutId id="2147483678" r:id="rId21"/>
    <p:sldLayoutId id="2147483680" r:id="rId22"/>
    <p:sldLayoutId id="2147483666" r:id="rId23"/>
    <p:sldLayoutId id="2147483667" r:id="rId24"/>
    <p:sldLayoutId id="2147483674" r:id="rId25"/>
    <p:sldLayoutId id="2147483694" r:id="rId26"/>
    <p:sldLayoutId id="2147483695" r:id="rId2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  <p:sldLayoutId id="2147483955" r:id="rId18"/>
    <p:sldLayoutId id="2147483956" r:id="rId19"/>
    <p:sldLayoutId id="2147483957" r:id="rId20"/>
    <p:sldLayoutId id="2147483958" r:id="rId21"/>
    <p:sldLayoutId id="2147483959" r:id="rId22"/>
    <p:sldLayoutId id="2147483960" r:id="rId23"/>
    <p:sldLayoutId id="2147483961" r:id="rId24"/>
    <p:sldLayoutId id="2147483962" r:id="rId25"/>
    <p:sldLayoutId id="2147483963" r:id="rId26"/>
    <p:sldLayoutId id="2147483964" r:id="rId2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5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  <p:sldLayoutId id="2147483985" r:id="rId20"/>
    <p:sldLayoutId id="2147483986" r:id="rId21"/>
    <p:sldLayoutId id="2147483987" r:id="rId22"/>
    <p:sldLayoutId id="2147483988" r:id="rId23"/>
    <p:sldLayoutId id="2147483989" r:id="rId24"/>
    <p:sldLayoutId id="2147483990" r:id="rId25"/>
    <p:sldLayoutId id="2147483991" r:id="rId26"/>
    <p:sldLayoutId id="2147483992" r:id="rId2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0"/>
          <a:srcRect b="13798"/>
          <a:stretch/>
        </p:blipFill>
        <p:spPr>
          <a:xfrm>
            <a:off x="4218621" y="6212640"/>
            <a:ext cx="1004168" cy="4786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0"/>
          <a:srcRect t="86975"/>
          <a:stretch/>
        </p:blipFill>
        <p:spPr>
          <a:xfrm>
            <a:off x="3921931" y="6693333"/>
            <a:ext cx="1597546" cy="1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0"/>
          <a:srcRect b="13798"/>
          <a:stretch/>
        </p:blipFill>
        <p:spPr>
          <a:xfrm>
            <a:off x="4218621" y="6212640"/>
            <a:ext cx="1004168" cy="4786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0"/>
          <a:srcRect t="86975"/>
          <a:stretch/>
        </p:blipFill>
        <p:spPr>
          <a:xfrm>
            <a:off x="3921931" y="6693333"/>
            <a:ext cx="1597546" cy="1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4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0"/>
          <a:srcRect b="13798"/>
          <a:stretch/>
        </p:blipFill>
        <p:spPr>
          <a:xfrm>
            <a:off x="4218621" y="6212640"/>
            <a:ext cx="1004168" cy="4786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0"/>
          <a:srcRect t="86975"/>
          <a:stretch/>
        </p:blipFill>
        <p:spPr>
          <a:xfrm>
            <a:off x="3921931" y="6693333"/>
            <a:ext cx="1597546" cy="1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5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0"/>
          <a:srcRect b="13798"/>
          <a:stretch/>
        </p:blipFill>
        <p:spPr>
          <a:xfrm>
            <a:off x="4218621" y="6212640"/>
            <a:ext cx="1004168" cy="4786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0"/>
          <a:srcRect t="86975"/>
          <a:stretch/>
        </p:blipFill>
        <p:spPr>
          <a:xfrm>
            <a:off x="3921931" y="6693333"/>
            <a:ext cx="1597546" cy="1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1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7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  <p:sldLayoutId id="2147483820" r:id="rId23"/>
    <p:sldLayoutId id="2147483821" r:id="rId24"/>
    <p:sldLayoutId id="2147483822" r:id="rId25"/>
    <p:sldLayoutId id="2147483823" r:id="rId26"/>
    <p:sldLayoutId id="2147483824" r:id="rId2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0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844" r:id="rId19"/>
    <p:sldLayoutId id="2147483845" r:id="rId20"/>
    <p:sldLayoutId id="2147483846" r:id="rId21"/>
    <p:sldLayoutId id="2147483847" r:id="rId22"/>
    <p:sldLayoutId id="2147483848" r:id="rId23"/>
    <p:sldLayoutId id="2147483849" r:id="rId24"/>
    <p:sldLayoutId id="2147483850" r:id="rId25"/>
    <p:sldLayoutId id="2147483851" r:id="rId26"/>
    <p:sldLayoutId id="2147483852" r:id="rId2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5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0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1" r:id="rId22"/>
    <p:sldLayoutId id="2147483932" r:id="rId23"/>
    <p:sldLayoutId id="2147483933" r:id="rId24"/>
    <p:sldLayoutId id="2147483934" r:id="rId25"/>
    <p:sldLayoutId id="2147483935" r:id="rId26"/>
    <p:sldLayoutId id="2147483936" r:id="rId2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3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7.xml"/><Relationship Id="rId4" Type="http://schemas.microsoft.com/office/2007/relationships/hdphoto" Target="../media/hdphoto7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826851"/>
            <a:ext cx="8153400" cy="1555644"/>
          </a:xfrm>
        </p:spPr>
        <p:txBody>
          <a:bodyPr>
            <a:noAutofit/>
          </a:bodyPr>
          <a:lstStyle/>
          <a:p>
            <a:r>
              <a:rPr lang="en-US" sz="5400" spc="50" dirty="0">
                <a:solidFill>
                  <a:schemeClr val="bg1"/>
                </a:solidFill>
                <a:effectLst>
                  <a:reflection stA="45000" endPos="10000" dist="50800" dir="5400000" sy="-100000" algn="bl" rotWithShape="0"/>
                </a:effectLst>
              </a:rPr>
              <a:t>Competitive Selection of One-Stop Operators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bg1"/>
                </a:solidFill>
                <a:effectLst>
                  <a:glow rad="101600">
                    <a:schemeClr val="accent1">
                      <a:alpha val="40000"/>
                    </a:schemeClr>
                  </a:glow>
                </a:effectLst>
              </a:rPr>
              <a:t>“Deep Dive”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05/04/2017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47472" y="5303862"/>
            <a:ext cx="3566160" cy="431424"/>
          </a:xfrm>
        </p:spPr>
        <p:txBody>
          <a:bodyPr/>
          <a:lstStyle/>
          <a:p>
            <a:r>
              <a:rPr lang="en-US" dirty="0"/>
              <a:t>Office of Grants Management</a:t>
            </a:r>
          </a:p>
        </p:txBody>
      </p:sp>
    </p:spTree>
    <p:extLst>
      <p:ext uri="{BB962C8B-B14F-4D97-AF65-F5344CB8AC3E}">
        <p14:creationId xmlns:p14="http://schemas.microsoft.com/office/powerpoint/2010/main" val="1147536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Negotiation and Selection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919" y="1496014"/>
            <a:ext cx="8191219" cy="4678707"/>
          </a:xfrm>
        </p:spPr>
        <p:txBody>
          <a:bodyPr>
            <a:normAutofit/>
          </a:bodyPr>
          <a:lstStyle/>
          <a:p>
            <a:r>
              <a:rPr lang="en-US" b="1" dirty="0"/>
              <a:t>Negotiate Performance Levels</a:t>
            </a:r>
          </a:p>
          <a:p>
            <a:pPr lvl="1"/>
            <a:r>
              <a:rPr lang="en-US" sz="1800" dirty="0"/>
              <a:t>Outlined in the SOW or schedule of deliverables</a:t>
            </a:r>
          </a:p>
          <a:p>
            <a:r>
              <a:rPr lang="en-US" b="1" dirty="0"/>
              <a:t>Negotiate Reasonable Profit, if applicable </a:t>
            </a:r>
            <a:r>
              <a:rPr lang="en-US" sz="1800" dirty="0"/>
              <a:t>(2 CFR 200.323(b))</a:t>
            </a:r>
            <a:endParaRPr lang="en-US" dirty="0"/>
          </a:p>
          <a:p>
            <a:pPr lvl="1"/>
            <a:r>
              <a:rPr lang="en-US" sz="1800" dirty="0"/>
              <a:t>For-profits only</a:t>
            </a:r>
          </a:p>
          <a:p>
            <a:r>
              <a:rPr lang="en-US" b="1" dirty="0"/>
              <a:t>Negotiate Payment Details</a:t>
            </a:r>
            <a:br>
              <a:rPr lang="en-US" b="1" dirty="0"/>
            </a:br>
            <a:r>
              <a:rPr lang="en-US" b="1" dirty="0"/>
              <a:t>and Frequency</a:t>
            </a:r>
          </a:p>
          <a:p>
            <a:pPr lvl="1"/>
            <a:r>
              <a:rPr lang="en-US" sz="1800" dirty="0"/>
              <a:t>Type of payment (advance</a:t>
            </a:r>
            <a:br>
              <a:rPr lang="en-US" sz="1800" dirty="0"/>
            </a:br>
            <a:r>
              <a:rPr lang="en-US" sz="1800" dirty="0"/>
              <a:t>or reimbursement)</a:t>
            </a:r>
          </a:p>
          <a:p>
            <a:pPr lvl="1"/>
            <a:r>
              <a:rPr lang="en-US" sz="1800" dirty="0"/>
              <a:t>Frequency</a:t>
            </a:r>
          </a:p>
          <a:p>
            <a:pPr lvl="1"/>
            <a:r>
              <a:rPr lang="en-US" sz="1800" dirty="0"/>
              <a:t>Supporting documentation  </a:t>
            </a:r>
          </a:p>
          <a:p>
            <a:r>
              <a:rPr lang="en-US" b="1" dirty="0"/>
              <a:t>Negotiate Duration and </a:t>
            </a:r>
            <a:br>
              <a:rPr lang="en-US" b="1" dirty="0"/>
            </a:br>
            <a:r>
              <a:rPr lang="en-US" b="1" dirty="0"/>
              <a:t>Modification Process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366" y="2742747"/>
            <a:ext cx="4513634" cy="3431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475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621" y="237205"/>
            <a:ext cx="8015729" cy="884850"/>
          </a:xfrm>
        </p:spPr>
        <p:txBody>
          <a:bodyPr>
            <a:normAutofit fontScale="90000"/>
          </a:bodyPr>
          <a:lstStyle/>
          <a:p>
            <a:r>
              <a:rPr lang="en-US" sz="3300" dirty="0">
                <a:solidFill>
                  <a:schemeClr val="tx2"/>
                </a:solidFill>
              </a:rPr>
              <a:t>Negotiation and Selection Phase </a:t>
            </a:r>
            <a:r>
              <a:rPr lang="en-US" sz="2700" b="0" dirty="0">
                <a:solidFill>
                  <a:schemeClr val="tx2"/>
                </a:solidFill>
              </a:rPr>
              <a:t>…continued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621" y="1557196"/>
            <a:ext cx="8499524" cy="442882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b="1" dirty="0"/>
              <a:t>Obtain Local WDB, CEO, and Governor approval, if applicable</a:t>
            </a:r>
          </a:p>
          <a:p>
            <a:r>
              <a:rPr lang="en-US" b="1" dirty="0"/>
              <a:t>Make Offer and Obtain Acceptance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Both parties need to know their obligations, rights, and remedies</a:t>
            </a:r>
          </a:p>
          <a:p>
            <a:r>
              <a:rPr lang="en-US" b="1" dirty="0"/>
              <a:t>Certify or Designate One-Stop Operator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Ensure that all essential and/or required clauses and provisions are included</a:t>
            </a:r>
          </a:p>
          <a:p>
            <a:r>
              <a:rPr lang="en-US" b="1" dirty="0"/>
              <a:t>Execute Contract, Agreement, or MOU*</a:t>
            </a:r>
          </a:p>
          <a:p>
            <a:pPr lvl="1"/>
            <a:r>
              <a:rPr lang="en-US" dirty="0"/>
              <a:t>Identify person(s) with signatory authority</a:t>
            </a:r>
          </a:p>
          <a:p>
            <a:pPr lvl="1"/>
            <a:r>
              <a:rPr lang="en-US" dirty="0"/>
              <a:t>Identify special clauses and conditions</a:t>
            </a:r>
          </a:p>
          <a:p>
            <a:pPr marL="320040" lvl="1" indent="0">
              <a:buNone/>
            </a:pPr>
            <a:r>
              <a:rPr lang="en-US" sz="1200" i="1" dirty="0"/>
              <a:t>               	(</a:t>
            </a:r>
            <a:r>
              <a:rPr lang="en-US" sz="1200" b="1" i="1" dirty="0"/>
              <a:t>*</a:t>
            </a:r>
            <a:r>
              <a:rPr lang="en-US" sz="1200" i="1" dirty="0"/>
              <a:t>This MOU is separate from the one-stop partners MOU)</a:t>
            </a:r>
          </a:p>
          <a:p>
            <a:pPr lvl="1"/>
            <a:endParaRPr lang="en-US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759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Implementation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6531" y="1474845"/>
            <a:ext cx="5244666" cy="4608456"/>
          </a:xfrm>
        </p:spPr>
        <p:txBody>
          <a:bodyPr anchor="ctr">
            <a:normAutofit/>
          </a:bodyPr>
          <a:lstStyle/>
          <a:p>
            <a:pPr lvl="0"/>
            <a:r>
              <a:rPr lang="en-US" b="1" dirty="0"/>
              <a:t>Conduct Oversight and Monitoring</a:t>
            </a:r>
          </a:p>
          <a:p>
            <a:pPr lvl="1"/>
            <a:r>
              <a:rPr lang="en-US" sz="1800" dirty="0"/>
              <a:t>Use of monitoring tool/guide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Contract administration</a:t>
            </a:r>
          </a:p>
          <a:p>
            <a:pPr lvl="0">
              <a:spcBef>
                <a:spcPts val="1800"/>
              </a:spcBef>
              <a:spcAft>
                <a:spcPts val="600"/>
              </a:spcAft>
            </a:pPr>
            <a:r>
              <a:rPr lang="en-US" b="1" dirty="0"/>
              <a:t>Timely Review and Payment of Invoices</a:t>
            </a:r>
          </a:p>
          <a:p>
            <a:pPr lvl="0">
              <a:spcBef>
                <a:spcPts val="1800"/>
              </a:spcBef>
              <a:spcAft>
                <a:spcPts val="600"/>
              </a:spcAft>
            </a:pPr>
            <a:r>
              <a:rPr lang="en-US" b="1" dirty="0"/>
              <a:t>Achieve Performance and Service Deliverables</a:t>
            </a:r>
          </a:p>
          <a:p>
            <a:pPr>
              <a:spcBef>
                <a:spcPts val="1800"/>
              </a:spcBef>
            </a:pPr>
            <a:r>
              <a:rPr lang="en-US" b="1" dirty="0"/>
              <a:t>Evaluate and Approve Contract, Agreement, or MOU Modifications</a:t>
            </a:r>
          </a:p>
          <a:p>
            <a:pPr lvl="1"/>
            <a:r>
              <a:rPr lang="en-US" sz="1800" dirty="0"/>
              <a:t>All should have been outlined in the MOU/contract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93" y="2330377"/>
            <a:ext cx="3048000" cy="2161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Closeout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3701"/>
            <a:ext cx="7936852" cy="4459600"/>
          </a:xfrm>
        </p:spPr>
        <p:txBody>
          <a:bodyPr/>
          <a:lstStyle/>
          <a:p>
            <a:pPr lvl="0"/>
            <a:r>
              <a:rPr lang="en-US" dirty="0"/>
              <a:t>Reconcile Costs and Payments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This includes advances</a:t>
            </a:r>
          </a:p>
          <a:p>
            <a:pPr lvl="0">
              <a:spcAft>
                <a:spcPts val="1200"/>
              </a:spcAft>
            </a:pPr>
            <a:r>
              <a:rPr lang="en-US" dirty="0"/>
              <a:t>Reconcile Performance Goals with Actual Performance</a:t>
            </a:r>
          </a:p>
          <a:p>
            <a:pPr lvl="0"/>
            <a:r>
              <a:rPr lang="en-US" dirty="0"/>
              <a:t>Ensure Participant and Financial </a:t>
            </a:r>
            <a:br>
              <a:rPr lang="en-US" dirty="0"/>
            </a:br>
            <a:r>
              <a:rPr lang="en-US" dirty="0"/>
              <a:t>Records are Secured and Retained</a:t>
            </a:r>
          </a:p>
          <a:p>
            <a:pPr lvl="1"/>
            <a:r>
              <a:rPr lang="en-US" dirty="0"/>
              <a:t>Safeguard personally identifiable </a:t>
            </a:r>
            <a:br>
              <a:rPr lang="en-US" dirty="0"/>
            </a:br>
            <a:r>
              <a:rPr lang="en-US" dirty="0"/>
              <a:t>information (PII)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Record retention requirements apply</a:t>
            </a:r>
          </a:p>
          <a:p>
            <a:r>
              <a:rPr lang="en-US" dirty="0"/>
              <a:t>Prepare Closeout Documents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24" y="3345674"/>
            <a:ext cx="3048000" cy="203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664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 factors for evaluation/scoring</a:t>
            </a:r>
          </a:p>
          <a:p>
            <a:r>
              <a:rPr lang="en-US" dirty="0"/>
              <a:t>Publicize procurement solicitation</a:t>
            </a:r>
          </a:p>
          <a:p>
            <a:r>
              <a:rPr lang="en-US" dirty="0"/>
              <a:t>Host bidder’s conference</a:t>
            </a:r>
          </a:p>
          <a:p>
            <a:r>
              <a:rPr lang="en-US" dirty="0"/>
              <a:t>Promote competition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Which of the following is considered a step in the Planning Phase?</a:t>
            </a:r>
          </a:p>
        </p:txBody>
      </p:sp>
    </p:spTree>
    <p:extLst>
      <p:ext uri="{BB962C8B-B14F-4D97-AF65-F5344CB8AC3E}">
        <p14:creationId xmlns:p14="http://schemas.microsoft.com/office/powerpoint/2010/main" val="387108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Part IV: </a:t>
            </a:r>
            <a:r>
              <a:rPr lang="en-US" sz="3200" dirty="0">
                <a:solidFill>
                  <a:schemeClr val="tx2"/>
                </a:solidFill>
              </a:rPr>
              <a:t>Competitive Procurement Process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4000" b="1" dirty="0">
                <a:ln>
                  <a:solidFill>
                    <a:srgbClr val="00602B"/>
                  </a:solidFill>
                </a:ln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pPr>
              <a:spcAft>
                <a:spcPts val="1200"/>
              </a:spcAft>
            </a:pPr>
            <a:r>
              <a:rPr lang="en-US" sz="2300" dirty="0"/>
              <a:t>Procurement/ purchasing policies and procedures must contain all the elements outlined in Part IV.</a:t>
            </a:r>
          </a:p>
          <a:p>
            <a:pPr>
              <a:spcAft>
                <a:spcPts val="1200"/>
              </a:spcAft>
            </a:pPr>
            <a:r>
              <a:rPr lang="en-US" sz="2300" dirty="0"/>
              <a:t>The phases and steps outlined are designed to ensure that the competitive procurement process is conducted in an open and transparent manner.</a:t>
            </a:r>
          </a:p>
          <a:p>
            <a:pPr>
              <a:spcAft>
                <a:spcPts val="1200"/>
              </a:spcAft>
            </a:pPr>
            <a:endParaRPr lang="en-US" sz="23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26186" y="2150862"/>
            <a:ext cx="7451002" cy="0"/>
          </a:xfrm>
          <a:prstGeom prst="line">
            <a:avLst/>
          </a:prstGeom>
          <a:ln w="19050">
            <a:headEnd type="diamond"/>
            <a:tailEnd type="diamon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87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3296" y="1709739"/>
            <a:ext cx="8388096" cy="1579561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Part V:</a:t>
            </a:r>
            <a:br>
              <a:rPr lang="en-US" sz="6000" dirty="0">
                <a:solidFill>
                  <a:schemeClr val="tx2"/>
                </a:solidFill>
              </a:rPr>
            </a:br>
            <a:r>
              <a:rPr lang="en-US" sz="3900" dirty="0">
                <a:solidFill>
                  <a:schemeClr val="tx2"/>
                </a:solidFill>
              </a:rPr>
              <a:t>Essential Contract Elements</a:t>
            </a:r>
          </a:p>
        </p:txBody>
      </p:sp>
      <p:sp>
        <p:nvSpPr>
          <p:cNvPr id="8" name="Subtit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000" spc="50" dirty="0"/>
              <a:t>Competitive Selection of </a:t>
            </a:r>
          </a:p>
          <a:p>
            <a:r>
              <a:rPr lang="en-US" sz="3000" spc="50" dirty="0"/>
              <a:t>One-Stop Operators</a:t>
            </a:r>
          </a:p>
        </p:txBody>
      </p:sp>
    </p:spTree>
    <p:extLst>
      <p:ext uri="{BB962C8B-B14F-4D97-AF65-F5344CB8AC3E}">
        <p14:creationId xmlns:p14="http://schemas.microsoft.com/office/powerpoint/2010/main" val="1916092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Essential Contract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8138160" cy="4608456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en-US" b="1" dirty="0"/>
              <a:t>A contract should be well organized and easily understood.</a:t>
            </a:r>
          </a:p>
          <a:p>
            <a:pPr lvl="0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Statement of Work (SOW) </a:t>
            </a:r>
          </a:p>
          <a:p>
            <a:pPr lvl="0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Authorized Officials and Purpose</a:t>
            </a:r>
          </a:p>
          <a:p>
            <a:pPr lvl="0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Additional Contractual Terms </a:t>
            </a:r>
            <a:br>
              <a:rPr lang="en-US" dirty="0"/>
            </a:br>
            <a:r>
              <a:rPr lang="en-US" dirty="0"/>
              <a:t>and Conditions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May include:</a:t>
            </a:r>
          </a:p>
          <a:p>
            <a:pPr marL="822960" lvl="3" indent="-365760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/>
                </a:solidFill>
              </a:rPr>
              <a:t>Elements of the solicitation</a:t>
            </a:r>
          </a:p>
          <a:p>
            <a:pPr marL="822960" lvl="3" indent="-365760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/>
                </a:solidFill>
              </a:rPr>
              <a:t>Measurable performance 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goals</a:t>
            </a:r>
          </a:p>
          <a:p>
            <a:pPr lvl="0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28650" y="1941916"/>
            <a:ext cx="8229600" cy="0"/>
          </a:xfrm>
          <a:prstGeom prst="line">
            <a:avLst/>
          </a:prstGeom>
          <a:ln w="19050">
            <a:headEnd type="diamond"/>
            <a:tailEnd type="diamon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112" y="2842370"/>
            <a:ext cx="4228555" cy="28204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46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628668" y="3033838"/>
            <a:ext cx="7441432" cy="2470220"/>
            <a:chOff x="1628668" y="3033838"/>
            <a:chExt cx="7441432" cy="2470220"/>
          </a:xfrm>
        </p:grpSpPr>
        <p:cxnSp>
          <p:nvCxnSpPr>
            <p:cNvPr id="9" name="Straight Connector 8"/>
            <p:cNvCxnSpPr>
              <a:cxnSpLocks/>
            </p:cNvCxnSpPr>
            <p:nvPr/>
          </p:nvCxnSpPr>
          <p:spPr>
            <a:xfrm>
              <a:off x="1628668" y="3650136"/>
              <a:ext cx="7441432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66000">
                    <a:schemeClr val="accent1">
                      <a:lumMod val="45000"/>
                      <a:lumOff val="55000"/>
                      <a:alpha val="50000"/>
                    </a:schemeClr>
                  </a:gs>
                  <a:gs pos="35000">
                    <a:schemeClr val="accent1">
                      <a:lumMod val="45000"/>
                      <a:lumOff val="55000"/>
                      <a:alpha val="50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  <a:tileRect/>
              </a:gradFill>
              <a:headEnd type="diamond"/>
              <a:tailEnd type="diamon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28668" y="4254712"/>
              <a:ext cx="7441432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66000">
                    <a:schemeClr val="accent1">
                      <a:lumMod val="45000"/>
                      <a:lumOff val="55000"/>
                      <a:alpha val="50000"/>
                    </a:schemeClr>
                  </a:gs>
                  <a:gs pos="35000">
                    <a:schemeClr val="accent1">
                      <a:lumMod val="45000"/>
                      <a:lumOff val="55000"/>
                      <a:alpha val="50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  <a:tileRect/>
              </a:gradFill>
              <a:headEnd type="diamond"/>
              <a:tailEnd type="diamon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cxnSpLocks/>
            </p:cNvCxnSpPr>
            <p:nvPr/>
          </p:nvCxnSpPr>
          <p:spPr>
            <a:xfrm>
              <a:off x="1628668" y="4869337"/>
              <a:ext cx="7441432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66000">
                    <a:schemeClr val="accent1">
                      <a:lumMod val="45000"/>
                      <a:lumOff val="55000"/>
                      <a:alpha val="50000"/>
                    </a:schemeClr>
                  </a:gs>
                  <a:gs pos="35000">
                    <a:schemeClr val="accent1">
                      <a:lumMod val="45000"/>
                      <a:lumOff val="55000"/>
                      <a:alpha val="50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  <a:tileRect/>
              </a:gradFill>
              <a:headEnd type="diamond"/>
              <a:tailEnd type="diamon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cxnSpLocks/>
            </p:cNvCxnSpPr>
            <p:nvPr/>
          </p:nvCxnSpPr>
          <p:spPr>
            <a:xfrm>
              <a:off x="1628668" y="5504058"/>
              <a:ext cx="7441432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66000">
                    <a:schemeClr val="accent1">
                      <a:lumMod val="45000"/>
                      <a:lumOff val="55000"/>
                      <a:alpha val="50000"/>
                    </a:schemeClr>
                  </a:gs>
                  <a:gs pos="35000">
                    <a:schemeClr val="accent1">
                      <a:lumMod val="45000"/>
                      <a:lumOff val="55000"/>
                      <a:alpha val="50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  <a:tileRect/>
              </a:gradFill>
              <a:headEnd type="diamond"/>
              <a:tailEnd type="diamon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cxnSpLocks/>
            </p:cNvCxnSpPr>
            <p:nvPr/>
          </p:nvCxnSpPr>
          <p:spPr>
            <a:xfrm>
              <a:off x="1628668" y="3033838"/>
              <a:ext cx="7441432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66000">
                    <a:schemeClr val="accent1">
                      <a:lumMod val="45000"/>
                      <a:lumOff val="55000"/>
                      <a:alpha val="50000"/>
                    </a:schemeClr>
                  </a:gs>
                  <a:gs pos="35000">
                    <a:schemeClr val="accent1">
                      <a:lumMod val="45000"/>
                      <a:lumOff val="55000"/>
                      <a:alpha val="50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  <a:tileRect/>
              </a:gradFill>
              <a:headEnd type="diamond"/>
              <a:tailEnd type="diamon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Statement of Work (SOW)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7701434" cy="4608456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/>
              <a:t>“Heart of the contract”</a:t>
            </a:r>
          </a:p>
          <a:p>
            <a:pPr>
              <a:spcBef>
                <a:spcPts val="1800"/>
              </a:spcBef>
            </a:pPr>
            <a:r>
              <a:rPr lang="en-US" sz="2400" b="1" dirty="0"/>
              <a:t>The SOW specifies the services to be performed</a:t>
            </a:r>
          </a:p>
          <a:p>
            <a:pPr>
              <a:spcBef>
                <a:spcPts val="1800"/>
              </a:spcBef>
            </a:pPr>
            <a:r>
              <a:rPr lang="en-US" sz="2400" b="1" dirty="0"/>
              <a:t>It should detail key components such as:</a:t>
            </a:r>
          </a:p>
          <a:p>
            <a:pPr marL="1188720" lvl="1" defTabSz="182880">
              <a:spcBef>
                <a:spcPts val="1000"/>
              </a:spcBef>
            </a:pPr>
            <a:r>
              <a:rPr lang="en-US" sz="1800" b="1" spc="50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What?</a:t>
            </a:r>
            <a:r>
              <a:rPr lang="en-US" sz="1800" b="1" dirty="0"/>
              <a:t>		</a:t>
            </a:r>
            <a:r>
              <a:rPr lang="en-US" sz="1800" dirty="0"/>
              <a:t>The schedule of deliverables, the records to be </a:t>
            </a:r>
            <a:br>
              <a:rPr lang="en-US" sz="1800" dirty="0"/>
            </a:br>
            <a:r>
              <a:rPr lang="en-US" sz="1800" dirty="0"/>
              <a:t>						maintained, reports to be submitted, etc.</a:t>
            </a:r>
          </a:p>
          <a:p>
            <a:pPr marL="1188720" lvl="1" defTabSz="182880">
              <a:spcBef>
                <a:spcPts val="1000"/>
              </a:spcBef>
            </a:pPr>
            <a:r>
              <a:rPr lang="en-US" sz="1800" b="1" spc="50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When?</a:t>
            </a:r>
            <a:r>
              <a:rPr lang="en-US" sz="1800" b="1" dirty="0"/>
              <a:t>		</a:t>
            </a:r>
            <a:r>
              <a:rPr lang="en-US" sz="1800" dirty="0"/>
              <a:t>The service delivery period, hours of operation, 									period of performance, etc.</a:t>
            </a:r>
          </a:p>
          <a:p>
            <a:pPr marL="1188720" lvl="1" defTabSz="182880">
              <a:spcBef>
                <a:spcPts val="1000"/>
              </a:spcBef>
            </a:pPr>
            <a:r>
              <a:rPr lang="en-US" sz="1800" b="1" spc="50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Where?</a:t>
            </a:r>
            <a:r>
              <a:rPr lang="en-US" sz="1800" b="1" dirty="0"/>
              <a:t>	</a:t>
            </a:r>
            <a:r>
              <a:rPr lang="en-US" sz="1800" dirty="0"/>
              <a:t>Locations of comprehensive, affiliate, etc. 												American Job Centers</a:t>
            </a:r>
          </a:p>
          <a:p>
            <a:pPr marL="1188720" lvl="1" defTabSz="182880">
              <a:spcBef>
                <a:spcPts val="1000"/>
              </a:spcBef>
            </a:pPr>
            <a:r>
              <a:rPr lang="en-US" sz="1800" b="1" spc="50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How?</a:t>
            </a:r>
            <a:r>
              <a:rPr lang="en-US" sz="1800" b="1" spc="50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3000">
                      <a:schemeClr val="accent5">
                        <a:lumMod val="70000"/>
                      </a:schemeClr>
                    </a:gs>
                    <a:gs pos="67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rgbClr val="FFC000"/>
                    </a:gs>
                  </a:gsLst>
                  <a:lin ang="16200000" scaled="1"/>
                  <a:tileRect/>
                </a:gradFill>
              </a:rPr>
              <a:t> </a:t>
            </a:r>
            <a:r>
              <a:rPr lang="en-US" sz="1800" b="1" dirty="0"/>
              <a:t>	 	</a:t>
            </a:r>
            <a:r>
              <a:rPr lang="en-US" sz="1800" dirty="0"/>
              <a:t>Satisfactory levels of performance measures, 										payment terms, etc.</a:t>
            </a:r>
          </a:p>
          <a:p>
            <a:pPr marL="1188720" lvl="1" defTabSz="182880">
              <a:spcBef>
                <a:spcPts val="1000"/>
              </a:spcBef>
            </a:pPr>
            <a:r>
              <a:rPr lang="en-US" sz="1800" b="1" spc="50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Who?</a:t>
            </a:r>
            <a:r>
              <a:rPr lang="en-US" sz="1800" b="1" spc="50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3000">
                      <a:schemeClr val="accent5">
                        <a:lumMod val="70000"/>
                      </a:schemeClr>
                    </a:gs>
                    <a:gs pos="67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rgbClr val="FFC000"/>
                    </a:gs>
                  </a:gsLst>
                  <a:lin ang="16200000" scaled="1"/>
                  <a:tileRect/>
                </a:gradFill>
              </a:rPr>
              <a:t>  </a:t>
            </a:r>
            <a:r>
              <a:rPr lang="en-US" sz="1800" b="1" dirty="0"/>
              <a:t>		</a:t>
            </a:r>
            <a:r>
              <a:rPr lang="en-US" sz="1800" dirty="0"/>
              <a:t>Participants to be served, priority of service, etc.</a:t>
            </a:r>
          </a:p>
        </p:txBody>
      </p:sp>
    </p:spTree>
    <p:extLst>
      <p:ext uri="{BB962C8B-B14F-4D97-AF65-F5344CB8AC3E}">
        <p14:creationId xmlns:p14="http://schemas.microsoft.com/office/powerpoint/2010/main" val="148542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Schedule of 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3407322" cy="4022368"/>
          </a:xfrm>
        </p:spPr>
        <p:txBody>
          <a:bodyPr anchor="ctr"/>
          <a:lstStyle/>
          <a:p>
            <a:pPr>
              <a:spcAft>
                <a:spcPts val="1200"/>
              </a:spcAft>
            </a:pPr>
            <a:r>
              <a:rPr lang="en-US" dirty="0"/>
              <a:t>May include an itemized list of program deliverables expected to be achieved </a:t>
            </a:r>
          </a:p>
          <a:p>
            <a:pPr>
              <a:spcAft>
                <a:spcPts val="1200"/>
              </a:spcAft>
            </a:pPr>
            <a:r>
              <a:rPr lang="en-US" dirty="0"/>
              <a:t>Coordinate with other services providers and partner programs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329" y="1930304"/>
            <a:ext cx="4576300" cy="32445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82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37944" y="1810195"/>
            <a:ext cx="5900166" cy="1828800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Debbie Galloway</a:t>
            </a:r>
          </a:p>
          <a:p>
            <a:pPr lvl="1"/>
            <a:r>
              <a:rPr lang="en-US" sz="3200" dirty="0"/>
              <a:t>Fiscal Policy Manager</a:t>
            </a:r>
          </a:p>
          <a:p>
            <a:pPr lvl="2"/>
            <a:r>
              <a:rPr lang="en-US" sz="3200" dirty="0"/>
              <a:t>Office of Grants Management</a:t>
            </a:r>
          </a:p>
          <a:p>
            <a:pPr lvl="2"/>
            <a:endParaRPr lang="en-US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1837944" y="3638995"/>
            <a:ext cx="6583680" cy="1873383"/>
          </a:xfrm>
        </p:spPr>
        <p:txBody>
          <a:bodyPr>
            <a:normAutofit/>
          </a:bodyPr>
          <a:lstStyle/>
          <a:p>
            <a:r>
              <a:rPr lang="en-US" sz="3200" dirty="0"/>
              <a:t>Chanel Castaneda</a:t>
            </a:r>
          </a:p>
          <a:p>
            <a:pPr lvl="1"/>
            <a:r>
              <a:rPr lang="en-US" sz="3000" dirty="0"/>
              <a:t>Grants Management Specialist </a:t>
            </a:r>
          </a:p>
          <a:p>
            <a:pPr lvl="2"/>
            <a:r>
              <a:rPr lang="en-US" sz="3000" dirty="0"/>
              <a:t>Office of Grants Management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</a:rPr>
              <a:t>Today’s Presenters</a:t>
            </a:r>
          </a:p>
        </p:txBody>
      </p:sp>
    </p:spTree>
    <p:extLst>
      <p:ext uri="{BB962C8B-B14F-4D97-AF65-F5344CB8AC3E}">
        <p14:creationId xmlns:p14="http://schemas.microsoft.com/office/powerpoint/2010/main" val="3431371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Payment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8153609" cy="4608456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en-US" b="1" dirty="0"/>
              <a:t>Payment Terms must Outline:</a:t>
            </a:r>
          </a:p>
          <a:p>
            <a:pPr marL="4114800">
              <a:spcBef>
                <a:spcPts val="1800"/>
              </a:spcBef>
              <a:spcAft>
                <a:spcPts val="1200"/>
              </a:spcAft>
            </a:pPr>
            <a:r>
              <a:rPr lang="en-US" dirty="0"/>
              <a:t>Payment Types – advance or reimbursement</a:t>
            </a:r>
          </a:p>
          <a:p>
            <a:pPr marL="4114800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Payment Frequency  </a:t>
            </a:r>
          </a:p>
          <a:p>
            <a:pPr marL="4114800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Details regarding the </a:t>
            </a:r>
            <a:br>
              <a:rPr lang="en-US" dirty="0"/>
            </a:br>
            <a:r>
              <a:rPr lang="en-US" dirty="0"/>
              <a:t>submission of supporting </a:t>
            </a:r>
            <a:br>
              <a:rPr lang="en-US" dirty="0"/>
            </a:br>
            <a:r>
              <a:rPr lang="en-US" dirty="0"/>
              <a:t>documentation</a:t>
            </a:r>
          </a:p>
          <a:p>
            <a:pPr marL="4114800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Other payment-related </a:t>
            </a:r>
            <a:br>
              <a:rPr lang="en-US" dirty="0"/>
            </a:br>
            <a:r>
              <a:rPr lang="en-US" dirty="0"/>
              <a:t>information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28650" y="1941916"/>
            <a:ext cx="7315200" cy="0"/>
          </a:xfrm>
          <a:prstGeom prst="line">
            <a:avLst/>
          </a:prstGeom>
          <a:ln w="19050">
            <a:headEnd type="diamond"/>
            <a:tailEnd type="diamon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88" y="2294707"/>
            <a:ext cx="3604533" cy="24078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470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904" y="3381694"/>
            <a:ext cx="4442287" cy="2963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Authorized Officials and 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5085"/>
            <a:ext cx="7886700" cy="4608456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</a:pPr>
            <a:r>
              <a:rPr lang="en-US" dirty="0"/>
              <a:t>“Authorized officials” are persons authorized to enter into and sign legally binding agreements on behalf of their agencies.  </a:t>
            </a:r>
          </a:p>
          <a:p>
            <a:pPr>
              <a:spcBef>
                <a:spcPts val="1500"/>
              </a:spcBef>
            </a:pPr>
            <a:r>
              <a:rPr lang="en-US" dirty="0"/>
              <a:t>They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be on record </a:t>
            </a:r>
            <a:r>
              <a:rPr lang="en-US" dirty="0"/>
              <a:t>as the signatory official.  </a:t>
            </a:r>
          </a:p>
          <a:p>
            <a:pPr>
              <a:spcBef>
                <a:spcPts val="1500"/>
              </a:spcBef>
            </a:pPr>
            <a:r>
              <a:rPr lang="en-US" dirty="0"/>
              <a:t>In instances where the persons administering the contract are not the same who can take contract actions (such as modifying the contract), they each </a:t>
            </a:r>
            <a:br>
              <a:rPr lang="en-US" dirty="0"/>
            </a:br>
            <a:r>
              <a:rPr lang="en-US" dirty="0"/>
              <a:t>should be separately identified.</a:t>
            </a:r>
          </a:p>
          <a:p>
            <a:pPr>
              <a:spcBef>
                <a:spcPts val="1500"/>
              </a:spcBef>
            </a:pPr>
            <a:r>
              <a:rPr lang="en-US" dirty="0"/>
              <a:t>Signatures of the offeror and </a:t>
            </a:r>
            <a:br>
              <a:rPr lang="en-US" dirty="0"/>
            </a:br>
            <a:r>
              <a:rPr lang="en-US" dirty="0"/>
              <a:t>offeree must be contained as </a:t>
            </a:r>
            <a:br>
              <a:rPr lang="en-US" dirty="0"/>
            </a:br>
            <a:r>
              <a:rPr lang="en-US" dirty="0"/>
              <a:t>part of the written contract.</a:t>
            </a:r>
          </a:p>
        </p:txBody>
      </p:sp>
    </p:spTree>
    <p:extLst>
      <p:ext uri="{BB962C8B-B14F-4D97-AF65-F5344CB8AC3E}">
        <p14:creationId xmlns:p14="http://schemas.microsoft.com/office/powerpoint/2010/main" val="37172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Additional Contractual 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Terms and Conditions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8012932" cy="4608456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en-US" sz="2400" b="1" dirty="0"/>
              <a:t>Additional Contractual Terms and Conditions must:</a:t>
            </a:r>
            <a:endParaRPr lang="en-US" b="1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Be either required by the State, local area, or the Federal agency as National, State, or local policy requirement.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Identify that the one-stop operator is a subrecipient of Federal funds.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Include terms that adhere to requirements found in:</a:t>
            </a:r>
          </a:p>
          <a:p>
            <a:pPr marL="2743200" lvl="1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WIOA</a:t>
            </a:r>
          </a:p>
          <a:p>
            <a:pPr marL="2743200" lvl="1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The Uniform Guidance, including </a:t>
            </a:r>
            <a:br>
              <a:rPr lang="en-US" dirty="0"/>
            </a:br>
            <a:r>
              <a:rPr lang="en-US" dirty="0"/>
              <a:t>OMB’s approved exceptions for DOL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28650" y="1941916"/>
            <a:ext cx="7772400" cy="0"/>
          </a:xfrm>
          <a:prstGeom prst="line">
            <a:avLst/>
          </a:prstGeom>
          <a:ln w="19050">
            <a:headEnd type="diamond"/>
            <a:tailEnd type="diamon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0955">
            <a:off x="1183806" y="4178028"/>
            <a:ext cx="1413376" cy="14133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494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144" y="3063455"/>
            <a:ext cx="7886700" cy="3054352"/>
          </a:xfrm>
        </p:spPr>
        <p:txBody>
          <a:bodyPr/>
          <a:lstStyle/>
          <a:p>
            <a:r>
              <a:rPr lang="en-US" dirty="0"/>
              <a:t>True</a:t>
            </a:r>
          </a:p>
          <a:p>
            <a:r>
              <a:rPr lang="en-US" dirty="0"/>
              <a:t>False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True/False: Individuals who are administering the contract and are not the same individuals responsible for contract modifications do NOT have to be separately identified.</a:t>
            </a:r>
          </a:p>
        </p:txBody>
      </p:sp>
    </p:spTree>
    <p:extLst>
      <p:ext uri="{BB962C8B-B14F-4D97-AF65-F5344CB8AC3E}">
        <p14:creationId xmlns:p14="http://schemas.microsoft.com/office/powerpoint/2010/main" val="359580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Part V: Essential Contract Elements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4000" b="1" dirty="0">
                <a:ln>
                  <a:solidFill>
                    <a:srgbClr val="00602B"/>
                  </a:solidFill>
                </a:ln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pPr>
              <a:spcAft>
                <a:spcPts val="1200"/>
              </a:spcAft>
            </a:pPr>
            <a:r>
              <a:rPr lang="en-US" sz="2300" dirty="0"/>
              <a:t>A contract should be well organized and easily understood.</a:t>
            </a:r>
          </a:p>
          <a:p>
            <a:pPr>
              <a:spcAft>
                <a:spcPts val="1200"/>
              </a:spcAft>
            </a:pPr>
            <a:r>
              <a:rPr lang="en-US" sz="2300" dirty="0"/>
              <a:t>The SOW is the “heart of the contract” and should answer the Who, What, Where, When, and How of the contract.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300" dirty="0"/>
              <a:t> </a:t>
            </a:r>
          </a:p>
          <a:p>
            <a:pPr>
              <a:spcAft>
                <a:spcPts val="1200"/>
              </a:spcAft>
            </a:pPr>
            <a:endParaRPr lang="en-US" sz="23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26186" y="2150862"/>
            <a:ext cx="7451002" cy="0"/>
          </a:xfrm>
          <a:prstGeom prst="line">
            <a:avLst/>
          </a:prstGeom>
          <a:ln w="19050">
            <a:headEnd type="diamond"/>
            <a:tailEnd type="diamon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13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3296" y="1709739"/>
            <a:ext cx="8388096" cy="1579561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Part VI:</a:t>
            </a:r>
            <a:br>
              <a:rPr lang="en-US" sz="6000" dirty="0">
                <a:solidFill>
                  <a:schemeClr val="tx2"/>
                </a:solidFill>
              </a:rPr>
            </a:br>
            <a:r>
              <a:rPr lang="en-US" sz="3900" dirty="0">
                <a:solidFill>
                  <a:schemeClr val="tx2"/>
                </a:solidFill>
              </a:rPr>
              <a:t>Avoiding Conflict of Interest</a:t>
            </a:r>
          </a:p>
        </p:txBody>
      </p:sp>
      <p:sp>
        <p:nvSpPr>
          <p:cNvPr id="8" name="Subtit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000" spc="50" dirty="0"/>
              <a:t>Competitive Selection of </a:t>
            </a:r>
          </a:p>
          <a:p>
            <a:r>
              <a:rPr lang="en-US" sz="3000" spc="50" dirty="0"/>
              <a:t>One-Stop Operators</a:t>
            </a:r>
          </a:p>
        </p:txBody>
      </p:sp>
    </p:spTree>
    <p:extLst>
      <p:ext uri="{BB962C8B-B14F-4D97-AF65-F5344CB8AC3E}">
        <p14:creationId xmlns:p14="http://schemas.microsoft.com/office/powerpoint/2010/main" val="1509319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Avoiding Conflict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8229600" cy="4608456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 of Interest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Actions are taken or may appear to be taken by any entity involved in more than one role.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The performance of that entity in one role affects the interest of that entity in its other role.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It is difficult to perform the procurement process objectively and impartially.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 conflict of interest may be:</a:t>
            </a:r>
          </a:p>
          <a:p>
            <a:pPr lvl="2"/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Real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Apparent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Organizational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5604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658" y="283857"/>
            <a:ext cx="7886700" cy="8848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Types of Conflicts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 situation in which an individual is in a position to derive personal benefit from actions or decision made in his/her official capacity.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Undermine the impartiality of a person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Examples include: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person on the review panel has a financial interest in a potential one-stop operator’s organization.  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spouse of a review panelist is the director of a company that has submitted  a proposal/ bid to become the one-stop operator.</a:t>
            </a:r>
          </a:p>
          <a:p>
            <a:pPr marL="0" indent="0">
              <a:buNone/>
            </a:pPr>
            <a:endParaRPr lang="en-US" sz="2400" b="1" dirty="0">
              <a:ln>
                <a:solidFill>
                  <a:schemeClr val="accent5">
                    <a:lumMod val="50000"/>
                  </a:schemeClr>
                </a:solidFill>
              </a:ln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1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658" y="283857"/>
            <a:ext cx="7886700" cy="8848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Types of Conflicts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7886700" cy="4608456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Apparent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The professional judgment of an individual, in a decision-making position, appears to be compromised.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Giving the appearance of a conflict of interest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Example include: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member on the Local WDB has recused himself  during the voting of the selection of the one-stop operator because his cousin is the CEO of a for-profit organization that is a bidder to be the one-stop operator.  A signed conflict of interest statement and the minutes to the board meeting demonstrating his recusal was </a:t>
            </a:r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publicly disclosed.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53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658" y="283857"/>
            <a:ext cx="7886700" cy="8848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Types of Conflicts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Organizational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Organization is acting in multiple roles that conflict with each other.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Examples include:</a:t>
            </a:r>
          </a:p>
          <a:p>
            <a:pPr lvl="2"/>
            <a:r>
              <a:rPr lang="en-US" dirty="0"/>
              <a:t>A partner program is also the one-stop operator for the Local Area.</a:t>
            </a:r>
          </a:p>
          <a:p>
            <a:pPr lvl="2"/>
            <a:r>
              <a:rPr lang="en-US" dirty="0"/>
              <a:t>The one-stop operator is also the staff to the Local Board.</a:t>
            </a:r>
          </a:p>
          <a:p>
            <a:pPr lvl="2"/>
            <a:r>
              <a:rPr lang="en-US" dirty="0"/>
              <a:t>The one-stop operator is the fiscal agent and assists  the Local Board in monitoring  the Local Area’s service providers and one-stop operator.</a:t>
            </a:r>
          </a:p>
        </p:txBody>
      </p:sp>
    </p:spTree>
    <p:extLst>
      <p:ext uri="{BB962C8B-B14F-4D97-AF65-F5344CB8AC3E}">
        <p14:creationId xmlns:p14="http://schemas.microsoft.com/office/powerpoint/2010/main" val="62661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507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658" y="283857"/>
            <a:ext cx="7886700" cy="8848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Standards of Conduct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dirty="0">
                <a:solidFill>
                  <a:schemeClr val="accent1"/>
                </a:solidFill>
              </a:rPr>
              <a:t>The Uniform Guidance at 2 CFR 200.318(c)(1) mandates that organizations “must maintain </a:t>
            </a:r>
            <a:r>
              <a:rPr lang="en-US" dirty="0">
                <a:ln>
                  <a:solidFill>
                    <a:srgbClr val="00602B"/>
                  </a:solidFill>
                </a:ln>
                <a:gradFill flip="none" rotWithShape="1">
                  <a:gsLst>
                    <a:gs pos="0">
                      <a:srgbClr val="0D4F6D"/>
                    </a:gs>
                    <a:gs pos="48000">
                      <a:srgbClr val="008A3E"/>
                    </a:gs>
                    <a:gs pos="100000">
                      <a:srgbClr val="92D050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written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standards of conduct covering conflicts of interest and governing the actions of its employees in the selection, award, or administration of contracts.” 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The policy should address the following:</a:t>
            </a:r>
          </a:p>
          <a:p>
            <a:pPr lvl="2"/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is to file a conflict of interest statement and/or financial disclosure statements?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When do you file the statement(s)?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When is/are the statement(s) to be updated and how often?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The policy should define:</a:t>
            </a:r>
          </a:p>
          <a:p>
            <a:pPr lvl="2"/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Conflict of interest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/>
              <a:t>Real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/>
              <a:t>Apparent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/>
              <a:t>Organizational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Immediate family members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Partners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2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Avoiding Conflict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8229600" cy="4608456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Ensure the transparency and integrity of the competitive procurement process.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Demonstrate to the public that the selection process was impartial and no preferential treatment was given to the awardee.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Examples of firewalls include: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Signed conflict of interest statements and/or financial disclosure statements that discloses financial and personal interests by individuals in a decision-making position.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Recusal of individuals with conflict of interest who are in a decision-making capacity.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Outsource the administration of the procurement process to an outside, independent entity.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6088343" cy="4608456"/>
          </a:xfrm>
        </p:spPr>
        <p:txBody>
          <a:bodyPr>
            <a:normAutofit/>
          </a:bodyPr>
          <a:lstStyle/>
          <a:p>
            <a:r>
              <a:rPr lang="en-US" sz="2200" dirty="0"/>
              <a:t>Any organization or entity that has been selected to perform multiple functions in a local area must develop a </a:t>
            </a:r>
            <a:r>
              <a:rPr lang="en-US" sz="2200" dirty="0">
                <a:ln>
                  <a:solidFill>
                    <a:srgbClr val="00602B"/>
                  </a:solidFill>
                </a:ln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written agreement </a:t>
            </a:r>
            <a:r>
              <a:rPr lang="en-US" sz="2200" dirty="0"/>
              <a:t>with the Local WDB and the CEO.</a:t>
            </a:r>
          </a:p>
          <a:p>
            <a:endParaRPr lang="en-US" sz="2200" dirty="0"/>
          </a:p>
          <a:p>
            <a:r>
              <a:rPr lang="en-US" sz="2200" dirty="0"/>
              <a:t>This is to clarify how the organization or entity will carry out its responsibilities while: </a:t>
            </a:r>
          </a:p>
          <a:p>
            <a:pPr lvl="1"/>
            <a:r>
              <a:rPr lang="en-US" sz="2000" dirty="0"/>
              <a:t>Demonstrating compliance with WIOA and corresponding regulations, </a:t>
            </a:r>
          </a:p>
          <a:p>
            <a:pPr lvl="1"/>
            <a:r>
              <a:rPr lang="en-US" sz="2000" dirty="0"/>
              <a:t>Adhering to the Uniform Guidance, and </a:t>
            </a:r>
          </a:p>
          <a:p>
            <a:pPr lvl="1"/>
            <a:r>
              <a:rPr lang="en-US" sz="2000" dirty="0"/>
              <a:t>Following the State and organization or entity’s conflict of interest policies.</a:t>
            </a:r>
          </a:p>
        </p:txBody>
      </p:sp>
      <p:pic>
        <p:nvPicPr>
          <p:cNvPr id="5" name="Picture 2" descr="http://www.oncoursesystems.com/images/user/8541/17284/remember%20fing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6702" r="12315"/>
          <a:stretch/>
        </p:blipFill>
        <p:spPr bwMode="auto">
          <a:xfrm>
            <a:off x="6391527" y="2031081"/>
            <a:ext cx="212382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20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Avoiding Conflict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The possibility that a conflict of interest may arise is inherent when entities are performing, or seeking to perform multiple function within the workforce development system.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The following are firewalls to avoid conflicts of interest during the one-stop operator competition process:</a:t>
            </a:r>
          </a:p>
          <a:p>
            <a:pPr lvl="2"/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Recusal of members of the Local WDB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Local or State Boards may use other State agencies or outside entities to assist in the procurement process or the implementation of the operator contract when: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1800" dirty="0"/>
              <a:t>Local WDB competes to be operator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1800" dirty="0"/>
              <a:t>Competition in Single State Local Areas</a:t>
            </a:r>
          </a:p>
          <a:p>
            <a:pPr lvl="2"/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Public disclosure of: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1800" dirty="0"/>
              <a:t>Any conflict of interest, real or apparent, and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1800" dirty="0"/>
              <a:t>Any recusal by individuals or organizations with real or apparent conflict of interest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8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Types of Firewalls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Recusal of Members of the Local WDB</a:t>
            </a:r>
          </a:p>
          <a:p>
            <a:endParaRPr lang="en-US" dirty="0"/>
          </a:p>
          <a:p>
            <a:r>
              <a:rPr lang="en-US" dirty="0"/>
              <a:t>Consistent with the Local WDB’s recusal policies, the Local WDB must recuse individuals that have conflicts of interest from the one-stop operator competition (e.g., individuals with financial or other interests in the entities applying to be the one-stop operator).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28650" y="2033227"/>
            <a:ext cx="722655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84000">
                  <a:srgbClr val="DBDBDB"/>
                </a:gs>
                <a:gs pos="100000">
                  <a:schemeClr val="bg1"/>
                </a:gs>
              </a:gsLst>
              <a:lin ang="0" scaled="1"/>
              <a:tileRect/>
            </a:gradFill>
            <a:headEnd type="diamond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90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Types of Firewalls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WDB Competes to be Operator</a:t>
            </a:r>
            <a:endParaRPr lang="en-US" dirty="0">
              <a:solidFill>
                <a:schemeClr val="accent4"/>
              </a:solidFill>
            </a:endParaRPr>
          </a:p>
          <a:p>
            <a:endParaRPr lang="en-US" sz="1000" dirty="0"/>
          </a:p>
          <a:p>
            <a:r>
              <a:rPr lang="en-US" sz="2200" dirty="0"/>
              <a:t>The Local WDB must establish effective conflict of interest policies and maintain appropriate firewalls.</a:t>
            </a:r>
          </a:p>
          <a:p>
            <a:endParaRPr lang="en-US" sz="1000" dirty="0"/>
          </a:p>
          <a:p>
            <a:r>
              <a:rPr lang="en-US" sz="2200" dirty="0"/>
              <a:t>Outsourcing the entire competitive procurement process to an alternate entity is the best practice.</a:t>
            </a:r>
          </a:p>
          <a:p>
            <a:endParaRPr lang="en-US" sz="1000" dirty="0"/>
          </a:p>
          <a:p>
            <a:r>
              <a:rPr lang="en-US" sz="2200" dirty="0"/>
              <a:t>Alternatively, the State WDB or a state agency could conduct the competition.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28650" y="2033227"/>
            <a:ext cx="722655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84000">
                  <a:srgbClr val="DBDBDB"/>
                </a:gs>
                <a:gs pos="100000">
                  <a:schemeClr val="bg1"/>
                </a:gs>
              </a:gsLst>
              <a:lin ang="0" scaled="1"/>
              <a:tileRect/>
            </a:gradFill>
            <a:headEnd type="diamond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5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Types of Firewalls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9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Competition in Single State Local Areas</a:t>
            </a:r>
            <a:endParaRPr lang="en-US" sz="3900" dirty="0">
              <a:solidFill>
                <a:schemeClr val="accent4"/>
              </a:solidFill>
            </a:endParaRPr>
          </a:p>
          <a:p>
            <a:endParaRPr lang="en-US" sz="2200" dirty="0"/>
          </a:p>
          <a:p>
            <a:r>
              <a:rPr lang="en-US" dirty="0"/>
              <a:t>State WDB carries out the function of the Local WDB; therefore, the competition is conducted by the State WDB.  A State agency is eligible to compete for and be selected as an operator by the State WDB.</a:t>
            </a:r>
          </a:p>
          <a:p>
            <a:endParaRPr lang="en-US" sz="1100" dirty="0"/>
          </a:p>
          <a:p>
            <a:r>
              <a:rPr lang="en-US" dirty="0"/>
              <a:t>An appropriate firewall is to select a committee to run the competition from the State WDB and keep the committee members separate from the remaining members of the State WDB running the competition.</a:t>
            </a:r>
          </a:p>
          <a:p>
            <a:endParaRPr lang="en-US" sz="1100" dirty="0"/>
          </a:p>
          <a:p>
            <a:r>
              <a:rPr lang="en-US" dirty="0"/>
              <a:t>Alternatively, a separate state agency could conduct the competition.</a:t>
            </a:r>
          </a:p>
          <a:p>
            <a:endParaRPr lang="en-US" dirty="0"/>
          </a:p>
          <a:p>
            <a:r>
              <a:rPr lang="en-US" dirty="0"/>
              <a:t>Lastly, outsourcing the entire competitive procurement process to an alternate entity.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28650" y="2033227"/>
            <a:ext cx="722655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84000">
                  <a:srgbClr val="DBDBDB"/>
                </a:gs>
                <a:gs pos="100000">
                  <a:schemeClr val="bg1"/>
                </a:gs>
              </a:gsLst>
              <a:lin ang="0" scaled="1"/>
              <a:tileRect/>
            </a:gradFill>
            <a:headEnd type="diamond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35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ATTENTION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0527" y="1396762"/>
            <a:ext cx="3909167" cy="4754563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200" dirty="0"/>
              <a:t>The entity conducting the one-stop operator competition must </a:t>
            </a:r>
            <a:r>
              <a:rPr lang="en-US" sz="2200" dirty="0">
                <a:ln>
                  <a:solidFill>
                    <a:srgbClr val="00602B"/>
                  </a:solidFill>
                </a:ln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publicly disclose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Any conflicts of interest, real or apparent, and </a:t>
            </a:r>
          </a:p>
          <a:p>
            <a:endParaRPr lang="en-US" sz="2200" dirty="0"/>
          </a:p>
          <a:p>
            <a:r>
              <a:rPr lang="en-US" sz="2200" dirty="0"/>
              <a:t>Any recusal by individuals or organizations with conflicts of interest.</a:t>
            </a:r>
          </a:p>
          <a:p>
            <a:endParaRPr lang="en-US" dirty="0"/>
          </a:p>
        </p:txBody>
      </p:sp>
      <p:pic>
        <p:nvPicPr>
          <p:cNvPr id="5" name="Picture 2" descr="http://www.oncoursesystems.com/images/user/8541/17284/remember%20fing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6702" r="12315"/>
          <a:stretch/>
        </p:blipFill>
        <p:spPr bwMode="auto">
          <a:xfrm>
            <a:off x="1452058" y="2036525"/>
            <a:ext cx="212382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38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144" y="3063455"/>
            <a:ext cx="7886700" cy="305435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individual is in a position to derive personal benefit from actions or decisions made.</a:t>
            </a:r>
          </a:p>
          <a:p>
            <a:r>
              <a:rPr lang="en-US" dirty="0"/>
              <a:t>The Board uses the State auditors to assist in the procurement process.</a:t>
            </a:r>
          </a:p>
          <a:p>
            <a:r>
              <a:rPr lang="en-US" dirty="0"/>
              <a:t>The Board publicly discloses that member of the review panel is married to the CFO of a potential bidder.</a:t>
            </a:r>
          </a:p>
          <a:p>
            <a:r>
              <a:rPr lang="en-US" dirty="0"/>
              <a:t>Mr. Adams recused himself of the review panel because he had a financial interest in a potential bidder.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Which one is NOT an example of a firewall?</a:t>
            </a:r>
          </a:p>
        </p:txBody>
      </p:sp>
    </p:spTree>
    <p:extLst>
      <p:ext uri="{BB962C8B-B14F-4D97-AF65-F5344CB8AC3E}">
        <p14:creationId xmlns:p14="http://schemas.microsoft.com/office/powerpoint/2010/main" val="295577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Part VI: Avoiding Conflict of Interest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4000" b="1" dirty="0">
                <a:ln>
                  <a:solidFill>
                    <a:srgbClr val="00602B"/>
                  </a:solidFill>
                </a:ln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pPr>
              <a:spcAft>
                <a:spcPts val="1200"/>
              </a:spcAft>
            </a:pPr>
            <a:r>
              <a:rPr lang="en-US" sz="2300" dirty="0"/>
              <a:t>There are three types of conflicts of interest: real, apparent, and organizational.</a:t>
            </a:r>
          </a:p>
          <a:p>
            <a:pPr>
              <a:spcAft>
                <a:spcPts val="1200"/>
              </a:spcAft>
            </a:pPr>
            <a:r>
              <a:rPr lang="en-US" sz="2300" dirty="0"/>
              <a:t>Boards must maintain written a Standards of Conduct policy.</a:t>
            </a:r>
          </a:p>
          <a:p>
            <a:pPr>
              <a:spcAft>
                <a:spcPts val="1200"/>
              </a:spcAft>
            </a:pPr>
            <a:r>
              <a:rPr lang="en-US" sz="2300" dirty="0"/>
              <a:t>A conflict of interest is inherent when entities are performing to perform multiple function within the workforce development system.  </a:t>
            </a:r>
          </a:p>
          <a:p>
            <a:pPr>
              <a:spcAft>
                <a:spcPts val="1200"/>
              </a:spcAft>
            </a:pPr>
            <a:r>
              <a:rPr lang="en-US" sz="2300" dirty="0"/>
              <a:t>Firewalls ensure the transparency and integrity of the competitive procurement process </a:t>
            </a:r>
          </a:p>
          <a:p>
            <a:pPr>
              <a:spcAft>
                <a:spcPts val="1200"/>
              </a:spcAft>
            </a:pPr>
            <a:endParaRPr lang="en-US" sz="23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26186" y="2150862"/>
            <a:ext cx="7451002" cy="0"/>
          </a:xfrm>
          <a:prstGeom prst="line">
            <a:avLst/>
          </a:prstGeom>
          <a:ln w="19050">
            <a:headEnd type="diamond"/>
            <a:tailEnd type="diamon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26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3296" y="1709739"/>
            <a:ext cx="8388096" cy="1579561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Part IV:</a:t>
            </a:r>
            <a:br>
              <a:rPr lang="en-US" sz="6000" dirty="0">
                <a:solidFill>
                  <a:schemeClr val="tx2"/>
                </a:solidFill>
              </a:rPr>
            </a:br>
            <a:r>
              <a:rPr lang="en-US" sz="3900" dirty="0">
                <a:solidFill>
                  <a:schemeClr val="tx2"/>
                </a:solidFill>
              </a:rPr>
              <a:t>Competitive Procurement Process</a:t>
            </a:r>
          </a:p>
        </p:txBody>
      </p:sp>
      <p:sp>
        <p:nvSpPr>
          <p:cNvPr id="8" name="Subtit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000" spc="50" dirty="0"/>
              <a:t>Competitive Selection of </a:t>
            </a:r>
          </a:p>
          <a:p>
            <a:r>
              <a:rPr lang="en-US" sz="3000" spc="50" dirty="0"/>
              <a:t>One-Stop Operators</a:t>
            </a:r>
          </a:p>
        </p:txBody>
      </p:sp>
    </p:spTree>
    <p:extLst>
      <p:ext uri="{BB962C8B-B14F-4D97-AF65-F5344CB8AC3E}">
        <p14:creationId xmlns:p14="http://schemas.microsoft.com/office/powerpoint/2010/main" val="2344032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3296" y="1274323"/>
            <a:ext cx="8388096" cy="2266545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Part VII:</a:t>
            </a:r>
            <a:br>
              <a:rPr lang="en-US" sz="6000" dirty="0">
                <a:solidFill>
                  <a:schemeClr val="tx2"/>
                </a:solidFill>
              </a:rPr>
            </a:br>
            <a:r>
              <a:rPr lang="en-US" sz="3900" dirty="0">
                <a:solidFill>
                  <a:schemeClr val="tx2"/>
                </a:solidFill>
              </a:rPr>
              <a:t>Implementing &amp; Monitoring of One-Stop Operator Contracts</a:t>
            </a:r>
          </a:p>
        </p:txBody>
      </p:sp>
      <p:sp>
        <p:nvSpPr>
          <p:cNvPr id="8" name="Subtit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000" spc="50" dirty="0"/>
              <a:t>Competitive Selection of </a:t>
            </a:r>
          </a:p>
          <a:p>
            <a:r>
              <a:rPr lang="en-US" sz="3000" spc="50" dirty="0"/>
              <a:t>One-Stop Operators</a:t>
            </a:r>
          </a:p>
        </p:txBody>
      </p:sp>
    </p:spTree>
    <p:extLst>
      <p:ext uri="{BB962C8B-B14F-4D97-AF65-F5344CB8AC3E}">
        <p14:creationId xmlns:p14="http://schemas.microsoft.com/office/powerpoint/2010/main" val="11524915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Transition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 transition authority in WIOA Sec. 503, DOL is extending the deadline for Local Areas to comply with the competition requirement from July 1, 2015, the statutory effective date, to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1, 2017</a:t>
            </a:r>
            <a:r>
              <a:rPr lang="en-US" dirty="0"/>
              <a:t>.  </a:t>
            </a:r>
          </a:p>
          <a:p>
            <a:endParaRPr lang="en-US" dirty="0"/>
          </a:p>
          <a:p>
            <a:r>
              <a:rPr lang="en-US" dirty="0"/>
              <a:t>Provide flexibility to Local WDBs by extending the deadline by which they are required to adhere to this one-stop operator competition provision.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1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76413"/>
            <a:ext cx="4992505" cy="4706888"/>
          </a:xfrm>
        </p:spPr>
        <p:txBody>
          <a:bodyPr>
            <a:noAutofit/>
          </a:bodyPr>
          <a:lstStyle/>
          <a:p>
            <a:r>
              <a:rPr lang="en-US" sz="1900" dirty="0"/>
              <a:t>WIOA provides no explicit authority to “grandfather” in existing one-stop operators.</a:t>
            </a:r>
          </a:p>
          <a:p>
            <a:endParaRPr lang="en-US" sz="1000" dirty="0"/>
          </a:p>
          <a:p>
            <a:r>
              <a:rPr lang="en-US" sz="1900" dirty="0"/>
              <a:t>WIOA requires that all one-stop operators be selected or designated through a competitive process.</a:t>
            </a:r>
          </a:p>
          <a:p>
            <a:endParaRPr lang="en-US" sz="1900" dirty="0"/>
          </a:p>
          <a:p>
            <a:r>
              <a:rPr lang="en-US" sz="1900" dirty="0"/>
              <a:t>For contracts or agreements that are currently in place but were not executed through a competitive process, these contracts must be terminated no later than </a:t>
            </a:r>
            <a:r>
              <a:rPr lang="en-US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30, 2017</a:t>
            </a:r>
            <a:r>
              <a:rPr lang="en-US" sz="1900" dirty="0"/>
              <a:t>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02" y="1698171"/>
            <a:ext cx="4104098" cy="375935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621154" y="5457525"/>
            <a:ext cx="2809174" cy="617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  <a:defRPr sz="2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®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Wingdings 2" panose="05020102010507070707" pitchFamily="18" charset="2"/>
              <a:buChar char="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­"/>
              <a:defRPr sz="18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36B22"/>
              </a:buClr>
              <a:buFont typeface="Wingdings" panose="05000000000000000000" pitchFamily="2" charset="2"/>
              <a:buNone/>
            </a:pPr>
            <a:endParaRPr lang="en-US" sz="2800" b="1" dirty="0">
              <a:solidFill>
                <a:srgbClr val="1C44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1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5213885" cy="460845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 dirty="0"/>
              <a:t>WIOA requires that a competitive process be conducted at least once every four years.</a:t>
            </a:r>
          </a:p>
          <a:p>
            <a:pPr lvl="1">
              <a:spcBef>
                <a:spcPts val="1800"/>
              </a:spcBef>
            </a:pPr>
            <a:r>
              <a:rPr lang="en-US" sz="2400" dirty="0"/>
              <a:t>A State may require, or a Local WDB may choose to implement, a competitive selection process more often than once every four years.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r="25660"/>
          <a:stretch/>
        </p:blipFill>
        <p:spPr>
          <a:xfrm>
            <a:off x="6146800" y="2008690"/>
            <a:ext cx="2661920" cy="413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168" y="1408922"/>
            <a:ext cx="7946182" cy="46743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Entities selected and serving as one-stop operators are </a:t>
            </a:r>
            <a:r>
              <a:rPr lang="en-US" dirty="0" err="1"/>
              <a:t>subrecipients</a:t>
            </a:r>
            <a:r>
              <a:rPr lang="en-US" dirty="0"/>
              <a:t> of a Federal award and </a:t>
            </a:r>
            <a: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dirty="0"/>
              <a:t> contractors.</a:t>
            </a:r>
          </a:p>
          <a:p>
            <a:endParaRPr lang="en-US" sz="1100" dirty="0"/>
          </a:p>
          <a:p>
            <a:r>
              <a:rPr lang="en-US" dirty="0"/>
              <a:t>Monitoring includes an attestation by the Local Board or local grant recipient that it has examined compliance with:</a:t>
            </a:r>
          </a:p>
          <a:p>
            <a:pPr lvl="1"/>
            <a:endParaRPr lang="en-US" sz="300" dirty="0"/>
          </a:p>
          <a:p>
            <a:pPr lvl="1">
              <a:spcBef>
                <a:spcPts val="0"/>
              </a:spcBef>
            </a:pPr>
            <a:r>
              <a:rPr lang="en-US" sz="1800" dirty="0"/>
              <a:t>The requirements of WIOA, </a:t>
            </a:r>
          </a:p>
          <a:p>
            <a:pPr lvl="1">
              <a:spcBef>
                <a:spcPts val="0"/>
              </a:spcBef>
            </a:pPr>
            <a:endParaRPr lang="en-US" sz="1800" dirty="0"/>
          </a:p>
          <a:p>
            <a:pPr lvl="1">
              <a:spcBef>
                <a:spcPts val="0"/>
              </a:spcBef>
            </a:pPr>
            <a:r>
              <a:rPr lang="en-US" sz="1800" dirty="0"/>
              <a:t>The Uniform Guidance at 2 CFR part 200 and 2 CFR part 2900,</a:t>
            </a:r>
          </a:p>
          <a:p>
            <a:pPr lvl="1">
              <a:spcBef>
                <a:spcPts val="0"/>
              </a:spcBef>
            </a:pPr>
            <a:endParaRPr lang="en-US" sz="1800" dirty="0"/>
          </a:p>
          <a:p>
            <a:pPr lvl="1">
              <a:spcBef>
                <a:spcPts val="0"/>
              </a:spcBef>
            </a:pPr>
            <a:r>
              <a:rPr lang="en-US" sz="1800" dirty="0"/>
              <a:t>Activities per the SOW, </a:t>
            </a:r>
          </a:p>
          <a:p>
            <a:pPr lvl="1">
              <a:spcBef>
                <a:spcPts val="0"/>
              </a:spcBef>
            </a:pPr>
            <a:endParaRPr lang="en-US" sz="1800" dirty="0"/>
          </a:p>
          <a:p>
            <a:pPr lvl="1">
              <a:spcBef>
                <a:spcPts val="0"/>
              </a:spcBef>
            </a:pPr>
            <a:r>
              <a:rPr lang="en-US" sz="1800" dirty="0"/>
              <a:t>Performance reporting requirements, </a:t>
            </a:r>
          </a:p>
          <a:p>
            <a:pPr lvl="1">
              <a:spcBef>
                <a:spcPts val="0"/>
              </a:spcBef>
            </a:pPr>
            <a:endParaRPr lang="en-US" sz="1800" dirty="0"/>
          </a:p>
          <a:p>
            <a:pPr lvl="1">
              <a:spcBef>
                <a:spcPts val="0"/>
              </a:spcBef>
            </a:pPr>
            <a:r>
              <a:rPr lang="en-US" sz="1800" dirty="0"/>
              <a:t>Timely invoices and payments, and </a:t>
            </a:r>
          </a:p>
          <a:p>
            <a:pPr lvl="1">
              <a:spcBef>
                <a:spcPts val="0"/>
              </a:spcBef>
            </a:pPr>
            <a:endParaRPr lang="en-US" sz="1800" dirty="0"/>
          </a:p>
          <a:p>
            <a:pPr lvl="1">
              <a:spcBef>
                <a:spcPts val="0"/>
              </a:spcBef>
            </a:pPr>
            <a:r>
              <a:rPr lang="en-US" sz="1800" dirty="0"/>
              <a:t>The terms and conditions of the MOU/contract/agreement with the one-stop operator.</a:t>
            </a:r>
          </a:p>
        </p:txBody>
      </p:sp>
    </p:spTree>
    <p:extLst>
      <p:ext uri="{BB962C8B-B14F-4D97-AF65-F5344CB8AC3E}">
        <p14:creationId xmlns:p14="http://schemas.microsoft.com/office/powerpoint/2010/main" val="121187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6088343" cy="4608456"/>
          </a:xfrm>
        </p:spPr>
        <p:txBody>
          <a:bodyPr>
            <a:normAutofit/>
          </a:bodyPr>
          <a:lstStyle/>
          <a:p>
            <a:r>
              <a:rPr lang="en-US" sz="2400" dirty="0"/>
              <a:t>For-profit organizations acting as the one-stop operator are </a:t>
            </a:r>
            <a:r>
              <a:rPr lang="en-US" sz="24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subrecipients</a:t>
            </a:r>
            <a:r>
              <a:rPr lang="en-US" sz="2400" dirty="0"/>
              <a:t> and must adhere to the Uniform Guidance at 2 CFR Part 200 and DOL’s exceptions at 2 CFR Part 2900.2 (non-Federal entity).</a:t>
            </a:r>
            <a:endParaRPr lang="en-US" sz="2200" dirty="0"/>
          </a:p>
          <a:p>
            <a:r>
              <a:rPr lang="en-US" sz="2200" dirty="0"/>
              <a:t>Must negotiate a fair and reasonable profit separate from costs.  Contract price equals costs plus profit.  </a:t>
            </a:r>
          </a:p>
          <a:p>
            <a:r>
              <a:rPr lang="en-US" sz="2200" dirty="0"/>
              <a:t>Profit should be based on the contractor’s efforts and risks in achieving performance results.</a:t>
            </a:r>
            <a:endParaRPr lang="en-US" sz="2000" dirty="0"/>
          </a:p>
        </p:txBody>
      </p:sp>
      <p:pic>
        <p:nvPicPr>
          <p:cNvPr id="5" name="Picture 2" descr="http://www.oncoursesystems.com/images/user/8541/17284/remember%20fing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6702" r="12315"/>
          <a:stretch/>
        </p:blipFill>
        <p:spPr bwMode="auto">
          <a:xfrm>
            <a:off x="6391527" y="2031081"/>
            <a:ext cx="212382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2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7886700" cy="2165662"/>
          </a:xfrm>
        </p:spPr>
        <p:txBody>
          <a:bodyPr>
            <a:normAutofit/>
          </a:bodyPr>
          <a:lstStyle/>
          <a:p>
            <a:r>
              <a:rPr lang="en-US" sz="2000" dirty="0"/>
              <a:t>WIOA requires monitoring of its one-stop operators.</a:t>
            </a:r>
          </a:p>
          <a:p>
            <a:endParaRPr lang="en-US" dirty="0"/>
          </a:p>
          <a:p>
            <a:r>
              <a:rPr lang="en-US" sz="2000" dirty="0"/>
              <a:t>When the Local WDB is the one-stop operator (or the State WDB in a Single State Local Area), there is an inherent conflict of interest in that the board cannot effectively monitor itself.</a:t>
            </a:r>
          </a:p>
        </p:txBody>
      </p:sp>
      <p:pic>
        <p:nvPicPr>
          <p:cNvPr id="2050" name="Picture 2" descr="Auditor or internal revenue service staff checking annual financial statements of company. Audit Concep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908" y="3640507"/>
            <a:ext cx="3704618" cy="25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3640507"/>
            <a:ext cx="4182082" cy="2442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®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Wingdings 2" panose="05020102010507070707" pitchFamily="18" charset="2"/>
              <a:buChar char="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­"/>
              <a:defRPr sz="16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Wingdings 3" panose="05040102010807070707" pitchFamily="18" charset="2"/>
              <a:buChar char="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36B22"/>
              </a:buClr>
            </a:pPr>
            <a:r>
              <a:rPr lang="en-US" sz="2000" dirty="0">
                <a:solidFill>
                  <a:srgbClr val="1C4489"/>
                </a:solidFill>
              </a:rPr>
              <a:t>In such circumstances, an outside entity or a state agency, such as a state auditor or inspector general, must conduct the monitoring and report the results to the CEO.</a:t>
            </a:r>
          </a:p>
        </p:txBody>
      </p:sp>
    </p:spTree>
    <p:extLst>
      <p:ext uri="{BB962C8B-B14F-4D97-AF65-F5344CB8AC3E}">
        <p14:creationId xmlns:p14="http://schemas.microsoft.com/office/powerpoint/2010/main" val="27789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144" y="3063455"/>
            <a:ext cx="7886700" cy="3054352"/>
          </a:xfrm>
        </p:spPr>
        <p:txBody>
          <a:bodyPr/>
          <a:lstStyle/>
          <a:p>
            <a:r>
              <a:rPr lang="en-US" dirty="0"/>
              <a:t>The Uniform Guidance at 2 CFR part 200 and 2 CFR part 2900.</a:t>
            </a:r>
          </a:p>
          <a:p>
            <a:r>
              <a:rPr lang="en-US" dirty="0"/>
              <a:t>Activities per the SOW</a:t>
            </a:r>
          </a:p>
          <a:p>
            <a:r>
              <a:rPr lang="en-US" dirty="0"/>
              <a:t>The State’s Combined Plan</a:t>
            </a:r>
          </a:p>
          <a:p>
            <a:r>
              <a:rPr lang="en-US" dirty="0"/>
              <a:t>Terms and conditions of the MOU/contract/ agreement with the one-stop operator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Monitoring of the one-stop operator includes an attestation that it is compliance with the following, except:</a:t>
            </a:r>
          </a:p>
        </p:txBody>
      </p:sp>
    </p:spTree>
    <p:extLst>
      <p:ext uri="{BB962C8B-B14F-4D97-AF65-F5344CB8AC3E}">
        <p14:creationId xmlns:p14="http://schemas.microsoft.com/office/powerpoint/2010/main" val="23829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Part VII: Implementation &amp; Monitoring 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of One-Stop Operator Contracts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4000" b="1" dirty="0">
                <a:ln>
                  <a:solidFill>
                    <a:srgbClr val="00602B"/>
                  </a:solidFill>
                </a:ln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pPr>
              <a:spcAft>
                <a:spcPts val="1200"/>
              </a:spcAft>
            </a:pPr>
            <a:r>
              <a:rPr lang="en-US" sz="2300" dirty="0"/>
              <a:t> The statutory effective date is </a:t>
            </a:r>
            <a:r>
              <a:rPr lang="en-US" sz="2300" dirty="0">
                <a:solidFill>
                  <a:schemeClr val="tx2"/>
                </a:solidFill>
              </a:rPr>
              <a:t>July 1, 2017</a:t>
            </a:r>
          </a:p>
          <a:p>
            <a:pPr>
              <a:spcAft>
                <a:spcPts val="1200"/>
              </a:spcAft>
            </a:pPr>
            <a:r>
              <a:rPr lang="en-US" sz="2300" dirty="0"/>
              <a:t>Entities selected and serving as one-stop operators are </a:t>
            </a:r>
            <a:r>
              <a:rPr lang="en-US" sz="2300" dirty="0" err="1">
                <a:solidFill>
                  <a:schemeClr val="tx2"/>
                </a:solidFill>
              </a:rPr>
              <a:t>subrecipients</a:t>
            </a:r>
            <a:r>
              <a:rPr lang="en-US" sz="2300" dirty="0"/>
              <a:t> and not contractors.</a:t>
            </a:r>
          </a:p>
          <a:p>
            <a:pPr>
              <a:spcAft>
                <a:spcPts val="1200"/>
              </a:spcAft>
            </a:pPr>
            <a:r>
              <a:rPr lang="en-US" sz="2300" dirty="0"/>
              <a:t>For-profit organizations acting as the one-stop operators must negotiate a fair and reasonable profit separate from costs.</a:t>
            </a:r>
          </a:p>
          <a:p>
            <a:pPr>
              <a:spcAft>
                <a:spcPts val="1200"/>
              </a:spcAft>
            </a:pPr>
            <a:r>
              <a:rPr lang="en-US" sz="2300" dirty="0"/>
              <a:t>WIOA requires monitoring of its one-stop operators.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26186" y="2150862"/>
            <a:ext cx="7451002" cy="0"/>
          </a:xfrm>
          <a:prstGeom prst="line">
            <a:avLst/>
          </a:prstGeom>
          <a:ln w="19050">
            <a:headEnd type="diamond"/>
            <a:tailEnd type="diamon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26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6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Policies and Procedures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en-US" sz="2400" b="1" dirty="0">
                <a:solidFill>
                  <a:schemeClr val="tx2"/>
                </a:solidFill>
              </a:rPr>
              <a:t>Procurement/Purchasing Policies and Procedures must:</a:t>
            </a:r>
          </a:p>
          <a:p>
            <a:pPr marL="82296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Be sound, efficient, fair, and cost-effective;</a:t>
            </a:r>
          </a:p>
          <a:p>
            <a:pPr marL="82296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Identify the different procurement methods; </a:t>
            </a:r>
          </a:p>
          <a:p>
            <a:pPr marL="82296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Identify the phases or stages of a procurement process;</a:t>
            </a:r>
          </a:p>
          <a:p>
            <a:pPr marL="82296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Outline history and recordkeeping requirements;</a:t>
            </a:r>
          </a:p>
          <a:p>
            <a:pPr marL="82296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Define individuals with authority to initiate and approve actions; and</a:t>
            </a:r>
          </a:p>
          <a:p>
            <a:pPr marL="82296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Outline ethical practices.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28650" y="2236206"/>
            <a:ext cx="7451002" cy="0"/>
          </a:xfrm>
          <a:prstGeom prst="line">
            <a:avLst/>
          </a:prstGeom>
          <a:ln w="19050">
            <a:headEnd type="diamond"/>
            <a:tailEnd type="diamon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82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Planning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5624" y="1381419"/>
            <a:ext cx="5269584" cy="4741682"/>
          </a:xfrm>
        </p:spPr>
        <p:txBody>
          <a:bodyPr>
            <a:noAutofit/>
          </a:bodyPr>
          <a:lstStyle/>
          <a:p>
            <a:r>
              <a:rPr lang="en-US" b="1" dirty="0"/>
              <a:t>Identify Need</a:t>
            </a:r>
          </a:p>
          <a:p>
            <a:pPr lvl="1"/>
            <a:r>
              <a:rPr lang="en-US" dirty="0"/>
              <a:t>What are the activities or services to be provided?</a:t>
            </a:r>
          </a:p>
          <a:p>
            <a:pPr lvl="1"/>
            <a:r>
              <a:rPr lang="en-US" dirty="0"/>
              <a:t>Who is the target audience?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What program outcomes are to be achieved?</a:t>
            </a:r>
          </a:p>
          <a:p>
            <a:r>
              <a:rPr lang="en-US" b="1" dirty="0"/>
              <a:t>Conduct Market Research</a:t>
            </a:r>
          </a:p>
          <a:p>
            <a:pPr lvl="1"/>
            <a:r>
              <a:rPr lang="en-US" dirty="0"/>
              <a:t>Issue Request for Information (RFI)</a:t>
            </a:r>
          </a:p>
          <a:p>
            <a:pPr lvl="1"/>
            <a:r>
              <a:rPr lang="en-US" dirty="0"/>
              <a:t>Use information to tailor procurement solicitation</a:t>
            </a:r>
          </a:p>
          <a:p>
            <a:pPr lvl="2">
              <a:spcAft>
                <a:spcPts val="1200"/>
              </a:spcAft>
            </a:pPr>
            <a:r>
              <a:rPr lang="en-US" dirty="0"/>
              <a:t>Cast a wide net</a:t>
            </a:r>
          </a:p>
          <a:p>
            <a:r>
              <a:rPr lang="en-US" b="1" dirty="0"/>
              <a:t>Establish Parameters for Timeframes and Monies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" r="6600"/>
          <a:stretch/>
        </p:blipFill>
        <p:spPr>
          <a:xfrm>
            <a:off x="81481" y="2204261"/>
            <a:ext cx="3352468" cy="247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Planning Phase </a:t>
            </a:r>
            <a:r>
              <a:rPr lang="en-US" sz="2800" b="0" dirty="0">
                <a:solidFill>
                  <a:schemeClr val="tx2"/>
                </a:solidFill>
              </a:rPr>
              <a:t>…continued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1530"/>
            <a:ext cx="7886700" cy="4480560"/>
          </a:xfrm>
        </p:spPr>
        <p:txBody>
          <a:bodyPr>
            <a:noAutofit/>
          </a:bodyPr>
          <a:lstStyle/>
          <a:p>
            <a:r>
              <a:rPr lang="en-US" b="1" dirty="0"/>
              <a:t>Identify Procurement Method</a:t>
            </a:r>
          </a:p>
          <a:p>
            <a:pPr lvl="1"/>
            <a:r>
              <a:rPr lang="en-US" sz="1800" dirty="0"/>
              <a:t>Utilize market research and information from RFI</a:t>
            </a:r>
          </a:p>
          <a:p>
            <a:r>
              <a:rPr lang="en-US" b="1" dirty="0"/>
              <a:t>Develop Requirements for One-Stop Operator</a:t>
            </a:r>
          </a:p>
          <a:p>
            <a:pPr lvl="1"/>
            <a:r>
              <a:rPr lang="en-US" sz="1800" dirty="0"/>
              <a:t>Based on identified need </a:t>
            </a:r>
          </a:p>
          <a:p>
            <a:pPr lvl="1"/>
            <a:r>
              <a:rPr lang="en-US" sz="1800" dirty="0"/>
              <a:t>Will be used to develop Statement of Work (SOW)</a:t>
            </a:r>
          </a:p>
          <a:p>
            <a:r>
              <a:rPr lang="en-US" b="1" dirty="0"/>
              <a:t>Develop Procurement Solicitation (e.g., RFP or IFB)</a:t>
            </a:r>
          </a:p>
          <a:p>
            <a:pPr lvl="1"/>
            <a:r>
              <a:rPr lang="en-US" sz="1800" dirty="0"/>
              <a:t>Based on the information gathered, what is the best procurement solicitation to address the identified need(s)?</a:t>
            </a:r>
          </a:p>
          <a:p>
            <a:r>
              <a:rPr lang="en-US" b="1" dirty="0"/>
              <a:t>Develop Factors for Evaluation/Scoring</a:t>
            </a:r>
          </a:p>
          <a:p>
            <a:pPr lvl="1"/>
            <a:r>
              <a:rPr lang="en-US" sz="1800" dirty="0"/>
              <a:t>Based on the identified needs and requirements for the one-stop operator(s)</a:t>
            </a:r>
          </a:p>
          <a:p>
            <a:r>
              <a:rPr lang="en-US" b="1" dirty="0"/>
              <a:t>Identify Panel and Signatory Authority</a:t>
            </a:r>
          </a:p>
          <a:p>
            <a:pPr lvl="1"/>
            <a:r>
              <a:rPr lang="en-US" sz="1800" dirty="0"/>
              <a:t>Prepare and sign conflict of interest statements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42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377" y="1503743"/>
            <a:ext cx="4522623" cy="3021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Release and Evaluation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743"/>
            <a:ext cx="3797435" cy="420017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b="1" dirty="0"/>
              <a:t>Promote Competition</a:t>
            </a:r>
          </a:p>
          <a:p>
            <a:pPr>
              <a:spcAft>
                <a:spcPts val="1200"/>
              </a:spcAft>
            </a:pPr>
            <a:r>
              <a:rPr lang="en-US" b="1" dirty="0"/>
              <a:t>Publicize Procurement Solicitation</a:t>
            </a:r>
          </a:p>
          <a:p>
            <a:r>
              <a:rPr lang="en-US" b="1" dirty="0"/>
              <a:t>Prepare Proposals/Bids</a:t>
            </a:r>
          </a:p>
          <a:p>
            <a:endParaRPr lang="en-US" b="1" dirty="0"/>
          </a:p>
          <a:p>
            <a:r>
              <a:rPr lang="en-US" b="1" dirty="0"/>
              <a:t>Host Bidders Conference</a:t>
            </a:r>
          </a:p>
          <a:p>
            <a:pPr lvl="1"/>
            <a:r>
              <a:rPr lang="en-US" dirty="0"/>
              <a:t>Increase awareness of </a:t>
            </a:r>
            <a:br>
              <a:rPr lang="en-US" dirty="0"/>
            </a:br>
            <a:r>
              <a:rPr lang="en-US" dirty="0"/>
              <a:t>the opportunity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84" y="2293513"/>
            <a:ext cx="4412416" cy="3376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194" y="237205"/>
            <a:ext cx="8025156" cy="8848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Release and Evaluation Phase </a:t>
            </a:r>
            <a:r>
              <a:rPr lang="en-US" sz="2700" b="0" dirty="0">
                <a:solidFill>
                  <a:schemeClr val="tx2"/>
                </a:solidFill>
              </a:rPr>
              <a:t>…continued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194" y="1449420"/>
            <a:ext cx="7886700" cy="4478237"/>
          </a:xfrm>
        </p:spPr>
        <p:txBody>
          <a:bodyPr/>
          <a:lstStyle/>
          <a:p>
            <a:r>
              <a:rPr lang="en-US" b="1" dirty="0"/>
              <a:t>Collect Proposals/Bids</a:t>
            </a:r>
          </a:p>
          <a:p>
            <a:pPr lvl="1"/>
            <a:r>
              <a:rPr lang="en-US" dirty="0"/>
              <a:t>Have a system in place to receive proposals/bids</a:t>
            </a:r>
          </a:p>
          <a:p>
            <a:pPr lvl="2"/>
            <a:r>
              <a:rPr lang="en-US" dirty="0"/>
              <a:t> Internal controls  </a:t>
            </a:r>
          </a:p>
          <a:p>
            <a:pPr lvl="2">
              <a:spcAft>
                <a:spcPts val="1200"/>
              </a:spcAft>
            </a:pPr>
            <a:r>
              <a:rPr lang="en-US" dirty="0"/>
              <a:t> Documentation</a:t>
            </a:r>
          </a:p>
          <a:p>
            <a:r>
              <a:rPr lang="en-US" b="1" dirty="0"/>
              <a:t>Score or Evaluate Proposals</a:t>
            </a:r>
          </a:p>
          <a:p>
            <a:pPr lvl="1"/>
            <a:r>
              <a:rPr lang="en-US" dirty="0"/>
              <a:t>Key elements of reviewing </a:t>
            </a:r>
            <a:br>
              <a:rPr lang="en-US" dirty="0"/>
            </a:br>
            <a:r>
              <a:rPr lang="en-US" dirty="0"/>
              <a:t>proposals:</a:t>
            </a:r>
          </a:p>
          <a:p>
            <a:pPr lvl="2"/>
            <a:r>
              <a:rPr lang="en-US" dirty="0"/>
              <a:t>Develop factors and </a:t>
            </a:r>
            <a:br>
              <a:rPr lang="en-US" dirty="0"/>
            </a:br>
            <a:r>
              <a:rPr lang="en-US" dirty="0"/>
              <a:t>scoring procedures</a:t>
            </a:r>
          </a:p>
          <a:p>
            <a:pPr lvl="2"/>
            <a:r>
              <a:rPr lang="en-US" dirty="0"/>
              <a:t>Assign reviewers/panelists </a:t>
            </a:r>
          </a:p>
          <a:p>
            <a:pPr lvl="2"/>
            <a:r>
              <a:rPr lang="en-US" dirty="0"/>
              <a:t>Conduct the evaluation</a:t>
            </a:r>
          </a:p>
          <a:p>
            <a:pPr lvl="2"/>
            <a:r>
              <a:rPr lang="en-US" dirty="0"/>
              <a:t>Develop competitive range</a:t>
            </a:r>
          </a:p>
          <a:p>
            <a:pPr lvl="2"/>
            <a:r>
              <a:rPr lang="en-US" dirty="0"/>
              <a:t>Document results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35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115&quot;&gt;&lt;property id=&quot;20148&quot; value=&quot;5&quot;/&gt;&lt;property id=&quot;20300&quot; value=&quot;Slide 1 - &amp;quot;Competitive Selection of One-Stop Operators&amp;quot;&quot;/&gt;&lt;property id=&quot;20307&quot; value=&quot;394&quot;/&gt;&lt;/object&gt;&lt;object type=&quot;3&quot; unique_id=&quot;10116&quot;&gt;&lt;property id=&quot;20148&quot; value=&quot;5&quot;/&gt;&lt;property id=&quot;20300&quot; value=&quot;Slide 2&quot;/&gt;&lt;property id=&quot;20307&quot; value=&quot;395&quot;/&gt;&lt;/object&gt;&lt;object type=&quot;3&quot; unique_id=&quot;10117&quot;&gt;&lt;property id=&quot;20148&quot; value=&quot;5&quot;/&gt;&lt;property id=&quot;20300&quot; value=&quot;Slide 3&quot;/&gt;&lt;property id=&quot;20307&quot; value=&quot;396&quot;/&gt;&lt;/object&gt;&lt;object type=&quot;3&quot; unique_id=&quot;10118&quot;&gt;&lt;property id=&quot;20148&quot; value=&quot;5&quot;/&gt;&lt;property id=&quot;20300&quot; value=&quot;Slide 4 - &amp;quot;Part IV: Competitive Procurement Process&amp;quot;&quot;/&gt;&lt;property id=&quot;20307&quot; value=&quot;397&quot;/&gt;&lt;/object&gt;&lt;object type=&quot;3&quot; unique_id=&quot;10119&quot;&gt;&lt;property id=&quot;20148&quot; value=&quot;5&quot;/&gt;&lt;property id=&quot;20300&quot; value=&quot;Slide 5 - &amp;quot;Policies and Procedures&amp;quot;&quot;/&gt;&lt;property id=&quot;20307&quot; value=&quot;392&quot;/&gt;&lt;/object&gt;&lt;object type=&quot;3&quot; unique_id=&quot;10120&quot;&gt;&lt;property id=&quot;20148&quot; value=&quot;5&quot;/&gt;&lt;property id=&quot;20300&quot; value=&quot;Slide 6 - &amp;quot;Planning Phase&amp;quot;&quot;/&gt;&lt;property id=&quot;20307&quot; value=&quot;383&quot;/&gt;&lt;/object&gt;&lt;object type=&quot;3&quot; unique_id=&quot;10121&quot;&gt;&lt;property id=&quot;20148&quot; value=&quot;5&quot;/&gt;&lt;property id=&quot;20300&quot; value=&quot;Slide 7 - &amp;quot;Planning Phase …continued&amp;quot;&quot;/&gt;&lt;property id=&quot;20307&quot; value=&quot;388&quot;/&gt;&lt;/object&gt;&lt;object type=&quot;3&quot; unique_id=&quot;10122&quot;&gt;&lt;property id=&quot;20148&quot; value=&quot;5&quot;/&gt;&lt;property id=&quot;20300&quot; value=&quot;Slide 8 - &amp;quot;Release and Evaluation Phase&amp;quot;&quot;/&gt;&lt;property id=&quot;20307&quot; value=&quot;384&quot;/&gt;&lt;/object&gt;&lt;object type=&quot;3&quot; unique_id=&quot;10123&quot;&gt;&lt;property id=&quot;20148&quot; value=&quot;5&quot;/&gt;&lt;property id=&quot;20300&quot; value=&quot;Slide 9 - &amp;quot;Release and Evaluation Phase …continued&amp;quot;&quot;/&gt;&lt;property id=&quot;20307&quot; value=&quot;389&quot;/&gt;&lt;/object&gt;&lt;object type=&quot;3&quot; unique_id=&quot;10124&quot;&gt;&lt;property id=&quot;20148&quot; value=&quot;5&quot;/&gt;&lt;property id=&quot;20300&quot; value=&quot;Slide 10 - &amp;quot;Negotiation and Selection Phase&amp;quot;&quot;/&gt;&lt;property id=&quot;20307&quot; value=&quot;385&quot;/&gt;&lt;/object&gt;&lt;object type=&quot;3&quot; unique_id=&quot;10125&quot;&gt;&lt;property id=&quot;20148&quot; value=&quot;5&quot;/&gt;&lt;property id=&quot;20300&quot; value=&quot;Slide 11 - &amp;quot;Negotiation and Selection Phase …continued&amp;quot;&quot;/&gt;&lt;property id=&quot;20307&quot; value=&quot;390&quot;/&gt;&lt;/object&gt;&lt;object type=&quot;3&quot; unique_id=&quot;10126&quot;&gt;&lt;property id=&quot;20148&quot; value=&quot;5&quot;/&gt;&lt;property id=&quot;20300&quot; value=&quot;Slide 12 - &amp;quot;Implementation Phase&amp;quot;&quot;/&gt;&lt;property id=&quot;20307&quot; value=&quot;386&quot;/&gt;&lt;/object&gt;&lt;object type=&quot;3&quot; unique_id=&quot;10127&quot;&gt;&lt;property id=&quot;20148&quot; value=&quot;5&quot;/&gt;&lt;property id=&quot;20300&quot; value=&quot;Slide 13 - &amp;quot;Closeout Phase&amp;quot;&quot;/&gt;&lt;property id=&quot;20307&quot; value=&quot;387&quot;/&gt;&lt;/object&gt;&lt;object type=&quot;3&quot; unique_id=&quot;10128&quot;&gt;&lt;property id=&quot;20148&quot; value=&quot;5&quot;/&gt;&lt;property id=&quot;20300&quot; value=&quot;Slide 14&quot;/&gt;&lt;property id=&quot;20307&quot; value=&quot;398&quot;/&gt;&lt;/object&gt;&lt;object type=&quot;3&quot; unique_id=&quot;10129&quot;&gt;&lt;property id=&quot;20148&quot; value=&quot;5&quot;/&gt;&lt;property id=&quot;20300&quot; value=&quot;Slide 15 - &amp;quot;Part IV: Competitive Procurement Process&amp;quot;&quot;/&gt;&lt;property id=&quot;20307&quot; value=&quot;399&quot;/&gt;&lt;/object&gt;&lt;object type=&quot;3&quot; unique_id=&quot;10130&quot;&gt;&lt;property id=&quot;20148&quot; value=&quot;5&quot;/&gt;&lt;property id=&quot;20300&quot; value=&quot;Slide 16 - &amp;quot;Part V: Essential Contract Elements&amp;quot;&quot;/&gt;&lt;property id=&quot;20307&quot; value=&quot;400&quot;/&gt;&lt;/object&gt;&lt;object type=&quot;3&quot; unique_id=&quot;10131&quot;&gt;&lt;property id=&quot;20148&quot; value=&quot;5&quot;/&gt;&lt;property id=&quot;20300&quot; value=&quot;Slide 17 - &amp;quot;Essential Contract Elements&amp;quot;&quot;/&gt;&lt;property id=&quot;20307&quot; value=&quot;402&quot;/&gt;&lt;/object&gt;&lt;object type=&quot;3&quot; unique_id=&quot;10132&quot;&gt;&lt;property id=&quot;20148&quot; value=&quot;5&quot;/&gt;&lt;property id=&quot;20300&quot; value=&quot;Slide 18 - &amp;quot;Statement of Work (SOW)&amp;quot;&quot;/&gt;&lt;property id=&quot;20307&quot; value=&quot;403&quot;/&gt;&lt;/object&gt;&lt;object type=&quot;3&quot; unique_id=&quot;10133&quot;&gt;&lt;property id=&quot;20148&quot; value=&quot;5&quot;/&gt;&lt;property id=&quot;20300&quot; value=&quot;Slide 19 - &amp;quot;Schedule of Deliverables&amp;quot;&quot;/&gt;&lt;property id=&quot;20307&quot; value=&quot;404&quot;/&gt;&lt;/object&gt;&lt;object type=&quot;3&quot; unique_id=&quot;10134&quot;&gt;&lt;property id=&quot;20148&quot; value=&quot;5&quot;/&gt;&lt;property id=&quot;20300&quot; value=&quot;Slide 20 - &amp;quot;Payment Terms&amp;quot;&quot;/&gt;&lt;property id=&quot;20307&quot; value=&quot;405&quot;/&gt;&lt;/object&gt;&lt;object type=&quot;3&quot; unique_id=&quot;10135&quot;&gt;&lt;property id=&quot;20148&quot; value=&quot;5&quot;/&gt;&lt;property id=&quot;20300&quot; value=&quot;Slide 21 - &amp;quot;Authorized Officials and Purpose&amp;quot;&quot;/&gt;&lt;property id=&quot;20307&quot; value=&quot;406&quot;/&gt;&lt;/object&gt;&lt;object type=&quot;3&quot; unique_id=&quot;10136&quot;&gt;&lt;property id=&quot;20148&quot; value=&quot;5&quot;/&gt;&lt;property id=&quot;20300&quot; value=&quot;Slide 22 - &amp;quot;Additional Contractual  Terms and Conditions&amp;quot;&quot;/&gt;&lt;property id=&quot;20307&quot; value=&quot;407&quot;/&gt;&lt;/object&gt;&lt;object type=&quot;3&quot; unique_id=&quot;10137&quot;&gt;&lt;property id=&quot;20148&quot; value=&quot;5&quot;/&gt;&lt;property id=&quot;20300&quot; value=&quot;Slide 23&quot;/&gt;&lt;property id=&quot;20307&quot; value=&quot;408&quot;/&gt;&lt;/object&gt;&lt;object type=&quot;3&quot; unique_id=&quot;10138&quot;&gt;&lt;property id=&quot;20148&quot; value=&quot;5&quot;/&gt;&lt;property id=&quot;20300&quot; value=&quot;Slide 24 - &amp;quot;Part V: Essential Contract Elements&amp;quot;&quot;/&gt;&lt;property id=&quot;20307&quot; value=&quot;409&quot;/&gt;&lt;/object&gt;&lt;object type=&quot;3&quot; unique_id=&quot;10139&quot;&gt;&lt;property id=&quot;20148&quot; value=&quot;5&quot;/&gt;&lt;property id=&quot;20300&quot; value=&quot;Slide 25 - &amp;quot;Part VI: Avoiding Conflict of Interest&amp;quot;&quot;/&gt;&lt;property id=&quot;20307&quot; value=&quot;410&quot;/&gt;&lt;/object&gt;&lt;object type=&quot;3&quot; unique_id=&quot;10140&quot;&gt;&lt;property id=&quot;20148&quot; value=&quot;5&quot;/&gt;&lt;property id=&quot;20300&quot; value=&quot;Slide 26 - &amp;quot;Avoiding Conflict of Interest&amp;quot;&quot;/&gt;&lt;property id=&quot;20307&quot; value=&quot;417&quot;/&gt;&lt;/object&gt;&lt;object type=&quot;3&quot; unique_id=&quot;10141&quot;&gt;&lt;property id=&quot;20148&quot; value=&quot;5&quot;/&gt;&lt;property id=&quot;20300&quot; value=&quot;Slide 27 - &amp;quot;Types of Conflicts of Interest&amp;quot;&quot;/&gt;&lt;property id=&quot;20307&quot; value=&quot;418&quot;/&gt;&lt;/object&gt;&lt;object type=&quot;3&quot; unique_id=&quot;10142&quot;&gt;&lt;property id=&quot;20148&quot; value=&quot;5&quot;/&gt;&lt;property id=&quot;20300&quot; value=&quot;Slide 28 - &amp;quot;Types of Conflicts of Interest&amp;quot;&quot;/&gt;&lt;property id=&quot;20307&quot; value=&quot;419&quot;/&gt;&lt;/object&gt;&lt;object type=&quot;3&quot; unique_id=&quot;10143&quot;&gt;&lt;property id=&quot;20148&quot; value=&quot;5&quot;/&gt;&lt;property id=&quot;20300&quot; value=&quot;Slide 29 - &amp;quot;Types of Conflicts of Interest&amp;quot;&quot;/&gt;&lt;property id=&quot;20307&quot; value=&quot;420&quot;/&gt;&lt;/object&gt;&lt;object type=&quot;3&quot; unique_id=&quot;10144&quot;&gt;&lt;property id=&quot;20148&quot; value=&quot;5&quot;/&gt;&lt;property id=&quot;20300&quot; value=&quot;Slide 30 - &amp;quot;Standards of Conduct Policy&amp;quot;&quot;/&gt;&lt;property id=&quot;20307&quot; value=&quot;421&quot;/&gt;&lt;/object&gt;&lt;object type=&quot;3&quot; unique_id=&quot;10145&quot;&gt;&lt;property id=&quot;20148&quot; value=&quot;5&quot;/&gt;&lt;property id=&quot;20300&quot; value=&quot;Slide 31 - &amp;quot;Avoiding Conflict of Interest&amp;quot;&quot;/&gt;&lt;property id=&quot;20307&quot; value=&quot;422&quot;/&gt;&lt;/object&gt;&lt;object type=&quot;3&quot; unique_id=&quot;10146&quot;&gt;&lt;property id=&quot;20148&quot; value=&quot;5&quot;/&gt;&lt;property id=&quot;20300&quot; value=&quot;Slide 32 - &amp;quot;ATTENTION&amp;quot;&quot;/&gt;&lt;property id=&quot;20307&quot; value=&quot;423&quot;/&gt;&lt;/object&gt;&lt;object type=&quot;3&quot; unique_id=&quot;10147&quot;&gt;&lt;property id=&quot;20148&quot; value=&quot;5&quot;/&gt;&lt;property id=&quot;20300&quot; value=&quot;Slide 33 - &amp;quot;Avoiding Conflict of Interest&amp;quot;&quot;/&gt;&lt;property id=&quot;20307&quot; value=&quot;424&quot;/&gt;&lt;/object&gt;&lt;object type=&quot;3&quot; unique_id=&quot;10148&quot;&gt;&lt;property id=&quot;20148&quot; value=&quot;5&quot;/&gt;&lt;property id=&quot;20300&quot; value=&quot;Slide 34 - &amp;quot;Types of Firewalls&amp;quot;&quot;/&gt;&lt;property id=&quot;20307&quot; value=&quot;425&quot;/&gt;&lt;/object&gt;&lt;object type=&quot;3&quot; unique_id=&quot;10149&quot;&gt;&lt;property id=&quot;20148&quot; value=&quot;5&quot;/&gt;&lt;property id=&quot;20300&quot; value=&quot;Slide 35 - &amp;quot;Types of Firewalls&amp;quot;&quot;/&gt;&lt;property id=&quot;20307&quot; value=&quot;426&quot;/&gt;&lt;/object&gt;&lt;object type=&quot;3&quot; unique_id=&quot;10150&quot;&gt;&lt;property id=&quot;20148&quot; value=&quot;5&quot;/&gt;&lt;property id=&quot;20300&quot; value=&quot;Slide 36 - &amp;quot;Types of Firewalls&amp;quot;&quot;/&gt;&lt;property id=&quot;20307&quot; value=&quot;427&quot;/&gt;&lt;/object&gt;&lt;object type=&quot;3&quot; unique_id=&quot;10151&quot;&gt;&lt;property id=&quot;20148&quot; value=&quot;5&quot;/&gt;&lt;property id=&quot;20300&quot; value=&quot;Slide 37 - &amp;quot;ATTENTION&amp;quot;&quot;/&gt;&lt;property id=&quot;20307&quot; value=&quot;428&quot;/&gt;&lt;/object&gt;&lt;object type=&quot;3&quot; unique_id=&quot;10152&quot;&gt;&lt;property id=&quot;20148&quot; value=&quot;5&quot;/&gt;&lt;property id=&quot;20300&quot; value=&quot;Slide 38&quot;/&gt;&lt;property id=&quot;20307&quot; value=&quot;411&quot;/&gt;&lt;/object&gt;&lt;object type=&quot;3&quot; unique_id=&quot;10153&quot;&gt;&lt;property id=&quot;20148&quot; value=&quot;5&quot;/&gt;&lt;property id=&quot;20300&quot; value=&quot;Slide 39 - &amp;quot;Part VI: Avoiding Conflict of Interest&amp;quot;&quot;/&gt;&lt;property id=&quot;20307&quot; value=&quot;412&quot;/&gt;&lt;/object&gt;&lt;object type=&quot;3&quot; unique_id=&quot;10154&quot;&gt;&lt;property id=&quot;20148&quot; value=&quot;5&quot;/&gt;&lt;property id=&quot;20300&quot; value=&quot;Slide 40 - &amp;quot;Part VII: Implementing &amp;amp; Monitoring of One-Stop Operator Contracts&amp;quot;&quot;/&gt;&lt;property id=&quot;20307&quot; value=&quot;413&quot;/&gt;&lt;/object&gt;&lt;object type=&quot;3&quot; unique_id=&quot;10155&quot;&gt;&lt;property id=&quot;20148&quot; value=&quot;5&quot;/&gt;&lt;property id=&quot;20300&quot; value=&quot;Slide 41 - &amp;quot;Transition&amp;quot;&quot;/&gt;&lt;property id=&quot;20307&quot; value=&quot;429&quot;/&gt;&lt;/object&gt;&lt;object type=&quot;3&quot; unique_id=&quot;10156&quot;&gt;&lt;property id=&quot;20148&quot; value=&quot;5&quot;/&gt;&lt;property id=&quot;20300&quot; value=&quot;Slide 42 - &amp;quot;Implementation&amp;quot;&quot;/&gt;&lt;property id=&quot;20307&quot; value=&quot;430&quot;/&gt;&lt;/object&gt;&lt;object type=&quot;3&quot; unique_id=&quot;10157&quot;&gt;&lt;property id=&quot;20148&quot; value=&quot;5&quot;/&gt;&lt;property id=&quot;20300&quot; value=&quot;Slide 43 - &amp;quot;Implementation&amp;quot;&quot;/&gt;&lt;property id=&quot;20307&quot; value=&quot;431&quot;/&gt;&lt;/object&gt;&lt;object type=&quot;3&quot; unique_id=&quot;10158&quot;&gt;&lt;property id=&quot;20148&quot; value=&quot;5&quot;/&gt;&lt;property id=&quot;20300&quot; value=&quot;Slide 44 - &amp;quot;Monitoring&amp;quot;&quot;/&gt;&lt;property id=&quot;20307&quot; value=&quot;432&quot;/&gt;&lt;/object&gt;&lt;object type=&quot;3&quot; unique_id=&quot;10159&quot;&gt;&lt;property id=&quot;20148&quot; value=&quot;5&quot;/&gt;&lt;property id=&quot;20300&quot; value=&quot;Slide 45 - &amp;quot;ATTENTION&amp;quot;&quot;/&gt;&lt;property id=&quot;20307&quot; value=&quot;435&quot;/&gt;&lt;/object&gt;&lt;object type=&quot;3&quot; unique_id=&quot;10160&quot;&gt;&lt;property id=&quot;20148&quot; value=&quot;5&quot;/&gt;&lt;property id=&quot;20300&quot; value=&quot;Slide 46 - &amp;quot;Monitoring&amp;quot;&quot;/&gt;&lt;property id=&quot;20307&quot; value=&quot;434&quot;/&gt;&lt;/object&gt;&lt;object type=&quot;3&quot; unique_id=&quot;10161&quot;&gt;&lt;property id=&quot;20148&quot; value=&quot;5&quot;/&gt;&lt;property id=&quot;20300&quot; value=&quot;Slide 47&quot;/&gt;&lt;property id=&quot;20307&quot; value=&quot;414&quot;/&gt;&lt;/object&gt;&lt;object type=&quot;3&quot; unique_id=&quot;10162&quot;&gt;&lt;property id=&quot;20148&quot; value=&quot;5&quot;/&gt;&lt;property id=&quot;20300&quot; value=&quot;Slide 48 - &amp;quot;Part VII: Implementation &amp;amp; Monitoring  of One-Stop Operator Contracts&amp;quot;&quot;/&gt;&lt;property id=&quot;20307&quot; value=&quot;415&quot;/&gt;&lt;/object&gt;&lt;object type=&quot;3&quot; unique_id=&quot;10163&quot;&gt;&lt;property id=&quot;20148&quot; value=&quot;5&quot;/&gt;&lt;property id=&quot;20300&quot; value=&quot;Slide 49&quot;/&gt;&lt;property id=&quot;20307&quot; value=&quot;436&quot;/&gt;&lt;/object&gt;&lt;/object&gt;&lt;object type=&quot;8&quot; unique_id=&quot;1011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13586</TotalTime>
  <Words>2538</Words>
  <Application>Microsoft Office PowerPoint</Application>
  <PresentationFormat>On-screen Show (4:3)</PresentationFormat>
  <Paragraphs>364</Paragraphs>
  <Slides>49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49</vt:i4>
      </vt:variant>
    </vt:vector>
  </HeadingPairs>
  <TitlesOfParts>
    <vt:vector size="69" baseType="lpstr">
      <vt:lpstr>Arial</vt:lpstr>
      <vt:lpstr>Calibri</vt:lpstr>
      <vt:lpstr>Franklin Gothic Medium</vt:lpstr>
      <vt:lpstr>Myriad Pro</vt:lpstr>
      <vt:lpstr>Myriad Pro Cond</vt:lpstr>
      <vt:lpstr>Times New Roman</vt:lpstr>
      <vt:lpstr>Wingdings</vt:lpstr>
      <vt:lpstr>Wingdings 2</vt:lpstr>
      <vt:lpstr>Wingdings 3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8_Office Theme</vt:lpstr>
      <vt:lpstr>9_Office Theme</vt:lpstr>
      <vt:lpstr>10_Office Theme</vt:lpstr>
      <vt:lpstr>7_Office Theme</vt:lpstr>
      <vt:lpstr>Competitive Selection of One-Stop Operators</vt:lpstr>
      <vt:lpstr>PowerPoint Presentation</vt:lpstr>
      <vt:lpstr>PowerPoint Presentation</vt:lpstr>
      <vt:lpstr>Part IV: Competitive Procurement Process</vt:lpstr>
      <vt:lpstr>Policies and Procedures</vt:lpstr>
      <vt:lpstr>Planning Phase</vt:lpstr>
      <vt:lpstr>Planning Phase …continued</vt:lpstr>
      <vt:lpstr>Release and Evaluation Phase</vt:lpstr>
      <vt:lpstr>Release and Evaluation Phase …continued</vt:lpstr>
      <vt:lpstr>Negotiation and Selection Phase</vt:lpstr>
      <vt:lpstr>Negotiation and Selection Phase …continued</vt:lpstr>
      <vt:lpstr>Implementation Phase</vt:lpstr>
      <vt:lpstr>Closeout Phase</vt:lpstr>
      <vt:lpstr>PowerPoint Presentation</vt:lpstr>
      <vt:lpstr>Part IV: Competitive Procurement Process</vt:lpstr>
      <vt:lpstr>Part V: Essential Contract Elements</vt:lpstr>
      <vt:lpstr>Essential Contract Elements</vt:lpstr>
      <vt:lpstr>Statement of Work (SOW)</vt:lpstr>
      <vt:lpstr>Schedule of Deliverables</vt:lpstr>
      <vt:lpstr>Payment Terms</vt:lpstr>
      <vt:lpstr>Authorized Officials and Purpose</vt:lpstr>
      <vt:lpstr>Additional Contractual  Terms and Conditions</vt:lpstr>
      <vt:lpstr>PowerPoint Presentation</vt:lpstr>
      <vt:lpstr>Part V: Essential Contract Elements</vt:lpstr>
      <vt:lpstr>Part VI: Avoiding Conflict of Interest</vt:lpstr>
      <vt:lpstr>Avoiding Conflict of Interest</vt:lpstr>
      <vt:lpstr>Types of Conflicts of Interest</vt:lpstr>
      <vt:lpstr>Types of Conflicts of Interest</vt:lpstr>
      <vt:lpstr>Types of Conflicts of Interest</vt:lpstr>
      <vt:lpstr>Standards of Conduct Policy</vt:lpstr>
      <vt:lpstr>Avoiding Conflict of Interest</vt:lpstr>
      <vt:lpstr>ATTENTION</vt:lpstr>
      <vt:lpstr>Avoiding Conflict of Interest</vt:lpstr>
      <vt:lpstr>Types of Firewalls</vt:lpstr>
      <vt:lpstr>Types of Firewalls</vt:lpstr>
      <vt:lpstr>Types of Firewalls</vt:lpstr>
      <vt:lpstr>ATTENTION</vt:lpstr>
      <vt:lpstr>PowerPoint Presentation</vt:lpstr>
      <vt:lpstr>Part VI: Avoiding Conflict of Interest</vt:lpstr>
      <vt:lpstr>Part VII: Implementing &amp; Monitoring of One-Stop Operator Contracts</vt:lpstr>
      <vt:lpstr>Transition</vt:lpstr>
      <vt:lpstr>Implementation</vt:lpstr>
      <vt:lpstr>Implementation</vt:lpstr>
      <vt:lpstr>Monitoring</vt:lpstr>
      <vt:lpstr>ATTENTION</vt:lpstr>
      <vt:lpstr>Monitoring</vt:lpstr>
      <vt:lpstr>PowerPoint Presentation</vt:lpstr>
      <vt:lpstr>Part VII: Implementation &amp; Monitoring  of One-Stop Operator Contracts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Robbins</dc:creator>
  <cp:lastModifiedBy>Jonathan Vehlow</cp:lastModifiedBy>
  <cp:revision>302</cp:revision>
  <cp:lastPrinted>2017-03-09T17:10:40Z</cp:lastPrinted>
  <dcterms:created xsi:type="dcterms:W3CDTF">2016-06-21T17:10:41Z</dcterms:created>
  <dcterms:modified xsi:type="dcterms:W3CDTF">2017-05-02T15:07:59Z</dcterms:modified>
</cp:coreProperties>
</file>