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3"/>
  </p:notesMasterIdLst>
  <p:sldIdLst>
    <p:sldId id="327" r:id="rId5"/>
    <p:sldId id="256" r:id="rId6"/>
    <p:sldId id="264" r:id="rId7"/>
    <p:sldId id="345" r:id="rId8"/>
    <p:sldId id="311" r:id="rId9"/>
    <p:sldId id="310" r:id="rId10"/>
    <p:sldId id="265" r:id="rId11"/>
    <p:sldId id="270" r:id="rId12"/>
    <p:sldId id="340" r:id="rId13"/>
    <p:sldId id="328" r:id="rId14"/>
    <p:sldId id="278" r:id="rId15"/>
    <p:sldId id="329" r:id="rId16"/>
    <p:sldId id="344" r:id="rId17"/>
    <p:sldId id="315" r:id="rId18"/>
    <p:sldId id="337" r:id="rId19"/>
    <p:sldId id="316" r:id="rId20"/>
    <p:sldId id="317" r:id="rId21"/>
    <p:sldId id="336" r:id="rId22"/>
    <p:sldId id="338" r:id="rId23"/>
    <p:sldId id="325" r:id="rId24"/>
    <p:sldId id="326" r:id="rId25"/>
    <p:sldId id="323" r:id="rId26"/>
    <p:sldId id="333" r:id="rId27"/>
    <p:sldId id="330" r:id="rId28"/>
    <p:sldId id="331" r:id="rId29"/>
    <p:sldId id="319" r:id="rId30"/>
    <p:sldId id="324" r:id="rId31"/>
    <p:sldId id="342" r:id="rId32"/>
    <p:sldId id="332" r:id="rId33"/>
    <p:sldId id="334" r:id="rId34"/>
    <p:sldId id="320" r:id="rId35"/>
    <p:sldId id="335" r:id="rId36"/>
    <p:sldId id="321" r:id="rId37"/>
    <p:sldId id="267" r:id="rId38"/>
    <p:sldId id="284" r:id="rId39"/>
    <p:sldId id="290" r:id="rId40"/>
    <p:sldId id="341" r:id="rId41"/>
    <p:sldId id="269" r:id="rId42"/>
  </p:sldIdLst>
  <p:sldSz cx="9144000" cy="6858000" type="screen4x3"/>
  <p:notesSz cx="6858000" cy="9144000"/>
  <p:custDataLst>
    <p:tags r:id="rId4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rrell, Akeelah B - ETA CTR" initials="HAB-EC" lastIdx="9" clrIdx="0"/>
  <p:cmAuthor id="1" name="Sara Lamback" initials="SL" lastIdx="36" clrIdx="1">
    <p:extLst/>
  </p:cmAuthor>
  <p:cmAuthor id="2" name="Sara Lamback" initials="SL [2]" lastIdx="1" clrIdx="2">
    <p:extLst/>
  </p:cmAuthor>
  <p:cmAuthor id="3" name="Sara Lamback" initials="SL [3]" lastIdx="1" clrIdx="3">
    <p:extLst/>
  </p:cmAuthor>
  <p:cmAuthor id="4" name="Sara Lamback" initials="SL [4]" lastIdx="1" clrIdx="4">
    <p:extLst/>
  </p:cmAuthor>
  <p:cmAuthor id="5" name="Sara Lamback" initials="SL [5]" lastIdx="1" clrIdx="5">
    <p:extLst/>
  </p:cmAuthor>
  <p:cmAuthor id="6" name="Sara Lamback" initials="SL [6]" lastIdx="1" clrIdx="6">
    <p:extLst/>
  </p:cmAuthor>
  <p:cmAuthor id="7" name="Sara Lamback" initials="SL [7]" lastIdx="1" clrIdx="7">
    <p:extLst/>
  </p:cmAuthor>
  <p:cmAuthor id="8" name="Sara Lamback" initials="SL [8]" lastIdx="1" clrIdx="8">
    <p:extLst/>
  </p:cmAuthor>
  <p:cmAuthor id="9" name="Sara Lamback" initials="SL [9]" lastIdx="1" clrIdx="9">
    <p:extLst/>
  </p:cmAuthor>
  <p:cmAuthor id="10" name="Sara Lamback" initials="SL [10]" lastIdx="1" clrIdx="10">
    <p:extLst/>
  </p:cmAuthor>
  <p:cmAuthor id="11" name="Sara Lamback" initials="SL [11]" lastIdx="1" clrIdx="11">
    <p:extLst/>
  </p:cmAuthor>
  <p:cmAuthor id="12" name="Sara Lamback" initials="SL [12]" lastIdx="1" clrIdx="12">
    <p:extLst/>
  </p:cmAuthor>
  <p:cmAuthor id="13" name="Sara Lamback" initials="SL [13]" lastIdx="1" clrIdx="13">
    <p:extLst/>
  </p:cmAuthor>
  <p:cmAuthor id="14" name="Sara Lamback" initials="SL [14]" lastIdx="1" clrIdx="14">
    <p:extLst/>
  </p:cmAuthor>
  <p:cmAuthor id="15" name="Akeelah Harrell" initials="AH" lastIdx="1" clrIdx="15">
    <p:extLst/>
  </p:cmAuthor>
  <p:cmAuthor id="16" name="Akeelah Harrell" initials="AH [2]" lastIdx="1" clrIdx="16">
    <p:extLst/>
  </p:cmAuthor>
  <p:cmAuthor id="17" name="Akeelah Harrell" initials="AH [3]" lastIdx="1" clrIdx="17">
    <p:extLst/>
  </p:cmAuthor>
  <p:cmAuthor id="18" name="Akeelah Harrell" initials="AH [4]" lastIdx="1" clrIdx="18">
    <p:extLst/>
  </p:cmAuthor>
  <p:cmAuthor id="19" name="Akeelah Harrell" initials="AH [5]" lastIdx="1" clrIdx="19">
    <p:extLst/>
  </p:cmAuthor>
  <p:cmAuthor id="20" name="alex85j@gmail.com" initials="a" lastIdx="13" clrIdx="20">
    <p:extLst/>
  </p:cmAuthor>
  <p:cmAuthor id="21" name="Microsoft Office User" initials="Office" lastIdx="1" clrIdx="2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232E"/>
    <a:srgbClr val="275A99"/>
    <a:srgbClr val="004874"/>
    <a:srgbClr val="9D1C30"/>
    <a:srgbClr val="4675B8"/>
    <a:srgbClr val="124D95"/>
    <a:srgbClr val="002C47"/>
    <a:srgbClr val="041F36"/>
    <a:srgbClr val="B85759"/>
    <a:srgbClr val="4A7EB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65" autoAdjust="0"/>
    <p:restoredTop sz="89210" autoAdjust="0"/>
  </p:normalViewPr>
  <p:slideViewPr>
    <p:cSldViewPr snapToGrid="0">
      <p:cViewPr varScale="1">
        <p:scale>
          <a:sx n="98" d="100"/>
          <a:sy n="98" d="100"/>
        </p:scale>
        <p:origin x="3492"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5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318CA6-08AB-4ABE-B349-676605B65D6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FC9D8059-D2E0-4C91-8D8D-A79D1FB79854}">
      <dgm:prSet phldrT="[Text]" custT="1"/>
      <dgm:spPr>
        <a:noFill/>
        <a:ln w="38100" cap="rnd">
          <a:solidFill>
            <a:schemeClr val="accent1"/>
          </a:solidFill>
        </a:ln>
      </dgm:spPr>
      <dgm:t>
        <a:bodyPr/>
        <a:lstStyle/>
        <a:p>
          <a:r>
            <a:rPr lang="en-US" sz="2000" b="1" dirty="0">
              <a:solidFill>
                <a:srgbClr val="C00000"/>
              </a:solidFill>
              <a:latin typeface="Arial" pitchFamily="34" charset="0"/>
              <a:cs typeface="Arial" pitchFamily="34" charset="0"/>
            </a:rPr>
            <a:t>Let’s get to know who is on the call today. Using the poll, select the role that you play in your TechHire grant</a:t>
          </a:r>
        </a:p>
        <a:p>
          <a:r>
            <a:rPr lang="en-US" sz="1600" dirty="0">
              <a:solidFill>
                <a:srgbClr val="C00000"/>
              </a:solidFill>
              <a:latin typeface="Arial" pitchFamily="34" charset="0"/>
              <a:cs typeface="Arial" pitchFamily="34" charset="0"/>
            </a:rPr>
            <a:t>Choose the answer that best reflects you (or your group):</a:t>
          </a:r>
          <a:endParaRPr lang="en-US" sz="1600" dirty="0">
            <a:latin typeface="Arial" pitchFamily="34" charset="0"/>
            <a:cs typeface="Arial" pitchFamily="34" charset="0"/>
          </a:endParaRPr>
        </a:p>
      </dgm:t>
    </dgm:pt>
    <dgm:pt modelId="{B4C1CCFE-FE1F-4EA9-A040-FFA594C8966E}" type="parTrans" cxnId="{B0542320-1ACE-40DC-8A28-1279388B3948}">
      <dgm:prSet/>
      <dgm:spPr/>
      <dgm:t>
        <a:bodyPr/>
        <a:lstStyle/>
        <a:p>
          <a:endParaRPr lang="en-US"/>
        </a:p>
      </dgm:t>
    </dgm:pt>
    <dgm:pt modelId="{7D8C7A49-846B-425A-A372-DA2BF28DA196}" type="sibTrans" cxnId="{B0542320-1ACE-40DC-8A28-1279388B3948}">
      <dgm:prSet/>
      <dgm:spPr/>
      <dgm:t>
        <a:bodyPr/>
        <a:lstStyle/>
        <a:p>
          <a:endParaRPr lang="en-US"/>
        </a:p>
      </dgm:t>
    </dgm:pt>
    <dgm:pt modelId="{855749C9-25BC-45AC-B787-9457C050449F}" type="pres">
      <dgm:prSet presAssocID="{9F318CA6-08AB-4ABE-B349-676605B65D6C}" presName="diagram" presStyleCnt="0">
        <dgm:presLayoutVars>
          <dgm:chPref val="1"/>
          <dgm:dir/>
          <dgm:animOne val="branch"/>
          <dgm:animLvl val="lvl"/>
          <dgm:resizeHandles/>
        </dgm:presLayoutVars>
      </dgm:prSet>
      <dgm:spPr/>
    </dgm:pt>
    <dgm:pt modelId="{1E4DC371-F7C6-47CE-B90E-1AFFF13B3F0E}" type="pres">
      <dgm:prSet presAssocID="{FC9D8059-D2E0-4C91-8D8D-A79D1FB79854}" presName="root" presStyleCnt="0"/>
      <dgm:spPr/>
    </dgm:pt>
    <dgm:pt modelId="{77B1561D-399D-4DFB-9AB8-7B690400EE7B}" type="pres">
      <dgm:prSet presAssocID="{FC9D8059-D2E0-4C91-8D8D-A79D1FB79854}" presName="rootComposite" presStyleCnt="0"/>
      <dgm:spPr/>
    </dgm:pt>
    <dgm:pt modelId="{7A996C81-500F-4B1F-B5A4-1B476941A02A}" type="pres">
      <dgm:prSet presAssocID="{FC9D8059-D2E0-4C91-8D8D-A79D1FB79854}" presName="rootText" presStyleLbl="node1" presStyleIdx="0" presStyleCnt="1" custScaleX="570093" custScaleY="204969" custLinFactNeighborX="-4492" custLinFactNeighborY="3918"/>
      <dgm:spPr/>
    </dgm:pt>
    <dgm:pt modelId="{326860F1-B8CF-451E-A26A-39B929BC3F19}" type="pres">
      <dgm:prSet presAssocID="{FC9D8059-D2E0-4C91-8D8D-A79D1FB79854}" presName="rootConnector" presStyleLbl="node1" presStyleIdx="0" presStyleCnt="1"/>
      <dgm:spPr/>
    </dgm:pt>
    <dgm:pt modelId="{2E4345B9-8324-4DBE-9681-CF7D074FAF45}" type="pres">
      <dgm:prSet presAssocID="{FC9D8059-D2E0-4C91-8D8D-A79D1FB79854}" presName="childShape" presStyleCnt="0"/>
      <dgm:spPr/>
    </dgm:pt>
  </dgm:ptLst>
  <dgm:cxnLst>
    <dgm:cxn modelId="{B0542320-1ACE-40DC-8A28-1279388B3948}" srcId="{9F318CA6-08AB-4ABE-B349-676605B65D6C}" destId="{FC9D8059-D2E0-4C91-8D8D-A79D1FB79854}" srcOrd="0" destOrd="0" parTransId="{B4C1CCFE-FE1F-4EA9-A040-FFA594C8966E}" sibTransId="{7D8C7A49-846B-425A-A372-DA2BF28DA196}"/>
    <dgm:cxn modelId="{5A68CA20-F6AB-6E4F-8199-8C06DD835C57}" type="presOf" srcId="{FC9D8059-D2E0-4C91-8D8D-A79D1FB79854}" destId="{326860F1-B8CF-451E-A26A-39B929BC3F19}" srcOrd="1" destOrd="0" presId="urn:microsoft.com/office/officeart/2005/8/layout/hierarchy3"/>
    <dgm:cxn modelId="{AEF9E738-B2A0-6149-B96B-F5465C1CE968}" type="presOf" srcId="{FC9D8059-D2E0-4C91-8D8D-A79D1FB79854}" destId="{7A996C81-500F-4B1F-B5A4-1B476941A02A}" srcOrd="0" destOrd="0" presId="urn:microsoft.com/office/officeart/2005/8/layout/hierarchy3"/>
    <dgm:cxn modelId="{40DDB19C-AF55-AB43-91BE-822E0ED76367}" type="presOf" srcId="{9F318CA6-08AB-4ABE-B349-676605B65D6C}" destId="{855749C9-25BC-45AC-B787-9457C050449F}" srcOrd="0" destOrd="0" presId="urn:microsoft.com/office/officeart/2005/8/layout/hierarchy3"/>
    <dgm:cxn modelId="{818228D2-B830-414E-A1B3-86647E5AB3E8}" type="presParOf" srcId="{855749C9-25BC-45AC-B787-9457C050449F}" destId="{1E4DC371-F7C6-47CE-B90E-1AFFF13B3F0E}" srcOrd="0" destOrd="0" presId="urn:microsoft.com/office/officeart/2005/8/layout/hierarchy3"/>
    <dgm:cxn modelId="{B884F4E5-D6C4-5941-8862-983ED1BFFB15}" type="presParOf" srcId="{1E4DC371-F7C6-47CE-B90E-1AFFF13B3F0E}" destId="{77B1561D-399D-4DFB-9AB8-7B690400EE7B}" srcOrd="0" destOrd="0" presId="urn:microsoft.com/office/officeart/2005/8/layout/hierarchy3"/>
    <dgm:cxn modelId="{23711E5C-03E0-FF4B-AC13-4B15BAC9614C}" type="presParOf" srcId="{77B1561D-399D-4DFB-9AB8-7B690400EE7B}" destId="{7A996C81-500F-4B1F-B5A4-1B476941A02A}" srcOrd="0" destOrd="0" presId="urn:microsoft.com/office/officeart/2005/8/layout/hierarchy3"/>
    <dgm:cxn modelId="{3080E4F4-4982-CA4D-A528-8D46C9D18A21}" type="presParOf" srcId="{77B1561D-399D-4DFB-9AB8-7B690400EE7B}" destId="{326860F1-B8CF-451E-A26A-39B929BC3F19}" srcOrd="1" destOrd="0" presId="urn:microsoft.com/office/officeart/2005/8/layout/hierarchy3"/>
    <dgm:cxn modelId="{888E20BC-B24C-654F-8482-F1E426616456}" type="presParOf" srcId="{1E4DC371-F7C6-47CE-B90E-1AFFF13B3F0E}" destId="{2E4345B9-8324-4DBE-9681-CF7D074FAF45}"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318CA6-08AB-4ABE-B349-676605B65D6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FC9D8059-D2E0-4C91-8D8D-A79D1FB79854}">
      <dgm:prSet phldrT="[Text]" custT="1"/>
      <dgm:spPr>
        <a:noFill/>
        <a:ln w="38100" cap="rnd">
          <a:solidFill>
            <a:schemeClr val="accent1"/>
          </a:solidFill>
        </a:ln>
      </dgm:spPr>
      <dgm:t>
        <a:bodyPr/>
        <a:lstStyle/>
        <a:p>
          <a:r>
            <a:rPr lang="en-US" sz="2000" b="1" dirty="0">
              <a:solidFill>
                <a:srgbClr val="C00000"/>
              </a:solidFill>
              <a:latin typeface="Arial" pitchFamily="34" charset="0"/>
              <a:cs typeface="Arial" pitchFamily="34" charset="0"/>
            </a:rPr>
            <a:t>What is the biggest </a:t>
          </a:r>
          <a:r>
            <a:rPr lang="en-US" sz="2000" b="1" u="sng" dirty="0">
              <a:solidFill>
                <a:srgbClr val="C00000"/>
              </a:solidFill>
              <a:latin typeface="Arial" pitchFamily="34" charset="0"/>
              <a:cs typeface="Arial" pitchFamily="34" charset="0"/>
            </a:rPr>
            <a:t>challenge</a:t>
          </a:r>
          <a:r>
            <a:rPr lang="en-US" sz="2000" b="1" dirty="0">
              <a:solidFill>
                <a:srgbClr val="C00000"/>
              </a:solidFill>
              <a:latin typeface="Arial" pitchFamily="34" charset="0"/>
              <a:cs typeface="Arial" pitchFamily="34" charset="0"/>
            </a:rPr>
            <a:t> or </a:t>
          </a:r>
          <a:r>
            <a:rPr lang="en-US" sz="2000" b="1" u="sng" dirty="0">
              <a:solidFill>
                <a:srgbClr val="C00000"/>
              </a:solidFill>
              <a:latin typeface="Arial" pitchFamily="34" charset="0"/>
              <a:cs typeface="Arial" pitchFamily="34" charset="0"/>
            </a:rPr>
            <a:t>question</a:t>
          </a:r>
          <a:r>
            <a:rPr lang="en-US" sz="2000" b="1" u="none" dirty="0">
              <a:solidFill>
                <a:srgbClr val="C00000"/>
              </a:solidFill>
              <a:latin typeface="Arial" pitchFamily="34" charset="0"/>
              <a:cs typeface="Arial" pitchFamily="34" charset="0"/>
            </a:rPr>
            <a:t> </a:t>
          </a:r>
          <a:br>
            <a:rPr lang="en-US" sz="2000" b="1" u="none" dirty="0">
              <a:solidFill>
                <a:srgbClr val="C00000"/>
              </a:solidFill>
              <a:latin typeface="Arial" pitchFamily="34" charset="0"/>
              <a:cs typeface="Arial" pitchFamily="34" charset="0"/>
            </a:rPr>
          </a:br>
          <a:r>
            <a:rPr lang="en-US" sz="2000" b="1" dirty="0">
              <a:solidFill>
                <a:srgbClr val="C00000"/>
              </a:solidFill>
              <a:latin typeface="Arial" pitchFamily="34" charset="0"/>
              <a:cs typeface="Arial" pitchFamily="34" charset="0"/>
            </a:rPr>
            <a:t>your project faces, related to outreach and recruiting? </a:t>
          </a:r>
        </a:p>
        <a:p>
          <a:r>
            <a:rPr lang="en-US" sz="1700" dirty="0">
              <a:solidFill>
                <a:srgbClr val="C00000"/>
              </a:solidFill>
              <a:latin typeface="Arial" pitchFamily="34" charset="0"/>
              <a:cs typeface="Arial" pitchFamily="34" charset="0"/>
            </a:rPr>
            <a:t>Choose the answer that best reflects you (or your group):</a:t>
          </a:r>
          <a:endParaRPr lang="en-US" sz="1700" dirty="0">
            <a:latin typeface="Arial" pitchFamily="34" charset="0"/>
            <a:cs typeface="Arial" pitchFamily="34" charset="0"/>
          </a:endParaRPr>
        </a:p>
      </dgm:t>
    </dgm:pt>
    <dgm:pt modelId="{B4C1CCFE-FE1F-4EA9-A040-FFA594C8966E}" type="parTrans" cxnId="{B0542320-1ACE-40DC-8A28-1279388B3948}">
      <dgm:prSet/>
      <dgm:spPr/>
      <dgm:t>
        <a:bodyPr/>
        <a:lstStyle/>
        <a:p>
          <a:endParaRPr lang="en-US"/>
        </a:p>
      </dgm:t>
    </dgm:pt>
    <dgm:pt modelId="{7D8C7A49-846B-425A-A372-DA2BF28DA196}" type="sibTrans" cxnId="{B0542320-1ACE-40DC-8A28-1279388B3948}">
      <dgm:prSet/>
      <dgm:spPr/>
      <dgm:t>
        <a:bodyPr/>
        <a:lstStyle/>
        <a:p>
          <a:endParaRPr lang="en-US"/>
        </a:p>
      </dgm:t>
    </dgm:pt>
    <dgm:pt modelId="{855749C9-25BC-45AC-B787-9457C050449F}" type="pres">
      <dgm:prSet presAssocID="{9F318CA6-08AB-4ABE-B349-676605B65D6C}" presName="diagram" presStyleCnt="0">
        <dgm:presLayoutVars>
          <dgm:chPref val="1"/>
          <dgm:dir/>
          <dgm:animOne val="branch"/>
          <dgm:animLvl val="lvl"/>
          <dgm:resizeHandles/>
        </dgm:presLayoutVars>
      </dgm:prSet>
      <dgm:spPr/>
    </dgm:pt>
    <dgm:pt modelId="{1E4DC371-F7C6-47CE-B90E-1AFFF13B3F0E}" type="pres">
      <dgm:prSet presAssocID="{FC9D8059-D2E0-4C91-8D8D-A79D1FB79854}" presName="root" presStyleCnt="0"/>
      <dgm:spPr/>
    </dgm:pt>
    <dgm:pt modelId="{77B1561D-399D-4DFB-9AB8-7B690400EE7B}" type="pres">
      <dgm:prSet presAssocID="{FC9D8059-D2E0-4C91-8D8D-A79D1FB79854}" presName="rootComposite" presStyleCnt="0"/>
      <dgm:spPr/>
    </dgm:pt>
    <dgm:pt modelId="{7A996C81-500F-4B1F-B5A4-1B476941A02A}" type="pres">
      <dgm:prSet presAssocID="{FC9D8059-D2E0-4C91-8D8D-A79D1FB79854}" presName="rootText" presStyleLbl="node1" presStyleIdx="0" presStyleCnt="1" custScaleX="570093" custScaleY="204969" custLinFactNeighborX="-4492" custLinFactNeighborY="3918"/>
      <dgm:spPr/>
    </dgm:pt>
    <dgm:pt modelId="{326860F1-B8CF-451E-A26A-39B929BC3F19}" type="pres">
      <dgm:prSet presAssocID="{FC9D8059-D2E0-4C91-8D8D-A79D1FB79854}" presName="rootConnector" presStyleLbl="node1" presStyleIdx="0" presStyleCnt="1"/>
      <dgm:spPr/>
    </dgm:pt>
    <dgm:pt modelId="{2E4345B9-8324-4DBE-9681-CF7D074FAF45}" type="pres">
      <dgm:prSet presAssocID="{FC9D8059-D2E0-4C91-8D8D-A79D1FB79854}" presName="childShape" presStyleCnt="0"/>
      <dgm:spPr/>
    </dgm:pt>
  </dgm:ptLst>
  <dgm:cxnLst>
    <dgm:cxn modelId="{02365804-D8F6-E04F-A5D4-523091FB7C56}" type="presOf" srcId="{FC9D8059-D2E0-4C91-8D8D-A79D1FB79854}" destId="{7A996C81-500F-4B1F-B5A4-1B476941A02A}" srcOrd="0" destOrd="0" presId="urn:microsoft.com/office/officeart/2005/8/layout/hierarchy3"/>
    <dgm:cxn modelId="{B0542320-1ACE-40DC-8A28-1279388B3948}" srcId="{9F318CA6-08AB-4ABE-B349-676605B65D6C}" destId="{FC9D8059-D2E0-4C91-8D8D-A79D1FB79854}" srcOrd="0" destOrd="0" parTransId="{B4C1CCFE-FE1F-4EA9-A040-FFA594C8966E}" sibTransId="{7D8C7A49-846B-425A-A372-DA2BF28DA196}"/>
    <dgm:cxn modelId="{1352643E-22CA-D142-ACB8-9CF89C88F524}" type="presOf" srcId="{FC9D8059-D2E0-4C91-8D8D-A79D1FB79854}" destId="{326860F1-B8CF-451E-A26A-39B929BC3F19}" srcOrd="1" destOrd="0" presId="urn:microsoft.com/office/officeart/2005/8/layout/hierarchy3"/>
    <dgm:cxn modelId="{39F18E51-BCF9-4C44-B96B-43F6909CB33E}" type="presOf" srcId="{9F318CA6-08AB-4ABE-B349-676605B65D6C}" destId="{855749C9-25BC-45AC-B787-9457C050449F}" srcOrd="0" destOrd="0" presId="urn:microsoft.com/office/officeart/2005/8/layout/hierarchy3"/>
    <dgm:cxn modelId="{E4E4F806-FB4D-6949-83E4-8D3D9BEEAD64}" type="presParOf" srcId="{855749C9-25BC-45AC-B787-9457C050449F}" destId="{1E4DC371-F7C6-47CE-B90E-1AFFF13B3F0E}" srcOrd="0" destOrd="0" presId="urn:microsoft.com/office/officeart/2005/8/layout/hierarchy3"/>
    <dgm:cxn modelId="{DD53A5B4-0B06-1349-A629-50E38A959B85}" type="presParOf" srcId="{1E4DC371-F7C6-47CE-B90E-1AFFF13B3F0E}" destId="{77B1561D-399D-4DFB-9AB8-7B690400EE7B}" srcOrd="0" destOrd="0" presId="urn:microsoft.com/office/officeart/2005/8/layout/hierarchy3"/>
    <dgm:cxn modelId="{4A7543B1-55A4-674B-8054-7D49D95917EE}" type="presParOf" srcId="{77B1561D-399D-4DFB-9AB8-7B690400EE7B}" destId="{7A996C81-500F-4B1F-B5A4-1B476941A02A}" srcOrd="0" destOrd="0" presId="urn:microsoft.com/office/officeart/2005/8/layout/hierarchy3"/>
    <dgm:cxn modelId="{FECA32F4-82DA-E84E-9D12-8CF0C43103F9}" type="presParOf" srcId="{77B1561D-399D-4DFB-9AB8-7B690400EE7B}" destId="{326860F1-B8CF-451E-A26A-39B929BC3F19}" srcOrd="1" destOrd="0" presId="urn:microsoft.com/office/officeart/2005/8/layout/hierarchy3"/>
    <dgm:cxn modelId="{4756B951-0741-EC4B-B5BA-C9D107FD8621}" type="presParOf" srcId="{1E4DC371-F7C6-47CE-B90E-1AFFF13B3F0E}" destId="{2E4345B9-8324-4DBE-9681-CF7D074FAF45}"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318CA6-08AB-4ABE-B349-676605B65D6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FC9D8059-D2E0-4C91-8D8D-A79D1FB79854}">
      <dgm:prSet phldrT="[Text]" custT="1"/>
      <dgm:spPr>
        <a:noFill/>
        <a:ln w="38100" cap="rnd">
          <a:solidFill>
            <a:schemeClr val="accent1"/>
          </a:solidFill>
        </a:ln>
      </dgm:spPr>
      <dgm:t>
        <a:bodyPr/>
        <a:lstStyle/>
        <a:p>
          <a:pPr>
            <a:lnSpc>
              <a:spcPct val="110000"/>
            </a:lnSpc>
          </a:pPr>
          <a:r>
            <a:rPr lang="en-US" sz="2000" b="1" dirty="0">
              <a:solidFill>
                <a:srgbClr val="C00000"/>
              </a:solidFill>
              <a:latin typeface="Arial" pitchFamily="34" charset="0"/>
              <a:cs typeface="Arial" pitchFamily="34" charset="0"/>
            </a:rPr>
            <a:t>Which recruitment strategy have you found to be </a:t>
          </a:r>
          <a:r>
            <a:rPr lang="en-US" sz="2000" b="1" u="sng" dirty="0">
              <a:solidFill>
                <a:srgbClr val="C00000"/>
              </a:solidFill>
              <a:latin typeface="Arial" pitchFamily="34" charset="0"/>
              <a:cs typeface="Arial" pitchFamily="34" charset="0"/>
            </a:rPr>
            <a:t>most</a:t>
          </a:r>
          <a:r>
            <a:rPr lang="en-US" sz="2000" b="1" u="none" dirty="0">
              <a:solidFill>
                <a:srgbClr val="C00000"/>
              </a:solidFill>
              <a:latin typeface="Arial" pitchFamily="34" charset="0"/>
              <a:cs typeface="Arial" pitchFamily="34" charset="0"/>
            </a:rPr>
            <a:t> </a:t>
          </a:r>
          <a:r>
            <a:rPr lang="en-US" sz="2000" b="1" dirty="0">
              <a:solidFill>
                <a:srgbClr val="C00000"/>
              </a:solidFill>
              <a:latin typeface="Arial" pitchFamily="34" charset="0"/>
              <a:cs typeface="Arial" pitchFamily="34" charset="0"/>
            </a:rPr>
            <a:t>effective for your TechHire program to date? </a:t>
          </a:r>
        </a:p>
        <a:p>
          <a:pPr>
            <a:lnSpc>
              <a:spcPct val="90000"/>
            </a:lnSpc>
          </a:pPr>
          <a:r>
            <a:rPr lang="en-US" sz="1700" dirty="0">
              <a:solidFill>
                <a:srgbClr val="C00000"/>
              </a:solidFill>
              <a:latin typeface="Arial" pitchFamily="34" charset="0"/>
              <a:cs typeface="Arial" pitchFamily="34" charset="0"/>
            </a:rPr>
            <a:t>Choose the answer that best reflects you (or your group):</a:t>
          </a:r>
          <a:endParaRPr lang="en-US" sz="1700" dirty="0">
            <a:latin typeface="Arial" pitchFamily="34" charset="0"/>
            <a:cs typeface="Arial" pitchFamily="34" charset="0"/>
          </a:endParaRPr>
        </a:p>
      </dgm:t>
    </dgm:pt>
    <dgm:pt modelId="{B4C1CCFE-FE1F-4EA9-A040-FFA594C8966E}" type="parTrans" cxnId="{B0542320-1ACE-40DC-8A28-1279388B3948}">
      <dgm:prSet/>
      <dgm:spPr/>
      <dgm:t>
        <a:bodyPr/>
        <a:lstStyle/>
        <a:p>
          <a:endParaRPr lang="en-US"/>
        </a:p>
      </dgm:t>
    </dgm:pt>
    <dgm:pt modelId="{7D8C7A49-846B-425A-A372-DA2BF28DA196}" type="sibTrans" cxnId="{B0542320-1ACE-40DC-8A28-1279388B3948}">
      <dgm:prSet/>
      <dgm:spPr/>
      <dgm:t>
        <a:bodyPr/>
        <a:lstStyle/>
        <a:p>
          <a:endParaRPr lang="en-US"/>
        </a:p>
      </dgm:t>
    </dgm:pt>
    <dgm:pt modelId="{855749C9-25BC-45AC-B787-9457C050449F}" type="pres">
      <dgm:prSet presAssocID="{9F318CA6-08AB-4ABE-B349-676605B65D6C}" presName="diagram" presStyleCnt="0">
        <dgm:presLayoutVars>
          <dgm:chPref val="1"/>
          <dgm:dir/>
          <dgm:animOne val="branch"/>
          <dgm:animLvl val="lvl"/>
          <dgm:resizeHandles/>
        </dgm:presLayoutVars>
      </dgm:prSet>
      <dgm:spPr/>
    </dgm:pt>
    <dgm:pt modelId="{1E4DC371-F7C6-47CE-B90E-1AFFF13B3F0E}" type="pres">
      <dgm:prSet presAssocID="{FC9D8059-D2E0-4C91-8D8D-A79D1FB79854}" presName="root" presStyleCnt="0"/>
      <dgm:spPr/>
    </dgm:pt>
    <dgm:pt modelId="{77B1561D-399D-4DFB-9AB8-7B690400EE7B}" type="pres">
      <dgm:prSet presAssocID="{FC9D8059-D2E0-4C91-8D8D-A79D1FB79854}" presName="rootComposite" presStyleCnt="0"/>
      <dgm:spPr/>
    </dgm:pt>
    <dgm:pt modelId="{7A996C81-500F-4B1F-B5A4-1B476941A02A}" type="pres">
      <dgm:prSet presAssocID="{FC9D8059-D2E0-4C91-8D8D-A79D1FB79854}" presName="rootText" presStyleLbl="node1" presStyleIdx="0" presStyleCnt="1" custScaleX="570093" custScaleY="204969" custLinFactNeighborX="-190" custLinFactNeighborY="-13254"/>
      <dgm:spPr/>
    </dgm:pt>
    <dgm:pt modelId="{326860F1-B8CF-451E-A26A-39B929BC3F19}" type="pres">
      <dgm:prSet presAssocID="{FC9D8059-D2E0-4C91-8D8D-A79D1FB79854}" presName="rootConnector" presStyleLbl="node1" presStyleIdx="0" presStyleCnt="1"/>
      <dgm:spPr/>
    </dgm:pt>
    <dgm:pt modelId="{2E4345B9-8324-4DBE-9681-CF7D074FAF45}" type="pres">
      <dgm:prSet presAssocID="{FC9D8059-D2E0-4C91-8D8D-A79D1FB79854}" presName="childShape" presStyleCnt="0"/>
      <dgm:spPr/>
    </dgm:pt>
  </dgm:ptLst>
  <dgm:cxnLst>
    <dgm:cxn modelId="{B0542320-1ACE-40DC-8A28-1279388B3948}" srcId="{9F318CA6-08AB-4ABE-B349-676605B65D6C}" destId="{FC9D8059-D2E0-4C91-8D8D-A79D1FB79854}" srcOrd="0" destOrd="0" parTransId="{B4C1CCFE-FE1F-4EA9-A040-FFA594C8966E}" sibTransId="{7D8C7A49-846B-425A-A372-DA2BF28DA196}"/>
    <dgm:cxn modelId="{0F842B8C-92EE-4541-94F4-979940EA1954}" type="presOf" srcId="{9F318CA6-08AB-4ABE-B349-676605B65D6C}" destId="{855749C9-25BC-45AC-B787-9457C050449F}" srcOrd="0" destOrd="0" presId="urn:microsoft.com/office/officeart/2005/8/layout/hierarchy3"/>
    <dgm:cxn modelId="{BB88A0D2-47CF-BB42-93E9-12EDEB4582DF}" type="presOf" srcId="{FC9D8059-D2E0-4C91-8D8D-A79D1FB79854}" destId="{326860F1-B8CF-451E-A26A-39B929BC3F19}" srcOrd="1" destOrd="0" presId="urn:microsoft.com/office/officeart/2005/8/layout/hierarchy3"/>
    <dgm:cxn modelId="{1D99BEE9-FBF7-5745-BB76-1AD742AAC432}" type="presOf" srcId="{FC9D8059-D2E0-4C91-8D8D-A79D1FB79854}" destId="{7A996C81-500F-4B1F-B5A4-1B476941A02A}" srcOrd="0" destOrd="0" presId="urn:microsoft.com/office/officeart/2005/8/layout/hierarchy3"/>
    <dgm:cxn modelId="{3BBF7764-7068-954C-9D9A-C945982E5506}" type="presParOf" srcId="{855749C9-25BC-45AC-B787-9457C050449F}" destId="{1E4DC371-F7C6-47CE-B90E-1AFFF13B3F0E}" srcOrd="0" destOrd="0" presId="urn:microsoft.com/office/officeart/2005/8/layout/hierarchy3"/>
    <dgm:cxn modelId="{EFAFC4AE-4C50-B04F-8130-7A9F835C6C1D}" type="presParOf" srcId="{1E4DC371-F7C6-47CE-B90E-1AFFF13B3F0E}" destId="{77B1561D-399D-4DFB-9AB8-7B690400EE7B}" srcOrd="0" destOrd="0" presId="urn:microsoft.com/office/officeart/2005/8/layout/hierarchy3"/>
    <dgm:cxn modelId="{4B0609E5-9E18-4948-840F-8D51BF5CA18B}" type="presParOf" srcId="{77B1561D-399D-4DFB-9AB8-7B690400EE7B}" destId="{7A996C81-500F-4B1F-B5A4-1B476941A02A}" srcOrd="0" destOrd="0" presId="urn:microsoft.com/office/officeart/2005/8/layout/hierarchy3"/>
    <dgm:cxn modelId="{5F7FD256-4DB4-2D47-92A8-03BF955F9104}" type="presParOf" srcId="{77B1561D-399D-4DFB-9AB8-7B690400EE7B}" destId="{326860F1-B8CF-451E-A26A-39B929BC3F19}" srcOrd="1" destOrd="0" presId="urn:microsoft.com/office/officeart/2005/8/layout/hierarchy3"/>
    <dgm:cxn modelId="{1C2BB518-3B92-0540-BCD1-793E21C6BEB5}" type="presParOf" srcId="{1E4DC371-F7C6-47CE-B90E-1AFFF13B3F0E}" destId="{2E4345B9-8324-4DBE-9681-CF7D074FAF45}"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318CA6-08AB-4ABE-B349-676605B65D6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FC9D8059-D2E0-4C91-8D8D-A79D1FB79854}">
      <dgm:prSet phldrT="[Text]" custT="1"/>
      <dgm:spPr>
        <a:noFill/>
        <a:ln w="38100" cap="rnd">
          <a:solidFill>
            <a:schemeClr val="accent1"/>
          </a:solidFill>
        </a:ln>
      </dgm:spPr>
      <dgm:t>
        <a:bodyPr/>
        <a:lstStyle/>
        <a:p>
          <a:pPr>
            <a:lnSpc>
              <a:spcPct val="110000"/>
            </a:lnSpc>
          </a:pPr>
          <a:r>
            <a:rPr lang="en-US" sz="2000" b="1" dirty="0">
              <a:solidFill>
                <a:srgbClr val="C00000"/>
              </a:solidFill>
              <a:latin typeface="Arial" pitchFamily="34" charset="0"/>
              <a:cs typeface="Arial" pitchFamily="34" charset="0"/>
            </a:rPr>
            <a:t>Based upon what you’ve heard, what are some new </a:t>
          </a:r>
          <a:br>
            <a:rPr lang="en-US" sz="2000" b="1" dirty="0">
              <a:solidFill>
                <a:srgbClr val="C00000"/>
              </a:solidFill>
              <a:latin typeface="Arial" pitchFamily="34" charset="0"/>
              <a:cs typeface="Arial" pitchFamily="34" charset="0"/>
            </a:rPr>
          </a:br>
          <a:r>
            <a:rPr lang="en-US" sz="2000" b="1" dirty="0">
              <a:solidFill>
                <a:srgbClr val="C00000"/>
              </a:solidFill>
              <a:latin typeface="Arial" pitchFamily="34" charset="0"/>
              <a:cs typeface="Arial" pitchFamily="34" charset="0"/>
            </a:rPr>
            <a:t>ideas you may be able to apply in your TechHire project? </a:t>
          </a:r>
        </a:p>
      </dgm:t>
    </dgm:pt>
    <dgm:pt modelId="{B4C1CCFE-FE1F-4EA9-A040-FFA594C8966E}" type="parTrans" cxnId="{B0542320-1ACE-40DC-8A28-1279388B3948}">
      <dgm:prSet/>
      <dgm:spPr/>
      <dgm:t>
        <a:bodyPr/>
        <a:lstStyle/>
        <a:p>
          <a:endParaRPr lang="en-US"/>
        </a:p>
      </dgm:t>
    </dgm:pt>
    <dgm:pt modelId="{7D8C7A49-846B-425A-A372-DA2BF28DA196}" type="sibTrans" cxnId="{B0542320-1ACE-40DC-8A28-1279388B3948}">
      <dgm:prSet/>
      <dgm:spPr/>
      <dgm:t>
        <a:bodyPr/>
        <a:lstStyle/>
        <a:p>
          <a:endParaRPr lang="en-US"/>
        </a:p>
      </dgm:t>
    </dgm:pt>
    <dgm:pt modelId="{855749C9-25BC-45AC-B787-9457C050449F}" type="pres">
      <dgm:prSet presAssocID="{9F318CA6-08AB-4ABE-B349-676605B65D6C}" presName="diagram" presStyleCnt="0">
        <dgm:presLayoutVars>
          <dgm:chPref val="1"/>
          <dgm:dir/>
          <dgm:animOne val="branch"/>
          <dgm:animLvl val="lvl"/>
          <dgm:resizeHandles/>
        </dgm:presLayoutVars>
      </dgm:prSet>
      <dgm:spPr/>
    </dgm:pt>
    <dgm:pt modelId="{1E4DC371-F7C6-47CE-B90E-1AFFF13B3F0E}" type="pres">
      <dgm:prSet presAssocID="{FC9D8059-D2E0-4C91-8D8D-A79D1FB79854}" presName="root" presStyleCnt="0"/>
      <dgm:spPr/>
    </dgm:pt>
    <dgm:pt modelId="{77B1561D-399D-4DFB-9AB8-7B690400EE7B}" type="pres">
      <dgm:prSet presAssocID="{FC9D8059-D2E0-4C91-8D8D-A79D1FB79854}" presName="rootComposite" presStyleCnt="0"/>
      <dgm:spPr/>
    </dgm:pt>
    <dgm:pt modelId="{7A996C81-500F-4B1F-B5A4-1B476941A02A}" type="pres">
      <dgm:prSet presAssocID="{FC9D8059-D2E0-4C91-8D8D-A79D1FB79854}" presName="rootText" presStyleLbl="node1" presStyleIdx="0" presStyleCnt="1" custScaleX="570093" custScaleY="204969" custLinFactNeighborX="-190" custLinFactNeighborY="-13254"/>
      <dgm:spPr/>
    </dgm:pt>
    <dgm:pt modelId="{326860F1-B8CF-451E-A26A-39B929BC3F19}" type="pres">
      <dgm:prSet presAssocID="{FC9D8059-D2E0-4C91-8D8D-A79D1FB79854}" presName="rootConnector" presStyleLbl="node1" presStyleIdx="0" presStyleCnt="1"/>
      <dgm:spPr/>
    </dgm:pt>
    <dgm:pt modelId="{2E4345B9-8324-4DBE-9681-CF7D074FAF45}" type="pres">
      <dgm:prSet presAssocID="{FC9D8059-D2E0-4C91-8D8D-A79D1FB79854}" presName="childShape" presStyleCnt="0"/>
      <dgm:spPr/>
    </dgm:pt>
  </dgm:ptLst>
  <dgm:cxnLst>
    <dgm:cxn modelId="{B0542320-1ACE-40DC-8A28-1279388B3948}" srcId="{9F318CA6-08AB-4ABE-B349-676605B65D6C}" destId="{FC9D8059-D2E0-4C91-8D8D-A79D1FB79854}" srcOrd="0" destOrd="0" parTransId="{B4C1CCFE-FE1F-4EA9-A040-FFA594C8966E}" sibTransId="{7D8C7A49-846B-425A-A372-DA2BF28DA196}"/>
    <dgm:cxn modelId="{C12EAF6A-4B27-D241-AFC5-C7E1DF1D04B3}" type="presOf" srcId="{9F318CA6-08AB-4ABE-B349-676605B65D6C}" destId="{855749C9-25BC-45AC-B787-9457C050449F}" srcOrd="0" destOrd="0" presId="urn:microsoft.com/office/officeart/2005/8/layout/hierarchy3"/>
    <dgm:cxn modelId="{F20DDCE6-C34C-3044-8B3A-DF8171688AA0}" type="presOf" srcId="{FC9D8059-D2E0-4C91-8D8D-A79D1FB79854}" destId="{7A996C81-500F-4B1F-B5A4-1B476941A02A}" srcOrd="0" destOrd="0" presId="urn:microsoft.com/office/officeart/2005/8/layout/hierarchy3"/>
    <dgm:cxn modelId="{F2B68DFC-20FF-4840-BAB7-300584623A41}" type="presOf" srcId="{FC9D8059-D2E0-4C91-8D8D-A79D1FB79854}" destId="{326860F1-B8CF-451E-A26A-39B929BC3F19}" srcOrd="1" destOrd="0" presId="urn:microsoft.com/office/officeart/2005/8/layout/hierarchy3"/>
    <dgm:cxn modelId="{D0034DB6-6899-DC44-8B73-BC1082FBEBB6}" type="presParOf" srcId="{855749C9-25BC-45AC-B787-9457C050449F}" destId="{1E4DC371-F7C6-47CE-B90E-1AFFF13B3F0E}" srcOrd="0" destOrd="0" presId="urn:microsoft.com/office/officeart/2005/8/layout/hierarchy3"/>
    <dgm:cxn modelId="{637A448B-CCE8-D146-981D-D0A0D961B61F}" type="presParOf" srcId="{1E4DC371-F7C6-47CE-B90E-1AFFF13B3F0E}" destId="{77B1561D-399D-4DFB-9AB8-7B690400EE7B}" srcOrd="0" destOrd="0" presId="urn:microsoft.com/office/officeart/2005/8/layout/hierarchy3"/>
    <dgm:cxn modelId="{DC948B62-27D5-F947-9CC5-52ACE8D5749C}" type="presParOf" srcId="{77B1561D-399D-4DFB-9AB8-7B690400EE7B}" destId="{7A996C81-500F-4B1F-B5A4-1B476941A02A}" srcOrd="0" destOrd="0" presId="urn:microsoft.com/office/officeart/2005/8/layout/hierarchy3"/>
    <dgm:cxn modelId="{36D1B2FC-6457-1F4C-AA58-A43CF93E766D}" type="presParOf" srcId="{77B1561D-399D-4DFB-9AB8-7B690400EE7B}" destId="{326860F1-B8CF-451E-A26A-39B929BC3F19}" srcOrd="1" destOrd="0" presId="urn:microsoft.com/office/officeart/2005/8/layout/hierarchy3"/>
    <dgm:cxn modelId="{45FCF5B5-6B8C-CA4E-8EE8-BAA78C55A060}" type="presParOf" srcId="{1E4DC371-F7C6-47CE-B90E-1AFFF13B3F0E}" destId="{2E4345B9-8324-4DBE-9681-CF7D074FAF45}"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96C81-500F-4B1F-B5A4-1B476941A02A}">
      <dsp:nvSpPr>
        <dsp:cNvPr id="0" name=""/>
        <dsp:cNvSpPr/>
      </dsp:nvSpPr>
      <dsp:spPr>
        <a:xfrm>
          <a:off x="0" y="270671"/>
          <a:ext cx="7005722" cy="1259405"/>
        </a:xfrm>
        <a:prstGeom prst="roundRect">
          <a:avLst>
            <a:gd name="adj" fmla="val 10000"/>
          </a:avLst>
        </a:prstGeom>
        <a:noFill/>
        <a:ln w="38100" cap="rnd" cmpd="thickThin"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C00000"/>
              </a:solidFill>
              <a:latin typeface="Arial" pitchFamily="34" charset="0"/>
              <a:cs typeface="Arial" pitchFamily="34" charset="0"/>
            </a:rPr>
            <a:t>Let’s get to know who is on the call today. Using the poll, select the role that you play in your TechHire grant</a:t>
          </a:r>
        </a:p>
        <a:p>
          <a:pPr marL="0" lvl="0" indent="0" algn="ctr" defTabSz="889000">
            <a:lnSpc>
              <a:spcPct val="90000"/>
            </a:lnSpc>
            <a:spcBef>
              <a:spcPct val="0"/>
            </a:spcBef>
            <a:spcAft>
              <a:spcPct val="35000"/>
            </a:spcAft>
            <a:buNone/>
          </a:pPr>
          <a:r>
            <a:rPr lang="en-US" sz="1600" kern="1200" dirty="0">
              <a:solidFill>
                <a:srgbClr val="C00000"/>
              </a:solidFill>
              <a:latin typeface="Arial" pitchFamily="34" charset="0"/>
              <a:cs typeface="Arial" pitchFamily="34" charset="0"/>
            </a:rPr>
            <a:t>Choose the answer that best reflects you (or your group):</a:t>
          </a:r>
          <a:endParaRPr lang="en-US" sz="1600" kern="1200" dirty="0">
            <a:latin typeface="Arial" pitchFamily="34" charset="0"/>
            <a:cs typeface="Arial" pitchFamily="34" charset="0"/>
          </a:endParaRPr>
        </a:p>
      </dsp:txBody>
      <dsp:txXfrm>
        <a:off x="36887" y="307558"/>
        <a:ext cx="6931948" cy="11856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96C81-500F-4B1F-B5A4-1B476941A02A}">
      <dsp:nvSpPr>
        <dsp:cNvPr id="0" name=""/>
        <dsp:cNvSpPr/>
      </dsp:nvSpPr>
      <dsp:spPr>
        <a:xfrm>
          <a:off x="0" y="215186"/>
          <a:ext cx="7647552" cy="1374785"/>
        </a:xfrm>
        <a:prstGeom prst="roundRect">
          <a:avLst>
            <a:gd name="adj" fmla="val 10000"/>
          </a:avLst>
        </a:prstGeom>
        <a:noFill/>
        <a:ln w="38100" cap="rnd" cmpd="thickThin"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C00000"/>
              </a:solidFill>
              <a:latin typeface="Arial" pitchFamily="34" charset="0"/>
              <a:cs typeface="Arial" pitchFamily="34" charset="0"/>
            </a:rPr>
            <a:t>What is the biggest </a:t>
          </a:r>
          <a:r>
            <a:rPr lang="en-US" sz="2000" b="1" u="sng" kern="1200" dirty="0">
              <a:solidFill>
                <a:srgbClr val="C00000"/>
              </a:solidFill>
              <a:latin typeface="Arial" pitchFamily="34" charset="0"/>
              <a:cs typeface="Arial" pitchFamily="34" charset="0"/>
            </a:rPr>
            <a:t>challenge</a:t>
          </a:r>
          <a:r>
            <a:rPr lang="en-US" sz="2000" b="1" kern="1200" dirty="0">
              <a:solidFill>
                <a:srgbClr val="C00000"/>
              </a:solidFill>
              <a:latin typeface="Arial" pitchFamily="34" charset="0"/>
              <a:cs typeface="Arial" pitchFamily="34" charset="0"/>
            </a:rPr>
            <a:t> or </a:t>
          </a:r>
          <a:r>
            <a:rPr lang="en-US" sz="2000" b="1" u="sng" kern="1200" dirty="0">
              <a:solidFill>
                <a:srgbClr val="C00000"/>
              </a:solidFill>
              <a:latin typeface="Arial" pitchFamily="34" charset="0"/>
              <a:cs typeface="Arial" pitchFamily="34" charset="0"/>
            </a:rPr>
            <a:t>question</a:t>
          </a:r>
          <a:r>
            <a:rPr lang="en-US" sz="2000" b="1" u="none" kern="1200" dirty="0">
              <a:solidFill>
                <a:srgbClr val="C00000"/>
              </a:solidFill>
              <a:latin typeface="Arial" pitchFamily="34" charset="0"/>
              <a:cs typeface="Arial" pitchFamily="34" charset="0"/>
            </a:rPr>
            <a:t> </a:t>
          </a:r>
          <a:br>
            <a:rPr lang="en-US" sz="2000" b="1" u="none" kern="1200" dirty="0">
              <a:solidFill>
                <a:srgbClr val="C00000"/>
              </a:solidFill>
              <a:latin typeface="Arial" pitchFamily="34" charset="0"/>
              <a:cs typeface="Arial" pitchFamily="34" charset="0"/>
            </a:rPr>
          </a:br>
          <a:r>
            <a:rPr lang="en-US" sz="2000" b="1" kern="1200" dirty="0">
              <a:solidFill>
                <a:srgbClr val="C00000"/>
              </a:solidFill>
              <a:latin typeface="Arial" pitchFamily="34" charset="0"/>
              <a:cs typeface="Arial" pitchFamily="34" charset="0"/>
            </a:rPr>
            <a:t>your project faces, related to outreach and recruiting? </a:t>
          </a:r>
        </a:p>
        <a:p>
          <a:pPr marL="0" lvl="0" indent="0" algn="ctr" defTabSz="889000">
            <a:lnSpc>
              <a:spcPct val="90000"/>
            </a:lnSpc>
            <a:spcBef>
              <a:spcPct val="0"/>
            </a:spcBef>
            <a:spcAft>
              <a:spcPct val="35000"/>
            </a:spcAft>
            <a:buNone/>
          </a:pPr>
          <a:r>
            <a:rPr lang="en-US" sz="1700" kern="1200" dirty="0">
              <a:solidFill>
                <a:srgbClr val="C00000"/>
              </a:solidFill>
              <a:latin typeface="Arial" pitchFamily="34" charset="0"/>
              <a:cs typeface="Arial" pitchFamily="34" charset="0"/>
            </a:rPr>
            <a:t>Choose the answer that best reflects you (or your group):</a:t>
          </a:r>
          <a:endParaRPr lang="en-US" sz="1700" kern="1200" dirty="0">
            <a:latin typeface="Arial" pitchFamily="34" charset="0"/>
            <a:cs typeface="Arial" pitchFamily="34" charset="0"/>
          </a:endParaRPr>
        </a:p>
      </dsp:txBody>
      <dsp:txXfrm>
        <a:off x="40266" y="255452"/>
        <a:ext cx="7567020" cy="12942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96C81-500F-4B1F-B5A4-1B476941A02A}">
      <dsp:nvSpPr>
        <dsp:cNvPr id="0" name=""/>
        <dsp:cNvSpPr/>
      </dsp:nvSpPr>
      <dsp:spPr>
        <a:xfrm>
          <a:off x="3" y="101389"/>
          <a:ext cx="7633954" cy="1372340"/>
        </a:xfrm>
        <a:prstGeom prst="roundRect">
          <a:avLst>
            <a:gd name="adj" fmla="val 10000"/>
          </a:avLst>
        </a:prstGeom>
        <a:noFill/>
        <a:ln w="38100" cap="rnd" cmpd="thickThin"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110000"/>
            </a:lnSpc>
            <a:spcBef>
              <a:spcPct val="0"/>
            </a:spcBef>
            <a:spcAft>
              <a:spcPct val="35000"/>
            </a:spcAft>
            <a:buNone/>
          </a:pPr>
          <a:r>
            <a:rPr lang="en-US" sz="2000" b="1" kern="1200" dirty="0">
              <a:solidFill>
                <a:srgbClr val="C00000"/>
              </a:solidFill>
              <a:latin typeface="Arial" pitchFamily="34" charset="0"/>
              <a:cs typeface="Arial" pitchFamily="34" charset="0"/>
            </a:rPr>
            <a:t>Which recruitment strategy have you found to be </a:t>
          </a:r>
          <a:r>
            <a:rPr lang="en-US" sz="2000" b="1" u="sng" kern="1200" dirty="0">
              <a:solidFill>
                <a:srgbClr val="C00000"/>
              </a:solidFill>
              <a:latin typeface="Arial" pitchFamily="34" charset="0"/>
              <a:cs typeface="Arial" pitchFamily="34" charset="0"/>
            </a:rPr>
            <a:t>most</a:t>
          </a:r>
          <a:r>
            <a:rPr lang="en-US" sz="2000" b="1" u="none" kern="1200" dirty="0">
              <a:solidFill>
                <a:srgbClr val="C00000"/>
              </a:solidFill>
              <a:latin typeface="Arial" pitchFamily="34" charset="0"/>
              <a:cs typeface="Arial" pitchFamily="34" charset="0"/>
            </a:rPr>
            <a:t> </a:t>
          </a:r>
          <a:r>
            <a:rPr lang="en-US" sz="2000" b="1" kern="1200" dirty="0">
              <a:solidFill>
                <a:srgbClr val="C00000"/>
              </a:solidFill>
              <a:latin typeface="Arial" pitchFamily="34" charset="0"/>
              <a:cs typeface="Arial" pitchFamily="34" charset="0"/>
            </a:rPr>
            <a:t>effective for your TechHire program to date? </a:t>
          </a:r>
        </a:p>
        <a:p>
          <a:pPr marL="0" lvl="0" indent="0" algn="ctr" defTabSz="889000">
            <a:lnSpc>
              <a:spcPct val="90000"/>
            </a:lnSpc>
            <a:spcBef>
              <a:spcPct val="0"/>
            </a:spcBef>
            <a:spcAft>
              <a:spcPct val="35000"/>
            </a:spcAft>
            <a:buNone/>
          </a:pPr>
          <a:r>
            <a:rPr lang="en-US" sz="1700" kern="1200" dirty="0">
              <a:solidFill>
                <a:srgbClr val="C00000"/>
              </a:solidFill>
              <a:latin typeface="Arial" pitchFamily="34" charset="0"/>
              <a:cs typeface="Arial" pitchFamily="34" charset="0"/>
            </a:rPr>
            <a:t>Choose the answer that best reflects you (or your group):</a:t>
          </a:r>
          <a:endParaRPr lang="en-US" sz="1700" kern="1200" dirty="0">
            <a:latin typeface="Arial" pitchFamily="34" charset="0"/>
            <a:cs typeface="Arial" pitchFamily="34" charset="0"/>
          </a:endParaRPr>
        </a:p>
      </dsp:txBody>
      <dsp:txXfrm>
        <a:off x="40197" y="141583"/>
        <a:ext cx="7553566" cy="12919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96C81-500F-4B1F-B5A4-1B476941A02A}">
      <dsp:nvSpPr>
        <dsp:cNvPr id="0" name=""/>
        <dsp:cNvSpPr/>
      </dsp:nvSpPr>
      <dsp:spPr>
        <a:xfrm>
          <a:off x="3" y="101389"/>
          <a:ext cx="7633954" cy="1372340"/>
        </a:xfrm>
        <a:prstGeom prst="roundRect">
          <a:avLst>
            <a:gd name="adj" fmla="val 10000"/>
          </a:avLst>
        </a:prstGeom>
        <a:noFill/>
        <a:ln w="38100" cap="rnd" cmpd="thickThin"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110000"/>
            </a:lnSpc>
            <a:spcBef>
              <a:spcPct val="0"/>
            </a:spcBef>
            <a:spcAft>
              <a:spcPct val="35000"/>
            </a:spcAft>
            <a:buNone/>
          </a:pPr>
          <a:r>
            <a:rPr lang="en-US" sz="2000" b="1" kern="1200" dirty="0">
              <a:solidFill>
                <a:srgbClr val="C00000"/>
              </a:solidFill>
              <a:latin typeface="Arial" pitchFamily="34" charset="0"/>
              <a:cs typeface="Arial" pitchFamily="34" charset="0"/>
            </a:rPr>
            <a:t>Based upon what you’ve heard, what are some new </a:t>
          </a:r>
          <a:br>
            <a:rPr lang="en-US" sz="2000" b="1" kern="1200" dirty="0">
              <a:solidFill>
                <a:srgbClr val="C00000"/>
              </a:solidFill>
              <a:latin typeface="Arial" pitchFamily="34" charset="0"/>
              <a:cs typeface="Arial" pitchFamily="34" charset="0"/>
            </a:rPr>
          </a:br>
          <a:r>
            <a:rPr lang="en-US" sz="2000" b="1" kern="1200" dirty="0">
              <a:solidFill>
                <a:srgbClr val="C00000"/>
              </a:solidFill>
              <a:latin typeface="Arial" pitchFamily="34" charset="0"/>
              <a:cs typeface="Arial" pitchFamily="34" charset="0"/>
            </a:rPr>
            <a:t>ideas you may be able to apply in your TechHire project? </a:t>
          </a:r>
        </a:p>
      </dsp:txBody>
      <dsp:txXfrm>
        <a:off x="40197" y="141583"/>
        <a:ext cx="7553566" cy="129195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FBD6B5-AD14-4D41-8A0D-AFF5136F4E09}" type="datetimeFigureOut">
              <a:rPr lang="en-US" smtClean="0"/>
              <a:t>5/25/2017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118022-50D0-43CE-B9C3-944277464A3B}" type="slidenum">
              <a:rPr lang="en-US" smtClean="0"/>
              <a:t>‹#›</a:t>
            </a:fld>
            <a:endParaRPr lang="en-US" dirty="0"/>
          </a:p>
        </p:txBody>
      </p:sp>
    </p:spTree>
    <p:extLst>
      <p:ext uri="{BB962C8B-B14F-4D97-AF65-F5344CB8AC3E}">
        <p14:creationId xmlns:p14="http://schemas.microsoft.com/office/powerpoint/2010/main" val="3125435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US" alt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a:t>
            </a:fld>
            <a:endParaRPr lang="en-US" dirty="0"/>
          </a:p>
        </p:txBody>
      </p:sp>
    </p:spTree>
    <p:extLst>
      <p:ext uri="{BB962C8B-B14F-4D97-AF65-F5344CB8AC3E}">
        <p14:creationId xmlns:p14="http://schemas.microsoft.com/office/powerpoint/2010/main" val="1487193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10</a:t>
            </a:fld>
            <a:endParaRPr lang="en-US" dirty="0"/>
          </a:p>
        </p:txBody>
      </p:sp>
    </p:spTree>
    <p:extLst>
      <p:ext uri="{BB962C8B-B14F-4D97-AF65-F5344CB8AC3E}">
        <p14:creationId xmlns:p14="http://schemas.microsoft.com/office/powerpoint/2010/main" val="1543420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11</a:t>
            </a:fld>
            <a:endParaRPr lang="en-US" dirty="0"/>
          </a:p>
        </p:txBody>
      </p:sp>
    </p:spTree>
    <p:extLst>
      <p:ext uri="{BB962C8B-B14F-4D97-AF65-F5344CB8AC3E}">
        <p14:creationId xmlns:p14="http://schemas.microsoft.com/office/powerpoint/2010/main" val="2933912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12</a:t>
            </a:fld>
            <a:endParaRPr lang="en-US" dirty="0"/>
          </a:p>
        </p:txBody>
      </p:sp>
    </p:spTree>
    <p:extLst>
      <p:ext uri="{BB962C8B-B14F-4D97-AF65-F5344CB8AC3E}">
        <p14:creationId xmlns:p14="http://schemas.microsoft.com/office/powerpoint/2010/main" val="924670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14</a:t>
            </a:fld>
            <a:endParaRPr lang="en-US" dirty="0"/>
          </a:p>
        </p:txBody>
      </p:sp>
    </p:spTree>
    <p:extLst>
      <p:ext uri="{BB962C8B-B14F-4D97-AF65-F5344CB8AC3E}">
        <p14:creationId xmlns:p14="http://schemas.microsoft.com/office/powerpoint/2010/main" val="3414805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15</a:t>
            </a:fld>
            <a:endParaRPr lang="en-US" dirty="0"/>
          </a:p>
        </p:txBody>
      </p:sp>
    </p:spTree>
    <p:extLst>
      <p:ext uri="{BB962C8B-B14F-4D97-AF65-F5344CB8AC3E}">
        <p14:creationId xmlns:p14="http://schemas.microsoft.com/office/powerpoint/2010/main" val="3935301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16</a:t>
            </a:fld>
            <a:endParaRPr lang="en-US" dirty="0"/>
          </a:p>
        </p:txBody>
      </p:sp>
    </p:spTree>
    <p:extLst>
      <p:ext uri="{BB962C8B-B14F-4D97-AF65-F5344CB8AC3E}">
        <p14:creationId xmlns:p14="http://schemas.microsoft.com/office/powerpoint/2010/main" val="1462442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17</a:t>
            </a:fld>
            <a:endParaRPr lang="en-US" dirty="0"/>
          </a:p>
        </p:txBody>
      </p:sp>
    </p:spTree>
    <p:extLst>
      <p:ext uri="{BB962C8B-B14F-4D97-AF65-F5344CB8AC3E}">
        <p14:creationId xmlns:p14="http://schemas.microsoft.com/office/powerpoint/2010/main" val="3948590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18</a:t>
            </a:fld>
            <a:endParaRPr lang="en-US" dirty="0"/>
          </a:p>
        </p:txBody>
      </p:sp>
    </p:spTree>
    <p:extLst>
      <p:ext uri="{BB962C8B-B14F-4D97-AF65-F5344CB8AC3E}">
        <p14:creationId xmlns:p14="http://schemas.microsoft.com/office/powerpoint/2010/main" val="4043576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19</a:t>
            </a:fld>
            <a:endParaRPr lang="en-US" dirty="0"/>
          </a:p>
        </p:txBody>
      </p:sp>
    </p:spTree>
    <p:extLst>
      <p:ext uri="{BB962C8B-B14F-4D97-AF65-F5344CB8AC3E}">
        <p14:creationId xmlns:p14="http://schemas.microsoft.com/office/powerpoint/2010/main" val="23643096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20</a:t>
            </a:fld>
            <a:endParaRPr lang="en-US" dirty="0"/>
          </a:p>
        </p:txBody>
      </p:sp>
    </p:spTree>
    <p:extLst>
      <p:ext uri="{BB962C8B-B14F-4D97-AF65-F5344CB8AC3E}">
        <p14:creationId xmlns:p14="http://schemas.microsoft.com/office/powerpoint/2010/main" val="427737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2</a:t>
            </a:fld>
            <a:endParaRPr lang="en-US" dirty="0"/>
          </a:p>
        </p:txBody>
      </p:sp>
    </p:spTree>
    <p:extLst>
      <p:ext uri="{BB962C8B-B14F-4D97-AF65-F5344CB8AC3E}">
        <p14:creationId xmlns:p14="http://schemas.microsoft.com/office/powerpoint/2010/main" val="195475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21</a:t>
            </a:fld>
            <a:endParaRPr lang="en-US" dirty="0"/>
          </a:p>
        </p:txBody>
      </p:sp>
    </p:spTree>
    <p:extLst>
      <p:ext uri="{BB962C8B-B14F-4D97-AF65-F5344CB8AC3E}">
        <p14:creationId xmlns:p14="http://schemas.microsoft.com/office/powerpoint/2010/main" val="28600667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22</a:t>
            </a:fld>
            <a:endParaRPr lang="en-US" dirty="0"/>
          </a:p>
        </p:txBody>
      </p:sp>
    </p:spTree>
    <p:extLst>
      <p:ext uri="{BB962C8B-B14F-4D97-AF65-F5344CB8AC3E}">
        <p14:creationId xmlns:p14="http://schemas.microsoft.com/office/powerpoint/2010/main" val="991985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23</a:t>
            </a:fld>
            <a:endParaRPr lang="en-US" dirty="0"/>
          </a:p>
        </p:txBody>
      </p:sp>
    </p:spTree>
    <p:extLst>
      <p:ext uri="{BB962C8B-B14F-4D97-AF65-F5344CB8AC3E}">
        <p14:creationId xmlns:p14="http://schemas.microsoft.com/office/powerpoint/2010/main" val="18472471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24</a:t>
            </a:fld>
            <a:endParaRPr lang="en-US" dirty="0"/>
          </a:p>
        </p:txBody>
      </p:sp>
    </p:spTree>
    <p:extLst>
      <p:ext uri="{BB962C8B-B14F-4D97-AF65-F5344CB8AC3E}">
        <p14:creationId xmlns:p14="http://schemas.microsoft.com/office/powerpoint/2010/main" val="35275311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25</a:t>
            </a:fld>
            <a:endParaRPr lang="en-US" dirty="0"/>
          </a:p>
        </p:txBody>
      </p:sp>
    </p:spTree>
    <p:extLst>
      <p:ext uri="{BB962C8B-B14F-4D97-AF65-F5344CB8AC3E}">
        <p14:creationId xmlns:p14="http://schemas.microsoft.com/office/powerpoint/2010/main" val="9379344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26</a:t>
            </a:fld>
            <a:endParaRPr lang="en-US" dirty="0"/>
          </a:p>
        </p:txBody>
      </p:sp>
    </p:spTree>
    <p:extLst>
      <p:ext uri="{BB962C8B-B14F-4D97-AF65-F5344CB8AC3E}">
        <p14:creationId xmlns:p14="http://schemas.microsoft.com/office/powerpoint/2010/main" val="25053291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27</a:t>
            </a:fld>
            <a:endParaRPr lang="en-US" dirty="0"/>
          </a:p>
        </p:txBody>
      </p:sp>
    </p:spTree>
    <p:extLst>
      <p:ext uri="{BB962C8B-B14F-4D97-AF65-F5344CB8AC3E}">
        <p14:creationId xmlns:p14="http://schemas.microsoft.com/office/powerpoint/2010/main" val="32786225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28</a:t>
            </a:fld>
            <a:endParaRPr lang="en-US" dirty="0"/>
          </a:p>
        </p:txBody>
      </p:sp>
    </p:spTree>
    <p:extLst>
      <p:ext uri="{BB962C8B-B14F-4D97-AF65-F5344CB8AC3E}">
        <p14:creationId xmlns:p14="http://schemas.microsoft.com/office/powerpoint/2010/main" val="16390878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29</a:t>
            </a:fld>
            <a:endParaRPr lang="en-US" dirty="0"/>
          </a:p>
        </p:txBody>
      </p:sp>
    </p:spTree>
    <p:extLst>
      <p:ext uri="{BB962C8B-B14F-4D97-AF65-F5344CB8AC3E}">
        <p14:creationId xmlns:p14="http://schemas.microsoft.com/office/powerpoint/2010/main" val="3036749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30</a:t>
            </a:fld>
            <a:endParaRPr lang="en-US" dirty="0"/>
          </a:p>
        </p:txBody>
      </p:sp>
    </p:spTree>
    <p:extLst>
      <p:ext uri="{BB962C8B-B14F-4D97-AF65-F5344CB8AC3E}">
        <p14:creationId xmlns:p14="http://schemas.microsoft.com/office/powerpoint/2010/main" val="1161748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3</a:t>
            </a:fld>
            <a:endParaRPr lang="en-US" dirty="0"/>
          </a:p>
        </p:txBody>
      </p:sp>
    </p:spTree>
    <p:extLst>
      <p:ext uri="{BB962C8B-B14F-4D97-AF65-F5344CB8AC3E}">
        <p14:creationId xmlns:p14="http://schemas.microsoft.com/office/powerpoint/2010/main" val="40607432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31</a:t>
            </a:fld>
            <a:endParaRPr lang="en-US" dirty="0"/>
          </a:p>
        </p:txBody>
      </p:sp>
    </p:spTree>
    <p:extLst>
      <p:ext uri="{BB962C8B-B14F-4D97-AF65-F5344CB8AC3E}">
        <p14:creationId xmlns:p14="http://schemas.microsoft.com/office/powerpoint/2010/main" val="6863148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32</a:t>
            </a:fld>
            <a:endParaRPr lang="en-US" dirty="0"/>
          </a:p>
        </p:txBody>
      </p:sp>
    </p:spTree>
    <p:extLst>
      <p:ext uri="{BB962C8B-B14F-4D97-AF65-F5344CB8AC3E}">
        <p14:creationId xmlns:p14="http://schemas.microsoft.com/office/powerpoint/2010/main" val="35843132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33</a:t>
            </a:fld>
            <a:endParaRPr lang="en-US" dirty="0"/>
          </a:p>
        </p:txBody>
      </p:sp>
    </p:spTree>
    <p:extLst>
      <p:ext uri="{BB962C8B-B14F-4D97-AF65-F5344CB8AC3E}">
        <p14:creationId xmlns:p14="http://schemas.microsoft.com/office/powerpoint/2010/main" val="28074870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34</a:t>
            </a:fld>
            <a:endParaRPr lang="en-US" dirty="0"/>
          </a:p>
        </p:txBody>
      </p:sp>
    </p:spTree>
    <p:extLst>
      <p:ext uri="{BB962C8B-B14F-4D97-AF65-F5344CB8AC3E}">
        <p14:creationId xmlns:p14="http://schemas.microsoft.com/office/powerpoint/2010/main" val="11177119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35</a:t>
            </a:fld>
            <a:endParaRPr lang="en-US" dirty="0"/>
          </a:p>
        </p:txBody>
      </p:sp>
    </p:spTree>
    <p:extLst>
      <p:ext uri="{BB962C8B-B14F-4D97-AF65-F5344CB8AC3E}">
        <p14:creationId xmlns:p14="http://schemas.microsoft.com/office/powerpoint/2010/main" val="3932286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Shape 5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43" name="Shape 543"/>
          <p:cNvSpPr txBox="1">
            <a:spLocks noGrp="1"/>
          </p:cNvSpPr>
          <p:nvPr>
            <p:ph type="body" idx="1"/>
          </p:nvPr>
        </p:nvSpPr>
        <p:spPr>
          <a:xfrm>
            <a:off x="685801" y="4343400"/>
            <a:ext cx="5486399" cy="4114800"/>
          </a:xfrm>
          <a:prstGeom prst="rect">
            <a:avLst/>
          </a:prstGeom>
          <a:noFill/>
          <a:ln>
            <a:noFill/>
          </a:ln>
        </p:spPr>
        <p:txBody>
          <a:bodyPr lIns="91420" tIns="45697" rIns="91420" bIns="45697" anchor="t" anchorCtr="0">
            <a:noAutofit/>
          </a:bodyPr>
          <a:lstStyle/>
          <a:p>
            <a:pPr>
              <a:buSzPct val="25000"/>
            </a:pPr>
            <a:endParaRPr dirty="0"/>
          </a:p>
        </p:txBody>
      </p:sp>
      <p:sp>
        <p:nvSpPr>
          <p:cNvPr id="544" name="Shape 544"/>
          <p:cNvSpPr txBox="1">
            <a:spLocks noGrp="1"/>
          </p:cNvSpPr>
          <p:nvPr>
            <p:ph type="sldNum" idx="12"/>
          </p:nvPr>
        </p:nvSpPr>
        <p:spPr>
          <a:xfrm>
            <a:off x="3884613" y="8685213"/>
            <a:ext cx="2971799" cy="457200"/>
          </a:xfrm>
          <a:prstGeom prst="rect">
            <a:avLst/>
          </a:prstGeom>
          <a:noFill/>
          <a:ln>
            <a:noFill/>
          </a:ln>
        </p:spPr>
        <p:txBody>
          <a:bodyPr lIns="91420" tIns="45697" rIns="91420" bIns="45697" anchor="b" anchorCtr="0">
            <a:noAutofit/>
          </a:bodyPr>
          <a:lstStyle/>
          <a:p>
            <a:pPr algn="r">
              <a:buSzPct val="25000"/>
            </a:pPr>
            <a:fld id="{00000000-1234-1234-1234-123412341234}" type="slidenum">
              <a:rPr lang="en-US">
                <a:solidFill>
                  <a:schemeClr val="dk1"/>
                </a:solidFill>
                <a:latin typeface="Calibri"/>
                <a:ea typeface="Calibri"/>
                <a:cs typeface="Calibri"/>
                <a:sym typeface="Calibri"/>
              </a:rPr>
              <a:pPr algn="r">
                <a:buSzPct val="25000"/>
              </a:pPr>
              <a:t>36</a:t>
            </a:fld>
            <a:endParaRPr lang="en-US"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374403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Shape 5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49" name="Shape 54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dirty="0">
              <a:sym typeface="Calibri"/>
            </a:endParaRPr>
          </a:p>
        </p:txBody>
      </p:sp>
      <p:sp>
        <p:nvSpPr>
          <p:cNvPr id="550" name="Shape 55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37</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38</a:t>
            </a:fld>
            <a:endParaRPr lang="en-US" dirty="0"/>
          </a:p>
        </p:txBody>
      </p:sp>
    </p:spTree>
    <p:extLst>
      <p:ext uri="{BB962C8B-B14F-4D97-AF65-F5344CB8AC3E}">
        <p14:creationId xmlns:p14="http://schemas.microsoft.com/office/powerpoint/2010/main" val="3386788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4</a:t>
            </a:fld>
            <a:endParaRPr lang="en-US" dirty="0"/>
          </a:p>
        </p:txBody>
      </p:sp>
    </p:spTree>
    <p:extLst>
      <p:ext uri="{BB962C8B-B14F-4D97-AF65-F5344CB8AC3E}">
        <p14:creationId xmlns:p14="http://schemas.microsoft.com/office/powerpoint/2010/main" val="1845737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5</a:t>
            </a:fld>
            <a:endParaRPr lang="en-US" dirty="0"/>
          </a:p>
        </p:txBody>
      </p:sp>
    </p:spTree>
    <p:extLst>
      <p:ext uri="{BB962C8B-B14F-4D97-AF65-F5344CB8AC3E}">
        <p14:creationId xmlns:p14="http://schemas.microsoft.com/office/powerpoint/2010/main" val="359413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6</a:t>
            </a:fld>
            <a:endParaRPr lang="en-US" dirty="0"/>
          </a:p>
        </p:txBody>
      </p:sp>
    </p:spTree>
    <p:extLst>
      <p:ext uri="{BB962C8B-B14F-4D97-AF65-F5344CB8AC3E}">
        <p14:creationId xmlns:p14="http://schemas.microsoft.com/office/powerpoint/2010/main" val="129159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7</a:t>
            </a:fld>
            <a:endParaRPr lang="en-US" dirty="0"/>
          </a:p>
        </p:txBody>
      </p:sp>
    </p:spTree>
    <p:extLst>
      <p:ext uri="{BB962C8B-B14F-4D97-AF65-F5344CB8AC3E}">
        <p14:creationId xmlns:p14="http://schemas.microsoft.com/office/powerpoint/2010/main" val="754197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8</a:t>
            </a:fld>
            <a:endParaRPr lang="en-US" dirty="0"/>
          </a:p>
        </p:txBody>
      </p:sp>
    </p:spTree>
    <p:extLst>
      <p:ext uri="{BB962C8B-B14F-4D97-AF65-F5344CB8AC3E}">
        <p14:creationId xmlns:p14="http://schemas.microsoft.com/office/powerpoint/2010/main" val="1808233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US" alt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9</a:t>
            </a:fld>
            <a:endParaRPr lang="en-US" dirty="0"/>
          </a:p>
        </p:txBody>
      </p:sp>
    </p:spTree>
    <p:extLst>
      <p:ext uri="{BB962C8B-B14F-4D97-AF65-F5344CB8AC3E}">
        <p14:creationId xmlns:p14="http://schemas.microsoft.com/office/powerpoint/2010/main" val="18560532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mailto:ETAsupport@wfgpshelpdesk.atlassian.net" TargetMode="Externa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emplate Information">
    <p:bg>
      <p:bgPr>
        <a:solidFill>
          <a:schemeClr val="bg1"/>
        </a:solidFill>
        <a:effectLst/>
      </p:bgPr>
    </p:bg>
    <p:spTree>
      <p:nvGrpSpPr>
        <p:cNvPr id="1" name=""/>
        <p:cNvGrpSpPr/>
        <p:nvPr/>
      </p:nvGrpSpPr>
      <p:grpSpPr>
        <a:xfrm>
          <a:off x="0" y="0"/>
          <a:ext cx="0" cy="0"/>
          <a:chOff x="0" y="0"/>
          <a:chExt cx="0" cy="0"/>
        </a:xfrm>
      </p:grpSpPr>
      <p:sp>
        <p:nvSpPr>
          <p:cNvPr id="33" name="Rectangle 32"/>
          <p:cNvSpPr/>
          <p:nvPr userDrawn="1"/>
        </p:nvSpPr>
        <p:spPr>
          <a:xfrm>
            <a:off x="0" y="3752850"/>
            <a:ext cx="4429402" cy="295275"/>
          </a:xfrm>
          <a:prstGeom prst="rect">
            <a:avLst/>
          </a:prstGeom>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34" name="Rectangle 33"/>
          <p:cNvSpPr/>
          <p:nvPr userDrawn="1"/>
        </p:nvSpPr>
        <p:spPr>
          <a:xfrm>
            <a:off x="0" y="5620716"/>
            <a:ext cx="4429402" cy="295275"/>
          </a:xfrm>
          <a:prstGeom prst="rect">
            <a:avLst/>
          </a:prstGeom>
          <a:gradFill>
            <a:gsLst>
              <a:gs pos="0">
                <a:schemeClr val="accent3">
                  <a:shade val="15000"/>
                  <a:satMod val="180000"/>
                  <a:lumMod val="72000"/>
                </a:schemeClr>
              </a:gs>
              <a:gs pos="78000">
                <a:schemeClr val="accent3">
                  <a:shade val="45000"/>
                  <a:satMod val="170000"/>
                  <a:lumMod val="85000"/>
                </a:schemeClr>
              </a:gs>
              <a:gs pos="100000">
                <a:schemeClr val="accent3">
                  <a:tint val="99000"/>
                  <a:shade val="65000"/>
                  <a:satMod val="155000"/>
                </a:schemeClr>
              </a:gs>
            </a:gsLs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4" name="TextBox 13"/>
          <p:cNvSpPr txBox="1"/>
          <p:nvPr userDrawn="1"/>
        </p:nvSpPr>
        <p:spPr>
          <a:xfrm>
            <a:off x="4695825" y="1571624"/>
            <a:ext cx="4297680" cy="5191126"/>
          </a:xfrm>
          <a:prstGeom prst="rect">
            <a:avLst/>
          </a:prstGeom>
          <a:noFill/>
        </p:spPr>
        <p:txBody>
          <a:bodyPr wrap="square" rtlCol="0">
            <a:noAutofit/>
          </a:bodyPr>
          <a:lstStyle/>
          <a:p>
            <a:pPr marL="0" indent="0">
              <a:spcAft>
                <a:spcPts val="1000"/>
              </a:spcAft>
              <a:buFont typeface="Arial" panose="020B0604020202020204" pitchFamily="34" charset="0"/>
              <a:buNone/>
            </a:pPr>
            <a:r>
              <a:rPr lang="en-US" sz="1400" b="1" dirty="0">
                <a:latin typeface="Arial" panose="020B0604020202020204" pitchFamily="34" charset="0"/>
                <a:cs typeface="Arial" panose="020B0604020202020204" pitchFamily="34" charset="0"/>
              </a:rPr>
              <a:t>Beyond</a:t>
            </a:r>
            <a:r>
              <a:rPr lang="en-US" sz="1400" b="1" baseline="0" dirty="0">
                <a:latin typeface="Arial" panose="020B0604020202020204" pitchFamily="34" charset="0"/>
                <a:cs typeface="Arial" panose="020B0604020202020204" pitchFamily="34" charset="0"/>
              </a:rPr>
              <a:t> the standard offerings</a:t>
            </a:r>
            <a:r>
              <a:rPr lang="en-US" sz="1150" b="0" baseline="0" dirty="0">
                <a:latin typeface="Arial" panose="020B0604020202020204" pitchFamily="34" charset="0"/>
                <a:cs typeface="Arial" panose="020B0604020202020204" pitchFamily="34" charset="0"/>
              </a:rPr>
              <a:t>,</a:t>
            </a:r>
            <a:r>
              <a:rPr lang="en-US" sz="1150" b="1" baseline="0" dirty="0">
                <a:latin typeface="Arial" panose="020B0604020202020204" pitchFamily="34" charset="0"/>
                <a:cs typeface="Arial" panose="020B0604020202020204" pitchFamily="34" charset="0"/>
              </a:rPr>
              <a:t> </a:t>
            </a:r>
            <a:r>
              <a:rPr lang="en-US" sz="1150" b="0" baseline="0" dirty="0">
                <a:latin typeface="Arial" panose="020B0604020202020204" pitchFamily="34" charset="0"/>
                <a:cs typeface="Arial" panose="020B0604020202020204" pitchFamily="34" charset="0"/>
              </a:rPr>
              <a:t>t</a:t>
            </a:r>
            <a:r>
              <a:rPr lang="en-US" sz="1150" b="0" dirty="0">
                <a:latin typeface="Arial" panose="020B0604020202020204" pitchFamily="34" charset="0"/>
                <a:cs typeface="Arial" panose="020B0604020202020204" pitchFamily="34" charset="0"/>
              </a:rPr>
              <a:t>his</a:t>
            </a:r>
            <a:r>
              <a:rPr lang="en-US" sz="1150" b="0" baseline="0" dirty="0">
                <a:latin typeface="Arial" panose="020B0604020202020204" pitchFamily="34" charset="0"/>
                <a:cs typeface="Arial" panose="020B0604020202020204" pitchFamily="34" charset="0"/>
              </a:rPr>
              <a:t> template contains a set of custom slides built to help you prepare your presentation.  Included are:</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3 Speaker Slide choices</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Where Are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  </a:t>
            </a:r>
            <a:r>
              <a:rPr lang="en-US" sz="1000" b="0" i="1" baseline="0" dirty="0">
                <a:solidFill>
                  <a:schemeClr val="tx1">
                    <a:lumMod val="75000"/>
                    <a:lumOff val="25000"/>
                  </a:schemeClr>
                </a:solidFill>
                <a:latin typeface="Arial" panose="020B0604020202020204" pitchFamily="34" charset="0"/>
                <a:cs typeface="Arial" panose="020B0604020202020204" pitchFamily="34" charset="0"/>
              </a:rPr>
              <a:t>(location slide)</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Objectives</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Agenda</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Series Set</a:t>
            </a:r>
            <a:endParaRPr lang="en-US" sz="1100" b="1" dirty="0">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1200"/>
              </a:spcBef>
              <a:spcAft>
                <a:spcPts val="600"/>
              </a:spcAft>
              <a:buClrTx/>
              <a:buSzTx/>
              <a:buFont typeface="Arial" panose="020B0604020202020204" pitchFamily="34" charset="0"/>
              <a:buChar char="•"/>
              <a:tabLst/>
              <a:defRPr/>
            </a:pPr>
            <a:r>
              <a:rPr lang="en-US" sz="1200" b="1" dirty="0">
                <a:latin typeface="Arial" panose="020B0604020202020204" pitchFamily="34" charset="0"/>
                <a:cs typeface="Arial" panose="020B0604020202020204" pitchFamily="34" charset="0"/>
              </a:rPr>
              <a:t>Title Slide:</a:t>
            </a:r>
          </a:p>
          <a:p>
            <a:pPr marL="628650" marR="0" lvl="1" indent="-171450"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050" b="0" baseline="0" dirty="0">
                <a:latin typeface="Arial" panose="020B0604020202020204" pitchFamily="34" charset="0"/>
                <a:cs typeface="Arial" panose="020B0604020202020204" pitchFamily="34" charset="0"/>
              </a:rPr>
              <a:t>The titles are formatted to display as “Small Caps”.  </a:t>
            </a:r>
          </a:p>
          <a:p>
            <a:pPr marL="628650" lvl="1" indent="-171450">
              <a:spcBef>
                <a:spcPts val="300"/>
              </a:spcBef>
              <a:spcAft>
                <a:spcPts val="0"/>
              </a:spcAft>
              <a:buFont typeface="Arial" panose="020B0604020202020204" pitchFamily="34" charset="0"/>
              <a:buChar char="•"/>
            </a:pPr>
            <a:r>
              <a:rPr lang="en-US" sz="1050" dirty="0">
                <a:latin typeface="Arial" panose="020B0604020202020204" pitchFamily="34" charset="0"/>
                <a:cs typeface="Arial" panose="020B0604020202020204" pitchFamily="34" charset="0"/>
              </a:rPr>
              <a:t>The</a:t>
            </a:r>
            <a:r>
              <a:rPr lang="en-US" sz="1050" baseline="0" dirty="0">
                <a:latin typeface="Arial" panose="020B0604020202020204" pitchFamily="34" charset="0"/>
                <a:cs typeface="Arial" panose="020B0604020202020204" pitchFamily="34" charset="0"/>
              </a:rPr>
              <a:t> date on the title slide updates automatically to the current day.  On the day of the Webinar, it will reflect the proper date.</a:t>
            </a:r>
          </a:p>
          <a:p>
            <a:pPr marL="171450" indent="-171450">
              <a:spcBef>
                <a:spcPts val="600"/>
              </a:spcBef>
              <a:spcAft>
                <a:spcPts val="800"/>
              </a:spcAft>
              <a:buFont typeface="Arial" panose="020B0604020202020204" pitchFamily="34" charset="0"/>
              <a:buChar char="•"/>
            </a:pPr>
            <a:r>
              <a:rPr lang="en-US" sz="1200" b="1" baseline="0" dirty="0">
                <a:latin typeface="Arial" panose="020B0604020202020204" pitchFamily="34" charset="0"/>
                <a:cs typeface="Arial" panose="020B0604020202020204" pitchFamily="34" charset="0"/>
              </a:rPr>
              <a:t>Resources:</a:t>
            </a:r>
            <a:br>
              <a:rPr lang="en-US" sz="1050" b="1" baseline="0" dirty="0">
                <a:latin typeface="Arial" panose="020B0604020202020204" pitchFamily="34" charset="0"/>
                <a:cs typeface="Arial" panose="020B0604020202020204" pitchFamily="34" charset="0"/>
              </a:rPr>
            </a:br>
            <a:r>
              <a:rPr lang="en-US" sz="1050" baseline="0" dirty="0">
                <a:latin typeface="Arial" panose="020B0604020202020204" pitchFamily="34" charset="0"/>
                <a:cs typeface="Arial" panose="020B0604020202020204" pitchFamily="34" charset="0"/>
              </a:rPr>
              <a:t>This works like a multi-level bulleted list.  Use the list level buttons on your “Home” tab to</a:t>
            </a:r>
            <a:br>
              <a:rPr lang="en-US" sz="1050" baseline="0" dirty="0">
                <a:latin typeface="Arial" panose="020B0604020202020204" pitchFamily="34" charset="0"/>
                <a:cs typeface="Arial" panose="020B0604020202020204" pitchFamily="34" charset="0"/>
              </a:rPr>
            </a:br>
            <a:r>
              <a:rPr lang="en-US" sz="1050" baseline="0" dirty="0">
                <a:latin typeface="Arial" panose="020B0604020202020204" pitchFamily="34" charset="0"/>
                <a:cs typeface="Arial" panose="020B0604020202020204" pitchFamily="34" charset="0"/>
              </a:rPr>
              <a:t>change levels.</a:t>
            </a:r>
          </a:p>
          <a:p>
            <a:pPr marL="628650" lvl="1" indent="-171450">
              <a:spcBef>
                <a:spcPts val="600"/>
              </a:spcBef>
              <a:spcAft>
                <a:spcPts val="300"/>
              </a:spcAft>
              <a:buFont typeface="Arial" panose="020B0604020202020204" pitchFamily="34" charset="0"/>
              <a:buChar char="•"/>
            </a:pPr>
            <a:r>
              <a:rPr lang="en-US" sz="1050" baseline="0" dirty="0">
                <a:latin typeface="Arial" panose="020B0604020202020204" pitchFamily="34" charset="0"/>
                <a:cs typeface="Arial" panose="020B0604020202020204" pitchFamily="34" charset="0"/>
              </a:rPr>
              <a:t>The first level is the name of the resource</a:t>
            </a:r>
          </a:p>
          <a:p>
            <a:pPr marL="628650" lvl="1" indent="-171450">
              <a:spcAft>
                <a:spcPts val="300"/>
              </a:spcAft>
              <a:buFont typeface="Arial" panose="020B0604020202020204" pitchFamily="34" charset="0"/>
              <a:buChar char="•"/>
            </a:pPr>
            <a:r>
              <a:rPr lang="en-US" sz="1050" baseline="0" dirty="0">
                <a:latin typeface="Arial" panose="020B0604020202020204" pitchFamily="34" charset="0"/>
                <a:cs typeface="Arial" panose="020B0604020202020204" pitchFamily="34" charset="0"/>
              </a:rPr>
              <a:t>The second level is the Resource Information</a:t>
            </a:r>
          </a:p>
          <a:p>
            <a:pPr marL="628650" lvl="1" indent="-171450">
              <a:spcAft>
                <a:spcPts val="600"/>
              </a:spcAft>
              <a:buFont typeface="Arial" panose="020B0604020202020204" pitchFamily="34" charset="0"/>
              <a:buChar char="•"/>
            </a:pPr>
            <a:r>
              <a:rPr lang="en-US" sz="1050" baseline="0" dirty="0">
                <a:latin typeface="Arial" panose="020B0604020202020204" pitchFamily="34" charset="0"/>
                <a:cs typeface="Arial" panose="020B0604020202020204" pitchFamily="34" charset="0"/>
              </a:rPr>
              <a:t>The third level is the Resource Link.</a:t>
            </a:r>
          </a:p>
          <a:p>
            <a:pPr marL="171450" lvl="0" indent="-171450">
              <a:spcAft>
                <a:spcPts val="600"/>
              </a:spcAft>
              <a:buFont typeface="Arial" panose="020B0604020202020204" pitchFamily="34" charset="0"/>
              <a:buChar char="•"/>
            </a:pPr>
            <a:endParaRPr lang="en-US" sz="1050" baseline="0" dirty="0">
              <a:latin typeface="Arial" panose="020B0604020202020204" pitchFamily="34" charset="0"/>
              <a:cs typeface="Arial" panose="020B0604020202020204" pitchFamily="34" charset="0"/>
            </a:endParaRPr>
          </a:p>
          <a:p>
            <a:pPr marL="0" indent="0">
              <a:spcAft>
                <a:spcPts val="600"/>
              </a:spcAft>
              <a:buFont typeface="Arial" panose="020B0604020202020204" pitchFamily="34" charset="0"/>
              <a:buNone/>
            </a:pPr>
            <a:endParaRPr lang="en-US" sz="1050" dirty="0">
              <a:latin typeface="Arial" panose="020B0604020202020204" pitchFamily="34" charset="0"/>
              <a:cs typeface="Arial" panose="020B0604020202020204" pitchFamily="34" charset="0"/>
            </a:endParaRPr>
          </a:p>
        </p:txBody>
      </p:sp>
      <p:grpSp>
        <p:nvGrpSpPr>
          <p:cNvPr id="18" name="Group 17"/>
          <p:cNvGrpSpPr/>
          <p:nvPr userDrawn="1"/>
        </p:nvGrpSpPr>
        <p:grpSpPr>
          <a:xfrm>
            <a:off x="6728086" y="5023409"/>
            <a:ext cx="1296075" cy="481538"/>
            <a:chOff x="6721200" y="5603662"/>
            <a:chExt cx="1296075" cy="481538"/>
          </a:xfrm>
        </p:grpSpPr>
        <p:grpSp>
          <p:nvGrpSpPr>
            <p:cNvPr id="8" name="Group 7"/>
            <p:cNvGrpSpPr/>
            <p:nvPr userDrawn="1"/>
          </p:nvGrpSpPr>
          <p:grpSpPr>
            <a:xfrm>
              <a:off x="6721200" y="5603662"/>
              <a:ext cx="881689" cy="481538"/>
              <a:chOff x="6721200" y="5603662"/>
              <a:chExt cx="881689" cy="481538"/>
            </a:xfrm>
          </p:grpSpPr>
          <p:pic>
            <p:nvPicPr>
              <p:cNvPr id="4" name="Picture 3"/>
              <p:cNvPicPr>
                <a:picLocks noChangeAspect="1"/>
              </p:cNvPicPr>
              <p:nvPr userDrawn="1"/>
            </p:nvPicPr>
            <p:blipFill>
              <a:blip r:embed="rId2"/>
              <a:stretch>
                <a:fillRect/>
              </a:stretch>
            </p:blipFill>
            <p:spPr>
              <a:xfrm>
                <a:off x="6721200" y="5603662"/>
                <a:ext cx="881689" cy="481538"/>
              </a:xfrm>
              <a:prstGeom prst="rect">
                <a:avLst/>
              </a:prstGeom>
            </p:spPr>
          </p:pic>
          <p:sp>
            <p:nvSpPr>
              <p:cNvPr id="5" name="Rectangle 4"/>
              <p:cNvSpPr/>
              <p:nvPr userDrawn="1"/>
            </p:nvSpPr>
            <p:spPr>
              <a:xfrm>
                <a:off x="7236000" y="5644800"/>
                <a:ext cx="366889" cy="178031"/>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sp>
          <p:nvSpPr>
            <p:cNvPr id="17" name="Left Arrow 16"/>
            <p:cNvSpPr/>
            <p:nvPr userDrawn="1"/>
          </p:nvSpPr>
          <p:spPr>
            <a:xfrm>
              <a:off x="7642875" y="5644800"/>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grpSp>
      <p:sp>
        <p:nvSpPr>
          <p:cNvPr id="28" name="Rectangle 27"/>
          <p:cNvSpPr/>
          <p:nvPr userDrawn="1"/>
        </p:nvSpPr>
        <p:spPr>
          <a:xfrm>
            <a:off x="5509122" y="1"/>
            <a:ext cx="278130" cy="119753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7" name="Rectangle 26"/>
          <p:cNvSpPr/>
          <p:nvPr userDrawn="1"/>
        </p:nvSpPr>
        <p:spPr>
          <a:xfrm>
            <a:off x="4429402" y="1501813"/>
            <a:ext cx="278130" cy="5356188"/>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 name="TextBox 5"/>
          <p:cNvSpPr txBox="1"/>
          <p:nvPr userDrawn="1"/>
        </p:nvSpPr>
        <p:spPr>
          <a:xfrm>
            <a:off x="0" y="54831"/>
            <a:ext cx="5448300" cy="978729"/>
          </a:xfrm>
          <a:prstGeom prst="rect">
            <a:avLst/>
          </a:prstGeom>
          <a:noFill/>
        </p:spPr>
        <p:txBody>
          <a:bodyPr wrap="square" rtlCol="0">
            <a:spAutoFit/>
          </a:bodyPr>
          <a:lstStyle/>
          <a:p>
            <a:pPr algn="ctr">
              <a:lnSpc>
                <a:spcPct val="90000"/>
              </a:lnSpc>
            </a:pPr>
            <a:r>
              <a:rPr lang="en-US" sz="3600" b="0" i="0" kern="1200" cap="small" spc="40" baseline="0" dirty="0">
                <a:gradFill flip="none" rotWithShape="1">
                  <a:gsLst>
                    <a:gs pos="0">
                      <a:srgbClr val="752832">
                        <a:lumMod val="28000"/>
                      </a:srgbClr>
                    </a:gs>
                    <a:gs pos="100000">
                      <a:schemeClr val="accent2">
                        <a:lumMod val="75000"/>
                      </a:schemeClr>
                    </a:gs>
                  </a:gsLst>
                  <a:lin ang="16200000" scaled="1"/>
                  <a:tileRect/>
                </a:gradFill>
                <a:latin typeface="Impact" panose="020B0806030902050204" pitchFamily="34" charset="0"/>
                <a:ea typeface="+mj-ea"/>
                <a:cs typeface="Myriad Pro Cond"/>
              </a:rPr>
              <a:t>This Slide Is Hidden.  </a:t>
            </a:r>
          </a:p>
          <a:p>
            <a:pPr algn="ctr">
              <a:lnSpc>
                <a:spcPct val="90000"/>
              </a:lnSpc>
            </a:pPr>
            <a:r>
              <a:rPr lang="en-US" sz="2800" b="0" i="0" kern="1200" cap="small" spc="40" baseline="0" dirty="0">
                <a:gradFill flip="none" rotWithShape="1">
                  <a:gsLst>
                    <a:gs pos="0">
                      <a:srgbClr val="752832">
                        <a:lumMod val="28000"/>
                      </a:srgbClr>
                    </a:gs>
                    <a:gs pos="100000">
                      <a:schemeClr val="accent2">
                        <a:lumMod val="75000"/>
                      </a:schemeClr>
                    </a:gs>
                  </a:gsLst>
                  <a:lin ang="16200000" scaled="1"/>
                  <a:tileRect/>
                </a:gradFill>
                <a:latin typeface="Impact" panose="020B0806030902050204" pitchFamily="34" charset="0"/>
                <a:ea typeface="+mj-ea"/>
                <a:cs typeface="Myriad Pro Cond"/>
              </a:rPr>
              <a:t>It will not display in your presentation.</a:t>
            </a:r>
          </a:p>
        </p:txBody>
      </p:sp>
      <p:sp>
        <p:nvSpPr>
          <p:cNvPr id="7" name="TextBox 6"/>
          <p:cNvSpPr txBox="1"/>
          <p:nvPr userDrawn="1"/>
        </p:nvSpPr>
        <p:spPr>
          <a:xfrm>
            <a:off x="91736" y="1613703"/>
            <a:ext cx="4297680" cy="5149047"/>
          </a:xfrm>
          <a:prstGeom prst="rect">
            <a:avLst/>
          </a:prstGeom>
          <a:noFill/>
        </p:spPr>
        <p:txBody>
          <a:bodyPr wrap="square" rtlCol="0">
            <a:noAutofit/>
          </a:bodyPr>
          <a:lstStyle/>
          <a:p>
            <a:pPr>
              <a:spcAft>
                <a:spcPts val="300"/>
              </a:spcAft>
            </a:pPr>
            <a:r>
              <a:rPr lang="en-US" sz="1400" b="1" dirty="0">
                <a:latin typeface="Arial" panose="020B0604020202020204" pitchFamily="34" charset="0"/>
                <a:cs typeface="Arial" panose="020B0604020202020204" pitchFamily="34" charset="0"/>
              </a:rPr>
              <a:t>How to use</a:t>
            </a:r>
            <a:r>
              <a:rPr lang="en-US" sz="1400" b="1" baseline="0" dirty="0">
                <a:latin typeface="Arial" panose="020B0604020202020204" pitchFamily="34" charset="0"/>
                <a:cs typeface="Arial" panose="020B0604020202020204" pitchFamily="34" charset="0"/>
              </a:rPr>
              <a:t> this template:</a:t>
            </a:r>
          </a:p>
          <a:p>
            <a:pPr marL="171450" indent="-171450">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When creating a new slide, click the arrow under the “New Slide” button.  This will display the template master slides available.  Select the layout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need from the list.</a:t>
            </a:r>
          </a:p>
          <a:p>
            <a:pPr marL="171450" indent="-171450">
              <a:spcBef>
                <a:spcPts val="600"/>
              </a:spcBef>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Likewise, to </a:t>
            </a:r>
            <a:r>
              <a:rPr lang="en-US" sz="1050" b="0" i="1" baseline="0" dirty="0">
                <a:latin typeface="Arial" panose="020B0604020202020204" pitchFamily="34" charset="0"/>
                <a:cs typeface="Arial" panose="020B0604020202020204" pitchFamily="34" charset="0"/>
              </a:rPr>
              <a:t>change</a:t>
            </a:r>
            <a:r>
              <a:rPr lang="en-US" sz="1050" b="0" baseline="0" dirty="0">
                <a:latin typeface="Arial" panose="020B0604020202020204" pitchFamily="34" charset="0"/>
                <a:cs typeface="Arial" panose="020B0604020202020204" pitchFamily="34" charset="0"/>
              </a:rPr>
              <a:t>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template master of a slide,</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click the “Layout” button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right next to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“New Slide” button.</a:t>
            </a:r>
          </a:p>
          <a:p>
            <a:pPr marL="0" marR="0" lvl="0" indent="0" algn="l" defTabSz="457200" rtl="0" eaLnBrk="1" fontAlgn="auto" latinLnBrk="0" hangingPunct="1">
              <a:lnSpc>
                <a:spcPct val="100000"/>
              </a:lnSpc>
              <a:spcBef>
                <a:spcPts val="600"/>
              </a:spcBef>
              <a:spcAft>
                <a:spcPts val="3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General Template Notes:</a:t>
            </a:r>
          </a:p>
          <a:p>
            <a:pPr marL="274320" lvl="0" indent="0">
              <a:spcAft>
                <a:spcPts val="600"/>
              </a:spcAft>
              <a:buFont typeface="Arial" panose="020B0604020202020204" pitchFamily="34" charset="0"/>
              <a:buNone/>
            </a:pPr>
            <a:r>
              <a:rPr lang="en-US" sz="1800" b="0" u="sng" spc="60" baseline="0" dirty="0">
                <a:solidFill>
                  <a:schemeClr val="bg1"/>
                </a:solidFill>
                <a:effectLst>
                  <a:outerShdw blurRad="76200" dist="38100" dir="8100000" algn="tr" rotWithShape="0">
                    <a:prstClr val="black">
                      <a:alpha val="60000"/>
                    </a:prstClr>
                  </a:outerShdw>
                </a:effectLst>
                <a:latin typeface="Impact" panose="020B0806030902050204" pitchFamily="34" charset="0"/>
                <a:cs typeface="Arial" panose="020B0604020202020204" pitchFamily="34" charset="0"/>
              </a:rPr>
              <a:t>DO NOT:</a:t>
            </a:r>
          </a:p>
          <a:p>
            <a:pPr marL="628650" marR="0" lvl="1"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050" b="1" baseline="0" dirty="0">
                <a:latin typeface="Arial" panose="020B0604020202020204" pitchFamily="34" charset="0"/>
                <a:cs typeface="Arial" panose="020B0604020202020204" pitchFamily="34" charset="0"/>
              </a:rPr>
              <a:t>Space out your bullets using the “enter” key</a:t>
            </a:r>
            <a:r>
              <a:rPr lang="en-US" sz="1050" b="0" baseline="0" dirty="0">
                <a:latin typeface="Arial" panose="020B0604020202020204" pitchFamily="34" charset="0"/>
                <a:cs typeface="Arial" panose="020B0604020202020204" pitchFamily="34" charset="0"/>
              </a:rPr>
              <a:t>.  If a spacing adjustment is needed, it will be handled by the design team.</a:t>
            </a:r>
            <a:endParaRPr lang="en-US" sz="1050" b="0" dirty="0">
              <a:latin typeface="Arial" panose="020B0604020202020204" pitchFamily="34" charset="0"/>
              <a:cs typeface="Arial" panose="020B0604020202020204" pitchFamily="34" charset="0"/>
            </a:endParaRPr>
          </a:p>
          <a:p>
            <a:pPr marL="628650" lvl="1" indent="-171450">
              <a:spcAft>
                <a:spcPts val="600"/>
              </a:spcAft>
              <a:buFont typeface="Arial" panose="020B0604020202020204" pitchFamily="34" charset="0"/>
              <a:buChar char="•"/>
            </a:pPr>
            <a:r>
              <a:rPr lang="en-US" sz="1050" b="1" baseline="0" dirty="0">
                <a:latin typeface="Arial" panose="020B0604020202020204" pitchFamily="34" charset="0"/>
                <a:cs typeface="Arial" panose="020B0604020202020204" pitchFamily="34" charset="0"/>
              </a:rPr>
              <a:t>Type any titles in all uppercase or with caps lock on</a:t>
            </a:r>
            <a:r>
              <a:rPr lang="en-US" sz="1050" b="0" baseline="0" dirty="0">
                <a:latin typeface="Arial" panose="020B0604020202020204" pitchFamily="34" charset="0"/>
                <a:cs typeface="Arial" panose="020B0604020202020204" pitchFamily="34" charset="0"/>
              </a:rPr>
              <a:t>, as formatting is automatic. Type using standard title caps.</a:t>
            </a:r>
          </a:p>
          <a:p>
            <a:pPr marL="628650" lvl="1" indent="-171450">
              <a:spcAft>
                <a:spcPts val="600"/>
              </a:spcAft>
              <a:buFont typeface="Arial" panose="020B0604020202020204" pitchFamily="34" charset="0"/>
              <a:buChar char="•"/>
            </a:pPr>
            <a:r>
              <a:rPr lang="en-US" sz="1050" b="1" baseline="0" dirty="0">
                <a:latin typeface="Arial" panose="020B0604020202020204" pitchFamily="34" charset="0"/>
                <a:cs typeface="Arial" panose="020B0604020202020204" pitchFamily="34" charset="0"/>
              </a:rPr>
              <a:t>Change heading alignment or location. </a:t>
            </a:r>
            <a:r>
              <a:rPr lang="en-US" sz="1050" b="0" baseline="0" dirty="0">
                <a:latin typeface="Arial" panose="020B0604020202020204" pitchFamily="34" charset="0"/>
                <a:cs typeface="Arial" panose="020B0604020202020204" pitchFamily="34" charset="0"/>
              </a:rPr>
              <a:t>Any issues present in the display of your slides will be repaired by the design team.</a:t>
            </a:r>
          </a:p>
          <a:p>
            <a:pPr marL="27432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i="0" u="sng" strike="noStrike" kern="1200" cap="none" spc="60" normalizeH="0" baseline="0" noProof="0" dirty="0">
                <a:ln>
                  <a:noFill/>
                </a:ln>
                <a:solidFill>
                  <a:schemeClr val="bg1"/>
                </a:solidFill>
                <a:effectLst>
                  <a:outerShdw blurRad="76200" dist="38100" dir="8100000" algn="tr" rotWithShape="0">
                    <a:prstClr val="black">
                      <a:alpha val="60000"/>
                    </a:prstClr>
                  </a:outerShdw>
                </a:effectLst>
                <a:uLnTx/>
                <a:uFillTx/>
                <a:latin typeface="Impact" panose="020B0806030902050204" pitchFamily="34" charset="0"/>
                <a:ea typeface="+mn-ea"/>
                <a:cs typeface="Arial" panose="020B0604020202020204" pitchFamily="34" charset="0"/>
              </a:rPr>
              <a:t>DO:</a:t>
            </a:r>
          </a:p>
          <a:p>
            <a:pPr marL="628650" marR="0" lvl="1"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Reference your graphics</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Add a note at the top of the “Slide notes” section that indicates where your graphic originated.  Note that any graphics not referenced or in violation of </a:t>
            </a:r>
            <a:r>
              <a:rPr kumimoji="0" lang="en-US" sz="1050" b="1" i="0" u="none" strike="noStrike" kern="1200" cap="none" spc="0" normalizeH="0" baseline="0" noProof="0" dirty="0">
                <a:ln>
                  <a:noFill/>
                </a:ln>
                <a:solidFill>
                  <a:schemeClr val="tx1">
                    <a:lumMod val="85000"/>
                    <a:lumOff val="15000"/>
                  </a:schemeClr>
                </a:solidFill>
                <a:effectLst/>
                <a:uLnTx/>
                <a:uFillTx/>
                <a:latin typeface="Arial" panose="020B0604020202020204" pitchFamily="34" charset="0"/>
                <a:ea typeface="+mn-ea"/>
                <a:cs typeface="Arial" panose="020B0604020202020204" pitchFamily="34" charset="0"/>
              </a:rPr>
              <a:t>US Copyright Law, Title 17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will be replaced to ensure your protection.</a:t>
            </a:r>
          </a:p>
          <a:p>
            <a:pPr marL="0" indent="0">
              <a:spcBef>
                <a:spcPts val="600"/>
              </a:spcBef>
              <a:buFont typeface="Arial" panose="020B0604020202020204" pitchFamily="34" charset="0"/>
              <a:buNone/>
            </a:pPr>
            <a:endParaRPr lang="en-US" sz="1100" b="0" baseline="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grpSp>
        <p:nvGrpSpPr>
          <p:cNvPr id="13" name="Group 12"/>
          <p:cNvGrpSpPr/>
          <p:nvPr userDrawn="1"/>
        </p:nvGrpSpPr>
        <p:grpSpPr>
          <a:xfrm>
            <a:off x="95250" y="1177480"/>
            <a:ext cx="8953500" cy="325901"/>
            <a:chOff x="95250" y="1177480"/>
            <a:chExt cx="8953500" cy="325901"/>
          </a:xfrm>
        </p:grpSpPr>
        <p:sp>
          <p:nvSpPr>
            <p:cNvPr id="10" name="TextBox 9"/>
            <p:cNvSpPr txBox="1"/>
            <p:nvPr userDrawn="1"/>
          </p:nvSpPr>
          <p:spPr>
            <a:xfrm>
              <a:off x="95250" y="1177480"/>
              <a:ext cx="8953500" cy="304277"/>
            </a:xfrm>
            <a:prstGeom prst="rect">
              <a:avLst/>
            </a:prstGeom>
            <a:noFill/>
          </p:spPr>
          <p:txBody>
            <a:bodyPr wrap="square" rtlCol="0">
              <a:noAutofit/>
            </a:bodyPr>
            <a:lstStyle/>
            <a:p>
              <a:pPr algn="ctr"/>
              <a:r>
                <a:rPr lang="en-US" sz="1600" i="1" dirty="0">
                  <a:solidFill>
                    <a:schemeClr val="tx1">
                      <a:lumMod val="65000"/>
                      <a:lumOff val="35000"/>
                    </a:schemeClr>
                  </a:solidFill>
                  <a:latin typeface="Arial" panose="020B0604020202020204" pitchFamily="34" charset="0"/>
                  <a:cs typeface="Arial" panose="020B0604020202020204" pitchFamily="34" charset="0"/>
                </a:rPr>
                <a:t>This slide contains information</a:t>
              </a:r>
              <a:r>
                <a:rPr lang="en-US" sz="1600" i="1" baseline="0" dirty="0">
                  <a:solidFill>
                    <a:schemeClr val="tx1">
                      <a:lumMod val="65000"/>
                      <a:lumOff val="35000"/>
                    </a:schemeClr>
                  </a:solidFill>
                  <a:latin typeface="Arial" panose="020B0604020202020204" pitchFamily="34" charset="0"/>
                  <a:cs typeface="Arial" panose="020B0604020202020204" pitchFamily="34" charset="0"/>
                </a:rPr>
                <a:t> on how to use this template.  It is not a part of the presentation.</a:t>
              </a:r>
              <a:endParaRPr lang="en-US" sz="1600" i="1" dirty="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12" name="Group 11"/>
            <p:cNvGrpSpPr/>
            <p:nvPr userDrawn="1"/>
          </p:nvGrpSpPr>
          <p:grpSpPr>
            <a:xfrm>
              <a:off x="114300" y="1197535"/>
              <a:ext cx="8915400" cy="305846"/>
              <a:chOff x="114300" y="1188010"/>
              <a:chExt cx="8915400" cy="305846"/>
            </a:xfrm>
          </p:grpSpPr>
          <p:cxnSp>
            <p:nvCxnSpPr>
              <p:cNvPr id="9" name="Straight Connector 8"/>
              <p:cNvCxnSpPr/>
              <p:nvPr userDrawn="1"/>
            </p:nvCxnSpPr>
            <p:spPr>
              <a:xfrm>
                <a:off x="114300" y="1493856"/>
                <a:ext cx="8915400" cy="0"/>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1" name="Straight Connector 10"/>
              <p:cNvCxnSpPr/>
              <p:nvPr userDrawn="1"/>
            </p:nvCxnSpPr>
            <p:spPr>
              <a:xfrm>
                <a:off x="114300" y="1188010"/>
                <a:ext cx="8915400" cy="0"/>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grpSp>
      </p:grpSp>
      <p:sp>
        <p:nvSpPr>
          <p:cNvPr id="15" name="TextBox 14"/>
          <p:cNvSpPr txBox="1"/>
          <p:nvPr userDrawn="1"/>
        </p:nvSpPr>
        <p:spPr>
          <a:xfrm>
            <a:off x="7084799" y="2272914"/>
            <a:ext cx="1317601" cy="1154326"/>
          </a:xfrm>
          <a:prstGeom prst="rect">
            <a:avLst/>
          </a:prstGeom>
          <a:noFill/>
        </p:spPr>
        <p:txBody>
          <a:bodyPr wrap="square" rtlCol="0">
            <a:noAutofit/>
          </a:bodyPr>
          <a:lstStyle/>
          <a:p>
            <a:pPr marL="0" lvl="1" indent="-171450">
              <a:lnSpc>
                <a:spcPct val="90000"/>
              </a:lnSpc>
              <a:spcAft>
                <a:spcPts val="400"/>
              </a:spcAft>
              <a:buFont typeface="Arial" panose="020B0604020202020204" pitchFamily="34" charset="0"/>
              <a:buChar char="•"/>
            </a:pPr>
            <a:r>
              <a:rPr lang="en-US" sz="1100" b="0" baseline="0" dirty="0"/>
              <a:t>Quote</a:t>
            </a:r>
          </a:p>
          <a:p>
            <a:pPr marL="0" lvl="1" indent="-171450">
              <a:lnSpc>
                <a:spcPct val="90000"/>
              </a:lnSpc>
              <a:spcAft>
                <a:spcPts val="400"/>
              </a:spcAft>
              <a:buFont typeface="Arial" panose="020B0604020202020204" pitchFamily="34" charset="0"/>
              <a:buChar char="•"/>
            </a:pPr>
            <a:r>
              <a:rPr lang="en-US" sz="1100" b="0" baseline="0" dirty="0"/>
              <a:t>Questions</a:t>
            </a:r>
          </a:p>
          <a:p>
            <a:pPr marL="0" lvl="1" indent="-171450">
              <a:lnSpc>
                <a:spcPct val="90000"/>
              </a:lnSpc>
              <a:spcAft>
                <a:spcPts val="400"/>
              </a:spcAft>
              <a:buFont typeface="Arial" panose="020B0604020202020204" pitchFamily="34" charset="0"/>
              <a:buChar char="•"/>
            </a:pPr>
            <a:r>
              <a:rPr lang="en-US" sz="1100" b="0" baseline="0" dirty="0"/>
              <a:t>Resources</a:t>
            </a:r>
          </a:p>
          <a:p>
            <a:pPr marL="0" lvl="1" indent="-171450">
              <a:lnSpc>
                <a:spcPct val="90000"/>
              </a:lnSpc>
              <a:spcAft>
                <a:spcPts val="400"/>
              </a:spcAft>
              <a:buFont typeface="Arial" panose="020B0604020202020204" pitchFamily="34" charset="0"/>
              <a:buChar char="•"/>
            </a:pPr>
            <a:r>
              <a:rPr lang="en-US" sz="1100" b="0" baseline="0" dirty="0"/>
              <a:t>Contact</a:t>
            </a:r>
          </a:p>
          <a:p>
            <a:pPr marL="0" lvl="1" indent="-171450">
              <a:lnSpc>
                <a:spcPct val="90000"/>
              </a:lnSpc>
              <a:spcAft>
                <a:spcPts val="400"/>
              </a:spcAft>
              <a:buFont typeface="Arial" panose="020B0604020202020204" pitchFamily="34" charset="0"/>
              <a:buChar char="•"/>
            </a:pPr>
            <a:r>
              <a:rPr lang="en-US" sz="1100" b="0" baseline="0" dirty="0"/>
              <a:t>Thank You</a:t>
            </a:r>
            <a:endParaRPr lang="en-US" sz="1100" b="0" dirty="0"/>
          </a:p>
        </p:txBody>
      </p:sp>
      <p:cxnSp>
        <p:nvCxnSpPr>
          <p:cNvPr id="3" name="Straight Connector 2"/>
          <p:cNvCxnSpPr/>
          <p:nvPr userDrawn="1"/>
        </p:nvCxnSpPr>
        <p:spPr>
          <a:xfrm>
            <a:off x="5040000" y="2239425"/>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userDrawn="1"/>
        </p:nvCxnSpPr>
        <p:spPr>
          <a:xfrm>
            <a:off x="5040000" y="347715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26" name="Group 25"/>
          <p:cNvGrpSpPr/>
          <p:nvPr userDrawn="1"/>
        </p:nvGrpSpPr>
        <p:grpSpPr>
          <a:xfrm>
            <a:off x="6000750" y="-37309"/>
            <a:ext cx="3143249" cy="1262157"/>
            <a:chOff x="6000750" y="-37309"/>
            <a:chExt cx="3143249" cy="1262157"/>
          </a:xfrm>
        </p:grpSpPr>
        <p:sp>
          <p:nvSpPr>
            <p:cNvPr id="23" name="TextBox 22"/>
            <p:cNvSpPr txBox="1"/>
            <p:nvPr userDrawn="1"/>
          </p:nvSpPr>
          <p:spPr>
            <a:xfrm>
              <a:off x="7205266" y="66207"/>
              <a:ext cx="1938733" cy="1044036"/>
            </a:xfrm>
            <a:prstGeom prst="rect">
              <a:avLst/>
            </a:prstGeom>
            <a:noFill/>
          </p:spPr>
          <p:txBody>
            <a:bodyPr wrap="square" rtlCol="0">
              <a:noAutofit/>
            </a:bodyPr>
            <a:lstStyle/>
            <a:p>
              <a:pPr algn="l">
                <a:lnSpc>
                  <a:spcPct val="90000"/>
                </a:lnSpc>
              </a:pPr>
              <a:r>
                <a:rPr lang="en-US" sz="1300" b="1" i="0" spc="40" dirty="0">
                  <a:solidFill>
                    <a:schemeClr val="tx1">
                      <a:lumMod val="85000"/>
                      <a:lumOff val="15000"/>
                    </a:schemeClr>
                  </a:solidFill>
                  <a:latin typeface="+mj-lt"/>
                </a:rPr>
                <a:t>Don’t Delete this slide until the presentation is final.</a:t>
              </a:r>
              <a:endParaRPr lang="en-US" sz="1300" b="1" i="0" spc="40" baseline="0" dirty="0">
                <a:solidFill>
                  <a:schemeClr val="tx1">
                    <a:lumMod val="85000"/>
                    <a:lumOff val="15000"/>
                  </a:schemeClr>
                </a:solidFill>
                <a:latin typeface="+mj-lt"/>
              </a:endParaRPr>
            </a:p>
            <a:p>
              <a:pPr algn="ctr">
                <a:lnSpc>
                  <a:spcPct val="90000"/>
                </a:lnSpc>
                <a:spcBef>
                  <a:spcPts val="600"/>
                </a:spcBef>
              </a:pPr>
              <a:r>
                <a:rPr lang="en-US" sz="1500" b="1" i="0" spc="40" baseline="0" dirty="0">
                  <a:solidFill>
                    <a:srgbClr val="9D1C30"/>
                  </a:solidFill>
                  <a:latin typeface="+mj-lt"/>
                </a:rPr>
                <a:t>Keep it in the template.</a:t>
              </a:r>
              <a:endParaRPr lang="en-US" sz="1500" b="1" i="0" spc="40" dirty="0">
                <a:solidFill>
                  <a:srgbClr val="9D1C30"/>
                </a:solidFill>
                <a:latin typeface="+mj-lt"/>
              </a:endParaRPr>
            </a:p>
          </p:txBody>
        </p:sp>
        <p:grpSp>
          <p:nvGrpSpPr>
            <p:cNvPr id="25" name="Group 24"/>
            <p:cNvGrpSpPr/>
            <p:nvPr userDrawn="1"/>
          </p:nvGrpSpPr>
          <p:grpSpPr>
            <a:xfrm>
              <a:off x="6000750" y="-37309"/>
              <a:ext cx="1262157" cy="1262157"/>
              <a:chOff x="1714500" y="4547858"/>
              <a:chExt cx="1262157" cy="1262157"/>
            </a:xfrm>
          </p:grpSpPr>
          <p:grpSp>
            <p:nvGrpSpPr>
              <p:cNvPr id="24" name="Group 23"/>
              <p:cNvGrpSpPr/>
              <p:nvPr userDrawn="1"/>
            </p:nvGrpSpPr>
            <p:grpSpPr>
              <a:xfrm>
                <a:off x="1714500" y="4547858"/>
                <a:ext cx="1262157" cy="1262157"/>
                <a:chOff x="1714500" y="4547858"/>
                <a:chExt cx="1262157" cy="1262157"/>
              </a:xfrm>
            </p:grpSpPr>
            <p:sp>
              <p:nvSpPr>
                <p:cNvPr id="21" name="8-Point Star 20"/>
                <p:cNvSpPr/>
                <p:nvPr userDrawn="1"/>
              </p:nvSpPr>
              <p:spPr>
                <a:xfrm rot="20240074">
                  <a:off x="1714500" y="4547858"/>
                  <a:ext cx="1262157" cy="1262157"/>
                </a:xfrm>
                <a:prstGeom prst="star8">
                  <a:avLst>
                    <a:gd name="adj" fmla="val 45801"/>
                  </a:avLst>
                </a:prstGeom>
                <a:gradFill>
                  <a:gsLst>
                    <a:gs pos="0">
                      <a:srgbClr val="7A232E"/>
                    </a:gs>
                    <a:gs pos="100000">
                      <a:srgbClr val="B85759"/>
                    </a:gs>
                    <a:gs pos="55000">
                      <a:srgbClr val="9D1C3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 name="8-Point Star 21"/>
                <p:cNvSpPr/>
                <p:nvPr userDrawn="1"/>
              </p:nvSpPr>
              <p:spPr>
                <a:xfrm rot="20240074">
                  <a:off x="1776599" y="4609957"/>
                  <a:ext cx="1137960" cy="1137960"/>
                </a:xfrm>
                <a:prstGeom prst="star8">
                  <a:avLst>
                    <a:gd name="adj" fmla="val 45801"/>
                  </a:avLst>
                </a:prstGeom>
                <a:noFill/>
                <a:ln w="444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
            <p:nvSpPr>
              <p:cNvPr id="19" name="TextBox 18"/>
              <p:cNvSpPr txBox="1"/>
              <p:nvPr userDrawn="1"/>
            </p:nvSpPr>
            <p:spPr>
              <a:xfrm>
                <a:off x="1849335" y="4755916"/>
                <a:ext cx="992486" cy="838221"/>
              </a:xfrm>
              <a:prstGeom prst="rect">
                <a:avLst/>
              </a:prstGeom>
              <a:noFill/>
              <a:effectLst>
                <a:outerShdw blurRad="50800" dist="25400" dir="8100000" algn="tr" rotWithShape="0">
                  <a:prstClr val="black">
                    <a:alpha val="40000"/>
                  </a:prstClr>
                </a:outerShdw>
              </a:effectLst>
            </p:spPr>
            <p:txBody>
              <a:bodyPr wrap="square" rtlCol="0">
                <a:noAutofit/>
              </a:bodyPr>
              <a:lstStyle/>
              <a:p>
                <a:pPr algn="ctr"/>
                <a:r>
                  <a:rPr lang="en-US" sz="2300" b="0" i="0" spc="40" baseline="0" dirty="0">
                    <a:solidFill>
                      <a:schemeClr val="bg1"/>
                    </a:solidFill>
                    <a:latin typeface="Impact" panose="020B0806030902050204" pitchFamily="34" charset="0"/>
                  </a:rPr>
                  <a:t>DON’T</a:t>
                </a:r>
                <a:br>
                  <a:rPr lang="en-US" sz="2300" b="0" i="0" spc="40" baseline="0" dirty="0">
                    <a:solidFill>
                      <a:schemeClr val="bg1"/>
                    </a:solidFill>
                    <a:latin typeface="Impact" panose="020B0806030902050204" pitchFamily="34" charset="0"/>
                  </a:rPr>
                </a:br>
                <a:r>
                  <a:rPr lang="en-US" sz="2300" b="0" i="0" spc="40" baseline="0" dirty="0">
                    <a:solidFill>
                      <a:schemeClr val="bg1"/>
                    </a:solidFill>
                    <a:latin typeface="Impact" panose="020B0806030902050204" pitchFamily="34" charset="0"/>
                  </a:rPr>
                  <a:t>DELETE</a:t>
                </a:r>
              </a:p>
            </p:txBody>
          </p:sp>
        </p:grpSp>
      </p:grpSp>
      <p:grpSp>
        <p:nvGrpSpPr>
          <p:cNvPr id="20" name="Group 19"/>
          <p:cNvGrpSpPr/>
          <p:nvPr userDrawn="1"/>
        </p:nvGrpSpPr>
        <p:grpSpPr>
          <a:xfrm>
            <a:off x="1939046" y="2334674"/>
            <a:ext cx="2645179" cy="1166059"/>
            <a:chOff x="1534687" y="2189208"/>
            <a:chExt cx="3049009" cy="1344077"/>
          </a:xfrm>
        </p:grpSpPr>
        <p:pic>
          <p:nvPicPr>
            <p:cNvPr id="2" name="Picture 1"/>
            <p:cNvPicPr>
              <a:picLocks noChangeAspect="1"/>
            </p:cNvPicPr>
            <p:nvPr userDrawn="1"/>
          </p:nvPicPr>
          <p:blipFill>
            <a:blip r:embed="rId3"/>
            <a:stretch>
              <a:fillRect/>
            </a:stretch>
          </p:blipFill>
          <p:spPr>
            <a:xfrm>
              <a:off x="1534687" y="2189208"/>
              <a:ext cx="2695575" cy="1162050"/>
            </a:xfrm>
            <a:prstGeom prst="rect">
              <a:avLst/>
            </a:prstGeom>
          </p:spPr>
        </p:pic>
        <p:sp>
          <p:nvSpPr>
            <p:cNvPr id="29" name="Rectangle 28"/>
            <p:cNvSpPr/>
            <p:nvPr userDrawn="1"/>
          </p:nvSpPr>
          <p:spPr>
            <a:xfrm>
              <a:off x="3454181" y="2483307"/>
              <a:ext cx="736819" cy="221793"/>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0" name="Left Arrow 29"/>
            <p:cNvSpPr/>
            <p:nvPr userDrawn="1"/>
          </p:nvSpPr>
          <p:spPr>
            <a:xfrm>
              <a:off x="4209296" y="2514699"/>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31" name="Rectangle 30"/>
            <p:cNvSpPr/>
            <p:nvPr userDrawn="1"/>
          </p:nvSpPr>
          <p:spPr>
            <a:xfrm>
              <a:off x="3061701" y="2843369"/>
              <a:ext cx="382955" cy="322936"/>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2" name="Left Arrow 31"/>
            <p:cNvSpPr/>
            <p:nvPr userDrawn="1"/>
          </p:nvSpPr>
          <p:spPr>
            <a:xfrm rot="7656475">
              <a:off x="3026394" y="3257070"/>
              <a:ext cx="374400" cy="178030"/>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grpSp>
      <p:sp>
        <p:nvSpPr>
          <p:cNvPr id="35" name="TextBox 34"/>
          <p:cNvSpPr txBox="1"/>
          <p:nvPr userDrawn="1"/>
        </p:nvSpPr>
        <p:spPr>
          <a:xfrm>
            <a:off x="114300" y="910225"/>
            <a:ext cx="5313591" cy="304277"/>
          </a:xfrm>
          <a:prstGeom prst="rect">
            <a:avLst/>
          </a:prstGeom>
          <a:noFill/>
        </p:spPr>
        <p:txBody>
          <a:bodyPr wrap="square" rtlCol="0">
            <a:noAutofit/>
          </a:bodyPr>
          <a:lstStyle/>
          <a:p>
            <a:pPr algn="ctr"/>
            <a:r>
              <a:rPr lang="en-US" sz="1200" b="1" i="0" dirty="0">
                <a:solidFill>
                  <a:schemeClr val="accent2">
                    <a:lumMod val="50000"/>
                  </a:schemeClr>
                </a:solidFill>
                <a:latin typeface="Arial" panose="020B0604020202020204" pitchFamily="34" charset="0"/>
                <a:cs typeface="Arial" panose="020B0604020202020204" pitchFamily="34" charset="0"/>
              </a:rPr>
              <a:t>Slide numbers will set properly when deck is</a:t>
            </a:r>
            <a:r>
              <a:rPr lang="en-US" sz="1200" b="1" i="0" baseline="0" dirty="0">
                <a:solidFill>
                  <a:schemeClr val="accent2">
                    <a:lumMod val="50000"/>
                  </a:schemeClr>
                </a:solidFill>
                <a:latin typeface="Arial" panose="020B0604020202020204" pitchFamily="34" charset="0"/>
                <a:cs typeface="Arial" panose="020B0604020202020204" pitchFamily="34" charset="0"/>
              </a:rPr>
              <a:t> finalized.</a:t>
            </a:r>
            <a:endParaRPr lang="en-US" sz="1200" b="1" i="0" dirty="0">
              <a:solidFill>
                <a:schemeClr val="accent2">
                  <a:lumMod val="50000"/>
                </a:schemeClr>
              </a:solidFill>
              <a:latin typeface="Arial" panose="020B0604020202020204" pitchFamily="34" charset="0"/>
              <a:cs typeface="Arial" panose="020B0604020202020204" pitchFamily="34" charset="0"/>
            </a:endParaRPr>
          </a:p>
        </p:txBody>
      </p:sp>
      <p:sp>
        <p:nvSpPr>
          <p:cNvPr id="36" name="Rectangle 35"/>
          <p:cNvSpPr/>
          <p:nvPr userDrawn="1"/>
        </p:nvSpPr>
        <p:spPr>
          <a:xfrm>
            <a:off x="4714598" y="6248400"/>
            <a:ext cx="4429402" cy="610606"/>
          </a:xfrm>
          <a:prstGeom prst="rect">
            <a:avLst/>
          </a:prstGeom>
          <a:solidFill>
            <a:schemeClr val="bg2">
              <a:lumMod val="50000"/>
            </a:schemeClr>
          </a:solidFill>
          <a:ln>
            <a:noFill/>
          </a:ln>
          <a:effectLst/>
        </p:spPr>
        <p:style>
          <a:lnRef idx="1">
            <a:schemeClr val="accent2"/>
          </a:lnRef>
          <a:fillRef idx="3">
            <a:schemeClr val="accent2"/>
          </a:fillRef>
          <a:effectRef idx="2">
            <a:schemeClr val="accent2"/>
          </a:effectRef>
          <a:fontRef idx="minor">
            <a:schemeClr val="lt1"/>
          </a:fontRef>
        </p:style>
        <p:txBody>
          <a:bodyPr tIns="0" rtlCol="0" anchor="ctr"/>
          <a:lstStyle/>
          <a:p>
            <a:pPr algn="ctr"/>
            <a:r>
              <a:rPr lang="en-US" sz="2000" b="1" dirty="0">
                <a:solidFill>
                  <a:schemeClr val="bg1"/>
                </a:solidFill>
                <a:effectLst>
                  <a:outerShdw blurRad="50800" dist="38100" dir="8100000" algn="tr" rotWithShape="0">
                    <a:prstClr val="black">
                      <a:alpha val="40000"/>
                    </a:prstClr>
                  </a:outerShdw>
                </a:effectLst>
              </a:rPr>
              <a:t>Questions</a:t>
            </a:r>
            <a:r>
              <a:rPr lang="en-US" sz="2000" b="1" baseline="0" dirty="0">
                <a:solidFill>
                  <a:schemeClr val="bg1"/>
                </a:solidFill>
                <a:effectLst>
                  <a:outerShdw blurRad="50800" dist="38100" dir="8100000" algn="tr" rotWithShape="0">
                    <a:prstClr val="black">
                      <a:alpha val="40000"/>
                    </a:prstClr>
                  </a:outerShdw>
                </a:effectLst>
              </a:rPr>
              <a:t> about this template?</a:t>
            </a:r>
          </a:p>
          <a:p>
            <a:pPr algn="ctr"/>
            <a:r>
              <a:rPr lang="en-US" sz="1400" baseline="0" dirty="0">
                <a:solidFill>
                  <a:schemeClr val="bg1"/>
                </a:solidFill>
                <a:effectLst>
                  <a:outerShdw blurRad="50800" dist="38100" dir="8100000" algn="tr" rotWithShape="0">
                    <a:prstClr val="black">
                      <a:alpha val="40000"/>
                    </a:prstClr>
                  </a:outerShdw>
                </a:effectLst>
              </a:rPr>
              <a:t>Email: </a:t>
            </a:r>
            <a:r>
              <a:rPr lang="en-US" sz="1400" baseline="0" dirty="0">
                <a:solidFill>
                  <a:schemeClr val="bg1"/>
                </a:solidFill>
                <a:effectLst>
                  <a:outerShdw blurRad="50800" dist="38100" dir="8100000" algn="tr" rotWithShape="0">
                    <a:prstClr val="black">
                      <a:alpha val="40000"/>
                    </a:prstClr>
                  </a:outerShdw>
                </a:effectLst>
                <a:hlinkClick r:id="rId4"/>
              </a:rPr>
              <a:t>ETAsupport@wfgpshelpdesk.atlassian.net</a:t>
            </a:r>
            <a:r>
              <a:rPr lang="en-US" sz="1400" baseline="0" dirty="0">
                <a:solidFill>
                  <a:schemeClr val="bg1"/>
                </a:solidFill>
                <a:effectLst>
                  <a:outerShdw blurRad="50800" dist="38100" dir="8100000" algn="tr" rotWithShape="0">
                    <a:prstClr val="black">
                      <a:alpha val="40000"/>
                    </a:prstClr>
                  </a:outerShdw>
                </a:effectLst>
              </a:rPr>
              <a:t> </a:t>
            </a:r>
            <a:endParaRPr lang="en-US" sz="1400" dirty="0">
              <a:solidFill>
                <a:schemeClr val="tx2">
                  <a:lumMod val="20000"/>
                  <a:lumOff val="80000"/>
                </a:schemeClr>
              </a:solidFill>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3157383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16038" y="4800600"/>
            <a:ext cx="5486400" cy="566738"/>
          </a:xfrm>
        </p:spPr>
        <p:txBody>
          <a:bodyPr anchor="b">
            <a:normAutofit/>
          </a:bodyPr>
          <a:lstStyle>
            <a:lvl1pPr algn="l">
              <a:defRPr sz="2400" b="0" spc="40" baseline="0">
                <a:gradFill>
                  <a:gsLst>
                    <a:gs pos="0">
                      <a:srgbClr val="004874"/>
                    </a:gs>
                    <a:gs pos="100000">
                      <a:srgbClr val="041F36"/>
                    </a:gs>
                  </a:gsLst>
                  <a:lin ang="5400000" scaled="1"/>
                </a:gradFill>
              </a:defRPr>
            </a:lvl1pPr>
          </a:lstStyle>
          <a:p>
            <a:r>
              <a:rPr lang="en-US" dirty="0"/>
              <a:t>Picture Title Here</a:t>
            </a:r>
          </a:p>
        </p:txBody>
      </p:sp>
      <p:sp>
        <p:nvSpPr>
          <p:cNvPr id="3" name="Picture Placeholder 2"/>
          <p:cNvSpPr>
            <a:spLocks noGrp="1"/>
          </p:cNvSpPr>
          <p:nvPr>
            <p:ph type="pic" idx="1" hasCustomPrompt="1"/>
          </p:nvPr>
        </p:nvSpPr>
        <p:spPr>
          <a:xfrm>
            <a:off x="1316038" y="612775"/>
            <a:ext cx="5486400" cy="4114800"/>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vert="horz" lIns="91440" tIns="45720" rIns="91440" bIns="45720" rtlCol="0"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lang="en-US" sz="3200" i="1" baseline="0">
                <a:ln>
                  <a:noFill/>
                </a:ln>
              </a:defRPr>
            </a:lvl1pPr>
          </a:lstStyle>
          <a:p>
            <a:pPr marL="0" marR="0" lvl="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a:pPr>
            <a:r>
              <a:rPr lang="en-US" dirty="0"/>
              <a:t>drop picture here</a:t>
            </a:r>
          </a:p>
        </p:txBody>
      </p:sp>
      <p:sp>
        <p:nvSpPr>
          <p:cNvPr id="4" name="Text Placeholder 3"/>
          <p:cNvSpPr>
            <a:spLocks noGrp="1"/>
          </p:cNvSpPr>
          <p:nvPr>
            <p:ph type="body" sz="half" idx="2" hasCustomPrompt="1"/>
          </p:nvPr>
        </p:nvSpPr>
        <p:spPr>
          <a:xfrm>
            <a:off x="2628900" y="5396366"/>
            <a:ext cx="4649788" cy="804862"/>
          </a:xfr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Picture caption here</a:t>
            </a:r>
          </a:p>
        </p:txBody>
      </p:sp>
      <p:pic>
        <p:nvPicPr>
          <p:cNvPr id="6" name="Picture 5"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780144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peaker Slide - Sing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9613" y="1875238"/>
            <a:ext cx="4837112" cy="533400"/>
          </a:xfrm>
        </p:spPr>
        <p:txBody>
          <a:bodyPr lIns="0" tIns="0" rIns="0" bIns="0" anchor="t" anchorCtr="0">
            <a:normAutofit/>
          </a:bodyPr>
          <a:lstStyle>
            <a:lvl1pPr algn="l">
              <a:defRPr sz="2800" b="1" i="0" spc="40" baseline="0">
                <a:gradFill>
                  <a:gsLst>
                    <a:gs pos="0">
                      <a:srgbClr val="004874"/>
                    </a:gs>
                    <a:gs pos="100000">
                      <a:srgbClr val="041F36"/>
                    </a:gs>
                  </a:gsLst>
                  <a:lin ang="5400000" scaled="1"/>
                </a:gradFill>
                <a:latin typeface="Arial" charset="0"/>
                <a:ea typeface="Arial" charset="0"/>
                <a:cs typeface="Arial" charset="0"/>
              </a:defRPr>
            </a:lvl1pPr>
          </a:lstStyle>
          <a:p>
            <a:r>
              <a:rPr lang="en-US" dirty="0"/>
              <a:t>Speaker’s Name Goes Here.</a:t>
            </a:r>
          </a:p>
        </p:txBody>
      </p:sp>
      <p:sp>
        <p:nvSpPr>
          <p:cNvPr id="4" name="Text Placeholder 3"/>
          <p:cNvSpPr>
            <a:spLocks noGrp="1"/>
          </p:cNvSpPr>
          <p:nvPr>
            <p:ph type="body" sz="half" idx="2" hasCustomPrompt="1"/>
          </p:nvPr>
        </p:nvSpPr>
        <p:spPr>
          <a:xfrm>
            <a:off x="3249613" y="2390776"/>
            <a:ext cx="4837112" cy="354807"/>
          </a:xfrm>
        </p:spPr>
        <p:txBody>
          <a:bodyPr lIns="182880">
            <a:normAutofit/>
          </a:bodyPr>
          <a:lstStyle>
            <a:lvl1pPr marL="0" indent="0">
              <a:buNone/>
              <a:defRPr sz="18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pic>
        <p:nvPicPr>
          <p:cNvPr id="8" name="Picture 7"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5826" y="6103447"/>
            <a:ext cx="2230783" cy="754553"/>
          </a:xfrm>
          <a:prstGeom prst="rect">
            <a:avLst/>
          </a:prstGeom>
        </p:spPr>
      </p:pic>
      <p:sp>
        <p:nvSpPr>
          <p:cNvPr id="6" name="Picture Placeholder 6"/>
          <p:cNvSpPr>
            <a:spLocks noGrp="1"/>
          </p:cNvSpPr>
          <p:nvPr>
            <p:ph type="pic" sz="quarter" idx="10" hasCustomPrompt="1"/>
          </p:nvPr>
        </p:nvSpPr>
        <p:spPr>
          <a:xfrm>
            <a:off x="1066800" y="1914525"/>
            <a:ext cx="1828800" cy="2514600"/>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indent="0" algn="ctr">
              <a:buNone/>
              <a:defRPr sz="2000" i="1">
                <a:ln>
                  <a:noFill/>
                </a:ln>
              </a:defRPr>
            </a:lvl1pPr>
          </a:lstStyle>
          <a:p>
            <a:r>
              <a:rPr lang="en-US" dirty="0"/>
              <a:t>drop</a:t>
            </a:r>
            <a:br>
              <a:rPr lang="en-US" dirty="0"/>
            </a:br>
            <a:r>
              <a:rPr lang="en-US" dirty="0"/>
              <a:t>picture </a:t>
            </a:r>
            <a:br>
              <a:rPr lang="en-US" dirty="0"/>
            </a:br>
            <a:r>
              <a:rPr lang="en-US" dirty="0"/>
              <a:t>here</a:t>
            </a:r>
          </a:p>
        </p:txBody>
      </p:sp>
      <p:sp>
        <p:nvSpPr>
          <p:cNvPr id="10" name="Text Placeholder 3"/>
          <p:cNvSpPr>
            <a:spLocks noGrp="1"/>
          </p:cNvSpPr>
          <p:nvPr>
            <p:ph type="body" sz="half" idx="11" hasCustomPrompt="1"/>
          </p:nvPr>
        </p:nvSpPr>
        <p:spPr>
          <a:xfrm>
            <a:off x="3249613" y="2905126"/>
            <a:ext cx="4837112" cy="1347790"/>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itle 1"/>
          <p:cNvSpPr txBox="1">
            <a:spLocks/>
          </p:cNvSpPr>
          <p:nvPr userDrawn="1"/>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2800" b="1" i="0" spc="40" baseline="0" dirty="0">
                <a:latin typeface="Arial" charset="0"/>
                <a:ea typeface="Arial" charset="0"/>
                <a:cs typeface="Arial" charset="0"/>
              </a:rPr>
              <a:t>Today’s Moderator</a:t>
            </a:r>
          </a:p>
        </p:txBody>
      </p:sp>
    </p:spTree>
    <p:extLst>
      <p:ext uri="{BB962C8B-B14F-4D97-AF65-F5344CB8AC3E}">
        <p14:creationId xmlns:p14="http://schemas.microsoft.com/office/powerpoint/2010/main" val="2479566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eaker Slide - Sing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9613" y="1875238"/>
            <a:ext cx="4837112" cy="533400"/>
          </a:xfrm>
        </p:spPr>
        <p:txBody>
          <a:bodyPr lIns="0" tIns="0" rIns="0" bIns="0" anchor="t" anchorCtr="0">
            <a:normAutofit/>
          </a:bodyPr>
          <a:lstStyle>
            <a:lvl1pPr algn="l">
              <a:defRPr sz="2800" b="1" i="0" spc="40" baseline="0">
                <a:gradFill>
                  <a:gsLst>
                    <a:gs pos="0">
                      <a:srgbClr val="004874"/>
                    </a:gs>
                    <a:gs pos="100000">
                      <a:srgbClr val="041F36"/>
                    </a:gs>
                  </a:gsLst>
                  <a:lin ang="5400000" scaled="1"/>
                </a:gradFill>
                <a:latin typeface="Arial" charset="0"/>
                <a:ea typeface="Arial" charset="0"/>
                <a:cs typeface="Arial" charset="0"/>
              </a:defRPr>
            </a:lvl1pPr>
          </a:lstStyle>
          <a:p>
            <a:r>
              <a:rPr lang="en-US" dirty="0"/>
              <a:t>Speaker’s Name Goes Here.</a:t>
            </a:r>
          </a:p>
        </p:txBody>
      </p:sp>
      <p:sp>
        <p:nvSpPr>
          <p:cNvPr id="4" name="Text Placeholder 3"/>
          <p:cNvSpPr>
            <a:spLocks noGrp="1"/>
          </p:cNvSpPr>
          <p:nvPr>
            <p:ph type="body" sz="half" idx="2" hasCustomPrompt="1"/>
          </p:nvPr>
        </p:nvSpPr>
        <p:spPr>
          <a:xfrm>
            <a:off x="3249613" y="2390776"/>
            <a:ext cx="4837112" cy="354807"/>
          </a:xfrm>
        </p:spPr>
        <p:txBody>
          <a:bodyPr lIns="182880">
            <a:normAutofit/>
          </a:bodyPr>
          <a:lstStyle>
            <a:lvl1pPr marL="0" indent="0">
              <a:buNone/>
              <a:defRPr sz="18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6" name="Picture Placeholder 6"/>
          <p:cNvSpPr>
            <a:spLocks noGrp="1"/>
          </p:cNvSpPr>
          <p:nvPr>
            <p:ph type="pic" sz="quarter" idx="10" hasCustomPrompt="1"/>
          </p:nvPr>
        </p:nvSpPr>
        <p:spPr>
          <a:xfrm>
            <a:off x="1066800" y="1914525"/>
            <a:ext cx="1828800" cy="2514600"/>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indent="0" algn="ctr">
              <a:buNone/>
              <a:defRPr sz="2000" i="1">
                <a:ln>
                  <a:noFill/>
                </a:ln>
              </a:defRPr>
            </a:lvl1pPr>
          </a:lstStyle>
          <a:p>
            <a:r>
              <a:rPr lang="en-US" dirty="0"/>
              <a:t>drop</a:t>
            </a:r>
            <a:br>
              <a:rPr lang="en-US" dirty="0"/>
            </a:br>
            <a:r>
              <a:rPr lang="en-US" dirty="0"/>
              <a:t>picture </a:t>
            </a:r>
            <a:br>
              <a:rPr lang="en-US" dirty="0"/>
            </a:br>
            <a:r>
              <a:rPr lang="en-US" dirty="0"/>
              <a:t>here</a:t>
            </a:r>
          </a:p>
        </p:txBody>
      </p:sp>
      <p:cxnSp>
        <p:nvCxnSpPr>
          <p:cNvPr id="7" name="Straight Connector 6"/>
          <p:cNvCxnSpPr/>
          <p:nvPr userDrawn="1"/>
        </p:nvCxnSpPr>
        <p:spPr>
          <a:xfrm>
            <a:off x="3249613" y="2793209"/>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11" hasCustomPrompt="1"/>
          </p:nvPr>
        </p:nvSpPr>
        <p:spPr>
          <a:xfrm>
            <a:off x="3249613" y="2905126"/>
            <a:ext cx="4837112" cy="1347790"/>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itle 1"/>
          <p:cNvSpPr txBox="1">
            <a:spLocks/>
          </p:cNvSpPr>
          <p:nvPr userDrawn="1"/>
        </p:nvSpPr>
        <p:spPr>
          <a:xfrm rot="17343955">
            <a:off x="6256333" y="4876220"/>
            <a:ext cx="3635812"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2800" b="1" i="0" spc="40" baseline="0" dirty="0">
                <a:latin typeface="Arial" charset="0"/>
                <a:ea typeface="Arial" charset="0"/>
                <a:cs typeface="Arial" charset="0"/>
              </a:rPr>
              <a:t>Today’s Presenter</a:t>
            </a:r>
          </a:p>
        </p:txBody>
      </p:sp>
      <p:pic>
        <p:nvPicPr>
          <p:cNvPr id="9" name="Picture 8"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2046145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peaker Slide - Double">
    <p:spTree>
      <p:nvGrpSpPr>
        <p:cNvPr id="1" name=""/>
        <p:cNvGrpSpPr/>
        <p:nvPr/>
      </p:nvGrpSpPr>
      <p:grpSpPr>
        <a:xfrm>
          <a:off x="0" y="0"/>
          <a:ext cx="0" cy="0"/>
          <a:chOff x="0" y="0"/>
          <a:chExt cx="0" cy="0"/>
        </a:xfrm>
      </p:grpSpPr>
      <p:sp>
        <p:nvSpPr>
          <p:cNvPr id="5" name="Text Placeholder 4"/>
          <p:cNvSpPr>
            <a:spLocks noGrp="1"/>
          </p:cNvSpPr>
          <p:nvPr>
            <p:ph type="body" sz="quarter" idx="15" hasCustomPrompt="1"/>
          </p:nvPr>
        </p:nvSpPr>
        <p:spPr>
          <a:xfrm>
            <a:off x="3249612" y="3454341"/>
            <a:ext cx="4621068" cy="457200"/>
          </a:xfrm>
        </p:spPr>
        <p:txBody>
          <a:bodyPr lIns="0" tIns="0" rIns="0" bIns="0" anchor="t" anchorCtr="0">
            <a:normAutofit/>
          </a:bodyPr>
          <a:lstStyle>
            <a:lvl1pPr marL="0" indent="0" algn="l" defTabSz="457200" rtl="0" eaLnBrk="1" latinLnBrk="0" hangingPunct="1">
              <a:lnSpc>
                <a:spcPct val="85000"/>
              </a:lnSpc>
              <a:spcBef>
                <a:spcPct val="0"/>
              </a:spcBef>
              <a:buNone/>
              <a:defRPr lang="en-US" sz="3100" b="0" i="0" kern="1200" cap="small" spc="40" baseline="0" dirty="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stStyle>
          <a:p>
            <a:pPr lvl="0"/>
            <a:r>
              <a:rPr lang="en-US" dirty="0"/>
              <a:t>Speaker’s Name Goes Here.</a:t>
            </a:r>
          </a:p>
        </p:txBody>
      </p:sp>
      <p:sp>
        <p:nvSpPr>
          <p:cNvPr id="2" name="Title 1"/>
          <p:cNvSpPr>
            <a:spLocks noGrp="1"/>
          </p:cNvSpPr>
          <p:nvPr>
            <p:ph type="title" hasCustomPrompt="1"/>
          </p:nvPr>
        </p:nvSpPr>
        <p:spPr>
          <a:xfrm>
            <a:off x="3249613" y="541738"/>
            <a:ext cx="4621067" cy="457200"/>
          </a:xfrm>
        </p:spPr>
        <p:txBody>
          <a:bodyPr lIns="0" tIns="0" rIns="0" bIns="0" anchor="t" anchorCtr="0">
            <a:normAutofit/>
          </a:bodyPr>
          <a:lstStyle>
            <a:lvl1pPr algn="l">
              <a:defRPr sz="3100" b="0" spc="40" baseline="0">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3249613" y="1057276"/>
            <a:ext cx="3970337" cy="354807"/>
          </a:xfrm>
        </p:spPr>
        <p:txBody>
          <a:bodyPr lIns="182880">
            <a:noAutofit/>
          </a:bodyPr>
          <a:lstStyle>
            <a:lvl1pPr marL="0" indent="0">
              <a:buNone/>
              <a:defRPr sz="19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6" name="Picture Placeholder 6"/>
          <p:cNvSpPr>
            <a:spLocks noGrp="1"/>
          </p:cNvSpPr>
          <p:nvPr>
            <p:ph type="pic" sz="quarter" idx="10" hasCustomPrompt="1"/>
          </p:nvPr>
        </p:nvSpPr>
        <p:spPr>
          <a:xfrm>
            <a:off x="1362320" y="581025"/>
            <a:ext cx="1533279" cy="2108259"/>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7" name="Straight Connector 6"/>
          <p:cNvCxnSpPr/>
          <p:nvPr userDrawn="1"/>
        </p:nvCxnSpPr>
        <p:spPr>
          <a:xfrm>
            <a:off x="3249613" y="1459709"/>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11" hasCustomPrompt="1"/>
          </p:nvPr>
        </p:nvSpPr>
        <p:spPr>
          <a:xfrm>
            <a:off x="3249613" y="1571626"/>
            <a:ext cx="3970337" cy="1117658"/>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ext Placeholder 3"/>
          <p:cNvSpPr>
            <a:spLocks noGrp="1"/>
          </p:cNvSpPr>
          <p:nvPr>
            <p:ph type="body" sz="half" idx="12" hasCustomPrompt="1"/>
          </p:nvPr>
        </p:nvSpPr>
        <p:spPr>
          <a:xfrm>
            <a:off x="3249613" y="3968692"/>
            <a:ext cx="3970337" cy="354807"/>
          </a:xfrm>
        </p:spPr>
        <p:txBody>
          <a:bodyPr lIns="182880">
            <a:noAutofit/>
          </a:bodyPr>
          <a:lstStyle>
            <a:lvl1pPr marL="0" indent="0">
              <a:buNone/>
              <a:defRPr sz="19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12" name="Picture Placeholder 6"/>
          <p:cNvSpPr>
            <a:spLocks noGrp="1"/>
          </p:cNvSpPr>
          <p:nvPr>
            <p:ph type="pic" sz="quarter" idx="13" hasCustomPrompt="1"/>
          </p:nvPr>
        </p:nvSpPr>
        <p:spPr>
          <a:xfrm>
            <a:off x="1362320" y="3492441"/>
            <a:ext cx="1533279" cy="2108259"/>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13" name="Straight Connector 12"/>
          <p:cNvCxnSpPr/>
          <p:nvPr userDrawn="1"/>
        </p:nvCxnSpPr>
        <p:spPr>
          <a:xfrm>
            <a:off x="3249613" y="4371125"/>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Text Placeholder 3"/>
          <p:cNvSpPr>
            <a:spLocks noGrp="1"/>
          </p:cNvSpPr>
          <p:nvPr>
            <p:ph type="body" sz="half" idx="14" hasCustomPrompt="1"/>
          </p:nvPr>
        </p:nvSpPr>
        <p:spPr>
          <a:xfrm>
            <a:off x="3249613" y="4483042"/>
            <a:ext cx="3970337" cy="1117658"/>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6" name="Title 1"/>
          <p:cNvSpPr txBox="1">
            <a:spLocks/>
          </p:cNvSpPr>
          <p:nvPr userDrawn="1"/>
        </p:nvSpPr>
        <p:spPr>
          <a:xfrm rot="17343955">
            <a:off x="6244495" y="4884653"/>
            <a:ext cx="3653658"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2800" b="1" i="0" spc="40" baseline="0" dirty="0">
                <a:latin typeface="Arial" charset="0"/>
                <a:ea typeface="Arial" charset="0"/>
                <a:cs typeface="Arial" charset="0"/>
              </a:rPr>
              <a:t>Today’s Presenters</a:t>
            </a:r>
          </a:p>
        </p:txBody>
      </p:sp>
      <p:pic>
        <p:nvPicPr>
          <p:cNvPr id="15" name="Picture 14"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1715805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eaker Slide - Triple">
    <p:spTree>
      <p:nvGrpSpPr>
        <p:cNvPr id="1" name=""/>
        <p:cNvGrpSpPr/>
        <p:nvPr/>
      </p:nvGrpSpPr>
      <p:grpSpPr>
        <a:xfrm>
          <a:off x="0" y="0"/>
          <a:ext cx="0" cy="0"/>
          <a:chOff x="0" y="0"/>
          <a:chExt cx="0" cy="0"/>
        </a:xfrm>
      </p:grpSpPr>
      <p:sp>
        <p:nvSpPr>
          <p:cNvPr id="28" name="Rectangle 27"/>
          <p:cNvSpPr/>
          <p:nvPr userDrawn="1"/>
        </p:nvSpPr>
        <p:spPr>
          <a:xfrm>
            <a:off x="0" y="2124678"/>
            <a:ext cx="8239125" cy="1625896"/>
          </a:xfrm>
          <a:prstGeom prst="rect">
            <a:avLst/>
          </a:prstGeom>
          <a:gradFill flip="none" rotWithShape="1">
            <a:gsLst>
              <a:gs pos="0">
                <a:srgbClr val="EEF9FD">
                  <a:lumMod val="99000"/>
                </a:srgbClr>
              </a:gs>
              <a:gs pos="65000">
                <a:srgbClr val="EEF9FD">
                  <a:alpha val="50000"/>
                </a:srgbClr>
              </a:gs>
              <a:gs pos="91000">
                <a:schemeClr val="bg1">
                  <a:lumMod val="95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2" name="Group 31"/>
          <p:cNvGrpSpPr/>
          <p:nvPr userDrawn="1"/>
        </p:nvGrpSpPr>
        <p:grpSpPr>
          <a:xfrm>
            <a:off x="-1" y="2097246"/>
            <a:ext cx="8239126" cy="1681481"/>
            <a:chOff x="-1" y="2097246"/>
            <a:chExt cx="8239126" cy="1681481"/>
          </a:xfrm>
        </p:grpSpPr>
        <p:sp>
          <p:nvSpPr>
            <p:cNvPr id="30" name="Rectangle 29"/>
            <p:cNvSpPr/>
            <p:nvPr userDrawn="1"/>
          </p:nvSpPr>
          <p:spPr>
            <a:xfrm>
              <a:off x="0" y="3751295"/>
              <a:ext cx="8239125" cy="27432"/>
            </a:xfrm>
            <a:prstGeom prst="rect">
              <a:avLst/>
            </a:prstGeom>
            <a:gradFill flip="none" rotWithShape="1">
              <a:gsLst>
                <a:gs pos="0">
                  <a:srgbClr val="EEF9FD">
                    <a:lumMod val="94000"/>
                  </a:srgbClr>
                </a:gs>
                <a:gs pos="52200">
                  <a:schemeClr val="bg1">
                    <a:alpha val="50000"/>
                    <a:lumMod val="91000"/>
                  </a:schemeClr>
                </a:gs>
                <a:gs pos="91000">
                  <a:schemeClr val="bg1">
                    <a:lumMod val="95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30"/>
            <p:cNvSpPr/>
            <p:nvPr userDrawn="1"/>
          </p:nvSpPr>
          <p:spPr>
            <a:xfrm>
              <a:off x="-1" y="2097246"/>
              <a:ext cx="8239125" cy="27432"/>
            </a:xfrm>
            <a:prstGeom prst="rect">
              <a:avLst/>
            </a:prstGeom>
            <a:gradFill flip="none" rotWithShape="1">
              <a:gsLst>
                <a:gs pos="0">
                  <a:srgbClr val="EEF9FD">
                    <a:lumMod val="94000"/>
                  </a:srgbClr>
                </a:gs>
                <a:gs pos="52200">
                  <a:schemeClr val="bg1">
                    <a:alpha val="50000"/>
                    <a:lumMod val="91000"/>
                  </a:schemeClr>
                </a:gs>
                <a:gs pos="91000">
                  <a:schemeClr val="bg1">
                    <a:lumMod val="95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9" name="Text Placeholder 8"/>
          <p:cNvSpPr>
            <a:spLocks noGrp="1"/>
          </p:cNvSpPr>
          <p:nvPr>
            <p:ph type="body" sz="quarter" idx="19" hasCustomPrompt="1"/>
          </p:nvPr>
        </p:nvSpPr>
        <p:spPr>
          <a:xfrm>
            <a:off x="4035283" y="2078559"/>
            <a:ext cx="4397517" cy="459267"/>
          </a:xfrm>
        </p:spPr>
        <p:txBody>
          <a:bodyPr lIns="0" tIns="0" rIns="0" bIns="0" anchor="b" anchorCtr="0">
            <a:normAutofit/>
          </a:bodyPr>
          <a:lstStyle>
            <a:lvl1pPr marL="0" indent="0">
              <a:lnSpc>
                <a:spcPct val="85000"/>
              </a:lnSpc>
              <a:spcBef>
                <a:spcPts val="0"/>
              </a:spcBef>
              <a:buNone/>
              <a:defRPr lang="en-US" sz="2800" b="0" i="0" kern="1200" cap="small" spc="40" baseline="0" dirty="0">
                <a:ln w="6350">
                  <a:noFill/>
                </a:ln>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stStyle>
          <a:p>
            <a:pPr lvl="0"/>
            <a:r>
              <a:rPr lang="en-US" dirty="0"/>
              <a:t>Speaker’s Name Goes Here.</a:t>
            </a:r>
          </a:p>
        </p:txBody>
      </p:sp>
      <p:sp>
        <p:nvSpPr>
          <p:cNvPr id="5" name="Text Placeholder 4"/>
          <p:cNvSpPr>
            <a:spLocks noGrp="1"/>
          </p:cNvSpPr>
          <p:nvPr>
            <p:ph type="body" sz="quarter" idx="15" hasCustomPrompt="1"/>
          </p:nvPr>
        </p:nvSpPr>
        <p:spPr>
          <a:xfrm>
            <a:off x="2297112" y="3931873"/>
            <a:ext cx="4306888" cy="477644"/>
          </a:xfrm>
        </p:spPr>
        <p:txBody>
          <a:bodyPr lIns="0" tIns="0" rIns="0" bIns="0" anchor="b" anchorCtr="0">
            <a:normAutofit/>
          </a:bodyPr>
          <a:lstStyle>
            <a:lvl1pPr marL="0" indent="0">
              <a:lnSpc>
                <a:spcPct val="85000"/>
              </a:lnSpc>
              <a:spcBef>
                <a:spcPts val="0"/>
              </a:spcBef>
              <a:buNone/>
              <a:defRPr lang="en-US" sz="2800" b="0" i="0" kern="1200" cap="small" spc="40" baseline="0" dirty="0">
                <a:ln w="6350">
                  <a:noFill/>
                </a:ln>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stStyle>
          <a:p>
            <a:pPr marL="0" lvl="0" indent="0" algn="l" defTabSz="457200" rtl="0" eaLnBrk="1" latinLnBrk="0" hangingPunct="1">
              <a:lnSpc>
                <a:spcPct val="85000"/>
              </a:lnSpc>
              <a:spcBef>
                <a:spcPts val="0"/>
              </a:spcBef>
              <a:buClr>
                <a:srgbClr val="752832"/>
              </a:buClr>
              <a:buFont typeface="Wingdings" panose="05000000000000000000" pitchFamily="2" charset="2"/>
              <a:buNone/>
            </a:pPr>
            <a:r>
              <a:rPr lang="en-US" dirty="0"/>
              <a:t>Speaker’s Name Goes Here.</a:t>
            </a:r>
          </a:p>
        </p:txBody>
      </p:sp>
      <p:sp>
        <p:nvSpPr>
          <p:cNvPr id="2" name="Title 1"/>
          <p:cNvSpPr>
            <a:spLocks noGrp="1"/>
          </p:cNvSpPr>
          <p:nvPr>
            <p:ph type="title" hasCustomPrompt="1"/>
          </p:nvPr>
        </p:nvSpPr>
        <p:spPr>
          <a:xfrm>
            <a:off x="2297113" y="290227"/>
            <a:ext cx="4675187" cy="331230"/>
          </a:xfrm>
        </p:spPr>
        <p:txBody>
          <a:bodyPr lIns="0" tIns="0" rIns="0" bIns="0" anchor="b" anchorCtr="0">
            <a:normAutofit/>
          </a:bodyPr>
          <a:lstStyle>
            <a:lvl1pPr algn="l">
              <a:defRPr sz="2800" b="0" spc="40" baseline="0">
                <a:ln w="6350">
                  <a:noFill/>
                </a:ln>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2297112" y="685801"/>
            <a:ext cx="3970337" cy="274320"/>
          </a:xfrm>
        </p:spPr>
        <p:txBody>
          <a:bodyPr lIns="182880" tIns="0">
            <a:noAutofit/>
          </a:bodyPr>
          <a:lstStyle>
            <a:lvl1pPr marL="0" indent="0">
              <a:buNone/>
              <a:defRPr sz="17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6" name="Picture Placeholder 6"/>
          <p:cNvSpPr>
            <a:spLocks noGrp="1"/>
          </p:cNvSpPr>
          <p:nvPr>
            <p:ph type="pic" sz="quarter" idx="10" hasCustomPrompt="1"/>
          </p:nvPr>
        </p:nvSpPr>
        <p:spPr>
          <a:xfrm>
            <a:off x="558941" y="265513"/>
            <a:ext cx="1193659" cy="1641281"/>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7" name="Straight Connector 6"/>
          <p:cNvCxnSpPr/>
          <p:nvPr userDrawn="1"/>
        </p:nvCxnSpPr>
        <p:spPr>
          <a:xfrm>
            <a:off x="2297113" y="1002509"/>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11" hasCustomPrompt="1"/>
          </p:nvPr>
        </p:nvSpPr>
        <p:spPr>
          <a:xfrm>
            <a:off x="2297113" y="1038226"/>
            <a:ext cx="3970337" cy="907855"/>
          </a:xfrm>
        </p:spPr>
        <p:txBody>
          <a:bodyPr lIns="18288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ext Placeholder 3"/>
          <p:cNvSpPr>
            <a:spLocks noGrp="1"/>
          </p:cNvSpPr>
          <p:nvPr>
            <p:ph type="body" sz="half" idx="12" hasCustomPrompt="1"/>
          </p:nvPr>
        </p:nvSpPr>
        <p:spPr>
          <a:xfrm>
            <a:off x="2297113" y="4438144"/>
            <a:ext cx="3970337" cy="274320"/>
          </a:xfrm>
        </p:spPr>
        <p:txBody>
          <a:bodyPr lIns="182880" tIns="0">
            <a:noAutofit/>
          </a:bodyPr>
          <a:lstStyle>
            <a:lvl1pPr marL="0" indent="0">
              <a:buNone/>
              <a:defRPr sz="17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12" name="Picture Placeholder 6"/>
          <p:cNvSpPr>
            <a:spLocks noGrp="1"/>
          </p:cNvSpPr>
          <p:nvPr>
            <p:ph type="pic" sz="quarter" idx="13" hasCustomPrompt="1"/>
          </p:nvPr>
        </p:nvSpPr>
        <p:spPr>
          <a:xfrm>
            <a:off x="558941" y="3989281"/>
            <a:ext cx="1193659" cy="1641281"/>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13" name="Straight Connector 12"/>
          <p:cNvCxnSpPr/>
          <p:nvPr userDrawn="1"/>
        </p:nvCxnSpPr>
        <p:spPr>
          <a:xfrm>
            <a:off x="2297113" y="4754852"/>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Text Placeholder 3"/>
          <p:cNvSpPr>
            <a:spLocks noGrp="1"/>
          </p:cNvSpPr>
          <p:nvPr>
            <p:ph type="body" sz="half" idx="14" hasCustomPrompt="1"/>
          </p:nvPr>
        </p:nvSpPr>
        <p:spPr>
          <a:xfrm>
            <a:off x="2297113" y="4790569"/>
            <a:ext cx="3970337" cy="907855"/>
          </a:xfrm>
        </p:spPr>
        <p:txBody>
          <a:bodyPr lIns="18288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24" name="Text Placeholder 3"/>
          <p:cNvSpPr>
            <a:spLocks noGrp="1"/>
          </p:cNvSpPr>
          <p:nvPr>
            <p:ph type="body" sz="half" idx="16" hasCustomPrompt="1"/>
          </p:nvPr>
        </p:nvSpPr>
        <p:spPr>
          <a:xfrm>
            <a:off x="4035283" y="2567164"/>
            <a:ext cx="3970337" cy="274320"/>
          </a:xfrm>
        </p:spPr>
        <p:txBody>
          <a:bodyPr lIns="182880" tIns="0">
            <a:noAutofit/>
          </a:bodyPr>
          <a:lstStyle>
            <a:lvl1pPr marL="0" indent="0">
              <a:buNone/>
              <a:defRPr sz="17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25" name="Picture Placeholder 6"/>
          <p:cNvSpPr>
            <a:spLocks noGrp="1"/>
          </p:cNvSpPr>
          <p:nvPr>
            <p:ph type="pic" sz="quarter" idx="17" hasCustomPrompt="1"/>
          </p:nvPr>
        </p:nvSpPr>
        <p:spPr>
          <a:xfrm>
            <a:off x="2297112" y="2103112"/>
            <a:ext cx="1193659" cy="1641281"/>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26" name="Straight Connector 25"/>
          <p:cNvCxnSpPr/>
          <p:nvPr userDrawn="1"/>
        </p:nvCxnSpPr>
        <p:spPr>
          <a:xfrm>
            <a:off x="4035283" y="2883872"/>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7" name="Text Placeholder 3"/>
          <p:cNvSpPr>
            <a:spLocks noGrp="1"/>
          </p:cNvSpPr>
          <p:nvPr>
            <p:ph type="body" sz="half" idx="18" hasCustomPrompt="1"/>
          </p:nvPr>
        </p:nvSpPr>
        <p:spPr>
          <a:xfrm>
            <a:off x="4035283" y="2919590"/>
            <a:ext cx="3970337" cy="905256"/>
          </a:xfrm>
        </p:spPr>
        <p:txBody>
          <a:bodyPr lIns="18288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23" name="Title 1"/>
          <p:cNvSpPr txBox="1">
            <a:spLocks/>
          </p:cNvSpPr>
          <p:nvPr userDrawn="1"/>
        </p:nvSpPr>
        <p:spPr>
          <a:xfrm rot="17343955">
            <a:off x="6225688" y="4898052"/>
            <a:ext cx="3682011"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Franklin Gothic Medium" panose="020B0603020102020204" pitchFamily="34" charset="0"/>
              </a:rPr>
              <a:t>Today’s Presenters</a:t>
            </a:r>
          </a:p>
        </p:txBody>
      </p:sp>
      <p:pic>
        <p:nvPicPr>
          <p:cNvPr id="29" name="Picture 28"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4094675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sp>
        <p:nvSpPr>
          <p:cNvPr id="4" name="Title 1"/>
          <p:cNvSpPr txBox="1">
            <a:spLocks/>
          </p:cNvSpPr>
          <p:nvPr userDrawn="1"/>
        </p:nvSpPr>
        <p:spPr>
          <a:xfrm>
            <a:off x="-15780" y="217489"/>
            <a:ext cx="3194592" cy="774492"/>
          </a:xfrm>
          <a:prstGeom prst="rect">
            <a:avLst/>
          </a:prstGeom>
        </p:spPr>
        <p:txBody>
          <a:bodyPr vert="horz" lIns="91440" tIns="45720" rIns="91440" bIns="45720" rtlCol="0" anchor="ctr">
            <a:norm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r>
              <a:rPr lang="en-US" sz="2800" b="1" spc="40" baseline="0" dirty="0">
                <a:gradFill>
                  <a:gsLst>
                    <a:gs pos="0">
                      <a:srgbClr val="004874"/>
                    </a:gs>
                    <a:gs pos="100000">
                      <a:srgbClr val="041F36"/>
                    </a:gs>
                  </a:gsLst>
                  <a:lin ang="5400000" scaled="1"/>
                </a:gradFill>
                <a:latin typeface="+mn-lt"/>
              </a:rPr>
              <a:t>Where Are You?</a:t>
            </a:r>
          </a:p>
        </p:txBody>
      </p:sp>
      <p:sp>
        <p:nvSpPr>
          <p:cNvPr id="2" name="TextBox 1"/>
          <p:cNvSpPr txBox="1"/>
          <p:nvPr userDrawn="1"/>
        </p:nvSpPr>
        <p:spPr>
          <a:xfrm>
            <a:off x="3026982" y="373931"/>
            <a:ext cx="4903076" cy="646331"/>
          </a:xfrm>
          <a:prstGeom prst="rect">
            <a:avLst/>
          </a:prstGeom>
          <a:noFill/>
        </p:spPr>
        <p:txBody>
          <a:bodyPr wrap="square" rtlCol="0">
            <a:noAutofit/>
          </a:bodyPr>
          <a:lstStyle/>
          <a:p>
            <a:pPr marL="0" lvl="0" indent="0" algn="ctr" defTabSz="457200" rtl="0" eaLnBrk="1" latinLnBrk="0" hangingPunct="1">
              <a:spcBef>
                <a:spcPts val="0"/>
              </a:spcBef>
              <a:buClr>
                <a:srgbClr val="752832"/>
              </a:buClr>
              <a:buFont typeface="Wingdings" panose="05000000000000000000" pitchFamily="2" charset="2"/>
              <a:buNone/>
            </a:pPr>
            <a:r>
              <a:rPr lang="en-US" sz="2000" kern="1200" dirty="0">
                <a:solidFill>
                  <a:schemeClr val="tx1">
                    <a:lumMod val="75000"/>
                    <a:lumOff val="25000"/>
                  </a:schemeClr>
                </a:solidFill>
                <a:latin typeface="+mn-lt"/>
                <a:ea typeface="+mn-ea"/>
                <a:cs typeface="Myriad Pro"/>
              </a:rPr>
              <a:t>Enter your location in the chat window!</a:t>
            </a:r>
          </a:p>
        </p:txBody>
      </p:sp>
      <p:pic>
        <p:nvPicPr>
          <p:cNvPr id="14" name="Picture 13"/>
          <p:cNvPicPr>
            <a:picLocks noChangeAspect="1"/>
          </p:cNvPicPr>
          <p:nvPr userDrawn="1"/>
        </p:nvPicPr>
        <p:blipFill>
          <a:blip r:embed="rId2"/>
          <a:stretch>
            <a:fillRect/>
          </a:stretch>
        </p:blipFill>
        <p:spPr>
          <a:xfrm>
            <a:off x="0" y="849106"/>
            <a:ext cx="8295970" cy="5656620"/>
          </a:xfrm>
          <a:prstGeom prst="rect">
            <a:avLst/>
          </a:prstGeom>
          <a:effectLst>
            <a:outerShdw blurRad="63500" dist="38100" dir="8100000" algn="tr" rotWithShape="0">
              <a:prstClr val="black">
                <a:alpha val="20000"/>
              </a:prstClr>
            </a:outerShdw>
          </a:effectLst>
        </p:spPr>
      </p:pic>
      <p:sp>
        <p:nvSpPr>
          <p:cNvPr id="7" name="Chevron 6"/>
          <p:cNvSpPr/>
          <p:nvPr userDrawn="1"/>
        </p:nvSpPr>
        <p:spPr>
          <a:xfrm>
            <a:off x="3024722" y="347552"/>
            <a:ext cx="150520" cy="450049"/>
          </a:xfrm>
          <a:prstGeom prst="chevron">
            <a:avLst/>
          </a:prstGeom>
          <a:solidFill>
            <a:srgbClr val="9D1C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093811"/>
            <a:ext cx="2230783" cy="754553"/>
          </a:xfrm>
          <a:prstGeom prst="rect">
            <a:avLst/>
          </a:prstGeom>
        </p:spPr>
      </p:pic>
    </p:spTree>
    <p:extLst>
      <p:ext uri="{BB962C8B-B14F-4D97-AF65-F5344CB8AC3E}">
        <p14:creationId xmlns:p14="http://schemas.microsoft.com/office/powerpoint/2010/main" val="67212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2743200"/>
            <a:ext cx="8064341" cy="4023497"/>
          </a:xfrm>
          <a:prstGeom prst="rect">
            <a:avLst/>
          </a:prstGeom>
        </p:spPr>
      </p:pic>
      <p:sp>
        <p:nvSpPr>
          <p:cNvPr id="4" name="Title 1"/>
          <p:cNvSpPr txBox="1">
            <a:spLocks/>
          </p:cNvSpPr>
          <p:nvPr userDrawn="1"/>
        </p:nvSpPr>
        <p:spPr>
          <a:xfrm>
            <a:off x="457200" y="217489"/>
            <a:ext cx="6908800" cy="774492"/>
          </a:xfrm>
          <a:prstGeom prst="rect">
            <a:avLst/>
          </a:prstGeom>
        </p:spPr>
        <p:txBody>
          <a:bodyPr vert="horz" lIns="91440" tIns="45720" rIns="91440" bIns="45720" rtlCol="0" anchor="ctr">
            <a:norm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marL="0" algn="l" defTabSz="457200" rtl="0" eaLnBrk="1" latinLnBrk="0" hangingPunct="1">
              <a:lnSpc>
                <a:spcPct val="85000"/>
              </a:lnSpc>
              <a:spcBef>
                <a:spcPct val="0"/>
              </a:spcBef>
              <a:buNone/>
            </a:pPr>
            <a:r>
              <a:rPr lang="en-US" sz="3800" b="1" i="0" kern="1200" cap="small" spc="40" baseline="0" dirty="0">
                <a:gradFill>
                  <a:gsLst>
                    <a:gs pos="0">
                      <a:srgbClr val="004874"/>
                    </a:gs>
                    <a:gs pos="100000">
                      <a:srgbClr val="041F36"/>
                    </a:gs>
                  </a:gsLst>
                  <a:lin ang="5400000" scaled="1"/>
                </a:gradFill>
                <a:latin typeface="Arial" charset="0"/>
                <a:ea typeface="Arial" charset="0"/>
                <a:cs typeface="Arial" charset="0"/>
              </a:rPr>
              <a:t>Today’s Objectives</a:t>
            </a:r>
          </a:p>
        </p:txBody>
      </p:sp>
      <p:sp>
        <p:nvSpPr>
          <p:cNvPr id="6" name="Content Placeholder 2"/>
          <p:cNvSpPr>
            <a:spLocks noGrp="1"/>
          </p:cNvSpPr>
          <p:nvPr>
            <p:ph idx="1"/>
          </p:nvPr>
        </p:nvSpPr>
        <p:spPr>
          <a:xfrm>
            <a:off x="457200" y="1209470"/>
            <a:ext cx="6908800" cy="4654617"/>
          </a:xfrm>
        </p:spPr>
        <p:txBody>
          <a:bodyPr/>
          <a:lstStyle>
            <a:lvl1pPr marL="342900" indent="-342900">
              <a:spcBef>
                <a:spcPts val="0"/>
              </a:spcBef>
              <a:spcAft>
                <a:spcPts val="600"/>
              </a:spcAft>
              <a:buFont typeface="Wingdings" panose="05000000000000000000" pitchFamily="2" charset="2"/>
              <a:buChar char="ü"/>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671852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4937876" y="0"/>
            <a:ext cx="2803928" cy="2041991"/>
          </a:xfrm>
          <a:prstGeom prst="rect">
            <a:avLst/>
          </a:prstGeom>
        </p:spPr>
      </p:pic>
      <p:sp>
        <p:nvSpPr>
          <p:cNvPr id="4" name="Title 1"/>
          <p:cNvSpPr txBox="1">
            <a:spLocks/>
          </p:cNvSpPr>
          <p:nvPr userDrawn="1"/>
        </p:nvSpPr>
        <p:spPr>
          <a:xfrm>
            <a:off x="457200" y="217489"/>
            <a:ext cx="6908800" cy="774492"/>
          </a:xfrm>
          <a:prstGeom prst="rect">
            <a:avLst/>
          </a:prstGeom>
        </p:spPr>
        <p:txBody>
          <a:bodyPr vert="horz" lIns="91440" tIns="45720" rIns="91440" bIns="45720" rtlCol="0" anchor="ctr">
            <a:norm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marL="0" algn="l" defTabSz="457200" rtl="0" eaLnBrk="1" latinLnBrk="0" hangingPunct="1">
              <a:lnSpc>
                <a:spcPct val="85000"/>
              </a:lnSpc>
              <a:spcBef>
                <a:spcPct val="0"/>
              </a:spcBef>
              <a:buNone/>
            </a:pPr>
            <a:r>
              <a:rPr lang="en-US" sz="2800" b="1" i="0" kern="1200" cap="small" spc="40" baseline="0" dirty="0">
                <a:gradFill>
                  <a:gsLst>
                    <a:gs pos="0">
                      <a:srgbClr val="004874"/>
                    </a:gs>
                    <a:gs pos="100000">
                      <a:srgbClr val="041F36"/>
                    </a:gs>
                  </a:gsLst>
                  <a:lin ang="5400000" scaled="1"/>
                </a:gradFill>
                <a:latin typeface="Arial" charset="0"/>
                <a:ea typeface="Arial" charset="0"/>
                <a:cs typeface="Arial" charset="0"/>
              </a:rPr>
              <a:t>Today’s Agenda</a:t>
            </a:r>
          </a:p>
        </p:txBody>
      </p:sp>
      <p:sp>
        <p:nvSpPr>
          <p:cNvPr id="6" name="Content Placeholder 2"/>
          <p:cNvSpPr>
            <a:spLocks noGrp="1"/>
          </p:cNvSpPr>
          <p:nvPr>
            <p:ph idx="1"/>
          </p:nvPr>
        </p:nvSpPr>
        <p:spPr>
          <a:xfrm>
            <a:off x="457200" y="1209470"/>
            <a:ext cx="6908800" cy="4654617"/>
          </a:xfrm>
        </p:spPr>
        <p:txBody>
          <a:bodyPr/>
          <a:lstStyle>
            <a:lvl1pPr marL="342900" indent="-342900">
              <a:spcBef>
                <a:spcPts val="0"/>
              </a:spcBef>
              <a:spcAft>
                <a:spcPts val="600"/>
              </a:spcAft>
              <a:buFont typeface="Wingdings" panose="05000000000000000000" pitchFamily="2" charset="2"/>
              <a:buChar char="Ø"/>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769215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Poll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68813" y="2574767"/>
            <a:ext cx="1822480" cy="2730500"/>
          </a:xfrm>
          <a:prstGeom prst="rect">
            <a:avLst/>
          </a:prstGeom>
        </p:spPr>
      </p:pic>
      <p:sp>
        <p:nvSpPr>
          <p:cNvPr id="18" name="Content Placeholder 2"/>
          <p:cNvSpPr>
            <a:spLocks noGrp="1"/>
          </p:cNvSpPr>
          <p:nvPr>
            <p:ph idx="1"/>
          </p:nvPr>
        </p:nvSpPr>
        <p:spPr>
          <a:xfrm>
            <a:off x="457200" y="2950005"/>
            <a:ext cx="6908800" cy="3485834"/>
          </a:xfrm>
        </p:spPr>
        <p:txBody>
          <a:bodyPr/>
          <a:lstStyle>
            <a:lvl1pPr marL="342900" indent="-342900">
              <a:spcBef>
                <a:spcPts val="0"/>
              </a:spcBef>
              <a:spcAft>
                <a:spcPts val="1200"/>
              </a:spcAft>
              <a:buFont typeface="Arial" panose="020B0604020202020204" pitchFamily="34" charset="0"/>
              <a:buChar char="•"/>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p:txBody>
      </p:sp>
      <p:sp>
        <p:nvSpPr>
          <p:cNvPr id="19" name="Freeform 18"/>
          <p:cNvSpPr/>
          <p:nvPr userDrawn="1"/>
        </p:nvSpPr>
        <p:spPr>
          <a:xfrm>
            <a:off x="88903" y="1218088"/>
            <a:ext cx="7480297" cy="1505810"/>
          </a:xfrm>
          <a:custGeom>
            <a:avLst/>
            <a:gdLst>
              <a:gd name="connsiteX0" fmla="*/ 0 w 8376408"/>
              <a:gd name="connsiteY0" fmla="*/ 150581 h 1505810"/>
              <a:gd name="connsiteX1" fmla="*/ 150581 w 8376408"/>
              <a:gd name="connsiteY1" fmla="*/ 0 h 1505810"/>
              <a:gd name="connsiteX2" fmla="*/ 8225827 w 8376408"/>
              <a:gd name="connsiteY2" fmla="*/ 0 h 1505810"/>
              <a:gd name="connsiteX3" fmla="*/ 8376408 w 8376408"/>
              <a:gd name="connsiteY3" fmla="*/ 150581 h 1505810"/>
              <a:gd name="connsiteX4" fmla="*/ 8376408 w 8376408"/>
              <a:gd name="connsiteY4" fmla="*/ 1355229 h 1505810"/>
              <a:gd name="connsiteX5" fmla="*/ 8225827 w 8376408"/>
              <a:gd name="connsiteY5" fmla="*/ 1505810 h 1505810"/>
              <a:gd name="connsiteX6" fmla="*/ 150581 w 8376408"/>
              <a:gd name="connsiteY6" fmla="*/ 1505810 h 1505810"/>
              <a:gd name="connsiteX7" fmla="*/ 0 w 8376408"/>
              <a:gd name="connsiteY7" fmla="*/ 1355229 h 1505810"/>
              <a:gd name="connsiteX8" fmla="*/ 0 w 8376408"/>
              <a:gd name="connsiteY8" fmla="*/ 150581 h 150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76408" h="1505810">
                <a:moveTo>
                  <a:pt x="0" y="150581"/>
                </a:moveTo>
                <a:cubicBezTo>
                  <a:pt x="0" y="67417"/>
                  <a:pt x="67417" y="0"/>
                  <a:pt x="150581" y="0"/>
                </a:cubicBezTo>
                <a:lnTo>
                  <a:pt x="8225827" y="0"/>
                </a:lnTo>
                <a:cubicBezTo>
                  <a:pt x="8308991" y="0"/>
                  <a:pt x="8376408" y="67417"/>
                  <a:pt x="8376408" y="150581"/>
                </a:cubicBezTo>
                <a:lnTo>
                  <a:pt x="8376408" y="1355229"/>
                </a:lnTo>
                <a:cubicBezTo>
                  <a:pt x="8376408" y="1438393"/>
                  <a:pt x="8308991" y="1505810"/>
                  <a:pt x="8225827" y="1505810"/>
                </a:cubicBezTo>
                <a:lnTo>
                  <a:pt x="150581" y="1505810"/>
                </a:lnTo>
                <a:cubicBezTo>
                  <a:pt x="67417" y="1505810"/>
                  <a:pt x="0" y="1438393"/>
                  <a:pt x="0" y="1355229"/>
                </a:cubicBezTo>
                <a:lnTo>
                  <a:pt x="0" y="150581"/>
                </a:lnTo>
                <a:close/>
              </a:path>
            </a:pathLst>
          </a:custGeom>
          <a:noFill/>
          <a:ln w="38100" cap="rnd">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9824" tIns="74584" rIns="89824" bIns="74584" numCol="1" spcCol="1270" anchor="ctr" anchorCtr="0">
            <a:noAutofit/>
          </a:bodyPr>
          <a:lstStyle/>
          <a:p>
            <a:pPr lvl="0" algn="ctr" defTabSz="1066800">
              <a:lnSpc>
                <a:spcPct val="90000"/>
              </a:lnSpc>
              <a:spcBef>
                <a:spcPct val="0"/>
              </a:spcBef>
              <a:spcAft>
                <a:spcPct val="35000"/>
              </a:spcAft>
            </a:pPr>
            <a:endParaRPr lang="en-US" sz="2400" kern="1200"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0767321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ries Slide">
    <p:spTree>
      <p:nvGrpSpPr>
        <p:cNvPr id="1" name=""/>
        <p:cNvGrpSpPr/>
        <p:nvPr/>
      </p:nvGrpSpPr>
      <p:grpSpPr>
        <a:xfrm>
          <a:off x="0" y="0"/>
          <a:ext cx="0" cy="0"/>
          <a:chOff x="0" y="0"/>
          <a:chExt cx="0" cy="0"/>
        </a:xfrm>
      </p:grpSpPr>
      <p:sp>
        <p:nvSpPr>
          <p:cNvPr id="2" name="Title 1"/>
          <p:cNvSpPr>
            <a:spLocks noGrp="1"/>
          </p:cNvSpPr>
          <p:nvPr>
            <p:ph type="title"/>
          </p:nvPr>
        </p:nvSpPr>
        <p:spPr>
          <a:xfrm>
            <a:off x="1183504" y="217489"/>
            <a:ext cx="6710174" cy="774492"/>
          </a:xfrm>
        </p:spPr>
        <p:txBody>
          <a:bodyPr>
            <a:normAutofit/>
          </a:bodyPr>
          <a:lstStyle>
            <a:lvl1pPr>
              <a:defRPr sz="3800" spc="40" baseline="0">
                <a:gradFill flip="none" rotWithShape="1">
                  <a:gsLst>
                    <a:gs pos="0">
                      <a:srgbClr val="004874"/>
                    </a:gs>
                    <a:gs pos="100000">
                      <a:srgbClr val="041F36"/>
                    </a:gs>
                  </a:gsLst>
                  <a:lin ang="5400000" scaled="1"/>
                  <a:tileRect/>
                </a:gradFill>
              </a:defRPr>
            </a:lvl1pPr>
          </a:lstStyle>
          <a:p>
            <a:r>
              <a:rPr lang="en-US" dirty="0"/>
              <a:t>Click to edit Master title style</a:t>
            </a:r>
          </a:p>
        </p:txBody>
      </p:sp>
      <p:grpSp>
        <p:nvGrpSpPr>
          <p:cNvPr id="10" name="Group 9"/>
          <p:cNvGrpSpPr/>
          <p:nvPr userDrawn="1"/>
        </p:nvGrpSpPr>
        <p:grpSpPr>
          <a:xfrm>
            <a:off x="0" y="991981"/>
            <a:ext cx="9144000" cy="5104019"/>
            <a:chOff x="0" y="991981"/>
            <a:chExt cx="9144000" cy="4951619"/>
          </a:xfrm>
        </p:grpSpPr>
        <p:sp>
          <p:nvSpPr>
            <p:cNvPr id="7" name="Rectangle 6"/>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 name="Rectangle 8"/>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2" name="Rectangle 11"/>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Rectangle 12"/>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8" name="Picture 7"/>
          <p:cNvPicPr>
            <a:picLocks noChangeAspect="1"/>
          </p:cNvPicPr>
          <p:nvPr userDrawn="1"/>
        </p:nvPicPr>
        <p:blipFill rotWithShape="1">
          <a:blip r:embed="rId2"/>
          <a:srcRect r="66253"/>
          <a:stretch/>
        </p:blipFill>
        <p:spPr>
          <a:xfrm>
            <a:off x="7498391" y="567"/>
            <a:ext cx="1645609" cy="6857433"/>
          </a:xfrm>
          <a:prstGeom prst="rect">
            <a:avLst/>
          </a:prstGeom>
          <a:effectLst/>
        </p:spPr>
      </p:pic>
      <p:sp>
        <p:nvSpPr>
          <p:cNvPr id="3" name="Content Placeholder 2"/>
          <p:cNvSpPr>
            <a:spLocks noGrp="1"/>
          </p:cNvSpPr>
          <p:nvPr userDrawn="1">
            <p:ph idx="1"/>
          </p:nvPr>
        </p:nvSpPr>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0" name="Group 19"/>
          <p:cNvGrpSpPr/>
          <p:nvPr userDrawn="1"/>
        </p:nvGrpSpPr>
        <p:grpSpPr>
          <a:xfrm flipV="1">
            <a:off x="8515350" y="0"/>
            <a:ext cx="628650" cy="1820427"/>
            <a:chOff x="8515350" y="5037573"/>
            <a:chExt cx="628650" cy="1820427"/>
          </a:xfrm>
        </p:grpSpPr>
        <p:sp>
          <p:nvSpPr>
            <p:cNvPr id="21" name="Isosceles Triangle 2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2" name="Isosceles Triangle 2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7" name="TextBox 16"/>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grpSp>
        <p:nvGrpSpPr>
          <p:cNvPr id="5" name="Group 4"/>
          <p:cNvGrpSpPr/>
          <p:nvPr userDrawn="1"/>
        </p:nvGrpSpPr>
        <p:grpSpPr>
          <a:xfrm>
            <a:off x="163880" y="1"/>
            <a:ext cx="1019623" cy="1198094"/>
            <a:chOff x="163880" y="1"/>
            <a:chExt cx="1019623" cy="1198094"/>
          </a:xfrm>
          <a:effectLst>
            <a:outerShdw blurRad="50800" dist="38100" dir="5400000" sx="101000" sy="101000" algn="t" rotWithShape="0">
              <a:prstClr val="black">
                <a:alpha val="40000"/>
              </a:prstClr>
            </a:outerShdw>
          </a:effectLst>
        </p:grpSpPr>
        <p:sp>
          <p:nvSpPr>
            <p:cNvPr id="4" name="Pentagon 3"/>
            <p:cNvSpPr/>
            <p:nvPr userDrawn="1"/>
          </p:nvSpPr>
          <p:spPr>
            <a:xfrm rot="5400000">
              <a:off x="74645" y="89236"/>
              <a:ext cx="1198094" cy="1019623"/>
            </a:xfrm>
            <a:prstGeom prst="homePlate">
              <a:avLst>
                <a:gd name="adj" fmla="val 24591"/>
              </a:avLst>
            </a:prstGeom>
            <a:gradFill flip="none" rotWithShape="1">
              <a:gsLst>
                <a:gs pos="9000">
                  <a:schemeClr val="bg1">
                    <a:lumMod val="75000"/>
                  </a:schemeClr>
                </a:gs>
                <a:gs pos="26000">
                  <a:schemeClr val="bg1"/>
                </a:gs>
                <a:gs pos="100000">
                  <a:schemeClr val="bg1">
                    <a:lumMod val="85000"/>
                  </a:schemeClr>
                </a:gs>
              </a:gsLst>
              <a:lin ang="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8" name="Rectangle 17"/>
            <p:cNvSpPr/>
            <p:nvPr userDrawn="1"/>
          </p:nvSpPr>
          <p:spPr>
            <a:xfrm rot="5400000">
              <a:off x="564947" y="-401066"/>
              <a:ext cx="217490" cy="1019623"/>
            </a:xfrm>
            <a:prstGeom prst="rect">
              <a:avLst/>
            </a:prstGeom>
            <a:gradFill flip="none" rotWithShape="1">
              <a:gsLst>
                <a:gs pos="0">
                  <a:srgbClr val="7A232E"/>
                </a:gs>
                <a:gs pos="48000">
                  <a:srgbClr val="9D1C30"/>
                </a:gs>
                <a:gs pos="100000">
                  <a:srgbClr val="B85759">
                    <a:alpha val="0"/>
                  </a:srgbClr>
                </a:gs>
                <a:gs pos="97000">
                  <a:srgbClr val="B85759"/>
                </a:gs>
              </a:gsLst>
              <a:lin ang="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19" name="Text Placeholder 3"/>
          <p:cNvSpPr>
            <a:spLocks noGrp="1"/>
          </p:cNvSpPr>
          <p:nvPr userDrawn="1">
            <p:ph type="body" sz="half" idx="2" hasCustomPrompt="1"/>
          </p:nvPr>
        </p:nvSpPr>
        <p:spPr>
          <a:xfrm>
            <a:off x="210398" y="198689"/>
            <a:ext cx="921646" cy="804862"/>
          </a:xfrm>
        </p:spPr>
        <p:txBody>
          <a:bodyPr tIns="64008">
            <a:normAutofit/>
          </a:bodyPr>
          <a:lstStyle>
            <a:lvl1pPr marL="0" indent="0" algn="ctr">
              <a:buNone/>
              <a:defRPr lang="en-US" sz="4000" b="0" i="0" kern="1200" cap="small" spc="40" baseline="0" dirty="0" smtClean="0">
                <a:ln w="15875">
                  <a:gradFill flip="none" rotWithShape="1">
                    <a:gsLst>
                      <a:gs pos="0">
                        <a:srgbClr val="9D1C30">
                          <a:lumMod val="83000"/>
                        </a:srgbClr>
                      </a:gs>
                      <a:gs pos="100000">
                        <a:srgbClr val="7A232E">
                          <a:lumMod val="93000"/>
                        </a:srgbClr>
                      </a:gs>
                    </a:gsLst>
                    <a:lin ang="16200000" scaled="1"/>
                    <a:tileRect/>
                  </a:gradFill>
                </a:ln>
                <a:gradFill flip="none" rotWithShape="1">
                  <a:gsLst>
                    <a:gs pos="0">
                      <a:srgbClr val="9D1C30">
                        <a:lumMod val="0"/>
                        <a:lumOff val="100000"/>
                      </a:srgbClr>
                    </a:gs>
                    <a:gs pos="34000">
                      <a:srgbClr val="9D1C30"/>
                    </a:gs>
                    <a:gs pos="100000">
                      <a:srgbClr val="7A232E">
                        <a:lumMod val="67000"/>
                      </a:srgbClr>
                    </a:gs>
                  </a:gsLst>
                  <a:lin ang="5400000" scaled="1"/>
                  <a:tileRect/>
                </a:gradFill>
                <a:effectLst>
                  <a:innerShdw blurRad="101600" dist="76200" dir="18900000">
                    <a:prstClr val="black">
                      <a:alpha val="50000"/>
                    </a:prstClr>
                  </a:innerShdw>
                </a:effectLst>
                <a:latin typeface="Impact" panose="020B0806030902050204" pitchFamily="34" charset="0"/>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t>
            </a:r>
          </a:p>
        </p:txBody>
      </p:sp>
      <p:pic>
        <p:nvPicPr>
          <p:cNvPr id="23" name="Picture 22"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24" name="Group 23"/>
          <p:cNvGrpSpPr/>
          <p:nvPr userDrawn="1"/>
        </p:nvGrpSpPr>
        <p:grpSpPr>
          <a:xfrm rot="10800000" flipH="1" flipV="1">
            <a:off x="8553860" y="5040637"/>
            <a:ext cx="592563" cy="1820427"/>
            <a:chOff x="8515350" y="5037573"/>
            <a:chExt cx="628650" cy="1820427"/>
          </a:xfrm>
        </p:grpSpPr>
        <p:sp>
          <p:nvSpPr>
            <p:cNvPr id="25" name="Isosceles Triangle 24"/>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6" name="Isosceles Triangle 25"/>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955519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descr="PPT-Background.png"/>
          <p:cNvPicPr>
            <a:picLocks noChangeAspect="1"/>
          </p:cNvPicPr>
          <p:nvPr userDrawn="1"/>
        </p:nvPicPr>
        <p:blipFill rotWithShape="1">
          <a:blip r:embed="rId2">
            <a:alphaModFix amt="60000"/>
            <a:extLst>
              <a:ext uri="{28A0092B-C50C-407E-A947-70E740481C1C}">
                <a14:useLocalDpi xmlns:a14="http://schemas.microsoft.com/office/drawing/2010/main" val="0"/>
              </a:ext>
            </a:extLst>
          </a:blip>
          <a:srcRect t="-8" b="3"/>
          <a:stretch/>
        </p:blipFill>
        <p:spPr>
          <a:xfrm>
            <a:off x="0" y="0"/>
            <a:ext cx="9144000" cy="6858000"/>
          </a:xfrm>
          <a:prstGeom prst="rect">
            <a:avLst/>
          </a:prstGeom>
          <a:solidFill>
            <a:schemeClr val="bg1"/>
          </a:solidFill>
        </p:spPr>
      </p:pic>
      <p:sp>
        <p:nvSpPr>
          <p:cNvPr id="5" name="Rectangle 4"/>
          <p:cNvSpPr/>
          <p:nvPr userDrawn="1"/>
        </p:nvSpPr>
        <p:spPr>
          <a:xfrm>
            <a:off x="-1" y="6117905"/>
            <a:ext cx="5307845" cy="740095"/>
          </a:xfrm>
          <a:prstGeom prst="rect">
            <a:avLst/>
          </a:prstGeom>
          <a:solidFill>
            <a:srgbClr val="7A232E"/>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2" name="Title 1"/>
          <p:cNvSpPr>
            <a:spLocks noGrp="1"/>
          </p:cNvSpPr>
          <p:nvPr>
            <p:ph type="ctrTitle" hasCustomPrompt="1"/>
          </p:nvPr>
        </p:nvSpPr>
        <p:spPr>
          <a:xfrm>
            <a:off x="474870" y="1280052"/>
            <a:ext cx="5011530" cy="1856848"/>
          </a:xfrm>
        </p:spPr>
        <p:txBody>
          <a:bodyPr>
            <a:noAutofit/>
          </a:bodyPr>
          <a:lstStyle>
            <a:lvl1pPr>
              <a:lnSpc>
                <a:spcPct val="80000"/>
              </a:lnSpc>
              <a:defRPr sz="4800" b="0" i="0" cap="small" baseline="0">
                <a:gradFill>
                  <a:gsLst>
                    <a:gs pos="0">
                      <a:srgbClr val="004874"/>
                    </a:gs>
                    <a:gs pos="100000">
                      <a:srgbClr val="041F36"/>
                    </a:gs>
                  </a:gsLst>
                  <a:lin ang="5400000" scaled="1"/>
                </a:gradFill>
                <a:latin typeface="+mj-lt"/>
                <a:cs typeface="Franklin Gothic Medium" panose="020B060302010202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452784" y="3576972"/>
            <a:ext cx="5024782" cy="1326340"/>
          </a:xfrm>
        </p:spPr>
        <p:txBody>
          <a:bodyPr>
            <a:normAutofit/>
          </a:bodyPr>
          <a:lstStyle>
            <a:lvl1pPr marL="0" indent="0" algn="l">
              <a:lnSpc>
                <a:spcPct val="100000"/>
              </a:lnSpc>
              <a:buNone/>
              <a:defRPr sz="2800" b="0" i="0" cap="all" baseline="0">
                <a:solidFill>
                  <a:srgbClr val="275A99"/>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9"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79685" y="5047573"/>
            <a:ext cx="2424806" cy="820181"/>
          </a:xfrm>
          <a:prstGeom prst="rect">
            <a:avLst/>
          </a:prstGeom>
        </p:spPr>
      </p:pic>
      <p:grpSp>
        <p:nvGrpSpPr>
          <p:cNvPr id="7" name="Group 6"/>
          <p:cNvGrpSpPr/>
          <p:nvPr userDrawn="1"/>
        </p:nvGrpSpPr>
        <p:grpSpPr>
          <a:xfrm>
            <a:off x="728807" y="6200285"/>
            <a:ext cx="3460479" cy="590826"/>
            <a:chOff x="3197079" y="5516217"/>
            <a:chExt cx="3460479" cy="590826"/>
          </a:xfrm>
        </p:grpSpPr>
        <p:pic>
          <p:nvPicPr>
            <p:cNvPr id="4" name="Picture 3"/>
            <p:cNvPicPr>
              <a:picLocks noChangeAspect="1"/>
            </p:cNvPicPr>
            <p:nvPr userDrawn="1"/>
          </p:nvPicPr>
          <p:blipFill>
            <a:blip r:embed="rId4"/>
            <a:stretch>
              <a:fillRect/>
            </a:stretch>
          </p:blipFill>
          <p:spPr>
            <a:xfrm>
              <a:off x="3197079" y="5516217"/>
              <a:ext cx="590826" cy="590826"/>
            </a:xfrm>
            <a:prstGeom prst="rect">
              <a:avLst/>
            </a:prstGeom>
          </p:spPr>
        </p:pic>
        <p:sp>
          <p:nvSpPr>
            <p:cNvPr id="9" name="TextBox 8"/>
            <p:cNvSpPr txBox="1"/>
            <p:nvPr userDrawn="1"/>
          </p:nvSpPr>
          <p:spPr>
            <a:xfrm>
              <a:off x="3750362" y="5611203"/>
              <a:ext cx="2907196" cy="369332"/>
            </a:xfrm>
            <a:prstGeom prst="rect">
              <a:avLst/>
            </a:prstGeom>
            <a:noFill/>
          </p:spPr>
          <p:txBody>
            <a:bodyPr wrap="square" rtlCol="0">
              <a:spAutoFit/>
            </a:bodyPr>
            <a:lstStyle/>
            <a:p>
              <a:pPr>
                <a:lnSpc>
                  <a:spcPct val="100000"/>
                </a:lnSpc>
                <a:spcBef>
                  <a:spcPts val="0"/>
                </a:spcBef>
                <a:spcAft>
                  <a:spcPts val="0"/>
                </a:spcAft>
              </a:pPr>
              <a:r>
                <a:rPr lang="en-US" sz="900" b="1" i="0" kern="800" cap="all" spc="0" dirty="0">
                  <a:solidFill>
                    <a:schemeClr val="bg1"/>
                  </a:solidFill>
                  <a:latin typeface="Arial" pitchFamily="34" charset="0"/>
                  <a:cs typeface="Arial" pitchFamily="34" charset="0"/>
                </a:rPr>
                <a:t>Employment and Training</a:t>
              </a:r>
              <a:r>
                <a:rPr lang="en-US" sz="900" b="1" i="0" kern="800" cap="all" spc="0" baseline="0" dirty="0">
                  <a:solidFill>
                    <a:schemeClr val="bg1"/>
                  </a:solidFill>
                  <a:latin typeface="Arial" pitchFamily="34" charset="0"/>
                  <a:cs typeface="Arial" pitchFamily="34" charset="0"/>
                </a:rPr>
                <a:t> Administration</a:t>
              </a:r>
            </a:p>
            <a:p>
              <a:pPr>
                <a:lnSpc>
                  <a:spcPct val="100000"/>
                </a:lnSpc>
                <a:spcBef>
                  <a:spcPts val="0"/>
                </a:spcBef>
                <a:spcAft>
                  <a:spcPts val="0"/>
                </a:spcAft>
              </a:pPr>
              <a:r>
                <a:rPr lang="en-US" sz="900" b="0" i="0" kern="800" cap="all" spc="0" baseline="0" dirty="0">
                  <a:solidFill>
                    <a:schemeClr val="bg1"/>
                  </a:solidFill>
                  <a:latin typeface="Arial" pitchFamily="34" charset="0"/>
                  <a:cs typeface="Arial" pitchFamily="34" charset="0"/>
                </a:rPr>
                <a:t>United States Department of Labor</a:t>
              </a:r>
            </a:p>
          </p:txBody>
        </p:sp>
      </p:grpSp>
      <p:pic>
        <p:nvPicPr>
          <p:cNvPr id="8" name="Picture 7"/>
          <p:cNvPicPr>
            <a:picLocks noChangeAspect="1"/>
          </p:cNvPicPr>
          <p:nvPr userDrawn="1"/>
        </p:nvPicPr>
        <p:blipFill rotWithShape="1">
          <a:blip r:embed="rId5"/>
          <a:srcRect r="12034"/>
          <a:stretch/>
        </p:blipFill>
        <p:spPr>
          <a:xfrm>
            <a:off x="4854453" y="567"/>
            <a:ext cx="4289548" cy="6857433"/>
          </a:xfrm>
          <a:prstGeom prst="rect">
            <a:avLst/>
          </a:prstGeom>
        </p:spPr>
      </p:pic>
      <p:sp>
        <p:nvSpPr>
          <p:cNvPr id="17" name="TextBox 16"/>
          <p:cNvSpPr txBox="1"/>
          <p:nvPr userDrawn="1"/>
        </p:nvSpPr>
        <p:spPr>
          <a:xfrm>
            <a:off x="5930349" y="5212404"/>
            <a:ext cx="2867025" cy="369332"/>
          </a:xfrm>
          <a:prstGeom prst="rect">
            <a:avLst/>
          </a:prstGeom>
          <a:noFill/>
        </p:spPr>
        <p:txBody>
          <a:bodyPr wrap="square" lIns="0" rIns="0" rtlCol="0">
            <a:spAutoFit/>
          </a:bodyPr>
          <a:lstStyle/>
          <a:p>
            <a:pPr algn="ctr"/>
            <a:r>
              <a:rPr lang="en-US" i="0" dirty="0">
                <a:solidFill>
                  <a:schemeClr val="bg1"/>
                </a:solidFill>
                <a:effectLst/>
                <a:latin typeface="Arial" panose="020B0604020202020204" pitchFamily="34" charset="0"/>
                <a:cs typeface="Arial" panose="020B0604020202020204" pitchFamily="34" charset="0"/>
              </a:rPr>
              <a:t>Presented By:</a:t>
            </a:r>
          </a:p>
        </p:txBody>
      </p:sp>
      <p:sp>
        <p:nvSpPr>
          <p:cNvPr id="18" name="TextBox 17"/>
          <p:cNvSpPr txBox="1"/>
          <p:nvPr userDrawn="1"/>
        </p:nvSpPr>
        <p:spPr>
          <a:xfrm>
            <a:off x="5632384" y="275442"/>
            <a:ext cx="3440870" cy="461665"/>
          </a:xfrm>
          <a:prstGeom prst="rect">
            <a:avLst/>
          </a:prstGeom>
          <a:noFill/>
        </p:spPr>
        <p:txBody>
          <a:bodyPr wrap="square" rtlCol="0">
            <a:spAutoFit/>
          </a:bodyPr>
          <a:lstStyle/>
          <a:p>
            <a:pPr algn="ctr"/>
            <a:fld id="{875B8B45-955B-4B98-9CF8-C4EF3E1D75FE}" type="datetime4">
              <a:rPr lang="en-US" sz="2400" b="1" i="0" spc="-40" baseline="0" smtClean="0">
                <a:solidFill>
                  <a:schemeClr val="bg1"/>
                </a:solidFill>
                <a:effectLst/>
                <a:latin typeface="Arial" panose="020B0604020202020204" pitchFamily="34" charset="0"/>
                <a:cs typeface="Arial" panose="020B0604020202020204" pitchFamily="34" charset="0"/>
              </a:rPr>
              <a:pPr algn="ctr"/>
              <a:t>May 25, 2017</a:t>
            </a:fld>
            <a:endParaRPr lang="en-US" sz="2400" b="1" i="0" spc="-40" baseline="0" dirty="0">
              <a:solidFill>
                <a:schemeClr val="bg1"/>
              </a:solidFill>
              <a:effectLst/>
              <a:latin typeface="Arial" panose="020B0604020202020204" pitchFamily="34" charset="0"/>
              <a:cs typeface="Arial" panose="020B0604020202020204" pitchFamily="34" charset="0"/>
            </a:endParaRPr>
          </a:p>
        </p:txBody>
      </p:sp>
      <p:sp>
        <p:nvSpPr>
          <p:cNvPr id="19" name="Text Placeholder 3"/>
          <p:cNvSpPr>
            <a:spLocks noGrp="1"/>
          </p:cNvSpPr>
          <p:nvPr userDrawn="1">
            <p:ph type="body" sz="half" idx="12" hasCustomPrompt="1"/>
          </p:nvPr>
        </p:nvSpPr>
        <p:spPr>
          <a:xfrm>
            <a:off x="5654470" y="5730973"/>
            <a:ext cx="3418783" cy="773865"/>
          </a:xfrm>
        </p:spPr>
        <p:txBody>
          <a:bodyPr lIns="0" tIns="0" rIns="0" bIns="0">
            <a:noAutofit/>
          </a:bodyPr>
          <a:lstStyle>
            <a:lvl1pPr marL="0" indent="0" algn="ctr">
              <a:buNone/>
              <a:defRPr sz="2300" b="1" i="0" spc="50" baseline="0">
                <a:ln>
                  <a:solidFill>
                    <a:srgbClr val="004874"/>
                  </a:solidFill>
                </a:ln>
                <a:solidFill>
                  <a:schemeClr val="bg1"/>
                </a:solidFill>
                <a:effectLst/>
                <a:latin typeface="Arial" charset="0"/>
                <a:ea typeface="Arial" charset="0"/>
                <a:cs typeface="Arial"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Organization Name</a:t>
            </a:r>
          </a:p>
        </p:txBody>
      </p:sp>
    </p:spTree>
    <p:extLst>
      <p:ext uri="{BB962C8B-B14F-4D97-AF65-F5344CB8AC3E}">
        <p14:creationId xmlns:p14="http://schemas.microsoft.com/office/powerpoint/2010/main" val="3496096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16038" y="4800600"/>
            <a:ext cx="6551612" cy="566738"/>
          </a:xfrm>
        </p:spPr>
        <p:txBody>
          <a:bodyPr anchor="b">
            <a:normAutofit/>
          </a:bodyPr>
          <a:lstStyle>
            <a:lvl1pPr marL="457200" indent="-457200" algn="r">
              <a:buClr>
                <a:srgbClr val="7A232E"/>
              </a:buClr>
              <a:buFont typeface="Wingdings" panose="05000000000000000000" pitchFamily="2" charset="2"/>
              <a:buChar char="Ø"/>
              <a:defRPr sz="3200" b="0" spc="40" baseline="0">
                <a:gradFill>
                  <a:gsLst>
                    <a:gs pos="0">
                      <a:srgbClr val="004874"/>
                    </a:gs>
                    <a:gs pos="100000">
                      <a:srgbClr val="041F36"/>
                    </a:gs>
                  </a:gsLst>
                  <a:lin ang="5400000" scaled="1"/>
                </a:gradFill>
              </a:defRPr>
            </a:lvl1pPr>
          </a:lstStyle>
          <a:p>
            <a:r>
              <a:rPr lang="en-US" dirty="0" err="1"/>
              <a:t>FirstName</a:t>
            </a:r>
            <a:r>
              <a:rPr lang="en-US" dirty="0"/>
              <a:t> </a:t>
            </a:r>
            <a:r>
              <a:rPr lang="en-US" dirty="0" err="1"/>
              <a:t>LastName</a:t>
            </a:r>
            <a:endParaRPr lang="en-US" dirty="0"/>
          </a:p>
        </p:txBody>
      </p:sp>
      <p:sp>
        <p:nvSpPr>
          <p:cNvPr id="4" name="Text Placeholder 3"/>
          <p:cNvSpPr>
            <a:spLocks noGrp="1"/>
          </p:cNvSpPr>
          <p:nvPr>
            <p:ph type="body" sz="half" idx="2"/>
          </p:nvPr>
        </p:nvSpPr>
        <p:spPr>
          <a:xfrm>
            <a:off x="962026" y="1076325"/>
            <a:ext cx="6724650" cy="2962275"/>
          </a:xfrm>
        </p:spPr>
        <p:txBody>
          <a:bodyPr anchor="ctr" anchorCtr="0">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Text Placeholder 3"/>
          <p:cNvSpPr>
            <a:spLocks noGrp="1"/>
          </p:cNvSpPr>
          <p:nvPr>
            <p:ph type="body" sz="half" idx="10" hasCustomPrompt="1"/>
          </p:nvPr>
        </p:nvSpPr>
        <p:spPr>
          <a:xfrm>
            <a:off x="1162050" y="5398235"/>
            <a:ext cx="6705600" cy="354865"/>
          </a:xfrm>
        </p:spPr>
        <p:txBody>
          <a:bodyPr anchor="ctr" anchorCtr="0">
            <a:noAutofit/>
          </a:bodyPr>
          <a:lstStyle>
            <a:lvl1pPr marL="0" indent="0" algn="r">
              <a:buNone/>
              <a:defRPr sz="1800" i="1"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7" name="Title 1"/>
          <p:cNvSpPr txBox="1">
            <a:spLocks/>
          </p:cNvSpPr>
          <p:nvPr userDrawn="1"/>
        </p:nvSpPr>
        <p:spPr>
          <a:xfrm>
            <a:off x="0" y="729116"/>
            <a:ext cx="962025"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latin typeface="Times New Roman" panose="02020603050405020304" pitchFamily="18" charset="0"/>
                <a:cs typeface="Times New Roman" panose="02020603050405020304" pitchFamily="18" charset="0"/>
              </a:rPr>
              <a:t>“</a:t>
            </a:r>
          </a:p>
        </p:txBody>
      </p:sp>
      <p:sp>
        <p:nvSpPr>
          <p:cNvPr id="9" name="Title 1"/>
          <p:cNvSpPr txBox="1">
            <a:spLocks/>
          </p:cNvSpPr>
          <p:nvPr userDrawn="1"/>
        </p:nvSpPr>
        <p:spPr>
          <a:xfrm rot="10800000">
            <a:off x="7686675" y="2155824"/>
            <a:ext cx="971550"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latin typeface="Times New Roman" panose="02020603050405020304" pitchFamily="18" charset="0"/>
                <a:cs typeface="Times New Roman" panose="02020603050405020304" pitchFamily="18" charset="0"/>
              </a:rPr>
              <a:t>“</a:t>
            </a:r>
          </a:p>
        </p:txBody>
      </p:sp>
      <p:pic>
        <p:nvPicPr>
          <p:cNvPr id="10" name="Picture 9"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3284406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4765705" y="1475005"/>
            <a:ext cx="3803589" cy="3736539"/>
          </a:xfrm>
          <a:prstGeom prst="rect">
            <a:avLst/>
          </a:prstGeom>
        </p:spPr>
      </p:pic>
      <p:sp>
        <p:nvSpPr>
          <p:cNvPr id="5" name="Text Placeholder 4"/>
          <p:cNvSpPr>
            <a:spLocks noGrp="1"/>
          </p:cNvSpPr>
          <p:nvPr>
            <p:ph type="body" sz="quarter" idx="10" hasCustomPrompt="1"/>
          </p:nvPr>
        </p:nvSpPr>
        <p:spPr>
          <a:xfrm>
            <a:off x="133350" y="190500"/>
            <a:ext cx="3543300" cy="5638800"/>
          </a:xfrm>
        </p:spPr>
        <p:txBody>
          <a:bodyPr lIns="0" tIns="0" rIns="0" bIns="0"/>
          <a:lstStyle>
            <a:lvl1pPr marL="0" indent="0">
              <a:spcBef>
                <a:spcPts val="1200"/>
              </a:spcBef>
              <a:buNone/>
              <a:defRPr lang="en-US" sz="2800" b="0" i="0" kern="1200" cap="small" spc="40" baseline="0" dirty="0" smtClean="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vl2pPr marL="182880" indent="0">
              <a:spcBef>
                <a:spcPts val="0"/>
              </a:spcBef>
              <a:buNone/>
              <a:defRPr sz="1600"/>
            </a:lvl2pPr>
            <a:lvl3pPr marL="0" indent="-182880">
              <a:spcBef>
                <a:spcPts val="300"/>
              </a:spcBef>
              <a:spcAft>
                <a:spcPts val="600"/>
              </a:spcAft>
              <a:buFont typeface="Wingdings" panose="05000000000000000000" pitchFamily="2" charset="2"/>
              <a:buChar char="Ø"/>
              <a:defRPr sz="1600">
                <a:solidFill>
                  <a:srgbClr val="275A99"/>
                </a:solidFill>
              </a:defRPr>
            </a:lvl3pPr>
          </a:lstStyle>
          <a:p>
            <a:pPr lvl="0"/>
            <a:r>
              <a:rPr lang="en-US" dirty="0"/>
              <a:t>Name of Resource</a:t>
            </a:r>
          </a:p>
          <a:p>
            <a:pPr lvl="1"/>
            <a:r>
              <a:rPr lang="en-US" dirty="0"/>
              <a:t>Resource Information</a:t>
            </a:r>
          </a:p>
          <a:p>
            <a:pPr lvl="2"/>
            <a:r>
              <a:rPr lang="en-US" dirty="0"/>
              <a:t>Resource Link</a:t>
            </a:r>
          </a:p>
        </p:txBody>
      </p:sp>
      <p:sp>
        <p:nvSpPr>
          <p:cNvPr id="13" name="Text Placeholder 4"/>
          <p:cNvSpPr>
            <a:spLocks noGrp="1"/>
          </p:cNvSpPr>
          <p:nvPr>
            <p:ph type="body" sz="quarter" idx="11" hasCustomPrompt="1"/>
          </p:nvPr>
        </p:nvSpPr>
        <p:spPr>
          <a:xfrm>
            <a:off x="3914775" y="190500"/>
            <a:ext cx="3543300" cy="5638800"/>
          </a:xfrm>
        </p:spPr>
        <p:txBody>
          <a:bodyPr lIns="0" tIns="0" rIns="0" bIns="0"/>
          <a:lstStyle>
            <a:lvl1pPr marL="0" indent="0">
              <a:spcBef>
                <a:spcPts val="1200"/>
              </a:spcBef>
              <a:buNone/>
              <a:defRPr lang="en-US" sz="2800" b="0" i="0" kern="1200" cap="small" spc="40" baseline="0" dirty="0" smtClean="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vl2pPr marL="182880" indent="0">
              <a:spcBef>
                <a:spcPts val="0"/>
              </a:spcBef>
              <a:buNone/>
              <a:defRPr sz="1600"/>
            </a:lvl2pPr>
            <a:lvl3pPr marL="0" indent="-182880">
              <a:spcBef>
                <a:spcPts val="300"/>
              </a:spcBef>
              <a:spcAft>
                <a:spcPts val="600"/>
              </a:spcAft>
              <a:buFont typeface="Wingdings" panose="05000000000000000000" pitchFamily="2" charset="2"/>
              <a:buChar char="Ø"/>
              <a:defRPr sz="1600">
                <a:solidFill>
                  <a:srgbClr val="275A99"/>
                </a:solidFill>
              </a:defRPr>
            </a:lvl3pPr>
          </a:lstStyle>
          <a:p>
            <a:pPr lvl="0"/>
            <a:r>
              <a:rPr lang="en-US" dirty="0"/>
              <a:t>Name of Resource</a:t>
            </a:r>
          </a:p>
          <a:p>
            <a:pPr lvl="1"/>
            <a:r>
              <a:rPr lang="en-US" dirty="0"/>
              <a:t>Resource Information</a:t>
            </a:r>
          </a:p>
          <a:p>
            <a:pPr lvl="2"/>
            <a:r>
              <a:rPr lang="en-US" dirty="0"/>
              <a:t>Resource Link</a:t>
            </a:r>
          </a:p>
        </p:txBody>
      </p:sp>
      <p:sp>
        <p:nvSpPr>
          <p:cNvPr id="7" name="Title 1"/>
          <p:cNvSpPr txBox="1">
            <a:spLocks/>
          </p:cNvSpPr>
          <p:nvPr userDrawn="1"/>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Impact" panose="020B0806030902050204" pitchFamily="34" charset="0"/>
              </a:rPr>
              <a:t>Resources</a:t>
            </a:r>
          </a:p>
        </p:txBody>
      </p:sp>
      <p:pic>
        <p:nvPicPr>
          <p:cNvPr id="10" name="Picture 9"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234694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4" name="Title 1"/>
          <p:cNvSpPr txBox="1">
            <a:spLocks/>
          </p:cNvSpPr>
          <p:nvPr userDrawn="1"/>
        </p:nvSpPr>
        <p:spPr>
          <a:xfrm>
            <a:off x="2180" y="204789"/>
            <a:ext cx="3152321" cy="774492"/>
          </a:xfrm>
          <a:prstGeom prst="rect">
            <a:avLst/>
          </a:prstGeom>
        </p:spPr>
        <p:txBody>
          <a:bodyPr vert="horz" lIns="91440" tIns="45720" rIns="91440" bIns="45720" rtlCol="0" anchor="ctr">
            <a:norm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marL="0" algn="l" defTabSz="457200" rtl="0" eaLnBrk="1" latinLnBrk="0" hangingPunct="1">
              <a:lnSpc>
                <a:spcPct val="85000"/>
              </a:lnSpc>
              <a:spcBef>
                <a:spcPct val="0"/>
              </a:spcBef>
              <a:buNone/>
            </a:pPr>
            <a:r>
              <a:rPr lang="en-US" sz="2800" b="1" i="0" kern="1200" cap="small" spc="40" baseline="0" dirty="0">
                <a:gradFill>
                  <a:gsLst>
                    <a:gs pos="0">
                      <a:srgbClr val="004874"/>
                    </a:gs>
                    <a:gs pos="100000">
                      <a:srgbClr val="041F36"/>
                    </a:gs>
                  </a:gsLst>
                  <a:lin ang="5400000" scaled="1"/>
                </a:gradFill>
                <a:latin typeface="Arial" charset="0"/>
                <a:ea typeface="Arial" charset="0"/>
                <a:cs typeface="Arial" charset="0"/>
              </a:rPr>
              <a:t>Any Questions?</a:t>
            </a:r>
          </a:p>
        </p:txBody>
      </p:sp>
      <p:pic>
        <p:nvPicPr>
          <p:cNvPr id="14" name="Picture 13"/>
          <p:cNvPicPr>
            <a:picLocks noChangeAspect="1"/>
          </p:cNvPicPr>
          <p:nvPr userDrawn="1"/>
        </p:nvPicPr>
        <p:blipFill>
          <a:blip r:embed="rId2"/>
          <a:stretch>
            <a:fillRect/>
          </a:stretch>
        </p:blipFill>
        <p:spPr>
          <a:xfrm>
            <a:off x="-1" y="844029"/>
            <a:ext cx="9144001" cy="5420142"/>
          </a:xfrm>
          <a:prstGeom prst="rect">
            <a:avLst/>
          </a:prstGeom>
        </p:spPr>
      </p:pic>
      <p:pic>
        <p:nvPicPr>
          <p:cNvPr id="8" name="Picture 7"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
        <p:nvSpPr>
          <p:cNvPr id="9" name="TextBox 8"/>
          <p:cNvSpPr txBox="1"/>
          <p:nvPr userDrawn="1"/>
        </p:nvSpPr>
        <p:spPr>
          <a:xfrm>
            <a:off x="3026982" y="383750"/>
            <a:ext cx="4903076" cy="646331"/>
          </a:xfrm>
          <a:prstGeom prst="rect">
            <a:avLst/>
          </a:prstGeom>
          <a:noFill/>
        </p:spPr>
        <p:txBody>
          <a:bodyPr wrap="square" rtlCol="0">
            <a:noAutofit/>
          </a:bodyPr>
          <a:lstStyle/>
          <a:p>
            <a:pPr marL="0" lvl="0" indent="0" algn="ctr" defTabSz="457200" rtl="0" eaLnBrk="1" latinLnBrk="0" hangingPunct="1">
              <a:spcBef>
                <a:spcPts val="0"/>
              </a:spcBef>
              <a:buClr>
                <a:srgbClr val="752832"/>
              </a:buClr>
              <a:buFont typeface="Wingdings" panose="05000000000000000000" pitchFamily="2" charset="2"/>
              <a:buNone/>
            </a:pPr>
            <a:r>
              <a:rPr lang="en-US" sz="1900" kern="1200" dirty="0">
                <a:solidFill>
                  <a:schemeClr val="tx1">
                    <a:lumMod val="75000"/>
                    <a:lumOff val="25000"/>
                  </a:schemeClr>
                </a:solidFill>
                <a:latin typeface="+mn-lt"/>
                <a:ea typeface="+mn-ea"/>
                <a:cs typeface="Myriad Pro"/>
              </a:rPr>
              <a:t>Enter your questions in the chat window!</a:t>
            </a:r>
          </a:p>
        </p:txBody>
      </p:sp>
      <p:sp>
        <p:nvSpPr>
          <p:cNvPr id="10" name="Chevron 9"/>
          <p:cNvSpPr/>
          <p:nvPr userDrawn="1"/>
        </p:nvSpPr>
        <p:spPr>
          <a:xfrm>
            <a:off x="3062822" y="347552"/>
            <a:ext cx="150520" cy="450049"/>
          </a:xfrm>
          <a:prstGeom prst="chevron">
            <a:avLst/>
          </a:prstGeom>
          <a:solidFill>
            <a:srgbClr val="9D1C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061343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2085" y="2600200"/>
            <a:ext cx="5095324" cy="566738"/>
          </a:xfrm>
        </p:spPr>
        <p:txBody>
          <a:bodyPr anchor="b">
            <a:normAutofit/>
          </a:bodyPr>
          <a:lstStyle>
            <a:lvl1pPr marL="0" indent="0" algn="l">
              <a:buClr>
                <a:srgbClr val="7A232E"/>
              </a:buClr>
              <a:buFont typeface="Wingdings" panose="05000000000000000000" pitchFamily="2" charset="2"/>
              <a:buNone/>
              <a:defRPr sz="2800" b="1" i="0" spc="40" baseline="0">
                <a:gradFill>
                  <a:gsLst>
                    <a:gs pos="0">
                      <a:srgbClr val="004874"/>
                    </a:gs>
                    <a:gs pos="100000">
                      <a:srgbClr val="041F36"/>
                    </a:gs>
                  </a:gsLst>
                  <a:lin ang="5400000" scaled="1"/>
                </a:gradFill>
                <a:latin typeface="Arial" charset="0"/>
                <a:ea typeface="Arial" charset="0"/>
                <a:cs typeface="Arial" charset="0"/>
              </a:defRPr>
            </a:lvl1pPr>
          </a:lstStyle>
          <a:p>
            <a:r>
              <a:rPr lang="en-US" dirty="0" err="1"/>
              <a:t>FirstName</a:t>
            </a:r>
            <a:r>
              <a:rPr lang="en-US" dirty="0"/>
              <a:t> </a:t>
            </a:r>
            <a:r>
              <a:rPr lang="en-US" dirty="0" err="1"/>
              <a:t>LastName</a:t>
            </a:r>
            <a:endParaRPr lang="en-US" dirty="0"/>
          </a:p>
        </p:txBody>
      </p:sp>
      <p:sp>
        <p:nvSpPr>
          <p:cNvPr id="6" name="Text Placeholder 3"/>
          <p:cNvSpPr>
            <a:spLocks noGrp="1"/>
          </p:cNvSpPr>
          <p:nvPr>
            <p:ph type="body" sz="half" idx="10" hasCustomPrompt="1"/>
          </p:nvPr>
        </p:nvSpPr>
        <p:spPr>
          <a:xfrm>
            <a:off x="1772085" y="3202597"/>
            <a:ext cx="5095324" cy="354865"/>
          </a:xfrm>
        </p:spPr>
        <p:txBody>
          <a:bodyPr anchor="ctr" anchorCtr="0">
            <a:noAutofit/>
          </a:bodyPr>
          <a:lstStyle>
            <a:lvl1pPr marL="0" indent="0" algn="l">
              <a:buNone/>
              <a:defRPr sz="2400" i="1"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Position/Title</a:t>
            </a:r>
          </a:p>
        </p:txBody>
      </p:sp>
      <p:sp>
        <p:nvSpPr>
          <p:cNvPr id="10" name="Text Placeholder 3"/>
          <p:cNvSpPr>
            <a:spLocks noGrp="1"/>
          </p:cNvSpPr>
          <p:nvPr>
            <p:ph type="body" sz="half" idx="11" hasCustomPrompt="1"/>
          </p:nvPr>
        </p:nvSpPr>
        <p:spPr>
          <a:xfrm>
            <a:off x="1772085" y="3653875"/>
            <a:ext cx="5095324" cy="354865"/>
          </a:xfrm>
        </p:spPr>
        <p:txBody>
          <a:bodyPr anchor="ctr" anchorCtr="0">
            <a:noAutofit/>
          </a:bodyPr>
          <a:lstStyle>
            <a:lvl1pPr marL="0" indent="0" algn="l">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Organization</a:t>
            </a:r>
          </a:p>
        </p:txBody>
      </p:sp>
      <p:sp>
        <p:nvSpPr>
          <p:cNvPr id="15" name="Text Placeholder 14"/>
          <p:cNvSpPr>
            <a:spLocks noGrp="1"/>
          </p:cNvSpPr>
          <p:nvPr>
            <p:ph type="body" sz="quarter" idx="12"/>
          </p:nvPr>
        </p:nvSpPr>
        <p:spPr>
          <a:xfrm>
            <a:off x="1772085" y="3593121"/>
            <a:ext cx="3840480" cy="27432"/>
          </a:xfrm>
          <a:solidFill>
            <a:srgbClr val="4A7EBB"/>
          </a:solidFill>
        </p:spPr>
        <p:txBody>
          <a:bodyPr>
            <a:noAutofit/>
          </a:bodyPr>
          <a:lstStyle>
            <a:lvl1pPr marL="0" indent="0">
              <a:buNone/>
              <a:defRPr sz="100">
                <a:solidFill>
                  <a:schemeClr val="accent1"/>
                </a:solidFill>
              </a:defRPr>
            </a:lvl1pPr>
          </a:lstStyle>
          <a:p>
            <a:pPr lvl="0"/>
            <a:endParaRPr lang="en-US" dirty="0"/>
          </a:p>
        </p:txBody>
      </p:sp>
      <p:sp>
        <p:nvSpPr>
          <p:cNvPr id="16" name="Text Placeholder 3"/>
          <p:cNvSpPr>
            <a:spLocks noGrp="1"/>
          </p:cNvSpPr>
          <p:nvPr>
            <p:ph type="body" sz="half" idx="13" hasCustomPrompt="1"/>
          </p:nvPr>
        </p:nvSpPr>
        <p:spPr>
          <a:xfrm>
            <a:off x="1772085" y="4261387"/>
            <a:ext cx="5095324" cy="354865"/>
          </a:xfrm>
        </p:spPr>
        <p:txBody>
          <a:bodyPr anchor="ctr" anchorCtr="0">
            <a:noAutofit/>
          </a:bodyPr>
          <a:lstStyle>
            <a:lvl1pPr marL="0" indent="0" algn="l">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Phone or Email</a:t>
            </a:r>
          </a:p>
        </p:txBody>
      </p:sp>
      <p:pic>
        <p:nvPicPr>
          <p:cNvPr id="18" name="Picture 17"/>
          <p:cNvPicPr>
            <a:picLocks noChangeAspect="1"/>
          </p:cNvPicPr>
          <p:nvPr userDrawn="1"/>
        </p:nvPicPr>
        <p:blipFill>
          <a:blip r:embed="rId2"/>
          <a:stretch>
            <a:fillRect/>
          </a:stretch>
        </p:blipFill>
        <p:spPr>
          <a:xfrm>
            <a:off x="170922" y="128938"/>
            <a:ext cx="2182188" cy="2304097"/>
          </a:xfrm>
          <a:prstGeom prst="rect">
            <a:avLst/>
          </a:prstGeom>
        </p:spPr>
      </p:pic>
      <p:sp>
        <p:nvSpPr>
          <p:cNvPr id="19" name="Text Placeholder 3"/>
          <p:cNvSpPr>
            <a:spLocks noGrp="1"/>
          </p:cNvSpPr>
          <p:nvPr>
            <p:ph type="body" sz="half" idx="14" hasCustomPrompt="1"/>
          </p:nvPr>
        </p:nvSpPr>
        <p:spPr>
          <a:xfrm>
            <a:off x="1772085" y="4680671"/>
            <a:ext cx="5095324" cy="354865"/>
          </a:xfrm>
        </p:spPr>
        <p:txBody>
          <a:bodyPr anchor="ctr" anchorCtr="0">
            <a:noAutofit/>
          </a:bodyPr>
          <a:lstStyle>
            <a:lvl1pPr marL="0" indent="0" algn="l">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Phone or Email</a:t>
            </a:r>
          </a:p>
        </p:txBody>
      </p:sp>
      <p:sp>
        <p:nvSpPr>
          <p:cNvPr id="12" name="Title 1"/>
          <p:cNvSpPr txBox="1">
            <a:spLocks/>
          </p:cNvSpPr>
          <p:nvPr userDrawn="1"/>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1" i="0" spc="40" baseline="0" dirty="0">
                <a:latin typeface="Arial" charset="0"/>
                <a:ea typeface="Arial" charset="0"/>
                <a:cs typeface="Arial" charset="0"/>
              </a:rPr>
              <a:t>Contact</a:t>
            </a:r>
          </a:p>
        </p:txBody>
      </p:sp>
      <p:pic>
        <p:nvPicPr>
          <p:cNvPr id="11" name="Picture 10"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29802882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5766" y="472966"/>
            <a:ext cx="8655269" cy="6400800"/>
          </a:xfrm>
          <a:prstGeom prst="rect">
            <a:avLst/>
          </a:prstGeom>
          <a:effectLst>
            <a:innerShdw blurRad="88900" dist="38100" dir="18900000">
              <a:prstClr val="black">
                <a:alpha val="27000"/>
              </a:prstClr>
            </a:innerShdw>
          </a:effectLst>
        </p:spPr>
      </p:pic>
      <p:pic>
        <p:nvPicPr>
          <p:cNvPr id="4" name="Picture 3"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3009574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Section-Slide-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18885" y="2191006"/>
            <a:ext cx="5494337" cy="1168599"/>
          </a:xfrm>
        </p:spPr>
        <p:txBody>
          <a:bodyPr anchor="b" anchorCtr="0">
            <a:normAutofit/>
          </a:bodyPr>
          <a:lstStyle>
            <a:lvl1pPr algn="l">
              <a:defRPr sz="4000" b="0" cap="small" baseline="0">
                <a:gradFill>
                  <a:gsLst>
                    <a:gs pos="0">
                      <a:srgbClr val="004874"/>
                    </a:gs>
                    <a:gs pos="100000">
                      <a:srgbClr val="041F36"/>
                    </a:gs>
                  </a:gsLst>
                  <a:lin ang="5400000" scaled="1"/>
                </a:gradFill>
              </a:defRPr>
            </a:lvl1pPr>
          </a:lstStyle>
          <a:p>
            <a:r>
              <a:rPr lang="en-US" dirty="0"/>
              <a:t>Click to Edit Master Title Style</a:t>
            </a:r>
          </a:p>
        </p:txBody>
      </p:sp>
      <p:sp>
        <p:nvSpPr>
          <p:cNvPr id="3" name="Text Placeholder 2"/>
          <p:cNvSpPr>
            <a:spLocks noGrp="1"/>
          </p:cNvSpPr>
          <p:nvPr>
            <p:ph type="body" idx="1" hasCustomPrompt="1"/>
          </p:nvPr>
        </p:nvSpPr>
        <p:spPr>
          <a:xfrm>
            <a:off x="418885" y="3536723"/>
            <a:ext cx="5240509" cy="893387"/>
          </a:xfrm>
        </p:spPr>
        <p:txBody>
          <a:bodyPr anchor="t">
            <a:noAutofit/>
          </a:bodyPr>
          <a:lstStyle>
            <a:lvl1pPr marL="0" indent="0">
              <a:buNone/>
              <a:defRPr sz="2200" b="0" i="0" cap="all" baseline="0">
                <a:solidFill>
                  <a:srgbClr val="275A99"/>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Subtitle Style</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041F36"/>
                </a:solidFill>
              </a:defRPr>
            </a:lvl1pPr>
          </a:lstStyle>
          <a:p>
            <a:fld id="{42234874-4AE6-EC41-8F27-0640F467241F}" type="slidenum">
              <a:rPr lang="en-US" smtClean="0"/>
              <a:pPr/>
              <a:t>‹#›</a:t>
            </a:fld>
            <a:endParaRPr lang="en-US" dirty="0"/>
          </a:p>
        </p:txBody>
      </p:sp>
      <p:pic>
        <p:nvPicPr>
          <p:cNvPr id="11" name="Picture 10"/>
          <p:cNvPicPr>
            <a:picLocks noChangeAspect="1"/>
          </p:cNvPicPr>
          <p:nvPr userDrawn="1"/>
        </p:nvPicPr>
        <p:blipFill rotWithShape="1">
          <a:blip r:embed="rId3"/>
          <a:srcRect r="12034"/>
          <a:stretch/>
        </p:blipFill>
        <p:spPr>
          <a:xfrm>
            <a:off x="4854453" y="567"/>
            <a:ext cx="4289548" cy="6857433"/>
          </a:xfrm>
          <a:prstGeom prst="rect">
            <a:avLst/>
          </a:prstGeom>
        </p:spPr>
      </p:pic>
      <p:grpSp>
        <p:nvGrpSpPr>
          <p:cNvPr id="17" name="Group 16"/>
          <p:cNvGrpSpPr/>
          <p:nvPr userDrawn="1"/>
        </p:nvGrpSpPr>
        <p:grpSpPr>
          <a:xfrm flipV="1">
            <a:off x="8515350" y="0"/>
            <a:ext cx="628650" cy="1820427"/>
            <a:chOff x="8515350" y="5037573"/>
            <a:chExt cx="628650" cy="1820427"/>
          </a:xfrm>
        </p:grpSpPr>
        <p:sp>
          <p:nvSpPr>
            <p:cNvPr id="18" name="Isosceles Triangle 17"/>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9" name="Isosceles Triangle 18"/>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20" name="TextBox 19"/>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1" i="0" spc="40" baseline="0" smtClean="0">
                <a:solidFill>
                  <a:srgbClr val="004874"/>
                </a:solidFill>
                <a:latin typeface="Arial" charset="0"/>
                <a:ea typeface="Arial" charset="0"/>
                <a:cs typeface="Arial" charset="0"/>
              </a:rPr>
              <a:pPr algn="r"/>
              <a:t>‹#›</a:t>
            </a:fld>
            <a:endParaRPr lang="en-US" sz="1700" b="1" i="0" spc="40" baseline="0" dirty="0">
              <a:solidFill>
                <a:srgbClr val="004874"/>
              </a:solidFill>
              <a:latin typeface="Arial" charset="0"/>
              <a:ea typeface="Arial" charset="0"/>
              <a:cs typeface="Arial" charset="0"/>
            </a:endParaRPr>
          </a:p>
        </p:txBody>
      </p:sp>
      <p:pic>
        <p:nvPicPr>
          <p:cNvPr id="12" name="Picture 11" descr="wrfgps-log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79685" y="5047573"/>
            <a:ext cx="2424806" cy="820181"/>
          </a:xfrm>
          <a:prstGeom prst="rect">
            <a:avLst/>
          </a:prstGeom>
        </p:spPr>
      </p:pic>
      <p:grpSp>
        <p:nvGrpSpPr>
          <p:cNvPr id="13" name="Group 12"/>
          <p:cNvGrpSpPr/>
          <p:nvPr userDrawn="1"/>
        </p:nvGrpSpPr>
        <p:grpSpPr>
          <a:xfrm rot="10800000" flipH="1" flipV="1">
            <a:off x="8553860" y="5040637"/>
            <a:ext cx="592563" cy="1820427"/>
            <a:chOff x="8515350" y="5037573"/>
            <a:chExt cx="628650" cy="1820427"/>
          </a:xfrm>
        </p:grpSpPr>
        <p:sp>
          <p:nvSpPr>
            <p:cNvPr id="14" name="Isosceles Triangle 13"/>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5" name="Isosceles Triangle 14"/>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332488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i="0">
                <a:gradFill flip="none" rotWithShape="1">
                  <a:gsLst>
                    <a:gs pos="0">
                      <a:srgbClr val="004874"/>
                    </a:gs>
                    <a:gs pos="100000">
                      <a:srgbClr val="041F36"/>
                    </a:gs>
                  </a:gsLst>
                  <a:lin ang="5400000" scaled="1"/>
                  <a:tileRect/>
                </a:gradFill>
                <a:latin typeface="Arial" charset="0"/>
                <a:ea typeface="Arial" charset="0"/>
                <a:cs typeface="Arial" charset="0"/>
              </a:defRPr>
            </a:lvl1pPr>
          </a:lstStyle>
          <a:p>
            <a:r>
              <a:rPr lang="en-US" dirty="0"/>
              <a:t>Click to edit Master title style</a:t>
            </a:r>
          </a:p>
        </p:txBody>
      </p:sp>
      <p:grpSp>
        <p:nvGrpSpPr>
          <p:cNvPr id="10" name="Group 9"/>
          <p:cNvGrpSpPr/>
          <p:nvPr userDrawn="1"/>
        </p:nvGrpSpPr>
        <p:grpSpPr>
          <a:xfrm>
            <a:off x="0" y="991981"/>
            <a:ext cx="9144000" cy="5104019"/>
            <a:chOff x="0" y="991981"/>
            <a:chExt cx="9144000" cy="4951619"/>
          </a:xfrm>
        </p:grpSpPr>
        <p:sp>
          <p:nvSpPr>
            <p:cNvPr id="7" name="Rectangle 6"/>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 name="Rectangle 8"/>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pic>
        <p:nvPicPr>
          <p:cNvPr id="11" name="Picture 10"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
        <p:nvSpPr>
          <p:cNvPr id="12" name="Rectangle 11"/>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Rectangle 12"/>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8" name="Picture 7"/>
          <p:cNvPicPr>
            <a:picLocks noChangeAspect="1"/>
          </p:cNvPicPr>
          <p:nvPr userDrawn="1"/>
        </p:nvPicPr>
        <p:blipFill rotWithShape="1">
          <a:blip r:embed="rId3"/>
          <a:srcRect r="66253"/>
          <a:stretch/>
        </p:blipFill>
        <p:spPr>
          <a:xfrm>
            <a:off x="7498391" y="567"/>
            <a:ext cx="1645609" cy="6857433"/>
          </a:xfrm>
          <a:prstGeom prst="rect">
            <a:avLst/>
          </a:prstGeom>
          <a:effectLst/>
        </p:spPr>
      </p:pic>
      <p:sp>
        <p:nvSpPr>
          <p:cNvPr id="3" name="Content Placeholder 2"/>
          <p:cNvSpPr>
            <a:spLocks noGrp="1"/>
          </p:cNvSpPr>
          <p:nvPr userDrawn="1">
            <p:ph idx="1"/>
          </p:nvPr>
        </p:nvSpPr>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0" name="Group 19"/>
          <p:cNvGrpSpPr/>
          <p:nvPr userDrawn="1"/>
        </p:nvGrpSpPr>
        <p:grpSpPr>
          <a:xfrm flipV="1">
            <a:off x="8515350" y="0"/>
            <a:ext cx="628650" cy="1820427"/>
            <a:chOff x="8515350" y="5037573"/>
            <a:chExt cx="628650" cy="1820427"/>
          </a:xfrm>
        </p:grpSpPr>
        <p:sp>
          <p:nvSpPr>
            <p:cNvPr id="21" name="Isosceles Triangle 2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2" name="Isosceles Triangle 2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7" name="TextBox 16"/>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1" i="0" spc="40" baseline="0" smtClean="0">
                <a:solidFill>
                  <a:srgbClr val="004874"/>
                </a:solidFill>
                <a:latin typeface="Arial" charset="0"/>
                <a:ea typeface="Arial" charset="0"/>
                <a:cs typeface="Arial" charset="0"/>
              </a:rPr>
              <a:pPr algn="r"/>
              <a:t>‹#›</a:t>
            </a:fld>
            <a:endParaRPr lang="en-US" sz="1700" b="1" i="0" spc="40" baseline="0" dirty="0">
              <a:solidFill>
                <a:srgbClr val="004874"/>
              </a:solidFill>
              <a:latin typeface="Arial" charset="0"/>
              <a:ea typeface="Arial" charset="0"/>
              <a:cs typeface="Arial" charset="0"/>
            </a:endParaRPr>
          </a:p>
        </p:txBody>
      </p:sp>
      <p:grpSp>
        <p:nvGrpSpPr>
          <p:cNvPr id="16" name="Group 15"/>
          <p:cNvGrpSpPr/>
          <p:nvPr userDrawn="1"/>
        </p:nvGrpSpPr>
        <p:grpSpPr>
          <a:xfrm rot="10800000" flipH="1" flipV="1">
            <a:off x="8553860" y="5040637"/>
            <a:ext cx="592563" cy="1820427"/>
            <a:chOff x="8515350" y="5037573"/>
            <a:chExt cx="628650" cy="1820427"/>
          </a:xfrm>
        </p:grpSpPr>
        <p:sp>
          <p:nvSpPr>
            <p:cNvPr id="18" name="Isosceles Triangle 17"/>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9" name="Isosceles Triangle 18"/>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3468892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i="0">
                <a:gradFill>
                  <a:gsLst>
                    <a:gs pos="0">
                      <a:srgbClr val="004874"/>
                    </a:gs>
                    <a:gs pos="100000">
                      <a:srgbClr val="041F36"/>
                    </a:gs>
                  </a:gsLst>
                  <a:lin ang="5400000" scaled="1"/>
                </a:gradFill>
                <a:latin typeface="Arial" charset="0"/>
                <a:ea typeface="Arial" charset="0"/>
                <a:cs typeface="Arial" charset="0"/>
              </a:defRPr>
            </a:lvl1pPr>
          </a:lstStyle>
          <a:p>
            <a:r>
              <a:rPr lang="en-US" dirty="0"/>
              <a:t>Click to edit Master title style</a:t>
            </a:r>
          </a:p>
        </p:txBody>
      </p:sp>
      <p:grpSp>
        <p:nvGrpSpPr>
          <p:cNvPr id="10" name="Group 9"/>
          <p:cNvGrpSpPr/>
          <p:nvPr userDrawn="1"/>
        </p:nvGrpSpPr>
        <p:grpSpPr>
          <a:xfrm>
            <a:off x="0" y="991981"/>
            <a:ext cx="9144000" cy="5104019"/>
            <a:chOff x="0" y="991981"/>
            <a:chExt cx="9144000" cy="4951619"/>
          </a:xfrm>
        </p:grpSpPr>
        <p:sp>
          <p:nvSpPr>
            <p:cNvPr id="15" name="Rectangle 14"/>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6" name="Rectangle 15"/>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2" name="Rectangle 11"/>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Rectangle 12"/>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14" name="Picture 13"/>
          <p:cNvPicPr>
            <a:picLocks noChangeAspect="1"/>
          </p:cNvPicPr>
          <p:nvPr userDrawn="1"/>
        </p:nvPicPr>
        <p:blipFill rotWithShape="1">
          <a:blip r:embed="rId2"/>
          <a:srcRect r="66253"/>
          <a:stretch/>
        </p:blipFill>
        <p:spPr>
          <a:xfrm>
            <a:off x="7498390" y="-1934"/>
            <a:ext cx="1645609" cy="6857433"/>
          </a:xfrm>
          <a:prstGeom prst="rect">
            <a:avLst/>
          </a:prstGeom>
          <a:effectLst/>
        </p:spPr>
      </p:pic>
      <p:sp>
        <p:nvSpPr>
          <p:cNvPr id="3" name="Content Placeholder 2"/>
          <p:cNvSpPr>
            <a:spLocks noGrp="1"/>
          </p:cNvSpPr>
          <p:nvPr userDrawn="1">
            <p:ph sz="half" idx="1"/>
          </p:nvPr>
        </p:nvSpPr>
        <p:spPr>
          <a:xfrm>
            <a:off x="457200" y="1281009"/>
            <a:ext cx="3619500" cy="4525963"/>
          </a:xfrm>
        </p:spPr>
        <p:txBody>
          <a:bodyPr>
            <a:normAutofit/>
          </a:bodyPr>
          <a:lstStyle>
            <a:lvl1pPr>
              <a:defRPr sz="2200"/>
            </a:lvl1pPr>
            <a:lvl2pPr>
              <a:defRPr sz="19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userDrawn="1">
            <p:ph sz="half" idx="2"/>
          </p:nvPr>
        </p:nvSpPr>
        <p:spPr>
          <a:xfrm>
            <a:off x="4305300" y="1281009"/>
            <a:ext cx="3619500" cy="4525963"/>
          </a:xfrm>
        </p:spPr>
        <p:txBody>
          <a:bodyPr>
            <a:normAutofit/>
          </a:bodyPr>
          <a:lstStyle>
            <a:lvl1pPr>
              <a:defRPr sz="2200"/>
            </a:lvl1pPr>
            <a:lvl2pPr>
              <a:defRPr sz="19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Pentagon 16"/>
          <p:cNvSpPr/>
          <p:nvPr userDrawn="1"/>
        </p:nvSpPr>
        <p:spPr>
          <a:xfrm rot="5400000">
            <a:off x="1731394" y="3439196"/>
            <a:ext cx="4899204" cy="56191"/>
          </a:xfrm>
          <a:prstGeom prst="homePlate">
            <a:avLst/>
          </a:prstGeom>
          <a:gradFill flip="none" rotWithShape="1">
            <a:gsLst>
              <a:gs pos="0">
                <a:srgbClr val="275A99">
                  <a:alpha val="19000"/>
                </a:srgbClr>
              </a:gs>
              <a:gs pos="99000">
                <a:srgbClr val="275A99"/>
              </a:gs>
            </a:gsLst>
            <a:lin ang="0" scaled="1"/>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nvGrpSpPr>
          <p:cNvPr id="23" name="Group 22"/>
          <p:cNvGrpSpPr/>
          <p:nvPr userDrawn="1"/>
        </p:nvGrpSpPr>
        <p:grpSpPr>
          <a:xfrm flipV="1">
            <a:off x="8515350" y="0"/>
            <a:ext cx="628650" cy="1820427"/>
            <a:chOff x="8515350" y="5037573"/>
            <a:chExt cx="628650" cy="1820427"/>
          </a:xfrm>
        </p:grpSpPr>
        <p:sp>
          <p:nvSpPr>
            <p:cNvPr id="24" name="Isosceles Triangle 23"/>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5" name="Isosceles Triangle 24"/>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26" name="TextBox 25"/>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1" i="0" spc="40" baseline="0" smtClean="0">
                <a:solidFill>
                  <a:srgbClr val="004874"/>
                </a:solidFill>
                <a:latin typeface="Arial" charset="0"/>
                <a:ea typeface="Arial" charset="0"/>
                <a:cs typeface="Arial" charset="0"/>
              </a:rPr>
              <a:pPr algn="r"/>
              <a:t>‹#›</a:t>
            </a:fld>
            <a:endParaRPr lang="en-US" sz="1700" b="1" i="0" spc="40" baseline="0" dirty="0">
              <a:solidFill>
                <a:srgbClr val="004874"/>
              </a:solidFill>
              <a:latin typeface="Arial" charset="0"/>
              <a:ea typeface="Arial" charset="0"/>
              <a:cs typeface="Arial" charset="0"/>
            </a:endParaRPr>
          </a:p>
        </p:txBody>
      </p:sp>
      <p:pic>
        <p:nvPicPr>
          <p:cNvPr id="18" name="Picture 17"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19" name="Group 18"/>
          <p:cNvGrpSpPr/>
          <p:nvPr userDrawn="1"/>
        </p:nvGrpSpPr>
        <p:grpSpPr>
          <a:xfrm rot="10800000" flipH="1" flipV="1">
            <a:off x="8553860" y="5040637"/>
            <a:ext cx="592563" cy="1820427"/>
            <a:chOff x="8515350" y="5037573"/>
            <a:chExt cx="628650" cy="1820427"/>
          </a:xfrm>
        </p:grpSpPr>
        <p:sp>
          <p:nvSpPr>
            <p:cNvPr id="20" name="Isosceles Triangle 19"/>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1" name="Isosceles Triangle 20"/>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2433732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i="0" spc="40" baseline="0">
                <a:gradFill>
                  <a:gsLst>
                    <a:gs pos="0">
                      <a:srgbClr val="004874"/>
                    </a:gs>
                    <a:gs pos="100000">
                      <a:srgbClr val="041F36"/>
                    </a:gs>
                  </a:gsLst>
                  <a:lin ang="5400000" scaled="1"/>
                </a:gradFill>
                <a:latin typeface="Arial" charset="0"/>
                <a:ea typeface="Arial" charset="0"/>
                <a:cs typeface="Arial" charset="0"/>
              </a:defRPr>
            </a:lvl1pPr>
          </a:lstStyle>
          <a:p>
            <a:r>
              <a:rPr lang="en-US" dirty="0"/>
              <a:t>Click to edit Master title style</a:t>
            </a:r>
          </a:p>
        </p:txBody>
      </p:sp>
      <p:grpSp>
        <p:nvGrpSpPr>
          <p:cNvPr id="10" name="Group 9"/>
          <p:cNvGrpSpPr/>
          <p:nvPr userDrawn="1"/>
        </p:nvGrpSpPr>
        <p:grpSpPr>
          <a:xfrm>
            <a:off x="0" y="991981"/>
            <a:ext cx="9144000" cy="5104019"/>
            <a:chOff x="0" y="991981"/>
            <a:chExt cx="9144000" cy="4951619"/>
          </a:xfrm>
        </p:grpSpPr>
        <p:sp>
          <p:nvSpPr>
            <p:cNvPr id="15" name="Rectangle 14"/>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6" name="Rectangle 15"/>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2" name="Rectangle 11"/>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Rectangle 12"/>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14" name="Picture 13"/>
          <p:cNvPicPr>
            <a:picLocks noChangeAspect="1"/>
          </p:cNvPicPr>
          <p:nvPr userDrawn="1"/>
        </p:nvPicPr>
        <p:blipFill rotWithShape="1">
          <a:blip r:embed="rId2"/>
          <a:srcRect r="66253"/>
          <a:stretch/>
        </p:blipFill>
        <p:spPr>
          <a:xfrm>
            <a:off x="7498391" y="284"/>
            <a:ext cx="1645609" cy="6857433"/>
          </a:xfrm>
          <a:prstGeom prst="rect">
            <a:avLst/>
          </a:prstGeom>
          <a:effectLst/>
        </p:spPr>
      </p:pic>
      <p:sp>
        <p:nvSpPr>
          <p:cNvPr id="3" name="Content Placeholder 2"/>
          <p:cNvSpPr>
            <a:spLocks noGrp="1"/>
          </p:cNvSpPr>
          <p:nvPr userDrawn="1">
            <p:ph sz="half" idx="1"/>
          </p:nvPr>
        </p:nvSpPr>
        <p:spPr>
          <a:xfrm>
            <a:off x="457200" y="1877012"/>
            <a:ext cx="3619500" cy="392996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userDrawn="1">
            <p:ph sz="half" idx="2"/>
          </p:nvPr>
        </p:nvSpPr>
        <p:spPr>
          <a:xfrm>
            <a:off x="4305300" y="1877012"/>
            <a:ext cx="3619500" cy="392996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Pentagon 16"/>
          <p:cNvSpPr/>
          <p:nvPr userDrawn="1"/>
        </p:nvSpPr>
        <p:spPr>
          <a:xfrm rot="5400000">
            <a:off x="1731394" y="3439196"/>
            <a:ext cx="4899204" cy="56191"/>
          </a:xfrm>
          <a:prstGeom prst="homePlate">
            <a:avLst/>
          </a:prstGeom>
          <a:gradFill flip="none" rotWithShape="1">
            <a:gsLst>
              <a:gs pos="0">
                <a:srgbClr val="275A99">
                  <a:alpha val="19000"/>
                </a:srgbClr>
              </a:gs>
              <a:gs pos="99000">
                <a:srgbClr val="275A99"/>
              </a:gs>
            </a:gsLst>
            <a:lin ang="0" scaled="1"/>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8" name="Text Placeholder 2"/>
          <p:cNvSpPr>
            <a:spLocks noGrp="1"/>
          </p:cNvSpPr>
          <p:nvPr userDrawn="1">
            <p:ph type="body" idx="10"/>
          </p:nvPr>
        </p:nvSpPr>
        <p:spPr>
          <a:xfrm>
            <a:off x="457200" y="1085850"/>
            <a:ext cx="3621253" cy="719624"/>
          </a:xfrm>
          <a:prstGeom prst="snip1Rect">
            <a:avLst/>
          </a:prstGeom>
          <a:gradFill flip="none" rotWithShape="1">
            <a:gsLst>
              <a:gs pos="0">
                <a:srgbClr val="004874">
                  <a:lumMod val="93000"/>
                  <a:lumOff val="7000"/>
                </a:srgbClr>
              </a:gs>
              <a:gs pos="99000">
                <a:srgbClr val="002C47"/>
              </a:gs>
            </a:gsLst>
            <a:lin ang="2700000" scaled="1"/>
            <a:tileRect/>
          </a:gradFill>
        </p:spPr>
        <p:txBody>
          <a:bodyPr tIns="0" anchor="ctr" anchorCtr="0">
            <a:normAutofit/>
          </a:bodyPr>
          <a:lstStyle>
            <a:lvl1pPr marL="0" indent="0" algn="ctr">
              <a:lnSpc>
                <a:spcPct val="90000"/>
              </a:lnSpc>
              <a:buNone/>
              <a:defRPr sz="2000" b="0" spc="40" baseline="0">
                <a:solidFill>
                  <a:schemeClr val="bg1"/>
                </a:solidFill>
                <a:effectLst>
                  <a:outerShdw blurRad="50800" dist="38100" dir="8100000" algn="tr" rotWithShape="0">
                    <a:prstClr val="black">
                      <a:alpha val="40000"/>
                    </a:prstClr>
                  </a:outerShdw>
                </a:effectLst>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4"/>
          <p:cNvSpPr>
            <a:spLocks noGrp="1"/>
          </p:cNvSpPr>
          <p:nvPr userDrawn="1">
            <p:ph type="body" sz="quarter" idx="3"/>
          </p:nvPr>
        </p:nvSpPr>
        <p:spPr>
          <a:xfrm>
            <a:off x="4319588" y="1085850"/>
            <a:ext cx="3622675" cy="719624"/>
          </a:xfrm>
          <a:prstGeom prst="snip1Rect">
            <a:avLst/>
          </a:prstGeom>
          <a:gradFill flip="none" rotWithShape="1">
            <a:gsLst>
              <a:gs pos="0">
                <a:srgbClr val="004874">
                  <a:lumMod val="93000"/>
                  <a:lumOff val="7000"/>
                </a:srgbClr>
              </a:gs>
              <a:gs pos="99000">
                <a:srgbClr val="002C47"/>
              </a:gs>
            </a:gsLst>
            <a:lin ang="2700000" scaled="1"/>
            <a:tileRect/>
          </a:gradFill>
        </p:spPr>
        <p:txBody>
          <a:bodyPr tIns="0" anchor="ctr" anchorCtr="0">
            <a:normAutofit/>
          </a:bodyPr>
          <a:lstStyle>
            <a:lvl1pPr marL="0" indent="0" algn="ctr">
              <a:lnSpc>
                <a:spcPct val="90000"/>
              </a:lnSpc>
              <a:buNone/>
              <a:defRPr sz="2000" b="0" spc="40" baseline="0">
                <a:solidFill>
                  <a:schemeClr val="bg1"/>
                </a:solidFill>
                <a:effectLst>
                  <a:outerShdw blurRad="50800" dist="38100" dir="8100000" algn="tr" rotWithShape="0">
                    <a:prstClr val="black">
                      <a:alpha val="40000"/>
                    </a:prstClr>
                  </a:outerShdw>
                </a:effectLst>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cxnSp>
        <p:nvCxnSpPr>
          <p:cNvPr id="20" name="Straight Connector 19"/>
          <p:cNvCxnSpPr/>
          <p:nvPr userDrawn="1"/>
        </p:nvCxnSpPr>
        <p:spPr>
          <a:xfrm>
            <a:off x="457200" y="1872149"/>
            <a:ext cx="3619500" cy="0"/>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2" name="Straight Connector 21"/>
          <p:cNvCxnSpPr/>
          <p:nvPr userDrawn="1"/>
        </p:nvCxnSpPr>
        <p:spPr>
          <a:xfrm>
            <a:off x="4305300" y="1872149"/>
            <a:ext cx="3619500" cy="0"/>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23" name="Group 22"/>
          <p:cNvGrpSpPr/>
          <p:nvPr userDrawn="1"/>
        </p:nvGrpSpPr>
        <p:grpSpPr>
          <a:xfrm flipV="1">
            <a:off x="8515350" y="0"/>
            <a:ext cx="628650" cy="1820427"/>
            <a:chOff x="8515350" y="5037573"/>
            <a:chExt cx="628650" cy="1820427"/>
          </a:xfrm>
        </p:grpSpPr>
        <p:sp>
          <p:nvSpPr>
            <p:cNvPr id="24" name="Isosceles Triangle 23"/>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5" name="Isosceles Triangle 24"/>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26" name="TextBox 25"/>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27" name="Picture 26"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28" name="Group 27"/>
          <p:cNvGrpSpPr/>
          <p:nvPr userDrawn="1"/>
        </p:nvGrpSpPr>
        <p:grpSpPr>
          <a:xfrm rot="10800000" flipH="1" flipV="1">
            <a:off x="8553860" y="5040637"/>
            <a:ext cx="592563" cy="1820427"/>
            <a:chOff x="8515350" y="5037573"/>
            <a:chExt cx="628650" cy="1820427"/>
          </a:xfrm>
        </p:grpSpPr>
        <p:sp>
          <p:nvSpPr>
            <p:cNvPr id="29" name="Isosceles Triangle 28"/>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0" name="Isosceles Triangle 29"/>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2120535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userDrawn="1"/>
        </p:nvGrpSpPr>
        <p:grpSpPr>
          <a:xfrm>
            <a:off x="0" y="991981"/>
            <a:ext cx="9144000" cy="5104019"/>
            <a:chOff x="0" y="991981"/>
            <a:chExt cx="9144000" cy="4951619"/>
          </a:xfrm>
        </p:grpSpPr>
        <p:sp>
          <p:nvSpPr>
            <p:cNvPr id="20" name="Rectangle 19"/>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1" name="Rectangle 20"/>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7" name="Rectangle 16"/>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8" name="Rectangle 17"/>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19" name="Picture 18"/>
          <p:cNvPicPr>
            <a:picLocks noChangeAspect="1"/>
          </p:cNvPicPr>
          <p:nvPr userDrawn="1"/>
        </p:nvPicPr>
        <p:blipFill rotWithShape="1">
          <a:blip r:embed="rId2"/>
          <a:srcRect r="66253"/>
          <a:stretch/>
        </p:blipFill>
        <p:spPr>
          <a:xfrm>
            <a:off x="7498391" y="284"/>
            <a:ext cx="1645609" cy="6857433"/>
          </a:xfrm>
          <a:prstGeom prst="rect">
            <a:avLst/>
          </a:prstGeom>
          <a:effectLst/>
        </p:spPr>
      </p:pic>
      <p:sp>
        <p:nvSpPr>
          <p:cNvPr id="2" name="Title 1"/>
          <p:cNvSpPr>
            <a:spLocks noGrp="1"/>
          </p:cNvSpPr>
          <p:nvPr userDrawn="1">
            <p:ph type="title"/>
          </p:nvPr>
        </p:nvSpPr>
        <p:spPr/>
        <p:txBody>
          <a:bodyPr>
            <a:normAutofit/>
          </a:bodyPr>
          <a:lstStyle>
            <a:lvl1pPr>
              <a:defRPr sz="2800" b="1" i="0" spc="40" baseline="0">
                <a:gradFill>
                  <a:gsLst>
                    <a:gs pos="0">
                      <a:srgbClr val="004874"/>
                    </a:gs>
                    <a:gs pos="100000">
                      <a:srgbClr val="041F36"/>
                    </a:gs>
                  </a:gsLst>
                  <a:lin ang="5400000" scaled="1"/>
                </a:gradFill>
                <a:latin typeface="Arial" charset="0"/>
                <a:ea typeface="Arial" charset="0"/>
                <a:cs typeface="Arial" charset="0"/>
              </a:defRPr>
            </a:lvl1pPr>
          </a:lstStyle>
          <a:p>
            <a:r>
              <a:rPr lang="en-US" dirty="0"/>
              <a:t>Click to edit Master title style</a:t>
            </a:r>
          </a:p>
        </p:txBody>
      </p:sp>
      <p:grpSp>
        <p:nvGrpSpPr>
          <p:cNvPr id="22" name="Group 21"/>
          <p:cNvGrpSpPr/>
          <p:nvPr userDrawn="1"/>
        </p:nvGrpSpPr>
        <p:grpSpPr>
          <a:xfrm flipV="1">
            <a:off x="8515350" y="0"/>
            <a:ext cx="628650" cy="1820427"/>
            <a:chOff x="8515350" y="5037573"/>
            <a:chExt cx="628650" cy="1820427"/>
          </a:xfrm>
        </p:grpSpPr>
        <p:sp>
          <p:nvSpPr>
            <p:cNvPr id="23" name="Isosceles Triangle 22"/>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4" name="Isosceles Triangle 23"/>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25" name="TextBox 24"/>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26" name="Picture 25"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27" name="Group 26"/>
          <p:cNvGrpSpPr/>
          <p:nvPr userDrawn="1"/>
        </p:nvGrpSpPr>
        <p:grpSpPr>
          <a:xfrm rot="10800000" flipH="1" flipV="1">
            <a:off x="8553860" y="5040637"/>
            <a:ext cx="592563" cy="1820427"/>
            <a:chOff x="8515350" y="5037573"/>
            <a:chExt cx="628650" cy="1820427"/>
          </a:xfrm>
        </p:grpSpPr>
        <p:sp>
          <p:nvSpPr>
            <p:cNvPr id="28" name="Isosceles Triangle 27"/>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9" name="Isosceles Triangle 28"/>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3446989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1438205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 White Background">
    <p:spTree>
      <p:nvGrpSpPr>
        <p:cNvPr id="1" name=""/>
        <p:cNvGrpSpPr/>
        <p:nvPr/>
      </p:nvGrpSpPr>
      <p:grpSpPr>
        <a:xfrm>
          <a:off x="0" y="0"/>
          <a:ext cx="0" cy="0"/>
          <a:chOff x="0" y="0"/>
          <a:chExt cx="0" cy="0"/>
        </a:xfrm>
      </p:grpSpPr>
      <p:grpSp>
        <p:nvGrpSpPr>
          <p:cNvPr id="3" name="Group 2"/>
          <p:cNvGrpSpPr/>
          <p:nvPr userDrawn="1"/>
        </p:nvGrpSpPr>
        <p:grpSpPr>
          <a:xfrm>
            <a:off x="0" y="991981"/>
            <a:ext cx="9144000" cy="5104019"/>
            <a:chOff x="0" y="991981"/>
            <a:chExt cx="9144000" cy="4951619"/>
          </a:xfrm>
        </p:grpSpPr>
        <p:sp>
          <p:nvSpPr>
            <p:cNvPr id="8" name="Rectangle 7"/>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 name="Rectangle 8"/>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5" name="Rectangle 4"/>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6" name="Rectangle 5"/>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7" name="Picture 6"/>
          <p:cNvPicPr>
            <a:picLocks noChangeAspect="1"/>
          </p:cNvPicPr>
          <p:nvPr userDrawn="1"/>
        </p:nvPicPr>
        <p:blipFill rotWithShape="1">
          <a:blip r:embed="rId2"/>
          <a:srcRect r="66253"/>
          <a:stretch/>
        </p:blipFill>
        <p:spPr>
          <a:xfrm>
            <a:off x="7498391" y="284"/>
            <a:ext cx="1645609" cy="6857433"/>
          </a:xfrm>
          <a:prstGeom prst="rect">
            <a:avLst/>
          </a:prstGeom>
          <a:effectLst/>
        </p:spPr>
      </p:pic>
      <p:grpSp>
        <p:nvGrpSpPr>
          <p:cNvPr id="10" name="Group 9"/>
          <p:cNvGrpSpPr/>
          <p:nvPr userDrawn="1"/>
        </p:nvGrpSpPr>
        <p:grpSpPr>
          <a:xfrm flipV="1">
            <a:off x="8515350" y="0"/>
            <a:ext cx="628650" cy="1820427"/>
            <a:chOff x="8515350" y="5037573"/>
            <a:chExt cx="628650" cy="1820427"/>
          </a:xfrm>
        </p:grpSpPr>
        <p:sp>
          <p:nvSpPr>
            <p:cNvPr id="11" name="Isosceles Triangle 1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2" name="Isosceles Triangle 1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3" name="TextBox 12"/>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1" spc="40" baseline="0" smtClean="0">
                <a:solidFill>
                  <a:srgbClr val="004874"/>
                </a:solidFill>
                <a:latin typeface="+mj-lt"/>
              </a:rPr>
              <a:pPr algn="r"/>
              <a:t>‹#›</a:t>
            </a:fld>
            <a:endParaRPr lang="en-US" sz="1700" b="1" spc="40" baseline="0" dirty="0">
              <a:solidFill>
                <a:srgbClr val="004874"/>
              </a:solidFill>
              <a:latin typeface="+mj-lt"/>
            </a:endParaRPr>
          </a:p>
        </p:txBody>
      </p:sp>
      <p:pic>
        <p:nvPicPr>
          <p:cNvPr id="14" name="Picture 13"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15" name="Group 14"/>
          <p:cNvGrpSpPr/>
          <p:nvPr userDrawn="1"/>
        </p:nvGrpSpPr>
        <p:grpSpPr>
          <a:xfrm rot="10800000" flipH="1" flipV="1">
            <a:off x="8553860" y="5040637"/>
            <a:ext cx="592563" cy="1820427"/>
            <a:chOff x="8515350" y="5037573"/>
            <a:chExt cx="628650" cy="1820427"/>
          </a:xfrm>
        </p:grpSpPr>
        <p:sp>
          <p:nvSpPr>
            <p:cNvPr id="16" name="Isosceles Triangle 15"/>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 name="Isosceles Triangle 16"/>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2254068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PPT-Background.png"/>
          <p:cNvPicPr>
            <a:picLocks noChangeAspect="1"/>
          </p:cNvPicPr>
          <p:nvPr userDrawn="1"/>
        </p:nvPicPr>
        <p:blipFill rotWithShape="1">
          <a:blip r:embed="rId26">
            <a:alphaModFix amt="60000"/>
            <a:extLst>
              <a:ext uri="{28A0092B-C50C-407E-A947-70E740481C1C}">
                <a14:useLocalDpi xmlns:a14="http://schemas.microsoft.com/office/drawing/2010/main" val="0"/>
              </a:ext>
            </a:extLst>
          </a:blip>
          <a:srcRect t="-8" b="3"/>
          <a:stretch/>
        </p:blipFill>
        <p:spPr>
          <a:xfrm>
            <a:off x="0" y="0"/>
            <a:ext cx="9144000" cy="6858000"/>
          </a:xfrm>
          <a:prstGeom prst="rect">
            <a:avLst/>
          </a:prstGeom>
        </p:spPr>
      </p:pic>
      <p:sp>
        <p:nvSpPr>
          <p:cNvPr id="2" name="Title Placeholder 1"/>
          <p:cNvSpPr>
            <a:spLocks noGrp="1"/>
          </p:cNvSpPr>
          <p:nvPr>
            <p:ph type="title"/>
          </p:nvPr>
        </p:nvSpPr>
        <p:spPr>
          <a:xfrm>
            <a:off x="457200" y="217489"/>
            <a:ext cx="6908800" cy="77449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9470"/>
            <a:ext cx="6908800" cy="46546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rotWithShape="1">
          <a:blip r:embed="rId27"/>
          <a:srcRect r="66253"/>
          <a:stretch/>
        </p:blipFill>
        <p:spPr>
          <a:xfrm>
            <a:off x="7498391" y="284"/>
            <a:ext cx="1645609" cy="6857433"/>
          </a:xfrm>
          <a:prstGeom prst="rect">
            <a:avLst/>
          </a:prstGeom>
        </p:spPr>
      </p:pic>
      <p:grpSp>
        <p:nvGrpSpPr>
          <p:cNvPr id="15" name="Group 14"/>
          <p:cNvGrpSpPr/>
          <p:nvPr userDrawn="1"/>
        </p:nvGrpSpPr>
        <p:grpSpPr>
          <a:xfrm flipV="1">
            <a:off x="8515350" y="0"/>
            <a:ext cx="628650" cy="1820427"/>
            <a:chOff x="8515350" y="5037573"/>
            <a:chExt cx="628650" cy="1820427"/>
          </a:xfrm>
        </p:grpSpPr>
        <p:sp>
          <p:nvSpPr>
            <p:cNvPr id="16" name="Isosceles Triangle 15"/>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 name="Isosceles Triangle 16"/>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8" name="TextBox 17"/>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1" i="0" spc="40" baseline="0" smtClean="0">
                <a:solidFill>
                  <a:srgbClr val="004874"/>
                </a:solidFill>
                <a:latin typeface="Arial" charset="0"/>
                <a:ea typeface="Arial" charset="0"/>
                <a:cs typeface="Arial" charset="0"/>
              </a:rPr>
              <a:pPr algn="r"/>
              <a:t>‹#›</a:t>
            </a:fld>
            <a:endParaRPr lang="en-US" sz="1700" b="1" i="0" spc="40" baseline="0" dirty="0">
              <a:solidFill>
                <a:srgbClr val="004874"/>
              </a:solidFill>
              <a:latin typeface="Arial" charset="0"/>
              <a:ea typeface="Arial" charset="0"/>
              <a:cs typeface="Arial" charset="0"/>
            </a:endParaRPr>
          </a:p>
        </p:txBody>
      </p:sp>
      <p:grpSp>
        <p:nvGrpSpPr>
          <p:cNvPr id="10" name="Group 9"/>
          <p:cNvGrpSpPr/>
          <p:nvPr userDrawn="1"/>
        </p:nvGrpSpPr>
        <p:grpSpPr>
          <a:xfrm rot="10800000" flipH="1" flipV="1">
            <a:off x="8553860" y="5040637"/>
            <a:ext cx="592563" cy="1820427"/>
            <a:chOff x="8515350" y="5037573"/>
            <a:chExt cx="628650" cy="1820427"/>
          </a:xfrm>
        </p:grpSpPr>
        <p:sp>
          <p:nvSpPr>
            <p:cNvPr id="11" name="Isosceles Triangle 1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2" name="Isosceles Triangle 1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191200307"/>
      </p:ext>
    </p:extLst>
  </p:cSld>
  <p:clrMap bg1="lt1" tx1="dk1" bg2="lt2" tx2="dk2" accent1="accent1" accent2="accent2" accent3="accent3" accent4="accent4" accent5="accent5" accent6="accent6" hlink="hlink" folHlink="folHlink"/>
  <p:sldLayoutIdLst>
    <p:sldLayoutId id="2147483662" r:id="rId1"/>
    <p:sldLayoutId id="2147483649" r:id="rId2"/>
    <p:sldLayoutId id="2147483651" r:id="rId3"/>
    <p:sldLayoutId id="2147483650" r:id="rId4"/>
    <p:sldLayoutId id="2147483652" r:id="rId5"/>
    <p:sldLayoutId id="2147483660" r:id="rId6"/>
    <p:sldLayoutId id="2147483654" r:id="rId7"/>
    <p:sldLayoutId id="2147483655" r:id="rId8"/>
    <p:sldLayoutId id="2147483661" r:id="rId9"/>
    <p:sldLayoutId id="2147483657" r:id="rId10"/>
    <p:sldLayoutId id="2147483676" r:id="rId11"/>
    <p:sldLayoutId id="2147483663" r:id="rId12"/>
    <p:sldLayoutId id="2147483664" r:id="rId13"/>
    <p:sldLayoutId id="2147483665" r:id="rId14"/>
    <p:sldLayoutId id="2147483666" r:id="rId15"/>
    <p:sldLayoutId id="2147483669" r:id="rId16"/>
    <p:sldLayoutId id="2147483673" r:id="rId17"/>
    <p:sldLayoutId id="2147483675" r:id="rId18"/>
    <p:sldLayoutId id="2147483674" r:id="rId19"/>
    <p:sldLayoutId id="2147483670" r:id="rId20"/>
    <p:sldLayoutId id="2147483668" r:id="rId21"/>
    <p:sldLayoutId id="2147483667" r:id="rId22"/>
    <p:sldLayoutId id="2147483671" r:id="rId23"/>
    <p:sldLayoutId id="2147483672" r:id="rId24"/>
  </p:sldLayoutIdLst>
  <p:txStyles>
    <p:titleStyle>
      <a:lvl1pPr algn="l" defTabSz="457200" rtl="0" eaLnBrk="1" latinLnBrk="0" hangingPunct="1">
        <a:lnSpc>
          <a:spcPct val="85000"/>
        </a:lnSpc>
        <a:spcBef>
          <a:spcPct val="0"/>
        </a:spcBef>
        <a:buNone/>
        <a:defRPr sz="3800" b="0" i="0" kern="1200" cap="small" spc="40" baseline="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p:titleStyle>
    <p:bodyStyle>
      <a:lvl1pPr marL="342900" indent="-342900" algn="l" defTabSz="457200" rtl="0" eaLnBrk="1" latinLnBrk="0" hangingPunct="1">
        <a:spcBef>
          <a:spcPts val="0"/>
        </a:spcBef>
        <a:spcAft>
          <a:spcPts val="600"/>
        </a:spcAft>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0"/>
        </a:spcBef>
        <a:spcAft>
          <a:spcPts val="600"/>
        </a:spcAft>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0"/>
        </a:spcBef>
        <a:spcAft>
          <a:spcPts val="600"/>
        </a:spcAft>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0"/>
        </a:spcBef>
        <a:spcAft>
          <a:spcPts val="600"/>
        </a:spcAft>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0"/>
        </a:spcBef>
        <a:spcAft>
          <a:spcPts val="600"/>
        </a:spcAft>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ccta-psja.jff.org/topic/how-do-we-identify-and-recruit-eligible-students"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hyperlink" Target="http://ccta-psja.jff.org/sites/default/files/ccta%20postcard%202010-11.jpg"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www.shrm.org/resourcesandtools/hr-topics/talent-acquisition/pages/recruiting-retaining-people-disabilities.aspx"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19.jp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0" y="6416675"/>
            <a:ext cx="2895600" cy="365125"/>
          </a:xfrm>
          <a:prstGeom prst="rect">
            <a:avLst/>
          </a:prstGeom>
        </p:spPr>
        <p:txBody>
          <a:bodyPr/>
          <a:lstStyle/>
          <a:p>
            <a:r>
              <a:rPr lang="en-US" dirty="0"/>
              <a:t>#</a:t>
            </a:r>
          </a:p>
        </p:txBody>
      </p:sp>
      <p:sp>
        <p:nvSpPr>
          <p:cNvPr id="2" name="Title 1"/>
          <p:cNvSpPr>
            <a:spLocks noGrp="1"/>
          </p:cNvSpPr>
          <p:nvPr>
            <p:ph type="title" idx="4294967295"/>
          </p:nvPr>
        </p:nvSpPr>
        <p:spPr>
          <a:xfrm>
            <a:off x="279400" y="217488"/>
            <a:ext cx="6908800" cy="774700"/>
          </a:xfrm>
        </p:spPr>
        <p:txBody>
          <a:bodyPr>
            <a:normAutofit/>
          </a:bodyPr>
          <a:lstStyle/>
          <a:p>
            <a:r>
              <a:rPr lang="en-US" sz="2800" b="1" dirty="0">
                <a:latin typeface="+mj-lt"/>
              </a:rPr>
              <a:t>Grantee Polling Question</a:t>
            </a:r>
          </a:p>
        </p:txBody>
      </p:sp>
      <p:sp>
        <p:nvSpPr>
          <p:cNvPr id="12" name="Content Placeholder 11"/>
          <p:cNvSpPr>
            <a:spLocks noGrp="1"/>
          </p:cNvSpPr>
          <p:nvPr>
            <p:ph sz="half" idx="4294967295"/>
          </p:nvPr>
        </p:nvSpPr>
        <p:spPr>
          <a:xfrm>
            <a:off x="375176" y="2758263"/>
            <a:ext cx="3853924" cy="3240087"/>
          </a:xfrm>
        </p:spPr>
        <p:txBody>
          <a:bodyPr>
            <a:noAutofit/>
          </a:bodyPr>
          <a:lstStyle/>
          <a:p>
            <a:pPr>
              <a:spcAft>
                <a:spcPts val="2400"/>
              </a:spcAft>
              <a:buClr>
                <a:schemeClr val="accent2">
                  <a:lumMod val="50000"/>
                </a:schemeClr>
              </a:buClr>
              <a:buFont typeface="+mj-lt"/>
              <a:buAutoNum type="arabicPeriod"/>
            </a:pPr>
            <a:r>
              <a:rPr lang="en-US" sz="2000" dirty="0">
                <a:solidFill>
                  <a:schemeClr val="tx1"/>
                </a:solidFill>
              </a:rPr>
              <a:t>Authorized representative</a:t>
            </a:r>
          </a:p>
          <a:p>
            <a:pPr>
              <a:spcAft>
                <a:spcPts val="2400"/>
              </a:spcAft>
              <a:buClr>
                <a:schemeClr val="accent2">
                  <a:lumMod val="50000"/>
                </a:schemeClr>
              </a:buClr>
              <a:buFont typeface="+mj-lt"/>
              <a:buAutoNum type="arabicPeriod"/>
            </a:pPr>
            <a:r>
              <a:rPr lang="en-US" sz="2000" dirty="0">
                <a:solidFill>
                  <a:schemeClr val="tx1"/>
                </a:solidFill>
              </a:rPr>
              <a:t>Program director/manager </a:t>
            </a:r>
          </a:p>
          <a:p>
            <a:pPr>
              <a:spcAft>
                <a:spcPts val="2400"/>
              </a:spcAft>
              <a:buClr>
                <a:schemeClr val="accent2">
                  <a:lumMod val="50000"/>
                </a:schemeClr>
              </a:buClr>
              <a:buFont typeface="+mj-lt"/>
              <a:buAutoNum type="arabicPeriod"/>
            </a:pPr>
            <a:r>
              <a:rPr lang="en-US" sz="2000" dirty="0">
                <a:solidFill>
                  <a:schemeClr val="tx1"/>
                </a:solidFill>
              </a:rPr>
              <a:t>IT/data manager or staff</a:t>
            </a:r>
          </a:p>
          <a:p>
            <a:pPr>
              <a:spcAft>
                <a:spcPts val="2400"/>
              </a:spcAft>
              <a:buClr>
                <a:schemeClr val="accent2">
                  <a:lumMod val="50000"/>
                </a:schemeClr>
              </a:buClr>
              <a:buFont typeface="+mj-lt"/>
              <a:buAutoNum type="arabicPeriod"/>
            </a:pPr>
            <a:r>
              <a:rPr lang="en-US" sz="2000" dirty="0">
                <a:solidFill>
                  <a:schemeClr val="tx1"/>
                </a:solidFill>
              </a:rPr>
              <a:t>Training partner</a:t>
            </a:r>
          </a:p>
          <a:p>
            <a:endParaRPr lang="en-US" sz="2000" dirty="0"/>
          </a:p>
        </p:txBody>
      </p:sp>
      <p:sp>
        <p:nvSpPr>
          <p:cNvPr id="13" name="Content Placeholder 12"/>
          <p:cNvSpPr>
            <a:spLocks noGrp="1"/>
          </p:cNvSpPr>
          <p:nvPr>
            <p:ph sz="half" idx="4294967295"/>
          </p:nvPr>
        </p:nvSpPr>
        <p:spPr>
          <a:xfrm>
            <a:off x="4423491" y="2824532"/>
            <a:ext cx="3181350" cy="3240087"/>
          </a:xfrm>
        </p:spPr>
        <p:txBody>
          <a:bodyPr>
            <a:noAutofit/>
          </a:bodyPr>
          <a:lstStyle/>
          <a:p>
            <a:pPr marL="0" indent="0">
              <a:spcAft>
                <a:spcPts val="2400"/>
              </a:spcAft>
              <a:buNone/>
            </a:pPr>
            <a:r>
              <a:rPr lang="en-US" sz="2000" dirty="0">
                <a:solidFill>
                  <a:schemeClr val="accent2">
                    <a:lumMod val="50000"/>
                  </a:schemeClr>
                </a:solidFill>
              </a:rPr>
              <a:t>5. </a:t>
            </a:r>
            <a:r>
              <a:rPr lang="en-US" sz="2000" dirty="0">
                <a:solidFill>
                  <a:schemeClr val="tx1"/>
                </a:solidFill>
              </a:rPr>
              <a:t>Employer partner</a:t>
            </a:r>
          </a:p>
          <a:p>
            <a:pPr marL="0" indent="0">
              <a:spcAft>
                <a:spcPts val="2400"/>
              </a:spcAft>
              <a:buNone/>
            </a:pPr>
            <a:r>
              <a:rPr lang="en-US" sz="2000" dirty="0">
                <a:solidFill>
                  <a:schemeClr val="accent2">
                    <a:lumMod val="50000"/>
                  </a:schemeClr>
                </a:solidFill>
              </a:rPr>
              <a:t>6. </a:t>
            </a:r>
            <a:r>
              <a:rPr lang="en-US" sz="2000" dirty="0">
                <a:solidFill>
                  <a:schemeClr val="tx1"/>
                </a:solidFill>
              </a:rPr>
              <a:t>Service provider</a:t>
            </a:r>
          </a:p>
          <a:p>
            <a:pPr marL="0" indent="0">
              <a:spcAft>
                <a:spcPts val="2400"/>
              </a:spcAft>
              <a:buNone/>
            </a:pPr>
            <a:r>
              <a:rPr lang="en-US" sz="2000" dirty="0">
                <a:solidFill>
                  <a:schemeClr val="accent2">
                    <a:lumMod val="50000"/>
                  </a:schemeClr>
                </a:solidFill>
              </a:rPr>
              <a:t>7. </a:t>
            </a:r>
            <a:r>
              <a:rPr lang="en-US" sz="2000" dirty="0">
                <a:solidFill>
                  <a:schemeClr val="tx1"/>
                </a:solidFill>
              </a:rPr>
              <a:t>Other (please specify!)</a:t>
            </a:r>
          </a:p>
          <a:p>
            <a:endParaRPr lang="en-US" sz="2000" dirty="0"/>
          </a:p>
        </p:txBody>
      </p:sp>
      <p:graphicFrame>
        <p:nvGraphicFramePr>
          <p:cNvPr id="10" name="Diagram 9"/>
          <p:cNvGraphicFramePr/>
          <p:nvPr>
            <p:extLst>
              <p:ext uri="{D42A27DB-BD31-4B8C-83A1-F6EECF244321}">
                <p14:modId xmlns:p14="http://schemas.microsoft.com/office/powerpoint/2010/main" val="1526824429"/>
              </p:ext>
            </p:extLst>
          </p:nvPr>
        </p:nvGraphicFramePr>
        <p:xfrm>
          <a:off x="381001" y="929463"/>
          <a:ext cx="7010399" cy="175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63202" y="4614530"/>
            <a:ext cx="1503568" cy="1400956"/>
          </a:xfrm>
          <a:prstGeom prst="rect">
            <a:avLst/>
          </a:prstGeom>
        </p:spPr>
      </p:pic>
    </p:spTree>
    <p:extLst>
      <p:ext uri="{BB962C8B-B14F-4D97-AF65-F5344CB8AC3E}">
        <p14:creationId xmlns:p14="http://schemas.microsoft.com/office/powerpoint/2010/main" val="2133517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885" y="381000"/>
            <a:ext cx="4419815" cy="3048000"/>
          </a:xfrm>
        </p:spPr>
        <p:txBody>
          <a:bodyPr>
            <a:noAutofit/>
          </a:bodyPr>
          <a:lstStyle/>
          <a:p>
            <a:r>
              <a:rPr lang="en-US" b="1" dirty="0">
                <a:latin typeface="Arial" charset="0"/>
                <a:ea typeface="Arial" charset="0"/>
                <a:cs typeface="Arial" charset="0"/>
              </a:rPr>
              <a:t>Key Strategies to Support TechHire Recruitment and Engagement</a:t>
            </a:r>
          </a:p>
        </p:txBody>
      </p:sp>
      <p:sp>
        <p:nvSpPr>
          <p:cNvPr id="3" name="Text Placeholder 2"/>
          <p:cNvSpPr>
            <a:spLocks noGrp="1"/>
          </p:cNvSpPr>
          <p:nvPr>
            <p:ph type="body" idx="1"/>
          </p:nvPr>
        </p:nvSpPr>
        <p:spPr>
          <a:xfrm>
            <a:off x="418885" y="3536723"/>
            <a:ext cx="5240509" cy="1695677"/>
          </a:xfrm>
        </p:spPr>
        <p:txBody>
          <a:bodyPr/>
          <a:lstStyle/>
          <a:p>
            <a:r>
              <a:rPr lang="en-US" b="1" cap="none" dirty="0"/>
              <a:t>Terry Grobe</a:t>
            </a:r>
            <a:br>
              <a:rPr lang="en-US" b="1" cap="none" dirty="0"/>
            </a:br>
            <a:r>
              <a:rPr lang="en-US" cap="none" dirty="0"/>
              <a:t>Director, Jobs for the Future</a:t>
            </a:r>
          </a:p>
        </p:txBody>
      </p:sp>
    </p:spTree>
    <p:extLst>
      <p:ext uri="{BB962C8B-B14F-4D97-AF65-F5344CB8AC3E}">
        <p14:creationId xmlns:p14="http://schemas.microsoft.com/office/powerpoint/2010/main" val="1488586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dirty="0"/>
              <a:t>A Strategic Approach to Recruitment </a:t>
            </a:r>
          </a:p>
        </p:txBody>
      </p:sp>
      <p:sp>
        <p:nvSpPr>
          <p:cNvPr id="3" name="Content Placeholder 2"/>
          <p:cNvSpPr>
            <a:spLocks noGrp="1"/>
          </p:cNvSpPr>
          <p:nvPr>
            <p:ph idx="1"/>
          </p:nvPr>
        </p:nvSpPr>
        <p:spPr/>
        <p:txBody>
          <a:bodyPr/>
          <a:lstStyle/>
          <a:p>
            <a:pPr indent="-342900">
              <a:buFont typeface="Wingdings" panose="05000000000000000000" pitchFamily="2" charset="2"/>
              <a:buChar char="§"/>
            </a:pPr>
            <a:endParaRPr lang="en-US" sz="2400" dirty="0"/>
          </a:p>
          <a:p>
            <a:pPr indent="-342900">
              <a:buFont typeface="Wingdings" panose="05000000000000000000" pitchFamily="2" charset="2"/>
              <a:buChar char="§"/>
            </a:pPr>
            <a:endParaRPr lang="en-US" sz="2400" b="1" dirty="0"/>
          </a:p>
        </p:txBody>
      </p:sp>
      <p:sp>
        <p:nvSpPr>
          <p:cNvPr id="6" name="Content Placeholder 6"/>
          <p:cNvSpPr txBox="1">
            <a:spLocks/>
          </p:cNvSpPr>
          <p:nvPr/>
        </p:nvSpPr>
        <p:spPr>
          <a:xfrm>
            <a:off x="228600" y="1143000"/>
            <a:ext cx="8153400" cy="4678363"/>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342900" marR="0" lvl="0" indent="-152400" algn="l" rtl="0">
              <a:lnSpc>
                <a:spcPct val="100000"/>
              </a:lnSpc>
              <a:spcBef>
                <a:spcPts val="0"/>
              </a:spcBef>
              <a:spcAft>
                <a:spcPts val="600"/>
              </a:spcAft>
              <a:buClr>
                <a:srgbClr val="752832"/>
              </a:buClr>
              <a:buSzPct val="100000"/>
              <a:buFont typeface="Noto Sans Symbols"/>
              <a:buChar char="➢"/>
              <a:defRPr sz="3000" b="0" i="0" u="none" strike="noStrike" cap="none">
                <a:solidFill>
                  <a:srgbClr val="3F3F3F"/>
                </a:solidFill>
                <a:latin typeface="Arial"/>
                <a:ea typeface="Arial"/>
                <a:cs typeface="Arial"/>
                <a:sym typeface="Arial"/>
              </a:defRPr>
            </a:lvl1pPr>
            <a:lvl2pPr marL="742950" marR="0" lvl="1" indent="-120650" algn="l" rtl="0">
              <a:lnSpc>
                <a:spcPct val="100000"/>
              </a:lnSpc>
              <a:spcBef>
                <a:spcPts val="0"/>
              </a:spcBef>
              <a:spcAft>
                <a:spcPts val="600"/>
              </a:spcAft>
              <a:buClr>
                <a:srgbClr val="752832"/>
              </a:buClr>
              <a:buSzPct val="100000"/>
              <a:buFont typeface="Arial"/>
              <a:buChar char="•"/>
              <a:defRPr sz="2600" b="0" i="0" u="none" strike="noStrike" cap="none">
                <a:solidFill>
                  <a:srgbClr val="595959"/>
                </a:solidFill>
                <a:latin typeface="Arial"/>
                <a:ea typeface="Arial"/>
                <a:cs typeface="Arial"/>
                <a:sym typeface="Arial"/>
              </a:defRPr>
            </a:lvl2pPr>
            <a:lvl3pPr marL="1143000" marR="0" lvl="2" indent="-88900" algn="l" rtl="0">
              <a:lnSpc>
                <a:spcPct val="100000"/>
              </a:lnSpc>
              <a:spcBef>
                <a:spcPts val="0"/>
              </a:spcBef>
              <a:spcAft>
                <a:spcPts val="600"/>
              </a:spcAft>
              <a:buClr>
                <a:srgbClr val="752832"/>
              </a:buClr>
              <a:buSzPct val="100000"/>
              <a:buFont typeface="PT Sans"/>
              <a:buChar char="–"/>
              <a:defRPr sz="2200" b="0" i="0" u="none" strike="noStrike" cap="none">
                <a:solidFill>
                  <a:srgbClr val="595959"/>
                </a:solidFill>
                <a:latin typeface="Arial"/>
                <a:ea typeface="Arial"/>
                <a:cs typeface="Arial"/>
                <a:sym typeface="Arial"/>
              </a:defRPr>
            </a:lvl3pPr>
            <a:lvl4pPr marL="1600200" marR="0" lvl="3" indent="-114300" algn="l" rtl="0">
              <a:lnSpc>
                <a:spcPct val="100000"/>
              </a:lnSpc>
              <a:spcBef>
                <a:spcPts val="0"/>
              </a:spcBef>
              <a:spcAft>
                <a:spcPts val="600"/>
              </a:spcAft>
              <a:buClr>
                <a:srgbClr val="752832"/>
              </a:buClr>
              <a:buSzPct val="100000"/>
              <a:buFont typeface="Arial"/>
              <a:buChar char="•"/>
              <a:defRPr sz="1800" b="0" i="0" u="none" strike="noStrike" cap="none">
                <a:solidFill>
                  <a:srgbClr val="595959"/>
                </a:solidFill>
                <a:latin typeface="Arial"/>
                <a:ea typeface="Arial"/>
                <a:cs typeface="Arial"/>
                <a:sym typeface="Arial"/>
              </a:defRPr>
            </a:lvl4pPr>
            <a:lvl5pPr marL="2057400" marR="0" lvl="4" indent="-114300" algn="l" rtl="0">
              <a:lnSpc>
                <a:spcPct val="100000"/>
              </a:lnSpc>
              <a:spcBef>
                <a:spcPts val="360"/>
              </a:spcBef>
              <a:spcAft>
                <a:spcPts val="0"/>
              </a:spcAft>
              <a:buClr>
                <a:srgbClr val="752832"/>
              </a:buClr>
              <a:buSzPct val="100000"/>
              <a:buFont typeface="Arial"/>
              <a:buChar char="»"/>
              <a:defRPr sz="1800" b="0" i="0" u="none" strike="noStrike" cap="none">
                <a:solidFill>
                  <a:srgbClr val="595959"/>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pPr marL="457200" indent="-457200">
              <a:lnSpc>
                <a:spcPct val="120000"/>
              </a:lnSpc>
              <a:spcAft>
                <a:spcPts val="2000"/>
              </a:spcAft>
            </a:pPr>
            <a:r>
              <a:rPr lang="en-US" sz="2400" dirty="0"/>
              <a:t>Identify the </a:t>
            </a:r>
            <a:r>
              <a:rPr lang="en-US" sz="2400" u="sng" dirty="0"/>
              <a:t>ideal candidate</a:t>
            </a:r>
          </a:p>
          <a:p>
            <a:pPr marL="457200" indent="-457200">
              <a:lnSpc>
                <a:spcPct val="120000"/>
              </a:lnSpc>
              <a:spcAft>
                <a:spcPts val="2000"/>
              </a:spcAft>
            </a:pPr>
            <a:r>
              <a:rPr lang="en-US" sz="2400" dirty="0"/>
              <a:t>Identify relevant </a:t>
            </a:r>
            <a:r>
              <a:rPr lang="en-US" sz="2400" u="sng" dirty="0"/>
              <a:t>strategic partners</a:t>
            </a:r>
            <a:r>
              <a:rPr lang="en-US" sz="2400" dirty="0"/>
              <a:t> for recruitment</a:t>
            </a:r>
          </a:p>
          <a:p>
            <a:pPr marL="457200" indent="-457200">
              <a:lnSpc>
                <a:spcPct val="120000"/>
              </a:lnSpc>
              <a:spcAft>
                <a:spcPts val="2000"/>
              </a:spcAft>
            </a:pPr>
            <a:r>
              <a:rPr lang="en-US" sz="2400" dirty="0"/>
              <a:t>Build and maintain these strategic partnerships</a:t>
            </a:r>
          </a:p>
          <a:p>
            <a:pPr marL="457200" indent="-457200">
              <a:lnSpc>
                <a:spcPct val="120000"/>
              </a:lnSpc>
              <a:spcAft>
                <a:spcPts val="2000"/>
              </a:spcAft>
            </a:pPr>
            <a:r>
              <a:rPr lang="en-US" sz="2400" dirty="0"/>
              <a:t>Utilize a </a:t>
            </a:r>
            <a:r>
              <a:rPr lang="en-US" sz="2400" u="sng" dirty="0"/>
              <a:t>multifaceted approach</a:t>
            </a:r>
            <a:r>
              <a:rPr lang="en-US" sz="2400" dirty="0"/>
              <a:t> to recruitment</a:t>
            </a:r>
          </a:p>
          <a:p>
            <a:pPr marL="457200" indent="-457200">
              <a:lnSpc>
                <a:spcPct val="120000"/>
              </a:lnSpc>
              <a:spcAft>
                <a:spcPts val="2000"/>
              </a:spcAft>
            </a:pPr>
            <a:r>
              <a:rPr lang="en-US" sz="2400" dirty="0"/>
              <a:t>Consider best practices—what typically works for the target population? </a:t>
            </a:r>
          </a:p>
        </p:txBody>
      </p:sp>
    </p:spTree>
    <p:extLst>
      <p:ext uri="{BB962C8B-B14F-4D97-AF65-F5344CB8AC3E}">
        <p14:creationId xmlns:p14="http://schemas.microsoft.com/office/powerpoint/2010/main" val="1560706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 the “Ideal” Candidate</a:t>
            </a:r>
          </a:p>
        </p:txBody>
      </p:sp>
      <p:sp>
        <p:nvSpPr>
          <p:cNvPr id="3" name="Content Placeholder 2"/>
          <p:cNvSpPr>
            <a:spLocks noGrp="1"/>
          </p:cNvSpPr>
          <p:nvPr>
            <p:ph idx="1"/>
          </p:nvPr>
        </p:nvSpPr>
        <p:spPr/>
        <p:txBody>
          <a:bodyPr>
            <a:noAutofit/>
          </a:bodyPr>
          <a:lstStyle/>
          <a:p>
            <a:r>
              <a:rPr lang="en-US" sz="2400" dirty="0"/>
              <a:t>Determine the ideal candidate with your design team  </a:t>
            </a:r>
          </a:p>
          <a:p>
            <a:r>
              <a:rPr lang="en-US" sz="2400" dirty="0"/>
              <a:t>Identify who is most likely to benefit from the program</a:t>
            </a:r>
          </a:p>
          <a:p>
            <a:r>
              <a:rPr lang="en-US" sz="2400" dirty="0"/>
              <a:t>Consider who may need additional support to be ready </a:t>
            </a:r>
          </a:p>
          <a:p>
            <a:r>
              <a:rPr lang="en-US" sz="2400" dirty="0"/>
              <a:t>Specify requirements as you outreach to partners</a:t>
            </a:r>
          </a:p>
          <a:p>
            <a:r>
              <a:rPr lang="en-US" sz="2400" dirty="0"/>
              <a:t>Test hypotheses during your first program cycles  </a:t>
            </a:r>
          </a:p>
        </p:txBody>
      </p:sp>
    </p:spTree>
    <p:extLst>
      <p:ext uri="{BB962C8B-B14F-4D97-AF65-F5344CB8AC3E}">
        <p14:creationId xmlns:p14="http://schemas.microsoft.com/office/powerpoint/2010/main" val="2004863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Identify the “Ideal” Candidate (Cont’d)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5580" y="1111076"/>
            <a:ext cx="6490408" cy="4654550"/>
          </a:xfrm>
        </p:spPr>
      </p:pic>
      <p:sp>
        <p:nvSpPr>
          <p:cNvPr id="6" name="TextBox 5"/>
          <p:cNvSpPr txBox="1"/>
          <p:nvPr/>
        </p:nvSpPr>
        <p:spPr>
          <a:xfrm>
            <a:off x="1115568" y="5717896"/>
            <a:ext cx="6250432" cy="307777"/>
          </a:xfrm>
          <a:prstGeom prst="rect">
            <a:avLst/>
          </a:prstGeom>
          <a:noFill/>
        </p:spPr>
        <p:txBody>
          <a:bodyPr wrap="square" rtlCol="0">
            <a:spAutoFit/>
          </a:bodyPr>
          <a:lstStyle/>
          <a:p>
            <a:r>
              <a:rPr lang="en-US" sz="1400" i="1" dirty="0"/>
              <a:t>Source: College, Career &amp; Technology Academy Toolkit. Jobs for the Future. </a:t>
            </a:r>
          </a:p>
        </p:txBody>
      </p:sp>
    </p:spTree>
    <p:extLst>
      <p:ext uri="{BB962C8B-B14F-4D97-AF65-F5344CB8AC3E}">
        <p14:creationId xmlns:p14="http://schemas.microsoft.com/office/powerpoint/2010/main" val="47144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285" y="1058885"/>
            <a:ext cx="8120744" cy="5102430"/>
          </a:xfrm>
        </p:spPr>
        <p:txBody>
          <a:bodyPr>
            <a:noAutofit/>
          </a:bodyPr>
          <a:lstStyle/>
          <a:p>
            <a:r>
              <a:rPr lang="en-US" sz="1800" b="1" dirty="0"/>
              <a:t>Potential partners may include: </a:t>
            </a:r>
          </a:p>
          <a:p>
            <a:pPr lvl="1"/>
            <a:r>
              <a:rPr lang="en-US" sz="1400" b="1" dirty="0"/>
              <a:t>Youth and young adults: </a:t>
            </a:r>
          </a:p>
          <a:p>
            <a:pPr lvl="2"/>
            <a:r>
              <a:rPr lang="en-US" sz="1400" dirty="0"/>
              <a:t>Public schools, alternative schools, social workers</a:t>
            </a:r>
          </a:p>
          <a:p>
            <a:pPr lvl="2"/>
            <a:r>
              <a:rPr lang="en-US" sz="1400" dirty="0"/>
              <a:t>Additional Key Partners: Goodwill Workforce Solutions, Education and Training Providers: University of Maine System, University of Maine Augusta, Maine Community College System, Husson College, Thomas College, University of New England (Grantee: Coastal Communities Workforce, Inc.) </a:t>
            </a:r>
          </a:p>
          <a:p>
            <a:pPr lvl="1"/>
            <a:r>
              <a:rPr lang="en-US" sz="1400" b="1" dirty="0"/>
              <a:t>Individuals with criminal records: </a:t>
            </a:r>
          </a:p>
          <a:p>
            <a:pPr lvl="2">
              <a:buFontTx/>
              <a:buChar char="-"/>
            </a:pPr>
            <a:r>
              <a:rPr lang="en-US" sz="1400" dirty="0"/>
              <a:t>Missouri State Department of Corrections, Taskforce, Common Ground Foundation, Division of Adult Institutions, Great Circle, Job Finders, Missouri River Regional Library, Missouri Division of Vocational Rehabilitation, Project Homelessness Taskforce, Right Turn Reentry, St. Raymond's Society, United Way (supportive services) (Grantee: State Tech College of Missouri) </a:t>
            </a:r>
          </a:p>
          <a:p>
            <a:pPr lvl="2">
              <a:spcAft>
                <a:spcPts val="1000"/>
              </a:spcAft>
              <a:buFontTx/>
              <a:buChar char="-"/>
            </a:pPr>
            <a:r>
              <a:rPr lang="en-US" sz="1400" dirty="0"/>
              <a:t>Other community-based organization (CBO) system staff, probation officers </a:t>
            </a:r>
          </a:p>
          <a:p>
            <a:pPr lvl="1"/>
            <a:r>
              <a:rPr lang="en-US" sz="1400" b="1" dirty="0"/>
              <a:t>Individuals with limited English proficiency: </a:t>
            </a:r>
          </a:p>
          <a:p>
            <a:pPr lvl="2"/>
            <a:r>
              <a:rPr lang="en-US" sz="1400" dirty="0"/>
              <a:t>Indiana Adult Education, Su Casa Columbus, Cummins GOAL—the Latino Affinity Group of Southern Indiana, Cummins Latino and Community Outreach, Sacoma, Faurecia, and other community-based organization system staff (Indiana AFL–CIO Labor Institute for Training)</a:t>
            </a:r>
          </a:p>
        </p:txBody>
      </p:sp>
      <p:sp>
        <p:nvSpPr>
          <p:cNvPr id="4" name="Title 3"/>
          <p:cNvSpPr>
            <a:spLocks noGrp="1"/>
          </p:cNvSpPr>
          <p:nvPr>
            <p:ph type="title"/>
          </p:nvPr>
        </p:nvSpPr>
        <p:spPr/>
        <p:txBody>
          <a:bodyPr/>
          <a:lstStyle/>
          <a:p>
            <a:r>
              <a:rPr lang="en-US" dirty="0"/>
              <a:t>Identify strategic partners </a:t>
            </a:r>
          </a:p>
        </p:txBody>
      </p:sp>
    </p:spTree>
    <p:extLst>
      <p:ext uri="{BB962C8B-B14F-4D97-AF65-F5344CB8AC3E}">
        <p14:creationId xmlns:p14="http://schemas.microsoft.com/office/powerpoint/2010/main" val="1731037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Identify strategic partners </a:t>
            </a:r>
          </a:p>
        </p:txBody>
      </p:sp>
      <p:sp>
        <p:nvSpPr>
          <p:cNvPr id="3" name="Content Placeholder 2"/>
          <p:cNvSpPr>
            <a:spLocks noGrp="1"/>
          </p:cNvSpPr>
          <p:nvPr>
            <p:ph idx="1"/>
          </p:nvPr>
        </p:nvSpPr>
        <p:spPr/>
        <p:txBody>
          <a:bodyPr>
            <a:noAutofit/>
          </a:bodyPr>
          <a:lstStyle/>
          <a:p>
            <a:r>
              <a:rPr lang="en-US" sz="2000" b="1" dirty="0">
                <a:effectLst/>
              </a:rPr>
              <a:t>Potential partners may include: </a:t>
            </a:r>
          </a:p>
          <a:p>
            <a:pPr lvl="1"/>
            <a:r>
              <a:rPr lang="en-US" sz="2000" b="1" dirty="0">
                <a:effectLst/>
              </a:rPr>
              <a:t>Individuals with disabilities: </a:t>
            </a:r>
          </a:p>
          <a:p>
            <a:pPr lvl="2"/>
            <a:r>
              <a:rPr lang="en-US" sz="2000" dirty="0"/>
              <a:t>Bakersfield Adult School (Education Partner) Valley Achievement Center (Training / Service-Provider Partner); UCLA Extension—Bakersfield (Training/Education Partner) (Grantee: Exceptional Family Center)</a:t>
            </a:r>
          </a:p>
          <a:p>
            <a:pPr lvl="2">
              <a:spcAft>
                <a:spcPts val="1500"/>
              </a:spcAft>
            </a:pPr>
            <a:r>
              <a:rPr lang="en-US" sz="2000" dirty="0"/>
              <a:t>Vocational rehabilitation agencies, local CBOs</a:t>
            </a:r>
          </a:p>
          <a:p>
            <a:pPr lvl="1"/>
            <a:r>
              <a:rPr lang="en-US" sz="2000" b="1" dirty="0"/>
              <a:t>Cross-population partners may include: </a:t>
            </a:r>
          </a:p>
          <a:p>
            <a:pPr lvl="2"/>
            <a:r>
              <a:rPr lang="en-US" sz="2000" dirty="0"/>
              <a:t>Regional partnerships</a:t>
            </a:r>
          </a:p>
          <a:p>
            <a:pPr lvl="2"/>
            <a:r>
              <a:rPr lang="en-US" sz="2000" dirty="0"/>
              <a:t>Collective impact efforts centered on similar youth populations</a:t>
            </a:r>
          </a:p>
          <a:p>
            <a:pPr marL="0" indent="0">
              <a:buNone/>
            </a:pPr>
            <a:endParaRPr lang="en-US" sz="2000" dirty="0"/>
          </a:p>
        </p:txBody>
      </p:sp>
    </p:spTree>
    <p:extLst>
      <p:ext uri="{BB962C8B-B14F-4D97-AF65-F5344CB8AC3E}">
        <p14:creationId xmlns:p14="http://schemas.microsoft.com/office/powerpoint/2010/main" val="707007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 and Maintain Partnerships  </a:t>
            </a:r>
          </a:p>
        </p:txBody>
      </p:sp>
      <p:sp>
        <p:nvSpPr>
          <p:cNvPr id="3" name="Content Placeholder 2"/>
          <p:cNvSpPr>
            <a:spLocks noGrp="1"/>
          </p:cNvSpPr>
          <p:nvPr>
            <p:ph idx="1"/>
          </p:nvPr>
        </p:nvSpPr>
        <p:spPr/>
        <p:txBody>
          <a:bodyPr>
            <a:noAutofit/>
          </a:bodyPr>
          <a:lstStyle/>
          <a:p>
            <a:r>
              <a:rPr lang="en-US" sz="2400" b="1" dirty="0">
                <a:solidFill>
                  <a:schemeClr val="tx1"/>
                </a:solidFill>
              </a:rPr>
              <a:t>Conduct outreach to develop working partnerships; this may include: </a:t>
            </a:r>
          </a:p>
          <a:p>
            <a:pPr lvl="1"/>
            <a:r>
              <a:rPr lang="en-US" sz="2400" dirty="0">
                <a:solidFill>
                  <a:schemeClr val="tx1"/>
                </a:solidFill>
              </a:rPr>
              <a:t>Regular face-to-face briefings</a:t>
            </a:r>
          </a:p>
          <a:p>
            <a:pPr lvl="1">
              <a:spcAft>
                <a:spcPts val="2000"/>
              </a:spcAft>
            </a:pPr>
            <a:r>
              <a:rPr lang="en-US" sz="2400" dirty="0">
                <a:solidFill>
                  <a:schemeClr val="tx1"/>
                </a:solidFill>
              </a:rPr>
              <a:t>Clear written communication on who is or is not a good candidate for the program</a:t>
            </a:r>
          </a:p>
          <a:p>
            <a:r>
              <a:rPr lang="en-US" sz="2400" b="1" dirty="0">
                <a:solidFill>
                  <a:schemeClr val="tx1"/>
                </a:solidFill>
              </a:rPr>
              <a:t>Ongoing communication and follow-up: </a:t>
            </a:r>
          </a:p>
          <a:p>
            <a:pPr lvl="1"/>
            <a:r>
              <a:rPr lang="en-US" sz="2400" dirty="0">
                <a:solidFill>
                  <a:schemeClr val="tx1"/>
                </a:solidFill>
              </a:rPr>
              <a:t>Stay in close touch with partners </a:t>
            </a:r>
          </a:p>
          <a:p>
            <a:pPr lvl="1">
              <a:buFont typeface="Wingdings" panose="05000000000000000000" pitchFamily="2" charset="2"/>
              <a:buChar char="Ø"/>
            </a:pPr>
            <a:endParaRPr lang="en-US" sz="2400" dirty="0">
              <a:solidFill>
                <a:schemeClr val="tx1"/>
              </a:solidFill>
            </a:endParaRPr>
          </a:p>
          <a:p>
            <a:pPr lvl="1"/>
            <a:endParaRPr lang="en-US" sz="2400" dirty="0"/>
          </a:p>
        </p:txBody>
      </p:sp>
    </p:spTree>
    <p:extLst>
      <p:ext uri="{BB962C8B-B14F-4D97-AF65-F5344CB8AC3E}">
        <p14:creationId xmlns:p14="http://schemas.microsoft.com/office/powerpoint/2010/main" val="2695879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 Multifaceted Approach to Recruitment</a:t>
            </a:r>
          </a:p>
        </p:txBody>
      </p:sp>
      <p:sp>
        <p:nvSpPr>
          <p:cNvPr id="3" name="Content Placeholder 2"/>
          <p:cNvSpPr>
            <a:spLocks noGrp="1"/>
          </p:cNvSpPr>
          <p:nvPr>
            <p:ph idx="1"/>
          </p:nvPr>
        </p:nvSpPr>
        <p:spPr/>
        <p:txBody>
          <a:bodyPr>
            <a:noAutofit/>
          </a:bodyPr>
          <a:lstStyle/>
          <a:p>
            <a:r>
              <a:rPr lang="en-US" sz="2000" b="1" dirty="0">
                <a:solidFill>
                  <a:schemeClr val="tx1"/>
                </a:solidFill>
              </a:rPr>
              <a:t>Specific recruitment strategies include: </a:t>
            </a:r>
          </a:p>
          <a:p>
            <a:pPr lvl="1"/>
            <a:r>
              <a:rPr lang="en-US" sz="2000" dirty="0">
                <a:solidFill>
                  <a:schemeClr val="tx1"/>
                </a:solidFill>
              </a:rPr>
              <a:t>Utilize a variety of social media  </a:t>
            </a:r>
          </a:p>
          <a:p>
            <a:pPr lvl="1">
              <a:spcAft>
                <a:spcPts val="2000"/>
              </a:spcAft>
            </a:pPr>
            <a:r>
              <a:rPr lang="en-US" sz="2000" dirty="0">
                <a:solidFill>
                  <a:schemeClr val="tx1"/>
                </a:solidFill>
              </a:rPr>
              <a:t>Use both unconventional outreach methods and established methods that have proven effective (e.g., reengagement centers, outreach workers)</a:t>
            </a:r>
          </a:p>
          <a:p>
            <a:r>
              <a:rPr lang="en-US" sz="2000" b="1" dirty="0">
                <a:solidFill>
                  <a:schemeClr val="tx1"/>
                </a:solidFill>
              </a:rPr>
              <a:t>Construct powerful, intriguing outreach materials</a:t>
            </a:r>
          </a:p>
          <a:p>
            <a:pPr lvl="1">
              <a:spcAft>
                <a:spcPts val="2000"/>
              </a:spcAft>
            </a:pPr>
            <a:r>
              <a:rPr lang="en-US" sz="2000" dirty="0">
                <a:solidFill>
                  <a:schemeClr val="tx1"/>
                </a:solidFill>
              </a:rPr>
              <a:t>Don’t just adapt from materials for adults/partner organizations</a:t>
            </a:r>
          </a:p>
          <a:p>
            <a:r>
              <a:rPr lang="en-US" sz="2000" b="1" dirty="0">
                <a:solidFill>
                  <a:schemeClr val="tx1"/>
                </a:solidFill>
              </a:rPr>
              <a:t>Differentiate your message for different populations </a:t>
            </a:r>
          </a:p>
          <a:p>
            <a:pPr lvl="1"/>
            <a:r>
              <a:rPr lang="en-US" sz="2000" dirty="0">
                <a:solidFill>
                  <a:schemeClr val="tx1"/>
                </a:solidFill>
              </a:rPr>
              <a:t>Strategies for recruiting individuals with LEP, individuals with disabilities, and individuals with prior records</a:t>
            </a:r>
          </a:p>
          <a:p>
            <a:pPr marL="0" indent="0">
              <a:buNone/>
            </a:pPr>
            <a:endParaRPr lang="en-US" sz="2000" dirty="0">
              <a:solidFill>
                <a:schemeClr val="tx1"/>
              </a:solidFill>
            </a:endParaRPr>
          </a:p>
        </p:txBody>
      </p:sp>
    </p:spTree>
    <p:extLst>
      <p:ext uri="{BB962C8B-B14F-4D97-AF65-F5344CB8AC3E}">
        <p14:creationId xmlns:p14="http://schemas.microsoft.com/office/powerpoint/2010/main" val="3548398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latin typeface="Arial" charset="0"/>
                <a:ea typeface="Arial" charset="0"/>
                <a:cs typeface="Arial" charset="0"/>
              </a:rPr>
              <a:t>Sample Outreach Materials</a:t>
            </a:r>
          </a:p>
        </p:txBody>
      </p:sp>
    </p:spTree>
    <p:extLst>
      <p:ext uri="{BB962C8B-B14F-4D97-AF65-F5344CB8AC3E}">
        <p14:creationId xmlns:p14="http://schemas.microsoft.com/office/powerpoint/2010/main" val="1704425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 Advantage of Social Media </a:t>
            </a:r>
          </a:p>
        </p:txBody>
      </p:sp>
      <p:sp>
        <p:nvSpPr>
          <p:cNvPr id="4" name="Content Placeholder 3"/>
          <p:cNvSpPr>
            <a:spLocks noGrp="1"/>
          </p:cNvSpPr>
          <p:nvPr>
            <p:ph sz="half" idx="1"/>
          </p:nvPr>
        </p:nvSpPr>
        <p:spPr/>
        <p:txBody>
          <a:bodyPr>
            <a:normAutofit lnSpcReduction="10000"/>
          </a:bodyPr>
          <a:lstStyle/>
          <a:p>
            <a:r>
              <a:rPr lang="en-US" dirty="0">
                <a:solidFill>
                  <a:schemeClr val="tx1"/>
                </a:solidFill>
              </a:rPr>
              <a:t>Engage potential participants through a twitter campaign or on Instagram</a:t>
            </a:r>
          </a:p>
          <a:p>
            <a:pPr lvl="1"/>
            <a:r>
              <a:rPr lang="en-US" dirty="0">
                <a:solidFill>
                  <a:schemeClr val="tx1"/>
                </a:solidFill>
              </a:rPr>
              <a:t>Use (relevant) existing hashtags or create a new one that is pertinent</a:t>
            </a:r>
          </a:p>
          <a:p>
            <a:r>
              <a:rPr lang="en-US" dirty="0">
                <a:solidFill>
                  <a:schemeClr val="tx1"/>
                </a:solidFill>
              </a:rPr>
              <a:t>Encourage participants themselves to generate content (e.g., blogs, Instagram posts, Snapchat) to support outreach and recruitment</a:t>
            </a:r>
          </a:p>
        </p:txBody>
      </p:sp>
      <p:sp>
        <p:nvSpPr>
          <p:cNvPr id="5" name="Content Placeholder 4"/>
          <p:cNvSpPr>
            <a:spLocks noGrp="1"/>
          </p:cNvSpPr>
          <p:nvPr>
            <p:ph sz="half" idx="2"/>
          </p:nvPr>
        </p:nvSpPr>
        <p:spPr/>
        <p:txBody>
          <a:bodyPr>
            <a:normAutofit/>
          </a:bodyPr>
          <a:lstStyle/>
          <a:p>
            <a:r>
              <a:rPr lang="en-US" dirty="0">
                <a:solidFill>
                  <a:schemeClr val="tx1"/>
                </a:solidFill>
              </a:rPr>
              <a:t>Consider paid placement to reach certain audiences (i.e., lead capture)</a:t>
            </a:r>
          </a:p>
          <a:p>
            <a:r>
              <a:rPr lang="en-US" dirty="0">
                <a:solidFill>
                  <a:schemeClr val="tx1"/>
                </a:solidFill>
              </a:rPr>
              <a:t>Use planned twitter chats or job/career centric twitter chat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6914" y="3797238"/>
            <a:ext cx="2176272" cy="1334578"/>
          </a:xfrm>
          <a:prstGeom prst="rect">
            <a:avLst/>
          </a:prstGeom>
        </p:spPr>
      </p:pic>
      <p:sp>
        <p:nvSpPr>
          <p:cNvPr id="7" name="TextBox 6"/>
          <p:cNvSpPr txBox="1"/>
          <p:nvPr/>
        </p:nvSpPr>
        <p:spPr>
          <a:xfrm>
            <a:off x="4695430" y="5383764"/>
            <a:ext cx="2839239" cy="369332"/>
          </a:xfrm>
          <a:prstGeom prst="rect">
            <a:avLst/>
          </a:prstGeom>
          <a:noFill/>
        </p:spPr>
        <p:txBody>
          <a:bodyPr wrap="none" rtlCol="0">
            <a:spAutoFit/>
          </a:bodyPr>
          <a:lstStyle/>
          <a:p>
            <a:r>
              <a:rPr lang="en-US" dirty="0"/>
              <a:t>#</a:t>
            </a:r>
            <a:r>
              <a:rPr lang="en-US" dirty="0" err="1"/>
              <a:t>MyClassroom</a:t>
            </a:r>
            <a:r>
              <a:rPr lang="en-US" dirty="0"/>
              <a:t> Campaign</a:t>
            </a:r>
          </a:p>
        </p:txBody>
      </p:sp>
    </p:spTree>
    <p:extLst>
      <p:ext uri="{BB962C8B-B14F-4D97-AF65-F5344CB8AC3E}">
        <p14:creationId xmlns:p14="http://schemas.microsoft.com/office/powerpoint/2010/main" val="1026626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981" y="1127652"/>
            <a:ext cx="4980609" cy="1679048"/>
          </a:xfrm>
        </p:spPr>
        <p:txBody>
          <a:bodyPr/>
          <a:lstStyle/>
          <a:p>
            <a:r>
              <a:rPr lang="en-US" sz="4000" b="1" dirty="0">
                <a:latin typeface="+mj-lt"/>
              </a:rPr>
              <a:t>H-1B TechHire Grants</a:t>
            </a:r>
            <a:br>
              <a:rPr lang="en-US" sz="3200" b="1" dirty="0">
                <a:latin typeface="+mj-lt"/>
              </a:rPr>
            </a:br>
            <a:r>
              <a:rPr lang="en-US" sz="2400" dirty="0">
                <a:latin typeface="+mj-lt"/>
              </a:rPr>
              <a:t>Recruiting and Outreach Technical Assistance Webinar</a:t>
            </a:r>
          </a:p>
        </p:txBody>
      </p:sp>
      <p:sp>
        <p:nvSpPr>
          <p:cNvPr id="3" name="Subtitle 2"/>
          <p:cNvSpPr>
            <a:spLocks noGrp="1"/>
          </p:cNvSpPr>
          <p:nvPr>
            <p:ph type="subTitle" idx="1"/>
          </p:nvPr>
        </p:nvSpPr>
        <p:spPr>
          <a:xfrm>
            <a:off x="288808" y="3429001"/>
            <a:ext cx="4664192" cy="1035996"/>
          </a:xfrm>
        </p:spPr>
        <p:txBody>
          <a:bodyPr>
            <a:noAutofit/>
          </a:bodyPr>
          <a:lstStyle/>
          <a:p>
            <a:r>
              <a:rPr lang="en-US" sz="1800" i="1" dirty="0"/>
              <a:t>Building Strong Partnerships For Effective </a:t>
            </a:r>
            <a:r>
              <a:rPr lang="en-US" sz="1800" i="1" dirty="0" err="1"/>
              <a:t>OutReach</a:t>
            </a:r>
            <a:r>
              <a:rPr lang="en-US" sz="1800" i="1" dirty="0"/>
              <a:t> and Recruitment</a:t>
            </a:r>
            <a:endParaRPr lang="en-US" sz="1800" dirty="0"/>
          </a:p>
        </p:txBody>
      </p:sp>
      <p:sp>
        <p:nvSpPr>
          <p:cNvPr id="6" name="Text Placeholder 5"/>
          <p:cNvSpPr>
            <a:spLocks noGrp="1"/>
          </p:cNvSpPr>
          <p:nvPr>
            <p:ph type="body" sz="half" idx="12"/>
          </p:nvPr>
        </p:nvSpPr>
        <p:spPr/>
        <p:txBody>
          <a:bodyPr/>
          <a:lstStyle/>
          <a:p>
            <a:r>
              <a:rPr lang="en-US" dirty="0">
                <a:latin typeface="Franklin Gothic Medium" panose="020B0603020102020204" pitchFamily="34" charset="0"/>
              </a:rPr>
              <a:t>Jobs for the Future</a:t>
            </a:r>
          </a:p>
          <a:p>
            <a:r>
              <a:rPr lang="en-US" dirty="0">
                <a:latin typeface="Franklin Gothic Medium" panose="020B0603020102020204" pitchFamily="34" charset="0"/>
              </a:rPr>
              <a:t>For U.S. DOL</a:t>
            </a:r>
          </a:p>
        </p:txBody>
      </p:sp>
    </p:spTree>
    <p:extLst>
      <p:ext uri="{BB962C8B-B14F-4D97-AF65-F5344CB8AC3E}">
        <p14:creationId xmlns:p14="http://schemas.microsoft.com/office/powerpoint/2010/main" val="403076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Prince George’s County SYEP Flyer</a:t>
            </a:r>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407377" y="1095917"/>
            <a:ext cx="3497334" cy="4525962"/>
          </a:xfrm>
        </p:spPr>
      </p:pic>
      <p:sp>
        <p:nvSpPr>
          <p:cNvPr id="3" name="Content Placeholder 2"/>
          <p:cNvSpPr>
            <a:spLocks noGrp="1"/>
          </p:cNvSpPr>
          <p:nvPr>
            <p:ph sz="half" idx="2"/>
          </p:nvPr>
        </p:nvSpPr>
        <p:spPr>
          <a:xfrm>
            <a:off x="237671" y="1709057"/>
            <a:ext cx="3619500" cy="3624944"/>
          </a:xfrm>
        </p:spPr>
        <p:txBody>
          <a:bodyPr>
            <a:noAutofit/>
          </a:bodyPr>
          <a:lstStyle/>
          <a:p>
            <a:r>
              <a:rPr lang="en-US" sz="2400" dirty="0"/>
              <a:t>Developed for partners and system leads</a:t>
            </a:r>
          </a:p>
          <a:p>
            <a:r>
              <a:rPr lang="en-US" sz="2400" dirty="0"/>
              <a:t>Provides general information and contacts to learn more</a:t>
            </a:r>
          </a:p>
          <a:p>
            <a:r>
              <a:rPr lang="en-US" sz="2400" dirty="0"/>
              <a:t>May not be designed for direct service or youth  </a:t>
            </a:r>
          </a:p>
        </p:txBody>
      </p:sp>
    </p:spTree>
    <p:extLst>
      <p:ext uri="{BB962C8B-B14F-4D97-AF65-F5344CB8AC3E}">
        <p14:creationId xmlns:p14="http://schemas.microsoft.com/office/powerpoint/2010/main" val="1996812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Next Generation Youth </a:t>
            </a:r>
            <a:br>
              <a:rPr lang="en-US" dirty="0"/>
            </a:br>
            <a:r>
              <a:rPr lang="en-US" dirty="0"/>
              <a:t>Program Flyer</a:t>
            </a:r>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305300" y="1281009"/>
            <a:ext cx="3664652" cy="4470876"/>
          </a:xfrm>
        </p:spPr>
      </p:pic>
      <p:sp>
        <p:nvSpPr>
          <p:cNvPr id="8" name="Content Placeholder 2"/>
          <p:cNvSpPr txBox="1">
            <a:spLocks/>
          </p:cNvSpPr>
          <p:nvPr/>
        </p:nvSpPr>
        <p:spPr>
          <a:xfrm>
            <a:off x="292100" y="1292584"/>
            <a:ext cx="3619500" cy="4525963"/>
          </a:xfrm>
          <a:prstGeom prst="rect">
            <a:avLst/>
          </a:prstGeom>
        </p:spPr>
        <p:txBody>
          <a:bodyPr vert="horz" lIns="91440" tIns="45720" rIns="91440" bIns="45720" rtlCol="0">
            <a:normAutofit/>
          </a:bodyPr>
          <a:lstStyle>
            <a:lvl1pPr marL="342900" indent="-342900" algn="l" defTabSz="457200" rtl="0" eaLnBrk="1" latinLnBrk="0" hangingPunct="1">
              <a:spcBef>
                <a:spcPts val="0"/>
              </a:spcBef>
              <a:spcAft>
                <a:spcPts val="600"/>
              </a:spcAft>
              <a:buClr>
                <a:srgbClr val="752832"/>
              </a:buClr>
              <a:buFont typeface="Wingdings" panose="05000000000000000000" pitchFamily="2" charset="2"/>
              <a:buChar char="Ø"/>
              <a:defRPr sz="22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0"/>
              </a:spcBef>
              <a:spcAft>
                <a:spcPts val="600"/>
              </a:spcAft>
              <a:buClr>
                <a:srgbClr val="752832"/>
              </a:buClr>
              <a:buFont typeface="Arial" panose="020B0604020202020204" pitchFamily="34" charset="0"/>
              <a:buChar char="•"/>
              <a:defRPr sz="19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0"/>
              </a:spcBef>
              <a:spcAft>
                <a:spcPts val="600"/>
              </a:spcAft>
              <a:buClr>
                <a:srgbClr val="752832"/>
              </a:buClr>
              <a:buFont typeface="Myriad Pro" panose="020B0503030403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0"/>
              </a:spcBef>
              <a:spcAft>
                <a:spcPts val="600"/>
              </a:spcAft>
              <a:buClr>
                <a:srgbClr val="752832"/>
              </a:buClr>
              <a:buFont typeface="Arial" panose="020B0604020202020204" pitchFamily="34" charset="0"/>
              <a:buChar char="•"/>
              <a:defRPr sz="16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0"/>
              </a:spcBef>
              <a:spcAft>
                <a:spcPts val="600"/>
              </a:spcAft>
              <a:buClr>
                <a:srgbClr val="752832"/>
              </a:buClr>
              <a:buFont typeface="Arial"/>
              <a:buChar char="»"/>
              <a:defRPr sz="16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sz="2400" dirty="0"/>
              <a:t>Designed with young people in mind</a:t>
            </a:r>
          </a:p>
          <a:p>
            <a:r>
              <a:rPr lang="en-US" sz="2400" dirty="0"/>
              <a:t>Uses creative messaging and graphics</a:t>
            </a:r>
          </a:p>
          <a:p>
            <a:r>
              <a:rPr lang="en-US" sz="2400" dirty="0"/>
              <a:t>Provides sufficient detail to interest young people or direct service staff </a:t>
            </a:r>
          </a:p>
        </p:txBody>
      </p:sp>
    </p:spTree>
    <p:extLst>
      <p:ext uri="{BB962C8B-B14F-4D97-AF65-F5344CB8AC3E}">
        <p14:creationId xmlns:p14="http://schemas.microsoft.com/office/powerpoint/2010/main" val="1975835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Practical Tools and Resources</a:t>
            </a:r>
          </a:p>
        </p:txBody>
      </p:sp>
      <p:sp>
        <p:nvSpPr>
          <p:cNvPr id="3" name="Content Placeholder 2"/>
          <p:cNvSpPr>
            <a:spLocks noGrp="1"/>
          </p:cNvSpPr>
          <p:nvPr>
            <p:ph idx="1"/>
          </p:nvPr>
        </p:nvSpPr>
        <p:spPr>
          <a:xfrm>
            <a:off x="457200" y="1349170"/>
            <a:ext cx="7556500" cy="4654617"/>
          </a:xfrm>
        </p:spPr>
        <p:txBody>
          <a:bodyPr>
            <a:noAutofit/>
          </a:bodyPr>
          <a:lstStyle/>
          <a:p>
            <a:r>
              <a:rPr lang="en-US" sz="2400" dirty="0">
                <a:solidFill>
                  <a:schemeClr val="tx1"/>
                </a:solidFill>
              </a:rPr>
              <a:t>Practical tools and resources to aid in developing a </a:t>
            </a:r>
            <a:br>
              <a:rPr lang="en-US" sz="2400" dirty="0">
                <a:solidFill>
                  <a:schemeClr val="tx1"/>
                </a:solidFill>
              </a:rPr>
            </a:br>
            <a:r>
              <a:rPr lang="en-US" sz="2400" dirty="0">
                <a:solidFill>
                  <a:schemeClr val="tx1"/>
                </a:solidFill>
              </a:rPr>
              <a:t>recruiting strategy:</a:t>
            </a:r>
          </a:p>
          <a:p>
            <a:pPr lvl="1"/>
            <a:r>
              <a:rPr lang="en-US" sz="2400" dirty="0">
                <a:solidFill>
                  <a:schemeClr val="tx1"/>
                </a:solidFill>
              </a:rPr>
              <a:t>Recruitment toolkit </a:t>
            </a:r>
          </a:p>
          <a:p>
            <a:pPr lvl="1"/>
            <a:r>
              <a:rPr lang="en-US" sz="2400" dirty="0">
                <a:solidFill>
                  <a:schemeClr val="tx1"/>
                </a:solidFill>
                <a:hlinkClick r:id="rId3"/>
              </a:rPr>
              <a:t>PSJA College, Career &amp; Technology Academy model</a:t>
            </a:r>
            <a:endParaRPr lang="en-US" sz="2400" dirty="0">
              <a:solidFill>
                <a:schemeClr val="tx1"/>
              </a:solidFill>
            </a:endParaRPr>
          </a:p>
          <a:p>
            <a:pPr lvl="1"/>
            <a:r>
              <a:rPr lang="en-US" sz="2400" dirty="0">
                <a:solidFill>
                  <a:schemeClr val="tx1"/>
                </a:solidFill>
                <a:hlinkClick r:id="rId4" invalidUrl="http://ccta-psja.jff.org/sites/default/files/ccta postcard 2010-11.jpg"/>
              </a:rPr>
              <a:t>PSJA College, Career &amp; Technology Academy Flyer</a:t>
            </a:r>
            <a:endParaRPr lang="en-US" sz="2400" dirty="0">
              <a:solidFill>
                <a:schemeClr val="tx1"/>
              </a:solidFill>
            </a:endParaRPr>
          </a:p>
        </p:txBody>
      </p:sp>
    </p:spTree>
    <p:extLst>
      <p:ext uri="{BB962C8B-B14F-4D97-AF65-F5344CB8AC3E}">
        <p14:creationId xmlns:p14="http://schemas.microsoft.com/office/powerpoint/2010/main" val="1701172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Grantee Polling Question</a:t>
            </a:r>
          </a:p>
        </p:txBody>
      </p:sp>
      <p:graphicFrame>
        <p:nvGraphicFramePr>
          <p:cNvPr id="10" name="Diagram 9"/>
          <p:cNvGraphicFramePr/>
          <p:nvPr>
            <p:extLst>
              <p:ext uri="{D42A27DB-BD31-4B8C-83A1-F6EECF244321}">
                <p14:modId xmlns:p14="http://schemas.microsoft.com/office/powerpoint/2010/main" val="1009877190"/>
              </p:ext>
            </p:extLst>
          </p:nvPr>
        </p:nvGraphicFramePr>
        <p:xfrm>
          <a:off x="304800" y="1219200"/>
          <a:ext cx="7639050" cy="175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53278" y="2971800"/>
            <a:ext cx="7410450" cy="2708434"/>
          </a:xfrm>
          <a:prstGeom prst="rect">
            <a:avLst/>
          </a:prstGeom>
          <a:noFill/>
        </p:spPr>
        <p:txBody>
          <a:bodyPr wrap="square" rtlCol="0">
            <a:spAutoFit/>
          </a:bodyPr>
          <a:lstStyle/>
          <a:p>
            <a:pPr marL="342900" indent="-342900">
              <a:spcAft>
                <a:spcPts val="2400"/>
              </a:spcAft>
              <a:buClr>
                <a:schemeClr val="accent2">
                  <a:lumMod val="50000"/>
                </a:schemeClr>
              </a:buClr>
              <a:buFont typeface="+mj-lt"/>
              <a:buAutoNum type="arabicPeriod"/>
            </a:pPr>
            <a:r>
              <a:rPr lang="en-US" b="1" dirty="0">
                <a:latin typeface="Arial" pitchFamily="34" charset="0"/>
                <a:cs typeface="Arial" pitchFamily="34" charset="0"/>
              </a:rPr>
              <a:t>Word of mouth</a:t>
            </a:r>
          </a:p>
          <a:p>
            <a:pPr marL="342900" indent="-342900">
              <a:spcAft>
                <a:spcPts val="2400"/>
              </a:spcAft>
              <a:buClr>
                <a:schemeClr val="accent2">
                  <a:lumMod val="50000"/>
                </a:schemeClr>
              </a:buClr>
              <a:buFont typeface="+mj-lt"/>
              <a:buAutoNum type="arabicPeriod"/>
            </a:pPr>
            <a:r>
              <a:rPr lang="en-US" b="1" dirty="0">
                <a:latin typeface="Arial" pitchFamily="34" charset="0"/>
                <a:cs typeface="Arial" pitchFamily="34" charset="0"/>
              </a:rPr>
              <a:t>Printed collateral </a:t>
            </a:r>
          </a:p>
          <a:p>
            <a:pPr marL="342900" indent="-342900">
              <a:spcAft>
                <a:spcPts val="2400"/>
              </a:spcAft>
              <a:buClr>
                <a:schemeClr val="accent2">
                  <a:lumMod val="50000"/>
                </a:schemeClr>
              </a:buClr>
              <a:buFont typeface="+mj-lt"/>
              <a:buAutoNum type="arabicPeriod"/>
            </a:pPr>
            <a:r>
              <a:rPr lang="en-US" b="1" dirty="0">
                <a:latin typeface="Arial" pitchFamily="34" charset="0"/>
                <a:cs typeface="Arial" pitchFamily="34" charset="0"/>
              </a:rPr>
              <a:t>Social media </a:t>
            </a:r>
          </a:p>
          <a:p>
            <a:pPr marL="342900" indent="-342900">
              <a:spcAft>
                <a:spcPts val="2400"/>
              </a:spcAft>
              <a:buClr>
                <a:schemeClr val="accent2">
                  <a:lumMod val="50000"/>
                </a:schemeClr>
              </a:buClr>
              <a:buFont typeface="+mj-lt"/>
              <a:buAutoNum type="arabicPeriod"/>
            </a:pPr>
            <a:r>
              <a:rPr lang="en-US" b="1" dirty="0">
                <a:latin typeface="Arial" pitchFamily="34" charset="0"/>
                <a:cs typeface="Arial" pitchFamily="34" charset="0"/>
              </a:rPr>
              <a:t>Strategic partnerships</a:t>
            </a:r>
          </a:p>
          <a:p>
            <a:pPr marL="342900" indent="-342900">
              <a:spcAft>
                <a:spcPts val="2400"/>
              </a:spcAft>
              <a:buClr>
                <a:schemeClr val="accent2">
                  <a:lumMod val="50000"/>
                </a:schemeClr>
              </a:buClr>
              <a:buFont typeface="+mj-lt"/>
              <a:buAutoNum type="arabicPeriod"/>
            </a:pPr>
            <a:r>
              <a:rPr lang="en-US" b="1" dirty="0">
                <a:latin typeface="Arial" pitchFamily="34" charset="0"/>
                <a:cs typeface="Arial" pitchFamily="34" charset="0"/>
              </a:rPr>
              <a:t>Other (please describe) </a:t>
            </a:r>
            <a:endParaRPr lang="en-US" dirty="0">
              <a:latin typeface="Arial" pitchFamily="34" charset="0"/>
              <a:cs typeface="Arial" pitchFamily="34" charset="0"/>
            </a:endParaRPr>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74114" y="2971800"/>
            <a:ext cx="1434987" cy="1337056"/>
          </a:xfrm>
          <a:prstGeom prst="rect">
            <a:avLst/>
          </a:prstGeom>
        </p:spPr>
      </p:pic>
    </p:spTree>
    <p:extLst>
      <p:ext uri="{BB962C8B-B14F-4D97-AF65-F5344CB8AC3E}">
        <p14:creationId xmlns:p14="http://schemas.microsoft.com/office/powerpoint/2010/main" val="1486239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charset="0"/>
                <a:ea typeface="Arial" charset="0"/>
                <a:cs typeface="Arial" charset="0"/>
              </a:rPr>
              <a:t>What Works and What Doesn’t </a:t>
            </a:r>
          </a:p>
        </p:txBody>
      </p:sp>
      <p:sp>
        <p:nvSpPr>
          <p:cNvPr id="3" name="Text Placeholder 2"/>
          <p:cNvSpPr>
            <a:spLocks noGrp="1"/>
          </p:cNvSpPr>
          <p:nvPr>
            <p:ph type="body" idx="1"/>
          </p:nvPr>
        </p:nvSpPr>
        <p:spPr/>
        <p:txBody>
          <a:bodyPr/>
          <a:lstStyle/>
          <a:p>
            <a:r>
              <a:rPr lang="en-US" dirty="0"/>
              <a:t>Lessons from the Field </a:t>
            </a:r>
          </a:p>
        </p:txBody>
      </p:sp>
    </p:spTree>
    <p:extLst>
      <p:ext uri="{BB962C8B-B14F-4D97-AF65-F5344CB8AC3E}">
        <p14:creationId xmlns:p14="http://schemas.microsoft.com/office/powerpoint/2010/main" val="2038762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Example 1: Youth and Young Adults</a:t>
            </a:r>
          </a:p>
        </p:txBody>
      </p:sp>
      <p:sp>
        <p:nvSpPr>
          <p:cNvPr id="3" name="Content Placeholder 2"/>
          <p:cNvSpPr>
            <a:spLocks noGrp="1"/>
          </p:cNvSpPr>
          <p:nvPr>
            <p:ph idx="1"/>
          </p:nvPr>
        </p:nvSpPr>
        <p:spPr/>
        <p:txBody>
          <a:bodyPr>
            <a:noAutofit/>
          </a:bodyPr>
          <a:lstStyle/>
          <a:p>
            <a:r>
              <a:rPr lang="en-US" sz="2000" b="1" dirty="0"/>
              <a:t>Lessons for working with youth and young adults </a:t>
            </a:r>
          </a:p>
          <a:p>
            <a:pPr lvl="1">
              <a:spcAft>
                <a:spcPts val="1500"/>
              </a:spcAft>
            </a:pPr>
            <a:r>
              <a:rPr lang="en-US" sz="2000" dirty="0"/>
              <a:t>Youth need to be ready</a:t>
            </a:r>
          </a:p>
          <a:p>
            <a:pPr lvl="1">
              <a:spcAft>
                <a:spcPts val="1500"/>
              </a:spcAft>
            </a:pPr>
            <a:r>
              <a:rPr lang="en-US" sz="2000" dirty="0"/>
              <a:t>Partners need care and “feeding," including updates on those whom they refer </a:t>
            </a:r>
          </a:p>
          <a:p>
            <a:pPr lvl="1">
              <a:spcAft>
                <a:spcPts val="1500"/>
              </a:spcAft>
            </a:pPr>
            <a:r>
              <a:rPr lang="en-US" sz="2000" dirty="0"/>
              <a:t>Partners appreciate if you can refer youth who aren’t ready to on-ramp programs</a:t>
            </a:r>
          </a:p>
          <a:p>
            <a:pPr lvl="1">
              <a:spcAft>
                <a:spcPts val="1500"/>
              </a:spcAft>
            </a:pPr>
            <a:r>
              <a:rPr lang="en-US" sz="2000" dirty="0"/>
              <a:t>Engage participants in partner meetings to jump-start recruitment  </a:t>
            </a:r>
          </a:p>
          <a:p>
            <a:pPr lvl="1">
              <a:spcAft>
                <a:spcPts val="1500"/>
              </a:spcAft>
            </a:pPr>
            <a:r>
              <a:rPr lang="en-US" sz="2000" dirty="0"/>
              <a:t>Personal contact is often the most effective recruitment strategy</a:t>
            </a:r>
          </a:p>
          <a:p>
            <a:pPr lvl="1"/>
            <a:endParaRPr lang="en-US" sz="2000" dirty="0"/>
          </a:p>
        </p:txBody>
      </p:sp>
    </p:spTree>
    <p:extLst>
      <p:ext uri="{BB962C8B-B14F-4D97-AF65-F5344CB8AC3E}">
        <p14:creationId xmlns:p14="http://schemas.microsoft.com/office/powerpoint/2010/main" val="1361691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908800" cy="774700"/>
          </a:xfrm>
        </p:spPr>
        <p:txBody>
          <a:bodyPr>
            <a:noAutofit/>
          </a:bodyPr>
          <a:lstStyle/>
          <a:p>
            <a:r>
              <a:rPr lang="en-US" dirty="0"/>
              <a:t>Example 2: Crafting your message for the Adult Population</a:t>
            </a:r>
            <a:endParaRPr lang="en-US" sz="3100" dirty="0"/>
          </a:p>
        </p:txBody>
      </p:sp>
      <p:sp>
        <p:nvSpPr>
          <p:cNvPr id="3" name="Content Placeholder 2"/>
          <p:cNvSpPr>
            <a:spLocks noGrp="1"/>
          </p:cNvSpPr>
          <p:nvPr>
            <p:ph idx="1"/>
          </p:nvPr>
        </p:nvSpPr>
        <p:spPr>
          <a:xfrm>
            <a:off x="457200" y="1209470"/>
            <a:ext cx="7761514" cy="4654617"/>
          </a:xfrm>
        </p:spPr>
        <p:txBody>
          <a:bodyPr>
            <a:noAutofit/>
          </a:bodyPr>
          <a:lstStyle/>
          <a:p>
            <a:pPr>
              <a:spcAft>
                <a:spcPts val="1000"/>
              </a:spcAft>
            </a:pPr>
            <a:r>
              <a:rPr lang="en-US" sz="2000" dirty="0">
                <a:solidFill>
                  <a:schemeClr val="tx1"/>
                </a:solidFill>
              </a:rPr>
              <a:t>Partner with organizations that can provide referrals (e.g., social service agencies and organizations, churches, neighborhood organizations, schools)</a:t>
            </a:r>
          </a:p>
          <a:p>
            <a:pPr>
              <a:spcAft>
                <a:spcPts val="1000"/>
              </a:spcAft>
            </a:pPr>
            <a:r>
              <a:rPr lang="en-US" sz="2000" dirty="0">
                <a:solidFill>
                  <a:schemeClr val="tx1"/>
                </a:solidFill>
              </a:rPr>
              <a:t>Utilize multiple media channels like Internet, radio, and print, and work with a diverse range of publications (e.g., newsletters targeting African American communities, veterans, etc.)</a:t>
            </a:r>
          </a:p>
          <a:p>
            <a:pPr>
              <a:spcAft>
                <a:spcPts val="1000"/>
              </a:spcAft>
            </a:pPr>
            <a:r>
              <a:rPr lang="en-US" sz="2000" dirty="0">
                <a:solidFill>
                  <a:schemeClr val="tx1"/>
                </a:solidFill>
              </a:rPr>
              <a:t>Ensure that materials are clear and understandable for a range of reading levels</a:t>
            </a:r>
          </a:p>
          <a:p>
            <a:pPr>
              <a:spcAft>
                <a:spcPts val="1000"/>
              </a:spcAft>
            </a:pPr>
            <a:r>
              <a:rPr lang="en-US" sz="2000" dirty="0">
                <a:solidFill>
                  <a:schemeClr val="tx1"/>
                </a:solidFill>
              </a:rPr>
              <a:t>Train staff throughout the organization to serve as recruiters and support outreach efforts </a:t>
            </a:r>
          </a:p>
          <a:p>
            <a:pPr>
              <a:spcAft>
                <a:spcPts val="1000"/>
              </a:spcAft>
            </a:pPr>
            <a:r>
              <a:rPr lang="en-US" sz="2000" dirty="0">
                <a:solidFill>
                  <a:schemeClr val="tx1"/>
                </a:solidFill>
              </a:rPr>
              <a:t>Support peer outreach through stipends, part-time position, or internships</a:t>
            </a:r>
            <a:endParaRPr lang="en-US" sz="2000" dirty="0"/>
          </a:p>
        </p:txBody>
      </p:sp>
    </p:spTree>
    <p:extLst>
      <p:ext uri="{BB962C8B-B14F-4D97-AF65-F5344CB8AC3E}">
        <p14:creationId xmlns:p14="http://schemas.microsoft.com/office/powerpoint/2010/main" val="3076740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Example 3: Individuals with </a:t>
            </a:r>
            <a:br>
              <a:rPr lang="en-US" dirty="0"/>
            </a:br>
            <a:r>
              <a:rPr lang="en-US" dirty="0"/>
              <a:t>Criminal Records</a:t>
            </a:r>
          </a:p>
        </p:txBody>
      </p:sp>
      <p:sp>
        <p:nvSpPr>
          <p:cNvPr id="3" name="Content Placeholder 2"/>
          <p:cNvSpPr>
            <a:spLocks noGrp="1"/>
          </p:cNvSpPr>
          <p:nvPr>
            <p:ph idx="1"/>
          </p:nvPr>
        </p:nvSpPr>
        <p:spPr/>
        <p:txBody>
          <a:bodyPr>
            <a:noAutofit/>
          </a:bodyPr>
          <a:lstStyle/>
          <a:p>
            <a:pPr>
              <a:spcAft>
                <a:spcPts val="1500"/>
              </a:spcAft>
            </a:pPr>
            <a:r>
              <a:rPr lang="en-US" sz="2400" dirty="0">
                <a:solidFill>
                  <a:schemeClr val="tx1"/>
                </a:solidFill>
              </a:rPr>
              <a:t>Avoid recruitment strategies that would require people to self-disclose publicly </a:t>
            </a:r>
          </a:p>
          <a:p>
            <a:pPr>
              <a:spcAft>
                <a:spcPts val="1500"/>
              </a:spcAft>
            </a:pPr>
            <a:r>
              <a:rPr lang="en-US" sz="2400" dirty="0">
                <a:solidFill>
                  <a:schemeClr val="tx1"/>
                </a:solidFill>
              </a:rPr>
              <a:t>Build partnerships with organizations in the criminal justice sector for referrals</a:t>
            </a:r>
          </a:p>
          <a:p>
            <a:pPr>
              <a:spcAft>
                <a:spcPts val="1500"/>
              </a:spcAft>
            </a:pPr>
            <a:r>
              <a:rPr lang="en-US" sz="2400" dirty="0">
                <a:solidFill>
                  <a:schemeClr val="tx1"/>
                </a:solidFill>
              </a:rPr>
              <a:t>Work with corrections facilities to disseminate information as part of the transition planning </a:t>
            </a:r>
          </a:p>
          <a:p>
            <a:pPr lvl="1">
              <a:spcAft>
                <a:spcPts val="1500"/>
              </a:spcAft>
            </a:pPr>
            <a:r>
              <a:rPr lang="en-US" sz="2400" dirty="0">
                <a:solidFill>
                  <a:schemeClr val="tx1"/>
                </a:solidFill>
              </a:rPr>
              <a:t>Identify staff to follow up on outreach upon an individual’s release </a:t>
            </a:r>
          </a:p>
          <a:p>
            <a:endParaRPr lang="en-US" sz="2400" dirty="0"/>
          </a:p>
        </p:txBody>
      </p:sp>
    </p:spTree>
    <p:extLst>
      <p:ext uri="{BB962C8B-B14F-4D97-AF65-F5344CB8AC3E}">
        <p14:creationId xmlns:p14="http://schemas.microsoft.com/office/powerpoint/2010/main" val="38420006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4: Individuals with Disabilities and Individuals with LEP</a:t>
            </a:r>
          </a:p>
        </p:txBody>
      </p:sp>
      <p:sp>
        <p:nvSpPr>
          <p:cNvPr id="3" name="Content Placeholder 2"/>
          <p:cNvSpPr>
            <a:spLocks noGrp="1"/>
          </p:cNvSpPr>
          <p:nvPr>
            <p:ph sz="half" idx="1"/>
          </p:nvPr>
        </p:nvSpPr>
        <p:spPr>
          <a:xfrm>
            <a:off x="217714" y="1220581"/>
            <a:ext cx="3804557" cy="4723019"/>
          </a:xfrm>
        </p:spPr>
        <p:txBody>
          <a:bodyPr>
            <a:noAutofit/>
          </a:bodyPr>
          <a:lstStyle/>
          <a:p>
            <a:pPr marL="0" indent="0">
              <a:lnSpc>
                <a:spcPct val="120000"/>
              </a:lnSpc>
              <a:spcBef>
                <a:spcPts val="600"/>
              </a:spcBef>
              <a:buNone/>
            </a:pPr>
            <a:r>
              <a:rPr lang="en-US" sz="1600" b="1" dirty="0">
                <a:solidFill>
                  <a:srgbClr val="C00000"/>
                </a:solidFill>
              </a:rPr>
              <a:t>Individuals with Disabilities </a:t>
            </a:r>
          </a:p>
          <a:p>
            <a:pPr>
              <a:lnSpc>
                <a:spcPct val="120000"/>
              </a:lnSpc>
              <a:spcBef>
                <a:spcPts val="600"/>
              </a:spcBef>
            </a:pPr>
            <a:r>
              <a:rPr lang="en-US" sz="1400" dirty="0">
                <a:solidFill>
                  <a:schemeClr val="tx1"/>
                </a:solidFill>
              </a:rPr>
              <a:t>Use fully accessible online program applications and electronic and social media recruitment materials. </a:t>
            </a:r>
          </a:p>
          <a:p>
            <a:pPr>
              <a:lnSpc>
                <a:spcPct val="120000"/>
              </a:lnSpc>
              <a:spcBef>
                <a:spcPts val="600"/>
              </a:spcBef>
            </a:pPr>
            <a:r>
              <a:rPr lang="en-US" sz="1400" b="1" dirty="0">
                <a:solidFill>
                  <a:schemeClr val="tx1"/>
                </a:solidFill>
              </a:rPr>
              <a:t>Post program information on sites designed for people with disabilities,</a:t>
            </a:r>
            <a:r>
              <a:rPr lang="en-US" sz="1400" dirty="0">
                <a:solidFill>
                  <a:schemeClr val="tx1"/>
                </a:solidFill>
              </a:rPr>
              <a:t> in disability-related publications and with disability organizations will increase the diversity of the applicant pool </a:t>
            </a:r>
          </a:p>
          <a:p>
            <a:pPr>
              <a:lnSpc>
                <a:spcPct val="120000"/>
              </a:lnSpc>
              <a:spcBef>
                <a:spcPts val="600"/>
              </a:spcBef>
            </a:pPr>
            <a:r>
              <a:rPr lang="en-US" sz="1400" b="1" dirty="0">
                <a:solidFill>
                  <a:schemeClr val="tx1"/>
                </a:solidFill>
              </a:rPr>
              <a:t>Connect with Internship Programs designed specifically for people with disabilities: </a:t>
            </a:r>
            <a:r>
              <a:rPr lang="en-US" sz="1400" dirty="0">
                <a:solidFill>
                  <a:schemeClr val="tx1"/>
                </a:solidFill>
              </a:rPr>
              <a:t>these are another effective and cost efficient recruitment strategy (Source: </a:t>
            </a:r>
            <a:r>
              <a:rPr lang="en-US" sz="1400" dirty="0">
                <a:hlinkClick r:id="rId3"/>
              </a:rPr>
              <a:t>Society for Human Resource Management</a:t>
            </a:r>
            <a:r>
              <a:rPr lang="en-US" sz="1400" dirty="0"/>
              <a:t>) </a:t>
            </a:r>
          </a:p>
          <a:p>
            <a:endParaRPr lang="en-US" sz="2000" dirty="0">
              <a:solidFill>
                <a:schemeClr val="tx1"/>
              </a:solidFill>
            </a:endParaRPr>
          </a:p>
          <a:p>
            <a:endParaRPr lang="en-US" sz="2000" dirty="0"/>
          </a:p>
        </p:txBody>
      </p:sp>
      <p:sp>
        <p:nvSpPr>
          <p:cNvPr id="4" name="Content Placeholder 3"/>
          <p:cNvSpPr>
            <a:spLocks noGrp="1"/>
          </p:cNvSpPr>
          <p:nvPr>
            <p:ph sz="half" idx="2"/>
          </p:nvPr>
        </p:nvSpPr>
        <p:spPr>
          <a:xfrm>
            <a:off x="4264914" y="1166153"/>
            <a:ext cx="3796284" cy="2907032"/>
          </a:xfrm>
        </p:spPr>
        <p:txBody>
          <a:bodyPr>
            <a:normAutofit fontScale="70000" lnSpcReduction="20000"/>
          </a:bodyPr>
          <a:lstStyle/>
          <a:p>
            <a:pPr marL="0" indent="0">
              <a:buNone/>
            </a:pPr>
            <a:r>
              <a:rPr lang="en-US" sz="2400" b="1" dirty="0">
                <a:solidFill>
                  <a:srgbClr val="C00000"/>
                </a:solidFill>
              </a:rPr>
              <a:t>Individuals with  LEP</a:t>
            </a:r>
          </a:p>
          <a:p>
            <a:r>
              <a:rPr lang="en-US" sz="2100" dirty="0">
                <a:solidFill>
                  <a:schemeClr val="tx1"/>
                </a:solidFill>
              </a:rPr>
              <a:t>Translate materials in the languages relevant for your catchment area</a:t>
            </a:r>
          </a:p>
          <a:p>
            <a:r>
              <a:rPr lang="en-US" sz="2100" dirty="0">
                <a:solidFill>
                  <a:schemeClr val="tx1"/>
                </a:solidFill>
              </a:rPr>
              <a:t>Hire bilingual staff to support recruitment goals</a:t>
            </a:r>
          </a:p>
          <a:p>
            <a:r>
              <a:rPr lang="en-US" sz="2100" dirty="0">
                <a:solidFill>
                  <a:schemeClr val="tx1"/>
                </a:solidFill>
              </a:rPr>
              <a:t>Partner with training providers that offer English instruction</a:t>
            </a:r>
          </a:p>
          <a:p>
            <a:r>
              <a:rPr lang="en-US" sz="2100" dirty="0">
                <a:solidFill>
                  <a:schemeClr val="tx1"/>
                </a:solidFill>
              </a:rPr>
              <a:t>Identify community champions to support outreach and recruitment efforts</a:t>
            </a:r>
          </a:p>
          <a:p>
            <a:r>
              <a:rPr lang="en-US" sz="2100" dirty="0">
                <a:solidFill>
                  <a:schemeClr val="tx1"/>
                </a:solidFill>
              </a:rPr>
              <a:t>When possible, have students recommend peers for the program. </a:t>
            </a:r>
          </a:p>
          <a:p>
            <a:endParaRPr lang="en-US" dirty="0"/>
          </a:p>
        </p:txBody>
      </p:sp>
      <p:pic>
        <p:nvPicPr>
          <p:cNvPr id="5"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0664" y="3899013"/>
            <a:ext cx="3128772" cy="2453019"/>
          </a:xfrm>
          <a:prstGeom prst="rect">
            <a:avLst/>
          </a:prstGeom>
        </p:spPr>
      </p:pic>
      <p:sp>
        <p:nvSpPr>
          <p:cNvPr id="6" name="Rectangle 5"/>
          <p:cNvSpPr/>
          <p:nvPr/>
        </p:nvSpPr>
        <p:spPr>
          <a:xfrm>
            <a:off x="4809744" y="6352033"/>
            <a:ext cx="2706624" cy="430887"/>
          </a:xfrm>
          <a:prstGeom prst="rect">
            <a:avLst/>
          </a:prstGeom>
        </p:spPr>
        <p:txBody>
          <a:bodyPr wrap="square">
            <a:spAutoFit/>
          </a:bodyPr>
          <a:lstStyle/>
          <a:p>
            <a:r>
              <a:rPr lang="en-US" sz="1100" i="1" dirty="0"/>
              <a:t>Source: College, Career &amp; Technology Academy Toolkit. Jobs for the Future. </a:t>
            </a:r>
          </a:p>
        </p:txBody>
      </p:sp>
    </p:spTree>
    <p:extLst>
      <p:ext uri="{BB962C8B-B14F-4D97-AF65-F5344CB8AC3E}">
        <p14:creationId xmlns:p14="http://schemas.microsoft.com/office/powerpoint/2010/main" val="7513056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Grantee Polling Question</a:t>
            </a:r>
          </a:p>
        </p:txBody>
      </p:sp>
      <p:graphicFrame>
        <p:nvGraphicFramePr>
          <p:cNvPr id="10" name="Diagram 9"/>
          <p:cNvGraphicFramePr/>
          <p:nvPr>
            <p:extLst>
              <p:ext uri="{D42A27DB-BD31-4B8C-83A1-F6EECF244321}">
                <p14:modId xmlns:p14="http://schemas.microsoft.com/office/powerpoint/2010/main" val="1080994955"/>
              </p:ext>
            </p:extLst>
          </p:nvPr>
        </p:nvGraphicFramePr>
        <p:xfrm>
          <a:off x="304800" y="1219200"/>
          <a:ext cx="7639050" cy="175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33400" y="2973457"/>
            <a:ext cx="7410450" cy="369332"/>
          </a:xfrm>
          <a:prstGeom prst="rect">
            <a:avLst/>
          </a:prstGeom>
          <a:noFill/>
        </p:spPr>
        <p:txBody>
          <a:bodyPr wrap="square" rtlCol="0">
            <a:spAutoFit/>
          </a:bodyPr>
          <a:lstStyle/>
          <a:p>
            <a:pPr marL="342900" indent="-342900">
              <a:spcAft>
                <a:spcPts val="2400"/>
              </a:spcAft>
              <a:buClr>
                <a:schemeClr val="accent2">
                  <a:lumMod val="50000"/>
                </a:schemeClr>
              </a:buClr>
              <a:buFont typeface="+mj-lt"/>
              <a:buAutoNum type="arabicPeriod"/>
            </a:pPr>
            <a:r>
              <a:rPr lang="en-US" b="1" dirty="0">
                <a:latin typeface="Arial" pitchFamily="34" charset="0"/>
                <a:cs typeface="Arial" pitchFamily="34" charset="0"/>
              </a:rPr>
              <a:t>Please type your response in the chat box!</a:t>
            </a:r>
            <a:endParaRPr lang="en-US" dirty="0">
              <a:latin typeface="Arial" pitchFamily="34" charset="0"/>
              <a:cs typeface="Arial" pitchFamily="34" charset="0"/>
            </a:endParaRPr>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74114" y="2971800"/>
            <a:ext cx="1434987" cy="1337056"/>
          </a:xfrm>
          <a:prstGeom prst="rect">
            <a:avLst/>
          </a:prstGeom>
        </p:spPr>
      </p:pic>
    </p:spTree>
    <p:extLst>
      <p:ext uri="{BB962C8B-B14F-4D97-AF65-F5344CB8AC3E}">
        <p14:creationId xmlns:p14="http://schemas.microsoft.com/office/powerpoint/2010/main" val="1457398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43814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charset="0"/>
                <a:ea typeface="Arial" charset="0"/>
                <a:cs typeface="Arial" charset="0"/>
              </a:rPr>
              <a:t>TechHire Grantee Spotlight</a:t>
            </a:r>
          </a:p>
        </p:txBody>
      </p:sp>
      <p:sp>
        <p:nvSpPr>
          <p:cNvPr id="3" name="Text Placeholder 2"/>
          <p:cNvSpPr>
            <a:spLocks noGrp="1"/>
          </p:cNvSpPr>
          <p:nvPr>
            <p:ph type="body" idx="1"/>
          </p:nvPr>
        </p:nvSpPr>
        <p:spPr/>
        <p:txBody>
          <a:bodyPr/>
          <a:lstStyle/>
          <a:p>
            <a:r>
              <a:rPr lang="en-US" dirty="0"/>
              <a:t>CareerSource Tampa Bay</a:t>
            </a:r>
          </a:p>
        </p:txBody>
      </p:sp>
    </p:spTree>
    <p:extLst>
      <p:ext uri="{BB962C8B-B14F-4D97-AF65-F5344CB8AC3E}">
        <p14:creationId xmlns:p14="http://schemas.microsoft.com/office/powerpoint/2010/main" val="3165539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Example 4: TechHire Target Populations </a:t>
            </a:r>
          </a:p>
        </p:txBody>
      </p:sp>
      <p:sp>
        <p:nvSpPr>
          <p:cNvPr id="3" name="Content Placeholder 2"/>
          <p:cNvSpPr>
            <a:spLocks noGrp="1"/>
          </p:cNvSpPr>
          <p:nvPr>
            <p:ph idx="1"/>
          </p:nvPr>
        </p:nvSpPr>
        <p:spPr>
          <a:xfrm>
            <a:off x="457200" y="1209471"/>
            <a:ext cx="7226490" cy="4563532"/>
          </a:xfrm>
        </p:spPr>
        <p:txBody>
          <a:bodyPr>
            <a:noAutofit/>
          </a:bodyPr>
          <a:lstStyle/>
          <a:p>
            <a:pPr>
              <a:spcAft>
                <a:spcPts val="1500"/>
              </a:spcAft>
            </a:pPr>
            <a:r>
              <a:rPr lang="en-US" sz="2000" dirty="0"/>
              <a:t>Overview of CareerSource Tampa Bay’s TechHire program</a:t>
            </a:r>
          </a:p>
          <a:p>
            <a:pPr>
              <a:spcAft>
                <a:spcPts val="1500"/>
              </a:spcAft>
            </a:pPr>
            <a:r>
              <a:rPr lang="en-US" sz="2000" dirty="0"/>
              <a:t>Outreach and recruitment strategies for youth and young adults and incumbent workers: </a:t>
            </a:r>
          </a:p>
          <a:p>
            <a:pPr lvl="1">
              <a:spcAft>
                <a:spcPts val="1500"/>
              </a:spcAft>
            </a:pPr>
            <a:r>
              <a:rPr lang="en-US" sz="2000" dirty="0"/>
              <a:t>Know your audience</a:t>
            </a:r>
          </a:p>
          <a:p>
            <a:pPr lvl="1"/>
            <a:r>
              <a:rPr lang="en-US" sz="2000" dirty="0"/>
              <a:t>Utilize research and resources</a:t>
            </a:r>
          </a:p>
          <a:p>
            <a:pPr lvl="2">
              <a:spcAft>
                <a:spcPts val="1500"/>
              </a:spcAft>
            </a:pPr>
            <a:r>
              <a:rPr lang="en-US" sz="2000" dirty="0"/>
              <a:t>Consider a dedicated staffer to lead program outreach and recruitment </a:t>
            </a:r>
          </a:p>
          <a:p>
            <a:pPr lvl="1">
              <a:spcAft>
                <a:spcPts val="1500"/>
              </a:spcAft>
            </a:pPr>
            <a:r>
              <a:rPr lang="en-US" sz="2000" dirty="0"/>
              <a:t>Develop creative outreach and recruitment approaches</a:t>
            </a:r>
          </a:p>
          <a:p>
            <a:pPr lvl="1">
              <a:spcAft>
                <a:spcPts val="1500"/>
              </a:spcAft>
            </a:pPr>
            <a:r>
              <a:rPr lang="en-US" sz="2000" dirty="0"/>
              <a:t>Advance partnerships and employer engagement</a:t>
            </a:r>
          </a:p>
          <a:p>
            <a:pPr lvl="1">
              <a:spcAft>
                <a:spcPts val="1500"/>
              </a:spcAft>
            </a:pPr>
            <a:endParaRPr lang="en-US"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7727" y="5073377"/>
            <a:ext cx="2217706" cy="985355"/>
          </a:xfrm>
          <a:prstGeom prst="rect">
            <a:avLst/>
          </a:prstGeom>
        </p:spPr>
      </p:pic>
    </p:spTree>
    <p:extLst>
      <p:ext uri="{BB962C8B-B14F-4D97-AF65-F5344CB8AC3E}">
        <p14:creationId xmlns:p14="http://schemas.microsoft.com/office/powerpoint/2010/main" val="26929045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charset="0"/>
                <a:ea typeface="Arial" charset="0"/>
                <a:cs typeface="Arial" charset="0"/>
              </a:rPr>
              <a:t>Breakout groups </a:t>
            </a:r>
          </a:p>
        </p:txBody>
      </p:sp>
    </p:spTree>
    <p:extLst>
      <p:ext uri="{BB962C8B-B14F-4D97-AF65-F5344CB8AC3E}">
        <p14:creationId xmlns:p14="http://schemas.microsoft.com/office/powerpoint/2010/main" val="14182964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sz="half" idx="1"/>
          </p:nvPr>
        </p:nvSpPr>
        <p:spPr/>
        <p:txBody>
          <a:bodyPr>
            <a:noAutofit/>
          </a:bodyPr>
          <a:lstStyle/>
          <a:p>
            <a:pPr>
              <a:spcAft>
                <a:spcPts val="2000"/>
              </a:spcAft>
            </a:pPr>
            <a:r>
              <a:rPr lang="en-US" sz="1600" dirty="0">
                <a:solidFill>
                  <a:schemeClr val="tx1"/>
                </a:solidFill>
              </a:rPr>
              <a:t>Small group discussion, based on grantee target population. Grantees serving: </a:t>
            </a:r>
          </a:p>
          <a:p>
            <a:pPr lvl="2">
              <a:spcAft>
                <a:spcPts val="2000"/>
              </a:spcAft>
            </a:pPr>
            <a:r>
              <a:rPr lang="en-US" sz="1600" dirty="0">
                <a:solidFill>
                  <a:schemeClr val="tx1"/>
                </a:solidFill>
              </a:rPr>
              <a:t>Youth and young adults (ages 17 to 24)</a:t>
            </a:r>
          </a:p>
          <a:p>
            <a:pPr lvl="2">
              <a:spcAft>
                <a:spcPts val="2000"/>
              </a:spcAft>
            </a:pPr>
            <a:r>
              <a:rPr lang="en-US" sz="1600" dirty="0">
                <a:solidFill>
                  <a:schemeClr val="tx1"/>
                </a:solidFill>
              </a:rPr>
              <a:t>Young adults (ages 25 to 29) </a:t>
            </a:r>
          </a:p>
          <a:p>
            <a:pPr lvl="2">
              <a:spcAft>
                <a:spcPts val="2000"/>
              </a:spcAft>
            </a:pPr>
            <a:r>
              <a:rPr lang="en-US" sz="1600" dirty="0">
                <a:solidFill>
                  <a:schemeClr val="tx1"/>
                </a:solidFill>
              </a:rPr>
              <a:t>Special populations (individuals with limited English proficiency, individuals with disabilities, individuals with criminal records)</a:t>
            </a:r>
          </a:p>
        </p:txBody>
      </p:sp>
      <p:sp>
        <p:nvSpPr>
          <p:cNvPr id="4" name="Content Placeholder 3"/>
          <p:cNvSpPr>
            <a:spLocks noGrp="1"/>
          </p:cNvSpPr>
          <p:nvPr>
            <p:ph sz="half" idx="2"/>
          </p:nvPr>
        </p:nvSpPr>
        <p:spPr/>
        <p:txBody>
          <a:bodyPr>
            <a:normAutofit fontScale="70000" lnSpcReduction="20000"/>
          </a:bodyPr>
          <a:lstStyle/>
          <a:p>
            <a:r>
              <a:rPr lang="en-US" b="1" dirty="0">
                <a:solidFill>
                  <a:schemeClr val="tx1"/>
                </a:solidFill>
              </a:rPr>
              <a:t>Discussion Questions:</a:t>
            </a:r>
          </a:p>
          <a:p>
            <a:pPr lvl="1"/>
            <a:r>
              <a:rPr lang="en-US" sz="2100" dirty="0">
                <a:solidFill>
                  <a:schemeClr val="tx1"/>
                </a:solidFill>
              </a:rPr>
              <a:t>1.) What information from today's webinar stuck out to you? Is there anything you plan to implement in your respective programs?</a:t>
            </a:r>
            <a:endParaRPr lang="en-US" sz="2500" dirty="0">
              <a:solidFill>
                <a:schemeClr val="tx1"/>
              </a:solidFill>
            </a:endParaRPr>
          </a:p>
          <a:p>
            <a:pPr marL="0" indent="0">
              <a:buNone/>
            </a:pPr>
            <a:r>
              <a:rPr lang="en-US" sz="2400" dirty="0">
                <a:solidFill>
                  <a:schemeClr val="tx1"/>
                </a:solidFill>
              </a:rPr>
              <a:t> </a:t>
            </a:r>
            <a:endParaRPr lang="en-US" sz="2800" dirty="0">
              <a:solidFill>
                <a:schemeClr val="tx1"/>
              </a:solidFill>
            </a:endParaRPr>
          </a:p>
          <a:p>
            <a:pPr lvl="1"/>
            <a:r>
              <a:rPr lang="en-US" sz="2100" dirty="0">
                <a:solidFill>
                  <a:schemeClr val="tx1"/>
                </a:solidFill>
              </a:rPr>
              <a:t>2.) Which recruitment strategies are you currently using? Are they effective?</a:t>
            </a:r>
            <a:endParaRPr lang="en-US" sz="2500" dirty="0">
              <a:solidFill>
                <a:schemeClr val="tx1"/>
              </a:solidFill>
            </a:endParaRPr>
          </a:p>
          <a:p>
            <a:pPr marL="0" indent="0">
              <a:buNone/>
            </a:pPr>
            <a:r>
              <a:rPr lang="en-US" sz="2400" dirty="0">
                <a:solidFill>
                  <a:schemeClr val="tx1"/>
                </a:solidFill>
              </a:rPr>
              <a:t> </a:t>
            </a:r>
            <a:endParaRPr lang="en-US" sz="2800" dirty="0">
              <a:solidFill>
                <a:schemeClr val="tx1"/>
              </a:solidFill>
            </a:endParaRPr>
          </a:p>
          <a:p>
            <a:pPr lvl="1"/>
            <a:r>
              <a:rPr lang="en-US" sz="2100" dirty="0">
                <a:solidFill>
                  <a:schemeClr val="tx1"/>
                </a:solidFill>
              </a:rPr>
              <a:t>3.) What are some best 		practices for accessing 		your program target 			population?</a:t>
            </a:r>
            <a:endParaRPr lang="en-US" sz="2500" dirty="0">
              <a:solidFill>
                <a:schemeClr val="tx1"/>
              </a:solidFill>
            </a:endParaRPr>
          </a:p>
          <a:p>
            <a:pPr marL="0" indent="0">
              <a:buNone/>
            </a:pPr>
            <a:r>
              <a:rPr lang="en-US" sz="2400" dirty="0">
                <a:solidFill>
                  <a:schemeClr val="tx1"/>
                </a:solidFill>
              </a:rPr>
              <a:t> </a:t>
            </a:r>
            <a:endParaRPr lang="en-US" sz="2800" dirty="0">
              <a:solidFill>
                <a:schemeClr val="tx1"/>
              </a:solidFill>
            </a:endParaRPr>
          </a:p>
          <a:p>
            <a:pPr lvl="1"/>
            <a:r>
              <a:rPr lang="en-US" sz="2100" dirty="0">
                <a:solidFill>
                  <a:schemeClr val="tx1"/>
                </a:solidFill>
              </a:rPr>
              <a:t>4.) What questions do you 		have for the group and/or 		speakers?</a:t>
            </a:r>
            <a:endParaRPr lang="en-US" sz="2500" dirty="0">
              <a:solidFill>
                <a:schemeClr val="tx1"/>
              </a:solidFill>
            </a:endParaRPr>
          </a:p>
          <a:p>
            <a:pPr lvl="1"/>
            <a:endParaRPr lang="en-US" dirty="0"/>
          </a:p>
        </p:txBody>
      </p:sp>
    </p:spTree>
    <p:extLst>
      <p:ext uri="{BB962C8B-B14F-4D97-AF65-F5344CB8AC3E}">
        <p14:creationId xmlns:p14="http://schemas.microsoft.com/office/powerpoint/2010/main" val="5747128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40667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Upcoming TechHire TA Activities </a:t>
            </a:r>
          </a:p>
        </p:txBody>
      </p:sp>
      <p:sp>
        <p:nvSpPr>
          <p:cNvPr id="3" name="Content Placeholder 2"/>
          <p:cNvSpPr>
            <a:spLocks noGrp="1"/>
          </p:cNvSpPr>
          <p:nvPr>
            <p:ph idx="1"/>
          </p:nvPr>
        </p:nvSpPr>
        <p:spPr/>
        <p:txBody>
          <a:bodyPr>
            <a:noAutofit/>
          </a:bodyPr>
          <a:lstStyle/>
          <a:p>
            <a:r>
              <a:rPr lang="en-US" sz="2200" b="1" dirty="0">
                <a:solidFill>
                  <a:schemeClr val="tx1"/>
                </a:solidFill>
              </a:rPr>
              <a:t>May</a:t>
            </a:r>
          </a:p>
          <a:p>
            <a:pPr lvl="1">
              <a:spcAft>
                <a:spcPts val="1500"/>
              </a:spcAft>
            </a:pPr>
            <a:r>
              <a:rPr lang="en-US" sz="2200" dirty="0">
                <a:solidFill>
                  <a:schemeClr val="tx1"/>
                </a:solidFill>
              </a:rPr>
              <a:t>May/June: grantee needs assessment</a:t>
            </a:r>
          </a:p>
          <a:p>
            <a:r>
              <a:rPr lang="en-US" sz="2200" b="1" dirty="0">
                <a:solidFill>
                  <a:schemeClr val="tx1"/>
                </a:solidFill>
              </a:rPr>
              <a:t>June</a:t>
            </a:r>
          </a:p>
          <a:p>
            <a:pPr lvl="1">
              <a:tabLst>
                <a:tab pos="2111375" algn="l"/>
              </a:tabLst>
            </a:pPr>
            <a:r>
              <a:rPr lang="en-US" sz="2200" dirty="0">
                <a:solidFill>
                  <a:schemeClr val="tx1"/>
                </a:solidFill>
              </a:rPr>
              <a:t>Monthly coaching call</a:t>
            </a:r>
          </a:p>
          <a:p>
            <a:pPr lvl="1">
              <a:tabLst>
                <a:tab pos="2111375" algn="l"/>
              </a:tabLst>
            </a:pPr>
            <a:r>
              <a:rPr lang="en-US" sz="2200" dirty="0">
                <a:solidFill>
                  <a:schemeClr val="tx1"/>
                </a:solidFill>
              </a:rPr>
              <a:t>Performance reporting webinar (date TBD)</a:t>
            </a:r>
          </a:p>
          <a:p>
            <a:pPr lvl="1"/>
            <a:r>
              <a:rPr lang="en-US" sz="2200" dirty="0">
                <a:solidFill>
                  <a:schemeClr val="tx1"/>
                </a:solidFill>
              </a:rPr>
              <a:t>Launch of online TechHire community of practice</a:t>
            </a:r>
          </a:p>
          <a:p>
            <a:pPr lvl="1">
              <a:spcAft>
                <a:spcPts val="1500"/>
              </a:spcAft>
            </a:pPr>
            <a:r>
              <a:rPr lang="en-US" sz="2200" dirty="0">
                <a:solidFill>
                  <a:schemeClr val="tx1"/>
                </a:solidFill>
              </a:rPr>
              <a:t>Peer learning call (date TBD)</a:t>
            </a:r>
          </a:p>
          <a:p>
            <a:pPr marL="0" indent="0">
              <a:buNone/>
            </a:pPr>
            <a:endParaRPr lang="en-US" sz="2200" b="1" dirty="0">
              <a:solidFill>
                <a:schemeClr val="tx1"/>
              </a:solidFill>
            </a:endParaRPr>
          </a:p>
        </p:txBody>
      </p:sp>
    </p:spTree>
    <p:extLst>
      <p:ext uri="{BB962C8B-B14F-4D97-AF65-F5344CB8AC3E}">
        <p14:creationId xmlns:p14="http://schemas.microsoft.com/office/powerpoint/2010/main" val="36545605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Shape 546"/>
          <p:cNvSpPr txBox="1">
            <a:spLocks noGrp="1"/>
          </p:cNvSpPr>
          <p:nvPr>
            <p:ph type="title"/>
          </p:nvPr>
        </p:nvSpPr>
        <p:spPr>
          <a:xfrm>
            <a:off x="508000" y="2336800"/>
            <a:ext cx="7073899" cy="3187699"/>
          </a:xfrm>
          <a:prstGeom prst="rect">
            <a:avLst/>
          </a:prstGeom>
          <a:noFill/>
          <a:ln>
            <a:noFill/>
          </a:ln>
        </p:spPr>
        <p:txBody>
          <a:bodyPr lIns="91425" tIns="45700" rIns="91425" bIns="45700" anchor="b" anchorCtr="0">
            <a:noAutofit/>
          </a:bodyPr>
          <a:lstStyle/>
          <a:p>
            <a:pPr marL="0" marR="0" lvl="0" indent="0" algn="ctr" rtl="0">
              <a:lnSpc>
                <a:spcPct val="85000"/>
              </a:lnSpc>
              <a:spcBef>
                <a:spcPts val="0"/>
              </a:spcBef>
              <a:buClr>
                <a:srgbClr val="7A232E"/>
              </a:buClr>
              <a:buSzPct val="25000"/>
              <a:buFont typeface="Noto Sans Symbols"/>
              <a:buNone/>
            </a:pPr>
            <a:r>
              <a:rPr lang="en-US" u="none" strike="noStrike" cap="small" dirty="0">
                <a:solidFill>
                  <a:srgbClr val="004874"/>
                </a:solidFill>
                <a:sym typeface="Impact"/>
              </a:rPr>
              <a:t>TechHire Grantee Mailbox</a:t>
            </a:r>
            <a:br>
              <a:rPr lang="en-US" u="none" strike="noStrike" cap="small" dirty="0">
                <a:solidFill>
                  <a:srgbClr val="004874"/>
                </a:solidFill>
                <a:sym typeface="Impact"/>
              </a:rPr>
            </a:br>
            <a:r>
              <a:rPr lang="en-US" b="0" u="none" strike="noStrike" cap="small" dirty="0">
                <a:solidFill>
                  <a:srgbClr val="004874"/>
                </a:solidFill>
                <a:sym typeface="Impact"/>
              </a:rPr>
              <a:t>TechHire@dol.gov </a:t>
            </a:r>
            <a:br>
              <a:rPr lang="en-US" u="none" strike="noStrike" cap="small" dirty="0">
                <a:solidFill>
                  <a:srgbClr val="004874"/>
                </a:solidFill>
                <a:sym typeface="Impact"/>
              </a:rPr>
            </a:br>
            <a:br>
              <a:rPr lang="en-US" u="none" strike="noStrike" cap="small" dirty="0">
                <a:solidFill>
                  <a:srgbClr val="004874"/>
                </a:solidFill>
                <a:sym typeface="Impact"/>
              </a:rPr>
            </a:br>
            <a:r>
              <a:rPr lang="en-US" u="none" strike="noStrike" cap="small" dirty="0">
                <a:solidFill>
                  <a:srgbClr val="004874"/>
                </a:solidFill>
                <a:sym typeface="Impact"/>
              </a:rPr>
              <a:t>To Reach your Federal Project Officer, DOL National Office, and Technical Assistance Providers</a:t>
            </a:r>
          </a:p>
        </p:txBody>
      </p:sp>
    </p:spTree>
    <p:extLst>
      <p:ext uri="{BB962C8B-B14F-4D97-AF65-F5344CB8AC3E}">
        <p14:creationId xmlns:p14="http://schemas.microsoft.com/office/powerpoint/2010/main" val="20319999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Shape 552"/>
          <p:cNvSpPr txBox="1">
            <a:spLocks noGrp="1"/>
          </p:cNvSpPr>
          <p:nvPr>
            <p:ph type="title"/>
          </p:nvPr>
        </p:nvSpPr>
        <p:spPr>
          <a:xfrm>
            <a:off x="457200" y="217488"/>
            <a:ext cx="6908799" cy="774491"/>
          </a:xfrm>
          <a:prstGeom prst="rect">
            <a:avLst/>
          </a:prstGeom>
          <a:noFill/>
          <a:ln>
            <a:noFill/>
          </a:ln>
        </p:spPr>
        <p:txBody>
          <a:bodyPr lIns="91425" tIns="45700" rIns="91425" bIns="45700" anchor="ctr" anchorCtr="0">
            <a:noAutofit/>
          </a:bodyPr>
          <a:lstStyle/>
          <a:p>
            <a:pPr marL="0" marR="0" lvl="0" indent="0" algn="l" rtl="0">
              <a:lnSpc>
                <a:spcPct val="85000"/>
              </a:lnSpc>
              <a:spcBef>
                <a:spcPts val="0"/>
              </a:spcBef>
              <a:buClr>
                <a:srgbClr val="004874"/>
              </a:buClr>
              <a:buSzPct val="25000"/>
              <a:buFont typeface="Impact"/>
              <a:buNone/>
            </a:pPr>
            <a:r>
              <a:rPr lang="en-US" sz="3800" b="0" i="0" u="none" strike="noStrike" cap="small" dirty="0">
                <a:solidFill>
                  <a:srgbClr val="004874"/>
                </a:solidFill>
                <a:latin typeface="Impact"/>
                <a:ea typeface="Impact"/>
                <a:cs typeface="Impact"/>
                <a:sym typeface="Impact"/>
              </a:rPr>
              <a:t>Post Webinar Feedback </a:t>
            </a:r>
          </a:p>
        </p:txBody>
      </p:sp>
      <p:sp>
        <p:nvSpPr>
          <p:cNvPr id="553" name="Shape 553"/>
          <p:cNvSpPr txBox="1">
            <a:spLocks noGrp="1"/>
          </p:cNvSpPr>
          <p:nvPr>
            <p:ph type="body" idx="1"/>
          </p:nvPr>
        </p:nvSpPr>
        <p:spPr>
          <a:xfrm>
            <a:off x="457200" y="1209470"/>
            <a:ext cx="6908799" cy="4654616"/>
          </a:xfrm>
          <a:prstGeom prst="rect">
            <a:avLst/>
          </a:prstGeom>
          <a:noFill/>
          <a:ln>
            <a:noFill/>
          </a:ln>
        </p:spPr>
        <p:txBody>
          <a:bodyPr lIns="91425" tIns="45700" rIns="91425" bIns="45700" anchor="t" anchorCtr="0">
            <a:noAutofit/>
          </a:bodyPr>
          <a:lstStyle/>
          <a:p>
            <a:pPr marL="0" lvl="0" indent="0">
              <a:lnSpc>
                <a:spcPct val="80000"/>
              </a:lnSpc>
              <a:spcAft>
                <a:spcPts val="0"/>
              </a:spcAft>
              <a:buSzPct val="25000"/>
              <a:buNone/>
            </a:pPr>
            <a:r>
              <a:rPr lang="en-US" sz="2775" b="1" i="0" u="none" strike="noStrike" cap="none" dirty="0">
                <a:solidFill>
                  <a:srgbClr val="3F3F3F"/>
                </a:solidFill>
                <a:latin typeface="Arial"/>
                <a:ea typeface="Arial"/>
                <a:cs typeface="Arial"/>
                <a:sym typeface="Arial"/>
              </a:rPr>
              <a:t>Thank you for participating in the H-1B </a:t>
            </a:r>
            <a:r>
              <a:rPr lang="en-US" sz="2775" b="1" dirty="0">
                <a:solidFill>
                  <a:srgbClr val="3F3F3F"/>
                </a:solidFill>
                <a:latin typeface="Arial"/>
                <a:ea typeface="Arial"/>
                <a:cs typeface="Arial"/>
                <a:sym typeface="Arial"/>
              </a:rPr>
              <a:t>TechHire</a:t>
            </a:r>
            <a:r>
              <a:rPr lang="en-US" sz="2775" b="1" i="0" u="none" strike="noStrike" cap="none" dirty="0">
                <a:solidFill>
                  <a:srgbClr val="3F3F3F"/>
                </a:solidFill>
                <a:latin typeface="Arial"/>
                <a:ea typeface="Arial"/>
                <a:cs typeface="Arial"/>
                <a:sym typeface="Arial"/>
              </a:rPr>
              <a:t>: Recruiting and Outreach Technical Assistance: </a:t>
            </a:r>
            <a:r>
              <a:rPr lang="en-US" sz="2775" b="1" dirty="0">
                <a:solidFill>
                  <a:srgbClr val="3F3F3F"/>
                </a:solidFill>
                <a:latin typeface="Arial"/>
                <a:ea typeface="Arial"/>
                <a:cs typeface="Arial"/>
                <a:sym typeface="Arial"/>
              </a:rPr>
              <a:t>Building Strong Partnerships For Effective Outreach and Recruitment</a:t>
            </a:r>
          </a:p>
          <a:p>
            <a:pPr marL="0" marR="0" lvl="0" indent="0" algn="l" rtl="0">
              <a:lnSpc>
                <a:spcPct val="80000"/>
              </a:lnSpc>
              <a:spcBef>
                <a:spcPts val="0"/>
              </a:spcBef>
              <a:spcAft>
                <a:spcPts val="0"/>
              </a:spcAft>
              <a:buClr>
                <a:srgbClr val="752832"/>
              </a:buClr>
              <a:buSzPct val="25000"/>
              <a:buFont typeface="Noto Sans Symbols"/>
              <a:buNone/>
            </a:pPr>
            <a:endParaRPr sz="2775" b="0" i="0" u="none" strike="noStrike" cap="none" dirty="0">
              <a:solidFill>
                <a:srgbClr val="3F3F3F"/>
              </a:solidFill>
              <a:latin typeface="Arial"/>
              <a:ea typeface="Arial"/>
              <a:cs typeface="Arial"/>
              <a:sym typeface="Arial"/>
            </a:endParaRPr>
          </a:p>
          <a:p>
            <a:pPr marL="742950" marR="0" lvl="1" indent="-285750" algn="l" rtl="0">
              <a:lnSpc>
                <a:spcPct val="80000"/>
              </a:lnSpc>
              <a:spcBef>
                <a:spcPts val="600"/>
              </a:spcBef>
              <a:spcAft>
                <a:spcPts val="0"/>
              </a:spcAft>
              <a:buClr>
                <a:srgbClr val="752832"/>
              </a:buClr>
              <a:buSzPct val="100208"/>
              <a:buFont typeface="Arial"/>
              <a:buChar char="•"/>
            </a:pPr>
            <a:r>
              <a:rPr lang="en-US" sz="2405" b="0" i="0" u="none" strike="noStrike" cap="none" dirty="0">
                <a:solidFill>
                  <a:schemeClr val="tx1"/>
                </a:solidFill>
                <a:latin typeface="Arial"/>
                <a:ea typeface="Arial"/>
                <a:cs typeface="Arial"/>
                <a:sym typeface="Arial"/>
              </a:rPr>
              <a:t>Please take a minute to complete this brief </a:t>
            </a:r>
            <a:r>
              <a:rPr lang="en-US" sz="2405" dirty="0">
                <a:solidFill>
                  <a:schemeClr val="tx1"/>
                </a:solidFill>
                <a:latin typeface="Arial"/>
                <a:ea typeface="Arial"/>
                <a:cs typeface="Arial"/>
                <a:sym typeface="Arial"/>
              </a:rPr>
              <a:t>poll </a:t>
            </a:r>
            <a:r>
              <a:rPr lang="en-US" sz="2405" b="0" i="0" u="none" strike="noStrike" cap="none" dirty="0">
                <a:solidFill>
                  <a:schemeClr val="tx1"/>
                </a:solidFill>
                <a:latin typeface="Arial"/>
                <a:ea typeface="Arial"/>
                <a:cs typeface="Arial"/>
                <a:sym typeface="Arial"/>
              </a:rPr>
              <a:t>regarding the Webinar on today </a:t>
            </a:r>
            <a:r>
              <a:rPr lang="en-US" sz="2405" dirty="0">
                <a:solidFill>
                  <a:schemeClr val="tx1"/>
                </a:solidFill>
                <a:latin typeface="Arial"/>
                <a:ea typeface="Arial"/>
                <a:cs typeface="Arial"/>
                <a:sym typeface="Arial"/>
              </a:rPr>
              <a:t>May, 25, 2017</a:t>
            </a:r>
            <a:r>
              <a:rPr lang="en-US" sz="2405" b="0" i="0" u="none" strike="noStrike" cap="none" dirty="0">
                <a:solidFill>
                  <a:schemeClr val="tx1"/>
                </a:solidFill>
                <a:latin typeface="Arial"/>
                <a:ea typeface="Arial"/>
                <a:cs typeface="Arial"/>
                <a:sym typeface="Arial"/>
              </a:rPr>
              <a:t>. </a:t>
            </a:r>
          </a:p>
          <a:p>
            <a:pPr marL="342900" marR="0" lvl="0" indent="-342900" algn="l" rtl="0">
              <a:lnSpc>
                <a:spcPct val="80000"/>
              </a:lnSpc>
              <a:spcBef>
                <a:spcPts val="600"/>
              </a:spcBef>
              <a:spcAft>
                <a:spcPts val="0"/>
              </a:spcAft>
              <a:buClr>
                <a:srgbClr val="752832"/>
              </a:buClr>
              <a:buSzPct val="99107"/>
              <a:buFont typeface="Noto Sans Symbols"/>
              <a:buNone/>
            </a:pPr>
            <a:endParaRPr sz="2775" b="0" i="0" u="none" strike="noStrike" cap="none" dirty="0">
              <a:solidFill>
                <a:schemeClr val="tx1"/>
              </a:solidFill>
              <a:latin typeface="Arial"/>
              <a:ea typeface="Arial"/>
              <a:cs typeface="Arial"/>
              <a:sym typeface="Arial"/>
            </a:endParaRPr>
          </a:p>
          <a:p>
            <a:pPr marL="742950" marR="0" lvl="1" indent="-285750" algn="l" rtl="0">
              <a:lnSpc>
                <a:spcPct val="80000"/>
              </a:lnSpc>
              <a:spcBef>
                <a:spcPts val="600"/>
              </a:spcBef>
              <a:spcAft>
                <a:spcPts val="0"/>
              </a:spcAft>
              <a:buClr>
                <a:srgbClr val="752832"/>
              </a:buClr>
              <a:buSzPct val="100208"/>
              <a:buFont typeface="Arial"/>
              <a:buChar char="•"/>
            </a:pPr>
            <a:r>
              <a:rPr lang="en-US" sz="2405" b="0" i="0" u="none" strike="noStrike" cap="none" dirty="0">
                <a:solidFill>
                  <a:schemeClr val="tx1"/>
                </a:solidFill>
                <a:latin typeface="Arial"/>
                <a:ea typeface="Arial"/>
                <a:cs typeface="Arial"/>
                <a:sym typeface="Arial"/>
              </a:rPr>
              <a:t>The input you provide will help us better the delivery of future webinars and create technical assistance meaningful for your work.</a:t>
            </a:r>
          </a:p>
          <a:p>
            <a:pPr marL="342900" marR="0" lvl="0" indent="-342900" algn="l" rtl="0">
              <a:lnSpc>
                <a:spcPct val="80000"/>
              </a:lnSpc>
              <a:spcBef>
                <a:spcPts val="600"/>
              </a:spcBef>
              <a:spcAft>
                <a:spcPts val="0"/>
              </a:spcAft>
              <a:buClr>
                <a:srgbClr val="752832"/>
              </a:buClr>
              <a:buSzPct val="99107"/>
              <a:buFont typeface="Noto Sans Symbols"/>
              <a:buNone/>
            </a:pPr>
            <a:endParaRPr sz="2775" b="0" i="0" u="none" strike="noStrike" cap="none" dirty="0">
              <a:solidFill>
                <a:srgbClr val="3F3F3F"/>
              </a:solidFill>
              <a:latin typeface="Arial"/>
              <a:ea typeface="Arial"/>
              <a:cs typeface="Arial"/>
              <a:sym typeface="Arial"/>
            </a:endParaRPr>
          </a:p>
        </p:txBody>
      </p:sp>
    </p:spTree>
    <p:extLst>
      <p:ext uri="{BB962C8B-B14F-4D97-AF65-F5344CB8AC3E}">
        <p14:creationId xmlns:p14="http://schemas.microsoft.com/office/powerpoint/2010/main" val="19858289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160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43068" y="30611"/>
            <a:ext cx="7546694" cy="150810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small" spc="0" normalizeH="0" baseline="0" noProof="0" dirty="0">
                <a:ln>
                  <a:noFill/>
                </a:ln>
                <a:solidFill>
                  <a:srgbClr val="004874"/>
                </a:solidFill>
                <a:effectLst/>
                <a:uLnTx/>
                <a:uFillTx/>
                <a:latin typeface="+mj-lt"/>
                <a:sym typeface="Impact"/>
              </a:rPr>
              <a:t>Department of Labor Employment and Training Administration</a:t>
            </a:r>
          </a:p>
          <a:p>
            <a:pPr algn="ctr" defTabSz="914400"/>
            <a:r>
              <a:rPr lang="en-US" b="1" dirty="0"/>
              <a:t>Division of Strategic Investments</a:t>
            </a:r>
            <a:endParaRPr lang="en-US" b="1" i="1" dirty="0">
              <a:solidFill>
                <a:srgbClr val="3F3F3F"/>
              </a:solidFill>
              <a:sym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275A99"/>
                </a:solidFill>
                <a:effectLst/>
                <a:uLnTx/>
                <a:uFillTx/>
              </a:rPr>
              <a:t>____________________________________________________</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563" y="1657491"/>
            <a:ext cx="1869620" cy="2439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4">
            <a:extLst>
              <a:ext uri="{28A0092B-C50C-407E-A947-70E740481C1C}">
                <a14:useLocalDpi xmlns:a14="http://schemas.microsoft.com/office/drawing/2010/main" val="0"/>
              </a:ext>
            </a:extLst>
          </a:blip>
          <a:srcRect t="2288" b="2288"/>
          <a:stretch>
            <a:fillRect/>
          </a:stretch>
        </p:blipFill>
        <p:spPr bwMode="auto">
          <a:xfrm>
            <a:off x="811303" y="1978560"/>
            <a:ext cx="1306826" cy="1796887"/>
          </a:xfrm>
          <a:prstGeom prst="rect">
            <a:avLst/>
          </a:prstGeom>
          <a:noFill/>
          <a:ln w="73025">
            <a:noFill/>
          </a:ln>
          <a:effectLst/>
          <a:scene3d>
            <a:camera prst="orthographicFront"/>
            <a:lightRig rig="threePt" dir="t"/>
          </a:scene3d>
          <a:sp3d contourW="50800">
            <a:contourClr>
              <a:schemeClr val="bg1"/>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 Placeholder 4"/>
          <p:cNvSpPr>
            <a:spLocks noGrp="1"/>
          </p:cNvSpPr>
          <p:nvPr>
            <p:ph type="body" sz="half" idx="11"/>
          </p:nvPr>
        </p:nvSpPr>
        <p:spPr>
          <a:xfrm>
            <a:off x="2346183" y="2619143"/>
            <a:ext cx="3099546" cy="1013057"/>
          </a:xfrm>
        </p:spPr>
        <p:txBody>
          <a:bodyPr>
            <a:normAutofit fontScale="47500" lnSpcReduction="20000"/>
          </a:bodyPr>
          <a:lstStyle/>
          <a:p>
            <a:r>
              <a:rPr lang="en-US" sz="2900" i="1" dirty="0"/>
              <a:t>Workforce Analyst</a:t>
            </a:r>
          </a:p>
          <a:p>
            <a:r>
              <a:rPr lang="en-US" sz="2900" dirty="0"/>
              <a:t>U.S. Department of Labor, </a:t>
            </a:r>
            <a:br>
              <a:rPr lang="en-US" sz="2900" dirty="0"/>
            </a:br>
            <a:r>
              <a:rPr lang="en-US" sz="2900" dirty="0"/>
              <a:t>Employment and Training </a:t>
            </a:r>
            <a:br>
              <a:rPr lang="en-US" sz="2900" dirty="0"/>
            </a:br>
            <a:r>
              <a:rPr lang="en-US" sz="2900" dirty="0"/>
              <a:t>Administration</a:t>
            </a:r>
          </a:p>
          <a:p>
            <a:pPr>
              <a:spcAft>
                <a:spcPts val="0"/>
              </a:spcAft>
            </a:pPr>
            <a:endParaRPr lang="en-US" sz="1400" dirty="0"/>
          </a:p>
        </p:txBody>
      </p:sp>
      <p:sp>
        <p:nvSpPr>
          <p:cNvPr id="22" name="Title 1"/>
          <p:cNvSpPr txBox="1">
            <a:spLocks/>
          </p:cNvSpPr>
          <p:nvPr/>
        </p:nvSpPr>
        <p:spPr>
          <a:xfrm>
            <a:off x="4234234" y="4048197"/>
            <a:ext cx="2435498" cy="828995"/>
          </a:xfrm>
          <a:prstGeom prst="rect">
            <a:avLst/>
          </a:prstGeom>
        </p:spPr>
        <p:txBody>
          <a:bodyPr vert="horz" lIns="0" tIns="0" rIns="0" bIns="0" rtlCol="0" anchor="t" anchorCtr="0">
            <a:normAutofit fontScale="97500"/>
          </a:bodyPr>
          <a:lstStyle>
            <a:lvl1pPr algn="l" defTabSz="457200" rtl="0" eaLnBrk="1" latinLnBrk="0" hangingPunct="1">
              <a:lnSpc>
                <a:spcPct val="85000"/>
              </a:lnSpc>
              <a:spcBef>
                <a:spcPct val="0"/>
              </a:spcBef>
              <a:buNone/>
              <a:defRPr sz="3200" b="0" i="0" kern="1200" cap="small" spc="40" baseline="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stStyle>
          <a:p>
            <a:r>
              <a:rPr lang="en-US" sz="2200" b="1" dirty="0"/>
              <a:t>Danielle </a:t>
            </a:r>
          </a:p>
          <a:p>
            <a:r>
              <a:rPr lang="en-US" sz="2200" b="1" dirty="0"/>
              <a:t>Kittrell</a:t>
            </a:r>
          </a:p>
        </p:txBody>
      </p:sp>
      <p:sp>
        <p:nvSpPr>
          <p:cNvPr id="25" name="TextBox 24"/>
          <p:cNvSpPr txBox="1"/>
          <p:nvPr/>
        </p:nvSpPr>
        <p:spPr>
          <a:xfrm>
            <a:off x="4280988" y="4681068"/>
            <a:ext cx="3892143" cy="954107"/>
          </a:xfrm>
          <a:prstGeom prst="rect">
            <a:avLst/>
          </a:prstGeom>
          <a:noFill/>
        </p:spPr>
        <p:txBody>
          <a:bodyPr wrap="square" rtlCol="0">
            <a:spAutoFit/>
          </a:bodyPr>
          <a:lstStyle/>
          <a:p>
            <a:r>
              <a:rPr lang="en-US" sz="1400" i="1" dirty="0">
                <a:solidFill>
                  <a:schemeClr val="tx1">
                    <a:lumMod val="75000"/>
                    <a:lumOff val="25000"/>
                  </a:schemeClr>
                </a:solidFill>
                <a:latin typeface="Arial" panose="020B0604020202020204" pitchFamily="34" charset="0"/>
                <a:cs typeface="Arial" panose="020B0604020202020204" pitchFamily="34" charset="0"/>
              </a:rPr>
              <a:t>Workforce Analyst</a:t>
            </a:r>
          </a:p>
          <a:p>
            <a:r>
              <a:rPr lang="en-US" sz="1400" dirty="0">
                <a:solidFill>
                  <a:schemeClr val="tx1">
                    <a:lumMod val="75000"/>
                    <a:lumOff val="25000"/>
                  </a:schemeClr>
                </a:solidFill>
                <a:latin typeface="Arial" panose="020B0604020202020204" pitchFamily="34" charset="0"/>
                <a:cs typeface="Arial" panose="020B0604020202020204" pitchFamily="34" charset="0"/>
              </a:rPr>
              <a:t>U.S. Department of Labor, </a:t>
            </a:r>
            <a:br>
              <a:rPr lang="en-US" sz="1400" dirty="0">
                <a:solidFill>
                  <a:schemeClr val="tx1">
                    <a:lumMod val="75000"/>
                    <a:lumOff val="25000"/>
                  </a:schemeClr>
                </a:solidFill>
                <a:latin typeface="Arial" panose="020B0604020202020204" pitchFamily="34" charset="0"/>
                <a:cs typeface="Arial" panose="020B0604020202020204" pitchFamily="34" charset="0"/>
              </a:rPr>
            </a:br>
            <a:r>
              <a:rPr lang="en-US" sz="1400" dirty="0">
                <a:solidFill>
                  <a:schemeClr val="tx1">
                    <a:lumMod val="75000"/>
                    <a:lumOff val="25000"/>
                  </a:schemeClr>
                </a:solidFill>
                <a:latin typeface="Arial" panose="020B0604020202020204" pitchFamily="34" charset="0"/>
                <a:cs typeface="Arial" panose="020B0604020202020204" pitchFamily="34" charset="0"/>
              </a:rPr>
              <a:t>Employment and Training </a:t>
            </a:r>
            <a:br>
              <a:rPr lang="en-US" sz="1400" dirty="0">
                <a:solidFill>
                  <a:schemeClr val="tx1">
                    <a:lumMod val="75000"/>
                    <a:lumOff val="25000"/>
                  </a:schemeClr>
                </a:solidFill>
                <a:latin typeface="Arial" panose="020B0604020202020204" pitchFamily="34" charset="0"/>
                <a:cs typeface="Arial" panose="020B0604020202020204" pitchFamily="34" charset="0"/>
              </a:rPr>
            </a:br>
            <a:r>
              <a:rPr lang="en-US" sz="1400" dirty="0">
                <a:solidFill>
                  <a:schemeClr val="tx1">
                    <a:lumMod val="75000"/>
                    <a:lumOff val="25000"/>
                  </a:schemeClr>
                </a:solidFill>
                <a:latin typeface="Arial" panose="020B0604020202020204" pitchFamily="34" charset="0"/>
                <a:cs typeface="Arial" panose="020B0604020202020204" pitchFamily="34" charset="0"/>
              </a:rPr>
              <a:t>Administration</a:t>
            </a:r>
          </a:p>
        </p:txBody>
      </p:sp>
      <p:pic>
        <p:nvPicPr>
          <p:cNvPr id="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4614" y="3775447"/>
            <a:ext cx="1869620" cy="2439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itle 1"/>
          <p:cNvSpPr>
            <a:spLocks noGrp="1"/>
          </p:cNvSpPr>
          <p:nvPr>
            <p:ph type="title"/>
          </p:nvPr>
        </p:nvSpPr>
        <p:spPr>
          <a:xfrm>
            <a:off x="2501738" y="1959098"/>
            <a:ext cx="4722812" cy="373101"/>
          </a:xfrm>
        </p:spPr>
        <p:txBody>
          <a:bodyPr>
            <a:normAutofit fontScale="90000"/>
          </a:bodyPr>
          <a:lstStyle/>
          <a:p>
            <a:r>
              <a:rPr lang="en-US" sz="2400" dirty="0"/>
              <a:t>Ayreen </a:t>
            </a:r>
            <a:br>
              <a:rPr lang="en-US" sz="2400" dirty="0"/>
            </a:br>
            <a:r>
              <a:rPr lang="en-US" sz="2400" dirty="0"/>
              <a:t>Cadwallader </a:t>
            </a:r>
            <a:br>
              <a:rPr lang="en-US" sz="2400" dirty="0"/>
            </a:br>
            <a:endParaRPr lang="en-US" sz="2200" b="1" dirty="0"/>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01523" y="4077683"/>
            <a:ext cx="1414892" cy="1726542"/>
          </a:xfrm>
          <a:prstGeom prst="rect">
            <a:avLst/>
          </a:prstGeom>
        </p:spPr>
      </p:pic>
    </p:spTree>
    <p:extLst>
      <p:ext uri="{BB962C8B-B14F-4D97-AF65-F5344CB8AC3E}">
        <p14:creationId xmlns:p14="http://schemas.microsoft.com/office/powerpoint/2010/main" val="96094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normAutofit/>
          </a:bodyPr>
          <a:lstStyle/>
          <a:p>
            <a:r>
              <a:rPr lang="en-US" sz="2800" b="1" dirty="0">
                <a:latin typeface="Arial" charset="0"/>
                <a:ea typeface="Arial" charset="0"/>
                <a:cs typeface="Arial" charset="0"/>
              </a:rPr>
              <a:t>Lucretia Murphy, JD, PhD</a:t>
            </a:r>
          </a:p>
        </p:txBody>
      </p:sp>
      <p:sp>
        <p:nvSpPr>
          <p:cNvPr id="3" name="Title 2"/>
          <p:cNvSpPr>
            <a:spLocks noGrp="1"/>
          </p:cNvSpPr>
          <p:nvPr>
            <p:ph type="title"/>
          </p:nvPr>
        </p:nvSpPr>
        <p:spPr/>
        <p:txBody>
          <a:bodyPr>
            <a:normAutofit/>
          </a:bodyPr>
          <a:lstStyle/>
          <a:p>
            <a:r>
              <a:rPr lang="en-US" sz="2800" b="1" dirty="0">
                <a:latin typeface="Arial" charset="0"/>
                <a:ea typeface="Arial" charset="0"/>
                <a:cs typeface="Arial" charset="0"/>
              </a:rPr>
              <a:t>Terry Grobe</a:t>
            </a:r>
          </a:p>
        </p:txBody>
      </p:sp>
      <p:sp>
        <p:nvSpPr>
          <p:cNvPr id="4" name="Text Placeholder 3"/>
          <p:cNvSpPr>
            <a:spLocks noGrp="1"/>
          </p:cNvSpPr>
          <p:nvPr>
            <p:ph type="body" sz="half" idx="2"/>
          </p:nvPr>
        </p:nvSpPr>
        <p:spPr/>
        <p:txBody>
          <a:bodyPr/>
          <a:lstStyle/>
          <a:p>
            <a:r>
              <a:rPr lang="en-US" dirty="0"/>
              <a:t>Director</a:t>
            </a:r>
          </a:p>
        </p:txBody>
      </p:sp>
      <p:sp>
        <p:nvSpPr>
          <p:cNvPr id="6" name="Text Placeholder 5"/>
          <p:cNvSpPr>
            <a:spLocks noGrp="1"/>
          </p:cNvSpPr>
          <p:nvPr>
            <p:ph type="body" sz="half" idx="11"/>
          </p:nvPr>
        </p:nvSpPr>
        <p:spPr/>
        <p:txBody>
          <a:bodyPr/>
          <a:lstStyle/>
          <a:p>
            <a:r>
              <a:rPr lang="en-US" dirty="0"/>
              <a:t>Jobs for the Future </a:t>
            </a:r>
          </a:p>
        </p:txBody>
      </p:sp>
      <p:sp>
        <p:nvSpPr>
          <p:cNvPr id="7" name="Text Placeholder 6"/>
          <p:cNvSpPr>
            <a:spLocks noGrp="1"/>
          </p:cNvSpPr>
          <p:nvPr>
            <p:ph type="body" sz="half" idx="12"/>
          </p:nvPr>
        </p:nvSpPr>
        <p:spPr/>
        <p:txBody>
          <a:bodyPr/>
          <a:lstStyle/>
          <a:p>
            <a:r>
              <a:rPr lang="en-US" dirty="0"/>
              <a:t>Senior Director</a:t>
            </a:r>
          </a:p>
        </p:txBody>
      </p:sp>
      <p:sp>
        <p:nvSpPr>
          <p:cNvPr id="9" name="Text Placeholder 8"/>
          <p:cNvSpPr>
            <a:spLocks noGrp="1"/>
          </p:cNvSpPr>
          <p:nvPr>
            <p:ph type="body" sz="half" idx="14"/>
          </p:nvPr>
        </p:nvSpPr>
        <p:spPr/>
        <p:txBody>
          <a:bodyPr/>
          <a:lstStyle/>
          <a:p>
            <a:r>
              <a:rPr lang="en-US" dirty="0"/>
              <a:t>Jobs for the Future </a:t>
            </a:r>
          </a:p>
        </p:txBody>
      </p:sp>
      <p:pic>
        <p:nvPicPr>
          <p:cNvPr id="8" name="Picture Placeholder 7"/>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4268" b="4268"/>
          <a:stretch>
            <a:fillRect/>
          </a:stretch>
        </p:blipFill>
        <p:spPr/>
      </p:pic>
      <p:pic>
        <p:nvPicPr>
          <p:cNvPr id="13" name="Picture Placeholder 12"/>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4175" b="4175"/>
          <a:stretch>
            <a:fillRect/>
          </a:stretch>
        </p:blipFill>
        <p:spPr/>
      </p:pic>
    </p:spTree>
    <p:extLst>
      <p:ext uri="{BB962C8B-B14F-4D97-AF65-F5344CB8AC3E}">
        <p14:creationId xmlns:p14="http://schemas.microsoft.com/office/powerpoint/2010/main" val="142496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3249612" y="3195587"/>
            <a:ext cx="4621068" cy="715954"/>
          </a:xfrm>
        </p:spPr>
        <p:txBody>
          <a:bodyPr>
            <a:normAutofit fontScale="92500" lnSpcReduction="10000"/>
          </a:bodyPr>
          <a:lstStyle/>
          <a:p>
            <a:r>
              <a:rPr lang="en-US" dirty="0"/>
              <a:t>TechHire Grantee Spotlight</a:t>
            </a:r>
            <a:br>
              <a:rPr lang="en-US" dirty="0"/>
            </a:br>
            <a:r>
              <a:rPr lang="en-US" dirty="0"/>
              <a:t>Michelle Schultz</a:t>
            </a:r>
          </a:p>
        </p:txBody>
      </p:sp>
      <p:sp>
        <p:nvSpPr>
          <p:cNvPr id="3" name="Title 2"/>
          <p:cNvSpPr>
            <a:spLocks noGrp="1"/>
          </p:cNvSpPr>
          <p:nvPr>
            <p:ph type="title"/>
          </p:nvPr>
        </p:nvSpPr>
        <p:spPr/>
        <p:txBody>
          <a:bodyPr/>
          <a:lstStyle/>
          <a:p>
            <a:r>
              <a:rPr lang="en-US" dirty="0"/>
              <a:t>Sara Lamback</a:t>
            </a:r>
          </a:p>
        </p:txBody>
      </p:sp>
      <p:sp>
        <p:nvSpPr>
          <p:cNvPr id="4" name="Text Placeholder 3"/>
          <p:cNvSpPr>
            <a:spLocks noGrp="1"/>
          </p:cNvSpPr>
          <p:nvPr>
            <p:ph type="body" sz="half" idx="2"/>
          </p:nvPr>
        </p:nvSpPr>
        <p:spPr/>
        <p:txBody>
          <a:bodyPr/>
          <a:lstStyle/>
          <a:p>
            <a:r>
              <a:rPr lang="en-US" dirty="0"/>
              <a:t>Senior Program Manager</a:t>
            </a:r>
          </a:p>
        </p:txBody>
      </p:sp>
      <p:pic>
        <p:nvPicPr>
          <p:cNvPr id="13" name="Picture Placeholder 1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4268" b="4268"/>
          <a:stretch>
            <a:fillRect/>
          </a:stretch>
        </p:blipFill>
        <p:spPr/>
      </p:pic>
      <p:sp>
        <p:nvSpPr>
          <p:cNvPr id="6" name="Text Placeholder 5"/>
          <p:cNvSpPr>
            <a:spLocks noGrp="1"/>
          </p:cNvSpPr>
          <p:nvPr>
            <p:ph type="body" sz="half" idx="11"/>
          </p:nvPr>
        </p:nvSpPr>
        <p:spPr/>
        <p:txBody>
          <a:bodyPr/>
          <a:lstStyle/>
          <a:p>
            <a:r>
              <a:rPr lang="en-US" dirty="0"/>
              <a:t>Jobs for the Future</a:t>
            </a:r>
          </a:p>
        </p:txBody>
      </p:sp>
      <p:sp>
        <p:nvSpPr>
          <p:cNvPr id="15" name="Text Placeholder 14"/>
          <p:cNvSpPr>
            <a:spLocks noGrp="1"/>
          </p:cNvSpPr>
          <p:nvPr>
            <p:ph type="body" sz="half" idx="12"/>
          </p:nvPr>
        </p:nvSpPr>
        <p:spPr/>
        <p:txBody>
          <a:bodyPr/>
          <a:lstStyle/>
          <a:p>
            <a:r>
              <a:rPr lang="en-US" dirty="0"/>
              <a:t>Programs Director</a:t>
            </a:r>
          </a:p>
        </p:txBody>
      </p:sp>
      <p:pic>
        <p:nvPicPr>
          <p:cNvPr id="7" name="Picture Placeholder 6"/>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173" b="3173"/>
          <a:stretch>
            <a:fillRect/>
          </a:stretch>
        </p:blipFill>
        <p:spPr/>
      </p:pic>
      <p:sp>
        <p:nvSpPr>
          <p:cNvPr id="9" name="Text Placeholder 8"/>
          <p:cNvSpPr>
            <a:spLocks noGrp="1"/>
          </p:cNvSpPr>
          <p:nvPr>
            <p:ph type="body" sz="half" idx="14"/>
          </p:nvPr>
        </p:nvSpPr>
        <p:spPr/>
        <p:txBody>
          <a:bodyPr/>
          <a:lstStyle/>
          <a:p>
            <a:r>
              <a:rPr lang="en-US" dirty="0"/>
              <a:t>CareerSource Tampa Bay</a:t>
            </a:r>
          </a:p>
        </p:txBody>
      </p:sp>
    </p:spTree>
    <p:extLst>
      <p:ext uri="{BB962C8B-B14F-4D97-AF65-F5344CB8AC3E}">
        <p14:creationId xmlns:p14="http://schemas.microsoft.com/office/powerpoint/2010/main" val="1939784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01691"/>
            <a:ext cx="6908800" cy="4654617"/>
          </a:xfrm>
        </p:spPr>
        <p:txBody>
          <a:bodyPr>
            <a:noAutofit/>
          </a:bodyPr>
          <a:lstStyle/>
          <a:p>
            <a:pPr lvl="0">
              <a:lnSpc>
                <a:spcPct val="120000"/>
              </a:lnSpc>
            </a:pPr>
            <a:r>
              <a:rPr lang="en-US" sz="2000" dirty="0">
                <a:solidFill>
                  <a:schemeClr val="tx1"/>
                </a:solidFill>
              </a:rPr>
              <a:t>Highlight actionable strategies to meet TechHire outreach and recruitment goals, with a focus on youth and young adults </a:t>
            </a:r>
          </a:p>
          <a:p>
            <a:pPr lvl="0">
              <a:lnSpc>
                <a:spcPct val="120000"/>
              </a:lnSpc>
            </a:pPr>
            <a:r>
              <a:rPr lang="en-US" sz="2000" dirty="0">
                <a:solidFill>
                  <a:schemeClr val="tx1"/>
                </a:solidFill>
              </a:rPr>
              <a:t>Identify how the strategies presented for youth and young adults are similar to and different from those for other TechHire target populations</a:t>
            </a:r>
          </a:p>
          <a:p>
            <a:pPr lvl="0">
              <a:lnSpc>
                <a:spcPct val="120000"/>
              </a:lnSpc>
            </a:pPr>
            <a:r>
              <a:rPr lang="en-US" sz="2000" dirty="0">
                <a:solidFill>
                  <a:schemeClr val="tx1"/>
                </a:solidFill>
              </a:rPr>
              <a:t>Interact with both expert practitioners and fellow grantees on what works (and doesn’t) for recruitment </a:t>
            </a:r>
            <a:br>
              <a:rPr lang="en-US" sz="2000" dirty="0">
                <a:solidFill>
                  <a:schemeClr val="tx1"/>
                </a:solidFill>
              </a:rPr>
            </a:br>
            <a:r>
              <a:rPr lang="en-US" sz="2000" dirty="0">
                <a:solidFill>
                  <a:schemeClr val="tx1"/>
                </a:solidFill>
              </a:rPr>
              <a:t>of specific TechHire target populations</a:t>
            </a:r>
            <a:endParaRPr lang="en-US" sz="2000" dirty="0"/>
          </a:p>
        </p:txBody>
      </p:sp>
    </p:spTree>
    <p:extLst>
      <p:ext uri="{BB962C8B-B14F-4D97-AF65-F5344CB8AC3E}">
        <p14:creationId xmlns:p14="http://schemas.microsoft.com/office/powerpoint/2010/main" val="3542955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01700"/>
            <a:ext cx="6908800" cy="5461000"/>
          </a:xfrm>
        </p:spPr>
        <p:txBody>
          <a:bodyPr>
            <a:noAutofit/>
          </a:bodyPr>
          <a:lstStyle/>
          <a:p>
            <a:pPr>
              <a:lnSpc>
                <a:spcPct val="120000"/>
              </a:lnSpc>
              <a:spcAft>
                <a:spcPts val="300"/>
              </a:spcAft>
            </a:pPr>
            <a:r>
              <a:rPr lang="en-US" sz="2000" b="1" dirty="0"/>
              <a:t>1:00 </a:t>
            </a:r>
            <a:r>
              <a:rPr lang="en-US" sz="2000" dirty="0"/>
              <a:t>| Introduction</a:t>
            </a:r>
          </a:p>
          <a:p>
            <a:pPr>
              <a:lnSpc>
                <a:spcPct val="120000"/>
              </a:lnSpc>
              <a:spcAft>
                <a:spcPts val="300"/>
              </a:spcAft>
            </a:pPr>
            <a:r>
              <a:rPr lang="en-US" sz="2000" b="1" dirty="0"/>
              <a:t>1:10</a:t>
            </a:r>
            <a:r>
              <a:rPr lang="en-US" sz="2000" dirty="0"/>
              <a:t> | Strategies for recruiting TechHire </a:t>
            </a:r>
            <a:br>
              <a:rPr lang="en-US" sz="2000" dirty="0"/>
            </a:br>
            <a:r>
              <a:rPr lang="en-US" sz="2000" dirty="0"/>
              <a:t>target populations, including: </a:t>
            </a:r>
          </a:p>
          <a:p>
            <a:pPr lvl="1">
              <a:lnSpc>
                <a:spcPct val="120000"/>
              </a:lnSpc>
              <a:spcAft>
                <a:spcPts val="100"/>
              </a:spcAft>
            </a:pPr>
            <a:r>
              <a:rPr lang="en-US" sz="2000" dirty="0">
                <a:solidFill>
                  <a:srgbClr val="C00000"/>
                </a:solidFill>
              </a:rPr>
              <a:t>Youth and young adults ages 17 to 29</a:t>
            </a:r>
          </a:p>
          <a:p>
            <a:pPr lvl="1">
              <a:lnSpc>
                <a:spcPct val="120000"/>
              </a:lnSpc>
              <a:spcAft>
                <a:spcPts val="100"/>
              </a:spcAft>
            </a:pPr>
            <a:r>
              <a:rPr lang="en-US" sz="2000" dirty="0">
                <a:solidFill>
                  <a:srgbClr val="C00000"/>
                </a:solidFill>
              </a:rPr>
              <a:t>Individuals with limited English proficiency, individuals with criminal records, and individuals with disabilities</a:t>
            </a:r>
          </a:p>
          <a:p>
            <a:pPr lvl="1">
              <a:lnSpc>
                <a:spcPct val="120000"/>
              </a:lnSpc>
              <a:spcAft>
                <a:spcPts val="100"/>
              </a:spcAft>
            </a:pPr>
            <a:r>
              <a:rPr lang="en-US" sz="2000" dirty="0">
                <a:solidFill>
                  <a:srgbClr val="C00000"/>
                </a:solidFill>
              </a:rPr>
              <a:t>Individuals who are unemployed, dislocated, underemployed, and incumbent workers</a:t>
            </a:r>
          </a:p>
          <a:p>
            <a:pPr>
              <a:lnSpc>
                <a:spcPct val="120000"/>
              </a:lnSpc>
              <a:spcAft>
                <a:spcPts val="300"/>
              </a:spcAft>
            </a:pPr>
            <a:r>
              <a:rPr lang="en-US" sz="2000" b="1" dirty="0"/>
              <a:t>1:25</a:t>
            </a:r>
            <a:r>
              <a:rPr lang="en-US" sz="2000" dirty="0"/>
              <a:t> | Grantee spotlight: CareerSource Tampa Bay</a:t>
            </a:r>
          </a:p>
          <a:p>
            <a:pPr>
              <a:lnSpc>
                <a:spcPct val="120000"/>
              </a:lnSpc>
              <a:spcAft>
                <a:spcPts val="300"/>
              </a:spcAft>
            </a:pPr>
            <a:r>
              <a:rPr lang="en-US" sz="2000" b="1" dirty="0"/>
              <a:t>1:30</a:t>
            </a:r>
            <a:r>
              <a:rPr lang="en-US" sz="2000" dirty="0"/>
              <a:t> | Breakout group discussion </a:t>
            </a:r>
          </a:p>
          <a:p>
            <a:pPr>
              <a:lnSpc>
                <a:spcPct val="120000"/>
              </a:lnSpc>
              <a:spcAft>
                <a:spcPts val="300"/>
              </a:spcAft>
            </a:pPr>
            <a:r>
              <a:rPr lang="en-US" sz="2000" b="1" dirty="0"/>
              <a:t>1:45</a:t>
            </a:r>
            <a:r>
              <a:rPr lang="en-US" sz="2000" dirty="0"/>
              <a:t> | Reports out and Q&amp;A</a:t>
            </a:r>
          </a:p>
          <a:p>
            <a:pPr>
              <a:lnSpc>
                <a:spcPct val="120000"/>
              </a:lnSpc>
              <a:spcAft>
                <a:spcPts val="300"/>
              </a:spcAft>
            </a:pPr>
            <a:r>
              <a:rPr lang="en-US" sz="2000" b="1" dirty="0"/>
              <a:t>2:00</a:t>
            </a:r>
            <a:r>
              <a:rPr lang="en-US" sz="2000" dirty="0"/>
              <a:t> | Closing and next steps  </a:t>
            </a:r>
          </a:p>
        </p:txBody>
      </p:sp>
    </p:spTree>
    <p:extLst>
      <p:ext uri="{BB962C8B-B14F-4D97-AF65-F5344CB8AC3E}">
        <p14:creationId xmlns:p14="http://schemas.microsoft.com/office/powerpoint/2010/main" val="3452198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0" y="6416675"/>
            <a:ext cx="2895600" cy="365125"/>
          </a:xfrm>
          <a:prstGeom prst="rect">
            <a:avLst/>
          </a:prstGeom>
        </p:spPr>
        <p:txBody>
          <a:bodyPr/>
          <a:lstStyle/>
          <a:p>
            <a:r>
              <a:rPr lang="en-US" dirty="0"/>
              <a:t>#</a:t>
            </a:r>
          </a:p>
        </p:txBody>
      </p:sp>
      <p:sp>
        <p:nvSpPr>
          <p:cNvPr id="2" name="Title 1"/>
          <p:cNvSpPr>
            <a:spLocks noGrp="1"/>
          </p:cNvSpPr>
          <p:nvPr>
            <p:ph type="title" idx="4294967295"/>
          </p:nvPr>
        </p:nvSpPr>
        <p:spPr>
          <a:xfrm>
            <a:off x="266700" y="217488"/>
            <a:ext cx="6908800" cy="774700"/>
          </a:xfrm>
        </p:spPr>
        <p:txBody>
          <a:bodyPr>
            <a:noAutofit/>
          </a:bodyPr>
          <a:lstStyle/>
          <a:p>
            <a:r>
              <a:rPr lang="en-US" sz="2800" b="1" dirty="0">
                <a:latin typeface="Arial" charset="0"/>
                <a:ea typeface="Arial" charset="0"/>
                <a:cs typeface="Arial" charset="0"/>
              </a:rPr>
              <a:t>Grantee Question</a:t>
            </a:r>
          </a:p>
        </p:txBody>
      </p:sp>
      <p:sp>
        <p:nvSpPr>
          <p:cNvPr id="12" name="Content Placeholder 11"/>
          <p:cNvSpPr>
            <a:spLocks noGrp="1"/>
          </p:cNvSpPr>
          <p:nvPr>
            <p:ph sz="half" idx="4294967295"/>
          </p:nvPr>
        </p:nvSpPr>
        <p:spPr>
          <a:xfrm>
            <a:off x="375175" y="2567764"/>
            <a:ext cx="7773401" cy="2629270"/>
          </a:xfrm>
        </p:spPr>
        <p:txBody>
          <a:bodyPr>
            <a:normAutofit/>
          </a:bodyPr>
          <a:lstStyle/>
          <a:p>
            <a:pPr marL="0" indent="0">
              <a:spcAft>
                <a:spcPts val="2400"/>
              </a:spcAft>
              <a:buClr>
                <a:schemeClr val="accent2">
                  <a:lumMod val="50000"/>
                </a:schemeClr>
              </a:buClr>
              <a:buNone/>
            </a:pPr>
            <a:r>
              <a:rPr lang="en-US" sz="2000" dirty="0">
                <a:solidFill>
                  <a:schemeClr val="tx1"/>
                </a:solidFill>
              </a:rPr>
              <a:t>Please type your response into the chat box! </a:t>
            </a:r>
          </a:p>
          <a:p>
            <a:pPr marL="0" indent="0">
              <a:buNone/>
            </a:pPr>
            <a:endParaRPr lang="en-US" dirty="0"/>
          </a:p>
        </p:txBody>
      </p:sp>
      <p:graphicFrame>
        <p:nvGraphicFramePr>
          <p:cNvPr id="10" name="Diagram 9"/>
          <p:cNvGraphicFramePr/>
          <p:nvPr>
            <p:extLst>
              <p:ext uri="{D42A27DB-BD31-4B8C-83A1-F6EECF244321}">
                <p14:modId xmlns:p14="http://schemas.microsoft.com/office/powerpoint/2010/main" val="1190439717"/>
              </p:ext>
            </p:extLst>
          </p:nvPr>
        </p:nvGraphicFramePr>
        <p:xfrm>
          <a:off x="304800" y="815163"/>
          <a:ext cx="7652657" cy="175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63202" y="4614530"/>
            <a:ext cx="1503568" cy="1400956"/>
          </a:xfrm>
          <a:prstGeom prst="rect">
            <a:avLst/>
          </a:prstGeom>
        </p:spPr>
      </p:pic>
    </p:spTree>
    <p:extLst>
      <p:ext uri="{BB962C8B-B14F-4D97-AF65-F5344CB8AC3E}">
        <p14:creationId xmlns:p14="http://schemas.microsoft.com/office/powerpoint/2010/main" val="18179393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676&quot;&gt;&lt;object type=&quot;3&quot; unique_id=&quot;10677&quot;&gt;&lt;property id=&quot;20148&quot; value=&quot;5&quot;/&gt;&lt;property id=&quot;20300&quot; value=&quot;Slide 1&quot;/&gt;&lt;property id=&quot;20307&quot; value=&quot;273&quot;/&gt;&lt;/object&gt;&lt;object type=&quot;3&quot; unique_id=&quot;10678&quot;&gt;&lt;property id=&quot;20148&quot; value=&quot;5&quot;/&gt;&lt;property id=&quot;20300&quot; value=&quot;Slide 2 - &amp;quot;Title Goes Here&amp;quot;&quot;/&gt;&lt;property id=&quot;20307&quot; value=&quot;256&quot;/&gt;&lt;/object&gt;&lt;object type=&quot;3&quot; unique_id=&quot;10679&quot;&gt;&lt;property id=&quot;20148&quot; value=&quot;5&quot;/&gt;&lt;property id=&quot;20300&quot; value=&quot;Slide 3&quot;/&gt;&lt;property id=&quot;20307&quot; value=&quot;264&quot;/&gt;&lt;/object&gt;&lt;object type=&quot;3&quot; unique_id=&quot;10680&quot;&gt;&lt;property id=&quot;20148&quot; value=&quot;5&quot;/&gt;&lt;property id=&quot;20300&quot; value=&quot;Slide 5 - &amp;quot;Bob Smith&amp;quot;&quot;/&gt;&lt;property id=&quot;20307&quot; value=&quot;259&quot;/&gt;&lt;/object&gt;&lt;object type=&quot;3&quot; unique_id=&quot;10681&quot;&gt;&lt;property id=&quot;20148&quot; value=&quot;5&quot;/&gt;&lt;property id=&quot;20300&quot; value=&quot;Slide 6 - &amp;quot;Bob Smith&amp;quot;&quot;/&gt;&lt;property id=&quot;20307&quot; value=&quot;260&quot;/&gt;&lt;/object&gt;&lt;object type=&quot;3&quot; unique_id=&quot;10682&quot;&gt;&lt;property id=&quot;20148&quot; value=&quot;5&quot;/&gt;&lt;property id=&quot;20300&quot; value=&quot;Slide 7 - &amp;quot;Bob Smith&amp;quot;&quot;/&gt;&lt;property id=&quot;20307&quot; value=&quot;261&quot;/&gt;&lt;/object&gt;&lt;object type=&quot;3&quot; unique_id=&quot;10683&quot;&gt;&lt;property id=&quot;20148&quot; value=&quot;5&quot;/&gt;&lt;property id=&quot;20300&quot; value=&quot;Slide 8&quot;/&gt;&lt;property id=&quot;20307&quot; value=&quot;265&quot;/&gt;&lt;/object&gt;&lt;object type=&quot;3&quot; unique_id=&quot;10684&quot;&gt;&lt;property id=&quot;20148&quot; value=&quot;5&quot;/&gt;&lt;property id=&quot;20300&quot; value=&quot;Slide 9&quot;/&gt;&lt;property id=&quot;20307&quot; value=&quot;270&quot;/&gt;&lt;/object&gt;&lt;object type=&quot;3&quot; unique_id=&quot;10685&quot;&gt;&lt;property id=&quot;20148&quot; value=&quot;5&quot;/&gt;&lt;property id=&quot;20300&quot; value=&quot;Slide 10 - &amp;quot;Section Title Goes Here&amp;quot;&quot;/&gt;&lt;property id=&quot;20307&quot; value=&quot;257&quot;/&gt;&lt;/object&gt;&lt;object type=&quot;3&quot; unique_id=&quot;10686&quot;&gt;&lt;property id=&quot;20148&quot; value=&quot;5&quot;/&gt;&lt;property id=&quot;20300&quot; value=&quot;Slide 11 - &amp;quot;Title Goes Here&amp;quot;&quot;/&gt;&lt;property id=&quot;20307&quot; value=&quot;258&quot;/&gt;&lt;/object&gt;&lt;object type=&quot;3&quot; unique_id=&quot;10687&quot;&gt;&lt;property id=&quot;20148&quot; value=&quot;5&quot;/&gt;&lt;property id=&quot;20300&quot; value=&quot;Slide 13 - &amp;quot;Picture Title Here&amp;quot;&quot;/&gt;&lt;property id=&quot;20307&quot; value=&quot;262&quot;/&gt;&lt;/object&gt;&lt;object type=&quot;3&quot; unique_id=&quot;10688&quot;&gt;&lt;property id=&quot;20148&quot; value=&quot;5&quot;/&gt;&lt;property id=&quot;20300&quot; value=&quot;Slide 14&quot;/&gt;&lt;property id=&quot;20307&quot; value=&quot;263&quot;/&gt;&lt;/object&gt;&lt;object type=&quot;3&quot; unique_id=&quot;10689&quot;&gt;&lt;property id=&quot;20148&quot; value=&quot;5&quot;/&gt;&lt;property id=&quot;20300&quot; value=&quot;Slide 15 - &amp;quot;Series Set Title&amp;quot;&quot;/&gt;&lt;property id=&quot;20307&quot; value=&quot;272&quot;/&gt;&lt;/object&gt;&lt;object type=&quot;3&quot; unique_id=&quot;10690&quot;&gt;&lt;property id=&quot;20148&quot; value=&quot;5&quot;/&gt;&lt;property id=&quot;20300&quot; value=&quot;Slide 16 - &amp;quot;FirstName LastName&amp;quot;&quot;/&gt;&lt;property id=&quot;20307&quot; value=&quot;266&quot;/&gt;&lt;/object&gt;&lt;object type=&quot;3&quot; unique_id=&quot;10691&quot;&gt;&lt;property id=&quot;20148&quot; value=&quot;5&quot;/&gt;&lt;property id=&quot;20300&quot; value=&quot;Slide 17&quot;/&gt;&lt;property id=&quot;20307&quot; value=&quot;267&quot;/&gt;&lt;/object&gt;&lt;object type=&quot;3&quot; unique_id=&quot;10692&quot;&gt;&lt;property id=&quot;20148&quot; value=&quot;5&quot;/&gt;&lt;property id=&quot;20300&quot; value=&quot;Slide 18 - &amp;quot;FirstName LastName&amp;quot;&quot;/&gt;&lt;property id=&quot;20307&quot; value=&quot;268&quot;/&gt;&lt;/object&gt;&lt;object type=&quot;3&quot; unique_id=&quot;10693&quot;&gt;&lt;property id=&quot;20148&quot; value=&quot;5&quot;/&gt;&lt;property id=&quot;20300&quot; value=&quot;Slide 19&quot;/&gt;&lt;property id=&quot;20307&quot; value=&quot;269&quot;/&gt;&lt;/object&gt;&lt;object type=&quot;3&quot; unique_id=&quot;21438&quot;&gt;&lt;property id=&quot;20148&quot; value=&quot;5&quot;/&gt;&lt;property id=&quot;20300&quot; value=&quot;Slide 12&quot;/&gt;&lt;property id=&quot;20307&quot; value=&quot;274&quot;/&gt;&lt;/object&gt;&lt;object type=&quot;3&quot; unique_id=&quot;21579&quot;&gt;&lt;property id=&quot;20148&quot; value=&quot;5&quot;/&gt;&lt;property id=&quot;20300&quot; value=&quot;Slide 4&quot;/&gt;&lt;property id=&quot;20307&quot; value=&quot;275&quot;/&gt;&lt;/object&gt;&lt;/object&gt;&lt;object type=&quot;8&quot; unique_id=&quot;10712&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8FBA55B8DA5045BFCD6003A0206EBB" ma:contentTypeVersion="0" ma:contentTypeDescription="Create a new document." ma:contentTypeScope="" ma:versionID="9af4df16691a9af1e934d66c9f31676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1FA3AD-3432-4526-89EB-7A5B323DBC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2AA1B5B-069E-4BDD-A79A-68D5FBCBDE35}">
  <ds:schemaRefs>
    <ds:schemaRef ds:uri="http://schemas.openxmlformats.org/package/2006/metadata/core-properties"/>
    <ds:schemaRef ds:uri="http://purl.org/dc/elements/1.1/"/>
    <ds:schemaRef ds:uri="http://schemas.microsoft.com/office/2006/metadata/properties"/>
    <ds:schemaRef ds:uri="http://purl.org/dc/terms/"/>
    <ds:schemaRef ds:uri="http://www.w3.org/XML/1998/namespace"/>
    <ds:schemaRef ds:uri="http://schemas.microsoft.com/office/2006/documentManagement/type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9CC49AA9-F75E-4759-B9AE-64F2C0E5A5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5913</TotalTime>
  <Words>1506</Words>
  <Application>Microsoft Office PowerPoint</Application>
  <PresentationFormat>On-screen Show (4:3)</PresentationFormat>
  <Paragraphs>242</Paragraphs>
  <Slides>38</Slides>
  <Notes>37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Arial</vt:lpstr>
      <vt:lpstr>Calibri</vt:lpstr>
      <vt:lpstr>Franklin Gothic Medium</vt:lpstr>
      <vt:lpstr>Impact</vt:lpstr>
      <vt:lpstr>Myriad Pro</vt:lpstr>
      <vt:lpstr>Myriad Pro Cond</vt:lpstr>
      <vt:lpstr>Noto Sans Symbols</vt:lpstr>
      <vt:lpstr>Times New Roman</vt:lpstr>
      <vt:lpstr>Wingdings</vt:lpstr>
      <vt:lpstr>Office Theme</vt:lpstr>
      <vt:lpstr>Grantee Polling Question</vt:lpstr>
      <vt:lpstr>H-1B TechHire Grants Recruiting and Outreach Technical Assistance Webinar</vt:lpstr>
      <vt:lpstr>PowerPoint Presentation</vt:lpstr>
      <vt:lpstr>Ayreen  Cadwallader  </vt:lpstr>
      <vt:lpstr>Terry Grobe</vt:lpstr>
      <vt:lpstr>Sara Lamback</vt:lpstr>
      <vt:lpstr>PowerPoint Presentation</vt:lpstr>
      <vt:lpstr>PowerPoint Presentation</vt:lpstr>
      <vt:lpstr>Grantee Question</vt:lpstr>
      <vt:lpstr>Key Strategies to Support TechHire Recruitment and Engagement</vt:lpstr>
      <vt:lpstr>A Strategic Approach to Recruitment </vt:lpstr>
      <vt:lpstr>Identify the “Ideal” Candidate</vt:lpstr>
      <vt:lpstr>Identify the “Ideal” Candidate (Cont’d)</vt:lpstr>
      <vt:lpstr>Identify strategic partners </vt:lpstr>
      <vt:lpstr>Identify strategic partners </vt:lpstr>
      <vt:lpstr>Build and Maintain Partnerships  </vt:lpstr>
      <vt:lpstr>A Multifaceted Approach to Recruitment</vt:lpstr>
      <vt:lpstr>Sample Outreach Materials</vt:lpstr>
      <vt:lpstr>Take Advantage of Social Media </vt:lpstr>
      <vt:lpstr>Prince George’s County SYEP Flyer</vt:lpstr>
      <vt:lpstr>Next Generation Youth  Program Flyer</vt:lpstr>
      <vt:lpstr>Practical Tools and Resources</vt:lpstr>
      <vt:lpstr>Grantee Polling Question</vt:lpstr>
      <vt:lpstr>What Works and What Doesn’t </vt:lpstr>
      <vt:lpstr>Example 1: Youth and Young Adults</vt:lpstr>
      <vt:lpstr>Example 2: Crafting your message for the Adult Population</vt:lpstr>
      <vt:lpstr>Example 3: Individuals with  Criminal Records</vt:lpstr>
      <vt:lpstr>Example 4: Individuals with Disabilities and Individuals with LEP</vt:lpstr>
      <vt:lpstr>Grantee Polling Question</vt:lpstr>
      <vt:lpstr>TechHire Grantee Spotlight</vt:lpstr>
      <vt:lpstr>Example 4: TechHire Target Populations </vt:lpstr>
      <vt:lpstr>Breakout groups </vt:lpstr>
      <vt:lpstr>Discussion</vt:lpstr>
      <vt:lpstr>PowerPoint Presentation</vt:lpstr>
      <vt:lpstr>Upcoming TechHire TA Activities </vt:lpstr>
      <vt:lpstr>TechHire Grantee Mailbox TechHire@dol.gov   To Reach your Federal Project Officer, DOL National Office, and Technical Assistance Providers</vt:lpstr>
      <vt:lpstr>Post Webinar Feedback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Fernando Medrano</dc:creator>
  <cp:lastModifiedBy>Jennifer Jacobs</cp:lastModifiedBy>
  <cp:revision>488</cp:revision>
  <cp:lastPrinted>2017-05-17T13:04:47Z</cp:lastPrinted>
  <dcterms:created xsi:type="dcterms:W3CDTF">2014-04-10T03:33:57Z</dcterms:created>
  <dcterms:modified xsi:type="dcterms:W3CDTF">2017-05-25T15:04:41Z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0x010100618FBA55B8DA5045BFCD6003A0206EBB</vt:lpwstr>
  </property>
</Properties>
</file>