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82" r:id="rId2"/>
    <p:sldId id="540" r:id="rId3"/>
    <p:sldId id="485" r:id="rId4"/>
    <p:sldId id="545" r:id="rId5"/>
    <p:sldId id="574" r:id="rId6"/>
    <p:sldId id="568" r:id="rId7"/>
    <p:sldId id="562" r:id="rId8"/>
    <p:sldId id="565" r:id="rId9"/>
    <p:sldId id="563" r:id="rId10"/>
    <p:sldId id="566" r:id="rId11"/>
    <p:sldId id="564" r:id="rId12"/>
    <p:sldId id="567" r:id="rId13"/>
    <p:sldId id="569" r:id="rId14"/>
    <p:sldId id="570" r:id="rId15"/>
    <p:sldId id="572" r:id="rId16"/>
    <p:sldId id="573" r:id="rId17"/>
    <p:sldId id="452" r:id="rId18"/>
    <p:sldId id="528" r:id="rId19"/>
    <p:sldId id="548" r:id="rId20"/>
    <p:sldId id="529" r:id="rId21"/>
    <p:sldId id="530" r:id="rId22"/>
    <p:sldId id="549" r:id="rId23"/>
    <p:sldId id="550" r:id="rId24"/>
    <p:sldId id="551" r:id="rId25"/>
    <p:sldId id="553" r:id="rId26"/>
    <p:sldId id="557" r:id="rId27"/>
    <p:sldId id="558" r:id="rId28"/>
    <p:sldId id="560" r:id="rId29"/>
    <p:sldId id="561" r:id="rId30"/>
    <p:sldId id="578" r:id="rId31"/>
    <p:sldId id="469" r:id="rId32"/>
    <p:sldId id="503" r:id="rId33"/>
    <p:sldId id="575" r:id="rId34"/>
    <p:sldId id="576" r:id="rId35"/>
    <p:sldId id="577" r:id="rId36"/>
    <p:sldId id="506" r:id="rId37"/>
    <p:sldId id="484" r:id="rId38"/>
    <p:sldId id="470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Milstead" initials="K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1" autoAdjust="0"/>
    <p:restoredTop sz="84369" autoAdjust="0"/>
  </p:normalViewPr>
  <p:slideViewPr>
    <p:cSldViewPr showGuides="1">
      <p:cViewPr varScale="1">
        <p:scale>
          <a:sx n="74" d="100"/>
          <a:sy n="74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9" d="100"/>
          <a:sy n="89" d="100"/>
        </p:scale>
        <p:origin x="-1051" y="614"/>
      </p:cViewPr>
      <p:guideLst>
        <p:guide orient="horz" pos="2932"/>
        <p:guide pos="2212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EF384E7-3149-427F-97D2-6CECA1A70302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C32A8EB-9A68-499C-9CE0-70D092CA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521C267-C851-49F1-98E4-5046A542CD27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9963435-CF12-4FD2-8142-C5E7E855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0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8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2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3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2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2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57200" y="1030288"/>
            <a:ext cx="8229600" cy="0"/>
          </a:xfrm>
          <a:prstGeom prst="line">
            <a:avLst/>
          </a:prstGeom>
          <a:ln cap="rnd" cmpd="sng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>
            <a:normAutofit/>
          </a:bodyPr>
          <a:lstStyle>
            <a:lvl1pPr algn="l">
              <a:defRPr sz="3600" b="0" cap="none" spc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68313" indent="-285750">
              <a:buFont typeface="Arial" pitchFamily="34" charset="0"/>
              <a:buChar char="•"/>
              <a:defRPr sz="2400">
                <a:latin typeface="+mn-lt"/>
              </a:defRPr>
            </a:lvl2pPr>
            <a:lvl3pPr marL="909638" indent="-228600">
              <a:defRPr sz="2000">
                <a:latin typeface="+mn-lt"/>
              </a:defRPr>
            </a:lvl3pPr>
            <a:lvl4pPr marL="1382713" indent="-228600">
              <a:defRPr sz="1800">
                <a:latin typeface="+mn-lt"/>
              </a:defRPr>
            </a:lvl4pPr>
            <a:lvl5pPr marL="1825625" indent="-2286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0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38400"/>
            <a:ext cx="7315200" cy="1500187"/>
          </a:xfrm>
        </p:spPr>
        <p:txBody>
          <a:bodyPr anchor="ctr"/>
          <a:lstStyle>
            <a:lvl1pPr marL="0" indent="0" algn="r">
              <a:buNone/>
              <a:defRPr sz="36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 rot="16200000">
            <a:off x="-3056950" y="3056951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body" idx="10"/>
          </p:nvPr>
        </p:nvSpPr>
        <p:spPr>
          <a:xfrm>
            <a:off x="914401" y="4824413"/>
            <a:ext cx="7315200" cy="1500187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Sharon Leu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Workforce Analyst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Division of Strategic Investments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 Office of Workforce Investments</a:t>
            </a:r>
          </a:p>
        </p:txBody>
      </p:sp>
    </p:spTree>
    <p:extLst>
      <p:ext uri="{BB962C8B-B14F-4D97-AF65-F5344CB8AC3E}">
        <p14:creationId xmlns:p14="http://schemas.microsoft.com/office/powerpoint/2010/main" val="250866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taaccct@dol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763000" cy="1828800"/>
          </a:xfrm>
        </p:spPr>
        <p:txBody>
          <a:bodyPr>
            <a:normAutofit fontScale="90000"/>
          </a:bodyPr>
          <a:lstStyle/>
          <a:p>
            <a:r>
              <a:rPr lang="en-US" sz="5300" i="1" dirty="0"/>
              <a:t>TAACCCT Performance Reporting</a:t>
            </a:r>
            <a:br>
              <a:rPr lang="en-US" sz="5300" i="1" dirty="0"/>
            </a:br>
            <a:r>
              <a:rPr lang="en-US" sz="5300" i="1" dirty="0"/>
              <a:t>Q&amp;A:</a:t>
            </a:r>
            <a:br>
              <a:rPr lang="en-US" i="1" dirty="0"/>
            </a:br>
            <a:br>
              <a:rPr lang="en-US" i="1" dirty="0"/>
            </a:br>
            <a:r>
              <a:rPr lang="en-US" sz="2400" dirty="0"/>
              <a:t>. </a:t>
            </a:r>
            <a:endParaRPr lang="en-US" sz="2700" b="0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6800" y="5715000"/>
            <a:ext cx="3352800" cy="4572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3000" y="6019800"/>
            <a:ext cx="3581400" cy="533400"/>
          </a:xfrm>
          <a:prstGeom prst="rect">
            <a:avLst/>
          </a:prstGeom>
        </p:spPr>
        <p:txBody>
          <a:bodyPr t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 25,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7801" y="5068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Employment &amp; Training Administration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30133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May Topic:  Exit Scenarios for Reporting Outcomes Across Multiple Years</a:t>
            </a:r>
          </a:p>
        </p:txBody>
      </p:sp>
    </p:spTree>
    <p:extLst>
      <p:ext uri="{BB962C8B-B14F-4D97-AF65-F5344CB8AC3E}">
        <p14:creationId xmlns:p14="http://schemas.microsoft.com/office/powerpoint/2010/main" val="304023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latin typeface="Cooper Black" panose="0208090404030B020404" pitchFamily="18" charset="0"/>
              </a:rPr>
              <a:t>Response #2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0" y="1491734"/>
            <a:ext cx="75474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/>
              <a:t>No*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/>
              <a:t>Because B.4 is a reporting “exit point,” you would not even need to track their school status for TAACCCT anymore in Year Three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49530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*NOTE:  If the participant is an incumbent worker, you would  still track whether they received a wage increase (B.10)!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2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Question #3: 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Program Activities Extension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827" y="1828800"/>
            <a:ext cx="7547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/>
              <a:t>If an unemployed participant completes a program and exits the institution in May 2018 (e.g., they graduated with a degree), and enters employment in July 2018, their post-March 2018 data cannot be counted in B.2-B.6, but can their employment data be counted in the B.8 Entered Employment performance outcome?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3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latin typeface="Cooper Black" panose="0208090404030B020404" pitchFamily="18" charset="0"/>
              </a:rPr>
              <a:t>Response #3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0" y="1491734"/>
            <a:ext cx="75474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b="1" dirty="0"/>
              <a:t>Yes!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b="1" dirty="0"/>
              <a:t>The completion </a:t>
            </a:r>
            <a:r>
              <a:rPr lang="en-US" sz="3000" b="1" i="1" dirty="0"/>
              <a:t>date</a:t>
            </a:r>
            <a:r>
              <a:rPr lang="en-US" sz="3000" b="1" dirty="0"/>
              <a:t> is not relevant to triggering follow-up outcome status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b="1" dirty="0"/>
              <a:t>As long as the participant completed at least one program that was paid for with TAACCCT funds, they can be counted in B.8, if applicable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b="1" dirty="0"/>
              <a:t>Pay attention to the exit date, which starts the clock for tracking follow-up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6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Question #4:  </a:t>
            </a:r>
            <a:br>
              <a:rPr lang="en-US" sz="72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Wage Increase for Incumbent Workers (B.10)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827" y="2286000"/>
            <a:ext cx="75474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/>
              <a:t>Does an incumbent worker have to complete a program before they can be counted as having received a wage increase?  Do they have to exit the institution to be counted?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latin typeface="Cooper Black" panose="0208090404030B020404" pitchFamily="18" charset="0"/>
              </a:rPr>
              <a:t>Response #4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0" y="1371600"/>
            <a:ext cx="75474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No, neither!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An incumbent worker only needs to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enroll in a TAACCCT-funded program</a:t>
            </a:r>
            <a:r>
              <a:rPr lang="en-US" sz="2800" b="1" dirty="0"/>
              <a:t> to be counted in B.10, not complete a program or exit the institution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Incumbent workers sometimes enroll in individual </a:t>
            </a:r>
            <a:r>
              <a:rPr lang="en-US" sz="3200" b="1" i="1" dirty="0"/>
              <a:t>courses </a:t>
            </a:r>
            <a:r>
              <a:rPr lang="en-US" sz="3200" b="1" dirty="0"/>
              <a:t>to enhance their skills, resulting in an event that leads to a wage increase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2800" b="1" i="1" u="sng" dirty="0">
                <a:solidFill>
                  <a:schemeClr val="accent3">
                    <a:lumMod val="75000"/>
                  </a:schemeClr>
                </a:solidFill>
              </a:rPr>
              <a:t>B.10 is an opportunity to capture this!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1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Question #5:  </a:t>
            </a:r>
            <a:br>
              <a:rPr lang="en-US" sz="72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 Counting Credit Hours (B.10)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827" y="2209800"/>
            <a:ext cx="7547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May we count </a:t>
            </a:r>
            <a:r>
              <a:rPr lang="en-US" sz="2800" b="1" u="sng" dirty="0"/>
              <a:t>all</a:t>
            </a:r>
            <a:r>
              <a:rPr lang="en-US" sz="2800" b="1" dirty="0"/>
              <a:t> credit hours that the participants have earned if they are working towards their Associate’s Degree that is a TAACCCT funded program?  Or do we only count the IN classes that were funded through the grant?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28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latin typeface="Cooper Black" panose="0208090404030B020404" pitchFamily="18" charset="0"/>
              </a:rPr>
              <a:t>Response #5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0" y="1752600"/>
            <a:ext cx="7547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Only count credits from courses that are specifically touched by grant-funds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Although this was specified in the original OMB package, the language was ambiguous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Updated OMB package revised 8/8/2016 clarifies this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90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8458200" cy="5334000"/>
          </a:xfrm>
          <a:prstGeom prst="round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6943" y="1553029"/>
            <a:ext cx="7772400" cy="1470025"/>
          </a:xfrm>
        </p:spPr>
        <p:txBody>
          <a:bodyPr/>
          <a:lstStyle/>
          <a:p>
            <a:r>
              <a:rPr lang="en-US" sz="6600" i="1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Understanding Completion and Exit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602343" y="3276600"/>
            <a:ext cx="7772400" cy="1470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Deeper Dive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4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Exit and TAACCCT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4196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Understanding how to count many of the outcomes requires the realization that a participant’s exit may or may not </a:t>
            </a:r>
            <a:r>
              <a:rPr lang="en-US" sz="4400" u="sng" dirty="0">
                <a:solidFill>
                  <a:schemeClr val="accent6">
                    <a:lumMod val="75000"/>
                  </a:schemeClr>
                </a:solidFill>
              </a:rPr>
              <a:t>coincide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 with completion of a “program of study”</a:t>
            </a:r>
          </a:p>
        </p:txBody>
      </p:sp>
    </p:spTree>
    <p:extLst>
      <p:ext uri="{BB962C8B-B14F-4D97-AF65-F5344CB8AC3E}">
        <p14:creationId xmlns:p14="http://schemas.microsoft.com/office/powerpoint/2010/main" val="321474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a Program of Study?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7244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When all of the credit hours required for the first certificate or degree are completed,  a participant is considered a completer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Even if participants remain at the institution to enroll in additional certificate or degree programs</a:t>
            </a:r>
          </a:p>
          <a:p>
            <a:pPr marL="1023938" lvl="2" indent="-457200"/>
            <a:r>
              <a:rPr lang="en-US" sz="2400" b="1" dirty="0"/>
              <a:t>Examples:  latticed or stackable credentials</a:t>
            </a:r>
          </a:p>
        </p:txBody>
      </p:sp>
      <p:pic>
        <p:nvPicPr>
          <p:cNvPr id="1026" name="Picture 2" descr="C:\Users\Milstead.Kristen\AppData\Local\Microsoft\Windows\Temporary Internet Files\Content.IE5\U8DZZJUY\011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6981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9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r>
              <a:rPr lang="en-US" sz="4400" dirty="0"/>
              <a:t>Kristen Milstead, Presenter</a:t>
            </a:r>
          </a:p>
          <a:p>
            <a:pPr lvl="1"/>
            <a:r>
              <a:rPr lang="en-US" b="1" dirty="0"/>
              <a:t>Staff Lead for Performance, TAACCCT Grants </a:t>
            </a:r>
          </a:p>
          <a:p>
            <a:pPr lvl="1"/>
            <a:endParaRPr lang="en-US" dirty="0"/>
          </a:p>
          <a:p>
            <a:r>
              <a:rPr lang="en-US" sz="4400" dirty="0"/>
              <a:t>Scott Estrada, Presenter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Performance Specialist, Maher &amp; Maher, TAACCCT Grants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The First Rung on the 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199"/>
          </a:xfrm>
        </p:spPr>
        <p:txBody>
          <a:bodyPr>
            <a:normAutofit/>
          </a:bodyPr>
          <a:lstStyle/>
          <a:p>
            <a:pPr marL="182563" lvl="1" indent="0" algn="ctr">
              <a:buNone/>
            </a:pPr>
            <a:r>
              <a:rPr lang="en-US" sz="3200" b="1" dirty="0"/>
              <a:t>1st certificate/degree attained = completer</a:t>
            </a:r>
          </a:p>
        </p:txBody>
      </p:sp>
      <p:pic>
        <p:nvPicPr>
          <p:cNvPr id="2050" name="Picture 2" descr="C:\Users\milstead.kristen\AppData\Local\Microsoft\Windows\Temporary Internet Files\Content.IE5\NAK8BM5T\obstacle-156153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18838"/>
            <a:ext cx="3752850" cy="38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When Does Exit Actually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4196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When a participant is no longer enrolled at the college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sz="4400" i="1" u="sng" dirty="0">
                <a:solidFill>
                  <a:schemeClr val="accent6">
                    <a:lumMod val="75000"/>
                  </a:schemeClr>
                </a:solidFill>
              </a:rPr>
              <a:t>any</a:t>
            </a:r>
            <a:r>
              <a:rPr lang="en-US" sz="4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program of study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Includes formal withdrawal, expulsion, graduation and </a:t>
            </a:r>
            <a:r>
              <a:rPr lang="en-US" sz="4400" i="1" dirty="0">
                <a:solidFill>
                  <a:srgbClr val="00B0F0"/>
                </a:solidFill>
              </a:rPr>
              <a:t>other reasons</a:t>
            </a:r>
          </a:p>
        </p:txBody>
      </p:sp>
    </p:spTree>
    <p:extLst>
      <p:ext uri="{BB962C8B-B14F-4D97-AF65-F5344CB8AC3E}">
        <p14:creationId xmlns:p14="http://schemas.microsoft.com/office/powerpoint/2010/main" val="152370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92162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What are “Other Reasons?”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DOL does not define for institutions any or all of the other reasons a student may exit or an institution may decide to “exit” a participant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 reason your institution will likely need to exit a participant for reporting purposes is if they “ghost” (disappear)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773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How Do You Know When to “Exit” Disappearing Participants?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881"/>
            <a:ext cx="5181600" cy="326151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Develop a formal written policy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Apply to all TAACCCT participants equally?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3074" name="Picture 2" descr="C:\Users\Milstead.Kristen\AppData\Local\Microsoft\Windows\Temporary Internet Files\Content.IE5\AWVZSRVO\Pencil-and-Paper-7322_wpm_hires1-300x26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575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44641"/>
            <a:ext cx="7620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100" b="1" dirty="0">
                <a:solidFill>
                  <a:schemeClr val="accent6">
                    <a:lumMod val="75000"/>
                  </a:schemeClr>
                </a:solidFill>
              </a:rPr>
              <a:t>May use institutional policy (if it exists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4705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Things to Note about Your “Exit Policy”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6605633" cy="19811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Your exit policy starts the clock for counting follow-up outcomes that may apply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1026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33" y="1143000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03515" y="3505200"/>
            <a:ext cx="9372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Once you exit a participant, if he or she returns, you cannot count:</a:t>
            </a:r>
          </a:p>
          <a:p>
            <a:pPr marL="2509838" lvl="5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That student as a new participant</a:t>
            </a:r>
          </a:p>
          <a:p>
            <a:pPr marL="2509838" lvl="5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Any additional credits or credentials they earn</a:t>
            </a:r>
          </a:p>
        </p:txBody>
      </p:sp>
    </p:spTree>
    <p:extLst>
      <p:ext uri="{BB962C8B-B14F-4D97-AF65-F5344CB8AC3E}">
        <p14:creationId xmlns:p14="http://schemas.microsoft.com/office/powerpoint/2010/main" val="820535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30540"/>
            <a:ext cx="7772400" cy="1470025"/>
          </a:xfrm>
        </p:spPr>
        <p:txBody>
          <a:bodyPr/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Exit Scenarios for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24100"/>
            <a:ext cx="6400800" cy="1752600"/>
          </a:xfrm>
        </p:spPr>
        <p:txBody>
          <a:bodyPr/>
          <a:lstStyle/>
          <a:p>
            <a:r>
              <a:rPr lang="en-US" sz="5400" b="1" i="1" dirty="0">
                <a:solidFill>
                  <a:schemeClr val="tx1"/>
                </a:solidFill>
              </a:rPr>
              <a:t>Counting Outcomes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533400"/>
            <a:ext cx="8458200" cy="5334000"/>
          </a:xfrm>
          <a:prstGeom prst="round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lstead.Kristen\AppData\Local\Microsoft\Windows\Temporary Internet Files\Content.IE5\O8GSJV2P\exit-icon-button-toolbar-iconset-arrow-door-1570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75" y="3392714"/>
            <a:ext cx="21404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4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Exit Without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1524000"/>
            <a:ext cx="8077200" cy="1257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57" y="251175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508517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still enrolled</a:t>
            </a:r>
          </a:p>
          <a:p>
            <a:pPr algn="ctr"/>
            <a:r>
              <a:rPr lang="en-US" b="1" dirty="0"/>
              <a:t>in subsequent years until year of exit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5457" y="2516557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any credits are earned before exit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4057" y="2562724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participant is an incumbent worker and receives a wage increase</a:t>
            </a:r>
          </a:p>
        </p:txBody>
      </p:sp>
    </p:spTree>
    <p:extLst>
      <p:ext uri="{BB962C8B-B14F-4D97-AF65-F5344CB8AC3E}">
        <p14:creationId xmlns:p14="http://schemas.microsoft.com/office/powerpoint/2010/main" val="248344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Simultaneous Completion and 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35" y="1568794"/>
            <a:ext cx="9677400" cy="1257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7086" y="251175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489264"/>
            <a:ext cx="146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credential not obtained until in a year after the first one until year of exit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0586" y="2476000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If participant is an incumbent worker and receives a wage increase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248926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133" y="24760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5404" y="2454165"/>
            <a:ext cx="111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Yes; B.6 and </a:t>
            </a:r>
            <a:r>
              <a:rPr lang="en-US" sz="1600" b="1" dirty="0">
                <a:solidFill>
                  <a:srgbClr val="FF0000"/>
                </a:solidFill>
              </a:rPr>
              <a:t>either</a:t>
            </a:r>
            <a:r>
              <a:rPr lang="en-US" sz="1600" b="1" dirty="0"/>
              <a:t> B.6a, B.6b or B.6c </a:t>
            </a:r>
          </a:p>
          <a:p>
            <a:pPr algn="ctr"/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91575" y="2505811"/>
            <a:ext cx="1475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Yes, after exit, if applicable, and occurs in time prior to entering employment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9536" y="4119981"/>
            <a:ext cx="1440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Yes, if occurs during first quarter after exit and occurs first in time prior to going on to further education*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1936" y="4335425"/>
            <a:ext cx="1409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Yes, for those entering employment who retained it in second and third quarters after exit*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38256" y="2519543"/>
            <a:ext cx="0" cy="1442857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2511754"/>
            <a:ext cx="0" cy="1731836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2229" y="5566531"/>
            <a:ext cx="307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*Non-incumbent workers only</a:t>
            </a:r>
          </a:p>
        </p:txBody>
      </p:sp>
    </p:spTree>
    <p:extLst>
      <p:ext uri="{BB962C8B-B14F-4D97-AF65-F5344CB8AC3E}">
        <p14:creationId xmlns:p14="http://schemas.microsoft.com/office/powerpoint/2010/main" val="4094275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When Completion and Exit Occur at Different Times and are Not Simultaneous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35" y="1568794"/>
            <a:ext cx="9677400" cy="1257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1578" y="2490047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2700" y="2489264"/>
            <a:ext cx="146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credential not obtained until in a year after the first one until year of exit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5686" y="2476000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If participant is an incumbent worker and receives a wage increase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248926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133" y="24760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3633" y="2513600"/>
            <a:ext cx="111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ONE TIME </a:t>
            </a:r>
            <a:r>
              <a:rPr lang="en-US" sz="1600" b="1" dirty="0"/>
              <a:t>in B.6;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ONLY ONE TIME </a:t>
            </a:r>
            <a:r>
              <a:rPr lang="en-US" sz="1600" b="1" dirty="0"/>
              <a:t>in each of B.6a, B.6b and B.6c, as applicable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1575" y="2505811"/>
            <a:ext cx="1475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Yes, </a:t>
            </a:r>
            <a:r>
              <a:rPr lang="en-US" sz="1600" b="1" dirty="0">
                <a:solidFill>
                  <a:srgbClr val="FF0000"/>
                </a:solidFill>
              </a:rPr>
              <a:t>after exit</a:t>
            </a:r>
            <a:r>
              <a:rPr lang="en-US" sz="1600" b="1" dirty="0"/>
              <a:t>, and occurs in time prior to entering employment, if applicable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6090" y="4443146"/>
            <a:ext cx="217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Yes, if occurs </a:t>
            </a:r>
            <a:r>
              <a:rPr lang="en-US" sz="1400" b="1" i="1" dirty="0">
                <a:solidFill>
                  <a:srgbClr val="FF0000"/>
                </a:solidFill>
              </a:rPr>
              <a:t>after completion but before last day of first quarter after exit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/>
              <a:t>and occurs first in time prior to going on to </a:t>
            </a:r>
          </a:p>
          <a:p>
            <a:pPr algn="ctr"/>
            <a:r>
              <a:rPr lang="en-US" sz="1400" b="1" dirty="0"/>
              <a:t>further education*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1936" y="4443146"/>
            <a:ext cx="1409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Yes, for those entering employment who retained it in second and third quarters after exit*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38256" y="2519543"/>
            <a:ext cx="0" cy="1815882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2404033"/>
            <a:ext cx="0" cy="1931392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5058" y="5626379"/>
            <a:ext cx="307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*Non-incumbent workers only</a:t>
            </a:r>
          </a:p>
        </p:txBody>
      </p:sp>
    </p:spTree>
    <p:extLst>
      <p:ext uri="{BB962C8B-B14F-4D97-AF65-F5344CB8AC3E}">
        <p14:creationId xmlns:p14="http://schemas.microsoft.com/office/powerpoint/2010/main" val="91243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Six Month Extension of Program Activities:  Completion and Exit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Completion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occur within the program activities extension in order to be counted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Exit does not have to occur within the program activities extension </a:t>
            </a:r>
          </a:p>
          <a:p>
            <a:pPr marL="1023938" lvl="2" indent="-45720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Exit is not an outcome; it only triggers follow-up outcomes</a:t>
            </a:r>
          </a:p>
          <a:p>
            <a:pPr marL="1023938" lvl="2" indent="-45720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Follow-up tracking is the purpose of the last six months of your grant period</a:t>
            </a:r>
          </a:p>
        </p:txBody>
      </p:sp>
    </p:spTree>
    <p:extLst>
      <p:ext uri="{BB962C8B-B14F-4D97-AF65-F5344CB8AC3E}">
        <p14:creationId xmlns:p14="http://schemas.microsoft.com/office/powerpoint/2010/main" val="111185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for the TAACCCT Weekly Digest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802095" cy="50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50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Timing and Triggering Follow-Up Outcomes During the Fourth Year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98208" cy="4495800"/>
          </a:xfrm>
        </p:spPr>
      </p:pic>
    </p:spTree>
    <p:extLst>
      <p:ext uri="{BB962C8B-B14F-4D97-AF65-F5344CB8AC3E}">
        <p14:creationId xmlns:p14="http://schemas.microsoft.com/office/powerpoint/2010/main" val="1635021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stead.kristen\AppData\Local\Microsoft\Windows\Temporary Internet Files\Content.IE5\H3TM7XWN\question_mark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799" cy="39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990601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Questions?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59217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sz="3600" dirty="0"/>
              <a:t>Which performance-related topics would you like to see a short presentation on in a future monthly Webinar?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781800" cy="3124200"/>
          </a:xfrm>
        </p:spPr>
        <p:txBody>
          <a:bodyPr>
            <a:normAutofit/>
          </a:bodyPr>
          <a:lstStyle/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Type your answer into the chat box.  Please choose the topic you would like to see </a:t>
            </a:r>
            <a:r>
              <a:rPr lang="en-US" sz="2400" i="1" dirty="0">
                <a:solidFill>
                  <a:srgbClr val="FF0000"/>
                </a:solidFill>
              </a:rPr>
              <a:t>the most </a:t>
            </a:r>
            <a:r>
              <a:rPr lang="en-US" sz="2400" i="1" dirty="0">
                <a:solidFill>
                  <a:schemeClr val="tx1"/>
                </a:solidFill>
              </a:rPr>
              <a:t>even if you have more than one.</a:t>
            </a:r>
            <a:br>
              <a:rPr lang="en-US" sz="2400" i="1" dirty="0">
                <a:solidFill>
                  <a:schemeClr val="tx1"/>
                </a:solidFill>
              </a:rPr>
            </a:b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6" descr="taaccct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11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Knowledge Check #1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32114"/>
            <a:ext cx="8077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When should you count a participant as a completer?</a:t>
            </a:r>
          </a:p>
          <a:p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sz="2200" b="1" dirty="0"/>
              <a:t>When he or she completes their first course in a program of study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/>
              <a:t>When all of the credit hours required for the first credential are completed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/>
              <a:t>When he or she completes their first program of study </a:t>
            </a:r>
            <a:r>
              <a:rPr lang="en-US" sz="2200" b="1" i="1" dirty="0"/>
              <a:t>and </a:t>
            </a:r>
            <a:r>
              <a:rPr lang="en-US" sz="2200" b="1" dirty="0"/>
              <a:t>exits the institution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/>
              <a:t>When he or she completes all of the programs of study at the institution they intended to complete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/>
              <a:t>A participant is a completer for TAACCCT reporting purposes according to a policy set by your own institution</a:t>
            </a:r>
          </a:p>
        </p:txBody>
      </p:sp>
    </p:spTree>
    <p:extLst>
      <p:ext uri="{BB962C8B-B14F-4D97-AF65-F5344CB8AC3E}">
        <p14:creationId xmlns:p14="http://schemas.microsoft.com/office/powerpoint/2010/main" val="2199100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Knowledge Check #2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32114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Which of the following is </a:t>
            </a:r>
            <a:r>
              <a:rPr lang="en-US" sz="3600" b="1" u="sng" dirty="0"/>
              <a:t>not</a:t>
            </a:r>
            <a:r>
              <a:rPr lang="en-US" sz="3600" b="1" dirty="0"/>
              <a:t> true about exit?</a:t>
            </a:r>
            <a:endParaRPr lang="en-US" sz="2800" dirty="0"/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Completion and exit can occur either at the same time or at different times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The reasons a participant is considered an </a:t>
            </a:r>
            <a:r>
              <a:rPr lang="en-US" sz="2800" b="1" dirty="0" err="1"/>
              <a:t>exiter</a:t>
            </a:r>
            <a:r>
              <a:rPr lang="en-US" sz="2800" b="1" dirty="0"/>
              <a:t> are formal withdrawal, expulsion, graduation or other reasons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If a participant exits the institution and re-enrolls, he or she can count again as a participant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Exit policies should be applied equally to all participants</a:t>
            </a:r>
          </a:p>
        </p:txBody>
      </p:sp>
    </p:spTree>
    <p:extLst>
      <p:ext uri="{BB962C8B-B14F-4D97-AF65-F5344CB8AC3E}">
        <p14:creationId xmlns:p14="http://schemas.microsoft.com/office/powerpoint/2010/main" val="1020454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Knowledge Check #3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32114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Grantees must get approval from DOL for a policy that falls into the “other reasons” category.</a:t>
            </a:r>
          </a:p>
          <a:p>
            <a:endParaRPr lang="en-US" sz="4800" b="1" dirty="0"/>
          </a:p>
          <a:p>
            <a:pPr marL="3028950" lvl="5" indent="-742950">
              <a:buAutoNum type="alphaUcPeriod"/>
            </a:pPr>
            <a:r>
              <a:rPr lang="en-US" sz="4800" b="1" dirty="0"/>
              <a:t>TRUE</a:t>
            </a:r>
          </a:p>
          <a:p>
            <a:pPr marL="3028950" lvl="5" indent="-742950">
              <a:buAutoNum type="alphaUcPeriod"/>
            </a:pPr>
            <a:r>
              <a:rPr lang="en-US" sz="4800" b="1" dirty="0"/>
              <a:t>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49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906963"/>
          </a:xfrm>
        </p:spPr>
        <p:txBody>
          <a:bodyPr>
            <a:normAutofit/>
          </a:bodyPr>
          <a:lstStyle/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r>
              <a:rPr lang="en-US" sz="4000" i="1" dirty="0">
                <a:solidFill>
                  <a:srgbClr val="FF0000"/>
                </a:solidFill>
              </a:rPr>
              <a:t>Next Month’s TAACCCT Performance Reporting Q&amp;A</a:t>
            </a:r>
          </a:p>
          <a:p>
            <a:pPr marL="0" indent="0" algn="ctr"/>
            <a:r>
              <a:rPr lang="en-US" sz="4000" dirty="0">
                <a:solidFill>
                  <a:srgbClr val="FF0000"/>
                </a:solidFill>
              </a:rPr>
              <a:t>Topic to be announced!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</a:p>
          <a:p>
            <a:pPr marL="0" indent="0" algn="ctr"/>
            <a:r>
              <a:rPr lang="en-US" sz="4000" i="1" dirty="0"/>
              <a:t>June 29, 2017*** 3:00 pm EST</a:t>
            </a:r>
          </a:p>
          <a:p>
            <a:pPr marL="0" indent="0" algn="ctr"/>
            <a:endParaRPr lang="en-US" sz="4000" i="1" dirty="0"/>
          </a:p>
          <a:p>
            <a:pPr marL="0" indent="0" algn="ctr"/>
            <a:endParaRPr lang="en-US" sz="4000" i="1" dirty="0"/>
          </a:p>
          <a:p>
            <a:pPr marL="0" indent="0" algn="ctr"/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UPCOMING WEBINAR</a:t>
            </a:r>
          </a:p>
        </p:txBody>
      </p:sp>
    </p:spTree>
    <p:extLst>
      <p:ext uri="{BB962C8B-B14F-4D97-AF65-F5344CB8AC3E}">
        <p14:creationId xmlns:p14="http://schemas.microsoft.com/office/powerpoint/2010/main" val="3915689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Send performance-related questions to the TAACCCT mailbox (</a:t>
            </a:r>
            <a:r>
              <a:rPr lang="en-US" sz="4800" b="1" dirty="0">
                <a:hlinkClick r:id="rId3"/>
              </a:rPr>
              <a:t>taaccct@dol.gov</a:t>
            </a:r>
            <a:r>
              <a:rPr lang="en-US" sz="4800" b="1" dirty="0"/>
              <a:t>)</a:t>
            </a:r>
          </a:p>
          <a:p>
            <a:pPr algn="ctr"/>
            <a:r>
              <a:rPr lang="en-US" sz="4800" dirty="0"/>
              <a:t>by </a:t>
            </a:r>
            <a:r>
              <a:rPr lang="en-US" sz="4800" dirty="0">
                <a:solidFill>
                  <a:srgbClr val="00B0F0"/>
                </a:solidFill>
              </a:rPr>
              <a:t>June 21, 2017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</a:rPr>
              <a:t>f</a:t>
            </a:r>
            <a:r>
              <a:rPr lang="en-US" sz="4800" b="1" dirty="0">
                <a:solidFill>
                  <a:srgbClr val="00B0F0"/>
                </a:solidFill>
              </a:rPr>
              <a:t>or guaranteed inclusion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4689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attending!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87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TAACCCT Performance Reporting Key Resources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49510"/>
            <a:ext cx="5181599" cy="50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08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</a:rPr>
              <a:t>Reminder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399" y="1905000"/>
            <a:ext cx="80300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If you received an E-mail indicating that you have corrections to make, please check your records and contact us to open the relevant reports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Arial Black" panose="020B0A04020102020204" pitchFamily="34" charset="0"/>
              </a:rPr>
              <a:t>NOTE:  Some grantees only received letters reminding them that data should be reporting annually and not cumulatively</a:t>
            </a:r>
          </a:p>
          <a:p>
            <a:pPr algn="just"/>
            <a:endParaRPr lang="en-US" sz="2200" b="1" i="1" dirty="0">
              <a:latin typeface="Arial Black" panose="020B0A040201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Please contact us at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hlinkClick r:id="rId2"/>
              </a:rPr>
              <a:t>taaccct@dol.gov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if you have any questions</a:t>
            </a:r>
          </a:p>
        </p:txBody>
      </p:sp>
      <p:pic>
        <p:nvPicPr>
          <p:cNvPr id="2050" name="Picture 2" descr="C:\Users\milstead.kristen\AppData\Local\Microsoft\Windows\Temporary Internet Files\Content.IE5\SIJ0XL0H\remin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467"/>
            <a:ext cx="972245" cy="1447799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399" y="1377624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Data Validation Corrections past due:  May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6" descr="taaccct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Elephant" panose="02020904090505020303" pitchFamily="18" charset="0"/>
              </a:rPr>
              <a:t>Today’s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399" y="1905000"/>
            <a:ext cx="80300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B050"/>
                </a:solidFill>
              </a:rPr>
              <a:t>Questions From You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B050"/>
                </a:solidFill>
              </a:rPr>
              <a:t>Today’s Special Topic: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92D050"/>
                </a:solidFill>
              </a:rPr>
              <a:t>A Deeper Dive into Completion and Exit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92D050"/>
                </a:solidFill>
              </a:rPr>
              <a:t>Exit Scenarios for Counting Outcomes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rgbClr val="00B050"/>
                </a:solidFill>
              </a:rPr>
              <a:t>Open Question Period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46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Question #1:  B4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0" y="1491734"/>
            <a:ext cx="75474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/>
              <a:t>If a participant attends a TAACCCT grant funded program in Year 2, and then enrolls in a non-grant funded program in that same year, their status is reported in B.4 in the Year 2 APR. Do we stop reporting this status after the Year 2 APR?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latin typeface="Cooper Black" panose="0208090404030B020404" pitchFamily="18" charset="0"/>
              </a:rPr>
              <a:t>Response 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770" y="1371600"/>
            <a:ext cx="754743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B0F0"/>
                </a:solidFill>
              </a:rPr>
              <a:t>Yes*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B0F0"/>
                </a:solidFill>
              </a:rPr>
              <a:t>B.4 is a reporting “exit point” for tracking purposes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They only belong in B.4 if they didn’t complete a TAACCCT program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If they don’t complete a program, there is nothing further to track down the road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Can’t be re-enrolled later as a unique participant</a:t>
            </a:r>
          </a:p>
          <a:p>
            <a:pPr lvl="1" algn="just"/>
            <a:endParaRPr lang="en-US" sz="2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*With the exception of B.10, if the participant is an incumbent worker!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0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Question #2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0" y="1491734"/>
            <a:ext cx="75474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i="1" dirty="0"/>
              <a:t>Re: different scenario, the same participant from previous question</a:t>
            </a:r>
          </a:p>
          <a:p>
            <a:pPr algn="just"/>
            <a:endParaRPr lang="en-US" sz="3800" b="1" i="1" dirty="0"/>
          </a:p>
          <a:p>
            <a:pPr algn="just"/>
            <a:r>
              <a:rPr lang="en-US" sz="4000" b="1" dirty="0"/>
              <a:t>What if they remain in the non-grant funded program throughout Year 3? Is their status counted again in B.4 in the Year 3 APR?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41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13&quot;&gt;&lt;object type=&quot;3&quot; unique_id=&quot;10014&quot;&gt;&lt;property id=&quot;20148&quot; value=&quot;5&quot;/&gt;&lt;property id=&quot;20300&quot; value=&quot;Slide 1 - &amp;quot;TAACCCT Performance Reporting Q&amp;amp;A:  . &amp;quot;&quot;/&gt;&lt;property id=&quot;20307&quot; value=&quot;282&quot;/&gt;&lt;/object&gt;&lt;object type=&quot;3&quot; unique_id=&quot;10015&quot;&gt;&lt;property id=&quot;20148&quot; value=&quot;5&quot;/&gt;&lt;property id=&quot;20300&quot; value=&quot;Slide 2 - &amp;quot;Presenters&amp;quot;&quot;/&gt;&lt;property id=&quot;20307&quot; value=&quot;540&quot;/&gt;&lt;/object&gt;&lt;object type=&quot;3&quot; unique_id=&quot;10016&quot;&gt;&lt;property id=&quot;20148&quot; value=&quot;5&quot;/&gt;&lt;property id=&quot;20300&quot; value=&quot;Slide 3 - &amp;quot;Sign up for the TAACCCT Weekly Digest&amp;quot;&quot;/&gt;&lt;property id=&quot;20307&quot; value=&quot;485&quot;/&gt;&lt;/object&gt;&lt;object type=&quot;3&quot; unique_id=&quot;10017&quot;&gt;&lt;property id=&quot;20148&quot; value=&quot;5&quot;/&gt;&lt;property id=&quot;20300&quot; value=&quot;Slide 4 - &amp;quot;TAACCCT Performance Reporting Key Resources&amp;quot;&quot;/&gt;&lt;property id=&quot;20307&quot; value=&quot;545&quot;/&gt;&lt;/object&gt;&lt;object type=&quot;3&quot; unique_id=&quot;10018&quot;&gt;&lt;property id=&quot;20148&quot; value=&quot;5&quot;/&gt;&lt;property id=&quot;20300&quot; value=&quot;Slide 5 - &amp;quot;Reminder&amp;quot;&quot;/&gt;&lt;property id=&quot;20307&quot; value=&quot;574&quot;/&gt;&lt;/object&gt;&lt;object type=&quot;3&quot; unique_id=&quot;10019&quot;&gt;&lt;property id=&quot;20148&quot; value=&quot;5&quot;/&gt;&lt;property id=&quot;20300&quot; value=&quot;Slide 6 - &amp;quot;Today’s Agenda&amp;quot;&quot;/&gt;&lt;property id=&quot;20307&quot; value=&quot;568&quot;/&gt;&lt;/object&gt;&lt;object type=&quot;3&quot; unique_id=&quot;10020&quot;&gt;&lt;property id=&quot;20148&quot; value=&quot;5&quot;/&gt;&lt;property id=&quot;20300&quot; value=&quot;Slide 7 - &amp;quot;Question #1:  B4&amp;quot;&quot;/&gt;&lt;property id=&quot;20307&quot; value=&quot;562&quot;/&gt;&lt;/object&gt;&lt;object type=&quot;3&quot; unique_id=&quot;10021&quot;&gt;&lt;property id=&quot;20148&quot; value=&quot;5&quot;/&gt;&lt;property id=&quot;20300&quot; value=&quot;Slide 8 - &amp;quot;Response #1&amp;quot;&quot;/&gt;&lt;property id=&quot;20307&quot; value=&quot;565&quot;/&gt;&lt;/object&gt;&lt;object type=&quot;3&quot; unique_id=&quot;10022&quot;&gt;&lt;property id=&quot;20148&quot; value=&quot;5&quot;/&gt;&lt;property id=&quot;20300&quot; value=&quot;Slide 9 - &amp;quot;Question #2&amp;quot;&quot;/&gt;&lt;property id=&quot;20307&quot; value=&quot;563&quot;/&gt;&lt;/object&gt;&lt;object type=&quot;3&quot; unique_id=&quot;10023&quot;&gt;&lt;property id=&quot;20148&quot; value=&quot;5&quot;/&gt;&lt;property id=&quot;20300&quot; value=&quot;Slide 10 - &amp;quot;Response #2&amp;quot;&quot;/&gt;&lt;property id=&quot;20307&quot; value=&quot;566&quot;/&gt;&lt;/object&gt;&lt;object type=&quot;3&quot; unique_id=&quot;10024&quot;&gt;&lt;property id=&quot;20148&quot; value=&quot;5&quot;/&gt;&lt;property id=&quot;20300&quot; value=&quot;Slide 11 - &amp;quot;Question #3:  Program Activities Extension&amp;quot;&quot;/&gt;&lt;property id=&quot;20307&quot; value=&quot;564&quot;/&gt;&lt;/object&gt;&lt;object type=&quot;3&quot; unique_id=&quot;10025&quot;&gt;&lt;property id=&quot;20148&quot; value=&quot;5&quot;/&gt;&lt;property id=&quot;20300&quot; value=&quot;Slide 12 - &amp;quot;Response #3&amp;quot;&quot;/&gt;&lt;property id=&quot;20307&quot; value=&quot;567&quot;/&gt;&lt;/object&gt;&lt;object type=&quot;3&quot; unique_id=&quot;10026&quot;&gt;&lt;property id=&quot;20148&quot; value=&quot;5&quot;/&gt;&lt;property id=&quot;20300&quot; value=&quot;Slide 13 - &amp;quot;Question #4:   Wage Increase for Incumbent Workers (B.10)&amp;quot;&quot;/&gt;&lt;property id=&quot;20307&quot; value=&quot;569&quot;/&gt;&lt;/object&gt;&lt;object type=&quot;3&quot; unique_id=&quot;10027&quot;&gt;&lt;property id=&quot;20148&quot; value=&quot;5&quot;/&gt;&lt;property id=&quot;20300&quot; value=&quot;Slide 14 - &amp;quot;Response #4&amp;quot;&quot;/&gt;&lt;property id=&quot;20307&quot; value=&quot;570&quot;/&gt;&lt;/object&gt;&lt;object type=&quot;3&quot; unique_id=&quot;10028&quot;&gt;&lt;property id=&quot;20148&quot; value=&quot;5&quot;/&gt;&lt;property id=&quot;20300&quot; value=&quot;Slide 15 - &amp;quot;Question #5:    Counting Credit Hours (B.10)&amp;quot;&quot;/&gt;&lt;property id=&quot;20307&quot; value=&quot;572&quot;/&gt;&lt;/object&gt;&lt;object type=&quot;3&quot; unique_id=&quot;10029&quot;&gt;&lt;property id=&quot;20148&quot; value=&quot;5&quot;/&gt;&lt;property id=&quot;20300&quot; value=&quot;Slide 16 - &amp;quot;Response #5&amp;quot;&quot;/&gt;&lt;property id=&quot;20307&quot; value=&quot;573&quot;/&gt;&lt;/object&gt;&lt;object type=&quot;3&quot; unique_id=&quot;10030&quot;&gt;&lt;property id=&quot;20148&quot; value=&quot;5&quot;/&gt;&lt;property id=&quot;20300&quot; value=&quot;Slide 17 - &amp;quot;Understanding Completion and Exit&amp;quot;&quot;/&gt;&lt;property id=&quot;20307&quot; value=&quot;452&quot;/&gt;&lt;/object&gt;&lt;object type=&quot;3&quot; unique_id=&quot;10031&quot;&gt;&lt;property id=&quot;20148&quot; value=&quot;5&quot;/&gt;&lt;property id=&quot;20300&quot; value=&quot;Slide 18 - &amp;quot;Exit and TAACCCT&amp;quot;&quot;/&gt;&lt;property id=&quot;20307&quot; value=&quot;528&quot;/&gt;&lt;/object&gt;&lt;object type=&quot;3&quot; unique_id=&quot;10032&quot;&gt;&lt;property id=&quot;20148&quot; value=&quot;5&quot;/&gt;&lt;property id=&quot;20300&quot; value=&quot;Slide 19 - &amp;quot;What is a Program of Study?&amp;quot;&quot;/&gt;&lt;property id=&quot;20307&quot; value=&quot;548&quot;/&gt;&lt;/object&gt;&lt;object type=&quot;3&quot; unique_id=&quot;10033&quot;&gt;&lt;property id=&quot;20148&quot; value=&quot;5&quot;/&gt;&lt;property id=&quot;20300&quot; value=&quot;Slide 20 - &amp;quot;The First Rung on the Ladder&amp;quot;&quot;/&gt;&lt;property id=&quot;20307&quot; value=&quot;529&quot;/&gt;&lt;/object&gt;&lt;object type=&quot;3&quot; unique_id=&quot;10034&quot;&gt;&lt;property id=&quot;20148&quot; value=&quot;5&quot;/&gt;&lt;property id=&quot;20300&quot; value=&quot;Slide 21 - &amp;quot;When Does Exit Actually Occur?&amp;quot;&quot;/&gt;&lt;property id=&quot;20307&quot; value=&quot;530&quot;/&gt;&lt;/object&gt;&lt;object type=&quot;3&quot; unique_id=&quot;10035&quot;&gt;&lt;property id=&quot;20148&quot; value=&quot;5&quot;/&gt;&lt;property id=&quot;20300&quot; value=&quot;Slide 22 - &amp;quot;What are “Other Reasons?”&amp;quot;&quot;/&gt;&lt;property id=&quot;20307&quot; value=&quot;549&quot;/&gt;&lt;/object&gt;&lt;object type=&quot;3&quot; unique_id=&quot;10036&quot;&gt;&lt;property id=&quot;20148&quot; value=&quot;5&quot;/&gt;&lt;property id=&quot;20300&quot; value=&quot;Slide 23 - &amp;quot;How Do You Know When to “Exit” Disappearing Participants?&amp;quot;&quot;/&gt;&lt;property id=&quot;20307&quot; value=&quot;550&quot;/&gt;&lt;/object&gt;&lt;object type=&quot;3&quot; unique_id=&quot;10037&quot;&gt;&lt;property id=&quot;20148&quot; value=&quot;5&quot;/&gt;&lt;property id=&quot;20300&quot; value=&quot;Slide 24 - &amp;quot;Things to Note about Your “Exit Policy”&amp;quot;&quot;/&gt;&lt;property id=&quot;20307&quot; value=&quot;551&quot;/&gt;&lt;/object&gt;&lt;object type=&quot;3&quot; unique_id=&quot;10038&quot;&gt;&lt;property id=&quot;20148&quot; value=&quot;5&quot;/&gt;&lt;property id=&quot;20300&quot; value=&quot;Slide 25 - &amp;quot;Exit Scenarios for&amp;quot;&quot;/&gt;&lt;property id=&quot;20307&quot; value=&quot;553&quot;/&gt;&lt;/object&gt;&lt;object type=&quot;3&quot; unique_id=&quot;10039&quot;&gt;&lt;property id=&quot;20148&quot; value=&quot;5&quot;/&gt;&lt;property id=&quot;20300&quot; value=&quot;Slide 26 - &amp;quot;Exit Without Completion&amp;quot;&quot;/&gt;&lt;property id=&quot;20307&quot; value=&quot;557&quot;/&gt;&lt;/object&gt;&lt;object type=&quot;3&quot; unique_id=&quot;10040&quot;&gt;&lt;property id=&quot;20148&quot; value=&quot;5&quot;/&gt;&lt;property id=&quot;20300&quot; value=&quot;Slide 27 - &amp;quot;Simultaneous Completion and Exit&amp;quot;&quot;/&gt;&lt;property id=&quot;20307&quot; value=&quot;558&quot;/&gt;&lt;/object&gt;&lt;object type=&quot;3&quot; unique_id=&quot;10041&quot;&gt;&lt;property id=&quot;20148&quot; value=&quot;5&quot;/&gt;&lt;property id=&quot;20300&quot; value=&quot;Slide 28 - &amp;quot;When Completion and Exit Occur at Different Times and are Not Simultaneous&amp;quot;&quot;/&gt;&lt;property id=&quot;20307&quot; value=&quot;560&quot;/&gt;&lt;/object&gt;&lt;object type=&quot;3&quot; unique_id=&quot;10042&quot;&gt;&lt;property id=&quot;20148&quot; value=&quot;5&quot;/&gt;&lt;property id=&quot;20300&quot; value=&quot;Slide 29 - &amp;quot;Six Month Extension of Program Activities:  Completion and Exit &amp;quot;&quot;/&gt;&lt;property id=&quot;20307&quot; value=&quot;561&quot;/&gt;&lt;/object&gt;&lt;object type=&quot;3&quot; unique_id=&quot;10043&quot;&gt;&lt;property id=&quot;20148&quot; value=&quot;5&quot;/&gt;&lt;property id=&quot;20300&quot; value=&quot;Slide 30 - &amp;quot;Timing and Triggering Follow-Up Outcomes During the Fourth Year&amp;quot;&quot;/&gt;&lt;property id=&quot;20307&quot; value=&quot;578&quot;/&gt;&lt;/object&gt;&lt;object type=&quot;3&quot; unique_id=&quot;10044&quot;&gt;&lt;property id=&quot;20148&quot; value=&quot;5&quot;/&gt;&lt;property id=&quot;20300&quot; value=&quot;Slide 31&quot;/&gt;&lt;property id=&quot;20307&quot; value=&quot;469&quot;/&gt;&lt;/object&gt;&lt;object type=&quot;3&quot; unique_id=&quot;10045&quot;&gt;&lt;property id=&quot;20148&quot; value=&quot;5&quot;/&gt;&lt;property id=&quot;20300&quot; value=&quot;Slide 32 - &amp;quot;Poll question:   Which performance-related topics would you like to see a short presentation on in a future monthl&quot;/&gt;&lt;property id=&quot;20307&quot; value=&quot;503&quot;/&gt;&lt;/object&gt;&lt;object type=&quot;3&quot; unique_id=&quot;10046&quot;&gt;&lt;property id=&quot;20148&quot; value=&quot;5&quot;/&gt;&lt;property id=&quot;20300&quot; value=&quot;Slide 33 - &amp;quot;Knowledge Check #1&amp;quot;&quot;/&gt;&lt;property id=&quot;20307&quot; value=&quot;575&quot;/&gt;&lt;/object&gt;&lt;object type=&quot;3&quot; unique_id=&quot;10047&quot;&gt;&lt;property id=&quot;20148&quot; value=&quot;5&quot;/&gt;&lt;property id=&quot;20300&quot; value=&quot;Slide 34 - &amp;quot;Knowledge Check #2&amp;quot;&quot;/&gt;&lt;property id=&quot;20307&quot; value=&quot;576&quot;/&gt;&lt;/object&gt;&lt;object type=&quot;3&quot; unique_id=&quot;10048&quot;&gt;&lt;property id=&quot;20148&quot; value=&quot;5&quot;/&gt;&lt;property id=&quot;20300&quot; value=&quot;Slide 35 - &amp;quot;Knowledge Check #3&amp;quot;&quot;/&gt;&lt;property id=&quot;20307&quot; value=&quot;577&quot;/&gt;&lt;/object&gt;&lt;object type=&quot;3&quot; unique_id=&quot;10049&quot;&gt;&lt;property id=&quot;20148&quot; value=&quot;5&quot;/&gt;&lt;property id=&quot;20300&quot; value=&quot;Slide 36 - &amp;quot;UPCOMING WEBINAR&amp;quot;&quot;/&gt;&lt;property id=&quot;20307&quot; value=&quot;506&quot;/&gt;&lt;/object&gt;&lt;object type=&quot;3&quot; unique_id=&quot;10050&quot;&gt;&lt;property id=&quot;20148&quot; value=&quot;5&quot;/&gt;&lt;property id=&quot;20300&quot; value=&quot;Slide 37&quot;/&gt;&lt;property id=&quot;20307&quot; value=&quot;484&quot;/&gt;&lt;/object&gt;&lt;object type=&quot;3&quot; unique_id=&quot;10051&quot;&gt;&lt;property id=&quot;20148&quot; value=&quot;5&quot;/&gt;&lt;property id=&quot;20300&quot; value=&quot;Slide 38&quot;/&gt;&lt;property id=&quot;20307&quot; value=&quot;470&quot;/&gt;&lt;/object&gt;&lt;/object&gt;&lt;object type=&quot;8&quot; unique_id=&quot;10091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AC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TACT Theme</Template>
  <TotalTime>13030</TotalTime>
  <Words>1622</Words>
  <Application>Microsoft Office PowerPoint</Application>
  <PresentationFormat>On-screen Show (4:3)</PresentationFormat>
  <Paragraphs>217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Microsoft YaHei UI</vt:lpstr>
      <vt:lpstr>Aharoni</vt:lpstr>
      <vt:lpstr>Arial</vt:lpstr>
      <vt:lpstr>Arial Black</vt:lpstr>
      <vt:lpstr>Britannic Bold</vt:lpstr>
      <vt:lpstr>Calibri</vt:lpstr>
      <vt:lpstr>Cooper Black</vt:lpstr>
      <vt:lpstr>Elephant</vt:lpstr>
      <vt:lpstr>Franklin Gothic Demi</vt:lpstr>
      <vt:lpstr>Franklin Gothic Medium</vt:lpstr>
      <vt:lpstr>Wingdings 2</vt:lpstr>
      <vt:lpstr>TACT Theme</vt:lpstr>
      <vt:lpstr>TAACCCT Performance Reporting Q&amp;A:  . </vt:lpstr>
      <vt:lpstr>Presenters</vt:lpstr>
      <vt:lpstr>Sign up for the TAACCCT Weekly Digest</vt:lpstr>
      <vt:lpstr>TAACCCT Performance Reporting Key Resources</vt:lpstr>
      <vt:lpstr>Reminder</vt:lpstr>
      <vt:lpstr>Today’s Agenda</vt:lpstr>
      <vt:lpstr>Question #1:  B4</vt:lpstr>
      <vt:lpstr>Response #1</vt:lpstr>
      <vt:lpstr>Question #2</vt:lpstr>
      <vt:lpstr>Response #2</vt:lpstr>
      <vt:lpstr>Question #3:  Program Activities Extension</vt:lpstr>
      <vt:lpstr>Response #3</vt:lpstr>
      <vt:lpstr>Question #4:   Wage Increase for Incumbent Workers (B.10)</vt:lpstr>
      <vt:lpstr>Response #4</vt:lpstr>
      <vt:lpstr>Question #5:    Counting Credit Hours (B.10)</vt:lpstr>
      <vt:lpstr>Response #5</vt:lpstr>
      <vt:lpstr>Understanding Completion and Exit</vt:lpstr>
      <vt:lpstr>Exit and TAACCCT</vt:lpstr>
      <vt:lpstr>What is a Program of Study?</vt:lpstr>
      <vt:lpstr>The First Rung on the Ladder</vt:lpstr>
      <vt:lpstr>When Does Exit Actually Occur?</vt:lpstr>
      <vt:lpstr>What are “Other Reasons?”</vt:lpstr>
      <vt:lpstr>How Do You Know When to “Exit” Disappearing Participants?</vt:lpstr>
      <vt:lpstr>Things to Note about Your “Exit Policy”</vt:lpstr>
      <vt:lpstr>Exit Scenarios for</vt:lpstr>
      <vt:lpstr>Exit Without Completion</vt:lpstr>
      <vt:lpstr>Simultaneous Completion and Exit</vt:lpstr>
      <vt:lpstr>When Completion and Exit Occur at Different Times and are Not Simultaneous</vt:lpstr>
      <vt:lpstr>Six Month Extension of Program Activities:  Completion and Exit </vt:lpstr>
      <vt:lpstr>Timing and Triggering Follow-Up Outcomes During the Fourth Year</vt:lpstr>
      <vt:lpstr>PowerPoint Presentation</vt:lpstr>
      <vt:lpstr>Poll question:   Which performance-related topics would you like to see a short presentation on in a future monthly Webinar? </vt:lpstr>
      <vt:lpstr>Knowledge Check #1</vt:lpstr>
      <vt:lpstr>Knowledge Check #2</vt:lpstr>
      <vt:lpstr>Knowledge Check #3</vt:lpstr>
      <vt:lpstr>UPCOMING WEBINAR</vt:lpstr>
      <vt:lpstr>PowerPoint Presentation</vt:lpstr>
      <vt:lpstr>PowerPoint Presentation</vt:lpstr>
    </vt:vector>
  </TitlesOfParts>
  <Company>Employment &amp; Training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ducut.edward</dc:creator>
  <cp:lastModifiedBy>Jonathan Vehlow</cp:lastModifiedBy>
  <cp:revision>413</cp:revision>
  <cp:lastPrinted>2017-05-24T14:26:15Z</cp:lastPrinted>
  <dcterms:created xsi:type="dcterms:W3CDTF">2014-03-04T15:26:59Z</dcterms:created>
  <dcterms:modified xsi:type="dcterms:W3CDTF">2017-05-24T20:19:58Z</dcterms:modified>
</cp:coreProperties>
</file>