
<file path=[Content_Types].xml><?xml version="1.0" encoding="utf-8"?>
<Types xmlns="http://schemas.openxmlformats.org/package/2006/content-types">
  <Default Extension="xml" ContentType="application/xml"/>
  <Default Extension="jpeg" ContentType="image/jpeg"/>
  <Default Extension="png" ContentType="image/png"/>
  <Default Extension="wdp" ContentType="image/vnd.ms-photo"/>
  <Default Extension="jpg" ContentType="image/jpeg"/>
  <Default Extension="rels" ContentType="application/vnd.openxmlformats-package.relationships+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68"/>
  </p:notesMasterIdLst>
  <p:sldIdLst>
    <p:sldId id="256" r:id="rId5"/>
    <p:sldId id="326" r:id="rId6"/>
    <p:sldId id="329" r:id="rId7"/>
    <p:sldId id="261" r:id="rId8"/>
    <p:sldId id="257" r:id="rId9"/>
    <p:sldId id="327" r:id="rId10"/>
    <p:sldId id="264" r:id="rId11"/>
    <p:sldId id="298" r:id="rId12"/>
    <p:sldId id="265" r:id="rId13"/>
    <p:sldId id="292" r:id="rId14"/>
    <p:sldId id="293" r:id="rId15"/>
    <p:sldId id="271" r:id="rId16"/>
    <p:sldId id="294" r:id="rId17"/>
    <p:sldId id="273" r:id="rId18"/>
    <p:sldId id="269" r:id="rId19"/>
    <p:sldId id="279" r:id="rId20"/>
    <p:sldId id="280" r:id="rId21"/>
    <p:sldId id="274" r:id="rId22"/>
    <p:sldId id="276" r:id="rId23"/>
    <p:sldId id="277" r:id="rId24"/>
    <p:sldId id="278" r:id="rId25"/>
    <p:sldId id="259" r:id="rId26"/>
    <p:sldId id="266" r:id="rId27"/>
    <p:sldId id="301" r:id="rId28"/>
    <p:sldId id="283" r:id="rId29"/>
    <p:sldId id="284" r:id="rId30"/>
    <p:sldId id="302" r:id="rId31"/>
    <p:sldId id="303" r:id="rId32"/>
    <p:sldId id="304" r:id="rId33"/>
    <p:sldId id="295" r:id="rId34"/>
    <p:sldId id="282" r:id="rId35"/>
    <p:sldId id="285" r:id="rId36"/>
    <p:sldId id="296" r:id="rId37"/>
    <p:sldId id="286" r:id="rId38"/>
    <p:sldId id="288" r:id="rId39"/>
    <p:sldId id="287" r:id="rId40"/>
    <p:sldId id="289" r:id="rId41"/>
    <p:sldId id="290" r:id="rId42"/>
    <p:sldId id="291" r:id="rId43"/>
    <p:sldId id="328" r:id="rId44"/>
    <p:sldId id="297" r:id="rId45"/>
    <p:sldId id="270" r:id="rId46"/>
    <p:sldId id="305" r:id="rId47"/>
    <p:sldId id="306" r:id="rId48"/>
    <p:sldId id="307" r:id="rId49"/>
    <p:sldId id="308" r:id="rId50"/>
    <p:sldId id="299" r:id="rId51"/>
    <p:sldId id="322" r:id="rId52"/>
    <p:sldId id="310" r:id="rId53"/>
    <p:sldId id="311" r:id="rId54"/>
    <p:sldId id="312" r:id="rId55"/>
    <p:sldId id="313" r:id="rId56"/>
    <p:sldId id="314" r:id="rId57"/>
    <p:sldId id="317" r:id="rId58"/>
    <p:sldId id="318" r:id="rId59"/>
    <p:sldId id="315" r:id="rId60"/>
    <p:sldId id="316" r:id="rId61"/>
    <p:sldId id="320" r:id="rId62"/>
    <p:sldId id="300" r:id="rId63"/>
    <p:sldId id="323" r:id="rId64"/>
    <p:sldId id="324" r:id="rId65"/>
    <p:sldId id="262" r:id="rId66"/>
    <p:sldId id="325" r:id="rId6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253C86"/>
    <a:srgbClr val="CD2127"/>
    <a:srgbClr val="F06722"/>
    <a:srgbClr val="FABD12"/>
    <a:srgbClr val="A5CE39"/>
    <a:srgbClr val="1B8DCC"/>
    <a:srgbClr val="CB1680"/>
    <a:srgbClr val="5E1141"/>
    <a:srgbClr val="0D793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752" autoAdjust="0"/>
    <p:restoredTop sz="64554" autoAdjust="0"/>
  </p:normalViewPr>
  <p:slideViewPr>
    <p:cSldViewPr snapToGrid="0">
      <p:cViewPr varScale="1">
        <p:scale>
          <a:sx n="97" d="100"/>
          <a:sy n="97" d="100"/>
        </p:scale>
        <p:origin x="4440" y="200"/>
      </p:cViewPr>
      <p:guideLst/>
    </p:cSldViewPr>
  </p:slideViewPr>
  <p:notesTextViewPr>
    <p:cViewPr>
      <p:scale>
        <a:sx n="100" d="100"/>
        <a:sy n="100" d="100"/>
      </p:scale>
      <p:origin x="0" y="0"/>
    </p:cViewPr>
  </p:notesTextViewPr>
  <p:notesViewPr>
    <p:cSldViewPr snapToGrid="0">
      <p:cViewPr>
        <p:scale>
          <a:sx n="212" d="100"/>
          <a:sy n="212" d="100"/>
        </p:scale>
        <p:origin x="560" y="-88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63" Type="http://schemas.openxmlformats.org/officeDocument/2006/relationships/slide" Target="slides/slide59.xml"/><Relationship Id="rId64" Type="http://schemas.openxmlformats.org/officeDocument/2006/relationships/slide" Target="slides/slide60.xml"/><Relationship Id="rId65" Type="http://schemas.openxmlformats.org/officeDocument/2006/relationships/slide" Target="slides/slide61.xml"/><Relationship Id="rId66" Type="http://schemas.openxmlformats.org/officeDocument/2006/relationships/slide" Target="slides/slide62.xml"/><Relationship Id="rId67" Type="http://schemas.openxmlformats.org/officeDocument/2006/relationships/slide" Target="slides/slide63.xml"/><Relationship Id="rId68" Type="http://schemas.openxmlformats.org/officeDocument/2006/relationships/notesMaster" Target="notesMasters/notesMaster1.xml"/><Relationship Id="rId69" Type="http://schemas.openxmlformats.org/officeDocument/2006/relationships/presProps" Target="presProps.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70" Type="http://schemas.openxmlformats.org/officeDocument/2006/relationships/viewProps" Target="viewProps.xml"/><Relationship Id="rId71" Type="http://schemas.openxmlformats.org/officeDocument/2006/relationships/theme" Target="theme/theme1.xml"/><Relationship Id="rId72" Type="http://schemas.openxmlformats.org/officeDocument/2006/relationships/tableStyles" Target="tableStyles.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73" Type="http://schemas.microsoft.com/office/2015/10/relationships/revisionInfo" Target="revisionInfo.xml"/><Relationship Id="rId60" Type="http://schemas.openxmlformats.org/officeDocument/2006/relationships/slide" Target="slides/slide56.xml"/><Relationship Id="rId61" Type="http://schemas.openxmlformats.org/officeDocument/2006/relationships/slide" Target="slides/slide57.xml"/><Relationship Id="rId62" Type="http://schemas.openxmlformats.org/officeDocument/2006/relationships/slide" Target="slides/slide58.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1542C1-6B48-F041-9A93-E14236021DFA}" type="datetimeFigureOut">
              <a:rPr lang="en-US" smtClean="0"/>
              <a:t>6/16/17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8B67A9-7C68-D144-B249-56520C3DC74A}" type="slidenum">
              <a:rPr lang="en-US" smtClean="0"/>
              <a:t>‹#›</a:t>
            </a:fld>
            <a:endParaRPr lang="en-US"/>
          </a:p>
        </p:txBody>
      </p:sp>
    </p:spTree>
    <p:extLst>
      <p:ext uri="{BB962C8B-B14F-4D97-AF65-F5344CB8AC3E}">
        <p14:creationId xmlns:p14="http://schemas.microsoft.com/office/powerpoint/2010/main" val="10886421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vimeo.com/207666453" TargetMode="External"/><Relationship Id="rId4" Type="http://schemas.openxmlformats.org/officeDocument/2006/relationships/hyperlink" Target="NULL" TargetMode="External"/><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 Id="rId3" Type="http://schemas.openxmlformats.org/officeDocument/2006/relationships/hyperlink" Target="https://www.workforcegps.org/events/2017/02/01/11/59/WIOA-Wednesday-Universal-Design-A-Customer-Centered-Approach"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 Id="rId3" Type="http://schemas.openxmlformats.org/officeDocument/2006/relationships/hyperlink" Target="https://www.workforcegps.org/events/2017/01/31/14/24/WIOA-Wednesday-Implementing-Comprehensive-Affiliate-and-Colocation-Requirements"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vimeo.com/207666453" TargetMode="External"/><Relationship Id="rId4" Type="http://schemas.openxmlformats.org/officeDocument/2006/relationships/hyperlink" Target="NULL" TargetMode="External"/><Relationship Id="rId5" Type="http://schemas.openxmlformats.org/officeDocument/2006/relationships/hyperlink" Target="NULL" TargetMode="External"/><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census.gov/eos/www/naics/2017NAICS/2017_NAICS_Manual.pdf" TargetMode="External"/><Relationship Id="rId4" Type="http://schemas.openxmlformats.org/officeDocument/2006/relationships/hyperlink" Target="https://eresearch.fidelity.com/eresearch/goto/markets_sectors/landing.jhtml?bar=p" TargetMode="External"/><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vimeo.com/207666453" TargetMode="External"/><Relationship Id="rId4" Type="http://schemas.openxmlformats.org/officeDocument/2006/relationships/hyperlink" Target="NULL" TargetMode="External"/><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vimeo.com/207666453" TargetMode="External"/><Relationship Id="rId4" Type="http://schemas.openxmlformats.org/officeDocument/2006/relationships/hyperlink" Target="NULL" TargetMode="External"/><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vimeo.com/207666453" TargetMode="External"/><Relationship Id="rId4" Type="http://schemas.openxmlformats.org/officeDocument/2006/relationships/hyperlink" Target="NULL" TargetMode="External"/><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8B67A9-7C68-D144-B249-56520C3DC74A}" type="slidenum">
              <a:rPr lang="en-US" smtClean="0"/>
              <a:t>1</a:t>
            </a:fld>
            <a:endParaRPr lang="en-US"/>
          </a:p>
        </p:txBody>
      </p:sp>
    </p:spTree>
    <p:extLst>
      <p:ext uri="{BB962C8B-B14F-4D97-AF65-F5344CB8AC3E}">
        <p14:creationId xmlns:p14="http://schemas.microsoft.com/office/powerpoint/2010/main" val="19203569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Other customers require more attention or staff-assisted career services.</a:t>
            </a:r>
          </a:p>
          <a:p>
            <a:endParaRPr lang="en-US" baseline="0" dirty="0"/>
          </a:p>
          <a:p>
            <a:r>
              <a:rPr lang="en-US" baseline="0" dirty="0"/>
              <a:t>Perhaps the customer does not know where to start and needs help with research, resume development and other coaching</a:t>
            </a:r>
          </a:p>
          <a:p>
            <a:r>
              <a:rPr lang="en-US" baseline="0" dirty="0"/>
              <a:t>Perhaps a Vet wants to translate their Military skills into a civilian application and cannot work independently</a:t>
            </a:r>
          </a:p>
          <a:p>
            <a:r>
              <a:rPr lang="en-US" baseline="0" dirty="0"/>
              <a:t>Perhaps the customer is pursuing an academic or professional degree or certificate</a:t>
            </a:r>
          </a:p>
          <a:p>
            <a:r>
              <a:rPr lang="en-US" baseline="0" dirty="0"/>
              <a:t>Perhaps they are not job-ready and require some Essential Skills training</a:t>
            </a:r>
          </a:p>
          <a:p>
            <a:r>
              <a:rPr lang="en-US" baseline="0" dirty="0"/>
              <a:t>Perhaps there are barriers to employment such as a disability, a record of incarceration, child care challenges, nutritional needs, cash needs, housing, etc.</a:t>
            </a:r>
          </a:p>
          <a:p>
            <a:endParaRPr lang="en-US" baseline="0" dirty="0"/>
          </a:p>
          <a:p>
            <a:r>
              <a:rPr lang="en-US" sz="1200" kern="1200" baseline="0" dirty="0">
                <a:solidFill>
                  <a:schemeClr val="tx1"/>
                </a:solidFill>
                <a:effectLst/>
                <a:latin typeface="+mn-lt"/>
                <a:ea typeface="+mn-ea"/>
                <a:cs typeface="+mn-cs"/>
              </a:rPr>
              <a:t>Those are our staff-assisted customers receiving either Basic or Individualized Career Services</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Staff-Assisted customers must be found </a:t>
            </a:r>
            <a:r>
              <a:rPr lang="en-US" sz="1200" kern="1200" baseline="0" dirty="0" smtClean="0">
                <a:solidFill>
                  <a:schemeClr val="tx1"/>
                </a:solidFill>
                <a:effectLst/>
                <a:latin typeface="+mn-lt"/>
                <a:ea typeface="+mn-ea"/>
                <a:cs typeface="+mn-cs"/>
              </a:rPr>
              <a:t>eligible and must </a:t>
            </a:r>
            <a:r>
              <a:rPr lang="en-US" sz="1200" kern="1200" baseline="0" dirty="0">
                <a:solidFill>
                  <a:schemeClr val="tx1"/>
                </a:solidFill>
                <a:effectLst/>
                <a:latin typeface="+mn-lt"/>
                <a:ea typeface="+mn-ea"/>
                <a:cs typeface="+mn-cs"/>
              </a:rPr>
              <a:t>enroll into the </a:t>
            </a:r>
            <a:r>
              <a:rPr lang="en-US" sz="1200" kern="1200" baseline="0" dirty="0" smtClean="0">
                <a:solidFill>
                  <a:schemeClr val="tx1"/>
                </a:solidFill>
                <a:effectLst/>
                <a:latin typeface="+mn-lt"/>
                <a:ea typeface="+mn-ea"/>
                <a:cs typeface="+mn-cs"/>
              </a:rPr>
              <a:t>program. </a:t>
            </a:r>
            <a:r>
              <a:rPr lang="en-US" sz="1200" kern="1200" baseline="0" dirty="0">
                <a:solidFill>
                  <a:schemeClr val="tx1"/>
                </a:solidFill>
                <a:effectLst/>
                <a:latin typeface="+mn-lt"/>
                <a:ea typeface="+mn-ea"/>
                <a:cs typeface="+mn-cs"/>
              </a:rPr>
              <a:t>They become Participants.  </a:t>
            </a:r>
            <a:endParaRPr lang="en-US" sz="1200" kern="1200" baseline="0" dirty="0" smtClean="0">
              <a:solidFill>
                <a:schemeClr val="tx1"/>
              </a:solidFill>
              <a:effectLst/>
              <a:latin typeface="+mn-lt"/>
              <a:ea typeface="+mn-ea"/>
              <a:cs typeface="+mn-cs"/>
            </a:endParaRP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For a comprehensive comparison between what we mean by “Reportable Individual” and what we mean by “Participant” please see:</a:t>
            </a:r>
          </a:p>
          <a:p>
            <a:endParaRPr lang="en-US" sz="1200" kern="1200" baseline="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Understanding Reportable Individuals and Participants for Performance:</a:t>
            </a:r>
          </a:p>
          <a:p>
            <a:r>
              <a:rPr lang="en-US" sz="1200" kern="1200" dirty="0" smtClean="0">
                <a:solidFill>
                  <a:schemeClr val="tx1"/>
                </a:solidFill>
                <a:effectLst/>
                <a:latin typeface="+mn-lt"/>
                <a:ea typeface="+mn-ea"/>
                <a:cs typeface="+mn-cs"/>
              </a:rPr>
              <a:t>A Guide to Reporting Services:</a:t>
            </a:r>
          </a:p>
          <a:p>
            <a:r>
              <a:rPr lang="en-US" sz="1200" u="sng" kern="1200" dirty="0" smtClean="0">
                <a:solidFill>
                  <a:schemeClr val="tx1"/>
                </a:solidFill>
                <a:effectLst/>
                <a:latin typeface="+mn-lt"/>
                <a:ea typeface="+mn-ea"/>
                <a:cs typeface="+mn-cs"/>
                <a:hlinkClick r:id="rId3"/>
              </a:rPr>
              <a:t>https://vimeo.com/207666453</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WIOA Reportable Individuals Guide:</a:t>
            </a:r>
          </a:p>
          <a:p>
            <a:r>
              <a:rPr lang="en-US" sz="1200" u="sng" kern="1200" dirty="0" smtClean="0">
                <a:solidFill>
                  <a:schemeClr val="tx1"/>
                </a:solidFill>
                <a:effectLst/>
                <a:latin typeface="+mn-lt"/>
                <a:ea typeface="+mn-ea"/>
                <a:cs typeface="+mn-cs"/>
                <a:hlinkClick r:id="rId4" invalidUrl="https://ion.workforcegps.org/~/media/WorkforceGPS/ion/Files/Performance Reporting and Evaluation/Performance Reporting/WIOA_Reportable_Individuals_Guide_2017,-d-,02,-d-,09.pdf"/>
              </a:rPr>
              <a:t>https://ion.workforcegps.org/~/media/WorkforceGPS/ion/Files/Performance%20Reporting%20and%20Evaluation/Performance%20Reporting/WIOA_Reportable_Individuals_Guide_2017,-d-,02,-d-,09.pdf</a:t>
            </a:r>
            <a:endParaRPr lang="en-US" sz="1200" kern="1200" dirty="0" smtClean="0">
              <a:solidFill>
                <a:schemeClr val="tx1"/>
              </a:solidFill>
              <a:effectLst/>
              <a:latin typeface="+mn-lt"/>
              <a:ea typeface="+mn-ea"/>
              <a:cs typeface="+mn-cs"/>
            </a:endParaRPr>
          </a:p>
          <a:p>
            <a:endParaRPr lang="en-US" sz="1200" kern="1200" baseline="0" dirty="0">
              <a:solidFill>
                <a:schemeClr val="tx1"/>
              </a:solidFill>
              <a:effectLst/>
              <a:latin typeface="+mn-lt"/>
              <a:ea typeface="+mn-ea"/>
              <a:cs typeface="+mn-cs"/>
            </a:endParaRP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CC8B67A9-7C68-D144-B249-56520C3DC74A}" type="slidenum">
              <a:rPr lang="en-US" smtClean="0"/>
              <a:t>11</a:t>
            </a:fld>
            <a:endParaRPr lang="en-US"/>
          </a:p>
        </p:txBody>
      </p:sp>
    </p:spTree>
    <p:extLst>
      <p:ext uri="{BB962C8B-B14F-4D97-AF65-F5344CB8AC3E}">
        <p14:creationId xmlns:p14="http://schemas.microsoft.com/office/powerpoint/2010/main" val="19899445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Orientation Services</a:t>
            </a:r>
          </a:p>
          <a:p>
            <a:r>
              <a:rPr lang="en-US" sz="1200" kern="1200" dirty="0">
                <a:solidFill>
                  <a:schemeClr val="tx1"/>
                </a:solidFill>
                <a:effectLst/>
                <a:latin typeface="+mn-lt"/>
                <a:ea typeface="+mn-ea"/>
                <a:cs typeface="+mn-cs"/>
              </a:rPr>
              <a:t>Conduct workshops that share information about services provided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studies conducted </a:t>
            </a:r>
            <a:r>
              <a:rPr lang="en-US" sz="1200" kern="1200" baseline="0" dirty="0">
                <a:solidFill>
                  <a:schemeClr val="tx1"/>
                </a:solidFill>
                <a:effectLst/>
                <a:latin typeface="+mn-lt"/>
                <a:ea typeface="+mn-ea"/>
                <a:cs typeface="+mn-cs"/>
              </a:rPr>
              <a:t>as part of the Customer-Centered Design project, some One Stop Career centers found that they needed to re-think their orientation presentations.</a:t>
            </a:r>
          </a:p>
          <a:p>
            <a:r>
              <a:rPr lang="en-US" sz="1200" kern="1200" baseline="0" dirty="0">
                <a:solidFill>
                  <a:schemeClr val="tx1"/>
                </a:solidFill>
                <a:effectLst/>
                <a:latin typeface="+mn-lt"/>
                <a:ea typeface="+mn-ea"/>
                <a:cs typeface="+mn-cs"/>
              </a:rPr>
              <a:t>They were too long, and customers had to sit through details that would not apply to them.</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We recommend that you consider the CCD process when re-thinking or adapting your Orientation presentation</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A recent CCD Webinar may be helpful here: </a:t>
            </a:r>
          </a:p>
          <a:p>
            <a:r>
              <a:rPr lang="en-US" sz="1200" kern="1200" dirty="0">
                <a:solidFill>
                  <a:schemeClr val="tx1"/>
                </a:solidFill>
                <a:effectLst/>
                <a:latin typeface="+mn-lt"/>
                <a:ea typeface="+mn-ea"/>
                <a:cs typeface="+mn-cs"/>
              </a:rPr>
              <a:t>WIOA Wednesday - Universal Design: A Customer Centered Approach</a:t>
            </a:r>
          </a:p>
          <a:p>
            <a:r>
              <a:rPr lang="en-US" sz="1200" u="sng" kern="1200" dirty="0">
                <a:solidFill>
                  <a:schemeClr val="tx1"/>
                </a:solidFill>
                <a:effectLst/>
                <a:latin typeface="+mn-lt"/>
                <a:ea typeface="+mn-ea"/>
                <a:cs typeface="+mn-cs"/>
                <a:hlinkClick r:id="rId3"/>
              </a:rPr>
              <a:t>https://www.workforcegps.org/events/2017/02/01/11/59/WIOA-Wednesday-Universal-Design-A-Customer-Centered-Approach</a:t>
            </a:r>
            <a:endParaRPr lang="en-US" sz="1200" kern="1200" dirty="0">
              <a:solidFill>
                <a:schemeClr val="tx1"/>
              </a:solidFill>
              <a:effectLst/>
              <a:latin typeface="+mn-lt"/>
              <a:ea typeface="+mn-ea"/>
              <a:cs typeface="+mn-cs"/>
            </a:endParaRPr>
          </a:p>
          <a:p>
            <a:endParaRPr lang="en-US" sz="1200" kern="1200" baseline="0" dirty="0">
              <a:solidFill>
                <a:schemeClr val="tx1"/>
              </a:solidFill>
              <a:effectLst/>
              <a:latin typeface="+mn-lt"/>
              <a:ea typeface="+mn-ea"/>
              <a:cs typeface="+mn-cs"/>
            </a:endParaRPr>
          </a:p>
          <a:p>
            <a:endParaRPr lang="en-US"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C8B67A9-7C68-D144-B249-56520C3DC74A}" type="slidenum">
              <a:rPr lang="en-US" smtClean="0"/>
              <a:t>12</a:t>
            </a:fld>
            <a:endParaRPr lang="en-US"/>
          </a:p>
        </p:txBody>
      </p:sp>
    </p:spTree>
    <p:extLst>
      <p:ext uri="{BB962C8B-B14F-4D97-AF65-F5344CB8AC3E}">
        <p14:creationId xmlns:p14="http://schemas.microsoft.com/office/powerpoint/2010/main" val="19179855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WIOA legislation asks us to develop operational</a:t>
            </a:r>
            <a:r>
              <a:rPr lang="en-US" sz="1200" kern="1200" baseline="0" dirty="0">
                <a:solidFill>
                  <a:schemeClr val="tx1"/>
                </a:solidFill>
                <a:effectLst/>
                <a:latin typeface="+mn-lt"/>
                <a:ea typeface="+mn-ea"/>
                <a:cs typeface="+mn-cs"/>
              </a:rPr>
              <a:t> policies that integrate case management, communications and performance</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Integrating service delivery can be achieved by organizing staff by the functions they perform</a:t>
            </a:r>
          </a:p>
          <a:p>
            <a:r>
              <a:rPr lang="en-US" sz="1200" kern="1200" baseline="0" dirty="0">
                <a:solidFill>
                  <a:schemeClr val="tx1"/>
                </a:solidFill>
                <a:effectLst/>
                <a:latin typeface="+mn-lt"/>
                <a:ea typeface="+mn-ea"/>
                <a:cs typeface="+mn-cs"/>
              </a:rPr>
              <a:t>Some centers have organized the teams as Welcome Team, Career Services Team and Business Services Team</a:t>
            </a:r>
          </a:p>
          <a:p>
            <a:r>
              <a:rPr lang="en-US" sz="1200" kern="1200" baseline="0" dirty="0">
                <a:solidFill>
                  <a:schemeClr val="tx1"/>
                </a:solidFill>
                <a:effectLst/>
                <a:latin typeface="+mn-lt"/>
                <a:ea typeface="+mn-ea"/>
                <a:cs typeface="+mn-cs"/>
              </a:rPr>
              <a:t>The next two slides show how Spokane Washington reorganized by function.</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You also want to enhance communications among your staff, among other programs, and among other AJC offices: Comprehensive, Affiliated, and Specialized offices</a:t>
            </a:r>
          </a:p>
          <a:p>
            <a:r>
              <a:rPr lang="en-US" sz="1200" kern="1200" baseline="0" dirty="0">
                <a:solidFill>
                  <a:schemeClr val="tx1"/>
                </a:solidFill>
                <a:effectLst/>
                <a:latin typeface="+mn-lt"/>
                <a:ea typeface="+mn-ea"/>
                <a:cs typeface="+mn-cs"/>
              </a:rPr>
              <a:t>You’ll want to develop a strategy that improves performance while sharing responsibilities and credit among stakeholders.</a:t>
            </a:r>
          </a:p>
          <a:p>
            <a:r>
              <a:rPr lang="en-US" sz="1200" kern="1200" baseline="0" dirty="0">
                <a:solidFill>
                  <a:schemeClr val="tx1"/>
                </a:solidFill>
                <a:effectLst/>
                <a:latin typeface="+mn-lt"/>
                <a:ea typeface="+mn-ea"/>
                <a:cs typeface="+mn-cs"/>
              </a:rPr>
              <a:t>You’ll also want to </a:t>
            </a:r>
            <a:r>
              <a:rPr lang="en-US" sz="1200" kern="1200" baseline="0" dirty="0" smtClean="0">
                <a:solidFill>
                  <a:schemeClr val="tx1"/>
                </a:solidFill>
                <a:effectLst/>
                <a:latin typeface="+mn-lt"/>
                <a:ea typeface="+mn-ea"/>
                <a:cs typeface="+mn-cs"/>
              </a:rPr>
              <a:t>create and use a </a:t>
            </a:r>
            <a:r>
              <a:rPr lang="en-US" sz="1200" kern="1200" baseline="0" dirty="0">
                <a:solidFill>
                  <a:schemeClr val="tx1"/>
                </a:solidFill>
                <a:effectLst/>
                <a:latin typeface="+mn-lt"/>
                <a:ea typeface="+mn-ea"/>
                <a:cs typeface="+mn-cs"/>
              </a:rPr>
              <a:t>common identity</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We’ll break down other integration examples in later slides</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A recent Webinar included information about establishing a common identity among the AJC staff.  It may be helpful: </a:t>
            </a:r>
            <a:r>
              <a:rPr lang="en-US" sz="1200" kern="1200" dirty="0">
                <a:solidFill>
                  <a:schemeClr val="tx1"/>
                </a:solidFill>
                <a:effectLst/>
                <a:latin typeface="+mn-lt"/>
                <a:ea typeface="+mn-ea"/>
                <a:cs typeface="+mn-cs"/>
              </a:rPr>
              <a:t>WIOA Wednesday - Implementing Comprehensive, Affiliate, and Co-location Requirements Under WIOA</a:t>
            </a:r>
          </a:p>
          <a:p>
            <a:r>
              <a:rPr lang="en-US" sz="1200" u="sng" kern="1200" dirty="0">
                <a:solidFill>
                  <a:schemeClr val="tx1"/>
                </a:solidFill>
                <a:effectLst/>
                <a:latin typeface="+mn-lt"/>
                <a:ea typeface="+mn-ea"/>
                <a:cs typeface="+mn-cs"/>
                <a:hlinkClick r:id="rId3"/>
              </a:rPr>
              <a:t>https://www.workforcegps.org/events/2017/01/31/14/24/WIOA-Wednesday-Implementing-Comprehensive-Affiliate-and-Colocation-Requirements</a:t>
            </a:r>
            <a:endParaRPr lang="en-US" sz="1200" kern="1200" dirty="0">
              <a:solidFill>
                <a:schemeClr val="tx1"/>
              </a:solidFill>
              <a:effectLst/>
              <a:latin typeface="+mn-lt"/>
              <a:ea typeface="+mn-ea"/>
              <a:cs typeface="+mn-cs"/>
            </a:endParaRPr>
          </a:p>
          <a:p>
            <a:endParaRPr lang="en-US" sz="1200" kern="1200" baseline="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C8B67A9-7C68-D144-B249-56520C3DC74A}" type="slidenum">
              <a:rPr lang="en-US" smtClean="0"/>
              <a:t>14</a:t>
            </a:fld>
            <a:endParaRPr lang="en-US"/>
          </a:p>
        </p:txBody>
      </p:sp>
    </p:spTree>
    <p:extLst>
      <p:ext uri="{BB962C8B-B14F-4D97-AF65-F5344CB8AC3E}">
        <p14:creationId xmlns:p14="http://schemas.microsoft.com/office/powerpoint/2010/main" val="14066839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How can we make our services seamless and integrated?</a:t>
            </a:r>
          </a:p>
          <a:p>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For the job seeker, we focus on their outcomes or results</a:t>
            </a:r>
          </a:p>
          <a:p>
            <a:pPr lvl="0"/>
            <a:r>
              <a:rPr lang="en-US" sz="1200" kern="1200" dirty="0">
                <a:solidFill>
                  <a:schemeClr val="tx1"/>
                </a:solidFill>
                <a:effectLst/>
                <a:latin typeface="+mn-lt"/>
                <a:ea typeface="+mn-ea"/>
                <a:cs typeface="+mn-cs"/>
              </a:rPr>
              <a:t>We don’t even mention the funding stream by name or even the term “funding stream”</a:t>
            </a:r>
          </a:p>
          <a:p>
            <a:pPr lvl="0"/>
            <a:r>
              <a:rPr lang="en-US" sz="1200" kern="1200" dirty="0">
                <a:solidFill>
                  <a:schemeClr val="tx1"/>
                </a:solidFill>
                <a:effectLst/>
                <a:latin typeface="+mn-lt"/>
                <a:ea typeface="+mn-ea"/>
                <a:cs typeface="+mn-cs"/>
              </a:rPr>
              <a:t>Without</a:t>
            </a:r>
            <a:r>
              <a:rPr lang="en-US" sz="1200" kern="1200" baseline="0" dirty="0">
                <a:solidFill>
                  <a:schemeClr val="tx1"/>
                </a:solidFill>
                <a:effectLst/>
                <a:latin typeface="+mn-lt"/>
                <a:ea typeface="+mn-ea"/>
                <a:cs typeface="+mn-cs"/>
              </a:rPr>
              <a:t> the sequence of service, once a customer is enrolled, we can immediately address their needs for support services, training to address a skills gap, education, or attention to their job search</a:t>
            </a:r>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For the business customer, we focus on how an employer’s workforce challenge can be addressed with our services</a:t>
            </a:r>
          </a:p>
          <a:p>
            <a:pPr lvl="1"/>
            <a:r>
              <a:rPr lang="en-US" sz="1200" kern="1200" dirty="0">
                <a:solidFill>
                  <a:schemeClr val="tx1"/>
                </a:solidFill>
                <a:effectLst/>
                <a:latin typeface="+mn-lt"/>
                <a:ea typeface="+mn-ea"/>
                <a:cs typeface="+mn-cs"/>
              </a:rPr>
              <a:t>The workforce challenge may be high turnover, candidates with the wrong skills or inadequate skills, the cost of recruiting and advertising a job listing, training costs, the lack of candidates who are “job-ready”, etc.</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See these citations for more detail</a:t>
            </a:r>
          </a:p>
          <a:p>
            <a:r>
              <a:rPr lang="en-US" sz="1200" kern="1200" dirty="0">
                <a:solidFill>
                  <a:schemeClr val="tx1"/>
                </a:solidFill>
                <a:effectLst/>
                <a:latin typeface="+mn-lt"/>
                <a:ea typeface="+mn-ea"/>
                <a:cs typeface="+mn-cs"/>
              </a:rPr>
              <a:t>20 CFR 678.430(a)</a:t>
            </a:r>
          </a:p>
          <a:p>
            <a:r>
              <a:rPr lang="en-US" sz="1200" kern="1200" dirty="0">
                <a:solidFill>
                  <a:schemeClr val="tx1"/>
                </a:solidFill>
                <a:effectLst/>
                <a:latin typeface="+mn-lt"/>
                <a:ea typeface="+mn-ea"/>
                <a:cs typeface="+mn-cs"/>
              </a:rPr>
              <a:t>34 CFR 361.430(a)</a:t>
            </a:r>
          </a:p>
          <a:p>
            <a:r>
              <a:rPr lang="en-US" sz="1200" kern="1200" dirty="0">
                <a:solidFill>
                  <a:schemeClr val="tx1"/>
                </a:solidFill>
                <a:effectLst/>
                <a:latin typeface="+mn-lt"/>
                <a:ea typeface="+mn-ea"/>
                <a:cs typeface="+mn-cs"/>
              </a:rPr>
              <a:t>34 CFR 463.430(a)</a:t>
            </a:r>
          </a:p>
          <a:p>
            <a:endParaRPr lang="en-US" dirty="0"/>
          </a:p>
          <a:p>
            <a:endParaRPr lang="en-US" dirty="0"/>
          </a:p>
        </p:txBody>
      </p:sp>
      <p:sp>
        <p:nvSpPr>
          <p:cNvPr id="4" name="Slide Number Placeholder 3"/>
          <p:cNvSpPr>
            <a:spLocks noGrp="1"/>
          </p:cNvSpPr>
          <p:nvPr>
            <p:ph type="sldNum" sz="quarter" idx="10"/>
          </p:nvPr>
        </p:nvSpPr>
        <p:spPr/>
        <p:txBody>
          <a:bodyPr/>
          <a:lstStyle/>
          <a:p>
            <a:fld id="{CC8B67A9-7C68-D144-B249-56520C3DC74A}" type="slidenum">
              <a:rPr lang="en-US" smtClean="0"/>
              <a:t>15</a:t>
            </a:fld>
            <a:endParaRPr lang="en-US"/>
          </a:p>
        </p:txBody>
      </p:sp>
    </p:spTree>
    <p:extLst>
      <p:ext uri="{BB962C8B-B14F-4D97-AF65-F5344CB8AC3E}">
        <p14:creationId xmlns:p14="http://schemas.microsoft.com/office/powerpoint/2010/main" val="14289230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Here is how Spokane Washington’s operation was organized before</a:t>
            </a:r>
            <a:r>
              <a:rPr lang="en-US" sz="1200" kern="1200" baseline="0" dirty="0">
                <a:solidFill>
                  <a:schemeClr val="tx1"/>
                </a:solidFill>
                <a:effectLst/>
                <a:latin typeface="+mn-lt"/>
                <a:ea typeface="+mn-ea"/>
                <a:cs typeface="+mn-cs"/>
              </a:rPr>
              <a:t> they implemented the CCD model  </a:t>
            </a:r>
          </a:p>
          <a:p>
            <a:r>
              <a:rPr lang="en-US" sz="1200" kern="1200" baseline="0" dirty="0">
                <a:solidFill>
                  <a:schemeClr val="tx1"/>
                </a:solidFill>
                <a:effectLst/>
                <a:latin typeface="+mn-lt"/>
                <a:ea typeface="+mn-ea"/>
                <a:cs typeface="+mn-cs"/>
              </a:rPr>
              <a:t>Everything was organized by funding stream or program</a:t>
            </a:r>
          </a:p>
          <a:p>
            <a:endParaRPr lang="en-US" b="1" i="1" dirty="0">
              <a:solidFill>
                <a:srgbClr val="FF0000"/>
              </a:solidFill>
            </a:endParaRPr>
          </a:p>
        </p:txBody>
      </p:sp>
      <p:sp>
        <p:nvSpPr>
          <p:cNvPr id="4" name="Slide Number Placeholder 3"/>
          <p:cNvSpPr>
            <a:spLocks noGrp="1"/>
          </p:cNvSpPr>
          <p:nvPr>
            <p:ph type="sldNum" sz="quarter" idx="10"/>
          </p:nvPr>
        </p:nvSpPr>
        <p:spPr/>
        <p:txBody>
          <a:bodyPr/>
          <a:lstStyle/>
          <a:p>
            <a:fld id="{CC8B67A9-7C68-D144-B249-56520C3DC74A}" type="slidenum">
              <a:rPr lang="en-US" smtClean="0"/>
              <a:t>16</a:t>
            </a:fld>
            <a:endParaRPr lang="en-US"/>
          </a:p>
        </p:txBody>
      </p:sp>
    </p:spTree>
    <p:extLst>
      <p:ext uri="{BB962C8B-B14F-4D97-AF65-F5344CB8AC3E}">
        <p14:creationId xmlns:p14="http://schemas.microsoft.com/office/powerpoint/2010/main" val="10790541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Here is what Spokane</a:t>
            </a:r>
            <a:r>
              <a:rPr lang="en-US" sz="1200" kern="1200" baseline="0" dirty="0">
                <a:solidFill>
                  <a:schemeClr val="tx1"/>
                </a:solidFill>
                <a:effectLst/>
                <a:latin typeface="+mn-lt"/>
                <a:ea typeface="+mn-ea"/>
                <a:cs typeface="+mn-cs"/>
              </a:rPr>
              <a:t> Washington is now implementing after the results of their CCD-inspired redesign.</a:t>
            </a:r>
            <a:endParaRPr lang="en-US" b="1" i="1" dirty="0">
              <a:solidFill>
                <a:srgbClr val="FF0000"/>
              </a:solidFill>
            </a:endParaRPr>
          </a:p>
        </p:txBody>
      </p:sp>
      <p:sp>
        <p:nvSpPr>
          <p:cNvPr id="4" name="Slide Number Placeholder 3"/>
          <p:cNvSpPr>
            <a:spLocks noGrp="1"/>
          </p:cNvSpPr>
          <p:nvPr>
            <p:ph type="sldNum" sz="quarter" idx="10"/>
          </p:nvPr>
        </p:nvSpPr>
        <p:spPr/>
        <p:txBody>
          <a:bodyPr/>
          <a:lstStyle/>
          <a:p>
            <a:fld id="{CC8B67A9-7C68-D144-B249-56520C3DC74A}" type="slidenum">
              <a:rPr lang="en-US" smtClean="0"/>
              <a:t>17</a:t>
            </a:fld>
            <a:endParaRPr lang="en-US"/>
          </a:p>
        </p:txBody>
      </p:sp>
    </p:spTree>
    <p:extLst>
      <p:ext uri="{BB962C8B-B14F-4D97-AF65-F5344CB8AC3E}">
        <p14:creationId xmlns:p14="http://schemas.microsoft.com/office/powerpoint/2010/main" val="413033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 how can we integrate case management?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By cross training staff and creating a “No Wrong Door” environment,</a:t>
            </a:r>
            <a:r>
              <a:rPr lang="en-US" sz="1200" kern="1200" baseline="0" dirty="0">
                <a:solidFill>
                  <a:schemeClr val="tx1"/>
                </a:solidFill>
                <a:effectLst/>
                <a:latin typeface="+mn-lt"/>
                <a:ea typeface="+mn-ea"/>
                <a:cs typeface="+mn-cs"/>
              </a:rPr>
              <a:t> any staff member can </a:t>
            </a:r>
            <a:r>
              <a:rPr lang="en-US" sz="1200" kern="1200" dirty="0">
                <a:solidFill>
                  <a:schemeClr val="tx1"/>
                </a:solidFill>
                <a:effectLst/>
                <a:latin typeface="+mn-lt"/>
                <a:ea typeface="+mn-ea"/>
                <a:cs typeface="+mn-cs"/>
              </a:rPr>
              <a:t>serve any customer who walks in</a:t>
            </a:r>
            <a:r>
              <a:rPr lang="en-US" sz="1200" kern="1200" dirty="0" smtClean="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This may require some attention to cost allocations of staff time as different participants are being served by different staff members.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a:t>
            </a:r>
            <a:r>
              <a:rPr lang="en-US" sz="1200" kern="1200" dirty="0">
                <a:solidFill>
                  <a:schemeClr val="tx1"/>
                </a:solidFill>
                <a:effectLst/>
                <a:latin typeface="+mn-lt"/>
                <a:ea typeface="+mn-ea"/>
                <a:cs typeface="+mn-cs"/>
              </a:rPr>
              <a:t>No Wrong Door concept challenges us to offer information beyond our traditional and familiar program areas.  </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Each </a:t>
            </a:r>
            <a:r>
              <a:rPr lang="en-US" sz="1200" kern="1200" dirty="0">
                <a:solidFill>
                  <a:schemeClr val="tx1"/>
                </a:solidFill>
                <a:effectLst/>
                <a:latin typeface="+mn-lt"/>
                <a:ea typeface="+mn-ea"/>
                <a:cs typeface="+mn-cs"/>
              </a:rPr>
              <a:t>case counselor needs access to eligibility and referral information and a menu of services that are associated with job search, employment, training and support for the various</a:t>
            </a:r>
            <a:r>
              <a:rPr lang="en-US" sz="1200" kern="1200" baseline="0" dirty="0">
                <a:solidFill>
                  <a:schemeClr val="tx1"/>
                </a:solidFill>
                <a:effectLst/>
                <a:latin typeface="+mn-lt"/>
                <a:ea typeface="+mn-ea"/>
                <a:cs typeface="+mn-cs"/>
              </a:rPr>
              <a:t> populations who are seeking services</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Your office should create an environment</a:t>
            </a:r>
            <a:r>
              <a:rPr lang="en-US" sz="1200" kern="1200" baseline="0" dirty="0">
                <a:solidFill>
                  <a:schemeClr val="tx1"/>
                </a:solidFill>
                <a:effectLst/>
                <a:latin typeface="+mn-lt"/>
                <a:ea typeface="+mn-ea"/>
                <a:cs typeface="+mn-cs"/>
              </a:rPr>
              <a:t> that supports professional development, continuous learning, and continuous improvement among the staff, especially front-line workers.</a:t>
            </a:r>
            <a:endParaRPr lang="en-US" sz="1200" kern="120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You can train your staff in a classroom setting or by c</a:t>
            </a:r>
            <a:r>
              <a:rPr lang="en-US" sz="1200" kern="1200" dirty="0">
                <a:solidFill>
                  <a:schemeClr val="tx1"/>
                </a:solidFill>
                <a:effectLst/>
                <a:latin typeface="+mn-lt"/>
                <a:ea typeface="+mn-ea"/>
                <a:cs typeface="+mn-cs"/>
              </a:rPr>
              <a:t>reating opportunities for</a:t>
            </a:r>
            <a:r>
              <a:rPr lang="en-US" sz="1200" kern="1200" baseline="0" dirty="0">
                <a:solidFill>
                  <a:schemeClr val="tx1"/>
                </a:solidFill>
                <a:effectLst/>
                <a:latin typeface="+mn-lt"/>
                <a:ea typeface="+mn-ea"/>
                <a:cs typeface="+mn-cs"/>
              </a:rPr>
              <a:t> staff members to job shadow one another to develop new areas of expertise.</a:t>
            </a:r>
          </a:p>
          <a:p>
            <a:r>
              <a:rPr lang="en-US" sz="1200" kern="1200" baseline="0" dirty="0">
                <a:solidFill>
                  <a:schemeClr val="tx1"/>
                </a:solidFill>
                <a:effectLst/>
                <a:latin typeface="+mn-lt"/>
                <a:ea typeface="+mn-ea"/>
                <a:cs typeface="+mn-cs"/>
              </a:rPr>
              <a:t>You can organize staff meetings around functional teams instead of program teams.</a:t>
            </a:r>
          </a:p>
          <a:p>
            <a:r>
              <a:rPr lang="en-US" sz="1200" kern="1200" baseline="0" dirty="0">
                <a:solidFill>
                  <a:schemeClr val="tx1"/>
                </a:solidFill>
                <a:effectLst/>
                <a:latin typeface="+mn-lt"/>
                <a:ea typeface="+mn-ea"/>
                <a:cs typeface="+mn-cs"/>
              </a:rPr>
              <a:t>You can create social occasions like birthday celebrations, service anniversaries or welcome parties during which staff members intermingle professionally and socially.</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Don’t forget to cross train between the career services team and the business services team.  Teams should share labor market information and everyone should know as much as they can about the local economy.</a:t>
            </a:r>
          </a:p>
          <a:p>
            <a:endParaRPr lang="en-US" b="1" i="1" dirty="0">
              <a:solidFill>
                <a:srgbClr val="FF0000"/>
              </a:solidFill>
            </a:endParaRPr>
          </a:p>
          <a:p>
            <a:endParaRPr lang="en-US" b="1" i="1" baseline="0" dirty="0">
              <a:solidFill>
                <a:srgbClr val="FF0000"/>
              </a:solidFill>
            </a:endParaRPr>
          </a:p>
          <a:p>
            <a:endParaRPr lang="en-US" b="1" i="1" dirty="0">
              <a:solidFill>
                <a:srgbClr val="FF0000"/>
              </a:solidFill>
            </a:endParaRPr>
          </a:p>
        </p:txBody>
      </p:sp>
      <p:sp>
        <p:nvSpPr>
          <p:cNvPr id="4" name="Slide Number Placeholder 3"/>
          <p:cNvSpPr>
            <a:spLocks noGrp="1"/>
          </p:cNvSpPr>
          <p:nvPr>
            <p:ph type="sldNum" sz="quarter" idx="10"/>
          </p:nvPr>
        </p:nvSpPr>
        <p:spPr/>
        <p:txBody>
          <a:bodyPr/>
          <a:lstStyle/>
          <a:p>
            <a:fld id="{CC8B67A9-7C68-D144-B249-56520C3DC74A}" type="slidenum">
              <a:rPr lang="en-US" smtClean="0"/>
              <a:t>18</a:t>
            </a:fld>
            <a:endParaRPr lang="en-US"/>
          </a:p>
        </p:txBody>
      </p:sp>
    </p:spTree>
    <p:extLst>
      <p:ext uri="{BB962C8B-B14F-4D97-AF65-F5344CB8AC3E}">
        <p14:creationId xmlns:p14="http://schemas.microsoft.com/office/powerpoint/2010/main" val="1773069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How do we integrate communications?</a:t>
            </a:r>
          </a:p>
          <a:p>
            <a:endParaRPr lang="en-US" sz="1200" kern="120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Integrate MIS systems so that program staff can access records across agencies.</a:t>
            </a:r>
          </a:p>
          <a:p>
            <a:endParaRPr lang="en-US" sz="1200" kern="120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Offer live, virtual connections among the affiliated, specialized and comprehensive centers so that customers can get immediate service wherever they visit</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C8B67A9-7C68-D144-B249-56520C3DC74A}" type="slidenum">
              <a:rPr lang="en-US" smtClean="0"/>
              <a:t>19</a:t>
            </a:fld>
            <a:endParaRPr lang="en-US"/>
          </a:p>
        </p:txBody>
      </p:sp>
    </p:spTree>
    <p:extLst>
      <p:ext uri="{BB962C8B-B14F-4D97-AF65-F5344CB8AC3E}">
        <p14:creationId xmlns:p14="http://schemas.microsoft.com/office/powerpoint/2010/main" val="6412720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How do we integrate performance?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Many local and state</a:t>
            </a:r>
            <a:r>
              <a:rPr lang="en-US" sz="1200" kern="1200" baseline="0" dirty="0">
                <a:solidFill>
                  <a:schemeClr val="tx1"/>
                </a:solidFill>
                <a:effectLst/>
                <a:latin typeface="+mn-lt"/>
                <a:ea typeface="+mn-ea"/>
                <a:cs typeface="+mn-cs"/>
              </a:rPr>
              <a:t> systems have created their own shared performance measures.</a:t>
            </a:r>
          </a:p>
          <a:p>
            <a:r>
              <a:rPr lang="en-US" sz="1200" kern="1200" baseline="0" dirty="0">
                <a:solidFill>
                  <a:schemeClr val="tx1"/>
                </a:solidFill>
                <a:effectLst/>
                <a:latin typeface="+mn-lt"/>
                <a:ea typeface="+mn-ea"/>
                <a:cs typeface="+mn-cs"/>
              </a:rPr>
              <a:t>Those measures were developed through customer surveys, staff brainstorming, and needs analyses.</a:t>
            </a:r>
          </a:p>
          <a:p>
            <a:r>
              <a:rPr lang="en-US" sz="1200" kern="1200" baseline="0" dirty="0">
                <a:solidFill>
                  <a:schemeClr val="tx1"/>
                </a:solidFill>
                <a:effectLst/>
                <a:latin typeface="+mn-lt"/>
                <a:ea typeface="+mn-ea"/>
                <a:cs typeface="+mn-cs"/>
              </a:rPr>
              <a:t>They discovered that by focusing on their own identified goals and outcomes, the WIOA measures fell into place as well.</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Our suggestion is to conduct surveys, staff brainstorming sessions, and needs analyses to gather your research data.  Then, be open to thinking counter-intuitively.</a:t>
            </a:r>
          </a:p>
          <a:p>
            <a:r>
              <a:rPr lang="en-US" sz="1200" kern="1200" baseline="0" dirty="0">
                <a:solidFill>
                  <a:schemeClr val="tx1"/>
                </a:solidFill>
                <a:effectLst/>
                <a:latin typeface="+mn-lt"/>
                <a:ea typeface="+mn-ea"/>
                <a:cs typeface="+mn-cs"/>
              </a:rPr>
              <a:t>This is in line with Customer-Centered Designing as well.</a:t>
            </a:r>
          </a:p>
          <a:p>
            <a:r>
              <a:rPr lang="en-US" sz="1200" kern="1200" baseline="0" dirty="0">
                <a:solidFill>
                  <a:schemeClr val="tx1"/>
                </a:solidFill>
                <a:effectLst/>
                <a:latin typeface="+mn-lt"/>
                <a:ea typeface="+mn-ea"/>
                <a:cs typeface="+mn-cs"/>
              </a:rPr>
              <a:t>All WIOA-related programs should share the responsibilities of service delivery and share the credit for positive outcomes.</a:t>
            </a:r>
          </a:p>
          <a:p>
            <a:r>
              <a:rPr lang="en-US" sz="1200" kern="1200" baseline="0" dirty="0">
                <a:solidFill>
                  <a:schemeClr val="tx1"/>
                </a:solidFill>
                <a:effectLst/>
                <a:latin typeface="+mn-lt"/>
                <a:ea typeface="+mn-ea"/>
                <a:cs typeface="+mn-cs"/>
              </a:rPr>
              <a:t/>
            </a:r>
            <a:br>
              <a:rPr lang="en-US" sz="1200" kern="1200" baseline="0" dirty="0">
                <a:solidFill>
                  <a:schemeClr val="tx1"/>
                </a:solidFill>
                <a:effectLst/>
                <a:latin typeface="+mn-lt"/>
                <a:ea typeface="+mn-ea"/>
                <a:cs typeface="+mn-cs"/>
              </a:rPr>
            </a:br>
            <a:r>
              <a:rPr lang="en-US" sz="1200" kern="1200" baseline="0" dirty="0">
                <a:solidFill>
                  <a:schemeClr val="tx1"/>
                </a:solidFill>
                <a:effectLst/>
                <a:latin typeface="+mn-lt"/>
                <a:ea typeface="+mn-ea"/>
                <a:cs typeface="+mn-cs"/>
              </a:rPr>
              <a:t>In addition, it always helps to regularly celebrate the successes of the Center as a team</a:t>
            </a:r>
            <a:r>
              <a:rPr lang="en-US" sz="1200" kern="1200" baseline="0" dirty="0" smtClean="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C8B67A9-7C68-D144-B249-56520C3DC74A}" type="slidenum">
              <a:rPr lang="en-US" smtClean="0"/>
              <a:t>20</a:t>
            </a:fld>
            <a:endParaRPr lang="en-US"/>
          </a:p>
        </p:txBody>
      </p:sp>
    </p:spTree>
    <p:extLst>
      <p:ext uri="{BB962C8B-B14F-4D97-AF65-F5344CB8AC3E}">
        <p14:creationId xmlns:p14="http://schemas.microsoft.com/office/powerpoint/2010/main" val="7766922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How els</a:t>
            </a:r>
            <a:r>
              <a:rPr lang="en-US" sz="1200" kern="1200" baseline="0" dirty="0">
                <a:solidFill>
                  <a:schemeClr val="tx1"/>
                </a:solidFill>
                <a:effectLst/>
                <a:latin typeface="+mn-lt"/>
                <a:ea typeface="+mn-ea"/>
                <a:cs typeface="+mn-cs"/>
              </a:rPr>
              <a:t>e can we integrate service delivery?  </a:t>
            </a:r>
          </a:p>
          <a:p>
            <a:r>
              <a:rPr lang="en-US" sz="1200" kern="1200" baseline="0" dirty="0">
                <a:solidFill>
                  <a:schemeClr val="tx1"/>
                </a:solidFill>
                <a:effectLst/>
                <a:latin typeface="+mn-lt"/>
                <a:ea typeface="+mn-ea"/>
                <a:cs typeface="+mn-cs"/>
              </a:rPr>
              <a:t>Through a shared or common </a:t>
            </a:r>
            <a:r>
              <a:rPr lang="en-US" sz="1200" kern="1200" baseline="0" dirty="0" smtClean="0">
                <a:solidFill>
                  <a:schemeClr val="tx1"/>
                </a:solidFill>
                <a:effectLst/>
                <a:latin typeface="+mn-lt"/>
                <a:ea typeface="+mn-ea"/>
                <a:cs typeface="+mn-cs"/>
              </a:rPr>
              <a:t>identifier</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Create</a:t>
            </a:r>
            <a:r>
              <a:rPr lang="en-US" sz="1200" kern="1200" baseline="0" dirty="0">
                <a:solidFill>
                  <a:schemeClr val="tx1"/>
                </a:solidFill>
                <a:effectLst/>
                <a:latin typeface="+mn-lt"/>
                <a:ea typeface="+mn-ea"/>
                <a:cs typeface="+mn-cs"/>
              </a:rPr>
              <a:t> business cards and logos that identify the CENTER and not a particular program or specialty.</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At a recent Webinar, it was suggested that we “Take a sledgehammer to the silos”</a:t>
            </a:r>
          </a:p>
          <a:p>
            <a:endParaRPr lang="en-US" sz="1200" kern="1200" baseline="0" dirty="0">
              <a:solidFill>
                <a:schemeClr val="tx1"/>
              </a:solidFill>
              <a:effectLst/>
              <a:latin typeface="+mn-lt"/>
              <a:ea typeface="+mn-ea"/>
              <a:cs typeface="+mn-cs"/>
            </a:endParaRPr>
          </a:p>
          <a:p>
            <a:endParaRPr lang="en-US" sz="1200" kern="1200" baseline="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a:p>
            <a:r>
              <a:rPr lang="en-US" b="1" i="1" dirty="0">
                <a:solidFill>
                  <a:srgbClr val="FF0000"/>
                </a:solidFill>
              </a:rPr>
              <a:t>Graphic Design:</a:t>
            </a:r>
          </a:p>
          <a:p>
            <a:r>
              <a:rPr lang="en-US" b="1" i="1" dirty="0">
                <a:solidFill>
                  <a:srgbClr val="FF0000"/>
                </a:solidFill>
              </a:rPr>
              <a:t>Business cards with a common</a:t>
            </a:r>
            <a:r>
              <a:rPr lang="en-US" b="1" i="1" baseline="0" dirty="0">
                <a:solidFill>
                  <a:srgbClr val="FF0000"/>
                </a:solidFill>
              </a:rPr>
              <a:t> logo</a:t>
            </a:r>
            <a:endParaRPr lang="en-US" b="1" i="1" dirty="0">
              <a:solidFill>
                <a:srgbClr val="FF0000"/>
              </a:solidFill>
            </a:endParaRPr>
          </a:p>
          <a:p>
            <a:endParaRPr lang="en-US" b="1" i="1" dirty="0">
              <a:solidFill>
                <a:srgbClr val="FF0000"/>
              </a:solidFill>
            </a:endParaRPr>
          </a:p>
          <a:p>
            <a:r>
              <a:rPr lang="en-US" b="1" i="1" dirty="0">
                <a:solidFill>
                  <a:srgbClr val="FF0000"/>
                </a:solidFill>
              </a:rPr>
              <a:t>Joseph</a:t>
            </a:r>
            <a:r>
              <a:rPr lang="en-US" b="1" i="1" baseline="0" dirty="0">
                <a:solidFill>
                  <a:srgbClr val="FF0000"/>
                </a:solidFill>
              </a:rPr>
              <a:t> M. Templeton                                                  	Mary Jenkins                           			Robert P. Caswell</a:t>
            </a:r>
          </a:p>
          <a:p>
            <a:r>
              <a:rPr lang="en-US" b="1" i="1" baseline="0" dirty="0">
                <a:solidFill>
                  <a:srgbClr val="FF0000"/>
                </a:solidFill>
              </a:rPr>
              <a:t>Career Services Specialist                                            	Business Services Specialist			Executive Director</a:t>
            </a:r>
          </a:p>
          <a:p>
            <a:pPr marL="0" marR="0" indent="0" algn="l" defTabSz="914400" rtl="0" eaLnBrk="1" fontAlgn="auto" latinLnBrk="0" hangingPunct="1">
              <a:lnSpc>
                <a:spcPct val="100000"/>
              </a:lnSpc>
              <a:spcBef>
                <a:spcPts val="0"/>
              </a:spcBef>
              <a:spcAft>
                <a:spcPts val="0"/>
              </a:spcAft>
              <a:buClrTx/>
              <a:buSzTx/>
              <a:buFontTx/>
              <a:buNone/>
              <a:tabLst/>
              <a:defRPr/>
            </a:pPr>
            <a:r>
              <a:rPr lang="en-US" b="1" i="1" baseline="0" dirty="0">
                <a:solidFill>
                  <a:srgbClr val="FF0000"/>
                </a:solidFill>
              </a:rPr>
              <a:t>Fairview Career Center			         	Fairview Career Center				Fairview Career Center</a:t>
            </a:r>
          </a:p>
          <a:p>
            <a:pPr marL="0" marR="0" indent="0" algn="l" defTabSz="914400" rtl="0" eaLnBrk="1" fontAlgn="auto" latinLnBrk="0" hangingPunct="1">
              <a:lnSpc>
                <a:spcPct val="100000"/>
              </a:lnSpc>
              <a:spcBef>
                <a:spcPts val="0"/>
              </a:spcBef>
              <a:spcAft>
                <a:spcPts val="0"/>
              </a:spcAft>
              <a:buClrTx/>
              <a:buSzTx/>
              <a:buFontTx/>
              <a:buNone/>
              <a:tabLst/>
              <a:defRPr/>
            </a:pPr>
            <a:r>
              <a:rPr lang="en-US" b="1" i="1" baseline="0" dirty="0" err="1">
                <a:solidFill>
                  <a:srgbClr val="FF0000"/>
                </a:solidFill>
              </a:rPr>
              <a:t>CareerLink</a:t>
            </a:r>
            <a:r>
              <a:rPr lang="en-US" b="1" i="1" baseline="0" dirty="0">
                <a:solidFill>
                  <a:srgbClr val="FF0000"/>
                </a:solidFill>
              </a:rPr>
              <a:t> Pennsylvania			</a:t>
            </a:r>
            <a:r>
              <a:rPr lang="en-US" b="1" i="1" baseline="0" dirty="0" err="1">
                <a:solidFill>
                  <a:srgbClr val="FF0000"/>
                </a:solidFill>
              </a:rPr>
              <a:t>CareerLink</a:t>
            </a:r>
            <a:r>
              <a:rPr lang="en-US" b="1" i="1" baseline="0" dirty="0">
                <a:solidFill>
                  <a:srgbClr val="FF0000"/>
                </a:solidFill>
              </a:rPr>
              <a:t> Pennsylvania			</a:t>
            </a:r>
            <a:r>
              <a:rPr lang="en-US" b="1" i="1" baseline="0" dirty="0" err="1">
                <a:solidFill>
                  <a:srgbClr val="FF0000"/>
                </a:solidFill>
              </a:rPr>
              <a:t>CareerLink</a:t>
            </a:r>
            <a:r>
              <a:rPr lang="en-US" b="1" i="1" baseline="0" dirty="0">
                <a:solidFill>
                  <a:srgbClr val="FF0000"/>
                </a:solidFill>
              </a:rPr>
              <a:t> Pennsylvania</a:t>
            </a:r>
          </a:p>
          <a:p>
            <a:r>
              <a:rPr lang="en-US" b="1" i="1" baseline="0" dirty="0">
                <a:solidFill>
                  <a:srgbClr val="FF0000"/>
                </a:solidFill>
              </a:rPr>
              <a:t>Partner of the American Job Center Network		Partner of the American Job Center Network		Partner of the American Job Center Network	</a:t>
            </a:r>
          </a:p>
          <a:p>
            <a:endParaRPr lang="en-US" b="1" i="1" dirty="0">
              <a:solidFill>
                <a:srgbClr val="FF0000"/>
              </a:solidFill>
            </a:endParaRPr>
          </a:p>
        </p:txBody>
      </p:sp>
      <p:sp>
        <p:nvSpPr>
          <p:cNvPr id="4" name="Slide Number Placeholder 3"/>
          <p:cNvSpPr>
            <a:spLocks noGrp="1"/>
          </p:cNvSpPr>
          <p:nvPr>
            <p:ph type="sldNum" sz="quarter" idx="10"/>
          </p:nvPr>
        </p:nvSpPr>
        <p:spPr/>
        <p:txBody>
          <a:bodyPr/>
          <a:lstStyle/>
          <a:p>
            <a:fld id="{CC8B67A9-7C68-D144-B249-56520C3DC74A}" type="slidenum">
              <a:rPr lang="en-US" smtClean="0"/>
              <a:t>21</a:t>
            </a:fld>
            <a:endParaRPr lang="en-US"/>
          </a:p>
        </p:txBody>
      </p:sp>
    </p:spTree>
    <p:extLst>
      <p:ext uri="{BB962C8B-B14F-4D97-AF65-F5344CB8AC3E}">
        <p14:creationId xmlns:p14="http://schemas.microsoft.com/office/powerpoint/2010/main" val="12799294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dirty="0" smtClean="0">
                <a:latin typeface="Calibri" charset="0"/>
                <a:ea typeface="Calibri" charset="0"/>
                <a:cs typeface="Calibri" charset="0"/>
              </a:rPr>
              <a:t>This</a:t>
            </a:r>
            <a:r>
              <a:rPr lang="en-US" sz="1200" b="0" i="0" baseline="0" dirty="0" smtClean="0">
                <a:latin typeface="Calibri" charset="0"/>
                <a:ea typeface="Calibri" charset="0"/>
                <a:cs typeface="Calibri" charset="0"/>
              </a:rPr>
              <a:t> training is part of a four-module suite intended for Case Counselors, Career Advisors, Case Managers and their supervisors.</a:t>
            </a:r>
          </a:p>
          <a:p>
            <a:r>
              <a:rPr lang="en-US" sz="1200" b="0" i="0" baseline="0" dirty="0" smtClean="0">
                <a:latin typeface="Calibri" charset="0"/>
                <a:ea typeface="Calibri" charset="0"/>
                <a:cs typeface="Calibri" charset="0"/>
              </a:rPr>
              <a:t>It includes these four indicators of effective customer service delivery.</a:t>
            </a:r>
          </a:p>
          <a:p>
            <a:endParaRPr lang="en-US" sz="1200" b="0" i="0" baseline="0" dirty="0" smtClean="0">
              <a:latin typeface="Calibri" charset="0"/>
              <a:ea typeface="Calibri" charset="0"/>
              <a:cs typeface="Calibri" charset="0"/>
            </a:endParaRPr>
          </a:p>
          <a:p>
            <a:r>
              <a:rPr lang="en-US" sz="1200" b="0" i="0" baseline="0" dirty="0" smtClean="0">
                <a:latin typeface="Calibri" charset="0"/>
                <a:ea typeface="Calibri" charset="0"/>
                <a:cs typeface="Calibri" charset="0"/>
              </a:rPr>
              <a:t>The training is not meant as official guidance and is more of a collection of promising practices, shared ideas and recommendations.</a:t>
            </a:r>
          </a:p>
          <a:p>
            <a:endParaRPr lang="en-US" sz="1200" b="0" i="0" baseline="0" dirty="0" smtClean="0">
              <a:latin typeface="Calibri" charset="0"/>
              <a:ea typeface="Calibri" charset="0"/>
              <a:cs typeface="Calibri" charset="0"/>
            </a:endParaRPr>
          </a:p>
          <a:p>
            <a:r>
              <a:rPr lang="en-US" sz="1200" b="0" i="0" baseline="0" dirty="0" smtClean="0">
                <a:latin typeface="Calibri" charset="0"/>
                <a:ea typeface="Calibri" charset="0"/>
                <a:cs typeface="Calibri" charset="0"/>
              </a:rPr>
              <a:t>Individual AJCs can tailor the slides and the associated/embedded notes to their particular needs.</a:t>
            </a:r>
          </a:p>
          <a:p>
            <a:endParaRPr lang="en-US" sz="1200" b="0" i="0" baseline="0" dirty="0" smtClean="0">
              <a:latin typeface="Calibri" charset="0"/>
              <a:ea typeface="Calibri" charset="0"/>
              <a:cs typeface="Calibri" charset="0"/>
            </a:endParaRPr>
          </a:p>
          <a:p>
            <a:r>
              <a:rPr lang="en-US" sz="1200" b="0" i="0" baseline="0" dirty="0" smtClean="0">
                <a:latin typeface="Calibri" charset="0"/>
                <a:ea typeface="Calibri" charset="0"/>
                <a:cs typeface="Calibri" charset="0"/>
              </a:rPr>
              <a:t>PowerPoint presentations have an option to also embed audio to go along with the slides.</a:t>
            </a:r>
          </a:p>
          <a:p>
            <a:endParaRPr lang="en-US" sz="1200" b="0" i="0" baseline="0" dirty="0" smtClean="0">
              <a:latin typeface="Calibri" charset="0"/>
              <a:ea typeface="Calibri" charset="0"/>
              <a:cs typeface="Calibri" charset="0"/>
            </a:endParaRPr>
          </a:p>
          <a:p>
            <a:r>
              <a:rPr lang="en-US" sz="1200" b="0" i="0" baseline="0" dirty="0" smtClean="0">
                <a:latin typeface="Calibri" charset="0"/>
                <a:ea typeface="Calibri" charset="0"/>
                <a:cs typeface="Calibri" charset="0"/>
              </a:rPr>
              <a:t>It is recommended that AJCs record the notes of each slide to create a customized audio presentation.</a:t>
            </a:r>
          </a:p>
          <a:p>
            <a:endParaRPr lang="en-US" sz="1200" b="0" i="0" baseline="0" dirty="0" smtClean="0">
              <a:latin typeface="Calibri" charset="0"/>
              <a:ea typeface="Calibri" charset="0"/>
              <a:cs typeface="Calibri" charset="0"/>
            </a:endParaRPr>
          </a:p>
          <a:p>
            <a:r>
              <a:rPr lang="en-US" sz="1200" b="0" i="0" baseline="0" dirty="0" smtClean="0">
                <a:latin typeface="Calibri" charset="0"/>
                <a:ea typeface="Calibri" charset="0"/>
                <a:cs typeface="Calibri" charset="0"/>
              </a:rPr>
              <a:t>We also recommend that AJCs record the notes using the voices of their own staff members.  This way, trainees will hear a familiar voice and while the narrators ”learn their lines” and practice, they are also learning the content. </a:t>
            </a:r>
          </a:p>
          <a:p>
            <a:endParaRPr lang="en-US" sz="1200" b="0" i="0" baseline="0" dirty="0" smtClean="0">
              <a:latin typeface="Calibri" charset="0"/>
              <a:ea typeface="Calibri" charset="0"/>
              <a:cs typeface="Calibri" charset="0"/>
            </a:endParaRPr>
          </a:p>
          <a:p>
            <a:r>
              <a:rPr lang="en-US" sz="1200" b="0" i="0" baseline="0" dirty="0" smtClean="0">
                <a:latin typeface="Calibri" charset="0"/>
                <a:ea typeface="Calibri" charset="0"/>
                <a:cs typeface="Calibri" charset="0"/>
              </a:rPr>
              <a:t>Each module also comes with a quiz and a Teaching Aid.  </a:t>
            </a:r>
            <a:r>
              <a:rPr lang="en-US" sz="1200" b="0" i="0" baseline="0" smtClean="0">
                <a:latin typeface="Calibri" charset="0"/>
                <a:ea typeface="Calibri" charset="0"/>
                <a:cs typeface="Calibri" charset="0"/>
              </a:rPr>
              <a:t>Since the quiz questions and answers are now published in the public domain, it may be advisable to mix things up a bit by changing the text of the quiz questions and their order.</a:t>
            </a:r>
          </a:p>
          <a:p>
            <a:endParaRPr lang="en-US" sz="1200" b="0" i="0" baseline="0" dirty="0" smtClean="0">
              <a:latin typeface="Calibri" charset="0"/>
              <a:ea typeface="Calibri" charset="0"/>
              <a:cs typeface="Calibri" charset="0"/>
            </a:endParaRPr>
          </a:p>
          <a:p>
            <a:r>
              <a:rPr lang="en-US" sz="1200" b="0" i="0" baseline="0" dirty="0" smtClean="0">
                <a:latin typeface="Calibri" charset="0"/>
                <a:ea typeface="Calibri" charset="0"/>
                <a:cs typeface="Calibri" charset="0"/>
              </a:rPr>
              <a:t>AJCs should consider issuing a certificate of completion to Case Counselors who successfully complete the training and score a high grade on the quiz.  A sample certificate is also offered.  This certificate can be tailored by the AJC to reflect completion of each module or the whole suite of modules.</a:t>
            </a:r>
          </a:p>
          <a:p>
            <a:endParaRPr lang="en-US" sz="1200" b="1" i="1" baseline="0" dirty="0" smtClean="0">
              <a:latin typeface="Calibri" charset="0"/>
              <a:ea typeface="Calibri" charset="0"/>
              <a:cs typeface="Calibri" charset="0"/>
            </a:endParaRPr>
          </a:p>
        </p:txBody>
      </p:sp>
      <p:sp>
        <p:nvSpPr>
          <p:cNvPr id="4" name="Slide Number Placeholder 3"/>
          <p:cNvSpPr>
            <a:spLocks noGrp="1"/>
          </p:cNvSpPr>
          <p:nvPr>
            <p:ph type="sldNum" sz="quarter" idx="10"/>
          </p:nvPr>
        </p:nvSpPr>
        <p:spPr/>
        <p:txBody>
          <a:bodyPr/>
          <a:lstStyle/>
          <a:p>
            <a:fld id="{CC8B67A9-7C68-D144-B249-56520C3DC74A}" type="slidenum">
              <a:rPr lang="en-US" smtClean="0"/>
              <a:t>3</a:t>
            </a:fld>
            <a:endParaRPr lang="en-US" dirty="0"/>
          </a:p>
        </p:txBody>
      </p:sp>
    </p:spTree>
    <p:extLst>
      <p:ext uri="{BB962C8B-B14F-4D97-AF65-F5344CB8AC3E}">
        <p14:creationId xmlns:p14="http://schemas.microsoft.com/office/powerpoint/2010/main" val="14481601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Within Basic Career</a:t>
            </a:r>
            <a:r>
              <a:rPr lang="en-US" baseline="0" dirty="0"/>
              <a:t> Service delivery, WIOA asks us to offer initial assessments of the skill levels of our customers.</a:t>
            </a:r>
          </a:p>
          <a:p>
            <a:r>
              <a:rPr lang="en-US" baseline="0" dirty="0"/>
              <a:t>We are also assessing their situations to identify any supportive services they may need.</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CC8B67A9-7C68-D144-B249-56520C3DC74A}" type="slidenum">
              <a:rPr lang="en-US" smtClean="0"/>
              <a:t>22</a:t>
            </a:fld>
            <a:endParaRPr lang="en-US"/>
          </a:p>
        </p:txBody>
      </p:sp>
    </p:spTree>
    <p:extLst>
      <p:ext uri="{BB962C8B-B14F-4D97-AF65-F5344CB8AC3E}">
        <p14:creationId xmlns:p14="http://schemas.microsoft.com/office/powerpoint/2010/main" val="18884154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Here are some</a:t>
            </a:r>
            <a:r>
              <a:rPr lang="en-US" sz="1200" kern="1200" baseline="0" dirty="0">
                <a:solidFill>
                  <a:schemeClr val="tx1"/>
                </a:solidFill>
                <a:effectLst/>
                <a:latin typeface="+mn-lt"/>
                <a:ea typeface="+mn-ea"/>
                <a:cs typeface="+mn-cs"/>
              </a:rPr>
              <a:t> of the a</a:t>
            </a:r>
            <a:r>
              <a:rPr lang="en-US" sz="1200" kern="1200" dirty="0">
                <a:solidFill>
                  <a:schemeClr val="tx1"/>
                </a:solidFill>
                <a:effectLst/>
                <a:latin typeface="+mn-lt"/>
                <a:ea typeface="+mn-ea"/>
                <a:cs typeface="+mn-cs"/>
              </a:rPr>
              <a:t>ssessment services we should</a:t>
            </a:r>
            <a:r>
              <a:rPr lang="en-US" sz="1200" kern="1200" baseline="0" dirty="0">
                <a:solidFill>
                  <a:schemeClr val="tx1"/>
                </a:solidFill>
                <a:effectLst/>
                <a:latin typeface="+mn-lt"/>
                <a:ea typeface="+mn-ea"/>
                <a:cs typeface="+mn-cs"/>
              </a:rPr>
              <a:t> have available to our customers.</a:t>
            </a:r>
          </a:p>
          <a:p>
            <a:r>
              <a:rPr lang="en-US" sz="1200" kern="1200" baseline="0" dirty="0">
                <a:solidFill>
                  <a:schemeClr val="tx1"/>
                </a:solidFill>
                <a:effectLst/>
                <a:latin typeface="+mn-lt"/>
                <a:ea typeface="+mn-ea"/>
                <a:cs typeface="+mn-cs"/>
              </a:rPr>
              <a:t>Some of these services will require staff-assistance.  In that case, customers will need to be eligible and enrolled.  They become ”Participants” and are tracked.</a:t>
            </a:r>
          </a:p>
          <a:p>
            <a:r>
              <a:rPr lang="en-US" sz="1200" kern="1200" baseline="0" dirty="0">
                <a:solidFill>
                  <a:schemeClr val="tx1"/>
                </a:solidFill>
                <a:effectLst/>
                <a:latin typeface="+mn-lt"/>
                <a:ea typeface="+mn-ea"/>
                <a:cs typeface="+mn-cs"/>
              </a:rPr>
              <a:t>In other cases, the customer may remain self-service</a:t>
            </a:r>
            <a:r>
              <a:rPr lang="en-US" sz="1200" kern="1200" baseline="0" dirty="0" smtClean="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rPr>
              <a:t>In that case, they retain the label “</a:t>
            </a:r>
            <a:r>
              <a:rPr lang="en-US" sz="1200" kern="1200" baseline="0" dirty="0" smtClean="0">
                <a:solidFill>
                  <a:schemeClr val="tx1"/>
                </a:solidFill>
                <a:effectLst/>
                <a:latin typeface="+mn-lt"/>
                <a:ea typeface="+mn-ea"/>
                <a:cs typeface="+mn-cs"/>
              </a:rPr>
              <a:t>Reportable Individuals</a:t>
            </a:r>
            <a:r>
              <a:rPr lang="en-US" sz="1200" kern="1200" baseline="0" dirty="0" smtClean="0">
                <a:solidFill>
                  <a:schemeClr val="tx1"/>
                </a:solidFill>
                <a:effectLst/>
                <a:latin typeface="+mn-lt"/>
                <a:ea typeface="+mn-ea"/>
                <a:cs typeface="+mn-cs"/>
              </a:rPr>
              <a:t>”.</a:t>
            </a:r>
          </a:p>
          <a:p>
            <a:endParaRPr lang="en-US" sz="1200" kern="1200" baseline="0" dirty="0" smtClean="0">
              <a:solidFill>
                <a:schemeClr val="tx1"/>
              </a:solidFill>
              <a:effectLst/>
              <a:latin typeface="+mn-lt"/>
              <a:ea typeface="+mn-ea"/>
              <a:cs typeface="+mn-cs"/>
            </a:endParaRPr>
          </a:p>
          <a:p>
            <a:endParaRPr lang="en-US" sz="1200" kern="1200" baseline="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Adult basic education (like TABE testing)</a:t>
            </a:r>
          </a:p>
          <a:p>
            <a:r>
              <a:rPr lang="en-US" sz="1200" kern="1200" dirty="0">
                <a:solidFill>
                  <a:schemeClr val="tx1"/>
                </a:solidFill>
                <a:effectLst/>
                <a:latin typeface="+mn-lt"/>
                <a:ea typeface="+mn-ea"/>
                <a:cs typeface="+mn-cs"/>
              </a:rPr>
              <a:t>Literacy and Numeracy</a:t>
            </a:r>
          </a:p>
          <a:p>
            <a:r>
              <a:rPr lang="en-US" sz="1200" kern="1200" dirty="0">
                <a:solidFill>
                  <a:schemeClr val="tx1"/>
                </a:solidFill>
                <a:effectLst/>
                <a:latin typeface="+mn-lt"/>
                <a:ea typeface="+mn-ea"/>
                <a:cs typeface="+mn-cs"/>
              </a:rPr>
              <a:t>English proficiency</a:t>
            </a:r>
          </a:p>
          <a:p>
            <a:r>
              <a:rPr lang="en-US" sz="1200" kern="1200" dirty="0">
                <a:solidFill>
                  <a:schemeClr val="tx1"/>
                </a:solidFill>
                <a:effectLst/>
                <a:latin typeface="+mn-lt"/>
                <a:ea typeface="+mn-ea"/>
                <a:cs typeface="+mn-cs"/>
              </a:rPr>
              <a:t>Career interest tests</a:t>
            </a:r>
          </a:p>
          <a:p>
            <a:r>
              <a:rPr lang="en-US" sz="1200" kern="1200" dirty="0">
                <a:solidFill>
                  <a:schemeClr val="tx1"/>
                </a:solidFill>
                <a:effectLst/>
                <a:latin typeface="+mn-lt"/>
                <a:ea typeface="+mn-ea"/>
                <a:cs typeface="+mn-cs"/>
              </a:rPr>
              <a:t>Career aptitude tests (what you may be able to do after improving certain skills)</a:t>
            </a:r>
          </a:p>
          <a:p>
            <a:r>
              <a:rPr lang="en-US" sz="1200" kern="1200" dirty="0">
                <a:solidFill>
                  <a:schemeClr val="tx1"/>
                </a:solidFill>
                <a:effectLst/>
                <a:latin typeface="+mn-lt"/>
                <a:ea typeface="+mn-ea"/>
                <a:cs typeface="+mn-cs"/>
              </a:rPr>
              <a:t>Career ability (what skills you have right now)</a:t>
            </a:r>
          </a:p>
          <a:p>
            <a:r>
              <a:rPr lang="en-US" sz="1200" kern="1200" dirty="0">
                <a:solidFill>
                  <a:schemeClr val="tx1"/>
                </a:solidFill>
                <a:effectLst/>
                <a:latin typeface="+mn-lt"/>
                <a:ea typeface="+mn-ea"/>
                <a:cs typeface="+mn-cs"/>
              </a:rPr>
              <a:t>Skill gap analyses that compare aptitude with ability</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Supportive service or bridge service referrals</a:t>
            </a:r>
          </a:p>
          <a:p>
            <a:r>
              <a:rPr lang="en-US" dirty="0"/>
              <a:t>Barriers to employment</a:t>
            </a:r>
          </a:p>
          <a:p>
            <a:endParaRPr lang="en-US" dirty="0"/>
          </a:p>
        </p:txBody>
      </p:sp>
      <p:sp>
        <p:nvSpPr>
          <p:cNvPr id="4" name="Slide Number Placeholder 3"/>
          <p:cNvSpPr>
            <a:spLocks noGrp="1"/>
          </p:cNvSpPr>
          <p:nvPr>
            <p:ph type="sldNum" sz="quarter" idx="10"/>
          </p:nvPr>
        </p:nvSpPr>
        <p:spPr/>
        <p:txBody>
          <a:bodyPr/>
          <a:lstStyle/>
          <a:p>
            <a:fld id="{CC8B67A9-7C68-D144-B249-56520C3DC74A}" type="slidenum">
              <a:rPr lang="en-US" smtClean="0"/>
              <a:t>23</a:t>
            </a:fld>
            <a:endParaRPr lang="en-US"/>
          </a:p>
        </p:txBody>
      </p:sp>
    </p:spTree>
    <p:extLst>
      <p:ext uri="{BB962C8B-B14F-4D97-AF65-F5344CB8AC3E}">
        <p14:creationId xmlns:p14="http://schemas.microsoft.com/office/powerpoint/2010/main" val="2397882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Referral services are another Basic Career Service and they involve coordinating activities with other associated workforce development programs, support services and remedial services.</a:t>
            </a:r>
          </a:p>
          <a:p>
            <a:r>
              <a:rPr lang="en-US" dirty="0" smtClean="0"/>
              <a:t>Referral services may require higher-touch </a:t>
            </a:r>
            <a:r>
              <a:rPr lang="en-US" baseline="0" dirty="0" smtClean="0"/>
              <a:t>staff assistance and in that case, customers are enrolled and become participants.</a:t>
            </a:r>
          </a:p>
          <a:p>
            <a:endParaRPr lang="en-US" baseline="0" dirty="0" smtClean="0"/>
          </a:p>
          <a:p>
            <a:r>
              <a:rPr lang="en-US" baseline="0" dirty="0" smtClean="0"/>
              <a:t>But there may be cases when referrals do not trigger participation.</a:t>
            </a:r>
          </a:p>
          <a:p>
            <a:endParaRPr lang="en-US" baseline="0" dirty="0" smtClean="0"/>
          </a:p>
          <a:p>
            <a:r>
              <a:rPr lang="en-US" baseline="0" dirty="0" smtClean="0"/>
              <a:t>You may want to consult your supervisor first and then perhaps the rules governing the Participant Individual Record Layout (PIRL).</a:t>
            </a:r>
          </a:p>
          <a:p>
            <a:r>
              <a:rPr lang="en-US" baseline="0" dirty="0" smtClean="0"/>
              <a:t>You should also see TEGL 10-16, Attachment 7A for more information as well as these resources:</a:t>
            </a:r>
          </a:p>
          <a:p>
            <a:endParaRPr lang="en-US" baseline="0" dirty="0" smtClean="0"/>
          </a:p>
          <a:p>
            <a:r>
              <a:rPr lang="en-US" sz="1200" kern="1200" dirty="0" smtClean="0">
                <a:solidFill>
                  <a:schemeClr val="tx1"/>
                </a:solidFill>
                <a:effectLst/>
                <a:latin typeface="+mn-lt"/>
                <a:ea typeface="+mn-ea"/>
                <a:cs typeface="+mn-cs"/>
              </a:rPr>
              <a:t>Understanding Reportable Individuals and Participants for Performance:</a:t>
            </a:r>
          </a:p>
          <a:p>
            <a:r>
              <a:rPr lang="en-US" sz="1200" kern="1200" dirty="0" smtClean="0">
                <a:solidFill>
                  <a:schemeClr val="tx1"/>
                </a:solidFill>
                <a:effectLst/>
                <a:latin typeface="+mn-lt"/>
                <a:ea typeface="+mn-ea"/>
                <a:cs typeface="+mn-cs"/>
              </a:rPr>
              <a:t>A Guide to Reporting Services:</a:t>
            </a:r>
          </a:p>
          <a:p>
            <a:r>
              <a:rPr lang="en-US" sz="1200" u="sng" kern="1200" dirty="0" smtClean="0">
                <a:solidFill>
                  <a:schemeClr val="tx1"/>
                </a:solidFill>
                <a:effectLst/>
                <a:latin typeface="+mn-lt"/>
                <a:ea typeface="+mn-ea"/>
                <a:cs typeface="+mn-cs"/>
                <a:hlinkClick r:id="rId3"/>
              </a:rPr>
              <a:t>https://vimeo.com/207666453</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WIOA Reportable Individuals Guide:</a:t>
            </a:r>
          </a:p>
          <a:p>
            <a:r>
              <a:rPr lang="en-US" sz="1200" u="sng" kern="1200" dirty="0" smtClean="0">
                <a:solidFill>
                  <a:schemeClr val="tx1"/>
                </a:solidFill>
                <a:effectLst/>
                <a:latin typeface="+mn-lt"/>
                <a:ea typeface="+mn-ea"/>
                <a:cs typeface="+mn-cs"/>
                <a:hlinkClick r:id="rId4" invalidUrl="https://ion.workforcegps.org/~/media/WorkforceGPS/ion/Files/Performance Reporting and Evaluation/Performance Reporting/WIOA_Reportable_Individuals_Guide_2017,-d-,02,-d-,09.pdf"/>
              </a:rPr>
              <a:t>https://ion.workforcegps.org/~/media/WorkforceGPS</a:t>
            </a:r>
            <a:r>
              <a:rPr lang="en-US" sz="1200" u="sng" kern="1200" dirty="0" smtClean="0">
                <a:solidFill>
                  <a:schemeClr val="tx1"/>
                </a:solidFill>
                <a:effectLst/>
                <a:latin typeface="+mn-lt"/>
                <a:ea typeface="+mn-ea"/>
                <a:cs typeface="+mn-cs"/>
                <a:hlinkClick r:id="rId5" invalidUrl="https://ion.workforcegps.org/~/media/WorkforceGPS/ion/Files/Performance Reporting and Evaluation/Performance Reporting/WIOA_Reportable_Individuals_Guide_2017,-d-,02,-d-,09.pdf"/>
              </a:rPr>
              <a:t>/ion/Files/Performance%20Reporting%20and%20Evaluation/Performance%20Reporting/WIOA_Reportable_Individuals_Guide_2017,-d-,02,-d-,09.pdf</a:t>
            </a:r>
            <a:endParaRPr lang="en-US" sz="1200" kern="1200" dirty="0" smtClean="0">
              <a:solidFill>
                <a:schemeClr val="tx1"/>
              </a:solidFill>
              <a:effectLst/>
              <a:latin typeface="+mn-lt"/>
              <a:ea typeface="+mn-ea"/>
              <a:cs typeface="+mn-cs"/>
            </a:endParaRPr>
          </a:p>
          <a:p>
            <a:endParaRPr lang="en-US" baseline="0" dirty="0" smtClean="0"/>
          </a:p>
          <a:p>
            <a:endParaRPr lang="en-US" baseline="0" dirty="0" smtClean="0"/>
          </a:p>
          <a:p>
            <a:endParaRPr lang="en-US" baseline="0" dirty="0" smtClean="0"/>
          </a:p>
          <a:p>
            <a:endParaRPr lang="en-US" baseline="0" dirty="0" smtClean="0"/>
          </a:p>
          <a:p>
            <a:endParaRPr lang="en-US" sz="1200" b="0" i="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C8B67A9-7C68-D144-B249-56520C3DC74A}" type="slidenum">
              <a:rPr lang="en-US" smtClean="0"/>
              <a:t>24</a:t>
            </a:fld>
            <a:endParaRPr lang="en-US"/>
          </a:p>
        </p:txBody>
      </p:sp>
    </p:spTree>
    <p:extLst>
      <p:ext uri="{BB962C8B-B14F-4D97-AF65-F5344CB8AC3E}">
        <p14:creationId xmlns:p14="http://schemas.microsoft.com/office/powerpoint/2010/main" val="20607565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kinds of referral services we’re talking about.  </a:t>
            </a:r>
            <a:endParaRPr lang="en-US" baseline="0" dirty="0"/>
          </a:p>
          <a:p>
            <a:r>
              <a:rPr lang="en-US" baseline="0" dirty="0"/>
              <a:t>These are services that support our customers or offer them remediation for a skill gap or an employment barrier</a:t>
            </a:r>
          </a:p>
          <a:p>
            <a:endParaRPr lang="en-US" baseline="0" dirty="0"/>
          </a:p>
          <a:p>
            <a:r>
              <a:rPr lang="en-US" baseline="0" dirty="0"/>
              <a:t>Specific examples may be English proficiency classes for someone with a language skill gap</a:t>
            </a:r>
          </a:p>
          <a:p>
            <a:r>
              <a:rPr lang="en-US" baseline="0" dirty="0"/>
              <a:t>It may be a referral to a Cognitive Behavioral Therapy program for someone with a substance abuse, addiction or anger management issue</a:t>
            </a:r>
          </a:p>
          <a:p>
            <a:r>
              <a:rPr lang="en-US" baseline="0" dirty="0"/>
              <a:t>It may be cash assistance or housing or child care </a:t>
            </a:r>
            <a:r>
              <a:rPr lang="mr-IN" baseline="0" dirty="0"/>
              <a:t>–</a:t>
            </a:r>
            <a:r>
              <a:rPr lang="en-US" baseline="0" dirty="0"/>
              <a:t> all these services require careful consideration and coordination</a:t>
            </a:r>
          </a:p>
          <a:p>
            <a:r>
              <a:rPr lang="en-US" baseline="0" dirty="0"/>
              <a:t> </a:t>
            </a:r>
            <a:endParaRPr lang="en-US" dirty="0"/>
          </a:p>
        </p:txBody>
      </p:sp>
      <p:sp>
        <p:nvSpPr>
          <p:cNvPr id="4" name="Slide Number Placeholder 3"/>
          <p:cNvSpPr>
            <a:spLocks noGrp="1"/>
          </p:cNvSpPr>
          <p:nvPr>
            <p:ph type="sldNum" sz="quarter" idx="10"/>
          </p:nvPr>
        </p:nvSpPr>
        <p:spPr/>
        <p:txBody>
          <a:bodyPr/>
          <a:lstStyle/>
          <a:p>
            <a:fld id="{CC8B67A9-7C68-D144-B249-56520C3DC74A}" type="slidenum">
              <a:rPr lang="en-US" smtClean="0"/>
              <a:t>25</a:t>
            </a:fld>
            <a:endParaRPr lang="en-US"/>
          </a:p>
        </p:txBody>
      </p:sp>
    </p:spTree>
    <p:extLst>
      <p:ext uri="{BB962C8B-B14F-4D97-AF65-F5344CB8AC3E}">
        <p14:creationId xmlns:p14="http://schemas.microsoft.com/office/powerpoint/2010/main" val="6288610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If the customer is enrolled and you are capturing Case</a:t>
            </a:r>
            <a:r>
              <a:rPr lang="en-US" sz="1200" kern="1200" baseline="0" dirty="0">
                <a:solidFill>
                  <a:schemeClr val="tx1"/>
                </a:solidFill>
                <a:effectLst/>
                <a:latin typeface="+mn-lt"/>
                <a:ea typeface="+mn-ea"/>
                <a:cs typeface="+mn-cs"/>
              </a:rPr>
              <a:t> Notes, be sure to </a:t>
            </a:r>
            <a:r>
              <a:rPr lang="en-US" sz="1200" kern="1200" dirty="0">
                <a:solidFill>
                  <a:schemeClr val="tx1"/>
                </a:solidFill>
                <a:effectLst/>
                <a:latin typeface="+mn-lt"/>
                <a:ea typeface="+mn-ea"/>
                <a:cs typeface="+mn-cs"/>
              </a:rPr>
              <a:t>document why you are referring the customer to a specific support service</a:t>
            </a:r>
          </a:p>
          <a:p>
            <a:r>
              <a:rPr lang="en-US" sz="1200" kern="1200" dirty="0">
                <a:solidFill>
                  <a:schemeClr val="tx1"/>
                </a:solidFill>
                <a:effectLst/>
                <a:latin typeface="+mn-lt"/>
                <a:ea typeface="+mn-ea"/>
                <a:cs typeface="+mn-cs"/>
              </a:rPr>
              <a:t>What is the challenge they are facing?</a:t>
            </a:r>
          </a:p>
          <a:p>
            <a:r>
              <a:rPr lang="en-US" sz="1200" kern="1200" dirty="0">
                <a:solidFill>
                  <a:schemeClr val="tx1"/>
                </a:solidFill>
                <a:effectLst/>
                <a:latin typeface="+mn-lt"/>
                <a:ea typeface="+mn-ea"/>
                <a:cs typeface="+mn-cs"/>
              </a:rPr>
              <a:t>What are the goals you and the customer set out to achieve?</a:t>
            </a:r>
          </a:p>
          <a:p>
            <a:r>
              <a:rPr lang="en-US" sz="1200" kern="1200" dirty="0">
                <a:solidFill>
                  <a:schemeClr val="tx1"/>
                </a:solidFill>
                <a:effectLst/>
                <a:latin typeface="+mn-lt"/>
                <a:ea typeface="+mn-ea"/>
                <a:cs typeface="+mn-cs"/>
              </a:rPr>
              <a:t>How will you measure success?</a:t>
            </a:r>
          </a:p>
          <a:p>
            <a:r>
              <a:rPr lang="en-US" sz="1200" kern="1200" dirty="0">
                <a:solidFill>
                  <a:schemeClr val="tx1"/>
                </a:solidFill>
                <a:effectLst/>
                <a:latin typeface="+mn-lt"/>
                <a:ea typeface="+mn-ea"/>
                <a:cs typeface="+mn-cs"/>
              </a:rPr>
              <a:t>Document all this in the case notes</a:t>
            </a:r>
          </a:p>
          <a:p>
            <a:endParaRPr lang="en-US" baseline="0" dirty="0"/>
          </a:p>
        </p:txBody>
      </p:sp>
      <p:sp>
        <p:nvSpPr>
          <p:cNvPr id="4" name="Slide Number Placeholder 3"/>
          <p:cNvSpPr>
            <a:spLocks noGrp="1"/>
          </p:cNvSpPr>
          <p:nvPr>
            <p:ph type="sldNum" sz="quarter" idx="10"/>
          </p:nvPr>
        </p:nvSpPr>
        <p:spPr/>
        <p:txBody>
          <a:bodyPr/>
          <a:lstStyle/>
          <a:p>
            <a:fld id="{CC8B67A9-7C68-D144-B249-56520C3DC74A}" type="slidenum">
              <a:rPr lang="en-US" smtClean="0"/>
              <a:t>26</a:t>
            </a:fld>
            <a:endParaRPr lang="en-US"/>
          </a:p>
        </p:txBody>
      </p:sp>
    </p:spTree>
    <p:extLst>
      <p:ext uri="{BB962C8B-B14F-4D97-AF65-F5344CB8AC3E}">
        <p14:creationId xmlns:p14="http://schemas.microsoft.com/office/powerpoint/2010/main" val="20112573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Here are additional examples of referral services</a:t>
            </a:r>
            <a:r>
              <a:rPr lang="en-US" sz="1200" kern="1200" baseline="0" dirty="0">
                <a:solidFill>
                  <a:schemeClr val="tx1"/>
                </a:solidFill>
                <a:effectLst/>
                <a:latin typeface="+mn-lt"/>
                <a:ea typeface="+mn-ea"/>
                <a:cs typeface="+mn-cs"/>
              </a:rPr>
              <a:t> your customers may need.</a:t>
            </a:r>
          </a:p>
          <a:p>
            <a:r>
              <a:rPr lang="en-US" sz="1200" kern="1200" baseline="0" dirty="0">
                <a:solidFill>
                  <a:schemeClr val="tx1"/>
                </a:solidFill>
                <a:effectLst/>
                <a:latin typeface="+mn-lt"/>
                <a:ea typeface="+mn-ea"/>
                <a:cs typeface="+mn-cs"/>
              </a:rPr>
              <a:t>In each case, your AJC should have a protocol in place describing how to check a customer’s eligibility, how to enroll a customer, and how and where to refer them.</a:t>
            </a:r>
          </a:p>
          <a:p>
            <a:r>
              <a:rPr lang="en-US" sz="1200" kern="1200" baseline="0" dirty="0">
                <a:solidFill>
                  <a:schemeClr val="tx1"/>
                </a:solidFill>
                <a:effectLst/>
                <a:latin typeface="+mn-lt"/>
                <a:ea typeface="+mn-ea"/>
                <a:cs typeface="+mn-cs"/>
              </a:rPr>
              <a:t>Opportunities to co-enroll a customer may arise at this stage of service delivery.</a:t>
            </a:r>
            <a:endParaRPr lang="en-US" dirty="0"/>
          </a:p>
        </p:txBody>
      </p:sp>
      <p:sp>
        <p:nvSpPr>
          <p:cNvPr id="4" name="Slide Number Placeholder 3"/>
          <p:cNvSpPr>
            <a:spLocks noGrp="1"/>
          </p:cNvSpPr>
          <p:nvPr>
            <p:ph type="sldNum" sz="quarter" idx="10"/>
          </p:nvPr>
        </p:nvSpPr>
        <p:spPr/>
        <p:txBody>
          <a:bodyPr/>
          <a:lstStyle/>
          <a:p>
            <a:fld id="{CC8B67A9-7C68-D144-B249-56520C3DC74A}" type="slidenum">
              <a:rPr lang="en-US" smtClean="0"/>
              <a:t>27</a:t>
            </a:fld>
            <a:endParaRPr lang="en-US"/>
          </a:p>
        </p:txBody>
      </p:sp>
    </p:spTree>
    <p:extLst>
      <p:ext uri="{BB962C8B-B14F-4D97-AF65-F5344CB8AC3E}">
        <p14:creationId xmlns:p14="http://schemas.microsoft.com/office/powerpoint/2010/main" val="16274296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Here is a time management tip to make this information easily accessible to the case counselor:</a:t>
            </a:r>
          </a:p>
          <a:p>
            <a:r>
              <a:rPr lang="en-US" sz="1200" kern="1200" dirty="0">
                <a:solidFill>
                  <a:schemeClr val="tx1"/>
                </a:solidFill>
                <a:effectLst/>
                <a:latin typeface="+mn-lt"/>
                <a:ea typeface="+mn-ea"/>
                <a:cs typeface="+mn-cs"/>
              </a:rPr>
              <a:t>Have a look at your state or local intake forms and Individual Employment Plan, IEP forms (electronic or hard copy)</a:t>
            </a:r>
          </a:p>
          <a:p>
            <a:r>
              <a:rPr lang="en-US" sz="1200" kern="1200" dirty="0">
                <a:solidFill>
                  <a:schemeClr val="tx1"/>
                </a:solidFill>
                <a:effectLst/>
                <a:latin typeface="+mn-lt"/>
                <a:ea typeface="+mn-ea"/>
                <a:cs typeface="+mn-cs"/>
              </a:rPr>
              <a:t>These forms are designed to capture information about your customer’s needs.</a:t>
            </a:r>
          </a:p>
          <a:p>
            <a:r>
              <a:rPr lang="en-US" sz="1200" kern="1200" dirty="0">
                <a:solidFill>
                  <a:schemeClr val="tx1"/>
                </a:solidFill>
                <a:effectLst/>
                <a:latin typeface="+mn-lt"/>
                <a:ea typeface="+mn-ea"/>
                <a:cs typeface="+mn-cs"/>
              </a:rPr>
              <a:t>They may include information about Public Assistance, Assessments, Training, Social Security cards, driver’s licenses, veteran status, etc. </a:t>
            </a:r>
          </a:p>
          <a:p>
            <a:r>
              <a:rPr lang="en-US" sz="1200" kern="1200" dirty="0">
                <a:solidFill>
                  <a:schemeClr val="tx1"/>
                </a:solidFill>
                <a:effectLst/>
                <a:latin typeface="+mn-lt"/>
                <a:ea typeface="+mn-ea"/>
                <a:cs typeface="+mn-cs"/>
              </a:rPr>
              <a:t>If your customer is receiving the supportive service, great, you can enter that information</a:t>
            </a:r>
          </a:p>
          <a:p>
            <a:r>
              <a:rPr lang="en-US" sz="1200" kern="1200" dirty="0">
                <a:solidFill>
                  <a:schemeClr val="tx1"/>
                </a:solidFill>
                <a:effectLst/>
                <a:latin typeface="+mn-lt"/>
                <a:ea typeface="+mn-ea"/>
                <a:cs typeface="+mn-cs"/>
              </a:rPr>
              <a:t>If your customer is in need of any of these referrals or services, where can the case counselor find this information?  </a:t>
            </a:r>
          </a:p>
          <a:p>
            <a:r>
              <a:rPr lang="en-US" sz="1200" kern="1200" dirty="0">
                <a:solidFill>
                  <a:schemeClr val="tx1"/>
                </a:solidFill>
                <a:effectLst/>
                <a:latin typeface="+mn-lt"/>
                <a:ea typeface="+mn-ea"/>
                <a:cs typeface="+mn-cs"/>
              </a:rPr>
              <a:t>Your AJC can create a guide or manual for each of the questions or fields with instructions on where to get additional information for that particular supportive service or that field on the form.</a:t>
            </a:r>
          </a:p>
          <a:p>
            <a:r>
              <a:rPr lang="en-US" sz="1200" kern="1200" dirty="0">
                <a:solidFill>
                  <a:schemeClr val="tx1"/>
                </a:solidFill>
                <a:effectLst/>
                <a:latin typeface="+mn-lt"/>
                <a:ea typeface="+mn-ea"/>
                <a:cs typeface="+mn-cs"/>
              </a:rPr>
              <a:t>The guide your AJC develops can describe where to find the information, whom to call, or what Web site to consult to research this information.  Eligibility information would also be helpful to</a:t>
            </a:r>
            <a:r>
              <a:rPr lang="en-US" sz="1200" kern="1200" baseline="0" dirty="0">
                <a:solidFill>
                  <a:schemeClr val="tx1"/>
                </a:solidFill>
                <a:effectLst/>
                <a:latin typeface="+mn-lt"/>
                <a:ea typeface="+mn-ea"/>
                <a:cs typeface="+mn-cs"/>
              </a:rPr>
              <a:t> include in this guide.</a:t>
            </a:r>
            <a:endParaRPr lang="en-US" sz="1200" kern="1200" dirty="0">
              <a:solidFill>
                <a:schemeClr val="tx1"/>
              </a:solidFill>
              <a:effectLst/>
              <a:latin typeface="+mn-lt"/>
              <a:ea typeface="+mn-ea"/>
              <a:cs typeface="+mn-cs"/>
            </a:endParaRPr>
          </a:p>
          <a:p>
            <a:endParaRPr lang="en-US" sz="1200" kern="1200" baseline="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C8B67A9-7C68-D144-B249-56520C3DC74A}" type="slidenum">
              <a:rPr lang="en-US" smtClean="0"/>
              <a:t>28</a:t>
            </a:fld>
            <a:endParaRPr lang="en-US"/>
          </a:p>
        </p:txBody>
      </p:sp>
    </p:spTree>
    <p:extLst>
      <p:ext uri="{BB962C8B-B14F-4D97-AF65-F5344CB8AC3E}">
        <p14:creationId xmlns:p14="http://schemas.microsoft.com/office/powerpoint/2010/main" val="3573539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Your local</a:t>
            </a:r>
            <a:r>
              <a:rPr lang="en-US" sz="1200" kern="1200" baseline="0" dirty="0">
                <a:solidFill>
                  <a:schemeClr val="tx1"/>
                </a:solidFill>
                <a:effectLst/>
                <a:latin typeface="+mn-lt"/>
                <a:ea typeface="+mn-ea"/>
                <a:cs typeface="+mn-cs"/>
              </a:rPr>
              <a:t> area should collaborate with AJCs to convene a Workforce Solutions Forum</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convening should bring together representatives from community-based and faith-based organizations in the area to share information about their services.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Invitations </a:t>
            </a:r>
            <a:r>
              <a:rPr lang="en-US" sz="1200" kern="1200" dirty="0">
                <a:solidFill>
                  <a:schemeClr val="tx1"/>
                </a:solidFill>
                <a:effectLst/>
                <a:latin typeface="+mn-lt"/>
                <a:ea typeface="+mn-ea"/>
                <a:cs typeface="+mn-cs"/>
              </a:rPr>
              <a:t>should also be sent to representatives from the K-12 system, community colleges, 4-year colleges and universities, training providers, economic development organizations, chambers of commerce, leaders from the business community, representatives from legal aid and criminal justice, Youth and Older Worker services, vocational rehabilitation services, agencies that support veterans and their families, local elected officials, etc.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a:t>
            </a:r>
            <a:r>
              <a:rPr lang="en-US" sz="1200" kern="1200" dirty="0">
                <a:solidFill>
                  <a:schemeClr val="tx1"/>
                </a:solidFill>
                <a:effectLst/>
                <a:latin typeface="+mn-lt"/>
                <a:ea typeface="+mn-ea"/>
                <a:cs typeface="+mn-cs"/>
              </a:rPr>
              <a:t>end goal of the Forum should be to develop and publish a resource or asset map with contact information and a menu of services provided by each representative and each organization in the community.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a:t>
            </a:r>
            <a:r>
              <a:rPr lang="en-US" sz="1200" kern="1200" dirty="0">
                <a:solidFill>
                  <a:schemeClr val="tx1"/>
                </a:solidFill>
                <a:effectLst/>
                <a:latin typeface="+mn-lt"/>
                <a:ea typeface="+mn-ea"/>
                <a:cs typeface="+mn-cs"/>
              </a:rPr>
              <a:t>result of this convening will be a better understanding of your community’s assets.  It</a:t>
            </a:r>
            <a:r>
              <a:rPr lang="en-US" sz="1200" kern="1200" baseline="0" dirty="0">
                <a:solidFill>
                  <a:schemeClr val="tx1"/>
                </a:solidFill>
                <a:effectLst/>
                <a:latin typeface="+mn-lt"/>
                <a:ea typeface="+mn-ea"/>
                <a:cs typeface="+mn-cs"/>
              </a:rPr>
              <a:t> may also lead to a streamlining of services and an increase in customer outreach and customer engagement with your AJC.</a:t>
            </a:r>
            <a:endParaRPr lang="en-US" sz="1200" kern="1200" dirty="0">
              <a:solidFill>
                <a:schemeClr val="tx1"/>
              </a:solidFill>
              <a:effectLst/>
              <a:latin typeface="+mn-lt"/>
              <a:ea typeface="+mn-ea"/>
              <a:cs typeface="+mn-cs"/>
            </a:endParaRPr>
          </a:p>
          <a:p>
            <a:endParaRPr lang="en-US" sz="1200" kern="1200" baseline="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C8B67A9-7C68-D144-B249-56520C3DC74A}" type="slidenum">
              <a:rPr lang="en-US" smtClean="0"/>
              <a:t>29</a:t>
            </a:fld>
            <a:endParaRPr lang="en-US"/>
          </a:p>
        </p:txBody>
      </p:sp>
    </p:spTree>
    <p:extLst>
      <p:ext uri="{BB962C8B-B14F-4D97-AF65-F5344CB8AC3E}">
        <p14:creationId xmlns:p14="http://schemas.microsoft.com/office/powerpoint/2010/main" val="9109124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WIOA</a:t>
            </a:r>
            <a:r>
              <a:rPr lang="en-US" sz="1200" kern="1200" baseline="0" dirty="0">
                <a:solidFill>
                  <a:schemeClr val="tx1"/>
                </a:solidFill>
                <a:effectLst/>
                <a:latin typeface="+mn-lt"/>
                <a:ea typeface="+mn-ea"/>
                <a:cs typeface="+mn-cs"/>
              </a:rPr>
              <a:t> refers to </a:t>
            </a:r>
            <a:r>
              <a:rPr lang="en-US" sz="1200" kern="1200" dirty="0">
                <a:solidFill>
                  <a:schemeClr val="tx1"/>
                </a:solidFill>
                <a:effectLst/>
                <a:latin typeface="+mn-lt"/>
                <a:ea typeface="+mn-ea"/>
                <a:cs typeface="+mn-cs"/>
              </a:rPr>
              <a:t>Labor exchange services but what are they exactly?</a:t>
            </a:r>
          </a:p>
          <a:p>
            <a:r>
              <a:rPr lang="en-US" sz="1200" kern="1200" dirty="0">
                <a:solidFill>
                  <a:schemeClr val="tx1"/>
                </a:solidFill>
                <a:effectLst/>
                <a:latin typeface="+mn-lt"/>
                <a:ea typeface="+mn-ea"/>
                <a:cs typeface="+mn-cs"/>
              </a:rPr>
              <a:t>They are another</a:t>
            </a:r>
            <a:r>
              <a:rPr lang="en-US" sz="1200" kern="1200" baseline="0" dirty="0">
                <a:solidFill>
                  <a:schemeClr val="tx1"/>
                </a:solidFill>
                <a:effectLst/>
                <a:latin typeface="+mn-lt"/>
                <a:ea typeface="+mn-ea"/>
                <a:cs typeface="+mn-cs"/>
              </a:rPr>
              <a:t> set of Basic Career Services that include:</a:t>
            </a:r>
          </a:p>
          <a:p>
            <a:r>
              <a:rPr lang="en-US" sz="1200" kern="1200" dirty="0">
                <a:solidFill>
                  <a:schemeClr val="tx1"/>
                </a:solidFill>
                <a:effectLst/>
                <a:latin typeface="+mn-lt"/>
                <a:ea typeface="+mn-ea"/>
                <a:cs typeface="+mn-cs"/>
              </a:rPr>
              <a:t>Filling job orders and job openings and helping customers</a:t>
            </a:r>
            <a:r>
              <a:rPr lang="en-US" sz="1200" kern="1200" baseline="0" dirty="0">
                <a:solidFill>
                  <a:schemeClr val="tx1"/>
                </a:solidFill>
                <a:effectLst/>
                <a:latin typeface="+mn-lt"/>
                <a:ea typeface="+mn-ea"/>
                <a:cs typeface="+mn-cs"/>
              </a:rPr>
              <a:t> to secure</a:t>
            </a:r>
            <a:r>
              <a:rPr lang="en-US" sz="1200" kern="1200" dirty="0">
                <a:solidFill>
                  <a:schemeClr val="tx1"/>
                </a:solidFill>
                <a:effectLst/>
                <a:latin typeface="+mn-lt"/>
                <a:ea typeface="+mn-ea"/>
                <a:cs typeface="+mn-cs"/>
              </a:rPr>
              <a:t> employment after a job search</a:t>
            </a:r>
          </a:p>
          <a:p>
            <a:endParaRPr lang="en-US" dirty="0"/>
          </a:p>
        </p:txBody>
      </p:sp>
      <p:sp>
        <p:nvSpPr>
          <p:cNvPr id="4" name="Slide Number Placeholder 3"/>
          <p:cNvSpPr>
            <a:spLocks noGrp="1"/>
          </p:cNvSpPr>
          <p:nvPr>
            <p:ph type="sldNum" sz="quarter" idx="10"/>
          </p:nvPr>
        </p:nvSpPr>
        <p:spPr/>
        <p:txBody>
          <a:bodyPr/>
          <a:lstStyle/>
          <a:p>
            <a:fld id="{CC8B67A9-7C68-D144-B249-56520C3DC74A}" type="slidenum">
              <a:rPr lang="en-US" smtClean="0"/>
              <a:t>30</a:t>
            </a:fld>
            <a:endParaRPr lang="en-US"/>
          </a:p>
        </p:txBody>
      </p:sp>
    </p:spTree>
    <p:extLst>
      <p:ext uri="{BB962C8B-B14F-4D97-AF65-F5344CB8AC3E}">
        <p14:creationId xmlns:p14="http://schemas.microsoft.com/office/powerpoint/2010/main" val="7699638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Labor exchange as an exercise can be described this way:</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a:t>
            </a:r>
            <a:r>
              <a:rPr lang="en-US" sz="1200" kern="1200" baseline="0" dirty="0">
                <a:solidFill>
                  <a:schemeClr val="tx1"/>
                </a:solidFill>
                <a:effectLst/>
                <a:latin typeface="+mn-lt"/>
                <a:ea typeface="+mn-ea"/>
                <a:cs typeface="+mn-cs"/>
              </a:rPr>
              <a:t> the one hand, you have </a:t>
            </a:r>
            <a:r>
              <a:rPr lang="en-US" sz="1200" kern="1200" dirty="0">
                <a:solidFill>
                  <a:schemeClr val="tx1"/>
                </a:solidFill>
                <a:effectLst/>
                <a:latin typeface="+mn-lt"/>
                <a:ea typeface="+mn-ea"/>
                <a:cs typeface="+mn-cs"/>
              </a:rPr>
              <a:t>a demand for skilled workers</a:t>
            </a:r>
          </a:p>
          <a:p>
            <a:r>
              <a:rPr lang="en-US" sz="1200" kern="1200" dirty="0">
                <a:solidFill>
                  <a:schemeClr val="tx1"/>
                </a:solidFill>
                <a:effectLst/>
                <a:latin typeface="+mn-lt"/>
                <a:ea typeface="+mn-ea"/>
                <a:cs typeface="+mn-cs"/>
              </a:rPr>
              <a:t>The local economy is creating jobs</a:t>
            </a:r>
          </a:p>
          <a:p>
            <a:r>
              <a:rPr lang="en-US" sz="1200" kern="1200" dirty="0">
                <a:solidFill>
                  <a:schemeClr val="tx1"/>
                </a:solidFill>
                <a:effectLst/>
                <a:latin typeface="+mn-lt"/>
                <a:ea typeface="+mn-ea"/>
                <a:cs typeface="+mn-cs"/>
              </a:rPr>
              <a:t>Employers are expanding their companies or production lines</a:t>
            </a:r>
          </a:p>
          <a:p>
            <a:r>
              <a:rPr lang="en-US" sz="1200" kern="1200" dirty="0">
                <a:solidFill>
                  <a:schemeClr val="tx1"/>
                </a:solidFill>
                <a:effectLst/>
                <a:latin typeface="+mn-lt"/>
                <a:ea typeface="+mn-ea"/>
                <a:cs typeface="+mn-cs"/>
              </a:rPr>
              <a:t>Employers have job openings</a:t>
            </a:r>
          </a:p>
          <a:p>
            <a:r>
              <a:rPr lang="en-US" sz="1200" kern="1200" dirty="0">
                <a:solidFill>
                  <a:schemeClr val="tx1"/>
                </a:solidFill>
                <a:effectLst/>
                <a:latin typeface="+mn-lt"/>
                <a:ea typeface="+mn-ea"/>
                <a:cs typeface="+mn-cs"/>
              </a:rPr>
              <a:t>Employers are experiencing the effects of  the “demographic cliff”</a:t>
            </a:r>
          </a:p>
          <a:p>
            <a:r>
              <a:rPr lang="en-US" sz="1200" kern="1200" dirty="0">
                <a:solidFill>
                  <a:schemeClr val="tx1"/>
                </a:solidFill>
                <a:effectLst/>
                <a:latin typeface="+mn-lt"/>
                <a:ea typeface="+mn-ea"/>
                <a:cs typeface="+mn-cs"/>
              </a:rPr>
              <a:t>(that’s when they experience an unusually large number of retirements within their workforce)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 the other hand, there is a supply of workers with varied skills and skill levels</a:t>
            </a:r>
          </a:p>
          <a:p>
            <a:r>
              <a:rPr lang="en-US" sz="1200" kern="1200" dirty="0">
                <a:solidFill>
                  <a:schemeClr val="tx1"/>
                </a:solidFill>
                <a:effectLst/>
                <a:latin typeface="+mn-lt"/>
                <a:ea typeface="+mn-ea"/>
                <a:cs typeface="+mn-cs"/>
              </a:rPr>
              <a:t>The community has dislocated workers, underemployed workers, disabled workers, </a:t>
            </a:r>
          </a:p>
          <a:p>
            <a:r>
              <a:rPr lang="en-US" sz="1200" kern="1200" dirty="0">
                <a:solidFill>
                  <a:schemeClr val="tx1"/>
                </a:solidFill>
                <a:effectLst/>
                <a:latin typeface="+mn-lt"/>
                <a:ea typeface="+mn-ea"/>
                <a:cs typeface="+mn-cs"/>
              </a:rPr>
              <a:t>unemployed citizens, older workers, individuals returning to the community after incarceration, out of school youth, </a:t>
            </a:r>
          </a:p>
          <a:p>
            <a:r>
              <a:rPr lang="en-US" sz="1200" kern="1200" dirty="0">
                <a:solidFill>
                  <a:schemeClr val="tx1"/>
                </a:solidFill>
                <a:effectLst/>
                <a:latin typeface="+mn-lt"/>
                <a:ea typeface="+mn-ea"/>
                <a:cs typeface="+mn-cs"/>
              </a:rPr>
              <a:t>young people graduating from HS, college, or university, veterans</a:t>
            </a:r>
            <a:r>
              <a:rPr lang="en-US" sz="1200" kern="1200" baseline="0" dirty="0">
                <a:solidFill>
                  <a:schemeClr val="tx1"/>
                </a:solidFill>
                <a:effectLst/>
                <a:latin typeface="+mn-lt"/>
                <a:ea typeface="+mn-ea"/>
                <a:cs typeface="+mn-cs"/>
              </a:rPr>
              <a:t> and their spouses,</a:t>
            </a:r>
            <a:r>
              <a:rPr lang="en-US" sz="1200" kern="1200" dirty="0">
                <a:solidFill>
                  <a:schemeClr val="tx1"/>
                </a:solidFill>
                <a:effectLst/>
                <a:latin typeface="+mn-lt"/>
                <a:ea typeface="+mn-ea"/>
                <a:cs typeface="+mn-cs"/>
              </a:rPr>
              <a:t> and others</a:t>
            </a:r>
          </a:p>
          <a:p>
            <a:endParaRPr lang="en-US" dirty="0"/>
          </a:p>
          <a:p>
            <a:endParaRPr lang="en-US" dirty="0"/>
          </a:p>
        </p:txBody>
      </p:sp>
      <p:sp>
        <p:nvSpPr>
          <p:cNvPr id="4" name="Slide Number Placeholder 3"/>
          <p:cNvSpPr>
            <a:spLocks noGrp="1"/>
          </p:cNvSpPr>
          <p:nvPr>
            <p:ph type="sldNum" sz="quarter" idx="10"/>
          </p:nvPr>
        </p:nvSpPr>
        <p:spPr/>
        <p:txBody>
          <a:bodyPr/>
          <a:lstStyle/>
          <a:p>
            <a:fld id="{CC8B67A9-7C68-D144-B249-56520C3DC74A}" type="slidenum">
              <a:rPr lang="en-US" smtClean="0"/>
              <a:t>31</a:t>
            </a:fld>
            <a:endParaRPr lang="en-US"/>
          </a:p>
        </p:txBody>
      </p:sp>
    </p:spTree>
    <p:extLst>
      <p:ext uri="{BB962C8B-B14F-4D97-AF65-F5344CB8AC3E}">
        <p14:creationId xmlns:p14="http://schemas.microsoft.com/office/powerpoint/2010/main" val="15191006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Throughout the PowerPoint (inside</a:t>
            </a:r>
            <a:r>
              <a:rPr lang="en-US" baseline="0" dirty="0"/>
              <a:t> the notes section) look for citations of WIOA legislation.</a:t>
            </a:r>
          </a:p>
          <a:p>
            <a:r>
              <a:rPr lang="en-US" baseline="0" dirty="0"/>
              <a:t>You can enter citation numbers into a search engine for additional information about the law or the </a:t>
            </a:r>
            <a:r>
              <a:rPr lang="en-US" baseline="0" dirty="0" err="1"/>
              <a:t>regs</a:t>
            </a:r>
            <a:r>
              <a:rPr lang="en-US" baseline="0" dirty="0"/>
              <a:t>.</a:t>
            </a:r>
            <a:endParaRPr lang="en-US" dirty="0"/>
          </a:p>
        </p:txBody>
      </p:sp>
      <p:sp>
        <p:nvSpPr>
          <p:cNvPr id="4" name="Slide Number Placeholder 3"/>
          <p:cNvSpPr>
            <a:spLocks noGrp="1"/>
          </p:cNvSpPr>
          <p:nvPr>
            <p:ph type="sldNum" sz="quarter" idx="10"/>
          </p:nvPr>
        </p:nvSpPr>
        <p:spPr/>
        <p:txBody>
          <a:bodyPr/>
          <a:lstStyle/>
          <a:p>
            <a:fld id="{CC8B67A9-7C68-D144-B249-56520C3DC74A}" type="slidenum">
              <a:rPr lang="en-US" smtClean="0"/>
              <a:t>4</a:t>
            </a:fld>
            <a:endParaRPr lang="en-US"/>
          </a:p>
        </p:txBody>
      </p:sp>
    </p:spTree>
    <p:extLst>
      <p:ext uri="{BB962C8B-B14F-4D97-AF65-F5344CB8AC3E}">
        <p14:creationId xmlns:p14="http://schemas.microsoft.com/office/powerpoint/2010/main" val="9397245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Our role in labor exchange services is to help correct the imbalance between demand and supply.  </a:t>
            </a:r>
          </a:p>
          <a:p>
            <a:r>
              <a:rPr lang="en-US" sz="1200" kern="1200" dirty="0">
                <a:solidFill>
                  <a:schemeClr val="tx1"/>
                </a:solidFill>
                <a:effectLst/>
                <a:latin typeface="+mn-lt"/>
                <a:ea typeface="+mn-ea"/>
                <a:cs typeface="+mn-cs"/>
              </a:rPr>
              <a:t>WIOA describes or Labor Exchange services as:</a:t>
            </a:r>
          </a:p>
          <a:p>
            <a:pPr lvl="0"/>
            <a:r>
              <a:rPr lang="en-US" sz="1200" kern="1200" dirty="0">
                <a:solidFill>
                  <a:schemeClr val="tx1"/>
                </a:solidFill>
                <a:effectLst/>
                <a:latin typeface="+mn-lt"/>
                <a:ea typeface="+mn-ea"/>
                <a:cs typeface="+mn-cs"/>
              </a:rPr>
              <a:t>Job search and placement services</a:t>
            </a:r>
          </a:p>
          <a:p>
            <a:pPr lvl="0"/>
            <a:r>
              <a:rPr lang="en-US" sz="1200" kern="1200" dirty="0">
                <a:solidFill>
                  <a:schemeClr val="tx1"/>
                </a:solidFill>
                <a:effectLst/>
                <a:latin typeface="+mn-lt"/>
                <a:ea typeface="+mn-ea"/>
                <a:cs typeface="+mn-cs"/>
              </a:rPr>
              <a:t>Career counseling</a:t>
            </a:r>
          </a:p>
          <a:p>
            <a:pPr lvl="0"/>
            <a:r>
              <a:rPr lang="en-US" sz="1200" kern="1200" dirty="0">
                <a:solidFill>
                  <a:schemeClr val="tx1"/>
                </a:solidFill>
                <a:effectLst/>
                <a:latin typeface="+mn-lt"/>
                <a:ea typeface="+mn-ea"/>
                <a:cs typeface="+mn-cs"/>
              </a:rPr>
              <a:t>Labor Market Information (LMI) on in-demand sectors and occupations</a:t>
            </a:r>
          </a:p>
          <a:p>
            <a:pPr lvl="0"/>
            <a:r>
              <a:rPr lang="en-US" sz="1200" kern="1200" dirty="0">
                <a:solidFill>
                  <a:schemeClr val="tx1"/>
                </a:solidFill>
                <a:effectLst/>
                <a:latin typeface="+mn-lt"/>
                <a:ea typeface="+mn-ea"/>
                <a:cs typeface="+mn-cs"/>
              </a:rPr>
              <a:t>Information on non-traditional employment, the “gig” economy, entrepreneurship</a:t>
            </a:r>
          </a:p>
          <a:p>
            <a:pPr lvl="0"/>
            <a:r>
              <a:rPr lang="en-US" sz="1200" kern="1200" dirty="0">
                <a:solidFill>
                  <a:schemeClr val="tx1"/>
                </a:solidFill>
                <a:effectLst/>
                <a:latin typeface="+mn-lt"/>
                <a:ea typeface="+mn-ea"/>
                <a:cs typeface="+mn-cs"/>
              </a:rPr>
              <a:t>Career profile information (Career One Stop; O*NET) </a:t>
            </a:r>
          </a:p>
          <a:p>
            <a:pPr lvl="0"/>
            <a:r>
              <a:rPr lang="en-US" sz="1200" kern="1200" dirty="0">
                <a:solidFill>
                  <a:schemeClr val="tx1"/>
                </a:solidFill>
                <a:effectLst/>
                <a:latin typeface="+mn-lt"/>
                <a:ea typeface="+mn-ea"/>
                <a:cs typeface="+mn-cs"/>
              </a:rPr>
              <a:t>Self-assessments for career interest and career transition (</a:t>
            </a:r>
            <a:r>
              <a:rPr lang="en-US" sz="1200" kern="1200" dirty="0" err="1">
                <a:solidFill>
                  <a:schemeClr val="tx1"/>
                </a:solidFill>
                <a:effectLst/>
                <a:latin typeface="+mn-lt"/>
                <a:ea typeface="+mn-ea"/>
                <a:cs typeface="+mn-cs"/>
              </a:rPr>
              <a:t>MyNextMove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mySkillsmyFuture</a:t>
            </a:r>
            <a:r>
              <a:rPr lang="en-US" sz="1200" kern="1200" dirty="0">
                <a:solidFill>
                  <a:schemeClr val="tx1"/>
                </a:solidFill>
                <a:effectLst/>
                <a:latin typeface="+mn-lt"/>
                <a:ea typeface="+mn-ea"/>
                <a:cs typeface="+mn-cs"/>
              </a:rPr>
              <a:t>)</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For the</a:t>
            </a:r>
            <a:r>
              <a:rPr lang="en-US" sz="1200" kern="1200" baseline="0" dirty="0">
                <a:solidFill>
                  <a:schemeClr val="tx1"/>
                </a:solidFill>
                <a:effectLst/>
                <a:latin typeface="+mn-lt"/>
                <a:ea typeface="+mn-ea"/>
                <a:cs typeface="+mn-cs"/>
              </a:rPr>
              <a:t> most part, it appears that WIOA views Labor Exchange services as a self-service that can be conducted without staff-assistance.</a:t>
            </a:r>
          </a:p>
          <a:p>
            <a:pPr lvl="0"/>
            <a:r>
              <a:rPr lang="en-US" sz="1200" kern="1200" baseline="0" dirty="0">
                <a:solidFill>
                  <a:schemeClr val="tx1"/>
                </a:solidFill>
                <a:effectLst/>
                <a:latin typeface="+mn-lt"/>
                <a:ea typeface="+mn-ea"/>
                <a:cs typeface="+mn-cs"/>
              </a:rPr>
              <a:t>That would mean that the customer does not need to be found eligible and does not need to be enrolled.</a:t>
            </a:r>
          </a:p>
          <a:p>
            <a:pPr lvl="0"/>
            <a:r>
              <a:rPr lang="en-US" sz="1200" kern="1200" baseline="0" dirty="0">
                <a:solidFill>
                  <a:schemeClr val="tx1"/>
                </a:solidFill>
                <a:effectLst/>
                <a:latin typeface="+mn-lt"/>
                <a:ea typeface="+mn-ea"/>
                <a:cs typeface="+mn-cs"/>
              </a:rPr>
              <a:t>But as you can see, Labor Exchange services may also be closely connected to other activities (like career counseling) that may require staff assistance.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CC8B67A9-7C68-D144-B249-56520C3DC74A}" type="slidenum">
              <a:rPr lang="en-US" smtClean="0"/>
              <a:t>32</a:t>
            </a:fld>
            <a:endParaRPr lang="en-US"/>
          </a:p>
        </p:txBody>
      </p:sp>
    </p:spTree>
    <p:extLst>
      <p:ext uri="{BB962C8B-B14F-4D97-AF65-F5344CB8AC3E}">
        <p14:creationId xmlns:p14="http://schemas.microsoft.com/office/powerpoint/2010/main" val="15255881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One large component</a:t>
            </a:r>
            <a:r>
              <a:rPr lang="en-US" sz="1200" kern="1200" baseline="0" dirty="0">
                <a:solidFill>
                  <a:schemeClr val="tx1"/>
                </a:solidFill>
                <a:effectLst/>
                <a:latin typeface="+mn-lt"/>
                <a:ea typeface="+mn-ea"/>
                <a:cs typeface="+mn-cs"/>
              </a:rPr>
              <a:t> of </a:t>
            </a:r>
            <a:r>
              <a:rPr lang="en-US" sz="1200" kern="1200" dirty="0">
                <a:solidFill>
                  <a:schemeClr val="tx1"/>
                </a:solidFill>
                <a:effectLst/>
                <a:latin typeface="+mn-lt"/>
                <a:ea typeface="+mn-ea"/>
                <a:cs typeface="+mn-cs"/>
              </a:rPr>
              <a:t>Labor Exchange Services is Labor Market</a:t>
            </a:r>
            <a:r>
              <a:rPr lang="en-US" sz="1200" kern="1200" baseline="0" dirty="0">
                <a:solidFill>
                  <a:schemeClr val="tx1"/>
                </a:solidFill>
                <a:effectLst/>
                <a:latin typeface="+mn-lt"/>
                <a:ea typeface="+mn-ea"/>
                <a:cs typeface="+mn-cs"/>
              </a:rPr>
              <a:t> Information or LMI.</a:t>
            </a:r>
          </a:p>
          <a:p>
            <a:r>
              <a:rPr lang="en-US" sz="1200" kern="1200" baseline="0" dirty="0">
                <a:solidFill>
                  <a:schemeClr val="tx1"/>
                </a:solidFill>
                <a:effectLst/>
                <a:latin typeface="+mn-lt"/>
                <a:ea typeface="+mn-ea"/>
                <a:cs typeface="+mn-cs"/>
              </a:rPr>
              <a:t>LMI looks at the economic environmental data.</a:t>
            </a:r>
          </a:p>
          <a:p>
            <a:endParaRPr lang="en-US" dirty="0"/>
          </a:p>
        </p:txBody>
      </p:sp>
      <p:sp>
        <p:nvSpPr>
          <p:cNvPr id="4" name="Slide Number Placeholder 3"/>
          <p:cNvSpPr>
            <a:spLocks noGrp="1"/>
          </p:cNvSpPr>
          <p:nvPr>
            <p:ph type="sldNum" sz="quarter" idx="10"/>
          </p:nvPr>
        </p:nvSpPr>
        <p:spPr/>
        <p:txBody>
          <a:bodyPr/>
          <a:lstStyle/>
          <a:p>
            <a:fld id="{CC8B67A9-7C68-D144-B249-56520C3DC74A}" type="slidenum">
              <a:rPr lang="en-US" smtClean="0"/>
              <a:t>33</a:t>
            </a:fld>
            <a:endParaRPr lang="en-US"/>
          </a:p>
        </p:txBody>
      </p:sp>
    </p:spTree>
    <p:extLst>
      <p:ext uri="{BB962C8B-B14F-4D97-AF65-F5344CB8AC3E}">
        <p14:creationId xmlns:p14="http://schemas.microsoft.com/office/powerpoint/2010/main" val="997584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In our context, the LMI questions we might have look like the questions on this slide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 sector is generally broader in scope.</a:t>
            </a:r>
            <a:r>
              <a:rPr lang="en-US" sz="1200" kern="1200" baseline="0" dirty="0">
                <a:solidFill>
                  <a:schemeClr val="tx1"/>
                </a:solidFill>
                <a:effectLst/>
                <a:latin typeface="+mn-lt"/>
                <a:ea typeface="+mn-ea"/>
                <a:cs typeface="+mn-cs"/>
              </a:rPr>
              <a:t>  A combination of s</a:t>
            </a:r>
            <a:r>
              <a:rPr lang="en-US" sz="1200" kern="1200" dirty="0">
                <a:solidFill>
                  <a:schemeClr val="tx1"/>
                </a:solidFill>
                <a:effectLst/>
                <a:latin typeface="+mn-lt"/>
                <a:ea typeface="+mn-ea"/>
                <a:cs typeface="+mn-cs"/>
              </a:rPr>
              <a:t>ubsectors make up the larger sector group.</a:t>
            </a:r>
          </a:p>
          <a:p>
            <a:r>
              <a:rPr lang="en-US" sz="1200" kern="1200" dirty="0">
                <a:solidFill>
                  <a:schemeClr val="tx1"/>
                </a:solidFill>
                <a:effectLst/>
                <a:latin typeface="+mn-lt"/>
                <a:ea typeface="+mn-ea"/>
                <a:cs typeface="+mn-cs"/>
              </a:rPr>
              <a:t>Industries tend to</a:t>
            </a:r>
            <a:r>
              <a:rPr lang="en-US" sz="1200" kern="1200" baseline="0" dirty="0">
                <a:solidFill>
                  <a:schemeClr val="tx1"/>
                </a:solidFill>
                <a:effectLst/>
                <a:latin typeface="+mn-lt"/>
                <a:ea typeface="+mn-ea"/>
                <a:cs typeface="+mn-cs"/>
              </a:rPr>
              <a:t> cross over many different subsectors and sectors.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CC8B67A9-7C68-D144-B249-56520C3DC74A}" type="slidenum">
              <a:rPr lang="en-US" smtClean="0"/>
              <a:t>34</a:t>
            </a:fld>
            <a:endParaRPr lang="en-US"/>
          </a:p>
        </p:txBody>
      </p:sp>
    </p:spTree>
    <p:extLst>
      <p:ext uri="{BB962C8B-B14F-4D97-AF65-F5344CB8AC3E}">
        <p14:creationId xmlns:p14="http://schemas.microsoft.com/office/powerpoint/2010/main" val="8063902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Key sources of information can help you research your local economy</a:t>
            </a:r>
          </a:p>
          <a:p>
            <a:r>
              <a:rPr lang="en-US" sz="1200" kern="1200" dirty="0">
                <a:solidFill>
                  <a:schemeClr val="tx1"/>
                </a:solidFill>
                <a:effectLst/>
                <a:latin typeface="+mn-lt"/>
                <a:ea typeface="+mn-ea"/>
                <a:cs typeface="+mn-cs"/>
              </a:rPr>
              <a:t>All of these are Web-accessible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North American Industry Classification System codes (NAICS), often called NAICS codes</a:t>
            </a:r>
          </a:p>
          <a:p>
            <a:r>
              <a:rPr lang="en-US" sz="1200" u="sng" kern="1200" dirty="0">
                <a:solidFill>
                  <a:schemeClr val="tx1"/>
                </a:solidFill>
                <a:effectLst/>
                <a:latin typeface="+mn-lt"/>
                <a:ea typeface="+mn-ea"/>
                <a:cs typeface="+mn-cs"/>
                <a:hlinkClick r:id="rId3"/>
              </a:rPr>
              <a:t>https://www.census.gov/eos/www/naics/2017NAICS/2017_NAICS_Manual.pdf</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NAICs sectors and subsectors: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Financial Sector: Asset Management, Insurance, Banking</a:t>
            </a:r>
          </a:p>
          <a:p>
            <a:r>
              <a:rPr lang="en-US" sz="1200" kern="1200" dirty="0">
                <a:solidFill>
                  <a:schemeClr val="tx1"/>
                </a:solidFill>
                <a:effectLst/>
                <a:latin typeface="+mn-lt"/>
                <a:ea typeface="+mn-ea"/>
                <a:cs typeface="+mn-cs"/>
              </a:rPr>
              <a:t>Manufacturing Sector: Food, Beverage, Textiles, Metals, Computers</a:t>
            </a:r>
          </a:p>
          <a:p>
            <a:r>
              <a:rPr lang="en-US" sz="1200" kern="1200" dirty="0">
                <a:solidFill>
                  <a:schemeClr val="tx1"/>
                </a:solidFill>
                <a:effectLst/>
                <a:latin typeface="+mn-lt"/>
                <a:ea typeface="+mn-ea"/>
                <a:cs typeface="+mn-cs"/>
              </a:rPr>
              <a:t>Healthcare and Social Assistance: Hospitals, Ambulatory Services, Nursing</a:t>
            </a:r>
          </a:p>
          <a:p>
            <a:r>
              <a:rPr lang="en-US" sz="1200" kern="1200" dirty="0">
                <a:solidFill>
                  <a:schemeClr val="tx1"/>
                </a:solidFill>
                <a:effectLst/>
                <a:latin typeface="+mn-lt"/>
                <a:ea typeface="+mn-ea"/>
                <a:cs typeface="+mn-cs"/>
              </a:rPr>
              <a:t>Services Sector: Repairs and Maintenance, Laundry, Religious, Grant making</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Some information can be found through financial services companies that study industries and sectors.  For example,  Fidelity:  </a:t>
            </a:r>
            <a:r>
              <a:rPr lang="en-US" sz="1200" u="sng" kern="1200" dirty="0">
                <a:solidFill>
                  <a:schemeClr val="tx1"/>
                </a:solidFill>
                <a:effectLst/>
                <a:latin typeface="+mn-lt"/>
                <a:ea typeface="+mn-ea"/>
                <a:cs typeface="+mn-cs"/>
                <a:hlinkClick r:id="rId4"/>
              </a:rPr>
              <a:t>https://eresearch.fidelity.com/eresearch/goto/markets_sectors/landing.jhtml?bar=p</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Fidelity divides sectors into industries and, for example, </a:t>
            </a:r>
          </a:p>
          <a:p>
            <a:r>
              <a:rPr lang="en-US" sz="1200" kern="1200" dirty="0">
                <a:solidFill>
                  <a:schemeClr val="tx1"/>
                </a:solidFill>
                <a:effectLst/>
                <a:latin typeface="+mn-lt"/>
                <a:ea typeface="+mn-ea"/>
                <a:cs typeface="+mn-cs"/>
              </a:rPr>
              <a:t>Health Care has 6 industries including Pharmaceuticals, Equipment, Biotechnology, Health Care Providers, and others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Where can you find information about the local economy and our own LMI?</a:t>
            </a:r>
          </a:p>
          <a:p>
            <a:r>
              <a:rPr lang="en-US" sz="1200" kern="1200" dirty="0">
                <a:solidFill>
                  <a:schemeClr val="tx1"/>
                </a:solidFill>
                <a:effectLst/>
                <a:latin typeface="+mn-lt"/>
                <a:ea typeface="+mn-ea"/>
                <a:cs typeface="+mn-cs"/>
              </a:rPr>
              <a:t>The local WIB and State WIB usually publishes this information in their strategic plans or other public documents and Web sites</a:t>
            </a:r>
          </a:p>
          <a:p>
            <a:r>
              <a:rPr lang="en-US" sz="1200" kern="1200" dirty="0">
                <a:solidFill>
                  <a:schemeClr val="tx1"/>
                </a:solidFill>
                <a:effectLst/>
                <a:latin typeface="+mn-lt"/>
                <a:ea typeface="+mn-ea"/>
                <a:cs typeface="+mn-cs"/>
              </a:rPr>
              <a:t>In addition, state business development  or Economic Development Corporation offices publish this data on their Web sites.</a:t>
            </a:r>
          </a:p>
          <a:p>
            <a:r>
              <a:rPr lang="en-US" sz="1200" kern="1200" dirty="0">
                <a:solidFill>
                  <a:schemeClr val="tx1"/>
                </a:solidFill>
                <a:effectLst/>
                <a:latin typeface="+mn-lt"/>
                <a:ea typeface="+mn-ea"/>
                <a:cs typeface="+mn-cs"/>
              </a:rPr>
              <a:t>Local, state, and national Chambers of Commerce also publish</a:t>
            </a:r>
            <a:r>
              <a:rPr lang="en-US" sz="1200" kern="1200" baseline="0" dirty="0">
                <a:solidFill>
                  <a:schemeClr val="tx1"/>
                </a:solidFill>
                <a:effectLst/>
                <a:latin typeface="+mn-lt"/>
                <a:ea typeface="+mn-ea"/>
                <a:cs typeface="+mn-cs"/>
              </a:rPr>
              <a:t> this kind of</a:t>
            </a:r>
            <a:r>
              <a:rPr lang="en-US" sz="1200" kern="1200" dirty="0">
                <a:solidFill>
                  <a:schemeClr val="tx1"/>
                </a:solidFill>
                <a:effectLst/>
                <a:latin typeface="+mn-lt"/>
                <a:ea typeface="+mn-ea"/>
                <a:cs typeface="+mn-cs"/>
              </a:rPr>
              <a:t> information</a:t>
            </a:r>
          </a:p>
          <a:p>
            <a:r>
              <a:rPr lang="en-US" sz="1200" kern="1200" dirty="0">
                <a:solidFill>
                  <a:schemeClr val="tx1"/>
                </a:solidFill>
                <a:effectLst/>
                <a:latin typeface="+mn-lt"/>
                <a:ea typeface="+mn-ea"/>
                <a:cs typeface="+mn-cs"/>
              </a:rPr>
              <a:t>The Bureau of Labor Statistics (BLS) has information on its Web site for national, state and local economic development information and LMI</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CC8B67A9-7C68-D144-B249-56520C3DC74A}" type="slidenum">
              <a:rPr lang="en-US" smtClean="0"/>
              <a:t>35</a:t>
            </a:fld>
            <a:endParaRPr lang="en-US"/>
          </a:p>
        </p:txBody>
      </p:sp>
    </p:spTree>
    <p:extLst>
      <p:ext uri="{BB962C8B-B14F-4D97-AF65-F5344CB8AC3E}">
        <p14:creationId xmlns:p14="http://schemas.microsoft.com/office/powerpoint/2010/main" val="21040205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When we work with our job</a:t>
            </a:r>
            <a:r>
              <a:rPr lang="en-US" sz="1200" kern="1200" baseline="0" dirty="0">
                <a:solidFill>
                  <a:schemeClr val="tx1"/>
                </a:solidFill>
                <a:effectLst/>
                <a:latin typeface="+mn-lt"/>
                <a:ea typeface="+mn-ea"/>
                <a:cs typeface="+mn-cs"/>
              </a:rPr>
              <a:t> seeking customers during their </a:t>
            </a:r>
            <a:r>
              <a:rPr lang="en-US" sz="1200" kern="1200" dirty="0">
                <a:solidFill>
                  <a:schemeClr val="tx1"/>
                </a:solidFill>
                <a:effectLst/>
                <a:latin typeface="+mn-lt"/>
                <a:ea typeface="+mn-ea"/>
                <a:cs typeface="+mn-cs"/>
              </a:rPr>
              <a:t>career exploration phase, LMI</a:t>
            </a:r>
            <a:r>
              <a:rPr lang="en-US" sz="1200" kern="1200" baseline="0" dirty="0">
                <a:solidFill>
                  <a:schemeClr val="tx1"/>
                </a:solidFill>
                <a:effectLst/>
                <a:latin typeface="+mn-lt"/>
                <a:ea typeface="+mn-ea"/>
                <a:cs typeface="+mn-cs"/>
              </a:rPr>
              <a:t> plays a key role in their search.</a:t>
            </a:r>
          </a:p>
          <a:p>
            <a:r>
              <a:rPr lang="en-US" sz="1200" kern="1200" baseline="0" dirty="0">
                <a:solidFill>
                  <a:schemeClr val="tx1"/>
                </a:solidFill>
                <a:effectLst/>
                <a:latin typeface="+mn-lt"/>
                <a:ea typeface="+mn-ea"/>
                <a:cs typeface="+mn-cs"/>
              </a:rPr>
              <a:t>We help our customers use Web-based programs such as those mentioned here and they are all connected to LMI.</a:t>
            </a:r>
          </a:p>
          <a:p>
            <a:endParaRPr lang="en-US" sz="1200" kern="1200" baseline="0" dirty="0">
              <a:solidFill>
                <a:schemeClr val="tx1"/>
              </a:solidFill>
              <a:effectLst/>
              <a:latin typeface="+mn-lt"/>
              <a:ea typeface="+mn-ea"/>
              <a:cs typeface="+mn-cs"/>
            </a:endParaRP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Career One Stop: https://</a:t>
            </a:r>
            <a:r>
              <a:rPr lang="en-US" sz="1200" kern="1200" baseline="0" dirty="0" err="1">
                <a:solidFill>
                  <a:schemeClr val="tx1"/>
                </a:solidFill>
                <a:effectLst/>
                <a:latin typeface="+mn-lt"/>
                <a:ea typeface="+mn-ea"/>
                <a:cs typeface="+mn-cs"/>
              </a:rPr>
              <a:t>www.careeronestop.org</a:t>
            </a:r>
            <a:r>
              <a:rPr lang="en-US" sz="1200" kern="1200" baseline="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This tool can be used by the career counselor &amp; jobseeker as a team; or it can be used by the independent,</a:t>
            </a:r>
            <a:r>
              <a:rPr lang="en-US" sz="1200" kern="1200" baseline="0" dirty="0">
                <a:solidFill>
                  <a:schemeClr val="tx1"/>
                </a:solidFill>
                <a:effectLst/>
                <a:latin typeface="+mn-lt"/>
                <a:ea typeface="+mn-ea"/>
                <a:cs typeface="+mn-cs"/>
              </a:rPr>
              <a:t> self-service customer.</a:t>
            </a:r>
          </a:p>
          <a:p>
            <a:r>
              <a:rPr lang="en-US" sz="1200" kern="1200" baseline="0" dirty="0">
                <a:solidFill>
                  <a:schemeClr val="tx1"/>
                </a:solidFill>
                <a:effectLst/>
                <a:latin typeface="+mn-lt"/>
                <a:ea typeface="+mn-ea"/>
                <a:cs typeface="+mn-cs"/>
              </a:rPr>
              <a:t>Through the site, you can access other databases for occupational information and LMI</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TIP: Look for “Resources For” on the home page and choose “Career Advisor”</a:t>
            </a:r>
          </a:p>
          <a:p>
            <a:r>
              <a:rPr lang="en-US" sz="1200" kern="1200" baseline="0" dirty="0">
                <a:solidFill>
                  <a:schemeClr val="tx1"/>
                </a:solidFill>
                <a:effectLst/>
                <a:latin typeface="+mn-lt"/>
                <a:ea typeface="+mn-ea"/>
                <a:cs typeface="+mn-cs"/>
              </a:rPr>
              <a:t>There are dozens of links to help you serve any customer who you meet</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ANOTHER TIP: Find the self-assessment page:  https://</a:t>
            </a:r>
            <a:r>
              <a:rPr lang="en-US" sz="1200" kern="1200" baseline="0" dirty="0" err="1">
                <a:solidFill>
                  <a:schemeClr val="tx1"/>
                </a:solidFill>
                <a:effectLst/>
                <a:latin typeface="+mn-lt"/>
                <a:ea typeface="+mn-ea"/>
                <a:cs typeface="+mn-cs"/>
              </a:rPr>
              <a:t>www.careeronestop.org</a:t>
            </a:r>
            <a:r>
              <a:rPr lang="en-US" sz="1200" kern="1200" baseline="0" dirty="0">
                <a:solidFill>
                  <a:schemeClr val="tx1"/>
                </a:solidFill>
                <a:effectLst/>
                <a:latin typeface="+mn-lt"/>
                <a:ea typeface="+mn-ea"/>
                <a:cs typeface="+mn-cs"/>
              </a:rPr>
              <a:t>/</a:t>
            </a:r>
            <a:r>
              <a:rPr lang="en-US" sz="1200" kern="1200" baseline="0" dirty="0" err="1">
                <a:solidFill>
                  <a:schemeClr val="tx1"/>
                </a:solidFill>
                <a:effectLst/>
                <a:latin typeface="+mn-lt"/>
                <a:ea typeface="+mn-ea"/>
                <a:cs typeface="+mn-cs"/>
              </a:rPr>
              <a:t>ExploreCareers</a:t>
            </a:r>
            <a:r>
              <a:rPr lang="en-US" sz="1200" kern="1200" baseline="0" dirty="0">
                <a:solidFill>
                  <a:schemeClr val="tx1"/>
                </a:solidFill>
                <a:effectLst/>
                <a:latin typeface="+mn-lt"/>
                <a:ea typeface="+mn-ea"/>
                <a:cs typeface="+mn-cs"/>
              </a:rPr>
              <a:t>/Assessments/self-</a:t>
            </a:r>
            <a:r>
              <a:rPr lang="en-US" sz="1200" kern="1200" baseline="0" dirty="0" err="1">
                <a:solidFill>
                  <a:schemeClr val="tx1"/>
                </a:solidFill>
                <a:effectLst/>
                <a:latin typeface="+mn-lt"/>
                <a:ea typeface="+mn-ea"/>
                <a:cs typeface="+mn-cs"/>
              </a:rPr>
              <a:t>assessments.aspx</a:t>
            </a:r>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Self-service customers and the rest of us will like these free assessments that navigate us through the job search process. </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Don’t forget about the Competency Model Clearinghouse.  It is designed to </a:t>
            </a:r>
            <a:r>
              <a:rPr lang="en-US" sz="1200" b="0" i="0" kern="1200" dirty="0">
                <a:solidFill>
                  <a:schemeClr val="tx1"/>
                </a:solidFill>
                <a:effectLst/>
                <a:latin typeface="+mn-lt"/>
                <a:ea typeface="+mn-ea"/>
                <a:cs typeface="+mn-cs"/>
              </a:rPr>
              <a:t>promote an understanding of the skill sets and competencies that are essential within an industry</a:t>
            </a:r>
            <a:r>
              <a:rPr lang="en-US" sz="1200" b="0" i="0" kern="1200" baseline="0" dirty="0">
                <a:solidFill>
                  <a:schemeClr val="tx1"/>
                </a:solidFill>
                <a:effectLst/>
                <a:latin typeface="+mn-lt"/>
                <a:ea typeface="+mn-ea"/>
                <a:cs typeface="+mn-cs"/>
              </a:rPr>
              <a:t> or sector or occupation. https://</a:t>
            </a:r>
            <a:r>
              <a:rPr lang="en-US" sz="1200" b="0" i="0" kern="1200" baseline="0" dirty="0" err="1">
                <a:solidFill>
                  <a:schemeClr val="tx1"/>
                </a:solidFill>
                <a:effectLst/>
                <a:latin typeface="+mn-lt"/>
                <a:ea typeface="+mn-ea"/>
                <a:cs typeface="+mn-cs"/>
              </a:rPr>
              <a:t>www.careeronestop.org</a:t>
            </a:r>
            <a:r>
              <a:rPr lang="en-US" sz="1200" b="0" i="0" kern="1200" baseline="0" dirty="0">
                <a:solidFill>
                  <a:schemeClr val="tx1"/>
                </a:solidFill>
                <a:effectLst/>
                <a:latin typeface="+mn-lt"/>
                <a:ea typeface="+mn-ea"/>
                <a:cs typeface="+mn-cs"/>
              </a:rPr>
              <a:t>/</a:t>
            </a:r>
            <a:r>
              <a:rPr lang="en-US" sz="1200" b="0" i="0" kern="1200" baseline="0" dirty="0" err="1">
                <a:solidFill>
                  <a:schemeClr val="tx1"/>
                </a:solidFill>
                <a:effectLst/>
                <a:latin typeface="+mn-lt"/>
                <a:ea typeface="+mn-ea"/>
                <a:cs typeface="+mn-cs"/>
              </a:rPr>
              <a:t>CompetencyModel</a:t>
            </a:r>
            <a:r>
              <a:rPr lang="en-US" sz="1200" b="0" i="0" kern="1200" baseline="0" dirty="0">
                <a:solidFill>
                  <a:schemeClr val="tx1"/>
                </a:solidFill>
                <a:effectLst/>
                <a:latin typeface="+mn-lt"/>
                <a:ea typeface="+mn-ea"/>
                <a:cs typeface="+mn-cs"/>
              </a:rPr>
              <a:t>/</a:t>
            </a:r>
            <a:endParaRPr lang="en-US" sz="1200" kern="1200" baseline="0" dirty="0">
              <a:solidFill>
                <a:schemeClr val="tx1"/>
              </a:solidFill>
              <a:effectLst/>
              <a:latin typeface="+mn-lt"/>
              <a:ea typeface="+mn-ea"/>
              <a:cs typeface="+mn-cs"/>
            </a:endParaRP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O*NET also has a wealth of information.  </a:t>
            </a:r>
            <a:r>
              <a:rPr lang="en-US" sz="1200" kern="1200" baseline="0" dirty="0" err="1">
                <a:solidFill>
                  <a:schemeClr val="tx1"/>
                </a:solidFill>
                <a:effectLst/>
                <a:latin typeface="+mn-lt"/>
                <a:ea typeface="+mn-ea"/>
                <a:cs typeface="+mn-cs"/>
              </a:rPr>
              <a:t>www.onetonline.org</a:t>
            </a:r>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This may be good for career changers and for military personnel interested in translating the Military Occupation Codes into Civilian codes</a:t>
            </a:r>
          </a:p>
          <a:p>
            <a:r>
              <a:rPr lang="en-US" sz="1200" kern="1200" baseline="0" dirty="0">
                <a:solidFill>
                  <a:schemeClr val="tx1"/>
                </a:solidFill>
                <a:effectLst/>
                <a:latin typeface="+mn-lt"/>
                <a:ea typeface="+mn-ea"/>
                <a:cs typeface="+mn-cs"/>
              </a:rPr>
              <a:t>The “Find Occupations” page is organized by Industry, Career Cluster, Green Economy Sector, Bright Outlook among other helpful categories </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Occupational Outlook Handbook  </a:t>
            </a:r>
            <a:r>
              <a:rPr lang="en-US" sz="1200" kern="1200" baseline="0" dirty="0" err="1">
                <a:solidFill>
                  <a:schemeClr val="tx1"/>
                </a:solidFill>
                <a:effectLst/>
                <a:latin typeface="+mn-lt"/>
                <a:ea typeface="+mn-ea"/>
                <a:cs typeface="+mn-cs"/>
              </a:rPr>
              <a:t>www.bls.gov</a:t>
            </a:r>
            <a:r>
              <a:rPr lang="en-US" sz="1200" kern="1200" baseline="0" dirty="0">
                <a:solidFill>
                  <a:schemeClr val="tx1"/>
                </a:solidFill>
                <a:effectLst/>
                <a:latin typeface="+mn-lt"/>
                <a:ea typeface="+mn-ea"/>
                <a:cs typeface="+mn-cs"/>
              </a:rPr>
              <a:t>/ooh</a:t>
            </a:r>
          </a:p>
          <a:p>
            <a:r>
              <a:rPr lang="en-US" sz="1200" kern="1200" baseline="0" dirty="0">
                <a:solidFill>
                  <a:schemeClr val="tx1"/>
                </a:solidFill>
                <a:effectLst/>
                <a:latin typeface="+mn-lt"/>
                <a:ea typeface="+mn-ea"/>
                <a:cs typeface="+mn-cs"/>
              </a:rPr>
              <a:t>Explore the various groups </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Career One Stop can also link you to </a:t>
            </a:r>
            <a:r>
              <a:rPr lang="en-US" sz="1200" kern="1200" baseline="0" dirty="0" err="1">
                <a:solidFill>
                  <a:schemeClr val="tx1"/>
                </a:solidFill>
                <a:effectLst/>
                <a:latin typeface="+mn-lt"/>
                <a:ea typeface="+mn-ea"/>
                <a:cs typeface="+mn-cs"/>
              </a:rPr>
              <a:t>myskillsmyfuture</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mynextmove</a:t>
            </a:r>
            <a:r>
              <a:rPr lang="en-US" sz="1200" kern="1200" baseline="0" dirty="0">
                <a:solidFill>
                  <a:schemeClr val="tx1"/>
                </a:solidFill>
                <a:effectLst/>
                <a:latin typeface="+mn-lt"/>
                <a:ea typeface="+mn-ea"/>
                <a:cs typeface="+mn-cs"/>
              </a:rPr>
              <a:t> and the military skills translator and crosswalk</a:t>
            </a:r>
          </a:p>
          <a:p>
            <a:r>
              <a:rPr lang="en-US" sz="1200" kern="1200" baseline="0" dirty="0">
                <a:solidFill>
                  <a:schemeClr val="tx1"/>
                </a:solidFill>
                <a:effectLst/>
                <a:latin typeface="+mn-lt"/>
                <a:ea typeface="+mn-ea"/>
                <a:cs typeface="+mn-cs"/>
              </a:rPr>
              <a:t>These are all great for career changers.</a:t>
            </a:r>
          </a:p>
          <a:p>
            <a:endParaRPr lang="en-US" sz="1200"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CC8B67A9-7C68-D144-B249-56520C3DC74A}" type="slidenum">
              <a:rPr lang="en-US" smtClean="0"/>
              <a:t>36</a:t>
            </a:fld>
            <a:endParaRPr lang="en-US"/>
          </a:p>
        </p:txBody>
      </p:sp>
    </p:spTree>
    <p:extLst>
      <p:ext uri="{BB962C8B-B14F-4D97-AF65-F5344CB8AC3E}">
        <p14:creationId xmlns:p14="http://schemas.microsoft.com/office/powerpoint/2010/main" val="14472540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These are just a few ways the</a:t>
            </a:r>
            <a:r>
              <a:rPr lang="en-US" sz="1200" kern="1200" baseline="0" dirty="0">
                <a:solidFill>
                  <a:schemeClr val="tx1"/>
                </a:solidFill>
                <a:effectLst/>
                <a:latin typeface="+mn-lt"/>
                <a:ea typeface="+mn-ea"/>
                <a:cs typeface="+mn-cs"/>
              </a:rPr>
              <a:t> information you learn from LMI and Career Exploration sites can be re-purposed.</a:t>
            </a:r>
          </a:p>
          <a:p>
            <a:endParaRPr lang="en-US" sz="1200"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sites identify and describe sectors and industries</a:t>
            </a:r>
            <a:r>
              <a:rPr lang="en-US" sz="1200" kern="1200" baseline="0" dirty="0">
                <a:solidFill>
                  <a:schemeClr val="tx1"/>
                </a:solidFill>
                <a:effectLst/>
                <a:latin typeface="+mn-lt"/>
                <a:ea typeface="+mn-ea"/>
                <a:cs typeface="+mn-cs"/>
              </a:rPr>
              <a:t> </a:t>
            </a:r>
            <a:r>
              <a:rPr lang="mr-IN" sz="1200" kern="1200" baseline="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 customers should incorporate what they learn into their talking points for interviews</a:t>
            </a:r>
          </a:p>
          <a:p>
            <a:r>
              <a:rPr lang="en-US" sz="1200" kern="1200" baseline="0" dirty="0">
                <a:solidFill>
                  <a:schemeClr val="tx1"/>
                </a:solidFill>
                <a:effectLst/>
                <a:latin typeface="+mn-lt"/>
                <a:ea typeface="+mn-ea"/>
                <a:cs typeface="+mn-cs"/>
              </a:rPr>
              <a:t>They should also use the language and terminology they learn to update their resumes.</a:t>
            </a:r>
          </a:p>
          <a:p>
            <a:r>
              <a:rPr lang="en-US" sz="1200" kern="1200" baseline="0" dirty="0">
                <a:solidFill>
                  <a:schemeClr val="tx1"/>
                </a:solidFill>
                <a:effectLst/>
                <a:latin typeface="+mn-lt"/>
                <a:ea typeface="+mn-ea"/>
                <a:cs typeface="+mn-cs"/>
              </a:rPr>
              <a:t>Verify what you learn with employers about the skills, knowledge, </a:t>
            </a:r>
            <a:r>
              <a:rPr lang="en-US" sz="1200" kern="1200" dirty="0">
                <a:solidFill>
                  <a:schemeClr val="tx1"/>
                </a:solidFill>
                <a:effectLst/>
                <a:latin typeface="+mn-lt"/>
                <a:ea typeface="+mn-ea"/>
                <a:cs typeface="+mn-cs"/>
              </a:rPr>
              <a:t>abilities, and competencies needed for those specific occupations</a:t>
            </a:r>
          </a:p>
          <a:p>
            <a:r>
              <a:rPr lang="en-US" sz="1200" kern="1200" dirty="0">
                <a:solidFill>
                  <a:schemeClr val="tx1"/>
                </a:solidFill>
                <a:effectLst/>
                <a:latin typeface="+mn-lt"/>
                <a:ea typeface="+mn-ea"/>
                <a:cs typeface="+mn-cs"/>
              </a:rPr>
              <a:t>Verify and share what you learn</a:t>
            </a:r>
            <a:r>
              <a:rPr lang="en-US" sz="1200" kern="1200" baseline="0" dirty="0">
                <a:solidFill>
                  <a:schemeClr val="tx1"/>
                </a:solidFill>
                <a:effectLst/>
                <a:latin typeface="+mn-lt"/>
                <a:ea typeface="+mn-ea"/>
                <a:cs typeface="+mn-cs"/>
              </a:rPr>
              <a:t> about salaries and benefits and learn how to adapt the information to your local economy</a:t>
            </a:r>
          </a:p>
          <a:p>
            <a:r>
              <a:rPr lang="en-US" sz="1200" kern="1200" baseline="0" dirty="0">
                <a:solidFill>
                  <a:schemeClr val="tx1"/>
                </a:solidFill>
                <a:effectLst/>
                <a:latin typeface="+mn-lt"/>
                <a:ea typeface="+mn-ea"/>
                <a:cs typeface="+mn-cs"/>
              </a:rPr>
              <a:t>Use what you learn to help employers write job descriptions or OJT contracts</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Find links to specific job openings or job boards in your area</a:t>
            </a:r>
          </a:p>
          <a:p>
            <a:endParaRPr lang="en-US" sz="1200" kern="1200" baseline="0" dirty="0">
              <a:solidFill>
                <a:schemeClr val="tx1"/>
              </a:solidFill>
              <a:effectLst/>
              <a:latin typeface="+mn-lt"/>
              <a:ea typeface="+mn-ea"/>
              <a:cs typeface="+mn-cs"/>
            </a:endParaRPr>
          </a:p>
          <a:p>
            <a:endParaRPr lang="en-US" sz="1200" kern="1200" baseline="0" dirty="0">
              <a:solidFill>
                <a:schemeClr val="tx1"/>
              </a:solidFill>
              <a:effectLst/>
              <a:latin typeface="+mn-lt"/>
              <a:ea typeface="+mn-ea"/>
              <a:cs typeface="+mn-cs"/>
            </a:endParaRPr>
          </a:p>
          <a:p>
            <a:endParaRPr lang="en-US" sz="1200" kern="1200" baseline="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C8B67A9-7C68-D144-B249-56520C3DC74A}" type="slidenum">
              <a:rPr lang="en-US" smtClean="0"/>
              <a:t>37</a:t>
            </a:fld>
            <a:endParaRPr lang="en-US"/>
          </a:p>
        </p:txBody>
      </p:sp>
    </p:spTree>
    <p:extLst>
      <p:ext uri="{BB962C8B-B14F-4D97-AF65-F5344CB8AC3E}">
        <p14:creationId xmlns:p14="http://schemas.microsoft.com/office/powerpoint/2010/main" val="15560253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Here is another time management and career services tip:</a:t>
            </a:r>
          </a:p>
          <a:p>
            <a:r>
              <a:rPr lang="en-US" sz="1200" kern="1200" dirty="0">
                <a:solidFill>
                  <a:schemeClr val="tx1"/>
                </a:solidFill>
                <a:effectLst/>
                <a:latin typeface="+mn-lt"/>
                <a:ea typeface="+mn-ea"/>
                <a:cs typeface="+mn-cs"/>
              </a:rPr>
              <a:t>Create one-pagers for the most in-demand sectors and industries in your local economy and share these one-pagers with your customers.</a:t>
            </a:r>
          </a:p>
          <a:p>
            <a:r>
              <a:rPr lang="en-US" sz="1200" kern="1200" dirty="0">
                <a:solidFill>
                  <a:schemeClr val="tx1"/>
                </a:solidFill>
                <a:effectLst/>
                <a:latin typeface="+mn-lt"/>
                <a:ea typeface="+mn-ea"/>
                <a:cs typeface="+mn-cs"/>
              </a:rPr>
              <a:t>List the associated occupations for those sectors and industries.</a:t>
            </a:r>
          </a:p>
          <a:p>
            <a:r>
              <a:rPr lang="en-US" sz="1200" kern="1200" dirty="0">
                <a:solidFill>
                  <a:schemeClr val="tx1"/>
                </a:solidFill>
                <a:effectLst/>
                <a:latin typeface="+mn-lt"/>
                <a:ea typeface="+mn-ea"/>
                <a:cs typeface="+mn-cs"/>
              </a:rPr>
              <a:t>Include links to Web sites mentioned earlier so that your customer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can conduct their own research</a:t>
            </a:r>
          </a:p>
          <a:p>
            <a:r>
              <a:rPr lang="en-US" sz="1200" kern="1200" dirty="0">
                <a:solidFill>
                  <a:schemeClr val="tx1"/>
                </a:solidFill>
                <a:effectLst/>
                <a:latin typeface="+mn-lt"/>
                <a:ea typeface="+mn-ea"/>
                <a:cs typeface="+mn-cs"/>
              </a:rPr>
              <a:t>Be mindful of your customers’ ability to conduct self-directed research</a:t>
            </a:r>
          </a:p>
          <a:p>
            <a:r>
              <a:rPr lang="en-US" sz="1200" kern="1200" dirty="0">
                <a:solidFill>
                  <a:schemeClr val="tx1"/>
                </a:solidFill>
                <a:effectLst/>
                <a:latin typeface="+mn-lt"/>
                <a:ea typeface="+mn-ea"/>
                <a:cs typeface="+mn-cs"/>
              </a:rPr>
              <a:t>If you invest five minutes of your time working with them in the resource room, you may find that they can conduct much of this research on their own.</a:t>
            </a:r>
          </a:p>
          <a:p>
            <a:r>
              <a:rPr lang="en-US" sz="1200" kern="1200" dirty="0">
                <a:solidFill>
                  <a:schemeClr val="tx1"/>
                </a:solidFill>
                <a:effectLst/>
                <a:latin typeface="+mn-lt"/>
                <a:ea typeface="+mn-ea"/>
                <a:cs typeface="+mn-cs"/>
              </a:rPr>
              <a:t>You may also consider listing the names of some of the employers in your area along with links to their Web sites.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Your AJC may opt to conduct a weekly or semi-monthly workshop on career exploration and industry research</a:t>
            </a:r>
            <a:r>
              <a:rPr lang="en-US" sz="1200" kern="1200" baseline="0" dirty="0">
                <a:solidFill>
                  <a:schemeClr val="tx1"/>
                </a:solidFill>
                <a:effectLst/>
                <a:latin typeface="+mn-lt"/>
                <a:ea typeface="+mn-ea"/>
                <a:cs typeface="+mn-cs"/>
              </a:rPr>
              <a:t> for your customers.</a:t>
            </a:r>
          </a:p>
          <a:p>
            <a:endParaRPr lang="en-US" sz="1200" kern="1200" baseline="0" dirty="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Note: The Teaching Aid associated with this training module is a sample Career One-Pager</a:t>
            </a:r>
            <a:endParaRPr lang="en-US" sz="1200" kern="1200" baseline="0" dirty="0">
              <a:solidFill>
                <a:schemeClr val="tx1"/>
              </a:solidFill>
              <a:effectLst/>
              <a:latin typeface="+mn-lt"/>
              <a:ea typeface="+mn-ea"/>
              <a:cs typeface="+mn-cs"/>
            </a:endParaRPr>
          </a:p>
          <a:p>
            <a:endParaRPr lang="en-US" sz="1200" kern="1200" baseline="0" dirty="0">
              <a:solidFill>
                <a:schemeClr val="tx1"/>
              </a:solidFill>
              <a:effectLst/>
              <a:latin typeface="+mn-lt"/>
              <a:ea typeface="+mn-ea"/>
              <a:cs typeface="+mn-cs"/>
            </a:endParaRPr>
          </a:p>
          <a:p>
            <a:endParaRPr lang="en-US" sz="1200" kern="1200" baseline="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C8B67A9-7C68-D144-B249-56520C3DC74A}" type="slidenum">
              <a:rPr lang="en-US" smtClean="0"/>
              <a:t>38</a:t>
            </a:fld>
            <a:endParaRPr lang="en-US"/>
          </a:p>
        </p:txBody>
      </p:sp>
    </p:spTree>
    <p:extLst>
      <p:ext uri="{BB962C8B-B14F-4D97-AF65-F5344CB8AC3E}">
        <p14:creationId xmlns:p14="http://schemas.microsoft.com/office/powerpoint/2010/main" val="21414980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Recently,</a:t>
            </a:r>
            <a:r>
              <a:rPr lang="en-US" sz="1200" kern="1200" baseline="0" dirty="0">
                <a:solidFill>
                  <a:schemeClr val="tx1"/>
                </a:solidFill>
                <a:effectLst/>
                <a:latin typeface="+mn-lt"/>
                <a:ea typeface="+mn-ea"/>
                <a:cs typeface="+mn-cs"/>
              </a:rPr>
              <a:t> a subject of debate has been whether or not every job-seeking customer needs to attend a resume-writing workshop.</a:t>
            </a:r>
            <a:br>
              <a:rPr lang="en-US" sz="1200" kern="1200" baseline="0" dirty="0">
                <a:solidFill>
                  <a:schemeClr val="tx1"/>
                </a:solidFill>
                <a:effectLst/>
                <a:latin typeface="+mn-lt"/>
                <a:ea typeface="+mn-ea"/>
                <a:cs typeface="+mn-cs"/>
              </a:rPr>
            </a:br>
            <a:r>
              <a:rPr lang="en-US" sz="1200" kern="1200" baseline="0" dirty="0">
                <a:solidFill>
                  <a:schemeClr val="tx1"/>
                </a:solidFill>
                <a:effectLst/>
                <a:latin typeface="+mn-lt"/>
                <a:ea typeface="+mn-ea"/>
                <a:cs typeface="+mn-cs"/>
              </a:rPr>
              <a:t>One school of thought says that everyone should have that career development skill and that, of course makes sense.</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Another school of thought says that the amount of time it may take them to learn the resume writing skill may be better </a:t>
            </a:r>
            <a:r>
              <a:rPr lang="en-US" sz="1200" kern="1200" baseline="0" dirty="0" smtClean="0">
                <a:solidFill>
                  <a:schemeClr val="tx1"/>
                </a:solidFill>
                <a:effectLst/>
                <a:latin typeface="+mn-lt"/>
                <a:ea typeface="+mn-ea"/>
                <a:cs typeface="+mn-cs"/>
              </a:rPr>
              <a:t>spent on </a:t>
            </a:r>
            <a:r>
              <a:rPr lang="en-US" sz="1200" kern="1200" baseline="0" dirty="0">
                <a:solidFill>
                  <a:schemeClr val="tx1"/>
                </a:solidFill>
                <a:effectLst/>
                <a:latin typeface="+mn-lt"/>
                <a:ea typeface="+mn-ea"/>
                <a:cs typeface="+mn-cs"/>
              </a:rPr>
              <a:t>other activities.</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Bottom line: consider what is best for the customer and think about whether they may benefit from streamlining the resume writing process by using templates and copying information from other sample resumes.</a:t>
            </a:r>
          </a:p>
          <a:p>
            <a:r>
              <a:rPr lang="en-US" sz="1200" kern="1200" baseline="0" dirty="0">
                <a:solidFill>
                  <a:schemeClr val="tx1"/>
                </a:solidFill>
                <a:effectLst/>
                <a:latin typeface="+mn-lt"/>
                <a:ea typeface="+mn-ea"/>
                <a:cs typeface="+mn-cs"/>
              </a:rPr>
              <a:t>It goes without saying </a:t>
            </a:r>
            <a:r>
              <a:rPr lang="en-US" sz="1200" kern="1200" baseline="0" dirty="0" smtClean="0">
                <a:solidFill>
                  <a:schemeClr val="tx1"/>
                </a:solidFill>
                <a:effectLst/>
                <a:latin typeface="+mn-lt"/>
                <a:ea typeface="+mn-ea"/>
                <a:cs typeface="+mn-cs"/>
              </a:rPr>
              <a:t>that </a:t>
            </a:r>
            <a:r>
              <a:rPr lang="en-US" sz="1200" kern="1200" baseline="0" dirty="0">
                <a:solidFill>
                  <a:schemeClr val="tx1"/>
                </a:solidFill>
                <a:effectLst/>
                <a:latin typeface="+mn-lt"/>
                <a:ea typeface="+mn-ea"/>
                <a:cs typeface="+mn-cs"/>
              </a:rPr>
              <a:t>whatever is copied must be completely truthful and applicable to this particular customer.</a:t>
            </a:r>
          </a:p>
          <a:p>
            <a:r>
              <a:rPr lang="en-US" sz="1200" kern="1200" baseline="0" dirty="0">
                <a:solidFill>
                  <a:schemeClr val="tx1"/>
                </a:solidFill>
                <a:effectLst/>
                <a:latin typeface="+mn-lt"/>
                <a:ea typeface="+mn-ea"/>
                <a:cs typeface="+mn-cs"/>
              </a:rPr>
              <a:t>And common sense tells us that copying should not be verbatim </a:t>
            </a:r>
            <a:r>
              <a:rPr lang="mr-IN" sz="1200" kern="1200" baseline="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 it should be carefully crafted and adapted to the customer’s job targets.</a:t>
            </a:r>
          </a:p>
          <a:p>
            <a:endParaRPr lang="en-US" sz="1200" kern="1200" dirty="0">
              <a:solidFill>
                <a:schemeClr val="tx1"/>
              </a:solidFill>
              <a:effectLst/>
              <a:latin typeface="+mn-lt"/>
              <a:ea typeface="+mn-ea"/>
              <a:cs typeface="+mn-cs"/>
            </a:endParaRPr>
          </a:p>
          <a:p>
            <a:endParaRPr lang="en-US" sz="1200" kern="1200" baseline="0" dirty="0">
              <a:solidFill>
                <a:schemeClr val="tx1"/>
              </a:solidFill>
              <a:effectLst/>
              <a:latin typeface="+mn-lt"/>
              <a:ea typeface="+mn-ea"/>
              <a:cs typeface="+mn-cs"/>
            </a:endParaRPr>
          </a:p>
          <a:p>
            <a:endParaRPr lang="en-US" sz="1200" kern="1200" baseline="0" dirty="0">
              <a:solidFill>
                <a:schemeClr val="tx1"/>
              </a:solidFill>
              <a:effectLst/>
              <a:latin typeface="+mn-lt"/>
              <a:ea typeface="+mn-ea"/>
              <a:cs typeface="+mn-cs"/>
            </a:endParaRPr>
          </a:p>
          <a:p>
            <a:endParaRPr lang="en-US" sz="1200" kern="1200" baseline="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C8B67A9-7C68-D144-B249-56520C3DC74A}" type="slidenum">
              <a:rPr lang="en-US" smtClean="0"/>
              <a:t>39</a:t>
            </a:fld>
            <a:endParaRPr lang="en-US"/>
          </a:p>
        </p:txBody>
      </p:sp>
    </p:spTree>
    <p:extLst>
      <p:ext uri="{BB962C8B-B14F-4D97-AF65-F5344CB8AC3E}">
        <p14:creationId xmlns:p14="http://schemas.microsoft.com/office/powerpoint/2010/main" val="8970568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Priority of service is given to individuals</a:t>
            </a:r>
            <a:r>
              <a:rPr lang="en-US" baseline="0" dirty="0" smtClean="0"/>
              <a:t> who receive public assistance,</a:t>
            </a:r>
          </a:p>
          <a:p>
            <a:r>
              <a:rPr lang="en-US" baseline="0" dirty="0" smtClean="0"/>
              <a:t>Low income individuals, and</a:t>
            </a:r>
          </a:p>
          <a:p>
            <a:r>
              <a:rPr lang="en-US" baseline="0" dirty="0" smtClean="0"/>
              <a:t>individuals who are deficient in basic skills</a:t>
            </a:r>
          </a:p>
          <a:p>
            <a:endParaRPr lang="en-US" baseline="0" dirty="0" smtClean="0"/>
          </a:p>
          <a:p>
            <a:r>
              <a:rPr lang="en-US" baseline="0" dirty="0" smtClean="0"/>
              <a:t>These individuals will </a:t>
            </a:r>
            <a:r>
              <a:rPr lang="en-US" baseline="0" dirty="0" smtClean="0"/>
              <a:t>most likely be </a:t>
            </a:r>
            <a:r>
              <a:rPr lang="en-US" baseline="0" dirty="0" smtClean="0"/>
              <a:t>receiving individualized career services (with staff assistance) and therefore must be found eligible, enrolled, and tracked as “Participants”</a:t>
            </a:r>
          </a:p>
          <a:p>
            <a:endParaRPr lang="en-US" dirty="0" smtClean="0"/>
          </a:p>
          <a:p>
            <a:r>
              <a:rPr lang="en-US" dirty="0" smtClean="0"/>
              <a:t>In addition, Veterans and spouses receive priority</a:t>
            </a:r>
            <a:r>
              <a:rPr lang="en-US" baseline="0" dirty="0" smtClean="0"/>
              <a:t> of service for a</a:t>
            </a:r>
            <a:r>
              <a:rPr lang="en-US" dirty="0" smtClean="0"/>
              <a:t>ll department-funded training</a:t>
            </a:r>
            <a:r>
              <a:rPr lang="en-US" baseline="0" dirty="0" smtClean="0"/>
              <a:t> and employment programs.  </a:t>
            </a:r>
          </a:p>
          <a:p>
            <a:r>
              <a:rPr lang="en-US" baseline="0" dirty="0" smtClean="0"/>
              <a:t>Those individuals would get priority over individuals who are not veterans but still fall into a low-income or low-skill group.</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Governor and local boards can designate other populations as a priority of service group</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You should learn which groups are included in your area’s designation for priority of service.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activity of establishing or interpreting a priority of service will probably not be left to the Case Counselor.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An AJC or program manager will probably have developed a protocol and you should learn it.  </a:t>
            </a:r>
          </a:p>
          <a:p>
            <a:endParaRPr lang="en-US" sz="1200" kern="1200" baseline="0" dirty="0">
              <a:solidFill>
                <a:schemeClr val="tx1"/>
              </a:solidFill>
              <a:effectLst/>
              <a:latin typeface="+mn-lt"/>
              <a:ea typeface="+mn-ea"/>
              <a:cs typeface="+mn-cs"/>
            </a:endParaRPr>
          </a:p>
          <a:p>
            <a:endParaRPr lang="en-US" sz="1200" kern="1200" baseline="0" dirty="0">
              <a:solidFill>
                <a:schemeClr val="tx1"/>
              </a:solidFill>
              <a:effectLst/>
              <a:latin typeface="+mn-lt"/>
              <a:ea typeface="+mn-ea"/>
              <a:cs typeface="+mn-cs"/>
            </a:endParaRPr>
          </a:p>
          <a:p>
            <a:endParaRPr lang="en-US" sz="1200" kern="1200" baseline="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C8B67A9-7C68-D144-B249-56520C3DC74A}" type="slidenum">
              <a:rPr lang="en-US" smtClean="0"/>
              <a:t>40</a:t>
            </a:fld>
            <a:endParaRPr lang="en-US"/>
          </a:p>
        </p:txBody>
      </p:sp>
    </p:spTree>
    <p:extLst>
      <p:ext uri="{BB962C8B-B14F-4D97-AF65-F5344CB8AC3E}">
        <p14:creationId xmlns:p14="http://schemas.microsoft.com/office/powerpoint/2010/main" val="16930644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other career services to consider including outreach to the community, students’ financial aid applications, unemployment benefits</a:t>
            </a:r>
            <a:r>
              <a:rPr lang="en-US" baseline="0" dirty="0"/>
              <a:t> and information sharing.</a:t>
            </a:r>
          </a:p>
          <a:p>
            <a:r>
              <a:rPr lang="en-US" baseline="0" dirty="0"/>
              <a:t>Let’s take a look at each of these.</a:t>
            </a:r>
            <a:endParaRPr lang="en-US" dirty="0"/>
          </a:p>
        </p:txBody>
      </p:sp>
      <p:sp>
        <p:nvSpPr>
          <p:cNvPr id="4" name="Slide Number Placeholder 3"/>
          <p:cNvSpPr>
            <a:spLocks noGrp="1"/>
          </p:cNvSpPr>
          <p:nvPr>
            <p:ph type="sldNum" sz="quarter" idx="10"/>
          </p:nvPr>
        </p:nvSpPr>
        <p:spPr/>
        <p:txBody>
          <a:bodyPr/>
          <a:lstStyle/>
          <a:p>
            <a:fld id="{CC8B67A9-7C68-D144-B249-56520C3DC74A}" type="slidenum">
              <a:rPr lang="en-US" smtClean="0"/>
              <a:t>41</a:t>
            </a:fld>
            <a:endParaRPr lang="en-US"/>
          </a:p>
        </p:txBody>
      </p:sp>
    </p:spTree>
    <p:extLst>
      <p:ext uri="{BB962C8B-B14F-4D97-AF65-F5344CB8AC3E}">
        <p14:creationId xmlns:p14="http://schemas.microsoft.com/office/powerpoint/2010/main" val="17070139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offer</a:t>
            </a:r>
            <a:r>
              <a:rPr lang="en-US" baseline="0" dirty="0"/>
              <a:t> career services, what are our primary goals?</a:t>
            </a:r>
          </a:p>
          <a:p>
            <a:endParaRPr lang="en-US" baseline="0" dirty="0"/>
          </a:p>
          <a:p>
            <a:r>
              <a:rPr lang="en-US" baseline="0" dirty="0"/>
              <a:t>We want to s</a:t>
            </a:r>
            <a:r>
              <a:rPr lang="en-US" dirty="0"/>
              <a:t>upport and empower customers as they make informed decisions based on local and regional economic forces.  </a:t>
            </a:r>
          </a:p>
          <a:p>
            <a:r>
              <a:rPr lang="en-US" dirty="0"/>
              <a:t>We want to assist them as they pursue and achieve their personal employment,</a:t>
            </a:r>
            <a:r>
              <a:rPr lang="en-US" baseline="0" dirty="0"/>
              <a:t> </a:t>
            </a:r>
            <a:r>
              <a:rPr lang="en-US" dirty="0"/>
              <a:t>education, and training goals </a:t>
            </a:r>
          </a:p>
          <a:p>
            <a:r>
              <a:rPr lang="en-US" dirty="0"/>
              <a:t> </a:t>
            </a:r>
          </a:p>
          <a:p>
            <a:endParaRPr lang="en-US" dirty="0"/>
          </a:p>
        </p:txBody>
      </p:sp>
      <p:sp>
        <p:nvSpPr>
          <p:cNvPr id="4" name="Slide Number Placeholder 3"/>
          <p:cNvSpPr>
            <a:spLocks noGrp="1"/>
          </p:cNvSpPr>
          <p:nvPr>
            <p:ph type="sldNum" sz="quarter" idx="10"/>
          </p:nvPr>
        </p:nvSpPr>
        <p:spPr/>
        <p:txBody>
          <a:bodyPr/>
          <a:lstStyle/>
          <a:p>
            <a:fld id="{CC8B67A9-7C68-D144-B249-56520C3DC74A}" type="slidenum">
              <a:rPr lang="en-US" smtClean="0"/>
              <a:t>5</a:t>
            </a:fld>
            <a:endParaRPr lang="en-US"/>
          </a:p>
        </p:txBody>
      </p:sp>
    </p:spTree>
    <p:extLst>
      <p:ext uri="{BB962C8B-B14F-4D97-AF65-F5344CB8AC3E}">
        <p14:creationId xmlns:p14="http://schemas.microsoft.com/office/powerpoint/2010/main" val="4270372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It’s also our responsibility</a:t>
            </a:r>
            <a:r>
              <a:rPr lang="en-US" sz="1200" kern="1200" baseline="0" dirty="0">
                <a:solidFill>
                  <a:schemeClr val="tx1"/>
                </a:solidFill>
                <a:effectLst/>
                <a:latin typeface="+mn-lt"/>
                <a:ea typeface="+mn-ea"/>
                <a:cs typeface="+mn-cs"/>
              </a:rPr>
              <a:t> to spread the word and bring in new customers.  </a:t>
            </a:r>
          </a:p>
          <a:p>
            <a:r>
              <a:rPr lang="en-US" sz="1200" kern="1200" dirty="0">
                <a:solidFill>
                  <a:schemeClr val="tx1"/>
                </a:solidFill>
                <a:effectLst/>
                <a:latin typeface="+mn-lt"/>
                <a:ea typeface="+mn-ea"/>
                <a:cs typeface="+mn-cs"/>
              </a:rPr>
              <a:t>You should inform your community about the AJC, the local system and the services provided to all customers</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Collaborate with other partners in the community to find new customers.</a:t>
            </a:r>
          </a:p>
          <a:p>
            <a:pPr lvl="0"/>
            <a:r>
              <a:rPr lang="en-US" sz="1200" kern="1200" dirty="0">
                <a:solidFill>
                  <a:schemeClr val="tx1"/>
                </a:solidFill>
                <a:effectLst/>
                <a:latin typeface="+mn-lt"/>
                <a:ea typeface="+mn-ea"/>
                <a:cs typeface="+mn-cs"/>
              </a:rPr>
              <a:t>Work with Unemployment</a:t>
            </a:r>
            <a:r>
              <a:rPr lang="en-US" sz="1200" kern="1200" baseline="0" dirty="0">
                <a:solidFill>
                  <a:schemeClr val="tx1"/>
                </a:solidFill>
                <a:effectLst/>
                <a:latin typeface="+mn-lt"/>
                <a:ea typeface="+mn-ea"/>
                <a:cs typeface="+mn-cs"/>
              </a:rPr>
              <a:t> insurance partners who </a:t>
            </a:r>
            <a:r>
              <a:rPr lang="en-US" sz="1200" kern="1200" dirty="0">
                <a:solidFill>
                  <a:schemeClr val="tx1"/>
                </a:solidFill>
                <a:effectLst/>
                <a:latin typeface="+mn-lt"/>
                <a:ea typeface="+mn-ea"/>
                <a:cs typeface="+mn-cs"/>
              </a:rPr>
              <a:t>can help identify long-term unemployed customers having difficulty finding work</a:t>
            </a:r>
          </a:p>
          <a:p>
            <a:pPr lvl="0"/>
            <a:r>
              <a:rPr lang="en-US" sz="1200" kern="1200" dirty="0">
                <a:solidFill>
                  <a:schemeClr val="tx1"/>
                </a:solidFill>
                <a:effectLst/>
                <a:latin typeface="+mn-lt"/>
                <a:ea typeface="+mn-ea"/>
                <a:cs typeface="+mn-cs"/>
              </a:rPr>
              <a:t>Consult with community-based and faith-based organizations that may know of a customer’s dislocation, unemployment, and reemployment issues </a:t>
            </a:r>
          </a:p>
          <a:p>
            <a:pPr lvl="0"/>
            <a:r>
              <a:rPr lang="en-US" sz="1200" kern="1200" dirty="0">
                <a:solidFill>
                  <a:schemeClr val="tx1"/>
                </a:solidFill>
                <a:effectLst/>
                <a:latin typeface="+mn-lt"/>
                <a:ea typeface="+mn-ea"/>
                <a:cs typeface="+mn-cs"/>
              </a:rPr>
              <a:t>Keep in contact with local Parole or Probation offices that connect AJC’s with citizens who are returning to the community after incarceration</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Deploy your Rapid Response Team to businesses that may be laying</a:t>
            </a:r>
            <a:r>
              <a:rPr lang="en-US" sz="1200" kern="1200" baseline="0" dirty="0">
                <a:solidFill>
                  <a:schemeClr val="tx1"/>
                </a:solidFill>
                <a:effectLst/>
                <a:latin typeface="+mn-lt"/>
                <a:ea typeface="+mn-ea"/>
                <a:cs typeface="+mn-cs"/>
              </a:rPr>
              <a:t> off workers.  Offer </a:t>
            </a:r>
            <a:r>
              <a:rPr lang="en-US" sz="1200" kern="1200" dirty="0">
                <a:solidFill>
                  <a:schemeClr val="tx1"/>
                </a:solidFill>
                <a:effectLst/>
                <a:latin typeface="+mn-lt"/>
                <a:ea typeface="+mn-ea"/>
                <a:cs typeface="+mn-cs"/>
              </a:rPr>
              <a:t>outplacement services or lay-off</a:t>
            </a:r>
            <a:r>
              <a:rPr lang="en-US" sz="1200" kern="1200" baseline="0" dirty="0">
                <a:solidFill>
                  <a:schemeClr val="tx1"/>
                </a:solidFill>
                <a:effectLst/>
                <a:latin typeface="+mn-lt"/>
                <a:ea typeface="+mn-ea"/>
                <a:cs typeface="+mn-cs"/>
              </a:rPr>
              <a:t> aversion strategies</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Spread the word through community service information boards and public service announcements.  They can be effective tools in the AJC’s outreach to the community</a:t>
            </a:r>
          </a:p>
          <a:p>
            <a:endParaRPr lang="en-US" dirty="0"/>
          </a:p>
          <a:p>
            <a:endParaRPr lang="en-US" dirty="0"/>
          </a:p>
        </p:txBody>
      </p:sp>
      <p:sp>
        <p:nvSpPr>
          <p:cNvPr id="4" name="Slide Number Placeholder 3"/>
          <p:cNvSpPr>
            <a:spLocks noGrp="1"/>
          </p:cNvSpPr>
          <p:nvPr>
            <p:ph type="sldNum" sz="quarter" idx="10"/>
          </p:nvPr>
        </p:nvSpPr>
        <p:spPr/>
        <p:txBody>
          <a:bodyPr/>
          <a:lstStyle/>
          <a:p>
            <a:fld id="{CC8B67A9-7C68-D144-B249-56520C3DC74A}" type="slidenum">
              <a:rPr lang="en-US" smtClean="0"/>
              <a:t>42</a:t>
            </a:fld>
            <a:endParaRPr lang="en-US"/>
          </a:p>
        </p:txBody>
      </p:sp>
    </p:spTree>
    <p:extLst>
      <p:ext uri="{BB962C8B-B14F-4D97-AF65-F5344CB8AC3E}">
        <p14:creationId xmlns:p14="http://schemas.microsoft.com/office/powerpoint/2010/main" val="3935578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More examples of Basic Career Services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WIOA asks us to help students learn how</a:t>
            </a:r>
            <a:r>
              <a:rPr lang="en-US" sz="1200" kern="1200" baseline="0" dirty="0">
                <a:solidFill>
                  <a:schemeClr val="tx1"/>
                </a:solidFill>
                <a:effectLst/>
                <a:latin typeface="+mn-lt"/>
                <a:ea typeface="+mn-ea"/>
                <a:cs typeface="+mn-cs"/>
              </a:rPr>
              <a:t> to qualify for financial aid and </a:t>
            </a:r>
            <a:r>
              <a:rPr lang="en-US" sz="1200" kern="1200" dirty="0">
                <a:solidFill>
                  <a:schemeClr val="tx1"/>
                </a:solidFill>
                <a:effectLst/>
                <a:latin typeface="+mn-lt"/>
                <a:ea typeface="+mn-ea"/>
                <a:cs typeface="+mn-cs"/>
              </a:rPr>
              <a:t>tuition assistance</a:t>
            </a:r>
          </a:p>
          <a:p>
            <a:r>
              <a:rPr lang="en-US" sz="1200" kern="1200" dirty="0">
                <a:solidFill>
                  <a:schemeClr val="tx1"/>
                </a:solidFill>
                <a:effectLst/>
                <a:latin typeface="+mn-lt"/>
                <a:ea typeface="+mn-ea"/>
                <a:cs typeface="+mn-cs"/>
              </a:rPr>
              <a:t>Through staff-assisted service, we could help students complete their financial aid forms</a:t>
            </a:r>
            <a:r>
              <a:rPr lang="en-US" sz="1200" kern="1200" baseline="0" dirty="0">
                <a:solidFill>
                  <a:schemeClr val="tx1"/>
                </a:solidFill>
                <a:effectLst/>
                <a:latin typeface="+mn-lt"/>
                <a:ea typeface="+mn-ea"/>
                <a:cs typeface="+mn-cs"/>
              </a:rPr>
              <a:t> and learn how education fits into career planning and career pathways.</a:t>
            </a:r>
          </a:p>
          <a:p>
            <a:r>
              <a:rPr lang="en-US" sz="1200" kern="1200" baseline="0" dirty="0">
                <a:solidFill>
                  <a:schemeClr val="tx1"/>
                </a:solidFill>
                <a:effectLst/>
                <a:latin typeface="+mn-lt"/>
                <a:ea typeface="+mn-ea"/>
                <a:cs typeface="+mn-cs"/>
              </a:rPr>
              <a:t>We should therefore become familiar with </a:t>
            </a:r>
            <a:r>
              <a:rPr lang="en-US" sz="1200" kern="1200" dirty="0">
                <a:solidFill>
                  <a:schemeClr val="tx1"/>
                </a:solidFill>
                <a:effectLst/>
                <a:latin typeface="+mn-lt"/>
                <a:ea typeface="+mn-ea"/>
                <a:cs typeface="+mn-cs"/>
              </a:rPr>
              <a:t>Individual Training Account options and the Free Application for Federal Student Aid (FAFSA) </a:t>
            </a:r>
          </a:p>
          <a:p>
            <a:endParaRPr lang="en-US" dirty="0"/>
          </a:p>
          <a:p>
            <a:endParaRPr lang="en-US" dirty="0"/>
          </a:p>
        </p:txBody>
      </p:sp>
      <p:sp>
        <p:nvSpPr>
          <p:cNvPr id="4" name="Slide Number Placeholder 3"/>
          <p:cNvSpPr>
            <a:spLocks noGrp="1"/>
          </p:cNvSpPr>
          <p:nvPr>
            <p:ph type="sldNum" sz="quarter" idx="10"/>
          </p:nvPr>
        </p:nvSpPr>
        <p:spPr/>
        <p:txBody>
          <a:bodyPr/>
          <a:lstStyle/>
          <a:p>
            <a:fld id="{CC8B67A9-7C68-D144-B249-56520C3DC74A}" type="slidenum">
              <a:rPr lang="en-US" smtClean="0"/>
              <a:t>43</a:t>
            </a:fld>
            <a:endParaRPr lang="en-US"/>
          </a:p>
        </p:txBody>
      </p:sp>
    </p:spTree>
    <p:extLst>
      <p:ext uri="{BB962C8B-B14F-4D97-AF65-F5344CB8AC3E}">
        <p14:creationId xmlns:p14="http://schemas.microsoft.com/office/powerpoint/2010/main" val="12823822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can provide our customers with information and assistance related to Unemployment Benefits</a:t>
            </a:r>
          </a:p>
          <a:p>
            <a:r>
              <a:rPr lang="en-US" sz="1200" kern="1200" dirty="0">
                <a:solidFill>
                  <a:schemeClr val="tx1"/>
                </a:solidFill>
                <a:effectLst/>
                <a:latin typeface="+mn-lt"/>
                <a:ea typeface="+mn-ea"/>
                <a:cs typeface="+mn-cs"/>
              </a:rPr>
              <a:t>As a case counselor, you are not in a position to determine someone’s eligibility for unemployment benefits.  But you can provide information about how to obtain benefits and the AJC can connect individuals to Unemployment Insurance staff (usually state employees also known as merit staff) via phone, internet or in-person interviews.</a:t>
            </a:r>
          </a:p>
          <a:p>
            <a:r>
              <a:rPr lang="en-US" sz="1200" kern="1200" dirty="0">
                <a:solidFill>
                  <a:schemeClr val="tx1"/>
                </a:solidFill>
                <a:effectLst/>
                <a:latin typeface="+mn-lt"/>
                <a:ea typeface="+mn-ea"/>
                <a:cs typeface="+mn-cs"/>
              </a:rPr>
              <a:t>It is a good idea to remind your customer about your role – it is limited to sharing information and making the connections that facilitate unemployment insurance benefits awards.  You should not be sharing your thoughts or opinions about their eligibility.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is considered a staff-assisted, basic career service.  As a case counselor, you can provide the customer with their application for benefits and help them complete the application.  This is especially helpful to individuals with disabilities, and those with limited English or literacy skills.  It may also help customers who find the process intimidating or confusing.</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legislation and associated guidance emphasizes that the staff-assisted service should be meaningful and timely.  Your AJC will have some protocol in place on how UI claims are filed and how questions are answered by the most informed, most experienced appropriate staff member.  Some of this assistance may occur by phone but in that case, there must be a special line dedicated to UI benefits and the service delivery must be timely or immediate.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But remain mindful of the fact that </a:t>
            </a:r>
            <a:r>
              <a:rPr lang="en-US" sz="1200" kern="1200" dirty="0" smtClean="0">
                <a:solidFill>
                  <a:schemeClr val="tx1"/>
                </a:solidFill>
                <a:effectLst/>
                <a:latin typeface="+mn-lt"/>
                <a:ea typeface="+mn-ea"/>
                <a:cs typeface="+mn-cs"/>
              </a:rPr>
              <a:t>you</a:t>
            </a:r>
            <a:r>
              <a:rPr lang="en-US" sz="1200" kern="1200" baseline="0" dirty="0" smtClean="0">
                <a:solidFill>
                  <a:schemeClr val="tx1"/>
                </a:solidFill>
                <a:effectLst/>
                <a:latin typeface="+mn-lt"/>
                <a:ea typeface="+mn-ea"/>
                <a:cs typeface="+mn-cs"/>
              </a:rPr>
              <a:t> are </a:t>
            </a:r>
            <a:r>
              <a:rPr lang="en-US" sz="1200" kern="1200" dirty="0" smtClean="0">
                <a:solidFill>
                  <a:schemeClr val="tx1"/>
                </a:solidFill>
                <a:effectLst/>
                <a:latin typeface="+mn-lt"/>
                <a:ea typeface="+mn-ea"/>
                <a:cs typeface="+mn-cs"/>
              </a:rPr>
              <a:t>a </a:t>
            </a:r>
            <a:r>
              <a:rPr lang="en-US" sz="1200" kern="1200" dirty="0">
                <a:solidFill>
                  <a:schemeClr val="tx1"/>
                </a:solidFill>
                <a:effectLst/>
                <a:latin typeface="+mn-lt"/>
                <a:ea typeface="+mn-ea"/>
                <a:cs typeface="+mn-cs"/>
              </a:rPr>
              <a:t>facilitator and that someone on the UI staff is responsible for evaluating or determining a customer’s eligibility.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Guidance references: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Unemployment Insurance Program Letter (UIPL) 20-15</a:t>
            </a:r>
          </a:p>
          <a:p>
            <a:r>
              <a:rPr lang="en-US" sz="1200" kern="1200" dirty="0">
                <a:solidFill>
                  <a:schemeClr val="tx1"/>
                </a:solidFill>
                <a:effectLst/>
                <a:latin typeface="+mn-lt"/>
                <a:ea typeface="+mn-ea"/>
                <a:cs typeface="+mn-cs"/>
              </a:rPr>
              <a:t>20 CFR 678.430</a:t>
            </a:r>
          </a:p>
          <a:p>
            <a:r>
              <a:rPr lang="en-US" sz="1200" kern="1200" dirty="0">
                <a:solidFill>
                  <a:schemeClr val="tx1"/>
                </a:solidFill>
                <a:effectLst/>
                <a:latin typeface="+mn-lt"/>
                <a:ea typeface="+mn-ea"/>
                <a:cs typeface="+mn-cs"/>
              </a:rPr>
              <a:t>34 CFR 361.430</a:t>
            </a:r>
          </a:p>
          <a:p>
            <a:r>
              <a:rPr lang="en-US" sz="1200" kern="1200" dirty="0">
                <a:solidFill>
                  <a:schemeClr val="tx1"/>
                </a:solidFill>
                <a:effectLst/>
                <a:latin typeface="+mn-lt"/>
                <a:ea typeface="+mn-ea"/>
                <a:cs typeface="+mn-cs"/>
              </a:rPr>
              <a:t>34 CFR 463.430</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CC8B67A9-7C68-D144-B249-56520C3DC74A}" type="slidenum">
              <a:rPr lang="en-US" smtClean="0"/>
              <a:t>44</a:t>
            </a:fld>
            <a:endParaRPr lang="en-US"/>
          </a:p>
        </p:txBody>
      </p:sp>
    </p:spTree>
    <p:extLst>
      <p:ext uri="{BB962C8B-B14F-4D97-AF65-F5344CB8AC3E}">
        <p14:creationId xmlns:p14="http://schemas.microsoft.com/office/powerpoint/2010/main" val="14980907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i="1"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Other</a:t>
            </a:r>
            <a:r>
              <a:rPr lang="en-US" sz="1200" b="0" i="0" kern="1200" baseline="0" dirty="0">
                <a:solidFill>
                  <a:schemeClr val="tx1"/>
                </a:solidFill>
                <a:effectLst/>
                <a:latin typeface="+mn-lt"/>
                <a:ea typeface="+mn-ea"/>
                <a:cs typeface="+mn-cs"/>
              </a:rPr>
              <a:t> basic services provided under WIOA relate to information sharing.</a:t>
            </a:r>
            <a:endParaRPr lang="en-US"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We are asked to share information related to training providers including</a:t>
            </a:r>
            <a:r>
              <a:rPr lang="en-US" sz="1200" b="0" i="0" kern="1200" baseline="0" dirty="0">
                <a:solidFill>
                  <a:schemeClr val="tx1"/>
                </a:solidFill>
                <a:effectLst/>
                <a:latin typeface="+mn-lt"/>
                <a:ea typeface="+mn-ea"/>
                <a:cs typeface="+mn-cs"/>
              </a:rPr>
              <a:t> the </a:t>
            </a:r>
            <a:r>
              <a:rPr lang="en-US" sz="1200" b="0" i="0" kern="1200" dirty="0">
                <a:solidFill>
                  <a:schemeClr val="tx1"/>
                </a:solidFill>
                <a:effectLst/>
                <a:latin typeface="+mn-lt"/>
                <a:ea typeface="+mn-ea"/>
                <a:cs typeface="+mn-cs"/>
              </a:rPr>
              <a:t>cost </a:t>
            </a:r>
            <a:r>
              <a:rPr lang="en-US" sz="1200" kern="1200" dirty="0">
                <a:solidFill>
                  <a:schemeClr val="tx1"/>
                </a:solidFill>
                <a:effectLst/>
                <a:latin typeface="+mn-lt"/>
                <a:ea typeface="+mn-ea"/>
                <a:cs typeface="+mn-cs"/>
              </a:rPr>
              <a:t>of training, the training providers’ track records and the types of providers offering training in the area</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information must be made available to the public</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CC8B67A9-7C68-D144-B249-56520C3DC74A}" type="slidenum">
              <a:rPr lang="en-US" smtClean="0"/>
              <a:t>45</a:t>
            </a:fld>
            <a:endParaRPr lang="en-US"/>
          </a:p>
        </p:txBody>
      </p:sp>
    </p:spTree>
    <p:extLst>
      <p:ext uri="{BB962C8B-B14F-4D97-AF65-F5344CB8AC3E}">
        <p14:creationId xmlns:p14="http://schemas.microsoft.com/office/powerpoint/2010/main" val="2099144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b="0" i="0" kern="1200" dirty="0">
                <a:solidFill>
                  <a:schemeClr val="tx1"/>
                </a:solidFill>
                <a:effectLst/>
                <a:latin typeface="+mn-lt"/>
                <a:ea typeface="+mn-ea"/>
                <a:cs typeface="+mn-cs"/>
              </a:rPr>
              <a:t>Information related to performance accountability</a:t>
            </a:r>
          </a:p>
          <a:p>
            <a:r>
              <a:rPr lang="en-US" sz="1200" kern="1200" dirty="0">
                <a:solidFill>
                  <a:schemeClr val="tx1"/>
                </a:solidFill>
                <a:effectLst/>
                <a:latin typeface="+mn-lt"/>
                <a:ea typeface="+mn-ea"/>
                <a:cs typeface="+mn-cs"/>
              </a:rPr>
              <a:t>The information</a:t>
            </a:r>
            <a:r>
              <a:rPr lang="en-US" sz="1200" kern="1200" baseline="0" dirty="0">
                <a:solidFill>
                  <a:schemeClr val="tx1"/>
                </a:solidFill>
                <a:effectLst/>
                <a:latin typeface="+mn-lt"/>
                <a:ea typeface="+mn-ea"/>
                <a:cs typeface="+mn-cs"/>
              </a:rPr>
              <a:t> about a local area’s performance should be displayed in a public area such as Website so that the community can learn h</a:t>
            </a:r>
            <a:r>
              <a:rPr lang="en-US" sz="1200" kern="1200" dirty="0">
                <a:solidFill>
                  <a:schemeClr val="tx1"/>
                </a:solidFill>
                <a:effectLst/>
                <a:latin typeface="+mn-lt"/>
                <a:ea typeface="+mn-ea"/>
                <a:cs typeface="+mn-cs"/>
              </a:rPr>
              <a:t>ow the local area and the AJCs are performing based on their negotiated measures and other comparisons.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CC8B67A9-7C68-D144-B249-56520C3DC74A}" type="slidenum">
              <a:rPr lang="en-US" smtClean="0"/>
              <a:t>46</a:t>
            </a:fld>
            <a:endParaRPr lang="en-US"/>
          </a:p>
        </p:txBody>
      </p:sp>
    </p:spTree>
    <p:extLst>
      <p:ext uri="{BB962C8B-B14F-4D97-AF65-F5344CB8AC3E}">
        <p14:creationId xmlns:p14="http://schemas.microsoft.com/office/powerpoint/2010/main" val="10802433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now move into a description</a:t>
            </a:r>
            <a:r>
              <a:rPr lang="en-US" baseline="0" dirty="0"/>
              <a:t> of some Individualized Career Services.</a:t>
            </a:r>
          </a:p>
          <a:p>
            <a:r>
              <a:rPr lang="en-US" dirty="0"/>
              <a:t>As we</a:t>
            </a:r>
            <a:r>
              <a:rPr lang="en-US" baseline="0" dirty="0"/>
              <a:t> said a few times earlier, customers receiving individualized services are by definition receiving staff-assisted service.  </a:t>
            </a:r>
          </a:p>
          <a:p>
            <a:r>
              <a:rPr lang="en-US" baseline="0" dirty="0"/>
              <a:t>Those customers need to be eligible for the program, they need to </a:t>
            </a:r>
            <a:r>
              <a:rPr lang="en-US" baseline="0" dirty="0" smtClean="0"/>
              <a:t>be enrolled </a:t>
            </a:r>
            <a:r>
              <a:rPr lang="en-US" baseline="0" dirty="0"/>
              <a:t>and then they become “Participants” who are tracked for WIOA performance measures.</a:t>
            </a:r>
            <a:endParaRPr lang="en-US" dirty="0"/>
          </a:p>
          <a:p>
            <a:endParaRPr lang="en-US" sz="1200" b="1"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Citations for Individualized Services: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20 CFR 678.430(b)</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34 CFR 361.430(b)</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34 CFR 463.430(b)</a:t>
            </a:r>
            <a:endParaRPr lang="en-US" sz="1200" kern="1200" dirty="0">
              <a:solidFill>
                <a:schemeClr val="tx1"/>
              </a:solidFill>
              <a:effectLst/>
              <a:latin typeface="+mn-lt"/>
              <a:ea typeface="+mn-ea"/>
              <a:cs typeface="+mn-cs"/>
            </a:endParaRPr>
          </a:p>
          <a:p>
            <a:endParaRPr lang="en-US" dirty="0" smtClean="0"/>
          </a:p>
          <a:p>
            <a:r>
              <a:rPr lang="en-US" dirty="0" smtClean="0"/>
              <a:t>See also TEGL 10-16, Attachment 7, tables A thru D for information on tracking Career Services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CC8B67A9-7C68-D144-B249-56520C3DC74A}" type="slidenum">
              <a:rPr lang="en-US" smtClean="0"/>
              <a:t>47</a:t>
            </a:fld>
            <a:endParaRPr lang="en-US"/>
          </a:p>
        </p:txBody>
      </p:sp>
    </p:spTree>
    <p:extLst>
      <p:ext uri="{BB962C8B-B14F-4D97-AF65-F5344CB8AC3E}">
        <p14:creationId xmlns:p14="http://schemas.microsoft.com/office/powerpoint/2010/main" val="19034225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Yes, this is a repeat</a:t>
            </a:r>
            <a:r>
              <a:rPr lang="en-US" sz="1200" kern="1200" baseline="0" dirty="0">
                <a:solidFill>
                  <a:schemeClr val="tx1"/>
                </a:solidFill>
                <a:effectLst/>
                <a:latin typeface="+mn-lt"/>
                <a:ea typeface="+mn-ea"/>
                <a:cs typeface="+mn-cs"/>
              </a:rPr>
              <a:t> of an earlier Slide.</a:t>
            </a:r>
          </a:p>
          <a:p>
            <a:r>
              <a:rPr lang="en-US" sz="1200" kern="1200" baseline="0" dirty="0">
                <a:solidFill>
                  <a:schemeClr val="tx1"/>
                </a:solidFill>
                <a:effectLst/>
                <a:latin typeface="+mn-lt"/>
                <a:ea typeface="+mn-ea"/>
                <a:cs typeface="+mn-cs"/>
              </a:rPr>
              <a:t>We are trying to make the point that Assessments (as a service) may fall into the category of Basic Career Services or Individualized Career Services depending upon the amount of staff assistance that is needed.</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We mention it here under Individualized Career Services because you will sometimes be working with a customer that needs more attention.</a:t>
            </a:r>
          </a:p>
          <a:p>
            <a:r>
              <a:rPr lang="en-US" sz="1200" kern="1200" baseline="0" dirty="0">
                <a:solidFill>
                  <a:schemeClr val="tx1"/>
                </a:solidFill>
                <a:effectLst/>
                <a:latin typeface="+mn-lt"/>
                <a:ea typeface="+mn-ea"/>
                <a:cs typeface="+mn-cs"/>
              </a:rPr>
              <a:t>They may need help interpreting some tests and they may need to adapt career goals based on what they learn from these assessments</a:t>
            </a:r>
            <a:r>
              <a:rPr lang="en-US" sz="1200" kern="1200" baseline="0" dirty="0" smtClean="0">
                <a:solidFill>
                  <a:schemeClr val="tx1"/>
                </a:solidFill>
                <a:effectLst/>
                <a:latin typeface="+mn-lt"/>
                <a:ea typeface="+mn-ea"/>
                <a:cs typeface="+mn-cs"/>
              </a:rPr>
              <a:t>.</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If necessary, consult TEGL 10-16, Attachment 7 for more information on how these services are reported and tracked.</a:t>
            </a:r>
          </a:p>
          <a:p>
            <a:r>
              <a:rPr lang="en-US" sz="1200" kern="1200" baseline="0" dirty="0" smtClean="0">
                <a:solidFill>
                  <a:schemeClr val="tx1"/>
                </a:solidFill>
                <a:effectLst/>
                <a:latin typeface="+mn-lt"/>
                <a:ea typeface="+mn-ea"/>
                <a:cs typeface="+mn-cs"/>
              </a:rPr>
              <a:t>Also see these resources, previously cited:</a:t>
            </a:r>
          </a:p>
          <a:p>
            <a:endParaRPr lang="en-US" sz="1200" kern="1200" baseline="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Understanding Reportable Individuals and Participants for Performance:</a:t>
            </a:r>
          </a:p>
          <a:p>
            <a:r>
              <a:rPr lang="en-US" sz="1200" kern="1200" dirty="0" smtClean="0">
                <a:solidFill>
                  <a:schemeClr val="tx1"/>
                </a:solidFill>
                <a:effectLst/>
                <a:latin typeface="+mn-lt"/>
                <a:ea typeface="+mn-ea"/>
                <a:cs typeface="+mn-cs"/>
              </a:rPr>
              <a:t>A Guide to Reporting Services:</a:t>
            </a:r>
          </a:p>
          <a:p>
            <a:r>
              <a:rPr lang="en-US" sz="1200" u="sng" kern="1200" dirty="0" smtClean="0">
                <a:solidFill>
                  <a:schemeClr val="tx1"/>
                </a:solidFill>
                <a:effectLst/>
                <a:latin typeface="+mn-lt"/>
                <a:ea typeface="+mn-ea"/>
                <a:cs typeface="+mn-cs"/>
                <a:hlinkClick r:id="rId3"/>
              </a:rPr>
              <a:t>https://vimeo.com/207666453</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WIOA Reportable Individuals Guide:</a:t>
            </a:r>
          </a:p>
          <a:p>
            <a:r>
              <a:rPr lang="en-US" sz="1200" u="sng" kern="1200" dirty="0" smtClean="0">
                <a:solidFill>
                  <a:schemeClr val="tx1"/>
                </a:solidFill>
                <a:effectLst/>
                <a:latin typeface="+mn-lt"/>
                <a:ea typeface="+mn-ea"/>
                <a:cs typeface="+mn-cs"/>
                <a:hlinkClick r:id="rId4" invalidUrl="https://ion.workforcegps.org/~/media/WorkforceGPS/ion/Files/Performance Reporting and Evaluation/Performance Reporting/WIOA_Reportable_Individuals_Guide_2017,-d-,02,-d-,09.pdf"/>
              </a:rPr>
              <a:t>https://ion.workforcegps.org/~/media/WorkforceGPS/ion/Files/Performance%20Reporting%20and%20Evaluation/Performance%20Reporting/WIOA_Reportable_Individuals_Guide_2017,-d-,02,-d-,09.pdf</a:t>
            </a:r>
            <a:endParaRPr lang="en-US" sz="1200" kern="1200" dirty="0" smtClean="0">
              <a:solidFill>
                <a:schemeClr val="tx1"/>
              </a:solidFill>
              <a:effectLst/>
              <a:latin typeface="+mn-lt"/>
              <a:ea typeface="+mn-ea"/>
              <a:cs typeface="+mn-cs"/>
            </a:endParaRPr>
          </a:p>
          <a:p>
            <a:endParaRPr lang="en-US" sz="1200" kern="1200" baseline="0" dirty="0" smtClean="0">
              <a:solidFill>
                <a:schemeClr val="tx1"/>
              </a:solidFill>
              <a:effectLst/>
              <a:latin typeface="+mn-lt"/>
              <a:ea typeface="+mn-ea"/>
              <a:cs typeface="+mn-cs"/>
            </a:endParaRPr>
          </a:p>
          <a:p>
            <a:endParaRPr lang="en-US" sz="1200" kern="1200" baseline="0" dirty="0" smtClean="0">
              <a:solidFill>
                <a:schemeClr val="tx1"/>
              </a:solidFill>
              <a:effectLst/>
              <a:latin typeface="+mn-lt"/>
              <a:ea typeface="+mn-ea"/>
              <a:cs typeface="+mn-cs"/>
            </a:endParaRPr>
          </a:p>
          <a:p>
            <a:endParaRPr lang="en-US" sz="1200" kern="1200" baseline="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C8B67A9-7C68-D144-B249-56520C3DC74A}" type="slidenum">
              <a:rPr lang="en-US" smtClean="0"/>
              <a:t>48</a:t>
            </a:fld>
            <a:endParaRPr lang="en-US"/>
          </a:p>
        </p:txBody>
      </p:sp>
    </p:spTree>
    <p:extLst>
      <p:ext uri="{BB962C8B-B14F-4D97-AF65-F5344CB8AC3E}">
        <p14:creationId xmlns:p14="http://schemas.microsoft.com/office/powerpoint/2010/main" val="48683180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individual</a:t>
            </a:r>
            <a:r>
              <a:rPr lang="en-US" sz="1200" kern="1200" baseline="0" dirty="0">
                <a:solidFill>
                  <a:schemeClr val="tx1"/>
                </a:solidFill>
                <a:effectLst/>
                <a:latin typeface="+mn-lt"/>
                <a:ea typeface="+mn-ea"/>
                <a:cs typeface="+mn-cs"/>
              </a:rPr>
              <a:t> employment plan or </a:t>
            </a:r>
            <a:r>
              <a:rPr lang="en-US" sz="1200" kern="1200" dirty="0">
                <a:solidFill>
                  <a:schemeClr val="tx1"/>
                </a:solidFill>
                <a:effectLst/>
                <a:latin typeface="+mn-lt"/>
                <a:ea typeface="+mn-ea"/>
                <a:cs typeface="+mn-cs"/>
              </a:rPr>
              <a:t>IEP is an individualized career service</a:t>
            </a:r>
          </a:p>
          <a:p>
            <a:r>
              <a:rPr lang="en-US" sz="1200" kern="1200" dirty="0">
                <a:solidFill>
                  <a:schemeClr val="tx1"/>
                </a:solidFill>
                <a:effectLst/>
                <a:latin typeface="+mn-lt"/>
                <a:ea typeface="+mn-ea"/>
                <a:cs typeface="+mn-cs"/>
              </a:rPr>
              <a:t>The document is jointly developed by the participant and career counselor.</a:t>
            </a:r>
          </a:p>
          <a:p>
            <a:r>
              <a:rPr lang="en-US" sz="1200" kern="1200" dirty="0">
                <a:solidFill>
                  <a:schemeClr val="tx1"/>
                </a:solidFill>
                <a:effectLst/>
                <a:latin typeface="+mn-lt"/>
                <a:ea typeface="+mn-ea"/>
                <a:cs typeface="+mn-cs"/>
              </a:rPr>
              <a:t>It includes a description of the customer’s goals and aspirations and how they will achieve them.   </a:t>
            </a:r>
          </a:p>
          <a:p>
            <a:r>
              <a:rPr lang="en-US" sz="1200" kern="1200" dirty="0">
                <a:solidFill>
                  <a:schemeClr val="tx1"/>
                </a:solidFill>
                <a:effectLst/>
                <a:latin typeface="+mn-lt"/>
                <a:ea typeface="+mn-ea"/>
                <a:cs typeface="+mn-cs"/>
              </a:rPr>
              <a:t>It is an effective tool to serve individuals with barriers to employment, and to coordinate the various services, including training services they may need to overcome these barriers. </a:t>
            </a:r>
          </a:p>
          <a:p>
            <a:r>
              <a:rPr lang="en-US" sz="1200" kern="1200" dirty="0">
                <a:solidFill>
                  <a:schemeClr val="tx1"/>
                </a:solidFill>
                <a:effectLst/>
                <a:latin typeface="+mn-lt"/>
                <a:ea typeface="+mn-ea"/>
                <a:cs typeface="+mn-cs"/>
              </a:rPr>
              <a:t>The IEP is the basis for the overall case management strategy. </a:t>
            </a:r>
          </a:p>
          <a:p>
            <a:r>
              <a:rPr lang="en-US" sz="1200" kern="1200" dirty="0">
                <a:solidFill>
                  <a:schemeClr val="tx1"/>
                </a:solidFill>
                <a:effectLst/>
                <a:latin typeface="+mn-lt"/>
                <a:ea typeface="+mn-ea"/>
                <a:cs typeface="+mn-cs"/>
              </a:rPr>
              <a:t>You should use the IEP to evaluate a customer’s progress and status as you perform case management.</a:t>
            </a:r>
          </a:p>
          <a:p>
            <a:r>
              <a:rPr lang="en-US" sz="1200" kern="1200" dirty="0">
                <a:solidFill>
                  <a:schemeClr val="tx1"/>
                </a:solidFill>
                <a:effectLst/>
                <a:latin typeface="+mn-lt"/>
                <a:ea typeface="+mn-ea"/>
                <a:cs typeface="+mn-cs"/>
              </a:rPr>
              <a:t>The IEP also</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explains why certain referrals were made to support services.</a:t>
            </a:r>
          </a:p>
          <a:p>
            <a:r>
              <a:rPr lang="en-US" sz="1200" kern="1200" dirty="0">
                <a:solidFill>
                  <a:schemeClr val="tx1"/>
                </a:solidFill>
                <a:effectLst/>
                <a:latin typeface="+mn-lt"/>
                <a:ea typeface="+mn-ea"/>
                <a:cs typeface="+mn-cs"/>
              </a:rPr>
              <a:t>You should document referral organizations and contact information in the IEP.</a:t>
            </a:r>
          </a:p>
          <a:p>
            <a:r>
              <a:rPr lang="en-US" sz="1200" kern="1200" dirty="0">
                <a:solidFill>
                  <a:schemeClr val="tx1"/>
                </a:solidFill>
                <a:effectLst/>
                <a:latin typeface="+mn-lt"/>
                <a:ea typeface="+mn-ea"/>
                <a:cs typeface="+mn-cs"/>
              </a:rPr>
              <a:t>In your case notes you should report IEP benchmarks and action items and then use them to report progress and outcomes.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Consider the IEP a living document that is adapted regularly, when necessary</a:t>
            </a:r>
          </a:p>
          <a:p>
            <a:r>
              <a:rPr lang="en-US" sz="1200" kern="1200" dirty="0">
                <a:solidFill>
                  <a:schemeClr val="tx1"/>
                </a:solidFill>
                <a:effectLst/>
                <a:latin typeface="+mn-lt"/>
                <a:ea typeface="+mn-ea"/>
                <a:cs typeface="+mn-cs"/>
              </a:rPr>
              <a:t>Document short and long-term goals and use it to evaluate and report progress and outcomes.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Services provided should correspond directly with what was reported in the IEP (either initially reported at intake or subsequently reported during career services activities)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Decide in advance what will constitute a “significant” change in the IEP.  Significant changes</a:t>
            </a:r>
            <a:r>
              <a:rPr lang="en-US" sz="1200" kern="1200" baseline="0" dirty="0">
                <a:solidFill>
                  <a:schemeClr val="tx1"/>
                </a:solidFill>
                <a:effectLst/>
                <a:latin typeface="+mn-lt"/>
                <a:ea typeface="+mn-ea"/>
                <a:cs typeface="+mn-cs"/>
              </a:rPr>
              <a:t> may </a:t>
            </a:r>
            <a:r>
              <a:rPr lang="en-US" sz="1200" kern="1200" dirty="0">
                <a:solidFill>
                  <a:schemeClr val="tx1"/>
                </a:solidFill>
                <a:effectLst/>
                <a:latin typeface="+mn-lt"/>
                <a:ea typeface="+mn-ea"/>
                <a:cs typeface="+mn-cs"/>
              </a:rPr>
              <a:t>require a signature by the customer or a re-issue of the IEP by the Case Counselor</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CC8B67A9-7C68-D144-B249-56520C3DC74A}" type="slidenum">
              <a:rPr lang="en-US" smtClean="0"/>
              <a:t>49</a:t>
            </a:fld>
            <a:endParaRPr lang="en-US"/>
          </a:p>
        </p:txBody>
      </p:sp>
    </p:spTree>
    <p:extLst>
      <p:ext uri="{BB962C8B-B14F-4D97-AF65-F5344CB8AC3E}">
        <p14:creationId xmlns:p14="http://schemas.microsoft.com/office/powerpoint/2010/main" val="23234316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i="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WIOA</a:t>
            </a:r>
            <a:r>
              <a:rPr lang="en-US" sz="1200" kern="1200" baseline="0" dirty="0">
                <a:solidFill>
                  <a:schemeClr val="tx1"/>
                </a:solidFill>
                <a:effectLst/>
                <a:latin typeface="+mn-lt"/>
                <a:ea typeface="+mn-ea"/>
                <a:cs typeface="+mn-cs"/>
              </a:rPr>
              <a:t> does not try to prescribe what group counseling should look like. </a:t>
            </a:r>
          </a:p>
          <a:p>
            <a:r>
              <a:rPr lang="en-US" sz="1200" kern="1200" baseline="0" dirty="0">
                <a:solidFill>
                  <a:schemeClr val="tx1"/>
                </a:solidFill>
                <a:effectLst/>
                <a:latin typeface="+mn-lt"/>
                <a:ea typeface="+mn-ea"/>
                <a:cs typeface="+mn-cs"/>
              </a:rPr>
              <a:t>Here are some suggestions:</a:t>
            </a:r>
          </a:p>
          <a:p>
            <a:endParaRPr lang="en-US" sz="1200"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Support groups for an age bracket, reentry, disabilities, barriers to employment, language deficient group, </a:t>
            </a:r>
            <a:r>
              <a:rPr lang="en-US" sz="1200" kern="1200" dirty="0" err="1">
                <a:solidFill>
                  <a:schemeClr val="tx1"/>
                </a:solidFill>
                <a:effectLst/>
                <a:latin typeface="+mn-lt"/>
                <a:ea typeface="+mn-ea"/>
                <a:cs typeface="+mn-cs"/>
              </a:rPr>
              <a:t>etc</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Job Clubs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Individual Counseling</a:t>
            </a:r>
          </a:p>
          <a:p>
            <a:r>
              <a:rPr lang="en-US" sz="1200" kern="1200" dirty="0">
                <a:solidFill>
                  <a:schemeClr val="tx1"/>
                </a:solidFill>
                <a:effectLst/>
                <a:latin typeface="+mn-lt"/>
                <a:ea typeface="+mn-ea"/>
                <a:cs typeface="+mn-cs"/>
              </a:rPr>
              <a:t>Challenges that create barriers to employment</a:t>
            </a:r>
          </a:p>
          <a:p>
            <a:r>
              <a:rPr lang="en-US" sz="1200" kern="1200" dirty="0">
                <a:solidFill>
                  <a:schemeClr val="tx1"/>
                </a:solidFill>
                <a:effectLst/>
                <a:latin typeface="+mn-lt"/>
                <a:ea typeface="+mn-ea"/>
                <a:cs typeface="+mn-cs"/>
              </a:rPr>
              <a:t>Substance abuse </a:t>
            </a:r>
          </a:p>
          <a:p>
            <a:r>
              <a:rPr lang="en-US" sz="1200" kern="1200" dirty="0">
                <a:solidFill>
                  <a:schemeClr val="tx1"/>
                </a:solidFill>
                <a:effectLst/>
                <a:latin typeface="+mn-lt"/>
                <a:ea typeface="+mn-ea"/>
                <a:cs typeface="+mn-cs"/>
              </a:rPr>
              <a:t>Addiction</a:t>
            </a:r>
          </a:p>
          <a:p>
            <a:r>
              <a:rPr lang="en-US" sz="1200" kern="1200" dirty="0">
                <a:solidFill>
                  <a:schemeClr val="tx1"/>
                </a:solidFill>
                <a:effectLst/>
                <a:latin typeface="+mn-lt"/>
                <a:ea typeface="+mn-ea"/>
                <a:cs typeface="+mn-cs"/>
              </a:rPr>
              <a:t>Language barrier</a:t>
            </a:r>
          </a:p>
          <a:p>
            <a:r>
              <a:rPr lang="en-US" sz="1200" kern="1200" dirty="0">
                <a:solidFill>
                  <a:schemeClr val="tx1"/>
                </a:solidFill>
                <a:effectLst/>
                <a:latin typeface="+mn-lt"/>
                <a:ea typeface="+mn-ea"/>
                <a:cs typeface="+mn-cs"/>
              </a:rPr>
              <a:t>Developmental or physical disability</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CC8B67A9-7C68-D144-B249-56520C3DC74A}" type="slidenum">
              <a:rPr lang="en-US" smtClean="0"/>
              <a:t>50</a:t>
            </a:fld>
            <a:endParaRPr lang="en-US"/>
          </a:p>
        </p:txBody>
      </p:sp>
    </p:spTree>
    <p:extLst>
      <p:ext uri="{BB962C8B-B14F-4D97-AF65-F5344CB8AC3E}">
        <p14:creationId xmlns:p14="http://schemas.microsoft.com/office/powerpoint/2010/main" val="133072980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i="1" kern="1200" dirty="0">
              <a:solidFill>
                <a:schemeClr val="tx1"/>
              </a:solidFill>
              <a:effectLst/>
              <a:latin typeface="+mn-lt"/>
              <a:ea typeface="+mn-ea"/>
              <a:cs typeface="+mn-cs"/>
            </a:endParaRPr>
          </a:p>
          <a:p>
            <a:r>
              <a:rPr lang="en-US" dirty="0"/>
              <a:t>Career Planning and Case Management services</a:t>
            </a:r>
            <a:r>
              <a:rPr lang="en-US" baseline="0" dirty="0"/>
              <a:t> are </a:t>
            </a:r>
            <a:r>
              <a:rPr lang="en-US" b="0" i="0" dirty="0"/>
              <a:t>at the heart of what we do.</a:t>
            </a:r>
            <a:endParaRPr lang="en-US" dirty="0"/>
          </a:p>
          <a:p>
            <a:endParaRPr lang="en-US" dirty="0"/>
          </a:p>
        </p:txBody>
      </p:sp>
      <p:sp>
        <p:nvSpPr>
          <p:cNvPr id="4" name="Slide Number Placeholder 3"/>
          <p:cNvSpPr>
            <a:spLocks noGrp="1"/>
          </p:cNvSpPr>
          <p:nvPr>
            <p:ph type="sldNum" sz="quarter" idx="10"/>
          </p:nvPr>
        </p:nvSpPr>
        <p:spPr/>
        <p:txBody>
          <a:bodyPr/>
          <a:lstStyle/>
          <a:p>
            <a:fld id="{CC8B67A9-7C68-D144-B249-56520C3DC74A}" type="slidenum">
              <a:rPr lang="en-US" smtClean="0"/>
              <a:t>51</a:t>
            </a:fld>
            <a:endParaRPr lang="en-US"/>
          </a:p>
        </p:txBody>
      </p:sp>
    </p:spTree>
    <p:extLst>
      <p:ext uri="{BB962C8B-B14F-4D97-AF65-F5344CB8AC3E}">
        <p14:creationId xmlns:p14="http://schemas.microsoft.com/office/powerpoint/2010/main" val="19387726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offer our job-seeking customers three types</a:t>
            </a:r>
            <a:r>
              <a:rPr lang="en-US" baseline="0" dirty="0"/>
              <a:t> of career services</a:t>
            </a:r>
            <a:r>
              <a:rPr lang="en-US" dirty="0"/>
              <a:t>: basic, individualized, follow-up career services</a:t>
            </a:r>
          </a:p>
          <a:p>
            <a:endParaRPr lang="en-US" dirty="0"/>
          </a:p>
          <a:p>
            <a:r>
              <a:rPr lang="en-US" dirty="0"/>
              <a:t>Why do we distinguish among Basic,</a:t>
            </a:r>
            <a:r>
              <a:rPr lang="en-US" baseline="0" dirty="0"/>
              <a:t> Individualized and Follow-Up Career Services?</a:t>
            </a:r>
          </a:p>
          <a:p>
            <a:r>
              <a:rPr lang="en-US" baseline="0" dirty="0"/>
              <a:t>Well, as Case Counselors, we really don’t have to.  That’s more for the back-office operation of your AJC as they deal with performance measures.</a:t>
            </a:r>
          </a:p>
          <a:p>
            <a:r>
              <a:rPr lang="en-US" baseline="0" dirty="0"/>
              <a:t>For us, we are mostly concerned with the actual services we </a:t>
            </a:r>
            <a:r>
              <a:rPr lang="en-US" baseline="0" dirty="0" smtClean="0"/>
              <a:t>provide.</a:t>
            </a:r>
          </a:p>
          <a:p>
            <a:endParaRPr lang="en-US" baseline="0" dirty="0" smtClean="0"/>
          </a:p>
          <a:p>
            <a:r>
              <a:rPr lang="en-US" baseline="0" dirty="0" smtClean="0"/>
              <a:t>We look at the distinction between Self-Service customers who are not enrolled and </a:t>
            </a:r>
            <a:r>
              <a:rPr lang="en-US" baseline="0" dirty="0"/>
              <a:t>Staff-Assisted </a:t>
            </a:r>
            <a:r>
              <a:rPr lang="en-US" baseline="0" dirty="0" smtClean="0"/>
              <a:t>customers who are enrolled “Participants”.</a:t>
            </a:r>
          </a:p>
          <a:p>
            <a:r>
              <a:rPr lang="en-US" baseline="0" dirty="0" smtClean="0"/>
              <a:t>There is also a distinction between Reportable Individuals and Participants but this can be a little confusing and may not be important to know if you are a front line Case Counselor.</a:t>
            </a:r>
          </a:p>
          <a:p>
            <a:r>
              <a:rPr lang="en-US" baseline="0" dirty="0" smtClean="0"/>
              <a:t>The confusion: Participants are a subset of Reportable Individuals.  But some Reportable Individuals are not participants.  For a comprehensive look at the distinction, please see:</a:t>
            </a:r>
          </a:p>
          <a:p>
            <a:endParaRPr lang="en-US" baseline="0" dirty="0" smtClean="0"/>
          </a:p>
          <a:p>
            <a:r>
              <a:rPr lang="en-US" sz="1200" kern="1200" dirty="0" smtClean="0">
                <a:solidFill>
                  <a:schemeClr val="tx1"/>
                </a:solidFill>
                <a:effectLst/>
                <a:latin typeface="+mn-lt"/>
                <a:ea typeface="+mn-ea"/>
                <a:cs typeface="+mn-cs"/>
              </a:rPr>
              <a:t>Understanding Reportable Individuals and Participants for Performance:</a:t>
            </a:r>
          </a:p>
          <a:p>
            <a:r>
              <a:rPr lang="en-US" sz="1200" kern="1200" dirty="0" smtClean="0">
                <a:solidFill>
                  <a:schemeClr val="tx1"/>
                </a:solidFill>
                <a:effectLst/>
                <a:latin typeface="+mn-lt"/>
                <a:ea typeface="+mn-ea"/>
                <a:cs typeface="+mn-cs"/>
              </a:rPr>
              <a:t>A Guide to Reporting Services:</a:t>
            </a:r>
          </a:p>
          <a:p>
            <a:r>
              <a:rPr lang="en-US" sz="1200" u="sng" kern="1200" dirty="0" smtClean="0">
                <a:solidFill>
                  <a:schemeClr val="tx1"/>
                </a:solidFill>
                <a:effectLst/>
                <a:latin typeface="+mn-lt"/>
                <a:ea typeface="+mn-ea"/>
                <a:cs typeface="+mn-cs"/>
                <a:hlinkClick r:id="rId3"/>
              </a:rPr>
              <a:t>https://vimeo.com/207666453</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WIOA Reportable Individuals Guide:</a:t>
            </a:r>
          </a:p>
          <a:p>
            <a:r>
              <a:rPr lang="en-US" sz="1200" u="sng" kern="1200" dirty="0" smtClean="0">
                <a:solidFill>
                  <a:schemeClr val="tx1"/>
                </a:solidFill>
                <a:effectLst/>
                <a:latin typeface="+mn-lt"/>
                <a:ea typeface="+mn-ea"/>
                <a:cs typeface="+mn-cs"/>
                <a:hlinkClick r:id="rId4" invalidUrl="https://ion.workforcegps.org/~/media/WorkforceGPS/ion/Files/Performance Reporting and Evaluation/Performance Reporting/WIOA_Reportable_Individuals_Guide_2017,-d-,02,-d-,09.pdf"/>
              </a:rPr>
              <a:t>https://ion.workforcegps.org/~/media/WorkforceGPS/ion/Files/Performance%20Reporting%20and%20Evaluation/Performance%20Reporting/WIOA_Reportable_Individuals_Guide_2017,-d-,02,-d-,09.pdf</a:t>
            </a:r>
            <a:endParaRPr lang="en-US" sz="1200" kern="1200" dirty="0" smtClean="0">
              <a:solidFill>
                <a:schemeClr val="tx1"/>
              </a:solidFill>
              <a:effectLst/>
              <a:latin typeface="+mn-lt"/>
              <a:ea typeface="+mn-ea"/>
              <a:cs typeface="+mn-cs"/>
            </a:endParaRPr>
          </a:p>
          <a:p>
            <a:endParaRPr lang="en-US" dirty="0"/>
          </a:p>
          <a:p>
            <a:endParaRPr lang="en-US" dirty="0"/>
          </a:p>
          <a:p>
            <a:r>
              <a:rPr lang="en-US" dirty="0" smtClean="0"/>
              <a:t>Other specific </a:t>
            </a:r>
            <a:r>
              <a:rPr lang="en-US" dirty="0"/>
              <a:t>citations </a:t>
            </a:r>
            <a:r>
              <a:rPr lang="en-US" dirty="0" smtClean="0"/>
              <a:t>about Career Services are </a:t>
            </a:r>
            <a:r>
              <a:rPr lang="en-US" dirty="0"/>
              <a:t>here:</a:t>
            </a:r>
          </a:p>
          <a:p>
            <a:r>
              <a:rPr lang="en-US" dirty="0"/>
              <a:t> </a:t>
            </a:r>
          </a:p>
          <a:p>
            <a:r>
              <a:rPr lang="en-US" dirty="0"/>
              <a:t>20 CFR 678.430</a:t>
            </a:r>
          </a:p>
          <a:p>
            <a:r>
              <a:rPr lang="en-US" dirty="0"/>
              <a:t>34 CFR 361.430</a:t>
            </a:r>
          </a:p>
          <a:p>
            <a:r>
              <a:rPr lang="en-US" dirty="0"/>
              <a:t>34 CFR 463.430</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See also Webinar called</a:t>
            </a:r>
            <a:r>
              <a:rPr lang="en-US" sz="1200" b="0" i="0" kern="1200" dirty="0">
                <a:solidFill>
                  <a:schemeClr val="tx1"/>
                </a:solidFill>
                <a:effectLst/>
                <a:latin typeface="+mn-lt"/>
                <a:ea typeface="+mn-ea"/>
                <a:cs typeface="+mn-cs"/>
              </a:rPr>
              <a:t> Implementing Comprehensive, Affiliate, and Co-location Requirements Under WIOA, http://</a:t>
            </a:r>
            <a:r>
              <a:rPr lang="en-US" sz="1200" b="0" i="0" kern="1200" dirty="0" err="1">
                <a:solidFill>
                  <a:schemeClr val="tx1"/>
                </a:solidFill>
                <a:effectLst/>
                <a:latin typeface="+mn-lt"/>
                <a:ea typeface="+mn-ea"/>
                <a:cs typeface="+mn-cs"/>
              </a:rPr>
              <a:t>tinyurl.com</a:t>
            </a:r>
            <a:r>
              <a:rPr lang="en-US" sz="1200" b="0" i="0" kern="1200" dirty="0">
                <a:solidFill>
                  <a:schemeClr val="tx1"/>
                </a:solidFill>
                <a:effectLst/>
                <a:latin typeface="+mn-lt"/>
                <a:ea typeface="+mn-ea"/>
                <a:cs typeface="+mn-cs"/>
              </a:rPr>
              <a:t>/lx69xgb</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When you look up one of these citations in Google,</a:t>
            </a:r>
            <a:r>
              <a:rPr lang="en-US" sz="1200" b="0" i="0" kern="1200" baseline="0" dirty="0">
                <a:solidFill>
                  <a:schemeClr val="tx1"/>
                </a:solidFill>
                <a:effectLst/>
                <a:latin typeface="+mn-lt"/>
                <a:ea typeface="+mn-ea"/>
                <a:cs typeface="+mn-cs"/>
              </a:rPr>
              <a:t> for example, you may be guided to the Legal Information Institute of Cornell University Law School.</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a:solidFill>
                  <a:schemeClr val="tx1"/>
                </a:solidFill>
                <a:effectLst/>
                <a:latin typeface="+mn-lt"/>
                <a:ea typeface="+mn-ea"/>
                <a:cs typeface="+mn-cs"/>
              </a:rPr>
              <a:t>The WIOA legislation is well organized and displayed on that Web-based, searchable tool.</a:t>
            </a:r>
            <a:endParaRPr lang="en-US" sz="1200" b="0" i="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10"/>
          </p:nvPr>
        </p:nvSpPr>
        <p:spPr/>
        <p:txBody>
          <a:bodyPr/>
          <a:lstStyle/>
          <a:p>
            <a:fld id="{CC8B67A9-7C68-D144-B249-56520C3DC74A}" type="slidenum">
              <a:rPr lang="en-US" smtClean="0"/>
              <a:t>6</a:t>
            </a:fld>
            <a:endParaRPr lang="en-US"/>
          </a:p>
        </p:txBody>
      </p:sp>
    </p:spTree>
    <p:extLst>
      <p:ext uri="{BB962C8B-B14F-4D97-AF65-F5344CB8AC3E}">
        <p14:creationId xmlns:p14="http://schemas.microsoft.com/office/powerpoint/2010/main" val="288528364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a:solidFill>
                  <a:schemeClr val="tx1"/>
                </a:solidFill>
                <a:effectLst/>
                <a:latin typeface="+mn-lt"/>
                <a:ea typeface="+mn-ea"/>
                <a:cs typeface="+mn-cs"/>
              </a:rPr>
              <a:t>Essential Skills Training </a:t>
            </a:r>
            <a:r>
              <a:rPr lang="en-US" sz="1200" b="0" i="0" kern="1200" baseline="0" dirty="0" smtClean="0">
                <a:solidFill>
                  <a:schemeClr val="tx1"/>
                </a:solidFill>
                <a:effectLst/>
                <a:latin typeface="+mn-lt"/>
                <a:ea typeface="+mn-ea"/>
                <a:cs typeface="+mn-cs"/>
              </a:rPr>
              <a:t>refers </a:t>
            </a:r>
            <a:r>
              <a:rPr lang="en-US" sz="1200" b="0" i="0" kern="1200" baseline="0" dirty="0">
                <a:solidFill>
                  <a:schemeClr val="tx1"/>
                </a:solidFill>
                <a:effectLst/>
                <a:latin typeface="+mn-lt"/>
                <a:ea typeface="+mn-ea"/>
                <a:cs typeface="+mn-cs"/>
              </a:rPr>
              <a:t>to how we can prepare </a:t>
            </a:r>
            <a:r>
              <a:rPr lang="en-US" sz="1200" b="0" i="0" kern="1200" baseline="0" dirty="0" smtClean="0">
                <a:solidFill>
                  <a:schemeClr val="tx1"/>
                </a:solidFill>
                <a:effectLst/>
                <a:latin typeface="+mn-lt"/>
                <a:ea typeface="+mn-ea"/>
                <a:cs typeface="+mn-cs"/>
              </a:rPr>
              <a:t>for the </a:t>
            </a:r>
            <a:r>
              <a:rPr lang="en-US" sz="1200" b="0" i="0" kern="1200" baseline="0" dirty="0">
                <a:solidFill>
                  <a:schemeClr val="tx1"/>
                </a:solidFill>
                <a:effectLst/>
                <a:latin typeface="+mn-lt"/>
                <a:ea typeface="+mn-ea"/>
                <a:cs typeface="+mn-cs"/>
              </a:rPr>
              <a:t>workplace experience and how we can contribute to a successful work environment.</a:t>
            </a:r>
            <a:endParaRPr lang="en-US" sz="1200" b="0" i="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Those</a:t>
            </a:r>
            <a:r>
              <a:rPr lang="en-US" sz="1200" kern="1200" baseline="0" dirty="0">
                <a:solidFill>
                  <a:schemeClr val="tx1"/>
                </a:solidFill>
                <a:effectLst/>
                <a:latin typeface="+mn-lt"/>
                <a:ea typeface="+mn-ea"/>
                <a:cs typeface="+mn-cs"/>
              </a:rPr>
              <a:t> essential skills are also called </a:t>
            </a:r>
            <a:r>
              <a:rPr lang="en-US" sz="1200" kern="1200" dirty="0">
                <a:solidFill>
                  <a:schemeClr val="tx1"/>
                </a:solidFill>
                <a:effectLst/>
                <a:latin typeface="+mn-lt"/>
                <a:ea typeface="+mn-ea"/>
                <a:cs typeface="+mn-cs"/>
              </a:rPr>
              <a:t>employability skills, job-readiness skills and “soft” skills.</a:t>
            </a:r>
          </a:p>
          <a:p>
            <a:r>
              <a:rPr lang="en-US" sz="1200" kern="1200" dirty="0">
                <a:solidFill>
                  <a:schemeClr val="tx1"/>
                </a:solidFill>
                <a:effectLst/>
                <a:latin typeface="+mn-lt"/>
                <a:ea typeface="+mn-ea"/>
                <a:cs typeface="+mn-cs"/>
              </a:rPr>
              <a:t>This training is particularly important for Reentry, TANF/Public Assistance, and Long-term unemployed individuals.</a:t>
            </a:r>
          </a:p>
          <a:p>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Citation: Workforce Preparation (34 CFR 463.34); related to essential skills and to the abilities to use and locate information</a:t>
            </a:r>
          </a:p>
          <a:p>
            <a:endParaRPr lang="en-US" dirty="0"/>
          </a:p>
          <a:p>
            <a:r>
              <a:rPr lang="en-US" dirty="0"/>
              <a:t>If</a:t>
            </a:r>
            <a:r>
              <a:rPr lang="en-US" baseline="0" dirty="0"/>
              <a:t> you are organizing a workshop around these skills, consider inviting customers who have already been placed.  </a:t>
            </a:r>
          </a:p>
          <a:p>
            <a:r>
              <a:rPr lang="en-US" baseline="0" dirty="0"/>
              <a:t>They may also need this training and the training also falls under the category of Follow-Up career services.</a:t>
            </a:r>
          </a:p>
          <a:p>
            <a:r>
              <a:rPr lang="en-US" baseline="0" dirty="0"/>
              <a:t>Of course, consideration will have to be made when scheduling such a mixed class because of the hours an incumbent employee may be working</a:t>
            </a:r>
            <a:r>
              <a:rPr lang="en-US" baseline="0" dirty="0" smtClean="0"/>
              <a:t>.</a:t>
            </a:r>
          </a:p>
          <a:p>
            <a:r>
              <a:rPr lang="en-US" baseline="0" dirty="0" smtClean="0"/>
              <a:t>There may also be some cost allocation and reporting considerations.</a:t>
            </a:r>
          </a:p>
          <a:p>
            <a:endParaRPr lang="en-US" baseline="0" dirty="0" smtClean="0"/>
          </a:p>
          <a:p>
            <a:r>
              <a:rPr lang="en-US" baseline="0" dirty="0" smtClean="0"/>
              <a:t>The teaching aid associated with the training module “Knowing What Employers Want” has a list of Essential Skills</a:t>
            </a:r>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CC8B67A9-7C68-D144-B249-56520C3DC74A}" type="slidenum">
              <a:rPr lang="en-US" smtClean="0"/>
              <a:t>52</a:t>
            </a:fld>
            <a:endParaRPr lang="en-US"/>
          </a:p>
        </p:txBody>
      </p:sp>
    </p:spTree>
    <p:extLst>
      <p:ext uri="{BB962C8B-B14F-4D97-AF65-F5344CB8AC3E}">
        <p14:creationId xmlns:p14="http://schemas.microsoft.com/office/powerpoint/2010/main" val="150413122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WIOA refers to these</a:t>
            </a:r>
            <a:r>
              <a:rPr lang="en-US" sz="1200" b="0" i="0" kern="1200" baseline="0" dirty="0">
                <a:solidFill>
                  <a:schemeClr val="tx1"/>
                </a:solidFill>
                <a:effectLst/>
                <a:latin typeface="+mn-lt"/>
                <a:ea typeface="+mn-ea"/>
                <a:cs typeface="+mn-cs"/>
              </a:rPr>
              <a:t> work experiences we can help arrange for qualified, appropriately skilled customers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a:solidFill>
                  <a:schemeClr val="tx1"/>
                </a:solidFill>
                <a:effectLst/>
                <a:latin typeface="+mn-lt"/>
                <a:ea typeface="+mn-ea"/>
                <a:cs typeface="+mn-cs"/>
              </a:rPr>
              <a:t>Some of these take a collaborative effort with other colleagues including the business services team or the office of apprenticeship.</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C8B67A9-7C68-D144-B249-56520C3DC74A}" type="slidenum">
              <a:rPr lang="en-US" smtClean="0"/>
              <a:t>53</a:t>
            </a:fld>
            <a:endParaRPr lang="en-US"/>
          </a:p>
        </p:txBody>
      </p:sp>
    </p:spTree>
    <p:extLst>
      <p:ext uri="{BB962C8B-B14F-4D97-AF65-F5344CB8AC3E}">
        <p14:creationId xmlns:p14="http://schemas.microsoft.com/office/powerpoint/2010/main" val="133558789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Another career service mentioned in WIOA is Financial Literacy training.</a:t>
            </a:r>
          </a:p>
          <a:p>
            <a:r>
              <a:rPr lang="en-US" sz="1200" kern="1200" dirty="0">
                <a:solidFill>
                  <a:schemeClr val="tx1"/>
                </a:solidFill>
                <a:effectLst/>
                <a:latin typeface="+mn-lt"/>
                <a:ea typeface="+mn-ea"/>
                <a:cs typeface="+mn-cs"/>
              </a:rPr>
              <a:t>While it is mentioned in the </a:t>
            </a:r>
            <a:r>
              <a:rPr lang="en-US" sz="1200" kern="1200" baseline="0" dirty="0">
                <a:solidFill>
                  <a:schemeClr val="tx1"/>
                </a:solidFill>
                <a:effectLst/>
                <a:latin typeface="+mn-lt"/>
                <a:ea typeface="+mn-ea"/>
                <a:cs typeface="+mn-cs"/>
              </a:rPr>
              <a:t>context of Title I Youth programs, it certainly can benefit others as well.</a:t>
            </a:r>
          </a:p>
          <a:p>
            <a:r>
              <a:rPr lang="en-US" sz="1200" kern="1200" baseline="0" dirty="0">
                <a:solidFill>
                  <a:schemeClr val="tx1"/>
                </a:solidFill>
                <a:effectLst/>
                <a:latin typeface="+mn-lt"/>
                <a:ea typeface="+mn-ea"/>
                <a:cs typeface="+mn-cs"/>
              </a:rPr>
              <a:t>This is an opportunity to think outside the strict program funding stream lines and offer services to a broader audience.</a:t>
            </a:r>
          </a:p>
          <a:p>
            <a:r>
              <a:rPr lang="en-US" sz="1200" kern="1200" baseline="0" dirty="0">
                <a:solidFill>
                  <a:schemeClr val="tx1"/>
                </a:solidFill>
                <a:effectLst/>
                <a:latin typeface="+mn-lt"/>
                <a:ea typeface="+mn-ea"/>
                <a:cs typeface="+mn-cs"/>
              </a:rPr>
              <a:t>It could take the form of workshops.</a:t>
            </a:r>
          </a:p>
          <a:p>
            <a:r>
              <a:rPr lang="en-US" sz="1200" kern="1200" baseline="0" dirty="0">
                <a:solidFill>
                  <a:schemeClr val="tx1"/>
                </a:solidFill>
                <a:effectLst/>
                <a:latin typeface="+mn-lt"/>
                <a:ea typeface="+mn-ea"/>
                <a:cs typeface="+mn-cs"/>
              </a:rPr>
              <a:t>It could be conducted in cooperation with community-based organizations and financial institutions looking for community service opportunities.</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The training includes d</a:t>
            </a:r>
            <a:r>
              <a:rPr lang="en-US" sz="1200" kern="1200" dirty="0">
                <a:solidFill>
                  <a:schemeClr val="tx1"/>
                </a:solidFill>
                <a:effectLst/>
                <a:latin typeface="+mn-lt"/>
                <a:ea typeface="+mn-ea"/>
                <a:cs typeface="+mn-cs"/>
              </a:rPr>
              <a:t>eveloping personal budgets, savings plans, credit, debt, financial decision-making, comparison of financial products, identify theft, etc.</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a:t>
            </a:r>
            <a:r>
              <a:rPr lang="en-US" sz="1200" kern="1200" baseline="0" dirty="0">
                <a:solidFill>
                  <a:schemeClr val="tx1"/>
                </a:solidFill>
                <a:effectLst/>
                <a:latin typeface="+mn-lt"/>
                <a:ea typeface="+mn-ea"/>
                <a:cs typeface="+mn-cs"/>
              </a:rPr>
              <a:t> training could benefit: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youth with money management</a:t>
            </a:r>
          </a:p>
          <a:p>
            <a:r>
              <a:rPr lang="en-US" sz="1200" kern="1200" dirty="0">
                <a:solidFill>
                  <a:schemeClr val="tx1"/>
                </a:solidFill>
                <a:effectLst/>
                <a:latin typeface="+mn-lt"/>
                <a:ea typeface="+mn-ea"/>
                <a:cs typeface="+mn-cs"/>
              </a:rPr>
              <a:t>a non-custodial parent paying child support</a:t>
            </a:r>
          </a:p>
          <a:p>
            <a:r>
              <a:rPr lang="en-US" sz="1200" kern="1200" dirty="0">
                <a:solidFill>
                  <a:schemeClr val="tx1"/>
                </a:solidFill>
                <a:effectLst/>
                <a:latin typeface="+mn-lt"/>
                <a:ea typeface="+mn-ea"/>
                <a:cs typeface="+mn-cs"/>
              </a:rPr>
              <a:t>an individual transitioning from TANF public assistance to entry-level employment</a:t>
            </a:r>
          </a:p>
          <a:p>
            <a:r>
              <a:rPr lang="en-US" sz="1200" kern="1200" dirty="0">
                <a:solidFill>
                  <a:schemeClr val="tx1"/>
                </a:solidFill>
                <a:effectLst/>
                <a:latin typeface="+mn-lt"/>
                <a:ea typeface="+mn-ea"/>
                <a:cs typeface="+mn-cs"/>
              </a:rPr>
              <a:t>someone returning to the community after incarceration who needs financial</a:t>
            </a:r>
            <a:r>
              <a:rPr lang="en-US" sz="1200" kern="1200" baseline="0" dirty="0">
                <a:solidFill>
                  <a:schemeClr val="tx1"/>
                </a:solidFill>
                <a:effectLst/>
                <a:latin typeface="+mn-lt"/>
                <a:ea typeface="+mn-ea"/>
                <a:cs typeface="+mn-cs"/>
              </a:rPr>
              <a:t> planning</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C8B67A9-7C68-D144-B249-56520C3DC74A}" type="slidenum">
              <a:rPr lang="en-US" smtClean="0"/>
              <a:t>54</a:t>
            </a:fld>
            <a:endParaRPr lang="en-US"/>
          </a:p>
        </p:txBody>
      </p:sp>
    </p:spTree>
    <p:extLst>
      <p:ext uri="{BB962C8B-B14F-4D97-AF65-F5344CB8AC3E}">
        <p14:creationId xmlns:p14="http://schemas.microsoft.com/office/powerpoint/2010/main" val="85396212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i="1" kern="1200" dirty="0">
              <a:solidFill>
                <a:schemeClr val="tx1"/>
              </a:solidFill>
              <a:effectLst/>
              <a:latin typeface="+mn-lt"/>
              <a:ea typeface="+mn-ea"/>
              <a:cs typeface="+mn-cs"/>
            </a:endParaRPr>
          </a:p>
          <a:p>
            <a:r>
              <a:rPr lang="en-US" dirty="0"/>
              <a:t>These a just a few</a:t>
            </a:r>
            <a:r>
              <a:rPr lang="en-US" baseline="0" dirty="0"/>
              <a:t> examples of who may need our services to help them find work out of town.</a:t>
            </a:r>
          </a:p>
          <a:p>
            <a:r>
              <a:rPr lang="en-US" baseline="0" dirty="0"/>
              <a:t>It will require us to know how to use career exploration tools like </a:t>
            </a:r>
            <a:r>
              <a:rPr lang="en-US" baseline="0" dirty="0" err="1"/>
              <a:t>CareerOneStop</a:t>
            </a:r>
            <a:r>
              <a:rPr lang="en-US" baseline="0" dirty="0"/>
              <a:t> that can drill data down to the local level</a:t>
            </a:r>
          </a:p>
          <a:p>
            <a:endParaRPr lang="en-US" baseline="0" dirty="0"/>
          </a:p>
        </p:txBody>
      </p:sp>
      <p:sp>
        <p:nvSpPr>
          <p:cNvPr id="4" name="Slide Number Placeholder 3"/>
          <p:cNvSpPr>
            <a:spLocks noGrp="1"/>
          </p:cNvSpPr>
          <p:nvPr>
            <p:ph type="sldNum" sz="quarter" idx="10"/>
          </p:nvPr>
        </p:nvSpPr>
        <p:spPr/>
        <p:txBody>
          <a:bodyPr/>
          <a:lstStyle/>
          <a:p>
            <a:fld id="{CC8B67A9-7C68-D144-B249-56520C3DC74A}" type="slidenum">
              <a:rPr lang="en-US" smtClean="0"/>
              <a:t>55</a:t>
            </a:fld>
            <a:endParaRPr lang="en-US"/>
          </a:p>
        </p:txBody>
      </p:sp>
    </p:spTree>
    <p:extLst>
      <p:ext uri="{BB962C8B-B14F-4D97-AF65-F5344CB8AC3E}">
        <p14:creationId xmlns:p14="http://schemas.microsoft.com/office/powerpoint/2010/main" val="4554293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Citation: </a:t>
            </a:r>
            <a:r>
              <a:rPr lang="ro-RO" sz="1200" kern="1200" dirty="0">
                <a:solidFill>
                  <a:schemeClr val="tx1"/>
                </a:solidFill>
                <a:effectLst/>
                <a:latin typeface="+mn-lt"/>
                <a:ea typeface="+mn-ea"/>
                <a:cs typeface="+mn-cs"/>
              </a:rPr>
              <a:t>34 CFR 463.31 </a:t>
            </a:r>
          </a:p>
          <a:p>
            <a:endParaRPr lang="en-US" dirty="0"/>
          </a:p>
        </p:txBody>
      </p:sp>
      <p:sp>
        <p:nvSpPr>
          <p:cNvPr id="4" name="Slide Number Placeholder 3"/>
          <p:cNvSpPr>
            <a:spLocks noGrp="1"/>
          </p:cNvSpPr>
          <p:nvPr>
            <p:ph type="sldNum" sz="quarter" idx="10"/>
          </p:nvPr>
        </p:nvSpPr>
        <p:spPr/>
        <p:txBody>
          <a:bodyPr/>
          <a:lstStyle/>
          <a:p>
            <a:fld id="{CC8B67A9-7C68-D144-B249-56520C3DC74A}" type="slidenum">
              <a:rPr lang="en-US" smtClean="0"/>
              <a:t>56</a:t>
            </a:fld>
            <a:endParaRPr lang="en-US"/>
          </a:p>
        </p:txBody>
      </p:sp>
    </p:spTree>
    <p:extLst>
      <p:ext uri="{BB962C8B-B14F-4D97-AF65-F5344CB8AC3E}">
        <p14:creationId xmlns:p14="http://schemas.microsoft.com/office/powerpoint/2010/main" val="124358063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Sometimes</a:t>
            </a:r>
            <a:r>
              <a:rPr lang="en-US" sz="1200" b="0" i="0" kern="1200" baseline="0" dirty="0">
                <a:solidFill>
                  <a:schemeClr val="tx1"/>
                </a:solidFill>
                <a:effectLst/>
                <a:latin typeface="+mn-lt"/>
                <a:ea typeface="+mn-ea"/>
                <a:cs typeface="+mn-cs"/>
              </a:rPr>
              <a:t> it is more effective to offer contextualized learning which combines two or more types of training.</a:t>
            </a:r>
          </a:p>
          <a:p>
            <a:r>
              <a:rPr lang="en-US" sz="1200" b="0" i="0" kern="1200" baseline="0" dirty="0">
                <a:solidFill>
                  <a:schemeClr val="tx1"/>
                </a:solidFill>
                <a:effectLst/>
                <a:latin typeface="+mn-lt"/>
                <a:ea typeface="+mn-ea"/>
                <a:cs typeface="+mn-cs"/>
              </a:rPr>
              <a:t>Here are some examples.</a:t>
            </a:r>
          </a:p>
          <a:p>
            <a:endParaRPr lang="en-US" sz="1200" b="0" i="0" kern="1200" baseline="0" dirty="0">
              <a:solidFill>
                <a:schemeClr val="tx1"/>
              </a:solidFill>
              <a:effectLst/>
              <a:latin typeface="+mn-lt"/>
              <a:ea typeface="+mn-ea"/>
              <a:cs typeface="+mn-cs"/>
            </a:endParaRPr>
          </a:p>
          <a:p>
            <a:r>
              <a:rPr lang="en-US" sz="1200" b="0" i="0" kern="1200" baseline="0" dirty="0">
                <a:solidFill>
                  <a:schemeClr val="tx1"/>
                </a:solidFill>
                <a:effectLst/>
                <a:latin typeface="+mn-lt"/>
                <a:ea typeface="+mn-ea"/>
                <a:cs typeface="+mn-cs"/>
              </a:rPr>
              <a:t>A student can be learning adult basic </a:t>
            </a:r>
            <a:r>
              <a:rPr lang="en-US" sz="1200" b="0" i="0" kern="1200" baseline="0" dirty="0" err="1">
                <a:solidFill>
                  <a:schemeClr val="tx1"/>
                </a:solidFill>
                <a:effectLst/>
                <a:latin typeface="+mn-lt"/>
                <a:ea typeface="+mn-ea"/>
                <a:cs typeface="+mn-cs"/>
              </a:rPr>
              <a:t>ed</a:t>
            </a:r>
            <a:r>
              <a:rPr lang="en-US" sz="1200" b="0" i="0" kern="1200" baseline="0" dirty="0">
                <a:solidFill>
                  <a:schemeClr val="tx1"/>
                </a:solidFill>
                <a:effectLst/>
                <a:latin typeface="+mn-lt"/>
                <a:ea typeface="+mn-ea"/>
                <a:cs typeface="+mn-cs"/>
              </a:rPr>
              <a:t> skills and workforce preparation at the same time.</a:t>
            </a:r>
          </a:p>
          <a:p>
            <a:endParaRPr lang="en-US" sz="1200" b="0" i="0" kern="1200" baseline="0" dirty="0">
              <a:solidFill>
                <a:schemeClr val="tx1"/>
              </a:solidFill>
              <a:effectLst/>
              <a:latin typeface="+mn-lt"/>
              <a:ea typeface="+mn-ea"/>
              <a:cs typeface="+mn-cs"/>
            </a:endParaRPr>
          </a:p>
          <a:p>
            <a:r>
              <a:rPr lang="en-US" sz="1200" b="0" i="0" kern="1200" baseline="0" dirty="0">
                <a:solidFill>
                  <a:schemeClr val="tx1"/>
                </a:solidFill>
                <a:effectLst/>
                <a:latin typeface="+mn-lt"/>
                <a:ea typeface="+mn-ea"/>
                <a:cs typeface="+mn-cs"/>
              </a:rPr>
              <a:t>A student learning English can also take vocational or career tech training in one or more languages.</a:t>
            </a:r>
          </a:p>
          <a:p>
            <a:endParaRPr lang="en-US" dirty="0"/>
          </a:p>
          <a:p>
            <a:r>
              <a:rPr lang="en-US" sz="1200" b="0" i="0" kern="1200" dirty="0">
                <a:solidFill>
                  <a:schemeClr val="tx1"/>
                </a:solidFill>
                <a:effectLst/>
                <a:latin typeface="+mn-lt"/>
                <a:ea typeface="+mn-ea"/>
                <a:cs typeface="+mn-cs"/>
              </a:rPr>
              <a:t>Sometimes this training is provided by a team of </a:t>
            </a:r>
            <a:r>
              <a:rPr lang="en-US" sz="1200" b="0" i="0" kern="1200" dirty="0" smtClean="0">
                <a:solidFill>
                  <a:schemeClr val="tx1"/>
                </a:solidFill>
                <a:effectLst/>
                <a:latin typeface="+mn-lt"/>
                <a:ea typeface="+mn-ea"/>
                <a:cs typeface="+mn-cs"/>
              </a:rPr>
              <a:t>instructors</a:t>
            </a:r>
            <a:r>
              <a:rPr lang="en-US" sz="1200" b="0" i="0" kern="1200" dirty="0">
                <a:solidFill>
                  <a:schemeClr val="tx1"/>
                </a:solidFill>
                <a:effectLst/>
                <a:latin typeface="+mn-lt"/>
                <a:ea typeface="+mn-ea"/>
                <a:cs typeface="+mn-cs"/>
              </a:rPr>
              <a:t>.  One model is the </a:t>
            </a:r>
            <a:r>
              <a:rPr lang="en-US" sz="1200" b="0" i="0" kern="1200" dirty="0" err="1">
                <a:solidFill>
                  <a:schemeClr val="tx1"/>
                </a:solidFill>
                <a:effectLst/>
                <a:latin typeface="+mn-lt"/>
                <a:ea typeface="+mn-ea"/>
                <a:cs typeface="+mn-cs"/>
              </a:rPr>
              <a:t>iBest</a:t>
            </a:r>
            <a:r>
              <a:rPr lang="en-US" sz="1200" b="0" i="0" kern="1200" dirty="0">
                <a:solidFill>
                  <a:schemeClr val="tx1"/>
                </a:solidFill>
                <a:effectLst/>
                <a:latin typeface="+mn-lt"/>
                <a:ea typeface="+mn-ea"/>
                <a:cs typeface="+mn-cs"/>
              </a:rPr>
              <a:t> program</a:t>
            </a:r>
            <a:r>
              <a:rPr lang="en-US" sz="1200" b="0" i="0" kern="1200" baseline="0" dirty="0">
                <a:solidFill>
                  <a:schemeClr val="tx1"/>
                </a:solidFill>
                <a:effectLst/>
                <a:latin typeface="+mn-lt"/>
                <a:ea typeface="+mn-ea"/>
                <a:cs typeface="+mn-cs"/>
              </a:rPr>
              <a:t> in Washington State.</a:t>
            </a:r>
            <a:endParaRPr lang="en-US" sz="1200" b="0" i="0" kern="1200" dirty="0">
              <a:solidFill>
                <a:schemeClr val="tx1"/>
              </a:solidFill>
              <a:effectLst/>
              <a:latin typeface="+mn-lt"/>
              <a:ea typeface="+mn-ea"/>
              <a:cs typeface="+mn-cs"/>
            </a:endParaRP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Citation: 34 CFR 463.35</a:t>
            </a:r>
          </a:p>
          <a:p>
            <a:endParaRPr lang="en-US" dirty="0"/>
          </a:p>
        </p:txBody>
      </p:sp>
      <p:sp>
        <p:nvSpPr>
          <p:cNvPr id="4" name="Slide Number Placeholder 3"/>
          <p:cNvSpPr>
            <a:spLocks noGrp="1"/>
          </p:cNvSpPr>
          <p:nvPr>
            <p:ph type="sldNum" sz="quarter" idx="10"/>
          </p:nvPr>
        </p:nvSpPr>
        <p:spPr/>
        <p:txBody>
          <a:bodyPr/>
          <a:lstStyle/>
          <a:p>
            <a:fld id="{CC8B67A9-7C68-D144-B249-56520C3DC74A}" type="slidenum">
              <a:rPr lang="en-US" smtClean="0"/>
              <a:t>57</a:t>
            </a:fld>
            <a:endParaRPr lang="en-US"/>
          </a:p>
        </p:txBody>
      </p:sp>
    </p:spTree>
    <p:extLst>
      <p:ext uri="{BB962C8B-B14F-4D97-AF65-F5344CB8AC3E}">
        <p14:creationId xmlns:p14="http://schemas.microsoft.com/office/powerpoint/2010/main" val="50919400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WIOA mentions</a:t>
            </a:r>
            <a:r>
              <a:rPr lang="en-US" sz="1200" b="0" i="0" kern="1200" baseline="0" dirty="0">
                <a:solidFill>
                  <a:schemeClr val="tx1"/>
                </a:solidFill>
                <a:effectLst/>
                <a:latin typeface="+mn-lt"/>
                <a:ea typeface="+mn-ea"/>
                <a:cs typeface="+mn-cs"/>
              </a:rPr>
              <a:t> many services, including these, for people with disabilities.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a:solidFill>
                  <a:schemeClr val="tx1"/>
                </a:solidFill>
                <a:effectLst/>
                <a:latin typeface="+mn-lt"/>
                <a:ea typeface="+mn-ea"/>
                <a:cs typeface="+mn-cs"/>
              </a:rPr>
              <a:t>They include accommodations and availability of services, job search assistance, workplace learning and other services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a:solidFill>
                  <a:schemeClr val="tx1"/>
                </a:solidFill>
                <a:effectLst/>
                <a:latin typeface="+mn-lt"/>
                <a:ea typeface="+mn-ea"/>
                <a:cs typeface="+mn-cs"/>
              </a:rPr>
              <a:t>related to the customer’s transitions:</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b="0" i="0" kern="1200" baseline="0" dirty="0">
                <a:solidFill>
                  <a:schemeClr val="tx1"/>
                </a:solidFill>
                <a:effectLst/>
                <a:latin typeface="+mn-lt"/>
                <a:ea typeface="+mn-ea"/>
                <a:cs typeface="+mn-cs"/>
              </a:rPr>
              <a:t> into more advanced training </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b="0" i="0" kern="1200" baseline="0" dirty="0">
                <a:solidFill>
                  <a:schemeClr val="tx1"/>
                </a:solidFill>
                <a:effectLst/>
                <a:latin typeface="+mn-lt"/>
                <a:ea typeface="+mn-ea"/>
                <a:cs typeface="+mn-cs"/>
              </a:rPr>
              <a:t> into education</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b="0" i="0" kern="1200" baseline="0" dirty="0">
                <a:solidFill>
                  <a:schemeClr val="tx1"/>
                </a:solidFill>
                <a:effectLst/>
                <a:latin typeface="+mn-lt"/>
                <a:ea typeface="+mn-ea"/>
                <a:cs typeface="+mn-cs"/>
              </a:rPr>
              <a:t> into employment and meaningful work</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a:solidFill>
                  <a:schemeClr val="tx1"/>
                </a:solidFill>
                <a:effectLst/>
                <a:latin typeface="+mn-lt"/>
                <a:ea typeface="+mn-ea"/>
                <a:cs typeface="+mn-cs"/>
              </a:rPr>
              <a:t>Here is an opportunity to collaborate with other community-based organizations and agencies that serve the disabled.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a:solidFill>
                  <a:schemeClr val="tx1"/>
                </a:solidFill>
                <a:effectLst/>
                <a:latin typeface="+mn-lt"/>
                <a:ea typeface="+mn-ea"/>
                <a:cs typeface="+mn-cs"/>
              </a:rPr>
              <a:t>A well-informed, well-integrated staff should have excellent peer-to-peer support here or effective referral information at their fingertips.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i="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Citation: 34 CFR 361.48(b) &amp; 34 CFR 361.5 </a:t>
            </a:r>
            <a:endParaRPr lang="en-US" dirty="0"/>
          </a:p>
        </p:txBody>
      </p:sp>
      <p:sp>
        <p:nvSpPr>
          <p:cNvPr id="4" name="Slide Number Placeholder 3"/>
          <p:cNvSpPr>
            <a:spLocks noGrp="1"/>
          </p:cNvSpPr>
          <p:nvPr>
            <p:ph type="sldNum" sz="quarter" idx="10"/>
          </p:nvPr>
        </p:nvSpPr>
        <p:spPr/>
        <p:txBody>
          <a:bodyPr/>
          <a:lstStyle/>
          <a:p>
            <a:fld id="{CC8B67A9-7C68-D144-B249-56520C3DC74A}" type="slidenum">
              <a:rPr lang="en-US" smtClean="0"/>
              <a:t>58</a:t>
            </a:fld>
            <a:endParaRPr lang="en-US"/>
          </a:p>
        </p:txBody>
      </p:sp>
    </p:spTree>
    <p:extLst>
      <p:ext uri="{BB962C8B-B14F-4D97-AF65-F5344CB8AC3E}">
        <p14:creationId xmlns:p14="http://schemas.microsoft.com/office/powerpoint/2010/main" val="68718189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Put simply, Follow-Up Career Services </a:t>
            </a:r>
            <a:r>
              <a:rPr lang="en-US" sz="1200" kern="1200" dirty="0">
                <a:solidFill>
                  <a:schemeClr val="tx1"/>
                </a:solidFill>
                <a:effectLst/>
                <a:latin typeface="+mn-lt"/>
                <a:ea typeface="+mn-ea"/>
                <a:cs typeface="+mn-cs"/>
              </a:rPr>
              <a:t>support job retention, wage gains, and career pathway progress.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They are offered to individuals who have already started a new job for a period of one year after they begin work.</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services can be coordinated with an employer or directly with the customer.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Citations: </a:t>
            </a:r>
          </a:p>
          <a:p>
            <a:r>
              <a:rPr lang="en-US" sz="1200" kern="1200" dirty="0">
                <a:solidFill>
                  <a:schemeClr val="tx1"/>
                </a:solidFill>
                <a:effectLst/>
                <a:latin typeface="+mn-lt"/>
                <a:ea typeface="+mn-ea"/>
                <a:cs typeface="+mn-cs"/>
              </a:rPr>
              <a:t>20 CFR 678.430(c)</a:t>
            </a:r>
          </a:p>
          <a:p>
            <a:r>
              <a:rPr lang="en-US" sz="1200" kern="1200" dirty="0">
                <a:solidFill>
                  <a:schemeClr val="tx1"/>
                </a:solidFill>
                <a:effectLst/>
                <a:latin typeface="+mn-lt"/>
                <a:ea typeface="+mn-ea"/>
                <a:cs typeface="+mn-cs"/>
              </a:rPr>
              <a:t>34 CFR 361.430(c)</a:t>
            </a:r>
          </a:p>
          <a:p>
            <a:r>
              <a:rPr lang="en-US" sz="1200" kern="1200" dirty="0">
                <a:solidFill>
                  <a:schemeClr val="tx1"/>
                </a:solidFill>
                <a:effectLst/>
                <a:latin typeface="+mn-lt"/>
                <a:ea typeface="+mn-ea"/>
                <a:cs typeface="+mn-cs"/>
              </a:rPr>
              <a:t>34 CFR 463.430(c)</a:t>
            </a:r>
          </a:p>
          <a:p>
            <a:r>
              <a:rPr lang="en-US" sz="1200" kern="1200" dirty="0">
                <a:solidFill>
                  <a:schemeClr val="tx1"/>
                </a:solidFill>
                <a:effectLst/>
                <a:latin typeface="+mn-lt"/>
                <a:ea typeface="+mn-ea"/>
                <a:cs typeface="+mn-cs"/>
              </a:rPr>
              <a:t>34 CFR 361.5(c)(42) (related to Vocational Rehabilitation)</a:t>
            </a:r>
          </a:p>
          <a:p>
            <a:endParaRPr lang="en-US" dirty="0"/>
          </a:p>
        </p:txBody>
      </p:sp>
      <p:sp>
        <p:nvSpPr>
          <p:cNvPr id="4" name="Slide Number Placeholder 3"/>
          <p:cNvSpPr>
            <a:spLocks noGrp="1"/>
          </p:cNvSpPr>
          <p:nvPr>
            <p:ph type="sldNum" sz="quarter" idx="10"/>
          </p:nvPr>
        </p:nvSpPr>
        <p:spPr/>
        <p:txBody>
          <a:bodyPr/>
          <a:lstStyle/>
          <a:p>
            <a:fld id="{CC8B67A9-7C68-D144-B249-56520C3DC74A}" type="slidenum">
              <a:rPr lang="en-US" smtClean="0"/>
              <a:t>59</a:t>
            </a:fld>
            <a:endParaRPr lang="en-US"/>
          </a:p>
        </p:txBody>
      </p:sp>
    </p:spTree>
    <p:extLst>
      <p:ext uri="{BB962C8B-B14F-4D97-AF65-F5344CB8AC3E}">
        <p14:creationId xmlns:p14="http://schemas.microsoft.com/office/powerpoint/2010/main" val="2938431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Under WIOA, we offer follow-up</a:t>
            </a:r>
            <a:r>
              <a:rPr lang="en-US" sz="1200" kern="1200" baseline="0" dirty="0">
                <a:solidFill>
                  <a:schemeClr val="tx1"/>
                </a:solidFill>
                <a:effectLst/>
                <a:latin typeface="+mn-lt"/>
                <a:ea typeface="+mn-ea"/>
                <a:cs typeface="+mn-cs"/>
              </a:rPr>
              <a:t> career services such as w</a:t>
            </a:r>
            <a:r>
              <a:rPr lang="en-US" sz="1200" kern="1200" dirty="0">
                <a:solidFill>
                  <a:schemeClr val="tx1"/>
                </a:solidFill>
                <a:effectLst/>
                <a:latin typeface="+mn-lt"/>
                <a:ea typeface="+mn-ea"/>
                <a:cs typeface="+mn-cs"/>
              </a:rPr>
              <a:t>orkplace counseling for 12 months after the first day of employment</a:t>
            </a:r>
          </a:p>
          <a:p>
            <a:r>
              <a:rPr lang="en-US" sz="1200" kern="1200" dirty="0">
                <a:solidFill>
                  <a:schemeClr val="tx1"/>
                </a:solidFill>
                <a:effectLst/>
                <a:latin typeface="+mn-lt"/>
                <a:ea typeface="+mn-ea"/>
                <a:cs typeface="+mn-cs"/>
              </a:rPr>
              <a:t>Topics of this counseling or training may include: </a:t>
            </a:r>
          </a:p>
          <a:p>
            <a:pPr marL="171450" indent="-171450">
              <a:buFont typeface="Arial" charset="0"/>
              <a:buChar char="•"/>
            </a:pPr>
            <a:r>
              <a:rPr lang="en-US" sz="1200" kern="1200" dirty="0">
                <a:solidFill>
                  <a:schemeClr val="tx1"/>
                </a:solidFill>
                <a:effectLst/>
                <a:latin typeface="+mn-lt"/>
                <a:ea typeface="+mn-ea"/>
                <a:cs typeface="+mn-cs"/>
              </a:rPr>
              <a:t>Working in a team</a:t>
            </a:r>
          </a:p>
          <a:p>
            <a:pPr marL="171450" indent="-171450">
              <a:buFont typeface="Arial" charset="0"/>
              <a:buChar char="•"/>
            </a:pPr>
            <a:r>
              <a:rPr lang="en-US" sz="1200" kern="1200" dirty="0">
                <a:solidFill>
                  <a:schemeClr val="tx1"/>
                </a:solidFill>
                <a:effectLst/>
                <a:latin typeface="+mn-lt"/>
                <a:ea typeface="+mn-ea"/>
                <a:cs typeface="+mn-cs"/>
              </a:rPr>
              <a:t>The use of company owned equipment</a:t>
            </a:r>
          </a:p>
          <a:p>
            <a:pPr marL="171450" indent="-171450">
              <a:buFont typeface="Arial" charset="0"/>
              <a:buChar char="•"/>
            </a:pPr>
            <a:r>
              <a:rPr lang="en-US" sz="1200" kern="1200" dirty="0">
                <a:solidFill>
                  <a:schemeClr val="tx1"/>
                </a:solidFill>
                <a:effectLst/>
                <a:latin typeface="+mn-lt"/>
                <a:ea typeface="+mn-ea"/>
                <a:cs typeface="+mn-cs"/>
              </a:rPr>
              <a:t>The use of personal email and cell phones during work hours</a:t>
            </a:r>
          </a:p>
          <a:p>
            <a:pPr marL="171450" indent="-171450">
              <a:buFont typeface="Arial" charset="0"/>
              <a:buChar char="•"/>
            </a:pPr>
            <a:r>
              <a:rPr lang="en-US" sz="1200" kern="1200" dirty="0">
                <a:solidFill>
                  <a:schemeClr val="tx1"/>
                </a:solidFill>
                <a:effectLst/>
                <a:latin typeface="+mn-lt"/>
                <a:ea typeface="+mn-ea"/>
                <a:cs typeface="+mn-cs"/>
              </a:rPr>
              <a:t>Conflict aversion and resolution</a:t>
            </a:r>
          </a:p>
          <a:p>
            <a:pPr marL="171450" indent="-171450">
              <a:buFont typeface="Arial" charset="0"/>
              <a:buChar char="•"/>
            </a:pPr>
            <a:r>
              <a:rPr lang="en-US" sz="1200" kern="1200" dirty="0">
                <a:solidFill>
                  <a:schemeClr val="tx1"/>
                </a:solidFill>
                <a:effectLst/>
                <a:latin typeface="+mn-lt"/>
                <a:ea typeface="+mn-ea"/>
                <a:cs typeface="+mn-cs"/>
              </a:rPr>
              <a:t>Employee Assistance Programs</a:t>
            </a:r>
          </a:p>
          <a:p>
            <a:pPr marL="171450" indent="-171450">
              <a:buFont typeface="Arial" charset="0"/>
              <a:buChar char="•"/>
            </a:pPr>
            <a:r>
              <a:rPr lang="en-US" sz="1200" kern="1200" dirty="0">
                <a:solidFill>
                  <a:schemeClr val="tx1"/>
                </a:solidFill>
                <a:effectLst/>
                <a:latin typeface="+mn-lt"/>
                <a:ea typeface="+mn-ea"/>
                <a:cs typeface="+mn-cs"/>
              </a:rPr>
              <a:t>Protocol for reporting a grievance</a:t>
            </a:r>
          </a:p>
          <a:p>
            <a:pPr marL="171450" indent="-171450">
              <a:buFont typeface="Arial" charset="0"/>
              <a:buChar char="•"/>
            </a:pPr>
            <a:r>
              <a:rPr lang="en-US" sz="1200" kern="1200" dirty="0">
                <a:solidFill>
                  <a:schemeClr val="tx1"/>
                </a:solidFill>
                <a:effectLst/>
                <a:latin typeface="+mn-lt"/>
                <a:ea typeface="+mn-ea"/>
                <a:cs typeface="+mn-cs"/>
              </a:rPr>
              <a:t>Much of this might be covered in a comprehensive “Essential Skills” training program</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State and local authorities define “follow-up career services”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Some states provide:</a:t>
            </a:r>
          </a:p>
          <a:p>
            <a:r>
              <a:rPr lang="en-US" sz="1200" kern="1200" dirty="0">
                <a:solidFill>
                  <a:schemeClr val="tx1"/>
                </a:solidFill>
                <a:effectLst/>
                <a:latin typeface="+mn-lt"/>
                <a:ea typeface="+mn-ea"/>
                <a:cs typeface="+mn-cs"/>
              </a:rPr>
              <a:t>Additional career planning and counseling</a:t>
            </a:r>
          </a:p>
          <a:p>
            <a:r>
              <a:rPr lang="en-US" sz="1200" kern="1200" dirty="0">
                <a:solidFill>
                  <a:schemeClr val="tx1"/>
                </a:solidFill>
                <a:effectLst/>
                <a:latin typeface="+mn-lt"/>
                <a:ea typeface="+mn-ea"/>
                <a:cs typeface="+mn-cs"/>
              </a:rPr>
              <a:t>Contact with employers for determine the need for assistance</a:t>
            </a:r>
          </a:p>
          <a:p>
            <a:r>
              <a:rPr lang="en-US" sz="1200" kern="1200" dirty="0">
                <a:solidFill>
                  <a:schemeClr val="tx1"/>
                </a:solidFill>
                <a:effectLst/>
                <a:latin typeface="+mn-lt"/>
                <a:ea typeface="+mn-ea"/>
                <a:cs typeface="+mn-cs"/>
              </a:rPr>
              <a:t>Peer support groups</a:t>
            </a:r>
          </a:p>
          <a:p>
            <a:r>
              <a:rPr lang="en-US" sz="1200" kern="1200" dirty="0">
                <a:solidFill>
                  <a:schemeClr val="tx1"/>
                </a:solidFill>
                <a:effectLst/>
                <a:latin typeface="+mn-lt"/>
                <a:ea typeface="+mn-ea"/>
                <a:cs typeface="+mn-cs"/>
              </a:rPr>
              <a:t>Information on education and training opportunities</a:t>
            </a:r>
          </a:p>
          <a:p>
            <a:r>
              <a:rPr lang="en-US" sz="1200" kern="1200" dirty="0">
                <a:solidFill>
                  <a:schemeClr val="tx1"/>
                </a:solidFill>
                <a:effectLst/>
                <a:latin typeface="+mn-lt"/>
                <a:ea typeface="+mn-ea"/>
                <a:cs typeface="+mn-cs"/>
              </a:rPr>
              <a:t>Other supportive services referrals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For Vocational Rehabilitation customers and individuals with a disability:</a:t>
            </a:r>
          </a:p>
          <a:p>
            <a:r>
              <a:rPr lang="en-US" sz="1200" kern="1200" dirty="0">
                <a:solidFill>
                  <a:schemeClr val="tx1"/>
                </a:solidFill>
                <a:effectLst/>
                <a:latin typeface="+mn-lt"/>
                <a:ea typeface="+mn-ea"/>
                <a:cs typeface="+mn-cs"/>
              </a:rPr>
              <a:t>Post employment services that are necessary to maintain, regain, and advance in employment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Providing these services do not extend the Date of Exit in performance reporting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C8B67A9-7C68-D144-B249-56520C3DC74A}" type="slidenum">
              <a:rPr lang="en-US" smtClean="0"/>
              <a:t>60</a:t>
            </a:fld>
            <a:endParaRPr lang="en-US"/>
          </a:p>
        </p:txBody>
      </p:sp>
    </p:spTree>
    <p:extLst>
      <p:ext uri="{BB962C8B-B14F-4D97-AF65-F5344CB8AC3E}">
        <p14:creationId xmlns:p14="http://schemas.microsoft.com/office/powerpoint/2010/main" val="23249731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 a customer</a:t>
            </a:r>
            <a:r>
              <a:rPr lang="en-US" sz="1200" kern="1200" baseline="0" dirty="0">
                <a:solidFill>
                  <a:schemeClr val="tx1"/>
                </a:solidFill>
                <a:effectLst/>
                <a:latin typeface="+mn-lt"/>
                <a:ea typeface="+mn-ea"/>
                <a:cs typeface="+mn-cs"/>
              </a:rPr>
              <a:t> service tip, consider creating</a:t>
            </a:r>
            <a:r>
              <a:rPr lang="en-US" sz="1200" kern="1200" dirty="0">
                <a:solidFill>
                  <a:schemeClr val="tx1"/>
                </a:solidFill>
                <a:effectLst/>
                <a:latin typeface="+mn-lt"/>
                <a:ea typeface="+mn-ea"/>
                <a:cs typeface="+mn-cs"/>
              </a:rPr>
              <a:t> an “alumni” group and invite former customers to attend after-work networking sessions with job seekers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Offer alumni gift card incentives that encourage them to remain in touch with their case counselors so they can track their progress.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Offer alumni “Essential Skills” training now</a:t>
            </a:r>
            <a:r>
              <a:rPr lang="en-US" sz="1200" kern="1200" baseline="0" dirty="0">
                <a:solidFill>
                  <a:schemeClr val="tx1"/>
                </a:solidFill>
                <a:effectLst/>
                <a:latin typeface="+mn-lt"/>
                <a:ea typeface="+mn-ea"/>
                <a:cs typeface="+mn-cs"/>
              </a:rPr>
              <a:t> that they are employed</a:t>
            </a:r>
            <a:r>
              <a:rPr lang="en-US" sz="1200" kern="1200" dirty="0">
                <a:solidFill>
                  <a:schemeClr val="tx1"/>
                </a:solidFill>
                <a:effectLst/>
                <a:latin typeface="+mn-lt"/>
                <a:ea typeface="+mn-ea"/>
                <a:cs typeface="+mn-cs"/>
              </a:rPr>
              <a:t>.  The training can highlight the key points related to good behavior in the workplace. </a:t>
            </a:r>
          </a:p>
          <a:p>
            <a:r>
              <a:rPr lang="en-US" sz="1200" kern="1200" dirty="0">
                <a:solidFill>
                  <a:schemeClr val="tx1"/>
                </a:solidFill>
                <a:effectLst/>
                <a:latin typeface="+mn-lt"/>
                <a:ea typeface="+mn-ea"/>
                <a:cs typeface="+mn-cs"/>
              </a:rPr>
              <a:t>Combine</a:t>
            </a:r>
            <a:r>
              <a:rPr lang="en-US" sz="1200" kern="1200" baseline="0" dirty="0">
                <a:solidFill>
                  <a:schemeClr val="tx1"/>
                </a:solidFill>
                <a:effectLst/>
                <a:latin typeface="+mn-lt"/>
                <a:ea typeface="+mn-ea"/>
                <a:cs typeface="+mn-cs"/>
              </a:rPr>
              <a:t> alumni groups with job-seekers but be mindful of the most convenient times to schedule this training for both groups together</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You can also organize career and education fairs for both job seekers and alumni.  </a:t>
            </a:r>
          </a:p>
          <a:p>
            <a:r>
              <a:rPr lang="en-US" sz="1200" kern="1200" dirty="0">
                <a:solidFill>
                  <a:schemeClr val="tx1"/>
                </a:solidFill>
                <a:effectLst/>
                <a:latin typeface="+mn-lt"/>
                <a:ea typeface="+mn-ea"/>
                <a:cs typeface="+mn-cs"/>
              </a:rPr>
              <a:t>The alumni may help provide information about “life after career </a:t>
            </a:r>
            <a:r>
              <a:rPr lang="en-US" sz="1200" kern="1200">
                <a:solidFill>
                  <a:schemeClr val="tx1"/>
                </a:solidFill>
                <a:effectLst/>
                <a:latin typeface="+mn-lt"/>
                <a:ea typeface="+mn-ea"/>
                <a:cs typeface="+mn-cs"/>
              </a:rPr>
              <a:t>services” and in addition</a:t>
            </a:r>
            <a:r>
              <a:rPr lang="en-US" sz="1200" kern="1200" dirty="0">
                <a:solidFill>
                  <a:schemeClr val="tx1"/>
                </a:solidFill>
                <a:effectLst/>
                <a:latin typeface="+mn-lt"/>
                <a:ea typeface="+mn-ea"/>
                <a:cs typeface="+mn-cs"/>
              </a:rPr>
              <a:t>, alumni may learn about education and training opportunities to continue along</a:t>
            </a:r>
            <a:r>
              <a:rPr lang="en-US" sz="1200" kern="1200" baseline="0" dirty="0">
                <a:solidFill>
                  <a:schemeClr val="tx1"/>
                </a:solidFill>
                <a:effectLst/>
                <a:latin typeface="+mn-lt"/>
                <a:ea typeface="+mn-ea"/>
                <a:cs typeface="+mn-cs"/>
              </a:rPr>
              <a:t> their career pathway.</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Be considerate of their time by scheduling events when they do not conflict with work.</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C8B67A9-7C68-D144-B249-56520C3DC74A}" type="slidenum">
              <a:rPr lang="en-US" smtClean="0"/>
              <a:t>61</a:t>
            </a:fld>
            <a:endParaRPr lang="en-US"/>
          </a:p>
        </p:txBody>
      </p:sp>
    </p:spTree>
    <p:extLst>
      <p:ext uri="{BB962C8B-B14F-4D97-AF65-F5344CB8AC3E}">
        <p14:creationId xmlns:p14="http://schemas.microsoft.com/office/powerpoint/2010/main" val="18646623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Rather than considering if our customer qualifies for core or intensive services, we shift the focus</a:t>
            </a:r>
            <a:r>
              <a:rPr lang="en-US" baseline="0" dirty="0"/>
              <a:t> to specific customer needs and the associated services we provide</a:t>
            </a:r>
          </a:p>
          <a:p>
            <a:endParaRPr lang="en-US" baseline="0" dirty="0"/>
          </a:p>
          <a:p>
            <a:r>
              <a:rPr lang="en-US" baseline="0" dirty="0"/>
              <a:t>A triage is performed to see if the individual can be a self-service customer </a:t>
            </a:r>
            <a:r>
              <a:rPr lang="en-US" baseline="0" dirty="0" smtClean="0"/>
              <a:t>(a “reportable individual”) who </a:t>
            </a:r>
            <a:r>
              <a:rPr lang="en-US" baseline="0" dirty="0"/>
              <a:t>works independently or if they require staff-assisted </a:t>
            </a:r>
            <a:r>
              <a:rPr lang="en-US" baseline="0" dirty="0" smtClean="0"/>
              <a:t>services customer (a “participant”)</a:t>
            </a:r>
            <a:endParaRPr lang="en-US" baseline="0" dirty="0"/>
          </a:p>
          <a:p>
            <a:endParaRPr lang="en-US" baseline="0" dirty="0"/>
          </a:p>
          <a:p>
            <a:r>
              <a:rPr lang="en-US" sz="1200" kern="1200" baseline="0" dirty="0" smtClean="0">
                <a:solidFill>
                  <a:schemeClr val="tx1"/>
                </a:solidFill>
                <a:effectLst/>
                <a:latin typeface="+mn-lt"/>
                <a:ea typeface="+mn-ea"/>
                <a:cs typeface="+mn-cs"/>
              </a:rPr>
              <a:t>Later on, we’ll </a:t>
            </a:r>
            <a:r>
              <a:rPr lang="en-US" sz="1200" kern="1200" baseline="0" dirty="0">
                <a:solidFill>
                  <a:schemeClr val="tx1"/>
                </a:solidFill>
                <a:effectLst/>
                <a:latin typeface="+mn-lt"/>
                <a:ea typeface="+mn-ea"/>
                <a:cs typeface="+mn-cs"/>
              </a:rPr>
              <a:t>focus on the difference between a self-service customer and a staff-assisted customer</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Later on, we’ll get into</a:t>
            </a:r>
            <a:r>
              <a:rPr lang="en-US" sz="1200" kern="1200" baseline="0" dirty="0">
                <a:solidFill>
                  <a:schemeClr val="tx1"/>
                </a:solidFill>
                <a:effectLst/>
                <a:latin typeface="+mn-lt"/>
                <a:ea typeface="+mn-ea"/>
                <a:cs typeface="+mn-cs"/>
              </a:rPr>
              <a:t> some specifics about service integration and the No Wrong Door theory of service integration</a:t>
            </a:r>
            <a:endParaRPr lang="en-US" sz="1200" kern="1200" dirty="0">
              <a:solidFill>
                <a:schemeClr val="tx1"/>
              </a:solidFill>
              <a:effectLst/>
              <a:latin typeface="+mn-lt"/>
              <a:ea typeface="+mn-ea"/>
              <a:cs typeface="+mn-cs"/>
            </a:endParaRP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CC8B67A9-7C68-D144-B249-56520C3DC74A}" type="slidenum">
              <a:rPr lang="en-US" smtClean="0"/>
              <a:t>7</a:t>
            </a:fld>
            <a:endParaRPr lang="en-US"/>
          </a:p>
        </p:txBody>
      </p:sp>
    </p:spTree>
    <p:extLst>
      <p:ext uri="{BB962C8B-B14F-4D97-AF65-F5344CB8AC3E}">
        <p14:creationId xmlns:p14="http://schemas.microsoft.com/office/powerpoint/2010/main" val="128448897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concludes</a:t>
            </a:r>
            <a:r>
              <a:rPr lang="en-US" baseline="0" dirty="0"/>
              <a:t> our training model on the distinctions among Basic, Individualized and Follow-Up Career Services.</a:t>
            </a:r>
            <a:endParaRPr lang="en-US" dirty="0"/>
          </a:p>
        </p:txBody>
      </p:sp>
      <p:sp>
        <p:nvSpPr>
          <p:cNvPr id="4" name="Slide Number Placeholder 3"/>
          <p:cNvSpPr>
            <a:spLocks noGrp="1"/>
          </p:cNvSpPr>
          <p:nvPr>
            <p:ph type="sldNum" sz="quarter" idx="10"/>
          </p:nvPr>
        </p:nvSpPr>
        <p:spPr/>
        <p:txBody>
          <a:bodyPr/>
          <a:lstStyle/>
          <a:p>
            <a:fld id="{CC8B67A9-7C68-D144-B249-56520C3DC74A}" type="slidenum">
              <a:rPr lang="en-US" smtClean="0"/>
              <a:t>62</a:t>
            </a:fld>
            <a:endParaRPr lang="en-US"/>
          </a:p>
        </p:txBody>
      </p:sp>
    </p:spTree>
    <p:extLst>
      <p:ext uri="{BB962C8B-B14F-4D97-AF65-F5344CB8AC3E}">
        <p14:creationId xmlns:p14="http://schemas.microsoft.com/office/powerpoint/2010/main" val="12158077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8B67A9-7C68-D144-B249-56520C3DC74A}" type="slidenum">
              <a:rPr lang="en-US" smtClean="0"/>
              <a:t>8</a:t>
            </a:fld>
            <a:endParaRPr lang="en-US"/>
          </a:p>
        </p:txBody>
      </p:sp>
    </p:spTree>
    <p:extLst>
      <p:ext uri="{BB962C8B-B14F-4D97-AF65-F5344CB8AC3E}">
        <p14:creationId xmlns:p14="http://schemas.microsoft.com/office/powerpoint/2010/main" val="35833262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Triage, Assessment, &amp; Determination of eligibility</a:t>
            </a:r>
          </a:p>
          <a:p>
            <a:r>
              <a:rPr lang="en-US" sz="1200" kern="1200" dirty="0">
                <a:solidFill>
                  <a:schemeClr val="tx1"/>
                </a:solidFill>
                <a:effectLst/>
                <a:latin typeface="+mn-lt"/>
                <a:ea typeface="+mn-ea"/>
                <a:cs typeface="+mn-cs"/>
              </a:rPr>
              <a:t>The triage,</a:t>
            </a:r>
            <a:r>
              <a:rPr lang="en-US" sz="1200" kern="1200" baseline="0" dirty="0">
                <a:solidFill>
                  <a:schemeClr val="tx1"/>
                </a:solidFill>
                <a:effectLst/>
                <a:latin typeface="+mn-lt"/>
                <a:ea typeface="+mn-ea"/>
                <a:cs typeface="+mn-cs"/>
              </a:rPr>
              <a:t> usually performed by a welcome team or receptionist can determine whether the customer can work independently as a self-service customer or if they will need staff-assisted service</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The AJC staff member can d</a:t>
            </a:r>
            <a:r>
              <a:rPr lang="en-US" sz="1200" kern="1200" dirty="0">
                <a:solidFill>
                  <a:schemeClr val="tx1"/>
                </a:solidFill>
                <a:effectLst/>
                <a:latin typeface="+mn-lt"/>
                <a:ea typeface="+mn-ea"/>
                <a:cs typeface="+mn-cs"/>
              </a:rPr>
              <a:t>etermine whether the customer is eligible through the adult, dislocated worker or youth programs</a:t>
            </a:r>
          </a:p>
          <a:p>
            <a:r>
              <a:rPr lang="en-US" sz="1200" kern="1200" dirty="0">
                <a:solidFill>
                  <a:schemeClr val="tx1"/>
                </a:solidFill>
                <a:effectLst/>
                <a:latin typeface="+mn-lt"/>
                <a:ea typeface="+mn-ea"/>
                <a:cs typeface="+mn-cs"/>
              </a:rPr>
              <a:t>But while</a:t>
            </a:r>
            <a:r>
              <a:rPr lang="en-US" sz="1200" kern="1200" baseline="0" dirty="0">
                <a:solidFill>
                  <a:schemeClr val="tx1"/>
                </a:solidFill>
                <a:effectLst/>
                <a:latin typeface="+mn-lt"/>
                <a:ea typeface="+mn-ea"/>
                <a:cs typeface="+mn-cs"/>
              </a:rPr>
              <a:t> this determination is being made, the customer should not be burdened (or confused) by the process.</a:t>
            </a:r>
          </a:p>
          <a:p>
            <a:r>
              <a:rPr lang="en-US" sz="1200" kern="1200" baseline="0" dirty="0">
                <a:solidFill>
                  <a:schemeClr val="tx1"/>
                </a:solidFill>
                <a:effectLst/>
                <a:latin typeface="+mn-lt"/>
                <a:ea typeface="+mn-ea"/>
                <a:cs typeface="+mn-cs"/>
              </a:rPr>
              <a:t>They don’t need to know the program name or the funding stream.</a:t>
            </a:r>
          </a:p>
          <a:p>
            <a:r>
              <a:rPr lang="en-US" sz="1200" kern="1200" baseline="0" dirty="0">
                <a:solidFill>
                  <a:schemeClr val="tx1"/>
                </a:solidFill>
                <a:effectLst/>
                <a:latin typeface="+mn-lt"/>
                <a:ea typeface="+mn-ea"/>
                <a:cs typeface="+mn-cs"/>
              </a:rPr>
              <a:t>When appropriate </a:t>
            </a:r>
            <a:r>
              <a:rPr lang="en-US" sz="1200" kern="1200" dirty="0">
                <a:solidFill>
                  <a:schemeClr val="tx1"/>
                </a:solidFill>
                <a:effectLst/>
                <a:latin typeface="+mn-lt"/>
                <a:ea typeface="+mn-ea"/>
                <a:cs typeface="+mn-cs"/>
              </a:rPr>
              <a:t>Co-enroll the customer into more than one program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See these citations for more detail</a:t>
            </a:r>
          </a:p>
          <a:p>
            <a:r>
              <a:rPr lang="en-US" sz="1200" kern="1200" dirty="0">
                <a:solidFill>
                  <a:schemeClr val="tx1"/>
                </a:solidFill>
                <a:effectLst/>
                <a:latin typeface="+mn-lt"/>
                <a:ea typeface="+mn-ea"/>
                <a:cs typeface="+mn-cs"/>
              </a:rPr>
              <a:t>20 CFR 678.430(a)</a:t>
            </a:r>
          </a:p>
          <a:p>
            <a:r>
              <a:rPr lang="en-US" sz="1200" kern="1200" dirty="0">
                <a:solidFill>
                  <a:schemeClr val="tx1"/>
                </a:solidFill>
                <a:effectLst/>
                <a:latin typeface="+mn-lt"/>
                <a:ea typeface="+mn-ea"/>
                <a:cs typeface="+mn-cs"/>
              </a:rPr>
              <a:t>34 CFR 361.430(a)</a:t>
            </a:r>
          </a:p>
          <a:p>
            <a:r>
              <a:rPr lang="en-US" sz="1200" kern="1200" dirty="0">
                <a:solidFill>
                  <a:schemeClr val="tx1"/>
                </a:solidFill>
                <a:effectLst/>
                <a:latin typeface="+mn-lt"/>
                <a:ea typeface="+mn-ea"/>
                <a:cs typeface="+mn-cs"/>
              </a:rPr>
              <a:t>34 CFR 463.430(a)</a:t>
            </a:r>
          </a:p>
          <a:p>
            <a:endParaRPr lang="en-US" dirty="0"/>
          </a:p>
          <a:p>
            <a:endParaRPr lang="en-US" dirty="0"/>
          </a:p>
        </p:txBody>
      </p:sp>
      <p:sp>
        <p:nvSpPr>
          <p:cNvPr id="4" name="Slide Number Placeholder 3"/>
          <p:cNvSpPr>
            <a:spLocks noGrp="1"/>
          </p:cNvSpPr>
          <p:nvPr>
            <p:ph type="sldNum" sz="quarter" idx="10"/>
          </p:nvPr>
        </p:nvSpPr>
        <p:spPr/>
        <p:txBody>
          <a:bodyPr/>
          <a:lstStyle/>
          <a:p>
            <a:fld id="{CC8B67A9-7C68-D144-B249-56520C3DC74A}" type="slidenum">
              <a:rPr lang="en-US" smtClean="0"/>
              <a:t>9</a:t>
            </a:fld>
            <a:endParaRPr lang="en-US"/>
          </a:p>
        </p:txBody>
      </p:sp>
    </p:spTree>
    <p:extLst>
      <p:ext uri="{BB962C8B-B14F-4D97-AF65-F5344CB8AC3E}">
        <p14:creationId xmlns:p14="http://schemas.microsoft.com/office/powerpoint/2010/main" val="847656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Remember that:</a:t>
            </a:r>
          </a:p>
          <a:p>
            <a:r>
              <a:rPr lang="en-US" sz="1200" kern="1200" dirty="0">
                <a:solidFill>
                  <a:schemeClr val="tx1"/>
                </a:solidFill>
                <a:effectLst/>
                <a:latin typeface="+mn-lt"/>
                <a:ea typeface="+mn-ea"/>
                <a:cs typeface="+mn-cs"/>
              </a:rPr>
              <a:t>Some customers will need only labor market information and can research this themselves</a:t>
            </a:r>
          </a:p>
          <a:p>
            <a:r>
              <a:rPr lang="en-US" sz="1200" kern="1200" dirty="0">
                <a:solidFill>
                  <a:schemeClr val="tx1"/>
                </a:solidFill>
                <a:effectLst/>
                <a:latin typeface="+mn-lt"/>
                <a:ea typeface="+mn-ea"/>
                <a:cs typeface="+mn-cs"/>
              </a:rPr>
              <a:t>Some can take interest and aptitude</a:t>
            </a:r>
            <a:r>
              <a:rPr lang="en-US" sz="1200" kern="1200" baseline="0" dirty="0">
                <a:solidFill>
                  <a:schemeClr val="tx1"/>
                </a:solidFill>
                <a:effectLst/>
                <a:latin typeface="+mn-lt"/>
                <a:ea typeface="+mn-ea"/>
                <a:cs typeface="+mn-cs"/>
              </a:rPr>
              <a:t> assessment tests, interpret them by themselves and then conduct their own search on job boards or Web-based job applications</a:t>
            </a:r>
          </a:p>
          <a:p>
            <a:r>
              <a:rPr lang="en-US" sz="1200" kern="1200" baseline="0" dirty="0">
                <a:solidFill>
                  <a:schemeClr val="tx1"/>
                </a:solidFill>
                <a:effectLst/>
                <a:latin typeface="+mn-lt"/>
                <a:ea typeface="+mn-ea"/>
                <a:cs typeface="+mn-cs"/>
              </a:rPr>
              <a:t>Some customers identify themselves as qualified, job-ready with no skills gaps that are impeding their search for employment</a:t>
            </a:r>
          </a:p>
          <a:p>
            <a:r>
              <a:rPr lang="en-US" sz="1200" kern="1200" baseline="0" dirty="0">
                <a:solidFill>
                  <a:schemeClr val="tx1"/>
                </a:solidFill>
                <a:effectLst/>
                <a:latin typeface="+mn-lt"/>
                <a:ea typeface="+mn-ea"/>
                <a:cs typeface="+mn-cs"/>
              </a:rPr>
              <a:t>Those are our self-service </a:t>
            </a:r>
            <a:r>
              <a:rPr lang="en-US" sz="1200" kern="1200" baseline="0" dirty="0" smtClean="0">
                <a:solidFill>
                  <a:schemeClr val="tx1"/>
                </a:solidFill>
                <a:effectLst/>
                <a:latin typeface="+mn-lt"/>
                <a:ea typeface="+mn-ea"/>
                <a:cs typeface="+mn-cs"/>
              </a:rPr>
              <a:t>customers.  In our “system” we think of them as “reportable individuals”, not participants.</a:t>
            </a:r>
            <a:endParaRPr lang="en-US" sz="1200" kern="1200" baseline="0" dirty="0">
              <a:solidFill>
                <a:schemeClr val="tx1"/>
              </a:solidFill>
              <a:effectLst/>
              <a:latin typeface="+mn-lt"/>
              <a:ea typeface="+mn-ea"/>
              <a:cs typeface="+mn-cs"/>
            </a:endParaRP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Self-service customers are getting minimal </a:t>
            </a:r>
            <a:r>
              <a:rPr lang="en-US" sz="1200" kern="1200" baseline="0" dirty="0" smtClean="0">
                <a:solidFill>
                  <a:schemeClr val="tx1"/>
                </a:solidFill>
                <a:effectLst/>
                <a:latin typeface="+mn-lt"/>
                <a:ea typeface="+mn-ea"/>
                <a:cs typeface="+mn-cs"/>
              </a:rPr>
              <a:t>staff </a:t>
            </a:r>
            <a:r>
              <a:rPr lang="en-US" sz="1200" kern="1200" baseline="0" dirty="0">
                <a:solidFill>
                  <a:schemeClr val="tx1"/>
                </a:solidFill>
                <a:effectLst/>
                <a:latin typeface="+mn-lt"/>
                <a:ea typeface="+mn-ea"/>
                <a:cs typeface="+mn-cs"/>
              </a:rPr>
              <a:t>attention.  Perhaps they just need help in the resource room. </a:t>
            </a:r>
          </a:p>
          <a:p>
            <a:r>
              <a:rPr lang="en-US" sz="1200" kern="1200" baseline="0" dirty="0">
                <a:solidFill>
                  <a:schemeClr val="tx1"/>
                </a:solidFill>
                <a:effectLst/>
                <a:latin typeface="+mn-lt"/>
                <a:ea typeface="+mn-ea"/>
                <a:cs typeface="+mn-cs"/>
              </a:rPr>
              <a:t>Perhaps the AJC’s orientation workshop is all they need in terms of staff assistance.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i="1"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i="1" baseline="0" dirty="0"/>
              <a:t>Citation: TEGL </a:t>
            </a:r>
            <a:r>
              <a:rPr lang="en-US" b="1" i="1" baseline="0" dirty="0" smtClean="0"/>
              <a:t>10—16</a:t>
            </a:r>
            <a:r>
              <a:rPr lang="en-US" b="1" i="1" baseline="0" dirty="0"/>
              <a:t>, Page </a:t>
            </a:r>
            <a:r>
              <a:rPr lang="en-US" b="1" i="1" baseline="0" dirty="0" smtClean="0"/>
              <a:t>35; </a:t>
            </a:r>
          </a:p>
          <a:p>
            <a:pPr marL="0" marR="0" indent="0" algn="l" defTabSz="914400" rtl="0" eaLnBrk="1" fontAlgn="auto" latinLnBrk="0" hangingPunct="1">
              <a:lnSpc>
                <a:spcPct val="100000"/>
              </a:lnSpc>
              <a:spcBef>
                <a:spcPts val="0"/>
              </a:spcBef>
              <a:spcAft>
                <a:spcPts val="0"/>
              </a:spcAft>
              <a:buClrTx/>
              <a:buSzTx/>
              <a:buFontTx/>
              <a:buNone/>
              <a:tabLst/>
              <a:defRPr/>
            </a:pPr>
            <a:r>
              <a:rPr lang="en-US" b="1" i="1" baseline="0" dirty="0" smtClean="0"/>
              <a:t>Also see TEGL-16, Attachment 7A</a:t>
            </a:r>
          </a:p>
          <a:p>
            <a:pPr marL="0" marR="0" indent="0" algn="l" defTabSz="914400" rtl="0" eaLnBrk="1" fontAlgn="auto" latinLnBrk="0" hangingPunct="1">
              <a:lnSpc>
                <a:spcPct val="100000"/>
              </a:lnSpc>
              <a:spcBef>
                <a:spcPts val="0"/>
              </a:spcBef>
              <a:spcAft>
                <a:spcPts val="0"/>
              </a:spcAft>
              <a:buClrTx/>
              <a:buSzTx/>
              <a:buFontTx/>
              <a:buNone/>
              <a:tabLst/>
              <a:defRPr/>
            </a:pPr>
            <a:r>
              <a:rPr lang="en-US" b="1" i="1" baseline="0" dirty="0" smtClean="0"/>
              <a:t>For a more comprehensive look at the difference between who is “Reportable Individual” and who is a “Participant”, please see these new resources: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i="1" baseline="0" dirty="0" smtClean="0"/>
          </a:p>
          <a:p>
            <a:r>
              <a:rPr lang="en-US" sz="1200" kern="1200" dirty="0" smtClean="0">
                <a:solidFill>
                  <a:schemeClr val="tx1"/>
                </a:solidFill>
                <a:effectLst/>
                <a:latin typeface="+mn-lt"/>
                <a:ea typeface="+mn-ea"/>
                <a:cs typeface="+mn-cs"/>
              </a:rPr>
              <a:t>Understanding Reportable Individuals and Participants for Performance:</a:t>
            </a:r>
          </a:p>
          <a:p>
            <a:r>
              <a:rPr lang="en-US" sz="1200" kern="1200" dirty="0" smtClean="0">
                <a:solidFill>
                  <a:schemeClr val="tx1"/>
                </a:solidFill>
                <a:effectLst/>
                <a:latin typeface="+mn-lt"/>
                <a:ea typeface="+mn-ea"/>
                <a:cs typeface="+mn-cs"/>
              </a:rPr>
              <a:t>A Guide to Reporting Services:</a:t>
            </a:r>
          </a:p>
          <a:p>
            <a:r>
              <a:rPr lang="en-US" sz="1200" u="sng" kern="1200" dirty="0" smtClean="0">
                <a:solidFill>
                  <a:schemeClr val="tx1"/>
                </a:solidFill>
                <a:effectLst/>
                <a:latin typeface="+mn-lt"/>
                <a:ea typeface="+mn-ea"/>
                <a:cs typeface="+mn-cs"/>
                <a:hlinkClick r:id="rId3"/>
              </a:rPr>
              <a:t>https://vimeo.com/207666453</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WIOA Reportable Individuals Guide:</a:t>
            </a:r>
          </a:p>
          <a:p>
            <a:r>
              <a:rPr lang="en-US" sz="1200" u="sng" kern="1200" dirty="0" smtClean="0">
                <a:solidFill>
                  <a:schemeClr val="tx1"/>
                </a:solidFill>
                <a:effectLst/>
                <a:latin typeface="+mn-lt"/>
                <a:ea typeface="+mn-ea"/>
                <a:cs typeface="+mn-cs"/>
                <a:hlinkClick r:id="rId4" invalidUrl="https://ion.workforcegps.org/~/media/WorkforceGPS/ion/Files/Performance Reporting and Evaluation/Performance Reporting/WIOA_Reportable_Individuals_Guide_2017,-d-,02,-d-,09.pdf"/>
              </a:rPr>
              <a:t>https://ion.workforcegps.org/~/media/WorkforceGPS/ion/Files/Performance%20Reporting%20and%20Evaluation/Performance%20Reporting/WIOA_Reportable_Individuals_Guide_2017,-d-,02,-d-,09.pdf</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b="1" i="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i="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i="1"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CC8B67A9-7C68-D144-B249-56520C3DC74A}" type="slidenum">
              <a:rPr lang="en-US" smtClean="0"/>
              <a:t>10</a:t>
            </a:fld>
            <a:endParaRPr lang="en-US"/>
          </a:p>
        </p:txBody>
      </p:sp>
    </p:spTree>
    <p:extLst>
      <p:ext uri="{BB962C8B-B14F-4D97-AF65-F5344CB8AC3E}">
        <p14:creationId xmlns:p14="http://schemas.microsoft.com/office/powerpoint/2010/main" val="19857097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jpeg"/><Relationship Id="rId5" Type="http://schemas.openxmlformats.org/officeDocument/2006/relationships/image" Target="../media/image7.jpeg"/><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78" y="676321"/>
            <a:ext cx="9143244" cy="2663732"/>
          </a:xfrm>
          <a:prstGeom prst="rect">
            <a:avLst/>
          </a:prstGeom>
        </p:spPr>
      </p:pic>
      <p:sp>
        <p:nvSpPr>
          <p:cNvPr id="2" name="Title 1"/>
          <p:cNvSpPr>
            <a:spLocks noGrp="1"/>
          </p:cNvSpPr>
          <p:nvPr>
            <p:ph type="ctrTitle"/>
          </p:nvPr>
        </p:nvSpPr>
        <p:spPr>
          <a:xfrm>
            <a:off x="685800" y="3340053"/>
            <a:ext cx="7772400" cy="1374822"/>
          </a:xfrm>
        </p:spPr>
        <p:txBody>
          <a:bodyPr anchor="ctr">
            <a:normAutofit/>
          </a:bodyPr>
          <a:lstStyle>
            <a:lvl1pPr algn="ctr">
              <a:defRPr sz="4000" b="0" i="0" cap="none" baseline="0">
                <a:solidFill>
                  <a:schemeClr val="tx1"/>
                </a:solidFill>
                <a:effectLst/>
                <a:latin typeface="Montserrat" panose="00000500000000000000" pitchFamily="50" charset="0"/>
              </a:defRPr>
            </a:lvl1pPr>
          </a:lstStyle>
          <a:p>
            <a:r>
              <a:rPr lang="en-US"/>
              <a:t>Click to edit Master title style</a:t>
            </a:r>
            <a:endParaRPr lang="en-US" dirty="0"/>
          </a:p>
        </p:txBody>
      </p:sp>
      <p:sp>
        <p:nvSpPr>
          <p:cNvPr id="3" name="Subtitle 2"/>
          <p:cNvSpPr>
            <a:spLocks noGrp="1"/>
          </p:cNvSpPr>
          <p:nvPr>
            <p:ph type="subTitle" idx="1"/>
          </p:nvPr>
        </p:nvSpPr>
        <p:spPr>
          <a:xfrm>
            <a:off x="1143000" y="5067299"/>
            <a:ext cx="6858000" cy="1323975"/>
          </a:xfrm>
        </p:spPr>
        <p:txBody>
          <a:bodyPr>
            <a:normAutofit/>
          </a:bodyPr>
          <a:lstStyle>
            <a:lvl1pPr marL="0" indent="0" algn="ctr">
              <a:buNone/>
              <a:defRPr sz="2800" b="0" i="0">
                <a:solidFill>
                  <a:schemeClr val="tx1">
                    <a:lumMod val="50000"/>
                    <a:lumOff val="50000"/>
                  </a:schemeClr>
                </a:solidFill>
                <a:latin typeface="Montserrat Light" panose="000004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10" name="Straight Connector 9"/>
          <p:cNvCxnSpPr/>
          <p:nvPr userDrawn="1"/>
        </p:nvCxnSpPr>
        <p:spPr>
          <a:xfrm>
            <a:off x="1371600" y="4992007"/>
            <a:ext cx="6400800" cy="0"/>
          </a:xfrm>
          <a:prstGeom prst="line">
            <a:avLst/>
          </a:prstGeom>
          <a:ln w="28575" cap="rnd">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21360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Questions?">
    <p:spTree>
      <p:nvGrpSpPr>
        <p:cNvPr id="1" name=""/>
        <p:cNvGrpSpPr/>
        <p:nvPr/>
      </p:nvGrpSpPr>
      <p:grpSpPr>
        <a:xfrm>
          <a:off x="0" y="0"/>
          <a:ext cx="0" cy="0"/>
          <a:chOff x="0" y="0"/>
          <a:chExt cx="0" cy="0"/>
        </a:xfrm>
      </p:grpSpPr>
      <p:pic>
        <p:nvPicPr>
          <p:cNvPr id="24" name="Picture 2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6772096" cy="6698950"/>
          </a:xfrm>
          <a:prstGeom prst="rect">
            <a:avLst/>
          </a:prstGeom>
        </p:spPr>
      </p:pic>
      <p:grpSp>
        <p:nvGrpSpPr>
          <p:cNvPr id="12" name="Group 11"/>
          <p:cNvGrpSpPr/>
          <p:nvPr userDrawn="1"/>
        </p:nvGrpSpPr>
        <p:grpSpPr>
          <a:xfrm>
            <a:off x="0" y="2276006"/>
            <a:ext cx="9144000" cy="1542252"/>
            <a:chOff x="0" y="1994400"/>
            <a:chExt cx="9144000" cy="2105464"/>
          </a:xfrm>
        </p:grpSpPr>
        <p:sp>
          <p:nvSpPr>
            <p:cNvPr id="4" name="Rectangle 3"/>
            <p:cNvSpPr/>
            <p:nvPr userDrawn="1"/>
          </p:nvSpPr>
          <p:spPr>
            <a:xfrm>
              <a:off x="0" y="1994400"/>
              <a:ext cx="9143622" cy="2105464"/>
            </a:xfrm>
            <a:prstGeom prst="rect">
              <a:avLst/>
            </a:prstGeom>
            <a:gradFill>
              <a:gsLst>
                <a:gs pos="0">
                  <a:srgbClr val="253C86"/>
                </a:gs>
                <a:gs pos="50000">
                  <a:srgbClr val="185EAC"/>
                </a:gs>
                <a:gs pos="100000">
                  <a:srgbClr val="1B8DCC"/>
                </a:gs>
              </a:gsLst>
              <a:lin ang="5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userDrawn="1"/>
          </p:nvCxnSpPr>
          <p:spPr>
            <a:xfrm>
              <a:off x="0" y="1994400"/>
              <a:ext cx="9143622"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378" y="4099864"/>
              <a:ext cx="9143622"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hasCustomPrompt="1"/>
          </p:nvPr>
        </p:nvSpPr>
        <p:spPr>
          <a:xfrm>
            <a:off x="4051300" y="4589464"/>
            <a:ext cx="4459288" cy="1500187"/>
          </a:xfrm>
        </p:spPr>
        <p:txBody>
          <a:bodyPr>
            <a:normAutofit/>
          </a:bodyPr>
          <a:lstStyle>
            <a:lvl1pPr marL="0" indent="0">
              <a:buNone/>
              <a:defRPr sz="2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to add additional qualifiers for inquiry</a:t>
            </a:r>
          </a:p>
        </p:txBody>
      </p:sp>
      <p:sp>
        <p:nvSpPr>
          <p:cNvPr id="7" name="Rectangle 6"/>
          <p:cNvSpPr/>
          <p:nvPr userDrawn="1"/>
        </p:nvSpPr>
        <p:spPr>
          <a:xfrm>
            <a:off x="0" y="6376988"/>
            <a:ext cx="9143622" cy="45720"/>
          </a:xfrm>
          <a:prstGeom prst="rect">
            <a:avLst/>
          </a:prstGeom>
          <a:gradFill flip="none" rotWithShape="1">
            <a:gsLst>
              <a:gs pos="0">
                <a:srgbClr val="CB1680"/>
              </a:gs>
              <a:gs pos="80000">
                <a:srgbClr val="F06722"/>
              </a:gs>
              <a:gs pos="60000">
                <a:srgbClr val="FABD12"/>
              </a:gs>
              <a:gs pos="40000">
                <a:srgbClr val="A5CE39"/>
              </a:gs>
              <a:gs pos="20000">
                <a:srgbClr val="1B8DCC"/>
              </a:gs>
              <a:gs pos="100000">
                <a:srgbClr val="CD2127"/>
              </a:gs>
            </a:gsLst>
            <a:lin ang="0" scaled="1"/>
            <a:tileRect/>
          </a:gra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userDrawn="1"/>
        </p:nvSpPr>
        <p:spPr>
          <a:xfrm>
            <a:off x="8379849" y="6185044"/>
            <a:ext cx="429608" cy="429608"/>
          </a:xfrm>
          <a:prstGeom prst="ellipse">
            <a:avLst/>
          </a:prstGeom>
          <a:solidFill>
            <a:schemeClr val="bg1"/>
          </a:solidFill>
          <a:ln w="6350">
            <a:solidFill>
              <a:schemeClr val="bg1">
                <a:lumMod val="85000"/>
              </a:schemeClr>
            </a:solidFill>
          </a:ln>
          <a:effectLst>
            <a:outerShdw blurRad="508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userDrawn="1"/>
        </p:nvSpPr>
        <p:spPr>
          <a:xfrm>
            <a:off x="8340213" y="6221915"/>
            <a:ext cx="508880" cy="355866"/>
          </a:xfrm>
          <a:prstGeom prst="rect">
            <a:avLst/>
          </a:prstGeom>
          <a:noFill/>
        </p:spPr>
        <p:txBody>
          <a:bodyPr wrap="square" lIns="0" tIns="0" rIns="0" bIns="0" rtlCol="0" anchor="ctr">
            <a:noAutofit/>
          </a:bodyPr>
          <a:lstStyle/>
          <a:p>
            <a:pPr algn="ctr"/>
            <a:fld id="{88A8A197-9FD5-4E44-A847-5913256255CC}" type="slidenum">
              <a:rPr lang="en-US" sz="1400" b="0" i="0" smtClean="0">
                <a:latin typeface="+mj-lt"/>
              </a:rPr>
              <a:t>‹#›</a:t>
            </a:fld>
            <a:endParaRPr lang="en-US" sz="1600" b="0" i="0">
              <a:latin typeface="+mj-lt"/>
            </a:endParaRPr>
          </a:p>
        </p:txBody>
      </p:sp>
      <p:sp>
        <p:nvSpPr>
          <p:cNvPr id="5" name="TextBox 4"/>
          <p:cNvSpPr txBox="1"/>
          <p:nvPr userDrawn="1"/>
        </p:nvSpPr>
        <p:spPr>
          <a:xfrm>
            <a:off x="623888" y="2195363"/>
            <a:ext cx="7886700" cy="1703537"/>
          </a:xfrm>
          <a:prstGeom prst="rect">
            <a:avLst/>
          </a:prstGeom>
        </p:spPr>
        <p:txBody>
          <a:bodyPr vert="horz" lIns="0" tIns="0" rIns="0" bIns="0" rtlCol="0" anchor="ctr">
            <a:normAutofit/>
          </a:bodyPr>
          <a:lstStyle>
            <a:lvl1pPr algn="ctr" defTabSz="914400">
              <a:lnSpc>
                <a:spcPct val="120000"/>
              </a:lnSpc>
              <a:spcBef>
                <a:spcPct val="0"/>
              </a:spcBef>
              <a:buNone/>
              <a:defRPr sz="3600" b="0" i="0" cap="all" spc="50" baseline="0">
                <a:solidFill>
                  <a:schemeClr val="bg1"/>
                </a:solidFill>
                <a:effectLst>
                  <a:outerShdw blurRad="50800" dist="25400" dir="8100000" algn="tr" rotWithShape="0">
                    <a:srgbClr val="002060">
                      <a:alpha val="40000"/>
                    </a:srgbClr>
                  </a:outerShdw>
                </a:effectLst>
                <a:ea typeface="+mj-ea"/>
                <a:cs typeface="+mj-cs"/>
              </a:defRPr>
            </a:lvl1pPr>
          </a:lstStyle>
          <a:p>
            <a:pPr lvl="0"/>
            <a:r>
              <a:rPr lang="en-US" sz="4400"/>
              <a:t>Any Questions?</a:t>
            </a:r>
          </a:p>
        </p:txBody>
      </p:sp>
    </p:spTree>
    <p:extLst>
      <p:ext uri="{BB962C8B-B14F-4D97-AF65-F5344CB8AC3E}">
        <p14:creationId xmlns:p14="http://schemas.microsoft.com/office/powerpoint/2010/main" val="40308980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14325" y="1200150"/>
            <a:ext cx="4200525" cy="4976813"/>
          </a:xfrm>
        </p:spPr>
        <p:txBody>
          <a:bodyPr/>
          <a:lstStyle>
            <a:lvl1pPr>
              <a:defRPr sz="23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200150"/>
            <a:ext cx="4200526" cy="4976813"/>
          </a:xfrm>
        </p:spPr>
        <p:txBody>
          <a:bodyPr/>
          <a:lstStyle>
            <a:lvl1pPr>
              <a:defRPr sz="23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832822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1304614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01400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191789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ubtitled">
    <p:spTree>
      <p:nvGrpSpPr>
        <p:cNvPr id="1" name=""/>
        <p:cNvGrpSpPr/>
        <p:nvPr/>
      </p:nvGrpSpPr>
      <p:grpSpPr>
        <a:xfrm>
          <a:off x="0" y="0"/>
          <a:ext cx="0" cy="0"/>
          <a:chOff x="0" y="0"/>
          <a:chExt cx="0" cy="0"/>
        </a:xfrm>
      </p:grpSpPr>
      <p:sp>
        <p:nvSpPr>
          <p:cNvPr id="3" name="Content Placeholder 2"/>
          <p:cNvSpPr>
            <a:spLocks noGrp="1"/>
          </p:cNvSpPr>
          <p:nvPr>
            <p:ph idx="1"/>
          </p:nvPr>
        </p:nvSpPr>
        <p:spPr>
          <a:effectLst/>
        </p:spPr>
        <p:txBody>
          <a:bodyPr/>
          <a:lstStyle>
            <a:lvl1pPr marL="0" indent="0" algn="ctr">
              <a:spcAft>
                <a:spcPts val="2400"/>
              </a:spcAft>
              <a:buNone/>
              <a:defRPr sz="2800" b="0" cap="all" baseline="0">
                <a:gradFill>
                  <a:gsLst>
                    <a:gs pos="0">
                      <a:srgbClr val="253C86"/>
                    </a:gs>
                    <a:gs pos="50000">
                      <a:srgbClr val="185EAC"/>
                    </a:gs>
                    <a:gs pos="100000">
                      <a:srgbClr val="1B8DCC"/>
                    </a:gs>
                  </a:gsLst>
                  <a:lin ang="5100000" scaled="0"/>
                </a:gradFill>
                <a:effectLst>
                  <a:innerShdw blurRad="63500" dist="50800" dir="18900000">
                    <a:schemeClr val="tx2"/>
                  </a:innerShdw>
                </a:effectLst>
              </a:defRPr>
            </a:lvl1pPr>
            <a:lvl2pPr marL="365760" indent="-365760">
              <a:spcBef>
                <a:spcPts val="1000"/>
              </a:spcBef>
              <a:buClr>
                <a:schemeClr val="accent1"/>
              </a:buClr>
              <a:buSzPct val="90000"/>
              <a:buFont typeface="Wingdings 3" panose="05040102010807070707" pitchFamily="18" charset="2"/>
              <a:buChar char="´"/>
              <a:defRPr sz="2400" b="0">
                <a:solidFill>
                  <a:schemeClr val="tx1"/>
                </a:solidFill>
                <a:latin typeface="+mj-lt"/>
              </a:defRPr>
            </a:lvl2pPr>
            <a:lvl3pPr marL="685800">
              <a:buClr>
                <a:schemeClr val="accent5"/>
              </a:buClr>
              <a:defRPr sz="2200">
                <a:solidFill>
                  <a:schemeClr val="tx2"/>
                </a:solidFill>
              </a:defRPr>
            </a:lvl3pPr>
            <a:lvl4pPr marL="1143000">
              <a:buClr>
                <a:srgbClr val="A5CE39"/>
              </a:buClr>
              <a:defRPr sz="1900">
                <a:solidFill>
                  <a:schemeClr val="accent6">
                    <a:lumMod val="75000"/>
                  </a:schemeClr>
                </a:solidFill>
              </a:defRPr>
            </a:lvl4pPr>
            <a:lvl5pPr marL="1600200">
              <a:buClr>
                <a:schemeClr val="accent4"/>
              </a:buClr>
              <a:defRPr b="0">
                <a:solidFill>
                  <a:schemeClr val="accent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p:nvPr>
        </p:nvSpPr>
        <p:spPr/>
        <p:txBody>
          <a:bodyPr/>
          <a:lstStyle/>
          <a:p>
            <a:r>
              <a:rPr lang="en-US"/>
              <a:t>Click to edit Master title style</a:t>
            </a:r>
          </a:p>
        </p:txBody>
      </p:sp>
      <p:sp>
        <p:nvSpPr>
          <p:cNvPr id="5" name="Rectangle 4"/>
          <p:cNvSpPr/>
          <p:nvPr userDrawn="1"/>
        </p:nvSpPr>
        <p:spPr>
          <a:xfrm>
            <a:off x="914400" y="1560188"/>
            <a:ext cx="7315200" cy="27432"/>
          </a:xfrm>
          <a:prstGeom prst="rect">
            <a:avLst/>
          </a:prstGeom>
          <a:gradFill flip="none" rotWithShape="1">
            <a:gsLst>
              <a:gs pos="0">
                <a:srgbClr val="CB1680"/>
              </a:gs>
              <a:gs pos="80000">
                <a:srgbClr val="F06722"/>
              </a:gs>
              <a:gs pos="60000">
                <a:srgbClr val="FABD12"/>
              </a:gs>
              <a:gs pos="40000">
                <a:srgbClr val="A5CE39"/>
              </a:gs>
              <a:gs pos="20000">
                <a:srgbClr val="1B8DCC"/>
              </a:gs>
              <a:gs pos="100000">
                <a:srgbClr val="CD2127"/>
              </a:gs>
            </a:gsLst>
            <a:lin ang="0" scaled="1"/>
            <a:tileRect/>
          </a:gradFill>
          <a:ln w="6350">
            <a:solidFill>
              <a:schemeClr val="bg1">
                <a:lumMod val="85000"/>
              </a:schemeClr>
            </a:solidFill>
          </a:ln>
          <a:effectLst>
            <a:innerShdw blurRad="12700" dist="127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45211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ong Subtitle">
    <p:spTree>
      <p:nvGrpSpPr>
        <p:cNvPr id="1" name=""/>
        <p:cNvGrpSpPr/>
        <p:nvPr/>
      </p:nvGrpSpPr>
      <p:grpSpPr>
        <a:xfrm>
          <a:off x="0" y="0"/>
          <a:ext cx="0" cy="0"/>
          <a:chOff x="0" y="0"/>
          <a:chExt cx="0" cy="0"/>
        </a:xfrm>
      </p:grpSpPr>
      <p:sp>
        <p:nvSpPr>
          <p:cNvPr id="3" name="Content Placeholder 2"/>
          <p:cNvSpPr>
            <a:spLocks noGrp="1"/>
          </p:cNvSpPr>
          <p:nvPr>
            <p:ph idx="1"/>
          </p:nvPr>
        </p:nvSpPr>
        <p:spPr>
          <a:effectLst/>
        </p:spPr>
        <p:txBody>
          <a:bodyPr/>
          <a:lstStyle>
            <a:lvl1pPr marL="0" indent="0" algn="ctr">
              <a:spcAft>
                <a:spcPts val="3000"/>
              </a:spcAft>
              <a:buNone/>
              <a:defRPr sz="2800" b="0" cap="all" baseline="0">
                <a:gradFill>
                  <a:gsLst>
                    <a:gs pos="0">
                      <a:srgbClr val="253C86"/>
                    </a:gs>
                    <a:gs pos="50000">
                      <a:srgbClr val="185EAC"/>
                    </a:gs>
                    <a:gs pos="100000">
                      <a:srgbClr val="1B8DCC"/>
                    </a:gs>
                  </a:gsLst>
                  <a:lin ang="5100000" scaled="0"/>
                </a:gradFill>
                <a:effectLst>
                  <a:innerShdw blurRad="63500" dist="50800" dir="18900000">
                    <a:schemeClr val="tx2"/>
                  </a:innerShdw>
                </a:effectLst>
              </a:defRPr>
            </a:lvl1pPr>
            <a:lvl2pPr marL="365760" indent="-365760">
              <a:spcBef>
                <a:spcPts val="1600"/>
              </a:spcBef>
              <a:buClr>
                <a:schemeClr val="accent1"/>
              </a:buClr>
              <a:buSzPct val="90000"/>
              <a:buFont typeface="Wingdings 3" panose="05040102010807070707" pitchFamily="18" charset="2"/>
              <a:buChar char="´"/>
              <a:defRPr sz="2400" b="0">
                <a:solidFill>
                  <a:schemeClr val="tx1"/>
                </a:solidFill>
                <a:latin typeface="+mj-lt"/>
              </a:defRPr>
            </a:lvl2pPr>
            <a:lvl3pPr marL="685800">
              <a:buClr>
                <a:schemeClr val="accent5"/>
              </a:buClr>
              <a:defRPr sz="2200">
                <a:solidFill>
                  <a:schemeClr val="tx2"/>
                </a:solidFill>
              </a:defRPr>
            </a:lvl3pPr>
            <a:lvl4pPr marL="1143000">
              <a:buClr>
                <a:srgbClr val="A5CE39"/>
              </a:buClr>
              <a:defRPr sz="1900">
                <a:solidFill>
                  <a:schemeClr val="accent6">
                    <a:lumMod val="75000"/>
                  </a:schemeClr>
                </a:solidFill>
              </a:defRPr>
            </a:lvl4pPr>
            <a:lvl5pPr marL="1600200">
              <a:buClr>
                <a:schemeClr val="accent4"/>
              </a:buClr>
              <a:defRPr b="0">
                <a:solidFill>
                  <a:schemeClr val="accent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p:nvPr>
        </p:nvSpPr>
        <p:spPr/>
        <p:txBody>
          <a:bodyPr/>
          <a:lstStyle/>
          <a:p>
            <a:r>
              <a:rPr lang="en-US"/>
              <a:t>Click to edit Master title style</a:t>
            </a:r>
          </a:p>
        </p:txBody>
      </p:sp>
      <p:sp>
        <p:nvSpPr>
          <p:cNvPr id="5" name="Rectangle 4"/>
          <p:cNvSpPr/>
          <p:nvPr userDrawn="1"/>
        </p:nvSpPr>
        <p:spPr>
          <a:xfrm>
            <a:off x="914400" y="2064188"/>
            <a:ext cx="7315200" cy="27432"/>
          </a:xfrm>
          <a:prstGeom prst="rect">
            <a:avLst/>
          </a:prstGeom>
          <a:gradFill flip="none" rotWithShape="1">
            <a:gsLst>
              <a:gs pos="0">
                <a:srgbClr val="CB1680"/>
              </a:gs>
              <a:gs pos="80000">
                <a:srgbClr val="F06722"/>
              </a:gs>
              <a:gs pos="60000">
                <a:srgbClr val="FABD12"/>
              </a:gs>
              <a:gs pos="40000">
                <a:srgbClr val="A5CE39"/>
              </a:gs>
              <a:gs pos="20000">
                <a:srgbClr val="1B8DCC"/>
              </a:gs>
              <a:gs pos="100000">
                <a:srgbClr val="CD2127"/>
              </a:gs>
            </a:gsLst>
            <a:lin ang="0" scaled="1"/>
            <a:tileRect/>
          </a:gradFill>
          <a:ln w="6350">
            <a:solidFill>
              <a:schemeClr val="bg1">
                <a:lumMod val="85000"/>
              </a:schemeClr>
            </a:solidFill>
          </a:ln>
          <a:effectLst>
            <a:innerShdw blurRad="12700" dist="127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50655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381876" y="4571573"/>
            <a:ext cx="1762124" cy="1510140"/>
          </a:xfrm>
          <a:prstGeom prst="rect">
            <a:avLst/>
          </a:prstGeom>
        </p:spPr>
      </p:pic>
      <p:sp>
        <p:nvSpPr>
          <p:cNvPr id="3" name="Content Placeholder 2"/>
          <p:cNvSpPr>
            <a:spLocks noGrp="1"/>
          </p:cNvSpPr>
          <p:nvPr>
            <p:ph idx="1"/>
          </p:nvPr>
        </p:nvSpPr>
        <p:spPr>
          <a:xfrm>
            <a:off x="314325" y="1019175"/>
            <a:ext cx="8515350" cy="5157788"/>
          </a:xfrm>
        </p:spPr>
        <p:txBody>
          <a:bodyPr/>
          <a:lstStyle>
            <a:lvl1pPr marL="365760" indent="-365760">
              <a:spcBef>
                <a:spcPts val="1800"/>
              </a:spcBef>
              <a:buSzPct val="100000"/>
              <a:buFont typeface="Wingdings" panose="05000000000000000000" pitchFamily="2" charset="2"/>
              <a:buChar char="ü"/>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Box 4"/>
          <p:cNvSpPr txBox="1"/>
          <p:nvPr userDrawn="1"/>
        </p:nvSpPr>
        <p:spPr>
          <a:xfrm>
            <a:off x="314325" y="104775"/>
            <a:ext cx="8515350" cy="609600"/>
          </a:xfrm>
          <a:prstGeom prst="rect">
            <a:avLst/>
          </a:prstGeom>
        </p:spPr>
        <p:txBody>
          <a:bodyPr vert="horz" lIns="91440" tIns="45720" rIns="91440" bIns="45720" rtlCol="0" anchor="ctr">
            <a:normAutofit/>
          </a:bodyPr>
          <a:lstStyle>
            <a:lvl1pPr defTabSz="914400">
              <a:lnSpc>
                <a:spcPct val="90000"/>
              </a:lnSpc>
              <a:spcBef>
                <a:spcPct val="0"/>
              </a:spcBef>
              <a:buNone/>
              <a:defRPr sz="2000" b="0" i="0" cap="all" spc="50" baseline="0">
                <a:solidFill>
                  <a:schemeClr val="bg1"/>
                </a:solidFill>
                <a:effectLst>
                  <a:outerShdw blurRad="50800" dist="25400" dir="8100000" algn="tr" rotWithShape="0">
                    <a:srgbClr val="002060">
                      <a:alpha val="40000"/>
                    </a:srgbClr>
                  </a:outerShdw>
                </a:effectLst>
                <a:ea typeface="+mj-ea"/>
                <a:cs typeface="+mj-cs"/>
              </a:defRPr>
            </a:lvl1pPr>
          </a:lstStyle>
          <a:p>
            <a:pPr lvl="0"/>
            <a:r>
              <a:rPr lang="en-US"/>
              <a:t>Today’s Objectives</a:t>
            </a:r>
          </a:p>
        </p:txBody>
      </p:sp>
    </p:spTree>
    <p:extLst>
      <p:ext uri="{BB962C8B-B14F-4D97-AF65-F5344CB8AC3E}">
        <p14:creationId xmlns:p14="http://schemas.microsoft.com/office/powerpoint/2010/main" val="398832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esenter">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6719" y="1768472"/>
            <a:ext cx="2953434" cy="3006728"/>
          </a:xfrm>
          <a:prstGeom prst="rect">
            <a:avLst/>
          </a:prstGeom>
        </p:spPr>
      </p:pic>
      <p:sp>
        <p:nvSpPr>
          <p:cNvPr id="3" name="Content Placeholder 2"/>
          <p:cNvSpPr>
            <a:spLocks noGrp="1"/>
          </p:cNvSpPr>
          <p:nvPr>
            <p:ph idx="1" hasCustomPrompt="1"/>
          </p:nvPr>
        </p:nvSpPr>
        <p:spPr>
          <a:xfrm>
            <a:off x="3924300" y="2403475"/>
            <a:ext cx="4905375" cy="1736725"/>
          </a:xfrm>
        </p:spPr>
        <p:txBody>
          <a:bodyPr/>
          <a:lstStyle>
            <a:lvl1pPr marL="0" indent="0">
              <a:spcBef>
                <a:spcPts val="1800"/>
              </a:spcBef>
              <a:buSzPct val="100000"/>
              <a:buFont typeface="Wingdings" panose="05000000000000000000" pitchFamily="2" charset="2"/>
              <a:buNone/>
              <a:defRPr/>
            </a:lvl1pPr>
            <a:lvl2pPr marL="457200" indent="0">
              <a:spcBef>
                <a:spcPts val="300"/>
              </a:spcBef>
              <a:buNone/>
              <a:defRPr sz="1800">
                <a:solidFill>
                  <a:schemeClr val="bg2">
                    <a:lumMod val="25000"/>
                  </a:schemeClr>
                </a:solidFill>
              </a:defRPr>
            </a:lvl2pPr>
            <a:lvl3pPr marL="457200" indent="0">
              <a:spcBef>
                <a:spcPts val="1200"/>
              </a:spcBef>
              <a:buNone/>
              <a:defRPr sz="1900" b="1">
                <a:solidFill>
                  <a:srgbClr val="253C86"/>
                </a:solidFill>
              </a:defRPr>
            </a:lvl3pPr>
            <a:lvl4pPr marL="457200" indent="0">
              <a:buNone/>
              <a:defRPr i="1">
                <a:solidFill>
                  <a:schemeClr val="accent5"/>
                </a:solidFill>
              </a:defRPr>
            </a:lvl4pPr>
            <a:lvl5pPr marL="1828800" indent="0">
              <a:buNone/>
              <a:defRPr/>
            </a:lvl5pPr>
          </a:lstStyle>
          <a:p>
            <a:pPr lvl="0"/>
            <a:r>
              <a:rPr lang="en-US"/>
              <a:t>Firstname Lastname</a:t>
            </a:r>
          </a:p>
          <a:p>
            <a:pPr lvl="1"/>
            <a:r>
              <a:rPr lang="en-US"/>
              <a:t>Job Title</a:t>
            </a:r>
          </a:p>
          <a:p>
            <a:pPr lvl="2"/>
            <a:r>
              <a:rPr lang="en-US"/>
              <a:t>Organization Name</a:t>
            </a:r>
          </a:p>
          <a:p>
            <a:pPr lvl="3"/>
            <a:r>
              <a:rPr lang="en-US"/>
              <a:t>Email Address</a:t>
            </a:r>
          </a:p>
        </p:txBody>
      </p:sp>
      <p:sp>
        <p:nvSpPr>
          <p:cNvPr id="5" name="TextBox 4"/>
          <p:cNvSpPr txBox="1"/>
          <p:nvPr userDrawn="1"/>
        </p:nvSpPr>
        <p:spPr>
          <a:xfrm>
            <a:off x="314325" y="104775"/>
            <a:ext cx="8515350" cy="609600"/>
          </a:xfrm>
          <a:prstGeom prst="rect">
            <a:avLst/>
          </a:prstGeom>
        </p:spPr>
        <p:txBody>
          <a:bodyPr vert="horz" lIns="91440" tIns="45720" rIns="91440" bIns="45720" rtlCol="0" anchor="ctr">
            <a:normAutofit/>
          </a:bodyPr>
          <a:lstStyle>
            <a:lvl1pPr defTabSz="914400">
              <a:lnSpc>
                <a:spcPct val="90000"/>
              </a:lnSpc>
              <a:spcBef>
                <a:spcPct val="0"/>
              </a:spcBef>
              <a:buNone/>
              <a:defRPr sz="2000" b="0" i="0" cap="all" spc="50" baseline="0">
                <a:solidFill>
                  <a:schemeClr val="bg1"/>
                </a:solidFill>
                <a:effectLst>
                  <a:outerShdw blurRad="50800" dist="25400" dir="8100000" algn="tr" rotWithShape="0">
                    <a:srgbClr val="002060">
                      <a:alpha val="40000"/>
                    </a:srgbClr>
                  </a:outerShdw>
                </a:effectLst>
                <a:ea typeface="+mj-ea"/>
                <a:cs typeface="+mj-cs"/>
              </a:defRPr>
            </a:lvl1pPr>
          </a:lstStyle>
          <a:p>
            <a:pPr lvl="0"/>
            <a:r>
              <a:rPr lang="en-US"/>
              <a:t>Today’s Presenter</a:t>
            </a:r>
          </a:p>
        </p:txBody>
      </p:sp>
      <p:sp>
        <p:nvSpPr>
          <p:cNvPr id="4" name="Picture Placeholder 3"/>
          <p:cNvSpPr>
            <a:spLocks noGrp="1"/>
          </p:cNvSpPr>
          <p:nvPr>
            <p:ph type="pic" sz="quarter" idx="10"/>
          </p:nvPr>
        </p:nvSpPr>
        <p:spPr>
          <a:xfrm>
            <a:off x="1235074" y="2403474"/>
            <a:ext cx="1736725" cy="1736725"/>
          </a:xfrm>
          <a:prstGeom prst="round2DiagRect">
            <a:avLst>
              <a:gd name="adj1" fmla="val 22517"/>
              <a:gd name="adj2" fmla="val 0"/>
            </a:avLst>
          </a:prstGeom>
          <a:gradFill>
            <a:gsLst>
              <a:gs pos="0">
                <a:srgbClr val="253C86"/>
              </a:gs>
              <a:gs pos="50000">
                <a:srgbClr val="185EAC"/>
              </a:gs>
              <a:gs pos="100000">
                <a:srgbClr val="1B8DCC"/>
              </a:gs>
            </a:gsLst>
            <a:lin ang="5100000" scaled="0"/>
          </a:gradFill>
          <a:ln w="44450">
            <a:gradFill flip="none" rotWithShape="1">
              <a:gsLst>
                <a:gs pos="100000">
                  <a:schemeClr val="accent5">
                    <a:lumMod val="67000"/>
                  </a:schemeClr>
                </a:gs>
                <a:gs pos="0">
                  <a:schemeClr val="accent5">
                    <a:lumMod val="67000"/>
                  </a:schemeClr>
                </a:gs>
                <a:gs pos="24000">
                  <a:schemeClr val="accent5">
                    <a:lumMod val="97000"/>
                    <a:lumOff val="3000"/>
                  </a:schemeClr>
                </a:gs>
                <a:gs pos="53000">
                  <a:schemeClr val="accent5">
                    <a:lumMod val="60000"/>
                    <a:lumOff val="40000"/>
                  </a:schemeClr>
                </a:gs>
              </a:gsLst>
              <a:path path="rect">
                <a:fillToRect l="100000" t="100000"/>
              </a:path>
              <a:tileRect r="-100000" b="-100000"/>
            </a:gra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lvl1pPr marL="0" indent="0" algn="ctr">
              <a:buNone/>
              <a:defRPr/>
            </a:lvl1pPr>
          </a:lstStyle>
          <a:p>
            <a:endParaRPr lang="en-US"/>
          </a:p>
        </p:txBody>
      </p:sp>
    </p:spTree>
    <p:extLst>
      <p:ext uri="{BB962C8B-B14F-4D97-AF65-F5344CB8AC3E}">
        <p14:creationId xmlns:p14="http://schemas.microsoft.com/office/powerpoint/2010/main" val="181696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969000" y="218014"/>
            <a:ext cx="2858105" cy="2909680"/>
          </a:xfrm>
          <a:prstGeom prst="rect">
            <a:avLst/>
          </a:prstGeom>
        </p:spPr>
      </p:pic>
      <p:grpSp>
        <p:nvGrpSpPr>
          <p:cNvPr id="12" name="Group 11"/>
          <p:cNvGrpSpPr/>
          <p:nvPr userDrawn="1"/>
        </p:nvGrpSpPr>
        <p:grpSpPr>
          <a:xfrm>
            <a:off x="0" y="1994400"/>
            <a:ext cx="9144000" cy="2105464"/>
            <a:chOff x="0" y="1994400"/>
            <a:chExt cx="9144000" cy="2105464"/>
          </a:xfrm>
        </p:grpSpPr>
        <p:sp>
          <p:nvSpPr>
            <p:cNvPr id="4" name="Rectangle 3"/>
            <p:cNvSpPr/>
            <p:nvPr userDrawn="1"/>
          </p:nvSpPr>
          <p:spPr>
            <a:xfrm>
              <a:off x="0" y="1994400"/>
              <a:ext cx="9143622" cy="2105464"/>
            </a:xfrm>
            <a:prstGeom prst="rect">
              <a:avLst/>
            </a:prstGeom>
            <a:gradFill>
              <a:gsLst>
                <a:gs pos="0">
                  <a:srgbClr val="253C86"/>
                </a:gs>
                <a:gs pos="50000">
                  <a:srgbClr val="185EAC"/>
                </a:gs>
                <a:gs pos="100000">
                  <a:srgbClr val="1B8DCC"/>
                </a:gs>
              </a:gsLst>
              <a:lin ang="5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userDrawn="1"/>
          </p:nvCxnSpPr>
          <p:spPr>
            <a:xfrm>
              <a:off x="0" y="1994400"/>
              <a:ext cx="9143622"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378" y="4099864"/>
              <a:ext cx="9143622"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hasCustomPrompt="1"/>
          </p:nvPr>
        </p:nvSpPr>
        <p:spPr>
          <a:xfrm>
            <a:off x="623888" y="2195364"/>
            <a:ext cx="7886700" cy="1703536"/>
          </a:xfrm>
        </p:spPr>
        <p:txBody>
          <a:bodyPr lIns="0" tIns="0" rIns="0" bIns="0" anchor="ctr">
            <a:normAutofit/>
          </a:bodyPr>
          <a:lstStyle>
            <a:lvl1pPr algn="ctr">
              <a:lnSpc>
                <a:spcPct val="120000"/>
              </a:lnSpc>
              <a:defRPr sz="3600"/>
            </a:lvl1pPr>
          </a:lstStyle>
          <a:p>
            <a:r>
              <a:rPr lang="en-US"/>
              <a:t>Click to edit Master Section title</a:t>
            </a:r>
            <a:endParaRPr lang="en-US" dirty="0"/>
          </a:p>
        </p:txBody>
      </p:sp>
      <p:sp>
        <p:nvSpPr>
          <p:cNvPr id="3" name="Text Placeholder 2"/>
          <p:cNvSpPr>
            <a:spLocks noGrp="1"/>
          </p:cNvSpPr>
          <p:nvPr>
            <p:ph type="body" idx="1" hasCustomPrompt="1"/>
          </p:nvPr>
        </p:nvSpPr>
        <p:spPr>
          <a:xfrm>
            <a:off x="623888" y="4589464"/>
            <a:ext cx="7886700" cy="1500187"/>
          </a:xfrm>
        </p:spPr>
        <p:txBody>
          <a:bodyPr>
            <a:normAutofit/>
          </a:bodyPr>
          <a:lstStyle>
            <a:lvl1pPr marL="0" indent="0">
              <a:buNone/>
              <a:defRPr sz="2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Section Subtitle</a:t>
            </a:r>
          </a:p>
        </p:txBody>
      </p:sp>
      <p:sp>
        <p:nvSpPr>
          <p:cNvPr id="7" name="Rectangle 6"/>
          <p:cNvSpPr/>
          <p:nvPr userDrawn="1"/>
        </p:nvSpPr>
        <p:spPr>
          <a:xfrm>
            <a:off x="0" y="6376988"/>
            <a:ext cx="9143622" cy="45720"/>
          </a:xfrm>
          <a:prstGeom prst="rect">
            <a:avLst/>
          </a:prstGeom>
          <a:gradFill flip="none" rotWithShape="1">
            <a:gsLst>
              <a:gs pos="0">
                <a:srgbClr val="CB1680"/>
              </a:gs>
              <a:gs pos="80000">
                <a:srgbClr val="F06722"/>
              </a:gs>
              <a:gs pos="60000">
                <a:srgbClr val="FABD12"/>
              </a:gs>
              <a:gs pos="40000">
                <a:srgbClr val="A5CE39"/>
              </a:gs>
              <a:gs pos="20000">
                <a:srgbClr val="1B8DCC"/>
              </a:gs>
              <a:gs pos="100000">
                <a:srgbClr val="CD2127"/>
              </a:gs>
            </a:gsLst>
            <a:lin ang="0" scaled="1"/>
            <a:tileRect/>
          </a:gra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userDrawn="1"/>
        </p:nvSpPr>
        <p:spPr>
          <a:xfrm>
            <a:off x="8379849" y="6185044"/>
            <a:ext cx="429608" cy="429608"/>
          </a:xfrm>
          <a:prstGeom prst="ellipse">
            <a:avLst/>
          </a:prstGeom>
          <a:solidFill>
            <a:schemeClr val="bg1"/>
          </a:solidFill>
          <a:ln w="6350">
            <a:solidFill>
              <a:schemeClr val="bg1">
                <a:lumMod val="85000"/>
              </a:schemeClr>
            </a:solidFill>
          </a:ln>
          <a:effectLst>
            <a:outerShdw blurRad="508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userDrawn="1"/>
        </p:nvSpPr>
        <p:spPr>
          <a:xfrm>
            <a:off x="8340213" y="6221915"/>
            <a:ext cx="508880" cy="355866"/>
          </a:xfrm>
          <a:prstGeom prst="rect">
            <a:avLst/>
          </a:prstGeom>
          <a:noFill/>
        </p:spPr>
        <p:txBody>
          <a:bodyPr wrap="square" lIns="0" tIns="0" rIns="0" bIns="0" rtlCol="0" anchor="ctr">
            <a:noAutofit/>
          </a:bodyPr>
          <a:lstStyle/>
          <a:p>
            <a:pPr algn="ctr"/>
            <a:fld id="{88A8A197-9FD5-4E44-A847-5913256255CC}" type="slidenum">
              <a:rPr lang="en-US" sz="1400" b="0" i="0" smtClean="0">
                <a:latin typeface="+mj-lt"/>
              </a:rPr>
              <a:t>‹#›</a:t>
            </a:fld>
            <a:endParaRPr lang="en-US" sz="1600" b="0" i="0">
              <a:latin typeface="+mj-lt"/>
            </a:endParaRPr>
          </a:p>
        </p:txBody>
      </p:sp>
    </p:spTree>
    <p:extLst>
      <p:ext uri="{BB962C8B-B14F-4D97-AF65-F5344CB8AC3E}">
        <p14:creationId xmlns:p14="http://schemas.microsoft.com/office/powerpoint/2010/main" val="13249493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78" y="122702"/>
            <a:ext cx="9143244" cy="2663732"/>
          </a:xfrm>
          <a:prstGeom prst="rect">
            <a:avLst/>
          </a:prstGeom>
        </p:spPr>
      </p:pic>
      <p:sp>
        <p:nvSpPr>
          <p:cNvPr id="7" name="Rectangle 6"/>
          <p:cNvSpPr/>
          <p:nvPr userDrawn="1"/>
        </p:nvSpPr>
        <p:spPr>
          <a:xfrm>
            <a:off x="0" y="6376988"/>
            <a:ext cx="9143622" cy="45720"/>
          </a:xfrm>
          <a:prstGeom prst="rect">
            <a:avLst/>
          </a:prstGeom>
          <a:gradFill flip="none" rotWithShape="1">
            <a:gsLst>
              <a:gs pos="0">
                <a:srgbClr val="CB1680"/>
              </a:gs>
              <a:gs pos="80000">
                <a:srgbClr val="F06722"/>
              </a:gs>
              <a:gs pos="60000">
                <a:srgbClr val="FABD12"/>
              </a:gs>
              <a:gs pos="40000">
                <a:srgbClr val="A5CE39"/>
              </a:gs>
              <a:gs pos="20000">
                <a:srgbClr val="1B8DCC"/>
              </a:gs>
              <a:gs pos="100000">
                <a:srgbClr val="CD2127"/>
              </a:gs>
            </a:gsLst>
            <a:lin ang="0" scaled="1"/>
            <a:tileRect/>
          </a:gra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userDrawn="1"/>
        </p:nvSpPr>
        <p:spPr>
          <a:xfrm>
            <a:off x="8379849" y="6185044"/>
            <a:ext cx="429608" cy="429608"/>
          </a:xfrm>
          <a:prstGeom prst="ellipse">
            <a:avLst/>
          </a:prstGeom>
          <a:solidFill>
            <a:schemeClr val="bg1"/>
          </a:solidFill>
          <a:ln w="6350">
            <a:solidFill>
              <a:schemeClr val="bg1">
                <a:lumMod val="85000"/>
              </a:schemeClr>
            </a:solidFill>
          </a:ln>
          <a:effectLst>
            <a:outerShdw blurRad="508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userDrawn="1"/>
        </p:nvSpPr>
        <p:spPr>
          <a:xfrm>
            <a:off x="8340213" y="6221915"/>
            <a:ext cx="508880" cy="355866"/>
          </a:xfrm>
          <a:prstGeom prst="rect">
            <a:avLst/>
          </a:prstGeom>
          <a:noFill/>
        </p:spPr>
        <p:txBody>
          <a:bodyPr wrap="square" lIns="0" tIns="0" rIns="0" bIns="0" rtlCol="0" anchor="ctr">
            <a:noAutofit/>
          </a:bodyPr>
          <a:lstStyle/>
          <a:p>
            <a:pPr algn="ctr"/>
            <a:fld id="{88A8A197-9FD5-4E44-A847-5913256255CC}" type="slidenum">
              <a:rPr lang="en-US" sz="1400" b="0" i="0" smtClean="0">
                <a:latin typeface="+mj-lt"/>
              </a:rPr>
              <a:t>‹#›</a:t>
            </a:fld>
            <a:endParaRPr lang="en-US" sz="1600" b="0" i="0">
              <a:latin typeface="+mj-lt"/>
            </a:endParaRPr>
          </a:p>
        </p:txBody>
      </p:sp>
      <p:pic>
        <p:nvPicPr>
          <p:cNvPr id="14" name="Picture 13"/>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594437" y="2918698"/>
            <a:ext cx="4254656" cy="2797833"/>
          </a:xfrm>
          <a:prstGeom prst="rect">
            <a:avLst/>
          </a:prstGeom>
        </p:spPr>
      </p:pic>
      <p:sp>
        <p:nvSpPr>
          <p:cNvPr id="15" name="TextBox 14"/>
          <p:cNvSpPr txBox="1"/>
          <p:nvPr userDrawn="1"/>
        </p:nvSpPr>
        <p:spPr>
          <a:xfrm>
            <a:off x="476251" y="2978786"/>
            <a:ext cx="2924174" cy="2677656"/>
          </a:xfrm>
          <a:prstGeom prst="rect">
            <a:avLst/>
          </a:prstGeom>
          <a:noFill/>
        </p:spPr>
        <p:txBody>
          <a:bodyPr wrap="square" rtlCol="0">
            <a:spAutoFit/>
          </a:bodyPr>
          <a:lstStyle/>
          <a:p>
            <a:pPr algn="just"/>
            <a:r>
              <a:rPr lang="en-US" sz="1200"/>
              <a:t>Jobs for the Future (JFF) completed this project with federal funds awarded to Maher &amp; Maher under contract number DOLQ131A22098 DOL‐ETA‐14‐U‐00011, from the U.S. Department of Labor, Employment and Training Administration. The contents of this publication do not necessarily reflect the views or policies of the Department of Labor, nor does mention of trade names, commercial products, or organizations imply endorsement by the U.S. Government.</a:t>
            </a:r>
          </a:p>
        </p:txBody>
      </p:sp>
    </p:spTree>
    <p:extLst>
      <p:ext uri="{BB962C8B-B14F-4D97-AF65-F5344CB8AC3E}">
        <p14:creationId xmlns:p14="http://schemas.microsoft.com/office/powerpoint/2010/main" val="6825207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Thank You">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78" y="122702"/>
            <a:ext cx="9143244" cy="2663732"/>
          </a:xfrm>
          <a:prstGeom prst="rect">
            <a:avLst/>
          </a:prstGeom>
        </p:spPr>
      </p:pic>
      <p:sp>
        <p:nvSpPr>
          <p:cNvPr id="7" name="Rectangle 6"/>
          <p:cNvSpPr/>
          <p:nvPr userDrawn="1"/>
        </p:nvSpPr>
        <p:spPr>
          <a:xfrm>
            <a:off x="0" y="6376988"/>
            <a:ext cx="9143622" cy="45720"/>
          </a:xfrm>
          <a:prstGeom prst="rect">
            <a:avLst/>
          </a:prstGeom>
          <a:gradFill flip="none" rotWithShape="1">
            <a:gsLst>
              <a:gs pos="0">
                <a:srgbClr val="CB1680"/>
              </a:gs>
              <a:gs pos="80000">
                <a:srgbClr val="F06722"/>
              </a:gs>
              <a:gs pos="60000">
                <a:srgbClr val="FABD12"/>
              </a:gs>
              <a:gs pos="40000">
                <a:srgbClr val="A5CE39"/>
              </a:gs>
              <a:gs pos="20000">
                <a:srgbClr val="1B8DCC"/>
              </a:gs>
              <a:gs pos="100000">
                <a:srgbClr val="CD2127"/>
              </a:gs>
            </a:gsLst>
            <a:lin ang="0" scaled="1"/>
            <a:tileRect/>
          </a:gra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userDrawn="1"/>
        </p:nvSpPr>
        <p:spPr>
          <a:xfrm>
            <a:off x="8379849" y="6185044"/>
            <a:ext cx="429608" cy="429608"/>
          </a:xfrm>
          <a:prstGeom prst="ellipse">
            <a:avLst/>
          </a:prstGeom>
          <a:solidFill>
            <a:schemeClr val="bg1"/>
          </a:solidFill>
          <a:ln w="6350">
            <a:solidFill>
              <a:schemeClr val="bg1">
                <a:lumMod val="85000"/>
              </a:schemeClr>
            </a:solidFill>
          </a:ln>
          <a:effectLst>
            <a:outerShdw blurRad="508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userDrawn="1"/>
        </p:nvSpPr>
        <p:spPr>
          <a:xfrm>
            <a:off x="8340213" y="6221915"/>
            <a:ext cx="508880" cy="355866"/>
          </a:xfrm>
          <a:prstGeom prst="rect">
            <a:avLst/>
          </a:prstGeom>
          <a:noFill/>
        </p:spPr>
        <p:txBody>
          <a:bodyPr wrap="square" lIns="0" tIns="0" rIns="0" bIns="0" rtlCol="0" anchor="ctr">
            <a:noAutofit/>
          </a:bodyPr>
          <a:lstStyle/>
          <a:p>
            <a:pPr algn="ctr"/>
            <a:fld id="{88A8A197-9FD5-4E44-A847-5913256255CC}" type="slidenum">
              <a:rPr lang="en-US" sz="1400" b="0" i="0" smtClean="0">
                <a:latin typeface="+mj-lt"/>
              </a:rPr>
              <a:t>‹#›</a:t>
            </a:fld>
            <a:endParaRPr lang="en-US" sz="1600" b="0" i="0" dirty="0">
              <a:latin typeface="+mj-lt"/>
            </a:endParaRPr>
          </a:p>
        </p:txBody>
      </p:sp>
      <p:pic>
        <p:nvPicPr>
          <p:cNvPr id="14" name="Picture 13"/>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594437" y="2918698"/>
            <a:ext cx="4254656" cy="2797833"/>
          </a:xfrm>
          <a:prstGeom prst="rect">
            <a:avLst/>
          </a:prstGeom>
        </p:spPr>
      </p:pic>
      <p:sp>
        <p:nvSpPr>
          <p:cNvPr id="15" name="TextBox 14"/>
          <p:cNvSpPr txBox="1"/>
          <p:nvPr userDrawn="1"/>
        </p:nvSpPr>
        <p:spPr>
          <a:xfrm>
            <a:off x="302079" y="2978786"/>
            <a:ext cx="3616778" cy="3231654"/>
          </a:xfrm>
          <a:prstGeom prst="rect">
            <a:avLst/>
          </a:prstGeom>
          <a:noFill/>
        </p:spPr>
        <p:txBody>
          <a:bodyPr wrap="square" rtlCol="0">
            <a:spAutoFit/>
          </a:bodyPr>
          <a:lstStyle/>
          <a:p>
            <a:pPr algn="just"/>
            <a:r>
              <a:rPr lang="en-US" sz="1200"/>
              <a:t>Jobs for the Future (JFF) completed this project with federal funds awarded to Maher &amp; Maher under contract number DOLQ131A22098 DOL‐ETA‐14‐U‐00011, from the U.S. Department of Labor, Employment and Training Administration. The contents of this publication do not necessarily reflect the views or policies of the Department of Labor, nor does mention of trade names, commercial products, or organizations imply endorsement by the U.S. Government.</a:t>
            </a:r>
          </a:p>
          <a:p>
            <a:pPr algn="just"/>
            <a:endParaRPr lang="en-US" sz="1200"/>
          </a:p>
          <a:p>
            <a:pPr algn="just"/>
            <a:r>
              <a:rPr lang="en-US" sz="1200"/>
              <a:t>Jobs for the Future (JFF) designs and drives the adoption of innovative, scalable approaches and models—solutions that catalyze change in our education and workforce delivery systems.</a:t>
            </a:r>
          </a:p>
        </p:txBody>
      </p:sp>
      <p:grpSp>
        <p:nvGrpSpPr>
          <p:cNvPr id="10" name="Group 9"/>
          <p:cNvGrpSpPr/>
          <p:nvPr userDrawn="1"/>
        </p:nvGrpSpPr>
        <p:grpSpPr>
          <a:xfrm>
            <a:off x="343704" y="249117"/>
            <a:ext cx="8515713" cy="840562"/>
            <a:chOff x="343704" y="249117"/>
            <a:chExt cx="8515713" cy="840562"/>
          </a:xfrm>
        </p:grpSpPr>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3704" y="319578"/>
              <a:ext cx="2168003" cy="607041"/>
            </a:xfrm>
            <a:prstGeom prst="rect">
              <a:avLst/>
            </a:prstGeom>
          </p:spPr>
        </p:pic>
        <p:pic>
          <p:nvPicPr>
            <p:cNvPr id="12" name="Picture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62845" y="249117"/>
              <a:ext cx="2296572" cy="840562"/>
            </a:xfrm>
            <a:prstGeom prst="rect">
              <a:avLst/>
            </a:prstGeom>
          </p:spPr>
        </p:pic>
      </p:grpSp>
    </p:spTree>
    <p:extLst>
      <p:ext uri="{BB962C8B-B14F-4D97-AF65-F5344CB8AC3E}">
        <p14:creationId xmlns:p14="http://schemas.microsoft.com/office/powerpoint/2010/main" val="44570415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0"/>
            <a:ext cx="9143622" cy="819150"/>
          </a:xfrm>
          <a:prstGeom prst="rect">
            <a:avLst/>
          </a:prstGeom>
          <a:gradFill>
            <a:gsLst>
              <a:gs pos="0">
                <a:srgbClr val="253C86"/>
              </a:gs>
              <a:gs pos="50000">
                <a:srgbClr val="185EAC"/>
              </a:gs>
              <a:gs pos="100000">
                <a:srgbClr val="1B8DCC"/>
              </a:gs>
            </a:gsLst>
            <a:lin ang="5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14325" y="104775"/>
            <a:ext cx="8515350" cy="609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14325" y="1019175"/>
            <a:ext cx="8515350" cy="515778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Rectangle 11"/>
          <p:cNvSpPr/>
          <p:nvPr userDrawn="1"/>
        </p:nvSpPr>
        <p:spPr>
          <a:xfrm>
            <a:off x="0" y="6376988"/>
            <a:ext cx="9143622" cy="45720"/>
          </a:xfrm>
          <a:prstGeom prst="rect">
            <a:avLst/>
          </a:prstGeom>
          <a:gradFill flip="none" rotWithShape="1">
            <a:gsLst>
              <a:gs pos="0">
                <a:srgbClr val="CB1680"/>
              </a:gs>
              <a:gs pos="80000">
                <a:srgbClr val="F06722"/>
              </a:gs>
              <a:gs pos="60000">
                <a:srgbClr val="FABD12"/>
              </a:gs>
              <a:gs pos="40000">
                <a:srgbClr val="A5CE39"/>
              </a:gs>
              <a:gs pos="20000">
                <a:srgbClr val="1B8DCC"/>
              </a:gs>
              <a:gs pos="100000">
                <a:srgbClr val="CD2127"/>
              </a:gs>
            </a:gsLst>
            <a:lin ang="0" scaled="1"/>
            <a:tileRect/>
          </a:gra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userDrawn="1"/>
        </p:nvSpPr>
        <p:spPr>
          <a:xfrm>
            <a:off x="8379849" y="6185044"/>
            <a:ext cx="429608" cy="429608"/>
          </a:xfrm>
          <a:prstGeom prst="ellipse">
            <a:avLst/>
          </a:prstGeom>
          <a:solidFill>
            <a:schemeClr val="bg1"/>
          </a:solidFill>
          <a:ln w="6350">
            <a:solidFill>
              <a:schemeClr val="bg1">
                <a:lumMod val="85000"/>
              </a:schemeClr>
            </a:solidFill>
          </a:ln>
          <a:effectLst>
            <a:outerShdw blurRad="508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userDrawn="1"/>
        </p:nvCxnSpPr>
        <p:spPr>
          <a:xfrm>
            <a:off x="0" y="819150"/>
            <a:ext cx="9143622"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userDrawn="1"/>
        </p:nvSpPr>
        <p:spPr>
          <a:xfrm>
            <a:off x="8340213" y="6221915"/>
            <a:ext cx="508880" cy="355866"/>
          </a:xfrm>
          <a:prstGeom prst="rect">
            <a:avLst/>
          </a:prstGeom>
          <a:noFill/>
        </p:spPr>
        <p:txBody>
          <a:bodyPr wrap="square" lIns="0" tIns="0" rIns="0" bIns="0" rtlCol="0" anchor="ctr">
            <a:noAutofit/>
          </a:bodyPr>
          <a:lstStyle/>
          <a:p>
            <a:pPr algn="ctr"/>
            <a:fld id="{88A8A197-9FD5-4E44-A847-5913256255CC}" type="slidenum">
              <a:rPr lang="en-US" sz="1400" b="0" i="0" smtClean="0">
                <a:latin typeface="+mj-lt"/>
              </a:rPr>
              <a:t>‹#›</a:t>
            </a:fld>
            <a:endParaRPr lang="en-US" sz="1600" b="0" i="0">
              <a:latin typeface="+mj-lt"/>
            </a:endParaRPr>
          </a:p>
        </p:txBody>
      </p:sp>
    </p:spTree>
    <p:extLst>
      <p:ext uri="{BB962C8B-B14F-4D97-AF65-F5344CB8AC3E}">
        <p14:creationId xmlns:p14="http://schemas.microsoft.com/office/powerpoint/2010/main" val="11047340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7" r:id="rId3"/>
    <p:sldLayoutId id="2147483678" r:id="rId4"/>
    <p:sldLayoutId id="2147483672" r:id="rId5"/>
    <p:sldLayoutId id="2147483673" r:id="rId6"/>
    <p:sldLayoutId id="2147483663" r:id="rId7"/>
    <p:sldLayoutId id="2147483675" r:id="rId8"/>
    <p:sldLayoutId id="2147483676" r:id="rId9"/>
    <p:sldLayoutId id="2147483674" r:id="rId10"/>
    <p:sldLayoutId id="2147483664" r:id="rId11"/>
    <p:sldLayoutId id="2147483666" r:id="rId12"/>
    <p:sldLayoutId id="2147483667" r:id="rId13"/>
  </p:sldLayoutIdLst>
  <p:txStyles>
    <p:titleStyle>
      <a:lvl1pPr algn="l" defTabSz="914400" rtl="0" eaLnBrk="1" latinLnBrk="0" hangingPunct="1">
        <a:lnSpc>
          <a:spcPct val="90000"/>
        </a:lnSpc>
        <a:spcBef>
          <a:spcPct val="0"/>
        </a:spcBef>
        <a:buNone/>
        <a:defRPr sz="2000" b="0" i="0" kern="1200" cap="all" spc="50" baseline="0">
          <a:solidFill>
            <a:schemeClr val="bg1"/>
          </a:solidFill>
          <a:effectLst>
            <a:outerShdw blurRad="50800" dist="25400" dir="8100000" algn="tr" rotWithShape="0">
              <a:srgbClr val="002060">
                <a:alpha val="40000"/>
              </a:srgbClr>
            </a:outerShdw>
          </a:effectLst>
          <a:latin typeface="+mn-lt"/>
          <a:ea typeface="+mj-ea"/>
          <a:cs typeface="+mj-cs"/>
        </a:defRPr>
      </a:lvl1pPr>
    </p:titleStyle>
    <p:bodyStyle>
      <a:lvl1pPr marL="365760" indent="-365760" algn="l" defTabSz="914400" rtl="0" eaLnBrk="1" latinLnBrk="0" hangingPunct="1">
        <a:lnSpc>
          <a:spcPct val="95000"/>
        </a:lnSpc>
        <a:spcBef>
          <a:spcPts val="1000"/>
        </a:spcBef>
        <a:buClr>
          <a:srgbClr val="185EAC"/>
        </a:buClr>
        <a:buSzPct val="90000"/>
        <a:buFont typeface="Wingdings 3" panose="05040102010807070707" pitchFamily="18" charset="2"/>
        <a:buChar char=""/>
        <a:defRPr sz="2500" b="0" i="0" kern="1200">
          <a:solidFill>
            <a:schemeClr val="tx1"/>
          </a:solidFill>
          <a:latin typeface="+mj-lt"/>
          <a:ea typeface="+mn-ea"/>
          <a:cs typeface="+mn-cs"/>
        </a:defRPr>
      </a:lvl1pPr>
      <a:lvl2pPr marL="685800" indent="-228600" algn="l" defTabSz="914400" rtl="0" eaLnBrk="1" latinLnBrk="0" hangingPunct="1">
        <a:lnSpc>
          <a:spcPct val="95000"/>
        </a:lnSpc>
        <a:spcBef>
          <a:spcPts val="500"/>
        </a:spcBef>
        <a:buClr>
          <a:srgbClr val="1B8DCC"/>
        </a:buClr>
        <a:buSzPct val="150000"/>
        <a:buFont typeface="Times New Roman" panose="02020603050405020304" pitchFamily="18" charset="0"/>
        <a:buChar char="⁃"/>
        <a:defRPr sz="2200" kern="1200">
          <a:solidFill>
            <a:srgbClr val="253C86"/>
          </a:solidFill>
          <a:latin typeface="+mn-lt"/>
          <a:ea typeface="+mn-ea"/>
          <a:cs typeface="+mn-cs"/>
        </a:defRPr>
      </a:lvl2pPr>
      <a:lvl3pPr marL="1143000" indent="-228600" algn="l" defTabSz="914400" rtl="0" eaLnBrk="1" latinLnBrk="0" hangingPunct="1">
        <a:lnSpc>
          <a:spcPct val="95000"/>
        </a:lnSpc>
        <a:spcBef>
          <a:spcPts val="500"/>
        </a:spcBef>
        <a:buClr>
          <a:srgbClr val="A5CE39"/>
        </a:buClr>
        <a:buSzPct val="150000"/>
        <a:buFont typeface="Times New Roman" panose="02020603050405020304" pitchFamily="18" charset="0"/>
        <a:buChar char="⁃"/>
        <a:defRPr sz="1900" kern="1200">
          <a:solidFill>
            <a:srgbClr val="0D793D"/>
          </a:solidFill>
          <a:latin typeface="+mn-lt"/>
          <a:ea typeface="+mn-ea"/>
          <a:cs typeface="+mn-cs"/>
        </a:defRPr>
      </a:lvl3pPr>
      <a:lvl4pPr marL="1600200" indent="-228600" algn="l" defTabSz="914400" rtl="0" eaLnBrk="1" latinLnBrk="0" hangingPunct="1">
        <a:lnSpc>
          <a:spcPct val="95000"/>
        </a:lnSpc>
        <a:spcBef>
          <a:spcPts val="500"/>
        </a:spcBef>
        <a:buClr>
          <a:srgbClr val="FABD12"/>
        </a:buClr>
        <a:buSzPct val="150000"/>
        <a:buFont typeface="Times New Roman" panose="02020603050405020304" pitchFamily="18" charset="0"/>
        <a:buChar char="⁃"/>
        <a:defRPr sz="1800" kern="1200">
          <a:solidFill>
            <a:srgbClr val="F06722"/>
          </a:solidFill>
          <a:latin typeface="+mn-lt"/>
          <a:ea typeface="+mn-ea"/>
          <a:cs typeface="+mn-cs"/>
        </a:defRPr>
      </a:lvl4pPr>
      <a:lvl5pPr marL="2057400" indent="-228600" algn="l" defTabSz="914400" rtl="0" eaLnBrk="1" latinLnBrk="0" hangingPunct="1">
        <a:lnSpc>
          <a:spcPct val="95000"/>
        </a:lnSpc>
        <a:spcBef>
          <a:spcPts val="500"/>
        </a:spcBef>
        <a:buClr>
          <a:srgbClr val="CB1680"/>
        </a:buClr>
        <a:buSzPct val="150000"/>
        <a:buFont typeface="Times New Roman" panose="02020603050405020304" pitchFamily="18" charset="0"/>
        <a:buChar char="⁃"/>
        <a:defRPr sz="1800" kern="1200">
          <a:solidFill>
            <a:srgbClr val="5E114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2.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3.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4.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png"/><Relationship Id="rId3" Type="http://schemas.microsoft.com/office/2007/relationships/hdphoto" Target="../media/hdphoto1.wdp"/></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20.jpe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4" Type="http://schemas.microsoft.com/office/2007/relationships/hdphoto" Target="../media/hdphoto3.wdp"/><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4" Type="http://schemas.microsoft.com/office/2007/relationships/hdphoto" Target="../media/hdphoto4.wdp"/><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4" Type="http://schemas.microsoft.com/office/2007/relationships/hdphoto" Target="../media/hdphoto5.wdp"/><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2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9.xml"/><Relationship Id="rId3" Type="http://schemas.openxmlformats.org/officeDocument/2006/relationships/image" Target="../media/image2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2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29.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30.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3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3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0.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33.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3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35.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36.jpg"/></Relationships>
</file>

<file path=ppt/slides/_rels/slide55.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39.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40.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4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4"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Case Counselor Training</a:t>
            </a:r>
          </a:p>
        </p:txBody>
      </p:sp>
      <p:sp>
        <p:nvSpPr>
          <p:cNvPr id="5" name="Subtitle 4"/>
          <p:cNvSpPr>
            <a:spLocks noGrp="1"/>
          </p:cNvSpPr>
          <p:nvPr>
            <p:ph type="subTitle" idx="1"/>
          </p:nvPr>
        </p:nvSpPr>
        <p:spPr>
          <a:xfrm>
            <a:off x="1143000" y="5268686"/>
            <a:ext cx="6858000" cy="1122588"/>
          </a:xfrm>
        </p:spPr>
        <p:txBody>
          <a:bodyPr>
            <a:normAutofit/>
          </a:bodyPr>
          <a:lstStyle/>
          <a:p>
            <a:r>
              <a:rPr lang="en-US" dirty="0" smtClean="0"/>
              <a:t>Understanding Basic</a:t>
            </a:r>
            <a:r>
              <a:rPr lang="en-US" dirty="0"/>
              <a:t>, Individualized, and </a:t>
            </a:r>
            <a:r>
              <a:rPr lang="en-US" dirty="0" smtClean="0"/>
              <a:t>Follow-Up Career </a:t>
            </a:r>
            <a:r>
              <a:rPr lang="en-US" dirty="0"/>
              <a:t>Services</a:t>
            </a:r>
          </a:p>
        </p:txBody>
      </p:sp>
    </p:spTree>
    <p:extLst>
      <p:ext uri="{BB962C8B-B14F-4D97-AF65-F5344CB8AC3E}">
        <p14:creationId xmlns:p14="http://schemas.microsoft.com/office/powerpoint/2010/main" val="12057497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 y="842266"/>
            <a:ext cx="7543800" cy="5535083"/>
            <a:chOff x="0" y="828954"/>
            <a:chExt cx="7561943" cy="5548395"/>
          </a:xfrm>
        </p:grpSpPr>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828954"/>
              <a:ext cx="7458075" cy="5548395"/>
            </a:xfrm>
            <a:prstGeom prst="rect">
              <a:avLst/>
            </a:prstGeom>
          </p:spPr>
        </p:pic>
        <p:sp>
          <p:nvSpPr>
            <p:cNvPr id="12" name="Rectangle 11"/>
            <p:cNvSpPr/>
            <p:nvPr/>
          </p:nvSpPr>
          <p:spPr>
            <a:xfrm>
              <a:off x="3579100" y="828954"/>
              <a:ext cx="3982843" cy="5548395"/>
            </a:xfrm>
            <a:prstGeom prst="rect">
              <a:avLst/>
            </a:prstGeom>
            <a:gradFill flip="none" rotWithShape="1">
              <a:gsLst>
                <a:gs pos="57000">
                  <a:srgbClr val="FFFFFF">
                    <a:alpha val="80000"/>
                  </a:srgbClr>
                </a:gs>
                <a:gs pos="32000">
                  <a:srgbClr val="FFFFFF">
                    <a:alpha val="50000"/>
                  </a:srgbClr>
                </a:gs>
                <a:gs pos="0">
                  <a:schemeClr val="bg1">
                    <a:alpha val="0"/>
                  </a:schemeClr>
                </a:gs>
                <a:gs pos="89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p:cNvSpPr>
            <a:spLocks noGrp="1"/>
          </p:cNvSpPr>
          <p:nvPr>
            <p:ph idx="1"/>
          </p:nvPr>
        </p:nvSpPr>
        <p:spPr>
          <a:xfrm>
            <a:off x="5268686" y="1262743"/>
            <a:ext cx="3875313" cy="4914220"/>
          </a:xfrm>
        </p:spPr>
        <p:txBody>
          <a:bodyPr>
            <a:normAutofit/>
          </a:bodyPr>
          <a:lstStyle/>
          <a:p>
            <a:pPr>
              <a:spcBef>
                <a:spcPts val="1200"/>
              </a:spcBef>
            </a:pPr>
            <a:r>
              <a:rPr lang="en-US" sz="2300" dirty="0"/>
              <a:t>Receiving minimal Basic Career Services</a:t>
            </a:r>
          </a:p>
          <a:p>
            <a:pPr>
              <a:spcBef>
                <a:spcPts val="1200"/>
              </a:spcBef>
            </a:pPr>
            <a:r>
              <a:rPr lang="en-US" sz="2300" dirty="0"/>
              <a:t>Independent self-assessment and  interpretation</a:t>
            </a:r>
          </a:p>
          <a:p>
            <a:pPr>
              <a:spcBef>
                <a:spcPts val="1200"/>
              </a:spcBef>
            </a:pPr>
            <a:r>
              <a:rPr lang="en-US" sz="2300" dirty="0" smtClean="0"/>
              <a:t>Reportable Individuals, not enrolled</a:t>
            </a:r>
          </a:p>
          <a:p>
            <a:pPr>
              <a:spcBef>
                <a:spcPts val="1200"/>
              </a:spcBef>
            </a:pPr>
            <a:r>
              <a:rPr lang="en-US" sz="2300" dirty="0" smtClean="0"/>
              <a:t>Independent </a:t>
            </a:r>
            <a:r>
              <a:rPr lang="en-US" sz="2300" dirty="0"/>
              <a:t>job searcher</a:t>
            </a:r>
          </a:p>
          <a:p>
            <a:pPr>
              <a:spcBef>
                <a:spcPts val="1200"/>
              </a:spcBef>
            </a:pPr>
            <a:r>
              <a:rPr lang="en-US" sz="2300" dirty="0"/>
              <a:t>Qualified, job-ready, no skills gap</a:t>
            </a:r>
          </a:p>
          <a:p>
            <a:pPr>
              <a:spcBef>
                <a:spcPts val="1200"/>
              </a:spcBef>
            </a:pPr>
            <a:endParaRPr lang="en-US" sz="2300" dirty="0"/>
          </a:p>
        </p:txBody>
      </p:sp>
      <p:sp>
        <p:nvSpPr>
          <p:cNvPr id="2" name="Title 1"/>
          <p:cNvSpPr>
            <a:spLocks noGrp="1"/>
          </p:cNvSpPr>
          <p:nvPr>
            <p:ph type="title"/>
          </p:nvPr>
        </p:nvSpPr>
        <p:spPr/>
        <p:txBody>
          <a:bodyPr/>
          <a:lstStyle/>
          <a:p>
            <a:r>
              <a:rPr lang="en-US"/>
              <a:t>Self-service customers</a:t>
            </a:r>
            <a:endParaRPr lang="en-US" dirty="0"/>
          </a:p>
        </p:txBody>
      </p:sp>
    </p:spTree>
    <p:extLst>
      <p:ext uri="{BB962C8B-B14F-4D97-AF65-F5344CB8AC3E}">
        <p14:creationId xmlns:p14="http://schemas.microsoft.com/office/powerpoint/2010/main" val="2706139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rot="891955">
            <a:off x="5848945" y="1862989"/>
            <a:ext cx="2695801" cy="4399024"/>
          </a:xfrm>
          <a:prstGeom prst="rect">
            <a:avLst/>
          </a:prstGeom>
        </p:spPr>
      </p:pic>
      <p:sp>
        <p:nvSpPr>
          <p:cNvPr id="3" name="Content Placeholder 2"/>
          <p:cNvSpPr>
            <a:spLocks noGrp="1"/>
          </p:cNvSpPr>
          <p:nvPr>
            <p:ph idx="1"/>
          </p:nvPr>
        </p:nvSpPr>
        <p:spPr>
          <a:xfrm>
            <a:off x="314325" y="1422400"/>
            <a:ext cx="8515350" cy="4754562"/>
          </a:xfrm>
        </p:spPr>
        <p:txBody>
          <a:bodyPr/>
          <a:lstStyle/>
          <a:p>
            <a:pPr>
              <a:spcBef>
                <a:spcPts val="2400"/>
              </a:spcBef>
            </a:pPr>
            <a:r>
              <a:rPr lang="en-US" dirty="0"/>
              <a:t>Receive Basic or Individualized Career Services</a:t>
            </a:r>
          </a:p>
          <a:p>
            <a:pPr>
              <a:spcBef>
                <a:spcPts val="2400"/>
              </a:spcBef>
            </a:pPr>
            <a:r>
              <a:rPr lang="en-US" dirty="0"/>
              <a:t>May require training or education </a:t>
            </a:r>
            <a:br>
              <a:rPr lang="en-US" dirty="0"/>
            </a:br>
            <a:r>
              <a:rPr lang="en-US" dirty="0"/>
              <a:t>to move along their career </a:t>
            </a:r>
            <a:br>
              <a:rPr lang="en-US" dirty="0"/>
            </a:br>
            <a:r>
              <a:rPr lang="en-US" dirty="0"/>
              <a:t>pathway</a:t>
            </a:r>
          </a:p>
          <a:p>
            <a:pPr>
              <a:spcBef>
                <a:spcPts val="2400"/>
              </a:spcBef>
            </a:pPr>
            <a:r>
              <a:rPr lang="en-US" dirty="0"/>
              <a:t>May have a barrier or skills gap </a:t>
            </a:r>
            <a:br>
              <a:rPr lang="en-US" dirty="0"/>
            </a:br>
            <a:r>
              <a:rPr lang="en-US" dirty="0"/>
              <a:t>that needs attention</a:t>
            </a:r>
          </a:p>
          <a:p>
            <a:pPr>
              <a:spcBef>
                <a:spcPts val="2400"/>
              </a:spcBef>
            </a:pPr>
            <a:r>
              <a:rPr lang="en-US" dirty="0"/>
              <a:t>Enrolled, tracked, “</a:t>
            </a:r>
            <a:r>
              <a:rPr lang="en-US" dirty="0">
                <a:solidFill>
                  <a:schemeClr val="accent6">
                    <a:lumMod val="75000"/>
                  </a:schemeClr>
                </a:solidFill>
              </a:rPr>
              <a:t>Participant</a:t>
            </a:r>
            <a:r>
              <a:rPr lang="en-US" dirty="0"/>
              <a:t>”</a:t>
            </a:r>
          </a:p>
        </p:txBody>
      </p:sp>
      <p:sp>
        <p:nvSpPr>
          <p:cNvPr id="2" name="Title 1"/>
          <p:cNvSpPr>
            <a:spLocks noGrp="1"/>
          </p:cNvSpPr>
          <p:nvPr>
            <p:ph type="title"/>
          </p:nvPr>
        </p:nvSpPr>
        <p:spPr/>
        <p:txBody>
          <a:bodyPr/>
          <a:lstStyle/>
          <a:p>
            <a:r>
              <a:rPr lang="en-US"/>
              <a:t>Staff-assisted customers</a:t>
            </a:r>
            <a:endParaRPr lang="en-US" dirty="0"/>
          </a:p>
        </p:txBody>
      </p:sp>
    </p:spTree>
    <p:extLst>
      <p:ext uri="{BB962C8B-B14F-4D97-AF65-F5344CB8AC3E}">
        <p14:creationId xmlns:p14="http://schemas.microsoft.com/office/powerpoint/2010/main" val="5909415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8686" y="1019175"/>
            <a:ext cx="8766628" cy="5157788"/>
          </a:xfrm>
        </p:spPr>
        <p:txBody>
          <a:bodyPr/>
          <a:lstStyle/>
          <a:p>
            <a:pPr>
              <a:spcAft>
                <a:spcPts val="3000"/>
              </a:spcAft>
            </a:pPr>
            <a:r>
              <a:rPr lang="en-US"/>
              <a:t>Orientation workshop</a:t>
            </a:r>
          </a:p>
          <a:p>
            <a:pPr marL="4754880" lvl="1">
              <a:spcBef>
                <a:spcPts val="1600"/>
              </a:spcBef>
            </a:pPr>
            <a:r>
              <a:rPr lang="en-US"/>
              <a:t>Brief and to-the-point</a:t>
            </a:r>
          </a:p>
          <a:p>
            <a:pPr marL="4754880" lvl="1">
              <a:spcBef>
                <a:spcPts val="1600"/>
              </a:spcBef>
            </a:pPr>
            <a:r>
              <a:rPr lang="en-US"/>
              <a:t>Big picture, results-oriented illustrations of services</a:t>
            </a:r>
          </a:p>
          <a:p>
            <a:pPr marL="4754880" lvl="1">
              <a:spcBef>
                <a:spcPts val="1600"/>
              </a:spcBef>
            </a:pPr>
            <a:r>
              <a:rPr lang="en-US"/>
              <a:t>Avoid naming funding streams or programs</a:t>
            </a:r>
          </a:p>
          <a:p>
            <a:pPr marL="4754880" lvl="1">
              <a:spcBef>
                <a:spcPts val="1600"/>
              </a:spcBef>
            </a:pPr>
            <a:r>
              <a:rPr lang="en-US"/>
              <a:t>Identify the challenge/Offer the solution</a:t>
            </a:r>
          </a:p>
          <a:p>
            <a:endParaRPr lang="en-US" dirty="0"/>
          </a:p>
        </p:txBody>
      </p:sp>
      <p:sp>
        <p:nvSpPr>
          <p:cNvPr id="2" name="Title 1"/>
          <p:cNvSpPr>
            <a:spLocks noGrp="1"/>
          </p:cNvSpPr>
          <p:nvPr>
            <p:ph type="title"/>
          </p:nvPr>
        </p:nvSpPr>
        <p:spPr/>
        <p:txBody>
          <a:bodyPr/>
          <a:lstStyle/>
          <a:p>
            <a:r>
              <a:rPr lang="en-US"/>
              <a:t>ORIENTATION Services</a:t>
            </a:r>
            <a:endParaRPr lang="en-US" dirty="0"/>
          </a:p>
        </p:txBody>
      </p:sp>
      <p:pic>
        <p:nvPicPr>
          <p:cNvPr id="15" name="Picture 1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4325" y="2307771"/>
            <a:ext cx="3880305" cy="2831008"/>
          </a:xfrm>
          <a:prstGeom prst="roundRect">
            <a:avLst>
              <a:gd name="adj" fmla="val 11183"/>
            </a:avLst>
          </a:prstGeom>
          <a:solidFill>
            <a:srgbClr val="FFFFFF"/>
          </a:solidFill>
          <a:ln w="76200" cap="sq">
            <a:solidFill>
              <a:srgbClr val="292929"/>
            </a:solidFill>
            <a:miter lim="800000"/>
          </a:ln>
          <a:effectLst/>
          <a:scene3d>
            <a:camera prst="orthographicFront"/>
            <a:lightRig rig="threePt" dir="t">
              <a:rot lat="0" lon="0" rev="2700000"/>
            </a:lightRig>
          </a:scene3d>
          <a:sp3d>
            <a:contourClr>
              <a:srgbClr val="C0C0C0"/>
            </a:contourClr>
          </a:sp3d>
        </p:spPr>
      </p:pic>
    </p:spTree>
    <p:extLst>
      <p:ext uri="{BB962C8B-B14F-4D97-AF65-F5344CB8AC3E}">
        <p14:creationId xmlns:p14="http://schemas.microsoft.com/office/powerpoint/2010/main" val="20391183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Service integration</a:t>
            </a:r>
            <a:endParaRPr lang="en-US" dirty="0"/>
          </a:p>
        </p:txBody>
      </p:sp>
    </p:spTree>
    <p:extLst>
      <p:ext uri="{BB962C8B-B14F-4D97-AF65-F5344CB8AC3E}">
        <p14:creationId xmlns:p14="http://schemas.microsoft.com/office/powerpoint/2010/main" val="15877236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6629" y="1393371"/>
            <a:ext cx="6850742" cy="4783592"/>
          </a:xfrm>
        </p:spPr>
        <p:txBody>
          <a:bodyPr/>
          <a:lstStyle/>
          <a:p>
            <a:pPr>
              <a:spcAft>
                <a:spcPts val="600"/>
              </a:spcAft>
            </a:pPr>
            <a:r>
              <a:rPr lang="en-US"/>
              <a:t>Develop and implement operational policies that integrate:</a:t>
            </a:r>
          </a:p>
          <a:p>
            <a:pPr marL="914400" lvl="1"/>
            <a:r>
              <a:rPr lang="en-US"/>
              <a:t>Case management</a:t>
            </a:r>
          </a:p>
          <a:p>
            <a:pPr marL="914400" lvl="1"/>
            <a:r>
              <a:rPr lang="en-US"/>
              <a:t>Communication</a:t>
            </a:r>
          </a:p>
          <a:p>
            <a:pPr marL="914400" lvl="1"/>
            <a:r>
              <a:rPr lang="en-US"/>
              <a:t>Performance</a:t>
            </a:r>
          </a:p>
          <a:p>
            <a:pPr marL="914400" lvl="1"/>
            <a:r>
              <a:rPr lang="en-US"/>
              <a:t>Identity</a:t>
            </a:r>
          </a:p>
          <a:p>
            <a:pPr>
              <a:spcBef>
                <a:spcPts val="4200"/>
              </a:spcBef>
            </a:pPr>
            <a:r>
              <a:rPr lang="en-US"/>
              <a:t>Use technology to achieve integration and expand services</a:t>
            </a:r>
            <a:endParaRPr lang="en-US" dirty="0"/>
          </a:p>
        </p:txBody>
      </p:sp>
      <p:sp>
        <p:nvSpPr>
          <p:cNvPr id="2" name="Title 1"/>
          <p:cNvSpPr>
            <a:spLocks noGrp="1"/>
          </p:cNvSpPr>
          <p:nvPr>
            <p:ph type="title"/>
          </p:nvPr>
        </p:nvSpPr>
        <p:spPr/>
        <p:txBody>
          <a:bodyPr/>
          <a:lstStyle/>
          <a:p>
            <a:r>
              <a:rPr lang="en-US"/>
              <a:t>Service Integration </a:t>
            </a:r>
            <a:endParaRPr lang="en-US" dirty="0"/>
          </a:p>
        </p:txBody>
      </p:sp>
    </p:spTree>
    <p:extLst>
      <p:ext uri="{BB962C8B-B14F-4D97-AF65-F5344CB8AC3E}">
        <p14:creationId xmlns:p14="http://schemas.microsoft.com/office/powerpoint/2010/main" val="12856095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4325" y="1306285"/>
            <a:ext cx="8515350" cy="4870677"/>
          </a:xfrm>
        </p:spPr>
        <p:txBody>
          <a:bodyPr/>
          <a:lstStyle/>
          <a:p>
            <a:r>
              <a:rPr lang="en-US" dirty="0"/>
              <a:t>For job seekers</a:t>
            </a:r>
          </a:p>
          <a:p>
            <a:pPr marL="822960" lvl="1">
              <a:spcBef>
                <a:spcPts val="1200"/>
              </a:spcBef>
            </a:pPr>
            <a:r>
              <a:rPr lang="en-US" dirty="0"/>
              <a:t>Focus on outcomes </a:t>
            </a:r>
            <a:br>
              <a:rPr lang="en-US" dirty="0"/>
            </a:br>
            <a:r>
              <a:rPr lang="en-US" dirty="0"/>
              <a:t>and results</a:t>
            </a:r>
          </a:p>
          <a:p>
            <a:pPr marL="822960" lvl="1">
              <a:spcBef>
                <a:spcPts val="1200"/>
              </a:spcBef>
            </a:pPr>
            <a:r>
              <a:rPr lang="en-US" dirty="0" smtClean="0"/>
              <a:t>Avoid </a:t>
            </a:r>
            <a:r>
              <a:rPr lang="en-US" dirty="0"/>
              <a:t>mentioning </a:t>
            </a:r>
            <a:br>
              <a:rPr lang="en-US" dirty="0"/>
            </a:br>
            <a:r>
              <a:rPr lang="en-US" dirty="0"/>
              <a:t>funding stream or </a:t>
            </a:r>
            <a:br>
              <a:rPr lang="en-US" dirty="0"/>
            </a:br>
            <a:r>
              <a:rPr lang="en-US" dirty="0"/>
              <a:t>program name</a:t>
            </a:r>
          </a:p>
          <a:p>
            <a:pPr>
              <a:spcBef>
                <a:spcPts val="4200"/>
              </a:spcBef>
            </a:pPr>
            <a:r>
              <a:rPr lang="en-US" dirty="0"/>
              <a:t>For business customers</a:t>
            </a:r>
          </a:p>
          <a:p>
            <a:pPr marL="822960" lvl="1">
              <a:spcBef>
                <a:spcPts val="1200"/>
              </a:spcBef>
            </a:pPr>
            <a:r>
              <a:rPr lang="en-US" dirty="0"/>
              <a:t>Focus on workforce challenges and proposed solutions</a:t>
            </a:r>
          </a:p>
          <a:p>
            <a:pPr marL="822960" lvl="1">
              <a:spcBef>
                <a:spcPts val="1200"/>
              </a:spcBef>
            </a:pPr>
            <a:r>
              <a:rPr lang="en-US" dirty="0" smtClean="0"/>
              <a:t>Avoid </a:t>
            </a:r>
            <a:r>
              <a:rPr lang="en-US" dirty="0"/>
              <a:t>mentioning funding stream or program name</a:t>
            </a:r>
          </a:p>
          <a:p>
            <a:endParaRPr lang="en-US" dirty="0"/>
          </a:p>
        </p:txBody>
      </p:sp>
      <p:sp>
        <p:nvSpPr>
          <p:cNvPr id="2" name="Title 1"/>
          <p:cNvSpPr>
            <a:spLocks noGrp="1"/>
          </p:cNvSpPr>
          <p:nvPr>
            <p:ph type="title"/>
          </p:nvPr>
        </p:nvSpPr>
        <p:spPr/>
        <p:txBody>
          <a:bodyPr/>
          <a:lstStyle/>
          <a:p>
            <a:r>
              <a:rPr lang="en-US"/>
              <a:t>Seamless, integrated service delivery</a:t>
            </a:r>
            <a:endParaRPr lang="en-US" dirty="0"/>
          </a:p>
        </p:txBody>
      </p: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07807" y="1131826"/>
            <a:ext cx="4121867" cy="2903145"/>
          </a:xfrm>
          <a:prstGeom prst="roundRect">
            <a:avLst>
              <a:gd name="adj" fmla="val 11183"/>
            </a:avLst>
          </a:prstGeom>
          <a:solidFill>
            <a:srgbClr val="FFFFFF"/>
          </a:solidFill>
          <a:ln w="76200" cap="sq">
            <a:solidFill>
              <a:srgbClr val="292929"/>
            </a:solidFill>
            <a:miter lim="800000"/>
          </a:ln>
          <a:effectLst/>
          <a:scene3d>
            <a:camera prst="orthographicFront"/>
            <a:lightRig rig="threePt" dir="t">
              <a:rot lat="0" lon="0" rev="2700000"/>
            </a:lightRig>
          </a:scene3d>
          <a:sp3d>
            <a:contourClr>
              <a:srgbClr val="C0C0C0"/>
            </a:contourClr>
          </a:sp3d>
        </p:spPr>
      </p:pic>
    </p:spTree>
    <p:extLst>
      <p:ext uri="{BB962C8B-B14F-4D97-AF65-F5344CB8AC3E}">
        <p14:creationId xmlns:p14="http://schemas.microsoft.com/office/powerpoint/2010/main" val="2866802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1277331" y="1019175"/>
            <a:ext cx="6589337" cy="5157788"/>
          </a:xfrm>
        </p:spPr>
      </p:pic>
      <p:sp>
        <p:nvSpPr>
          <p:cNvPr id="2" name="Title 1"/>
          <p:cNvSpPr>
            <a:spLocks noGrp="1"/>
          </p:cNvSpPr>
          <p:nvPr>
            <p:ph type="title"/>
          </p:nvPr>
        </p:nvSpPr>
        <p:spPr/>
        <p:txBody>
          <a:bodyPr/>
          <a:lstStyle/>
          <a:p>
            <a:r>
              <a:rPr lang="en-US"/>
              <a:t>BEFORE integration: by program</a:t>
            </a:r>
            <a:endParaRPr lang="en-US" dirty="0"/>
          </a:p>
        </p:txBody>
      </p:sp>
    </p:spTree>
    <p:extLst>
      <p:ext uri="{BB962C8B-B14F-4D97-AF65-F5344CB8AC3E}">
        <p14:creationId xmlns:p14="http://schemas.microsoft.com/office/powerpoint/2010/main" val="17881219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1089964" y="1019175"/>
            <a:ext cx="6964072" cy="5157788"/>
          </a:xfrm>
        </p:spPr>
      </p:pic>
      <p:sp>
        <p:nvSpPr>
          <p:cNvPr id="2" name="Title 1"/>
          <p:cNvSpPr>
            <a:spLocks noGrp="1"/>
          </p:cNvSpPr>
          <p:nvPr>
            <p:ph type="title"/>
          </p:nvPr>
        </p:nvSpPr>
        <p:spPr/>
        <p:txBody>
          <a:bodyPr/>
          <a:lstStyle/>
          <a:p>
            <a:r>
              <a:rPr lang="en-US"/>
              <a:t>After integration: by function</a:t>
            </a:r>
            <a:endParaRPr lang="en-US" dirty="0"/>
          </a:p>
        </p:txBody>
      </p:sp>
    </p:spTree>
    <p:extLst>
      <p:ext uri="{BB962C8B-B14F-4D97-AF65-F5344CB8AC3E}">
        <p14:creationId xmlns:p14="http://schemas.microsoft.com/office/powerpoint/2010/main" val="1639354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a:t>Case Management</a:t>
            </a:r>
          </a:p>
          <a:p>
            <a:pPr lvl="1"/>
            <a:r>
              <a:rPr lang="en-US"/>
              <a:t>No Wrong Door Policy</a:t>
            </a:r>
          </a:p>
          <a:p>
            <a:pPr lvl="1">
              <a:spcBef>
                <a:spcPts val="1800"/>
              </a:spcBef>
            </a:pPr>
            <a:r>
              <a:rPr lang="en-US"/>
              <a:t>Cross Training</a:t>
            </a:r>
          </a:p>
          <a:p>
            <a:pPr lvl="2"/>
            <a:r>
              <a:rPr lang="en-US"/>
              <a:t>Professional development</a:t>
            </a:r>
          </a:p>
          <a:p>
            <a:pPr lvl="2"/>
            <a:r>
              <a:rPr lang="en-US"/>
              <a:t>Job shadowing</a:t>
            </a:r>
          </a:p>
          <a:p>
            <a:pPr lvl="2"/>
            <a:r>
              <a:rPr lang="en-US"/>
              <a:t>Team meetings</a:t>
            </a:r>
          </a:p>
          <a:p>
            <a:pPr lvl="2"/>
            <a:r>
              <a:rPr lang="en-US"/>
              <a:t>Socials</a:t>
            </a:r>
          </a:p>
          <a:p>
            <a:pPr lvl="2"/>
            <a:endParaRPr lang="en-US"/>
          </a:p>
          <a:p>
            <a:pPr lvl="1"/>
            <a:r>
              <a:rPr lang="en-US"/>
              <a:t>Don</a:t>
            </a:r>
            <a:r>
              <a:rPr lang="mr-IN"/>
              <a:t>’</a:t>
            </a:r>
            <a:r>
              <a:rPr lang="en-US"/>
              <a:t>t forget Career Services/Business Services Cross Training</a:t>
            </a:r>
          </a:p>
          <a:p>
            <a:pPr lvl="2"/>
            <a:endParaRPr lang="en-US" dirty="0"/>
          </a:p>
        </p:txBody>
      </p:sp>
      <p:sp>
        <p:nvSpPr>
          <p:cNvPr id="2" name="Title 1"/>
          <p:cNvSpPr>
            <a:spLocks noGrp="1"/>
          </p:cNvSpPr>
          <p:nvPr>
            <p:ph type="title"/>
          </p:nvPr>
        </p:nvSpPr>
        <p:spPr/>
        <p:txBody>
          <a:bodyPr/>
          <a:lstStyle/>
          <a:p>
            <a:r>
              <a:rPr lang="en-US"/>
              <a:t>How do we do this? </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784055" y="2076523"/>
            <a:ext cx="2742973" cy="2675923"/>
          </a:xfrm>
          <a:prstGeom prst="rect">
            <a:avLst/>
          </a:prstGeom>
        </p:spPr>
      </p:pic>
    </p:spTree>
    <p:extLst>
      <p:ext uri="{BB962C8B-B14F-4D97-AF65-F5344CB8AC3E}">
        <p14:creationId xmlns:p14="http://schemas.microsoft.com/office/powerpoint/2010/main" val="9294325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4325" y="1035572"/>
            <a:ext cx="2313850" cy="5141391"/>
          </a:xfrm>
          <a:prstGeom prst="roundRect">
            <a:avLst>
              <a:gd name="adj" fmla="val 11183"/>
            </a:avLst>
          </a:prstGeom>
          <a:solidFill>
            <a:srgbClr val="FFFFFF"/>
          </a:solidFill>
          <a:ln w="76200" cap="sq">
            <a:solidFill>
              <a:srgbClr val="292929"/>
            </a:solidFill>
            <a:miter lim="800000"/>
          </a:ln>
          <a:effectLst>
            <a:outerShdw blurRad="12700" dist="101600" algn="l" rotWithShape="0">
              <a:schemeClr val="bg1"/>
            </a:outerShdw>
          </a:effectLst>
          <a:scene3d>
            <a:camera prst="orthographicFront"/>
            <a:lightRig rig="threePt" dir="t">
              <a:rot lat="0" lon="0" rev="2700000"/>
            </a:lightRig>
          </a:scene3d>
          <a:sp3d>
            <a:contourClr>
              <a:srgbClr val="C0C0C0"/>
            </a:contourClr>
          </a:sp3d>
        </p:spPr>
      </p:pic>
      <p:sp>
        <p:nvSpPr>
          <p:cNvPr id="3" name="Content Placeholder 2"/>
          <p:cNvSpPr>
            <a:spLocks noGrp="1"/>
          </p:cNvSpPr>
          <p:nvPr>
            <p:ph idx="1"/>
          </p:nvPr>
        </p:nvSpPr>
        <p:spPr>
          <a:xfrm>
            <a:off x="2278743" y="1019175"/>
            <a:ext cx="6550932" cy="5157788"/>
          </a:xfrm>
        </p:spPr>
        <p:txBody>
          <a:bodyPr/>
          <a:lstStyle/>
          <a:p>
            <a:r>
              <a:rPr lang="en-US"/>
              <a:t>Communications</a:t>
            </a:r>
          </a:p>
          <a:p>
            <a:pPr marL="1188720" lvl="1">
              <a:spcBef>
                <a:spcPts val="4800"/>
              </a:spcBef>
            </a:pPr>
            <a:r>
              <a:rPr lang="en-US"/>
              <a:t>MIS Connectivity</a:t>
            </a:r>
          </a:p>
          <a:p>
            <a:pPr marL="1188720" lvl="1">
              <a:spcBef>
                <a:spcPts val="4800"/>
              </a:spcBef>
            </a:pPr>
            <a:r>
              <a:rPr lang="en-US"/>
              <a:t>Connectivity among Comprehensive, Affiliated and Specialized Offices</a:t>
            </a:r>
            <a:endParaRPr lang="en-US" dirty="0"/>
          </a:p>
        </p:txBody>
      </p:sp>
      <p:sp>
        <p:nvSpPr>
          <p:cNvPr id="2" name="Title 1"/>
          <p:cNvSpPr>
            <a:spLocks noGrp="1"/>
          </p:cNvSpPr>
          <p:nvPr>
            <p:ph type="title"/>
          </p:nvPr>
        </p:nvSpPr>
        <p:spPr/>
        <p:txBody>
          <a:bodyPr/>
          <a:lstStyle/>
          <a:p>
            <a:r>
              <a:rPr lang="en-US"/>
              <a:t>How do we do this? </a:t>
            </a:r>
            <a:endParaRPr lang="en-US" dirty="0"/>
          </a:p>
        </p:txBody>
      </p:sp>
    </p:spTree>
    <p:extLst>
      <p:ext uri="{BB962C8B-B14F-4D97-AF65-F5344CB8AC3E}">
        <p14:creationId xmlns:p14="http://schemas.microsoft.com/office/powerpoint/2010/main" val="11986782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rmAutofit lnSpcReduction="10000"/>
          </a:bodyPr>
          <a:lstStyle/>
          <a:p>
            <a:r>
              <a:rPr lang="en-US"/>
              <a:t>Benjamin Kushner</a:t>
            </a:r>
          </a:p>
          <a:p>
            <a:pPr lvl="1"/>
            <a:r>
              <a:rPr lang="en-US"/>
              <a:t>Independent Contractor,</a:t>
            </a:r>
          </a:p>
          <a:p>
            <a:pPr lvl="1"/>
            <a:r>
              <a:rPr lang="en-US"/>
              <a:t>Jobs for the Future</a:t>
            </a:r>
          </a:p>
          <a:p>
            <a:pPr lvl="2"/>
            <a:r>
              <a:rPr lang="en-US"/>
              <a:t>Los Angeles, CA</a:t>
            </a:r>
          </a:p>
          <a:p>
            <a:pPr lvl="3"/>
            <a:r>
              <a:rPr lang="en-US"/>
              <a:t>ben@benjaminkushner.com</a:t>
            </a:r>
          </a:p>
          <a:p>
            <a:endParaRPr lang="en-US" dirty="0"/>
          </a:p>
        </p:txBody>
      </p:sp>
      <p:pic>
        <p:nvPicPr>
          <p:cNvPr id="2" name="Picture Placeholder 1"/>
          <p:cNvPicPr>
            <a:picLocks noGrp="1" noChangeAspect="1"/>
          </p:cNvPicPr>
          <p:nvPr>
            <p:ph type="pic" sz="quarter" idx="10"/>
          </p:nvPr>
        </p:nvPicPr>
        <p:blipFill rotWithShape="1">
          <a:blip r:embed="rId2" cstate="screen">
            <a:extLst>
              <a:ext uri="{BEBA8EAE-BF5A-486C-A8C5-ECC9F3942E4B}">
                <a14:imgProps xmlns:a14="http://schemas.microsoft.com/office/drawing/2010/main">
                  <a14:imgLayer r:embed="rId3">
                    <a14:imgEffect>
                      <a14:sharpenSoften amount="50000"/>
                    </a14:imgEffect>
                    <a14:imgEffect>
                      <a14:colorTemperature colorTemp="5300"/>
                    </a14:imgEffect>
                    <a14:imgEffect>
                      <a14:saturation sat="80000"/>
                    </a14:imgEffect>
                    <a14:imgEffect>
                      <a14:brightnessContrast bright="15000" contrast="20000"/>
                    </a14:imgEffect>
                  </a14:imgLayer>
                </a14:imgProps>
              </a:ext>
              <a:ext uri="{28A0092B-C50C-407E-A947-70E740481C1C}">
                <a14:useLocalDpi xmlns:a14="http://schemas.microsoft.com/office/drawing/2010/main"/>
              </a:ext>
            </a:extLst>
          </a:blip>
          <a:srcRect/>
          <a:stretch/>
        </p:blipFill>
        <p:spPr>
          <a:xfrm>
            <a:off x="1409244" y="2075544"/>
            <a:ext cx="1736725" cy="2392586"/>
          </a:xfrm>
          <a:prstGeom prst="round2DiagRect">
            <a:avLst>
              <a:gd name="adj1" fmla="val 35793"/>
              <a:gd name="adj2" fmla="val 0"/>
            </a:avLst>
          </a:prstGeom>
        </p:spPr>
      </p:pic>
    </p:spTree>
    <p:extLst>
      <p:ext uri="{BB962C8B-B14F-4D97-AF65-F5344CB8AC3E}">
        <p14:creationId xmlns:p14="http://schemas.microsoft.com/office/powerpoint/2010/main" val="602881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4325" y="1019175"/>
            <a:ext cx="5999389" cy="5157788"/>
          </a:xfrm>
        </p:spPr>
        <p:txBody>
          <a:bodyPr/>
          <a:lstStyle/>
          <a:p>
            <a:r>
              <a:rPr lang="en-US"/>
              <a:t>Performance Accountability</a:t>
            </a:r>
          </a:p>
          <a:p>
            <a:pPr lvl="1">
              <a:spcBef>
                <a:spcPts val="2400"/>
              </a:spcBef>
            </a:pPr>
            <a:r>
              <a:rPr lang="en-US"/>
              <a:t>Less focus on measures</a:t>
            </a:r>
          </a:p>
          <a:p>
            <a:pPr lvl="1">
              <a:spcBef>
                <a:spcPts val="2400"/>
              </a:spcBef>
            </a:pPr>
            <a:r>
              <a:rPr lang="en-US"/>
              <a:t>More focus on outcomes</a:t>
            </a:r>
          </a:p>
          <a:p>
            <a:pPr lvl="1">
              <a:spcBef>
                <a:spcPts val="2400"/>
              </a:spcBef>
            </a:pPr>
            <a:r>
              <a:rPr lang="en-US"/>
              <a:t>Think counter-intuitively</a:t>
            </a:r>
          </a:p>
          <a:p>
            <a:pPr lvl="1">
              <a:spcBef>
                <a:spcPts val="2400"/>
              </a:spcBef>
            </a:pPr>
            <a:r>
              <a:rPr lang="en-US"/>
              <a:t>Share responsibilities</a:t>
            </a:r>
          </a:p>
          <a:p>
            <a:pPr lvl="1">
              <a:spcBef>
                <a:spcPts val="2400"/>
              </a:spcBef>
            </a:pPr>
            <a:r>
              <a:rPr lang="en-US"/>
              <a:t>Celebrate successes together</a:t>
            </a:r>
            <a:endParaRPr lang="en-US" dirty="0"/>
          </a:p>
        </p:txBody>
      </p:sp>
      <p:sp>
        <p:nvSpPr>
          <p:cNvPr id="2" name="Title 1"/>
          <p:cNvSpPr>
            <a:spLocks noGrp="1"/>
          </p:cNvSpPr>
          <p:nvPr>
            <p:ph type="title"/>
          </p:nvPr>
        </p:nvSpPr>
        <p:spPr/>
        <p:txBody>
          <a:bodyPr/>
          <a:lstStyle/>
          <a:p>
            <a:r>
              <a:rPr lang="en-US"/>
              <a:t>How do we do this? </a:t>
            </a:r>
            <a:endParaRPr lang="en-US" dirty="0"/>
          </a:p>
        </p:txBody>
      </p:sp>
      <p:pic>
        <p:nvPicPr>
          <p:cNvPr id="7" name="Picture 6"/>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4731658" y="344713"/>
            <a:ext cx="4586514" cy="6513288"/>
          </a:xfrm>
          <a:prstGeom prst="rect">
            <a:avLst/>
          </a:prstGeom>
          <a:effectLst>
            <a:outerShdw blurRad="419100" dist="38100" dir="16200000" rotWithShape="0">
              <a:schemeClr val="bg1"/>
            </a:outerShdw>
          </a:effectLst>
        </p:spPr>
      </p:pic>
    </p:spTree>
    <p:extLst>
      <p:ext uri="{BB962C8B-B14F-4D97-AF65-F5344CB8AC3E}">
        <p14:creationId xmlns:p14="http://schemas.microsoft.com/office/powerpoint/2010/main" val="14021011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054037"/>
            <a:ext cx="9144000" cy="740229"/>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957943" y="1019175"/>
            <a:ext cx="7228114" cy="5157788"/>
          </a:xfrm>
        </p:spPr>
        <p:txBody>
          <a:bodyPr/>
          <a:lstStyle/>
          <a:p>
            <a:r>
              <a:rPr lang="en-US" dirty="0"/>
              <a:t>Common </a:t>
            </a:r>
            <a:r>
              <a:rPr lang="en-US" dirty="0" smtClean="0"/>
              <a:t>Identifier</a:t>
            </a:r>
            <a:endParaRPr lang="en-US" dirty="0"/>
          </a:p>
          <a:p>
            <a:pPr lvl="1">
              <a:spcBef>
                <a:spcPts val="1800"/>
              </a:spcBef>
            </a:pPr>
            <a:r>
              <a:rPr lang="en-US" dirty="0"/>
              <a:t>Common business card </a:t>
            </a:r>
            <a:br>
              <a:rPr lang="en-US" dirty="0"/>
            </a:br>
            <a:r>
              <a:rPr lang="en-US" dirty="0"/>
              <a:t>look and logo</a:t>
            </a:r>
          </a:p>
          <a:p>
            <a:pPr lvl="1">
              <a:spcBef>
                <a:spcPts val="1800"/>
              </a:spcBef>
            </a:pPr>
            <a:r>
              <a:rPr lang="en-US" dirty="0"/>
              <a:t>Drop program name </a:t>
            </a:r>
            <a:br>
              <a:rPr lang="en-US" dirty="0"/>
            </a:br>
            <a:r>
              <a:rPr lang="en-US" dirty="0"/>
              <a:t>and funding stream </a:t>
            </a:r>
            <a:br>
              <a:rPr lang="en-US" dirty="0"/>
            </a:br>
            <a:r>
              <a:rPr lang="en-US" dirty="0"/>
              <a:t>from job title</a:t>
            </a:r>
          </a:p>
          <a:p>
            <a:pPr lvl="1">
              <a:spcBef>
                <a:spcPts val="1800"/>
              </a:spcBef>
            </a:pPr>
            <a:r>
              <a:rPr lang="en-US" dirty="0"/>
              <a:t>Identify with Center, not the Program</a:t>
            </a:r>
          </a:p>
          <a:p>
            <a:pPr marL="0" lvl="1" indent="0" algn="ctr">
              <a:spcBef>
                <a:spcPts val="5400"/>
              </a:spcBef>
              <a:spcAft>
                <a:spcPts val="2400"/>
              </a:spcAft>
              <a:buClr>
                <a:srgbClr val="185EAC"/>
              </a:buClr>
              <a:buNone/>
            </a:pPr>
            <a:r>
              <a:rPr lang="en-US" sz="2800" i="1" dirty="0">
                <a:gradFill>
                  <a:gsLst>
                    <a:gs pos="0">
                      <a:srgbClr val="253C86"/>
                    </a:gs>
                    <a:gs pos="50000">
                      <a:srgbClr val="185EAC"/>
                    </a:gs>
                    <a:gs pos="100000">
                      <a:srgbClr val="1B8DCC"/>
                    </a:gs>
                  </a:gsLst>
                  <a:lin ang="5100000" scaled="0"/>
                </a:gradFill>
                <a:effectLst>
                  <a:innerShdw blurRad="63500" dist="50800" dir="18900000">
                    <a:schemeClr val="tx2"/>
                  </a:innerShdw>
                </a:effectLst>
                <a:latin typeface="+mn-lt"/>
              </a:rPr>
              <a:t>“Take a sledgehammer to the silos”</a:t>
            </a:r>
          </a:p>
        </p:txBody>
      </p:sp>
      <p:pic>
        <p:nvPicPr>
          <p:cNvPr id="8" name="Picture 7"/>
          <p:cNvPicPr>
            <a:picLocks noChangeAspect="1"/>
          </p:cNvPicPr>
          <p:nvPr/>
        </p:nvPicPr>
        <p:blipFill>
          <a:blip r:embed="rId3" cstate="screen">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tretch>
            <a:fillRect/>
          </a:stretch>
        </p:blipFill>
        <p:spPr>
          <a:xfrm rot="639161">
            <a:off x="5326743" y="1800336"/>
            <a:ext cx="3502932" cy="2472540"/>
          </a:xfrm>
          <a:prstGeom prst="rect">
            <a:avLst/>
          </a:prstGeom>
        </p:spPr>
      </p:pic>
      <p:sp>
        <p:nvSpPr>
          <p:cNvPr id="2" name="Title 1"/>
          <p:cNvSpPr>
            <a:spLocks noGrp="1"/>
          </p:cNvSpPr>
          <p:nvPr>
            <p:ph type="title"/>
          </p:nvPr>
        </p:nvSpPr>
        <p:spPr/>
        <p:txBody>
          <a:bodyPr/>
          <a:lstStyle/>
          <a:p>
            <a:r>
              <a:rPr lang="en-US"/>
              <a:t>How do we do this? </a:t>
            </a:r>
            <a:endParaRPr lang="en-US" dirty="0"/>
          </a:p>
        </p:txBody>
      </p:sp>
    </p:spTree>
    <p:extLst>
      <p:ext uri="{BB962C8B-B14F-4D97-AF65-F5344CB8AC3E}">
        <p14:creationId xmlns:p14="http://schemas.microsoft.com/office/powerpoint/2010/main" val="5213906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assessments</a:t>
            </a:r>
            <a:endParaRPr lang="en-US" dirty="0"/>
          </a:p>
        </p:txBody>
      </p:sp>
    </p:spTree>
    <p:extLst>
      <p:ext uri="{BB962C8B-B14F-4D97-AF65-F5344CB8AC3E}">
        <p14:creationId xmlns:p14="http://schemas.microsoft.com/office/powerpoint/2010/main" val="36894402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4325" y="1019175"/>
            <a:ext cx="8515350" cy="5280025"/>
          </a:xfrm>
        </p:spPr>
        <p:txBody>
          <a:bodyPr>
            <a:normAutofit/>
          </a:bodyPr>
          <a:lstStyle/>
          <a:p>
            <a:pPr>
              <a:spcBef>
                <a:spcPts val="1800"/>
              </a:spcBef>
            </a:pPr>
            <a:r>
              <a:rPr lang="en-US"/>
              <a:t>Adult Basic Education</a:t>
            </a:r>
          </a:p>
          <a:p>
            <a:pPr>
              <a:spcBef>
                <a:spcPts val="1800"/>
              </a:spcBef>
            </a:pPr>
            <a:r>
              <a:rPr lang="en-US"/>
              <a:t>Literacy and Numeracy</a:t>
            </a:r>
          </a:p>
          <a:p>
            <a:pPr>
              <a:spcBef>
                <a:spcPts val="1800"/>
              </a:spcBef>
            </a:pPr>
            <a:r>
              <a:rPr lang="en-US"/>
              <a:t>English proficiency</a:t>
            </a:r>
          </a:p>
          <a:p>
            <a:pPr>
              <a:spcBef>
                <a:spcPts val="1800"/>
              </a:spcBef>
            </a:pPr>
            <a:r>
              <a:rPr lang="en-US"/>
              <a:t>Career interests</a:t>
            </a:r>
          </a:p>
          <a:p>
            <a:pPr>
              <a:spcBef>
                <a:spcPts val="1800"/>
              </a:spcBef>
            </a:pPr>
            <a:r>
              <a:rPr lang="en-US"/>
              <a:t>Career aptitude </a:t>
            </a:r>
          </a:p>
          <a:p>
            <a:pPr>
              <a:spcBef>
                <a:spcPts val="1800"/>
              </a:spcBef>
            </a:pPr>
            <a:r>
              <a:rPr lang="en-US"/>
              <a:t>Career ability</a:t>
            </a:r>
          </a:p>
          <a:p>
            <a:pPr>
              <a:spcBef>
                <a:spcPts val="1800"/>
              </a:spcBef>
            </a:pPr>
            <a:r>
              <a:rPr lang="en-US"/>
              <a:t>Skill gap analyses</a:t>
            </a:r>
          </a:p>
          <a:p>
            <a:pPr>
              <a:spcBef>
                <a:spcPts val="1800"/>
              </a:spcBef>
            </a:pPr>
            <a:r>
              <a:rPr lang="en-US"/>
              <a:t>Assessments for support or remedial services</a:t>
            </a:r>
          </a:p>
          <a:p>
            <a:pPr>
              <a:spcBef>
                <a:spcPts val="1800"/>
              </a:spcBef>
            </a:pPr>
            <a:r>
              <a:rPr lang="en-US"/>
              <a:t>Assessments for barriers to employment</a:t>
            </a:r>
            <a:endParaRPr lang="en-US" dirty="0"/>
          </a:p>
        </p:txBody>
      </p:sp>
      <p:sp>
        <p:nvSpPr>
          <p:cNvPr id="2" name="Title 1"/>
          <p:cNvSpPr>
            <a:spLocks noGrp="1"/>
          </p:cNvSpPr>
          <p:nvPr>
            <p:ph type="title"/>
          </p:nvPr>
        </p:nvSpPr>
        <p:spPr/>
        <p:txBody>
          <a:bodyPr/>
          <a:lstStyle/>
          <a:p>
            <a:r>
              <a:rPr lang="en-US"/>
              <a:t>Assessment services</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134824" y="816580"/>
            <a:ext cx="3370809" cy="3657298"/>
          </a:xfrm>
          <a:prstGeom prst="rect">
            <a:avLst/>
          </a:prstGeom>
        </p:spPr>
      </p:pic>
    </p:spTree>
    <p:extLst>
      <p:ext uri="{BB962C8B-B14F-4D97-AF65-F5344CB8AC3E}">
        <p14:creationId xmlns:p14="http://schemas.microsoft.com/office/powerpoint/2010/main" val="17555726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referrals</a:t>
            </a:r>
            <a:endParaRPr lang="en-US" dirty="0"/>
          </a:p>
        </p:txBody>
      </p:sp>
    </p:spTree>
    <p:extLst>
      <p:ext uri="{BB962C8B-B14F-4D97-AF65-F5344CB8AC3E}">
        <p14:creationId xmlns:p14="http://schemas.microsoft.com/office/powerpoint/2010/main" val="8092934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referral services</a:t>
            </a:r>
            <a:endParaRPr lang="en-US" dirty="0"/>
          </a:p>
        </p:txBody>
      </p:sp>
      <p:pic>
        <p:nvPicPr>
          <p:cNvPr id="7" name="Picture 6"/>
          <p:cNvPicPr>
            <a:picLocks noChangeAspect="1"/>
          </p:cNvPicPr>
          <p:nvPr/>
        </p:nvPicPr>
        <p:blipFill>
          <a:blip r:embed="rId3" cstate="screen">
            <a:extLst>
              <a:ext uri="{BEBA8EAE-BF5A-486C-A8C5-ECC9F3942E4B}">
                <a14:imgProps xmlns:a14="http://schemas.microsoft.com/office/drawing/2010/main">
                  <a14:imgLayer r:embed="rId4">
                    <a14:imgEffect>
                      <a14:colorTemperature colorTemp="5900"/>
                    </a14:imgEffect>
                    <a14:imgEffect>
                      <a14:brightnessContrast bright="10000" contrast="-5000"/>
                    </a14:imgEffect>
                  </a14:imgLayer>
                </a14:imgProps>
              </a:ext>
              <a:ext uri="{28A0092B-C50C-407E-A947-70E740481C1C}">
                <a14:useLocalDpi xmlns:a14="http://schemas.microsoft.com/office/drawing/2010/main"/>
              </a:ext>
            </a:extLst>
          </a:blip>
          <a:stretch>
            <a:fillRect/>
          </a:stretch>
        </p:blipFill>
        <p:spPr>
          <a:xfrm>
            <a:off x="4132976" y="2989943"/>
            <a:ext cx="5004928" cy="3338286"/>
          </a:xfrm>
          <a:prstGeom prst="roundRect">
            <a:avLst>
              <a:gd name="adj" fmla="val 50000"/>
            </a:avLst>
          </a:prstGeom>
          <a:solidFill>
            <a:srgbClr val="FFFFFF">
              <a:shade val="85000"/>
            </a:srgbClr>
          </a:solidFill>
          <a:ln>
            <a:noFill/>
          </a:ln>
          <a:effectLst>
            <a:softEdge rad="381000"/>
          </a:effectLst>
        </p:spPr>
      </p:pic>
      <p:sp>
        <p:nvSpPr>
          <p:cNvPr id="3" name="Content Placeholder 2"/>
          <p:cNvSpPr>
            <a:spLocks noGrp="1"/>
          </p:cNvSpPr>
          <p:nvPr>
            <p:ph idx="1"/>
          </p:nvPr>
        </p:nvSpPr>
        <p:spPr>
          <a:xfrm>
            <a:off x="314325" y="1219199"/>
            <a:ext cx="8515350" cy="4957763"/>
          </a:xfrm>
        </p:spPr>
        <p:txBody>
          <a:bodyPr/>
          <a:lstStyle/>
          <a:p>
            <a:pPr>
              <a:spcBef>
                <a:spcPts val="3600"/>
              </a:spcBef>
            </a:pPr>
            <a:r>
              <a:rPr lang="en-US"/>
              <a:t>Referrals to remedial programs</a:t>
            </a:r>
          </a:p>
          <a:p>
            <a:pPr>
              <a:spcBef>
                <a:spcPts val="3600"/>
              </a:spcBef>
            </a:pPr>
            <a:r>
              <a:rPr lang="en-US"/>
              <a:t>Support services or bridge programs</a:t>
            </a:r>
          </a:p>
          <a:p>
            <a:pPr>
              <a:spcBef>
                <a:spcPts val="3600"/>
              </a:spcBef>
            </a:pPr>
            <a:r>
              <a:rPr lang="en-US"/>
              <a:t>Specialized services for a </a:t>
            </a:r>
            <a:br>
              <a:rPr lang="en-US"/>
            </a:br>
            <a:r>
              <a:rPr lang="en-US"/>
              <a:t>particular population</a:t>
            </a:r>
          </a:p>
          <a:p>
            <a:pPr>
              <a:spcBef>
                <a:spcPts val="3600"/>
              </a:spcBef>
            </a:pPr>
            <a:r>
              <a:rPr lang="en-US"/>
              <a:t>Job fairs, job clubs, </a:t>
            </a:r>
            <a:br>
              <a:rPr lang="en-US"/>
            </a:br>
            <a:r>
              <a:rPr lang="en-US"/>
              <a:t>support groups</a:t>
            </a:r>
            <a:endParaRPr lang="en-US" dirty="0"/>
          </a:p>
        </p:txBody>
      </p:sp>
    </p:spTree>
    <p:extLst>
      <p:ext uri="{BB962C8B-B14F-4D97-AF65-F5344CB8AC3E}">
        <p14:creationId xmlns:p14="http://schemas.microsoft.com/office/powerpoint/2010/main" val="15549091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33000"/>
                    </a14:imgEffect>
                    <a14:imgEffect>
                      <a14:brightnessContrast bright="20000" contrast="-40000"/>
                    </a14:imgEffect>
                  </a14:imgLayer>
                </a14:imgProps>
              </a:ext>
              <a:ext uri="{28A0092B-C50C-407E-A947-70E740481C1C}">
                <a14:useLocalDpi xmlns:a14="http://schemas.microsoft.com/office/drawing/2010/main"/>
              </a:ext>
            </a:extLst>
          </a:blip>
          <a:srcRect/>
          <a:stretch/>
        </p:blipFill>
        <p:spPr>
          <a:xfrm>
            <a:off x="0" y="828674"/>
            <a:ext cx="9144000" cy="6029325"/>
          </a:xfrm>
          <a:prstGeom prst="rect">
            <a:avLst/>
          </a:prstGeom>
        </p:spPr>
      </p:pic>
      <p:sp>
        <p:nvSpPr>
          <p:cNvPr id="3" name="Content Placeholder 2"/>
          <p:cNvSpPr>
            <a:spLocks noGrp="1"/>
          </p:cNvSpPr>
          <p:nvPr>
            <p:ph idx="1"/>
          </p:nvPr>
        </p:nvSpPr>
        <p:spPr>
          <a:xfrm>
            <a:off x="314325" y="1019175"/>
            <a:ext cx="8515350" cy="2879725"/>
          </a:xfrm>
          <a:prstGeom prst="roundRect">
            <a:avLst>
              <a:gd name="adj" fmla="val 10052"/>
            </a:avLst>
          </a:prstGeom>
          <a:solidFill>
            <a:schemeClr val="bg1">
              <a:alpha val="90000"/>
            </a:schemeClr>
          </a:solidFill>
          <a:ln w="25400">
            <a:solidFill>
              <a:schemeClr val="bg1">
                <a:lumMod val="75000"/>
              </a:schemeClr>
            </a:solidFill>
          </a:ln>
        </p:spPr>
        <p:txBody>
          <a:bodyPr lIns="274320" anchor="ctr"/>
          <a:lstStyle/>
          <a:p>
            <a:pPr>
              <a:spcBef>
                <a:spcPts val="1200"/>
              </a:spcBef>
            </a:pPr>
            <a:r>
              <a:rPr lang="en-US"/>
              <a:t>What is the customer’s challenge?</a:t>
            </a:r>
          </a:p>
          <a:p>
            <a:pPr>
              <a:spcBef>
                <a:spcPts val="1200"/>
              </a:spcBef>
            </a:pPr>
            <a:r>
              <a:rPr lang="en-US"/>
              <a:t>What goals are you setting together?</a:t>
            </a:r>
          </a:p>
          <a:p>
            <a:pPr>
              <a:spcBef>
                <a:spcPts val="1200"/>
              </a:spcBef>
            </a:pPr>
            <a:r>
              <a:rPr lang="en-US"/>
              <a:t>How will you measure success?</a:t>
            </a:r>
          </a:p>
          <a:p>
            <a:pPr>
              <a:spcBef>
                <a:spcPts val="1200"/>
              </a:spcBef>
            </a:pPr>
            <a:r>
              <a:rPr lang="en-US"/>
              <a:t>What’s the time frame?</a:t>
            </a:r>
          </a:p>
          <a:p>
            <a:pPr>
              <a:spcBef>
                <a:spcPts val="1200"/>
              </a:spcBef>
            </a:pPr>
            <a:r>
              <a:rPr lang="en-US"/>
              <a:t>Document this information in Case Notes</a:t>
            </a:r>
            <a:endParaRPr lang="en-US" dirty="0"/>
          </a:p>
        </p:txBody>
      </p:sp>
      <p:sp>
        <p:nvSpPr>
          <p:cNvPr id="2" name="Title 1"/>
          <p:cNvSpPr>
            <a:spLocks noGrp="1"/>
          </p:cNvSpPr>
          <p:nvPr>
            <p:ph type="title"/>
          </p:nvPr>
        </p:nvSpPr>
        <p:spPr/>
        <p:txBody>
          <a:bodyPr/>
          <a:lstStyle/>
          <a:p>
            <a:r>
              <a:rPr lang="en-US"/>
              <a:t>Document the referral</a:t>
            </a:r>
            <a:endParaRPr lang="en-US" dirty="0"/>
          </a:p>
        </p:txBody>
      </p:sp>
      <p:sp>
        <p:nvSpPr>
          <p:cNvPr id="10" name="Rectangle 9"/>
          <p:cNvSpPr/>
          <p:nvPr/>
        </p:nvSpPr>
        <p:spPr>
          <a:xfrm>
            <a:off x="0" y="6376988"/>
            <a:ext cx="9143622" cy="45720"/>
          </a:xfrm>
          <a:prstGeom prst="rect">
            <a:avLst/>
          </a:prstGeom>
          <a:gradFill flip="none" rotWithShape="1">
            <a:gsLst>
              <a:gs pos="0">
                <a:srgbClr val="CB1680"/>
              </a:gs>
              <a:gs pos="80000">
                <a:srgbClr val="F06722"/>
              </a:gs>
              <a:gs pos="60000">
                <a:srgbClr val="FABD12"/>
              </a:gs>
              <a:gs pos="40000">
                <a:srgbClr val="A5CE39"/>
              </a:gs>
              <a:gs pos="20000">
                <a:srgbClr val="1B8DCC"/>
              </a:gs>
              <a:gs pos="100000">
                <a:srgbClr val="CD2127"/>
              </a:gs>
            </a:gsLst>
            <a:lin ang="0" scaled="1"/>
            <a:tileRect/>
          </a:gradFill>
          <a:ln>
            <a:solidFill>
              <a:schemeClr val="bg1">
                <a:lumMod val="65000"/>
              </a:schemeClr>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8379849" y="6185044"/>
            <a:ext cx="429608" cy="429608"/>
          </a:xfrm>
          <a:prstGeom prst="ellipse">
            <a:avLst/>
          </a:prstGeom>
          <a:solidFill>
            <a:schemeClr val="bg1"/>
          </a:solidFill>
          <a:ln w="6350">
            <a:solidFill>
              <a:schemeClr val="bg1">
                <a:lumMod val="85000"/>
              </a:schemeClr>
            </a:solidFill>
          </a:ln>
          <a:effectLst>
            <a:outerShdw blurRad="508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8340213" y="6221915"/>
            <a:ext cx="508880" cy="355866"/>
          </a:xfrm>
          <a:prstGeom prst="rect">
            <a:avLst/>
          </a:prstGeom>
          <a:noFill/>
        </p:spPr>
        <p:txBody>
          <a:bodyPr wrap="square" lIns="0" tIns="0" rIns="0" bIns="0" rtlCol="0" anchor="ctr">
            <a:noAutofit/>
          </a:bodyPr>
          <a:lstStyle/>
          <a:p>
            <a:pPr algn="ctr"/>
            <a:fld id="{88A8A197-9FD5-4E44-A847-5913256255CC}" type="slidenum">
              <a:rPr lang="en-US" sz="1400" b="0" i="0" smtClean="0">
                <a:latin typeface="+mj-lt"/>
              </a:rPr>
              <a:t>26</a:t>
            </a:fld>
            <a:endParaRPr lang="en-US" sz="1600" b="0" i="0" dirty="0">
              <a:latin typeface="+mj-lt"/>
            </a:endParaRPr>
          </a:p>
        </p:txBody>
      </p:sp>
    </p:spTree>
    <p:extLst>
      <p:ext uri="{BB962C8B-B14F-4D97-AF65-F5344CB8AC3E}">
        <p14:creationId xmlns:p14="http://schemas.microsoft.com/office/powerpoint/2010/main" val="6575126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74699" y="1019175"/>
            <a:ext cx="8054975" cy="5157788"/>
          </a:xfrm>
        </p:spPr>
        <p:txBody>
          <a:bodyPr numCol="2">
            <a:normAutofit/>
          </a:bodyPr>
          <a:lstStyle/>
          <a:p>
            <a:pPr>
              <a:spcBef>
                <a:spcPts val="2400"/>
              </a:spcBef>
            </a:pPr>
            <a:r>
              <a:rPr lang="en-US" dirty="0"/>
              <a:t>Child care</a:t>
            </a:r>
          </a:p>
          <a:p>
            <a:pPr>
              <a:spcBef>
                <a:spcPts val="2400"/>
              </a:spcBef>
            </a:pPr>
            <a:r>
              <a:rPr lang="en-US" dirty="0"/>
              <a:t>Child support</a:t>
            </a:r>
          </a:p>
          <a:p>
            <a:pPr>
              <a:spcBef>
                <a:spcPts val="2400"/>
              </a:spcBef>
            </a:pPr>
            <a:r>
              <a:rPr lang="en-US" dirty="0"/>
              <a:t>Medical health assistance</a:t>
            </a:r>
          </a:p>
          <a:p>
            <a:pPr>
              <a:spcBef>
                <a:spcPts val="2400"/>
              </a:spcBef>
            </a:pPr>
            <a:r>
              <a:rPr lang="en-US" dirty="0"/>
              <a:t>State Medicaid program</a:t>
            </a:r>
          </a:p>
          <a:p>
            <a:pPr>
              <a:spcBef>
                <a:spcPts val="2400"/>
              </a:spcBef>
            </a:pPr>
            <a:r>
              <a:rPr lang="en-US" dirty="0"/>
              <a:t>Children’s Health Insurance Program</a:t>
            </a:r>
          </a:p>
          <a:p>
            <a:pPr>
              <a:spcBef>
                <a:spcPts val="2400"/>
              </a:spcBef>
            </a:pPr>
            <a:r>
              <a:rPr lang="en-US" dirty="0"/>
              <a:t>SNAP</a:t>
            </a:r>
          </a:p>
          <a:p>
            <a:pPr>
              <a:spcBef>
                <a:spcPts val="2400"/>
              </a:spcBef>
            </a:pPr>
            <a:endParaRPr lang="en-US" dirty="0" smtClean="0"/>
          </a:p>
          <a:p>
            <a:pPr>
              <a:spcBef>
                <a:spcPts val="2400"/>
              </a:spcBef>
            </a:pPr>
            <a:r>
              <a:rPr lang="en-US" dirty="0" smtClean="0"/>
              <a:t>Earned </a:t>
            </a:r>
            <a:r>
              <a:rPr lang="en-US" dirty="0"/>
              <a:t>income tax credit information</a:t>
            </a:r>
          </a:p>
          <a:p>
            <a:pPr>
              <a:spcBef>
                <a:spcPts val="2400"/>
              </a:spcBef>
            </a:pPr>
            <a:r>
              <a:rPr lang="en-US" dirty="0"/>
              <a:t>Housing assistance</a:t>
            </a:r>
          </a:p>
          <a:p>
            <a:pPr>
              <a:spcBef>
                <a:spcPts val="2400"/>
              </a:spcBef>
            </a:pPr>
            <a:r>
              <a:rPr lang="en-US" dirty="0"/>
              <a:t>Credit and financial counseling</a:t>
            </a:r>
          </a:p>
          <a:p>
            <a:pPr>
              <a:spcBef>
                <a:spcPts val="2400"/>
              </a:spcBef>
            </a:pPr>
            <a:r>
              <a:rPr lang="en-US" dirty="0"/>
              <a:t>TANF</a:t>
            </a:r>
          </a:p>
          <a:p>
            <a:pPr>
              <a:spcBef>
                <a:spcPts val="2400"/>
              </a:spcBef>
            </a:pPr>
            <a:r>
              <a:rPr lang="en-US" dirty="0"/>
              <a:t>Transportation</a:t>
            </a:r>
          </a:p>
        </p:txBody>
      </p:sp>
      <p:sp>
        <p:nvSpPr>
          <p:cNvPr id="2" name="Title 1"/>
          <p:cNvSpPr>
            <a:spLocks noGrp="1"/>
          </p:cNvSpPr>
          <p:nvPr>
            <p:ph type="title"/>
          </p:nvPr>
        </p:nvSpPr>
        <p:spPr/>
        <p:txBody>
          <a:bodyPr/>
          <a:lstStyle/>
          <a:p>
            <a:r>
              <a:rPr lang="en-US"/>
              <a:t>Examples of referral services</a:t>
            </a:r>
            <a:endParaRPr lang="en-US" dirty="0"/>
          </a:p>
        </p:txBody>
      </p:sp>
    </p:spTree>
    <p:extLst>
      <p:ext uri="{BB962C8B-B14F-4D97-AF65-F5344CB8AC3E}">
        <p14:creationId xmlns:p14="http://schemas.microsoft.com/office/powerpoint/2010/main" val="7009326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62580" y="3048000"/>
            <a:ext cx="5074920" cy="3810000"/>
          </a:xfrm>
          <a:prstGeom prst="rect">
            <a:avLst/>
          </a:prstGeom>
        </p:spPr>
      </p:pic>
      <p:sp>
        <p:nvSpPr>
          <p:cNvPr id="3" name="Content Placeholder 2"/>
          <p:cNvSpPr>
            <a:spLocks noGrp="1"/>
          </p:cNvSpPr>
          <p:nvPr>
            <p:ph idx="1"/>
          </p:nvPr>
        </p:nvSpPr>
        <p:spPr/>
        <p:txBody>
          <a:bodyPr>
            <a:normAutofit/>
          </a:bodyPr>
          <a:lstStyle/>
          <a:p>
            <a:r>
              <a:rPr lang="en-US"/>
              <a:t>Create </a:t>
            </a:r>
            <a:r>
              <a:rPr lang="en-US" dirty="0"/>
              <a:t>A Guide to Referral Services</a:t>
            </a:r>
          </a:p>
          <a:p>
            <a:pPr lvl="1">
              <a:spcBef>
                <a:spcPts val="1600"/>
              </a:spcBef>
            </a:pPr>
            <a:r>
              <a:rPr lang="en-US" dirty="0"/>
              <a:t>Eligibility information</a:t>
            </a:r>
          </a:p>
          <a:p>
            <a:pPr lvl="1">
              <a:spcBef>
                <a:spcPts val="1600"/>
              </a:spcBef>
            </a:pPr>
            <a:r>
              <a:rPr lang="en-US" dirty="0"/>
              <a:t>Point of contact at the referral agency</a:t>
            </a:r>
          </a:p>
          <a:p>
            <a:pPr lvl="1">
              <a:spcBef>
                <a:spcPts val="1600"/>
              </a:spcBef>
            </a:pPr>
            <a:r>
              <a:rPr lang="en-US" dirty="0"/>
              <a:t>Address, Website URL, </a:t>
            </a:r>
            <a:r>
              <a:rPr lang="en-US"/>
              <a:t>phone </a:t>
            </a:r>
            <a:br>
              <a:rPr lang="en-US"/>
            </a:br>
            <a:r>
              <a:rPr lang="en-US"/>
              <a:t>number </a:t>
            </a:r>
            <a:r>
              <a:rPr lang="en-US" dirty="0"/>
              <a:t>for the agency</a:t>
            </a:r>
          </a:p>
          <a:p>
            <a:pPr lvl="1">
              <a:spcBef>
                <a:spcPts val="1600"/>
              </a:spcBef>
            </a:pPr>
            <a:r>
              <a:rPr lang="en-US" dirty="0"/>
              <a:t>Name of an AJC </a:t>
            </a:r>
            <a:r>
              <a:rPr lang="en-US"/>
              <a:t>colleague </a:t>
            </a:r>
            <a:br>
              <a:rPr lang="en-US"/>
            </a:br>
            <a:r>
              <a:rPr lang="en-US"/>
              <a:t>who </a:t>
            </a:r>
            <a:r>
              <a:rPr lang="en-US" dirty="0"/>
              <a:t>has some </a:t>
            </a:r>
            <a:r>
              <a:rPr lang="en-US"/>
              <a:t>experience </a:t>
            </a:r>
            <a:br>
              <a:rPr lang="en-US"/>
            </a:br>
            <a:r>
              <a:rPr lang="en-US"/>
              <a:t>with </a:t>
            </a:r>
            <a:r>
              <a:rPr lang="en-US" dirty="0"/>
              <a:t>this referral service</a:t>
            </a:r>
          </a:p>
          <a:p>
            <a:pPr lvl="1">
              <a:spcBef>
                <a:spcPts val="1600"/>
              </a:spcBef>
            </a:pPr>
            <a:r>
              <a:rPr lang="en-US" dirty="0"/>
              <a:t>List of services </a:t>
            </a:r>
            <a:r>
              <a:rPr lang="en-US"/>
              <a:t>they </a:t>
            </a:r>
            <a:br>
              <a:rPr lang="en-US"/>
            </a:br>
            <a:r>
              <a:rPr lang="en-US"/>
              <a:t>provide</a:t>
            </a:r>
            <a:endParaRPr lang="en-US" dirty="0"/>
          </a:p>
        </p:txBody>
      </p:sp>
      <p:sp>
        <p:nvSpPr>
          <p:cNvPr id="2" name="Title 1"/>
          <p:cNvSpPr>
            <a:spLocks noGrp="1"/>
          </p:cNvSpPr>
          <p:nvPr>
            <p:ph type="title"/>
          </p:nvPr>
        </p:nvSpPr>
        <p:spPr/>
        <p:txBody>
          <a:bodyPr>
            <a:normAutofit/>
          </a:bodyPr>
          <a:lstStyle/>
          <a:p>
            <a:r>
              <a:rPr lang="en-US" dirty="0"/>
              <a:t>Time management tip</a:t>
            </a:r>
          </a:p>
        </p:txBody>
      </p:sp>
    </p:spTree>
    <p:extLst>
      <p:ext uri="{BB962C8B-B14F-4D97-AF65-F5344CB8AC3E}">
        <p14:creationId xmlns:p14="http://schemas.microsoft.com/office/powerpoint/2010/main" val="13333342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08500" y="3639073"/>
            <a:ext cx="4212872" cy="3218926"/>
          </a:xfrm>
          <a:prstGeom prst="rect">
            <a:avLst/>
          </a:prstGeom>
        </p:spPr>
      </p:pic>
      <p:sp>
        <p:nvSpPr>
          <p:cNvPr id="3" name="Content Placeholder 2"/>
          <p:cNvSpPr>
            <a:spLocks noGrp="1"/>
          </p:cNvSpPr>
          <p:nvPr>
            <p:ph idx="1"/>
          </p:nvPr>
        </p:nvSpPr>
        <p:spPr/>
        <p:txBody>
          <a:bodyPr/>
          <a:lstStyle/>
          <a:p>
            <a:r>
              <a:rPr lang="en-US"/>
              <a:t>Convene a Workforce Solutions </a:t>
            </a:r>
            <a:br>
              <a:rPr lang="en-US"/>
            </a:br>
            <a:r>
              <a:rPr lang="en-US"/>
              <a:t>Forum in your community</a:t>
            </a:r>
          </a:p>
          <a:p>
            <a:pPr lvl="1"/>
            <a:r>
              <a:rPr lang="en-US"/>
              <a:t>Invite community members from education, business, support services, justice, vocational rehabilitation, Veterans services, local elected officials, among others</a:t>
            </a:r>
          </a:p>
          <a:p>
            <a:pPr lvl="1"/>
            <a:r>
              <a:rPr lang="en-US"/>
              <a:t>Identify and document </a:t>
            </a:r>
            <a:br>
              <a:rPr lang="en-US"/>
            </a:br>
            <a:r>
              <a:rPr lang="en-US"/>
              <a:t>their services</a:t>
            </a:r>
          </a:p>
          <a:p>
            <a:pPr lvl="1"/>
            <a:r>
              <a:rPr lang="en-US"/>
              <a:t>Develop and publish a </a:t>
            </a:r>
            <a:br>
              <a:rPr lang="en-US"/>
            </a:br>
            <a:r>
              <a:rPr lang="en-US"/>
              <a:t>resource or asset map</a:t>
            </a:r>
            <a:endParaRPr lang="en-US" dirty="0"/>
          </a:p>
        </p:txBody>
      </p:sp>
      <p:sp>
        <p:nvSpPr>
          <p:cNvPr id="2" name="Title 1"/>
          <p:cNvSpPr>
            <a:spLocks noGrp="1"/>
          </p:cNvSpPr>
          <p:nvPr>
            <p:ph type="title"/>
          </p:nvPr>
        </p:nvSpPr>
        <p:spPr/>
        <p:txBody>
          <a:bodyPr/>
          <a:lstStyle/>
          <a:p>
            <a:r>
              <a:rPr lang="en-US"/>
              <a:t>Strategy: map community resources</a:t>
            </a:r>
            <a:endParaRPr lang="en-US" dirty="0"/>
          </a:p>
        </p:txBody>
      </p:sp>
    </p:spTree>
    <p:extLst>
      <p:ext uri="{BB962C8B-B14F-4D97-AF65-F5344CB8AC3E}">
        <p14:creationId xmlns:p14="http://schemas.microsoft.com/office/powerpoint/2010/main" val="2943158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0914" y="1582057"/>
            <a:ext cx="8098972" cy="4594906"/>
          </a:xfrm>
        </p:spPr>
        <p:txBody>
          <a:bodyPr>
            <a:normAutofit/>
          </a:bodyPr>
          <a:lstStyle/>
          <a:p>
            <a:pPr>
              <a:spcBef>
                <a:spcPts val="2400"/>
              </a:spcBef>
            </a:pPr>
            <a:r>
              <a:rPr lang="en-US" dirty="0" smtClean="0"/>
              <a:t>A suite of training modules</a:t>
            </a:r>
          </a:p>
          <a:p>
            <a:pPr>
              <a:spcBef>
                <a:spcPts val="2400"/>
              </a:spcBef>
            </a:pPr>
            <a:r>
              <a:rPr lang="en-US" dirty="0" smtClean="0"/>
              <a:t>Intended for Case Counselors</a:t>
            </a:r>
          </a:p>
          <a:p>
            <a:pPr lvl="1">
              <a:spcBef>
                <a:spcPts val="600"/>
              </a:spcBef>
            </a:pPr>
            <a:r>
              <a:rPr lang="en-US" dirty="0" smtClean="0"/>
              <a:t>Keeping Precise and Effective Case Notes</a:t>
            </a:r>
          </a:p>
          <a:p>
            <a:pPr lvl="1">
              <a:spcBef>
                <a:spcPts val="600"/>
              </a:spcBef>
            </a:pPr>
            <a:r>
              <a:rPr lang="en-US" dirty="0" smtClean="0"/>
              <a:t>Understanding Different Career Services</a:t>
            </a:r>
          </a:p>
          <a:p>
            <a:pPr lvl="1">
              <a:spcBef>
                <a:spcPts val="600"/>
              </a:spcBef>
            </a:pPr>
            <a:r>
              <a:rPr lang="en-US" dirty="0" smtClean="0"/>
              <a:t>Improving Time Management</a:t>
            </a:r>
          </a:p>
          <a:p>
            <a:pPr lvl="1">
              <a:spcBef>
                <a:spcPts val="600"/>
              </a:spcBef>
            </a:pPr>
            <a:r>
              <a:rPr lang="en-US" dirty="0" smtClean="0"/>
              <a:t>Knowing What Employers Want</a:t>
            </a:r>
          </a:p>
          <a:p>
            <a:pPr marL="365760" lvl="1" indent="-365760">
              <a:spcBef>
                <a:spcPts val="2400"/>
              </a:spcBef>
              <a:buClr>
                <a:srgbClr val="185EAC"/>
              </a:buClr>
              <a:buSzPct val="90000"/>
              <a:buFont typeface="Wingdings 3" panose="05040102010807070707" pitchFamily="18" charset="2"/>
              <a:buChar char=""/>
            </a:pPr>
            <a:r>
              <a:rPr lang="en-US" sz="2500" dirty="0" smtClean="0">
                <a:solidFill>
                  <a:schemeClr val="tx1"/>
                </a:solidFill>
                <a:latin typeface="+mj-lt"/>
              </a:rPr>
              <a:t>Consider </a:t>
            </a:r>
            <a:r>
              <a:rPr lang="en-US" sz="2500" dirty="0">
                <a:solidFill>
                  <a:schemeClr val="tx1"/>
                </a:solidFill>
                <a:latin typeface="+mj-lt"/>
              </a:rPr>
              <a:t>offering a certificate of completion</a:t>
            </a:r>
          </a:p>
        </p:txBody>
      </p:sp>
      <p:sp>
        <p:nvSpPr>
          <p:cNvPr id="2" name="Title 1"/>
          <p:cNvSpPr>
            <a:spLocks noGrp="1"/>
          </p:cNvSpPr>
          <p:nvPr>
            <p:ph type="title"/>
          </p:nvPr>
        </p:nvSpPr>
        <p:spPr/>
        <p:txBody>
          <a:bodyPr/>
          <a:lstStyle/>
          <a:p>
            <a:r>
              <a:rPr lang="en-US" dirty="0" smtClean="0"/>
              <a:t>Four indicators of effective customer service</a:t>
            </a:r>
            <a:endParaRPr lang="en-US" dirty="0"/>
          </a:p>
        </p:txBody>
      </p:sp>
    </p:spTree>
    <p:extLst>
      <p:ext uri="{BB962C8B-B14F-4D97-AF65-F5344CB8AC3E}">
        <p14:creationId xmlns:p14="http://schemas.microsoft.com/office/powerpoint/2010/main" val="40436047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LABOR exchange</a:t>
            </a:r>
            <a:endParaRPr lang="en-US" dirty="0"/>
          </a:p>
        </p:txBody>
      </p:sp>
    </p:spTree>
    <p:extLst>
      <p:ext uri="{BB962C8B-B14F-4D97-AF65-F5344CB8AC3E}">
        <p14:creationId xmlns:p14="http://schemas.microsoft.com/office/powerpoint/2010/main" val="2391509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is Labor exchange?</a:t>
            </a:r>
            <a:endParaRPr lang="en-US" dirty="0"/>
          </a:p>
        </p:txBody>
      </p:sp>
      <p:sp>
        <p:nvSpPr>
          <p:cNvPr id="3" name="Content Placeholder 2"/>
          <p:cNvSpPr>
            <a:spLocks noGrp="1"/>
          </p:cNvSpPr>
          <p:nvPr>
            <p:ph sz="half" idx="1"/>
          </p:nvPr>
        </p:nvSpPr>
        <p:spPr>
          <a:xfrm>
            <a:off x="314325" y="1308100"/>
            <a:ext cx="4200525" cy="4868863"/>
          </a:xfrm>
        </p:spPr>
        <p:txBody>
          <a:bodyPr/>
          <a:lstStyle/>
          <a:p>
            <a:r>
              <a:rPr lang="en-US"/>
              <a:t>Filling job orders for an employer</a:t>
            </a:r>
          </a:p>
          <a:p>
            <a:pPr>
              <a:spcBef>
                <a:spcPts val="3000"/>
              </a:spcBef>
            </a:pPr>
            <a:r>
              <a:rPr lang="en-US"/>
              <a:t>Helping a job seeker secure employment</a:t>
            </a:r>
            <a:endParaRPr lang="en-US" dirty="0"/>
          </a:p>
        </p:txBody>
      </p:sp>
      <p:sp>
        <p:nvSpPr>
          <p:cNvPr id="4" name="Content Placeholder 3"/>
          <p:cNvSpPr>
            <a:spLocks noGrp="1"/>
          </p:cNvSpPr>
          <p:nvPr>
            <p:ph sz="half" idx="2"/>
          </p:nvPr>
        </p:nvSpPr>
        <p:spPr>
          <a:xfrm>
            <a:off x="4629150" y="1308100"/>
            <a:ext cx="4200526" cy="4868863"/>
          </a:xfrm>
        </p:spPr>
        <p:txBody>
          <a:bodyPr/>
          <a:lstStyle/>
          <a:p>
            <a:r>
              <a:rPr lang="en-US"/>
              <a:t>Demand for workers</a:t>
            </a:r>
          </a:p>
          <a:p>
            <a:pPr lvl="1"/>
            <a:r>
              <a:rPr lang="en-US"/>
              <a:t>Various occupations</a:t>
            </a:r>
          </a:p>
          <a:p>
            <a:pPr lvl="1"/>
            <a:r>
              <a:rPr lang="en-US"/>
              <a:t>Various sectors and industries</a:t>
            </a:r>
          </a:p>
          <a:p>
            <a:pPr>
              <a:spcBef>
                <a:spcPts val="3000"/>
              </a:spcBef>
            </a:pPr>
            <a:r>
              <a:rPr lang="en-US"/>
              <a:t>Supply of workers</a:t>
            </a:r>
          </a:p>
          <a:p>
            <a:pPr lvl="1"/>
            <a:r>
              <a:rPr lang="en-US"/>
              <a:t>Varied skills</a:t>
            </a:r>
          </a:p>
          <a:p>
            <a:pPr lvl="1"/>
            <a:r>
              <a:rPr lang="en-US"/>
              <a:t>Varied skill levels</a:t>
            </a:r>
          </a:p>
          <a:p>
            <a:pPr lvl="1"/>
            <a:r>
              <a:rPr lang="en-US"/>
              <a:t>Varied levels of readiness</a:t>
            </a:r>
          </a:p>
          <a:p>
            <a:endParaRPr lang="en-US"/>
          </a:p>
        </p:txBody>
      </p:sp>
      <p:pic>
        <p:nvPicPr>
          <p:cNvPr id="14" name="Picture 13"/>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314325" y="3688556"/>
            <a:ext cx="3268667" cy="3268667"/>
          </a:xfrm>
          <a:prstGeom prst="rect">
            <a:avLst/>
          </a:prstGeom>
          <a:effectLst/>
        </p:spPr>
      </p:pic>
    </p:spTree>
    <p:extLst>
      <p:ext uri="{BB962C8B-B14F-4D97-AF65-F5344CB8AC3E}">
        <p14:creationId xmlns:p14="http://schemas.microsoft.com/office/powerpoint/2010/main" val="14183725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4325" y="1282699"/>
            <a:ext cx="8515350" cy="4894263"/>
          </a:xfrm>
        </p:spPr>
        <p:txBody>
          <a:bodyPr/>
          <a:lstStyle/>
          <a:p>
            <a:pPr>
              <a:spcAft>
                <a:spcPts val="600"/>
              </a:spcAft>
            </a:pPr>
            <a:r>
              <a:rPr lang="en-US" dirty="0"/>
              <a:t>Our role in Labor Exchange</a:t>
            </a:r>
          </a:p>
          <a:p>
            <a:pPr lvl="1"/>
            <a:r>
              <a:rPr lang="en-US" dirty="0"/>
              <a:t>Helps to correct the imbalance</a:t>
            </a:r>
          </a:p>
          <a:p>
            <a:pPr>
              <a:spcBef>
                <a:spcPts val="4200"/>
              </a:spcBef>
              <a:spcAft>
                <a:spcPts val="600"/>
              </a:spcAft>
            </a:pPr>
            <a:r>
              <a:rPr lang="en-US" dirty="0"/>
              <a:t>We treat the imbalance through career services</a:t>
            </a:r>
          </a:p>
          <a:p>
            <a:pPr lvl="1"/>
            <a:r>
              <a:rPr lang="en-US" dirty="0"/>
              <a:t>Outplacement services</a:t>
            </a:r>
          </a:p>
          <a:p>
            <a:pPr lvl="1"/>
            <a:r>
              <a:rPr lang="en-US" dirty="0"/>
              <a:t>Job search</a:t>
            </a:r>
          </a:p>
          <a:p>
            <a:pPr lvl="1"/>
            <a:r>
              <a:rPr lang="en-US" dirty="0"/>
              <a:t>Placement services</a:t>
            </a:r>
          </a:p>
          <a:p>
            <a:pPr lvl="1"/>
            <a:r>
              <a:rPr lang="en-US" dirty="0"/>
              <a:t>Researching and disseminating labor market information</a:t>
            </a:r>
          </a:p>
          <a:p>
            <a:pPr lvl="1"/>
            <a:r>
              <a:rPr lang="en-US" dirty="0"/>
              <a:t>Promoting entrepreneurism and the “gig” economy</a:t>
            </a:r>
          </a:p>
        </p:txBody>
      </p:sp>
      <p:sp>
        <p:nvSpPr>
          <p:cNvPr id="2" name="Title 1"/>
          <p:cNvSpPr>
            <a:spLocks noGrp="1"/>
          </p:cNvSpPr>
          <p:nvPr>
            <p:ph type="title"/>
          </p:nvPr>
        </p:nvSpPr>
        <p:spPr/>
        <p:txBody>
          <a:bodyPr/>
          <a:lstStyle/>
          <a:p>
            <a:r>
              <a:rPr lang="en-US"/>
              <a:t>Treating the imbalance</a:t>
            </a:r>
            <a:endParaRPr lang="en-US" dirty="0"/>
          </a:p>
        </p:txBody>
      </p:sp>
    </p:spTree>
    <p:extLst>
      <p:ext uri="{BB962C8B-B14F-4D97-AF65-F5344CB8AC3E}">
        <p14:creationId xmlns:p14="http://schemas.microsoft.com/office/powerpoint/2010/main" val="2878359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Labor market information</a:t>
            </a:r>
          </a:p>
        </p:txBody>
      </p:sp>
    </p:spTree>
    <p:extLst>
      <p:ext uri="{BB962C8B-B14F-4D97-AF65-F5344CB8AC3E}">
        <p14:creationId xmlns:p14="http://schemas.microsoft.com/office/powerpoint/2010/main" val="14680458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87399" y="1460499"/>
            <a:ext cx="8042275" cy="4716463"/>
          </a:xfrm>
        </p:spPr>
        <p:txBody>
          <a:bodyPr/>
          <a:lstStyle/>
          <a:p>
            <a:r>
              <a:rPr lang="en-US" dirty="0"/>
              <a:t>What does our local economy look like?</a:t>
            </a:r>
          </a:p>
          <a:p>
            <a:pPr marL="914400" lvl="1">
              <a:spcBef>
                <a:spcPts val="800"/>
              </a:spcBef>
            </a:pPr>
            <a:r>
              <a:rPr lang="en-US" dirty="0"/>
              <a:t>What are our sectors and subsectors?</a:t>
            </a:r>
          </a:p>
          <a:p>
            <a:pPr marL="914400" lvl="1">
              <a:spcBef>
                <a:spcPts val="800"/>
              </a:spcBef>
            </a:pPr>
            <a:r>
              <a:rPr lang="en-US" dirty="0"/>
              <a:t>What are our industries?</a:t>
            </a:r>
          </a:p>
          <a:p>
            <a:pPr>
              <a:spcBef>
                <a:spcPts val="4200"/>
              </a:spcBef>
            </a:pPr>
            <a:r>
              <a:rPr lang="en-US" dirty="0"/>
              <a:t>What sector strategies are we pursuing?</a:t>
            </a:r>
          </a:p>
          <a:p>
            <a:pPr>
              <a:spcBef>
                <a:spcPts val="4200"/>
              </a:spcBef>
            </a:pPr>
            <a:r>
              <a:rPr lang="en-US" dirty="0"/>
              <a:t>Where do we find all this information?</a:t>
            </a:r>
          </a:p>
        </p:txBody>
      </p:sp>
      <p:sp>
        <p:nvSpPr>
          <p:cNvPr id="2" name="Title 1"/>
          <p:cNvSpPr>
            <a:spLocks noGrp="1"/>
          </p:cNvSpPr>
          <p:nvPr>
            <p:ph type="title"/>
          </p:nvPr>
        </p:nvSpPr>
        <p:spPr/>
        <p:txBody>
          <a:bodyPr/>
          <a:lstStyle/>
          <a:p>
            <a:r>
              <a:rPr lang="en-US" dirty="0"/>
              <a:t>Labor market information (LMI)</a:t>
            </a:r>
          </a:p>
        </p:txBody>
      </p:sp>
    </p:spTree>
    <p:extLst>
      <p:ext uri="{BB962C8B-B14F-4D97-AF65-F5344CB8AC3E}">
        <p14:creationId xmlns:p14="http://schemas.microsoft.com/office/powerpoint/2010/main" val="5593111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4325" y="1320799"/>
            <a:ext cx="8515350" cy="4856163"/>
          </a:xfrm>
        </p:spPr>
        <p:txBody>
          <a:bodyPr/>
          <a:lstStyle/>
          <a:p>
            <a:r>
              <a:rPr lang="en-US" dirty="0"/>
              <a:t>NAICS</a:t>
            </a:r>
          </a:p>
          <a:p>
            <a:pPr lvl="1"/>
            <a:r>
              <a:rPr lang="en-US" dirty="0"/>
              <a:t>North American Industry Classification System</a:t>
            </a:r>
          </a:p>
          <a:p>
            <a:pPr>
              <a:spcBef>
                <a:spcPts val="3600"/>
              </a:spcBef>
            </a:pPr>
            <a:r>
              <a:rPr lang="en-US" dirty="0"/>
              <a:t>Financial institutions (like Fidelity)</a:t>
            </a:r>
          </a:p>
          <a:p>
            <a:pPr>
              <a:spcBef>
                <a:spcPts val="3600"/>
              </a:spcBef>
            </a:pPr>
            <a:r>
              <a:rPr lang="en-US" dirty="0"/>
              <a:t>Local and state WIBs, Economic Development Corporations, Chambers of Commerce</a:t>
            </a:r>
          </a:p>
          <a:p>
            <a:pPr>
              <a:spcBef>
                <a:spcPts val="3600"/>
              </a:spcBef>
            </a:pPr>
            <a:r>
              <a:rPr lang="en-US" dirty="0"/>
              <a:t>Bureau of Labor Statistics (BLS)</a:t>
            </a:r>
          </a:p>
          <a:p>
            <a:endParaRPr lang="en-US" dirty="0"/>
          </a:p>
        </p:txBody>
      </p:sp>
      <p:sp>
        <p:nvSpPr>
          <p:cNvPr id="2" name="Title 1"/>
          <p:cNvSpPr>
            <a:spLocks noGrp="1"/>
          </p:cNvSpPr>
          <p:nvPr>
            <p:ph type="title"/>
          </p:nvPr>
        </p:nvSpPr>
        <p:spPr/>
        <p:txBody>
          <a:bodyPr/>
          <a:lstStyle/>
          <a:p>
            <a:r>
              <a:rPr lang="en-US"/>
              <a:t>Sources of LMI</a:t>
            </a:r>
            <a:endParaRPr lang="en-US" dirty="0"/>
          </a:p>
        </p:txBody>
      </p:sp>
    </p:spTree>
    <p:extLst>
      <p:ext uri="{BB962C8B-B14F-4D97-AF65-F5344CB8AC3E}">
        <p14:creationId xmlns:p14="http://schemas.microsoft.com/office/powerpoint/2010/main" val="12130758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5299" y="1219199"/>
            <a:ext cx="8334375" cy="4957763"/>
          </a:xfrm>
        </p:spPr>
        <p:txBody>
          <a:bodyPr/>
          <a:lstStyle/>
          <a:p>
            <a:pPr>
              <a:spcBef>
                <a:spcPts val="2400"/>
              </a:spcBef>
              <a:spcAft>
                <a:spcPts val="600"/>
              </a:spcAft>
            </a:pPr>
            <a:r>
              <a:rPr lang="en-US"/>
              <a:t>Career One Stop</a:t>
            </a:r>
          </a:p>
          <a:p>
            <a:pPr>
              <a:spcBef>
                <a:spcPts val="2400"/>
              </a:spcBef>
              <a:spcAft>
                <a:spcPts val="600"/>
              </a:spcAft>
            </a:pPr>
            <a:r>
              <a:rPr lang="en-US"/>
              <a:t>Competency Model Clearinghouse</a:t>
            </a:r>
          </a:p>
          <a:p>
            <a:pPr>
              <a:spcBef>
                <a:spcPts val="2400"/>
              </a:spcBef>
              <a:spcAft>
                <a:spcPts val="600"/>
              </a:spcAft>
            </a:pPr>
            <a:r>
              <a:rPr lang="en-US"/>
              <a:t>O*NET</a:t>
            </a:r>
          </a:p>
          <a:p>
            <a:pPr>
              <a:spcBef>
                <a:spcPts val="2400"/>
              </a:spcBef>
              <a:spcAft>
                <a:spcPts val="600"/>
              </a:spcAft>
            </a:pPr>
            <a:r>
              <a:rPr lang="en-US"/>
              <a:t>Occupational Outlook Handbook</a:t>
            </a:r>
          </a:p>
          <a:p>
            <a:pPr>
              <a:spcBef>
                <a:spcPts val="2400"/>
              </a:spcBef>
              <a:spcAft>
                <a:spcPts val="600"/>
              </a:spcAft>
            </a:pPr>
            <a:r>
              <a:rPr lang="en-US"/>
              <a:t>Customizable Search Programs</a:t>
            </a:r>
          </a:p>
          <a:p>
            <a:pPr marL="822960" lvl="1">
              <a:spcAft>
                <a:spcPts val="600"/>
              </a:spcAft>
            </a:pPr>
            <a:r>
              <a:rPr lang="en-US"/>
              <a:t>mySkillsmyFuture</a:t>
            </a:r>
          </a:p>
          <a:p>
            <a:pPr marL="822960" lvl="1">
              <a:spcAft>
                <a:spcPts val="600"/>
              </a:spcAft>
            </a:pPr>
            <a:r>
              <a:rPr lang="en-US"/>
              <a:t>MyNextMove</a:t>
            </a:r>
          </a:p>
          <a:p>
            <a:pPr marL="822960" lvl="1">
              <a:spcAft>
                <a:spcPts val="600"/>
              </a:spcAft>
            </a:pPr>
            <a:r>
              <a:rPr lang="en-US"/>
              <a:t>Military Skills Translators and Military Crosswalk</a:t>
            </a:r>
            <a:endParaRPr lang="en-US" dirty="0"/>
          </a:p>
        </p:txBody>
      </p:sp>
      <p:sp>
        <p:nvSpPr>
          <p:cNvPr id="2" name="Title 1"/>
          <p:cNvSpPr>
            <a:spLocks noGrp="1"/>
          </p:cNvSpPr>
          <p:nvPr>
            <p:ph type="title"/>
          </p:nvPr>
        </p:nvSpPr>
        <p:spPr/>
        <p:txBody>
          <a:bodyPr/>
          <a:lstStyle/>
          <a:p>
            <a:r>
              <a:rPr lang="en-US"/>
              <a:t>Web-based career exploration</a:t>
            </a:r>
            <a:endParaRPr lang="en-US" dirty="0"/>
          </a:p>
        </p:txBody>
      </p:sp>
    </p:spTree>
    <p:extLst>
      <p:ext uri="{BB962C8B-B14F-4D97-AF65-F5344CB8AC3E}">
        <p14:creationId xmlns:p14="http://schemas.microsoft.com/office/powerpoint/2010/main" val="19815924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4500" y="1295400"/>
            <a:ext cx="8255000" cy="4881562"/>
          </a:xfrm>
        </p:spPr>
        <p:txBody>
          <a:bodyPr/>
          <a:lstStyle/>
          <a:p>
            <a:pPr>
              <a:spcBef>
                <a:spcPts val="3000"/>
              </a:spcBef>
            </a:pPr>
            <a:r>
              <a:rPr lang="en-US"/>
              <a:t>Use the information to prepare for informational interviews with job seekers and employers</a:t>
            </a:r>
          </a:p>
          <a:p>
            <a:pPr>
              <a:spcBef>
                <a:spcPts val="3000"/>
              </a:spcBef>
            </a:pPr>
            <a:r>
              <a:rPr lang="en-US"/>
              <a:t>Tailor a resume with information you learn</a:t>
            </a:r>
          </a:p>
          <a:p>
            <a:pPr>
              <a:spcBef>
                <a:spcPts val="3000"/>
              </a:spcBef>
            </a:pPr>
            <a:r>
              <a:rPr lang="en-US"/>
              <a:t>Craft an OJT contract for an employer</a:t>
            </a:r>
          </a:p>
          <a:p>
            <a:pPr>
              <a:spcBef>
                <a:spcPts val="3000"/>
              </a:spcBef>
            </a:pPr>
            <a:r>
              <a:rPr lang="en-US"/>
              <a:t>Help an employer write a job description</a:t>
            </a:r>
            <a:endParaRPr lang="en-US" dirty="0"/>
          </a:p>
        </p:txBody>
      </p:sp>
      <p:sp>
        <p:nvSpPr>
          <p:cNvPr id="2" name="Title 1"/>
          <p:cNvSpPr>
            <a:spLocks noGrp="1"/>
          </p:cNvSpPr>
          <p:nvPr>
            <p:ph type="title"/>
          </p:nvPr>
        </p:nvSpPr>
        <p:spPr/>
        <p:txBody>
          <a:bodyPr/>
          <a:lstStyle/>
          <a:p>
            <a:r>
              <a:rPr lang="en-US"/>
              <a:t>Re-purposing the information</a:t>
            </a:r>
            <a:endParaRPr lang="en-US" dirty="0"/>
          </a:p>
        </p:txBody>
      </p:sp>
    </p:spTree>
    <p:extLst>
      <p:ext uri="{BB962C8B-B14F-4D97-AF65-F5344CB8AC3E}">
        <p14:creationId xmlns:p14="http://schemas.microsoft.com/office/powerpoint/2010/main" val="2068295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4325" y="1019174"/>
            <a:ext cx="8515350" cy="5508625"/>
          </a:xfrm>
        </p:spPr>
        <p:txBody>
          <a:bodyPr>
            <a:noAutofit/>
          </a:bodyPr>
          <a:lstStyle/>
          <a:p>
            <a:pPr>
              <a:spcAft>
                <a:spcPts val="22200"/>
              </a:spcAft>
            </a:pPr>
            <a:r>
              <a:rPr lang="en-US"/>
              <a:t>Create Career One-Pagers</a:t>
            </a:r>
          </a:p>
          <a:p>
            <a:pPr marL="548640" lvl="1">
              <a:spcBef>
                <a:spcPts val="1200"/>
              </a:spcBef>
            </a:pPr>
            <a:r>
              <a:rPr lang="en-US" sz="2100"/>
              <a:t>Most in-demand sectors and industries</a:t>
            </a:r>
          </a:p>
          <a:p>
            <a:pPr marL="548640" lvl="1">
              <a:spcBef>
                <a:spcPts val="1200"/>
              </a:spcBef>
            </a:pPr>
            <a:r>
              <a:rPr lang="en-US" sz="2100"/>
              <a:t>Top occupations within the sector in your economy</a:t>
            </a:r>
          </a:p>
          <a:p>
            <a:pPr marL="548640" lvl="1">
              <a:spcBef>
                <a:spcPts val="1200"/>
              </a:spcBef>
            </a:pPr>
            <a:r>
              <a:rPr lang="en-US" sz="2100"/>
              <a:t>Links to helpful Web pages with key information and data</a:t>
            </a:r>
          </a:p>
          <a:p>
            <a:pPr marL="548640" lvl="1">
              <a:spcBef>
                <a:spcPts val="1200"/>
              </a:spcBef>
            </a:pPr>
            <a:r>
              <a:rPr lang="en-US" sz="2100"/>
              <a:t>List of employers in your area</a:t>
            </a:r>
            <a:endParaRPr lang="en-US" sz="2100" dirty="0"/>
          </a:p>
        </p:txBody>
      </p: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36476" y="1939926"/>
            <a:ext cx="6471048" cy="2149474"/>
          </a:xfrm>
          <a:prstGeom prst="roundRect">
            <a:avLst>
              <a:gd name="adj" fmla="val 11183"/>
            </a:avLst>
          </a:prstGeom>
          <a:solidFill>
            <a:srgbClr val="FFFFFF"/>
          </a:solidFill>
          <a:ln w="76200" cap="sq">
            <a:solidFill>
              <a:srgbClr val="292929"/>
            </a:solidFill>
            <a:miter lim="800000"/>
          </a:ln>
          <a:effectLst>
            <a:outerShdw blurRad="12700" dist="101600" algn="l" rotWithShape="0">
              <a:schemeClr val="bg1"/>
            </a:outerShdw>
          </a:effectLst>
          <a:scene3d>
            <a:camera prst="orthographicFront"/>
            <a:lightRig rig="threePt" dir="t">
              <a:rot lat="0" lon="0" rev="2700000"/>
            </a:lightRig>
          </a:scene3d>
          <a:sp3d>
            <a:contourClr>
              <a:srgbClr val="C0C0C0"/>
            </a:contourClr>
          </a:sp3d>
        </p:spPr>
      </p:pic>
      <p:sp>
        <p:nvSpPr>
          <p:cNvPr id="2" name="Title 1"/>
          <p:cNvSpPr>
            <a:spLocks noGrp="1"/>
          </p:cNvSpPr>
          <p:nvPr>
            <p:ph type="title"/>
          </p:nvPr>
        </p:nvSpPr>
        <p:spPr/>
        <p:txBody>
          <a:bodyPr/>
          <a:lstStyle/>
          <a:p>
            <a:r>
              <a:rPr lang="en-US"/>
              <a:t>Time management tip</a:t>
            </a:r>
            <a:endParaRPr lang="en-US" dirty="0"/>
          </a:p>
        </p:txBody>
      </p:sp>
    </p:spTree>
    <p:extLst>
      <p:ext uri="{BB962C8B-B14F-4D97-AF65-F5344CB8AC3E}">
        <p14:creationId xmlns:p14="http://schemas.microsoft.com/office/powerpoint/2010/main" val="6967467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03300" y="1019175"/>
            <a:ext cx="7137400" cy="5157788"/>
          </a:xfrm>
        </p:spPr>
        <p:txBody>
          <a:bodyPr/>
          <a:lstStyle/>
          <a:p>
            <a:pPr>
              <a:spcAft>
                <a:spcPts val="4800"/>
              </a:spcAft>
            </a:pPr>
            <a:r>
              <a:rPr lang="en-US"/>
              <a:t>Offer a Resume Template Option</a:t>
            </a:r>
          </a:p>
          <a:p>
            <a:pPr lvl="1">
              <a:spcBef>
                <a:spcPts val="1800"/>
              </a:spcBef>
            </a:pPr>
            <a:r>
              <a:rPr lang="en-US"/>
              <a:t>Instead of a resume workshop</a:t>
            </a:r>
          </a:p>
          <a:p>
            <a:pPr lvl="1">
              <a:spcBef>
                <a:spcPts val="1800"/>
              </a:spcBef>
            </a:pPr>
            <a:r>
              <a:rPr lang="en-US"/>
              <a:t>Consider the needs of the customer</a:t>
            </a:r>
          </a:p>
          <a:p>
            <a:pPr lvl="1">
              <a:spcBef>
                <a:spcPts val="1800"/>
              </a:spcBef>
            </a:pPr>
            <a:r>
              <a:rPr lang="en-US"/>
              <a:t>Copy parts of other resumes</a:t>
            </a:r>
          </a:p>
          <a:p>
            <a:pPr lvl="1">
              <a:spcBef>
                <a:spcPts val="1800"/>
              </a:spcBef>
            </a:pPr>
            <a:r>
              <a:rPr lang="en-US"/>
              <a:t>Adapt them to particular needs.</a:t>
            </a:r>
            <a:endParaRPr lang="en-US" dirty="0"/>
          </a:p>
        </p:txBody>
      </p:sp>
      <p:sp>
        <p:nvSpPr>
          <p:cNvPr id="2" name="Title 1"/>
          <p:cNvSpPr>
            <a:spLocks noGrp="1"/>
          </p:cNvSpPr>
          <p:nvPr>
            <p:ph type="title"/>
          </p:nvPr>
        </p:nvSpPr>
        <p:spPr/>
        <p:txBody>
          <a:bodyPr/>
          <a:lstStyle/>
          <a:p>
            <a:r>
              <a:rPr lang="en-US"/>
              <a:t>Time management tip</a:t>
            </a:r>
            <a:endParaRPr lang="en-US" dirty="0"/>
          </a:p>
        </p:txBody>
      </p:sp>
    </p:spTree>
    <p:extLst>
      <p:ext uri="{BB962C8B-B14F-4D97-AF65-F5344CB8AC3E}">
        <p14:creationId xmlns:p14="http://schemas.microsoft.com/office/powerpoint/2010/main" val="4316711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11200" y="1335313"/>
            <a:ext cx="7721600" cy="4841649"/>
          </a:xfrm>
        </p:spPr>
        <p:txBody>
          <a:bodyPr>
            <a:normAutofit/>
          </a:bodyPr>
          <a:lstStyle/>
          <a:p>
            <a:pPr>
              <a:spcBef>
                <a:spcPts val="3000"/>
              </a:spcBef>
            </a:pPr>
            <a:r>
              <a:rPr lang="en-US" altLang="x-none" sz="2400"/>
              <a:t>Describe Career Services and associated goals</a:t>
            </a:r>
          </a:p>
          <a:p>
            <a:pPr>
              <a:spcBef>
                <a:spcPts val="3000"/>
              </a:spcBef>
            </a:pPr>
            <a:r>
              <a:rPr lang="en-US" altLang="x-none" sz="2400"/>
              <a:t>Distinguish among Basic, Individualized and Follow-Up Career Services</a:t>
            </a:r>
          </a:p>
          <a:p>
            <a:pPr>
              <a:spcBef>
                <a:spcPts val="3000"/>
              </a:spcBef>
            </a:pPr>
            <a:r>
              <a:rPr lang="en-US" altLang="x-none" sz="2400"/>
              <a:t>Understand Functional Alignment, No Wrong Door, and Priority of Service</a:t>
            </a:r>
          </a:p>
          <a:p>
            <a:pPr>
              <a:spcBef>
                <a:spcPts val="3000"/>
              </a:spcBef>
            </a:pPr>
            <a:r>
              <a:rPr lang="en-US" altLang="x-none" sz="2400"/>
              <a:t>Learn where to find more information </a:t>
            </a:r>
            <a:br>
              <a:rPr lang="en-US" altLang="x-none" sz="2400"/>
            </a:br>
            <a:r>
              <a:rPr lang="en-US" altLang="x-none" sz="2400"/>
              <a:t>and promising practices</a:t>
            </a:r>
          </a:p>
          <a:p>
            <a:pPr>
              <a:spcBef>
                <a:spcPts val="3000"/>
              </a:spcBef>
            </a:pPr>
            <a:endParaRPr lang="en-US" sz="2400" dirty="0"/>
          </a:p>
        </p:txBody>
      </p:sp>
    </p:spTree>
    <p:extLst>
      <p:ext uri="{BB962C8B-B14F-4D97-AF65-F5344CB8AC3E}">
        <p14:creationId xmlns:p14="http://schemas.microsoft.com/office/powerpoint/2010/main" val="15160580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4500" y="1295400"/>
            <a:ext cx="8255000" cy="4881562"/>
          </a:xfrm>
        </p:spPr>
        <p:txBody>
          <a:bodyPr/>
          <a:lstStyle/>
          <a:p>
            <a:pPr>
              <a:spcBef>
                <a:spcPts val="3000"/>
              </a:spcBef>
            </a:pPr>
            <a:r>
              <a:rPr lang="en-US" dirty="0" smtClean="0"/>
              <a:t>Public assistance recipients</a:t>
            </a:r>
          </a:p>
          <a:p>
            <a:pPr>
              <a:spcBef>
                <a:spcPts val="3000"/>
              </a:spcBef>
            </a:pPr>
            <a:r>
              <a:rPr lang="en-US" dirty="0" smtClean="0"/>
              <a:t>Low income individuals</a:t>
            </a:r>
          </a:p>
          <a:p>
            <a:pPr>
              <a:spcBef>
                <a:spcPts val="3000"/>
              </a:spcBef>
            </a:pPr>
            <a:r>
              <a:rPr lang="en-US" dirty="0" smtClean="0"/>
              <a:t>Individuals with deficiencies in basic skills</a:t>
            </a:r>
          </a:p>
          <a:p>
            <a:pPr>
              <a:spcBef>
                <a:spcPts val="3000"/>
              </a:spcBef>
            </a:pPr>
            <a:r>
              <a:rPr lang="en-US" dirty="0" smtClean="0"/>
              <a:t>Veterans and their spouses</a:t>
            </a:r>
          </a:p>
          <a:p>
            <a:pPr>
              <a:spcBef>
                <a:spcPts val="3000"/>
              </a:spcBef>
            </a:pPr>
            <a:r>
              <a:rPr lang="en-US" dirty="0" smtClean="0"/>
              <a:t>Others, as established by the Governor or local boards</a:t>
            </a:r>
            <a:endParaRPr lang="en-US" dirty="0"/>
          </a:p>
        </p:txBody>
      </p:sp>
      <p:sp>
        <p:nvSpPr>
          <p:cNvPr id="2" name="Title 1"/>
          <p:cNvSpPr>
            <a:spLocks noGrp="1"/>
          </p:cNvSpPr>
          <p:nvPr>
            <p:ph type="title"/>
          </p:nvPr>
        </p:nvSpPr>
        <p:spPr/>
        <p:txBody>
          <a:bodyPr>
            <a:normAutofit/>
          </a:bodyPr>
          <a:lstStyle/>
          <a:p>
            <a:r>
              <a:rPr lang="en-US" sz="3600" dirty="0" smtClean="0"/>
              <a:t>Priority of service</a:t>
            </a:r>
            <a:endParaRPr lang="en-US" sz="3600" dirty="0"/>
          </a:p>
        </p:txBody>
      </p:sp>
    </p:spTree>
    <p:extLst>
      <p:ext uri="{BB962C8B-B14F-4D97-AF65-F5344CB8AC3E}">
        <p14:creationId xmlns:p14="http://schemas.microsoft.com/office/powerpoint/2010/main" val="7393962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Other career services</a:t>
            </a:r>
            <a:endParaRPr lang="en-US" dirty="0"/>
          </a:p>
        </p:txBody>
      </p:sp>
    </p:spTree>
    <p:extLst>
      <p:ext uri="{BB962C8B-B14F-4D97-AF65-F5344CB8AC3E}">
        <p14:creationId xmlns:p14="http://schemas.microsoft.com/office/powerpoint/2010/main" val="10075688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38199"/>
            <a:ext cx="9144000" cy="6019801"/>
          </a:xfrm>
          <a:prstGeom prst="rect">
            <a:avLst/>
          </a:prstGeom>
        </p:spPr>
      </p:pic>
      <p:sp>
        <p:nvSpPr>
          <p:cNvPr id="3" name="Content Placeholder 2"/>
          <p:cNvSpPr>
            <a:spLocks noGrp="1"/>
          </p:cNvSpPr>
          <p:nvPr>
            <p:ph idx="1"/>
          </p:nvPr>
        </p:nvSpPr>
        <p:spPr>
          <a:xfrm>
            <a:off x="0" y="3918856"/>
            <a:ext cx="9143999" cy="2268511"/>
          </a:xfrm>
          <a:solidFill>
            <a:srgbClr val="000000">
              <a:alpha val="70000"/>
            </a:srgbClr>
          </a:solidFill>
        </p:spPr>
        <p:txBody>
          <a:bodyPr lIns="457200" rIns="640080" anchor="ctr">
            <a:normAutofit/>
          </a:bodyPr>
          <a:lstStyle/>
          <a:p>
            <a:r>
              <a:rPr lang="en-US" sz="2400">
                <a:solidFill>
                  <a:schemeClr val="bg1"/>
                </a:solidFill>
              </a:rPr>
              <a:t>Inform the community about services you provide</a:t>
            </a:r>
          </a:p>
          <a:p>
            <a:r>
              <a:rPr lang="en-US" sz="2400">
                <a:solidFill>
                  <a:schemeClr val="bg1"/>
                </a:solidFill>
              </a:rPr>
              <a:t>Collaborate with </a:t>
            </a:r>
            <a:r>
              <a:rPr lang="en-US" sz="2400">
                <a:solidFill>
                  <a:schemeClr val="bg1"/>
                </a:solidFill>
                <a:effectLst>
                  <a:outerShdw blurRad="50800" dist="38100" dir="8100000" algn="tr" rotWithShape="0">
                    <a:prstClr val="black">
                      <a:alpha val="40000"/>
                    </a:prstClr>
                  </a:outerShdw>
                </a:effectLst>
              </a:rPr>
              <a:t>community</a:t>
            </a:r>
            <a:r>
              <a:rPr lang="en-US" sz="2400">
                <a:solidFill>
                  <a:schemeClr val="bg1"/>
                </a:solidFill>
              </a:rPr>
              <a:t> partners</a:t>
            </a:r>
          </a:p>
          <a:p>
            <a:r>
              <a:rPr lang="en-US" sz="2400">
                <a:solidFill>
                  <a:schemeClr val="bg1"/>
                </a:solidFill>
              </a:rPr>
              <a:t>Deploy your Rapid Response Team</a:t>
            </a:r>
          </a:p>
          <a:p>
            <a:r>
              <a:rPr lang="en-US" sz="2400">
                <a:solidFill>
                  <a:schemeClr val="bg1"/>
                </a:solidFill>
              </a:rPr>
              <a:t>Use public service announcement outlets</a:t>
            </a:r>
            <a:endParaRPr lang="en-US" sz="2400" dirty="0">
              <a:solidFill>
                <a:schemeClr val="bg1"/>
              </a:solidFill>
            </a:endParaRPr>
          </a:p>
        </p:txBody>
      </p:sp>
      <p:sp>
        <p:nvSpPr>
          <p:cNvPr id="2" name="Title 1"/>
          <p:cNvSpPr>
            <a:spLocks noGrp="1"/>
          </p:cNvSpPr>
          <p:nvPr>
            <p:ph type="title"/>
          </p:nvPr>
        </p:nvSpPr>
        <p:spPr/>
        <p:txBody>
          <a:bodyPr/>
          <a:lstStyle/>
          <a:p>
            <a:r>
              <a:rPr lang="en-US"/>
              <a:t>Outreach to the Community</a:t>
            </a:r>
            <a:endParaRPr lang="en-US" dirty="0"/>
          </a:p>
        </p:txBody>
      </p:sp>
      <p:sp>
        <p:nvSpPr>
          <p:cNvPr id="10" name="Rectangle 9"/>
          <p:cNvSpPr/>
          <p:nvPr/>
        </p:nvSpPr>
        <p:spPr>
          <a:xfrm>
            <a:off x="0" y="6376988"/>
            <a:ext cx="9143622" cy="45720"/>
          </a:xfrm>
          <a:prstGeom prst="rect">
            <a:avLst/>
          </a:prstGeom>
          <a:gradFill flip="none" rotWithShape="1">
            <a:gsLst>
              <a:gs pos="0">
                <a:srgbClr val="CB1680"/>
              </a:gs>
              <a:gs pos="80000">
                <a:srgbClr val="F06722"/>
              </a:gs>
              <a:gs pos="60000">
                <a:srgbClr val="FABD12"/>
              </a:gs>
              <a:gs pos="40000">
                <a:srgbClr val="A5CE39"/>
              </a:gs>
              <a:gs pos="20000">
                <a:srgbClr val="1B8DCC"/>
              </a:gs>
              <a:gs pos="100000">
                <a:srgbClr val="CD2127"/>
              </a:gs>
            </a:gsLst>
            <a:lin ang="0" scaled="1"/>
            <a:tileRect/>
          </a:gradFill>
          <a:ln>
            <a:solidFill>
              <a:schemeClr val="bg1">
                <a:lumMod val="65000"/>
              </a:schemeClr>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8379849" y="6185044"/>
            <a:ext cx="429608" cy="429608"/>
          </a:xfrm>
          <a:prstGeom prst="ellipse">
            <a:avLst/>
          </a:prstGeom>
          <a:solidFill>
            <a:schemeClr val="bg1"/>
          </a:solidFill>
          <a:ln w="6350">
            <a:solidFill>
              <a:schemeClr val="bg1">
                <a:lumMod val="85000"/>
              </a:schemeClr>
            </a:solidFill>
          </a:ln>
          <a:effectLst>
            <a:outerShdw blurRad="508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8340213" y="6221915"/>
            <a:ext cx="508880" cy="355866"/>
          </a:xfrm>
          <a:prstGeom prst="rect">
            <a:avLst/>
          </a:prstGeom>
          <a:noFill/>
        </p:spPr>
        <p:txBody>
          <a:bodyPr wrap="square" lIns="0" tIns="0" rIns="0" bIns="0" rtlCol="0" anchor="ctr">
            <a:noAutofit/>
          </a:bodyPr>
          <a:lstStyle/>
          <a:p>
            <a:pPr algn="ctr"/>
            <a:fld id="{88A8A197-9FD5-4E44-A847-5913256255CC}" type="slidenum">
              <a:rPr lang="en-US" sz="1400" b="0" i="0" smtClean="0">
                <a:latin typeface="+mj-lt"/>
              </a:rPr>
              <a:t>42</a:t>
            </a:fld>
            <a:endParaRPr lang="en-US" sz="1600" b="0" i="0" dirty="0">
              <a:latin typeface="+mj-lt"/>
            </a:endParaRPr>
          </a:p>
        </p:txBody>
      </p:sp>
    </p:spTree>
    <p:extLst>
      <p:ext uri="{BB962C8B-B14F-4D97-AF65-F5344CB8AC3E}">
        <p14:creationId xmlns:p14="http://schemas.microsoft.com/office/powerpoint/2010/main" val="19026936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44571" y="1727200"/>
            <a:ext cx="4185103" cy="4449762"/>
          </a:xfrm>
        </p:spPr>
        <p:txBody>
          <a:bodyPr>
            <a:normAutofit/>
          </a:bodyPr>
          <a:lstStyle/>
          <a:p>
            <a:pPr>
              <a:spcBef>
                <a:spcPts val="3600"/>
              </a:spcBef>
            </a:pPr>
            <a:r>
              <a:rPr lang="en-US" sz="2400"/>
              <a:t>Qualifying for financial aid &amp; tuition assistance</a:t>
            </a:r>
          </a:p>
          <a:p>
            <a:pPr>
              <a:spcBef>
                <a:spcPts val="3600"/>
              </a:spcBef>
            </a:pPr>
            <a:r>
              <a:rPr lang="en-US" sz="2400"/>
              <a:t>Completing FAFSA forms</a:t>
            </a:r>
          </a:p>
          <a:p>
            <a:pPr>
              <a:spcBef>
                <a:spcPts val="3600"/>
              </a:spcBef>
            </a:pPr>
            <a:r>
              <a:rPr lang="en-US" sz="2400"/>
              <a:t>Offering other education counseling</a:t>
            </a:r>
            <a:endParaRPr lang="en-US" sz="2400" dirty="0"/>
          </a:p>
        </p:txBody>
      </p:sp>
      <p:sp>
        <p:nvSpPr>
          <p:cNvPr id="2" name="Title 1"/>
          <p:cNvSpPr>
            <a:spLocks noGrp="1"/>
          </p:cNvSpPr>
          <p:nvPr>
            <p:ph type="title"/>
          </p:nvPr>
        </p:nvSpPr>
        <p:spPr/>
        <p:txBody>
          <a:bodyPr/>
          <a:lstStyle/>
          <a:p>
            <a:r>
              <a:rPr lang="en-US"/>
              <a:t>Students’ Financial aid applications</a:t>
            </a:r>
            <a:endParaRPr lang="en-US" dirty="0"/>
          </a:p>
        </p:txBody>
      </p: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4325" y="1483578"/>
            <a:ext cx="3976861" cy="3698022"/>
          </a:xfrm>
          <a:prstGeom prst="roundRect">
            <a:avLst>
              <a:gd name="adj" fmla="val 11183"/>
            </a:avLst>
          </a:prstGeom>
          <a:solidFill>
            <a:srgbClr val="FFFFFF"/>
          </a:solidFill>
          <a:ln w="76200" cap="sq">
            <a:solidFill>
              <a:srgbClr val="292929"/>
            </a:solidFill>
            <a:miter lim="800000"/>
          </a:ln>
          <a:effectLst>
            <a:outerShdw blurRad="12700" dist="101600" algn="l" rotWithShape="0">
              <a:schemeClr val="bg1"/>
            </a:outerShdw>
          </a:effectLst>
          <a:scene3d>
            <a:camera prst="orthographicFront"/>
            <a:lightRig rig="threePt" dir="t">
              <a:rot lat="0" lon="0" rev="2700000"/>
            </a:lightRig>
          </a:scene3d>
          <a:sp3d>
            <a:contourClr>
              <a:srgbClr val="C0C0C0"/>
            </a:contourClr>
          </a:sp3d>
        </p:spPr>
      </p:pic>
    </p:spTree>
    <p:extLst>
      <p:ext uri="{BB962C8B-B14F-4D97-AF65-F5344CB8AC3E}">
        <p14:creationId xmlns:p14="http://schemas.microsoft.com/office/powerpoint/2010/main" val="8334129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4325" y="1349829"/>
            <a:ext cx="8515350" cy="4827133"/>
          </a:xfrm>
        </p:spPr>
        <p:txBody>
          <a:bodyPr/>
          <a:lstStyle/>
          <a:p>
            <a:pPr>
              <a:spcBef>
                <a:spcPts val="3000"/>
              </a:spcBef>
            </a:pPr>
            <a:r>
              <a:rPr lang="en-US" dirty="0"/>
              <a:t>How to obtain benefits</a:t>
            </a:r>
          </a:p>
          <a:p>
            <a:pPr>
              <a:spcBef>
                <a:spcPts val="3000"/>
              </a:spcBef>
            </a:pPr>
            <a:r>
              <a:rPr lang="en-US" dirty="0"/>
              <a:t>Basic eligibility information</a:t>
            </a:r>
          </a:p>
          <a:p>
            <a:pPr>
              <a:spcBef>
                <a:spcPts val="3000"/>
              </a:spcBef>
            </a:pPr>
            <a:r>
              <a:rPr lang="en-US" dirty="0"/>
              <a:t>Especially helpful for </a:t>
            </a:r>
            <a:br>
              <a:rPr lang="en-US" dirty="0"/>
            </a:br>
            <a:r>
              <a:rPr lang="en-US" dirty="0"/>
              <a:t>disabled or ESL customers</a:t>
            </a:r>
          </a:p>
          <a:p>
            <a:pPr>
              <a:spcBef>
                <a:spcPts val="3000"/>
              </a:spcBef>
            </a:pPr>
            <a:r>
              <a:rPr lang="en-US" dirty="0"/>
              <a:t>Only UI staff can evaluate </a:t>
            </a:r>
            <a:br>
              <a:rPr lang="en-US" dirty="0"/>
            </a:br>
            <a:r>
              <a:rPr lang="en-US" dirty="0"/>
              <a:t>a case or determine </a:t>
            </a:r>
            <a:br>
              <a:rPr lang="en-US" dirty="0"/>
            </a:br>
            <a:r>
              <a:rPr lang="en-US" dirty="0"/>
              <a:t>eligibility</a:t>
            </a:r>
          </a:p>
        </p:txBody>
      </p:sp>
      <p:sp>
        <p:nvSpPr>
          <p:cNvPr id="2" name="Title 1"/>
          <p:cNvSpPr>
            <a:spLocks noGrp="1"/>
          </p:cNvSpPr>
          <p:nvPr>
            <p:ph type="title"/>
          </p:nvPr>
        </p:nvSpPr>
        <p:spPr/>
        <p:txBody>
          <a:bodyPr/>
          <a:lstStyle/>
          <a:p>
            <a:r>
              <a:rPr lang="en-US"/>
              <a:t>Unemployment benefits</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28268" y="3127557"/>
            <a:ext cx="3425669" cy="3730443"/>
          </a:xfrm>
          <a:prstGeom prst="rect">
            <a:avLst/>
          </a:prstGeom>
        </p:spPr>
      </p:pic>
    </p:spTree>
    <p:extLst>
      <p:ext uri="{BB962C8B-B14F-4D97-AF65-F5344CB8AC3E}">
        <p14:creationId xmlns:p14="http://schemas.microsoft.com/office/powerpoint/2010/main" val="4567504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2514" y="1262743"/>
            <a:ext cx="8098972" cy="4914220"/>
          </a:xfrm>
        </p:spPr>
        <p:txBody>
          <a:bodyPr/>
          <a:lstStyle/>
          <a:p>
            <a:pPr>
              <a:spcBef>
                <a:spcPts val="3000"/>
              </a:spcBef>
            </a:pPr>
            <a:r>
              <a:rPr lang="en-US"/>
              <a:t>Information about Training Providers</a:t>
            </a:r>
          </a:p>
          <a:p>
            <a:pPr>
              <a:spcBef>
                <a:spcPts val="3000"/>
              </a:spcBef>
            </a:pPr>
            <a:r>
              <a:rPr lang="en-US"/>
              <a:t>Their track record: does training lead to employment?</a:t>
            </a:r>
          </a:p>
          <a:p>
            <a:pPr>
              <a:spcBef>
                <a:spcPts val="3000"/>
              </a:spcBef>
            </a:pPr>
            <a:r>
              <a:rPr lang="en-US"/>
              <a:t>Cost of training</a:t>
            </a:r>
          </a:p>
          <a:p>
            <a:pPr>
              <a:spcBef>
                <a:spcPts val="3000"/>
              </a:spcBef>
            </a:pPr>
            <a:r>
              <a:rPr lang="en-US"/>
              <a:t>What types of training providers are offering services?</a:t>
            </a:r>
            <a:endParaRPr lang="en-US" dirty="0"/>
          </a:p>
        </p:txBody>
      </p:sp>
      <p:sp>
        <p:nvSpPr>
          <p:cNvPr id="2" name="Title 1"/>
          <p:cNvSpPr>
            <a:spLocks noGrp="1"/>
          </p:cNvSpPr>
          <p:nvPr>
            <p:ph type="title"/>
          </p:nvPr>
        </p:nvSpPr>
        <p:spPr/>
        <p:txBody>
          <a:bodyPr/>
          <a:lstStyle/>
          <a:p>
            <a:r>
              <a:rPr lang="en-US"/>
              <a:t>Information sharing: Training</a:t>
            </a:r>
            <a:endParaRPr lang="en-US" dirty="0"/>
          </a:p>
        </p:txBody>
      </p:sp>
    </p:spTree>
    <p:extLst>
      <p:ext uri="{BB962C8B-B14F-4D97-AF65-F5344CB8AC3E}">
        <p14:creationId xmlns:p14="http://schemas.microsoft.com/office/powerpoint/2010/main" val="16312925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7314" y="1436914"/>
            <a:ext cx="7489372" cy="4322310"/>
          </a:xfrm>
        </p:spPr>
        <p:txBody>
          <a:bodyPr/>
          <a:lstStyle/>
          <a:p>
            <a:pPr>
              <a:spcBef>
                <a:spcPts val="3000"/>
              </a:spcBef>
            </a:pPr>
            <a:r>
              <a:rPr lang="en-US"/>
              <a:t>Performance level for the AJC</a:t>
            </a:r>
          </a:p>
          <a:p>
            <a:pPr>
              <a:spcBef>
                <a:spcPts val="3000"/>
              </a:spcBef>
            </a:pPr>
            <a:r>
              <a:rPr lang="en-US"/>
              <a:t>Performance level for the local area: Public Scorecard</a:t>
            </a:r>
          </a:p>
          <a:p>
            <a:pPr>
              <a:spcBef>
                <a:spcPts val="3000"/>
              </a:spcBef>
            </a:pPr>
            <a:r>
              <a:rPr lang="en-US"/>
              <a:t>Comparison to negotiated levels</a:t>
            </a:r>
          </a:p>
          <a:p>
            <a:pPr>
              <a:spcBef>
                <a:spcPts val="3000"/>
              </a:spcBef>
            </a:pPr>
            <a:r>
              <a:rPr lang="en-US"/>
              <a:t>Information accessible to the public</a:t>
            </a:r>
            <a:endParaRPr lang="en-US" dirty="0"/>
          </a:p>
        </p:txBody>
      </p:sp>
      <p:sp>
        <p:nvSpPr>
          <p:cNvPr id="2" name="Title 1"/>
          <p:cNvSpPr>
            <a:spLocks noGrp="1"/>
          </p:cNvSpPr>
          <p:nvPr>
            <p:ph type="title"/>
          </p:nvPr>
        </p:nvSpPr>
        <p:spPr/>
        <p:txBody>
          <a:bodyPr/>
          <a:lstStyle/>
          <a:p>
            <a:r>
              <a:rPr lang="en-US"/>
              <a:t>Information sharing: accountability</a:t>
            </a:r>
            <a:endParaRPr lang="en-US" dirty="0"/>
          </a:p>
        </p:txBody>
      </p:sp>
    </p:spTree>
    <p:extLst>
      <p:ext uri="{BB962C8B-B14F-4D97-AF65-F5344CB8AC3E}">
        <p14:creationId xmlns:p14="http://schemas.microsoft.com/office/powerpoint/2010/main" val="18647858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Individualized </a:t>
            </a:r>
            <a:br>
              <a:rPr lang="en-US"/>
            </a:br>
            <a:r>
              <a:rPr lang="en-US"/>
              <a:t>career services</a:t>
            </a:r>
            <a:endParaRPr lang="en-US" dirty="0"/>
          </a:p>
        </p:txBody>
      </p:sp>
    </p:spTree>
    <p:extLst>
      <p:ext uri="{BB962C8B-B14F-4D97-AF65-F5344CB8AC3E}">
        <p14:creationId xmlns:p14="http://schemas.microsoft.com/office/powerpoint/2010/main" val="9229093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a:spcBef>
                <a:spcPts val="1800"/>
              </a:spcBef>
            </a:pPr>
            <a:r>
              <a:rPr lang="en-US" sz="2400"/>
              <a:t>Adult Basic Education</a:t>
            </a:r>
          </a:p>
          <a:p>
            <a:pPr>
              <a:spcBef>
                <a:spcPts val="1800"/>
              </a:spcBef>
            </a:pPr>
            <a:r>
              <a:rPr lang="en-US" sz="2400"/>
              <a:t>Literacy and Numeracy</a:t>
            </a:r>
          </a:p>
          <a:p>
            <a:pPr>
              <a:spcBef>
                <a:spcPts val="1800"/>
              </a:spcBef>
            </a:pPr>
            <a:r>
              <a:rPr lang="en-US" sz="2400"/>
              <a:t>English proficiency</a:t>
            </a:r>
          </a:p>
          <a:p>
            <a:pPr>
              <a:spcBef>
                <a:spcPts val="1800"/>
              </a:spcBef>
            </a:pPr>
            <a:r>
              <a:rPr lang="en-US" sz="2400"/>
              <a:t>Career interests</a:t>
            </a:r>
          </a:p>
          <a:p>
            <a:pPr>
              <a:spcBef>
                <a:spcPts val="1800"/>
              </a:spcBef>
            </a:pPr>
            <a:r>
              <a:rPr lang="en-US" sz="2400"/>
              <a:t>Career aptitude </a:t>
            </a:r>
          </a:p>
          <a:p>
            <a:pPr>
              <a:spcBef>
                <a:spcPts val="1800"/>
              </a:spcBef>
            </a:pPr>
            <a:r>
              <a:rPr lang="en-US" sz="2400"/>
              <a:t>Career ability</a:t>
            </a:r>
          </a:p>
          <a:p>
            <a:pPr>
              <a:spcBef>
                <a:spcPts val="1800"/>
              </a:spcBef>
            </a:pPr>
            <a:r>
              <a:rPr lang="en-US" sz="2400"/>
              <a:t>Skill gap analyses</a:t>
            </a:r>
          </a:p>
          <a:p>
            <a:pPr>
              <a:spcBef>
                <a:spcPts val="1800"/>
              </a:spcBef>
            </a:pPr>
            <a:r>
              <a:rPr lang="en-US" sz="2400"/>
              <a:t>Assessments for support or remedial services</a:t>
            </a:r>
          </a:p>
          <a:p>
            <a:pPr>
              <a:spcBef>
                <a:spcPts val="1800"/>
              </a:spcBef>
            </a:pPr>
            <a:r>
              <a:rPr lang="en-US" sz="2400"/>
              <a:t>Assessments for barriers to employment</a:t>
            </a:r>
            <a:endParaRPr lang="en-US" sz="2400" dirty="0"/>
          </a:p>
        </p:txBody>
      </p:sp>
      <p:sp>
        <p:nvSpPr>
          <p:cNvPr id="2" name="Title 1"/>
          <p:cNvSpPr>
            <a:spLocks noGrp="1"/>
          </p:cNvSpPr>
          <p:nvPr>
            <p:ph type="title"/>
          </p:nvPr>
        </p:nvSpPr>
        <p:spPr/>
        <p:txBody>
          <a:bodyPr/>
          <a:lstStyle/>
          <a:p>
            <a:r>
              <a:rPr lang="en-US"/>
              <a:t>Assessment services</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976502" y="1658358"/>
            <a:ext cx="3254995" cy="2438198"/>
          </a:xfrm>
          <a:prstGeom prst="rect">
            <a:avLst/>
          </a:prstGeom>
        </p:spPr>
      </p:pic>
    </p:spTree>
    <p:extLst>
      <p:ext uri="{BB962C8B-B14F-4D97-AF65-F5344CB8AC3E}">
        <p14:creationId xmlns:p14="http://schemas.microsoft.com/office/powerpoint/2010/main" val="19513807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4325" y="1146629"/>
            <a:ext cx="8515350" cy="5030334"/>
          </a:xfrm>
        </p:spPr>
        <p:txBody>
          <a:bodyPr/>
          <a:lstStyle/>
          <a:p>
            <a:r>
              <a:rPr lang="en-US"/>
              <a:t>A central document that is in the customer’s file</a:t>
            </a:r>
          </a:p>
          <a:p>
            <a:r>
              <a:rPr lang="en-US"/>
              <a:t>Can serve as a roadmap for customer’s career pathway</a:t>
            </a:r>
          </a:p>
          <a:p>
            <a:r>
              <a:rPr lang="en-US"/>
              <a:t>Developed together by participant and case counselor</a:t>
            </a:r>
          </a:p>
          <a:p>
            <a:r>
              <a:rPr lang="en-US"/>
              <a:t>Contains job seeker’s goals and aspirations &amp; a strategy for achievement</a:t>
            </a:r>
          </a:p>
          <a:p>
            <a:r>
              <a:rPr lang="en-US"/>
              <a:t>Includes job seeker’s skills, personal assets and work history</a:t>
            </a:r>
          </a:p>
          <a:p>
            <a:r>
              <a:rPr lang="en-US"/>
              <a:t>Identifies barriers and remedies, training, education and other treatments</a:t>
            </a:r>
          </a:p>
        </p:txBody>
      </p:sp>
      <p:sp>
        <p:nvSpPr>
          <p:cNvPr id="2" name="Title 1"/>
          <p:cNvSpPr>
            <a:spLocks noGrp="1"/>
          </p:cNvSpPr>
          <p:nvPr>
            <p:ph type="title"/>
          </p:nvPr>
        </p:nvSpPr>
        <p:spPr/>
        <p:txBody>
          <a:bodyPr/>
          <a:lstStyle/>
          <a:p>
            <a:r>
              <a:rPr lang="en-US"/>
              <a:t>Individual Employment Plan: IEP </a:t>
            </a:r>
            <a:endParaRPr lang="en-US" dirty="0"/>
          </a:p>
        </p:txBody>
      </p:sp>
    </p:spTree>
    <p:extLst>
      <p:ext uri="{BB962C8B-B14F-4D97-AF65-F5344CB8AC3E}">
        <p14:creationId xmlns:p14="http://schemas.microsoft.com/office/powerpoint/2010/main" val="14370786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0914" y="1582057"/>
            <a:ext cx="8098972" cy="4594906"/>
          </a:xfrm>
        </p:spPr>
        <p:txBody>
          <a:bodyPr/>
          <a:lstStyle/>
          <a:p>
            <a:pPr>
              <a:spcBef>
                <a:spcPts val="2400"/>
              </a:spcBef>
            </a:pPr>
            <a:r>
              <a:rPr lang="en-US"/>
              <a:t>Help customers achieve employment and education goals</a:t>
            </a:r>
          </a:p>
          <a:p>
            <a:pPr>
              <a:spcBef>
                <a:spcPts val="2400"/>
              </a:spcBef>
            </a:pPr>
            <a:r>
              <a:rPr lang="en-US"/>
              <a:t>Support and empower </a:t>
            </a:r>
            <a:br>
              <a:rPr lang="en-US"/>
            </a:br>
            <a:r>
              <a:rPr lang="en-US"/>
              <a:t>customers to make </a:t>
            </a:r>
            <a:br>
              <a:rPr lang="en-US"/>
            </a:br>
            <a:r>
              <a:rPr lang="en-US"/>
              <a:t>informed decisions</a:t>
            </a:r>
          </a:p>
          <a:p>
            <a:pPr>
              <a:spcBef>
                <a:spcPts val="2400"/>
              </a:spcBef>
            </a:pPr>
            <a:r>
              <a:rPr lang="en-US"/>
              <a:t>Engage with regional </a:t>
            </a:r>
            <a:br>
              <a:rPr lang="en-US"/>
            </a:br>
            <a:r>
              <a:rPr lang="en-US"/>
              <a:t>workforce supply </a:t>
            </a:r>
            <a:br>
              <a:rPr lang="en-US"/>
            </a:br>
            <a:r>
              <a:rPr lang="en-US"/>
              <a:t>and demand</a:t>
            </a:r>
          </a:p>
          <a:p>
            <a:pPr>
              <a:spcBef>
                <a:spcPts val="2400"/>
              </a:spcBef>
            </a:pPr>
            <a:endParaRPr lang="en-US" dirty="0"/>
          </a:p>
        </p:txBody>
      </p:sp>
      <p:sp>
        <p:nvSpPr>
          <p:cNvPr id="2" name="Title 1"/>
          <p:cNvSpPr>
            <a:spLocks noGrp="1"/>
          </p:cNvSpPr>
          <p:nvPr>
            <p:ph type="title"/>
          </p:nvPr>
        </p:nvSpPr>
        <p:spPr/>
        <p:txBody>
          <a:bodyPr/>
          <a:lstStyle/>
          <a:p>
            <a:r>
              <a:rPr lang="en-US"/>
              <a:t>Primary goals  of Career Services</a:t>
            </a:r>
            <a:endParaRPr lang="en-US" dirty="0"/>
          </a:p>
        </p:txBody>
      </p: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07429" y="2456355"/>
            <a:ext cx="3822245" cy="2894833"/>
          </a:xfrm>
          <a:prstGeom prst="rect">
            <a:avLst/>
          </a:prstGeom>
        </p:spPr>
      </p:pic>
    </p:spTree>
    <p:extLst>
      <p:ext uri="{BB962C8B-B14F-4D97-AF65-F5344CB8AC3E}">
        <p14:creationId xmlns:p14="http://schemas.microsoft.com/office/powerpoint/2010/main" val="39371986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436734" y="2287135"/>
            <a:ext cx="3707266" cy="3707266"/>
          </a:xfrm>
          <a:prstGeom prst="rect">
            <a:avLst/>
          </a:prstGeom>
        </p:spPr>
      </p:pic>
      <p:sp>
        <p:nvSpPr>
          <p:cNvPr id="3" name="Content Placeholder 2"/>
          <p:cNvSpPr>
            <a:spLocks noGrp="1"/>
          </p:cNvSpPr>
          <p:nvPr>
            <p:ph idx="1"/>
          </p:nvPr>
        </p:nvSpPr>
        <p:spPr>
          <a:xfrm>
            <a:off x="314325" y="1422401"/>
            <a:ext cx="8515350" cy="4754562"/>
          </a:xfrm>
        </p:spPr>
        <p:txBody>
          <a:bodyPr/>
          <a:lstStyle/>
          <a:p>
            <a:pPr>
              <a:spcBef>
                <a:spcPts val="2400"/>
              </a:spcBef>
            </a:pPr>
            <a:r>
              <a:rPr lang="en-US"/>
              <a:t>Support groups organized by cohort or target population</a:t>
            </a:r>
          </a:p>
          <a:p>
            <a:pPr>
              <a:spcBef>
                <a:spcPts val="2400"/>
              </a:spcBef>
            </a:pPr>
            <a:r>
              <a:rPr lang="en-US"/>
              <a:t>Job clubs</a:t>
            </a:r>
          </a:p>
          <a:p>
            <a:pPr>
              <a:spcBef>
                <a:spcPts val="2400"/>
              </a:spcBef>
            </a:pPr>
            <a:r>
              <a:rPr lang="en-US"/>
              <a:t>Groups organized to support </a:t>
            </a:r>
            <a:br>
              <a:rPr lang="en-US"/>
            </a:br>
            <a:r>
              <a:rPr lang="en-US"/>
              <a:t>challenges like anger </a:t>
            </a:r>
            <a:br>
              <a:rPr lang="en-US"/>
            </a:br>
            <a:r>
              <a:rPr lang="en-US"/>
              <a:t>management or addiction</a:t>
            </a:r>
          </a:p>
          <a:p>
            <a:pPr>
              <a:spcBef>
                <a:spcPts val="2400"/>
              </a:spcBef>
            </a:pPr>
            <a:r>
              <a:rPr lang="en-US"/>
              <a:t>One-on-one opportunities to </a:t>
            </a:r>
            <a:br>
              <a:rPr lang="en-US"/>
            </a:br>
            <a:r>
              <a:rPr lang="en-US"/>
              <a:t>delve into career-related issues</a:t>
            </a:r>
            <a:endParaRPr lang="en-US" dirty="0"/>
          </a:p>
        </p:txBody>
      </p:sp>
      <p:sp>
        <p:nvSpPr>
          <p:cNvPr id="2" name="Title 1"/>
          <p:cNvSpPr>
            <a:spLocks noGrp="1"/>
          </p:cNvSpPr>
          <p:nvPr>
            <p:ph type="title"/>
          </p:nvPr>
        </p:nvSpPr>
        <p:spPr/>
        <p:txBody>
          <a:bodyPr/>
          <a:lstStyle/>
          <a:p>
            <a:r>
              <a:rPr lang="en-US"/>
              <a:t>Counseling: group or individual</a:t>
            </a:r>
            <a:endParaRPr lang="en-US" dirty="0"/>
          </a:p>
        </p:txBody>
      </p:sp>
    </p:spTree>
    <p:extLst>
      <p:ext uri="{BB962C8B-B14F-4D97-AF65-F5344CB8AC3E}">
        <p14:creationId xmlns:p14="http://schemas.microsoft.com/office/powerpoint/2010/main" val="8662534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4325" y="1248229"/>
            <a:ext cx="8515350" cy="4928734"/>
          </a:xfrm>
        </p:spPr>
        <p:txBody>
          <a:bodyPr/>
          <a:lstStyle/>
          <a:p>
            <a:pPr>
              <a:spcBef>
                <a:spcPts val="2400"/>
              </a:spcBef>
            </a:pPr>
            <a:r>
              <a:rPr lang="en-US"/>
              <a:t>Comprehensive employment plans</a:t>
            </a:r>
          </a:p>
          <a:p>
            <a:pPr>
              <a:spcBef>
                <a:spcPts val="2400"/>
              </a:spcBef>
            </a:pPr>
            <a:r>
              <a:rPr lang="en-US"/>
              <a:t>Information sharing about the job market</a:t>
            </a:r>
          </a:p>
          <a:p>
            <a:pPr>
              <a:spcBef>
                <a:spcPts val="2400"/>
              </a:spcBef>
            </a:pPr>
            <a:r>
              <a:rPr lang="en-US"/>
              <a:t>Strategies to improve marketability</a:t>
            </a:r>
          </a:p>
          <a:p>
            <a:pPr>
              <a:spcBef>
                <a:spcPts val="2400"/>
              </a:spcBef>
            </a:pPr>
            <a:r>
              <a:rPr lang="en-US"/>
              <a:t>Support services to address barriers</a:t>
            </a:r>
          </a:p>
          <a:p>
            <a:pPr>
              <a:spcBef>
                <a:spcPts val="2400"/>
              </a:spcBef>
            </a:pPr>
            <a:r>
              <a:rPr lang="en-US"/>
              <a:t>Coaching and preparation</a:t>
            </a:r>
          </a:p>
          <a:p>
            <a:pPr>
              <a:spcBef>
                <a:spcPts val="2400"/>
              </a:spcBef>
            </a:pPr>
            <a:r>
              <a:rPr lang="en-US"/>
              <a:t>Counseling before and after employment</a:t>
            </a:r>
            <a:endParaRPr lang="en-US" dirty="0"/>
          </a:p>
        </p:txBody>
      </p:sp>
      <p:sp>
        <p:nvSpPr>
          <p:cNvPr id="2" name="Title 1"/>
          <p:cNvSpPr>
            <a:spLocks noGrp="1"/>
          </p:cNvSpPr>
          <p:nvPr>
            <p:ph type="title"/>
          </p:nvPr>
        </p:nvSpPr>
        <p:spPr/>
        <p:txBody>
          <a:bodyPr/>
          <a:lstStyle/>
          <a:p>
            <a:r>
              <a:rPr lang="en-US"/>
              <a:t>Career Planning and Case Management</a:t>
            </a:r>
            <a:endParaRPr lang="en-US" dirty="0"/>
          </a:p>
        </p:txBody>
      </p:sp>
    </p:spTree>
    <p:extLst>
      <p:ext uri="{BB962C8B-B14F-4D97-AF65-F5344CB8AC3E}">
        <p14:creationId xmlns:p14="http://schemas.microsoft.com/office/powerpoint/2010/main" val="16810991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437847"/>
            <a:ext cx="9652000" cy="6434667"/>
          </a:xfrm>
          <a:prstGeom prst="rect">
            <a:avLst/>
          </a:prstGeom>
        </p:spPr>
      </p:pic>
      <p:sp>
        <p:nvSpPr>
          <p:cNvPr id="3" name="Content Placeholder 2"/>
          <p:cNvSpPr>
            <a:spLocks noGrp="1"/>
          </p:cNvSpPr>
          <p:nvPr>
            <p:ph idx="1"/>
          </p:nvPr>
        </p:nvSpPr>
        <p:spPr>
          <a:xfrm>
            <a:off x="314325" y="1567543"/>
            <a:ext cx="8515350" cy="4609420"/>
          </a:xfrm>
        </p:spPr>
        <p:txBody>
          <a:bodyPr/>
          <a:lstStyle/>
          <a:p>
            <a:pPr>
              <a:spcBef>
                <a:spcPts val="3000"/>
              </a:spcBef>
            </a:pPr>
            <a:r>
              <a:rPr lang="en-US"/>
              <a:t>Workforce preparation skills</a:t>
            </a:r>
          </a:p>
          <a:p>
            <a:pPr>
              <a:spcBef>
                <a:spcPts val="3000"/>
              </a:spcBef>
            </a:pPr>
            <a:r>
              <a:rPr lang="en-US"/>
              <a:t>Employability skills</a:t>
            </a:r>
          </a:p>
          <a:p>
            <a:pPr>
              <a:spcBef>
                <a:spcPts val="3000"/>
              </a:spcBef>
            </a:pPr>
            <a:r>
              <a:rPr lang="en-US"/>
              <a:t>Job-readiness skills</a:t>
            </a:r>
          </a:p>
          <a:p>
            <a:pPr>
              <a:spcBef>
                <a:spcPts val="3000"/>
              </a:spcBef>
            </a:pPr>
            <a:r>
              <a:rPr lang="en-US"/>
              <a:t>Soft skills</a:t>
            </a:r>
            <a:endParaRPr lang="en-US" dirty="0"/>
          </a:p>
        </p:txBody>
      </p:sp>
      <p:sp>
        <p:nvSpPr>
          <p:cNvPr id="2" name="Title 1"/>
          <p:cNvSpPr>
            <a:spLocks noGrp="1"/>
          </p:cNvSpPr>
          <p:nvPr>
            <p:ph type="title"/>
          </p:nvPr>
        </p:nvSpPr>
        <p:spPr/>
        <p:txBody>
          <a:bodyPr/>
          <a:lstStyle/>
          <a:p>
            <a:r>
              <a:rPr lang="en-US"/>
              <a:t>Essential Skills Training</a:t>
            </a:r>
            <a:endParaRPr lang="en-US" dirty="0"/>
          </a:p>
        </p:txBody>
      </p:sp>
    </p:spTree>
    <p:extLst>
      <p:ext uri="{BB962C8B-B14F-4D97-AF65-F5344CB8AC3E}">
        <p14:creationId xmlns:p14="http://schemas.microsoft.com/office/powerpoint/2010/main" val="11818635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22057" y="1465943"/>
            <a:ext cx="4707618" cy="4711020"/>
          </a:xfrm>
        </p:spPr>
        <p:txBody>
          <a:bodyPr>
            <a:normAutofit/>
          </a:bodyPr>
          <a:lstStyle/>
          <a:p>
            <a:pPr>
              <a:spcBef>
                <a:spcPts val="2400"/>
              </a:spcBef>
            </a:pPr>
            <a:r>
              <a:rPr lang="en-US" sz="2400"/>
              <a:t>Internships</a:t>
            </a:r>
          </a:p>
          <a:p>
            <a:pPr>
              <a:spcBef>
                <a:spcPts val="2400"/>
              </a:spcBef>
            </a:pPr>
            <a:r>
              <a:rPr lang="en-US" sz="2400"/>
              <a:t>Work experience</a:t>
            </a:r>
          </a:p>
          <a:p>
            <a:pPr>
              <a:spcBef>
                <a:spcPts val="2400"/>
              </a:spcBef>
            </a:pPr>
            <a:r>
              <a:rPr lang="en-US" sz="2400"/>
              <a:t>Transitional jobs</a:t>
            </a:r>
          </a:p>
          <a:p>
            <a:pPr>
              <a:spcBef>
                <a:spcPts val="2400"/>
              </a:spcBef>
            </a:pPr>
            <a:r>
              <a:rPr lang="en-US" sz="2400"/>
              <a:t>OJT</a:t>
            </a:r>
          </a:p>
          <a:p>
            <a:pPr>
              <a:spcBef>
                <a:spcPts val="2400"/>
              </a:spcBef>
            </a:pPr>
            <a:r>
              <a:rPr lang="en-US" sz="2400"/>
              <a:t>Registered Apprenticeship</a:t>
            </a:r>
          </a:p>
          <a:p>
            <a:pPr>
              <a:spcBef>
                <a:spcPts val="2400"/>
              </a:spcBef>
            </a:pPr>
            <a:r>
              <a:rPr lang="en-US" sz="2400"/>
              <a:t>Job shadowing</a:t>
            </a:r>
            <a:endParaRPr lang="en-US" sz="2400" dirty="0"/>
          </a:p>
        </p:txBody>
      </p:sp>
      <p:sp>
        <p:nvSpPr>
          <p:cNvPr id="2" name="Title 1"/>
          <p:cNvSpPr>
            <a:spLocks noGrp="1"/>
          </p:cNvSpPr>
          <p:nvPr>
            <p:ph type="title"/>
          </p:nvPr>
        </p:nvSpPr>
        <p:spPr/>
        <p:txBody>
          <a:bodyPr/>
          <a:lstStyle/>
          <a:p>
            <a:r>
              <a:rPr lang="en-US"/>
              <a:t>Work experience</a:t>
            </a:r>
            <a:endParaRPr lang="en-US" dirty="0"/>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4022" y="1181440"/>
            <a:ext cx="3221658" cy="4833257"/>
          </a:xfrm>
          <a:prstGeom prst="roundRect">
            <a:avLst>
              <a:gd name="adj" fmla="val 11183"/>
            </a:avLst>
          </a:prstGeom>
          <a:solidFill>
            <a:srgbClr val="FFFFFF"/>
          </a:solidFill>
          <a:ln w="76200" cap="sq">
            <a:solidFill>
              <a:srgbClr val="292929"/>
            </a:solidFill>
            <a:miter lim="800000"/>
          </a:ln>
          <a:effectLst>
            <a:outerShdw blurRad="12700" dist="101600" algn="l" rotWithShape="0">
              <a:schemeClr val="bg1"/>
            </a:outerShdw>
          </a:effectLst>
          <a:scene3d>
            <a:camera prst="orthographicFront"/>
            <a:lightRig rig="threePt" dir="t">
              <a:rot lat="0" lon="0" rev="2700000"/>
            </a:lightRig>
          </a:scene3d>
          <a:sp3d>
            <a:contourClr>
              <a:srgbClr val="C0C0C0"/>
            </a:contourClr>
          </a:sp3d>
        </p:spPr>
      </p:pic>
    </p:spTree>
    <p:extLst>
      <p:ext uri="{BB962C8B-B14F-4D97-AF65-F5344CB8AC3E}">
        <p14:creationId xmlns:p14="http://schemas.microsoft.com/office/powerpoint/2010/main" val="718879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4325" y="1393371"/>
            <a:ext cx="8515350" cy="4783592"/>
          </a:xfrm>
        </p:spPr>
        <p:txBody>
          <a:bodyPr/>
          <a:lstStyle/>
          <a:p>
            <a:pPr>
              <a:spcBef>
                <a:spcPts val="2400"/>
              </a:spcBef>
            </a:pPr>
            <a:r>
              <a:rPr lang="en-US"/>
              <a:t>Personal budgets</a:t>
            </a:r>
          </a:p>
          <a:p>
            <a:pPr>
              <a:spcBef>
                <a:spcPts val="2400"/>
              </a:spcBef>
            </a:pPr>
            <a:r>
              <a:rPr lang="en-US"/>
              <a:t>Savings plans</a:t>
            </a:r>
          </a:p>
          <a:p>
            <a:pPr>
              <a:spcBef>
                <a:spcPts val="2400"/>
              </a:spcBef>
            </a:pPr>
            <a:r>
              <a:rPr lang="en-US"/>
              <a:t>Credit, debt</a:t>
            </a:r>
          </a:p>
          <a:p>
            <a:pPr>
              <a:spcBef>
                <a:spcPts val="2400"/>
              </a:spcBef>
            </a:pPr>
            <a:r>
              <a:rPr lang="en-US"/>
              <a:t>Financial decision-making</a:t>
            </a:r>
          </a:p>
          <a:p>
            <a:pPr>
              <a:spcBef>
                <a:spcPts val="2400"/>
              </a:spcBef>
            </a:pPr>
            <a:r>
              <a:rPr lang="en-US"/>
              <a:t>Comparison of financial products</a:t>
            </a:r>
          </a:p>
          <a:p>
            <a:pPr>
              <a:spcBef>
                <a:spcPts val="2400"/>
              </a:spcBef>
            </a:pPr>
            <a:r>
              <a:rPr lang="en-US"/>
              <a:t>Identity theft</a:t>
            </a:r>
            <a:endParaRPr lang="en-US" dirty="0"/>
          </a:p>
        </p:txBody>
      </p:sp>
      <p:sp>
        <p:nvSpPr>
          <p:cNvPr id="2" name="Title 1"/>
          <p:cNvSpPr>
            <a:spLocks noGrp="1"/>
          </p:cNvSpPr>
          <p:nvPr>
            <p:ph type="title"/>
          </p:nvPr>
        </p:nvSpPr>
        <p:spPr/>
        <p:txBody>
          <a:bodyPr/>
          <a:lstStyle/>
          <a:p>
            <a:r>
              <a:rPr lang="en-US"/>
              <a:t>financial literacy</a:t>
            </a:r>
            <a:endParaRPr lang="en-US" dirty="0"/>
          </a:p>
        </p:txBody>
      </p:sp>
      <p:pic>
        <p:nvPicPr>
          <p:cNvPr id="7" name="Picture 6"/>
          <p:cNvPicPr>
            <a:picLocks noChangeAspect="1"/>
          </p:cNvPicPr>
          <p:nvPr/>
        </p:nvPicPr>
        <p:blipFill>
          <a:blip r:embed="rId3">
            <a:clrChange>
              <a:clrFrom>
                <a:srgbClr val="FCFCFC"/>
              </a:clrFrom>
              <a:clrTo>
                <a:srgbClr val="FCFCFC">
                  <a:alpha val="0"/>
                </a:srgbClr>
              </a:clrTo>
            </a:clrChange>
            <a:extLst>
              <a:ext uri="{28A0092B-C50C-407E-A947-70E740481C1C}">
                <a14:useLocalDpi xmlns:a14="http://schemas.microsoft.com/office/drawing/2010/main"/>
              </a:ext>
            </a:extLst>
          </a:blip>
          <a:stretch>
            <a:fillRect/>
          </a:stretch>
        </p:blipFill>
        <p:spPr>
          <a:xfrm>
            <a:off x="4963377" y="87059"/>
            <a:ext cx="4061966" cy="6089904"/>
          </a:xfrm>
          <a:prstGeom prst="rect">
            <a:avLst/>
          </a:prstGeom>
        </p:spPr>
      </p:pic>
    </p:spTree>
    <p:extLst>
      <p:ext uri="{BB962C8B-B14F-4D97-AF65-F5344CB8AC3E}">
        <p14:creationId xmlns:p14="http://schemas.microsoft.com/office/powerpoint/2010/main" val="19476972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51439" y="2649393"/>
            <a:ext cx="5458436" cy="3880524"/>
          </a:xfrm>
          <a:prstGeom prst="rect">
            <a:avLst/>
          </a:prstGeom>
        </p:spPr>
      </p:pic>
      <p:sp>
        <p:nvSpPr>
          <p:cNvPr id="3" name="Content Placeholder 2"/>
          <p:cNvSpPr>
            <a:spLocks noGrp="1"/>
          </p:cNvSpPr>
          <p:nvPr>
            <p:ph idx="1"/>
          </p:nvPr>
        </p:nvSpPr>
        <p:spPr>
          <a:xfrm>
            <a:off x="314325" y="1019175"/>
            <a:ext cx="6391275" cy="5157788"/>
          </a:xfrm>
        </p:spPr>
        <p:txBody>
          <a:bodyPr/>
          <a:lstStyle/>
          <a:p>
            <a:pPr>
              <a:spcBef>
                <a:spcPts val="1800"/>
              </a:spcBef>
            </a:pPr>
            <a:r>
              <a:rPr lang="en-US"/>
              <a:t>Re-locators who are finding a better job market out of town</a:t>
            </a:r>
          </a:p>
          <a:p>
            <a:pPr>
              <a:spcBef>
                <a:spcPts val="1800"/>
              </a:spcBef>
            </a:pPr>
            <a:r>
              <a:rPr lang="en-US"/>
              <a:t>Spouses about to relocate </a:t>
            </a:r>
          </a:p>
          <a:p>
            <a:pPr>
              <a:spcBef>
                <a:spcPts val="1800"/>
              </a:spcBef>
            </a:pPr>
            <a:r>
              <a:rPr lang="en-US"/>
              <a:t>Military families</a:t>
            </a:r>
          </a:p>
          <a:p>
            <a:pPr>
              <a:spcBef>
                <a:spcPts val="1800"/>
              </a:spcBef>
            </a:pPr>
            <a:endParaRPr lang="en-US" dirty="0"/>
          </a:p>
        </p:txBody>
      </p:sp>
      <p:sp>
        <p:nvSpPr>
          <p:cNvPr id="2" name="Title 1"/>
          <p:cNvSpPr>
            <a:spLocks noGrp="1"/>
          </p:cNvSpPr>
          <p:nvPr>
            <p:ph type="title"/>
          </p:nvPr>
        </p:nvSpPr>
        <p:spPr/>
        <p:txBody>
          <a:bodyPr/>
          <a:lstStyle/>
          <a:p>
            <a:r>
              <a:rPr lang="en-US"/>
              <a:t>Out of area job search </a:t>
            </a:r>
            <a:endParaRPr lang="en-US" dirty="0"/>
          </a:p>
        </p:txBody>
      </p:sp>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4716035" y="1219200"/>
            <a:ext cx="4113639" cy="5638800"/>
          </a:xfrm>
          <a:prstGeom prst="rect">
            <a:avLst/>
          </a:prstGeom>
        </p:spPr>
      </p:pic>
    </p:spTree>
    <p:extLst>
      <p:ext uri="{BB962C8B-B14F-4D97-AF65-F5344CB8AC3E}">
        <p14:creationId xmlns:p14="http://schemas.microsoft.com/office/powerpoint/2010/main" val="9082387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64788" y="1349829"/>
            <a:ext cx="4990525" cy="4827133"/>
          </a:xfrm>
        </p:spPr>
        <p:txBody>
          <a:bodyPr>
            <a:noAutofit/>
          </a:bodyPr>
          <a:lstStyle/>
          <a:p>
            <a:pPr>
              <a:spcBef>
                <a:spcPts val="2400"/>
              </a:spcBef>
            </a:pPr>
            <a:r>
              <a:rPr lang="en-US" sz="2300"/>
              <a:t>Help English language learners with reading, writing, speaking and comprehension</a:t>
            </a:r>
          </a:p>
          <a:p>
            <a:pPr>
              <a:spcBef>
                <a:spcPts val="2400"/>
              </a:spcBef>
            </a:pPr>
            <a:r>
              <a:rPr lang="en-US" sz="2300"/>
              <a:t>Offer language skills training to achieve goals such as a diploma or equivalent credential</a:t>
            </a:r>
          </a:p>
          <a:p>
            <a:pPr>
              <a:spcBef>
                <a:spcPts val="2400"/>
              </a:spcBef>
            </a:pPr>
            <a:r>
              <a:rPr lang="en-US" sz="2300"/>
              <a:t>Provide assistance in the transition to postsecondary education or employment</a:t>
            </a:r>
          </a:p>
        </p:txBody>
      </p:sp>
      <p:sp>
        <p:nvSpPr>
          <p:cNvPr id="2" name="Title 1"/>
          <p:cNvSpPr>
            <a:spLocks noGrp="1"/>
          </p:cNvSpPr>
          <p:nvPr>
            <p:ph type="title"/>
          </p:nvPr>
        </p:nvSpPr>
        <p:spPr/>
        <p:txBody>
          <a:bodyPr/>
          <a:lstStyle/>
          <a:p>
            <a:r>
              <a:rPr lang="en-US"/>
              <a:t>English language acquisition</a:t>
            </a:r>
            <a:endParaRPr lang="en-US" dirty="0"/>
          </a:p>
        </p:txBody>
      </p:sp>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0907" y="1722136"/>
            <a:ext cx="3463882" cy="3415921"/>
          </a:xfrm>
          <a:prstGeom prst="rect">
            <a:avLst/>
          </a:prstGeom>
        </p:spPr>
      </p:pic>
    </p:spTree>
    <p:extLst>
      <p:ext uri="{BB962C8B-B14F-4D97-AF65-F5344CB8AC3E}">
        <p14:creationId xmlns:p14="http://schemas.microsoft.com/office/powerpoint/2010/main" val="17266728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4324" y="1349829"/>
            <a:ext cx="5491389" cy="4827134"/>
          </a:xfrm>
        </p:spPr>
        <p:txBody>
          <a:bodyPr/>
          <a:lstStyle/>
          <a:p>
            <a:pPr>
              <a:spcBef>
                <a:spcPts val="2400"/>
              </a:spcBef>
            </a:pPr>
            <a:r>
              <a:rPr lang="en-US" dirty="0"/>
              <a:t>Aka: Integrated education and training</a:t>
            </a:r>
          </a:p>
          <a:p>
            <a:pPr>
              <a:spcBef>
                <a:spcPts val="2400"/>
              </a:spcBef>
            </a:pPr>
            <a:r>
              <a:rPr lang="en-US" dirty="0"/>
              <a:t>Adult education + workforce preparation</a:t>
            </a:r>
          </a:p>
          <a:p>
            <a:pPr>
              <a:spcBef>
                <a:spcPts val="2400"/>
              </a:spcBef>
            </a:pPr>
            <a:r>
              <a:rPr lang="en-US" dirty="0"/>
              <a:t>English language training + vocational training context</a:t>
            </a:r>
          </a:p>
          <a:p>
            <a:pPr>
              <a:spcBef>
                <a:spcPts val="2400"/>
              </a:spcBef>
            </a:pPr>
            <a:r>
              <a:rPr lang="en-US" dirty="0"/>
              <a:t>Maybe a team-teaching </a:t>
            </a:r>
            <a:r>
              <a:rPr lang="en-US" dirty="0" smtClean="0"/>
              <a:t>approach  </a:t>
            </a:r>
            <a:r>
              <a:rPr lang="en-US" dirty="0"/>
              <a:t>(like </a:t>
            </a:r>
            <a:r>
              <a:rPr lang="en-US" dirty="0" err="1"/>
              <a:t>iBest</a:t>
            </a:r>
            <a:r>
              <a:rPr lang="en-US" dirty="0"/>
              <a:t>)</a:t>
            </a:r>
          </a:p>
          <a:p>
            <a:pPr>
              <a:spcBef>
                <a:spcPts val="2400"/>
              </a:spcBef>
            </a:pPr>
            <a:endParaRPr lang="en-US" dirty="0"/>
          </a:p>
        </p:txBody>
      </p:sp>
      <p:sp>
        <p:nvSpPr>
          <p:cNvPr id="2" name="Title 1"/>
          <p:cNvSpPr>
            <a:spLocks noGrp="1"/>
          </p:cNvSpPr>
          <p:nvPr>
            <p:ph type="title"/>
          </p:nvPr>
        </p:nvSpPr>
        <p:spPr/>
        <p:txBody>
          <a:bodyPr/>
          <a:lstStyle/>
          <a:p>
            <a:r>
              <a:rPr lang="en-US"/>
              <a:t>contextualized Learning</a:t>
            </a:r>
            <a:endParaRPr lang="en-US" dirty="0"/>
          </a:p>
        </p:txBody>
      </p:sp>
      <p:pic>
        <p:nvPicPr>
          <p:cNvPr id="7" name="Picture 6"/>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978400" y="768096"/>
            <a:ext cx="4061966" cy="6089904"/>
          </a:xfrm>
          <a:prstGeom prst="rect">
            <a:avLst/>
          </a:prstGeom>
        </p:spPr>
      </p:pic>
    </p:spTree>
    <p:extLst>
      <p:ext uri="{BB962C8B-B14F-4D97-AF65-F5344CB8AC3E}">
        <p14:creationId xmlns:p14="http://schemas.microsoft.com/office/powerpoint/2010/main" val="15488966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Vocational rehabilitation</a:t>
            </a:r>
            <a:endParaRPr lang="en-US" dirty="0"/>
          </a:p>
        </p:txBody>
      </p: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r="19839"/>
          <a:stretch/>
        </p:blipFill>
        <p:spPr>
          <a:xfrm flipH="1">
            <a:off x="-1" y="1142292"/>
            <a:ext cx="3239305" cy="5715708"/>
          </a:xfrm>
          <a:prstGeom prst="rect">
            <a:avLst/>
          </a:prstGeom>
        </p:spPr>
      </p:pic>
      <p:sp>
        <p:nvSpPr>
          <p:cNvPr id="3" name="Content Placeholder 2"/>
          <p:cNvSpPr>
            <a:spLocks noGrp="1"/>
          </p:cNvSpPr>
          <p:nvPr>
            <p:ph idx="1"/>
          </p:nvPr>
        </p:nvSpPr>
        <p:spPr>
          <a:xfrm>
            <a:off x="2989943" y="1019175"/>
            <a:ext cx="5839732" cy="5157788"/>
          </a:xfrm>
        </p:spPr>
        <p:txBody>
          <a:bodyPr>
            <a:noAutofit/>
          </a:bodyPr>
          <a:lstStyle/>
          <a:p>
            <a:r>
              <a:rPr lang="en-US" sz="2200"/>
              <a:t>Assessments and determination of needs</a:t>
            </a:r>
          </a:p>
          <a:p>
            <a:r>
              <a:rPr lang="en-US" sz="2200"/>
              <a:t>Pre-employment transition coordination</a:t>
            </a:r>
          </a:p>
          <a:p>
            <a:r>
              <a:rPr lang="en-US" sz="2200"/>
              <a:t>Counseling, guidance, work-based learning</a:t>
            </a:r>
          </a:p>
          <a:p>
            <a:r>
              <a:rPr lang="en-US" sz="2200"/>
              <a:t>Referral services</a:t>
            </a:r>
          </a:p>
          <a:p>
            <a:r>
              <a:rPr lang="en-US" sz="2200"/>
              <a:t>Vocational or workplace readiness training</a:t>
            </a:r>
          </a:p>
          <a:p>
            <a:r>
              <a:rPr lang="en-US" sz="2200"/>
              <a:t>Maintenance (monetary support)</a:t>
            </a:r>
          </a:p>
          <a:p>
            <a:r>
              <a:rPr lang="en-US" sz="2200"/>
              <a:t>Transportation</a:t>
            </a:r>
          </a:p>
          <a:p>
            <a:r>
              <a:rPr lang="en-US" sz="2200"/>
              <a:t>Self-advocacy training</a:t>
            </a:r>
          </a:p>
          <a:p>
            <a:r>
              <a:rPr lang="en-US" sz="2200"/>
              <a:t>Customized employment</a:t>
            </a:r>
            <a:endParaRPr lang="en-US" sz="2200" dirty="0"/>
          </a:p>
        </p:txBody>
      </p:sp>
    </p:spTree>
    <p:extLst>
      <p:ext uri="{BB962C8B-B14F-4D97-AF65-F5344CB8AC3E}">
        <p14:creationId xmlns:p14="http://schemas.microsoft.com/office/powerpoint/2010/main" val="79236230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Follow-up </a:t>
            </a:r>
            <a:br>
              <a:rPr lang="en-US"/>
            </a:br>
            <a:r>
              <a:rPr lang="en-US"/>
              <a:t>career services</a:t>
            </a:r>
            <a:endParaRPr lang="en-US" dirty="0"/>
          </a:p>
        </p:txBody>
      </p:sp>
    </p:spTree>
    <p:extLst>
      <p:ext uri="{BB962C8B-B14F-4D97-AF65-F5344CB8AC3E}">
        <p14:creationId xmlns:p14="http://schemas.microsoft.com/office/powerpoint/2010/main" val="622732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4325" y="1443255"/>
            <a:ext cx="8515350" cy="4733708"/>
          </a:xfrm>
        </p:spPr>
        <p:txBody>
          <a:bodyPr/>
          <a:lstStyle/>
          <a:p>
            <a:pPr>
              <a:spcBef>
                <a:spcPts val="3000"/>
              </a:spcBef>
            </a:pPr>
            <a:r>
              <a:rPr lang="en-US"/>
              <a:t>Basic</a:t>
            </a:r>
          </a:p>
          <a:p>
            <a:pPr>
              <a:spcBef>
                <a:spcPts val="3000"/>
              </a:spcBef>
            </a:pPr>
            <a:r>
              <a:rPr lang="en-US"/>
              <a:t>Individualized</a:t>
            </a:r>
          </a:p>
          <a:p>
            <a:pPr>
              <a:spcBef>
                <a:spcPts val="3000"/>
              </a:spcBef>
            </a:pPr>
            <a:r>
              <a:rPr lang="en-US"/>
              <a:t>Follow-Up</a:t>
            </a:r>
          </a:p>
          <a:p>
            <a:pPr>
              <a:spcBef>
                <a:spcPts val="3000"/>
              </a:spcBef>
            </a:pPr>
            <a:endParaRPr lang="en-US" dirty="0"/>
          </a:p>
        </p:txBody>
      </p:sp>
      <p:sp>
        <p:nvSpPr>
          <p:cNvPr id="2" name="Title 1"/>
          <p:cNvSpPr>
            <a:spLocks noGrp="1"/>
          </p:cNvSpPr>
          <p:nvPr>
            <p:ph type="title"/>
          </p:nvPr>
        </p:nvSpPr>
        <p:spPr/>
        <p:txBody>
          <a:bodyPr/>
          <a:lstStyle/>
          <a:p>
            <a:r>
              <a:rPr lang="en-US"/>
              <a:t>Three types of Career Services</a:t>
            </a:r>
            <a:endParaRPr lang="en-US" dirty="0"/>
          </a:p>
        </p:txBody>
      </p:sp>
      <p:grpSp>
        <p:nvGrpSpPr>
          <p:cNvPr id="5" name="Group 4"/>
          <p:cNvGrpSpPr/>
          <p:nvPr/>
        </p:nvGrpSpPr>
        <p:grpSpPr>
          <a:xfrm>
            <a:off x="2757715" y="1443255"/>
            <a:ext cx="5602513" cy="4309628"/>
            <a:chOff x="2417188" y="1217821"/>
            <a:chExt cx="4309625" cy="4309628"/>
          </a:xfrm>
        </p:grpSpPr>
        <p:sp>
          <p:nvSpPr>
            <p:cNvPr id="8" name="Freeform: Shape 7"/>
            <p:cNvSpPr/>
            <p:nvPr/>
          </p:nvSpPr>
          <p:spPr>
            <a:xfrm rot="10800000">
              <a:off x="2417188" y="1217821"/>
              <a:ext cx="4309625" cy="4309628"/>
            </a:xfrm>
            <a:custGeom>
              <a:avLst/>
              <a:gdLst>
                <a:gd name="connsiteX0" fmla="*/ 0 w 2032000"/>
                <a:gd name="connsiteY0" fmla="*/ 2032000 h 2032000"/>
                <a:gd name="connsiteX1" fmla="*/ 1016000 w 2032000"/>
                <a:gd name="connsiteY1" fmla="*/ 0 h 2032000"/>
                <a:gd name="connsiteX2" fmla="*/ 2032000 w 2032000"/>
                <a:gd name="connsiteY2" fmla="*/ 2032000 h 2032000"/>
                <a:gd name="connsiteX3" fmla="*/ 0 w 2032000"/>
                <a:gd name="connsiteY3" fmla="*/ 2032000 h 2032000"/>
              </a:gdLst>
              <a:ahLst/>
              <a:cxnLst>
                <a:cxn ang="0">
                  <a:pos x="connsiteX0" y="connsiteY0"/>
                </a:cxn>
                <a:cxn ang="0">
                  <a:pos x="connsiteX1" y="connsiteY1"/>
                </a:cxn>
                <a:cxn ang="0">
                  <a:pos x="connsiteX2" y="connsiteY2"/>
                </a:cxn>
                <a:cxn ang="0">
                  <a:pos x="connsiteX3" y="connsiteY3"/>
                </a:cxn>
              </a:cxnLst>
              <a:rect l="l" t="t" r="r" b="b"/>
              <a:pathLst>
                <a:path w="2032000" h="2032000">
                  <a:moveTo>
                    <a:pt x="2032000" y="0"/>
                  </a:moveTo>
                  <a:lnTo>
                    <a:pt x="1016000" y="2032000"/>
                  </a:lnTo>
                  <a:lnTo>
                    <a:pt x="0" y="0"/>
                  </a:lnTo>
                  <a:lnTo>
                    <a:pt x="2032000" y="0"/>
                  </a:lnTo>
                  <a:close/>
                </a:path>
              </a:pathLst>
            </a:cu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549910" tIns="41911" rIns="549910" bIns="1057910" numCol="1" spcCol="1270" anchor="ctr" anchorCtr="0">
              <a:noAutofit/>
            </a:bodyPr>
            <a:lstStyle/>
            <a:p>
              <a:pPr marL="0" lvl="0" indent="0" algn="ctr" defTabSz="466725">
                <a:lnSpc>
                  <a:spcPct val="90000"/>
                </a:lnSpc>
                <a:spcBef>
                  <a:spcPct val="0"/>
                </a:spcBef>
                <a:spcAft>
                  <a:spcPct val="35000"/>
                </a:spcAft>
                <a:buNone/>
              </a:pPr>
              <a:endParaRPr lang="en-US" sz="1050" kern="1200"/>
            </a:p>
          </p:txBody>
        </p:sp>
        <p:sp>
          <p:nvSpPr>
            <p:cNvPr id="6" name="Freeform: Shape 5"/>
            <p:cNvSpPr/>
            <p:nvPr/>
          </p:nvSpPr>
          <p:spPr>
            <a:xfrm>
              <a:off x="3556000" y="1397000"/>
              <a:ext cx="2032000" cy="2032000"/>
            </a:xfrm>
            <a:custGeom>
              <a:avLst/>
              <a:gdLst>
                <a:gd name="connsiteX0" fmla="*/ 0 w 2032000"/>
                <a:gd name="connsiteY0" fmla="*/ 2032000 h 2032000"/>
                <a:gd name="connsiteX1" fmla="*/ 1016000 w 2032000"/>
                <a:gd name="connsiteY1" fmla="*/ 0 h 2032000"/>
                <a:gd name="connsiteX2" fmla="*/ 2032000 w 2032000"/>
                <a:gd name="connsiteY2" fmla="*/ 2032000 h 2032000"/>
                <a:gd name="connsiteX3" fmla="*/ 0 w 2032000"/>
                <a:gd name="connsiteY3" fmla="*/ 2032000 h 2032000"/>
              </a:gdLst>
              <a:ahLst/>
              <a:cxnLst>
                <a:cxn ang="0">
                  <a:pos x="connsiteX0" y="connsiteY0"/>
                </a:cxn>
                <a:cxn ang="0">
                  <a:pos x="connsiteX1" y="connsiteY1"/>
                </a:cxn>
                <a:cxn ang="0">
                  <a:pos x="connsiteX2" y="connsiteY2"/>
                </a:cxn>
                <a:cxn ang="0">
                  <a:pos x="connsiteX3" y="connsiteY3"/>
                </a:cxn>
              </a:cxnLst>
              <a:rect l="l" t="t" r="r" b="b"/>
              <a:pathLst>
                <a:path w="2032000" h="2032000">
                  <a:moveTo>
                    <a:pt x="0" y="2032000"/>
                  </a:moveTo>
                  <a:lnTo>
                    <a:pt x="1016000" y="0"/>
                  </a:lnTo>
                  <a:lnTo>
                    <a:pt x="2032000" y="2032000"/>
                  </a:lnTo>
                  <a:lnTo>
                    <a:pt x="0" y="2032000"/>
                  </a:lnTo>
                  <a:close/>
                </a:path>
              </a:pathLst>
            </a:custGeom>
            <a:ln>
              <a:noFill/>
            </a:ln>
            <a:effectLst>
              <a:outerShdw blurRad="63500" dist="114300" dir="8460000" algn="ctr">
                <a:srgbClr val="000000">
                  <a:alpha val="28000"/>
                </a:srgbClr>
              </a:outerShdw>
            </a:effectLst>
            <a:scene3d>
              <a:camera prst="orthographicFront">
                <a:rot lat="0" lon="0" rev="0"/>
              </a:camera>
              <a:lightRig rig="contrasting" dir="t">
                <a:rot lat="0" lon="0" rev="1500000"/>
              </a:lightRig>
            </a:scene3d>
            <a:sp3d>
              <a:bevelT w="88900" h="88900"/>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0" tIns="0" rIns="0" bIns="91440" numCol="1" spcCol="1270" anchor="b" anchorCtr="0">
              <a:noAutofit/>
            </a:bodyPr>
            <a:lstStyle/>
            <a:p>
              <a:pPr marL="0" lvl="0" indent="0" algn="ctr" defTabSz="466725">
                <a:lnSpc>
                  <a:spcPct val="90000"/>
                </a:lnSpc>
                <a:spcBef>
                  <a:spcPct val="0"/>
                </a:spcBef>
                <a:spcAft>
                  <a:spcPct val="35000"/>
                </a:spcAft>
                <a:buNone/>
              </a:pPr>
              <a:r>
                <a:rPr lang="en-US" sz="2300" kern="1200">
                  <a:effectLst>
                    <a:outerShdw blurRad="50800" dist="38100" dir="8100000" algn="tr" rotWithShape="0">
                      <a:schemeClr val="tx2">
                        <a:alpha val="40000"/>
                      </a:schemeClr>
                    </a:outerShdw>
                  </a:effectLst>
                  <a:latin typeface="+mj-lt"/>
                </a:rPr>
                <a:t>Basic</a:t>
              </a:r>
            </a:p>
          </p:txBody>
        </p:sp>
        <p:sp>
          <p:nvSpPr>
            <p:cNvPr id="7" name="Freeform: Shape 6"/>
            <p:cNvSpPr/>
            <p:nvPr/>
          </p:nvSpPr>
          <p:spPr>
            <a:xfrm>
              <a:off x="2540000" y="3429000"/>
              <a:ext cx="2032000" cy="2032000"/>
            </a:xfrm>
            <a:custGeom>
              <a:avLst/>
              <a:gdLst>
                <a:gd name="connsiteX0" fmla="*/ 0 w 2032000"/>
                <a:gd name="connsiteY0" fmla="*/ 2032000 h 2032000"/>
                <a:gd name="connsiteX1" fmla="*/ 1016000 w 2032000"/>
                <a:gd name="connsiteY1" fmla="*/ 0 h 2032000"/>
                <a:gd name="connsiteX2" fmla="*/ 2032000 w 2032000"/>
                <a:gd name="connsiteY2" fmla="*/ 2032000 h 2032000"/>
                <a:gd name="connsiteX3" fmla="*/ 0 w 2032000"/>
                <a:gd name="connsiteY3" fmla="*/ 2032000 h 2032000"/>
              </a:gdLst>
              <a:ahLst/>
              <a:cxnLst>
                <a:cxn ang="0">
                  <a:pos x="connsiteX0" y="connsiteY0"/>
                </a:cxn>
                <a:cxn ang="0">
                  <a:pos x="connsiteX1" y="connsiteY1"/>
                </a:cxn>
                <a:cxn ang="0">
                  <a:pos x="connsiteX2" y="connsiteY2"/>
                </a:cxn>
                <a:cxn ang="0">
                  <a:pos x="connsiteX3" y="connsiteY3"/>
                </a:cxn>
              </a:cxnLst>
              <a:rect l="l" t="t" r="r" b="b"/>
              <a:pathLst>
                <a:path w="2032000" h="2032000">
                  <a:moveTo>
                    <a:pt x="0" y="2032000"/>
                  </a:moveTo>
                  <a:lnTo>
                    <a:pt x="1016000" y="0"/>
                  </a:lnTo>
                  <a:lnTo>
                    <a:pt x="2032000" y="2032000"/>
                  </a:lnTo>
                  <a:lnTo>
                    <a:pt x="0" y="2032000"/>
                  </a:lnTo>
                  <a:close/>
                </a:path>
              </a:pathLst>
            </a:custGeom>
            <a:ln>
              <a:noFill/>
            </a:ln>
            <a:effectLst>
              <a:outerShdw blurRad="63500" dist="114300" dir="8460000" algn="ctr">
                <a:srgbClr val="000000">
                  <a:alpha val="28000"/>
                </a:srgbClr>
              </a:outerShdw>
            </a:effectLst>
            <a:scene3d>
              <a:camera prst="orthographicFront">
                <a:rot lat="0" lon="0" rev="0"/>
              </a:camera>
              <a:lightRig rig="contrasting" dir="t">
                <a:rot lat="0" lon="0" rev="1500000"/>
              </a:lightRig>
            </a:scene3d>
            <a:sp3d>
              <a:bevelT w="88900" h="88900"/>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0" tIns="0" rIns="0" bIns="91440" numCol="1" spcCol="1270" anchor="b" anchorCtr="0">
              <a:noAutofit/>
            </a:bodyPr>
            <a:lstStyle/>
            <a:p>
              <a:pPr marL="0" lvl="0" indent="0" algn="ctr" defTabSz="466725">
                <a:lnSpc>
                  <a:spcPct val="90000"/>
                </a:lnSpc>
                <a:spcBef>
                  <a:spcPct val="0"/>
                </a:spcBef>
                <a:spcAft>
                  <a:spcPct val="35000"/>
                </a:spcAft>
                <a:buNone/>
              </a:pPr>
              <a:r>
                <a:rPr lang="en-US" sz="2300" kern="1200">
                  <a:effectLst>
                    <a:outerShdw blurRad="50800" dist="38100" dir="8100000" algn="tr" rotWithShape="0">
                      <a:schemeClr val="tx2">
                        <a:alpha val="40000"/>
                      </a:schemeClr>
                    </a:outerShdw>
                  </a:effectLst>
                  <a:latin typeface="+mj-lt"/>
                </a:rPr>
                <a:t>Individualized</a:t>
              </a:r>
            </a:p>
          </p:txBody>
        </p:sp>
        <p:sp>
          <p:nvSpPr>
            <p:cNvPr id="9" name="Freeform: Shape 8"/>
            <p:cNvSpPr/>
            <p:nvPr/>
          </p:nvSpPr>
          <p:spPr>
            <a:xfrm>
              <a:off x="4572000" y="3429000"/>
              <a:ext cx="2032000" cy="2032000"/>
            </a:xfrm>
            <a:custGeom>
              <a:avLst/>
              <a:gdLst>
                <a:gd name="connsiteX0" fmla="*/ 0 w 2032000"/>
                <a:gd name="connsiteY0" fmla="*/ 2032000 h 2032000"/>
                <a:gd name="connsiteX1" fmla="*/ 1016000 w 2032000"/>
                <a:gd name="connsiteY1" fmla="*/ 0 h 2032000"/>
                <a:gd name="connsiteX2" fmla="*/ 2032000 w 2032000"/>
                <a:gd name="connsiteY2" fmla="*/ 2032000 h 2032000"/>
                <a:gd name="connsiteX3" fmla="*/ 0 w 2032000"/>
                <a:gd name="connsiteY3" fmla="*/ 2032000 h 2032000"/>
              </a:gdLst>
              <a:ahLst/>
              <a:cxnLst>
                <a:cxn ang="0">
                  <a:pos x="connsiteX0" y="connsiteY0"/>
                </a:cxn>
                <a:cxn ang="0">
                  <a:pos x="connsiteX1" y="connsiteY1"/>
                </a:cxn>
                <a:cxn ang="0">
                  <a:pos x="connsiteX2" y="connsiteY2"/>
                </a:cxn>
                <a:cxn ang="0">
                  <a:pos x="connsiteX3" y="connsiteY3"/>
                </a:cxn>
              </a:cxnLst>
              <a:rect l="l" t="t" r="r" b="b"/>
              <a:pathLst>
                <a:path w="2032000" h="2032000">
                  <a:moveTo>
                    <a:pt x="0" y="2032000"/>
                  </a:moveTo>
                  <a:lnTo>
                    <a:pt x="1016000" y="0"/>
                  </a:lnTo>
                  <a:lnTo>
                    <a:pt x="2032000" y="2032000"/>
                  </a:lnTo>
                  <a:lnTo>
                    <a:pt x="0" y="2032000"/>
                  </a:lnTo>
                  <a:close/>
                </a:path>
              </a:pathLst>
            </a:custGeom>
            <a:ln>
              <a:noFill/>
            </a:ln>
            <a:effectLst>
              <a:outerShdw blurRad="63500" dist="114300" dir="8460000" algn="ctr">
                <a:srgbClr val="000000">
                  <a:alpha val="28000"/>
                </a:srgbClr>
              </a:outerShdw>
            </a:effectLst>
            <a:scene3d>
              <a:camera prst="orthographicFront">
                <a:rot lat="0" lon="0" rev="0"/>
              </a:camera>
              <a:lightRig rig="contrasting" dir="t">
                <a:rot lat="0" lon="0" rev="1500000"/>
              </a:lightRig>
            </a:scene3d>
            <a:sp3d>
              <a:bevelT w="88900" h="88900"/>
            </a:sp3d>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0" tIns="0" rIns="0" bIns="91440" numCol="1" spcCol="1270" anchor="b" anchorCtr="0">
              <a:noAutofit/>
            </a:bodyPr>
            <a:lstStyle/>
            <a:p>
              <a:pPr marL="0" lvl="0" indent="0" algn="ctr" defTabSz="466725">
                <a:lnSpc>
                  <a:spcPct val="90000"/>
                </a:lnSpc>
                <a:spcBef>
                  <a:spcPct val="0"/>
                </a:spcBef>
                <a:spcAft>
                  <a:spcPct val="35000"/>
                </a:spcAft>
                <a:buNone/>
              </a:pPr>
              <a:r>
                <a:rPr lang="en-US" sz="2300" kern="1200">
                  <a:effectLst>
                    <a:outerShdw blurRad="50800" dist="38100" dir="8100000" algn="tr" rotWithShape="0">
                      <a:schemeClr val="tx2">
                        <a:alpha val="40000"/>
                      </a:schemeClr>
                    </a:outerShdw>
                  </a:effectLst>
                  <a:latin typeface="+mj-lt"/>
                </a:rPr>
                <a:t>Follow-Up</a:t>
              </a:r>
            </a:p>
          </p:txBody>
        </p:sp>
      </p:grpSp>
    </p:spTree>
    <p:extLst>
      <p:ext uri="{BB962C8B-B14F-4D97-AF65-F5344CB8AC3E}">
        <p14:creationId xmlns:p14="http://schemas.microsoft.com/office/powerpoint/2010/main" val="142448798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95085" y="1422399"/>
            <a:ext cx="8234589" cy="4754563"/>
          </a:xfrm>
        </p:spPr>
        <p:txBody>
          <a:bodyPr>
            <a:normAutofit/>
          </a:bodyPr>
          <a:lstStyle/>
          <a:p>
            <a:pPr>
              <a:spcBef>
                <a:spcPts val="3000"/>
              </a:spcBef>
            </a:pPr>
            <a:r>
              <a:rPr lang="en-US" sz="2400"/>
              <a:t>Workplace counseling and Essential Skills training</a:t>
            </a:r>
          </a:p>
          <a:p>
            <a:pPr>
              <a:spcBef>
                <a:spcPts val="3000"/>
              </a:spcBef>
            </a:pPr>
            <a:r>
              <a:rPr lang="en-US" sz="2400"/>
              <a:t>Additional career planning and counseling</a:t>
            </a:r>
          </a:p>
          <a:p>
            <a:pPr>
              <a:spcBef>
                <a:spcPts val="3000"/>
              </a:spcBef>
            </a:pPr>
            <a:r>
              <a:rPr lang="en-US" sz="2400"/>
              <a:t>Contact with employers to determine needs</a:t>
            </a:r>
          </a:p>
          <a:p>
            <a:pPr>
              <a:spcBef>
                <a:spcPts val="3000"/>
              </a:spcBef>
            </a:pPr>
            <a:r>
              <a:rPr lang="en-US" sz="2400"/>
              <a:t>Peer support groups</a:t>
            </a:r>
          </a:p>
          <a:p>
            <a:pPr>
              <a:spcBef>
                <a:spcPts val="3000"/>
              </a:spcBef>
            </a:pPr>
            <a:r>
              <a:rPr lang="en-US" sz="2400"/>
              <a:t>Information on lifelong learning opportunities</a:t>
            </a:r>
          </a:p>
          <a:p>
            <a:pPr>
              <a:spcBef>
                <a:spcPts val="3000"/>
              </a:spcBef>
            </a:pPr>
            <a:r>
              <a:rPr lang="en-US" sz="2400"/>
              <a:t>Support service referrals</a:t>
            </a:r>
          </a:p>
          <a:p>
            <a:pPr>
              <a:spcBef>
                <a:spcPts val="3000"/>
              </a:spcBef>
            </a:pPr>
            <a:endParaRPr lang="en-US" sz="2400" dirty="0"/>
          </a:p>
        </p:txBody>
      </p:sp>
      <p:sp>
        <p:nvSpPr>
          <p:cNvPr id="2" name="Title 1"/>
          <p:cNvSpPr>
            <a:spLocks noGrp="1"/>
          </p:cNvSpPr>
          <p:nvPr>
            <p:ph type="title"/>
          </p:nvPr>
        </p:nvSpPr>
        <p:spPr/>
        <p:txBody>
          <a:bodyPr/>
          <a:lstStyle/>
          <a:p>
            <a:r>
              <a:rPr lang="en-US"/>
              <a:t>Examples of follow-up career services</a:t>
            </a:r>
            <a:endParaRPr lang="en-US" dirty="0"/>
          </a:p>
        </p:txBody>
      </p:sp>
    </p:spTree>
    <p:extLst>
      <p:ext uri="{BB962C8B-B14F-4D97-AF65-F5344CB8AC3E}">
        <p14:creationId xmlns:p14="http://schemas.microsoft.com/office/powerpoint/2010/main" val="8099679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8000" y="1654629"/>
            <a:ext cx="8321676" cy="4522334"/>
          </a:xfrm>
        </p:spPr>
        <p:txBody>
          <a:bodyPr/>
          <a:lstStyle/>
          <a:p>
            <a:pPr>
              <a:spcBef>
                <a:spcPts val="3600"/>
              </a:spcBef>
            </a:pPr>
            <a:r>
              <a:rPr lang="en-US"/>
              <a:t>Create an “alumni” group</a:t>
            </a:r>
          </a:p>
          <a:p>
            <a:pPr>
              <a:spcBef>
                <a:spcPts val="3600"/>
              </a:spcBef>
            </a:pPr>
            <a:r>
              <a:rPr lang="en-US"/>
              <a:t>Offer gift cards as an incentive to stay engaged</a:t>
            </a:r>
          </a:p>
          <a:p>
            <a:pPr>
              <a:spcBef>
                <a:spcPts val="3600"/>
              </a:spcBef>
            </a:pPr>
            <a:r>
              <a:rPr lang="en-US"/>
              <a:t>Combine “Essential Skills” training workshops</a:t>
            </a:r>
          </a:p>
          <a:p>
            <a:pPr>
              <a:spcBef>
                <a:spcPts val="3600"/>
              </a:spcBef>
            </a:pPr>
            <a:r>
              <a:rPr lang="en-US"/>
              <a:t>Convene “career and education” fairs for all customers</a:t>
            </a:r>
            <a:endParaRPr lang="en-US" dirty="0"/>
          </a:p>
        </p:txBody>
      </p:sp>
      <p:sp>
        <p:nvSpPr>
          <p:cNvPr id="2" name="Title 1"/>
          <p:cNvSpPr>
            <a:spLocks noGrp="1"/>
          </p:cNvSpPr>
          <p:nvPr>
            <p:ph type="title"/>
          </p:nvPr>
        </p:nvSpPr>
        <p:spPr/>
        <p:txBody>
          <a:bodyPr/>
          <a:lstStyle/>
          <a:p>
            <a:r>
              <a:rPr lang="en-US"/>
              <a:t>follow-up career services: tips</a:t>
            </a:r>
            <a:endParaRPr lang="en-US" dirty="0"/>
          </a:p>
        </p:txBody>
      </p:sp>
    </p:spTree>
    <p:extLst>
      <p:ext uri="{BB962C8B-B14F-4D97-AF65-F5344CB8AC3E}">
        <p14:creationId xmlns:p14="http://schemas.microsoft.com/office/powerpoint/2010/main" val="2313803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8257692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1606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43429" y="3976917"/>
            <a:ext cx="7257142" cy="2156504"/>
          </a:xfrm>
        </p:spPr>
        <p:txBody>
          <a:bodyPr/>
          <a:lstStyle/>
          <a:p>
            <a:pPr>
              <a:spcBef>
                <a:spcPts val="1600"/>
              </a:spcBef>
            </a:pPr>
            <a:r>
              <a:rPr lang="en-US"/>
              <a:t>Sequence of Service is eliminated</a:t>
            </a:r>
          </a:p>
          <a:p>
            <a:pPr>
              <a:spcBef>
                <a:spcPts val="1600"/>
              </a:spcBef>
            </a:pPr>
            <a:r>
              <a:rPr lang="en-US"/>
              <a:t>Service integration is the preferred model</a:t>
            </a:r>
          </a:p>
          <a:p>
            <a:pPr>
              <a:spcBef>
                <a:spcPts val="1600"/>
              </a:spcBef>
            </a:pPr>
            <a:r>
              <a:rPr lang="en-US"/>
              <a:t>No wrong door policy</a:t>
            </a:r>
          </a:p>
          <a:p>
            <a:pPr>
              <a:spcBef>
                <a:spcPts val="1600"/>
              </a:spcBef>
            </a:pPr>
            <a:r>
              <a:rPr lang="en-US"/>
              <a:t>Self-service or staff-assisted service</a:t>
            </a:r>
          </a:p>
          <a:p>
            <a:pPr>
              <a:spcBef>
                <a:spcPts val="1600"/>
              </a:spcBef>
            </a:pPr>
            <a:endParaRPr lang="en-US" dirty="0"/>
          </a:p>
        </p:txBody>
      </p:sp>
      <p:sp>
        <p:nvSpPr>
          <p:cNvPr id="2" name="Title 1"/>
          <p:cNvSpPr>
            <a:spLocks noGrp="1"/>
          </p:cNvSpPr>
          <p:nvPr>
            <p:ph type="title"/>
          </p:nvPr>
        </p:nvSpPr>
        <p:spPr/>
        <p:txBody>
          <a:bodyPr/>
          <a:lstStyle/>
          <a:p>
            <a:r>
              <a:rPr lang="en-US"/>
              <a:t>How does wioa differ?</a:t>
            </a:r>
            <a:endParaRPr lang="en-US" dirty="0"/>
          </a:p>
        </p:txBody>
      </p:sp>
      <p:pic>
        <p:nvPicPr>
          <p:cNvPr id="7" name="Picture 6"/>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4700"/>
                    </a14:imgEffect>
                    <a14:imgEffect>
                      <a14:saturation sat="33000"/>
                    </a14:imgEffect>
                  </a14:imgLayer>
                </a14:imgProps>
              </a:ext>
              <a:ext uri="{28A0092B-C50C-407E-A947-70E740481C1C}">
                <a14:useLocalDpi xmlns:a14="http://schemas.microsoft.com/office/drawing/2010/main"/>
              </a:ext>
            </a:extLst>
          </a:blip>
          <a:srcRect/>
          <a:stretch/>
        </p:blipFill>
        <p:spPr>
          <a:xfrm>
            <a:off x="1074057" y="879529"/>
            <a:ext cx="6995886" cy="2975776"/>
          </a:xfrm>
          <a:prstGeom prst="roundRect">
            <a:avLst>
              <a:gd name="adj" fmla="val 24743"/>
            </a:avLst>
          </a:prstGeom>
          <a:solidFill>
            <a:srgbClr val="FFFFFF">
              <a:shade val="85000"/>
            </a:srgbClr>
          </a:solidFill>
          <a:ln>
            <a:noFill/>
          </a:ln>
          <a:effectLst>
            <a:softEdge rad="317500"/>
          </a:effectLst>
        </p:spPr>
      </p:pic>
    </p:spTree>
    <p:extLst>
      <p:ext uri="{BB962C8B-B14F-4D97-AF65-F5344CB8AC3E}">
        <p14:creationId xmlns:p14="http://schemas.microsoft.com/office/powerpoint/2010/main" val="2481274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basic career services</a:t>
            </a:r>
            <a:endParaRPr lang="en-US" dirty="0"/>
          </a:p>
        </p:txBody>
      </p:sp>
    </p:spTree>
    <p:extLst>
      <p:ext uri="{BB962C8B-B14F-4D97-AF65-F5344CB8AC3E}">
        <p14:creationId xmlns:p14="http://schemas.microsoft.com/office/powerpoint/2010/main" val="13030856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4325" y="1019175"/>
            <a:ext cx="8515350" cy="5157788"/>
          </a:xfrm>
        </p:spPr>
        <p:txBody>
          <a:bodyPr>
            <a:normAutofit lnSpcReduction="10000"/>
          </a:bodyPr>
          <a:lstStyle/>
          <a:p>
            <a:r>
              <a:rPr lang="en-US" dirty="0"/>
              <a:t>Triage</a:t>
            </a:r>
          </a:p>
          <a:p>
            <a:pPr lvl="1"/>
            <a:r>
              <a:rPr lang="en-US" dirty="0"/>
              <a:t>Self-service, independent </a:t>
            </a:r>
            <a:r>
              <a:rPr lang="en-US" dirty="0" smtClean="0"/>
              <a:t>customer; “reportable individual”</a:t>
            </a:r>
            <a:endParaRPr lang="en-US" dirty="0"/>
          </a:p>
          <a:p>
            <a:pPr lvl="1"/>
            <a:r>
              <a:rPr lang="en-US" dirty="0"/>
              <a:t>Staff assisted services </a:t>
            </a:r>
            <a:r>
              <a:rPr lang="en-US" dirty="0" smtClean="0"/>
              <a:t>needed; “participant”</a:t>
            </a:r>
            <a:endParaRPr lang="en-US" dirty="0"/>
          </a:p>
          <a:p>
            <a:pPr>
              <a:spcBef>
                <a:spcPts val="1800"/>
              </a:spcBef>
            </a:pPr>
            <a:r>
              <a:rPr lang="en-US" dirty="0"/>
              <a:t>Assessment</a:t>
            </a:r>
          </a:p>
          <a:p>
            <a:pPr lvl="1"/>
            <a:r>
              <a:rPr lang="en-US" dirty="0"/>
              <a:t>Literacy &amp; numeracy</a:t>
            </a:r>
          </a:p>
          <a:p>
            <a:pPr lvl="1"/>
            <a:r>
              <a:rPr lang="en-US" dirty="0"/>
              <a:t>Aptitudes and abilities</a:t>
            </a:r>
          </a:p>
          <a:p>
            <a:pPr lvl="1"/>
            <a:r>
              <a:rPr lang="en-US" dirty="0"/>
              <a:t>Skill gaps</a:t>
            </a:r>
          </a:p>
          <a:p>
            <a:pPr lvl="1"/>
            <a:r>
              <a:rPr lang="en-US" dirty="0"/>
              <a:t>English language skills</a:t>
            </a:r>
          </a:p>
          <a:p>
            <a:pPr lvl="1"/>
            <a:r>
              <a:rPr lang="en-US" dirty="0"/>
              <a:t>Support services</a:t>
            </a:r>
          </a:p>
          <a:p>
            <a:pPr>
              <a:spcBef>
                <a:spcPts val="1800"/>
              </a:spcBef>
            </a:pPr>
            <a:r>
              <a:rPr lang="en-US" dirty="0"/>
              <a:t>Determination of eligibility</a:t>
            </a:r>
          </a:p>
          <a:p>
            <a:pPr lvl="1"/>
            <a:r>
              <a:rPr lang="en-US" dirty="0"/>
              <a:t>Adult</a:t>
            </a:r>
          </a:p>
          <a:p>
            <a:pPr lvl="1"/>
            <a:r>
              <a:rPr lang="en-US" dirty="0"/>
              <a:t>Dislocated Worker</a:t>
            </a:r>
          </a:p>
          <a:p>
            <a:pPr lvl="1"/>
            <a:r>
              <a:rPr lang="en-US" dirty="0"/>
              <a:t>Youth</a:t>
            </a:r>
          </a:p>
        </p:txBody>
      </p:sp>
      <p:sp>
        <p:nvSpPr>
          <p:cNvPr id="2" name="Title 1"/>
          <p:cNvSpPr>
            <a:spLocks noGrp="1"/>
          </p:cNvSpPr>
          <p:nvPr>
            <p:ph type="title"/>
          </p:nvPr>
        </p:nvSpPr>
        <p:spPr/>
        <p:txBody>
          <a:bodyPr/>
          <a:lstStyle/>
          <a:p>
            <a:r>
              <a:rPr lang="en-US"/>
              <a:t>What are basic services?</a:t>
            </a:r>
            <a:endParaRPr lang="en-US" dirty="0"/>
          </a:p>
        </p:txBody>
      </p:sp>
    </p:spTree>
    <p:extLst>
      <p:ext uri="{BB962C8B-B14F-4D97-AF65-F5344CB8AC3E}">
        <p14:creationId xmlns:p14="http://schemas.microsoft.com/office/powerpoint/2010/main" val="2012915182"/>
      </p:ext>
    </p:extLst>
  </p:cSld>
  <p:clrMapOvr>
    <a:masterClrMapping/>
  </p:clrMapOvr>
</p:sld>
</file>

<file path=ppt/theme/theme1.xml><?xml version="1.0" encoding="utf-8"?>
<a:theme xmlns:a="http://schemas.openxmlformats.org/drawingml/2006/main" name="Office Theme">
  <a:themeElements>
    <a:clrScheme name="ORM Jeweled 2">
      <a:dk1>
        <a:sysClr val="windowText" lastClr="000000"/>
      </a:dk1>
      <a:lt1>
        <a:sysClr val="window" lastClr="FFFFFF"/>
      </a:lt1>
      <a:dk2>
        <a:srgbClr val="253C86"/>
      </a:dk2>
      <a:lt2>
        <a:srgbClr val="E7E6E6"/>
      </a:lt2>
      <a:accent1>
        <a:srgbClr val="185EAC"/>
      </a:accent1>
      <a:accent2>
        <a:srgbClr val="F06722"/>
      </a:accent2>
      <a:accent3>
        <a:srgbClr val="CB1680"/>
      </a:accent3>
      <a:accent4>
        <a:srgbClr val="FABD12"/>
      </a:accent4>
      <a:accent5>
        <a:srgbClr val="1B8DCC"/>
      </a:accent5>
      <a:accent6>
        <a:srgbClr val="18AA4F"/>
      </a:accent6>
      <a:hlink>
        <a:srgbClr val="185EAC"/>
      </a:hlink>
      <a:folHlink>
        <a:srgbClr val="7F1757"/>
      </a:folHlink>
    </a:clrScheme>
    <a:fontScheme name="Montserrat">
      <a:majorFont>
        <a:latin typeface="Montserrat"/>
        <a:ea typeface=""/>
        <a:cs typeface=""/>
      </a:majorFont>
      <a:minorFont>
        <a:latin typeface="Montserrat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MType xmlns="e9383cf3-6c95-48c0-84cb-ffd9d14604cc"/>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F0012A8F387AA46A85594366FFB6402" ma:contentTypeVersion="" ma:contentTypeDescription="Create a new document." ma:contentTypeScope="" ma:versionID="5babc1d6c5a181f1487d38956cf4caf6">
  <xsd:schema xmlns:xsd="http://www.w3.org/2001/XMLSchema" xmlns:xs="http://www.w3.org/2001/XMLSchema" xmlns:p="http://schemas.microsoft.com/office/2006/metadata/properties" xmlns:ns2="e9383cf3-6c95-48c0-84cb-ffd9d14604cc" xmlns:ns3="bdfd28cc-f485-46e8-bcf6-b555ff9859c5" targetNamespace="http://schemas.microsoft.com/office/2006/metadata/properties" ma:root="true" ma:fieldsID="d925be56846f0c5ec47e72daf726a656" ns2:_="" ns3:_="">
    <xsd:import namespace="e9383cf3-6c95-48c0-84cb-ffd9d14604cc"/>
    <xsd:import namespace="bdfd28cc-f485-46e8-bcf6-b555ff9859c5"/>
    <xsd:element name="properties">
      <xsd:complexType>
        <xsd:sequence>
          <xsd:element name="documentManagement">
            <xsd:complexType>
              <xsd:all>
                <xsd:element ref="ns2:MMType" minOccurs="0"/>
                <xsd:element ref="ns2: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9383cf3-6c95-48c0-84cb-ffd9d14604cc" elementFormDefault="qualified">
    <xsd:import namespace="http://schemas.microsoft.com/office/2006/documentManagement/types"/>
    <xsd:import namespace="http://schemas.microsoft.com/office/infopath/2007/PartnerControls"/>
    <xsd:element name="MMType" ma:index="8" nillable="true" ma:displayName="MMType" ma:internalName="MMType">
      <xsd:complexType>
        <xsd:complexContent>
          <xsd:extension base="dms:MultiChoice">
            <xsd:sequence>
              <xsd:element name="Value" maxOccurs="unbounded" minOccurs="0" nillable="true">
                <xsd:simpleType>
                  <xsd:restriction base="dms:Choice">
                    <xsd:enumeration value="Action Planner"/>
                    <xsd:enumeration value="Assessment (includes Self-Assessment, Needs Assessment, Survey, Pre-Assessment, etc.)"/>
                    <xsd:enumeration value="Budget"/>
                    <xsd:enumeration value="Case Study"/>
                    <xsd:enumeration value="Charter"/>
                    <xsd:enumeration value="Chat"/>
                    <xsd:enumeration value="Checklist"/>
                    <xsd:enumeration value="Coaching Plan"/>
                    <xsd:enumeration value="Communications Plan"/>
                    <xsd:enumeration value="Compliance (includes 508)"/>
                    <xsd:enumeration value="Contacts"/>
                    <xsd:enumeration value="Content Roadmap"/>
                    <xsd:enumeration value="Course – Online (includes MOOCs, Breeze, WBT, Web Course, etc.)"/>
                    <xsd:enumeration value="Course – In Person"/>
                    <xsd:enumeration value="Desk Guide"/>
                    <xsd:enumeration value="Facilitator Guide"/>
                    <xsd:enumeration value="Focus Group"/>
                    <xsd:enumeration value="Framework"/>
                    <xsd:enumeration value="Images"/>
                    <xsd:enumeration value="Logos"/>
                    <xsd:enumeration value="Metrics"/>
                    <xsd:enumeration value="Network Mapping (includes Social network mapping, Asset mapping)"/>
                    <xsd:enumeration value="Newsletter"/>
                    <xsd:enumeration value="One-Pager"/>
                    <xsd:enumeration value="On-site Meeting (includes Retreats, Steering Committee, etc.)"/>
                    <xsd:enumeration value="Participant Guide"/>
                    <xsd:enumeration value="Pilot Training"/>
                    <xsd:enumeration value="Podcast"/>
                    <xsd:enumeration value="Process Map"/>
                    <xsd:enumeration value="Project Plan (includes Workplan)"/>
                    <xsd:enumeration value="QSAP"/>
                    <xsd:enumeration value="RFP/RFQ (includes Bids/Proposals, etc.)"/>
                    <xsd:enumeration value="SOW"/>
                    <xsd:enumeration value="Social Media"/>
                    <xsd:enumeration value="Summary Reports (includes Annual Reports, Final Reports, etc.)"/>
                    <xsd:enumeration value="TA Plan"/>
                    <xsd:enumeration value="Toolkit"/>
                    <xsd:enumeration value="Train-the-Trainer"/>
                    <xsd:enumeration value="Webinar"/>
                    <xsd:enumeration value="Website (includes Wireframes, etc.)"/>
                    <xsd:enumeration value="Video"/>
                    <xsd:enumeration value="Virtual Meeting"/>
                    <xsd:enumeration value="Vision Statement"/>
                    <xsd:enumeration value="Whitepaper (and White Paper)"/>
                  </xsd:restriction>
                </xsd:simpleType>
              </xsd:element>
            </xsd:sequence>
          </xsd:extension>
        </xsd:complexContent>
      </xsd:complexType>
    </xsd:element>
    <xsd:element name="SharedWithUsers" ma:index="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dfd28cc-f485-46e8-bcf6-b555ff9859c5" elementFormDefault="qualified">
    <xsd:import namespace="http://schemas.microsoft.com/office/2006/documentManagement/types"/>
    <xsd:import namespace="http://schemas.microsoft.com/office/infopath/2007/PartnerControls"/>
    <xsd:element name="SharedWithDetails" ma:index="10"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23324FA-F134-4D96-AA06-ADCF8119C0D4}">
  <ds:schemaRefs>
    <ds:schemaRef ds:uri="bdfd28cc-f485-46e8-bcf6-b555ff9859c5"/>
    <ds:schemaRef ds:uri="http://schemas.microsoft.com/office/infopath/2007/PartnerControls"/>
    <ds:schemaRef ds:uri="http://purl.org/dc/elements/1.1/"/>
    <ds:schemaRef ds:uri="http://schemas.microsoft.com/office/2006/metadata/properties"/>
    <ds:schemaRef ds:uri="http://purl.org/dc/terms/"/>
    <ds:schemaRef ds:uri="e9383cf3-6c95-48c0-84cb-ffd9d14604cc"/>
    <ds:schemaRef ds:uri="http://schemas.microsoft.com/office/2006/documentManagement/type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8CD391A9-0850-4DD5-B5D5-FB72A968ADE6}">
  <ds:schemaRefs>
    <ds:schemaRef ds:uri="http://schemas.microsoft.com/sharepoint/v3/contenttype/forms"/>
  </ds:schemaRefs>
</ds:datastoreItem>
</file>

<file path=customXml/itemProps3.xml><?xml version="1.0" encoding="utf-8"?>
<ds:datastoreItem xmlns:ds="http://schemas.openxmlformats.org/officeDocument/2006/customXml" ds:itemID="{B7DF5C01-00FE-4C23-9953-F929435E9C3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9383cf3-6c95-48c0-84cb-ffd9d14604cc"/>
    <ds:schemaRef ds:uri="bdfd28cc-f485-46e8-bcf6-b555ff9859c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16634</TotalTime>
  <Words>6806</Words>
  <Application>Microsoft Macintosh PowerPoint</Application>
  <PresentationFormat>On-screen Show (4:3)</PresentationFormat>
  <Paragraphs>1007</Paragraphs>
  <Slides>63</Slides>
  <Notes>60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63</vt:i4>
      </vt:variant>
    </vt:vector>
  </HeadingPairs>
  <TitlesOfParts>
    <vt:vector size="72" baseType="lpstr">
      <vt:lpstr>Calibri</vt:lpstr>
      <vt:lpstr>Mangal</vt:lpstr>
      <vt:lpstr>Montserrat</vt:lpstr>
      <vt:lpstr>Montserrat Light</vt:lpstr>
      <vt:lpstr>Times New Roman</vt:lpstr>
      <vt:lpstr>Wingdings</vt:lpstr>
      <vt:lpstr>Wingdings 3</vt:lpstr>
      <vt:lpstr>Arial</vt:lpstr>
      <vt:lpstr>Office Theme</vt:lpstr>
      <vt:lpstr>Case Counselor Training</vt:lpstr>
      <vt:lpstr>PowerPoint Presentation</vt:lpstr>
      <vt:lpstr>Four indicators of effective customer service</vt:lpstr>
      <vt:lpstr>PowerPoint Presentation</vt:lpstr>
      <vt:lpstr>Primary goals  of Career Services</vt:lpstr>
      <vt:lpstr>Three types of Career Services</vt:lpstr>
      <vt:lpstr>How does wioa differ?</vt:lpstr>
      <vt:lpstr>basic career services</vt:lpstr>
      <vt:lpstr>What are basic services?</vt:lpstr>
      <vt:lpstr>Self-service customers</vt:lpstr>
      <vt:lpstr>Staff-assisted customers</vt:lpstr>
      <vt:lpstr>ORIENTATION Services</vt:lpstr>
      <vt:lpstr>Service integration</vt:lpstr>
      <vt:lpstr>Service Integration </vt:lpstr>
      <vt:lpstr>Seamless, integrated service delivery</vt:lpstr>
      <vt:lpstr>BEFORE integration: by program</vt:lpstr>
      <vt:lpstr>After integration: by function</vt:lpstr>
      <vt:lpstr>How do we do this? </vt:lpstr>
      <vt:lpstr>How do we do this? </vt:lpstr>
      <vt:lpstr>How do we do this? </vt:lpstr>
      <vt:lpstr>How do we do this? </vt:lpstr>
      <vt:lpstr>assessments</vt:lpstr>
      <vt:lpstr>Assessment services</vt:lpstr>
      <vt:lpstr>referrals</vt:lpstr>
      <vt:lpstr>referral services</vt:lpstr>
      <vt:lpstr>Document the referral</vt:lpstr>
      <vt:lpstr>Examples of referral services</vt:lpstr>
      <vt:lpstr>Time management tip</vt:lpstr>
      <vt:lpstr>Strategy: map community resources</vt:lpstr>
      <vt:lpstr>LABOR exchange</vt:lpstr>
      <vt:lpstr>What is Labor exchange?</vt:lpstr>
      <vt:lpstr>Treating the imbalance</vt:lpstr>
      <vt:lpstr>Labor market information</vt:lpstr>
      <vt:lpstr>Labor market information (LMI)</vt:lpstr>
      <vt:lpstr>Sources of LMI</vt:lpstr>
      <vt:lpstr>Web-based career exploration</vt:lpstr>
      <vt:lpstr>Re-purposing the information</vt:lpstr>
      <vt:lpstr>Time management tip</vt:lpstr>
      <vt:lpstr>Time management tip</vt:lpstr>
      <vt:lpstr>Priority of service</vt:lpstr>
      <vt:lpstr>Other career services</vt:lpstr>
      <vt:lpstr>Outreach to the Community</vt:lpstr>
      <vt:lpstr>Students’ Financial aid applications</vt:lpstr>
      <vt:lpstr>Unemployment benefits</vt:lpstr>
      <vt:lpstr>Information sharing: Training</vt:lpstr>
      <vt:lpstr>Information sharing: accountability</vt:lpstr>
      <vt:lpstr>Individualized  career services</vt:lpstr>
      <vt:lpstr>Assessment services</vt:lpstr>
      <vt:lpstr>Individual Employment Plan: IEP </vt:lpstr>
      <vt:lpstr>Counseling: group or individual</vt:lpstr>
      <vt:lpstr>Career Planning and Case Management</vt:lpstr>
      <vt:lpstr>Essential Skills Training</vt:lpstr>
      <vt:lpstr>Work experience</vt:lpstr>
      <vt:lpstr>financial literacy</vt:lpstr>
      <vt:lpstr>Out of area job search </vt:lpstr>
      <vt:lpstr>English language acquisition</vt:lpstr>
      <vt:lpstr>contextualized Learning</vt:lpstr>
      <vt:lpstr>Vocational rehabilitation</vt:lpstr>
      <vt:lpstr>Follow-up  career services</vt:lpstr>
      <vt:lpstr>Examples of follow-up career services</vt:lpstr>
      <vt:lpstr>follow-up career services: tips</vt:lpstr>
      <vt:lpstr>PowerPoint Presentation</vt:lpstr>
      <vt:lpstr>PowerPoint Presentation</vt:lpstr>
    </vt:vector>
  </TitlesOfParts>
  <LinksUpToDate>false</LinksUpToDate>
  <SharedDoc>false</SharedDoc>
  <HyperlinksChanged>false</HyperlinksChanged>
  <AppVersion>15.0028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Cheryl Robbins</dc:creator>
  <cp:lastModifiedBy>Benjamin Kushner</cp:lastModifiedBy>
  <cp:revision>236</cp:revision>
  <dcterms:created xsi:type="dcterms:W3CDTF">2017-04-18T15:41:10Z</dcterms:created>
  <dcterms:modified xsi:type="dcterms:W3CDTF">2017-06-16T23:54:59Z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0x0101009F0012A8F387AA46A85594366FFB6402</vt:lpwstr>
  </property>
</Properties>
</file>