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5"/>
  </p:notesMasterIdLst>
  <p:sldIdLst>
    <p:sldId id="256" r:id="rId5"/>
    <p:sldId id="324" r:id="rId6"/>
    <p:sldId id="323"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319" r:id="rId33"/>
    <p:sldId id="320" r:id="rId34"/>
    <p:sldId id="290" r:id="rId35"/>
    <p:sldId id="321" r:id="rId36"/>
    <p:sldId id="322"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9"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2127"/>
    <a:srgbClr val="253C86"/>
    <a:srgbClr val="F06722"/>
    <a:srgbClr val="FABD12"/>
    <a:srgbClr val="A5CE39"/>
    <a:srgbClr val="1B8DCC"/>
    <a:srgbClr val="CB1680"/>
    <a:srgbClr val="5E1141"/>
    <a:srgbClr val="0D793D"/>
    <a:srgbClr val="18AA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58" autoAdjust="0"/>
    <p:restoredTop sz="52524" autoAdjust="0"/>
  </p:normalViewPr>
  <p:slideViewPr>
    <p:cSldViewPr snapToGrid="0">
      <p:cViewPr varScale="1">
        <p:scale>
          <a:sx n="77" d="100"/>
          <a:sy n="77" d="100"/>
        </p:scale>
        <p:origin x="4448" y="184"/>
      </p:cViewPr>
      <p:guideLst/>
    </p:cSldViewPr>
  </p:slideViewPr>
  <p:outlineViewPr>
    <p:cViewPr>
      <p:scale>
        <a:sx n="33" d="100"/>
        <a:sy n="33" d="100"/>
      </p:scale>
      <p:origin x="0" y="-15024"/>
    </p:cViewPr>
  </p:outlineViewPr>
  <p:notesTextViewPr>
    <p:cViewPr>
      <p:scale>
        <a:sx n="100" d="100"/>
        <a:sy n="100" d="100"/>
      </p:scale>
      <p:origin x="0" y="0"/>
    </p:cViewPr>
  </p:notesTextViewPr>
  <p:notesViewPr>
    <p:cSldViewPr snapToGrid="0">
      <p:cViewPr varScale="1">
        <p:scale>
          <a:sx n="122" d="100"/>
          <a:sy n="122" d="100"/>
        </p:scale>
        <p:origin x="507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notesMaster" Target="notesMasters/notesMaster1.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1" Type="http://schemas.microsoft.com/office/2015/10/relationships/revisionInfo" Target="revisionInfo.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D2F35-33A6-A04D-9A32-0C3BBC468463}" type="datetimeFigureOut">
              <a:rPr lang="en-US" smtClean="0"/>
              <a:t>6/13/17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383EC-4EA5-2444-BA58-38E975C89401}" type="slidenum">
              <a:rPr lang="en-US" smtClean="0"/>
              <a:t>‹#›</a:t>
            </a:fld>
            <a:endParaRPr lang="en-US" dirty="0"/>
          </a:p>
        </p:txBody>
      </p:sp>
    </p:spTree>
    <p:extLst>
      <p:ext uri="{BB962C8B-B14F-4D97-AF65-F5344CB8AC3E}">
        <p14:creationId xmlns:p14="http://schemas.microsoft.com/office/powerpoint/2010/main" val="1176417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latin typeface="Calibri" charset="0"/>
                <a:ea typeface="Calibri" charset="0"/>
                <a:cs typeface="Calibri" charset="0"/>
              </a:rPr>
              <a:t>This</a:t>
            </a:r>
            <a:r>
              <a:rPr lang="en-US" sz="1200" b="0" i="0" baseline="0" dirty="0">
                <a:latin typeface="Calibri" charset="0"/>
                <a:ea typeface="Calibri" charset="0"/>
                <a:cs typeface="Calibri" charset="0"/>
              </a:rPr>
              <a:t> training is part of a four-module suite intended for Case Counselors, Career Advisors, Case Managers and their supervisors.</a:t>
            </a:r>
          </a:p>
          <a:p>
            <a:r>
              <a:rPr lang="en-US" sz="1200" b="0" i="0" baseline="0" dirty="0">
                <a:latin typeface="Calibri" charset="0"/>
                <a:ea typeface="Calibri" charset="0"/>
                <a:cs typeface="Calibri" charset="0"/>
              </a:rPr>
              <a:t>It includes these four indicators of effective customer service delivery.</a:t>
            </a:r>
          </a:p>
          <a:p>
            <a:endParaRPr lang="en-US" sz="1200" b="0" i="0" baseline="0" dirty="0">
              <a:latin typeface="Calibri" charset="0"/>
              <a:ea typeface="Calibri" charset="0"/>
              <a:cs typeface="Calibri" charset="0"/>
            </a:endParaRPr>
          </a:p>
          <a:p>
            <a:r>
              <a:rPr lang="en-US" sz="1200" b="0" i="0" baseline="0" dirty="0">
                <a:latin typeface="Calibri" charset="0"/>
                <a:ea typeface="Calibri" charset="0"/>
                <a:cs typeface="Calibri" charset="0"/>
              </a:rPr>
              <a:t>The training is not meant as official guidance and is more of a collection of promising practices, shared ideas and recommendations.</a:t>
            </a:r>
          </a:p>
          <a:p>
            <a:endParaRPr lang="en-US" sz="1200" b="0" i="0" baseline="0" dirty="0">
              <a:latin typeface="Calibri" charset="0"/>
              <a:ea typeface="Calibri" charset="0"/>
              <a:cs typeface="Calibri" charset="0"/>
            </a:endParaRPr>
          </a:p>
          <a:p>
            <a:r>
              <a:rPr lang="en-US" sz="1200" b="0" i="0" baseline="0" dirty="0">
                <a:latin typeface="Calibri" charset="0"/>
                <a:ea typeface="Calibri" charset="0"/>
                <a:cs typeface="Calibri" charset="0"/>
              </a:rPr>
              <a:t>Individual AJCs can tailor the slides and the associated/embedded notes to their particular needs.</a:t>
            </a:r>
          </a:p>
          <a:p>
            <a:endParaRPr lang="en-US" sz="1200" b="0" i="0" baseline="0" dirty="0">
              <a:latin typeface="Calibri" charset="0"/>
              <a:ea typeface="Calibri" charset="0"/>
              <a:cs typeface="Calibri" charset="0"/>
            </a:endParaRPr>
          </a:p>
          <a:p>
            <a:r>
              <a:rPr lang="en-US" sz="1200" b="0" i="0" baseline="0" dirty="0">
                <a:latin typeface="Calibri" charset="0"/>
                <a:ea typeface="Calibri" charset="0"/>
                <a:cs typeface="Calibri" charset="0"/>
              </a:rPr>
              <a:t>PowerPoint presentations have an option to also embed audio to go along with the slides.</a:t>
            </a:r>
          </a:p>
          <a:p>
            <a:endParaRPr lang="en-US" sz="1200" b="0" i="0" baseline="0" dirty="0">
              <a:latin typeface="Calibri" charset="0"/>
              <a:ea typeface="Calibri" charset="0"/>
              <a:cs typeface="Calibri" charset="0"/>
            </a:endParaRPr>
          </a:p>
          <a:p>
            <a:r>
              <a:rPr lang="en-US" sz="1200" b="0" i="0" baseline="0" dirty="0">
                <a:latin typeface="Calibri" charset="0"/>
                <a:ea typeface="Calibri" charset="0"/>
                <a:cs typeface="Calibri" charset="0"/>
              </a:rPr>
              <a:t>It is recommended that AJCs record the notes of each slide to create a customized audio presentation.</a:t>
            </a:r>
          </a:p>
          <a:p>
            <a:endParaRPr lang="en-US" sz="1200" b="0" i="0" baseline="0" dirty="0">
              <a:latin typeface="Calibri" charset="0"/>
              <a:ea typeface="Calibri" charset="0"/>
              <a:cs typeface="Calibri" charset="0"/>
            </a:endParaRPr>
          </a:p>
          <a:p>
            <a:r>
              <a:rPr lang="en-US" sz="1200" b="0" i="0" baseline="0" dirty="0">
                <a:latin typeface="Calibri" charset="0"/>
                <a:ea typeface="Calibri" charset="0"/>
                <a:cs typeface="Calibri" charset="0"/>
              </a:rPr>
              <a:t>We also recommend that AJCs record the notes using the voices of their own staff members.  This way, trainees will hear a familiar voice and while the narrators ”learn their lines” and practice, they are also learning the content. </a:t>
            </a:r>
          </a:p>
          <a:p>
            <a:endParaRPr lang="en-US" sz="1200" b="0" i="0" baseline="0" dirty="0">
              <a:latin typeface="Calibri" charset="0"/>
              <a:ea typeface="Calibri" charset="0"/>
              <a:cs typeface="Calibri" charset="0"/>
            </a:endParaRPr>
          </a:p>
          <a:p>
            <a:r>
              <a:rPr lang="en-US" sz="1200" b="0" i="0" baseline="0" dirty="0">
                <a:latin typeface="Calibri" charset="0"/>
                <a:ea typeface="Calibri" charset="0"/>
                <a:cs typeface="Calibri" charset="0"/>
              </a:rPr>
              <a:t>Each module also comes with a quiz and a Teaching Aid.  Since the quiz questions and answers are now published in the public domain, it may be advisable to mix things up a bit by changing the text of the quiz questions and their order.</a:t>
            </a:r>
          </a:p>
          <a:p>
            <a:endParaRPr lang="en-US" sz="1200" b="0" i="0" baseline="0" dirty="0">
              <a:latin typeface="Calibri" charset="0"/>
              <a:ea typeface="Calibri" charset="0"/>
              <a:cs typeface="Calibri" charset="0"/>
            </a:endParaRPr>
          </a:p>
          <a:p>
            <a:r>
              <a:rPr lang="en-US" sz="1200" b="0" i="0" baseline="0" dirty="0">
                <a:latin typeface="Calibri" charset="0"/>
                <a:ea typeface="Calibri" charset="0"/>
                <a:cs typeface="Calibri" charset="0"/>
              </a:rPr>
              <a:t>AJCs should consider issuing a certificate of completion to Case Counselors who successfully complete the training and score a high grade on the quiz.  A sample certificate is also offered.  This certificate can be tailored by the AJC to reflect completion of each module or the whole suite of modules.</a:t>
            </a:r>
          </a:p>
          <a:p>
            <a:endParaRPr lang="en-US" sz="1200" b="1" i="1" baseline="0" dirty="0">
              <a:latin typeface="Calibri" charset="0"/>
              <a:ea typeface="Calibri" charset="0"/>
              <a:cs typeface="Calibri" charset="0"/>
            </a:endParaRPr>
          </a:p>
        </p:txBody>
      </p:sp>
      <p:sp>
        <p:nvSpPr>
          <p:cNvPr id="4" name="Slide Number Placeholder 3"/>
          <p:cNvSpPr>
            <a:spLocks noGrp="1"/>
          </p:cNvSpPr>
          <p:nvPr>
            <p:ph type="sldNum" sz="quarter" idx="10"/>
          </p:nvPr>
        </p:nvSpPr>
        <p:spPr/>
        <p:txBody>
          <a:bodyPr/>
          <a:lstStyle/>
          <a:p>
            <a:fld id="{CC8B67A9-7C68-D144-B249-56520C3DC74A}" type="slidenum">
              <a:rPr lang="en-US" smtClean="0"/>
              <a:t>3</a:t>
            </a:fld>
            <a:endParaRPr lang="en-US" dirty="0"/>
          </a:p>
        </p:txBody>
      </p:sp>
    </p:spTree>
    <p:extLst>
      <p:ext uri="{BB962C8B-B14F-4D97-AF65-F5344CB8AC3E}">
        <p14:creationId xmlns:p14="http://schemas.microsoft.com/office/powerpoint/2010/main" val="2855466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Quality Case Notes ensures the integrity of your record keeping and enables those records to exist independently of a Case Counselor or any one staff person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13</a:t>
            </a:fld>
            <a:endParaRPr lang="en-US" dirty="0"/>
          </a:p>
        </p:txBody>
      </p:sp>
    </p:spTree>
    <p:extLst>
      <p:ext uri="{BB962C8B-B14F-4D97-AF65-F5344CB8AC3E}">
        <p14:creationId xmlns:p14="http://schemas.microsoft.com/office/powerpoint/2010/main" val="686160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writing is clear and understandable, using common English vocabulary.</a:t>
            </a:r>
          </a:p>
          <a:p>
            <a:r>
              <a:rPr lang="en-US" sz="1200" kern="1200" dirty="0">
                <a:solidFill>
                  <a:schemeClr val="tx1"/>
                </a:solidFill>
                <a:effectLst/>
                <a:latin typeface="+mn-lt"/>
                <a:ea typeface="+mn-ea"/>
                <a:cs typeface="+mn-cs"/>
              </a:rPr>
              <a:t>Slang and acronyms are to be avoided but good judgment should be used:</a:t>
            </a:r>
          </a:p>
          <a:p>
            <a:r>
              <a:rPr lang="en-US" sz="1200" kern="1200" dirty="0">
                <a:solidFill>
                  <a:schemeClr val="tx1"/>
                </a:solidFill>
                <a:effectLst/>
                <a:latin typeface="+mn-lt"/>
                <a:ea typeface="+mn-ea"/>
                <a:cs typeface="+mn-cs"/>
              </a:rPr>
              <a:t>It is not necessary to write out “Workforce Innovation and Opportunity Act” since most of our work is funded or delivered through WIOA.</a:t>
            </a:r>
          </a:p>
          <a:p>
            <a:r>
              <a:rPr lang="en-US" sz="1200" kern="1200" dirty="0">
                <a:solidFill>
                  <a:schemeClr val="tx1"/>
                </a:solidFill>
                <a:effectLst/>
                <a:latin typeface="+mn-lt"/>
                <a:ea typeface="+mn-ea"/>
                <a:cs typeface="+mn-cs"/>
              </a:rPr>
              <a:t>TANF, TABE, OJT, IEP, and AJC are other examples of acceptable acronyms.</a:t>
            </a:r>
          </a:p>
          <a:p>
            <a:r>
              <a:rPr lang="en-US" sz="1200" kern="1200" dirty="0" smtClean="0">
                <a:solidFill>
                  <a:schemeClr val="tx1"/>
                </a:solidFill>
                <a:effectLst/>
                <a:latin typeface="+mn-lt"/>
                <a:ea typeface="+mn-ea"/>
                <a:cs typeface="+mn-cs"/>
              </a:rPr>
              <a:t>Check </a:t>
            </a:r>
            <a:r>
              <a:rPr lang="en-US" sz="1200" kern="1200" dirty="0">
                <a:solidFill>
                  <a:schemeClr val="tx1"/>
                </a:solidFill>
                <a:effectLst/>
                <a:latin typeface="+mn-lt"/>
                <a:ea typeface="+mn-ea"/>
                <a:cs typeface="+mn-cs"/>
              </a:rPr>
              <a:t>with coworkers and supervisors</a:t>
            </a:r>
            <a:r>
              <a:rPr lang="en-US" sz="1200" kern="1200" baseline="0" dirty="0">
                <a:solidFill>
                  <a:schemeClr val="tx1"/>
                </a:solidFill>
                <a:effectLst/>
                <a:latin typeface="+mn-lt"/>
                <a:ea typeface="+mn-ea"/>
                <a:cs typeface="+mn-cs"/>
              </a:rPr>
              <a:t> to learn about which acronyms are acceptable</a:t>
            </a: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14</a:t>
            </a:fld>
            <a:endParaRPr lang="en-US" dirty="0"/>
          </a:p>
        </p:txBody>
      </p:sp>
    </p:spTree>
    <p:extLst>
      <p:ext uri="{BB962C8B-B14F-4D97-AF65-F5344CB8AC3E}">
        <p14:creationId xmlns:p14="http://schemas.microsoft.com/office/powerpoint/2010/main" val="763119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Writing in an active voice vs. writing in a passive voice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Subject is usually acting on something (generally more direct with fewer words)</a:t>
            </a:r>
          </a:p>
          <a:p>
            <a:r>
              <a:rPr lang="en-US" sz="1200" kern="1200" dirty="0">
                <a:solidFill>
                  <a:schemeClr val="tx1"/>
                </a:solidFill>
                <a:effectLst/>
                <a:latin typeface="+mn-lt"/>
                <a:ea typeface="+mn-ea"/>
                <a:cs typeface="+mn-cs"/>
              </a:rPr>
              <a:t>Subject is being acted upon (less direct, tending to have more words)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15</a:t>
            </a:fld>
            <a:endParaRPr lang="en-US" dirty="0"/>
          </a:p>
        </p:txBody>
      </p:sp>
    </p:spTree>
    <p:extLst>
      <p:ext uri="{BB962C8B-B14F-4D97-AF65-F5344CB8AC3E}">
        <p14:creationId xmlns:p14="http://schemas.microsoft.com/office/powerpoint/2010/main" val="1222925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Which one of these is Passive and which is Active?</a:t>
            </a:r>
          </a:p>
          <a:p>
            <a:r>
              <a:rPr lang="en-US" sz="1200" i="1" kern="1200" dirty="0">
                <a:solidFill>
                  <a:schemeClr val="tx1"/>
                </a:solidFill>
                <a:effectLst/>
                <a:latin typeface="+mn-lt"/>
                <a:ea typeface="+mn-ea"/>
                <a:cs typeface="+mn-cs"/>
              </a:rPr>
              <a:t>Why was the road crossed by the chicken?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Why did the chicken cross the road?</a:t>
            </a:r>
          </a:p>
          <a:p>
            <a:endParaRPr lang="en-US" dirty="0" smtClean="0"/>
          </a:p>
          <a:p>
            <a:r>
              <a:rPr lang="en-US" dirty="0" smtClean="0"/>
              <a:t>(the</a:t>
            </a:r>
            <a:r>
              <a:rPr lang="en-US" baseline="0" dirty="0" smtClean="0"/>
              <a:t> second sentence is active)</a:t>
            </a:r>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16</a:t>
            </a:fld>
            <a:endParaRPr lang="en-US" dirty="0"/>
          </a:p>
        </p:txBody>
      </p:sp>
    </p:spTree>
    <p:extLst>
      <p:ext uri="{BB962C8B-B14F-4D97-AF65-F5344CB8AC3E}">
        <p14:creationId xmlns:p14="http://schemas.microsoft.com/office/powerpoint/2010/main" val="1109352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Which of these is active and which is passive?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Tracey interviewed for the position of logistics coordinator at the Pepsi Bottling Company</a:t>
            </a:r>
          </a:p>
          <a:p>
            <a:r>
              <a:rPr lang="en-US" sz="1200" kern="1200" dirty="0">
                <a:solidFill>
                  <a:schemeClr val="tx1"/>
                </a:solidFill>
                <a:effectLst/>
                <a:latin typeface="+mn-lt"/>
                <a:ea typeface="+mn-ea"/>
                <a:cs typeface="+mn-cs"/>
              </a:rPr>
              <a:t>An interview at Pepsi Bottling Company for the position of logistics coordinator was arranged for Tracey</a:t>
            </a:r>
          </a:p>
          <a:p>
            <a:endParaRPr lang="en-US" sz="1200" kern="1200" dirty="0">
              <a:solidFill>
                <a:schemeClr val="tx1"/>
              </a:solidFill>
              <a:effectLst/>
              <a:latin typeface="+mn-lt"/>
              <a:ea typeface="+mn-ea"/>
              <a:cs typeface="+mn-cs"/>
            </a:endParaRPr>
          </a:p>
          <a:p>
            <a:r>
              <a:rPr lang="en-US" dirty="0" smtClean="0"/>
              <a:t>(The first sentence</a:t>
            </a:r>
            <a:r>
              <a:rPr lang="en-US" baseline="0" dirty="0" smtClean="0"/>
              <a:t> is in an active voice)</a:t>
            </a:r>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17</a:t>
            </a:fld>
            <a:endParaRPr lang="en-US" dirty="0"/>
          </a:p>
        </p:txBody>
      </p:sp>
    </p:spTree>
    <p:extLst>
      <p:ext uri="{BB962C8B-B14F-4D97-AF65-F5344CB8AC3E}">
        <p14:creationId xmlns:p14="http://schemas.microsoft.com/office/powerpoint/2010/main" val="1247396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Which of these is active and which is passive?</a:t>
            </a:r>
            <a:endParaRPr lang="en-US" sz="1200"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A National Career Readiness Certificate was awarded to Telly for passing an exam and completing the Employability Training course. </a:t>
            </a:r>
          </a:p>
          <a:p>
            <a:r>
              <a:rPr lang="en-US" sz="1200" kern="1200" dirty="0">
                <a:solidFill>
                  <a:schemeClr val="tx1"/>
                </a:solidFill>
                <a:effectLst/>
                <a:latin typeface="+mn-lt"/>
                <a:ea typeface="+mn-ea"/>
                <a:cs typeface="+mn-cs"/>
              </a:rPr>
              <a:t>Telly completed the Employability Training course, passed an exam and was awarded a National Career Readiness Certificate.</a:t>
            </a:r>
          </a:p>
          <a:p>
            <a:endParaRPr lang="en-US" sz="1200" kern="120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second sentence is in an active voice)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18</a:t>
            </a:fld>
            <a:endParaRPr lang="en-US" dirty="0"/>
          </a:p>
        </p:txBody>
      </p:sp>
    </p:spTree>
    <p:extLst>
      <p:ext uri="{BB962C8B-B14F-4D97-AF65-F5344CB8AC3E}">
        <p14:creationId xmlns:p14="http://schemas.microsoft.com/office/powerpoint/2010/main" val="1789131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Are these case notes relevant to the customer and their employment and training goals?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Do they have a connection to support services or other activities that came out of a comprehensive assessment?</a:t>
            </a:r>
          </a:p>
          <a:p>
            <a:r>
              <a:rPr lang="en-US" sz="1200" kern="1200" dirty="0">
                <a:solidFill>
                  <a:schemeClr val="tx1"/>
                </a:solidFill>
                <a:effectLst/>
                <a:latin typeface="+mn-lt"/>
                <a:ea typeface="+mn-ea"/>
                <a:cs typeface="+mn-cs"/>
              </a:rPr>
              <a:t>Avoid expressing a personal opinion about something.  Perhaps you feel that public policy is either too harsh or too lenient.  That opinion is not relevant and should be excluded from notes.  </a:t>
            </a:r>
          </a:p>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19</a:t>
            </a:fld>
            <a:endParaRPr lang="en-US" dirty="0"/>
          </a:p>
        </p:txBody>
      </p:sp>
    </p:spTree>
    <p:extLst>
      <p:ext uri="{BB962C8B-B14F-4D97-AF65-F5344CB8AC3E}">
        <p14:creationId xmlns:p14="http://schemas.microsoft.com/office/powerpoint/2010/main" val="1874380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In your case notes you are offering your professional</a:t>
            </a:r>
            <a:r>
              <a:rPr lang="en-US" sz="1200" b="0" kern="1200" baseline="0" dirty="0">
                <a:solidFill>
                  <a:schemeClr val="tx1"/>
                </a:solidFill>
                <a:effectLst/>
                <a:latin typeface="+mn-lt"/>
                <a:ea typeface="+mn-ea"/>
                <a:cs typeface="+mn-cs"/>
              </a:rPr>
              <a:t> opinion about the customer, their activities and their progress.  </a:t>
            </a:r>
            <a:endParaRPr lang="en-US" sz="1200" b="0" kern="1200" baseline="0" dirty="0" smtClean="0">
              <a:solidFill>
                <a:schemeClr val="tx1"/>
              </a:solidFill>
              <a:effectLst/>
              <a:latin typeface="+mn-lt"/>
              <a:ea typeface="+mn-ea"/>
              <a:cs typeface="+mn-cs"/>
            </a:endParaRPr>
          </a:p>
          <a:p>
            <a:r>
              <a:rPr lang="en-US" sz="1200" b="0" kern="1200" baseline="0" dirty="0" smtClean="0">
                <a:solidFill>
                  <a:schemeClr val="tx1"/>
                </a:solidFill>
                <a:effectLst/>
                <a:latin typeface="+mn-lt"/>
                <a:ea typeface="+mn-ea"/>
                <a:cs typeface="+mn-cs"/>
              </a:rPr>
              <a:t>You </a:t>
            </a:r>
            <a:r>
              <a:rPr lang="en-US" sz="1200" b="0" kern="1200" baseline="0" dirty="0">
                <a:solidFill>
                  <a:schemeClr val="tx1"/>
                </a:solidFill>
                <a:effectLst/>
                <a:latin typeface="+mn-lt"/>
                <a:ea typeface="+mn-ea"/>
                <a:cs typeface="+mn-cs"/>
              </a:rPr>
              <a:t>should be sure that your findings are presented objectively and that you avoid your PERSONAL opinions in the write-up.  Leave out your politics, </a:t>
            </a:r>
            <a:r>
              <a:rPr lang="en-US" sz="1200" b="0" kern="1200" baseline="0" dirty="0" smtClean="0">
                <a:solidFill>
                  <a:schemeClr val="tx1"/>
                </a:solidFill>
                <a:effectLst/>
                <a:latin typeface="+mn-lt"/>
                <a:ea typeface="+mn-ea"/>
                <a:cs typeface="+mn-cs"/>
              </a:rPr>
              <a:t>your </a:t>
            </a:r>
            <a:r>
              <a:rPr lang="en-US" sz="1200" b="0" kern="1200" baseline="0" dirty="0">
                <a:solidFill>
                  <a:schemeClr val="tx1"/>
                </a:solidFill>
                <a:effectLst/>
                <a:latin typeface="+mn-lt"/>
                <a:ea typeface="+mn-ea"/>
                <a:cs typeface="+mn-cs"/>
              </a:rPr>
              <a:t>beliefs, </a:t>
            </a:r>
            <a:r>
              <a:rPr lang="en-US" sz="1200" b="0" kern="1200" baseline="0" dirty="0" smtClean="0">
                <a:solidFill>
                  <a:schemeClr val="tx1"/>
                </a:solidFill>
                <a:effectLst/>
                <a:latin typeface="+mn-lt"/>
                <a:ea typeface="+mn-ea"/>
                <a:cs typeface="+mn-cs"/>
              </a:rPr>
              <a:t>and </a:t>
            </a:r>
            <a:r>
              <a:rPr lang="en-US" sz="1200" b="0" kern="1200" baseline="0" dirty="0">
                <a:solidFill>
                  <a:schemeClr val="tx1"/>
                </a:solidFill>
                <a:effectLst/>
                <a:latin typeface="+mn-lt"/>
                <a:ea typeface="+mn-ea"/>
                <a:cs typeface="+mn-cs"/>
              </a:rPr>
              <a:t>your judgments that are not related to the customer’s progress.</a:t>
            </a: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It’s all right for a professional to think intuitively but when you write up your notes, they should be based on facts and evidence, not your intuition nor your feelings, nor your beliefs.</a:t>
            </a:r>
          </a:p>
          <a:p>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20</a:t>
            </a:fld>
            <a:endParaRPr lang="en-US" dirty="0"/>
          </a:p>
        </p:txBody>
      </p:sp>
    </p:spTree>
    <p:extLst>
      <p:ext uri="{BB962C8B-B14F-4D97-AF65-F5344CB8AC3E}">
        <p14:creationId xmlns:p14="http://schemas.microsoft.com/office/powerpoint/2010/main" val="1407608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During the intake and assessment phases of service delivery,</a:t>
            </a:r>
            <a:r>
              <a:rPr lang="en-US" sz="1200" b="0" kern="1200" baseline="0" dirty="0">
                <a:solidFill>
                  <a:schemeClr val="tx1"/>
                </a:solidFill>
                <a:effectLst/>
                <a:latin typeface="+mn-lt"/>
                <a:ea typeface="+mn-ea"/>
                <a:cs typeface="+mn-cs"/>
              </a:rPr>
              <a:t> we capture key information and data about our customers that is put into our electronic Management Information System, also called the “MIS” system.  </a:t>
            </a:r>
            <a:endParaRPr lang="en-US" sz="1200" b="0" kern="1200" baseline="0" dirty="0" smtClean="0">
              <a:solidFill>
                <a:schemeClr val="tx1"/>
              </a:solidFill>
              <a:effectLst/>
              <a:latin typeface="+mn-lt"/>
              <a:ea typeface="+mn-ea"/>
              <a:cs typeface="+mn-cs"/>
            </a:endParaRPr>
          </a:p>
          <a:p>
            <a:r>
              <a:rPr lang="en-US" sz="1200" b="0" kern="1200" baseline="0" dirty="0" smtClean="0">
                <a:solidFill>
                  <a:schemeClr val="tx1"/>
                </a:solidFill>
                <a:effectLst/>
                <a:latin typeface="+mn-lt"/>
                <a:ea typeface="+mn-ea"/>
                <a:cs typeface="+mn-cs"/>
              </a:rPr>
              <a:t>The </a:t>
            </a:r>
            <a:r>
              <a:rPr lang="en-US" sz="1200" b="0" kern="1200" baseline="0" dirty="0">
                <a:solidFill>
                  <a:schemeClr val="tx1"/>
                </a:solidFill>
                <a:effectLst/>
                <a:latin typeface="+mn-lt"/>
                <a:ea typeface="+mn-ea"/>
                <a:cs typeface="+mn-cs"/>
              </a:rPr>
              <a:t>system documents our comprehensive assessment of the customer’s assets and needs and our recommendations of service delivery.  </a:t>
            </a:r>
          </a:p>
          <a:p>
            <a:endParaRPr lang="en-US" sz="1200" b="0" kern="1200" baseline="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do we mean by comprehensive assessment?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are some</a:t>
            </a:r>
            <a:r>
              <a:rPr lang="en-US" sz="1200" kern="1200" baseline="0" dirty="0">
                <a:solidFill>
                  <a:schemeClr val="tx1"/>
                </a:solidFill>
                <a:effectLst/>
                <a:latin typeface="+mn-lt"/>
                <a:ea typeface="+mn-ea"/>
                <a:cs typeface="+mn-cs"/>
              </a:rPr>
              <a:t> of the data elements that are included in our </a:t>
            </a:r>
            <a:r>
              <a:rPr lang="en-US" sz="1200" kern="1200" dirty="0">
                <a:solidFill>
                  <a:schemeClr val="tx1"/>
                </a:solidFill>
                <a:effectLst/>
                <a:latin typeface="+mn-lt"/>
                <a:ea typeface="+mn-ea"/>
                <a:cs typeface="+mn-cs"/>
              </a:rPr>
              <a:t>assessments.  </a:t>
            </a:r>
          </a:p>
          <a:p>
            <a:r>
              <a:rPr lang="en-US" sz="1200" kern="1200" dirty="0">
                <a:solidFill>
                  <a:schemeClr val="tx1"/>
                </a:solidFill>
                <a:effectLst/>
                <a:latin typeface="+mn-lt"/>
                <a:ea typeface="+mn-ea"/>
                <a:cs typeface="+mn-cs"/>
              </a:rPr>
              <a:t>Some of these represent</a:t>
            </a:r>
            <a:r>
              <a:rPr lang="en-US" sz="1200" kern="1200" baseline="0" dirty="0">
                <a:solidFill>
                  <a:schemeClr val="tx1"/>
                </a:solidFill>
                <a:effectLst/>
                <a:latin typeface="+mn-lt"/>
                <a:ea typeface="+mn-ea"/>
                <a:cs typeface="+mn-cs"/>
              </a:rPr>
              <a:t> assets or inputs, and some are treatments or outputs.  </a:t>
            </a:r>
          </a:p>
          <a:p>
            <a:r>
              <a:rPr lang="en-US" sz="1200" kern="1200" dirty="0">
                <a:solidFill>
                  <a:schemeClr val="tx1"/>
                </a:solidFill>
                <a:effectLst/>
                <a:latin typeface="+mn-lt"/>
                <a:ea typeface="+mn-ea"/>
                <a:cs typeface="+mn-cs"/>
              </a:rPr>
              <a:t>Cash assistance</a:t>
            </a:r>
          </a:p>
          <a:p>
            <a:pPr lvl="0"/>
            <a:r>
              <a:rPr lang="en-US" sz="1200" kern="1200" dirty="0">
                <a:solidFill>
                  <a:schemeClr val="tx1"/>
                </a:solidFill>
                <a:effectLst/>
                <a:latin typeface="+mn-lt"/>
                <a:ea typeface="+mn-ea"/>
                <a:cs typeface="+mn-cs"/>
              </a:rPr>
              <a:t>Nutrition assistance</a:t>
            </a:r>
          </a:p>
          <a:p>
            <a:pPr lvl="0"/>
            <a:r>
              <a:rPr lang="en-US" sz="1200" kern="1200" dirty="0">
                <a:solidFill>
                  <a:schemeClr val="tx1"/>
                </a:solidFill>
                <a:effectLst/>
                <a:latin typeface="+mn-lt"/>
                <a:ea typeface="+mn-ea"/>
                <a:cs typeface="+mn-cs"/>
              </a:rPr>
              <a:t>Housing</a:t>
            </a:r>
          </a:p>
          <a:p>
            <a:pPr lvl="0"/>
            <a:r>
              <a:rPr lang="en-US" sz="1200" kern="1200" dirty="0">
                <a:solidFill>
                  <a:schemeClr val="tx1"/>
                </a:solidFill>
                <a:effectLst/>
                <a:latin typeface="+mn-lt"/>
                <a:ea typeface="+mn-ea"/>
                <a:cs typeface="+mn-cs"/>
              </a:rPr>
              <a:t>Substance abuse treatment</a:t>
            </a:r>
          </a:p>
          <a:p>
            <a:pPr lvl="0"/>
            <a:r>
              <a:rPr lang="en-US" sz="1200" kern="1200" dirty="0">
                <a:solidFill>
                  <a:schemeClr val="tx1"/>
                </a:solidFill>
                <a:effectLst/>
                <a:latin typeface="+mn-lt"/>
                <a:ea typeface="+mn-ea"/>
                <a:cs typeface="+mn-cs"/>
              </a:rPr>
              <a:t>Child care</a:t>
            </a:r>
          </a:p>
          <a:p>
            <a:pPr lvl="0"/>
            <a:r>
              <a:rPr lang="en-US" sz="1200" kern="1200" dirty="0">
                <a:solidFill>
                  <a:schemeClr val="tx1"/>
                </a:solidFill>
                <a:effectLst/>
                <a:latin typeface="+mn-lt"/>
                <a:ea typeface="+mn-ea"/>
                <a:cs typeface="+mn-cs"/>
              </a:rPr>
              <a:t>Transportation</a:t>
            </a:r>
          </a:p>
          <a:p>
            <a:pPr lvl="0"/>
            <a:r>
              <a:rPr lang="en-US" sz="1200" kern="1200" dirty="0">
                <a:solidFill>
                  <a:schemeClr val="tx1"/>
                </a:solidFill>
                <a:effectLst/>
                <a:latin typeface="+mn-lt"/>
                <a:ea typeface="+mn-ea"/>
                <a:cs typeface="+mn-cs"/>
              </a:rPr>
              <a:t>Adult basic skills training</a:t>
            </a:r>
          </a:p>
          <a:p>
            <a:pPr lvl="0"/>
            <a:r>
              <a:rPr lang="en-US" sz="1200" kern="1200" dirty="0">
                <a:solidFill>
                  <a:schemeClr val="tx1"/>
                </a:solidFill>
                <a:effectLst/>
                <a:latin typeface="+mn-lt"/>
                <a:ea typeface="+mn-ea"/>
                <a:cs typeface="+mn-cs"/>
              </a:rPr>
              <a:t>Employability or Work Readiness training</a:t>
            </a:r>
          </a:p>
          <a:p>
            <a:pPr lvl="0"/>
            <a:r>
              <a:rPr lang="en-US" sz="1200" kern="1200" dirty="0">
                <a:solidFill>
                  <a:schemeClr val="tx1"/>
                </a:solidFill>
                <a:effectLst/>
                <a:latin typeface="+mn-lt"/>
                <a:ea typeface="+mn-ea"/>
                <a:cs typeface="+mn-cs"/>
              </a:rPr>
              <a:t>English as a second language classes</a:t>
            </a:r>
          </a:p>
          <a:p>
            <a:pPr lvl="0"/>
            <a:r>
              <a:rPr lang="en-US" sz="1200" kern="1200" dirty="0">
                <a:solidFill>
                  <a:schemeClr val="tx1"/>
                </a:solidFill>
                <a:effectLst/>
                <a:latin typeface="+mn-lt"/>
                <a:ea typeface="+mn-ea"/>
                <a:cs typeface="+mn-cs"/>
              </a:rPr>
              <a:t>Vocational training</a:t>
            </a:r>
          </a:p>
          <a:p>
            <a:pPr lvl="0"/>
            <a:r>
              <a:rPr lang="en-US" sz="1200" kern="1200" dirty="0" smtClean="0">
                <a:solidFill>
                  <a:schemeClr val="tx1"/>
                </a:solidFill>
                <a:effectLst/>
                <a:latin typeface="+mn-lt"/>
                <a:ea typeface="+mn-ea"/>
                <a:cs typeface="+mn-cs"/>
              </a:rPr>
              <a:t>Credentials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21</a:t>
            </a:fld>
            <a:endParaRPr lang="en-US" dirty="0"/>
          </a:p>
        </p:txBody>
      </p:sp>
    </p:spTree>
    <p:extLst>
      <p:ext uri="{BB962C8B-B14F-4D97-AF65-F5344CB8AC3E}">
        <p14:creationId xmlns:p14="http://schemas.microsoft.com/office/powerpoint/2010/main" val="1865632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How is the customer moving along in receiving services?</a:t>
            </a:r>
          </a:p>
          <a:p>
            <a:r>
              <a:rPr lang="en-US" sz="1200" b="0" dirty="0"/>
              <a:t>Are they receiving Basic, Individualized or Follow-Up Services?</a:t>
            </a:r>
          </a:p>
          <a:p>
            <a:r>
              <a:rPr lang="en-US" sz="1200" b="0" dirty="0"/>
              <a:t>Can another reader of the file know where the customer </a:t>
            </a:r>
            <a:r>
              <a:rPr lang="en-US" sz="1200" b="0" dirty="0" smtClean="0"/>
              <a:t>is,  </a:t>
            </a:r>
            <a:r>
              <a:rPr lang="en-US" sz="1200" b="0" dirty="0"/>
              <a:t>in </a:t>
            </a:r>
            <a:r>
              <a:rPr lang="en-US" sz="1200" b="0" dirty="0" smtClean="0"/>
              <a:t>terms of their service delivery status?</a:t>
            </a:r>
            <a:endParaRPr lang="en-US" b="0" dirty="0"/>
          </a:p>
          <a:p>
            <a:r>
              <a:rPr lang="en-US" sz="1200" b="0" kern="1200" dirty="0">
                <a:solidFill>
                  <a:schemeClr val="tx1"/>
                </a:solidFill>
                <a:effectLst/>
                <a:latin typeface="+mn-lt"/>
                <a:ea typeface="+mn-ea"/>
                <a:cs typeface="+mn-cs"/>
              </a:rPr>
              <a:t>Can the reader understand the sequence of events and how the customer is moving toward their established employment and training goals?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do the case notes illustrate a sequence or the progress made toward a particular goal?</a:t>
            </a:r>
          </a:p>
          <a:p>
            <a:r>
              <a:rPr lang="en-US" sz="1200" kern="1200" dirty="0">
                <a:solidFill>
                  <a:schemeClr val="tx1"/>
                </a:solidFill>
                <a:effectLst/>
                <a:latin typeface="+mn-lt"/>
                <a:ea typeface="+mn-ea"/>
                <a:cs typeface="+mn-cs"/>
              </a:rPr>
              <a:t>Examples of activities that illustrate a sequence or progress:</a:t>
            </a:r>
          </a:p>
          <a:p>
            <a:pPr lvl="0"/>
            <a:r>
              <a:rPr lang="en-US" sz="1200" kern="1200" dirty="0">
                <a:solidFill>
                  <a:schemeClr val="tx1"/>
                </a:solidFill>
                <a:effectLst/>
                <a:latin typeface="+mn-lt"/>
                <a:ea typeface="+mn-ea"/>
                <a:cs typeface="+mn-cs"/>
              </a:rPr>
              <a:t>Completion of training</a:t>
            </a:r>
          </a:p>
          <a:p>
            <a:pPr lvl="0"/>
            <a:r>
              <a:rPr lang="en-US" sz="1200" kern="1200" dirty="0">
                <a:solidFill>
                  <a:schemeClr val="tx1"/>
                </a:solidFill>
                <a:effectLst/>
                <a:latin typeface="+mn-lt"/>
                <a:ea typeface="+mn-ea"/>
                <a:cs typeface="+mn-cs"/>
              </a:rPr>
              <a:t>Enrollment into substance abuse or anger management counseling</a:t>
            </a:r>
          </a:p>
          <a:p>
            <a:pPr lvl="0"/>
            <a:r>
              <a:rPr lang="en-US" sz="1200" kern="1200" dirty="0">
                <a:solidFill>
                  <a:schemeClr val="tx1"/>
                </a:solidFill>
                <a:effectLst/>
                <a:latin typeface="+mn-lt"/>
                <a:ea typeface="+mn-ea"/>
                <a:cs typeface="+mn-cs"/>
              </a:rPr>
              <a:t>Attendance at a workshop or job fair or job club</a:t>
            </a:r>
          </a:p>
          <a:p>
            <a:pPr lvl="0"/>
            <a:r>
              <a:rPr lang="en-US" sz="1200" kern="1200" dirty="0">
                <a:solidFill>
                  <a:schemeClr val="tx1"/>
                </a:solidFill>
                <a:effectLst/>
                <a:latin typeface="+mn-lt"/>
                <a:ea typeface="+mn-ea"/>
                <a:cs typeface="+mn-cs"/>
              </a:rPr>
              <a:t>Completion of a resume</a:t>
            </a:r>
          </a:p>
          <a:p>
            <a:pPr lvl="0"/>
            <a:r>
              <a:rPr lang="en-US" sz="1200" kern="1200" dirty="0">
                <a:solidFill>
                  <a:schemeClr val="tx1"/>
                </a:solidFill>
                <a:effectLst/>
                <a:latin typeface="+mn-lt"/>
                <a:ea typeface="+mn-ea"/>
                <a:cs typeface="+mn-cs"/>
              </a:rPr>
              <a:t>A job interview</a:t>
            </a:r>
          </a:p>
          <a:p>
            <a:pPr lvl="0"/>
            <a:r>
              <a:rPr lang="en-US" sz="1200" kern="1200" dirty="0">
                <a:solidFill>
                  <a:schemeClr val="tx1"/>
                </a:solidFill>
                <a:effectLst/>
                <a:latin typeface="+mn-lt"/>
                <a:ea typeface="+mn-ea"/>
                <a:cs typeface="+mn-cs"/>
              </a:rPr>
              <a:t>A credential that is awarded</a:t>
            </a:r>
          </a:p>
          <a:p>
            <a:pPr lvl="0"/>
            <a:r>
              <a:rPr lang="en-US" sz="1200" kern="1200" dirty="0">
                <a:solidFill>
                  <a:schemeClr val="tx1"/>
                </a:solidFill>
                <a:effectLst/>
                <a:latin typeface="+mn-lt"/>
                <a:ea typeface="+mn-ea"/>
                <a:cs typeface="+mn-cs"/>
              </a:rPr>
              <a:t>Referral to a partner program for support </a:t>
            </a:r>
            <a:r>
              <a:rPr lang="en-US" sz="1200" kern="1200" dirty="0" smtClean="0">
                <a:solidFill>
                  <a:schemeClr val="tx1"/>
                </a:solidFill>
                <a:effectLst/>
                <a:latin typeface="+mn-lt"/>
                <a:ea typeface="+mn-ea"/>
                <a:cs typeface="+mn-cs"/>
              </a:rPr>
              <a:t>services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22</a:t>
            </a:fld>
            <a:endParaRPr lang="en-US" dirty="0"/>
          </a:p>
        </p:txBody>
      </p:sp>
    </p:spTree>
    <p:extLst>
      <p:ext uri="{BB962C8B-B14F-4D97-AF65-F5344CB8AC3E}">
        <p14:creationId xmlns:p14="http://schemas.microsoft.com/office/powerpoint/2010/main" val="926071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4</a:t>
            </a:fld>
            <a:endParaRPr lang="en-US" dirty="0"/>
          </a:p>
        </p:txBody>
      </p:sp>
    </p:spTree>
    <p:extLst>
      <p:ext uri="{BB962C8B-B14F-4D97-AF65-F5344CB8AC3E}">
        <p14:creationId xmlns:p14="http://schemas.microsoft.com/office/powerpoint/2010/main" val="321609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should we avoid in capturing our thoughts and the relevant facts for the case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Our personal beliefs about something that is not relevant to serving the customer</a:t>
            </a:r>
          </a:p>
          <a:p>
            <a:pPr lvl="0"/>
            <a:r>
              <a:rPr lang="en-US" sz="1200" kern="1200" dirty="0">
                <a:solidFill>
                  <a:schemeClr val="tx1"/>
                </a:solidFill>
                <a:effectLst/>
                <a:latin typeface="+mn-lt"/>
                <a:ea typeface="+mn-ea"/>
                <a:cs typeface="+mn-cs"/>
              </a:rPr>
              <a:t>Subjects that do not relate to goals of employment and training</a:t>
            </a:r>
          </a:p>
          <a:p>
            <a:pPr lvl="0"/>
            <a:r>
              <a:rPr lang="en-US" sz="1200" kern="1200" dirty="0">
                <a:solidFill>
                  <a:schemeClr val="tx1"/>
                </a:solidFill>
                <a:effectLst/>
                <a:latin typeface="+mn-lt"/>
                <a:ea typeface="+mn-ea"/>
                <a:cs typeface="+mn-cs"/>
              </a:rPr>
              <a:t>Over-reliance on the Case Counselor’s opinion of the customer’s motivations</a:t>
            </a:r>
          </a:p>
          <a:p>
            <a:pPr lvl="0"/>
            <a:r>
              <a:rPr lang="en-US" sz="1200" kern="1200" dirty="0">
                <a:solidFill>
                  <a:schemeClr val="tx1"/>
                </a:solidFill>
                <a:effectLst/>
                <a:latin typeface="+mn-lt"/>
                <a:ea typeface="+mn-ea"/>
                <a:cs typeface="+mn-cs"/>
              </a:rPr>
              <a:t>Off-topic personal information shared by the customer including any medical conditions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Possible exception: </a:t>
            </a:r>
          </a:p>
          <a:p>
            <a:r>
              <a:rPr lang="en-US" sz="1200" kern="1200" dirty="0">
                <a:solidFill>
                  <a:schemeClr val="tx1"/>
                </a:solidFill>
                <a:effectLst/>
                <a:latin typeface="+mn-lt"/>
                <a:ea typeface="+mn-ea"/>
                <a:cs typeface="+mn-cs"/>
              </a:rPr>
              <a:t>You may want to note that the customer referred to having “difficulties at home” but you should avoid specific mention of spousal abuse, drug use, weapons possession, etc. </a:t>
            </a:r>
          </a:p>
          <a:p>
            <a:r>
              <a:rPr lang="en-US" sz="1200" kern="1200" dirty="0">
                <a:solidFill>
                  <a:schemeClr val="tx1"/>
                </a:solidFill>
                <a:effectLst/>
                <a:latin typeface="+mn-lt"/>
                <a:ea typeface="+mn-ea"/>
                <a:cs typeface="+mn-cs"/>
              </a:rPr>
              <a:t>These issues don’t relate to your professional relationship with the customer.  When in doubt, consult your supervisor to verify or corroborate your discretion and judgement.  </a:t>
            </a:r>
          </a:p>
          <a:p>
            <a:r>
              <a:rPr lang="en-US" sz="1200" kern="1200" dirty="0">
                <a:solidFill>
                  <a:schemeClr val="tx1"/>
                </a:solidFill>
                <a:effectLst/>
                <a:latin typeface="+mn-lt"/>
                <a:ea typeface="+mn-ea"/>
                <a:cs typeface="+mn-cs"/>
              </a:rPr>
              <a:t>There is probably a specific protocol to follow at your center when a customer shares deeply personal information that also involves a criminal offense such as spousal abuse, suicidal thoughts or illegal activities.  </a:t>
            </a:r>
          </a:p>
          <a:p>
            <a:r>
              <a:rPr lang="en-US" sz="1200" kern="1200" dirty="0">
                <a:solidFill>
                  <a:schemeClr val="tx1"/>
                </a:solidFill>
                <a:effectLst/>
                <a:latin typeface="+mn-lt"/>
                <a:ea typeface="+mn-ea"/>
                <a:cs typeface="+mn-cs"/>
              </a:rPr>
              <a:t>Learn the organization’s policies and adhere to the protocols established by the leadership and management of your organization.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may also be a connection between a substance</a:t>
            </a:r>
            <a:r>
              <a:rPr lang="en-US" sz="1200" kern="1200" baseline="0" dirty="0">
                <a:solidFill>
                  <a:schemeClr val="tx1"/>
                </a:solidFill>
                <a:effectLst/>
                <a:latin typeface="+mn-lt"/>
                <a:ea typeface="+mn-ea"/>
                <a:cs typeface="+mn-cs"/>
              </a:rPr>
              <a:t> abuse problem and the customer’s ability to engage with services and pursue career goals.  </a:t>
            </a:r>
          </a:p>
          <a:p>
            <a:r>
              <a:rPr lang="en-US" sz="1200" kern="1200" baseline="0" dirty="0">
                <a:solidFill>
                  <a:schemeClr val="tx1"/>
                </a:solidFill>
                <a:effectLst/>
                <a:latin typeface="+mn-lt"/>
                <a:ea typeface="+mn-ea"/>
                <a:cs typeface="+mn-cs"/>
              </a:rPr>
              <a:t>It would not be appropriate to note that the customer “seemed high on drugs” or “overly medicated”.  </a:t>
            </a:r>
          </a:p>
          <a:p>
            <a:r>
              <a:rPr lang="en-US" sz="1200" kern="1200" baseline="0" dirty="0">
                <a:solidFill>
                  <a:schemeClr val="tx1"/>
                </a:solidFill>
                <a:effectLst/>
                <a:latin typeface="+mn-lt"/>
                <a:ea typeface="+mn-ea"/>
                <a:cs typeface="+mn-cs"/>
              </a:rPr>
              <a:t>It may, however, be appropriate to report the customer’s uncooperative behavior to a supervisor at your career center.  Follow your organization’s protocol in such sensitive matters.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24</a:t>
            </a:fld>
            <a:endParaRPr lang="en-US" dirty="0"/>
          </a:p>
        </p:txBody>
      </p:sp>
    </p:spTree>
    <p:extLst>
      <p:ext uri="{BB962C8B-B14F-4D97-AF65-F5344CB8AC3E}">
        <p14:creationId xmlns:p14="http://schemas.microsoft.com/office/powerpoint/2010/main" val="893599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Should a Case Counselor Ever Report Their Personal Opinion?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Within reason, of course.  Your observations can be based on your professional opinion.  It gets tricky when you draw conclusions or make irrelevant connections.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Even </a:t>
            </a:r>
            <a:r>
              <a:rPr lang="en-US" sz="1200" kern="1200" dirty="0">
                <a:solidFill>
                  <a:schemeClr val="tx1"/>
                </a:solidFill>
                <a:effectLst/>
                <a:latin typeface="+mn-lt"/>
                <a:ea typeface="+mn-ea"/>
                <a:cs typeface="+mn-cs"/>
              </a:rPr>
              <a:t>if you are a certified clinician, it would be inappropriate</a:t>
            </a:r>
            <a:r>
              <a:rPr lang="en-US" sz="1200" kern="1200" baseline="0" dirty="0">
                <a:solidFill>
                  <a:schemeClr val="tx1"/>
                </a:solidFill>
                <a:effectLst/>
                <a:latin typeface="+mn-lt"/>
                <a:ea typeface="+mn-ea"/>
                <a:cs typeface="+mn-cs"/>
              </a:rPr>
              <a:t> in your role as Case Counselor to document diagnoses.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Phrases to avoid: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“Because she is a woman (or a minority), she has been…”</a:t>
            </a:r>
          </a:p>
          <a:p>
            <a:r>
              <a:rPr lang="en-US" sz="1200" kern="1200" dirty="0">
                <a:solidFill>
                  <a:schemeClr val="tx1"/>
                </a:solidFill>
                <a:effectLst/>
                <a:latin typeface="+mn-lt"/>
                <a:ea typeface="+mn-ea"/>
                <a:cs typeface="+mn-cs"/>
              </a:rPr>
              <a:t>“She seemed very depressed today and clearly lacks the energy to…”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Instead, capture the evidence on display: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“Sarah said she was too depressed and fatigued to conduct her search last week”</a:t>
            </a:r>
          </a:p>
          <a:p>
            <a:r>
              <a:rPr lang="en-US" sz="1200" kern="1200" dirty="0">
                <a:solidFill>
                  <a:schemeClr val="tx1"/>
                </a:solidFill>
                <a:effectLst/>
                <a:latin typeface="+mn-lt"/>
                <a:ea typeface="+mn-ea"/>
                <a:cs typeface="+mn-cs"/>
              </a:rPr>
              <a:t>“Sarah is not meeting the goals and outcomes we’ve been setting, even after we made her tasks easier to complete.”</a:t>
            </a:r>
          </a:p>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25</a:t>
            </a:fld>
            <a:endParaRPr lang="en-US" dirty="0"/>
          </a:p>
        </p:txBody>
      </p:sp>
    </p:spTree>
    <p:extLst>
      <p:ext uri="{BB962C8B-B14F-4D97-AF65-F5344CB8AC3E}">
        <p14:creationId xmlns:p14="http://schemas.microsoft.com/office/powerpoint/2010/main" val="816304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Most case counselors enter intake information into the MIS system while the customer is present.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a:t>
            </a:r>
            <a:r>
              <a:rPr lang="en-US" sz="1200" kern="1200" dirty="0">
                <a:solidFill>
                  <a:schemeClr val="tx1"/>
                </a:solidFill>
                <a:effectLst/>
                <a:latin typeface="+mn-lt"/>
                <a:ea typeface="+mn-ea"/>
                <a:cs typeface="+mn-cs"/>
              </a:rPr>
              <a:t>the intake and enrollment process is completed, </a:t>
            </a:r>
            <a:r>
              <a:rPr lang="en-US" dirty="0"/>
              <a:t>some organizations encourage counselors to type in front of the customer and others prefer that they maintain eye contact and a more relaxed interview environment.  </a:t>
            </a:r>
            <a:endParaRPr lang="en-US" dirty="0" smtClean="0"/>
          </a:p>
          <a:p>
            <a:r>
              <a:rPr lang="en-US" dirty="0" smtClean="0"/>
              <a:t>In </a:t>
            </a:r>
            <a:r>
              <a:rPr lang="en-US" dirty="0"/>
              <a:t>those cases, notes are taken by hand and transcribed into the system later.  Find out the protocol used by your organization.   </a:t>
            </a:r>
            <a:endParaRPr lang="en-US" dirty="0" smtClean="0"/>
          </a:p>
          <a:p>
            <a:r>
              <a:rPr lang="en-US" dirty="0" smtClean="0"/>
              <a:t>If </a:t>
            </a:r>
            <a:r>
              <a:rPr lang="en-US" dirty="0"/>
              <a:t>you are writing and then transcribing into the system, do it quickly - y</a:t>
            </a:r>
            <a:r>
              <a:rPr lang="en-US" sz="1200" kern="1200" dirty="0">
                <a:solidFill>
                  <a:schemeClr val="tx1"/>
                </a:solidFill>
                <a:effectLst/>
                <a:latin typeface="+mn-lt"/>
                <a:ea typeface="+mn-ea"/>
                <a:cs typeface="+mn-cs"/>
              </a:rPr>
              <a:t>ou don’t want to be left with a pile of paper notes for later system entry</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Some organizations want the notes transcribed</a:t>
            </a:r>
            <a:r>
              <a:rPr lang="en-US" sz="1200" kern="1200" baseline="0" dirty="0" smtClean="0">
                <a:solidFill>
                  <a:schemeClr val="tx1"/>
                </a:solidFill>
                <a:effectLst/>
                <a:latin typeface="+mn-lt"/>
                <a:ea typeface="+mn-ea"/>
                <a:cs typeface="+mn-cs"/>
              </a:rPr>
              <a:t> by the next business day.  Others allow a week or longer.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Use your best time-management skills here.  If it is necessary to leave the office immediately after an interview with your customer, be sure to enter the notes into the system first thing the next day.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longer you wait, the greater the chance that you will forget something or that you will be unable to decipher something you wrote long ago.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Supervisors who notice that you’re conducting many interviews, one after the other, may be asking you, “Have you entered all your case notes into the system?”  It may seem like nagging but the reminder is necessary.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delay in capturing notes and don’t delay in entering notes into the MIS system.</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Graphic</a:t>
            </a:r>
            <a:r>
              <a:rPr lang="en-US" sz="1200" b="1" kern="1200" baseline="0" dirty="0">
                <a:solidFill>
                  <a:schemeClr val="tx1"/>
                </a:solidFill>
                <a:effectLst/>
                <a:latin typeface="+mn-lt"/>
                <a:ea typeface="+mn-ea"/>
                <a:cs typeface="+mn-cs"/>
              </a:rPr>
              <a:t> design: images related to time: calendar, watch, clock, hourglass, </a:t>
            </a:r>
            <a:r>
              <a:rPr lang="en-US" sz="1200" b="1" kern="1200" baseline="0" dirty="0" err="1">
                <a:solidFill>
                  <a:schemeClr val="tx1"/>
                </a:solidFill>
                <a:effectLst/>
                <a:latin typeface="+mn-lt"/>
                <a:ea typeface="+mn-ea"/>
                <a:cs typeface="+mn-cs"/>
              </a:rPr>
              <a:t>MinuteMinder</a:t>
            </a:r>
            <a:r>
              <a:rPr lang="en-US" sz="1200" b="1" kern="1200" baseline="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26</a:t>
            </a:fld>
            <a:endParaRPr lang="en-US" dirty="0"/>
          </a:p>
        </p:txBody>
      </p:sp>
    </p:spTree>
    <p:extLst>
      <p:ext uri="{BB962C8B-B14F-4D97-AF65-F5344CB8AC3E}">
        <p14:creationId xmlns:p14="http://schemas.microsoft.com/office/powerpoint/2010/main" val="133548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Telling the Story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Think of writing case notes as telling a customer’s story</a:t>
            </a:r>
          </a:p>
          <a:p>
            <a:r>
              <a:rPr lang="en-US" sz="1200" kern="1200" dirty="0">
                <a:solidFill>
                  <a:schemeClr val="tx1"/>
                </a:solidFill>
                <a:effectLst/>
                <a:latin typeface="+mn-lt"/>
                <a:ea typeface="+mn-ea"/>
                <a:cs typeface="+mn-cs"/>
              </a:rPr>
              <a:t>It includes the Who What Where When Why and How</a:t>
            </a:r>
          </a:p>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27</a:t>
            </a:fld>
            <a:endParaRPr lang="en-US" dirty="0"/>
          </a:p>
        </p:txBody>
      </p:sp>
    </p:spTree>
    <p:extLst>
      <p:ext uri="{BB962C8B-B14F-4D97-AF65-F5344CB8AC3E}">
        <p14:creationId xmlns:p14="http://schemas.microsoft.com/office/powerpoint/2010/main" val="1044503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Who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Who are you writing about?</a:t>
            </a:r>
          </a:p>
          <a:p>
            <a:r>
              <a:rPr lang="en-US" sz="1200" kern="1200" dirty="0">
                <a:solidFill>
                  <a:schemeClr val="tx1"/>
                </a:solidFill>
                <a:effectLst/>
                <a:latin typeface="+mn-lt"/>
                <a:ea typeface="+mn-ea"/>
                <a:cs typeface="+mn-cs"/>
              </a:rPr>
              <a:t>Add the name of the person (customer, a contact at a referral agency, a contact at a support service provider, an employer, your co-worker, etc.)</a:t>
            </a:r>
          </a:p>
          <a:p>
            <a:r>
              <a:rPr lang="en-US" sz="1200" kern="1200" dirty="0">
                <a:solidFill>
                  <a:schemeClr val="tx1"/>
                </a:solidFill>
                <a:effectLst/>
                <a:latin typeface="+mn-lt"/>
                <a:ea typeface="+mn-ea"/>
                <a:cs typeface="+mn-cs"/>
              </a:rPr>
              <a:t>(Add their contact </a:t>
            </a:r>
            <a:r>
              <a:rPr lang="en-US" sz="1200" kern="1200" dirty="0" smtClean="0">
                <a:solidFill>
                  <a:schemeClr val="tx1"/>
                </a:solidFill>
                <a:effectLst/>
                <a:latin typeface="+mn-lt"/>
                <a:ea typeface="+mn-ea"/>
                <a:cs typeface="+mn-cs"/>
              </a:rPr>
              <a:t>information, if appropriate, including </a:t>
            </a:r>
            <a:r>
              <a:rPr lang="en-US" sz="1200" kern="1200" dirty="0">
                <a:solidFill>
                  <a:schemeClr val="tx1"/>
                </a:solidFill>
                <a:effectLst/>
                <a:latin typeface="+mn-lt"/>
                <a:ea typeface="+mn-ea"/>
                <a:cs typeface="+mn-cs"/>
              </a:rPr>
              <a:t>phone number, cell number or email address.)</a:t>
            </a:r>
          </a:p>
          <a:p>
            <a:endParaRPr lang="en-US" sz="1200" kern="120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28</a:t>
            </a:fld>
            <a:endParaRPr lang="en-US" dirty="0"/>
          </a:p>
        </p:txBody>
      </p:sp>
    </p:spTree>
    <p:extLst>
      <p:ext uri="{BB962C8B-B14F-4D97-AF65-F5344CB8AC3E}">
        <p14:creationId xmlns:p14="http://schemas.microsoft.com/office/powerpoint/2010/main" val="819364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What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is the significant event you are recording?  </a:t>
            </a:r>
          </a:p>
          <a:p>
            <a:r>
              <a:rPr lang="en-US" sz="1200" kern="1200" dirty="0">
                <a:solidFill>
                  <a:schemeClr val="tx1"/>
                </a:solidFill>
                <a:effectLst/>
                <a:latin typeface="+mn-lt"/>
                <a:ea typeface="+mn-ea"/>
                <a:cs typeface="+mn-cs"/>
              </a:rPr>
              <a:t>What exactly happened?</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0187A18-7A0D-5946-A522-F6AFAD710BB5}" type="slidenum">
              <a:rPr lang="en-US" smtClean="0"/>
              <a:t>29</a:t>
            </a:fld>
            <a:endParaRPr lang="en-US" dirty="0"/>
          </a:p>
        </p:txBody>
      </p:sp>
    </p:spTree>
    <p:extLst>
      <p:ext uri="{BB962C8B-B14F-4D97-AF65-F5344CB8AC3E}">
        <p14:creationId xmlns:p14="http://schemas.microsoft.com/office/powerpoint/2010/main" val="43242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Where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Where did this occur?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Or </a:t>
            </a:r>
            <a:r>
              <a:rPr lang="en-US" sz="1200" kern="1200" dirty="0">
                <a:solidFill>
                  <a:schemeClr val="tx1"/>
                </a:solidFill>
                <a:effectLst/>
                <a:latin typeface="+mn-lt"/>
                <a:ea typeface="+mn-ea"/>
                <a:cs typeface="+mn-cs"/>
              </a:rPr>
              <a:t>perhaps: Where is the agency or the employer located?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Or </a:t>
            </a:r>
            <a:r>
              <a:rPr lang="en-US" sz="1200" kern="1200" dirty="0">
                <a:solidFill>
                  <a:schemeClr val="tx1"/>
                </a:solidFill>
                <a:effectLst/>
                <a:latin typeface="+mn-lt"/>
                <a:ea typeface="+mn-ea"/>
                <a:cs typeface="+mn-cs"/>
              </a:rPr>
              <a:t>perhaps where will this meeting occur?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Consider </a:t>
            </a:r>
            <a:r>
              <a:rPr lang="en-US" sz="1200" kern="1200" dirty="0">
                <a:solidFill>
                  <a:schemeClr val="tx1"/>
                </a:solidFill>
                <a:effectLst/>
                <a:latin typeface="+mn-lt"/>
                <a:ea typeface="+mn-ea"/>
                <a:cs typeface="+mn-cs"/>
              </a:rPr>
              <a:t>what details you need.  Perhaps address and contact information</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30</a:t>
            </a:fld>
            <a:endParaRPr lang="en-US" dirty="0"/>
          </a:p>
        </p:txBody>
      </p:sp>
    </p:spTree>
    <p:extLst>
      <p:ext uri="{BB962C8B-B14F-4D97-AF65-F5344CB8AC3E}">
        <p14:creationId xmlns:p14="http://schemas.microsoft.com/office/powerpoint/2010/main" val="633891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When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did an event or meeting occur?</a:t>
            </a:r>
          </a:p>
          <a:p>
            <a:r>
              <a:rPr lang="en-US" sz="1200" kern="1200" dirty="0">
                <a:solidFill>
                  <a:schemeClr val="tx1"/>
                </a:solidFill>
                <a:effectLst/>
                <a:latin typeface="+mn-lt"/>
                <a:ea typeface="+mn-ea"/>
                <a:cs typeface="+mn-cs"/>
              </a:rPr>
              <a:t>When is the customer meeting an employer?</a:t>
            </a:r>
          </a:p>
          <a:p>
            <a:r>
              <a:rPr lang="en-US" sz="1200" kern="1200" dirty="0">
                <a:solidFill>
                  <a:schemeClr val="tx1"/>
                </a:solidFill>
                <a:effectLst/>
                <a:latin typeface="+mn-lt"/>
                <a:ea typeface="+mn-ea"/>
                <a:cs typeface="+mn-cs"/>
              </a:rPr>
              <a:t>(Dates and times)</a:t>
            </a:r>
          </a:p>
          <a:p>
            <a:r>
              <a:rPr lang="en-US" sz="1200" kern="1200" dirty="0">
                <a:solidFill>
                  <a:schemeClr val="tx1"/>
                </a:solidFill>
                <a:effectLst/>
                <a:latin typeface="+mn-lt"/>
                <a:ea typeface="+mn-ea"/>
                <a:cs typeface="+mn-cs"/>
              </a:rPr>
              <a:t>When should contact be made? </a:t>
            </a:r>
          </a:p>
          <a:p>
            <a:r>
              <a:rPr lang="en-US" sz="1200" kern="1200" dirty="0">
                <a:solidFill>
                  <a:schemeClr val="tx1"/>
                </a:solidFill>
                <a:effectLst/>
                <a:latin typeface="+mn-lt"/>
                <a:ea typeface="+mn-ea"/>
                <a:cs typeface="+mn-cs"/>
              </a:rPr>
              <a:t>When is the next meeting or phone call, etc</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0187A18-7A0D-5946-A522-F6AFAD710BB5}" type="slidenum">
              <a:rPr lang="en-US" smtClean="0"/>
              <a:t>31</a:t>
            </a:fld>
            <a:endParaRPr lang="en-US" dirty="0"/>
          </a:p>
        </p:txBody>
      </p:sp>
    </p:spTree>
    <p:extLst>
      <p:ext uri="{BB962C8B-B14F-4D97-AF65-F5344CB8AC3E}">
        <p14:creationId xmlns:p14="http://schemas.microsoft.com/office/powerpoint/2010/main" val="821047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Why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Why is the event significant?</a:t>
            </a:r>
          </a:p>
          <a:p>
            <a:r>
              <a:rPr lang="en-US" sz="1200" kern="1200" dirty="0">
                <a:solidFill>
                  <a:schemeClr val="tx1"/>
                </a:solidFill>
                <a:effectLst/>
                <a:latin typeface="+mn-lt"/>
                <a:ea typeface="+mn-ea"/>
                <a:cs typeface="+mn-cs"/>
              </a:rPr>
              <a:t>Why is customer doing or saying this or meeting someone?</a:t>
            </a:r>
          </a:p>
          <a:p>
            <a:r>
              <a:rPr lang="en-US" sz="1200" kern="1200" dirty="0">
                <a:solidFill>
                  <a:schemeClr val="tx1"/>
                </a:solidFill>
                <a:effectLst/>
                <a:latin typeface="+mn-lt"/>
                <a:ea typeface="+mn-ea"/>
                <a:cs typeface="+mn-cs"/>
              </a:rPr>
              <a:t>Why are you suggesting this?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0187A18-7A0D-5946-A522-F6AFAD710BB5}" type="slidenum">
              <a:rPr lang="en-US" smtClean="0"/>
              <a:t>32</a:t>
            </a:fld>
            <a:endParaRPr lang="en-US" dirty="0"/>
          </a:p>
        </p:txBody>
      </p:sp>
    </p:spTree>
    <p:extLst>
      <p:ext uri="{BB962C8B-B14F-4D97-AF65-F5344CB8AC3E}">
        <p14:creationId xmlns:p14="http://schemas.microsoft.com/office/powerpoint/2010/main" val="1365989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How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does this event or this entry relate to the overall plan?</a:t>
            </a:r>
          </a:p>
          <a:p>
            <a:r>
              <a:rPr lang="en-US" sz="1200" kern="1200" dirty="0">
                <a:solidFill>
                  <a:schemeClr val="tx1"/>
                </a:solidFill>
                <a:effectLst/>
                <a:latin typeface="+mn-lt"/>
                <a:ea typeface="+mn-ea"/>
                <a:cs typeface="+mn-cs"/>
              </a:rPr>
              <a:t>How does it connect to the customer’s IEP?</a:t>
            </a:r>
          </a:p>
          <a:p>
            <a:r>
              <a:rPr lang="en-US" sz="1200" kern="1200" dirty="0">
                <a:solidFill>
                  <a:schemeClr val="tx1"/>
                </a:solidFill>
                <a:effectLst/>
                <a:latin typeface="+mn-lt"/>
                <a:ea typeface="+mn-ea"/>
                <a:cs typeface="+mn-cs"/>
              </a:rPr>
              <a:t>How does it address a skill gap or some other deficit for the customer?</a:t>
            </a:r>
          </a:p>
          <a:p>
            <a:r>
              <a:rPr lang="en-US" sz="1200" kern="1200" dirty="0">
                <a:solidFill>
                  <a:schemeClr val="tx1"/>
                </a:solidFill>
                <a:effectLst/>
                <a:latin typeface="+mn-lt"/>
                <a:ea typeface="+mn-ea"/>
                <a:cs typeface="+mn-cs"/>
              </a:rPr>
              <a:t>How is contact being made?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How did you hear this update?</a:t>
            </a:r>
          </a:p>
          <a:p>
            <a:r>
              <a:rPr lang="en-US" sz="1200" kern="1200" dirty="0">
                <a:solidFill>
                  <a:schemeClr val="tx1"/>
                </a:solidFill>
                <a:effectLst/>
                <a:latin typeface="+mn-lt"/>
                <a:ea typeface="+mn-ea"/>
                <a:cs typeface="+mn-cs"/>
              </a:rPr>
              <a:t>How did you address a situation or challenge or question?</a:t>
            </a:r>
          </a:p>
          <a:p>
            <a:r>
              <a:rPr lang="en-US" sz="1200" kern="1200" dirty="0">
                <a:solidFill>
                  <a:schemeClr val="tx1"/>
                </a:solidFill>
                <a:effectLst/>
                <a:latin typeface="+mn-lt"/>
                <a:ea typeface="+mn-ea"/>
                <a:cs typeface="+mn-cs"/>
              </a:rPr>
              <a:t>How was problem resolved?</a:t>
            </a:r>
          </a:p>
          <a:p>
            <a:r>
              <a:rPr lang="en-US" sz="1200" kern="1200" dirty="0">
                <a:solidFill>
                  <a:schemeClr val="tx1"/>
                </a:solidFill>
                <a:effectLst/>
                <a:latin typeface="+mn-lt"/>
                <a:ea typeface="+mn-ea"/>
                <a:cs typeface="+mn-cs"/>
              </a:rPr>
              <a:t>How will you follow up or monitor the situation?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Graphic</a:t>
            </a:r>
            <a:r>
              <a:rPr lang="en-US" sz="1200" b="1" kern="1200" baseline="0" dirty="0">
                <a:solidFill>
                  <a:schemeClr val="tx1"/>
                </a:solidFill>
                <a:effectLst/>
                <a:latin typeface="+mn-lt"/>
                <a:ea typeface="+mn-ea"/>
                <a:cs typeface="+mn-cs"/>
              </a:rPr>
              <a:t> design: a note pad or computer monitor with the notes entries in the slide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33</a:t>
            </a:fld>
            <a:endParaRPr lang="en-US" dirty="0"/>
          </a:p>
        </p:txBody>
      </p:sp>
    </p:spTree>
    <p:extLst>
      <p:ext uri="{BB962C8B-B14F-4D97-AF65-F5344CB8AC3E}">
        <p14:creationId xmlns:p14="http://schemas.microsoft.com/office/powerpoint/2010/main" val="89118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Your case notes offer an opportunity to “frame your case”.  From there it will be easier to manage activities,</a:t>
            </a:r>
            <a:r>
              <a:rPr lang="en-US" sz="1200" kern="1200" baseline="0" dirty="0">
                <a:solidFill>
                  <a:schemeClr val="tx1"/>
                </a:solidFill>
                <a:effectLst/>
                <a:latin typeface="+mn-lt"/>
                <a:ea typeface="+mn-ea"/>
                <a:cs typeface="+mn-cs"/>
              </a:rPr>
              <a:t> j</a:t>
            </a:r>
            <a:r>
              <a:rPr lang="en-US" sz="1200" kern="1200" dirty="0">
                <a:solidFill>
                  <a:schemeClr val="tx1"/>
                </a:solidFill>
                <a:effectLst/>
                <a:latin typeface="+mn-lt"/>
                <a:ea typeface="+mn-ea"/>
                <a:cs typeface="+mn-cs"/>
              </a:rPr>
              <a:t>ustify your decisions and recommendations and account for your actions.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same holds true for your</a:t>
            </a:r>
            <a:r>
              <a:rPr lang="en-US" sz="1200" kern="1200" baseline="0" dirty="0">
                <a:solidFill>
                  <a:schemeClr val="tx1"/>
                </a:solidFill>
                <a:effectLst/>
                <a:latin typeface="+mn-lt"/>
                <a:ea typeface="+mn-ea"/>
                <a:cs typeface="+mn-cs"/>
              </a:rPr>
              <a:t> customer: you are helping them implement their employment plans and account for their actions.</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Your case notes also help you and your organization improve quality control.  Through the notes, you and your supervisor</a:t>
            </a:r>
            <a:r>
              <a:rPr lang="en-US" sz="1200" kern="1200" baseline="0" dirty="0">
                <a:solidFill>
                  <a:schemeClr val="tx1"/>
                </a:solidFill>
                <a:effectLst/>
                <a:latin typeface="+mn-lt"/>
                <a:ea typeface="+mn-ea"/>
                <a:cs typeface="+mn-cs"/>
              </a:rPr>
              <a:t> have evidence of your service delivery.  This can be used to develop promising practices and examples of lessons learned.</a:t>
            </a:r>
          </a:p>
          <a:p>
            <a:pPr lvl="0"/>
            <a:endParaRPr lang="en-US" sz="1200" b="1"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6</a:t>
            </a:fld>
            <a:endParaRPr lang="en-US" dirty="0"/>
          </a:p>
        </p:txBody>
      </p:sp>
    </p:spTree>
    <p:extLst>
      <p:ext uri="{BB962C8B-B14F-4D97-AF65-F5344CB8AC3E}">
        <p14:creationId xmlns:p14="http://schemas.microsoft.com/office/powerpoint/2010/main" val="109422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Just the facts, ma’am is what Sgt Joe Friday said on the radio and TV show Dragnet</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34</a:t>
            </a:fld>
            <a:endParaRPr lang="en-US" dirty="0"/>
          </a:p>
        </p:txBody>
      </p:sp>
    </p:spTree>
    <p:extLst>
      <p:ext uri="{BB962C8B-B14F-4D97-AF65-F5344CB8AC3E}">
        <p14:creationId xmlns:p14="http://schemas.microsoft.com/office/powerpoint/2010/main" val="632327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Confidentiality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Remember to maintain a customer’s confidentiality</a:t>
            </a:r>
          </a:p>
          <a:p>
            <a:r>
              <a:rPr lang="en-US" sz="1200" kern="1200" dirty="0">
                <a:solidFill>
                  <a:schemeClr val="tx1"/>
                </a:solidFill>
                <a:effectLst/>
                <a:latin typeface="+mn-lt"/>
                <a:ea typeface="+mn-ea"/>
                <a:cs typeface="+mn-cs"/>
              </a:rPr>
              <a:t>Speak in private, if that’s possible or if it becomes necessary</a:t>
            </a:r>
          </a:p>
          <a:p>
            <a:r>
              <a:rPr lang="en-US" sz="1200" kern="1200" dirty="0">
                <a:solidFill>
                  <a:schemeClr val="tx1"/>
                </a:solidFill>
                <a:effectLst/>
                <a:latin typeface="+mn-lt"/>
                <a:ea typeface="+mn-ea"/>
                <a:cs typeface="+mn-cs"/>
              </a:rPr>
              <a:t>Be careful how and to whom you disclose private information such as a medical condition, a disability or a treatment.  Guard social security or other identification numbers.</a:t>
            </a:r>
          </a:p>
          <a:p>
            <a:r>
              <a:rPr lang="en-US" sz="1200" kern="1200" dirty="0">
                <a:solidFill>
                  <a:schemeClr val="tx1"/>
                </a:solidFill>
                <a:effectLst/>
                <a:latin typeface="+mn-lt"/>
                <a:ea typeface="+mn-ea"/>
                <a:cs typeface="+mn-cs"/>
              </a:rPr>
              <a:t>Observe other confidentiality protocols that are established by your organization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may be okay to mention “Customer has disclosed a medical condition and is being treated.  This has a minor impact on their ability to participate in training and job search”.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would not be acceptable to write “Customer can’t walk far because of their high blood pressure”.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35</a:t>
            </a:fld>
            <a:endParaRPr lang="en-US" dirty="0"/>
          </a:p>
        </p:txBody>
      </p:sp>
    </p:spTree>
    <p:extLst>
      <p:ext uri="{BB962C8B-B14F-4D97-AF65-F5344CB8AC3E}">
        <p14:creationId xmlns:p14="http://schemas.microsoft.com/office/powerpoint/2010/main" val="2067136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Case Notes Divided Up into Sections or Parts or Elements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Electronic data entry systems differ widely.  Some offer space for completely open-ended case notes and others guide the Case Counselor to remind them of what should be captured during and after an interview with the customer.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a:t>
            </a:r>
            <a:r>
              <a:rPr lang="en-US" sz="1200" kern="1200" dirty="0">
                <a:solidFill>
                  <a:schemeClr val="tx1"/>
                </a:solidFill>
                <a:effectLst/>
                <a:latin typeface="+mn-lt"/>
                <a:ea typeface="+mn-ea"/>
                <a:cs typeface="+mn-cs"/>
              </a:rPr>
              <a:t>the most part, you’ll need to capture these </a:t>
            </a:r>
            <a:r>
              <a:rPr lang="en-US" sz="1200" b="1" kern="1200" dirty="0">
                <a:solidFill>
                  <a:schemeClr val="tx1"/>
                </a:solidFill>
                <a:effectLst/>
                <a:latin typeface="+mn-lt"/>
                <a:ea typeface="+mn-ea"/>
                <a:cs typeface="+mn-cs"/>
              </a:rPr>
              <a:t>6 </a:t>
            </a:r>
            <a:r>
              <a:rPr lang="en-US" sz="1200" kern="1200" dirty="0">
                <a:solidFill>
                  <a:schemeClr val="tx1"/>
                </a:solidFill>
                <a:effectLst/>
                <a:latin typeface="+mn-lt"/>
                <a:ea typeface="+mn-ea"/>
                <a:cs typeface="+mn-cs"/>
              </a:rPr>
              <a:t>elements that describe your interaction with the customer:</a:t>
            </a:r>
          </a:p>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36</a:t>
            </a:fld>
            <a:endParaRPr lang="en-US" dirty="0"/>
          </a:p>
        </p:txBody>
      </p:sp>
    </p:spTree>
    <p:extLst>
      <p:ext uri="{BB962C8B-B14F-4D97-AF65-F5344CB8AC3E}">
        <p14:creationId xmlns:p14="http://schemas.microsoft.com/office/powerpoint/2010/main" val="742567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37</a:t>
            </a:fld>
            <a:endParaRPr lang="en-US" dirty="0"/>
          </a:p>
        </p:txBody>
      </p:sp>
    </p:spTree>
    <p:extLst>
      <p:ext uri="{BB962C8B-B14F-4D97-AF65-F5344CB8AC3E}">
        <p14:creationId xmlns:p14="http://schemas.microsoft.com/office/powerpoint/2010/main" val="20793253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Customer Situation or Background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a general description of the customer beyond what is captured during intake and enrollment.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a:t>
            </a:r>
            <a:r>
              <a:rPr lang="en-US" sz="1200" kern="1200" dirty="0">
                <a:solidFill>
                  <a:schemeClr val="tx1"/>
                </a:solidFill>
                <a:effectLst/>
                <a:latin typeface="+mn-lt"/>
                <a:ea typeface="+mn-ea"/>
                <a:cs typeface="+mn-cs"/>
              </a:rPr>
              <a:t>example, the system already has age, gender and address.  It may be more important to add or repeat their profession, their personal goals or their overall objectives in visiting the center.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a:t>
            </a:r>
            <a:r>
              <a:rPr lang="en-US" sz="1200" kern="1200" dirty="0">
                <a:solidFill>
                  <a:schemeClr val="tx1"/>
                </a:solidFill>
                <a:effectLst/>
                <a:latin typeface="+mn-lt"/>
                <a:ea typeface="+mn-ea"/>
                <a:cs typeface="+mn-cs"/>
              </a:rPr>
              <a:t>this information has not changed from visit to visit, it will not be necessary to re-enter the same information.</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38</a:t>
            </a:fld>
            <a:endParaRPr lang="en-US" dirty="0"/>
          </a:p>
        </p:txBody>
      </p:sp>
    </p:spTree>
    <p:extLst>
      <p:ext uri="{BB962C8B-B14F-4D97-AF65-F5344CB8AC3E}">
        <p14:creationId xmlns:p14="http://schemas.microsoft.com/office/powerpoint/2010/main" val="266386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is the </a:t>
            </a:r>
            <a:r>
              <a:rPr lang="en-US" sz="1200" b="1" i="1" kern="1200" dirty="0">
                <a:solidFill>
                  <a:schemeClr val="tx1"/>
                </a:solidFill>
                <a:effectLst/>
                <a:latin typeface="+mn-lt"/>
                <a:ea typeface="+mn-ea"/>
                <a:cs typeface="+mn-cs"/>
              </a:rPr>
              <a:t>REASON</a:t>
            </a:r>
            <a:r>
              <a:rPr lang="en-US" sz="1200" kern="1200" dirty="0">
                <a:solidFill>
                  <a:schemeClr val="tx1"/>
                </a:solidFill>
                <a:effectLst/>
                <a:latin typeface="+mn-lt"/>
                <a:ea typeface="+mn-ea"/>
                <a:cs typeface="+mn-cs"/>
              </a:rPr>
              <a:t> for the Customer Visit Today?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again, you need to rely on your time management and your goal-setting skills.  And don’t forget common sense.  When you meet a customer for the first time, there may be any number of reasons for their visit to the AJC.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make assumptions.  Let them tell you in their own way and help them with cues and suggestions in case they have trouble clarifying their needs and interests.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the repeat customer, you probably have a good idea of why they are coming in for a visit.  Perhaps they want to report on their progress.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Maybe </a:t>
            </a:r>
            <a:r>
              <a:rPr lang="en-US" sz="1200" kern="1200" dirty="0">
                <a:solidFill>
                  <a:schemeClr val="tx1"/>
                </a:solidFill>
                <a:effectLst/>
                <a:latin typeface="+mn-lt"/>
                <a:ea typeface="+mn-ea"/>
                <a:cs typeface="+mn-cs"/>
              </a:rPr>
              <a:t>they need help with their resume or interviewing skills.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Perhaps </a:t>
            </a:r>
            <a:r>
              <a:rPr lang="en-US" sz="1200" kern="1200" dirty="0">
                <a:solidFill>
                  <a:schemeClr val="tx1"/>
                </a:solidFill>
                <a:effectLst/>
                <a:latin typeface="+mn-lt"/>
                <a:ea typeface="+mn-ea"/>
                <a:cs typeface="+mn-cs"/>
              </a:rPr>
              <a:t>they want </a:t>
            </a:r>
            <a:r>
              <a:rPr lang="en-US" sz="1200" kern="1200" dirty="0" smtClean="0">
                <a:solidFill>
                  <a:schemeClr val="tx1"/>
                </a:solidFill>
                <a:effectLst/>
                <a:latin typeface="+mn-lt"/>
                <a:ea typeface="+mn-ea"/>
                <a:cs typeface="+mn-cs"/>
              </a:rPr>
              <a:t>to debrief </a:t>
            </a:r>
            <a:r>
              <a:rPr lang="en-US" sz="1200" kern="1200" dirty="0">
                <a:solidFill>
                  <a:schemeClr val="tx1"/>
                </a:solidFill>
                <a:effectLst/>
                <a:latin typeface="+mn-lt"/>
                <a:ea typeface="+mn-ea"/>
                <a:cs typeface="+mn-cs"/>
              </a:rPr>
              <a:t>after an interview and get some tips on negotiating the best job offer.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t>
            </a:r>
            <a:r>
              <a:rPr lang="en-US" sz="1200" kern="1200" dirty="0">
                <a:solidFill>
                  <a:schemeClr val="tx1"/>
                </a:solidFill>
                <a:effectLst/>
                <a:latin typeface="+mn-lt"/>
                <a:ea typeface="+mn-ea"/>
                <a:cs typeface="+mn-cs"/>
              </a:rPr>
              <a:t>many cases, there was a task, or an assignment or a goal set in your last meeting that you captured in the case notes you entered after that last meeting.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customers will request a regularly-scheduled</a:t>
            </a:r>
            <a:r>
              <a:rPr lang="en-US" sz="1200" kern="1200" baseline="0" dirty="0">
                <a:solidFill>
                  <a:schemeClr val="tx1"/>
                </a:solidFill>
                <a:effectLst/>
                <a:latin typeface="+mn-lt"/>
                <a:ea typeface="+mn-ea"/>
                <a:cs typeface="+mn-cs"/>
              </a:rPr>
              <a:t> meeting (weekly, monthly) and others will make an appointment at a time.  </a:t>
            </a:r>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 </a:t>
            </a:r>
            <a:r>
              <a:rPr lang="en-US" sz="1200" kern="1200" baseline="0" dirty="0">
                <a:solidFill>
                  <a:schemeClr val="tx1"/>
                </a:solidFill>
                <a:effectLst/>
                <a:latin typeface="+mn-lt"/>
                <a:ea typeface="+mn-ea"/>
                <a:cs typeface="+mn-cs"/>
              </a:rPr>
              <a:t>most cases, you will need to make </a:t>
            </a:r>
            <a:r>
              <a:rPr lang="en-US" sz="1200" kern="1200" baseline="0" dirty="0" smtClean="0">
                <a:solidFill>
                  <a:schemeClr val="tx1"/>
                </a:solidFill>
                <a:effectLst/>
                <a:latin typeface="+mn-lt"/>
                <a:ea typeface="+mn-ea"/>
                <a:cs typeface="+mn-cs"/>
              </a:rPr>
              <a:t>monthly contact</a:t>
            </a:r>
            <a:r>
              <a:rPr lang="en-US" sz="1200" kern="1200" baseline="0" dirty="0">
                <a:solidFill>
                  <a:schemeClr val="tx1"/>
                </a:solidFill>
                <a:effectLst/>
                <a:latin typeface="+mn-lt"/>
                <a:ea typeface="+mn-ea"/>
                <a:cs typeface="+mn-cs"/>
              </a:rPr>
              <a:t>, but not necessarily see you customer in person.</a:t>
            </a:r>
          </a:p>
          <a:p>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39</a:t>
            </a:fld>
            <a:endParaRPr lang="en-US" dirty="0"/>
          </a:p>
        </p:txBody>
      </p:sp>
    </p:spTree>
    <p:extLst>
      <p:ext uri="{BB962C8B-B14F-4D97-AF65-F5344CB8AC3E}">
        <p14:creationId xmlns:p14="http://schemas.microsoft.com/office/powerpoint/2010/main" val="891931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the end</a:t>
            </a:r>
            <a:r>
              <a:rPr lang="en-US" sz="1200" kern="1200" baseline="0" dirty="0">
                <a:solidFill>
                  <a:schemeClr val="tx1"/>
                </a:solidFill>
                <a:effectLst/>
                <a:latin typeface="+mn-lt"/>
                <a:ea typeface="+mn-ea"/>
                <a:cs typeface="+mn-cs"/>
              </a:rPr>
              <a:t> of each meeting, or when a customer requests a meeting, you and your customer should set goals and draft an agenda for the next meeting.  What are they expected to do by the next meeting?  </a:t>
            </a:r>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What </a:t>
            </a:r>
            <a:r>
              <a:rPr lang="en-US" sz="1200" kern="1200" baseline="0" dirty="0">
                <a:solidFill>
                  <a:schemeClr val="tx1"/>
                </a:solidFill>
                <a:effectLst/>
                <a:latin typeface="+mn-lt"/>
                <a:ea typeface="+mn-ea"/>
                <a:cs typeface="+mn-cs"/>
              </a:rPr>
              <a:t>assignment, if any, did you give to yourself?  What is the customer expecting from you?</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Begin each meeting by referring back to the goals you set or the agenda you drafted.  But allow for unexpected events that will change the course of your pre-planned agenda.  Perhaps the customer wants to talk about something completely different that is nonetheless important and relevant to their career goal pursuit.</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Whatever the case, capture the salient points in the case notes for that meeting.</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If there’s ever a question of what you should write about, remember to ask yourself: how does this relate to the pursuit of their goals?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Remember to put yourself in the place of the reader who may be your colleague or your supervisor.  Will they understand why you scheduled this meeting?  Will they have a picture of what the goal of this meeting was, what the outcome was and what the next steps and new goals will be?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40</a:t>
            </a:fld>
            <a:endParaRPr lang="en-US" dirty="0"/>
          </a:p>
        </p:txBody>
      </p:sp>
    </p:spTree>
    <p:extLst>
      <p:ext uri="{BB962C8B-B14F-4D97-AF65-F5344CB8AC3E}">
        <p14:creationId xmlns:p14="http://schemas.microsoft.com/office/powerpoint/2010/main" val="1477130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we were to look at the Case notes that mention upcoming goals, the reasons for the current meeting with the Case Counselor and the status of the customer’s overall goals, it may look something like this:</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Upcoming Goal: Jill is going reach out to a networking contact to learn more about Alcoa</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Reason for Meeting with Case Counselor: Jill came in to report on her recent networking meetings and the status of her job search</a:t>
            </a:r>
          </a:p>
          <a:p>
            <a:pPr lvl="0"/>
            <a:r>
              <a:rPr lang="en-US" sz="1200" i="1" kern="1200" dirty="0">
                <a:solidFill>
                  <a:schemeClr val="tx1"/>
                </a:solidFill>
                <a:effectLst/>
                <a:latin typeface="+mn-lt"/>
                <a:ea typeface="+mn-ea"/>
                <a:cs typeface="+mn-cs"/>
              </a:rPr>
              <a:t>Case Notes after meeting with Case Counselor: Jill met with Alcoa contact and learned about possible job openings.  She will apply for Production Assistant job.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0187A18-7A0D-5946-A522-F6AFAD710BB5}" type="slidenum">
              <a:rPr lang="en-US" smtClean="0"/>
              <a:t>41</a:t>
            </a:fld>
            <a:endParaRPr lang="en-US" dirty="0"/>
          </a:p>
        </p:txBody>
      </p:sp>
    </p:spTree>
    <p:extLst>
      <p:ext uri="{BB962C8B-B14F-4D97-AF65-F5344CB8AC3E}">
        <p14:creationId xmlns:p14="http://schemas.microsoft.com/office/powerpoint/2010/main" val="1328535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we were to look at the Case notes that mention upcoming goals, the reasons for the current meeting with the Case Counselor and the status of the customer’s overall goals, it may look something like this:</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Upcoming Goal: Brian will do some research to learn more about the job description for Logistics Manager</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Reason for Meeting with Case Counselor: Brian came in for advice on how to adjust his resume and interviewing technique now that he’s learned about the responsibilities of a Logistics Manager</a:t>
            </a:r>
          </a:p>
          <a:p>
            <a:pPr lvl="0"/>
            <a:r>
              <a:rPr lang="en-US" sz="1200" kern="1200" dirty="0">
                <a:solidFill>
                  <a:schemeClr val="tx1"/>
                </a:solidFill>
                <a:effectLst/>
                <a:latin typeface="+mn-lt"/>
                <a:ea typeface="+mn-ea"/>
                <a:cs typeface="+mn-cs"/>
              </a:rPr>
              <a:t>Case notes after meeting with Case Counselor: We matched up key words from the job description for Logistics Manager and adapted his resume to include those key words.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42</a:t>
            </a:fld>
            <a:endParaRPr lang="en-US" dirty="0"/>
          </a:p>
        </p:txBody>
      </p:sp>
    </p:spTree>
    <p:extLst>
      <p:ext uri="{BB962C8B-B14F-4D97-AF65-F5344CB8AC3E}">
        <p14:creationId xmlns:p14="http://schemas.microsoft.com/office/powerpoint/2010/main" val="15005094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examples we gave earlier reflect instances when a goal was set previously and the “agenda” for the next Case Counselor meeting included a report-out of the activities related to the previously set goal.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Sometimes, the unexpected arises: </a:t>
            </a:r>
          </a:p>
          <a:p>
            <a:pPr marL="171450" indent="-171450">
              <a:buFont typeface="Arial" charset="0"/>
              <a:buChar char="•"/>
            </a:pPr>
            <a:r>
              <a:rPr lang="en-US" sz="1200" kern="1200" dirty="0">
                <a:solidFill>
                  <a:schemeClr val="tx1"/>
                </a:solidFill>
                <a:effectLst/>
                <a:latin typeface="+mn-lt"/>
                <a:ea typeface="+mn-ea"/>
                <a:cs typeface="+mn-cs"/>
              </a:rPr>
              <a:t>Your customer has</a:t>
            </a:r>
            <a:r>
              <a:rPr lang="en-US" sz="1200" kern="1200" baseline="0" dirty="0">
                <a:solidFill>
                  <a:schemeClr val="tx1"/>
                </a:solidFill>
                <a:effectLst/>
                <a:latin typeface="+mn-lt"/>
                <a:ea typeface="+mn-ea"/>
                <a:cs typeface="+mn-cs"/>
              </a:rPr>
              <a:t> an interview and wants help preparing</a:t>
            </a:r>
          </a:p>
          <a:p>
            <a:pPr marL="171450" indent="-171450">
              <a:buFont typeface="Arial" charset="0"/>
              <a:buChar char="•"/>
            </a:pPr>
            <a:r>
              <a:rPr lang="en-US" sz="1200" kern="1200" baseline="0" dirty="0">
                <a:solidFill>
                  <a:schemeClr val="tx1"/>
                </a:solidFill>
                <a:effectLst/>
                <a:latin typeface="+mn-lt"/>
                <a:ea typeface="+mn-ea"/>
                <a:cs typeface="+mn-cs"/>
              </a:rPr>
              <a:t>Your customer learns of a new job opening for an unfamiliar job title and wants help with research, tweaking the resume and preparing for an interview</a:t>
            </a:r>
          </a:p>
          <a:p>
            <a:pPr marL="171450" indent="-171450">
              <a:buFont typeface="Arial" charset="0"/>
              <a:buChar char="•"/>
            </a:pPr>
            <a:r>
              <a:rPr lang="en-US" sz="1200" kern="1200" baseline="0" dirty="0">
                <a:solidFill>
                  <a:schemeClr val="tx1"/>
                </a:solidFill>
                <a:effectLst/>
                <a:latin typeface="+mn-lt"/>
                <a:ea typeface="+mn-ea"/>
                <a:cs typeface="+mn-cs"/>
              </a:rPr>
              <a:t>Your customer has decided to change focus in terms of occupation, industry or sector.</a:t>
            </a:r>
          </a:p>
          <a:p>
            <a:pPr marL="171450" indent="-171450">
              <a:buFont typeface="Arial" charset="0"/>
              <a:buChar char="•"/>
            </a:pPr>
            <a:endParaRPr lang="en-US" sz="1200" kern="1200" baseline="0" dirty="0">
              <a:solidFill>
                <a:schemeClr val="tx1"/>
              </a:solidFill>
              <a:effectLst/>
              <a:latin typeface="+mn-lt"/>
              <a:ea typeface="+mn-ea"/>
              <a:cs typeface="+mn-cs"/>
            </a:endParaRPr>
          </a:p>
          <a:p>
            <a:pPr marL="0" indent="0">
              <a:buFontTx/>
              <a:buNone/>
            </a:pPr>
            <a:r>
              <a:rPr lang="en-US" sz="1200" kern="1200" baseline="0" dirty="0">
                <a:solidFill>
                  <a:schemeClr val="tx1"/>
                </a:solidFill>
                <a:effectLst/>
                <a:latin typeface="+mn-lt"/>
                <a:ea typeface="+mn-ea"/>
                <a:cs typeface="+mn-cs"/>
              </a:rPr>
              <a:t>Capture those changes in the case notes and don</a:t>
            </a:r>
            <a:r>
              <a:rPr lang="mr-IN"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t be put off about the change in agenda or goals.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other significant but unexpected events or updates are discussed during a meeting between the Case Counselor and the customer and in some cases, these should be captured in case notes.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might include:</a:t>
            </a:r>
          </a:p>
          <a:p>
            <a:pPr lvl="0"/>
            <a:r>
              <a:rPr lang="en-US" sz="1200" kern="1200" dirty="0">
                <a:solidFill>
                  <a:schemeClr val="tx1"/>
                </a:solidFill>
                <a:effectLst/>
                <a:latin typeface="+mn-lt"/>
                <a:ea typeface="+mn-ea"/>
                <a:cs typeface="+mn-cs"/>
              </a:rPr>
              <a:t>Reporting on research that was conducted by either the customer or the case counselor or both</a:t>
            </a:r>
          </a:p>
          <a:p>
            <a:pPr lvl="0"/>
            <a:r>
              <a:rPr lang="en-US" sz="1200" kern="1200" dirty="0">
                <a:solidFill>
                  <a:schemeClr val="tx1"/>
                </a:solidFill>
                <a:effectLst/>
                <a:latin typeface="+mn-lt"/>
                <a:ea typeface="+mn-ea"/>
                <a:cs typeface="+mn-cs"/>
              </a:rPr>
              <a:t>Market information learned about the occupation or the industry or the section</a:t>
            </a:r>
          </a:p>
          <a:p>
            <a:pPr lvl="0"/>
            <a:r>
              <a:rPr lang="en-US" sz="1200" kern="1200" dirty="0">
                <a:solidFill>
                  <a:schemeClr val="tx1"/>
                </a:solidFill>
                <a:effectLst/>
                <a:latin typeface="+mn-lt"/>
                <a:ea typeface="+mn-ea"/>
                <a:cs typeface="+mn-cs"/>
              </a:rPr>
              <a:t>Clarification about a job title or the responsibilities of an occupation</a:t>
            </a:r>
          </a:p>
          <a:p>
            <a:pPr lvl="0"/>
            <a:r>
              <a:rPr lang="en-US" sz="1200" kern="1200" dirty="0">
                <a:solidFill>
                  <a:schemeClr val="tx1"/>
                </a:solidFill>
                <a:effectLst/>
                <a:latin typeface="+mn-lt"/>
                <a:ea typeface="+mn-ea"/>
                <a:cs typeface="+mn-cs"/>
              </a:rPr>
              <a:t>Data on salaries, benefits or other compensation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information can be summarized unless it will help to</a:t>
            </a:r>
            <a:r>
              <a:rPr lang="en-US" sz="1200" kern="1200" baseline="0" dirty="0">
                <a:solidFill>
                  <a:schemeClr val="tx1"/>
                </a:solidFill>
                <a:effectLst/>
                <a:latin typeface="+mn-lt"/>
                <a:ea typeface="+mn-ea"/>
                <a:cs typeface="+mn-cs"/>
              </a:rPr>
              <a:t> include details for future meeting recollection.</a:t>
            </a:r>
          </a:p>
          <a:p>
            <a:pPr lvl="0"/>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43</a:t>
            </a:fld>
            <a:endParaRPr lang="en-US" dirty="0"/>
          </a:p>
        </p:txBody>
      </p:sp>
    </p:spTree>
    <p:extLst>
      <p:ext uri="{BB962C8B-B14F-4D97-AF65-F5344CB8AC3E}">
        <p14:creationId xmlns:p14="http://schemas.microsoft.com/office/powerpoint/2010/main" val="405646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but</a:t>
            </a:r>
            <a:r>
              <a:rPr lang="en-US" baseline="0" dirty="0"/>
              <a:t> a few reasons why we want to capture accurate, objective, informative, careful and detailed case notes.</a:t>
            </a:r>
          </a:p>
          <a:p>
            <a:r>
              <a:rPr lang="en-US" baseline="0" dirty="0"/>
              <a:t>What if someone had to stand in for you in your absence or after you’ve </a:t>
            </a:r>
            <a:r>
              <a:rPr lang="en-US" baseline="0" dirty="0" smtClean="0"/>
              <a:t>moved </a:t>
            </a:r>
            <a:r>
              <a:rPr lang="en-US" baseline="0" dirty="0"/>
              <a:t>on to another job?</a:t>
            </a:r>
          </a:p>
          <a:p>
            <a:r>
              <a:rPr lang="en-US" baseline="0" dirty="0"/>
              <a:t>What if your supervisor is interested in evaluating your performance?</a:t>
            </a:r>
          </a:p>
          <a:p>
            <a:r>
              <a:rPr lang="en-US" baseline="0" dirty="0"/>
              <a:t>What if you’re working with another customer and you recall a problem you solved in the past and want to remember how you resolved the challenge for someone in a similar situation?</a:t>
            </a:r>
          </a:p>
          <a:p>
            <a:r>
              <a:rPr lang="en-US" baseline="0" dirty="0"/>
              <a:t>What if your caseload is particularly large and you just need help distinguishing one case from others?</a:t>
            </a:r>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7</a:t>
            </a:fld>
            <a:endParaRPr lang="en-US" dirty="0"/>
          </a:p>
        </p:txBody>
      </p:sp>
    </p:spTree>
    <p:extLst>
      <p:ext uri="{BB962C8B-B14F-4D97-AF65-F5344CB8AC3E}">
        <p14:creationId xmlns:p14="http://schemas.microsoft.com/office/powerpoint/2010/main" val="194295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Is the customer making </a:t>
            </a:r>
            <a:r>
              <a:rPr lang="en-US" sz="1200" b="1" i="1" kern="1200" dirty="0">
                <a:solidFill>
                  <a:schemeClr val="tx1"/>
                </a:solidFill>
                <a:effectLst/>
                <a:latin typeface="+mn-lt"/>
                <a:ea typeface="+mn-ea"/>
                <a:cs typeface="+mn-cs"/>
              </a:rPr>
              <a:t>PROGRESS</a:t>
            </a:r>
            <a:r>
              <a:rPr lang="en-US" sz="1200" kern="1200" dirty="0">
                <a:solidFill>
                  <a:schemeClr val="tx1"/>
                </a:solidFill>
                <a:effectLst/>
                <a:latin typeface="+mn-lt"/>
                <a:ea typeface="+mn-ea"/>
                <a:cs typeface="+mn-cs"/>
              </a:rPr>
              <a:t> toward their primary goals?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Your notes should capture observations you make about their progress.</a:t>
            </a:r>
          </a:p>
          <a:p>
            <a:pPr lvl="0"/>
            <a:r>
              <a:rPr lang="en-US" sz="1200" kern="1200" dirty="0">
                <a:solidFill>
                  <a:schemeClr val="tx1"/>
                </a:solidFill>
                <a:effectLst/>
                <a:latin typeface="+mn-lt"/>
                <a:ea typeface="+mn-ea"/>
                <a:cs typeface="+mn-cs"/>
              </a:rPr>
              <a:t>Are they sufficiently engaged in the research, skills development, training &amp; job search activities?</a:t>
            </a:r>
          </a:p>
          <a:p>
            <a:pPr lvl="0"/>
            <a:r>
              <a:rPr lang="en-US" sz="1200" kern="1200" dirty="0">
                <a:solidFill>
                  <a:schemeClr val="tx1"/>
                </a:solidFill>
                <a:effectLst/>
                <a:latin typeface="+mn-lt"/>
                <a:ea typeface="+mn-ea"/>
                <a:cs typeface="+mn-cs"/>
              </a:rPr>
              <a:t>Are they increasing their knowledge about their job market?</a:t>
            </a:r>
          </a:p>
          <a:p>
            <a:pPr lvl="0"/>
            <a:r>
              <a:rPr lang="en-US" sz="1200" kern="1200" dirty="0">
                <a:solidFill>
                  <a:schemeClr val="tx1"/>
                </a:solidFill>
                <a:effectLst/>
                <a:latin typeface="+mn-lt"/>
                <a:ea typeface="+mn-ea"/>
                <a:cs typeface="+mn-cs"/>
              </a:rPr>
              <a:t>Are they networking at a pace that will support their goals?</a:t>
            </a:r>
          </a:p>
          <a:p>
            <a:pPr lvl="0"/>
            <a:r>
              <a:rPr lang="en-US" sz="1200" kern="1200" dirty="0">
                <a:solidFill>
                  <a:schemeClr val="tx1"/>
                </a:solidFill>
                <a:effectLst/>
                <a:latin typeface="+mn-lt"/>
                <a:ea typeface="+mn-ea"/>
                <a:cs typeface="+mn-cs"/>
              </a:rPr>
              <a:t>Do they have a positive attitude about their search?</a:t>
            </a:r>
          </a:p>
          <a:p>
            <a:pPr lvl="0"/>
            <a:r>
              <a:rPr lang="en-US" sz="1200" kern="1200" dirty="0">
                <a:solidFill>
                  <a:schemeClr val="tx1"/>
                </a:solidFill>
                <a:effectLst/>
                <a:latin typeface="+mn-lt"/>
                <a:ea typeface="+mn-ea"/>
                <a:cs typeface="+mn-cs"/>
              </a:rPr>
              <a:t>Are they behaving, dressing and acting professionally?</a:t>
            </a:r>
          </a:p>
          <a:p>
            <a:pPr lvl="0"/>
            <a:r>
              <a:rPr lang="en-US" sz="1200" kern="1200" dirty="0">
                <a:solidFill>
                  <a:schemeClr val="tx1"/>
                </a:solidFill>
                <a:effectLst/>
                <a:latin typeface="+mn-lt"/>
                <a:ea typeface="+mn-ea"/>
                <a:cs typeface="+mn-cs"/>
              </a:rPr>
              <a:t>Are they comfortable in their search and is this reflected in their progress reports?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Have you and your customer agreed upon strategies and adequately documented goals, tasks, assignments and expected outcomes?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a:t>
            </a:r>
            <a:r>
              <a:rPr lang="en-US" sz="1200" kern="1200" dirty="0">
                <a:solidFill>
                  <a:schemeClr val="tx1"/>
                </a:solidFill>
                <a:effectLst/>
                <a:latin typeface="+mn-lt"/>
                <a:ea typeface="+mn-ea"/>
                <a:cs typeface="+mn-cs"/>
              </a:rPr>
              <a:t>goals, strategies and assignments should be captured in the notes for future conversations and for an assessment of progress.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44</a:t>
            </a:fld>
            <a:endParaRPr lang="en-US" dirty="0"/>
          </a:p>
        </p:txBody>
      </p:sp>
    </p:spTree>
    <p:extLst>
      <p:ext uri="{BB962C8B-B14F-4D97-AF65-F5344CB8AC3E}">
        <p14:creationId xmlns:p14="http://schemas.microsoft.com/office/powerpoint/2010/main" val="2863473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a:t>
            </a:r>
            <a:r>
              <a:rPr lang="en-US" sz="1200" kern="1200" baseline="0" dirty="0">
                <a:solidFill>
                  <a:schemeClr val="tx1"/>
                </a:solidFill>
                <a:effectLst/>
                <a:latin typeface="+mn-lt"/>
                <a:ea typeface="+mn-ea"/>
                <a:cs typeface="+mn-cs"/>
              </a:rPr>
              <a:t> part of reporting progress, y</a:t>
            </a:r>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case notes should reflect the accomplishments and outcomes the customer has made over time.  </a:t>
            </a:r>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Sometimes </a:t>
            </a:r>
            <a:r>
              <a:rPr lang="en-US" sz="1200" kern="1200" baseline="0" dirty="0">
                <a:solidFill>
                  <a:schemeClr val="tx1"/>
                </a:solidFill>
                <a:effectLst/>
                <a:latin typeface="+mn-lt"/>
                <a:ea typeface="+mn-ea"/>
                <a:cs typeface="+mn-cs"/>
              </a:rPr>
              <a:t>those come right out of the goals that you set together.  Other times, they occur independent of planning and goal-setting.</a:t>
            </a: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45</a:t>
            </a:fld>
            <a:endParaRPr lang="en-US" dirty="0"/>
          </a:p>
        </p:txBody>
      </p:sp>
    </p:spTree>
    <p:extLst>
      <p:ext uri="{BB962C8B-B14F-4D97-AF65-F5344CB8AC3E}">
        <p14:creationId xmlns:p14="http://schemas.microsoft.com/office/powerpoint/2010/main" val="3012581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Continue the process of clarifying</a:t>
            </a:r>
            <a:r>
              <a:rPr lang="en-US" sz="1200" kern="1200" baseline="0" dirty="0">
                <a:solidFill>
                  <a:schemeClr val="tx1"/>
                </a:solidFill>
                <a:effectLst/>
                <a:latin typeface="+mn-lt"/>
                <a:ea typeface="+mn-ea"/>
                <a:cs typeface="+mn-cs"/>
              </a:rPr>
              <a:t> and documenting next steps and new goals that you set with your customer.  Don’t forget to capture what (if any) tasks are expected of you.</a:t>
            </a: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46</a:t>
            </a:fld>
            <a:endParaRPr lang="en-US" dirty="0"/>
          </a:p>
        </p:txBody>
      </p:sp>
    </p:spTree>
    <p:extLst>
      <p:ext uri="{BB962C8B-B14F-4D97-AF65-F5344CB8AC3E}">
        <p14:creationId xmlns:p14="http://schemas.microsoft.com/office/powerpoint/2010/main" val="11767587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Enrollment into a program or a training</a:t>
            </a:r>
          </a:p>
          <a:p>
            <a:pPr lvl="0"/>
            <a:r>
              <a:rPr lang="en-US" sz="1200" kern="1200" dirty="0">
                <a:solidFill>
                  <a:schemeClr val="tx1"/>
                </a:solidFill>
                <a:effectLst/>
                <a:latin typeface="+mn-lt"/>
                <a:ea typeface="+mn-ea"/>
                <a:cs typeface="+mn-cs"/>
              </a:rPr>
              <a:t>Conducting an assessment and recording results</a:t>
            </a:r>
          </a:p>
          <a:p>
            <a:pPr lvl="0"/>
            <a:r>
              <a:rPr lang="en-US" sz="1200" kern="1200" dirty="0">
                <a:solidFill>
                  <a:schemeClr val="tx1"/>
                </a:solidFill>
                <a:effectLst/>
                <a:latin typeface="+mn-lt"/>
                <a:ea typeface="+mn-ea"/>
                <a:cs typeface="+mn-cs"/>
              </a:rPr>
              <a:t>Completing or changing an Individualized Employment Plan (IEP)</a:t>
            </a:r>
          </a:p>
          <a:p>
            <a:pPr lvl="0"/>
            <a:r>
              <a:rPr lang="en-US" sz="1200" kern="1200" dirty="0">
                <a:solidFill>
                  <a:schemeClr val="tx1"/>
                </a:solidFill>
                <a:effectLst/>
                <a:latin typeface="+mn-lt"/>
                <a:ea typeface="+mn-ea"/>
                <a:cs typeface="+mn-cs"/>
              </a:rPr>
              <a:t>Enrollment or completion of skills training or occupational training</a:t>
            </a:r>
          </a:p>
          <a:p>
            <a:pPr lvl="0"/>
            <a:r>
              <a:rPr lang="en-US" sz="1200" kern="1200" dirty="0">
                <a:solidFill>
                  <a:schemeClr val="tx1"/>
                </a:solidFill>
                <a:effectLst/>
                <a:latin typeface="+mn-lt"/>
                <a:ea typeface="+mn-ea"/>
                <a:cs typeface="+mn-cs"/>
              </a:rPr>
              <a:t>Enrollment or completion of a support service </a:t>
            </a:r>
          </a:p>
          <a:p>
            <a:pPr lvl="0"/>
            <a:r>
              <a:rPr lang="en-US" sz="1200" kern="1200" dirty="0">
                <a:solidFill>
                  <a:schemeClr val="tx1"/>
                </a:solidFill>
                <a:effectLst/>
                <a:latin typeface="+mn-lt"/>
                <a:ea typeface="+mn-ea"/>
                <a:cs typeface="+mn-cs"/>
              </a:rPr>
              <a:t>When a customer joins a job club or a support group</a:t>
            </a:r>
          </a:p>
          <a:p>
            <a:pPr lvl="0"/>
            <a:r>
              <a:rPr lang="en-US" sz="1200" kern="1200" dirty="0">
                <a:solidFill>
                  <a:schemeClr val="tx1"/>
                </a:solidFill>
                <a:effectLst/>
                <a:latin typeface="+mn-lt"/>
                <a:ea typeface="+mn-ea"/>
                <a:cs typeface="+mn-cs"/>
              </a:rPr>
              <a:t>Assessment, progress or determination of Job Readiness</a:t>
            </a:r>
          </a:p>
          <a:p>
            <a:pPr lvl="0"/>
            <a:r>
              <a:rPr lang="en-US" sz="1200" kern="1200" dirty="0">
                <a:solidFill>
                  <a:schemeClr val="tx1"/>
                </a:solidFill>
                <a:effectLst/>
                <a:latin typeface="+mn-lt"/>
                <a:ea typeface="+mn-ea"/>
                <a:cs typeface="+mn-cs"/>
              </a:rPr>
              <a:t>Problems or challenges that are relevant to employment and training goals</a:t>
            </a:r>
          </a:p>
          <a:p>
            <a:pPr lvl="0"/>
            <a:r>
              <a:rPr lang="en-US" sz="1200" kern="1200" dirty="0">
                <a:solidFill>
                  <a:schemeClr val="tx1"/>
                </a:solidFill>
                <a:effectLst/>
                <a:latin typeface="+mn-lt"/>
                <a:ea typeface="+mn-ea"/>
                <a:cs typeface="+mn-cs"/>
              </a:rPr>
              <a:t>Other activities considered notable and relevant</a:t>
            </a:r>
          </a:p>
          <a:p>
            <a:pPr lvl="0"/>
            <a:r>
              <a:rPr lang="en-US" sz="1200" kern="1200" dirty="0">
                <a:solidFill>
                  <a:schemeClr val="tx1"/>
                </a:solidFill>
                <a:effectLst/>
                <a:latin typeface="+mn-lt"/>
                <a:ea typeface="+mn-ea"/>
                <a:cs typeface="+mn-cs"/>
              </a:rPr>
              <a:t>Documentation of disciplinary action, enrollment date or exit date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47</a:t>
            </a:fld>
            <a:endParaRPr lang="en-US" dirty="0"/>
          </a:p>
        </p:txBody>
      </p:sp>
    </p:spTree>
    <p:extLst>
      <p:ext uri="{BB962C8B-B14F-4D97-AF65-F5344CB8AC3E}">
        <p14:creationId xmlns:p14="http://schemas.microsoft.com/office/powerpoint/2010/main" val="4665471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participant has officially</a:t>
            </a:r>
            <a:r>
              <a:rPr lang="en-US" sz="1200" kern="1200" baseline="0" dirty="0">
                <a:solidFill>
                  <a:schemeClr val="tx1"/>
                </a:solidFill>
                <a:effectLst/>
                <a:latin typeface="+mn-lt"/>
                <a:ea typeface="+mn-ea"/>
                <a:cs typeface="+mn-cs"/>
              </a:rPr>
              <a:t> “exited” the program w</a:t>
            </a:r>
            <a:r>
              <a:rPr lang="en-US" sz="1200" kern="1200" dirty="0">
                <a:solidFill>
                  <a:schemeClr val="tx1"/>
                </a:solidFill>
                <a:effectLst/>
                <a:latin typeface="+mn-lt"/>
                <a:ea typeface="+mn-ea"/>
                <a:cs typeface="+mn-cs"/>
              </a:rPr>
              <a:t>hen</a:t>
            </a:r>
            <a:r>
              <a:rPr lang="en-US" sz="1200" kern="1200" baseline="0" dirty="0">
                <a:solidFill>
                  <a:schemeClr val="tx1"/>
                </a:solidFill>
                <a:effectLst/>
                <a:latin typeface="+mn-lt"/>
                <a:ea typeface="+mn-ea"/>
                <a:cs typeface="+mn-cs"/>
              </a:rPr>
              <a:t> they have not received services for a period of 90 days.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Exit can be triggered by completion of training or by transition into employment</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Exit can also be triggered due to lack of contact or engagement between case counselor and customer.</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Case notes should reflect the reason for the customer’s “exit”.  Notes should always reflect the latest date during which the customer received services.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 time and reason for the exit may have an impact on your program’s performance.  </a:t>
            </a:r>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Be </a:t>
            </a:r>
            <a:r>
              <a:rPr lang="en-US" sz="1200" kern="1200" baseline="0" dirty="0">
                <a:solidFill>
                  <a:schemeClr val="tx1"/>
                </a:solidFill>
                <a:effectLst/>
                <a:latin typeface="+mn-lt"/>
                <a:ea typeface="+mn-ea"/>
                <a:cs typeface="+mn-cs"/>
              </a:rPr>
              <a:t>sure to note the reason for the exit and whether there are circumstances that warrant a delay or exclusion from considering a customer as “exited”.  </a:t>
            </a:r>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Hospitalization</a:t>
            </a:r>
            <a:r>
              <a:rPr lang="en-US" sz="1200" kern="1200" baseline="0" dirty="0">
                <a:solidFill>
                  <a:schemeClr val="tx1"/>
                </a:solidFill>
                <a:effectLst/>
                <a:latin typeface="+mn-lt"/>
                <a:ea typeface="+mn-ea"/>
                <a:cs typeface="+mn-cs"/>
              </a:rPr>
              <a:t>, active duty in the military,  imprisonment and death are among those special circumstances.</a:t>
            </a: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48</a:t>
            </a:fld>
            <a:endParaRPr lang="en-US" dirty="0"/>
          </a:p>
        </p:txBody>
      </p:sp>
    </p:spTree>
    <p:extLst>
      <p:ext uri="{BB962C8B-B14F-4D97-AF65-F5344CB8AC3E}">
        <p14:creationId xmlns:p14="http://schemas.microsoft.com/office/powerpoint/2010/main" val="8765590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49</a:t>
            </a:fld>
            <a:endParaRPr lang="en-US" dirty="0"/>
          </a:p>
        </p:txBody>
      </p:sp>
    </p:spTree>
    <p:extLst>
      <p:ext uri="{BB962C8B-B14F-4D97-AF65-F5344CB8AC3E}">
        <p14:creationId xmlns:p14="http://schemas.microsoft.com/office/powerpoint/2010/main" val="1260572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be prepared</a:t>
            </a:r>
            <a:r>
              <a:rPr lang="en-US" baseline="0" dirty="0"/>
              <a:t> for a few different scenarios.</a:t>
            </a:r>
          </a:p>
          <a:p>
            <a:r>
              <a:rPr lang="en-US" baseline="0" dirty="0"/>
              <a:t>There may be a reason why a new counselor has been assigned to this case.  </a:t>
            </a:r>
            <a:endParaRPr lang="en-US" baseline="0" dirty="0" smtClean="0"/>
          </a:p>
          <a:p>
            <a:r>
              <a:rPr lang="en-US" baseline="0" dirty="0" smtClean="0"/>
              <a:t>Perhaps </a:t>
            </a:r>
            <a:r>
              <a:rPr lang="en-US" baseline="0" dirty="0"/>
              <a:t>you were promoted; perhaps your caseload needed to be reduced because of too much work; perhaps the customer asked for another case counselor or you preferred to find someone who was a better fit for the customer.</a:t>
            </a:r>
          </a:p>
          <a:p>
            <a:endParaRPr lang="en-US" baseline="0" dirty="0"/>
          </a:p>
          <a:p>
            <a:r>
              <a:rPr lang="en-US" baseline="0" dirty="0"/>
              <a:t>In a functionally-organized career center many different staff members should be able to serve customers’ needs.  Some may be specialists in the labor-exchange function, others may be good at referring a customer to training, others may be experts on support services.  </a:t>
            </a:r>
            <a:endParaRPr lang="en-US" baseline="0" dirty="0" smtClean="0"/>
          </a:p>
          <a:p>
            <a:r>
              <a:rPr lang="en-US" baseline="0" dirty="0" smtClean="0"/>
              <a:t>Each </a:t>
            </a:r>
            <a:r>
              <a:rPr lang="en-US" baseline="0" dirty="0"/>
              <a:t>case counselor should be able to read about the customer they are serving and know where they’ve been, where they’re heading, and what barriers are being addressed up to that point.</a:t>
            </a:r>
          </a:p>
          <a:p>
            <a:endParaRPr lang="en-US" baseline="0" dirty="0"/>
          </a:p>
          <a:p>
            <a:r>
              <a:rPr lang="en-US" baseline="0" dirty="0"/>
              <a:t>Depending upon your organization’s protocol, the customer may have the right to request a copy of the case notes.</a:t>
            </a:r>
          </a:p>
          <a:p>
            <a:endParaRPr lang="en-US" baseline="0" dirty="0"/>
          </a:p>
          <a:p>
            <a:r>
              <a:rPr lang="en-US" baseline="0" dirty="0"/>
              <a:t>In addition, every once in awhile, a program monitor might want to inspect government records, including case notes</a:t>
            </a:r>
            <a:r>
              <a:rPr lang="en-US" baseline="0" dirty="0" smtClean="0"/>
              <a:t>.</a:t>
            </a:r>
            <a:endParaRPr lang="en-US" baseline="0" dirty="0"/>
          </a:p>
        </p:txBody>
      </p:sp>
      <p:sp>
        <p:nvSpPr>
          <p:cNvPr id="4" name="Slide Number Placeholder 3"/>
          <p:cNvSpPr>
            <a:spLocks noGrp="1"/>
          </p:cNvSpPr>
          <p:nvPr>
            <p:ph type="sldNum" sz="quarter" idx="10"/>
          </p:nvPr>
        </p:nvSpPr>
        <p:spPr/>
        <p:txBody>
          <a:bodyPr/>
          <a:lstStyle/>
          <a:p>
            <a:fld id="{00187A18-7A0D-5946-A522-F6AFAD710BB5}" type="slidenum">
              <a:rPr lang="en-US" smtClean="0"/>
              <a:t>8</a:t>
            </a:fld>
            <a:endParaRPr lang="en-US" dirty="0"/>
          </a:p>
        </p:txBody>
      </p:sp>
    </p:spTree>
    <p:extLst>
      <p:ext uri="{BB962C8B-B14F-4D97-AF65-F5344CB8AC3E}">
        <p14:creationId xmlns:p14="http://schemas.microsoft.com/office/powerpoint/2010/main" val="1704306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know</a:t>
            </a:r>
            <a:r>
              <a:rPr lang="en-US" baseline="0" dirty="0"/>
              <a:t> most training modules on how to write case notes includes a statement: “If it isn’t documented, it didn’t happen”.  That cute phrase really doesn’t make sense.</a:t>
            </a:r>
          </a:p>
          <a:p>
            <a:endParaRPr lang="en-US" baseline="0" dirty="0"/>
          </a:p>
          <a:p>
            <a:r>
              <a:rPr lang="en-US" baseline="0" dirty="0"/>
              <a:t>Why don’t we just agree to document the activities and the updates so that someone acting in your place will know what happened.</a:t>
            </a:r>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9</a:t>
            </a:fld>
            <a:endParaRPr lang="en-US" dirty="0"/>
          </a:p>
        </p:txBody>
      </p:sp>
    </p:spTree>
    <p:extLst>
      <p:ext uri="{BB962C8B-B14F-4D97-AF65-F5344CB8AC3E}">
        <p14:creationId xmlns:p14="http://schemas.microsoft.com/office/powerpoint/2010/main" val="308771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a:t>
            </a:r>
            <a:r>
              <a:rPr lang="en-US" sz="1200" kern="1200" baseline="0" dirty="0">
                <a:solidFill>
                  <a:schemeClr val="tx1"/>
                </a:solidFill>
                <a:effectLst/>
                <a:latin typeface="+mn-lt"/>
                <a:ea typeface="+mn-ea"/>
                <a:cs typeface="+mn-cs"/>
              </a:rPr>
              <a:t> of case notes as shared data.  It becomes essential that this shared data is understandable to all readers</a:t>
            </a:r>
          </a:p>
          <a:p>
            <a:r>
              <a:rPr lang="en-US" sz="1200" kern="1200" baseline="0" dirty="0">
                <a:solidFill>
                  <a:schemeClr val="tx1"/>
                </a:solidFill>
                <a:effectLst/>
                <a:latin typeface="+mn-lt"/>
                <a:ea typeface="+mn-ea"/>
                <a:cs typeface="+mn-cs"/>
              </a:rPr>
              <a:t>Most MIS systems automatically identify the author of a particular case note.  It would be nonetheless helpful for you to add your initials to every case note you write.  </a:t>
            </a:r>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Remember </a:t>
            </a:r>
            <a:r>
              <a:rPr lang="en-US" sz="1200" kern="1200" baseline="0" dirty="0">
                <a:solidFill>
                  <a:schemeClr val="tx1"/>
                </a:solidFill>
                <a:effectLst/>
                <a:latin typeface="+mn-lt"/>
                <a:ea typeface="+mn-ea"/>
                <a:cs typeface="+mn-cs"/>
              </a:rPr>
              <a:t>you are sharing these records with other people.  </a:t>
            </a:r>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They </a:t>
            </a:r>
            <a:r>
              <a:rPr lang="en-US" sz="1200" kern="1200" baseline="0" dirty="0">
                <a:solidFill>
                  <a:schemeClr val="tx1"/>
                </a:solidFill>
                <a:effectLst/>
                <a:latin typeface="+mn-lt"/>
                <a:ea typeface="+mn-ea"/>
                <a:cs typeface="+mn-cs"/>
              </a:rPr>
              <a:t>should know who added which case notes to the record</a:t>
            </a:r>
            <a:r>
              <a:rPr lang="en-US" sz="1200" kern="1200" baseline="0" dirty="0" smtClean="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you want to remember the facts for yourself, you really need to document everything for others as well.</a:t>
            </a:r>
          </a:p>
          <a:p>
            <a:r>
              <a:rPr lang="en-US" sz="1200" kern="1200" dirty="0">
                <a:solidFill>
                  <a:schemeClr val="tx1"/>
                </a:solidFill>
                <a:effectLst/>
                <a:latin typeface="+mn-lt"/>
                <a:ea typeface="+mn-ea"/>
                <a:cs typeface="+mn-cs"/>
              </a:rPr>
              <a:t>Write for yourself AND for other readers</a:t>
            </a:r>
          </a:p>
          <a:p>
            <a:r>
              <a:rPr lang="en-US" sz="1200" kern="1200" dirty="0">
                <a:solidFill>
                  <a:schemeClr val="tx1"/>
                </a:solidFill>
                <a:effectLst/>
                <a:latin typeface="+mn-lt"/>
                <a:ea typeface="+mn-ea"/>
                <a:cs typeface="+mn-cs"/>
              </a:rPr>
              <a:t>Will they understand the situation?</a:t>
            </a:r>
          </a:p>
          <a:p>
            <a:r>
              <a:rPr lang="en-US" sz="1200" kern="1200" dirty="0">
                <a:solidFill>
                  <a:schemeClr val="tx1"/>
                </a:solidFill>
                <a:effectLst/>
                <a:latin typeface="+mn-lt"/>
                <a:ea typeface="+mn-ea"/>
                <a:cs typeface="+mn-cs"/>
              </a:rPr>
              <a:t>Will they know the status of a task or service you are considering with the customer?</a:t>
            </a:r>
          </a:p>
          <a:p>
            <a:r>
              <a:rPr lang="en-US" sz="1200" kern="1200" dirty="0">
                <a:solidFill>
                  <a:schemeClr val="tx1"/>
                </a:solidFill>
                <a:effectLst/>
                <a:latin typeface="+mn-lt"/>
                <a:ea typeface="+mn-ea"/>
                <a:cs typeface="+mn-cs"/>
              </a:rPr>
              <a:t>Are referral details accurate and clear: name, address, contact information?</a:t>
            </a:r>
          </a:p>
          <a:p>
            <a:r>
              <a:rPr lang="en-US" sz="1200" kern="1200" dirty="0">
                <a:solidFill>
                  <a:schemeClr val="tx1"/>
                </a:solidFill>
                <a:effectLst/>
                <a:latin typeface="+mn-lt"/>
                <a:ea typeface="+mn-ea"/>
                <a:cs typeface="+mn-cs"/>
              </a:rPr>
              <a:t>Are the next steps and expectations clear?</a:t>
            </a:r>
          </a:p>
          <a:p>
            <a:r>
              <a:rPr lang="en-US" sz="1200" kern="1200" dirty="0">
                <a:solidFill>
                  <a:schemeClr val="tx1"/>
                </a:solidFill>
                <a:effectLst/>
                <a:latin typeface="+mn-lt"/>
                <a:ea typeface="+mn-ea"/>
                <a:cs typeface="+mn-cs"/>
              </a:rPr>
              <a:t>Have you documented unanswered questions as well as answered questions?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10</a:t>
            </a:fld>
            <a:endParaRPr lang="en-US" dirty="0"/>
          </a:p>
        </p:txBody>
      </p:sp>
    </p:spTree>
    <p:extLst>
      <p:ext uri="{BB962C8B-B14F-4D97-AF65-F5344CB8AC3E}">
        <p14:creationId xmlns:p14="http://schemas.microsoft.com/office/powerpoint/2010/main" val="103059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past, what did your training teach you about capturing effective notes?</a:t>
            </a:r>
          </a:p>
          <a:p>
            <a:r>
              <a:rPr lang="en-US" sz="1200" kern="1200" dirty="0">
                <a:solidFill>
                  <a:schemeClr val="tx1"/>
                </a:solidFill>
                <a:effectLst/>
                <a:latin typeface="+mn-lt"/>
                <a:ea typeface="+mn-ea"/>
                <a:cs typeface="+mn-cs"/>
              </a:rPr>
              <a:t>What feedback have you received from coworkers or supervisors about your writing or about your case notes? </a:t>
            </a:r>
          </a:p>
          <a:p>
            <a:r>
              <a:rPr lang="en-US" sz="1200" kern="1200" dirty="0">
                <a:solidFill>
                  <a:schemeClr val="tx1"/>
                </a:solidFill>
                <a:effectLst/>
                <a:latin typeface="+mn-lt"/>
                <a:ea typeface="+mn-ea"/>
                <a:cs typeface="+mn-cs"/>
              </a:rPr>
              <a:t>What have teachers, friends and family said about your writing and communication styles?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11</a:t>
            </a:fld>
            <a:endParaRPr lang="en-US" dirty="0"/>
          </a:p>
        </p:txBody>
      </p:sp>
    </p:spTree>
    <p:extLst>
      <p:ext uri="{BB962C8B-B14F-4D97-AF65-F5344CB8AC3E}">
        <p14:creationId xmlns:p14="http://schemas.microsoft.com/office/powerpoint/2010/main" val="1884248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the characteristics of good note taking?</a:t>
            </a:r>
          </a:p>
        </p:txBody>
      </p:sp>
      <p:sp>
        <p:nvSpPr>
          <p:cNvPr id="4" name="Slide Number Placeholder 3"/>
          <p:cNvSpPr>
            <a:spLocks noGrp="1"/>
          </p:cNvSpPr>
          <p:nvPr>
            <p:ph type="sldNum" sz="quarter" idx="10"/>
          </p:nvPr>
        </p:nvSpPr>
        <p:spPr/>
        <p:txBody>
          <a:bodyPr/>
          <a:lstStyle/>
          <a:p>
            <a:fld id="{00187A18-7A0D-5946-A522-F6AFAD710BB5}" type="slidenum">
              <a:rPr lang="en-US" smtClean="0"/>
              <a:t>12</a:t>
            </a:fld>
            <a:endParaRPr lang="en-US" dirty="0"/>
          </a:p>
        </p:txBody>
      </p:sp>
    </p:spTree>
    <p:extLst>
      <p:ext uri="{BB962C8B-B14F-4D97-AF65-F5344CB8AC3E}">
        <p14:creationId xmlns:p14="http://schemas.microsoft.com/office/powerpoint/2010/main" val="1868260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 y="676321"/>
            <a:ext cx="9143244" cy="2663732"/>
          </a:xfrm>
          <a:prstGeom prst="rect">
            <a:avLst/>
          </a:prstGeom>
        </p:spPr>
      </p:pic>
      <p:sp>
        <p:nvSpPr>
          <p:cNvPr id="2" name="Title 1"/>
          <p:cNvSpPr>
            <a:spLocks noGrp="1"/>
          </p:cNvSpPr>
          <p:nvPr>
            <p:ph type="ctrTitle"/>
          </p:nvPr>
        </p:nvSpPr>
        <p:spPr>
          <a:xfrm>
            <a:off x="685800" y="3340053"/>
            <a:ext cx="7772400" cy="1374822"/>
          </a:xfrm>
        </p:spPr>
        <p:txBody>
          <a:bodyPr anchor="ctr">
            <a:normAutofit/>
          </a:bodyPr>
          <a:lstStyle>
            <a:lvl1pPr algn="ctr">
              <a:defRPr sz="4000" b="0" i="0" cap="none" baseline="0">
                <a:solidFill>
                  <a:schemeClr val="tx1"/>
                </a:solidFill>
                <a:effectLst/>
                <a:latin typeface="Montserrat" panose="00000500000000000000" pitchFamily="50"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5067299"/>
            <a:ext cx="6858000" cy="1323975"/>
          </a:xfrm>
        </p:spPr>
        <p:txBody>
          <a:bodyPr>
            <a:normAutofit/>
          </a:bodyPr>
          <a:lstStyle>
            <a:lvl1pPr marL="0" indent="0" algn="ctr">
              <a:buNone/>
              <a:defRPr sz="2800" b="0" i="0">
                <a:solidFill>
                  <a:schemeClr val="tx1">
                    <a:lumMod val="50000"/>
                    <a:lumOff val="50000"/>
                  </a:schemeClr>
                </a:solidFill>
                <a:latin typeface="Montserrat Light" panose="000004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0" name="Straight Connector 9"/>
          <p:cNvCxnSpPr/>
          <p:nvPr userDrawn="1"/>
        </p:nvCxnSpPr>
        <p:spPr>
          <a:xfrm>
            <a:off x="1371600" y="4992007"/>
            <a:ext cx="6400800" cy="0"/>
          </a:xfrm>
          <a:prstGeom prst="line">
            <a:avLst/>
          </a:prstGeom>
          <a:ln w="28575"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136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estions?">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6772096" cy="6698950"/>
          </a:xfrm>
          <a:prstGeom prst="rect">
            <a:avLst/>
          </a:prstGeom>
        </p:spPr>
      </p:pic>
      <p:grpSp>
        <p:nvGrpSpPr>
          <p:cNvPr id="12" name="Group 11"/>
          <p:cNvGrpSpPr/>
          <p:nvPr userDrawn="1"/>
        </p:nvGrpSpPr>
        <p:grpSpPr>
          <a:xfrm>
            <a:off x="0" y="2276006"/>
            <a:ext cx="9144000" cy="1542252"/>
            <a:chOff x="0" y="1994400"/>
            <a:chExt cx="9144000" cy="2105464"/>
          </a:xfrm>
        </p:grpSpPr>
        <p:sp>
          <p:nvSpPr>
            <p:cNvPr id="4" name="Rectangle 3"/>
            <p:cNvSpPr/>
            <p:nvPr userDrawn="1"/>
          </p:nvSpPr>
          <p:spPr>
            <a:xfrm>
              <a:off x="0" y="1994400"/>
              <a:ext cx="9143622" cy="2105464"/>
            </a:xfrm>
            <a:prstGeom prst="rect">
              <a:avLst/>
            </a:prstGeom>
            <a:gradFill>
              <a:gsLst>
                <a:gs pos="0">
                  <a:srgbClr val="253C86"/>
                </a:gs>
                <a:gs pos="50000">
                  <a:srgbClr val="185EAC"/>
                </a:gs>
                <a:gs pos="100000">
                  <a:srgbClr val="1B8DCC"/>
                </a:gs>
              </a:gsLst>
              <a:lin ang="5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userDrawn="1"/>
          </p:nvCxnSpPr>
          <p:spPr>
            <a:xfrm>
              <a:off x="0" y="1994400"/>
              <a:ext cx="9143622"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8" y="4099864"/>
              <a:ext cx="9143622"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hasCustomPrompt="1"/>
          </p:nvPr>
        </p:nvSpPr>
        <p:spPr>
          <a:xfrm>
            <a:off x="4051300" y="4589464"/>
            <a:ext cx="4459288" cy="1500187"/>
          </a:xfrm>
        </p:spPr>
        <p:txBody>
          <a:bodyPr>
            <a:normAutofit/>
          </a:bodyPr>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to add additional qualifiers for inquiry</a:t>
            </a:r>
          </a:p>
        </p:txBody>
      </p:sp>
      <p:sp>
        <p:nvSpPr>
          <p:cNvPr id="7" name="Rectangle 6"/>
          <p:cNvSpPr/>
          <p:nvPr userDrawn="1"/>
        </p:nvSpPr>
        <p:spPr>
          <a:xfrm>
            <a:off x="0" y="6376988"/>
            <a:ext cx="9143622" cy="45720"/>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userDrawn="1"/>
        </p:nvSpPr>
        <p:spPr>
          <a:xfrm>
            <a:off x="8379849" y="6185044"/>
            <a:ext cx="429608" cy="429608"/>
          </a:xfrm>
          <a:prstGeom prst="ellipse">
            <a:avLst/>
          </a:prstGeom>
          <a:solidFill>
            <a:schemeClr val="bg1"/>
          </a:solidFill>
          <a:ln w="6350">
            <a:solidFill>
              <a:schemeClr val="bg1">
                <a:lumMod val="85000"/>
              </a:schemeClr>
            </a:solidFill>
          </a:ln>
          <a:effectLst>
            <a:outerShdw blurRad="508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8340213" y="6221915"/>
            <a:ext cx="508880" cy="355866"/>
          </a:xfrm>
          <a:prstGeom prst="rect">
            <a:avLst/>
          </a:prstGeom>
          <a:noFill/>
        </p:spPr>
        <p:txBody>
          <a:bodyPr wrap="square" lIns="0" tIns="0" rIns="0" bIns="0" rtlCol="0" anchor="ctr">
            <a:noAutofit/>
          </a:bodyPr>
          <a:lstStyle/>
          <a:p>
            <a:pPr algn="ctr"/>
            <a:fld id="{88A8A197-9FD5-4E44-A847-5913256255CC}" type="slidenum">
              <a:rPr lang="en-US" sz="1400" b="0" i="0" smtClean="0">
                <a:latin typeface="+mj-lt"/>
              </a:rPr>
              <a:t>‹#›</a:t>
            </a:fld>
            <a:endParaRPr lang="en-US" sz="1600" b="0" i="0" dirty="0">
              <a:latin typeface="+mj-lt"/>
            </a:endParaRPr>
          </a:p>
        </p:txBody>
      </p:sp>
      <p:sp>
        <p:nvSpPr>
          <p:cNvPr id="5" name="TextBox 4"/>
          <p:cNvSpPr txBox="1"/>
          <p:nvPr userDrawn="1"/>
        </p:nvSpPr>
        <p:spPr>
          <a:xfrm>
            <a:off x="623888" y="2195363"/>
            <a:ext cx="7886700" cy="1703537"/>
          </a:xfrm>
          <a:prstGeom prst="rect">
            <a:avLst/>
          </a:prstGeom>
        </p:spPr>
        <p:txBody>
          <a:bodyPr vert="horz" lIns="0" tIns="0" rIns="0" bIns="0" rtlCol="0" anchor="ctr">
            <a:normAutofit/>
          </a:bodyPr>
          <a:lstStyle>
            <a:lvl1pPr algn="ctr" defTabSz="914400">
              <a:lnSpc>
                <a:spcPct val="120000"/>
              </a:lnSpc>
              <a:spcBef>
                <a:spcPct val="0"/>
              </a:spcBef>
              <a:buNone/>
              <a:defRPr sz="3600" b="0" i="0" cap="all" spc="50" baseline="0">
                <a:solidFill>
                  <a:schemeClr val="bg1"/>
                </a:solidFill>
                <a:effectLst>
                  <a:outerShdw blurRad="50800" dist="25400" dir="8100000" algn="tr" rotWithShape="0">
                    <a:srgbClr val="002060">
                      <a:alpha val="40000"/>
                    </a:srgbClr>
                  </a:outerShdw>
                </a:effectLst>
                <a:ea typeface="+mj-ea"/>
                <a:cs typeface="+mj-cs"/>
              </a:defRPr>
            </a:lvl1pPr>
          </a:lstStyle>
          <a:p>
            <a:pPr lvl="0"/>
            <a:r>
              <a:rPr lang="en-US" sz="4400" dirty="0"/>
              <a:t>Any Questions?</a:t>
            </a:r>
          </a:p>
        </p:txBody>
      </p:sp>
    </p:spTree>
    <p:extLst>
      <p:ext uri="{BB962C8B-B14F-4D97-AF65-F5344CB8AC3E}">
        <p14:creationId xmlns:p14="http://schemas.microsoft.com/office/powerpoint/2010/main" val="4030898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14325" y="1200150"/>
            <a:ext cx="4200525" cy="4976813"/>
          </a:xfrm>
        </p:spPr>
        <p:txBody>
          <a:bodyPr/>
          <a:lstStyle>
            <a:lvl1pPr>
              <a:defRPr sz="23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200150"/>
            <a:ext cx="4200526" cy="4976813"/>
          </a:xfrm>
        </p:spPr>
        <p:txBody>
          <a:bodyPr/>
          <a:lstStyle>
            <a:lvl1pPr>
              <a:defRPr sz="23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3282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30461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140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9178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onito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38200"/>
            <a:ext cx="9144000" cy="6019800"/>
          </a:xfrm>
          <a:prstGeom prst="rect">
            <a:avLst/>
          </a:prstGeom>
        </p:spPr>
      </p:pic>
      <p:sp>
        <p:nvSpPr>
          <p:cNvPr id="3" name="Content Placeholder 2"/>
          <p:cNvSpPr>
            <a:spLocks noGrp="1"/>
          </p:cNvSpPr>
          <p:nvPr>
            <p:ph idx="1"/>
          </p:nvPr>
        </p:nvSpPr>
        <p:spPr>
          <a:xfrm>
            <a:off x="314325" y="1019175"/>
            <a:ext cx="7534275" cy="5157788"/>
          </a:xfrm>
        </p:spPr>
        <p:txBody>
          <a:bodyPr/>
          <a:lstStyle>
            <a:lvl1pPr marL="0" indent="0">
              <a:spcBef>
                <a:spcPts val="0"/>
              </a:spcBef>
              <a:spcAft>
                <a:spcPts val="4200"/>
              </a:spcAft>
              <a:buNone/>
              <a:defRPr>
                <a:solidFill>
                  <a:schemeClr val="bg1"/>
                </a:solidFill>
                <a:effectLst>
                  <a:outerShdw blurRad="50800" dist="38100" dir="8100000" algn="tr" rotWithShape="0">
                    <a:prstClr val="black">
                      <a:alpha val="40000"/>
                    </a:prstClr>
                  </a:outerShdw>
                </a:effectLst>
              </a:defRPr>
            </a:lvl1pPr>
            <a:lvl2pPr marL="1371600" indent="-228600">
              <a:spcBef>
                <a:spcPts val="0"/>
              </a:spcBef>
              <a:spcAft>
                <a:spcPts val="1200"/>
              </a:spcAft>
              <a:buClr>
                <a:schemeClr val="accent1"/>
              </a:buClr>
              <a:buSzPct val="100000"/>
              <a:buFont typeface="Wingdings 3" panose="05040102010807070707" pitchFamily="18" charset="2"/>
              <a:buChar char="´"/>
              <a:defRPr sz="2000">
                <a:solidFill>
                  <a:schemeClr val="tx1"/>
                </a:solidFill>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5" name="Rectangle 4"/>
          <p:cNvSpPr/>
          <p:nvPr userDrawn="1"/>
        </p:nvSpPr>
        <p:spPr>
          <a:xfrm>
            <a:off x="0" y="6376988"/>
            <a:ext cx="9143622" cy="45720"/>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8379849" y="6185044"/>
            <a:ext cx="429608" cy="429608"/>
          </a:xfrm>
          <a:prstGeom prst="ellipse">
            <a:avLst/>
          </a:prstGeom>
          <a:solidFill>
            <a:schemeClr val="bg1"/>
          </a:solidFill>
          <a:ln w="6350">
            <a:solidFill>
              <a:schemeClr val="bg1">
                <a:lumMod val="85000"/>
              </a:schemeClr>
            </a:solidFill>
          </a:ln>
          <a:effectLst>
            <a:outerShdw blurRad="508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8340213" y="6221915"/>
            <a:ext cx="508880" cy="355866"/>
          </a:xfrm>
          <a:prstGeom prst="rect">
            <a:avLst/>
          </a:prstGeom>
          <a:noFill/>
        </p:spPr>
        <p:txBody>
          <a:bodyPr wrap="square" lIns="0" tIns="0" rIns="0" bIns="0" rtlCol="0" anchor="ctr">
            <a:noAutofit/>
          </a:bodyPr>
          <a:lstStyle/>
          <a:p>
            <a:pPr algn="ctr"/>
            <a:fld id="{88A8A197-9FD5-4E44-A847-5913256255CC}" type="slidenum">
              <a:rPr lang="en-US" sz="1400" b="0" i="0" smtClean="0">
                <a:latin typeface="+mj-lt"/>
              </a:rPr>
              <a:t>‹#›</a:t>
            </a:fld>
            <a:endParaRPr lang="en-US" sz="1600" b="0" i="0" dirty="0">
              <a:latin typeface="+mj-lt"/>
            </a:endParaRPr>
          </a:p>
        </p:txBody>
      </p:sp>
    </p:spTree>
    <p:extLst>
      <p:ext uri="{BB962C8B-B14F-4D97-AF65-F5344CB8AC3E}">
        <p14:creationId xmlns:p14="http://schemas.microsoft.com/office/powerpoint/2010/main" val="341887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_no footer">
    <p:spTree>
      <p:nvGrpSpPr>
        <p:cNvPr id="1" name=""/>
        <p:cNvGrpSpPr/>
        <p:nvPr/>
      </p:nvGrpSpPr>
      <p:grpSpPr>
        <a:xfrm>
          <a:off x="0" y="0"/>
          <a:ext cx="0" cy="0"/>
          <a:chOff x="0" y="0"/>
          <a:chExt cx="0" cy="0"/>
        </a:xfrm>
      </p:grpSpPr>
      <p:sp>
        <p:nvSpPr>
          <p:cNvPr id="2" name="Rectangle 1"/>
          <p:cNvSpPr/>
          <p:nvPr userDrawn="1"/>
        </p:nvSpPr>
        <p:spPr>
          <a:xfrm>
            <a:off x="0" y="5617029"/>
            <a:ext cx="9144000" cy="1240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8283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81876" y="4571573"/>
            <a:ext cx="1762124" cy="1510140"/>
          </a:xfrm>
          <a:prstGeom prst="rect">
            <a:avLst/>
          </a:prstGeom>
        </p:spPr>
      </p:pic>
      <p:sp>
        <p:nvSpPr>
          <p:cNvPr id="3" name="Content Placeholder 2"/>
          <p:cNvSpPr>
            <a:spLocks noGrp="1"/>
          </p:cNvSpPr>
          <p:nvPr>
            <p:ph idx="1"/>
          </p:nvPr>
        </p:nvSpPr>
        <p:spPr>
          <a:xfrm>
            <a:off x="314325" y="1019175"/>
            <a:ext cx="8515350" cy="5157788"/>
          </a:xfrm>
        </p:spPr>
        <p:txBody>
          <a:bodyPr/>
          <a:lstStyle>
            <a:lvl1pPr marL="365760" indent="-365760">
              <a:spcBef>
                <a:spcPts val="1800"/>
              </a:spcBef>
              <a:buSzPct val="100000"/>
              <a:buFont typeface="Wingdings" panose="05000000000000000000" pitchFamily="2" charset="2"/>
              <a:buChar char="ü"/>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314325" y="104775"/>
            <a:ext cx="8515350" cy="609600"/>
          </a:xfrm>
          <a:prstGeom prst="rect">
            <a:avLst/>
          </a:prstGeom>
        </p:spPr>
        <p:txBody>
          <a:bodyPr vert="horz" lIns="91440" tIns="45720" rIns="91440" bIns="45720" rtlCol="0" anchor="ctr">
            <a:normAutofit/>
          </a:bodyPr>
          <a:lstStyle>
            <a:lvl1pPr defTabSz="914400">
              <a:lnSpc>
                <a:spcPct val="90000"/>
              </a:lnSpc>
              <a:spcBef>
                <a:spcPct val="0"/>
              </a:spcBef>
              <a:buNone/>
              <a:defRPr sz="2000" b="0" i="0" cap="all" spc="50" baseline="0">
                <a:solidFill>
                  <a:schemeClr val="bg1"/>
                </a:solidFill>
                <a:effectLst>
                  <a:outerShdw blurRad="50800" dist="25400" dir="8100000" algn="tr" rotWithShape="0">
                    <a:srgbClr val="002060">
                      <a:alpha val="40000"/>
                    </a:srgbClr>
                  </a:outerShdw>
                </a:effectLst>
                <a:ea typeface="+mj-ea"/>
                <a:cs typeface="+mj-cs"/>
              </a:defRPr>
            </a:lvl1pPr>
          </a:lstStyle>
          <a:p>
            <a:pPr lvl="0"/>
            <a:r>
              <a:rPr lang="en-US" dirty="0"/>
              <a:t>Today’s Objectives</a:t>
            </a:r>
          </a:p>
        </p:txBody>
      </p:sp>
    </p:spTree>
    <p:extLst>
      <p:ext uri="{BB962C8B-B14F-4D97-AF65-F5344CB8AC3E}">
        <p14:creationId xmlns:p14="http://schemas.microsoft.com/office/powerpoint/2010/main" val="398832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6217" y="2022472"/>
            <a:ext cx="2454438" cy="2498728"/>
          </a:xfrm>
          <a:prstGeom prst="rect">
            <a:avLst/>
          </a:prstGeom>
        </p:spPr>
      </p:pic>
      <p:sp>
        <p:nvSpPr>
          <p:cNvPr id="3" name="Content Placeholder 2"/>
          <p:cNvSpPr>
            <a:spLocks noGrp="1"/>
          </p:cNvSpPr>
          <p:nvPr>
            <p:ph idx="1" hasCustomPrompt="1"/>
          </p:nvPr>
        </p:nvSpPr>
        <p:spPr>
          <a:xfrm>
            <a:off x="3924300" y="2403475"/>
            <a:ext cx="4905375" cy="1736725"/>
          </a:xfrm>
        </p:spPr>
        <p:txBody>
          <a:bodyPr/>
          <a:lstStyle>
            <a:lvl1pPr marL="0" indent="0">
              <a:spcBef>
                <a:spcPts val="1800"/>
              </a:spcBef>
              <a:buSzPct val="100000"/>
              <a:buFont typeface="Wingdings" panose="05000000000000000000" pitchFamily="2" charset="2"/>
              <a:buNone/>
              <a:defRPr/>
            </a:lvl1pPr>
            <a:lvl2pPr marL="457200" indent="0">
              <a:spcBef>
                <a:spcPts val="300"/>
              </a:spcBef>
              <a:buNone/>
              <a:defRPr sz="1800">
                <a:solidFill>
                  <a:schemeClr val="bg2">
                    <a:lumMod val="25000"/>
                  </a:schemeClr>
                </a:solidFill>
              </a:defRPr>
            </a:lvl2pPr>
            <a:lvl3pPr marL="457200" indent="0">
              <a:spcBef>
                <a:spcPts val="1200"/>
              </a:spcBef>
              <a:buNone/>
              <a:defRPr sz="1900" b="1">
                <a:solidFill>
                  <a:srgbClr val="253C86"/>
                </a:solidFill>
              </a:defRPr>
            </a:lvl3pPr>
            <a:lvl4pPr marL="457200" indent="0">
              <a:buNone/>
              <a:defRPr i="1">
                <a:solidFill>
                  <a:schemeClr val="accent5"/>
                </a:solidFill>
              </a:defRPr>
            </a:lvl4pPr>
            <a:lvl5pPr marL="1828800" indent="0">
              <a:buNone/>
              <a:defRPr/>
            </a:lvl5pPr>
          </a:lstStyle>
          <a:p>
            <a:pPr lvl="0"/>
            <a:r>
              <a:rPr lang="en-US"/>
              <a:t>Firstname Lastname</a:t>
            </a:r>
          </a:p>
          <a:p>
            <a:pPr lvl="1"/>
            <a:r>
              <a:rPr lang="en-US"/>
              <a:t>Job Title</a:t>
            </a:r>
          </a:p>
          <a:p>
            <a:pPr lvl="2"/>
            <a:r>
              <a:rPr lang="en-US"/>
              <a:t>Organization Name</a:t>
            </a:r>
          </a:p>
          <a:p>
            <a:pPr lvl="3"/>
            <a:r>
              <a:rPr lang="en-US"/>
              <a:t>Email Address</a:t>
            </a:r>
          </a:p>
        </p:txBody>
      </p:sp>
      <p:sp>
        <p:nvSpPr>
          <p:cNvPr id="5" name="TextBox 4"/>
          <p:cNvSpPr txBox="1"/>
          <p:nvPr userDrawn="1"/>
        </p:nvSpPr>
        <p:spPr>
          <a:xfrm>
            <a:off x="314325" y="104775"/>
            <a:ext cx="8515350" cy="609600"/>
          </a:xfrm>
          <a:prstGeom prst="rect">
            <a:avLst/>
          </a:prstGeom>
        </p:spPr>
        <p:txBody>
          <a:bodyPr vert="horz" lIns="91440" tIns="45720" rIns="91440" bIns="45720" rtlCol="0" anchor="ctr">
            <a:normAutofit/>
          </a:bodyPr>
          <a:lstStyle>
            <a:lvl1pPr defTabSz="914400">
              <a:lnSpc>
                <a:spcPct val="90000"/>
              </a:lnSpc>
              <a:spcBef>
                <a:spcPct val="0"/>
              </a:spcBef>
              <a:buNone/>
              <a:defRPr sz="2000" b="0" i="0" cap="all" spc="50" baseline="0">
                <a:solidFill>
                  <a:schemeClr val="bg1"/>
                </a:solidFill>
                <a:effectLst>
                  <a:outerShdw blurRad="50800" dist="25400" dir="8100000" algn="tr" rotWithShape="0">
                    <a:srgbClr val="002060">
                      <a:alpha val="40000"/>
                    </a:srgbClr>
                  </a:outerShdw>
                </a:effectLst>
                <a:ea typeface="+mj-ea"/>
                <a:cs typeface="+mj-cs"/>
              </a:defRPr>
            </a:lvl1pPr>
          </a:lstStyle>
          <a:p>
            <a:pPr lvl="0"/>
            <a:r>
              <a:rPr lang="en-US" dirty="0"/>
              <a:t>Today’s Presenter</a:t>
            </a:r>
          </a:p>
        </p:txBody>
      </p:sp>
      <p:sp>
        <p:nvSpPr>
          <p:cNvPr id="4" name="Picture Placeholder 3"/>
          <p:cNvSpPr>
            <a:spLocks noGrp="1"/>
          </p:cNvSpPr>
          <p:nvPr>
            <p:ph type="pic" sz="quarter" idx="10"/>
          </p:nvPr>
        </p:nvSpPr>
        <p:spPr>
          <a:xfrm>
            <a:off x="1235074" y="2403474"/>
            <a:ext cx="1736725" cy="1736725"/>
          </a:xfrm>
          <a:prstGeom prst="round2DiagRect">
            <a:avLst>
              <a:gd name="adj1" fmla="val 22517"/>
              <a:gd name="adj2" fmla="val 0"/>
            </a:avLst>
          </a:prstGeom>
          <a:gradFill>
            <a:gsLst>
              <a:gs pos="0">
                <a:srgbClr val="253C86"/>
              </a:gs>
              <a:gs pos="50000">
                <a:srgbClr val="185EAC"/>
              </a:gs>
              <a:gs pos="100000">
                <a:srgbClr val="1B8DCC"/>
              </a:gs>
            </a:gsLst>
            <a:lin ang="5100000" scaled="0"/>
          </a:gradFill>
          <a:ln w="44450">
            <a:gradFill flip="none" rotWithShape="1">
              <a:gsLst>
                <a:gs pos="100000">
                  <a:schemeClr val="accent5">
                    <a:lumMod val="67000"/>
                  </a:schemeClr>
                </a:gs>
                <a:gs pos="0">
                  <a:schemeClr val="accent5">
                    <a:lumMod val="67000"/>
                  </a:schemeClr>
                </a:gs>
                <a:gs pos="24000">
                  <a:schemeClr val="accent5">
                    <a:lumMod val="97000"/>
                    <a:lumOff val="3000"/>
                  </a:schemeClr>
                </a:gs>
                <a:gs pos="53000">
                  <a:schemeClr val="accent5">
                    <a:lumMod val="60000"/>
                    <a:lumOff val="40000"/>
                  </a:schemeClr>
                </a:gs>
              </a:gsLst>
              <a:path path="rect">
                <a:fillToRect l="100000" t="100000"/>
              </a:path>
              <a:tileRect r="-100000" b="-100000"/>
            </a:gra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181696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69000" y="218014"/>
            <a:ext cx="2858105" cy="2909680"/>
          </a:xfrm>
          <a:prstGeom prst="rect">
            <a:avLst/>
          </a:prstGeom>
        </p:spPr>
      </p:pic>
      <p:grpSp>
        <p:nvGrpSpPr>
          <p:cNvPr id="12" name="Group 11"/>
          <p:cNvGrpSpPr/>
          <p:nvPr userDrawn="1"/>
        </p:nvGrpSpPr>
        <p:grpSpPr>
          <a:xfrm>
            <a:off x="0" y="1994400"/>
            <a:ext cx="9144000" cy="2105464"/>
            <a:chOff x="0" y="1994400"/>
            <a:chExt cx="9144000" cy="2105464"/>
          </a:xfrm>
        </p:grpSpPr>
        <p:sp>
          <p:nvSpPr>
            <p:cNvPr id="4" name="Rectangle 3"/>
            <p:cNvSpPr/>
            <p:nvPr userDrawn="1"/>
          </p:nvSpPr>
          <p:spPr>
            <a:xfrm>
              <a:off x="0" y="1994400"/>
              <a:ext cx="9143622" cy="2105464"/>
            </a:xfrm>
            <a:prstGeom prst="rect">
              <a:avLst/>
            </a:prstGeom>
            <a:gradFill>
              <a:gsLst>
                <a:gs pos="0">
                  <a:srgbClr val="253C86"/>
                </a:gs>
                <a:gs pos="50000">
                  <a:srgbClr val="185EAC"/>
                </a:gs>
                <a:gs pos="100000">
                  <a:srgbClr val="1B8DCC"/>
                </a:gs>
              </a:gsLst>
              <a:lin ang="5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userDrawn="1"/>
          </p:nvCxnSpPr>
          <p:spPr>
            <a:xfrm>
              <a:off x="0" y="1994400"/>
              <a:ext cx="9143622"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8" y="4099864"/>
              <a:ext cx="9143622"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623888" y="2195364"/>
            <a:ext cx="7886700" cy="1703536"/>
          </a:xfrm>
        </p:spPr>
        <p:txBody>
          <a:bodyPr lIns="0" tIns="0" rIns="0" bIns="0" anchor="ctr">
            <a:normAutofit/>
          </a:bodyPr>
          <a:lstStyle>
            <a:lvl1pPr algn="ctr">
              <a:lnSpc>
                <a:spcPct val="120000"/>
              </a:lnSpc>
              <a:defRPr sz="3600"/>
            </a:lvl1pPr>
          </a:lstStyle>
          <a:p>
            <a:r>
              <a:rPr lang="en-US"/>
              <a:t>Click to edit Master Section title</a:t>
            </a:r>
            <a:endParaRPr lang="en-US" dirty="0"/>
          </a:p>
        </p:txBody>
      </p:sp>
      <p:sp>
        <p:nvSpPr>
          <p:cNvPr id="3" name="Text Placeholder 2"/>
          <p:cNvSpPr>
            <a:spLocks noGrp="1"/>
          </p:cNvSpPr>
          <p:nvPr>
            <p:ph type="body" idx="1" hasCustomPrompt="1"/>
          </p:nvPr>
        </p:nvSpPr>
        <p:spPr>
          <a:xfrm>
            <a:off x="623888" y="4589464"/>
            <a:ext cx="7886700" cy="1500187"/>
          </a:xfrm>
        </p:spPr>
        <p:txBody>
          <a:bodyPr>
            <a:normAutofit/>
          </a:bodyPr>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Section Subtitle</a:t>
            </a:r>
          </a:p>
        </p:txBody>
      </p:sp>
      <p:sp>
        <p:nvSpPr>
          <p:cNvPr id="7" name="Rectangle 6"/>
          <p:cNvSpPr/>
          <p:nvPr userDrawn="1"/>
        </p:nvSpPr>
        <p:spPr>
          <a:xfrm>
            <a:off x="0" y="6376988"/>
            <a:ext cx="9143622" cy="45720"/>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userDrawn="1"/>
        </p:nvSpPr>
        <p:spPr>
          <a:xfrm>
            <a:off x="8379849" y="6185044"/>
            <a:ext cx="429608" cy="429608"/>
          </a:xfrm>
          <a:prstGeom prst="ellipse">
            <a:avLst/>
          </a:prstGeom>
          <a:solidFill>
            <a:schemeClr val="bg1"/>
          </a:solidFill>
          <a:ln w="6350">
            <a:solidFill>
              <a:schemeClr val="bg1">
                <a:lumMod val="85000"/>
              </a:schemeClr>
            </a:solidFill>
          </a:ln>
          <a:effectLst>
            <a:outerShdw blurRad="508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8340213" y="6221915"/>
            <a:ext cx="508880" cy="355866"/>
          </a:xfrm>
          <a:prstGeom prst="rect">
            <a:avLst/>
          </a:prstGeom>
          <a:noFill/>
        </p:spPr>
        <p:txBody>
          <a:bodyPr wrap="square" lIns="0" tIns="0" rIns="0" bIns="0" rtlCol="0" anchor="ctr">
            <a:noAutofit/>
          </a:bodyPr>
          <a:lstStyle/>
          <a:p>
            <a:pPr algn="ctr"/>
            <a:fld id="{88A8A197-9FD5-4E44-A847-5913256255CC}" type="slidenum">
              <a:rPr lang="en-US" sz="1400" b="0" i="0" smtClean="0">
                <a:latin typeface="+mj-lt"/>
              </a:rPr>
              <a:t>‹#›</a:t>
            </a:fld>
            <a:endParaRPr lang="en-US" sz="1600" b="0" i="0" dirty="0">
              <a:latin typeface="+mj-lt"/>
            </a:endParaRPr>
          </a:p>
        </p:txBody>
      </p:sp>
    </p:spTree>
    <p:extLst>
      <p:ext uri="{BB962C8B-B14F-4D97-AF65-F5344CB8AC3E}">
        <p14:creationId xmlns:p14="http://schemas.microsoft.com/office/powerpoint/2010/main" val="1324949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 y="122702"/>
            <a:ext cx="9143244" cy="2663732"/>
          </a:xfrm>
          <a:prstGeom prst="rect">
            <a:avLst/>
          </a:prstGeom>
        </p:spPr>
      </p:pic>
      <p:sp>
        <p:nvSpPr>
          <p:cNvPr id="7" name="Rectangle 6"/>
          <p:cNvSpPr/>
          <p:nvPr userDrawn="1"/>
        </p:nvSpPr>
        <p:spPr>
          <a:xfrm>
            <a:off x="0" y="6376988"/>
            <a:ext cx="9143622" cy="45720"/>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userDrawn="1"/>
        </p:nvSpPr>
        <p:spPr>
          <a:xfrm>
            <a:off x="8379849" y="6185044"/>
            <a:ext cx="429608" cy="429608"/>
          </a:xfrm>
          <a:prstGeom prst="ellipse">
            <a:avLst/>
          </a:prstGeom>
          <a:solidFill>
            <a:schemeClr val="bg1"/>
          </a:solidFill>
          <a:ln w="6350">
            <a:solidFill>
              <a:schemeClr val="bg1">
                <a:lumMod val="85000"/>
              </a:schemeClr>
            </a:solidFill>
          </a:ln>
          <a:effectLst>
            <a:outerShdw blurRad="508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8340213" y="6221915"/>
            <a:ext cx="508880" cy="355866"/>
          </a:xfrm>
          <a:prstGeom prst="rect">
            <a:avLst/>
          </a:prstGeom>
          <a:noFill/>
        </p:spPr>
        <p:txBody>
          <a:bodyPr wrap="square" lIns="0" tIns="0" rIns="0" bIns="0" rtlCol="0" anchor="ctr">
            <a:noAutofit/>
          </a:bodyPr>
          <a:lstStyle/>
          <a:p>
            <a:pPr algn="ctr"/>
            <a:fld id="{88A8A197-9FD5-4E44-A847-5913256255CC}" type="slidenum">
              <a:rPr lang="en-US" sz="1400" b="0" i="0" smtClean="0">
                <a:latin typeface="+mj-lt"/>
              </a:rPr>
              <a:t>‹#›</a:t>
            </a:fld>
            <a:endParaRPr lang="en-US" sz="1600" b="0" i="0" dirty="0">
              <a:latin typeface="+mj-lt"/>
            </a:endParaRPr>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94437" y="2918698"/>
            <a:ext cx="4254656" cy="2797833"/>
          </a:xfrm>
          <a:prstGeom prst="rect">
            <a:avLst/>
          </a:prstGeom>
        </p:spPr>
      </p:pic>
      <p:sp>
        <p:nvSpPr>
          <p:cNvPr id="15" name="TextBox 14"/>
          <p:cNvSpPr txBox="1"/>
          <p:nvPr userDrawn="1"/>
        </p:nvSpPr>
        <p:spPr>
          <a:xfrm>
            <a:off x="476251" y="2978786"/>
            <a:ext cx="2924174" cy="2677656"/>
          </a:xfrm>
          <a:prstGeom prst="rect">
            <a:avLst/>
          </a:prstGeom>
          <a:noFill/>
        </p:spPr>
        <p:txBody>
          <a:bodyPr wrap="square" rtlCol="0">
            <a:spAutoFit/>
          </a:bodyPr>
          <a:lstStyle/>
          <a:p>
            <a:pPr algn="just"/>
            <a:r>
              <a:rPr lang="en-US" sz="1200" dirty="0"/>
              <a:t>Jobs for the Future (JFF) completed this project with federal funds awarded to Maher &amp; Maher under contract number DOLQ131A22098 DOL‐ETA‐14‐U‐00011, from the U.S. Department of Labor, Employment and Training Administration. The contents of this publication do not necessarily reflect the views or policies of the Department of Labor, nor does mention of trade names, commercial products, or organizations imply endorsement by the U.S. Government.</a:t>
            </a:r>
          </a:p>
        </p:txBody>
      </p:sp>
    </p:spTree>
    <p:extLst>
      <p:ext uri="{BB962C8B-B14F-4D97-AF65-F5344CB8AC3E}">
        <p14:creationId xmlns:p14="http://schemas.microsoft.com/office/powerpoint/2010/main" val="682520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hank You">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 y="122702"/>
            <a:ext cx="9143244" cy="2663732"/>
          </a:xfrm>
          <a:prstGeom prst="rect">
            <a:avLst/>
          </a:prstGeom>
        </p:spPr>
      </p:pic>
      <p:sp>
        <p:nvSpPr>
          <p:cNvPr id="7" name="Rectangle 6"/>
          <p:cNvSpPr/>
          <p:nvPr userDrawn="1"/>
        </p:nvSpPr>
        <p:spPr>
          <a:xfrm>
            <a:off x="0" y="6376988"/>
            <a:ext cx="9143622" cy="45720"/>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userDrawn="1"/>
        </p:nvSpPr>
        <p:spPr>
          <a:xfrm>
            <a:off x="8379849" y="6185044"/>
            <a:ext cx="429608" cy="429608"/>
          </a:xfrm>
          <a:prstGeom prst="ellipse">
            <a:avLst/>
          </a:prstGeom>
          <a:solidFill>
            <a:schemeClr val="bg1"/>
          </a:solidFill>
          <a:ln w="6350">
            <a:solidFill>
              <a:schemeClr val="bg1">
                <a:lumMod val="85000"/>
              </a:schemeClr>
            </a:solidFill>
          </a:ln>
          <a:effectLst>
            <a:outerShdw blurRad="508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8340213" y="6221915"/>
            <a:ext cx="508880" cy="355866"/>
          </a:xfrm>
          <a:prstGeom prst="rect">
            <a:avLst/>
          </a:prstGeom>
          <a:noFill/>
        </p:spPr>
        <p:txBody>
          <a:bodyPr wrap="square" lIns="0" tIns="0" rIns="0" bIns="0" rtlCol="0" anchor="ctr">
            <a:noAutofit/>
          </a:bodyPr>
          <a:lstStyle/>
          <a:p>
            <a:pPr algn="ctr"/>
            <a:fld id="{88A8A197-9FD5-4E44-A847-5913256255CC}" type="slidenum">
              <a:rPr lang="en-US" sz="1400" b="0" i="0" smtClean="0">
                <a:latin typeface="+mj-lt"/>
              </a:rPr>
              <a:t>‹#›</a:t>
            </a:fld>
            <a:endParaRPr lang="en-US" sz="1600" b="0" i="0" dirty="0">
              <a:latin typeface="+mj-lt"/>
            </a:endParaRPr>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94437" y="2918698"/>
            <a:ext cx="4254656" cy="2797833"/>
          </a:xfrm>
          <a:prstGeom prst="rect">
            <a:avLst/>
          </a:prstGeom>
        </p:spPr>
      </p:pic>
      <p:sp>
        <p:nvSpPr>
          <p:cNvPr id="15" name="TextBox 14"/>
          <p:cNvSpPr txBox="1"/>
          <p:nvPr userDrawn="1"/>
        </p:nvSpPr>
        <p:spPr>
          <a:xfrm>
            <a:off x="302079" y="2978786"/>
            <a:ext cx="3616778" cy="3231654"/>
          </a:xfrm>
          <a:prstGeom prst="rect">
            <a:avLst/>
          </a:prstGeom>
          <a:noFill/>
        </p:spPr>
        <p:txBody>
          <a:bodyPr wrap="square" rtlCol="0">
            <a:spAutoFit/>
          </a:bodyPr>
          <a:lstStyle/>
          <a:p>
            <a:pPr algn="just"/>
            <a:r>
              <a:rPr lang="en-US" sz="1200"/>
              <a:t>Jobs for the Future (JFF) completed this project with federal funds awarded to Maher &amp; Maher under contract number DOLQ131A22098 DOL‐ETA‐14‐U‐00011, from the U.S. Department of Labor, Employment and Training Administration. The contents of this publication do not necessarily reflect the views or policies of the Department of Labor, nor does mention of trade names, commercial products, or organizations imply endorsement by the U.S. Government.</a:t>
            </a:r>
          </a:p>
          <a:p>
            <a:pPr algn="just"/>
            <a:endParaRPr lang="en-US" sz="1200"/>
          </a:p>
          <a:p>
            <a:pPr algn="just"/>
            <a:r>
              <a:rPr lang="en-US" sz="1200"/>
              <a:t>Jobs for the Future (JFF) designs and drives the adoption of innovative, scalable approaches and models—solutions that catalyze change in our education and workforce delivery systems.</a:t>
            </a:r>
          </a:p>
        </p:txBody>
      </p:sp>
    </p:spTree>
    <p:extLst>
      <p:ext uri="{BB962C8B-B14F-4D97-AF65-F5344CB8AC3E}">
        <p14:creationId xmlns:p14="http://schemas.microsoft.com/office/powerpoint/2010/main" val="8604645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3622" cy="819150"/>
          </a:xfrm>
          <a:prstGeom prst="rect">
            <a:avLst/>
          </a:prstGeom>
          <a:gradFill>
            <a:gsLst>
              <a:gs pos="0">
                <a:srgbClr val="253C86"/>
              </a:gs>
              <a:gs pos="50000">
                <a:srgbClr val="185EAC"/>
              </a:gs>
              <a:gs pos="100000">
                <a:srgbClr val="1B8DCC"/>
              </a:gs>
            </a:gsLst>
            <a:lin ang="5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14325" y="104775"/>
            <a:ext cx="8515350" cy="609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14325" y="1019175"/>
            <a:ext cx="8515350" cy="51577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0" y="6376988"/>
            <a:ext cx="9143622" cy="45720"/>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userDrawn="1"/>
        </p:nvSpPr>
        <p:spPr>
          <a:xfrm>
            <a:off x="8379849" y="6185044"/>
            <a:ext cx="429608" cy="429608"/>
          </a:xfrm>
          <a:prstGeom prst="ellipse">
            <a:avLst/>
          </a:prstGeom>
          <a:solidFill>
            <a:schemeClr val="bg1"/>
          </a:solidFill>
          <a:ln w="6350">
            <a:solidFill>
              <a:schemeClr val="bg1">
                <a:lumMod val="85000"/>
              </a:schemeClr>
            </a:solidFill>
          </a:ln>
          <a:effectLst>
            <a:outerShdw blurRad="508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userDrawn="1"/>
        </p:nvCxnSpPr>
        <p:spPr>
          <a:xfrm>
            <a:off x="0" y="819150"/>
            <a:ext cx="9143622"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8340213" y="6221915"/>
            <a:ext cx="508880" cy="355866"/>
          </a:xfrm>
          <a:prstGeom prst="rect">
            <a:avLst/>
          </a:prstGeom>
          <a:noFill/>
        </p:spPr>
        <p:txBody>
          <a:bodyPr wrap="square" lIns="0" tIns="0" rIns="0" bIns="0" rtlCol="0" anchor="ctr">
            <a:noAutofit/>
          </a:bodyPr>
          <a:lstStyle/>
          <a:p>
            <a:pPr algn="ctr"/>
            <a:fld id="{88A8A197-9FD5-4E44-A847-5913256255CC}" type="slidenum">
              <a:rPr lang="en-US" sz="1400" b="0" i="0" smtClean="0">
                <a:latin typeface="+mj-lt"/>
              </a:rPr>
              <a:t>‹#›</a:t>
            </a:fld>
            <a:endParaRPr lang="en-US" sz="1600" b="0" i="0" dirty="0">
              <a:latin typeface="+mj-lt"/>
            </a:endParaRPr>
          </a:p>
        </p:txBody>
      </p:sp>
    </p:spTree>
    <p:extLst>
      <p:ext uri="{BB962C8B-B14F-4D97-AF65-F5344CB8AC3E}">
        <p14:creationId xmlns:p14="http://schemas.microsoft.com/office/powerpoint/2010/main" val="11047340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7" r:id="rId3"/>
    <p:sldLayoutId id="2147483676" r:id="rId4"/>
    <p:sldLayoutId id="2147483672" r:id="rId5"/>
    <p:sldLayoutId id="2147483673" r:id="rId6"/>
    <p:sldLayoutId id="2147483663" r:id="rId7"/>
    <p:sldLayoutId id="2147483675" r:id="rId8"/>
    <p:sldLayoutId id="2147483678" r:id="rId9"/>
    <p:sldLayoutId id="2147483674" r:id="rId10"/>
    <p:sldLayoutId id="2147483664" r:id="rId11"/>
    <p:sldLayoutId id="2147483666" r:id="rId12"/>
    <p:sldLayoutId id="2147483667" r:id="rId13"/>
  </p:sldLayoutIdLst>
  <p:txStyles>
    <p:titleStyle>
      <a:lvl1pPr algn="l" defTabSz="914400" rtl="0" eaLnBrk="1" latinLnBrk="0" hangingPunct="1">
        <a:lnSpc>
          <a:spcPct val="90000"/>
        </a:lnSpc>
        <a:spcBef>
          <a:spcPct val="0"/>
        </a:spcBef>
        <a:buNone/>
        <a:defRPr sz="2000" b="0" i="0" kern="1200" cap="all" spc="50" baseline="0">
          <a:solidFill>
            <a:schemeClr val="bg1"/>
          </a:solidFill>
          <a:effectLst>
            <a:outerShdw blurRad="50800" dist="25400" dir="8100000" algn="tr" rotWithShape="0">
              <a:srgbClr val="002060">
                <a:alpha val="40000"/>
              </a:srgbClr>
            </a:outerShdw>
          </a:effectLst>
          <a:latin typeface="+mn-lt"/>
          <a:ea typeface="+mj-ea"/>
          <a:cs typeface="+mj-cs"/>
        </a:defRPr>
      </a:lvl1pPr>
    </p:titleStyle>
    <p:bodyStyle>
      <a:lvl1pPr marL="365760" indent="-365760" algn="l" defTabSz="914400" rtl="0" eaLnBrk="1" latinLnBrk="0" hangingPunct="1">
        <a:lnSpc>
          <a:spcPct val="95000"/>
        </a:lnSpc>
        <a:spcBef>
          <a:spcPts val="1000"/>
        </a:spcBef>
        <a:buClr>
          <a:srgbClr val="185EAC"/>
        </a:buClr>
        <a:buSzPct val="90000"/>
        <a:buFont typeface="Wingdings 3" panose="05040102010807070707" pitchFamily="18" charset="2"/>
        <a:buChar char=""/>
        <a:defRPr sz="2500" b="0" i="0" kern="1200">
          <a:solidFill>
            <a:schemeClr val="tx1"/>
          </a:solidFill>
          <a:latin typeface="+mj-lt"/>
          <a:ea typeface="+mn-ea"/>
          <a:cs typeface="+mn-cs"/>
        </a:defRPr>
      </a:lvl1pPr>
      <a:lvl2pPr marL="685800" indent="-228600" algn="l" defTabSz="914400" rtl="0" eaLnBrk="1" latinLnBrk="0" hangingPunct="1">
        <a:lnSpc>
          <a:spcPct val="95000"/>
        </a:lnSpc>
        <a:spcBef>
          <a:spcPts val="500"/>
        </a:spcBef>
        <a:buClr>
          <a:srgbClr val="1B8DCC"/>
        </a:buClr>
        <a:buSzPct val="150000"/>
        <a:buFont typeface="Times New Roman" panose="02020603050405020304" pitchFamily="18" charset="0"/>
        <a:buChar char="⁃"/>
        <a:defRPr sz="2200" kern="1200">
          <a:solidFill>
            <a:srgbClr val="253C86"/>
          </a:solidFill>
          <a:latin typeface="+mn-lt"/>
          <a:ea typeface="+mn-ea"/>
          <a:cs typeface="+mn-cs"/>
        </a:defRPr>
      </a:lvl2pPr>
      <a:lvl3pPr marL="1143000" indent="-228600" algn="l" defTabSz="914400" rtl="0" eaLnBrk="1" latinLnBrk="0" hangingPunct="1">
        <a:lnSpc>
          <a:spcPct val="95000"/>
        </a:lnSpc>
        <a:spcBef>
          <a:spcPts val="500"/>
        </a:spcBef>
        <a:buClr>
          <a:srgbClr val="A5CE39"/>
        </a:buClr>
        <a:buSzPct val="150000"/>
        <a:buFont typeface="Times New Roman" panose="02020603050405020304" pitchFamily="18" charset="0"/>
        <a:buChar char="⁃"/>
        <a:defRPr sz="1900" kern="1200">
          <a:solidFill>
            <a:srgbClr val="0D793D"/>
          </a:solidFill>
          <a:latin typeface="+mn-lt"/>
          <a:ea typeface="+mn-ea"/>
          <a:cs typeface="+mn-cs"/>
        </a:defRPr>
      </a:lvl3pPr>
      <a:lvl4pPr marL="1600200" indent="-228600" algn="l" defTabSz="914400" rtl="0" eaLnBrk="1" latinLnBrk="0" hangingPunct="1">
        <a:lnSpc>
          <a:spcPct val="95000"/>
        </a:lnSpc>
        <a:spcBef>
          <a:spcPts val="500"/>
        </a:spcBef>
        <a:buClr>
          <a:srgbClr val="FABD12"/>
        </a:buClr>
        <a:buSzPct val="150000"/>
        <a:buFont typeface="Times New Roman" panose="02020603050405020304" pitchFamily="18" charset="0"/>
        <a:buChar char="⁃"/>
        <a:defRPr sz="1800" kern="1200">
          <a:solidFill>
            <a:srgbClr val="F06722"/>
          </a:solidFill>
          <a:latin typeface="+mn-lt"/>
          <a:ea typeface="+mn-ea"/>
          <a:cs typeface="+mn-cs"/>
        </a:defRPr>
      </a:lvl4pPr>
      <a:lvl5pPr marL="2057400" indent="-228600" algn="l" defTabSz="914400" rtl="0" eaLnBrk="1" latinLnBrk="0" hangingPunct="1">
        <a:lnSpc>
          <a:spcPct val="95000"/>
        </a:lnSpc>
        <a:spcBef>
          <a:spcPts val="500"/>
        </a:spcBef>
        <a:buClr>
          <a:srgbClr val="CB1680"/>
        </a:buClr>
        <a:buSzPct val="150000"/>
        <a:buFont typeface="Times New Roman" panose="02020603050405020304" pitchFamily="18" charset="0"/>
        <a:buChar char="⁃"/>
        <a:defRPr sz="1800" kern="1200">
          <a:solidFill>
            <a:srgbClr val="5E114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mailto:bradc@CACC.or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4.jpg"/></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4" Type="http://schemas.microsoft.com/office/2007/relationships/hdphoto" Target="../media/hdphoto3.wdp"/><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jpg"/><Relationship Id="rId3" Type="http://schemas.openxmlformats.org/officeDocument/2006/relationships/image" Target="../media/image3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Case Counselor Training:</a:t>
            </a:r>
            <a:endParaRPr lang="en-US" dirty="0"/>
          </a:p>
        </p:txBody>
      </p:sp>
      <p:sp>
        <p:nvSpPr>
          <p:cNvPr id="5" name="Subtitle 4"/>
          <p:cNvSpPr>
            <a:spLocks noGrp="1"/>
          </p:cNvSpPr>
          <p:nvPr>
            <p:ph type="subTitle" idx="1"/>
          </p:nvPr>
        </p:nvSpPr>
        <p:spPr/>
        <p:txBody>
          <a:bodyPr/>
          <a:lstStyle/>
          <a:p>
            <a:r>
              <a:rPr lang="en-US" dirty="0" smtClean="0"/>
              <a:t>Keeping Precise and Effective Case </a:t>
            </a:r>
            <a:r>
              <a:rPr lang="en-US" dirty="0"/>
              <a:t>Notes</a:t>
            </a:r>
          </a:p>
        </p:txBody>
      </p:sp>
    </p:spTree>
    <p:extLst>
      <p:ext uri="{BB962C8B-B14F-4D97-AF65-F5344CB8AC3E}">
        <p14:creationId xmlns:p14="http://schemas.microsoft.com/office/powerpoint/2010/main" val="1205749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7200" y="3045011"/>
            <a:ext cx="4876800" cy="3262580"/>
          </a:xfrm>
          <a:prstGeom prst="roundRect">
            <a:avLst>
              <a:gd name="adj" fmla="val 21419"/>
            </a:avLst>
          </a:prstGeom>
          <a:solidFill>
            <a:srgbClr val="FFFFFF">
              <a:shade val="85000"/>
            </a:srgbClr>
          </a:solidFill>
          <a:ln>
            <a:noFill/>
          </a:ln>
          <a:effectLst>
            <a:softEdge rad="317500"/>
          </a:effectLst>
        </p:spPr>
      </p:pic>
      <p:sp>
        <p:nvSpPr>
          <p:cNvPr id="3" name="Content Placeholder 2"/>
          <p:cNvSpPr>
            <a:spLocks noGrp="1"/>
          </p:cNvSpPr>
          <p:nvPr>
            <p:ph idx="1"/>
          </p:nvPr>
        </p:nvSpPr>
        <p:spPr>
          <a:xfrm>
            <a:off x="314325" y="1277257"/>
            <a:ext cx="8515350" cy="4899706"/>
          </a:xfrm>
        </p:spPr>
        <p:txBody>
          <a:bodyPr>
            <a:normAutofit/>
          </a:bodyPr>
          <a:lstStyle/>
          <a:p>
            <a:pPr>
              <a:spcBef>
                <a:spcPts val="2400"/>
              </a:spcBef>
            </a:pPr>
            <a:r>
              <a:rPr lang="en-US" sz="2600"/>
              <a:t>Case Notes are Shared Data: Identify yourself!</a:t>
            </a:r>
          </a:p>
          <a:p>
            <a:pPr>
              <a:spcBef>
                <a:spcPts val="3000"/>
              </a:spcBef>
            </a:pPr>
            <a:r>
              <a:rPr lang="en-US" sz="2600"/>
              <a:t>Write for the reader: </a:t>
            </a:r>
          </a:p>
          <a:p>
            <a:pPr lvl="1">
              <a:spcBef>
                <a:spcPts val="600"/>
              </a:spcBef>
            </a:pPr>
            <a:r>
              <a:rPr lang="en-US" sz="2400"/>
              <a:t>Will these case notes be understood? </a:t>
            </a:r>
          </a:p>
          <a:p>
            <a:pPr>
              <a:spcBef>
                <a:spcPts val="3000"/>
              </a:spcBef>
            </a:pPr>
            <a:r>
              <a:rPr lang="en-US" sz="2600"/>
              <a:t>Is customer’s status clear?</a:t>
            </a:r>
          </a:p>
          <a:p>
            <a:pPr>
              <a:spcBef>
                <a:spcPts val="3000"/>
              </a:spcBef>
            </a:pPr>
            <a:r>
              <a:rPr lang="en-US" sz="2600"/>
              <a:t>Are next steps, </a:t>
            </a:r>
            <a:br>
              <a:rPr lang="en-US" sz="2600"/>
            </a:br>
            <a:r>
              <a:rPr lang="en-US" sz="2600"/>
              <a:t>assignments, objectives </a:t>
            </a:r>
            <a:br>
              <a:rPr lang="en-US" sz="2600"/>
            </a:br>
            <a:r>
              <a:rPr lang="en-US" sz="2600"/>
              <a:t>documented?</a:t>
            </a:r>
          </a:p>
          <a:p>
            <a:pPr>
              <a:spcBef>
                <a:spcPts val="2400"/>
              </a:spcBef>
            </a:pPr>
            <a:endParaRPr lang="en-US" sz="2800" dirty="0"/>
          </a:p>
        </p:txBody>
      </p:sp>
      <p:sp>
        <p:nvSpPr>
          <p:cNvPr id="2" name="Title 1"/>
          <p:cNvSpPr>
            <a:spLocks noGrp="1"/>
          </p:cNvSpPr>
          <p:nvPr>
            <p:ph type="title"/>
          </p:nvPr>
        </p:nvSpPr>
        <p:spPr/>
        <p:txBody>
          <a:bodyPr/>
          <a:lstStyle/>
          <a:p>
            <a:r>
              <a:rPr lang="en-US"/>
              <a:t>Put Yourself in the Reader’s Place</a:t>
            </a:r>
            <a:endParaRPr lang="en-US" dirty="0"/>
          </a:p>
        </p:txBody>
      </p:sp>
    </p:spTree>
    <p:extLst>
      <p:ext uri="{BB962C8B-B14F-4D97-AF65-F5344CB8AC3E}">
        <p14:creationId xmlns:p14="http://schemas.microsoft.com/office/powerpoint/2010/main" val="1020240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833438"/>
            <a:ext cx="9144000" cy="6039076"/>
          </a:xfrm>
          <a:prstGeom prst="rect">
            <a:avLst/>
          </a:prstGeom>
        </p:spPr>
      </p:pic>
      <p:sp>
        <p:nvSpPr>
          <p:cNvPr id="3" name="Content Placeholder 2"/>
          <p:cNvSpPr>
            <a:spLocks noGrp="1"/>
          </p:cNvSpPr>
          <p:nvPr>
            <p:ph idx="1"/>
          </p:nvPr>
        </p:nvSpPr>
        <p:spPr>
          <a:xfrm>
            <a:off x="3033486" y="1262743"/>
            <a:ext cx="5796188" cy="4914220"/>
          </a:xfrm>
        </p:spPr>
        <p:txBody>
          <a:bodyPr>
            <a:normAutofit/>
          </a:bodyPr>
          <a:lstStyle/>
          <a:p>
            <a:pPr>
              <a:spcBef>
                <a:spcPts val="2400"/>
              </a:spcBef>
            </a:pPr>
            <a:r>
              <a:rPr lang="en-US" sz="2400">
                <a:solidFill>
                  <a:schemeClr val="bg1"/>
                </a:solidFill>
                <a:effectLst>
                  <a:outerShdw blurRad="50800" dist="38100" dir="8100000" algn="tr" rotWithShape="0">
                    <a:prstClr val="black">
                      <a:alpha val="40000"/>
                    </a:prstClr>
                  </a:outerShdw>
                </a:effectLst>
              </a:rPr>
              <a:t>What is your writing and communications style?</a:t>
            </a:r>
          </a:p>
          <a:p>
            <a:pPr>
              <a:spcBef>
                <a:spcPts val="2400"/>
              </a:spcBef>
            </a:pPr>
            <a:r>
              <a:rPr lang="en-US" sz="2400">
                <a:solidFill>
                  <a:schemeClr val="bg1"/>
                </a:solidFill>
                <a:effectLst>
                  <a:outerShdw blurRad="50800" dist="38100" dir="8100000" algn="tr" rotWithShape="0">
                    <a:prstClr val="black">
                      <a:alpha val="40000"/>
                    </a:prstClr>
                  </a:outerShdw>
                </a:effectLst>
              </a:rPr>
              <a:t>What did your training teach you?</a:t>
            </a:r>
          </a:p>
          <a:p>
            <a:pPr>
              <a:spcBef>
                <a:spcPts val="2400"/>
              </a:spcBef>
            </a:pPr>
            <a:r>
              <a:rPr lang="en-US" sz="2400">
                <a:solidFill>
                  <a:schemeClr val="bg1"/>
                </a:solidFill>
                <a:effectLst>
                  <a:outerShdw blurRad="50800" dist="38100" dir="8100000" algn="tr" rotWithShape="0">
                    <a:prstClr val="black">
                      <a:alpha val="40000"/>
                    </a:prstClr>
                  </a:outerShdw>
                </a:effectLst>
              </a:rPr>
              <a:t>What feedback have you received?</a:t>
            </a:r>
          </a:p>
          <a:p>
            <a:pPr>
              <a:spcBef>
                <a:spcPts val="2400"/>
              </a:spcBef>
            </a:pPr>
            <a:r>
              <a:rPr lang="en-US" sz="2400">
                <a:solidFill>
                  <a:schemeClr val="bg1"/>
                </a:solidFill>
                <a:effectLst>
                  <a:outerShdw blurRad="50800" dist="38100" dir="8100000" algn="tr" rotWithShape="0">
                    <a:prstClr val="black">
                      <a:alpha val="40000"/>
                    </a:prstClr>
                  </a:outerShdw>
                </a:effectLst>
              </a:rPr>
              <a:t>Are you continuously improving?</a:t>
            </a:r>
            <a:endParaRPr lang="en-US" sz="2400" dirty="0">
              <a:solidFill>
                <a:schemeClr val="bg1"/>
              </a:solidFill>
              <a:effectLst>
                <a:outerShdw blurRad="50800" dist="38100" dir="8100000" algn="tr" rotWithShape="0">
                  <a:prstClr val="black">
                    <a:alpha val="40000"/>
                  </a:prstClr>
                </a:outerShdw>
              </a:effectLst>
            </a:endParaRPr>
          </a:p>
        </p:txBody>
      </p:sp>
      <p:sp>
        <p:nvSpPr>
          <p:cNvPr id="2" name="Title 1"/>
          <p:cNvSpPr>
            <a:spLocks noGrp="1"/>
          </p:cNvSpPr>
          <p:nvPr>
            <p:ph type="title"/>
          </p:nvPr>
        </p:nvSpPr>
        <p:spPr/>
        <p:txBody>
          <a:bodyPr/>
          <a:lstStyle/>
          <a:p>
            <a:r>
              <a:rPr lang="en-US"/>
              <a:t>Your Style and Continuous Improvement</a:t>
            </a:r>
            <a:endParaRPr lang="en-US" dirty="0"/>
          </a:p>
        </p:txBody>
      </p:sp>
      <p:sp>
        <p:nvSpPr>
          <p:cNvPr id="6" name="Rectangle 5"/>
          <p:cNvSpPr/>
          <p:nvPr/>
        </p:nvSpPr>
        <p:spPr>
          <a:xfrm>
            <a:off x="0" y="6376988"/>
            <a:ext cx="9143622" cy="45720"/>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a:solidFill>
              <a:schemeClr val="bg1">
                <a:lumMod val="6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8379849" y="6185044"/>
            <a:ext cx="429608" cy="429608"/>
          </a:xfrm>
          <a:prstGeom prst="ellipse">
            <a:avLst/>
          </a:prstGeom>
          <a:solidFill>
            <a:schemeClr val="bg1"/>
          </a:solidFill>
          <a:ln w="6350">
            <a:solidFill>
              <a:schemeClr val="bg1">
                <a:lumMod val="85000"/>
              </a:schemeClr>
            </a:solidFill>
          </a:ln>
          <a:effectLst>
            <a:outerShdw blurRad="508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8340213" y="6221915"/>
            <a:ext cx="508880" cy="355866"/>
          </a:xfrm>
          <a:prstGeom prst="rect">
            <a:avLst/>
          </a:prstGeom>
          <a:noFill/>
        </p:spPr>
        <p:txBody>
          <a:bodyPr wrap="square" lIns="0" tIns="0" rIns="0" bIns="0" rtlCol="0" anchor="ctr">
            <a:noAutofit/>
          </a:bodyPr>
          <a:lstStyle/>
          <a:p>
            <a:pPr algn="ctr"/>
            <a:fld id="{88A8A197-9FD5-4E44-A847-5913256255CC}" type="slidenum">
              <a:rPr lang="en-US" sz="1400" b="0" i="0" smtClean="0">
                <a:latin typeface="+mj-lt"/>
              </a:rPr>
              <a:t>11</a:t>
            </a:fld>
            <a:endParaRPr lang="en-US" sz="1600" b="0" i="0" dirty="0">
              <a:latin typeface="+mj-lt"/>
            </a:endParaRPr>
          </a:p>
        </p:txBody>
      </p:sp>
    </p:spTree>
    <p:extLst>
      <p:ext uri="{BB962C8B-B14F-4D97-AF65-F5344CB8AC3E}">
        <p14:creationId xmlns:p14="http://schemas.microsoft.com/office/powerpoint/2010/main" val="1669015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Characteristics </a:t>
            </a:r>
            <a:br>
              <a:rPr lang="en-US"/>
            </a:br>
            <a:r>
              <a:rPr lang="en-US"/>
              <a:t>of Good </a:t>
            </a:r>
            <a:r>
              <a:rPr lang="en-US" dirty="0"/>
              <a:t>Note Taking</a:t>
            </a:r>
          </a:p>
        </p:txBody>
      </p:sp>
    </p:spTree>
    <p:extLst>
      <p:ext uri="{BB962C8B-B14F-4D97-AF65-F5344CB8AC3E}">
        <p14:creationId xmlns:p14="http://schemas.microsoft.com/office/powerpoint/2010/main" val="934462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831056"/>
            <a:ext cx="9144000" cy="6026944"/>
          </a:xfrm>
          <a:prstGeom prst="rect">
            <a:avLst/>
          </a:prstGeom>
        </p:spPr>
      </p:pic>
      <p:sp>
        <p:nvSpPr>
          <p:cNvPr id="3" name="Content Placeholder 2"/>
          <p:cNvSpPr>
            <a:spLocks noGrp="1"/>
          </p:cNvSpPr>
          <p:nvPr>
            <p:ph idx="1"/>
          </p:nvPr>
        </p:nvSpPr>
        <p:spPr>
          <a:xfrm>
            <a:off x="0" y="2395538"/>
            <a:ext cx="9144000" cy="2405062"/>
          </a:xfrm>
          <a:solidFill>
            <a:schemeClr val="bg1">
              <a:alpha val="90000"/>
            </a:schemeClr>
          </a:solidFill>
        </p:spPr>
        <p:txBody>
          <a:bodyPr lIns="914400" rIns="914400" anchor="ctr">
            <a:normAutofit/>
          </a:bodyPr>
          <a:lstStyle/>
          <a:p>
            <a:pPr marL="0" indent="0">
              <a:spcBef>
                <a:spcPts val="0"/>
              </a:spcBef>
              <a:buNone/>
            </a:pPr>
            <a:r>
              <a:rPr lang="en-US" sz="2700" b="1">
                <a:effectLst>
                  <a:glow rad="63500">
                    <a:schemeClr val="bg1">
                      <a:alpha val="40000"/>
                    </a:schemeClr>
                  </a:glow>
                </a:effectLst>
              </a:rPr>
              <a:t>Quality </a:t>
            </a:r>
            <a:r>
              <a:rPr lang="en-US" sz="2700" b="1" dirty="0">
                <a:effectLst>
                  <a:glow rad="63500">
                    <a:schemeClr val="bg1">
                      <a:alpha val="40000"/>
                    </a:schemeClr>
                  </a:glow>
                </a:effectLst>
              </a:rPr>
              <a:t>Case Notes ensures the integrity of your record keeping and enables those records to exist independently of a Case Counselor or any one staff </a:t>
            </a:r>
            <a:r>
              <a:rPr lang="en-US" sz="2700" b="1">
                <a:effectLst>
                  <a:glow rad="63500">
                    <a:schemeClr val="bg1">
                      <a:alpha val="40000"/>
                    </a:schemeClr>
                  </a:glow>
                </a:effectLst>
              </a:rPr>
              <a:t>person.</a:t>
            </a:r>
            <a:endParaRPr lang="en-US" sz="2700" b="1" dirty="0">
              <a:effectLst>
                <a:glow rad="63500">
                  <a:schemeClr val="bg1">
                    <a:alpha val="40000"/>
                  </a:schemeClr>
                </a:glow>
              </a:effectLst>
            </a:endParaRPr>
          </a:p>
        </p:txBody>
      </p:sp>
      <p:sp>
        <p:nvSpPr>
          <p:cNvPr id="2" name="Title 1"/>
          <p:cNvSpPr>
            <a:spLocks noGrp="1"/>
          </p:cNvSpPr>
          <p:nvPr>
            <p:ph type="title"/>
          </p:nvPr>
        </p:nvSpPr>
        <p:spPr/>
        <p:txBody>
          <a:bodyPr>
            <a:normAutofit/>
          </a:bodyPr>
          <a:lstStyle/>
          <a:p>
            <a:r>
              <a:rPr lang="en-US" dirty="0"/>
              <a:t>Why the Focus on Quality?</a:t>
            </a:r>
          </a:p>
        </p:txBody>
      </p:sp>
      <p:sp>
        <p:nvSpPr>
          <p:cNvPr id="4" name="Rectangle 3"/>
          <p:cNvSpPr/>
          <p:nvPr/>
        </p:nvSpPr>
        <p:spPr>
          <a:xfrm>
            <a:off x="0" y="6376988"/>
            <a:ext cx="9143622" cy="45720"/>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8379849" y="6185044"/>
            <a:ext cx="429608" cy="429608"/>
          </a:xfrm>
          <a:prstGeom prst="ellipse">
            <a:avLst/>
          </a:prstGeom>
          <a:solidFill>
            <a:schemeClr val="bg1"/>
          </a:solidFill>
          <a:ln w="6350">
            <a:solidFill>
              <a:schemeClr val="bg1">
                <a:lumMod val="85000"/>
              </a:schemeClr>
            </a:solidFill>
          </a:ln>
          <a:effectLst>
            <a:outerShdw blurRad="508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8340213" y="6221915"/>
            <a:ext cx="508880" cy="355866"/>
          </a:xfrm>
          <a:prstGeom prst="rect">
            <a:avLst/>
          </a:prstGeom>
          <a:noFill/>
        </p:spPr>
        <p:txBody>
          <a:bodyPr wrap="square" lIns="0" tIns="0" rIns="0" bIns="0" rtlCol="0" anchor="ctr">
            <a:noAutofit/>
          </a:bodyPr>
          <a:lstStyle/>
          <a:p>
            <a:pPr algn="ctr"/>
            <a:fld id="{88A8A197-9FD5-4E44-A847-5913256255CC}" type="slidenum">
              <a:rPr lang="en-US" sz="1400" b="0" i="0" smtClean="0">
                <a:latin typeface="+mj-lt"/>
              </a:rPr>
              <a:t>13</a:t>
            </a:fld>
            <a:endParaRPr lang="en-US" sz="1600" b="0" i="0" dirty="0">
              <a:latin typeface="+mj-lt"/>
            </a:endParaRPr>
          </a:p>
        </p:txBody>
      </p:sp>
    </p:spTree>
    <p:extLst>
      <p:ext uri="{BB962C8B-B14F-4D97-AF65-F5344CB8AC3E}">
        <p14:creationId xmlns:p14="http://schemas.microsoft.com/office/powerpoint/2010/main" val="1900027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833310"/>
            <a:ext cx="9144000" cy="6024690"/>
          </a:xfrm>
          <a:prstGeom prst="rect">
            <a:avLst/>
          </a:prstGeom>
        </p:spPr>
      </p:pic>
      <p:sp>
        <p:nvSpPr>
          <p:cNvPr id="3" name="Content Placeholder 2"/>
          <p:cNvSpPr>
            <a:spLocks noGrp="1"/>
          </p:cNvSpPr>
          <p:nvPr>
            <p:ph idx="1"/>
          </p:nvPr>
        </p:nvSpPr>
        <p:spPr/>
        <p:txBody>
          <a:bodyPr>
            <a:normAutofit/>
          </a:bodyPr>
          <a:lstStyle/>
          <a:p>
            <a:pPr>
              <a:spcBef>
                <a:spcPts val="1800"/>
              </a:spcBef>
            </a:pPr>
            <a:r>
              <a:rPr lang="en-US" sz="2800">
                <a:effectLst>
                  <a:glow rad="25400">
                    <a:schemeClr val="bg1">
                      <a:alpha val="51000"/>
                    </a:schemeClr>
                  </a:glow>
                  <a:outerShdw blurRad="241300" algn="ctr" rotWithShape="0">
                    <a:schemeClr val="bg1"/>
                  </a:outerShdw>
                </a:effectLst>
              </a:rPr>
              <a:t>Writing should be clear and understandable</a:t>
            </a:r>
          </a:p>
          <a:p>
            <a:pPr>
              <a:spcBef>
                <a:spcPts val="1800"/>
              </a:spcBef>
            </a:pPr>
            <a:r>
              <a:rPr lang="en-US" sz="2800">
                <a:effectLst>
                  <a:glow rad="25400">
                    <a:schemeClr val="bg1">
                      <a:alpha val="51000"/>
                    </a:schemeClr>
                  </a:glow>
                  <a:outerShdw blurRad="241300" algn="ctr" rotWithShape="0">
                    <a:schemeClr val="bg1"/>
                  </a:outerShdw>
                </a:effectLst>
              </a:rPr>
              <a:t>Common English vocabulary</a:t>
            </a:r>
          </a:p>
          <a:p>
            <a:pPr>
              <a:spcBef>
                <a:spcPts val="1800"/>
              </a:spcBef>
            </a:pPr>
            <a:r>
              <a:rPr lang="en-US" sz="2800">
                <a:effectLst>
                  <a:glow rad="25400">
                    <a:schemeClr val="bg1">
                      <a:alpha val="51000"/>
                    </a:schemeClr>
                  </a:glow>
                  <a:outerShdw blurRad="241300" algn="ctr" rotWithShape="0">
                    <a:schemeClr val="bg1"/>
                  </a:outerShdw>
                </a:effectLst>
              </a:rPr>
              <a:t>Acceptable and unacceptable </a:t>
            </a:r>
            <a:br>
              <a:rPr lang="en-US" sz="2800">
                <a:effectLst>
                  <a:glow rad="25400">
                    <a:schemeClr val="bg1">
                      <a:alpha val="51000"/>
                    </a:schemeClr>
                  </a:glow>
                  <a:outerShdw blurRad="241300" algn="ctr" rotWithShape="0">
                    <a:schemeClr val="bg1"/>
                  </a:outerShdw>
                </a:effectLst>
              </a:rPr>
            </a:br>
            <a:r>
              <a:rPr lang="en-US" sz="2800">
                <a:effectLst>
                  <a:glow rad="25400">
                    <a:schemeClr val="bg1">
                      <a:alpha val="51000"/>
                    </a:schemeClr>
                  </a:glow>
                  <a:outerShdw blurRad="241300" algn="ctr" rotWithShape="0">
                    <a:schemeClr val="bg1"/>
                  </a:outerShdw>
                </a:effectLst>
              </a:rPr>
              <a:t>acronyms</a:t>
            </a:r>
            <a:endParaRPr lang="en-US" sz="2800" dirty="0">
              <a:effectLst>
                <a:glow rad="25400">
                  <a:schemeClr val="bg1">
                    <a:alpha val="51000"/>
                  </a:schemeClr>
                </a:glow>
                <a:outerShdw blurRad="241300" algn="ctr" rotWithShape="0">
                  <a:schemeClr val="bg1"/>
                </a:outerShdw>
              </a:effectLst>
            </a:endParaRPr>
          </a:p>
        </p:txBody>
      </p:sp>
      <p:sp>
        <p:nvSpPr>
          <p:cNvPr id="2" name="Title 1"/>
          <p:cNvSpPr>
            <a:spLocks noGrp="1"/>
          </p:cNvSpPr>
          <p:nvPr>
            <p:ph type="title"/>
          </p:nvPr>
        </p:nvSpPr>
        <p:spPr/>
        <p:txBody>
          <a:bodyPr/>
          <a:lstStyle/>
          <a:p>
            <a:r>
              <a:rPr lang="en-US"/>
              <a:t>Clarity, Understandability, Language</a:t>
            </a:r>
            <a:endParaRPr lang="en-US" dirty="0"/>
          </a:p>
        </p:txBody>
      </p:sp>
      <p:sp>
        <p:nvSpPr>
          <p:cNvPr id="12" name="Rectangle 11"/>
          <p:cNvSpPr/>
          <p:nvPr/>
        </p:nvSpPr>
        <p:spPr>
          <a:xfrm>
            <a:off x="0" y="6376988"/>
            <a:ext cx="9143622" cy="45720"/>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a:solidFill>
              <a:schemeClr val="bg1">
                <a:lumMod val="6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8379849" y="6185044"/>
            <a:ext cx="429608" cy="429608"/>
          </a:xfrm>
          <a:prstGeom prst="ellipse">
            <a:avLst/>
          </a:prstGeom>
          <a:solidFill>
            <a:schemeClr val="bg1"/>
          </a:solidFill>
          <a:ln w="6350">
            <a:solidFill>
              <a:schemeClr val="bg1">
                <a:lumMod val="85000"/>
              </a:schemeClr>
            </a:solidFill>
          </a:ln>
          <a:effectLst>
            <a:outerShdw blurRad="508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8340213" y="6221915"/>
            <a:ext cx="508880" cy="355866"/>
          </a:xfrm>
          <a:prstGeom prst="rect">
            <a:avLst/>
          </a:prstGeom>
          <a:noFill/>
        </p:spPr>
        <p:txBody>
          <a:bodyPr wrap="square" lIns="0" tIns="0" rIns="0" bIns="0" rtlCol="0" anchor="ctr">
            <a:noAutofit/>
          </a:bodyPr>
          <a:lstStyle/>
          <a:p>
            <a:pPr algn="ctr"/>
            <a:fld id="{88A8A197-9FD5-4E44-A847-5913256255CC}" type="slidenum">
              <a:rPr lang="en-US" sz="1400" b="0" i="0" smtClean="0">
                <a:latin typeface="+mj-lt"/>
              </a:rPr>
              <a:t>14</a:t>
            </a:fld>
            <a:endParaRPr lang="en-US" sz="1600" b="0" i="0" dirty="0">
              <a:latin typeface="+mj-lt"/>
            </a:endParaRPr>
          </a:p>
        </p:txBody>
      </p:sp>
    </p:spTree>
    <p:extLst>
      <p:ext uri="{BB962C8B-B14F-4D97-AF65-F5344CB8AC3E}">
        <p14:creationId xmlns:p14="http://schemas.microsoft.com/office/powerpoint/2010/main" val="2145356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35039" y="2780778"/>
            <a:ext cx="5273922" cy="4077221"/>
          </a:xfrm>
          <a:prstGeom prst="rect">
            <a:avLst/>
          </a:prstGeom>
        </p:spPr>
      </p:pic>
      <p:sp>
        <p:nvSpPr>
          <p:cNvPr id="3" name="Content Placeholder 2"/>
          <p:cNvSpPr>
            <a:spLocks noGrp="1"/>
          </p:cNvSpPr>
          <p:nvPr>
            <p:ph idx="1"/>
          </p:nvPr>
        </p:nvSpPr>
        <p:spPr>
          <a:xfrm>
            <a:off x="964504" y="1127343"/>
            <a:ext cx="7089732" cy="4961938"/>
          </a:xfrm>
        </p:spPr>
        <p:txBody>
          <a:bodyPr>
            <a:normAutofit/>
          </a:bodyPr>
          <a:lstStyle/>
          <a:p>
            <a:pPr>
              <a:spcBef>
                <a:spcPts val="1800"/>
              </a:spcBef>
            </a:pPr>
            <a:r>
              <a:rPr lang="en-US" sz="3200"/>
              <a:t>Subject is acting on something</a:t>
            </a:r>
          </a:p>
          <a:p>
            <a:pPr>
              <a:spcBef>
                <a:spcPts val="1800"/>
              </a:spcBef>
            </a:pPr>
            <a:r>
              <a:rPr lang="en-US" sz="3200"/>
              <a:t>Subject is being acted upon</a:t>
            </a:r>
          </a:p>
          <a:p>
            <a:pPr>
              <a:spcBef>
                <a:spcPts val="1800"/>
              </a:spcBef>
            </a:pPr>
            <a:endParaRPr lang="en-US" sz="3200" dirty="0"/>
          </a:p>
        </p:txBody>
      </p:sp>
      <p:sp>
        <p:nvSpPr>
          <p:cNvPr id="2" name="Title 1"/>
          <p:cNvSpPr>
            <a:spLocks noGrp="1"/>
          </p:cNvSpPr>
          <p:nvPr>
            <p:ph type="title"/>
          </p:nvPr>
        </p:nvSpPr>
        <p:spPr/>
        <p:txBody>
          <a:bodyPr/>
          <a:lstStyle/>
          <a:p>
            <a:r>
              <a:rPr lang="en-US"/>
              <a:t>Write in an “Active Voice”</a:t>
            </a:r>
            <a:endParaRPr lang="en-US" dirty="0"/>
          </a:p>
        </p:txBody>
      </p:sp>
    </p:spTree>
    <p:extLst>
      <p:ext uri="{BB962C8B-B14F-4D97-AF65-F5344CB8AC3E}">
        <p14:creationId xmlns:p14="http://schemas.microsoft.com/office/powerpoint/2010/main" val="1361346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089763"/>
            <a:ext cx="9144000" cy="3081403"/>
          </a:xfrm>
          <a:prstGeom prst="rect">
            <a:avLst/>
          </a:prstGeom>
        </p:spPr>
      </p:pic>
      <p:sp>
        <p:nvSpPr>
          <p:cNvPr id="3" name="Content Placeholder 2"/>
          <p:cNvSpPr>
            <a:spLocks noGrp="1"/>
          </p:cNvSpPr>
          <p:nvPr>
            <p:ph idx="1"/>
          </p:nvPr>
        </p:nvSpPr>
        <p:spPr>
          <a:xfrm>
            <a:off x="314325" y="4546554"/>
            <a:ext cx="8515350" cy="1630408"/>
          </a:xfrm>
        </p:spPr>
        <p:txBody>
          <a:bodyPr>
            <a:normAutofit/>
          </a:bodyPr>
          <a:lstStyle/>
          <a:p>
            <a:pPr>
              <a:spcBef>
                <a:spcPts val="1800"/>
              </a:spcBef>
            </a:pPr>
            <a:r>
              <a:rPr lang="en-US" sz="2800"/>
              <a:t>Why was the road crossed by the chicken?</a:t>
            </a:r>
          </a:p>
          <a:p>
            <a:pPr>
              <a:spcBef>
                <a:spcPts val="1800"/>
              </a:spcBef>
            </a:pPr>
            <a:r>
              <a:rPr lang="en-US" sz="2800"/>
              <a:t>Why did the chicken cross the road?</a:t>
            </a:r>
          </a:p>
          <a:p>
            <a:pPr>
              <a:spcBef>
                <a:spcPts val="1800"/>
              </a:spcBef>
            </a:pPr>
            <a:endParaRPr lang="en-US" sz="2800" dirty="0"/>
          </a:p>
        </p:txBody>
      </p:sp>
      <p:sp>
        <p:nvSpPr>
          <p:cNvPr id="2" name="Title 1"/>
          <p:cNvSpPr>
            <a:spLocks noGrp="1"/>
          </p:cNvSpPr>
          <p:nvPr>
            <p:ph type="title"/>
          </p:nvPr>
        </p:nvSpPr>
        <p:spPr/>
        <p:txBody>
          <a:bodyPr/>
          <a:lstStyle/>
          <a:p>
            <a:r>
              <a:rPr lang="en-US"/>
              <a:t>Active vs. Passive Voice</a:t>
            </a:r>
            <a:endParaRPr lang="en-US" dirty="0"/>
          </a:p>
        </p:txBody>
      </p:sp>
    </p:spTree>
    <p:extLst>
      <p:ext uri="{BB962C8B-B14F-4D97-AF65-F5344CB8AC3E}">
        <p14:creationId xmlns:p14="http://schemas.microsoft.com/office/powerpoint/2010/main" val="797115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Active vs Passive Voice</a:t>
            </a:r>
          </a:p>
        </p:txBody>
      </p:sp>
      <p:sp>
        <p:nvSpPr>
          <p:cNvPr id="3" name="Content Placeholder 2"/>
          <p:cNvSpPr>
            <a:spLocks noGrp="1"/>
          </p:cNvSpPr>
          <p:nvPr>
            <p:ph idx="1"/>
          </p:nvPr>
        </p:nvSpPr>
        <p:spPr>
          <a:xfrm>
            <a:off x="4572000" y="1803747"/>
            <a:ext cx="4257675" cy="4060339"/>
          </a:xfrm>
        </p:spPr>
        <p:txBody>
          <a:bodyPr>
            <a:normAutofit/>
          </a:bodyPr>
          <a:lstStyle/>
          <a:p>
            <a:pPr>
              <a:spcBef>
                <a:spcPts val="3600"/>
              </a:spcBef>
            </a:pPr>
            <a:r>
              <a:rPr lang="en-US" sz="2300"/>
              <a:t>Tracey </a:t>
            </a:r>
            <a:r>
              <a:rPr lang="en-US" sz="2300" dirty="0"/>
              <a:t>interviewed for the position of logistics coordinator at the Pepsi </a:t>
            </a:r>
            <a:r>
              <a:rPr lang="en-US" sz="2300"/>
              <a:t>Bottling Company</a:t>
            </a:r>
            <a:endParaRPr lang="en-US" sz="2300" dirty="0"/>
          </a:p>
          <a:p>
            <a:pPr>
              <a:spcBef>
                <a:spcPts val="3600"/>
              </a:spcBef>
            </a:pPr>
            <a:r>
              <a:rPr lang="en-US" sz="2300" dirty="0"/>
              <a:t>An interview at Pepsi Bottling Company for the position of logistics coordinator was arranged for Tracey</a:t>
            </a:r>
          </a:p>
          <a:p>
            <a:pPr marL="0" indent="0">
              <a:spcBef>
                <a:spcPts val="3600"/>
              </a:spcBef>
              <a:buNone/>
            </a:pPr>
            <a:endParaRPr lang="en-US" sz="23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545167"/>
            <a:ext cx="4572000" cy="4061966"/>
          </a:xfrm>
          <a:prstGeom prst="rect">
            <a:avLst/>
          </a:prstGeom>
          <a:ln>
            <a:noFill/>
          </a:ln>
          <a:effectLst>
            <a:softEdge rad="112500"/>
          </a:effectLst>
        </p:spPr>
      </p:pic>
    </p:spTree>
    <p:extLst>
      <p:ext uri="{BB962C8B-B14F-4D97-AF65-F5344CB8AC3E}">
        <p14:creationId xmlns:p14="http://schemas.microsoft.com/office/powerpoint/2010/main" val="440125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69594" y="1146629"/>
            <a:ext cx="4258381" cy="431074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itle 1"/>
          <p:cNvSpPr>
            <a:spLocks noGrp="1"/>
          </p:cNvSpPr>
          <p:nvPr>
            <p:ph type="title"/>
          </p:nvPr>
        </p:nvSpPr>
        <p:spPr/>
        <p:txBody>
          <a:bodyPr>
            <a:normAutofit/>
          </a:bodyPr>
          <a:lstStyle/>
          <a:p>
            <a:r>
              <a:rPr lang="en-US" dirty="0"/>
              <a:t>Active vs Passive Voice</a:t>
            </a:r>
          </a:p>
        </p:txBody>
      </p:sp>
      <p:sp>
        <p:nvSpPr>
          <p:cNvPr id="3" name="Content Placeholder 2"/>
          <p:cNvSpPr>
            <a:spLocks noGrp="1"/>
          </p:cNvSpPr>
          <p:nvPr>
            <p:ph idx="1"/>
          </p:nvPr>
        </p:nvSpPr>
        <p:spPr>
          <a:xfrm>
            <a:off x="174171" y="1146629"/>
            <a:ext cx="4238171" cy="5021942"/>
          </a:xfrm>
        </p:spPr>
        <p:txBody>
          <a:bodyPr>
            <a:noAutofit/>
          </a:bodyPr>
          <a:lstStyle/>
          <a:p>
            <a:pPr>
              <a:lnSpc>
                <a:spcPct val="90000"/>
              </a:lnSpc>
              <a:spcBef>
                <a:spcPts val="1800"/>
              </a:spcBef>
            </a:pPr>
            <a:r>
              <a:rPr lang="en-US" sz="2400"/>
              <a:t>A </a:t>
            </a:r>
            <a:r>
              <a:rPr lang="en-US" sz="2400" dirty="0"/>
              <a:t>National Career Readiness Certificate was awarded to Telly for passing an exam and completing the Employability Training course. </a:t>
            </a:r>
          </a:p>
          <a:p>
            <a:pPr>
              <a:lnSpc>
                <a:spcPct val="90000"/>
              </a:lnSpc>
              <a:spcBef>
                <a:spcPts val="1800"/>
              </a:spcBef>
            </a:pPr>
            <a:r>
              <a:rPr lang="en-US" sz="2400"/>
              <a:t>Telly </a:t>
            </a:r>
            <a:r>
              <a:rPr lang="en-US" sz="2400" dirty="0"/>
              <a:t>completed the Employability Training course, passed an exam and was awarded a National Career Readiness Certificate.</a:t>
            </a:r>
          </a:p>
          <a:p>
            <a:pPr marL="0" indent="0">
              <a:lnSpc>
                <a:spcPct val="90000"/>
              </a:lnSpc>
              <a:spcBef>
                <a:spcPts val="1800"/>
              </a:spcBef>
              <a:buNone/>
            </a:pPr>
            <a:endParaRPr lang="en-US" sz="2400" dirty="0"/>
          </a:p>
        </p:txBody>
      </p:sp>
    </p:spTree>
    <p:extLst>
      <p:ext uri="{BB962C8B-B14F-4D97-AF65-F5344CB8AC3E}">
        <p14:creationId xmlns:p14="http://schemas.microsoft.com/office/powerpoint/2010/main" val="25405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519083"/>
            <a:ext cx="8515350" cy="4657879"/>
          </a:xfrm>
        </p:spPr>
        <p:txBody>
          <a:bodyPr/>
          <a:lstStyle/>
          <a:p>
            <a:pPr>
              <a:spcBef>
                <a:spcPts val="2400"/>
              </a:spcBef>
            </a:pPr>
            <a:r>
              <a:rPr lang="en-US"/>
              <a:t>Are your notes relevant? </a:t>
            </a:r>
          </a:p>
          <a:p>
            <a:pPr>
              <a:spcBef>
                <a:spcPts val="2400"/>
              </a:spcBef>
            </a:pPr>
            <a:r>
              <a:rPr lang="en-US"/>
              <a:t>Is there a connection between assessments, outputs, and outcomes?</a:t>
            </a:r>
          </a:p>
          <a:p>
            <a:pPr>
              <a:spcBef>
                <a:spcPts val="2400"/>
              </a:spcBef>
            </a:pPr>
            <a:r>
              <a:rPr lang="en-US"/>
              <a:t>Are notes connected to needs, activities, services, results?</a:t>
            </a:r>
          </a:p>
          <a:p>
            <a:pPr>
              <a:spcBef>
                <a:spcPts val="2400"/>
              </a:spcBef>
            </a:pPr>
            <a:r>
              <a:rPr lang="en-US"/>
              <a:t>Have you avoided including personal opinions?</a:t>
            </a:r>
            <a:endParaRPr lang="en-US" dirty="0"/>
          </a:p>
        </p:txBody>
      </p:sp>
      <p:sp>
        <p:nvSpPr>
          <p:cNvPr id="2" name="Title 1"/>
          <p:cNvSpPr>
            <a:spLocks noGrp="1"/>
          </p:cNvSpPr>
          <p:nvPr>
            <p:ph type="title"/>
          </p:nvPr>
        </p:nvSpPr>
        <p:spPr/>
        <p:txBody>
          <a:bodyPr/>
          <a:lstStyle/>
          <a:p>
            <a:r>
              <a:rPr lang="en-US"/>
              <a:t>What’s Your Point?  (Keep it Relevant) </a:t>
            </a:r>
            <a:endParaRPr lang="en-US" dirty="0"/>
          </a:p>
        </p:txBody>
      </p:sp>
    </p:spTree>
    <p:extLst>
      <p:ext uri="{BB962C8B-B14F-4D97-AF65-F5344CB8AC3E}">
        <p14:creationId xmlns:p14="http://schemas.microsoft.com/office/powerpoint/2010/main" val="861262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lnSpcReduction="10000"/>
          </a:bodyPr>
          <a:lstStyle/>
          <a:p>
            <a:r>
              <a:rPr lang="en-US"/>
              <a:t>Benjamin Kushner</a:t>
            </a:r>
          </a:p>
          <a:p>
            <a:pPr lvl="1"/>
            <a:r>
              <a:rPr lang="en-US"/>
              <a:t>Independent Contractor,</a:t>
            </a:r>
          </a:p>
          <a:p>
            <a:pPr lvl="1"/>
            <a:r>
              <a:rPr lang="en-US"/>
              <a:t>Jobs for the Future</a:t>
            </a:r>
          </a:p>
          <a:p>
            <a:pPr lvl="2"/>
            <a:r>
              <a:rPr lang="en-US"/>
              <a:t>Los Angeles, CA</a:t>
            </a:r>
          </a:p>
          <a:p>
            <a:pPr lvl="3"/>
            <a:r>
              <a:rPr lang="en-US"/>
              <a:t>ben@benjaminkushner.com</a:t>
            </a:r>
          </a:p>
          <a:p>
            <a:endParaRPr lang="en-US" dirty="0"/>
          </a:p>
        </p:txBody>
      </p:sp>
      <p:pic>
        <p:nvPicPr>
          <p:cNvPr id="2" name="Picture Placeholder 1"/>
          <p:cNvPicPr>
            <a:picLocks noGrp="1" noChangeAspect="1"/>
          </p:cNvPicPr>
          <p:nvPr>
            <p:ph type="pic" sz="quarter" idx="10"/>
          </p:nvPr>
        </p:nvPicPr>
        <p:blipFill rotWithShape="1">
          <a:blip r:embed="rId2" cstate="screen">
            <a:extLst>
              <a:ext uri="{BEBA8EAE-BF5A-486C-A8C5-ECC9F3942E4B}">
                <a14:imgProps xmlns:a14="http://schemas.microsoft.com/office/drawing/2010/main">
                  <a14:imgLayer r:embed="rId3">
                    <a14:imgEffect>
                      <a14:sharpenSoften amount="50000"/>
                    </a14:imgEffect>
                    <a14:imgEffect>
                      <a14:colorTemperature colorTemp="5300"/>
                    </a14:imgEffect>
                    <a14:imgEffect>
                      <a14:saturation sat="80000"/>
                    </a14:imgEffect>
                    <a14:imgEffect>
                      <a14:brightnessContrast bright="15000" contrast="20000"/>
                    </a14:imgEffect>
                  </a14:imgLayer>
                </a14:imgProps>
              </a:ext>
              <a:ext uri="{28A0092B-C50C-407E-A947-70E740481C1C}">
                <a14:useLocalDpi xmlns:a14="http://schemas.microsoft.com/office/drawing/2010/main"/>
              </a:ext>
            </a:extLst>
          </a:blip>
          <a:srcRect/>
          <a:stretch/>
        </p:blipFill>
        <p:spPr>
          <a:xfrm>
            <a:off x="1409244" y="2075544"/>
            <a:ext cx="1736725" cy="2392586"/>
          </a:xfrm>
          <a:prstGeom prst="round2DiagRect">
            <a:avLst>
              <a:gd name="adj1" fmla="val 35793"/>
              <a:gd name="adj2" fmla="val 0"/>
            </a:avLst>
          </a:prstGeom>
        </p:spPr>
      </p:pic>
    </p:spTree>
    <p:extLst>
      <p:ext uri="{BB962C8B-B14F-4D97-AF65-F5344CB8AC3E}">
        <p14:creationId xmlns:p14="http://schemas.microsoft.com/office/powerpoint/2010/main" val="60288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 y="1727199"/>
            <a:ext cx="9144001" cy="5130801"/>
            <a:chOff x="-1" y="1727199"/>
            <a:chExt cx="9144001" cy="5130801"/>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872343"/>
              <a:ext cx="9144000" cy="4985657"/>
            </a:xfrm>
            <a:prstGeom prst="rect">
              <a:avLst/>
            </a:prstGeom>
          </p:spPr>
        </p:pic>
        <p:sp>
          <p:nvSpPr>
            <p:cNvPr id="11" name="Rectangle 10"/>
            <p:cNvSpPr/>
            <p:nvPr/>
          </p:nvSpPr>
          <p:spPr>
            <a:xfrm rot="16200000">
              <a:off x="3851367" y="-2124169"/>
              <a:ext cx="1441263" cy="9144000"/>
            </a:xfrm>
            <a:prstGeom prst="rect">
              <a:avLst/>
            </a:prstGeom>
            <a:gradFill flip="none" rotWithShape="1">
              <a:gsLst>
                <a:gs pos="56625">
                  <a:srgbClr val="FFFFFF">
                    <a:alpha val="83000"/>
                  </a:srgbClr>
                </a:gs>
                <a:gs pos="9000">
                  <a:schemeClr val="bg1">
                    <a:alpha val="0"/>
                  </a:schemeClr>
                </a:gs>
                <a:gs pos="84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628650" y="1032100"/>
            <a:ext cx="8515350" cy="1303111"/>
          </a:xfrm>
        </p:spPr>
        <p:txBody>
          <a:bodyPr numCol="2"/>
          <a:lstStyle/>
          <a:p>
            <a:r>
              <a:rPr lang="en-US"/>
              <a:t>Think intuitively </a:t>
            </a:r>
          </a:p>
          <a:p>
            <a:r>
              <a:rPr lang="en-US"/>
              <a:t>Write objectively</a:t>
            </a:r>
          </a:p>
          <a:p>
            <a:r>
              <a:rPr lang="en-US"/>
              <a:t>Be explicit</a:t>
            </a:r>
          </a:p>
          <a:p>
            <a:r>
              <a:rPr lang="en-US"/>
              <a:t>Professional, objective</a:t>
            </a:r>
            <a:endParaRPr lang="en-US" dirty="0"/>
          </a:p>
        </p:txBody>
      </p:sp>
      <p:sp>
        <p:nvSpPr>
          <p:cNvPr id="2" name="Title 1"/>
          <p:cNvSpPr>
            <a:spLocks noGrp="1"/>
          </p:cNvSpPr>
          <p:nvPr>
            <p:ph type="title"/>
          </p:nvPr>
        </p:nvSpPr>
        <p:spPr/>
        <p:txBody>
          <a:bodyPr/>
          <a:lstStyle/>
          <a:p>
            <a:r>
              <a:rPr lang="en-US"/>
              <a:t>What’s Your Opinion?  (Keep it Objective) </a:t>
            </a:r>
            <a:endParaRPr lang="en-US" dirty="0"/>
          </a:p>
        </p:txBody>
      </p:sp>
      <p:sp>
        <p:nvSpPr>
          <p:cNvPr id="13" name="Rectangle 12"/>
          <p:cNvSpPr/>
          <p:nvPr/>
        </p:nvSpPr>
        <p:spPr>
          <a:xfrm>
            <a:off x="0" y="6376988"/>
            <a:ext cx="9143622" cy="45720"/>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a:solidFill>
              <a:schemeClr val="bg1">
                <a:lumMod val="6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379849" y="6185044"/>
            <a:ext cx="429608" cy="429608"/>
          </a:xfrm>
          <a:prstGeom prst="ellipse">
            <a:avLst/>
          </a:prstGeom>
          <a:solidFill>
            <a:schemeClr val="bg1"/>
          </a:solidFill>
          <a:ln w="6350">
            <a:solidFill>
              <a:schemeClr val="bg1">
                <a:lumMod val="85000"/>
              </a:schemeClr>
            </a:solidFill>
          </a:ln>
          <a:effectLst>
            <a:outerShdw blurRad="508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8340213" y="6221915"/>
            <a:ext cx="508880" cy="355866"/>
          </a:xfrm>
          <a:prstGeom prst="rect">
            <a:avLst/>
          </a:prstGeom>
          <a:noFill/>
        </p:spPr>
        <p:txBody>
          <a:bodyPr wrap="square" lIns="0" tIns="0" rIns="0" bIns="0" rtlCol="0" anchor="ctr">
            <a:noAutofit/>
          </a:bodyPr>
          <a:lstStyle/>
          <a:p>
            <a:pPr algn="ctr"/>
            <a:fld id="{88A8A197-9FD5-4E44-A847-5913256255CC}" type="slidenum">
              <a:rPr lang="en-US" sz="1400" b="0" i="0" smtClean="0">
                <a:latin typeface="+mj-lt"/>
              </a:rPr>
              <a:t>20</a:t>
            </a:fld>
            <a:endParaRPr lang="en-US" sz="1600" b="0" i="0" dirty="0">
              <a:latin typeface="+mj-lt"/>
            </a:endParaRPr>
          </a:p>
        </p:txBody>
      </p:sp>
    </p:spTree>
    <p:extLst>
      <p:ext uri="{BB962C8B-B14F-4D97-AF65-F5344CB8AC3E}">
        <p14:creationId xmlns:p14="http://schemas.microsoft.com/office/powerpoint/2010/main" val="1931502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5999" y="1625599"/>
            <a:ext cx="7813675" cy="4551363"/>
          </a:xfrm>
        </p:spPr>
        <p:txBody>
          <a:bodyPr/>
          <a:lstStyle/>
          <a:p>
            <a:pPr>
              <a:spcBef>
                <a:spcPts val="2400"/>
              </a:spcBef>
            </a:pPr>
            <a:r>
              <a:rPr lang="en-US"/>
              <a:t>Program eligibility</a:t>
            </a:r>
          </a:p>
          <a:p>
            <a:pPr>
              <a:spcBef>
                <a:spcPts val="2400"/>
              </a:spcBef>
            </a:pPr>
            <a:r>
              <a:rPr lang="en-US"/>
              <a:t>Financial stability</a:t>
            </a:r>
          </a:p>
          <a:p>
            <a:pPr>
              <a:spcBef>
                <a:spcPts val="2400"/>
              </a:spcBef>
            </a:pPr>
            <a:r>
              <a:rPr lang="en-US"/>
              <a:t>Support services</a:t>
            </a:r>
          </a:p>
          <a:p>
            <a:pPr>
              <a:spcBef>
                <a:spcPts val="2400"/>
              </a:spcBef>
            </a:pPr>
            <a:r>
              <a:rPr lang="en-US"/>
              <a:t>Job Readiness</a:t>
            </a:r>
          </a:p>
          <a:p>
            <a:pPr>
              <a:spcBef>
                <a:spcPts val="2400"/>
              </a:spcBef>
            </a:pPr>
            <a:r>
              <a:rPr lang="en-US"/>
              <a:t>Basic Skills</a:t>
            </a:r>
            <a:endParaRPr lang="en-US" dirty="0"/>
          </a:p>
        </p:txBody>
      </p:sp>
      <p:sp>
        <p:nvSpPr>
          <p:cNvPr id="2" name="Title 1"/>
          <p:cNvSpPr>
            <a:spLocks noGrp="1"/>
          </p:cNvSpPr>
          <p:nvPr>
            <p:ph type="title"/>
          </p:nvPr>
        </p:nvSpPr>
        <p:spPr/>
        <p:txBody>
          <a:bodyPr/>
          <a:lstStyle/>
          <a:p>
            <a:r>
              <a:rPr lang="en-US"/>
              <a:t>Different Types of Assessment</a:t>
            </a:r>
            <a:endParaRPr lang="en-US" dirty="0"/>
          </a:p>
        </p:txBody>
      </p:sp>
    </p:spTree>
    <p:extLst>
      <p:ext uri="{BB962C8B-B14F-4D97-AF65-F5344CB8AC3E}">
        <p14:creationId xmlns:p14="http://schemas.microsoft.com/office/powerpoint/2010/main" val="442469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7472" y="1843549"/>
            <a:ext cx="3805084" cy="4333414"/>
          </a:xfrm>
        </p:spPr>
        <p:txBody>
          <a:bodyPr>
            <a:normAutofit/>
          </a:bodyPr>
          <a:lstStyle/>
          <a:p>
            <a:pPr>
              <a:spcBef>
                <a:spcPts val="3000"/>
              </a:spcBef>
            </a:pPr>
            <a:r>
              <a:rPr lang="en-US" sz="2400"/>
              <a:t>Service delivery status</a:t>
            </a:r>
          </a:p>
          <a:p>
            <a:pPr>
              <a:spcBef>
                <a:spcPts val="3000"/>
              </a:spcBef>
            </a:pPr>
            <a:r>
              <a:rPr lang="en-US" sz="2400"/>
              <a:t>Basic, Individualized or Follow-Up Services</a:t>
            </a:r>
          </a:p>
          <a:p>
            <a:pPr>
              <a:spcBef>
                <a:spcPts val="3000"/>
              </a:spcBef>
            </a:pPr>
            <a:r>
              <a:rPr lang="en-US" sz="2400"/>
              <a:t>Is the status clear in the notes?</a:t>
            </a:r>
            <a:endParaRPr lang="en-US" sz="2400" dirty="0"/>
          </a:p>
        </p:txBody>
      </p:sp>
      <p:sp>
        <p:nvSpPr>
          <p:cNvPr id="2" name="Title 1"/>
          <p:cNvSpPr>
            <a:spLocks noGrp="1"/>
          </p:cNvSpPr>
          <p:nvPr>
            <p:ph type="title"/>
          </p:nvPr>
        </p:nvSpPr>
        <p:spPr/>
        <p:txBody>
          <a:bodyPr/>
          <a:lstStyle/>
          <a:p>
            <a:r>
              <a:rPr lang="en-US"/>
              <a:t>Case Notes Should Follow a Sequence</a:t>
            </a:r>
            <a:endParaRPr lang="en-US" dirty="0"/>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1527501"/>
            <a:ext cx="5166852" cy="4141135"/>
          </a:xfrm>
          <a:prstGeom prst="rect">
            <a:avLst/>
          </a:prstGeom>
          <a:ln>
            <a:noFill/>
          </a:ln>
          <a:effectLst>
            <a:softEdge rad="635000"/>
          </a:effectLst>
        </p:spPr>
      </p:pic>
    </p:spTree>
    <p:extLst>
      <p:ext uri="{BB962C8B-B14F-4D97-AF65-F5344CB8AC3E}">
        <p14:creationId xmlns:p14="http://schemas.microsoft.com/office/powerpoint/2010/main" val="1992887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SEE SEPARATE TRAINING</a:t>
            </a:r>
            <a:r>
              <a:rPr lang="en-US"/>
              <a:t>: </a:t>
            </a:r>
            <a:br>
              <a:rPr lang="en-US"/>
            </a:br>
            <a:r>
              <a:rPr lang="en-US"/>
              <a:t>BASIC</a:t>
            </a:r>
            <a:r>
              <a:rPr lang="en-US" dirty="0"/>
              <a:t>, </a:t>
            </a:r>
            <a:r>
              <a:rPr lang="en-US"/>
              <a:t>INDIVIDUALIZED </a:t>
            </a:r>
            <a:br>
              <a:rPr lang="en-US"/>
            </a:br>
            <a:r>
              <a:rPr lang="en-US"/>
              <a:t>&amp; </a:t>
            </a:r>
            <a:r>
              <a:rPr lang="en-US" dirty="0"/>
              <a:t>FOLLOW-UP SERVICES </a:t>
            </a:r>
          </a:p>
        </p:txBody>
      </p:sp>
    </p:spTree>
    <p:extLst>
      <p:ext uri="{BB962C8B-B14F-4D97-AF65-F5344CB8AC3E}">
        <p14:creationId xmlns:p14="http://schemas.microsoft.com/office/powerpoint/2010/main" val="970705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7048" y="2444642"/>
            <a:ext cx="6089904" cy="4165494"/>
          </a:xfrm>
          <a:prstGeom prst="rect">
            <a:avLst/>
          </a:prstGeom>
          <a:effectLst>
            <a:softEdge rad="508000"/>
          </a:effectLst>
        </p:spPr>
      </p:pic>
      <p:sp>
        <p:nvSpPr>
          <p:cNvPr id="3" name="Content Placeholder 2"/>
          <p:cNvSpPr>
            <a:spLocks noGrp="1"/>
          </p:cNvSpPr>
          <p:nvPr>
            <p:ph idx="1"/>
          </p:nvPr>
        </p:nvSpPr>
        <p:spPr/>
        <p:txBody>
          <a:bodyPr/>
          <a:lstStyle/>
          <a:p>
            <a:r>
              <a:rPr lang="en-US"/>
              <a:t>Personal beliefs and opinions</a:t>
            </a:r>
          </a:p>
          <a:p>
            <a:r>
              <a:rPr lang="en-US"/>
              <a:t>Subjects that don’t relate to service delivery</a:t>
            </a:r>
          </a:p>
          <a:p>
            <a:r>
              <a:rPr lang="en-US"/>
              <a:t>Over-reliance on opinion vs fact</a:t>
            </a:r>
          </a:p>
          <a:p>
            <a:r>
              <a:rPr lang="en-US"/>
              <a:t>Off-topic personal information</a:t>
            </a:r>
          </a:p>
          <a:p>
            <a:endParaRPr lang="en-US" dirty="0"/>
          </a:p>
        </p:txBody>
      </p:sp>
      <p:sp>
        <p:nvSpPr>
          <p:cNvPr id="2" name="Title 1"/>
          <p:cNvSpPr>
            <a:spLocks noGrp="1"/>
          </p:cNvSpPr>
          <p:nvPr>
            <p:ph type="title"/>
          </p:nvPr>
        </p:nvSpPr>
        <p:spPr/>
        <p:txBody>
          <a:bodyPr/>
          <a:lstStyle/>
          <a:p>
            <a:r>
              <a:rPr lang="en-US"/>
              <a:t>What Should We Avoid Capturing?</a:t>
            </a:r>
            <a:endParaRPr lang="en-US" dirty="0"/>
          </a:p>
        </p:txBody>
      </p:sp>
    </p:spTree>
    <p:extLst>
      <p:ext uri="{BB962C8B-B14F-4D97-AF65-F5344CB8AC3E}">
        <p14:creationId xmlns:p14="http://schemas.microsoft.com/office/powerpoint/2010/main" val="712783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3174" y="1607574"/>
            <a:ext cx="8116283" cy="4577470"/>
          </a:xfrm>
        </p:spPr>
        <p:txBody>
          <a:bodyPr/>
          <a:lstStyle/>
          <a:p>
            <a:pPr>
              <a:spcBef>
                <a:spcPts val="3000"/>
              </a:spcBef>
            </a:pPr>
            <a:r>
              <a:rPr lang="en-US"/>
              <a:t>Personal vs Professional opinion</a:t>
            </a:r>
          </a:p>
          <a:p>
            <a:pPr>
              <a:spcBef>
                <a:spcPts val="3000"/>
              </a:spcBef>
            </a:pPr>
            <a:r>
              <a:rPr lang="en-US"/>
              <a:t>Professional observation</a:t>
            </a:r>
          </a:p>
          <a:p>
            <a:pPr>
              <a:spcBef>
                <a:spcPts val="3000"/>
              </a:spcBef>
            </a:pPr>
            <a:r>
              <a:rPr lang="en-US"/>
              <a:t>Clinical diagnoses</a:t>
            </a:r>
          </a:p>
          <a:p>
            <a:pPr>
              <a:spcBef>
                <a:spcPts val="3000"/>
              </a:spcBef>
            </a:pPr>
            <a:endParaRPr lang="en-US" dirty="0"/>
          </a:p>
        </p:txBody>
      </p:sp>
      <p:sp>
        <p:nvSpPr>
          <p:cNvPr id="2" name="Title 1"/>
          <p:cNvSpPr>
            <a:spLocks noGrp="1"/>
          </p:cNvSpPr>
          <p:nvPr>
            <p:ph type="title"/>
          </p:nvPr>
        </p:nvSpPr>
        <p:spPr/>
        <p:txBody>
          <a:bodyPr/>
          <a:lstStyle/>
          <a:p>
            <a:r>
              <a:rPr lang="en-US"/>
              <a:t>To Capture or Avoid?</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29501" y="2036463"/>
            <a:ext cx="5114121" cy="4821537"/>
          </a:xfrm>
          <a:prstGeom prst="rect">
            <a:avLst/>
          </a:prstGeom>
        </p:spPr>
      </p:pic>
      <p:sp>
        <p:nvSpPr>
          <p:cNvPr id="8" name="Rectangle 7"/>
          <p:cNvSpPr/>
          <p:nvPr/>
        </p:nvSpPr>
        <p:spPr>
          <a:xfrm>
            <a:off x="0" y="6376988"/>
            <a:ext cx="9143622" cy="45720"/>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a:solidFill>
              <a:schemeClr val="bg1">
                <a:lumMod val="6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8379849" y="6185044"/>
            <a:ext cx="429608" cy="429608"/>
          </a:xfrm>
          <a:prstGeom prst="ellipse">
            <a:avLst/>
          </a:prstGeom>
          <a:solidFill>
            <a:schemeClr val="bg1"/>
          </a:solidFill>
          <a:ln w="6350">
            <a:solidFill>
              <a:schemeClr val="bg1">
                <a:lumMod val="85000"/>
              </a:schemeClr>
            </a:solidFill>
          </a:ln>
          <a:effectLst>
            <a:outerShdw blurRad="508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8340213" y="6221915"/>
            <a:ext cx="508880" cy="355866"/>
          </a:xfrm>
          <a:prstGeom prst="rect">
            <a:avLst/>
          </a:prstGeom>
          <a:noFill/>
        </p:spPr>
        <p:txBody>
          <a:bodyPr wrap="square" lIns="0" tIns="0" rIns="0" bIns="0" rtlCol="0" anchor="ctr">
            <a:noAutofit/>
          </a:bodyPr>
          <a:lstStyle/>
          <a:p>
            <a:pPr algn="ctr"/>
            <a:fld id="{88A8A197-9FD5-4E44-A847-5913256255CC}" type="slidenum">
              <a:rPr lang="en-US" sz="1400" b="0" i="0" smtClean="0">
                <a:latin typeface="+mj-lt"/>
              </a:rPr>
              <a:t>25</a:t>
            </a:fld>
            <a:endParaRPr lang="en-US" sz="1600" b="0" i="0" dirty="0">
              <a:latin typeface="+mj-lt"/>
            </a:endParaRPr>
          </a:p>
        </p:txBody>
      </p:sp>
    </p:spTree>
    <p:extLst>
      <p:ext uri="{BB962C8B-B14F-4D97-AF65-F5344CB8AC3E}">
        <p14:creationId xmlns:p14="http://schemas.microsoft.com/office/powerpoint/2010/main" val="2097317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38435"/>
            <a:ext cx="6089904" cy="4061966"/>
          </a:xfrm>
          <a:prstGeom prst="rect">
            <a:avLst/>
          </a:prstGeom>
        </p:spPr>
      </p:pic>
      <p:sp>
        <p:nvSpPr>
          <p:cNvPr id="3" name="Content Placeholder 2"/>
          <p:cNvSpPr>
            <a:spLocks noGrp="1"/>
          </p:cNvSpPr>
          <p:nvPr>
            <p:ph idx="1"/>
          </p:nvPr>
        </p:nvSpPr>
        <p:spPr>
          <a:xfrm>
            <a:off x="3236686" y="2627085"/>
            <a:ext cx="5592988" cy="3549877"/>
          </a:xfrm>
        </p:spPr>
        <p:txBody>
          <a:bodyPr>
            <a:normAutofit/>
          </a:bodyPr>
          <a:lstStyle/>
          <a:p>
            <a:pPr lvl="0">
              <a:spcBef>
                <a:spcPts val="3000"/>
              </a:spcBef>
            </a:pPr>
            <a:r>
              <a:rPr lang="en-US" sz="2300"/>
              <a:t>Immediately after the interview</a:t>
            </a:r>
          </a:p>
          <a:p>
            <a:pPr lvl="0">
              <a:spcBef>
                <a:spcPts val="3000"/>
              </a:spcBef>
            </a:pPr>
            <a:r>
              <a:rPr lang="en-US" sz="2300"/>
              <a:t>Very soon after the interview</a:t>
            </a:r>
          </a:p>
          <a:p>
            <a:pPr lvl="0">
              <a:spcBef>
                <a:spcPts val="3000"/>
              </a:spcBef>
            </a:pPr>
            <a:r>
              <a:rPr lang="en-US" sz="2300"/>
              <a:t>Before starting another significant activity</a:t>
            </a:r>
          </a:p>
          <a:p>
            <a:pPr lvl="0">
              <a:spcBef>
                <a:spcPts val="3000"/>
              </a:spcBef>
            </a:pPr>
            <a:r>
              <a:rPr lang="en-US" sz="2300"/>
              <a:t>Before leaving the office for the day</a:t>
            </a:r>
            <a:endParaRPr lang="en-US" sz="2300" dirty="0"/>
          </a:p>
        </p:txBody>
      </p:sp>
      <p:sp>
        <p:nvSpPr>
          <p:cNvPr id="2" name="Title 1"/>
          <p:cNvSpPr>
            <a:spLocks noGrp="1"/>
          </p:cNvSpPr>
          <p:nvPr>
            <p:ph type="title"/>
          </p:nvPr>
        </p:nvSpPr>
        <p:spPr/>
        <p:txBody>
          <a:bodyPr/>
          <a:lstStyle/>
          <a:p>
            <a:r>
              <a:rPr lang="en-US"/>
              <a:t>When Should We Capture Case Notes?</a:t>
            </a:r>
            <a:endParaRPr lang="en-US" dirty="0"/>
          </a:p>
        </p:txBody>
      </p:sp>
    </p:spTree>
    <p:extLst>
      <p:ext uri="{BB962C8B-B14F-4D97-AF65-F5344CB8AC3E}">
        <p14:creationId xmlns:p14="http://schemas.microsoft.com/office/powerpoint/2010/main" val="1920105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Telling Your </a:t>
            </a:r>
            <a:br>
              <a:rPr lang="en-US" dirty="0"/>
            </a:br>
            <a:r>
              <a:rPr lang="en-US" dirty="0"/>
              <a:t>Customer’s Story</a:t>
            </a:r>
          </a:p>
        </p:txBody>
      </p:sp>
    </p:spTree>
    <p:extLst>
      <p:ext uri="{BB962C8B-B14F-4D97-AF65-F5344CB8AC3E}">
        <p14:creationId xmlns:p14="http://schemas.microsoft.com/office/powerpoint/2010/main" val="210072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019175"/>
            <a:ext cx="9144000" cy="475796"/>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r>
              <a:rPr lang="en-US"/>
              <a:t>Who are you writing about?</a:t>
            </a:r>
          </a:p>
          <a:p>
            <a:pPr lvl="1">
              <a:spcAft>
                <a:spcPts val="2400"/>
              </a:spcAft>
            </a:pPr>
            <a:r>
              <a:rPr lang="en-US"/>
              <a:t>3/24/14: Customer Sarah L. enrolled at Elk Grove CC for welding training using ITA. </a:t>
            </a:r>
          </a:p>
          <a:p>
            <a:pPr lvl="1">
              <a:spcAft>
                <a:spcPts val="2400"/>
              </a:spcAft>
            </a:pPr>
            <a:r>
              <a:rPr lang="en-US"/>
              <a:t>2/28/13: Spoke with Employer, Brad Cunningham, director of Columbia Area Community Center on Liggett Ave, 323-777-8999, </a:t>
            </a:r>
            <a:r>
              <a:rPr lang="en-US">
                <a:hlinkClick r:id="rId3"/>
              </a:rPr>
              <a:t>bradc@CACC.org</a:t>
            </a:r>
            <a:endParaRPr lang="en-US"/>
          </a:p>
          <a:p>
            <a:pPr lvl="1">
              <a:spcAft>
                <a:spcPts val="2400"/>
              </a:spcAft>
            </a:pPr>
            <a:r>
              <a:rPr lang="en-US"/>
              <a:t>5/5/16: Instructor Bill Johnson said there was room for customer Lisa S. in the resume writing class.  </a:t>
            </a:r>
            <a:endParaRPr lang="en-US" dirty="0"/>
          </a:p>
        </p:txBody>
      </p:sp>
      <p:sp>
        <p:nvSpPr>
          <p:cNvPr id="2" name="Title 1"/>
          <p:cNvSpPr>
            <a:spLocks noGrp="1"/>
          </p:cNvSpPr>
          <p:nvPr>
            <p:ph type="title"/>
          </p:nvPr>
        </p:nvSpPr>
        <p:spPr/>
        <p:txBody>
          <a:bodyPr/>
          <a:lstStyle/>
          <a:p>
            <a:r>
              <a:rPr lang="en-US"/>
              <a:t>The Who</a:t>
            </a:r>
            <a:endParaRPr lang="en-US" dirty="0"/>
          </a:p>
        </p:txBody>
      </p:sp>
    </p:spTree>
    <p:extLst>
      <p:ext uri="{BB962C8B-B14F-4D97-AF65-F5344CB8AC3E}">
        <p14:creationId xmlns:p14="http://schemas.microsoft.com/office/powerpoint/2010/main" val="941737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19175"/>
            <a:ext cx="9144000" cy="475796"/>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r>
              <a:rPr lang="en-US"/>
              <a:t>What event occurred?</a:t>
            </a:r>
          </a:p>
          <a:p>
            <a:pPr lvl="1">
              <a:spcAft>
                <a:spcPts val="2400"/>
              </a:spcAft>
            </a:pPr>
            <a:r>
              <a:rPr lang="en-US"/>
              <a:t>3/3/13: Customer Sandra L. brought in results of her MySkillsMyFuture research.  She is pursuing Cutting, Punching, and Press Machine Setter jobs that pay between $12 and 19/hour in this area. </a:t>
            </a:r>
          </a:p>
          <a:p>
            <a:pPr lvl="1"/>
            <a:r>
              <a:rPr lang="en-US"/>
              <a:t>4/10/12: Customer Mary G. enrolled at Hamptons CC for 14 week, 4 credit course in CNC Milling toward Associate of Science Degree and certification by MSSC for Certified Production Technician (CPT).</a:t>
            </a:r>
          </a:p>
          <a:p>
            <a:pPr lvl="1"/>
            <a:endParaRPr lang="en-US" dirty="0"/>
          </a:p>
        </p:txBody>
      </p:sp>
      <p:sp>
        <p:nvSpPr>
          <p:cNvPr id="2" name="Title 1"/>
          <p:cNvSpPr>
            <a:spLocks noGrp="1"/>
          </p:cNvSpPr>
          <p:nvPr>
            <p:ph type="title"/>
          </p:nvPr>
        </p:nvSpPr>
        <p:spPr/>
        <p:txBody>
          <a:bodyPr/>
          <a:lstStyle/>
          <a:p>
            <a:r>
              <a:rPr lang="en-US"/>
              <a:t>The What</a:t>
            </a:r>
            <a:endParaRPr lang="en-US" dirty="0"/>
          </a:p>
        </p:txBody>
      </p:sp>
    </p:spTree>
    <p:extLst>
      <p:ext uri="{BB962C8B-B14F-4D97-AF65-F5344CB8AC3E}">
        <p14:creationId xmlns:p14="http://schemas.microsoft.com/office/powerpoint/2010/main" val="725498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0914" y="1582057"/>
            <a:ext cx="8098972" cy="4594906"/>
          </a:xfrm>
        </p:spPr>
        <p:txBody>
          <a:bodyPr>
            <a:normAutofit/>
          </a:bodyPr>
          <a:lstStyle/>
          <a:p>
            <a:pPr>
              <a:spcBef>
                <a:spcPts val="2400"/>
              </a:spcBef>
            </a:pPr>
            <a:r>
              <a:rPr lang="en-US" dirty="0"/>
              <a:t>A suite of training modules</a:t>
            </a:r>
          </a:p>
          <a:p>
            <a:pPr>
              <a:spcBef>
                <a:spcPts val="2400"/>
              </a:spcBef>
            </a:pPr>
            <a:r>
              <a:rPr lang="en-US" dirty="0"/>
              <a:t>Intended for Case Counselors</a:t>
            </a:r>
          </a:p>
          <a:p>
            <a:pPr lvl="1">
              <a:spcBef>
                <a:spcPts val="600"/>
              </a:spcBef>
            </a:pPr>
            <a:r>
              <a:rPr lang="en-US" dirty="0"/>
              <a:t>Keeping Precise and Effective Case Notes</a:t>
            </a:r>
          </a:p>
          <a:p>
            <a:pPr lvl="1">
              <a:spcBef>
                <a:spcPts val="600"/>
              </a:spcBef>
            </a:pPr>
            <a:r>
              <a:rPr lang="en-US" dirty="0"/>
              <a:t>Understanding Different Career Services</a:t>
            </a:r>
          </a:p>
          <a:p>
            <a:pPr lvl="1">
              <a:spcBef>
                <a:spcPts val="600"/>
              </a:spcBef>
            </a:pPr>
            <a:r>
              <a:rPr lang="en-US" dirty="0"/>
              <a:t>Improving Time Management</a:t>
            </a:r>
          </a:p>
          <a:p>
            <a:pPr lvl="1">
              <a:spcBef>
                <a:spcPts val="600"/>
              </a:spcBef>
            </a:pPr>
            <a:r>
              <a:rPr lang="en-US" dirty="0"/>
              <a:t>Knowing What Employers Want</a:t>
            </a:r>
          </a:p>
          <a:p>
            <a:pPr marL="365760" lvl="1" indent="-365760">
              <a:spcBef>
                <a:spcPts val="2400"/>
              </a:spcBef>
              <a:buClr>
                <a:srgbClr val="185EAC"/>
              </a:buClr>
              <a:buSzPct val="90000"/>
              <a:buFont typeface="Wingdings 3" panose="05040102010807070707" pitchFamily="18" charset="2"/>
              <a:buChar char=""/>
            </a:pPr>
            <a:r>
              <a:rPr lang="en-US" sz="2500" dirty="0">
                <a:solidFill>
                  <a:schemeClr val="tx1"/>
                </a:solidFill>
                <a:latin typeface="+mj-lt"/>
              </a:rPr>
              <a:t>Consider offering a certificate of completion</a:t>
            </a:r>
          </a:p>
        </p:txBody>
      </p:sp>
      <p:sp>
        <p:nvSpPr>
          <p:cNvPr id="2" name="Title 1"/>
          <p:cNvSpPr>
            <a:spLocks noGrp="1"/>
          </p:cNvSpPr>
          <p:nvPr>
            <p:ph type="title"/>
          </p:nvPr>
        </p:nvSpPr>
        <p:spPr/>
        <p:txBody>
          <a:bodyPr/>
          <a:lstStyle/>
          <a:p>
            <a:r>
              <a:rPr lang="en-US" dirty="0"/>
              <a:t>Four indicators of effective customer service</a:t>
            </a:r>
          </a:p>
        </p:txBody>
      </p:sp>
    </p:spTree>
    <p:extLst>
      <p:ext uri="{BB962C8B-B14F-4D97-AF65-F5344CB8AC3E}">
        <p14:creationId xmlns:p14="http://schemas.microsoft.com/office/powerpoint/2010/main" val="1242193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019175"/>
            <a:ext cx="7534275" cy="5157788"/>
          </a:xfrm>
        </p:spPr>
        <p:txBody>
          <a:bodyPr>
            <a:normAutofit/>
          </a:bodyPr>
          <a:lstStyle/>
          <a:p>
            <a:r>
              <a:rPr lang="en-US"/>
              <a:t> </a:t>
            </a:r>
            <a:endParaRPr lang="en-US" sz="1950"/>
          </a:p>
          <a:p>
            <a:pPr lvl="1">
              <a:spcBef>
                <a:spcPts val="400"/>
              </a:spcBef>
            </a:pPr>
            <a:r>
              <a:rPr lang="en-US" sz="1950"/>
              <a:t>8/10/15: The biophysics class is at Glendale Junior college, 458 Long Hill Rd. and Jill M. will bring the ITA materials to the registrar and bursar.</a:t>
            </a:r>
          </a:p>
          <a:p>
            <a:pPr lvl="1">
              <a:spcBef>
                <a:spcPts val="400"/>
              </a:spcBef>
            </a:pPr>
            <a:r>
              <a:rPr lang="en-US" sz="1950"/>
              <a:t>12/12/14: Seth P. met with the hiring manager at Haas Mechanics (Tom Johnson) during the June 4th Career Fair at our AJC.</a:t>
            </a:r>
          </a:p>
          <a:p>
            <a:pPr lvl="1">
              <a:spcBef>
                <a:spcPts val="400"/>
              </a:spcBef>
            </a:pPr>
            <a:r>
              <a:rPr lang="en-US" sz="1950"/>
              <a:t>2/3/15: Mary L. and I both agreed that she should join the Job Club that meets at Danville Library (Pleasant Street) on Tuesday nights beginning May 12th</a:t>
            </a:r>
            <a:r>
              <a:rPr lang="en-US"/>
              <a:t>. </a:t>
            </a:r>
          </a:p>
          <a:p>
            <a:endParaRPr lang="en-US" dirty="0"/>
          </a:p>
        </p:txBody>
      </p:sp>
      <p:sp>
        <p:nvSpPr>
          <p:cNvPr id="2" name="Title 1"/>
          <p:cNvSpPr>
            <a:spLocks noGrp="1"/>
          </p:cNvSpPr>
          <p:nvPr>
            <p:ph type="title"/>
          </p:nvPr>
        </p:nvSpPr>
        <p:spPr/>
        <p:txBody>
          <a:bodyPr/>
          <a:lstStyle/>
          <a:p>
            <a:r>
              <a:rPr lang="en-US"/>
              <a:t>The Where</a:t>
            </a:r>
            <a:endParaRPr lang="en-US" dirty="0"/>
          </a:p>
        </p:txBody>
      </p:sp>
      <p:sp>
        <p:nvSpPr>
          <p:cNvPr id="7" name="Rectangle 6"/>
          <p:cNvSpPr/>
          <p:nvPr/>
        </p:nvSpPr>
        <p:spPr>
          <a:xfrm>
            <a:off x="0" y="1019175"/>
            <a:ext cx="9144000" cy="475796"/>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314326" y="1019175"/>
            <a:ext cx="8350704" cy="882196"/>
          </a:xfrm>
          <a:prstGeom prst="rect">
            <a:avLst/>
          </a:prstGeom>
        </p:spPr>
        <p:txBody>
          <a:bodyPr vert="horz" lIns="91440" tIns="45720" rIns="91440" bIns="45720" rtlCol="0">
            <a:noAutofit/>
          </a:bodyPr>
          <a:lstStyle>
            <a:lvl1pPr marL="0" indent="0" algn="l" defTabSz="914400" rtl="0" eaLnBrk="1" latinLnBrk="0" hangingPunct="1">
              <a:lnSpc>
                <a:spcPct val="95000"/>
              </a:lnSpc>
              <a:spcBef>
                <a:spcPts val="0"/>
              </a:spcBef>
              <a:spcAft>
                <a:spcPts val="4200"/>
              </a:spcAft>
              <a:buClr>
                <a:srgbClr val="185EAC"/>
              </a:buClr>
              <a:buSzPct val="90000"/>
              <a:buFont typeface="Wingdings 3" panose="05040102010807070707" pitchFamily="18" charset="2"/>
              <a:buNone/>
              <a:defRPr sz="2500" b="0" i="0" kern="1200">
                <a:solidFill>
                  <a:schemeClr val="bg1"/>
                </a:solidFill>
                <a:effectLst>
                  <a:outerShdw blurRad="50800" dist="38100" dir="8100000" algn="tr" rotWithShape="0">
                    <a:prstClr val="black">
                      <a:alpha val="40000"/>
                    </a:prstClr>
                  </a:outerShdw>
                </a:effectLst>
                <a:latin typeface="+mj-lt"/>
                <a:ea typeface="+mn-ea"/>
                <a:cs typeface="+mn-cs"/>
              </a:defRPr>
            </a:lvl1pPr>
            <a:lvl2pPr marL="1371600" indent="-228600" algn="l" defTabSz="914400" rtl="0" eaLnBrk="1" latinLnBrk="0" hangingPunct="1">
              <a:lnSpc>
                <a:spcPct val="95000"/>
              </a:lnSpc>
              <a:spcBef>
                <a:spcPts val="0"/>
              </a:spcBef>
              <a:spcAft>
                <a:spcPts val="1200"/>
              </a:spcAft>
              <a:buClr>
                <a:schemeClr val="accent1"/>
              </a:buClr>
              <a:buSzPct val="100000"/>
              <a:buFont typeface="Wingdings 3" panose="050401020108070707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95000"/>
              </a:lnSpc>
              <a:spcBef>
                <a:spcPts val="500"/>
              </a:spcBef>
              <a:buClr>
                <a:srgbClr val="A5CE39"/>
              </a:buClr>
              <a:buSzPct val="150000"/>
              <a:buFont typeface="Times New Roman" panose="02020603050405020304" pitchFamily="18" charset="0"/>
              <a:buChar char="⁃"/>
              <a:defRPr sz="1900" kern="1200">
                <a:solidFill>
                  <a:srgbClr val="0D793D"/>
                </a:solidFill>
                <a:latin typeface="+mn-lt"/>
                <a:ea typeface="+mn-ea"/>
                <a:cs typeface="+mn-cs"/>
              </a:defRPr>
            </a:lvl3pPr>
            <a:lvl4pPr marL="1600200" indent="-228600" algn="l" defTabSz="914400" rtl="0" eaLnBrk="1" latinLnBrk="0" hangingPunct="1">
              <a:lnSpc>
                <a:spcPct val="95000"/>
              </a:lnSpc>
              <a:spcBef>
                <a:spcPts val="500"/>
              </a:spcBef>
              <a:buClr>
                <a:srgbClr val="FABD12"/>
              </a:buClr>
              <a:buSzPct val="150000"/>
              <a:buFont typeface="Times New Roman" panose="02020603050405020304" pitchFamily="18" charset="0"/>
              <a:buChar char="⁃"/>
              <a:defRPr sz="1800" kern="1200">
                <a:solidFill>
                  <a:srgbClr val="F06722"/>
                </a:solidFill>
                <a:latin typeface="+mn-lt"/>
                <a:ea typeface="+mn-ea"/>
                <a:cs typeface="+mn-cs"/>
              </a:defRPr>
            </a:lvl4pPr>
            <a:lvl5pPr marL="2057400" indent="-228600" algn="l" defTabSz="914400" rtl="0" eaLnBrk="1" latinLnBrk="0" hangingPunct="1">
              <a:lnSpc>
                <a:spcPct val="95000"/>
              </a:lnSpc>
              <a:spcBef>
                <a:spcPts val="500"/>
              </a:spcBef>
              <a:buClr>
                <a:srgbClr val="CB1680"/>
              </a:buClr>
              <a:buSzPct val="150000"/>
              <a:buFont typeface="Times New Roman" panose="02020603050405020304" pitchFamily="18" charset="0"/>
              <a:buChar char="⁃"/>
              <a:defRPr sz="1800" kern="1200">
                <a:solidFill>
                  <a:srgbClr val="5E114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Where did this happen?  Where will it happen?</a:t>
            </a:r>
          </a:p>
          <a:p>
            <a:endParaRPr lang="en-US" dirty="0"/>
          </a:p>
        </p:txBody>
      </p:sp>
    </p:spTree>
    <p:extLst>
      <p:ext uri="{BB962C8B-B14F-4D97-AF65-F5344CB8AC3E}">
        <p14:creationId xmlns:p14="http://schemas.microsoft.com/office/powerpoint/2010/main" val="930737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19175"/>
            <a:ext cx="9144000" cy="475796"/>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r>
              <a:rPr lang="en-US"/>
              <a:t>When did this occur?  When will it occur?</a:t>
            </a:r>
          </a:p>
          <a:p>
            <a:pPr lvl="1">
              <a:spcAft>
                <a:spcPts val="1000"/>
              </a:spcAft>
            </a:pPr>
            <a:r>
              <a:rPr lang="en-US" sz="1950"/>
              <a:t>3/30/15: Customer Cindy B. began her new job on March 12th.  Her exit date will be 90 days later and we will offer follow-up services for the next 12 months.</a:t>
            </a:r>
          </a:p>
          <a:p>
            <a:pPr lvl="1">
              <a:spcAft>
                <a:spcPts val="1000"/>
              </a:spcAft>
            </a:pPr>
            <a:r>
              <a:rPr lang="en-US" sz="1950"/>
              <a:t>4/18/16: Peter T. and I will meet Tuesday, Nov 11th, outside Jensen Electric, 27 Wilmot Street at 2:30pm to review our OJT presentation before the meeting with Mr. Jones at 3:30pm</a:t>
            </a:r>
          </a:p>
          <a:p>
            <a:pPr lvl="1">
              <a:spcAft>
                <a:spcPts val="1000"/>
              </a:spcAft>
            </a:pPr>
            <a:r>
              <a:rPr lang="en-US" sz="1950"/>
              <a:t>4/25/13: Sylvia Z. and I chose to meet every other Thursday afternoon in my office at 11:00am starting on June 10th  </a:t>
            </a:r>
          </a:p>
          <a:p>
            <a:endParaRPr lang="en-US" dirty="0"/>
          </a:p>
        </p:txBody>
      </p:sp>
      <p:sp>
        <p:nvSpPr>
          <p:cNvPr id="2" name="Title 1"/>
          <p:cNvSpPr>
            <a:spLocks noGrp="1"/>
          </p:cNvSpPr>
          <p:nvPr>
            <p:ph type="title"/>
          </p:nvPr>
        </p:nvSpPr>
        <p:spPr/>
        <p:txBody>
          <a:bodyPr/>
          <a:lstStyle/>
          <a:p>
            <a:r>
              <a:rPr lang="en-US"/>
              <a:t>The When</a:t>
            </a:r>
            <a:endParaRPr lang="en-US" dirty="0"/>
          </a:p>
        </p:txBody>
      </p:sp>
    </p:spTree>
    <p:extLst>
      <p:ext uri="{BB962C8B-B14F-4D97-AF65-F5344CB8AC3E}">
        <p14:creationId xmlns:p14="http://schemas.microsoft.com/office/powerpoint/2010/main" val="614510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19175"/>
            <a:ext cx="9144000" cy="475796"/>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r>
              <a:rPr lang="en-US" dirty="0"/>
              <a:t>Why is this significant? </a:t>
            </a:r>
          </a:p>
          <a:p>
            <a:pPr lvl="1"/>
            <a:r>
              <a:rPr lang="en-US" dirty="0"/>
              <a:t>4/18/16: Philip A. will re-take the CPT test next Monday.  If he passes and becomes a certified production technician, we can forward his resume to </a:t>
            </a:r>
            <a:r>
              <a:rPr lang="en-US" dirty="0" err="1"/>
              <a:t>Klemmer</a:t>
            </a:r>
            <a:r>
              <a:rPr lang="en-US" dirty="0"/>
              <a:t> Soft Drinks for their consideration.</a:t>
            </a:r>
          </a:p>
          <a:p>
            <a:pPr lvl="1"/>
            <a:r>
              <a:rPr lang="en-US" dirty="0"/>
              <a:t>12/18/13:  Suggested to Danny S. that </a:t>
            </a:r>
            <a:r>
              <a:rPr lang="en-US" dirty="0" smtClean="0"/>
              <a:t>he work </a:t>
            </a:r>
            <a:r>
              <a:rPr lang="en-US" dirty="0"/>
              <a:t>on beefing up his resume with industry lingo that he can learn by reviewing various energy occupations on O*NET and Career One Stop.  The resume improvements may make him more marketable with our energy employers. </a:t>
            </a:r>
          </a:p>
          <a:p>
            <a:pPr lvl="1"/>
            <a:endParaRPr lang="en-US" dirty="0"/>
          </a:p>
          <a:p>
            <a:pPr lvl="1"/>
            <a:endParaRPr lang="en-US" dirty="0"/>
          </a:p>
        </p:txBody>
      </p:sp>
      <p:sp>
        <p:nvSpPr>
          <p:cNvPr id="2" name="Title 1"/>
          <p:cNvSpPr>
            <a:spLocks noGrp="1"/>
          </p:cNvSpPr>
          <p:nvPr>
            <p:ph type="title"/>
          </p:nvPr>
        </p:nvSpPr>
        <p:spPr/>
        <p:txBody>
          <a:bodyPr/>
          <a:lstStyle/>
          <a:p>
            <a:r>
              <a:rPr lang="en-US"/>
              <a:t>The Why</a:t>
            </a:r>
            <a:endParaRPr lang="en-US" dirty="0"/>
          </a:p>
        </p:txBody>
      </p:sp>
    </p:spTree>
    <p:extLst>
      <p:ext uri="{BB962C8B-B14F-4D97-AF65-F5344CB8AC3E}">
        <p14:creationId xmlns:p14="http://schemas.microsoft.com/office/powerpoint/2010/main" val="306736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19175"/>
            <a:ext cx="9144000" cy="475796"/>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r>
              <a:rPr lang="en-US"/>
              <a:t>How does this relate to the big picture?</a:t>
            </a:r>
          </a:p>
          <a:p>
            <a:pPr lvl="1">
              <a:spcBef>
                <a:spcPts val="600"/>
              </a:spcBef>
              <a:spcAft>
                <a:spcPts val="1800"/>
              </a:spcAft>
            </a:pPr>
            <a:r>
              <a:rPr lang="en-US"/>
              <a:t>Will call Sally G. tomorrow to follow up.</a:t>
            </a:r>
          </a:p>
          <a:p>
            <a:pPr lvl="1">
              <a:spcAft>
                <a:spcPts val="1800"/>
              </a:spcAft>
            </a:pPr>
            <a:r>
              <a:rPr lang="en-US"/>
              <a:t>The instructor mentioned that Paul M. passed the exam with a high grade</a:t>
            </a:r>
          </a:p>
          <a:p>
            <a:pPr lvl="1">
              <a:spcAft>
                <a:spcPts val="1800"/>
              </a:spcAft>
            </a:pPr>
            <a:r>
              <a:rPr lang="en-US"/>
              <a:t>We arranged for transportation through our Bus Pass Program and John L. will be able to report to work on time.</a:t>
            </a:r>
          </a:p>
          <a:p>
            <a:pPr lvl="1">
              <a:spcAft>
                <a:spcPts val="1800"/>
              </a:spcAft>
            </a:pPr>
            <a:r>
              <a:rPr lang="en-US"/>
              <a:t>By taking the computer language course, Jerry K. can close the skill gap he has in programing.</a:t>
            </a:r>
            <a:endParaRPr lang="en-US" dirty="0"/>
          </a:p>
        </p:txBody>
      </p:sp>
      <p:sp>
        <p:nvSpPr>
          <p:cNvPr id="2" name="Title 1"/>
          <p:cNvSpPr>
            <a:spLocks noGrp="1"/>
          </p:cNvSpPr>
          <p:nvPr>
            <p:ph type="title"/>
          </p:nvPr>
        </p:nvSpPr>
        <p:spPr/>
        <p:txBody>
          <a:bodyPr/>
          <a:lstStyle/>
          <a:p>
            <a:r>
              <a:rPr lang="en-US"/>
              <a:t>The How</a:t>
            </a:r>
            <a:endParaRPr lang="en-US" dirty="0"/>
          </a:p>
        </p:txBody>
      </p:sp>
    </p:spTree>
    <p:extLst>
      <p:ext uri="{BB962C8B-B14F-4D97-AF65-F5344CB8AC3E}">
        <p14:creationId xmlns:p14="http://schemas.microsoft.com/office/powerpoint/2010/main" val="1582987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2113" y="1828799"/>
            <a:ext cx="5157561" cy="4348163"/>
          </a:xfrm>
        </p:spPr>
        <p:txBody>
          <a:bodyPr/>
          <a:lstStyle/>
          <a:p>
            <a:pPr>
              <a:spcBef>
                <a:spcPts val="3600"/>
              </a:spcBef>
            </a:pPr>
            <a:r>
              <a:rPr lang="en-US"/>
              <a:t>What did you observe?</a:t>
            </a:r>
          </a:p>
          <a:p>
            <a:pPr>
              <a:spcBef>
                <a:spcPts val="3600"/>
              </a:spcBef>
            </a:pPr>
            <a:r>
              <a:rPr lang="en-US"/>
              <a:t>What did you hear?</a:t>
            </a:r>
          </a:p>
          <a:p>
            <a:pPr>
              <a:spcBef>
                <a:spcPts val="3600"/>
              </a:spcBef>
            </a:pPr>
            <a:r>
              <a:rPr lang="en-US"/>
              <a:t>What did you read?</a:t>
            </a:r>
          </a:p>
          <a:p>
            <a:pPr>
              <a:spcBef>
                <a:spcPts val="3600"/>
              </a:spcBef>
            </a:pPr>
            <a:r>
              <a:rPr lang="en-US"/>
              <a:t>What data or information was provided?</a:t>
            </a:r>
          </a:p>
          <a:p>
            <a:pPr>
              <a:spcBef>
                <a:spcPts val="3600"/>
              </a:spcBef>
            </a:pPr>
            <a:endParaRPr lang="en-US" dirty="0"/>
          </a:p>
        </p:txBody>
      </p:sp>
      <p:sp>
        <p:nvSpPr>
          <p:cNvPr id="2" name="Title 1"/>
          <p:cNvSpPr>
            <a:spLocks noGrp="1"/>
          </p:cNvSpPr>
          <p:nvPr>
            <p:ph type="title"/>
          </p:nvPr>
        </p:nvSpPr>
        <p:spPr/>
        <p:txBody>
          <a:bodyPr/>
          <a:lstStyle/>
          <a:p>
            <a:r>
              <a:rPr lang="en-US"/>
              <a:t>“Just the Facts, Ma’am”</a:t>
            </a:r>
            <a:endParaRPr lang="en-US" dirty="0"/>
          </a:p>
        </p:txBody>
      </p:sp>
      <p:pic>
        <p:nvPicPr>
          <p:cNvPr id="7" name="Picture 6"/>
          <p:cNvPicPr>
            <a:picLocks noChangeAspect="1"/>
          </p:cNvPicPr>
          <p:nvPr/>
        </p:nvPicPr>
        <p:blipFill>
          <a:blip r:embed="rId3">
            <a:clrChange>
              <a:clrFrom>
                <a:srgbClr val="FAF9F7"/>
              </a:clrFrom>
              <a:clrTo>
                <a:srgbClr val="FAF9F7">
                  <a:alpha val="0"/>
                </a:srgbClr>
              </a:clrTo>
            </a:clrChange>
            <a:extLst>
              <a:ext uri="{28A0092B-C50C-407E-A947-70E740481C1C}">
                <a14:useLocalDpi xmlns:a14="http://schemas.microsoft.com/office/drawing/2010/main"/>
              </a:ext>
            </a:extLst>
          </a:blip>
          <a:stretch>
            <a:fillRect/>
          </a:stretch>
        </p:blipFill>
        <p:spPr>
          <a:xfrm>
            <a:off x="0" y="768096"/>
            <a:ext cx="4061966" cy="6089904"/>
          </a:xfrm>
          <a:prstGeom prst="rect">
            <a:avLst/>
          </a:prstGeom>
        </p:spPr>
      </p:pic>
    </p:spTree>
    <p:extLst>
      <p:ext uri="{BB962C8B-B14F-4D97-AF65-F5344CB8AC3E}">
        <p14:creationId xmlns:p14="http://schemas.microsoft.com/office/powerpoint/2010/main" val="1887886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842062"/>
            <a:ext cx="4413696" cy="6015938"/>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02118" y="842062"/>
            <a:ext cx="3641882" cy="6015938"/>
          </a:xfrm>
          <a:prstGeom prst="rect">
            <a:avLst/>
          </a:prstGeom>
        </p:spPr>
      </p:pic>
      <p:sp>
        <p:nvSpPr>
          <p:cNvPr id="3" name="Content Placeholder 2"/>
          <p:cNvSpPr>
            <a:spLocks noGrp="1"/>
          </p:cNvSpPr>
          <p:nvPr>
            <p:ph idx="1"/>
          </p:nvPr>
        </p:nvSpPr>
        <p:spPr>
          <a:xfrm>
            <a:off x="3082413" y="1519083"/>
            <a:ext cx="3834581" cy="4657879"/>
          </a:xfrm>
        </p:spPr>
        <p:txBody>
          <a:bodyPr/>
          <a:lstStyle/>
          <a:p>
            <a:pPr>
              <a:spcBef>
                <a:spcPts val="2400"/>
              </a:spcBef>
            </a:pPr>
            <a:r>
              <a:rPr lang="en-US"/>
              <a:t>Speak in private</a:t>
            </a:r>
          </a:p>
          <a:p>
            <a:pPr>
              <a:spcBef>
                <a:spcPts val="2400"/>
              </a:spcBef>
            </a:pPr>
            <a:r>
              <a:rPr lang="en-US"/>
              <a:t>Protect personal ID numbers</a:t>
            </a:r>
          </a:p>
          <a:p>
            <a:pPr>
              <a:spcBef>
                <a:spcPts val="2400"/>
              </a:spcBef>
            </a:pPr>
            <a:r>
              <a:rPr lang="en-US"/>
              <a:t>Guard a medical condition</a:t>
            </a:r>
          </a:p>
          <a:p>
            <a:pPr>
              <a:spcBef>
                <a:spcPts val="2400"/>
              </a:spcBef>
            </a:pPr>
            <a:endParaRPr lang="en-US" dirty="0"/>
          </a:p>
        </p:txBody>
      </p:sp>
      <p:sp>
        <p:nvSpPr>
          <p:cNvPr id="2" name="Title 1"/>
          <p:cNvSpPr>
            <a:spLocks noGrp="1"/>
          </p:cNvSpPr>
          <p:nvPr>
            <p:ph type="title"/>
          </p:nvPr>
        </p:nvSpPr>
        <p:spPr/>
        <p:txBody>
          <a:bodyPr/>
          <a:lstStyle/>
          <a:p>
            <a:r>
              <a:rPr lang="en-US"/>
              <a:t>Maintain Confidentiality</a:t>
            </a:r>
            <a:endParaRPr lang="en-US" dirty="0"/>
          </a:p>
        </p:txBody>
      </p:sp>
      <p:sp>
        <p:nvSpPr>
          <p:cNvPr id="10" name="Rectangle 9"/>
          <p:cNvSpPr/>
          <p:nvPr/>
        </p:nvSpPr>
        <p:spPr>
          <a:xfrm>
            <a:off x="0" y="6376988"/>
            <a:ext cx="9143622" cy="45720"/>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8379849" y="6185044"/>
            <a:ext cx="429608" cy="429608"/>
          </a:xfrm>
          <a:prstGeom prst="ellipse">
            <a:avLst/>
          </a:prstGeom>
          <a:solidFill>
            <a:schemeClr val="bg1"/>
          </a:solidFill>
          <a:ln w="6350">
            <a:solidFill>
              <a:schemeClr val="bg1">
                <a:lumMod val="85000"/>
              </a:schemeClr>
            </a:solidFill>
          </a:ln>
          <a:effectLst>
            <a:outerShdw blurRad="508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8340213" y="6221915"/>
            <a:ext cx="508880" cy="355866"/>
          </a:xfrm>
          <a:prstGeom prst="rect">
            <a:avLst/>
          </a:prstGeom>
          <a:noFill/>
        </p:spPr>
        <p:txBody>
          <a:bodyPr wrap="square" lIns="0" tIns="0" rIns="0" bIns="0" rtlCol="0" anchor="ctr">
            <a:noAutofit/>
          </a:bodyPr>
          <a:lstStyle/>
          <a:p>
            <a:pPr algn="ctr"/>
            <a:fld id="{88A8A197-9FD5-4E44-A847-5913256255CC}" type="slidenum">
              <a:rPr lang="en-US" sz="1400" b="0" i="0" smtClean="0">
                <a:latin typeface="+mj-lt"/>
              </a:rPr>
              <a:t>35</a:t>
            </a:fld>
            <a:endParaRPr lang="en-US" sz="1600" b="0" i="0" dirty="0">
              <a:latin typeface="+mj-lt"/>
            </a:endParaRPr>
          </a:p>
        </p:txBody>
      </p:sp>
    </p:spTree>
    <p:extLst>
      <p:ext uri="{BB962C8B-B14F-4D97-AF65-F5344CB8AC3E}">
        <p14:creationId xmlns:p14="http://schemas.microsoft.com/office/powerpoint/2010/main" val="45865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6 </a:t>
            </a:r>
            <a:r>
              <a:rPr lang="en-US"/>
              <a:t>Elements </a:t>
            </a:r>
            <a:br>
              <a:rPr lang="en-US"/>
            </a:br>
            <a:r>
              <a:rPr lang="en-US"/>
              <a:t>to Include In </a:t>
            </a:r>
            <a:r>
              <a:rPr lang="en-US" dirty="0"/>
              <a:t>Case Notes</a:t>
            </a:r>
          </a:p>
        </p:txBody>
      </p:sp>
    </p:spTree>
    <p:extLst>
      <p:ext uri="{BB962C8B-B14F-4D97-AF65-F5344CB8AC3E}">
        <p14:creationId xmlns:p14="http://schemas.microsoft.com/office/powerpoint/2010/main" val="2126317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3677" y="1415845"/>
            <a:ext cx="8165998" cy="4761118"/>
          </a:xfrm>
        </p:spPr>
        <p:txBody>
          <a:bodyPr>
            <a:normAutofit/>
          </a:bodyPr>
          <a:lstStyle/>
          <a:p>
            <a:pPr>
              <a:spcBef>
                <a:spcPts val="1800"/>
              </a:spcBef>
            </a:pPr>
            <a:r>
              <a:rPr lang="en-US" sz="2800"/>
              <a:t>Customer Situation or Background</a:t>
            </a:r>
          </a:p>
          <a:p>
            <a:pPr>
              <a:spcBef>
                <a:spcPts val="1800"/>
              </a:spcBef>
            </a:pPr>
            <a:r>
              <a:rPr lang="en-US" sz="2800"/>
              <a:t>Reason for Visit</a:t>
            </a:r>
          </a:p>
          <a:p>
            <a:pPr>
              <a:spcBef>
                <a:spcPts val="1800"/>
              </a:spcBef>
            </a:pPr>
            <a:r>
              <a:rPr lang="en-US" sz="2800"/>
              <a:t>Goal setting &amp; achievement</a:t>
            </a:r>
          </a:p>
          <a:p>
            <a:pPr>
              <a:spcBef>
                <a:spcPts val="1800"/>
              </a:spcBef>
            </a:pPr>
            <a:r>
              <a:rPr lang="en-US" sz="2800"/>
              <a:t>Progress</a:t>
            </a:r>
          </a:p>
          <a:p>
            <a:pPr>
              <a:spcBef>
                <a:spcPts val="1800"/>
              </a:spcBef>
            </a:pPr>
            <a:r>
              <a:rPr lang="en-US" sz="2800"/>
              <a:t>Next steps &amp; new goals</a:t>
            </a:r>
          </a:p>
          <a:p>
            <a:pPr>
              <a:spcBef>
                <a:spcPts val="1800"/>
              </a:spcBef>
            </a:pPr>
            <a:r>
              <a:rPr lang="en-US" sz="2800"/>
              <a:t>Case closing</a:t>
            </a:r>
          </a:p>
          <a:p>
            <a:pPr>
              <a:spcBef>
                <a:spcPts val="1800"/>
              </a:spcBef>
            </a:pPr>
            <a:endParaRPr lang="en-US" sz="2800" dirty="0"/>
          </a:p>
        </p:txBody>
      </p:sp>
      <p:sp>
        <p:nvSpPr>
          <p:cNvPr id="2" name="Title 1"/>
          <p:cNvSpPr>
            <a:spLocks noGrp="1"/>
          </p:cNvSpPr>
          <p:nvPr>
            <p:ph type="title"/>
          </p:nvPr>
        </p:nvSpPr>
        <p:spPr/>
        <p:txBody>
          <a:bodyPr/>
          <a:lstStyle/>
          <a:p>
            <a:r>
              <a:rPr lang="en-US"/>
              <a:t>Case Note Elements</a:t>
            </a:r>
            <a:endParaRPr lang="en-US" dirty="0"/>
          </a:p>
        </p:txBody>
      </p:sp>
    </p:spTree>
    <p:extLst>
      <p:ext uri="{BB962C8B-B14F-4D97-AF65-F5344CB8AC3E}">
        <p14:creationId xmlns:p14="http://schemas.microsoft.com/office/powerpoint/2010/main" val="982475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ts val="2400"/>
              </a:spcBef>
            </a:pPr>
            <a:r>
              <a:rPr lang="en-US" sz="2800" dirty="0"/>
              <a:t>Information beyond intake and enrollment data</a:t>
            </a:r>
          </a:p>
          <a:p>
            <a:pPr>
              <a:spcBef>
                <a:spcPts val="2400"/>
              </a:spcBef>
            </a:pPr>
            <a:r>
              <a:rPr lang="en-US" sz="2800" dirty="0"/>
              <a:t>Professional and personal goals</a:t>
            </a:r>
          </a:p>
          <a:p>
            <a:pPr>
              <a:spcBef>
                <a:spcPts val="2400"/>
              </a:spcBef>
            </a:pPr>
            <a:r>
              <a:rPr lang="en-US" sz="2800" dirty="0"/>
              <a:t>Objectives for training </a:t>
            </a:r>
            <a:br>
              <a:rPr lang="en-US" sz="2800" dirty="0"/>
            </a:br>
            <a:r>
              <a:rPr lang="en-US" sz="2800" dirty="0" smtClean="0"/>
              <a:t>and </a:t>
            </a:r>
            <a:r>
              <a:rPr lang="en-US" sz="2800" dirty="0"/>
              <a:t>employment</a:t>
            </a:r>
          </a:p>
          <a:p>
            <a:pPr>
              <a:spcBef>
                <a:spcPts val="2400"/>
              </a:spcBef>
            </a:pPr>
            <a:r>
              <a:rPr lang="en-US" sz="2800" dirty="0"/>
              <a:t>Support service </a:t>
            </a:r>
            <a:br>
              <a:rPr lang="en-US" sz="2800" dirty="0"/>
            </a:br>
            <a:r>
              <a:rPr lang="en-US" sz="2800" dirty="0"/>
              <a:t>recommendations </a:t>
            </a:r>
            <a:br>
              <a:rPr lang="en-US" sz="2800" dirty="0"/>
            </a:br>
            <a:r>
              <a:rPr lang="en-US" sz="2800" dirty="0"/>
              <a:t>and referrals</a:t>
            </a:r>
          </a:p>
        </p:txBody>
      </p:sp>
      <p:sp>
        <p:nvSpPr>
          <p:cNvPr id="2" name="Title 1"/>
          <p:cNvSpPr>
            <a:spLocks noGrp="1"/>
          </p:cNvSpPr>
          <p:nvPr>
            <p:ph type="title"/>
          </p:nvPr>
        </p:nvSpPr>
        <p:spPr/>
        <p:txBody>
          <a:bodyPr/>
          <a:lstStyle/>
          <a:p>
            <a:r>
              <a:rPr lang="en-US"/>
              <a:t>Customer Situation and Background</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02942" y="3455257"/>
            <a:ext cx="3726733" cy="248573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71899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453291"/>
            <a:ext cx="4567391" cy="4723671"/>
          </a:xfrm>
        </p:spPr>
        <p:txBody>
          <a:bodyPr/>
          <a:lstStyle/>
          <a:p>
            <a:pPr>
              <a:spcBef>
                <a:spcPts val="2400"/>
              </a:spcBef>
            </a:pPr>
            <a:r>
              <a:rPr lang="en-US"/>
              <a:t>Don’t make assumptions about the visit</a:t>
            </a:r>
          </a:p>
          <a:p>
            <a:pPr>
              <a:spcBef>
                <a:spcPts val="2400"/>
              </a:spcBef>
            </a:pPr>
            <a:r>
              <a:rPr lang="en-US"/>
              <a:t>Let the customer set the stage</a:t>
            </a:r>
          </a:p>
          <a:p>
            <a:pPr>
              <a:spcBef>
                <a:spcPts val="2400"/>
              </a:spcBef>
            </a:pPr>
            <a:r>
              <a:rPr lang="en-US"/>
              <a:t>Regularly scheduled or standing appointment?</a:t>
            </a:r>
          </a:p>
          <a:p>
            <a:pPr>
              <a:spcBef>
                <a:spcPts val="2400"/>
              </a:spcBef>
            </a:pPr>
            <a:r>
              <a:rPr lang="en-US"/>
              <a:t>Were expectations set beforehand?</a:t>
            </a:r>
            <a:endParaRPr lang="en-US" dirty="0"/>
          </a:p>
        </p:txBody>
      </p:sp>
      <p:sp>
        <p:nvSpPr>
          <p:cNvPr id="2" name="Title 1"/>
          <p:cNvSpPr>
            <a:spLocks noGrp="1"/>
          </p:cNvSpPr>
          <p:nvPr>
            <p:ph type="title"/>
          </p:nvPr>
        </p:nvSpPr>
        <p:spPr/>
        <p:txBody>
          <a:bodyPr/>
          <a:lstStyle/>
          <a:p>
            <a:r>
              <a:rPr lang="en-US"/>
              <a:t>Reason for Customer Visit</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42548" y="1453292"/>
            <a:ext cx="4601451" cy="4357574"/>
          </a:xfrm>
          <a:prstGeom prst="roundRect">
            <a:avLst>
              <a:gd name="adj" fmla="val 23923"/>
            </a:avLst>
          </a:prstGeom>
          <a:solidFill>
            <a:srgbClr val="FFFFFF">
              <a:shade val="85000"/>
            </a:srgbClr>
          </a:solidFill>
          <a:ln>
            <a:noFill/>
          </a:ln>
          <a:effectLst>
            <a:softEdge rad="317500"/>
          </a:effectLst>
        </p:spPr>
      </p:pic>
    </p:spTree>
    <p:extLst>
      <p:ext uri="{BB962C8B-B14F-4D97-AF65-F5344CB8AC3E}">
        <p14:creationId xmlns:p14="http://schemas.microsoft.com/office/powerpoint/2010/main" val="756470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8151" y="1510747"/>
            <a:ext cx="7491205" cy="4666215"/>
          </a:xfrm>
        </p:spPr>
        <p:txBody>
          <a:bodyPr/>
          <a:lstStyle/>
          <a:p>
            <a:pPr>
              <a:spcBef>
                <a:spcPts val="3000"/>
              </a:spcBef>
            </a:pPr>
            <a:r>
              <a:rPr lang="en-US"/>
              <a:t>Learn how to capture and record valuable notes from your conversations with AJC customers</a:t>
            </a:r>
          </a:p>
          <a:p>
            <a:pPr>
              <a:spcBef>
                <a:spcPts val="3000"/>
              </a:spcBef>
            </a:pPr>
            <a:r>
              <a:rPr lang="en-US"/>
              <a:t>Tell the customer’s story in such a way that colleagues and supervisors can serve them in your absence</a:t>
            </a:r>
            <a:endParaRPr lang="en-US" dirty="0"/>
          </a:p>
        </p:txBody>
      </p:sp>
    </p:spTree>
    <p:extLst>
      <p:ext uri="{BB962C8B-B14F-4D97-AF65-F5344CB8AC3E}">
        <p14:creationId xmlns:p14="http://schemas.microsoft.com/office/powerpoint/2010/main" val="3542955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t>Set goals and draft an agenda with the customer before each meeting</a:t>
            </a:r>
          </a:p>
          <a:p>
            <a:r>
              <a:rPr lang="en-US"/>
              <a:t>Who has what expectations?</a:t>
            </a:r>
          </a:p>
          <a:p>
            <a:r>
              <a:rPr lang="en-US"/>
              <a:t>Refer to the goals and the agenda as the follow-up meeting begins</a:t>
            </a:r>
          </a:p>
          <a:p>
            <a:r>
              <a:rPr lang="en-US"/>
              <a:t>Allow for a change-of-plans</a:t>
            </a:r>
          </a:p>
          <a:p>
            <a:r>
              <a:rPr lang="en-US"/>
              <a:t>Capture all this in case notes</a:t>
            </a:r>
            <a:endParaRPr lang="en-US" dirty="0"/>
          </a:p>
        </p:txBody>
      </p:sp>
      <p:sp>
        <p:nvSpPr>
          <p:cNvPr id="2" name="Title 1"/>
          <p:cNvSpPr>
            <a:spLocks noGrp="1"/>
          </p:cNvSpPr>
          <p:nvPr>
            <p:ph type="title"/>
          </p:nvPr>
        </p:nvSpPr>
        <p:spPr/>
        <p:txBody>
          <a:bodyPr/>
          <a:lstStyle/>
          <a:p>
            <a:r>
              <a:rPr lang="en-US"/>
              <a:t>Goal Setting and Agenda Drafting</a:t>
            </a:r>
            <a:endParaRPr lang="en-US" dirty="0"/>
          </a:p>
        </p:txBody>
      </p:sp>
    </p:spTree>
    <p:extLst>
      <p:ext uri="{BB962C8B-B14F-4D97-AF65-F5344CB8AC3E}">
        <p14:creationId xmlns:p14="http://schemas.microsoft.com/office/powerpoint/2010/main" val="813491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0" indent="0">
              <a:spcAft>
                <a:spcPts val="1800"/>
              </a:spcAft>
              <a:buNone/>
            </a:pPr>
            <a:r>
              <a:rPr lang="en-US" b="1">
                <a:solidFill>
                  <a:schemeClr val="accent1"/>
                </a:solidFill>
              </a:rPr>
              <a:t>Upcoming Goal: </a:t>
            </a:r>
            <a:r>
              <a:rPr lang="en-US" b="1"/>
              <a:t>Jill is going reach out to a networking contact to learn more about Alcoa</a:t>
            </a:r>
          </a:p>
          <a:p>
            <a:pPr lvl="0"/>
            <a:r>
              <a:rPr lang="en-US"/>
              <a:t>Reason for Meeting with Case Counselor: Jill came in to report on her recent networking meetings and the status of her job search</a:t>
            </a:r>
          </a:p>
          <a:p>
            <a:pPr lvl="0"/>
            <a:r>
              <a:rPr lang="en-US"/>
              <a:t>Case Notes after meeting with Case Counselor: Jill met with Alcoa contact and learned about possible job openings.  She will apply for Production Assistant job.</a:t>
            </a:r>
            <a:endParaRPr lang="en-US" dirty="0"/>
          </a:p>
        </p:txBody>
      </p:sp>
      <p:sp>
        <p:nvSpPr>
          <p:cNvPr id="2" name="Title 1"/>
          <p:cNvSpPr>
            <a:spLocks noGrp="1"/>
          </p:cNvSpPr>
          <p:nvPr>
            <p:ph type="title"/>
          </p:nvPr>
        </p:nvSpPr>
        <p:spPr>
          <a:xfrm>
            <a:off x="314325" y="0"/>
            <a:ext cx="8515350" cy="796413"/>
          </a:xfrm>
        </p:spPr>
        <p:txBody>
          <a:bodyPr>
            <a:normAutofit/>
          </a:bodyPr>
          <a:lstStyle/>
          <a:p>
            <a:r>
              <a:rPr lang="en-US"/>
              <a:t>Documenting a Customer’s Goals </a:t>
            </a:r>
            <a:br>
              <a:rPr lang="en-US"/>
            </a:br>
            <a:r>
              <a:rPr lang="en-US"/>
              <a:t>in Case Notes, Example 1</a:t>
            </a:r>
            <a:endParaRPr lang="en-US" dirty="0"/>
          </a:p>
        </p:txBody>
      </p:sp>
    </p:spTree>
    <p:extLst>
      <p:ext uri="{BB962C8B-B14F-4D97-AF65-F5344CB8AC3E}">
        <p14:creationId xmlns:p14="http://schemas.microsoft.com/office/powerpoint/2010/main" val="8795417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0" indent="0">
              <a:spcAft>
                <a:spcPts val="1200"/>
              </a:spcAft>
              <a:buNone/>
            </a:pPr>
            <a:r>
              <a:rPr lang="en-US" b="1">
                <a:solidFill>
                  <a:schemeClr val="accent1"/>
                </a:solidFill>
              </a:rPr>
              <a:t>Upcoming Goal: </a:t>
            </a:r>
            <a:r>
              <a:rPr lang="en-US" b="1"/>
              <a:t>Brian will do some research to learn more about the job description for Logistics Manager</a:t>
            </a:r>
          </a:p>
          <a:p>
            <a:pPr lvl="0"/>
            <a:r>
              <a:rPr lang="en-US"/>
              <a:t>Reason for Meeting with Case Counselor: Brian came in for advice on how to adjust his resume and interviewing technique now that he’s learned about the responsibilities of a Logistics Manager</a:t>
            </a:r>
          </a:p>
          <a:p>
            <a:pPr lvl="0"/>
            <a:r>
              <a:rPr lang="en-US"/>
              <a:t>Case notes after meeting with Case Counselor: We matched up key words from the job description for Logistics Manager and adapted his resume to include those key words.</a:t>
            </a:r>
            <a:endParaRPr lang="en-US" dirty="0"/>
          </a:p>
        </p:txBody>
      </p:sp>
      <p:sp>
        <p:nvSpPr>
          <p:cNvPr id="2" name="Title 1"/>
          <p:cNvSpPr>
            <a:spLocks noGrp="1"/>
          </p:cNvSpPr>
          <p:nvPr>
            <p:ph type="title"/>
          </p:nvPr>
        </p:nvSpPr>
        <p:spPr>
          <a:xfrm>
            <a:off x="314325" y="0"/>
            <a:ext cx="8515350" cy="796413"/>
          </a:xfrm>
        </p:spPr>
        <p:txBody>
          <a:bodyPr>
            <a:normAutofit/>
          </a:bodyPr>
          <a:lstStyle/>
          <a:p>
            <a:r>
              <a:rPr lang="en-US"/>
              <a:t>Documenting a Customer’s Goals </a:t>
            </a:r>
            <a:br>
              <a:rPr lang="en-US"/>
            </a:br>
            <a:r>
              <a:rPr lang="en-US"/>
              <a:t>in Case Notes, Example 2</a:t>
            </a:r>
            <a:endParaRPr lang="en-US" dirty="0"/>
          </a:p>
        </p:txBody>
      </p:sp>
    </p:spTree>
    <p:extLst>
      <p:ext uri="{BB962C8B-B14F-4D97-AF65-F5344CB8AC3E}">
        <p14:creationId xmlns:p14="http://schemas.microsoft.com/office/powerpoint/2010/main" val="2065159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4645742" y="3808182"/>
            <a:ext cx="4498257" cy="3049818"/>
          </a:xfrm>
          <a:prstGeom prst="rect">
            <a:avLst/>
          </a:prstGeom>
        </p:spPr>
      </p:pic>
      <p:sp>
        <p:nvSpPr>
          <p:cNvPr id="3" name="Content Placeholder 2"/>
          <p:cNvSpPr>
            <a:spLocks noGrp="1"/>
          </p:cNvSpPr>
          <p:nvPr>
            <p:ph idx="1"/>
          </p:nvPr>
        </p:nvSpPr>
        <p:spPr>
          <a:xfrm>
            <a:off x="314325" y="1489587"/>
            <a:ext cx="8515350" cy="4687376"/>
          </a:xfrm>
        </p:spPr>
        <p:txBody>
          <a:bodyPr/>
          <a:lstStyle/>
          <a:p>
            <a:pPr lvl="0">
              <a:spcBef>
                <a:spcPts val="2400"/>
              </a:spcBef>
            </a:pPr>
            <a:r>
              <a:rPr lang="en-US"/>
              <a:t>Unexpected interview preparation</a:t>
            </a:r>
          </a:p>
          <a:p>
            <a:pPr lvl="0">
              <a:spcBef>
                <a:spcPts val="2400"/>
              </a:spcBef>
            </a:pPr>
            <a:r>
              <a:rPr lang="en-US"/>
              <a:t>Tips on market or occupational research</a:t>
            </a:r>
          </a:p>
          <a:p>
            <a:pPr lvl="0">
              <a:spcBef>
                <a:spcPts val="2400"/>
              </a:spcBef>
            </a:pPr>
            <a:r>
              <a:rPr lang="en-US"/>
              <a:t>Clarification of job responsibilities</a:t>
            </a:r>
          </a:p>
          <a:p>
            <a:pPr lvl="0">
              <a:spcBef>
                <a:spcPts val="2400"/>
              </a:spcBef>
            </a:pPr>
            <a:r>
              <a:rPr lang="en-US"/>
              <a:t>Customer changes targets</a:t>
            </a:r>
            <a:endParaRPr lang="en-US" dirty="0"/>
          </a:p>
        </p:txBody>
      </p:sp>
      <p:sp>
        <p:nvSpPr>
          <p:cNvPr id="2" name="Title 1"/>
          <p:cNvSpPr>
            <a:spLocks noGrp="1"/>
          </p:cNvSpPr>
          <p:nvPr>
            <p:ph type="title"/>
          </p:nvPr>
        </p:nvSpPr>
        <p:spPr/>
        <p:txBody>
          <a:bodyPr/>
          <a:lstStyle/>
          <a:p>
            <a:r>
              <a:rPr lang="en-US"/>
              <a:t>Allowing for Change in Plans</a:t>
            </a:r>
            <a:endParaRPr lang="en-US" dirty="0"/>
          </a:p>
        </p:txBody>
      </p:sp>
      <p:sp>
        <p:nvSpPr>
          <p:cNvPr id="8" name="Rectangle 7"/>
          <p:cNvSpPr/>
          <p:nvPr/>
        </p:nvSpPr>
        <p:spPr>
          <a:xfrm>
            <a:off x="0" y="6376988"/>
            <a:ext cx="9143622" cy="45720"/>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a:solidFill>
              <a:schemeClr val="bg1">
                <a:lumMod val="6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8379849" y="6185044"/>
            <a:ext cx="429608" cy="429608"/>
          </a:xfrm>
          <a:prstGeom prst="ellipse">
            <a:avLst/>
          </a:prstGeom>
          <a:solidFill>
            <a:schemeClr val="bg1"/>
          </a:solidFill>
          <a:ln w="6350">
            <a:solidFill>
              <a:schemeClr val="bg1">
                <a:lumMod val="85000"/>
              </a:schemeClr>
            </a:solidFill>
          </a:ln>
          <a:effectLst>
            <a:outerShdw blurRad="508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8340213" y="6221915"/>
            <a:ext cx="508880" cy="355866"/>
          </a:xfrm>
          <a:prstGeom prst="rect">
            <a:avLst/>
          </a:prstGeom>
          <a:noFill/>
        </p:spPr>
        <p:txBody>
          <a:bodyPr wrap="square" lIns="0" tIns="0" rIns="0" bIns="0" rtlCol="0" anchor="ctr">
            <a:noAutofit/>
          </a:bodyPr>
          <a:lstStyle/>
          <a:p>
            <a:pPr algn="ctr"/>
            <a:fld id="{88A8A197-9FD5-4E44-A847-5913256255CC}" type="slidenum">
              <a:rPr lang="en-US" sz="1400" b="0" i="0" smtClean="0">
                <a:latin typeface="+mj-lt"/>
              </a:rPr>
              <a:t>43</a:t>
            </a:fld>
            <a:endParaRPr lang="en-US" sz="1600" b="0" i="0" dirty="0">
              <a:latin typeface="+mj-lt"/>
            </a:endParaRPr>
          </a:p>
        </p:txBody>
      </p:sp>
    </p:spTree>
    <p:extLst>
      <p:ext uri="{BB962C8B-B14F-4D97-AF65-F5344CB8AC3E}">
        <p14:creationId xmlns:p14="http://schemas.microsoft.com/office/powerpoint/2010/main" val="428958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4F4F4"/>
              </a:clrFrom>
              <a:clrTo>
                <a:srgbClr val="F4F4F4">
                  <a:alpha val="0"/>
                </a:srgbClr>
              </a:clrTo>
            </a:clrChange>
            <a:extLst>
              <a:ext uri="{28A0092B-C50C-407E-A947-70E740481C1C}">
                <a14:useLocalDpi xmlns:a14="http://schemas.microsoft.com/office/drawing/2010/main"/>
              </a:ext>
            </a:extLst>
          </a:blip>
          <a:stretch>
            <a:fillRect/>
          </a:stretch>
        </p:blipFill>
        <p:spPr>
          <a:xfrm>
            <a:off x="0" y="1376290"/>
            <a:ext cx="7831394" cy="5481710"/>
          </a:xfrm>
          <a:prstGeom prst="rect">
            <a:avLst/>
          </a:prstGeom>
        </p:spPr>
      </p:pic>
      <p:sp>
        <p:nvSpPr>
          <p:cNvPr id="2" name="Title 1"/>
          <p:cNvSpPr>
            <a:spLocks noGrp="1"/>
          </p:cNvSpPr>
          <p:nvPr>
            <p:ph type="title"/>
          </p:nvPr>
        </p:nvSpPr>
        <p:spPr/>
        <p:txBody>
          <a:bodyPr>
            <a:normAutofit/>
          </a:bodyPr>
          <a:lstStyle/>
          <a:p>
            <a:r>
              <a:rPr lang="en-US" dirty="0"/>
              <a:t>Reporting Customer Progress</a:t>
            </a:r>
          </a:p>
        </p:txBody>
      </p:sp>
      <p:sp>
        <p:nvSpPr>
          <p:cNvPr id="3" name="Content Placeholder 2"/>
          <p:cNvSpPr>
            <a:spLocks noGrp="1"/>
          </p:cNvSpPr>
          <p:nvPr>
            <p:ph idx="1"/>
          </p:nvPr>
        </p:nvSpPr>
        <p:spPr>
          <a:xfrm>
            <a:off x="457199" y="1120877"/>
            <a:ext cx="8372475" cy="4743210"/>
          </a:xfrm>
        </p:spPr>
        <p:txBody>
          <a:bodyPr>
            <a:normAutofit/>
          </a:bodyPr>
          <a:lstStyle/>
          <a:p>
            <a:pPr lvl="0">
              <a:spcBef>
                <a:spcPts val="3600"/>
              </a:spcBef>
            </a:pPr>
            <a:r>
              <a:rPr lang="en-US" sz="2600"/>
              <a:t>What </a:t>
            </a:r>
            <a:r>
              <a:rPr lang="en-US" sz="2600" dirty="0"/>
              <a:t>progress is being made?</a:t>
            </a:r>
          </a:p>
          <a:p>
            <a:pPr lvl="0">
              <a:spcBef>
                <a:spcPts val="3600"/>
              </a:spcBef>
            </a:pPr>
            <a:r>
              <a:rPr lang="en-US" sz="2600" dirty="0"/>
              <a:t>Is customer sufficiently engaged in the process?</a:t>
            </a:r>
          </a:p>
          <a:p>
            <a:pPr lvl="0">
              <a:spcBef>
                <a:spcPts val="3600"/>
              </a:spcBef>
            </a:pPr>
            <a:r>
              <a:rPr lang="en-US" sz="2600" dirty="0"/>
              <a:t>Are they </a:t>
            </a:r>
            <a:r>
              <a:rPr lang="en-US" sz="2600"/>
              <a:t>following-through </a:t>
            </a:r>
            <a:br>
              <a:rPr lang="en-US" sz="2600"/>
            </a:br>
            <a:r>
              <a:rPr lang="en-US" sz="2600"/>
              <a:t>after </a:t>
            </a:r>
            <a:r>
              <a:rPr lang="en-US" sz="2600" dirty="0"/>
              <a:t>receiving </a:t>
            </a:r>
            <a:r>
              <a:rPr lang="en-US" sz="2600"/>
              <a:t>feedback </a:t>
            </a:r>
            <a:br>
              <a:rPr lang="en-US" sz="2600"/>
            </a:br>
            <a:r>
              <a:rPr lang="en-US" sz="2600"/>
              <a:t>and </a:t>
            </a:r>
            <a:r>
              <a:rPr lang="en-US" sz="2600" dirty="0"/>
              <a:t>setting goals?</a:t>
            </a:r>
          </a:p>
        </p:txBody>
      </p:sp>
    </p:spTree>
    <p:extLst>
      <p:ext uri="{BB962C8B-B14F-4D97-AF65-F5344CB8AC3E}">
        <p14:creationId xmlns:p14="http://schemas.microsoft.com/office/powerpoint/2010/main" val="20313548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56903" y="2334025"/>
            <a:ext cx="3533222" cy="3533222"/>
          </a:xfrm>
          <a:prstGeom prst="rect">
            <a:avLst/>
          </a:prstGeom>
        </p:spPr>
      </p:pic>
      <p:sp>
        <p:nvSpPr>
          <p:cNvPr id="3" name="Content Placeholder 2"/>
          <p:cNvSpPr>
            <a:spLocks noGrp="1"/>
          </p:cNvSpPr>
          <p:nvPr>
            <p:ph idx="1"/>
          </p:nvPr>
        </p:nvSpPr>
        <p:spPr>
          <a:xfrm>
            <a:off x="314325" y="1681315"/>
            <a:ext cx="8515350" cy="4495647"/>
          </a:xfrm>
        </p:spPr>
        <p:txBody>
          <a:bodyPr>
            <a:normAutofit/>
          </a:bodyPr>
          <a:lstStyle/>
          <a:p>
            <a:pPr lvl="0">
              <a:spcBef>
                <a:spcPts val="4200"/>
              </a:spcBef>
            </a:pPr>
            <a:r>
              <a:rPr lang="en-US" sz="2800"/>
              <a:t>Set appropriate </a:t>
            </a:r>
            <a:r>
              <a:rPr lang="en-US" sz="2800" b="1">
                <a:solidFill>
                  <a:srgbClr val="CD2127"/>
                </a:solidFill>
              </a:rPr>
              <a:t>goals</a:t>
            </a:r>
          </a:p>
          <a:p>
            <a:pPr lvl="0">
              <a:spcBef>
                <a:spcPts val="4200"/>
              </a:spcBef>
            </a:pPr>
            <a:r>
              <a:rPr lang="en-US" sz="2800"/>
              <a:t>Report on </a:t>
            </a:r>
            <a:r>
              <a:rPr lang="en-US" sz="2800" b="1">
                <a:solidFill>
                  <a:schemeClr val="accent6"/>
                </a:solidFill>
              </a:rPr>
              <a:t>progress</a:t>
            </a:r>
            <a:r>
              <a:rPr lang="en-US" sz="2800"/>
              <a:t> of goals</a:t>
            </a:r>
          </a:p>
          <a:p>
            <a:pPr lvl="0">
              <a:spcBef>
                <a:spcPts val="4200"/>
              </a:spcBef>
            </a:pPr>
            <a:r>
              <a:rPr lang="en-US" sz="2800"/>
              <a:t>Report accomplishment </a:t>
            </a:r>
            <a:br>
              <a:rPr lang="en-US" sz="2800"/>
            </a:br>
            <a:r>
              <a:rPr lang="en-US" sz="2800"/>
              <a:t>and </a:t>
            </a:r>
            <a:r>
              <a:rPr lang="en-US" sz="2800" b="1">
                <a:solidFill>
                  <a:schemeClr val="accent5"/>
                </a:solidFill>
              </a:rPr>
              <a:t>outcomes</a:t>
            </a:r>
            <a:endParaRPr lang="en-US" sz="2800" b="1" dirty="0">
              <a:solidFill>
                <a:schemeClr val="accent5"/>
              </a:solidFill>
            </a:endParaRPr>
          </a:p>
        </p:txBody>
      </p:sp>
      <p:sp>
        <p:nvSpPr>
          <p:cNvPr id="2" name="Title 1"/>
          <p:cNvSpPr>
            <a:spLocks noGrp="1"/>
          </p:cNvSpPr>
          <p:nvPr>
            <p:ph type="title"/>
          </p:nvPr>
        </p:nvSpPr>
        <p:spPr/>
        <p:txBody>
          <a:bodyPr/>
          <a:lstStyle/>
          <a:p>
            <a:r>
              <a:rPr lang="en-US"/>
              <a:t>Goals &gt; Progress &gt; Outcomes</a:t>
            </a:r>
            <a:endParaRPr lang="en-US" dirty="0"/>
          </a:p>
        </p:txBody>
      </p:sp>
    </p:spTree>
    <p:extLst>
      <p:ext uri="{BB962C8B-B14F-4D97-AF65-F5344CB8AC3E}">
        <p14:creationId xmlns:p14="http://schemas.microsoft.com/office/powerpoint/2010/main" val="13936398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835026"/>
            <a:ext cx="9144000" cy="6022974"/>
          </a:xfrm>
          <a:prstGeom prst="rect">
            <a:avLst/>
          </a:prstGeom>
        </p:spPr>
      </p:pic>
      <p:sp>
        <p:nvSpPr>
          <p:cNvPr id="2" name="Title 1"/>
          <p:cNvSpPr>
            <a:spLocks noGrp="1"/>
          </p:cNvSpPr>
          <p:nvPr>
            <p:ph type="title"/>
          </p:nvPr>
        </p:nvSpPr>
        <p:spPr/>
        <p:txBody>
          <a:bodyPr>
            <a:normAutofit/>
          </a:bodyPr>
          <a:lstStyle/>
          <a:p>
            <a:r>
              <a:rPr lang="en-US" dirty="0"/>
              <a:t>Next Steps and New Goals</a:t>
            </a:r>
          </a:p>
        </p:txBody>
      </p:sp>
      <p:sp>
        <p:nvSpPr>
          <p:cNvPr id="6" name="Rectangle 5"/>
          <p:cNvSpPr/>
          <p:nvPr/>
        </p:nvSpPr>
        <p:spPr>
          <a:xfrm>
            <a:off x="0" y="1342103"/>
            <a:ext cx="9144000" cy="3657600"/>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545167"/>
            <a:ext cx="6908800" cy="4318920"/>
          </a:xfrm>
        </p:spPr>
        <p:txBody>
          <a:bodyPr>
            <a:normAutofit/>
          </a:bodyPr>
          <a:lstStyle/>
          <a:p>
            <a:pPr lvl="0">
              <a:spcBef>
                <a:spcPts val="2400"/>
              </a:spcBef>
            </a:pPr>
            <a:r>
              <a:rPr lang="en-US" sz="2800">
                <a:solidFill>
                  <a:schemeClr val="bg1"/>
                </a:solidFill>
                <a:effectLst>
                  <a:outerShdw blurRad="50800" dist="38100" dir="8100000" algn="tr" rotWithShape="0">
                    <a:prstClr val="black">
                      <a:alpha val="40000"/>
                    </a:prstClr>
                  </a:outerShdw>
                </a:effectLst>
              </a:rPr>
              <a:t>Establish </a:t>
            </a:r>
            <a:r>
              <a:rPr lang="en-US" sz="2800" dirty="0">
                <a:solidFill>
                  <a:schemeClr val="bg1"/>
                </a:solidFill>
                <a:effectLst>
                  <a:outerShdw blurRad="50800" dist="38100" dir="8100000" algn="tr" rotWithShape="0">
                    <a:prstClr val="black">
                      <a:alpha val="40000"/>
                    </a:prstClr>
                  </a:outerShdw>
                </a:effectLst>
              </a:rPr>
              <a:t>agreed-upon next steps</a:t>
            </a:r>
          </a:p>
          <a:p>
            <a:pPr lvl="0">
              <a:spcBef>
                <a:spcPts val="2400"/>
              </a:spcBef>
            </a:pPr>
            <a:r>
              <a:rPr lang="en-US" sz="2800" dirty="0">
                <a:solidFill>
                  <a:schemeClr val="bg1"/>
                </a:solidFill>
                <a:effectLst>
                  <a:outerShdw blurRad="50800" dist="38100" dir="8100000" algn="tr" rotWithShape="0">
                    <a:prstClr val="black">
                      <a:alpha val="40000"/>
                    </a:prstClr>
                  </a:outerShdw>
                </a:effectLst>
              </a:rPr>
              <a:t>Set new goals</a:t>
            </a:r>
          </a:p>
          <a:p>
            <a:pPr lvl="0">
              <a:spcBef>
                <a:spcPts val="2400"/>
              </a:spcBef>
            </a:pPr>
            <a:r>
              <a:rPr lang="en-US" sz="2800" dirty="0">
                <a:solidFill>
                  <a:schemeClr val="bg1"/>
                </a:solidFill>
                <a:effectLst>
                  <a:outerShdw blurRad="50800" dist="38100" dir="8100000" algn="tr" rotWithShape="0">
                    <a:prstClr val="black">
                      <a:alpha val="40000"/>
                    </a:prstClr>
                  </a:outerShdw>
                </a:effectLst>
              </a:rPr>
              <a:t>Clarify expectations and assignments</a:t>
            </a:r>
          </a:p>
          <a:p>
            <a:pPr lvl="0">
              <a:spcBef>
                <a:spcPts val="2400"/>
              </a:spcBef>
            </a:pPr>
            <a:r>
              <a:rPr lang="en-US" sz="2800" dirty="0">
                <a:solidFill>
                  <a:schemeClr val="bg1"/>
                </a:solidFill>
                <a:effectLst>
                  <a:outerShdw blurRad="50800" dist="38100" dir="8100000" algn="tr" rotWithShape="0">
                    <a:prstClr val="black">
                      <a:alpha val="40000"/>
                    </a:prstClr>
                  </a:outerShdw>
                </a:effectLst>
              </a:rPr>
              <a:t>Draft agenda</a:t>
            </a:r>
          </a:p>
        </p:txBody>
      </p:sp>
      <p:sp>
        <p:nvSpPr>
          <p:cNvPr id="7" name="Rectangle 6"/>
          <p:cNvSpPr/>
          <p:nvPr/>
        </p:nvSpPr>
        <p:spPr>
          <a:xfrm>
            <a:off x="0" y="6376988"/>
            <a:ext cx="9143622" cy="45720"/>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a:solidFill>
              <a:schemeClr val="bg1">
                <a:lumMod val="6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8379849" y="6185044"/>
            <a:ext cx="429608" cy="429608"/>
          </a:xfrm>
          <a:prstGeom prst="ellipse">
            <a:avLst/>
          </a:prstGeom>
          <a:solidFill>
            <a:schemeClr val="bg1"/>
          </a:solidFill>
          <a:ln w="6350">
            <a:solidFill>
              <a:schemeClr val="bg1">
                <a:lumMod val="85000"/>
              </a:schemeClr>
            </a:solidFill>
          </a:ln>
          <a:effectLst>
            <a:outerShdw blurRad="508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340213" y="6221915"/>
            <a:ext cx="508880" cy="355866"/>
          </a:xfrm>
          <a:prstGeom prst="rect">
            <a:avLst/>
          </a:prstGeom>
          <a:noFill/>
        </p:spPr>
        <p:txBody>
          <a:bodyPr wrap="square" lIns="0" tIns="0" rIns="0" bIns="0" rtlCol="0" anchor="ctr">
            <a:noAutofit/>
          </a:bodyPr>
          <a:lstStyle/>
          <a:p>
            <a:pPr algn="ctr"/>
            <a:fld id="{88A8A197-9FD5-4E44-A847-5913256255CC}" type="slidenum">
              <a:rPr lang="en-US" sz="1400" b="0" i="0" smtClean="0">
                <a:latin typeface="+mj-lt"/>
              </a:rPr>
              <a:t>46</a:t>
            </a:fld>
            <a:endParaRPr lang="en-US" sz="1600" b="0" i="0" dirty="0">
              <a:latin typeface="+mj-lt"/>
            </a:endParaRPr>
          </a:p>
        </p:txBody>
      </p:sp>
    </p:spTree>
    <p:extLst>
      <p:ext uri="{BB962C8B-B14F-4D97-AF65-F5344CB8AC3E}">
        <p14:creationId xmlns:p14="http://schemas.microsoft.com/office/powerpoint/2010/main" val="9049595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36141" y="990599"/>
            <a:ext cx="4311445" cy="4311445"/>
          </a:xfrm>
          <a:prstGeom prst="rect">
            <a:avLst/>
          </a:prstGeom>
        </p:spPr>
      </p:pic>
      <p:sp>
        <p:nvSpPr>
          <p:cNvPr id="3" name="Content Placeholder 2"/>
          <p:cNvSpPr>
            <a:spLocks noGrp="1"/>
          </p:cNvSpPr>
          <p:nvPr>
            <p:ph idx="1"/>
          </p:nvPr>
        </p:nvSpPr>
        <p:spPr>
          <a:xfrm>
            <a:off x="973393" y="1179871"/>
            <a:ext cx="7856281" cy="4997091"/>
          </a:xfrm>
        </p:spPr>
        <p:txBody>
          <a:bodyPr/>
          <a:lstStyle/>
          <a:p>
            <a:pPr lvl="0">
              <a:spcBef>
                <a:spcPts val="2400"/>
              </a:spcBef>
            </a:pPr>
            <a:r>
              <a:rPr lang="en-US"/>
              <a:t>Enrollment</a:t>
            </a:r>
          </a:p>
          <a:p>
            <a:pPr lvl="0">
              <a:spcBef>
                <a:spcPts val="2400"/>
              </a:spcBef>
            </a:pPr>
            <a:r>
              <a:rPr lang="en-US"/>
              <a:t>Assessment</a:t>
            </a:r>
          </a:p>
          <a:p>
            <a:pPr lvl="0">
              <a:spcBef>
                <a:spcPts val="2400"/>
              </a:spcBef>
            </a:pPr>
            <a:r>
              <a:rPr lang="en-US"/>
              <a:t>Completions</a:t>
            </a:r>
          </a:p>
          <a:p>
            <a:pPr lvl="0">
              <a:spcBef>
                <a:spcPts val="2400"/>
              </a:spcBef>
            </a:pPr>
            <a:r>
              <a:rPr lang="en-US"/>
              <a:t>Referrals</a:t>
            </a:r>
          </a:p>
          <a:p>
            <a:pPr lvl="0">
              <a:spcBef>
                <a:spcPts val="2400"/>
              </a:spcBef>
            </a:pPr>
            <a:r>
              <a:rPr lang="en-US"/>
              <a:t>Group activities</a:t>
            </a:r>
          </a:p>
          <a:p>
            <a:pPr lvl="0">
              <a:spcBef>
                <a:spcPts val="2400"/>
              </a:spcBef>
            </a:pPr>
            <a:r>
              <a:rPr lang="en-US"/>
              <a:t>Challenges</a:t>
            </a:r>
          </a:p>
          <a:p>
            <a:pPr lvl="0">
              <a:spcBef>
                <a:spcPts val="2400"/>
              </a:spcBef>
            </a:pPr>
            <a:r>
              <a:rPr lang="en-US"/>
              <a:t>Disciplinary actions</a:t>
            </a:r>
            <a:endParaRPr lang="en-US" dirty="0"/>
          </a:p>
        </p:txBody>
      </p:sp>
      <p:sp>
        <p:nvSpPr>
          <p:cNvPr id="2" name="Title 1"/>
          <p:cNvSpPr>
            <a:spLocks noGrp="1"/>
          </p:cNvSpPr>
          <p:nvPr>
            <p:ph type="title"/>
          </p:nvPr>
        </p:nvSpPr>
        <p:spPr/>
        <p:txBody>
          <a:bodyPr/>
          <a:lstStyle/>
          <a:p>
            <a:r>
              <a:rPr lang="en-US"/>
              <a:t>Other Significant Events to Report</a:t>
            </a:r>
            <a:endParaRPr lang="en-US" dirty="0"/>
          </a:p>
        </p:txBody>
      </p:sp>
    </p:spTree>
    <p:extLst>
      <p:ext uri="{BB962C8B-B14F-4D97-AF65-F5344CB8AC3E}">
        <p14:creationId xmlns:p14="http://schemas.microsoft.com/office/powerpoint/2010/main" val="3126887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8229" y="1814285"/>
            <a:ext cx="5041445" cy="4362677"/>
          </a:xfrm>
        </p:spPr>
        <p:txBody>
          <a:bodyPr>
            <a:normAutofit/>
          </a:bodyPr>
          <a:lstStyle/>
          <a:p>
            <a:pPr lvl="0">
              <a:spcBef>
                <a:spcPts val="3600"/>
              </a:spcBef>
            </a:pPr>
            <a:r>
              <a:rPr lang="en-US" sz="2800"/>
              <a:t>Soft exit; system exit</a:t>
            </a:r>
          </a:p>
          <a:p>
            <a:pPr lvl="0">
              <a:spcBef>
                <a:spcPts val="3600"/>
              </a:spcBef>
            </a:pPr>
            <a:r>
              <a:rPr lang="en-US" sz="2800"/>
              <a:t>Program exit</a:t>
            </a:r>
          </a:p>
          <a:p>
            <a:pPr lvl="0">
              <a:spcBef>
                <a:spcPts val="3600"/>
              </a:spcBef>
            </a:pPr>
            <a:r>
              <a:rPr lang="en-US" sz="2800"/>
              <a:t>Case closure</a:t>
            </a:r>
          </a:p>
          <a:p>
            <a:pPr lvl="0">
              <a:spcBef>
                <a:spcPts val="3600"/>
              </a:spcBef>
            </a:pPr>
            <a:r>
              <a:rPr lang="en-US" sz="2800"/>
              <a:t>When was the last </a:t>
            </a:r>
            <a:br>
              <a:rPr lang="en-US" sz="2800"/>
            </a:br>
            <a:r>
              <a:rPr lang="en-US" sz="2800"/>
              <a:t>day of service?</a:t>
            </a:r>
            <a:endParaRPr lang="en-US" sz="2800" dirty="0"/>
          </a:p>
        </p:txBody>
      </p:sp>
      <p:sp>
        <p:nvSpPr>
          <p:cNvPr id="2" name="Title 1"/>
          <p:cNvSpPr>
            <a:spLocks noGrp="1"/>
          </p:cNvSpPr>
          <p:nvPr>
            <p:ph type="title"/>
          </p:nvPr>
        </p:nvSpPr>
        <p:spPr/>
        <p:txBody>
          <a:bodyPr/>
          <a:lstStyle/>
          <a:p>
            <a:r>
              <a:rPr lang="en-US"/>
              <a:t>Closing the Case </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6400" y="1001486"/>
            <a:ext cx="2844800" cy="5225143"/>
          </a:xfrm>
          <a:prstGeom prst="rect">
            <a:avLst/>
          </a:prstGeom>
        </p:spPr>
      </p:pic>
    </p:spTree>
    <p:extLst>
      <p:ext uri="{BB962C8B-B14F-4D97-AF65-F5344CB8AC3E}">
        <p14:creationId xmlns:p14="http://schemas.microsoft.com/office/powerpoint/2010/main" val="3245960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Quiz Questions</a:t>
            </a:r>
          </a:p>
        </p:txBody>
      </p:sp>
    </p:spTree>
    <p:extLst>
      <p:ext uri="{BB962C8B-B14F-4D97-AF65-F5344CB8AC3E}">
        <p14:creationId xmlns:p14="http://schemas.microsoft.com/office/powerpoint/2010/main" val="219929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The Importance of Capturing Case Notes</a:t>
            </a:r>
          </a:p>
        </p:txBody>
      </p:sp>
    </p:spTree>
    <p:extLst>
      <p:ext uri="{BB962C8B-B14F-4D97-AF65-F5344CB8AC3E}">
        <p14:creationId xmlns:p14="http://schemas.microsoft.com/office/powerpoint/2010/main" val="3734366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43704" y="249117"/>
            <a:ext cx="8515713" cy="840562"/>
            <a:chOff x="343704" y="249117"/>
            <a:chExt cx="8515713" cy="840562"/>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704" y="319578"/>
              <a:ext cx="2168003" cy="60704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845" y="249117"/>
              <a:ext cx="2296572" cy="840562"/>
            </a:xfrm>
            <a:prstGeom prst="rect">
              <a:avLst/>
            </a:prstGeom>
          </p:spPr>
        </p:pic>
      </p:grpSp>
    </p:spTree>
    <p:extLst>
      <p:ext uri="{BB962C8B-B14F-4D97-AF65-F5344CB8AC3E}">
        <p14:creationId xmlns:p14="http://schemas.microsoft.com/office/powerpoint/2010/main" val="264160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457739"/>
            <a:ext cx="3754092" cy="4019136"/>
          </a:xfrm>
          <a:prstGeom prst="rect">
            <a:avLst/>
          </a:prstGeom>
        </p:spPr>
      </p:pic>
      <p:sp>
        <p:nvSpPr>
          <p:cNvPr id="3" name="Content Placeholder 2"/>
          <p:cNvSpPr>
            <a:spLocks noGrp="1"/>
          </p:cNvSpPr>
          <p:nvPr>
            <p:ph idx="1"/>
          </p:nvPr>
        </p:nvSpPr>
        <p:spPr>
          <a:xfrm>
            <a:off x="3472070" y="1457739"/>
            <a:ext cx="5357604" cy="4719224"/>
          </a:xfrm>
        </p:spPr>
        <p:txBody>
          <a:bodyPr/>
          <a:lstStyle/>
          <a:p>
            <a:pPr lvl="0">
              <a:spcBef>
                <a:spcPts val="1800"/>
              </a:spcBef>
            </a:pPr>
            <a:r>
              <a:rPr lang="en-US"/>
              <a:t>Opportunity to “frame your case”</a:t>
            </a:r>
          </a:p>
          <a:p>
            <a:pPr lvl="0">
              <a:spcBef>
                <a:spcPts val="1800"/>
              </a:spcBef>
            </a:pPr>
            <a:r>
              <a:rPr lang="en-US"/>
              <a:t>Justification for decisions &amp; advice</a:t>
            </a:r>
          </a:p>
          <a:p>
            <a:pPr lvl="0">
              <a:spcBef>
                <a:spcPts val="1800"/>
              </a:spcBef>
            </a:pPr>
            <a:r>
              <a:rPr lang="en-US"/>
              <a:t>Documentation of accountability</a:t>
            </a:r>
          </a:p>
          <a:p>
            <a:pPr lvl="0">
              <a:spcBef>
                <a:spcPts val="1800"/>
              </a:spcBef>
            </a:pPr>
            <a:r>
              <a:rPr lang="en-US"/>
              <a:t>Improves quality control through a documentation process</a:t>
            </a:r>
          </a:p>
          <a:p>
            <a:pPr>
              <a:spcBef>
                <a:spcPts val="1800"/>
              </a:spcBef>
            </a:pPr>
            <a:endParaRPr lang="en-US" dirty="0"/>
          </a:p>
        </p:txBody>
      </p:sp>
      <p:sp>
        <p:nvSpPr>
          <p:cNvPr id="2" name="Title 1"/>
          <p:cNvSpPr>
            <a:spLocks noGrp="1"/>
          </p:cNvSpPr>
          <p:nvPr>
            <p:ph type="title"/>
          </p:nvPr>
        </p:nvSpPr>
        <p:spPr/>
        <p:txBody>
          <a:bodyPr/>
          <a:lstStyle/>
          <a:p>
            <a:r>
              <a:rPr lang="en-US"/>
              <a:t>Why Do We Document Activities?</a:t>
            </a:r>
            <a:endParaRPr lang="en-US" dirty="0"/>
          </a:p>
        </p:txBody>
      </p:sp>
    </p:spTree>
    <p:extLst>
      <p:ext uri="{BB962C8B-B14F-4D97-AF65-F5344CB8AC3E}">
        <p14:creationId xmlns:p14="http://schemas.microsoft.com/office/powerpoint/2010/main" val="326775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spcBef>
                <a:spcPts val="1800"/>
              </a:spcBef>
            </a:pPr>
            <a:r>
              <a:rPr lang="en-US"/>
              <a:t>Staff turnover</a:t>
            </a:r>
          </a:p>
          <a:p>
            <a:pPr lvl="0">
              <a:spcBef>
                <a:spcPts val="1800"/>
              </a:spcBef>
            </a:pPr>
            <a:r>
              <a:rPr lang="en-US"/>
              <a:t>Personal forgetfulness</a:t>
            </a:r>
          </a:p>
          <a:p>
            <a:pPr lvl="0">
              <a:spcBef>
                <a:spcPts val="1800"/>
              </a:spcBef>
            </a:pPr>
            <a:r>
              <a:rPr lang="en-US"/>
              <a:t>Source of information for Case Counselor’s  “To Do” task list</a:t>
            </a:r>
          </a:p>
          <a:p>
            <a:pPr lvl="0">
              <a:spcBef>
                <a:spcPts val="1800"/>
              </a:spcBef>
            </a:pPr>
            <a:r>
              <a:rPr lang="en-US"/>
              <a:t>Formal government record</a:t>
            </a:r>
          </a:p>
          <a:p>
            <a:pPr lvl="0">
              <a:spcBef>
                <a:spcPts val="1800"/>
              </a:spcBef>
            </a:pPr>
            <a:r>
              <a:rPr lang="en-US"/>
              <a:t>Supervisory standard element</a:t>
            </a:r>
          </a:p>
          <a:p>
            <a:pPr lvl="0">
              <a:spcBef>
                <a:spcPts val="1800"/>
              </a:spcBef>
            </a:pPr>
            <a:r>
              <a:rPr lang="en-US"/>
              <a:t>“In case of absence” back up</a:t>
            </a:r>
          </a:p>
          <a:p>
            <a:pPr lvl="0">
              <a:spcBef>
                <a:spcPts val="1800"/>
              </a:spcBef>
            </a:pPr>
            <a:r>
              <a:rPr lang="en-US"/>
              <a:t>Data element related to program funding</a:t>
            </a:r>
          </a:p>
          <a:p>
            <a:pPr lvl="0">
              <a:spcBef>
                <a:spcPts val="1800"/>
              </a:spcBef>
            </a:pPr>
            <a:r>
              <a:rPr lang="en-US"/>
              <a:t>Reference or reminder for future, similar cases</a:t>
            </a:r>
          </a:p>
          <a:p>
            <a:pPr>
              <a:spcBef>
                <a:spcPts val="1800"/>
              </a:spcBef>
            </a:pPr>
            <a:endParaRPr lang="en-US" dirty="0"/>
          </a:p>
        </p:txBody>
      </p:sp>
      <p:sp>
        <p:nvSpPr>
          <p:cNvPr id="2" name="Title 1"/>
          <p:cNvSpPr>
            <a:spLocks noGrp="1"/>
          </p:cNvSpPr>
          <p:nvPr>
            <p:ph type="title"/>
          </p:nvPr>
        </p:nvSpPr>
        <p:spPr/>
        <p:txBody>
          <a:bodyPr/>
          <a:lstStyle/>
          <a:p>
            <a:r>
              <a:rPr lang="en-US"/>
              <a:t>Why Else Do We Document?</a:t>
            </a:r>
            <a:endParaRPr lang="en-US" dirty="0"/>
          </a:p>
        </p:txBody>
      </p:sp>
    </p:spTree>
    <p:extLst>
      <p:ext uri="{BB962C8B-B14F-4D97-AF65-F5344CB8AC3E}">
        <p14:creationId xmlns:p14="http://schemas.microsoft.com/office/powerpoint/2010/main" val="950771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Who is Going to Read these Notes?</a:t>
            </a:r>
            <a:endParaRPr lang="en-US" dirty="0"/>
          </a:p>
        </p:txBody>
      </p:sp>
      <p:grpSp>
        <p:nvGrpSpPr>
          <p:cNvPr id="11" name="Group 10"/>
          <p:cNvGrpSpPr/>
          <p:nvPr/>
        </p:nvGrpSpPr>
        <p:grpSpPr>
          <a:xfrm>
            <a:off x="1" y="842266"/>
            <a:ext cx="7543800" cy="5535083"/>
            <a:chOff x="0" y="828954"/>
            <a:chExt cx="7561943" cy="5548395"/>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28954"/>
              <a:ext cx="7458075" cy="5548395"/>
            </a:xfrm>
            <a:prstGeom prst="rect">
              <a:avLst/>
            </a:prstGeom>
          </p:spPr>
        </p:pic>
        <p:sp>
          <p:nvSpPr>
            <p:cNvPr id="10" name="Rectangle 9"/>
            <p:cNvSpPr/>
            <p:nvPr/>
          </p:nvSpPr>
          <p:spPr>
            <a:xfrm>
              <a:off x="4741407" y="828954"/>
              <a:ext cx="2820536" cy="5548395"/>
            </a:xfrm>
            <a:prstGeom prst="rect">
              <a:avLst/>
            </a:prstGeom>
            <a:gradFill flip="none" rotWithShape="1">
              <a:gsLst>
                <a:gs pos="0">
                  <a:schemeClr val="bg1">
                    <a:alpha val="0"/>
                  </a:schemeClr>
                </a:gs>
                <a:gs pos="93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915578" y="1378857"/>
            <a:ext cx="4088266" cy="4798106"/>
          </a:xfrm>
        </p:spPr>
        <p:txBody>
          <a:bodyPr>
            <a:normAutofit/>
          </a:bodyPr>
          <a:lstStyle/>
          <a:p>
            <a:pPr lvl="0">
              <a:spcBef>
                <a:spcPts val="1800"/>
              </a:spcBef>
            </a:pPr>
            <a:r>
              <a:rPr lang="en-US" sz="2400"/>
              <a:t>New counselor serving the customer</a:t>
            </a:r>
          </a:p>
          <a:p>
            <a:pPr lvl="0">
              <a:spcBef>
                <a:spcPts val="1800"/>
              </a:spcBef>
            </a:pPr>
            <a:r>
              <a:rPr lang="en-US" sz="2400"/>
              <a:t>Stand-in counselor in a “functional” design environment</a:t>
            </a:r>
          </a:p>
          <a:p>
            <a:pPr lvl="0">
              <a:spcBef>
                <a:spcPts val="1800"/>
              </a:spcBef>
            </a:pPr>
            <a:r>
              <a:rPr lang="en-US" sz="2400"/>
              <a:t>Supervisor of the counselor</a:t>
            </a:r>
          </a:p>
          <a:p>
            <a:pPr lvl="0">
              <a:spcBef>
                <a:spcPts val="1800"/>
              </a:spcBef>
            </a:pPr>
            <a:r>
              <a:rPr lang="en-US" sz="2400"/>
              <a:t>Program monitor</a:t>
            </a:r>
          </a:p>
          <a:p>
            <a:pPr lvl="0">
              <a:spcBef>
                <a:spcPts val="1800"/>
              </a:spcBef>
            </a:pPr>
            <a:r>
              <a:rPr lang="en-US" sz="2400"/>
              <a:t>The customer</a:t>
            </a:r>
          </a:p>
        </p:txBody>
      </p:sp>
    </p:spTree>
    <p:extLst>
      <p:ext uri="{BB962C8B-B14F-4D97-AF65-F5344CB8AC3E}">
        <p14:creationId xmlns:p14="http://schemas.microsoft.com/office/powerpoint/2010/main" val="536708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45167"/>
            <a:ext cx="8196470" cy="4318920"/>
          </a:xfrm>
        </p:spPr>
        <p:txBody>
          <a:bodyPr>
            <a:normAutofit/>
          </a:bodyPr>
          <a:lstStyle/>
          <a:p>
            <a:pPr lvl="0" algn="ctr"/>
            <a:endParaRPr lang="en-US" sz="2800" dirty="0"/>
          </a:p>
          <a:p>
            <a:pPr marL="0" indent="0" algn="ctr">
              <a:buNone/>
            </a:pPr>
            <a:endParaRPr lang="en-US" sz="4400" b="1" dirty="0"/>
          </a:p>
          <a:p>
            <a:pPr marL="0" indent="0" algn="ctr">
              <a:buNone/>
            </a:pPr>
            <a:r>
              <a:rPr lang="en-US" sz="4400" b="1" dirty="0"/>
              <a:t>“But it </a:t>
            </a:r>
            <a:r>
              <a:rPr lang="en-US" sz="4400" b="1"/>
              <a:t>really </a:t>
            </a:r>
            <a:r>
              <a:rPr lang="en-US" sz="4400" b="1">
                <a:solidFill>
                  <a:schemeClr val="accent1"/>
                </a:solidFill>
              </a:rPr>
              <a:t>DID</a:t>
            </a:r>
            <a:r>
              <a:rPr lang="en-US" sz="4400" b="1"/>
              <a:t> happen</a:t>
            </a:r>
            <a:r>
              <a:rPr lang="en-US" sz="4400" b="1" dirty="0"/>
              <a:t>!”</a:t>
            </a:r>
          </a:p>
        </p:txBody>
      </p:sp>
    </p:spTree>
    <p:extLst>
      <p:ext uri="{BB962C8B-B14F-4D97-AF65-F5344CB8AC3E}">
        <p14:creationId xmlns:p14="http://schemas.microsoft.com/office/powerpoint/2010/main" val="1206580404"/>
      </p:ext>
    </p:extLst>
  </p:cSld>
  <p:clrMapOvr>
    <a:masterClrMapping/>
  </p:clrMapOvr>
</p:sld>
</file>

<file path=ppt/theme/theme1.xml><?xml version="1.0" encoding="utf-8"?>
<a:theme xmlns:a="http://schemas.openxmlformats.org/drawingml/2006/main" name="Office Theme">
  <a:themeElements>
    <a:clrScheme name="ORM Jeweled 2">
      <a:dk1>
        <a:sysClr val="windowText" lastClr="000000"/>
      </a:dk1>
      <a:lt1>
        <a:sysClr val="window" lastClr="FFFFFF"/>
      </a:lt1>
      <a:dk2>
        <a:srgbClr val="253C86"/>
      </a:dk2>
      <a:lt2>
        <a:srgbClr val="E7E6E6"/>
      </a:lt2>
      <a:accent1>
        <a:srgbClr val="185EAC"/>
      </a:accent1>
      <a:accent2>
        <a:srgbClr val="F06722"/>
      </a:accent2>
      <a:accent3>
        <a:srgbClr val="CB1680"/>
      </a:accent3>
      <a:accent4>
        <a:srgbClr val="FABD12"/>
      </a:accent4>
      <a:accent5>
        <a:srgbClr val="1B8DCC"/>
      </a:accent5>
      <a:accent6>
        <a:srgbClr val="18AA4F"/>
      </a:accent6>
      <a:hlink>
        <a:srgbClr val="185EAC"/>
      </a:hlink>
      <a:folHlink>
        <a:srgbClr val="7F1757"/>
      </a:folHlink>
    </a:clrScheme>
    <a:fontScheme name="Montserrat">
      <a:majorFont>
        <a:latin typeface="Montserrat"/>
        <a:ea typeface=""/>
        <a:cs typeface=""/>
      </a:majorFont>
      <a:minorFont>
        <a:latin typeface="Montserra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0012A8F387AA46A85594366FFB6402" ma:contentTypeVersion="" ma:contentTypeDescription="Create a new document." ma:contentTypeScope="" ma:versionID="5babc1d6c5a181f1487d38956cf4caf6">
  <xsd:schema xmlns:xsd="http://www.w3.org/2001/XMLSchema" xmlns:xs="http://www.w3.org/2001/XMLSchema" xmlns:p="http://schemas.microsoft.com/office/2006/metadata/properties" xmlns:ns2="e9383cf3-6c95-48c0-84cb-ffd9d14604cc" xmlns:ns3="bdfd28cc-f485-46e8-bcf6-b555ff9859c5" targetNamespace="http://schemas.microsoft.com/office/2006/metadata/properties" ma:root="true" ma:fieldsID="d925be56846f0c5ec47e72daf726a656" ns2:_="" ns3:_="">
    <xsd:import namespace="e9383cf3-6c95-48c0-84cb-ffd9d14604cc"/>
    <xsd:import namespace="bdfd28cc-f485-46e8-bcf6-b555ff9859c5"/>
    <xsd:element name="properties">
      <xsd:complexType>
        <xsd:sequence>
          <xsd:element name="documentManagement">
            <xsd:complexType>
              <xsd:all>
                <xsd:element ref="ns2:MMType" minOccurs="0"/>
                <xsd:element ref="ns2: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383cf3-6c95-48c0-84cb-ffd9d14604cc" elementFormDefault="qualified">
    <xsd:import namespace="http://schemas.microsoft.com/office/2006/documentManagement/types"/>
    <xsd:import namespace="http://schemas.microsoft.com/office/infopath/2007/PartnerControls"/>
    <xsd:element name="MMType" ma:index="8" nillable="true" ma:displayName="MMType" ma:internalName="MMType">
      <xsd:complexType>
        <xsd:complexContent>
          <xsd:extension base="dms:MultiChoice">
            <xsd:sequence>
              <xsd:element name="Value" maxOccurs="unbounded" minOccurs="0" nillable="true">
                <xsd:simpleType>
                  <xsd:restriction base="dms:Choice">
                    <xsd:enumeration value="Action Planner"/>
                    <xsd:enumeration value="Assessment (includes Self-Assessment, Needs Assessment, Survey, Pre-Assessment, etc.)"/>
                    <xsd:enumeration value="Budget"/>
                    <xsd:enumeration value="Case Study"/>
                    <xsd:enumeration value="Charter"/>
                    <xsd:enumeration value="Chat"/>
                    <xsd:enumeration value="Checklist"/>
                    <xsd:enumeration value="Coaching Plan"/>
                    <xsd:enumeration value="Communications Plan"/>
                    <xsd:enumeration value="Compliance (includes 508)"/>
                    <xsd:enumeration value="Contacts"/>
                    <xsd:enumeration value="Content Roadmap"/>
                    <xsd:enumeration value="Course – Online (includes MOOCs, Breeze, WBT, Web Course, etc.)"/>
                    <xsd:enumeration value="Course – In Person"/>
                    <xsd:enumeration value="Desk Guide"/>
                    <xsd:enumeration value="Facilitator Guide"/>
                    <xsd:enumeration value="Focus Group"/>
                    <xsd:enumeration value="Framework"/>
                    <xsd:enumeration value="Images"/>
                    <xsd:enumeration value="Logos"/>
                    <xsd:enumeration value="Metrics"/>
                    <xsd:enumeration value="Network Mapping (includes Social network mapping, Asset mapping)"/>
                    <xsd:enumeration value="Newsletter"/>
                    <xsd:enumeration value="One-Pager"/>
                    <xsd:enumeration value="On-site Meeting (includes Retreats, Steering Committee, etc.)"/>
                    <xsd:enumeration value="Participant Guide"/>
                    <xsd:enumeration value="Pilot Training"/>
                    <xsd:enumeration value="Podcast"/>
                    <xsd:enumeration value="Process Map"/>
                    <xsd:enumeration value="Project Plan (includes Workplan)"/>
                    <xsd:enumeration value="QSAP"/>
                    <xsd:enumeration value="RFP/RFQ (includes Bids/Proposals, etc.)"/>
                    <xsd:enumeration value="SOW"/>
                    <xsd:enumeration value="Social Media"/>
                    <xsd:enumeration value="Summary Reports (includes Annual Reports, Final Reports, etc.)"/>
                    <xsd:enumeration value="TA Plan"/>
                    <xsd:enumeration value="Toolkit"/>
                    <xsd:enumeration value="Train-the-Trainer"/>
                    <xsd:enumeration value="Webinar"/>
                    <xsd:enumeration value="Website (includes Wireframes, etc.)"/>
                    <xsd:enumeration value="Video"/>
                    <xsd:enumeration value="Virtual Meeting"/>
                    <xsd:enumeration value="Vision Statement"/>
                    <xsd:enumeration value="Whitepaper (and White Paper)"/>
                  </xsd:restriction>
                </xsd:simpleType>
              </xsd:element>
            </xsd:sequence>
          </xsd:extension>
        </xsd:complexContent>
      </xsd:complexType>
    </xsd:element>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dfd28cc-f485-46e8-bcf6-b555ff9859c5" elementFormDefault="qualified">
    <xsd:import namespace="http://schemas.microsoft.com/office/2006/documentManagement/types"/>
    <xsd:import namespace="http://schemas.microsoft.com/office/infopath/2007/PartnerControls"/>
    <xsd:element name="SharedWithDetails" ma:index="10"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MType xmlns="e9383cf3-6c95-48c0-84cb-ffd9d14604cc"/>
  </documentManagement>
</p:properties>
</file>

<file path=customXml/itemProps1.xml><?xml version="1.0" encoding="utf-8"?>
<ds:datastoreItem xmlns:ds="http://schemas.openxmlformats.org/officeDocument/2006/customXml" ds:itemID="{B7DF5C01-00FE-4C23-9953-F929435E9C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383cf3-6c95-48c0-84cb-ffd9d14604cc"/>
    <ds:schemaRef ds:uri="bdfd28cc-f485-46e8-bcf6-b555ff9859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D391A9-0850-4DD5-B5D5-FB72A968ADE6}">
  <ds:schemaRefs>
    <ds:schemaRef ds:uri="http://schemas.microsoft.com/sharepoint/v3/contenttype/forms"/>
  </ds:schemaRefs>
</ds:datastoreItem>
</file>

<file path=customXml/itemProps3.xml><?xml version="1.0" encoding="utf-8"?>
<ds:datastoreItem xmlns:ds="http://schemas.openxmlformats.org/officeDocument/2006/customXml" ds:itemID="{223324FA-F134-4D96-AA06-ADCF8119C0D4}">
  <ds:schemaRefs>
    <ds:schemaRef ds:uri="http://purl.org/dc/elements/1.1/"/>
    <ds:schemaRef ds:uri="http://schemas.microsoft.com/office/2006/metadata/properties"/>
    <ds:schemaRef ds:uri="e9383cf3-6c95-48c0-84cb-ffd9d14604cc"/>
    <ds:schemaRef ds:uri="http://purl.org/dc/terms/"/>
    <ds:schemaRef ds:uri="http://schemas.openxmlformats.org/package/2006/metadata/core-properties"/>
    <ds:schemaRef ds:uri="bdfd28cc-f485-46e8-bcf6-b555ff9859c5"/>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5181</TotalTime>
  <Words>4279</Words>
  <Application>Microsoft Macintosh PowerPoint</Application>
  <PresentationFormat>On-screen Show (4:3)</PresentationFormat>
  <Paragraphs>584</Paragraphs>
  <Slides>50</Slides>
  <Notes>45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Calibri</vt:lpstr>
      <vt:lpstr>Mangal</vt:lpstr>
      <vt:lpstr>Montserrat</vt:lpstr>
      <vt:lpstr>Montserrat Light</vt:lpstr>
      <vt:lpstr>Times New Roman</vt:lpstr>
      <vt:lpstr>Wingdings</vt:lpstr>
      <vt:lpstr>Wingdings 3</vt:lpstr>
      <vt:lpstr>Arial</vt:lpstr>
      <vt:lpstr>Office Theme</vt:lpstr>
      <vt:lpstr>Case Counselor Training:</vt:lpstr>
      <vt:lpstr>PowerPoint Presentation</vt:lpstr>
      <vt:lpstr>Four indicators of effective customer service</vt:lpstr>
      <vt:lpstr>PowerPoint Presentation</vt:lpstr>
      <vt:lpstr>The Importance of Capturing Case Notes</vt:lpstr>
      <vt:lpstr>Why Do We Document Activities?</vt:lpstr>
      <vt:lpstr>Why Else Do We Document?</vt:lpstr>
      <vt:lpstr>Who is Going to Read these Notes?</vt:lpstr>
      <vt:lpstr>PowerPoint Presentation</vt:lpstr>
      <vt:lpstr>Put Yourself in the Reader’s Place</vt:lpstr>
      <vt:lpstr>Your Style and Continuous Improvement</vt:lpstr>
      <vt:lpstr>Characteristics  of Good Note Taking</vt:lpstr>
      <vt:lpstr>Why the Focus on Quality?</vt:lpstr>
      <vt:lpstr>Clarity, Understandability, Language</vt:lpstr>
      <vt:lpstr>Write in an “Active Voice”</vt:lpstr>
      <vt:lpstr>Active vs. Passive Voice</vt:lpstr>
      <vt:lpstr>Active vs Passive Voice</vt:lpstr>
      <vt:lpstr>Active vs Passive Voice</vt:lpstr>
      <vt:lpstr>What’s Your Point?  (Keep it Relevant) </vt:lpstr>
      <vt:lpstr>What’s Your Opinion?  (Keep it Objective) </vt:lpstr>
      <vt:lpstr>Different Types of Assessment</vt:lpstr>
      <vt:lpstr>Case Notes Should Follow a Sequence</vt:lpstr>
      <vt:lpstr>SEE SEPARATE TRAINING:  BASIC, INDIVIDUALIZED  &amp; FOLLOW-UP SERVICES </vt:lpstr>
      <vt:lpstr>What Should We Avoid Capturing?</vt:lpstr>
      <vt:lpstr>To Capture or Avoid?</vt:lpstr>
      <vt:lpstr>When Should We Capture Case Notes?</vt:lpstr>
      <vt:lpstr>Telling Your  Customer’s Story</vt:lpstr>
      <vt:lpstr>The Who</vt:lpstr>
      <vt:lpstr>The What</vt:lpstr>
      <vt:lpstr>The Where</vt:lpstr>
      <vt:lpstr>The When</vt:lpstr>
      <vt:lpstr>The Why</vt:lpstr>
      <vt:lpstr>The How</vt:lpstr>
      <vt:lpstr>“Just the Facts, Ma’am”</vt:lpstr>
      <vt:lpstr>Maintain Confidentiality</vt:lpstr>
      <vt:lpstr>6 Elements  to Include In Case Notes</vt:lpstr>
      <vt:lpstr>Case Note Elements</vt:lpstr>
      <vt:lpstr>Customer Situation and Background</vt:lpstr>
      <vt:lpstr>Reason for Customer Visit</vt:lpstr>
      <vt:lpstr>Goal Setting and Agenda Drafting</vt:lpstr>
      <vt:lpstr>Documenting a Customer’s Goals  in Case Notes, Example 1</vt:lpstr>
      <vt:lpstr>Documenting a Customer’s Goals  in Case Notes, Example 2</vt:lpstr>
      <vt:lpstr>Allowing for Change in Plans</vt:lpstr>
      <vt:lpstr>Reporting Customer Progress</vt:lpstr>
      <vt:lpstr>Goals &gt; Progress &gt; Outcomes</vt:lpstr>
      <vt:lpstr>Next Steps and New Goals</vt:lpstr>
      <vt:lpstr>Other Significant Events to Report</vt:lpstr>
      <vt:lpstr>Closing the Case </vt:lpstr>
      <vt:lpstr>Quiz Questions</vt:lpstr>
      <vt:lpstr>PowerPoint Presentation</vt:lpstr>
    </vt:vector>
  </TitlesOfParts>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Benjamin Kushner</cp:lastModifiedBy>
  <cp:revision>101</cp:revision>
  <dcterms:created xsi:type="dcterms:W3CDTF">2017-04-18T15:41:10Z</dcterms:created>
  <dcterms:modified xsi:type="dcterms:W3CDTF">2017-06-14T01:23:57Z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0x0101009F0012A8F387AA46A85594366FFB6402</vt:lpwstr>
  </property>
</Properties>
</file>