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4" r:id="rId6"/>
    <p:sldId id="285" r:id="rId7"/>
    <p:sldId id="265" r:id="rId8"/>
    <p:sldId id="277" r:id="rId9"/>
    <p:sldId id="266" r:id="rId10"/>
    <p:sldId id="275" r:id="rId11"/>
    <p:sldId id="276" r:id="rId12"/>
    <p:sldId id="271" r:id="rId13"/>
    <p:sldId id="279" r:id="rId14"/>
    <p:sldId id="278" r:id="rId15"/>
    <p:sldId id="270" r:id="rId16"/>
    <p:sldId id="274" r:id="rId17"/>
    <p:sldId id="280" r:id="rId18"/>
    <p:sldId id="272" r:id="rId19"/>
    <p:sldId id="282" r:id="rId20"/>
    <p:sldId id="283" r:id="rId21"/>
    <p:sldId id="273" r:id="rId22"/>
    <p:sldId id="284" r:id="rId23"/>
    <p:sldId id="281" r:id="rId24"/>
    <p:sldId id="267" r:id="rId25"/>
    <p:sldId id="268" r:id="rId26"/>
    <p:sldId id="269" r:id="rId27"/>
    <p:sldId id="262" r:id="rId28"/>
    <p:sldId id="2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6"/>
    <a:srgbClr val="CD2127"/>
    <a:srgbClr val="F06722"/>
    <a:srgbClr val="FABD12"/>
    <a:srgbClr val="A5CE39"/>
    <a:srgbClr val="1B8DCC"/>
    <a:srgbClr val="CB1680"/>
    <a:srgbClr val="5E1141"/>
    <a:srgbClr val="0D793D"/>
    <a:srgbClr val="18A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2" autoAdjust="0"/>
    <p:restoredTop sz="70999" autoAdjust="0"/>
  </p:normalViewPr>
  <p:slideViewPr>
    <p:cSldViewPr snapToGrid="0">
      <p:cViewPr varScale="1">
        <p:scale>
          <a:sx n="108" d="100"/>
          <a:sy n="108" d="100"/>
        </p:scale>
        <p:origin x="37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12A1A-7FE9-0643-B1C6-5281880BEB1B}" type="datetimeFigureOut">
              <a:rPr lang="en-US" smtClean="0"/>
              <a:t>6/19/17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43487-16B5-0A44-86CC-7B156CA3DD07}" type="slidenum">
              <a:rPr lang="en-US" smtClean="0"/>
              <a:t>‹#›</a:t>
            </a:fld>
            <a:endParaRPr lang="en-US" dirty="0"/>
          </a:p>
        </p:txBody>
      </p:sp>
    </p:spTree>
    <p:extLst>
      <p:ext uri="{BB962C8B-B14F-4D97-AF65-F5344CB8AC3E}">
        <p14:creationId xmlns:p14="http://schemas.microsoft.com/office/powerpoint/2010/main" val="134668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smtClean="0">
                <a:latin typeface="Calibri" charset="0"/>
                <a:ea typeface="Calibri" charset="0"/>
                <a:cs typeface="Calibri" charset="0"/>
              </a:rPr>
              <a:t>This</a:t>
            </a:r>
            <a:r>
              <a:rPr lang="en-US" sz="1200" b="0" i="0" baseline="0" dirty="0" smtClean="0">
                <a:latin typeface="Calibri" charset="0"/>
                <a:ea typeface="Calibri" charset="0"/>
                <a:cs typeface="Calibri" charset="0"/>
              </a:rPr>
              <a:t> training is part of a four-module suite intended for Case Counselors, Career Advisors, Case Managers and their supervisors.</a:t>
            </a:r>
          </a:p>
          <a:p>
            <a:r>
              <a:rPr lang="en-US" sz="1200" b="0" i="0" baseline="0" dirty="0" smtClean="0">
                <a:latin typeface="Calibri" charset="0"/>
                <a:ea typeface="Calibri" charset="0"/>
                <a:cs typeface="Calibri" charset="0"/>
              </a:rPr>
              <a:t>It includes these four indicators of effective customer service delivery.</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The training is not meant as official guidance and is more of a collection of promising practices, shared ideas and recommendations.</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Individual AJCs can tailor the slides and the associated/embedded notes to their particular needs.</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PowerPoint presentations have an option to also embed audio to go along with the slides.</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It is recommended that AJCs record the notes of each slide to create a customized audio presentation.</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We also recommend that AJCs record the notes using the voices of their own staff members.  This way, trainees will hear a familiar voice and while the narrators ”learn their lines” and practice, they are also learning the content. </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Each module also comes with a quiz and a Teaching Aid.  Since the quiz questions and answers are now published in the public domain, it may be advisable to mix things up a bit by changing the text of the quiz questions and their order.</a:t>
            </a:r>
          </a:p>
          <a:p>
            <a:endParaRPr lang="en-US" sz="1200" b="0" i="0" baseline="0" dirty="0" smtClean="0">
              <a:latin typeface="Calibri" charset="0"/>
              <a:ea typeface="Calibri" charset="0"/>
              <a:cs typeface="Calibri" charset="0"/>
            </a:endParaRPr>
          </a:p>
          <a:p>
            <a:r>
              <a:rPr lang="en-US" sz="1200" b="0" i="0" baseline="0" dirty="0" smtClean="0">
                <a:latin typeface="Calibri" charset="0"/>
                <a:ea typeface="Calibri" charset="0"/>
                <a:cs typeface="Calibri" charset="0"/>
              </a:rPr>
              <a:t>AJCs should consider issuing a certificate of completion to Case Counselors who successfully complete the training and score a high grade on the quiz.  A sample certificate is also offered.  This certificate can be tailored by the AJC to reflect completion of each module or the whole suite of modules.</a:t>
            </a:r>
          </a:p>
          <a:p>
            <a:endParaRPr lang="en-US" sz="1200" b="1" i="1" baseline="0" dirty="0" smtClean="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CC8B67A9-7C68-D144-B249-56520C3DC74A}" type="slidenum">
              <a:rPr lang="en-US" smtClean="0"/>
              <a:t>3</a:t>
            </a:fld>
            <a:endParaRPr lang="en-US" dirty="0"/>
          </a:p>
        </p:txBody>
      </p:sp>
    </p:spTree>
    <p:extLst>
      <p:ext uri="{BB962C8B-B14F-4D97-AF65-F5344CB8AC3E}">
        <p14:creationId xmlns:p14="http://schemas.microsoft.com/office/powerpoint/2010/main" val="29756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use an electronic</a:t>
            </a:r>
            <a:r>
              <a:rPr lang="en-US" baseline="0" dirty="0" smtClean="0"/>
              <a:t> task list or to-do list.  Many calendar programs have this.  Your smart phone may have one.</a:t>
            </a:r>
          </a:p>
          <a:p>
            <a:r>
              <a:rPr lang="en-US" baseline="0" dirty="0" smtClean="0"/>
              <a:t>If your organization has an electronic or web-based time management tool, get trained, evaluate its effectiveness and consider using it.</a:t>
            </a:r>
          </a:p>
          <a:p>
            <a:r>
              <a:rPr lang="en-US" baseline="0" dirty="0" smtClean="0"/>
              <a:t>If you don’t complete the task it remains on the list for the future.</a:t>
            </a:r>
          </a:p>
          <a:p>
            <a:r>
              <a:rPr lang="en-US" baseline="0" dirty="0" smtClean="0"/>
              <a:t>You should reserve morning hours for customer meetings and more complicated meetings </a:t>
            </a:r>
            <a:r>
              <a:rPr lang="mr-IN" baseline="0" dirty="0" smtClean="0"/>
              <a:t>–</a:t>
            </a:r>
            <a:r>
              <a:rPr lang="en-US" baseline="0" dirty="0" smtClean="0"/>
              <a:t> everyone is likely to be more alert.</a:t>
            </a:r>
          </a:p>
          <a:p>
            <a:r>
              <a:rPr lang="en-US" baseline="0" dirty="0" smtClean="0"/>
              <a:t>Remember to re-visit priorities as the day progresses.  Things are likely to get pushed off but don’t let this go on for too long.</a:t>
            </a:r>
          </a:p>
          <a:p>
            <a:endParaRPr lang="en-US" b="1" i="1" dirty="0"/>
          </a:p>
        </p:txBody>
      </p:sp>
      <p:sp>
        <p:nvSpPr>
          <p:cNvPr id="4" name="Slide Number Placeholder 3"/>
          <p:cNvSpPr>
            <a:spLocks noGrp="1"/>
          </p:cNvSpPr>
          <p:nvPr>
            <p:ph type="sldNum" sz="quarter" idx="10"/>
          </p:nvPr>
        </p:nvSpPr>
        <p:spPr/>
        <p:txBody>
          <a:bodyPr/>
          <a:lstStyle/>
          <a:p>
            <a:fld id="{A0118022-50D0-43CE-B9C3-944277464A3B}" type="slidenum">
              <a:rPr lang="en-US" smtClean="0"/>
              <a:t>13</a:t>
            </a:fld>
            <a:endParaRPr lang="en-US" dirty="0"/>
          </a:p>
        </p:txBody>
      </p:sp>
    </p:spTree>
    <p:extLst>
      <p:ext uri="{BB962C8B-B14F-4D97-AF65-F5344CB8AC3E}">
        <p14:creationId xmlns:p14="http://schemas.microsoft.com/office/powerpoint/2010/main" val="144410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a bad</a:t>
            </a:r>
            <a:r>
              <a:rPr lang="en-US" baseline="0" dirty="0" smtClean="0"/>
              <a:t> idea to ask your customer how you can share the responsibility of time management.</a:t>
            </a:r>
          </a:p>
          <a:p>
            <a:r>
              <a:rPr lang="en-US" baseline="0" dirty="0" smtClean="0"/>
              <a:t>Use your best judgement </a:t>
            </a:r>
            <a:r>
              <a:rPr lang="mr-IN" baseline="0" dirty="0" smtClean="0"/>
              <a:t>–</a:t>
            </a:r>
            <a:r>
              <a:rPr lang="en-US" baseline="0" dirty="0" smtClean="0"/>
              <a:t> this is not a good idea for every customer.  But some may be more amenable and more capable than others.  </a:t>
            </a:r>
          </a:p>
          <a:p>
            <a:r>
              <a:rPr lang="en-US" baseline="0" dirty="0" smtClean="0"/>
              <a:t>AND: they may have some good ideas you can share with others.</a:t>
            </a:r>
          </a:p>
          <a:p>
            <a:r>
              <a:rPr lang="en-US" baseline="0" dirty="0" smtClean="0"/>
              <a:t>Rate the tasks together in terms of importance and how they can be handled:</a:t>
            </a:r>
          </a:p>
          <a:p>
            <a:endParaRPr lang="en-US" baseline="0" dirty="0" smtClean="0"/>
          </a:p>
          <a:p>
            <a:r>
              <a:rPr lang="en-US" sz="1200" kern="1200" dirty="0" smtClean="0">
                <a:solidFill>
                  <a:schemeClr val="tx1"/>
                </a:solidFill>
                <a:effectLst/>
                <a:latin typeface="+mn-lt"/>
                <a:ea typeface="+mn-ea"/>
                <a:cs typeface="+mn-cs"/>
              </a:rPr>
              <a:t>This one can be handled at our monthly face-to-face</a:t>
            </a:r>
          </a:p>
          <a:p>
            <a:r>
              <a:rPr lang="en-US" sz="1200" kern="1200" dirty="0" smtClean="0">
                <a:solidFill>
                  <a:schemeClr val="tx1"/>
                </a:solidFill>
                <a:effectLst/>
                <a:latin typeface="+mn-lt"/>
                <a:ea typeface="+mn-ea"/>
                <a:cs typeface="+mn-cs"/>
              </a:rPr>
              <a:t>This requires a special,</a:t>
            </a:r>
            <a:r>
              <a:rPr lang="en-US" sz="1200" kern="1200" baseline="0" dirty="0" smtClean="0">
                <a:solidFill>
                  <a:schemeClr val="tx1"/>
                </a:solidFill>
                <a:effectLst/>
                <a:latin typeface="+mn-lt"/>
                <a:ea typeface="+mn-ea"/>
                <a:cs typeface="+mn-cs"/>
              </a:rPr>
              <a:t> short face-to-face meeting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can be handled by phone</a:t>
            </a:r>
          </a:p>
          <a:p>
            <a:r>
              <a:rPr lang="en-US" sz="1200" kern="1200" dirty="0" smtClean="0">
                <a:solidFill>
                  <a:schemeClr val="tx1"/>
                </a:solidFill>
                <a:effectLst/>
                <a:latin typeface="+mn-lt"/>
                <a:ea typeface="+mn-ea"/>
                <a:cs typeface="+mn-cs"/>
              </a:rPr>
              <a:t>This can be handled by email or text</a:t>
            </a:r>
          </a:p>
          <a:p>
            <a:endParaRPr lang="en-US" dirty="0" smtClean="0"/>
          </a:p>
          <a:p>
            <a:r>
              <a:rPr lang="en-US" dirty="0" smtClean="0"/>
              <a:t>Don’t forget to ask your customer</a:t>
            </a:r>
            <a:r>
              <a:rPr lang="en-US" baseline="0" dirty="0" smtClean="0"/>
              <a:t> these two things:</a:t>
            </a:r>
          </a:p>
          <a:p>
            <a:r>
              <a:rPr lang="en-US" baseline="0" dirty="0" smtClean="0"/>
              <a:t>What’s your preferred method of communication (such as email vs. text)</a:t>
            </a:r>
          </a:p>
          <a:p>
            <a:r>
              <a:rPr lang="en-US" baseline="0" dirty="0" smtClean="0"/>
              <a:t>What’s your current contact information (update the MIS system if there’s a change)</a:t>
            </a:r>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dirty="0"/>
          </a:p>
        </p:txBody>
      </p:sp>
    </p:spTree>
    <p:extLst>
      <p:ext uri="{BB962C8B-B14F-4D97-AF65-F5344CB8AC3E}">
        <p14:creationId xmlns:p14="http://schemas.microsoft.com/office/powerpoint/2010/main" val="192721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with an agenda can make your customer meetings and phone calls more efficient.</a:t>
            </a:r>
          </a:p>
          <a:p>
            <a:r>
              <a:rPr lang="en-US" baseline="0" dirty="0" smtClean="0"/>
              <a:t>Remember to refer to case notes and to write these items into the case notes.</a:t>
            </a:r>
          </a:p>
          <a:p>
            <a:r>
              <a:rPr lang="en-US" baseline="0" dirty="0" smtClean="0"/>
              <a:t>Stay on point and don’t let the conversation drift too far.</a:t>
            </a:r>
          </a:p>
          <a:p>
            <a:endParaRPr lang="en-US" baseline="0" dirty="0" smtClean="0"/>
          </a:p>
          <a:p>
            <a:r>
              <a:rPr lang="en-US" baseline="0" dirty="0" smtClean="0"/>
              <a:t>Remember that one of the main objectives with case notes is to describe the status of your customer’s job search or training and education goals.</a:t>
            </a:r>
          </a:p>
          <a:p>
            <a:r>
              <a:rPr lang="en-US" baseline="0" dirty="0" smtClean="0"/>
              <a:t>By keeping good notes, you enable some other reader to fill in for you, if necessary.</a:t>
            </a:r>
          </a:p>
          <a:p>
            <a:endParaRPr lang="en-US" baseline="0" dirty="0" smtClean="0"/>
          </a:p>
          <a:p>
            <a:r>
              <a:rPr lang="en-US" baseline="0" dirty="0" smtClean="0"/>
              <a:t>If you were given an assignment at the last meeting, be sure you completed it and report it out to the customer.  Keep future assignments on your “To Do” list.</a:t>
            </a:r>
          </a:p>
          <a:p>
            <a:endParaRPr lang="en-US" baseline="0" dirty="0" smtClean="0"/>
          </a:p>
          <a:p>
            <a:r>
              <a:rPr lang="en-US" baseline="0" dirty="0" smtClean="0"/>
              <a:t>Leave time to report any new events planned or perhaps the Center’s holiday closing schedule.  </a:t>
            </a:r>
          </a:p>
          <a:p>
            <a:endParaRPr lang="en-US" baseline="0" dirty="0" smtClean="0"/>
          </a:p>
          <a:p>
            <a:r>
              <a:rPr lang="en-US" baseline="0" dirty="0" smtClean="0"/>
              <a:t>Share something new about LMI you learned and ask the customer what they learned since the last meeting.</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dirty="0"/>
          </a:p>
        </p:txBody>
      </p:sp>
    </p:spTree>
    <p:extLst>
      <p:ext uri="{BB962C8B-B14F-4D97-AF65-F5344CB8AC3E}">
        <p14:creationId xmlns:p14="http://schemas.microsoft.com/office/powerpoint/2010/main" val="6184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don’t want to forget any of the important tasks or items you have to share with your customer.</a:t>
            </a:r>
          </a:p>
          <a:p>
            <a:r>
              <a:rPr lang="en-US" baseline="0" dirty="0" smtClean="0"/>
              <a:t>Create templates that can be tailored to every meeting.</a:t>
            </a:r>
          </a:p>
          <a:p>
            <a:r>
              <a:rPr lang="en-US" baseline="0" dirty="0" smtClean="0"/>
              <a:t>The teaching aid for this training is a collection of lists that may help you organize customer service, case notes and meeting agendas.</a:t>
            </a:r>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43232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contains some of the components of a customer’s IEP.</a:t>
            </a:r>
          </a:p>
          <a:p>
            <a:endParaRPr lang="en-US" baseline="0" dirty="0" smtClean="0"/>
          </a:p>
          <a:p>
            <a:r>
              <a:rPr lang="en-US" baseline="0" dirty="0" smtClean="0"/>
              <a:t>A customer’s Individual Employment Plan can become a blueprint to help you organize your case management work flow.</a:t>
            </a:r>
          </a:p>
          <a:p>
            <a:endParaRPr lang="en-US" baseline="0" dirty="0" smtClean="0"/>
          </a:p>
          <a:p>
            <a:r>
              <a:rPr lang="en-US" baseline="0" dirty="0" smtClean="0"/>
              <a:t>Have an IEP handy as you try to remember next steps in customer service.</a:t>
            </a:r>
          </a:p>
          <a:p>
            <a:endParaRPr lang="en-US" baseline="0" dirty="0" smtClean="0"/>
          </a:p>
          <a:p>
            <a:r>
              <a:rPr lang="en-US" baseline="0" dirty="0" smtClean="0"/>
              <a:t>Also use it to draft agendas for upcoming meetings.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9727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management is everyone’s problem but there may be a </a:t>
            </a:r>
            <a:r>
              <a:rPr lang="en-US" baseline="0" dirty="0" smtClean="0"/>
              <a:t>colleague who is better at this.</a:t>
            </a:r>
            <a:endParaRPr lang="en-US" dirty="0" smtClean="0"/>
          </a:p>
          <a:p>
            <a:endParaRPr lang="en-US" dirty="0" smtClean="0"/>
          </a:p>
          <a:p>
            <a:r>
              <a:rPr lang="en-US" dirty="0" smtClean="0"/>
              <a:t>Perhaps someone broke the code to optimize time management.</a:t>
            </a:r>
          </a:p>
          <a:p>
            <a:endParaRPr lang="en-US" dirty="0" smtClean="0"/>
          </a:p>
          <a:p>
            <a:r>
              <a:rPr lang="en-US" dirty="0" smtClean="0"/>
              <a:t>As</a:t>
            </a:r>
            <a:r>
              <a:rPr lang="en-US" baseline="0" dirty="0" smtClean="0"/>
              <a:t> a group exercise at staff meetings, devote a few minutes to the shared tasks you all perform.</a:t>
            </a:r>
          </a:p>
          <a:p>
            <a:r>
              <a:rPr lang="en-US" baseline="0" dirty="0" smtClean="0"/>
              <a:t>Are there any efficiencies you can identify?  </a:t>
            </a:r>
          </a:p>
          <a:p>
            <a:r>
              <a:rPr lang="en-US" baseline="0" dirty="0" smtClean="0"/>
              <a:t>Are there any groups or workshops you can create to deal with common issues?</a:t>
            </a:r>
          </a:p>
          <a:p>
            <a:r>
              <a:rPr lang="en-US" baseline="0" dirty="0" smtClean="0"/>
              <a:t>Report promising practices; then take good advice to heart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369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 time management tip to make referral information easily accessible to the case counselor:</a:t>
            </a:r>
          </a:p>
          <a:p>
            <a:r>
              <a:rPr lang="en-US" sz="1200" kern="1200" dirty="0">
                <a:solidFill>
                  <a:schemeClr val="tx1"/>
                </a:solidFill>
                <a:effectLst/>
                <a:latin typeface="+mn-lt"/>
                <a:ea typeface="+mn-ea"/>
                <a:cs typeface="+mn-cs"/>
              </a:rPr>
              <a:t>Have a look at your state or local intake forms and Individual Employment Plan, IEP forms (electronic or hard copy)</a:t>
            </a:r>
          </a:p>
          <a:p>
            <a:r>
              <a:rPr lang="en-US" sz="1200" kern="1200" dirty="0">
                <a:solidFill>
                  <a:schemeClr val="tx1"/>
                </a:solidFill>
                <a:effectLst/>
                <a:latin typeface="+mn-lt"/>
                <a:ea typeface="+mn-ea"/>
                <a:cs typeface="+mn-cs"/>
              </a:rPr>
              <a:t>These forms are designed to capture information about your customer’s needs.</a:t>
            </a:r>
          </a:p>
          <a:p>
            <a:r>
              <a:rPr lang="en-US" sz="1200" kern="1200" dirty="0">
                <a:solidFill>
                  <a:schemeClr val="tx1"/>
                </a:solidFill>
                <a:effectLst/>
                <a:latin typeface="+mn-lt"/>
                <a:ea typeface="+mn-ea"/>
                <a:cs typeface="+mn-cs"/>
              </a:rPr>
              <a:t>They may include information about Public Assistance, Assessments, Training, Social Security cards, driver’s licenses, veteran status, etc. </a:t>
            </a:r>
          </a:p>
          <a:p>
            <a:r>
              <a:rPr lang="en-US" sz="1200" kern="1200" dirty="0">
                <a:solidFill>
                  <a:schemeClr val="tx1"/>
                </a:solidFill>
                <a:effectLst/>
                <a:latin typeface="+mn-lt"/>
                <a:ea typeface="+mn-ea"/>
                <a:cs typeface="+mn-cs"/>
              </a:rPr>
              <a:t>If your customer is receiving the supportive service, great, you can enter that information</a:t>
            </a:r>
          </a:p>
          <a:p>
            <a:r>
              <a:rPr lang="en-US" sz="1200" kern="1200" dirty="0">
                <a:solidFill>
                  <a:schemeClr val="tx1"/>
                </a:solidFill>
                <a:effectLst/>
                <a:latin typeface="+mn-lt"/>
                <a:ea typeface="+mn-ea"/>
                <a:cs typeface="+mn-cs"/>
              </a:rPr>
              <a:t>If your customer is in need of any of these referrals or services, where can the case counselor find this information?  </a:t>
            </a:r>
          </a:p>
          <a:p>
            <a:r>
              <a:rPr lang="en-US" sz="1200" kern="1200" dirty="0">
                <a:solidFill>
                  <a:schemeClr val="tx1"/>
                </a:solidFill>
                <a:effectLst/>
                <a:latin typeface="+mn-lt"/>
                <a:ea typeface="+mn-ea"/>
                <a:cs typeface="+mn-cs"/>
              </a:rPr>
              <a:t>Your AJC can create a guide or manual for each of the questions or fields with instructions on where to get additional information for that particular supportive service or that field on the form.</a:t>
            </a:r>
          </a:p>
          <a:p>
            <a:r>
              <a:rPr lang="en-US" sz="1200" kern="1200" dirty="0">
                <a:solidFill>
                  <a:schemeClr val="tx1"/>
                </a:solidFill>
                <a:effectLst/>
                <a:latin typeface="+mn-lt"/>
                <a:ea typeface="+mn-ea"/>
                <a:cs typeface="+mn-cs"/>
              </a:rPr>
              <a:t>The guide your AJC develops can describe where to find the information, whom to call, or what Web site to consult to research this information.  Eligibility information would also be helpful to</a:t>
            </a:r>
            <a:r>
              <a:rPr lang="en-US" sz="1200" kern="1200" baseline="0" dirty="0">
                <a:solidFill>
                  <a:schemeClr val="tx1"/>
                </a:solidFill>
                <a:effectLst/>
                <a:latin typeface="+mn-lt"/>
                <a:ea typeface="+mn-ea"/>
                <a:cs typeface="+mn-cs"/>
              </a:rPr>
              <a:t> include in this guide.</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21</a:t>
            </a:fld>
            <a:endParaRPr lang="en-US" dirty="0"/>
          </a:p>
        </p:txBody>
      </p:sp>
    </p:spTree>
    <p:extLst>
      <p:ext uri="{BB962C8B-B14F-4D97-AF65-F5344CB8AC3E}">
        <p14:creationId xmlns:p14="http://schemas.microsoft.com/office/powerpoint/2010/main" val="210928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another time management and career services tip:</a:t>
            </a:r>
          </a:p>
          <a:p>
            <a:r>
              <a:rPr lang="en-US" sz="1200" kern="1200" dirty="0">
                <a:solidFill>
                  <a:schemeClr val="tx1"/>
                </a:solidFill>
                <a:effectLst/>
                <a:latin typeface="+mn-lt"/>
                <a:ea typeface="+mn-ea"/>
                <a:cs typeface="+mn-cs"/>
              </a:rPr>
              <a:t>Create one-pagers for the most in-demand sectors and industries in your local economy and share these one-pagers with your customers.</a:t>
            </a:r>
          </a:p>
          <a:p>
            <a:r>
              <a:rPr lang="en-US" sz="1200" kern="1200" dirty="0">
                <a:solidFill>
                  <a:schemeClr val="tx1"/>
                </a:solidFill>
                <a:effectLst/>
                <a:latin typeface="+mn-lt"/>
                <a:ea typeface="+mn-ea"/>
                <a:cs typeface="+mn-cs"/>
              </a:rPr>
              <a:t>List the associated occupations for those sectors and industries.</a:t>
            </a:r>
          </a:p>
          <a:p>
            <a:r>
              <a:rPr lang="en-US" sz="1200" kern="1200" dirty="0">
                <a:solidFill>
                  <a:schemeClr val="tx1"/>
                </a:solidFill>
                <a:effectLst/>
                <a:latin typeface="+mn-lt"/>
                <a:ea typeface="+mn-ea"/>
                <a:cs typeface="+mn-cs"/>
              </a:rPr>
              <a:t>Include links to Web sites mentioned earlier so that your customer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conduct their own research</a:t>
            </a:r>
          </a:p>
          <a:p>
            <a:r>
              <a:rPr lang="en-US" sz="1200" kern="1200" dirty="0">
                <a:solidFill>
                  <a:schemeClr val="tx1"/>
                </a:solidFill>
                <a:effectLst/>
                <a:latin typeface="+mn-lt"/>
                <a:ea typeface="+mn-ea"/>
                <a:cs typeface="+mn-cs"/>
              </a:rPr>
              <a:t>Be mindful of your customers’ ability to conduct a self-directed research</a:t>
            </a:r>
          </a:p>
          <a:p>
            <a:r>
              <a:rPr lang="en-US" sz="1200" kern="1200" dirty="0">
                <a:solidFill>
                  <a:schemeClr val="tx1"/>
                </a:solidFill>
                <a:effectLst/>
                <a:latin typeface="+mn-lt"/>
                <a:ea typeface="+mn-ea"/>
                <a:cs typeface="+mn-cs"/>
              </a:rPr>
              <a:t>If you invest five minutes of your time working with them in the resource room, you may find that they can conduct much of this research on their own.</a:t>
            </a:r>
          </a:p>
          <a:p>
            <a:r>
              <a:rPr lang="en-US" sz="1200" kern="1200" dirty="0">
                <a:solidFill>
                  <a:schemeClr val="tx1"/>
                </a:solidFill>
                <a:effectLst/>
                <a:latin typeface="+mn-lt"/>
                <a:ea typeface="+mn-ea"/>
                <a:cs typeface="+mn-cs"/>
              </a:rPr>
              <a:t>You may also consider listing the names of some of the employers in your area along with links to their Web sites.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AJC may opt to conduct a weekly or semi-monthly workshop on career exploration and industry research</a:t>
            </a:r>
            <a:r>
              <a:rPr lang="en-US" sz="1200" kern="1200" baseline="0" dirty="0">
                <a:solidFill>
                  <a:schemeClr val="tx1"/>
                </a:solidFill>
                <a:effectLst/>
                <a:latin typeface="+mn-lt"/>
                <a:ea typeface="+mn-ea"/>
                <a:cs typeface="+mn-cs"/>
              </a:rPr>
              <a:t> for your customers.</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22</a:t>
            </a:fld>
            <a:endParaRPr lang="en-US" dirty="0"/>
          </a:p>
        </p:txBody>
      </p:sp>
    </p:spTree>
    <p:extLst>
      <p:ext uri="{BB962C8B-B14F-4D97-AF65-F5344CB8AC3E}">
        <p14:creationId xmlns:p14="http://schemas.microsoft.com/office/powerpoint/2010/main" val="15318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Recently,</a:t>
            </a:r>
            <a:r>
              <a:rPr lang="en-US" sz="1200" kern="1200" baseline="0" dirty="0">
                <a:solidFill>
                  <a:schemeClr val="tx1"/>
                </a:solidFill>
                <a:effectLst/>
                <a:latin typeface="+mn-lt"/>
                <a:ea typeface="+mn-ea"/>
                <a:cs typeface="+mn-cs"/>
              </a:rPr>
              <a:t> a subject of debate has been whether or not every job-seeking customer needs to attend a resume-writing workshop.</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One school of thought says that everyone should have that career development skill and that, of course makes sense.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Another school of thought says that the amount of time it may take them to learn the resume writing skill may be better spent in other activities.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Bottom line: consider what is best for the customer and think about whether they may benefit from streamlining the resume writing process by using templates and copying information from other sample resumes.</a:t>
            </a:r>
          </a:p>
          <a:p>
            <a:r>
              <a:rPr lang="en-US" sz="1200" kern="1200" baseline="0" dirty="0">
                <a:solidFill>
                  <a:schemeClr val="tx1"/>
                </a:solidFill>
                <a:effectLst/>
                <a:latin typeface="+mn-lt"/>
                <a:ea typeface="+mn-ea"/>
                <a:cs typeface="+mn-cs"/>
              </a:rPr>
              <a:t>It goes without saying the whatever is copied must be completely truthful and applicable to this particular customer.</a:t>
            </a:r>
          </a:p>
          <a:p>
            <a:r>
              <a:rPr lang="en-US" sz="1200" kern="1200" baseline="0" dirty="0">
                <a:solidFill>
                  <a:schemeClr val="tx1"/>
                </a:solidFill>
                <a:effectLst/>
                <a:latin typeface="+mn-lt"/>
                <a:ea typeface="+mn-ea"/>
                <a:cs typeface="+mn-cs"/>
              </a:rPr>
              <a:t>And common sense tells us that copying should not be verbatim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it should be carefully crafted and adapted to the customer’s job targets.</a:t>
            </a:r>
          </a:p>
          <a:p>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23</a:t>
            </a:fld>
            <a:endParaRPr lang="en-US" dirty="0"/>
          </a:p>
        </p:txBody>
      </p:sp>
    </p:spTree>
    <p:extLst>
      <p:ext uri="{BB962C8B-B14F-4D97-AF65-F5344CB8AC3E}">
        <p14:creationId xmlns:p14="http://schemas.microsoft.com/office/powerpoint/2010/main" val="104872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3487-16B5-0A44-86CC-7B156CA3DD07}" type="slidenum">
              <a:rPr lang="en-US" smtClean="0"/>
              <a:t>24</a:t>
            </a:fld>
            <a:endParaRPr lang="en-US" dirty="0"/>
          </a:p>
        </p:txBody>
      </p:sp>
    </p:spTree>
    <p:extLst>
      <p:ext uri="{BB962C8B-B14F-4D97-AF65-F5344CB8AC3E}">
        <p14:creationId xmlns:p14="http://schemas.microsoft.com/office/powerpoint/2010/main" val="174740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4</a:t>
            </a:fld>
            <a:endParaRPr lang="en-US" dirty="0"/>
          </a:p>
        </p:txBody>
      </p:sp>
    </p:spTree>
    <p:extLst>
      <p:ext uri="{BB962C8B-B14F-4D97-AF65-F5344CB8AC3E}">
        <p14:creationId xmlns:p14="http://schemas.microsoft.com/office/powerpoint/2010/main" val="1474085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3487-16B5-0A44-86CC-7B156CA3DD07}" type="slidenum">
              <a:rPr lang="en-US" smtClean="0"/>
              <a:t>25</a:t>
            </a:fld>
            <a:endParaRPr lang="en-US" dirty="0"/>
          </a:p>
        </p:txBody>
      </p:sp>
    </p:spTree>
    <p:extLst>
      <p:ext uri="{BB962C8B-B14F-4D97-AF65-F5344CB8AC3E}">
        <p14:creationId xmlns:p14="http://schemas.microsoft.com/office/powerpoint/2010/main" val="234377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 and Discipline contribute to our ability</a:t>
            </a:r>
            <a:r>
              <a:rPr lang="en-US" baseline="0" dirty="0" smtClean="0"/>
              <a:t> to manage time.</a:t>
            </a:r>
          </a:p>
          <a:p>
            <a:r>
              <a:rPr lang="en-US" baseline="0" dirty="0" smtClean="0"/>
              <a:t>It helps to know what are the expectations for the day, how much time can be devoted to each task and how we can discipline ourselves to get everything done without distractions.</a:t>
            </a:r>
          </a:p>
        </p:txBody>
      </p:sp>
      <p:sp>
        <p:nvSpPr>
          <p:cNvPr id="4" name="Slide Number Placeholder 3"/>
          <p:cNvSpPr>
            <a:spLocks noGrp="1"/>
          </p:cNvSpPr>
          <p:nvPr>
            <p:ph type="sldNum" sz="quarter" idx="10"/>
          </p:nvPr>
        </p:nvSpPr>
        <p:spPr/>
        <p:txBody>
          <a:bodyPr/>
          <a:lstStyle/>
          <a:p>
            <a:fld id="{33443487-16B5-0A44-86CC-7B156CA3DD07}" type="slidenum">
              <a:rPr lang="en-US" smtClean="0"/>
              <a:t>5</a:t>
            </a:fld>
            <a:endParaRPr lang="en-US" dirty="0"/>
          </a:p>
        </p:txBody>
      </p:sp>
    </p:spTree>
    <p:extLst>
      <p:ext uri="{BB962C8B-B14F-4D97-AF65-F5344CB8AC3E}">
        <p14:creationId xmlns:p14="http://schemas.microsoft.com/office/powerpoint/2010/main" val="41649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remember the primary goals</a:t>
            </a:r>
            <a:r>
              <a:rPr lang="en-US" baseline="0" dirty="0" smtClean="0"/>
              <a:t> of improved time management.</a:t>
            </a:r>
          </a:p>
          <a:p>
            <a:endParaRPr lang="en-US" baseline="0" dirty="0" smtClean="0"/>
          </a:p>
          <a:p>
            <a:r>
              <a:rPr lang="en-US" baseline="0" dirty="0" smtClean="0"/>
              <a:t>This training may be more of a list of reminders than a secret formula to managing your time.</a:t>
            </a:r>
          </a:p>
          <a:p>
            <a:r>
              <a:rPr lang="en-US" baseline="0" dirty="0" smtClean="0"/>
              <a:t>You probably know most of this - you just need to put what you know into practice.</a:t>
            </a:r>
          </a:p>
          <a:p>
            <a:r>
              <a:rPr lang="en-US" baseline="0" dirty="0" smtClean="0"/>
              <a:t>And you’ll need a decent amount of discipline (you’re probably thinking: “tell me something I don’t already know”)</a:t>
            </a:r>
          </a:p>
          <a:p>
            <a:endParaRPr lang="en-US" baseline="0" dirty="0" smtClean="0"/>
          </a:p>
          <a:p>
            <a:r>
              <a:rPr lang="en-US" baseline="0" dirty="0" smtClean="0"/>
              <a:t>But you may also learn some strategies that you haven’t tried before.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6</a:t>
            </a:fld>
            <a:endParaRPr lang="en-US" dirty="0"/>
          </a:p>
        </p:txBody>
      </p:sp>
    </p:spTree>
    <p:extLst>
      <p:ext uri="{BB962C8B-B14F-4D97-AF65-F5344CB8AC3E}">
        <p14:creationId xmlns:p14="http://schemas.microsoft.com/office/powerpoint/2010/main" val="186212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to make a serious effort to</a:t>
            </a:r>
            <a:r>
              <a:rPr lang="en-US" sz="1200" kern="1200" baseline="0" dirty="0" smtClean="0">
                <a:solidFill>
                  <a:schemeClr val="tx1"/>
                </a:solidFill>
                <a:effectLst/>
                <a:latin typeface="+mn-lt"/>
                <a:ea typeface="+mn-ea"/>
                <a:cs typeface="+mn-cs"/>
              </a:rPr>
              <a:t> keep stress at a minimum and not to show that we are stressed.</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stressed at work for any reason will be very apparent to your customers, your colleagues and your boss </a:t>
            </a:r>
          </a:p>
          <a:p>
            <a:r>
              <a:rPr lang="en-US" sz="1200" kern="1200" dirty="0" smtClean="0">
                <a:solidFill>
                  <a:schemeClr val="tx1"/>
                </a:solidFill>
                <a:effectLst/>
                <a:latin typeface="+mn-lt"/>
                <a:ea typeface="+mn-ea"/>
                <a:cs typeface="+mn-cs"/>
              </a:rPr>
              <a:t>Find a relaxation exercise that will calm you.</a:t>
            </a:r>
            <a:r>
              <a:rPr lang="en-US" sz="1200" kern="1200" baseline="0" dirty="0" smtClean="0">
                <a:solidFill>
                  <a:schemeClr val="tx1"/>
                </a:solidFill>
                <a:effectLst/>
                <a:latin typeface="+mn-lt"/>
                <a:ea typeface="+mn-ea"/>
                <a:cs typeface="+mn-cs"/>
              </a:rPr>
              <a:t> Stay calm, </a:t>
            </a:r>
            <a:r>
              <a:rPr lang="en-US" sz="1200" kern="1200" dirty="0" smtClean="0">
                <a:solidFill>
                  <a:schemeClr val="tx1"/>
                </a:solidFill>
                <a:effectLst/>
                <a:latin typeface="+mn-lt"/>
                <a:ea typeface="+mn-ea"/>
                <a:cs typeface="+mn-cs"/>
              </a:rPr>
              <a:t>collected and confident – your customers need that.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Maintain eye contact and be friendly</a:t>
            </a:r>
            <a:r>
              <a:rPr lang="en-US" sz="1200" kern="1200" baseline="0" dirty="0" smtClean="0">
                <a:solidFill>
                  <a:schemeClr val="tx1"/>
                </a:solidFill>
                <a:effectLst/>
                <a:latin typeface="+mn-lt"/>
                <a:ea typeface="+mn-ea"/>
                <a:cs typeface="+mn-cs"/>
              </a:rPr>
              <a:t> at all times.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the best body language you have – think about the Essential Skills training we recommend</a:t>
            </a:r>
            <a:r>
              <a:rPr lang="en-US" sz="1200" kern="1200" baseline="0" dirty="0" smtClean="0">
                <a:solidFill>
                  <a:schemeClr val="tx1"/>
                </a:solidFill>
                <a:effectLst/>
                <a:latin typeface="+mn-lt"/>
                <a:ea typeface="+mn-ea"/>
                <a:cs typeface="+mn-cs"/>
              </a:rPr>
              <a:t> for our customers, especially the part about </a:t>
            </a:r>
            <a:r>
              <a:rPr lang="en-US" sz="1200" kern="1200" dirty="0" smtClean="0">
                <a:solidFill>
                  <a:schemeClr val="tx1"/>
                </a:solidFill>
                <a:effectLst/>
                <a:latin typeface="+mn-lt"/>
                <a:ea typeface="+mn-ea"/>
                <a:cs typeface="+mn-cs"/>
              </a:rPr>
              <a:t>body language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your b</a:t>
            </a:r>
            <a:r>
              <a:rPr lang="en-US" sz="1200" kern="1200" dirty="0" smtClean="0">
                <a:solidFill>
                  <a:schemeClr val="tx1"/>
                </a:solidFill>
                <a:effectLst/>
                <a:latin typeface="+mn-lt"/>
                <a:ea typeface="+mn-ea"/>
                <a:cs typeface="+mn-cs"/>
              </a:rPr>
              <a:t>est customer service skills &amp; best listening skills.  Remain engaged and engaging.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general</a:t>
            </a:r>
            <a:r>
              <a:rPr lang="en-US" sz="1200" kern="1200" baseline="0" dirty="0" smtClean="0">
                <a:solidFill>
                  <a:schemeClr val="tx1"/>
                </a:solidFill>
                <a:effectLst/>
                <a:latin typeface="+mn-lt"/>
                <a:ea typeface="+mn-ea"/>
                <a:cs typeface="+mn-cs"/>
              </a:rPr>
              <a:t> rule: make a point of behaving as if the meeting with your customer is the most important thing that will happen to you that day.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8B67A9-7C68-D144-B249-56520C3DC74A}" type="slidenum">
              <a:rPr lang="en-US" smtClean="0"/>
              <a:t>7</a:t>
            </a:fld>
            <a:endParaRPr lang="en-US" dirty="0"/>
          </a:p>
        </p:txBody>
      </p:sp>
    </p:spTree>
    <p:extLst>
      <p:ext uri="{BB962C8B-B14F-4D97-AF65-F5344CB8AC3E}">
        <p14:creationId xmlns:p14="http://schemas.microsoft.com/office/powerpoint/2010/main" val="63022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your body language, the appearance of your desk says something to customers about your professionalism.</a:t>
            </a:r>
          </a:p>
          <a:p>
            <a:endParaRPr lang="en-US" sz="1200" kern="1200" dirty="0" smtClean="0">
              <a:solidFill>
                <a:schemeClr val="tx1"/>
              </a:solidFill>
              <a:effectLst/>
              <a:latin typeface="+mn-lt"/>
              <a:ea typeface="+mn-ea"/>
              <a:cs typeface="+mn-cs"/>
            </a:endParaRPr>
          </a:p>
          <a:p>
            <a:r>
              <a:rPr lang="en-US" baseline="0" dirty="0" smtClean="0"/>
              <a:t>You should always try to look as organized as you try to be.</a:t>
            </a:r>
          </a:p>
          <a:p>
            <a:endParaRPr lang="en-US" baseline="0" dirty="0" smtClean="0"/>
          </a:p>
          <a:p>
            <a:r>
              <a:rPr lang="en-US" baseline="0" dirty="0" smtClean="0"/>
              <a:t>Be considerate and remember that even the smell of your leftovers can be a distraction when you’re trying to have a constructive conversation.</a:t>
            </a:r>
          </a:p>
          <a:p>
            <a:endParaRPr lang="en-US" b="1" dirty="0"/>
          </a:p>
        </p:txBody>
      </p:sp>
      <p:sp>
        <p:nvSpPr>
          <p:cNvPr id="4" name="Slide Number Placeholder 3"/>
          <p:cNvSpPr>
            <a:spLocks noGrp="1"/>
          </p:cNvSpPr>
          <p:nvPr>
            <p:ph type="sldNum" sz="quarter" idx="10"/>
          </p:nvPr>
        </p:nvSpPr>
        <p:spPr/>
        <p:txBody>
          <a:bodyPr/>
          <a:lstStyle/>
          <a:p>
            <a:fld id="{CC8B67A9-7C68-D144-B249-56520C3DC74A}" type="slidenum">
              <a:rPr lang="en-US" smtClean="0"/>
              <a:t>8</a:t>
            </a:fld>
            <a:endParaRPr lang="en-US" dirty="0"/>
          </a:p>
        </p:txBody>
      </p:sp>
    </p:spTree>
    <p:extLst>
      <p:ext uri="{BB962C8B-B14F-4D97-AF65-F5344CB8AC3E}">
        <p14:creationId xmlns:p14="http://schemas.microsoft.com/office/powerpoint/2010/main" val="120632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probably should not read emails</a:t>
            </a:r>
            <a:r>
              <a:rPr lang="en-US" baseline="0" dirty="0" smtClean="0"/>
              <a:t> as customers come in.  This practice could become a real distraction.</a:t>
            </a:r>
          </a:p>
          <a:p>
            <a:r>
              <a:rPr lang="en-US" baseline="0" dirty="0" smtClean="0"/>
              <a:t>Exceptions would be an email from the boss or something marked URGENT</a:t>
            </a:r>
          </a:p>
          <a:p>
            <a:r>
              <a:rPr lang="en-US" baseline="0" dirty="0" smtClean="0"/>
              <a:t>Follow common sense and common customer service practices</a:t>
            </a:r>
          </a:p>
          <a:p>
            <a:r>
              <a:rPr lang="en-US" baseline="0" dirty="0" smtClean="0"/>
              <a:t>Try to schedule a time to handle “incoming”; preferably in between customer meetings or in the afternoon.</a:t>
            </a:r>
          </a:p>
          <a:p>
            <a:endParaRPr lang="en-US" baseline="0" dirty="0" smtClean="0"/>
          </a:p>
          <a:p>
            <a:r>
              <a:rPr lang="en-US" baseline="0" dirty="0" smtClean="0"/>
              <a:t>Listen to voicemail periodically and answer phone calls as needed.  Most centers have a practice of promising to return phone calls within 24 hours.  </a:t>
            </a:r>
          </a:p>
          <a:p>
            <a:r>
              <a:rPr lang="en-US" baseline="0" dirty="0" smtClean="0"/>
              <a:t>Again, follow common sense and customer service practices.  It may become necessary to answer a call immediately </a:t>
            </a:r>
            <a:r>
              <a:rPr lang="mr-IN" baseline="0" dirty="0" smtClean="0"/>
              <a:t>–</a:t>
            </a:r>
            <a:r>
              <a:rPr lang="en-US" baseline="0" dirty="0" smtClean="0"/>
              <a:t> not 24 hours later.</a:t>
            </a:r>
          </a:p>
          <a:p>
            <a:endParaRPr lang="en-US" baseline="0" dirty="0" smtClean="0"/>
          </a:p>
          <a:p>
            <a:r>
              <a:rPr lang="en-US" baseline="0" dirty="0" smtClean="0"/>
              <a:t>Try to set a specific time for handling personal matters: medical appointments and </a:t>
            </a:r>
            <a:r>
              <a:rPr lang="en-US" baseline="0" dirty="0" smtClean="0"/>
              <a:t>calls, </a:t>
            </a:r>
            <a:r>
              <a:rPr lang="en-US" baseline="0" dirty="0" smtClean="0"/>
              <a:t>calls related to your children’s education, shopping that can’t be done any other time, etc.  </a:t>
            </a:r>
          </a:p>
          <a:p>
            <a:r>
              <a:rPr lang="en-US" baseline="0" dirty="0" smtClean="0"/>
              <a:t>This will keep you on task and you will tend not to stray </a:t>
            </a:r>
            <a:r>
              <a:rPr lang="en-US" baseline="0" dirty="0" smtClean="0"/>
              <a:t>from </a:t>
            </a:r>
            <a:r>
              <a:rPr lang="en-US" baseline="0" dirty="0" smtClean="0"/>
              <a:t>your work obligations. </a:t>
            </a:r>
          </a:p>
          <a:p>
            <a:r>
              <a:rPr lang="en-US" baseline="0" dirty="0" smtClean="0"/>
              <a:t>Consider allotting time for this in the afternoon.  Again, use common sense: yes, family emergencies do not arrive on schedule.</a:t>
            </a:r>
          </a:p>
          <a:p>
            <a:endParaRPr lang="en-US" baseline="0" dirty="0" smtClean="0"/>
          </a:p>
          <a:p>
            <a:r>
              <a:rPr lang="en-US" baseline="0" dirty="0" smtClean="0"/>
              <a:t>Schedule time to practice or rehearse before an important meeting or before delivering difficult news.</a:t>
            </a:r>
          </a:p>
          <a:p>
            <a:endParaRPr lang="en-US" baseline="0" dirty="0" smtClean="0"/>
          </a:p>
          <a:p>
            <a:r>
              <a:rPr lang="en-US" baseline="0" dirty="0" smtClean="0"/>
              <a:t>Don’t put off delivering difficult news or scheduling a difficult conversation.  If you wait too long, a “difficult” situation can become a “crisis”</a:t>
            </a:r>
          </a:p>
          <a:p>
            <a:endParaRPr lang="en-US" baseline="0" dirty="0" smtClean="0"/>
          </a:p>
          <a:p>
            <a:r>
              <a:rPr lang="en-US" baseline="0" dirty="0" smtClean="0"/>
              <a:t>Make sure you’re also adding time to learn more about your job, your customers, your local economy, etc.</a:t>
            </a:r>
          </a:p>
          <a:p>
            <a:r>
              <a:rPr lang="en-US" baseline="0" dirty="0" smtClean="0"/>
              <a:t>Professional development time is essential if you are to learn and grow in your career.</a:t>
            </a:r>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dirty="0"/>
          </a:p>
        </p:txBody>
      </p:sp>
    </p:spTree>
    <p:extLst>
      <p:ext uri="{BB962C8B-B14F-4D97-AF65-F5344CB8AC3E}">
        <p14:creationId xmlns:p14="http://schemas.microsoft.com/office/powerpoint/2010/main" val="5264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practitioners use flexible hours at work to achieve some time management goals.</a:t>
            </a:r>
          </a:p>
          <a:p>
            <a:r>
              <a:rPr lang="en-US" baseline="0" dirty="0" smtClean="0"/>
              <a:t>They will arrive extra early,  when the office is quiet, to do their paperwork or to catch up on emails and voicemails</a:t>
            </a:r>
          </a:p>
          <a:p>
            <a:r>
              <a:rPr lang="en-US" baseline="0" dirty="0" smtClean="0"/>
              <a:t>They organize their day and set up their task lists before any incoming distractions occur.</a:t>
            </a:r>
          </a:p>
          <a:p>
            <a:endParaRPr lang="en-US" baseline="0" dirty="0" smtClean="0"/>
          </a:p>
          <a:p>
            <a:r>
              <a:rPr lang="en-US" baseline="0" dirty="0" smtClean="0"/>
              <a:t>The same benefits can be achieved by staying late.  The phones quiet down and you don’t hear office machinery or “the buzz”</a:t>
            </a:r>
          </a:p>
          <a:p>
            <a:endParaRPr lang="en-US" baseline="0" dirty="0" smtClean="0"/>
          </a:p>
          <a:p>
            <a:r>
              <a:rPr lang="en-US" baseline="0" dirty="0" smtClean="0"/>
              <a:t>Many AJCs schedule their retention and follow-up calls during special evening hours when recently employed customers are likely to be home.</a:t>
            </a:r>
          </a:p>
          <a:p>
            <a:r>
              <a:rPr lang="en-US" baseline="0" dirty="0" smtClean="0"/>
              <a:t>We’ve heard of pizza night telethons when the staff stays late, makes those calls and has a pizza dinner.</a:t>
            </a:r>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10800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a:t>
            </a:r>
            <a:r>
              <a:rPr lang="en-US" baseline="0" dirty="0" smtClean="0"/>
              <a:t> through each one of these to see where there may be efficiencies.</a:t>
            </a:r>
          </a:p>
          <a:p>
            <a:r>
              <a:rPr lang="en-US" baseline="0" dirty="0" smtClean="0"/>
              <a:t>If we find efficiencies, we will find sources of free time, extra time, valuable time.</a:t>
            </a:r>
          </a:p>
          <a:p>
            <a:endParaRPr lang="en-US" baseline="0" dirty="0" smtClean="0"/>
          </a:p>
          <a:p>
            <a:r>
              <a:rPr lang="en-US" baseline="0" dirty="0" smtClean="0"/>
              <a:t>Intake and profile updates: there’s very little chance to save time here.  You still need to speak with your customer to gather this information.  </a:t>
            </a:r>
          </a:p>
          <a:p>
            <a:r>
              <a:rPr lang="en-US" baseline="0" dirty="0" smtClean="0"/>
              <a:t>But, is it possible that an “intake specialist” at the center can do some of this work for many different case counselors?  </a:t>
            </a:r>
          </a:p>
          <a:p>
            <a:r>
              <a:rPr lang="en-US" baseline="0" dirty="0" smtClean="0"/>
              <a:t>Raise this as an agenda item at an upcoming staff meeting.  Will this actually save time?  Is there a staff member who can do this work?</a:t>
            </a:r>
          </a:p>
          <a:p>
            <a:endParaRPr lang="en-US" baseline="0" dirty="0" smtClean="0"/>
          </a:p>
          <a:p>
            <a:r>
              <a:rPr lang="en-US" baseline="0" dirty="0" smtClean="0"/>
              <a:t>Career Exploration: Lots of opportunities to save time here.  Theoretically, you should not have to teach your customer about career exploration and assessment tests during your one-to-one meetings.  </a:t>
            </a:r>
          </a:p>
          <a:p>
            <a:r>
              <a:rPr lang="en-US" baseline="0" dirty="0" smtClean="0"/>
              <a:t>They can work in the resource lab independently, they can do homework, and perhaps your center can offer a Career Exploration or an Assessment workshop once or twice a month.</a:t>
            </a:r>
          </a:p>
          <a:p>
            <a:endParaRPr lang="en-US" baseline="0" dirty="0" smtClean="0"/>
          </a:p>
          <a:p>
            <a:r>
              <a:rPr lang="en-US" baseline="0" dirty="0" smtClean="0"/>
              <a:t>But use common sense: the customer will still need private time with you to strategize, to re-direct priorities, to share what they’ve learned, etc.</a:t>
            </a:r>
          </a:p>
          <a:p>
            <a:r>
              <a:rPr lang="en-US" baseline="0" dirty="0" smtClean="0"/>
              <a:t>The point is to keep the “How To” part of career exploration to a minimum when it comes to in-person, one-to-one meetings.</a:t>
            </a:r>
          </a:p>
          <a:p>
            <a:endParaRPr lang="en-US" baseline="0" dirty="0" smtClean="0"/>
          </a:p>
          <a:p>
            <a:r>
              <a:rPr lang="en-US" baseline="0" dirty="0" smtClean="0"/>
              <a:t>Take this up as an agenda item at your staff meeting.  Can there be efficiencies if the Center has one or more workshops on this topic every month?</a:t>
            </a:r>
          </a:p>
          <a:p>
            <a:r>
              <a:rPr lang="en-US" baseline="0" dirty="0" smtClean="0"/>
              <a:t>Can the workshop be conducted by Case Counselors on a rotating basis?  </a:t>
            </a:r>
          </a:p>
          <a:p>
            <a:r>
              <a:rPr lang="en-US" baseline="0" dirty="0" smtClean="0"/>
              <a:t>We recommend that the workshop be open to all customers: enrolled, not enrolled, self-service, staff assisted, follow-up service customers.  </a:t>
            </a:r>
          </a:p>
          <a:p>
            <a:r>
              <a:rPr lang="en-US" baseline="0" dirty="0" smtClean="0"/>
              <a:t>There may be cost allocation considerations but there may also be efficiencies found.</a:t>
            </a:r>
          </a:p>
          <a:p>
            <a:endParaRPr lang="en-US" baseline="0" dirty="0" smtClean="0"/>
          </a:p>
          <a:p>
            <a:r>
              <a:rPr lang="en-US" baseline="0" dirty="0" smtClean="0"/>
              <a:t>Resume and Interviewing skills: The same questions apply.  Your center probably has scheduled workshops.  Perhaps you need more during the month.  </a:t>
            </a:r>
          </a:p>
          <a:p>
            <a:r>
              <a:rPr lang="en-US" baseline="0" dirty="0" smtClean="0"/>
              <a:t>Raise it at a staff meeting.  Common sense dictates that you will STILL need to discuss specifics at one-to-one meetings with your customer.  </a:t>
            </a:r>
          </a:p>
          <a:p>
            <a:r>
              <a:rPr lang="en-US" baseline="0" dirty="0" smtClean="0"/>
              <a:t>You will need to help them tailor their resume or their interview presentations.  But perhaps much of this work can be done in groups at workshops.</a:t>
            </a:r>
          </a:p>
          <a:p>
            <a:endParaRPr lang="en-US" baseline="0" dirty="0" smtClean="0"/>
          </a:p>
          <a:p>
            <a:r>
              <a:rPr lang="en-US" baseline="0" dirty="0" smtClean="0"/>
              <a:t>The other customer needs are mostly referral services.  You are recommending they go to specialists for a particular training or service.</a:t>
            </a:r>
          </a:p>
          <a:p>
            <a:r>
              <a:rPr lang="en-US" baseline="0" dirty="0" smtClean="0"/>
              <a:t>This may require a lot of time to identify challenges, review eligibility requirements and to enroll.  </a:t>
            </a:r>
          </a:p>
          <a:p>
            <a:r>
              <a:rPr lang="en-US" baseline="0" dirty="0" smtClean="0"/>
              <a:t>But once a remedy, treatment or support service is identified, your role may become easier as you and your customer meet to share updates and progress.</a:t>
            </a:r>
          </a:p>
          <a:p>
            <a:endParaRPr lang="en-US" baseline="0" dirty="0" smtClean="0"/>
          </a:p>
          <a:p>
            <a:r>
              <a:rPr lang="en-US" baseline="0" dirty="0" smtClean="0"/>
              <a:t>Another item you can discuss with your colleagues at a staff meeting: perhaps there are support groups you can convene besides the standard job club.  </a:t>
            </a:r>
          </a:p>
          <a:p>
            <a:endParaRPr lang="en-US" baseline="0" dirty="0" smtClean="0"/>
          </a:p>
          <a:p>
            <a:r>
              <a:rPr lang="en-US" baseline="0" dirty="0" smtClean="0"/>
              <a:t>Maybe one Job Search Strategy Group can be geared toward a specific cohort such as Youth or Reentry customers or people with disabilities.  </a:t>
            </a:r>
          </a:p>
          <a:p>
            <a:r>
              <a:rPr lang="en-US" baseline="0" dirty="0" smtClean="0"/>
              <a:t>Maybe it can be focused on common sectors or industries.  This would be particularly helpful where the Center is serving a large number of customers with diverse backgrounds.</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139797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676321"/>
            <a:ext cx="9143244" cy="2663732"/>
          </a:xfrm>
          <a:prstGeom prst="rect">
            <a:avLst/>
          </a:prstGeom>
        </p:spPr>
      </p:pic>
      <p:sp>
        <p:nvSpPr>
          <p:cNvPr id="2" name="Title 1"/>
          <p:cNvSpPr>
            <a:spLocks noGrp="1"/>
          </p:cNvSpPr>
          <p:nvPr>
            <p:ph type="ctrTitle"/>
          </p:nvPr>
        </p:nvSpPr>
        <p:spPr>
          <a:xfrm>
            <a:off x="685800" y="3340053"/>
            <a:ext cx="7772400" cy="1374822"/>
          </a:xfrm>
        </p:spPr>
        <p:txBody>
          <a:bodyPr anchor="ctr">
            <a:normAutofit/>
          </a:bodyPr>
          <a:lstStyle>
            <a:lvl1pPr algn="ctr">
              <a:defRPr sz="4000" b="0" i="0" cap="none" baseline="0">
                <a:solidFill>
                  <a:schemeClr val="tx1"/>
                </a:solidFill>
                <a:effectLst/>
                <a:latin typeface="Montserrat" panose="000005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5067299"/>
            <a:ext cx="6858000" cy="1323975"/>
          </a:xfrm>
        </p:spPr>
        <p:txBody>
          <a:bodyPr>
            <a:normAutofit/>
          </a:bodyPr>
          <a:lstStyle>
            <a:lvl1pPr marL="0" indent="0" algn="ctr">
              <a:buNone/>
              <a:defRPr sz="2800" b="0" i="0">
                <a:solidFill>
                  <a:schemeClr val="tx1">
                    <a:lumMod val="50000"/>
                    <a:lumOff val="50000"/>
                  </a:schemeClr>
                </a:solidFill>
                <a:latin typeface="Montserrat Light"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p:cNvCxnSpPr/>
          <p:nvPr userDrawn="1"/>
        </p:nvCxnSpPr>
        <p:spPr>
          <a:xfrm>
            <a:off x="1371600" y="4992007"/>
            <a:ext cx="6400800" cy="0"/>
          </a:xfrm>
          <a:prstGeom prst="line">
            <a:avLst/>
          </a:prstGeom>
          <a:ln w="2857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3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046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14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led">
    <p:spTree>
      <p:nvGrpSpPr>
        <p:cNvPr id="1" name=""/>
        <p:cNvGrpSpPr/>
        <p:nvPr/>
      </p:nvGrpSpPr>
      <p:grpSpPr>
        <a:xfrm>
          <a:off x="0" y="0"/>
          <a:ext cx="0" cy="0"/>
          <a:chOff x="0" y="0"/>
          <a:chExt cx="0" cy="0"/>
        </a:xfrm>
      </p:grpSpPr>
      <p:sp>
        <p:nvSpPr>
          <p:cNvPr id="3" name="Content Placeholder 2"/>
          <p:cNvSpPr>
            <a:spLocks noGrp="1"/>
          </p:cNvSpPr>
          <p:nvPr>
            <p:ph idx="1"/>
          </p:nvPr>
        </p:nvSpPr>
        <p:spPr>
          <a:effectLst/>
        </p:spPr>
        <p:txBody>
          <a:bodyPr/>
          <a:lstStyle>
            <a:lvl1pPr marL="0" indent="0" algn="ctr">
              <a:spcAft>
                <a:spcPts val="2400"/>
              </a:spcAft>
              <a:buNone/>
              <a:defRPr sz="2800" b="0" cap="all" baseline="0">
                <a:gradFill>
                  <a:gsLst>
                    <a:gs pos="0">
                      <a:srgbClr val="253C86"/>
                    </a:gs>
                    <a:gs pos="50000">
                      <a:srgbClr val="185EAC"/>
                    </a:gs>
                    <a:gs pos="100000">
                      <a:srgbClr val="1B8DCC"/>
                    </a:gs>
                  </a:gsLst>
                  <a:lin ang="5100000" scaled="0"/>
                </a:gradFill>
                <a:effectLst>
                  <a:innerShdw blurRad="63500" dist="50800" dir="18900000">
                    <a:schemeClr val="tx2"/>
                  </a:innerShdw>
                </a:effectLst>
              </a:defRPr>
            </a:lvl1pPr>
            <a:lvl2pPr marL="365760" indent="-365760">
              <a:spcBef>
                <a:spcPts val="1000"/>
              </a:spcBef>
              <a:buClr>
                <a:schemeClr val="accent1"/>
              </a:buClr>
              <a:buSzPct val="90000"/>
              <a:buFont typeface="Wingdings 3" panose="05040102010807070707" pitchFamily="18" charset="2"/>
              <a:buChar char="´"/>
              <a:defRPr sz="2400" b="0">
                <a:solidFill>
                  <a:schemeClr val="tx1"/>
                </a:solidFill>
                <a:latin typeface="+mj-lt"/>
              </a:defRPr>
            </a:lvl2pPr>
            <a:lvl3pPr marL="685800">
              <a:buClr>
                <a:schemeClr val="accent5"/>
              </a:buClr>
              <a:defRPr sz="2200">
                <a:solidFill>
                  <a:schemeClr val="tx2"/>
                </a:solidFill>
              </a:defRPr>
            </a:lvl3pPr>
            <a:lvl4pPr marL="1143000">
              <a:buClr>
                <a:srgbClr val="A5CE39"/>
              </a:buClr>
              <a:defRPr sz="1900">
                <a:solidFill>
                  <a:schemeClr val="accent6">
                    <a:lumMod val="75000"/>
                  </a:schemeClr>
                </a:solidFill>
              </a:defRPr>
            </a:lvl4pPr>
            <a:lvl5pPr marL="1600200">
              <a:buClr>
                <a:schemeClr val="accent4"/>
              </a:buClr>
              <a:defRPr b="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Rectangle 4"/>
          <p:cNvSpPr/>
          <p:nvPr userDrawn="1"/>
        </p:nvSpPr>
        <p:spPr>
          <a:xfrm>
            <a:off x="914400" y="1560188"/>
            <a:ext cx="7315200" cy="27432"/>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w="6350">
            <a:solidFill>
              <a:schemeClr val="bg1">
                <a:lumMod val="85000"/>
              </a:schemeClr>
            </a:solidFill>
          </a:ln>
          <a:effectLst>
            <a:innerShdw blurRad="127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17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917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81876" y="4571573"/>
            <a:ext cx="1762124" cy="1510140"/>
          </a:xfrm>
          <a:prstGeom prst="rect">
            <a:avLst/>
          </a:prstGeom>
        </p:spPr>
      </p:pic>
      <p:sp>
        <p:nvSpPr>
          <p:cNvPr id="3" name="Content Placeholder 2"/>
          <p:cNvSpPr>
            <a:spLocks noGrp="1"/>
          </p:cNvSpPr>
          <p:nvPr>
            <p:ph idx="1"/>
          </p:nvPr>
        </p:nvSpPr>
        <p:spPr>
          <a:xfrm>
            <a:off x="314325" y="1019175"/>
            <a:ext cx="8515350" cy="5157788"/>
          </a:xfrm>
        </p:spPr>
        <p:txBody>
          <a:bodyPr/>
          <a:lstStyle>
            <a:lvl1pPr marL="365760" indent="-365760">
              <a:spcBef>
                <a:spcPts val="1800"/>
              </a:spcBef>
              <a:buSzPct val="100000"/>
              <a:buFont typeface="Wingdings" panose="05000000000000000000" pitchFamily="2" charset="2"/>
              <a:buChar char="ü"/>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4325" y="104775"/>
            <a:ext cx="8515350" cy="609600"/>
          </a:xfrm>
          <a:prstGeom prst="rect">
            <a:avLst/>
          </a:prstGeom>
        </p:spPr>
        <p:txBody>
          <a:bodyPr vert="horz" lIns="91440" tIns="45720" rIns="91440" bIns="45720" rtlCol="0" anchor="ctr">
            <a:normAutofit/>
          </a:bodyPr>
          <a:lstStyle>
            <a:lvl1pPr defTabSz="914400">
              <a:lnSpc>
                <a:spcPct val="90000"/>
              </a:lnSpc>
              <a:spcBef>
                <a:spcPct val="0"/>
              </a:spcBef>
              <a:buNone/>
              <a:defRPr sz="2000" b="0" i="0" cap="all" spc="50" baseline="0">
                <a:solidFill>
                  <a:schemeClr val="bg1"/>
                </a:solidFill>
                <a:effectLst>
                  <a:outerShdw blurRad="50800" dist="25400" dir="8100000" algn="tr" rotWithShape="0">
                    <a:srgbClr val="002060">
                      <a:alpha val="40000"/>
                    </a:srgbClr>
                  </a:outerShdw>
                </a:effectLst>
                <a:ea typeface="+mj-ea"/>
                <a:cs typeface="+mj-cs"/>
              </a:defRPr>
            </a:lvl1pPr>
          </a:lstStyle>
          <a:p>
            <a:pPr lvl="0"/>
            <a:r>
              <a:rPr lang="en-US" dirty="0"/>
              <a:t>Today’s Objectives</a:t>
            </a:r>
          </a:p>
        </p:txBody>
      </p:sp>
    </p:spTree>
    <p:extLst>
      <p:ext uri="{BB962C8B-B14F-4D97-AF65-F5344CB8AC3E}">
        <p14:creationId xmlns:p14="http://schemas.microsoft.com/office/powerpoint/2010/main" val="39883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72" y="1870636"/>
            <a:ext cx="2752728" cy="2802400"/>
          </a:xfrm>
          <a:prstGeom prst="rect">
            <a:avLst/>
          </a:prstGeom>
        </p:spPr>
      </p:pic>
      <p:sp>
        <p:nvSpPr>
          <p:cNvPr id="3" name="Content Placeholder 2"/>
          <p:cNvSpPr>
            <a:spLocks noGrp="1"/>
          </p:cNvSpPr>
          <p:nvPr>
            <p:ph idx="1" hasCustomPrompt="1"/>
          </p:nvPr>
        </p:nvSpPr>
        <p:spPr>
          <a:xfrm>
            <a:off x="3924300" y="2403475"/>
            <a:ext cx="4905375" cy="1736725"/>
          </a:xfrm>
        </p:spPr>
        <p:txBody>
          <a:bodyPr/>
          <a:lstStyle>
            <a:lvl1pPr marL="0" indent="0">
              <a:spcBef>
                <a:spcPts val="1800"/>
              </a:spcBef>
              <a:buSzPct val="100000"/>
              <a:buFont typeface="Wingdings" panose="05000000000000000000" pitchFamily="2" charset="2"/>
              <a:buNone/>
              <a:defRPr/>
            </a:lvl1pPr>
            <a:lvl2pPr marL="457200" indent="0">
              <a:spcBef>
                <a:spcPts val="300"/>
              </a:spcBef>
              <a:buNone/>
              <a:defRPr sz="1800">
                <a:solidFill>
                  <a:schemeClr val="bg2">
                    <a:lumMod val="25000"/>
                  </a:schemeClr>
                </a:solidFill>
              </a:defRPr>
            </a:lvl2pPr>
            <a:lvl3pPr marL="457200" indent="0">
              <a:spcBef>
                <a:spcPts val="1200"/>
              </a:spcBef>
              <a:buNone/>
              <a:defRPr sz="1900" b="1">
                <a:solidFill>
                  <a:srgbClr val="253C86"/>
                </a:solidFill>
              </a:defRPr>
            </a:lvl3pPr>
            <a:lvl4pPr marL="457200" indent="0">
              <a:buNone/>
              <a:defRPr i="1">
                <a:solidFill>
                  <a:schemeClr val="accent5"/>
                </a:solidFill>
              </a:defRPr>
            </a:lvl4pPr>
            <a:lvl5pPr marL="1828800" indent="0">
              <a:buNone/>
              <a:defRPr/>
            </a:lvl5pPr>
          </a:lstStyle>
          <a:p>
            <a:pPr lvl="0"/>
            <a:r>
              <a:rPr lang="en-US"/>
              <a:t>Firstname Lastname</a:t>
            </a:r>
          </a:p>
          <a:p>
            <a:pPr lvl="1"/>
            <a:r>
              <a:rPr lang="en-US"/>
              <a:t>Job Title</a:t>
            </a:r>
          </a:p>
          <a:p>
            <a:pPr lvl="2"/>
            <a:r>
              <a:rPr lang="en-US"/>
              <a:t>Organization Name</a:t>
            </a:r>
          </a:p>
          <a:p>
            <a:pPr lvl="3"/>
            <a:r>
              <a:rPr lang="en-US"/>
              <a:t>Email Address</a:t>
            </a:r>
          </a:p>
        </p:txBody>
      </p:sp>
      <p:sp>
        <p:nvSpPr>
          <p:cNvPr id="5" name="TextBox 4"/>
          <p:cNvSpPr txBox="1"/>
          <p:nvPr userDrawn="1"/>
        </p:nvSpPr>
        <p:spPr>
          <a:xfrm>
            <a:off x="314325" y="104775"/>
            <a:ext cx="8515350" cy="609600"/>
          </a:xfrm>
          <a:prstGeom prst="rect">
            <a:avLst/>
          </a:prstGeom>
        </p:spPr>
        <p:txBody>
          <a:bodyPr vert="horz" lIns="91440" tIns="45720" rIns="91440" bIns="45720" rtlCol="0" anchor="ctr">
            <a:normAutofit/>
          </a:bodyPr>
          <a:lstStyle>
            <a:lvl1pPr defTabSz="914400">
              <a:lnSpc>
                <a:spcPct val="90000"/>
              </a:lnSpc>
              <a:spcBef>
                <a:spcPct val="0"/>
              </a:spcBef>
              <a:buNone/>
              <a:defRPr sz="2000" b="0" i="0" cap="all" spc="50" baseline="0">
                <a:solidFill>
                  <a:schemeClr val="bg1"/>
                </a:solidFill>
                <a:effectLst>
                  <a:outerShdw blurRad="50800" dist="25400" dir="8100000" algn="tr" rotWithShape="0">
                    <a:srgbClr val="002060">
                      <a:alpha val="40000"/>
                    </a:srgbClr>
                  </a:outerShdw>
                </a:effectLst>
                <a:ea typeface="+mj-ea"/>
                <a:cs typeface="+mj-cs"/>
              </a:defRPr>
            </a:lvl1pPr>
          </a:lstStyle>
          <a:p>
            <a:pPr lvl="0"/>
            <a:r>
              <a:rPr lang="en-US" dirty="0"/>
              <a:t>Today’s Presenter</a:t>
            </a:r>
          </a:p>
        </p:txBody>
      </p:sp>
      <p:sp>
        <p:nvSpPr>
          <p:cNvPr id="4" name="Picture Placeholder 3"/>
          <p:cNvSpPr>
            <a:spLocks noGrp="1"/>
          </p:cNvSpPr>
          <p:nvPr>
            <p:ph type="pic" sz="quarter" idx="10"/>
          </p:nvPr>
        </p:nvSpPr>
        <p:spPr>
          <a:xfrm>
            <a:off x="1235074" y="2403474"/>
            <a:ext cx="1736725" cy="1736725"/>
          </a:xfrm>
          <a:prstGeom prst="round2DiagRect">
            <a:avLst>
              <a:gd name="adj1" fmla="val 22517"/>
              <a:gd name="adj2" fmla="val 0"/>
            </a:avLst>
          </a:prstGeom>
          <a:gradFill>
            <a:gsLst>
              <a:gs pos="0">
                <a:srgbClr val="253C86"/>
              </a:gs>
              <a:gs pos="50000">
                <a:srgbClr val="185EAC"/>
              </a:gs>
              <a:gs pos="100000">
                <a:srgbClr val="1B8DCC"/>
              </a:gs>
            </a:gsLst>
            <a:lin ang="5100000" scaled="0"/>
          </a:gradFill>
          <a:ln w="44450">
            <a:gradFill flip="none" rotWithShape="1">
              <a:gsLst>
                <a:gs pos="100000">
                  <a:schemeClr val="accent5">
                    <a:lumMod val="67000"/>
                  </a:schemeClr>
                </a:gs>
                <a:gs pos="0">
                  <a:schemeClr val="accent5">
                    <a:lumMod val="67000"/>
                  </a:schemeClr>
                </a:gs>
                <a:gs pos="24000">
                  <a:schemeClr val="accent5">
                    <a:lumMod val="97000"/>
                    <a:lumOff val="3000"/>
                  </a:schemeClr>
                </a:gs>
                <a:gs pos="53000">
                  <a:schemeClr val="accent5">
                    <a:lumMod val="60000"/>
                    <a:lumOff val="40000"/>
                  </a:schemeClr>
                </a:gs>
              </a:gsLst>
              <a:path path="rect">
                <a:fillToRect l="100000" t="100000"/>
              </a:path>
              <a:tileRect r="-100000" b="-100000"/>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18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9000" y="218014"/>
            <a:ext cx="2858105" cy="2909680"/>
          </a:xfrm>
          <a:prstGeom prst="rect">
            <a:avLst/>
          </a:prstGeom>
        </p:spPr>
      </p:pic>
      <p:grpSp>
        <p:nvGrpSpPr>
          <p:cNvPr id="12" name="Group 11"/>
          <p:cNvGrpSpPr/>
          <p:nvPr userDrawn="1"/>
        </p:nvGrpSpPr>
        <p:grpSpPr>
          <a:xfrm>
            <a:off x="0" y="1994400"/>
            <a:ext cx="9144000" cy="2105464"/>
            <a:chOff x="0" y="1994400"/>
            <a:chExt cx="9144000" cy="2105464"/>
          </a:xfrm>
        </p:grpSpPr>
        <p:sp>
          <p:nvSpPr>
            <p:cNvPr id="4" name="Rectangle 3"/>
            <p:cNvSpPr/>
            <p:nvPr userDrawn="1"/>
          </p:nvSpPr>
          <p:spPr>
            <a:xfrm>
              <a:off x="0" y="1994400"/>
              <a:ext cx="9143622" cy="2105464"/>
            </a:xfrm>
            <a:prstGeom prst="rect">
              <a:avLst/>
            </a:prstGeom>
            <a:gradFill>
              <a:gsLst>
                <a:gs pos="0">
                  <a:srgbClr val="253C86"/>
                </a:gs>
                <a:gs pos="50000">
                  <a:srgbClr val="185EAC"/>
                </a:gs>
                <a:gs pos="100000">
                  <a:srgbClr val="1B8DCC"/>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1994400"/>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8" y="4099864"/>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23888" y="2195364"/>
            <a:ext cx="7886700" cy="1703536"/>
          </a:xfrm>
        </p:spPr>
        <p:txBody>
          <a:bodyPr lIns="0" tIns="0" rIns="0" bIns="0" anchor="ctr">
            <a:normAutofit/>
          </a:bodyPr>
          <a:lstStyle>
            <a:lvl1pPr algn="ctr">
              <a:lnSpc>
                <a:spcPct val="120000"/>
              </a:lnSpc>
              <a:defRPr sz="3600"/>
            </a:lvl1pPr>
          </a:lstStyle>
          <a:p>
            <a:r>
              <a:rPr lang="en-US"/>
              <a:t>Click to edit Master Section title</a:t>
            </a:r>
            <a:endParaRPr lang="en-US" dirty="0"/>
          </a:p>
        </p:txBody>
      </p:sp>
      <p:sp>
        <p:nvSpPr>
          <p:cNvPr id="3" name="Text Placeholder 2"/>
          <p:cNvSpPr>
            <a:spLocks noGrp="1"/>
          </p:cNvSpPr>
          <p:nvPr>
            <p:ph type="body" idx="1" hasCustomPrompt="1"/>
          </p:nvPr>
        </p:nvSpPr>
        <p:spPr>
          <a:xfrm>
            <a:off x="623888" y="4589464"/>
            <a:ext cx="7886700"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Section Subtitle</a:t>
            </a:r>
          </a:p>
        </p:txBody>
      </p:sp>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spTree>
    <p:extLst>
      <p:ext uri="{BB962C8B-B14F-4D97-AF65-F5344CB8AC3E}">
        <p14:creationId xmlns:p14="http://schemas.microsoft.com/office/powerpoint/2010/main" val="132494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122702"/>
            <a:ext cx="9143244" cy="2663732"/>
          </a:xfrm>
          <a:prstGeom prst="rect">
            <a:avLst/>
          </a:prstGeom>
        </p:spPr>
      </p:pic>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4437" y="2918698"/>
            <a:ext cx="4254656" cy="2797833"/>
          </a:xfrm>
          <a:prstGeom prst="rect">
            <a:avLst/>
          </a:prstGeom>
        </p:spPr>
      </p:pic>
      <p:sp>
        <p:nvSpPr>
          <p:cNvPr id="15" name="TextBox 14"/>
          <p:cNvSpPr txBox="1"/>
          <p:nvPr userDrawn="1"/>
        </p:nvSpPr>
        <p:spPr>
          <a:xfrm>
            <a:off x="476251" y="2978786"/>
            <a:ext cx="2924174" cy="2677656"/>
          </a:xfrm>
          <a:prstGeom prst="rect">
            <a:avLst/>
          </a:prstGeom>
          <a:noFill/>
        </p:spPr>
        <p:txBody>
          <a:bodyPr wrap="square" rtlCol="0">
            <a:spAutoFit/>
          </a:bodyPr>
          <a:lstStyle/>
          <a:p>
            <a:pPr algn="just"/>
            <a:r>
              <a:rPr lang="en-US" sz="1200" dirty="0"/>
              <a:t>Jobs for the Future (JFF)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p:txBody>
      </p:sp>
    </p:spTree>
    <p:extLst>
      <p:ext uri="{BB962C8B-B14F-4D97-AF65-F5344CB8AC3E}">
        <p14:creationId xmlns:p14="http://schemas.microsoft.com/office/powerpoint/2010/main" val="68252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122702"/>
            <a:ext cx="9143244" cy="2663732"/>
          </a:xfrm>
          <a:prstGeom prst="rect">
            <a:avLst/>
          </a:prstGeom>
        </p:spPr>
      </p:pic>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4437" y="2918698"/>
            <a:ext cx="4254656" cy="2797833"/>
          </a:xfrm>
          <a:prstGeom prst="rect">
            <a:avLst/>
          </a:prstGeom>
        </p:spPr>
      </p:pic>
      <p:sp>
        <p:nvSpPr>
          <p:cNvPr id="15" name="TextBox 14"/>
          <p:cNvSpPr txBox="1"/>
          <p:nvPr userDrawn="1"/>
        </p:nvSpPr>
        <p:spPr>
          <a:xfrm>
            <a:off x="302079" y="2978786"/>
            <a:ext cx="3616778" cy="3231654"/>
          </a:xfrm>
          <a:prstGeom prst="rect">
            <a:avLst/>
          </a:prstGeom>
          <a:noFill/>
        </p:spPr>
        <p:txBody>
          <a:bodyPr wrap="square" rtlCol="0">
            <a:spAutoFit/>
          </a:bodyPr>
          <a:lstStyle/>
          <a:p>
            <a:pPr algn="just"/>
            <a:r>
              <a:rPr lang="en-US" sz="1200"/>
              <a:t>Jobs for the Future (JFF)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a:p>
            <a:pPr algn="just"/>
            <a:endParaRPr lang="en-US" sz="1200"/>
          </a:p>
          <a:p>
            <a:pPr algn="just"/>
            <a:r>
              <a:rPr lang="en-US" sz="1200"/>
              <a:t>Jobs for the Future (JFF) designs and drives the adoption of innovative, scalable approaches and models—solutions that catalyze change in our education and workforce delivery systems.</a:t>
            </a:r>
          </a:p>
        </p:txBody>
      </p:sp>
      <p:grpSp>
        <p:nvGrpSpPr>
          <p:cNvPr id="10" name="Group 9"/>
          <p:cNvGrpSpPr/>
          <p:nvPr userDrawn="1"/>
        </p:nvGrpSpPr>
        <p:grpSpPr>
          <a:xfrm>
            <a:off x="343704" y="249117"/>
            <a:ext cx="8515713" cy="840562"/>
            <a:chOff x="343704" y="249117"/>
            <a:chExt cx="8515713" cy="840562"/>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704" y="319578"/>
              <a:ext cx="2168003" cy="60704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845" y="249117"/>
              <a:ext cx="2296572" cy="840562"/>
            </a:xfrm>
            <a:prstGeom prst="rect">
              <a:avLst/>
            </a:prstGeom>
          </p:spPr>
        </p:pic>
      </p:grpSp>
    </p:spTree>
    <p:extLst>
      <p:ext uri="{BB962C8B-B14F-4D97-AF65-F5344CB8AC3E}">
        <p14:creationId xmlns:p14="http://schemas.microsoft.com/office/powerpoint/2010/main" val="61910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772096" cy="6698950"/>
          </a:xfrm>
          <a:prstGeom prst="rect">
            <a:avLst/>
          </a:prstGeom>
        </p:spPr>
      </p:pic>
      <p:grpSp>
        <p:nvGrpSpPr>
          <p:cNvPr id="12" name="Group 11"/>
          <p:cNvGrpSpPr/>
          <p:nvPr userDrawn="1"/>
        </p:nvGrpSpPr>
        <p:grpSpPr>
          <a:xfrm>
            <a:off x="0" y="2276006"/>
            <a:ext cx="9144000" cy="1542252"/>
            <a:chOff x="0" y="1994400"/>
            <a:chExt cx="9144000" cy="2105464"/>
          </a:xfrm>
        </p:grpSpPr>
        <p:sp>
          <p:nvSpPr>
            <p:cNvPr id="4" name="Rectangle 3"/>
            <p:cNvSpPr/>
            <p:nvPr userDrawn="1"/>
          </p:nvSpPr>
          <p:spPr>
            <a:xfrm>
              <a:off x="0" y="1994400"/>
              <a:ext cx="9143622" cy="2105464"/>
            </a:xfrm>
            <a:prstGeom prst="rect">
              <a:avLst/>
            </a:prstGeom>
            <a:gradFill>
              <a:gsLst>
                <a:gs pos="0">
                  <a:srgbClr val="253C86"/>
                </a:gs>
                <a:gs pos="50000">
                  <a:srgbClr val="185EAC"/>
                </a:gs>
                <a:gs pos="100000">
                  <a:srgbClr val="1B8DCC"/>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1994400"/>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8" y="4099864"/>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hasCustomPrompt="1"/>
          </p:nvPr>
        </p:nvSpPr>
        <p:spPr>
          <a:xfrm>
            <a:off x="4051300" y="4589464"/>
            <a:ext cx="4459288"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to add additional qualifiers for inquiry</a:t>
            </a:r>
          </a:p>
        </p:txBody>
      </p:sp>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sp>
        <p:nvSpPr>
          <p:cNvPr id="5" name="TextBox 4"/>
          <p:cNvSpPr txBox="1"/>
          <p:nvPr userDrawn="1"/>
        </p:nvSpPr>
        <p:spPr>
          <a:xfrm>
            <a:off x="623888" y="2195363"/>
            <a:ext cx="7886700" cy="1703537"/>
          </a:xfrm>
          <a:prstGeom prst="rect">
            <a:avLst/>
          </a:prstGeom>
        </p:spPr>
        <p:txBody>
          <a:bodyPr vert="horz" lIns="0" tIns="0" rIns="0" bIns="0" rtlCol="0" anchor="ctr">
            <a:normAutofit/>
          </a:bodyPr>
          <a:lstStyle>
            <a:lvl1pPr algn="ctr" defTabSz="914400">
              <a:lnSpc>
                <a:spcPct val="120000"/>
              </a:lnSpc>
              <a:spcBef>
                <a:spcPct val="0"/>
              </a:spcBef>
              <a:buNone/>
              <a:defRPr sz="3600" b="0" i="0" cap="all" spc="50" baseline="0">
                <a:solidFill>
                  <a:schemeClr val="bg1"/>
                </a:solidFill>
                <a:effectLst>
                  <a:outerShdw blurRad="50800" dist="25400" dir="8100000" algn="tr" rotWithShape="0">
                    <a:srgbClr val="002060">
                      <a:alpha val="40000"/>
                    </a:srgbClr>
                  </a:outerShdw>
                </a:effectLst>
                <a:ea typeface="+mj-ea"/>
                <a:cs typeface="+mj-cs"/>
              </a:defRPr>
            </a:lvl1pPr>
          </a:lstStyle>
          <a:p>
            <a:pPr lvl="0"/>
            <a:r>
              <a:rPr lang="en-US" sz="4400" dirty="0"/>
              <a:t>Any Questions?</a:t>
            </a:r>
          </a:p>
        </p:txBody>
      </p:sp>
    </p:spTree>
    <p:extLst>
      <p:ext uri="{BB962C8B-B14F-4D97-AF65-F5344CB8AC3E}">
        <p14:creationId xmlns:p14="http://schemas.microsoft.com/office/powerpoint/2010/main" val="403089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200150"/>
            <a:ext cx="4200525" cy="4976813"/>
          </a:xfrm>
        </p:spPr>
        <p:txBody>
          <a:bodyPr/>
          <a:lstStyle>
            <a:lvl1pPr>
              <a:defRPr sz="2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00150"/>
            <a:ext cx="4200526" cy="4976813"/>
          </a:xfrm>
        </p:spPr>
        <p:txBody>
          <a:bodyPr/>
          <a:lstStyle>
            <a:lvl1pPr>
              <a:defRPr sz="2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3282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3622" cy="819150"/>
          </a:xfrm>
          <a:prstGeom prst="rect">
            <a:avLst/>
          </a:prstGeom>
          <a:gradFill>
            <a:gsLst>
              <a:gs pos="0">
                <a:srgbClr val="253C86"/>
              </a:gs>
              <a:gs pos="50000">
                <a:srgbClr val="185EAC"/>
              </a:gs>
              <a:gs pos="100000">
                <a:srgbClr val="1B8DCC"/>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14325" y="104775"/>
            <a:ext cx="851535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325" y="1019175"/>
            <a:ext cx="8515350" cy="51577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819150"/>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spTree>
    <p:extLst>
      <p:ext uri="{BB962C8B-B14F-4D97-AF65-F5344CB8AC3E}">
        <p14:creationId xmlns:p14="http://schemas.microsoft.com/office/powerpoint/2010/main" val="1104734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75" r:id="rId6"/>
    <p:sldLayoutId id="2147483677" r:id="rId7"/>
    <p:sldLayoutId id="2147483674" r:id="rId8"/>
    <p:sldLayoutId id="2147483664" r:id="rId9"/>
    <p:sldLayoutId id="2147483666" r:id="rId10"/>
    <p:sldLayoutId id="2147483667" r:id="rId11"/>
    <p:sldLayoutId id="2147483676" r:id="rId12"/>
  </p:sldLayoutIdLst>
  <p:txStyles>
    <p:titleStyle>
      <a:lvl1pPr algn="l" defTabSz="914400" rtl="0" eaLnBrk="1" latinLnBrk="0" hangingPunct="1">
        <a:lnSpc>
          <a:spcPct val="90000"/>
        </a:lnSpc>
        <a:spcBef>
          <a:spcPct val="0"/>
        </a:spcBef>
        <a:buNone/>
        <a:defRPr sz="2000" b="0" i="0" kern="1200" cap="all" spc="50" baseline="0">
          <a:solidFill>
            <a:schemeClr val="bg1"/>
          </a:solidFill>
          <a:effectLst>
            <a:outerShdw blurRad="50800" dist="25400" dir="8100000" algn="tr" rotWithShape="0">
              <a:srgbClr val="002060">
                <a:alpha val="40000"/>
              </a:srgbClr>
            </a:outerShdw>
          </a:effectLst>
          <a:latin typeface="+mn-lt"/>
          <a:ea typeface="+mj-ea"/>
          <a:cs typeface="+mj-cs"/>
        </a:defRPr>
      </a:lvl1pPr>
    </p:titleStyle>
    <p:bodyStyle>
      <a:lvl1pPr marL="365760" indent="-365760" algn="l" defTabSz="914400" rtl="0" eaLnBrk="1" latinLnBrk="0" hangingPunct="1">
        <a:lnSpc>
          <a:spcPct val="95000"/>
        </a:lnSpc>
        <a:spcBef>
          <a:spcPts val="1000"/>
        </a:spcBef>
        <a:buClr>
          <a:srgbClr val="185EAC"/>
        </a:buClr>
        <a:buSzPct val="90000"/>
        <a:buFont typeface="Wingdings 3" panose="05040102010807070707" pitchFamily="18" charset="2"/>
        <a:buChar char=""/>
        <a:defRPr sz="2500" b="0" i="0" kern="1200">
          <a:solidFill>
            <a:schemeClr val="tx1"/>
          </a:solidFill>
          <a:latin typeface="+mj-lt"/>
          <a:ea typeface="+mn-ea"/>
          <a:cs typeface="+mn-cs"/>
        </a:defRPr>
      </a:lvl1pPr>
      <a:lvl2pPr marL="685800" indent="-228600" algn="l" defTabSz="914400" rtl="0" eaLnBrk="1" latinLnBrk="0" hangingPunct="1">
        <a:lnSpc>
          <a:spcPct val="95000"/>
        </a:lnSpc>
        <a:spcBef>
          <a:spcPts val="500"/>
        </a:spcBef>
        <a:buClr>
          <a:srgbClr val="1B8DCC"/>
        </a:buClr>
        <a:buSzPct val="150000"/>
        <a:buFont typeface="Times New Roman" panose="02020603050405020304" pitchFamily="18" charset="0"/>
        <a:buChar char="⁃"/>
        <a:defRPr sz="2200" kern="1200">
          <a:solidFill>
            <a:srgbClr val="253C86"/>
          </a:solidFill>
          <a:latin typeface="+mn-lt"/>
          <a:ea typeface="+mn-ea"/>
          <a:cs typeface="+mn-cs"/>
        </a:defRPr>
      </a:lvl2pPr>
      <a:lvl3pPr marL="1143000" indent="-228600" algn="l" defTabSz="914400" rtl="0" eaLnBrk="1" latinLnBrk="0" hangingPunct="1">
        <a:lnSpc>
          <a:spcPct val="95000"/>
        </a:lnSpc>
        <a:spcBef>
          <a:spcPts val="500"/>
        </a:spcBef>
        <a:buClr>
          <a:srgbClr val="A5CE39"/>
        </a:buClr>
        <a:buSzPct val="150000"/>
        <a:buFont typeface="Times New Roman" panose="02020603050405020304" pitchFamily="18" charset="0"/>
        <a:buChar char="⁃"/>
        <a:defRPr sz="1900" kern="1200">
          <a:solidFill>
            <a:srgbClr val="0D793D"/>
          </a:solidFill>
          <a:latin typeface="+mn-lt"/>
          <a:ea typeface="+mn-ea"/>
          <a:cs typeface="+mn-cs"/>
        </a:defRPr>
      </a:lvl3pPr>
      <a:lvl4pPr marL="1600200" indent="-228600" algn="l" defTabSz="914400" rtl="0" eaLnBrk="1" latinLnBrk="0" hangingPunct="1">
        <a:lnSpc>
          <a:spcPct val="95000"/>
        </a:lnSpc>
        <a:spcBef>
          <a:spcPts val="500"/>
        </a:spcBef>
        <a:buClr>
          <a:srgbClr val="FABD12"/>
        </a:buClr>
        <a:buSzPct val="150000"/>
        <a:buFont typeface="Times New Roman" panose="02020603050405020304" pitchFamily="18" charset="0"/>
        <a:buChar char="⁃"/>
        <a:defRPr sz="1800" kern="1200">
          <a:solidFill>
            <a:srgbClr val="F06722"/>
          </a:solidFill>
          <a:latin typeface="+mn-lt"/>
          <a:ea typeface="+mn-ea"/>
          <a:cs typeface="+mn-cs"/>
        </a:defRPr>
      </a:lvl4pPr>
      <a:lvl5pPr marL="2057400" indent="-228600" algn="l" defTabSz="914400" rtl="0" eaLnBrk="1" latinLnBrk="0" hangingPunct="1">
        <a:lnSpc>
          <a:spcPct val="95000"/>
        </a:lnSpc>
        <a:spcBef>
          <a:spcPts val="500"/>
        </a:spcBef>
        <a:buClr>
          <a:srgbClr val="CB1680"/>
        </a:buClr>
        <a:buSzPct val="150000"/>
        <a:buFont typeface="Times New Roman" panose="02020603050405020304" pitchFamily="18" charset="0"/>
        <a:buChar char="⁃"/>
        <a:defRPr sz="1800" kern="1200">
          <a:solidFill>
            <a:srgbClr val="5E11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Case Counselor Training</a:t>
            </a:r>
          </a:p>
        </p:txBody>
      </p:sp>
      <p:sp>
        <p:nvSpPr>
          <p:cNvPr id="5" name="Subtitle 4"/>
          <p:cNvSpPr>
            <a:spLocks noGrp="1"/>
          </p:cNvSpPr>
          <p:nvPr>
            <p:ph type="subTitle" idx="1"/>
          </p:nvPr>
        </p:nvSpPr>
        <p:spPr>
          <a:xfrm>
            <a:off x="1143000" y="4714875"/>
            <a:ext cx="6858000" cy="1323975"/>
          </a:xfrm>
        </p:spPr>
        <p:txBody>
          <a:bodyPr/>
          <a:lstStyle/>
          <a:p>
            <a:endParaRPr lang="en-US" dirty="0"/>
          </a:p>
          <a:p>
            <a:r>
              <a:rPr lang="en-US" dirty="0"/>
              <a:t>Improving Time Management</a:t>
            </a:r>
          </a:p>
        </p:txBody>
      </p:sp>
    </p:spTree>
    <p:extLst>
      <p:ext uri="{BB962C8B-B14F-4D97-AF65-F5344CB8AC3E}">
        <p14:creationId xmlns:p14="http://schemas.microsoft.com/office/powerpoint/2010/main" val="120574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Consider flexible hours; it reduces distractions</a:t>
            </a:r>
          </a:p>
          <a:p>
            <a:pPr lvl="1"/>
            <a:r>
              <a:rPr lang="en-US"/>
              <a:t>Arriving to work earlier</a:t>
            </a:r>
          </a:p>
          <a:p>
            <a:pPr lvl="1"/>
            <a:r>
              <a:rPr lang="en-US"/>
              <a:t>Leaving work later</a:t>
            </a:r>
          </a:p>
          <a:p>
            <a:pPr>
              <a:spcBef>
                <a:spcPts val="1800"/>
              </a:spcBef>
            </a:pPr>
            <a:r>
              <a:rPr lang="en-US"/>
              <a:t>Pizza night telethons</a:t>
            </a:r>
            <a:endParaRPr lang="en-US" dirty="0"/>
          </a:p>
        </p:txBody>
      </p:sp>
      <p:sp>
        <p:nvSpPr>
          <p:cNvPr id="8" name="Title 7"/>
          <p:cNvSpPr>
            <a:spLocks noGrp="1"/>
          </p:cNvSpPr>
          <p:nvPr>
            <p:ph type="title"/>
          </p:nvPr>
        </p:nvSpPr>
        <p:spPr/>
        <p:txBody>
          <a:bodyPr/>
          <a:lstStyle/>
          <a:p>
            <a:r>
              <a:rPr lang="en-US"/>
              <a:t>Finding Time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718" y="2667885"/>
            <a:ext cx="6766382" cy="3813877"/>
          </a:xfrm>
          <a:prstGeom prst="roundRect">
            <a:avLst>
              <a:gd name="adj" fmla="val 8594"/>
            </a:avLst>
          </a:prstGeom>
          <a:solidFill>
            <a:srgbClr val="FFFFFF">
              <a:shade val="85000"/>
            </a:srgbClr>
          </a:solidFill>
          <a:ln>
            <a:noFill/>
          </a:ln>
          <a:effectLst>
            <a:softEdge rad="635000"/>
          </a:effectLst>
        </p:spPr>
      </p:pic>
    </p:spTree>
    <p:extLst>
      <p:ext uri="{BB962C8B-B14F-4D97-AF65-F5344CB8AC3E}">
        <p14:creationId xmlns:p14="http://schemas.microsoft.com/office/powerpoint/2010/main" val="201249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Schedule time to address customer needs</a:t>
            </a:r>
            <a:endParaRPr lang="en-US" dirty="0"/>
          </a:p>
        </p:txBody>
      </p:sp>
    </p:spTree>
    <p:extLst>
      <p:ext uri="{BB962C8B-B14F-4D97-AF65-F5344CB8AC3E}">
        <p14:creationId xmlns:p14="http://schemas.microsoft.com/office/powerpoint/2010/main" val="24907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63550" indent="-463550"/>
            <a:r>
              <a:rPr lang="en-US" dirty="0"/>
              <a:t>Intake and profile updates</a:t>
            </a:r>
          </a:p>
          <a:p>
            <a:pPr marL="463550" indent="-463550"/>
            <a:r>
              <a:rPr lang="en-US" dirty="0"/>
              <a:t>Assessments</a:t>
            </a:r>
          </a:p>
          <a:p>
            <a:pPr marL="463550" indent="-463550"/>
            <a:r>
              <a:rPr lang="en-US" dirty="0"/>
              <a:t>Career exploration and planning</a:t>
            </a:r>
          </a:p>
          <a:p>
            <a:pPr marL="463550" indent="-463550"/>
            <a:r>
              <a:rPr lang="en-US" dirty="0"/>
              <a:t>Resume development</a:t>
            </a:r>
          </a:p>
          <a:p>
            <a:pPr marL="463550" indent="-463550"/>
            <a:r>
              <a:rPr lang="en-US" dirty="0"/>
              <a:t>Interview skills</a:t>
            </a:r>
          </a:p>
          <a:p>
            <a:pPr marL="463550" indent="-463550"/>
            <a:r>
              <a:rPr lang="en-US" dirty="0"/>
              <a:t>Job readiness and employability training</a:t>
            </a:r>
          </a:p>
          <a:p>
            <a:pPr marL="463550" indent="-463550"/>
            <a:r>
              <a:rPr lang="en-US" dirty="0"/>
              <a:t>Technical training and education</a:t>
            </a:r>
          </a:p>
          <a:p>
            <a:pPr marL="463550" indent="-463550"/>
            <a:r>
              <a:rPr lang="en-US" dirty="0"/>
              <a:t>Remedial referrals</a:t>
            </a:r>
          </a:p>
          <a:p>
            <a:pPr marL="463550" indent="-463550"/>
            <a:r>
              <a:rPr lang="en-US" dirty="0"/>
              <a:t>Support services</a:t>
            </a:r>
          </a:p>
          <a:p>
            <a:pPr marL="463550" indent="-463550"/>
            <a:r>
              <a:rPr lang="en-US" dirty="0"/>
              <a:t>Job matching, placement and follow-up</a:t>
            </a:r>
          </a:p>
          <a:p>
            <a:pPr marL="463550" indent="-463550"/>
            <a:r>
              <a:rPr lang="en-US" dirty="0"/>
              <a:t>Career fairs, job fairs</a:t>
            </a:r>
          </a:p>
        </p:txBody>
      </p:sp>
      <p:sp>
        <p:nvSpPr>
          <p:cNvPr id="4" name="Title 3"/>
          <p:cNvSpPr>
            <a:spLocks noGrp="1"/>
          </p:cNvSpPr>
          <p:nvPr>
            <p:ph type="title"/>
          </p:nvPr>
        </p:nvSpPr>
        <p:spPr/>
        <p:txBody>
          <a:bodyPr>
            <a:normAutofit/>
          </a:bodyPr>
          <a:lstStyle/>
          <a:p>
            <a:r>
              <a:rPr lang="en-US"/>
              <a:t>What are your customer’s needs?</a:t>
            </a:r>
          </a:p>
        </p:txBody>
      </p:sp>
      <p:sp>
        <p:nvSpPr>
          <p:cNvPr id="5" name="Title 1"/>
          <p:cNvSpPr txBox="1">
            <a:spLocks/>
          </p:cNvSpPr>
          <p:nvPr/>
        </p:nvSpPr>
        <p:spPr>
          <a:xfrm>
            <a:off x="314325" y="1616075"/>
            <a:ext cx="851535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i="0" kern="1200" cap="all" spc="50" baseline="0">
                <a:solidFill>
                  <a:schemeClr val="bg1"/>
                </a:solidFill>
                <a:effectLst>
                  <a:outerShdw blurRad="50800" dist="25400" dir="8100000" algn="tr" rotWithShape="0">
                    <a:srgbClr val="002060">
                      <a:alpha val="40000"/>
                    </a:srgbClr>
                  </a:outerShdw>
                </a:effectLst>
                <a:latin typeface="+mn-lt"/>
                <a:ea typeface="+mj-ea"/>
                <a:cs typeface="+mj-cs"/>
              </a:defRPr>
            </a:lvl1pPr>
          </a:lstStyle>
          <a:p>
            <a:endParaRPr lang="en-US" sz="3200" dirty="0"/>
          </a:p>
        </p:txBody>
      </p:sp>
    </p:spTree>
    <p:extLst>
      <p:ext uri="{BB962C8B-B14F-4D97-AF65-F5344CB8AC3E}">
        <p14:creationId xmlns:p14="http://schemas.microsoft.com/office/powerpoint/2010/main" val="55972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4353" y="1019175"/>
            <a:ext cx="5565321" cy="5157788"/>
          </a:xfrm>
        </p:spPr>
        <p:txBody>
          <a:bodyPr>
            <a:normAutofit/>
          </a:bodyPr>
          <a:lstStyle/>
          <a:p>
            <a:pPr marL="463550" indent="-463550">
              <a:spcBef>
                <a:spcPts val="2400"/>
              </a:spcBef>
            </a:pPr>
            <a:r>
              <a:rPr lang="en-US" dirty="0"/>
              <a:t>Order your priorities on a “To Do” list</a:t>
            </a:r>
          </a:p>
          <a:p>
            <a:pPr marL="463550" indent="-463550">
              <a:spcBef>
                <a:spcPts val="2400"/>
              </a:spcBef>
            </a:pPr>
            <a:r>
              <a:rPr lang="en-US" dirty="0"/>
              <a:t>Schedule time for top priorities</a:t>
            </a:r>
          </a:p>
          <a:p>
            <a:pPr marL="463550" indent="-463550">
              <a:spcBef>
                <a:spcPts val="2400"/>
              </a:spcBef>
            </a:pPr>
            <a:r>
              <a:rPr lang="en-US" dirty="0"/>
              <a:t>Move around less-urgent priorities</a:t>
            </a:r>
          </a:p>
          <a:p>
            <a:pPr marL="463550" indent="-463550">
              <a:spcBef>
                <a:spcPts val="2400"/>
              </a:spcBef>
            </a:pPr>
            <a:r>
              <a:rPr lang="en-US" dirty="0"/>
              <a:t>Don’t delay tasks indefinitely</a:t>
            </a:r>
          </a:p>
          <a:p>
            <a:pPr marL="463550" indent="-463550">
              <a:spcBef>
                <a:spcPts val="2400"/>
              </a:spcBef>
            </a:pPr>
            <a:r>
              <a:rPr lang="en-US" dirty="0"/>
              <a:t>Reserve the mornings for customer meetings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25" y="1346200"/>
            <a:ext cx="2950029" cy="3441700"/>
          </a:xfrm>
          <a:prstGeom prst="rect">
            <a:avLst/>
          </a:prstGeom>
        </p:spPr>
      </p:pic>
      <p:sp>
        <p:nvSpPr>
          <p:cNvPr id="9" name="Title 8"/>
          <p:cNvSpPr>
            <a:spLocks noGrp="1"/>
          </p:cNvSpPr>
          <p:nvPr>
            <p:ph type="title"/>
          </p:nvPr>
        </p:nvSpPr>
        <p:spPr/>
        <p:txBody>
          <a:bodyPr>
            <a:normAutofit/>
          </a:bodyPr>
          <a:lstStyle/>
          <a:p>
            <a:r>
              <a:rPr lang="en-US"/>
              <a:t>Prioritize tasks and revisit priorities</a:t>
            </a:r>
          </a:p>
        </p:txBody>
      </p:sp>
    </p:spTree>
    <p:extLst>
      <p:ext uri="{BB962C8B-B14F-4D97-AF65-F5344CB8AC3E}">
        <p14:creationId xmlns:p14="http://schemas.microsoft.com/office/powerpoint/2010/main" val="123450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Share the responsibility </a:t>
            </a:r>
            <a:br>
              <a:rPr lang="en-US"/>
            </a:br>
            <a:r>
              <a:rPr lang="en-US"/>
              <a:t>for time management</a:t>
            </a:r>
            <a:endParaRPr lang="en-US" dirty="0"/>
          </a:p>
        </p:txBody>
      </p:sp>
    </p:spTree>
    <p:extLst>
      <p:ext uri="{BB962C8B-B14F-4D97-AF65-F5344CB8AC3E}">
        <p14:creationId xmlns:p14="http://schemas.microsoft.com/office/powerpoint/2010/main" val="1640848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231899"/>
            <a:ext cx="8515350" cy="4945063"/>
          </a:xfrm>
        </p:spPr>
        <p:txBody>
          <a:bodyPr/>
          <a:lstStyle/>
          <a:p>
            <a:pPr>
              <a:lnSpc>
                <a:spcPct val="100000"/>
              </a:lnSpc>
              <a:spcBef>
                <a:spcPts val="1800"/>
              </a:spcBef>
            </a:pPr>
            <a:r>
              <a:rPr lang="en-US"/>
              <a:t>How can we save time?</a:t>
            </a:r>
          </a:p>
          <a:p>
            <a:pPr>
              <a:lnSpc>
                <a:spcPct val="100000"/>
              </a:lnSpc>
              <a:spcBef>
                <a:spcPts val="1800"/>
              </a:spcBef>
            </a:pPr>
            <a:r>
              <a:rPr lang="en-US"/>
              <a:t>What can we do by email, text, and phone?</a:t>
            </a:r>
          </a:p>
          <a:p>
            <a:pPr>
              <a:lnSpc>
                <a:spcPct val="100000"/>
              </a:lnSpc>
              <a:spcBef>
                <a:spcPts val="1800"/>
              </a:spcBef>
            </a:pPr>
            <a:r>
              <a:rPr lang="en-US"/>
              <a:t>How should we structure our one-on-one meetings?</a:t>
            </a:r>
          </a:p>
          <a:p>
            <a:pPr>
              <a:lnSpc>
                <a:spcPct val="100000"/>
              </a:lnSpc>
              <a:spcBef>
                <a:spcPts val="1800"/>
              </a:spcBef>
            </a:pPr>
            <a:r>
              <a:rPr lang="en-US"/>
              <a:t>What can you do independently?</a:t>
            </a:r>
          </a:p>
          <a:p>
            <a:pPr>
              <a:lnSpc>
                <a:spcPct val="100000"/>
              </a:lnSpc>
              <a:spcBef>
                <a:spcPts val="1800"/>
              </a:spcBef>
            </a:pPr>
            <a:r>
              <a:rPr lang="en-US"/>
              <a:t>What workshops can free up our time?</a:t>
            </a:r>
          </a:p>
          <a:p>
            <a:pPr>
              <a:lnSpc>
                <a:spcPct val="100000"/>
              </a:lnSpc>
              <a:spcBef>
                <a:spcPts val="1800"/>
              </a:spcBef>
            </a:pPr>
            <a:r>
              <a:rPr lang="en-US"/>
              <a:t>Rate the importance of tasks together</a:t>
            </a:r>
            <a:endParaRPr lang="en-US" dirty="0"/>
          </a:p>
        </p:txBody>
      </p:sp>
      <p:sp>
        <p:nvSpPr>
          <p:cNvPr id="2" name="Title 1"/>
          <p:cNvSpPr>
            <a:spLocks noGrp="1"/>
          </p:cNvSpPr>
          <p:nvPr>
            <p:ph type="title"/>
          </p:nvPr>
        </p:nvSpPr>
        <p:spPr/>
        <p:txBody>
          <a:bodyPr/>
          <a:lstStyle/>
          <a:p>
            <a:r>
              <a:rPr lang="en-US"/>
              <a:t>Share Responsibility with Customer</a:t>
            </a:r>
            <a:endParaRPr lang="en-US" dirty="0"/>
          </a:p>
        </p:txBody>
      </p:sp>
    </p:spTree>
    <p:extLst>
      <p:ext uri="{BB962C8B-B14F-4D97-AF65-F5344CB8AC3E}">
        <p14:creationId xmlns:p14="http://schemas.microsoft.com/office/powerpoint/2010/main" val="55925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agendas for each customer meeting or Call</a:t>
            </a:r>
          </a:p>
        </p:txBody>
      </p:sp>
      <p:sp>
        <p:nvSpPr>
          <p:cNvPr id="3" name="Content Placeholder 2"/>
          <p:cNvSpPr>
            <a:spLocks noGrp="1"/>
          </p:cNvSpPr>
          <p:nvPr>
            <p:ph idx="1"/>
          </p:nvPr>
        </p:nvSpPr>
        <p:spPr>
          <a:xfrm>
            <a:off x="314325" y="1092199"/>
            <a:ext cx="8515350" cy="5084763"/>
          </a:xfrm>
        </p:spPr>
        <p:txBody>
          <a:bodyPr>
            <a:noAutofit/>
          </a:bodyPr>
          <a:lstStyle/>
          <a:p>
            <a:pPr marL="463550" indent="-463550">
              <a:spcBef>
                <a:spcPts val="1800"/>
              </a:spcBef>
            </a:pPr>
            <a:r>
              <a:rPr lang="en-US" sz="2100" dirty="0"/>
              <a:t>What goals did we set out to achieve at our last meeting?</a:t>
            </a:r>
          </a:p>
          <a:p>
            <a:pPr marL="463550" indent="-463550">
              <a:spcBef>
                <a:spcPts val="1800"/>
              </a:spcBef>
            </a:pPr>
            <a:r>
              <a:rPr lang="en-US" sz="2100" dirty="0"/>
              <a:t>What assignments did we each have?</a:t>
            </a:r>
          </a:p>
          <a:p>
            <a:pPr marL="463550" indent="-463550">
              <a:spcBef>
                <a:spcPts val="1800"/>
              </a:spcBef>
            </a:pPr>
            <a:r>
              <a:rPr lang="en-US" sz="2100" dirty="0"/>
              <a:t>How did the customer progress toward the goals?</a:t>
            </a:r>
          </a:p>
          <a:p>
            <a:pPr marL="463550" indent="-463550">
              <a:spcBef>
                <a:spcPts val="1800"/>
              </a:spcBef>
            </a:pPr>
            <a:r>
              <a:rPr lang="en-US" sz="2100" dirty="0"/>
              <a:t>What is the status and situation now?</a:t>
            </a:r>
          </a:p>
          <a:p>
            <a:pPr marL="463550" indent="-463550">
              <a:spcBef>
                <a:spcPts val="1800"/>
              </a:spcBef>
            </a:pPr>
            <a:r>
              <a:rPr lang="en-US" sz="2100" dirty="0"/>
              <a:t>What information does the Case Counselor need to share?</a:t>
            </a:r>
          </a:p>
          <a:p>
            <a:pPr marL="914400" lvl="1" indent="-320040">
              <a:spcBef>
                <a:spcPts val="800"/>
              </a:spcBef>
            </a:pPr>
            <a:r>
              <a:rPr lang="en-US" sz="2000" dirty="0"/>
              <a:t>Training opportunities</a:t>
            </a:r>
          </a:p>
          <a:p>
            <a:pPr marL="914400" lvl="1" indent="-320040"/>
            <a:r>
              <a:rPr lang="en-US" sz="2000" dirty="0"/>
              <a:t>Job openings</a:t>
            </a:r>
          </a:p>
          <a:p>
            <a:pPr marL="914400" lvl="1" indent="-320040"/>
            <a:r>
              <a:rPr lang="en-US" sz="2000" dirty="0"/>
              <a:t>New LMI about the local economy</a:t>
            </a:r>
          </a:p>
          <a:p>
            <a:pPr marL="914400" lvl="1" indent="-320040"/>
            <a:r>
              <a:rPr lang="en-US" sz="2000" dirty="0"/>
              <a:t>The Center’s calendar of events or workshops</a:t>
            </a:r>
          </a:p>
          <a:p>
            <a:pPr marL="463550" indent="-463550">
              <a:spcBef>
                <a:spcPts val="2400"/>
              </a:spcBef>
            </a:pPr>
            <a:r>
              <a:rPr lang="en-US" sz="2100" dirty="0"/>
              <a:t>What are the new goals and assignments for next meeting?</a:t>
            </a:r>
          </a:p>
        </p:txBody>
      </p:sp>
    </p:spTree>
    <p:extLst>
      <p:ext uri="{BB962C8B-B14F-4D97-AF65-F5344CB8AC3E}">
        <p14:creationId xmlns:p14="http://schemas.microsoft.com/office/powerpoint/2010/main" val="128096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Templates for agendas, To-Do Lists, and Tasks</a:t>
            </a:r>
          </a:p>
        </p:txBody>
      </p:sp>
      <p:sp>
        <p:nvSpPr>
          <p:cNvPr id="3" name="Content Placeholder 2"/>
          <p:cNvSpPr>
            <a:spLocks noGrp="1"/>
          </p:cNvSpPr>
          <p:nvPr>
            <p:ph idx="1"/>
          </p:nvPr>
        </p:nvSpPr>
        <p:spPr>
          <a:xfrm>
            <a:off x="314325" y="1333041"/>
            <a:ext cx="8515350" cy="4843922"/>
          </a:xfrm>
        </p:spPr>
        <p:txBody>
          <a:bodyPr>
            <a:normAutofit/>
          </a:bodyPr>
          <a:lstStyle/>
          <a:p>
            <a:pPr marL="463550" indent="-463550">
              <a:spcBef>
                <a:spcPts val="4200"/>
              </a:spcBef>
            </a:pPr>
            <a:r>
              <a:rPr lang="en-US" dirty="0"/>
              <a:t>Have sample templates ready as you need them</a:t>
            </a:r>
          </a:p>
          <a:p>
            <a:pPr marL="463550" indent="-463550">
              <a:spcBef>
                <a:spcPts val="4200"/>
              </a:spcBef>
            </a:pPr>
            <a:r>
              <a:rPr lang="en-US" dirty="0"/>
              <a:t>Ask whether your Case Notes (MIS) program can be pre-loaded with templates to make note-taking easier.</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0514" y="3851414"/>
            <a:ext cx="2742973" cy="243819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74947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the IEP as a Project Management tool</a:t>
            </a:r>
          </a:p>
        </p:txBody>
      </p:sp>
      <p:sp>
        <p:nvSpPr>
          <p:cNvPr id="3" name="Content Placeholder 2"/>
          <p:cNvSpPr>
            <a:spLocks noGrp="1"/>
          </p:cNvSpPr>
          <p:nvPr>
            <p:ph idx="1"/>
          </p:nvPr>
        </p:nvSpPr>
        <p:spPr/>
        <p:txBody>
          <a:bodyPr numCol="2">
            <a:noAutofit/>
          </a:bodyPr>
          <a:lstStyle/>
          <a:p>
            <a:pPr marL="463550" indent="-463550">
              <a:spcBef>
                <a:spcPts val="1800"/>
              </a:spcBef>
            </a:pPr>
            <a:r>
              <a:rPr lang="en-US" sz="2200" dirty="0"/>
              <a:t>Individual Employment Plan</a:t>
            </a:r>
          </a:p>
          <a:p>
            <a:pPr marL="463550" indent="-463550">
              <a:spcBef>
                <a:spcPts val="1800"/>
              </a:spcBef>
            </a:pPr>
            <a:r>
              <a:rPr lang="en-US" sz="2200" dirty="0"/>
              <a:t>Needs assessment</a:t>
            </a:r>
          </a:p>
          <a:p>
            <a:pPr marL="463550" indent="-463550">
              <a:spcBef>
                <a:spcPts val="1800"/>
              </a:spcBef>
            </a:pPr>
            <a:r>
              <a:rPr lang="en-US" sz="2200" dirty="0"/>
              <a:t>Resume</a:t>
            </a:r>
          </a:p>
          <a:p>
            <a:pPr marL="463550" indent="-463550">
              <a:spcBef>
                <a:spcPts val="1800"/>
              </a:spcBef>
            </a:pPr>
            <a:r>
              <a:rPr lang="en-US" sz="2200" dirty="0"/>
              <a:t>Interview</a:t>
            </a:r>
          </a:p>
          <a:p>
            <a:pPr marL="463550" indent="-463550">
              <a:spcBef>
                <a:spcPts val="1800"/>
              </a:spcBef>
            </a:pPr>
            <a:r>
              <a:rPr lang="en-US" sz="2200" dirty="0"/>
              <a:t>Career assessment (aptitude, ability)</a:t>
            </a:r>
          </a:p>
          <a:p>
            <a:pPr marL="463550" indent="-463550">
              <a:spcBef>
                <a:spcPts val="1800"/>
              </a:spcBef>
            </a:pPr>
            <a:r>
              <a:rPr lang="en-US" sz="2200" dirty="0"/>
              <a:t>Interpretation of assessments</a:t>
            </a:r>
          </a:p>
          <a:p>
            <a:pPr marL="463550" indent="-463550">
              <a:spcBef>
                <a:spcPts val="1800"/>
              </a:spcBef>
            </a:pPr>
            <a:r>
              <a:rPr lang="en-US" sz="2200" dirty="0"/>
              <a:t>Career exploration and research</a:t>
            </a:r>
          </a:p>
          <a:p>
            <a:pPr marL="463550" indent="-463550">
              <a:spcBef>
                <a:spcPts val="1800"/>
              </a:spcBef>
            </a:pPr>
            <a:r>
              <a:rPr lang="en-US" sz="2200" dirty="0"/>
              <a:t>Career goals and objectives</a:t>
            </a:r>
          </a:p>
          <a:p>
            <a:pPr marL="463550" indent="-463550">
              <a:spcBef>
                <a:spcPts val="1800"/>
              </a:spcBef>
            </a:pPr>
            <a:endParaRPr lang="en-US" sz="2200" dirty="0"/>
          </a:p>
          <a:p>
            <a:pPr marL="463550" indent="-463550">
              <a:spcBef>
                <a:spcPts val="1800"/>
              </a:spcBef>
            </a:pPr>
            <a:r>
              <a:rPr lang="en-US" sz="2200" dirty="0"/>
              <a:t>Analysis of barriers to employment</a:t>
            </a:r>
          </a:p>
          <a:p>
            <a:pPr marL="463550" indent="-463550">
              <a:spcBef>
                <a:spcPts val="1800"/>
              </a:spcBef>
            </a:pPr>
            <a:r>
              <a:rPr lang="en-US" sz="2200" dirty="0"/>
              <a:t>Supportive service needs</a:t>
            </a:r>
          </a:p>
          <a:p>
            <a:pPr marL="463550" indent="-463550">
              <a:spcBef>
                <a:spcPts val="1800"/>
              </a:spcBef>
            </a:pPr>
            <a:r>
              <a:rPr lang="en-US" sz="2200" dirty="0"/>
              <a:t>Unemployment insurance</a:t>
            </a:r>
          </a:p>
          <a:p>
            <a:pPr marL="463550" indent="-463550">
              <a:spcBef>
                <a:spcPts val="1800"/>
              </a:spcBef>
            </a:pPr>
            <a:r>
              <a:rPr lang="en-US" sz="2200" dirty="0"/>
              <a:t>LMI</a:t>
            </a:r>
          </a:p>
          <a:p>
            <a:pPr marL="463550" indent="-463550">
              <a:spcBef>
                <a:spcPts val="1800"/>
              </a:spcBef>
            </a:pPr>
            <a:r>
              <a:rPr lang="en-US" sz="2200" dirty="0"/>
              <a:t>Job readiness</a:t>
            </a:r>
          </a:p>
          <a:p>
            <a:pPr marL="463550" indent="-463550">
              <a:spcBef>
                <a:spcPts val="1800"/>
              </a:spcBef>
            </a:pPr>
            <a:r>
              <a:rPr lang="en-US" sz="2200" dirty="0"/>
              <a:t>Training and education</a:t>
            </a:r>
          </a:p>
          <a:p>
            <a:pPr marL="463550" indent="-463550">
              <a:spcBef>
                <a:spcPts val="1800"/>
              </a:spcBef>
            </a:pPr>
            <a:endParaRPr lang="en-US" sz="2200" dirty="0"/>
          </a:p>
        </p:txBody>
      </p:sp>
    </p:spTree>
    <p:extLst>
      <p:ext uri="{BB962C8B-B14F-4D97-AF65-F5344CB8AC3E}">
        <p14:creationId xmlns:p14="http://schemas.microsoft.com/office/powerpoint/2010/main" val="515953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741" y="2886419"/>
            <a:ext cx="5197933" cy="3971581"/>
          </a:xfrm>
          <a:prstGeom prst="rect">
            <a:avLst/>
          </a:prstGeom>
        </p:spPr>
      </p:pic>
      <p:sp>
        <p:nvSpPr>
          <p:cNvPr id="3" name="Content Placeholder 2"/>
          <p:cNvSpPr>
            <a:spLocks noGrp="1"/>
          </p:cNvSpPr>
          <p:nvPr>
            <p:ph idx="1"/>
          </p:nvPr>
        </p:nvSpPr>
        <p:spPr/>
        <p:txBody>
          <a:bodyPr/>
          <a:lstStyle/>
          <a:p>
            <a:pPr>
              <a:spcAft>
                <a:spcPts val="3600"/>
              </a:spcAft>
            </a:pPr>
            <a:r>
              <a:rPr lang="en-US"/>
              <a:t>Brainstorm at staff meetings</a:t>
            </a:r>
          </a:p>
          <a:p>
            <a:pPr lvl="1">
              <a:spcBef>
                <a:spcPts val="2400"/>
              </a:spcBef>
            </a:pPr>
            <a:r>
              <a:rPr lang="en-US"/>
              <a:t>What time-saving techniques work?</a:t>
            </a:r>
          </a:p>
          <a:p>
            <a:pPr lvl="1">
              <a:spcBef>
                <a:spcPts val="2400"/>
              </a:spcBef>
            </a:pPr>
            <a:r>
              <a:rPr lang="en-US"/>
              <a:t>Incorporate promising practices</a:t>
            </a:r>
          </a:p>
          <a:p>
            <a:pPr lvl="1">
              <a:spcBef>
                <a:spcPts val="2400"/>
              </a:spcBef>
            </a:pPr>
            <a:r>
              <a:rPr lang="en-US"/>
              <a:t>Report out results</a:t>
            </a:r>
            <a:endParaRPr lang="en-US" dirty="0"/>
          </a:p>
        </p:txBody>
      </p:sp>
      <p:sp>
        <p:nvSpPr>
          <p:cNvPr id="2" name="Title 1"/>
          <p:cNvSpPr>
            <a:spLocks noGrp="1"/>
          </p:cNvSpPr>
          <p:nvPr>
            <p:ph type="title"/>
          </p:nvPr>
        </p:nvSpPr>
        <p:spPr/>
        <p:txBody>
          <a:bodyPr/>
          <a:lstStyle/>
          <a:p>
            <a:r>
              <a:rPr lang="en-US"/>
              <a:t>Share Responsibility with Colleagues</a:t>
            </a:r>
            <a:endParaRPr lang="en-US" dirty="0"/>
          </a:p>
        </p:txBody>
      </p:sp>
    </p:spTree>
    <p:extLst>
      <p:ext uri="{BB962C8B-B14F-4D97-AF65-F5344CB8AC3E}">
        <p14:creationId xmlns:p14="http://schemas.microsoft.com/office/powerpoint/2010/main" val="134251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t>Benjamin Kushner</a:t>
            </a:r>
          </a:p>
          <a:p>
            <a:pPr lvl="1"/>
            <a:r>
              <a:rPr lang="en-US" dirty="0"/>
              <a:t>Independent Contractor,</a:t>
            </a:r>
          </a:p>
          <a:p>
            <a:pPr lvl="1"/>
            <a:r>
              <a:rPr lang="en-US" dirty="0"/>
              <a:t>Jobs for the Future</a:t>
            </a:r>
          </a:p>
          <a:p>
            <a:pPr lvl="2"/>
            <a:r>
              <a:rPr lang="en-US" dirty="0"/>
              <a:t>Los Angeles, CA</a:t>
            </a:r>
          </a:p>
          <a:p>
            <a:pPr lvl="3"/>
            <a:r>
              <a:rPr lang="en-US" dirty="0"/>
              <a:t>ben@benjaminkushner.com</a:t>
            </a:r>
          </a:p>
          <a:p>
            <a:endParaRPr lang="en-US" dirty="0"/>
          </a:p>
        </p:txBody>
      </p:sp>
      <p:pic>
        <p:nvPicPr>
          <p:cNvPr id="2" name="Picture Placeholder 1"/>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8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1409244" y="2075544"/>
            <a:ext cx="1736725" cy="2392586"/>
          </a:xfrm>
          <a:prstGeom prst="round2DiagRect">
            <a:avLst>
              <a:gd name="adj1" fmla="val 35793"/>
              <a:gd name="adj2" fmla="val 0"/>
            </a:avLst>
          </a:prstGeom>
        </p:spPr>
      </p:pic>
    </p:spTree>
    <p:extLst>
      <p:ext uri="{BB962C8B-B14F-4D97-AF65-F5344CB8AC3E}">
        <p14:creationId xmlns:p14="http://schemas.microsoft.com/office/powerpoint/2010/main" val="781502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spc="100"/>
              <a:t>time management </a:t>
            </a:r>
            <a:r>
              <a:rPr lang="en-US"/>
              <a:t/>
            </a:r>
            <a:br>
              <a:rPr lang="en-US"/>
            </a:br>
            <a:r>
              <a:rPr lang="en-US" sz="3000"/>
              <a:t>tips from other modules</a:t>
            </a:r>
            <a:endParaRPr lang="en-US" sz="3000" dirty="0"/>
          </a:p>
        </p:txBody>
      </p:sp>
    </p:spTree>
    <p:extLst>
      <p:ext uri="{BB962C8B-B14F-4D97-AF65-F5344CB8AC3E}">
        <p14:creationId xmlns:p14="http://schemas.microsoft.com/office/powerpoint/2010/main" val="1961945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2580" y="3048000"/>
            <a:ext cx="5074920" cy="3810000"/>
          </a:xfrm>
          <a:prstGeom prst="rect">
            <a:avLst/>
          </a:prstGeom>
        </p:spPr>
      </p:pic>
      <p:sp>
        <p:nvSpPr>
          <p:cNvPr id="3" name="Content Placeholder 2"/>
          <p:cNvSpPr>
            <a:spLocks noGrp="1"/>
          </p:cNvSpPr>
          <p:nvPr>
            <p:ph idx="1"/>
          </p:nvPr>
        </p:nvSpPr>
        <p:spPr/>
        <p:txBody>
          <a:bodyPr>
            <a:normAutofit/>
          </a:bodyPr>
          <a:lstStyle/>
          <a:p>
            <a:r>
              <a:rPr lang="en-US" dirty="0"/>
              <a:t>Create A Guide to Referral Services</a:t>
            </a:r>
          </a:p>
          <a:p>
            <a:pPr lvl="1">
              <a:spcBef>
                <a:spcPts val="1600"/>
              </a:spcBef>
            </a:pPr>
            <a:r>
              <a:rPr lang="en-US" dirty="0"/>
              <a:t>Eligibility information</a:t>
            </a:r>
          </a:p>
          <a:p>
            <a:pPr lvl="1">
              <a:spcBef>
                <a:spcPts val="1600"/>
              </a:spcBef>
            </a:pPr>
            <a:r>
              <a:rPr lang="en-US" dirty="0"/>
              <a:t>Point of contact at the referral agency</a:t>
            </a:r>
          </a:p>
          <a:p>
            <a:pPr lvl="1">
              <a:spcBef>
                <a:spcPts val="1600"/>
              </a:spcBef>
            </a:pPr>
            <a:r>
              <a:rPr lang="en-US" dirty="0"/>
              <a:t>Address, Website URL, phone </a:t>
            </a:r>
            <a:br>
              <a:rPr lang="en-US" dirty="0"/>
            </a:br>
            <a:r>
              <a:rPr lang="en-US" dirty="0"/>
              <a:t>number for the agency</a:t>
            </a:r>
          </a:p>
          <a:p>
            <a:pPr lvl="1">
              <a:spcBef>
                <a:spcPts val="1600"/>
              </a:spcBef>
            </a:pPr>
            <a:r>
              <a:rPr lang="en-US" dirty="0"/>
              <a:t>Name of an AJC colleague </a:t>
            </a:r>
            <a:br>
              <a:rPr lang="en-US" dirty="0"/>
            </a:br>
            <a:r>
              <a:rPr lang="en-US" dirty="0"/>
              <a:t>who has some experience </a:t>
            </a:r>
            <a:br>
              <a:rPr lang="en-US" dirty="0"/>
            </a:br>
            <a:r>
              <a:rPr lang="en-US" dirty="0"/>
              <a:t>with this referral service</a:t>
            </a:r>
          </a:p>
          <a:p>
            <a:pPr lvl="1">
              <a:spcBef>
                <a:spcPts val="1600"/>
              </a:spcBef>
            </a:pPr>
            <a:r>
              <a:rPr lang="en-US" dirty="0"/>
              <a:t>List of services they </a:t>
            </a:r>
            <a:br>
              <a:rPr lang="en-US" dirty="0"/>
            </a:br>
            <a:r>
              <a:rPr lang="en-US" dirty="0"/>
              <a:t>provide</a:t>
            </a:r>
          </a:p>
        </p:txBody>
      </p:sp>
      <p:sp>
        <p:nvSpPr>
          <p:cNvPr id="2" name="Title 1"/>
          <p:cNvSpPr>
            <a:spLocks noGrp="1"/>
          </p:cNvSpPr>
          <p:nvPr>
            <p:ph type="title"/>
          </p:nvPr>
        </p:nvSpPr>
        <p:spPr/>
        <p:txBody>
          <a:bodyPr>
            <a:normAutofit/>
          </a:bodyPr>
          <a:lstStyle/>
          <a:p>
            <a:r>
              <a:rPr lang="en-US" dirty="0"/>
              <a:t>From Career Services Training module</a:t>
            </a:r>
          </a:p>
        </p:txBody>
      </p:sp>
    </p:spTree>
    <p:extLst>
      <p:ext uri="{BB962C8B-B14F-4D97-AF65-F5344CB8AC3E}">
        <p14:creationId xmlns:p14="http://schemas.microsoft.com/office/powerpoint/2010/main" val="386767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019174"/>
            <a:ext cx="8515350" cy="5508625"/>
          </a:xfrm>
        </p:spPr>
        <p:txBody>
          <a:bodyPr>
            <a:noAutofit/>
          </a:bodyPr>
          <a:lstStyle/>
          <a:p>
            <a:pPr>
              <a:spcAft>
                <a:spcPts val="22200"/>
              </a:spcAft>
            </a:pPr>
            <a:r>
              <a:rPr lang="en-US" dirty="0"/>
              <a:t>Create Career One-Pagers</a:t>
            </a:r>
          </a:p>
          <a:p>
            <a:pPr marL="548640" lvl="1">
              <a:spcBef>
                <a:spcPts val="1200"/>
              </a:spcBef>
            </a:pPr>
            <a:r>
              <a:rPr lang="en-US" sz="2100" dirty="0"/>
              <a:t>Most in-demand sectors and industries</a:t>
            </a:r>
          </a:p>
          <a:p>
            <a:pPr marL="548640" lvl="1">
              <a:spcBef>
                <a:spcPts val="1200"/>
              </a:spcBef>
            </a:pPr>
            <a:r>
              <a:rPr lang="en-US" sz="2100" dirty="0"/>
              <a:t>Top occupations within the sector in your economy</a:t>
            </a:r>
          </a:p>
          <a:p>
            <a:pPr marL="548640" lvl="1">
              <a:spcBef>
                <a:spcPts val="1200"/>
              </a:spcBef>
            </a:pPr>
            <a:r>
              <a:rPr lang="en-US" sz="2100" dirty="0"/>
              <a:t>Links to helpful web pages with key information and data</a:t>
            </a:r>
          </a:p>
          <a:p>
            <a:pPr marL="548640" lvl="1">
              <a:spcBef>
                <a:spcPts val="1200"/>
              </a:spcBef>
            </a:pPr>
            <a:r>
              <a:rPr lang="en-US" sz="2100" dirty="0"/>
              <a:t>List of employers in your area</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6476" y="1939926"/>
            <a:ext cx="6471048" cy="2149474"/>
          </a:xfrm>
          <a:prstGeom prst="roundRect">
            <a:avLst>
              <a:gd name="adj" fmla="val 11183"/>
            </a:avLst>
          </a:prstGeom>
          <a:solidFill>
            <a:srgbClr val="FFFFFF"/>
          </a:solidFill>
          <a:ln w="76200" cap="sq">
            <a:solidFill>
              <a:srgbClr val="292929"/>
            </a:solidFill>
            <a:miter lim="800000"/>
          </a:ln>
          <a:effectLst>
            <a:outerShdw blurRad="12700" dist="101600" algn="l" rotWithShape="0">
              <a:schemeClr val="bg1"/>
            </a:outerShdw>
          </a:effectLst>
          <a:scene3d>
            <a:camera prst="orthographicFront"/>
            <a:lightRig rig="threePt" dir="t">
              <a:rot lat="0" lon="0" rev="2700000"/>
            </a:lightRig>
          </a:scene3d>
          <a:sp3d>
            <a:contourClr>
              <a:srgbClr val="C0C0C0"/>
            </a:contourClr>
          </a:sp3d>
        </p:spPr>
      </p:pic>
      <p:sp>
        <p:nvSpPr>
          <p:cNvPr id="2" name="Title 1"/>
          <p:cNvSpPr>
            <a:spLocks noGrp="1"/>
          </p:cNvSpPr>
          <p:nvPr>
            <p:ph type="title"/>
          </p:nvPr>
        </p:nvSpPr>
        <p:spPr/>
        <p:txBody>
          <a:bodyPr/>
          <a:lstStyle/>
          <a:p>
            <a:r>
              <a:rPr lang="en-US" dirty="0"/>
              <a:t>From Career Services Training Module</a:t>
            </a:r>
          </a:p>
        </p:txBody>
      </p:sp>
    </p:spTree>
    <p:extLst>
      <p:ext uri="{BB962C8B-B14F-4D97-AF65-F5344CB8AC3E}">
        <p14:creationId xmlns:p14="http://schemas.microsoft.com/office/powerpoint/2010/main" val="1277996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300" y="1019175"/>
            <a:ext cx="7137400" cy="5157788"/>
          </a:xfrm>
        </p:spPr>
        <p:txBody>
          <a:bodyPr/>
          <a:lstStyle/>
          <a:p>
            <a:pPr>
              <a:spcAft>
                <a:spcPts val="4200"/>
              </a:spcAft>
            </a:pPr>
            <a:r>
              <a:rPr lang="en-US" dirty="0"/>
              <a:t>Offer a Resume Template Option</a:t>
            </a:r>
          </a:p>
          <a:p>
            <a:pPr lvl="1">
              <a:spcBef>
                <a:spcPts val="3000"/>
              </a:spcBef>
            </a:pPr>
            <a:r>
              <a:rPr lang="en-US" dirty="0"/>
              <a:t>Instead of a resume workshop</a:t>
            </a:r>
          </a:p>
          <a:p>
            <a:pPr lvl="1">
              <a:spcBef>
                <a:spcPts val="3000"/>
              </a:spcBef>
            </a:pPr>
            <a:r>
              <a:rPr lang="en-US" dirty="0"/>
              <a:t>Consider the needs of the customer</a:t>
            </a:r>
          </a:p>
          <a:p>
            <a:pPr lvl="1">
              <a:spcBef>
                <a:spcPts val="3000"/>
              </a:spcBef>
            </a:pPr>
            <a:r>
              <a:rPr lang="en-US" dirty="0"/>
              <a:t>Copy parts of other resumes</a:t>
            </a:r>
          </a:p>
          <a:p>
            <a:pPr lvl="1">
              <a:spcBef>
                <a:spcPts val="3000"/>
              </a:spcBef>
            </a:pPr>
            <a:r>
              <a:rPr lang="en-US" dirty="0"/>
              <a:t>Adapt them to particular needs.</a:t>
            </a:r>
          </a:p>
        </p:txBody>
      </p:sp>
      <p:sp>
        <p:nvSpPr>
          <p:cNvPr id="2" name="Title 1"/>
          <p:cNvSpPr>
            <a:spLocks noGrp="1"/>
          </p:cNvSpPr>
          <p:nvPr>
            <p:ph type="title"/>
          </p:nvPr>
        </p:nvSpPr>
        <p:spPr/>
        <p:txBody>
          <a:bodyPr>
            <a:normAutofit/>
          </a:bodyPr>
          <a:lstStyle/>
          <a:p>
            <a:r>
              <a:rPr lang="en-US" dirty="0"/>
              <a:t>From career Services training module</a:t>
            </a:r>
          </a:p>
        </p:txBody>
      </p:sp>
    </p:spTree>
    <p:extLst>
      <p:ext uri="{BB962C8B-B14F-4D97-AF65-F5344CB8AC3E}">
        <p14:creationId xmlns:p14="http://schemas.microsoft.com/office/powerpoint/2010/main" val="1603743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576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2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14" y="1582057"/>
            <a:ext cx="8098972" cy="4594906"/>
          </a:xfrm>
        </p:spPr>
        <p:txBody>
          <a:bodyPr>
            <a:normAutofit/>
          </a:bodyPr>
          <a:lstStyle/>
          <a:p>
            <a:pPr>
              <a:spcBef>
                <a:spcPts val="2400"/>
              </a:spcBef>
            </a:pPr>
            <a:r>
              <a:rPr lang="en-US" dirty="0" smtClean="0"/>
              <a:t>A suite of training modules</a:t>
            </a:r>
          </a:p>
          <a:p>
            <a:pPr>
              <a:spcBef>
                <a:spcPts val="2400"/>
              </a:spcBef>
            </a:pPr>
            <a:r>
              <a:rPr lang="en-US" dirty="0" smtClean="0"/>
              <a:t>Intended for Case Counselors</a:t>
            </a:r>
          </a:p>
          <a:p>
            <a:pPr lvl="1">
              <a:spcBef>
                <a:spcPts val="600"/>
              </a:spcBef>
            </a:pPr>
            <a:r>
              <a:rPr lang="en-US" dirty="0" smtClean="0"/>
              <a:t>Keeping Precise and Effective Case Notes</a:t>
            </a:r>
          </a:p>
          <a:p>
            <a:pPr lvl="1">
              <a:spcBef>
                <a:spcPts val="600"/>
              </a:spcBef>
            </a:pPr>
            <a:r>
              <a:rPr lang="en-US" dirty="0" smtClean="0"/>
              <a:t>Understanding Different Career Services</a:t>
            </a:r>
          </a:p>
          <a:p>
            <a:pPr lvl="1">
              <a:spcBef>
                <a:spcPts val="600"/>
              </a:spcBef>
            </a:pPr>
            <a:r>
              <a:rPr lang="en-US" dirty="0" smtClean="0"/>
              <a:t>Improving Time Management</a:t>
            </a:r>
          </a:p>
          <a:p>
            <a:pPr lvl="1">
              <a:spcBef>
                <a:spcPts val="600"/>
              </a:spcBef>
            </a:pPr>
            <a:r>
              <a:rPr lang="en-US" dirty="0" smtClean="0"/>
              <a:t>Knowing What Employers Want</a:t>
            </a:r>
          </a:p>
          <a:p>
            <a:pPr marL="365760" lvl="1" indent="-365760">
              <a:spcBef>
                <a:spcPts val="2400"/>
              </a:spcBef>
              <a:buClr>
                <a:srgbClr val="185EAC"/>
              </a:buClr>
              <a:buSzPct val="90000"/>
              <a:buFont typeface="Wingdings 3" panose="05040102010807070707" pitchFamily="18" charset="2"/>
              <a:buChar char=""/>
            </a:pPr>
            <a:r>
              <a:rPr lang="en-US" sz="2500" dirty="0" smtClean="0">
                <a:solidFill>
                  <a:schemeClr val="tx1"/>
                </a:solidFill>
                <a:latin typeface="+mj-lt"/>
              </a:rPr>
              <a:t>Consider </a:t>
            </a:r>
            <a:r>
              <a:rPr lang="en-US" sz="2500" dirty="0">
                <a:solidFill>
                  <a:schemeClr val="tx1"/>
                </a:solidFill>
                <a:latin typeface="+mj-lt"/>
              </a:rPr>
              <a:t>offering a certificate of completion</a:t>
            </a:r>
          </a:p>
        </p:txBody>
      </p:sp>
      <p:sp>
        <p:nvSpPr>
          <p:cNvPr id="2" name="Title 1"/>
          <p:cNvSpPr>
            <a:spLocks noGrp="1"/>
          </p:cNvSpPr>
          <p:nvPr>
            <p:ph type="title"/>
          </p:nvPr>
        </p:nvSpPr>
        <p:spPr/>
        <p:txBody>
          <a:bodyPr/>
          <a:lstStyle/>
          <a:p>
            <a:r>
              <a:rPr lang="en-US" dirty="0" smtClean="0"/>
              <a:t>Four indicators of effective customer service</a:t>
            </a:r>
            <a:endParaRPr lang="en-US" dirty="0"/>
          </a:p>
        </p:txBody>
      </p:sp>
    </p:spTree>
    <p:extLst>
      <p:ext uri="{BB962C8B-B14F-4D97-AF65-F5344CB8AC3E}">
        <p14:creationId xmlns:p14="http://schemas.microsoft.com/office/powerpoint/2010/main" val="20841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200" y="1335313"/>
            <a:ext cx="7721600" cy="4841649"/>
          </a:xfrm>
        </p:spPr>
        <p:txBody>
          <a:bodyPr>
            <a:normAutofit/>
          </a:bodyPr>
          <a:lstStyle/>
          <a:p>
            <a:pPr>
              <a:spcBef>
                <a:spcPts val="3000"/>
              </a:spcBef>
            </a:pPr>
            <a:r>
              <a:rPr lang="en-US" altLang="x-none" sz="2400" dirty="0"/>
              <a:t>Learn promising techniques and tips to improve time management</a:t>
            </a:r>
          </a:p>
          <a:p>
            <a:pPr>
              <a:spcBef>
                <a:spcPts val="3000"/>
              </a:spcBef>
            </a:pPr>
            <a:r>
              <a:rPr lang="en-US" altLang="x-none" sz="2400" dirty="0"/>
              <a:t>Apply techniques to service delivery</a:t>
            </a:r>
          </a:p>
          <a:p>
            <a:pPr>
              <a:spcBef>
                <a:spcPts val="3000"/>
              </a:spcBef>
            </a:pPr>
            <a:r>
              <a:rPr lang="en-US" altLang="x-none" sz="2400" dirty="0"/>
              <a:t>Share the responsibility for improved time management</a:t>
            </a:r>
          </a:p>
          <a:p>
            <a:pPr>
              <a:spcBef>
                <a:spcPts val="3000"/>
              </a:spcBef>
            </a:pPr>
            <a:r>
              <a:rPr lang="en-US" altLang="x-none" sz="2400" dirty="0"/>
              <a:t>Recall techniques and tips from Case Notes training and Career Services training</a:t>
            </a:r>
          </a:p>
          <a:p>
            <a:pPr>
              <a:spcBef>
                <a:spcPts val="3000"/>
              </a:spcBef>
            </a:pPr>
            <a:endParaRPr lang="en-US" sz="2400" dirty="0"/>
          </a:p>
        </p:txBody>
      </p:sp>
    </p:spTree>
    <p:extLst>
      <p:ext uri="{BB962C8B-B14F-4D97-AF65-F5344CB8AC3E}">
        <p14:creationId xmlns:p14="http://schemas.microsoft.com/office/powerpoint/2010/main" val="103695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Structure and discipline</a:t>
            </a:r>
            <a:endParaRPr lang="en-US" dirty="0"/>
          </a:p>
        </p:txBody>
      </p:sp>
    </p:spTree>
    <p:extLst>
      <p:ext uri="{BB962C8B-B14F-4D97-AF65-F5344CB8AC3E}">
        <p14:creationId xmlns:p14="http://schemas.microsoft.com/office/powerpoint/2010/main" val="52796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14" y="1582057"/>
            <a:ext cx="8098972" cy="4594906"/>
          </a:xfrm>
        </p:spPr>
        <p:txBody>
          <a:bodyPr/>
          <a:lstStyle/>
          <a:p>
            <a:pPr>
              <a:spcBef>
                <a:spcPts val="2400"/>
              </a:spcBef>
            </a:pPr>
            <a:r>
              <a:rPr lang="en-US" dirty="0"/>
              <a:t>Better customer service</a:t>
            </a:r>
          </a:p>
          <a:p>
            <a:pPr>
              <a:spcBef>
                <a:spcPts val="2400"/>
              </a:spcBef>
            </a:pPr>
            <a:r>
              <a:rPr lang="en-US" dirty="0"/>
              <a:t>Efficiency in service delivery</a:t>
            </a:r>
          </a:p>
          <a:p>
            <a:pPr>
              <a:spcBef>
                <a:spcPts val="2400"/>
              </a:spcBef>
            </a:pPr>
            <a:r>
              <a:rPr lang="en-US" dirty="0"/>
              <a:t>Improved track record in meeting deadlines</a:t>
            </a:r>
          </a:p>
          <a:p>
            <a:pPr>
              <a:spcBef>
                <a:spcPts val="2400"/>
              </a:spcBef>
            </a:pPr>
            <a:r>
              <a:rPr lang="en-US" dirty="0"/>
              <a:t>Finding time for professional development</a:t>
            </a:r>
          </a:p>
          <a:p>
            <a:pPr>
              <a:spcBef>
                <a:spcPts val="2400"/>
              </a:spcBef>
            </a:pPr>
            <a:r>
              <a:rPr lang="en-US" dirty="0"/>
              <a:t>Improved, less stressed work environment</a:t>
            </a:r>
          </a:p>
        </p:txBody>
      </p:sp>
      <p:sp>
        <p:nvSpPr>
          <p:cNvPr id="2" name="Title 1"/>
          <p:cNvSpPr>
            <a:spLocks noGrp="1"/>
          </p:cNvSpPr>
          <p:nvPr>
            <p:ph type="title"/>
          </p:nvPr>
        </p:nvSpPr>
        <p:spPr/>
        <p:txBody>
          <a:bodyPr/>
          <a:lstStyle/>
          <a:p>
            <a:r>
              <a:rPr lang="en-US" dirty="0"/>
              <a:t>Primary goals  of time management</a:t>
            </a:r>
          </a:p>
        </p:txBody>
      </p:sp>
    </p:spTree>
    <p:extLst>
      <p:ext uri="{BB962C8B-B14F-4D97-AF65-F5344CB8AC3E}">
        <p14:creationId xmlns:p14="http://schemas.microsoft.com/office/powerpoint/2010/main" val="138900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244599"/>
            <a:ext cx="8515350" cy="4932363"/>
          </a:xfrm>
        </p:spPr>
        <p:txBody>
          <a:bodyPr/>
          <a:lstStyle/>
          <a:p>
            <a:pPr>
              <a:spcBef>
                <a:spcPts val="2400"/>
              </a:spcBef>
            </a:pPr>
            <a:r>
              <a:rPr lang="en-US"/>
              <a:t>Customers and colleagues can tell when you’re stressed</a:t>
            </a:r>
          </a:p>
          <a:p>
            <a:pPr>
              <a:spcBef>
                <a:spcPts val="2400"/>
              </a:spcBef>
            </a:pPr>
            <a:r>
              <a:rPr lang="en-US"/>
              <a:t>Find time to relax and recharge before meetings</a:t>
            </a:r>
          </a:p>
          <a:p>
            <a:pPr>
              <a:spcBef>
                <a:spcPts val="2400"/>
              </a:spcBef>
            </a:pPr>
            <a:r>
              <a:rPr lang="en-US"/>
              <a:t>Maintain eye contact; be personable and professional</a:t>
            </a:r>
          </a:p>
          <a:p>
            <a:pPr>
              <a:spcBef>
                <a:spcPts val="2400"/>
              </a:spcBef>
            </a:pPr>
            <a:r>
              <a:rPr lang="en-US"/>
              <a:t>Use professional body language</a:t>
            </a:r>
          </a:p>
          <a:p>
            <a:pPr>
              <a:spcBef>
                <a:spcPts val="2400"/>
              </a:spcBef>
            </a:pPr>
            <a:r>
              <a:rPr lang="en-US"/>
              <a:t>Use best listening skills and remain engaged</a:t>
            </a:r>
            <a:endParaRPr lang="en-US" dirty="0"/>
          </a:p>
        </p:txBody>
      </p:sp>
      <p:sp>
        <p:nvSpPr>
          <p:cNvPr id="2" name="Title 1"/>
          <p:cNvSpPr>
            <a:spLocks noGrp="1"/>
          </p:cNvSpPr>
          <p:nvPr>
            <p:ph type="title"/>
          </p:nvPr>
        </p:nvSpPr>
        <p:spPr/>
        <p:txBody>
          <a:bodyPr/>
          <a:lstStyle/>
          <a:p>
            <a:r>
              <a:rPr lang="en-US"/>
              <a:t>STRESS: Don’t let them see it</a:t>
            </a:r>
            <a:endParaRPr lang="en-US" dirty="0"/>
          </a:p>
        </p:txBody>
      </p:sp>
    </p:spTree>
    <p:extLst>
      <p:ext uri="{BB962C8B-B14F-4D97-AF65-F5344CB8AC3E}">
        <p14:creationId xmlns:p14="http://schemas.microsoft.com/office/powerpoint/2010/main" val="6298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099" y="1854199"/>
            <a:ext cx="4473575" cy="4322763"/>
          </a:xfrm>
        </p:spPr>
        <p:txBody>
          <a:bodyPr>
            <a:normAutofit/>
          </a:bodyPr>
          <a:lstStyle/>
          <a:p>
            <a:pPr>
              <a:spcBef>
                <a:spcPts val="2400"/>
              </a:spcBef>
            </a:pPr>
            <a:r>
              <a:rPr lang="en-US" sz="2400"/>
              <a:t>Your work area makes a statement about your professionalism</a:t>
            </a:r>
          </a:p>
          <a:p>
            <a:pPr>
              <a:spcBef>
                <a:spcPts val="2400"/>
              </a:spcBef>
            </a:pPr>
            <a:r>
              <a:rPr lang="en-US" sz="2400"/>
              <a:t>You want to be able to find things</a:t>
            </a:r>
          </a:p>
          <a:p>
            <a:pPr>
              <a:spcBef>
                <a:spcPts val="2400"/>
              </a:spcBef>
            </a:pPr>
            <a:r>
              <a:rPr lang="en-US" sz="2400"/>
              <a:t>Clear off food</a:t>
            </a:r>
            <a:endParaRPr lang="en-US" sz="2400" dirty="0"/>
          </a:p>
        </p:txBody>
      </p:sp>
      <p:sp>
        <p:nvSpPr>
          <p:cNvPr id="2" name="Title 1"/>
          <p:cNvSpPr>
            <a:spLocks noGrp="1"/>
          </p:cNvSpPr>
          <p:nvPr>
            <p:ph type="title"/>
          </p:nvPr>
        </p:nvSpPr>
        <p:spPr/>
        <p:txBody>
          <a:bodyPr/>
          <a:lstStyle/>
          <a:p>
            <a:r>
              <a:rPr lang="en-US"/>
              <a:t>Keep Your work area clean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25" y="1661572"/>
            <a:ext cx="3758730" cy="4050793"/>
          </a:xfrm>
          <a:prstGeom prst="roundRect">
            <a:avLst>
              <a:gd name="adj" fmla="val 11183"/>
            </a:avLst>
          </a:prstGeom>
          <a:solidFill>
            <a:srgbClr val="FFFFFF"/>
          </a:solidFill>
          <a:ln w="76200" cap="sq">
            <a:solidFill>
              <a:srgbClr val="292929"/>
            </a:solidFill>
            <a:miter lim="800000"/>
          </a:ln>
          <a:effectLst>
            <a:outerShdw blurRad="12700" dist="101600" algn="l" rotWithShape="0">
              <a:schemeClr val="bg1"/>
            </a:outerShdw>
          </a:effectLst>
          <a:scene3d>
            <a:camera prst="orthographicFront"/>
            <a:lightRig rig="threePt" dir="t">
              <a:rot lat="0" lon="0" rev="2700000"/>
            </a:lightRig>
          </a:scene3d>
          <a:sp3d>
            <a:contourClr>
              <a:srgbClr val="C0C0C0"/>
            </a:contourClr>
          </a:sp3d>
        </p:spPr>
      </p:pic>
    </p:spTree>
    <p:extLst>
      <p:ext uri="{BB962C8B-B14F-4D97-AF65-F5344CB8AC3E}">
        <p14:creationId xmlns:p14="http://schemas.microsoft.com/office/powerpoint/2010/main" val="54502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155700"/>
            <a:ext cx="8515350" cy="5021262"/>
          </a:xfrm>
        </p:spPr>
        <p:txBody>
          <a:bodyPr>
            <a:normAutofit/>
          </a:bodyPr>
          <a:lstStyle/>
          <a:p>
            <a:pPr marL="463550" indent="-463550">
              <a:spcBef>
                <a:spcPts val="1800"/>
              </a:spcBef>
            </a:pPr>
            <a:r>
              <a:rPr lang="en-US" dirty="0"/>
              <a:t>To read and answer email</a:t>
            </a:r>
          </a:p>
          <a:p>
            <a:pPr marL="463550" indent="-463550">
              <a:spcBef>
                <a:spcPts val="1800"/>
              </a:spcBef>
            </a:pPr>
            <a:r>
              <a:rPr lang="en-US" dirty="0"/>
              <a:t>To answer phone calls</a:t>
            </a:r>
          </a:p>
          <a:p>
            <a:pPr marL="463550" indent="-463550">
              <a:spcBef>
                <a:spcPts val="1800"/>
              </a:spcBef>
            </a:pPr>
            <a:r>
              <a:rPr lang="en-US" dirty="0"/>
              <a:t>To place phone calls</a:t>
            </a:r>
          </a:p>
          <a:p>
            <a:pPr marL="463550" indent="-463550">
              <a:spcBef>
                <a:spcPts val="1800"/>
              </a:spcBef>
            </a:pPr>
            <a:r>
              <a:rPr lang="en-US" dirty="0"/>
              <a:t>To conduct personal business</a:t>
            </a:r>
          </a:p>
          <a:p>
            <a:pPr marL="463550" indent="-463550">
              <a:spcBef>
                <a:spcPts val="1800"/>
              </a:spcBef>
            </a:pPr>
            <a:r>
              <a:rPr lang="en-US" dirty="0"/>
              <a:t>To get your own “To Do” list done</a:t>
            </a:r>
          </a:p>
          <a:p>
            <a:pPr marL="463550" indent="-463550">
              <a:spcBef>
                <a:spcPts val="1800"/>
              </a:spcBef>
            </a:pPr>
            <a:r>
              <a:rPr lang="en-US" dirty="0"/>
              <a:t>To plan ahead (practice, rehearse)</a:t>
            </a:r>
          </a:p>
          <a:p>
            <a:pPr marL="463550" indent="-463550">
              <a:spcBef>
                <a:spcPts val="1800"/>
              </a:spcBef>
            </a:pPr>
            <a:r>
              <a:rPr lang="en-US" dirty="0"/>
              <a:t>To deliver difficult news</a:t>
            </a:r>
          </a:p>
          <a:p>
            <a:pPr marL="463550" indent="-463550">
              <a:spcBef>
                <a:spcPts val="1800"/>
              </a:spcBef>
            </a:pPr>
            <a:r>
              <a:rPr lang="en-US" dirty="0"/>
              <a:t>To devote to professional development</a:t>
            </a:r>
          </a:p>
        </p:txBody>
      </p:sp>
      <p:sp>
        <p:nvSpPr>
          <p:cNvPr id="4" name="Title 3"/>
          <p:cNvSpPr>
            <a:spLocks noGrp="1"/>
          </p:cNvSpPr>
          <p:nvPr>
            <p:ph type="title"/>
          </p:nvPr>
        </p:nvSpPr>
        <p:spPr/>
        <p:txBody>
          <a:bodyPr>
            <a:normAutofit/>
          </a:bodyPr>
          <a:lstStyle/>
          <a:p>
            <a:r>
              <a:rPr lang="en-US"/>
              <a:t>Structure &amp; Schedule Time</a:t>
            </a:r>
          </a:p>
        </p:txBody>
      </p:sp>
    </p:spTree>
    <p:extLst>
      <p:ext uri="{BB962C8B-B14F-4D97-AF65-F5344CB8AC3E}">
        <p14:creationId xmlns:p14="http://schemas.microsoft.com/office/powerpoint/2010/main" val="176007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M Jeweled 2">
      <a:dk1>
        <a:sysClr val="windowText" lastClr="000000"/>
      </a:dk1>
      <a:lt1>
        <a:sysClr val="window" lastClr="FFFFFF"/>
      </a:lt1>
      <a:dk2>
        <a:srgbClr val="253C86"/>
      </a:dk2>
      <a:lt2>
        <a:srgbClr val="E7E6E6"/>
      </a:lt2>
      <a:accent1>
        <a:srgbClr val="185EAC"/>
      </a:accent1>
      <a:accent2>
        <a:srgbClr val="F06722"/>
      </a:accent2>
      <a:accent3>
        <a:srgbClr val="CB1680"/>
      </a:accent3>
      <a:accent4>
        <a:srgbClr val="FABD12"/>
      </a:accent4>
      <a:accent5>
        <a:srgbClr val="1B8DCC"/>
      </a:accent5>
      <a:accent6>
        <a:srgbClr val="18AA4F"/>
      </a:accent6>
      <a:hlink>
        <a:srgbClr val="185EAC"/>
      </a:hlink>
      <a:folHlink>
        <a:srgbClr val="7F1757"/>
      </a:folHlink>
    </a:clrScheme>
    <a:fontScheme name="Montserrat">
      <a:majorFont>
        <a:latin typeface="Montserrat"/>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MType xmlns="e9383cf3-6c95-48c0-84cb-ffd9d14604c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0012A8F387AA46A85594366FFB6402" ma:contentTypeVersion="" ma:contentTypeDescription="Create a new document." ma:contentTypeScope="" ma:versionID="5babc1d6c5a181f1487d38956cf4caf6">
  <xsd:schema xmlns:xsd="http://www.w3.org/2001/XMLSchema" xmlns:xs="http://www.w3.org/2001/XMLSchema" xmlns:p="http://schemas.microsoft.com/office/2006/metadata/properties" xmlns:ns2="e9383cf3-6c95-48c0-84cb-ffd9d14604cc" xmlns:ns3="bdfd28cc-f485-46e8-bcf6-b555ff9859c5" targetNamespace="http://schemas.microsoft.com/office/2006/metadata/properties" ma:root="true" ma:fieldsID="d925be56846f0c5ec47e72daf726a656" ns2:_="" ns3:_="">
    <xsd:import namespace="e9383cf3-6c95-48c0-84cb-ffd9d14604cc"/>
    <xsd:import namespace="bdfd28cc-f485-46e8-bcf6-b555ff9859c5"/>
    <xsd:element name="properties">
      <xsd:complexType>
        <xsd:sequence>
          <xsd:element name="documentManagement">
            <xsd:complexType>
              <xsd:all>
                <xsd:element ref="ns2:MMTyp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MMType" ma:index="8" nillable="true" ma:displayName="MMType" ma:internalName="MMType">
      <xsd:complexType>
        <xsd:complexContent>
          <xsd:extension base="dms:MultiChoice">
            <xsd:sequence>
              <xsd:element name="Value" maxOccurs="unbounded" minOccurs="0" nillable="true">
                <xsd:simpleType>
                  <xsd:restriction base="dms:Choice">
                    <xsd:enumeration value="Action Planner"/>
                    <xsd:enumeration value="Assessment (includes Self-Assessment, Needs Assessment, Survey, Pre-Assessment, etc.)"/>
                    <xsd:enumeration value="Budget"/>
                    <xsd:enumeration value="Case Study"/>
                    <xsd:enumeration value="Charter"/>
                    <xsd:enumeration value="Chat"/>
                    <xsd:enumeration value="Checklist"/>
                    <xsd:enumeration value="Coaching Plan"/>
                    <xsd:enumeration value="Communications Plan"/>
                    <xsd:enumeration value="Compliance (includes 508)"/>
                    <xsd:enumeration value="Contacts"/>
                    <xsd:enumeration value="Content Roadmap"/>
                    <xsd:enumeration value="Course – Online (includes MOOCs, Breeze, WBT, Web Course, etc.)"/>
                    <xsd:enumeration value="Course – In Person"/>
                    <xsd:enumeration value="Desk Guide"/>
                    <xsd:enumeration value="Facilitator Guide"/>
                    <xsd:enumeration value="Focus Group"/>
                    <xsd:enumeration value="Framework"/>
                    <xsd:enumeration value="Images"/>
                    <xsd:enumeration value="Logos"/>
                    <xsd:enumeration value="Metrics"/>
                    <xsd:enumeration value="Network Mapping (includes Social network mapping, Asset mapping)"/>
                    <xsd:enumeration value="Newsletter"/>
                    <xsd:enumeration value="One-Pager"/>
                    <xsd:enumeration value="On-site Meeting (includes Retreats, Steering Committee, etc.)"/>
                    <xsd:enumeration value="Participant Guide"/>
                    <xsd:enumeration value="Pilot Training"/>
                    <xsd:enumeration value="Podcast"/>
                    <xsd:enumeration value="Process Map"/>
                    <xsd:enumeration value="Project Plan (includes Workplan)"/>
                    <xsd:enumeration value="QSAP"/>
                    <xsd:enumeration value="RFP/RFQ (includes Bids/Proposals, etc.)"/>
                    <xsd:enumeration value="SOW"/>
                    <xsd:enumeration value="Social Media"/>
                    <xsd:enumeration value="Summary Reports (includes Annual Reports, Final Reports, etc.)"/>
                    <xsd:enumeration value="TA Plan"/>
                    <xsd:enumeration value="Toolkit"/>
                    <xsd:enumeration value="Train-the-Trainer"/>
                    <xsd:enumeration value="Webinar"/>
                    <xsd:enumeration value="Website (includes Wireframes, etc.)"/>
                    <xsd:enumeration value="Video"/>
                    <xsd:enumeration value="Virtual Meeting"/>
                    <xsd:enumeration value="Vision Statement"/>
                    <xsd:enumeration value="Whitepaper (and White Paper)"/>
                  </xsd:restriction>
                </xsd:simpleType>
              </xsd:element>
            </xsd:sequence>
          </xsd:extension>
        </xsd:complexContent>
      </xsd:complex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324FA-F134-4D96-AA06-ADCF8119C0D4}">
  <ds:schemaRefs>
    <ds:schemaRef ds:uri="http://schemas.microsoft.com/office/2006/metadata/properties"/>
    <ds:schemaRef ds:uri="http://purl.org/dc/terms/"/>
    <ds:schemaRef ds:uri="e9383cf3-6c95-48c0-84cb-ffd9d14604cc"/>
    <ds:schemaRef ds:uri="http://schemas.microsoft.com/office/2006/documentManagement/types"/>
    <ds:schemaRef ds:uri="http://schemas.openxmlformats.org/package/2006/metadata/core-properties"/>
    <ds:schemaRef ds:uri="bdfd28cc-f485-46e8-bcf6-b555ff9859c5"/>
    <ds:schemaRef ds:uri="http://purl.org/dc/elements/1.1/"/>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7DF5C01-00FE-4C23-9953-F929435E9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391A9-0850-4DD5-B5D5-FB72A968AD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3674</TotalTime>
  <Words>3095</Words>
  <Application>Microsoft Macintosh PowerPoint</Application>
  <PresentationFormat>On-screen Show (4:3)</PresentationFormat>
  <Paragraphs>331</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Mangal</vt:lpstr>
      <vt:lpstr>Montserrat</vt:lpstr>
      <vt:lpstr>Montserrat Light</vt:lpstr>
      <vt:lpstr>Times New Roman</vt:lpstr>
      <vt:lpstr>Wingdings</vt:lpstr>
      <vt:lpstr>Wingdings 3</vt:lpstr>
      <vt:lpstr>Office Theme</vt:lpstr>
      <vt:lpstr>Case Counselor Training</vt:lpstr>
      <vt:lpstr>PowerPoint Presentation</vt:lpstr>
      <vt:lpstr>Four indicators of effective customer service</vt:lpstr>
      <vt:lpstr>PowerPoint Presentation</vt:lpstr>
      <vt:lpstr>Structure and discipline</vt:lpstr>
      <vt:lpstr>Primary goals  of time management</vt:lpstr>
      <vt:lpstr>STRESS: Don’t let them see it</vt:lpstr>
      <vt:lpstr>Keep Your work area clean</vt:lpstr>
      <vt:lpstr>Structure &amp; Schedule Time</vt:lpstr>
      <vt:lpstr>Finding Time</vt:lpstr>
      <vt:lpstr>Schedule time to address customer needs</vt:lpstr>
      <vt:lpstr>What are your customer’s needs?</vt:lpstr>
      <vt:lpstr>Prioritize tasks and revisit priorities</vt:lpstr>
      <vt:lpstr>Share the responsibility  for time management</vt:lpstr>
      <vt:lpstr>Share Responsibility with Customer</vt:lpstr>
      <vt:lpstr>Create agendas for each customer meeting or Call</vt:lpstr>
      <vt:lpstr>Create Templates for agendas, To-Do Lists, and Tasks</vt:lpstr>
      <vt:lpstr>USE the IEP as a Project Management tool</vt:lpstr>
      <vt:lpstr>Share Responsibility with Colleagues</vt:lpstr>
      <vt:lpstr>time management  tips from other modules</vt:lpstr>
      <vt:lpstr>From Career Services Training module</vt:lpstr>
      <vt:lpstr>From Career Services Training Module</vt:lpstr>
      <vt:lpstr>From career Services training module</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Benjamin Kushner</cp:lastModifiedBy>
  <cp:revision>77</cp:revision>
  <dcterms:created xsi:type="dcterms:W3CDTF">2017-04-18T15:41:10Z</dcterms:created>
  <dcterms:modified xsi:type="dcterms:W3CDTF">2017-06-20T00:17:44Z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0x0101009F0012A8F387AA46A85594366FFB6402</vt:lpwstr>
  </property>
</Properties>
</file>