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8"/>
  </p:notesMasterIdLst>
  <p:sldIdLst>
    <p:sldId id="256" r:id="rId5"/>
    <p:sldId id="264" r:id="rId6"/>
    <p:sldId id="261" r:id="rId7"/>
    <p:sldId id="265" r:id="rId8"/>
    <p:sldId id="257" r:id="rId9"/>
    <p:sldId id="279" r:id="rId10"/>
    <p:sldId id="278" r:id="rId11"/>
    <p:sldId id="284" r:id="rId12"/>
    <p:sldId id="285" r:id="rId13"/>
    <p:sldId id="286" r:id="rId14"/>
    <p:sldId id="287" r:id="rId15"/>
    <p:sldId id="288" r:id="rId16"/>
    <p:sldId id="289" r:id="rId17"/>
    <p:sldId id="290" r:id="rId18"/>
    <p:sldId id="296" r:id="rId19"/>
    <p:sldId id="297" r:id="rId20"/>
    <p:sldId id="275" r:id="rId21"/>
    <p:sldId id="293" r:id="rId22"/>
    <p:sldId id="294" r:id="rId23"/>
    <p:sldId id="295" r:id="rId24"/>
    <p:sldId id="314" r:id="rId25"/>
    <p:sldId id="298" r:id="rId26"/>
    <p:sldId id="299" r:id="rId27"/>
    <p:sldId id="300" r:id="rId28"/>
    <p:sldId id="301" r:id="rId29"/>
    <p:sldId id="302" r:id="rId30"/>
    <p:sldId id="303" r:id="rId31"/>
    <p:sldId id="276" r:id="rId32"/>
    <p:sldId id="307" r:id="rId33"/>
    <p:sldId id="308" r:id="rId34"/>
    <p:sldId id="258" r:id="rId35"/>
    <p:sldId id="304" r:id="rId36"/>
    <p:sldId id="305" r:id="rId37"/>
    <p:sldId id="277" r:id="rId38"/>
    <p:sldId id="312" r:id="rId39"/>
    <p:sldId id="310" r:id="rId40"/>
    <p:sldId id="311" r:id="rId41"/>
    <p:sldId id="309" r:id="rId42"/>
    <p:sldId id="282" r:id="rId43"/>
    <p:sldId id="274" r:id="rId44"/>
    <p:sldId id="263" r:id="rId45"/>
    <p:sldId id="267" r:id="rId46"/>
    <p:sldId id="313" r:id="rId47"/>
  </p:sldIdLst>
  <p:sldSz cx="9144000" cy="6858000" type="screen4x3"/>
  <p:notesSz cx="6858000" cy="9144000"/>
  <p:custDataLst>
    <p:tags r:id="rId4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47"/>
    <a:srgbClr val="9D1C30"/>
    <a:srgbClr val="4675B8"/>
    <a:srgbClr val="004874"/>
    <a:srgbClr val="275A99"/>
    <a:srgbClr val="124D95"/>
    <a:srgbClr val="041F36"/>
    <a:srgbClr val="7A232E"/>
    <a:srgbClr val="B85759"/>
    <a:srgbClr val="4A7E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65" autoAdjust="0"/>
    <p:restoredTop sz="66729" autoAdjust="0"/>
  </p:normalViewPr>
  <p:slideViewPr>
    <p:cSldViewPr snapToGrid="0">
      <p:cViewPr varScale="1">
        <p:scale>
          <a:sx n="48" d="100"/>
          <a:sy n="48" d="100"/>
        </p:scale>
        <p:origin x="1674" y="42"/>
      </p:cViewPr>
      <p:guideLst>
        <p:guide orient="horz" pos="2160"/>
        <p:guide pos="2880"/>
      </p:guideLst>
    </p:cSldViewPr>
  </p:slideViewPr>
  <p:notesTextViewPr>
    <p:cViewPr>
      <p:scale>
        <a:sx n="3" d="2"/>
        <a:sy n="3" d="2"/>
      </p:scale>
      <p:origin x="0" y="0"/>
    </p:cViewPr>
  </p:notesTextViewPr>
  <p:sorterViewPr>
    <p:cViewPr varScale="1">
      <p:scale>
        <a:sx n="1" d="1"/>
        <a:sy n="1" d="1"/>
      </p:scale>
      <p:origin x="0" y="-581"/>
    </p:cViewPr>
  </p:sorterViewPr>
  <p:notesViewPr>
    <p:cSldViewPr snapToGrid="0">
      <p:cViewPr varScale="1">
        <p:scale>
          <a:sx n="89" d="100"/>
          <a:sy n="89" d="100"/>
        </p:scale>
        <p:origin x="3200"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FBD6B5-AD14-4D41-8A0D-AFF5136F4E09}" type="datetimeFigureOut">
              <a:rPr lang="en-US" smtClean="0"/>
              <a:t>5/26/2017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18022-50D0-43CE-B9C3-944277464A3B}" type="slidenum">
              <a:rPr lang="en-US" smtClean="0"/>
              <a:t>‹#›</a:t>
            </a:fld>
            <a:endParaRPr lang="en-US" dirty="0"/>
          </a:p>
        </p:txBody>
      </p:sp>
    </p:spTree>
    <p:extLst>
      <p:ext uri="{BB962C8B-B14F-4D97-AF65-F5344CB8AC3E}">
        <p14:creationId xmlns:p14="http://schemas.microsoft.com/office/powerpoint/2010/main" val="3125435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a:t>
            </a:fld>
            <a:endParaRPr lang="en-US" dirty="0"/>
          </a:p>
        </p:txBody>
      </p:sp>
    </p:spTree>
    <p:extLst>
      <p:ext uri="{BB962C8B-B14F-4D97-AF65-F5344CB8AC3E}">
        <p14:creationId xmlns:p14="http://schemas.microsoft.com/office/powerpoint/2010/main" val="2453942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12</a:t>
            </a:fld>
            <a:endParaRPr lang="en-US" dirty="0"/>
          </a:p>
        </p:txBody>
      </p:sp>
    </p:spTree>
    <p:extLst>
      <p:ext uri="{BB962C8B-B14F-4D97-AF65-F5344CB8AC3E}">
        <p14:creationId xmlns:p14="http://schemas.microsoft.com/office/powerpoint/2010/main" val="792371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87A18-7A0D-5946-A522-F6AFAD710BB5}" type="slidenum">
              <a:rPr lang="en-US" smtClean="0"/>
              <a:t>13</a:t>
            </a:fld>
            <a:endParaRPr lang="en-US" dirty="0"/>
          </a:p>
        </p:txBody>
      </p:sp>
    </p:spTree>
    <p:extLst>
      <p:ext uri="{BB962C8B-B14F-4D97-AF65-F5344CB8AC3E}">
        <p14:creationId xmlns:p14="http://schemas.microsoft.com/office/powerpoint/2010/main" val="621862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87A18-7A0D-5946-A522-F6AFAD710BB5}" type="slidenum">
              <a:rPr lang="en-US" smtClean="0"/>
              <a:t>14</a:t>
            </a:fld>
            <a:endParaRPr lang="en-US" dirty="0"/>
          </a:p>
        </p:txBody>
      </p:sp>
    </p:spTree>
    <p:extLst>
      <p:ext uri="{BB962C8B-B14F-4D97-AF65-F5344CB8AC3E}">
        <p14:creationId xmlns:p14="http://schemas.microsoft.com/office/powerpoint/2010/main" val="644334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87A18-7A0D-5946-A522-F6AFAD710BB5}" type="slidenum">
              <a:rPr lang="en-US" smtClean="0"/>
              <a:t>15</a:t>
            </a:fld>
            <a:endParaRPr lang="en-US" dirty="0"/>
          </a:p>
        </p:txBody>
      </p:sp>
    </p:spTree>
    <p:extLst>
      <p:ext uri="{BB962C8B-B14F-4D97-AF65-F5344CB8AC3E}">
        <p14:creationId xmlns:p14="http://schemas.microsoft.com/office/powerpoint/2010/main" val="1247597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87A18-7A0D-5946-A522-F6AFAD710BB5}" type="slidenum">
              <a:rPr lang="en-US" smtClean="0"/>
              <a:t>16</a:t>
            </a:fld>
            <a:endParaRPr lang="en-US" dirty="0"/>
          </a:p>
        </p:txBody>
      </p:sp>
    </p:spTree>
    <p:extLst>
      <p:ext uri="{BB962C8B-B14F-4D97-AF65-F5344CB8AC3E}">
        <p14:creationId xmlns:p14="http://schemas.microsoft.com/office/powerpoint/2010/main" val="809043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17</a:t>
            </a:fld>
            <a:endParaRPr lang="en-US" dirty="0"/>
          </a:p>
        </p:txBody>
      </p:sp>
    </p:spTree>
    <p:extLst>
      <p:ext uri="{BB962C8B-B14F-4D97-AF65-F5344CB8AC3E}">
        <p14:creationId xmlns:p14="http://schemas.microsoft.com/office/powerpoint/2010/main" val="1898891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18</a:t>
            </a:fld>
            <a:endParaRPr lang="en-US" dirty="0"/>
          </a:p>
        </p:txBody>
      </p:sp>
    </p:spTree>
    <p:extLst>
      <p:ext uri="{BB962C8B-B14F-4D97-AF65-F5344CB8AC3E}">
        <p14:creationId xmlns:p14="http://schemas.microsoft.com/office/powerpoint/2010/main" val="1880650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19</a:t>
            </a:fld>
            <a:endParaRPr lang="en-US" dirty="0"/>
          </a:p>
        </p:txBody>
      </p:sp>
    </p:spTree>
    <p:extLst>
      <p:ext uri="{BB962C8B-B14F-4D97-AF65-F5344CB8AC3E}">
        <p14:creationId xmlns:p14="http://schemas.microsoft.com/office/powerpoint/2010/main" val="1366534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20</a:t>
            </a:fld>
            <a:endParaRPr lang="en-US" dirty="0"/>
          </a:p>
        </p:txBody>
      </p:sp>
    </p:spTree>
    <p:extLst>
      <p:ext uri="{BB962C8B-B14F-4D97-AF65-F5344CB8AC3E}">
        <p14:creationId xmlns:p14="http://schemas.microsoft.com/office/powerpoint/2010/main" val="264528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21</a:t>
            </a:fld>
            <a:endParaRPr lang="en-US" dirty="0"/>
          </a:p>
        </p:txBody>
      </p:sp>
    </p:spTree>
    <p:extLst>
      <p:ext uri="{BB962C8B-B14F-4D97-AF65-F5344CB8AC3E}">
        <p14:creationId xmlns:p14="http://schemas.microsoft.com/office/powerpoint/2010/main" val="1523984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4</a:t>
            </a:fld>
            <a:endParaRPr lang="en-US" dirty="0"/>
          </a:p>
        </p:txBody>
      </p:sp>
    </p:spTree>
    <p:extLst>
      <p:ext uri="{BB962C8B-B14F-4D97-AF65-F5344CB8AC3E}">
        <p14:creationId xmlns:p14="http://schemas.microsoft.com/office/powerpoint/2010/main" val="1906768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B67A9-7C68-D144-B249-56520C3DC74A}" type="slidenum">
              <a:rPr lang="en-US" smtClean="0"/>
              <a:t>22</a:t>
            </a:fld>
            <a:endParaRPr lang="en-US" dirty="0"/>
          </a:p>
        </p:txBody>
      </p:sp>
    </p:spTree>
    <p:extLst>
      <p:ext uri="{BB962C8B-B14F-4D97-AF65-F5344CB8AC3E}">
        <p14:creationId xmlns:p14="http://schemas.microsoft.com/office/powerpoint/2010/main" val="18301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B67A9-7C68-D144-B249-56520C3DC74A}" type="slidenum">
              <a:rPr lang="en-US" smtClean="0"/>
              <a:t>23</a:t>
            </a:fld>
            <a:endParaRPr lang="en-US" dirty="0"/>
          </a:p>
        </p:txBody>
      </p:sp>
    </p:spTree>
    <p:extLst>
      <p:ext uri="{BB962C8B-B14F-4D97-AF65-F5344CB8AC3E}">
        <p14:creationId xmlns:p14="http://schemas.microsoft.com/office/powerpoint/2010/main" val="720577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B67A9-7C68-D144-B249-56520C3DC74A}" type="slidenum">
              <a:rPr lang="en-US" smtClean="0"/>
              <a:t>24</a:t>
            </a:fld>
            <a:endParaRPr lang="en-US" dirty="0"/>
          </a:p>
        </p:txBody>
      </p:sp>
    </p:spTree>
    <p:extLst>
      <p:ext uri="{BB962C8B-B14F-4D97-AF65-F5344CB8AC3E}">
        <p14:creationId xmlns:p14="http://schemas.microsoft.com/office/powerpoint/2010/main" val="1092602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B67A9-7C68-D144-B249-56520C3DC74A}" type="slidenum">
              <a:rPr lang="en-US" smtClean="0"/>
              <a:t>25</a:t>
            </a:fld>
            <a:endParaRPr lang="en-US" dirty="0"/>
          </a:p>
        </p:txBody>
      </p:sp>
    </p:spTree>
    <p:extLst>
      <p:ext uri="{BB962C8B-B14F-4D97-AF65-F5344CB8AC3E}">
        <p14:creationId xmlns:p14="http://schemas.microsoft.com/office/powerpoint/2010/main" val="234184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B67A9-7C68-D144-B249-56520C3DC74A}" type="slidenum">
              <a:rPr lang="en-US" smtClean="0"/>
              <a:t>26</a:t>
            </a:fld>
            <a:endParaRPr lang="en-US" dirty="0"/>
          </a:p>
        </p:txBody>
      </p:sp>
    </p:spTree>
    <p:extLst>
      <p:ext uri="{BB962C8B-B14F-4D97-AF65-F5344CB8AC3E}">
        <p14:creationId xmlns:p14="http://schemas.microsoft.com/office/powerpoint/2010/main" val="756524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B67A9-7C68-D144-B249-56520C3DC74A}" type="slidenum">
              <a:rPr lang="en-US" smtClean="0"/>
              <a:t>27</a:t>
            </a:fld>
            <a:endParaRPr lang="en-US" dirty="0"/>
          </a:p>
        </p:txBody>
      </p:sp>
    </p:spTree>
    <p:extLst>
      <p:ext uri="{BB962C8B-B14F-4D97-AF65-F5344CB8AC3E}">
        <p14:creationId xmlns:p14="http://schemas.microsoft.com/office/powerpoint/2010/main" val="962668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28</a:t>
            </a:fld>
            <a:endParaRPr lang="en-US" dirty="0"/>
          </a:p>
        </p:txBody>
      </p:sp>
    </p:spTree>
    <p:extLst>
      <p:ext uri="{BB962C8B-B14F-4D97-AF65-F5344CB8AC3E}">
        <p14:creationId xmlns:p14="http://schemas.microsoft.com/office/powerpoint/2010/main" val="4104071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29</a:t>
            </a:fld>
            <a:endParaRPr lang="en-US" dirty="0"/>
          </a:p>
        </p:txBody>
      </p:sp>
    </p:spTree>
    <p:extLst>
      <p:ext uri="{BB962C8B-B14F-4D97-AF65-F5344CB8AC3E}">
        <p14:creationId xmlns:p14="http://schemas.microsoft.com/office/powerpoint/2010/main" val="482309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30</a:t>
            </a:fld>
            <a:endParaRPr lang="en-US" dirty="0"/>
          </a:p>
        </p:txBody>
      </p:sp>
    </p:spTree>
    <p:extLst>
      <p:ext uri="{BB962C8B-B14F-4D97-AF65-F5344CB8AC3E}">
        <p14:creationId xmlns:p14="http://schemas.microsoft.com/office/powerpoint/2010/main" val="17906007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31</a:t>
            </a:fld>
            <a:endParaRPr lang="en-US" dirty="0"/>
          </a:p>
        </p:txBody>
      </p:sp>
    </p:spTree>
    <p:extLst>
      <p:ext uri="{BB962C8B-B14F-4D97-AF65-F5344CB8AC3E}">
        <p14:creationId xmlns:p14="http://schemas.microsoft.com/office/powerpoint/2010/main" val="1167944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5</a:t>
            </a:fld>
            <a:endParaRPr lang="en-US" dirty="0"/>
          </a:p>
        </p:txBody>
      </p:sp>
    </p:spTree>
    <p:extLst>
      <p:ext uri="{BB962C8B-B14F-4D97-AF65-F5344CB8AC3E}">
        <p14:creationId xmlns:p14="http://schemas.microsoft.com/office/powerpoint/2010/main" val="2999496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32</a:t>
            </a:fld>
            <a:endParaRPr lang="en-US" dirty="0"/>
          </a:p>
        </p:txBody>
      </p:sp>
    </p:spTree>
    <p:extLst>
      <p:ext uri="{BB962C8B-B14F-4D97-AF65-F5344CB8AC3E}">
        <p14:creationId xmlns:p14="http://schemas.microsoft.com/office/powerpoint/2010/main" val="14707070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33</a:t>
            </a:fld>
            <a:endParaRPr lang="en-US" dirty="0"/>
          </a:p>
        </p:txBody>
      </p:sp>
    </p:spTree>
    <p:extLst>
      <p:ext uri="{BB962C8B-B14F-4D97-AF65-F5344CB8AC3E}">
        <p14:creationId xmlns:p14="http://schemas.microsoft.com/office/powerpoint/2010/main" val="15729551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34</a:t>
            </a:fld>
            <a:endParaRPr lang="en-US" dirty="0"/>
          </a:p>
        </p:txBody>
      </p:sp>
    </p:spTree>
    <p:extLst>
      <p:ext uri="{BB962C8B-B14F-4D97-AF65-F5344CB8AC3E}">
        <p14:creationId xmlns:p14="http://schemas.microsoft.com/office/powerpoint/2010/main" val="6341918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921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921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6C82242-BA3B-0249-92E9-643C2F509835}" type="slidenum">
              <a:rPr lang="en-US" sz="1200"/>
              <a:pPr eaLnBrk="1" hangingPunct="1"/>
              <a:t>35</a:t>
            </a:fld>
            <a:endParaRPr lang="en-US" sz="1200" dirty="0"/>
          </a:p>
        </p:txBody>
      </p:sp>
    </p:spTree>
    <p:extLst>
      <p:ext uri="{BB962C8B-B14F-4D97-AF65-F5344CB8AC3E}">
        <p14:creationId xmlns:p14="http://schemas.microsoft.com/office/powerpoint/2010/main" val="2942304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921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921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6C82242-BA3B-0249-92E9-643C2F509835}" type="slidenum">
              <a:rPr lang="en-US" sz="1200"/>
              <a:pPr eaLnBrk="1" hangingPunct="1"/>
              <a:t>36</a:t>
            </a:fld>
            <a:endParaRPr lang="en-US" sz="1200" dirty="0"/>
          </a:p>
        </p:txBody>
      </p:sp>
    </p:spTree>
    <p:extLst>
      <p:ext uri="{BB962C8B-B14F-4D97-AF65-F5344CB8AC3E}">
        <p14:creationId xmlns:p14="http://schemas.microsoft.com/office/powerpoint/2010/main" val="220866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921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921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6C82242-BA3B-0249-92E9-643C2F509835}" type="slidenum">
              <a:rPr lang="en-US" sz="1200"/>
              <a:pPr eaLnBrk="1" hangingPunct="1"/>
              <a:t>37</a:t>
            </a:fld>
            <a:endParaRPr lang="en-US" sz="1200" dirty="0"/>
          </a:p>
        </p:txBody>
      </p:sp>
    </p:spTree>
    <p:extLst>
      <p:ext uri="{BB962C8B-B14F-4D97-AF65-F5344CB8AC3E}">
        <p14:creationId xmlns:p14="http://schemas.microsoft.com/office/powerpoint/2010/main" val="16279354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921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921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6C82242-BA3B-0249-92E9-643C2F509835}" type="slidenum">
              <a:rPr lang="en-US" sz="1200"/>
              <a:pPr eaLnBrk="1" hangingPunct="1"/>
              <a:t>38</a:t>
            </a:fld>
            <a:endParaRPr lang="en-US" sz="1200" dirty="0"/>
          </a:p>
        </p:txBody>
      </p:sp>
    </p:spTree>
    <p:extLst>
      <p:ext uri="{BB962C8B-B14F-4D97-AF65-F5344CB8AC3E}">
        <p14:creationId xmlns:p14="http://schemas.microsoft.com/office/powerpoint/2010/main" val="2840020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39</a:t>
            </a:fld>
            <a:endParaRPr lang="en-US" dirty="0"/>
          </a:p>
        </p:txBody>
      </p:sp>
    </p:spTree>
    <p:extLst>
      <p:ext uri="{BB962C8B-B14F-4D97-AF65-F5344CB8AC3E}">
        <p14:creationId xmlns:p14="http://schemas.microsoft.com/office/powerpoint/2010/main" val="19905612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40</a:t>
            </a:fld>
            <a:endParaRPr lang="en-US" dirty="0"/>
          </a:p>
        </p:txBody>
      </p:sp>
    </p:spTree>
    <p:extLst>
      <p:ext uri="{BB962C8B-B14F-4D97-AF65-F5344CB8AC3E}">
        <p14:creationId xmlns:p14="http://schemas.microsoft.com/office/powerpoint/2010/main" val="36078817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41</a:t>
            </a:fld>
            <a:endParaRPr lang="en-US" dirty="0"/>
          </a:p>
        </p:txBody>
      </p:sp>
    </p:spTree>
    <p:extLst>
      <p:ext uri="{BB962C8B-B14F-4D97-AF65-F5344CB8AC3E}">
        <p14:creationId xmlns:p14="http://schemas.microsoft.com/office/powerpoint/2010/main" val="1754478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6</a:t>
            </a:fld>
            <a:endParaRPr lang="en-US" dirty="0"/>
          </a:p>
        </p:txBody>
      </p:sp>
    </p:spTree>
    <p:extLst>
      <p:ext uri="{BB962C8B-B14F-4D97-AF65-F5344CB8AC3E}">
        <p14:creationId xmlns:p14="http://schemas.microsoft.com/office/powerpoint/2010/main" val="4012934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42</a:t>
            </a:fld>
            <a:endParaRPr lang="en-US" dirty="0"/>
          </a:p>
        </p:txBody>
      </p:sp>
    </p:spTree>
    <p:extLst>
      <p:ext uri="{BB962C8B-B14F-4D97-AF65-F5344CB8AC3E}">
        <p14:creationId xmlns:p14="http://schemas.microsoft.com/office/powerpoint/2010/main" val="16849490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921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aseline="0" dirty="0">
              <a:latin typeface="Calibri" charset="0"/>
            </a:endParaRPr>
          </a:p>
        </p:txBody>
      </p:sp>
      <p:sp>
        <p:nvSpPr>
          <p:cNvPr id="921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6C82242-BA3B-0249-92E9-643C2F509835}" type="slidenum">
              <a:rPr lang="en-US" sz="1200"/>
              <a:pPr eaLnBrk="1" hangingPunct="1"/>
              <a:t>43</a:t>
            </a:fld>
            <a:endParaRPr lang="en-US" sz="1200" dirty="0"/>
          </a:p>
        </p:txBody>
      </p:sp>
    </p:spTree>
    <p:extLst>
      <p:ext uri="{BB962C8B-B14F-4D97-AF65-F5344CB8AC3E}">
        <p14:creationId xmlns:p14="http://schemas.microsoft.com/office/powerpoint/2010/main" val="951172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7</a:t>
            </a:fld>
            <a:endParaRPr lang="en-US" dirty="0"/>
          </a:p>
        </p:txBody>
      </p:sp>
    </p:spTree>
    <p:extLst>
      <p:ext uri="{BB962C8B-B14F-4D97-AF65-F5344CB8AC3E}">
        <p14:creationId xmlns:p14="http://schemas.microsoft.com/office/powerpoint/2010/main" val="1574208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87A18-7A0D-5946-A522-F6AFAD710BB5}" type="slidenum">
              <a:rPr lang="en-US" smtClean="0"/>
              <a:t>8</a:t>
            </a:fld>
            <a:endParaRPr lang="en-US" dirty="0"/>
          </a:p>
        </p:txBody>
      </p:sp>
    </p:spTree>
    <p:extLst>
      <p:ext uri="{BB962C8B-B14F-4D97-AF65-F5344CB8AC3E}">
        <p14:creationId xmlns:p14="http://schemas.microsoft.com/office/powerpoint/2010/main" val="1185009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87A18-7A0D-5946-A522-F6AFAD710BB5}" type="slidenum">
              <a:rPr lang="en-US" smtClean="0"/>
              <a:t>9</a:t>
            </a:fld>
            <a:endParaRPr lang="en-US" dirty="0"/>
          </a:p>
        </p:txBody>
      </p:sp>
    </p:spTree>
    <p:extLst>
      <p:ext uri="{BB962C8B-B14F-4D97-AF65-F5344CB8AC3E}">
        <p14:creationId xmlns:p14="http://schemas.microsoft.com/office/powerpoint/2010/main" val="564483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87A18-7A0D-5946-A522-F6AFAD710BB5}" type="slidenum">
              <a:rPr lang="en-US" smtClean="0"/>
              <a:t>10</a:t>
            </a:fld>
            <a:endParaRPr lang="en-US" dirty="0"/>
          </a:p>
        </p:txBody>
      </p:sp>
    </p:spTree>
    <p:extLst>
      <p:ext uri="{BB962C8B-B14F-4D97-AF65-F5344CB8AC3E}">
        <p14:creationId xmlns:p14="http://schemas.microsoft.com/office/powerpoint/2010/main" val="2105252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87A18-7A0D-5946-A522-F6AFAD710BB5}" type="slidenum">
              <a:rPr lang="en-US" smtClean="0"/>
              <a:t>11</a:t>
            </a:fld>
            <a:endParaRPr lang="en-US" dirty="0"/>
          </a:p>
        </p:txBody>
      </p:sp>
    </p:spTree>
    <p:extLst>
      <p:ext uri="{BB962C8B-B14F-4D97-AF65-F5344CB8AC3E}">
        <p14:creationId xmlns:p14="http://schemas.microsoft.com/office/powerpoint/2010/main" val="801559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mailto:ETAsupport@wfgpshelpdesk.atlassian.net"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sp>
        <p:nvSpPr>
          <p:cNvPr id="33" name="Rectangle 32"/>
          <p:cNvSpPr/>
          <p:nvPr userDrawn="1"/>
        </p:nvSpPr>
        <p:spPr>
          <a:xfrm>
            <a:off x="0" y="3752850"/>
            <a:ext cx="4429402" cy="295275"/>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4" name="Rectangle 33"/>
          <p:cNvSpPr/>
          <p:nvPr userDrawn="1"/>
        </p:nvSpPr>
        <p:spPr>
          <a:xfrm>
            <a:off x="0" y="5620716"/>
            <a:ext cx="4429402" cy="295275"/>
          </a:xfrm>
          <a:prstGeom prst="rect">
            <a:avLst/>
          </a:prstGeom>
          <a:gradFill>
            <a:gsLst>
              <a:gs pos="0">
                <a:schemeClr val="accent3">
                  <a:shade val="15000"/>
                  <a:satMod val="180000"/>
                  <a:lumMod val="72000"/>
                </a:schemeClr>
              </a:gs>
              <a:gs pos="78000">
                <a:schemeClr val="accent3">
                  <a:shade val="45000"/>
                  <a:satMod val="170000"/>
                  <a:lumMod val="85000"/>
                </a:schemeClr>
              </a:gs>
              <a:gs pos="100000">
                <a:schemeClr val="accent3">
                  <a:tint val="99000"/>
                  <a:shade val="65000"/>
                  <a:satMod val="155000"/>
                </a:schemeClr>
              </a:gs>
            </a:gsLs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4" name="TextBox 13"/>
          <p:cNvSpPr txBox="1"/>
          <p:nvPr userDrawn="1"/>
        </p:nvSpPr>
        <p:spPr>
          <a:xfrm>
            <a:off x="4695825" y="1571624"/>
            <a:ext cx="4297680" cy="5191126"/>
          </a:xfrm>
          <a:prstGeom prst="rect">
            <a:avLst/>
          </a:prstGeom>
          <a:noFill/>
        </p:spPr>
        <p:txBody>
          <a:bodyPr wrap="square" rtlCol="0">
            <a:noAutofit/>
          </a:bodyPr>
          <a:lstStyle/>
          <a:p>
            <a:pPr marL="0" indent="0">
              <a:spcAft>
                <a:spcPts val="1000"/>
              </a:spcAft>
              <a:buFont typeface="Arial" panose="020B0604020202020204" pitchFamily="34" charset="0"/>
              <a:buNone/>
            </a:pPr>
            <a:r>
              <a:rPr lang="en-US" sz="1400" b="1" dirty="0">
                <a:latin typeface="Arial" panose="020B0604020202020204" pitchFamily="34" charset="0"/>
                <a:cs typeface="Arial" panose="020B0604020202020204" pitchFamily="34" charset="0"/>
              </a:rPr>
              <a:t>Beyond</a:t>
            </a:r>
            <a:r>
              <a:rPr lang="en-US" sz="1400" b="1" baseline="0" dirty="0">
                <a:latin typeface="Arial" panose="020B0604020202020204" pitchFamily="34" charset="0"/>
                <a:cs typeface="Arial" panose="020B0604020202020204" pitchFamily="34" charset="0"/>
              </a:rPr>
              <a:t> the standard offerings</a:t>
            </a:r>
            <a:r>
              <a:rPr lang="en-US" sz="1150" b="0" baseline="0" dirty="0">
                <a:latin typeface="Arial" panose="020B0604020202020204" pitchFamily="34" charset="0"/>
                <a:cs typeface="Arial" panose="020B0604020202020204" pitchFamily="34" charset="0"/>
              </a:rPr>
              <a:t>,</a:t>
            </a:r>
            <a:r>
              <a:rPr lang="en-US" sz="1150" b="1" baseline="0" dirty="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a:t>
            </a:r>
            <a:r>
              <a:rPr lang="en-US" sz="1150" b="0" dirty="0">
                <a:latin typeface="Arial" panose="020B0604020202020204" pitchFamily="34" charset="0"/>
                <a:cs typeface="Arial" panose="020B0604020202020204" pitchFamily="34" charset="0"/>
              </a:rPr>
              <a:t>his</a:t>
            </a:r>
            <a:r>
              <a:rPr lang="en-US" sz="1150" b="0" baseline="0" dirty="0">
                <a:latin typeface="Arial" panose="020B0604020202020204" pitchFamily="34" charset="0"/>
                <a:cs typeface="Arial" panose="020B0604020202020204" pitchFamily="34" charset="0"/>
              </a:rPr>
              <a:t> 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3 Speaker Slide choices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Objectives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Agenda</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Series Set</a:t>
            </a:r>
            <a:endParaRPr lang="en-US" sz="1100" b="1"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Title Slide:</a:t>
            </a:r>
          </a:p>
          <a:p>
            <a:pPr marL="628650" marR="0" lvl="1"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050" b="0" baseline="0" dirty="0">
                <a:latin typeface="Arial" panose="020B0604020202020204" pitchFamily="34" charset="0"/>
                <a:cs typeface="Arial" panose="020B0604020202020204" pitchFamily="34" charset="0"/>
              </a:rPr>
              <a:t>The titles are formatted to display as “Small Caps”.  </a:t>
            </a:r>
          </a:p>
          <a:p>
            <a:pPr marL="628650" lvl="1" indent="-171450">
              <a:spcBef>
                <a:spcPts val="300"/>
              </a:spcBef>
              <a:spcAft>
                <a:spcPts val="0"/>
              </a:spcAft>
              <a:buFont typeface="Arial" panose="020B0604020202020204" pitchFamily="34" charset="0"/>
              <a:buChar char="•"/>
            </a:pPr>
            <a:r>
              <a:rPr lang="en-US" sz="1050" dirty="0">
                <a:latin typeface="Arial" panose="020B0604020202020204" pitchFamily="34" charset="0"/>
                <a:cs typeface="Arial" panose="020B0604020202020204" pitchFamily="34" charset="0"/>
              </a:rPr>
              <a:t>The</a:t>
            </a:r>
            <a:r>
              <a:rPr lang="en-US" sz="1050" baseline="0" dirty="0">
                <a:latin typeface="Arial" panose="020B0604020202020204" pitchFamily="34" charset="0"/>
                <a:cs typeface="Arial" panose="020B0604020202020204" pitchFamily="34" charset="0"/>
              </a:rPr>
              <a:t> date on the title slide updates automatically to the current day.  On the day of the Webinar, it will reflect the proper date.</a:t>
            </a:r>
          </a:p>
          <a:p>
            <a:pPr marL="171450" indent="-171450">
              <a:spcBef>
                <a:spcPts val="600"/>
              </a:spcBef>
              <a:spcAft>
                <a:spcPts val="800"/>
              </a:spcAft>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Resources:</a:t>
            </a:r>
            <a:br>
              <a:rPr lang="en-US" sz="1050" b="1"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This works like a multi-level bulleted list.  Use the list level buttons on your “Home” tab to</a:t>
            </a:r>
            <a:br>
              <a:rPr lang="en-US" sz="1050"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change levels.</a:t>
            </a:r>
          </a:p>
          <a:p>
            <a:pPr marL="628650" lvl="1" indent="-171450">
              <a:spcBef>
                <a:spcPts val="600"/>
              </a:spcBef>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first level is the name of the resource</a:t>
            </a:r>
          </a:p>
          <a:p>
            <a:pPr marL="628650" lvl="1" indent="-171450">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second level is the Resource Information</a:t>
            </a:r>
          </a:p>
          <a:p>
            <a:pPr marL="628650" lvl="1" indent="-171450">
              <a:spcAft>
                <a:spcPts val="6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third level is the Resource Link.</a:t>
            </a:r>
          </a:p>
          <a:p>
            <a:pPr marL="171450" lvl="0" indent="-171450">
              <a:spcAft>
                <a:spcPts val="600"/>
              </a:spcAft>
              <a:buFont typeface="Arial" panose="020B0604020202020204" pitchFamily="34" charset="0"/>
              <a:buChar char="•"/>
            </a:pP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6728086" y="5023409"/>
            <a:ext cx="1296075" cy="481538"/>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28" name="Rectangle 27"/>
          <p:cNvSpPr/>
          <p:nvPr userDrawn="1"/>
        </p:nvSpPr>
        <p:spPr>
          <a:xfrm>
            <a:off x="5509122" y="1"/>
            <a:ext cx="278130" cy="119753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Rectangle 26"/>
          <p:cNvSpPr/>
          <p:nvPr userDrawn="1"/>
        </p:nvSpPr>
        <p:spPr>
          <a:xfrm>
            <a:off x="4429402" y="1501813"/>
            <a:ext cx="278130" cy="535618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TextBox 5"/>
          <p:cNvSpPr txBox="1"/>
          <p:nvPr userDrawn="1"/>
        </p:nvSpPr>
        <p:spPr>
          <a:xfrm>
            <a:off x="0" y="54831"/>
            <a:ext cx="5448300" cy="978729"/>
          </a:xfrm>
          <a:prstGeom prst="rect">
            <a:avLst/>
          </a:prstGeom>
          <a:noFill/>
        </p:spPr>
        <p:txBody>
          <a:bodyPr wrap="square" rtlCol="0">
            <a:spAutoFit/>
          </a:bodyPr>
          <a:lstStyle/>
          <a:p>
            <a:pPr algn="ctr">
              <a:lnSpc>
                <a:spcPct val="90000"/>
              </a:lnSpc>
            </a:pPr>
            <a:r>
              <a:rPr lang="en-US" sz="36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This Slide Is Hidden.  </a:t>
            </a:r>
          </a:p>
          <a:p>
            <a:pPr algn="ctr">
              <a:lnSpc>
                <a:spcPct val="90000"/>
              </a:lnSpc>
            </a:pPr>
            <a:r>
              <a:rPr lang="en-US" sz="28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It will not display in your presentation.</a:t>
            </a:r>
          </a:p>
        </p:txBody>
      </p:sp>
      <p:sp>
        <p:nvSpPr>
          <p:cNvPr id="7" name="TextBox 6"/>
          <p:cNvSpPr txBox="1"/>
          <p:nvPr userDrawn="1"/>
        </p:nvSpPr>
        <p:spPr>
          <a:xfrm>
            <a:off x="91736" y="1613703"/>
            <a:ext cx="4297680" cy="5149047"/>
          </a:xfrm>
          <a:prstGeom prst="rect">
            <a:avLst/>
          </a:prstGeom>
          <a:noFill/>
        </p:spPr>
        <p:txBody>
          <a:bodyPr wrap="square" rtlCol="0">
            <a:noAutofit/>
          </a:bodyPr>
          <a:lstStyle/>
          <a:p>
            <a:pPr>
              <a:spcAft>
                <a:spcPts val="300"/>
              </a:spcAft>
            </a:pPr>
            <a:r>
              <a:rPr lang="en-US" sz="1400" b="1" dirty="0">
                <a:latin typeface="Arial" panose="020B0604020202020204" pitchFamily="34" charset="0"/>
                <a:cs typeface="Arial" panose="020B0604020202020204" pitchFamily="34" charset="0"/>
              </a:rPr>
              <a:t>How to use</a:t>
            </a:r>
            <a:r>
              <a:rPr lang="en-US" sz="1400" b="1" baseline="0" dirty="0">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available.  Select 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of a slide,</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click the “Layout” button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right next to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600"/>
              </a:spcBef>
              <a:spcAft>
                <a:spcPts val="3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General Template Notes:</a:t>
            </a:r>
          </a:p>
          <a:p>
            <a:pPr marL="274320" lvl="0" indent="0">
              <a:spcAft>
                <a:spcPts val="600"/>
              </a:spcAft>
              <a:buFont typeface="Arial" panose="020B0604020202020204" pitchFamily="34" charset="0"/>
              <a:buNone/>
            </a:pPr>
            <a:r>
              <a:rPr lang="en-US" sz="1800" b="0" u="sng" spc="60" baseline="0" dirty="0">
                <a:solidFill>
                  <a:schemeClr val="bg1"/>
                </a:solidFill>
                <a:effectLst>
                  <a:outerShdw blurRad="76200" dist="38100" dir="8100000" algn="tr" rotWithShape="0">
                    <a:prstClr val="black">
                      <a:alpha val="60000"/>
                    </a:prstClr>
                  </a:outerShdw>
                </a:effectLst>
                <a:latin typeface="Impact" panose="020B0806030902050204" pitchFamily="34" charset="0"/>
                <a:cs typeface="Arial" panose="020B0604020202020204" pitchFamily="34" charset="0"/>
              </a:rPr>
              <a:t>DO NOT:</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dirty="0">
                <a:latin typeface="Arial" panose="020B0604020202020204" pitchFamily="34" charset="0"/>
                <a:cs typeface="Arial" panose="020B0604020202020204" pitchFamily="34" charset="0"/>
              </a:rPr>
              <a:t>.  If a spacing adjustment is needed, it will be handled by the design team.</a:t>
            </a:r>
            <a:endParaRPr lang="en-US" sz="1050" b="0" dirty="0">
              <a:latin typeface="Arial" panose="020B0604020202020204" pitchFamily="34" charset="0"/>
              <a:cs typeface="Arial" panose="020B0604020202020204" pitchFamily="34" charset="0"/>
            </a:endParaRP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Change heading alignment or location. </a:t>
            </a:r>
            <a:r>
              <a:rPr lang="en-US" sz="1050" b="0" baseline="0" dirty="0">
                <a:latin typeface="Arial" panose="020B0604020202020204" pitchFamily="34" charset="0"/>
                <a:cs typeface="Arial" panose="020B0604020202020204" pitchFamily="34" charset="0"/>
              </a:rPr>
              <a:t>Any issues present in the display of your slides will be repaired by the design team.</a:t>
            </a:r>
          </a:p>
          <a:p>
            <a:pPr marL="27432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sng"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Impact" panose="020B0806030902050204" pitchFamily="34" charset="0"/>
                <a:ea typeface="+mn-ea"/>
                <a:cs typeface="Arial" panose="020B0604020202020204" pitchFamily="34" charset="0"/>
              </a:rPr>
              <a:t>DO:</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 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originated.  Note that any graphics not referenced or in violation of </a:t>
            </a:r>
            <a:r>
              <a:rPr kumimoji="0" lang="en-US" sz="1050" b="1"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grpSp>
        <p:nvGrpSpPr>
          <p:cNvPr id="13" name="Group 12"/>
          <p:cNvGrpSpPr/>
          <p:nvPr userDrawn="1"/>
        </p:nvGrpSpPr>
        <p:grpSpPr>
          <a:xfrm>
            <a:off x="95250" y="1177480"/>
            <a:ext cx="8953500" cy="325901"/>
            <a:chOff x="95250" y="1177480"/>
            <a:chExt cx="8953500" cy="325901"/>
          </a:xfrm>
        </p:grpSpPr>
        <p:sp>
          <p:nvSpPr>
            <p:cNvPr id="10" name="TextBox 9"/>
            <p:cNvSpPr txBox="1"/>
            <p:nvPr userDrawn="1"/>
          </p:nvSpPr>
          <p:spPr>
            <a:xfrm>
              <a:off x="95250" y="1177480"/>
              <a:ext cx="8953500" cy="304277"/>
            </a:xfrm>
            <a:prstGeom prst="rect">
              <a:avLst/>
            </a:prstGeom>
            <a:noFill/>
          </p:spPr>
          <p:txBody>
            <a:bodyPr wrap="square" rtlCol="0">
              <a:noAutofit/>
            </a:bodyPr>
            <a:lstStyle/>
            <a:p>
              <a:pPr algn="ctr"/>
              <a:r>
                <a:rPr lang="en-US" sz="1600" i="1" dirty="0">
                  <a:solidFill>
                    <a:schemeClr val="tx1">
                      <a:lumMod val="65000"/>
                      <a:lumOff val="35000"/>
                    </a:schemeClr>
                  </a:solidFill>
                  <a:latin typeface="Arial" panose="020B0604020202020204" pitchFamily="34" charset="0"/>
                  <a:cs typeface="Arial" panose="020B0604020202020204" pitchFamily="34" charset="0"/>
                </a:rPr>
                <a:t>This slide contains information</a:t>
              </a:r>
              <a:r>
                <a:rPr lang="en-US" sz="1600" i="1" baseline="0" dirty="0">
                  <a:solidFill>
                    <a:schemeClr val="tx1">
                      <a:lumMod val="65000"/>
                      <a:lumOff val="35000"/>
                    </a:schemeClr>
                  </a:solidFill>
                  <a:latin typeface="Arial" panose="020B0604020202020204" pitchFamily="34" charset="0"/>
                  <a:cs typeface="Arial" panose="020B0604020202020204" pitchFamily="34" charset="0"/>
                </a:rPr>
                <a:t> on how to use this template.  It is not a part of the presentation.</a:t>
              </a:r>
              <a:endParaRPr lang="en-US" sz="1600" i="1"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2" name="Group 11"/>
            <p:cNvGrpSpPr/>
            <p:nvPr userDrawn="1"/>
          </p:nvGrpSpPr>
          <p:grpSpPr>
            <a:xfrm>
              <a:off x="114300" y="1197535"/>
              <a:ext cx="8915400" cy="305846"/>
              <a:chOff x="114300" y="1188010"/>
              <a:chExt cx="8915400" cy="305846"/>
            </a:xfrm>
          </p:grpSpPr>
          <p:cxnSp>
            <p:nvCxnSpPr>
              <p:cNvPr id="9" name="Straight Connector 8"/>
              <p:cNvCxnSpPr/>
              <p:nvPr userDrawn="1"/>
            </p:nvCxnSpPr>
            <p:spPr>
              <a:xfrm>
                <a:off x="114300" y="1493856"/>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userDrawn="1"/>
            </p:nvCxnSpPr>
            <p:spPr>
              <a:xfrm>
                <a:off x="114300" y="1188010"/>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grpSp>
      </p:grpSp>
      <p:sp>
        <p:nvSpPr>
          <p:cNvPr id="15" name="TextBox 14"/>
          <p:cNvSpPr txBox="1"/>
          <p:nvPr userDrawn="1"/>
        </p:nvSpPr>
        <p:spPr>
          <a:xfrm>
            <a:off x="7084799" y="2272914"/>
            <a:ext cx="1317601" cy="1154326"/>
          </a:xfrm>
          <a:prstGeom prst="rect">
            <a:avLst/>
          </a:prstGeom>
          <a:noFill/>
        </p:spPr>
        <p:txBody>
          <a:bodyPr wrap="square" rtlCol="0">
            <a:noAutofit/>
          </a:bodyPr>
          <a:lstStyle/>
          <a:p>
            <a:pPr marL="0" lvl="1" indent="-171450">
              <a:lnSpc>
                <a:spcPct val="90000"/>
              </a:lnSpc>
              <a:spcAft>
                <a:spcPts val="400"/>
              </a:spcAft>
              <a:buFont typeface="Arial" panose="020B0604020202020204" pitchFamily="34" charset="0"/>
              <a:buChar char="•"/>
            </a:pPr>
            <a:r>
              <a:rPr lang="en-US" sz="1100" b="0" baseline="0" dirty="0"/>
              <a:t>Quote</a:t>
            </a:r>
          </a:p>
          <a:p>
            <a:pPr marL="0" lvl="1" indent="-171450">
              <a:lnSpc>
                <a:spcPct val="90000"/>
              </a:lnSpc>
              <a:spcAft>
                <a:spcPts val="400"/>
              </a:spcAft>
              <a:buFont typeface="Arial" panose="020B0604020202020204" pitchFamily="34" charset="0"/>
              <a:buChar char="•"/>
            </a:pPr>
            <a:r>
              <a:rPr lang="en-US" sz="1100" b="0" baseline="0" dirty="0"/>
              <a:t>Questions</a:t>
            </a:r>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39425"/>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47715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6" name="Group 25"/>
          <p:cNvGrpSpPr/>
          <p:nvPr userDrawn="1"/>
        </p:nvGrpSpPr>
        <p:grpSpPr>
          <a:xfrm>
            <a:off x="6000750" y="-37309"/>
            <a:ext cx="3143249" cy="1262157"/>
            <a:chOff x="6000750" y="-37309"/>
            <a:chExt cx="3143249" cy="1262157"/>
          </a:xfrm>
        </p:grpSpPr>
        <p:sp>
          <p:nvSpPr>
            <p:cNvPr id="23" name="TextBox 22"/>
            <p:cNvSpPr txBox="1"/>
            <p:nvPr userDrawn="1"/>
          </p:nvSpPr>
          <p:spPr>
            <a:xfrm>
              <a:off x="7205266" y="66207"/>
              <a:ext cx="1938733" cy="1044036"/>
            </a:xfrm>
            <a:prstGeom prst="rect">
              <a:avLst/>
            </a:prstGeom>
            <a:noFill/>
          </p:spPr>
          <p:txBody>
            <a:bodyPr wrap="square" rtlCol="0">
              <a:noAutofit/>
            </a:bodyPr>
            <a:lstStyle/>
            <a:p>
              <a:pPr algn="l">
                <a:lnSpc>
                  <a:spcPct val="90000"/>
                </a:lnSpc>
              </a:pPr>
              <a:r>
                <a:rPr lang="en-US" sz="1300" b="1" i="0" spc="40" dirty="0">
                  <a:solidFill>
                    <a:schemeClr val="tx1">
                      <a:lumMod val="85000"/>
                      <a:lumOff val="15000"/>
                    </a:schemeClr>
                  </a:solidFill>
                  <a:latin typeface="+mj-lt"/>
                </a:rPr>
                <a:t>Don’t Delete this slide until the presentation is final.</a:t>
              </a:r>
              <a:endParaRPr lang="en-US" sz="13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in the template.</a:t>
              </a:r>
              <a:endParaRPr lang="en-US" sz="1500" b="1" i="0" spc="40" dirty="0">
                <a:solidFill>
                  <a:srgbClr val="9D1C30"/>
                </a:solidFill>
                <a:latin typeface="+mj-lt"/>
              </a:endParaRPr>
            </a:p>
          </p:txBody>
        </p:sp>
        <p:grpSp>
          <p:nvGrpSpPr>
            <p:cNvPr id="25" name="Group 24"/>
            <p:cNvGrpSpPr/>
            <p:nvPr userDrawn="1"/>
          </p:nvGrpSpPr>
          <p:grpSpPr>
            <a:xfrm>
              <a:off x="6000750" y="-37309"/>
              <a:ext cx="1262157" cy="1262157"/>
              <a:chOff x="1714500" y="4547858"/>
              <a:chExt cx="1262157" cy="1262157"/>
            </a:xfrm>
          </p:grpSpPr>
          <p:grpSp>
            <p:nvGrpSpPr>
              <p:cNvPr id="24" name="Group 23"/>
              <p:cNvGrpSpPr/>
              <p:nvPr userDrawn="1"/>
            </p:nvGrpSpPr>
            <p:grpSpPr>
              <a:xfrm>
                <a:off x="1714500" y="4547858"/>
                <a:ext cx="1262157" cy="1262157"/>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19" name="TextBox 18"/>
              <p:cNvSpPr txBox="1"/>
              <p:nvPr userDrawn="1"/>
            </p:nvSpPr>
            <p:spPr>
              <a:xfrm>
                <a:off x="1849335" y="4755916"/>
                <a:ext cx="992486" cy="838221"/>
              </a:xfrm>
              <a:prstGeom prst="rect">
                <a:avLst/>
              </a:prstGeom>
              <a:noFill/>
              <a:effectLst>
                <a:outerShdw blurRad="50800" dist="25400" dir="8100000" algn="tr" rotWithShape="0">
                  <a:prstClr val="black">
                    <a:alpha val="40000"/>
                  </a:prstClr>
                </a:outerShdw>
              </a:effectLst>
            </p:spPr>
            <p:txBody>
              <a:bodyPr wrap="square" rtlCol="0">
                <a:noAutofit/>
              </a:bodyPr>
              <a:lstStyle/>
              <a:p>
                <a:pPr algn="ctr"/>
                <a:r>
                  <a:rPr lang="en-US" sz="2300" b="0" i="0" spc="40" baseline="0" dirty="0">
                    <a:solidFill>
                      <a:schemeClr val="bg1"/>
                    </a:solidFill>
                    <a:latin typeface="Impact" panose="020B0806030902050204" pitchFamily="34" charset="0"/>
                  </a:rPr>
                  <a:t>DON’T</a:t>
                </a:r>
                <a:br>
                  <a:rPr lang="en-US" sz="2300" b="0" i="0" spc="40" baseline="0" dirty="0">
                    <a:solidFill>
                      <a:schemeClr val="bg1"/>
                    </a:solidFill>
                    <a:latin typeface="Impact" panose="020B0806030902050204" pitchFamily="34" charset="0"/>
                  </a:rPr>
                </a:br>
                <a:r>
                  <a:rPr lang="en-US" sz="23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334674"/>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35" name="TextBox 34"/>
          <p:cNvSpPr txBox="1"/>
          <p:nvPr userDrawn="1"/>
        </p:nvSpPr>
        <p:spPr>
          <a:xfrm>
            <a:off x="114300" y="910225"/>
            <a:ext cx="5313591" cy="304277"/>
          </a:xfrm>
          <a:prstGeom prst="rect">
            <a:avLst/>
          </a:prstGeom>
          <a:noFill/>
        </p:spPr>
        <p:txBody>
          <a:bodyPr wrap="square" rtlCol="0">
            <a:noAutofit/>
          </a:bodyPr>
          <a:lstStyle/>
          <a:p>
            <a:pPr algn="ctr"/>
            <a:r>
              <a:rPr lang="en-US" sz="1200" b="1" i="0" dirty="0">
                <a:solidFill>
                  <a:schemeClr val="accent2">
                    <a:lumMod val="50000"/>
                  </a:schemeClr>
                </a:solidFill>
                <a:latin typeface="Arial" panose="020B0604020202020204" pitchFamily="34" charset="0"/>
                <a:cs typeface="Arial" panose="020B0604020202020204" pitchFamily="34" charset="0"/>
              </a:rPr>
              <a:t>Slide numbers will set properly when deck is</a:t>
            </a:r>
            <a:r>
              <a:rPr lang="en-US" sz="1200" b="1" i="0" baseline="0" dirty="0">
                <a:solidFill>
                  <a:schemeClr val="accent2">
                    <a:lumMod val="50000"/>
                  </a:schemeClr>
                </a:solidFill>
                <a:latin typeface="Arial" panose="020B0604020202020204" pitchFamily="34" charset="0"/>
                <a:cs typeface="Arial" panose="020B0604020202020204" pitchFamily="34" charset="0"/>
              </a:rPr>
              <a:t> finalized.</a:t>
            </a:r>
            <a:endParaRPr lang="en-US" sz="1200" b="1" i="0" dirty="0">
              <a:solidFill>
                <a:schemeClr val="accent2">
                  <a:lumMod val="50000"/>
                </a:schemeClr>
              </a:solidFill>
              <a:latin typeface="Arial" panose="020B0604020202020204" pitchFamily="34" charset="0"/>
              <a:cs typeface="Arial" panose="020B0604020202020204" pitchFamily="34" charset="0"/>
            </a:endParaRPr>
          </a:p>
        </p:txBody>
      </p:sp>
      <p:sp>
        <p:nvSpPr>
          <p:cNvPr id="36" name="Rectangle 35"/>
          <p:cNvSpPr/>
          <p:nvPr userDrawn="1"/>
        </p:nvSpPr>
        <p:spPr>
          <a:xfrm>
            <a:off x="4714598" y="6248400"/>
            <a:ext cx="4429402" cy="610606"/>
          </a:xfrm>
          <a:prstGeom prst="rect">
            <a:avLst/>
          </a:prstGeom>
          <a:solidFill>
            <a:schemeClr val="bg2">
              <a:lumMod val="50000"/>
            </a:schemeClr>
          </a:solidFill>
          <a:ln>
            <a:noFill/>
          </a:ln>
          <a:effectLst/>
        </p:spPr>
        <p:style>
          <a:lnRef idx="1">
            <a:schemeClr val="accent2"/>
          </a:lnRef>
          <a:fillRef idx="3">
            <a:schemeClr val="accent2"/>
          </a:fillRef>
          <a:effectRef idx="2">
            <a:schemeClr val="accent2"/>
          </a:effectRef>
          <a:fontRef idx="minor">
            <a:schemeClr val="lt1"/>
          </a:fontRef>
        </p:style>
        <p:txBody>
          <a:bodyPr tIns="0" rtlCol="0" anchor="ctr"/>
          <a:lstStyle/>
          <a:p>
            <a:pPr algn="ctr"/>
            <a:r>
              <a:rPr lang="en-US" sz="2000" b="1" dirty="0">
                <a:solidFill>
                  <a:schemeClr val="bg1"/>
                </a:solidFill>
                <a:effectLst>
                  <a:outerShdw blurRad="50800" dist="38100" dir="8100000" algn="tr" rotWithShape="0">
                    <a:prstClr val="black">
                      <a:alpha val="40000"/>
                    </a:prstClr>
                  </a:outerShdw>
                </a:effectLst>
              </a:rPr>
              <a:t>Questions</a:t>
            </a:r>
            <a:r>
              <a:rPr lang="en-US" sz="2000" b="1" baseline="0" dirty="0">
                <a:solidFill>
                  <a:schemeClr val="bg1"/>
                </a:solidFill>
                <a:effectLst>
                  <a:outerShdw blurRad="50800" dist="38100" dir="8100000" algn="tr" rotWithShape="0">
                    <a:prstClr val="black">
                      <a:alpha val="40000"/>
                    </a:prstClr>
                  </a:outerShdw>
                </a:effectLst>
              </a:rPr>
              <a:t> about this template?</a:t>
            </a:r>
          </a:p>
          <a:p>
            <a:pPr algn="ctr"/>
            <a:r>
              <a:rPr lang="en-US" sz="1400" baseline="0" dirty="0">
                <a:solidFill>
                  <a:schemeClr val="bg1"/>
                </a:solidFill>
                <a:effectLst>
                  <a:outerShdw blurRad="50800" dist="38100" dir="8100000" algn="tr" rotWithShape="0">
                    <a:prstClr val="black">
                      <a:alpha val="40000"/>
                    </a:prstClr>
                  </a:outerShdw>
                </a:effectLst>
              </a:rPr>
              <a:t>Email: </a:t>
            </a:r>
            <a:r>
              <a:rPr lang="en-US" sz="1400" baseline="0" dirty="0">
                <a:solidFill>
                  <a:schemeClr val="bg1"/>
                </a:solidFill>
                <a:effectLst>
                  <a:outerShdw blurRad="50800" dist="38100" dir="8100000" algn="tr" rotWithShape="0">
                    <a:prstClr val="black">
                      <a:alpha val="40000"/>
                    </a:prstClr>
                  </a:outerShdw>
                </a:effectLst>
                <a:hlinkClick r:id="rId4"/>
              </a:rPr>
              <a:t>ETAsupport@wfgpshelpdesk.atlassian.net</a:t>
            </a:r>
            <a:r>
              <a:rPr lang="en-US" sz="1400" baseline="0" dirty="0">
                <a:solidFill>
                  <a:schemeClr val="bg1"/>
                </a:solidFill>
                <a:effectLst>
                  <a:outerShdw blurRad="50800" dist="38100" dir="8100000" algn="tr" rotWithShape="0">
                    <a:prstClr val="black">
                      <a:alpha val="40000"/>
                    </a:prstClr>
                  </a:outerShdw>
                </a:effectLst>
              </a:rPr>
              <a:t> </a:t>
            </a:r>
            <a:endParaRPr lang="en-US" sz="1400" dirty="0">
              <a:solidFill>
                <a:schemeClr val="tx2">
                  <a:lumMod val="20000"/>
                  <a:lumOff val="80000"/>
                </a:schemeClr>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3157383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5486400" cy="566738"/>
          </a:xfrm>
        </p:spPr>
        <p:txBody>
          <a:bodyPr anchor="b">
            <a:normAutofit/>
          </a:bodyPr>
          <a:lstStyle>
            <a:lvl1pPr algn="l">
              <a:defRPr sz="2400" b="0" spc="40" baseline="0">
                <a:gradFill>
                  <a:gsLst>
                    <a:gs pos="0">
                      <a:srgbClr val="004874"/>
                    </a:gs>
                    <a:gs pos="100000">
                      <a:srgbClr val="041F36"/>
                    </a:gs>
                  </a:gsLst>
                  <a:lin ang="5400000" scaled="1"/>
                </a:gradFill>
              </a:defRPr>
            </a:lvl1pPr>
          </a:lstStyle>
          <a:p>
            <a:r>
              <a:rPr lang="en-US" dirty="0"/>
              <a:t>Picture Title Here</a:t>
            </a:r>
          </a:p>
        </p:txBody>
      </p:sp>
      <p:sp>
        <p:nvSpPr>
          <p:cNvPr id="3" name="Picture Placeholder 2"/>
          <p:cNvSpPr>
            <a:spLocks noGrp="1"/>
          </p:cNvSpPr>
          <p:nvPr>
            <p:ph type="pic" idx="1" hasCustomPrompt="1"/>
          </p:nvPr>
        </p:nvSpPr>
        <p:spPr>
          <a:xfrm>
            <a:off x="1316038" y="612775"/>
            <a:ext cx="5486400" cy="41148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vert="horz" lIns="91440" tIns="45720" rIns="91440" bIns="45720" rtlCol="0"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lang="en-US" sz="3200" i="1" baseline="0">
                <a:ln>
                  <a:noFill/>
                </a:ln>
              </a:defRPr>
            </a:lvl1pPr>
          </a:lstStyle>
          <a:p>
            <a:pPr marL="0" marR="0" lvl="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a:pPr>
            <a:r>
              <a:rPr lang="en-US" dirty="0"/>
              <a:t>drop picture here</a:t>
            </a:r>
          </a:p>
        </p:txBody>
      </p:sp>
      <p:sp>
        <p:nvSpPr>
          <p:cNvPr id="4" name="Text Placeholder 3"/>
          <p:cNvSpPr>
            <a:spLocks noGrp="1"/>
          </p:cNvSpPr>
          <p:nvPr>
            <p:ph type="body" sz="half" idx="2" hasCustomPrompt="1"/>
          </p:nvPr>
        </p:nvSpPr>
        <p:spPr>
          <a:xfrm>
            <a:off x="2628900" y="5396366"/>
            <a:ext cx="4649788" cy="804862"/>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Picture caption here</a:t>
            </a:r>
          </a:p>
        </p:txBody>
      </p:sp>
      <p:pic>
        <p:nvPicPr>
          <p:cNvPr id="6" name="Picture 5"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78014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peaker Slide - Sing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9613" y="1875238"/>
            <a:ext cx="4837112" cy="533400"/>
          </a:xfrm>
        </p:spPr>
        <p:txBody>
          <a:bodyPr lIns="0" tIns="0" rIns="0" bIns="0" anchor="t" anchorCtr="0">
            <a:normAutofit/>
          </a:bodyPr>
          <a:lstStyle>
            <a:lvl1pPr algn="l">
              <a:defRPr sz="32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2390776"/>
            <a:ext cx="4837112" cy="354807"/>
          </a:xfrm>
        </p:spPr>
        <p:txBody>
          <a:bodyPr lIns="182880">
            <a:normAutofit/>
          </a:bodyPr>
          <a:lstStyle>
            <a:lvl1pPr marL="0" indent="0">
              <a:buNone/>
              <a:defRPr sz="18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pic>
        <p:nvPicPr>
          <p:cNvPr id="8" name="Picture 7"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6" name="Picture Placeholder 6"/>
          <p:cNvSpPr>
            <a:spLocks noGrp="1"/>
          </p:cNvSpPr>
          <p:nvPr>
            <p:ph type="pic" sz="quarter" idx="10" hasCustomPrompt="1"/>
          </p:nvPr>
        </p:nvSpPr>
        <p:spPr>
          <a:xfrm>
            <a:off x="1066800" y="1914525"/>
            <a:ext cx="1828800" cy="25146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indent="0" algn="ctr">
              <a:buNone/>
              <a:defRPr sz="2000" i="1">
                <a:ln>
                  <a:noFill/>
                </a:ln>
              </a:defRPr>
            </a:lvl1pPr>
          </a:lstStyle>
          <a:p>
            <a:r>
              <a:rPr lang="en-US" dirty="0"/>
              <a:t>drop</a:t>
            </a:r>
            <a:br>
              <a:rPr lang="en-US" dirty="0"/>
            </a:br>
            <a:r>
              <a:rPr lang="en-US" dirty="0"/>
              <a:t>picture </a:t>
            </a:r>
            <a:br>
              <a:rPr lang="en-US" dirty="0"/>
            </a:br>
            <a:r>
              <a:rPr lang="en-US" dirty="0"/>
              <a:t>here</a:t>
            </a:r>
          </a:p>
        </p:txBody>
      </p:sp>
      <p:sp>
        <p:nvSpPr>
          <p:cNvPr id="10" name="Text Placeholder 3"/>
          <p:cNvSpPr>
            <a:spLocks noGrp="1"/>
          </p:cNvSpPr>
          <p:nvPr>
            <p:ph type="body" sz="half" idx="11" hasCustomPrompt="1"/>
          </p:nvPr>
        </p:nvSpPr>
        <p:spPr>
          <a:xfrm>
            <a:off x="3249613" y="2905126"/>
            <a:ext cx="4837112" cy="1347790"/>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300" b="0" i="0" spc="40" baseline="0" dirty="0">
                <a:latin typeface="Franklin Gothic Medium" panose="020B0603020102020204" pitchFamily="34" charset="0"/>
              </a:rPr>
              <a:t>Today’s Moderator</a:t>
            </a:r>
          </a:p>
        </p:txBody>
      </p:sp>
    </p:spTree>
    <p:extLst>
      <p:ext uri="{BB962C8B-B14F-4D97-AF65-F5344CB8AC3E}">
        <p14:creationId xmlns:p14="http://schemas.microsoft.com/office/powerpoint/2010/main" val="2479566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eaker Slide - Sing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9613" y="1875238"/>
            <a:ext cx="4837112" cy="533400"/>
          </a:xfrm>
        </p:spPr>
        <p:txBody>
          <a:bodyPr lIns="0" tIns="0" rIns="0" bIns="0" anchor="t" anchorCtr="0">
            <a:normAutofit/>
          </a:bodyPr>
          <a:lstStyle>
            <a:lvl1pPr algn="l">
              <a:defRPr sz="32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2390776"/>
            <a:ext cx="4837112" cy="354807"/>
          </a:xfrm>
        </p:spPr>
        <p:txBody>
          <a:bodyPr lIns="182880">
            <a:normAutofit/>
          </a:bodyPr>
          <a:lstStyle>
            <a:lvl1pPr marL="0" indent="0">
              <a:buNone/>
              <a:defRPr sz="18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1066800" y="1914525"/>
            <a:ext cx="1828800" cy="25146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indent="0" algn="ctr">
              <a:buNone/>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3249613" y="27932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2905126"/>
            <a:ext cx="4837112" cy="1347790"/>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itle 1"/>
          <p:cNvSpPr txBox="1">
            <a:spLocks/>
          </p:cNvSpPr>
          <p:nvPr userDrawn="1"/>
        </p:nvSpPr>
        <p:spPr>
          <a:xfrm rot="17343955">
            <a:off x="6256333" y="4876220"/>
            <a:ext cx="3635812"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Franklin Gothic Medium" panose="020B0603020102020204" pitchFamily="34" charset="0"/>
              </a:rPr>
              <a:t>Today’s Presenter</a:t>
            </a:r>
          </a:p>
        </p:txBody>
      </p:sp>
      <p:pic>
        <p:nvPicPr>
          <p:cNvPr id="9" name="Picture 8"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046145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eaker Slide - Double">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3249612" y="3454341"/>
            <a:ext cx="4621068" cy="457200"/>
          </a:xfrm>
        </p:spPr>
        <p:txBody>
          <a:bodyPr lIns="0" tIns="0" rIns="0" bIns="0" anchor="t" anchorCtr="0">
            <a:normAutofit/>
          </a:bodyPr>
          <a:lstStyle>
            <a:lvl1pPr marL="0" indent="0" algn="l" defTabSz="457200" rtl="0" eaLnBrk="1" latinLnBrk="0" hangingPunct="1">
              <a:lnSpc>
                <a:spcPct val="85000"/>
              </a:lnSpc>
              <a:spcBef>
                <a:spcPct val="0"/>
              </a:spcBef>
              <a:buNone/>
              <a:defRPr lang="en-US" sz="31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lvl="0"/>
            <a:r>
              <a:rPr lang="en-US" dirty="0"/>
              <a:t>Speaker’s Name Goes Here.</a:t>
            </a:r>
          </a:p>
        </p:txBody>
      </p:sp>
      <p:sp>
        <p:nvSpPr>
          <p:cNvPr id="2" name="Title 1"/>
          <p:cNvSpPr>
            <a:spLocks noGrp="1"/>
          </p:cNvSpPr>
          <p:nvPr>
            <p:ph type="title" hasCustomPrompt="1"/>
          </p:nvPr>
        </p:nvSpPr>
        <p:spPr>
          <a:xfrm>
            <a:off x="3249613" y="541738"/>
            <a:ext cx="4621067" cy="457200"/>
          </a:xfrm>
        </p:spPr>
        <p:txBody>
          <a:bodyPr lIns="0" tIns="0" rIns="0" bIns="0" anchor="t" anchorCtr="0">
            <a:normAutofit/>
          </a:bodyPr>
          <a:lstStyle>
            <a:lvl1pPr algn="l">
              <a:defRPr sz="31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1057276"/>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1362320" y="581025"/>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3249613" y="14597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1571626"/>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3249613" y="3968692"/>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1362320" y="3492441"/>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userDrawn="1"/>
        </p:nvCxnSpPr>
        <p:spPr>
          <a:xfrm>
            <a:off x="3249613" y="4371125"/>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3249613" y="4483042"/>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6" name="Title 1"/>
          <p:cNvSpPr txBox="1">
            <a:spLocks/>
          </p:cNvSpPr>
          <p:nvPr userDrawn="1"/>
        </p:nvSpPr>
        <p:spPr>
          <a:xfrm rot="17343955">
            <a:off x="6244495" y="4884653"/>
            <a:ext cx="3653658"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Franklin Gothic Medium" panose="020B0603020102020204" pitchFamily="34" charset="0"/>
              </a:rPr>
              <a:t>Today’s Presenters</a:t>
            </a:r>
          </a:p>
        </p:txBody>
      </p:sp>
      <p:pic>
        <p:nvPicPr>
          <p:cNvPr id="15" name="Picture 14"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1715805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eaker Slide - Triple">
    <p:spTree>
      <p:nvGrpSpPr>
        <p:cNvPr id="1" name=""/>
        <p:cNvGrpSpPr/>
        <p:nvPr/>
      </p:nvGrpSpPr>
      <p:grpSpPr>
        <a:xfrm>
          <a:off x="0" y="0"/>
          <a:ext cx="0" cy="0"/>
          <a:chOff x="0" y="0"/>
          <a:chExt cx="0" cy="0"/>
        </a:xfrm>
      </p:grpSpPr>
      <p:sp>
        <p:nvSpPr>
          <p:cNvPr id="28" name="Rectangle 27"/>
          <p:cNvSpPr/>
          <p:nvPr userDrawn="1"/>
        </p:nvSpPr>
        <p:spPr>
          <a:xfrm>
            <a:off x="0" y="2124678"/>
            <a:ext cx="8239125" cy="1625896"/>
          </a:xfrm>
          <a:prstGeom prst="rect">
            <a:avLst/>
          </a:prstGeom>
          <a:gradFill flip="none" rotWithShape="1">
            <a:gsLst>
              <a:gs pos="0">
                <a:srgbClr val="EEF9FD">
                  <a:lumMod val="99000"/>
                </a:srgbClr>
              </a:gs>
              <a:gs pos="65000">
                <a:srgbClr val="EEF9FD">
                  <a:alpha val="50000"/>
                </a:srgb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2" name="Group 31"/>
          <p:cNvGrpSpPr/>
          <p:nvPr userDrawn="1"/>
        </p:nvGrpSpPr>
        <p:grpSpPr>
          <a:xfrm>
            <a:off x="-1" y="2097246"/>
            <a:ext cx="8239126" cy="1681481"/>
            <a:chOff x="-1" y="2097246"/>
            <a:chExt cx="8239126" cy="1681481"/>
          </a:xfrm>
        </p:grpSpPr>
        <p:sp>
          <p:nvSpPr>
            <p:cNvPr id="30" name="Rectangle 29"/>
            <p:cNvSpPr/>
            <p:nvPr userDrawn="1"/>
          </p:nvSpPr>
          <p:spPr>
            <a:xfrm>
              <a:off x="0" y="3751295"/>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1" y="2097246"/>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9" name="Text Placeholder 8"/>
          <p:cNvSpPr>
            <a:spLocks noGrp="1"/>
          </p:cNvSpPr>
          <p:nvPr>
            <p:ph type="body" sz="quarter" idx="19" hasCustomPrompt="1"/>
          </p:nvPr>
        </p:nvSpPr>
        <p:spPr>
          <a:xfrm>
            <a:off x="4035283" y="2078559"/>
            <a:ext cx="4397517" cy="459267"/>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lvl="0"/>
            <a:r>
              <a:rPr lang="en-US" dirty="0"/>
              <a:t>Speaker’s Name Goes Here.</a:t>
            </a:r>
          </a:p>
        </p:txBody>
      </p:sp>
      <p:sp>
        <p:nvSpPr>
          <p:cNvPr id="5" name="Text Placeholder 4"/>
          <p:cNvSpPr>
            <a:spLocks noGrp="1"/>
          </p:cNvSpPr>
          <p:nvPr>
            <p:ph type="body" sz="quarter" idx="15" hasCustomPrompt="1"/>
          </p:nvPr>
        </p:nvSpPr>
        <p:spPr>
          <a:xfrm>
            <a:off x="2297112" y="3931873"/>
            <a:ext cx="4306888" cy="477644"/>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marL="0" lvl="0" indent="0" algn="l" defTabSz="457200" rtl="0" eaLnBrk="1" latinLnBrk="0" hangingPunct="1">
              <a:lnSpc>
                <a:spcPct val="85000"/>
              </a:lnSpc>
              <a:spcBef>
                <a:spcPts val="0"/>
              </a:spcBef>
              <a:buClr>
                <a:srgbClr val="752832"/>
              </a:buClr>
              <a:buFont typeface="Wingdings" panose="05000000000000000000" pitchFamily="2" charset="2"/>
              <a:buNone/>
            </a:pPr>
            <a:r>
              <a:rPr lang="en-US" dirty="0"/>
              <a:t>Speaker’s Name Goes Here.</a:t>
            </a:r>
          </a:p>
        </p:txBody>
      </p:sp>
      <p:sp>
        <p:nvSpPr>
          <p:cNvPr id="2" name="Title 1"/>
          <p:cNvSpPr>
            <a:spLocks noGrp="1"/>
          </p:cNvSpPr>
          <p:nvPr>
            <p:ph type="title" hasCustomPrompt="1"/>
          </p:nvPr>
        </p:nvSpPr>
        <p:spPr>
          <a:xfrm>
            <a:off x="2297113" y="290227"/>
            <a:ext cx="4675187" cy="331230"/>
          </a:xfrm>
        </p:spPr>
        <p:txBody>
          <a:bodyPr lIns="0" tIns="0" rIns="0" bIns="0" anchor="b" anchorCtr="0">
            <a:normAutofit/>
          </a:bodyPr>
          <a:lstStyle>
            <a:lvl1pPr algn="l">
              <a:defRPr sz="2800" b="0" spc="40" baseline="0">
                <a:ln w="6350">
                  <a:noFill/>
                </a:ln>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2297112" y="685801"/>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558941" y="265513"/>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2297113" y="10025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2297113" y="1038226"/>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2297113" y="443814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558941" y="3989281"/>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userDrawn="1"/>
        </p:nvCxnSpPr>
        <p:spPr>
          <a:xfrm>
            <a:off x="2297113" y="475485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2297113" y="4790569"/>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4" name="Text Placeholder 3"/>
          <p:cNvSpPr>
            <a:spLocks noGrp="1"/>
          </p:cNvSpPr>
          <p:nvPr>
            <p:ph type="body" sz="half" idx="16" hasCustomPrompt="1"/>
          </p:nvPr>
        </p:nvSpPr>
        <p:spPr>
          <a:xfrm>
            <a:off x="4035283" y="256716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25" name="Picture Placeholder 6"/>
          <p:cNvSpPr>
            <a:spLocks noGrp="1"/>
          </p:cNvSpPr>
          <p:nvPr>
            <p:ph type="pic" sz="quarter" idx="17" hasCustomPrompt="1"/>
          </p:nvPr>
        </p:nvSpPr>
        <p:spPr>
          <a:xfrm>
            <a:off x="2297112" y="2103112"/>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26" name="Straight Connector 25"/>
          <p:cNvCxnSpPr/>
          <p:nvPr userDrawn="1"/>
        </p:nvCxnSpPr>
        <p:spPr>
          <a:xfrm>
            <a:off x="4035283" y="288387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Text Placeholder 3"/>
          <p:cNvSpPr>
            <a:spLocks noGrp="1"/>
          </p:cNvSpPr>
          <p:nvPr>
            <p:ph type="body" sz="half" idx="18" hasCustomPrompt="1"/>
          </p:nvPr>
        </p:nvSpPr>
        <p:spPr>
          <a:xfrm>
            <a:off x="4035283" y="2919590"/>
            <a:ext cx="3970337" cy="905256"/>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3" name="Title 1"/>
          <p:cNvSpPr txBox="1">
            <a:spLocks/>
          </p:cNvSpPr>
          <p:nvPr userDrawn="1"/>
        </p:nvSpPr>
        <p:spPr>
          <a:xfrm rot="17343955">
            <a:off x="6225688" y="4898052"/>
            <a:ext cx="3682011"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Franklin Gothic Medium" panose="020B0603020102020204" pitchFamily="34" charset="0"/>
              </a:rPr>
              <a:t>Today’s Presenters</a:t>
            </a:r>
          </a:p>
        </p:txBody>
      </p:sp>
      <p:pic>
        <p:nvPicPr>
          <p:cNvPr id="29" name="Picture 28"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4094675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Title 1"/>
          <p:cNvSpPr txBox="1">
            <a:spLocks/>
          </p:cNvSpPr>
          <p:nvPr userDrawn="1"/>
        </p:nvSpPr>
        <p:spPr>
          <a:xfrm>
            <a:off x="-15780" y="217489"/>
            <a:ext cx="3194592" cy="774492"/>
          </a:xfrm>
          <a:prstGeom prst="rect">
            <a:avLst/>
          </a:prstGeom>
        </p:spPr>
        <p:txBody>
          <a:bodyPr vert="horz" lIns="91440" tIns="45720" rIns="91440" bIns="45720" rtlCol="0" anchor="ctr">
            <a:normAutofit fontScale="85000" lnSpcReduction="10000"/>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r>
              <a:rPr lang="en-US" sz="3800" b="0" spc="40" baseline="0" dirty="0">
                <a:gradFill>
                  <a:gsLst>
                    <a:gs pos="0">
                      <a:srgbClr val="004874"/>
                    </a:gs>
                    <a:gs pos="100000">
                      <a:srgbClr val="041F36"/>
                    </a:gs>
                  </a:gsLst>
                  <a:lin ang="5400000" scaled="1"/>
                </a:gradFill>
                <a:latin typeface="Franklin Gothic Medium" panose="020B0603020102020204" pitchFamily="34" charset="0"/>
              </a:rPr>
              <a:t>Where Are You?</a:t>
            </a:r>
          </a:p>
        </p:txBody>
      </p:sp>
      <p:sp>
        <p:nvSpPr>
          <p:cNvPr id="2" name="TextBox 1"/>
          <p:cNvSpPr txBox="1"/>
          <p:nvPr userDrawn="1"/>
        </p:nvSpPr>
        <p:spPr>
          <a:xfrm>
            <a:off x="3026982" y="373931"/>
            <a:ext cx="4903076"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2000" kern="1200" dirty="0">
                <a:solidFill>
                  <a:schemeClr val="tx1">
                    <a:lumMod val="75000"/>
                    <a:lumOff val="25000"/>
                  </a:schemeClr>
                </a:solidFill>
                <a:latin typeface="+mn-lt"/>
                <a:ea typeface="+mn-ea"/>
                <a:cs typeface="Myriad Pro"/>
              </a:rPr>
              <a:t>Enter your location in the Chat window!</a:t>
            </a:r>
          </a:p>
        </p:txBody>
      </p:sp>
      <p:pic>
        <p:nvPicPr>
          <p:cNvPr id="14" name="Picture 13"/>
          <p:cNvPicPr>
            <a:picLocks noChangeAspect="1"/>
          </p:cNvPicPr>
          <p:nvPr userDrawn="1"/>
        </p:nvPicPr>
        <p:blipFill>
          <a:blip r:embed="rId2"/>
          <a:stretch>
            <a:fillRect/>
          </a:stretch>
        </p:blipFill>
        <p:spPr>
          <a:xfrm>
            <a:off x="0" y="849106"/>
            <a:ext cx="8295970" cy="5656620"/>
          </a:xfrm>
          <a:prstGeom prst="rect">
            <a:avLst/>
          </a:prstGeom>
          <a:effectLst>
            <a:outerShdw blurRad="63500" dist="38100" dir="8100000" algn="tr" rotWithShape="0">
              <a:prstClr val="black">
                <a:alpha val="20000"/>
              </a:prstClr>
            </a:outerShdw>
          </a:effectLst>
        </p:spPr>
      </p:pic>
      <p:sp>
        <p:nvSpPr>
          <p:cNvPr id="7" name="Chevron 6"/>
          <p:cNvSpPr/>
          <p:nvPr userDrawn="1"/>
        </p:nvSpPr>
        <p:spPr>
          <a:xfrm>
            <a:off x="30247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67212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2743200"/>
            <a:ext cx="8064341" cy="4023497"/>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Myriad Pro Cond"/>
              </a:rPr>
              <a:t>Today’s Objectives</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ü"/>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671852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4937876" y="0"/>
            <a:ext cx="2803928" cy="2041991"/>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Myriad Pro Cond"/>
              </a:rPr>
              <a:t>Today’s Agenda</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Ø"/>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769215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Poll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68813" y="2574767"/>
            <a:ext cx="1822480" cy="2730500"/>
          </a:xfrm>
          <a:prstGeom prst="rect">
            <a:avLst/>
          </a:prstGeom>
        </p:spPr>
      </p:pic>
      <p:sp>
        <p:nvSpPr>
          <p:cNvPr id="18" name="Content Placeholder 2"/>
          <p:cNvSpPr>
            <a:spLocks noGrp="1"/>
          </p:cNvSpPr>
          <p:nvPr>
            <p:ph idx="1"/>
          </p:nvPr>
        </p:nvSpPr>
        <p:spPr>
          <a:xfrm>
            <a:off x="457200" y="2950005"/>
            <a:ext cx="6908800" cy="3485834"/>
          </a:xfrm>
        </p:spPr>
        <p:txBody>
          <a:bodyPr/>
          <a:lstStyle>
            <a:lvl1pPr marL="342900" indent="-342900">
              <a:spcBef>
                <a:spcPts val="0"/>
              </a:spcBef>
              <a:spcAft>
                <a:spcPts val="1200"/>
              </a:spcAft>
              <a:buFont typeface="Arial" panose="020B0604020202020204" pitchFamily="34" charset="0"/>
              <a:buChar char="•"/>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p:txBody>
      </p:sp>
      <p:sp>
        <p:nvSpPr>
          <p:cNvPr id="19" name="Freeform 18"/>
          <p:cNvSpPr/>
          <p:nvPr userDrawn="1"/>
        </p:nvSpPr>
        <p:spPr>
          <a:xfrm>
            <a:off x="88903" y="1218088"/>
            <a:ext cx="7480297" cy="1505810"/>
          </a:xfrm>
          <a:custGeom>
            <a:avLst/>
            <a:gdLst>
              <a:gd name="connsiteX0" fmla="*/ 0 w 8376408"/>
              <a:gd name="connsiteY0" fmla="*/ 150581 h 1505810"/>
              <a:gd name="connsiteX1" fmla="*/ 150581 w 8376408"/>
              <a:gd name="connsiteY1" fmla="*/ 0 h 1505810"/>
              <a:gd name="connsiteX2" fmla="*/ 8225827 w 8376408"/>
              <a:gd name="connsiteY2" fmla="*/ 0 h 1505810"/>
              <a:gd name="connsiteX3" fmla="*/ 8376408 w 8376408"/>
              <a:gd name="connsiteY3" fmla="*/ 150581 h 1505810"/>
              <a:gd name="connsiteX4" fmla="*/ 8376408 w 8376408"/>
              <a:gd name="connsiteY4" fmla="*/ 1355229 h 1505810"/>
              <a:gd name="connsiteX5" fmla="*/ 8225827 w 8376408"/>
              <a:gd name="connsiteY5" fmla="*/ 1505810 h 1505810"/>
              <a:gd name="connsiteX6" fmla="*/ 150581 w 8376408"/>
              <a:gd name="connsiteY6" fmla="*/ 1505810 h 1505810"/>
              <a:gd name="connsiteX7" fmla="*/ 0 w 8376408"/>
              <a:gd name="connsiteY7" fmla="*/ 1355229 h 1505810"/>
              <a:gd name="connsiteX8" fmla="*/ 0 w 8376408"/>
              <a:gd name="connsiteY8" fmla="*/ 150581 h 15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6408" h="1505810">
                <a:moveTo>
                  <a:pt x="0" y="150581"/>
                </a:moveTo>
                <a:cubicBezTo>
                  <a:pt x="0" y="67417"/>
                  <a:pt x="67417" y="0"/>
                  <a:pt x="150581" y="0"/>
                </a:cubicBezTo>
                <a:lnTo>
                  <a:pt x="8225827" y="0"/>
                </a:lnTo>
                <a:cubicBezTo>
                  <a:pt x="8308991" y="0"/>
                  <a:pt x="8376408" y="67417"/>
                  <a:pt x="8376408" y="150581"/>
                </a:cubicBezTo>
                <a:lnTo>
                  <a:pt x="8376408" y="1355229"/>
                </a:lnTo>
                <a:cubicBezTo>
                  <a:pt x="8376408" y="1438393"/>
                  <a:pt x="8308991" y="1505810"/>
                  <a:pt x="8225827" y="1505810"/>
                </a:cubicBezTo>
                <a:lnTo>
                  <a:pt x="150581" y="1505810"/>
                </a:lnTo>
                <a:cubicBezTo>
                  <a:pt x="67417" y="1505810"/>
                  <a:pt x="0" y="1438393"/>
                  <a:pt x="0" y="1355229"/>
                </a:cubicBezTo>
                <a:lnTo>
                  <a:pt x="0" y="150581"/>
                </a:lnTo>
                <a:close/>
              </a:path>
            </a:pathLst>
          </a:custGeom>
          <a:noFill/>
          <a:ln w="38100" cap="rnd">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9824" tIns="74584" rIns="89824" bIns="74584" numCol="1" spcCol="1270" anchor="ctr" anchorCtr="0">
            <a:noAutofit/>
          </a:bodyPr>
          <a:lstStyle/>
          <a:p>
            <a:pPr lvl="0" algn="ctr" defTabSz="1066800">
              <a:lnSpc>
                <a:spcPct val="90000"/>
              </a:lnSpc>
              <a:spcBef>
                <a:spcPct val="0"/>
              </a:spcBef>
              <a:spcAft>
                <a:spcPct val="35000"/>
              </a:spcAft>
            </a:pPr>
            <a:endParaRPr lang="en-US" sz="2400" kern="120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076732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ries Slide">
    <p:spTree>
      <p:nvGrpSpPr>
        <p:cNvPr id="1" name=""/>
        <p:cNvGrpSpPr/>
        <p:nvPr/>
      </p:nvGrpSpPr>
      <p:grpSpPr>
        <a:xfrm>
          <a:off x="0" y="0"/>
          <a:ext cx="0" cy="0"/>
          <a:chOff x="0" y="0"/>
          <a:chExt cx="0" cy="0"/>
        </a:xfrm>
      </p:grpSpPr>
      <p:sp>
        <p:nvSpPr>
          <p:cNvPr id="2" name="Title 1"/>
          <p:cNvSpPr>
            <a:spLocks noGrp="1"/>
          </p:cNvSpPr>
          <p:nvPr>
            <p:ph type="title"/>
          </p:nvPr>
        </p:nvSpPr>
        <p:spPr>
          <a:xfrm>
            <a:off x="1183504" y="217489"/>
            <a:ext cx="6710174" cy="774492"/>
          </a:xfrm>
        </p:spPr>
        <p:txBody>
          <a:bodyPr>
            <a:normAutofit/>
          </a:bodyPr>
          <a:lstStyle>
            <a:lvl1pPr>
              <a:defRPr sz="3800" spc="40" baseline="0">
                <a:gradFill flip="none" rotWithShape="1">
                  <a:gsLst>
                    <a:gs pos="0">
                      <a:srgbClr val="004874"/>
                    </a:gs>
                    <a:gs pos="100000">
                      <a:srgbClr val="041F36"/>
                    </a:gs>
                  </a:gsLst>
                  <a:lin ang="5400000" scaled="1"/>
                  <a:tileRect/>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8" name="Picture 7"/>
          <p:cNvPicPr>
            <a:picLocks noChangeAspect="1"/>
          </p:cNvPicPr>
          <p:nvPr userDrawn="1"/>
        </p:nvPicPr>
        <p:blipFill rotWithShape="1">
          <a:blip r:embed="rId2"/>
          <a:srcRect r="66253"/>
          <a:stretch/>
        </p:blipFill>
        <p:spPr>
          <a:xfrm>
            <a:off x="7498391" y="567"/>
            <a:ext cx="1645609" cy="6857433"/>
          </a:xfrm>
          <a:prstGeom prst="rect">
            <a:avLst/>
          </a:prstGeom>
          <a:effectLst/>
        </p:spPr>
      </p:pic>
      <p:sp>
        <p:nvSpPr>
          <p:cNvPr id="3" name="Content Placeholder 2"/>
          <p:cNvSpPr>
            <a:spLocks noGrp="1"/>
          </p:cNvSpPr>
          <p:nvPr userDrawn="1">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flipV="1">
            <a:off x="8515350" y="0"/>
            <a:ext cx="62865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TextBox 16"/>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5" name="Group 4"/>
          <p:cNvGrpSpPr/>
          <p:nvPr userDrawn="1"/>
        </p:nvGrpSpPr>
        <p:grpSpPr>
          <a:xfrm>
            <a:off x="163880" y="1"/>
            <a:ext cx="1019623" cy="1198094"/>
            <a:chOff x="163880" y="1"/>
            <a:chExt cx="1019623" cy="1198094"/>
          </a:xfrm>
          <a:effectLst>
            <a:outerShdw blurRad="50800" dist="38100" dir="5400000" sx="101000" sy="101000" algn="t" rotWithShape="0">
              <a:prstClr val="black">
                <a:alpha val="40000"/>
              </a:prstClr>
            </a:outerShdw>
          </a:effectLst>
        </p:grpSpPr>
        <p:sp>
          <p:nvSpPr>
            <p:cNvPr id="4" name="Pentagon 3"/>
            <p:cNvSpPr/>
            <p:nvPr userDrawn="1"/>
          </p:nvSpPr>
          <p:spPr>
            <a:xfrm rot="5400000">
              <a:off x="74645" y="89236"/>
              <a:ext cx="1198094" cy="1019623"/>
            </a:xfrm>
            <a:prstGeom prst="homePlate">
              <a:avLst>
                <a:gd name="adj" fmla="val 24591"/>
              </a:avLst>
            </a:prstGeom>
            <a:gradFill flip="none" rotWithShape="1">
              <a:gsLst>
                <a:gs pos="9000">
                  <a:schemeClr val="bg1">
                    <a:lumMod val="75000"/>
                  </a:schemeClr>
                </a:gs>
                <a:gs pos="26000">
                  <a:schemeClr val="bg1"/>
                </a:gs>
                <a:gs pos="100000">
                  <a:schemeClr val="bg1">
                    <a:lumMod val="85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Rectangle 17"/>
            <p:cNvSpPr/>
            <p:nvPr userDrawn="1"/>
          </p:nvSpPr>
          <p:spPr>
            <a:xfrm rot="5400000">
              <a:off x="564947" y="-401066"/>
              <a:ext cx="217490" cy="1019623"/>
            </a:xfrm>
            <a:prstGeom prst="rect">
              <a:avLst/>
            </a:prstGeom>
            <a:gradFill flip="none" rotWithShape="1">
              <a:gsLst>
                <a:gs pos="0">
                  <a:srgbClr val="7A232E"/>
                </a:gs>
                <a:gs pos="48000">
                  <a:srgbClr val="9D1C30"/>
                </a:gs>
                <a:gs pos="100000">
                  <a:srgbClr val="B85759">
                    <a:alpha val="0"/>
                  </a:srgbClr>
                </a:gs>
                <a:gs pos="97000">
                  <a:srgbClr val="B85759"/>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9" name="Text Placeholder 3"/>
          <p:cNvSpPr>
            <a:spLocks noGrp="1"/>
          </p:cNvSpPr>
          <p:nvPr userDrawn="1">
            <p:ph type="body" sz="half" idx="2" hasCustomPrompt="1"/>
          </p:nvPr>
        </p:nvSpPr>
        <p:spPr>
          <a:xfrm>
            <a:off x="210398" y="198689"/>
            <a:ext cx="921646" cy="804862"/>
          </a:xfrm>
        </p:spPr>
        <p:txBody>
          <a:bodyPr tIns="64008">
            <a:normAutofit/>
          </a:bodyPr>
          <a:lstStyle>
            <a:lvl1pPr marL="0" indent="0" algn="ctr">
              <a:buNone/>
              <a:defRPr lang="en-US" sz="4000" b="0" i="0" kern="1200" cap="small" spc="40" baseline="0" dirty="0" smtClean="0">
                <a:ln w="15875">
                  <a:gradFill flip="none" rotWithShape="1">
                    <a:gsLst>
                      <a:gs pos="0">
                        <a:srgbClr val="9D1C30">
                          <a:lumMod val="83000"/>
                        </a:srgbClr>
                      </a:gs>
                      <a:gs pos="100000">
                        <a:srgbClr val="7A232E">
                          <a:lumMod val="93000"/>
                        </a:srgbClr>
                      </a:gs>
                    </a:gsLst>
                    <a:lin ang="16200000" scaled="1"/>
                    <a:tileRect/>
                  </a:gradFill>
                </a:ln>
                <a:gradFill flip="none" rotWithShape="1">
                  <a:gsLst>
                    <a:gs pos="0">
                      <a:srgbClr val="9D1C30">
                        <a:lumMod val="0"/>
                        <a:lumOff val="100000"/>
                      </a:srgbClr>
                    </a:gs>
                    <a:gs pos="34000">
                      <a:srgbClr val="9D1C30"/>
                    </a:gs>
                    <a:gs pos="100000">
                      <a:srgbClr val="7A232E">
                        <a:lumMod val="67000"/>
                      </a:srgbClr>
                    </a:gs>
                  </a:gsLst>
                  <a:lin ang="5400000" scaled="1"/>
                  <a:tileRect/>
                </a:gradFill>
                <a:effectLst>
                  <a:innerShdw blurRad="101600" dist="76200" dir="18900000">
                    <a:prstClr val="black">
                      <a:alpha val="50000"/>
                    </a:prstClr>
                  </a:innerShdw>
                </a:effectLst>
                <a:latin typeface="Impact" panose="020B0806030902050204" pitchFamily="34" charset="0"/>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t>
            </a:r>
          </a:p>
        </p:txBody>
      </p:sp>
      <p:pic>
        <p:nvPicPr>
          <p:cNvPr id="23" name="Picture 22"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4" name="Group 23"/>
          <p:cNvGrpSpPr/>
          <p:nvPr userDrawn="1"/>
        </p:nvGrpSpPr>
        <p:grpSpPr>
          <a:xfrm rot="10800000" flipH="1" flipV="1">
            <a:off x="8553860" y="5040637"/>
            <a:ext cx="592563" cy="1820427"/>
            <a:chOff x="8515350" y="5037573"/>
            <a:chExt cx="628650" cy="1820427"/>
          </a:xfrm>
        </p:grpSpPr>
        <p:sp>
          <p:nvSpPr>
            <p:cNvPr id="25" name="Isosceles Triangle 24"/>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6" name="Isosceles Triangle 25"/>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955519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PPT-Background.png"/>
          <p:cNvPicPr>
            <a:picLocks noChangeAspect="1"/>
          </p:cNvPicPr>
          <p:nvPr userDrawn="1"/>
        </p:nvPicPr>
        <p:blipFill rotWithShape="1">
          <a:blip r:embed="rId2">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a:solidFill>
            <a:schemeClr val="bg1"/>
          </a:solidFill>
        </p:spPr>
      </p:pic>
      <p:sp>
        <p:nvSpPr>
          <p:cNvPr id="5" name="Rectangle 4"/>
          <p:cNvSpPr/>
          <p:nvPr userDrawn="1"/>
        </p:nvSpPr>
        <p:spPr>
          <a:xfrm>
            <a:off x="-1" y="6117905"/>
            <a:ext cx="5307845" cy="740095"/>
          </a:xfrm>
          <a:prstGeom prst="rect">
            <a:avLst/>
          </a:prstGeom>
          <a:solidFill>
            <a:srgbClr val="7A232E"/>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 name="Title 1"/>
          <p:cNvSpPr>
            <a:spLocks noGrp="1"/>
          </p:cNvSpPr>
          <p:nvPr>
            <p:ph type="ctrTitle" hasCustomPrompt="1"/>
          </p:nvPr>
        </p:nvSpPr>
        <p:spPr>
          <a:xfrm>
            <a:off x="474870" y="1280052"/>
            <a:ext cx="5002696" cy="1470025"/>
          </a:xfrm>
        </p:spPr>
        <p:txBody>
          <a:bodyPr>
            <a:noAutofit/>
          </a:bodyPr>
          <a:lstStyle>
            <a:lvl1pPr>
              <a:lnSpc>
                <a:spcPct val="80000"/>
              </a:lnSpc>
              <a:defRPr sz="4800" b="0" i="0" cap="small" baseline="0">
                <a:gradFill>
                  <a:gsLst>
                    <a:gs pos="0">
                      <a:srgbClr val="004874"/>
                    </a:gs>
                    <a:gs pos="100000">
                      <a:srgbClr val="041F36"/>
                    </a:gs>
                  </a:gsLst>
                  <a:lin ang="5400000" scaled="1"/>
                </a:gradFill>
                <a:latin typeface="Franklin Gothic Medium" panose="020B0603020102020204" pitchFamily="34" charset="0"/>
                <a:cs typeface="Franklin Gothic Medium" panose="020B06030201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452784" y="3576972"/>
            <a:ext cx="5024782" cy="1326340"/>
          </a:xfrm>
        </p:spPr>
        <p:txBody>
          <a:bodyPr>
            <a:normAutofit/>
          </a:bodyPr>
          <a:lstStyle>
            <a:lvl1pPr marL="0" indent="0" algn="l">
              <a:lnSpc>
                <a:spcPct val="100000"/>
              </a:lnSpc>
              <a:buNone/>
              <a:defRPr sz="2800" b="0" i="0" cap="all" baseline="0">
                <a:solidFill>
                  <a:srgbClr val="275A99"/>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grpSp>
        <p:nvGrpSpPr>
          <p:cNvPr id="7" name="Group 6"/>
          <p:cNvGrpSpPr/>
          <p:nvPr userDrawn="1"/>
        </p:nvGrpSpPr>
        <p:grpSpPr>
          <a:xfrm>
            <a:off x="728807" y="6200285"/>
            <a:ext cx="3460479" cy="590826"/>
            <a:chOff x="3197079" y="5516217"/>
            <a:chExt cx="3460479" cy="590826"/>
          </a:xfrm>
        </p:grpSpPr>
        <p:pic>
          <p:nvPicPr>
            <p:cNvPr id="4" name="Picture 3"/>
            <p:cNvPicPr>
              <a:picLocks noChangeAspect="1"/>
            </p:cNvPicPr>
            <p:nvPr userDrawn="1"/>
          </p:nvPicPr>
          <p:blipFill>
            <a:blip r:embed="rId4"/>
            <a:stretch>
              <a:fillRect/>
            </a:stretch>
          </p:blipFill>
          <p:spPr>
            <a:xfrm>
              <a:off x="3197079" y="5516217"/>
              <a:ext cx="590826" cy="590826"/>
            </a:xfrm>
            <a:prstGeom prst="rect">
              <a:avLst/>
            </a:prstGeom>
          </p:spPr>
        </p:pic>
        <p:sp>
          <p:nvSpPr>
            <p:cNvPr id="9" name="TextBox 8"/>
            <p:cNvSpPr txBox="1"/>
            <p:nvPr userDrawn="1"/>
          </p:nvSpPr>
          <p:spPr>
            <a:xfrm>
              <a:off x="3750362" y="5611203"/>
              <a:ext cx="2907196" cy="369332"/>
            </a:xfrm>
            <a:prstGeom prst="rect">
              <a:avLst/>
            </a:prstGeom>
            <a:noFill/>
          </p:spPr>
          <p:txBody>
            <a:bodyPr wrap="square" rtlCol="0">
              <a:spAutoFit/>
            </a:bodyPr>
            <a:lstStyle/>
            <a:p>
              <a:pPr>
                <a:lnSpc>
                  <a:spcPct val="100000"/>
                </a:lnSpc>
                <a:spcBef>
                  <a:spcPts val="0"/>
                </a:spcBef>
                <a:spcAft>
                  <a:spcPts val="0"/>
                </a:spcAft>
              </a:pPr>
              <a:r>
                <a:rPr lang="en-US" sz="900" b="1" i="0" kern="800" cap="all" spc="0" dirty="0">
                  <a:solidFill>
                    <a:schemeClr val="bg1"/>
                  </a:solidFill>
                  <a:latin typeface="Arial" pitchFamily="34" charset="0"/>
                  <a:cs typeface="Arial" pitchFamily="34" charset="0"/>
                </a:rPr>
                <a:t>Employment and Training</a:t>
              </a:r>
              <a:r>
                <a:rPr lang="en-US" sz="900" b="1" i="0" kern="800" cap="all" spc="0" baseline="0" dirty="0">
                  <a:solidFill>
                    <a:schemeClr val="bg1"/>
                  </a:solidFill>
                  <a:latin typeface="Arial" pitchFamily="34" charset="0"/>
                  <a:cs typeface="Arial" pitchFamily="34" charset="0"/>
                </a:rPr>
                <a:t> Administration</a:t>
              </a:r>
            </a:p>
            <a:p>
              <a:pPr>
                <a:lnSpc>
                  <a:spcPct val="100000"/>
                </a:lnSpc>
                <a:spcBef>
                  <a:spcPts val="0"/>
                </a:spcBef>
                <a:spcAft>
                  <a:spcPts val="0"/>
                </a:spcAft>
              </a:pPr>
              <a:r>
                <a:rPr lang="en-US" sz="900" b="0" i="0" kern="800" cap="all" spc="0" baseline="0" dirty="0">
                  <a:solidFill>
                    <a:schemeClr val="bg1"/>
                  </a:solidFill>
                  <a:latin typeface="Arial" pitchFamily="34" charset="0"/>
                  <a:cs typeface="Arial" pitchFamily="34" charset="0"/>
                </a:rPr>
                <a:t>United States Department of Labor</a:t>
              </a:r>
            </a:p>
          </p:txBody>
        </p:sp>
      </p:grpSp>
      <p:pic>
        <p:nvPicPr>
          <p:cNvPr id="8" name="Picture 7"/>
          <p:cNvPicPr>
            <a:picLocks noChangeAspect="1"/>
          </p:cNvPicPr>
          <p:nvPr userDrawn="1"/>
        </p:nvPicPr>
        <p:blipFill rotWithShape="1">
          <a:blip r:embed="rId5"/>
          <a:srcRect r="12034"/>
          <a:stretch/>
        </p:blipFill>
        <p:spPr>
          <a:xfrm>
            <a:off x="4854453" y="567"/>
            <a:ext cx="4289548" cy="6857433"/>
          </a:xfrm>
          <a:prstGeom prst="rect">
            <a:avLst/>
          </a:prstGeom>
        </p:spPr>
      </p:pic>
      <p:sp>
        <p:nvSpPr>
          <p:cNvPr id="17" name="TextBox 16"/>
          <p:cNvSpPr txBox="1"/>
          <p:nvPr userDrawn="1"/>
        </p:nvSpPr>
        <p:spPr>
          <a:xfrm>
            <a:off x="5930349" y="5212404"/>
            <a:ext cx="2867025" cy="369332"/>
          </a:xfrm>
          <a:prstGeom prst="rect">
            <a:avLst/>
          </a:prstGeom>
          <a:noFill/>
        </p:spPr>
        <p:txBody>
          <a:bodyPr wrap="square" lIns="0" rIns="0" rtlCol="0">
            <a:spAutoFit/>
          </a:bodyPr>
          <a:lstStyle/>
          <a:p>
            <a:pPr algn="ctr"/>
            <a:r>
              <a:rPr lang="en-US" i="0" dirty="0">
                <a:solidFill>
                  <a:schemeClr val="tx2">
                    <a:lumMod val="20000"/>
                    <a:lumOff val="80000"/>
                  </a:schemeClr>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Presented By:</a:t>
            </a:r>
          </a:p>
        </p:txBody>
      </p:sp>
      <p:sp>
        <p:nvSpPr>
          <p:cNvPr id="18" name="TextBox 17"/>
          <p:cNvSpPr txBox="1"/>
          <p:nvPr userDrawn="1"/>
        </p:nvSpPr>
        <p:spPr>
          <a:xfrm>
            <a:off x="5632384" y="275442"/>
            <a:ext cx="3440870" cy="461665"/>
          </a:xfrm>
          <a:prstGeom prst="rect">
            <a:avLst/>
          </a:prstGeom>
          <a:noFill/>
        </p:spPr>
        <p:txBody>
          <a:bodyPr wrap="square" rtlCol="0">
            <a:spAutoFit/>
          </a:bodyPr>
          <a:lstStyle/>
          <a:p>
            <a:pPr algn="ctr"/>
            <a:fld id="{875B8B45-955B-4B98-9CF8-C4EF3E1D75FE}" type="datetime4">
              <a:rPr lang="en-US" sz="2400" b="1" i="0" spc="-40" baseline="0" smtClean="0">
                <a:solidFill>
                  <a:schemeClr val="bg1"/>
                </a:solidFill>
                <a:effectLst>
                  <a:innerShdw blurRad="63500" dist="50800" dir="18900000">
                    <a:prstClr val="black">
                      <a:alpha val="50000"/>
                    </a:prstClr>
                  </a:innerShdw>
                </a:effectLst>
                <a:latin typeface="Arial" panose="020B0604020202020204" pitchFamily="34" charset="0"/>
                <a:cs typeface="Arial" panose="020B0604020202020204" pitchFamily="34" charset="0"/>
              </a:rPr>
              <a:pPr algn="ctr"/>
              <a:t>May 26, 2017</a:t>
            </a:fld>
            <a:endParaRPr lang="en-US" sz="2400" b="1" i="0" spc="-40" baseline="0" dirty="0">
              <a:solidFill>
                <a:schemeClr val="bg1"/>
              </a:solidFill>
              <a:effectLst>
                <a:innerShdw blurRad="63500" dist="50800" dir="18900000">
                  <a:prstClr val="black">
                    <a:alpha val="50000"/>
                  </a:prstClr>
                </a:innerShdw>
              </a:effectLst>
              <a:latin typeface="Arial" panose="020B0604020202020204" pitchFamily="34" charset="0"/>
              <a:cs typeface="Arial" panose="020B0604020202020204" pitchFamily="34" charset="0"/>
            </a:endParaRPr>
          </a:p>
        </p:txBody>
      </p:sp>
      <p:sp>
        <p:nvSpPr>
          <p:cNvPr id="19" name="Text Placeholder 3"/>
          <p:cNvSpPr>
            <a:spLocks noGrp="1"/>
          </p:cNvSpPr>
          <p:nvPr userDrawn="1">
            <p:ph type="body" sz="half" idx="12" hasCustomPrompt="1"/>
          </p:nvPr>
        </p:nvSpPr>
        <p:spPr>
          <a:xfrm>
            <a:off x="5654470" y="5730973"/>
            <a:ext cx="3418783" cy="773865"/>
          </a:xfrm>
        </p:spPr>
        <p:txBody>
          <a:bodyPr lIns="0" tIns="0" rIns="0" bIns="0">
            <a:noAutofit/>
          </a:bodyPr>
          <a:lstStyle>
            <a:lvl1pPr marL="0" indent="0" algn="ctr">
              <a:buNone/>
              <a:defRPr sz="2300" b="0" i="0" spc="50" baseline="0">
                <a:ln>
                  <a:solidFill>
                    <a:srgbClr val="004874"/>
                  </a:solidFill>
                </a:ln>
                <a:solidFill>
                  <a:schemeClr val="bg1"/>
                </a:solidFill>
                <a:effectLst>
                  <a:outerShdw blurRad="50800" dist="38100" dir="8100000" algn="tr" rotWithShape="0">
                    <a:prstClr val="black">
                      <a:alpha val="40000"/>
                    </a:prstClr>
                  </a:outerShdw>
                </a:effectLst>
                <a:latin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 Name</a:t>
            </a:r>
          </a:p>
        </p:txBody>
      </p:sp>
    </p:spTree>
    <p:extLst>
      <p:ext uri="{BB962C8B-B14F-4D97-AF65-F5344CB8AC3E}">
        <p14:creationId xmlns:p14="http://schemas.microsoft.com/office/powerpoint/2010/main" val="3496096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6551612"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ext Placeholder 3"/>
          <p:cNvSpPr>
            <a:spLocks noGrp="1"/>
          </p:cNvSpPr>
          <p:nvPr>
            <p:ph type="body" sz="half" idx="10" hasCustomPrompt="1"/>
          </p:nvPr>
        </p:nvSpPr>
        <p:spPr>
          <a:xfrm>
            <a:off x="1162050" y="5398235"/>
            <a:ext cx="6705600" cy="354865"/>
          </a:xfrm>
        </p:spPr>
        <p:txBody>
          <a:bodyPr anchor="ctr" anchorCtr="0">
            <a:noAutofit/>
          </a:bodyPr>
          <a:lstStyle>
            <a:lvl1pPr marL="0" indent="0" algn="r">
              <a:buNone/>
              <a:defRPr sz="18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pic>
        <p:nvPicPr>
          <p:cNvPr id="10" name="Picture 9"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3284406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4765705" y="1475005"/>
            <a:ext cx="3803589" cy="3736539"/>
          </a:xfrm>
          <a:prstGeom prst="rect">
            <a:avLst/>
          </a:prstGeom>
        </p:spPr>
      </p:pic>
      <p:sp>
        <p:nvSpPr>
          <p:cNvPr id="5" name="Text Placeholder 4"/>
          <p:cNvSpPr>
            <a:spLocks noGrp="1"/>
          </p:cNvSpPr>
          <p:nvPr>
            <p:ph type="body" sz="quarter" idx="10" hasCustomPrompt="1"/>
          </p:nvPr>
        </p:nvSpPr>
        <p:spPr>
          <a:xfrm>
            <a:off x="133350" y="190500"/>
            <a:ext cx="35433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13" name="Text Placeholder 4"/>
          <p:cNvSpPr>
            <a:spLocks noGrp="1"/>
          </p:cNvSpPr>
          <p:nvPr>
            <p:ph type="body" sz="quarter" idx="11" hasCustomPrompt="1"/>
          </p:nvPr>
        </p:nvSpPr>
        <p:spPr>
          <a:xfrm>
            <a:off x="3914775" y="190500"/>
            <a:ext cx="35433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7"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Resources</a:t>
            </a:r>
          </a:p>
        </p:txBody>
      </p:sp>
      <p:pic>
        <p:nvPicPr>
          <p:cNvPr id="10" name="Picture 9"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34694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4" name="Title 1"/>
          <p:cNvSpPr txBox="1">
            <a:spLocks/>
          </p:cNvSpPr>
          <p:nvPr userDrawn="1"/>
        </p:nvSpPr>
        <p:spPr>
          <a:xfrm>
            <a:off x="2180" y="204789"/>
            <a:ext cx="3152321" cy="774492"/>
          </a:xfrm>
          <a:prstGeom prst="rect">
            <a:avLst/>
          </a:prstGeom>
        </p:spPr>
        <p:txBody>
          <a:bodyPr vert="horz" lIns="91440" tIns="45720" rIns="91440" bIns="45720" rtlCol="0" anchor="ctr">
            <a:normAutofit fontScale="92500"/>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Myriad Pro Cond"/>
              </a:rPr>
              <a:t>Any Questions?</a:t>
            </a:r>
          </a:p>
        </p:txBody>
      </p:sp>
      <p:pic>
        <p:nvPicPr>
          <p:cNvPr id="14" name="Picture 13"/>
          <p:cNvPicPr>
            <a:picLocks noChangeAspect="1"/>
          </p:cNvPicPr>
          <p:nvPr userDrawn="1"/>
        </p:nvPicPr>
        <p:blipFill>
          <a:blip r:embed="rId2"/>
          <a:stretch>
            <a:fillRect/>
          </a:stretch>
        </p:blipFill>
        <p:spPr>
          <a:xfrm>
            <a:off x="-1" y="844029"/>
            <a:ext cx="9144001" cy="5420142"/>
          </a:xfrm>
          <a:prstGeom prst="rect">
            <a:avLst/>
          </a:prstGeom>
        </p:spPr>
      </p:pic>
      <p:pic>
        <p:nvPicPr>
          <p:cNvPr id="8" name="Picture 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
        <p:nvSpPr>
          <p:cNvPr id="9" name="TextBox 8"/>
          <p:cNvSpPr txBox="1"/>
          <p:nvPr userDrawn="1"/>
        </p:nvSpPr>
        <p:spPr>
          <a:xfrm>
            <a:off x="3026982" y="383750"/>
            <a:ext cx="4903076"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1900" kern="1200" dirty="0">
                <a:solidFill>
                  <a:schemeClr val="tx1">
                    <a:lumMod val="75000"/>
                    <a:lumOff val="25000"/>
                  </a:schemeClr>
                </a:solidFill>
                <a:latin typeface="+mn-lt"/>
                <a:ea typeface="+mn-ea"/>
                <a:cs typeface="Myriad Pro"/>
              </a:rPr>
              <a:t>Enter your questions in the Chat window!</a:t>
            </a:r>
          </a:p>
        </p:txBody>
      </p:sp>
      <p:sp>
        <p:nvSpPr>
          <p:cNvPr id="10" name="Chevron 9"/>
          <p:cNvSpPr/>
          <p:nvPr userDrawn="1"/>
        </p:nvSpPr>
        <p:spPr>
          <a:xfrm>
            <a:off x="30628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6134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2085" y="2600200"/>
            <a:ext cx="5095324" cy="566738"/>
          </a:xfrm>
        </p:spPr>
        <p:txBody>
          <a:bodyPr anchor="b">
            <a:normAutofit/>
          </a:bodyPr>
          <a:lstStyle>
            <a:lvl1pPr marL="0" indent="0" algn="l">
              <a:buClr>
                <a:srgbClr val="7A232E"/>
              </a:buClr>
              <a:buFont typeface="Wingdings" panose="05000000000000000000" pitchFamily="2" charset="2"/>
              <a:buNone/>
              <a:defRPr sz="36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6" name="Text Placeholder 3"/>
          <p:cNvSpPr>
            <a:spLocks noGrp="1"/>
          </p:cNvSpPr>
          <p:nvPr>
            <p:ph type="body" sz="half" idx="10" hasCustomPrompt="1"/>
          </p:nvPr>
        </p:nvSpPr>
        <p:spPr>
          <a:xfrm>
            <a:off x="1772085" y="3202597"/>
            <a:ext cx="5095324" cy="354865"/>
          </a:xfrm>
        </p:spPr>
        <p:txBody>
          <a:bodyPr anchor="ctr" anchorCtr="0">
            <a:noAutofit/>
          </a:bodyPr>
          <a:lstStyle>
            <a:lvl1pPr marL="0" indent="0" algn="l">
              <a:buNone/>
              <a:defRPr sz="24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Position/Title</a:t>
            </a:r>
          </a:p>
        </p:txBody>
      </p:sp>
      <p:sp>
        <p:nvSpPr>
          <p:cNvPr id="10" name="Text Placeholder 3"/>
          <p:cNvSpPr>
            <a:spLocks noGrp="1"/>
          </p:cNvSpPr>
          <p:nvPr>
            <p:ph type="body" sz="half" idx="11" hasCustomPrompt="1"/>
          </p:nvPr>
        </p:nvSpPr>
        <p:spPr>
          <a:xfrm>
            <a:off x="1772085" y="3653875"/>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a:t>
            </a:r>
          </a:p>
        </p:txBody>
      </p:sp>
      <p:sp>
        <p:nvSpPr>
          <p:cNvPr id="15" name="Text Placeholder 14"/>
          <p:cNvSpPr>
            <a:spLocks noGrp="1"/>
          </p:cNvSpPr>
          <p:nvPr>
            <p:ph type="body" sz="quarter" idx="12"/>
          </p:nvPr>
        </p:nvSpPr>
        <p:spPr>
          <a:xfrm>
            <a:off x="1772085" y="3593121"/>
            <a:ext cx="3840480" cy="27432"/>
          </a:xfrm>
          <a:solidFill>
            <a:srgbClr val="4A7EBB"/>
          </a:solidFill>
        </p:spPr>
        <p:txBody>
          <a:bodyPr>
            <a:noAutofit/>
          </a:bodyPr>
          <a:lstStyle>
            <a:lvl1pPr marL="0" indent="0">
              <a:buNone/>
              <a:defRPr sz="100">
                <a:solidFill>
                  <a:schemeClr val="accent1"/>
                </a:solidFill>
              </a:defRPr>
            </a:lvl1pPr>
          </a:lstStyle>
          <a:p>
            <a:pPr lvl="0"/>
            <a:endParaRPr lang="en-US" dirty="0"/>
          </a:p>
        </p:txBody>
      </p:sp>
      <p:sp>
        <p:nvSpPr>
          <p:cNvPr id="16" name="Text Placeholder 3"/>
          <p:cNvSpPr>
            <a:spLocks noGrp="1"/>
          </p:cNvSpPr>
          <p:nvPr>
            <p:ph type="body" sz="half" idx="13" hasCustomPrompt="1"/>
          </p:nvPr>
        </p:nvSpPr>
        <p:spPr>
          <a:xfrm>
            <a:off x="1772085" y="4261387"/>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pic>
        <p:nvPicPr>
          <p:cNvPr id="18" name="Picture 17"/>
          <p:cNvPicPr>
            <a:picLocks noChangeAspect="1"/>
          </p:cNvPicPr>
          <p:nvPr userDrawn="1"/>
        </p:nvPicPr>
        <p:blipFill>
          <a:blip r:embed="rId2"/>
          <a:stretch>
            <a:fillRect/>
          </a:stretch>
        </p:blipFill>
        <p:spPr>
          <a:xfrm>
            <a:off x="170922" y="128938"/>
            <a:ext cx="2182188" cy="2304097"/>
          </a:xfrm>
          <a:prstGeom prst="rect">
            <a:avLst/>
          </a:prstGeom>
        </p:spPr>
      </p:pic>
      <p:sp>
        <p:nvSpPr>
          <p:cNvPr id="19" name="Text Placeholder 3"/>
          <p:cNvSpPr>
            <a:spLocks noGrp="1"/>
          </p:cNvSpPr>
          <p:nvPr>
            <p:ph type="body" sz="half" idx="14" hasCustomPrompt="1"/>
          </p:nvPr>
        </p:nvSpPr>
        <p:spPr>
          <a:xfrm>
            <a:off x="1772085" y="4680671"/>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sp>
        <p:nvSpPr>
          <p:cNvPr id="12"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Contact</a:t>
            </a:r>
          </a:p>
        </p:txBody>
      </p:sp>
      <p:pic>
        <p:nvPicPr>
          <p:cNvPr id="11" name="Picture 10"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9802882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5766" y="472966"/>
            <a:ext cx="8655269" cy="6400800"/>
          </a:xfrm>
          <a:prstGeom prst="rect">
            <a:avLst/>
          </a:prstGeom>
          <a:effectLst>
            <a:innerShdw blurRad="88900" dist="38100" dir="18900000">
              <a:prstClr val="black">
                <a:alpha val="27000"/>
              </a:prstClr>
            </a:innerShdw>
          </a:effectLst>
        </p:spPr>
      </p:pic>
      <p:pic>
        <p:nvPicPr>
          <p:cNvPr id="4" name="Picture 3"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3009574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_no footer">
    <p:spTree>
      <p:nvGrpSpPr>
        <p:cNvPr id="1" name=""/>
        <p:cNvGrpSpPr/>
        <p:nvPr/>
      </p:nvGrpSpPr>
      <p:grpSpPr>
        <a:xfrm>
          <a:off x="0" y="0"/>
          <a:ext cx="0" cy="0"/>
          <a:chOff x="0" y="0"/>
          <a:chExt cx="0" cy="0"/>
        </a:xfrm>
      </p:grpSpPr>
      <p:sp>
        <p:nvSpPr>
          <p:cNvPr id="2" name="Rectangle 1"/>
          <p:cNvSpPr/>
          <p:nvPr userDrawn="1"/>
        </p:nvSpPr>
        <p:spPr>
          <a:xfrm>
            <a:off x="0" y="5617029"/>
            <a:ext cx="9144000" cy="1240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12895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ubtitled">
    <p:spTree>
      <p:nvGrpSpPr>
        <p:cNvPr id="1" name=""/>
        <p:cNvGrpSpPr/>
        <p:nvPr/>
      </p:nvGrpSpPr>
      <p:grpSpPr>
        <a:xfrm>
          <a:off x="0" y="0"/>
          <a:ext cx="0" cy="0"/>
          <a:chOff x="0" y="0"/>
          <a:chExt cx="0" cy="0"/>
        </a:xfrm>
      </p:grpSpPr>
      <p:sp>
        <p:nvSpPr>
          <p:cNvPr id="3" name="Content Placeholder 2"/>
          <p:cNvSpPr>
            <a:spLocks noGrp="1"/>
          </p:cNvSpPr>
          <p:nvPr>
            <p:ph idx="1"/>
          </p:nvPr>
        </p:nvSpPr>
        <p:spPr>
          <a:effectLst/>
        </p:spPr>
        <p:txBody>
          <a:bodyPr/>
          <a:lstStyle>
            <a:lvl1pPr marL="0" indent="0" algn="ctr">
              <a:spcAft>
                <a:spcPts val="2400"/>
              </a:spcAft>
              <a:buNone/>
              <a:defRPr sz="2800" b="0" cap="all" baseline="0">
                <a:gradFill>
                  <a:gsLst>
                    <a:gs pos="0">
                      <a:srgbClr val="253C86"/>
                    </a:gs>
                    <a:gs pos="50000">
                      <a:srgbClr val="185EAC"/>
                    </a:gs>
                    <a:gs pos="100000">
                      <a:srgbClr val="1B8DCC"/>
                    </a:gs>
                  </a:gsLst>
                  <a:lin ang="5100000" scaled="0"/>
                </a:gradFill>
                <a:effectLst>
                  <a:innerShdw blurRad="63500" dist="50800" dir="18900000">
                    <a:schemeClr val="tx2"/>
                  </a:innerShdw>
                </a:effectLst>
              </a:defRPr>
            </a:lvl1pPr>
            <a:lvl2pPr marL="365760" indent="-365760">
              <a:spcBef>
                <a:spcPts val="1000"/>
              </a:spcBef>
              <a:buClr>
                <a:schemeClr val="accent1"/>
              </a:buClr>
              <a:buSzPct val="90000"/>
              <a:buFont typeface="Wingdings 3" panose="05040102010807070707" pitchFamily="18" charset="2"/>
              <a:buChar char="´"/>
              <a:defRPr sz="2400" b="0">
                <a:solidFill>
                  <a:schemeClr val="tx1"/>
                </a:solidFill>
                <a:latin typeface="+mj-lt"/>
              </a:defRPr>
            </a:lvl2pPr>
            <a:lvl3pPr marL="685800">
              <a:buClr>
                <a:schemeClr val="accent5"/>
              </a:buClr>
              <a:defRPr sz="2200">
                <a:solidFill>
                  <a:schemeClr val="tx2"/>
                </a:solidFill>
              </a:defRPr>
            </a:lvl3pPr>
            <a:lvl4pPr marL="1143000">
              <a:buClr>
                <a:srgbClr val="A5CE39"/>
              </a:buClr>
              <a:defRPr sz="1900">
                <a:solidFill>
                  <a:schemeClr val="accent6">
                    <a:lumMod val="75000"/>
                  </a:schemeClr>
                </a:solidFill>
              </a:defRPr>
            </a:lvl4pPr>
            <a:lvl5pPr marL="1600200">
              <a:buClr>
                <a:schemeClr val="accent4"/>
              </a:buClr>
              <a:defRPr b="0">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5" name="Rectangle 4"/>
          <p:cNvSpPr/>
          <p:nvPr userDrawn="1"/>
        </p:nvSpPr>
        <p:spPr>
          <a:xfrm>
            <a:off x="914400" y="1560188"/>
            <a:ext cx="7315200" cy="27432"/>
          </a:xfrm>
          <a:prstGeom prst="rect">
            <a:avLst/>
          </a:prstGeom>
          <a:gradFill flip="none" rotWithShape="1">
            <a:gsLst>
              <a:gs pos="0">
                <a:srgbClr val="CB1680"/>
              </a:gs>
              <a:gs pos="80000">
                <a:srgbClr val="F06722"/>
              </a:gs>
              <a:gs pos="60000">
                <a:srgbClr val="FABD12"/>
              </a:gs>
              <a:gs pos="40000">
                <a:srgbClr val="A5CE39"/>
              </a:gs>
              <a:gs pos="20000">
                <a:srgbClr val="1B8DCC"/>
              </a:gs>
              <a:gs pos="100000">
                <a:srgbClr val="CD2127"/>
              </a:gs>
            </a:gsLst>
            <a:lin ang="0" scaled="1"/>
            <a:tileRect/>
          </a:gradFill>
          <a:ln w="6350">
            <a:solidFill>
              <a:schemeClr val="bg1">
                <a:lumMod val="85000"/>
              </a:schemeClr>
            </a:solidFill>
          </a:ln>
          <a:effectLst>
            <a:innerShdw blurRad="127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66324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Long Subtitle">
    <p:spTree>
      <p:nvGrpSpPr>
        <p:cNvPr id="1" name=""/>
        <p:cNvGrpSpPr/>
        <p:nvPr/>
      </p:nvGrpSpPr>
      <p:grpSpPr>
        <a:xfrm>
          <a:off x="0" y="0"/>
          <a:ext cx="0" cy="0"/>
          <a:chOff x="0" y="0"/>
          <a:chExt cx="0" cy="0"/>
        </a:xfrm>
      </p:grpSpPr>
      <p:sp>
        <p:nvSpPr>
          <p:cNvPr id="3" name="Content Placeholder 2"/>
          <p:cNvSpPr>
            <a:spLocks noGrp="1"/>
          </p:cNvSpPr>
          <p:nvPr>
            <p:ph idx="1"/>
          </p:nvPr>
        </p:nvSpPr>
        <p:spPr>
          <a:effectLst/>
        </p:spPr>
        <p:txBody>
          <a:bodyPr/>
          <a:lstStyle>
            <a:lvl1pPr marL="0" indent="0" algn="ctr">
              <a:spcAft>
                <a:spcPts val="3000"/>
              </a:spcAft>
              <a:buNone/>
              <a:defRPr sz="2800" b="0" cap="all" baseline="0">
                <a:gradFill>
                  <a:gsLst>
                    <a:gs pos="0">
                      <a:srgbClr val="253C86"/>
                    </a:gs>
                    <a:gs pos="50000">
                      <a:srgbClr val="185EAC"/>
                    </a:gs>
                    <a:gs pos="100000">
                      <a:srgbClr val="1B8DCC"/>
                    </a:gs>
                  </a:gsLst>
                  <a:lin ang="5100000" scaled="0"/>
                </a:gradFill>
                <a:effectLst>
                  <a:innerShdw blurRad="63500" dist="50800" dir="18900000">
                    <a:schemeClr val="tx2"/>
                  </a:innerShdw>
                </a:effectLst>
              </a:defRPr>
            </a:lvl1pPr>
            <a:lvl2pPr marL="365760" indent="-365760">
              <a:spcBef>
                <a:spcPts val="1600"/>
              </a:spcBef>
              <a:buClr>
                <a:schemeClr val="accent1"/>
              </a:buClr>
              <a:buSzPct val="90000"/>
              <a:buFont typeface="Wingdings 3" panose="05040102010807070707" pitchFamily="18" charset="2"/>
              <a:buChar char="´"/>
              <a:defRPr sz="2400" b="0">
                <a:solidFill>
                  <a:schemeClr val="tx1"/>
                </a:solidFill>
                <a:latin typeface="+mj-lt"/>
              </a:defRPr>
            </a:lvl2pPr>
            <a:lvl3pPr marL="685800">
              <a:buClr>
                <a:schemeClr val="accent5"/>
              </a:buClr>
              <a:defRPr sz="2200">
                <a:solidFill>
                  <a:schemeClr val="tx2"/>
                </a:solidFill>
              </a:defRPr>
            </a:lvl3pPr>
            <a:lvl4pPr marL="1143000">
              <a:buClr>
                <a:srgbClr val="A5CE39"/>
              </a:buClr>
              <a:defRPr sz="1900">
                <a:solidFill>
                  <a:schemeClr val="accent6">
                    <a:lumMod val="75000"/>
                  </a:schemeClr>
                </a:solidFill>
              </a:defRPr>
            </a:lvl4pPr>
            <a:lvl5pPr marL="1600200">
              <a:buClr>
                <a:schemeClr val="accent4"/>
              </a:buClr>
              <a:defRPr b="0">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5" name="Rectangle 4"/>
          <p:cNvSpPr/>
          <p:nvPr userDrawn="1"/>
        </p:nvSpPr>
        <p:spPr>
          <a:xfrm>
            <a:off x="914400" y="2064188"/>
            <a:ext cx="7315200" cy="27432"/>
          </a:xfrm>
          <a:prstGeom prst="rect">
            <a:avLst/>
          </a:prstGeom>
          <a:gradFill flip="none" rotWithShape="1">
            <a:gsLst>
              <a:gs pos="0">
                <a:srgbClr val="CB1680"/>
              </a:gs>
              <a:gs pos="80000">
                <a:srgbClr val="F06722"/>
              </a:gs>
              <a:gs pos="60000">
                <a:srgbClr val="FABD12"/>
              </a:gs>
              <a:gs pos="40000">
                <a:srgbClr val="A5CE39"/>
              </a:gs>
              <a:gs pos="20000">
                <a:srgbClr val="1B8DCC"/>
              </a:gs>
              <a:gs pos="100000">
                <a:srgbClr val="CD2127"/>
              </a:gs>
            </a:gsLst>
            <a:lin ang="0" scaled="1"/>
            <a:tileRect/>
          </a:gradFill>
          <a:ln w="6350">
            <a:solidFill>
              <a:schemeClr val="bg1">
                <a:lumMod val="85000"/>
              </a:schemeClr>
            </a:solidFill>
          </a:ln>
          <a:effectLst>
            <a:innerShdw blurRad="127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340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Section-Slide-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18885" y="2191006"/>
            <a:ext cx="5494337" cy="1168599"/>
          </a:xfrm>
        </p:spPr>
        <p:txBody>
          <a:bodyPr anchor="b" anchorCtr="0">
            <a:normAutofit/>
          </a:bodyPr>
          <a:lstStyle>
            <a:lvl1pPr algn="l">
              <a:defRPr sz="4000" b="0" cap="small" baseline="0">
                <a:gradFill>
                  <a:gsLst>
                    <a:gs pos="0">
                      <a:srgbClr val="004874"/>
                    </a:gs>
                    <a:gs pos="100000">
                      <a:srgbClr val="041F36"/>
                    </a:gs>
                  </a:gsLst>
                  <a:lin ang="5400000" scaled="1"/>
                </a:gradFill>
              </a:defRPr>
            </a:lvl1pPr>
          </a:lstStyle>
          <a:p>
            <a:r>
              <a:rPr lang="en-US" dirty="0"/>
              <a:t>Click to Edit Master Title Style</a:t>
            </a:r>
          </a:p>
        </p:txBody>
      </p:sp>
      <p:sp>
        <p:nvSpPr>
          <p:cNvPr id="3" name="Text Placeholder 2"/>
          <p:cNvSpPr>
            <a:spLocks noGrp="1"/>
          </p:cNvSpPr>
          <p:nvPr>
            <p:ph type="body" idx="1" hasCustomPrompt="1"/>
          </p:nvPr>
        </p:nvSpPr>
        <p:spPr>
          <a:xfrm>
            <a:off x="418885" y="3536723"/>
            <a:ext cx="5240509" cy="893387"/>
          </a:xfrm>
        </p:spPr>
        <p:txBody>
          <a:bodyPr anchor="t">
            <a:noAutofit/>
          </a:bodyPr>
          <a:lstStyle>
            <a:lvl1pPr marL="0" indent="0">
              <a:buNone/>
              <a:defRPr sz="2200" b="0" i="0" cap="all" baseline="0">
                <a:solidFill>
                  <a:srgbClr val="275A99"/>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Subtitle Style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41F36"/>
                </a:solidFill>
              </a:defRPr>
            </a:lvl1pPr>
          </a:lstStyle>
          <a:p>
            <a:fld id="{42234874-4AE6-EC41-8F27-0640F467241F}" type="slidenum">
              <a:rPr lang="en-US" smtClean="0"/>
              <a:pPr/>
              <a:t>‹#›</a:t>
            </a:fld>
            <a:endParaRPr lang="en-US" dirty="0"/>
          </a:p>
        </p:txBody>
      </p:sp>
      <p:pic>
        <p:nvPicPr>
          <p:cNvPr id="11" name="Picture 10"/>
          <p:cNvPicPr>
            <a:picLocks noChangeAspect="1"/>
          </p:cNvPicPr>
          <p:nvPr userDrawn="1"/>
        </p:nvPicPr>
        <p:blipFill rotWithShape="1">
          <a:blip r:embed="rId3"/>
          <a:srcRect r="12034"/>
          <a:stretch/>
        </p:blipFill>
        <p:spPr>
          <a:xfrm>
            <a:off x="4854453" y="567"/>
            <a:ext cx="4289548" cy="6857433"/>
          </a:xfrm>
          <a:prstGeom prst="rect">
            <a:avLst/>
          </a:prstGeom>
        </p:spPr>
      </p:pic>
      <p:grpSp>
        <p:nvGrpSpPr>
          <p:cNvPr id="17" name="Group 16"/>
          <p:cNvGrpSpPr/>
          <p:nvPr userDrawn="1"/>
        </p:nvGrpSpPr>
        <p:grpSpPr>
          <a:xfrm flipV="1">
            <a:off x="8515350" y="0"/>
            <a:ext cx="628650" cy="1820427"/>
            <a:chOff x="8515350" y="5037573"/>
            <a:chExt cx="628650" cy="1820427"/>
          </a:xfrm>
        </p:grpSpPr>
        <p:sp>
          <p:nvSpPr>
            <p:cNvPr id="18" name="Isosceles Triangle 1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9" name="Isosceles Triangle 1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0" name="TextBox 19"/>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2" name="Picture 11" descr="wrfgps-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grpSp>
        <p:nvGrpSpPr>
          <p:cNvPr id="13" name="Group 12"/>
          <p:cNvGrpSpPr/>
          <p:nvPr userDrawn="1"/>
        </p:nvGrpSpPr>
        <p:grpSpPr>
          <a:xfrm rot="10800000" flipH="1" flipV="1">
            <a:off x="8553860" y="5040637"/>
            <a:ext cx="592563" cy="1820427"/>
            <a:chOff x="8515350" y="5037573"/>
            <a:chExt cx="628650" cy="1820427"/>
          </a:xfrm>
        </p:grpSpPr>
        <p:sp>
          <p:nvSpPr>
            <p:cNvPr id="14" name="Isosceles Triangle 1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Isosceles Triangle 1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32488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gradFill flip="none" rotWithShape="1">
                  <a:gsLst>
                    <a:gs pos="0">
                      <a:srgbClr val="004874"/>
                    </a:gs>
                    <a:gs pos="100000">
                      <a:srgbClr val="041F36"/>
                    </a:gs>
                  </a:gsLst>
                  <a:lin ang="5400000" scaled="1"/>
                  <a:tileRect/>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pic>
        <p:nvPicPr>
          <p:cNvPr id="11" name="Picture 10"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8" name="Picture 7"/>
          <p:cNvPicPr>
            <a:picLocks noChangeAspect="1"/>
          </p:cNvPicPr>
          <p:nvPr userDrawn="1"/>
        </p:nvPicPr>
        <p:blipFill rotWithShape="1">
          <a:blip r:embed="rId3"/>
          <a:srcRect r="66253"/>
          <a:stretch/>
        </p:blipFill>
        <p:spPr>
          <a:xfrm>
            <a:off x="7498391" y="567"/>
            <a:ext cx="1645609" cy="6857433"/>
          </a:xfrm>
          <a:prstGeom prst="rect">
            <a:avLst/>
          </a:prstGeom>
          <a:effectLst/>
        </p:spPr>
      </p:pic>
      <p:sp>
        <p:nvSpPr>
          <p:cNvPr id="3" name="Content Placeholder 2"/>
          <p:cNvSpPr>
            <a:spLocks noGrp="1"/>
          </p:cNvSpPr>
          <p:nvPr userDrawn="1">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flipV="1">
            <a:off x="8515350" y="0"/>
            <a:ext cx="62865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TextBox 16"/>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6" name="Group 15"/>
          <p:cNvGrpSpPr/>
          <p:nvPr userDrawn="1"/>
        </p:nvGrpSpPr>
        <p:grpSpPr>
          <a:xfrm rot="10800000" flipH="1" flipV="1">
            <a:off x="8553860" y="5040637"/>
            <a:ext cx="592563" cy="1820427"/>
            <a:chOff x="8515350" y="5037573"/>
            <a:chExt cx="628650" cy="1820427"/>
          </a:xfrm>
        </p:grpSpPr>
        <p:sp>
          <p:nvSpPr>
            <p:cNvPr id="18" name="Isosceles Triangle 1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9" name="Isosceles Triangle 1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468892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0">
                      <a:srgbClr val="004874"/>
                    </a:gs>
                    <a:gs pos="100000">
                      <a:srgbClr val="041F36"/>
                    </a:gs>
                  </a:gsLst>
                  <a:lin ang="5400000" scaled="1"/>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4" name="Picture 13"/>
          <p:cNvPicPr>
            <a:picLocks noChangeAspect="1"/>
          </p:cNvPicPr>
          <p:nvPr userDrawn="1"/>
        </p:nvPicPr>
        <p:blipFill rotWithShape="1">
          <a:blip r:embed="rId2"/>
          <a:srcRect r="66253"/>
          <a:stretch/>
        </p:blipFill>
        <p:spPr>
          <a:xfrm>
            <a:off x="7498390" y="-1934"/>
            <a:ext cx="1645609" cy="6857433"/>
          </a:xfrm>
          <a:prstGeom prst="rect">
            <a:avLst/>
          </a:prstGeom>
          <a:effectLst/>
        </p:spPr>
      </p:pic>
      <p:sp>
        <p:nvSpPr>
          <p:cNvPr id="3" name="Content Placeholder 2"/>
          <p:cNvSpPr>
            <a:spLocks noGrp="1"/>
          </p:cNvSpPr>
          <p:nvPr userDrawn="1">
            <p:ph sz="half" idx="1"/>
          </p:nvPr>
        </p:nvSpPr>
        <p:spPr>
          <a:xfrm>
            <a:off x="457200" y="1281009"/>
            <a:ext cx="36195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userDrawn="1">
            <p:ph sz="half" idx="2"/>
          </p:nvPr>
        </p:nvSpPr>
        <p:spPr>
          <a:xfrm>
            <a:off x="4305300" y="1281009"/>
            <a:ext cx="36195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entagon 16"/>
          <p:cNvSpPr/>
          <p:nvPr userDrawn="1"/>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nvGrpSpPr>
          <p:cNvPr id="23" name="Group 22"/>
          <p:cNvGrpSpPr/>
          <p:nvPr userDrawn="1"/>
        </p:nvGrpSpPr>
        <p:grpSpPr>
          <a:xfrm flipV="1">
            <a:off x="8515350" y="0"/>
            <a:ext cx="62865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6" name="TextBox 25"/>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8" name="Picture 1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19" name="Group 18"/>
          <p:cNvGrpSpPr/>
          <p:nvPr userDrawn="1"/>
        </p:nvGrpSpPr>
        <p:grpSpPr>
          <a:xfrm rot="10800000" flipH="1" flipV="1">
            <a:off x="8553860" y="5040637"/>
            <a:ext cx="592563" cy="1820427"/>
            <a:chOff x="8515350" y="5037573"/>
            <a:chExt cx="628650" cy="1820427"/>
          </a:xfrm>
        </p:grpSpPr>
        <p:sp>
          <p:nvSpPr>
            <p:cNvPr id="20" name="Isosceles Triangle 19"/>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 name="Isosceles Triangle 20"/>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43373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4" name="Picture 13"/>
          <p:cNvPicPr>
            <a:picLocks noChangeAspect="1"/>
          </p:cNvPicPr>
          <p:nvPr userDrawn="1"/>
        </p:nvPicPr>
        <p:blipFill rotWithShape="1">
          <a:blip r:embed="rId2"/>
          <a:srcRect r="66253"/>
          <a:stretch/>
        </p:blipFill>
        <p:spPr>
          <a:xfrm>
            <a:off x="7498391" y="284"/>
            <a:ext cx="1645609" cy="6857433"/>
          </a:xfrm>
          <a:prstGeom prst="rect">
            <a:avLst/>
          </a:prstGeom>
          <a:effectLst/>
        </p:spPr>
      </p:pic>
      <p:sp>
        <p:nvSpPr>
          <p:cNvPr id="3" name="Content Placeholder 2"/>
          <p:cNvSpPr>
            <a:spLocks noGrp="1"/>
          </p:cNvSpPr>
          <p:nvPr userDrawn="1">
            <p:ph sz="half" idx="1"/>
          </p:nvPr>
        </p:nvSpPr>
        <p:spPr>
          <a:xfrm>
            <a:off x="4572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userDrawn="1">
            <p:ph sz="half" idx="2"/>
          </p:nvPr>
        </p:nvSpPr>
        <p:spPr>
          <a:xfrm>
            <a:off x="43053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entagon 16"/>
          <p:cNvSpPr/>
          <p:nvPr userDrawn="1"/>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Text Placeholder 2"/>
          <p:cNvSpPr>
            <a:spLocks noGrp="1"/>
          </p:cNvSpPr>
          <p:nvPr userDrawn="1">
            <p:ph type="body" idx="10"/>
          </p:nvPr>
        </p:nvSpPr>
        <p:spPr>
          <a:xfrm>
            <a:off x="457200" y="1085850"/>
            <a:ext cx="3621253"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4"/>
          <p:cNvSpPr>
            <a:spLocks noGrp="1"/>
          </p:cNvSpPr>
          <p:nvPr userDrawn="1">
            <p:ph type="body" sz="quarter" idx="3"/>
          </p:nvPr>
        </p:nvSpPr>
        <p:spPr>
          <a:xfrm>
            <a:off x="4319588" y="1085850"/>
            <a:ext cx="3622675"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20" name="Straight Connector 19"/>
          <p:cNvCxnSpPr/>
          <p:nvPr userDrawn="1"/>
        </p:nvCxnSpPr>
        <p:spPr>
          <a:xfrm>
            <a:off x="4572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userDrawn="1"/>
        </p:nvCxnSpPr>
        <p:spPr>
          <a:xfrm>
            <a:off x="43053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3" name="Group 22"/>
          <p:cNvGrpSpPr/>
          <p:nvPr userDrawn="1"/>
        </p:nvGrpSpPr>
        <p:grpSpPr>
          <a:xfrm flipV="1">
            <a:off x="8515350" y="0"/>
            <a:ext cx="62865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6" name="TextBox 25"/>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27" name="Picture 2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8" name="Group 27"/>
          <p:cNvGrpSpPr/>
          <p:nvPr userDrawn="1"/>
        </p:nvGrpSpPr>
        <p:grpSpPr>
          <a:xfrm rot="10800000" flipH="1" flipV="1">
            <a:off x="8553860" y="5040637"/>
            <a:ext cx="592563" cy="1820427"/>
            <a:chOff x="8515350" y="5037573"/>
            <a:chExt cx="628650" cy="1820427"/>
          </a:xfrm>
        </p:grpSpPr>
        <p:sp>
          <p:nvSpPr>
            <p:cNvPr id="29" name="Isosceles Triangle 28"/>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0" name="Isosceles Triangle 29"/>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120535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userDrawn="1"/>
        </p:nvGrpSpPr>
        <p:grpSpPr>
          <a:xfrm>
            <a:off x="0" y="991981"/>
            <a:ext cx="9144000" cy="5104019"/>
            <a:chOff x="0" y="991981"/>
            <a:chExt cx="9144000" cy="4951619"/>
          </a:xfrm>
        </p:grpSpPr>
        <p:sp>
          <p:nvSpPr>
            <p:cNvPr id="20" name="Rectangle 19"/>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 name="Rectangle 20"/>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Rectangle 16"/>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Rectangle 17"/>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9" name="Picture 18"/>
          <p:cNvPicPr>
            <a:picLocks noChangeAspect="1"/>
          </p:cNvPicPr>
          <p:nvPr userDrawn="1"/>
        </p:nvPicPr>
        <p:blipFill rotWithShape="1">
          <a:blip r:embed="rId2"/>
          <a:srcRect r="66253"/>
          <a:stretch/>
        </p:blipFill>
        <p:spPr>
          <a:xfrm>
            <a:off x="7498391" y="284"/>
            <a:ext cx="1645609" cy="6857433"/>
          </a:xfrm>
          <a:prstGeom prst="rect">
            <a:avLst/>
          </a:prstGeom>
          <a:effectLst/>
        </p:spPr>
      </p:pic>
      <p:sp>
        <p:nvSpPr>
          <p:cNvPr id="2" name="Title 1"/>
          <p:cNvSpPr>
            <a:spLocks noGrp="1"/>
          </p:cNvSpPr>
          <p:nvPr userDrawn="1">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dirty="0"/>
              <a:t>Click to edit Master title style</a:t>
            </a:r>
          </a:p>
        </p:txBody>
      </p:sp>
      <p:grpSp>
        <p:nvGrpSpPr>
          <p:cNvPr id="22" name="Group 21"/>
          <p:cNvGrpSpPr/>
          <p:nvPr userDrawn="1"/>
        </p:nvGrpSpPr>
        <p:grpSpPr>
          <a:xfrm flipV="1">
            <a:off x="8515350" y="0"/>
            <a:ext cx="628650" cy="1820427"/>
            <a:chOff x="8515350" y="5037573"/>
            <a:chExt cx="628650" cy="1820427"/>
          </a:xfrm>
        </p:grpSpPr>
        <p:sp>
          <p:nvSpPr>
            <p:cNvPr id="23" name="Isosceles Triangle 22"/>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4" name="Isosceles Triangle 23"/>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5" name="TextBox 24"/>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26" name="Picture 25"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7" name="Group 26"/>
          <p:cNvGrpSpPr/>
          <p:nvPr userDrawn="1"/>
        </p:nvGrpSpPr>
        <p:grpSpPr>
          <a:xfrm rot="10800000" flipH="1" flipV="1">
            <a:off x="8553860" y="5040637"/>
            <a:ext cx="592563" cy="1820427"/>
            <a:chOff x="8515350" y="5037573"/>
            <a:chExt cx="628650" cy="1820427"/>
          </a:xfrm>
        </p:grpSpPr>
        <p:sp>
          <p:nvSpPr>
            <p:cNvPr id="28" name="Isosceles Triangle 2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9" name="Isosceles Triangle 2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446989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143820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 White Background">
    <p:spTree>
      <p:nvGrpSpPr>
        <p:cNvPr id="1" name=""/>
        <p:cNvGrpSpPr/>
        <p:nvPr/>
      </p:nvGrpSpPr>
      <p:grpSpPr>
        <a:xfrm>
          <a:off x="0" y="0"/>
          <a:ext cx="0" cy="0"/>
          <a:chOff x="0" y="0"/>
          <a:chExt cx="0" cy="0"/>
        </a:xfrm>
      </p:grpSpPr>
      <p:grpSp>
        <p:nvGrpSpPr>
          <p:cNvPr id="3" name="Group 2"/>
          <p:cNvGrpSpPr/>
          <p:nvPr userDrawn="1"/>
        </p:nvGrpSpPr>
        <p:grpSpPr>
          <a:xfrm>
            <a:off x="0" y="991981"/>
            <a:ext cx="9144000" cy="5104019"/>
            <a:chOff x="0" y="991981"/>
            <a:chExt cx="9144000" cy="4951619"/>
          </a:xfrm>
        </p:grpSpPr>
        <p:sp>
          <p:nvSpPr>
            <p:cNvPr id="8" name="Rectangle 7"/>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5" name="Rectangle 4"/>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 name="Rectangle 5"/>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7" name="Picture 6"/>
          <p:cNvPicPr>
            <a:picLocks noChangeAspect="1"/>
          </p:cNvPicPr>
          <p:nvPr userDrawn="1"/>
        </p:nvPicPr>
        <p:blipFill rotWithShape="1">
          <a:blip r:embed="rId2"/>
          <a:srcRect r="66253"/>
          <a:stretch/>
        </p:blipFill>
        <p:spPr>
          <a:xfrm>
            <a:off x="7498391" y="284"/>
            <a:ext cx="1645609" cy="6857433"/>
          </a:xfrm>
          <a:prstGeom prst="rect">
            <a:avLst/>
          </a:prstGeom>
          <a:effectLst/>
        </p:spPr>
      </p:pic>
      <p:grpSp>
        <p:nvGrpSpPr>
          <p:cNvPr id="10" name="Group 9"/>
          <p:cNvGrpSpPr/>
          <p:nvPr userDrawn="1"/>
        </p:nvGrpSpPr>
        <p:grpSpPr>
          <a:xfrm flipV="1">
            <a:off x="8515350" y="0"/>
            <a:ext cx="628650"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3" name="TextBox 12"/>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4" name="Picture 13"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15" name="Group 14"/>
          <p:cNvGrpSpPr/>
          <p:nvPr userDrawn="1"/>
        </p:nvGrpSpPr>
        <p:grpSpPr>
          <a:xfrm rot="10800000" flipH="1" flipV="1">
            <a:off x="8553860" y="5040637"/>
            <a:ext cx="592563"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254068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Background.png"/>
          <p:cNvPicPr>
            <a:picLocks noChangeAspect="1"/>
          </p:cNvPicPr>
          <p:nvPr userDrawn="1"/>
        </p:nvPicPr>
        <p:blipFill rotWithShape="1">
          <a:blip r:embed="rId29">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p:spPr>
      </p:pic>
      <p:sp>
        <p:nvSpPr>
          <p:cNvPr id="2" name="Title Placeholder 1"/>
          <p:cNvSpPr>
            <a:spLocks noGrp="1"/>
          </p:cNvSpPr>
          <p:nvPr>
            <p:ph type="title"/>
          </p:nvPr>
        </p:nvSpPr>
        <p:spPr>
          <a:xfrm>
            <a:off x="457200" y="217489"/>
            <a:ext cx="6908800" cy="77449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9470"/>
            <a:ext cx="6908800" cy="4654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rotWithShape="1">
          <a:blip r:embed="rId30"/>
          <a:srcRect r="66253"/>
          <a:stretch/>
        </p:blipFill>
        <p:spPr>
          <a:xfrm>
            <a:off x="7498391" y="284"/>
            <a:ext cx="1645609" cy="6857433"/>
          </a:xfrm>
          <a:prstGeom prst="rect">
            <a:avLst/>
          </a:prstGeom>
        </p:spPr>
      </p:pic>
      <p:grpSp>
        <p:nvGrpSpPr>
          <p:cNvPr id="15" name="Group 14"/>
          <p:cNvGrpSpPr/>
          <p:nvPr userDrawn="1"/>
        </p:nvGrpSpPr>
        <p:grpSpPr>
          <a:xfrm flipV="1">
            <a:off x="8515350" y="0"/>
            <a:ext cx="628650"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8" name="TextBox 17"/>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0" name="Group 9"/>
          <p:cNvGrpSpPr/>
          <p:nvPr userDrawn="1"/>
        </p:nvGrpSpPr>
        <p:grpSpPr>
          <a:xfrm rot="10800000" flipH="1" flipV="1">
            <a:off x="8553860" y="5040637"/>
            <a:ext cx="592563"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191200307"/>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51" r:id="rId3"/>
    <p:sldLayoutId id="2147483650" r:id="rId4"/>
    <p:sldLayoutId id="2147483652" r:id="rId5"/>
    <p:sldLayoutId id="2147483660" r:id="rId6"/>
    <p:sldLayoutId id="2147483654" r:id="rId7"/>
    <p:sldLayoutId id="2147483655" r:id="rId8"/>
    <p:sldLayoutId id="2147483661" r:id="rId9"/>
    <p:sldLayoutId id="2147483657" r:id="rId10"/>
    <p:sldLayoutId id="2147483676" r:id="rId11"/>
    <p:sldLayoutId id="2147483663" r:id="rId12"/>
    <p:sldLayoutId id="2147483664" r:id="rId13"/>
    <p:sldLayoutId id="2147483665" r:id="rId14"/>
    <p:sldLayoutId id="2147483666" r:id="rId15"/>
    <p:sldLayoutId id="2147483669" r:id="rId16"/>
    <p:sldLayoutId id="2147483673" r:id="rId17"/>
    <p:sldLayoutId id="2147483675" r:id="rId18"/>
    <p:sldLayoutId id="2147483674" r:id="rId19"/>
    <p:sldLayoutId id="2147483670" r:id="rId20"/>
    <p:sldLayoutId id="2147483668" r:id="rId21"/>
    <p:sldLayoutId id="2147483667" r:id="rId22"/>
    <p:sldLayoutId id="2147483671" r:id="rId23"/>
    <p:sldLayoutId id="2147483672" r:id="rId24"/>
    <p:sldLayoutId id="2147483677" r:id="rId25"/>
    <p:sldLayoutId id="2147483678" r:id="rId26"/>
    <p:sldLayoutId id="2147483679" r:id="rId27"/>
  </p:sldLayoutIdLst>
  <p:txStyles>
    <p:titleStyle>
      <a:lvl1pPr algn="l" defTabSz="457200" rtl="0" eaLnBrk="1" latinLnBrk="0" hangingPunct="1">
        <a:lnSpc>
          <a:spcPct val="85000"/>
        </a:lnSpc>
        <a:spcBef>
          <a:spcPct val="0"/>
        </a:spcBef>
        <a:buNone/>
        <a:defRPr sz="3800" b="0" i="0" u="none" kern="1200" cap="small" spc="40" baseline="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p:titleStyle>
    <p:body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6.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benjaminkushner.com/" TargetMode="External"/><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8" Type="http://schemas.openxmlformats.org/officeDocument/2006/relationships/hyperlink" Target="http://www.myskillsmyfuture.org/" TargetMode="External"/><Relationship Id="rId3" Type="http://schemas.openxmlformats.org/officeDocument/2006/relationships/hyperlink" Target="http://tinyurl.com/lx69xgb" TargetMode="External"/><Relationship Id="rId7" Type="http://schemas.openxmlformats.org/officeDocument/2006/relationships/hyperlink" Target="https://www.onetonline.org/" TargetMode="External"/><Relationship Id="rId2" Type="http://schemas.openxmlformats.org/officeDocument/2006/relationships/notesSlide" Target="../notesSlides/notesSlide39.xml"/><Relationship Id="rId1" Type="http://schemas.openxmlformats.org/officeDocument/2006/relationships/slideLayout" Target="../slideLayouts/slideLayout21.xml"/><Relationship Id="rId6" Type="http://schemas.openxmlformats.org/officeDocument/2006/relationships/hyperlink" Target="https://www.careeronestop.org/" TargetMode="External"/><Relationship Id="rId5" Type="http://schemas.openxmlformats.org/officeDocument/2006/relationships/hyperlink" Target="http://tinyurl.com/k5rhhqf" TargetMode="External"/><Relationship Id="rId4" Type="http://schemas.openxmlformats.org/officeDocument/2006/relationships/hyperlink" Target="http://tinyurl.com/kdezdc5"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981" y="1280052"/>
            <a:ext cx="4980609" cy="1470025"/>
          </a:xfrm>
        </p:spPr>
        <p:txBody>
          <a:bodyPr/>
          <a:lstStyle/>
          <a:p>
            <a:r>
              <a:rPr lang="en-US" dirty="0"/>
              <a:t>Region I </a:t>
            </a:r>
            <a:br>
              <a:rPr lang="en-US" dirty="0"/>
            </a:br>
            <a:r>
              <a:rPr lang="en-US" dirty="0"/>
              <a:t>Case Counselor Training</a:t>
            </a:r>
          </a:p>
        </p:txBody>
      </p:sp>
      <p:sp>
        <p:nvSpPr>
          <p:cNvPr id="3" name="Subtitle 2"/>
          <p:cNvSpPr>
            <a:spLocks noGrp="1"/>
          </p:cNvSpPr>
          <p:nvPr>
            <p:ph type="subTitle" idx="1"/>
          </p:nvPr>
        </p:nvSpPr>
        <p:spPr>
          <a:xfrm>
            <a:off x="405718" y="3065967"/>
            <a:ext cx="5024782" cy="1326340"/>
          </a:xfrm>
        </p:spPr>
        <p:txBody>
          <a:bodyPr>
            <a:normAutofit fontScale="92500" lnSpcReduction="10000"/>
          </a:bodyPr>
          <a:lstStyle/>
          <a:p>
            <a:r>
              <a:rPr lang="en-US" dirty="0"/>
              <a:t>Four indicators </a:t>
            </a:r>
          </a:p>
          <a:p>
            <a:r>
              <a:rPr lang="en-US" dirty="0"/>
              <a:t>of effective </a:t>
            </a:r>
          </a:p>
          <a:p>
            <a:r>
              <a:rPr lang="en-US" dirty="0"/>
              <a:t>service delivery</a:t>
            </a:r>
          </a:p>
        </p:txBody>
      </p:sp>
      <p:sp>
        <p:nvSpPr>
          <p:cNvPr id="6" name="Text Placeholder 5"/>
          <p:cNvSpPr>
            <a:spLocks noGrp="1"/>
          </p:cNvSpPr>
          <p:nvPr>
            <p:ph type="body" sz="half" idx="12"/>
          </p:nvPr>
        </p:nvSpPr>
        <p:spPr>
          <a:xfrm>
            <a:off x="5727207" y="5730973"/>
            <a:ext cx="3418783" cy="773865"/>
          </a:xfrm>
        </p:spPr>
        <p:txBody>
          <a:bodyPr/>
          <a:lstStyle/>
          <a:p>
            <a:r>
              <a:rPr lang="en-US" dirty="0">
                <a:latin typeface="Franklin Gothic Medium" panose="020B0603020102020204" pitchFamily="34" charset="0"/>
              </a:rPr>
              <a:t>ETA Region I</a:t>
            </a:r>
          </a:p>
        </p:txBody>
      </p:sp>
    </p:spTree>
    <p:extLst>
      <p:ext uri="{BB962C8B-B14F-4D97-AF65-F5344CB8AC3E}">
        <p14:creationId xmlns:p14="http://schemas.microsoft.com/office/powerpoint/2010/main" val="403076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 y="1727199"/>
            <a:ext cx="9144001" cy="5130801"/>
            <a:chOff x="-1" y="1727199"/>
            <a:chExt cx="9144001" cy="5130801"/>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872343"/>
              <a:ext cx="9144000" cy="4985657"/>
            </a:xfrm>
            <a:prstGeom prst="rect">
              <a:avLst/>
            </a:prstGeom>
          </p:spPr>
        </p:pic>
        <p:sp>
          <p:nvSpPr>
            <p:cNvPr id="11" name="Rectangle 10"/>
            <p:cNvSpPr/>
            <p:nvPr/>
          </p:nvSpPr>
          <p:spPr>
            <a:xfrm rot="16200000">
              <a:off x="3851367" y="-2124169"/>
              <a:ext cx="1441263" cy="9144000"/>
            </a:xfrm>
            <a:prstGeom prst="rect">
              <a:avLst/>
            </a:prstGeom>
            <a:gradFill flip="none" rotWithShape="1">
              <a:gsLst>
                <a:gs pos="56625">
                  <a:srgbClr val="FFFFFF">
                    <a:alpha val="83000"/>
                  </a:srgbClr>
                </a:gs>
                <a:gs pos="9000">
                  <a:schemeClr val="bg1">
                    <a:alpha val="0"/>
                  </a:schemeClr>
                </a:gs>
                <a:gs pos="84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p:ph idx="1"/>
          </p:nvPr>
        </p:nvSpPr>
        <p:spPr>
          <a:xfrm>
            <a:off x="223405" y="1094445"/>
            <a:ext cx="8515350" cy="1303111"/>
          </a:xfrm>
        </p:spPr>
        <p:txBody>
          <a:bodyPr numCol="2"/>
          <a:lstStyle/>
          <a:p>
            <a:r>
              <a:rPr lang="en-US" dirty="0"/>
              <a:t>Think intuitively </a:t>
            </a:r>
          </a:p>
          <a:p>
            <a:r>
              <a:rPr lang="en-US" dirty="0"/>
              <a:t>Write objectively</a:t>
            </a:r>
          </a:p>
          <a:p>
            <a:r>
              <a:rPr lang="en-US" dirty="0"/>
              <a:t>Be explicit</a:t>
            </a:r>
          </a:p>
          <a:p>
            <a:r>
              <a:rPr lang="en-US" dirty="0"/>
              <a:t>Write professionally</a:t>
            </a:r>
          </a:p>
        </p:txBody>
      </p:sp>
      <p:sp>
        <p:nvSpPr>
          <p:cNvPr id="2" name="Title 1"/>
          <p:cNvSpPr>
            <a:spLocks noGrp="1"/>
          </p:cNvSpPr>
          <p:nvPr>
            <p:ph type="title"/>
          </p:nvPr>
        </p:nvSpPr>
        <p:spPr>
          <a:xfrm>
            <a:off x="166254" y="155144"/>
            <a:ext cx="7824355" cy="774492"/>
          </a:xfrm>
        </p:spPr>
        <p:txBody>
          <a:bodyPr>
            <a:normAutofit fontScale="90000"/>
          </a:bodyPr>
          <a:lstStyle/>
          <a:p>
            <a:r>
              <a:rPr lang="en-US" dirty="0"/>
              <a:t>What’s Your Opinion?  (Keep it Objective) </a:t>
            </a:r>
          </a:p>
        </p:txBody>
      </p:sp>
      <p:sp>
        <p:nvSpPr>
          <p:cNvPr id="13" name="Rectangle 12"/>
          <p:cNvSpPr/>
          <p:nvPr/>
        </p:nvSpPr>
        <p:spPr>
          <a:xfrm>
            <a:off x="0" y="6376988"/>
            <a:ext cx="9143622" cy="45720"/>
          </a:xfrm>
          <a:prstGeom prst="rect">
            <a:avLst/>
          </a:prstGeom>
          <a:gradFill flip="none" rotWithShape="1">
            <a:gsLst>
              <a:gs pos="0">
                <a:srgbClr val="CB1680"/>
              </a:gs>
              <a:gs pos="80000">
                <a:srgbClr val="F06722"/>
              </a:gs>
              <a:gs pos="60000">
                <a:srgbClr val="FABD12"/>
              </a:gs>
              <a:gs pos="40000">
                <a:srgbClr val="A5CE39"/>
              </a:gs>
              <a:gs pos="20000">
                <a:srgbClr val="1B8DCC"/>
              </a:gs>
              <a:gs pos="100000">
                <a:srgbClr val="CD2127"/>
              </a:gs>
            </a:gsLst>
            <a:lin ang="0" scaled="1"/>
            <a:tileRect/>
          </a:gradFill>
          <a:ln>
            <a:solidFill>
              <a:schemeClr val="bg1">
                <a:lumMod val="65000"/>
              </a:schemeClr>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8379849" y="6185044"/>
            <a:ext cx="429608" cy="429608"/>
          </a:xfrm>
          <a:prstGeom prst="ellipse">
            <a:avLst/>
          </a:prstGeom>
          <a:solidFill>
            <a:schemeClr val="bg1"/>
          </a:solidFill>
          <a:ln w="6350">
            <a:solidFill>
              <a:schemeClr val="bg1">
                <a:lumMod val="85000"/>
              </a:schemeClr>
            </a:solidFill>
          </a:ln>
          <a:effectLst>
            <a:outerShdw blurRad="508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8340213" y="6221915"/>
            <a:ext cx="508880" cy="355866"/>
          </a:xfrm>
          <a:prstGeom prst="rect">
            <a:avLst/>
          </a:prstGeom>
          <a:noFill/>
        </p:spPr>
        <p:txBody>
          <a:bodyPr wrap="square" lIns="0" tIns="0" rIns="0" bIns="0" rtlCol="0" anchor="ctr">
            <a:noAutofit/>
          </a:bodyPr>
          <a:lstStyle/>
          <a:p>
            <a:pPr algn="ctr"/>
            <a:fld id="{88A8A197-9FD5-4E44-A847-5913256255CC}" type="slidenum">
              <a:rPr lang="en-US" sz="1400" b="0" i="0" smtClean="0">
                <a:latin typeface="+mj-lt"/>
              </a:rPr>
              <a:t>10</a:t>
            </a:fld>
            <a:endParaRPr lang="en-US" sz="1600" b="0" i="0" dirty="0">
              <a:latin typeface="+mj-lt"/>
            </a:endParaRPr>
          </a:p>
        </p:txBody>
      </p:sp>
    </p:spTree>
    <p:extLst>
      <p:ext uri="{BB962C8B-B14F-4D97-AF65-F5344CB8AC3E}">
        <p14:creationId xmlns:p14="http://schemas.microsoft.com/office/powerpoint/2010/main" val="2026096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338435"/>
            <a:ext cx="6089904" cy="4061966"/>
          </a:xfrm>
          <a:prstGeom prst="rect">
            <a:avLst/>
          </a:prstGeom>
        </p:spPr>
      </p:pic>
      <p:sp>
        <p:nvSpPr>
          <p:cNvPr id="3" name="Content Placeholder 2"/>
          <p:cNvSpPr>
            <a:spLocks noGrp="1"/>
          </p:cNvSpPr>
          <p:nvPr>
            <p:ph idx="1"/>
          </p:nvPr>
        </p:nvSpPr>
        <p:spPr>
          <a:xfrm>
            <a:off x="3392549" y="2616694"/>
            <a:ext cx="5065650" cy="3549877"/>
          </a:xfrm>
        </p:spPr>
        <p:txBody>
          <a:bodyPr>
            <a:normAutofit/>
          </a:bodyPr>
          <a:lstStyle/>
          <a:p>
            <a:pPr lvl="0">
              <a:spcBef>
                <a:spcPts val="1200"/>
              </a:spcBef>
              <a:spcAft>
                <a:spcPts val="1200"/>
              </a:spcAft>
            </a:pPr>
            <a:r>
              <a:rPr lang="en-US" sz="2400" dirty="0"/>
              <a:t>Immediately after the interview</a:t>
            </a:r>
          </a:p>
          <a:p>
            <a:pPr lvl="0">
              <a:spcBef>
                <a:spcPts val="1200"/>
              </a:spcBef>
              <a:spcAft>
                <a:spcPts val="1200"/>
              </a:spcAft>
            </a:pPr>
            <a:r>
              <a:rPr lang="en-US" sz="2400" dirty="0"/>
              <a:t>Very soon after the interview</a:t>
            </a:r>
          </a:p>
          <a:p>
            <a:pPr lvl="0">
              <a:spcBef>
                <a:spcPts val="1200"/>
              </a:spcBef>
              <a:spcAft>
                <a:spcPts val="1200"/>
              </a:spcAft>
            </a:pPr>
            <a:r>
              <a:rPr lang="en-US" sz="2400" dirty="0"/>
              <a:t>Before starting another significant activity</a:t>
            </a:r>
          </a:p>
          <a:p>
            <a:pPr lvl="0">
              <a:spcBef>
                <a:spcPts val="1200"/>
              </a:spcBef>
              <a:spcAft>
                <a:spcPts val="1200"/>
              </a:spcAft>
            </a:pPr>
            <a:r>
              <a:rPr lang="en-US" sz="2400" dirty="0"/>
              <a:t>Before leaving the office for the day</a:t>
            </a:r>
            <a:endParaRPr lang="en-US" sz="2300" dirty="0"/>
          </a:p>
        </p:txBody>
      </p:sp>
      <p:sp>
        <p:nvSpPr>
          <p:cNvPr id="2" name="Title 1"/>
          <p:cNvSpPr>
            <a:spLocks noGrp="1"/>
          </p:cNvSpPr>
          <p:nvPr>
            <p:ph type="title"/>
          </p:nvPr>
        </p:nvSpPr>
        <p:spPr>
          <a:xfrm>
            <a:off x="249381" y="196707"/>
            <a:ext cx="7491845" cy="774492"/>
          </a:xfrm>
        </p:spPr>
        <p:txBody>
          <a:bodyPr>
            <a:normAutofit fontScale="90000"/>
          </a:bodyPr>
          <a:lstStyle/>
          <a:p>
            <a:r>
              <a:rPr lang="en-US" dirty="0"/>
              <a:t>When Should We Capture Case Notes?</a:t>
            </a:r>
          </a:p>
        </p:txBody>
      </p:sp>
    </p:spTree>
    <p:extLst>
      <p:ext uri="{BB962C8B-B14F-4D97-AF65-F5344CB8AC3E}">
        <p14:creationId xmlns:p14="http://schemas.microsoft.com/office/powerpoint/2010/main" val="121943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Capturing Follow-Up Case Notes  (not intake)</a:t>
            </a:r>
          </a:p>
        </p:txBody>
      </p:sp>
      <p:sp>
        <p:nvSpPr>
          <p:cNvPr id="5" name="TextBox 4"/>
          <p:cNvSpPr txBox="1"/>
          <p:nvPr/>
        </p:nvSpPr>
        <p:spPr>
          <a:xfrm>
            <a:off x="457200" y="2945831"/>
            <a:ext cx="6781800" cy="3231654"/>
          </a:xfrm>
          <a:prstGeom prst="rect">
            <a:avLst/>
          </a:prstGeom>
          <a:noFill/>
        </p:spPr>
        <p:txBody>
          <a:bodyPr wrap="square" rtlCol="0">
            <a:spAutoFit/>
          </a:bodyPr>
          <a:lstStyle/>
          <a:p>
            <a:pPr marL="342900" indent="-342900">
              <a:spcAft>
                <a:spcPts val="2400"/>
              </a:spcAft>
              <a:buFont typeface="+mj-lt"/>
              <a:buAutoNum type="arabicPeriod"/>
            </a:pPr>
            <a:r>
              <a:rPr lang="en-US" sz="2400" dirty="0">
                <a:latin typeface="Arial" pitchFamily="34" charset="0"/>
                <a:cs typeface="Arial" pitchFamily="34" charset="0"/>
              </a:rPr>
              <a:t>Type while the customer is being interviewed</a:t>
            </a:r>
          </a:p>
          <a:p>
            <a:pPr marL="342900" indent="-342900">
              <a:spcAft>
                <a:spcPts val="2400"/>
              </a:spcAft>
              <a:buFont typeface="+mj-lt"/>
              <a:buAutoNum type="arabicPeriod"/>
            </a:pPr>
            <a:r>
              <a:rPr lang="en-US" sz="2400" dirty="0">
                <a:latin typeface="Arial" pitchFamily="34" charset="0"/>
                <a:cs typeface="Arial" pitchFamily="34" charset="0"/>
              </a:rPr>
              <a:t>Hand-write on a pad and transfer the notes within 24 hours after customer leaves</a:t>
            </a:r>
          </a:p>
          <a:p>
            <a:pPr marL="342900" indent="-342900">
              <a:spcAft>
                <a:spcPts val="2400"/>
              </a:spcAft>
              <a:buFont typeface="+mj-lt"/>
              <a:buAutoNum type="arabicPeriod"/>
            </a:pPr>
            <a:r>
              <a:rPr lang="en-US" sz="2400" dirty="0">
                <a:latin typeface="Arial" pitchFamily="34" charset="0"/>
                <a:cs typeface="Arial" pitchFamily="34" charset="0"/>
              </a:rPr>
              <a:t>Longer timeframe than 24 hours (please specify)</a:t>
            </a:r>
          </a:p>
          <a:p>
            <a:pPr marL="342900" indent="-342900">
              <a:spcAft>
                <a:spcPts val="2400"/>
              </a:spcAft>
              <a:buFont typeface="+mj-lt"/>
              <a:buAutoNum type="arabicPeriod"/>
            </a:pPr>
            <a:r>
              <a:rPr lang="en-US" sz="2400" dirty="0">
                <a:latin typeface="Arial" pitchFamily="34" charset="0"/>
                <a:cs typeface="Arial" pitchFamily="34" charset="0"/>
              </a:rPr>
              <a:t>Not applicable or unable to respond</a:t>
            </a:r>
          </a:p>
        </p:txBody>
      </p:sp>
      <p:sp>
        <p:nvSpPr>
          <p:cNvPr id="6" name="TextBox 5"/>
          <p:cNvSpPr txBox="1"/>
          <p:nvPr/>
        </p:nvSpPr>
        <p:spPr>
          <a:xfrm>
            <a:off x="101600" y="1524000"/>
            <a:ext cx="7467600" cy="880241"/>
          </a:xfrm>
          <a:prstGeom prst="rect">
            <a:avLst/>
          </a:prstGeom>
          <a:noFill/>
        </p:spPr>
        <p:txBody>
          <a:bodyPr wrap="square" rtlCol="0">
            <a:spAutoFit/>
          </a:bodyPr>
          <a:lstStyle/>
          <a:p>
            <a:pPr lvl="0" algn="ctr" defTabSz="1066800">
              <a:lnSpc>
                <a:spcPct val="90000"/>
              </a:lnSpc>
              <a:spcBef>
                <a:spcPct val="0"/>
              </a:spcBef>
              <a:spcAft>
                <a:spcPct val="35000"/>
              </a:spcAft>
            </a:pPr>
            <a:r>
              <a:rPr lang="en-US" sz="2800" dirty="0">
                <a:solidFill>
                  <a:srgbClr val="C00000"/>
                </a:solidFill>
                <a:latin typeface="Arial" pitchFamily="34" charset="0"/>
                <a:cs typeface="Arial" pitchFamily="34" charset="0"/>
              </a:rPr>
              <a:t>What is the practice at your Center?  </a:t>
            </a:r>
          </a:p>
          <a:p>
            <a:pPr lvl="0" algn="ctr" defTabSz="1066800">
              <a:lnSpc>
                <a:spcPct val="90000"/>
              </a:lnSpc>
              <a:spcBef>
                <a:spcPct val="0"/>
              </a:spcBef>
              <a:spcAft>
                <a:spcPct val="35000"/>
              </a:spcAft>
            </a:pPr>
            <a:r>
              <a:rPr lang="en-US" dirty="0">
                <a:solidFill>
                  <a:srgbClr val="C00000"/>
                </a:solidFill>
                <a:latin typeface="Arial" pitchFamily="34" charset="0"/>
                <a:cs typeface="Arial" pitchFamily="34" charset="0"/>
              </a:rPr>
              <a:t>Choose the answer that best reflects you (or your group):</a:t>
            </a:r>
            <a:endParaRPr lang="en-US" dirty="0">
              <a:latin typeface="Arial" pitchFamily="34" charset="0"/>
              <a:cs typeface="Arial" pitchFamily="34" charset="0"/>
            </a:endParaRPr>
          </a:p>
        </p:txBody>
      </p:sp>
    </p:spTree>
    <p:extLst>
      <p:ext uri="{BB962C8B-B14F-4D97-AF65-F5344CB8AC3E}">
        <p14:creationId xmlns:p14="http://schemas.microsoft.com/office/powerpoint/2010/main" val="114148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Telling Your </a:t>
            </a:r>
            <a:br>
              <a:rPr lang="en-US" dirty="0"/>
            </a:br>
            <a:r>
              <a:rPr lang="en-US" dirty="0"/>
              <a:t>Customer’s Story</a:t>
            </a:r>
          </a:p>
        </p:txBody>
      </p:sp>
    </p:spTree>
    <p:extLst>
      <p:ext uri="{BB962C8B-B14F-4D97-AF65-F5344CB8AC3E}">
        <p14:creationId xmlns:p14="http://schemas.microsoft.com/office/powerpoint/2010/main" val="1722547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833" y="1415845"/>
            <a:ext cx="8361842" cy="4761118"/>
          </a:xfrm>
        </p:spPr>
        <p:txBody>
          <a:bodyPr>
            <a:normAutofit/>
          </a:bodyPr>
          <a:lstStyle/>
          <a:p>
            <a:pPr>
              <a:spcBef>
                <a:spcPts val="1800"/>
              </a:spcBef>
            </a:pPr>
            <a:r>
              <a:rPr lang="en-US" sz="2800" dirty="0"/>
              <a:t>Customer Situation or Background</a:t>
            </a:r>
          </a:p>
          <a:p>
            <a:pPr>
              <a:spcBef>
                <a:spcPts val="1800"/>
              </a:spcBef>
            </a:pPr>
            <a:r>
              <a:rPr lang="en-US" sz="2800" dirty="0"/>
              <a:t>Reason for Visit</a:t>
            </a:r>
          </a:p>
          <a:p>
            <a:pPr>
              <a:spcBef>
                <a:spcPts val="1800"/>
              </a:spcBef>
            </a:pPr>
            <a:r>
              <a:rPr lang="en-US" sz="2800" dirty="0"/>
              <a:t>Goal Setting &amp; Achievement</a:t>
            </a:r>
          </a:p>
          <a:p>
            <a:pPr>
              <a:spcBef>
                <a:spcPts val="1800"/>
              </a:spcBef>
            </a:pPr>
            <a:r>
              <a:rPr lang="en-US" sz="2800" dirty="0"/>
              <a:t>Progress</a:t>
            </a:r>
          </a:p>
          <a:p>
            <a:pPr>
              <a:spcBef>
                <a:spcPts val="1800"/>
              </a:spcBef>
            </a:pPr>
            <a:r>
              <a:rPr lang="en-US" sz="2800" dirty="0"/>
              <a:t>Next Steps &amp; New Goals</a:t>
            </a:r>
          </a:p>
          <a:p>
            <a:pPr>
              <a:spcBef>
                <a:spcPts val="1800"/>
              </a:spcBef>
            </a:pPr>
            <a:r>
              <a:rPr lang="en-US" sz="2800" dirty="0"/>
              <a:t>Case Closing</a:t>
            </a:r>
          </a:p>
          <a:p>
            <a:pPr>
              <a:spcBef>
                <a:spcPts val="1800"/>
              </a:spcBef>
            </a:pPr>
            <a:endParaRPr lang="en-US" sz="2800" dirty="0"/>
          </a:p>
        </p:txBody>
      </p:sp>
      <p:sp>
        <p:nvSpPr>
          <p:cNvPr id="2" name="Title 1"/>
          <p:cNvSpPr>
            <a:spLocks noGrp="1"/>
          </p:cNvSpPr>
          <p:nvPr>
            <p:ph type="title"/>
          </p:nvPr>
        </p:nvSpPr>
        <p:spPr/>
        <p:txBody>
          <a:bodyPr/>
          <a:lstStyle/>
          <a:p>
            <a:r>
              <a:rPr lang="en-US" dirty="0"/>
              <a:t>Case Note Elements</a:t>
            </a:r>
          </a:p>
        </p:txBody>
      </p:sp>
    </p:spTree>
    <p:extLst>
      <p:ext uri="{BB962C8B-B14F-4D97-AF65-F5344CB8AC3E}">
        <p14:creationId xmlns:p14="http://schemas.microsoft.com/office/powerpoint/2010/main" val="713907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859" y="1197636"/>
            <a:ext cx="8165998" cy="4761118"/>
          </a:xfrm>
        </p:spPr>
        <p:txBody>
          <a:bodyPr>
            <a:normAutofit/>
          </a:bodyPr>
          <a:lstStyle/>
          <a:p>
            <a:pPr>
              <a:spcBef>
                <a:spcPts val="1800"/>
              </a:spcBef>
            </a:pPr>
            <a:r>
              <a:rPr lang="en-US" sz="2800" dirty="0"/>
              <a:t>Quiz to measure front line staff         understanding of the content</a:t>
            </a:r>
          </a:p>
          <a:p>
            <a:pPr>
              <a:spcBef>
                <a:spcPts val="1800"/>
              </a:spcBef>
            </a:pPr>
            <a:r>
              <a:rPr lang="en-US" sz="2800" dirty="0"/>
              <a:t>Could lead to the issuance of a certificate</a:t>
            </a:r>
          </a:p>
          <a:p>
            <a:pPr>
              <a:spcBef>
                <a:spcPts val="1800"/>
              </a:spcBef>
            </a:pPr>
            <a:r>
              <a:rPr lang="en-US" sz="2800" dirty="0"/>
              <a:t>Excerpt:</a:t>
            </a:r>
          </a:p>
        </p:txBody>
      </p:sp>
      <p:sp>
        <p:nvSpPr>
          <p:cNvPr id="2" name="Title 1"/>
          <p:cNvSpPr>
            <a:spLocks noGrp="1"/>
          </p:cNvSpPr>
          <p:nvPr>
            <p:ph type="title"/>
          </p:nvPr>
        </p:nvSpPr>
        <p:spPr/>
        <p:txBody>
          <a:bodyPr/>
          <a:lstStyle/>
          <a:p>
            <a:r>
              <a:rPr lang="en-US" dirty="0"/>
              <a:t>Case Notes Quiz</a:t>
            </a: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9824" y="3192662"/>
            <a:ext cx="6259555" cy="2813283"/>
          </a:xfrm>
          <a:prstGeom prst="rect">
            <a:avLst/>
          </a:prstGeom>
        </p:spPr>
      </p:pic>
    </p:spTree>
    <p:extLst>
      <p:ext uri="{BB962C8B-B14F-4D97-AF65-F5344CB8AC3E}">
        <p14:creationId xmlns:p14="http://schemas.microsoft.com/office/powerpoint/2010/main" val="883881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814" y="1228808"/>
            <a:ext cx="8165998" cy="4761118"/>
          </a:xfrm>
        </p:spPr>
        <p:txBody>
          <a:bodyPr>
            <a:normAutofit/>
          </a:bodyPr>
          <a:lstStyle/>
          <a:p>
            <a:pPr>
              <a:spcBef>
                <a:spcPts val="1800"/>
              </a:spcBef>
            </a:pPr>
            <a:r>
              <a:rPr lang="en-US" sz="2800" dirty="0"/>
              <a:t>Includes group exercise for larger              trainee group</a:t>
            </a:r>
          </a:p>
          <a:p>
            <a:pPr>
              <a:spcBef>
                <a:spcPts val="1800"/>
              </a:spcBef>
            </a:pPr>
            <a:r>
              <a:rPr lang="en-US" sz="2800" dirty="0"/>
              <a:t>Includes examples of case note entries</a:t>
            </a:r>
          </a:p>
          <a:p>
            <a:pPr>
              <a:spcBef>
                <a:spcPts val="1800"/>
              </a:spcBef>
            </a:pPr>
            <a:r>
              <a:rPr lang="en-US" sz="2800" dirty="0"/>
              <a:t>Excerpt:</a:t>
            </a:r>
          </a:p>
        </p:txBody>
      </p:sp>
      <p:sp>
        <p:nvSpPr>
          <p:cNvPr id="2" name="Title 1"/>
          <p:cNvSpPr>
            <a:spLocks noGrp="1"/>
          </p:cNvSpPr>
          <p:nvPr>
            <p:ph type="title"/>
          </p:nvPr>
        </p:nvSpPr>
        <p:spPr/>
        <p:txBody>
          <a:bodyPr/>
          <a:lstStyle/>
          <a:p>
            <a:r>
              <a:rPr lang="en-US" dirty="0"/>
              <a:t>Case Note Teaching Aid</a:t>
            </a:r>
          </a:p>
        </p:txBody>
      </p:sp>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4313" y="3713393"/>
            <a:ext cx="7086600" cy="2228300"/>
          </a:xfrm>
          <a:prstGeom prst="rect">
            <a:avLst/>
          </a:prstGeom>
        </p:spPr>
      </p:pic>
    </p:spTree>
    <p:extLst>
      <p:ext uri="{BB962C8B-B14F-4D97-AF65-F5344CB8AC3E}">
        <p14:creationId xmlns:p14="http://schemas.microsoft.com/office/powerpoint/2010/main" val="342096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8885" y="1797604"/>
            <a:ext cx="5494337" cy="647887"/>
          </a:xfrm>
        </p:spPr>
        <p:txBody>
          <a:bodyPr>
            <a:normAutofit/>
          </a:bodyPr>
          <a:lstStyle/>
          <a:p>
            <a:r>
              <a:rPr lang="en-US" sz="3600" dirty="0"/>
              <a:t>Case Counselor Training</a:t>
            </a:r>
          </a:p>
        </p:txBody>
      </p:sp>
      <p:sp>
        <p:nvSpPr>
          <p:cNvPr id="5" name="Text Placeholder 4"/>
          <p:cNvSpPr>
            <a:spLocks noGrp="1"/>
          </p:cNvSpPr>
          <p:nvPr>
            <p:ph type="body" idx="1"/>
          </p:nvPr>
        </p:nvSpPr>
        <p:spPr>
          <a:xfrm>
            <a:off x="418885" y="2945219"/>
            <a:ext cx="5240509" cy="1484891"/>
          </a:xfrm>
        </p:spPr>
        <p:txBody>
          <a:bodyPr/>
          <a:lstStyle/>
          <a:p>
            <a:r>
              <a:rPr lang="en-US" dirty="0"/>
              <a:t>understanding basic, individualized and follow-up career services</a:t>
            </a:r>
          </a:p>
        </p:txBody>
      </p:sp>
    </p:spTree>
    <p:extLst>
      <p:ext uri="{BB962C8B-B14F-4D97-AF65-F5344CB8AC3E}">
        <p14:creationId xmlns:p14="http://schemas.microsoft.com/office/powerpoint/2010/main" val="1674971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Lighting Round: Career Services 1</a:t>
            </a:r>
          </a:p>
        </p:txBody>
      </p:sp>
      <p:sp>
        <p:nvSpPr>
          <p:cNvPr id="5" name="TextBox 4"/>
          <p:cNvSpPr txBox="1"/>
          <p:nvPr/>
        </p:nvSpPr>
        <p:spPr>
          <a:xfrm>
            <a:off x="457200" y="2945831"/>
            <a:ext cx="6781800" cy="3600986"/>
          </a:xfrm>
          <a:prstGeom prst="rect">
            <a:avLst/>
          </a:prstGeom>
          <a:noFill/>
        </p:spPr>
        <p:txBody>
          <a:bodyPr wrap="square" rtlCol="0">
            <a:spAutoFit/>
          </a:bodyPr>
          <a:lstStyle/>
          <a:p>
            <a:pPr marL="342900" indent="-342900">
              <a:spcAft>
                <a:spcPts val="2400"/>
              </a:spcAft>
              <a:buFont typeface="+mj-lt"/>
              <a:buAutoNum type="arabicPeriod"/>
            </a:pPr>
            <a:r>
              <a:rPr lang="en-US" sz="2400" dirty="0">
                <a:latin typeface="Arial" pitchFamily="34" charset="0"/>
                <a:cs typeface="Arial" pitchFamily="34" charset="0"/>
              </a:rPr>
              <a:t>Yes, they can receive both basic and individualized services.</a:t>
            </a:r>
          </a:p>
          <a:p>
            <a:pPr marL="342900" indent="-342900">
              <a:spcAft>
                <a:spcPts val="2400"/>
              </a:spcAft>
              <a:buFont typeface="+mj-lt"/>
              <a:buAutoNum type="arabicPeriod"/>
            </a:pPr>
            <a:r>
              <a:rPr lang="en-US" sz="2400" dirty="0">
                <a:latin typeface="Arial" pitchFamily="34" charset="0"/>
                <a:cs typeface="Arial" pitchFamily="34" charset="0"/>
              </a:rPr>
              <a:t>No, customers receiving Individualized Career Services must be enrolled and receive staff-assisted services.</a:t>
            </a:r>
          </a:p>
          <a:p>
            <a:pPr marL="342900" indent="-342900">
              <a:spcAft>
                <a:spcPts val="2400"/>
              </a:spcAft>
              <a:buFont typeface="+mj-lt"/>
              <a:buAutoNum type="arabicPeriod"/>
            </a:pPr>
            <a:r>
              <a:rPr lang="en-US" sz="2400" dirty="0">
                <a:latin typeface="Arial" pitchFamily="34" charset="0"/>
                <a:cs typeface="Arial" pitchFamily="34" charset="0"/>
              </a:rPr>
              <a:t>Not applicable or unable to respond</a:t>
            </a:r>
          </a:p>
          <a:p>
            <a:pPr marL="342900" indent="-342900">
              <a:spcAft>
                <a:spcPts val="2400"/>
              </a:spcAft>
              <a:buFont typeface="+mj-lt"/>
              <a:buAutoNum type="arabicPeriod"/>
            </a:pPr>
            <a:r>
              <a:rPr lang="en-US" sz="2400" dirty="0">
                <a:latin typeface="Arial" pitchFamily="34" charset="0"/>
                <a:cs typeface="Arial" pitchFamily="34" charset="0"/>
              </a:rPr>
              <a:t>Other answer (please use chat feature)</a:t>
            </a:r>
          </a:p>
        </p:txBody>
      </p:sp>
      <p:sp>
        <p:nvSpPr>
          <p:cNvPr id="6" name="TextBox 5"/>
          <p:cNvSpPr txBox="1"/>
          <p:nvPr/>
        </p:nvSpPr>
        <p:spPr>
          <a:xfrm>
            <a:off x="114300" y="1334886"/>
            <a:ext cx="7467600" cy="1268039"/>
          </a:xfrm>
          <a:prstGeom prst="rect">
            <a:avLst/>
          </a:prstGeom>
          <a:noFill/>
        </p:spPr>
        <p:txBody>
          <a:bodyPr wrap="square" rtlCol="0">
            <a:spAutoFit/>
          </a:bodyPr>
          <a:lstStyle/>
          <a:p>
            <a:pPr lvl="0" algn="ctr" defTabSz="1066800">
              <a:lnSpc>
                <a:spcPct val="90000"/>
              </a:lnSpc>
              <a:spcBef>
                <a:spcPct val="0"/>
              </a:spcBef>
              <a:spcAft>
                <a:spcPct val="35000"/>
              </a:spcAft>
            </a:pPr>
            <a:r>
              <a:rPr lang="en-US" sz="2800" dirty="0">
                <a:solidFill>
                  <a:srgbClr val="C00000"/>
                </a:solidFill>
                <a:latin typeface="Arial" pitchFamily="34" charset="0"/>
                <a:cs typeface="Arial" pitchFamily="34" charset="0"/>
              </a:rPr>
              <a:t>In your Center, can self-service customers receive Individualized Career Services?</a:t>
            </a:r>
          </a:p>
          <a:p>
            <a:pPr lvl="0" algn="ctr" defTabSz="1066800">
              <a:lnSpc>
                <a:spcPct val="90000"/>
              </a:lnSpc>
              <a:spcBef>
                <a:spcPct val="0"/>
              </a:spcBef>
              <a:spcAft>
                <a:spcPct val="35000"/>
              </a:spcAft>
            </a:pPr>
            <a:r>
              <a:rPr lang="en-US" dirty="0">
                <a:solidFill>
                  <a:srgbClr val="C00000"/>
                </a:solidFill>
                <a:latin typeface="Arial" pitchFamily="34" charset="0"/>
                <a:cs typeface="Arial" pitchFamily="34" charset="0"/>
              </a:rPr>
              <a:t>Choose the answer that best reflects you (or your group):</a:t>
            </a:r>
            <a:endParaRPr lang="en-US" dirty="0">
              <a:latin typeface="Arial" pitchFamily="34" charset="0"/>
              <a:cs typeface="Arial" pitchFamily="34" charset="0"/>
            </a:endParaRPr>
          </a:p>
        </p:txBody>
      </p:sp>
    </p:spTree>
    <p:extLst>
      <p:ext uri="{BB962C8B-B14F-4D97-AF65-F5344CB8AC3E}">
        <p14:creationId xmlns:p14="http://schemas.microsoft.com/office/powerpoint/2010/main" val="110763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Lightning Round: Career Services 2</a:t>
            </a:r>
          </a:p>
        </p:txBody>
      </p:sp>
      <p:sp>
        <p:nvSpPr>
          <p:cNvPr id="5" name="TextBox 4"/>
          <p:cNvSpPr txBox="1"/>
          <p:nvPr/>
        </p:nvSpPr>
        <p:spPr>
          <a:xfrm>
            <a:off x="457200" y="3222777"/>
            <a:ext cx="6781800" cy="3016210"/>
          </a:xfrm>
          <a:prstGeom prst="rect">
            <a:avLst/>
          </a:prstGeom>
          <a:noFill/>
        </p:spPr>
        <p:txBody>
          <a:bodyPr wrap="square" rtlCol="0">
            <a:spAutoFit/>
          </a:bodyPr>
          <a:lstStyle/>
          <a:p>
            <a:pPr marL="342900" indent="-342900">
              <a:spcAft>
                <a:spcPts val="2400"/>
              </a:spcAft>
              <a:buFont typeface="+mj-lt"/>
              <a:buAutoNum type="arabicPeriod"/>
            </a:pPr>
            <a:r>
              <a:rPr lang="en-US" sz="2200" dirty="0">
                <a:latin typeface="Arial" pitchFamily="34" charset="0"/>
                <a:cs typeface="Arial" pitchFamily="34" charset="0"/>
              </a:rPr>
              <a:t>Yes</a:t>
            </a:r>
          </a:p>
          <a:p>
            <a:pPr marL="342900" indent="-342900">
              <a:spcAft>
                <a:spcPts val="2400"/>
              </a:spcAft>
              <a:buFont typeface="+mj-lt"/>
              <a:buAutoNum type="arabicPeriod"/>
            </a:pPr>
            <a:r>
              <a:rPr lang="en-US" sz="2200" dirty="0">
                <a:latin typeface="Arial" pitchFamily="34" charset="0"/>
                <a:cs typeface="Arial" pitchFamily="34" charset="0"/>
              </a:rPr>
              <a:t>No</a:t>
            </a:r>
          </a:p>
          <a:p>
            <a:pPr marL="342900" indent="-342900">
              <a:spcAft>
                <a:spcPts val="2400"/>
              </a:spcAft>
              <a:buFont typeface="+mj-lt"/>
              <a:buAutoNum type="arabicPeriod"/>
            </a:pPr>
            <a:r>
              <a:rPr lang="en-US" sz="2200" dirty="0">
                <a:latin typeface="Arial" pitchFamily="34" charset="0"/>
                <a:cs typeface="Arial" pitchFamily="34" charset="0"/>
              </a:rPr>
              <a:t>It depends upon the extent of the interpretation</a:t>
            </a:r>
          </a:p>
          <a:p>
            <a:pPr marL="342900" indent="-342900">
              <a:spcAft>
                <a:spcPts val="2400"/>
              </a:spcAft>
              <a:buFont typeface="+mj-lt"/>
              <a:buAutoNum type="arabicPeriod"/>
            </a:pPr>
            <a:r>
              <a:rPr lang="en-US" sz="2200" dirty="0">
                <a:latin typeface="Arial" pitchFamily="34" charset="0"/>
                <a:cs typeface="Arial" pitchFamily="34" charset="0"/>
              </a:rPr>
              <a:t>Not applicable or unable to respond</a:t>
            </a:r>
          </a:p>
          <a:p>
            <a:pPr marL="342900" indent="-342900">
              <a:spcAft>
                <a:spcPts val="2400"/>
              </a:spcAft>
              <a:buFont typeface="+mj-lt"/>
              <a:buAutoNum type="arabicPeriod"/>
            </a:pPr>
            <a:r>
              <a:rPr lang="en-US" sz="2200" dirty="0">
                <a:latin typeface="Arial" pitchFamily="34" charset="0"/>
                <a:cs typeface="Arial" pitchFamily="34" charset="0"/>
              </a:rPr>
              <a:t>Another answer (please use chat feature)</a:t>
            </a:r>
          </a:p>
        </p:txBody>
      </p:sp>
      <p:sp>
        <p:nvSpPr>
          <p:cNvPr id="6" name="TextBox 5"/>
          <p:cNvSpPr txBox="1"/>
          <p:nvPr/>
        </p:nvSpPr>
        <p:spPr>
          <a:xfrm>
            <a:off x="177800" y="1262743"/>
            <a:ext cx="7467600" cy="1468094"/>
          </a:xfrm>
          <a:prstGeom prst="rect">
            <a:avLst/>
          </a:prstGeom>
          <a:noFill/>
        </p:spPr>
        <p:txBody>
          <a:bodyPr wrap="square" rtlCol="0">
            <a:spAutoFit/>
          </a:bodyPr>
          <a:lstStyle/>
          <a:p>
            <a:pPr lvl="0" algn="ctr" defTabSz="1066800">
              <a:lnSpc>
                <a:spcPct val="90000"/>
              </a:lnSpc>
              <a:spcBef>
                <a:spcPct val="0"/>
              </a:spcBef>
              <a:spcAft>
                <a:spcPct val="35000"/>
              </a:spcAft>
            </a:pPr>
            <a:r>
              <a:rPr lang="en-US" sz="2400" dirty="0">
                <a:solidFill>
                  <a:srgbClr val="C00000"/>
                </a:solidFill>
                <a:latin typeface="Arial" pitchFamily="34" charset="0"/>
                <a:cs typeface="Arial" pitchFamily="34" charset="0"/>
              </a:rPr>
              <a:t>In your Center, if a customer needs their aptitude or interest assessment interpreted by someone, are they considered a “staff-assisted” customer?</a:t>
            </a:r>
          </a:p>
          <a:p>
            <a:pPr lvl="0" algn="ctr" defTabSz="1066800">
              <a:lnSpc>
                <a:spcPct val="90000"/>
              </a:lnSpc>
              <a:spcBef>
                <a:spcPct val="0"/>
              </a:spcBef>
              <a:spcAft>
                <a:spcPct val="35000"/>
              </a:spcAft>
            </a:pPr>
            <a:r>
              <a:rPr lang="en-US" dirty="0">
                <a:solidFill>
                  <a:srgbClr val="C00000"/>
                </a:solidFill>
                <a:latin typeface="Arial" pitchFamily="34" charset="0"/>
                <a:cs typeface="Arial" pitchFamily="34" charset="0"/>
              </a:rPr>
              <a:t>Choose the answer that best reflects you (or your group):</a:t>
            </a:r>
            <a:endParaRPr lang="en-US" dirty="0">
              <a:latin typeface="Arial" pitchFamily="34" charset="0"/>
              <a:cs typeface="Arial" pitchFamily="34" charset="0"/>
            </a:endParaRPr>
          </a:p>
        </p:txBody>
      </p:sp>
    </p:spTree>
    <p:extLst>
      <p:ext uri="{BB962C8B-B14F-4D97-AF65-F5344CB8AC3E}">
        <p14:creationId xmlns:p14="http://schemas.microsoft.com/office/powerpoint/2010/main" val="1432418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81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Lightning Round: Career Services 3</a:t>
            </a:r>
          </a:p>
        </p:txBody>
      </p:sp>
      <p:sp>
        <p:nvSpPr>
          <p:cNvPr id="5" name="TextBox 4"/>
          <p:cNvSpPr txBox="1"/>
          <p:nvPr/>
        </p:nvSpPr>
        <p:spPr>
          <a:xfrm>
            <a:off x="457200" y="2945831"/>
            <a:ext cx="6781800" cy="3600986"/>
          </a:xfrm>
          <a:prstGeom prst="rect">
            <a:avLst/>
          </a:prstGeom>
          <a:noFill/>
        </p:spPr>
        <p:txBody>
          <a:bodyPr wrap="square" rtlCol="0">
            <a:spAutoFit/>
          </a:bodyPr>
          <a:lstStyle/>
          <a:p>
            <a:pPr marL="342900" indent="-342900">
              <a:spcAft>
                <a:spcPts val="2400"/>
              </a:spcAft>
              <a:buFont typeface="+mj-lt"/>
              <a:buAutoNum type="arabicPeriod"/>
            </a:pPr>
            <a:r>
              <a:rPr lang="en-US" sz="2400" dirty="0">
                <a:latin typeface="Arial" pitchFamily="34" charset="0"/>
                <a:cs typeface="Arial" pitchFamily="34" charset="0"/>
              </a:rPr>
              <a:t>All workshops (except Orientation) are exclusively for enrolled customers</a:t>
            </a:r>
          </a:p>
          <a:p>
            <a:pPr marL="342900" indent="-342900">
              <a:spcAft>
                <a:spcPts val="2400"/>
              </a:spcAft>
              <a:buFont typeface="+mj-lt"/>
              <a:buAutoNum type="arabicPeriod"/>
            </a:pPr>
            <a:r>
              <a:rPr lang="en-US" sz="2400" dirty="0">
                <a:latin typeface="Arial" pitchFamily="34" charset="0"/>
                <a:cs typeface="Arial" pitchFamily="34" charset="0"/>
              </a:rPr>
              <a:t>Some workshops are mixed with enrolled, non-enrolled, self-service and staff-assisted customers</a:t>
            </a:r>
          </a:p>
          <a:p>
            <a:pPr marL="342900" indent="-342900">
              <a:spcAft>
                <a:spcPts val="2400"/>
              </a:spcAft>
              <a:buFont typeface="+mj-lt"/>
              <a:buAutoNum type="arabicPeriod"/>
            </a:pPr>
            <a:r>
              <a:rPr lang="en-US" sz="2400" dirty="0">
                <a:latin typeface="Arial" pitchFamily="34" charset="0"/>
                <a:cs typeface="Arial" pitchFamily="34" charset="0"/>
              </a:rPr>
              <a:t>Not applicable or unable to respond</a:t>
            </a:r>
          </a:p>
          <a:p>
            <a:pPr marL="342900" indent="-342900">
              <a:spcAft>
                <a:spcPts val="2400"/>
              </a:spcAft>
              <a:buFont typeface="+mj-lt"/>
              <a:buAutoNum type="arabicPeriod"/>
            </a:pPr>
            <a:r>
              <a:rPr lang="en-US" sz="2400" dirty="0">
                <a:latin typeface="Arial" pitchFamily="34" charset="0"/>
                <a:cs typeface="Arial" pitchFamily="34" charset="0"/>
              </a:rPr>
              <a:t>Other answer (please use chat feature)</a:t>
            </a:r>
          </a:p>
        </p:txBody>
      </p:sp>
      <p:sp>
        <p:nvSpPr>
          <p:cNvPr id="6" name="TextBox 5"/>
          <p:cNvSpPr txBox="1"/>
          <p:nvPr/>
        </p:nvSpPr>
        <p:spPr>
          <a:xfrm>
            <a:off x="114300" y="1281795"/>
            <a:ext cx="7467600" cy="1374222"/>
          </a:xfrm>
          <a:prstGeom prst="rect">
            <a:avLst/>
          </a:prstGeom>
          <a:noFill/>
        </p:spPr>
        <p:txBody>
          <a:bodyPr wrap="square" rtlCol="0">
            <a:spAutoFit/>
          </a:bodyPr>
          <a:lstStyle/>
          <a:p>
            <a:pPr lvl="0" algn="ctr" defTabSz="1066800">
              <a:lnSpc>
                <a:spcPct val="90000"/>
              </a:lnSpc>
              <a:spcBef>
                <a:spcPct val="0"/>
              </a:spcBef>
              <a:spcAft>
                <a:spcPct val="35000"/>
              </a:spcAft>
            </a:pPr>
            <a:r>
              <a:rPr lang="en-US" sz="2200" dirty="0">
                <a:solidFill>
                  <a:srgbClr val="C00000"/>
                </a:solidFill>
                <a:latin typeface="Arial" pitchFamily="34" charset="0"/>
                <a:cs typeface="Arial" pitchFamily="34" charset="0"/>
              </a:rPr>
              <a:t>In your Center, do you offer any workshops for non-enrolled customers such as how to independently conduct career exploration or job search?</a:t>
            </a:r>
          </a:p>
          <a:p>
            <a:pPr lvl="0" algn="ctr" defTabSz="1066800">
              <a:lnSpc>
                <a:spcPct val="90000"/>
              </a:lnSpc>
              <a:spcBef>
                <a:spcPct val="0"/>
              </a:spcBef>
              <a:spcAft>
                <a:spcPct val="35000"/>
              </a:spcAft>
            </a:pPr>
            <a:r>
              <a:rPr lang="en-US" dirty="0">
                <a:solidFill>
                  <a:srgbClr val="C00000"/>
                </a:solidFill>
                <a:latin typeface="Arial" pitchFamily="34" charset="0"/>
                <a:cs typeface="Arial" pitchFamily="34" charset="0"/>
              </a:rPr>
              <a:t>Choose the answer that best reflects you (or your group):</a:t>
            </a:r>
            <a:endParaRPr lang="en-US" dirty="0">
              <a:latin typeface="Arial" pitchFamily="34" charset="0"/>
              <a:cs typeface="Arial" pitchFamily="34" charset="0"/>
            </a:endParaRPr>
          </a:p>
        </p:txBody>
      </p:sp>
    </p:spTree>
    <p:extLst>
      <p:ext uri="{BB962C8B-B14F-4D97-AF65-F5344CB8AC3E}">
        <p14:creationId xmlns:p14="http://schemas.microsoft.com/office/powerpoint/2010/main" val="2147371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Lightning Round: Career Services 4</a:t>
            </a:r>
          </a:p>
        </p:txBody>
      </p:sp>
      <p:sp>
        <p:nvSpPr>
          <p:cNvPr id="5" name="TextBox 4"/>
          <p:cNvSpPr txBox="1"/>
          <p:nvPr/>
        </p:nvSpPr>
        <p:spPr>
          <a:xfrm>
            <a:off x="457200" y="2945831"/>
            <a:ext cx="6781800" cy="3847207"/>
          </a:xfrm>
          <a:prstGeom prst="rect">
            <a:avLst/>
          </a:prstGeom>
          <a:noFill/>
        </p:spPr>
        <p:txBody>
          <a:bodyPr wrap="square" rtlCol="0">
            <a:spAutoFit/>
          </a:bodyPr>
          <a:lstStyle/>
          <a:p>
            <a:pPr marL="342900" indent="-342900">
              <a:spcAft>
                <a:spcPts val="2400"/>
              </a:spcAft>
              <a:buFont typeface="+mj-lt"/>
              <a:buAutoNum type="arabicPeriod"/>
            </a:pPr>
            <a:r>
              <a:rPr lang="en-US" sz="2400" dirty="0">
                <a:latin typeface="Arial" pitchFamily="34" charset="0"/>
                <a:cs typeface="Arial" pitchFamily="34" charset="0"/>
              </a:rPr>
              <a:t>Less than 50 customers</a:t>
            </a:r>
          </a:p>
          <a:p>
            <a:pPr marL="342900" indent="-342900">
              <a:spcAft>
                <a:spcPts val="2400"/>
              </a:spcAft>
              <a:buFont typeface="+mj-lt"/>
              <a:buAutoNum type="arabicPeriod"/>
            </a:pPr>
            <a:r>
              <a:rPr lang="en-US" sz="2400" dirty="0">
                <a:latin typeface="Arial" pitchFamily="34" charset="0"/>
                <a:cs typeface="Arial" pitchFamily="34" charset="0"/>
              </a:rPr>
              <a:t>Between 51 and 100 customers</a:t>
            </a:r>
          </a:p>
          <a:p>
            <a:pPr marL="342900" indent="-342900">
              <a:spcAft>
                <a:spcPts val="2400"/>
              </a:spcAft>
              <a:buFont typeface="+mj-lt"/>
              <a:buAutoNum type="arabicPeriod"/>
            </a:pPr>
            <a:r>
              <a:rPr lang="en-US" sz="2400" dirty="0">
                <a:latin typeface="Arial" pitchFamily="34" charset="0"/>
                <a:cs typeface="Arial" pitchFamily="34" charset="0"/>
              </a:rPr>
              <a:t>Between 101 and 200 customers</a:t>
            </a:r>
          </a:p>
          <a:p>
            <a:pPr marL="342900" indent="-342900">
              <a:spcAft>
                <a:spcPts val="2400"/>
              </a:spcAft>
              <a:buFont typeface="+mj-lt"/>
              <a:buAutoNum type="arabicPeriod"/>
            </a:pPr>
            <a:r>
              <a:rPr lang="en-US" sz="2400" dirty="0">
                <a:latin typeface="Arial" pitchFamily="34" charset="0"/>
                <a:cs typeface="Arial" pitchFamily="34" charset="0"/>
              </a:rPr>
              <a:t>More than 200 customers</a:t>
            </a:r>
          </a:p>
          <a:p>
            <a:pPr marL="342900" indent="-342900">
              <a:spcAft>
                <a:spcPts val="2400"/>
              </a:spcAft>
              <a:buFont typeface="+mj-lt"/>
              <a:buAutoNum type="arabicPeriod"/>
            </a:pPr>
            <a:r>
              <a:rPr lang="en-US" sz="2400" dirty="0">
                <a:latin typeface="Arial" pitchFamily="34" charset="0"/>
                <a:cs typeface="Arial" pitchFamily="34" charset="0"/>
              </a:rPr>
              <a:t>Not applicable or unable to respond</a:t>
            </a:r>
          </a:p>
          <a:p>
            <a:pPr marL="342900" indent="-342900">
              <a:spcAft>
                <a:spcPts val="2400"/>
              </a:spcAft>
              <a:buFont typeface="+mj-lt"/>
              <a:buAutoNum type="arabicPeriod"/>
            </a:pPr>
            <a:r>
              <a:rPr lang="en-US" sz="2400" dirty="0">
                <a:latin typeface="Arial" pitchFamily="34" charset="0"/>
                <a:cs typeface="Arial" pitchFamily="34" charset="0"/>
              </a:rPr>
              <a:t>Other answer (please use chat feature)</a:t>
            </a:r>
          </a:p>
        </p:txBody>
      </p:sp>
      <p:sp>
        <p:nvSpPr>
          <p:cNvPr id="6" name="TextBox 5"/>
          <p:cNvSpPr txBox="1"/>
          <p:nvPr/>
        </p:nvSpPr>
        <p:spPr>
          <a:xfrm>
            <a:off x="114300" y="1281795"/>
            <a:ext cx="7467600" cy="1069524"/>
          </a:xfrm>
          <a:prstGeom prst="rect">
            <a:avLst/>
          </a:prstGeom>
          <a:noFill/>
        </p:spPr>
        <p:txBody>
          <a:bodyPr wrap="square" rtlCol="0">
            <a:spAutoFit/>
          </a:bodyPr>
          <a:lstStyle/>
          <a:p>
            <a:pPr lvl="0" algn="ctr" defTabSz="1066800">
              <a:lnSpc>
                <a:spcPct val="90000"/>
              </a:lnSpc>
              <a:spcBef>
                <a:spcPct val="0"/>
              </a:spcBef>
              <a:spcAft>
                <a:spcPct val="35000"/>
              </a:spcAft>
            </a:pPr>
            <a:r>
              <a:rPr lang="en-US" sz="2200" dirty="0">
                <a:solidFill>
                  <a:srgbClr val="C00000"/>
                </a:solidFill>
                <a:latin typeface="Arial" pitchFamily="34" charset="0"/>
                <a:cs typeface="Arial" pitchFamily="34" charset="0"/>
              </a:rPr>
              <a:t>In your Center, what is the typical size of a Case Counselor’s caseload?</a:t>
            </a:r>
          </a:p>
          <a:p>
            <a:pPr lvl="0" algn="ctr" defTabSz="1066800">
              <a:lnSpc>
                <a:spcPct val="90000"/>
              </a:lnSpc>
              <a:spcBef>
                <a:spcPct val="0"/>
              </a:spcBef>
              <a:spcAft>
                <a:spcPct val="35000"/>
              </a:spcAft>
            </a:pPr>
            <a:r>
              <a:rPr lang="en-US" dirty="0">
                <a:solidFill>
                  <a:srgbClr val="C00000"/>
                </a:solidFill>
                <a:latin typeface="Arial" pitchFamily="34" charset="0"/>
                <a:cs typeface="Arial" pitchFamily="34" charset="0"/>
              </a:rPr>
              <a:t>Choose the answer that best reflects you (or your group):</a:t>
            </a:r>
            <a:endParaRPr lang="en-US" dirty="0">
              <a:latin typeface="Arial" pitchFamily="34" charset="0"/>
              <a:cs typeface="Arial" pitchFamily="34" charset="0"/>
            </a:endParaRPr>
          </a:p>
        </p:txBody>
      </p:sp>
    </p:spTree>
    <p:extLst>
      <p:ext uri="{BB962C8B-B14F-4D97-AF65-F5344CB8AC3E}">
        <p14:creationId xmlns:p14="http://schemas.microsoft.com/office/powerpoint/2010/main" val="899997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93964" y="1745673"/>
            <a:ext cx="3953164" cy="2918691"/>
            <a:chOff x="0" y="828954"/>
            <a:chExt cx="7561943" cy="5548395"/>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828954"/>
              <a:ext cx="7458075" cy="5548395"/>
            </a:xfrm>
            <a:prstGeom prst="rect">
              <a:avLst/>
            </a:prstGeom>
            <a:ln>
              <a:noFill/>
            </a:ln>
            <a:effectLst>
              <a:softEdge rad="112500"/>
            </a:effectLst>
          </p:spPr>
        </p:pic>
        <p:sp>
          <p:nvSpPr>
            <p:cNvPr id="12" name="Rectangle 11"/>
            <p:cNvSpPr/>
            <p:nvPr/>
          </p:nvSpPr>
          <p:spPr>
            <a:xfrm>
              <a:off x="3579100" y="828954"/>
              <a:ext cx="3982843" cy="5548395"/>
            </a:xfrm>
            <a:prstGeom prst="rect">
              <a:avLst/>
            </a:prstGeom>
            <a:gradFill flip="none" rotWithShape="1">
              <a:gsLst>
                <a:gs pos="57000">
                  <a:srgbClr val="FFFFFF">
                    <a:alpha val="80000"/>
                  </a:srgbClr>
                </a:gs>
                <a:gs pos="32000">
                  <a:srgbClr val="FFFFFF">
                    <a:alpha val="50000"/>
                  </a:srgbClr>
                </a:gs>
                <a:gs pos="0">
                  <a:schemeClr val="bg1">
                    <a:alpha val="0"/>
                  </a:schemeClr>
                </a:gs>
                <a:gs pos="89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p:ph idx="1"/>
          </p:nvPr>
        </p:nvSpPr>
        <p:spPr>
          <a:xfrm>
            <a:off x="3753922" y="1157680"/>
            <a:ext cx="4060042" cy="5149602"/>
          </a:xfrm>
        </p:spPr>
        <p:txBody>
          <a:bodyPr>
            <a:normAutofit/>
          </a:bodyPr>
          <a:lstStyle/>
          <a:p>
            <a:pPr>
              <a:spcBef>
                <a:spcPts val="1200"/>
              </a:spcBef>
            </a:pPr>
            <a:r>
              <a:rPr lang="en-US" sz="2400" dirty="0"/>
              <a:t>Receiving minimal Basic Career Services</a:t>
            </a:r>
          </a:p>
          <a:p>
            <a:pPr>
              <a:spcBef>
                <a:spcPts val="1200"/>
              </a:spcBef>
            </a:pPr>
            <a:r>
              <a:rPr lang="en-US" sz="2400" dirty="0"/>
              <a:t>Independent self-assessment and  interpretation</a:t>
            </a:r>
          </a:p>
          <a:p>
            <a:pPr>
              <a:spcBef>
                <a:spcPts val="1200"/>
              </a:spcBef>
            </a:pPr>
            <a:r>
              <a:rPr lang="en-US" sz="2400" dirty="0"/>
              <a:t>Reportable Individuals, not enrolled</a:t>
            </a:r>
          </a:p>
          <a:p>
            <a:pPr>
              <a:spcBef>
                <a:spcPts val="1200"/>
              </a:spcBef>
            </a:pPr>
            <a:r>
              <a:rPr lang="en-US" sz="2400" dirty="0"/>
              <a:t>Independent job searcher</a:t>
            </a:r>
          </a:p>
          <a:p>
            <a:pPr>
              <a:spcBef>
                <a:spcPts val="1200"/>
              </a:spcBef>
            </a:pPr>
            <a:r>
              <a:rPr lang="en-US" sz="2400" dirty="0"/>
              <a:t>Qualified, job-ready, no skills gap</a:t>
            </a:r>
          </a:p>
        </p:txBody>
      </p:sp>
      <p:sp>
        <p:nvSpPr>
          <p:cNvPr id="2" name="Title 1"/>
          <p:cNvSpPr>
            <a:spLocks noGrp="1"/>
          </p:cNvSpPr>
          <p:nvPr>
            <p:ph type="title"/>
          </p:nvPr>
        </p:nvSpPr>
        <p:spPr/>
        <p:txBody>
          <a:bodyPr/>
          <a:lstStyle/>
          <a:p>
            <a:r>
              <a:rPr lang="en-US" dirty="0"/>
              <a:t>Self-service customers</a:t>
            </a:r>
          </a:p>
        </p:txBody>
      </p:sp>
    </p:spTree>
    <p:extLst>
      <p:ext uri="{BB962C8B-B14F-4D97-AF65-F5344CB8AC3E}">
        <p14:creationId xmlns:p14="http://schemas.microsoft.com/office/powerpoint/2010/main" val="446823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891955">
            <a:off x="5848945" y="1862989"/>
            <a:ext cx="2695801" cy="4399024"/>
          </a:xfrm>
          <a:prstGeom prst="rect">
            <a:avLst/>
          </a:prstGeom>
        </p:spPr>
      </p:pic>
      <p:sp>
        <p:nvSpPr>
          <p:cNvPr id="3" name="Content Placeholder 2"/>
          <p:cNvSpPr>
            <a:spLocks noGrp="1"/>
          </p:cNvSpPr>
          <p:nvPr>
            <p:ph idx="1"/>
          </p:nvPr>
        </p:nvSpPr>
        <p:spPr>
          <a:xfrm>
            <a:off x="324716" y="1194954"/>
            <a:ext cx="8515350" cy="4909271"/>
          </a:xfrm>
        </p:spPr>
        <p:txBody>
          <a:bodyPr>
            <a:normAutofit/>
          </a:bodyPr>
          <a:lstStyle/>
          <a:p>
            <a:pPr>
              <a:spcBef>
                <a:spcPts val="1200"/>
              </a:spcBef>
            </a:pPr>
            <a:r>
              <a:rPr lang="en-US" dirty="0"/>
              <a:t>Receive Basic or Individualized Career Services</a:t>
            </a:r>
          </a:p>
          <a:p>
            <a:pPr>
              <a:spcBef>
                <a:spcPts val="1200"/>
              </a:spcBef>
            </a:pPr>
            <a:r>
              <a:rPr lang="en-US" dirty="0"/>
              <a:t>May require training or education </a:t>
            </a:r>
            <a:br>
              <a:rPr lang="en-US" dirty="0"/>
            </a:br>
            <a:r>
              <a:rPr lang="en-US" dirty="0"/>
              <a:t>to move along their career </a:t>
            </a:r>
            <a:br>
              <a:rPr lang="en-US" dirty="0"/>
            </a:br>
            <a:r>
              <a:rPr lang="en-US" dirty="0"/>
              <a:t>pathway</a:t>
            </a:r>
          </a:p>
          <a:p>
            <a:pPr>
              <a:spcBef>
                <a:spcPts val="1200"/>
              </a:spcBef>
            </a:pPr>
            <a:r>
              <a:rPr lang="en-US" dirty="0"/>
              <a:t>May have a barrier or skills gap </a:t>
            </a:r>
            <a:br>
              <a:rPr lang="en-US" dirty="0"/>
            </a:br>
            <a:r>
              <a:rPr lang="en-US" dirty="0"/>
              <a:t>that needs attention</a:t>
            </a:r>
          </a:p>
          <a:p>
            <a:pPr>
              <a:spcBef>
                <a:spcPts val="1200"/>
              </a:spcBef>
            </a:pPr>
            <a:r>
              <a:rPr lang="en-US" dirty="0"/>
              <a:t>Enrolled, tracked, “</a:t>
            </a:r>
            <a:r>
              <a:rPr lang="en-US" dirty="0">
                <a:solidFill>
                  <a:schemeClr val="accent6">
                    <a:lumMod val="75000"/>
                  </a:schemeClr>
                </a:solidFill>
              </a:rPr>
              <a:t>Participant</a:t>
            </a:r>
            <a:r>
              <a:rPr lang="en-US" dirty="0"/>
              <a:t>”</a:t>
            </a:r>
          </a:p>
        </p:txBody>
      </p:sp>
      <p:sp>
        <p:nvSpPr>
          <p:cNvPr id="2" name="Title 1"/>
          <p:cNvSpPr>
            <a:spLocks noGrp="1"/>
          </p:cNvSpPr>
          <p:nvPr>
            <p:ph type="title"/>
          </p:nvPr>
        </p:nvSpPr>
        <p:spPr/>
        <p:txBody>
          <a:bodyPr/>
          <a:lstStyle/>
          <a:p>
            <a:r>
              <a:rPr lang="en-US" dirty="0"/>
              <a:t>Staff-assisted customers</a:t>
            </a:r>
          </a:p>
        </p:txBody>
      </p:sp>
    </p:spTree>
    <p:extLst>
      <p:ext uri="{BB962C8B-B14F-4D97-AF65-F5344CB8AC3E}">
        <p14:creationId xmlns:p14="http://schemas.microsoft.com/office/powerpoint/2010/main" val="1502655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981" y="997528"/>
            <a:ext cx="6856845" cy="4731478"/>
          </a:xfrm>
        </p:spPr>
        <p:txBody>
          <a:bodyPr>
            <a:normAutofit/>
          </a:bodyPr>
          <a:lstStyle/>
          <a:p>
            <a:r>
              <a:rPr lang="en-US" dirty="0"/>
              <a:t>Case Management</a:t>
            </a:r>
          </a:p>
          <a:p>
            <a:pPr lvl="1"/>
            <a:r>
              <a:rPr lang="en-US" dirty="0"/>
              <a:t>No Wrong Door Policy</a:t>
            </a:r>
          </a:p>
          <a:p>
            <a:pPr lvl="1">
              <a:spcBef>
                <a:spcPts val="1800"/>
              </a:spcBef>
            </a:pPr>
            <a:r>
              <a:rPr lang="en-US" dirty="0"/>
              <a:t>Cross Training</a:t>
            </a:r>
          </a:p>
          <a:p>
            <a:pPr lvl="2"/>
            <a:r>
              <a:rPr lang="en-US" dirty="0"/>
              <a:t>Professional development</a:t>
            </a:r>
          </a:p>
          <a:p>
            <a:pPr lvl="2"/>
            <a:r>
              <a:rPr lang="en-US" dirty="0"/>
              <a:t>Job shadowing</a:t>
            </a:r>
          </a:p>
          <a:p>
            <a:pPr lvl="2"/>
            <a:r>
              <a:rPr lang="en-US" dirty="0"/>
              <a:t>Team meetings</a:t>
            </a:r>
          </a:p>
          <a:p>
            <a:pPr lvl="2"/>
            <a:r>
              <a:rPr lang="en-US" dirty="0"/>
              <a:t>Socials</a:t>
            </a:r>
          </a:p>
          <a:p>
            <a:pPr lvl="1"/>
            <a:r>
              <a:rPr lang="en-US" dirty="0"/>
              <a:t>Don</a:t>
            </a:r>
            <a:r>
              <a:rPr lang="mr-IN" dirty="0"/>
              <a:t>’</a:t>
            </a:r>
            <a:r>
              <a:rPr lang="en-US" dirty="0"/>
              <a:t>t forget Career Services/Business Services Cross Training</a:t>
            </a:r>
          </a:p>
        </p:txBody>
      </p:sp>
      <p:sp>
        <p:nvSpPr>
          <p:cNvPr id="2" name="Title 1"/>
          <p:cNvSpPr>
            <a:spLocks noGrp="1"/>
          </p:cNvSpPr>
          <p:nvPr>
            <p:ph type="title"/>
          </p:nvPr>
        </p:nvSpPr>
        <p:spPr/>
        <p:txBody>
          <a:bodyPr>
            <a:normAutofit/>
          </a:bodyPr>
          <a:lstStyle/>
          <a:p>
            <a:r>
              <a:rPr lang="en-US" dirty="0"/>
              <a:t>Service Integration: How To  </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40535" y="1984664"/>
            <a:ext cx="2886494" cy="2815935"/>
          </a:xfrm>
          <a:prstGeom prst="rect">
            <a:avLst/>
          </a:prstGeom>
        </p:spPr>
      </p:pic>
    </p:spTree>
    <p:extLst>
      <p:ext uri="{BB962C8B-B14F-4D97-AF65-F5344CB8AC3E}">
        <p14:creationId xmlns:p14="http://schemas.microsoft.com/office/powerpoint/2010/main" val="382617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846217"/>
            <a:ext cx="9144000" cy="740229"/>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08074" y="1019175"/>
            <a:ext cx="7377983" cy="5157788"/>
          </a:xfrm>
        </p:spPr>
        <p:txBody>
          <a:bodyPr/>
          <a:lstStyle/>
          <a:p>
            <a:r>
              <a:rPr lang="en-US" dirty="0"/>
              <a:t>Common Identifier</a:t>
            </a:r>
          </a:p>
          <a:p>
            <a:pPr lvl="1">
              <a:spcBef>
                <a:spcPts val="600"/>
              </a:spcBef>
            </a:pPr>
            <a:r>
              <a:rPr lang="en-US" dirty="0"/>
              <a:t>Common business card </a:t>
            </a:r>
            <a:br>
              <a:rPr lang="en-US" dirty="0"/>
            </a:br>
            <a:r>
              <a:rPr lang="en-US" dirty="0"/>
              <a:t>look and logo</a:t>
            </a:r>
          </a:p>
          <a:p>
            <a:pPr lvl="1">
              <a:spcBef>
                <a:spcPts val="1800"/>
              </a:spcBef>
            </a:pPr>
            <a:r>
              <a:rPr lang="en-US" dirty="0"/>
              <a:t>Drop program name </a:t>
            </a:r>
            <a:br>
              <a:rPr lang="en-US" dirty="0"/>
            </a:br>
            <a:r>
              <a:rPr lang="en-US" dirty="0"/>
              <a:t>and funding stream </a:t>
            </a:r>
            <a:br>
              <a:rPr lang="en-US" dirty="0"/>
            </a:br>
            <a:r>
              <a:rPr lang="en-US" dirty="0"/>
              <a:t>from job title</a:t>
            </a:r>
          </a:p>
          <a:p>
            <a:pPr lvl="1">
              <a:spcBef>
                <a:spcPts val="1800"/>
              </a:spcBef>
            </a:pPr>
            <a:r>
              <a:rPr lang="en-US" dirty="0"/>
              <a:t>Identify with the Center, not the Program</a:t>
            </a:r>
          </a:p>
          <a:p>
            <a:pPr marL="0" lvl="1" indent="0">
              <a:spcBef>
                <a:spcPts val="1800"/>
              </a:spcBef>
              <a:buNone/>
            </a:pPr>
            <a:r>
              <a:rPr lang="en-US" sz="2800" i="1" dirty="0">
                <a:gradFill>
                  <a:gsLst>
                    <a:gs pos="0">
                      <a:srgbClr val="253C86"/>
                    </a:gs>
                    <a:gs pos="50000">
                      <a:srgbClr val="185EAC"/>
                    </a:gs>
                    <a:gs pos="100000">
                      <a:srgbClr val="1B8DCC"/>
                    </a:gs>
                  </a:gsLst>
                  <a:lin ang="5100000" scaled="0"/>
                </a:gradFill>
                <a:effectLst>
                  <a:innerShdw blurRad="63500" dist="50800" dir="18900000">
                    <a:schemeClr val="tx2"/>
                  </a:innerShdw>
                </a:effectLst>
                <a:latin typeface="+mn-lt"/>
              </a:rPr>
              <a:t>       “Take a sledgehammer to the silos”</a:t>
            </a:r>
          </a:p>
        </p:txBody>
      </p:sp>
      <p:pic>
        <p:nvPicPr>
          <p:cNvPr id="8" name="Picture 7"/>
          <p:cNvPicPr>
            <a:picLocks noChangeAspect="1"/>
          </p:cNvPicPr>
          <p:nvPr/>
        </p:nvPicPr>
        <p:blipFill>
          <a:blip r:embed="rId3" cstate="screen">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rot="639161">
            <a:off x="5015015" y="1987373"/>
            <a:ext cx="3502932" cy="2472540"/>
          </a:xfrm>
          <a:prstGeom prst="rect">
            <a:avLst/>
          </a:prstGeom>
        </p:spPr>
      </p:pic>
      <p:sp>
        <p:nvSpPr>
          <p:cNvPr id="2" name="Title 1"/>
          <p:cNvSpPr>
            <a:spLocks noGrp="1"/>
          </p:cNvSpPr>
          <p:nvPr>
            <p:ph type="title"/>
          </p:nvPr>
        </p:nvSpPr>
        <p:spPr/>
        <p:txBody>
          <a:bodyPr/>
          <a:lstStyle/>
          <a:p>
            <a:r>
              <a:rPr lang="en-US" dirty="0"/>
              <a:t>How do we do this? </a:t>
            </a:r>
          </a:p>
        </p:txBody>
      </p:sp>
    </p:spTree>
    <p:extLst>
      <p:ext uri="{BB962C8B-B14F-4D97-AF65-F5344CB8AC3E}">
        <p14:creationId xmlns:p14="http://schemas.microsoft.com/office/powerpoint/2010/main" val="1237497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8500" y="3639073"/>
            <a:ext cx="4212872" cy="3218926"/>
          </a:xfrm>
          <a:prstGeom prst="rect">
            <a:avLst/>
          </a:prstGeom>
        </p:spPr>
      </p:pic>
      <p:sp>
        <p:nvSpPr>
          <p:cNvPr id="3" name="Content Placeholder 2"/>
          <p:cNvSpPr>
            <a:spLocks noGrp="1"/>
          </p:cNvSpPr>
          <p:nvPr>
            <p:ph idx="1"/>
          </p:nvPr>
        </p:nvSpPr>
        <p:spPr>
          <a:xfrm>
            <a:off x="457200" y="1063996"/>
            <a:ext cx="6908800" cy="4654617"/>
          </a:xfrm>
        </p:spPr>
        <p:txBody>
          <a:bodyPr>
            <a:normAutofit lnSpcReduction="10000"/>
          </a:bodyPr>
          <a:lstStyle/>
          <a:p>
            <a:r>
              <a:rPr lang="en-US" dirty="0"/>
              <a:t>Convene a Workforce Solutions </a:t>
            </a:r>
            <a:br>
              <a:rPr lang="en-US" dirty="0"/>
            </a:br>
            <a:r>
              <a:rPr lang="en-US" dirty="0"/>
              <a:t>Forum in your community</a:t>
            </a:r>
          </a:p>
          <a:p>
            <a:pPr lvl="1"/>
            <a:r>
              <a:rPr lang="en-US" dirty="0"/>
              <a:t>Invite community members from education, business, support services, justice, vocational rehabilitation, Veterans services, local elected officials, among others</a:t>
            </a:r>
          </a:p>
          <a:p>
            <a:pPr lvl="1"/>
            <a:r>
              <a:rPr lang="en-US" dirty="0"/>
              <a:t>Identify and document </a:t>
            </a:r>
            <a:br>
              <a:rPr lang="en-US" dirty="0"/>
            </a:br>
            <a:r>
              <a:rPr lang="en-US" dirty="0"/>
              <a:t>their services</a:t>
            </a:r>
          </a:p>
          <a:p>
            <a:pPr lvl="1"/>
            <a:r>
              <a:rPr lang="en-US" dirty="0"/>
              <a:t>Develop and publish a </a:t>
            </a:r>
            <a:br>
              <a:rPr lang="en-US" dirty="0"/>
            </a:br>
            <a:r>
              <a:rPr lang="en-US" dirty="0"/>
              <a:t>resource or asset map</a:t>
            </a:r>
          </a:p>
        </p:txBody>
      </p:sp>
      <p:sp>
        <p:nvSpPr>
          <p:cNvPr id="2" name="Title 1"/>
          <p:cNvSpPr>
            <a:spLocks noGrp="1"/>
          </p:cNvSpPr>
          <p:nvPr>
            <p:ph type="title"/>
          </p:nvPr>
        </p:nvSpPr>
        <p:spPr/>
        <p:txBody>
          <a:bodyPr>
            <a:normAutofit fontScale="90000"/>
          </a:bodyPr>
          <a:lstStyle/>
          <a:p>
            <a:r>
              <a:rPr lang="en-US" dirty="0"/>
              <a:t>Strategy: Map Community Resources</a:t>
            </a:r>
          </a:p>
        </p:txBody>
      </p:sp>
    </p:spTree>
    <p:extLst>
      <p:ext uri="{BB962C8B-B14F-4D97-AF65-F5344CB8AC3E}">
        <p14:creationId xmlns:p14="http://schemas.microsoft.com/office/powerpoint/2010/main" val="578985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325" y="1019174"/>
            <a:ext cx="8515350" cy="5508625"/>
          </a:xfrm>
        </p:spPr>
        <p:txBody>
          <a:bodyPr>
            <a:noAutofit/>
          </a:bodyPr>
          <a:lstStyle/>
          <a:p>
            <a:pPr>
              <a:spcAft>
                <a:spcPts val="22200"/>
              </a:spcAft>
            </a:pPr>
            <a:r>
              <a:rPr lang="en-US" dirty="0"/>
              <a:t>Create Career One-Pagers</a:t>
            </a:r>
          </a:p>
          <a:p>
            <a:pPr marL="548640" lvl="1">
              <a:spcBef>
                <a:spcPts val="1200"/>
              </a:spcBef>
            </a:pPr>
            <a:r>
              <a:rPr lang="en-US" sz="2100" dirty="0"/>
              <a:t>Most in-demand sectors and industries</a:t>
            </a:r>
          </a:p>
          <a:p>
            <a:pPr marL="548640" lvl="1">
              <a:spcBef>
                <a:spcPts val="1200"/>
              </a:spcBef>
            </a:pPr>
            <a:r>
              <a:rPr lang="en-US" sz="2100" dirty="0"/>
              <a:t>Top occupations within the sector in your economy</a:t>
            </a:r>
          </a:p>
          <a:p>
            <a:pPr marL="548640" lvl="1">
              <a:spcBef>
                <a:spcPts val="1200"/>
              </a:spcBef>
            </a:pPr>
            <a:r>
              <a:rPr lang="en-US" sz="2100" dirty="0"/>
              <a:t>Links to helpful Web pages with key information and data</a:t>
            </a:r>
          </a:p>
          <a:p>
            <a:pPr marL="548640" lvl="1">
              <a:spcBef>
                <a:spcPts val="1200"/>
              </a:spcBef>
            </a:pPr>
            <a:r>
              <a:rPr lang="en-US" sz="2100" dirty="0"/>
              <a:t>List of employers in your area</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36476" y="1939926"/>
            <a:ext cx="6471048" cy="2149474"/>
          </a:xfrm>
          <a:prstGeom prst="roundRect">
            <a:avLst>
              <a:gd name="adj" fmla="val 11183"/>
            </a:avLst>
          </a:prstGeom>
          <a:solidFill>
            <a:srgbClr val="FFFFFF"/>
          </a:solidFill>
          <a:ln w="76200" cap="sq">
            <a:solidFill>
              <a:srgbClr val="002C47"/>
            </a:solidFill>
            <a:miter lim="800000"/>
          </a:ln>
          <a:effectLst>
            <a:outerShdw blurRad="12700" dist="101600" algn="l" rotWithShape="0">
              <a:schemeClr val="bg1"/>
            </a:outerShdw>
          </a:effectLst>
          <a:scene3d>
            <a:camera prst="orthographicFront"/>
            <a:lightRig rig="threePt" dir="t">
              <a:rot lat="0" lon="0" rev="2700000"/>
            </a:lightRig>
          </a:scene3d>
          <a:sp3d>
            <a:contourClr>
              <a:srgbClr val="C0C0C0"/>
            </a:contourClr>
          </a:sp3d>
        </p:spPr>
      </p:pic>
      <p:sp>
        <p:nvSpPr>
          <p:cNvPr id="2" name="Title 1"/>
          <p:cNvSpPr>
            <a:spLocks noGrp="1"/>
          </p:cNvSpPr>
          <p:nvPr>
            <p:ph type="title"/>
          </p:nvPr>
        </p:nvSpPr>
        <p:spPr/>
        <p:txBody>
          <a:bodyPr/>
          <a:lstStyle/>
          <a:p>
            <a:r>
              <a:rPr lang="en-US" dirty="0"/>
              <a:t>Time Management Tip</a:t>
            </a:r>
          </a:p>
        </p:txBody>
      </p:sp>
    </p:spTree>
    <p:extLst>
      <p:ext uri="{BB962C8B-B14F-4D97-AF65-F5344CB8AC3E}">
        <p14:creationId xmlns:p14="http://schemas.microsoft.com/office/powerpoint/2010/main" val="256114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8885" y="1967717"/>
            <a:ext cx="5494337" cy="626627"/>
          </a:xfrm>
        </p:spPr>
        <p:txBody>
          <a:bodyPr>
            <a:normAutofit/>
          </a:bodyPr>
          <a:lstStyle/>
          <a:p>
            <a:r>
              <a:rPr lang="en-US" sz="3600" dirty="0"/>
              <a:t>Case Counselor Training</a:t>
            </a:r>
          </a:p>
        </p:txBody>
      </p:sp>
      <p:sp>
        <p:nvSpPr>
          <p:cNvPr id="5" name="Text Placeholder 4"/>
          <p:cNvSpPr>
            <a:spLocks noGrp="1"/>
          </p:cNvSpPr>
          <p:nvPr>
            <p:ph type="body" idx="1"/>
          </p:nvPr>
        </p:nvSpPr>
        <p:spPr>
          <a:xfrm>
            <a:off x="446567" y="2987749"/>
            <a:ext cx="5212827" cy="935665"/>
          </a:xfrm>
        </p:spPr>
        <p:txBody>
          <a:bodyPr/>
          <a:lstStyle/>
          <a:p>
            <a:r>
              <a:rPr lang="en-US" dirty="0"/>
              <a:t>Improving Time management</a:t>
            </a:r>
          </a:p>
        </p:txBody>
      </p:sp>
    </p:spTree>
    <p:extLst>
      <p:ext uri="{BB962C8B-B14F-4D97-AF65-F5344CB8AC3E}">
        <p14:creationId xmlns:p14="http://schemas.microsoft.com/office/powerpoint/2010/main" val="2032809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Organizational Skills</a:t>
            </a:r>
          </a:p>
        </p:txBody>
      </p:sp>
      <p:sp>
        <p:nvSpPr>
          <p:cNvPr id="3" name="Content Placeholder 2"/>
          <p:cNvSpPr>
            <a:spLocks noGrp="1"/>
          </p:cNvSpPr>
          <p:nvPr>
            <p:ph idx="1"/>
          </p:nvPr>
        </p:nvSpPr>
        <p:spPr/>
        <p:txBody>
          <a:bodyPr>
            <a:normAutofit/>
          </a:bodyPr>
          <a:lstStyle/>
          <a:p>
            <a:pPr marL="463550" indent="-463550"/>
            <a:r>
              <a:rPr lang="en-US" dirty="0"/>
              <a:t>List tasks that every customer encounter has in common</a:t>
            </a:r>
          </a:p>
          <a:p>
            <a:pPr marL="863600" lvl="1" indent="-463550"/>
            <a:r>
              <a:rPr lang="en-US" dirty="0">
                <a:solidFill>
                  <a:schemeClr val="tx1">
                    <a:lumMod val="75000"/>
                    <a:lumOff val="25000"/>
                  </a:schemeClr>
                </a:solidFill>
              </a:rPr>
              <a:t>Ask your colleagues for ideas</a:t>
            </a:r>
          </a:p>
          <a:p>
            <a:pPr marL="863600" lvl="1" indent="-463550"/>
            <a:r>
              <a:rPr lang="en-US" dirty="0">
                <a:solidFill>
                  <a:schemeClr val="tx1">
                    <a:lumMod val="75000"/>
                    <a:lumOff val="25000"/>
                  </a:schemeClr>
                </a:solidFill>
              </a:rPr>
              <a:t>Establish a checklist to follow</a:t>
            </a:r>
          </a:p>
          <a:p>
            <a:pPr marL="863600" lvl="1" indent="-463550"/>
            <a:r>
              <a:rPr lang="en-US" dirty="0">
                <a:solidFill>
                  <a:schemeClr val="tx1">
                    <a:lumMod val="75000"/>
                    <a:lumOff val="25000"/>
                  </a:schemeClr>
                </a:solidFill>
              </a:rPr>
              <a:t>Adapt the checklist for case notes</a:t>
            </a:r>
          </a:p>
          <a:p>
            <a:r>
              <a:rPr lang="en-US" dirty="0"/>
              <a:t> Prioritize the tasks</a:t>
            </a:r>
          </a:p>
        </p:txBody>
      </p:sp>
      <p:pic>
        <p:nvPicPr>
          <p:cNvPr id="5" name="Picture 4"/>
          <p:cNvPicPr>
            <a:picLocks noChangeAspect="1"/>
          </p:cNvPicPr>
          <p:nvPr/>
        </p:nvPicPr>
        <p:blipFill rotWithShape="1">
          <a:blip r:embed="rId3"/>
          <a:srcRect l="28023" t="9637" r="28023" b="6212"/>
          <a:stretch/>
        </p:blipFill>
        <p:spPr>
          <a:xfrm rot="691433">
            <a:off x="6539887" y="2130469"/>
            <a:ext cx="2008136" cy="2741265"/>
          </a:xfrm>
          <a:prstGeom prst="rect">
            <a:avLst/>
          </a:prstGeom>
        </p:spPr>
      </p:pic>
    </p:spTree>
    <p:extLst>
      <p:ext uri="{BB962C8B-B14F-4D97-AF65-F5344CB8AC3E}">
        <p14:creationId xmlns:p14="http://schemas.microsoft.com/office/powerpoint/2010/main" val="1534201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US" dirty="0"/>
              <a:t>Benjamin Kushner</a:t>
            </a:r>
          </a:p>
        </p:txBody>
      </p:sp>
      <p:sp>
        <p:nvSpPr>
          <p:cNvPr id="3" name="Text Placeholder 2"/>
          <p:cNvSpPr>
            <a:spLocks noGrp="1"/>
          </p:cNvSpPr>
          <p:nvPr>
            <p:ph type="body" sz="quarter" idx="15"/>
          </p:nvPr>
        </p:nvSpPr>
        <p:spPr/>
        <p:txBody>
          <a:bodyPr>
            <a:normAutofit/>
          </a:bodyPr>
          <a:lstStyle/>
          <a:p>
            <a:r>
              <a:rPr lang="en-US" dirty="0"/>
              <a:t>John Sousa</a:t>
            </a:r>
          </a:p>
        </p:txBody>
      </p:sp>
      <p:sp>
        <p:nvSpPr>
          <p:cNvPr id="4" name="Title 3"/>
          <p:cNvSpPr>
            <a:spLocks noGrp="1"/>
          </p:cNvSpPr>
          <p:nvPr>
            <p:ph type="title"/>
          </p:nvPr>
        </p:nvSpPr>
        <p:spPr/>
        <p:txBody>
          <a:bodyPr>
            <a:normAutofit fontScale="90000"/>
          </a:bodyPr>
          <a:lstStyle/>
          <a:p>
            <a:r>
              <a:rPr lang="en-US" dirty="0"/>
              <a:t>Kate Banimenia (McLaughlin)</a:t>
            </a:r>
          </a:p>
        </p:txBody>
      </p:sp>
      <p:sp>
        <p:nvSpPr>
          <p:cNvPr id="5" name="Text Placeholder 4"/>
          <p:cNvSpPr>
            <a:spLocks noGrp="1"/>
          </p:cNvSpPr>
          <p:nvPr>
            <p:ph type="body" sz="half" idx="2"/>
          </p:nvPr>
        </p:nvSpPr>
        <p:spPr/>
        <p:txBody>
          <a:bodyPr/>
          <a:lstStyle/>
          <a:p>
            <a:r>
              <a:rPr lang="en-US" dirty="0"/>
              <a:t>Workforce Development Specialist</a:t>
            </a:r>
          </a:p>
        </p:txBody>
      </p:sp>
      <p:sp>
        <p:nvSpPr>
          <p:cNvPr id="7" name="Text Placeholder 6"/>
          <p:cNvSpPr>
            <a:spLocks noGrp="1"/>
          </p:cNvSpPr>
          <p:nvPr>
            <p:ph type="body" sz="half" idx="11"/>
          </p:nvPr>
        </p:nvSpPr>
        <p:spPr/>
        <p:txBody>
          <a:bodyPr>
            <a:normAutofit fontScale="92500" lnSpcReduction="10000"/>
          </a:bodyPr>
          <a:lstStyle/>
          <a:p>
            <a:r>
              <a:rPr lang="en-US" dirty="0"/>
              <a:t>ETA Region 1</a:t>
            </a:r>
          </a:p>
          <a:p>
            <a:r>
              <a:rPr lang="en-US" dirty="0"/>
              <a:t>U. S. Department of Labor</a:t>
            </a:r>
          </a:p>
          <a:p>
            <a:r>
              <a:rPr lang="en-US" dirty="0"/>
              <a:t>Boston, MA</a:t>
            </a:r>
          </a:p>
        </p:txBody>
      </p:sp>
      <p:sp>
        <p:nvSpPr>
          <p:cNvPr id="8" name="Text Placeholder 7"/>
          <p:cNvSpPr>
            <a:spLocks noGrp="1"/>
          </p:cNvSpPr>
          <p:nvPr>
            <p:ph type="body" sz="half" idx="12"/>
          </p:nvPr>
        </p:nvSpPr>
        <p:spPr/>
        <p:txBody>
          <a:bodyPr/>
          <a:lstStyle/>
          <a:p>
            <a:r>
              <a:rPr lang="en-US" dirty="0"/>
              <a:t>Program Manager</a:t>
            </a:r>
          </a:p>
        </p:txBody>
      </p:sp>
      <p:sp>
        <p:nvSpPr>
          <p:cNvPr id="10" name="Text Placeholder 9"/>
          <p:cNvSpPr>
            <a:spLocks noGrp="1"/>
          </p:cNvSpPr>
          <p:nvPr>
            <p:ph type="body" sz="half" idx="14"/>
          </p:nvPr>
        </p:nvSpPr>
        <p:spPr/>
        <p:txBody>
          <a:bodyPr>
            <a:normAutofit/>
          </a:bodyPr>
          <a:lstStyle/>
          <a:p>
            <a:r>
              <a:rPr lang="en-US" dirty="0"/>
              <a:t>Bristol County Career Centers</a:t>
            </a:r>
          </a:p>
          <a:p>
            <a:r>
              <a:rPr lang="en-US" dirty="0"/>
              <a:t>Fall River, Massachusetts</a:t>
            </a:r>
          </a:p>
        </p:txBody>
      </p:sp>
      <p:sp>
        <p:nvSpPr>
          <p:cNvPr id="11" name="Text Placeholder 10"/>
          <p:cNvSpPr>
            <a:spLocks noGrp="1"/>
          </p:cNvSpPr>
          <p:nvPr>
            <p:ph type="body" sz="half" idx="16"/>
          </p:nvPr>
        </p:nvSpPr>
        <p:spPr/>
        <p:txBody>
          <a:bodyPr/>
          <a:lstStyle/>
          <a:p>
            <a:r>
              <a:rPr lang="en-US" dirty="0"/>
              <a:t>Workforce Analyst</a:t>
            </a:r>
          </a:p>
        </p:txBody>
      </p:sp>
      <p:sp>
        <p:nvSpPr>
          <p:cNvPr id="13" name="Text Placeholder 12"/>
          <p:cNvSpPr>
            <a:spLocks noGrp="1"/>
          </p:cNvSpPr>
          <p:nvPr>
            <p:ph type="body" sz="half" idx="18"/>
          </p:nvPr>
        </p:nvSpPr>
        <p:spPr/>
        <p:txBody>
          <a:bodyPr>
            <a:normAutofit fontScale="85000" lnSpcReduction="10000"/>
          </a:bodyPr>
          <a:lstStyle/>
          <a:p>
            <a:r>
              <a:rPr lang="en-US" dirty="0"/>
              <a:t>Independent Consultant: Jobs for the Future</a:t>
            </a:r>
          </a:p>
          <a:p>
            <a:r>
              <a:rPr lang="en-US" dirty="0"/>
              <a:t>Los Angeles, CA</a:t>
            </a:r>
          </a:p>
          <a:p>
            <a:r>
              <a:rPr lang="en-US" dirty="0">
                <a:hlinkClick r:id="rId2"/>
              </a:rPr>
              <a:t>Benjaminkushner.com</a:t>
            </a:r>
            <a:endParaRPr lang="en-US" dirty="0"/>
          </a:p>
        </p:txBody>
      </p:sp>
      <p:pic>
        <p:nvPicPr>
          <p:cNvPr id="16" name="Picture Placeholder 5"/>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372" b="372"/>
          <a:stretch>
            <a:fillRect/>
          </a:stretch>
        </p:blipFill>
        <p:spPr>
          <a:xfrm>
            <a:off x="2297113" y="2122488"/>
            <a:ext cx="1193800" cy="1641475"/>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20172" r="20172"/>
          <a:stretch>
            <a:fillRect/>
          </a:stretch>
        </p:blipFill>
        <p:spPr>
          <a:xfrm>
            <a:off x="558941" y="3989281"/>
            <a:ext cx="1193659" cy="1641281"/>
          </a:xfrm>
        </p:spPr>
      </p:pic>
      <p:pic>
        <p:nvPicPr>
          <p:cNvPr id="17" name="Picture Placeholder 16"/>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l="3667" r="3667"/>
          <a:stretch>
            <a:fillRect/>
          </a:stretch>
        </p:blipFill>
        <p:spPr>
          <a:xfrm>
            <a:off x="558941" y="265513"/>
            <a:ext cx="1193659" cy="1641281"/>
          </a:xfrm>
        </p:spPr>
      </p:pic>
    </p:spTree>
    <p:extLst>
      <p:ext uri="{BB962C8B-B14F-4D97-AF65-F5344CB8AC3E}">
        <p14:creationId xmlns:p14="http://schemas.microsoft.com/office/powerpoint/2010/main" val="2482059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Polling-Chat Feature Question	</a:t>
            </a:r>
          </a:p>
        </p:txBody>
      </p:sp>
      <p:sp>
        <p:nvSpPr>
          <p:cNvPr id="6" name="TextBox 5"/>
          <p:cNvSpPr txBox="1"/>
          <p:nvPr/>
        </p:nvSpPr>
        <p:spPr>
          <a:xfrm>
            <a:off x="101600" y="1368137"/>
            <a:ext cx="7467600" cy="2653034"/>
          </a:xfrm>
          <a:prstGeom prst="rect">
            <a:avLst/>
          </a:prstGeom>
          <a:noFill/>
        </p:spPr>
        <p:txBody>
          <a:bodyPr wrap="square" rtlCol="0">
            <a:spAutoFit/>
          </a:bodyPr>
          <a:lstStyle/>
          <a:p>
            <a:pPr lvl="0" algn="ctr" defTabSz="1066800">
              <a:lnSpc>
                <a:spcPct val="90000"/>
              </a:lnSpc>
              <a:spcBef>
                <a:spcPct val="0"/>
              </a:spcBef>
              <a:spcAft>
                <a:spcPct val="35000"/>
              </a:spcAft>
            </a:pPr>
            <a:r>
              <a:rPr lang="en-US" sz="2800" dirty="0">
                <a:solidFill>
                  <a:srgbClr val="C00000"/>
                </a:solidFill>
                <a:latin typeface="Arial" pitchFamily="34" charset="0"/>
                <a:cs typeface="Arial" pitchFamily="34" charset="0"/>
              </a:rPr>
              <a:t>Enter into the chat feature the top three tasks that Case Counselors need to perform with almost every customer encounter</a:t>
            </a:r>
          </a:p>
          <a:p>
            <a:pPr lvl="0" algn="ctr" defTabSz="1066800">
              <a:lnSpc>
                <a:spcPct val="90000"/>
              </a:lnSpc>
              <a:spcBef>
                <a:spcPct val="0"/>
              </a:spcBef>
              <a:spcAft>
                <a:spcPct val="35000"/>
              </a:spcAft>
            </a:pPr>
            <a:endParaRPr lang="en-US" dirty="0">
              <a:solidFill>
                <a:srgbClr val="C00000"/>
              </a:solidFill>
              <a:latin typeface="Arial" pitchFamily="34" charset="0"/>
              <a:cs typeface="Arial" pitchFamily="34" charset="0"/>
            </a:endParaRPr>
          </a:p>
          <a:p>
            <a:pPr lvl="0" algn="ctr" defTabSz="1066800">
              <a:lnSpc>
                <a:spcPct val="90000"/>
              </a:lnSpc>
              <a:spcBef>
                <a:spcPct val="0"/>
              </a:spcBef>
              <a:spcAft>
                <a:spcPct val="35000"/>
              </a:spcAft>
            </a:pPr>
            <a:endParaRPr lang="en-US" dirty="0">
              <a:solidFill>
                <a:srgbClr val="C00000"/>
              </a:solidFill>
              <a:latin typeface="Arial" pitchFamily="34" charset="0"/>
              <a:cs typeface="Arial" pitchFamily="34" charset="0"/>
            </a:endParaRPr>
          </a:p>
          <a:p>
            <a:pPr lvl="0" algn="ctr" defTabSz="1066800">
              <a:lnSpc>
                <a:spcPct val="90000"/>
              </a:lnSpc>
              <a:spcBef>
                <a:spcPct val="0"/>
              </a:spcBef>
              <a:spcAft>
                <a:spcPct val="35000"/>
              </a:spcAft>
            </a:pPr>
            <a:r>
              <a:rPr lang="en-US" sz="2000" dirty="0">
                <a:solidFill>
                  <a:srgbClr val="C00000"/>
                </a:solidFill>
                <a:latin typeface="Arial" pitchFamily="34" charset="0"/>
                <a:cs typeface="Arial" pitchFamily="34" charset="0"/>
              </a:rPr>
              <a:t>In other words, what would YOU put into a “To-Do” list or </a:t>
            </a:r>
            <a:br>
              <a:rPr lang="en-US" sz="2000" dirty="0">
                <a:solidFill>
                  <a:srgbClr val="C00000"/>
                </a:solidFill>
                <a:latin typeface="Arial" pitchFamily="34" charset="0"/>
                <a:cs typeface="Arial" pitchFamily="34" charset="0"/>
              </a:rPr>
            </a:br>
            <a:r>
              <a:rPr lang="en-US" sz="2000" dirty="0">
                <a:solidFill>
                  <a:srgbClr val="C00000"/>
                </a:solidFill>
                <a:latin typeface="Arial" pitchFamily="34" charset="0"/>
                <a:cs typeface="Arial" pitchFamily="34" charset="0"/>
              </a:rPr>
              <a:t>a list of tasks and reminders?</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572866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Structure &amp; Schedule Time</a:t>
            </a:r>
          </a:p>
        </p:txBody>
      </p:sp>
      <p:sp>
        <p:nvSpPr>
          <p:cNvPr id="3" name="Content Placeholder 2"/>
          <p:cNvSpPr>
            <a:spLocks noGrp="1"/>
          </p:cNvSpPr>
          <p:nvPr>
            <p:ph idx="1"/>
          </p:nvPr>
        </p:nvSpPr>
        <p:spPr/>
        <p:txBody>
          <a:bodyPr>
            <a:normAutofit/>
          </a:bodyPr>
          <a:lstStyle/>
          <a:p>
            <a:pPr marL="463550" indent="-463550">
              <a:spcBef>
                <a:spcPts val="600"/>
              </a:spcBef>
            </a:pPr>
            <a:r>
              <a:rPr lang="en-US" dirty="0"/>
              <a:t>To read and answer email</a:t>
            </a:r>
          </a:p>
          <a:p>
            <a:pPr marL="463550" indent="-463550">
              <a:spcBef>
                <a:spcPts val="600"/>
              </a:spcBef>
            </a:pPr>
            <a:r>
              <a:rPr lang="en-US" dirty="0"/>
              <a:t>To answer phone calls</a:t>
            </a:r>
          </a:p>
          <a:p>
            <a:pPr marL="463550" indent="-463550">
              <a:spcBef>
                <a:spcPts val="600"/>
              </a:spcBef>
            </a:pPr>
            <a:r>
              <a:rPr lang="en-US" dirty="0"/>
              <a:t>To place phone calls</a:t>
            </a:r>
          </a:p>
          <a:p>
            <a:pPr marL="463550" indent="-463550">
              <a:spcBef>
                <a:spcPts val="600"/>
              </a:spcBef>
            </a:pPr>
            <a:r>
              <a:rPr lang="en-US" dirty="0"/>
              <a:t>To conduct personal business</a:t>
            </a:r>
          </a:p>
          <a:p>
            <a:pPr marL="463550" indent="-463550">
              <a:spcBef>
                <a:spcPts val="600"/>
              </a:spcBef>
            </a:pPr>
            <a:r>
              <a:rPr lang="en-US" dirty="0"/>
              <a:t>To get your own “To Do” list done</a:t>
            </a:r>
          </a:p>
          <a:p>
            <a:pPr marL="463550" indent="-463550">
              <a:spcBef>
                <a:spcPts val="600"/>
              </a:spcBef>
            </a:pPr>
            <a:r>
              <a:rPr lang="en-US" dirty="0"/>
              <a:t>To plan ahead (practice, rehearse)</a:t>
            </a:r>
          </a:p>
          <a:p>
            <a:pPr marL="463550" indent="-463550">
              <a:spcBef>
                <a:spcPts val="600"/>
              </a:spcBef>
            </a:pPr>
            <a:r>
              <a:rPr lang="en-US" dirty="0"/>
              <a:t>To deliver difficult news</a:t>
            </a:r>
          </a:p>
        </p:txBody>
      </p:sp>
      <p:pic>
        <p:nvPicPr>
          <p:cNvPr id="5" name="Picture 4"/>
          <p:cNvPicPr>
            <a:picLocks noChangeAspect="1"/>
          </p:cNvPicPr>
          <p:nvPr/>
        </p:nvPicPr>
        <p:blipFill>
          <a:blip r:embed="rId3"/>
          <a:stretch>
            <a:fillRect/>
          </a:stretch>
        </p:blipFill>
        <p:spPr>
          <a:xfrm rot="20416810">
            <a:off x="6475152" y="1655691"/>
            <a:ext cx="1928968" cy="19289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3746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Share Responsibility with Customer</a:t>
            </a:r>
          </a:p>
        </p:txBody>
      </p:sp>
      <p:sp>
        <p:nvSpPr>
          <p:cNvPr id="3" name="Content Placeholder 2"/>
          <p:cNvSpPr>
            <a:spLocks noGrp="1"/>
          </p:cNvSpPr>
          <p:nvPr>
            <p:ph idx="1"/>
          </p:nvPr>
        </p:nvSpPr>
        <p:spPr>
          <a:xfrm>
            <a:off x="457200" y="1209470"/>
            <a:ext cx="7585364" cy="4654617"/>
          </a:xfrm>
        </p:spPr>
        <p:txBody>
          <a:bodyPr>
            <a:normAutofit/>
          </a:bodyPr>
          <a:lstStyle/>
          <a:p>
            <a:pPr marL="463550" indent="-463550">
              <a:spcBef>
                <a:spcPts val="600"/>
              </a:spcBef>
            </a:pPr>
            <a:r>
              <a:rPr lang="en-US" dirty="0"/>
              <a:t>How can we save time?</a:t>
            </a:r>
          </a:p>
          <a:p>
            <a:pPr marL="463550" indent="-463550">
              <a:spcBef>
                <a:spcPts val="600"/>
              </a:spcBef>
            </a:pPr>
            <a:r>
              <a:rPr lang="en-US" dirty="0"/>
              <a:t>What can we do by email, text, and phone?</a:t>
            </a:r>
          </a:p>
          <a:p>
            <a:pPr marL="463550" indent="-463550">
              <a:spcBef>
                <a:spcPts val="600"/>
              </a:spcBef>
            </a:pPr>
            <a:r>
              <a:rPr lang="en-US" dirty="0"/>
              <a:t>How should we structure our one-on-one meetings?</a:t>
            </a:r>
          </a:p>
          <a:p>
            <a:pPr marL="463550" indent="-463550">
              <a:spcBef>
                <a:spcPts val="600"/>
              </a:spcBef>
            </a:pPr>
            <a:r>
              <a:rPr lang="en-US" dirty="0"/>
              <a:t>What can customer do independently?</a:t>
            </a:r>
          </a:p>
          <a:p>
            <a:pPr marL="463550" indent="-463550">
              <a:spcBef>
                <a:spcPts val="600"/>
              </a:spcBef>
            </a:pPr>
            <a:r>
              <a:rPr lang="en-US" dirty="0"/>
              <a:t>What workshops can free up our time?</a:t>
            </a:r>
          </a:p>
        </p:txBody>
      </p:sp>
    </p:spTree>
    <p:extLst>
      <p:ext uri="{BB962C8B-B14F-4D97-AF65-F5344CB8AC3E}">
        <p14:creationId xmlns:p14="http://schemas.microsoft.com/office/powerpoint/2010/main" val="13888197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Devote Time at Staff Meetings</a:t>
            </a:r>
          </a:p>
        </p:txBody>
      </p:sp>
      <p:sp>
        <p:nvSpPr>
          <p:cNvPr id="3" name="Content Placeholder 2"/>
          <p:cNvSpPr>
            <a:spLocks noGrp="1"/>
          </p:cNvSpPr>
          <p:nvPr>
            <p:ph idx="1"/>
          </p:nvPr>
        </p:nvSpPr>
        <p:spPr/>
        <p:txBody>
          <a:bodyPr>
            <a:normAutofit/>
          </a:bodyPr>
          <a:lstStyle/>
          <a:p>
            <a:pPr marL="463550" indent="-463550">
              <a:spcBef>
                <a:spcPts val="600"/>
              </a:spcBef>
            </a:pPr>
            <a:r>
              <a:rPr lang="en-US" dirty="0"/>
              <a:t>Brainstorm with colleagues</a:t>
            </a:r>
          </a:p>
          <a:p>
            <a:pPr marL="463550" indent="-463550">
              <a:spcBef>
                <a:spcPts val="600"/>
              </a:spcBef>
            </a:pPr>
            <a:r>
              <a:rPr lang="en-US" dirty="0"/>
              <a:t>What works?</a:t>
            </a:r>
          </a:p>
          <a:p>
            <a:pPr marL="463550" indent="-463550">
              <a:spcBef>
                <a:spcPts val="600"/>
              </a:spcBef>
            </a:pPr>
            <a:r>
              <a:rPr lang="en-US" dirty="0"/>
              <a:t>Incorporate promising practices</a:t>
            </a:r>
          </a:p>
          <a:p>
            <a:pPr marL="463550" indent="-463550">
              <a:spcBef>
                <a:spcPts val="600"/>
              </a:spcBef>
            </a:pPr>
            <a:r>
              <a:rPr lang="en-US" dirty="0"/>
              <a:t>Report out results</a:t>
            </a:r>
          </a:p>
        </p:txBody>
      </p:sp>
    </p:spTree>
    <p:extLst>
      <p:ext uri="{BB962C8B-B14F-4D97-AF65-F5344CB8AC3E}">
        <p14:creationId xmlns:p14="http://schemas.microsoft.com/office/powerpoint/2010/main" val="8939134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8885" y="1924493"/>
            <a:ext cx="5494337" cy="723014"/>
          </a:xfrm>
        </p:spPr>
        <p:txBody>
          <a:bodyPr>
            <a:normAutofit/>
          </a:bodyPr>
          <a:lstStyle/>
          <a:p>
            <a:r>
              <a:rPr lang="en-US" sz="3600" dirty="0"/>
              <a:t>Case Counselor Training</a:t>
            </a:r>
          </a:p>
        </p:txBody>
      </p:sp>
      <p:sp>
        <p:nvSpPr>
          <p:cNvPr id="5" name="Text Placeholder 4"/>
          <p:cNvSpPr>
            <a:spLocks noGrp="1"/>
          </p:cNvSpPr>
          <p:nvPr>
            <p:ph type="body" idx="1"/>
          </p:nvPr>
        </p:nvSpPr>
        <p:spPr>
          <a:xfrm>
            <a:off x="429518" y="3026360"/>
            <a:ext cx="5240509" cy="893387"/>
          </a:xfrm>
        </p:spPr>
        <p:txBody>
          <a:bodyPr/>
          <a:lstStyle/>
          <a:p>
            <a:r>
              <a:rPr lang="en-US" dirty="0"/>
              <a:t>Knowing what employers want</a:t>
            </a:r>
          </a:p>
        </p:txBody>
      </p:sp>
    </p:spTree>
    <p:extLst>
      <p:ext uri="{BB962C8B-B14F-4D97-AF65-F5344CB8AC3E}">
        <p14:creationId xmlns:p14="http://schemas.microsoft.com/office/powerpoint/2010/main" val="1111018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549275" y="330374"/>
            <a:ext cx="8042276" cy="1336956"/>
          </a:xfrm>
        </p:spPr>
        <p:txBody>
          <a:bodyPr>
            <a:normAutofit/>
          </a:bodyPr>
          <a:lstStyle/>
          <a:p>
            <a:pPr eaLnBrk="1" hangingPunct="1"/>
            <a:r>
              <a:rPr lang="en-US" sz="4000" b="1" dirty="0"/>
              <a:t>What do Employers Want?</a:t>
            </a:r>
            <a:br>
              <a:rPr lang="en-US" sz="4000" b="1" dirty="0"/>
            </a:br>
            <a:endParaRPr lang="en-US" sz="4000" b="1" dirty="0"/>
          </a:p>
        </p:txBody>
      </p:sp>
      <p:sp>
        <p:nvSpPr>
          <p:cNvPr id="39939" name="Content Placeholder 2"/>
          <p:cNvSpPr>
            <a:spLocks noGrp="1"/>
          </p:cNvSpPr>
          <p:nvPr>
            <p:ph idx="1"/>
          </p:nvPr>
        </p:nvSpPr>
        <p:spPr bwMode="auto">
          <a:xfrm>
            <a:off x="549275" y="1314611"/>
            <a:ext cx="7748104" cy="4268304"/>
          </a:xfrm>
          <a:ln>
            <a:miter lim="800000"/>
            <a:headEnd/>
            <a:tailEnd/>
          </a:ln>
        </p:spPr>
        <p:txBody>
          <a:bodyPr vert="horz" wrap="square" lIns="91440" tIns="45720" rIns="91440" bIns="45720" numCol="2" anchor="t" anchorCtr="0" compatLnSpc="1">
            <a:prstTxWarp prst="textNoShape">
              <a:avLst/>
            </a:prstTxWarp>
            <a:normAutofit/>
          </a:bodyPr>
          <a:lstStyle/>
          <a:p>
            <a:pPr marL="457200" indent="-457200">
              <a:defRPr/>
            </a:pPr>
            <a:r>
              <a:rPr lang="en-US" sz="3600" dirty="0"/>
              <a:t>Electrical</a:t>
            </a:r>
          </a:p>
          <a:p>
            <a:pPr marL="457200" indent="-457200">
              <a:defRPr/>
            </a:pPr>
            <a:r>
              <a:rPr lang="en-US" sz="3600" dirty="0"/>
              <a:t>Plumbing</a:t>
            </a:r>
          </a:p>
          <a:p>
            <a:pPr marL="457200" indent="-457200">
              <a:defRPr/>
            </a:pPr>
            <a:r>
              <a:rPr lang="en-US" sz="3600" dirty="0"/>
              <a:t>Carpentry</a:t>
            </a:r>
          </a:p>
          <a:p>
            <a:pPr marL="457200" indent="-457200">
              <a:defRPr/>
            </a:pPr>
            <a:r>
              <a:rPr lang="en-US" sz="3600" dirty="0"/>
              <a:t>Welding</a:t>
            </a:r>
          </a:p>
          <a:p>
            <a:pPr marL="457200" indent="-457200">
              <a:defRPr/>
            </a:pPr>
            <a:r>
              <a:rPr lang="en-US" sz="3600" dirty="0"/>
              <a:t>Accounting</a:t>
            </a:r>
          </a:p>
          <a:p>
            <a:pPr marL="457200" indent="-457200">
              <a:defRPr/>
            </a:pPr>
            <a:r>
              <a:rPr lang="en-US" sz="3600" dirty="0"/>
              <a:t>Hazmat</a:t>
            </a:r>
          </a:p>
          <a:p>
            <a:pPr marL="457200" indent="-457200">
              <a:defRPr/>
            </a:pPr>
            <a:r>
              <a:rPr lang="en-US" sz="3600" dirty="0"/>
              <a:t>Communication</a:t>
            </a:r>
          </a:p>
          <a:p>
            <a:pPr marL="457200" indent="-457200">
              <a:defRPr/>
            </a:pPr>
            <a:r>
              <a:rPr lang="en-US" sz="3600" dirty="0"/>
              <a:t>Customer Service</a:t>
            </a:r>
          </a:p>
          <a:p>
            <a:pPr marL="457200" indent="-457200">
              <a:defRPr/>
            </a:pPr>
            <a:r>
              <a:rPr lang="en-US" sz="3600" dirty="0"/>
              <a:t>Management</a:t>
            </a:r>
          </a:p>
          <a:p>
            <a:pPr marL="457200" indent="-457200">
              <a:defRPr/>
            </a:pPr>
            <a:r>
              <a:rPr lang="en-US" sz="3600" dirty="0"/>
              <a:t>Food handling</a:t>
            </a:r>
          </a:p>
          <a:p>
            <a:pPr marL="457200" indent="-457200">
              <a:defRPr/>
            </a:pPr>
            <a:r>
              <a:rPr lang="en-US" sz="3600" dirty="0"/>
              <a:t>Safety </a:t>
            </a:r>
          </a:p>
          <a:p>
            <a:pPr marL="0" indent="0">
              <a:buFont typeface="Arial" charset="0"/>
              <a:buNone/>
              <a:defRPr/>
            </a:pPr>
            <a:endParaRPr lang="en-US" dirty="0">
              <a:ea typeface="+mn-ea"/>
              <a:cs typeface="+mn-cs"/>
            </a:endParaRPr>
          </a:p>
        </p:txBody>
      </p:sp>
    </p:spTree>
    <p:extLst>
      <p:ext uri="{BB962C8B-B14F-4D97-AF65-F5344CB8AC3E}">
        <p14:creationId xmlns:p14="http://schemas.microsoft.com/office/powerpoint/2010/main" val="734202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549275" y="330374"/>
            <a:ext cx="7700645" cy="665306"/>
          </a:xfrm>
        </p:spPr>
        <p:txBody>
          <a:bodyPr>
            <a:normAutofit/>
          </a:bodyPr>
          <a:lstStyle/>
          <a:p>
            <a:pPr eaLnBrk="1" hangingPunct="1"/>
            <a:r>
              <a:rPr lang="en-US" sz="4000" b="1" dirty="0"/>
              <a:t>What do Employers Want?</a:t>
            </a:r>
          </a:p>
        </p:txBody>
      </p:sp>
      <p:sp>
        <p:nvSpPr>
          <p:cNvPr id="39939" name="Content Placeholder 2"/>
          <p:cNvSpPr>
            <a:spLocks noGrp="1"/>
          </p:cNvSpPr>
          <p:nvPr>
            <p:ph idx="1"/>
          </p:nvPr>
        </p:nvSpPr>
        <p:spPr bwMode="auto">
          <a:xfrm>
            <a:off x="613929" y="1366440"/>
            <a:ext cx="7748104" cy="4268304"/>
          </a:xfrm>
          <a:ln>
            <a:miter lim="800000"/>
            <a:headEnd/>
            <a:tailEnd/>
          </a:ln>
        </p:spPr>
        <p:txBody>
          <a:bodyPr vert="horz" wrap="square" lIns="91440" tIns="45720" rIns="91440" bIns="45720" numCol="1" anchor="t" anchorCtr="0" compatLnSpc="1">
            <a:prstTxWarp prst="textNoShape">
              <a:avLst/>
            </a:prstTxWarp>
            <a:normAutofit/>
          </a:bodyPr>
          <a:lstStyle/>
          <a:p>
            <a:pPr marL="519113" indent="-519113">
              <a:defRPr/>
            </a:pPr>
            <a:r>
              <a:rPr lang="en-US" sz="3600" dirty="0"/>
              <a:t>Ready to work</a:t>
            </a:r>
          </a:p>
          <a:p>
            <a:pPr marL="519113" indent="-519113">
              <a:defRPr/>
            </a:pPr>
            <a:r>
              <a:rPr lang="en-US" sz="3600" dirty="0"/>
              <a:t>“Folks who will apply themselves”</a:t>
            </a:r>
          </a:p>
          <a:p>
            <a:pPr marL="519113" indent="-519113">
              <a:defRPr/>
            </a:pPr>
            <a:r>
              <a:rPr lang="en-US" sz="3600" dirty="0"/>
              <a:t>Enthusiasm, competence, capability </a:t>
            </a:r>
          </a:p>
          <a:p>
            <a:pPr marL="519113" indent="-519113">
              <a:defRPr/>
            </a:pPr>
            <a:r>
              <a:rPr lang="en-US" sz="3600" dirty="0"/>
              <a:t>Recent work history</a:t>
            </a:r>
          </a:p>
          <a:p>
            <a:pPr marL="519113" indent="-519113">
              <a:defRPr/>
            </a:pPr>
            <a:r>
              <a:rPr lang="en-US" sz="3600" dirty="0"/>
              <a:t>Experience over training</a:t>
            </a:r>
          </a:p>
          <a:p>
            <a:pPr marL="0" indent="0">
              <a:buFont typeface="Arial" charset="0"/>
              <a:buNone/>
              <a:defRPr/>
            </a:pPr>
            <a:endParaRPr lang="en-US" dirty="0">
              <a:ea typeface="+mn-ea"/>
              <a:cs typeface="+mn-cs"/>
            </a:endParaRPr>
          </a:p>
        </p:txBody>
      </p:sp>
    </p:spTree>
    <p:extLst>
      <p:ext uri="{BB962C8B-B14F-4D97-AF65-F5344CB8AC3E}">
        <p14:creationId xmlns:p14="http://schemas.microsoft.com/office/powerpoint/2010/main" val="1615054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644524" y="350694"/>
            <a:ext cx="8042276" cy="624666"/>
          </a:xfrm>
        </p:spPr>
        <p:txBody>
          <a:bodyPr/>
          <a:lstStyle/>
          <a:p>
            <a:pPr eaLnBrk="1" hangingPunct="1"/>
            <a:r>
              <a:rPr lang="en-US" sz="4000" b="1" dirty="0"/>
              <a:t>What do Employers Want?</a:t>
            </a:r>
          </a:p>
        </p:txBody>
      </p:sp>
      <p:sp>
        <p:nvSpPr>
          <p:cNvPr id="39939" name="Content Placeholder 2"/>
          <p:cNvSpPr>
            <a:spLocks noGrp="1"/>
          </p:cNvSpPr>
          <p:nvPr>
            <p:ph idx="1"/>
          </p:nvPr>
        </p:nvSpPr>
        <p:spPr bwMode="auto">
          <a:xfrm>
            <a:off x="644524" y="1491362"/>
            <a:ext cx="7748104" cy="4268304"/>
          </a:xfrm>
          <a:ln>
            <a:miter lim="800000"/>
            <a:headEnd/>
            <a:tailEnd/>
          </a:ln>
        </p:spPr>
        <p:txBody>
          <a:bodyPr vert="horz" wrap="square" lIns="91440" tIns="45720" rIns="91440" bIns="45720" numCol="1" anchor="t" anchorCtr="0" compatLnSpc="1">
            <a:prstTxWarp prst="textNoShape">
              <a:avLst/>
            </a:prstTxWarp>
            <a:normAutofit/>
          </a:bodyPr>
          <a:lstStyle/>
          <a:p>
            <a:pPr marL="519113" indent="-519113">
              <a:spcBef>
                <a:spcPts val="600"/>
              </a:spcBef>
              <a:defRPr/>
            </a:pPr>
            <a:r>
              <a:rPr lang="en-US" sz="3600" dirty="0"/>
              <a:t>Ability to read and write</a:t>
            </a:r>
          </a:p>
          <a:p>
            <a:pPr marL="519113" indent="-519113">
              <a:spcBef>
                <a:spcPts val="600"/>
              </a:spcBef>
              <a:defRPr/>
            </a:pPr>
            <a:r>
              <a:rPr lang="en-US" sz="3600" dirty="0"/>
              <a:t>Tests for math and reading</a:t>
            </a:r>
          </a:p>
          <a:p>
            <a:pPr marL="519113" indent="-519113">
              <a:spcBef>
                <a:spcPts val="600"/>
              </a:spcBef>
              <a:defRPr/>
            </a:pPr>
            <a:r>
              <a:rPr lang="en-US" sz="3600" dirty="0"/>
              <a:t>Computer literacy </a:t>
            </a:r>
          </a:p>
          <a:p>
            <a:pPr marL="0" indent="0">
              <a:spcBef>
                <a:spcPts val="600"/>
              </a:spcBef>
              <a:buFont typeface="Arial" charset="0"/>
              <a:buNone/>
              <a:defRPr/>
            </a:pPr>
            <a:endParaRPr lang="en-US" dirty="0">
              <a:ea typeface="+mn-ea"/>
              <a:cs typeface="+mn-cs"/>
            </a:endParaRP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4795284" y="1639186"/>
            <a:ext cx="4060290" cy="4347206"/>
          </a:xfrm>
          <a:prstGeom prst="rect">
            <a:avLst/>
          </a:prstGeom>
        </p:spPr>
      </p:pic>
    </p:spTree>
    <p:extLst>
      <p:ext uri="{BB962C8B-B14F-4D97-AF65-F5344CB8AC3E}">
        <p14:creationId xmlns:p14="http://schemas.microsoft.com/office/powerpoint/2010/main" val="469152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350930" y="0"/>
            <a:ext cx="8042276" cy="1336956"/>
          </a:xfrm>
        </p:spPr>
        <p:txBody>
          <a:bodyPr>
            <a:normAutofit/>
          </a:bodyPr>
          <a:lstStyle/>
          <a:p>
            <a:pPr eaLnBrk="1" hangingPunct="1"/>
            <a:r>
              <a:rPr lang="en-US" sz="4000" b="1" dirty="0"/>
              <a:t>It All Starts with Listening</a:t>
            </a:r>
          </a:p>
        </p:txBody>
      </p:sp>
      <p:sp>
        <p:nvSpPr>
          <p:cNvPr id="39939" name="Content Placeholder 2"/>
          <p:cNvSpPr>
            <a:spLocks noGrp="1"/>
          </p:cNvSpPr>
          <p:nvPr>
            <p:ph idx="1"/>
          </p:nvPr>
        </p:nvSpPr>
        <p:spPr bwMode="auto">
          <a:xfrm>
            <a:off x="393405" y="1336956"/>
            <a:ext cx="7852715" cy="4268304"/>
          </a:xfrm>
          <a:ln>
            <a:miter lim="800000"/>
            <a:headEnd/>
            <a:tailEnd/>
          </a:ln>
        </p:spPr>
        <p:txBody>
          <a:bodyPr vert="horz" wrap="square" lIns="91440" tIns="45720" rIns="91440" bIns="45720" numCol="1" anchor="t" anchorCtr="0" compatLnSpc="1">
            <a:prstTxWarp prst="textNoShape">
              <a:avLst/>
            </a:prstTxWarp>
            <a:normAutofit/>
          </a:bodyPr>
          <a:lstStyle/>
          <a:p>
            <a:pPr marL="519113" indent="-519113">
              <a:spcBef>
                <a:spcPts val="600"/>
              </a:spcBef>
              <a:defRPr/>
            </a:pPr>
            <a:r>
              <a:rPr lang="en-US" sz="3200" dirty="0"/>
              <a:t>Job Development and Business Services require listening skills  </a:t>
            </a:r>
          </a:p>
          <a:p>
            <a:pPr marL="519113" indent="-519113">
              <a:spcBef>
                <a:spcPts val="600"/>
              </a:spcBef>
              <a:defRPr/>
            </a:pPr>
            <a:r>
              <a:rPr lang="en-US" sz="3200" dirty="0"/>
              <a:t>Near perfect matches often required</a:t>
            </a:r>
          </a:p>
          <a:p>
            <a:pPr marL="519113" indent="-519113">
              <a:spcBef>
                <a:spcPts val="600"/>
              </a:spcBef>
              <a:defRPr/>
            </a:pPr>
            <a:r>
              <a:rPr lang="en-US" sz="3200" dirty="0"/>
              <a:t>Be EEO “script ready”</a:t>
            </a:r>
          </a:p>
          <a:p>
            <a:pPr marL="519113" indent="-519113">
              <a:spcBef>
                <a:spcPts val="600"/>
              </a:spcBef>
              <a:defRPr/>
            </a:pPr>
            <a:r>
              <a:rPr lang="en-US" sz="3200" dirty="0"/>
              <a:t>Retention services may be critical</a:t>
            </a:r>
          </a:p>
          <a:p>
            <a:pPr marL="0" indent="0">
              <a:spcBef>
                <a:spcPts val="600"/>
              </a:spcBef>
              <a:buFont typeface="Arial" charset="0"/>
              <a:buNone/>
              <a:defRPr/>
            </a:pPr>
            <a:endParaRPr lang="en-US" dirty="0">
              <a:ea typeface="+mn-ea"/>
              <a:cs typeface="+mn-cs"/>
            </a:endParaRPr>
          </a:p>
        </p:txBody>
      </p:sp>
    </p:spTree>
    <p:extLst>
      <p:ext uri="{BB962C8B-B14F-4D97-AF65-F5344CB8AC3E}">
        <p14:creationId xmlns:p14="http://schemas.microsoft.com/office/powerpoint/2010/main" val="16024202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Share Labor Market Information</a:t>
            </a:r>
          </a:p>
        </p:txBody>
      </p:sp>
      <p:sp>
        <p:nvSpPr>
          <p:cNvPr id="3" name="Content Placeholder 2"/>
          <p:cNvSpPr>
            <a:spLocks noGrp="1"/>
          </p:cNvSpPr>
          <p:nvPr>
            <p:ph idx="1"/>
          </p:nvPr>
        </p:nvSpPr>
        <p:spPr>
          <a:xfrm>
            <a:off x="457200" y="1209470"/>
            <a:ext cx="7691120" cy="4654617"/>
          </a:xfrm>
        </p:spPr>
        <p:txBody>
          <a:bodyPr numCol="2">
            <a:normAutofit/>
          </a:bodyPr>
          <a:lstStyle/>
          <a:p>
            <a:r>
              <a:rPr lang="en-US" sz="2800" dirty="0"/>
              <a:t>Manufacturing</a:t>
            </a:r>
          </a:p>
          <a:p>
            <a:r>
              <a:rPr lang="en-US" sz="2800" dirty="0"/>
              <a:t>Retail</a:t>
            </a:r>
          </a:p>
          <a:p>
            <a:r>
              <a:rPr lang="en-US" sz="2800" dirty="0"/>
              <a:t>Professional Business Services</a:t>
            </a:r>
          </a:p>
          <a:p>
            <a:r>
              <a:rPr lang="en-US" sz="2800" dirty="0"/>
              <a:t>Education – Health Services</a:t>
            </a:r>
          </a:p>
          <a:p>
            <a:pPr marL="0" indent="0">
              <a:buNone/>
            </a:pPr>
            <a:endParaRPr lang="en-US" sz="2800" dirty="0"/>
          </a:p>
          <a:p>
            <a:endParaRPr lang="en-US" sz="2800" dirty="0"/>
          </a:p>
          <a:p>
            <a:endParaRPr lang="en-US" sz="2800" dirty="0"/>
          </a:p>
          <a:p>
            <a:r>
              <a:rPr lang="en-US" sz="2800" dirty="0"/>
              <a:t>Construction</a:t>
            </a:r>
          </a:p>
          <a:p>
            <a:r>
              <a:rPr lang="en-US" sz="2800" dirty="0"/>
              <a:t>Wholesale</a:t>
            </a:r>
          </a:p>
          <a:p>
            <a:r>
              <a:rPr lang="en-US" sz="2800" dirty="0"/>
              <a:t>Financial Services</a:t>
            </a:r>
          </a:p>
          <a:p>
            <a:r>
              <a:rPr lang="en-US" sz="2800" dirty="0"/>
              <a:t>Transportation/ Warehousing</a:t>
            </a:r>
          </a:p>
        </p:txBody>
      </p:sp>
    </p:spTree>
    <p:extLst>
      <p:ext uri="{BB962C8B-B14F-4D97-AF65-F5344CB8AC3E}">
        <p14:creationId xmlns:p14="http://schemas.microsoft.com/office/powerpoint/2010/main" val="288505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Learn about four indicators of effective service delivery</a:t>
            </a:r>
          </a:p>
          <a:p>
            <a:pPr lvl="1"/>
            <a:r>
              <a:rPr lang="en-US" dirty="0"/>
              <a:t>Keeping Precise and Effective Case Notes</a:t>
            </a:r>
          </a:p>
          <a:p>
            <a:pPr lvl="1"/>
            <a:r>
              <a:rPr lang="en-US" dirty="0"/>
              <a:t>Understanding the Different Career Service Options</a:t>
            </a:r>
          </a:p>
          <a:p>
            <a:pPr lvl="1"/>
            <a:r>
              <a:rPr lang="en-US" dirty="0"/>
              <a:t>Improving Time Management</a:t>
            </a:r>
          </a:p>
          <a:p>
            <a:pPr lvl="1"/>
            <a:r>
              <a:rPr lang="en-US" dirty="0"/>
              <a:t>Knowing What Employers Want</a:t>
            </a:r>
          </a:p>
          <a:p>
            <a:r>
              <a:rPr lang="en-US" dirty="0"/>
              <a:t>Preview training modules, teaching aids, and quizzes</a:t>
            </a:r>
          </a:p>
          <a:p>
            <a:r>
              <a:rPr lang="en-US" dirty="0"/>
              <a:t>Consider certification for front line staff  </a:t>
            </a:r>
          </a:p>
        </p:txBody>
      </p:sp>
    </p:spTree>
    <p:extLst>
      <p:ext uri="{BB962C8B-B14F-4D97-AF65-F5344CB8AC3E}">
        <p14:creationId xmlns:p14="http://schemas.microsoft.com/office/powerpoint/2010/main" val="35429558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Polling: What Employers Want</a:t>
            </a:r>
          </a:p>
        </p:txBody>
      </p:sp>
      <p:sp>
        <p:nvSpPr>
          <p:cNvPr id="5" name="TextBox 4"/>
          <p:cNvSpPr txBox="1"/>
          <p:nvPr/>
        </p:nvSpPr>
        <p:spPr>
          <a:xfrm>
            <a:off x="457200" y="2945831"/>
            <a:ext cx="6781800" cy="3600986"/>
          </a:xfrm>
          <a:prstGeom prst="rect">
            <a:avLst/>
          </a:prstGeom>
          <a:noFill/>
        </p:spPr>
        <p:txBody>
          <a:bodyPr wrap="square" rtlCol="0">
            <a:spAutoFit/>
          </a:bodyPr>
          <a:lstStyle/>
          <a:p>
            <a:pPr marL="342900" indent="-342900">
              <a:spcBef>
                <a:spcPts val="600"/>
              </a:spcBef>
              <a:spcAft>
                <a:spcPts val="1200"/>
              </a:spcAft>
              <a:buFont typeface="+mj-lt"/>
              <a:buAutoNum type="arabicPeriod"/>
            </a:pPr>
            <a:r>
              <a:rPr lang="en-US" sz="2400" dirty="0">
                <a:latin typeface="Arial" pitchFamily="34" charset="0"/>
                <a:cs typeface="Arial" pitchFamily="34" charset="0"/>
              </a:rPr>
              <a:t>Yes, this is built into our standard operating procedure</a:t>
            </a:r>
          </a:p>
          <a:p>
            <a:pPr marL="342900" indent="-342900">
              <a:spcBef>
                <a:spcPts val="600"/>
              </a:spcBef>
              <a:spcAft>
                <a:spcPts val="1200"/>
              </a:spcAft>
              <a:buFont typeface="+mj-lt"/>
              <a:buAutoNum type="arabicPeriod"/>
            </a:pPr>
            <a:r>
              <a:rPr lang="en-US" sz="2400" dirty="0">
                <a:latin typeface="Arial" pitchFamily="34" charset="0"/>
                <a:cs typeface="Arial" pitchFamily="34" charset="0"/>
              </a:rPr>
              <a:t>Yes, but we would like ideas on how to expand this</a:t>
            </a:r>
          </a:p>
          <a:p>
            <a:pPr marL="342900" indent="-342900">
              <a:spcBef>
                <a:spcPts val="600"/>
              </a:spcBef>
              <a:spcAft>
                <a:spcPts val="1200"/>
              </a:spcAft>
              <a:buFont typeface="+mj-lt"/>
              <a:buAutoNum type="arabicPeriod"/>
            </a:pPr>
            <a:r>
              <a:rPr lang="en-US" sz="2400" dirty="0">
                <a:latin typeface="Arial" pitchFamily="34" charset="0"/>
                <a:cs typeface="Arial" pitchFamily="34" charset="0"/>
              </a:rPr>
              <a:t>No</a:t>
            </a:r>
          </a:p>
          <a:p>
            <a:pPr marL="342900" indent="-342900">
              <a:spcBef>
                <a:spcPts val="600"/>
              </a:spcBef>
              <a:spcAft>
                <a:spcPts val="1200"/>
              </a:spcAft>
              <a:buFont typeface="+mj-lt"/>
              <a:buAutoNum type="arabicPeriod"/>
            </a:pPr>
            <a:r>
              <a:rPr lang="en-US" sz="2400" dirty="0">
                <a:latin typeface="Arial" pitchFamily="34" charset="0"/>
                <a:cs typeface="Arial" pitchFamily="34" charset="0"/>
              </a:rPr>
              <a:t>Not applicable or unable to answer</a:t>
            </a:r>
          </a:p>
          <a:p>
            <a:pPr marL="342900" indent="-342900">
              <a:spcBef>
                <a:spcPts val="600"/>
              </a:spcBef>
              <a:spcAft>
                <a:spcPts val="1200"/>
              </a:spcAft>
              <a:buFont typeface="+mj-lt"/>
              <a:buAutoNum type="arabicPeriod"/>
            </a:pPr>
            <a:r>
              <a:rPr lang="en-US" sz="2400" dirty="0">
                <a:latin typeface="Arial" pitchFamily="34" charset="0"/>
                <a:cs typeface="Arial" pitchFamily="34" charset="0"/>
              </a:rPr>
              <a:t>Other answer (please use chat feature)</a:t>
            </a:r>
          </a:p>
        </p:txBody>
      </p:sp>
      <p:sp>
        <p:nvSpPr>
          <p:cNvPr id="6" name="TextBox 5"/>
          <p:cNvSpPr txBox="1"/>
          <p:nvPr/>
        </p:nvSpPr>
        <p:spPr>
          <a:xfrm>
            <a:off x="101600" y="1428303"/>
            <a:ext cx="7467600" cy="1135696"/>
          </a:xfrm>
          <a:prstGeom prst="rect">
            <a:avLst/>
          </a:prstGeom>
          <a:noFill/>
        </p:spPr>
        <p:txBody>
          <a:bodyPr wrap="square" rtlCol="0">
            <a:spAutoFit/>
          </a:bodyPr>
          <a:lstStyle/>
          <a:p>
            <a:pPr lvl="0" algn="ctr" defTabSz="1066800">
              <a:lnSpc>
                <a:spcPct val="90000"/>
              </a:lnSpc>
              <a:spcBef>
                <a:spcPct val="0"/>
              </a:spcBef>
              <a:spcAft>
                <a:spcPct val="35000"/>
              </a:spcAft>
            </a:pPr>
            <a:r>
              <a:rPr lang="en-US" sz="2400" dirty="0">
                <a:solidFill>
                  <a:srgbClr val="C00000"/>
                </a:solidFill>
                <a:latin typeface="Arial" pitchFamily="34" charset="0"/>
                <a:cs typeface="Arial" pitchFamily="34" charset="0"/>
              </a:rPr>
              <a:t>At your Center, do Case Counselors and Business Services Reps Cross Train and Share Information?</a:t>
            </a:r>
          </a:p>
          <a:p>
            <a:pPr lvl="0" algn="ctr" defTabSz="1066800">
              <a:lnSpc>
                <a:spcPct val="90000"/>
              </a:lnSpc>
              <a:spcBef>
                <a:spcPct val="0"/>
              </a:spcBef>
              <a:spcAft>
                <a:spcPct val="35000"/>
              </a:spcAft>
            </a:pPr>
            <a:r>
              <a:rPr lang="en-US" dirty="0">
                <a:solidFill>
                  <a:srgbClr val="C00000"/>
                </a:solidFill>
                <a:latin typeface="Arial" pitchFamily="34" charset="0"/>
                <a:cs typeface="Arial" pitchFamily="34" charset="0"/>
              </a:rPr>
              <a:t>Choose the answer that best reflects you (or your group):</a:t>
            </a:r>
            <a:endParaRPr lang="en-US" dirty="0">
              <a:latin typeface="Arial" pitchFamily="34" charset="0"/>
              <a:cs typeface="Arial" pitchFamily="34" charset="0"/>
            </a:endParaRPr>
          </a:p>
        </p:txBody>
      </p:sp>
    </p:spTree>
    <p:extLst>
      <p:ext uri="{BB962C8B-B14F-4D97-AF65-F5344CB8AC3E}">
        <p14:creationId xmlns:p14="http://schemas.microsoft.com/office/powerpoint/2010/main" val="17451900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7260" y="190500"/>
            <a:ext cx="3543300" cy="5638800"/>
          </a:xfrm>
        </p:spPr>
        <p:txBody>
          <a:bodyPr>
            <a:normAutofit fontScale="92500" lnSpcReduction="10000"/>
          </a:bodyPr>
          <a:lstStyle/>
          <a:p>
            <a:r>
              <a:rPr lang="en-US" dirty="0"/>
              <a:t>Webinar: Implementing Comprehensive, Affiliate, and Co-Location Requirements</a:t>
            </a:r>
          </a:p>
          <a:p>
            <a:pPr lvl="1"/>
            <a:r>
              <a:rPr lang="en-US" dirty="0"/>
              <a:t>On WorkforceGPS</a:t>
            </a:r>
          </a:p>
          <a:p>
            <a:pPr lvl="2"/>
            <a:r>
              <a:rPr lang="en-US" dirty="0">
                <a:solidFill>
                  <a:schemeClr val="tx1"/>
                </a:solidFill>
                <a:hlinkClick r:id="rId3"/>
              </a:rPr>
              <a:t>http://tinyurl.com/lx69xgb</a:t>
            </a:r>
            <a:endParaRPr lang="en-US" dirty="0">
              <a:solidFill>
                <a:schemeClr val="tx1"/>
              </a:solidFill>
            </a:endParaRPr>
          </a:p>
          <a:p>
            <a:r>
              <a:rPr lang="en-US" dirty="0"/>
              <a:t>What Are Career Services?</a:t>
            </a:r>
          </a:p>
          <a:p>
            <a:pPr>
              <a:lnSpc>
                <a:spcPct val="110000"/>
              </a:lnSpc>
              <a:spcBef>
                <a:spcPts val="0"/>
              </a:spcBef>
              <a:spcAft>
                <a:spcPts val="0"/>
              </a:spcAft>
            </a:pPr>
            <a:r>
              <a:rPr lang="en-US" sz="1700" dirty="0"/>
              <a:t>20 CFR 678.430</a:t>
            </a:r>
          </a:p>
          <a:p>
            <a:pPr>
              <a:lnSpc>
                <a:spcPct val="110000"/>
              </a:lnSpc>
              <a:spcBef>
                <a:spcPts val="0"/>
              </a:spcBef>
              <a:spcAft>
                <a:spcPts val="0"/>
              </a:spcAft>
            </a:pPr>
            <a:r>
              <a:rPr lang="en-US" sz="1700" dirty="0"/>
              <a:t>34 CFR 361.430</a:t>
            </a:r>
          </a:p>
          <a:p>
            <a:pPr>
              <a:lnSpc>
                <a:spcPct val="110000"/>
              </a:lnSpc>
              <a:spcBef>
                <a:spcPts val="0"/>
              </a:spcBef>
              <a:spcAft>
                <a:spcPts val="0"/>
              </a:spcAft>
            </a:pPr>
            <a:r>
              <a:rPr lang="en-US" sz="1700" dirty="0"/>
              <a:t>34 CFR 463.430</a:t>
            </a:r>
          </a:p>
          <a:p>
            <a:pPr lvl="2"/>
            <a:r>
              <a:rPr lang="en-US" dirty="0"/>
              <a:t>Use any Search Engine</a:t>
            </a:r>
          </a:p>
          <a:p>
            <a:r>
              <a:rPr lang="en-US" dirty="0"/>
              <a:t>TEGL 10-16</a:t>
            </a:r>
          </a:p>
          <a:p>
            <a:pPr lvl="1"/>
            <a:r>
              <a:rPr lang="en-US" dirty="0"/>
              <a:t>Guidance on Implementing WIOA Joint Regulations</a:t>
            </a:r>
          </a:p>
          <a:p>
            <a:pPr lvl="2"/>
            <a:r>
              <a:rPr lang="en-US" dirty="0">
                <a:hlinkClick r:id="rId4"/>
              </a:rPr>
              <a:t>http://tinyurl.com/kdezdc5</a:t>
            </a:r>
            <a:endParaRPr lang="en-US" dirty="0"/>
          </a:p>
        </p:txBody>
      </p:sp>
      <p:sp>
        <p:nvSpPr>
          <p:cNvPr id="3" name="Text Placeholder 2"/>
          <p:cNvSpPr>
            <a:spLocks noGrp="1"/>
          </p:cNvSpPr>
          <p:nvPr>
            <p:ph type="body" sz="quarter" idx="11"/>
          </p:nvPr>
        </p:nvSpPr>
        <p:spPr>
          <a:xfrm>
            <a:off x="4018685" y="190500"/>
            <a:ext cx="3543300" cy="5638800"/>
          </a:xfrm>
        </p:spPr>
        <p:txBody>
          <a:bodyPr>
            <a:normAutofit fontScale="92500" lnSpcReduction="20000"/>
          </a:bodyPr>
          <a:lstStyle/>
          <a:p>
            <a:r>
              <a:rPr lang="en-US" dirty="0"/>
              <a:t>Webinar: Universal Design: A Customer Centered Approach</a:t>
            </a:r>
          </a:p>
          <a:p>
            <a:pPr marL="0" lvl="1">
              <a:spcBef>
                <a:spcPts val="1200"/>
              </a:spcBef>
            </a:pPr>
            <a:r>
              <a:rPr lang="en-US" dirty="0"/>
              <a:t>On WorkforceGPS</a:t>
            </a:r>
          </a:p>
          <a:p>
            <a:pPr lvl="2"/>
            <a:r>
              <a:rPr lang="en-US" dirty="0">
                <a:hlinkClick r:id="rId5"/>
              </a:rPr>
              <a:t>http://tinyurl.com/k5rhhqf</a:t>
            </a:r>
            <a:endParaRPr lang="en-US" dirty="0"/>
          </a:p>
          <a:p>
            <a:pPr lvl="2"/>
            <a:endParaRPr lang="en-US" dirty="0"/>
          </a:p>
          <a:p>
            <a:pPr lvl="2" indent="0">
              <a:spcBef>
                <a:spcPts val="1200"/>
              </a:spcBef>
              <a:buNone/>
            </a:pPr>
            <a:r>
              <a:rPr lang="en-US" sz="2800" cap="small" spc="40" dirty="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rPr>
              <a:t>CareerOneStop</a:t>
            </a:r>
          </a:p>
          <a:p>
            <a:pPr lvl="1"/>
            <a:r>
              <a:rPr lang="en-US" dirty="0"/>
              <a:t>Career Exploration Tool</a:t>
            </a:r>
          </a:p>
          <a:p>
            <a:pPr lvl="2"/>
            <a:r>
              <a:rPr lang="en-US" dirty="0">
                <a:solidFill>
                  <a:schemeClr val="tx1"/>
                </a:solidFill>
                <a:hlinkClick r:id="rId6"/>
              </a:rPr>
              <a:t>https://www.careeronestop.org/</a:t>
            </a:r>
            <a:endParaRPr lang="en-US" dirty="0">
              <a:solidFill>
                <a:schemeClr val="tx1"/>
              </a:solidFill>
            </a:endParaRPr>
          </a:p>
          <a:p>
            <a:r>
              <a:rPr lang="en-US" dirty="0"/>
              <a:t>O*NET</a:t>
            </a:r>
          </a:p>
          <a:p>
            <a:pPr lvl="1"/>
            <a:r>
              <a:rPr lang="en-US" dirty="0"/>
              <a:t>Career Exploration &amp; LMI Tool</a:t>
            </a:r>
          </a:p>
          <a:p>
            <a:pPr lvl="2"/>
            <a:r>
              <a:rPr lang="en-US" dirty="0"/>
              <a:t>  </a:t>
            </a:r>
            <a:r>
              <a:rPr lang="en-US" dirty="0">
                <a:hlinkClick r:id="rId7"/>
              </a:rPr>
              <a:t>https://www.onetonline.org/</a:t>
            </a:r>
            <a:endParaRPr lang="en-US" dirty="0"/>
          </a:p>
          <a:p>
            <a:r>
              <a:rPr lang="en-US" dirty="0"/>
              <a:t>mySkillsmyFuture</a:t>
            </a:r>
          </a:p>
          <a:p>
            <a:pPr lvl="1"/>
            <a:r>
              <a:rPr lang="en-US" dirty="0"/>
              <a:t>Transferable Skills Research Tool</a:t>
            </a:r>
          </a:p>
          <a:p>
            <a:pPr lvl="2"/>
            <a:r>
              <a:rPr lang="en-US" dirty="0">
                <a:hlinkClick r:id="rId8"/>
              </a:rPr>
              <a:t>http://www.myskillsmyfuture.org/</a:t>
            </a:r>
            <a:endParaRPr lang="en-US" dirty="0"/>
          </a:p>
          <a:p>
            <a:endParaRPr lang="en-US" dirty="0"/>
          </a:p>
        </p:txBody>
      </p:sp>
    </p:spTree>
    <p:extLst>
      <p:ext uri="{BB962C8B-B14F-4D97-AF65-F5344CB8AC3E}">
        <p14:creationId xmlns:p14="http://schemas.microsoft.com/office/powerpoint/2010/main" val="6678931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0667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Thank you!</a:t>
            </a:r>
          </a:p>
        </p:txBody>
      </p:sp>
      <p:sp>
        <p:nvSpPr>
          <p:cNvPr id="6" name="Content Placeholder 5"/>
          <p:cNvSpPr>
            <a:spLocks noGrp="1"/>
          </p:cNvSpPr>
          <p:nvPr>
            <p:ph idx="1"/>
          </p:nvPr>
        </p:nvSpPr>
        <p:spPr>
          <a:xfrm>
            <a:off x="457200" y="1320338"/>
            <a:ext cx="6908800" cy="4547062"/>
          </a:xfrm>
        </p:spPr>
        <p:txBody>
          <a:bodyPr>
            <a:noAutofit/>
          </a:bodyPr>
          <a:lstStyle/>
          <a:p>
            <a:pPr>
              <a:lnSpc>
                <a:spcPct val="120000"/>
              </a:lnSpc>
            </a:pPr>
            <a:r>
              <a:rPr lang="en-US" sz="1800" dirty="0"/>
              <a:t>Jobs for the Future (JFF) completed this project with federal funds awarded to Maher &amp; Maher under contract number DOLQ131A22098 DOL-ETA-14-U-00011, from the U.S. Department of Labor, Employment and Training Administration. The contents of this publication do not necessarily reflect the views or policies of the Department of Labor, nor does mention of trade names, commercial products, or organizations imply endorsement by the U.S. Government.</a:t>
            </a:r>
          </a:p>
          <a:p>
            <a:pPr>
              <a:lnSpc>
                <a:spcPct val="120000"/>
              </a:lnSpc>
              <a:spcBef>
                <a:spcPts val="1200"/>
              </a:spcBef>
            </a:pPr>
            <a:r>
              <a:rPr lang="en-US" sz="1800" dirty="0"/>
              <a:t>Jobs for the Future (JFF) designs and drives the adoption of innovative, scalable approaches and models—solutions that catalyze change in our education and workforce delivery systems.</a:t>
            </a:r>
          </a:p>
        </p:txBody>
      </p:sp>
    </p:spTree>
    <p:extLst>
      <p:ext uri="{BB962C8B-B14F-4D97-AF65-F5344CB8AC3E}">
        <p14:creationId xmlns:p14="http://schemas.microsoft.com/office/powerpoint/2010/main" val="833904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8885" y="2191006"/>
            <a:ext cx="5494337" cy="573459"/>
          </a:xfrm>
        </p:spPr>
        <p:txBody>
          <a:bodyPr>
            <a:normAutofit/>
          </a:bodyPr>
          <a:lstStyle/>
          <a:p>
            <a:r>
              <a:rPr lang="en-US" sz="3600" dirty="0"/>
              <a:t>Case Counselor Training</a:t>
            </a:r>
          </a:p>
        </p:txBody>
      </p:sp>
    </p:spTree>
    <p:extLst>
      <p:ext uri="{BB962C8B-B14F-4D97-AF65-F5344CB8AC3E}">
        <p14:creationId xmlns:p14="http://schemas.microsoft.com/office/powerpoint/2010/main" val="373436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Case Counselor Training</a:t>
            </a:r>
            <a:br>
              <a:rPr lang="en-US" dirty="0"/>
            </a:br>
            <a:br>
              <a:rPr lang="en-US" dirty="0"/>
            </a:br>
            <a:r>
              <a:rPr lang="en-US" sz="2400" cap="all" dirty="0">
                <a:solidFill>
                  <a:srgbClr val="275A99"/>
                </a:solidFill>
                <a:latin typeface="Arial" panose="020B0604020202020204" pitchFamily="34" charset="0"/>
                <a:ea typeface="+mn-ea"/>
                <a:cs typeface="Arial" panose="020B0604020202020204" pitchFamily="34" charset="0"/>
              </a:rPr>
              <a:t>Associated Materials</a:t>
            </a:r>
          </a:p>
        </p:txBody>
      </p:sp>
    </p:spTree>
    <p:extLst>
      <p:ext uri="{BB962C8B-B14F-4D97-AF65-F5344CB8AC3E}">
        <p14:creationId xmlns:p14="http://schemas.microsoft.com/office/powerpoint/2010/main" val="1054408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8885" y="2020879"/>
            <a:ext cx="5494337" cy="701050"/>
          </a:xfrm>
        </p:spPr>
        <p:txBody>
          <a:bodyPr>
            <a:normAutofit/>
          </a:bodyPr>
          <a:lstStyle/>
          <a:p>
            <a:r>
              <a:rPr lang="en-US" sz="3600" dirty="0"/>
              <a:t>Case Counselor Training</a:t>
            </a:r>
          </a:p>
        </p:txBody>
      </p:sp>
      <p:sp>
        <p:nvSpPr>
          <p:cNvPr id="5" name="Text Placeholder 4"/>
          <p:cNvSpPr>
            <a:spLocks noGrp="1"/>
          </p:cNvSpPr>
          <p:nvPr>
            <p:ph type="body" idx="1"/>
          </p:nvPr>
        </p:nvSpPr>
        <p:spPr>
          <a:xfrm>
            <a:off x="491621" y="3157870"/>
            <a:ext cx="5240509" cy="1303414"/>
          </a:xfrm>
        </p:spPr>
        <p:txBody>
          <a:bodyPr/>
          <a:lstStyle/>
          <a:p>
            <a:r>
              <a:rPr lang="en-US" dirty="0"/>
              <a:t>Keeping precise </a:t>
            </a:r>
          </a:p>
          <a:p>
            <a:r>
              <a:rPr lang="en-US" dirty="0"/>
              <a:t>and effective case notes</a:t>
            </a:r>
          </a:p>
        </p:txBody>
      </p:sp>
    </p:spTree>
    <p:extLst>
      <p:ext uri="{BB962C8B-B14F-4D97-AF65-F5344CB8AC3E}">
        <p14:creationId xmlns:p14="http://schemas.microsoft.com/office/powerpoint/2010/main" val="1636924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67200" y="3045011"/>
            <a:ext cx="4876800" cy="3262580"/>
          </a:xfrm>
          <a:prstGeom prst="roundRect">
            <a:avLst>
              <a:gd name="adj" fmla="val 21419"/>
            </a:avLst>
          </a:prstGeom>
          <a:solidFill>
            <a:srgbClr val="FFFFFF">
              <a:shade val="85000"/>
            </a:srgbClr>
          </a:solidFill>
          <a:ln>
            <a:noFill/>
          </a:ln>
          <a:effectLst>
            <a:softEdge rad="317500"/>
          </a:effectLst>
        </p:spPr>
      </p:pic>
      <p:sp>
        <p:nvSpPr>
          <p:cNvPr id="3" name="Content Placeholder 2"/>
          <p:cNvSpPr>
            <a:spLocks noGrp="1"/>
          </p:cNvSpPr>
          <p:nvPr>
            <p:ph idx="1"/>
          </p:nvPr>
        </p:nvSpPr>
        <p:spPr>
          <a:xfrm>
            <a:off x="314325" y="1277257"/>
            <a:ext cx="8515350" cy="4053279"/>
          </a:xfrm>
        </p:spPr>
        <p:txBody>
          <a:bodyPr>
            <a:normAutofit/>
          </a:bodyPr>
          <a:lstStyle/>
          <a:p>
            <a:pPr>
              <a:spcBef>
                <a:spcPts val="1200"/>
              </a:spcBef>
            </a:pPr>
            <a:r>
              <a:rPr lang="en-US" sz="2600" dirty="0"/>
              <a:t>Case Notes are Shared Data: Identify yourself!</a:t>
            </a:r>
          </a:p>
          <a:p>
            <a:pPr>
              <a:spcBef>
                <a:spcPts val="1200"/>
              </a:spcBef>
            </a:pPr>
            <a:r>
              <a:rPr lang="en-US" sz="2600" dirty="0"/>
              <a:t>Write for the reader: </a:t>
            </a:r>
          </a:p>
          <a:p>
            <a:pPr lvl="1">
              <a:spcBef>
                <a:spcPts val="600"/>
              </a:spcBef>
            </a:pPr>
            <a:r>
              <a:rPr lang="en-US" sz="2400" dirty="0"/>
              <a:t>Will these case notes be understood? </a:t>
            </a:r>
          </a:p>
          <a:p>
            <a:pPr>
              <a:spcBef>
                <a:spcPts val="1200"/>
              </a:spcBef>
            </a:pPr>
            <a:r>
              <a:rPr lang="en-US" sz="2600" dirty="0"/>
              <a:t>Is customer’s status clear?</a:t>
            </a:r>
          </a:p>
          <a:p>
            <a:pPr>
              <a:spcBef>
                <a:spcPts val="1200"/>
              </a:spcBef>
            </a:pPr>
            <a:r>
              <a:rPr lang="en-US" sz="2600" dirty="0"/>
              <a:t>Are next steps, </a:t>
            </a:r>
            <a:br>
              <a:rPr lang="en-US" sz="2600" dirty="0"/>
            </a:br>
            <a:r>
              <a:rPr lang="en-US" sz="2600" dirty="0"/>
              <a:t>assignments, objectives </a:t>
            </a:r>
            <a:br>
              <a:rPr lang="en-US" sz="2600" dirty="0"/>
            </a:br>
            <a:r>
              <a:rPr lang="en-US" sz="2600" dirty="0"/>
              <a:t>documented?</a:t>
            </a:r>
          </a:p>
        </p:txBody>
      </p:sp>
      <p:sp>
        <p:nvSpPr>
          <p:cNvPr id="2" name="Title 1"/>
          <p:cNvSpPr>
            <a:spLocks noGrp="1"/>
          </p:cNvSpPr>
          <p:nvPr>
            <p:ph type="title"/>
          </p:nvPr>
        </p:nvSpPr>
        <p:spPr/>
        <p:txBody>
          <a:bodyPr>
            <a:normAutofit fontScale="90000"/>
          </a:bodyPr>
          <a:lstStyle/>
          <a:p>
            <a:r>
              <a:rPr lang="en-US" dirty="0"/>
              <a:t>Put Yourself in the Reader’s Place</a:t>
            </a:r>
          </a:p>
        </p:txBody>
      </p:sp>
    </p:spTree>
    <p:extLst>
      <p:ext uri="{BB962C8B-B14F-4D97-AF65-F5344CB8AC3E}">
        <p14:creationId xmlns:p14="http://schemas.microsoft.com/office/powerpoint/2010/main" val="2030258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833310"/>
            <a:ext cx="9144000" cy="6024690"/>
          </a:xfrm>
          <a:prstGeom prst="rect">
            <a:avLst/>
          </a:prstGeom>
        </p:spPr>
      </p:pic>
      <p:sp>
        <p:nvSpPr>
          <p:cNvPr id="3" name="Content Placeholder 2"/>
          <p:cNvSpPr>
            <a:spLocks noGrp="1"/>
          </p:cNvSpPr>
          <p:nvPr>
            <p:ph idx="1"/>
          </p:nvPr>
        </p:nvSpPr>
        <p:spPr>
          <a:xfrm>
            <a:off x="457200" y="1101436"/>
            <a:ext cx="6908800" cy="4762651"/>
          </a:xfrm>
        </p:spPr>
        <p:txBody>
          <a:bodyPr>
            <a:normAutofit/>
          </a:bodyPr>
          <a:lstStyle/>
          <a:p>
            <a:pPr marL="404813" indent="-404813">
              <a:spcBef>
                <a:spcPts val="1800"/>
              </a:spcBef>
            </a:pPr>
            <a:r>
              <a:rPr lang="en-US" sz="2800" dirty="0">
                <a:effectLst>
                  <a:glow rad="25400">
                    <a:schemeClr val="bg1">
                      <a:alpha val="51000"/>
                    </a:schemeClr>
                  </a:glow>
                  <a:outerShdw blurRad="241300" algn="ctr" rotWithShape="0">
                    <a:schemeClr val="bg1"/>
                  </a:outerShdw>
                </a:effectLst>
              </a:rPr>
              <a:t>Writing should be clear and understandable</a:t>
            </a:r>
          </a:p>
          <a:p>
            <a:pPr marL="404813" indent="-404813">
              <a:spcBef>
                <a:spcPts val="1800"/>
              </a:spcBef>
            </a:pPr>
            <a:r>
              <a:rPr lang="en-US" sz="2800" dirty="0">
                <a:effectLst>
                  <a:glow rad="25400">
                    <a:schemeClr val="bg1">
                      <a:alpha val="51000"/>
                    </a:schemeClr>
                  </a:glow>
                  <a:outerShdw blurRad="241300" algn="ctr" rotWithShape="0">
                    <a:schemeClr val="bg1"/>
                  </a:outerShdw>
                </a:effectLst>
              </a:rPr>
              <a:t>Common English vocabulary</a:t>
            </a:r>
          </a:p>
          <a:p>
            <a:pPr marL="404813" indent="-404813">
              <a:spcBef>
                <a:spcPts val="1800"/>
              </a:spcBef>
            </a:pPr>
            <a:r>
              <a:rPr lang="en-US" sz="2800" dirty="0">
                <a:effectLst>
                  <a:glow rad="25400">
                    <a:schemeClr val="bg1">
                      <a:alpha val="51000"/>
                    </a:schemeClr>
                  </a:glow>
                  <a:outerShdw blurRad="241300" algn="ctr" rotWithShape="0">
                    <a:schemeClr val="bg1"/>
                  </a:outerShdw>
                </a:effectLst>
              </a:rPr>
              <a:t>Acceptable and unacceptable </a:t>
            </a:r>
            <a:br>
              <a:rPr lang="en-US" sz="2800" dirty="0">
                <a:effectLst>
                  <a:glow rad="25400">
                    <a:schemeClr val="bg1">
                      <a:alpha val="51000"/>
                    </a:schemeClr>
                  </a:glow>
                  <a:outerShdw blurRad="241300" algn="ctr" rotWithShape="0">
                    <a:schemeClr val="bg1"/>
                  </a:outerShdw>
                </a:effectLst>
              </a:rPr>
            </a:br>
            <a:r>
              <a:rPr lang="en-US" sz="2800" dirty="0">
                <a:effectLst>
                  <a:glow rad="25400">
                    <a:schemeClr val="bg1">
                      <a:alpha val="51000"/>
                    </a:schemeClr>
                  </a:glow>
                  <a:outerShdw blurRad="241300" algn="ctr" rotWithShape="0">
                    <a:schemeClr val="bg1"/>
                  </a:outerShdw>
                </a:effectLst>
              </a:rPr>
              <a:t>acronyms</a:t>
            </a:r>
          </a:p>
        </p:txBody>
      </p:sp>
      <p:sp>
        <p:nvSpPr>
          <p:cNvPr id="2" name="Title 1"/>
          <p:cNvSpPr>
            <a:spLocks noGrp="1"/>
          </p:cNvSpPr>
          <p:nvPr>
            <p:ph type="title"/>
          </p:nvPr>
        </p:nvSpPr>
        <p:spPr/>
        <p:txBody>
          <a:bodyPr>
            <a:normAutofit fontScale="90000"/>
          </a:bodyPr>
          <a:lstStyle/>
          <a:p>
            <a:r>
              <a:rPr lang="en-US" dirty="0"/>
              <a:t>Clear, Understandable, Language</a:t>
            </a:r>
          </a:p>
        </p:txBody>
      </p:sp>
      <p:sp>
        <p:nvSpPr>
          <p:cNvPr id="12" name="Rectangle 11"/>
          <p:cNvSpPr/>
          <p:nvPr/>
        </p:nvSpPr>
        <p:spPr>
          <a:xfrm>
            <a:off x="0" y="6376988"/>
            <a:ext cx="9143622" cy="45720"/>
          </a:xfrm>
          <a:prstGeom prst="rect">
            <a:avLst/>
          </a:prstGeom>
          <a:gradFill flip="none" rotWithShape="1">
            <a:gsLst>
              <a:gs pos="0">
                <a:srgbClr val="CB1680"/>
              </a:gs>
              <a:gs pos="80000">
                <a:srgbClr val="F06722"/>
              </a:gs>
              <a:gs pos="60000">
                <a:srgbClr val="FABD12"/>
              </a:gs>
              <a:gs pos="40000">
                <a:srgbClr val="A5CE39"/>
              </a:gs>
              <a:gs pos="20000">
                <a:srgbClr val="1B8DCC"/>
              </a:gs>
              <a:gs pos="100000">
                <a:srgbClr val="CD2127"/>
              </a:gs>
            </a:gsLst>
            <a:lin ang="0" scaled="1"/>
            <a:tileRect/>
          </a:gradFill>
          <a:ln>
            <a:solidFill>
              <a:schemeClr val="bg1">
                <a:lumMod val="65000"/>
              </a:schemeClr>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8379849" y="6185044"/>
            <a:ext cx="429608" cy="429608"/>
          </a:xfrm>
          <a:prstGeom prst="ellipse">
            <a:avLst/>
          </a:prstGeom>
          <a:solidFill>
            <a:schemeClr val="bg1"/>
          </a:solidFill>
          <a:ln w="6350">
            <a:solidFill>
              <a:schemeClr val="bg1">
                <a:lumMod val="85000"/>
              </a:schemeClr>
            </a:solidFill>
          </a:ln>
          <a:effectLst>
            <a:outerShdw blurRad="508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340213" y="6221915"/>
            <a:ext cx="508880" cy="355866"/>
          </a:xfrm>
          <a:prstGeom prst="rect">
            <a:avLst/>
          </a:prstGeom>
          <a:noFill/>
        </p:spPr>
        <p:txBody>
          <a:bodyPr wrap="square" lIns="0" tIns="0" rIns="0" bIns="0" rtlCol="0" anchor="ctr">
            <a:noAutofit/>
          </a:bodyPr>
          <a:lstStyle/>
          <a:p>
            <a:pPr algn="ctr"/>
            <a:fld id="{88A8A197-9FD5-4E44-A847-5913256255CC}" type="slidenum">
              <a:rPr lang="en-US" sz="1400" b="0" i="0" smtClean="0">
                <a:latin typeface="+mj-lt"/>
              </a:rPr>
              <a:t>9</a:t>
            </a:fld>
            <a:endParaRPr lang="en-US" sz="1600" b="0" i="0" dirty="0">
              <a:latin typeface="+mj-lt"/>
            </a:endParaRPr>
          </a:p>
        </p:txBody>
      </p:sp>
    </p:spTree>
    <p:extLst>
      <p:ext uri="{BB962C8B-B14F-4D97-AF65-F5344CB8AC3E}">
        <p14:creationId xmlns:p14="http://schemas.microsoft.com/office/powerpoint/2010/main" val="4170852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676&quot;&gt;&lt;object type=&quot;3&quot; unique_id=&quot;10678&quot;&gt;&lt;property id=&quot;20148&quot; value=&quot;5&quot;/&gt;&lt;property id=&quot;20300&quot; value=&quot;Slide 1 - &amp;quot;Region I  Case Counselor Training&amp;quot;&quot;/&gt;&lt;property id=&quot;20307&quot; value=&quot;256&quot;/&gt;&lt;/object&gt;&lt;object type=&quot;3&quot; unique_id=&quot;10679&quot;&gt;&lt;property id=&quot;20148&quot; value=&quot;5&quot;/&gt;&lt;property id=&quot;20300&quot; value=&quot;Slide 2&quot;/&gt;&lt;property id=&quot;20307&quot; value=&quot;264&quot;/&gt;&lt;/object&gt;&lt;object type=&quot;3&quot; unique_id=&quot;10682&quot;&gt;&lt;property id=&quot;20148&quot; value=&quot;5&quot;/&gt;&lt;property id=&quot;20300&quot; value=&quot;Slide 3 - &amp;quot;Kate Banimenia (McLaughlin)&amp;quot;&quot;/&gt;&lt;property id=&quot;20307&quot; value=&quot;261&quot;/&gt;&lt;/object&gt;&lt;object type=&quot;3&quot; unique_id=&quot;10683&quot;&gt;&lt;property id=&quot;20148&quot; value=&quot;5&quot;/&gt;&lt;property id=&quot;20300&quot; value=&quot;Slide 4&quot;/&gt;&lt;property id=&quot;20307&quot; value=&quot;265&quot;/&gt;&lt;/object&gt;&lt;object type=&quot;3&quot; unique_id=&quot;10685&quot;&gt;&lt;property id=&quot;20148&quot; value=&quot;5&quot;/&gt;&lt;property id=&quot;20300&quot; value=&quot;Slide 5 - &amp;quot;Case Counselor Training&amp;quot;&quot;/&gt;&lt;property id=&quot;20307&quot; value=&quot;257&quot;/&gt;&lt;/object&gt;&lt;object type=&quot;3&quot; unique_id=&quot;10686&quot;&gt;&lt;property id=&quot;20148&quot; value=&quot;5&quot;/&gt;&lt;property id=&quot;20300&quot; value=&quot;Slide 31 - &amp;quot;Structure &amp;amp; Schedule Time&amp;quot;&quot;/&gt;&lt;property id=&quot;20307&quot; value=&quot;258&quot;/&gt;&lt;/object&gt;&lt;object type=&quot;3&quot; unique_id=&quot;10688&quot;&gt;&lt;property id=&quot;20148&quot; value=&quot;5&quot;/&gt;&lt;property id=&quot;20300&quot; value=&quot;Slide 41&quot;/&gt;&lt;property id=&quot;20307&quot; value=&quot;263&quot;/&gt;&lt;/object&gt;&lt;object type=&quot;3&quot; unique_id=&quot;10691&quot;&gt;&lt;property id=&quot;20148&quot; value=&quot;5&quot;/&gt;&lt;property id=&quot;20300&quot; value=&quot;Slide 42&quot;/&gt;&lt;property id=&quot;20307&quot; value=&quot;267&quot;/&gt;&lt;/object&gt;&lt;object type=&quot;3&quot; unique_id=&quot;21438&quot;&gt;&lt;property id=&quot;20148&quot; value=&quot;5&quot;/&gt;&lt;property id=&quot;20300&quot; value=&quot;Slide 40 - &amp;quot;Polling: What Employers Want&amp;quot;&quot;/&gt;&lt;property id=&quot;20307&quot; value=&quot;274&quot;/&gt;&lt;/object&gt;&lt;object type=&quot;3&quot; unique_id=&quot;21579&quot;&gt;&lt;property id=&quot;20148&quot; value=&quot;5&quot;/&gt;&lt;property id=&quot;20300&quot; value=&quot;Slide 17 - &amp;quot;Case Counselor Training&amp;quot;&quot;/&gt;&lt;property id=&quot;20307&quot; value=&quot;275&quot;/&gt;&lt;/object&gt;&lt;object type=&quot;3&quot; unique_id=&quot;21581&quot;&gt;&lt;property id=&quot;20148&quot; value=&quot;5&quot;/&gt;&lt;property id=&quot;20300&quot; value=&quot;Slide 6 - &amp;quot;Case Counselor Training  Associated Materials&amp;quot;&quot;/&gt;&lt;property id=&quot;20307&quot; value=&quot;279&quot;/&gt;&lt;/object&gt;&lt;object type=&quot;3&quot; unique_id=&quot;21582&quot;&gt;&lt;property id=&quot;20148&quot; value=&quot;5&quot;/&gt;&lt;property id=&quot;20300&quot; value=&quot;Slide 7 - &amp;quot;Case Counselor Training&amp;quot;&quot;/&gt;&lt;property id=&quot;20307&quot; value=&quot;278&quot;/&gt;&lt;/object&gt;&lt;object type=&quot;3&quot; unique_id=&quot;21583&quot;&gt;&lt;property id=&quot;20148&quot; value=&quot;5&quot;/&gt;&lt;property id=&quot;20300&quot; value=&quot;Slide 8 - &amp;quot;Put Yourself in the Reader’s Place&amp;quot;&quot;/&gt;&lt;property id=&quot;20307&quot; value=&quot;284&quot;/&gt;&lt;/object&gt;&lt;object type=&quot;3&quot; unique_id=&quot;21584&quot;&gt;&lt;property id=&quot;20148&quot; value=&quot;5&quot;/&gt;&lt;property id=&quot;20300&quot; value=&quot;Slide 9 - &amp;quot;Clear, Understandable, Language&amp;quot;&quot;/&gt;&lt;property id=&quot;20307&quot; value=&quot;285&quot;/&gt;&lt;/object&gt;&lt;object type=&quot;3&quot; unique_id=&quot;21585&quot;&gt;&lt;property id=&quot;20148&quot; value=&quot;5&quot;/&gt;&lt;property id=&quot;20300&quot; value=&quot;Slide 10 - &amp;quot;What’s Your Opinion?  (Keep it Objective) &amp;quot;&quot;/&gt;&lt;property id=&quot;20307&quot; value=&quot;286&quot;/&gt;&lt;/object&gt;&lt;object type=&quot;3&quot; unique_id=&quot;21586&quot;&gt;&lt;property id=&quot;20148&quot; value=&quot;5&quot;/&gt;&lt;property id=&quot;20300&quot; value=&quot;Slide 11 - &amp;quot;When Should We Capture Case Notes?&amp;quot;&quot;/&gt;&lt;property id=&quot;20307&quot; value=&quot;287&quot;/&gt;&lt;/object&gt;&lt;object type=&quot;3&quot; unique_id=&quot;21587&quot;&gt;&lt;property id=&quot;20148&quot; value=&quot;5&quot;/&gt;&lt;property id=&quot;20300&quot; value=&quot;Slide 12 - &amp;quot;Capturing Follow-Up Case Notes  (not intake)&amp;quot;&quot;/&gt;&lt;property id=&quot;20307&quot; value=&quot;288&quot;/&gt;&lt;/object&gt;&lt;object type=&quot;3&quot; unique_id=&quot;21588&quot;&gt;&lt;property id=&quot;20148&quot; value=&quot;5&quot;/&gt;&lt;property id=&quot;20300&quot; value=&quot;Slide 13 - &amp;quot;Telling Your  Customer’s Story&amp;quot;&quot;/&gt;&lt;property id=&quot;20307&quot; value=&quot;289&quot;/&gt;&lt;/object&gt;&lt;object type=&quot;3&quot; unique_id=&quot;21589&quot;&gt;&lt;property id=&quot;20148&quot; value=&quot;5&quot;/&gt;&lt;property id=&quot;20300&quot; value=&quot;Slide 14 - &amp;quot;Case Note Elements&amp;quot;&quot;/&gt;&lt;property id=&quot;20307&quot; value=&quot;290&quot;/&gt;&lt;/object&gt;&lt;object type=&quot;3&quot; unique_id=&quot;21590&quot;&gt;&lt;property id=&quot;20148&quot; value=&quot;5&quot;/&gt;&lt;property id=&quot;20300&quot; value=&quot;Slide 15 - &amp;quot;Case Notes Quiz&amp;quot;&quot;/&gt;&lt;property id=&quot;20307&quot; value=&quot;296&quot;/&gt;&lt;/object&gt;&lt;object type=&quot;3&quot; unique_id=&quot;21591&quot;&gt;&lt;property id=&quot;20148&quot; value=&quot;5&quot;/&gt;&lt;property id=&quot;20300&quot; value=&quot;Slide 16 - &amp;quot;Case Note Teaching Aid&amp;quot;&quot;/&gt;&lt;property id=&quot;20307&quot; value=&quot;297&quot;/&gt;&lt;/object&gt;&lt;object type=&quot;3&quot; unique_id=&quot;21592&quot;&gt;&lt;property id=&quot;20148&quot; value=&quot;5&quot;/&gt;&lt;property id=&quot;20300&quot; value=&quot;Slide 18 - &amp;quot;Lighting Round: Career Services 1&amp;quot;&quot;/&gt;&lt;property id=&quot;20307&quot; value=&quot;293&quot;/&gt;&lt;/object&gt;&lt;object type=&quot;3&quot; unique_id=&quot;21593&quot;&gt;&lt;property id=&quot;20148&quot; value=&quot;5&quot;/&gt;&lt;property id=&quot;20300&quot; value=&quot;Slide 19 - &amp;quot;Lightning Round: Career Services 2&amp;quot;&quot;/&gt;&lt;property id=&quot;20307&quot; value=&quot;294&quot;/&gt;&lt;/object&gt;&lt;object type=&quot;3&quot; unique_id=&quot;21594&quot;&gt;&lt;property id=&quot;20148&quot; value=&quot;5&quot;/&gt;&lt;property id=&quot;20300&quot; value=&quot;Slide 20 - &amp;quot;Lightning Round: Career Services 3&amp;quot;&quot;/&gt;&lt;property id=&quot;20307&quot; value=&quot;295&quot;/&gt;&lt;/object&gt;&lt;object type=&quot;3&quot; unique_id=&quot;21595&quot;&gt;&lt;property id=&quot;20148&quot; value=&quot;5&quot;/&gt;&lt;property id=&quot;20300&quot; value=&quot;Slide 21 - &amp;quot;Lightning Round: Career Services 4&amp;quot;&quot;/&gt;&lt;property id=&quot;20307&quot; value=&quot;314&quot;/&gt;&lt;/object&gt;&lt;object type=&quot;3&quot; unique_id=&quot;21596&quot;&gt;&lt;property id=&quot;20148&quot; value=&quot;5&quot;/&gt;&lt;property id=&quot;20300&quot; value=&quot;Slide 22 - &amp;quot;Self-service customers&amp;quot;&quot;/&gt;&lt;property id=&quot;20307&quot; value=&quot;298&quot;/&gt;&lt;/object&gt;&lt;object type=&quot;3&quot; unique_id=&quot;21597&quot;&gt;&lt;property id=&quot;20148&quot; value=&quot;5&quot;/&gt;&lt;property id=&quot;20300&quot; value=&quot;Slide 23 - &amp;quot;Staff-assisted customers&amp;quot;&quot;/&gt;&lt;property id=&quot;20307&quot; value=&quot;299&quot;/&gt;&lt;/object&gt;&lt;object type=&quot;3&quot; unique_id=&quot;21598&quot;&gt;&lt;property id=&quot;20148&quot; value=&quot;5&quot;/&gt;&lt;property id=&quot;20300&quot; value=&quot;Slide 24 - &amp;quot;Service Integration: How To  &amp;quot;&quot;/&gt;&lt;property id=&quot;20307&quot; value=&quot;300&quot;/&gt;&lt;/object&gt;&lt;object type=&quot;3&quot; unique_id=&quot;21599&quot;&gt;&lt;property id=&quot;20148&quot; value=&quot;5&quot;/&gt;&lt;property id=&quot;20300&quot; value=&quot;Slide 25 - &amp;quot;How do we do this? &amp;quot;&quot;/&gt;&lt;property id=&quot;20307&quot; value=&quot;301&quot;/&gt;&lt;/object&gt;&lt;object type=&quot;3&quot; unique_id=&quot;21600&quot;&gt;&lt;property id=&quot;20148&quot; value=&quot;5&quot;/&gt;&lt;property id=&quot;20300&quot; value=&quot;Slide 26 - &amp;quot;Strategy: Map Community Resources&amp;quot;&quot;/&gt;&lt;property id=&quot;20307&quot; value=&quot;302&quot;/&gt;&lt;/object&gt;&lt;object type=&quot;3&quot; unique_id=&quot;21601&quot;&gt;&lt;property id=&quot;20148&quot; value=&quot;5&quot;/&gt;&lt;property id=&quot;20300&quot; value=&quot;Slide 27 - &amp;quot;Time Management Tip&amp;quot;&quot;/&gt;&lt;property id=&quot;20307&quot; value=&quot;303&quot;/&gt;&lt;/object&gt;&lt;object type=&quot;3&quot; unique_id=&quot;21602&quot;&gt;&lt;property id=&quot;20148&quot; value=&quot;5&quot;/&gt;&lt;property id=&quot;20300&quot; value=&quot;Slide 28 - &amp;quot;Case Counselor Training&amp;quot;&quot;/&gt;&lt;property id=&quot;20307&quot; value=&quot;276&quot;/&gt;&lt;/object&gt;&lt;object type=&quot;3&quot; unique_id=&quot;21603&quot;&gt;&lt;property id=&quot;20148&quot; value=&quot;5&quot;/&gt;&lt;property id=&quot;20300&quot; value=&quot;Slide 29 - &amp;quot;Organizational Skills&amp;quot;&quot;/&gt;&lt;property id=&quot;20307&quot; value=&quot;307&quot;/&gt;&lt;/object&gt;&lt;object type=&quot;3&quot; unique_id=&quot;21604&quot;&gt;&lt;property id=&quot;20148&quot; value=&quot;5&quot;/&gt;&lt;property id=&quot;20300&quot; value=&quot;Slide 30 - &amp;quot;Polling-Chat Feature Question&amp;amp;#x09;&amp;quot;&quot;/&gt;&lt;property id=&quot;20307&quot; value=&quot;308&quot;/&gt;&lt;/object&gt;&lt;object type=&quot;3&quot; unique_id=&quot;21605&quot;&gt;&lt;property id=&quot;20148&quot; value=&quot;5&quot;/&gt;&lt;property id=&quot;20300&quot; value=&quot;Slide 32 - &amp;quot;Share Responsibility with Customer&amp;quot;&quot;/&gt;&lt;property id=&quot;20307&quot; value=&quot;304&quot;/&gt;&lt;/object&gt;&lt;object type=&quot;3&quot; unique_id=&quot;21606&quot;&gt;&lt;property id=&quot;20148&quot; value=&quot;5&quot;/&gt;&lt;property id=&quot;20300&quot; value=&quot;Slide 33 - &amp;quot;Devote Time at Staff Meetings&amp;quot;&quot;/&gt;&lt;property id=&quot;20307&quot; value=&quot;305&quot;/&gt;&lt;/object&gt;&lt;object type=&quot;3&quot; unique_id=&quot;21607&quot;&gt;&lt;property id=&quot;20148&quot; value=&quot;5&quot;/&gt;&lt;property id=&quot;20300&quot; value=&quot;Slide 34 - &amp;quot;Case Counselor Training&amp;quot;&quot;/&gt;&lt;property id=&quot;20307&quot; value=&quot;277&quot;/&gt;&lt;/object&gt;&lt;object type=&quot;3&quot; unique_id=&quot;21608&quot;&gt;&lt;property id=&quot;20148&quot; value=&quot;5&quot;/&gt;&lt;property id=&quot;20300&quot; value=&quot;Slide 35 - &amp;quot;What do Employers Want? &amp;quot;&quot;/&gt;&lt;property id=&quot;20307&quot; value=&quot;312&quot;/&gt;&lt;/object&gt;&lt;object type=&quot;3&quot; unique_id=&quot;21609&quot;&gt;&lt;property id=&quot;20148&quot; value=&quot;5&quot;/&gt;&lt;property id=&quot;20300&quot; value=&quot;Slide 36 - &amp;quot;What do Employers Want?&amp;quot;&quot;/&gt;&lt;property id=&quot;20307&quot; value=&quot;310&quot;/&gt;&lt;/object&gt;&lt;object type=&quot;3&quot; unique_id=&quot;21610&quot;&gt;&lt;property id=&quot;20148&quot; value=&quot;5&quot;/&gt;&lt;property id=&quot;20300&quot; value=&quot;Slide 37 - &amp;quot;What do Employers Want?&amp;quot;&quot;/&gt;&lt;property id=&quot;20307&quot; value=&quot;311&quot;/&gt;&lt;/object&gt;&lt;object type=&quot;3&quot; unique_id=&quot;21611&quot;&gt;&lt;property id=&quot;20148&quot; value=&quot;5&quot;/&gt;&lt;property id=&quot;20300&quot; value=&quot;Slide 38 - &amp;quot;It All Starts with Listening&amp;quot;&quot;/&gt;&lt;property id=&quot;20307&quot; value=&quot;309&quot;/&gt;&lt;/object&gt;&lt;object type=&quot;3&quot; unique_id=&quot;21612&quot;&gt;&lt;property id=&quot;20148&quot; value=&quot;5&quot;/&gt;&lt;property id=&quot;20300&quot; value=&quot;Slide 39 - &amp;quot;Share Labor Market Information&amp;quot;&quot;/&gt;&lt;property id=&quot;20307&quot; value=&quot;282&quot;/&gt;&lt;/object&gt;&lt;object type=&quot;3&quot; unique_id=&quot;21613&quot;&gt;&lt;property id=&quot;20148&quot; value=&quot;5&quot;/&gt;&lt;property id=&quot;20300&quot; value=&quot;Slide 43 - &amp;quot;Thank you!&amp;quot;&quot;/&gt;&lt;property id=&quot;20307&quot; value=&quot;313&quot;/&gt;&lt;/object&gt;&lt;/object&gt;&lt;object type=&quot;8&quot; unique_id=&quot;10712&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MType xmlns="e9383cf3-6c95-48c0-84cb-ffd9d14604cc"/>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0012A8F387AA46A85594366FFB6402" ma:contentTypeVersion="" ma:contentTypeDescription="Create a new document." ma:contentTypeScope="" ma:versionID="5babc1d6c5a181f1487d38956cf4caf6">
  <xsd:schema xmlns:xsd="http://www.w3.org/2001/XMLSchema" xmlns:xs="http://www.w3.org/2001/XMLSchema" xmlns:p="http://schemas.microsoft.com/office/2006/metadata/properties" xmlns:ns2="e9383cf3-6c95-48c0-84cb-ffd9d14604cc" xmlns:ns3="bdfd28cc-f485-46e8-bcf6-b555ff9859c5" targetNamespace="http://schemas.microsoft.com/office/2006/metadata/properties" ma:root="true" ma:fieldsID="d925be56846f0c5ec47e72daf726a656" ns2:_="" ns3:_="">
    <xsd:import namespace="e9383cf3-6c95-48c0-84cb-ffd9d14604cc"/>
    <xsd:import namespace="bdfd28cc-f485-46e8-bcf6-b555ff9859c5"/>
    <xsd:element name="properties">
      <xsd:complexType>
        <xsd:sequence>
          <xsd:element name="documentManagement">
            <xsd:complexType>
              <xsd:all>
                <xsd:element ref="ns2:MMType" minOccurs="0"/>
                <xsd:element ref="ns2: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383cf3-6c95-48c0-84cb-ffd9d14604cc" elementFormDefault="qualified">
    <xsd:import namespace="http://schemas.microsoft.com/office/2006/documentManagement/types"/>
    <xsd:import namespace="http://schemas.microsoft.com/office/infopath/2007/PartnerControls"/>
    <xsd:element name="MMType" ma:index="8" nillable="true" ma:displayName="MMType" ma:internalName="MMType">
      <xsd:complexType>
        <xsd:complexContent>
          <xsd:extension base="dms:MultiChoice">
            <xsd:sequence>
              <xsd:element name="Value" maxOccurs="unbounded" minOccurs="0" nillable="true">
                <xsd:simpleType>
                  <xsd:restriction base="dms:Choice">
                    <xsd:enumeration value="Action Planner"/>
                    <xsd:enumeration value="Assessment (includes Self-Assessment, Needs Assessment, Survey, Pre-Assessment, etc.)"/>
                    <xsd:enumeration value="Budget"/>
                    <xsd:enumeration value="Case Study"/>
                    <xsd:enumeration value="Charter"/>
                    <xsd:enumeration value="Chat"/>
                    <xsd:enumeration value="Checklist"/>
                    <xsd:enumeration value="Coaching Plan"/>
                    <xsd:enumeration value="Communications Plan"/>
                    <xsd:enumeration value="Compliance (includes 508)"/>
                    <xsd:enumeration value="Contacts"/>
                    <xsd:enumeration value="Content Roadmap"/>
                    <xsd:enumeration value="Course – Online (includes MOOCs, Breeze, WBT, Web Course, etc.)"/>
                    <xsd:enumeration value="Course – In Person"/>
                    <xsd:enumeration value="Desk Guide"/>
                    <xsd:enumeration value="Facilitator Guide"/>
                    <xsd:enumeration value="Focus Group"/>
                    <xsd:enumeration value="Framework"/>
                    <xsd:enumeration value="Images"/>
                    <xsd:enumeration value="Logos"/>
                    <xsd:enumeration value="Metrics"/>
                    <xsd:enumeration value="Network Mapping (includes Social network mapping, Asset mapping)"/>
                    <xsd:enumeration value="Newsletter"/>
                    <xsd:enumeration value="One-Pager"/>
                    <xsd:enumeration value="On-site Meeting (includes Retreats, Steering Committee, etc.)"/>
                    <xsd:enumeration value="Participant Guide"/>
                    <xsd:enumeration value="Pilot Training"/>
                    <xsd:enumeration value="Podcast"/>
                    <xsd:enumeration value="Process Map"/>
                    <xsd:enumeration value="Project Plan (includes Workplan)"/>
                    <xsd:enumeration value="QSAP"/>
                    <xsd:enumeration value="RFP/RFQ (includes Bids/Proposals, etc.)"/>
                    <xsd:enumeration value="SOW"/>
                    <xsd:enumeration value="Social Media"/>
                    <xsd:enumeration value="Summary Reports (includes Annual Reports, Final Reports, etc.)"/>
                    <xsd:enumeration value="TA Plan"/>
                    <xsd:enumeration value="Toolkit"/>
                    <xsd:enumeration value="Train-the-Trainer"/>
                    <xsd:enumeration value="Webinar"/>
                    <xsd:enumeration value="Website (includes Wireframes, etc.)"/>
                    <xsd:enumeration value="Video"/>
                    <xsd:enumeration value="Virtual Meeting"/>
                    <xsd:enumeration value="Vision Statement"/>
                    <xsd:enumeration value="Whitepaper (and White Paper)"/>
                  </xsd:restriction>
                </xsd:simpleType>
              </xsd:element>
            </xsd:sequence>
          </xsd:extension>
        </xsd:complexContent>
      </xsd:complexType>
    </xsd:element>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dfd28cc-f485-46e8-bcf6-b555ff9859c5" elementFormDefault="qualified">
    <xsd:import namespace="http://schemas.microsoft.com/office/2006/documentManagement/types"/>
    <xsd:import namespace="http://schemas.microsoft.com/office/infopath/2007/PartnerControls"/>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AA1B5B-069E-4BDD-A79A-68D5FBCBDE35}">
  <ds:schemaRefs>
    <ds:schemaRef ds:uri="http://www.w3.org/XML/1998/namespace"/>
    <ds:schemaRef ds:uri="http://schemas.microsoft.com/office/infopath/2007/PartnerControls"/>
    <ds:schemaRef ds:uri="http://purl.org/dc/terms/"/>
    <ds:schemaRef ds:uri="http://schemas.microsoft.com/office/2006/metadata/properties"/>
    <ds:schemaRef ds:uri="http://schemas.microsoft.com/office/2006/documentManagement/types"/>
    <ds:schemaRef ds:uri="e9383cf3-6c95-48c0-84cb-ffd9d14604cc"/>
    <ds:schemaRef ds:uri="http://purl.org/dc/elements/1.1/"/>
    <ds:schemaRef ds:uri="bdfd28cc-f485-46e8-bcf6-b555ff9859c5"/>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9CC49AA9-F75E-4759-B9AE-64F2C0E5A53C}">
  <ds:schemaRefs>
    <ds:schemaRef ds:uri="http://schemas.microsoft.com/sharepoint/v3/contenttype/forms"/>
  </ds:schemaRefs>
</ds:datastoreItem>
</file>

<file path=customXml/itemProps3.xml><?xml version="1.0" encoding="utf-8"?>
<ds:datastoreItem xmlns:ds="http://schemas.openxmlformats.org/officeDocument/2006/customXml" ds:itemID="{F8BCA46D-D0E7-41C0-B5FA-374BD68835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383cf3-6c95-48c0-84cb-ffd9d14604cc"/>
    <ds:schemaRef ds:uri="bdfd28cc-f485-46e8-bcf6-b555ff9859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9006</TotalTime>
  <Words>1403</Words>
  <Application>Microsoft Office PowerPoint</Application>
  <PresentationFormat>On-screen Show (4:3)</PresentationFormat>
  <Paragraphs>295</Paragraphs>
  <Slides>43</Slides>
  <Notes>41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ＭＳ Ｐゴシック</vt:lpstr>
      <vt:lpstr>Arial</vt:lpstr>
      <vt:lpstr>Calibri</vt:lpstr>
      <vt:lpstr>Franklin Gothic Medium</vt:lpstr>
      <vt:lpstr>Impact</vt:lpstr>
      <vt:lpstr>Myriad Pro</vt:lpstr>
      <vt:lpstr>Myriad Pro Cond</vt:lpstr>
      <vt:lpstr>Times New Roman</vt:lpstr>
      <vt:lpstr>Wingdings</vt:lpstr>
      <vt:lpstr>Wingdings 3</vt:lpstr>
      <vt:lpstr>Office Theme</vt:lpstr>
      <vt:lpstr>Region I  Case Counselor Training</vt:lpstr>
      <vt:lpstr>PowerPoint Presentation</vt:lpstr>
      <vt:lpstr>Kate Banimenia (McLaughlin)</vt:lpstr>
      <vt:lpstr>PowerPoint Presentation</vt:lpstr>
      <vt:lpstr>Case Counselor Training</vt:lpstr>
      <vt:lpstr>Case Counselor Training  Associated Materials</vt:lpstr>
      <vt:lpstr>Case Counselor Training</vt:lpstr>
      <vt:lpstr>Put Yourself in the Reader’s Place</vt:lpstr>
      <vt:lpstr>Clear, Understandable, Language</vt:lpstr>
      <vt:lpstr>What’s Your Opinion?  (Keep it Objective) </vt:lpstr>
      <vt:lpstr>When Should We Capture Case Notes?</vt:lpstr>
      <vt:lpstr>Capturing Follow-Up Case Notes  (not intake)</vt:lpstr>
      <vt:lpstr>Telling Your  Customer’s Story</vt:lpstr>
      <vt:lpstr>Case Note Elements</vt:lpstr>
      <vt:lpstr>Case Notes Quiz</vt:lpstr>
      <vt:lpstr>Case Note Teaching Aid</vt:lpstr>
      <vt:lpstr>Case Counselor Training</vt:lpstr>
      <vt:lpstr>Lighting Round: Career Services 1</vt:lpstr>
      <vt:lpstr>Lightning Round: Career Services 2</vt:lpstr>
      <vt:lpstr>Lightning Round: Career Services 3</vt:lpstr>
      <vt:lpstr>Lightning Round: Career Services 4</vt:lpstr>
      <vt:lpstr>Self-service customers</vt:lpstr>
      <vt:lpstr>Staff-assisted customers</vt:lpstr>
      <vt:lpstr>Service Integration: How To  </vt:lpstr>
      <vt:lpstr>How do we do this? </vt:lpstr>
      <vt:lpstr>Strategy: Map Community Resources</vt:lpstr>
      <vt:lpstr>Time Management Tip</vt:lpstr>
      <vt:lpstr>Case Counselor Training</vt:lpstr>
      <vt:lpstr>Organizational Skills</vt:lpstr>
      <vt:lpstr>Polling-Chat Feature Question </vt:lpstr>
      <vt:lpstr>Structure &amp; Schedule Time</vt:lpstr>
      <vt:lpstr>Share Responsibility with Customer</vt:lpstr>
      <vt:lpstr>Devote Time at Staff Meetings</vt:lpstr>
      <vt:lpstr>Case Counselor Training</vt:lpstr>
      <vt:lpstr>What do Employers Want? </vt:lpstr>
      <vt:lpstr>What do Employers Want?</vt:lpstr>
      <vt:lpstr>What do Employers Want?</vt:lpstr>
      <vt:lpstr>It All Starts with Listening</vt:lpstr>
      <vt:lpstr>Share Labor Market Information</vt:lpstr>
      <vt:lpstr>Polling: What Employers Want</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Fernando Medrano</dc:creator>
  <cp:lastModifiedBy>Laura Casertano</cp:lastModifiedBy>
  <cp:revision>236</cp:revision>
  <dcterms:created xsi:type="dcterms:W3CDTF">2014-04-10T03:33:57Z</dcterms:created>
  <dcterms:modified xsi:type="dcterms:W3CDTF">2017-05-26T14:18:16Z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0x0101009F0012A8F387AA46A85594366FFB6402</vt:lpwstr>
  </property>
</Properties>
</file>