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73" r:id="rId5"/>
    <p:sldId id="276" r:id="rId6"/>
    <p:sldId id="264" r:id="rId7"/>
    <p:sldId id="330" r:id="rId8"/>
    <p:sldId id="256" r:id="rId9"/>
    <p:sldId id="337" r:id="rId10"/>
    <p:sldId id="351" r:id="rId11"/>
    <p:sldId id="265" r:id="rId12"/>
    <p:sldId id="270" r:id="rId13"/>
    <p:sldId id="364" r:id="rId14"/>
    <p:sldId id="322" r:id="rId15"/>
    <p:sldId id="280" r:id="rId16"/>
    <p:sldId id="278" r:id="rId17"/>
    <p:sldId id="315" r:id="rId18"/>
    <p:sldId id="338" r:id="rId19"/>
    <p:sldId id="341" r:id="rId20"/>
    <p:sldId id="336" r:id="rId21"/>
    <p:sldId id="294" r:id="rId22"/>
    <p:sldId id="339" r:id="rId23"/>
    <p:sldId id="283" r:id="rId24"/>
    <p:sldId id="353" r:id="rId25"/>
    <p:sldId id="340" r:id="rId26"/>
    <p:sldId id="352" r:id="rId27"/>
    <p:sldId id="332" r:id="rId28"/>
    <p:sldId id="348" r:id="rId29"/>
    <p:sldId id="354" r:id="rId30"/>
    <p:sldId id="328" r:id="rId31"/>
    <p:sldId id="319" r:id="rId32"/>
    <p:sldId id="329" r:id="rId33"/>
    <p:sldId id="298" r:id="rId34"/>
    <p:sldId id="349" r:id="rId35"/>
    <p:sldId id="363" r:id="rId36"/>
    <p:sldId id="365" r:id="rId37"/>
    <p:sldId id="366" r:id="rId38"/>
    <p:sldId id="371" r:id="rId39"/>
    <p:sldId id="368" r:id="rId40"/>
    <p:sldId id="369" r:id="rId41"/>
    <p:sldId id="362" r:id="rId42"/>
    <p:sldId id="318" r:id="rId43"/>
    <p:sldId id="284" r:id="rId44"/>
    <p:sldId id="267" r:id="rId45"/>
    <p:sldId id="290" r:id="rId46"/>
    <p:sldId id="269" r:id="rId47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ell, Akeelah B - ETA CTR" initials="HAB-EC" lastIdx="1" clrIdx="0"/>
  <p:cmAuthor id="1" name="Sara Lamback" initials="SL" lastIdx="28" clrIdx="1">
    <p:extLst/>
  </p:cmAuthor>
  <p:cmAuthor id="2" name="Sara Lamback" initials="SL [2]" lastIdx="1" clrIdx="2">
    <p:extLst/>
  </p:cmAuthor>
  <p:cmAuthor id="3" name="Sara Lamback" initials="SL [3]" lastIdx="1" clrIdx="3">
    <p:extLst/>
  </p:cmAuthor>
  <p:cmAuthor id="4" name="Sara Lamback" initials="SL [4]" lastIdx="1" clrIdx="4">
    <p:extLst/>
  </p:cmAuthor>
  <p:cmAuthor id="5" name="Sara Lamback" initials="SL [5]" lastIdx="1" clrIdx="5">
    <p:extLst/>
  </p:cmAuthor>
  <p:cmAuthor id="6" name="Sara Lamback" initials="SL [6]" lastIdx="1" clrIdx="6">
    <p:extLst/>
  </p:cmAuthor>
  <p:cmAuthor id="7" name="Sara Lamback" initials="SL [7]" lastIdx="1" clrIdx="7">
    <p:extLst/>
  </p:cmAuthor>
  <p:cmAuthor id="8" name="Sara Lamback" initials="SL [8]" lastIdx="1" clrIdx="8">
    <p:extLst/>
  </p:cmAuthor>
  <p:cmAuthor id="9" name="Sara Lamback" initials="SL [9]" lastIdx="1" clrIdx="9">
    <p:extLst/>
  </p:cmAuthor>
  <p:cmAuthor id="10" name="Sara Lamback" initials="SL [10]" lastIdx="1" clrIdx="10">
    <p:extLst/>
  </p:cmAuthor>
  <p:cmAuthor id="11" name="Sara Lamback" initials="SL [11]" lastIdx="1" clrIdx="11">
    <p:extLst/>
  </p:cmAuthor>
  <p:cmAuthor id="12" name="Sara Lamback" initials="SL [12]" lastIdx="1" clrIdx="12">
    <p:extLst/>
  </p:cmAuthor>
  <p:cmAuthor id="13" name="Sara Lamback" initials="SL [13]" lastIdx="1" clrIdx="13">
    <p:extLst/>
  </p:cmAuthor>
  <p:cmAuthor id="14" name="Sara Lamback" initials="SL [14]" lastIdx="1" clrIdx="14">
    <p:extLst/>
  </p:cmAuthor>
  <p:cmAuthor id="15" name="Akeelah Harrell" initials="AH" lastIdx="1" clrIdx="15">
    <p:extLst/>
  </p:cmAuthor>
  <p:cmAuthor id="16" name="Akeelah Harrell" initials="AH [2]" lastIdx="1" clrIdx="16">
    <p:extLst/>
  </p:cmAuthor>
  <p:cmAuthor id="17" name="Akeelah Harrell" initials="AH [3]" lastIdx="1" clrIdx="17">
    <p:extLst/>
  </p:cmAuthor>
  <p:cmAuthor id="18" name="Akeelah Harrell" initials="AH [4]" lastIdx="1" clrIdx="18">
    <p:extLst/>
  </p:cmAuthor>
  <p:cmAuthor id="19" name="Akeelah Harrell" initials="AH [5]" lastIdx="1" clrIdx="19">
    <p:extLst/>
  </p:cmAuthor>
  <p:cmAuthor id="20" name="Megan Baird" initials="MB" lastIdx="2" clrIdx="20"/>
  <p:cmAuthor id="21" name="Microsoft Office User" initials="Office" lastIdx="1" clrIdx="21">
    <p:extLst/>
  </p:cmAuthor>
  <p:cmAuthor id="22" name="Microsoft Office User" initials="Office [2]" lastIdx="1" clrIdx="22">
    <p:extLst/>
  </p:cmAuthor>
  <p:cmAuthor id="23" name="Microsoft Office User" initials="Office [3]" lastIdx="1" clrIdx="23">
    <p:extLst/>
  </p:cmAuthor>
  <p:cmAuthor id="24" name="Microsoft Office User" initials="Office [4]" lastIdx="1" clrIdx="24">
    <p:extLst/>
  </p:cmAuthor>
  <p:cmAuthor id="25" name="Microsoft Office User" initials="Office [5]" lastIdx="1" clrIdx="25">
    <p:extLst/>
  </p:cmAuthor>
  <p:cmAuthor id="26" name="Le Pera, Ana Lisa S - ETA CTR" initials="LPALS-EC" lastIdx="24" clrIdx="26"/>
  <p:cmAuthor id="27" name="Katherine Limon" initials="KL" lastIdx="15" clrIdx="27">
    <p:extLst/>
  </p:cmAuthor>
  <p:cmAuthor id="28" name="Purvi Rami" initials="PR" lastIdx="1" clrIdx="28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A99"/>
    <a:srgbClr val="004874"/>
    <a:srgbClr val="9D1C30"/>
    <a:srgbClr val="4675B8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8" autoAdjust="0"/>
    <p:restoredTop sz="88139" autoAdjust="0"/>
  </p:normalViewPr>
  <p:slideViewPr>
    <p:cSldViewPr snapToGrid="0">
      <p:cViewPr varScale="1">
        <p:scale>
          <a:sx n="63" d="100"/>
          <a:sy n="63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notesViewPr>
    <p:cSldViewPr snapToGrid="0">
      <p:cViewPr varScale="1">
        <p:scale>
          <a:sx n="54" d="100"/>
          <a:sy n="54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America’s Promise grant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4492" custLinFactNeighborY="3918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B3984E33-0599-9D45-A237-D2FA5449061B}" type="presOf" srcId="{FC9D8059-D2E0-4C91-8D8D-A79D1FB79854}" destId="{7A996C81-500F-4B1F-B5A4-1B476941A02A}" srcOrd="0" destOrd="0" presId="urn:microsoft.com/office/officeart/2005/8/layout/hierarchy3"/>
    <dgm:cxn modelId="{44790096-FCCF-EC4F-805F-8BA446422C49}" type="presOf" srcId="{FC9D8059-D2E0-4C91-8D8D-A79D1FB79854}" destId="{326860F1-B8CF-451E-A26A-39B929BC3F19}" srcOrd="1" destOrd="0" presId="urn:microsoft.com/office/officeart/2005/8/layout/hierarchy3"/>
    <dgm:cxn modelId="{69992CEA-6A8F-C74C-A9D5-DFD2D6BE1D24}" type="presOf" srcId="{9F318CA6-08AB-4ABE-B349-676605B65D6C}" destId="{855749C9-25BC-45AC-B787-9457C050449F}" srcOrd="0" destOrd="0" presId="urn:microsoft.com/office/officeart/2005/8/layout/hierarchy3"/>
    <dgm:cxn modelId="{D45EA3DA-E7E2-0B41-802D-96139DB6DD68}" type="presParOf" srcId="{855749C9-25BC-45AC-B787-9457C050449F}" destId="{1E4DC371-F7C6-47CE-B90E-1AFFF13B3F0E}" srcOrd="0" destOrd="0" presId="urn:microsoft.com/office/officeart/2005/8/layout/hierarchy3"/>
    <dgm:cxn modelId="{7B426E14-359A-0245-B0B0-339F36D4DA13}" type="presParOf" srcId="{1E4DC371-F7C6-47CE-B90E-1AFFF13B3F0E}" destId="{77B1561D-399D-4DFB-9AB8-7B690400EE7B}" srcOrd="0" destOrd="0" presId="urn:microsoft.com/office/officeart/2005/8/layout/hierarchy3"/>
    <dgm:cxn modelId="{6F58EA6D-0461-9749-A49A-32A7CEC2859A}" type="presParOf" srcId="{77B1561D-399D-4DFB-9AB8-7B690400EE7B}" destId="{7A996C81-500F-4B1F-B5A4-1B476941A02A}" srcOrd="0" destOrd="0" presId="urn:microsoft.com/office/officeart/2005/8/layout/hierarchy3"/>
    <dgm:cxn modelId="{6A46C5C1-FF0B-FC43-8F22-9A25519C7144}" type="presParOf" srcId="{77B1561D-399D-4DFB-9AB8-7B690400EE7B}" destId="{326860F1-B8CF-451E-A26A-39B929BC3F19}" srcOrd="1" destOrd="0" presId="urn:microsoft.com/office/officeart/2005/8/layout/hierarchy3"/>
    <dgm:cxn modelId="{9B601563-F1E4-7442-843A-A4B775AD3DAD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stage of implementation </a:t>
          </a:r>
          <a:b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is your America’s Promise project? 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F4B5360B-D38C-4432-90B2-C514AE2B7945}" type="presOf" srcId="{FC9D8059-D2E0-4C91-8D8D-A79D1FB79854}" destId="{7A996C81-500F-4B1F-B5A4-1B476941A02A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40B0EF65-8464-4E9E-BBF3-478143BDC81A}" type="presOf" srcId="{9F318CA6-08AB-4ABE-B349-676605B65D6C}" destId="{855749C9-25BC-45AC-B787-9457C050449F}" srcOrd="0" destOrd="0" presId="urn:microsoft.com/office/officeart/2005/8/layout/hierarchy3"/>
    <dgm:cxn modelId="{035482E5-6D35-4BA1-A0E9-B2366E21CF08}" type="presOf" srcId="{FC9D8059-D2E0-4C91-8D8D-A79D1FB79854}" destId="{326860F1-B8CF-451E-A26A-39B929BC3F19}" srcOrd="1" destOrd="0" presId="urn:microsoft.com/office/officeart/2005/8/layout/hierarchy3"/>
    <dgm:cxn modelId="{A453517E-F393-4FA7-BB62-C6D47F647C08}" type="presParOf" srcId="{855749C9-25BC-45AC-B787-9457C050449F}" destId="{1E4DC371-F7C6-47CE-B90E-1AFFF13B3F0E}" srcOrd="0" destOrd="0" presId="urn:microsoft.com/office/officeart/2005/8/layout/hierarchy3"/>
    <dgm:cxn modelId="{2C81C695-D05E-40A7-A254-1AE3D3EA0F46}" type="presParOf" srcId="{1E4DC371-F7C6-47CE-B90E-1AFFF13B3F0E}" destId="{77B1561D-399D-4DFB-9AB8-7B690400EE7B}" srcOrd="0" destOrd="0" presId="urn:microsoft.com/office/officeart/2005/8/layout/hierarchy3"/>
    <dgm:cxn modelId="{625CEE07-024C-4ABE-8C3B-57F860AAD020}" type="presParOf" srcId="{77B1561D-399D-4DFB-9AB8-7B690400EE7B}" destId="{7A996C81-500F-4B1F-B5A4-1B476941A02A}" srcOrd="0" destOrd="0" presId="urn:microsoft.com/office/officeart/2005/8/layout/hierarchy3"/>
    <dgm:cxn modelId="{CF7B7D33-79E3-4B4D-8FE7-AEFBBF8BF343}" type="presParOf" srcId="{77B1561D-399D-4DFB-9AB8-7B690400EE7B}" destId="{326860F1-B8CF-451E-A26A-39B929BC3F19}" srcOrd="1" destOrd="0" presId="urn:microsoft.com/office/officeart/2005/8/layout/hierarchy3"/>
    <dgm:cxn modelId="{598B2D3E-F332-486A-B748-0352F0605247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ETA grant do you currently or have previously managed?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9D546768-8F49-4AA2-8AD1-5AF6CD59D2DB}" type="presOf" srcId="{9F318CA6-08AB-4ABE-B349-676605B65D6C}" destId="{855749C9-25BC-45AC-B787-9457C050449F}" srcOrd="0" destOrd="0" presId="urn:microsoft.com/office/officeart/2005/8/layout/hierarchy3"/>
    <dgm:cxn modelId="{06D63971-F045-4124-B5E8-55DBD5C9A7E5}" type="presOf" srcId="{FC9D8059-D2E0-4C91-8D8D-A79D1FB79854}" destId="{7A996C81-500F-4B1F-B5A4-1B476941A02A}" srcOrd="0" destOrd="0" presId="urn:microsoft.com/office/officeart/2005/8/layout/hierarchy3"/>
    <dgm:cxn modelId="{CCCCD6B4-8153-4A84-A02B-67EB3D638A48}" type="presOf" srcId="{FC9D8059-D2E0-4C91-8D8D-A79D1FB79854}" destId="{326860F1-B8CF-451E-A26A-39B929BC3F19}" srcOrd="1" destOrd="0" presId="urn:microsoft.com/office/officeart/2005/8/layout/hierarchy3"/>
    <dgm:cxn modelId="{B12AF4F8-CA8A-4410-B9C6-F40BC0CE6385}" type="presParOf" srcId="{855749C9-25BC-45AC-B787-9457C050449F}" destId="{1E4DC371-F7C6-47CE-B90E-1AFFF13B3F0E}" srcOrd="0" destOrd="0" presId="urn:microsoft.com/office/officeart/2005/8/layout/hierarchy3"/>
    <dgm:cxn modelId="{0D81CBCC-F836-4687-A6D7-E19971D50AD9}" type="presParOf" srcId="{1E4DC371-F7C6-47CE-B90E-1AFFF13B3F0E}" destId="{77B1561D-399D-4DFB-9AB8-7B690400EE7B}" srcOrd="0" destOrd="0" presId="urn:microsoft.com/office/officeart/2005/8/layout/hierarchy3"/>
    <dgm:cxn modelId="{61A3EAB0-AA91-4913-92C3-E61E9EDEDEB0}" type="presParOf" srcId="{77B1561D-399D-4DFB-9AB8-7B690400EE7B}" destId="{7A996C81-500F-4B1F-B5A4-1B476941A02A}" srcOrd="0" destOrd="0" presId="urn:microsoft.com/office/officeart/2005/8/layout/hierarchy3"/>
    <dgm:cxn modelId="{3F4A2CAD-7996-48CD-BDA9-28E925208A09}" type="presParOf" srcId="{77B1561D-399D-4DFB-9AB8-7B690400EE7B}" destId="{326860F1-B8CF-451E-A26A-39B929BC3F19}" srcOrd="1" destOrd="0" presId="urn:microsoft.com/office/officeart/2005/8/layout/hierarchy3"/>
    <dgm:cxn modelId="{8672B137-FC4B-4E1A-917B-FF86C649F4D8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area is your America’s Promise partnership particularly strong? 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56694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D8124D22-5173-466A-B39B-68CFAF21F0AA}" type="presOf" srcId="{FC9D8059-D2E0-4C91-8D8D-A79D1FB79854}" destId="{326860F1-B8CF-451E-A26A-39B929BC3F19}" srcOrd="1" destOrd="0" presId="urn:microsoft.com/office/officeart/2005/8/layout/hierarchy3"/>
    <dgm:cxn modelId="{C299FF31-FC50-46E6-A46A-BA7F85795693}" type="presOf" srcId="{9F318CA6-08AB-4ABE-B349-676605B65D6C}" destId="{855749C9-25BC-45AC-B787-9457C050449F}" srcOrd="0" destOrd="0" presId="urn:microsoft.com/office/officeart/2005/8/layout/hierarchy3"/>
    <dgm:cxn modelId="{7C6B683B-DEAF-49FC-9D14-891509338CE4}" type="presOf" srcId="{FC9D8059-D2E0-4C91-8D8D-A79D1FB79854}" destId="{7A996C81-500F-4B1F-B5A4-1B476941A02A}" srcOrd="0" destOrd="0" presId="urn:microsoft.com/office/officeart/2005/8/layout/hierarchy3"/>
    <dgm:cxn modelId="{A6D9897C-782B-456B-A53D-AD25C6A1DD1B}" type="presParOf" srcId="{855749C9-25BC-45AC-B787-9457C050449F}" destId="{1E4DC371-F7C6-47CE-B90E-1AFFF13B3F0E}" srcOrd="0" destOrd="0" presId="urn:microsoft.com/office/officeart/2005/8/layout/hierarchy3"/>
    <dgm:cxn modelId="{E0D1CF43-DC16-43F5-ADE6-4F0DEE06EB4A}" type="presParOf" srcId="{1E4DC371-F7C6-47CE-B90E-1AFFF13B3F0E}" destId="{77B1561D-399D-4DFB-9AB8-7B690400EE7B}" srcOrd="0" destOrd="0" presId="urn:microsoft.com/office/officeart/2005/8/layout/hierarchy3"/>
    <dgm:cxn modelId="{A32C92CF-3C46-4957-A469-3FF976CBCB1A}" type="presParOf" srcId="{77B1561D-399D-4DFB-9AB8-7B690400EE7B}" destId="{7A996C81-500F-4B1F-B5A4-1B476941A02A}" srcOrd="0" destOrd="0" presId="urn:microsoft.com/office/officeart/2005/8/layout/hierarchy3"/>
    <dgm:cxn modelId="{949C89F8-AC75-43A7-803B-0C4764FDF925}" type="presParOf" srcId="{77B1561D-399D-4DFB-9AB8-7B690400EE7B}" destId="{326860F1-B8CF-451E-A26A-39B929BC3F19}" srcOrd="1" destOrd="0" presId="urn:microsoft.com/office/officeart/2005/8/layout/hierarchy3"/>
    <dgm:cxn modelId="{FD2B2367-30AD-42F4-BE68-8CEF286134EA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Which of the following types of America’s Promise peer learning group are you most interested in? 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6347EB26-480B-4850-9159-2E96D9816289}" type="presOf" srcId="{FC9D8059-D2E0-4C91-8D8D-A79D1FB79854}" destId="{7A996C81-500F-4B1F-B5A4-1B476941A02A}" srcOrd="0" destOrd="0" presId="urn:microsoft.com/office/officeart/2005/8/layout/hierarchy3"/>
    <dgm:cxn modelId="{617406B0-4B9D-4880-BCAB-9571C8B74396}" type="presOf" srcId="{9F318CA6-08AB-4ABE-B349-676605B65D6C}" destId="{855749C9-25BC-45AC-B787-9457C050449F}" srcOrd="0" destOrd="0" presId="urn:microsoft.com/office/officeart/2005/8/layout/hierarchy3"/>
    <dgm:cxn modelId="{951A64C3-EAFF-4DF9-92A2-711D5AF8FBAA}" type="presOf" srcId="{FC9D8059-D2E0-4C91-8D8D-A79D1FB79854}" destId="{326860F1-B8CF-451E-A26A-39B929BC3F19}" srcOrd="1" destOrd="0" presId="urn:microsoft.com/office/officeart/2005/8/layout/hierarchy3"/>
    <dgm:cxn modelId="{CB21B180-A371-4999-82BF-39F5C7838C60}" type="presParOf" srcId="{855749C9-25BC-45AC-B787-9457C050449F}" destId="{1E4DC371-F7C6-47CE-B90E-1AFFF13B3F0E}" srcOrd="0" destOrd="0" presId="urn:microsoft.com/office/officeart/2005/8/layout/hierarchy3"/>
    <dgm:cxn modelId="{07FEAA97-5FE8-4EC2-B75B-0C776A450642}" type="presParOf" srcId="{1E4DC371-F7C6-47CE-B90E-1AFFF13B3F0E}" destId="{77B1561D-399D-4DFB-9AB8-7B690400EE7B}" srcOrd="0" destOrd="0" presId="urn:microsoft.com/office/officeart/2005/8/layout/hierarchy3"/>
    <dgm:cxn modelId="{F751093E-7C33-49E3-9F1B-8640028ED05F}" type="presParOf" srcId="{77B1561D-399D-4DFB-9AB8-7B690400EE7B}" destId="{7A996C81-500F-4B1F-B5A4-1B476941A02A}" srcOrd="0" destOrd="0" presId="urn:microsoft.com/office/officeart/2005/8/layout/hierarchy3"/>
    <dgm:cxn modelId="{C8B33199-6B5A-4ED6-9AC4-3767E03A4627}" type="presParOf" srcId="{77B1561D-399D-4DFB-9AB8-7B690400EE7B}" destId="{326860F1-B8CF-451E-A26A-39B929BC3F19}" srcOrd="1" destOrd="0" presId="urn:microsoft.com/office/officeart/2005/8/layout/hierarchy3"/>
    <dgm:cxn modelId="{3DD1EB4A-2A99-4677-B1A5-8879A64B921A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are your 3 biggest programmatic concerns: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638924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0EE99F0A-9DC8-488B-BC49-4A80A7401933}" type="presOf" srcId="{9F318CA6-08AB-4ABE-B349-676605B65D6C}" destId="{855749C9-25BC-45AC-B787-9457C050449F}" srcOrd="0" destOrd="0" presId="urn:microsoft.com/office/officeart/2005/8/layout/hierarchy3"/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F648AF55-6287-4A81-9185-80BCDBAB4524}" type="presOf" srcId="{FC9D8059-D2E0-4C91-8D8D-A79D1FB79854}" destId="{7A996C81-500F-4B1F-B5A4-1B476941A02A}" srcOrd="0" destOrd="0" presId="urn:microsoft.com/office/officeart/2005/8/layout/hierarchy3"/>
    <dgm:cxn modelId="{6D01A3D8-C884-4429-8AAD-64A1B0F7AC2E}" type="presOf" srcId="{FC9D8059-D2E0-4C91-8D8D-A79D1FB79854}" destId="{326860F1-B8CF-451E-A26A-39B929BC3F19}" srcOrd="1" destOrd="0" presId="urn:microsoft.com/office/officeart/2005/8/layout/hierarchy3"/>
    <dgm:cxn modelId="{D4B1A957-A1D1-4FD5-929B-5ED7530911D5}" type="presParOf" srcId="{855749C9-25BC-45AC-B787-9457C050449F}" destId="{1E4DC371-F7C6-47CE-B90E-1AFFF13B3F0E}" srcOrd="0" destOrd="0" presId="urn:microsoft.com/office/officeart/2005/8/layout/hierarchy3"/>
    <dgm:cxn modelId="{D688C4EC-9E15-4677-8D72-7A92F2A48063}" type="presParOf" srcId="{1E4DC371-F7C6-47CE-B90E-1AFFF13B3F0E}" destId="{77B1561D-399D-4DFB-9AB8-7B690400EE7B}" srcOrd="0" destOrd="0" presId="urn:microsoft.com/office/officeart/2005/8/layout/hierarchy3"/>
    <dgm:cxn modelId="{6446DFF9-62B1-4C90-9C29-6DB5CF09B052}" type="presParOf" srcId="{77B1561D-399D-4DFB-9AB8-7B690400EE7B}" destId="{7A996C81-500F-4B1F-B5A4-1B476941A02A}" srcOrd="0" destOrd="0" presId="urn:microsoft.com/office/officeart/2005/8/layout/hierarchy3"/>
    <dgm:cxn modelId="{37DC873A-C261-4471-8C12-E17086A8E28B}" type="presParOf" srcId="{77B1561D-399D-4DFB-9AB8-7B690400EE7B}" destId="{326860F1-B8CF-451E-A26A-39B929BC3F19}" srcOrd="1" destOrd="0" presId="urn:microsoft.com/office/officeart/2005/8/layout/hierarchy3"/>
    <dgm:cxn modelId="{8E3CE64D-5FAD-406A-9689-EAA0D8576565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318CA6-08AB-4ABE-B349-676605B65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8059-D2E0-4C91-8D8D-A79D1FB79854}">
      <dgm:prSet phldrT="[Text]" custT="1"/>
      <dgm:spPr>
        <a:noFill/>
        <a:ln w="38100" cap="rnd">
          <a:solidFill>
            <a:schemeClr val="accent1"/>
          </a:solidFill>
        </a:ln>
      </dgm:spPr>
      <dgm:t>
        <a:bodyPr/>
        <a:lstStyle/>
        <a:p>
          <a:r>
            <a: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do you feel after today’s webinar?</a:t>
          </a:r>
        </a:p>
      </dgm:t>
    </dgm:pt>
    <dgm:pt modelId="{B4C1CCFE-FE1F-4EA9-A040-FFA594C8966E}" type="parTrans" cxnId="{B0542320-1ACE-40DC-8A28-1279388B3948}">
      <dgm:prSet/>
      <dgm:spPr/>
      <dgm:t>
        <a:bodyPr/>
        <a:lstStyle/>
        <a:p>
          <a:endParaRPr lang="en-US"/>
        </a:p>
      </dgm:t>
    </dgm:pt>
    <dgm:pt modelId="{7D8C7A49-846B-425A-A372-DA2BF28DA196}" type="sibTrans" cxnId="{B0542320-1ACE-40DC-8A28-1279388B3948}">
      <dgm:prSet/>
      <dgm:spPr/>
      <dgm:t>
        <a:bodyPr/>
        <a:lstStyle/>
        <a:p>
          <a:endParaRPr lang="en-US"/>
        </a:p>
      </dgm:t>
    </dgm:pt>
    <dgm:pt modelId="{855749C9-25BC-45AC-B787-9457C050449F}" type="pres">
      <dgm:prSet presAssocID="{9F318CA6-08AB-4ABE-B349-676605B65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4DC371-F7C6-47CE-B90E-1AFFF13B3F0E}" type="pres">
      <dgm:prSet presAssocID="{FC9D8059-D2E0-4C91-8D8D-A79D1FB79854}" presName="root" presStyleCnt="0"/>
      <dgm:spPr/>
    </dgm:pt>
    <dgm:pt modelId="{77B1561D-399D-4DFB-9AB8-7B690400EE7B}" type="pres">
      <dgm:prSet presAssocID="{FC9D8059-D2E0-4C91-8D8D-A79D1FB79854}" presName="rootComposite" presStyleCnt="0"/>
      <dgm:spPr/>
    </dgm:pt>
    <dgm:pt modelId="{7A996C81-500F-4B1F-B5A4-1B476941A02A}" type="pres">
      <dgm:prSet presAssocID="{FC9D8059-D2E0-4C91-8D8D-A79D1FB79854}" presName="rootText" presStyleLbl="node1" presStyleIdx="0" presStyleCnt="1" custScaleX="570093" custScaleY="204969" custLinFactNeighborX="-190" custLinFactNeighborY="-13254"/>
      <dgm:spPr/>
    </dgm:pt>
    <dgm:pt modelId="{326860F1-B8CF-451E-A26A-39B929BC3F19}" type="pres">
      <dgm:prSet presAssocID="{FC9D8059-D2E0-4C91-8D8D-A79D1FB79854}" presName="rootConnector" presStyleLbl="node1" presStyleIdx="0" presStyleCnt="1"/>
      <dgm:spPr/>
    </dgm:pt>
    <dgm:pt modelId="{2E4345B9-8324-4DBE-9681-CF7D074FAF45}" type="pres">
      <dgm:prSet presAssocID="{FC9D8059-D2E0-4C91-8D8D-A79D1FB79854}" presName="childShape" presStyleCnt="0"/>
      <dgm:spPr/>
    </dgm:pt>
  </dgm:ptLst>
  <dgm:cxnLst>
    <dgm:cxn modelId="{B0542320-1ACE-40DC-8A28-1279388B3948}" srcId="{9F318CA6-08AB-4ABE-B349-676605B65D6C}" destId="{FC9D8059-D2E0-4C91-8D8D-A79D1FB79854}" srcOrd="0" destOrd="0" parTransId="{B4C1CCFE-FE1F-4EA9-A040-FFA594C8966E}" sibTransId="{7D8C7A49-846B-425A-A372-DA2BF28DA196}"/>
    <dgm:cxn modelId="{CE9A1A31-6A05-4B80-9DFD-57E8121CFEC3}" type="presOf" srcId="{FC9D8059-D2E0-4C91-8D8D-A79D1FB79854}" destId="{326860F1-B8CF-451E-A26A-39B929BC3F19}" srcOrd="1" destOrd="0" presId="urn:microsoft.com/office/officeart/2005/8/layout/hierarchy3"/>
    <dgm:cxn modelId="{FA3DE534-0B28-4EE6-9067-B3F2EA0A2303}" type="presOf" srcId="{FC9D8059-D2E0-4C91-8D8D-A79D1FB79854}" destId="{7A996C81-500F-4B1F-B5A4-1B476941A02A}" srcOrd="0" destOrd="0" presId="urn:microsoft.com/office/officeart/2005/8/layout/hierarchy3"/>
    <dgm:cxn modelId="{4E77C6B6-25B2-4895-9CF1-EA984BA55596}" type="presOf" srcId="{9F318CA6-08AB-4ABE-B349-676605B65D6C}" destId="{855749C9-25BC-45AC-B787-9457C050449F}" srcOrd="0" destOrd="0" presId="urn:microsoft.com/office/officeart/2005/8/layout/hierarchy3"/>
    <dgm:cxn modelId="{7CA93B41-E0D1-46E7-9572-4A528B05655E}" type="presParOf" srcId="{855749C9-25BC-45AC-B787-9457C050449F}" destId="{1E4DC371-F7C6-47CE-B90E-1AFFF13B3F0E}" srcOrd="0" destOrd="0" presId="urn:microsoft.com/office/officeart/2005/8/layout/hierarchy3"/>
    <dgm:cxn modelId="{D3D2501D-95DB-4092-9763-AF23538B71D5}" type="presParOf" srcId="{1E4DC371-F7C6-47CE-B90E-1AFFF13B3F0E}" destId="{77B1561D-399D-4DFB-9AB8-7B690400EE7B}" srcOrd="0" destOrd="0" presId="urn:microsoft.com/office/officeart/2005/8/layout/hierarchy3"/>
    <dgm:cxn modelId="{DD068F25-0E2E-48BA-8DD2-888A7DF297A6}" type="presParOf" srcId="{77B1561D-399D-4DFB-9AB8-7B690400EE7B}" destId="{7A996C81-500F-4B1F-B5A4-1B476941A02A}" srcOrd="0" destOrd="0" presId="urn:microsoft.com/office/officeart/2005/8/layout/hierarchy3"/>
    <dgm:cxn modelId="{D18F485E-C601-40F8-AFFE-2F18114E1D3E}" type="presParOf" srcId="{77B1561D-399D-4DFB-9AB8-7B690400EE7B}" destId="{326860F1-B8CF-451E-A26A-39B929BC3F19}" srcOrd="1" destOrd="0" presId="urn:microsoft.com/office/officeart/2005/8/layout/hierarchy3"/>
    <dgm:cxn modelId="{806FB47E-0FAD-49F8-80A6-703C21CEE28C}" type="presParOf" srcId="{1E4DC371-F7C6-47CE-B90E-1AFFF13B3F0E}" destId="{2E4345B9-8324-4DBE-9681-CF7D074FAF4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0" y="215186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Let’s get to know who is on the call today. Using the poll, select the role that you play in your America’s Promise grant</a:t>
          </a:r>
        </a:p>
      </dsp:txBody>
      <dsp:txXfrm>
        <a:off x="40266" y="255452"/>
        <a:ext cx="7567020" cy="1294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1389"/>
          <a:ext cx="7633954" cy="1372340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stage of implementation </a:t>
          </a:r>
          <a:b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</a:b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is your America’s Promise project? </a:t>
          </a:r>
        </a:p>
      </dsp:txBody>
      <dsp:txXfrm>
        <a:off x="40197" y="141583"/>
        <a:ext cx="7553566" cy="1291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1389"/>
          <a:ext cx="7633954" cy="1372340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ETA grant do you currently or have previously managed?</a:t>
          </a:r>
        </a:p>
      </dsp:txBody>
      <dsp:txXfrm>
        <a:off x="40197" y="141583"/>
        <a:ext cx="7553566" cy="1291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24"/>
          <a:ext cx="7429187" cy="1672558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In what area is your America’s Promise partnership particularly strong? </a:t>
          </a:r>
        </a:p>
      </dsp:txBody>
      <dsp:txXfrm>
        <a:off x="48991" y="49112"/>
        <a:ext cx="7331211" cy="1574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0008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Which of the following types of America’s Promise peer learning group are you most interested in? </a:t>
          </a:r>
        </a:p>
      </dsp:txBody>
      <dsp:txXfrm>
        <a:off x="40269" y="140274"/>
        <a:ext cx="7567020" cy="12942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50545" y="0"/>
          <a:ext cx="6947434" cy="1114380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What are your 3 biggest programmatic concerns:</a:t>
          </a:r>
        </a:p>
      </dsp:txBody>
      <dsp:txXfrm>
        <a:off x="383184" y="32639"/>
        <a:ext cx="6882156" cy="1049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6C81-500F-4B1F-B5A4-1B476941A02A}">
      <dsp:nvSpPr>
        <dsp:cNvPr id="0" name=""/>
        <dsp:cNvSpPr/>
      </dsp:nvSpPr>
      <dsp:spPr>
        <a:xfrm>
          <a:off x="3" y="100008"/>
          <a:ext cx="7647552" cy="1374785"/>
        </a:xfrm>
        <a:prstGeom prst="roundRect">
          <a:avLst>
            <a:gd name="adj" fmla="val 10000"/>
          </a:avLst>
        </a:prstGeom>
        <a:noFill/>
        <a:ln w="38100" cap="rnd" cmpd="thickThin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How do you feel after today’s webinar?</a:t>
          </a:r>
        </a:p>
      </dsp:txBody>
      <dsp:txXfrm>
        <a:off x="40269" y="140274"/>
        <a:ext cx="7567020" cy="1294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47DF-37B4-46B4-8997-0F807F305D5D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08CC-9E09-4965-8DE9-EA333FDE6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3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9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4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53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1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4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F24-6D43-B143-BD76-E42627A0A7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81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9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4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91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79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70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36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3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87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1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80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15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3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43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90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76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77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95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27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1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39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76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5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25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11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01042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57" tIns="46565" rIns="93157" bIns="46565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57" tIns="46565" rIns="93157" bIns="4656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42</a:t>
            </a:fld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42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2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3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49383" y="4862143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68818" y="4908877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1935" y="5001375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A Coa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1935" y="5001375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TA Coaches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7072" y="4934034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TA Coaches</a:t>
            </a:r>
          </a:p>
          <a:p>
            <a:pPr algn="ctr"/>
            <a:endParaRPr lang="en-US" sz="2400" b="0" i="0" spc="40" baseline="0" dirty="0">
              <a:latin typeface="+mj-lt"/>
            </a:endParaRP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2800" b="1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 b="1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0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kern="1200" spc="-4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31, 2017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1" i="0" spc="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2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1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1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800" b="1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+mj-lt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84984" y="4865207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2400" b="0" i="0" spc="40" baseline="0" dirty="0">
                <a:latin typeface="+mj-lt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EA2F9E-492F-4D5F-B735-7C60A724A867}" type="datetimeFigureOut">
              <a:rPr lang="en-US" smtClean="0"/>
              <a:t>5/31/2017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3BF2E9-BEAA-4267-813A-8D799D10A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067628" y="3398687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pPr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8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9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8240E2A-ECE5-F24D-A8D7-01A5FDAE1A86}" type="slidenum">
              <a:rPr lang="en-US" sz="1700" b="0" spc="40" baseline="0" smtClean="0">
                <a:solidFill>
                  <a:srgbClr val="004874"/>
                </a:solidFill>
                <a:latin typeface="Arial" charset="0"/>
              </a:rPr>
              <a:t>‹#›</a:t>
            </a:fld>
            <a:endParaRPr lang="en-US" sz="1700" b="0" spc="40" baseline="0" dirty="0">
              <a:solidFill>
                <a:srgbClr val="004874"/>
              </a:solidFill>
              <a:latin typeface="Arial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78" r:id="rId14"/>
    <p:sldLayoutId id="2147483665" r:id="rId15"/>
    <p:sldLayoutId id="2147483666" r:id="rId16"/>
    <p:sldLayoutId id="2147483669" r:id="rId17"/>
    <p:sldLayoutId id="2147483673" r:id="rId18"/>
    <p:sldLayoutId id="2147483675" r:id="rId19"/>
    <p:sldLayoutId id="2147483674" r:id="rId20"/>
    <p:sldLayoutId id="2147483670" r:id="rId21"/>
    <p:sldLayoutId id="2147483668" r:id="rId22"/>
    <p:sldLayoutId id="2147483667" r:id="rId23"/>
    <p:sldLayoutId id="2147483671" r:id="rId24"/>
    <p:sldLayoutId id="2147483672" r:id="rId25"/>
    <p:sldLayoutId id="2147483677" r:id="rId26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200" b="1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+mj-lt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12923455"/>
              </p:ext>
            </p:extLst>
          </p:nvPr>
        </p:nvGraphicFramePr>
        <p:xfrm>
          <a:off x="304800" y="1219200"/>
          <a:ext cx="763905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74104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Preparation: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Key staff are still being hired, identification of key policies and procedures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Early Implementation: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Staff hired, initial participants recruited for service delivery 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Full Implementation: </a:t>
            </a:r>
            <a:r>
              <a:rPr lang="en-US" dirty="0">
                <a:latin typeface="Arial" pitchFamily="34" charset="0"/>
                <a:cs typeface="Arial" pitchFamily="34" charset="0"/>
              </a:rPr>
              <a:t>Project is fully implemented and staff are providing skillful service delivery 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b="1" dirty="0">
                <a:latin typeface="Arial" pitchFamily="34" charset="0"/>
                <a:cs typeface="Arial" pitchFamily="34" charset="0"/>
              </a:rPr>
              <a:t>Othe</a:t>
            </a:r>
            <a:r>
              <a:rPr lang="en-US" dirty="0">
                <a:latin typeface="Arial" pitchFamily="34" charset="0"/>
                <a:cs typeface="Arial" pitchFamily="34" charset="0"/>
              </a:rPr>
              <a:t>r (please specify in the textbox!)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29" y="5070232"/>
            <a:ext cx="107951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America’s Promise Program Overview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638800" y="3429000"/>
            <a:ext cx="3273706" cy="2590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Gregory Scheib and Steven Canger, DOL, ETA  </a:t>
            </a:r>
            <a:b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</a:br>
            <a:r>
              <a:rPr lang="en-US" sz="2400" b="1" cap="none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H-1B Grants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85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1" y="321499"/>
            <a:ext cx="8153400" cy="899160"/>
          </a:xfrm>
        </p:spPr>
        <p:txBody>
          <a:bodyPr>
            <a:normAutofit fontScale="90000"/>
          </a:bodyPr>
          <a:lstStyle/>
          <a:p>
            <a:r>
              <a:rPr lang="en-US" sz="3800" b="1" dirty="0"/>
              <a:t>H-1B America’</a:t>
            </a:r>
            <a:r>
              <a:rPr lang="en-US" sz="3800" dirty="0"/>
              <a:t>s Promise </a:t>
            </a:r>
            <a:r>
              <a:rPr lang="en-US" sz="3800" b="1" dirty="0"/>
              <a:t> </a:t>
            </a:r>
            <a:r>
              <a:rPr lang="en-US" sz="3800" dirty="0"/>
              <a:t>Regional Workforce Partnerships</a:t>
            </a:r>
            <a:endParaRPr lang="en-US" sz="38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7147" r="3974" b="19391"/>
          <a:stretch/>
        </p:blipFill>
        <p:spPr bwMode="auto">
          <a:xfrm>
            <a:off x="1109804" y="1673962"/>
            <a:ext cx="6317615" cy="4389120"/>
          </a:xfrm>
          <a:prstGeom prst="rect">
            <a:avLst/>
          </a:prstGeom>
          <a:ln w="38100"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681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830763"/>
          </a:xfrm>
        </p:spPr>
        <p:txBody>
          <a:bodyPr/>
          <a:lstStyle/>
          <a:p>
            <a:pPr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indent="-342900">
              <a:buFont typeface="Wingdings" panose="05000000000000000000" pitchFamily="2" charset="2"/>
              <a:buChar char="§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145774" y="1247173"/>
            <a:ext cx="8236226" cy="4875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Noto Sans Symbols"/>
              <a:buChar char="➢"/>
              <a:defRPr sz="3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PT Sans"/>
              <a:buChar char="–"/>
              <a:defRPr sz="2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5283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52832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90500" lvl="0" indent="0">
              <a:buNone/>
            </a:pPr>
            <a:r>
              <a:rPr lang="en-US" sz="6600" b="1" dirty="0"/>
              <a:t>23 regional workforce partnerships (public and private)</a:t>
            </a:r>
            <a:r>
              <a:rPr lang="en-US" sz="6600" dirty="0"/>
              <a:t> providing services in </a:t>
            </a:r>
            <a:r>
              <a:rPr lang="en-US" sz="6600" dirty="0">
                <a:solidFill>
                  <a:schemeClr val="tx1"/>
                </a:solidFill>
              </a:rPr>
              <a:t>and located </a:t>
            </a:r>
          </a:p>
          <a:p>
            <a:pPr marL="190500" lvl="0" indent="0">
              <a:buNone/>
            </a:pPr>
            <a:r>
              <a:rPr lang="en-US" sz="6600" dirty="0">
                <a:solidFill>
                  <a:schemeClr val="tx1"/>
                </a:solidFill>
              </a:rPr>
              <a:t>across </a:t>
            </a:r>
            <a:r>
              <a:rPr lang="en-US" sz="6600" b="1" dirty="0"/>
              <a:t>28 states</a:t>
            </a:r>
          </a:p>
          <a:p>
            <a:pPr marL="190500" lvl="0" indent="0">
              <a:buNone/>
            </a:pP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Lead entities in the Regional Workforce Partnership grants include:</a:t>
            </a:r>
          </a:p>
          <a:p>
            <a:pPr marL="190500" lvl="0" indent="0">
              <a:buNone/>
            </a:pP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 education and training providers, of which 7 are community colleges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 workforce investment system entities</a:t>
            </a:r>
          </a:p>
          <a:p>
            <a:pPr marL="622300" lvl="1" indent="0">
              <a:buNone/>
            </a:pP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5900" dirty="0">
                <a:latin typeface="Arial" panose="020B0604020202020204" pitchFamily="34" charset="0"/>
                <a:cs typeface="Arial" panose="020B0604020202020204" pitchFamily="34" charset="0"/>
              </a:rPr>
              <a:t> business related non-profits/workforce intermediaries</a:t>
            </a:r>
          </a:p>
          <a:p>
            <a:pPr marL="0" indent="0">
              <a:buFont typeface="Noto Sans Symbols"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381000" y="191291"/>
            <a:ext cx="7239000" cy="774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4874"/>
              </a:buClr>
              <a:buFont typeface="Impact"/>
              <a:buNone/>
              <a:defRPr sz="3800" b="0" i="0" u="none" strike="noStrike" cap="small">
                <a:solidFill>
                  <a:srgbClr val="004874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b="1" dirty="0">
                <a:latin typeface="+mj-lt"/>
              </a:rPr>
              <a:t>Overview of Grantees</a:t>
            </a:r>
          </a:p>
        </p:txBody>
      </p:sp>
    </p:spTree>
    <p:extLst>
      <p:ext uri="{BB962C8B-B14F-4D97-AF65-F5344CB8AC3E}">
        <p14:creationId xmlns:p14="http://schemas.microsoft.com/office/powerpoint/2010/main" val="1560706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024128"/>
            <a:ext cx="8426263" cy="53583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AP grant program will serve approximately </a:t>
            </a:r>
            <a:r>
              <a:rPr lang="en-US" sz="2400" b="1" dirty="0">
                <a:solidFill>
                  <a:schemeClr val="tx1"/>
                </a:solidFill>
              </a:rPr>
              <a:t>21,000 participants.</a:t>
            </a:r>
            <a:endParaRPr lang="en-US" sz="2400" dirty="0">
              <a:solidFill>
                <a:schemeClr val="tx1"/>
              </a:solidFill>
            </a:endParaRPr>
          </a:p>
          <a:p>
            <a:pPr lvl="0"/>
            <a:r>
              <a:rPr lang="en-US" sz="2400" dirty="0"/>
              <a:t>Projects are serving </a:t>
            </a:r>
            <a:r>
              <a:rPr lang="en-US" sz="2400" b="1" dirty="0"/>
              <a:t>unemployed, underemployed</a:t>
            </a:r>
            <a:r>
              <a:rPr lang="en-US" sz="2400" dirty="0"/>
              <a:t>, and </a:t>
            </a:r>
            <a:r>
              <a:rPr lang="en-US" sz="2400" b="1" dirty="0"/>
              <a:t>incumbent</a:t>
            </a:r>
            <a:r>
              <a:rPr lang="en-US" sz="2400" dirty="0"/>
              <a:t> </a:t>
            </a:r>
            <a:r>
              <a:rPr lang="en-US" sz="2400" b="1" dirty="0"/>
              <a:t>workers</a:t>
            </a:r>
            <a:r>
              <a:rPr lang="en-US" sz="2400" dirty="0"/>
              <a:t>, including the following groups:</a:t>
            </a:r>
            <a:endParaRPr lang="en-US" sz="2400" dirty="0">
              <a:solidFill>
                <a:schemeClr val="tx1"/>
              </a:solidFill>
            </a:endParaRPr>
          </a:p>
          <a:p>
            <a:pPr marL="1200150" lvl="3" indent="-34290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veterans </a:t>
            </a:r>
            <a:r>
              <a:rPr lang="en-US" sz="2400" b="1" dirty="0"/>
              <a:t>(10)</a:t>
            </a:r>
            <a:r>
              <a:rPr lang="en-US" sz="2400" dirty="0"/>
              <a:t>; </a:t>
            </a:r>
          </a:p>
          <a:p>
            <a:pPr marL="1200150" lvl="3" indent="-34290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individuals with criminal records </a:t>
            </a:r>
            <a:r>
              <a:rPr lang="en-US" sz="2400" b="1" dirty="0"/>
              <a:t>(2)</a:t>
            </a:r>
            <a:r>
              <a:rPr lang="en-US" sz="2400" dirty="0"/>
              <a:t>; </a:t>
            </a:r>
          </a:p>
          <a:p>
            <a:pPr marL="1200150" lvl="3" indent="-34290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refugees eligible to work in the US </a:t>
            </a:r>
            <a:r>
              <a:rPr lang="en-US" sz="2400" b="1" dirty="0"/>
              <a:t>(2)</a:t>
            </a:r>
            <a:r>
              <a:rPr lang="en-US" sz="2400" dirty="0"/>
              <a:t>; </a:t>
            </a:r>
          </a:p>
          <a:p>
            <a:pPr marL="1200150" lvl="3" indent="-34290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low-income individuals, </a:t>
            </a:r>
          </a:p>
          <a:p>
            <a:pPr marL="1200150" lvl="3" indent="-34290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individuals with limited English proficiency, underrepresented populations, and minorities. </a:t>
            </a:r>
          </a:p>
          <a:p>
            <a:pPr lvl="1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</a:pPr>
            <a:endParaRPr lang="en-US" sz="1200" b="1" dirty="0">
              <a:solidFill>
                <a:schemeClr val="tx1"/>
              </a:solidFill>
            </a:endParaRPr>
          </a:p>
          <a:p>
            <a:pPr marL="400050" lvl="1" indent="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SzTx/>
              <a:buNone/>
            </a:pP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7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H-1B Industries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739743" cy="4846773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200"/>
              </a:spcBef>
              <a:spcAft>
                <a:spcPts val="200"/>
              </a:spcAft>
              <a:buClr>
                <a:srgbClr val="9D1C30"/>
              </a:buClr>
              <a:buSzTx/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Advanced Manufacturing </a:t>
            </a:r>
            <a:r>
              <a:rPr lang="en-US" sz="3200" b="1" dirty="0"/>
              <a:t>(15)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IT </a:t>
            </a:r>
            <a:r>
              <a:rPr lang="en-US" sz="3200" b="1" dirty="0"/>
              <a:t>(12)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Healthcare </a:t>
            </a:r>
            <a:r>
              <a:rPr lang="en-US" sz="3200" b="1" dirty="0"/>
              <a:t>(7)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Financial Services </a:t>
            </a:r>
            <a:r>
              <a:rPr lang="en-US" sz="3200" b="1" dirty="0"/>
              <a:t>(1)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Aerospace and Blue Technology </a:t>
            </a:r>
            <a:r>
              <a:rPr lang="en-US" sz="3200" b="1" dirty="0"/>
              <a:t>(1)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STEM Occupations </a:t>
            </a:r>
            <a:r>
              <a:rPr lang="en-US" sz="3200" b="1" dirty="0"/>
              <a:t>(1)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lvl="1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8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382"/>
            <a:ext cx="7699248" cy="5043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OJT </a:t>
            </a:r>
            <a:r>
              <a:rPr lang="en-US" sz="4000" b="1" dirty="0"/>
              <a:t>(16)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Paid Work Experience and Internships </a:t>
            </a:r>
            <a:r>
              <a:rPr lang="en-US" sz="4000" b="1" dirty="0"/>
              <a:t>(13)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/>
              <a:t>Registered Apprenticeships </a:t>
            </a:r>
            <a:r>
              <a:rPr lang="en-US" sz="4000" b="1" dirty="0"/>
              <a:t>(9)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4000" dirty="0"/>
              <a:t>Incumbent Worker Training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55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09142148"/>
              </p:ext>
            </p:extLst>
          </p:nvPr>
        </p:nvGraphicFramePr>
        <p:xfrm>
          <a:off x="304800" y="1219200"/>
          <a:ext cx="763905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737930"/>
            <a:ext cx="7902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This is our first ETA grant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H-1B Grants: TST, Jobs Accelerator, Make it in America, Ready to Work, or Youth </a:t>
            </a:r>
            <a:r>
              <a:rPr lang="en-US" sz="2400" dirty="0" err="1"/>
              <a:t>CareerConnect</a:t>
            </a:r>
            <a:endParaRPr lang="en-US" sz="24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TAACCCT Grant Program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American Apprenticeship Grants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/>
              <a:t>YouthBuild</a:t>
            </a:r>
            <a:r>
              <a:rPr lang="en-US" sz="2400" dirty="0"/>
              <a:t> or Other Youth Programs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Other ETA grant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63" y="4233019"/>
            <a:ext cx="1434987" cy="13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America’s Promise Technical Assistance </a:t>
            </a:r>
          </a:p>
        </p:txBody>
      </p:sp>
    </p:spTree>
    <p:extLst>
      <p:ext uri="{BB962C8B-B14F-4D97-AF65-F5344CB8AC3E}">
        <p14:creationId xmlns:p14="http://schemas.microsoft.com/office/powerpoint/2010/main" val="191814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America’s Promise TA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51792"/>
            <a:ext cx="3515710" cy="4525963"/>
          </a:xfrm>
        </p:spPr>
        <p:txBody>
          <a:bodyPr>
            <a:normAutofit fontScale="92500" lnSpcReduction="10000"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pPr marL="0" indent="0">
              <a:buNone/>
            </a:pPr>
            <a:r>
              <a:rPr lang="en-US" sz="1600" b="1" dirty="0"/>
              <a:t>Team HIP-AACC </a:t>
            </a:r>
            <a:r>
              <a:rPr lang="en-US" sz="1600" dirty="0"/>
              <a:t>includes High Impact Partners, American Association of Community Colleges, International Economic Development Council, and National Association of Workforce Boards.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599" y="1139228"/>
            <a:ext cx="4382815" cy="4525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Together, the TA team will: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Provide TA to America’s Promise grantees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Support the America’s Promise Program Office and your Federal Project Officer (FPO)</a:t>
            </a:r>
          </a:p>
          <a:p>
            <a:endParaRPr lang="en-US" dirty="0"/>
          </a:p>
        </p:txBody>
      </p:sp>
      <p:pic>
        <p:nvPicPr>
          <p:cNvPr id="5" name="Picture 4" descr="HIP_logoFinalHero_WINNER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7" y="1263903"/>
            <a:ext cx="223898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lepera.analisa.s\AppData\Local\Microsoft\Windows\Temporary Internet Files\Content.Outlook\7H9ONL78\AACC_logo_CMYK_high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9289"/>
            <a:ext cx="227212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2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America’s Promise Grantees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virtual name tag…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55" y="1965960"/>
            <a:ext cx="61023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00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489"/>
            <a:ext cx="7345680" cy="774492"/>
          </a:xfrm>
        </p:spPr>
        <p:txBody>
          <a:bodyPr>
            <a:normAutofit/>
          </a:bodyPr>
          <a:lstStyle/>
          <a:p>
            <a:r>
              <a:rPr lang="en-US" sz="3200" dirty="0"/>
              <a:t>Overview of America’s Promise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9535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TA will be provided to grantees on the eight AP core program design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Secured regional workforce partnerships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Integrated sectoral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Engaged employer and industry partnerships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Demonstrated outreach, recruitment, and assessment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Demonstrated employment and training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Integrated supportive services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Demonstrated job placement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Completed project work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marL="603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660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67165344"/>
              </p:ext>
            </p:extLst>
          </p:nvPr>
        </p:nvGraphicFramePr>
        <p:xfrm>
          <a:off x="304800" y="1126273"/>
          <a:ext cx="7434146" cy="18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5077" y="2973457"/>
            <a:ext cx="6953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Employer engagement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Developing and maintaining strategic partnerships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Outreach and recruitment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 (please specify in the textbox!)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70" y="4436856"/>
            <a:ext cx="1663587" cy="15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06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for Providing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662672" cy="465461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Training on the program model, its components, and integration of program activities</a:t>
            </a:r>
          </a:p>
          <a:p>
            <a:pPr lvl="0"/>
            <a:r>
              <a:rPr lang="en-US" sz="3200" dirty="0"/>
              <a:t>Support for organizational development</a:t>
            </a:r>
          </a:p>
          <a:p>
            <a:pPr lvl="0"/>
            <a:r>
              <a:rPr lang="en-US" sz="3200" dirty="0"/>
              <a:t>Support for case management and coordination within and across the organization(s)</a:t>
            </a:r>
          </a:p>
          <a:p>
            <a:r>
              <a:rPr lang="en-US" sz="3200" dirty="0"/>
              <a:t>Strategies for improving outreach and recruitment</a:t>
            </a:r>
          </a:p>
          <a:p>
            <a:pPr lv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010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Initiatives for Providing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7808976" cy="519379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Specialized strategies for success with specific target populations</a:t>
            </a:r>
          </a:p>
          <a:p>
            <a:pPr lvl="0"/>
            <a:r>
              <a:rPr lang="en-US" sz="3200" dirty="0"/>
              <a:t>Support for forming, maintaining and improving grantees’ relationships with employers and workforce development entities</a:t>
            </a:r>
          </a:p>
          <a:p>
            <a:r>
              <a:rPr lang="en-US" sz="3200" dirty="0"/>
              <a:t>Improving grantees’ post-secondary education practices and relationships with post-secondary institutions, and expanding placement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4766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various topics will be delivered through: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700" dirty="0"/>
              <a:t>Webinars - featuring subject matter experts (SMEs)</a:t>
            </a:r>
          </a:p>
          <a:p>
            <a:pPr lvl="1"/>
            <a:r>
              <a:rPr lang="en-US" sz="2700" dirty="0"/>
              <a:t>Monthly individualized TA Coaching calls </a:t>
            </a:r>
          </a:p>
          <a:p>
            <a:pPr lvl="1"/>
            <a:r>
              <a:rPr lang="en-US" sz="2700" dirty="0"/>
              <a:t>Small-group learning events</a:t>
            </a:r>
          </a:p>
          <a:p>
            <a:pPr lvl="1"/>
            <a:r>
              <a:rPr lang="en-US" sz="2700" dirty="0"/>
              <a:t>On-line Community of Practice (</a:t>
            </a:r>
            <a:r>
              <a:rPr lang="en-US" sz="2700" dirty="0" err="1"/>
              <a:t>CoP</a:t>
            </a:r>
            <a:r>
              <a:rPr lang="en-US" sz="2700" dirty="0"/>
              <a:t>) </a:t>
            </a:r>
          </a:p>
          <a:p>
            <a:pPr lvl="1"/>
            <a:r>
              <a:rPr lang="en-US" sz="2700" dirty="0"/>
              <a:t>Peer-to-peer sharing activities and networking</a:t>
            </a:r>
          </a:p>
          <a:p>
            <a:pPr lvl="1"/>
            <a:r>
              <a:rPr lang="en-US" sz="2700" dirty="0"/>
              <a:t>Case studies of lessons learned</a:t>
            </a:r>
          </a:p>
          <a:p>
            <a:pPr lvl="1"/>
            <a:r>
              <a:rPr lang="en-US" sz="2700" dirty="0"/>
              <a:t>In-person grantee </a:t>
            </a:r>
            <a:r>
              <a:rPr lang="en-US" sz="2700" dirty="0" err="1"/>
              <a:t>convenings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78396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33336787"/>
              </p:ext>
            </p:extLst>
          </p:nvPr>
        </p:nvGraphicFramePr>
        <p:xfrm>
          <a:off x="304800" y="1219200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69536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 groups based on industry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 groups based upon target populations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Peer groups based upon training strategies</a:t>
            </a:r>
          </a:p>
          <a:p>
            <a:pPr marL="342900" indent="-342900"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Other (please specify!)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875178"/>
            <a:ext cx="1223829" cy="1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9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Responsive</a:t>
            </a:r>
            <a:r>
              <a:rPr lang="en-US" dirty="0"/>
              <a:t> 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9470"/>
            <a:ext cx="7532703" cy="465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Your </a:t>
            </a:r>
            <a:r>
              <a:rPr lang="en-US" sz="2400" dirty="0">
                <a:solidFill>
                  <a:schemeClr val="tx1"/>
                </a:solidFill>
              </a:rPr>
              <a:t>needs will drive TA topics and events. As such, we’re building in several grantee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feedback loops: 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Coaching calls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Virtual TA events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Peer calls 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Convenings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On-line </a:t>
            </a:r>
            <a:r>
              <a:rPr lang="en-US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CoP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Discussion Boards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Quarterly Narrative Reports (QNR)</a:t>
            </a:r>
          </a:p>
        </p:txBody>
      </p:sp>
    </p:spTree>
    <p:extLst>
      <p:ext uri="{BB962C8B-B14F-4D97-AF65-F5344CB8AC3E}">
        <p14:creationId xmlns:p14="http://schemas.microsoft.com/office/powerpoint/2010/main" val="212423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40836631"/>
              </p:ext>
            </p:extLst>
          </p:nvPr>
        </p:nvGraphicFramePr>
        <p:xfrm>
          <a:off x="304800" y="1219200"/>
          <a:ext cx="7652657" cy="1114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376" y="2560985"/>
            <a:ext cx="67016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Developing regional partnerships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Sectoral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Career Pathways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Outreach, recruitment, and assessment strategies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Integrated supportive services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Other (Please specify!)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49" y="4875178"/>
            <a:ext cx="1223829" cy="1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America’s Promise CoP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559" y="1209470"/>
            <a:ext cx="3428653" cy="465461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Your centralized location to find grantee resources and information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Peer-to-peer sharing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Latest project announcements, best practices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Monthly blog posts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12" t="31978" r="72778" b="16965"/>
          <a:stretch/>
        </p:blipFill>
        <p:spPr>
          <a:xfrm>
            <a:off x="3613212" y="1129571"/>
            <a:ext cx="4181911" cy="4634368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26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20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America’s Promise Coaching</a:t>
            </a:r>
          </a:p>
        </p:txBody>
      </p:sp>
    </p:spTree>
    <p:extLst>
      <p:ext uri="{BB962C8B-B14F-4D97-AF65-F5344CB8AC3E}">
        <p14:creationId xmlns:p14="http://schemas.microsoft.com/office/powerpoint/2010/main" val="56746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TA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2416"/>
            <a:ext cx="7534656" cy="5065776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latin typeface="+mn-lt"/>
              </a:rPr>
              <a:t>Assist grantees’ implementation of AP program components and organizational systems  </a:t>
            </a:r>
          </a:p>
          <a:p>
            <a:pPr lvl="0"/>
            <a:r>
              <a:rPr lang="en-US" sz="8000" dirty="0">
                <a:solidFill>
                  <a:schemeClr val="tx1"/>
                </a:solidFill>
                <a:latin typeface="+mn-lt"/>
              </a:rPr>
              <a:t>Provide coaching through a variety of modalities (phone, virtual meetings, in-person)</a:t>
            </a:r>
          </a:p>
          <a:p>
            <a:pPr lvl="0"/>
            <a:r>
              <a:rPr lang="en-US" sz="8000" dirty="0">
                <a:solidFill>
                  <a:schemeClr val="tx1"/>
                </a:solidFill>
                <a:latin typeface="+mn-lt"/>
              </a:rPr>
              <a:t>Develop strong relationships with open communication among grantee staff, coaches, and DOL FPOs, and National Office (NO) staff </a:t>
            </a:r>
          </a:p>
          <a:p>
            <a:pPr lvl="0"/>
            <a:r>
              <a:rPr lang="en-US" sz="8000" dirty="0">
                <a:solidFill>
                  <a:schemeClr val="tx1"/>
                </a:solidFill>
                <a:latin typeface="+mn-lt"/>
              </a:rPr>
              <a:t>Cultivate a holistic learning experience for grantees through coaching, trainings, and other TA strategies</a:t>
            </a:r>
          </a:p>
          <a:p>
            <a:pPr lvl="0"/>
            <a:r>
              <a:rPr lang="en-US" sz="8000" dirty="0">
                <a:solidFill>
                  <a:schemeClr val="tx1"/>
                </a:solidFill>
                <a:latin typeface="+mn-lt"/>
              </a:rPr>
              <a:t>Ensure AP participants are prepared for a successful transition to post-secondary education and/or career pathways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73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7826829" cy="774492"/>
          </a:xfrm>
        </p:spPr>
        <p:txBody>
          <a:bodyPr>
            <a:noAutofit/>
          </a:bodyPr>
          <a:lstStyle/>
          <a:p>
            <a:r>
              <a:rPr lang="en-US" sz="3200" dirty="0"/>
              <a:t>Role of TA Providers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88722"/>
              </p:ext>
            </p:extLst>
          </p:nvPr>
        </p:nvGraphicFramePr>
        <p:xfrm>
          <a:off x="457200" y="1400176"/>
          <a:ext cx="7329488" cy="43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9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Federal Project </a:t>
                      </a:r>
                      <a:br>
                        <a:rPr lang="en-US" sz="20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Officer’s Guidance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 Coach’s Guidance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Clarification of H-1B FOA, including definitions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Organizational structure: staffing, systems, and processes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Statement of work alterations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Participant outreach and recruitment strategies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20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Fiscal questions, including allowable expenditures and budget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Participant services, including case management, supportive services, and job placement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Quarterly performance outcomes against target outcomes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Training design and implementation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9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Other policy questions, as they arise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Employer engagement and participant placement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68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249612" y="3454341"/>
            <a:ext cx="4621068" cy="457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michael laidlaw</a:t>
            </a:r>
          </a:p>
          <a:p>
            <a:endParaRPr lang="en-US" dirty="0"/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3249612" y="650967"/>
            <a:ext cx="4621067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Erika </a:t>
            </a:r>
            <a:r>
              <a:rPr lang="en-US" b="1" dirty="0" err="1"/>
              <a:t>humphrey</a:t>
            </a:r>
            <a:br>
              <a:rPr lang="en-US" dirty="0"/>
            </a:b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9613" y="1057276"/>
            <a:ext cx="3970337" cy="1761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half" idx="11"/>
          </p:nvPr>
        </p:nvSpPr>
        <p:spPr>
          <a:xfrm>
            <a:off x="3249613" y="1571625"/>
            <a:ext cx="4411951" cy="175346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Brevard Workforce Development Board, Inc. dba CareerSource Brevard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Florida State College at Jacksonville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Worksystems</a:t>
            </a:r>
            <a:r>
              <a:rPr lang="en-US" dirty="0"/>
              <a:t>, Inc.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half" idx="12"/>
          </p:nvPr>
        </p:nvSpPr>
        <p:spPr>
          <a:xfrm>
            <a:off x="3249613" y="3968692"/>
            <a:ext cx="3970337" cy="3548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" name="img665613" descr="image00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2470"/>
          <a:stretch>
            <a:fillRect/>
          </a:stretch>
        </p:blipFill>
        <p:spPr bwMode="auto">
          <a:xfrm>
            <a:off x="1362320" y="581025"/>
            <a:ext cx="1533279" cy="210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lepera.analisa.s\AppData\Local\Microsoft\Windows\Temporary Internet Files\Content.Outlook\7H9ONL78\Michael Laidlaw photo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3630"/>
          <a:stretch>
            <a:fillRect/>
          </a:stretch>
        </p:blipFill>
        <p:spPr bwMode="auto">
          <a:xfrm>
            <a:off x="1316021" y="3527165"/>
            <a:ext cx="1533279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Placeholder 10"/>
          <p:cNvSpPr>
            <a:spLocks noGrp="1"/>
          </p:cNvSpPr>
          <p:nvPr>
            <p:ph type="body" sz="half" idx="14"/>
          </p:nvPr>
        </p:nvSpPr>
        <p:spPr>
          <a:xfrm>
            <a:off x="3249613" y="4483041"/>
            <a:ext cx="3970337" cy="200088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Illinois Manufacturing Excellence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RFCUNY on behalf of CUNY OAA – CEWP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United Way of Central Iowa (Central Iowa Works)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1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249612" y="3454341"/>
            <a:ext cx="4621068" cy="457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Lyle Neumann</a:t>
            </a:r>
          </a:p>
          <a:p>
            <a:endParaRPr lang="en-US" dirty="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3249613" y="541738"/>
            <a:ext cx="4621067" cy="457200"/>
          </a:xfrm>
        </p:spPr>
        <p:txBody>
          <a:bodyPr>
            <a:normAutofit/>
          </a:bodyPr>
          <a:lstStyle/>
          <a:p>
            <a:r>
              <a:rPr lang="en-US" sz="2800" b="1" dirty="0"/>
              <a:t>Libby Livings-</a:t>
            </a:r>
            <a:r>
              <a:rPr lang="en-US" sz="2800" b="1" dirty="0" err="1"/>
              <a:t>Eassa</a:t>
            </a:r>
            <a:endParaRPr lang="en-US" sz="280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9613" y="1057276"/>
            <a:ext cx="3970337" cy="354807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half" idx="11"/>
          </p:nvPr>
        </p:nvSpPr>
        <p:spPr>
          <a:xfrm>
            <a:off x="3249613" y="1571626"/>
            <a:ext cx="3970337" cy="11176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of Alabama at Birmingham (UAB)</a:t>
            </a:r>
          </a:p>
          <a:p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half" idx="12"/>
          </p:nvPr>
        </p:nvSpPr>
        <p:spPr>
          <a:xfrm>
            <a:off x="3249613" y="3968692"/>
            <a:ext cx="3970337" cy="35480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half" idx="14"/>
          </p:nvPr>
        </p:nvSpPr>
        <p:spPr>
          <a:xfrm>
            <a:off x="3248955" y="4585858"/>
            <a:ext cx="3970337" cy="11176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Tecumseh Area Partnership, Inc.</a:t>
            </a:r>
          </a:p>
        </p:txBody>
      </p:sp>
      <p:pic>
        <p:nvPicPr>
          <p:cNvPr id="30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837" r="4837"/>
          <a:stretch>
            <a:fillRect/>
          </a:stretch>
        </p:blipFill>
        <p:spPr>
          <a:xfrm>
            <a:off x="1362320" y="581025"/>
            <a:ext cx="1533279" cy="2108259"/>
          </a:xfrm>
        </p:spPr>
      </p:pic>
      <p:pic>
        <p:nvPicPr>
          <p:cNvPr id="31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3630" r="13630"/>
          <a:stretch>
            <a:fillRect/>
          </a:stretch>
        </p:blipFill>
        <p:spPr>
          <a:xfrm>
            <a:off x="1362320" y="3492441"/>
            <a:ext cx="1533279" cy="2108259"/>
          </a:xfrm>
        </p:spPr>
      </p:pic>
    </p:spTree>
    <p:extLst>
      <p:ext uri="{BB962C8B-B14F-4D97-AF65-F5344CB8AC3E}">
        <p14:creationId xmlns:p14="http://schemas.microsoft.com/office/powerpoint/2010/main" val="921410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Bruce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rankin</a:t>
            </a:r>
            <a:endParaRPr lang="en-US" b="1" dirty="0">
              <a:latin typeface="+mj-lt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Amanda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kosty</a:t>
            </a:r>
            <a:endParaRPr lang="en-US" b="1" dirty="0">
              <a:latin typeface="+mj-lt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Eunice maize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Delaware Technical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Montgomery College</a:t>
            </a:r>
          </a:p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half" idx="14"/>
          </p:nvPr>
        </p:nvSpPr>
        <p:spPr>
          <a:xfrm>
            <a:off x="2297113" y="4790568"/>
            <a:ext cx="4808225" cy="17751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Employ Milwaukee, Inc.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Monroe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New River/Mount Rogers Workforce Investment Area Consortium Board of Local Workforce Area 2</a:t>
            </a:r>
          </a:p>
          <a:p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half" idx="18"/>
          </p:nvPr>
        </p:nvSpPr>
        <p:spPr>
          <a:xfrm>
            <a:off x="4035283" y="2893102"/>
            <a:ext cx="4299248" cy="1124262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City of Springfield, Workforce Investment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300" dirty="0"/>
              <a:t>SE Michigan Community Alliance (SEMCA)</a:t>
            </a:r>
          </a:p>
          <a:p>
            <a:endParaRPr lang="en-US" dirty="0"/>
          </a:p>
        </p:txBody>
      </p:sp>
      <p:pic>
        <p:nvPicPr>
          <p:cNvPr id="14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6037" b="6037"/>
          <a:stretch>
            <a:fillRect/>
          </a:stretch>
        </p:blipFill>
        <p:spPr/>
      </p:pic>
      <p:pic>
        <p:nvPicPr>
          <p:cNvPr id="15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3636" r="13636"/>
          <a:stretch>
            <a:fillRect/>
          </a:stretch>
        </p:blipFill>
        <p:spPr/>
      </p:pic>
      <p:pic>
        <p:nvPicPr>
          <p:cNvPr id="17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4432" r="4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963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249612" y="3454341"/>
            <a:ext cx="4621068" cy="4572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lynn knight</a:t>
            </a:r>
          </a:p>
          <a:p>
            <a:endParaRPr lang="en-US" dirty="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3249613" y="541738"/>
            <a:ext cx="4621067" cy="457200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sarah</a:t>
            </a:r>
            <a:r>
              <a:rPr lang="en-US" sz="2800" b="1" dirty="0"/>
              <a:t> </a:t>
            </a:r>
            <a:r>
              <a:rPr lang="en-US" sz="2800" b="1" dirty="0" err="1"/>
              <a:t>garcia</a:t>
            </a:r>
            <a:endParaRPr lang="en-US" sz="280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9613" y="1057276"/>
            <a:ext cx="3970337" cy="354807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half" idx="11"/>
          </p:nvPr>
        </p:nvSpPr>
        <p:spPr>
          <a:xfrm>
            <a:off x="3249613" y="1571625"/>
            <a:ext cx="4248467" cy="155950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Alamo Colleges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Greater Memphis Alliance for a Competitive Workforce (GMACW)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half" idx="12"/>
          </p:nvPr>
        </p:nvSpPr>
        <p:spPr>
          <a:xfrm>
            <a:off x="3249613" y="3968692"/>
            <a:ext cx="3970337" cy="35480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8"/>
          <p:cNvSpPr>
            <a:spLocks noGrp="1"/>
          </p:cNvSpPr>
          <p:nvPr>
            <p:ph type="body" sz="half" idx="14"/>
          </p:nvPr>
        </p:nvSpPr>
        <p:spPr>
          <a:xfrm>
            <a:off x="3249613" y="4483042"/>
            <a:ext cx="3970337" cy="14239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Wyoming Community College District (NWCCD)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Rhode Island Governor’s Workforce Board</a:t>
            </a:r>
          </a:p>
        </p:txBody>
      </p:sp>
      <p:pic>
        <p:nvPicPr>
          <p:cNvPr id="31" name="Picture 2" descr="C:\Users\lepera.analisa.s\AppData\Local\Microsoft\Windows\Temporary Internet Files\Content.Outlook\7H9ONL78\L Knight_IEDC photo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r="97"/>
          <a:stretch>
            <a:fillRect/>
          </a:stretch>
        </p:blipFill>
        <p:spPr bwMode="auto">
          <a:xfrm>
            <a:off x="1362320" y="3492441"/>
            <a:ext cx="1533279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epera.analisa.s\AppData\Local\Microsoft\Windows\Temporary Internet Files\Content.Outlook\7H9ONL78\S Garcia Headshot Hi-Res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7" r="1520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05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249612" y="3454341"/>
            <a:ext cx="4621068" cy="457200"/>
          </a:xfrm>
        </p:spPr>
        <p:txBody>
          <a:bodyPr>
            <a:normAutofit lnSpcReduction="10000"/>
          </a:bodyPr>
          <a:lstStyle/>
          <a:p>
            <a:r>
              <a:rPr lang="en-US" sz="3000" b="1" dirty="0">
                <a:latin typeface="+mj-lt"/>
              </a:rPr>
              <a:t>Jan bray</a:t>
            </a:r>
          </a:p>
          <a:p>
            <a:endParaRPr lang="en-US" dirty="0"/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3249613" y="541738"/>
            <a:ext cx="4621067" cy="457200"/>
          </a:xfrm>
        </p:spPr>
        <p:txBody>
          <a:bodyPr>
            <a:normAutofit/>
          </a:bodyPr>
          <a:lstStyle/>
          <a:p>
            <a:r>
              <a:rPr lang="en-US" sz="2800" b="1" dirty="0"/>
              <a:t>Kelly </a:t>
            </a:r>
            <a:r>
              <a:rPr lang="en-US" sz="2800" b="1" dirty="0" err="1"/>
              <a:t>middleton</a:t>
            </a:r>
            <a:endParaRPr lang="en-US" sz="2800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9613" y="1057276"/>
            <a:ext cx="3970337" cy="354807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half" idx="11"/>
          </p:nvPr>
        </p:nvSpPr>
        <p:spPr>
          <a:xfrm>
            <a:off x="3249613" y="1571626"/>
            <a:ext cx="3970337" cy="144589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MiraCosta</a:t>
            </a:r>
            <a:r>
              <a:rPr lang="en-US" dirty="0"/>
              <a:t>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Workforce Alliance of South Central Kansas, Inc.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half" idx="12"/>
          </p:nvPr>
        </p:nvSpPr>
        <p:spPr>
          <a:xfrm>
            <a:off x="3249613" y="3968692"/>
            <a:ext cx="3970337" cy="3548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half" idx="14"/>
          </p:nvPr>
        </p:nvSpPr>
        <p:spPr>
          <a:xfrm>
            <a:off x="3249613" y="4483042"/>
            <a:ext cx="3970337" cy="151542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Grand Rapids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Virginia Higher Education Policy Commission</a:t>
            </a:r>
          </a:p>
        </p:txBody>
      </p:sp>
      <p:pic>
        <p:nvPicPr>
          <p:cNvPr id="31" name="Picture 3" descr="C:\Users\lepera.analisa.s\AppData\Local\Microsoft\Windows\Temporary Internet Files\Content.Outlook\7H9ONL78\Jan Bray Pic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1884"/>
          <a:stretch>
            <a:fillRect/>
          </a:stretch>
        </p:blipFill>
        <p:spPr bwMode="auto">
          <a:xfrm>
            <a:off x="1362320" y="3492441"/>
            <a:ext cx="1533279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506" r="1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5287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Grantee Polling Question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55604908"/>
              </p:ext>
            </p:extLst>
          </p:nvPr>
        </p:nvGraphicFramePr>
        <p:xfrm>
          <a:off x="304800" y="1219200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3457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Green Light, Go! </a:t>
            </a:r>
            <a:r>
              <a:rPr lang="en-US" sz="2400" dirty="0"/>
              <a:t>We are ready to jumpstart our program!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Brakes, Please?!…</a:t>
            </a:r>
            <a:r>
              <a:rPr lang="en-US" sz="2400" dirty="0"/>
              <a:t>We still have a few </a:t>
            </a:r>
            <a:br>
              <a:rPr lang="en-US" sz="2400" dirty="0"/>
            </a:br>
            <a:r>
              <a:rPr lang="en-US" sz="2400" dirty="0"/>
              <a:t>more questions!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/>
              <a:t>Slowly processing, </a:t>
            </a:r>
            <a:r>
              <a:rPr lang="en-US" sz="2400" i="1" dirty="0"/>
              <a:t>but committed!</a:t>
            </a:r>
            <a:endParaRPr lang="en-US" sz="240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13" y="4142264"/>
            <a:ext cx="1888485" cy="17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6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7489"/>
            <a:ext cx="8273143" cy="774492"/>
          </a:xfrm>
        </p:spPr>
        <p:txBody>
          <a:bodyPr>
            <a:noAutofit/>
          </a:bodyPr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400050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America’s Promise TA Menu Release -Download now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pPr marL="857250" lvl="1" indent="-3429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Overview of our America’s Promise TA plan and identifies your dedicated TA coach.</a:t>
            </a:r>
          </a:p>
          <a:p>
            <a:pPr marL="57150" indent="0">
              <a:buNone/>
            </a:pPr>
            <a:endParaRPr lang="en-US" sz="2400" dirty="0"/>
          </a:p>
          <a:p>
            <a:pPr marL="400050"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Initial Calls with Your TA Coach: </a:t>
            </a:r>
          </a:p>
          <a:p>
            <a:pPr marL="800100" lvl="1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Your TA coach will contact you via email (primary program POC) within the next week!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0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6908800" cy="774700"/>
          </a:xfrm>
        </p:spPr>
        <p:txBody>
          <a:bodyPr/>
          <a:lstStyle/>
          <a:p>
            <a:r>
              <a:rPr lang="en-US" b="1" dirty="0"/>
              <a:t>Grantee Polling Question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375176" y="2567763"/>
            <a:ext cx="3695700" cy="324008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Authorized Representative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Program Director/Manager </a:t>
            </a:r>
          </a:p>
          <a:p>
            <a:pPr>
              <a:spcAft>
                <a:spcPts val="2400"/>
              </a:spcAft>
              <a:buClr>
                <a:schemeClr val="accent2">
                  <a:lumMod val="50000"/>
                </a:schemeClr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Training Partner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423491" y="2634032"/>
            <a:ext cx="3181350" cy="324008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US" sz="2400" dirty="0">
                <a:solidFill>
                  <a:schemeClr val="tx1"/>
                </a:solidFill>
              </a:rPr>
              <a:t>Employer Partner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sz="2400" dirty="0">
                <a:solidFill>
                  <a:schemeClr val="tx1"/>
                </a:solidFill>
              </a:rPr>
              <a:t>Service Provider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sz="2400" dirty="0">
                <a:solidFill>
                  <a:schemeClr val="tx1"/>
                </a:solidFill>
              </a:rPr>
              <a:t>Other (please specify!)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2491073"/>
              </p:ext>
            </p:extLst>
          </p:nvPr>
        </p:nvGraphicFramePr>
        <p:xfrm>
          <a:off x="304800" y="815163"/>
          <a:ext cx="7652657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02" y="4614530"/>
            <a:ext cx="1503568" cy="140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1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Other Upcoming TA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046910"/>
            <a:ext cx="7934960" cy="410421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June</a:t>
            </a:r>
          </a:p>
          <a:p>
            <a:pPr lvl="1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Coaches will schedule individualized grantee coaching calls</a:t>
            </a:r>
            <a:endParaRPr lang="en-US" sz="2400" b="1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Coaching calls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Grantees receive America’s Promise TA Guide outlining America’s Promise TA efforts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July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Launch </a:t>
            </a:r>
            <a:r>
              <a:rPr lang="en-US" sz="2000">
                <a:solidFill>
                  <a:schemeClr val="tx1"/>
                </a:solidFill>
              </a:rPr>
              <a:t>of online </a:t>
            </a:r>
            <a:r>
              <a:rPr lang="en-US" sz="2000" dirty="0">
                <a:solidFill>
                  <a:schemeClr val="tx1"/>
                </a:solidFill>
              </a:rPr>
              <a:t>America’s Promise Community of Practice 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Virtual Chat – Webinar, topic to be determined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</a:rPr>
              <a:t>This Year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Grantee convening – More information forthcoming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60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508000" y="2565400"/>
            <a:ext cx="7073899" cy="3187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SzPct val="25000"/>
            </a:pPr>
            <a:r>
              <a:rPr lang="en-US" sz="2800" b="1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America’s Promise Grantee Mailbox</a:t>
            </a:r>
            <a:br>
              <a:rPr lang="en-US" sz="3200" b="1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r>
              <a:rPr lang="en-US" sz="3200" b="1" dirty="0"/>
              <a:t>AmericasPromise@dol.gov</a:t>
            </a:r>
            <a:br>
              <a:rPr lang="en-US" sz="3200" b="0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</a:br>
            <a:r>
              <a:rPr lang="en-US" sz="3200" b="0" i="0" u="none" strike="noStrike" cap="small" dirty="0">
                <a:solidFill>
                  <a:srgbClr val="004874"/>
                </a:solidFill>
                <a:ea typeface="Impact"/>
                <a:cs typeface="Impact"/>
                <a:sym typeface="Impact"/>
              </a:rPr>
              <a:t>To Reach the DOL National Office, and Technical Assistance Providers</a:t>
            </a:r>
          </a:p>
        </p:txBody>
      </p:sp>
    </p:spTree>
    <p:extLst>
      <p:ext uri="{BB962C8B-B14F-4D97-AF65-F5344CB8AC3E}">
        <p14:creationId xmlns:p14="http://schemas.microsoft.com/office/powerpoint/2010/main" val="2031999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H-1B America’s Promise Grants Technical Assistance Launch Webinar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5654470" y="5486400"/>
            <a:ext cx="3418783" cy="1371599"/>
          </a:xfrm>
        </p:spPr>
        <p:txBody>
          <a:bodyPr/>
          <a:lstStyle/>
          <a:p>
            <a:r>
              <a:rPr lang="en-US" sz="2000" dirty="0"/>
              <a:t>Department of Labor/ETA and High Impact Partners 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Steven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Canger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038" y="379693"/>
            <a:ext cx="4621067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Gregory Scheib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Division of Strategic Investments</a:t>
            </a:r>
          </a:p>
          <a:p>
            <a:r>
              <a:rPr lang="en-US" dirty="0"/>
              <a:t>Employment and Training Administration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Division of Strategic Investments</a:t>
            </a:r>
          </a:p>
          <a:p>
            <a:r>
              <a:rPr lang="en-US" dirty="0"/>
              <a:t>Employment and Training Administration</a:t>
            </a:r>
          </a:p>
          <a:p>
            <a:endParaRPr lang="en-US" dirty="0"/>
          </a:p>
        </p:txBody>
      </p:sp>
      <p:pic>
        <p:nvPicPr>
          <p:cNvPr id="10" name="Picture 2" descr="C:\Users\lepera.analisa.s\Documents\Pictures for PPT\Greg headshot 1.22.1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0" r="13630"/>
          <a:stretch>
            <a:fillRect/>
          </a:stretch>
        </p:blipFill>
        <p:spPr bwMode="auto">
          <a:xfrm>
            <a:off x="1350746" y="395830"/>
            <a:ext cx="1533279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epera.analisa.s\AppData\Local\Microsoft\Windows\Temporary Internet Files\Content.Outlook\7H9ONL78\me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3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half" idx="2"/>
          </p:nvPr>
        </p:nvSpPr>
        <p:spPr>
          <a:xfrm>
            <a:off x="3214889" y="682907"/>
            <a:ext cx="4250782" cy="729178"/>
          </a:xfrm>
        </p:spPr>
        <p:txBody>
          <a:bodyPr/>
          <a:lstStyle/>
          <a:p>
            <a:r>
              <a:rPr lang="en-US" dirty="0"/>
              <a:t>America’s Promise Program Lead</a:t>
            </a:r>
          </a:p>
          <a:p>
            <a:r>
              <a:rPr lang="en-US" dirty="0"/>
              <a:t>Workforce Analyst</a:t>
            </a:r>
          </a:p>
          <a:p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Workforce Analyst</a:t>
            </a:r>
          </a:p>
        </p:txBody>
      </p:sp>
    </p:spTree>
    <p:extLst>
      <p:ext uri="{BB962C8B-B14F-4D97-AF65-F5344CB8AC3E}">
        <p14:creationId xmlns:p14="http://schemas.microsoft.com/office/powerpoint/2010/main" val="136886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Erika Humphrey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Susan Shorters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CEO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High Impact Partners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TA Coach Lead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High Impact Partners</a:t>
            </a: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1755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g665613" descr="image00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247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1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lvl="0">
              <a:spcAft>
                <a:spcPts val="1200"/>
              </a:spcAft>
            </a:pPr>
            <a:r>
              <a:rPr lang="en-US" sz="2400" dirty="0"/>
              <a:t>Provide an overview of planned H-1B America’s Promise programmatic TA activities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Introduce the TA team (and roles) to grantees, including coaches and subject matter experts (SME)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Provide an overview of the coaching process, including coach/grantee matches</a:t>
            </a:r>
          </a:p>
          <a:p>
            <a:pPr lvl="0">
              <a:spcAft>
                <a:spcPts val="1200"/>
              </a:spcAft>
            </a:pPr>
            <a:r>
              <a:rPr lang="en-US" sz="2400" dirty="0"/>
              <a:t>Alert grantees to upcoming H-1B America’s Promise events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2533"/>
            <a:ext cx="6908800" cy="4869440"/>
          </a:xfrm>
        </p:spPr>
        <p:txBody>
          <a:bodyPr>
            <a:noAutofit/>
          </a:bodyPr>
          <a:lstStyle/>
          <a:p>
            <a:r>
              <a:rPr lang="en-US" sz="2400" dirty="0"/>
              <a:t>America’s Promise program overview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Snapshot of grantees </a:t>
            </a:r>
          </a:p>
          <a:p>
            <a:r>
              <a:rPr lang="en-US" sz="2400" dirty="0"/>
              <a:t>America’s Promise programmatic TA</a:t>
            </a:r>
          </a:p>
          <a:p>
            <a:pPr lvl="1"/>
            <a:r>
              <a:rPr lang="en-US" sz="2400" dirty="0"/>
              <a:t>The TA Team </a:t>
            </a:r>
          </a:p>
          <a:p>
            <a:pPr lvl="1"/>
            <a:r>
              <a:rPr lang="en-US" sz="2400" dirty="0"/>
              <a:t>TA Goals and objectives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America’s Promise coaches: roles and introductions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Upcoming events and activities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Questions and discussion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Closing </a:t>
            </a:r>
          </a:p>
        </p:txBody>
      </p:sp>
    </p:spTree>
    <p:extLst>
      <p:ext uri="{BB962C8B-B14F-4D97-AF65-F5344CB8AC3E}">
        <p14:creationId xmlns:p14="http://schemas.microsoft.com/office/powerpoint/2010/main" val="3452198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7&quot;&gt;&lt;property id=&quot;20148&quot; value=&quot;5&quot;/&gt;&lt;property id=&quot;20300&quot; value=&quot;Slide 1&quot;/&gt;&lt;property id=&quot;20307&quot; value=&quot;273&quot;/&gt;&lt;/object&gt;&lt;object type=&quot;3&quot; unique_id=&quot;10678&quot;&gt;&lt;property id=&quot;20148&quot; value=&quot;5&quot;/&gt;&lt;property id=&quot;20300&quot; value=&quot;Slide 5 - &amp;quot;H-1B America’s Promise Grants Technical Assistance Launch Webinar&amp;quot;&quot;/&gt;&lt;property id=&quot;20307&quot; value=&quot;256&quot;/&gt;&lt;/object&gt;&lt;object type=&quot;3&quot; unique_id=&quot;10679&quot;&gt;&lt;property id=&quot;20148&quot; value=&quot;5&quot;/&gt;&lt;property id=&quot;20300&quot; value=&quot;Slide 3&quot;/&gt;&lt;property id=&quot;20307&quot; value=&quot;264&quot;/&gt;&lt;/object&gt;&lt;object type=&quot;3&quot; unique_id=&quot;10683&quot;&gt;&lt;property id=&quot;20148&quot; value=&quot;5&quot;/&gt;&lt;property id=&quot;20300&quot; value=&quot;Slide 8&quot;/&gt;&lt;property id=&quot;20307&quot; value=&quot;265&quot;/&gt;&lt;/object&gt;&lt;object type=&quot;3&quot; unique_id=&quot;10684&quot;&gt;&lt;property id=&quot;20148&quot; value=&quot;5&quot;/&gt;&lt;property id=&quot;20300&quot; value=&quot;Slide 9&quot;/&gt;&lt;property id=&quot;20307&quot; value=&quot;270&quot;/&gt;&lt;/object&gt;&lt;object type=&quot;3&quot; unique_id=&quot;10691&quot;&gt;&lt;property id=&quot;20148&quot; value=&quot;5&quot;/&gt;&lt;property id=&quot;20300&quot; value=&quot;Slide 41&quot;/&gt;&lt;property id=&quot;20307&quot; value=&quot;267&quot;/&gt;&lt;/object&gt;&lt;object type=&quot;3&quot; unique_id=&quot;10693&quot;&gt;&lt;property id=&quot;20148&quot; value=&quot;5&quot;/&gt;&lt;property id=&quot;20300&quot; value=&quot;Slide 43&quot;/&gt;&lt;property id=&quot;20307&quot; value=&quot;269&quot;/&gt;&lt;/object&gt;&lt;object type=&quot;3&quot; unique_id=&quot;21581&quot;&gt;&lt;property id=&quot;20148&quot; value=&quot;5&quot;/&gt;&lt;property id=&quot;20300&quot; value=&quot;Slide 2 - &amp;quot;America’s Promise Grantees&amp;quot;&quot;/&gt;&lt;property id=&quot;20307&quot; value=&quot;276&quot;/&gt;&lt;/object&gt;&lt;object type=&quot;3&quot; unique_id=&quot;21582&quot;&gt;&lt;property id=&quot;20148&quot; value=&quot;5&quot;/&gt;&lt;property id=&quot;20300&quot; value=&quot;Slide 4 - &amp;quot;Grantee Polling Question&amp;quot;&quot;/&gt;&lt;property id=&quot;20307&quot; value=&quot;330&quot;/&gt;&lt;/object&gt;&lt;object type=&quot;3&quot; unique_id=&quot;21583&quot;&gt;&lt;property id=&quot;20148&quot; value=&quot;5&quot;/&gt;&lt;property id=&quot;20300&quot; value=&quot;Slide 6 - &amp;quot;Gregory Scheib &amp;quot;&quot;/&gt;&lt;property id=&quot;20307&quot; value=&quot;337&quot;/&gt;&lt;/object&gt;&lt;object type=&quot;3&quot; unique_id=&quot;21584&quot;&gt;&lt;property id=&quot;20148&quot; value=&quot;5&quot;/&gt;&lt;property id=&quot;20300&quot; value=&quot;Slide 7 - &amp;quot;Susan Shorters&amp;quot;&quot;/&gt;&lt;property id=&quot;20307&quot; value=&quot;351&quot;/&gt;&lt;/object&gt;&lt;object type=&quot;3&quot; unique_id=&quot;21585&quot;&gt;&lt;property id=&quot;20148&quot; value=&quot;5&quot;/&gt;&lt;property id=&quot;20300&quot; value=&quot;Slide 10 - &amp;quot;Grantee Polling Question&amp;quot;&quot;/&gt;&lt;property id=&quot;20307&quot; value=&quot;364&quot;/&gt;&lt;/object&gt;&lt;object type=&quot;3&quot; unique_id=&quot;21586&quot;&gt;&lt;property id=&quot;20148&quot; value=&quot;5&quot;/&gt;&lt;property id=&quot;20300&quot; value=&quot;Slide 11 - &amp;quot;America’s Promise Program Overview&amp;quot;&quot;/&gt;&lt;property id=&quot;20307&quot; value=&quot;322&quot;/&gt;&lt;/object&gt;&lt;object type=&quot;3&quot; unique_id=&quot;21587&quot;&gt;&lt;property id=&quot;20148&quot; value=&quot;5&quot;/&gt;&lt;property id=&quot;20300&quot; value=&quot;Slide 12 - &amp;quot;H-1B America’s Promise  Regional Workforce Partnerships&amp;quot;&quot;/&gt;&lt;property id=&quot;20307&quot; value=&quot;280&quot;/&gt;&lt;/object&gt;&lt;object type=&quot;3&quot; unique_id=&quot;21588&quot;&gt;&lt;property id=&quot;20148&quot; value=&quot;5&quot;/&gt;&lt;property id=&quot;20300&quot; value=&quot;Slide 13&quot;/&gt;&lt;property id=&quot;20307&quot; value=&quot;278&quot;/&gt;&lt;/object&gt;&lt;object type=&quot;3&quot; unique_id=&quot;21589&quot;&gt;&lt;property id=&quot;20148&quot; value=&quot;5&quot;/&gt;&lt;property id=&quot;20300&quot; value=&quot;Slide 14 - &amp;quot;Populations Served&amp;quot;&quot;/&gt;&lt;property id=&quot;20307&quot; value=&quot;315&quot;/&gt;&lt;/object&gt;&lt;object type=&quot;3&quot; unique_id=&quot;21590&quot;&gt;&lt;property id=&quot;20148&quot; value=&quot;5&quot;/&gt;&lt;property id=&quot;20300&quot; value=&quot;Slide 15 - &amp;quot;H-1B Industries&amp;quot;&quot;/&gt;&lt;property id=&quot;20307&quot; value=&quot;338&quot;/&gt;&lt;/object&gt;&lt;object type=&quot;3&quot; unique_id=&quot;21591&quot;&gt;&lt;property id=&quot;20148&quot; value=&quot;5&quot;/&gt;&lt;property id=&quot;20300&quot; value=&quot;Slide 16 - &amp;quot;Training Design&amp;quot;&quot;/&gt;&lt;property id=&quot;20307&quot; value=&quot;341&quot;/&gt;&lt;/object&gt;&lt;object type=&quot;3&quot; unique_id=&quot;21592&quot;&gt;&lt;property id=&quot;20148&quot; value=&quot;5&quot;/&gt;&lt;property id=&quot;20300&quot; value=&quot;Slide 17 - &amp;quot;Grantee Polling Question&amp;quot;&quot;/&gt;&lt;property id=&quot;20307&quot; value=&quot;336&quot;/&gt;&lt;/object&gt;&lt;object type=&quot;3&quot; unique_id=&quot;21593&quot;&gt;&lt;property id=&quot;20148&quot; value=&quot;5&quot;/&gt;&lt;property id=&quot;20300&quot; value=&quot;Slide 18 - &amp;quot;America’s Promise Technical Assistance &amp;quot;&quot;/&gt;&lt;property id=&quot;20307&quot; value=&quot;294&quot;/&gt;&lt;/object&gt;&lt;object type=&quot;3&quot; unique_id=&quot;21594&quot;&gt;&lt;property id=&quot;20148&quot; value=&quot;5&quot;/&gt;&lt;property id=&quot;20300&quot; value=&quot;Slide 19 - &amp;quot;The America’s Promise TA Team&amp;quot;&quot;/&gt;&lt;property id=&quot;20307&quot; value=&quot;339&quot;/&gt;&lt;/object&gt;&lt;object type=&quot;3&quot; unique_id=&quot;21595&quot;&gt;&lt;property id=&quot;20148&quot; value=&quot;5&quot;/&gt;&lt;property id=&quot;20300&quot; value=&quot;Slide 20 - &amp;quot;Overview of America’s Promise TA&amp;quot;&quot;/&gt;&lt;property id=&quot;20307&quot; value=&quot;283&quot;/&gt;&lt;/object&gt;&lt;object type=&quot;3&quot; unique_id=&quot;21596&quot;&gt;&lt;property id=&quot;20148&quot; value=&quot;5&quot;/&gt;&lt;property id=&quot;20300&quot; value=&quot;Slide 21 - &amp;quot;Grantee Polling Question&amp;quot;&quot;/&gt;&lt;property id=&quot;20307&quot; value=&quot;353&quot;/&gt;&lt;/object&gt;&lt;object type=&quot;3&quot; unique_id=&quot;21597&quot;&gt;&lt;property id=&quot;20148&quot; value=&quot;5&quot;/&gt;&lt;property id=&quot;20300&quot; value=&quot;Slide 22 - &amp;quot;Initiatives for Providing TA&amp;quot;&quot;/&gt;&lt;property id=&quot;20307&quot; value=&quot;340&quot;/&gt;&lt;/object&gt;&lt;object type=&quot;3&quot; unique_id=&quot;21598&quot;&gt;&lt;property id=&quot;20148&quot; value=&quot;5&quot;/&gt;&lt;property id=&quot;20300&quot; value=&quot;Slide 23 - &amp;quot;Initiatives for Providing TA&amp;quot;&quot;/&gt;&lt;property id=&quot;20307&quot; value=&quot;352&quot;/&gt;&lt;/object&gt;&lt;object type=&quot;3&quot; unique_id=&quot;21599&quot;&gt;&lt;property id=&quot;20148&quot; value=&quot;5&quot;/&gt;&lt;property id=&quot;20300&quot; value=&quot;Slide 24 - &amp;quot;The various topics will be delivered through:&amp;quot;&quot;/&gt;&lt;property id=&quot;20307&quot; value=&quot;332&quot;/&gt;&lt;/object&gt;&lt;object type=&quot;3&quot; unique_id=&quot;21600&quot;&gt;&lt;property id=&quot;20148&quot; value=&quot;5&quot;/&gt;&lt;property id=&quot;20300&quot; value=&quot;Slide 25 - &amp;quot;Grantee Polling Question&amp;quot;&quot;/&gt;&lt;property id=&quot;20307&quot; value=&quot;348&quot;/&gt;&lt;/object&gt;&lt;object type=&quot;3&quot; unique_id=&quot;21601&quot;&gt;&lt;property id=&quot;20148&quot; value=&quot;5&quot;/&gt;&lt;property id=&quot;20300&quot; value=&quot;Slide 26 - &amp;quot;Responsive TA&amp;quot;&quot;/&gt;&lt;property id=&quot;20307&quot; value=&quot;354&quot;/&gt;&lt;/object&gt;&lt;object type=&quot;3&quot; unique_id=&quot;21602&quot;&gt;&lt;property id=&quot;20148&quot; value=&quot;5&quot;/&gt;&lt;property id=&quot;20300&quot; value=&quot;Slide 27 - &amp;quot;Grantee Polling Question&amp;quot;&quot;/&gt;&lt;property id=&quot;20307&quot; value=&quot;328&quot;/&gt;&lt;/object&gt;&lt;object type=&quot;3&quot; unique_id=&quot;21603&quot;&gt;&lt;property id=&quot;20148&quot; value=&quot;5&quot;/&gt;&lt;property id=&quot;20300&quot; value=&quot;Slide 28 - &amp;quot;The America’s Promise CoP&amp;quot;&quot;/&gt;&lt;property id=&quot;20307&quot; value=&quot;319&quot;/&gt;&lt;/object&gt;&lt;object type=&quot;3&quot; unique_id=&quot;21604&quot;&gt;&lt;property id=&quot;20148&quot; value=&quot;5&quot;/&gt;&lt;property id=&quot;20300&quot; value=&quot;Slide 29&quot;/&gt;&lt;property id=&quot;20307&quot; value=&quot;329&quot;/&gt;&lt;/object&gt;&lt;object type=&quot;3&quot; unique_id=&quot;21605&quot;&gt;&lt;property id=&quot;20148&quot; value=&quot;5&quot;/&gt;&lt;property id=&quot;20300&quot; value=&quot;Slide 30 - &amp;quot;America’s Promise Coaching&amp;quot;&quot;/&gt;&lt;property id=&quot;20307&quot; value=&quot;298&quot;/&gt;&lt;/object&gt;&lt;object type=&quot;3&quot; unique_id=&quot;21606&quot;&gt;&lt;property id=&quot;20148&quot; value=&quot;5&quot;/&gt;&lt;property id=&quot;20300&quot; value=&quot;Slide 31 - &amp;quot;Purpose of TA Coaching&amp;quot;&quot;/&gt;&lt;property id=&quot;20307&quot; value=&quot;349&quot;/&gt;&lt;/object&gt;&lt;object type=&quot;3&quot; unique_id=&quot;21607&quot;&gt;&lt;property id=&quot;20148&quot; value=&quot;5&quot;/&gt;&lt;property id=&quot;20300&quot; value=&quot;Slide 32 - &amp;quot;Role of TA Providers&amp;quot;&quot;/&gt;&lt;property id=&quot;20307&quot; value=&quot;363&quot;/&gt;&lt;/object&gt;&lt;object type=&quot;3&quot; unique_id=&quot;21608&quot;&gt;&lt;property id=&quot;20148&quot; value=&quot;5&quot;/&gt;&lt;property id=&quot;20300&quot; value=&quot;Slide 33 - &amp;quot;Erika humphrey &amp;quot;&quot;/&gt;&lt;property id=&quot;20307&quot; value=&quot;365&quot;/&gt;&lt;/object&gt;&lt;object type=&quot;3&quot; unique_id=&quot;21609&quot;&gt;&lt;property id=&quot;20148&quot; value=&quot;5&quot;/&gt;&lt;property id=&quot;20300&quot; value=&quot;Slide 34 - &amp;quot;Libby Livings-Eassa&amp;quot;&quot;/&gt;&lt;property id=&quot;20307&quot; value=&quot;366&quot;/&gt;&lt;/object&gt;&lt;object type=&quot;3&quot; unique_id=&quot;21610&quot;&gt;&lt;property id=&quot;20148&quot; value=&quot;5&quot;/&gt;&lt;property id=&quot;20300&quot; value=&quot;Slide 35 - &amp;quot;Eunice maize&amp;quot;&quot;/&gt;&lt;property id=&quot;20307&quot; value=&quot;371&quot;/&gt;&lt;/object&gt;&lt;object type=&quot;3&quot; unique_id=&quot;21611&quot;&gt;&lt;property id=&quot;20148&quot; value=&quot;5&quot;/&gt;&lt;property id=&quot;20300&quot; value=&quot;Slide 36 - &amp;quot;sarah garcia&amp;quot;&quot;/&gt;&lt;property id=&quot;20307&quot; value=&quot;368&quot;/&gt;&lt;/object&gt;&lt;object type=&quot;3&quot; unique_id=&quot;21612&quot;&gt;&lt;property id=&quot;20148&quot; value=&quot;5&quot;/&gt;&lt;property id=&quot;20300&quot; value=&quot;Slide 37 - &amp;quot;Kelly middleton&amp;quot;&quot;/&gt;&lt;property id=&quot;20307&quot; value=&quot;369&quot;/&gt;&lt;/object&gt;&lt;object type=&quot;3&quot; unique_id=&quot;21613&quot;&gt;&lt;property id=&quot;20148&quot; value=&quot;5&quot;/&gt;&lt;property id=&quot;20300&quot; value=&quot;Slide 38 - &amp;quot;Grantee Polling Question&amp;quot;&quot;/&gt;&lt;property id=&quot;20307&quot; value=&quot;362&quot;/&gt;&lt;/object&gt;&lt;object type=&quot;3&quot; unique_id=&quot;21614&quot;&gt;&lt;property id=&quot;20148&quot; value=&quot;5&quot;/&gt;&lt;property id=&quot;20300&quot; value=&quot;Slide 39 - &amp;quot;Next Steps&amp;quot;&quot;/&gt;&lt;property id=&quot;20307&quot; value=&quot;318&quot;/&gt;&lt;/object&gt;&lt;object type=&quot;3&quot; unique_id=&quot;21615&quot;&gt;&lt;property id=&quot;20148&quot; value=&quot;5&quot;/&gt;&lt;property id=&quot;20300&quot; value=&quot;Slide 40 - &amp;quot;Other Upcoming TA Activities &amp;quot;&quot;/&gt;&lt;property id=&quot;20307&quot; value=&quot;284&quot;/&gt;&lt;/object&gt;&lt;object type=&quot;3&quot; unique_id=&quot;21616&quot;&gt;&lt;property id=&quot;20148&quot; value=&quot;5&quot;/&gt;&lt;property id=&quot;20300&quot; value=&quot;Slide 42 - &amp;quot;America’s Promise Grantee Mailbox AmericasPromise@dol.gov To Reach the DOL National Office, and Technical Assistan&quot;/&gt;&lt;property id=&quot;20307&quot; value=&quot;290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AA1B5B-069E-4BDD-A79A-68D5FBCBDE3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1434</Words>
  <Application>Microsoft Office PowerPoint</Application>
  <PresentationFormat>On-screen Show (4:3)</PresentationFormat>
  <Paragraphs>298</Paragraphs>
  <Slides>43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Franklin Gothic Medium</vt:lpstr>
      <vt:lpstr>Impact</vt:lpstr>
      <vt:lpstr>Myriad Pro</vt:lpstr>
      <vt:lpstr>Myriad Pro Cond</vt:lpstr>
      <vt:lpstr>Noto Sans Symbols</vt:lpstr>
      <vt:lpstr>Times New Roman</vt:lpstr>
      <vt:lpstr>Wingdings</vt:lpstr>
      <vt:lpstr>Office Theme</vt:lpstr>
      <vt:lpstr>PowerPoint Presentation</vt:lpstr>
      <vt:lpstr>America’s Promise Grantees</vt:lpstr>
      <vt:lpstr>PowerPoint Presentation</vt:lpstr>
      <vt:lpstr>Grantee Polling Question</vt:lpstr>
      <vt:lpstr>H-1B America’s Promise Grants Technical Assistance Launch Webinar</vt:lpstr>
      <vt:lpstr>Gregory Scheib </vt:lpstr>
      <vt:lpstr>Susan Shorters</vt:lpstr>
      <vt:lpstr>PowerPoint Presentation</vt:lpstr>
      <vt:lpstr>PowerPoint Presentation</vt:lpstr>
      <vt:lpstr>Grantee Polling Question</vt:lpstr>
      <vt:lpstr>America’s Promise Program Overview</vt:lpstr>
      <vt:lpstr>H-1B America’s Promise  Regional Workforce Partnerships</vt:lpstr>
      <vt:lpstr>PowerPoint Presentation</vt:lpstr>
      <vt:lpstr>Populations Served</vt:lpstr>
      <vt:lpstr>H-1B Industries</vt:lpstr>
      <vt:lpstr>Training Design</vt:lpstr>
      <vt:lpstr>Grantee Polling Question</vt:lpstr>
      <vt:lpstr>America’s Promise Technical Assistance </vt:lpstr>
      <vt:lpstr>The America’s Promise TA Team</vt:lpstr>
      <vt:lpstr>Overview of America’s Promise TA</vt:lpstr>
      <vt:lpstr>Grantee Polling Question</vt:lpstr>
      <vt:lpstr>Initiatives for Providing TA</vt:lpstr>
      <vt:lpstr>Initiatives for Providing TA</vt:lpstr>
      <vt:lpstr>The various topics will be delivered through:</vt:lpstr>
      <vt:lpstr>Grantee Polling Question</vt:lpstr>
      <vt:lpstr>Responsive TA</vt:lpstr>
      <vt:lpstr>Grantee Polling Question</vt:lpstr>
      <vt:lpstr>The America’s Promise CoP</vt:lpstr>
      <vt:lpstr>PowerPoint Presentation</vt:lpstr>
      <vt:lpstr>America’s Promise Coaching</vt:lpstr>
      <vt:lpstr>Purpose of TA Coaching</vt:lpstr>
      <vt:lpstr>Role of TA Providers</vt:lpstr>
      <vt:lpstr>Erika humphrey </vt:lpstr>
      <vt:lpstr>Libby Livings-Eassa</vt:lpstr>
      <vt:lpstr>Eunice maize</vt:lpstr>
      <vt:lpstr>sarah garcia</vt:lpstr>
      <vt:lpstr>Kelly middleton</vt:lpstr>
      <vt:lpstr>Grantee Polling Question</vt:lpstr>
      <vt:lpstr>Next Steps</vt:lpstr>
      <vt:lpstr>Other Upcoming TA Activities </vt:lpstr>
      <vt:lpstr>PowerPoint Presentation</vt:lpstr>
      <vt:lpstr>America’s Promise Grantee Mailbox AmericasPromise@dol.gov To Reach the DOL National Office, and Technical Assistance Providers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Laura Casertano</cp:lastModifiedBy>
  <cp:revision>521</cp:revision>
  <cp:lastPrinted>2017-05-25T14:31:04Z</cp:lastPrinted>
  <dcterms:created xsi:type="dcterms:W3CDTF">2014-04-10T03:33:57Z</dcterms:created>
  <dcterms:modified xsi:type="dcterms:W3CDTF">2017-05-31T13:10:35Z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