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4"/>
  </p:sldMasterIdLst>
  <p:notesMasterIdLst>
    <p:notesMasterId r:id="rId70"/>
  </p:notesMasterIdLst>
  <p:handoutMasterIdLst>
    <p:handoutMasterId r:id="rId71"/>
  </p:handoutMasterIdLst>
  <p:sldIdLst>
    <p:sldId id="256" r:id="rId5"/>
    <p:sldId id="266" r:id="rId6"/>
    <p:sldId id="338" r:id="rId7"/>
    <p:sldId id="268" r:id="rId8"/>
    <p:sldId id="259" r:id="rId9"/>
    <p:sldId id="270" r:id="rId10"/>
    <p:sldId id="269" r:id="rId11"/>
    <p:sldId id="337" r:id="rId12"/>
    <p:sldId id="265" r:id="rId13"/>
    <p:sldId id="271" r:id="rId14"/>
    <p:sldId id="272" r:id="rId15"/>
    <p:sldId id="273" r:id="rId16"/>
    <p:sldId id="274" r:id="rId17"/>
    <p:sldId id="276" r:id="rId18"/>
    <p:sldId id="277" r:id="rId19"/>
    <p:sldId id="279" r:id="rId20"/>
    <p:sldId id="280" r:id="rId21"/>
    <p:sldId id="281" r:id="rId22"/>
    <p:sldId id="282" r:id="rId23"/>
    <p:sldId id="283" r:id="rId24"/>
    <p:sldId id="284" r:id="rId25"/>
    <p:sldId id="285" r:id="rId26"/>
    <p:sldId id="286" r:id="rId27"/>
    <p:sldId id="289" r:id="rId28"/>
    <p:sldId id="287" r:id="rId29"/>
    <p:sldId id="339" r:id="rId30"/>
    <p:sldId id="291" r:id="rId31"/>
    <p:sldId id="293" r:id="rId32"/>
    <p:sldId id="294" r:id="rId33"/>
    <p:sldId id="295" r:id="rId34"/>
    <p:sldId id="297" r:id="rId35"/>
    <p:sldId id="298" r:id="rId36"/>
    <p:sldId id="299" r:id="rId37"/>
    <p:sldId id="302" r:id="rId38"/>
    <p:sldId id="301" r:id="rId39"/>
    <p:sldId id="303" r:id="rId40"/>
    <p:sldId id="304" r:id="rId41"/>
    <p:sldId id="305" r:id="rId42"/>
    <p:sldId id="306" r:id="rId43"/>
    <p:sldId id="307" r:id="rId44"/>
    <p:sldId id="308" r:id="rId45"/>
    <p:sldId id="309" r:id="rId46"/>
    <p:sldId id="340" r:id="rId47"/>
    <p:sldId id="310" r:id="rId48"/>
    <p:sldId id="311" r:id="rId49"/>
    <p:sldId id="312" r:id="rId50"/>
    <p:sldId id="313" r:id="rId51"/>
    <p:sldId id="314" r:id="rId52"/>
    <p:sldId id="315" r:id="rId53"/>
    <p:sldId id="316" r:id="rId54"/>
    <p:sldId id="317" r:id="rId55"/>
    <p:sldId id="320" r:id="rId56"/>
    <p:sldId id="321" r:id="rId57"/>
    <p:sldId id="322" r:id="rId58"/>
    <p:sldId id="341" r:id="rId59"/>
    <p:sldId id="325" r:id="rId60"/>
    <p:sldId id="326" r:id="rId61"/>
    <p:sldId id="328" r:id="rId62"/>
    <p:sldId id="327" r:id="rId63"/>
    <p:sldId id="329" r:id="rId64"/>
    <p:sldId id="330" r:id="rId65"/>
    <p:sldId id="331" r:id="rId66"/>
    <p:sldId id="332" r:id="rId67"/>
    <p:sldId id="335" r:id="rId68"/>
    <p:sldId id="33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my Landesman" initials="AL" lastIdx="7" clrIdx="0"/>
  <p:cmAuthor id="1" name="Patty Kosowsky" initials="PK"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EFF7"/>
    <a:srgbClr val="FEF6F0"/>
    <a:srgbClr val="C4E2F2"/>
    <a:srgbClr val="F15D2F"/>
    <a:srgbClr val="F7B100"/>
    <a:srgbClr val="6D6E71"/>
    <a:srgbClr val="FAD806"/>
    <a:srgbClr val="000000"/>
    <a:srgbClr val="123B52"/>
    <a:srgbClr val="095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71" autoAdjust="0"/>
    <p:restoredTop sz="99288" autoAdjust="0"/>
  </p:normalViewPr>
  <p:slideViewPr>
    <p:cSldViewPr showGuides="1">
      <p:cViewPr varScale="1">
        <p:scale>
          <a:sx n="119" d="100"/>
          <a:sy n="119" d="100"/>
        </p:scale>
        <p:origin x="108" y="3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7" d="100"/>
          <a:sy n="67" d="100"/>
        </p:scale>
        <p:origin x="-327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EB1F4B-14E1-48B4-866A-7340A588E5E0}"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15046A26-90E2-404F-9382-8605DE979647}">
      <dgm:prSet phldrT="[Text]" custT="1"/>
      <dgm:spPr/>
      <dgm:t>
        <a:bodyPr/>
        <a:lstStyle/>
        <a:p>
          <a:r>
            <a:rPr lang="en-US" sz="2400" b="1" dirty="0">
              <a:solidFill>
                <a:srgbClr val="C00000"/>
              </a:solidFill>
            </a:rPr>
            <a:t>1. Prevent </a:t>
          </a:r>
          <a:r>
            <a:rPr lang="en-US" sz="2100" dirty="0">
              <a:solidFill>
                <a:srgbClr val="C00000"/>
              </a:solidFill>
            </a:rPr>
            <a:t>frequent findings </a:t>
          </a:r>
          <a:r>
            <a:rPr lang="en-US" sz="2100" b="1" dirty="0">
              <a:solidFill>
                <a:srgbClr val="C00000"/>
              </a:solidFill>
            </a:rPr>
            <a:t>before</a:t>
          </a:r>
          <a:r>
            <a:rPr lang="en-US" sz="2100" dirty="0">
              <a:solidFill>
                <a:srgbClr val="C00000"/>
              </a:solidFill>
            </a:rPr>
            <a:t> monitoring</a:t>
          </a:r>
        </a:p>
      </dgm:t>
    </dgm:pt>
    <dgm:pt modelId="{5CC99BB3-2B9A-4A24-BC94-A7192D4985CF}" type="parTrans" cxnId="{86F101B0-EE05-4289-B9A6-F3CAAE3BCDF6}">
      <dgm:prSet/>
      <dgm:spPr/>
      <dgm:t>
        <a:bodyPr/>
        <a:lstStyle/>
        <a:p>
          <a:endParaRPr lang="en-US"/>
        </a:p>
      </dgm:t>
    </dgm:pt>
    <dgm:pt modelId="{603CC982-61A5-46B4-8E5C-72B6E309A675}" type="sibTrans" cxnId="{86F101B0-EE05-4289-B9A6-F3CAAE3BCDF6}">
      <dgm:prSet/>
      <dgm:spPr/>
      <dgm:t>
        <a:bodyPr/>
        <a:lstStyle/>
        <a:p>
          <a:endParaRPr lang="en-US"/>
        </a:p>
      </dgm:t>
    </dgm:pt>
    <dgm:pt modelId="{C5C55CD4-1376-43B7-9118-46A5C600C1A4}">
      <dgm:prSet phldrT="[Text]" custT="1"/>
      <dgm:spPr/>
      <dgm:t>
        <a:bodyPr/>
        <a:lstStyle/>
        <a:p>
          <a:r>
            <a:rPr lang="en-US" sz="2400" b="1" dirty="0">
              <a:solidFill>
                <a:schemeClr val="accent1"/>
              </a:solidFill>
            </a:rPr>
            <a:t>2. During </a:t>
          </a:r>
          <a:r>
            <a:rPr lang="en-US" sz="2100" dirty="0">
              <a:solidFill>
                <a:schemeClr val="accent1"/>
              </a:solidFill>
            </a:rPr>
            <a:t>monitoring, concentrate on </a:t>
          </a:r>
          <a:r>
            <a:rPr lang="en-US" sz="2100" b="1" dirty="0">
              <a:solidFill>
                <a:schemeClr val="accent1"/>
              </a:solidFill>
            </a:rPr>
            <a:t>what matters</a:t>
          </a:r>
        </a:p>
      </dgm:t>
    </dgm:pt>
    <dgm:pt modelId="{2FBD307B-57FA-44B1-AC75-6AF3B5AD786C}" type="parTrans" cxnId="{66292449-5DD8-42C8-9B76-21D34E7E629D}">
      <dgm:prSet/>
      <dgm:spPr/>
      <dgm:t>
        <a:bodyPr/>
        <a:lstStyle/>
        <a:p>
          <a:endParaRPr lang="en-US"/>
        </a:p>
      </dgm:t>
    </dgm:pt>
    <dgm:pt modelId="{D618CEA0-908E-4BE0-B641-05322FEDBB44}" type="sibTrans" cxnId="{66292449-5DD8-42C8-9B76-21D34E7E629D}">
      <dgm:prSet/>
      <dgm:spPr/>
      <dgm:t>
        <a:bodyPr/>
        <a:lstStyle/>
        <a:p>
          <a:endParaRPr lang="en-US"/>
        </a:p>
      </dgm:t>
    </dgm:pt>
    <dgm:pt modelId="{67F7CAAB-EF35-4C04-8761-0A23DDBABE76}">
      <dgm:prSet phldrT="[Text]" custT="1"/>
      <dgm:spPr/>
      <dgm:t>
        <a:bodyPr/>
        <a:lstStyle/>
        <a:p>
          <a:r>
            <a:rPr lang="en-US" sz="2400" b="1" dirty="0">
              <a:solidFill>
                <a:schemeClr val="accent6"/>
              </a:solidFill>
            </a:rPr>
            <a:t>3. After </a:t>
          </a:r>
          <a:r>
            <a:rPr lang="en-US" sz="2100" dirty="0">
              <a:solidFill>
                <a:schemeClr val="accent6"/>
              </a:solidFill>
            </a:rPr>
            <a:t>monitoring, </a:t>
          </a:r>
          <a:r>
            <a:rPr lang="en-US" sz="2100" b="1" dirty="0">
              <a:solidFill>
                <a:schemeClr val="accent6"/>
              </a:solidFill>
            </a:rPr>
            <a:t>learn, share &amp; adjust</a:t>
          </a:r>
          <a:r>
            <a:rPr lang="en-US" sz="2100" dirty="0">
              <a:solidFill>
                <a:schemeClr val="accent6"/>
              </a:solidFill>
            </a:rPr>
            <a:t> for </a:t>
          </a:r>
          <a:r>
            <a:rPr lang="en-US" sz="2100" b="1" dirty="0">
              <a:solidFill>
                <a:schemeClr val="accent6"/>
              </a:solidFill>
            </a:rPr>
            <a:t>now</a:t>
          </a:r>
          <a:r>
            <a:rPr lang="en-US" sz="2100" dirty="0">
              <a:solidFill>
                <a:schemeClr val="accent6"/>
              </a:solidFill>
            </a:rPr>
            <a:t> and </a:t>
          </a:r>
          <a:r>
            <a:rPr lang="en-US" sz="2100" b="1" dirty="0">
              <a:solidFill>
                <a:schemeClr val="accent6"/>
              </a:solidFill>
            </a:rPr>
            <a:t>next time</a:t>
          </a:r>
        </a:p>
      </dgm:t>
    </dgm:pt>
    <dgm:pt modelId="{8C918453-39D9-490D-8863-F6ADCFC3861D}" type="parTrans" cxnId="{DCECCC43-53D2-4E7B-AE8D-A2A82A6506A9}">
      <dgm:prSet/>
      <dgm:spPr/>
      <dgm:t>
        <a:bodyPr/>
        <a:lstStyle/>
        <a:p>
          <a:endParaRPr lang="en-US"/>
        </a:p>
      </dgm:t>
    </dgm:pt>
    <dgm:pt modelId="{69022312-F6BB-4F25-88EC-78A746BC9AC4}" type="sibTrans" cxnId="{DCECCC43-53D2-4E7B-AE8D-A2A82A6506A9}">
      <dgm:prSet/>
      <dgm:spPr/>
      <dgm:t>
        <a:bodyPr/>
        <a:lstStyle/>
        <a:p>
          <a:endParaRPr lang="en-US"/>
        </a:p>
      </dgm:t>
    </dgm:pt>
    <dgm:pt modelId="{837CA8F9-B245-4404-8275-88A7F073D6A3}" type="pres">
      <dgm:prSet presAssocID="{78EB1F4B-14E1-48B4-866A-7340A588E5E0}" presName="cycle" presStyleCnt="0">
        <dgm:presLayoutVars>
          <dgm:dir/>
          <dgm:resizeHandles val="exact"/>
        </dgm:presLayoutVars>
      </dgm:prSet>
      <dgm:spPr/>
    </dgm:pt>
    <dgm:pt modelId="{1D90E784-AB40-4CF6-B7A6-C3110D92C9A4}" type="pres">
      <dgm:prSet presAssocID="{15046A26-90E2-404F-9382-8605DE979647}" presName="dummy" presStyleCnt="0"/>
      <dgm:spPr/>
    </dgm:pt>
    <dgm:pt modelId="{61A3C3AB-AC20-4639-A43B-95B02DC33499}" type="pres">
      <dgm:prSet presAssocID="{15046A26-90E2-404F-9382-8605DE979647}" presName="node" presStyleLbl="revTx" presStyleIdx="0" presStyleCnt="3">
        <dgm:presLayoutVars>
          <dgm:bulletEnabled val="1"/>
        </dgm:presLayoutVars>
      </dgm:prSet>
      <dgm:spPr/>
    </dgm:pt>
    <dgm:pt modelId="{B4567CDE-A6DB-45C7-814B-48DFC146D82A}" type="pres">
      <dgm:prSet presAssocID="{603CC982-61A5-46B4-8E5C-72B6E309A675}" presName="sibTrans" presStyleLbl="node1" presStyleIdx="0" presStyleCnt="3"/>
      <dgm:spPr/>
    </dgm:pt>
    <dgm:pt modelId="{DADF59B8-86D6-4721-B73E-70CC98A60E09}" type="pres">
      <dgm:prSet presAssocID="{C5C55CD4-1376-43B7-9118-46A5C600C1A4}" presName="dummy" presStyleCnt="0"/>
      <dgm:spPr/>
    </dgm:pt>
    <dgm:pt modelId="{3C96D907-E9E5-4694-9ADA-871ECAE6A262}" type="pres">
      <dgm:prSet presAssocID="{C5C55CD4-1376-43B7-9118-46A5C600C1A4}" presName="node" presStyleLbl="revTx" presStyleIdx="1" presStyleCnt="3">
        <dgm:presLayoutVars>
          <dgm:bulletEnabled val="1"/>
        </dgm:presLayoutVars>
      </dgm:prSet>
      <dgm:spPr/>
    </dgm:pt>
    <dgm:pt modelId="{D5EF5736-40A9-43F6-B536-A6D834E94018}" type="pres">
      <dgm:prSet presAssocID="{D618CEA0-908E-4BE0-B641-05322FEDBB44}" presName="sibTrans" presStyleLbl="node1" presStyleIdx="1" presStyleCnt="3"/>
      <dgm:spPr/>
    </dgm:pt>
    <dgm:pt modelId="{354C69BD-3C3E-4830-BDDE-787D00A1C3FD}" type="pres">
      <dgm:prSet presAssocID="{67F7CAAB-EF35-4C04-8761-0A23DDBABE76}" presName="dummy" presStyleCnt="0"/>
      <dgm:spPr/>
    </dgm:pt>
    <dgm:pt modelId="{F1F6C3B6-D81D-4A35-9C26-037F78C64C2E}" type="pres">
      <dgm:prSet presAssocID="{67F7CAAB-EF35-4C04-8761-0A23DDBABE76}" presName="node" presStyleLbl="revTx" presStyleIdx="2" presStyleCnt="3">
        <dgm:presLayoutVars>
          <dgm:bulletEnabled val="1"/>
        </dgm:presLayoutVars>
      </dgm:prSet>
      <dgm:spPr/>
    </dgm:pt>
    <dgm:pt modelId="{57952EBF-580E-4E4E-BEBA-3C777C79063A}" type="pres">
      <dgm:prSet presAssocID="{69022312-F6BB-4F25-88EC-78A746BC9AC4}" presName="sibTrans" presStyleLbl="node1" presStyleIdx="2" presStyleCnt="3"/>
      <dgm:spPr/>
    </dgm:pt>
  </dgm:ptLst>
  <dgm:cxnLst>
    <dgm:cxn modelId="{FCE4671B-DB3A-41C6-A38E-4D6CE52779D7}" type="presOf" srcId="{69022312-F6BB-4F25-88EC-78A746BC9AC4}" destId="{57952EBF-580E-4E4E-BEBA-3C777C79063A}" srcOrd="0" destOrd="0" presId="urn:microsoft.com/office/officeart/2005/8/layout/cycle1"/>
    <dgm:cxn modelId="{DCECCC43-53D2-4E7B-AE8D-A2A82A6506A9}" srcId="{78EB1F4B-14E1-48B4-866A-7340A588E5E0}" destId="{67F7CAAB-EF35-4C04-8761-0A23DDBABE76}" srcOrd="2" destOrd="0" parTransId="{8C918453-39D9-490D-8863-F6ADCFC3861D}" sibTransId="{69022312-F6BB-4F25-88EC-78A746BC9AC4}"/>
    <dgm:cxn modelId="{66292449-5DD8-42C8-9B76-21D34E7E629D}" srcId="{78EB1F4B-14E1-48B4-866A-7340A588E5E0}" destId="{C5C55CD4-1376-43B7-9118-46A5C600C1A4}" srcOrd="1" destOrd="0" parTransId="{2FBD307B-57FA-44B1-AC75-6AF3B5AD786C}" sibTransId="{D618CEA0-908E-4BE0-B641-05322FEDBB44}"/>
    <dgm:cxn modelId="{3CE3C777-67DB-4E32-9147-1337F176FB38}" type="presOf" srcId="{78EB1F4B-14E1-48B4-866A-7340A588E5E0}" destId="{837CA8F9-B245-4404-8275-88A7F073D6A3}" srcOrd="0" destOrd="0" presId="urn:microsoft.com/office/officeart/2005/8/layout/cycle1"/>
    <dgm:cxn modelId="{DE146485-1C44-43E7-99AD-BC9879BAD67F}" type="presOf" srcId="{603CC982-61A5-46B4-8E5C-72B6E309A675}" destId="{B4567CDE-A6DB-45C7-814B-48DFC146D82A}" srcOrd="0" destOrd="0" presId="urn:microsoft.com/office/officeart/2005/8/layout/cycle1"/>
    <dgm:cxn modelId="{E1C02C88-166F-4ADD-8816-3B1D4E833545}" type="presOf" srcId="{15046A26-90E2-404F-9382-8605DE979647}" destId="{61A3C3AB-AC20-4639-A43B-95B02DC33499}" srcOrd="0" destOrd="0" presId="urn:microsoft.com/office/officeart/2005/8/layout/cycle1"/>
    <dgm:cxn modelId="{5AD431A5-1194-436F-AAF8-14263E8CF149}" type="presOf" srcId="{67F7CAAB-EF35-4C04-8761-0A23DDBABE76}" destId="{F1F6C3B6-D81D-4A35-9C26-037F78C64C2E}" srcOrd="0" destOrd="0" presId="urn:microsoft.com/office/officeart/2005/8/layout/cycle1"/>
    <dgm:cxn modelId="{86F101B0-EE05-4289-B9A6-F3CAAE3BCDF6}" srcId="{78EB1F4B-14E1-48B4-866A-7340A588E5E0}" destId="{15046A26-90E2-404F-9382-8605DE979647}" srcOrd="0" destOrd="0" parTransId="{5CC99BB3-2B9A-4A24-BC94-A7192D4985CF}" sibTransId="{603CC982-61A5-46B4-8E5C-72B6E309A675}"/>
    <dgm:cxn modelId="{A6BB14B6-577F-430E-A49F-134FB3CEA5AF}" type="presOf" srcId="{D618CEA0-908E-4BE0-B641-05322FEDBB44}" destId="{D5EF5736-40A9-43F6-B536-A6D834E94018}" srcOrd="0" destOrd="0" presId="urn:microsoft.com/office/officeart/2005/8/layout/cycle1"/>
    <dgm:cxn modelId="{019DB6DD-2586-4EC7-B5FA-AE069DBAAF6B}" type="presOf" srcId="{C5C55CD4-1376-43B7-9118-46A5C600C1A4}" destId="{3C96D907-E9E5-4694-9ADA-871ECAE6A262}" srcOrd="0" destOrd="0" presId="urn:microsoft.com/office/officeart/2005/8/layout/cycle1"/>
    <dgm:cxn modelId="{FBD055D9-CD47-4958-A9F6-7364F445AB1E}" type="presParOf" srcId="{837CA8F9-B245-4404-8275-88A7F073D6A3}" destId="{1D90E784-AB40-4CF6-B7A6-C3110D92C9A4}" srcOrd="0" destOrd="0" presId="urn:microsoft.com/office/officeart/2005/8/layout/cycle1"/>
    <dgm:cxn modelId="{B73B9242-1350-4054-B77C-C713740A20E9}" type="presParOf" srcId="{837CA8F9-B245-4404-8275-88A7F073D6A3}" destId="{61A3C3AB-AC20-4639-A43B-95B02DC33499}" srcOrd="1" destOrd="0" presId="urn:microsoft.com/office/officeart/2005/8/layout/cycle1"/>
    <dgm:cxn modelId="{247791FB-541C-47EC-B82E-F31A839F4E29}" type="presParOf" srcId="{837CA8F9-B245-4404-8275-88A7F073D6A3}" destId="{B4567CDE-A6DB-45C7-814B-48DFC146D82A}" srcOrd="2" destOrd="0" presId="urn:microsoft.com/office/officeart/2005/8/layout/cycle1"/>
    <dgm:cxn modelId="{A5094A35-2D51-4181-A55D-D63A0F86D901}" type="presParOf" srcId="{837CA8F9-B245-4404-8275-88A7F073D6A3}" destId="{DADF59B8-86D6-4721-B73E-70CC98A60E09}" srcOrd="3" destOrd="0" presId="urn:microsoft.com/office/officeart/2005/8/layout/cycle1"/>
    <dgm:cxn modelId="{333AC992-928A-4BBA-A5A8-CF73BA5F66BD}" type="presParOf" srcId="{837CA8F9-B245-4404-8275-88A7F073D6A3}" destId="{3C96D907-E9E5-4694-9ADA-871ECAE6A262}" srcOrd="4" destOrd="0" presId="urn:microsoft.com/office/officeart/2005/8/layout/cycle1"/>
    <dgm:cxn modelId="{20C42E10-642E-4F14-9559-99B042DBE913}" type="presParOf" srcId="{837CA8F9-B245-4404-8275-88A7F073D6A3}" destId="{D5EF5736-40A9-43F6-B536-A6D834E94018}" srcOrd="5" destOrd="0" presId="urn:microsoft.com/office/officeart/2005/8/layout/cycle1"/>
    <dgm:cxn modelId="{D1BC0E77-AB8E-49BD-860C-9B9246BFC943}" type="presParOf" srcId="{837CA8F9-B245-4404-8275-88A7F073D6A3}" destId="{354C69BD-3C3E-4830-BDDE-787D00A1C3FD}" srcOrd="6" destOrd="0" presId="urn:microsoft.com/office/officeart/2005/8/layout/cycle1"/>
    <dgm:cxn modelId="{98EB8415-04C1-4FEC-B009-E9E0EAABBA78}" type="presParOf" srcId="{837CA8F9-B245-4404-8275-88A7F073D6A3}" destId="{F1F6C3B6-D81D-4A35-9C26-037F78C64C2E}" srcOrd="7" destOrd="0" presId="urn:microsoft.com/office/officeart/2005/8/layout/cycle1"/>
    <dgm:cxn modelId="{B2D10DA2-5FBE-4045-B5AA-4756AD8C9481}" type="presParOf" srcId="{837CA8F9-B245-4404-8275-88A7F073D6A3}" destId="{57952EBF-580E-4E4E-BEBA-3C777C79063A}"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A3C3AB-AC20-4639-A43B-95B02DC33499}">
      <dsp:nvSpPr>
        <dsp:cNvPr id="0" name=""/>
        <dsp:cNvSpPr/>
      </dsp:nvSpPr>
      <dsp:spPr>
        <a:xfrm>
          <a:off x="4695402" y="333236"/>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rgbClr val="C00000"/>
              </a:solidFill>
            </a:rPr>
            <a:t>1. Prevent </a:t>
          </a:r>
          <a:r>
            <a:rPr lang="en-US" sz="2100" kern="1200" dirty="0">
              <a:solidFill>
                <a:srgbClr val="C00000"/>
              </a:solidFill>
            </a:rPr>
            <a:t>frequent findings </a:t>
          </a:r>
          <a:r>
            <a:rPr lang="en-US" sz="2100" b="1" kern="1200" dirty="0">
              <a:solidFill>
                <a:srgbClr val="C00000"/>
              </a:solidFill>
            </a:rPr>
            <a:t>before</a:t>
          </a:r>
          <a:r>
            <a:rPr lang="en-US" sz="2100" kern="1200" dirty="0">
              <a:solidFill>
                <a:srgbClr val="C00000"/>
              </a:solidFill>
            </a:rPr>
            <a:t> monitoring</a:t>
          </a:r>
        </a:p>
      </dsp:txBody>
      <dsp:txXfrm>
        <a:off x="4695402" y="333236"/>
        <a:ext cx="1707802" cy="1707802"/>
      </dsp:txXfrm>
    </dsp:sp>
    <dsp:sp modelId="{B4567CDE-A6DB-45C7-814B-48DFC146D82A}">
      <dsp:nvSpPr>
        <dsp:cNvPr id="0" name=""/>
        <dsp:cNvSpPr/>
      </dsp:nvSpPr>
      <dsp:spPr>
        <a:xfrm>
          <a:off x="2097604" y="-1846"/>
          <a:ext cx="4034391" cy="4034391"/>
        </a:xfrm>
        <a:prstGeom prst="circularArrow">
          <a:avLst>
            <a:gd name="adj1" fmla="val 8255"/>
            <a:gd name="adj2" fmla="val 576638"/>
            <a:gd name="adj3" fmla="val 2961472"/>
            <a:gd name="adj4" fmla="val 53319"/>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96D907-E9E5-4694-9ADA-871ECAE6A262}">
      <dsp:nvSpPr>
        <dsp:cNvPr id="0" name=""/>
        <dsp:cNvSpPr/>
      </dsp:nvSpPr>
      <dsp:spPr>
        <a:xfrm>
          <a:off x="3260898" y="2817870"/>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1"/>
              </a:solidFill>
            </a:rPr>
            <a:t>2. During </a:t>
          </a:r>
          <a:r>
            <a:rPr lang="en-US" sz="2100" kern="1200" dirty="0">
              <a:solidFill>
                <a:schemeClr val="accent1"/>
              </a:solidFill>
            </a:rPr>
            <a:t>monitoring, concentrate on </a:t>
          </a:r>
          <a:r>
            <a:rPr lang="en-US" sz="2100" b="1" kern="1200" dirty="0">
              <a:solidFill>
                <a:schemeClr val="accent1"/>
              </a:solidFill>
            </a:rPr>
            <a:t>what matters</a:t>
          </a:r>
        </a:p>
      </dsp:txBody>
      <dsp:txXfrm>
        <a:off x="3260898" y="2817870"/>
        <a:ext cx="1707802" cy="1707802"/>
      </dsp:txXfrm>
    </dsp:sp>
    <dsp:sp modelId="{D5EF5736-40A9-43F6-B536-A6D834E94018}">
      <dsp:nvSpPr>
        <dsp:cNvPr id="0" name=""/>
        <dsp:cNvSpPr/>
      </dsp:nvSpPr>
      <dsp:spPr>
        <a:xfrm>
          <a:off x="2097604" y="-1846"/>
          <a:ext cx="4034391" cy="4034391"/>
        </a:xfrm>
        <a:prstGeom prst="circularArrow">
          <a:avLst>
            <a:gd name="adj1" fmla="val 8255"/>
            <a:gd name="adj2" fmla="val 576638"/>
            <a:gd name="adj3" fmla="val 10170043"/>
            <a:gd name="adj4" fmla="val 7261890"/>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F6C3B6-D81D-4A35-9C26-037F78C64C2E}">
      <dsp:nvSpPr>
        <dsp:cNvPr id="0" name=""/>
        <dsp:cNvSpPr/>
      </dsp:nvSpPr>
      <dsp:spPr>
        <a:xfrm>
          <a:off x="1826394" y="333236"/>
          <a:ext cx="1707802" cy="17078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accent6"/>
              </a:solidFill>
            </a:rPr>
            <a:t>3. After </a:t>
          </a:r>
          <a:r>
            <a:rPr lang="en-US" sz="2100" kern="1200" dirty="0">
              <a:solidFill>
                <a:schemeClr val="accent6"/>
              </a:solidFill>
            </a:rPr>
            <a:t>monitoring, </a:t>
          </a:r>
          <a:r>
            <a:rPr lang="en-US" sz="2100" b="1" kern="1200" dirty="0">
              <a:solidFill>
                <a:schemeClr val="accent6"/>
              </a:solidFill>
            </a:rPr>
            <a:t>learn, share &amp; adjust</a:t>
          </a:r>
          <a:r>
            <a:rPr lang="en-US" sz="2100" kern="1200" dirty="0">
              <a:solidFill>
                <a:schemeClr val="accent6"/>
              </a:solidFill>
            </a:rPr>
            <a:t> for </a:t>
          </a:r>
          <a:r>
            <a:rPr lang="en-US" sz="2100" b="1" kern="1200" dirty="0">
              <a:solidFill>
                <a:schemeClr val="accent6"/>
              </a:solidFill>
            </a:rPr>
            <a:t>now</a:t>
          </a:r>
          <a:r>
            <a:rPr lang="en-US" sz="2100" kern="1200" dirty="0">
              <a:solidFill>
                <a:schemeClr val="accent6"/>
              </a:solidFill>
            </a:rPr>
            <a:t> and </a:t>
          </a:r>
          <a:r>
            <a:rPr lang="en-US" sz="2100" b="1" kern="1200" dirty="0">
              <a:solidFill>
                <a:schemeClr val="accent6"/>
              </a:solidFill>
            </a:rPr>
            <a:t>next time</a:t>
          </a:r>
        </a:p>
      </dsp:txBody>
      <dsp:txXfrm>
        <a:off x="1826394" y="333236"/>
        <a:ext cx="1707802" cy="1707802"/>
      </dsp:txXfrm>
    </dsp:sp>
    <dsp:sp modelId="{57952EBF-580E-4E4E-BEBA-3C777C79063A}">
      <dsp:nvSpPr>
        <dsp:cNvPr id="0" name=""/>
        <dsp:cNvSpPr/>
      </dsp:nvSpPr>
      <dsp:spPr>
        <a:xfrm>
          <a:off x="2097604" y="-1846"/>
          <a:ext cx="4034391" cy="4034391"/>
        </a:xfrm>
        <a:prstGeom prst="circularArrow">
          <a:avLst>
            <a:gd name="adj1" fmla="val 8255"/>
            <a:gd name="adj2" fmla="val 576638"/>
            <a:gd name="adj3" fmla="val 16854495"/>
            <a:gd name="adj4" fmla="val 14968867"/>
            <a:gd name="adj5" fmla="val 963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9E9B99D-C772-49FC-9FA3-9C6E19516E0F}" type="datetimeFigureOut">
              <a:rPr lang="en-US" smtClean="0"/>
              <a:t>5/26/2017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797BF1-6BF7-4783-8B82-8CC79C4C08B5}" type="slidenum">
              <a:rPr lang="en-US" smtClean="0"/>
              <a:t>‹#›</a:t>
            </a:fld>
            <a:endParaRPr lang="en-US" dirty="0"/>
          </a:p>
        </p:txBody>
      </p:sp>
    </p:spTree>
    <p:extLst>
      <p:ext uri="{BB962C8B-B14F-4D97-AF65-F5344CB8AC3E}">
        <p14:creationId xmlns:p14="http://schemas.microsoft.com/office/powerpoint/2010/main" val="16422283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2628E0-591D-4808-8CBB-0D1E4D387564}" type="datetimeFigureOut">
              <a:rPr lang="en-US" smtClean="0"/>
              <a:t>5/26/2017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1373E9-B79F-4779-ADCF-6B551BD49952}" type="slidenum">
              <a:rPr lang="en-US" smtClean="0"/>
              <a:t>‹#›</a:t>
            </a:fld>
            <a:endParaRPr lang="en-US" dirty="0"/>
          </a:p>
        </p:txBody>
      </p:sp>
    </p:spTree>
    <p:extLst>
      <p:ext uri="{BB962C8B-B14F-4D97-AF65-F5344CB8AC3E}">
        <p14:creationId xmlns:p14="http://schemas.microsoft.com/office/powerpoint/2010/main" val="299134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DOL logo at top left of slide. Blue, red and orange bars at bottom of slide." title="Slide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533400" y="2263775"/>
            <a:ext cx="8077200" cy="1470025"/>
          </a:xfrm>
          <a:effectLst>
            <a:outerShdw blurRad="25400" dist="25400" dir="2700000" algn="tl" rotWithShape="0">
              <a:prstClr val="black">
                <a:alpha val="14000"/>
              </a:prstClr>
            </a:outerShdw>
          </a:effectLst>
        </p:spPr>
        <p:txBody>
          <a:bodyPr>
            <a:normAutofit/>
          </a:bodyPr>
          <a:lstStyle>
            <a:lvl1pPr algn="ctr">
              <a:lnSpc>
                <a:spcPct val="110000"/>
              </a:lnSpc>
              <a:defRPr sz="4400" b="1">
                <a:solidFill>
                  <a:srgbClr val="F15D2F"/>
                </a:solidFill>
              </a:defRPr>
            </a:lvl1pPr>
          </a:lstStyle>
          <a:p>
            <a:r>
              <a:rPr lang="en-US" dirty="0"/>
              <a:t>Click to edit</a:t>
            </a:r>
          </a:p>
        </p:txBody>
      </p:sp>
      <p:sp>
        <p:nvSpPr>
          <p:cNvPr id="3" name="Subtitle 2"/>
          <p:cNvSpPr>
            <a:spLocks noGrp="1"/>
          </p:cNvSpPr>
          <p:nvPr>
            <p:ph type="subTitle" idx="1"/>
          </p:nvPr>
        </p:nvSpPr>
        <p:spPr>
          <a:xfrm>
            <a:off x="1371600" y="4114800"/>
            <a:ext cx="6400800" cy="1219200"/>
          </a:xfrm>
        </p:spPr>
        <p:txBody>
          <a:bodyPr>
            <a:normAutofit/>
          </a:bodyPr>
          <a:lstStyle>
            <a:lvl1pPr marL="0" indent="0" algn="ctr">
              <a:lnSpc>
                <a:spcPct val="114000"/>
              </a:lnSpc>
              <a:buNone/>
              <a:defRPr sz="2200" b="0">
                <a:solidFill>
                  <a:srgbClr val="6D6E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2" descr="C:\Users\Amy\Dropbox\Maher &amp; Maher\Region 6 TA\Transparent logo-WFGPS-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5638800"/>
            <a:ext cx="1822450" cy="61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2569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BL Section Divider">
    <p:spTree>
      <p:nvGrpSpPr>
        <p:cNvPr id="1" name=""/>
        <p:cNvGrpSpPr/>
        <p:nvPr/>
      </p:nvGrpSpPr>
      <p:grpSpPr>
        <a:xfrm>
          <a:off x="0" y="0"/>
          <a:ext cx="0" cy="0"/>
          <a:chOff x="0" y="0"/>
          <a:chExt cx="0" cy="0"/>
        </a:xfrm>
      </p:grpSpPr>
      <p:pic>
        <p:nvPicPr>
          <p:cNvPr id="4" name="Picture 3" descr="DOL logo at top left of slide. Blue, red and orange bars at bottom of slide." title="Slide backgroun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4" y="0"/>
            <a:ext cx="9144000" cy="6858000"/>
          </a:xfrm>
          <a:prstGeom prst="rect">
            <a:avLst/>
          </a:prstGeom>
        </p:spPr>
      </p:pic>
      <p:sp>
        <p:nvSpPr>
          <p:cNvPr id="3" name="Subtitle 2"/>
          <p:cNvSpPr>
            <a:spLocks noGrp="1"/>
          </p:cNvSpPr>
          <p:nvPr>
            <p:ph type="subTitle" idx="1"/>
          </p:nvPr>
        </p:nvSpPr>
        <p:spPr>
          <a:xfrm>
            <a:off x="1371600" y="2743200"/>
            <a:ext cx="6400800" cy="1219200"/>
          </a:xfrm>
        </p:spPr>
        <p:txBody>
          <a:bodyPr>
            <a:normAutofit/>
          </a:bodyPr>
          <a:lstStyle>
            <a:lvl1pPr marL="0" indent="0" algn="ctr">
              <a:lnSpc>
                <a:spcPct val="114000"/>
              </a:lnSpc>
              <a:buNone/>
              <a:defRPr sz="2200" b="0">
                <a:solidFill>
                  <a:srgbClr val="6D6E7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Rectangle 4"/>
          <p:cNvSpPr/>
          <p:nvPr userDrawn="1"/>
        </p:nvSpPr>
        <p:spPr>
          <a:xfrm>
            <a:off x="304800" y="152400"/>
            <a:ext cx="1524000" cy="1524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533400" y="941387"/>
            <a:ext cx="8077200" cy="1470025"/>
          </a:xfrm>
          <a:effectLst>
            <a:outerShdw blurRad="25400" dist="25400" dir="2700000" algn="tl" rotWithShape="0">
              <a:prstClr val="black">
                <a:alpha val="14000"/>
              </a:prstClr>
            </a:outerShdw>
          </a:effectLst>
        </p:spPr>
        <p:txBody>
          <a:bodyPr>
            <a:normAutofit/>
          </a:bodyPr>
          <a:lstStyle>
            <a:lvl1pPr algn="ctr">
              <a:lnSpc>
                <a:spcPct val="110000"/>
              </a:lnSpc>
              <a:defRPr sz="4400" b="1">
                <a:solidFill>
                  <a:srgbClr val="F15D2F"/>
                </a:solidFill>
              </a:defRPr>
            </a:lvl1pPr>
          </a:lstStyle>
          <a:p>
            <a:r>
              <a:rPr lang="en-US" dirty="0"/>
              <a:t>Click to edit</a:t>
            </a:r>
          </a:p>
        </p:txBody>
      </p:sp>
      <p:pic>
        <p:nvPicPr>
          <p:cNvPr id="9" name="Picture 2" descr="C:\Users\Amy\Dropbox\Maher &amp; Maher\Region 6 TA\Transparent logo-WFGPS-small.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239000" y="5638800"/>
            <a:ext cx="1822450" cy="615950"/>
          </a:xfrm>
          <a:prstGeom prst="rect">
            <a:avLst/>
          </a:prstGeom>
          <a:noFill/>
          <a:extLst>
            <a:ext uri="{909E8E84-426E-40DD-AFC4-6F175D3DCCD1}">
              <a14:hiddenFill xmlns:a14="http://schemas.microsoft.com/office/drawing/2010/main">
                <a:solidFill>
                  <a:srgbClr val="FFFFFF"/>
                </a:solidFill>
              </a14:hiddenFill>
            </a:ext>
          </a:extLst>
        </p:spPr>
      </p:pic>
      <p:sp>
        <p:nvSpPr>
          <p:cNvPr id="13" name="Slide Number Placeholder 5"/>
          <p:cNvSpPr>
            <a:spLocks noGrp="1"/>
          </p:cNvSpPr>
          <p:nvPr>
            <p:ph type="sldNum" sz="quarter" idx="4"/>
          </p:nvPr>
        </p:nvSpPr>
        <p:spPr>
          <a:xfrm>
            <a:off x="7249758" y="6324600"/>
            <a:ext cx="1905000" cy="365125"/>
          </a:xfrm>
          <a:prstGeom prst="rect">
            <a:avLst/>
          </a:prstGeom>
        </p:spPr>
        <p:txBody>
          <a:bodyPr vert="horz" lIns="91440" tIns="45720" rIns="91440" bIns="45720" rtlCol="0" anchor="ctr"/>
          <a:lstStyle>
            <a:lvl1pPr algn="r">
              <a:defRPr sz="1100" b="1">
                <a:solidFill>
                  <a:schemeClr val="bg1"/>
                </a:solidFill>
                <a:latin typeface="Arial" panose="020B0604020202020204" pitchFamily="34" charset="0"/>
                <a:cs typeface="Arial" panose="020B0604020202020204" pitchFamily="34" charset="0"/>
              </a:defRPr>
            </a:lvl1pPr>
          </a:lstStyle>
          <a:p>
            <a:pPr algn="ctr"/>
            <a:fld id="{C1E75B9B-FDBA-4BAE-88A1-6B5CD0E77A91}" type="slidenum">
              <a:rPr lang="en-US" smtClean="0"/>
              <a:pPr algn="ctr"/>
              <a:t>‹#›</a:t>
            </a:fld>
            <a:endParaRPr lang="en-US" dirty="0"/>
          </a:p>
        </p:txBody>
      </p:sp>
      <p:sp>
        <p:nvSpPr>
          <p:cNvPr id="14" name="Footer Placeholder 4"/>
          <p:cNvSpPr>
            <a:spLocks noGrp="1"/>
          </p:cNvSpPr>
          <p:nvPr>
            <p:ph type="ftr" sz="quarter" idx="3"/>
          </p:nvPr>
        </p:nvSpPr>
        <p:spPr>
          <a:xfrm>
            <a:off x="1295400" y="6324600"/>
            <a:ext cx="5943600" cy="365125"/>
          </a:xfrm>
          <a:prstGeom prst="rect">
            <a:avLst/>
          </a:prstGeom>
        </p:spPr>
        <p:txBody>
          <a:bodyPr anchor="ctr"/>
          <a:lstStyle>
            <a:lvl1pPr algn="r">
              <a:defRPr sz="1100" b="1" i="1">
                <a:solidFill>
                  <a:schemeClr val="bg1"/>
                </a:solidFill>
                <a:latin typeface="Arial" panose="020B0604020202020204" pitchFamily="34" charset="0"/>
                <a:cs typeface="Arial" panose="020B0604020202020204" pitchFamily="34" charset="0"/>
              </a:defRPr>
            </a:lvl1pPr>
          </a:lstStyle>
          <a:p>
            <a:r>
              <a:rPr lang="en-US" dirty="0"/>
              <a:t>Maximizing the Monitoring Process</a:t>
            </a:r>
          </a:p>
        </p:txBody>
      </p:sp>
    </p:spTree>
    <p:extLst>
      <p:ext uri="{BB962C8B-B14F-4D97-AF65-F5344CB8AC3E}">
        <p14:creationId xmlns:p14="http://schemas.microsoft.com/office/powerpoint/2010/main" val="347803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Footer Placeholder 4"/>
          <p:cNvSpPr>
            <a:spLocks noGrp="1"/>
          </p:cNvSpPr>
          <p:nvPr>
            <p:ph type="ftr" sz="quarter" idx="11"/>
          </p:nvPr>
        </p:nvSpPr>
        <p:spPr/>
        <p:txBody>
          <a:bodyPr/>
          <a:lstStyle/>
          <a:p>
            <a:r>
              <a:rPr lang="en-US" dirty="0"/>
              <a:t>Maximizing the Monitoring Process</a:t>
            </a:r>
          </a:p>
        </p:txBody>
      </p:sp>
      <p:sp>
        <p:nvSpPr>
          <p:cNvPr id="7" name="Slide Number Placeholder 5"/>
          <p:cNvSpPr>
            <a:spLocks noGrp="1"/>
          </p:cNvSpPr>
          <p:nvPr>
            <p:ph type="sldNum" sz="quarter" idx="4"/>
          </p:nvPr>
        </p:nvSpPr>
        <p:spPr>
          <a:xfrm>
            <a:off x="7249758" y="6324600"/>
            <a:ext cx="1905000" cy="365125"/>
          </a:xfrm>
          <a:prstGeom prst="rect">
            <a:avLst/>
          </a:prstGeom>
        </p:spPr>
        <p:txBody>
          <a:bodyPr vert="horz" lIns="91440" tIns="45720" rIns="91440" bIns="45720" rtlCol="0" anchor="ctr"/>
          <a:lstStyle>
            <a:lvl1pPr algn="r">
              <a:defRPr sz="1100" b="1">
                <a:solidFill>
                  <a:schemeClr val="bg1"/>
                </a:solidFill>
                <a:latin typeface="Arial" panose="020B0604020202020204" pitchFamily="34" charset="0"/>
                <a:cs typeface="Arial" panose="020B0604020202020204" pitchFamily="34" charset="0"/>
              </a:defRPr>
            </a:lvl1pPr>
          </a:lstStyle>
          <a:p>
            <a:pPr algn="ctr"/>
            <a:fld id="{C1E75B9B-FDBA-4BAE-88A1-6B5CD0E77A91}" type="slidenum">
              <a:rPr lang="en-US" smtClean="0"/>
              <a:pPr algn="ctr"/>
              <a:t>‹#›</a:t>
            </a:fld>
            <a:endParaRPr lang="en-US" dirty="0"/>
          </a:p>
        </p:txBody>
      </p:sp>
    </p:spTree>
    <p:extLst>
      <p:ext uri="{BB962C8B-B14F-4D97-AF65-F5344CB8AC3E}">
        <p14:creationId xmlns:p14="http://schemas.microsoft.com/office/powerpoint/2010/main" val="336731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a:t>Click to edit Master title style</a:t>
            </a:r>
          </a:p>
        </p:txBody>
      </p:sp>
      <p:sp>
        <p:nvSpPr>
          <p:cNvPr id="3" name="Content Placeholder 2"/>
          <p:cNvSpPr>
            <a:spLocks noGrp="1"/>
          </p:cNvSpPr>
          <p:nvPr>
            <p:ph idx="1"/>
          </p:nvPr>
        </p:nvSpPr>
        <p:spPr/>
        <p:txBody>
          <a:bodyPr/>
          <a:lstStyle>
            <a:lvl2pPr>
              <a:spcAft>
                <a:spcPts val="600"/>
              </a:spcAft>
              <a:defRPr/>
            </a:lvl2pPr>
            <a:lvl3pPr>
              <a:spcAft>
                <a:spcPts val="600"/>
              </a:spcAft>
              <a:defRPr/>
            </a:lvl3pPr>
            <a:lvl4pPr>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3"/>
          <p:cNvSpPr>
            <a:spLocks noGrp="1"/>
          </p:cNvSpPr>
          <p:nvPr>
            <p:ph type="ftr" sz="quarter" idx="13"/>
          </p:nvPr>
        </p:nvSpPr>
        <p:spPr/>
        <p:txBody>
          <a:bodyPr/>
          <a:lstStyle/>
          <a:p>
            <a:r>
              <a:rPr lang="en-US" dirty="0"/>
              <a:t>Maximizing the Monitoring Process</a:t>
            </a:r>
          </a:p>
        </p:txBody>
      </p:sp>
      <p:sp>
        <p:nvSpPr>
          <p:cNvPr id="9" name="Slide Number Placeholder 5"/>
          <p:cNvSpPr>
            <a:spLocks noGrp="1"/>
          </p:cNvSpPr>
          <p:nvPr>
            <p:ph type="sldNum" sz="quarter" idx="4"/>
          </p:nvPr>
        </p:nvSpPr>
        <p:spPr>
          <a:xfrm>
            <a:off x="7249758" y="6324600"/>
            <a:ext cx="1905000" cy="365125"/>
          </a:xfrm>
          <a:prstGeom prst="rect">
            <a:avLst/>
          </a:prstGeom>
        </p:spPr>
        <p:txBody>
          <a:bodyPr vert="horz" lIns="91440" tIns="45720" rIns="91440" bIns="45720" rtlCol="0" anchor="ctr"/>
          <a:lstStyle>
            <a:lvl1pPr algn="r">
              <a:defRPr sz="1100" b="1">
                <a:solidFill>
                  <a:schemeClr val="bg1"/>
                </a:solidFill>
                <a:latin typeface="Arial" panose="020B0604020202020204" pitchFamily="34" charset="0"/>
                <a:cs typeface="Arial" panose="020B0604020202020204" pitchFamily="34" charset="0"/>
              </a:defRPr>
            </a:lvl1pPr>
          </a:lstStyle>
          <a:p>
            <a:pPr algn="ctr"/>
            <a:fld id="{C1E75B9B-FDBA-4BAE-88A1-6B5CD0E77A91}" type="slidenum">
              <a:rPr lang="en-US" smtClean="0"/>
              <a:pPr algn="ctr"/>
              <a:t>‹#›</a:t>
            </a:fld>
            <a:endParaRPr lang="en-US" dirty="0"/>
          </a:p>
        </p:txBody>
      </p:sp>
    </p:spTree>
    <p:extLst>
      <p:ext uri="{BB962C8B-B14F-4D97-AF65-F5344CB8AC3E}">
        <p14:creationId xmlns:p14="http://schemas.microsoft.com/office/powerpoint/2010/main" val="60554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5"/>
          <p:cNvSpPr>
            <a:spLocks noGrp="1"/>
          </p:cNvSpPr>
          <p:nvPr>
            <p:ph type="sldNum" sz="quarter" idx="4"/>
          </p:nvPr>
        </p:nvSpPr>
        <p:spPr>
          <a:xfrm>
            <a:off x="7249758" y="6324600"/>
            <a:ext cx="1905000" cy="365125"/>
          </a:xfrm>
          <a:prstGeom prst="rect">
            <a:avLst/>
          </a:prstGeom>
        </p:spPr>
        <p:txBody>
          <a:bodyPr vert="horz" lIns="91440" tIns="45720" rIns="91440" bIns="45720" rtlCol="0" anchor="ctr"/>
          <a:lstStyle>
            <a:lvl1pPr algn="r">
              <a:defRPr sz="1100" b="1">
                <a:solidFill>
                  <a:schemeClr val="bg1"/>
                </a:solidFill>
                <a:latin typeface="Arial" panose="020B0604020202020204" pitchFamily="34" charset="0"/>
                <a:cs typeface="Arial" panose="020B0604020202020204" pitchFamily="34" charset="0"/>
              </a:defRPr>
            </a:lvl1pPr>
          </a:lstStyle>
          <a:p>
            <a:pPr algn="ctr"/>
            <a:fld id="{C1E75B9B-FDBA-4BAE-88A1-6B5CD0E77A91}" type="slidenum">
              <a:rPr lang="en-US" smtClean="0"/>
              <a:pPr algn="ctr"/>
              <a:t>‹#›</a:t>
            </a:fld>
            <a:endParaRPr lang="en-US" dirty="0"/>
          </a:p>
        </p:txBody>
      </p:sp>
      <p:sp>
        <p:nvSpPr>
          <p:cNvPr id="12" name="Footer Placeholder 4"/>
          <p:cNvSpPr>
            <a:spLocks noGrp="1"/>
          </p:cNvSpPr>
          <p:nvPr>
            <p:ph type="ftr" sz="quarter" idx="3"/>
          </p:nvPr>
        </p:nvSpPr>
        <p:spPr>
          <a:xfrm>
            <a:off x="1295400" y="6324600"/>
            <a:ext cx="5943600" cy="365125"/>
          </a:xfrm>
          <a:prstGeom prst="rect">
            <a:avLst/>
          </a:prstGeom>
        </p:spPr>
        <p:txBody>
          <a:bodyPr anchor="ctr"/>
          <a:lstStyle>
            <a:lvl1pPr algn="r">
              <a:defRPr sz="1100" b="1" i="1">
                <a:solidFill>
                  <a:schemeClr val="bg1"/>
                </a:solidFill>
                <a:latin typeface="Arial" panose="020B0604020202020204" pitchFamily="34" charset="0"/>
                <a:cs typeface="Arial" panose="020B0604020202020204" pitchFamily="34" charset="0"/>
              </a:defRPr>
            </a:lvl1pPr>
          </a:lstStyle>
          <a:p>
            <a:r>
              <a:rPr lang="en-US" dirty="0"/>
              <a:t>Maximizing the Monitoring Process</a:t>
            </a:r>
          </a:p>
        </p:txBody>
      </p:sp>
    </p:spTree>
    <p:extLst>
      <p:ext uri="{BB962C8B-B14F-4D97-AF65-F5344CB8AC3E}">
        <p14:creationId xmlns:p14="http://schemas.microsoft.com/office/powerpoint/2010/main" val="3283446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Blue, red and orange bars at bottom of page with text, Effective Monitoring Workshop." title="Slide background"/>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570037"/>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7249758" y="6324600"/>
            <a:ext cx="1905000" cy="365125"/>
          </a:xfrm>
          <a:prstGeom prst="rect">
            <a:avLst/>
          </a:prstGeom>
        </p:spPr>
        <p:txBody>
          <a:bodyPr vert="horz" lIns="91440" tIns="45720" rIns="91440" bIns="45720" rtlCol="0" anchor="ctr"/>
          <a:lstStyle>
            <a:lvl1pPr algn="r">
              <a:defRPr sz="1100" b="1">
                <a:solidFill>
                  <a:schemeClr val="bg1"/>
                </a:solidFill>
                <a:latin typeface="Arial" panose="020B0604020202020204" pitchFamily="34" charset="0"/>
                <a:cs typeface="Arial" panose="020B0604020202020204" pitchFamily="34" charset="0"/>
              </a:defRPr>
            </a:lvl1pPr>
          </a:lstStyle>
          <a:p>
            <a:pPr algn="ctr"/>
            <a:fld id="{C1E75B9B-FDBA-4BAE-88A1-6B5CD0E77A91}" type="slidenum">
              <a:rPr lang="en-US" smtClean="0"/>
              <a:pPr algn="ctr"/>
              <a:t>‹#›</a:t>
            </a:fld>
            <a:endParaRPr lang="en-US" dirty="0"/>
          </a:p>
        </p:txBody>
      </p:sp>
      <p:cxnSp>
        <p:nvCxnSpPr>
          <p:cNvPr id="7" name="Straight Connector 6"/>
          <p:cNvCxnSpPr/>
          <p:nvPr userDrawn="1"/>
        </p:nvCxnSpPr>
        <p:spPr>
          <a:xfrm>
            <a:off x="0" y="1371600"/>
            <a:ext cx="9144000" cy="0"/>
          </a:xfrm>
          <a:prstGeom prst="line">
            <a:avLst/>
          </a:prstGeom>
          <a:ln w="101600">
            <a:solidFill>
              <a:srgbClr val="F15D2F"/>
            </a:solidFill>
          </a:ln>
        </p:spPr>
        <p:style>
          <a:lnRef idx="1">
            <a:schemeClr val="accent1"/>
          </a:lnRef>
          <a:fillRef idx="0">
            <a:schemeClr val="accent1"/>
          </a:fillRef>
          <a:effectRef idx="0">
            <a:schemeClr val="accent1"/>
          </a:effectRef>
          <a:fontRef idx="minor">
            <a:schemeClr val="tx1"/>
          </a:fontRef>
        </p:style>
      </p:cxnSp>
      <p:sp>
        <p:nvSpPr>
          <p:cNvPr id="14" name="Footer Placeholder 4"/>
          <p:cNvSpPr>
            <a:spLocks noGrp="1"/>
          </p:cNvSpPr>
          <p:nvPr>
            <p:ph type="ftr" sz="quarter" idx="3"/>
          </p:nvPr>
        </p:nvSpPr>
        <p:spPr>
          <a:xfrm>
            <a:off x="1295400" y="6324600"/>
            <a:ext cx="5943600" cy="365125"/>
          </a:xfrm>
          <a:prstGeom prst="rect">
            <a:avLst/>
          </a:prstGeom>
        </p:spPr>
        <p:txBody>
          <a:bodyPr anchor="ctr"/>
          <a:lstStyle>
            <a:lvl1pPr algn="r">
              <a:defRPr sz="1100" b="1" i="1">
                <a:solidFill>
                  <a:schemeClr val="bg1"/>
                </a:solidFill>
                <a:latin typeface="Arial" panose="020B0604020202020204" pitchFamily="34" charset="0"/>
                <a:cs typeface="Arial" panose="020B0604020202020204" pitchFamily="34" charset="0"/>
              </a:defRPr>
            </a:lvl1pPr>
          </a:lstStyle>
          <a:p>
            <a:r>
              <a:rPr lang="en-US" dirty="0"/>
              <a:t>Maximizing the Monitoring Process</a:t>
            </a:r>
          </a:p>
        </p:txBody>
      </p:sp>
      <p:pic>
        <p:nvPicPr>
          <p:cNvPr id="8" name="Picture 2" descr="C:\Users\Amy\Dropbox\Maher &amp; Maher\Region 6 TA\Transparent logo-WFGPS-small.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7239000" y="5638800"/>
            <a:ext cx="1822450" cy="61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199477"/>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63" r:id="rId3"/>
    <p:sldLayoutId id="2147483650" r:id="rId4"/>
    <p:sldLayoutId id="2147483652" r:id="rId5"/>
  </p:sldLayoutIdLst>
  <p:hf hdr="0" dt="0"/>
  <p:txStyles>
    <p:titleStyle>
      <a:lvl1pPr algn="l" defTabSz="914400" rtl="0" eaLnBrk="1" latinLnBrk="0" hangingPunct="1">
        <a:spcBef>
          <a:spcPct val="0"/>
        </a:spcBef>
        <a:buNone/>
        <a:defRPr sz="3600" b="1" kern="1200">
          <a:solidFill>
            <a:srgbClr val="0075BF"/>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spcAft>
          <a:spcPts val="600"/>
        </a:spcAft>
        <a:buClr>
          <a:srgbClr val="F7B16E"/>
        </a:buClr>
        <a:buFont typeface="Wingdings" panose="05000000000000000000" pitchFamily="2" charset="2"/>
        <a:buChar char="§"/>
        <a:defRPr sz="2800" kern="1200">
          <a:solidFill>
            <a:srgbClr val="6D6E7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spcAft>
          <a:spcPts val="600"/>
        </a:spcAft>
        <a:buClr>
          <a:srgbClr val="F7B16E"/>
        </a:buClr>
        <a:buFont typeface="Arial" panose="020B0604020202020204" pitchFamily="34" charset="0"/>
        <a:buChar char="–"/>
        <a:defRPr sz="2400" kern="1200">
          <a:solidFill>
            <a:srgbClr val="6D6E7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spcAft>
          <a:spcPts val="600"/>
        </a:spcAft>
        <a:buClr>
          <a:srgbClr val="F7B16E"/>
        </a:buClr>
        <a:buFont typeface="Arial" panose="020B0604020202020204" pitchFamily="34" charset="0"/>
        <a:buChar char="•"/>
        <a:defRPr sz="2000" kern="1200">
          <a:solidFill>
            <a:srgbClr val="6D6E7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spcAft>
          <a:spcPts val="600"/>
        </a:spcAft>
        <a:buClr>
          <a:srgbClr val="F7B16E"/>
        </a:buClr>
        <a:buFont typeface="Arial" panose="020B0604020202020204" pitchFamily="34" charset="0"/>
        <a:buChar char="–"/>
        <a:defRPr sz="1800" kern="1200">
          <a:solidFill>
            <a:srgbClr val="6D6E7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F7B16E"/>
        </a:buClr>
        <a:buFont typeface="Arial" panose="020B0604020202020204" pitchFamily="34" charset="0"/>
        <a:buChar char="»"/>
        <a:defRPr sz="1600" kern="1200">
          <a:solidFill>
            <a:srgbClr val="6D6E7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hyperlink" Target="mailto:amy.landesman@gmail.com"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nSpc>
                <a:spcPct val="110000"/>
              </a:lnSpc>
            </a:pPr>
            <a:r>
              <a:rPr lang="en-US" sz="5400" dirty="0"/>
              <a:t>Maximizing the Monitoring Process</a:t>
            </a:r>
            <a:br>
              <a:rPr lang="en-US" sz="5400" dirty="0"/>
            </a:br>
            <a:r>
              <a:rPr lang="en-US" sz="2400" dirty="0"/>
              <a:t>Amy Landesman</a:t>
            </a:r>
          </a:p>
        </p:txBody>
      </p:sp>
      <p:sp>
        <p:nvSpPr>
          <p:cNvPr id="5" name="Subtitle 4"/>
          <p:cNvSpPr>
            <a:spLocks noGrp="1"/>
          </p:cNvSpPr>
          <p:nvPr>
            <p:ph type="subTitle" idx="1"/>
          </p:nvPr>
        </p:nvSpPr>
        <p:spPr>
          <a:xfrm>
            <a:off x="1371600" y="4343400"/>
            <a:ext cx="6400800" cy="1219200"/>
          </a:xfrm>
        </p:spPr>
        <p:txBody>
          <a:bodyPr>
            <a:noAutofit/>
          </a:bodyPr>
          <a:lstStyle/>
          <a:p>
            <a:pPr>
              <a:lnSpc>
                <a:spcPct val="100000"/>
              </a:lnSpc>
              <a:spcAft>
                <a:spcPts val="0"/>
              </a:spcAft>
            </a:pPr>
            <a:r>
              <a:rPr lang="en-US" sz="2400" dirty="0"/>
              <a:t>May 31, 2017</a:t>
            </a:r>
          </a:p>
        </p:txBody>
      </p:sp>
    </p:spTree>
    <p:extLst>
      <p:ext uri="{BB962C8B-B14F-4D97-AF65-F5344CB8AC3E}">
        <p14:creationId xmlns:p14="http://schemas.microsoft.com/office/powerpoint/2010/main" val="3406465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00200" y="2743200"/>
            <a:ext cx="6400800" cy="1219200"/>
          </a:xfrm>
        </p:spPr>
        <p:txBody>
          <a:bodyPr>
            <a:normAutofit/>
          </a:bodyPr>
          <a:lstStyle/>
          <a:p>
            <a:pPr algn="r"/>
            <a:r>
              <a:rPr lang="en-US" sz="3200" dirty="0"/>
              <a:t>What did Region 6 learn?</a:t>
            </a:r>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9</a:t>
            </a:fld>
            <a:endParaRPr lang="en-US" dirty="0"/>
          </a:p>
        </p:txBody>
      </p:sp>
      <p:sp>
        <p:nvSpPr>
          <p:cNvPr id="4" name="Title 3"/>
          <p:cNvSpPr>
            <a:spLocks noGrp="1"/>
          </p:cNvSpPr>
          <p:nvPr>
            <p:ph type="ctrTitle"/>
          </p:nvPr>
        </p:nvSpPr>
        <p:spPr/>
        <p:txBody>
          <a:bodyPr/>
          <a:lstStyle/>
          <a:p>
            <a:r>
              <a:rPr lang="en-US" dirty="0"/>
              <a:t>Model for moving forward</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52312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for moving forward</a:t>
            </a:r>
          </a:p>
        </p:txBody>
      </p:sp>
      <p:sp>
        <p:nvSpPr>
          <p:cNvPr id="3" name="Content Placeholder 2"/>
          <p:cNvSpPr>
            <a:spLocks noGrp="1"/>
          </p:cNvSpPr>
          <p:nvPr>
            <p:ph idx="1"/>
          </p:nvPr>
        </p:nvSpPr>
        <p:spPr>
          <a:xfrm>
            <a:off x="457200" y="1676400"/>
            <a:ext cx="8229600" cy="4419600"/>
          </a:xfrm>
        </p:spPr>
        <p:txBody>
          <a:bodyPr/>
          <a:lstStyle/>
          <a:p>
            <a:pPr>
              <a:spcBef>
                <a:spcPts val="2400"/>
              </a:spcBef>
            </a:pPr>
            <a:r>
              <a:rPr lang="en-US" dirty="0"/>
              <a:t>Three month development detail to explore ways to improve the monitoring process</a:t>
            </a:r>
          </a:p>
          <a:p>
            <a:pPr>
              <a:spcBef>
                <a:spcPts val="2400"/>
              </a:spcBef>
            </a:pPr>
            <a:r>
              <a:rPr lang="en-US" dirty="0"/>
              <a:t>Over 20 interviews with monitors and grantees about their experiences and recommendations</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10</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673088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for moving forward</a:t>
            </a:r>
          </a:p>
        </p:txBody>
      </p:sp>
      <p:graphicFrame>
        <p:nvGraphicFramePr>
          <p:cNvPr id="6" name="Content Placeholder 5" descr="1. Prevent, frequent findings before monitoring&#10;2. During monitoring, concentrate on what matters&#10;3. After monitoring, learn, share &amp; adjust for now and next time" title="Model for moving forward"/>
          <p:cNvGraphicFramePr>
            <a:graphicFrameLocks noGrp="1"/>
          </p:cNvGraphicFramePr>
          <p:nvPr>
            <p:ph idx="1"/>
            <p:extLst>
              <p:ext uri="{D42A27DB-BD31-4B8C-83A1-F6EECF244321}">
                <p14:modId xmlns:p14="http://schemas.microsoft.com/office/powerpoint/2010/main" val="858492307"/>
              </p:ext>
            </p:extLst>
          </p:nvPr>
        </p:nvGraphicFramePr>
        <p:xfrm>
          <a:off x="457200" y="1676400"/>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11</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88954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76400" y="2743200"/>
            <a:ext cx="6400800" cy="1219200"/>
          </a:xfrm>
        </p:spPr>
        <p:txBody>
          <a:bodyPr>
            <a:normAutofit/>
          </a:bodyPr>
          <a:lstStyle/>
          <a:p>
            <a:pPr algn="r"/>
            <a:r>
              <a:rPr lang="en-US" sz="3200" dirty="0"/>
              <a:t>What can be done ahead of time?</a:t>
            </a:r>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12</a:t>
            </a:fld>
            <a:endParaRPr lang="en-US" dirty="0"/>
          </a:p>
        </p:txBody>
      </p:sp>
      <p:sp>
        <p:nvSpPr>
          <p:cNvPr id="4" name="Title 3"/>
          <p:cNvSpPr>
            <a:spLocks noGrp="1"/>
          </p:cNvSpPr>
          <p:nvPr>
            <p:ph type="ctrTitle"/>
          </p:nvPr>
        </p:nvSpPr>
        <p:spPr/>
        <p:txBody>
          <a:bodyPr>
            <a:normAutofit/>
          </a:bodyPr>
          <a:lstStyle/>
          <a:p>
            <a:r>
              <a:rPr lang="en-US" sz="5400" dirty="0"/>
              <a:t>Preparing for the visit</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2599955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done ahead of time?</a:t>
            </a:r>
          </a:p>
        </p:txBody>
      </p:sp>
      <p:sp>
        <p:nvSpPr>
          <p:cNvPr id="3" name="Content Placeholder 2"/>
          <p:cNvSpPr>
            <a:spLocks noGrp="1"/>
          </p:cNvSpPr>
          <p:nvPr>
            <p:ph idx="1"/>
          </p:nvPr>
        </p:nvSpPr>
        <p:spPr/>
        <p:txBody>
          <a:bodyPr>
            <a:normAutofit/>
          </a:bodyPr>
          <a:lstStyle/>
          <a:p>
            <a:pPr marL="0" indent="0">
              <a:buNone/>
            </a:pPr>
            <a:r>
              <a:rPr lang="en-US" sz="3200" dirty="0"/>
              <a:t>Back to the Region 6 Study</a:t>
            </a:r>
          </a:p>
          <a:p>
            <a:endParaRPr lang="en-US" sz="1400" dirty="0"/>
          </a:p>
          <a:p>
            <a:pPr marL="0" indent="0">
              <a:buNone/>
            </a:pPr>
            <a:r>
              <a:rPr lang="en-US" sz="3200" dirty="0"/>
              <a:t>Of the 5 key activity areas, look where the majority of the findings were for both discretionary and formula grantees…..</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13</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2746608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be done ahead of time?</a:t>
            </a:r>
          </a:p>
        </p:txBody>
      </p:sp>
      <p:sp>
        <p:nvSpPr>
          <p:cNvPr id="6" name="Slide Number Placeholder 5"/>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14</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pic>
        <p:nvPicPr>
          <p:cNvPr id="3075" name="Picture 3" descr="Discretionary: Findings Matrix&#10;51% Activity 2: Program and Grant Management Systems&#10;30% Activity 3: Financial Management Systems&#10;7% Activity 4: Service/Product Delivery&#10;12% Activity 5: Performance Accountability&#10;" title="Frequent Findings Overview"/>
          <p:cNvPicPr>
            <a:picLocks noChangeAspect="1" noChangeArrowheads="1"/>
          </p:cNvPicPr>
          <p:nvPr/>
        </p:nvPicPr>
        <p:blipFill rotWithShape="1">
          <a:blip r:embed="rId2">
            <a:extLst>
              <a:ext uri="{28A0092B-C50C-407E-A947-70E740481C1C}">
                <a14:useLocalDpi xmlns:a14="http://schemas.microsoft.com/office/drawing/2010/main" val="0"/>
              </a:ext>
            </a:extLst>
          </a:blip>
          <a:srcRect l="5386" t="18090" r="9058" b="19434"/>
          <a:stretch/>
        </p:blipFill>
        <p:spPr bwMode="auto">
          <a:xfrm>
            <a:off x="0" y="3009014"/>
            <a:ext cx="4452922" cy="24773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descr="Formula matrix&#10;8% Activity 1: Design and Governance&#10;31% Activity 2: Program and Grant Management Systems&#10;26% Activity 3: Financial Management Systems&#10;20% Activity 4: Service/Product Delivery&#10;15% Activity 5: Performance Accountability&#10;" title="Frequent Finding Overview"/>
          <p:cNvPicPr>
            <a:picLocks noChangeAspect="1" noChangeArrowheads="1"/>
          </p:cNvPicPr>
          <p:nvPr/>
        </p:nvPicPr>
        <p:blipFill rotWithShape="1">
          <a:blip r:embed="rId3">
            <a:extLst>
              <a:ext uri="{28A0092B-C50C-407E-A947-70E740481C1C}">
                <a14:useLocalDpi xmlns:a14="http://schemas.microsoft.com/office/drawing/2010/main" val="0"/>
              </a:ext>
            </a:extLst>
          </a:blip>
          <a:srcRect l="4864" t="19466" r="7512" b="13011"/>
          <a:stretch/>
        </p:blipFill>
        <p:spPr bwMode="auto">
          <a:xfrm>
            <a:off x="4547333" y="2945218"/>
            <a:ext cx="4587803" cy="2693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1752600" y="1472625"/>
            <a:ext cx="5791200" cy="584775"/>
          </a:xfrm>
          <a:prstGeom prst="rect">
            <a:avLst/>
          </a:prstGeom>
          <a:noFill/>
        </p:spPr>
        <p:txBody>
          <a:bodyPr wrap="square" rtlCol="0">
            <a:spAutoFit/>
          </a:bodyPr>
          <a:lstStyle/>
          <a:p>
            <a:pPr algn="ctr">
              <a:spcBef>
                <a:spcPct val="20000"/>
              </a:spcBef>
              <a:spcAft>
                <a:spcPts val="600"/>
              </a:spcAft>
              <a:buClr>
                <a:srgbClr val="F7B16E"/>
              </a:buClr>
            </a:pPr>
            <a:r>
              <a:rPr lang="en-US" sz="3200" dirty="0">
                <a:solidFill>
                  <a:srgbClr val="6D6E71"/>
                </a:solidFill>
                <a:latin typeface="Arial" panose="020B0604020202020204" pitchFamily="34" charset="0"/>
                <a:cs typeface="Arial" panose="020B0604020202020204" pitchFamily="34" charset="0"/>
              </a:rPr>
              <a:t>Frequent Findings Overview</a:t>
            </a:r>
          </a:p>
        </p:txBody>
      </p:sp>
      <p:sp>
        <p:nvSpPr>
          <p:cNvPr id="12" name="TextBox 11"/>
          <p:cNvSpPr txBox="1"/>
          <p:nvPr/>
        </p:nvSpPr>
        <p:spPr>
          <a:xfrm>
            <a:off x="762000" y="2362200"/>
            <a:ext cx="3124200" cy="523220"/>
          </a:xfrm>
          <a:prstGeom prst="rect">
            <a:avLst/>
          </a:prstGeom>
          <a:noFill/>
        </p:spPr>
        <p:txBody>
          <a:bodyPr wrap="square" rtlCol="0">
            <a:spAutoFit/>
          </a:bodyPr>
          <a:lstStyle/>
          <a:p>
            <a:pPr algn="ctr"/>
            <a:r>
              <a:rPr lang="en-US" sz="2800" b="1" dirty="0">
                <a:solidFill>
                  <a:schemeClr val="accent1">
                    <a:lumMod val="75000"/>
                  </a:schemeClr>
                </a:solidFill>
              </a:rPr>
              <a:t>Discretionary:</a:t>
            </a:r>
          </a:p>
        </p:txBody>
      </p:sp>
      <p:sp>
        <p:nvSpPr>
          <p:cNvPr id="13" name="TextBox 12"/>
          <p:cNvSpPr txBox="1"/>
          <p:nvPr/>
        </p:nvSpPr>
        <p:spPr>
          <a:xfrm>
            <a:off x="5562600" y="2362200"/>
            <a:ext cx="3124200" cy="523220"/>
          </a:xfrm>
          <a:prstGeom prst="rect">
            <a:avLst/>
          </a:prstGeom>
          <a:noFill/>
        </p:spPr>
        <p:txBody>
          <a:bodyPr wrap="square" rtlCol="0">
            <a:spAutoFit/>
          </a:bodyPr>
          <a:lstStyle/>
          <a:p>
            <a:pPr algn="ctr"/>
            <a:r>
              <a:rPr lang="en-US" sz="2800" b="1" dirty="0">
                <a:solidFill>
                  <a:schemeClr val="accent1">
                    <a:lumMod val="75000"/>
                  </a:schemeClr>
                </a:solidFill>
              </a:rPr>
              <a:t>Formula:</a:t>
            </a:r>
          </a:p>
        </p:txBody>
      </p:sp>
      <p:cxnSp>
        <p:nvCxnSpPr>
          <p:cNvPr id="14" name="Straight Connector 13" descr="Straight connector line" title="Straight connector line"/>
          <p:cNvCxnSpPr/>
          <p:nvPr/>
        </p:nvCxnSpPr>
        <p:spPr>
          <a:xfrm>
            <a:off x="4495800" y="2514600"/>
            <a:ext cx="0" cy="3352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664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at these….</a:t>
            </a:r>
          </a:p>
        </p:txBody>
      </p:sp>
      <p:sp>
        <p:nvSpPr>
          <p:cNvPr id="3" name="Content Placeholder 2"/>
          <p:cNvSpPr>
            <a:spLocks noGrp="1"/>
          </p:cNvSpPr>
          <p:nvPr>
            <p:ph idx="1"/>
          </p:nvPr>
        </p:nvSpPr>
        <p:spPr>
          <a:xfrm>
            <a:off x="457200" y="1752600"/>
            <a:ext cx="8229600" cy="4343400"/>
          </a:xfrm>
        </p:spPr>
        <p:txBody>
          <a:bodyPr>
            <a:normAutofit/>
          </a:bodyPr>
          <a:lstStyle/>
          <a:p>
            <a:pPr marL="0" indent="0">
              <a:buNone/>
            </a:pPr>
            <a:r>
              <a:rPr lang="en-US" sz="3200" dirty="0"/>
              <a:t>You can’t help but wonder……</a:t>
            </a:r>
          </a:p>
          <a:p>
            <a:pPr marL="0" indent="0">
              <a:buNone/>
            </a:pPr>
            <a:endParaRPr lang="en-US" sz="3200" dirty="0"/>
          </a:p>
          <a:p>
            <a:pPr marL="0" indent="0" algn="ctr">
              <a:buNone/>
            </a:pPr>
            <a:r>
              <a:rPr lang="en-US" sz="3200" dirty="0"/>
              <a:t>How much of these administrative findings could be addressed or even prevented, ahead of the visit?</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15</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4090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Looking at these….</a:t>
            </a:r>
          </a:p>
        </p:txBody>
      </p:sp>
      <p:sp>
        <p:nvSpPr>
          <p:cNvPr id="3" name="Content Placeholder 2"/>
          <p:cNvSpPr>
            <a:spLocks noGrp="1"/>
          </p:cNvSpPr>
          <p:nvPr>
            <p:ph idx="1"/>
          </p:nvPr>
        </p:nvSpPr>
        <p:spPr/>
        <p:txBody>
          <a:bodyPr>
            <a:normAutofit/>
          </a:bodyPr>
          <a:lstStyle/>
          <a:p>
            <a:pPr marL="0" indent="0">
              <a:buNone/>
            </a:pPr>
            <a:r>
              <a:rPr lang="en-US" sz="3200" dirty="0"/>
              <a:t>You can’t help but wonder……</a:t>
            </a:r>
          </a:p>
          <a:p>
            <a:pPr marL="0" indent="0">
              <a:buNone/>
            </a:pPr>
            <a:endParaRPr lang="en-US" sz="1400" dirty="0"/>
          </a:p>
          <a:p>
            <a:pPr marL="0" indent="0" algn="ctr">
              <a:buNone/>
            </a:pPr>
            <a:r>
              <a:rPr lang="en-US" sz="3200" dirty="0"/>
              <a:t>Areas 4 &amp; 5, Service/Product Delivery and Performance Accountability are often where the core success and challenges of the program lie – wouldn’t it be more productive if we could dedicate more of the monitoring visit to these areas?</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16</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1930740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17</a:t>
            </a:fld>
            <a:endParaRPr lang="en-US" dirty="0"/>
          </a:p>
        </p:txBody>
      </p:sp>
      <p:sp>
        <p:nvSpPr>
          <p:cNvPr id="4" name="Title 3"/>
          <p:cNvSpPr>
            <a:spLocks noGrp="1"/>
          </p:cNvSpPr>
          <p:nvPr>
            <p:ph type="ctrTitle"/>
          </p:nvPr>
        </p:nvSpPr>
        <p:spPr/>
        <p:txBody>
          <a:bodyPr>
            <a:normAutofit fontScale="90000"/>
          </a:bodyPr>
          <a:lstStyle/>
          <a:p>
            <a:r>
              <a:rPr lang="en-US" dirty="0"/>
              <a:t>What can be submitted and reviewed ahead of time?</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20789753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can be submitted and reviewed ahead of time?</a:t>
            </a:r>
          </a:p>
        </p:txBody>
      </p:sp>
      <p:sp>
        <p:nvSpPr>
          <p:cNvPr id="3" name="Content Placeholder 2"/>
          <p:cNvSpPr>
            <a:spLocks noGrp="1"/>
          </p:cNvSpPr>
          <p:nvPr>
            <p:ph idx="1"/>
          </p:nvPr>
        </p:nvSpPr>
        <p:spPr>
          <a:xfrm>
            <a:off x="457200" y="1676400"/>
            <a:ext cx="8229600" cy="4419600"/>
          </a:xfrm>
        </p:spPr>
        <p:txBody>
          <a:bodyPr>
            <a:normAutofit/>
          </a:bodyPr>
          <a:lstStyle/>
          <a:p>
            <a:r>
              <a:rPr lang="en-US" sz="3200" dirty="0"/>
              <a:t>Work plans</a:t>
            </a:r>
          </a:p>
          <a:p>
            <a:r>
              <a:rPr lang="en-US" sz="3200" dirty="0"/>
              <a:t>Policies and procedures</a:t>
            </a:r>
          </a:p>
          <a:p>
            <a:r>
              <a:rPr lang="en-US" sz="3200" dirty="0"/>
              <a:t>MOUs</a:t>
            </a:r>
          </a:p>
          <a:p>
            <a:r>
              <a:rPr lang="en-US" sz="3200" dirty="0"/>
              <a:t>Marketing materials</a:t>
            </a:r>
          </a:p>
          <a:p>
            <a:r>
              <a:rPr lang="en-US" sz="3200" dirty="0"/>
              <a:t>Financial reports</a:t>
            </a:r>
          </a:p>
          <a:p>
            <a:endParaRPr lang="en-US" sz="2400"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18</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804204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Overview of the Webinar</a:t>
            </a:r>
            <a:endParaRPr lang="en-US" dirty="0"/>
          </a:p>
        </p:txBody>
      </p:sp>
      <p:sp>
        <p:nvSpPr>
          <p:cNvPr id="3" name="Content Placeholder 2"/>
          <p:cNvSpPr>
            <a:spLocks noGrp="1"/>
          </p:cNvSpPr>
          <p:nvPr>
            <p:ph idx="1"/>
          </p:nvPr>
        </p:nvSpPr>
        <p:spPr/>
        <p:txBody>
          <a:bodyPr/>
          <a:lstStyle/>
          <a:p>
            <a:r>
              <a:rPr lang="en-US"/>
              <a:t>Why is monitoring important?</a:t>
            </a:r>
          </a:p>
          <a:p>
            <a:r>
              <a:rPr lang="en-US"/>
              <a:t>What are we up against and what could be?</a:t>
            </a:r>
          </a:p>
          <a:p>
            <a:r>
              <a:rPr lang="en-US"/>
              <a:t>Model for moving forward</a:t>
            </a:r>
          </a:p>
          <a:p>
            <a:r>
              <a:rPr lang="en-US"/>
              <a:t>Preparing for the visit</a:t>
            </a:r>
          </a:p>
          <a:p>
            <a:r>
              <a:rPr lang="en-US"/>
              <a:t>On-site monitoring</a:t>
            </a:r>
          </a:p>
          <a:p>
            <a:r>
              <a:rPr lang="en-US"/>
              <a:t>Follow-up after the visit</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780451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can be submitted and reviewed ahead of time?</a:t>
            </a:r>
          </a:p>
        </p:txBody>
      </p:sp>
      <p:sp>
        <p:nvSpPr>
          <p:cNvPr id="3" name="Content Placeholder 2"/>
          <p:cNvSpPr>
            <a:spLocks noGrp="1"/>
          </p:cNvSpPr>
          <p:nvPr>
            <p:ph idx="1"/>
          </p:nvPr>
        </p:nvSpPr>
        <p:spPr/>
        <p:txBody>
          <a:bodyPr>
            <a:normAutofit/>
          </a:bodyPr>
          <a:lstStyle/>
          <a:p>
            <a:r>
              <a:rPr lang="en-US" sz="3200" dirty="0"/>
              <a:t>Performance data - scheduled and real time</a:t>
            </a:r>
          </a:p>
          <a:p>
            <a:r>
              <a:rPr lang="en-US" sz="3200" dirty="0"/>
              <a:t>Program models/descriptions</a:t>
            </a:r>
          </a:p>
          <a:p>
            <a:r>
              <a:rPr lang="en-US" sz="3200" dirty="0"/>
              <a:t>Meeting minutes</a:t>
            </a:r>
          </a:p>
          <a:p>
            <a:endParaRPr lang="en-US" sz="3200" dirty="0"/>
          </a:p>
          <a:p>
            <a:pPr marL="0" indent="0" algn="r">
              <a:spcBef>
                <a:spcPts val="0"/>
              </a:spcBef>
              <a:spcAft>
                <a:spcPts val="0"/>
              </a:spcAft>
              <a:buNone/>
            </a:pPr>
            <a:r>
              <a:rPr lang="en-US" sz="3200" dirty="0"/>
              <a:t>- Try on-going reviews and </a:t>
            </a:r>
          </a:p>
          <a:p>
            <a:pPr marL="0" indent="0" algn="r">
              <a:spcBef>
                <a:spcPts val="0"/>
              </a:spcBef>
              <a:spcAft>
                <a:spcPts val="0"/>
              </a:spcAft>
              <a:buNone/>
            </a:pPr>
            <a:r>
              <a:rPr lang="en-US" sz="3200" dirty="0"/>
              <a:t>not just right before the visit</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19</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754614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offer?</a:t>
            </a:r>
          </a:p>
        </p:txBody>
      </p:sp>
      <p:sp>
        <p:nvSpPr>
          <p:cNvPr id="3" name="Content Placeholder 2"/>
          <p:cNvSpPr>
            <a:spLocks noGrp="1"/>
          </p:cNvSpPr>
          <p:nvPr>
            <p:ph idx="1"/>
          </p:nvPr>
        </p:nvSpPr>
        <p:spPr/>
        <p:txBody>
          <a:bodyPr>
            <a:normAutofit/>
          </a:bodyPr>
          <a:lstStyle/>
          <a:p>
            <a:pPr marL="0" indent="0">
              <a:buNone/>
            </a:pPr>
            <a:r>
              <a:rPr lang="en-US" dirty="0"/>
              <a:t>Create a toolbox for grantees in addition to the monitoring guide:</a:t>
            </a:r>
          </a:p>
          <a:p>
            <a:r>
              <a:rPr lang="en-US" dirty="0"/>
              <a:t>Targeted letters reminding grantees of policies</a:t>
            </a:r>
          </a:p>
          <a:p>
            <a:r>
              <a:rPr lang="en-US" dirty="0"/>
              <a:t>Tip sheets of administrative rules and language</a:t>
            </a:r>
          </a:p>
          <a:p>
            <a:pPr lvl="1"/>
            <a:r>
              <a:rPr lang="en-US" dirty="0"/>
              <a:t>For example, language regarding the award on marketing materials</a:t>
            </a:r>
          </a:p>
          <a:p>
            <a:r>
              <a:rPr lang="en-US" dirty="0"/>
              <a:t>Email blasts</a:t>
            </a:r>
          </a:p>
          <a:p>
            <a:r>
              <a:rPr lang="en-US" dirty="0"/>
              <a:t>Webinars</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20</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8474211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needs to be part of the planning for the on-site monitoring visit?</a:t>
            </a:r>
          </a:p>
        </p:txBody>
      </p:sp>
      <p:sp>
        <p:nvSpPr>
          <p:cNvPr id="3" name="Content Placeholder 2"/>
          <p:cNvSpPr>
            <a:spLocks noGrp="1"/>
          </p:cNvSpPr>
          <p:nvPr>
            <p:ph idx="1"/>
          </p:nvPr>
        </p:nvSpPr>
        <p:spPr/>
        <p:txBody>
          <a:bodyPr>
            <a:normAutofit/>
          </a:bodyPr>
          <a:lstStyle/>
          <a:p>
            <a:r>
              <a:rPr lang="en-US" sz="3200" dirty="0"/>
              <a:t>What do I have already?</a:t>
            </a:r>
          </a:p>
          <a:p>
            <a:r>
              <a:rPr lang="en-US" sz="3200" dirty="0"/>
              <a:t>What do I still need?</a:t>
            </a:r>
          </a:p>
          <a:p>
            <a:r>
              <a:rPr lang="en-US" sz="3200" dirty="0"/>
              <a:t>What is the performance data telling me?</a:t>
            </a:r>
          </a:p>
          <a:p>
            <a:pPr lvl="1"/>
            <a:r>
              <a:rPr lang="en-US" sz="3200" dirty="0"/>
              <a:t>Hunches I may have?</a:t>
            </a:r>
          </a:p>
          <a:p>
            <a:pPr lvl="1"/>
            <a:r>
              <a:rPr lang="en-US" sz="3200" dirty="0"/>
              <a:t>Follow up questions I need to ask?</a:t>
            </a:r>
          </a:p>
          <a:p>
            <a:pPr marL="0" indent="0">
              <a:buNone/>
            </a:pPr>
            <a:r>
              <a:rPr lang="en-US" dirty="0"/>
              <a:t>	</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21</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5384866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needs to be part of the planning for the on-site monitoring visit?</a:t>
            </a:r>
          </a:p>
        </p:txBody>
      </p:sp>
      <p:sp>
        <p:nvSpPr>
          <p:cNvPr id="3" name="Content Placeholder 2"/>
          <p:cNvSpPr>
            <a:spLocks noGrp="1"/>
          </p:cNvSpPr>
          <p:nvPr>
            <p:ph idx="1"/>
          </p:nvPr>
        </p:nvSpPr>
        <p:spPr/>
        <p:txBody>
          <a:bodyPr>
            <a:normAutofit/>
          </a:bodyPr>
          <a:lstStyle/>
          <a:p>
            <a:r>
              <a:rPr lang="en-US" sz="3200" dirty="0"/>
              <a:t>What do I need to tell/share with the grantee in advance so they are prepared for the visit?</a:t>
            </a:r>
          </a:p>
          <a:p>
            <a:r>
              <a:rPr lang="en-US" sz="3200" dirty="0"/>
              <a:t>What do I need to see?</a:t>
            </a:r>
          </a:p>
          <a:p>
            <a:r>
              <a:rPr lang="en-US" sz="3200" dirty="0"/>
              <a:t>Who do I need to speak to/interview?</a:t>
            </a:r>
          </a:p>
          <a:p>
            <a:endParaRPr lang="en-US" dirty="0"/>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22</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09835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needs to be part of the planning for the on-site monitoring visit?</a:t>
            </a:r>
          </a:p>
        </p:txBody>
      </p:sp>
      <p:sp>
        <p:nvSpPr>
          <p:cNvPr id="3" name="Content Placeholder 2"/>
          <p:cNvSpPr>
            <a:spLocks noGrp="1"/>
          </p:cNvSpPr>
          <p:nvPr>
            <p:ph idx="1"/>
          </p:nvPr>
        </p:nvSpPr>
        <p:spPr/>
        <p:txBody>
          <a:bodyPr>
            <a:normAutofit lnSpcReduction="10000"/>
          </a:bodyPr>
          <a:lstStyle/>
          <a:p>
            <a:r>
              <a:rPr lang="en-US" dirty="0"/>
              <a:t>What specific questions will I have for different people?</a:t>
            </a:r>
          </a:p>
          <a:p>
            <a:pPr lvl="1"/>
            <a:r>
              <a:rPr lang="en-US" dirty="0"/>
              <a:t>Leadership</a:t>
            </a:r>
          </a:p>
          <a:p>
            <a:pPr lvl="1"/>
            <a:r>
              <a:rPr lang="en-US" dirty="0"/>
              <a:t>Finance</a:t>
            </a:r>
          </a:p>
          <a:p>
            <a:pPr lvl="1"/>
            <a:r>
              <a:rPr lang="en-US" dirty="0"/>
              <a:t>Program managers</a:t>
            </a:r>
          </a:p>
          <a:p>
            <a:pPr lvl="1"/>
            <a:r>
              <a:rPr lang="en-US" dirty="0"/>
              <a:t>Program staff</a:t>
            </a:r>
          </a:p>
          <a:p>
            <a:pPr lvl="1"/>
            <a:r>
              <a:rPr lang="en-US" dirty="0"/>
              <a:t>Participants</a:t>
            </a:r>
          </a:p>
          <a:p>
            <a:pPr lvl="1"/>
            <a:r>
              <a:rPr lang="en-US" dirty="0"/>
              <a:t>Community partners </a:t>
            </a:r>
          </a:p>
          <a:p>
            <a:pPr lvl="1"/>
            <a:r>
              <a:rPr lang="en-US" dirty="0"/>
              <a:t>Employers </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23</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879929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needs to be part of the planning for the on-site monitoring visit?</a:t>
            </a:r>
          </a:p>
        </p:txBody>
      </p:sp>
      <p:sp>
        <p:nvSpPr>
          <p:cNvPr id="3" name="Content Placeholder 2"/>
          <p:cNvSpPr>
            <a:spLocks noGrp="1"/>
          </p:cNvSpPr>
          <p:nvPr>
            <p:ph idx="1"/>
          </p:nvPr>
        </p:nvSpPr>
        <p:spPr>
          <a:xfrm>
            <a:off x="457200" y="1676400"/>
            <a:ext cx="8229600" cy="4419600"/>
          </a:xfrm>
        </p:spPr>
        <p:txBody>
          <a:bodyPr>
            <a:normAutofit/>
          </a:bodyPr>
          <a:lstStyle/>
          <a:p>
            <a:r>
              <a:rPr lang="en-US" sz="3200" dirty="0"/>
              <a:t>What technical assistance may I offer?</a:t>
            </a:r>
          </a:p>
          <a:p>
            <a:r>
              <a:rPr lang="en-US" sz="3200" dirty="0"/>
              <a:t>What resources or best practices might I share?</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24</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7700957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743200"/>
            <a:ext cx="7010400" cy="3200400"/>
          </a:xfrm>
        </p:spPr>
        <p:txBody>
          <a:bodyPr>
            <a:normAutofit/>
          </a:bodyPr>
          <a:lstStyle/>
          <a:p>
            <a:pPr algn="l">
              <a:lnSpc>
                <a:spcPct val="100000"/>
              </a:lnSpc>
              <a:spcBef>
                <a:spcPts val="0"/>
              </a:spcBef>
              <a:spcAft>
                <a:spcPts val="0"/>
              </a:spcAft>
            </a:pPr>
            <a:r>
              <a:rPr lang="en-US" dirty="0"/>
              <a:t>Check all that apply:</a:t>
            </a:r>
          </a:p>
          <a:p>
            <a:pPr marL="457200" indent="-457200" algn="l">
              <a:lnSpc>
                <a:spcPct val="100000"/>
              </a:lnSpc>
              <a:spcBef>
                <a:spcPts val="0"/>
              </a:spcBef>
              <a:spcAft>
                <a:spcPts val="0"/>
              </a:spcAft>
              <a:buAutoNum type="alphaLcParenR"/>
            </a:pPr>
            <a:r>
              <a:rPr lang="en-US" dirty="0"/>
              <a:t>I ask for materials in advance</a:t>
            </a:r>
          </a:p>
          <a:p>
            <a:pPr marL="457200" indent="-457200" algn="l">
              <a:lnSpc>
                <a:spcPct val="100000"/>
              </a:lnSpc>
              <a:spcBef>
                <a:spcPts val="0"/>
              </a:spcBef>
              <a:spcAft>
                <a:spcPts val="0"/>
              </a:spcAft>
              <a:buAutoNum type="alphaLcParenR"/>
            </a:pPr>
            <a:r>
              <a:rPr lang="en-US" dirty="0"/>
              <a:t>I review materials in advance and provide feedback</a:t>
            </a:r>
          </a:p>
          <a:p>
            <a:pPr marL="457200" indent="-457200" algn="l">
              <a:lnSpc>
                <a:spcPct val="100000"/>
              </a:lnSpc>
              <a:spcBef>
                <a:spcPts val="0"/>
              </a:spcBef>
              <a:spcAft>
                <a:spcPts val="0"/>
              </a:spcAft>
              <a:buAutoNum type="alphaLcParenR"/>
            </a:pPr>
            <a:r>
              <a:rPr lang="en-US" dirty="0"/>
              <a:t>I communicate with grantees expectations for monitoring visits</a:t>
            </a:r>
          </a:p>
          <a:p>
            <a:pPr marL="457200" indent="-457200" algn="l">
              <a:lnSpc>
                <a:spcPct val="100000"/>
              </a:lnSpc>
              <a:spcBef>
                <a:spcPts val="0"/>
              </a:spcBef>
              <a:spcAft>
                <a:spcPts val="0"/>
              </a:spcAft>
              <a:buAutoNum type="alphaLcParenR"/>
            </a:pPr>
            <a:r>
              <a:rPr lang="en-US" dirty="0"/>
              <a:t>I have developed technical assistance strategies to provide tips and knowledge to grantees</a:t>
            </a:r>
          </a:p>
          <a:p>
            <a:pPr marL="457200" indent="-457200" algn="l">
              <a:lnSpc>
                <a:spcPct val="100000"/>
              </a:lnSpc>
              <a:spcBef>
                <a:spcPts val="0"/>
              </a:spcBef>
              <a:spcAft>
                <a:spcPts val="0"/>
              </a:spcAft>
              <a:buAutoNum type="alphaLcParenR"/>
            </a:pPr>
            <a:r>
              <a:rPr lang="en-US" dirty="0"/>
              <a:t>This got me thinking about new things I may try</a:t>
            </a:r>
          </a:p>
          <a:p>
            <a:pPr marL="457200" indent="-457200">
              <a:buAutoNum type="alphaLcParenR"/>
            </a:pPr>
            <a:endParaRPr lang="en-US" dirty="0"/>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25</a:t>
            </a:fld>
            <a:endParaRPr lang="en-US" dirty="0"/>
          </a:p>
        </p:txBody>
      </p:sp>
      <p:sp>
        <p:nvSpPr>
          <p:cNvPr id="4" name="Title 3"/>
          <p:cNvSpPr>
            <a:spLocks noGrp="1"/>
          </p:cNvSpPr>
          <p:nvPr>
            <p:ph type="ctrTitle"/>
          </p:nvPr>
        </p:nvSpPr>
        <p:spPr>
          <a:xfrm>
            <a:off x="533400" y="685800"/>
            <a:ext cx="8077200" cy="1905000"/>
          </a:xfrm>
        </p:spPr>
        <p:txBody>
          <a:bodyPr>
            <a:normAutofit/>
          </a:bodyPr>
          <a:lstStyle/>
          <a:p>
            <a:r>
              <a:rPr lang="en-US" sz="3600" dirty="0"/>
              <a:t>Reflection Check:</a:t>
            </a:r>
            <a:br>
              <a:rPr lang="en-US" sz="3600" dirty="0"/>
            </a:br>
            <a:r>
              <a:rPr lang="en-US" sz="3600" dirty="0"/>
              <a:t>How many of these do I currently practice?</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22147780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447800" y="2971800"/>
            <a:ext cx="6400800" cy="1219200"/>
          </a:xfrm>
        </p:spPr>
        <p:txBody>
          <a:bodyPr>
            <a:normAutofit/>
          </a:bodyPr>
          <a:lstStyle/>
          <a:p>
            <a:pPr algn="r"/>
            <a:r>
              <a:rPr lang="en-US" sz="3200" dirty="0"/>
              <a:t>What happens once we are there?</a:t>
            </a:r>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26</a:t>
            </a:fld>
            <a:endParaRPr lang="en-US" dirty="0"/>
          </a:p>
        </p:txBody>
      </p:sp>
      <p:sp>
        <p:nvSpPr>
          <p:cNvPr id="4" name="Title 3"/>
          <p:cNvSpPr>
            <a:spLocks noGrp="1"/>
          </p:cNvSpPr>
          <p:nvPr>
            <p:ph type="ctrTitle"/>
          </p:nvPr>
        </p:nvSpPr>
        <p:spPr>
          <a:xfrm>
            <a:off x="381000" y="914400"/>
            <a:ext cx="8077200" cy="1470025"/>
          </a:xfrm>
        </p:spPr>
        <p:txBody>
          <a:bodyPr>
            <a:normAutofit/>
          </a:bodyPr>
          <a:lstStyle/>
          <a:p>
            <a:r>
              <a:rPr lang="en-US" sz="5400" dirty="0"/>
              <a:t>On-site monitoring </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72991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p:txBody>
          <a:bodyPr/>
          <a:lstStyle/>
          <a:p>
            <a:r>
              <a:rPr lang="en-US" dirty="0"/>
              <a:t>Hopefully, expectations were discussed prior to the visit over an email or phone call</a:t>
            </a:r>
          </a:p>
          <a:p>
            <a:endParaRPr lang="en-US" dirty="0"/>
          </a:p>
          <a:p>
            <a:r>
              <a:rPr lang="en-US" dirty="0"/>
              <a:t>Yet, it is still a good way to start on the right tone</a:t>
            </a:r>
          </a:p>
          <a:p>
            <a:endParaRPr lang="en-US" dirty="0"/>
          </a:p>
          <a:p>
            <a:pPr marL="0" indent="0" algn="r">
              <a:buNone/>
            </a:pPr>
            <a:r>
              <a:rPr lang="en-US" dirty="0"/>
              <a:t>Think of it like a visit to the doctor’s office</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27</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4455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p:txBody>
          <a:bodyPr/>
          <a:lstStyle/>
          <a:p>
            <a:pPr marL="0" indent="0">
              <a:buNone/>
            </a:pPr>
            <a:r>
              <a:rPr lang="en-US" dirty="0"/>
              <a:t>So what should you share to manage expectations?</a:t>
            </a:r>
          </a:p>
          <a:p>
            <a:pPr marL="0" indent="0">
              <a:buNone/>
            </a:pPr>
            <a:endParaRPr lang="en-US" sz="800" dirty="0"/>
          </a:p>
          <a:p>
            <a:r>
              <a:rPr lang="en-US" dirty="0"/>
              <a:t>Purpose of visit</a:t>
            </a:r>
          </a:p>
          <a:p>
            <a:endParaRPr lang="en-US" sz="800" dirty="0"/>
          </a:p>
          <a:p>
            <a:r>
              <a:rPr lang="en-US" dirty="0"/>
              <a:t>Scope of what will be covered</a:t>
            </a:r>
          </a:p>
          <a:p>
            <a:endParaRPr lang="en-US" sz="800" dirty="0"/>
          </a:p>
          <a:p>
            <a:r>
              <a:rPr lang="en-US" dirty="0"/>
              <a:t>Who should attend </a:t>
            </a:r>
          </a:p>
          <a:p>
            <a:pPr lvl="1"/>
            <a:r>
              <a:rPr lang="en-US" dirty="0"/>
              <a:t>Remember, you mapped out who you want to interview and what you will be asking them</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28</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2525918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57400" y="2209800"/>
            <a:ext cx="6400800" cy="2971800"/>
          </a:xfrm>
        </p:spPr>
        <p:txBody>
          <a:bodyPr>
            <a:normAutofit fontScale="92500"/>
          </a:bodyPr>
          <a:lstStyle/>
          <a:p>
            <a:pPr algn="l"/>
            <a:r>
              <a:rPr lang="en-US"/>
              <a:t>Check all that apply:</a:t>
            </a:r>
          </a:p>
          <a:p>
            <a:pPr marL="457200" indent="-457200" algn="l">
              <a:buAutoNum type="alphaUcParenR"/>
            </a:pPr>
            <a:r>
              <a:rPr lang="en-US"/>
              <a:t>I provide program monitoring</a:t>
            </a:r>
          </a:p>
          <a:p>
            <a:pPr marL="457200" indent="-457200" algn="l">
              <a:buAutoNum type="alphaUcParenR"/>
            </a:pPr>
            <a:r>
              <a:rPr lang="en-US"/>
              <a:t>I provide fiscal monitoring</a:t>
            </a:r>
          </a:p>
          <a:p>
            <a:pPr marL="457200" indent="-457200" algn="l">
              <a:buAutoNum type="alphaUcParenR"/>
            </a:pPr>
            <a:r>
              <a:rPr lang="en-US"/>
              <a:t>I am an intermediary with sub-grantees</a:t>
            </a:r>
          </a:p>
          <a:p>
            <a:pPr marL="457200" indent="-457200" algn="l">
              <a:buAutoNum type="alphaUcParenR"/>
            </a:pPr>
            <a:r>
              <a:rPr lang="en-US"/>
              <a:t>I have a grant that receives monitoring</a:t>
            </a:r>
          </a:p>
          <a:p>
            <a:pPr marL="457200" indent="-457200" algn="l">
              <a:buAutoNum type="alphaUcParenR"/>
            </a:pPr>
            <a:r>
              <a:rPr lang="en-US"/>
              <a:t>I am just curious about the topic</a:t>
            </a:r>
          </a:p>
          <a:p>
            <a:pPr marL="457200" indent="-457200" algn="l">
              <a:buAutoNum type="alphaUcParenR"/>
            </a:pPr>
            <a:endParaRPr lang="en-US"/>
          </a:p>
          <a:p>
            <a:pPr marL="457200" indent="-457200" algn="r">
              <a:buAutoNum type="alphaUcParenR"/>
            </a:pPr>
            <a:endParaRPr lang="en-US" dirty="0"/>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2</a:t>
            </a:fld>
            <a:endParaRPr lang="en-US" dirty="0"/>
          </a:p>
        </p:txBody>
      </p:sp>
      <p:sp>
        <p:nvSpPr>
          <p:cNvPr id="4" name="Title 3"/>
          <p:cNvSpPr>
            <a:spLocks noGrp="1"/>
          </p:cNvSpPr>
          <p:nvPr>
            <p:ph type="ctrTitle"/>
          </p:nvPr>
        </p:nvSpPr>
        <p:spPr>
          <a:xfrm>
            <a:off x="533400" y="941387"/>
            <a:ext cx="8229600" cy="1470025"/>
          </a:xfrm>
        </p:spPr>
        <p:txBody>
          <a:bodyPr>
            <a:normAutofit fontScale="90000"/>
          </a:bodyPr>
          <a:lstStyle/>
          <a:p>
            <a:r>
              <a:rPr lang="en-US"/>
              <a:t>Who do we have on the webinar?</a:t>
            </a:r>
            <a:endParaRPr lang="en-US" dirty="0"/>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26219396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Managing expectations</a:t>
            </a:r>
          </a:p>
        </p:txBody>
      </p:sp>
      <p:sp>
        <p:nvSpPr>
          <p:cNvPr id="3" name="Content Placeholder 2"/>
          <p:cNvSpPr>
            <a:spLocks noGrp="1"/>
          </p:cNvSpPr>
          <p:nvPr>
            <p:ph idx="1"/>
          </p:nvPr>
        </p:nvSpPr>
        <p:spPr/>
        <p:txBody>
          <a:bodyPr>
            <a:normAutofit/>
          </a:bodyPr>
          <a:lstStyle/>
          <a:p>
            <a:r>
              <a:rPr lang="en-US" dirty="0"/>
              <a:t>What are you looking for</a:t>
            </a:r>
          </a:p>
          <a:p>
            <a:pPr lvl="1"/>
            <a:r>
              <a:rPr lang="en-US" dirty="0"/>
              <a:t>Successes</a:t>
            </a:r>
          </a:p>
          <a:p>
            <a:pPr lvl="1"/>
            <a:r>
              <a:rPr lang="en-US" dirty="0"/>
              <a:t>Challenges</a:t>
            </a:r>
          </a:p>
          <a:p>
            <a:pPr lvl="1"/>
            <a:r>
              <a:rPr lang="en-US" dirty="0"/>
              <a:t>Gaps</a:t>
            </a:r>
          </a:p>
          <a:p>
            <a:pPr lvl="1"/>
            <a:r>
              <a:rPr lang="en-US" dirty="0"/>
              <a:t>Best practices</a:t>
            </a:r>
          </a:p>
          <a:p>
            <a:endParaRPr lang="en-US" sz="1000" dirty="0"/>
          </a:p>
          <a:p>
            <a:r>
              <a:rPr lang="en-US" dirty="0"/>
              <a:t>Your style</a:t>
            </a:r>
          </a:p>
          <a:p>
            <a:endParaRPr lang="en-US" sz="1000" dirty="0"/>
          </a:p>
          <a:p>
            <a:r>
              <a:rPr lang="en-US" dirty="0"/>
              <a:t>Next steps</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29</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543158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19200" y="2667000"/>
            <a:ext cx="7239000" cy="1219200"/>
          </a:xfrm>
        </p:spPr>
        <p:txBody>
          <a:bodyPr>
            <a:normAutofit/>
          </a:bodyPr>
          <a:lstStyle/>
          <a:p>
            <a:pPr algn="r"/>
            <a:r>
              <a:rPr lang="en-US" sz="2800" dirty="0"/>
              <a:t>For the visit and for continuous improvement</a:t>
            </a:r>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30</a:t>
            </a:fld>
            <a:endParaRPr lang="en-US" dirty="0"/>
          </a:p>
        </p:txBody>
      </p:sp>
      <p:sp>
        <p:nvSpPr>
          <p:cNvPr id="4" name="Title 3"/>
          <p:cNvSpPr>
            <a:spLocks noGrp="1"/>
          </p:cNvSpPr>
          <p:nvPr>
            <p:ph type="ctrTitle"/>
          </p:nvPr>
        </p:nvSpPr>
        <p:spPr/>
        <p:txBody>
          <a:bodyPr>
            <a:normAutofit/>
          </a:bodyPr>
          <a:lstStyle/>
          <a:p>
            <a:r>
              <a:rPr lang="en-US" sz="4800" dirty="0"/>
              <a:t>Communication is critical</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9848022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is the foundation</a:t>
            </a:r>
          </a:p>
        </p:txBody>
      </p:sp>
      <p:sp>
        <p:nvSpPr>
          <p:cNvPr id="3" name="Content Placeholder 2"/>
          <p:cNvSpPr>
            <a:spLocks noGrp="1"/>
          </p:cNvSpPr>
          <p:nvPr>
            <p:ph idx="1"/>
          </p:nvPr>
        </p:nvSpPr>
        <p:spPr/>
        <p:txBody>
          <a:bodyPr>
            <a:normAutofit/>
          </a:bodyPr>
          <a:lstStyle/>
          <a:p>
            <a:r>
              <a:rPr lang="en-US" dirty="0"/>
              <a:t>It lays the groundwork for establishing the positive relationships necessary to ensure that monitoring functions are productive. </a:t>
            </a:r>
          </a:p>
          <a:p>
            <a:r>
              <a:rPr lang="en-US" dirty="0"/>
              <a:t>It is important to remember that monitoring is not a perfect science!  </a:t>
            </a:r>
          </a:p>
          <a:p>
            <a:r>
              <a:rPr lang="en-US" dirty="0"/>
              <a:t>It is not possible to gather complete information from reports or even during an on-site review if the entity being reviewed is not inclined to be open and transparent.  </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31</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0909240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is the foundation</a:t>
            </a:r>
          </a:p>
        </p:txBody>
      </p:sp>
      <p:sp>
        <p:nvSpPr>
          <p:cNvPr id="3" name="Content Placeholder 2"/>
          <p:cNvSpPr>
            <a:spLocks noGrp="1"/>
          </p:cNvSpPr>
          <p:nvPr>
            <p:ph idx="1"/>
          </p:nvPr>
        </p:nvSpPr>
        <p:spPr/>
        <p:txBody>
          <a:bodyPr>
            <a:normAutofit/>
          </a:bodyPr>
          <a:lstStyle/>
          <a:p>
            <a:r>
              <a:rPr lang="en-US" dirty="0"/>
              <a:t>If sub-recipients feel threatened or defensive, their instinct is to minimize the sharing of information or even conceal areas of weakness out of fear.  </a:t>
            </a:r>
          </a:p>
          <a:p>
            <a:r>
              <a:rPr lang="en-US" dirty="0"/>
              <a:t>Positive relationships lead to more open communication and transparency which leads to a more complete understanding of operations and the increased likelihood that problems will be identified and resolved.  </a:t>
            </a:r>
          </a:p>
          <a:p>
            <a:endParaRPr lang="en-US" dirty="0"/>
          </a:p>
        </p:txBody>
      </p:sp>
      <p:sp>
        <p:nvSpPr>
          <p:cNvPr id="6" name="Slide Number Placeholder 2"/>
          <p:cNvSpPr>
            <a:spLocks noGrp="1"/>
          </p:cNvSpPr>
          <p:nvPr>
            <p:ph type="sldNum" sz="quarter" idx="4"/>
          </p:nvPr>
        </p:nvSpPr>
        <p:spPr>
          <a:xfrm>
            <a:off x="7249758" y="6324600"/>
            <a:ext cx="1905000" cy="365125"/>
          </a:xfrm>
        </p:spPr>
        <p:txBody>
          <a:bodyPr anchor="ctr"/>
          <a:lstStyle/>
          <a:p>
            <a:pPr algn="ctr"/>
            <a:fld id="{C1E75B9B-FDBA-4BAE-88A1-6B5CD0E77A91}" type="slidenum">
              <a:rPr lang="en-US" smtClean="0"/>
              <a:pPr algn="ctr"/>
              <a:t>32</a:t>
            </a:fld>
            <a:endParaRPr lang="en-US" dirty="0"/>
          </a:p>
        </p:txBody>
      </p:sp>
      <p:sp>
        <p:nvSpPr>
          <p:cNvPr id="7" name="Footer Placeholder 4"/>
          <p:cNvSpPr>
            <a:spLocks noGrp="1"/>
          </p:cNvSpPr>
          <p:nvPr>
            <p:ph type="ftr" sz="quarter" idx="4294967295"/>
          </p:nvPr>
        </p:nvSpPr>
        <p:spPr>
          <a:xfrm>
            <a:off x="1295400" y="6324600"/>
            <a:ext cx="5943600" cy="365125"/>
          </a:xfrm>
          <a:prstGeom prst="rect">
            <a:avLst/>
          </a:prstGeom>
        </p:spPr>
        <p:txBody>
          <a:bodyPr anchor="ctr"/>
          <a:lstStyle/>
          <a:p>
            <a:pPr algn="r"/>
            <a:r>
              <a:rPr lang="en-US" sz="1100" b="1" i="1" dirty="0">
                <a:solidFill>
                  <a:schemeClr val="bg1"/>
                </a:solidFill>
                <a:latin typeface="Arial" panose="020B0604020202020204" pitchFamily="34" charset="0"/>
                <a:cs typeface="Arial" panose="020B0604020202020204" pitchFamily="34" charset="0"/>
              </a:rPr>
              <a:t>Maximizing the Monitoring Process</a:t>
            </a:r>
          </a:p>
        </p:txBody>
      </p:sp>
    </p:spTree>
    <p:extLst>
      <p:ext uri="{BB962C8B-B14F-4D97-AF65-F5344CB8AC3E}">
        <p14:creationId xmlns:p14="http://schemas.microsoft.com/office/powerpoint/2010/main" val="29838288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33</a:t>
            </a:fld>
            <a:endParaRPr lang="en-US" dirty="0"/>
          </a:p>
        </p:txBody>
      </p:sp>
      <p:sp>
        <p:nvSpPr>
          <p:cNvPr id="4" name="Title 3"/>
          <p:cNvSpPr>
            <a:spLocks noGrp="1"/>
          </p:cNvSpPr>
          <p:nvPr>
            <p:ph type="ctrTitle"/>
          </p:nvPr>
        </p:nvSpPr>
        <p:spPr>
          <a:xfrm>
            <a:off x="533400" y="1600200"/>
            <a:ext cx="8077200" cy="1470025"/>
          </a:xfrm>
        </p:spPr>
        <p:txBody>
          <a:bodyPr>
            <a:normAutofit fontScale="90000"/>
          </a:bodyPr>
          <a:lstStyle/>
          <a:p>
            <a:r>
              <a:rPr lang="en-US" dirty="0"/>
              <a:t>What are the key roles for monitors?</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2077030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roles for monitors</a:t>
            </a:r>
          </a:p>
        </p:txBody>
      </p:sp>
      <p:sp>
        <p:nvSpPr>
          <p:cNvPr id="3" name="Content Placeholder 2"/>
          <p:cNvSpPr>
            <a:spLocks noGrp="1"/>
          </p:cNvSpPr>
          <p:nvPr>
            <p:ph idx="1"/>
          </p:nvPr>
        </p:nvSpPr>
        <p:spPr>
          <a:xfrm>
            <a:off x="457200" y="1676400"/>
            <a:ext cx="8229600" cy="4419600"/>
          </a:xfrm>
        </p:spPr>
        <p:txBody>
          <a:bodyPr>
            <a:normAutofit/>
          </a:bodyPr>
          <a:lstStyle/>
          <a:p>
            <a:pPr>
              <a:spcBef>
                <a:spcPts val="3000"/>
              </a:spcBef>
            </a:pPr>
            <a:r>
              <a:rPr lang="en-US" sz="3200" dirty="0"/>
              <a:t>Relationship builder</a:t>
            </a:r>
          </a:p>
          <a:p>
            <a:pPr>
              <a:spcBef>
                <a:spcPts val="3000"/>
              </a:spcBef>
            </a:pPr>
            <a:r>
              <a:rPr lang="en-US" sz="3200" dirty="0"/>
              <a:t>Subject matter expert</a:t>
            </a:r>
          </a:p>
          <a:p>
            <a:pPr>
              <a:spcBef>
                <a:spcPts val="3000"/>
              </a:spcBef>
            </a:pPr>
            <a:r>
              <a:rPr lang="en-US" sz="3200" dirty="0"/>
              <a:t>Driver of continuous improvement</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34</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0250015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 builder</a:t>
            </a:r>
          </a:p>
        </p:txBody>
      </p:sp>
      <p:sp>
        <p:nvSpPr>
          <p:cNvPr id="3" name="Content Placeholder 2"/>
          <p:cNvSpPr>
            <a:spLocks noGrp="1"/>
          </p:cNvSpPr>
          <p:nvPr>
            <p:ph idx="1"/>
          </p:nvPr>
        </p:nvSpPr>
        <p:spPr/>
        <p:txBody>
          <a:bodyPr>
            <a:normAutofit fontScale="92500" lnSpcReduction="10000"/>
          </a:bodyPr>
          <a:lstStyle/>
          <a:p>
            <a:r>
              <a:rPr lang="en-US" dirty="0"/>
              <a:t>Professional</a:t>
            </a:r>
          </a:p>
          <a:p>
            <a:pPr lvl="1"/>
            <a:r>
              <a:rPr lang="en-US" dirty="0"/>
              <a:t>Follows protocol consistently while punctual, prepared and courteous</a:t>
            </a:r>
          </a:p>
          <a:p>
            <a:r>
              <a:rPr lang="en-US" dirty="0"/>
              <a:t>Respectful</a:t>
            </a:r>
          </a:p>
          <a:p>
            <a:pPr lvl="1"/>
            <a:r>
              <a:rPr lang="en-US" dirty="0"/>
              <a:t>Acknowledges the complex challenges faced by staff in implementing programs and managing funding</a:t>
            </a:r>
          </a:p>
          <a:p>
            <a:pPr lvl="1"/>
            <a:r>
              <a:rPr lang="en-US" dirty="0"/>
              <a:t>Acknowledges that management and staff have expertise, knowledge, skills and competencies</a:t>
            </a:r>
          </a:p>
          <a:p>
            <a:r>
              <a:rPr lang="en-US" dirty="0"/>
              <a:t>Responsive </a:t>
            </a:r>
          </a:p>
          <a:p>
            <a:pPr lvl="1"/>
            <a:r>
              <a:rPr lang="en-US" dirty="0"/>
              <a:t>Meets deadlines, returns emails/phone calls in a timely and thorough manner</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35</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47239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Subject matter expert</a:t>
            </a:r>
          </a:p>
        </p:txBody>
      </p:sp>
      <p:sp>
        <p:nvSpPr>
          <p:cNvPr id="3" name="Content Placeholder 2"/>
          <p:cNvSpPr>
            <a:spLocks noGrp="1"/>
          </p:cNvSpPr>
          <p:nvPr>
            <p:ph idx="1"/>
          </p:nvPr>
        </p:nvSpPr>
        <p:spPr>
          <a:xfrm>
            <a:off x="457200" y="1676400"/>
            <a:ext cx="8229600" cy="4419600"/>
          </a:xfrm>
        </p:spPr>
        <p:txBody>
          <a:bodyPr/>
          <a:lstStyle/>
          <a:p>
            <a:pPr>
              <a:spcBef>
                <a:spcPts val="3000"/>
              </a:spcBef>
            </a:pPr>
            <a:r>
              <a:rPr lang="en-US" dirty="0"/>
              <a:t>Well-versed in federal, state and local requirements and policies</a:t>
            </a:r>
          </a:p>
          <a:p>
            <a:pPr>
              <a:spcBef>
                <a:spcPts val="3000"/>
              </a:spcBef>
            </a:pPr>
            <a:r>
              <a:rPr lang="en-US" dirty="0"/>
              <a:t>Knowledgeable of innovative practices regarding governance, service delivery, performance measurement and workforce development programming</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36</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6264957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Driver of continuous improvement</a:t>
            </a:r>
          </a:p>
        </p:txBody>
      </p:sp>
      <p:sp>
        <p:nvSpPr>
          <p:cNvPr id="3" name="Content Placeholder 2"/>
          <p:cNvSpPr>
            <a:spLocks noGrp="1"/>
          </p:cNvSpPr>
          <p:nvPr>
            <p:ph idx="1"/>
          </p:nvPr>
        </p:nvSpPr>
        <p:spPr/>
        <p:txBody>
          <a:bodyPr/>
          <a:lstStyle/>
          <a:p>
            <a:r>
              <a:rPr lang="en-US" dirty="0"/>
              <a:t>Assist in identifying</a:t>
            </a:r>
          </a:p>
          <a:p>
            <a:pPr lvl="1"/>
            <a:r>
              <a:rPr lang="en-US" dirty="0"/>
              <a:t>Risks</a:t>
            </a:r>
          </a:p>
          <a:p>
            <a:pPr lvl="1"/>
            <a:r>
              <a:rPr lang="en-US" dirty="0"/>
              <a:t>Best practices</a:t>
            </a:r>
          </a:p>
          <a:p>
            <a:pPr>
              <a:spcBef>
                <a:spcPts val="3000"/>
              </a:spcBef>
            </a:pPr>
            <a:r>
              <a:rPr lang="en-US" dirty="0"/>
              <a:t>Then feed that information back through technical assistance or training that supports continuous improvement</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37</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2208253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ormAutofit lnSpcReduction="10000"/>
          </a:bodyPr>
          <a:lstStyle/>
          <a:p>
            <a:pPr algn="r">
              <a:lnSpc>
                <a:spcPct val="110000"/>
              </a:lnSpc>
              <a:spcBef>
                <a:spcPts val="600"/>
              </a:spcBef>
              <a:spcAft>
                <a:spcPts val="0"/>
              </a:spcAft>
            </a:pPr>
            <a:r>
              <a:rPr lang="en-US" sz="3200" dirty="0"/>
              <a:t>What is the difference and</a:t>
            </a:r>
          </a:p>
          <a:p>
            <a:pPr algn="r">
              <a:lnSpc>
                <a:spcPct val="110000"/>
              </a:lnSpc>
              <a:spcBef>
                <a:spcPts val="600"/>
              </a:spcBef>
              <a:spcAft>
                <a:spcPts val="0"/>
              </a:spcAft>
            </a:pPr>
            <a:r>
              <a:rPr lang="en-US" sz="3200" dirty="0"/>
              <a:t> can you be both?</a:t>
            </a:r>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38</a:t>
            </a:fld>
            <a:endParaRPr lang="en-US" dirty="0"/>
          </a:p>
        </p:txBody>
      </p:sp>
      <p:sp>
        <p:nvSpPr>
          <p:cNvPr id="4" name="Title 3"/>
          <p:cNvSpPr>
            <a:spLocks noGrp="1"/>
          </p:cNvSpPr>
          <p:nvPr>
            <p:ph type="ctrTitle"/>
          </p:nvPr>
        </p:nvSpPr>
        <p:spPr/>
        <p:txBody>
          <a:bodyPr>
            <a:normAutofit/>
          </a:bodyPr>
          <a:lstStyle/>
          <a:p>
            <a:r>
              <a:rPr lang="en-US" sz="5400" dirty="0"/>
              <a:t>Monitor vs. Coach</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2699563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905000" y="2743200"/>
            <a:ext cx="6400800" cy="1219200"/>
          </a:xfrm>
        </p:spPr>
        <p:txBody>
          <a:bodyPr>
            <a:normAutofit/>
          </a:bodyPr>
          <a:lstStyle/>
          <a:p>
            <a:pPr lvl="0" algn="r">
              <a:lnSpc>
                <a:spcPct val="100000"/>
              </a:lnSpc>
              <a:spcAft>
                <a:spcPts val="0"/>
              </a:spcAft>
            </a:pPr>
            <a:r>
              <a:rPr lang="en-US" sz="2800" dirty="0"/>
              <a:t>Besides it being a requirement, </a:t>
            </a:r>
          </a:p>
          <a:p>
            <a:pPr lvl="0" algn="r">
              <a:lnSpc>
                <a:spcPct val="100000"/>
              </a:lnSpc>
              <a:spcAft>
                <a:spcPts val="0"/>
              </a:spcAft>
            </a:pPr>
            <a:r>
              <a:rPr lang="en-US" sz="2800" dirty="0"/>
              <a:t>what are the benefits?</a:t>
            </a:r>
          </a:p>
          <a:p>
            <a:endParaRPr lang="en-US" sz="2800" dirty="0"/>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3</a:t>
            </a:fld>
            <a:endParaRPr lang="en-US" dirty="0"/>
          </a:p>
        </p:txBody>
      </p:sp>
      <p:sp>
        <p:nvSpPr>
          <p:cNvPr id="4" name="Title 3"/>
          <p:cNvSpPr>
            <a:spLocks noGrp="1"/>
          </p:cNvSpPr>
          <p:nvPr>
            <p:ph type="ctrTitle"/>
          </p:nvPr>
        </p:nvSpPr>
        <p:spPr/>
        <p:txBody>
          <a:bodyPr/>
          <a:lstStyle/>
          <a:p>
            <a:r>
              <a:rPr lang="en-US" sz="4200" dirty="0"/>
              <a:t>Why is monitoring important?</a:t>
            </a:r>
            <a:endParaRPr lang="en-US" dirty="0"/>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373243588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vs. Coach </a:t>
            </a:r>
          </a:p>
        </p:txBody>
      </p:sp>
      <p:sp>
        <p:nvSpPr>
          <p:cNvPr id="3" name="Content Placeholder 2"/>
          <p:cNvSpPr>
            <a:spLocks noGrp="1"/>
          </p:cNvSpPr>
          <p:nvPr>
            <p:ph idx="1"/>
          </p:nvPr>
        </p:nvSpPr>
        <p:spPr/>
        <p:txBody>
          <a:bodyPr>
            <a:normAutofit/>
          </a:bodyPr>
          <a:lstStyle/>
          <a:p>
            <a:pPr marL="0" indent="0">
              <a:buNone/>
            </a:pPr>
            <a:r>
              <a:rPr lang="en-US" dirty="0"/>
              <a:t>What is the difference?</a:t>
            </a:r>
          </a:p>
          <a:p>
            <a:r>
              <a:rPr lang="en-US" dirty="0"/>
              <a:t>Monitors focus on compliance </a:t>
            </a:r>
          </a:p>
          <a:p>
            <a:pPr lvl="1"/>
            <a:r>
              <a:rPr lang="en-US" dirty="0"/>
              <a:t>The grantee did something or didn’t</a:t>
            </a:r>
          </a:p>
          <a:p>
            <a:pPr lvl="1"/>
            <a:endParaRPr lang="en-US" sz="1000" dirty="0"/>
          </a:p>
          <a:p>
            <a:r>
              <a:rPr lang="en-US" dirty="0"/>
              <a:t>Coaches focus on training, advising or guiding the grantee towards obtaining their goals</a:t>
            </a:r>
          </a:p>
          <a:p>
            <a:pPr lvl="1"/>
            <a:r>
              <a:rPr lang="en-US" dirty="0"/>
              <a:t>More of a supportive role</a:t>
            </a:r>
          </a:p>
          <a:p>
            <a:pPr lvl="1"/>
            <a:r>
              <a:rPr lang="en-US" dirty="0"/>
              <a:t>Sometimes coaches do not have the enforceability a monitor does</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39</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9956680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vs. Coach </a:t>
            </a:r>
          </a:p>
        </p:txBody>
      </p:sp>
      <p:sp>
        <p:nvSpPr>
          <p:cNvPr id="3" name="Content Placeholder 2"/>
          <p:cNvSpPr>
            <a:spLocks noGrp="1"/>
          </p:cNvSpPr>
          <p:nvPr>
            <p:ph idx="1"/>
          </p:nvPr>
        </p:nvSpPr>
        <p:spPr>
          <a:xfrm>
            <a:off x="457200" y="1676400"/>
            <a:ext cx="8229600" cy="4419600"/>
          </a:xfrm>
        </p:spPr>
        <p:txBody>
          <a:bodyPr/>
          <a:lstStyle/>
          <a:p>
            <a:pPr marL="0" indent="0" algn="ctr">
              <a:buNone/>
            </a:pPr>
            <a:r>
              <a:rPr lang="en-US" sz="4800" dirty="0"/>
              <a:t>Can you be both?</a:t>
            </a:r>
          </a:p>
          <a:p>
            <a:pPr marL="0" indent="0" algn="ctr">
              <a:buNone/>
            </a:pPr>
            <a:r>
              <a:rPr lang="en-US" dirty="0"/>
              <a:t> </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40</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pic>
        <p:nvPicPr>
          <p:cNvPr id="8" name="Picture 7"/>
          <p:cNvPicPr>
            <a:picLocks noChangeAspect="1"/>
          </p:cNvPicPr>
          <p:nvPr/>
        </p:nvPicPr>
        <p:blipFill>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3632136" y="2895600"/>
            <a:ext cx="1879728" cy="2986680"/>
          </a:xfrm>
          <a:prstGeom prst="rect">
            <a:avLst/>
          </a:prstGeom>
        </p:spPr>
      </p:pic>
    </p:spTree>
    <p:extLst>
      <p:ext uri="{BB962C8B-B14F-4D97-AF65-F5344CB8AC3E}">
        <p14:creationId xmlns:p14="http://schemas.microsoft.com/office/powerpoint/2010/main" val="30386824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Monitor vs. Coach </a:t>
            </a:r>
          </a:p>
        </p:txBody>
      </p:sp>
      <p:sp>
        <p:nvSpPr>
          <p:cNvPr id="3" name="Content Placeholder 2"/>
          <p:cNvSpPr>
            <a:spLocks noGrp="1"/>
          </p:cNvSpPr>
          <p:nvPr>
            <p:ph idx="1"/>
          </p:nvPr>
        </p:nvSpPr>
        <p:spPr/>
        <p:txBody>
          <a:bodyPr/>
          <a:lstStyle/>
          <a:p>
            <a:pPr marL="0" indent="0">
              <a:buNone/>
            </a:pPr>
            <a:r>
              <a:rPr lang="en-US" dirty="0"/>
              <a:t>How to be each role</a:t>
            </a:r>
          </a:p>
          <a:p>
            <a:r>
              <a:rPr lang="en-US" dirty="0"/>
              <a:t>Be clear on when you must focus on compliance versus training or supporting</a:t>
            </a:r>
          </a:p>
          <a:p>
            <a:r>
              <a:rPr lang="en-US" dirty="0"/>
              <a:t>Be clear where there is wiggle room and where there isn’t</a:t>
            </a:r>
          </a:p>
          <a:p>
            <a:r>
              <a:rPr lang="en-US" dirty="0"/>
              <a:t>Avoid having “two personalities” and the grantee doesn’t know which to expect!</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41</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047448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95600"/>
            <a:ext cx="6400800" cy="2362200"/>
          </a:xfrm>
        </p:spPr>
        <p:txBody>
          <a:bodyPr>
            <a:normAutofit lnSpcReduction="10000"/>
          </a:bodyPr>
          <a:lstStyle/>
          <a:p>
            <a:pPr marL="457200" indent="-457200" algn="l">
              <a:buAutoNum type="alphaLcParenR"/>
            </a:pPr>
            <a:r>
              <a:rPr lang="en-US" dirty="0"/>
              <a:t>Direction, organization and compliance</a:t>
            </a:r>
          </a:p>
          <a:p>
            <a:pPr marL="457200" indent="-457200" algn="l">
              <a:buAutoNum type="alphaLcParenR"/>
            </a:pPr>
            <a:r>
              <a:rPr lang="en-US" dirty="0"/>
              <a:t>Relationship builder, subject matter expert and driver of continuous improvement</a:t>
            </a:r>
          </a:p>
          <a:p>
            <a:pPr marL="457200" indent="-457200" algn="l">
              <a:buAutoNum type="alphaLcParenR"/>
            </a:pPr>
            <a:r>
              <a:rPr lang="en-US" dirty="0"/>
              <a:t>Trainer, knowledge expert and fact checker</a:t>
            </a:r>
          </a:p>
          <a:p>
            <a:pPr marL="457200" indent="-457200" algn="l">
              <a:buAutoNum type="alphaLcParenR"/>
            </a:pPr>
            <a:r>
              <a:rPr lang="en-US" dirty="0"/>
              <a:t>Guru, therapist and cheerleader</a:t>
            </a:r>
          </a:p>
          <a:p>
            <a:pPr marL="457200" indent="-457200" algn="l">
              <a:buAutoNum type="alphaLcParenR"/>
            </a:pPr>
            <a:endParaRPr lang="en-US" dirty="0"/>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42</a:t>
            </a:fld>
            <a:endParaRPr lang="en-US" dirty="0"/>
          </a:p>
        </p:txBody>
      </p:sp>
      <p:sp>
        <p:nvSpPr>
          <p:cNvPr id="4" name="Title 3"/>
          <p:cNvSpPr>
            <a:spLocks noGrp="1"/>
          </p:cNvSpPr>
          <p:nvPr>
            <p:ph type="ctrTitle"/>
          </p:nvPr>
        </p:nvSpPr>
        <p:spPr>
          <a:xfrm>
            <a:off x="533400" y="941387"/>
            <a:ext cx="8077200" cy="1573213"/>
          </a:xfrm>
        </p:spPr>
        <p:txBody>
          <a:bodyPr>
            <a:noAutofit/>
          </a:bodyPr>
          <a:lstStyle/>
          <a:p>
            <a:r>
              <a:rPr lang="en-US" sz="4000" dirty="0"/>
              <a:t>Knowledge Check:</a:t>
            </a:r>
            <a:br>
              <a:rPr lang="en-US" sz="4000" dirty="0"/>
            </a:br>
            <a:r>
              <a:rPr lang="en-US" sz="4000" dirty="0"/>
              <a:t>What are the key roles </a:t>
            </a:r>
            <a:br>
              <a:rPr lang="en-US" sz="4000" dirty="0"/>
            </a:br>
            <a:r>
              <a:rPr lang="en-US" sz="4000" dirty="0"/>
              <a:t>for monitors?</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3091108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43</a:t>
            </a:fld>
            <a:endParaRPr lang="en-US" dirty="0"/>
          </a:p>
        </p:txBody>
      </p:sp>
      <p:sp>
        <p:nvSpPr>
          <p:cNvPr id="4" name="Title 3"/>
          <p:cNvSpPr>
            <a:spLocks noGrp="1"/>
          </p:cNvSpPr>
          <p:nvPr>
            <p:ph type="ctrTitle"/>
          </p:nvPr>
        </p:nvSpPr>
        <p:spPr>
          <a:xfrm>
            <a:off x="533400" y="1981200"/>
            <a:ext cx="8077200" cy="1470025"/>
          </a:xfrm>
        </p:spPr>
        <p:txBody>
          <a:bodyPr>
            <a:normAutofit fontScale="90000"/>
          </a:bodyPr>
          <a:lstStyle/>
          <a:p>
            <a:r>
              <a:rPr lang="en-US" dirty="0"/>
              <a:t>What skills and strategies enhance effective monitoring?</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321550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before problem-solving</a:t>
            </a:r>
          </a:p>
        </p:txBody>
      </p:sp>
      <p:sp>
        <p:nvSpPr>
          <p:cNvPr id="3" name="Content Placeholder 2"/>
          <p:cNvSpPr>
            <a:spLocks noGrp="1"/>
          </p:cNvSpPr>
          <p:nvPr>
            <p:ph idx="1"/>
          </p:nvPr>
        </p:nvSpPr>
        <p:spPr>
          <a:xfrm>
            <a:off x="457200" y="1676400"/>
            <a:ext cx="8229600" cy="4419600"/>
          </a:xfrm>
        </p:spPr>
        <p:txBody>
          <a:bodyPr/>
          <a:lstStyle/>
          <a:p>
            <a:pPr>
              <a:spcBef>
                <a:spcPts val="3000"/>
              </a:spcBef>
            </a:pPr>
            <a:r>
              <a:rPr lang="en-US" dirty="0"/>
              <a:t>Pay attention to the dilemma of problem solving before you know the problem</a:t>
            </a:r>
          </a:p>
          <a:p>
            <a:pPr>
              <a:spcBef>
                <a:spcPts val="3000"/>
              </a:spcBef>
            </a:pPr>
            <a:r>
              <a:rPr lang="en-US" dirty="0"/>
              <a:t>A poor performing or unresponsive program could be due to a variety of reasons</a:t>
            </a:r>
          </a:p>
          <a:p>
            <a:pPr>
              <a:spcBef>
                <a:spcPts val="3000"/>
              </a:spcBef>
            </a:pPr>
            <a:r>
              <a:rPr lang="en-US" dirty="0"/>
              <a:t>What might some of those be?</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44</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87781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before problem-solving</a:t>
            </a:r>
          </a:p>
        </p:txBody>
      </p:sp>
      <p:sp>
        <p:nvSpPr>
          <p:cNvPr id="3" name="Content Placeholder 2"/>
          <p:cNvSpPr>
            <a:spLocks noGrp="1"/>
          </p:cNvSpPr>
          <p:nvPr>
            <p:ph idx="1"/>
          </p:nvPr>
        </p:nvSpPr>
        <p:spPr/>
        <p:txBody>
          <a:bodyPr>
            <a:normAutofit fontScale="25000" lnSpcReduction="20000"/>
          </a:bodyPr>
          <a:lstStyle/>
          <a:p>
            <a:r>
              <a:rPr lang="en-US" sz="7200" dirty="0"/>
              <a:t>Lack of training</a:t>
            </a:r>
          </a:p>
          <a:p>
            <a:r>
              <a:rPr lang="en-US" sz="7200" dirty="0"/>
              <a:t>Lack of resources</a:t>
            </a:r>
          </a:p>
          <a:p>
            <a:r>
              <a:rPr lang="en-US" sz="7200" dirty="0"/>
              <a:t>Lack of knowledge/information</a:t>
            </a:r>
          </a:p>
          <a:p>
            <a:r>
              <a:rPr lang="en-US" sz="7200" dirty="0"/>
              <a:t>Partnership problem</a:t>
            </a:r>
          </a:p>
          <a:p>
            <a:r>
              <a:rPr lang="en-US" sz="7200" dirty="0"/>
              <a:t>Internal management</a:t>
            </a:r>
          </a:p>
          <a:p>
            <a:r>
              <a:rPr lang="en-US" sz="7200" dirty="0"/>
              <a:t>Leadership</a:t>
            </a:r>
          </a:p>
          <a:p>
            <a:r>
              <a:rPr lang="en-US" sz="7200" dirty="0"/>
              <a:t>Staffing</a:t>
            </a:r>
          </a:p>
          <a:p>
            <a:r>
              <a:rPr lang="en-US" sz="7200" dirty="0"/>
              <a:t>Capacity</a:t>
            </a:r>
          </a:p>
          <a:p>
            <a:r>
              <a:rPr lang="en-US" sz="7200" dirty="0"/>
              <a:t>Community/environmental factors</a:t>
            </a:r>
          </a:p>
          <a:p>
            <a:r>
              <a:rPr lang="en-US" sz="7200" dirty="0"/>
              <a:t>Local/state/federal policy changes</a:t>
            </a:r>
          </a:p>
          <a:p>
            <a:r>
              <a:rPr lang="en-US" sz="7200" dirty="0"/>
              <a:t>Program design</a:t>
            </a:r>
          </a:p>
          <a:p>
            <a:r>
              <a:rPr lang="en-US" sz="7200" dirty="0"/>
              <a:t>Operations</a:t>
            </a:r>
          </a:p>
          <a:p>
            <a:r>
              <a:rPr lang="en-US" sz="7200" dirty="0"/>
              <a:t>Attitudinal </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45</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
        <p:nvSpPr>
          <p:cNvPr id="6" name="TextBox 5"/>
          <p:cNvSpPr txBox="1"/>
          <p:nvPr/>
        </p:nvSpPr>
        <p:spPr>
          <a:xfrm>
            <a:off x="5181600" y="2514600"/>
            <a:ext cx="3385131" cy="2145268"/>
          </a:xfrm>
          <a:prstGeom prst="roundRect">
            <a:avLst/>
          </a:prstGeom>
          <a:noFill/>
          <a:ln w="28575">
            <a:solidFill>
              <a:srgbClr val="FFC000"/>
            </a:solidFill>
          </a:ln>
        </p:spPr>
        <p:txBody>
          <a:bodyPr wrap="square" rtlCol="0">
            <a:spAutoFit/>
          </a:bodyPr>
          <a:lstStyle/>
          <a:p>
            <a:pPr algn="ctr"/>
            <a:r>
              <a:rPr lang="en-US" sz="2000" dirty="0">
                <a:solidFill>
                  <a:schemeClr val="tx2"/>
                </a:solidFill>
              </a:rPr>
              <a:t>Can you see how each challenge would need to be solved differently – how can you begin to assist in the problem solving before you know the problem?</a:t>
            </a:r>
          </a:p>
        </p:txBody>
      </p:sp>
    </p:spTree>
    <p:extLst>
      <p:ext uri="{BB962C8B-B14F-4D97-AF65-F5344CB8AC3E}">
        <p14:creationId xmlns:p14="http://schemas.microsoft.com/office/powerpoint/2010/main" val="10549122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you begin assessment?</a:t>
            </a:r>
          </a:p>
        </p:txBody>
      </p:sp>
      <p:sp>
        <p:nvSpPr>
          <p:cNvPr id="3" name="Content Placeholder 2"/>
          <p:cNvSpPr>
            <a:spLocks noGrp="1"/>
          </p:cNvSpPr>
          <p:nvPr>
            <p:ph idx="1"/>
          </p:nvPr>
        </p:nvSpPr>
        <p:spPr/>
        <p:txBody>
          <a:bodyPr>
            <a:normAutofit/>
          </a:bodyPr>
          <a:lstStyle/>
          <a:p>
            <a:pPr marL="0" indent="0">
              <a:buNone/>
            </a:pPr>
            <a:r>
              <a:rPr lang="en-US" dirty="0"/>
              <a:t>Food for thought:</a:t>
            </a:r>
          </a:p>
          <a:p>
            <a:r>
              <a:rPr lang="en-US" dirty="0"/>
              <a:t>The monitoring guide is a tool and a guideline –be careful to not think of it a as script</a:t>
            </a:r>
          </a:p>
          <a:p>
            <a:r>
              <a:rPr lang="en-US" dirty="0"/>
              <a:t>The guidebook is written with close-ended questions that steer you towards yes/no answers</a:t>
            </a:r>
          </a:p>
          <a:p>
            <a:r>
              <a:rPr lang="en-US" dirty="0"/>
              <a:t>Yes, some information requires yes/no or is sufficient with yes/no, however, it is unlikely you can dig deeper or get to what is going on behind the data with just yes/no questions!</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46</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3868500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types of questions</a:t>
            </a:r>
          </a:p>
        </p:txBody>
      </p:sp>
      <p:sp>
        <p:nvSpPr>
          <p:cNvPr id="3" name="Content Placeholder 2"/>
          <p:cNvSpPr>
            <a:spLocks noGrp="1"/>
          </p:cNvSpPr>
          <p:nvPr>
            <p:ph idx="1"/>
          </p:nvPr>
        </p:nvSpPr>
        <p:spPr/>
        <p:txBody>
          <a:bodyPr/>
          <a:lstStyle/>
          <a:p>
            <a:r>
              <a:rPr lang="en-US" dirty="0"/>
              <a:t>Close-ended</a:t>
            </a:r>
          </a:p>
          <a:p>
            <a:pPr lvl="1"/>
            <a:r>
              <a:rPr lang="en-US" dirty="0"/>
              <a:t>Discrete – yes/no questions</a:t>
            </a:r>
          </a:p>
          <a:p>
            <a:pPr marL="1200150" lvl="3" indent="-342900">
              <a:buFont typeface="Wingdings" panose="05000000000000000000" pitchFamily="2" charset="2"/>
              <a:buChar char="§"/>
            </a:pPr>
            <a:r>
              <a:rPr lang="en-US" dirty="0"/>
              <a:t>Ex. – “Do you fund OJT?”</a:t>
            </a:r>
          </a:p>
          <a:p>
            <a:endParaRPr lang="en-US" sz="1000" dirty="0"/>
          </a:p>
          <a:p>
            <a:r>
              <a:rPr lang="en-US" dirty="0"/>
              <a:t>Open-ended</a:t>
            </a:r>
          </a:p>
          <a:p>
            <a:pPr lvl="1"/>
            <a:r>
              <a:rPr lang="en-US" dirty="0"/>
              <a:t>Clarifying</a:t>
            </a:r>
          </a:p>
          <a:p>
            <a:pPr lvl="2">
              <a:buFont typeface="Wingdings" panose="05000000000000000000" pitchFamily="2" charset="2"/>
              <a:buChar char="§"/>
            </a:pPr>
            <a:r>
              <a:rPr lang="en-US" dirty="0"/>
              <a:t>Questions of fact</a:t>
            </a:r>
          </a:p>
          <a:p>
            <a:pPr lvl="2">
              <a:buFont typeface="Wingdings" panose="05000000000000000000" pitchFamily="2" charset="2"/>
              <a:buChar char="§"/>
            </a:pPr>
            <a:r>
              <a:rPr lang="en-US" dirty="0"/>
              <a:t>Clarify the yes/no with more “nuts and bolts” information</a:t>
            </a:r>
          </a:p>
          <a:p>
            <a:pPr lvl="2"/>
            <a:r>
              <a:rPr lang="en-US" dirty="0"/>
              <a:t>Ex. – “In which industries do you offer OJT?”</a:t>
            </a:r>
          </a:p>
          <a:p>
            <a:pPr lvl="1"/>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47</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001187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types of questions</a:t>
            </a:r>
          </a:p>
        </p:txBody>
      </p:sp>
      <p:sp>
        <p:nvSpPr>
          <p:cNvPr id="3" name="Content Placeholder 2"/>
          <p:cNvSpPr>
            <a:spLocks noGrp="1"/>
          </p:cNvSpPr>
          <p:nvPr>
            <p:ph idx="1"/>
          </p:nvPr>
        </p:nvSpPr>
        <p:spPr/>
        <p:txBody>
          <a:bodyPr>
            <a:normAutofit fontScale="92500" lnSpcReduction="20000"/>
          </a:bodyPr>
          <a:lstStyle/>
          <a:p>
            <a:r>
              <a:rPr lang="en-US" dirty="0"/>
              <a:t>Probing</a:t>
            </a:r>
          </a:p>
          <a:p>
            <a:pPr lvl="1"/>
            <a:r>
              <a:rPr lang="en-US" dirty="0"/>
              <a:t>Go deeper to understand the rationale or reason behind something</a:t>
            </a:r>
          </a:p>
          <a:p>
            <a:pPr lvl="2"/>
            <a:r>
              <a:rPr lang="en-US" dirty="0"/>
              <a:t>Why do you think this is the case?</a:t>
            </a:r>
          </a:p>
          <a:p>
            <a:pPr lvl="2"/>
            <a:r>
              <a:rPr lang="en-US" dirty="0"/>
              <a:t>What’s another way you might…?</a:t>
            </a:r>
          </a:p>
          <a:p>
            <a:pPr lvl="2"/>
            <a:r>
              <a:rPr lang="en-US" dirty="0"/>
              <a:t>What would it look like if…?</a:t>
            </a:r>
          </a:p>
          <a:p>
            <a:pPr lvl="2"/>
            <a:r>
              <a:rPr lang="en-US" dirty="0"/>
              <a:t>What do you think would happen if…?</a:t>
            </a:r>
          </a:p>
          <a:p>
            <a:pPr lvl="2"/>
            <a:r>
              <a:rPr lang="en-US" dirty="0"/>
              <a:t>What sort of an impact do you think…?</a:t>
            </a:r>
          </a:p>
          <a:p>
            <a:pPr lvl="2"/>
            <a:r>
              <a:rPr lang="en-US" dirty="0"/>
              <a:t>What criteria did you use to…?</a:t>
            </a:r>
          </a:p>
          <a:p>
            <a:pPr lvl="2"/>
            <a:r>
              <a:rPr lang="en-US" dirty="0"/>
              <a:t>When have you done/experienced something like this before?</a:t>
            </a:r>
          </a:p>
          <a:p>
            <a:pPr lvl="2"/>
            <a:r>
              <a:rPr lang="en-US" dirty="0"/>
              <a:t>What was your intention when .…?</a:t>
            </a:r>
          </a:p>
          <a:p>
            <a:pPr lvl="2"/>
            <a:r>
              <a:rPr lang="en-US" dirty="0"/>
              <a:t>What is the connection between…and…?</a:t>
            </a:r>
          </a:p>
          <a:p>
            <a:pPr lvl="2">
              <a:buFont typeface="Wingdings" panose="05000000000000000000" pitchFamily="2" charset="2"/>
              <a:buChar char="§"/>
            </a:pPr>
            <a:endParaRPr lang="en-US" dirty="0"/>
          </a:p>
          <a:p>
            <a:pPr lvl="1"/>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48</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3550334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monitoring important?</a:t>
            </a:r>
          </a:p>
        </p:txBody>
      </p:sp>
      <p:sp>
        <p:nvSpPr>
          <p:cNvPr id="3" name="Content Placeholder 2"/>
          <p:cNvSpPr>
            <a:spLocks noGrp="1"/>
          </p:cNvSpPr>
          <p:nvPr>
            <p:ph idx="1"/>
          </p:nvPr>
        </p:nvSpPr>
        <p:spPr/>
        <p:txBody>
          <a:bodyPr>
            <a:normAutofit/>
          </a:bodyPr>
          <a:lstStyle/>
          <a:p>
            <a:r>
              <a:rPr lang="en-US" sz="3200" dirty="0"/>
              <a:t>Early intervention before it is too late</a:t>
            </a:r>
          </a:p>
          <a:p>
            <a:r>
              <a:rPr lang="en-US" sz="3200" dirty="0"/>
              <a:t>Preventative and proactive </a:t>
            </a:r>
          </a:p>
          <a:p>
            <a:r>
              <a:rPr lang="en-US" sz="3200" dirty="0"/>
              <a:t>Coaching and training opportunity</a:t>
            </a:r>
          </a:p>
          <a:p>
            <a:r>
              <a:rPr lang="en-US" sz="3200" dirty="0"/>
              <a:t>Stronger/better working relationships and partnerships</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a:t>
            </a:fld>
            <a:endParaRPr lang="en-US" dirty="0"/>
          </a:p>
        </p:txBody>
      </p:sp>
      <p:sp>
        <p:nvSpPr>
          <p:cNvPr id="5" name="Footer Placeholder 4"/>
          <p:cNvSpPr>
            <a:spLocks noGrp="1"/>
          </p:cNvSpPr>
          <p:nvPr>
            <p:ph type="ftr" sz="quarter" idx="1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2809685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types of questions</a:t>
            </a:r>
          </a:p>
        </p:txBody>
      </p:sp>
      <p:sp>
        <p:nvSpPr>
          <p:cNvPr id="3" name="Content Placeholder 2"/>
          <p:cNvSpPr>
            <a:spLocks noGrp="1"/>
          </p:cNvSpPr>
          <p:nvPr>
            <p:ph idx="1"/>
          </p:nvPr>
        </p:nvSpPr>
        <p:spPr/>
        <p:txBody>
          <a:bodyPr>
            <a:normAutofit/>
          </a:bodyPr>
          <a:lstStyle/>
          <a:p>
            <a:r>
              <a:rPr lang="en-US" dirty="0"/>
              <a:t>Leading</a:t>
            </a:r>
          </a:p>
          <a:p>
            <a:pPr lvl="1"/>
            <a:r>
              <a:rPr lang="en-US" dirty="0"/>
              <a:t>Suggests the particular answer or contains the information to be confirmed</a:t>
            </a:r>
          </a:p>
          <a:p>
            <a:pPr lvl="1"/>
            <a:r>
              <a:rPr lang="en-US" dirty="0"/>
              <a:t>Can be dangerous (assumes the answer) but also useful</a:t>
            </a:r>
          </a:p>
          <a:p>
            <a:pPr lvl="1"/>
            <a:r>
              <a:rPr lang="en-US" dirty="0"/>
              <a:t>Ex. – “How do you deal with such a challengingly high caseload?” </a:t>
            </a:r>
          </a:p>
          <a:p>
            <a:pPr lvl="2"/>
            <a:r>
              <a:rPr lang="en-US" dirty="0"/>
              <a:t>Frames the conversation to show they recognize the caseload is too high but gets feedback without asking them to complain about the high caseload</a:t>
            </a:r>
          </a:p>
          <a:p>
            <a:pPr lvl="2">
              <a:buFont typeface="Wingdings" panose="05000000000000000000" pitchFamily="2" charset="2"/>
              <a:buChar char="§"/>
            </a:pPr>
            <a:endParaRPr lang="en-US" dirty="0"/>
          </a:p>
          <a:p>
            <a:pPr lvl="1"/>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49</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2866993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techniques</a:t>
            </a:r>
          </a:p>
        </p:txBody>
      </p:sp>
      <p:sp>
        <p:nvSpPr>
          <p:cNvPr id="3" name="Content Placeholder 2"/>
          <p:cNvSpPr>
            <a:spLocks noGrp="1"/>
          </p:cNvSpPr>
          <p:nvPr>
            <p:ph idx="1"/>
          </p:nvPr>
        </p:nvSpPr>
        <p:spPr/>
        <p:txBody>
          <a:bodyPr/>
          <a:lstStyle/>
          <a:p>
            <a:r>
              <a:rPr lang="en-US" dirty="0"/>
              <a:t>Reflection</a:t>
            </a:r>
          </a:p>
          <a:p>
            <a:pPr lvl="1"/>
            <a:r>
              <a:rPr lang="en-US" dirty="0"/>
              <a:t>Ensuring you heard and understood what was said</a:t>
            </a:r>
          </a:p>
          <a:p>
            <a:pPr lvl="2"/>
            <a:r>
              <a:rPr lang="en-US" dirty="0"/>
              <a:t>Ex. – “It sounds like…….”</a:t>
            </a:r>
          </a:p>
          <a:p>
            <a:pPr marL="0" indent="0">
              <a:buNone/>
            </a:pPr>
            <a:endParaRPr lang="en-US" dirty="0"/>
          </a:p>
          <a:p>
            <a:r>
              <a:rPr lang="en-US" dirty="0"/>
              <a:t>Summarizing</a:t>
            </a:r>
          </a:p>
          <a:p>
            <a:pPr lvl="1"/>
            <a:r>
              <a:rPr lang="en-US" dirty="0"/>
              <a:t>Reviewing the conversation and next steps versus one particular point</a:t>
            </a:r>
          </a:p>
          <a:p>
            <a:pPr lvl="2"/>
            <a:r>
              <a:rPr lang="en-US" dirty="0"/>
              <a:t>Ex. – “So …….. happened and now you plan on doing……”</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50</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8801396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524000" y="2743200"/>
            <a:ext cx="6400800" cy="1219200"/>
          </a:xfrm>
        </p:spPr>
        <p:txBody>
          <a:bodyPr>
            <a:normAutofit/>
          </a:bodyPr>
          <a:lstStyle/>
          <a:p>
            <a:pPr algn="r"/>
            <a:r>
              <a:rPr lang="en-US" sz="3200" dirty="0"/>
              <a:t>Getting to the heart of the matter</a:t>
            </a:r>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51</a:t>
            </a:fld>
            <a:endParaRPr lang="en-US" dirty="0"/>
          </a:p>
        </p:txBody>
      </p:sp>
      <p:sp>
        <p:nvSpPr>
          <p:cNvPr id="4" name="Title 3"/>
          <p:cNvSpPr>
            <a:spLocks noGrp="1"/>
          </p:cNvSpPr>
          <p:nvPr>
            <p:ph type="ctrTitle"/>
          </p:nvPr>
        </p:nvSpPr>
        <p:spPr/>
        <p:txBody>
          <a:bodyPr>
            <a:normAutofit/>
          </a:bodyPr>
          <a:lstStyle/>
          <a:p>
            <a:r>
              <a:rPr lang="en-US" sz="5400" dirty="0"/>
              <a:t>Root cause analysis</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1887231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Root cause analysis</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lgn="ctr">
              <a:spcBef>
                <a:spcPts val="0"/>
              </a:spcBef>
              <a:spcAft>
                <a:spcPts val="0"/>
              </a:spcAft>
              <a:buNone/>
            </a:pPr>
            <a:r>
              <a:rPr lang="en-US" dirty="0"/>
              <a:t>An approach for identifying causes of an incident so the most effective solutions can be</a:t>
            </a:r>
          </a:p>
          <a:p>
            <a:pPr marL="0" indent="0" algn="ctr">
              <a:spcBef>
                <a:spcPts val="0"/>
              </a:spcBef>
              <a:spcAft>
                <a:spcPts val="0"/>
              </a:spcAft>
              <a:buNone/>
            </a:pPr>
            <a:r>
              <a:rPr lang="en-US" dirty="0"/>
              <a:t> identified and implemented</a:t>
            </a:r>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52</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1028344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229600" cy="1143000"/>
          </a:xfrm>
        </p:spPr>
        <p:txBody>
          <a:bodyPr/>
          <a:lstStyle/>
          <a:p>
            <a:r>
              <a:rPr lang="en-US" dirty="0"/>
              <a:t>Root Cause Analysis Basics</a:t>
            </a:r>
          </a:p>
        </p:txBody>
      </p:sp>
      <p:sp>
        <p:nvSpPr>
          <p:cNvPr id="4" name="Slide Number Placeholder 3"/>
          <p:cNvSpPr>
            <a:spLocks noGrp="1"/>
          </p:cNvSpPr>
          <p:nvPr>
            <p:ph type="sldNum" sz="quarter" idx="4"/>
          </p:nvPr>
        </p:nvSpPr>
        <p:spPr>
          <a:xfrm>
            <a:off x="7249758" y="6324600"/>
            <a:ext cx="1905000" cy="365125"/>
          </a:xfrm>
        </p:spPr>
        <p:txBody>
          <a:bodyPr/>
          <a:lstStyle/>
          <a:p>
            <a:pPr algn="ctr"/>
            <a:r>
              <a:rPr lang="en-US" dirty="0"/>
              <a:t> </a:t>
            </a:r>
            <a:fld id="{C1E75B9B-FDBA-4BAE-88A1-6B5CD0E77A91}" type="slidenum">
              <a:rPr lang="en-US" smtClean="0"/>
              <a:pPr algn="ctr"/>
              <a:t>53</a:t>
            </a:fld>
            <a:endParaRPr lang="en-US" dirty="0"/>
          </a:p>
        </p:txBody>
      </p:sp>
      <p:sp>
        <p:nvSpPr>
          <p:cNvPr id="5" name="Footer Placeholder 4"/>
          <p:cNvSpPr>
            <a:spLocks noGrp="1"/>
          </p:cNvSpPr>
          <p:nvPr>
            <p:ph type="ftr" sz="quarter" idx="11"/>
          </p:nvPr>
        </p:nvSpPr>
        <p:spPr/>
        <p:txBody>
          <a:bodyPr/>
          <a:lstStyle/>
          <a:p>
            <a:r>
              <a:rPr lang="en-US" dirty="0"/>
              <a:t>Maximizing the Monitoring Process</a:t>
            </a:r>
          </a:p>
        </p:txBody>
      </p:sp>
      <p:pic>
        <p:nvPicPr>
          <p:cNvPr id="7" name="Picture 6" descr="Picture of dandelion" title="Picture of dandel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47800"/>
            <a:ext cx="4876800" cy="4876800"/>
          </a:xfrm>
          <a:prstGeom prst="rect">
            <a:avLst/>
          </a:prstGeom>
        </p:spPr>
      </p:pic>
      <p:sp>
        <p:nvSpPr>
          <p:cNvPr id="11" name="Callout: Line 10"/>
          <p:cNvSpPr/>
          <p:nvPr/>
        </p:nvSpPr>
        <p:spPr>
          <a:xfrm>
            <a:off x="5105400" y="2057400"/>
            <a:ext cx="3733800" cy="1295400"/>
          </a:xfrm>
          <a:prstGeom prst="borderCallout1">
            <a:avLst>
              <a:gd name="adj1" fmla="val 57122"/>
              <a:gd name="adj2" fmla="val -1783"/>
              <a:gd name="adj3" fmla="val 91159"/>
              <a:gd name="adj4" fmla="val -42035"/>
            </a:avLst>
          </a:prstGeom>
          <a:solidFill>
            <a:schemeClr val="accent1">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Symptom of the problem</a:t>
            </a:r>
          </a:p>
          <a:p>
            <a:pPr algn="ctr"/>
            <a:r>
              <a:rPr lang="en-US" dirty="0">
                <a:solidFill>
                  <a:srgbClr val="002060"/>
                </a:solidFill>
              </a:rPr>
              <a:t>“The Weed”</a:t>
            </a:r>
          </a:p>
          <a:p>
            <a:pPr algn="ctr"/>
            <a:r>
              <a:rPr lang="en-US" dirty="0">
                <a:solidFill>
                  <a:srgbClr val="002060"/>
                </a:solidFill>
              </a:rPr>
              <a:t>Above the surface</a:t>
            </a:r>
          </a:p>
          <a:p>
            <a:pPr algn="ctr"/>
            <a:r>
              <a:rPr lang="en-US" dirty="0">
                <a:solidFill>
                  <a:srgbClr val="002060"/>
                </a:solidFill>
              </a:rPr>
              <a:t>(obvious)</a:t>
            </a:r>
            <a:endParaRPr lang="en-US" dirty="0"/>
          </a:p>
        </p:txBody>
      </p:sp>
      <p:sp>
        <p:nvSpPr>
          <p:cNvPr id="13" name="Callout: Line 12"/>
          <p:cNvSpPr/>
          <p:nvPr/>
        </p:nvSpPr>
        <p:spPr>
          <a:xfrm>
            <a:off x="5105400" y="4191000"/>
            <a:ext cx="3733800" cy="1295400"/>
          </a:xfrm>
          <a:prstGeom prst="borderCallout1">
            <a:avLst>
              <a:gd name="adj1" fmla="val 57122"/>
              <a:gd name="adj2" fmla="val -1783"/>
              <a:gd name="adj3" fmla="val 63252"/>
              <a:gd name="adj4" fmla="val -47730"/>
            </a:avLst>
          </a:prstGeom>
          <a:solidFill>
            <a:schemeClr val="accent1">
              <a:lumMod val="20000"/>
              <a:lumOff val="80000"/>
            </a:schemeClr>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rPr>
              <a:t>The Underlying Causes</a:t>
            </a:r>
          </a:p>
          <a:p>
            <a:pPr algn="ctr"/>
            <a:r>
              <a:rPr lang="en-US" dirty="0">
                <a:solidFill>
                  <a:srgbClr val="002060"/>
                </a:solidFill>
              </a:rPr>
              <a:t>“The Root”</a:t>
            </a:r>
          </a:p>
          <a:p>
            <a:pPr algn="ctr"/>
            <a:r>
              <a:rPr lang="en-US" dirty="0">
                <a:solidFill>
                  <a:srgbClr val="002060"/>
                </a:solidFill>
              </a:rPr>
              <a:t>Below the surface</a:t>
            </a:r>
          </a:p>
          <a:p>
            <a:pPr algn="ctr"/>
            <a:r>
              <a:rPr lang="en-US" dirty="0">
                <a:solidFill>
                  <a:srgbClr val="002060"/>
                </a:solidFill>
              </a:rPr>
              <a:t>(not obvious)</a:t>
            </a:r>
          </a:p>
        </p:txBody>
      </p:sp>
    </p:spTree>
    <p:extLst>
      <p:ext uri="{BB962C8B-B14F-4D97-AF65-F5344CB8AC3E}">
        <p14:creationId xmlns:p14="http://schemas.microsoft.com/office/powerpoint/2010/main" val="34518888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895600"/>
            <a:ext cx="6400800" cy="3048000"/>
          </a:xfrm>
        </p:spPr>
        <p:txBody>
          <a:bodyPr>
            <a:normAutofit fontScale="85000" lnSpcReduction="20000"/>
          </a:bodyPr>
          <a:lstStyle/>
          <a:p>
            <a:pPr algn="l"/>
            <a:r>
              <a:rPr lang="en-US" dirty="0"/>
              <a:t>Check all that apply:</a:t>
            </a:r>
          </a:p>
          <a:p>
            <a:pPr marL="457200" indent="-457200" algn="l">
              <a:buAutoNum type="alphaLcParenR"/>
            </a:pPr>
            <a:r>
              <a:rPr lang="en-US" dirty="0"/>
              <a:t>I use the core monitoring guide as a tool not a script</a:t>
            </a:r>
          </a:p>
          <a:p>
            <a:pPr marL="457200" indent="-457200" algn="l">
              <a:buAutoNum type="alphaLcParenR"/>
            </a:pPr>
            <a:r>
              <a:rPr lang="en-US" dirty="0"/>
              <a:t>I use a combination of close-ended, open-ended and probing questions</a:t>
            </a:r>
          </a:p>
          <a:p>
            <a:pPr marL="457200" indent="-457200" algn="l">
              <a:buAutoNum type="alphaLcParenR"/>
            </a:pPr>
            <a:r>
              <a:rPr lang="en-US" dirty="0"/>
              <a:t>I work with the grantee to conduct root cause analysis when there is a discrepancy or performance is not where it should be</a:t>
            </a:r>
          </a:p>
          <a:p>
            <a:pPr marL="457200" indent="-457200" algn="l">
              <a:buFont typeface="Wingdings" panose="05000000000000000000" pitchFamily="2" charset="2"/>
              <a:buAutoNum type="alphaLcParenR"/>
            </a:pPr>
            <a:r>
              <a:rPr lang="en-US" dirty="0"/>
              <a:t>This got me thinking about new things I may try</a:t>
            </a:r>
          </a:p>
          <a:p>
            <a:pPr marL="457200" indent="-457200" algn="l">
              <a:buAutoNum type="alphaLcParenR"/>
            </a:pPr>
            <a:endParaRPr lang="en-US" dirty="0"/>
          </a:p>
          <a:p>
            <a:pPr marL="457200" indent="-457200" algn="l">
              <a:buAutoNum type="alphaLcParenR"/>
            </a:pPr>
            <a:endParaRPr lang="en-US" dirty="0"/>
          </a:p>
          <a:p>
            <a:pPr marL="457200" indent="-457200" algn="l">
              <a:buAutoNum type="alphaLcParenR"/>
            </a:pPr>
            <a:endParaRPr lang="en-US" dirty="0"/>
          </a:p>
          <a:p>
            <a:pPr marL="457200" indent="-457200" algn="l">
              <a:buAutoNum type="alphaLcParenR"/>
            </a:pPr>
            <a:endParaRPr lang="en-US" dirty="0"/>
          </a:p>
          <a:p>
            <a:pPr marL="457200" indent="-457200" algn="l">
              <a:buAutoNum type="alphaLcParenR"/>
            </a:pPr>
            <a:endParaRPr lang="en-US" dirty="0"/>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54</a:t>
            </a:fld>
            <a:endParaRPr lang="en-US" dirty="0"/>
          </a:p>
        </p:txBody>
      </p:sp>
      <p:sp>
        <p:nvSpPr>
          <p:cNvPr id="4" name="Title 3"/>
          <p:cNvSpPr>
            <a:spLocks noGrp="1"/>
          </p:cNvSpPr>
          <p:nvPr>
            <p:ph type="ctrTitle"/>
          </p:nvPr>
        </p:nvSpPr>
        <p:spPr>
          <a:xfrm>
            <a:off x="533400" y="685800"/>
            <a:ext cx="8077200" cy="1878013"/>
          </a:xfrm>
        </p:spPr>
        <p:txBody>
          <a:bodyPr>
            <a:noAutofit/>
          </a:bodyPr>
          <a:lstStyle/>
          <a:p>
            <a:r>
              <a:rPr lang="en-US" sz="3600" dirty="0"/>
              <a:t>Reflection Check:</a:t>
            </a:r>
            <a:br>
              <a:rPr lang="en-US" sz="3600" dirty="0"/>
            </a:br>
            <a:r>
              <a:rPr lang="en-US" sz="3600" dirty="0"/>
              <a:t>How many of these do I currently practice?</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6362427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2057400" y="2743200"/>
            <a:ext cx="6400800" cy="1219200"/>
          </a:xfrm>
        </p:spPr>
        <p:txBody>
          <a:bodyPr>
            <a:normAutofit/>
          </a:bodyPr>
          <a:lstStyle/>
          <a:p>
            <a:pPr algn="r"/>
            <a:r>
              <a:rPr lang="en-US" sz="3200" dirty="0"/>
              <a:t>Key areas to pay attention to</a:t>
            </a:r>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55</a:t>
            </a:fld>
            <a:endParaRPr lang="en-US" dirty="0"/>
          </a:p>
        </p:txBody>
      </p:sp>
      <p:sp>
        <p:nvSpPr>
          <p:cNvPr id="4" name="Title 3"/>
          <p:cNvSpPr>
            <a:spLocks noGrp="1"/>
          </p:cNvSpPr>
          <p:nvPr>
            <p:ph type="ctrTitle"/>
          </p:nvPr>
        </p:nvSpPr>
        <p:spPr/>
        <p:txBody>
          <a:bodyPr>
            <a:normAutofit/>
          </a:bodyPr>
          <a:lstStyle/>
          <a:p>
            <a:r>
              <a:rPr lang="en-US" sz="5400" dirty="0"/>
              <a:t>Follow-up after the visit</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16845071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Findings and citations</a:t>
            </a:r>
          </a:p>
        </p:txBody>
      </p:sp>
      <p:sp>
        <p:nvSpPr>
          <p:cNvPr id="3" name="Content Placeholder 2"/>
          <p:cNvSpPr>
            <a:spLocks noGrp="1"/>
          </p:cNvSpPr>
          <p:nvPr>
            <p:ph idx="1"/>
          </p:nvPr>
        </p:nvSpPr>
        <p:spPr/>
        <p:txBody>
          <a:bodyPr>
            <a:normAutofit fontScale="85000" lnSpcReduction="10000"/>
          </a:bodyPr>
          <a:lstStyle/>
          <a:p>
            <a:r>
              <a:rPr lang="en-US" dirty="0"/>
              <a:t>Clear/concise/judgement free</a:t>
            </a:r>
          </a:p>
          <a:p>
            <a:r>
              <a:rPr lang="en-US" dirty="0"/>
              <a:t>Be clear on whether it is a finding or area of concern</a:t>
            </a:r>
          </a:p>
          <a:p>
            <a:r>
              <a:rPr lang="en-US" dirty="0"/>
              <a:t>The 5 C’s lead us to ask:</a:t>
            </a:r>
          </a:p>
          <a:p>
            <a:pPr lvl="1"/>
            <a:r>
              <a:rPr lang="en-US" dirty="0"/>
              <a:t>What </a:t>
            </a:r>
            <a:r>
              <a:rPr lang="en-US" u="sng" dirty="0"/>
              <a:t>condition</a:t>
            </a:r>
            <a:r>
              <a:rPr lang="en-US" dirty="0"/>
              <a:t> did we find?</a:t>
            </a:r>
          </a:p>
          <a:p>
            <a:pPr lvl="1"/>
            <a:r>
              <a:rPr lang="en-US" dirty="0"/>
              <a:t>What are the </a:t>
            </a:r>
            <a:r>
              <a:rPr lang="en-US" u="sng" dirty="0"/>
              <a:t>criteria</a:t>
            </a:r>
            <a:r>
              <a:rPr lang="en-US" dirty="0"/>
              <a:t>? Explain the criteria and give the citation. What authority was violated (compliance issue) or what goal or standard (performance issue) the issue was measured against?</a:t>
            </a:r>
          </a:p>
          <a:p>
            <a:pPr lvl="1"/>
            <a:r>
              <a:rPr lang="en-US" dirty="0"/>
              <a:t>What was the </a:t>
            </a:r>
            <a:r>
              <a:rPr lang="en-US" u="sng" dirty="0"/>
              <a:t>cause</a:t>
            </a:r>
            <a:r>
              <a:rPr lang="en-US" dirty="0"/>
              <a:t>? Explain the causes that you observed (lack of training, inappropriate documentation, etc.)</a:t>
            </a:r>
          </a:p>
          <a:p>
            <a:pPr lvl="1"/>
            <a:r>
              <a:rPr lang="en-US" dirty="0"/>
              <a:t>What is the </a:t>
            </a:r>
            <a:r>
              <a:rPr lang="en-US" u="sng" dirty="0"/>
              <a:t>conclusion</a:t>
            </a:r>
            <a:r>
              <a:rPr lang="en-US" dirty="0"/>
              <a:t>?  </a:t>
            </a:r>
          </a:p>
          <a:p>
            <a:pPr lvl="1"/>
            <a:r>
              <a:rPr lang="en-US" dirty="0"/>
              <a:t>What </a:t>
            </a:r>
            <a:r>
              <a:rPr lang="en-US" u="sng" dirty="0"/>
              <a:t>corrective action </a:t>
            </a:r>
            <a:r>
              <a:rPr lang="en-US" dirty="0"/>
              <a:t>is required? </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56</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265946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Giving feedback beyond the report</a:t>
            </a:r>
          </a:p>
        </p:txBody>
      </p:sp>
      <p:sp>
        <p:nvSpPr>
          <p:cNvPr id="3" name="Content Placeholder 2"/>
          <p:cNvSpPr>
            <a:spLocks noGrp="1"/>
          </p:cNvSpPr>
          <p:nvPr>
            <p:ph idx="1"/>
          </p:nvPr>
        </p:nvSpPr>
        <p:spPr/>
        <p:txBody>
          <a:bodyPr>
            <a:normAutofit fontScale="92500"/>
          </a:bodyPr>
          <a:lstStyle/>
          <a:p>
            <a:r>
              <a:rPr lang="en-US" dirty="0"/>
              <a:t>Balance positive/successes with negative/failures/challenges</a:t>
            </a:r>
          </a:p>
          <a:p>
            <a:r>
              <a:rPr lang="en-US" dirty="0"/>
              <a:t>Three things to think about before giving feedback:</a:t>
            </a:r>
          </a:p>
          <a:p>
            <a:pPr lvl="1"/>
            <a:r>
              <a:rPr lang="en-US" dirty="0"/>
              <a:t>Check your motivation for wanting to give the feedback</a:t>
            </a:r>
          </a:p>
          <a:p>
            <a:pPr lvl="2"/>
            <a:r>
              <a:rPr lang="en-US" dirty="0"/>
              <a:t>Is it to be critical, to foster learning, to save face, etc.?</a:t>
            </a:r>
          </a:p>
          <a:p>
            <a:pPr lvl="1"/>
            <a:r>
              <a:rPr lang="en-US" dirty="0"/>
              <a:t>Check the timing</a:t>
            </a:r>
          </a:p>
          <a:p>
            <a:pPr lvl="2"/>
            <a:r>
              <a:rPr lang="en-US" dirty="0"/>
              <a:t>Immediate may be important, but not if you aren’t prepared or the circumstances aren’t ideal</a:t>
            </a:r>
          </a:p>
          <a:p>
            <a:pPr lvl="1"/>
            <a:r>
              <a:rPr lang="en-US" dirty="0"/>
              <a:t>If possible, “know your audience”</a:t>
            </a:r>
          </a:p>
          <a:p>
            <a:pPr lvl="2"/>
            <a:r>
              <a:rPr lang="en-US" dirty="0"/>
              <a:t>This is where communication styles play a role</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57</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148457546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Giving feedback beyond the report</a:t>
            </a:r>
          </a:p>
        </p:txBody>
      </p:sp>
      <p:sp>
        <p:nvSpPr>
          <p:cNvPr id="3" name="Content Placeholder 2"/>
          <p:cNvSpPr>
            <a:spLocks noGrp="1"/>
          </p:cNvSpPr>
          <p:nvPr>
            <p:ph idx="1"/>
          </p:nvPr>
        </p:nvSpPr>
        <p:spPr/>
        <p:txBody>
          <a:bodyPr>
            <a:normAutofit/>
          </a:bodyPr>
          <a:lstStyle/>
          <a:p>
            <a:r>
              <a:rPr lang="en-US" dirty="0"/>
              <a:t>Steps to constructive feedback:</a:t>
            </a:r>
          </a:p>
          <a:p>
            <a:pPr lvl="1"/>
            <a:r>
              <a:rPr lang="en-US" dirty="0"/>
              <a:t>Describe the behavior using “I” messages</a:t>
            </a:r>
          </a:p>
          <a:p>
            <a:pPr lvl="1"/>
            <a:r>
              <a:rPr lang="en-US" dirty="0"/>
              <a:t>Describe the effects of the behavior</a:t>
            </a:r>
          </a:p>
          <a:p>
            <a:pPr lvl="1"/>
            <a:r>
              <a:rPr lang="en-US" dirty="0"/>
              <a:t>Invite discussion</a:t>
            </a:r>
          </a:p>
          <a:p>
            <a:pPr lvl="1"/>
            <a:r>
              <a:rPr lang="en-US" dirty="0"/>
              <a:t>Discuss alternatives</a:t>
            </a:r>
          </a:p>
          <a:p>
            <a:r>
              <a:rPr lang="en-US" dirty="0"/>
              <a:t>These tips can be on the site visit as well</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58</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3907897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monitoring important?</a:t>
            </a:r>
          </a:p>
        </p:txBody>
      </p:sp>
      <p:sp>
        <p:nvSpPr>
          <p:cNvPr id="3" name="Content Placeholder 2"/>
          <p:cNvSpPr>
            <a:spLocks noGrp="1"/>
          </p:cNvSpPr>
          <p:nvPr>
            <p:ph idx="1"/>
          </p:nvPr>
        </p:nvSpPr>
        <p:spPr/>
        <p:txBody>
          <a:bodyPr>
            <a:normAutofit/>
          </a:bodyPr>
          <a:lstStyle/>
          <a:p>
            <a:pPr lvl="0"/>
            <a:r>
              <a:rPr lang="en-US" dirty="0"/>
              <a:t>Grantees don’t know what they don’t know – they may not think they have a problem</a:t>
            </a:r>
          </a:p>
          <a:p>
            <a:pPr lvl="0"/>
            <a:r>
              <a:rPr lang="en-US" dirty="0"/>
              <a:t>Data alone can’t tell the whole story – observations, conversation and analysis are needed</a:t>
            </a:r>
          </a:p>
          <a:p>
            <a:pPr lvl="0"/>
            <a:r>
              <a:rPr lang="en-US" dirty="0"/>
              <a:t>Opportunity to provide resources</a:t>
            </a:r>
          </a:p>
          <a:p>
            <a:pPr lvl="0"/>
            <a:r>
              <a:rPr lang="en-US" dirty="0"/>
              <a:t>Drives continuous improvement</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5</a:t>
            </a:fld>
            <a:endParaRPr lang="en-US" dirty="0"/>
          </a:p>
        </p:txBody>
      </p:sp>
      <p:sp>
        <p:nvSpPr>
          <p:cNvPr id="5" name="Footer Placeholder 4"/>
          <p:cNvSpPr>
            <a:spLocks noGrp="1"/>
          </p:cNvSpPr>
          <p:nvPr>
            <p:ph type="ftr" sz="quarter" idx="1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3326751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Staying in touch</a:t>
            </a:r>
          </a:p>
        </p:txBody>
      </p:sp>
      <p:sp>
        <p:nvSpPr>
          <p:cNvPr id="3" name="Content Placeholder 2"/>
          <p:cNvSpPr>
            <a:spLocks noGrp="1"/>
          </p:cNvSpPr>
          <p:nvPr>
            <p:ph idx="1"/>
          </p:nvPr>
        </p:nvSpPr>
        <p:spPr/>
        <p:txBody>
          <a:bodyPr>
            <a:normAutofit fontScale="92500"/>
          </a:bodyPr>
          <a:lstStyle/>
          <a:p>
            <a:r>
              <a:rPr lang="en-US" dirty="0"/>
              <a:t>Regular check-in points over the phone or email</a:t>
            </a:r>
          </a:p>
          <a:p>
            <a:r>
              <a:rPr lang="en-US" dirty="0"/>
              <a:t>Get feedback from them (directly or have a co-worker/manager do it)</a:t>
            </a:r>
          </a:p>
          <a:p>
            <a:pPr lvl="1"/>
            <a:r>
              <a:rPr lang="en-US" dirty="0"/>
              <a:t>How was the site visit?</a:t>
            </a:r>
          </a:p>
          <a:p>
            <a:pPr lvl="1"/>
            <a:r>
              <a:rPr lang="en-US" dirty="0"/>
              <a:t>Did you manage expectations?</a:t>
            </a:r>
          </a:p>
          <a:p>
            <a:pPr lvl="1"/>
            <a:r>
              <a:rPr lang="en-US" dirty="0"/>
              <a:t>How was your monitoring style?</a:t>
            </a:r>
          </a:p>
          <a:p>
            <a:pPr lvl="1"/>
            <a:r>
              <a:rPr lang="en-US" dirty="0"/>
              <a:t>Were you clear on your feedback/findings?</a:t>
            </a:r>
          </a:p>
          <a:p>
            <a:pPr lvl="1"/>
            <a:r>
              <a:rPr lang="en-US" dirty="0"/>
              <a:t>Was there enough best practice and resource sharing?</a:t>
            </a:r>
          </a:p>
          <a:p>
            <a:pPr lvl="1"/>
            <a:r>
              <a:rPr lang="en-US" dirty="0"/>
              <a:t>What could be improved for future visits?</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59</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25401366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Corrective action</a:t>
            </a:r>
          </a:p>
        </p:txBody>
      </p:sp>
      <p:sp>
        <p:nvSpPr>
          <p:cNvPr id="3" name="Content Placeholder 2"/>
          <p:cNvSpPr>
            <a:spLocks noGrp="1"/>
          </p:cNvSpPr>
          <p:nvPr>
            <p:ph idx="1"/>
          </p:nvPr>
        </p:nvSpPr>
        <p:spPr/>
        <p:txBody>
          <a:bodyPr/>
          <a:lstStyle/>
          <a:p>
            <a:r>
              <a:rPr lang="en-US" dirty="0"/>
              <a:t>Can you assist?</a:t>
            </a:r>
          </a:p>
          <a:p>
            <a:pPr lvl="1"/>
            <a:r>
              <a:rPr lang="en-US" dirty="0"/>
              <a:t>Goal setting</a:t>
            </a:r>
          </a:p>
          <a:p>
            <a:pPr lvl="1"/>
            <a:r>
              <a:rPr lang="en-US" dirty="0"/>
              <a:t>Action planning</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60</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5714999" y="3200400"/>
            <a:ext cx="2667001" cy="2362201"/>
          </a:xfrm>
          <a:prstGeom prst="rect">
            <a:avLst/>
          </a:prstGeom>
        </p:spPr>
      </p:pic>
    </p:spTree>
    <p:extLst>
      <p:ext uri="{BB962C8B-B14F-4D97-AF65-F5344CB8AC3E}">
        <p14:creationId xmlns:p14="http://schemas.microsoft.com/office/powerpoint/2010/main" val="29618618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Promising practices</a:t>
            </a:r>
          </a:p>
        </p:txBody>
      </p:sp>
      <p:sp>
        <p:nvSpPr>
          <p:cNvPr id="3" name="Content Placeholder 2"/>
          <p:cNvSpPr>
            <a:spLocks noGrp="1"/>
          </p:cNvSpPr>
          <p:nvPr>
            <p:ph idx="1"/>
          </p:nvPr>
        </p:nvSpPr>
        <p:spPr/>
        <p:txBody>
          <a:bodyPr/>
          <a:lstStyle/>
          <a:p>
            <a:r>
              <a:rPr lang="en-US" dirty="0"/>
              <a:t>Offer best practices and lessons learned</a:t>
            </a:r>
          </a:p>
          <a:p>
            <a:r>
              <a:rPr lang="en-US" dirty="0"/>
              <a:t>Create an opportunity for the grantee to be profiled as a best practice</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61</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rot="532753">
            <a:off x="5993042" y="2873663"/>
            <a:ext cx="1905000" cy="2763253"/>
          </a:xfrm>
          <a:prstGeom prst="rect">
            <a:avLst/>
          </a:prstGeom>
        </p:spPr>
      </p:pic>
    </p:spTree>
    <p:extLst>
      <p:ext uri="{BB962C8B-B14F-4D97-AF65-F5344CB8AC3E}">
        <p14:creationId xmlns:p14="http://schemas.microsoft.com/office/powerpoint/2010/main" val="36750477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Technical assistance</a:t>
            </a:r>
          </a:p>
        </p:txBody>
      </p:sp>
      <p:sp>
        <p:nvSpPr>
          <p:cNvPr id="3" name="Content Placeholder 2"/>
          <p:cNvSpPr>
            <a:spLocks noGrp="1"/>
          </p:cNvSpPr>
          <p:nvPr>
            <p:ph idx="1"/>
          </p:nvPr>
        </p:nvSpPr>
        <p:spPr/>
        <p:txBody>
          <a:bodyPr>
            <a:normAutofit lnSpcReduction="10000"/>
          </a:bodyPr>
          <a:lstStyle/>
          <a:p>
            <a:r>
              <a:rPr lang="en-US" dirty="0"/>
              <a:t>Webinars</a:t>
            </a:r>
          </a:p>
          <a:p>
            <a:r>
              <a:rPr lang="en-US" dirty="0"/>
              <a:t>In-person or virtual training</a:t>
            </a:r>
          </a:p>
          <a:p>
            <a:r>
              <a:rPr lang="en-US" dirty="0"/>
              <a:t>Mentors</a:t>
            </a:r>
          </a:p>
          <a:p>
            <a:r>
              <a:rPr lang="en-US" dirty="0"/>
              <a:t>Open door policy</a:t>
            </a:r>
          </a:p>
          <a:p>
            <a:r>
              <a:rPr lang="en-US" dirty="0"/>
              <a:t>Peer learning</a:t>
            </a:r>
          </a:p>
          <a:p>
            <a:r>
              <a:rPr lang="en-US" dirty="0"/>
              <a:t>Learning circles</a:t>
            </a:r>
          </a:p>
          <a:p>
            <a:r>
              <a:rPr lang="en-US" dirty="0"/>
              <a:t>Community resources</a:t>
            </a:r>
          </a:p>
          <a:p>
            <a:r>
              <a:rPr lang="en-US" dirty="0"/>
              <a:t>Research &amp; literature</a:t>
            </a:r>
          </a:p>
          <a:p>
            <a:endParaRPr lang="en-US" dirty="0"/>
          </a:p>
        </p:txBody>
      </p:sp>
      <p:sp>
        <p:nvSpPr>
          <p:cNvPr id="4" name="Slide Number Placeholder 3"/>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62</a:t>
            </a:fld>
            <a:endParaRPr lang="en-US" dirty="0"/>
          </a:p>
        </p:txBody>
      </p:sp>
      <p:sp>
        <p:nvSpPr>
          <p:cNvPr id="5" name="Footer Placeholder 4"/>
          <p:cNvSpPr>
            <a:spLocks noGrp="1"/>
          </p:cNvSpPr>
          <p:nvPr>
            <p:ph type="ftr" sz="quarter" idx="13"/>
          </p:nvPr>
        </p:nvSpPr>
        <p:spPr/>
        <p:txBody>
          <a:bodyPr/>
          <a:lstStyle/>
          <a:p>
            <a:r>
              <a:rPr lang="en-US" dirty="0"/>
              <a:t>Maximizing the Monitoring Process</a:t>
            </a:r>
          </a:p>
        </p:txBody>
      </p:sp>
    </p:spTree>
    <p:extLst>
      <p:ext uri="{BB962C8B-B14F-4D97-AF65-F5344CB8AC3E}">
        <p14:creationId xmlns:p14="http://schemas.microsoft.com/office/powerpoint/2010/main" val="2930096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2743200"/>
            <a:ext cx="6400800" cy="2133600"/>
          </a:xfrm>
        </p:spPr>
        <p:txBody>
          <a:bodyPr>
            <a:normAutofit/>
          </a:bodyPr>
          <a:lstStyle/>
          <a:p>
            <a:r>
              <a:rPr lang="en-US" dirty="0"/>
              <a:t>THANK YOU!</a:t>
            </a:r>
          </a:p>
          <a:p>
            <a:r>
              <a:rPr lang="en-US" dirty="0"/>
              <a:t>Amy Landesman</a:t>
            </a:r>
          </a:p>
          <a:p>
            <a:r>
              <a:rPr lang="en-US" dirty="0">
                <a:hlinkClick r:id="rId2"/>
              </a:rPr>
              <a:t>amy.landesman@gmail.com</a:t>
            </a:r>
            <a:r>
              <a:rPr lang="en-US" dirty="0"/>
              <a:t> </a:t>
            </a:r>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63</a:t>
            </a:fld>
            <a:endParaRPr lang="en-US" dirty="0"/>
          </a:p>
        </p:txBody>
      </p:sp>
      <p:sp>
        <p:nvSpPr>
          <p:cNvPr id="4" name="Title 3"/>
          <p:cNvSpPr>
            <a:spLocks noGrp="1"/>
          </p:cNvSpPr>
          <p:nvPr>
            <p:ph type="ctrTitle"/>
          </p:nvPr>
        </p:nvSpPr>
        <p:spPr/>
        <p:txBody>
          <a:bodyPr>
            <a:normAutofit/>
          </a:bodyPr>
          <a:lstStyle/>
          <a:p>
            <a:r>
              <a:rPr lang="en-US" dirty="0"/>
              <a:t>??Questions??</a:t>
            </a:r>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1277399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64</a:t>
            </a:fld>
            <a:endParaRPr lang="en-US" dirty="0"/>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
        <p:nvSpPr>
          <p:cNvPr id="6" name="Rectangle: Rounded Corners 5"/>
          <p:cNvSpPr/>
          <p:nvPr/>
        </p:nvSpPr>
        <p:spPr>
          <a:xfrm>
            <a:off x="513736" y="838200"/>
            <a:ext cx="8153400" cy="4107924"/>
          </a:xfrm>
          <a:prstGeom prst="roundRect">
            <a:avLst>
              <a:gd name="adj" fmla="val 7245"/>
            </a:avLst>
          </a:prstGeom>
          <a:solidFill>
            <a:srgbClr val="FEF6F0"/>
          </a:solidFill>
          <a:ln w="28575">
            <a:solidFill>
              <a:schemeClr val="accent6">
                <a:lumMod val="75000"/>
              </a:schemeClr>
            </a:solidFill>
          </a:ln>
        </p:spPr>
        <p:txBody>
          <a:bodyPr wrap="square" anchor="ctr">
            <a:spAutoFit/>
          </a:bodyPr>
          <a:lstStyle/>
          <a:p>
            <a:pPr marL="287338" marR="0" lvl="2" indent="-228600">
              <a:spcBef>
                <a:spcPts val="1200"/>
              </a:spcBef>
              <a:spcAft>
                <a:spcPts val="1200"/>
              </a:spcAft>
              <a:buFont typeface="Wingdings" panose="05000000000000000000" pitchFamily="2" charset="2"/>
              <a:buChar char=""/>
            </a:pPr>
            <a:r>
              <a:rPr lang="en-US" sz="1700" dirty="0">
                <a:latin typeface="Arial" panose="020B0604020202020204" pitchFamily="34" charset="0"/>
                <a:ea typeface="MS PGothic" panose="020B0600070205080204" pitchFamily="34" charset="-128"/>
                <a:cs typeface="Arial" panose="020B0604020202020204" pitchFamily="34" charset="0"/>
              </a:rPr>
              <a:t>Jobs for the Future (JFF) completed this project with federal funds awarded to Maher &amp; Maher under contract number DOLQ131A22098 DOL‐ETA‐14‐U‐00011, from the U.S. Department of Labor, Employment and Training Administration. The contents of this publication do not necessarily reflect the views or policies of the Department of Labor, nor does mention of trade names, commercial products, or organizations imply endorsement by the U.S. Government.</a:t>
            </a:r>
          </a:p>
          <a:p>
            <a:pPr marL="287338" marR="0" lvl="2" indent="-228600">
              <a:spcBef>
                <a:spcPts val="1200"/>
              </a:spcBef>
              <a:spcAft>
                <a:spcPts val="0"/>
              </a:spcAft>
              <a:buFont typeface="Wingdings" panose="05000000000000000000" pitchFamily="2" charset="2"/>
              <a:buChar char=""/>
            </a:pPr>
            <a:r>
              <a:rPr lang="en-US" sz="1700" dirty="0">
                <a:latin typeface="Arial" panose="020B0604020202020204" pitchFamily="34" charset="0"/>
                <a:ea typeface="MS PGothic" panose="020B0600070205080204" pitchFamily="34" charset="-128"/>
                <a:cs typeface="Arial" panose="020B0604020202020204" pitchFamily="34" charset="0"/>
              </a:rPr>
              <a:t>Jobs for the Future (JFF) designs and drives the adoption of innovative, scalable approaches and models—solutions that catalyze change in our education and workforce delivery systems.</a:t>
            </a:r>
          </a:p>
          <a:p>
            <a:pPr marL="287338" lvl="2" indent="-228600">
              <a:spcBef>
                <a:spcPts val="1200"/>
              </a:spcBef>
              <a:buFont typeface="Wingdings" panose="05000000000000000000" pitchFamily="2" charset="2"/>
              <a:buChar char=""/>
            </a:pPr>
            <a:r>
              <a:rPr lang="en-US" sz="1700" dirty="0">
                <a:latin typeface="Arial" panose="020B0604020202020204" pitchFamily="34" charset="0"/>
                <a:ea typeface="MS PGothic" panose="020B0600070205080204" pitchFamily="34" charset="-128"/>
                <a:cs typeface="Arial" panose="020B0604020202020204" pitchFamily="34" charset="0"/>
              </a:rPr>
              <a:t>Maher &amp; Maher is a specialized change management and talent‐development consulting firm focused on advancing the collaboration between workforce, education and economic development.</a:t>
            </a:r>
          </a:p>
        </p:txBody>
      </p:sp>
      <p:sp>
        <p:nvSpPr>
          <p:cNvPr id="2" name="Title 1" hidden="1"/>
          <p:cNvSpPr>
            <a:spLocks noGrp="1"/>
          </p:cNvSpPr>
          <p:nvPr>
            <p:ph type="ctrTitle"/>
          </p:nvPr>
        </p:nvSpPr>
        <p:spPr/>
        <p:txBody>
          <a:bodyPr/>
          <a:lstStyle/>
          <a:p>
            <a:r>
              <a:rPr lang="en-US" dirty="0"/>
              <a:t>Closing slide</a:t>
            </a:r>
          </a:p>
        </p:txBody>
      </p:sp>
    </p:spTree>
    <p:extLst>
      <p:ext uri="{BB962C8B-B14F-4D97-AF65-F5344CB8AC3E}">
        <p14:creationId xmlns:p14="http://schemas.microsoft.com/office/powerpoint/2010/main" val="151626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676400" y="2743200"/>
            <a:ext cx="6400800" cy="1219200"/>
          </a:xfrm>
        </p:spPr>
        <p:txBody>
          <a:bodyPr>
            <a:normAutofit/>
          </a:bodyPr>
          <a:lstStyle/>
          <a:p>
            <a:pPr lvl="0" algn="r"/>
            <a:r>
              <a:rPr lang="en-US" sz="4000" dirty="0"/>
              <a:t>….and what could be?</a:t>
            </a:r>
          </a:p>
          <a:p>
            <a:endParaRPr lang="en-US" sz="2000" dirty="0"/>
          </a:p>
        </p:txBody>
      </p:sp>
      <p:sp>
        <p:nvSpPr>
          <p:cNvPr id="3" name="Slide Number Placeholder 2"/>
          <p:cNvSpPr>
            <a:spLocks noGrp="1"/>
          </p:cNvSpPr>
          <p:nvPr>
            <p:ph type="sldNum" sz="quarter" idx="4"/>
          </p:nvPr>
        </p:nvSpPr>
        <p:spPr>
          <a:xfrm>
            <a:off x="7249758" y="6324600"/>
            <a:ext cx="1905000" cy="365125"/>
          </a:xfrm>
        </p:spPr>
        <p:txBody>
          <a:bodyPr/>
          <a:lstStyle/>
          <a:p>
            <a:pPr algn="ctr"/>
            <a:fld id="{C1E75B9B-FDBA-4BAE-88A1-6B5CD0E77A91}" type="slidenum">
              <a:rPr lang="en-US" smtClean="0"/>
              <a:pPr algn="ctr"/>
              <a:t>6</a:t>
            </a:fld>
            <a:endParaRPr lang="en-US" dirty="0"/>
          </a:p>
        </p:txBody>
      </p:sp>
      <p:sp>
        <p:nvSpPr>
          <p:cNvPr id="4" name="Title 3"/>
          <p:cNvSpPr>
            <a:spLocks noGrp="1"/>
          </p:cNvSpPr>
          <p:nvPr>
            <p:ph type="ctrTitle"/>
          </p:nvPr>
        </p:nvSpPr>
        <p:spPr/>
        <p:txBody>
          <a:bodyPr/>
          <a:lstStyle/>
          <a:p>
            <a:r>
              <a:rPr lang="en-US" dirty="0"/>
              <a:t>What are we up against…..</a:t>
            </a:r>
            <a:br>
              <a:rPr lang="en-US" dirty="0"/>
            </a:br>
            <a:r>
              <a:rPr lang="en-US" sz="3200" dirty="0"/>
              <a:t>(perceptions of monitoring visits)</a:t>
            </a:r>
            <a:endParaRPr lang="en-US" dirty="0"/>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Tree>
    <p:extLst>
      <p:ext uri="{BB962C8B-B14F-4D97-AF65-F5344CB8AC3E}">
        <p14:creationId xmlns:p14="http://schemas.microsoft.com/office/powerpoint/2010/main" val="17852944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What are we up against and what could be?</a:t>
            </a:r>
          </a:p>
        </p:txBody>
      </p:sp>
      <p:sp>
        <p:nvSpPr>
          <p:cNvPr id="3" name="Content Placeholder 2"/>
          <p:cNvSpPr>
            <a:spLocks noGrp="1"/>
          </p:cNvSpPr>
          <p:nvPr>
            <p:ph sz="half" idx="1"/>
          </p:nvPr>
        </p:nvSpPr>
        <p:spPr/>
        <p:txBody>
          <a:bodyPr>
            <a:normAutofit fontScale="47500" lnSpcReduction="20000"/>
          </a:bodyPr>
          <a:lstStyle/>
          <a:p>
            <a:r>
              <a:rPr lang="en-US" sz="3300" dirty="0"/>
              <a:t>Punitive</a:t>
            </a:r>
          </a:p>
          <a:p>
            <a:r>
              <a:rPr lang="en-US" sz="3300" dirty="0"/>
              <a:t>Detached</a:t>
            </a:r>
          </a:p>
          <a:p>
            <a:r>
              <a:rPr lang="en-US" sz="3300" dirty="0"/>
              <a:t>Not familiar with the grantee</a:t>
            </a:r>
          </a:p>
          <a:p>
            <a:r>
              <a:rPr lang="en-US" sz="3300" dirty="0"/>
              <a:t>Don’t know how programs work</a:t>
            </a:r>
          </a:p>
          <a:p>
            <a:r>
              <a:rPr lang="en-US" sz="3300" dirty="0"/>
              <a:t>Don’t understand how challenging the contract/outcomes are</a:t>
            </a:r>
          </a:p>
          <a:p>
            <a:r>
              <a:rPr lang="en-US" sz="3300" dirty="0"/>
              <a:t>Don’t understand how challenging the population is</a:t>
            </a:r>
          </a:p>
          <a:p>
            <a:r>
              <a:rPr lang="en-US" sz="3300" dirty="0"/>
              <a:t>Don’t understand how difficult it is to engage employers, community, etc.</a:t>
            </a:r>
          </a:p>
          <a:p>
            <a:r>
              <a:rPr lang="en-US" sz="3300" dirty="0"/>
              <a:t>Only care about compliance</a:t>
            </a:r>
          </a:p>
          <a:p>
            <a:r>
              <a:rPr lang="en-US" sz="3300" dirty="0"/>
              <a:t>Not there to help or advise</a:t>
            </a:r>
          </a:p>
          <a:p>
            <a:r>
              <a:rPr lang="en-US" sz="3300" dirty="0"/>
              <a:t>Only/always looking for problems</a:t>
            </a:r>
          </a:p>
          <a:p>
            <a:r>
              <a:rPr lang="en-US" sz="3300" dirty="0"/>
              <a:t>Never highlights the positive</a:t>
            </a:r>
          </a:p>
          <a:p>
            <a:endParaRPr lang="en-US" dirty="0"/>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
        <p:nvSpPr>
          <p:cNvPr id="6" name="Slide Number Placeholder 5"/>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7</a:t>
            </a:fld>
            <a:endParaRPr lang="en-US" dirty="0"/>
          </a:p>
        </p:txBody>
      </p:sp>
    </p:spTree>
    <p:extLst>
      <p:ext uri="{BB962C8B-B14F-4D97-AF65-F5344CB8AC3E}">
        <p14:creationId xmlns:p14="http://schemas.microsoft.com/office/powerpoint/2010/main" val="482585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What are we up against and what could be?</a:t>
            </a:r>
          </a:p>
        </p:txBody>
      </p:sp>
      <p:sp>
        <p:nvSpPr>
          <p:cNvPr id="3" name="Content Placeholder 2"/>
          <p:cNvSpPr>
            <a:spLocks noGrp="1"/>
          </p:cNvSpPr>
          <p:nvPr>
            <p:ph sz="half" idx="1"/>
          </p:nvPr>
        </p:nvSpPr>
        <p:spPr>
          <a:xfrm>
            <a:off x="457200" y="1524000"/>
            <a:ext cx="4038600" cy="4724400"/>
          </a:xfrm>
        </p:spPr>
        <p:txBody>
          <a:bodyPr>
            <a:normAutofit fontScale="62500" lnSpcReduction="20000"/>
          </a:bodyPr>
          <a:lstStyle/>
          <a:p>
            <a:r>
              <a:rPr lang="en-US" dirty="0"/>
              <a:t>Punitive</a:t>
            </a:r>
          </a:p>
          <a:p>
            <a:r>
              <a:rPr lang="en-US" dirty="0"/>
              <a:t>Detached</a:t>
            </a:r>
          </a:p>
          <a:p>
            <a:r>
              <a:rPr lang="en-US" dirty="0"/>
              <a:t>Not familiar with the grantee</a:t>
            </a:r>
          </a:p>
          <a:p>
            <a:r>
              <a:rPr lang="en-US" dirty="0"/>
              <a:t>Don’t know how programs work</a:t>
            </a:r>
          </a:p>
          <a:p>
            <a:r>
              <a:rPr lang="en-US" dirty="0"/>
              <a:t>Don’t understand how challenging the contract/outcomes are</a:t>
            </a:r>
          </a:p>
          <a:p>
            <a:r>
              <a:rPr lang="en-US" dirty="0"/>
              <a:t>Don’t understand how challenging the population is</a:t>
            </a:r>
          </a:p>
          <a:p>
            <a:r>
              <a:rPr lang="en-US" dirty="0"/>
              <a:t>Don’t understand how difficult it is to engage employers, community, etc.</a:t>
            </a:r>
          </a:p>
          <a:p>
            <a:r>
              <a:rPr lang="en-US" dirty="0"/>
              <a:t>Only care about compliance</a:t>
            </a:r>
          </a:p>
          <a:p>
            <a:r>
              <a:rPr lang="en-US" dirty="0"/>
              <a:t>Not there to help or advise</a:t>
            </a:r>
          </a:p>
          <a:p>
            <a:r>
              <a:rPr lang="en-US" dirty="0"/>
              <a:t>Only/always looking for problems</a:t>
            </a:r>
          </a:p>
          <a:p>
            <a:r>
              <a:rPr lang="en-US" dirty="0"/>
              <a:t>Never highlights the positive</a:t>
            </a:r>
          </a:p>
        </p:txBody>
      </p:sp>
      <p:sp>
        <p:nvSpPr>
          <p:cNvPr id="4" name="Content Placeholder 3"/>
          <p:cNvSpPr>
            <a:spLocks noGrp="1"/>
          </p:cNvSpPr>
          <p:nvPr>
            <p:ph sz="half" idx="2"/>
          </p:nvPr>
        </p:nvSpPr>
        <p:spPr>
          <a:xfrm>
            <a:off x="4648200" y="1524000"/>
            <a:ext cx="4038600" cy="4525963"/>
          </a:xfrm>
        </p:spPr>
        <p:txBody>
          <a:bodyPr>
            <a:normAutofit fontScale="62500" lnSpcReduction="20000"/>
          </a:bodyPr>
          <a:lstStyle/>
          <a:p>
            <a:r>
              <a:rPr lang="en-US" dirty="0"/>
              <a:t>Relationship/partnership building</a:t>
            </a:r>
          </a:p>
          <a:p>
            <a:r>
              <a:rPr lang="en-US" dirty="0"/>
              <a:t>Monitors can be subject matter experts</a:t>
            </a:r>
          </a:p>
          <a:p>
            <a:r>
              <a:rPr lang="en-US" dirty="0"/>
              <a:t>Resources and referrals</a:t>
            </a:r>
          </a:p>
          <a:p>
            <a:r>
              <a:rPr lang="en-US" dirty="0"/>
              <a:t>Opportunity for continuous improvement</a:t>
            </a:r>
          </a:p>
          <a:p>
            <a:r>
              <a:rPr lang="en-US" dirty="0"/>
              <a:t>Coaching and training</a:t>
            </a:r>
          </a:p>
          <a:p>
            <a:r>
              <a:rPr lang="en-US" dirty="0"/>
              <a:t>Assessment of what is working and what isn’t </a:t>
            </a:r>
          </a:p>
          <a:p>
            <a:r>
              <a:rPr lang="en-US" dirty="0"/>
              <a:t>Strategic planning</a:t>
            </a:r>
          </a:p>
          <a:p>
            <a:r>
              <a:rPr lang="en-US" dirty="0"/>
              <a:t>Sharing models of best practices and lessons learned</a:t>
            </a:r>
          </a:p>
          <a:p>
            <a:r>
              <a:rPr lang="en-US" dirty="0"/>
              <a:t>Opportunity to be a model of best practice and lesson learned to others</a:t>
            </a:r>
          </a:p>
          <a:p>
            <a:endParaRPr lang="en-US" dirty="0"/>
          </a:p>
        </p:txBody>
      </p:sp>
      <p:sp>
        <p:nvSpPr>
          <p:cNvPr id="5" name="Footer Placeholder 4"/>
          <p:cNvSpPr>
            <a:spLocks noGrp="1"/>
          </p:cNvSpPr>
          <p:nvPr>
            <p:ph type="ftr" sz="quarter" idx="3"/>
          </p:nvPr>
        </p:nvSpPr>
        <p:spPr>
          <a:xfrm>
            <a:off x="1295400" y="6324600"/>
            <a:ext cx="5943600" cy="365125"/>
          </a:xfrm>
        </p:spPr>
        <p:txBody>
          <a:bodyPr/>
          <a:lstStyle/>
          <a:p>
            <a:r>
              <a:rPr lang="en-US" dirty="0"/>
              <a:t>Maximizing the Monitoring Process</a:t>
            </a:r>
          </a:p>
        </p:txBody>
      </p:sp>
      <p:sp>
        <p:nvSpPr>
          <p:cNvPr id="6" name="Slide Number Placeholder 5"/>
          <p:cNvSpPr>
            <a:spLocks noGrp="1"/>
          </p:cNvSpPr>
          <p:nvPr>
            <p:ph type="sldNum" sz="quarter" idx="4"/>
          </p:nvPr>
        </p:nvSpPr>
        <p:spPr>
          <a:xfrm>
            <a:off x="7239000" y="6324600"/>
            <a:ext cx="1905000" cy="365125"/>
          </a:xfrm>
        </p:spPr>
        <p:txBody>
          <a:bodyPr/>
          <a:lstStyle/>
          <a:p>
            <a:pPr algn="ctr"/>
            <a:r>
              <a:rPr lang="en-US" dirty="0"/>
              <a:t> </a:t>
            </a:r>
            <a:fld id="{C1E75B9B-FDBA-4BAE-88A1-6B5CD0E77A91}" type="slidenum">
              <a:rPr lang="en-US" smtClean="0"/>
              <a:pPr algn="ctr"/>
              <a:t>8</a:t>
            </a:fld>
            <a:endParaRPr lang="en-US" dirty="0"/>
          </a:p>
        </p:txBody>
      </p:sp>
    </p:spTree>
    <p:extLst>
      <p:ext uri="{BB962C8B-B14F-4D97-AF65-F5344CB8AC3E}">
        <p14:creationId xmlns:p14="http://schemas.microsoft.com/office/powerpoint/2010/main" val="36260323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0012A8F387AA46A85594366FFB6402" ma:contentTypeVersion="" ma:contentTypeDescription="Create a new document." ma:contentTypeScope="" ma:versionID="5babc1d6c5a181f1487d38956cf4caf6">
  <xsd:schema xmlns:xsd="http://www.w3.org/2001/XMLSchema" xmlns:xs="http://www.w3.org/2001/XMLSchema" xmlns:p="http://schemas.microsoft.com/office/2006/metadata/properties" xmlns:ns2="e9383cf3-6c95-48c0-84cb-ffd9d14604cc" xmlns:ns3="bdfd28cc-f485-46e8-bcf6-b555ff9859c5" targetNamespace="http://schemas.microsoft.com/office/2006/metadata/properties" ma:root="true" ma:fieldsID="d925be56846f0c5ec47e72daf726a656" ns2:_="" ns3:_="">
    <xsd:import namespace="e9383cf3-6c95-48c0-84cb-ffd9d14604cc"/>
    <xsd:import namespace="bdfd28cc-f485-46e8-bcf6-b555ff9859c5"/>
    <xsd:element name="properties">
      <xsd:complexType>
        <xsd:sequence>
          <xsd:element name="documentManagement">
            <xsd:complexType>
              <xsd:all>
                <xsd:element ref="ns2:MMType" minOccurs="0"/>
                <xsd:element ref="ns2: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MMType" ma:index="8" nillable="true" ma:displayName="MMType" ma:internalName="MMType">
      <xsd:complexType>
        <xsd:complexContent>
          <xsd:extension base="dms:MultiChoice">
            <xsd:sequence>
              <xsd:element name="Value" maxOccurs="unbounded" minOccurs="0" nillable="true">
                <xsd:simpleType>
                  <xsd:restriction base="dms:Choice">
                    <xsd:enumeration value="Action Planner"/>
                    <xsd:enumeration value="Assessment (includes Self-Assessment, Needs Assessment, Survey, Pre-Assessment, etc.)"/>
                    <xsd:enumeration value="Budget"/>
                    <xsd:enumeration value="Case Study"/>
                    <xsd:enumeration value="Charter"/>
                    <xsd:enumeration value="Chat"/>
                    <xsd:enumeration value="Checklist"/>
                    <xsd:enumeration value="Coaching Plan"/>
                    <xsd:enumeration value="Communications Plan"/>
                    <xsd:enumeration value="Compliance (includes 508)"/>
                    <xsd:enumeration value="Contacts"/>
                    <xsd:enumeration value="Content Roadmap"/>
                    <xsd:enumeration value="Course – Online (includes MOOCs, Breeze, WBT, Web Course, etc.)"/>
                    <xsd:enumeration value="Course – In Person"/>
                    <xsd:enumeration value="Desk Guide"/>
                    <xsd:enumeration value="Facilitator Guide"/>
                    <xsd:enumeration value="Focus Group"/>
                    <xsd:enumeration value="Framework"/>
                    <xsd:enumeration value="Images"/>
                    <xsd:enumeration value="Logos"/>
                    <xsd:enumeration value="Metrics"/>
                    <xsd:enumeration value="Network Mapping (includes Social network mapping, Asset mapping)"/>
                    <xsd:enumeration value="Newsletter"/>
                    <xsd:enumeration value="One-Pager"/>
                    <xsd:enumeration value="On-site Meeting (includes Retreats, Steering Committee, etc.)"/>
                    <xsd:enumeration value="Participant Guide"/>
                    <xsd:enumeration value="Pilot Training"/>
                    <xsd:enumeration value="Podcast"/>
                    <xsd:enumeration value="Process Map"/>
                    <xsd:enumeration value="Project Plan (includes Workplan)"/>
                    <xsd:enumeration value="QSAP"/>
                    <xsd:enumeration value="RFP/RFQ (includes Bids/Proposals, etc.)"/>
                    <xsd:enumeration value="SOW"/>
                    <xsd:enumeration value="Social Media"/>
                    <xsd:enumeration value="Summary Reports (includes Annual Reports, Final Reports, etc.)"/>
                    <xsd:enumeration value="TA Plan"/>
                    <xsd:enumeration value="Toolkit"/>
                    <xsd:enumeration value="Train-the-Trainer"/>
                    <xsd:enumeration value="Webinar"/>
                    <xsd:enumeration value="Website (includes Wireframes, etc.)"/>
                    <xsd:enumeration value="Video"/>
                    <xsd:enumeration value="Virtual Meeting"/>
                    <xsd:enumeration value="Vision Statement"/>
                    <xsd:enumeration value="Whitepaper (and White Paper)"/>
                  </xsd:restriction>
                </xsd:simpleType>
              </xsd:element>
            </xsd:sequence>
          </xsd:extension>
        </xsd:complexContent>
      </xsd:complexType>
    </xsd:element>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dfd28cc-f485-46e8-bcf6-b555ff9859c5" elementFormDefault="qualified">
    <xsd:import namespace="http://schemas.microsoft.com/office/2006/documentManagement/types"/>
    <xsd:import namespace="http://schemas.microsoft.com/office/infopath/2007/PartnerControls"/>
    <xsd:element name="SharedWithDetails" ma:index="10"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MType xmlns="e9383cf3-6c95-48c0-84cb-ffd9d14604cc"/>
  </documentManagement>
</p:properties>
</file>

<file path=customXml/itemProps1.xml><?xml version="1.0" encoding="utf-8"?>
<ds:datastoreItem xmlns:ds="http://schemas.openxmlformats.org/officeDocument/2006/customXml" ds:itemID="{569C5225-48C3-4959-BF0B-1957D4D0BEE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383cf3-6c95-48c0-84cb-ffd9d14604cc"/>
    <ds:schemaRef ds:uri="bdfd28cc-f485-46e8-bcf6-b555ff9859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66B5A1-88E9-4BAA-9BCB-A4A240D08947}">
  <ds:schemaRefs>
    <ds:schemaRef ds:uri="http://schemas.microsoft.com/sharepoint/v3/contenttype/forms"/>
  </ds:schemaRefs>
</ds:datastoreItem>
</file>

<file path=customXml/itemProps3.xml><?xml version="1.0" encoding="utf-8"?>
<ds:datastoreItem xmlns:ds="http://schemas.openxmlformats.org/officeDocument/2006/customXml" ds:itemID="{05E7183A-AE4B-4D6F-9DDE-176319ED6BD0}">
  <ds:schemaRefs>
    <ds:schemaRef ds:uri="http://schemas.microsoft.com/office/infopath/2007/PartnerControls"/>
    <ds:schemaRef ds:uri="http://purl.org/dc/elements/1.1/"/>
    <ds:schemaRef ds:uri="http://schemas.microsoft.com/office/2006/metadata/properties"/>
    <ds:schemaRef ds:uri="e9383cf3-6c95-48c0-84cb-ffd9d14604cc"/>
    <ds:schemaRef ds:uri="http://purl.org/dc/terms/"/>
    <ds:schemaRef ds:uri="http://www.w3.org/XML/1998/namespace"/>
    <ds:schemaRef ds:uri="bdfd28cc-f485-46e8-bcf6-b555ff9859c5"/>
    <ds:schemaRef ds:uri="http://schemas.microsoft.com/office/2006/documentManagement/typ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3627</TotalTime>
  <Words>2890</Words>
  <Application>Microsoft Office PowerPoint</Application>
  <PresentationFormat>On-screen Show (4:3)</PresentationFormat>
  <Paragraphs>497</Paragraphs>
  <Slides>65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MS PGothic</vt:lpstr>
      <vt:lpstr>Arial</vt:lpstr>
      <vt:lpstr>Calibri</vt:lpstr>
      <vt:lpstr>Wingdings</vt:lpstr>
      <vt:lpstr>Office Theme</vt:lpstr>
      <vt:lpstr>Maximizing the Monitoring Process Amy Landesman</vt:lpstr>
      <vt:lpstr>Overview of the Webinar</vt:lpstr>
      <vt:lpstr>Who do we have on the webinar?</vt:lpstr>
      <vt:lpstr>Why is monitoring important?</vt:lpstr>
      <vt:lpstr>Why is monitoring important?</vt:lpstr>
      <vt:lpstr>Why is monitoring important?</vt:lpstr>
      <vt:lpstr>What are we up against….. (perceptions of monitoring visits)</vt:lpstr>
      <vt:lpstr>What are we up against and what could be?</vt:lpstr>
      <vt:lpstr>What are we up against and what could be?</vt:lpstr>
      <vt:lpstr>Model for moving forward</vt:lpstr>
      <vt:lpstr>Model for moving forward</vt:lpstr>
      <vt:lpstr>Model for moving forward</vt:lpstr>
      <vt:lpstr>Preparing for the visit</vt:lpstr>
      <vt:lpstr>What can be done ahead of time?</vt:lpstr>
      <vt:lpstr>What can be done ahead of time?</vt:lpstr>
      <vt:lpstr>Looking at these….</vt:lpstr>
      <vt:lpstr>Looking at these….</vt:lpstr>
      <vt:lpstr>What can be submitted and reviewed ahead of time?</vt:lpstr>
      <vt:lpstr>What can be submitted and reviewed ahead of time?</vt:lpstr>
      <vt:lpstr>What can be submitted and reviewed ahead of time?</vt:lpstr>
      <vt:lpstr>What can we offer?</vt:lpstr>
      <vt:lpstr>What needs to be part of the planning for the on-site monitoring visit?</vt:lpstr>
      <vt:lpstr>What needs to be part of the planning for the on-site monitoring visit?</vt:lpstr>
      <vt:lpstr>What needs to be part of the planning for the on-site monitoring visit?</vt:lpstr>
      <vt:lpstr>What needs to be part of the planning for the on-site monitoring visit?</vt:lpstr>
      <vt:lpstr>Reflection Check: How many of these do I currently practice?</vt:lpstr>
      <vt:lpstr>On-site monitoring </vt:lpstr>
      <vt:lpstr>Managing expectations</vt:lpstr>
      <vt:lpstr>Managing expectations</vt:lpstr>
      <vt:lpstr>Managing expectations</vt:lpstr>
      <vt:lpstr>Communication is critical</vt:lpstr>
      <vt:lpstr>Communication is the foundation</vt:lpstr>
      <vt:lpstr>Communication is the foundation</vt:lpstr>
      <vt:lpstr>What are the key roles for monitors?</vt:lpstr>
      <vt:lpstr>Key roles for monitors</vt:lpstr>
      <vt:lpstr>Relationship builder</vt:lpstr>
      <vt:lpstr>Subject matter expert</vt:lpstr>
      <vt:lpstr>Driver of continuous improvement</vt:lpstr>
      <vt:lpstr>Monitor vs. Coach</vt:lpstr>
      <vt:lpstr>Monitor vs. Coach </vt:lpstr>
      <vt:lpstr>Monitor vs. Coach </vt:lpstr>
      <vt:lpstr>Monitor vs. Coach </vt:lpstr>
      <vt:lpstr>Knowledge Check: What are the key roles  for monitors?</vt:lpstr>
      <vt:lpstr>What skills and strategies enhance effective monitoring?</vt:lpstr>
      <vt:lpstr>Assessment before problem-solving</vt:lpstr>
      <vt:lpstr>Assessment before problem-solving</vt:lpstr>
      <vt:lpstr>How do you begin assessment?</vt:lpstr>
      <vt:lpstr>Consider types of questions</vt:lpstr>
      <vt:lpstr>Consider types of questions</vt:lpstr>
      <vt:lpstr>Consider types of questions</vt:lpstr>
      <vt:lpstr>Other techniques</vt:lpstr>
      <vt:lpstr>Root cause analysis</vt:lpstr>
      <vt:lpstr>Root cause analysis</vt:lpstr>
      <vt:lpstr>Root Cause Analysis Basics</vt:lpstr>
      <vt:lpstr>Reflection Check: How many of these do I currently practice?</vt:lpstr>
      <vt:lpstr>Follow-up after the visit</vt:lpstr>
      <vt:lpstr>Findings and citations</vt:lpstr>
      <vt:lpstr>Giving feedback beyond the report</vt:lpstr>
      <vt:lpstr>Giving feedback beyond the report</vt:lpstr>
      <vt:lpstr>Staying in touch</vt:lpstr>
      <vt:lpstr>Corrective action</vt:lpstr>
      <vt:lpstr>Promising practices</vt:lpstr>
      <vt:lpstr>Technical assistance</vt:lpstr>
      <vt:lpstr>??Questions??</vt:lpstr>
      <vt:lpstr>Closing slide</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Kathy</dc:creator>
  <cp:lastModifiedBy>Cheryl Robbins</cp:lastModifiedBy>
  <cp:revision>134</cp:revision>
  <dcterms:created xsi:type="dcterms:W3CDTF">2016-05-04T14:26:41Z</dcterms:created>
  <dcterms:modified xsi:type="dcterms:W3CDTF">2017-05-26T17:34:27Z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0x0101009F0012A8F387AA46A85594366FFB6402</vt:lpwstr>
  </property>
</Properties>
</file>