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66" d="100"/>
          <a:sy n="66" d="100"/>
        </p:scale>
        <p:origin x="126"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11/17/2017</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7/10/31/08/05/TAACCCT-Performance-Reporting-Monthly-Q-A-Series-November-2017"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www.workforcegps.org/About/MemberDirectory/MemberDetails?uid=9734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265529"/>
            <a:ext cx="5200164" cy="1601908"/>
          </a:xfrm>
        </p:spPr>
        <p:txBody>
          <a:bodyPr>
            <a:normAutofit fontScale="90000"/>
          </a:bodyPr>
          <a:lstStyle/>
          <a:p>
            <a:r>
              <a:rPr lang="en-US" sz="2400" dirty="0"/>
              <a:t>Executive Summary</a:t>
            </a:r>
            <a:br>
              <a:rPr lang="en-US" sz="2400" dirty="0"/>
            </a:br>
            <a:r>
              <a:rPr lang="en-US" sz="1600" dirty="0"/>
              <a:t>TAACCCT Performance Reporting Monthly Q &amp; A Series – November 2017</a:t>
            </a:r>
            <a:br>
              <a:rPr lang="en-US" sz="1600" dirty="0"/>
            </a:br>
            <a:r>
              <a:rPr lang="en-US" sz="1100" dirty="0"/>
              <a:t>11/9/2017</a:t>
            </a:r>
            <a:br>
              <a:rPr lang="en-US" sz="1600" dirty="0"/>
            </a:br>
            <a:r>
              <a:rPr lang="en-US" sz="1100" dirty="0"/>
              <a:t>Moderator(s): Eugenie Agia</a:t>
            </a:r>
            <a:br>
              <a:rPr lang="en-US" sz="1100" dirty="0"/>
            </a:br>
            <a:r>
              <a:rPr lang="en-US" sz="1100" dirty="0"/>
              <a:t>Speaker(s): </a:t>
            </a:r>
            <a:r>
              <a:rPr lang="en-US" sz="1100" i="1" dirty="0">
                <a:solidFill>
                  <a:srgbClr val="7030A0"/>
                </a:solidFill>
              </a:rPr>
              <a:t>Scott Estrada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236372"/>
            <a:ext cx="5079403" cy="4854800"/>
          </a:xfrm>
          <a:ln w="12700"/>
        </p:spPr>
        <p:txBody>
          <a:bodyPr lIns="182880" anchor="t">
            <a:normAutofit fontScale="92500" lnSpcReduction="10000"/>
          </a:bodyPr>
          <a:lstStyle/>
          <a:p>
            <a:pPr marL="0" indent="0">
              <a:buNone/>
            </a:pPr>
            <a:r>
              <a:rPr lang="en-US" sz="1200" dirty="0">
                <a:solidFill>
                  <a:schemeClr val="tx1"/>
                </a:solidFill>
              </a:rPr>
              <a:t>This month’s webinar is a part of a monthly series that provides a regular platform for addressing the most difficult and asked-about topics in Trade Adjustment Assistance Community College and Career Training (TAACCCT) performance reporting. This one was an open forum with no featured topic. With the reporting deadline so close, Kristen Milstead and Scott were available to answer any questions grantees had.</a:t>
            </a:r>
          </a:p>
          <a:p>
            <a:pPr marL="0" indent="0">
              <a:buNone/>
            </a:pPr>
            <a:r>
              <a:rPr lang="en-US" sz="1200" dirty="0">
                <a:solidFill>
                  <a:schemeClr val="tx1"/>
                </a:solidFill>
              </a:rPr>
              <a:t>Questions Raised during the Webinar:</a:t>
            </a:r>
          </a:p>
          <a:p>
            <a:r>
              <a:rPr lang="en-US" sz="1200" dirty="0">
                <a:solidFill>
                  <a:schemeClr val="tx1"/>
                </a:solidFill>
              </a:rPr>
              <a:t>How to count B.6 against B.6a, B.6b, B.6c</a:t>
            </a:r>
          </a:p>
          <a:p>
            <a:r>
              <a:rPr lang="en-US" sz="1200" dirty="0">
                <a:solidFill>
                  <a:schemeClr val="tx1"/>
                </a:solidFill>
              </a:rPr>
              <a:t>When a student qualifies for B.7 or B.8</a:t>
            </a:r>
          </a:p>
          <a:p>
            <a:r>
              <a:rPr lang="en-US" sz="1200" dirty="0">
                <a:solidFill>
                  <a:schemeClr val="tx1"/>
                </a:solidFill>
              </a:rPr>
              <a:t>Enrolling students who are 17</a:t>
            </a:r>
          </a:p>
          <a:p>
            <a:r>
              <a:rPr lang="en-US" sz="1200" dirty="0">
                <a:solidFill>
                  <a:schemeClr val="tx1"/>
                </a:solidFill>
              </a:rPr>
              <a:t>Participants not enrolled in program – How to count them in B.3 and B.4</a:t>
            </a:r>
          </a:p>
          <a:p>
            <a:r>
              <a:rPr lang="en-US" sz="1200" dirty="0">
                <a:solidFill>
                  <a:schemeClr val="tx1"/>
                </a:solidFill>
              </a:rPr>
              <a:t>Participants not enrolled in program – How to count them in B.3 and B.4</a:t>
            </a:r>
          </a:p>
          <a:p>
            <a:r>
              <a:rPr lang="en-US" sz="1200" dirty="0">
                <a:solidFill>
                  <a:schemeClr val="tx1"/>
                </a:solidFill>
              </a:rPr>
              <a:t>The sum of B.2, B.3, and B.4 compared to B.1</a:t>
            </a:r>
          </a:p>
          <a:p>
            <a:r>
              <a:rPr lang="en-US" sz="1200" dirty="0">
                <a:solidFill>
                  <a:schemeClr val="tx1"/>
                </a:solidFill>
              </a:rPr>
              <a:t>Can I count a bachelors degree?</a:t>
            </a:r>
          </a:p>
          <a:p>
            <a:r>
              <a:rPr lang="en-US" sz="1200" dirty="0">
                <a:solidFill>
                  <a:schemeClr val="tx1"/>
                </a:solidFill>
              </a:rPr>
              <a:t>What Counts as a Wage Increase </a:t>
            </a:r>
          </a:p>
          <a:p>
            <a:endParaRPr lang="en-US" sz="1200" dirty="0">
              <a:solidFill>
                <a:schemeClr val="tx1"/>
              </a:solidFill>
            </a:endParaRPr>
          </a:p>
          <a:p>
            <a:endParaRPr lang="en-US" sz="1200" dirty="0">
              <a:solidFill>
                <a:schemeClr val="tx1"/>
              </a:solidFill>
            </a:endParaRPr>
          </a:p>
          <a:p>
            <a:endParaRPr lang="en-US" sz="1200" dirty="0">
              <a:solidFill>
                <a:schemeClr val="tx1"/>
              </a:solidFill>
            </a:endParaRPr>
          </a:p>
          <a:p>
            <a:endParaRPr lang="en-US" sz="1200" dirty="0">
              <a:solidFill>
                <a:schemeClr val="tx1"/>
              </a:solidFill>
            </a:endParaRPr>
          </a:p>
          <a:p>
            <a:endParaRPr lang="en-US" sz="1200" dirty="0">
              <a:solidFill>
                <a:schemeClr val="tx1"/>
              </a:solidFill>
            </a:endParaRPr>
          </a:p>
          <a:p>
            <a:pPr marL="0" indent="0">
              <a:buNone/>
            </a:pPr>
            <a:endParaRPr lang="en-US" sz="1200" dirty="0">
              <a:solidFill>
                <a:schemeClr val="tx1"/>
              </a:solidFill>
            </a:endParaRPr>
          </a:p>
          <a:p>
            <a:pPr marL="0" indent="0">
              <a:buNone/>
            </a:pPr>
            <a:endParaRPr lang="en-US" sz="1200" dirty="0">
              <a:solidFill>
                <a:schemeClr val="tx1"/>
              </a:solidFill>
            </a:endParaRPr>
          </a:p>
        </p:txBody>
      </p:sp>
      <p:sp>
        <p:nvSpPr>
          <p:cNvPr id="8" name="Text Placeholder 34">
            <a:extLst>
              <a:ext uri="{FF2B5EF4-FFF2-40B4-BE49-F238E27FC236}">
                <a16:creationId xmlns:a16="http://schemas.microsoft.com/office/drawing/2014/main" id="{8FAA06BF-0042-42BD-BBC3-8EFE67DACA55}"/>
              </a:ext>
            </a:extLst>
          </p:cNvPr>
          <p:cNvSpPr txBox="1">
            <a:spLocks/>
          </p:cNvSpPr>
          <p:nvPr/>
        </p:nvSpPr>
        <p:spPr>
          <a:xfrm>
            <a:off x="-313509" y="6039121"/>
            <a:ext cx="9457509" cy="478694"/>
          </a:xfrm>
          <a:prstGeom prst="rect">
            <a:avLst/>
          </a:prstGeom>
          <a:noFill/>
          <a:ln w="12700">
            <a:noFill/>
            <a:miter lim="800000"/>
          </a:ln>
        </p:spPr>
        <p:txBody>
          <a:bodyPr vert="horz" lIns="182880" tIns="137160" rIns="182880" bIns="137160" rtlCol="0" anchor="t">
            <a:normAutofit/>
          </a:bodyPr>
          <a:lstStyle>
            <a:lvl1pPr marL="274320" indent="-274320" algn="l" defTabSz="914400" rtl="0" eaLnBrk="1" latinLnBrk="0" hangingPunct="1">
              <a:lnSpc>
                <a:spcPct val="110000"/>
              </a:lnSpc>
              <a:spcBef>
                <a:spcPts val="1800"/>
              </a:spcBef>
              <a:buClr>
                <a:schemeClr val="accent2"/>
              </a:buClr>
              <a:buFont typeface="Wingdings 2" panose="05020102010507070707" pitchFamily="18" charset="2"/>
              <a:buChar char="¡"/>
              <a:defRPr lang="en-US" sz="1800" i="0" kern="1200" dirty="0">
                <a:solidFill>
                  <a:schemeClr val="accent2"/>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100" b="1" dirty="0">
                <a:gradFill>
                  <a:gsLst>
                    <a:gs pos="58000">
                      <a:srgbClr val="0075BF">
                        <a:lumMod val="75000"/>
                      </a:srgbClr>
                    </a:gs>
                    <a:gs pos="100000">
                      <a:srgbClr val="124D95"/>
                    </a:gs>
                    <a:gs pos="19000">
                      <a:srgbClr val="124D95">
                        <a:lumMod val="75000"/>
                      </a:srgbClr>
                    </a:gs>
                    <a:gs pos="46885">
                      <a:srgbClr val="124D95"/>
                    </a:gs>
                    <a:gs pos="59000">
                      <a:srgbClr val="124D95">
                        <a:lumMod val="70000"/>
                      </a:srgbClr>
                    </a:gs>
                  </a:gsLst>
                  <a:lin ang="5400000" scaled="1"/>
                </a:gradFill>
                <a:effectLst>
                  <a:innerShdw blurRad="101600" dist="50800" dir="18900000">
                    <a:srgbClr val="124D95">
                      <a:lumMod val="50000"/>
                      <a:alpha val="70000"/>
                    </a:srgbClr>
                  </a:innerShdw>
                </a:effectLst>
                <a:hlinkClick r:id="rId3"/>
              </a:rPr>
              <a:t>https://www.workforcegps.org/events/2017/10/31/08/05/TAACCCT-Performance-Reporting-Monthly-Q-A-Series-November-2017</a:t>
            </a:r>
            <a:r>
              <a:rPr lang="en-US" sz="1100" b="1" dirty="0">
                <a:gradFill>
                  <a:gsLst>
                    <a:gs pos="58000">
                      <a:srgbClr val="0075BF">
                        <a:lumMod val="75000"/>
                      </a:srgbClr>
                    </a:gs>
                    <a:gs pos="100000">
                      <a:srgbClr val="124D95"/>
                    </a:gs>
                    <a:gs pos="19000">
                      <a:srgbClr val="124D95">
                        <a:lumMod val="75000"/>
                      </a:srgbClr>
                    </a:gs>
                    <a:gs pos="46885">
                      <a:srgbClr val="124D95"/>
                    </a:gs>
                    <a:gs pos="59000">
                      <a:srgbClr val="124D95">
                        <a:lumMod val="70000"/>
                      </a:srgbClr>
                    </a:gs>
                  </a:gsLst>
                  <a:lin ang="5400000" scaled="1"/>
                </a:gradFill>
                <a:effectLst>
                  <a:innerShdw blurRad="101600" dist="50800" dir="18900000">
                    <a:srgbClr val="124D95">
                      <a:lumMod val="50000"/>
                      <a:alpha val="70000"/>
                    </a:srgbClr>
                  </a:innerShdw>
                </a:effectLst>
              </a:rPr>
              <a:t> </a:t>
            </a:r>
            <a:endParaRPr lang="en-US"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885958234"/>
              </p:ext>
            </p:extLst>
          </p:nvPr>
        </p:nvGraphicFramePr>
        <p:xfrm>
          <a:off x="5506262" y="543580"/>
          <a:ext cx="3402846" cy="5547598"/>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70135">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0739">
                <a:tc>
                  <a:txBody>
                    <a:bodyPr/>
                    <a:lstStyle/>
                    <a:p>
                      <a:pPr marL="0" indent="0">
                        <a:buFont typeface="Arial" panose="020B0604020202020204" pitchFamily="34" charset="0"/>
                        <a:buNone/>
                      </a:pPr>
                      <a:r>
                        <a:rPr lang="en-US" sz="1000" b="1" dirty="0"/>
                        <a:t>Performance Reminders</a:t>
                      </a:r>
                    </a:p>
                  </a:txBody>
                  <a:tcPr/>
                </a:tc>
                <a:tc>
                  <a:txBody>
                    <a:bodyPr/>
                    <a:lstStyle/>
                    <a:p>
                      <a:pPr marL="0" indent="0" algn="ctr"/>
                      <a:r>
                        <a:rPr lang="en-US" sz="900" dirty="0"/>
                        <a:t>4:25</a:t>
                      </a:r>
                    </a:p>
                  </a:txBody>
                  <a:tcPr anchor="ctr"/>
                </a:tc>
                <a:extLst>
                  <a:ext uri="{0D108BD9-81ED-4DB2-BD59-A6C34878D82A}">
                    <a16:rowId xmlns:a16="http://schemas.microsoft.com/office/drawing/2014/main" val="3310568495"/>
                  </a:ext>
                </a:extLst>
              </a:tr>
              <a:tr h="250739">
                <a:tc>
                  <a:txBody>
                    <a:bodyPr/>
                    <a:lstStyle/>
                    <a:p>
                      <a:pPr marL="0" indent="0" algn="l">
                        <a:buFont typeface="Arial" panose="020B0604020202020204" pitchFamily="34" charset="0"/>
                        <a:buNone/>
                      </a:pPr>
                      <a:r>
                        <a:rPr lang="en-US" sz="1000" b="1" dirty="0"/>
                        <a:t>Question Time</a:t>
                      </a:r>
                    </a:p>
                  </a:txBody>
                  <a:tcPr/>
                </a:tc>
                <a:tc>
                  <a:txBody>
                    <a:bodyPr/>
                    <a:lstStyle/>
                    <a:p>
                      <a:pPr algn="ctr"/>
                      <a:r>
                        <a:rPr lang="en-US" sz="900" dirty="0"/>
                        <a:t>11:12</a:t>
                      </a:r>
                    </a:p>
                  </a:txBody>
                  <a:tcPr anchor="ctr"/>
                </a:tc>
                <a:extLst>
                  <a:ext uri="{0D108BD9-81ED-4DB2-BD59-A6C34878D82A}">
                    <a16:rowId xmlns:a16="http://schemas.microsoft.com/office/drawing/2014/main" val="2075400689"/>
                  </a:ext>
                </a:extLst>
              </a:tr>
              <a:tr h="250739">
                <a:tc>
                  <a:txBody>
                    <a:bodyPr/>
                    <a:lstStyle/>
                    <a:p>
                      <a:pPr marL="0" indent="0">
                        <a:buFont typeface="Arial" panose="020B0604020202020204" pitchFamily="34" charset="0"/>
                        <a:buNone/>
                      </a:pPr>
                      <a:r>
                        <a:rPr lang="en-US" sz="1000" b="0" dirty="0"/>
                        <a:t>Revising</a:t>
                      </a:r>
                      <a:r>
                        <a:rPr lang="en-US" sz="1000" b="0" baseline="0" dirty="0"/>
                        <a:t> previous reports</a:t>
                      </a:r>
                      <a:endParaRPr lang="en-US" sz="1000" b="0" dirty="0"/>
                    </a:p>
                  </a:txBody>
                  <a:tcPr/>
                </a:tc>
                <a:tc>
                  <a:txBody>
                    <a:bodyPr/>
                    <a:lstStyle/>
                    <a:p>
                      <a:pPr algn="ctr"/>
                      <a:r>
                        <a:rPr lang="en-US" sz="900" dirty="0"/>
                        <a:t>11:22</a:t>
                      </a:r>
                    </a:p>
                  </a:txBody>
                  <a:tcPr anchor="ctr"/>
                </a:tc>
                <a:extLst>
                  <a:ext uri="{0D108BD9-81ED-4DB2-BD59-A6C34878D82A}">
                    <a16:rowId xmlns:a16="http://schemas.microsoft.com/office/drawing/2014/main" val="812580546"/>
                  </a:ext>
                </a:extLst>
              </a:tr>
              <a:tr h="250739">
                <a:tc>
                  <a:txBody>
                    <a:bodyPr/>
                    <a:lstStyle/>
                    <a:p>
                      <a:pPr marL="0" indent="0">
                        <a:buFont typeface="Arial" panose="020B0604020202020204" pitchFamily="34" charset="0"/>
                        <a:buNone/>
                      </a:pPr>
                      <a:r>
                        <a:rPr lang="en-US" sz="1000" b="0" dirty="0"/>
                        <a:t>When</a:t>
                      </a:r>
                      <a:r>
                        <a:rPr lang="en-US" sz="1000" b="0" baseline="0" dirty="0"/>
                        <a:t> a student qualifies for B.7 or B.8</a:t>
                      </a:r>
                      <a:endParaRPr lang="en-US" sz="1000" b="0" dirty="0"/>
                    </a:p>
                  </a:txBody>
                  <a:tcPr/>
                </a:tc>
                <a:tc>
                  <a:txBody>
                    <a:bodyPr/>
                    <a:lstStyle/>
                    <a:p>
                      <a:pPr algn="ctr"/>
                      <a:r>
                        <a:rPr lang="en-US" sz="900" dirty="0"/>
                        <a:t>13:57</a:t>
                      </a:r>
                    </a:p>
                  </a:txBody>
                  <a:tcPr anchor="ctr"/>
                </a:tc>
                <a:extLst>
                  <a:ext uri="{0D108BD9-81ED-4DB2-BD59-A6C34878D82A}">
                    <a16:rowId xmlns:a16="http://schemas.microsoft.com/office/drawing/2014/main" val="10004"/>
                  </a:ext>
                </a:extLst>
              </a:tr>
              <a:tr h="250739">
                <a:tc>
                  <a:txBody>
                    <a:bodyPr/>
                    <a:lstStyle/>
                    <a:p>
                      <a:pPr marL="0" indent="0">
                        <a:buFont typeface="Arial" panose="020B0604020202020204" pitchFamily="34" charset="0"/>
                        <a:buNone/>
                      </a:pPr>
                      <a:r>
                        <a:rPr lang="en-US" sz="1000" b="0" dirty="0"/>
                        <a:t>Enrolling students</a:t>
                      </a:r>
                      <a:r>
                        <a:rPr lang="en-US" sz="1000" b="0" baseline="0" dirty="0"/>
                        <a:t> who are 17</a:t>
                      </a:r>
                      <a:endParaRPr lang="en-US" sz="1000" b="0" dirty="0"/>
                    </a:p>
                  </a:txBody>
                  <a:tcPr/>
                </a:tc>
                <a:tc>
                  <a:txBody>
                    <a:bodyPr/>
                    <a:lstStyle/>
                    <a:p>
                      <a:pPr algn="ctr"/>
                      <a:r>
                        <a:rPr lang="en-US" sz="900" dirty="0"/>
                        <a:t>20:20</a:t>
                      </a:r>
                    </a:p>
                  </a:txBody>
                  <a:tcPr anchor="ctr"/>
                </a:tc>
                <a:extLst>
                  <a:ext uri="{0D108BD9-81ED-4DB2-BD59-A6C34878D82A}">
                    <a16:rowId xmlns:a16="http://schemas.microsoft.com/office/drawing/2014/main" val="10005"/>
                  </a:ext>
                </a:extLst>
              </a:tr>
              <a:tr h="40745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Participants</a:t>
                      </a:r>
                      <a:r>
                        <a:rPr lang="en-US" sz="1000" b="0" baseline="0" dirty="0"/>
                        <a:t> not enrolled in program – How to count them in B.3 and B.4</a:t>
                      </a:r>
                    </a:p>
                  </a:txBody>
                  <a:tcPr/>
                </a:tc>
                <a:tc>
                  <a:txBody>
                    <a:bodyPr/>
                    <a:lstStyle/>
                    <a:p>
                      <a:pPr algn="ctr"/>
                      <a:r>
                        <a:rPr lang="en-US" sz="900" dirty="0"/>
                        <a:t>22:40</a:t>
                      </a:r>
                    </a:p>
                  </a:txBody>
                  <a:tcPr anchor="ctr"/>
                </a:tc>
                <a:extLst>
                  <a:ext uri="{0D108BD9-81ED-4DB2-BD59-A6C34878D82A}">
                    <a16:rowId xmlns:a16="http://schemas.microsoft.com/office/drawing/2014/main" val="10006"/>
                  </a:ext>
                </a:extLst>
              </a:tr>
              <a:tr h="250739">
                <a:tc>
                  <a:txBody>
                    <a:bodyPr/>
                    <a:lstStyle/>
                    <a:p>
                      <a:pPr marL="0" indent="0">
                        <a:buFont typeface="Arial" panose="020B0604020202020204" pitchFamily="34" charset="0"/>
                        <a:buNone/>
                      </a:pPr>
                      <a:r>
                        <a:rPr lang="en-US" sz="1000" b="0" dirty="0"/>
                        <a:t>How to count B.6</a:t>
                      </a:r>
                      <a:r>
                        <a:rPr lang="en-US" sz="1000" b="0" baseline="0" dirty="0"/>
                        <a:t> against B.6a, B.6b, B.6c</a:t>
                      </a:r>
                      <a:endParaRPr lang="en-US" sz="1000" b="0" dirty="0"/>
                    </a:p>
                  </a:txBody>
                  <a:tcPr/>
                </a:tc>
                <a:tc>
                  <a:txBody>
                    <a:bodyPr/>
                    <a:lstStyle/>
                    <a:p>
                      <a:pPr algn="ctr"/>
                      <a:r>
                        <a:rPr lang="en-US" sz="900" dirty="0"/>
                        <a:t>25:53</a:t>
                      </a:r>
                    </a:p>
                  </a:txBody>
                  <a:tcPr anchor="ctr"/>
                </a:tc>
                <a:extLst>
                  <a:ext uri="{0D108BD9-81ED-4DB2-BD59-A6C34878D82A}">
                    <a16:rowId xmlns:a16="http://schemas.microsoft.com/office/drawing/2014/main" val="1365116506"/>
                  </a:ext>
                </a:extLst>
              </a:tr>
              <a:tr h="407450">
                <a:tc>
                  <a:txBody>
                    <a:bodyPr/>
                    <a:lstStyle/>
                    <a:p>
                      <a:pPr marL="0" indent="0">
                        <a:buFont typeface="Arial" panose="020B0604020202020204" pitchFamily="34" charset="0"/>
                        <a:buNone/>
                      </a:pPr>
                      <a:r>
                        <a:rPr lang="en-US" sz="1000" b="0" dirty="0"/>
                        <a:t>The sum</a:t>
                      </a:r>
                      <a:r>
                        <a:rPr lang="en-US" sz="1000" b="0" baseline="0" dirty="0"/>
                        <a:t> of </a:t>
                      </a:r>
                      <a:r>
                        <a:rPr lang="en-US" sz="1000" b="0" dirty="0"/>
                        <a:t>B.2, B.3, and B.4 compared to B.1</a:t>
                      </a:r>
                    </a:p>
                  </a:txBody>
                  <a:tcPr/>
                </a:tc>
                <a:tc>
                  <a:txBody>
                    <a:bodyPr/>
                    <a:lstStyle/>
                    <a:p>
                      <a:pPr algn="ctr"/>
                      <a:r>
                        <a:rPr lang="en-US" sz="900" dirty="0"/>
                        <a:t>29:30</a:t>
                      </a:r>
                    </a:p>
                  </a:txBody>
                  <a:tcPr anchor="ctr"/>
                </a:tc>
                <a:extLst>
                  <a:ext uri="{0D108BD9-81ED-4DB2-BD59-A6C34878D82A}">
                    <a16:rowId xmlns:a16="http://schemas.microsoft.com/office/drawing/2014/main" val="10009"/>
                  </a:ext>
                </a:extLst>
              </a:tr>
              <a:tr h="250739">
                <a:tc>
                  <a:txBody>
                    <a:bodyPr/>
                    <a:lstStyle/>
                    <a:p>
                      <a:pPr marL="0" indent="0">
                        <a:buFont typeface="Arial" panose="020B0604020202020204" pitchFamily="34" charset="0"/>
                        <a:buNone/>
                      </a:pPr>
                      <a:r>
                        <a:rPr lang="en-US" sz="1000" b="0" dirty="0"/>
                        <a:t>Can</a:t>
                      </a:r>
                      <a:r>
                        <a:rPr lang="en-US" sz="1000" b="0" baseline="0" dirty="0"/>
                        <a:t> I count a bachelors degree?</a:t>
                      </a:r>
                      <a:endParaRPr lang="en-US" sz="1000" b="0" dirty="0"/>
                    </a:p>
                  </a:txBody>
                  <a:tcPr/>
                </a:tc>
                <a:tc>
                  <a:txBody>
                    <a:bodyPr/>
                    <a:lstStyle/>
                    <a:p>
                      <a:pPr algn="ctr"/>
                      <a:r>
                        <a:rPr lang="en-US" sz="900" dirty="0"/>
                        <a:t>35:06</a:t>
                      </a:r>
                    </a:p>
                  </a:txBody>
                  <a:tcPr anchor="ctr"/>
                </a:tc>
                <a:extLst>
                  <a:ext uri="{0D108BD9-81ED-4DB2-BD59-A6C34878D82A}">
                    <a16:rowId xmlns:a16="http://schemas.microsoft.com/office/drawing/2014/main" val="2501489609"/>
                  </a:ext>
                </a:extLst>
              </a:tr>
              <a:tr h="250739">
                <a:tc>
                  <a:txBody>
                    <a:bodyPr/>
                    <a:lstStyle/>
                    <a:p>
                      <a:pPr marL="0" indent="0">
                        <a:buFont typeface="Arial" panose="020B0604020202020204" pitchFamily="34" charset="0"/>
                        <a:buNone/>
                      </a:pPr>
                      <a:r>
                        <a:rPr lang="en-US" sz="1000" b="0" dirty="0"/>
                        <a:t>What Counts as a Wage Increase</a:t>
                      </a:r>
                      <a:r>
                        <a:rPr lang="en-US" sz="1000" b="0" baseline="0" dirty="0"/>
                        <a:t> </a:t>
                      </a:r>
                      <a:endParaRPr lang="en-US" sz="1000" b="0" dirty="0"/>
                    </a:p>
                  </a:txBody>
                  <a:tcPr/>
                </a:tc>
                <a:tc>
                  <a:txBody>
                    <a:bodyPr/>
                    <a:lstStyle/>
                    <a:p>
                      <a:pPr algn="ctr"/>
                      <a:r>
                        <a:rPr lang="en-US" sz="900" dirty="0"/>
                        <a:t>42:25</a:t>
                      </a:r>
                    </a:p>
                  </a:txBody>
                  <a:tcPr anchor="ctr"/>
                </a:tc>
                <a:extLst>
                  <a:ext uri="{0D108BD9-81ED-4DB2-BD59-A6C34878D82A}">
                    <a16:rowId xmlns:a16="http://schemas.microsoft.com/office/drawing/2014/main" val="1577649460"/>
                  </a:ext>
                </a:extLst>
              </a:tr>
              <a:tr h="25073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dirty="0"/>
                    </a:p>
                  </a:txBody>
                  <a:tcPr/>
                </a:tc>
                <a:tc>
                  <a:txBody>
                    <a:bodyPr/>
                    <a:lstStyle/>
                    <a:p>
                      <a:pPr algn="ctr"/>
                      <a:endParaRPr lang="en-US" sz="900" dirty="0"/>
                    </a:p>
                  </a:txBody>
                  <a:tcPr anchor="ctr"/>
                </a:tc>
                <a:extLst>
                  <a:ext uri="{0D108BD9-81ED-4DB2-BD59-A6C34878D82A}">
                    <a16:rowId xmlns:a16="http://schemas.microsoft.com/office/drawing/2014/main" val="3231640449"/>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250739">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
        <p:nvSpPr>
          <p:cNvPr id="4" name="TextBox 3">
            <a:hlinkClick r:id="rId4"/>
            <a:extLst>
              <a:ext uri="{FF2B5EF4-FFF2-40B4-BE49-F238E27FC236}">
                <a16:creationId xmlns:a16="http://schemas.microsoft.com/office/drawing/2014/main" id="{4526A127-51D0-4F12-8D38-03FA56AD6BD1}"/>
              </a:ext>
            </a:extLst>
          </p:cNvPr>
          <p:cNvSpPr txBox="1"/>
          <p:nvPr/>
        </p:nvSpPr>
        <p:spPr>
          <a:xfrm>
            <a:off x="306096" y="1020417"/>
            <a:ext cx="1603514" cy="215955"/>
          </a:xfrm>
          <a:prstGeom prst="rect">
            <a:avLst/>
          </a:prstGeom>
          <a:noFill/>
        </p:spPr>
        <p:txBody>
          <a:bodyPr wrap="square" lIns="0" tIns="0" rIns="0" bIns="0" rtlCol="0">
            <a:noAutofit/>
          </a:bodyPr>
          <a:lstStyle/>
          <a:p>
            <a:endParaRPr lang="en-US" dirty="0"/>
          </a:p>
        </p:txBody>
      </p:sp>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6211</TotalTime>
  <Words>301</Words>
  <Application>Microsoft Office PowerPoint</Application>
  <PresentationFormat>On-screen Show (4:3)</PresentationFormat>
  <Paragraphs>39</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Times New Roman</vt:lpstr>
      <vt:lpstr>Webdings</vt:lpstr>
      <vt:lpstr>Wingdings</vt:lpstr>
      <vt:lpstr>Wingdings 2</vt:lpstr>
      <vt:lpstr>Wingdings 3</vt:lpstr>
      <vt:lpstr>Standard Slides</vt:lpstr>
      <vt:lpstr>2_Standard Slides</vt:lpstr>
      <vt:lpstr>Executive Summary TAACCCT Performance Reporting Monthly Q &amp; A Series – November 2017 11/9/2017 Moderator(s): Eugenie Agia Speaker(s): Scott Estrada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Laura Casertano</cp:lastModifiedBy>
  <cp:revision>105</cp:revision>
  <dcterms:created xsi:type="dcterms:W3CDTF">2017-09-27T21:43:17Z</dcterms:created>
  <dcterms:modified xsi:type="dcterms:W3CDTF">2017-11-17T17:16:43Z</dcterms:modified>
</cp:coreProperties>
</file>