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6" r:id="rId2"/>
    <p:sldId id="462" r:id="rId3"/>
    <p:sldId id="505" r:id="rId4"/>
    <p:sldId id="509" r:id="rId5"/>
    <p:sldId id="510" r:id="rId6"/>
    <p:sldId id="259" r:id="rId7"/>
    <p:sldId id="360" r:id="rId8"/>
    <p:sldId id="426" r:id="rId9"/>
    <p:sldId id="507" r:id="rId10"/>
    <p:sldId id="508" r:id="rId11"/>
    <p:sldId id="504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a Acev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4B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1" autoAdjust="0"/>
    <p:restoredTop sz="73504" autoAdjust="0"/>
  </p:normalViewPr>
  <p:slideViewPr>
    <p:cSldViewPr snapToGrid="0" snapToObjects="1">
      <p:cViewPr varScale="1">
        <p:scale>
          <a:sx n="53" d="100"/>
          <a:sy n="53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00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Clicks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16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600" b="1" i="0" u="none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accct.workforcegps.org/resources/2016/07/13/11/53/TAACCCT_Performance_Key_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Opening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grant rounds do you work on?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(Select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lphaLcParenR"/>
            </a:pPr>
            <a:r>
              <a:rPr lang="en-US" dirty="0"/>
              <a:t>Round 3</a:t>
            </a:r>
          </a:p>
          <a:p>
            <a:pPr marL="457200" indent="-457200">
              <a:buAutoNum type="alphaLcParenR"/>
            </a:pPr>
            <a:r>
              <a:rPr lang="en-US" dirty="0"/>
              <a:t>Round 4</a:t>
            </a:r>
          </a:p>
          <a:p>
            <a:pPr marL="457200" indent="-457200">
              <a:buAutoNum type="alphaLcParenR"/>
            </a:pPr>
            <a:r>
              <a:rPr lang="en-US" dirty="0"/>
              <a:t>Rounds 3 and 4</a:t>
            </a:r>
          </a:p>
          <a:p>
            <a:pPr marL="457200" indent="-457200">
              <a:buAutoNum type="alphaLcParenR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200150"/>
            <a:ext cx="8238807" cy="48959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800" b="1" dirty="0"/>
          </a:p>
          <a:p>
            <a:pPr algn="just"/>
            <a:endParaRPr lang="en-US" sz="2800" b="1" dirty="0"/>
          </a:p>
          <a:p>
            <a:pPr marL="690563" lvl="2" indent="0" algn="just">
              <a:buNone/>
            </a:pPr>
            <a:endParaRPr lang="en-US" sz="2800" b="1" dirty="0"/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3793" y="295394"/>
            <a:ext cx="292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Question Time</a:t>
            </a:r>
          </a:p>
        </p:txBody>
      </p:sp>
      <p:pic>
        <p:nvPicPr>
          <p:cNvPr id="6" name="Picture 2" descr="C:\Users\milstead.kristen\AppData\Local\Microsoft\Windows\Temporary Internet Files\Content.IE5\H3TM7XWN\question_mark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143000"/>
            <a:ext cx="5653119" cy="4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attending!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468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option best describes the status of your 2017 APR?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Does attending this webinar count as starting my APR?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I’m organizing my data now but haven’t opened my APR yet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I’m working on the APR now and will submit soon.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I’ve already submitted it but this webinar topic was important to 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3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has been the most challenging topic/outcome for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Retention (B.3)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How to track a student after completion (B.2)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Who qualifies as a Participant? (B.1)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Tracking non-incumbent workers after the complete and exit (B.7, B.8 and B.9)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 never had any issues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Other (please type into the chat box if other)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0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type of Technical Assistance would you like to see next year for performance?</a:t>
            </a:r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Continue the Q&amp;A Web Series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Peer to Peer Calls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Office Hours with Performance Team (Scott and/or Kristen)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Other (please type into the chat box if other)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what extent have you utilized the Source Documentation Toolkit?</a:t>
            </a:r>
          </a:p>
          <a:p>
            <a:pPr marL="0" indent="0">
              <a:buNone/>
            </a:pPr>
            <a:r>
              <a:rPr lang="en-US" dirty="0"/>
              <a:t>(Please select only one)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 don’t know what that is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 know what it is but don’t use it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 used it to set up my tracking system for when students exit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I love it and refer to it all the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34892" y="782053"/>
            <a:ext cx="8539992" cy="351322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/>
              <a:t>TAACCCT Performance Reporting</a:t>
            </a:r>
            <a:br>
              <a:rPr lang="en-US" sz="4000" dirty="0"/>
            </a:br>
            <a:r>
              <a:rPr lang="en-US" sz="4000" dirty="0"/>
              <a:t>November Q&amp;A:</a:t>
            </a:r>
          </a:p>
          <a:p>
            <a:pPr algn="ctr"/>
            <a:br>
              <a:rPr lang="en-US" sz="4000" dirty="0"/>
            </a:br>
            <a:r>
              <a:rPr lang="en-US" sz="4000" dirty="0"/>
              <a:t>Open Forum</a:t>
            </a:r>
            <a:endParaRPr lang="en-US" sz="3200" dirty="0"/>
          </a:p>
          <a:p>
            <a:pPr algn="ctr"/>
            <a:r>
              <a:rPr lang="en-US" sz="3200" dirty="0"/>
              <a:t>November 9, 2017</a:t>
            </a:r>
          </a:p>
          <a:p>
            <a:pPr algn="ctr"/>
            <a:r>
              <a:rPr lang="en-US" sz="2900" dirty="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2313" y="3314700"/>
            <a:ext cx="7772400" cy="831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none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27135" y="1574067"/>
            <a:ext cx="7852771" cy="4596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Moderator:</a:t>
            </a:r>
          </a:p>
          <a:p>
            <a:pPr marL="0" indent="0">
              <a:buNone/>
            </a:pPr>
            <a:r>
              <a:rPr lang="en-US" sz="2400" b="1" dirty="0"/>
              <a:t>Eugenie Agia</a:t>
            </a:r>
            <a:r>
              <a:rPr lang="en-US" sz="2400" dirty="0"/>
              <a:t>, Workforce Analyst, TAACCCT Grants, U.S. Department of Labor, Employment and Training Administration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Presenter:</a:t>
            </a:r>
          </a:p>
          <a:p>
            <a:pPr marL="0" indent="0">
              <a:buNone/>
            </a:pPr>
            <a:r>
              <a:rPr lang="en-US" sz="2400" b="1" dirty="0"/>
              <a:t>Scott Estrada</a:t>
            </a:r>
            <a:r>
              <a:rPr lang="en-US" sz="2400" dirty="0"/>
              <a:t>, Performance Specialist, Maher &amp; Maher, TAACCCT Grants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3346824" y="274638"/>
            <a:ext cx="5339975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5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58" y="274638"/>
            <a:ext cx="5502442" cy="792162"/>
          </a:xfrm>
        </p:spPr>
        <p:txBody>
          <a:bodyPr>
            <a:noAutofit/>
          </a:bodyPr>
          <a:lstStyle/>
          <a:p>
            <a:r>
              <a:rPr lang="en-US" sz="2400" b="1" dirty="0"/>
              <a:t>TAACCCT Performance Reporting Key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6558"/>
            <a:ext cx="8229600" cy="5796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https://taaccct.workforcegps.org/resources/2016/07/13/11/53/TAACCCT_Performance_Key_Resources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293" y="1066800"/>
            <a:ext cx="5392403" cy="44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46100" y="1200150"/>
            <a:ext cx="8238807" cy="4895903"/>
          </a:xfrm>
        </p:spPr>
        <p:txBody>
          <a:bodyPr>
            <a:normAutofit fontScale="25000" lnSpcReduction="20000"/>
          </a:bodyPr>
          <a:lstStyle/>
          <a:p>
            <a:pPr algn="just"/>
            <a:endParaRPr lang="en-US" sz="7000" b="1" dirty="0"/>
          </a:p>
          <a:p>
            <a:pPr algn="just"/>
            <a:r>
              <a:rPr lang="en-US" sz="7000" b="1" dirty="0"/>
              <a:t>QNPRs and APRs are due November 14</a:t>
            </a:r>
          </a:p>
          <a:p>
            <a:pPr algn="just"/>
            <a:endParaRPr lang="en-US" sz="7000" b="1" dirty="0"/>
          </a:p>
          <a:p>
            <a:pPr algn="just"/>
            <a:r>
              <a:rPr lang="en-US" sz="7000" b="1" dirty="0"/>
              <a:t>Do not use the upload function in the QNPR to attach anything</a:t>
            </a:r>
          </a:p>
          <a:p>
            <a:pPr algn="just"/>
            <a:endParaRPr lang="en-US" sz="7000" b="1" dirty="0"/>
          </a:p>
          <a:p>
            <a:pPr algn="just"/>
            <a:r>
              <a:rPr lang="en-US" sz="7000" b="1" dirty="0"/>
              <a:t>Your APRs are not cumulative</a:t>
            </a:r>
          </a:p>
          <a:p>
            <a:pPr algn="just"/>
            <a:endParaRPr lang="en-US" sz="7000" b="1" dirty="0"/>
          </a:p>
          <a:p>
            <a:pPr algn="just"/>
            <a:r>
              <a:rPr lang="en-US" sz="7000" b="1" dirty="0"/>
              <a:t>Do not wait to submit your report until you receive some data </a:t>
            </a:r>
          </a:p>
          <a:p>
            <a:pPr algn="just"/>
            <a:endParaRPr lang="en-US" sz="7000" b="1" dirty="0"/>
          </a:p>
          <a:p>
            <a:pPr algn="just"/>
            <a:r>
              <a:rPr lang="en-US" sz="7000" b="1" dirty="0"/>
              <a:t>If you need to unlock a report, email your FPO</a:t>
            </a:r>
          </a:p>
          <a:p>
            <a:pPr algn="just"/>
            <a:endParaRPr lang="en-US" sz="7000" b="1" dirty="0"/>
          </a:p>
          <a:p>
            <a:pPr algn="just"/>
            <a:r>
              <a:rPr lang="en-US" sz="7000" b="1" dirty="0"/>
              <a:t>Please use the summary section in your final QNPR to speak about the entirety of your grant (Round 3 Grantees)</a:t>
            </a:r>
          </a:p>
          <a:p>
            <a:pPr algn="just"/>
            <a:endParaRPr lang="en-US" sz="2800" b="1" dirty="0"/>
          </a:p>
          <a:p>
            <a:pPr algn="just"/>
            <a:endParaRPr lang="en-US" sz="2800" b="1" dirty="0"/>
          </a:p>
          <a:p>
            <a:pPr marL="690563" lvl="2" indent="0" algn="just">
              <a:buNone/>
            </a:pPr>
            <a:endParaRPr lang="en-US" sz="2800" b="1" dirty="0"/>
          </a:p>
          <a:p>
            <a:pPr lvl="1" algn="just"/>
            <a:endParaRPr lang="en-US" sz="2800" dirty="0"/>
          </a:p>
          <a:p>
            <a:pPr lvl="1" algn="just"/>
            <a:endParaRPr lang="en-US" sz="2800" dirty="0"/>
          </a:p>
          <a:p>
            <a:pPr marL="0" indent="0" algn="just">
              <a:buNone/>
            </a:pPr>
            <a:r>
              <a:rPr lang="en-US" sz="2800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3793" y="295394"/>
            <a:ext cx="4796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Performance Reminders </a:t>
            </a:r>
          </a:p>
        </p:txBody>
      </p:sp>
    </p:spTree>
    <p:extLst>
      <p:ext uri="{BB962C8B-B14F-4D97-AF65-F5344CB8AC3E}">
        <p14:creationId xmlns:p14="http://schemas.microsoft.com/office/powerpoint/2010/main" val="4185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 - &amp;quot;TAACCCT Learning Network at a Glance&amp;quot;&quot;/&gt;&lt;property id=&quot;20307&quot; value=&quot;358&quot;/&gt;&lt;/object&gt;&lt;object type=&quot;3&quot; unique_id=&quot;10005&quot;&gt;&lt;property id=&quot;20148&quot; value=&quot;5&quot;/&gt;&lt;property id=&quot;20300&quot; value=&quot;Slide 3 - &amp;quot;Presenter&amp;quot;&quot;/&gt;&lt;property id=&quot;20307&quot; value=&quot;327&quot;/&gt;&lt;/object&gt;&lt;object type=&quot;3&quot; unique_id=&quot;10006&quot;&gt;&lt;property id=&quot;20148&quot; value=&quot;5&quot;/&gt;&lt;property id=&quot;20300&quot; value=&quot;Slide 4&quot;/&gt;&lt;property id=&quot;20307&quot; value=&quot;328&quot;/&gt;&lt;/object&gt;&lt;object type=&quot;3&quot; unique_id=&quot;10007&quot;&gt;&lt;property id=&quot;20148&quot; value=&quot;5&quot;/&gt;&lt;property id=&quot;20300&quot; value=&quot;Slide 5&quot;/&gt;&lt;property id=&quot;20307&quot; value=&quot;361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62&quot;/&gt;&lt;/object&gt;&lt;object type=&quot;3&quot; unique_id=&quot;10010&quot;&gt;&lt;property id=&quot;20148&quot; value=&quot;5&quot;/&gt;&lt;property id=&quot;20300&quot; value=&quot;Slide 8&quot;/&gt;&lt;property id=&quot;20307&quot; value=&quot;371&quot;/&gt;&lt;/object&gt;&lt;object type=&quot;3&quot; unique_id=&quot;10011&quot;&gt;&lt;property id=&quot;20148&quot; value=&quot;5&quot;/&gt;&lt;property id=&quot;20300&quot; value=&quot;Slide 9&quot;/&gt;&lt;property id=&quot;20307&quot; value=&quot;363&quot;/&gt;&lt;/object&gt;&lt;object type=&quot;3&quot; unique_id=&quot;10012&quot;&gt;&lt;property id=&quot;20148&quot; value=&quot;5&quot;/&gt;&lt;property id=&quot;20300&quot; value=&quot;Slide 10&quot;/&gt;&lt;property id=&quot;20307&quot; value=&quot;366&quot;/&gt;&lt;/object&gt;&lt;object type=&quot;3&quot; unique_id=&quot;10013&quot;&gt;&lt;property id=&quot;20148&quot; value=&quot;5&quot;/&gt;&lt;property id=&quot;20300&quot; value=&quot;Slide 11&quot;/&gt;&lt;property id=&quot;20307&quot; value=&quot;373&quot;/&gt;&lt;/object&gt;&lt;object type=&quot;3&quot; unique_id=&quot;10014&quot;&gt;&lt;property id=&quot;20148&quot; value=&quot;5&quot;/&gt;&lt;property id=&quot;20300&quot; value=&quot;Slide 12&quot;/&gt;&lt;property id=&quot;20307&quot; value=&quot;367&quot;/&gt;&lt;/object&gt;&lt;object type=&quot;3&quot; unique_id=&quot;10015&quot;&gt;&lt;property id=&quot;20148&quot; value=&quot;5&quot;/&gt;&lt;property id=&quot;20300&quot; value=&quot;Slide 13&quot;/&gt;&lt;property id=&quot;20307&quot; value=&quot;329&quot;/&gt;&lt;/object&gt;&lt;object type=&quot;3&quot; unique_id=&quot;10016&quot;&gt;&lt;property id=&quot;20148&quot; value=&quot;5&quot;/&gt;&lt;property id=&quot;20300&quot; value=&quot;Slide 14&quot;/&gt;&lt;property id=&quot;20307&quot; value=&quot;332&quot;/&gt;&lt;/object&gt;&lt;object type=&quot;3&quot; unique_id=&quot;10017&quot;&gt;&lt;property id=&quot;20148&quot; value=&quot;5&quot;/&gt;&lt;property id=&quot;20300&quot; value=&quot;Slide 15&quot;/&gt;&lt;property id=&quot;20307&quot; value=&quot;335&quot;/&gt;&lt;/object&gt;&lt;object type=&quot;3&quot; unique_id=&quot;10018&quot;&gt;&lt;property id=&quot;20148&quot; value=&quot;5&quot;/&gt;&lt;property id=&quot;20300&quot; value=&quot;Slide 16&quot;/&gt;&lt;property id=&quot;20307&quot; value=&quot;336&quot;/&gt;&lt;/object&gt;&lt;object type=&quot;3&quot; unique_id=&quot;10019&quot;&gt;&lt;property id=&quot;20148&quot; value=&quot;5&quot;/&gt;&lt;property id=&quot;20300&quot; value=&quot;Slide 17&quot;/&gt;&lt;property id=&quot;20307&quot; value=&quot;337&quot;/&gt;&lt;/object&gt;&lt;object type=&quot;3&quot; unique_id=&quot;10020&quot;&gt;&lt;property id=&quot;20148&quot; value=&quot;5&quot;/&gt;&lt;property id=&quot;20300&quot; value=&quot;Slide 18&quot;/&gt;&lt;property id=&quot;20307&quot; value=&quot;338&quot;/&gt;&lt;/object&gt;&lt;object type=&quot;3&quot; unique_id=&quot;10021&quot;&gt;&lt;property id=&quot;20148&quot; value=&quot;5&quot;/&gt;&lt;property id=&quot;20300&quot; value=&quot;Slide 19&quot;/&gt;&lt;property id=&quot;20307&quot; value=&quot;330&quot;/&gt;&lt;/object&gt;&lt;object type=&quot;3&quot; unique_id=&quot;10022&quot;&gt;&lt;property id=&quot;20148&quot; value=&quot;5&quot;/&gt;&lt;property id=&quot;20300&quot; value=&quot;Slide 20&quot;/&gt;&lt;property id=&quot;20307&quot; value=&quot;340&quot;/&gt;&lt;/object&gt;&lt;object type=&quot;3&quot; unique_id=&quot;10023&quot;&gt;&lt;property id=&quot;20148&quot; value=&quot;5&quot;/&gt;&lt;property id=&quot;20300&quot; value=&quot;Slide 21&quot;/&gt;&lt;property id=&quot;20307&quot; value=&quot;341&quot;/&gt;&lt;/object&gt;&lt;object type=&quot;3&quot; unique_id=&quot;10024&quot;&gt;&lt;property id=&quot;20148&quot; value=&quot;5&quot;/&gt;&lt;property id=&quot;20300&quot; value=&quot;Slide 22&quot;/&gt;&lt;property id=&quot;20307&quot; value=&quot;344&quot;/&gt;&lt;/object&gt;&lt;object type=&quot;3&quot; unique_id=&quot;10025&quot;&gt;&lt;property id=&quot;20148&quot; value=&quot;5&quot;/&gt;&lt;property id=&quot;20300&quot; value=&quot;Slide 23&quot;/&gt;&lt;property id=&quot;20307&quot; value=&quot;345&quot;/&gt;&lt;/object&gt;&lt;object type=&quot;3&quot; unique_id=&quot;10026&quot;&gt;&lt;property id=&quot;20148&quot; value=&quot;5&quot;/&gt;&lt;property id=&quot;20300&quot; value=&quot;Slide 24&quot;/&gt;&lt;property id=&quot;20307&quot; value=&quot;346&quot;/&gt;&lt;/object&gt;&lt;object type=&quot;3&quot; unique_id=&quot;10027&quot;&gt;&lt;property id=&quot;20148&quot; value=&quot;5&quot;/&gt;&lt;property id=&quot;20300&quot; value=&quot;Slide 25&quot;/&gt;&lt;property id=&quot;20307&quot; value=&quot;343&quot;/&gt;&lt;/object&gt;&lt;object type=&quot;3&quot; unique_id=&quot;10028&quot;&gt;&lt;property id=&quot;20148&quot; value=&quot;5&quot;/&gt;&lt;property id=&quot;20300&quot; value=&quot;Slide 26 - &amp;quot;Q&amp;amp;A&amp;quot;&quot;/&gt;&lt;property id=&quot;20307&quot; value=&quot;359&quot;/&gt;&lt;/object&gt;&lt;object type=&quot;3&quot; unique_id=&quot;10029&quot;&gt;&lt;property id=&quot;20148&quot; value=&quot;5&quot;/&gt;&lt;property id=&quot;20300&quot; value=&quot;Slide 27&quot;/&gt;&lt;property id=&quot;20307&quot; value=&quot;368&quot;/&gt;&lt;/object&gt;&lt;object type=&quot;3&quot; unique_id=&quot;10030&quot;&gt;&lt;property id=&quot;20148&quot; value=&quot;5&quot;/&gt;&lt;property id=&quot;20300&quot; value=&quot;Slide 28 - &amp;quot;Q&amp;amp;A&amp;quot;&quot;/&gt;&lt;property id=&quot;20307&quot; value=&quot;370&quot;/&gt;&lt;/object&gt;&lt;object type=&quot;3&quot; unique_id=&quot;10031&quot;&gt;&lt;property id=&quot;20148&quot; value=&quot;5&quot;/&gt;&lt;property id=&quot;20300&quot; value=&quot;Slide 29&quot;/&gt;&lt;property id=&quot;20307&quot; value=&quot;356&quot;/&gt;&lt;/object&gt;&lt;object type=&quot;3&quot; unique_id=&quot;10032&quot;&gt;&lt;property id=&quot;20148&quot; value=&quot;5&quot;/&gt;&lt;property id=&quot;20300&quot; value=&quot;Slide 30&quot;/&gt;&lt;property id=&quot;20307&quot; value=&quot;310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9221</TotalTime>
  <Words>443</Words>
  <Application>Microsoft Office PowerPoint</Application>
  <PresentationFormat>On-screen Show (4:3)</PresentationFormat>
  <Paragraphs>102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Opening Poll</vt:lpstr>
      <vt:lpstr>Poll</vt:lpstr>
      <vt:lpstr>Poll</vt:lpstr>
      <vt:lpstr>Poll</vt:lpstr>
      <vt:lpstr>Poll</vt:lpstr>
      <vt:lpstr>PowerPoint Presentation</vt:lpstr>
      <vt:lpstr>PowerPoint Presentation</vt:lpstr>
      <vt:lpstr>TAACCCT Performance Reporting Key Resources</vt:lpstr>
      <vt:lpstr>PowerPoint Presentation</vt:lpstr>
      <vt:lpstr>PowerPoint Presentation</vt:lpstr>
      <vt:lpstr>PowerPoint Presentation</vt:lpstr>
    </vt:vector>
  </TitlesOfParts>
  <Company>JFF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Laura Casertano</cp:lastModifiedBy>
  <cp:revision>584</cp:revision>
  <dcterms:created xsi:type="dcterms:W3CDTF">2012-12-12T14:53:33Z</dcterms:created>
  <dcterms:modified xsi:type="dcterms:W3CDTF">2017-11-09T14:17:05Z</dcterms:modified>
</cp:coreProperties>
</file>