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53"/>
  </p:notesMasterIdLst>
  <p:handoutMasterIdLst>
    <p:handoutMasterId r:id="rId54"/>
  </p:handoutMasterIdLst>
  <p:sldIdLst>
    <p:sldId id="289" r:id="rId6"/>
    <p:sldId id="314" r:id="rId7"/>
    <p:sldId id="287" r:id="rId8"/>
    <p:sldId id="272" r:id="rId9"/>
    <p:sldId id="280" r:id="rId10"/>
    <p:sldId id="319" r:id="rId11"/>
    <p:sldId id="326" r:id="rId12"/>
    <p:sldId id="328" r:id="rId13"/>
    <p:sldId id="327" r:id="rId14"/>
    <p:sldId id="286" r:id="rId15"/>
    <p:sldId id="290" r:id="rId16"/>
    <p:sldId id="258" r:id="rId17"/>
    <p:sldId id="276" r:id="rId18"/>
    <p:sldId id="292" r:id="rId19"/>
    <p:sldId id="293" r:id="rId20"/>
    <p:sldId id="294" r:id="rId21"/>
    <p:sldId id="295" r:id="rId22"/>
    <p:sldId id="296" r:id="rId23"/>
    <p:sldId id="297" r:id="rId24"/>
    <p:sldId id="298" r:id="rId25"/>
    <p:sldId id="320" r:id="rId26"/>
    <p:sldId id="299" r:id="rId27"/>
    <p:sldId id="300" r:id="rId28"/>
    <p:sldId id="321" r:id="rId29"/>
    <p:sldId id="301" r:id="rId30"/>
    <p:sldId id="303" r:id="rId31"/>
    <p:sldId id="322" r:id="rId32"/>
    <p:sldId id="315" r:id="rId33"/>
    <p:sldId id="316" r:id="rId34"/>
    <p:sldId id="318" r:id="rId35"/>
    <p:sldId id="304" r:id="rId36"/>
    <p:sldId id="329" r:id="rId37"/>
    <p:sldId id="332" r:id="rId38"/>
    <p:sldId id="333" r:id="rId39"/>
    <p:sldId id="334" r:id="rId40"/>
    <p:sldId id="335" r:id="rId41"/>
    <p:sldId id="305" r:id="rId42"/>
    <p:sldId id="306" r:id="rId43"/>
    <p:sldId id="307" r:id="rId44"/>
    <p:sldId id="308" r:id="rId45"/>
    <p:sldId id="325" r:id="rId46"/>
    <p:sldId id="324" r:id="rId47"/>
    <p:sldId id="281" r:id="rId48"/>
    <p:sldId id="284" r:id="rId49"/>
    <p:sldId id="323" r:id="rId50"/>
    <p:sldId id="275" r:id="rId51"/>
    <p:sldId id="282" r:id="rId52"/>
  </p:sldIdLst>
  <p:sldSz cx="9144000" cy="6858000" type="screen4x3"/>
  <p:notesSz cx="7010400" cy="92964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82" autoAdjust="0"/>
    <p:restoredTop sz="88192" autoAdjust="0"/>
  </p:normalViewPr>
  <p:slideViewPr>
    <p:cSldViewPr snapToGrid="0">
      <p:cViewPr varScale="1">
        <p:scale>
          <a:sx n="76" d="100"/>
          <a:sy n="76" d="100"/>
        </p:scale>
        <p:origin x="1230" y="78"/>
      </p:cViewPr>
      <p:guideLst>
        <p:guide orient="horz" pos="2160"/>
        <p:guide pos="2880"/>
      </p:guideLst>
    </p:cSldViewPr>
  </p:slideViewPr>
  <p:notesTextViewPr>
    <p:cViewPr>
      <p:scale>
        <a:sx n="1" d="1"/>
        <a:sy n="1" d="1"/>
      </p:scale>
      <p:origin x="0" y="0"/>
    </p:cViewPr>
  </p:notesTextViewPr>
  <p:notesViewPr>
    <p:cSldViewPr snapToGrid="0">
      <p:cViewPr varScale="1">
        <p:scale>
          <a:sx n="81" d="100"/>
          <a:sy n="81" d="100"/>
        </p:scale>
        <p:origin x="-20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755E1B3-63BD-450E-86CD-2618BB41E890}" type="datetimeFigureOut">
              <a:rPr lang="en-US" smtClean="0"/>
              <a:t>11/8/2017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28EDC87-8AA9-4CE7-8971-1B46FFBD522A}" type="slidenum">
              <a:rPr lang="en-US" smtClean="0"/>
              <a:t>‹#›</a:t>
            </a:fld>
            <a:endParaRPr lang="en-US"/>
          </a:p>
        </p:txBody>
      </p:sp>
    </p:spTree>
    <p:extLst>
      <p:ext uri="{BB962C8B-B14F-4D97-AF65-F5344CB8AC3E}">
        <p14:creationId xmlns:p14="http://schemas.microsoft.com/office/powerpoint/2010/main" val="2600360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788989-C4F2-419E-8CC5-53E2453B8A9F}" type="datetimeFigureOut">
              <a:rPr lang="en-US" smtClean="0"/>
              <a:t>11/8/2017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a:p>
        </p:txBody>
      </p:sp>
    </p:spTree>
    <p:extLst>
      <p:ext uri="{BB962C8B-B14F-4D97-AF65-F5344CB8AC3E}">
        <p14:creationId xmlns:p14="http://schemas.microsoft.com/office/powerpoint/2010/main" val="401706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a:p>
        </p:txBody>
      </p:sp>
    </p:spTree>
    <p:extLst>
      <p:ext uri="{BB962C8B-B14F-4D97-AF65-F5344CB8AC3E}">
        <p14:creationId xmlns:p14="http://schemas.microsoft.com/office/powerpoint/2010/main" val="937584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a:p>
        </p:txBody>
      </p:sp>
    </p:spTree>
    <p:extLst>
      <p:ext uri="{BB962C8B-B14F-4D97-AF65-F5344CB8AC3E}">
        <p14:creationId xmlns:p14="http://schemas.microsoft.com/office/powerpoint/2010/main" val="301627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21</a:t>
            </a:fld>
            <a:endParaRPr lang="en-US"/>
          </a:p>
        </p:txBody>
      </p:sp>
    </p:spTree>
    <p:extLst>
      <p:ext uri="{BB962C8B-B14F-4D97-AF65-F5344CB8AC3E}">
        <p14:creationId xmlns:p14="http://schemas.microsoft.com/office/powerpoint/2010/main" val="3016270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a:p>
        </p:txBody>
      </p:sp>
    </p:spTree>
    <p:extLst>
      <p:ext uri="{BB962C8B-B14F-4D97-AF65-F5344CB8AC3E}">
        <p14:creationId xmlns:p14="http://schemas.microsoft.com/office/powerpoint/2010/main" val="1846181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DB0D2C8-4E9D-4ABA-936B-5E500A1B423B}" type="slidenum">
              <a:rPr lang="en-US">
                <a:solidFill>
                  <a:prstClr val="black"/>
                </a:solidFill>
                <a:latin typeface="Calibri" panose="020F0502020204030204"/>
              </a:rPr>
              <a:pPr defTabSz="465887">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639131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DB0D2C8-4E9D-4ABA-936B-5E500A1B423B}" type="slidenum">
              <a:rPr lang="en-US">
                <a:solidFill>
                  <a:prstClr val="black"/>
                </a:solidFill>
                <a:latin typeface="Calibri" panose="020F0502020204030204"/>
              </a:rPr>
              <a:pPr defTabSz="465887">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639131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465887">
              <a:defRPr/>
            </a:pPr>
            <a:fld id="{0DB0D2C8-4E9D-4ABA-936B-5E500A1B423B}" type="slidenum">
              <a:rPr lang="en-US">
                <a:solidFill>
                  <a:prstClr val="black"/>
                </a:solidFill>
                <a:latin typeface="Calibri" panose="020F0502020204030204"/>
              </a:rPr>
              <a:pPr defTabSz="465887">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861343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DB0D2C8-4E9D-4ABA-936B-5E500A1B423B}" type="slidenum">
              <a:rPr lang="en-US">
                <a:solidFill>
                  <a:prstClr val="black"/>
                </a:solidFill>
                <a:latin typeface="Calibri" panose="020F0502020204030204"/>
              </a:rPr>
              <a:pPr defTabSz="465887">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741778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DB0D2C8-4E9D-4ABA-936B-5E500A1B423B}" type="slidenum">
              <a:rPr lang="en-US">
                <a:solidFill>
                  <a:prstClr val="black"/>
                </a:solidFill>
                <a:latin typeface="Calibri" panose="020F0502020204030204"/>
              </a:rPr>
              <a:pPr defTabSz="465887">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741778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465887">
              <a:defRPr/>
            </a:pPr>
            <a:fld id="{0DB0D2C8-4E9D-4ABA-936B-5E500A1B423B}" type="slidenum">
              <a:rPr lang="en-US">
                <a:solidFill>
                  <a:prstClr val="black"/>
                </a:solidFill>
                <a:latin typeface="Calibri" panose="020F0502020204030204"/>
              </a:rPr>
              <a:pPr defTabSz="465887">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156247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a:t>
            </a:fld>
            <a:endParaRPr lang="en-US"/>
          </a:p>
        </p:txBody>
      </p:sp>
    </p:spTree>
    <p:extLst>
      <p:ext uri="{BB962C8B-B14F-4D97-AF65-F5344CB8AC3E}">
        <p14:creationId xmlns:p14="http://schemas.microsoft.com/office/powerpoint/2010/main" val="3111321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465887">
              <a:defRPr/>
            </a:pPr>
            <a:fld id="{0DB0D2C8-4E9D-4ABA-936B-5E500A1B423B}" type="slidenum">
              <a:rPr lang="en-US">
                <a:solidFill>
                  <a:prstClr val="black"/>
                </a:solidFill>
                <a:latin typeface="Calibri" panose="020F0502020204030204"/>
              </a:rPr>
              <a:pPr defTabSz="465887">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2734211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465887">
              <a:defRPr/>
            </a:pPr>
            <a:fld id="{0DB0D2C8-4E9D-4ABA-936B-5E500A1B423B}" type="slidenum">
              <a:rPr lang="en-US">
                <a:solidFill>
                  <a:prstClr val="black"/>
                </a:solidFill>
                <a:latin typeface="Calibri" panose="020F0502020204030204"/>
              </a:rPr>
              <a:pPr defTabSz="465887">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611674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465887">
              <a:defRPr/>
            </a:pPr>
            <a:fld id="{0DB0D2C8-4E9D-4ABA-936B-5E500A1B423B}" type="slidenum">
              <a:rPr lang="en-US">
                <a:solidFill>
                  <a:prstClr val="black"/>
                </a:solidFill>
                <a:latin typeface="Calibri" panose="020F0502020204030204"/>
              </a:rPr>
              <a:pPr defTabSz="465887">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1921989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465887">
              <a:defRPr/>
            </a:pPr>
            <a:fld id="{0DB0D2C8-4E9D-4ABA-936B-5E500A1B423B}" type="slidenum">
              <a:rPr lang="en-US">
                <a:solidFill>
                  <a:prstClr val="black"/>
                </a:solidFill>
                <a:latin typeface="Calibri" panose="020F0502020204030204"/>
              </a:rPr>
              <a:pPr defTabSz="465887">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1921989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465887">
              <a:defRPr/>
            </a:pPr>
            <a:fld id="{0DB0D2C8-4E9D-4ABA-936B-5E500A1B423B}" type="slidenum">
              <a:rPr lang="en-US">
                <a:solidFill>
                  <a:prstClr val="black"/>
                </a:solidFill>
                <a:latin typeface="Calibri" panose="020F0502020204030204"/>
              </a:rPr>
              <a:pPr defTabSz="465887">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3953535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43</a:t>
            </a:fld>
            <a:endParaRPr lang="en-US"/>
          </a:p>
        </p:txBody>
      </p:sp>
    </p:spTree>
    <p:extLst>
      <p:ext uri="{BB962C8B-B14F-4D97-AF65-F5344CB8AC3E}">
        <p14:creationId xmlns:p14="http://schemas.microsoft.com/office/powerpoint/2010/main" val="2293047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44</a:t>
            </a:fld>
            <a:endParaRPr lang="en-US"/>
          </a:p>
        </p:txBody>
      </p:sp>
    </p:spTree>
    <p:extLst>
      <p:ext uri="{BB962C8B-B14F-4D97-AF65-F5344CB8AC3E}">
        <p14:creationId xmlns:p14="http://schemas.microsoft.com/office/powerpoint/2010/main" val="3677409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46</a:t>
            </a:fld>
            <a:endParaRPr lang="en-US"/>
          </a:p>
        </p:txBody>
      </p:sp>
    </p:spTree>
    <p:extLst>
      <p:ext uri="{BB962C8B-B14F-4D97-AF65-F5344CB8AC3E}">
        <p14:creationId xmlns:p14="http://schemas.microsoft.com/office/powerpoint/2010/main" val="101447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47</a:t>
            </a:fld>
            <a:endParaRPr lang="en-US"/>
          </a:p>
        </p:txBody>
      </p:sp>
    </p:spTree>
    <p:extLst>
      <p:ext uri="{BB962C8B-B14F-4D97-AF65-F5344CB8AC3E}">
        <p14:creationId xmlns:p14="http://schemas.microsoft.com/office/powerpoint/2010/main" val="400678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9</a:t>
            </a:fld>
            <a:endParaRPr lang="en-US"/>
          </a:p>
        </p:txBody>
      </p:sp>
    </p:spTree>
    <p:extLst>
      <p:ext uri="{BB962C8B-B14F-4D97-AF65-F5344CB8AC3E}">
        <p14:creationId xmlns:p14="http://schemas.microsoft.com/office/powerpoint/2010/main" val="1452140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a:p>
        </p:txBody>
      </p:sp>
    </p:spTree>
    <p:extLst>
      <p:ext uri="{BB962C8B-B14F-4D97-AF65-F5344CB8AC3E}">
        <p14:creationId xmlns:p14="http://schemas.microsoft.com/office/powerpoint/2010/main" val="210339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122932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a:p>
        </p:txBody>
      </p:sp>
    </p:spTree>
    <p:extLst>
      <p:ext uri="{BB962C8B-B14F-4D97-AF65-F5344CB8AC3E}">
        <p14:creationId xmlns:p14="http://schemas.microsoft.com/office/powerpoint/2010/main" val="283868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16</a:t>
            </a:fld>
            <a:endParaRPr lang="en-US"/>
          </a:p>
        </p:txBody>
      </p:sp>
    </p:spTree>
    <p:extLst>
      <p:ext uri="{BB962C8B-B14F-4D97-AF65-F5344CB8AC3E}">
        <p14:creationId xmlns:p14="http://schemas.microsoft.com/office/powerpoint/2010/main" val="303909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a:p>
        </p:txBody>
      </p:sp>
    </p:spTree>
    <p:extLst>
      <p:ext uri="{BB962C8B-B14F-4D97-AF65-F5344CB8AC3E}">
        <p14:creationId xmlns:p14="http://schemas.microsoft.com/office/powerpoint/2010/main" val="501921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a:p>
        </p:txBody>
      </p:sp>
    </p:spTree>
    <p:extLst>
      <p:ext uri="{BB962C8B-B14F-4D97-AF65-F5344CB8AC3E}">
        <p14:creationId xmlns:p14="http://schemas.microsoft.com/office/powerpoint/2010/main" val="3761975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w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9" y="-2165164"/>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08999" y="121811"/>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pic>
        <p:nvPicPr>
          <p:cNvPr id="18" name="Picture 17" descr="EDSEALC"/>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408983" y="187970"/>
            <a:ext cx="822960" cy="822960"/>
          </a:xfrm>
          <a:prstGeom prst="rect">
            <a:avLst/>
          </a:prstGeom>
          <a:noFill/>
          <a:ln>
            <a:noFill/>
          </a:ln>
        </p:spPr>
      </p:pic>
      <p:sp>
        <p:nvSpPr>
          <p:cNvPr id="4" name="TextBox 3"/>
          <p:cNvSpPr txBox="1"/>
          <p:nvPr userDrawn="1"/>
        </p:nvSpPr>
        <p:spPr>
          <a:xfrm>
            <a:off x="4452730" y="6424484"/>
            <a:ext cx="257622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59101" y="2105653"/>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37637" y="2126917"/>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892" y="1120346"/>
            <a:ext cx="8391866"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55538" y="6424484"/>
            <a:ext cx="1761573" cy="213233"/>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pic>
        <p:nvPicPr>
          <p:cNvPr id="19" name="Picture 18">
            <a:extLst>
              <a:ext uri="{FF2B5EF4-FFF2-40B4-BE49-F238E27FC236}">
                <a16:creationId xmlns:a16="http://schemas.microsoft.com/office/drawing/2014/main" id="{2042A1D8-BD35-4863-A036-E807A08BA30D}"/>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2197519" y="6421614"/>
            <a:ext cx="2055755" cy="233028"/>
          </a:xfrm>
          <a:prstGeom prst="rect">
            <a:avLst/>
          </a:prstGeom>
        </p:spPr>
      </p:pic>
      <p:pic>
        <p:nvPicPr>
          <p:cNvPr id="20" name="Picture 19">
            <a:extLst>
              <a:ext uri="{FF2B5EF4-FFF2-40B4-BE49-F238E27FC236}">
                <a16:creationId xmlns:a16="http://schemas.microsoft.com/office/drawing/2014/main" id="{352FC0AC-1476-450E-A16B-2F14E254501C}"/>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140777" y="6422813"/>
            <a:ext cx="2462111" cy="232031"/>
          </a:xfrm>
          <a:prstGeom prst="rect">
            <a:avLst/>
          </a:prstGeom>
        </p:spPr>
      </p:pic>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bls.gov/cew"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www.bls.gov/cew"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hyperlink" Target="https://www.doleta.gov/performance/guidance/QA.cfm#WIOA"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hyperlink" Target="https://performancereporting.workforcegps.org/" TargetMode="External"/><Relationship Id="rId2" Type="http://schemas.openxmlformats.org/officeDocument/2006/relationships/hyperlink" Target="http://www.doleta.gov/wioa" TargetMode="Externa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hyperlink" Target="mailto:ETAperforms@dol.gov"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hyperlink" Target="mailto:Acevedo.Cesar@dol.gov"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519114"/>
            <a:ext cx="8648699" cy="2852737"/>
          </a:xfrm>
        </p:spPr>
        <p:txBody>
          <a:bodyPr>
            <a:normAutofit/>
          </a:bodyPr>
          <a:lstStyle/>
          <a:p>
            <a:r>
              <a:rPr lang="en-US" dirty="0"/>
              <a:t>Poll Question</a:t>
            </a:r>
            <a:br>
              <a:rPr lang="en-US" dirty="0"/>
            </a:br>
            <a:br>
              <a:rPr lang="en-US" dirty="0"/>
            </a:br>
            <a:r>
              <a:rPr lang="en-US" sz="3000" b="0" dirty="0">
                <a:solidFill>
                  <a:schemeClr val="tx1"/>
                </a:solidFill>
              </a:rPr>
              <a:t>Which of the list below are the three possible approaches for measuring the Effectiveness in Serving Employers?</a:t>
            </a:r>
          </a:p>
        </p:txBody>
      </p:sp>
      <p:sp>
        <p:nvSpPr>
          <p:cNvPr id="7" name="Text Placeholder 6"/>
          <p:cNvSpPr>
            <a:spLocks noGrp="1"/>
          </p:cNvSpPr>
          <p:nvPr>
            <p:ph type="body" idx="1"/>
          </p:nvPr>
        </p:nvSpPr>
        <p:spPr>
          <a:xfrm>
            <a:off x="623888" y="4017964"/>
            <a:ext cx="7863840" cy="1912936"/>
          </a:xfrm>
        </p:spPr>
        <p:txBody>
          <a:bodyPr>
            <a:normAutofit fontScale="70000" lnSpcReduction="20000"/>
          </a:bodyPr>
          <a:lstStyle/>
          <a:p>
            <a:pPr marL="514350" indent="-514350">
              <a:buFont typeface="+mj-lt"/>
              <a:buAutoNum type="alphaLcPeriod"/>
            </a:pPr>
            <a:r>
              <a:rPr lang="en-US" dirty="0"/>
              <a:t>Business Satisfactory Survey</a:t>
            </a:r>
          </a:p>
          <a:p>
            <a:pPr marL="514350" indent="-514350">
              <a:buFont typeface="+mj-lt"/>
              <a:buAutoNum type="alphaLcPeriod"/>
            </a:pPr>
            <a:r>
              <a:rPr lang="en-US" dirty="0"/>
              <a:t>Repeat Business Customers</a:t>
            </a:r>
          </a:p>
          <a:p>
            <a:pPr marL="514350" indent="-514350">
              <a:buFont typeface="+mj-lt"/>
              <a:buAutoNum type="alphaLcPeriod"/>
            </a:pPr>
            <a:r>
              <a:rPr lang="en-US" dirty="0"/>
              <a:t>Employer Happiness Index</a:t>
            </a:r>
          </a:p>
          <a:p>
            <a:pPr marL="514350" indent="-514350">
              <a:buFont typeface="+mj-lt"/>
              <a:buAutoNum type="alphaLcPeriod"/>
            </a:pPr>
            <a:r>
              <a:rPr lang="en-US" dirty="0"/>
              <a:t>Retention with the same employer</a:t>
            </a:r>
          </a:p>
          <a:p>
            <a:pPr marL="514350" indent="-514350">
              <a:buFont typeface="+mj-lt"/>
              <a:buAutoNum type="alphaLcPeriod"/>
            </a:pPr>
            <a:r>
              <a:rPr lang="en-US" dirty="0"/>
              <a:t>Employer Penetration Rate</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9" name="TextBox 8">
            <a:extLst>
              <a:ext uri="{FF2B5EF4-FFF2-40B4-BE49-F238E27FC236}">
                <a16:creationId xmlns:a16="http://schemas.microsoft.com/office/drawing/2014/main" id="{53571A4E-C4B0-4CA2-936E-E627457E6BED}"/>
              </a:ext>
            </a:extLst>
          </p:cNvPr>
          <p:cNvSpPr txBox="1"/>
          <p:nvPr/>
        </p:nvSpPr>
        <p:spPr>
          <a:xfrm>
            <a:off x="2916554" y="3549395"/>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best answer(s)</a:t>
            </a:r>
          </a:p>
        </p:txBody>
      </p:sp>
    </p:spTree>
    <p:extLst>
      <p:ext uri="{BB962C8B-B14F-4D97-AF65-F5344CB8AC3E}">
        <p14:creationId xmlns:p14="http://schemas.microsoft.com/office/powerpoint/2010/main" val="6078906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0E7094-B5DF-4300-9F2E-47980D195586}"/>
              </a:ext>
            </a:extLst>
          </p:cNvPr>
          <p:cNvSpPr>
            <a:spLocks noGrp="1"/>
          </p:cNvSpPr>
          <p:nvPr>
            <p:ph type="title"/>
          </p:nvPr>
        </p:nvSpPr>
        <p:spPr/>
        <p:txBody>
          <a:bodyPr/>
          <a:lstStyle/>
          <a:p>
            <a:r>
              <a:rPr lang="en-US" dirty="0"/>
              <a:t>State Panelist Teams</a:t>
            </a:r>
          </a:p>
        </p:txBody>
      </p:sp>
      <p:sp>
        <p:nvSpPr>
          <p:cNvPr id="5" name="Content Placeholder 4">
            <a:extLst>
              <a:ext uri="{FF2B5EF4-FFF2-40B4-BE49-F238E27FC236}">
                <a16:creationId xmlns:a16="http://schemas.microsoft.com/office/drawing/2014/main" id="{ACF020CA-1540-4D1C-822C-4F4BA982980A}"/>
              </a:ext>
            </a:extLst>
          </p:cNvPr>
          <p:cNvSpPr>
            <a:spLocks noGrp="1"/>
          </p:cNvSpPr>
          <p:nvPr>
            <p:ph idx="1"/>
          </p:nvPr>
        </p:nvSpPr>
        <p:spPr/>
        <p:txBody>
          <a:bodyPr>
            <a:normAutofit fontScale="85000" lnSpcReduction="20000"/>
          </a:bodyPr>
          <a:lstStyle/>
          <a:p>
            <a:r>
              <a:rPr lang="en-US" dirty="0"/>
              <a:t>Alabama</a:t>
            </a:r>
          </a:p>
          <a:p>
            <a:r>
              <a:rPr lang="en-US" dirty="0"/>
              <a:t>Illinois </a:t>
            </a:r>
          </a:p>
          <a:p>
            <a:r>
              <a:rPr lang="en-US" dirty="0"/>
              <a:t>Pennsylvania</a:t>
            </a:r>
          </a:p>
          <a:p>
            <a:r>
              <a:rPr lang="en-US" dirty="0"/>
              <a:t>Missouri</a:t>
            </a:r>
          </a:p>
          <a:p>
            <a:r>
              <a:rPr lang="en-US" dirty="0"/>
              <a:t>Tennessee </a:t>
            </a:r>
          </a:p>
          <a:p>
            <a:r>
              <a:rPr lang="en-US" dirty="0"/>
              <a:t>Washington </a:t>
            </a:r>
          </a:p>
          <a:p>
            <a:r>
              <a:rPr lang="en-US" dirty="0"/>
              <a:t>Wisconsin</a:t>
            </a:r>
          </a:p>
          <a:p>
            <a:endParaRPr lang="en-US" dirty="0"/>
          </a:p>
          <a:p>
            <a:pPr marL="0" indent="0">
              <a:buNone/>
            </a:pPr>
            <a:r>
              <a:rPr lang="en-US" dirty="0"/>
              <a:t> </a:t>
            </a:r>
          </a:p>
          <a:p>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10</a:t>
            </a:fld>
            <a:endParaRPr lang="en-US"/>
          </a:p>
        </p:txBody>
      </p:sp>
    </p:spTree>
    <p:extLst>
      <p:ext uri="{BB962C8B-B14F-4D97-AF65-F5344CB8AC3E}">
        <p14:creationId xmlns:p14="http://schemas.microsoft.com/office/powerpoint/2010/main" val="326824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0E7094-B5DF-4300-9F2E-47980D195586}"/>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ACF020CA-1540-4D1C-822C-4F4BA982980A}"/>
              </a:ext>
            </a:extLst>
          </p:cNvPr>
          <p:cNvSpPr>
            <a:spLocks noGrp="1"/>
          </p:cNvSpPr>
          <p:nvPr>
            <p:ph idx="1"/>
          </p:nvPr>
        </p:nvSpPr>
        <p:spPr/>
        <p:txBody>
          <a:bodyPr>
            <a:normAutofit lnSpcReduction="10000"/>
          </a:bodyPr>
          <a:lstStyle/>
          <a:p>
            <a:pPr marL="0" indent="0">
              <a:lnSpc>
                <a:spcPct val="110000"/>
              </a:lnSpc>
              <a:spcBef>
                <a:spcPts val="600"/>
              </a:spcBef>
              <a:spcAft>
                <a:spcPts val="600"/>
              </a:spcAft>
              <a:buNone/>
            </a:pPr>
            <a:r>
              <a:rPr lang="en-US" dirty="0"/>
              <a:t>Part I – Overview of the Indicator</a:t>
            </a:r>
          </a:p>
          <a:p>
            <a:pPr marL="868680" lvl="2" indent="-457200">
              <a:lnSpc>
                <a:spcPct val="110000"/>
              </a:lnSpc>
              <a:spcAft>
                <a:spcPts val="600"/>
              </a:spcAft>
              <a:buClr>
                <a:srgbClr val="9E1C30"/>
              </a:buClr>
              <a:buSzPct val="130000"/>
              <a:buFont typeface="Wingdings" panose="05000000000000000000" pitchFamily="2" charset="2"/>
              <a:buChar char="§"/>
            </a:pPr>
            <a:r>
              <a:rPr lang="en-US" sz="2400" dirty="0">
                <a:solidFill>
                  <a:srgbClr val="242021"/>
                </a:solidFill>
              </a:rPr>
              <a:t>Discuss importance of the indicator</a:t>
            </a:r>
          </a:p>
          <a:p>
            <a:pPr lvl="2">
              <a:lnSpc>
                <a:spcPct val="110000"/>
              </a:lnSpc>
              <a:spcAft>
                <a:spcPts val="600"/>
              </a:spcAft>
              <a:buClr>
                <a:prstClr val="white">
                  <a:lumMod val="65000"/>
                </a:prstClr>
              </a:buClr>
            </a:pPr>
            <a:r>
              <a:rPr lang="en-US" sz="2200" dirty="0">
                <a:solidFill>
                  <a:schemeClr val="tx1"/>
                </a:solidFill>
              </a:rPr>
              <a:t>Shared Indicator</a:t>
            </a:r>
          </a:p>
          <a:p>
            <a:pPr marL="868680" lvl="2" indent="-457200">
              <a:lnSpc>
                <a:spcPct val="110000"/>
              </a:lnSpc>
              <a:spcAft>
                <a:spcPts val="600"/>
              </a:spcAft>
              <a:buClr>
                <a:srgbClr val="9E1C30"/>
              </a:buClr>
              <a:buSzPct val="130000"/>
              <a:buFont typeface="Wingdings" panose="05000000000000000000" pitchFamily="2" charset="2"/>
              <a:buChar char="§"/>
            </a:pPr>
            <a:r>
              <a:rPr lang="en-US" sz="2400" dirty="0">
                <a:solidFill>
                  <a:srgbClr val="242021"/>
                </a:solidFill>
              </a:rPr>
              <a:t>Review Pilot Program</a:t>
            </a:r>
          </a:p>
          <a:p>
            <a:pPr marL="868680" lvl="2" indent="-457200">
              <a:lnSpc>
                <a:spcPct val="110000"/>
              </a:lnSpc>
              <a:spcAft>
                <a:spcPts val="600"/>
              </a:spcAft>
              <a:buClr>
                <a:srgbClr val="9E1C30"/>
              </a:buClr>
              <a:buSzPct val="130000"/>
              <a:buFont typeface="Wingdings" panose="05000000000000000000" pitchFamily="2" charset="2"/>
              <a:buChar char="§"/>
            </a:pPr>
            <a:r>
              <a:rPr lang="en-US" sz="2400" dirty="0">
                <a:solidFill>
                  <a:srgbClr val="242021"/>
                </a:solidFill>
              </a:rPr>
              <a:t>Reporting</a:t>
            </a:r>
          </a:p>
          <a:p>
            <a:pPr marL="868680" lvl="2" indent="-457200">
              <a:lnSpc>
                <a:spcPct val="110000"/>
              </a:lnSpc>
              <a:spcAft>
                <a:spcPts val="600"/>
              </a:spcAft>
              <a:buClr>
                <a:srgbClr val="9E1C30"/>
              </a:buClr>
              <a:buSzPct val="130000"/>
              <a:buFont typeface="Wingdings" panose="05000000000000000000" pitchFamily="2" charset="2"/>
              <a:buChar char="§"/>
            </a:pPr>
            <a:r>
              <a:rPr lang="en-US" sz="2400" dirty="0">
                <a:solidFill>
                  <a:srgbClr val="242021"/>
                </a:solidFill>
              </a:rPr>
              <a:t>Evaluation</a:t>
            </a:r>
          </a:p>
          <a:p>
            <a:pPr marL="868680" lvl="2" indent="-457200">
              <a:lnSpc>
                <a:spcPct val="110000"/>
              </a:lnSpc>
              <a:spcAft>
                <a:spcPts val="600"/>
              </a:spcAft>
              <a:buClr>
                <a:srgbClr val="9E1C30"/>
              </a:buClr>
              <a:buSzPct val="130000"/>
              <a:buFont typeface="Wingdings" panose="05000000000000000000" pitchFamily="2" charset="2"/>
              <a:buChar char="§"/>
            </a:pPr>
            <a:r>
              <a:rPr lang="en-US" sz="2400" dirty="0">
                <a:solidFill>
                  <a:srgbClr val="242021"/>
                </a:solidFill>
              </a:rPr>
              <a:t>FAQs</a:t>
            </a:r>
          </a:p>
          <a:p>
            <a:pPr marL="457200" lvl="1" indent="-457200">
              <a:lnSpc>
                <a:spcPct val="110000"/>
              </a:lnSpc>
              <a:spcAft>
                <a:spcPts val="600"/>
              </a:spcAft>
              <a:buClr>
                <a:srgbClr val="9E1C30"/>
              </a:buClr>
              <a:buSzPct val="130000"/>
              <a:buFont typeface="Wingdings" panose="05000000000000000000" pitchFamily="2" charset="2"/>
              <a:buChar char="§"/>
            </a:pPr>
            <a:r>
              <a:rPr lang="en-US" sz="2800" dirty="0">
                <a:solidFill>
                  <a:srgbClr val="242021"/>
                </a:solidFill>
              </a:rPr>
              <a:t>Part II – State Panel Discussion</a:t>
            </a:r>
          </a:p>
          <a:p>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11</a:t>
            </a:fld>
            <a:endParaRPr lang="en-US"/>
          </a:p>
        </p:txBody>
      </p:sp>
    </p:spTree>
    <p:extLst>
      <p:ext uri="{BB962C8B-B14F-4D97-AF65-F5344CB8AC3E}">
        <p14:creationId xmlns:p14="http://schemas.microsoft.com/office/powerpoint/2010/main" val="3562857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Overview of the Indicator</a:t>
            </a:r>
          </a:p>
        </p:txBody>
      </p:sp>
      <p:sp>
        <p:nvSpPr>
          <p:cNvPr id="7" name="Text Placeholder 6"/>
          <p:cNvSpPr>
            <a:spLocks noGrp="1"/>
          </p:cNvSpPr>
          <p:nvPr>
            <p:ph type="body" idx="1"/>
          </p:nvPr>
        </p:nvSpPr>
        <p:spPr>
          <a:xfrm>
            <a:off x="623888" y="4017964"/>
            <a:ext cx="7863840" cy="1912936"/>
          </a:xfrm>
        </p:spPr>
        <p:txBody>
          <a:bodyPr>
            <a:normAutofit/>
          </a:bodyPr>
          <a:lstStyle/>
          <a:p>
            <a:pPr algn="ctr"/>
            <a:r>
              <a:rPr lang="en-US" sz="3000" b="1" dirty="0"/>
              <a:t>Part I </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12</a:t>
            </a:fld>
            <a:endParaRPr lang="en-US" dirty="0"/>
          </a:p>
        </p:txBody>
      </p:sp>
    </p:spTree>
    <p:extLst>
      <p:ext uri="{BB962C8B-B14F-4D97-AF65-F5344CB8AC3E}">
        <p14:creationId xmlns:p14="http://schemas.microsoft.com/office/powerpoint/2010/main" val="4054832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Why Measure the Effectiveness in Serving Employers?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pPr>
              <a:lnSpc>
                <a:spcPct val="100000"/>
              </a:lnSpc>
              <a:spcBef>
                <a:spcPts val="600"/>
              </a:spcBef>
              <a:spcAft>
                <a:spcPts val="600"/>
              </a:spcAft>
            </a:pPr>
            <a:r>
              <a:rPr lang="en-US" dirty="0"/>
              <a:t>Dual customer system</a:t>
            </a:r>
          </a:p>
          <a:p>
            <a:pPr>
              <a:lnSpc>
                <a:spcPct val="100000"/>
              </a:lnSpc>
              <a:spcBef>
                <a:spcPts val="600"/>
              </a:spcBef>
              <a:spcAft>
                <a:spcPts val="600"/>
              </a:spcAft>
            </a:pPr>
            <a:r>
              <a:rPr lang="en-US" dirty="0"/>
              <a:t>Provide employers with skilled workers</a:t>
            </a:r>
          </a:p>
          <a:p>
            <a:pPr lvl="1">
              <a:lnSpc>
                <a:spcPct val="100000"/>
              </a:lnSpc>
              <a:spcBef>
                <a:spcPts val="600"/>
              </a:spcBef>
              <a:spcAft>
                <a:spcPts val="600"/>
              </a:spcAft>
            </a:pPr>
            <a:r>
              <a:rPr lang="en-US" dirty="0"/>
              <a:t>Provide high quality services to job seekers</a:t>
            </a:r>
          </a:p>
          <a:p>
            <a:pPr lvl="1">
              <a:lnSpc>
                <a:spcPct val="100000"/>
              </a:lnSpc>
              <a:spcBef>
                <a:spcPts val="600"/>
              </a:spcBef>
              <a:spcAft>
                <a:spcPts val="600"/>
              </a:spcAft>
            </a:pPr>
            <a:r>
              <a:rPr lang="en-US" dirty="0"/>
              <a:t>Provide talent solutions for employers over time</a:t>
            </a:r>
          </a:p>
          <a:p>
            <a:pPr lvl="1">
              <a:lnSpc>
                <a:spcPct val="100000"/>
              </a:lnSpc>
              <a:spcBef>
                <a:spcPts val="600"/>
              </a:spcBef>
              <a:spcAft>
                <a:spcPts val="600"/>
              </a:spcAft>
            </a:pPr>
            <a:r>
              <a:rPr lang="en-US" dirty="0"/>
              <a:t>Provide a depth of service to employers across State/Local economies</a:t>
            </a:r>
          </a:p>
          <a:p>
            <a:pPr marL="457200" lvl="1"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13</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a:t>
            </a:r>
          </a:p>
        </p:txBody>
      </p:sp>
    </p:spTree>
    <p:extLst>
      <p:ext uri="{BB962C8B-B14F-4D97-AF65-F5344CB8AC3E}">
        <p14:creationId xmlns:p14="http://schemas.microsoft.com/office/powerpoint/2010/main" val="75685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Shared Outcomes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866983"/>
            <a:ext cx="7955280" cy="4406348"/>
          </a:xfrm>
        </p:spPr>
        <p:txBody>
          <a:bodyPr/>
          <a:lstStyle/>
          <a:p>
            <a:pPr>
              <a:lnSpc>
                <a:spcPct val="100000"/>
              </a:lnSpc>
              <a:spcBef>
                <a:spcPts val="600"/>
              </a:spcBef>
              <a:spcAft>
                <a:spcPts val="600"/>
              </a:spcAft>
            </a:pPr>
            <a:r>
              <a:rPr lang="en-US" dirty="0"/>
              <a:t>What is a shared outcome?</a:t>
            </a:r>
          </a:p>
          <a:p>
            <a:pPr>
              <a:lnSpc>
                <a:spcPct val="100000"/>
              </a:lnSpc>
              <a:spcBef>
                <a:spcPts val="600"/>
              </a:spcBef>
              <a:spcAft>
                <a:spcPts val="600"/>
              </a:spcAft>
            </a:pPr>
            <a:r>
              <a:rPr lang="en-US" dirty="0"/>
              <a:t>Why shared outcomes instead of program specific outcomes?</a:t>
            </a:r>
          </a:p>
          <a:p>
            <a:pPr lvl="1">
              <a:lnSpc>
                <a:spcPct val="100000"/>
              </a:lnSpc>
              <a:spcBef>
                <a:spcPts val="600"/>
              </a:spcBef>
              <a:spcAft>
                <a:spcPts val="600"/>
              </a:spcAft>
            </a:pPr>
            <a:r>
              <a:rPr lang="en-US" dirty="0">
                <a:solidFill>
                  <a:schemeClr val="tx1"/>
                </a:solidFill>
              </a:rPr>
              <a:t>Create efficiencies</a:t>
            </a:r>
          </a:p>
          <a:p>
            <a:pPr lvl="1">
              <a:lnSpc>
                <a:spcPct val="100000"/>
              </a:lnSpc>
              <a:spcBef>
                <a:spcPts val="600"/>
              </a:spcBef>
              <a:spcAft>
                <a:spcPts val="600"/>
              </a:spcAft>
            </a:pPr>
            <a:r>
              <a:rPr lang="en-US" dirty="0">
                <a:solidFill>
                  <a:schemeClr val="tx1"/>
                </a:solidFill>
              </a:rPr>
              <a:t>Improve coordination </a:t>
            </a:r>
          </a:p>
          <a:p>
            <a:pPr lvl="1"/>
            <a:r>
              <a:rPr lang="en-US" dirty="0">
                <a:solidFill>
                  <a:schemeClr val="tx1"/>
                </a:solidFill>
              </a:rPr>
              <a:t>Reduce competition </a:t>
            </a:r>
          </a:p>
          <a:p>
            <a:pPr marL="457200" lvl="1"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14</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a:t>
            </a:r>
          </a:p>
        </p:txBody>
      </p:sp>
    </p:spTree>
    <p:extLst>
      <p:ext uri="{BB962C8B-B14F-4D97-AF65-F5344CB8AC3E}">
        <p14:creationId xmlns:p14="http://schemas.microsoft.com/office/powerpoint/2010/main" val="1391055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Pilot Program</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866983"/>
            <a:ext cx="7955280" cy="4406348"/>
          </a:xfrm>
        </p:spPr>
        <p:txBody>
          <a:bodyPr/>
          <a:lstStyle/>
          <a:p>
            <a:pPr>
              <a:lnSpc>
                <a:spcPct val="100000"/>
              </a:lnSpc>
              <a:spcBef>
                <a:spcPts val="600"/>
              </a:spcBef>
              <a:spcAft>
                <a:spcPts val="600"/>
              </a:spcAft>
            </a:pPr>
            <a:r>
              <a:rPr lang="en-US" dirty="0"/>
              <a:t>Piloting indicators in PY2016 &amp; PY2017</a:t>
            </a:r>
          </a:p>
          <a:p>
            <a:pPr>
              <a:lnSpc>
                <a:spcPct val="100000"/>
              </a:lnSpc>
              <a:spcBef>
                <a:spcPts val="600"/>
              </a:spcBef>
              <a:spcAft>
                <a:spcPts val="600"/>
              </a:spcAft>
            </a:pPr>
            <a:r>
              <a:rPr lang="en-US" dirty="0"/>
              <a:t>States must collect information on two of three indicators</a:t>
            </a:r>
          </a:p>
          <a:p>
            <a:pPr>
              <a:lnSpc>
                <a:spcPct val="100000"/>
              </a:lnSpc>
              <a:spcBef>
                <a:spcPts val="600"/>
              </a:spcBef>
              <a:spcAft>
                <a:spcPts val="600"/>
              </a:spcAft>
            </a:pPr>
            <a:r>
              <a:rPr lang="en-US" dirty="0"/>
              <a:t>States may develop their own indicator</a:t>
            </a:r>
          </a:p>
          <a:p>
            <a:pPr marL="457200" lvl="1"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15</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a:t>
            </a:r>
          </a:p>
        </p:txBody>
      </p:sp>
    </p:spTree>
    <p:extLst>
      <p:ext uri="{BB962C8B-B14F-4D97-AF65-F5344CB8AC3E}">
        <p14:creationId xmlns:p14="http://schemas.microsoft.com/office/powerpoint/2010/main" val="2504702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Three Approaches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866983"/>
            <a:ext cx="7955280" cy="4406348"/>
          </a:xfrm>
        </p:spPr>
        <p:txBody>
          <a:bodyPr/>
          <a:lstStyle/>
          <a:p>
            <a:pPr>
              <a:lnSpc>
                <a:spcPct val="100000"/>
              </a:lnSpc>
              <a:spcBef>
                <a:spcPts val="600"/>
              </a:spcBef>
              <a:spcAft>
                <a:spcPts val="600"/>
              </a:spcAft>
            </a:pPr>
            <a:r>
              <a:rPr lang="en-US" dirty="0"/>
              <a:t>Retention With the Same Employer</a:t>
            </a:r>
          </a:p>
          <a:p>
            <a:pPr>
              <a:lnSpc>
                <a:spcPct val="100000"/>
              </a:lnSpc>
              <a:spcBef>
                <a:spcPts val="600"/>
              </a:spcBef>
              <a:spcAft>
                <a:spcPts val="600"/>
              </a:spcAft>
            </a:pPr>
            <a:r>
              <a:rPr lang="en-US" dirty="0"/>
              <a:t>Employer Penetration Rate</a:t>
            </a:r>
          </a:p>
          <a:p>
            <a:pPr>
              <a:lnSpc>
                <a:spcPct val="100000"/>
              </a:lnSpc>
              <a:spcBef>
                <a:spcPts val="600"/>
              </a:spcBef>
              <a:spcAft>
                <a:spcPts val="600"/>
              </a:spcAft>
            </a:pPr>
            <a:r>
              <a:rPr lang="en-US" dirty="0"/>
              <a:t>Repeat Business Customers</a:t>
            </a:r>
          </a:p>
          <a:p>
            <a:pPr marL="457200" lvl="1"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16</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a:t>
            </a:r>
          </a:p>
        </p:txBody>
      </p:sp>
    </p:spTree>
    <p:extLst>
      <p:ext uri="{BB962C8B-B14F-4D97-AF65-F5344CB8AC3E}">
        <p14:creationId xmlns:p14="http://schemas.microsoft.com/office/powerpoint/2010/main" val="2645575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73200" y="365126"/>
            <a:ext cx="7245498" cy="1051560"/>
          </a:xfrm>
        </p:spPr>
        <p:txBody>
          <a:bodyPr/>
          <a:lstStyle/>
          <a:p>
            <a:r>
              <a:rPr lang="en-US" dirty="0"/>
              <a:t>Retention with the same Employer</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866983"/>
            <a:ext cx="7955280" cy="4406348"/>
          </a:xfrm>
        </p:spPr>
        <p:txBody>
          <a:bodyPr/>
          <a:lstStyle/>
          <a:p>
            <a:pPr>
              <a:lnSpc>
                <a:spcPct val="100000"/>
              </a:lnSpc>
              <a:spcBef>
                <a:spcPts val="600"/>
              </a:spcBef>
              <a:spcAft>
                <a:spcPts val="600"/>
              </a:spcAft>
            </a:pPr>
            <a:r>
              <a:rPr lang="en-US" dirty="0"/>
              <a:t>Definition</a:t>
            </a:r>
          </a:p>
          <a:p>
            <a:pPr>
              <a:lnSpc>
                <a:spcPct val="100000"/>
              </a:lnSpc>
              <a:spcBef>
                <a:spcPts val="600"/>
              </a:spcBef>
              <a:spcAft>
                <a:spcPts val="600"/>
              </a:spcAft>
            </a:pPr>
            <a:r>
              <a:rPr lang="en-US" dirty="0"/>
              <a:t>Pros/Cons</a:t>
            </a:r>
          </a:p>
          <a:p>
            <a:pPr>
              <a:lnSpc>
                <a:spcPct val="100000"/>
              </a:lnSpc>
              <a:spcBef>
                <a:spcPts val="600"/>
              </a:spcBef>
              <a:spcAft>
                <a:spcPts val="600"/>
              </a:spcAft>
            </a:pPr>
            <a:r>
              <a:rPr lang="en-US" dirty="0"/>
              <a:t>UI Wage Records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17</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a:t>
            </a:r>
          </a:p>
        </p:txBody>
      </p:sp>
    </p:spTree>
    <p:extLst>
      <p:ext uri="{BB962C8B-B14F-4D97-AF65-F5344CB8AC3E}">
        <p14:creationId xmlns:p14="http://schemas.microsoft.com/office/powerpoint/2010/main" val="300309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Employer Penetration</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866983"/>
            <a:ext cx="7955280" cy="4406348"/>
          </a:xfrm>
        </p:spPr>
        <p:txBody>
          <a:bodyPr/>
          <a:lstStyle/>
          <a:p>
            <a:pPr>
              <a:lnSpc>
                <a:spcPct val="100000"/>
              </a:lnSpc>
              <a:spcBef>
                <a:spcPts val="600"/>
              </a:spcBef>
              <a:spcAft>
                <a:spcPts val="600"/>
              </a:spcAft>
            </a:pPr>
            <a:r>
              <a:rPr lang="en-US" dirty="0"/>
              <a:t>Definition</a:t>
            </a:r>
          </a:p>
          <a:p>
            <a:pPr lvl="1">
              <a:lnSpc>
                <a:spcPct val="100000"/>
              </a:lnSpc>
              <a:spcBef>
                <a:spcPts val="600"/>
              </a:spcBef>
              <a:spcAft>
                <a:spcPts val="600"/>
              </a:spcAft>
            </a:pPr>
            <a:r>
              <a:rPr lang="en-US" sz="2600" dirty="0">
                <a:solidFill>
                  <a:schemeClr val="tx1"/>
                </a:solidFill>
              </a:rPr>
              <a:t>BLS Quarterly Census of Employment and Wages</a:t>
            </a:r>
          </a:p>
          <a:p>
            <a:pPr lvl="2">
              <a:spcAft>
                <a:spcPts val="600"/>
              </a:spcAft>
            </a:pPr>
            <a:r>
              <a:rPr lang="en-US" sz="2400" u="sng" dirty="0">
                <a:solidFill>
                  <a:schemeClr val="tx1"/>
                </a:solidFill>
                <a:hlinkClick r:id="rId3"/>
              </a:rPr>
              <a:t>https://www.bls.gov/cew</a:t>
            </a:r>
            <a:endParaRPr lang="en-US" sz="2400" dirty="0">
              <a:solidFill>
                <a:schemeClr val="tx1"/>
              </a:solidFill>
            </a:endParaRPr>
          </a:p>
          <a:p>
            <a:pPr lvl="2">
              <a:spcAft>
                <a:spcPts val="600"/>
              </a:spcAft>
            </a:pPr>
            <a:r>
              <a:rPr lang="en-US" sz="2400" dirty="0">
                <a:solidFill>
                  <a:schemeClr val="tx1"/>
                </a:solidFill>
              </a:rPr>
              <a:t>Contact your state LMI staff with questions </a:t>
            </a:r>
          </a:p>
          <a:p>
            <a:pPr>
              <a:lnSpc>
                <a:spcPct val="100000"/>
              </a:lnSpc>
              <a:spcBef>
                <a:spcPts val="600"/>
              </a:spcBef>
              <a:spcAft>
                <a:spcPts val="600"/>
              </a:spcAft>
            </a:pPr>
            <a:r>
              <a:rPr lang="en-US" dirty="0"/>
              <a:t>Pros/Cons</a:t>
            </a:r>
          </a:p>
          <a:p>
            <a:pPr marL="457200" lvl="1"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18</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a:t>
            </a:r>
          </a:p>
        </p:txBody>
      </p:sp>
    </p:spTree>
    <p:extLst>
      <p:ext uri="{BB962C8B-B14F-4D97-AF65-F5344CB8AC3E}">
        <p14:creationId xmlns:p14="http://schemas.microsoft.com/office/powerpoint/2010/main" val="776803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55616" y="292024"/>
            <a:ext cx="7110730" cy="1051560"/>
          </a:xfrm>
        </p:spPr>
        <p:txBody>
          <a:bodyPr/>
          <a:lstStyle/>
          <a:p>
            <a:r>
              <a:rPr lang="en-US" dirty="0"/>
              <a:t>Repeat Business Customers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712322" y="1950002"/>
            <a:ext cx="7955280" cy="4406348"/>
          </a:xfrm>
        </p:spPr>
        <p:txBody>
          <a:bodyPr/>
          <a:lstStyle/>
          <a:p>
            <a:pPr>
              <a:lnSpc>
                <a:spcPct val="100000"/>
              </a:lnSpc>
              <a:spcBef>
                <a:spcPts val="600"/>
              </a:spcBef>
              <a:spcAft>
                <a:spcPts val="600"/>
              </a:spcAft>
            </a:pPr>
            <a:r>
              <a:rPr lang="en-US" dirty="0"/>
              <a:t>Definition</a:t>
            </a:r>
          </a:p>
          <a:p>
            <a:pPr>
              <a:lnSpc>
                <a:spcPct val="100000"/>
              </a:lnSpc>
              <a:spcBef>
                <a:spcPts val="600"/>
              </a:spcBef>
              <a:spcAft>
                <a:spcPts val="600"/>
              </a:spcAft>
            </a:pPr>
            <a:r>
              <a:rPr lang="en-US" dirty="0"/>
              <a:t>Pros/Cons</a:t>
            </a:r>
          </a:p>
          <a:p>
            <a:pPr>
              <a:lnSpc>
                <a:spcPct val="100000"/>
              </a:lnSpc>
              <a:spcBef>
                <a:spcPts val="600"/>
              </a:spcBef>
              <a:spcAft>
                <a:spcPts val="600"/>
              </a:spcAft>
            </a:pPr>
            <a:r>
              <a:rPr lang="en-US" sz="2600" dirty="0">
                <a:solidFill>
                  <a:schemeClr val="tx1"/>
                </a:solidFill>
              </a:rPr>
              <a:t>BLS Quarterly Census of Employment and Wages</a:t>
            </a:r>
          </a:p>
          <a:p>
            <a:pPr lvl="2">
              <a:spcAft>
                <a:spcPts val="600"/>
              </a:spcAft>
            </a:pPr>
            <a:r>
              <a:rPr lang="en-US" sz="2400" u="sng" dirty="0">
                <a:solidFill>
                  <a:schemeClr val="tx1"/>
                </a:solidFill>
                <a:hlinkClick r:id="rId3"/>
              </a:rPr>
              <a:t>https://www.bls.gov/cew</a:t>
            </a:r>
            <a:endParaRPr lang="en-US" sz="2400" dirty="0">
              <a:solidFill>
                <a:schemeClr val="tx1"/>
              </a:solidFill>
            </a:endParaRPr>
          </a:p>
          <a:p>
            <a:pPr lvl="2">
              <a:spcAft>
                <a:spcPts val="600"/>
              </a:spcAft>
            </a:pPr>
            <a:r>
              <a:rPr lang="en-US" sz="2400" dirty="0">
                <a:solidFill>
                  <a:schemeClr val="tx1"/>
                </a:solidFill>
              </a:rPr>
              <a:t>Contact your state LMI staff with questions</a:t>
            </a:r>
          </a:p>
          <a:p>
            <a:pPr marL="0" indent="0">
              <a:spcAft>
                <a:spcPts val="600"/>
              </a:spcAft>
              <a:buNone/>
            </a:pPr>
            <a:r>
              <a:rPr lang="en-US" sz="3200" dirty="0">
                <a:solidFill>
                  <a:schemeClr val="tx1"/>
                </a:solidFill>
              </a:rPr>
              <a:t> </a:t>
            </a:r>
          </a:p>
          <a:p>
            <a:pPr marL="457200" lvl="1"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19</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a:t>
            </a:r>
          </a:p>
        </p:txBody>
      </p:sp>
    </p:spTree>
    <p:extLst>
      <p:ext uri="{BB962C8B-B14F-4D97-AF65-F5344CB8AC3E}">
        <p14:creationId xmlns:p14="http://schemas.microsoft.com/office/powerpoint/2010/main" val="274658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519114"/>
            <a:ext cx="8648699" cy="2852737"/>
          </a:xfrm>
        </p:spPr>
        <p:txBody>
          <a:bodyPr>
            <a:normAutofit/>
          </a:bodyPr>
          <a:lstStyle/>
          <a:p>
            <a:r>
              <a:rPr lang="en-US" dirty="0"/>
              <a:t>Poll Question</a:t>
            </a:r>
            <a:br>
              <a:rPr lang="en-US" dirty="0"/>
            </a:br>
            <a:br>
              <a:rPr lang="en-US" dirty="0"/>
            </a:br>
            <a:r>
              <a:rPr lang="en-US" sz="3000" b="0" dirty="0">
                <a:solidFill>
                  <a:schemeClr val="tx1"/>
                </a:solidFill>
              </a:rPr>
              <a:t>If you represent workforce or adult education, did you report the approaches chosen for the pilot program in your annual report submission?</a:t>
            </a:r>
          </a:p>
        </p:txBody>
      </p:sp>
      <p:sp>
        <p:nvSpPr>
          <p:cNvPr id="7" name="Text Placeholder 6"/>
          <p:cNvSpPr>
            <a:spLocks noGrp="1"/>
          </p:cNvSpPr>
          <p:nvPr>
            <p:ph type="body" idx="1"/>
          </p:nvPr>
        </p:nvSpPr>
        <p:spPr>
          <a:xfrm>
            <a:off x="623888" y="4017964"/>
            <a:ext cx="7863840" cy="1912936"/>
          </a:xfrm>
        </p:spPr>
        <p:txBody>
          <a:bodyPr>
            <a:normAutofit/>
          </a:bodyPr>
          <a:lstStyle/>
          <a:p>
            <a:endParaRPr lang="en-US" dirty="0"/>
          </a:p>
          <a:p>
            <a:pPr algn="ctr"/>
            <a:r>
              <a:rPr lang="en-US" dirty="0"/>
              <a:t>Yes or No.</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2</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9" name="TextBox 8">
            <a:extLst>
              <a:ext uri="{FF2B5EF4-FFF2-40B4-BE49-F238E27FC236}">
                <a16:creationId xmlns:a16="http://schemas.microsoft.com/office/drawing/2014/main" id="{53571A4E-C4B0-4CA2-936E-E627457E6BED}"/>
              </a:ext>
            </a:extLst>
          </p:cNvPr>
          <p:cNvSpPr txBox="1"/>
          <p:nvPr/>
        </p:nvSpPr>
        <p:spPr>
          <a:xfrm>
            <a:off x="2916554" y="3549395"/>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best answer(s)</a:t>
            </a:r>
          </a:p>
        </p:txBody>
      </p:sp>
    </p:spTree>
    <p:extLst>
      <p:ext uri="{BB962C8B-B14F-4D97-AF65-F5344CB8AC3E}">
        <p14:creationId xmlns:p14="http://schemas.microsoft.com/office/powerpoint/2010/main" val="34504942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614364"/>
            <a:ext cx="8648699" cy="2852737"/>
          </a:xfrm>
        </p:spPr>
        <p:txBody>
          <a:bodyPr>
            <a:normAutofit/>
          </a:bodyPr>
          <a:lstStyle/>
          <a:p>
            <a:r>
              <a:rPr lang="en-US" dirty="0"/>
              <a:t>Poll Question</a:t>
            </a:r>
            <a:br>
              <a:rPr lang="en-US" dirty="0"/>
            </a:br>
            <a:br>
              <a:rPr lang="en-US" dirty="0"/>
            </a:br>
            <a:r>
              <a:rPr lang="en-US" sz="3000" b="0" dirty="0">
                <a:solidFill>
                  <a:schemeClr val="tx1"/>
                </a:solidFill>
              </a:rPr>
              <a:t>The Effectiveness in Serving Employers indicator is reported quarterly.  True or False?</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20</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Tree>
    <p:extLst>
      <p:ext uri="{BB962C8B-B14F-4D97-AF65-F5344CB8AC3E}">
        <p14:creationId xmlns:p14="http://schemas.microsoft.com/office/powerpoint/2010/main" val="1659657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614364"/>
            <a:ext cx="8648699" cy="2852737"/>
          </a:xfrm>
        </p:spPr>
        <p:txBody>
          <a:bodyPr>
            <a:normAutofit/>
          </a:bodyPr>
          <a:lstStyle/>
          <a:p>
            <a:r>
              <a:rPr lang="en-US" dirty="0"/>
              <a:t>Poll Question</a:t>
            </a:r>
            <a:br>
              <a:rPr lang="en-US" dirty="0"/>
            </a:br>
            <a:br>
              <a:rPr lang="en-US" dirty="0"/>
            </a:br>
            <a:r>
              <a:rPr lang="en-US" sz="3000" b="0" dirty="0">
                <a:solidFill>
                  <a:schemeClr val="tx1"/>
                </a:solidFill>
              </a:rPr>
              <a:t>The Effectiveness in Serving Employers indicator is reported quarterly.  True or False?</a:t>
            </a:r>
          </a:p>
        </p:txBody>
      </p:sp>
      <p:sp>
        <p:nvSpPr>
          <p:cNvPr id="7" name="Text Placeholder 6"/>
          <p:cNvSpPr>
            <a:spLocks noGrp="1"/>
          </p:cNvSpPr>
          <p:nvPr>
            <p:ph type="body" idx="1"/>
          </p:nvPr>
        </p:nvSpPr>
        <p:spPr>
          <a:xfrm>
            <a:off x="623888" y="4017963"/>
            <a:ext cx="8139112" cy="2338387"/>
          </a:xfrm>
        </p:spPr>
        <p:txBody>
          <a:bodyPr>
            <a:normAutofit fontScale="85000" lnSpcReduction="20000"/>
          </a:bodyPr>
          <a:lstStyle/>
          <a:p>
            <a:r>
              <a:rPr lang="en-US" b="1" dirty="0"/>
              <a:t>Answer: </a:t>
            </a:r>
            <a:r>
              <a:rPr lang="en-US" dirty="0"/>
              <a:t>False. The Effectiveness in Serving Employers indicator will be reported </a:t>
            </a:r>
            <a:r>
              <a:rPr lang="en-US" u="sng" dirty="0"/>
              <a:t>annually</a:t>
            </a:r>
            <a:r>
              <a:rPr lang="en-US" dirty="0"/>
              <a:t> for all WIOA core programs.</a:t>
            </a:r>
          </a:p>
          <a:p>
            <a:r>
              <a:rPr lang="en-US" b="1" dirty="0"/>
              <a:t>In addition:  </a:t>
            </a:r>
            <a:r>
              <a:rPr lang="en-US" dirty="0"/>
              <a:t>The outcomes will be shared by all WIOA core programs because it is a shared indicator covering all core programs. Reported outcomes for this indicator will be by State, rather than by program.  There is no reporting distinction made for title I programs for this indicator.</a:t>
            </a:r>
            <a:endParaRPr lang="en-US" u="sng" dirty="0"/>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21</a:t>
            </a:fld>
            <a:endParaRPr lang="en-US" dirty="0"/>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Tree>
    <p:extLst>
      <p:ext uri="{BB962C8B-B14F-4D97-AF65-F5344CB8AC3E}">
        <p14:creationId xmlns:p14="http://schemas.microsoft.com/office/powerpoint/2010/main" val="24610783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55616" y="292024"/>
            <a:ext cx="7110730" cy="1051560"/>
          </a:xfrm>
        </p:spPr>
        <p:txBody>
          <a:bodyPr/>
          <a:lstStyle/>
          <a:p>
            <a:r>
              <a:rPr lang="en-US" dirty="0"/>
              <a:t>Reporting</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712322" y="1950002"/>
            <a:ext cx="7955280" cy="4406348"/>
          </a:xfrm>
        </p:spPr>
        <p:txBody>
          <a:bodyPr/>
          <a:lstStyle/>
          <a:p>
            <a:pPr>
              <a:lnSpc>
                <a:spcPct val="100000"/>
              </a:lnSpc>
              <a:spcBef>
                <a:spcPts val="600"/>
              </a:spcBef>
              <a:spcAft>
                <a:spcPts val="600"/>
              </a:spcAft>
            </a:pPr>
            <a:r>
              <a:rPr lang="en-US" dirty="0"/>
              <a:t>States designate a lead agency for combining reports</a:t>
            </a:r>
          </a:p>
          <a:p>
            <a:pPr>
              <a:lnSpc>
                <a:spcPct val="100000"/>
              </a:lnSpc>
              <a:spcBef>
                <a:spcPts val="600"/>
              </a:spcBef>
              <a:spcAft>
                <a:spcPts val="600"/>
              </a:spcAft>
            </a:pPr>
            <a:r>
              <a:rPr lang="en-US" dirty="0"/>
              <a:t>States did not have to report on the Effectiveness in Serving Employers performance indicator for the PY 2016 Annual Report</a:t>
            </a:r>
          </a:p>
          <a:p>
            <a:pPr marL="457200" lvl="1"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22</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a:t>
            </a:r>
          </a:p>
        </p:txBody>
      </p:sp>
    </p:spTree>
    <p:extLst>
      <p:ext uri="{BB962C8B-B14F-4D97-AF65-F5344CB8AC3E}">
        <p14:creationId xmlns:p14="http://schemas.microsoft.com/office/powerpoint/2010/main" val="1610960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614364"/>
            <a:ext cx="8648699" cy="2852737"/>
          </a:xfrm>
        </p:spPr>
        <p:txBody>
          <a:bodyPr>
            <a:normAutofit/>
          </a:bodyPr>
          <a:lstStyle/>
          <a:p>
            <a:r>
              <a:rPr lang="en-US" dirty="0"/>
              <a:t>Poll Question</a:t>
            </a:r>
            <a:br>
              <a:rPr lang="en-US" dirty="0"/>
            </a:br>
            <a:br>
              <a:rPr lang="en-US" dirty="0"/>
            </a:br>
            <a:r>
              <a:rPr lang="en-US" sz="3000" b="0" dirty="0">
                <a:solidFill>
                  <a:schemeClr val="tx1"/>
                </a:solidFill>
              </a:rPr>
              <a:t>Once the two approaches are selected, a State  must use the same two approaches throughout the entire pilot. True or False?</a:t>
            </a:r>
          </a:p>
        </p:txBody>
      </p:sp>
      <p:sp>
        <p:nvSpPr>
          <p:cNvPr id="8" name="Slide Number Placeholder 7"/>
          <p:cNvSpPr>
            <a:spLocks noGrp="1"/>
          </p:cNvSpPr>
          <p:nvPr>
            <p:ph type="sldNum" sz="quarter" idx="10"/>
          </p:nvPr>
        </p:nvSpPr>
        <p:spPr>
          <a:xfrm>
            <a:off x="8190595" y="6356351"/>
            <a:ext cx="75300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Tree>
    <p:extLst>
      <p:ext uri="{BB962C8B-B14F-4D97-AF65-F5344CB8AC3E}">
        <p14:creationId xmlns:p14="http://schemas.microsoft.com/office/powerpoint/2010/main" val="37854633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614364"/>
            <a:ext cx="8648699" cy="2852737"/>
          </a:xfrm>
        </p:spPr>
        <p:txBody>
          <a:bodyPr>
            <a:normAutofit/>
          </a:bodyPr>
          <a:lstStyle/>
          <a:p>
            <a:r>
              <a:rPr lang="en-US" dirty="0"/>
              <a:t>Poll Question</a:t>
            </a:r>
            <a:br>
              <a:rPr lang="en-US" dirty="0"/>
            </a:br>
            <a:br>
              <a:rPr lang="en-US" dirty="0"/>
            </a:br>
            <a:r>
              <a:rPr lang="en-US" sz="3000" b="0" dirty="0">
                <a:solidFill>
                  <a:schemeClr val="tx1"/>
                </a:solidFill>
              </a:rPr>
              <a:t>Once the two approaches are selected, a State  must use the same two approaches throughout the entire pilot. True or False?</a:t>
            </a:r>
          </a:p>
        </p:txBody>
      </p:sp>
      <p:sp>
        <p:nvSpPr>
          <p:cNvPr id="7" name="Text Placeholder 6"/>
          <p:cNvSpPr>
            <a:spLocks noGrp="1"/>
          </p:cNvSpPr>
          <p:nvPr>
            <p:ph type="body" idx="1"/>
          </p:nvPr>
        </p:nvSpPr>
        <p:spPr>
          <a:xfrm>
            <a:off x="623888" y="4017963"/>
            <a:ext cx="8139112" cy="2338387"/>
          </a:xfrm>
        </p:spPr>
        <p:txBody>
          <a:bodyPr>
            <a:normAutofit fontScale="92500" lnSpcReduction="20000"/>
          </a:bodyPr>
          <a:lstStyle/>
          <a:p>
            <a:pPr lvl="0">
              <a:buClr>
                <a:srgbClr val="9E1C30"/>
              </a:buClr>
            </a:pPr>
            <a:r>
              <a:rPr lang="en-US" b="1" dirty="0">
                <a:solidFill>
                  <a:srgbClr val="303030">
                    <a:lumMod val="90000"/>
                    <a:lumOff val="10000"/>
                  </a:srgbClr>
                </a:solidFill>
              </a:rPr>
              <a:t>Answer: </a:t>
            </a:r>
            <a:r>
              <a:rPr lang="en-US" dirty="0">
                <a:solidFill>
                  <a:srgbClr val="303030">
                    <a:lumMod val="90000"/>
                    <a:lumOff val="10000"/>
                  </a:srgbClr>
                </a:solidFill>
              </a:rPr>
              <a:t>False. States may change the approaches that they decide to report during the pilot period. </a:t>
            </a:r>
          </a:p>
          <a:p>
            <a:pPr lvl="0">
              <a:buClr>
                <a:srgbClr val="9E1C30"/>
              </a:buClr>
            </a:pPr>
            <a:r>
              <a:rPr lang="en-US" b="1" dirty="0">
                <a:solidFill>
                  <a:srgbClr val="303030">
                    <a:lumMod val="90000"/>
                    <a:lumOff val="10000"/>
                  </a:srgbClr>
                </a:solidFill>
              </a:rPr>
              <a:t>In addition:  </a:t>
            </a:r>
            <a:r>
              <a:rPr lang="en-US" dirty="0">
                <a:solidFill>
                  <a:srgbClr val="303030">
                    <a:lumMod val="90000"/>
                    <a:lumOff val="10000"/>
                  </a:srgbClr>
                </a:solidFill>
              </a:rPr>
              <a:t>If a State decides to switch to one of the approaches that requires data analysis from prior years such as Repeat Business Customer, the State will need the data from the prior years (i.e., looking back to July 2016).</a:t>
            </a:r>
            <a:endParaRPr lang="en-US" u="sng" dirty="0">
              <a:solidFill>
                <a:srgbClr val="303030">
                  <a:lumMod val="90000"/>
                  <a:lumOff val="10000"/>
                </a:srgbClr>
              </a:solidFill>
            </a:endParaRPr>
          </a:p>
        </p:txBody>
      </p:sp>
      <p:sp>
        <p:nvSpPr>
          <p:cNvPr id="8" name="Slide Number Placeholder 7"/>
          <p:cNvSpPr>
            <a:spLocks noGrp="1"/>
          </p:cNvSpPr>
          <p:nvPr>
            <p:ph type="sldNum" sz="quarter" idx="10"/>
          </p:nvPr>
        </p:nvSpPr>
        <p:spPr>
          <a:xfrm>
            <a:off x="8190595" y="6356351"/>
            <a:ext cx="75300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Tree>
    <p:extLst>
      <p:ext uri="{BB962C8B-B14F-4D97-AF65-F5344CB8AC3E}">
        <p14:creationId xmlns:p14="http://schemas.microsoft.com/office/powerpoint/2010/main" val="1100035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55616" y="292024"/>
            <a:ext cx="7110730" cy="1051560"/>
          </a:xfrm>
        </p:spPr>
        <p:txBody>
          <a:bodyPr/>
          <a:lstStyle/>
          <a:p>
            <a:r>
              <a:rPr lang="en-US" dirty="0"/>
              <a:t>State Option </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712322" y="1950002"/>
            <a:ext cx="7955280" cy="4406348"/>
          </a:xfrm>
        </p:spPr>
        <p:txBody>
          <a:bodyPr/>
          <a:lstStyle/>
          <a:p>
            <a:pPr lvl="0">
              <a:lnSpc>
                <a:spcPct val="100000"/>
              </a:lnSpc>
              <a:spcBef>
                <a:spcPts val="600"/>
              </a:spcBef>
              <a:spcAft>
                <a:spcPts val="600"/>
              </a:spcAft>
              <a:buClr>
                <a:srgbClr val="9E1C30"/>
              </a:buClr>
            </a:pPr>
            <a:r>
              <a:rPr lang="en-US" dirty="0">
                <a:solidFill>
                  <a:srgbClr val="242021"/>
                </a:solidFill>
              </a:rPr>
              <a:t>State defined option </a:t>
            </a:r>
          </a:p>
          <a:p>
            <a:pPr lvl="1">
              <a:lnSpc>
                <a:spcPct val="100000"/>
              </a:lnSpc>
              <a:spcBef>
                <a:spcPts val="600"/>
              </a:spcBef>
              <a:spcAft>
                <a:spcPts val="600"/>
              </a:spcAft>
              <a:buClr>
                <a:prstClr val="white">
                  <a:lumMod val="65000"/>
                </a:prstClr>
              </a:buClr>
            </a:pPr>
            <a:r>
              <a:rPr lang="en-US" dirty="0">
                <a:solidFill>
                  <a:srgbClr val="303030">
                    <a:lumMod val="90000"/>
                    <a:lumOff val="10000"/>
                  </a:srgbClr>
                </a:solidFill>
              </a:rPr>
              <a:t>Quantifiable </a:t>
            </a:r>
          </a:p>
          <a:p>
            <a:pPr lvl="1">
              <a:lnSpc>
                <a:spcPct val="100000"/>
              </a:lnSpc>
              <a:spcBef>
                <a:spcPts val="600"/>
              </a:spcBef>
              <a:spcAft>
                <a:spcPts val="600"/>
              </a:spcAft>
              <a:buClr>
                <a:prstClr val="white">
                  <a:lumMod val="65000"/>
                </a:prstClr>
              </a:buClr>
            </a:pPr>
            <a:r>
              <a:rPr lang="en-US" dirty="0">
                <a:solidFill>
                  <a:srgbClr val="303030">
                    <a:lumMod val="90000"/>
                    <a:lumOff val="10000"/>
                  </a:srgbClr>
                </a:solidFill>
              </a:rPr>
              <a:t>Repeatable across the country </a:t>
            </a:r>
          </a:p>
          <a:p>
            <a:pPr marL="457200" lvl="1"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a:t>
            </a:r>
          </a:p>
        </p:txBody>
      </p:sp>
    </p:spTree>
    <p:extLst>
      <p:ext uri="{BB962C8B-B14F-4D97-AF65-F5344CB8AC3E}">
        <p14:creationId xmlns:p14="http://schemas.microsoft.com/office/powerpoint/2010/main" val="3603407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614364"/>
            <a:ext cx="8648699" cy="2852737"/>
          </a:xfrm>
        </p:spPr>
        <p:txBody>
          <a:bodyPr>
            <a:normAutofit/>
          </a:bodyPr>
          <a:lstStyle/>
          <a:p>
            <a:r>
              <a:rPr lang="en-US" dirty="0"/>
              <a:t>Poll Question</a:t>
            </a:r>
            <a:br>
              <a:rPr lang="en-US" dirty="0"/>
            </a:br>
            <a:br>
              <a:rPr lang="en-US" sz="3000" b="0" dirty="0">
                <a:solidFill>
                  <a:schemeClr val="tx1"/>
                </a:solidFill>
              </a:rPr>
            </a:br>
            <a:r>
              <a:rPr lang="en-US" sz="3000" b="0" dirty="0">
                <a:solidFill>
                  <a:schemeClr val="tx1"/>
                </a:solidFill>
              </a:rPr>
              <a:t>The DOL-funded agency is responsible for developing the indicator and reporting on it. </a:t>
            </a:r>
            <a:br>
              <a:rPr lang="en-US" sz="3000" b="0" dirty="0">
                <a:solidFill>
                  <a:schemeClr val="tx1"/>
                </a:solidFill>
              </a:rPr>
            </a:br>
            <a:r>
              <a:rPr lang="en-US" sz="3000" b="0" dirty="0">
                <a:solidFill>
                  <a:schemeClr val="tx1"/>
                </a:solidFill>
              </a:rPr>
              <a:t>True or False?</a:t>
            </a:r>
          </a:p>
        </p:txBody>
      </p:sp>
      <p:sp>
        <p:nvSpPr>
          <p:cNvPr id="8" name="Slide Number Placeholder 7"/>
          <p:cNvSpPr>
            <a:spLocks noGrp="1"/>
          </p:cNvSpPr>
          <p:nvPr>
            <p:ph type="sldNum" sz="quarter" idx="10"/>
          </p:nvPr>
        </p:nvSpPr>
        <p:spPr>
          <a:xfrm>
            <a:off x="8190595" y="6356351"/>
            <a:ext cx="75300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Tree>
    <p:extLst>
      <p:ext uri="{BB962C8B-B14F-4D97-AF65-F5344CB8AC3E}">
        <p14:creationId xmlns:p14="http://schemas.microsoft.com/office/powerpoint/2010/main" val="2855896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225" y="614364"/>
            <a:ext cx="8648699" cy="2852737"/>
          </a:xfrm>
        </p:spPr>
        <p:txBody>
          <a:bodyPr>
            <a:normAutofit/>
          </a:bodyPr>
          <a:lstStyle/>
          <a:p>
            <a:r>
              <a:rPr lang="en-US" dirty="0"/>
              <a:t>Poll Question</a:t>
            </a:r>
            <a:br>
              <a:rPr lang="en-US" dirty="0"/>
            </a:br>
            <a:br>
              <a:rPr lang="en-US" sz="3000" b="0" dirty="0">
                <a:solidFill>
                  <a:schemeClr val="tx1"/>
                </a:solidFill>
              </a:rPr>
            </a:br>
            <a:r>
              <a:rPr lang="en-US" sz="3000" b="0" dirty="0">
                <a:solidFill>
                  <a:schemeClr val="tx1"/>
                </a:solidFill>
              </a:rPr>
              <a:t>The DOL-funded agency is responsible for developing the indicator and reporting on it. </a:t>
            </a:r>
            <a:br>
              <a:rPr lang="en-US" sz="3000" b="0" dirty="0">
                <a:solidFill>
                  <a:schemeClr val="tx1"/>
                </a:solidFill>
              </a:rPr>
            </a:br>
            <a:r>
              <a:rPr lang="en-US" sz="3000" b="0" dirty="0">
                <a:solidFill>
                  <a:schemeClr val="tx1"/>
                </a:solidFill>
              </a:rPr>
              <a:t>True or False?</a:t>
            </a:r>
          </a:p>
        </p:txBody>
      </p:sp>
      <p:sp>
        <p:nvSpPr>
          <p:cNvPr id="7" name="Text Placeholder 6"/>
          <p:cNvSpPr>
            <a:spLocks noGrp="1"/>
          </p:cNvSpPr>
          <p:nvPr>
            <p:ph type="body" idx="1"/>
          </p:nvPr>
        </p:nvSpPr>
        <p:spPr>
          <a:xfrm>
            <a:off x="623888" y="4017963"/>
            <a:ext cx="7967662" cy="2338388"/>
          </a:xfrm>
        </p:spPr>
        <p:txBody>
          <a:bodyPr>
            <a:normAutofit fontScale="92500" lnSpcReduction="10000"/>
          </a:bodyPr>
          <a:lstStyle/>
          <a:p>
            <a:pPr lvl="0">
              <a:buClr>
                <a:srgbClr val="9E1C30"/>
              </a:buClr>
            </a:pPr>
            <a:r>
              <a:rPr lang="en-US" sz="2400" b="1" dirty="0">
                <a:solidFill>
                  <a:srgbClr val="303030">
                    <a:lumMod val="90000"/>
                    <a:lumOff val="10000"/>
                  </a:srgbClr>
                </a:solidFill>
              </a:rPr>
              <a:t>Answer: </a:t>
            </a:r>
            <a:r>
              <a:rPr lang="en-US" sz="2400" dirty="0">
                <a:solidFill>
                  <a:srgbClr val="303030">
                    <a:lumMod val="90000"/>
                    <a:lumOff val="10000"/>
                  </a:srgbClr>
                </a:solidFill>
              </a:rPr>
              <a:t>False. Each of the core programs in the workforce development system is responsible for working together to determine which options will be reported. Each of the core programs must also collect and provide data for the report. One agency is responsible for concatenating (i.e., linking together) the information and including it on the WIOA Annual Report.</a:t>
            </a:r>
          </a:p>
        </p:txBody>
      </p:sp>
      <p:sp>
        <p:nvSpPr>
          <p:cNvPr id="8" name="Slide Number Placeholder 7"/>
          <p:cNvSpPr>
            <a:spLocks noGrp="1"/>
          </p:cNvSpPr>
          <p:nvPr>
            <p:ph type="sldNum" sz="quarter" idx="10"/>
          </p:nvPr>
        </p:nvSpPr>
        <p:spPr>
          <a:xfrm>
            <a:off x="8190595" y="6356351"/>
            <a:ext cx="75300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86728CEE-638E-4D8A-8127-346A257906FE}"/>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Tree>
    <p:extLst>
      <p:ext uri="{BB962C8B-B14F-4D97-AF65-F5344CB8AC3E}">
        <p14:creationId xmlns:p14="http://schemas.microsoft.com/office/powerpoint/2010/main" val="473407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sp>
        <p:nvSpPr>
          <p:cNvPr id="3" name="Text Placeholder 2"/>
          <p:cNvSpPr>
            <a:spLocks noGrp="1"/>
          </p:cNvSpPr>
          <p:nvPr>
            <p:ph type="body" idx="1"/>
          </p:nvPr>
        </p:nvSpPr>
        <p:spPr/>
        <p:txBody>
          <a:bodyPr/>
          <a:lstStyle/>
          <a:p>
            <a:pPr algn="ctr"/>
            <a:r>
              <a:rPr lang="en-US" dirty="0"/>
              <a:t>Performance FAQs can be found here:</a:t>
            </a:r>
          </a:p>
          <a:p>
            <a:pPr algn="ctr"/>
            <a:r>
              <a:rPr lang="en-US" dirty="0">
                <a:hlinkClick r:id="rId2"/>
              </a:rPr>
              <a:t>https://www.doleta.gov/performance/guidance/QA.cfm#WIOA</a:t>
            </a:r>
            <a:r>
              <a:rPr lang="en-US" dirty="0"/>
              <a:t>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28</a:t>
            </a:fld>
            <a:endParaRPr lang="en-US"/>
          </a:p>
        </p:txBody>
      </p:sp>
    </p:spTree>
    <p:extLst>
      <p:ext uri="{BB962C8B-B14F-4D97-AF65-F5344CB8AC3E}">
        <p14:creationId xmlns:p14="http://schemas.microsoft.com/office/powerpoint/2010/main" val="382512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Describe the pilot for the Effectiveness in Service Employers indicator of performance.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29</a:t>
            </a:fld>
            <a:endParaRPr lang="en-US"/>
          </a:p>
        </p:txBody>
      </p:sp>
    </p:spTree>
    <p:extLst>
      <p:ext uri="{BB962C8B-B14F-4D97-AF65-F5344CB8AC3E}">
        <p14:creationId xmlns:p14="http://schemas.microsoft.com/office/powerpoint/2010/main" val="53905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fontScale="90000"/>
          </a:bodyPr>
          <a:lstStyle/>
          <a:p>
            <a:r>
              <a:rPr lang="en-US" dirty="0"/>
              <a:t>Effectiveness in Serving Employers – Another Look</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lstStyle/>
          <a:p>
            <a:r>
              <a:rPr lang="en-US" b="1" dirty="0"/>
              <a:t>Wednesday, November 8, 2017</a:t>
            </a:r>
          </a:p>
          <a:p>
            <a:r>
              <a:rPr lang="en-US" b="1" dirty="0"/>
              <a:t>3pm EST</a:t>
            </a:r>
          </a:p>
        </p:txBody>
      </p:sp>
      <p:pic>
        <p:nvPicPr>
          <p:cNvPr id="13" name="Picture 12">
            <a:extLst>
              <a:ext uri="{FF2B5EF4-FFF2-40B4-BE49-F238E27FC236}">
                <a16:creationId xmlns:a16="http://schemas.microsoft.com/office/drawing/2014/main" id="{E4E986B2-35BE-4D34-AFEC-58DE49A97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721" y="6426685"/>
            <a:ext cx="2161645" cy="245031"/>
          </a:xfrm>
          <a:prstGeom prst="rect">
            <a:avLst/>
          </a:prstGeom>
        </p:spPr>
      </p:pic>
      <p:pic>
        <p:nvPicPr>
          <p:cNvPr id="15" name="Picture 14">
            <a:extLst>
              <a:ext uri="{FF2B5EF4-FFF2-40B4-BE49-F238E27FC236}">
                <a16:creationId xmlns:a16="http://schemas.microsoft.com/office/drawing/2014/main" id="{9E92EC57-65FA-4DA6-A637-9CA6F3646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8519" y="6427863"/>
            <a:ext cx="2588932" cy="243983"/>
          </a:xfrm>
          <a:prstGeom prst="rect">
            <a:avLst/>
          </a:prstGeom>
        </p:spPr>
      </p:pic>
    </p:spTree>
    <p:extLst>
      <p:ext uri="{BB962C8B-B14F-4D97-AF65-F5344CB8AC3E}">
        <p14:creationId xmlns:p14="http://schemas.microsoft.com/office/powerpoint/2010/main" val="3579039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the Effectiveness in Serving Employers indicator, how will States report to their respective federal agencies?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30</a:t>
            </a:fld>
            <a:endParaRPr lang="en-US"/>
          </a:p>
        </p:txBody>
      </p:sp>
    </p:spTree>
    <p:extLst>
      <p:ext uri="{BB962C8B-B14F-4D97-AF65-F5344CB8AC3E}">
        <p14:creationId xmlns:p14="http://schemas.microsoft.com/office/powerpoint/2010/main" val="2163730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State Panel Discussion</a:t>
            </a:r>
          </a:p>
        </p:txBody>
      </p:sp>
      <p:sp>
        <p:nvSpPr>
          <p:cNvPr id="7" name="Text Placeholder 6"/>
          <p:cNvSpPr>
            <a:spLocks noGrp="1"/>
          </p:cNvSpPr>
          <p:nvPr>
            <p:ph type="body" idx="1"/>
          </p:nvPr>
        </p:nvSpPr>
        <p:spPr>
          <a:xfrm>
            <a:off x="623888" y="4017964"/>
            <a:ext cx="7863840" cy="1912936"/>
          </a:xfrm>
        </p:spPr>
        <p:txBody>
          <a:bodyPr>
            <a:normAutofit/>
          </a:bodyPr>
          <a:lstStyle/>
          <a:p>
            <a:pPr algn="ctr"/>
            <a:r>
              <a:rPr lang="en-US" sz="3000" b="1" dirty="0"/>
              <a:t>Part II </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31</a:t>
            </a:fld>
            <a:endParaRPr lang="en-US" dirty="0"/>
          </a:p>
        </p:txBody>
      </p:sp>
    </p:spTree>
    <p:extLst>
      <p:ext uri="{BB962C8B-B14F-4D97-AF65-F5344CB8AC3E}">
        <p14:creationId xmlns:p14="http://schemas.microsoft.com/office/powerpoint/2010/main" val="3711733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PANELISTS</a:t>
            </a:r>
          </a:p>
        </p:txBody>
      </p:sp>
      <p:sp>
        <p:nvSpPr>
          <p:cNvPr id="3" name="Content Placeholder 2"/>
          <p:cNvSpPr>
            <a:spLocks noGrp="1"/>
          </p:cNvSpPr>
          <p:nvPr>
            <p:ph idx="1"/>
          </p:nvPr>
        </p:nvSpPr>
        <p:spPr>
          <a:xfrm>
            <a:off x="628650" y="1770615"/>
            <a:ext cx="7888029" cy="4406348"/>
          </a:xfrm>
          <a:ln w="12700" cmpd="sng">
            <a:solidFill>
              <a:schemeClr val="tx1"/>
            </a:solidFill>
          </a:ln>
        </p:spPr>
        <p:txBody>
          <a:bodyPr>
            <a:normAutofit/>
          </a:bodyPr>
          <a:lstStyle/>
          <a:p>
            <a:r>
              <a:rPr lang="en-US" dirty="0"/>
              <a:t>Alabama</a:t>
            </a:r>
          </a:p>
          <a:p>
            <a:endParaRPr lang="en-US" sz="1400" dirty="0"/>
          </a:p>
          <a:p>
            <a:pPr marL="697230" lvl="1" indent="-285750">
              <a:spcBef>
                <a:spcPts val="0"/>
              </a:spcBef>
              <a:buFont typeface="Wingdings" panose="05000000000000000000" pitchFamily="2" charset="2"/>
              <a:buChar char="Ø"/>
            </a:pPr>
            <a:r>
              <a:rPr lang="en-US" b="1" dirty="0">
                <a:solidFill>
                  <a:schemeClr val="accent1"/>
                </a:solidFill>
              </a:rPr>
              <a:t>Leslie Dawson</a:t>
            </a:r>
          </a:p>
          <a:p>
            <a:pPr marL="822960" lvl="2" indent="0">
              <a:lnSpc>
                <a:spcPct val="100000"/>
              </a:lnSpc>
              <a:spcBef>
                <a:spcPts val="0"/>
              </a:spcBef>
              <a:buNone/>
            </a:pPr>
            <a:r>
              <a:rPr lang="en-US" sz="1400" dirty="0"/>
              <a:t>State Administrator,</a:t>
            </a:r>
          </a:p>
          <a:p>
            <a:pPr marL="822960" lvl="2" indent="0">
              <a:lnSpc>
                <a:spcPct val="100000"/>
              </a:lnSpc>
              <a:spcBef>
                <a:spcPts val="0"/>
              </a:spcBef>
              <a:buNone/>
            </a:pPr>
            <a:r>
              <a:rPr lang="en-US" sz="1400" dirty="0"/>
              <a:t>Business Relations Program</a:t>
            </a:r>
          </a:p>
          <a:p>
            <a:pPr marL="822960" lvl="2" indent="0">
              <a:lnSpc>
                <a:spcPct val="100000"/>
              </a:lnSpc>
              <a:spcBef>
                <a:spcPts val="0"/>
              </a:spcBef>
              <a:buNone/>
            </a:pPr>
            <a:r>
              <a:rPr lang="en-US" sz="1400" dirty="0"/>
              <a:t>Resources for Employment and Disability Information Network</a:t>
            </a:r>
          </a:p>
          <a:p>
            <a:pPr marL="822960" lvl="2" indent="0">
              <a:lnSpc>
                <a:spcPct val="100000"/>
              </a:lnSpc>
              <a:spcBef>
                <a:spcPts val="0"/>
              </a:spcBef>
              <a:buNone/>
            </a:pPr>
            <a:r>
              <a:rPr lang="en-US" sz="1400" dirty="0"/>
              <a:t>Alabama Department of Rehabilitation Services</a:t>
            </a:r>
          </a:p>
          <a:p>
            <a:pPr marL="822960" lvl="2" indent="0">
              <a:lnSpc>
                <a:spcPct val="100000"/>
              </a:lnSpc>
              <a:spcBef>
                <a:spcPts val="0"/>
              </a:spcBef>
              <a:buNone/>
            </a:pPr>
            <a:endParaRPr lang="en-US" sz="1400" dirty="0"/>
          </a:p>
          <a:p>
            <a:pPr marL="697230" lvl="1" indent="-285750">
              <a:spcBef>
                <a:spcPts val="0"/>
              </a:spcBef>
              <a:buFont typeface="Wingdings" panose="05000000000000000000" pitchFamily="2" charset="2"/>
              <a:buChar char="Ø"/>
            </a:pPr>
            <a:r>
              <a:rPr lang="en-US" b="1" dirty="0">
                <a:solidFill>
                  <a:schemeClr val="accent1"/>
                </a:solidFill>
              </a:rPr>
              <a:t>Tammy Wilkinson</a:t>
            </a:r>
          </a:p>
          <a:p>
            <a:pPr marL="822960" lvl="2" indent="0">
              <a:lnSpc>
                <a:spcPct val="100000"/>
              </a:lnSpc>
              <a:spcBef>
                <a:spcPts val="0"/>
              </a:spcBef>
              <a:buNone/>
            </a:pPr>
            <a:r>
              <a:rPr lang="en-US" sz="1400" dirty="0"/>
              <a:t>Workforce Development Division</a:t>
            </a:r>
          </a:p>
          <a:p>
            <a:pPr marL="822960" lvl="2" indent="0">
              <a:lnSpc>
                <a:spcPct val="100000"/>
              </a:lnSpc>
              <a:spcBef>
                <a:spcPts val="0"/>
              </a:spcBef>
              <a:buNone/>
            </a:pPr>
            <a:endParaRPr lang="en-US" sz="1400" dirty="0"/>
          </a:p>
          <a:p>
            <a:pPr marL="697230" lvl="1" indent="-285750">
              <a:spcBef>
                <a:spcPts val="0"/>
              </a:spcBef>
              <a:buFont typeface="Wingdings" panose="05000000000000000000" pitchFamily="2" charset="2"/>
              <a:buChar char="Ø"/>
            </a:pPr>
            <a:r>
              <a:rPr lang="en-US" b="1" dirty="0">
                <a:solidFill>
                  <a:schemeClr val="accent1"/>
                </a:solidFill>
              </a:rPr>
              <a:t>David Walters</a:t>
            </a:r>
          </a:p>
          <a:p>
            <a:pPr marL="822960" lvl="2" indent="0">
              <a:lnSpc>
                <a:spcPct val="100000"/>
              </a:lnSpc>
              <a:spcBef>
                <a:spcPts val="0"/>
              </a:spcBef>
              <a:buNone/>
            </a:pPr>
            <a:r>
              <a:rPr lang="en-US" sz="1400" dirty="0"/>
              <a:t>State Director,</a:t>
            </a:r>
          </a:p>
          <a:p>
            <a:pPr marL="822960" lvl="2" indent="0">
              <a:lnSpc>
                <a:spcPct val="100000"/>
              </a:lnSpc>
              <a:spcBef>
                <a:spcPts val="0"/>
              </a:spcBef>
              <a:buNone/>
            </a:pPr>
            <a:r>
              <a:rPr lang="en-US" sz="1400" dirty="0"/>
              <a:t>Alabama Adult Education</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32</a:t>
            </a:fld>
            <a:endParaRPr lang="en-US"/>
          </a:p>
        </p:txBody>
      </p:sp>
      <p:sp>
        <p:nvSpPr>
          <p:cNvPr id="5" name="Text Placeholder 4"/>
          <p:cNvSpPr>
            <a:spLocks noGrp="1"/>
          </p:cNvSpPr>
          <p:nvPr>
            <p:ph type="body" sz="half" idx="2"/>
          </p:nvPr>
        </p:nvSpPr>
        <p:spPr/>
        <p:txBody>
          <a:bodyPr/>
          <a:lstStyle/>
          <a:p>
            <a:r>
              <a:rPr lang="en-US" dirty="0"/>
              <a:t>II</a:t>
            </a:r>
          </a:p>
        </p:txBody>
      </p:sp>
    </p:spTree>
    <p:extLst>
      <p:ext uri="{BB962C8B-B14F-4D97-AF65-F5344CB8AC3E}">
        <p14:creationId xmlns:p14="http://schemas.microsoft.com/office/powerpoint/2010/main" val="1243843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PANELISTS</a:t>
            </a:r>
          </a:p>
        </p:txBody>
      </p:sp>
      <p:sp>
        <p:nvSpPr>
          <p:cNvPr id="3" name="Content Placeholder 2"/>
          <p:cNvSpPr>
            <a:spLocks noGrp="1"/>
          </p:cNvSpPr>
          <p:nvPr>
            <p:ph idx="1"/>
          </p:nvPr>
        </p:nvSpPr>
        <p:spPr>
          <a:xfrm>
            <a:off x="628650" y="1350336"/>
            <a:ext cx="7888029" cy="5061098"/>
          </a:xfrm>
          <a:ln w="12700" cmpd="sng">
            <a:solidFill>
              <a:schemeClr val="tx1"/>
            </a:solidFill>
          </a:ln>
        </p:spPr>
        <p:txBody>
          <a:bodyPr>
            <a:normAutofit lnSpcReduction="10000"/>
          </a:bodyPr>
          <a:lstStyle/>
          <a:p>
            <a:r>
              <a:rPr lang="en-US" dirty="0"/>
              <a:t>Illinois</a:t>
            </a:r>
          </a:p>
          <a:p>
            <a:pPr marL="697230" lvl="1" indent="-285750">
              <a:spcBef>
                <a:spcPts val="0"/>
              </a:spcBef>
              <a:buFont typeface="Wingdings" panose="05000000000000000000" pitchFamily="2" charset="2"/>
              <a:buChar char="Ø"/>
            </a:pPr>
            <a:r>
              <a:rPr lang="en-US" sz="2000" b="1" dirty="0">
                <a:solidFill>
                  <a:schemeClr val="accent1"/>
                </a:solidFill>
              </a:rPr>
              <a:t>Patti Schnoor</a:t>
            </a:r>
          </a:p>
          <a:p>
            <a:pPr marL="822960" lvl="2" indent="0">
              <a:lnSpc>
                <a:spcPct val="100000"/>
              </a:lnSpc>
              <a:spcBef>
                <a:spcPts val="0"/>
              </a:spcBef>
              <a:buNone/>
            </a:pPr>
            <a:r>
              <a:rPr lang="en-US" sz="1400" dirty="0"/>
              <a:t>Technology and Performance Manager</a:t>
            </a:r>
          </a:p>
          <a:p>
            <a:pPr marL="822960" lvl="2" indent="0">
              <a:lnSpc>
                <a:spcPct val="100000"/>
              </a:lnSpc>
              <a:spcBef>
                <a:spcPts val="0"/>
              </a:spcBef>
              <a:buNone/>
            </a:pPr>
            <a:r>
              <a:rPr lang="en-US" sz="1400" dirty="0"/>
              <a:t>Office of Employment and Training</a:t>
            </a:r>
          </a:p>
          <a:p>
            <a:pPr marL="822960" lvl="2" indent="0">
              <a:lnSpc>
                <a:spcPct val="100000"/>
              </a:lnSpc>
              <a:spcBef>
                <a:spcPts val="0"/>
              </a:spcBef>
              <a:buNone/>
            </a:pPr>
            <a:r>
              <a:rPr lang="en-US" sz="1400" dirty="0"/>
              <a:t>Illinois Department of Commerce and Economic Opportunity</a:t>
            </a:r>
          </a:p>
          <a:p>
            <a:pPr marL="822960" lvl="2" indent="0">
              <a:lnSpc>
                <a:spcPct val="100000"/>
              </a:lnSpc>
              <a:spcBef>
                <a:spcPts val="0"/>
              </a:spcBef>
              <a:buNone/>
            </a:pPr>
            <a:endParaRPr lang="en-US" sz="1200" dirty="0"/>
          </a:p>
          <a:p>
            <a:pPr marL="697230" lvl="1" indent="-285750">
              <a:spcBef>
                <a:spcPts val="0"/>
              </a:spcBef>
              <a:buFont typeface="Wingdings" panose="05000000000000000000" pitchFamily="2" charset="2"/>
              <a:buChar char="Ø"/>
            </a:pPr>
            <a:r>
              <a:rPr lang="en-US" sz="2000" b="1" dirty="0">
                <a:solidFill>
                  <a:schemeClr val="accent1"/>
                </a:solidFill>
              </a:rPr>
              <a:t>Jennifer K. Foster</a:t>
            </a:r>
          </a:p>
          <a:p>
            <a:pPr marL="822960" lvl="2" indent="0">
              <a:lnSpc>
                <a:spcPct val="100000"/>
              </a:lnSpc>
              <a:spcBef>
                <a:spcPts val="0"/>
              </a:spcBef>
              <a:buNone/>
            </a:pPr>
            <a:r>
              <a:rPr lang="en-US" sz="1400" dirty="0"/>
              <a:t>Deputy Director for Adult Education and Workforce</a:t>
            </a:r>
          </a:p>
          <a:p>
            <a:pPr marL="822960" lvl="2" indent="0">
              <a:lnSpc>
                <a:spcPct val="100000"/>
              </a:lnSpc>
              <a:spcBef>
                <a:spcPts val="0"/>
              </a:spcBef>
              <a:buNone/>
            </a:pPr>
            <a:r>
              <a:rPr lang="en-US" sz="1400" dirty="0"/>
              <a:t>Illinois High School Equivalency Administrator</a:t>
            </a:r>
          </a:p>
          <a:p>
            <a:pPr marL="822960" lvl="2" indent="0">
              <a:lnSpc>
                <a:spcPct val="100000"/>
              </a:lnSpc>
              <a:spcBef>
                <a:spcPts val="0"/>
              </a:spcBef>
              <a:buNone/>
            </a:pPr>
            <a:endParaRPr lang="en-US" sz="1200" dirty="0"/>
          </a:p>
          <a:p>
            <a:pPr marL="697230" lvl="1" indent="-285750">
              <a:spcBef>
                <a:spcPts val="0"/>
              </a:spcBef>
              <a:buFont typeface="Wingdings" panose="05000000000000000000" pitchFamily="2" charset="2"/>
              <a:buChar char="Ø"/>
            </a:pPr>
            <a:r>
              <a:rPr lang="en-US" sz="2000" b="1" dirty="0">
                <a:solidFill>
                  <a:schemeClr val="accent1"/>
                </a:solidFill>
              </a:rPr>
              <a:t>Sergio Estrada</a:t>
            </a:r>
          </a:p>
          <a:p>
            <a:pPr marL="822960" lvl="2" indent="0">
              <a:lnSpc>
                <a:spcPct val="100000"/>
              </a:lnSpc>
              <a:spcBef>
                <a:spcPts val="0"/>
              </a:spcBef>
              <a:buNone/>
            </a:pPr>
            <a:r>
              <a:rPr lang="en-US" sz="1400" dirty="0"/>
              <a:t>Manager</a:t>
            </a:r>
          </a:p>
          <a:p>
            <a:pPr marL="822960" lvl="2" indent="0">
              <a:lnSpc>
                <a:spcPct val="100000"/>
              </a:lnSpc>
              <a:spcBef>
                <a:spcPts val="0"/>
              </a:spcBef>
              <a:buNone/>
            </a:pPr>
            <a:r>
              <a:rPr lang="en-US" sz="1400" dirty="0"/>
              <a:t>Federal Performance Reporting </a:t>
            </a:r>
          </a:p>
          <a:p>
            <a:pPr marL="822960" lvl="2" indent="0">
              <a:lnSpc>
                <a:spcPct val="100000"/>
              </a:lnSpc>
              <a:spcBef>
                <a:spcPts val="0"/>
              </a:spcBef>
              <a:buNone/>
            </a:pPr>
            <a:endParaRPr lang="en-US" sz="1200" dirty="0"/>
          </a:p>
          <a:p>
            <a:pPr marL="697230" lvl="1" indent="-285750">
              <a:lnSpc>
                <a:spcPct val="100000"/>
              </a:lnSpc>
              <a:spcBef>
                <a:spcPts val="0"/>
              </a:spcBef>
              <a:buFont typeface="Wingdings" panose="05000000000000000000" pitchFamily="2" charset="2"/>
              <a:buChar char="Ø"/>
            </a:pPr>
            <a:r>
              <a:rPr lang="en-US" sz="2000" b="1" dirty="0">
                <a:solidFill>
                  <a:schemeClr val="accent1"/>
                </a:solidFill>
              </a:rPr>
              <a:t>Todd Lowery</a:t>
            </a:r>
          </a:p>
          <a:p>
            <a:pPr marL="822960" lvl="2" indent="0">
              <a:lnSpc>
                <a:spcPct val="100000"/>
              </a:lnSpc>
              <a:spcBef>
                <a:spcPts val="0"/>
              </a:spcBef>
              <a:buNone/>
            </a:pPr>
            <a:r>
              <a:rPr lang="en-US" sz="1400" dirty="0"/>
              <a:t>State Manager</a:t>
            </a:r>
          </a:p>
          <a:p>
            <a:pPr marL="822960" lvl="2" indent="0">
              <a:lnSpc>
                <a:spcPct val="100000"/>
              </a:lnSpc>
              <a:spcBef>
                <a:spcPts val="0"/>
              </a:spcBef>
              <a:buNone/>
            </a:pPr>
            <a:r>
              <a:rPr lang="en-US" sz="1400" dirty="0"/>
              <a:t>Business Services</a:t>
            </a:r>
          </a:p>
          <a:p>
            <a:pPr marL="822960" lvl="2" indent="0">
              <a:lnSpc>
                <a:spcPct val="100000"/>
              </a:lnSpc>
              <a:spcBef>
                <a:spcPts val="0"/>
              </a:spcBef>
              <a:buNone/>
            </a:pPr>
            <a:r>
              <a:rPr lang="en-US" sz="1400" dirty="0"/>
              <a:t>Illinois Department of Employment Security</a:t>
            </a:r>
          </a:p>
          <a:p>
            <a:pPr marL="822960" lvl="2" indent="0">
              <a:lnSpc>
                <a:spcPct val="100000"/>
              </a:lnSpc>
              <a:spcBef>
                <a:spcPts val="0"/>
              </a:spcBef>
              <a:buNone/>
            </a:pPr>
            <a:endParaRPr lang="en-US" sz="1200" dirty="0"/>
          </a:p>
          <a:p>
            <a:pPr marL="697230" lvl="1" indent="-285750">
              <a:lnSpc>
                <a:spcPct val="100000"/>
              </a:lnSpc>
              <a:spcBef>
                <a:spcPts val="0"/>
              </a:spcBef>
              <a:buFont typeface="Wingdings" panose="05000000000000000000" pitchFamily="2" charset="2"/>
              <a:buChar char="Ø"/>
            </a:pPr>
            <a:r>
              <a:rPr lang="en-US" sz="2000" b="1" dirty="0">
                <a:solidFill>
                  <a:schemeClr val="accent1"/>
                </a:solidFill>
              </a:rPr>
              <a:t>Neely Schlosser</a:t>
            </a:r>
          </a:p>
          <a:p>
            <a:pPr marL="822960" lvl="2" indent="0">
              <a:lnSpc>
                <a:spcPct val="100000"/>
              </a:lnSpc>
              <a:spcBef>
                <a:spcPts val="0"/>
              </a:spcBef>
              <a:buNone/>
            </a:pPr>
            <a:r>
              <a:rPr lang="en-US" sz="1400" dirty="0"/>
              <a:t>Performance Manager</a:t>
            </a:r>
          </a:p>
          <a:p>
            <a:pPr marL="822960" lvl="2" indent="0">
              <a:lnSpc>
                <a:spcPct val="100000"/>
              </a:lnSpc>
              <a:spcBef>
                <a:spcPts val="0"/>
              </a:spcBef>
              <a:buNone/>
            </a:pPr>
            <a:r>
              <a:rPr lang="en-US" sz="1400" dirty="0"/>
              <a:t>Office of Employment and Training</a:t>
            </a:r>
          </a:p>
          <a:p>
            <a:pPr marL="822960" lvl="2" indent="0">
              <a:lnSpc>
                <a:spcPct val="100000"/>
              </a:lnSpc>
              <a:spcBef>
                <a:spcPts val="0"/>
              </a:spcBef>
              <a:buNone/>
            </a:pPr>
            <a:r>
              <a:rPr lang="en-US" sz="1400" dirty="0"/>
              <a:t>Illinois Department of Commerce and Economic Opportunity</a:t>
            </a:r>
          </a:p>
          <a:p>
            <a:pPr marL="822960" lvl="2" indent="0">
              <a:lnSpc>
                <a:spcPct val="100000"/>
              </a:lnSpc>
              <a:spcBef>
                <a:spcPts val="0"/>
              </a:spcBef>
              <a:buNone/>
            </a:pPr>
            <a:endParaRPr lang="en-US" sz="1400" dirty="0"/>
          </a:p>
          <a:p>
            <a:pPr marL="822960" lvl="2" indent="0">
              <a:lnSpc>
                <a:spcPct val="100000"/>
              </a:lnSpc>
              <a:spcBef>
                <a:spcPts val="0"/>
              </a:spcBef>
              <a:buNone/>
            </a:pPr>
            <a:endParaRPr lang="en-US" sz="14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33</a:t>
            </a:fld>
            <a:endParaRPr lang="en-US"/>
          </a:p>
        </p:txBody>
      </p:sp>
      <p:sp>
        <p:nvSpPr>
          <p:cNvPr id="5" name="Text Placeholder 4"/>
          <p:cNvSpPr>
            <a:spLocks noGrp="1"/>
          </p:cNvSpPr>
          <p:nvPr>
            <p:ph type="body" sz="half" idx="2"/>
          </p:nvPr>
        </p:nvSpPr>
        <p:spPr/>
        <p:txBody>
          <a:bodyPr/>
          <a:lstStyle/>
          <a:p>
            <a:r>
              <a:rPr lang="en-US" dirty="0"/>
              <a:t>II</a:t>
            </a:r>
          </a:p>
        </p:txBody>
      </p:sp>
    </p:spTree>
    <p:extLst>
      <p:ext uri="{BB962C8B-B14F-4D97-AF65-F5344CB8AC3E}">
        <p14:creationId xmlns:p14="http://schemas.microsoft.com/office/powerpoint/2010/main" val="3856545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PANELISTS</a:t>
            </a:r>
          </a:p>
        </p:txBody>
      </p:sp>
      <p:sp>
        <p:nvSpPr>
          <p:cNvPr id="3" name="Content Placeholder 2"/>
          <p:cNvSpPr>
            <a:spLocks noGrp="1"/>
          </p:cNvSpPr>
          <p:nvPr>
            <p:ph idx="1"/>
          </p:nvPr>
        </p:nvSpPr>
        <p:spPr>
          <a:xfrm>
            <a:off x="628650" y="1594884"/>
            <a:ext cx="7888029" cy="1477925"/>
          </a:xfrm>
          <a:ln w="12700" cmpd="sng">
            <a:solidFill>
              <a:schemeClr val="tx1"/>
            </a:solidFill>
          </a:ln>
        </p:spPr>
        <p:txBody>
          <a:bodyPr>
            <a:normAutofit/>
          </a:bodyPr>
          <a:lstStyle/>
          <a:p>
            <a:r>
              <a:rPr lang="en-US" dirty="0"/>
              <a:t>Pennsylvania</a:t>
            </a:r>
          </a:p>
          <a:p>
            <a:pPr marL="697230" lvl="1" indent="-285750">
              <a:spcBef>
                <a:spcPts val="0"/>
              </a:spcBef>
              <a:buFont typeface="Wingdings" panose="05000000000000000000" pitchFamily="2" charset="2"/>
              <a:buChar char="Ø"/>
            </a:pPr>
            <a:r>
              <a:rPr lang="en-US" sz="2000" b="1" dirty="0">
                <a:solidFill>
                  <a:schemeClr val="accent1"/>
                </a:solidFill>
              </a:rPr>
              <a:t>Keith Bailey</a:t>
            </a:r>
          </a:p>
          <a:p>
            <a:pPr marL="822960" lvl="2" indent="0">
              <a:lnSpc>
                <a:spcPct val="100000"/>
              </a:lnSpc>
              <a:spcBef>
                <a:spcPts val="0"/>
              </a:spcBef>
              <a:buNone/>
            </a:pPr>
            <a:r>
              <a:rPr lang="en-US" sz="1400" dirty="0"/>
              <a:t>Director</a:t>
            </a:r>
          </a:p>
          <a:p>
            <a:pPr marL="822960" lvl="2" indent="0">
              <a:lnSpc>
                <a:spcPct val="100000"/>
              </a:lnSpc>
              <a:spcBef>
                <a:spcPts val="0"/>
              </a:spcBef>
              <a:buNone/>
            </a:pPr>
            <a:r>
              <a:rPr lang="en-US" sz="1400" dirty="0"/>
              <a:t>Pennsylvania Department of Labor &amp; Industry</a:t>
            </a:r>
          </a:p>
          <a:p>
            <a:pPr marL="822960" lvl="2" indent="0">
              <a:lnSpc>
                <a:spcPct val="100000"/>
              </a:lnSpc>
              <a:spcBef>
                <a:spcPts val="0"/>
              </a:spcBef>
              <a:buNone/>
            </a:pPr>
            <a:r>
              <a:rPr lang="en-US" sz="1400" dirty="0"/>
              <a:t>Center for Workforce Information &amp; Analysis</a:t>
            </a:r>
          </a:p>
          <a:p>
            <a:pPr marL="822960" lvl="2" indent="0">
              <a:lnSpc>
                <a:spcPct val="100000"/>
              </a:lnSpc>
              <a:spcBef>
                <a:spcPts val="0"/>
              </a:spcBef>
              <a:buNone/>
            </a:pPr>
            <a:endParaRPr lang="en-US" sz="1200" dirty="0"/>
          </a:p>
          <a:p>
            <a:pPr marL="822960" lvl="2" indent="0">
              <a:lnSpc>
                <a:spcPct val="100000"/>
              </a:lnSpc>
              <a:spcBef>
                <a:spcPts val="0"/>
              </a:spcBef>
              <a:buNone/>
            </a:pPr>
            <a:endParaRPr lang="en-US" sz="1400" dirty="0"/>
          </a:p>
          <a:p>
            <a:pPr marL="822960" lvl="2" indent="0">
              <a:lnSpc>
                <a:spcPct val="100000"/>
              </a:lnSpc>
              <a:spcBef>
                <a:spcPts val="0"/>
              </a:spcBef>
              <a:buNone/>
            </a:pPr>
            <a:endParaRPr lang="en-US" sz="14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34</a:t>
            </a:fld>
            <a:endParaRPr lang="en-US"/>
          </a:p>
        </p:txBody>
      </p:sp>
      <p:sp>
        <p:nvSpPr>
          <p:cNvPr id="5" name="Text Placeholder 4"/>
          <p:cNvSpPr>
            <a:spLocks noGrp="1"/>
          </p:cNvSpPr>
          <p:nvPr>
            <p:ph type="body" sz="half" idx="2"/>
          </p:nvPr>
        </p:nvSpPr>
        <p:spPr/>
        <p:txBody>
          <a:bodyPr/>
          <a:lstStyle/>
          <a:p>
            <a:r>
              <a:rPr lang="en-US" dirty="0"/>
              <a:t>II</a:t>
            </a:r>
          </a:p>
        </p:txBody>
      </p:sp>
      <p:sp>
        <p:nvSpPr>
          <p:cNvPr id="6" name="Content Placeholder 2"/>
          <p:cNvSpPr txBox="1">
            <a:spLocks/>
          </p:cNvSpPr>
          <p:nvPr/>
        </p:nvSpPr>
        <p:spPr>
          <a:xfrm>
            <a:off x="621561" y="3214578"/>
            <a:ext cx="7888029" cy="1463747"/>
          </a:xfrm>
          <a:prstGeom prst="rect">
            <a:avLst/>
          </a:prstGeom>
          <a:ln w="12700" cmpd="sng">
            <a:solidFill>
              <a:schemeClr val="tx1"/>
            </a:solidFill>
          </a:ln>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Washington</a:t>
            </a:r>
          </a:p>
          <a:p>
            <a:pPr marL="697230" lvl="1" indent="-285750">
              <a:spcBef>
                <a:spcPts val="0"/>
              </a:spcBef>
              <a:buFont typeface="Wingdings" panose="05000000000000000000" pitchFamily="2" charset="2"/>
              <a:buChar char="Ø"/>
            </a:pPr>
            <a:r>
              <a:rPr lang="en-US" sz="2000" b="1" dirty="0">
                <a:solidFill>
                  <a:schemeClr val="accent1"/>
                </a:solidFill>
              </a:rPr>
              <a:t>Dave Wallace</a:t>
            </a:r>
          </a:p>
          <a:p>
            <a:pPr marL="822960" lvl="2" indent="0">
              <a:lnSpc>
                <a:spcPct val="100000"/>
              </a:lnSpc>
              <a:spcBef>
                <a:spcPts val="0"/>
              </a:spcBef>
              <a:buNone/>
            </a:pPr>
            <a:r>
              <a:rPr lang="en-US" sz="1400" dirty="0"/>
              <a:t>Research Unit Manager</a:t>
            </a:r>
          </a:p>
          <a:p>
            <a:pPr marL="822960" lvl="2" indent="0">
              <a:lnSpc>
                <a:spcPct val="100000"/>
              </a:lnSpc>
              <a:spcBef>
                <a:spcPts val="0"/>
              </a:spcBef>
              <a:buNone/>
            </a:pPr>
            <a:r>
              <a:rPr lang="en-US" sz="1400" dirty="0"/>
              <a:t>Workforce Training and Education Coordinating Board</a:t>
            </a:r>
          </a:p>
          <a:p>
            <a:pPr marL="822960" lvl="2" indent="0">
              <a:lnSpc>
                <a:spcPct val="100000"/>
              </a:lnSpc>
              <a:spcBef>
                <a:spcPts val="0"/>
              </a:spcBef>
              <a:buFont typeface="Wingdings 3" panose="05040102010807070707" pitchFamily="18" charset="2"/>
              <a:buNone/>
            </a:pPr>
            <a:endParaRPr lang="en-US" sz="1200" dirty="0"/>
          </a:p>
          <a:p>
            <a:pPr marL="822960" lvl="2" indent="0">
              <a:lnSpc>
                <a:spcPct val="100000"/>
              </a:lnSpc>
              <a:spcBef>
                <a:spcPts val="0"/>
              </a:spcBef>
              <a:buFont typeface="Wingdings 3" panose="05040102010807070707" pitchFamily="18" charset="2"/>
              <a:buNone/>
            </a:pPr>
            <a:endParaRPr lang="en-US" sz="1400" dirty="0"/>
          </a:p>
          <a:p>
            <a:pPr marL="822960" lvl="2" indent="0">
              <a:lnSpc>
                <a:spcPct val="100000"/>
              </a:lnSpc>
              <a:spcBef>
                <a:spcPts val="0"/>
              </a:spcBef>
              <a:buFont typeface="Wingdings 3" panose="05040102010807070707" pitchFamily="18" charset="2"/>
              <a:buNone/>
            </a:pPr>
            <a:endParaRPr lang="en-US" sz="1400" dirty="0"/>
          </a:p>
        </p:txBody>
      </p:sp>
      <p:sp>
        <p:nvSpPr>
          <p:cNvPr id="7" name="Content Placeholder 2"/>
          <p:cNvSpPr txBox="1">
            <a:spLocks/>
          </p:cNvSpPr>
          <p:nvPr/>
        </p:nvSpPr>
        <p:spPr>
          <a:xfrm>
            <a:off x="621561" y="4820093"/>
            <a:ext cx="7888029" cy="1477925"/>
          </a:xfrm>
          <a:prstGeom prst="rect">
            <a:avLst/>
          </a:prstGeom>
          <a:ln w="12700" cmpd="sng">
            <a:solidFill>
              <a:schemeClr val="tx1"/>
            </a:solidFill>
          </a:ln>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Tennessee</a:t>
            </a:r>
          </a:p>
          <a:p>
            <a:pPr marL="697230" lvl="1" indent="-285750">
              <a:spcBef>
                <a:spcPts val="0"/>
              </a:spcBef>
              <a:buFont typeface="Wingdings" panose="05000000000000000000" pitchFamily="2" charset="2"/>
              <a:buChar char="Ø"/>
            </a:pPr>
            <a:r>
              <a:rPr lang="en-US" sz="2000" b="1" dirty="0">
                <a:solidFill>
                  <a:schemeClr val="accent1"/>
                </a:solidFill>
              </a:rPr>
              <a:t>Ryan Allen</a:t>
            </a:r>
          </a:p>
          <a:p>
            <a:pPr marL="822960" lvl="2" indent="0">
              <a:lnSpc>
                <a:spcPct val="100000"/>
              </a:lnSpc>
              <a:spcBef>
                <a:spcPts val="0"/>
              </a:spcBef>
              <a:buFont typeface="Wingdings 3" panose="05040102010807070707" pitchFamily="18" charset="2"/>
              <a:buNone/>
            </a:pPr>
            <a:r>
              <a:rPr lang="en-US" sz="1400" dirty="0"/>
              <a:t>Workforce Services Director</a:t>
            </a:r>
          </a:p>
          <a:p>
            <a:pPr marL="822960" lvl="2" indent="0">
              <a:lnSpc>
                <a:spcPct val="100000"/>
              </a:lnSpc>
              <a:spcBef>
                <a:spcPts val="0"/>
              </a:spcBef>
              <a:buFont typeface="Wingdings 3" panose="05040102010807070707" pitchFamily="18" charset="2"/>
              <a:buNone/>
            </a:pPr>
            <a:r>
              <a:rPr lang="en-US" sz="1400" dirty="0"/>
              <a:t>WIOA Performance</a:t>
            </a:r>
          </a:p>
          <a:p>
            <a:pPr marL="822960" lvl="2" indent="0">
              <a:lnSpc>
                <a:spcPct val="100000"/>
              </a:lnSpc>
              <a:spcBef>
                <a:spcPts val="0"/>
              </a:spcBef>
              <a:buFont typeface="Wingdings 3" panose="05040102010807070707" pitchFamily="18" charset="2"/>
              <a:buNone/>
            </a:pPr>
            <a:r>
              <a:rPr lang="en-US" sz="1400" dirty="0"/>
              <a:t>Tennessee Department of Labor and Workforce Development</a:t>
            </a:r>
          </a:p>
          <a:p>
            <a:pPr marL="822960" lvl="2" indent="0">
              <a:lnSpc>
                <a:spcPct val="100000"/>
              </a:lnSpc>
              <a:spcBef>
                <a:spcPts val="0"/>
              </a:spcBef>
              <a:buFont typeface="Wingdings 3" panose="05040102010807070707" pitchFamily="18" charset="2"/>
              <a:buNone/>
            </a:pPr>
            <a:endParaRPr lang="en-US" sz="1200" dirty="0"/>
          </a:p>
          <a:p>
            <a:pPr marL="822960" lvl="2" indent="0">
              <a:lnSpc>
                <a:spcPct val="100000"/>
              </a:lnSpc>
              <a:spcBef>
                <a:spcPts val="0"/>
              </a:spcBef>
              <a:buFont typeface="Wingdings 3" panose="05040102010807070707" pitchFamily="18" charset="2"/>
              <a:buNone/>
            </a:pPr>
            <a:endParaRPr lang="en-US" sz="1400" dirty="0"/>
          </a:p>
          <a:p>
            <a:pPr marL="822960" lvl="2" indent="0">
              <a:lnSpc>
                <a:spcPct val="100000"/>
              </a:lnSpc>
              <a:spcBef>
                <a:spcPts val="0"/>
              </a:spcBef>
              <a:buFont typeface="Wingdings 3" panose="05040102010807070707" pitchFamily="18" charset="2"/>
              <a:buNone/>
            </a:pPr>
            <a:endParaRPr lang="en-US" sz="1400" dirty="0"/>
          </a:p>
        </p:txBody>
      </p:sp>
    </p:spTree>
    <p:extLst>
      <p:ext uri="{BB962C8B-B14F-4D97-AF65-F5344CB8AC3E}">
        <p14:creationId xmlns:p14="http://schemas.microsoft.com/office/powerpoint/2010/main" val="3465651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PANELISTS</a:t>
            </a:r>
          </a:p>
        </p:txBody>
      </p:sp>
      <p:sp>
        <p:nvSpPr>
          <p:cNvPr id="3" name="Content Placeholder 2"/>
          <p:cNvSpPr>
            <a:spLocks noGrp="1"/>
          </p:cNvSpPr>
          <p:nvPr>
            <p:ph idx="1"/>
          </p:nvPr>
        </p:nvSpPr>
        <p:spPr>
          <a:xfrm>
            <a:off x="628650" y="1594884"/>
            <a:ext cx="7888029" cy="4816549"/>
          </a:xfrm>
          <a:ln w="12700" cmpd="sng">
            <a:solidFill>
              <a:schemeClr val="tx1"/>
            </a:solidFill>
          </a:ln>
        </p:spPr>
        <p:txBody>
          <a:bodyPr>
            <a:normAutofit/>
          </a:bodyPr>
          <a:lstStyle/>
          <a:p>
            <a:r>
              <a:rPr lang="en-US" dirty="0"/>
              <a:t>Wisconsin</a:t>
            </a:r>
          </a:p>
          <a:p>
            <a:endParaRPr lang="en-US" sz="1200" dirty="0"/>
          </a:p>
          <a:p>
            <a:pPr marL="697230" lvl="1" indent="-285750">
              <a:spcBef>
                <a:spcPts val="0"/>
              </a:spcBef>
              <a:buFont typeface="Wingdings" panose="05000000000000000000" pitchFamily="2" charset="2"/>
              <a:buChar char="Ø"/>
            </a:pPr>
            <a:r>
              <a:rPr lang="en-US" b="1" dirty="0">
                <a:solidFill>
                  <a:schemeClr val="accent1"/>
                </a:solidFill>
              </a:rPr>
              <a:t>Bryan Huebsch</a:t>
            </a:r>
          </a:p>
          <a:p>
            <a:pPr marL="822960" lvl="2" indent="0">
              <a:lnSpc>
                <a:spcPct val="100000"/>
              </a:lnSpc>
              <a:spcBef>
                <a:spcPts val="0"/>
              </a:spcBef>
              <a:buNone/>
            </a:pPr>
            <a:r>
              <a:rPr lang="en-US" sz="1400" dirty="0"/>
              <a:t>WIOA Performance Planner</a:t>
            </a:r>
          </a:p>
          <a:p>
            <a:pPr marL="822960" lvl="2" indent="0">
              <a:lnSpc>
                <a:spcPct val="100000"/>
              </a:lnSpc>
              <a:spcBef>
                <a:spcPts val="0"/>
              </a:spcBef>
              <a:buNone/>
            </a:pPr>
            <a:r>
              <a:rPr lang="en-US" sz="1400" dirty="0"/>
              <a:t>Wisconsin Department of Workforce Development</a:t>
            </a:r>
          </a:p>
          <a:p>
            <a:pPr marL="822960" lvl="2" indent="0">
              <a:lnSpc>
                <a:spcPct val="100000"/>
              </a:lnSpc>
              <a:spcBef>
                <a:spcPts val="0"/>
              </a:spcBef>
              <a:buNone/>
            </a:pPr>
            <a:endParaRPr lang="en-US" sz="1400" dirty="0"/>
          </a:p>
          <a:p>
            <a:pPr marL="697230" lvl="1" indent="-285750">
              <a:spcBef>
                <a:spcPts val="0"/>
              </a:spcBef>
              <a:buFont typeface="Wingdings" panose="05000000000000000000" pitchFamily="2" charset="2"/>
              <a:buChar char="Ø"/>
            </a:pPr>
            <a:r>
              <a:rPr lang="en-US" b="1" dirty="0">
                <a:solidFill>
                  <a:schemeClr val="accent1"/>
                </a:solidFill>
              </a:rPr>
              <a:t>Julie Tyznik</a:t>
            </a:r>
          </a:p>
          <a:p>
            <a:pPr marL="822960" lvl="2" indent="0">
              <a:lnSpc>
                <a:spcPct val="100000"/>
              </a:lnSpc>
              <a:spcBef>
                <a:spcPts val="0"/>
              </a:spcBef>
              <a:buNone/>
            </a:pPr>
            <a:r>
              <a:rPr lang="en-US" sz="1400" dirty="0"/>
              <a:t>Education Director of Performance Measurement</a:t>
            </a:r>
          </a:p>
          <a:p>
            <a:pPr marL="822960" lvl="2" indent="0">
              <a:lnSpc>
                <a:spcPct val="100000"/>
              </a:lnSpc>
              <a:spcBef>
                <a:spcPts val="0"/>
              </a:spcBef>
              <a:buNone/>
            </a:pPr>
            <a:r>
              <a:rPr lang="en-US" sz="1400" dirty="0"/>
              <a:t>Wisconsin Technical College System</a:t>
            </a:r>
          </a:p>
          <a:p>
            <a:pPr marL="822960" lvl="2" indent="0">
              <a:lnSpc>
                <a:spcPct val="100000"/>
              </a:lnSpc>
              <a:spcBef>
                <a:spcPts val="0"/>
              </a:spcBef>
              <a:buNone/>
            </a:pPr>
            <a:endParaRPr lang="en-US" sz="1400" dirty="0"/>
          </a:p>
          <a:p>
            <a:pPr marL="697230" lvl="1" indent="-285750">
              <a:spcBef>
                <a:spcPts val="0"/>
              </a:spcBef>
              <a:buFont typeface="Wingdings" panose="05000000000000000000" pitchFamily="2" charset="2"/>
              <a:buChar char="Ø"/>
            </a:pPr>
            <a:r>
              <a:rPr lang="en-US" b="1" dirty="0">
                <a:solidFill>
                  <a:schemeClr val="accent1"/>
                </a:solidFill>
              </a:rPr>
              <a:t>Patti Johnson</a:t>
            </a:r>
          </a:p>
          <a:p>
            <a:pPr marL="822960" lvl="2" indent="0">
              <a:lnSpc>
                <a:spcPct val="100000"/>
              </a:lnSpc>
              <a:spcBef>
                <a:spcPts val="0"/>
              </a:spcBef>
              <a:buNone/>
            </a:pPr>
            <a:r>
              <a:rPr lang="en-US" sz="1400" dirty="0"/>
              <a:t>Strategic Initiatives Advisor</a:t>
            </a:r>
          </a:p>
          <a:p>
            <a:pPr marL="822960" lvl="2" indent="0">
              <a:lnSpc>
                <a:spcPct val="100000"/>
              </a:lnSpc>
              <a:spcBef>
                <a:spcPts val="0"/>
              </a:spcBef>
              <a:buNone/>
            </a:pPr>
            <a:r>
              <a:rPr lang="en-US" sz="1400" dirty="0"/>
              <a:t>Division of Vocational Rehabilitation </a:t>
            </a:r>
          </a:p>
          <a:p>
            <a:pPr marL="822960" lvl="2" indent="0">
              <a:lnSpc>
                <a:spcPct val="100000"/>
              </a:lnSpc>
              <a:spcBef>
                <a:spcPts val="0"/>
              </a:spcBef>
              <a:buNone/>
            </a:pPr>
            <a:endParaRPr lang="en-US" sz="1400" dirty="0"/>
          </a:p>
          <a:p>
            <a:pPr marL="697230" lvl="1" indent="-285750">
              <a:lnSpc>
                <a:spcPct val="100000"/>
              </a:lnSpc>
              <a:spcBef>
                <a:spcPts val="0"/>
              </a:spcBef>
              <a:buFont typeface="Wingdings" panose="05000000000000000000" pitchFamily="2" charset="2"/>
              <a:buChar char="Ø"/>
            </a:pPr>
            <a:r>
              <a:rPr lang="en-US" b="1" dirty="0">
                <a:solidFill>
                  <a:schemeClr val="accent1"/>
                </a:solidFill>
              </a:rPr>
              <a:t>Amy Hansmann</a:t>
            </a:r>
          </a:p>
          <a:p>
            <a:pPr marL="822960" lvl="2" indent="0">
              <a:lnSpc>
                <a:spcPct val="100000"/>
              </a:lnSpc>
              <a:spcBef>
                <a:spcPts val="0"/>
              </a:spcBef>
              <a:buNone/>
            </a:pPr>
            <a:r>
              <a:rPr lang="en-US" sz="1400" dirty="0"/>
              <a:t>Section Chief</a:t>
            </a:r>
          </a:p>
          <a:p>
            <a:pPr marL="822960" lvl="2" indent="0">
              <a:lnSpc>
                <a:spcPct val="100000"/>
              </a:lnSpc>
              <a:spcBef>
                <a:spcPts val="0"/>
              </a:spcBef>
              <a:buNone/>
            </a:pPr>
            <a:r>
              <a:rPr lang="en-US" sz="1400" dirty="0"/>
              <a:t>Bureau of Job Service</a:t>
            </a:r>
          </a:p>
          <a:p>
            <a:pPr marL="822960" lvl="2" indent="0">
              <a:lnSpc>
                <a:spcPct val="100000"/>
              </a:lnSpc>
              <a:spcBef>
                <a:spcPts val="0"/>
              </a:spcBef>
              <a:buNone/>
            </a:pPr>
            <a:r>
              <a:rPr lang="en-US" sz="1400" dirty="0"/>
              <a:t>Wisconsin Department of Workforce Development</a:t>
            </a:r>
          </a:p>
          <a:p>
            <a:pPr marL="411480" lvl="1" indent="0">
              <a:lnSpc>
                <a:spcPct val="100000"/>
              </a:lnSpc>
              <a:spcBef>
                <a:spcPts val="0"/>
              </a:spcBef>
              <a:buNone/>
            </a:pPr>
            <a:endParaRPr lang="en-US" sz="2000" b="1" dirty="0">
              <a:solidFill>
                <a:schemeClr val="accent1"/>
              </a:solidFill>
            </a:endParaRPr>
          </a:p>
          <a:p>
            <a:pPr marL="822960" lvl="2" indent="0">
              <a:lnSpc>
                <a:spcPct val="100000"/>
              </a:lnSpc>
              <a:spcBef>
                <a:spcPts val="0"/>
              </a:spcBef>
              <a:buNone/>
            </a:pPr>
            <a:endParaRPr lang="en-US" sz="1400" dirty="0"/>
          </a:p>
          <a:p>
            <a:pPr marL="822960" lvl="2" indent="0">
              <a:lnSpc>
                <a:spcPct val="100000"/>
              </a:lnSpc>
              <a:spcBef>
                <a:spcPts val="0"/>
              </a:spcBef>
              <a:buNone/>
            </a:pPr>
            <a:endParaRPr lang="en-US" sz="14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35</a:t>
            </a:fld>
            <a:endParaRPr lang="en-US"/>
          </a:p>
        </p:txBody>
      </p:sp>
      <p:sp>
        <p:nvSpPr>
          <p:cNvPr id="5" name="Text Placeholder 4"/>
          <p:cNvSpPr>
            <a:spLocks noGrp="1"/>
          </p:cNvSpPr>
          <p:nvPr>
            <p:ph type="body" sz="half" idx="2"/>
          </p:nvPr>
        </p:nvSpPr>
        <p:spPr/>
        <p:txBody>
          <a:bodyPr/>
          <a:lstStyle/>
          <a:p>
            <a:r>
              <a:rPr lang="en-US" dirty="0"/>
              <a:t>II</a:t>
            </a:r>
          </a:p>
        </p:txBody>
      </p:sp>
    </p:spTree>
    <p:extLst>
      <p:ext uri="{BB962C8B-B14F-4D97-AF65-F5344CB8AC3E}">
        <p14:creationId xmlns:p14="http://schemas.microsoft.com/office/powerpoint/2010/main" val="2551528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PANELISTS</a:t>
            </a:r>
          </a:p>
        </p:txBody>
      </p:sp>
      <p:sp>
        <p:nvSpPr>
          <p:cNvPr id="3" name="Content Placeholder 2"/>
          <p:cNvSpPr>
            <a:spLocks noGrp="1"/>
          </p:cNvSpPr>
          <p:nvPr>
            <p:ph idx="1"/>
          </p:nvPr>
        </p:nvSpPr>
        <p:spPr>
          <a:xfrm>
            <a:off x="628650" y="1594884"/>
            <a:ext cx="7888029" cy="4816549"/>
          </a:xfrm>
          <a:ln w="12700" cmpd="sng">
            <a:solidFill>
              <a:schemeClr val="tx1"/>
            </a:solidFill>
          </a:ln>
        </p:spPr>
        <p:txBody>
          <a:bodyPr>
            <a:normAutofit/>
          </a:bodyPr>
          <a:lstStyle/>
          <a:p>
            <a:r>
              <a:rPr lang="en-US" dirty="0"/>
              <a:t>Missouri</a:t>
            </a:r>
          </a:p>
          <a:p>
            <a:endParaRPr lang="en-US" sz="1100" dirty="0"/>
          </a:p>
          <a:p>
            <a:pPr marL="697230" lvl="1" indent="-285750">
              <a:spcBef>
                <a:spcPts val="0"/>
              </a:spcBef>
              <a:buFont typeface="Wingdings" panose="05000000000000000000" pitchFamily="2" charset="2"/>
              <a:buChar char="Ø"/>
            </a:pPr>
            <a:r>
              <a:rPr lang="en-US" b="1" dirty="0">
                <a:solidFill>
                  <a:schemeClr val="accent1"/>
                </a:solidFill>
              </a:rPr>
              <a:t>Clinton Flowers</a:t>
            </a:r>
          </a:p>
          <a:p>
            <a:pPr marL="822960" lvl="2" indent="0">
              <a:lnSpc>
                <a:spcPct val="100000"/>
              </a:lnSpc>
              <a:spcBef>
                <a:spcPts val="0"/>
              </a:spcBef>
              <a:buNone/>
            </a:pPr>
            <a:r>
              <a:rPr lang="en-US" sz="1400" dirty="0"/>
              <a:t>Performance Research Manager</a:t>
            </a:r>
          </a:p>
          <a:p>
            <a:pPr marL="822960" lvl="2" indent="0">
              <a:lnSpc>
                <a:spcPct val="100000"/>
              </a:lnSpc>
              <a:spcBef>
                <a:spcPts val="0"/>
              </a:spcBef>
              <a:buNone/>
            </a:pPr>
            <a:r>
              <a:rPr lang="en-US" sz="1400" dirty="0"/>
              <a:t>Missouri Division of Workforce Development</a:t>
            </a:r>
          </a:p>
          <a:p>
            <a:pPr marL="822960" lvl="2" indent="0">
              <a:lnSpc>
                <a:spcPct val="100000"/>
              </a:lnSpc>
              <a:spcBef>
                <a:spcPts val="0"/>
              </a:spcBef>
              <a:buNone/>
            </a:pPr>
            <a:r>
              <a:rPr lang="en-US" sz="1400" dirty="0"/>
              <a:t>Department of Economic Development</a:t>
            </a:r>
          </a:p>
          <a:p>
            <a:pPr marL="822960" lvl="2" indent="0">
              <a:lnSpc>
                <a:spcPct val="100000"/>
              </a:lnSpc>
              <a:spcBef>
                <a:spcPts val="0"/>
              </a:spcBef>
              <a:buNone/>
            </a:pPr>
            <a:endParaRPr lang="en-US" sz="1400" dirty="0"/>
          </a:p>
          <a:p>
            <a:pPr marL="697230" lvl="1" indent="-285750">
              <a:spcBef>
                <a:spcPts val="0"/>
              </a:spcBef>
              <a:buFont typeface="Wingdings" panose="05000000000000000000" pitchFamily="2" charset="2"/>
              <a:buChar char="Ø"/>
            </a:pPr>
            <a:r>
              <a:rPr lang="en-US" b="1" dirty="0">
                <a:solidFill>
                  <a:schemeClr val="accent1"/>
                </a:solidFill>
              </a:rPr>
              <a:t>Ellen Clapper</a:t>
            </a:r>
          </a:p>
          <a:p>
            <a:pPr marL="822960" lvl="2" indent="0">
              <a:lnSpc>
                <a:spcPct val="100000"/>
              </a:lnSpc>
              <a:spcBef>
                <a:spcPts val="0"/>
              </a:spcBef>
              <a:buNone/>
            </a:pPr>
            <a:r>
              <a:rPr lang="en-US" sz="1400" dirty="0"/>
              <a:t>Policy Development Coordinator</a:t>
            </a:r>
          </a:p>
          <a:p>
            <a:pPr marL="822960" lvl="2" indent="0">
              <a:lnSpc>
                <a:spcPct val="100000"/>
              </a:lnSpc>
              <a:spcBef>
                <a:spcPts val="0"/>
              </a:spcBef>
              <a:buNone/>
            </a:pPr>
            <a:r>
              <a:rPr lang="en-US" sz="1400" dirty="0"/>
              <a:t>Missouri Department of Social Services</a:t>
            </a:r>
          </a:p>
          <a:p>
            <a:pPr marL="822960" lvl="2" indent="0">
              <a:lnSpc>
                <a:spcPct val="100000"/>
              </a:lnSpc>
              <a:spcBef>
                <a:spcPts val="0"/>
              </a:spcBef>
              <a:buNone/>
            </a:pPr>
            <a:r>
              <a:rPr lang="en-US" sz="1400" dirty="0"/>
              <a:t>Family Support Division</a:t>
            </a:r>
          </a:p>
          <a:p>
            <a:pPr marL="822960" lvl="2" indent="0">
              <a:lnSpc>
                <a:spcPct val="100000"/>
              </a:lnSpc>
              <a:spcBef>
                <a:spcPts val="0"/>
              </a:spcBef>
              <a:buNone/>
            </a:pPr>
            <a:r>
              <a:rPr lang="en-US" sz="1400" dirty="0"/>
              <a:t>Rehabilitation Services for the Blind</a:t>
            </a:r>
          </a:p>
          <a:p>
            <a:pPr marL="822960" lvl="2" indent="0">
              <a:lnSpc>
                <a:spcPct val="100000"/>
              </a:lnSpc>
              <a:spcBef>
                <a:spcPts val="0"/>
              </a:spcBef>
              <a:buNone/>
            </a:pPr>
            <a:endParaRPr lang="en-US" sz="1200" dirty="0"/>
          </a:p>
          <a:p>
            <a:pPr marL="822960" lvl="2" indent="0">
              <a:lnSpc>
                <a:spcPct val="100000"/>
              </a:lnSpc>
              <a:spcBef>
                <a:spcPts val="0"/>
              </a:spcBef>
              <a:buNone/>
            </a:pPr>
            <a:endParaRPr lang="en-US" sz="1200" dirty="0"/>
          </a:p>
          <a:p>
            <a:pPr marL="411480" lvl="1" indent="0">
              <a:lnSpc>
                <a:spcPct val="100000"/>
              </a:lnSpc>
              <a:spcBef>
                <a:spcPts val="0"/>
              </a:spcBef>
              <a:buNone/>
            </a:pPr>
            <a:endParaRPr lang="en-US" sz="2000" b="1" dirty="0">
              <a:solidFill>
                <a:schemeClr val="accent1"/>
              </a:solidFill>
            </a:endParaRPr>
          </a:p>
          <a:p>
            <a:pPr marL="822960" lvl="2" indent="0">
              <a:lnSpc>
                <a:spcPct val="100000"/>
              </a:lnSpc>
              <a:spcBef>
                <a:spcPts val="0"/>
              </a:spcBef>
              <a:buNone/>
            </a:pPr>
            <a:endParaRPr lang="en-US" sz="1400" dirty="0"/>
          </a:p>
          <a:p>
            <a:pPr marL="822960" lvl="2" indent="0">
              <a:lnSpc>
                <a:spcPct val="100000"/>
              </a:lnSpc>
              <a:spcBef>
                <a:spcPts val="0"/>
              </a:spcBef>
              <a:buNone/>
            </a:pPr>
            <a:endParaRPr lang="en-US" sz="14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36</a:t>
            </a:fld>
            <a:endParaRPr lang="en-US"/>
          </a:p>
        </p:txBody>
      </p:sp>
      <p:sp>
        <p:nvSpPr>
          <p:cNvPr id="5" name="Text Placeholder 4"/>
          <p:cNvSpPr>
            <a:spLocks noGrp="1"/>
          </p:cNvSpPr>
          <p:nvPr>
            <p:ph type="body" sz="half" idx="2"/>
          </p:nvPr>
        </p:nvSpPr>
        <p:spPr/>
        <p:txBody>
          <a:bodyPr/>
          <a:lstStyle/>
          <a:p>
            <a:r>
              <a:rPr lang="en-US" dirty="0"/>
              <a:t>II</a:t>
            </a:r>
          </a:p>
        </p:txBody>
      </p:sp>
    </p:spTree>
    <p:extLst>
      <p:ext uri="{BB962C8B-B14F-4D97-AF65-F5344CB8AC3E}">
        <p14:creationId xmlns:p14="http://schemas.microsoft.com/office/powerpoint/2010/main" val="1635368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55616" y="292024"/>
            <a:ext cx="7110730" cy="1051560"/>
          </a:xfrm>
        </p:spPr>
        <p:txBody>
          <a:bodyPr/>
          <a:lstStyle/>
          <a:p>
            <a:r>
              <a:rPr lang="en-US" dirty="0"/>
              <a:t>Identifying the Measures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339424" y="1665131"/>
            <a:ext cx="8624168" cy="4522072"/>
          </a:xfrm>
        </p:spPr>
        <p:txBody>
          <a:bodyPr>
            <a:normAutofit/>
          </a:bodyPr>
          <a:lstStyle/>
          <a:p>
            <a:pPr lvl="0">
              <a:lnSpc>
                <a:spcPct val="120000"/>
              </a:lnSpc>
              <a:spcBef>
                <a:spcPts val="600"/>
              </a:spcBef>
              <a:spcAft>
                <a:spcPts val="600"/>
              </a:spcAft>
              <a:buClr>
                <a:srgbClr val="9E1C30"/>
              </a:buClr>
            </a:pPr>
            <a:r>
              <a:rPr lang="en-US" dirty="0">
                <a:solidFill>
                  <a:srgbClr val="242021"/>
                </a:solidFill>
              </a:rPr>
              <a:t>Which measures did your State decide to use?</a:t>
            </a:r>
          </a:p>
          <a:p>
            <a:pPr lvl="1">
              <a:lnSpc>
                <a:spcPct val="120000"/>
              </a:lnSpc>
              <a:spcBef>
                <a:spcPts val="600"/>
              </a:spcBef>
              <a:spcAft>
                <a:spcPts val="600"/>
              </a:spcAft>
            </a:pPr>
            <a:r>
              <a:rPr lang="en-US" dirty="0">
                <a:solidFill>
                  <a:schemeClr val="tx1"/>
                </a:solidFill>
              </a:rPr>
              <a:t>Retention with the same employer</a:t>
            </a:r>
          </a:p>
          <a:p>
            <a:pPr lvl="1">
              <a:lnSpc>
                <a:spcPct val="120000"/>
              </a:lnSpc>
              <a:spcBef>
                <a:spcPts val="600"/>
              </a:spcBef>
              <a:spcAft>
                <a:spcPts val="600"/>
              </a:spcAft>
            </a:pPr>
            <a:r>
              <a:rPr lang="en-US" dirty="0">
                <a:solidFill>
                  <a:schemeClr val="tx1"/>
                </a:solidFill>
              </a:rPr>
              <a:t>Repeat Business Customers </a:t>
            </a:r>
          </a:p>
          <a:p>
            <a:pPr lvl="1">
              <a:lnSpc>
                <a:spcPct val="120000"/>
              </a:lnSpc>
              <a:spcBef>
                <a:spcPts val="600"/>
              </a:spcBef>
              <a:spcAft>
                <a:spcPts val="600"/>
              </a:spcAft>
            </a:pPr>
            <a:r>
              <a:rPr lang="en-US" dirty="0">
                <a:solidFill>
                  <a:schemeClr val="tx1"/>
                </a:solidFill>
              </a:rPr>
              <a:t>Employer Penetration Rate</a:t>
            </a:r>
          </a:p>
          <a:p>
            <a:pPr lvl="0">
              <a:lnSpc>
                <a:spcPct val="120000"/>
              </a:lnSpc>
              <a:spcBef>
                <a:spcPts val="600"/>
              </a:spcBef>
              <a:spcAft>
                <a:spcPts val="600"/>
              </a:spcAft>
              <a:buClr>
                <a:srgbClr val="9E1C30"/>
              </a:buClr>
            </a:pPr>
            <a:r>
              <a:rPr lang="en-US" dirty="0"/>
              <a:t>Did your State opt to develop additional measures?</a:t>
            </a:r>
          </a:p>
          <a:p>
            <a:pPr lvl="0">
              <a:lnSpc>
                <a:spcPct val="120000"/>
              </a:lnSpc>
              <a:spcBef>
                <a:spcPts val="600"/>
              </a:spcBef>
              <a:spcAft>
                <a:spcPts val="600"/>
              </a:spcAft>
              <a:buClr>
                <a:srgbClr val="9E1C30"/>
              </a:buClr>
            </a:pPr>
            <a:r>
              <a:rPr lang="en-US" dirty="0"/>
              <a:t>What do you see as the value in these measures?</a:t>
            </a:r>
            <a:endParaRPr lang="en-US" sz="2600" dirty="0">
              <a:solidFill>
                <a:srgbClr val="FF0000"/>
              </a:solidFill>
            </a:endParaRP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II</a:t>
            </a:r>
          </a:p>
        </p:txBody>
      </p:sp>
    </p:spTree>
    <p:extLst>
      <p:ext uri="{BB962C8B-B14F-4D97-AF65-F5344CB8AC3E}">
        <p14:creationId xmlns:p14="http://schemas.microsoft.com/office/powerpoint/2010/main" val="3270995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55616" y="292024"/>
            <a:ext cx="7110730" cy="1051560"/>
          </a:xfrm>
        </p:spPr>
        <p:txBody>
          <a:bodyPr/>
          <a:lstStyle/>
          <a:p>
            <a:r>
              <a:rPr lang="en-US" dirty="0"/>
              <a:t>Identifying the Measures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797" y="1834278"/>
            <a:ext cx="7955280" cy="4406348"/>
          </a:xfrm>
        </p:spPr>
        <p:txBody>
          <a:bodyPr>
            <a:normAutofit/>
          </a:bodyPr>
          <a:lstStyle/>
          <a:p>
            <a:pPr>
              <a:lnSpc>
                <a:spcPct val="100000"/>
              </a:lnSpc>
              <a:spcBef>
                <a:spcPts val="600"/>
              </a:spcBef>
              <a:spcAft>
                <a:spcPts val="600"/>
              </a:spcAft>
            </a:pPr>
            <a:r>
              <a:rPr lang="en-US" dirty="0"/>
              <a:t>Describe how the State you represent decided which ESE measures to report on? </a:t>
            </a:r>
          </a:p>
          <a:p>
            <a:pPr>
              <a:lnSpc>
                <a:spcPct val="100000"/>
              </a:lnSpc>
              <a:spcBef>
                <a:spcPts val="600"/>
              </a:spcBef>
              <a:spcAft>
                <a:spcPts val="600"/>
              </a:spcAft>
            </a:pPr>
            <a:r>
              <a:rPr lang="en-US" dirty="0"/>
              <a:t>Was there a decision making process that you can describe?  </a:t>
            </a:r>
          </a:p>
          <a:p>
            <a:pPr>
              <a:lnSpc>
                <a:spcPct val="100000"/>
              </a:lnSpc>
              <a:spcBef>
                <a:spcPts val="600"/>
              </a:spcBef>
              <a:spcAft>
                <a:spcPts val="600"/>
              </a:spcAft>
            </a:pPr>
            <a:r>
              <a:rPr lang="en-US" dirty="0"/>
              <a:t>What were the most important factors in making the decision?  </a:t>
            </a:r>
          </a:p>
          <a:p>
            <a:pPr marL="457200" lvl="1"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II</a:t>
            </a:r>
          </a:p>
        </p:txBody>
      </p:sp>
    </p:spTree>
    <p:extLst>
      <p:ext uri="{BB962C8B-B14F-4D97-AF65-F5344CB8AC3E}">
        <p14:creationId xmlns:p14="http://schemas.microsoft.com/office/powerpoint/2010/main" val="3067253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55616" y="292024"/>
            <a:ext cx="7110730" cy="1051560"/>
          </a:xfrm>
        </p:spPr>
        <p:txBody>
          <a:bodyPr/>
          <a:lstStyle/>
          <a:p>
            <a:r>
              <a:rPr lang="en-US" dirty="0"/>
              <a:t>Identifying the Measures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797" y="1834278"/>
            <a:ext cx="7955280" cy="4406348"/>
          </a:xfrm>
        </p:spPr>
        <p:txBody>
          <a:bodyPr>
            <a:normAutofit/>
          </a:bodyPr>
          <a:lstStyle/>
          <a:p>
            <a:r>
              <a:rPr lang="en-US" dirty="0"/>
              <a:t>Describe the collaborative relationship with your partners in the development of the pilot for this indicator</a:t>
            </a:r>
          </a:p>
          <a:p>
            <a:r>
              <a:rPr lang="en-US" dirty="0"/>
              <a:t>Share any best practices </a:t>
            </a:r>
          </a:p>
          <a:p>
            <a:r>
              <a:rPr lang="en-US" dirty="0"/>
              <a:t>Describe any challenges or obstacles and how you plan to overcome them</a:t>
            </a:r>
          </a:p>
          <a:p>
            <a:pPr lvl="0"/>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II</a:t>
            </a:r>
          </a:p>
        </p:txBody>
      </p:sp>
    </p:spTree>
    <p:extLst>
      <p:ext uri="{BB962C8B-B14F-4D97-AF65-F5344CB8AC3E}">
        <p14:creationId xmlns:p14="http://schemas.microsoft.com/office/powerpoint/2010/main" val="121539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4</a:t>
            </a:fld>
            <a:endParaRPr lang="en-US"/>
          </a:p>
        </p:txBody>
      </p:sp>
    </p:spTree>
    <p:extLst>
      <p:ext uri="{BB962C8B-B14F-4D97-AF65-F5344CB8AC3E}">
        <p14:creationId xmlns:p14="http://schemas.microsoft.com/office/powerpoint/2010/main" val="2904282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55616" y="292024"/>
            <a:ext cx="7110730" cy="1051560"/>
          </a:xfrm>
        </p:spPr>
        <p:txBody>
          <a:bodyPr/>
          <a:lstStyle/>
          <a:p>
            <a:r>
              <a:rPr lang="en-US" dirty="0"/>
              <a:t>Identifying the Measures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514350" y="1913493"/>
            <a:ext cx="8229599" cy="4406348"/>
          </a:xfrm>
        </p:spPr>
        <p:txBody>
          <a:bodyPr>
            <a:normAutofit/>
          </a:bodyPr>
          <a:lstStyle/>
          <a:p>
            <a:pPr lvl="0"/>
            <a:r>
              <a:rPr lang="en-US" dirty="0"/>
              <a:t>How are you coordinating the reporting function across programs to report a shared indicator? </a:t>
            </a:r>
          </a:p>
          <a:p>
            <a:pPr lvl="0"/>
            <a:r>
              <a:rPr lang="en-US" dirty="0"/>
              <a:t>How are you working with local areas on implementing the measures?  </a:t>
            </a:r>
          </a:p>
          <a:p>
            <a:pPr marL="457200" lvl="1"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II</a:t>
            </a:r>
          </a:p>
        </p:txBody>
      </p:sp>
    </p:spTree>
    <p:extLst>
      <p:ext uri="{BB962C8B-B14F-4D97-AF65-F5344CB8AC3E}">
        <p14:creationId xmlns:p14="http://schemas.microsoft.com/office/powerpoint/2010/main" val="1353706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55616" y="292024"/>
            <a:ext cx="7110730" cy="1051560"/>
          </a:xfrm>
        </p:spPr>
        <p:txBody>
          <a:bodyPr/>
          <a:lstStyle/>
          <a:p>
            <a:r>
              <a:rPr lang="en-US" dirty="0"/>
              <a:t>Identifying the Measures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514350" y="1913493"/>
            <a:ext cx="8229599" cy="4406348"/>
          </a:xfrm>
        </p:spPr>
        <p:txBody>
          <a:bodyPr>
            <a:normAutofit/>
          </a:bodyPr>
          <a:lstStyle/>
          <a:p>
            <a:r>
              <a:rPr lang="en-US" dirty="0"/>
              <a:t>If your State could develop this indicator with few restrictions, barriers, etc. how would you create this indicator of performance?  Describe what it would look like.</a:t>
            </a:r>
          </a:p>
          <a:p>
            <a:pPr marL="0" lvl="0" indent="0">
              <a:buNone/>
            </a:pPr>
            <a:r>
              <a:rPr lang="en-US" dirty="0"/>
              <a:t>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II</a:t>
            </a:r>
          </a:p>
        </p:txBody>
      </p:sp>
    </p:spTree>
    <p:extLst>
      <p:ext uri="{BB962C8B-B14F-4D97-AF65-F5344CB8AC3E}">
        <p14:creationId xmlns:p14="http://schemas.microsoft.com/office/powerpoint/2010/main" val="4277894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455616" y="292024"/>
            <a:ext cx="7110730" cy="1051560"/>
          </a:xfrm>
        </p:spPr>
        <p:txBody>
          <a:bodyPr/>
          <a:lstStyle/>
          <a:p>
            <a:r>
              <a:rPr lang="en-US" dirty="0"/>
              <a:t>Technical Assistance</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339424" y="2093663"/>
            <a:ext cx="8624168" cy="3830887"/>
          </a:xfrm>
        </p:spPr>
        <p:txBody>
          <a:bodyPr>
            <a:normAutofit/>
          </a:bodyPr>
          <a:lstStyle/>
          <a:p>
            <a:pPr lvl="0"/>
            <a:r>
              <a:rPr lang="en-US" dirty="0"/>
              <a:t>What other support (technical assistance) would you like to receive from the Departments while implementing this indicator of performance?</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II</a:t>
            </a:r>
          </a:p>
        </p:txBody>
      </p:sp>
    </p:spTree>
    <p:extLst>
      <p:ext uri="{BB962C8B-B14F-4D97-AF65-F5344CB8AC3E}">
        <p14:creationId xmlns:p14="http://schemas.microsoft.com/office/powerpoint/2010/main" val="727621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43</a:t>
            </a:fld>
            <a:endParaRPr lang="en-US"/>
          </a:p>
        </p:txBody>
      </p:sp>
    </p:spTree>
    <p:extLst>
      <p:ext uri="{BB962C8B-B14F-4D97-AF65-F5344CB8AC3E}">
        <p14:creationId xmlns:p14="http://schemas.microsoft.com/office/powerpoint/2010/main" val="1489470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dirty="0"/>
              <a:t>Workforce Innovation and Opportunity Act, Pub. L. 113-1128</a:t>
            </a:r>
          </a:p>
          <a:p>
            <a:pPr lvl="1"/>
            <a:r>
              <a:rPr lang="en-US" dirty="0"/>
              <a:t>Workforce Innovation and Opportunity Act Statute</a:t>
            </a:r>
          </a:p>
          <a:p>
            <a:pPr lvl="2"/>
            <a:r>
              <a:rPr lang="en-US" sz="1200" dirty="0"/>
              <a:t>https://www.gpo.gov/fdsys/pkg/PLAW-113publ128/pdf/PLAW-113publ128.pdf</a:t>
            </a:r>
          </a:p>
          <a:p>
            <a:r>
              <a:rPr lang="en-US" dirty="0"/>
              <a:t>WIOA Joint Rule for United and Combined State Plans, Performance Accountability, and the One-Stop System Joint Provisions, 81 FED. REG. 55791 (Aug. 19, 2016)</a:t>
            </a:r>
          </a:p>
          <a:p>
            <a:pPr lvl="1"/>
            <a:r>
              <a:rPr lang="en-US" dirty="0"/>
              <a:t>This Joint WIOA Joint Final Rule provides guidance for State and local workforce development systems</a:t>
            </a:r>
          </a:p>
          <a:p>
            <a:pPr lvl="2"/>
            <a:r>
              <a:rPr lang="en-US" sz="1200" dirty="0"/>
              <a:t>https://www.gpo.gov/fdsys/pkg/FR-2018-08-19/pdf/2016-15977.pdf</a:t>
            </a:r>
          </a:p>
          <a:p>
            <a:r>
              <a:rPr lang="en-US" dirty="0"/>
              <a:t>Training and Employment Guidance Letter (TEGL) No. 10-16,  Change 1</a:t>
            </a:r>
          </a:p>
          <a:p>
            <a:pPr lvl="1"/>
            <a:r>
              <a:rPr lang="en-US" dirty="0"/>
              <a:t>Performance Accountability Guidance for WIOA Title I, Title II, Title III and Title IV Core Programs</a:t>
            </a:r>
          </a:p>
          <a:p>
            <a:pPr lvl="2"/>
            <a:r>
              <a:rPr lang="en-US" sz="1200" dirty="0"/>
              <a:t>https://wdr.doleta.gov/directives/corr_doc.cfm?DOCN=3255</a:t>
            </a:r>
            <a:endParaRPr lang="en-US"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44</a:t>
            </a:fld>
            <a:endParaRPr lang="en-US"/>
          </a:p>
        </p:txBody>
      </p:sp>
    </p:spTree>
    <p:extLst>
      <p:ext uri="{BB962C8B-B14F-4D97-AF65-F5344CB8AC3E}">
        <p14:creationId xmlns:p14="http://schemas.microsoft.com/office/powerpoint/2010/main" val="2424668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dirty="0"/>
              <a:t>Program Memorandum OCTAE 17-2</a:t>
            </a:r>
          </a:p>
          <a:p>
            <a:pPr lvl="1"/>
            <a:r>
              <a:rPr lang="en-US" dirty="0"/>
              <a:t>Performance Accountability Guidance for WIOA Title I, Title II, Title III and Title IV Core Programs</a:t>
            </a:r>
          </a:p>
          <a:p>
            <a:pPr lvl="2"/>
            <a:r>
              <a:rPr lang="en-US" sz="1200" dirty="0"/>
              <a:t>https://www2.ed.gov/about/offices/list/</a:t>
            </a:r>
            <a:r>
              <a:rPr lang="en-US" sz="1200" dirty="0" err="1"/>
              <a:t>ovae</a:t>
            </a:r>
            <a:r>
              <a:rPr lang="en-US" sz="1200" dirty="0"/>
              <a:t>/pi/.../octae-program-memo-17-2.pdf</a:t>
            </a:r>
          </a:p>
          <a:p>
            <a:r>
              <a:rPr lang="en-US" dirty="0"/>
              <a:t>Technical Assistance Circular RSA 17-01</a:t>
            </a:r>
          </a:p>
          <a:p>
            <a:pPr lvl="1"/>
            <a:r>
              <a:rPr lang="en-US" dirty="0"/>
              <a:t>Performance Accountability Guidance for WIOA Title I, Title II, Title III and Title IV Core Programs</a:t>
            </a:r>
          </a:p>
          <a:p>
            <a:pPr lvl="2"/>
            <a:r>
              <a:rPr lang="en-US" sz="1200" dirty="0"/>
              <a:t>https://www2.ed.gov/policy/speced/guid/rsa/subregulatory/tac-17-01.pdf</a:t>
            </a:r>
            <a:endParaRPr lang="en-US" dirty="0"/>
          </a:p>
          <a:p>
            <a:r>
              <a:rPr lang="en-US" dirty="0"/>
              <a:t>WIOA Resource Page</a:t>
            </a:r>
          </a:p>
          <a:p>
            <a:pPr lvl="1"/>
            <a:r>
              <a:rPr lang="en-US" dirty="0"/>
              <a:t>The Department of Labor (DOL), in coordination with the U.S. Departments of Education (ED) and Health and Human Services (HHS), has worked to prepare everyone for the implementation of WIOA.  The WIOA resource page provides information and resources for States, local areas, non-profits and other grantees, and other stakeholders to assist with implementation of the Act.  </a:t>
            </a:r>
          </a:p>
          <a:p>
            <a:pPr lvl="2"/>
            <a:r>
              <a:rPr lang="en-US" sz="1200" dirty="0">
                <a:hlinkClick r:id="rId2"/>
              </a:rPr>
              <a:t>www.doleta.gov/wioa</a:t>
            </a:r>
            <a:endParaRPr lang="en-US" sz="1200" dirty="0"/>
          </a:p>
          <a:p>
            <a:r>
              <a:rPr lang="en-US" dirty="0"/>
              <a:t>Performance Workforce GPS - </a:t>
            </a:r>
            <a:r>
              <a:rPr lang="en-US" dirty="0">
                <a:solidFill>
                  <a:srgbClr val="C00000"/>
                </a:solidFill>
              </a:rPr>
              <a:t>*NEW*</a:t>
            </a:r>
          </a:p>
          <a:p>
            <a:pPr lvl="2"/>
            <a:r>
              <a:rPr lang="en-US" sz="1200" dirty="0">
                <a:hlinkClick r:id="rId3"/>
              </a:rPr>
              <a:t>https://performancereporting.workforcegps.org/</a:t>
            </a:r>
            <a:endParaRPr lang="en-US" sz="1200" dirty="0"/>
          </a:p>
          <a:p>
            <a:pPr lvl="1"/>
            <a:endParaRPr lang="en-US" dirty="0"/>
          </a:p>
          <a:p>
            <a:pPr lvl="2"/>
            <a:endParaRPr lang="en-US"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45</a:t>
            </a:fld>
            <a:endParaRPr lang="en-US"/>
          </a:p>
        </p:txBody>
      </p:sp>
    </p:spTree>
    <p:extLst>
      <p:ext uri="{BB962C8B-B14F-4D97-AF65-F5344CB8AC3E}">
        <p14:creationId xmlns:p14="http://schemas.microsoft.com/office/powerpoint/2010/main" val="2801341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normAutofit/>
          </a:bodyPr>
          <a:lstStyle/>
          <a:p>
            <a:pPr algn="ctr"/>
            <a:r>
              <a:rPr lang="en-US" dirty="0"/>
              <a:t>All questions related to the Effectiveness in Serving Employers indicator of performance should be emailed to:</a:t>
            </a:r>
          </a:p>
          <a:p>
            <a:pPr lvl="3"/>
            <a:r>
              <a:rPr lang="en-US" dirty="0">
                <a:hlinkClick r:id="rId3"/>
              </a:rPr>
              <a:t>ETAperforms@dol.gov</a:t>
            </a:r>
            <a:r>
              <a:rPr lang="en-US" dirty="0"/>
              <a:t> </a:t>
            </a:r>
          </a:p>
          <a:p>
            <a:pPr marL="0" lvl="2" algn="ctr">
              <a:spcBef>
                <a:spcPts val="3000"/>
              </a:spcBef>
              <a:buClr>
                <a:schemeClr val="accent2"/>
              </a:buClr>
            </a:pPr>
            <a:r>
              <a:rPr lang="en-US" sz="2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rPr>
              <a:t>All questions related to reporting via WIPS should be emailed to:</a:t>
            </a:r>
          </a:p>
          <a:p>
            <a:pPr lvl="3"/>
            <a:r>
              <a:rPr lang="en-US" dirty="0">
                <a:hlinkClick r:id="rId4"/>
              </a:rPr>
              <a:t>WIOA.Feedback@dol.gov</a:t>
            </a:r>
            <a:endParaRPr lang="en-US" dirty="0"/>
          </a:p>
          <a:p>
            <a:endParaRPr lang="en-US" dirty="0"/>
          </a:p>
        </p:txBody>
      </p:sp>
    </p:spTree>
    <p:extLst>
      <p:ext uri="{BB962C8B-B14F-4D97-AF65-F5344CB8AC3E}">
        <p14:creationId xmlns:p14="http://schemas.microsoft.com/office/powerpoint/2010/main" val="4245420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47</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4190999" y="2483662"/>
            <a:ext cx="4693694" cy="1818203"/>
          </a:xfrm>
        </p:spPr>
        <p:txBody>
          <a:bodyPr>
            <a:normAutofit fontScale="92500" lnSpcReduction="10000"/>
          </a:bodyPr>
          <a:lstStyle/>
          <a:p>
            <a:r>
              <a:rPr lang="en-US" dirty="0"/>
              <a:t>Shelia F. Lewis</a:t>
            </a:r>
          </a:p>
          <a:p>
            <a:pPr lvl="1"/>
            <a:r>
              <a:rPr lang="en-US" dirty="0"/>
              <a:t>Workforce Analyst</a:t>
            </a:r>
          </a:p>
          <a:p>
            <a:pPr lvl="2"/>
            <a:r>
              <a:rPr lang="en-US" dirty="0"/>
              <a:t>Division of Strategic Planning and Performance </a:t>
            </a:r>
          </a:p>
          <a:p>
            <a:pPr lvl="2"/>
            <a:r>
              <a:rPr lang="en-US" dirty="0"/>
              <a:t>Employment and Training Administration</a:t>
            </a:r>
          </a:p>
          <a:p>
            <a:pPr lvl="2"/>
            <a:r>
              <a:rPr lang="en-US" dirty="0"/>
              <a:t>U.S. Department of Labor</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5</a:t>
            </a:fld>
            <a:endParaRPr lang="en-US"/>
          </a:p>
        </p:txBody>
      </p:sp>
      <p:pic>
        <p:nvPicPr>
          <p:cNvPr id="6" name="Picture Placeholder 5">
            <a:extLst>
              <a:ext uri="{FF2B5EF4-FFF2-40B4-BE49-F238E27FC236}">
                <a16:creationId xmlns:a16="http://schemas.microsoft.com/office/drawing/2014/main" id="{306F93E1-AC37-4D68-86CC-DB737E8ED42F}"/>
              </a:ext>
            </a:extLst>
          </p:cNvPr>
          <p:cNvPicPr>
            <a:picLocks noGrp="1" noChangeAspect="1"/>
          </p:cNvPicPr>
          <p:nvPr>
            <p:ph type="pic" idx="11"/>
          </p:nvPr>
        </p:nvPicPr>
        <p:blipFill>
          <a:blip r:embed="rId2">
            <a:extLst>
              <a:ext uri="{28A0092B-C50C-407E-A947-70E740481C1C}">
                <a14:useLocalDpi xmlns:a14="http://schemas.microsoft.com/office/drawing/2010/main" val="0"/>
              </a:ext>
            </a:extLst>
          </a:blip>
          <a:srcRect t="5469" b="5469"/>
          <a:stretch>
            <a:fillRect/>
          </a:stretch>
        </p:blipFill>
        <p:spPr/>
      </p:pic>
    </p:spTree>
    <p:extLst>
      <p:ext uri="{BB962C8B-B14F-4D97-AF65-F5344CB8AC3E}">
        <p14:creationId xmlns:p14="http://schemas.microsoft.com/office/powerpoint/2010/main" val="121037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3965944" y="2483662"/>
            <a:ext cx="4918749" cy="1818203"/>
          </a:xfrm>
        </p:spPr>
        <p:txBody>
          <a:bodyPr>
            <a:normAutofit fontScale="92500" lnSpcReduction="10000"/>
          </a:bodyPr>
          <a:lstStyle/>
          <a:p>
            <a:r>
              <a:rPr lang="en-US" dirty="0"/>
              <a:t>Kimberly Powell</a:t>
            </a:r>
          </a:p>
          <a:p>
            <a:pPr lvl="1"/>
            <a:r>
              <a:rPr lang="en-US" dirty="0"/>
              <a:t>Workforce Development Specialist</a:t>
            </a:r>
          </a:p>
          <a:p>
            <a:pPr lvl="2"/>
            <a:r>
              <a:rPr lang="en-US" dirty="0"/>
              <a:t>Division of WIOA Adult Services and Workforce System</a:t>
            </a:r>
          </a:p>
          <a:p>
            <a:pPr lvl="2"/>
            <a:r>
              <a:rPr lang="en-US" dirty="0"/>
              <a:t>Employment and Training Administration</a:t>
            </a:r>
          </a:p>
          <a:p>
            <a:pPr lvl="2"/>
            <a:r>
              <a:rPr lang="en-US" dirty="0"/>
              <a:t>U.S. Department of Labor</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6</a:t>
            </a:fld>
            <a:endParaRPr lang="en-US"/>
          </a:p>
        </p:txBody>
      </p:sp>
      <p:pic>
        <p:nvPicPr>
          <p:cNvPr id="4" name="Picture Placeholder 3"/>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t="11487" b="11487"/>
          <a:stretch>
            <a:fillRect/>
          </a:stretch>
        </p:blipFill>
        <p:spPr/>
      </p:pic>
    </p:spTree>
    <p:extLst>
      <p:ext uri="{BB962C8B-B14F-4D97-AF65-F5344CB8AC3E}">
        <p14:creationId xmlns:p14="http://schemas.microsoft.com/office/powerpoint/2010/main" val="18623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7</a:t>
            </a:fld>
            <a:endParaRPr lang="en-US"/>
          </a:p>
        </p:txBody>
      </p:sp>
      <p:sp>
        <p:nvSpPr>
          <p:cNvPr id="9" name="Content Placeholder 7">
            <a:extLst>
              <a:ext uri="{FF2B5EF4-FFF2-40B4-BE49-F238E27FC236}">
                <a16:creationId xmlns:a16="http://schemas.microsoft.com/office/drawing/2014/main" id="{2873C97B-95A2-4116-9274-303EDB06FE9F}"/>
              </a:ext>
            </a:extLst>
          </p:cNvPr>
          <p:cNvSpPr>
            <a:spLocks noGrp="1"/>
          </p:cNvSpPr>
          <p:nvPr>
            <p:ph idx="12"/>
          </p:nvPr>
        </p:nvSpPr>
        <p:spPr>
          <a:xfrm>
            <a:off x="3988973" y="2126919"/>
            <a:ext cx="5006168" cy="1818203"/>
          </a:xfrm>
        </p:spPr>
        <p:txBody>
          <a:bodyPr>
            <a:normAutofit/>
          </a:bodyPr>
          <a:lstStyle/>
          <a:p>
            <a:r>
              <a:rPr lang="en-US" sz="2000" dirty="0"/>
              <a:t>Melinda </a:t>
            </a:r>
            <a:r>
              <a:rPr lang="en-US" sz="2000" dirty="0" err="1"/>
              <a:t>Giancola</a:t>
            </a:r>
            <a:endParaRPr lang="en-US" sz="2000" dirty="0"/>
          </a:p>
          <a:p>
            <a:pPr marL="457200" lvl="1" indent="0">
              <a:buNone/>
            </a:pPr>
            <a:r>
              <a:rPr lang="en-US" sz="1800" i="1" dirty="0"/>
              <a:t>Chief, Data Collection Analysis Unit</a:t>
            </a:r>
          </a:p>
          <a:p>
            <a:pPr marL="914400" lvl="2" indent="0">
              <a:buNone/>
            </a:pPr>
            <a:r>
              <a:rPr lang="en-US" dirty="0"/>
              <a:t>Rehabilitation Services Administration</a:t>
            </a:r>
          </a:p>
          <a:p>
            <a:pPr marL="914400" lvl="2" indent="0">
              <a:buNone/>
            </a:pPr>
            <a:r>
              <a:rPr lang="en-US" dirty="0"/>
              <a:t>U.S. Department of Education</a:t>
            </a:r>
          </a:p>
        </p:txBody>
      </p:sp>
      <p:pic>
        <p:nvPicPr>
          <p:cNvPr id="11" name="Picture Placeholder 10"/>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16967" r="16967"/>
          <a:stretch>
            <a:fillRect/>
          </a:stretch>
        </p:blipFill>
        <p:spPr/>
      </p:pic>
    </p:spTree>
    <p:extLst>
      <p:ext uri="{BB962C8B-B14F-4D97-AF65-F5344CB8AC3E}">
        <p14:creationId xmlns:p14="http://schemas.microsoft.com/office/powerpoint/2010/main" val="180701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8</a:t>
            </a:fld>
            <a:endParaRPr lang="en-US"/>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4190999" y="2190632"/>
            <a:ext cx="4488976" cy="1818203"/>
          </a:xfrm>
        </p:spPr>
        <p:txBody>
          <a:bodyPr>
            <a:normAutofit fontScale="85000" lnSpcReduction="10000"/>
          </a:bodyPr>
          <a:lstStyle/>
          <a:p>
            <a:r>
              <a:rPr lang="en-US" dirty="0"/>
              <a:t>Andy Ridgeway</a:t>
            </a:r>
          </a:p>
          <a:p>
            <a:pPr lvl="1"/>
            <a:r>
              <a:rPr lang="en-US" sz="2100" dirty="0"/>
              <a:t>Unit Supervisor, Adult Performance Unit</a:t>
            </a:r>
          </a:p>
          <a:p>
            <a:pPr lvl="2"/>
            <a:r>
              <a:rPr lang="en-US" sz="1900" dirty="0"/>
              <a:t>Office of Workforce Investment</a:t>
            </a:r>
          </a:p>
          <a:p>
            <a:pPr lvl="2"/>
            <a:r>
              <a:rPr lang="en-US" sz="1900" dirty="0"/>
              <a:t>Employment and Training Administration</a:t>
            </a:r>
          </a:p>
          <a:p>
            <a:pPr lvl="2"/>
            <a:r>
              <a:rPr lang="en-US" sz="1900" dirty="0"/>
              <a:t>U.S. Department of Labor</a:t>
            </a:r>
          </a:p>
        </p:txBody>
      </p:sp>
      <p:pic>
        <p:nvPicPr>
          <p:cNvPr id="2" name="Picture Placeholder 1"/>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t="3746" b="3746"/>
          <a:stretch>
            <a:fillRect/>
          </a:stretch>
        </p:blipFill>
        <p:spPr>
          <a:xfrm>
            <a:off x="1795315" y="2202195"/>
            <a:ext cx="1573212" cy="1819275"/>
          </a:xfrm>
        </p:spPr>
      </p:pic>
    </p:spTree>
    <p:extLst>
      <p:ext uri="{BB962C8B-B14F-4D97-AF65-F5344CB8AC3E}">
        <p14:creationId xmlns:p14="http://schemas.microsoft.com/office/powerpoint/2010/main" val="270597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9</a:t>
            </a:fld>
            <a:endParaRPr lang="en-US"/>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4180366" y="2222531"/>
            <a:ext cx="4488976" cy="1818203"/>
          </a:xfrm>
        </p:spPr>
        <p:txBody>
          <a:bodyPr>
            <a:normAutofit/>
          </a:bodyPr>
          <a:lstStyle/>
          <a:p>
            <a:r>
              <a:rPr lang="en-US" dirty="0"/>
              <a:t>Jay </a:t>
            </a:r>
            <a:r>
              <a:rPr lang="en-US" dirty="0" err="1"/>
              <a:t>LeMaster</a:t>
            </a:r>
            <a:endParaRPr lang="en-US" dirty="0"/>
          </a:p>
          <a:p>
            <a:pPr lvl="1"/>
            <a:r>
              <a:rPr lang="en-US" sz="2100" dirty="0"/>
              <a:t>Accountability Team Leader</a:t>
            </a:r>
          </a:p>
          <a:p>
            <a:pPr lvl="2"/>
            <a:r>
              <a:rPr lang="en-US" sz="1900" dirty="0"/>
              <a:t>Office of Career, Technical, and Adult Education </a:t>
            </a:r>
          </a:p>
          <a:p>
            <a:pPr lvl="2"/>
            <a:r>
              <a:rPr lang="en-US" sz="1900" dirty="0"/>
              <a:t>U.S. Department of Education</a:t>
            </a:r>
          </a:p>
        </p:txBody>
      </p:sp>
      <p:pic>
        <p:nvPicPr>
          <p:cNvPr id="7" name="Picture Placeholder 6"/>
          <p:cNvPicPr>
            <a:picLocks noGrp="1" noChangeAspect="1"/>
          </p:cNvPicPr>
          <p:nvPr>
            <p:ph type="pic" idx="13"/>
          </p:nvPr>
        </p:nvPicPr>
        <p:blipFill>
          <a:blip r:embed="rId3">
            <a:extLst>
              <a:ext uri="{28A0092B-C50C-407E-A947-70E740481C1C}">
                <a14:useLocalDpi xmlns:a14="http://schemas.microsoft.com/office/drawing/2010/main" val="0"/>
              </a:ext>
            </a:extLst>
          </a:blip>
          <a:srcRect l="8648" r="8648"/>
          <a:stretch>
            <a:fillRect/>
          </a:stretch>
        </p:blipFill>
        <p:spPr>
          <a:xfrm>
            <a:off x="1827004" y="2201348"/>
            <a:ext cx="1573420" cy="1818203"/>
          </a:xfrm>
        </p:spPr>
      </p:pic>
    </p:spTree>
    <p:extLst>
      <p:ext uri="{BB962C8B-B14F-4D97-AF65-F5344CB8AC3E}">
        <p14:creationId xmlns:p14="http://schemas.microsoft.com/office/powerpoint/2010/main" val="590658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oll Question  Which of the list below are the three possible approaches for measuring the Effectiveness in Serving&quot;/&gt;&lt;property id=&quot;20307&quot; value=&quot;289&quot;/&gt;&lt;/object&gt;&lt;object type=&quot;3&quot; unique_id=&quot;10004&quot;&gt;&lt;property id=&quot;20148&quot; value=&quot;5&quot;/&gt;&lt;property id=&quot;20300&quot; value=&quot;Slide 2 - &amp;quot;Poll Question  If you represent workforce or adult education, did you report the approaches chosen for the pilot pr&quot;/&gt;&lt;property id=&quot;20307&quot; value=&quot;314&quot;/&gt;&lt;/object&gt;&lt;object type=&quot;3&quot; unique_id=&quot;10005&quot;&gt;&lt;property id=&quot;20148&quot; value=&quot;5&quot;/&gt;&lt;property id=&quot;20300&quot; value=&quot;Slide 3 - &amp;quot;Effectiveness in Serving Employers – Another Look&amp;quot;&quot;/&gt;&lt;property id=&quot;20307&quot; value=&quot;287&quot;/&gt;&lt;/object&gt;&lt;object type=&quot;3&quot; unique_id=&quot;10006&quot;&gt;&lt;property id=&quot;20148&quot; value=&quot;5&quot;/&gt;&lt;property id=&quot;20300&quot; value=&quot;Slide 5&quot;/&gt;&lt;property id=&quot;20307&quot; value=&quot;280&quot;/&gt;&lt;/object&gt;&lt;object type=&quot;3&quot; unique_id=&quot;10007&quot;&gt;&lt;property id=&quot;20148&quot; value=&quot;5&quot;/&gt;&lt;property id=&quot;20300&quot; value=&quot;Slide 6&quot;/&gt;&lt;property id=&quot;20307&quot; value=&quot;319&quot;/&gt;&lt;/object&gt;&lt;object type=&quot;3&quot; unique_id=&quot;10008&quot;&gt;&lt;property id=&quot;20148&quot; value=&quot;5&quot;/&gt;&lt;property id=&quot;20300&quot; value=&quot;Slide 7&quot;/&gt;&lt;property id=&quot;20307&quot; value=&quot;326&quot;/&gt;&lt;/object&gt;&lt;object type=&quot;3&quot; unique_id=&quot;10009&quot;&gt;&lt;property id=&quot;20148&quot; value=&quot;5&quot;/&gt;&lt;property id=&quot;20300&quot; value=&quot;Slide 8&quot;/&gt;&lt;property id=&quot;20307&quot; value=&quot;328&quot;/&gt;&lt;/object&gt;&lt;object type=&quot;3&quot; unique_id=&quot;10010&quot;&gt;&lt;property id=&quot;20148&quot; value=&quot;5&quot;/&gt;&lt;property id=&quot;20300&quot; value=&quot;Slide 9&quot;/&gt;&lt;property id=&quot;20307&quot; value=&quot;327&quot;/&gt;&lt;/object&gt;&lt;object type=&quot;3&quot; unique_id=&quot;10011&quot;&gt;&lt;property id=&quot;20148&quot; value=&quot;5&quot;/&gt;&lt;property id=&quot;20300&quot; value=&quot;Slide 10 - &amp;quot;State Panelist Teams&amp;quot;&quot;/&gt;&lt;property id=&quot;20307&quot; value=&quot;286&quot;/&gt;&lt;/object&gt;&lt;object type=&quot;3&quot; unique_id=&quot;10012&quot;&gt;&lt;property id=&quot;20148&quot; value=&quot;5&quot;/&gt;&lt;property id=&quot;20300&quot; value=&quot;Slide 4&quot;/&gt;&lt;property id=&quot;20307&quot; value=&quot;272&quot;/&gt;&lt;/object&gt;&lt;object type=&quot;3&quot; unique_id=&quot;10013&quot;&gt;&lt;property id=&quot;20148&quot; value=&quot;5&quot;/&gt;&lt;property id=&quot;20300&quot; value=&quot;Slide 11 - &amp;quot;Agenda&amp;quot;&quot;/&gt;&lt;property id=&quot;20307&quot; value=&quot;290&quot;/&gt;&lt;/object&gt;&lt;object type=&quot;3&quot; unique_id=&quot;10014&quot;&gt;&lt;property id=&quot;20148&quot; value=&quot;5&quot;/&gt;&lt;property id=&quot;20300&quot; value=&quot;Slide 12 - &amp;quot;Overview of the Indicator&amp;quot;&quot;/&gt;&lt;property id=&quot;20307&quot; value=&quot;258&quot;/&gt;&lt;/object&gt;&lt;object type=&quot;3&quot; unique_id=&quot;10015&quot;&gt;&lt;property id=&quot;20148&quot; value=&quot;5&quot;/&gt;&lt;property id=&quot;20300&quot; value=&quot;Slide 13 - &amp;quot;Why Measure the Effectiveness in Serving Employers?&amp;quot;&quot;/&gt;&lt;property id=&quot;20307&quot; value=&quot;276&quot;/&gt;&lt;/object&gt;&lt;object type=&quot;3&quot; unique_id=&quot;10016&quot;&gt;&lt;property id=&quot;20148&quot; value=&quot;5&quot;/&gt;&lt;property id=&quot;20300&quot; value=&quot;Slide 14 - &amp;quot;Shared Outcomes&amp;quot;&quot;/&gt;&lt;property id=&quot;20307&quot; value=&quot;292&quot;/&gt;&lt;/object&gt;&lt;object type=&quot;3&quot; unique_id=&quot;10017&quot;&gt;&lt;property id=&quot;20148&quot; value=&quot;5&quot;/&gt;&lt;property id=&quot;20300&quot; value=&quot;Slide 15 - &amp;quot;Pilot Program&amp;quot;&quot;/&gt;&lt;property id=&quot;20307&quot; value=&quot;293&quot;/&gt;&lt;/object&gt;&lt;object type=&quot;3&quot; unique_id=&quot;10018&quot;&gt;&lt;property id=&quot;20148&quot; value=&quot;5&quot;/&gt;&lt;property id=&quot;20300&quot; value=&quot;Slide 16 - &amp;quot;Three Approaches&amp;quot;&quot;/&gt;&lt;property id=&quot;20307&quot; value=&quot;294&quot;/&gt;&lt;/object&gt;&lt;object type=&quot;3&quot; unique_id=&quot;10019&quot;&gt;&lt;property id=&quot;20148&quot; value=&quot;5&quot;/&gt;&lt;property id=&quot;20300&quot; value=&quot;Slide 17 - &amp;quot;Retention with the same Employer&amp;quot;&quot;/&gt;&lt;property id=&quot;20307&quot; value=&quot;295&quot;/&gt;&lt;/object&gt;&lt;object type=&quot;3&quot; unique_id=&quot;10020&quot;&gt;&lt;property id=&quot;20148&quot; value=&quot;5&quot;/&gt;&lt;property id=&quot;20300&quot; value=&quot;Slide 18 - &amp;quot;Employer Penetration&amp;quot;&quot;/&gt;&lt;property id=&quot;20307&quot; value=&quot;296&quot;/&gt;&lt;/object&gt;&lt;object type=&quot;3&quot; unique_id=&quot;10021&quot;&gt;&lt;property id=&quot;20148&quot; value=&quot;5&quot;/&gt;&lt;property id=&quot;20300&quot; value=&quot;Slide 19 - &amp;quot;Repeat Business Customers&amp;quot;&quot;/&gt;&lt;property id=&quot;20307&quot; value=&quot;297&quot;/&gt;&lt;/object&gt;&lt;object type=&quot;3&quot; unique_id=&quot;10022&quot;&gt;&lt;property id=&quot;20148&quot; value=&quot;5&quot;/&gt;&lt;property id=&quot;20300&quot; value=&quot;Slide 20 - &amp;quot;Poll Question  The Effectiveness in Serving Employers indicator is reported quarterly.  True or False?&amp;quot;&quot;/&gt;&lt;property id=&quot;20307&quot; value=&quot;298&quot;/&gt;&lt;/object&gt;&lt;object type=&quot;3&quot; unique_id=&quot;10023&quot;&gt;&lt;property id=&quot;20148&quot; value=&quot;5&quot;/&gt;&lt;property id=&quot;20300&quot; value=&quot;Slide 21 - &amp;quot;Poll Question  The Effectiveness in Serving Employers indicator is reported quarterly.  True or False?&amp;quot;&quot;/&gt;&lt;property id=&quot;20307&quot; value=&quot;320&quot;/&gt;&lt;/object&gt;&lt;object type=&quot;3&quot; unique_id=&quot;10024&quot;&gt;&lt;property id=&quot;20148&quot; value=&quot;5&quot;/&gt;&lt;property id=&quot;20300&quot; value=&quot;Slide 22 - &amp;quot;Reporting&amp;quot;&quot;/&gt;&lt;property id=&quot;20307&quot; value=&quot;299&quot;/&gt;&lt;/object&gt;&lt;object type=&quot;3&quot; unique_id=&quot;10025&quot;&gt;&lt;property id=&quot;20148&quot; value=&quot;5&quot;/&gt;&lt;property id=&quot;20300&quot; value=&quot;Slide 23 - &amp;quot;Poll Question  Once the two approaches are selected, a State  must use the same two approaches throughout the enti&quot;/&gt;&lt;property id=&quot;20307&quot; value=&quot;300&quot;/&gt;&lt;/object&gt;&lt;object type=&quot;3&quot; unique_id=&quot;10026&quot;&gt;&lt;property id=&quot;20148&quot; value=&quot;5&quot;/&gt;&lt;property id=&quot;20300&quot; value=&quot;Slide 24 - &amp;quot;Poll Question  Once the two approaches are selected, a State  must use the same two approaches throughout the enti&quot;/&gt;&lt;property id=&quot;20307&quot; value=&quot;321&quot;/&gt;&lt;/object&gt;&lt;object type=&quot;3&quot; unique_id=&quot;10027&quot;&gt;&lt;property id=&quot;20148&quot; value=&quot;5&quot;/&gt;&lt;property id=&quot;20300&quot; value=&quot;Slide 25 - &amp;quot;State Option &amp;quot;&quot;/&gt;&lt;property id=&quot;20307&quot; value=&quot;301&quot;/&gt;&lt;/object&gt;&lt;object type=&quot;3&quot; unique_id=&quot;10028&quot;&gt;&lt;property id=&quot;20148&quot; value=&quot;5&quot;/&gt;&lt;property id=&quot;20300&quot; value=&quot;Slide 26 - &amp;quot;Poll Question  The DOL-funded agency is responsible for developing the indicator and reporting on it.  True or Fal&quot;/&gt;&lt;property id=&quot;20307&quot; value=&quot;303&quot;/&gt;&lt;/object&gt;&lt;object type=&quot;3&quot; unique_id=&quot;10029&quot;&gt;&lt;property id=&quot;20148&quot; value=&quot;5&quot;/&gt;&lt;property id=&quot;20300&quot; value=&quot;Slide 27 - &amp;quot;Poll Question  The DOL-funded agency is responsible for developing the indicator and reporting on it.  True or Fal&quot;/&gt;&lt;property id=&quot;20307&quot; value=&quot;322&quot;/&gt;&lt;/object&gt;&lt;object type=&quot;3&quot; unique_id=&quot;10030&quot;&gt;&lt;property id=&quot;20148&quot; value=&quot;5&quot;/&gt;&lt;property id=&quot;20300&quot; value=&quot;Slide 28 - &amp;quot;Frequently Asked Questions&amp;quot;&quot;/&gt;&lt;property id=&quot;20307&quot; value=&quot;315&quot;/&gt;&lt;/object&gt;&lt;object type=&quot;3&quot; unique_id=&quot;10031&quot;&gt;&lt;property id=&quot;20148&quot; value=&quot;5&quot;/&gt;&lt;property id=&quot;20300&quot; value=&quot;Slide 29 - &amp;quot;Describe the pilot for the Effectiveness in Service Employers indicator of performance.&amp;quot;&quot;/&gt;&lt;property id=&quot;20307&quot; value=&quot;316&quot;/&gt;&lt;/object&gt;&lt;object type=&quot;3&quot; unique_id=&quot;10032&quot;&gt;&lt;property id=&quot;20148&quot; value=&quot;5&quot;/&gt;&lt;property id=&quot;20300&quot; value=&quot;Slide 30 - &amp;quot;For the Effectiveness in Serving Employers indicator, how will States report to their respective federal agencies?&quot;/&gt;&lt;property id=&quot;20307&quot; value=&quot;318&quot;/&gt;&lt;/object&gt;&lt;object type=&quot;3&quot; unique_id=&quot;10033&quot;&gt;&lt;property id=&quot;20148&quot; value=&quot;5&quot;/&gt;&lt;property id=&quot;20300&quot; value=&quot;Slide 31 - &amp;quot;State Panel Discussion&amp;quot;&quot;/&gt;&lt;property id=&quot;20307&quot; value=&quot;304&quot;/&gt;&lt;/object&gt;&lt;object type=&quot;3&quot; unique_id=&quot;10034&quot;&gt;&lt;property id=&quot;20148&quot; value=&quot;5&quot;/&gt;&lt;property id=&quot;20300&quot; value=&quot;Slide 32 - &amp;quot;STATE PANELISTS&amp;quot;&quot;/&gt;&lt;property id=&quot;20307&quot; value=&quot;329&quot;/&gt;&lt;/object&gt;&lt;object type=&quot;3&quot; unique_id=&quot;10035&quot;&gt;&lt;property id=&quot;20148&quot; value=&quot;5&quot;/&gt;&lt;property id=&quot;20300&quot; value=&quot;Slide 33 - &amp;quot;STATE PANELISTS&amp;quot;&quot;/&gt;&lt;property id=&quot;20307&quot; value=&quot;332&quot;/&gt;&lt;/object&gt;&lt;object type=&quot;3&quot; unique_id=&quot;10036&quot;&gt;&lt;property id=&quot;20148&quot; value=&quot;5&quot;/&gt;&lt;property id=&quot;20300&quot; value=&quot;Slide 34 - &amp;quot;STATE PANELISTS&amp;quot;&quot;/&gt;&lt;property id=&quot;20307&quot; value=&quot;333&quot;/&gt;&lt;/object&gt;&lt;object type=&quot;3&quot; unique_id=&quot;10037&quot;&gt;&lt;property id=&quot;20148&quot; value=&quot;5&quot;/&gt;&lt;property id=&quot;20300&quot; value=&quot;Slide 35 - &amp;quot;STATE PANELISTS&amp;quot;&quot;/&gt;&lt;property id=&quot;20307&quot; value=&quot;334&quot;/&gt;&lt;/object&gt;&lt;object type=&quot;3&quot; unique_id=&quot;10038&quot;&gt;&lt;property id=&quot;20148&quot; value=&quot;5&quot;/&gt;&lt;property id=&quot;20300&quot; value=&quot;Slide 36 - &amp;quot;STATE PANELISTS&amp;quot;&quot;/&gt;&lt;property id=&quot;20307&quot; value=&quot;335&quot;/&gt;&lt;/object&gt;&lt;object type=&quot;3&quot; unique_id=&quot;10039&quot;&gt;&lt;property id=&quot;20148&quot; value=&quot;5&quot;/&gt;&lt;property id=&quot;20300&quot; value=&quot;Slide 37 - &amp;quot;Identifying the Measures&amp;quot;&quot;/&gt;&lt;property id=&quot;20307&quot; value=&quot;305&quot;/&gt;&lt;/object&gt;&lt;object type=&quot;3&quot; unique_id=&quot;10040&quot;&gt;&lt;property id=&quot;20148&quot; value=&quot;5&quot;/&gt;&lt;property id=&quot;20300&quot; value=&quot;Slide 38 - &amp;quot;Identifying the Measures&amp;quot;&quot;/&gt;&lt;property id=&quot;20307&quot; value=&quot;306&quot;/&gt;&lt;/object&gt;&lt;object type=&quot;3&quot; unique_id=&quot;10041&quot;&gt;&lt;property id=&quot;20148&quot; value=&quot;5&quot;/&gt;&lt;property id=&quot;20300&quot; value=&quot;Slide 39 - &amp;quot;Identifying the Measures&amp;quot;&quot;/&gt;&lt;property id=&quot;20307&quot; value=&quot;307&quot;/&gt;&lt;/object&gt;&lt;object type=&quot;3&quot; unique_id=&quot;10042&quot;&gt;&lt;property id=&quot;20148&quot; value=&quot;5&quot;/&gt;&lt;property id=&quot;20300&quot; value=&quot;Slide 40 - &amp;quot;Identifying the Measures&amp;quot;&quot;/&gt;&lt;property id=&quot;20307&quot; value=&quot;308&quot;/&gt;&lt;/object&gt;&lt;object type=&quot;3&quot; unique_id=&quot;10043&quot;&gt;&lt;property id=&quot;20148&quot; value=&quot;5&quot;/&gt;&lt;property id=&quot;20300&quot; value=&quot;Slide 41 - &amp;quot;Identifying the Measures&amp;quot;&quot;/&gt;&lt;property id=&quot;20307&quot; value=&quot;325&quot;/&gt;&lt;/object&gt;&lt;object type=&quot;3&quot; unique_id=&quot;10044&quot;&gt;&lt;property id=&quot;20148&quot; value=&quot;5&quot;/&gt;&lt;property id=&quot;20300&quot; value=&quot;Slide 42 - &amp;quot;Technical Assistance&amp;quot;&quot;/&gt;&lt;property id=&quot;20307&quot; value=&quot;324&quot;/&gt;&lt;/object&gt;&lt;object type=&quot;3&quot; unique_id=&quot;10045&quot;&gt;&lt;property id=&quot;20148&quot; value=&quot;5&quot;/&gt;&lt;property id=&quot;20300&quot; value=&quot;Slide 43&quot;/&gt;&lt;property id=&quot;20307&quot; value=&quot;281&quot;/&gt;&lt;/object&gt;&lt;object type=&quot;3&quot; unique_id=&quot;10046&quot;&gt;&lt;property id=&quot;20148&quot; value=&quot;5&quot;/&gt;&lt;property id=&quot;20300&quot; value=&quot;Slide 44&quot;/&gt;&lt;property id=&quot;20307&quot; value=&quot;284&quot;/&gt;&lt;/object&gt;&lt;object type=&quot;3&quot; unique_id=&quot;10047&quot;&gt;&lt;property id=&quot;20148&quot; value=&quot;5&quot;/&gt;&lt;property id=&quot;20300&quot; value=&quot;Slide 45&quot;/&gt;&lt;property id=&quot;20307&quot; value=&quot;323&quot;/&gt;&lt;/object&gt;&lt;object type=&quot;3&quot; unique_id=&quot;10048&quot;&gt;&lt;property id=&quot;20148&quot; value=&quot;5&quot;/&gt;&lt;property id=&quot;20300&quot; value=&quot;Slide 46&quot;/&gt;&lt;property id=&quot;20307&quot; value=&quot;275&quot;/&gt;&lt;/object&gt;&lt;object type=&quot;3&quot; unique_id=&quot;10049&quot;&gt;&lt;property id=&quot;20148&quot; value=&quot;5&quot;/&gt;&lt;property id=&quot;20300&quot; value=&quot;Slide 47&quot;/&gt;&lt;property id=&quot;20307&quot; value=&quot;282&quot;/&gt;&lt;/object&gt;&lt;/object&gt;&lt;object type=&quot;8&quot; unique_id=&quot;10098&quot;&gt;&lt;/object&gt;&lt;/object&gt;&lt;/database&gt;"/>
  <p:tag name="MMPROD_NEXTUNIQUEID" val="10009"/>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CF015E-6999-426A-BC7D-409AC2FCC98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3.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6319</TotalTime>
  <Words>1601</Words>
  <Application>Microsoft Office PowerPoint</Application>
  <PresentationFormat>On-screen Show (4:3)</PresentationFormat>
  <Paragraphs>353</Paragraphs>
  <Slides>47</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Arial</vt:lpstr>
      <vt:lpstr>Calibri</vt:lpstr>
      <vt:lpstr>Impact</vt:lpstr>
      <vt:lpstr>Times New Roman</vt:lpstr>
      <vt:lpstr>Webdings</vt:lpstr>
      <vt:lpstr>Wingdings</vt:lpstr>
      <vt:lpstr>Wingdings 2</vt:lpstr>
      <vt:lpstr>Wingdings 3</vt:lpstr>
      <vt:lpstr>Standard Slides</vt:lpstr>
      <vt:lpstr>Interactive Slides</vt:lpstr>
      <vt:lpstr>Poll Question  Which of the list below are the three possible approaches for measuring the Effectiveness in Serving Employers?</vt:lpstr>
      <vt:lpstr>Poll Question  If you represent workforce or adult education, did you report the approaches chosen for the pilot program in your annual report submission?</vt:lpstr>
      <vt:lpstr>Effectiveness in Serving Employers – Another Look</vt:lpstr>
      <vt:lpstr>PowerPoint Presentation</vt:lpstr>
      <vt:lpstr>PowerPoint Presentation</vt:lpstr>
      <vt:lpstr>PowerPoint Presentation</vt:lpstr>
      <vt:lpstr>PowerPoint Presentation</vt:lpstr>
      <vt:lpstr>PowerPoint Presentation</vt:lpstr>
      <vt:lpstr>PowerPoint Presentation</vt:lpstr>
      <vt:lpstr>State Panelist Teams</vt:lpstr>
      <vt:lpstr>Agenda</vt:lpstr>
      <vt:lpstr>Overview of the Indicator</vt:lpstr>
      <vt:lpstr>Why Measure the Effectiveness in Serving Employers?</vt:lpstr>
      <vt:lpstr>Shared Outcomes</vt:lpstr>
      <vt:lpstr>Pilot Program</vt:lpstr>
      <vt:lpstr>Three Approaches</vt:lpstr>
      <vt:lpstr>Retention with the same Employer</vt:lpstr>
      <vt:lpstr>Employer Penetration</vt:lpstr>
      <vt:lpstr>Repeat Business Customers</vt:lpstr>
      <vt:lpstr>Poll Question  The Effectiveness in Serving Employers indicator is reported quarterly.  True or False?</vt:lpstr>
      <vt:lpstr>Poll Question  The Effectiveness in Serving Employers indicator is reported quarterly.  True or False?</vt:lpstr>
      <vt:lpstr>Reporting</vt:lpstr>
      <vt:lpstr>Poll Question  Once the two approaches are selected, a State  must use the same two approaches throughout the entire pilot. True or False?</vt:lpstr>
      <vt:lpstr>Poll Question  Once the two approaches are selected, a State  must use the same two approaches throughout the entire pilot. True or False?</vt:lpstr>
      <vt:lpstr>State Option </vt:lpstr>
      <vt:lpstr>Poll Question  The DOL-funded agency is responsible for developing the indicator and reporting on it.  True or False?</vt:lpstr>
      <vt:lpstr>Poll Question  The DOL-funded agency is responsible for developing the indicator and reporting on it.  True or False?</vt:lpstr>
      <vt:lpstr>Frequently Asked Questions</vt:lpstr>
      <vt:lpstr>Describe the pilot for the Effectiveness in Service Employers indicator of performance.</vt:lpstr>
      <vt:lpstr>For the Effectiveness in Serving Employers indicator, how will States report to their respective federal agencies?</vt:lpstr>
      <vt:lpstr>State Panel Discussion</vt:lpstr>
      <vt:lpstr>STATE PANELISTS</vt:lpstr>
      <vt:lpstr>STATE PANELISTS</vt:lpstr>
      <vt:lpstr>STATE PANELISTS</vt:lpstr>
      <vt:lpstr>STATE PANELISTS</vt:lpstr>
      <vt:lpstr>STATE PANELISTS</vt:lpstr>
      <vt:lpstr>Identifying the Measures</vt:lpstr>
      <vt:lpstr>Identifying the Measures</vt:lpstr>
      <vt:lpstr>Identifying the Measures</vt:lpstr>
      <vt:lpstr>Identifying the Measures</vt:lpstr>
      <vt:lpstr>Identifying the Measures</vt:lpstr>
      <vt:lpstr>Technical Assistance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Jennifer Jacobs</cp:lastModifiedBy>
  <cp:revision>256</cp:revision>
  <cp:lastPrinted>2017-11-08T17:25:06Z</cp:lastPrinted>
  <dcterms:created xsi:type="dcterms:W3CDTF">2017-06-21T17:13:53Z</dcterms:created>
  <dcterms:modified xsi:type="dcterms:W3CDTF">2017-11-08T18:42:12Z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