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1" r:id="rId5"/>
    <p:sldMasterId id="2147483720" r:id="rId6"/>
  </p:sldMasterIdLst>
  <p:notesMasterIdLst>
    <p:notesMasterId r:id="rId60"/>
  </p:notesMasterIdLst>
  <p:sldIdLst>
    <p:sldId id="397" r:id="rId7"/>
    <p:sldId id="272" r:id="rId8"/>
    <p:sldId id="280" r:id="rId9"/>
    <p:sldId id="286" r:id="rId10"/>
    <p:sldId id="402" r:id="rId11"/>
    <p:sldId id="451" r:id="rId12"/>
    <p:sldId id="326" r:id="rId13"/>
    <p:sldId id="449" r:id="rId14"/>
    <p:sldId id="409" r:id="rId15"/>
    <p:sldId id="403" r:id="rId16"/>
    <p:sldId id="410" r:id="rId17"/>
    <p:sldId id="411" r:id="rId18"/>
    <p:sldId id="412" r:id="rId19"/>
    <p:sldId id="413" r:id="rId20"/>
    <p:sldId id="414" r:id="rId21"/>
    <p:sldId id="415" r:id="rId22"/>
    <p:sldId id="416" r:id="rId23"/>
    <p:sldId id="417" r:id="rId24"/>
    <p:sldId id="418" r:id="rId25"/>
    <p:sldId id="419" r:id="rId26"/>
    <p:sldId id="420" r:id="rId27"/>
    <p:sldId id="421" r:id="rId28"/>
    <p:sldId id="448" r:id="rId29"/>
    <p:sldId id="408" r:id="rId30"/>
    <p:sldId id="422" r:id="rId31"/>
    <p:sldId id="423" r:id="rId32"/>
    <p:sldId id="424" r:id="rId33"/>
    <p:sldId id="425" r:id="rId34"/>
    <p:sldId id="427" r:id="rId35"/>
    <p:sldId id="428" r:id="rId36"/>
    <p:sldId id="430" r:id="rId37"/>
    <p:sldId id="431" r:id="rId38"/>
    <p:sldId id="432" r:id="rId39"/>
    <p:sldId id="433" r:id="rId40"/>
    <p:sldId id="434" r:id="rId41"/>
    <p:sldId id="435" r:id="rId42"/>
    <p:sldId id="436" r:id="rId43"/>
    <p:sldId id="437" r:id="rId44"/>
    <p:sldId id="438" r:id="rId45"/>
    <p:sldId id="439" r:id="rId46"/>
    <p:sldId id="440" r:id="rId47"/>
    <p:sldId id="441" r:id="rId48"/>
    <p:sldId id="442" r:id="rId49"/>
    <p:sldId id="443" r:id="rId50"/>
    <p:sldId id="444" r:id="rId51"/>
    <p:sldId id="445" r:id="rId52"/>
    <p:sldId id="446" r:id="rId53"/>
    <p:sldId id="447" r:id="rId54"/>
    <p:sldId id="281" r:id="rId55"/>
    <p:sldId id="284" r:id="rId56"/>
    <p:sldId id="275" r:id="rId57"/>
    <p:sldId id="405" r:id="rId58"/>
    <p:sldId id="277" r:id="rId59"/>
  </p:sldIdLst>
  <p:sldSz cx="9144000" cy="6858000" type="screen4x3"/>
  <p:notesSz cx="7010400" cy="9296400"/>
  <p:custDataLst>
    <p:tags r:id="rId6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13" autoAdjust="0"/>
    <p:restoredTop sz="85304" autoAdjust="0"/>
  </p:normalViewPr>
  <p:slideViewPr>
    <p:cSldViewPr snapToGrid="0">
      <p:cViewPr varScale="1">
        <p:scale>
          <a:sx n="58" d="100"/>
          <a:sy n="58" d="100"/>
        </p:scale>
        <p:origin x="164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695BF2-FBE0-4AA9-8950-8A047B7720B2}" type="doc">
      <dgm:prSet loTypeId="urn:microsoft.com/office/officeart/2005/8/layout/hList7" loCatId="list" qsTypeId="urn:microsoft.com/office/officeart/2005/8/quickstyle/simple1" qsCatId="simple" csTypeId="urn:microsoft.com/office/officeart/2005/8/colors/accent1_2" csCatId="accent1" phldr="1"/>
      <dgm:spPr/>
    </dgm:pt>
    <dgm:pt modelId="{C93E1B53-0AEE-4FC0-B6AB-63A9C23BAE19}">
      <dgm:prSet phldrT="[Text]"/>
      <dgm:spPr/>
      <dgm:t>
        <a:bodyPr/>
        <a:lstStyle/>
        <a:p>
          <a:r>
            <a:rPr lang="en-US" dirty="0"/>
            <a:t>Rapid Response</a:t>
          </a:r>
        </a:p>
      </dgm:t>
    </dgm:pt>
    <dgm:pt modelId="{F5090BAD-2AB8-4CD2-9236-37E6E365DD9D}" type="parTrans" cxnId="{6F4A7C54-5914-4134-B06E-D8AF46668818}">
      <dgm:prSet/>
      <dgm:spPr/>
      <dgm:t>
        <a:bodyPr/>
        <a:lstStyle/>
        <a:p>
          <a:endParaRPr lang="en-US"/>
        </a:p>
      </dgm:t>
    </dgm:pt>
    <dgm:pt modelId="{2233C117-EA7B-4745-83DE-94FDC9E7588B}" type="sibTrans" cxnId="{6F4A7C54-5914-4134-B06E-D8AF46668818}">
      <dgm:prSet/>
      <dgm:spPr/>
      <dgm:t>
        <a:bodyPr/>
        <a:lstStyle/>
        <a:p>
          <a:endParaRPr lang="en-US"/>
        </a:p>
      </dgm:t>
    </dgm:pt>
    <dgm:pt modelId="{1DF46A86-AE07-4360-A5E2-00D1E5B38A47}">
      <dgm:prSet phldrT="[Text]"/>
      <dgm:spPr/>
      <dgm:t>
        <a:bodyPr/>
        <a:lstStyle/>
        <a:p>
          <a:r>
            <a:rPr lang="en-US" dirty="0"/>
            <a:t>WIOA DW</a:t>
          </a:r>
        </a:p>
      </dgm:t>
    </dgm:pt>
    <dgm:pt modelId="{CB51632A-DC7B-4CDE-A71F-CCD4ECFA574B}" type="parTrans" cxnId="{42632907-F5F1-41F9-ABCF-1FFB99D1AA06}">
      <dgm:prSet/>
      <dgm:spPr/>
      <dgm:t>
        <a:bodyPr/>
        <a:lstStyle/>
        <a:p>
          <a:endParaRPr lang="en-US"/>
        </a:p>
      </dgm:t>
    </dgm:pt>
    <dgm:pt modelId="{C5877439-8DB3-4A37-AD63-296F4DC9B18B}" type="sibTrans" cxnId="{42632907-F5F1-41F9-ABCF-1FFB99D1AA06}">
      <dgm:prSet/>
      <dgm:spPr/>
      <dgm:t>
        <a:bodyPr/>
        <a:lstStyle/>
        <a:p>
          <a:endParaRPr lang="en-US"/>
        </a:p>
      </dgm:t>
    </dgm:pt>
    <dgm:pt modelId="{32A66AC6-7AC7-4DE3-BCA8-B0AAB0769C19}">
      <dgm:prSet phldrT="[Text]"/>
      <dgm:spPr/>
      <dgm:t>
        <a:bodyPr/>
        <a:lstStyle/>
        <a:p>
          <a:r>
            <a:rPr lang="en-US" dirty="0"/>
            <a:t>UI/TRA</a:t>
          </a:r>
        </a:p>
      </dgm:t>
    </dgm:pt>
    <dgm:pt modelId="{D1D954B5-2867-46B5-9324-6A4C617E191B}" type="parTrans" cxnId="{529C4316-AA17-4F72-8957-F1CB22D6CA55}">
      <dgm:prSet/>
      <dgm:spPr/>
      <dgm:t>
        <a:bodyPr/>
        <a:lstStyle/>
        <a:p>
          <a:endParaRPr lang="en-US"/>
        </a:p>
      </dgm:t>
    </dgm:pt>
    <dgm:pt modelId="{4311FD34-EFC5-4DBA-9387-C8C122A81EB2}" type="sibTrans" cxnId="{529C4316-AA17-4F72-8957-F1CB22D6CA55}">
      <dgm:prSet/>
      <dgm:spPr/>
      <dgm:t>
        <a:bodyPr/>
        <a:lstStyle/>
        <a:p>
          <a:endParaRPr lang="en-US"/>
        </a:p>
      </dgm:t>
    </dgm:pt>
    <dgm:pt modelId="{5102737A-0AFA-4CCA-9454-39BBEB734AE7}" type="pres">
      <dgm:prSet presAssocID="{00695BF2-FBE0-4AA9-8950-8A047B7720B2}" presName="Name0" presStyleCnt="0">
        <dgm:presLayoutVars>
          <dgm:dir/>
          <dgm:resizeHandles val="exact"/>
        </dgm:presLayoutVars>
      </dgm:prSet>
      <dgm:spPr/>
    </dgm:pt>
    <dgm:pt modelId="{D0BC11B9-205F-49B3-911B-B9C2B60AB04C}" type="pres">
      <dgm:prSet presAssocID="{00695BF2-FBE0-4AA9-8950-8A047B7720B2}" presName="fgShape" presStyleLbl="fgShp" presStyleIdx="0" presStyleCnt="1" custScaleY="212209"/>
      <dgm:spPr/>
    </dgm:pt>
    <dgm:pt modelId="{7110DD93-DF78-4636-BE05-1483502CFEA5}" type="pres">
      <dgm:prSet presAssocID="{00695BF2-FBE0-4AA9-8950-8A047B7720B2}" presName="linComp" presStyleCnt="0"/>
      <dgm:spPr/>
    </dgm:pt>
    <dgm:pt modelId="{464537F6-E08B-429D-BA03-6C2CB90B0399}" type="pres">
      <dgm:prSet presAssocID="{C93E1B53-0AEE-4FC0-B6AB-63A9C23BAE19}" presName="compNode" presStyleCnt="0"/>
      <dgm:spPr/>
    </dgm:pt>
    <dgm:pt modelId="{F7C46CBD-F2C4-4A87-9294-CB90585A3962}" type="pres">
      <dgm:prSet presAssocID="{C93E1B53-0AEE-4FC0-B6AB-63A9C23BAE19}" presName="bkgdShape" presStyleLbl="node1" presStyleIdx="0" presStyleCnt="3"/>
      <dgm:spPr/>
    </dgm:pt>
    <dgm:pt modelId="{E7BD9484-991A-4AE1-8AA4-8EE72322A2EC}" type="pres">
      <dgm:prSet presAssocID="{C93E1B53-0AEE-4FC0-B6AB-63A9C23BAE19}" presName="nodeTx" presStyleLbl="node1" presStyleIdx="0" presStyleCnt="3">
        <dgm:presLayoutVars>
          <dgm:bulletEnabled val="1"/>
        </dgm:presLayoutVars>
      </dgm:prSet>
      <dgm:spPr/>
    </dgm:pt>
    <dgm:pt modelId="{A11898E2-69E3-4056-8F5A-E4D3A3441268}" type="pres">
      <dgm:prSet presAssocID="{C93E1B53-0AEE-4FC0-B6AB-63A9C23BAE19}" presName="invisiNode" presStyleLbl="node1" presStyleIdx="0" presStyleCnt="3"/>
      <dgm:spPr/>
    </dgm:pt>
    <dgm:pt modelId="{41C6CB9D-3BA8-4F40-B338-C80580564C6E}" type="pres">
      <dgm:prSet presAssocID="{C93E1B53-0AEE-4FC0-B6AB-63A9C23BAE19}" presName="imagNode" presStyleLbl="fgImgPlace1" presStyleIdx="0" presStyleCnt="3"/>
      <dgm:spPr/>
    </dgm:pt>
    <dgm:pt modelId="{D7121A93-4DB6-4710-8CC0-637350199928}" type="pres">
      <dgm:prSet presAssocID="{2233C117-EA7B-4745-83DE-94FDC9E7588B}" presName="sibTrans" presStyleLbl="sibTrans2D1" presStyleIdx="0" presStyleCnt="0"/>
      <dgm:spPr/>
    </dgm:pt>
    <dgm:pt modelId="{773E486B-7C22-4345-BC44-A99A253B317A}" type="pres">
      <dgm:prSet presAssocID="{1DF46A86-AE07-4360-A5E2-00D1E5B38A47}" presName="compNode" presStyleCnt="0"/>
      <dgm:spPr/>
    </dgm:pt>
    <dgm:pt modelId="{6B545D8B-8157-4DC5-9B1F-2006274A5BB9}" type="pres">
      <dgm:prSet presAssocID="{1DF46A86-AE07-4360-A5E2-00D1E5B38A47}" presName="bkgdShape" presStyleLbl="node1" presStyleIdx="1" presStyleCnt="3"/>
      <dgm:spPr/>
    </dgm:pt>
    <dgm:pt modelId="{5161433A-CBEC-47FA-AD35-0E217452765B}" type="pres">
      <dgm:prSet presAssocID="{1DF46A86-AE07-4360-A5E2-00D1E5B38A47}" presName="nodeTx" presStyleLbl="node1" presStyleIdx="1" presStyleCnt="3">
        <dgm:presLayoutVars>
          <dgm:bulletEnabled val="1"/>
        </dgm:presLayoutVars>
      </dgm:prSet>
      <dgm:spPr/>
    </dgm:pt>
    <dgm:pt modelId="{3BD6D82D-CB05-40C8-A0C0-F66212309207}" type="pres">
      <dgm:prSet presAssocID="{1DF46A86-AE07-4360-A5E2-00D1E5B38A47}" presName="invisiNode" presStyleLbl="node1" presStyleIdx="1" presStyleCnt="3"/>
      <dgm:spPr/>
    </dgm:pt>
    <dgm:pt modelId="{5C31F1A3-EF46-49A5-A243-7AC74F395E74}" type="pres">
      <dgm:prSet presAssocID="{1DF46A86-AE07-4360-A5E2-00D1E5B38A47}" presName="imagNode" presStyleLbl="fgImgPlace1" presStyleIdx="1" presStyleCnt="3"/>
      <dgm:spPr/>
    </dgm:pt>
    <dgm:pt modelId="{FDB4B51D-9F83-44DD-AA32-B48F109826DA}" type="pres">
      <dgm:prSet presAssocID="{C5877439-8DB3-4A37-AD63-296F4DC9B18B}" presName="sibTrans" presStyleLbl="sibTrans2D1" presStyleIdx="0" presStyleCnt="0"/>
      <dgm:spPr/>
    </dgm:pt>
    <dgm:pt modelId="{B07AF757-489E-4924-855C-DD56E3A23CD3}" type="pres">
      <dgm:prSet presAssocID="{32A66AC6-7AC7-4DE3-BCA8-B0AAB0769C19}" presName="compNode" presStyleCnt="0"/>
      <dgm:spPr/>
    </dgm:pt>
    <dgm:pt modelId="{74FC4560-256D-4B66-A6F6-AF5D69B6A5D5}" type="pres">
      <dgm:prSet presAssocID="{32A66AC6-7AC7-4DE3-BCA8-B0AAB0769C19}" presName="bkgdShape" presStyleLbl="node1" presStyleIdx="2" presStyleCnt="3"/>
      <dgm:spPr/>
    </dgm:pt>
    <dgm:pt modelId="{FD8EE2ED-A9B4-4699-B0B3-43348310C398}" type="pres">
      <dgm:prSet presAssocID="{32A66AC6-7AC7-4DE3-BCA8-B0AAB0769C19}" presName="nodeTx" presStyleLbl="node1" presStyleIdx="2" presStyleCnt="3">
        <dgm:presLayoutVars>
          <dgm:bulletEnabled val="1"/>
        </dgm:presLayoutVars>
      </dgm:prSet>
      <dgm:spPr/>
    </dgm:pt>
    <dgm:pt modelId="{4A4A4EC0-6EC6-42AF-A2A3-E257A82764C1}" type="pres">
      <dgm:prSet presAssocID="{32A66AC6-7AC7-4DE3-BCA8-B0AAB0769C19}" presName="invisiNode" presStyleLbl="node1" presStyleIdx="2" presStyleCnt="3"/>
      <dgm:spPr/>
    </dgm:pt>
    <dgm:pt modelId="{76C5AE13-5444-47DE-96EF-32D57F953E30}" type="pres">
      <dgm:prSet presAssocID="{32A66AC6-7AC7-4DE3-BCA8-B0AAB0769C19}" presName="imagNode" presStyleLbl="fgImgPlace1" presStyleIdx="2" presStyleCnt="3"/>
      <dgm:spPr/>
    </dgm:pt>
  </dgm:ptLst>
  <dgm:cxnLst>
    <dgm:cxn modelId="{42632907-F5F1-41F9-ABCF-1FFB99D1AA06}" srcId="{00695BF2-FBE0-4AA9-8950-8A047B7720B2}" destId="{1DF46A86-AE07-4360-A5E2-00D1E5B38A47}" srcOrd="1" destOrd="0" parTransId="{CB51632A-DC7B-4CDE-A71F-CCD4ECFA574B}" sibTransId="{C5877439-8DB3-4A37-AD63-296F4DC9B18B}"/>
    <dgm:cxn modelId="{529C4316-AA17-4F72-8957-F1CB22D6CA55}" srcId="{00695BF2-FBE0-4AA9-8950-8A047B7720B2}" destId="{32A66AC6-7AC7-4DE3-BCA8-B0AAB0769C19}" srcOrd="2" destOrd="0" parTransId="{D1D954B5-2867-46B5-9324-6A4C617E191B}" sibTransId="{4311FD34-EFC5-4DBA-9387-C8C122A81EB2}"/>
    <dgm:cxn modelId="{7BB0FB36-A8D9-4128-AA35-B445CF4AA5A0}" type="presOf" srcId="{00695BF2-FBE0-4AA9-8950-8A047B7720B2}" destId="{5102737A-0AFA-4CCA-9454-39BBEB734AE7}" srcOrd="0" destOrd="0" presId="urn:microsoft.com/office/officeart/2005/8/layout/hList7"/>
    <dgm:cxn modelId="{E19F2960-7462-4BDF-82BC-4C490A82966E}" type="presOf" srcId="{1DF46A86-AE07-4360-A5E2-00D1E5B38A47}" destId="{6B545D8B-8157-4DC5-9B1F-2006274A5BB9}" srcOrd="0" destOrd="0" presId="urn:microsoft.com/office/officeart/2005/8/layout/hList7"/>
    <dgm:cxn modelId="{EEADA648-FA90-4814-8760-750385752A29}" type="presOf" srcId="{32A66AC6-7AC7-4DE3-BCA8-B0AAB0769C19}" destId="{FD8EE2ED-A9B4-4699-B0B3-43348310C398}" srcOrd="1" destOrd="0" presId="urn:microsoft.com/office/officeart/2005/8/layout/hList7"/>
    <dgm:cxn modelId="{9FDE0A69-EBE9-4253-B2D1-8B8A9F3AA7FB}" type="presOf" srcId="{C93E1B53-0AEE-4FC0-B6AB-63A9C23BAE19}" destId="{F7C46CBD-F2C4-4A87-9294-CB90585A3962}" srcOrd="0" destOrd="0" presId="urn:microsoft.com/office/officeart/2005/8/layout/hList7"/>
    <dgm:cxn modelId="{A88A2470-C20A-411E-B3D7-95BC5BA7A6CA}" type="presOf" srcId="{1DF46A86-AE07-4360-A5E2-00D1E5B38A47}" destId="{5161433A-CBEC-47FA-AD35-0E217452765B}" srcOrd="1" destOrd="0" presId="urn:microsoft.com/office/officeart/2005/8/layout/hList7"/>
    <dgm:cxn modelId="{6F4A7C54-5914-4134-B06E-D8AF46668818}" srcId="{00695BF2-FBE0-4AA9-8950-8A047B7720B2}" destId="{C93E1B53-0AEE-4FC0-B6AB-63A9C23BAE19}" srcOrd="0" destOrd="0" parTransId="{F5090BAD-2AB8-4CD2-9236-37E6E365DD9D}" sibTransId="{2233C117-EA7B-4745-83DE-94FDC9E7588B}"/>
    <dgm:cxn modelId="{7D22E157-87E9-4C89-9A29-873DE39FA6C1}" type="presOf" srcId="{C93E1B53-0AEE-4FC0-B6AB-63A9C23BAE19}" destId="{E7BD9484-991A-4AE1-8AA4-8EE72322A2EC}" srcOrd="1" destOrd="0" presId="urn:microsoft.com/office/officeart/2005/8/layout/hList7"/>
    <dgm:cxn modelId="{36CC698A-3C70-425B-8C3A-F95E697BF9E3}" type="presOf" srcId="{32A66AC6-7AC7-4DE3-BCA8-B0AAB0769C19}" destId="{74FC4560-256D-4B66-A6F6-AF5D69B6A5D5}" srcOrd="0" destOrd="0" presId="urn:microsoft.com/office/officeart/2005/8/layout/hList7"/>
    <dgm:cxn modelId="{1B1711A7-9224-4B88-B95F-E88837ADDFF1}" type="presOf" srcId="{C5877439-8DB3-4A37-AD63-296F4DC9B18B}" destId="{FDB4B51D-9F83-44DD-AA32-B48F109826DA}" srcOrd="0" destOrd="0" presId="urn:microsoft.com/office/officeart/2005/8/layout/hList7"/>
    <dgm:cxn modelId="{909321CC-82D8-4AA4-801E-3FF6C5088B71}" type="presOf" srcId="{2233C117-EA7B-4745-83DE-94FDC9E7588B}" destId="{D7121A93-4DB6-4710-8CC0-637350199928}" srcOrd="0" destOrd="0" presId="urn:microsoft.com/office/officeart/2005/8/layout/hList7"/>
    <dgm:cxn modelId="{80EE1F10-C980-40CC-845B-7A39FEF4BC23}" type="presParOf" srcId="{5102737A-0AFA-4CCA-9454-39BBEB734AE7}" destId="{D0BC11B9-205F-49B3-911B-B9C2B60AB04C}" srcOrd="0" destOrd="0" presId="urn:microsoft.com/office/officeart/2005/8/layout/hList7"/>
    <dgm:cxn modelId="{B93F54CB-1C5B-412B-9E87-D35720663EF4}" type="presParOf" srcId="{5102737A-0AFA-4CCA-9454-39BBEB734AE7}" destId="{7110DD93-DF78-4636-BE05-1483502CFEA5}" srcOrd="1" destOrd="0" presId="urn:microsoft.com/office/officeart/2005/8/layout/hList7"/>
    <dgm:cxn modelId="{F9D5A096-4759-498D-A09E-1FD6FE2AA291}" type="presParOf" srcId="{7110DD93-DF78-4636-BE05-1483502CFEA5}" destId="{464537F6-E08B-429D-BA03-6C2CB90B0399}" srcOrd="0" destOrd="0" presId="urn:microsoft.com/office/officeart/2005/8/layout/hList7"/>
    <dgm:cxn modelId="{5E019F9B-F4FB-4D67-9A77-E4481EE2C97A}" type="presParOf" srcId="{464537F6-E08B-429D-BA03-6C2CB90B0399}" destId="{F7C46CBD-F2C4-4A87-9294-CB90585A3962}" srcOrd="0" destOrd="0" presId="urn:microsoft.com/office/officeart/2005/8/layout/hList7"/>
    <dgm:cxn modelId="{7BD586FC-ED12-459E-9CFF-3E71D31EE2DE}" type="presParOf" srcId="{464537F6-E08B-429D-BA03-6C2CB90B0399}" destId="{E7BD9484-991A-4AE1-8AA4-8EE72322A2EC}" srcOrd="1" destOrd="0" presId="urn:microsoft.com/office/officeart/2005/8/layout/hList7"/>
    <dgm:cxn modelId="{A5C54D86-1377-4E05-940F-D21CFC0E5C30}" type="presParOf" srcId="{464537F6-E08B-429D-BA03-6C2CB90B0399}" destId="{A11898E2-69E3-4056-8F5A-E4D3A3441268}" srcOrd="2" destOrd="0" presId="urn:microsoft.com/office/officeart/2005/8/layout/hList7"/>
    <dgm:cxn modelId="{80B1C79D-6449-40BF-916C-1D8FE20A5FA1}" type="presParOf" srcId="{464537F6-E08B-429D-BA03-6C2CB90B0399}" destId="{41C6CB9D-3BA8-4F40-B338-C80580564C6E}" srcOrd="3" destOrd="0" presId="urn:microsoft.com/office/officeart/2005/8/layout/hList7"/>
    <dgm:cxn modelId="{AC919464-C848-49B6-B168-58FB1BFF3C56}" type="presParOf" srcId="{7110DD93-DF78-4636-BE05-1483502CFEA5}" destId="{D7121A93-4DB6-4710-8CC0-637350199928}" srcOrd="1" destOrd="0" presId="urn:microsoft.com/office/officeart/2005/8/layout/hList7"/>
    <dgm:cxn modelId="{E98FEAE2-7FA9-47BC-8845-89E20CC6ECAC}" type="presParOf" srcId="{7110DD93-DF78-4636-BE05-1483502CFEA5}" destId="{773E486B-7C22-4345-BC44-A99A253B317A}" srcOrd="2" destOrd="0" presId="urn:microsoft.com/office/officeart/2005/8/layout/hList7"/>
    <dgm:cxn modelId="{6363D551-5229-4FDD-8322-8601AC9A81F5}" type="presParOf" srcId="{773E486B-7C22-4345-BC44-A99A253B317A}" destId="{6B545D8B-8157-4DC5-9B1F-2006274A5BB9}" srcOrd="0" destOrd="0" presId="urn:microsoft.com/office/officeart/2005/8/layout/hList7"/>
    <dgm:cxn modelId="{7F9E0070-2F0A-4886-AA21-2D6AE15E2CED}" type="presParOf" srcId="{773E486B-7C22-4345-BC44-A99A253B317A}" destId="{5161433A-CBEC-47FA-AD35-0E217452765B}" srcOrd="1" destOrd="0" presId="urn:microsoft.com/office/officeart/2005/8/layout/hList7"/>
    <dgm:cxn modelId="{F803771E-35B5-47D2-A691-6E895BB54EAC}" type="presParOf" srcId="{773E486B-7C22-4345-BC44-A99A253B317A}" destId="{3BD6D82D-CB05-40C8-A0C0-F66212309207}" srcOrd="2" destOrd="0" presId="urn:microsoft.com/office/officeart/2005/8/layout/hList7"/>
    <dgm:cxn modelId="{BF330354-D005-4E9D-92D8-ED566D58580C}" type="presParOf" srcId="{773E486B-7C22-4345-BC44-A99A253B317A}" destId="{5C31F1A3-EF46-49A5-A243-7AC74F395E74}" srcOrd="3" destOrd="0" presId="urn:microsoft.com/office/officeart/2005/8/layout/hList7"/>
    <dgm:cxn modelId="{E08A2F76-DB94-46BD-AAF7-07950B1425D7}" type="presParOf" srcId="{7110DD93-DF78-4636-BE05-1483502CFEA5}" destId="{FDB4B51D-9F83-44DD-AA32-B48F109826DA}" srcOrd="3" destOrd="0" presId="urn:microsoft.com/office/officeart/2005/8/layout/hList7"/>
    <dgm:cxn modelId="{25E9CB34-BE86-4406-9F01-4795E816A0AC}" type="presParOf" srcId="{7110DD93-DF78-4636-BE05-1483502CFEA5}" destId="{B07AF757-489E-4924-855C-DD56E3A23CD3}" srcOrd="4" destOrd="0" presId="urn:microsoft.com/office/officeart/2005/8/layout/hList7"/>
    <dgm:cxn modelId="{E1FD5A22-1115-4138-B33A-E21C71C0446B}" type="presParOf" srcId="{B07AF757-489E-4924-855C-DD56E3A23CD3}" destId="{74FC4560-256D-4B66-A6F6-AF5D69B6A5D5}" srcOrd="0" destOrd="0" presId="urn:microsoft.com/office/officeart/2005/8/layout/hList7"/>
    <dgm:cxn modelId="{6998C2BB-2492-4BB8-9A9F-904D038D0F67}" type="presParOf" srcId="{B07AF757-489E-4924-855C-DD56E3A23CD3}" destId="{FD8EE2ED-A9B4-4699-B0B3-43348310C398}" srcOrd="1" destOrd="0" presId="urn:microsoft.com/office/officeart/2005/8/layout/hList7"/>
    <dgm:cxn modelId="{EA313980-2006-43DF-80E4-B6D2CDB923B1}" type="presParOf" srcId="{B07AF757-489E-4924-855C-DD56E3A23CD3}" destId="{4A4A4EC0-6EC6-42AF-A2A3-E257A82764C1}" srcOrd="2" destOrd="0" presId="urn:microsoft.com/office/officeart/2005/8/layout/hList7"/>
    <dgm:cxn modelId="{C20E17BD-2424-4F37-8346-D30A8AADB90E}" type="presParOf" srcId="{B07AF757-489E-4924-855C-DD56E3A23CD3}" destId="{76C5AE13-5444-47DE-96EF-32D57F953E30}"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2AC507-1667-4AF6-B8D9-97F0D08EA28F}"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4E5FC97A-B665-407D-BE99-E1D16559A828}">
      <dgm:prSet phldrT="[Text]"/>
      <dgm:spPr/>
      <dgm:t>
        <a:bodyPr/>
        <a:lstStyle/>
        <a:p>
          <a:r>
            <a:rPr lang="en-US" dirty="0"/>
            <a:t>TAA</a:t>
          </a:r>
        </a:p>
      </dgm:t>
    </dgm:pt>
    <dgm:pt modelId="{CD1585C3-3236-48E6-98DE-C05FAC7D078A}" type="parTrans" cxnId="{188BFE93-B89C-4F2E-86A5-41977E1F6488}">
      <dgm:prSet/>
      <dgm:spPr/>
      <dgm:t>
        <a:bodyPr/>
        <a:lstStyle/>
        <a:p>
          <a:endParaRPr lang="en-US"/>
        </a:p>
      </dgm:t>
    </dgm:pt>
    <dgm:pt modelId="{9B860784-194B-4F30-9DCE-7A73B1777B39}" type="sibTrans" cxnId="{188BFE93-B89C-4F2E-86A5-41977E1F6488}">
      <dgm:prSet/>
      <dgm:spPr/>
      <dgm:t>
        <a:bodyPr/>
        <a:lstStyle/>
        <a:p>
          <a:endParaRPr lang="en-US"/>
        </a:p>
      </dgm:t>
    </dgm:pt>
    <dgm:pt modelId="{0F45C318-B0EC-40C2-A539-CE120FE25066}">
      <dgm:prSet phldrT="[Text]"/>
      <dgm:spPr/>
      <dgm:t>
        <a:bodyPr/>
        <a:lstStyle/>
        <a:p>
          <a:r>
            <a:rPr lang="en-US" dirty="0"/>
            <a:t>RR/</a:t>
          </a:r>
        </a:p>
        <a:p>
          <a:r>
            <a:rPr lang="en-US" dirty="0"/>
            <a:t>Employer</a:t>
          </a:r>
        </a:p>
      </dgm:t>
    </dgm:pt>
    <dgm:pt modelId="{BBB51571-CDC3-4023-A8F7-37E0FAEB5483}" type="parTrans" cxnId="{959A9514-D720-4534-A6F7-B2CF6AF4C666}">
      <dgm:prSet/>
      <dgm:spPr/>
      <dgm:t>
        <a:bodyPr/>
        <a:lstStyle/>
        <a:p>
          <a:endParaRPr lang="en-US"/>
        </a:p>
      </dgm:t>
    </dgm:pt>
    <dgm:pt modelId="{B97D6E58-DE44-4A5B-AC7A-9E6D2378033E}" type="sibTrans" cxnId="{959A9514-D720-4534-A6F7-B2CF6AF4C666}">
      <dgm:prSet/>
      <dgm:spPr/>
      <dgm:t>
        <a:bodyPr/>
        <a:lstStyle/>
        <a:p>
          <a:endParaRPr lang="en-US"/>
        </a:p>
      </dgm:t>
    </dgm:pt>
    <dgm:pt modelId="{8F91F209-C803-4C0D-922F-A36C76E0427E}">
      <dgm:prSet phldrT="[Text]"/>
      <dgm:spPr/>
      <dgm:t>
        <a:bodyPr/>
        <a:lstStyle/>
        <a:p>
          <a:r>
            <a:rPr lang="en-US" dirty="0"/>
            <a:t>WIOA</a:t>
          </a:r>
        </a:p>
        <a:p>
          <a:r>
            <a:rPr lang="en-US" dirty="0"/>
            <a:t>DW</a:t>
          </a:r>
        </a:p>
      </dgm:t>
    </dgm:pt>
    <dgm:pt modelId="{B2870217-3C6B-4BBE-9D68-3535058CA123}" type="parTrans" cxnId="{730EA1F3-1862-4A70-95F0-4BF20E6574B1}">
      <dgm:prSet/>
      <dgm:spPr/>
      <dgm:t>
        <a:bodyPr/>
        <a:lstStyle/>
        <a:p>
          <a:endParaRPr lang="en-US"/>
        </a:p>
      </dgm:t>
    </dgm:pt>
    <dgm:pt modelId="{9E8E52CF-FDDC-48FD-8324-18B087F39EDF}" type="sibTrans" cxnId="{730EA1F3-1862-4A70-95F0-4BF20E6574B1}">
      <dgm:prSet/>
      <dgm:spPr/>
      <dgm:t>
        <a:bodyPr/>
        <a:lstStyle/>
        <a:p>
          <a:endParaRPr lang="en-US"/>
        </a:p>
      </dgm:t>
    </dgm:pt>
    <dgm:pt modelId="{CBB09DE3-47D4-4D63-80E6-CD568703CDFD}">
      <dgm:prSet phldrT="[Text]"/>
      <dgm:spPr/>
      <dgm:t>
        <a:bodyPr/>
        <a:lstStyle/>
        <a:p>
          <a:r>
            <a:rPr lang="en-US" dirty="0"/>
            <a:t>UI</a:t>
          </a:r>
        </a:p>
      </dgm:t>
    </dgm:pt>
    <dgm:pt modelId="{5045A280-7438-4B29-97D4-1D26F92D8D32}" type="parTrans" cxnId="{5E69D49C-C2ED-476C-9658-B32C6343404E}">
      <dgm:prSet/>
      <dgm:spPr/>
      <dgm:t>
        <a:bodyPr/>
        <a:lstStyle/>
        <a:p>
          <a:endParaRPr lang="en-US"/>
        </a:p>
      </dgm:t>
    </dgm:pt>
    <dgm:pt modelId="{3D4C7BE7-F2F3-407B-8160-EDA421391EB0}" type="sibTrans" cxnId="{5E69D49C-C2ED-476C-9658-B32C6343404E}">
      <dgm:prSet/>
      <dgm:spPr/>
      <dgm:t>
        <a:bodyPr/>
        <a:lstStyle/>
        <a:p>
          <a:endParaRPr lang="en-US"/>
        </a:p>
      </dgm:t>
    </dgm:pt>
    <dgm:pt modelId="{3B0754CA-E818-4713-B074-6D5507034FEC}" type="pres">
      <dgm:prSet presAssocID="{032AC507-1667-4AF6-B8D9-97F0D08EA28F}" presName="composite" presStyleCnt="0">
        <dgm:presLayoutVars>
          <dgm:chMax val="1"/>
          <dgm:dir/>
          <dgm:resizeHandles val="exact"/>
        </dgm:presLayoutVars>
      </dgm:prSet>
      <dgm:spPr/>
    </dgm:pt>
    <dgm:pt modelId="{AA285D98-B663-462E-9FC6-E261893419C6}" type="pres">
      <dgm:prSet presAssocID="{4E5FC97A-B665-407D-BE99-E1D16559A828}" presName="roof" presStyleLbl="dkBgShp" presStyleIdx="0" presStyleCnt="2"/>
      <dgm:spPr/>
    </dgm:pt>
    <dgm:pt modelId="{67E723A6-1A85-4E02-9BDC-08ABD1DA907C}" type="pres">
      <dgm:prSet presAssocID="{4E5FC97A-B665-407D-BE99-E1D16559A828}" presName="pillars" presStyleCnt="0"/>
      <dgm:spPr/>
    </dgm:pt>
    <dgm:pt modelId="{9EEBC883-7E79-4A39-9610-68122C49C3BF}" type="pres">
      <dgm:prSet presAssocID="{4E5FC97A-B665-407D-BE99-E1D16559A828}" presName="pillar1" presStyleLbl="node1" presStyleIdx="0" presStyleCnt="3">
        <dgm:presLayoutVars>
          <dgm:bulletEnabled val="1"/>
        </dgm:presLayoutVars>
      </dgm:prSet>
      <dgm:spPr/>
    </dgm:pt>
    <dgm:pt modelId="{56CFA884-3F85-468C-8250-4CBBEA740EB3}" type="pres">
      <dgm:prSet presAssocID="{8F91F209-C803-4C0D-922F-A36C76E0427E}" presName="pillarX" presStyleLbl="node1" presStyleIdx="1" presStyleCnt="3">
        <dgm:presLayoutVars>
          <dgm:bulletEnabled val="1"/>
        </dgm:presLayoutVars>
      </dgm:prSet>
      <dgm:spPr/>
    </dgm:pt>
    <dgm:pt modelId="{9F2472FE-B467-483B-BB42-213CAE3A9955}" type="pres">
      <dgm:prSet presAssocID="{CBB09DE3-47D4-4D63-80E6-CD568703CDFD}" presName="pillarX" presStyleLbl="node1" presStyleIdx="2" presStyleCnt="3">
        <dgm:presLayoutVars>
          <dgm:bulletEnabled val="1"/>
        </dgm:presLayoutVars>
      </dgm:prSet>
      <dgm:spPr/>
    </dgm:pt>
    <dgm:pt modelId="{AA1A8787-E2E7-4E4C-8BBB-C61D52DDC48B}" type="pres">
      <dgm:prSet presAssocID="{4E5FC97A-B665-407D-BE99-E1D16559A828}" presName="base" presStyleLbl="dkBgShp" presStyleIdx="1" presStyleCnt="2"/>
      <dgm:spPr/>
    </dgm:pt>
  </dgm:ptLst>
  <dgm:cxnLst>
    <dgm:cxn modelId="{959A9514-D720-4534-A6F7-B2CF6AF4C666}" srcId="{4E5FC97A-B665-407D-BE99-E1D16559A828}" destId="{0F45C318-B0EC-40C2-A539-CE120FE25066}" srcOrd="0" destOrd="0" parTransId="{BBB51571-CDC3-4023-A8F7-37E0FAEB5483}" sibTransId="{B97D6E58-DE44-4A5B-AC7A-9E6D2378033E}"/>
    <dgm:cxn modelId="{6D7F2792-BB27-4C20-81DF-BEB6451FB3B9}" type="presOf" srcId="{032AC507-1667-4AF6-B8D9-97F0D08EA28F}" destId="{3B0754CA-E818-4713-B074-6D5507034FEC}" srcOrd="0" destOrd="0" presId="urn:microsoft.com/office/officeart/2005/8/layout/hList3"/>
    <dgm:cxn modelId="{188BFE93-B89C-4F2E-86A5-41977E1F6488}" srcId="{032AC507-1667-4AF6-B8D9-97F0D08EA28F}" destId="{4E5FC97A-B665-407D-BE99-E1D16559A828}" srcOrd="0" destOrd="0" parTransId="{CD1585C3-3236-48E6-98DE-C05FAC7D078A}" sibTransId="{9B860784-194B-4F30-9DCE-7A73B1777B39}"/>
    <dgm:cxn modelId="{5E69D49C-C2ED-476C-9658-B32C6343404E}" srcId="{4E5FC97A-B665-407D-BE99-E1D16559A828}" destId="{CBB09DE3-47D4-4D63-80E6-CD568703CDFD}" srcOrd="2" destOrd="0" parTransId="{5045A280-7438-4B29-97D4-1D26F92D8D32}" sibTransId="{3D4C7BE7-F2F3-407B-8160-EDA421391EB0}"/>
    <dgm:cxn modelId="{86DB02A9-4312-4468-9E9F-D6C5CD058FE8}" type="presOf" srcId="{CBB09DE3-47D4-4D63-80E6-CD568703CDFD}" destId="{9F2472FE-B467-483B-BB42-213CAE3A9955}" srcOrd="0" destOrd="0" presId="urn:microsoft.com/office/officeart/2005/8/layout/hList3"/>
    <dgm:cxn modelId="{9B54AEC1-50F6-4748-A03C-F83F86C62D21}" type="presOf" srcId="{4E5FC97A-B665-407D-BE99-E1D16559A828}" destId="{AA285D98-B663-462E-9FC6-E261893419C6}" srcOrd="0" destOrd="0" presId="urn:microsoft.com/office/officeart/2005/8/layout/hList3"/>
    <dgm:cxn modelId="{180308EF-FB63-430E-A448-48A4FF196570}" type="presOf" srcId="{8F91F209-C803-4C0D-922F-A36C76E0427E}" destId="{56CFA884-3F85-468C-8250-4CBBEA740EB3}" srcOrd="0" destOrd="0" presId="urn:microsoft.com/office/officeart/2005/8/layout/hList3"/>
    <dgm:cxn modelId="{730EA1F3-1862-4A70-95F0-4BF20E6574B1}" srcId="{4E5FC97A-B665-407D-BE99-E1D16559A828}" destId="{8F91F209-C803-4C0D-922F-A36C76E0427E}" srcOrd="1" destOrd="0" parTransId="{B2870217-3C6B-4BBE-9D68-3535058CA123}" sibTransId="{9E8E52CF-FDDC-48FD-8324-18B087F39EDF}"/>
    <dgm:cxn modelId="{F3EEF8FB-FE7F-4DBB-AFDB-E0C6F9717D19}" type="presOf" srcId="{0F45C318-B0EC-40C2-A539-CE120FE25066}" destId="{9EEBC883-7E79-4A39-9610-68122C49C3BF}" srcOrd="0" destOrd="0" presId="urn:microsoft.com/office/officeart/2005/8/layout/hList3"/>
    <dgm:cxn modelId="{567DACB2-79EA-41EB-BA73-2F7E81E823E1}" type="presParOf" srcId="{3B0754CA-E818-4713-B074-6D5507034FEC}" destId="{AA285D98-B663-462E-9FC6-E261893419C6}" srcOrd="0" destOrd="0" presId="urn:microsoft.com/office/officeart/2005/8/layout/hList3"/>
    <dgm:cxn modelId="{CB8D548F-5E6D-415F-85F5-B56C7119379D}" type="presParOf" srcId="{3B0754CA-E818-4713-B074-6D5507034FEC}" destId="{67E723A6-1A85-4E02-9BDC-08ABD1DA907C}" srcOrd="1" destOrd="0" presId="urn:microsoft.com/office/officeart/2005/8/layout/hList3"/>
    <dgm:cxn modelId="{FB90C725-ABEF-4268-B3CE-AC7BA613C3EE}" type="presParOf" srcId="{67E723A6-1A85-4E02-9BDC-08ABD1DA907C}" destId="{9EEBC883-7E79-4A39-9610-68122C49C3BF}" srcOrd="0" destOrd="0" presId="urn:microsoft.com/office/officeart/2005/8/layout/hList3"/>
    <dgm:cxn modelId="{E787ECFC-FDB2-479E-9AC9-42EE4260F863}" type="presParOf" srcId="{67E723A6-1A85-4E02-9BDC-08ABD1DA907C}" destId="{56CFA884-3F85-468C-8250-4CBBEA740EB3}" srcOrd="1" destOrd="0" presId="urn:microsoft.com/office/officeart/2005/8/layout/hList3"/>
    <dgm:cxn modelId="{8EE67E3B-B9BF-4C8B-B693-C2A4F9949536}" type="presParOf" srcId="{67E723A6-1A85-4E02-9BDC-08ABD1DA907C}" destId="{9F2472FE-B467-483B-BB42-213CAE3A9955}" srcOrd="2" destOrd="0" presId="urn:microsoft.com/office/officeart/2005/8/layout/hList3"/>
    <dgm:cxn modelId="{4395ECA9-D162-4DD0-9994-39A57EA29A21}" type="presParOf" srcId="{3B0754CA-E818-4713-B074-6D5507034FEC}" destId="{AA1A8787-E2E7-4E4C-8BBB-C61D52DDC48B}" srcOrd="2" destOrd="0" presId="urn:microsoft.com/office/officeart/2005/8/layout/h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46CBD-F2C4-4A87-9294-CB90585A3962}">
      <dsp:nvSpPr>
        <dsp:cNvPr id="0" name=""/>
        <dsp:cNvSpPr/>
      </dsp:nvSpPr>
      <dsp:spPr>
        <a:xfrm>
          <a:off x="1003" y="-69406"/>
          <a:ext cx="1561797" cy="4064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Rapid Response</a:t>
          </a:r>
        </a:p>
      </dsp:txBody>
      <dsp:txXfrm>
        <a:off x="1003" y="1556193"/>
        <a:ext cx="1561797" cy="1625600"/>
      </dsp:txXfrm>
    </dsp:sp>
    <dsp:sp modelId="{41C6CB9D-3BA8-4F40-B338-C80580564C6E}">
      <dsp:nvSpPr>
        <dsp:cNvPr id="0" name=""/>
        <dsp:cNvSpPr/>
      </dsp:nvSpPr>
      <dsp:spPr>
        <a:xfrm>
          <a:off x="105246" y="174433"/>
          <a:ext cx="1353312" cy="1353312"/>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545D8B-8157-4DC5-9B1F-2006274A5BB9}">
      <dsp:nvSpPr>
        <dsp:cNvPr id="0" name=""/>
        <dsp:cNvSpPr/>
      </dsp:nvSpPr>
      <dsp:spPr>
        <a:xfrm>
          <a:off x="1609654" y="-69406"/>
          <a:ext cx="1561797" cy="4064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WIOA DW</a:t>
          </a:r>
        </a:p>
      </dsp:txBody>
      <dsp:txXfrm>
        <a:off x="1609654" y="1556193"/>
        <a:ext cx="1561797" cy="1625600"/>
      </dsp:txXfrm>
    </dsp:sp>
    <dsp:sp modelId="{5C31F1A3-EF46-49A5-A243-7AC74F395E74}">
      <dsp:nvSpPr>
        <dsp:cNvPr id="0" name=""/>
        <dsp:cNvSpPr/>
      </dsp:nvSpPr>
      <dsp:spPr>
        <a:xfrm>
          <a:off x="1713897" y="174433"/>
          <a:ext cx="1353312" cy="1353312"/>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FC4560-256D-4B66-A6F6-AF5D69B6A5D5}">
      <dsp:nvSpPr>
        <dsp:cNvPr id="0" name=""/>
        <dsp:cNvSpPr/>
      </dsp:nvSpPr>
      <dsp:spPr>
        <a:xfrm>
          <a:off x="3218305" y="-69406"/>
          <a:ext cx="1561797" cy="4064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UI/TRA</a:t>
          </a:r>
        </a:p>
      </dsp:txBody>
      <dsp:txXfrm>
        <a:off x="3218305" y="1556193"/>
        <a:ext cx="1561797" cy="1625600"/>
      </dsp:txXfrm>
    </dsp:sp>
    <dsp:sp modelId="{76C5AE13-5444-47DE-96EF-32D57F953E30}">
      <dsp:nvSpPr>
        <dsp:cNvPr id="0" name=""/>
        <dsp:cNvSpPr/>
      </dsp:nvSpPr>
      <dsp:spPr>
        <a:xfrm>
          <a:off x="3322548" y="174433"/>
          <a:ext cx="1353312" cy="1353312"/>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BC11B9-205F-49B3-911B-B9C2B60AB04C}">
      <dsp:nvSpPr>
        <dsp:cNvPr id="0" name=""/>
        <dsp:cNvSpPr/>
      </dsp:nvSpPr>
      <dsp:spPr>
        <a:xfrm>
          <a:off x="191244" y="2839780"/>
          <a:ext cx="4398618" cy="1293626"/>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85D98-B663-462E-9FC6-E261893419C6}">
      <dsp:nvSpPr>
        <dsp:cNvPr id="0" name=""/>
        <dsp:cNvSpPr/>
      </dsp:nvSpPr>
      <dsp:spPr>
        <a:xfrm>
          <a:off x="0" y="0"/>
          <a:ext cx="6096000" cy="121920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t>TAA</a:t>
          </a:r>
        </a:p>
      </dsp:txBody>
      <dsp:txXfrm>
        <a:off x="0" y="0"/>
        <a:ext cx="6096000" cy="1219200"/>
      </dsp:txXfrm>
    </dsp:sp>
    <dsp:sp modelId="{9EEBC883-7E79-4A39-9610-68122C49C3BF}">
      <dsp:nvSpPr>
        <dsp:cNvPr id="0" name=""/>
        <dsp:cNvSpPr/>
      </dsp:nvSpPr>
      <dsp:spPr>
        <a:xfrm>
          <a:off x="2976" y="1219200"/>
          <a:ext cx="2030015" cy="25603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RR/</a:t>
          </a:r>
        </a:p>
        <a:p>
          <a:pPr marL="0" lvl="0" indent="0" algn="ctr" defTabSz="1466850">
            <a:lnSpc>
              <a:spcPct val="90000"/>
            </a:lnSpc>
            <a:spcBef>
              <a:spcPct val="0"/>
            </a:spcBef>
            <a:spcAft>
              <a:spcPct val="35000"/>
            </a:spcAft>
            <a:buNone/>
          </a:pPr>
          <a:r>
            <a:rPr lang="en-US" sz="3300" kern="1200" dirty="0"/>
            <a:t>Employer</a:t>
          </a:r>
        </a:p>
      </dsp:txBody>
      <dsp:txXfrm>
        <a:off x="2976" y="1219200"/>
        <a:ext cx="2030015" cy="2560320"/>
      </dsp:txXfrm>
    </dsp:sp>
    <dsp:sp modelId="{56CFA884-3F85-468C-8250-4CBBEA740EB3}">
      <dsp:nvSpPr>
        <dsp:cNvPr id="0" name=""/>
        <dsp:cNvSpPr/>
      </dsp:nvSpPr>
      <dsp:spPr>
        <a:xfrm>
          <a:off x="2032992" y="1219200"/>
          <a:ext cx="2030015" cy="25603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WIOA</a:t>
          </a:r>
        </a:p>
        <a:p>
          <a:pPr marL="0" lvl="0" indent="0" algn="ctr" defTabSz="1466850">
            <a:lnSpc>
              <a:spcPct val="90000"/>
            </a:lnSpc>
            <a:spcBef>
              <a:spcPct val="0"/>
            </a:spcBef>
            <a:spcAft>
              <a:spcPct val="35000"/>
            </a:spcAft>
            <a:buNone/>
          </a:pPr>
          <a:r>
            <a:rPr lang="en-US" sz="3300" kern="1200" dirty="0"/>
            <a:t>DW</a:t>
          </a:r>
        </a:p>
      </dsp:txBody>
      <dsp:txXfrm>
        <a:off x="2032992" y="1219200"/>
        <a:ext cx="2030015" cy="2560320"/>
      </dsp:txXfrm>
    </dsp:sp>
    <dsp:sp modelId="{9F2472FE-B467-483B-BB42-213CAE3A9955}">
      <dsp:nvSpPr>
        <dsp:cNvPr id="0" name=""/>
        <dsp:cNvSpPr/>
      </dsp:nvSpPr>
      <dsp:spPr>
        <a:xfrm>
          <a:off x="4063007" y="1219200"/>
          <a:ext cx="2030015" cy="25603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UI</a:t>
          </a:r>
        </a:p>
      </dsp:txBody>
      <dsp:txXfrm>
        <a:off x="4063007" y="1219200"/>
        <a:ext cx="2030015" cy="2560320"/>
      </dsp:txXfrm>
    </dsp:sp>
    <dsp:sp modelId="{AA1A8787-E2E7-4E4C-8BBB-C61D52DDC48B}">
      <dsp:nvSpPr>
        <dsp:cNvPr id="0" name=""/>
        <dsp:cNvSpPr/>
      </dsp:nvSpPr>
      <dsp:spPr>
        <a:xfrm>
          <a:off x="0" y="3779520"/>
          <a:ext cx="6096000" cy="28448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5788989-C4F2-419E-8CC5-53E2453B8A9F}" type="datetimeFigureOut">
              <a:rPr lang="en-US" smtClean="0"/>
              <a:t>11/14/2017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DB0D2C8-4E9D-4ABA-936B-5E500A1B423B}" type="slidenum">
              <a:rPr lang="en-US" smtClean="0"/>
              <a:t>‹#›</a:t>
            </a:fld>
            <a:endParaRPr lang="en-US"/>
          </a:p>
        </p:txBody>
      </p:sp>
    </p:spTree>
    <p:extLst>
      <p:ext uri="{BB962C8B-B14F-4D97-AF65-F5344CB8AC3E}">
        <p14:creationId xmlns:p14="http://schemas.microsoft.com/office/powerpoint/2010/main" val="302674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8CF865-97CB-4182-BCF4-2F5EA10E37EB}" type="slidenum">
              <a:rPr lang="en-US" smtClean="0"/>
              <a:pPr>
                <a:defRPr/>
              </a:pPr>
              <a:t>7</a:t>
            </a:fld>
            <a:endParaRPr lang="en-US" dirty="0"/>
          </a:p>
        </p:txBody>
      </p:sp>
    </p:spTree>
    <p:extLst>
      <p:ext uri="{BB962C8B-B14F-4D97-AF65-F5344CB8AC3E}">
        <p14:creationId xmlns:p14="http://schemas.microsoft.com/office/powerpoint/2010/main" val="1967010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30</a:t>
            </a:fld>
            <a:endParaRPr lang="en-US" dirty="0"/>
          </a:p>
        </p:txBody>
      </p:sp>
    </p:spTree>
    <p:extLst>
      <p:ext uri="{BB962C8B-B14F-4D97-AF65-F5344CB8AC3E}">
        <p14:creationId xmlns:p14="http://schemas.microsoft.com/office/powerpoint/2010/main" val="41847919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6"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a:grpSpLocks noChangeAspect="1"/>
          </p:cNvGrpSpPr>
          <p:nvPr userDrawn="1"/>
        </p:nvGrpSpPr>
        <p:grpSpPr>
          <a:xfrm rot="16200000" flipV="1">
            <a:off x="2158718"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userDrawn="1"/>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17" name="Text Placeholder 4"/>
          <p:cNvSpPr>
            <a:spLocks noGrp="1"/>
          </p:cNvSpPr>
          <p:nvPr>
            <p:ph type="body" sz="quarter" idx="12" hasCustomPrompt="1"/>
          </p:nvPr>
        </p:nvSpPr>
        <p:spPr>
          <a:xfrm>
            <a:off x="1591081"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141454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Your Moderator:</a:t>
            </a:r>
            <a:endParaRPr lang="en-US" dirty="0"/>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983630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08453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90999" y="176928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176928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5" y="4115206"/>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786560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04211" y="1550213"/>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49"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599" y="3169259"/>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7"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4" y="478830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2"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851879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0"/>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Today’s Objectives:</a:t>
            </a:r>
            <a:endParaRPr lang="en-US" dirty="0"/>
          </a:p>
        </p:txBody>
      </p:sp>
      <p:pic>
        <p:nvPicPr>
          <p:cNvPr id="7" name="Picture 6">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3"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86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4"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3972518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5"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5" y="5398235"/>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301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5"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68"/>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0"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6"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2505059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2" y="1120346"/>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6"/>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8" y="1003986"/>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6"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dirty="0"/>
              <a:t>Resources:</a:t>
            </a:r>
          </a:p>
        </p:txBody>
      </p:sp>
      <p:sp>
        <p:nvSpPr>
          <p:cNvPr id="11" name="TextBox 10">
            <a:extLst>
              <a:ext uri="{FF2B5EF4-FFF2-40B4-BE49-F238E27FC236}">
                <a16:creationId xmlns:a16="http://schemas.microsoft.com/office/drawing/2014/main" id="{3C7C2AD0-E385-4C6D-9FC1-7C6479504B69}"/>
              </a:ext>
            </a:extLst>
          </p:cNvPr>
          <p:cNvSpPr txBox="1"/>
          <p:nvPr userDrawn="1"/>
        </p:nvSpPr>
        <p:spPr>
          <a:xfrm>
            <a:off x="2509079" y="205945"/>
            <a:ext cx="1318054" cy="947351"/>
          </a:xfrm>
          <a:prstGeom prst="rect">
            <a:avLst/>
          </a:prstGeom>
          <a:noFill/>
        </p:spPr>
        <p:txBody>
          <a:bodyPr wrap="none" rtlCol="0">
            <a:noAutofit/>
          </a:bodyPr>
          <a:lstStyle/>
          <a:p>
            <a:pPr algn="l">
              <a:lnSpc>
                <a:spcPct val="85000"/>
              </a:lnSpc>
            </a:pPr>
            <a:r>
              <a:rPr lang="en-US" sz="6600" dirty="0">
                <a:solidFill>
                  <a:schemeClr val="bg1">
                    <a:lumMod val="75000"/>
                  </a:schemeClr>
                </a:solidFill>
                <a:sym typeface="Webdings" panose="05030102010509060703" pitchFamily="18" charset="2"/>
              </a:rPr>
              <a:t></a:t>
            </a:r>
            <a:endParaRPr lang="en-US" sz="6600" dirty="0">
              <a:solidFill>
                <a:schemeClr val="bg1">
                  <a:lumMod val="75000"/>
                </a:scheme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075813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5"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Contact Information:</a:t>
            </a:r>
            <a:endParaRPr lang="en-US" dirty="0"/>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3"/>
            <a:ext cx="2974602" cy="1389773"/>
          </a:xfrm>
          <a:prstGeom prst="rect">
            <a:avLst/>
          </a:prstGeom>
        </p:spPr>
      </p:pic>
    </p:spTree>
    <p:extLst>
      <p:ext uri="{BB962C8B-B14F-4D97-AF65-F5344CB8AC3E}">
        <p14:creationId xmlns:p14="http://schemas.microsoft.com/office/powerpoint/2010/main" val="395652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115955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35113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2"/>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Rectangle 33"/>
          <p:cNvSpPr/>
          <p:nvPr userDrawn="1"/>
        </p:nvSpPr>
        <p:spPr>
          <a:xfrm>
            <a:off x="0" y="5513221"/>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marL="0" indent="0">
              <a:spcAft>
                <a:spcPts val="0"/>
              </a:spcAft>
              <a:buFont typeface="Arial" panose="020B0604020202020204" pitchFamily="34" charset="0"/>
              <a:buNone/>
            </a:pPr>
            <a:r>
              <a:rPr lang="en-US" sz="2000" b="1" dirty="0">
                <a:solidFill>
                  <a:schemeClr val="accent1"/>
                </a:solidFill>
                <a:latin typeface="Arial" panose="020B0604020202020204" pitchFamily="34" charset="0"/>
                <a:cs typeface="Arial" panose="020B0604020202020204" pitchFamily="34" charset="0"/>
              </a:rPr>
              <a:t>Beyond</a:t>
            </a:r>
            <a:r>
              <a:rPr lang="en-US" sz="2000" b="1" baseline="0" dirty="0">
                <a:solidFill>
                  <a:schemeClr val="accent1"/>
                </a:solidFill>
                <a:latin typeface="Arial" panose="020B0604020202020204" pitchFamily="34" charset="0"/>
                <a:cs typeface="Arial" panose="020B0604020202020204" pitchFamily="34" charset="0"/>
              </a:rPr>
              <a:t> the </a:t>
            </a:r>
            <a:r>
              <a:rPr lang="en-US" sz="2000" b="1" baseline="0">
                <a:solidFill>
                  <a:schemeClr val="accent1"/>
                </a:solidFill>
                <a:latin typeface="Arial" panose="020B0604020202020204" pitchFamily="34" charset="0"/>
                <a:cs typeface="Arial" panose="020B0604020202020204" pitchFamily="34" charset="0"/>
              </a:rPr>
              <a:t>standard offerings,</a:t>
            </a:r>
          </a:p>
          <a:p>
            <a:pPr marL="0" indent="0">
              <a:spcAft>
                <a:spcPts val="1000"/>
              </a:spcAft>
              <a:buFont typeface="Arial" panose="020B0604020202020204" pitchFamily="34" charset="0"/>
              <a:buNone/>
            </a:pPr>
            <a:r>
              <a:rPr lang="en-US" sz="1150" b="0" baseline="0">
                <a:latin typeface="Arial" panose="020B0604020202020204" pitchFamily="34" charset="0"/>
                <a:cs typeface="Arial" panose="020B0604020202020204" pitchFamily="34" charset="0"/>
              </a:rPr>
              <a:t>t</a:t>
            </a:r>
            <a:r>
              <a:rPr lang="en-US" sz="1150" b="0">
                <a:latin typeface="Arial" panose="020B0604020202020204" pitchFamily="34" charset="0"/>
                <a:cs typeface="Arial" panose="020B0604020202020204" pitchFamily="34" charset="0"/>
              </a:rPr>
              <a:t>his</a:t>
            </a:r>
            <a:r>
              <a:rPr lang="en-US" sz="1150" b="0" baseline="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3 </a:t>
            </a:r>
            <a:r>
              <a:rPr lang="en-US" sz="1100" b="0" baseline="0" dirty="0">
                <a:latin typeface="Arial" panose="020B0604020202020204" pitchFamily="34" charset="0"/>
                <a:cs typeface="Arial" panose="020B0604020202020204" pitchFamily="34" charset="0"/>
              </a:rPr>
              <a:t>Speaker </a:t>
            </a:r>
            <a:r>
              <a:rPr lang="en-US" sz="1100" b="0" baseline="0">
                <a:latin typeface="Arial" panose="020B0604020202020204" pitchFamily="34" charset="0"/>
                <a:cs typeface="Arial" panose="020B0604020202020204" pitchFamily="34" charset="0"/>
              </a:rPr>
              <a:t>Slide choices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Today’s Objectives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Quote</a:t>
            </a:r>
          </a:p>
          <a:p>
            <a:pPr marL="0" indent="0">
              <a:spcBef>
                <a:spcPts val="3000"/>
              </a:spcBef>
              <a:spcAft>
                <a:spcPts val="0"/>
              </a:spcAft>
              <a:buFont typeface="Arial" panose="020B0604020202020204" pitchFamily="34" charset="0"/>
              <a:buNone/>
            </a:pPr>
            <a:r>
              <a:rPr lang="en-US" sz="1500" b="1" baseline="0">
                <a:solidFill>
                  <a:schemeClr val="accent1"/>
                </a:solidFill>
                <a:latin typeface="Arial" panose="020B0604020202020204" pitchFamily="34" charset="0"/>
                <a:cs typeface="Arial" panose="020B0604020202020204" pitchFamily="34" charset="0"/>
              </a:rPr>
              <a:t>Resources &amp; Name / Occupation / Org boxes:</a:t>
            </a:r>
            <a:endParaRPr lang="en-US" sz="1500" b="1" baseline="0" dirty="0">
              <a:solidFill>
                <a:schemeClr val="accent1"/>
              </a:solidFill>
              <a:latin typeface="Arial" panose="020B0604020202020204" pitchFamily="34" charset="0"/>
              <a:cs typeface="Arial" panose="020B0604020202020204" pitchFamily="34" charset="0"/>
            </a:endParaRPr>
          </a:p>
          <a:p>
            <a:pPr marL="0" indent="0">
              <a:spcBef>
                <a:spcPts val="400"/>
              </a:spcBef>
              <a:spcAft>
                <a:spcPts val="800"/>
              </a:spcAft>
              <a:buFont typeface="Arial" panose="020B0604020202020204" pitchFamily="34" charset="0"/>
              <a:buNone/>
            </a:pPr>
            <a:r>
              <a:rPr lang="en-US" sz="1050" baseline="0">
                <a:latin typeface="Arial" panose="020B0604020202020204" pitchFamily="34" charset="0"/>
                <a:cs typeface="Arial" panose="020B0604020202020204" pitchFamily="34" charset="0"/>
              </a:rPr>
              <a:t>This </a:t>
            </a:r>
            <a:r>
              <a:rPr lang="en-US" sz="1050" baseline="0" dirty="0">
                <a:latin typeface="Arial" panose="020B0604020202020204" pitchFamily="34" charset="0"/>
                <a:cs typeface="Arial" panose="020B0604020202020204" pitchFamily="34" charset="0"/>
              </a:rPr>
              <a:t>works like a multi-level bulleted list</a:t>
            </a:r>
            <a:r>
              <a:rPr lang="en-US" sz="1050" baseline="0">
                <a:latin typeface="Arial" panose="020B0604020202020204" pitchFamily="34" charset="0"/>
                <a:cs typeface="Arial" panose="020B0604020202020204" pitchFamily="34" charset="0"/>
              </a:rPr>
              <a:t>.  Use </a:t>
            </a:r>
            <a:r>
              <a:rPr lang="en-US" sz="1050" baseline="0" dirty="0">
                <a:latin typeface="Arial" panose="020B0604020202020204" pitchFamily="34" charset="0"/>
                <a:cs typeface="Arial" panose="020B0604020202020204" pitchFamily="34" charset="0"/>
              </a:rPr>
              <a:t>the list level buttons on your “Home” tab to</a:t>
            </a:r>
            <a:br>
              <a:rPr lang="en-US" sz="1050" baseline="0">
                <a:latin typeface="Arial" panose="020B0604020202020204" pitchFamily="34" charset="0"/>
                <a:cs typeface="Arial" panose="020B0604020202020204" pitchFamily="34" charset="0"/>
              </a:rPr>
            </a:br>
            <a:r>
              <a:rPr lang="en-US" sz="1050" baseline="0">
                <a:latin typeface="Arial" panose="020B0604020202020204" pitchFamily="34" charset="0"/>
                <a:cs typeface="Arial" panose="020B0604020202020204" pitchFamily="34" charset="0"/>
              </a:rPr>
              <a:t>change formatting levels.</a:t>
            </a: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7084799" y="4562930"/>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userDrawn="1"/>
        </p:nvSpPr>
        <p:spPr>
          <a:xfrm>
            <a:off x="91736" y="1480004"/>
            <a:ext cx="4337666" cy="5352299"/>
          </a:xfrm>
          <a:prstGeom prst="rect">
            <a:avLst/>
          </a:prstGeom>
          <a:noFill/>
        </p:spPr>
        <p:txBody>
          <a:bodyPr wrap="square" rtlCol="0">
            <a:noAutofit/>
          </a:bodyPr>
          <a:lstStyle/>
          <a:p>
            <a:pPr>
              <a:spcAft>
                <a:spcPts val="300"/>
              </a:spcAft>
            </a:pPr>
            <a:r>
              <a:rPr lang="en-US" sz="2000" b="1" dirty="0">
                <a:solidFill>
                  <a:schemeClr val="accent1"/>
                </a:solidFill>
                <a:latin typeface="Arial" panose="020B0604020202020204" pitchFamily="34" charset="0"/>
                <a:cs typeface="Arial" panose="020B0604020202020204" pitchFamily="34" charset="0"/>
              </a:rPr>
              <a:t>How to use</a:t>
            </a:r>
            <a:r>
              <a:rPr lang="en-US" sz="2000" b="1" baseline="0" dirty="0">
                <a:solidFill>
                  <a:schemeClr val="accent1"/>
                </a:solidFill>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t>
            </a:r>
            <a:r>
              <a:rPr lang="en-US" sz="1050" b="0" baseline="0">
                <a:latin typeface="Arial" panose="020B0604020202020204" pitchFamily="34" charset="0"/>
                <a:cs typeface="Arial" panose="020B0604020202020204" pitchFamily="34" charset="0"/>
              </a:rPr>
              <a:t>available.</a:t>
            </a:r>
          </a:p>
          <a:p>
            <a:pPr marL="171450" indent="-171450">
              <a:spcBef>
                <a:spcPts val="600"/>
              </a:spcBef>
              <a:buFont typeface="Arial" panose="020B0604020202020204" pitchFamily="34" charset="0"/>
              <a:buChar char="•"/>
            </a:pPr>
            <a:r>
              <a:rPr lang="en-US" sz="1050" b="0" baseline="0">
                <a:latin typeface="Arial" panose="020B0604020202020204" pitchFamily="34" charset="0"/>
                <a:cs typeface="Arial" panose="020B0604020202020204" pitchFamily="34" charset="0"/>
              </a:rPr>
              <a:t>Select </a:t>
            </a:r>
            <a:r>
              <a:rPr lang="en-US" sz="1050" b="0" baseline="0" dirty="0">
                <a:latin typeface="Arial" panose="020B0604020202020204" pitchFamily="34" charset="0"/>
                <a:cs typeface="Arial" panose="020B0604020202020204" pitchFamily="34" charset="0"/>
              </a:rPr>
              <a:t>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a:t>
            </a:r>
            <a:r>
              <a:rPr lang="en-US" sz="1050" b="0" baseline="0">
                <a:latin typeface="Arial" panose="020B0604020202020204" pitchFamily="34" charset="0"/>
                <a:cs typeface="Arial" panose="020B0604020202020204" pitchFamily="34" charset="0"/>
              </a:rPr>
              <a:t>of an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existing slide, click the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a:t>
            </a:r>
            <a:r>
              <a:rPr lang="en-US" sz="1050" b="0" baseline="0" dirty="0">
                <a:latin typeface="Arial" panose="020B0604020202020204" pitchFamily="34" charset="0"/>
                <a:cs typeface="Arial" panose="020B0604020202020204" pitchFamily="34" charset="0"/>
              </a:rPr>
              <a:t>Layout” </a:t>
            </a:r>
            <a:r>
              <a:rPr lang="en-US" sz="1050" b="0" baseline="0">
                <a:latin typeface="Arial" panose="020B0604020202020204" pitchFamily="34" charset="0"/>
                <a:cs typeface="Arial" panose="020B0604020202020204" pitchFamily="34" charset="0"/>
              </a:rPr>
              <a:t>button right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next </a:t>
            </a:r>
            <a:r>
              <a:rPr lang="en-US" sz="1050" b="0" baseline="0" dirty="0">
                <a:latin typeface="Arial" panose="020B0604020202020204" pitchFamily="34" charset="0"/>
                <a:cs typeface="Arial" panose="020B0604020202020204" pitchFamily="34" charset="0"/>
              </a:rPr>
              <a:t>to </a:t>
            </a:r>
            <a:r>
              <a:rPr lang="en-US" sz="1050" b="0" baseline="0">
                <a:latin typeface="Arial" panose="020B0604020202020204" pitchFamily="34" charset="0"/>
                <a:cs typeface="Arial" panose="020B0604020202020204" pitchFamily="34" charset="0"/>
              </a:rPr>
              <a:t>the “</a:t>
            </a: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120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General Template Notes:</a:t>
            </a:r>
          </a:p>
          <a:p>
            <a:pPr marL="91440" lvl="0" indent="0">
              <a:spcAft>
                <a:spcPts val="600"/>
              </a:spcAft>
              <a:buFont typeface="Arial" panose="020B0604020202020204" pitchFamily="34" charset="0"/>
              <a:buNone/>
            </a:pPr>
            <a:r>
              <a:rPr lang="en-US" sz="1800" b="0" u="none" spc="60" baseline="0">
                <a:solidFill>
                  <a:schemeClr val="accent5">
                    <a:lumMod val="20000"/>
                    <a:lumOff val="80000"/>
                  </a:schemeClr>
                </a:solidFill>
                <a:effectLst>
                  <a:outerShdw blurRad="76200" dist="38100" dir="8100000" algn="tr" rotWithShape="0">
                    <a:prstClr val="black">
                      <a:alpha val="60000"/>
                    </a:prstClr>
                  </a:outerShdw>
                </a:effectLst>
                <a:latin typeface="+mj-lt"/>
                <a:cs typeface="Arial" panose="020B0604020202020204" pitchFamily="34" charset="0"/>
                <a:sym typeface="Wingdings" panose="05000000000000000000" pitchFamily="2" charset="2"/>
              </a:rPr>
              <a:t></a:t>
            </a:r>
            <a:r>
              <a:rPr lang="en-US" sz="1800" b="1" u="none"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 </a:t>
            </a:r>
            <a:r>
              <a:rPr lang="en-US" sz="1800" b="1" u="sng"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DO </a:t>
            </a:r>
            <a:r>
              <a:rPr lang="en-US" sz="1800" b="1" u="sng"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NOT</a:t>
            </a:r>
            <a:r>
              <a:rPr lang="en-US" sz="1800" b="1" u="none"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chemeClr val="accent2"/>
              </a:buClr>
              <a:buSzTx/>
              <a:buFont typeface="Wingdings" panose="05000000000000000000" pitchFamily="2" charset="2"/>
              <a:buChar char="ý"/>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a:latin typeface="Arial" panose="020B0604020202020204" pitchFamily="34" charset="0"/>
                <a:cs typeface="Arial" panose="020B0604020202020204" pitchFamily="34" charset="0"/>
              </a:rPr>
              <a:t>.  Please note if a spacing adjustment is required.</a:t>
            </a:r>
            <a:endParaRPr lang="en-US" sz="1050" b="0" dirty="0">
              <a:latin typeface="Arial" panose="020B0604020202020204" pitchFamily="34" charset="0"/>
              <a:cs typeface="Arial" panose="020B0604020202020204" pitchFamily="34" charset="0"/>
            </a:endParaRP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Change heading alignment </a:t>
            </a:r>
            <a:r>
              <a:rPr lang="en-US" sz="1050" b="1" baseline="0">
                <a:latin typeface="Arial" panose="020B0604020202020204" pitchFamily="34" charset="0"/>
                <a:cs typeface="Arial" panose="020B0604020202020204" pitchFamily="34" charset="0"/>
              </a:rPr>
              <a:t>or location for standard content slide material</a:t>
            </a:r>
            <a:r>
              <a:rPr lang="en-US" sz="1050" b="0" baseline="0">
                <a:latin typeface="Arial" panose="020B0604020202020204" pitchFamily="34" charset="0"/>
                <a:cs typeface="Arial" panose="020B0604020202020204" pitchFamily="34" charset="0"/>
              </a:rPr>
              <a:t>.</a:t>
            </a:r>
          </a:p>
          <a:p>
            <a:pPr marL="9144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b="0" u="none" kern="1200" spc="60" baseline="0">
                <a:solidFill>
                  <a:srgbClr val="92D050"/>
                </a:solidFill>
                <a:effectLst>
                  <a:outerShdw blurRad="76200" dist="38100" dir="8100000" algn="tr" rotWithShape="0">
                    <a:prstClr val="black">
                      <a:alpha val="60000"/>
                    </a:prstClr>
                  </a:outerShdw>
                </a:effectLst>
                <a:latin typeface="+mn-lt"/>
                <a:ea typeface="+mn-ea"/>
                <a:cs typeface="Arial" panose="020B0604020202020204" pitchFamily="34" charset="0"/>
                <a:sym typeface="Wingdings" panose="05000000000000000000" pitchFamily="2" charset="2"/>
              </a:rPr>
              <a:t></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 </a:t>
            </a:r>
            <a:r>
              <a:rPr kumimoji="0" lang="en-US" sz="1800" b="1" i="0" u="sng"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DO</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rgbClr val="72AF2F"/>
              </a:buClr>
              <a:buSzTx/>
              <a:buFont typeface="Wingdings" panose="05000000000000000000" pitchFamily="2" charset="2"/>
              <a:buChar char="þ"/>
              <a:tabLst/>
              <a:defRPr/>
            </a:pPr>
            <a:r>
              <a:rPr kumimoji="0" lang="en-US" sz="10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Reference </a:t>
            </a: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a:t>
            </a: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originated.</a:t>
            </a:r>
          </a:p>
          <a:p>
            <a:pPr marL="457200" marR="0" lvl="1"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Note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that any graphics not referenced or in violation of </a:t>
            </a:r>
            <a:r>
              <a:rPr kumimoji="0" lang="en-US" sz="1050" b="1" i="0" u="none" strike="noStrike" kern="1200" cap="none" spc="0" normalizeH="0" baseline="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10" name="TextBox 9"/>
          <p:cNvSpPr txBox="1"/>
          <p:nvPr userDrawn="1"/>
        </p:nvSpPr>
        <p:spPr>
          <a:xfrm>
            <a:off x="5308798" y="88691"/>
            <a:ext cx="3245631" cy="1102812"/>
          </a:xfrm>
          <a:prstGeom prst="rect">
            <a:avLst/>
          </a:prstGeom>
          <a:noFill/>
        </p:spPr>
        <p:txBody>
          <a:bodyPr wrap="square" rtlCol="0" anchor="ctr">
            <a:noAutofit/>
          </a:bodyPr>
          <a:lstStyle/>
          <a:p>
            <a:pPr algn="l"/>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This slide contains information on how to use </a:t>
            </a: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this template, and is hidden. </a:t>
            </a:r>
          </a:p>
          <a:p>
            <a:pPr algn="l">
              <a:spcBef>
                <a:spcPts val="300"/>
              </a:spcBef>
            </a:pP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It is not a part of </a:t>
            </a:r>
            <a:b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b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the presentation.</a:t>
            </a:r>
            <a:endPar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endParaRP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799" y="2286069"/>
            <a:ext cx="1619719" cy="1620538"/>
          </a:xfrm>
          <a:prstGeom prst="rect">
            <a:avLst/>
          </a:prstGeom>
          <a:noFill/>
        </p:spPr>
        <p:txBody>
          <a:bodyPr wrap="square" rtlCol="0">
            <a:noAutofit/>
          </a:bodyPr>
          <a:lstStyle/>
          <a:p>
            <a:pPr marL="0" marR="0" lvl="1" indent="-171450" algn="l" defTabSz="457200" rtl="0" eaLnBrk="1" fontAlgn="auto" latinLnBrk="0" hangingPunct="1">
              <a:lnSpc>
                <a:spcPct val="90000"/>
              </a:lnSpc>
              <a:spcBef>
                <a:spcPts val="0"/>
              </a:spcBef>
              <a:spcAft>
                <a:spcPts val="400"/>
              </a:spcAft>
              <a:buClrTx/>
              <a:buSzTx/>
              <a:buFont typeface="Arial" panose="020B0604020202020204" pitchFamily="34" charset="0"/>
              <a:buChar char="•"/>
              <a:tabLst/>
              <a:defRPr/>
            </a:pPr>
            <a:r>
              <a:rPr lang="en-US" sz="1100" b="0" baseline="0">
                <a:latin typeface="Arial" panose="020B0604020202020204" pitchFamily="34" charset="0"/>
                <a:cs typeface="Arial" panose="020B0604020202020204" pitchFamily="34" charset="0"/>
              </a:rPr>
              <a:t>Legal Language</a:t>
            </a:r>
            <a:endParaRPr lang="en-US" sz="1100" b="0" baseline="0"/>
          </a:p>
          <a:p>
            <a:pPr marL="0" lvl="1" indent="-171450">
              <a:lnSpc>
                <a:spcPct val="90000"/>
              </a:lnSpc>
              <a:spcAft>
                <a:spcPts val="400"/>
              </a:spcAft>
              <a:buFont typeface="Arial" panose="020B0604020202020204" pitchFamily="34" charset="0"/>
              <a:buChar char="•"/>
            </a:pPr>
            <a:r>
              <a:rPr lang="en-US" sz="1100" b="0" baseline="0"/>
              <a:t>Poll</a:t>
            </a:r>
          </a:p>
          <a:p>
            <a:pPr marL="0" lvl="1" indent="-171450">
              <a:lnSpc>
                <a:spcPct val="90000"/>
              </a:lnSpc>
              <a:spcAft>
                <a:spcPts val="400"/>
              </a:spcAft>
              <a:buFont typeface="Arial" panose="020B0604020202020204" pitchFamily="34" charset="0"/>
              <a:buChar char="•"/>
            </a:pPr>
            <a:r>
              <a:rPr lang="en-US" sz="1100" b="0" baseline="0"/>
              <a:t>Save the Date</a:t>
            </a:r>
          </a:p>
          <a:p>
            <a:pPr marL="0" lvl="1" indent="-171450">
              <a:lnSpc>
                <a:spcPct val="90000"/>
              </a:lnSpc>
              <a:spcAft>
                <a:spcPts val="400"/>
              </a:spcAft>
              <a:buFont typeface="Arial" panose="020B0604020202020204" pitchFamily="34" charset="0"/>
              <a:buChar char="•"/>
            </a:pPr>
            <a:r>
              <a:rPr lang="en-US" sz="1100" b="0" baseline="0"/>
              <a:t>Questions</a:t>
            </a:r>
            <a:endParaRPr lang="en-US" sz="1100" b="0" baseline="0" dirty="0"/>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4"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gn="l">
                <a:lnSpc>
                  <a:spcPct val="90000"/>
                </a:lnSpc>
              </a:pPr>
              <a:r>
                <a:rPr lang="en-US" sz="1200" b="1" i="0" spc="40">
                  <a:solidFill>
                    <a:schemeClr val="tx1">
                      <a:lumMod val="85000"/>
                      <a:lumOff val="15000"/>
                    </a:schemeClr>
                  </a:solidFill>
                  <a:latin typeface="+mj-lt"/>
                </a:rPr>
                <a:t>Don’t delete </a:t>
              </a:r>
              <a:r>
                <a:rPr lang="en-US" sz="1200" b="1" i="0" spc="40" dirty="0">
                  <a:solidFill>
                    <a:schemeClr val="tx1">
                      <a:lumMod val="85000"/>
                      <a:lumOff val="15000"/>
                    </a:schemeClr>
                  </a:solidFill>
                  <a:latin typeface="+mj-lt"/>
                </a:rPr>
                <a:t>this slide until the presentation is final.</a:t>
              </a:r>
              <a:endParaRPr lang="en-US" sz="12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a:t>
              </a:r>
              <a:r>
                <a:rPr lang="en-US" sz="1500" b="1" i="0" spc="40" baseline="0">
                  <a:solidFill>
                    <a:srgbClr val="9D1C30"/>
                  </a:solidFill>
                  <a:latin typeface="+mj-lt"/>
                </a:rPr>
                <a:t>in the template</a:t>
              </a:r>
              <a:r>
                <a:rPr lang="en-US" sz="1500" b="1" i="0" spc="40" baseline="0" dirty="0">
                  <a:solidFill>
                    <a:srgbClr val="9D1C30"/>
                  </a:solidFill>
                  <a:latin typeface="+mj-lt"/>
                </a:rPr>
                <a:t>.</a:t>
              </a:r>
              <a:endParaRPr lang="en-US" sz="1500" b="1" i="0" spc="40" dirty="0">
                <a:solidFill>
                  <a:srgbClr val="9D1C30"/>
                </a:solidFill>
                <a:latin typeface="+mj-lt"/>
              </a:endParaRP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b="0" i="0" spc="40" baseline="0" dirty="0">
                    <a:solidFill>
                      <a:schemeClr val="bg1"/>
                    </a:solidFill>
                    <a:latin typeface="Impact" panose="020B0806030902050204" pitchFamily="34" charset="0"/>
                  </a:rPr>
                  <a:t>DON’T</a:t>
                </a:r>
                <a:br>
                  <a:rPr lang="en-US" sz="2000" b="0" i="0" spc="40" baseline="0" dirty="0">
                    <a:solidFill>
                      <a:schemeClr val="bg1"/>
                    </a:solidFill>
                    <a:latin typeface="Impact" panose="020B0806030902050204" pitchFamily="34" charset="0"/>
                  </a:rPr>
                </a:br>
                <a:r>
                  <a:rPr lang="en-US" sz="20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247590"/>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lnSpc>
                <a:spcPct val="85000"/>
              </a:lnSpc>
            </a:pPr>
            <a:r>
              <a:rPr lang="en-US" sz="50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2017 Template</a:t>
            </a:r>
          </a:p>
          <a:p>
            <a:pPr lvl="0" algn="ctr">
              <a:lnSpc>
                <a:spcPct val="85000"/>
              </a:lnSpc>
            </a:pPr>
            <a:r>
              <a:rPr lang="en-US" sz="4000" b="0" spc="60" baseline="0" dirty="0"/>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3" y="626792"/>
            <a:ext cx="1736362" cy="586522"/>
          </a:xfrm>
          <a:prstGeom prst="rect">
            <a:avLst/>
          </a:prstGeom>
        </p:spPr>
      </p:pic>
    </p:spTree>
    <p:extLst>
      <p:ext uri="{BB962C8B-B14F-4D97-AF65-F5344CB8AC3E}">
        <p14:creationId xmlns:p14="http://schemas.microsoft.com/office/powerpoint/2010/main" val="2258890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6"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a:grpSpLocks noChangeAspect="1"/>
          </p:cNvGrpSpPr>
          <p:nvPr userDrawn="1"/>
        </p:nvGrpSpPr>
        <p:grpSpPr>
          <a:xfrm rot="16200000" flipV="1">
            <a:off x="2158718"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userDrawn="1"/>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17" name="Text Placeholder 4"/>
          <p:cNvSpPr>
            <a:spLocks noGrp="1"/>
          </p:cNvSpPr>
          <p:nvPr>
            <p:ph type="body" sz="quarter" idx="12" hasCustomPrompt="1"/>
          </p:nvPr>
        </p:nvSpPr>
        <p:spPr>
          <a:xfrm>
            <a:off x="1591081"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2972937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2"/>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Rectangle 33"/>
          <p:cNvSpPr/>
          <p:nvPr userDrawn="1"/>
        </p:nvSpPr>
        <p:spPr>
          <a:xfrm>
            <a:off x="0" y="5513221"/>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marL="0" indent="0">
              <a:spcAft>
                <a:spcPts val="0"/>
              </a:spcAft>
              <a:buFont typeface="Arial" panose="020B0604020202020204" pitchFamily="34" charset="0"/>
              <a:buNone/>
            </a:pPr>
            <a:r>
              <a:rPr lang="en-US" sz="2000" b="1" dirty="0">
                <a:solidFill>
                  <a:schemeClr val="accent1"/>
                </a:solidFill>
                <a:latin typeface="Arial" panose="020B0604020202020204" pitchFamily="34" charset="0"/>
                <a:cs typeface="Arial" panose="020B0604020202020204" pitchFamily="34" charset="0"/>
              </a:rPr>
              <a:t>Beyond</a:t>
            </a:r>
            <a:r>
              <a:rPr lang="en-US" sz="2000" b="1" baseline="0" dirty="0">
                <a:solidFill>
                  <a:schemeClr val="accent1"/>
                </a:solidFill>
                <a:latin typeface="Arial" panose="020B0604020202020204" pitchFamily="34" charset="0"/>
                <a:cs typeface="Arial" panose="020B0604020202020204" pitchFamily="34" charset="0"/>
              </a:rPr>
              <a:t> the </a:t>
            </a:r>
            <a:r>
              <a:rPr lang="en-US" sz="2000" b="1" baseline="0">
                <a:solidFill>
                  <a:schemeClr val="accent1"/>
                </a:solidFill>
                <a:latin typeface="Arial" panose="020B0604020202020204" pitchFamily="34" charset="0"/>
                <a:cs typeface="Arial" panose="020B0604020202020204" pitchFamily="34" charset="0"/>
              </a:rPr>
              <a:t>standard offerings,</a:t>
            </a:r>
          </a:p>
          <a:p>
            <a:pPr marL="0" indent="0">
              <a:spcAft>
                <a:spcPts val="1000"/>
              </a:spcAft>
              <a:buFont typeface="Arial" panose="020B0604020202020204" pitchFamily="34" charset="0"/>
              <a:buNone/>
            </a:pPr>
            <a:r>
              <a:rPr lang="en-US" sz="1150" b="0" baseline="0">
                <a:latin typeface="Arial" panose="020B0604020202020204" pitchFamily="34" charset="0"/>
                <a:cs typeface="Arial" panose="020B0604020202020204" pitchFamily="34" charset="0"/>
              </a:rPr>
              <a:t>t</a:t>
            </a:r>
            <a:r>
              <a:rPr lang="en-US" sz="1150" b="0">
                <a:latin typeface="Arial" panose="020B0604020202020204" pitchFamily="34" charset="0"/>
                <a:cs typeface="Arial" panose="020B0604020202020204" pitchFamily="34" charset="0"/>
              </a:rPr>
              <a:t>his</a:t>
            </a:r>
            <a:r>
              <a:rPr lang="en-US" sz="1150" b="0" baseline="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3 </a:t>
            </a:r>
            <a:r>
              <a:rPr lang="en-US" sz="1100" b="0" baseline="0" dirty="0">
                <a:latin typeface="Arial" panose="020B0604020202020204" pitchFamily="34" charset="0"/>
                <a:cs typeface="Arial" panose="020B0604020202020204" pitchFamily="34" charset="0"/>
              </a:rPr>
              <a:t>Speaker </a:t>
            </a:r>
            <a:r>
              <a:rPr lang="en-US" sz="1100" b="0" baseline="0">
                <a:latin typeface="Arial" panose="020B0604020202020204" pitchFamily="34" charset="0"/>
                <a:cs typeface="Arial" panose="020B0604020202020204" pitchFamily="34" charset="0"/>
              </a:rPr>
              <a:t>Slide choices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Today’s Objectives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Quote</a:t>
            </a:r>
          </a:p>
          <a:p>
            <a:pPr marL="0" indent="0">
              <a:spcBef>
                <a:spcPts val="3000"/>
              </a:spcBef>
              <a:spcAft>
                <a:spcPts val="0"/>
              </a:spcAft>
              <a:buFont typeface="Arial" panose="020B0604020202020204" pitchFamily="34" charset="0"/>
              <a:buNone/>
            </a:pPr>
            <a:r>
              <a:rPr lang="en-US" sz="1500" b="1" baseline="0">
                <a:solidFill>
                  <a:schemeClr val="accent1"/>
                </a:solidFill>
                <a:latin typeface="Arial" panose="020B0604020202020204" pitchFamily="34" charset="0"/>
                <a:cs typeface="Arial" panose="020B0604020202020204" pitchFamily="34" charset="0"/>
              </a:rPr>
              <a:t>Resources &amp; Name / Occupation / Org boxes:</a:t>
            </a:r>
            <a:endParaRPr lang="en-US" sz="1500" b="1" baseline="0" dirty="0">
              <a:solidFill>
                <a:schemeClr val="accent1"/>
              </a:solidFill>
              <a:latin typeface="Arial" panose="020B0604020202020204" pitchFamily="34" charset="0"/>
              <a:cs typeface="Arial" panose="020B0604020202020204" pitchFamily="34" charset="0"/>
            </a:endParaRPr>
          </a:p>
          <a:p>
            <a:pPr marL="0" indent="0">
              <a:spcBef>
                <a:spcPts val="400"/>
              </a:spcBef>
              <a:spcAft>
                <a:spcPts val="800"/>
              </a:spcAft>
              <a:buFont typeface="Arial" panose="020B0604020202020204" pitchFamily="34" charset="0"/>
              <a:buNone/>
            </a:pPr>
            <a:r>
              <a:rPr lang="en-US" sz="1050" baseline="0">
                <a:latin typeface="Arial" panose="020B0604020202020204" pitchFamily="34" charset="0"/>
                <a:cs typeface="Arial" panose="020B0604020202020204" pitchFamily="34" charset="0"/>
              </a:rPr>
              <a:t>This </a:t>
            </a:r>
            <a:r>
              <a:rPr lang="en-US" sz="1050" baseline="0" dirty="0">
                <a:latin typeface="Arial" panose="020B0604020202020204" pitchFamily="34" charset="0"/>
                <a:cs typeface="Arial" panose="020B0604020202020204" pitchFamily="34" charset="0"/>
              </a:rPr>
              <a:t>works like a multi-level bulleted list</a:t>
            </a:r>
            <a:r>
              <a:rPr lang="en-US" sz="1050" baseline="0">
                <a:latin typeface="Arial" panose="020B0604020202020204" pitchFamily="34" charset="0"/>
                <a:cs typeface="Arial" panose="020B0604020202020204" pitchFamily="34" charset="0"/>
              </a:rPr>
              <a:t>.  Use </a:t>
            </a:r>
            <a:r>
              <a:rPr lang="en-US" sz="1050" baseline="0" dirty="0">
                <a:latin typeface="Arial" panose="020B0604020202020204" pitchFamily="34" charset="0"/>
                <a:cs typeface="Arial" panose="020B0604020202020204" pitchFamily="34" charset="0"/>
              </a:rPr>
              <a:t>the list level buttons on your “Home” tab to</a:t>
            </a:r>
            <a:br>
              <a:rPr lang="en-US" sz="1050" baseline="0">
                <a:latin typeface="Arial" panose="020B0604020202020204" pitchFamily="34" charset="0"/>
                <a:cs typeface="Arial" panose="020B0604020202020204" pitchFamily="34" charset="0"/>
              </a:rPr>
            </a:br>
            <a:r>
              <a:rPr lang="en-US" sz="1050" baseline="0">
                <a:latin typeface="Arial" panose="020B0604020202020204" pitchFamily="34" charset="0"/>
                <a:cs typeface="Arial" panose="020B0604020202020204" pitchFamily="34" charset="0"/>
              </a:rPr>
              <a:t>change formatting levels.</a:t>
            </a: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7084799" y="4562930"/>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userDrawn="1"/>
        </p:nvSpPr>
        <p:spPr>
          <a:xfrm>
            <a:off x="91736" y="1480004"/>
            <a:ext cx="4337666" cy="5352299"/>
          </a:xfrm>
          <a:prstGeom prst="rect">
            <a:avLst/>
          </a:prstGeom>
          <a:noFill/>
        </p:spPr>
        <p:txBody>
          <a:bodyPr wrap="square" rtlCol="0">
            <a:noAutofit/>
          </a:bodyPr>
          <a:lstStyle/>
          <a:p>
            <a:pPr>
              <a:spcAft>
                <a:spcPts val="300"/>
              </a:spcAft>
            </a:pPr>
            <a:r>
              <a:rPr lang="en-US" sz="2000" b="1" dirty="0">
                <a:solidFill>
                  <a:schemeClr val="accent1"/>
                </a:solidFill>
                <a:latin typeface="Arial" panose="020B0604020202020204" pitchFamily="34" charset="0"/>
                <a:cs typeface="Arial" panose="020B0604020202020204" pitchFamily="34" charset="0"/>
              </a:rPr>
              <a:t>How to use</a:t>
            </a:r>
            <a:r>
              <a:rPr lang="en-US" sz="2000" b="1" baseline="0" dirty="0">
                <a:solidFill>
                  <a:schemeClr val="accent1"/>
                </a:solidFill>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t>
            </a:r>
            <a:r>
              <a:rPr lang="en-US" sz="1050" b="0" baseline="0">
                <a:latin typeface="Arial" panose="020B0604020202020204" pitchFamily="34" charset="0"/>
                <a:cs typeface="Arial" panose="020B0604020202020204" pitchFamily="34" charset="0"/>
              </a:rPr>
              <a:t>available.</a:t>
            </a:r>
          </a:p>
          <a:p>
            <a:pPr marL="171450" indent="-171450">
              <a:spcBef>
                <a:spcPts val="600"/>
              </a:spcBef>
              <a:buFont typeface="Arial" panose="020B0604020202020204" pitchFamily="34" charset="0"/>
              <a:buChar char="•"/>
            </a:pPr>
            <a:r>
              <a:rPr lang="en-US" sz="1050" b="0" baseline="0">
                <a:latin typeface="Arial" panose="020B0604020202020204" pitchFamily="34" charset="0"/>
                <a:cs typeface="Arial" panose="020B0604020202020204" pitchFamily="34" charset="0"/>
              </a:rPr>
              <a:t>Select </a:t>
            </a:r>
            <a:r>
              <a:rPr lang="en-US" sz="1050" b="0" baseline="0" dirty="0">
                <a:latin typeface="Arial" panose="020B0604020202020204" pitchFamily="34" charset="0"/>
                <a:cs typeface="Arial" panose="020B0604020202020204" pitchFamily="34" charset="0"/>
              </a:rPr>
              <a:t>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a:t>
            </a:r>
            <a:r>
              <a:rPr lang="en-US" sz="1050" b="0" baseline="0">
                <a:latin typeface="Arial" panose="020B0604020202020204" pitchFamily="34" charset="0"/>
                <a:cs typeface="Arial" panose="020B0604020202020204" pitchFamily="34" charset="0"/>
              </a:rPr>
              <a:t>of an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existing slide, click the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a:t>
            </a:r>
            <a:r>
              <a:rPr lang="en-US" sz="1050" b="0" baseline="0" dirty="0">
                <a:latin typeface="Arial" panose="020B0604020202020204" pitchFamily="34" charset="0"/>
                <a:cs typeface="Arial" panose="020B0604020202020204" pitchFamily="34" charset="0"/>
              </a:rPr>
              <a:t>Layout” </a:t>
            </a:r>
            <a:r>
              <a:rPr lang="en-US" sz="1050" b="0" baseline="0">
                <a:latin typeface="Arial" panose="020B0604020202020204" pitchFamily="34" charset="0"/>
                <a:cs typeface="Arial" panose="020B0604020202020204" pitchFamily="34" charset="0"/>
              </a:rPr>
              <a:t>button right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next </a:t>
            </a:r>
            <a:r>
              <a:rPr lang="en-US" sz="1050" b="0" baseline="0" dirty="0">
                <a:latin typeface="Arial" panose="020B0604020202020204" pitchFamily="34" charset="0"/>
                <a:cs typeface="Arial" panose="020B0604020202020204" pitchFamily="34" charset="0"/>
              </a:rPr>
              <a:t>to </a:t>
            </a:r>
            <a:r>
              <a:rPr lang="en-US" sz="1050" b="0" baseline="0">
                <a:latin typeface="Arial" panose="020B0604020202020204" pitchFamily="34" charset="0"/>
                <a:cs typeface="Arial" panose="020B0604020202020204" pitchFamily="34" charset="0"/>
              </a:rPr>
              <a:t>the “</a:t>
            </a: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120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General Template Notes:</a:t>
            </a:r>
          </a:p>
          <a:p>
            <a:pPr marL="91440" lvl="0" indent="0">
              <a:spcAft>
                <a:spcPts val="600"/>
              </a:spcAft>
              <a:buFont typeface="Arial" panose="020B0604020202020204" pitchFamily="34" charset="0"/>
              <a:buNone/>
            </a:pPr>
            <a:r>
              <a:rPr lang="en-US" sz="1800" b="0" u="none" spc="60" baseline="0">
                <a:solidFill>
                  <a:schemeClr val="accent5">
                    <a:lumMod val="20000"/>
                    <a:lumOff val="80000"/>
                  </a:schemeClr>
                </a:solidFill>
                <a:effectLst>
                  <a:outerShdw blurRad="76200" dist="38100" dir="8100000" algn="tr" rotWithShape="0">
                    <a:prstClr val="black">
                      <a:alpha val="60000"/>
                    </a:prstClr>
                  </a:outerShdw>
                </a:effectLst>
                <a:latin typeface="+mj-lt"/>
                <a:cs typeface="Arial" panose="020B0604020202020204" pitchFamily="34" charset="0"/>
                <a:sym typeface="Wingdings" panose="05000000000000000000" pitchFamily="2" charset="2"/>
              </a:rPr>
              <a:t></a:t>
            </a:r>
            <a:r>
              <a:rPr lang="en-US" sz="1800" b="1" u="none"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 </a:t>
            </a:r>
            <a:r>
              <a:rPr lang="en-US" sz="1800" b="1" u="sng"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DO </a:t>
            </a:r>
            <a:r>
              <a:rPr lang="en-US" sz="1800" b="1" u="sng"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NOT</a:t>
            </a:r>
            <a:r>
              <a:rPr lang="en-US" sz="1800" b="1" u="none"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chemeClr val="accent2"/>
              </a:buClr>
              <a:buSzTx/>
              <a:buFont typeface="Wingdings" panose="05000000000000000000" pitchFamily="2" charset="2"/>
              <a:buChar char="ý"/>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a:latin typeface="Arial" panose="020B0604020202020204" pitchFamily="34" charset="0"/>
                <a:cs typeface="Arial" panose="020B0604020202020204" pitchFamily="34" charset="0"/>
              </a:rPr>
              <a:t>.  Please note if a spacing adjustment is required.</a:t>
            </a:r>
            <a:endParaRPr lang="en-US" sz="1050" b="0" dirty="0">
              <a:latin typeface="Arial" panose="020B0604020202020204" pitchFamily="34" charset="0"/>
              <a:cs typeface="Arial" panose="020B0604020202020204" pitchFamily="34" charset="0"/>
            </a:endParaRP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Change heading alignment </a:t>
            </a:r>
            <a:r>
              <a:rPr lang="en-US" sz="1050" b="1" baseline="0">
                <a:latin typeface="Arial" panose="020B0604020202020204" pitchFamily="34" charset="0"/>
                <a:cs typeface="Arial" panose="020B0604020202020204" pitchFamily="34" charset="0"/>
              </a:rPr>
              <a:t>or location for standard content slide material</a:t>
            </a:r>
            <a:r>
              <a:rPr lang="en-US" sz="1050" b="0" baseline="0">
                <a:latin typeface="Arial" panose="020B0604020202020204" pitchFamily="34" charset="0"/>
                <a:cs typeface="Arial" panose="020B0604020202020204" pitchFamily="34" charset="0"/>
              </a:rPr>
              <a:t>.</a:t>
            </a:r>
          </a:p>
          <a:p>
            <a:pPr marL="9144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b="0" u="none" kern="1200" spc="60" baseline="0">
                <a:solidFill>
                  <a:srgbClr val="92D050"/>
                </a:solidFill>
                <a:effectLst>
                  <a:outerShdw blurRad="76200" dist="38100" dir="8100000" algn="tr" rotWithShape="0">
                    <a:prstClr val="black">
                      <a:alpha val="60000"/>
                    </a:prstClr>
                  </a:outerShdw>
                </a:effectLst>
                <a:latin typeface="+mn-lt"/>
                <a:ea typeface="+mn-ea"/>
                <a:cs typeface="Arial" panose="020B0604020202020204" pitchFamily="34" charset="0"/>
                <a:sym typeface="Wingdings" panose="05000000000000000000" pitchFamily="2" charset="2"/>
              </a:rPr>
              <a:t></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 </a:t>
            </a:r>
            <a:r>
              <a:rPr kumimoji="0" lang="en-US" sz="1800" b="1" i="0" u="sng"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DO</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rgbClr val="72AF2F"/>
              </a:buClr>
              <a:buSzTx/>
              <a:buFont typeface="Wingdings" panose="05000000000000000000" pitchFamily="2" charset="2"/>
              <a:buChar char="þ"/>
              <a:tabLst/>
              <a:defRPr/>
            </a:pPr>
            <a:r>
              <a:rPr kumimoji="0" lang="en-US" sz="10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Reference </a:t>
            </a: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a:t>
            </a: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originated.</a:t>
            </a:r>
          </a:p>
          <a:p>
            <a:pPr marL="457200" marR="0" lvl="1"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Note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that any graphics not referenced or in violation of </a:t>
            </a:r>
            <a:r>
              <a:rPr kumimoji="0" lang="en-US" sz="1050" b="1" i="0" u="none" strike="noStrike" kern="1200" cap="none" spc="0" normalizeH="0" baseline="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10" name="TextBox 9"/>
          <p:cNvSpPr txBox="1"/>
          <p:nvPr userDrawn="1"/>
        </p:nvSpPr>
        <p:spPr>
          <a:xfrm>
            <a:off x="5308798" y="88691"/>
            <a:ext cx="3245631" cy="1102812"/>
          </a:xfrm>
          <a:prstGeom prst="rect">
            <a:avLst/>
          </a:prstGeom>
          <a:noFill/>
        </p:spPr>
        <p:txBody>
          <a:bodyPr wrap="square" rtlCol="0" anchor="ctr">
            <a:noAutofit/>
          </a:bodyPr>
          <a:lstStyle/>
          <a:p>
            <a:pPr algn="l"/>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This slide contains information on how to use </a:t>
            </a: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this template, and is hidden. </a:t>
            </a:r>
          </a:p>
          <a:p>
            <a:pPr algn="l">
              <a:spcBef>
                <a:spcPts val="300"/>
              </a:spcBef>
            </a:pP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It is not a part of </a:t>
            </a:r>
            <a:b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b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the presentation.</a:t>
            </a:r>
            <a:endPar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endParaRP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799" y="2286069"/>
            <a:ext cx="1619719" cy="1620538"/>
          </a:xfrm>
          <a:prstGeom prst="rect">
            <a:avLst/>
          </a:prstGeom>
          <a:noFill/>
        </p:spPr>
        <p:txBody>
          <a:bodyPr wrap="square" rtlCol="0">
            <a:noAutofit/>
          </a:bodyPr>
          <a:lstStyle/>
          <a:p>
            <a:pPr marL="0" marR="0" lvl="1" indent="-171450" algn="l" defTabSz="457200" rtl="0" eaLnBrk="1" fontAlgn="auto" latinLnBrk="0" hangingPunct="1">
              <a:lnSpc>
                <a:spcPct val="90000"/>
              </a:lnSpc>
              <a:spcBef>
                <a:spcPts val="0"/>
              </a:spcBef>
              <a:spcAft>
                <a:spcPts val="400"/>
              </a:spcAft>
              <a:buClrTx/>
              <a:buSzTx/>
              <a:buFont typeface="Arial" panose="020B0604020202020204" pitchFamily="34" charset="0"/>
              <a:buChar char="•"/>
              <a:tabLst/>
              <a:defRPr/>
            </a:pPr>
            <a:r>
              <a:rPr lang="en-US" sz="1100" b="0" baseline="0">
                <a:latin typeface="Arial" panose="020B0604020202020204" pitchFamily="34" charset="0"/>
                <a:cs typeface="Arial" panose="020B0604020202020204" pitchFamily="34" charset="0"/>
              </a:rPr>
              <a:t>Legal Language</a:t>
            </a:r>
            <a:endParaRPr lang="en-US" sz="1100" b="0" baseline="0"/>
          </a:p>
          <a:p>
            <a:pPr marL="0" lvl="1" indent="-171450">
              <a:lnSpc>
                <a:spcPct val="90000"/>
              </a:lnSpc>
              <a:spcAft>
                <a:spcPts val="400"/>
              </a:spcAft>
              <a:buFont typeface="Arial" panose="020B0604020202020204" pitchFamily="34" charset="0"/>
              <a:buChar char="•"/>
            </a:pPr>
            <a:r>
              <a:rPr lang="en-US" sz="1100" b="0" baseline="0"/>
              <a:t>Poll</a:t>
            </a:r>
          </a:p>
          <a:p>
            <a:pPr marL="0" lvl="1" indent="-171450">
              <a:lnSpc>
                <a:spcPct val="90000"/>
              </a:lnSpc>
              <a:spcAft>
                <a:spcPts val="400"/>
              </a:spcAft>
              <a:buFont typeface="Arial" panose="020B0604020202020204" pitchFamily="34" charset="0"/>
              <a:buChar char="•"/>
            </a:pPr>
            <a:r>
              <a:rPr lang="en-US" sz="1100" b="0" baseline="0"/>
              <a:t>Save the Date</a:t>
            </a:r>
          </a:p>
          <a:p>
            <a:pPr marL="0" lvl="1" indent="-171450">
              <a:lnSpc>
                <a:spcPct val="90000"/>
              </a:lnSpc>
              <a:spcAft>
                <a:spcPts val="400"/>
              </a:spcAft>
              <a:buFont typeface="Arial" panose="020B0604020202020204" pitchFamily="34" charset="0"/>
              <a:buChar char="•"/>
            </a:pPr>
            <a:r>
              <a:rPr lang="en-US" sz="1100" b="0" baseline="0"/>
              <a:t>Questions</a:t>
            </a:r>
            <a:endParaRPr lang="en-US" sz="1100" b="0" baseline="0" dirty="0"/>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4"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gn="l">
                <a:lnSpc>
                  <a:spcPct val="90000"/>
                </a:lnSpc>
              </a:pPr>
              <a:r>
                <a:rPr lang="en-US" sz="1200" b="1" i="0" spc="40">
                  <a:solidFill>
                    <a:schemeClr val="tx1">
                      <a:lumMod val="85000"/>
                      <a:lumOff val="15000"/>
                    </a:schemeClr>
                  </a:solidFill>
                  <a:latin typeface="+mj-lt"/>
                </a:rPr>
                <a:t>Don’t delete </a:t>
              </a:r>
              <a:r>
                <a:rPr lang="en-US" sz="1200" b="1" i="0" spc="40" dirty="0">
                  <a:solidFill>
                    <a:schemeClr val="tx1">
                      <a:lumMod val="85000"/>
                      <a:lumOff val="15000"/>
                    </a:schemeClr>
                  </a:solidFill>
                  <a:latin typeface="+mj-lt"/>
                </a:rPr>
                <a:t>this slide until the presentation is final.</a:t>
              </a:r>
              <a:endParaRPr lang="en-US" sz="12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a:t>
              </a:r>
              <a:r>
                <a:rPr lang="en-US" sz="1500" b="1" i="0" spc="40" baseline="0">
                  <a:solidFill>
                    <a:srgbClr val="9D1C30"/>
                  </a:solidFill>
                  <a:latin typeface="+mj-lt"/>
                </a:rPr>
                <a:t>in the template</a:t>
              </a:r>
              <a:r>
                <a:rPr lang="en-US" sz="1500" b="1" i="0" spc="40" baseline="0" dirty="0">
                  <a:solidFill>
                    <a:srgbClr val="9D1C30"/>
                  </a:solidFill>
                  <a:latin typeface="+mj-lt"/>
                </a:rPr>
                <a:t>.</a:t>
              </a:r>
              <a:endParaRPr lang="en-US" sz="1500" b="1" i="0" spc="40" dirty="0">
                <a:solidFill>
                  <a:srgbClr val="9D1C30"/>
                </a:solidFill>
                <a:latin typeface="+mj-lt"/>
              </a:endParaRP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b="0" i="0" spc="40" baseline="0" dirty="0">
                    <a:solidFill>
                      <a:schemeClr val="bg1"/>
                    </a:solidFill>
                    <a:latin typeface="Impact" panose="020B0806030902050204" pitchFamily="34" charset="0"/>
                  </a:rPr>
                  <a:t>DON’T</a:t>
                </a:r>
                <a:br>
                  <a:rPr lang="en-US" sz="2000" b="0" i="0" spc="40" baseline="0" dirty="0">
                    <a:solidFill>
                      <a:schemeClr val="bg1"/>
                    </a:solidFill>
                    <a:latin typeface="Impact" panose="020B0806030902050204" pitchFamily="34" charset="0"/>
                  </a:rPr>
                </a:br>
                <a:r>
                  <a:rPr lang="en-US" sz="20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247590"/>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lnSpc>
                <a:spcPct val="85000"/>
              </a:lnSpc>
            </a:pPr>
            <a:r>
              <a:rPr lang="en-US" sz="50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2017 Template</a:t>
            </a:r>
          </a:p>
          <a:p>
            <a:pPr lvl="0" algn="ctr">
              <a:lnSpc>
                <a:spcPct val="85000"/>
              </a:lnSpc>
            </a:pPr>
            <a:r>
              <a:rPr lang="en-US" sz="4000" b="0" spc="60" baseline="0" dirty="0"/>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3" y="626792"/>
            <a:ext cx="1736362" cy="586522"/>
          </a:xfrm>
          <a:prstGeom prst="rect">
            <a:avLst/>
          </a:prstGeom>
        </p:spPr>
      </p:pic>
    </p:spTree>
    <p:extLst>
      <p:ext uri="{BB962C8B-B14F-4D97-AF65-F5344CB8AC3E}">
        <p14:creationId xmlns:p14="http://schemas.microsoft.com/office/powerpoint/2010/main" val="22588901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6"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a:grpSpLocks noChangeAspect="1"/>
          </p:cNvGrpSpPr>
          <p:nvPr userDrawn="1"/>
        </p:nvGrpSpPr>
        <p:grpSpPr>
          <a:xfrm rot="16200000" flipV="1">
            <a:off x="2158718"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userDrawn="1"/>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17" name="Text Placeholder 4"/>
          <p:cNvSpPr>
            <a:spLocks noGrp="1"/>
          </p:cNvSpPr>
          <p:nvPr>
            <p:ph type="body" sz="quarter" idx="12" hasCustomPrompt="1"/>
          </p:nvPr>
        </p:nvSpPr>
        <p:spPr>
          <a:xfrm>
            <a:off x="1591081"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14145406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0"/>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Today’s Objectives:</a:t>
            </a:r>
            <a:endParaRPr lang="en-US" dirty="0"/>
          </a:p>
        </p:txBody>
      </p:sp>
      <p:pic>
        <p:nvPicPr>
          <p:cNvPr id="7" name="Picture 6">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3"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86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Your Moderator:</a:t>
            </a:r>
            <a:endParaRPr lang="en-US" dirty="0"/>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9836300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084530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90999" y="176928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176928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5" y="4115206"/>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7865609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4"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3972518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4"/>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229910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5"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5" y="5398235"/>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3017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5"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68"/>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0"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6"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25050596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2" y="1120346"/>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6"/>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8" y="1003986"/>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6"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dirty="0"/>
              <a:t>Resources:</a:t>
            </a:r>
          </a:p>
        </p:txBody>
      </p:sp>
      <p:sp>
        <p:nvSpPr>
          <p:cNvPr id="11" name="TextBox 10">
            <a:extLst>
              <a:ext uri="{FF2B5EF4-FFF2-40B4-BE49-F238E27FC236}">
                <a16:creationId xmlns:a16="http://schemas.microsoft.com/office/drawing/2014/main" id="{3C7C2AD0-E385-4C6D-9FC1-7C6479504B69}"/>
              </a:ext>
            </a:extLst>
          </p:cNvPr>
          <p:cNvSpPr txBox="1"/>
          <p:nvPr userDrawn="1"/>
        </p:nvSpPr>
        <p:spPr>
          <a:xfrm>
            <a:off x="2509079" y="205945"/>
            <a:ext cx="1318054" cy="947351"/>
          </a:xfrm>
          <a:prstGeom prst="rect">
            <a:avLst/>
          </a:prstGeom>
          <a:noFill/>
        </p:spPr>
        <p:txBody>
          <a:bodyPr wrap="none" rtlCol="0">
            <a:noAutofit/>
          </a:bodyPr>
          <a:lstStyle/>
          <a:p>
            <a:pPr algn="l">
              <a:lnSpc>
                <a:spcPct val="85000"/>
              </a:lnSpc>
            </a:pPr>
            <a:r>
              <a:rPr lang="en-US" sz="6600" dirty="0">
                <a:solidFill>
                  <a:schemeClr val="bg1">
                    <a:lumMod val="75000"/>
                  </a:schemeClr>
                </a:solidFill>
                <a:sym typeface="Webdings" panose="05030102010509060703" pitchFamily="18" charset="2"/>
              </a:rPr>
              <a:t></a:t>
            </a:r>
            <a:endParaRPr lang="en-US" sz="6600" dirty="0">
              <a:solidFill>
                <a:schemeClr val="bg1">
                  <a:lumMod val="75000"/>
                </a:scheme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0758134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5"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Contact Information:</a:t>
            </a:r>
            <a:endParaRPr lang="en-US" dirty="0"/>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3"/>
            <a:ext cx="2974602" cy="1389773"/>
          </a:xfrm>
          <a:prstGeom prst="rect">
            <a:avLst/>
          </a:prstGeom>
        </p:spPr>
      </p:pic>
    </p:spTree>
    <p:extLst>
      <p:ext uri="{BB962C8B-B14F-4D97-AF65-F5344CB8AC3E}">
        <p14:creationId xmlns:p14="http://schemas.microsoft.com/office/powerpoint/2010/main" val="39565256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D4AB4B8-3118-41D7-97D6-E1FAF90CABD2}" type="datetimeFigureOut">
              <a:rPr lang="en-US" smtClean="0"/>
              <a:t>11/14/2017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A1EF33-BA25-4E98-8E3B-10400BD4BD81}" type="slidenum">
              <a:rPr lang="en-US" smtClean="0"/>
              <a:t>‹#›</a:t>
            </a:fld>
            <a:endParaRPr lang="en-US" dirty="0"/>
          </a:p>
        </p:txBody>
      </p:sp>
    </p:spTree>
    <p:extLst>
      <p:ext uri="{BB962C8B-B14F-4D97-AF65-F5344CB8AC3E}">
        <p14:creationId xmlns:p14="http://schemas.microsoft.com/office/powerpoint/2010/main" val="8834693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037844" y="4477392"/>
            <a:ext cx="7068312"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0" baseline="0" dirty="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32754" y="0"/>
            <a:ext cx="3535388"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594360" y="2394251"/>
            <a:ext cx="573024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endPar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Tree>
    <p:extLst>
      <p:ext uri="{BB962C8B-B14F-4D97-AF65-F5344CB8AC3E}">
        <p14:creationId xmlns:p14="http://schemas.microsoft.com/office/powerpoint/2010/main" val="34982668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6A5BAF-C39D-44C3-B998-7CF83B21A06F}"/>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1500059"/>
            <a:ext cx="4955638" cy="5357941"/>
          </a:xfrm>
          <a:prstGeom prst="rect">
            <a:avLst/>
          </a:prstGeom>
        </p:spPr>
      </p:pic>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Save the Date:</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1112107" y="1699826"/>
            <a:ext cx="7661189" cy="4505325"/>
          </a:xfrm>
        </p:spPr>
        <p:txBody>
          <a:bodyPr/>
          <a:lstStyle>
            <a:lvl1pPr marL="91440" indent="-365760">
              <a:buSzPct val="130000"/>
              <a:buFont typeface="Webdings" panose="05030102010509060703" pitchFamily="18" charset="2"/>
              <a:buChar char=""/>
              <a:defRPr sz="2600"/>
            </a:lvl1pPr>
            <a:lvl2pPr marL="685800" indent="0">
              <a:spcBef>
                <a:spcPts val="0"/>
              </a:spcBef>
              <a:buNone/>
              <a:defRPr sz="1700">
                <a:solidFill>
                  <a:schemeClr val="accent3">
                    <a:lumMod val="75000"/>
                    <a:lumOff val="25000"/>
                  </a:schemeClr>
                </a:solidFill>
              </a:defRPr>
            </a:lvl2pPr>
            <a:lvl3pPr marL="1005840" indent="-365760" algn="l">
              <a:spcAft>
                <a:spcPts val="1200"/>
              </a:spcAft>
              <a:buFont typeface="Webdings" panose="05030102010509060703" pitchFamily="18" charset="2"/>
              <a:buChar char=""/>
              <a:defRPr b="1">
                <a:solidFill>
                  <a:schemeClr val="accent1"/>
                </a:solidFill>
              </a:defRPr>
            </a:lvl3pPr>
          </a:lstStyle>
          <a:p>
            <a:pPr lvl="0"/>
            <a:r>
              <a:rPr lang="en-US"/>
              <a:t>Event Title Here</a:t>
            </a:r>
          </a:p>
          <a:p>
            <a:pPr lvl="1"/>
            <a:r>
              <a:rPr lang="en-US"/>
              <a:t>Event summary goes here</a:t>
            </a:r>
          </a:p>
          <a:p>
            <a:pPr lvl="2"/>
            <a:r>
              <a:rPr lang="en-US"/>
              <a:t>Event date</a:t>
            </a:r>
          </a:p>
          <a:p>
            <a:pPr lvl="3"/>
            <a:r>
              <a:rPr lang="en-US"/>
              <a:t>Fourth level</a:t>
            </a:r>
          </a:p>
          <a:p>
            <a:pPr lvl="4"/>
            <a:r>
              <a:rPr lang="en-US"/>
              <a:t>Fifth level</a:t>
            </a:r>
          </a:p>
        </p:txBody>
      </p:sp>
    </p:spTree>
    <p:extLst>
      <p:ext uri="{BB962C8B-B14F-4D97-AF65-F5344CB8AC3E}">
        <p14:creationId xmlns:p14="http://schemas.microsoft.com/office/powerpoint/2010/main" val="13878025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reakout Room List">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AA60EFC-21EF-4756-ABD1-14D137A0BA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4103" y="-1"/>
            <a:ext cx="3379489" cy="3456222"/>
          </a:xfrm>
          <a:prstGeom prst="ellipse">
            <a:avLst/>
          </a:prstGeom>
          <a:ln>
            <a:noFill/>
          </a:ln>
          <a:effectLst>
            <a:softEdge rad="112500"/>
          </a:effectLst>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628655" y="1319429"/>
            <a:ext cx="7528945" cy="1448602"/>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60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i="0"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grpSp>
        <p:nvGrpSpPr>
          <p:cNvPr id="20" name="Group 19">
            <a:extLst>
              <a:ext uri="{FF2B5EF4-FFF2-40B4-BE49-F238E27FC236}">
                <a16:creationId xmlns:a16="http://schemas.microsoft.com/office/drawing/2014/main" id="{57C394F9-EFD5-42F9-891E-4F9A50F08A68}"/>
              </a:ext>
            </a:extLst>
          </p:cNvPr>
          <p:cNvGrpSpPr/>
          <p:nvPr userDrawn="1"/>
        </p:nvGrpSpPr>
        <p:grpSpPr>
          <a:xfrm>
            <a:off x="4848225" y="193023"/>
            <a:ext cx="4019550" cy="1264286"/>
            <a:chOff x="4895850" y="193023"/>
            <a:chExt cx="4019550" cy="1264286"/>
          </a:xfrm>
        </p:grpSpPr>
        <p:sp>
          <p:nvSpPr>
            <p:cNvPr id="18" name="Speech Bubble: Rectangle with Corners Rounded 17">
              <a:extLst>
                <a:ext uri="{FF2B5EF4-FFF2-40B4-BE49-F238E27FC236}">
                  <a16:creationId xmlns:a16="http://schemas.microsoft.com/office/drawing/2014/main" id="{CFC41472-478F-4A01-9B2E-B66290F9B7CB}"/>
                </a:ext>
              </a:extLst>
            </p:cNvPr>
            <p:cNvSpPr/>
            <p:nvPr userDrawn="1"/>
          </p:nvSpPr>
          <p:spPr>
            <a:xfrm>
              <a:off x="4895850" y="193023"/>
              <a:ext cx="4019550" cy="1264286"/>
            </a:xfrm>
            <a:prstGeom prst="wedgeRoundRectCallout">
              <a:avLst>
                <a:gd name="adj1" fmla="val 1245"/>
                <a:gd name="adj2" fmla="val 95649"/>
                <a:gd name="adj3" fmla="val 16667"/>
              </a:avLst>
            </a:prstGeom>
            <a:solidFill>
              <a:schemeClr val="bg1">
                <a:lumMod val="95000"/>
              </a:schemeClr>
            </a:solidFill>
            <a:ln>
              <a:solidFill>
                <a:schemeClr val="tx1">
                  <a:lumMod val="10000"/>
                  <a:lumOff val="90000"/>
                </a:schemeClr>
              </a:solidFill>
            </a:ln>
          </p:spPr>
          <p:style>
            <a:lnRef idx="0">
              <a:scrgbClr r="0" g="0" b="0"/>
            </a:lnRef>
            <a:fillRef idx="0">
              <a:scrgbClr r="0" g="0" b="0"/>
            </a:fillRef>
            <a:effectRef idx="0">
              <a:scrgbClr r="0" g="0" b="0"/>
            </a:effectRef>
            <a:fontRef idx="minor">
              <a:schemeClr val="lt1"/>
            </a:fontRef>
          </p:style>
          <p:txBody>
            <a:bodyPr rtlCol="0" anchor="b"/>
            <a:lstStyle/>
            <a:p>
              <a:pPr marL="0" marR="0" lvl="0" indent="0" algn="ctr" defTabSz="914400" rtl="0" eaLnBrk="1" fontAlgn="auto" latinLnBrk="0" hangingPunct="1">
                <a:lnSpc>
                  <a:spcPct val="110000"/>
                </a:lnSpc>
                <a:spcBef>
                  <a:spcPct val="0"/>
                </a:spcBef>
                <a:spcAft>
                  <a:spcPts val="0"/>
                </a:spcAft>
                <a:buClrTx/>
                <a:buSzTx/>
                <a:buFontTx/>
                <a:buNone/>
                <a:tabLst/>
                <a:defRPr/>
              </a:pPr>
              <a:r>
                <a:rPr lang="en-US" sz="3300" b="1" kern="1200" cap="none" spc="0" baseline="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Breakout Room</a:t>
              </a:r>
              <a:r>
                <a:rPr lang="en-US" sz="3300" b="1" kern="1200" cap="none" spc="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 </a:t>
              </a:r>
              <a:r>
                <a:rPr lang="en-US" sz="3200" b="0" kern="1200" cap="all" spc="220" baseline="0" noProof="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Discussions</a:t>
              </a:r>
              <a:endParaRPr lang="en-US" sz="34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
          <p:nvSpPr>
            <p:cNvPr id="19" name="Rectangle 18">
              <a:extLst>
                <a:ext uri="{FF2B5EF4-FFF2-40B4-BE49-F238E27FC236}">
                  <a16:creationId xmlns:a16="http://schemas.microsoft.com/office/drawing/2014/main" id="{7AD30ECD-A8EE-4AE1-AE33-FD6E6D3A1A06}"/>
                </a:ext>
              </a:extLst>
            </p:cNvPr>
            <p:cNvSpPr/>
            <p:nvPr userDrawn="1"/>
          </p:nvSpPr>
          <p:spPr>
            <a:xfrm rot="5400000">
              <a:off x="6882765" y="-738460"/>
              <a:ext cx="45720" cy="308152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29" name="Text Placeholder 8">
            <a:extLst>
              <a:ext uri="{FF2B5EF4-FFF2-40B4-BE49-F238E27FC236}">
                <a16:creationId xmlns:a16="http://schemas.microsoft.com/office/drawing/2014/main" id="{D5AA38BA-BC5A-4469-A67D-0B1D8AF2EB5E}"/>
              </a:ext>
            </a:extLst>
          </p:cNvPr>
          <p:cNvSpPr>
            <a:spLocks noGrp="1"/>
          </p:cNvSpPr>
          <p:nvPr>
            <p:ph type="body" sz="quarter" idx="12" hasCustomPrompt="1"/>
          </p:nvPr>
        </p:nvSpPr>
        <p:spPr>
          <a:xfrm>
            <a:off x="628655" y="3037379"/>
            <a:ext cx="7528945" cy="1371658"/>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
        <p:nvSpPr>
          <p:cNvPr id="30" name="Text Placeholder 8">
            <a:extLst>
              <a:ext uri="{FF2B5EF4-FFF2-40B4-BE49-F238E27FC236}">
                <a16:creationId xmlns:a16="http://schemas.microsoft.com/office/drawing/2014/main" id="{09447CD6-F586-496A-B33A-672175DDF8C4}"/>
              </a:ext>
            </a:extLst>
          </p:cNvPr>
          <p:cNvSpPr>
            <a:spLocks noGrp="1"/>
          </p:cNvSpPr>
          <p:nvPr>
            <p:ph type="body" sz="quarter" idx="13" hasCustomPrompt="1"/>
          </p:nvPr>
        </p:nvSpPr>
        <p:spPr>
          <a:xfrm>
            <a:off x="628655" y="4678385"/>
            <a:ext cx="7528945" cy="1371658"/>
          </a:xfrm>
          <a:prstGeom prst="rect">
            <a:avLst/>
          </a:prstGeom>
          <a:noFill/>
          <a:ln w="9525">
            <a:no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Tree>
    <p:extLst>
      <p:ext uri="{BB962C8B-B14F-4D97-AF65-F5344CB8AC3E}">
        <p14:creationId xmlns:p14="http://schemas.microsoft.com/office/powerpoint/2010/main" val="3732768000"/>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circle(out)">
                                      <p:cBhvr>
                                        <p:cTn id="7" dur="1000"/>
                                        <p:tgtEl>
                                          <p:spTgt spid="28"/>
                                        </p:tgtEl>
                                      </p:cBhvr>
                                    </p:animEffect>
                                  </p:childTnLst>
                                </p:cTn>
                              </p:par>
                            </p:childTnLst>
                          </p:cTn>
                        </p:par>
                        <p:par>
                          <p:cTn id="8" fill="hold">
                            <p:stCondLst>
                              <p:cond delay="2000"/>
                            </p:stCondLst>
                            <p:childTnLst>
                              <p:par>
                                <p:cTn id="9" presetID="10" presetClass="exit" presetSubtype="0" fill="hold" nodeType="afterEffect">
                                  <p:stCondLst>
                                    <p:cond delay="1500"/>
                                  </p:stCondLst>
                                  <p:childTnLst>
                                    <p:animEffect transition="out" filter="fade">
                                      <p:cBhvr>
                                        <p:cTn id="10" dur="3000"/>
                                        <p:tgtEl>
                                          <p:spTgt spid="28"/>
                                        </p:tgtEl>
                                      </p:cBhvr>
                                    </p:animEffect>
                                    <p:set>
                                      <p:cBhvr>
                                        <p:cTn id="11" dur="1" fill="hold">
                                          <p:stCondLst>
                                            <p:cond delay="2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628650" y="365126"/>
            <a:ext cx="7955279"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r"/>
            <a:r>
              <a:rPr lang="en-US" sz="3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Where Are You?</a:t>
            </a:r>
          </a:p>
        </p:txBody>
      </p:sp>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2BB10FC-1879-4D54-9DBF-A84DD16609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 y="636507"/>
            <a:ext cx="8295970" cy="5656619"/>
          </a:xfrm>
          <a:prstGeom prst="rect">
            <a:avLst/>
          </a:prstGeom>
          <a:effectLst>
            <a:innerShdw blurRad="63500" dist="25400" dir="18900000">
              <a:schemeClr val="accent1">
                <a:lumMod val="50000"/>
                <a:alpha val="50000"/>
              </a:schemeClr>
            </a:innerShdw>
          </a:effectLst>
        </p:spPr>
      </p:pic>
      <p:sp>
        <p:nvSpPr>
          <p:cNvPr id="9" name="TextBox 8">
            <a:extLst>
              <a:ext uri="{FF2B5EF4-FFF2-40B4-BE49-F238E27FC236}">
                <a16:creationId xmlns:a16="http://schemas.microsoft.com/office/drawing/2014/main" id="{4F6D1450-DC26-4EDD-BBBC-73EB1D776CF7}"/>
              </a:ext>
            </a:extLst>
          </p:cNvPr>
          <p:cNvSpPr txBox="1"/>
          <p:nvPr userDrawn="1"/>
        </p:nvSpPr>
        <p:spPr>
          <a:xfrm>
            <a:off x="5601600" y="1207559"/>
            <a:ext cx="2982329" cy="492443"/>
          </a:xfrm>
          <a:prstGeom prst="rect">
            <a:avLst/>
          </a:prstGeom>
          <a:noFill/>
        </p:spPr>
        <p:txBody>
          <a:bodyPr wrap="square" rtlCol="0">
            <a:spAutoFit/>
          </a:bodyPr>
          <a:lstStyle/>
          <a:p>
            <a:pPr marL="457200" indent="-457200" algn="ctr"/>
            <a:r>
              <a:rPr lang="en-US" sz="1300" i="1">
                <a:solidFill>
                  <a:schemeClr val="accent3">
                    <a:lumMod val="75000"/>
                    <a:lumOff val="25000"/>
                  </a:schemeClr>
                </a:solidFill>
              </a:rPr>
              <a:t>Enter your location in the chat window</a:t>
            </a:r>
            <a:br>
              <a:rPr lang="en-US" sz="1300" i="1">
                <a:solidFill>
                  <a:schemeClr val="accent3">
                    <a:lumMod val="75000"/>
                    <a:lumOff val="25000"/>
                  </a:schemeClr>
                </a:solidFill>
              </a:rPr>
            </a:br>
            <a:r>
              <a:rPr lang="en-US" sz="1200" i="1">
                <a:solidFill>
                  <a:schemeClr val="accent3">
                    <a:lumMod val="50000"/>
                    <a:lumOff val="50000"/>
                  </a:schemeClr>
                </a:solidFill>
              </a:rPr>
              <a:t>(lower left of screen)</a:t>
            </a:r>
            <a:endParaRPr lang="en-US" sz="1200" i="1" dirty="0">
              <a:solidFill>
                <a:schemeClr val="accent3">
                  <a:lumMod val="50000"/>
                  <a:lumOff val="50000"/>
                </a:schemeClr>
              </a:solidFill>
            </a:endParaRPr>
          </a:p>
        </p:txBody>
      </p:sp>
    </p:spTree>
    <p:extLst>
      <p:ext uri="{BB962C8B-B14F-4D97-AF65-F5344CB8AC3E}">
        <p14:creationId xmlns:p14="http://schemas.microsoft.com/office/powerpoint/2010/main" val="22033544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037844" y="4477392"/>
            <a:ext cx="7068312"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0" baseline="0" dirty="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32754" y="0"/>
            <a:ext cx="3535388"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594360" y="2394251"/>
            <a:ext cx="573024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endPar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Tree>
    <p:extLst>
      <p:ext uri="{BB962C8B-B14F-4D97-AF65-F5344CB8AC3E}">
        <p14:creationId xmlns:p14="http://schemas.microsoft.com/office/powerpoint/2010/main" val="966532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2" y="-292233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4646734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Poll">
    <p:spTree>
      <p:nvGrpSpPr>
        <p:cNvPr id="1" name=""/>
        <p:cNvGrpSpPr/>
        <p:nvPr/>
      </p:nvGrpSpPr>
      <p:grpSpPr>
        <a:xfrm>
          <a:off x="0" y="0"/>
          <a:ext cx="0" cy="0"/>
          <a:chOff x="0" y="0"/>
          <a:chExt cx="0" cy="0"/>
        </a:xfrm>
      </p:grpSpPr>
      <p:sp>
        <p:nvSpPr>
          <p:cNvPr id="8" name="Arrow: Down 7">
            <a:extLst>
              <a:ext uri="{FF2B5EF4-FFF2-40B4-BE49-F238E27FC236}">
                <a16:creationId xmlns:a16="http://schemas.microsoft.com/office/drawing/2014/main" id="{8D1EBE43-28AC-4EDE-922C-0DEE355DCAF4}"/>
              </a:ext>
            </a:extLst>
          </p:cNvPr>
          <p:cNvSpPr/>
          <p:nvPr userDrawn="1"/>
        </p:nvSpPr>
        <p:spPr>
          <a:xfrm>
            <a:off x="795232" y="1197034"/>
            <a:ext cx="640080" cy="5046431"/>
          </a:xfrm>
          <a:prstGeom prst="downArrow">
            <a:avLst>
              <a:gd name="adj1" fmla="val 100000"/>
              <a:gd name="adj2" fmla="val 50000"/>
            </a:avLst>
          </a:prstGeom>
          <a:gradFill flip="none" rotWithShape="1">
            <a:gsLst>
              <a:gs pos="49000">
                <a:schemeClr val="bg1">
                  <a:lumMod val="95000"/>
                  <a:alpha val="65000"/>
                </a:schemeClr>
              </a:gs>
              <a:gs pos="51000">
                <a:schemeClr val="bg1">
                  <a:lumMod val="8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787234" y="571074"/>
            <a:ext cx="6796695" cy="1051560"/>
          </a:xfrm>
        </p:spPr>
        <p:txBody>
          <a:bodyPr anchor="ctr"/>
          <a:lstStyle>
            <a:lvl1pPr>
              <a:defRPr/>
            </a:lvl1pPr>
          </a:lstStyle>
          <a:p>
            <a:r>
              <a:rPr lang="en-US" dirty="0"/>
              <a:t>Type your polling question here. </a:t>
            </a:r>
          </a:p>
        </p:txBody>
      </p:sp>
      <p:sp>
        <p:nvSpPr>
          <p:cNvPr id="3" name="Content Placeholder 2"/>
          <p:cNvSpPr>
            <a:spLocks noGrp="1"/>
          </p:cNvSpPr>
          <p:nvPr>
            <p:ph idx="1" hasCustomPrompt="1"/>
          </p:nvPr>
        </p:nvSpPr>
        <p:spPr>
          <a:xfrm>
            <a:off x="939114" y="2188127"/>
            <a:ext cx="7364627" cy="3693690"/>
          </a:xfrm>
        </p:spPr>
        <p:txBody>
          <a:bodyPr anchor="ctr"/>
          <a:lstStyle>
            <a:lvl1pPr marL="514350" indent="-514350">
              <a:spcBef>
                <a:spcPts val="1800"/>
              </a:spcBef>
              <a:buFont typeface="+mj-lt"/>
              <a:buAutoNum type="arabicPeriod"/>
              <a:defRPr sz="2400"/>
            </a:lvl1pPr>
            <a:lvl2pPr marL="777240" indent="-228600">
              <a:lnSpc>
                <a:spcPct val="95000"/>
              </a:lnSpc>
              <a:spcBef>
                <a:spcPts val="200"/>
              </a:spcBef>
              <a:buSzPct val="70000"/>
              <a:buFont typeface="+mj-lt"/>
              <a:buAutoNum type="alphaLcParenR"/>
              <a:defRPr sz="2100"/>
            </a:lvl2pPr>
            <a:lvl3pPr marL="1143000" indent="-228600">
              <a:spcBef>
                <a:spcPts val="200"/>
              </a:spcBef>
              <a:buClr>
                <a:schemeClr val="accent1">
                  <a:lumMod val="60000"/>
                  <a:lumOff val="40000"/>
                </a:schemeClr>
              </a:buClr>
              <a:buSzPct val="70000"/>
              <a:buFont typeface="+mj-lt"/>
              <a:buAutoNum type="romanLcPeriod"/>
              <a:defRPr sz="1900"/>
            </a:lvl3pPr>
            <a:lvl4pPr marL="1417320" indent="-228600">
              <a:spcBef>
                <a:spcPts val="200"/>
              </a:spcBef>
              <a:buSzPct val="70000"/>
              <a:buFont typeface="+mj-lt"/>
              <a:buAutoNum type="arabicPeriod"/>
              <a:defRPr/>
            </a:lvl4pPr>
            <a:lvl5pPr marL="1645920" indent="-201168">
              <a:spcBef>
                <a:spcPts val="200"/>
              </a:spcBef>
              <a:buSzPct val="70000"/>
              <a:buFont typeface="+mj-lt"/>
              <a:buAutoNum type="arabicPeriod"/>
              <a:defRPr/>
            </a:lvl5pPr>
          </a:lstStyle>
          <a:p>
            <a:pPr lvl="0"/>
            <a:r>
              <a:rPr lang="en-US" dirty="0"/>
              <a:t>Type your possible choices/answers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Rectangle 4">
            <a:extLst>
              <a:ext uri="{FF2B5EF4-FFF2-40B4-BE49-F238E27FC236}">
                <a16:creationId xmlns:a16="http://schemas.microsoft.com/office/drawing/2014/main" id="{EA14D85F-6F7F-45C7-83F3-FD9113F0E7CB}"/>
              </a:ext>
            </a:extLst>
          </p:cNvPr>
          <p:cNvSpPr/>
          <p:nvPr userDrawn="1"/>
        </p:nvSpPr>
        <p:spPr>
          <a:xfrm rot="5400000">
            <a:off x="4946904" y="-1628776"/>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6728CEE-638E-4D8A-8127-346A257906F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
        <p:nvSpPr>
          <p:cNvPr id="7" name="TextBox 6">
            <a:extLst>
              <a:ext uri="{FF2B5EF4-FFF2-40B4-BE49-F238E27FC236}">
                <a16:creationId xmlns:a16="http://schemas.microsoft.com/office/drawing/2014/main" id="{53571A4E-C4B0-4CA2-936E-E627457E6BED}"/>
              </a:ext>
            </a:extLst>
          </p:cNvPr>
          <p:cNvSpPr txBox="1"/>
          <p:nvPr userDrawn="1"/>
        </p:nvSpPr>
        <p:spPr>
          <a:xfrm>
            <a:off x="2630804" y="1882520"/>
            <a:ext cx="5953125" cy="292388"/>
          </a:xfrm>
          <a:prstGeom prst="rect">
            <a:avLst/>
          </a:prstGeom>
          <a:noFill/>
        </p:spPr>
        <p:txBody>
          <a:bodyPr wrap="square" rtlCol="0">
            <a:spAutoFit/>
          </a:bodyPr>
          <a:lstStyle/>
          <a:p>
            <a:pPr algn="r"/>
            <a:r>
              <a:rPr lang="en-US" sz="1300" i="1">
                <a:solidFill>
                  <a:schemeClr val="accent3">
                    <a:lumMod val="75000"/>
                    <a:lumOff val="25000"/>
                  </a:schemeClr>
                </a:solidFill>
              </a:rPr>
              <a:t>Choose the answer that best reflects you (or your organization)</a:t>
            </a:r>
          </a:p>
        </p:txBody>
      </p:sp>
    </p:spTree>
    <p:extLst>
      <p:ext uri="{BB962C8B-B14F-4D97-AF65-F5344CB8AC3E}">
        <p14:creationId xmlns:p14="http://schemas.microsoft.com/office/powerpoint/2010/main" val="12891068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pSp>
        <p:nvGrpSpPr>
          <p:cNvPr id="7" name="Group 6"/>
          <p:cNvGrpSpPr>
            <a:grpSpLocks noChangeAspect="1"/>
          </p:cNvGrpSpPr>
          <p:nvPr/>
        </p:nvGrpSpPr>
        <p:grpSpPr>
          <a:xfrm>
            <a:off x="8023226" y="2924757"/>
            <a:ext cx="1120774" cy="3933243"/>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grpSp>
      <p:grpSp>
        <p:nvGrpSpPr>
          <p:cNvPr id="10" name="Group 9"/>
          <p:cNvGrpSpPr>
            <a:grpSpLocks noChangeAspect="1"/>
          </p:cNvGrpSpPr>
          <p:nvPr/>
        </p:nvGrpSpPr>
        <p:grpSpPr>
          <a:xfrm rot="16200000" flipV="1">
            <a:off x="2158719" y="-2158720"/>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grpSp>
      <p:pic>
        <p:nvPicPr>
          <p:cNvPr id="13" name="Picture 12"/>
          <p:cNvPicPr>
            <a:picLocks noChangeAspect="1"/>
          </p:cNvPicPr>
          <p:nvPr/>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prstClr val="white"/>
              </a:solidFill>
            </a:endParaRPr>
          </a:p>
        </p:txBody>
      </p:sp>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0324" y="6424485"/>
            <a:ext cx="1890650" cy="228857"/>
          </a:xfrm>
          <a:prstGeom prst="rect">
            <a:avLst/>
          </a:prstGeom>
        </p:spPr>
      </p:pic>
      <p:sp>
        <p:nvSpPr>
          <p:cNvPr id="17" name="Text Placeholder 4"/>
          <p:cNvSpPr>
            <a:spLocks noGrp="1"/>
          </p:cNvSpPr>
          <p:nvPr>
            <p:ph type="body" sz="quarter" idx="12" hasCustomPrompt="1"/>
          </p:nvPr>
        </p:nvSpPr>
        <p:spPr>
          <a:xfrm>
            <a:off x="1591083" y="113503"/>
            <a:ext cx="2221861" cy="356956"/>
          </a:xfrm>
        </p:spPr>
        <p:txBody>
          <a:bodyPr anchor="ctr">
            <a:normAutofit/>
          </a:bodyPr>
          <a:lstStyle>
            <a:lvl1pPr marL="0" indent="0" algn="l">
              <a:buNone/>
              <a:defRPr sz="900" spc="38" baseline="0">
                <a:solidFill>
                  <a:schemeClr val="bg1">
                    <a:alpha val="85000"/>
                  </a:schemeClr>
                </a:solidFill>
              </a:defRPr>
            </a:lvl1pPr>
            <a:lvl2pPr marL="3429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685800" rtl="0" eaLnBrk="1" latinLnBrk="0" hangingPunct="1">
              <a:lnSpc>
                <a:spcPct val="90000"/>
              </a:lnSpc>
              <a:spcBef>
                <a:spcPct val="0"/>
              </a:spcBef>
              <a:buNone/>
              <a:defRPr lang="en-US" sz="45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659544" y="4425122"/>
            <a:ext cx="4798656" cy="1392508"/>
          </a:xfrm>
        </p:spPr>
        <p:txBody>
          <a:bodyPr vert="horz" lIns="182880" tIns="45720" rIns="91440" bIns="45720" rtlCol="0" anchor="ctr">
            <a:normAutofit/>
          </a:bodyPr>
          <a:lstStyle>
            <a:lvl1pPr marL="0" indent="0">
              <a:lnSpc>
                <a:spcPct val="100000"/>
              </a:lnSpc>
              <a:spcBef>
                <a:spcPts val="900"/>
              </a:spcBef>
              <a:buNone/>
              <a:defRPr lang="en-US" sz="1725" dirty="0"/>
            </a:lvl1pPr>
            <a:lvl2pPr marL="342900" indent="-137160">
              <a:buClr>
                <a:schemeClr val="accent1"/>
              </a:buClr>
              <a:defRPr sz="1350"/>
            </a:lvl2pPr>
            <a:lvl3pPr>
              <a:defRPr/>
            </a:lvl3pPr>
          </a:lstStyle>
          <a:p>
            <a:pPr marL="205740" lvl="0" indent="-205740">
              <a:buSzPct val="101000"/>
            </a:pPr>
            <a:r>
              <a:rPr lang="en-US"/>
              <a:t>Click to edit Master subtitle style</a:t>
            </a:r>
            <a:endParaRPr lang="en-US" dirty="0"/>
          </a:p>
        </p:txBody>
      </p:sp>
    </p:spTree>
    <p:extLst>
      <p:ext uri="{BB962C8B-B14F-4D97-AF65-F5344CB8AC3E}">
        <p14:creationId xmlns:p14="http://schemas.microsoft.com/office/powerpoint/2010/main" val="1677707990"/>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3385142030"/>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5"/>
            <a:ext cx="7863840" cy="2852737"/>
          </a:xfrm>
        </p:spPr>
        <p:txBody>
          <a:bodyPr anchor="b">
            <a:normAutofit/>
          </a:bodyPr>
          <a:lstStyle>
            <a:lvl1pPr algn="ctr" defTabSz="685800" rtl="0" eaLnBrk="1" latinLnBrk="0" hangingPunct="1">
              <a:lnSpc>
                <a:spcPct val="90000"/>
              </a:lnSpc>
              <a:spcBef>
                <a:spcPct val="0"/>
              </a:spcBef>
              <a:buNone/>
              <a:defRPr lang="en-US" sz="36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1"/>
            <a:ext cx="7269574" cy="1866900"/>
          </a:xfrm>
        </p:spPr>
        <p:txBody>
          <a:bodyPr>
            <a:normAutofit/>
          </a:bodyPr>
          <a:lstStyle>
            <a:lvl1pPr marL="0" indent="0">
              <a:lnSpc>
                <a:spcPct val="100000"/>
              </a:lnSpc>
              <a:spcBef>
                <a:spcPts val="900"/>
              </a:spcBef>
              <a:buNone/>
              <a:defRPr sz="1950" i="1">
                <a:solidFill>
                  <a:schemeClr val="accent3">
                    <a:lumMod val="90000"/>
                    <a:lumOff val="1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add section subheading</a:t>
            </a:r>
          </a:p>
        </p:txBody>
      </p:sp>
      <p:sp>
        <p:nvSpPr>
          <p:cNvPr id="8" name="Rectangle 7"/>
          <p:cNvSpPr/>
          <p:nvPr/>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prstClr val="white"/>
              </a:solidFill>
            </a:endParaRPr>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1671163098"/>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9"/>
          </a:xfrm>
        </p:spPr>
        <p:txBody>
          <a:bodyPr/>
          <a:lstStyle>
            <a:lvl1pPr>
              <a:defRPr sz="1800"/>
            </a:lvl1pPr>
            <a:lvl2pPr>
              <a:defRPr sz="1575"/>
            </a:lvl2pPr>
            <a:lvl3pPr>
              <a:defRPr sz="1425"/>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9"/>
          </a:xfrm>
        </p:spPr>
        <p:txBody>
          <a:bodyPr/>
          <a:lstStyle>
            <a:lvl1pPr>
              <a:defRPr sz="1800"/>
            </a:lvl1pPr>
            <a:lvl2pPr>
              <a:defRPr sz="1575"/>
            </a:lvl2pPr>
            <a:lvl3pPr>
              <a:defRPr sz="1425"/>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prstClr val="white"/>
              </a:solidFill>
            </a:endParaRPr>
          </a:p>
        </p:txBody>
      </p:sp>
      <p:sp>
        <p:nvSpPr>
          <p:cNvPr id="7" name="Rectangle 6">
            <a:extLst>
              <a:ext uri="{FF2B5EF4-FFF2-40B4-BE49-F238E27FC236}">
                <a16:creationId xmlns:a16="http://schemas.microsoft.com/office/drawing/2014/main" id="{D3A54BF1-953C-4479-BA14-05D786F8768E}"/>
              </a:ext>
            </a:extLst>
          </p:cNvPr>
          <p:cNvSpPr/>
          <p:nvPr/>
        </p:nvSpPr>
        <p:spPr>
          <a:xfrm rot="5400000">
            <a:off x="4558282" y="-2922336"/>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prstClr val="white"/>
              </a:solidFill>
            </a:endParaRPr>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3437786957"/>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p:nvSpPr>
        <p:spPr>
          <a:xfrm rot="5400000">
            <a:off x="4321982" y="-2686036"/>
            <a:ext cx="500035"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prstClr val="white"/>
              </a:solidFill>
            </a:endParaRPr>
          </a:p>
        </p:txBody>
      </p:sp>
      <p:sp>
        <p:nvSpPr>
          <p:cNvPr id="2" name="Title 1"/>
          <p:cNvSpPr>
            <a:spLocks noGrp="1"/>
          </p:cNvSpPr>
          <p:nvPr>
            <p:ph type="title"/>
          </p:nvPr>
        </p:nvSpPr>
        <p:spPr>
          <a:xfrm>
            <a:off x="629841" y="365127"/>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708714"/>
            <a:ext cx="3868340" cy="349711"/>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1725" b="1">
                <a:solidFill>
                  <a:schemeClr val="bg1"/>
                </a:solidFill>
                <a:effectLst>
                  <a:outerShdw blurRad="50800" dist="25400" dir="8100000" algn="tr" rotWithShape="0">
                    <a:prstClr val="black">
                      <a:alpha val="40000"/>
                    </a:prstClr>
                  </a:outerShdw>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Type Section Header Here</a:t>
            </a:r>
          </a:p>
        </p:txBody>
      </p:sp>
      <p:sp>
        <p:nvSpPr>
          <p:cNvPr id="4" name="Content Placeholder 3"/>
          <p:cNvSpPr>
            <a:spLocks noGrp="1"/>
          </p:cNvSpPr>
          <p:nvPr>
            <p:ph sz="half" idx="2"/>
          </p:nvPr>
        </p:nvSpPr>
        <p:spPr>
          <a:xfrm>
            <a:off x="715567" y="2350453"/>
            <a:ext cx="3749040" cy="3839211"/>
          </a:xfrm>
        </p:spPr>
        <p:txBody>
          <a:bodyPr/>
          <a:lstStyle>
            <a:lvl1pPr>
              <a:defRPr sz="1725"/>
            </a:lvl1pPr>
            <a:lvl2pPr>
              <a:defRPr sz="1575"/>
            </a:lvl2pPr>
            <a:lvl3pPr>
              <a:defRPr sz="1425"/>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629152" y="1708714"/>
            <a:ext cx="3887391" cy="349711"/>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1725" b="1">
                <a:solidFill>
                  <a:schemeClr val="bg1"/>
                </a:solidFill>
                <a:effectLst>
                  <a:outerShdw blurRad="50800" dist="25400" dir="8100000" algn="tr" rotWithShape="0">
                    <a:prstClr val="black">
                      <a:alpha val="40000"/>
                    </a:prstClr>
                  </a:outerShdw>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Type Section Header Here</a:t>
            </a:r>
          </a:p>
        </p:txBody>
      </p:sp>
      <p:sp>
        <p:nvSpPr>
          <p:cNvPr id="6" name="Content Placeholder 5"/>
          <p:cNvSpPr>
            <a:spLocks noGrp="1"/>
          </p:cNvSpPr>
          <p:nvPr>
            <p:ph sz="quarter" idx="4"/>
          </p:nvPr>
        </p:nvSpPr>
        <p:spPr>
          <a:xfrm>
            <a:off x="4714875" y="2350453"/>
            <a:ext cx="3749040" cy="3839211"/>
          </a:xfrm>
        </p:spPr>
        <p:txBody>
          <a:bodyPr/>
          <a:lstStyle>
            <a:lvl1pPr>
              <a:defRPr sz="1725"/>
            </a:lvl1pPr>
            <a:lvl2pPr>
              <a:defRPr sz="1575"/>
            </a:lvl2pPr>
            <a:lvl3pPr>
              <a:defRPr sz="1425"/>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prstClr val="white"/>
              </a:solidFill>
            </a:endParaRPr>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3695887640"/>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1153091141"/>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37796133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457201"/>
            <a:ext cx="4629150" cy="5403851"/>
          </a:xfrm>
        </p:spPr>
        <p:txBody>
          <a:bodyPr anchor="ctr"/>
          <a:lstStyle>
            <a:lvl1pPr>
              <a:defRPr sz="1800"/>
            </a:lvl1pPr>
            <a:lvl2pPr>
              <a:defRPr sz="1650"/>
            </a:lvl2pPr>
            <a:lvl3pPr>
              <a:defRPr sz="1425"/>
            </a:lvl3pPr>
            <a:lvl4pPr>
              <a:defRPr sz="1350"/>
            </a:lvl4pPr>
            <a:lvl5pPr>
              <a:defRPr sz="135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35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802016225"/>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1"/>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100" i="1">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35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130593386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userDrawn="1"/>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2"/>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2"/>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1913920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p:nvSpPr>
        <p:spPr>
          <a:xfrm>
            <a:off x="628650" y="365127"/>
            <a:ext cx="7955280" cy="1051560"/>
          </a:xfrm>
          <a:prstGeom prst="rect">
            <a:avLst/>
          </a:prstGeom>
        </p:spPr>
        <p:txBody>
          <a:bodyPr vert="horz" lIns="68580" tIns="34290" rIns="68580" bIns="3429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sz="255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Moderator:</a:t>
            </a:r>
          </a:p>
        </p:txBody>
      </p:sp>
      <p:sp>
        <p:nvSpPr>
          <p:cNvPr id="3" name="Content Placeholder 2"/>
          <p:cNvSpPr>
            <a:spLocks noGrp="1"/>
          </p:cNvSpPr>
          <p:nvPr>
            <p:ph idx="1" hasCustomPrompt="1"/>
          </p:nvPr>
        </p:nvSpPr>
        <p:spPr>
          <a:xfrm>
            <a:off x="4191001" y="2483663"/>
            <a:ext cx="3983355" cy="1818203"/>
          </a:xfrm>
        </p:spPr>
        <p:txBody>
          <a:bodyPr anchor="ctr"/>
          <a:lstStyle>
            <a:lvl1pPr marL="0" indent="0">
              <a:buNone/>
              <a:defRPr lang="en-US" sz="1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05740" indent="0">
              <a:spcBef>
                <a:spcPts val="375"/>
              </a:spcBef>
              <a:buNone/>
              <a:defRPr sz="1500" i="1"/>
            </a:lvl2pPr>
            <a:lvl3pPr marL="342900" indent="0">
              <a:spcBef>
                <a:spcPts val="600"/>
              </a:spcBef>
              <a:buFontTx/>
              <a:buNone/>
              <a:defRPr sz="1350">
                <a:solidFill>
                  <a:schemeClr val="tx1"/>
                </a:solidFill>
              </a:defRPr>
            </a:lvl3pPr>
            <a:lvl4pPr marL="617220" indent="-274320">
              <a:spcBef>
                <a:spcPts val="225"/>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4"/>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1500" i="1">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Tree>
    <p:extLst>
      <p:ext uri="{BB962C8B-B14F-4D97-AF65-F5344CB8AC3E}">
        <p14:creationId xmlns:p14="http://schemas.microsoft.com/office/powerpoint/2010/main" val="841560014"/>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p:nvSpPr>
        <p:spPr>
          <a:xfrm>
            <a:off x="628650" y="365127"/>
            <a:ext cx="7955280" cy="1051560"/>
          </a:xfrm>
          <a:prstGeom prst="rect">
            <a:avLst/>
          </a:prstGeom>
        </p:spPr>
        <p:txBody>
          <a:bodyPr vert="horz" lIns="68580" tIns="34290" rIns="68580" bIns="3429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sz="255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a:t>
            </a:r>
          </a:p>
        </p:txBody>
      </p:sp>
      <p:sp>
        <p:nvSpPr>
          <p:cNvPr id="3" name="Content Placeholder 2"/>
          <p:cNvSpPr>
            <a:spLocks noGrp="1"/>
          </p:cNvSpPr>
          <p:nvPr>
            <p:ph idx="1" hasCustomPrompt="1"/>
          </p:nvPr>
        </p:nvSpPr>
        <p:spPr>
          <a:xfrm>
            <a:off x="4191001" y="2483663"/>
            <a:ext cx="3983355" cy="1818203"/>
          </a:xfrm>
        </p:spPr>
        <p:txBody>
          <a:bodyPr anchor="ctr"/>
          <a:lstStyle>
            <a:lvl1pPr marL="0" indent="0">
              <a:buNone/>
              <a:defRPr lang="en-US" sz="1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05740" indent="0">
              <a:spcBef>
                <a:spcPts val="375"/>
              </a:spcBef>
              <a:buNone/>
              <a:defRPr sz="1500" i="1"/>
            </a:lvl2pPr>
            <a:lvl3pPr marL="342900" indent="0">
              <a:spcBef>
                <a:spcPts val="600"/>
              </a:spcBef>
              <a:buFontTx/>
              <a:buNone/>
              <a:defRPr sz="1350">
                <a:solidFill>
                  <a:schemeClr val="tx1"/>
                </a:solidFill>
              </a:defRPr>
            </a:lvl3pPr>
            <a:lvl4pPr marL="617220" indent="-274320">
              <a:spcBef>
                <a:spcPts val="225"/>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4"/>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1500" i="1">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Tree>
    <p:extLst>
      <p:ext uri="{BB962C8B-B14F-4D97-AF65-F5344CB8AC3E}">
        <p14:creationId xmlns:p14="http://schemas.microsoft.com/office/powerpoint/2010/main" val="2879012330"/>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p:nvSpPr>
        <p:spPr>
          <a:xfrm>
            <a:off x="628650" y="365127"/>
            <a:ext cx="7955280" cy="1051560"/>
          </a:xfrm>
          <a:prstGeom prst="rect">
            <a:avLst/>
          </a:prstGeom>
        </p:spPr>
        <p:txBody>
          <a:bodyPr vert="horz" lIns="68580" tIns="34290" rIns="68580" bIns="3429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sz="255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Presenters:</a:t>
            </a:r>
          </a:p>
        </p:txBody>
      </p:sp>
      <p:sp>
        <p:nvSpPr>
          <p:cNvPr id="3" name="Content Placeholder 2"/>
          <p:cNvSpPr>
            <a:spLocks noGrp="1"/>
          </p:cNvSpPr>
          <p:nvPr>
            <p:ph idx="1" hasCustomPrompt="1"/>
          </p:nvPr>
        </p:nvSpPr>
        <p:spPr>
          <a:xfrm>
            <a:off x="4191001" y="1769288"/>
            <a:ext cx="3983355" cy="1818203"/>
          </a:xfrm>
        </p:spPr>
        <p:txBody>
          <a:bodyPr anchor="ctr"/>
          <a:lstStyle>
            <a:lvl1pPr marL="0" indent="0">
              <a:buNone/>
              <a:defRPr lang="en-US" sz="1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05740" indent="0">
              <a:spcBef>
                <a:spcPts val="375"/>
              </a:spcBef>
              <a:buNone/>
              <a:defRPr sz="1500" i="1"/>
            </a:lvl2pPr>
            <a:lvl3pPr marL="342900" indent="0">
              <a:spcBef>
                <a:spcPts val="600"/>
              </a:spcBef>
              <a:buFontTx/>
              <a:buNone/>
              <a:defRPr sz="1350">
                <a:solidFill>
                  <a:schemeClr val="tx1"/>
                </a:solidFill>
              </a:defRPr>
            </a:lvl3pPr>
            <a:lvl4pPr marL="617220" indent="-274320">
              <a:spcBef>
                <a:spcPts val="225"/>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1769289"/>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1500" i="1">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1001" y="4115205"/>
            <a:ext cx="3983355" cy="1818203"/>
          </a:xfrm>
        </p:spPr>
        <p:txBody>
          <a:bodyPr anchor="ctr"/>
          <a:lstStyle>
            <a:lvl1pPr marL="0" indent="0">
              <a:buNone/>
              <a:defRPr lang="en-US" sz="1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05740" indent="0">
              <a:spcBef>
                <a:spcPts val="375"/>
              </a:spcBef>
              <a:buNone/>
              <a:defRPr sz="1500" i="1"/>
            </a:lvl2pPr>
            <a:lvl3pPr marL="342900" indent="0">
              <a:spcBef>
                <a:spcPts val="600"/>
              </a:spcBef>
              <a:buFontTx/>
              <a:buNone/>
              <a:defRPr sz="1350">
                <a:solidFill>
                  <a:schemeClr val="tx1"/>
                </a:solidFill>
              </a:defRPr>
            </a:lvl3pPr>
            <a:lvl4pPr marL="617220" indent="-274320">
              <a:spcBef>
                <a:spcPts val="225"/>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5" y="4115207"/>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1500" i="1">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Tree>
    <p:extLst>
      <p:ext uri="{BB962C8B-B14F-4D97-AF65-F5344CB8AC3E}">
        <p14:creationId xmlns:p14="http://schemas.microsoft.com/office/powerpoint/2010/main" val="3661647737"/>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p:nvSpPr>
        <p:spPr>
          <a:xfrm>
            <a:off x="628650" y="365127"/>
            <a:ext cx="7955280" cy="1051560"/>
          </a:xfrm>
          <a:prstGeom prst="rect">
            <a:avLst/>
          </a:prstGeom>
        </p:spPr>
        <p:txBody>
          <a:bodyPr vert="horz" lIns="68580" tIns="34290" rIns="68580" bIns="3429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sz="255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Presenters:</a:t>
            </a:r>
          </a:p>
        </p:txBody>
      </p:sp>
      <p:sp>
        <p:nvSpPr>
          <p:cNvPr id="3" name="Content Placeholder 2"/>
          <p:cNvSpPr>
            <a:spLocks noGrp="1"/>
          </p:cNvSpPr>
          <p:nvPr>
            <p:ph idx="1" hasCustomPrompt="1"/>
          </p:nvPr>
        </p:nvSpPr>
        <p:spPr>
          <a:xfrm>
            <a:off x="4104213" y="1550214"/>
            <a:ext cx="3983355" cy="1183871"/>
          </a:xfrm>
        </p:spPr>
        <p:txBody>
          <a:bodyPr anchor="ctr"/>
          <a:lstStyle>
            <a:lvl1pPr marL="0" indent="0">
              <a:buNone/>
              <a:defRPr lang="en-US" sz="165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05740" indent="0">
              <a:spcBef>
                <a:spcPts val="225"/>
              </a:spcBef>
              <a:buNone/>
              <a:defRPr sz="1350" i="1"/>
            </a:lvl2pPr>
            <a:lvl3pPr marL="205740" indent="0">
              <a:spcBef>
                <a:spcPts val="450"/>
              </a:spcBef>
              <a:buFontTx/>
              <a:buNone/>
              <a:defRPr sz="1200">
                <a:solidFill>
                  <a:schemeClr val="tx1"/>
                </a:solidFill>
              </a:defRPr>
            </a:lvl3pPr>
            <a:lvl4pPr marL="480060" indent="-274320">
              <a:spcBef>
                <a:spcPts val="225"/>
              </a:spcBef>
              <a:buClr>
                <a:schemeClr val="accent6"/>
              </a:buClr>
              <a:buSzPct val="90000"/>
              <a:buFont typeface="Wingdings" panose="05000000000000000000" pitchFamily="2" charset="2"/>
              <a:buChar char=""/>
              <a:defRPr sz="12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51" y="1550214"/>
            <a:ext cx="1024487" cy="1183871"/>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200" i="1">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601" y="3169261"/>
            <a:ext cx="3983355" cy="1183871"/>
          </a:xfrm>
        </p:spPr>
        <p:txBody>
          <a:bodyPr anchor="ctr"/>
          <a:lstStyle>
            <a:lvl1pPr marL="0" indent="0">
              <a:buNone/>
              <a:defRPr lang="en-US" sz="165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05740" indent="0">
              <a:spcBef>
                <a:spcPts val="225"/>
              </a:spcBef>
              <a:buNone/>
              <a:defRPr sz="1350" i="1"/>
            </a:lvl2pPr>
            <a:lvl3pPr marL="205740" indent="0">
              <a:spcBef>
                <a:spcPts val="450"/>
              </a:spcBef>
              <a:buFontTx/>
              <a:buNone/>
              <a:defRPr sz="1200">
                <a:solidFill>
                  <a:schemeClr val="tx1"/>
                </a:solidFill>
              </a:defRPr>
            </a:lvl3pPr>
            <a:lvl4pPr marL="480060" indent="-274320">
              <a:spcBef>
                <a:spcPts val="225"/>
              </a:spcBef>
              <a:buClr>
                <a:schemeClr val="accent6"/>
              </a:buClr>
              <a:buSzPct val="90000"/>
              <a:buFont typeface="Wingdings" panose="05000000000000000000" pitchFamily="2" charset="2"/>
              <a:buChar char=""/>
              <a:defRPr sz="12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8" y="3169261"/>
            <a:ext cx="1024487" cy="1183871"/>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200" i="1">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6" y="4788306"/>
            <a:ext cx="3983355" cy="1183871"/>
          </a:xfrm>
        </p:spPr>
        <p:txBody>
          <a:bodyPr anchor="ctr"/>
          <a:lstStyle>
            <a:lvl1pPr marL="0" indent="0">
              <a:buNone/>
              <a:defRPr lang="en-US" sz="165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05740" indent="0">
              <a:spcBef>
                <a:spcPts val="225"/>
              </a:spcBef>
              <a:buNone/>
              <a:defRPr sz="1350" i="1"/>
            </a:lvl2pPr>
            <a:lvl3pPr marL="205740" indent="0">
              <a:spcBef>
                <a:spcPts val="450"/>
              </a:spcBef>
              <a:buFontTx/>
              <a:buNone/>
              <a:defRPr sz="1200">
                <a:solidFill>
                  <a:schemeClr val="tx1"/>
                </a:solidFill>
              </a:defRPr>
            </a:lvl3pPr>
            <a:lvl4pPr marL="480060" indent="-274320">
              <a:spcBef>
                <a:spcPts val="225"/>
              </a:spcBef>
              <a:buClr>
                <a:schemeClr val="accent6"/>
              </a:buClr>
              <a:buSzPct val="90000"/>
              <a:buFont typeface="Wingdings" panose="05000000000000000000" pitchFamily="2" charset="2"/>
              <a:buChar char=""/>
              <a:defRPr sz="12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4" y="4788306"/>
            <a:ext cx="1024487" cy="1183871"/>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200" i="1">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Tree>
    <p:extLst>
      <p:ext uri="{BB962C8B-B14F-4D97-AF65-F5344CB8AC3E}">
        <p14:creationId xmlns:p14="http://schemas.microsoft.com/office/powerpoint/2010/main" val="3891591398"/>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2"/>
            <a:ext cx="7955280" cy="4614863"/>
          </a:xfrm>
        </p:spPr>
        <p:txBody>
          <a:bodyPr anchor="ctr"/>
          <a:lstStyle>
            <a:lvl1pPr marL="205740" indent="-20574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5" name="TextBox 4">
            <a:extLst>
              <a:ext uri="{FF2B5EF4-FFF2-40B4-BE49-F238E27FC236}">
                <a16:creationId xmlns:a16="http://schemas.microsoft.com/office/drawing/2014/main" id="{4EFF1AEB-41C4-4F09-A84E-76A8A2E5FB0C}"/>
              </a:ext>
            </a:extLst>
          </p:cNvPr>
          <p:cNvSpPr txBox="1"/>
          <p:nvPr/>
        </p:nvSpPr>
        <p:spPr>
          <a:xfrm>
            <a:off x="628650" y="365127"/>
            <a:ext cx="7955280" cy="1051560"/>
          </a:xfrm>
          <a:prstGeom prst="rect">
            <a:avLst/>
          </a:prstGeom>
        </p:spPr>
        <p:txBody>
          <a:bodyPr vert="horz" lIns="68580" tIns="34290" rIns="68580" bIns="3429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sz="255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Today’s Objectives:</a:t>
            </a:r>
          </a:p>
        </p:txBody>
      </p:sp>
      <p:pic>
        <p:nvPicPr>
          <p:cNvPr id="7" name="Picture 6">
            <a:extLst>
              <a:ext uri="{FF2B5EF4-FFF2-40B4-BE49-F238E27FC236}">
                <a16:creationId xmlns:a16="http://schemas.microsoft.com/office/drawing/2014/main" id="{3A1BC28C-8AF2-4940-BDB9-E673A86117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82823" y="365126"/>
            <a:ext cx="2206570" cy="1095375"/>
          </a:xfrm>
          <a:prstGeom prst="rect">
            <a:avLst/>
          </a:prstGeom>
        </p:spPr>
      </p:pic>
      <p:sp>
        <p:nvSpPr>
          <p:cNvPr id="8" name="Rectangle 7">
            <a:extLst>
              <a:ext uri="{FF2B5EF4-FFF2-40B4-BE49-F238E27FC236}">
                <a16:creationId xmlns:a16="http://schemas.microsoft.com/office/drawing/2014/main" id="{B39BDA01-EE61-49D4-8FAA-01389FC14AC8}"/>
              </a:ext>
            </a:extLst>
          </p:cNvPr>
          <p:cNvSpPr/>
          <p:nvPr/>
        </p:nvSpPr>
        <p:spPr>
          <a:xfrm rot="5400000">
            <a:off x="4558282" y="-3103311"/>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prstClr val="white"/>
              </a:solidFill>
            </a:endParaRPr>
          </a:p>
        </p:txBody>
      </p:sp>
    </p:spTree>
    <p:extLst>
      <p:ext uri="{BB962C8B-B14F-4D97-AF65-F5344CB8AC3E}">
        <p14:creationId xmlns:p14="http://schemas.microsoft.com/office/powerpoint/2010/main" val="3179931834"/>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7"/>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grpSp>
        <p:nvGrpSpPr>
          <p:cNvPr id="9" name="Group 8">
            <a:extLst>
              <a:ext uri="{FF2B5EF4-FFF2-40B4-BE49-F238E27FC236}">
                <a16:creationId xmlns:a16="http://schemas.microsoft.com/office/drawing/2014/main" id="{C748CE21-7AFE-4E43-95C7-CE54C7F8E328}"/>
              </a:ext>
            </a:extLst>
          </p:cNvPr>
          <p:cNvGrpSpPr/>
          <p:nvPr/>
        </p:nvGrpSpPr>
        <p:grpSpPr>
          <a:xfrm>
            <a:off x="408972" y="1"/>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a:solidFill>
                  <a:srgbClr val="242021"/>
                </a:solidFill>
              </a:endParaRPr>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a:solidFill>
                  <a:srgbClr val="242021"/>
                </a:solidFill>
              </a:endParaRPr>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4" y="528806"/>
            <a:ext cx="921646" cy="804863"/>
          </a:xfrm>
        </p:spPr>
        <p:txBody>
          <a:bodyPr tIns="73152">
            <a:normAutofit/>
          </a:bodyPr>
          <a:lstStyle>
            <a:lvl1pPr marL="0" indent="0" algn="ctr">
              <a:buNone/>
              <a:defRPr lang="en-US" sz="3000" b="1" i="0" kern="1200" cap="small" spc="3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a:t>
            </a:r>
            <a:endParaRPr lang="en-US" dirty="0"/>
          </a:p>
        </p:txBody>
      </p:sp>
    </p:spTree>
    <p:extLst>
      <p:ext uri="{BB962C8B-B14F-4D97-AF65-F5344CB8AC3E}">
        <p14:creationId xmlns:p14="http://schemas.microsoft.com/office/powerpoint/2010/main" val="2276064724"/>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7" y="4800600"/>
            <a:ext cx="6724083" cy="566739"/>
          </a:xfrm>
        </p:spPr>
        <p:txBody>
          <a:bodyPr anchor="b">
            <a:normAutofit/>
          </a:bodyPr>
          <a:lstStyle>
            <a:lvl1pPr marL="342900" indent="-342900" algn="r">
              <a:buClr>
                <a:srgbClr val="7A232E"/>
              </a:buClr>
              <a:buFont typeface="Wingdings" panose="05000000000000000000" pitchFamily="2" charset="2"/>
              <a:buChar char="Ø"/>
              <a:defRPr sz="2400" b="0" spc="3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5"/>
            <a:ext cx="6724650" cy="2962275"/>
          </a:xfrm>
        </p:spPr>
        <p:txBody>
          <a:bodyPr anchor="ctr" anchorCtr="0">
            <a:normAutofit/>
          </a:bodyPr>
          <a:lstStyle>
            <a:lvl1pPr marL="0" indent="0">
              <a:buNone/>
              <a:defRPr sz="21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Type quote here</a:t>
            </a:r>
          </a:p>
        </p:txBody>
      </p:sp>
      <p:sp>
        <p:nvSpPr>
          <p:cNvPr id="6" name="Text Placeholder 3"/>
          <p:cNvSpPr>
            <a:spLocks noGrp="1"/>
          </p:cNvSpPr>
          <p:nvPr>
            <p:ph type="body" sz="half" idx="10" hasCustomPrompt="1"/>
          </p:nvPr>
        </p:nvSpPr>
        <p:spPr>
          <a:xfrm>
            <a:off x="962027" y="5398237"/>
            <a:ext cx="6724083" cy="354865"/>
          </a:xfrm>
        </p:spPr>
        <p:txBody>
          <a:bodyPr anchor="ctr" anchorCtr="0">
            <a:noAutofit/>
          </a:bodyPr>
          <a:lstStyle>
            <a:lvl1pPr marL="0" indent="0" algn="r">
              <a:buNone/>
              <a:defRPr sz="1350" i="1" baseline="0">
                <a:solidFill>
                  <a:schemeClr val="accent3">
                    <a:lumMod val="75000"/>
                    <a:lumOff val="2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Additional info if applicable</a:t>
            </a:r>
          </a:p>
        </p:txBody>
      </p:sp>
      <p:sp>
        <p:nvSpPr>
          <p:cNvPr id="7" name="Title 1"/>
          <p:cNvSpPr txBox="1">
            <a:spLocks/>
          </p:cNvSpPr>
          <p:nvPr/>
        </p:nvSpPr>
        <p:spPr>
          <a:xfrm>
            <a:off x="2"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8625" dirty="0">
                <a:gradFill flip="none" rotWithShape="1">
                  <a:gsLst>
                    <a:gs pos="24000">
                      <a:srgbClr val="0075BF">
                        <a:lumMod val="75000"/>
                      </a:srgbClr>
                    </a:gs>
                    <a:gs pos="83000">
                      <a:srgbClr val="124D95">
                        <a:lumMod val="50000"/>
                      </a:srgb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8625" dirty="0">
                <a:gradFill flip="none" rotWithShape="1">
                  <a:gsLst>
                    <a:gs pos="24000">
                      <a:srgbClr val="0075BF">
                        <a:lumMod val="75000"/>
                      </a:srgbClr>
                    </a:gs>
                    <a:gs pos="83000">
                      <a:srgbClr val="124D95">
                        <a:lumMod val="50000"/>
                      </a:srgb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8" name="Rectangle 7">
            <a:extLst>
              <a:ext uri="{FF2B5EF4-FFF2-40B4-BE49-F238E27FC236}">
                <a16:creationId xmlns:a16="http://schemas.microsoft.com/office/drawing/2014/main" id="{43D77594-847C-4D9F-8E9C-BA000729C35F}"/>
              </a:ext>
            </a:extLst>
          </p:cNvPr>
          <p:cNvSpPr/>
          <p:nvPr/>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prstClr val="white"/>
              </a:solidFill>
            </a:endParaRPr>
          </a:p>
        </p:txBody>
      </p:sp>
    </p:spTree>
    <p:extLst>
      <p:ext uri="{BB962C8B-B14F-4D97-AF65-F5344CB8AC3E}">
        <p14:creationId xmlns:p14="http://schemas.microsoft.com/office/powerpoint/2010/main" val="1776751032"/>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5" y="1756801"/>
            <a:ext cx="8307704" cy="3251943"/>
          </a:xfrm>
        </p:spPr>
        <p:txBody>
          <a:bodyPr anchor="ctr" anchorCtr="0">
            <a:normAutofit/>
          </a:bodyPr>
          <a:lstStyle>
            <a:lvl1pPr marL="0" indent="0">
              <a:lnSpc>
                <a:spcPct val="95000"/>
              </a:lnSpc>
              <a:spcBef>
                <a:spcPts val="750"/>
              </a:spcBef>
              <a:buNone/>
              <a:defRPr sz="1650" b="0">
                <a:latin typeface="Times New Roman" panose="02020603050405020304" pitchFamily="18" charset="0"/>
                <a:cs typeface="Times New Roman" panose="02020603050405020304" pitchFamily="18"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6" y="1064169"/>
            <a:ext cx="6155055" cy="354865"/>
          </a:xfrm>
        </p:spPr>
        <p:txBody>
          <a:bodyPr anchor="ctr" anchorCtr="0">
            <a:noAutofit/>
          </a:bodyPr>
          <a:lstStyle>
            <a:lvl1pPr marL="0" indent="0" algn="l">
              <a:buNone/>
              <a:defRPr sz="1350" i="1" baseline="0">
                <a:solidFill>
                  <a:schemeClr val="accent3">
                    <a:lumMod val="75000"/>
                    <a:lumOff val="2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8" name="Rectangle 7">
            <a:extLst>
              <a:ext uri="{FF2B5EF4-FFF2-40B4-BE49-F238E27FC236}">
                <a16:creationId xmlns:a16="http://schemas.microsoft.com/office/drawing/2014/main" id="{4768B8A7-EB81-4FD2-82D4-E645AB5DA130}"/>
              </a:ext>
            </a:extLst>
          </p:cNvPr>
          <p:cNvSpPr/>
          <p:nvPr/>
        </p:nvSpPr>
        <p:spPr>
          <a:xfrm rot="5400000">
            <a:off x="4558282" y="-3103311"/>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prstClr val="white"/>
              </a:solidFill>
            </a:endParaRPr>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2" y="119319"/>
            <a:ext cx="6374129" cy="862471"/>
          </a:xfrm>
        </p:spPr>
        <p:txBody>
          <a:bodyPr>
            <a:normAutofit/>
          </a:bodyPr>
          <a:lstStyle>
            <a:lvl1pPr>
              <a:defRPr sz="195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8" y="5095875"/>
            <a:ext cx="7905749" cy="1197103"/>
          </a:xfrm>
        </p:spPr>
        <p:txBody>
          <a:bodyPr anchor="ctr" anchorCtr="0">
            <a:noAutofit/>
          </a:bodyPr>
          <a:lstStyle>
            <a:lvl1pPr marL="0" indent="0" algn="ctr">
              <a:buNone/>
              <a:defRPr lang="en-US" sz="165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4256379512"/>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4" y="1120348"/>
            <a:ext cx="4032473" cy="5056617"/>
          </a:xfrm>
        </p:spPr>
        <p:txBody>
          <a:bodyPr>
            <a:noAutofit/>
          </a:bodyPr>
          <a:lstStyle>
            <a:lvl1pPr>
              <a:spcBef>
                <a:spcPts val="2250"/>
              </a:spcBef>
              <a:defRPr sz="1500"/>
            </a:lvl1pPr>
            <a:lvl2pPr marL="219456" indent="0">
              <a:spcBef>
                <a:spcPts val="450"/>
              </a:spcBef>
              <a:spcAft>
                <a:spcPts val="150"/>
              </a:spcAft>
              <a:buNone/>
              <a:defRPr sz="1050" i="1">
                <a:solidFill>
                  <a:schemeClr val="accent3">
                    <a:lumMod val="75000"/>
                    <a:lumOff val="25000"/>
                  </a:schemeClr>
                </a:solidFill>
              </a:defRPr>
            </a:lvl2pPr>
            <a:lvl3pPr marL="432054" indent="-205740">
              <a:spcBef>
                <a:spcPts val="300"/>
              </a:spcBef>
              <a:buClr>
                <a:schemeClr val="accent3">
                  <a:lumMod val="75000"/>
                  <a:lumOff val="25000"/>
                </a:schemeClr>
              </a:buClr>
              <a:buFont typeface="Wingdings" panose="05000000000000000000" pitchFamily="2" charset="2"/>
              <a:buChar char=""/>
              <a:defRPr sz="975"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8"/>
            <a:ext cx="4032504" cy="5056617"/>
          </a:xfrm>
        </p:spPr>
        <p:txBody>
          <a:bodyPr>
            <a:noAutofit/>
          </a:bodyPr>
          <a:lstStyle>
            <a:lvl1pPr>
              <a:spcBef>
                <a:spcPts val="2250"/>
              </a:spcBef>
              <a:defRPr sz="1500"/>
            </a:lvl1pPr>
            <a:lvl2pPr marL="205740" indent="0" algn="l" defTabSz="685800" rtl="0" eaLnBrk="1" latinLnBrk="0" hangingPunct="1">
              <a:lnSpc>
                <a:spcPct val="90000"/>
              </a:lnSpc>
              <a:spcBef>
                <a:spcPts val="600"/>
              </a:spcBef>
              <a:spcAft>
                <a:spcPts val="150"/>
              </a:spcAft>
              <a:buClr>
                <a:schemeClr val="bg1">
                  <a:lumMod val="65000"/>
                </a:schemeClr>
              </a:buClr>
              <a:buFont typeface="Arial" panose="020B0604020202020204" pitchFamily="34" charset="0"/>
              <a:buNone/>
              <a:defRPr lang="en-US" sz="1050" i="1" kern="1200" dirty="0">
                <a:solidFill>
                  <a:schemeClr val="accent3">
                    <a:lumMod val="75000"/>
                    <a:lumOff val="25000"/>
                  </a:schemeClr>
                </a:solidFill>
                <a:latin typeface="+mn-lt"/>
                <a:ea typeface="+mn-ea"/>
                <a:cs typeface="+mn-cs"/>
              </a:defRPr>
            </a:lvl2pPr>
            <a:lvl3pPr marL="440627" indent="-214313">
              <a:spcBef>
                <a:spcPts val="300"/>
              </a:spcBef>
              <a:buClr>
                <a:schemeClr val="accent3">
                  <a:lumMod val="75000"/>
                  <a:lumOff val="25000"/>
                </a:schemeClr>
              </a:buClr>
              <a:buFont typeface="Wingdings" panose="05000000000000000000" pitchFamily="2" charset="2"/>
              <a:buChar char=""/>
              <a:defRPr lang="en-US" sz="975" u="sng" kern="1200" baseline="0" dirty="0">
                <a:solidFill>
                  <a:schemeClr val="accent6"/>
                </a:solidFill>
                <a:latin typeface="+mn-lt"/>
                <a:ea typeface="+mn-ea"/>
                <a:cs typeface="+mn-cs"/>
              </a:defRPr>
            </a:lvl3pPr>
          </a:lstStyle>
          <a:p>
            <a:pPr lvl="0"/>
            <a:r>
              <a:rPr lang="en-US" dirty="0"/>
              <a:t>Name of Resource</a:t>
            </a:r>
          </a:p>
          <a:p>
            <a:pPr marL="420053" lvl="1" indent="-214313" algn="l" defTabSz="685800" rtl="0" eaLnBrk="1" latinLnBrk="0" hangingPunct="1">
              <a:lnSpc>
                <a:spcPct val="90000"/>
              </a:lnSpc>
              <a:spcBef>
                <a:spcPts val="600"/>
              </a:spcBef>
              <a:buClr>
                <a:schemeClr val="bg1">
                  <a:lumMod val="65000"/>
                </a:schemeClr>
              </a:buClr>
            </a:pPr>
            <a:r>
              <a:rPr lang="en-US" dirty="0"/>
              <a:t>Details about resource listed here.</a:t>
            </a:r>
          </a:p>
          <a:p>
            <a:pPr marL="440627" lvl="2" indent="-214313" algn="l" defTabSz="685800" rtl="0" eaLnBrk="1" latinLnBrk="0" hangingPunct="1">
              <a:lnSpc>
                <a:spcPct val="90000"/>
              </a:lnSpc>
              <a:spcBef>
                <a:spcPts val="6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7FD6786-8F98-43F6-B24B-3F32CA90C529}"/>
              </a:ext>
            </a:extLst>
          </p:cNvPr>
          <p:cNvSpPr/>
          <p:nvPr/>
        </p:nvSpPr>
        <p:spPr>
          <a:xfrm>
            <a:off x="4540808" y="1003987"/>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prstClr val="white"/>
              </a:solidFill>
            </a:endParaRPr>
          </a:p>
        </p:txBody>
      </p:sp>
      <p:sp>
        <p:nvSpPr>
          <p:cNvPr id="7" name="Rectangle 6">
            <a:extLst>
              <a:ext uri="{FF2B5EF4-FFF2-40B4-BE49-F238E27FC236}">
                <a16:creationId xmlns:a16="http://schemas.microsoft.com/office/drawing/2014/main" id="{D3A54BF1-953C-4479-BA14-05D786F8768E}"/>
              </a:ext>
            </a:extLst>
          </p:cNvPr>
          <p:cNvSpPr/>
          <p:nvPr/>
        </p:nvSpPr>
        <p:spPr>
          <a:xfrm rot="5400000">
            <a:off x="4558284" y="-3576806"/>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prstClr val="white"/>
              </a:solidFill>
            </a:endParaRPr>
          </a:p>
        </p:txBody>
      </p:sp>
      <p:sp>
        <p:nvSpPr>
          <p:cNvPr id="10" name="TextBox 9">
            <a:extLst>
              <a:ext uri="{FF2B5EF4-FFF2-40B4-BE49-F238E27FC236}">
                <a16:creationId xmlns:a16="http://schemas.microsoft.com/office/drawing/2014/main" id="{689D9F95-E05B-461F-9AB6-FCC469E64AE0}"/>
              </a:ext>
            </a:extLst>
          </p:cNvPr>
          <p:cNvSpPr txBox="1"/>
          <p:nvPr/>
        </p:nvSpPr>
        <p:spPr>
          <a:xfrm>
            <a:off x="1309818" y="365127"/>
            <a:ext cx="6880779" cy="616352"/>
          </a:xfrm>
          <a:prstGeom prst="rect">
            <a:avLst/>
          </a:prstGeom>
        </p:spPr>
        <p:txBody>
          <a:bodyPr vert="horz" lIns="68580" tIns="34290" rIns="68580" bIns="3429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r>
              <a:rPr sz="255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Resources:</a:t>
            </a:r>
          </a:p>
        </p:txBody>
      </p:sp>
      <p:sp>
        <p:nvSpPr>
          <p:cNvPr id="11" name="TextBox 10">
            <a:extLst>
              <a:ext uri="{FF2B5EF4-FFF2-40B4-BE49-F238E27FC236}">
                <a16:creationId xmlns:a16="http://schemas.microsoft.com/office/drawing/2014/main" id="{3C7C2AD0-E385-4C6D-9FC1-7C6479504B69}"/>
              </a:ext>
            </a:extLst>
          </p:cNvPr>
          <p:cNvSpPr txBox="1"/>
          <p:nvPr/>
        </p:nvSpPr>
        <p:spPr>
          <a:xfrm>
            <a:off x="2509079" y="205946"/>
            <a:ext cx="1318054" cy="947351"/>
          </a:xfrm>
          <a:prstGeom prst="rect">
            <a:avLst/>
          </a:prstGeom>
          <a:noFill/>
        </p:spPr>
        <p:txBody>
          <a:bodyPr wrap="none" rtlCol="0">
            <a:noAutofit/>
          </a:bodyPr>
          <a:lstStyle/>
          <a:p>
            <a:pPr>
              <a:lnSpc>
                <a:spcPct val="85000"/>
              </a:lnSpc>
            </a:pPr>
            <a:r>
              <a:rPr lang="en-US" sz="4950" dirty="0">
                <a:solidFill>
                  <a:prstClr val="white">
                    <a:lumMod val="75000"/>
                  </a:prstClr>
                </a:solidFill>
                <a:sym typeface="Webdings" panose="05030102010509060703" pitchFamily="18" charset="2"/>
              </a:rPr>
              <a:t></a:t>
            </a:r>
            <a:endParaRPr lang="en-US" sz="4950" dirty="0">
              <a:solidFill>
                <a:prstClr val="white">
                  <a:lumMod val="75000"/>
                </a:prst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361439405"/>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5" y="1190626"/>
            <a:ext cx="3697604" cy="5165727"/>
          </a:xfrm>
        </p:spPr>
        <p:txBody>
          <a:bodyPr anchor="ctr"/>
          <a:lstStyle>
            <a:lvl1pPr marL="0" indent="0">
              <a:spcBef>
                <a:spcPts val="2250"/>
              </a:spcBef>
              <a:buNone/>
              <a:defRPr lang="en-US" sz="165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225"/>
              </a:spcBef>
              <a:buNone/>
              <a:defRPr sz="1200" i="1"/>
            </a:lvl2pPr>
            <a:lvl3pPr marL="274320" indent="0">
              <a:spcBef>
                <a:spcPts val="300"/>
              </a:spcBef>
              <a:buFontTx/>
              <a:buNone/>
              <a:defRPr sz="1050" b="1">
                <a:solidFill>
                  <a:schemeClr val="tx1"/>
                </a:solidFill>
              </a:defRPr>
            </a:lvl3pPr>
            <a:lvl4pPr marL="685800" indent="-205740">
              <a:spcBef>
                <a:spcPts val="900"/>
              </a:spcBef>
              <a:buClr>
                <a:schemeClr val="accent6"/>
              </a:buClr>
              <a:buSzPct val="90000"/>
              <a:buFont typeface="Wingdings" panose="05000000000000000000" pitchFamily="2" charset="2"/>
              <a:buChar char=""/>
              <a:defRPr sz="975" i="1">
                <a:solidFill>
                  <a:schemeClr val="accent1"/>
                </a:solidFill>
              </a:defRPr>
            </a:lvl4pPr>
            <a:lvl5pPr marL="685800" indent="-205740">
              <a:spcBef>
                <a:spcPts val="150"/>
              </a:spcBef>
              <a:buClr>
                <a:schemeClr val="accent2"/>
              </a:buClr>
              <a:buSzPct val="120000"/>
              <a:buFont typeface="Wingdings" panose="05000000000000000000" pitchFamily="2" charset="2"/>
              <a:buChar char=""/>
              <a:defRPr sz="975" b="0" i="0" spc="38"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8" name="TextBox 7">
            <a:extLst>
              <a:ext uri="{FF2B5EF4-FFF2-40B4-BE49-F238E27FC236}">
                <a16:creationId xmlns:a16="http://schemas.microsoft.com/office/drawing/2014/main" id="{5E098955-8651-419E-86A8-56788A65E260}"/>
              </a:ext>
            </a:extLst>
          </p:cNvPr>
          <p:cNvSpPr txBox="1"/>
          <p:nvPr/>
        </p:nvSpPr>
        <p:spPr>
          <a:xfrm>
            <a:off x="628650" y="365127"/>
            <a:ext cx="7955280" cy="1051560"/>
          </a:xfrm>
          <a:prstGeom prst="rect">
            <a:avLst/>
          </a:prstGeom>
        </p:spPr>
        <p:txBody>
          <a:bodyPr vert="horz" lIns="68580" tIns="34290" rIns="68580" bIns="3429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sz="255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Contact Information:</a:t>
            </a:r>
          </a:p>
        </p:txBody>
      </p:sp>
      <p:pic>
        <p:nvPicPr>
          <p:cNvPr id="6" name="Picture 5">
            <a:extLst>
              <a:ext uri="{FF2B5EF4-FFF2-40B4-BE49-F238E27FC236}">
                <a16:creationId xmlns:a16="http://schemas.microsoft.com/office/drawing/2014/main" id="{184F4F1A-CF95-4957-953C-C908BBDF284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6285" y="2543614"/>
            <a:ext cx="2974602" cy="1389773"/>
          </a:xfrm>
          <a:prstGeom prst="rect">
            <a:avLst/>
          </a:prstGeom>
        </p:spPr>
      </p:pic>
    </p:spTree>
    <p:extLst>
      <p:ext uri="{BB962C8B-B14F-4D97-AF65-F5344CB8AC3E}">
        <p14:creationId xmlns:p14="http://schemas.microsoft.com/office/powerpoint/2010/main" val="110382415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9906250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91469" y="2270682"/>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3879135396"/>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p:nvSpPr>
        <p:spPr>
          <a:xfrm>
            <a:off x="0" y="3981453"/>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050">
              <a:solidFill>
                <a:prstClr val="white"/>
              </a:solidFill>
            </a:endParaRPr>
          </a:p>
        </p:txBody>
      </p:sp>
      <p:sp>
        <p:nvSpPr>
          <p:cNvPr id="34" name="Rectangle 33"/>
          <p:cNvSpPr/>
          <p:nvPr/>
        </p:nvSpPr>
        <p:spPr>
          <a:xfrm>
            <a:off x="0" y="5513221"/>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050">
              <a:solidFill>
                <a:prstClr val="white"/>
              </a:solidFill>
            </a:endParaRPr>
          </a:p>
        </p:txBody>
      </p:sp>
      <p:sp>
        <p:nvSpPr>
          <p:cNvPr id="14" name="TextBox 13"/>
          <p:cNvSpPr txBox="1"/>
          <p:nvPr/>
        </p:nvSpPr>
        <p:spPr>
          <a:xfrm>
            <a:off x="4695825" y="1480005"/>
            <a:ext cx="4297680" cy="5191127"/>
          </a:xfrm>
          <a:prstGeom prst="rect">
            <a:avLst/>
          </a:prstGeom>
          <a:noFill/>
        </p:spPr>
        <p:txBody>
          <a:bodyPr wrap="square" rtlCol="0">
            <a:noAutofit/>
          </a:bodyPr>
          <a:lstStyle/>
          <a:p>
            <a:pPr>
              <a:buFont typeface="Arial" panose="020B0604020202020204" pitchFamily="34" charset="0"/>
              <a:buNone/>
            </a:pPr>
            <a:r>
              <a:rPr lang="en-US" sz="1500" b="1" dirty="0">
                <a:solidFill>
                  <a:srgbClr val="124D95"/>
                </a:solidFill>
                <a:cs typeface="Arial" panose="020B0604020202020204" pitchFamily="34" charset="0"/>
              </a:rPr>
              <a:t>Beyond the </a:t>
            </a:r>
            <a:r>
              <a:rPr lang="en-US" sz="1500" b="1">
                <a:solidFill>
                  <a:srgbClr val="124D95"/>
                </a:solidFill>
                <a:cs typeface="Arial" panose="020B0604020202020204" pitchFamily="34" charset="0"/>
              </a:rPr>
              <a:t>standard offerings,</a:t>
            </a:r>
          </a:p>
          <a:p>
            <a:pPr>
              <a:spcAft>
                <a:spcPts val="750"/>
              </a:spcAft>
              <a:buFont typeface="Arial" panose="020B0604020202020204" pitchFamily="34" charset="0"/>
              <a:buNone/>
            </a:pPr>
            <a:r>
              <a:rPr lang="en-US" sz="863">
                <a:solidFill>
                  <a:srgbClr val="242021"/>
                </a:solidFill>
                <a:cs typeface="Arial" panose="020B0604020202020204" pitchFamily="34" charset="0"/>
              </a:rPr>
              <a:t>this </a:t>
            </a:r>
            <a:r>
              <a:rPr lang="en-US" sz="863" dirty="0">
                <a:solidFill>
                  <a:srgbClr val="242021"/>
                </a:solidFill>
                <a:cs typeface="Arial" panose="020B0604020202020204" pitchFamily="34" charset="0"/>
              </a:rPr>
              <a:t>template contains a set of custom slides built to help you prepare your presentation.  Included are:</a:t>
            </a:r>
          </a:p>
          <a:p>
            <a:pPr marL="471488" lvl="1" indent="-128588">
              <a:lnSpc>
                <a:spcPct val="90000"/>
              </a:lnSpc>
              <a:spcAft>
                <a:spcPts val="300"/>
              </a:spcAft>
              <a:buFont typeface="Arial" panose="020B0604020202020204" pitchFamily="34" charset="0"/>
              <a:buChar char="•"/>
            </a:pPr>
            <a:r>
              <a:rPr lang="en-US" sz="825">
                <a:solidFill>
                  <a:srgbClr val="242021"/>
                </a:solidFill>
                <a:cs typeface="Arial" panose="020B0604020202020204" pitchFamily="34" charset="0"/>
              </a:rPr>
              <a:t>Your Moderator</a:t>
            </a:r>
          </a:p>
          <a:p>
            <a:pPr marL="471488" lvl="1" indent="-128588">
              <a:lnSpc>
                <a:spcPct val="90000"/>
              </a:lnSpc>
              <a:spcAft>
                <a:spcPts val="300"/>
              </a:spcAft>
              <a:buFont typeface="Arial" panose="020B0604020202020204" pitchFamily="34" charset="0"/>
              <a:buChar char="•"/>
            </a:pPr>
            <a:r>
              <a:rPr lang="en-US" sz="825">
                <a:solidFill>
                  <a:srgbClr val="242021"/>
                </a:solidFill>
                <a:cs typeface="Arial" panose="020B0604020202020204" pitchFamily="34" charset="0"/>
              </a:rPr>
              <a:t>3 </a:t>
            </a:r>
            <a:r>
              <a:rPr lang="en-US" sz="825" dirty="0">
                <a:solidFill>
                  <a:srgbClr val="242021"/>
                </a:solidFill>
                <a:cs typeface="Arial" panose="020B0604020202020204" pitchFamily="34" charset="0"/>
              </a:rPr>
              <a:t>Speaker </a:t>
            </a:r>
            <a:r>
              <a:rPr lang="en-US" sz="825">
                <a:solidFill>
                  <a:srgbClr val="242021"/>
                </a:solidFill>
                <a:cs typeface="Arial" panose="020B0604020202020204" pitchFamily="34" charset="0"/>
              </a:rPr>
              <a:t>Slide choices</a:t>
            </a:r>
            <a:endParaRPr lang="en-US" sz="825" dirty="0">
              <a:solidFill>
                <a:srgbClr val="242021"/>
              </a:solidFill>
              <a:cs typeface="Arial" panose="020B0604020202020204" pitchFamily="34" charset="0"/>
            </a:endParaRPr>
          </a:p>
          <a:p>
            <a:pPr marL="471488" lvl="1" indent="-128588">
              <a:lnSpc>
                <a:spcPct val="90000"/>
              </a:lnSpc>
              <a:spcAft>
                <a:spcPts val="300"/>
              </a:spcAft>
              <a:buFont typeface="Arial" panose="020B0604020202020204" pitchFamily="34" charset="0"/>
              <a:buChar char="•"/>
            </a:pPr>
            <a:r>
              <a:rPr lang="en-US" sz="825" dirty="0">
                <a:solidFill>
                  <a:srgbClr val="242021"/>
                </a:solidFill>
                <a:cs typeface="Arial" panose="020B0604020202020204" pitchFamily="34" charset="0"/>
              </a:rPr>
              <a:t>Where Are You?  </a:t>
            </a:r>
            <a:br>
              <a:rPr lang="en-US" sz="788" dirty="0">
                <a:solidFill>
                  <a:srgbClr val="242021"/>
                </a:solidFill>
                <a:cs typeface="Arial" panose="020B0604020202020204" pitchFamily="34" charset="0"/>
              </a:rPr>
            </a:br>
            <a:r>
              <a:rPr lang="en-US" sz="788" dirty="0">
                <a:solidFill>
                  <a:srgbClr val="242021"/>
                </a:solidFill>
                <a:cs typeface="Arial" panose="020B0604020202020204" pitchFamily="34" charset="0"/>
              </a:rPr>
              <a:t>  </a:t>
            </a:r>
            <a:r>
              <a:rPr lang="en-US" sz="750" i="1" dirty="0">
                <a:solidFill>
                  <a:srgbClr val="242021">
                    <a:lumMod val="75000"/>
                    <a:lumOff val="25000"/>
                  </a:srgbClr>
                </a:solidFill>
                <a:cs typeface="Arial" panose="020B0604020202020204" pitchFamily="34" charset="0"/>
              </a:rPr>
              <a:t>(location slide)</a:t>
            </a:r>
          </a:p>
          <a:p>
            <a:pPr marL="471488" lvl="1" indent="-128588">
              <a:lnSpc>
                <a:spcPct val="90000"/>
              </a:lnSpc>
              <a:spcAft>
                <a:spcPts val="300"/>
              </a:spcAft>
              <a:buFont typeface="Arial" panose="020B0604020202020204" pitchFamily="34" charset="0"/>
              <a:buChar char="•"/>
            </a:pPr>
            <a:r>
              <a:rPr lang="en-US" sz="825">
                <a:solidFill>
                  <a:srgbClr val="242021"/>
                </a:solidFill>
                <a:cs typeface="Arial" panose="020B0604020202020204" pitchFamily="34" charset="0"/>
              </a:rPr>
              <a:t>Today’s Objectives</a:t>
            </a:r>
            <a:endParaRPr lang="en-US" sz="825" dirty="0">
              <a:solidFill>
                <a:srgbClr val="242021"/>
              </a:solidFill>
              <a:cs typeface="Arial" panose="020B0604020202020204" pitchFamily="34" charset="0"/>
            </a:endParaRPr>
          </a:p>
          <a:p>
            <a:pPr marL="471488" lvl="1" indent="-128588">
              <a:lnSpc>
                <a:spcPct val="90000"/>
              </a:lnSpc>
              <a:spcAft>
                <a:spcPts val="300"/>
              </a:spcAft>
              <a:buFont typeface="Arial" panose="020B0604020202020204" pitchFamily="34" charset="0"/>
              <a:buChar char="•"/>
            </a:pPr>
            <a:r>
              <a:rPr lang="en-US" sz="825">
                <a:solidFill>
                  <a:srgbClr val="242021"/>
                </a:solidFill>
                <a:cs typeface="Arial" panose="020B0604020202020204" pitchFamily="34" charset="0"/>
              </a:rPr>
              <a:t>Series Set</a:t>
            </a:r>
          </a:p>
          <a:p>
            <a:pPr marL="471488" lvl="1" indent="-128588">
              <a:lnSpc>
                <a:spcPct val="90000"/>
              </a:lnSpc>
              <a:spcAft>
                <a:spcPts val="300"/>
              </a:spcAft>
              <a:buFont typeface="Arial" panose="020B0604020202020204" pitchFamily="34" charset="0"/>
              <a:buChar char="•"/>
            </a:pPr>
            <a:r>
              <a:rPr lang="en-US" sz="825">
                <a:solidFill>
                  <a:srgbClr val="242021"/>
                </a:solidFill>
                <a:cs typeface="Arial" panose="020B0604020202020204" pitchFamily="34" charset="0"/>
              </a:rPr>
              <a:t>Quote</a:t>
            </a:r>
          </a:p>
          <a:p>
            <a:pPr>
              <a:spcBef>
                <a:spcPts val="2250"/>
              </a:spcBef>
              <a:buFont typeface="Arial" panose="020B0604020202020204" pitchFamily="34" charset="0"/>
              <a:buNone/>
            </a:pPr>
            <a:r>
              <a:rPr lang="en-US" sz="1125" b="1">
                <a:solidFill>
                  <a:srgbClr val="124D95"/>
                </a:solidFill>
                <a:cs typeface="Arial" panose="020B0604020202020204" pitchFamily="34" charset="0"/>
              </a:rPr>
              <a:t>Resources &amp; Name / Occupation / Org boxes:</a:t>
            </a:r>
            <a:endParaRPr lang="en-US" sz="1125" b="1" dirty="0">
              <a:solidFill>
                <a:srgbClr val="124D95"/>
              </a:solidFill>
              <a:cs typeface="Arial" panose="020B0604020202020204" pitchFamily="34" charset="0"/>
            </a:endParaRPr>
          </a:p>
          <a:p>
            <a:pPr>
              <a:spcBef>
                <a:spcPts val="300"/>
              </a:spcBef>
              <a:spcAft>
                <a:spcPts val="600"/>
              </a:spcAft>
              <a:buFont typeface="Arial" panose="020B0604020202020204" pitchFamily="34" charset="0"/>
              <a:buNone/>
            </a:pPr>
            <a:r>
              <a:rPr lang="en-US" sz="788">
                <a:solidFill>
                  <a:srgbClr val="242021"/>
                </a:solidFill>
                <a:cs typeface="Arial" panose="020B0604020202020204" pitchFamily="34" charset="0"/>
              </a:rPr>
              <a:t>This </a:t>
            </a:r>
            <a:r>
              <a:rPr lang="en-US" sz="788" dirty="0">
                <a:solidFill>
                  <a:srgbClr val="242021"/>
                </a:solidFill>
                <a:cs typeface="Arial" panose="020B0604020202020204" pitchFamily="34" charset="0"/>
              </a:rPr>
              <a:t>works like a multi-level bulleted list</a:t>
            </a:r>
            <a:r>
              <a:rPr lang="en-US" sz="788">
                <a:solidFill>
                  <a:srgbClr val="242021"/>
                </a:solidFill>
                <a:cs typeface="Arial" panose="020B0604020202020204" pitchFamily="34" charset="0"/>
              </a:rPr>
              <a:t>.  Use </a:t>
            </a:r>
            <a:r>
              <a:rPr lang="en-US" sz="788" dirty="0">
                <a:solidFill>
                  <a:srgbClr val="242021"/>
                </a:solidFill>
                <a:cs typeface="Arial" panose="020B0604020202020204" pitchFamily="34" charset="0"/>
              </a:rPr>
              <a:t>the list level buttons on your “Home” tab to</a:t>
            </a:r>
            <a:br>
              <a:rPr lang="en-US" sz="788">
                <a:solidFill>
                  <a:srgbClr val="242021"/>
                </a:solidFill>
                <a:cs typeface="Arial" panose="020B0604020202020204" pitchFamily="34" charset="0"/>
              </a:rPr>
            </a:br>
            <a:r>
              <a:rPr lang="en-US" sz="788">
                <a:solidFill>
                  <a:srgbClr val="242021"/>
                </a:solidFill>
                <a:cs typeface="Arial" panose="020B0604020202020204" pitchFamily="34" charset="0"/>
              </a:rPr>
              <a:t>change formatting levels.</a:t>
            </a:r>
            <a:endParaRPr lang="en-US" sz="788" dirty="0">
              <a:solidFill>
                <a:srgbClr val="242021"/>
              </a:solidFill>
              <a:cs typeface="Arial" panose="020B0604020202020204" pitchFamily="34" charset="0"/>
            </a:endParaRPr>
          </a:p>
          <a:p>
            <a:pPr>
              <a:spcAft>
                <a:spcPts val="450"/>
              </a:spcAft>
              <a:buFont typeface="Arial" panose="020B0604020202020204" pitchFamily="34" charset="0"/>
              <a:buNone/>
            </a:pPr>
            <a:endParaRPr lang="en-US" sz="788" dirty="0">
              <a:solidFill>
                <a:srgbClr val="242021"/>
              </a:solidFill>
              <a:cs typeface="Arial" panose="020B0604020202020204" pitchFamily="34" charset="0"/>
            </a:endParaRPr>
          </a:p>
        </p:txBody>
      </p:sp>
      <p:grpSp>
        <p:nvGrpSpPr>
          <p:cNvPr id="18" name="Group 17"/>
          <p:cNvGrpSpPr/>
          <p:nvPr/>
        </p:nvGrpSpPr>
        <p:grpSpPr>
          <a:xfrm>
            <a:off x="7084801" y="4562931"/>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050">
                  <a:solidFill>
                    <a:srgbClr val="242021"/>
                  </a:solidFill>
                </a:endParaRPr>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050">
                <a:solidFill>
                  <a:prstClr val="white"/>
                </a:solidFill>
              </a:endParaRPr>
            </a:p>
          </p:txBody>
        </p:sp>
      </p:grpSp>
      <p:sp>
        <p:nvSpPr>
          <p:cNvPr id="28" name="Rectangle 27"/>
          <p:cNvSpPr/>
          <p:nvPr/>
        </p:nvSpPr>
        <p:spPr>
          <a:xfrm>
            <a:off x="5040000" y="2"/>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a:solidFill>
                <a:srgbClr val="242021"/>
              </a:solidFill>
            </a:endParaRPr>
          </a:p>
        </p:txBody>
      </p:sp>
      <p:sp>
        <p:nvSpPr>
          <p:cNvPr id="27" name="Rectangle 26"/>
          <p:cNvSpPr/>
          <p:nvPr/>
        </p:nvSpPr>
        <p:spPr>
          <a:xfrm>
            <a:off x="4429402" y="1376382"/>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a:solidFill>
                <a:srgbClr val="242021"/>
              </a:solidFill>
            </a:endParaRPr>
          </a:p>
        </p:txBody>
      </p:sp>
      <p:sp>
        <p:nvSpPr>
          <p:cNvPr id="7" name="TextBox 6"/>
          <p:cNvSpPr txBox="1"/>
          <p:nvPr/>
        </p:nvSpPr>
        <p:spPr>
          <a:xfrm>
            <a:off x="91736" y="1480005"/>
            <a:ext cx="4337666" cy="5352299"/>
          </a:xfrm>
          <a:prstGeom prst="rect">
            <a:avLst/>
          </a:prstGeom>
          <a:noFill/>
        </p:spPr>
        <p:txBody>
          <a:bodyPr wrap="square" rtlCol="0">
            <a:noAutofit/>
          </a:bodyPr>
          <a:lstStyle/>
          <a:p>
            <a:pPr>
              <a:spcAft>
                <a:spcPts val="225"/>
              </a:spcAft>
            </a:pPr>
            <a:r>
              <a:rPr lang="en-US" sz="1500" b="1" dirty="0">
                <a:solidFill>
                  <a:srgbClr val="124D95"/>
                </a:solidFill>
                <a:cs typeface="Arial" panose="020B0604020202020204" pitchFamily="34" charset="0"/>
              </a:rPr>
              <a:t>How to use this template:</a:t>
            </a:r>
          </a:p>
          <a:p>
            <a:pPr marL="128588" indent="-128588">
              <a:buFont typeface="Arial" panose="020B0604020202020204" pitchFamily="34" charset="0"/>
              <a:buChar char="•"/>
            </a:pPr>
            <a:r>
              <a:rPr lang="en-US" sz="788" dirty="0">
                <a:solidFill>
                  <a:srgbClr val="242021"/>
                </a:solidFill>
                <a:cs typeface="Arial" panose="020B0604020202020204" pitchFamily="34" charset="0"/>
              </a:rPr>
              <a:t>When creating a new slide, click the arrow under the “New Slide” button.  This will display the template master slides </a:t>
            </a:r>
            <a:r>
              <a:rPr lang="en-US" sz="788">
                <a:solidFill>
                  <a:srgbClr val="242021"/>
                </a:solidFill>
                <a:cs typeface="Arial" panose="020B0604020202020204" pitchFamily="34" charset="0"/>
              </a:rPr>
              <a:t>available.</a:t>
            </a:r>
          </a:p>
          <a:p>
            <a:pPr marL="128588" indent="-128588">
              <a:spcBef>
                <a:spcPts val="450"/>
              </a:spcBef>
              <a:buFont typeface="Arial" panose="020B0604020202020204" pitchFamily="34" charset="0"/>
              <a:buChar char="•"/>
            </a:pPr>
            <a:r>
              <a:rPr lang="en-US" sz="788">
                <a:solidFill>
                  <a:srgbClr val="242021"/>
                </a:solidFill>
                <a:cs typeface="Arial" panose="020B0604020202020204" pitchFamily="34" charset="0"/>
              </a:rPr>
              <a:t>Select </a:t>
            </a:r>
            <a:r>
              <a:rPr lang="en-US" sz="788" dirty="0">
                <a:solidFill>
                  <a:srgbClr val="242021"/>
                </a:solidFill>
                <a:cs typeface="Arial" panose="020B0604020202020204" pitchFamily="34" charset="0"/>
              </a:rPr>
              <a:t>the layout you </a:t>
            </a:r>
            <a:br>
              <a:rPr lang="en-US" sz="788" dirty="0">
                <a:solidFill>
                  <a:srgbClr val="242021"/>
                </a:solidFill>
                <a:cs typeface="Arial" panose="020B0604020202020204" pitchFamily="34" charset="0"/>
              </a:rPr>
            </a:br>
            <a:r>
              <a:rPr lang="en-US" sz="788" dirty="0">
                <a:solidFill>
                  <a:srgbClr val="242021"/>
                </a:solidFill>
                <a:cs typeface="Arial" panose="020B0604020202020204" pitchFamily="34" charset="0"/>
              </a:rPr>
              <a:t>need from the list.</a:t>
            </a:r>
          </a:p>
          <a:p>
            <a:pPr marL="128588" indent="-128588">
              <a:spcBef>
                <a:spcPts val="450"/>
              </a:spcBef>
              <a:buFont typeface="Arial" panose="020B0604020202020204" pitchFamily="34" charset="0"/>
              <a:buChar char="•"/>
            </a:pPr>
            <a:r>
              <a:rPr lang="en-US" sz="788" dirty="0">
                <a:solidFill>
                  <a:srgbClr val="242021"/>
                </a:solidFill>
                <a:cs typeface="Arial" panose="020B0604020202020204" pitchFamily="34" charset="0"/>
              </a:rPr>
              <a:t>Likewise, to </a:t>
            </a:r>
            <a:r>
              <a:rPr lang="en-US" sz="788" i="1" dirty="0">
                <a:solidFill>
                  <a:srgbClr val="242021"/>
                </a:solidFill>
                <a:cs typeface="Arial" panose="020B0604020202020204" pitchFamily="34" charset="0"/>
              </a:rPr>
              <a:t>change</a:t>
            </a:r>
            <a:r>
              <a:rPr lang="en-US" sz="788" dirty="0">
                <a:solidFill>
                  <a:srgbClr val="242021"/>
                </a:solidFill>
                <a:cs typeface="Arial" panose="020B0604020202020204" pitchFamily="34" charset="0"/>
              </a:rPr>
              <a:t> the </a:t>
            </a:r>
            <a:br>
              <a:rPr lang="en-US" sz="788" dirty="0">
                <a:solidFill>
                  <a:srgbClr val="242021"/>
                </a:solidFill>
                <a:cs typeface="Arial" panose="020B0604020202020204" pitchFamily="34" charset="0"/>
              </a:rPr>
            </a:br>
            <a:r>
              <a:rPr lang="en-US" sz="788" dirty="0">
                <a:solidFill>
                  <a:srgbClr val="242021"/>
                </a:solidFill>
                <a:cs typeface="Arial" panose="020B0604020202020204" pitchFamily="34" charset="0"/>
              </a:rPr>
              <a:t>template master </a:t>
            </a:r>
            <a:r>
              <a:rPr lang="en-US" sz="788">
                <a:solidFill>
                  <a:srgbClr val="242021"/>
                </a:solidFill>
                <a:cs typeface="Arial" panose="020B0604020202020204" pitchFamily="34" charset="0"/>
              </a:rPr>
              <a:t>of an </a:t>
            </a:r>
            <a:br>
              <a:rPr lang="en-US" sz="788">
                <a:solidFill>
                  <a:srgbClr val="242021"/>
                </a:solidFill>
                <a:cs typeface="Arial" panose="020B0604020202020204" pitchFamily="34" charset="0"/>
              </a:rPr>
            </a:br>
            <a:r>
              <a:rPr lang="en-US" sz="788">
                <a:solidFill>
                  <a:srgbClr val="242021"/>
                </a:solidFill>
                <a:cs typeface="Arial" panose="020B0604020202020204" pitchFamily="34" charset="0"/>
              </a:rPr>
              <a:t>existing slide, click the </a:t>
            </a:r>
            <a:br>
              <a:rPr lang="en-US" sz="788">
                <a:solidFill>
                  <a:srgbClr val="242021"/>
                </a:solidFill>
                <a:cs typeface="Arial" panose="020B0604020202020204" pitchFamily="34" charset="0"/>
              </a:rPr>
            </a:br>
            <a:r>
              <a:rPr lang="en-US" sz="788">
                <a:solidFill>
                  <a:srgbClr val="242021"/>
                </a:solidFill>
                <a:cs typeface="Arial" panose="020B0604020202020204" pitchFamily="34" charset="0"/>
              </a:rPr>
              <a:t>“</a:t>
            </a:r>
            <a:r>
              <a:rPr lang="en-US" sz="788" dirty="0">
                <a:solidFill>
                  <a:srgbClr val="242021"/>
                </a:solidFill>
                <a:cs typeface="Arial" panose="020B0604020202020204" pitchFamily="34" charset="0"/>
              </a:rPr>
              <a:t>Layout” </a:t>
            </a:r>
            <a:r>
              <a:rPr lang="en-US" sz="788">
                <a:solidFill>
                  <a:srgbClr val="242021"/>
                </a:solidFill>
                <a:cs typeface="Arial" panose="020B0604020202020204" pitchFamily="34" charset="0"/>
              </a:rPr>
              <a:t>button right </a:t>
            </a:r>
            <a:br>
              <a:rPr lang="en-US" sz="788">
                <a:solidFill>
                  <a:srgbClr val="242021"/>
                </a:solidFill>
                <a:cs typeface="Arial" panose="020B0604020202020204" pitchFamily="34" charset="0"/>
              </a:rPr>
            </a:br>
            <a:r>
              <a:rPr lang="en-US" sz="788">
                <a:solidFill>
                  <a:srgbClr val="242021"/>
                </a:solidFill>
                <a:cs typeface="Arial" panose="020B0604020202020204" pitchFamily="34" charset="0"/>
              </a:rPr>
              <a:t>next </a:t>
            </a:r>
            <a:r>
              <a:rPr lang="en-US" sz="788" dirty="0">
                <a:solidFill>
                  <a:srgbClr val="242021"/>
                </a:solidFill>
                <a:cs typeface="Arial" panose="020B0604020202020204" pitchFamily="34" charset="0"/>
              </a:rPr>
              <a:t>to </a:t>
            </a:r>
            <a:r>
              <a:rPr lang="en-US" sz="788">
                <a:solidFill>
                  <a:srgbClr val="242021"/>
                </a:solidFill>
                <a:cs typeface="Arial" panose="020B0604020202020204" pitchFamily="34" charset="0"/>
              </a:rPr>
              <a:t>the “</a:t>
            </a:r>
            <a:r>
              <a:rPr lang="en-US" sz="788" dirty="0">
                <a:solidFill>
                  <a:srgbClr val="242021"/>
                </a:solidFill>
                <a:cs typeface="Arial" panose="020B0604020202020204" pitchFamily="34" charset="0"/>
              </a:rPr>
              <a:t>New Slide” button.</a:t>
            </a:r>
          </a:p>
          <a:p>
            <a:pPr defTabSz="342900">
              <a:spcBef>
                <a:spcPts val="900"/>
              </a:spcBef>
              <a:spcAft>
                <a:spcPts val="225"/>
              </a:spcAft>
              <a:defRPr/>
            </a:pPr>
            <a:r>
              <a:rPr lang="en-US" sz="1500" b="1" dirty="0">
                <a:solidFill>
                  <a:srgbClr val="124D95"/>
                </a:solidFill>
                <a:cs typeface="Arial" panose="020B0604020202020204" pitchFamily="34" charset="0"/>
              </a:rPr>
              <a:t>General Template Notes:</a:t>
            </a:r>
          </a:p>
          <a:p>
            <a:pPr marL="68580">
              <a:spcAft>
                <a:spcPts val="450"/>
              </a:spcAft>
              <a:buFont typeface="Arial" panose="020B0604020202020204" pitchFamily="34" charset="0"/>
              <a:buNone/>
            </a:pPr>
            <a:r>
              <a:rPr lang="en-US" sz="1350" spc="45">
                <a:solidFill>
                  <a:srgbClr val="7A232E">
                    <a:lumMod val="20000"/>
                    <a:lumOff val="80000"/>
                  </a:srgbClr>
                </a:solidFill>
                <a:effectLst>
                  <a:outerShdw blurRad="76200" dist="38100" dir="8100000" algn="tr" rotWithShape="0">
                    <a:prstClr val="black">
                      <a:alpha val="60000"/>
                    </a:prstClr>
                  </a:outerShdw>
                </a:effectLst>
                <a:cs typeface="Arial" panose="020B0604020202020204" pitchFamily="34" charset="0"/>
                <a:sym typeface="Wingdings" panose="05000000000000000000" pitchFamily="2" charset="2"/>
              </a:rPr>
              <a:t></a:t>
            </a:r>
            <a:r>
              <a:rPr lang="en-US" sz="1350" b="1" spc="45">
                <a:solidFill>
                  <a:prstClr val="white"/>
                </a:solidFill>
                <a:effectLst>
                  <a:outerShdw blurRad="76200" dist="38100" dir="8100000" algn="tr" rotWithShape="0">
                    <a:prstClr val="black">
                      <a:alpha val="60000"/>
                    </a:prstClr>
                  </a:outerShdw>
                </a:effectLst>
                <a:cs typeface="Arial" panose="020B0604020202020204" pitchFamily="34" charset="0"/>
              </a:rPr>
              <a:t> </a:t>
            </a:r>
            <a:r>
              <a:rPr lang="en-US" sz="1350" b="1" u="sng" spc="45">
                <a:solidFill>
                  <a:prstClr val="white"/>
                </a:solidFill>
                <a:effectLst>
                  <a:outerShdw blurRad="76200" dist="38100" dir="8100000" algn="tr" rotWithShape="0">
                    <a:prstClr val="black">
                      <a:alpha val="60000"/>
                    </a:prstClr>
                  </a:outerShdw>
                </a:effectLst>
                <a:cs typeface="Arial" panose="020B0604020202020204" pitchFamily="34" charset="0"/>
              </a:rPr>
              <a:t>DO </a:t>
            </a:r>
            <a:r>
              <a:rPr lang="en-US" sz="1350" b="1" u="sng" spc="45" dirty="0">
                <a:solidFill>
                  <a:prstClr val="white"/>
                </a:solidFill>
                <a:effectLst>
                  <a:outerShdw blurRad="76200" dist="38100" dir="8100000" algn="tr" rotWithShape="0">
                    <a:prstClr val="black">
                      <a:alpha val="60000"/>
                    </a:prstClr>
                  </a:outerShdw>
                </a:effectLst>
                <a:cs typeface="Arial" panose="020B0604020202020204" pitchFamily="34" charset="0"/>
              </a:rPr>
              <a:t>NOT</a:t>
            </a:r>
            <a:r>
              <a:rPr lang="en-US" sz="1350" b="1" spc="45" dirty="0">
                <a:solidFill>
                  <a:prstClr val="white"/>
                </a:solidFill>
                <a:effectLst>
                  <a:outerShdw blurRad="76200" dist="38100" dir="8100000" algn="tr" rotWithShape="0">
                    <a:prstClr val="black">
                      <a:alpha val="60000"/>
                    </a:prstClr>
                  </a:outerShdw>
                </a:effectLst>
                <a:cs typeface="Arial" panose="020B0604020202020204" pitchFamily="34" charset="0"/>
              </a:rPr>
              <a:t>:</a:t>
            </a:r>
          </a:p>
          <a:p>
            <a:pPr marL="342900" lvl="1" indent="-128588" defTabSz="342900">
              <a:spcAft>
                <a:spcPts val="450"/>
              </a:spcAft>
              <a:buClr>
                <a:srgbClr val="9E1C30"/>
              </a:buClr>
              <a:buFont typeface="Wingdings" panose="05000000000000000000" pitchFamily="2" charset="2"/>
              <a:buChar char="ý"/>
              <a:defRPr/>
            </a:pPr>
            <a:r>
              <a:rPr lang="en-US" sz="788" b="1" dirty="0">
                <a:solidFill>
                  <a:srgbClr val="242021"/>
                </a:solidFill>
                <a:cs typeface="Arial" panose="020B0604020202020204" pitchFamily="34" charset="0"/>
              </a:rPr>
              <a:t>Space out your bullets using the “enter” key</a:t>
            </a:r>
            <a:r>
              <a:rPr lang="en-US" sz="788">
                <a:solidFill>
                  <a:srgbClr val="242021"/>
                </a:solidFill>
                <a:cs typeface="Arial" panose="020B0604020202020204" pitchFamily="34" charset="0"/>
              </a:rPr>
              <a:t>.  Please note if a spacing adjustment is required.</a:t>
            </a:r>
            <a:endParaRPr lang="en-US" sz="788" dirty="0">
              <a:solidFill>
                <a:srgbClr val="242021"/>
              </a:solidFill>
              <a:cs typeface="Arial" panose="020B0604020202020204" pitchFamily="34" charset="0"/>
            </a:endParaRPr>
          </a:p>
          <a:p>
            <a:pPr marL="342900" lvl="1" indent="-128588">
              <a:spcAft>
                <a:spcPts val="450"/>
              </a:spcAft>
              <a:buClr>
                <a:srgbClr val="9E1C30"/>
              </a:buClr>
              <a:buFont typeface="Wingdings" panose="05000000000000000000" pitchFamily="2" charset="2"/>
              <a:buChar char="ý"/>
            </a:pPr>
            <a:r>
              <a:rPr lang="en-US" sz="788" b="1" dirty="0">
                <a:solidFill>
                  <a:srgbClr val="242021"/>
                </a:solidFill>
                <a:cs typeface="Arial" panose="020B0604020202020204" pitchFamily="34" charset="0"/>
              </a:rPr>
              <a:t>Type any titles in all uppercase or with caps lock on</a:t>
            </a:r>
            <a:r>
              <a:rPr lang="en-US" sz="788" dirty="0">
                <a:solidFill>
                  <a:srgbClr val="242021"/>
                </a:solidFill>
                <a:cs typeface="Arial" panose="020B0604020202020204" pitchFamily="34" charset="0"/>
              </a:rPr>
              <a:t>, as formatting is automatic. Type using standard title caps.</a:t>
            </a:r>
          </a:p>
          <a:p>
            <a:pPr marL="342900" lvl="1" indent="-128588">
              <a:spcAft>
                <a:spcPts val="450"/>
              </a:spcAft>
              <a:buClr>
                <a:srgbClr val="9E1C30"/>
              </a:buClr>
              <a:buFont typeface="Wingdings" panose="05000000000000000000" pitchFamily="2" charset="2"/>
              <a:buChar char="ý"/>
            </a:pPr>
            <a:r>
              <a:rPr lang="en-US" sz="788" b="1" dirty="0">
                <a:solidFill>
                  <a:srgbClr val="242021"/>
                </a:solidFill>
                <a:cs typeface="Arial" panose="020B0604020202020204" pitchFamily="34" charset="0"/>
              </a:rPr>
              <a:t>Change heading alignment </a:t>
            </a:r>
            <a:r>
              <a:rPr lang="en-US" sz="788" b="1">
                <a:solidFill>
                  <a:srgbClr val="242021"/>
                </a:solidFill>
                <a:cs typeface="Arial" panose="020B0604020202020204" pitchFamily="34" charset="0"/>
              </a:rPr>
              <a:t>or location for standard content slide material</a:t>
            </a:r>
            <a:r>
              <a:rPr lang="en-US" sz="788">
                <a:solidFill>
                  <a:srgbClr val="242021"/>
                </a:solidFill>
                <a:cs typeface="Arial" panose="020B0604020202020204" pitchFamily="34" charset="0"/>
              </a:rPr>
              <a:t>.</a:t>
            </a:r>
          </a:p>
          <a:p>
            <a:pPr marL="68580" defTabSz="342900">
              <a:spcAft>
                <a:spcPts val="450"/>
              </a:spcAft>
              <a:buFont typeface="Arial" panose="020B0604020202020204" pitchFamily="34" charset="0"/>
              <a:buNone/>
              <a:defRPr/>
            </a:pPr>
            <a:r>
              <a:rPr lang="en-US" sz="1350" spc="45">
                <a:solidFill>
                  <a:srgbClr val="92D050"/>
                </a:solidFill>
                <a:effectLst>
                  <a:outerShdw blurRad="76200" dist="38100" dir="8100000" algn="tr" rotWithShape="0">
                    <a:prstClr val="black">
                      <a:alpha val="60000"/>
                    </a:prstClr>
                  </a:outerShdw>
                </a:effectLst>
                <a:cs typeface="Arial" panose="020B0604020202020204" pitchFamily="34" charset="0"/>
                <a:sym typeface="Wingdings" panose="05000000000000000000" pitchFamily="2" charset="2"/>
              </a:rPr>
              <a:t></a:t>
            </a:r>
            <a:r>
              <a:rPr lang="en-US" sz="1350" b="1" spc="45">
                <a:solidFill>
                  <a:prstClr val="white"/>
                </a:solidFill>
                <a:effectLst>
                  <a:outerShdw blurRad="76200" dist="38100" dir="8100000" algn="tr" rotWithShape="0">
                    <a:prstClr val="black">
                      <a:alpha val="60000"/>
                    </a:prstClr>
                  </a:outerShdw>
                </a:effectLst>
                <a:cs typeface="Arial" panose="020B0604020202020204" pitchFamily="34" charset="0"/>
              </a:rPr>
              <a:t> </a:t>
            </a:r>
            <a:r>
              <a:rPr lang="en-US" sz="1350" b="1" u="sng" spc="45">
                <a:solidFill>
                  <a:prstClr val="white"/>
                </a:solidFill>
                <a:effectLst>
                  <a:outerShdw blurRad="76200" dist="38100" dir="8100000" algn="tr" rotWithShape="0">
                    <a:prstClr val="black">
                      <a:alpha val="60000"/>
                    </a:prstClr>
                  </a:outerShdw>
                </a:effectLst>
                <a:cs typeface="Arial" panose="020B0604020202020204" pitchFamily="34" charset="0"/>
              </a:rPr>
              <a:t>DO</a:t>
            </a:r>
            <a:r>
              <a:rPr lang="en-US" sz="1350" b="1" spc="45">
                <a:solidFill>
                  <a:prstClr val="white"/>
                </a:solidFill>
                <a:effectLst>
                  <a:outerShdw blurRad="76200" dist="38100" dir="8100000" algn="tr" rotWithShape="0">
                    <a:prstClr val="black">
                      <a:alpha val="60000"/>
                    </a:prstClr>
                  </a:outerShdw>
                </a:effectLst>
                <a:cs typeface="Arial" panose="020B0604020202020204" pitchFamily="34" charset="0"/>
              </a:rPr>
              <a:t>:</a:t>
            </a:r>
          </a:p>
          <a:p>
            <a:pPr marL="342900" lvl="1" indent="-128588" defTabSz="342900">
              <a:spcAft>
                <a:spcPts val="450"/>
              </a:spcAft>
              <a:buClr>
                <a:srgbClr val="72AF2F"/>
              </a:buClr>
              <a:buFont typeface="Wingdings" panose="05000000000000000000" pitchFamily="2" charset="2"/>
              <a:buChar char="þ"/>
              <a:defRPr/>
            </a:pPr>
            <a:r>
              <a:rPr lang="en-US" sz="788" b="1">
                <a:solidFill>
                  <a:prstClr val="black"/>
                </a:solidFill>
                <a:cs typeface="Arial" panose="020B0604020202020204" pitchFamily="34" charset="0"/>
              </a:rPr>
              <a:t>Reference </a:t>
            </a:r>
            <a:r>
              <a:rPr lang="en-US" sz="788" b="1" dirty="0">
                <a:solidFill>
                  <a:prstClr val="black"/>
                </a:solidFill>
                <a:cs typeface="Arial" panose="020B0604020202020204" pitchFamily="34" charset="0"/>
              </a:rPr>
              <a:t>your graphics</a:t>
            </a:r>
            <a:r>
              <a:rPr lang="en-US" sz="788" dirty="0">
                <a:solidFill>
                  <a:prstClr val="black"/>
                </a:solidFill>
                <a:cs typeface="Arial" panose="020B0604020202020204" pitchFamily="34" charset="0"/>
              </a:rPr>
              <a:t>.  Add a note at the top of the “Slide notes” section that indicates where your graphic </a:t>
            </a:r>
            <a:r>
              <a:rPr lang="en-US" sz="788">
                <a:solidFill>
                  <a:prstClr val="black"/>
                </a:solidFill>
                <a:cs typeface="Arial" panose="020B0604020202020204" pitchFamily="34" charset="0"/>
              </a:rPr>
              <a:t>originated.</a:t>
            </a:r>
          </a:p>
          <a:p>
            <a:pPr marL="342900" lvl="1" defTabSz="342900">
              <a:spcAft>
                <a:spcPts val="450"/>
              </a:spcAft>
              <a:buFont typeface="Arial" panose="020B0604020202020204" pitchFamily="34" charset="0"/>
              <a:buNone/>
              <a:defRPr/>
            </a:pPr>
            <a:r>
              <a:rPr lang="en-US" sz="788">
                <a:solidFill>
                  <a:prstClr val="black"/>
                </a:solidFill>
                <a:cs typeface="Arial" panose="020B0604020202020204" pitchFamily="34" charset="0"/>
              </a:rPr>
              <a:t>Note </a:t>
            </a:r>
            <a:r>
              <a:rPr lang="en-US" sz="788" dirty="0">
                <a:solidFill>
                  <a:prstClr val="black"/>
                </a:solidFill>
                <a:cs typeface="Arial" panose="020B0604020202020204" pitchFamily="34" charset="0"/>
              </a:rPr>
              <a:t>that any graphics not referenced or in violation of </a:t>
            </a:r>
            <a:r>
              <a:rPr lang="en-US" sz="788" b="1" dirty="0">
                <a:solidFill>
                  <a:srgbClr val="D9D9D9">
                    <a:lumMod val="25000"/>
                  </a:srgbClr>
                </a:solidFill>
                <a:cs typeface="Arial" panose="020B0604020202020204" pitchFamily="34" charset="0"/>
              </a:rPr>
              <a:t>US Copyright Law, Title 17 </a:t>
            </a:r>
            <a:r>
              <a:rPr lang="en-US" sz="788" dirty="0">
                <a:solidFill>
                  <a:prstClr val="black"/>
                </a:solidFill>
                <a:cs typeface="Arial" panose="020B0604020202020204" pitchFamily="34" charset="0"/>
              </a:rPr>
              <a:t>will be replaced to ensure your protection.</a:t>
            </a:r>
          </a:p>
          <a:p>
            <a:pPr>
              <a:spcBef>
                <a:spcPts val="450"/>
              </a:spcBef>
              <a:buFont typeface="Arial" panose="020B0604020202020204" pitchFamily="34" charset="0"/>
              <a:buNone/>
            </a:pPr>
            <a:endParaRPr lang="en-US" sz="825" dirty="0">
              <a:solidFill>
                <a:srgbClr val="242021"/>
              </a:solidFill>
              <a:cs typeface="Arial" panose="020B0604020202020204" pitchFamily="34" charset="0"/>
            </a:endParaRPr>
          </a:p>
          <a:p>
            <a:endParaRPr lang="en-US" sz="825" dirty="0">
              <a:solidFill>
                <a:srgbClr val="242021"/>
              </a:solidFill>
              <a:cs typeface="Arial" panose="020B0604020202020204" pitchFamily="34" charset="0"/>
            </a:endParaRPr>
          </a:p>
        </p:txBody>
      </p:sp>
      <p:sp>
        <p:nvSpPr>
          <p:cNvPr id="10" name="TextBox 9"/>
          <p:cNvSpPr txBox="1"/>
          <p:nvPr/>
        </p:nvSpPr>
        <p:spPr>
          <a:xfrm>
            <a:off x="5308800" y="88691"/>
            <a:ext cx="3245631" cy="1102812"/>
          </a:xfrm>
          <a:prstGeom prst="rect">
            <a:avLst/>
          </a:prstGeom>
          <a:noFill/>
        </p:spPr>
        <p:txBody>
          <a:bodyPr wrap="square" rtlCol="0" anchor="ctr">
            <a:noAutofit/>
          </a:bodyPr>
          <a:lstStyle/>
          <a:p>
            <a:r>
              <a:rPr lang="en-US" sz="1050" i="1" dirty="0">
                <a:solidFill>
                  <a:srgbClr val="242021">
                    <a:lumMod val="65000"/>
                    <a:lumOff val="35000"/>
                  </a:srgbClr>
                </a:solidFill>
                <a:cs typeface="Arial" panose="020B0604020202020204" pitchFamily="34" charset="0"/>
              </a:rPr>
              <a:t>This slide contains information on how to use </a:t>
            </a:r>
            <a:r>
              <a:rPr lang="en-US" sz="1050" i="1">
                <a:solidFill>
                  <a:srgbClr val="242021">
                    <a:lumMod val="65000"/>
                    <a:lumOff val="35000"/>
                  </a:srgbClr>
                </a:solidFill>
                <a:cs typeface="Arial" panose="020B0604020202020204" pitchFamily="34" charset="0"/>
              </a:rPr>
              <a:t>this template, and is hidden. </a:t>
            </a:r>
          </a:p>
          <a:p>
            <a:pPr>
              <a:spcBef>
                <a:spcPts val="225"/>
              </a:spcBef>
            </a:pPr>
            <a:r>
              <a:rPr lang="en-US" sz="1050" i="1">
                <a:solidFill>
                  <a:srgbClr val="242021">
                    <a:lumMod val="65000"/>
                    <a:lumOff val="35000"/>
                  </a:srgbClr>
                </a:solidFill>
                <a:cs typeface="Arial" panose="020B0604020202020204" pitchFamily="34" charset="0"/>
              </a:rPr>
              <a:t>It is not a part of </a:t>
            </a:r>
            <a:br>
              <a:rPr lang="en-US" sz="1050" i="1">
                <a:solidFill>
                  <a:srgbClr val="242021">
                    <a:lumMod val="65000"/>
                    <a:lumOff val="35000"/>
                  </a:srgbClr>
                </a:solidFill>
                <a:cs typeface="Arial" panose="020B0604020202020204" pitchFamily="34" charset="0"/>
              </a:rPr>
            </a:br>
            <a:r>
              <a:rPr lang="en-US" sz="1050" i="1">
                <a:solidFill>
                  <a:srgbClr val="242021">
                    <a:lumMod val="65000"/>
                    <a:lumOff val="35000"/>
                  </a:srgbClr>
                </a:solidFill>
                <a:cs typeface="Arial" panose="020B0604020202020204" pitchFamily="34" charset="0"/>
              </a:rPr>
              <a:t>the presentation.</a:t>
            </a:r>
            <a:endParaRPr lang="en-US" sz="1050" i="1" dirty="0">
              <a:solidFill>
                <a:srgbClr val="242021">
                  <a:lumMod val="65000"/>
                  <a:lumOff val="35000"/>
                </a:srgbClr>
              </a:solidFill>
              <a:cs typeface="Arial" panose="020B0604020202020204" pitchFamily="34" charset="0"/>
            </a:endParaRPr>
          </a:p>
        </p:txBody>
      </p:sp>
      <p:cxnSp>
        <p:nvCxnSpPr>
          <p:cNvPr id="9" name="Straight Connector 8"/>
          <p:cNvCxnSpPr/>
          <p:nvPr/>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7084801" y="2286069"/>
            <a:ext cx="1619719" cy="1620539"/>
          </a:xfrm>
          <a:prstGeom prst="rect">
            <a:avLst/>
          </a:prstGeom>
          <a:noFill/>
        </p:spPr>
        <p:txBody>
          <a:bodyPr wrap="square" rtlCol="0">
            <a:noAutofit/>
          </a:bodyPr>
          <a:lstStyle/>
          <a:p>
            <a:pPr marL="0" lvl="1" indent="-128588" defTabSz="342900">
              <a:lnSpc>
                <a:spcPct val="90000"/>
              </a:lnSpc>
              <a:spcAft>
                <a:spcPts val="300"/>
              </a:spcAft>
              <a:buFont typeface="Arial" panose="020B0604020202020204" pitchFamily="34" charset="0"/>
              <a:buChar char="•"/>
              <a:defRPr/>
            </a:pPr>
            <a:r>
              <a:rPr lang="en-US" sz="825">
                <a:solidFill>
                  <a:srgbClr val="242021"/>
                </a:solidFill>
                <a:cs typeface="Arial" panose="020B0604020202020204" pitchFamily="34" charset="0"/>
              </a:rPr>
              <a:t>Legal Language</a:t>
            </a:r>
            <a:endParaRPr lang="en-US" sz="825">
              <a:solidFill>
                <a:srgbClr val="242021"/>
              </a:solidFill>
            </a:endParaRPr>
          </a:p>
          <a:p>
            <a:pPr marL="0" lvl="1" indent="-128588">
              <a:lnSpc>
                <a:spcPct val="90000"/>
              </a:lnSpc>
              <a:spcAft>
                <a:spcPts val="300"/>
              </a:spcAft>
              <a:buFont typeface="Arial" panose="020B0604020202020204" pitchFamily="34" charset="0"/>
              <a:buChar char="•"/>
            </a:pPr>
            <a:r>
              <a:rPr lang="en-US" sz="825">
                <a:solidFill>
                  <a:srgbClr val="242021"/>
                </a:solidFill>
              </a:rPr>
              <a:t>Poll</a:t>
            </a:r>
          </a:p>
          <a:p>
            <a:pPr marL="0" lvl="1" indent="-128588">
              <a:lnSpc>
                <a:spcPct val="90000"/>
              </a:lnSpc>
              <a:spcAft>
                <a:spcPts val="300"/>
              </a:spcAft>
              <a:buFont typeface="Arial" panose="020B0604020202020204" pitchFamily="34" charset="0"/>
              <a:buChar char="•"/>
            </a:pPr>
            <a:r>
              <a:rPr lang="en-US" sz="825">
                <a:solidFill>
                  <a:srgbClr val="242021"/>
                </a:solidFill>
              </a:rPr>
              <a:t>Save the Date</a:t>
            </a:r>
          </a:p>
          <a:p>
            <a:pPr marL="0" lvl="1" indent="-128588">
              <a:lnSpc>
                <a:spcPct val="90000"/>
              </a:lnSpc>
              <a:spcAft>
                <a:spcPts val="300"/>
              </a:spcAft>
              <a:buFont typeface="Arial" panose="020B0604020202020204" pitchFamily="34" charset="0"/>
              <a:buChar char="•"/>
            </a:pPr>
            <a:r>
              <a:rPr lang="en-US" sz="825">
                <a:solidFill>
                  <a:srgbClr val="242021"/>
                </a:solidFill>
              </a:rPr>
              <a:t>Questions</a:t>
            </a:r>
            <a:endParaRPr lang="en-US" sz="825" dirty="0">
              <a:solidFill>
                <a:srgbClr val="242021"/>
              </a:solidFill>
            </a:endParaRPr>
          </a:p>
          <a:p>
            <a:pPr marL="0" lvl="1" indent="-128588">
              <a:lnSpc>
                <a:spcPct val="90000"/>
              </a:lnSpc>
              <a:spcAft>
                <a:spcPts val="300"/>
              </a:spcAft>
              <a:buFont typeface="Arial" panose="020B0604020202020204" pitchFamily="34" charset="0"/>
              <a:buChar char="•"/>
            </a:pPr>
            <a:r>
              <a:rPr lang="en-US" sz="825" dirty="0">
                <a:solidFill>
                  <a:srgbClr val="242021"/>
                </a:solidFill>
              </a:rPr>
              <a:t>Resources</a:t>
            </a:r>
          </a:p>
          <a:p>
            <a:pPr marL="0" lvl="1" indent="-128588">
              <a:lnSpc>
                <a:spcPct val="90000"/>
              </a:lnSpc>
              <a:spcAft>
                <a:spcPts val="300"/>
              </a:spcAft>
              <a:buFont typeface="Arial" panose="020B0604020202020204" pitchFamily="34" charset="0"/>
              <a:buChar char="•"/>
            </a:pPr>
            <a:r>
              <a:rPr lang="en-US" sz="825" dirty="0">
                <a:solidFill>
                  <a:srgbClr val="242021"/>
                </a:solidFill>
              </a:rPr>
              <a:t>Contact</a:t>
            </a:r>
          </a:p>
          <a:p>
            <a:pPr marL="0" lvl="1" indent="-128588">
              <a:lnSpc>
                <a:spcPct val="90000"/>
              </a:lnSpc>
              <a:spcAft>
                <a:spcPts val="300"/>
              </a:spcAft>
              <a:buFont typeface="Arial" panose="020B0604020202020204" pitchFamily="34" charset="0"/>
              <a:buChar char="•"/>
            </a:pPr>
            <a:r>
              <a:rPr lang="en-US" sz="825" dirty="0">
                <a:solidFill>
                  <a:srgbClr val="242021"/>
                </a:solidFill>
              </a:rPr>
              <a:t>Thank You</a:t>
            </a:r>
          </a:p>
        </p:txBody>
      </p:sp>
      <p:cxnSp>
        <p:nvCxnSpPr>
          <p:cNvPr id="3" name="Straight Connector 2"/>
          <p:cNvCxnSpPr/>
          <p:nvPr/>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5040000" y="3766531"/>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p:nvGrpSpPr>
        <p:grpSpPr>
          <a:xfrm>
            <a:off x="5101094" y="5519742"/>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nSpc>
                  <a:spcPct val="90000"/>
                </a:lnSpc>
              </a:pPr>
              <a:r>
                <a:rPr lang="en-US" sz="900" b="1" spc="30">
                  <a:solidFill>
                    <a:srgbClr val="242021">
                      <a:lumMod val="85000"/>
                      <a:lumOff val="15000"/>
                    </a:srgbClr>
                  </a:solidFill>
                </a:rPr>
                <a:t>Don’t delete </a:t>
              </a:r>
              <a:r>
                <a:rPr lang="en-US" sz="900" b="1" spc="30" dirty="0">
                  <a:solidFill>
                    <a:srgbClr val="242021">
                      <a:lumMod val="85000"/>
                      <a:lumOff val="15000"/>
                    </a:srgbClr>
                  </a:solidFill>
                </a:rPr>
                <a:t>this slide until the presentation is final.</a:t>
              </a:r>
            </a:p>
            <a:p>
              <a:pPr algn="ctr">
                <a:lnSpc>
                  <a:spcPct val="90000"/>
                </a:lnSpc>
                <a:spcBef>
                  <a:spcPts val="450"/>
                </a:spcBef>
              </a:pPr>
              <a:r>
                <a:rPr lang="en-US" sz="1125" b="1" spc="30" dirty="0">
                  <a:solidFill>
                    <a:srgbClr val="9D1C30"/>
                  </a:solidFill>
                </a:rPr>
                <a:t>Keep it </a:t>
              </a:r>
              <a:r>
                <a:rPr lang="en-US" sz="1125" b="1" spc="30">
                  <a:solidFill>
                    <a:srgbClr val="9D1C30"/>
                  </a:solidFill>
                </a:rPr>
                <a:t>in the template</a:t>
              </a:r>
              <a:r>
                <a:rPr lang="en-US" sz="1125" b="1" spc="30" dirty="0">
                  <a:solidFill>
                    <a:srgbClr val="9D1C30"/>
                  </a:solidFill>
                </a:rPr>
                <a:t>.</a:t>
              </a: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24202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24202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1500" spc="30" dirty="0">
                    <a:solidFill>
                      <a:prstClr val="white"/>
                    </a:solidFill>
                    <a:latin typeface="Impact" panose="020B0806030902050204" pitchFamily="34" charset="0"/>
                  </a:rPr>
                  <a:t>DON’T</a:t>
                </a:r>
                <a:br>
                  <a:rPr lang="en-US" sz="1500" spc="30" dirty="0">
                    <a:solidFill>
                      <a:prstClr val="white"/>
                    </a:solidFill>
                    <a:latin typeface="Impact" panose="020B0806030902050204" pitchFamily="34" charset="0"/>
                  </a:rPr>
                </a:br>
                <a:r>
                  <a:rPr lang="en-US" sz="1500" spc="30" dirty="0">
                    <a:solidFill>
                      <a:prstClr val="white"/>
                    </a:solidFill>
                    <a:latin typeface="Impact" panose="020B0806030902050204" pitchFamily="34" charset="0"/>
                  </a:rPr>
                  <a:t>DELETE</a:t>
                </a:r>
              </a:p>
            </p:txBody>
          </p:sp>
        </p:grpSp>
      </p:grpSp>
      <p:grpSp>
        <p:nvGrpSpPr>
          <p:cNvPr id="20" name="Group 19"/>
          <p:cNvGrpSpPr/>
          <p:nvPr/>
        </p:nvGrpSpPr>
        <p:grpSpPr>
          <a:xfrm>
            <a:off x="1939048" y="2247591"/>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050">
                <a:solidFill>
                  <a:srgbClr val="242021"/>
                </a:solidFill>
              </a:endParaRPr>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050">
                <a:solidFill>
                  <a:prstClr val="white"/>
                </a:solidFill>
              </a:endParaRPr>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050">
                <a:solidFill>
                  <a:srgbClr val="242021"/>
                </a:solidFill>
              </a:endParaRPr>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050">
                <a:solidFill>
                  <a:prstClr val="white"/>
                </a:solidFill>
              </a:endParaRPr>
            </a:p>
          </p:txBody>
        </p:sp>
      </p:grpSp>
      <p:sp>
        <p:nvSpPr>
          <p:cNvPr id="37" name="TextBox 36">
            <a:extLst>
              <a:ext uri="{FF2B5EF4-FFF2-40B4-BE49-F238E27FC236}">
                <a16:creationId xmlns:a16="http://schemas.microsoft.com/office/drawing/2014/main" id="{8F6D14EF-EBC7-433A-8C95-1D2C470B7DF1}"/>
              </a:ext>
            </a:extLst>
          </p:cNvPr>
          <p:cNvSpPr txBox="1"/>
          <p:nvPr/>
        </p:nvSpPr>
        <p:spPr>
          <a:xfrm>
            <a:off x="7427" y="161985"/>
            <a:ext cx="5040000" cy="1051560"/>
          </a:xfrm>
          <a:prstGeom prst="rect">
            <a:avLst/>
          </a:prstGeom>
        </p:spPr>
        <p:txBody>
          <a:bodyPr vert="horz" lIns="68580" tIns="34290" rIns="68580" bIns="3429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lnSpc>
                <a:spcPct val="85000"/>
              </a:lnSpc>
            </a:pPr>
            <a:r>
              <a:rPr sz="375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rPr>
              <a:t>2017 Template</a:t>
            </a:r>
          </a:p>
          <a:p>
            <a:pPr algn="ctr">
              <a:lnSpc>
                <a:spcPct val="85000"/>
              </a:lnSpc>
            </a:pPr>
            <a:r>
              <a:rPr sz="3000" b="0" spc="45">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57143" y="626792"/>
            <a:ext cx="1736362" cy="586523"/>
          </a:xfrm>
          <a:prstGeom prst="rect">
            <a:avLst/>
          </a:prstGeom>
        </p:spPr>
      </p:pic>
    </p:spTree>
    <p:extLst>
      <p:ext uri="{BB962C8B-B14F-4D97-AF65-F5344CB8AC3E}">
        <p14:creationId xmlns:p14="http://schemas.microsoft.com/office/powerpoint/2010/main" val="379028733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57994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0"/>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95128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0"/>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80762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8.xml"/><Relationship Id="rId7" Type="http://schemas.openxmlformats.org/officeDocument/2006/relationships/image" Target="../media/image1.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2.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image" Target="../media/image2.png"/><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image" Target="../media/image1.png"/><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p:nvPicPr>
        <p:blipFill>
          <a:blip r:embed="rId37"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257799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3" r:id="rId10"/>
    <p:sldLayoutId id="2147483684" r:id="rId11"/>
    <p:sldLayoutId id="2147483685" r:id="rId12"/>
    <p:sldLayoutId id="2147483686" r:id="rId13"/>
    <p:sldLayoutId id="2147483702" r:id="rId14"/>
    <p:sldLayoutId id="2147483696" r:id="rId15"/>
    <p:sldLayoutId id="2147483689" r:id="rId16"/>
    <p:sldLayoutId id="2147483701" r:id="rId17"/>
    <p:sldLayoutId id="2147483700" r:id="rId18"/>
    <p:sldLayoutId id="2147483690" r:id="rId19"/>
    <p:sldLayoutId id="2147483695" r:id="rId20"/>
    <p:sldLayoutId id="2147483704" r:id="rId21"/>
    <p:sldLayoutId id="2147483748" r:id="rId22"/>
    <p:sldLayoutId id="2147483807" r:id="rId23"/>
    <p:sldLayoutId id="2147483808" r:id="rId24"/>
    <p:sldLayoutId id="2147483809" r:id="rId25"/>
    <p:sldLayoutId id="2147483810" r:id="rId26"/>
    <p:sldLayoutId id="2147483811" r:id="rId27"/>
    <p:sldLayoutId id="2147483812" r:id="rId28"/>
    <p:sldLayoutId id="2147483813" r:id="rId29"/>
    <p:sldLayoutId id="2147483814" r:id="rId30"/>
    <p:sldLayoutId id="2147483815" r:id="rId31"/>
    <p:sldLayoutId id="2147483816" r:id="rId32"/>
    <p:sldLayoutId id="2147483817" r:id="rId33"/>
    <p:sldLayoutId id="2147483818" r:id="rId34"/>
    <p:sldLayoutId id="2147483819" r:id="rId35"/>
  </p:sldLayoutIdLst>
  <p:hf hdr="0" ftr="0" dt="0"/>
  <p:txStyles>
    <p:titleStyle>
      <a:lvl1pPr algn="l" defTabSz="914400" rtl="0" eaLnBrk="1" latinLnBrk="0" hangingPunct="1">
        <a:lnSpc>
          <a:spcPct val="90000"/>
        </a:lnSpc>
        <a:spcBef>
          <a:spcPct val="0"/>
        </a:spcBef>
        <a:buNone/>
        <a:defRPr lang="en-US" sz="3400" b="1" i="0" u="none"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3BC8923-5990-4505-8338-F181A486DCBA}"/>
              </a:ext>
            </a:extLst>
          </p:cNvPr>
          <p:cNvGrpSpPr/>
          <p:nvPr/>
        </p:nvGrpSpPr>
        <p:grpSpPr>
          <a:xfrm>
            <a:off x="-1" y="0"/>
            <a:ext cx="9144001" cy="6858000"/>
            <a:chOff x="-1" y="0"/>
            <a:chExt cx="9144001" cy="685800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8" name="Picture 1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1584901017"/>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87" r:id="rId3"/>
    <p:sldLayoutId id="2147483692" r:id="rId4"/>
    <p:sldLayoutId id="2147483683" r:id="rId5"/>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p:nvGrpSpPr>
        <p:grpSpPr>
          <a:xfrm>
            <a:off x="8023226" y="2924757"/>
            <a:ext cx="1120774" cy="3933243"/>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grpSp>
      <p:grpSp>
        <p:nvGrpSpPr>
          <p:cNvPr id="15" name="Group 14"/>
          <p:cNvGrpSpPr>
            <a:grpSpLocks noChangeAspect="1"/>
          </p:cNvGrpSpPr>
          <p:nvPr/>
        </p:nvGrpSpPr>
        <p:grpSpPr>
          <a:xfrm rot="16200000" flipV="1">
            <a:off x="837626"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grpSp>
      <p:pic>
        <p:nvPicPr>
          <p:cNvPr id="18" name="Picture 17"/>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6783298" y="6332817"/>
            <a:ext cx="1190641" cy="402184"/>
          </a:xfrm>
          <a:prstGeom prst="rect">
            <a:avLst/>
          </a:prstGeom>
        </p:spPr>
      </p:pic>
      <p:sp>
        <p:nvSpPr>
          <p:cNvPr id="2" name="Title Placeholder 1"/>
          <p:cNvSpPr>
            <a:spLocks noGrp="1"/>
          </p:cNvSpPr>
          <p:nvPr>
            <p:ph type="title"/>
          </p:nvPr>
        </p:nvSpPr>
        <p:spPr>
          <a:xfrm>
            <a:off x="628650" y="365127"/>
            <a:ext cx="7955280" cy="105156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360324" y="6424485"/>
            <a:ext cx="1890650" cy="228857"/>
          </a:xfrm>
          <a:prstGeom prst="rect">
            <a:avLst/>
          </a:prstGeom>
        </p:spPr>
      </p:pic>
      <p:sp>
        <p:nvSpPr>
          <p:cNvPr id="4" name="Slide Number Placeholder 3"/>
          <p:cNvSpPr>
            <a:spLocks noGrp="1"/>
          </p:cNvSpPr>
          <p:nvPr>
            <p:ph type="sldNum" sz="quarter" idx="4"/>
          </p:nvPr>
        </p:nvSpPr>
        <p:spPr>
          <a:xfrm>
            <a:off x="7686108" y="6356351"/>
            <a:ext cx="1277484" cy="365125"/>
          </a:xfrm>
          <a:prstGeom prst="rect">
            <a:avLst/>
          </a:prstGeom>
        </p:spPr>
        <p:txBody>
          <a:bodyPr vert="horz" lIns="91440" tIns="45720" rIns="91440" bIns="45720" rtlCol="0" anchor="ctr"/>
          <a:lstStyle>
            <a:lvl1pPr algn="r">
              <a:defRPr sz="1050">
                <a:solidFill>
                  <a:schemeClr val="accent3">
                    <a:lumMod val="75000"/>
                    <a:lumOff val="25000"/>
                  </a:schemeClr>
                </a:solidFill>
              </a:defRPr>
            </a:lvl1p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110424472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Lst>
  <p:hf sldNum="0" hdr="0" ftr="0" dt="0"/>
  <p:txStyles>
    <p:titleStyle>
      <a:lvl1pPr algn="l" defTabSz="685800" rtl="0" eaLnBrk="1" latinLnBrk="0" hangingPunct="1">
        <a:lnSpc>
          <a:spcPct val="90000"/>
        </a:lnSpc>
        <a:spcBef>
          <a:spcPct val="0"/>
        </a:spcBef>
        <a:buNone/>
        <a:defRPr lang="en-US" sz="255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05740" indent="-205740" algn="l" defTabSz="685800" rtl="0" eaLnBrk="1" latinLnBrk="0" hangingPunct="1">
        <a:lnSpc>
          <a:spcPct val="90000"/>
        </a:lnSpc>
        <a:spcBef>
          <a:spcPts val="1350"/>
        </a:spcBef>
        <a:buClr>
          <a:schemeClr val="accent2"/>
        </a:buClr>
        <a:buFont typeface="Wingdings 2" panose="05020102010507070707"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600"/>
        </a:spcBef>
        <a:buClr>
          <a:schemeClr val="bg1">
            <a:lumMod val="65000"/>
          </a:schemeClr>
        </a:buClr>
        <a:buFont typeface="Wingdings 3" panose="05040102010807070707" pitchFamily="18" charset="2"/>
        <a:buChar char="}"/>
        <a:defRPr sz="1800" kern="1200">
          <a:solidFill>
            <a:schemeClr val="accent3">
              <a:lumMod val="90000"/>
              <a:lumOff val="10000"/>
            </a:schemeClr>
          </a:solidFill>
          <a:latin typeface="+mn-lt"/>
          <a:ea typeface="+mn-ea"/>
          <a:cs typeface="+mn-cs"/>
        </a:defRPr>
      </a:lvl2pPr>
      <a:lvl3pPr marL="822960" indent="-137160" algn="l" defTabSz="685800" rtl="0" eaLnBrk="1" latinLnBrk="0" hangingPunct="1">
        <a:lnSpc>
          <a:spcPct val="90000"/>
        </a:lnSpc>
        <a:spcBef>
          <a:spcPts val="450"/>
        </a:spcBef>
        <a:buClr>
          <a:schemeClr val="accent1"/>
        </a:buClr>
        <a:buFont typeface="Wingdings 3" panose="05040102010807070707" pitchFamily="18" charset="2"/>
        <a:buChar char="ê"/>
        <a:defRPr sz="1500" kern="1200">
          <a:solidFill>
            <a:schemeClr val="accent3">
              <a:lumMod val="90000"/>
              <a:lumOff val="10000"/>
            </a:schemeClr>
          </a:solidFill>
          <a:latin typeface="+mn-lt"/>
          <a:ea typeface="+mn-ea"/>
          <a:cs typeface="+mn-cs"/>
        </a:defRPr>
      </a:lvl3pPr>
      <a:lvl4pPr marL="1165860" indent="-137160" algn="l" defTabSz="685800" rtl="0" eaLnBrk="1" latinLnBrk="0" hangingPunct="1">
        <a:lnSpc>
          <a:spcPct val="90000"/>
        </a:lnSpc>
        <a:spcBef>
          <a:spcPts val="375"/>
        </a:spcBef>
        <a:buClr>
          <a:schemeClr val="accent5"/>
        </a:buClr>
        <a:buFont typeface="Wingdings 3" panose="05040102010807070707" pitchFamily="18" charset="2"/>
        <a:buChar char="ê"/>
        <a:defRPr sz="1350" kern="1200">
          <a:solidFill>
            <a:schemeClr val="accent3">
              <a:lumMod val="90000"/>
              <a:lumOff val="10000"/>
            </a:schemeClr>
          </a:solidFill>
          <a:latin typeface="+mn-lt"/>
          <a:ea typeface="+mn-ea"/>
          <a:cs typeface="+mn-cs"/>
        </a:defRPr>
      </a:lvl4pPr>
      <a:lvl5pPr marL="1508760" indent="-137160" algn="l" defTabSz="685800" rtl="0" eaLnBrk="1" latinLnBrk="0" hangingPunct="1">
        <a:lnSpc>
          <a:spcPct val="90000"/>
        </a:lnSpc>
        <a:spcBef>
          <a:spcPts val="375"/>
        </a:spcBef>
        <a:buFont typeface="Wingdings 3" panose="05040102010807070707" pitchFamily="18" charset="2"/>
        <a:buChar char="ê"/>
        <a:defRPr sz="1350" kern="1200">
          <a:solidFill>
            <a:schemeClr val="accent3">
              <a:lumMod val="90000"/>
              <a:lumOff val="1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hyperlink" Target="http://www.mass.gov/dcs/trad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34.xml"/><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7FF2BB-E1BF-49EA-A117-CAD4FED05404}"/>
              </a:ext>
            </a:extLst>
          </p:cNvPr>
          <p:cNvSpPr>
            <a:spLocks noGrp="1"/>
          </p:cNvSpPr>
          <p:nvPr>
            <p:ph type="body" sz="quarter" idx="12"/>
          </p:nvPr>
        </p:nvSpPr>
        <p:spPr/>
        <p:txBody>
          <a:bodyPr>
            <a:normAutofit/>
          </a:bodyPr>
          <a:lstStyle/>
          <a:p>
            <a:fld id="{F9B4886A-ACCF-4465-9905-FF6BD48FB85A}" type="datetime4">
              <a:rPr lang="en-US" smtClean="0"/>
              <a:t>November 14, 2017</a:t>
            </a:fld>
            <a:endParaRPr lang="en-US"/>
          </a:p>
        </p:txBody>
      </p:sp>
      <p:sp>
        <p:nvSpPr>
          <p:cNvPr id="3" name="Title 2">
            <a:extLst>
              <a:ext uri="{FF2B5EF4-FFF2-40B4-BE49-F238E27FC236}">
                <a16:creationId xmlns:a16="http://schemas.microsoft.com/office/drawing/2014/main" id="{EBF54E9F-EE23-4326-AFBD-5DC41FCD0D5C}"/>
              </a:ext>
            </a:extLst>
          </p:cNvPr>
          <p:cNvSpPr>
            <a:spLocks noGrp="1"/>
          </p:cNvSpPr>
          <p:nvPr>
            <p:ph type="ctrTitle"/>
          </p:nvPr>
        </p:nvSpPr>
        <p:spPr/>
        <p:txBody>
          <a:bodyPr>
            <a:normAutofit/>
          </a:bodyPr>
          <a:lstStyle/>
          <a:p>
            <a:pPr algn="r"/>
            <a:r>
              <a:rPr lang="en-US" sz="3200" dirty="0"/>
              <a:t>Trade Adjustment Assistance:</a:t>
            </a:r>
            <a:br>
              <a:rPr lang="en-US" sz="3200" dirty="0"/>
            </a:br>
            <a:r>
              <a:rPr lang="en-US" sz="3200" dirty="0"/>
              <a:t>Targeting Program Challenges</a:t>
            </a:r>
            <a:br>
              <a:rPr lang="en-US" sz="3200" dirty="0"/>
            </a:br>
            <a:r>
              <a:rPr lang="en-US" sz="3200" dirty="0"/>
              <a:t>Using Case Management Funds</a:t>
            </a:r>
            <a:br>
              <a:rPr lang="en-US" dirty="0"/>
            </a:br>
            <a:endParaRPr lang="en-US" dirty="0"/>
          </a:p>
        </p:txBody>
      </p:sp>
      <p:sp>
        <p:nvSpPr>
          <p:cNvPr id="4" name="Subtitle 3">
            <a:extLst>
              <a:ext uri="{FF2B5EF4-FFF2-40B4-BE49-F238E27FC236}">
                <a16:creationId xmlns:a16="http://schemas.microsoft.com/office/drawing/2014/main" id="{93B88AC5-1443-4329-92A3-834FF78723F4}"/>
              </a:ext>
            </a:extLst>
          </p:cNvPr>
          <p:cNvSpPr>
            <a:spLocks noGrp="1"/>
          </p:cNvSpPr>
          <p:nvPr>
            <p:ph type="subTitle" idx="1"/>
          </p:nvPr>
        </p:nvSpPr>
        <p:spPr/>
        <p:txBody>
          <a:bodyPr>
            <a:normAutofit/>
          </a:bodyPr>
          <a:lstStyle/>
          <a:p>
            <a:pPr algn="r"/>
            <a:r>
              <a:rPr lang="en-US" sz="2400" b="1"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ea typeface="+mj-ea"/>
                <a:cs typeface="+mj-cs"/>
              </a:rPr>
              <a:t>State Best-Practice Spotlight: New Hampshire &amp; Massachusetts</a:t>
            </a:r>
            <a:endParaRPr lang="en-US" sz="2400" dirty="0"/>
          </a:p>
        </p:txBody>
      </p:sp>
    </p:spTree>
    <p:extLst>
      <p:ext uri="{BB962C8B-B14F-4D97-AF65-F5344CB8AC3E}">
        <p14:creationId xmlns:p14="http://schemas.microsoft.com/office/powerpoint/2010/main" val="2325071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BEST PRACTICE SPOTLIGHT</a:t>
            </a:r>
          </a:p>
        </p:txBody>
      </p:sp>
      <p:sp>
        <p:nvSpPr>
          <p:cNvPr id="3" name="Content Placeholder 2"/>
          <p:cNvSpPr>
            <a:spLocks noGrp="1"/>
          </p:cNvSpPr>
          <p:nvPr>
            <p:ph idx="1"/>
          </p:nvPr>
        </p:nvSpPr>
        <p:spPr/>
        <p:txBody>
          <a:bodyPr>
            <a:normAutofit/>
          </a:bodyPr>
          <a:lstStyle/>
          <a:p>
            <a:pPr marL="0" indent="0">
              <a:buNone/>
            </a:pPr>
            <a:r>
              <a:rPr lang="en-US" dirty="0"/>
              <a:t>Why NEW HAMPSHIRE? </a:t>
            </a:r>
          </a:p>
          <a:p>
            <a:pPr marL="514350" indent="-514350">
              <a:buFont typeface="+mj-lt"/>
              <a:buAutoNum type="arabicPeriod"/>
            </a:pPr>
            <a:r>
              <a:rPr lang="en-US" dirty="0"/>
              <a:t>Take-up rate* – 64.7%</a:t>
            </a:r>
          </a:p>
          <a:p>
            <a:pPr marL="925830" lvl="1" indent="-514350">
              <a:buFont typeface="+mj-lt"/>
              <a:buAutoNum type="arabicPeriod"/>
            </a:pPr>
            <a:r>
              <a:rPr lang="en-US" dirty="0"/>
              <a:t>National average is 21.7% Efforts to Improve Outcomes Reporting in TAPR</a:t>
            </a:r>
          </a:p>
          <a:p>
            <a:pPr marL="514350" indent="-514350">
              <a:buFont typeface="+mj-lt"/>
              <a:buAutoNum type="arabicPeriod"/>
            </a:pPr>
            <a:r>
              <a:rPr lang="en-US" dirty="0"/>
              <a:t>Spent all FY15 allocated funds, including spending </a:t>
            </a:r>
            <a:r>
              <a:rPr lang="en-US" b="1" dirty="0"/>
              <a:t>20% on Case Management</a:t>
            </a:r>
          </a:p>
          <a:p>
            <a:pPr marL="0" indent="0">
              <a:buNone/>
            </a:pPr>
            <a:endParaRPr lang="en-US" sz="1800" dirty="0"/>
          </a:p>
          <a:p>
            <a:pPr marL="0" indent="0">
              <a:buNone/>
            </a:pPr>
            <a:r>
              <a:rPr lang="en-US" sz="1800" dirty="0"/>
              <a:t>*Take-up rate: New TAA Participants (4/1/16-3/31/17)/Certified Workers (10/1/15-9/30/16)</a:t>
            </a:r>
          </a:p>
        </p:txBody>
      </p:sp>
      <p:sp>
        <p:nvSpPr>
          <p:cNvPr id="4" name="Slide Number Placeholder 3"/>
          <p:cNvSpPr>
            <a:spLocks noGrp="1"/>
          </p:cNvSpPr>
          <p:nvPr>
            <p:ph type="sldNum" sz="quarter" idx="10"/>
          </p:nvPr>
        </p:nvSpPr>
        <p:spPr/>
        <p:txBody>
          <a:bodyPr/>
          <a:lstStyle/>
          <a:p>
            <a:fld id="{706D636C-90A3-4979-BA37-BAB384B22101}" type="slidenum">
              <a:rPr lang="en-US" smtClean="0"/>
              <a:pPr/>
              <a:t>10</a:t>
            </a:fld>
            <a:endParaRPr lang="en-US"/>
          </a:p>
        </p:txBody>
      </p:sp>
    </p:spTree>
    <p:extLst>
      <p:ext uri="{BB962C8B-B14F-4D97-AF65-F5344CB8AC3E}">
        <p14:creationId xmlns:p14="http://schemas.microsoft.com/office/powerpoint/2010/main" val="2065202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7FF2BB-E1BF-49EA-A117-CAD4FED05404}"/>
              </a:ext>
            </a:extLst>
          </p:cNvPr>
          <p:cNvSpPr>
            <a:spLocks noGrp="1"/>
          </p:cNvSpPr>
          <p:nvPr>
            <p:ph type="body" sz="quarter" idx="12"/>
          </p:nvPr>
        </p:nvSpPr>
        <p:spPr/>
        <p:txBody>
          <a:bodyPr/>
          <a:lstStyle/>
          <a:p>
            <a:fld id="{F9B4886A-ACCF-4465-9905-FF6BD48FB85A}" type="datetime4">
              <a:rPr lang="en-US" smtClean="0"/>
              <a:t>November 14, 2017</a:t>
            </a:fld>
            <a:endParaRPr lang="en-US"/>
          </a:p>
        </p:txBody>
      </p:sp>
      <p:sp>
        <p:nvSpPr>
          <p:cNvPr id="3" name="Title 2">
            <a:extLst>
              <a:ext uri="{FF2B5EF4-FFF2-40B4-BE49-F238E27FC236}">
                <a16:creationId xmlns:a16="http://schemas.microsoft.com/office/drawing/2014/main" id="{EBF54E9F-EE23-4326-AFBD-5DC41FCD0D5C}"/>
              </a:ext>
            </a:extLst>
          </p:cNvPr>
          <p:cNvSpPr>
            <a:spLocks noGrp="1"/>
          </p:cNvSpPr>
          <p:nvPr>
            <p:ph type="ctrTitle"/>
          </p:nvPr>
        </p:nvSpPr>
        <p:spPr/>
        <p:txBody>
          <a:bodyPr/>
          <a:lstStyle/>
          <a:p>
            <a:r>
              <a:rPr lang="en-US" dirty="0"/>
              <a:t>Trade Act in NH!</a:t>
            </a:r>
          </a:p>
        </p:txBody>
      </p:sp>
    </p:spTree>
    <p:extLst>
      <p:ext uri="{BB962C8B-B14F-4D97-AF65-F5344CB8AC3E}">
        <p14:creationId xmlns:p14="http://schemas.microsoft.com/office/powerpoint/2010/main" val="2150255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4A4C43-9D9E-4AEC-B6F4-D7F125677847}"/>
              </a:ext>
            </a:extLst>
          </p:cNvPr>
          <p:cNvSpPr>
            <a:spLocks noGrp="1"/>
          </p:cNvSpPr>
          <p:nvPr>
            <p:ph idx="1"/>
          </p:nvPr>
        </p:nvSpPr>
        <p:spPr/>
        <p:txBody>
          <a:bodyPr/>
          <a:lstStyle/>
          <a:p>
            <a:r>
              <a:rPr lang="en-US" dirty="0"/>
              <a:t>Jeri Jewell</a:t>
            </a:r>
          </a:p>
          <a:p>
            <a:pPr lvl="1"/>
            <a:r>
              <a:rPr lang="en-US" i="1" dirty="0"/>
              <a:t>Trade Act Coordinator</a:t>
            </a:r>
          </a:p>
          <a:p>
            <a:pPr lvl="2"/>
            <a:r>
              <a:rPr lang="en-US" dirty="0"/>
              <a:t>NH Employment Security</a:t>
            </a:r>
          </a:p>
        </p:txBody>
      </p:sp>
      <p:sp>
        <p:nvSpPr>
          <p:cNvPr id="3" name="Slide Number Placeholder 2">
            <a:extLst>
              <a:ext uri="{FF2B5EF4-FFF2-40B4-BE49-F238E27FC236}">
                <a16:creationId xmlns:a16="http://schemas.microsoft.com/office/drawing/2014/main" id="{3695DFCD-7B15-48DD-8149-0E8ABCBC59DF}"/>
              </a:ext>
            </a:extLst>
          </p:cNvPr>
          <p:cNvSpPr>
            <a:spLocks noGrp="1"/>
          </p:cNvSpPr>
          <p:nvPr>
            <p:ph type="sldNum" sz="quarter" idx="10"/>
          </p:nvPr>
        </p:nvSpPr>
        <p:spPr/>
        <p:txBody>
          <a:bodyPr/>
          <a:lstStyle/>
          <a:p>
            <a:fld id="{706D636C-90A3-4979-BA37-BAB384B22101}" type="slidenum">
              <a:rPr lang="en-US" smtClean="0"/>
              <a:pPr/>
              <a:t>12</a:t>
            </a:fld>
            <a:endParaRPr lang="en-US"/>
          </a:p>
        </p:txBody>
      </p:sp>
      <p:pic>
        <p:nvPicPr>
          <p:cNvPr id="1026" name="Picture 2" descr="dd88fd17-36ba-43e0-af14-8df1159aba90@nh"/>
          <p:cNvPicPr>
            <a:picLocks noGrp="1" noChangeAspect="1" noChangeArrowheads="1"/>
          </p:cNvPicPr>
          <p:nvPr>
            <p:ph type="pic" idx="11"/>
          </p:nvPr>
        </p:nvPicPr>
        <p:blipFill>
          <a:blip r:embed="rId2">
            <a:extLst>
              <a:ext uri="{28A0092B-C50C-407E-A947-70E740481C1C}">
                <a14:useLocalDpi xmlns:a14="http://schemas.microsoft.com/office/drawing/2010/main" val="0"/>
              </a:ext>
            </a:extLst>
          </a:blip>
          <a:srcRect t="6673" b="6673"/>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1605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E22188-D1D2-45BA-AC90-706C412C915B}"/>
              </a:ext>
            </a:extLst>
          </p:cNvPr>
          <p:cNvSpPr>
            <a:spLocks noGrp="1"/>
          </p:cNvSpPr>
          <p:nvPr>
            <p:ph idx="1"/>
          </p:nvPr>
        </p:nvSpPr>
        <p:spPr/>
        <p:txBody>
          <a:bodyPr/>
          <a:lstStyle/>
          <a:p>
            <a:r>
              <a:rPr lang="en-US" dirty="0"/>
              <a:t>Petition filing</a:t>
            </a:r>
          </a:p>
          <a:p>
            <a:r>
              <a:rPr lang="en-US" dirty="0"/>
              <a:t>Worker Notification</a:t>
            </a:r>
          </a:p>
          <a:p>
            <a:r>
              <a:rPr lang="en-US" dirty="0"/>
              <a:t>Filing for Trade benefits</a:t>
            </a:r>
          </a:p>
          <a:p>
            <a:r>
              <a:rPr lang="en-US" dirty="0"/>
              <a:t>NH Automation</a:t>
            </a:r>
          </a:p>
        </p:txBody>
      </p:sp>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0"/>
          </p:nvPr>
        </p:nvSpPr>
        <p:spPr/>
        <p:txBody>
          <a:bodyPr/>
          <a:lstStyle/>
          <a:p>
            <a:fld id="{706D636C-90A3-4979-BA37-BAB384B22101}" type="slidenum">
              <a:rPr lang="en-US" smtClean="0"/>
              <a:pPr/>
              <a:t>13</a:t>
            </a:fld>
            <a:endParaRPr lang="en-US"/>
          </a:p>
        </p:txBody>
      </p:sp>
    </p:spTree>
    <p:extLst>
      <p:ext uri="{BB962C8B-B14F-4D97-AF65-F5344CB8AC3E}">
        <p14:creationId xmlns:p14="http://schemas.microsoft.com/office/powerpoint/2010/main" val="2204538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Petition Filing</a:t>
            </a:r>
          </a:p>
        </p:txBody>
      </p:sp>
      <p:sp>
        <p:nvSpPr>
          <p:cNvPr id="11" name="Slide Number Placeholder 10"/>
          <p:cNvSpPr>
            <a:spLocks noGrp="1"/>
          </p:cNvSpPr>
          <p:nvPr>
            <p:ph type="sldNum" sz="quarter" idx="10"/>
          </p:nvPr>
        </p:nvSpPr>
        <p:spPr/>
        <p:txBody>
          <a:bodyPr/>
          <a:lstStyle/>
          <a:p>
            <a:fld id="{78651A17-9376-40A4-9325-34268FB0E92D}" type="slidenum">
              <a:rPr lang="en-US" smtClean="0"/>
              <a:pPr/>
              <a:t>14</a:t>
            </a:fld>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59048" y="1770063"/>
            <a:ext cx="5494166" cy="440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5177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Adversely Affected Worker List</a:t>
            </a:r>
          </a:p>
        </p:txBody>
      </p:sp>
      <p:sp>
        <p:nvSpPr>
          <p:cNvPr id="3" name="Content Placeholder 2"/>
          <p:cNvSpPr>
            <a:spLocks noGrp="1"/>
          </p:cNvSpPr>
          <p:nvPr>
            <p:ph idx="1"/>
          </p:nvPr>
        </p:nvSpPr>
        <p:spPr/>
        <p:txBody>
          <a:bodyPr>
            <a:normAutofit fontScale="92500"/>
          </a:bodyPr>
          <a:lstStyle/>
          <a:p>
            <a:r>
              <a:rPr lang="en-US" dirty="0"/>
              <a:t>Once company is certified, we receive the layoff list from the employer and load it into our database.</a:t>
            </a:r>
          </a:p>
          <a:p>
            <a:r>
              <a:rPr lang="en-US" dirty="0"/>
              <a:t>Overnight notification is automatically sent to all workers on layoff list advising of potential eligibility under the Trade Act program.</a:t>
            </a:r>
          </a:p>
          <a:p>
            <a:r>
              <a:rPr lang="en-US" dirty="0"/>
              <a:t>Trade Unit follows up with a letter inviting them to a Benefits Information Session.</a:t>
            </a:r>
          </a:p>
          <a:p>
            <a:r>
              <a:rPr lang="en-US" dirty="0"/>
              <a:t>Case Manager also attends Information Session to schedule initial assessments immediately.</a:t>
            </a:r>
          </a:p>
        </p:txBody>
      </p:sp>
      <p:sp>
        <p:nvSpPr>
          <p:cNvPr id="4" name="Slide Number Placeholder 3"/>
          <p:cNvSpPr>
            <a:spLocks noGrp="1"/>
          </p:cNvSpPr>
          <p:nvPr>
            <p:ph type="sldNum" sz="quarter" idx="10"/>
          </p:nvPr>
        </p:nvSpPr>
        <p:spPr/>
        <p:txBody>
          <a:bodyPr/>
          <a:lstStyle/>
          <a:p>
            <a:fld id="{706D636C-90A3-4979-BA37-BAB384B22101}" type="slidenum">
              <a:rPr lang="en-US" smtClean="0"/>
              <a:pPr/>
              <a:t>15</a:t>
            </a:fld>
            <a:endParaRPr lang="en-US"/>
          </a:p>
        </p:txBody>
      </p:sp>
    </p:spTree>
    <p:extLst>
      <p:ext uri="{BB962C8B-B14F-4D97-AF65-F5344CB8AC3E}">
        <p14:creationId xmlns:p14="http://schemas.microsoft.com/office/powerpoint/2010/main" val="3895975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Ways We Reach out to Workers</a:t>
            </a:r>
          </a:p>
        </p:txBody>
      </p:sp>
      <p:sp>
        <p:nvSpPr>
          <p:cNvPr id="3" name="Content Placeholder 2"/>
          <p:cNvSpPr>
            <a:spLocks noGrp="1"/>
          </p:cNvSpPr>
          <p:nvPr>
            <p:ph idx="1"/>
          </p:nvPr>
        </p:nvSpPr>
        <p:spPr/>
        <p:txBody>
          <a:bodyPr/>
          <a:lstStyle/>
          <a:p>
            <a:r>
              <a:rPr lang="en-US" dirty="0"/>
              <a:t>Through our automated benefit system</a:t>
            </a:r>
          </a:p>
          <a:p>
            <a:pPr marL="0" indent="0">
              <a:buNone/>
            </a:pPr>
            <a:endParaRPr lang="en-US" dirty="0"/>
          </a:p>
          <a:p>
            <a:r>
              <a:rPr lang="en-US" dirty="0"/>
              <a:t>Benefits Information Sessions</a:t>
            </a:r>
          </a:p>
          <a:p>
            <a:pPr marL="0" indent="0">
              <a:buNone/>
            </a:pPr>
            <a:endParaRPr lang="en-US" dirty="0"/>
          </a:p>
          <a:p>
            <a:r>
              <a:rPr lang="en-US" dirty="0"/>
              <a:t>By partnering with our neighboring states</a:t>
            </a:r>
          </a:p>
        </p:txBody>
      </p:sp>
      <p:sp>
        <p:nvSpPr>
          <p:cNvPr id="4" name="Slide Number Placeholder 3"/>
          <p:cNvSpPr>
            <a:spLocks noGrp="1"/>
          </p:cNvSpPr>
          <p:nvPr>
            <p:ph type="sldNum" sz="quarter" idx="10"/>
          </p:nvPr>
        </p:nvSpPr>
        <p:spPr/>
        <p:txBody>
          <a:bodyPr/>
          <a:lstStyle/>
          <a:p>
            <a:fld id="{706D636C-90A3-4979-BA37-BAB384B22101}" type="slidenum">
              <a:rPr lang="en-US" smtClean="0"/>
              <a:pPr/>
              <a:t>16</a:t>
            </a:fld>
            <a:endParaRPr lang="en-US"/>
          </a:p>
        </p:txBody>
      </p:sp>
    </p:spTree>
    <p:extLst>
      <p:ext uri="{BB962C8B-B14F-4D97-AF65-F5344CB8AC3E}">
        <p14:creationId xmlns:p14="http://schemas.microsoft.com/office/powerpoint/2010/main" val="1519870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Before Automation</a:t>
            </a:r>
          </a:p>
        </p:txBody>
      </p:sp>
      <p:sp>
        <p:nvSpPr>
          <p:cNvPr id="3" name="Content Placeholder 2"/>
          <p:cNvSpPr>
            <a:spLocks noGrp="1"/>
          </p:cNvSpPr>
          <p:nvPr>
            <p:ph idx="1"/>
          </p:nvPr>
        </p:nvSpPr>
        <p:spPr/>
        <p:txBody>
          <a:bodyPr>
            <a:normAutofit lnSpcReduction="10000"/>
          </a:bodyPr>
          <a:lstStyle/>
          <a:p>
            <a:r>
              <a:rPr lang="en-US" dirty="0"/>
              <a:t>Training contracts</a:t>
            </a:r>
          </a:p>
          <a:p>
            <a:pPr lvl="1"/>
            <a:r>
              <a:rPr lang="en-US" dirty="0"/>
              <a:t>Fiscal Dept. had to keep track of all payments</a:t>
            </a:r>
          </a:p>
          <a:p>
            <a:pPr lvl="1"/>
            <a:r>
              <a:rPr lang="en-US" dirty="0"/>
              <a:t>Hard to keep track of total contract costs</a:t>
            </a:r>
          </a:p>
          <a:p>
            <a:r>
              <a:rPr lang="en-US" dirty="0"/>
              <a:t>TRA</a:t>
            </a:r>
          </a:p>
          <a:p>
            <a:pPr lvl="1"/>
            <a:r>
              <a:rPr lang="en-US" dirty="0"/>
              <a:t>Tracking number of weeks paid under Basic, Additional and Completion</a:t>
            </a:r>
          </a:p>
          <a:p>
            <a:pPr lvl="1"/>
            <a:r>
              <a:rPr lang="en-US" dirty="0"/>
              <a:t>Implementing new rules such as pay TRA before UI</a:t>
            </a:r>
          </a:p>
          <a:p>
            <a:pPr lvl="1"/>
            <a:r>
              <a:rPr lang="en-US" dirty="0"/>
              <a:t>Whether or not they received TRA prior to applying for RTAA</a:t>
            </a:r>
          </a:p>
          <a:p>
            <a:r>
              <a:rPr lang="en-US" dirty="0"/>
              <a:t>Absolute Reporting Nightmare!</a:t>
            </a:r>
          </a:p>
          <a:p>
            <a:pPr lvl="1"/>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17</a:t>
            </a:fld>
            <a:endParaRPr lang="en-US"/>
          </a:p>
        </p:txBody>
      </p:sp>
    </p:spTree>
    <p:extLst>
      <p:ext uri="{BB962C8B-B14F-4D97-AF65-F5344CB8AC3E}">
        <p14:creationId xmlns:p14="http://schemas.microsoft.com/office/powerpoint/2010/main" val="1554335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Filing for Trade Benefits</a:t>
            </a:r>
          </a:p>
        </p:txBody>
      </p:sp>
      <p:sp>
        <p:nvSpPr>
          <p:cNvPr id="4" name="Slide Number Placeholder 3"/>
          <p:cNvSpPr>
            <a:spLocks noGrp="1"/>
          </p:cNvSpPr>
          <p:nvPr>
            <p:ph type="sldNum" sz="quarter" idx="10"/>
          </p:nvPr>
        </p:nvSpPr>
        <p:spPr/>
        <p:txBody>
          <a:bodyPr/>
          <a:lstStyle/>
          <a:p>
            <a:fld id="{706D636C-90A3-4979-BA37-BAB384B22101}" type="slidenum">
              <a:rPr lang="en-US" smtClean="0"/>
              <a:pPr/>
              <a:t>18</a:t>
            </a:fld>
            <a:endParaRPr lang="en-US"/>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1380" y="1770063"/>
            <a:ext cx="6669503" cy="440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3301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Filing for Trade Benefits Cont’d…</a:t>
            </a:r>
          </a:p>
        </p:txBody>
      </p:sp>
      <p:sp>
        <p:nvSpPr>
          <p:cNvPr id="4" name="Slide Number Placeholder 3"/>
          <p:cNvSpPr>
            <a:spLocks noGrp="1"/>
          </p:cNvSpPr>
          <p:nvPr>
            <p:ph type="sldNum" sz="quarter" idx="10"/>
          </p:nvPr>
        </p:nvSpPr>
        <p:spPr/>
        <p:txBody>
          <a:bodyPr/>
          <a:lstStyle/>
          <a:p>
            <a:fld id="{706D636C-90A3-4979-BA37-BAB384B22101}" type="slidenum">
              <a:rPr lang="en-US" smtClean="0"/>
              <a:pPr/>
              <a:t>19</a:t>
            </a:fld>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8612" y="1770063"/>
            <a:ext cx="6955038" cy="440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293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D68BA9-AB21-4A23-988F-B0FEAE20B66E}"/>
              </a:ext>
            </a:extLst>
          </p:cNvPr>
          <p:cNvSpPr>
            <a:spLocks noGrp="1"/>
          </p:cNvSpPr>
          <p:nvPr>
            <p:ph type="sldNum" sz="quarter" idx="10"/>
          </p:nvPr>
        </p:nvSpPr>
        <p:spPr/>
        <p:txBody>
          <a:bodyPr/>
          <a:lstStyle/>
          <a:p>
            <a:fld id="{706D636C-90A3-4979-BA37-BAB384B22101}" type="slidenum">
              <a:rPr lang="en-US" smtClean="0"/>
              <a:pPr/>
              <a:t>2</a:t>
            </a:fld>
            <a:endParaRPr lang="en-US"/>
          </a:p>
        </p:txBody>
      </p:sp>
    </p:spTree>
    <p:extLst>
      <p:ext uri="{BB962C8B-B14F-4D97-AF65-F5344CB8AC3E}">
        <p14:creationId xmlns:p14="http://schemas.microsoft.com/office/powerpoint/2010/main" val="2904282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File for TAA</a:t>
            </a:r>
          </a:p>
        </p:txBody>
      </p:sp>
      <p:sp>
        <p:nvSpPr>
          <p:cNvPr id="13" name="Text Placeholder 12"/>
          <p:cNvSpPr>
            <a:spLocks noGrp="1"/>
          </p:cNvSpPr>
          <p:nvPr>
            <p:ph type="body" idx="1"/>
          </p:nvPr>
        </p:nvSpPr>
        <p:spPr/>
        <p:txBody>
          <a:bodyPr/>
          <a:lstStyle/>
          <a:p>
            <a:r>
              <a:rPr lang="en-US" dirty="0"/>
              <a:t>If they have not …</a:t>
            </a:r>
          </a:p>
        </p:txBody>
      </p:sp>
      <p:sp>
        <p:nvSpPr>
          <p:cNvPr id="14" name="Content Placeholder 13"/>
          <p:cNvSpPr>
            <a:spLocks noGrp="1"/>
          </p:cNvSpPr>
          <p:nvPr>
            <p:ph sz="half" idx="2"/>
          </p:nvPr>
        </p:nvSpPr>
        <p:spPr/>
        <p:txBody>
          <a:bodyPr>
            <a:normAutofit lnSpcReduction="10000"/>
          </a:bodyPr>
          <a:lstStyle/>
          <a:p>
            <a:pPr>
              <a:buFont typeface="Wingdings" panose="05000000000000000000" pitchFamily="2" charset="2"/>
              <a:buChar char="Ø"/>
            </a:pPr>
            <a:r>
              <a:rPr lang="en-US" dirty="0"/>
              <a:t>The system will allow them to file</a:t>
            </a:r>
          </a:p>
          <a:p>
            <a:pPr>
              <a:buFont typeface="Wingdings" panose="05000000000000000000" pitchFamily="2" charset="2"/>
              <a:buChar char="Ø"/>
            </a:pPr>
            <a:r>
              <a:rPr lang="en-US" dirty="0"/>
              <a:t>Alert goes to TAA Coordinator</a:t>
            </a:r>
          </a:p>
          <a:p>
            <a:pPr>
              <a:buFont typeface="Wingdings" panose="05000000000000000000" pitchFamily="2" charset="2"/>
              <a:buChar char="Ø"/>
            </a:pPr>
            <a:r>
              <a:rPr lang="en-US" dirty="0"/>
              <a:t>TAA Coordinator determines eligibility and sends determination</a:t>
            </a:r>
          </a:p>
          <a:p>
            <a:pPr>
              <a:buFont typeface="Wingdings" panose="05000000000000000000" pitchFamily="2" charset="2"/>
              <a:buChar char="Ø"/>
            </a:pPr>
            <a:r>
              <a:rPr lang="en-US" dirty="0"/>
              <a:t>Coordinator also contacts counselor to reach out to worker</a:t>
            </a:r>
          </a:p>
        </p:txBody>
      </p:sp>
      <p:sp>
        <p:nvSpPr>
          <p:cNvPr id="15" name="Text Placeholder 14"/>
          <p:cNvSpPr>
            <a:spLocks noGrp="1"/>
          </p:cNvSpPr>
          <p:nvPr>
            <p:ph type="body" sz="quarter" idx="3"/>
          </p:nvPr>
        </p:nvSpPr>
        <p:spPr/>
        <p:txBody>
          <a:bodyPr/>
          <a:lstStyle/>
          <a:p>
            <a:r>
              <a:rPr lang="en-US" dirty="0"/>
              <a:t>If they already have…</a:t>
            </a:r>
          </a:p>
        </p:txBody>
      </p:sp>
      <p:sp>
        <p:nvSpPr>
          <p:cNvPr id="16" name="Content Placeholder 15"/>
          <p:cNvSpPr>
            <a:spLocks noGrp="1"/>
          </p:cNvSpPr>
          <p:nvPr>
            <p:ph sz="quarter" idx="4"/>
          </p:nvPr>
        </p:nvSpPr>
        <p:spPr/>
        <p:txBody>
          <a:bodyPr/>
          <a:lstStyle/>
          <a:p>
            <a:pPr>
              <a:buFont typeface="Wingdings" panose="05000000000000000000" pitchFamily="2" charset="2"/>
              <a:buChar char="Ø"/>
            </a:pPr>
            <a:r>
              <a:rPr lang="en-US" dirty="0"/>
              <a:t>The system will advise that they cannot file again</a:t>
            </a:r>
          </a:p>
          <a:p>
            <a:pPr>
              <a:buFont typeface="Wingdings" panose="05000000000000000000" pitchFamily="2" charset="2"/>
              <a:buChar char="Ø"/>
            </a:pPr>
            <a:r>
              <a:rPr lang="en-US" dirty="0"/>
              <a:t>If covered under more than one petition, system will allow them to file 2</a:t>
            </a:r>
            <a:r>
              <a:rPr lang="en-US" baseline="30000" dirty="0"/>
              <a:t>nd</a:t>
            </a:r>
            <a:r>
              <a:rPr lang="en-US" dirty="0"/>
              <a:t> time and alert will go to Coordinator that a petition choice must be made</a:t>
            </a:r>
          </a:p>
        </p:txBody>
      </p:sp>
      <p:sp>
        <p:nvSpPr>
          <p:cNvPr id="17" name="Slide Number Placeholder 16"/>
          <p:cNvSpPr>
            <a:spLocks noGrp="1"/>
          </p:cNvSpPr>
          <p:nvPr>
            <p:ph type="sldNum" sz="quarter" idx="10"/>
          </p:nvPr>
        </p:nvSpPr>
        <p:spPr>
          <a:xfrm>
            <a:off x="8190595" y="6356351"/>
            <a:ext cx="753001" cy="365125"/>
          </a:xfrm>
        </p:spPr>
        <p:txBody>
          <a:bodyPr/>
          <a:lstStyle/>
          <a:p>
            <a:fld id="{78651A17-9376-40A4-9325-34268FB0E92D}" type="slidenum">
              <a:rPr lang="en-US" smtClean="0"/>
              <a:pPr/>
              <a:t>20</a:t>
            </a:fld>
            <a:endParaRPr lang="en-US" dirty="0"/>
          </a:p>
        </p:txBody>
      </p:sp>
    </p:spTree>
    <p:extLst>
      <p:ext uri="{BB962C8B-B14F-4D97-AF65-F5344CB8AC3E}">
        <p14:creationId xmlns:p14="http://schemas.microsoft.com/office/powerpoint/2010/main" val="2567584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Filing for TRA</a:t>
            </a:r>
          </a:p>
        </p:txBody>
      </p:sp>
      <p:sp>
        <p:nvSpPr>
          <p:cNvPr id="4" name="Slide Number Placeholder 3"/>
          <p:cNvSpPr>
            <a:spLocks noGrp="1"/>
          </p:cNvSpPr>
          <p:nvPr>
            <p:ph type="sldNum" sz="quarter" idx="10"/>
          </p:nvPr>
        </p:nvSpPr>
        <p:spPr/>
        <p:txBody>
          <a:bodyPr/>
          <a:lstStyle/>
          <a:p>
            <a:fld id="{706D636C-90A3-4979-BA37-BAB384B22101}" type="slidenum">
              <a:rPr lang="en-US" smtClean="0"/>
              <a:pPr/>
              <a:t>21</a:t>
            </a:fld>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1727" y="1770063"/>
            <a:ext cx="7128809" cy="440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2757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Automated TRA Issues &amp; Alerts</a:t>
            </a:r>
          </a:p>
        </p:txBody>
      </p:sp>
      <p:sp>
        <p:nvSpPr>
          <p:cNvPr id="3" name="Content Placeholder 2"/>
          <p:cNvSpPr>
            <a:spLocks noGrp="1"/>
          </p:cNvSpPr>
          <p:nvPr>
            <p:ph idx="1"/>
          </p:nvPr>
        </p:nvSpPr>
        <p:spPr/>
        <p:txBody>
          <a:bodyPr>
            <a:normAutofit fontScale="55000" lnSpcReduction="20000"/>
          </a:bodyPr>
          <a:lstStyle/>
          <a:p>
            <a:r>
              <a:rPr lang="en-US" dirty="0"/>
              <a:t>No qualifying separation</a:t>
            </a:r>
          </a:p>
          <a:p>
            <a:pPr lvl="1"/>
            <a:r>
              <a:rPr lang="en-US" dirty="0"/>
              <a:t>If separation reason is anything other than lack of work this alert will go to the TRA Coordinator in order to determine eligibility</a:t>
            </a:r>
          </a:p>
          <a:p>
            <a:r>
              <a:rPr lang="en-US" dirty="0"/>
              <a:t>26/26 Deadline</a:t>
            </a:r>
          </a:p>
          <a:p>
            <a:pPr lvl="1"/>
            <a:r>
              <a:rPr lang="en-US" dirty="0"/>
              <a:t>This alert goes to the TRA Coordinator to determine if this was met</a:t>
            </a:r>
          </a:p>
          <a:p>
            <a:r>
              <a:rPr lang="en-US" dirty="0"/>
              <a:t>Eligible for 2 or more petitions</a:t>
            </a:r>
          </a:p>
          <a:p>
            <a:pPr lvl="1"/>
            <a:r>
              <a:rPr lang="en-US" dirty="0"/>
              <a:t>Choice will need to be made</a:t>
            </a:r>
          </a:p>
          <a:p>
            <a:r>
              <a:rPr lang="en-US" dirty="0"/>
              <a:t>Review Qualifying Separation – 26 x 30</a:t>
            </a:r>
          </a:p>
          <a:p>
            <a:pPr lvl="1"/>
            <a:r>
              <a:rPr lang="en-US" dirty="0"/>
              <a:t>If the system can’t determine whether or not this has been met, this issue will go to the TRA Coordinator</a:t>
            </a:r>
          </a:p>
          <a:p>
            <a:r>
              <a:rPr lang="en-US" dirty="0"/>
              <a:t>Pay TRA before UI</a:t>
            </a:r>
          </a:p>
          <a:p>
            <a:pPr lvl="1"/>
            <a:r>
              <a:rPr lang="en-US" dirty="0"/>
              <a:t>When filing a new benefit year claim, this issue is created to enable a choice to be made whether to receive UI or go on TRA</a:t>
            </a:r>
          </a:p>
          <a:p>
            <a:r>
              <a:rPr lang="en-US" dirty="0"/>
              <a:t>Receive RTAA after TRA</a:t>
            </a:r>
          </a:p>
          <a:p>
            <a:pPr lvl="1"/>
            <a:r>
              <a:rPr lang="en-US" dirty="0"/>
              <a:t>If an individual files for TRA but have already received RTAA, this issue is created</a:t>
            </a:r>
          </a:p>
        </p:txBody>
      </p:sp>
      <p:sp>
        <p:nvSpPr>
          <p:cNvPr id="4" name="Slide Number Placeholder 3"/>
          <p:cNvSpPr>
            <a:spLocks noGrp="1"/>
          </p:cNvSpPr>
          <p:nvPr>
            <p:ph type="sldNum" sz="quarter" idx="10"/>
          </p:nvPr>
        </p:nvSpPr>
        <p:spPr/>
        <p:txBody>
          <a:bodyPr/>
          <a:lstStyle/>
          <a:p>
            <a:fld id="{706D636C-90A3-4979-BA37-BAB384B22101}" type="slidenum">
              <a:rPr lang="en-US" smtClean="0"/>
              <a:pPr/>
              <a:t>22</a:t>
            </a:fld>
            <a:endParaRPr lang="en-US"/>
          </a:p>
        </p:txBody>
      </p:sp>
    </p:spTree>
    <p:extLst>
      <p:ext uri="{BB962C8B-B14F-4D97-AF65-F5344CB8AC3E}">
        <p14:creationId xmlns:p14="http://schemas.microsoft.com/office/powerpoint/2010/main" val="1723272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7C1EBB-5DB1-4804-A3A0-418D6756477C}"/>
              </a:ext>
            </a:extLst>
          </p:cNvPr>
          <p:cNvSpPr>
            <a:spLocks noGrp="1"/>
          </p:cNvSpPr>
          <p:nvPr>
            <p:ph type="sldNum" sz="quarter" idx="10"/>
          </p:nvPr>
        </p:nvSpPr>
        <p:spPr/>
        <p:txBody>
          <a:bodyPr/>
          <a:lstStyle/>
          <a:p>
            <a:fld id="{706D636C-90A3-4979-BA37-BAB384B22101}" type="slidenum">
              <a:rPr lang="en-US" smtClean="0"/>
              <a:pPr/>
              <a:t>23</a:t>
            </a:fld>
            <a:endParaRPr lang="en-US"/>
          </a:p>
        </p:txBody>
      </p:sp>
    </p:spTree>
    <p:extLst>
      <p:ext uri="{BB962C8B-B14F-4D97-AF65-F5344CB8AC3E}">
        <p14:creationId xmlns:p14="http://schemas.microsoft.com/office/powerpoint/2010/main" val="3523972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BEST PRACTICE SPOTLIGHT</a:t>
            </a:r>
          </a:p>
        </p:txBody>
      </p:sp>
      <p:sp>
        <p:nvSpPr>
          <p:cNvPr id="3" name="Content Placeholder 2"/>
          <p:cNvSpPr>
            <a:spLocks noGrp="1"/>
          </p:cNvSpPr>
          <p:nvPr>
            <p:ph idx="1"/>
          </p:nvPr>
        </p:nvSpPr>
        <p:spPr/>
        <p:txBody>
          <a:bodyPr/>
          <a:lstStyle/>
          <a:p>
            <a:pPr marL="0" indent="0">
              <a:buNone/>
            </a:pPr>
            <a:r>
              <a:rPr lang="en-US" dirty="0"/>
              <a:t>Why Massachusetts?</a:t>
            </a:r>
          </a:p>
          <a:p>
            <a:r>
              <a:rPr lang="en-US" dirty="0"/>
              <a:t>MOSES System – industry standard</a:t>
            </a:r>
          </a:p>
          <a:p>
            <a:r>
              <a:rPr lang="en-US" dirty="0"/>
              <a:t>Provides an alternative means of automating eligibility between TAA and UI</a:t>
            </a:r>
          </a:p>
          <a:p>
            <a:r>
              <a:rPr lang="en-US" dirty="0"/>
              <a:t>RR Layoff Aversion Results </a:t>
            </a:r>
          </a:p>
          <a:p>
            <a:pPr lvl="1"/>
            <a:r>
              <a:rPr lang="en-US" dirty="0"/>
              <a:t>38% of those who receive RR Services in MA never become unemployed. </a:t>
            </a:r>
          </a:p>
        </p:txBody>
      </p:sp>
      <p:sp>
        <p:nvSpPr>
          <p:cNvPr id="4" name="Slide Number Placeholder 3"/>
          <p:cNvSpPr>
            <a:spLocks noGrp="1"/>
          </p:cNvSpPr>
          <p:nvPr>
            <p:ph type="sldNum" sz="quarter" idx="10"/>
          </p:nvPr>
        </p:nvSpPr>
        <p:spPr/>
        <p:txBody>
          <a:bodyPr/>
          <a:lstStyle/>
          <a:p>
            <a:fld id="{706D636C-90A3-4979-BA37-BAB384B22101}" type="slidenum">
              <a:rPr lang="en-US" smtClean="0"/>
              <a:pPr/>
              <a:t>24</a:t>
            </a:fld>
            <a:endParaRPr lang="en-US"/>
          </a:p>
        </p:txBody>
      </p:sp>
    </p:spTree>
    <p:extLst>
      <p:ext uri="{BB962C8B-B14F-4D97-AF65-F5344CB8AC3E}">
        <p14:creationId xmlns:p14="http://schemas.microsoft.com/office/powerpoint/2010/main" val="4165196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7FF2BB-E1BF-49EA-A117-CAD4FED05404}"/>
              </a:ext>
            </a:extLst>
          </p:cNvPr>
          <p:cNvSpPr>
            <a:spLocks noGrp="1"/>
          </p:cNvSpPr>
          <p:nvPr>
            <p:ph type="body" sz="quarter" idx="12"/>
          </p:nvPr>
        </p:nvSpPr>
        <p:spPr/>
        <p:txBody>
          <a:bodyPr/>
          <a:lstStyle/>
          <a:p>
            <a:fld id="{F9B4886A-ACCF-4465-9905-FF6BD48FB85A}" type="datetime4">
              <a:rPr lang="en-US" smtClean="0"/>
              <a:t>November 14, 2017</a:t>
            </a:fld>
            <a:endParaRPr lang="en-US" dirty="0"/>
          </a:p>
        </p:txBody>
      </p:sp>
      <p:sp>
        <p:nvSpPr>
          <p:cNvPr id="3" name="Title 2">
            <a:extLst>
              <a:ext uri="{FF2B5EF4-FFF2-40B4-BE49-F238E27FC236}">
                <a16:creationId xmlns:a16="http://schemas.microsoft.com/office/drawing/2014/main" id="{EBF54E9F-EE23-4326-AFBD-5DC41FCD0D5C}"/>
              </a:ext>
            </a:extLst>
          </p:cNvPr>
          <p:cNvSpPr>
            <a:spLocks noGrp="1"/>
          </p:cNvSpPr>
          <p:nvPr>
            <p:ph type="ctrTitle"/>
          </p:nvPr>
        </p:nvSpPr>
        <p:spPr>
          <a:xfrm>
            <a:off x="624840" y="2012876"/>
            <a:ext cx="7772400" cy="2387600"/>
          </a:xfrm>
        </p:spPr>
        <p:txBody>
          <a:bodyPr>
            <a:normAutofit fontScale="90000"/>
          </a:bodyPr>
          <a:lstStyle/>
          <a:p>
            <a:r>
              <a:rPr lang="en-US" dirty="0"/>
              <a:t>Integration and the Trade Program in Massachusetts</a:t>
            </a:r>
            <a:br>
              <a:rPr lang="en-US" dirty="0"/>
            </a:br>
            <a:endParaRPr lang="en-US" dirty="0"/>
          </a:p>
        </p:txBody>
      </p:sp>
    </p:spTree>
    <p:extLst>
      <p:ext uri="{BB962C8B-B14F-4D97-AF65-F5344CB8AC3E}">
        <p14:creationId xmlns:p14="http://schemas.microsoft.com/office/powerpoint/2010/main" val="4200529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4A4C43-9D9E-4AEC-B6F4-D7F125677847}"/>
              </a:ext>
            </a:extLst>
          </p:cNvPr>
          <p:cNvSpPr>
            <a:spLocks noGrp="1"/>
          </p:cNvSpPr>
          <p:nvPr>
            <p:ph idx="1"/>
          </p:nvPr>
        </p:nvSpPr>
        <p:spPr/>
        <p:txBody>
          <a:bodyPr/>
          <a:lstStyle/>
          <a:p>
            <a:r>
              <a:rPr lang="en-US" dirty="0"/>
              <a:t>Beth Goguen</a:t>
            </a:r>
          </a:p>
          <a:p>
            <a:pPr lvl="1"/>
            <a:r>
              <a:rPr lang="en-US" i="1" dirty="0"/>
              <a:t>Central and TAA Programs Manager</a:t>
            </a:r>
            <a:endParaRPr lang="en-US" dirty="0"/>
          </a:p>
          <a:p>
            <a:pPr lvl="1"/>
            <a:r>
              <a:rPr lang="en-US" dirty="0"/>
              <a:t>Department of Career Services</a:t>
            </a:r>
          </a:p>
        </p:txBody>
      </p:sp>
      <p:sp>
        <p:nvSpPr>
          <p:cNvPr id="3" name="Slide Number Placeholder 2">
            <a:extLst>
              <a:ext uri="{FF2B5EF4-FFF2-40B4-BE49-F238E27FC236}">
                <a16:creationId xmlns:a16="http://schemas.microsoft.com/office/drawing/2014/main" id="{3695DFCD-7B15-48DD-8149-0E8ABCBC59DF}"/>
              </a:ext>
            </a:extLst>
          </p:cNvPr>
          <p:cNvSpPr>
            <a:spLocks noGrp="1"/>
          </p:cNvSpPr>
          <p:nvPr>
            <p:ph type="sldNum" sz="quarter" idx="10"/>
          </p:nvPr>
        </p:nvSpPr>
        <p:spPr/>
        <p:txBody>
          <a:bodyPr/>
          <a:lstStyle/>
          <a:p>
            <a:fld id="{706D636C-90A3-4979-BA37-BAB384B22101}" type="slidenum">
              <a:rPr lang="en-US" smtClean="0"/>
              <a:pPr/>
              <a:t>26</a:t>
            </a:fld>
            <a:endParaRPr lang="en-US" dirty="0"/>
          </a:p>
        </p:txBody>
      </p:sp>
      <p:pic>
        <p:nvPicPr>
          <p:cNvPr id="4" name="Picture Placeholder 3"/>
          <p:cNvPicPr>
            <a:picLocks noGrp="1" noChangeAspect="1"/>
          </p:cNvPicPr>
          <p:nvPr>
            <p:ph type="pic" idx="11"/>
          </p:nvPr>
        </p:nvPicPr>
        <p:blipFill>
          <a:blip r:embed="rId2" cstate="print">
            <a:extLst>
              <a:ext uri="{28A0092B-C50C-407E-A947-70E740481C1C}">
                <a14:useLocalDpi xmlns:a14="http://schemas.microsoft.com/office/drawing/2010/main" val="0"/>
              </a:ext>
            </a:extLst>
          </a:blip>
          <a:srcRect l="237" r="237"/>
          <a:stretch>
            <a:fillRect/>
          </a:stretch>
        </p:blipFill>
        <p:spPr>
          <a:xfrm>
            <a:off x="1790790" y="2258795"/>
            <a:ext cx="1768013" cy="2043070"/>
          </a:xfrm>
        </p:spPr>
      </p:pic>
    </p:spTree>
    <p:extLst>
      <p:ext uri="{BB962C8B-B14F-4D97-AF65-F5344CB8AC3E}">
        <p14:creationId xmlns:p14="http://schemas.microsoft.com/office/powerpoint/2010/main" val="2894901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E22188-D1D2-45BA-AC90-706C412C915B}"/>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0"/>
          </p:nvPr>
        </p:nvSpPr>
        <p:spPr/>
        <p:txBody>
          <a:bodyPr/>
          <a:lstStyle/>
          <a:p>
            <a:fld id="{706D636C-90A3-4979-BA37-BAB384B22101}" type="slidenum">
              <a:rPr lang="en-US" smtClean="0"/>
              <a:pPr/>
              <a:t>27</a:t>
            </a:fld>
            <a:endParaRPr lang="en-US" dirty="0"/>
          </a:p>
        </p:txBody>
      </p:sp>
      <p:sp>
        <p:nvSpPr>
          <p:cNvPr id="4" name="TextBox 3"/>
          <p:cNvSpPr txBox="1"/>
          <p:nvPr/>
        </p:nvSpPr>
        <p:spPr>
          <a:xfrm>
            <a:off x="1083733" y="1972733"/>
            <a:ext cx="6460067" cy="3693319"/>
          </a:xfrm>
          <a:prstGeom prst="rect">
            <a:avLst/>
          </a:prstGeom>
          <a:noFill/>
        </p:spPr>
        <p:txBody>
          <a:bodyPr wrap="square" rtlCol="0">
            <a:spAutoFit/>
          </a:bodyPr>
          <a:lstStyle/>
          <a:p>
            <a:pPr marL="342900" indent="-342900">
              <a:buFont typeface="Arial" panose="020B0604020202020204" pitchFamily="34" charset="0"/>
              <a:buChar char="•"/>
            </a:pPr>
            <a:r>
              <a:rPr lang="en-US" sz="2400" dirty="0"/>
              <a:t>Although not all state’s employment and unemployment systems and structures are the same, by sharing information we hope to inspire ideas and change for others that may just not know where to start.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Overview of Massachusetts TAA Program and the systems joined to make it work for our customer.</a:t>
            </a:r>
          </a:p>
          <a:p>
            <a:endParaRPr lang="en-US" dirty="0"/>
          </a:p>
        </p:txBody>
      </p:sp>
    </p:spTree>
    <p:extLst>
      <p:ext uri="{BB962C8B-B14F-4D97-AF65-F5344CB8AC3E}">
        <p14:creationId xmlns:p14="http://schemas.microsoft.com/office/powerpoint/2010/main" val="3461229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1143000"/>
          </a:xfrm>
        </p:spPr>
        <p:txBody>
          <a:bodyPr/>
          <a:lstStyle/>
          <a:p>
            <a:r>
              <a:rPr lang="en-US" dirty="0"/>
              <a:t>Background</a:t>
            </a:r>
          </a:p>
        </p:txBody>
      </p:sp>
      <p:sp>
        <p:nvSpPr>
          <p:cNvPr id="4" name="Rectangle 3"/>
          <p:cNvSpPr/>
          <p:nvPr/>
        </p:nvSpPr>
        <p:spPr>
          <a:xfrm>
            <a:off x="609600" y="1981200"/>
            <a:ext cx="8001000" cy="4247317"/>
          </a:xfrm>
          <a:prstGeom prst="rect">
            <a:avLst/>
          </a:prstGeom>
        </p:spPr>
        <p:txBody>
          <a:bodyPr wrap="square">
            <a:spAutoFit/>
          </a:bodyPr>
          <a:lstStyle/>
          <a:p>
            <a:r>
              <a:rPr lang="en-US" dirty="0"/>
              <a:t>In MA, the Trade Program is administered by the Department of Career Services (DCS) and the Department of Unemployment Assistance (DUA).</a:t>
            </a:r>
          </a:p>
          <a:p>
            <a:endParaRPr lang="en-US" dirty="0"/>
          </a:p>
          <a:p>
            <a:r>
              <a:rPr lang="en-US" dirty="0"/>
              <a:t>Customers TAA benefits are administered and customers are case managed through our Massachusetts One-Stop Employment System (MOSES) (supported and maintained by the Department of Career Services).  This system is utilized by all Career Centers in Massachusetts.  </a:t>
            </a:r>
          </a:p>
          <a:p>
            <a:endParaRPr lang="en-US" dirty="0"/>
          </a:p>
          <a:p>
            <a:r>
              <a:rPr lang="en-US" dirty="0"/>
              <a:t>Customers TRA benefits are administered via UI Online (UIO) (supported and maintained by the Department of Unemployment Assistance).  </a:t>
            </a:r>
          </a:p>
          <a:p>
            <a:endParaRPr lang="en-US" dirty="0"/>
          </a:p>
          <a:p>
            <a:r>
              <a:rPr lang="en-US" dirty="0"/>
              <a:t>Through a series of             interfaces MOSES and UIO share information regarding TAA petitions, potentially eligible customers and ultimately enrolled TAA participants.  </a:t>
            </a:r>
          </a:p>
          <a:p>
            <a:endParaRPr lang="en-US" dirty="0"/>
          </a:p>
        </p:txBody>
      </p:sp>
      <p:pic>
        <p:nvPicPr>
          <p:cNvPr id="1027" name="Picture 3" descr="C:\Users\bgoguen\AppData\Local\Microsoft\Windows\Temporary Internet Files\Content.IE5\MCMV51XT\interface[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1238"/>
          <a:stretch/>
        </p:blipFill>
        <p:spPr bwMode="auto">
          <a:xfrm>
            <a:off x="2756139" y="4790535"/>
            <a:ext cx="634116" cy="53503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bgoguen\AppData\Local\Microsoft\Windows\Temporary Internet Files\Content.IE5\MCMV51XT\earth-sunglasses-thumbs-up-279473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0480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346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955280" cy="679903"/>
          </a:xfrm>
        </p:spPr>
        <p:txBody>
          <a:bodyPr/>
          <a:lstStyle/>
          <a:p>
            <a:r>
              <a:rPr lang="en-US" dirty="0"/>
              <a:t>Challenges Before Automation</a:t>
            </a:r>
          </a:p>
        </p:txBody>
      </p:sp>
      <p:sp>
        <p:nvSpPr>
          <p:cNvPr id="3" name="Content Placeholder 2"/>
          <p:cNvSpPr>
            <a:spLocks noGrp="1"/>
          </p:cNvSpPr>
          <p:nvPr>
            <p:ph idx="1"/>
          </p:nvPr>
        </p:nvSpPr>
        <p:spPr>
          <a:xfrm>
            <a:off x="527050" y="1146502"/>
            <a:ext cx="7955280" cy="4833384"/>
          </a:xfrm>
        </p:spPr>
        <p:txBody>
          <a:bodyPr>
            <a:noAutofit/>
          </a:bodyPr>
          <a:lstStyle/>
          <a:p>
            <a:pPr>
              <a:buClrTx/>
            </a:pPr>
            <a:r>
              <a:rPr lang="en-US" sz="2000" dirty="0"/>
              <a:t>All data entry was manual</a:t>
            </a:r>
          </a:p>
          <a:p>
            <a:pPr marL="739775" lvl="1" indent="-282575">
              <a:lnSpc>
                <a:spcPct val="100000"/>
              </a:lnSpc>
              <a:buClrTx/>
              <a:buFont typeface="Wingdings" panose="05000000000000000000" pitchFamily="2" charset="2"/>
              <a:buChar char="Ø"/>
            </a:pPr>
            <a:r>
              <a:rPr lang="en-US" sz="2000" dirty="0"/>
              <a:t>Emails regarding training approvals, etc. all went to DUA TRA Unit and then information had to be manually entered into the benefits system that paid TRA benefits.</a:t>
            </a:r>
          </a:p>
          <a:p>
            <a:pPr marL="739775" lvl="1" indent="-282575">
              <a:lnSpc>
                <a:spcPct val="100000"/>
              </a:lnSpc>
              <a:buClrTx/>
              <a:buFont typeface="Wingdings" panose="05000000000000000000" pitchFamily="2" charset="2"/>
              <a:buChar char="Ø"/>
            </a:pPr>
            <a:r>
              <a:rPr lang="en-US" sz="2000" dirty="0"/>
              <a:t>Tracking modifications and disqualifications was challenging</a:t>
            </a:r>
          </a:p>
          <a:p>
            <a:pPr marL="739775" lvl="1" indent="-282575">
              <a:lnSpc>
                <a:spcPct val="100000"/>
              </a:lnSpc>
              <a:buClrTx/>
              <a:buFont typeface="Wingdings" panose="05000000000000000000" pitchFamily="2" charset="2"/>
              <a:buChar char="Ø"/>
            </a:pPr>
            <a:r>
              <a:rPr lang="en-US" sz="2000" dirty="0"/>
              <a:t>Hard to keep track of total contract costs/payments</a:t>
            </a:r>
          </a:p>
          <a:p>
            <a:pPr lvl="1">
              <a:buClrTx/>
            </a:pPr>
            <a:endParaRPr lang="en-US" sz="2000" dirty="0"/>
          </a:p>
          <a:p>
            <a:pPr>
              <a:buClrTx/>
            </a:pPr>
            <a:r>
              <a:rPr lang="en-US" sz="2000" dirty="0"/>
              <a:t>Customers</a:t>
            </a:r>
          </a:p>
          <a:p>
            <a:pPr marL="739775" indent="-274638">
              <a:lnSpc>
                <a:spcPct val="100000"/>
              </a:lnSpc>
              <a:spcBef>
                <a:spcPts val="600"/>
              </a:spcBef>
              <a:buClrTx/>
              <a:buFont typeface="Wingdings" panose="05000000000000000000" pitchFamily="2" charset="2"/>
              <a:buChar char="Ø"/>
            </a:pPr>
            <a:r>
              <a:rPr lang="en-US" sz="2000" dirty="0"/>
              <a:t>Manual paperwork completed and sent into TRA unit each week for benefit payments</a:t>
            </a:r>
          </a:p>
          <a:p>
            <a:pPr marL="739775" indent="-274638">
              <a:lnSpc>
                <a:spcPct val="100000"/>
              </a:lnSpc>
              <a:spcBef>
                <a:spcPts val="600"/>
              </a:spcBef>
              <a:buClrTx/>
              <a:buFont typeface="Wingdings" panose="05000000000000000000" pitchFamily="2" charset="2"/>
              <a:buChar char="Ø"/>
            </a:pPr>
            <a:r>
              <a:rPr lang="en-US" sz="2000" dirty="0"/>
              <a:t>Misplaced forms </a:t>
            </a:r>
          </a:p>
          <a:p>
            <a:pPr marL="739775" indent="-274638">
              <a:lnSpc>
                <a:spcPct val="100000"/>
              </a:lnSpc>
              <a:spcBef>
                <a:spcPts val="600"/>
              </a:spcBef>
              <a:buClrTx/>
              <a:buFont typeface="Wingdings" panose="05000000000000000000" pitchFamily="2" charset="2"/>
              <a:buChar char="Ø"/>
            </a:pPr>
            <a:r>
              <a:rPr lang="en-US" sz="2000" dirty="0"/>
              <a:t>Snail 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29</a:t>
            </a:fld>
            <a:endParaRPr lang="en-US"/>
          </a:p>
        </p:txBody>
      </p:sp>
    </p:spTree>
    <p:extLst>
      <p:ext uri="{BB962C8B-B14F-4D97-AF65-F5344CB8AC3E}">
        <p14:creationId xmlns:p14="http://schemas.microsoft.com/office/powerpoint/2010/main" val="3441297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43AF2F-C8D2-45F3-9DD0-5FBC6628D72C}"/>
              </a:ext>
            </a:extLst>
          </p:cNvPr>
          <p:cNvSpPr>
            <a:spLocks noGrp="1"/>
          </p:cNvSpPr>
          <p:nvPr>
            <p:ph idx="1"/>
          </p:nvPr>
        </p:nvSpPr>
        <p:spPr/>
        <p:txBody>
          <a:bodyPr>
            <a:normAutofit fontScale="92500" lnSpcReduction="10000"/>
          </a:bodyPr>
          <a:lstStyle/>
          <a:p>
            <a:r>
              <a:rPr lang="en-US" dirty="0"/>
              <a:t>Susan Worden</a:t>
            </a:r>
          </a:p>
          <a:p>
            <a:pPr lvl="1"/>
            <a:r>
              <a:rPr lang="en-US" dirty="0"/>
              <a:t>Supervisory Program Analyst</a:t>
            </a:r>
          </a:p>
          <a:p>
            <a:pPr lvl="2"/>
            <a:r>
              <a:rPr lang="en-US" dirty="0"/>
              <a:t>Performance and Data Reporting Unit</a:t>
            </a:r>
          </a:p>
          <a:p>
            <a:pPr lvl="2"/>
            <a:r>
              <a:rPr lang="en-US" dirty="0"/>
              <a:t>Office of Trade Adjustment Assistance</a:t>
            </a:r>
          </a:p>
        </p:txBody>
      </p:sp>
      <p:sp>
        <p:nvSpPr>
          <p:cNvPr id="3" name="Slide Number Placeholder 2">
            <a:extLst>
              <a:ext uri="{FF2B5EF4-FFF2-40B4-BE49-F238E27FC236}">
                <a16:creationId xmlns:a16="http://schemas.microsoft.com/office/drawing/2014/main" id="{06618E1A-B751-4EF3-859E-FAFBE09EEC66}"/>
              </a:ext>
            </a:extLst>
          </p:cNvPr>
          <p:cNvSpPr>
            <a:spLocks noGrp="1"/>
          </p:cNvSpPr>
          <p:nvPr>
            <p:ph type="sldNum" sz="quarter" idx="10"/>
          </p:nvPr>
        </p:nvSpPr>
        <p:spPr/>
        <p:txBody>
          <a:bodyPr/>
          <a:lstStyle/>
          <a:p>
            <a:fld id="{706D636C-90A3-4979-BA37-BAB384B22101}" type="slidenum">
              <a:rPr lang="en-US" smtClean="0"/>
              <a:pPr/>
              <a:t>3</a:t>
            </a:fld>
            <a:endParaRPr lang="en-US"/>
          </a:p>
        </p:txBody>
      </p:sp>
      <p:pic>
        <p:nvPicPr>
          <p:cNvPr id="6" name="Picture Placeholder 5"/>
          <p:cNvPicPr>
            <a:picLocks noGrp="1" noChangeAspect="1"/>
          </p:cNvPicPr>
          <p:nvPr>
            <p:ph type="pic" idx="11"/>
          </p:nvPr>
        </p:nvPicPr>
        <p:blipFill>
          <a:blip r:embed="rId2">
            <a:extLst>
              <a:ext uri="{28A0092B-C50C-407E-A947-70E740481C1C}">
                <a14:useLocalDpi xmlns:a14="http://schemas.microsoft.com/office/drawing/2010/main" val="0"/>
              </a:ext>
            </a:extLst>
          </a:blip>
          <a:srcRect t="6673" b="6673"/>
          <a:stretch>
            <a:fillRect/>
          </a:stretch>
        </p:blipFill>
        <p:spPr/>
      </p:pic>
    </p:spTree>
    <p:extLst>
      <p:ext uri="{BB962C8B-B14F-4D97-AF65-F5344CB8AC3E}">
        <p14:creationId xmlns:p14="http://schemas.microsoft.com/office/powerpoint/2010/main" val="1210371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81761" y="325432"/>
            <a:ext cx="7467600" cy="25163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chemeClr val="tx2"/>
                </a:solidFill>
                <a:latin typeface="+mn-lt"/>
              </a:rPr>
              <a:t>In July 2013, the Department of Unemployment Assistance (DUA)  launched a modern, web-based UI system to better serve customers. As part of that modernization effort, the Trade Program (administered by the Department of Career Services) partnered with DUA to share information regarding benefits for TRA  processing.</a:t>
            </a:r>
          </a:p>
        </p:txBody>
      </p:sp>
      <p:sp>
        <p:nvSpPr>
          <p:cNvPr id="8" name="Rectangle 7"/>
          <p:cNvSpPr/>
          <p:nvPr/>
        </p:nvSpPr>
        <p:spPr>
          <a:xfrm>
            <a:off x="5593080" y="4465216"/>
            <a:ext cx="2588694" cy="1200329"/>
          </a:xfrm>
          <a:prstGeom prst="rect">
            <a:avLst/>
          </a:prstGeom>
        </p:spPr>
        <p:txBody>
          <a:bodyPr wrap="square">
            <a:spAutoFit/>
          </a:bodyPr>
          <a:lstStyle/>
          <a:p>
            <a:pPr algn="ctr"/>
            <a:r>
              <a:rPr lang="en-US" b="1" dirty="0">
                <a:solidFill>
                  <a:schemeClr val="tx2"/>
                </a:solidFill>
              </a:rPr>
              <a:t>MOSES</a:t>
            </a:r>
            <a:r>
              <a:rPr lang="en-US" dirty="0">
                <a:solidFill>
                  <a:schemeClr val="tx2"/>
                </a:solidFill>
              </a:rPr>
              <a:t> </a:t>
            </a:r>
          </a:p>
          <a:p>
            <a:pPr algn="ctr"/>
            <a:r>
              <a:rPr lang="en-US" dirty="0">
                <a:solidFill>
                  <a:schemeClr val="tx2"/>
                </a:solidFill>
              </a:rPr>
              <a:t>Massachusetts One Stop </a:t>
            </a:r>
          </a:p>
          <a:p>
            <a:pPr algn="ctr"/>
            <a:r>
              <a:rPr lang="en-US" dirty="0">
                <a:solidFill>
                  <a:schemeClr val="tx2"/>
                </a:solidFill>
              </a:rPr>
              <a:t>Employment System</a:t>
            </a:r>
            <a:endParaRPr lang="en-US" dirty="0"/>
          </a:p>
        </p:txBody>
      </p:sp>
      <p:sp>
        <p:nvSpPr>
          <p:cNvPr id="9" name="Rectangle 8"/>
          <p:cNvSpPr/>
          <p:nvPr/>
        </p:nvSpPr>
        <p:spPr>
          <a:xfrm>
            <a:off x="1828800" y="3818885"/>
            <a:ext cx="2438399" cy="923330"/>
          </a:xfrm>
          <a:prstGeom prst="rect">
            <a:avLst/>
          </a:prstGeom>
        </p:spPr>
        <p:txBody>
          <a:bodyPr wrap="square">
            <a:spAutoFit/>
          </a:bodyPr>
          <a:lstStyle/>
          <a:p>
            <a:pPr algn="ctr"/>
            <a:r>
              <a:rPr lang="en-US" b="1" dirty="0">
                <a:solidFill>
                  <a:schemeClr val="tx2"/>
                </a:solidFill>
              </a:rPr>
              <a:t>UI Online </a:t>
            </a:r>
          </a:p>
          <a:p>
            <a:pPr algn="ctr"/>
            <a:r>
              <a:rPr lang="en-US" dirty="0">
                <a:solidFill>
                  <a:schemeClr val="tx2"/>
                </a:solidFill>
              </a:rPr>
              <a:t>Unemployment Insurance Online</a:t>
            </a:r>
            <a:endParaRPr lang="en-US" dirty="0"/>
          </a:p>
        </p:txBody>
      </p:sp>
      <p:sp>
        <p:nvSpPr>
          <p:cNvPr id="2" name="Rectangle 2"/>
          <p:cNvSpPr>
            <a:spLocks noChangeArrowheads="1"/>
          </p:cNvSpPr>
          <p:nvPr/>
        </p:nvSpPr>
        <p:spPr bwMode="auto">
          <a:xfrm>
            <a:off x="152400" y="6537067"/>
            <a:ext cx="1676400" cy="369332"/>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A200"/>
                </a:solidFill>
                <a:effectLst/>
                <a:latin typeface="Tahoma" pitchFamily="34" charset="0"/>
                <a:ea typeface="Calibri" pitchFamily="34" charset="0"/>
                <a:cs typeface="Tahoma" pitchFamily="34" charset="0"/>
                <a:hlinkClick r:id="rId3"/>
              </a:rPr>
              <a:t>www.mass.gov/dcs/trade</a:t>
            </a:r>
            <a:endParaRPr kumimoji="0" lang="en-US" alt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Georgia" pitchFamily="18" charset="0"/>
                <a:ea typeface="Calibri" pitchFamily="34" charset="0"/>
                <a:cs typeface="Times New Roman" pitchFamily="18"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 name="Oval 3"/>
          <p:cNvSpPr/>
          <p:nvPr/>
        </p:nvSpPr>
        <p:spPr>
          <a:xfrm>
            <a:off x="1580537" y="2841748"/>
            <a:ext cx="4246442" cy="3018919"/>
          </a:xfrm>
          <a:prstGeom prst="ellipse">
            <a:avLst/>
          </a:prstGeom>
          <a:noFill/>
          <a:ln w="762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1" name="Oval 10"/>
          <p:cNvSpPr/>
          <p:nvPr/>
        </p:nvSpPr>
        <p:spPr>
          <a:xfrm>
            <a:off x="4096461" y="3304401"/>
            <a:ext cx="4114800" cy="3232666"/>
          </a:xfrm>
          <a:prstGeom prst="ellipse">
            <a:avLst/>
          </a:prstGeom>
          <a:no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TextBox 9"/>
          <p:cNvSpPr txBox="1"/>
          <p:nvPr/>
        </p:nvSpPr>
        <p:spPr>
          <a:xfrm>
            <a:off x="4096460" y="4142051"/>
            <a:ext cx="1730519" cy="646331"/>
          </a:xfrm>
          <a:prstGeom prst="rect">
            <a:avLst/>
          </a:prstGeom>
          <a:noFill/>
        </p:spPr>
        <p:txBody>
          <a:bodyPr wrap="square" rtlCol="0">
            <a:spAutoFit/>
          </a:bodyPr>
          <a:lstStyle/>
          <a:p>
            <a:pPr algn="ctr"/>
            <a:r>
              <a:rPr lang="en-US" b="1" dirty="0">
                <a:solidFill>
                  <a:schemeClr val="tx2"/>
                </a:solidFill>
                <a:effectLst>
                  <a:outerShdw blurRad="38100" dist="38100" dir="2700000" algn="tl">
                    <a:srgbClr val="000000">
                      <a:alpha val="43137"/>
                    </a:srgbClr>
                  </a:outerShdw>
                </a:effectLst>
              </a:rPr>
              <a:t>TRADE PROGRAM</a:t>
            </a:r>
          </a:p>
        </p:txBody>
      </p:sp>
      <p:pic>
        <p:nvPicPr>
          <p:cNvPr id="12" name="Picture 3" descr="C:\Users\bgoguen\AppData\Local\Microsoft\Windows\Temporary Internet Files\Content.IE5\MCMV51XT\interface[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1238"/>
          <a:stretch/>
        </p:blipFill>
        <p:spPr bwMode="auto">
          <a:xfrm>
            <a:off x="4096461" y="5614980"/>
            <a:ext cx="634116" cy="5350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bgoguen\AppData\Local\Microsoft\Windows\Temporary Internet Files\Content.IE5\MCMV51XT\interface[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1238"/>
          <a:stretch/>
        </p:blipFill>
        <p:spPr bwMode="auto">
          <a:xfrm>
            <a:off x="5080856" y="3084731"/>
            <a:ext cx="634116" cy="535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29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588" y="375493"/>
            <a:ext cx="1850365" cy="597190"/>
          </a:xfrm>
          <a:prstGeom prst="rect">
            <a:avLst/>
          </a:prstGeom>
          <a:noFill/>
        </p:spPr>
        <p:txBody>
          <a:bodyPr wrap="square" rtlCol="0">
            <a:spAutoFit/>
          </a:bodyPr>
          <a:lstStyle/>
          <a:p>
            <a:pPr algn="ctr"/>
            <a:r>
              <a:rPr lang="en-US" sz="3200" b="1" dirty="0">
                <a:solidFill>
                  <a:schemeClr val="accent1">
                    <a:lumMod val="75000"/>
                  </a:schemeClr>
                </a:solidFill>
                <a:effectLst>
                  <a:outerShdw blurRad="38100" dist="38100" dir="2700000" algn="tl">
                    <a:srgbClr val="000000">
                      <a:alpha val="43137"/>
                    </a:srgbClr>
                  </a:outerShdw>
                </a:effectLst>
              </a:rPr>
              <a:t>MOSES </a:t>
            </a:r>
          </a:p>
        </p:txBody>
      </p:sp>
      <p:sp>
        <p:nvSpPr>
          <p:cNvPr id="7" name="Left-Right Arrow 6"/>
          <p:cNvSpPr/>
          <p:nvPr/>
        </p:nvSpPr>
        <p:spPr>
          <a:xfrm>
            <a:off x="2419433" y="413304"/>
            <a:ext cx="3991665" cy="57156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interface</a:t>
            </a:r>
          </a:p>
        </p:txBody>
      </p:sp>
      <p:sp>
        <p:nvSpPr>
          <p:cNvPr id="8" name="TextBox 7"/>
          <p:cNvSpPr txBox="1"/>
          <p:nvPr/>
        </p:nvSpPr>
        <p:spPr>
          <a:xfrm>
            <a:off x="6411099" y="375493"/>
            <a:ext cx="2286408" cy="584775"/>
          </a:xfrm>
          <a:prstGeom prst="rect">
            <a:avLst/>
          </a:prstGeom>
          <a:noFill/>
        </p:spPr>
        <p:txBody>
          <a:bodyPr wrap="square" rtlCol="0">
            <a:spAutoFit/>
          </a:bodyPr>
          <a:lstStyle/>
          <a:p>
            <a:pPr algn="ctr"/>
            <a:r>
              <a:rPr lang="en-US" sz="3200" b="1" dirty="0">
                <a:solidFill>
                  <a:schemeClr val="accent1">
                    <a:lumMod val="75000"/>
                  </a:schemeClr>
                </a:solidFill>
                <a:effectLst>
                  <a:outerShdw blurRad="38100" dist="38100" dir="2700000" algn="tl">
                    <a:srgbClr val="000000">
                      <a:alpha val="43137"/>
                    </a:srgbClr>
                  </a:outerShdw>
                </a:effectLst>
              </a:rPr>
              <a:t>UI Online </a:t>
            </a:r>
          </a:p>
        </p:txBody>
      </p:sp>
      <p:grpSp>
        <p:nvGrpSpPr>
          <p:cNvPr id="13" name="Group 12"/>
          <p:cNvGrpSpPr/>
          <p:nvPr/>
        </p:nvGrpSpPr>
        <p:grpSpPr>
          <a:xfrm>
            <a:off x="4713692" y="1267890"/>
            <a:ext cx="3983815" cy="2489375"/>
            <a:chOff x="112425" y="1170783"/>
            <a:chExt cx="5983576" cy="3096417"/>
          </a:xfrm>
        </p:grpSpPr>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25" y="1170783"/>
              <a:ext cx="5983576" cy="3096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28653" y="2223691"/>
              <a:ext cx="3613205" cy="990600"/>
            </a:xfrm>
            <a:prstGeom prst="rect">
              <a:avLst/>
            </a:prstGeom>
            <a:solidFill>
              <a:srgbClr val="7F7F7F">
                <a:alpha val="96078"/>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2418411" y="1420933"/>
              <a:ext cx="1924987" cy="95250"/>
            </a:xfrm>
            <a:prstGeom prst="rect">
              <a:avLst/>
            </a:prstGeom>
            <a:solidFill>
              <a:srgbClr val="7F7F7F">
                <a:alpha val="96078"/>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0568" r="38824" b="30196"/>
          <a:stretch/>
        </p:blipFill>
        <p:spPr bwMode="auto">
          <a:xfrm>
            <a:off x="204185" y="1281620"/>
            <a:ext cx="4437525" cy="2459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C:\Users\bgoguen\AppData\Local\Microsoft\Windows\Temporary Internet Files\Content.IE5\0GBUSMJY\interfac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6097" y="1020860"/>
            <a:ext cx="953822" cy="7214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4185" y="4005357"/>
            <a:ext cx="8493322" cy="2169825"/>
          </a:xfrm>
          <a:prstGeom prst="rect">
            <a:avLst/>
          </a:prstGeom>
          <a:noFill/>
        </p:spPr>
        <p:txBody>
          <a:bodyPr wrap="square" rtlCol="0">
            <a:spAutoFit/>
          </a:bodyPr>
          <a:lstStyle/>
          <a:p>
            <a:r>
              <a:rPr lang="en-US" sz="2000" dirty="0"/>
              <a:t>Once a company is certified, the certification is entered into the MOSES database and an interface sends the information to UIO. In return, UI Online sends affected workers back to MOSES for notifications to then be mailed.  The Affected Worker Detail tab is updated regularly.  The list of affected workers may also include Career Center members without a UI claim or a spreadsheet provided by the employer that can be uploaded.  </a:t>
            </a:r>
          </a:p>
          <a:p>
            <a:r>
              <a:rPr lang="en-US" sz="1500" dirty="0"/>
              <a:t> </a:t>
            </a:r>
          </a:p>
        </p:txBody>
      </p:sp>
    </p:spTree>
    <p:extLst>
      <p:ext uri="{BB962C8B-B14F-4D97-AF65-F5344CB8AC3E}">
        <p14:creationId xmlns:p14="http://schemas.microsoft.com/office/powerpoint/2010/main" val="102134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eft Arrow Callout 4"/>
          <p:cNvSpPr/>
          <p:nvPr/>
        </p:nvSpPr>
        <p:spPr>
          <a:xfrm>
            <a:off x="6358101" y="2894024"/>
            <a:ext cx="2588812" cy="1371601"/>
          </a:xfrm>
          <a:prstGeom prst="leftArrowCallout">
            <a:avLst>
              <a:gd name="adj1" fmla="val 23841"/>
              <a:gd name="adj2" fmla="val 20652"/>
              <a:gd name="adj3" fmla="val 6159"/>
              <a:gd name="adj4" fmla="val 886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first part of the trade process is entering information for TAA Eligibility</a:t>
            </a:r>
          </a:p>
        </p:txBody>
      </p:sp>
      <p:sp>
        <p:nvSpPr>
          <p:cNvPr id="2" name="TextBox 1"/>
          <p:cNvSpPr txBox="1"/>
          <p:nvPr/>
        </p:nvSpPr>
        <p:spPr>
          <a:xfrm>
            <a:off x="6569544" y="990600"/>
            <a:ext cx="2325977" cy="1015663"/>
          </a:xfrm>
          <a:prstGeom prst="rect">
            <a:avLst/>
          </a:prstGeom>
          <a:noFill/>
        </p:spPr>
        <p:txBody>
          <a:bodyPr wrap="square" rtlCol="0">
            <a:spAutoFit/>
          </a:bodyPr>
          <a:lstStyle/>
          <a:p>
            <a:r>
              <a:rPr lang="en-US" sz="2000" dirty="0">
                <a:solidFill>
                  <a:schemeClr val="tx2"/>
                </a:solidFill>
              </a:rPr>
              <a:t>MA directs customers to the career center</a:t>
            </a:r>
          </a:p>
        </p:txBody>
      </p:sp>
      <p:sp>
        <p:nvSpPr>
          <p:cNvPr id="9" name="Title 1"/>
          <p:cNvSpPr>
            <a:spLocks noGrp="1"/>
          </p:cNvSpPr>
          <p:nvPr>
            <p:ph type="title"/>
          </p:nvPr>
        </p:nvSpPr>
        <p:spPr>
          <a:xfrm>
            <a:off x="228600" y="152400"/>
            <a:ext cx="8763000" cy="838200"/>
          </a:xfrm>
        </p:spPr>
        <p:txBody>
          <a:bodyPr>
            <a:noAutofit/>
          </a:bodyPr>
          <a:lstStyle/>
          <a:p>
            <a:r>
              <a:rPr lang="en-US" sz="2800" dirty="0">
                <a:solidFill>
                  <a:schemeClr val="tx2"/>
                </a:solidFill>
              </a:rPr>
              <a:t>TAA Eligibility in MOSES</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24" t="12792" r="37782" b="24076"/>
          <a:stretch/>
        </p:blipFill>
        <p:spPr bwMode="auto">
          <a:xfrm>
            <a:off x="338301" y="1219200"/>
            <a:ext cx="6010835"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38301" y="5014822"/>
            <a:ext cx="7580748" cy="923330"/>
          </a:xfrm>
          <a:prstGeom prst="rect">
            <a:avLst/>
          </a:prstGeom>
          <a:noFill/>
        </p:spPr>
        <p:txBody>
          <a:bodyPr wrap="square" rtlCol="0">
            <a:spAutoFit/>
          </a:bodyPr>
          <a:lstStyle/>
          <a:p>
            <a:r>
              <a:rPr lang="en-US" dirty="0"/>
              <a:t>Applications are submitted at the local Career Center (CC) level via MOSES.  This requires (most of the time) for the customer to go to the Career Center which allows them to become familiar with staff, etc. </a:t>
            </a:r>
          </a:p>
        </p:txBody>
      </p:sp>
    </p:spTree>
    <p:extLst>
      <p:ext uri="{BB962C8B-B14F-4D97-AF65-F5344CB8AC3E}">
        <p14:creationId xmlns:p14="http://schemas.microsoft.com/office/powerpoint/2010/main" val="37985450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6129131" cy="587375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6636358" y="1032095"/>
            <a:ext cx="2392680" cy="3965418"/>
          </a:xfrm>
        </p:spPr>
        <p:txBody>
          <a:bodyPr>
            <a:noAutofit/>
          </a:bodyPr>
          <a:lstStyle/>
          <a:p>
            <a:r>
              <a:rPr lang="en-US" sz="2000" b="0" dirty="0">
                <a:solidFill>
                  <a:schemeClr val="tx2"/>
                </a:solidFill>
              </a:rPr>
              <a:t>Through an</a:t>
            </a:r>
            <a:br>
              <a:rPr lang="en-US" sz="2000" b="0" dirty="0">
                <a:solidFill>
                  <a:schemeClr val="tx2"/>
                </a:solidFill>
              </a:rPr>
            </a:br>
            <a:r>
              <a:rPr lang="en-US" sz="2000" b="0" dirty="0">
                <a:solidFill>
                  <a:schemeClr val="tx2"/>
                </a:solidFill>
              </a:rPr>
              <a:t>the TAA application is then sent to UIO for processing.  Notices are automatically issued to employer and customer to verify employment and layoff, etc. </a:t>
            </a:r>
            <a:br>
              <a:rPr lang="en-US" sz="2000" b="0" dirty="0">
                <a:solidFill>
                  <a:schemeClr val="tx2"/>
                </a:solidFill>
              </a:rPr>
            </a:br>
            <a:r>
              <a:rPr lang="en-US" sz="2000" b="0" dirty="0">
                <a:solidFill>
                  <a:schemeClr val="tx2"/>
                </a:solidFill>
              </a:rPr>
              <a:t>Once the application is approved in UIO……..</a:t>
            </a:r>
          </a:p>
        </p:txBody>
      </p:sp>
      <p:sp>
        <p:nvSpPr>
          <p:cNvPr id="10" name="Rectangle 9"/>
          <p:cNvSpPr/>
          <p:nvPr/>
        </p:nvSpPr>
        <p:spPr>
          <a:xfrm>
            <a:off x="1260451" y="5722288"/>
            <a:ext cx="2400631" cy="76106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Box 2"/>
          <p:cNvSpPr txBox="1">
            <a:spLocks noChangeArrowheads="1"/>
          </p:cNvSpPr>
          <p:nvPr/>
        </p:nvSpPr>
        <p:spPr bwMode="auto">
          <a:xfrm rot="21096640">
            <a:off x="4771034" y="4759586"/>
            <a:ext cx="1427319" cy="78483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900" i="1" kern="1200" dirty="0">
                <a:effectLst/>
                <a:latin typeface="Calibri"/>
                <a:ea typeface="Times New Roman"/>
                <a:cs typeface="Times New Roman"/>
              </a:rPr>
              <a:t>Once the TAA Eligibility is approved the TRA Deadline is generated and visible in UI Online and sent to MOSES</a:t>
            </a:r>
            <a:endParaRPr lang="en-US" sz="1200" dirty="0">
              <a:effectLst/>
              <a:latin typeface="Times New Roman"/>
              <a:ea typeface="Times New Roman"/>
            </a:endParaRPr>
          </a:p>
        </p:txBody>
      </p:sp>
      <p:grpSp>
        <p:nvGrpSpPr>
          <p:cNvPr id="7" name="Group 6"/>
          <p:cNvGrpSpPr/>
          <p:nvPr/>
        </p:nvGrpSpPr>
        <p:grpSpPr>
          <a:xfrm>
            <a:off x="341906" y="1387503"/>
            <a:ext cx="5449294" cy="3913788"/>
            <a:chOff x="341906" y="1387503"/>
            <a:chExt cx="5449294" cy="3913788"/>
          </a:xfrm>
        </p:grpSpPr>
        <p:sp>
          <p:nvSpPr>
            <p:cNvPr id="3" name="Rectangle 2"/>
            <p:cNvSpPr/>
            <p:nvPr/>
          </p:nvSpPr>
          <p:spPr>
            <a:xfrm>
              <a:off x="2819400" y="1387503"/>
              <a:ext cx="14478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819400" y="2819400"/>
              <a:ext cx="549965" cy="381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849492" y="2819400"/>
              <a:ext cx="941708" cy="304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341906" y="4082091"/>
              <a:ext cx="6858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4" descr="C:\Users\bgoguen\AppData\Local\Microsoft\Windows\Temporary Internet Files\Content.IE5\0GBUSMJY\interfac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0545" y="1083629"/>
            <a:ext cx="376703" cy="303874"/>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p:cNvCxnSpPr>
            <a:stCxn id="11" idx="1"/>
          </p:cNvCxnSpPr>
          <p:nvPr/>
        </p:nvCxnSpPr>
        <p:spPr>
          <a:xfrm flipH="1">
            <a:off x="3825240" y="5256123"/>
            <a:ext cx="953431" cy="67223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1236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65097" y="457200"/>
            <a:ext cx="2491408" cy="1828800"/>
          </a:xfrm>
        </p:spPr>
        <p:txBody>
          <a:bodyPr>
            <a:normAutofit fontScale="90000"/>
          </a:bodyPr>
          <a:lstStyle/>
          <a:p>
            <a:pPr algn="l"/>
            <a:r>
              <a:rPr lang="en-US" sz="3600" dirty="0">
                <a:solidFill>
                  <a:schemeClr val="tx2"/>
                </a:solidFill>
              </a:rPr>
              <a:t>TAA Eligibility</a:t>
            </a:r>
            <a:br>
              <a:rPr lang="en-US" sz="3600" dirty="0">
                <a:solidFill>
                  <a:schemeClr val="tx2"/>
                </a:solidFill>
              </a:rPr>
            </a:br>
            <a:r>
              <a:rPr lang="en-US" sz="3600" dirty="0">
                <a:solidFill>
                  <a:schemeClr val="tx2"/>
                </a:solidFill>
              </a:rPr>
              <a:t> in MOSES   </a:t>
            </a:r>
            <a:r>
              <a:rPr lang="en-US" sz="3600" dirty="0">
                <a:solidFill>
                  <a:srgbClr val="FFFF00"/>
                </a:solidFill>
                <a:sym typeface="Wingdings"/>
              </a:rPr>
              <a:t> </a:t>
            </a:r>
            <a:endParaRPr lang="en-US" sz="3600" dirty="0">
              <a:solidFill>
                <a:srgbClr val="FFFF00"/>
              </a:solidFill>
            </a:endParaRPr>
          </a:p>
        </p:txBody>
      </p:sp>
      <p:sp>
        <p:nvSpPr>
          <p:cNvPr id="4" name="Title 1"/>
          <p:cNvSpPr txBox="1">
            <a:spLocks/>
          </p:cNvSpPr>
          <p:nvPr/>
        </p:nvSpPr>
        <p:spPr>
          <a:xfrm>
            <a:off x="381000" y="4038600"/>
            <a:ext cx="2491408" cy="18288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a:solidFill>
                  <a:schemeClr val="tx2"/>
                </a:solidFill>
              </a:rPr>
              <a:t>TAA Eligibility</a:t>
            </a:r>
            <a:br>
              <a:rPr lang="en-US" sz="3600" dirty="0">
                <a:solidFill>
                  <a:schemeClr val="tx2"/>
                </a:solidFill>
              </a:rPr>
            </a:br>
            <a:r>
              <a:rPr lang="en-US" sz="3600" dirty="0">
                <a:solidFill>
                  <a:schemeClr val="tx2"/>
                </a:solidFill>
              </a:rPr>
              <a:t> in UI Online  </a:t>
            </a:r>
            <a:r>
              <a:rPr lang="en-US" sz="3600" dirty="0">
                <a:solidFill>
                  <a:srgbClr val="FFFF00"/>
                </a:solidFill>
                <a:sym typeface="Wingdings"/>
              </a:rPr>
              <a:t> </a:t>
            </a:r>
            <a:endParaRPr lang="en-US" sz="3600" dirty="0">
              <a:solidFill>
                <a:srgbClr val="FFFF00"/>
              </a:solidFill>
            </a:endParaRPr>
          </a:p>
        </p:txBody>
      </p:sp>
      <p:grpSp>
        <p:nvGrpSpPr>
          <p:cNvPr id="5" name="Group 4"/>
          <p:cNvGrpSpPr/>
          <p:nvPr/>
        </p:nvGrpSpPr>
        <p:grpSpPr>
          <a:xfrm>
            <a:off x="3313568" y="316871"/>
            <a:ext cx="5297032" cy="6310266"/>
            <a:chOff x="3429000" y="40257"/>
            <a:chExt cx="5181600" cy="678180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0257"/>
              <a:ext cx="5181600"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029200" y="4572000"/>
              <a:ext cx="152400" cy="7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098" name="Picture 2" descr="C:\Users\bgoguen\AppData\Local\Microsoft\Windows\Temporary Internet Files\Content.IE5\0GBUSMJY\interface[1].jpg"/>
          <p:cNvPicPr>
            <a:picLocks noChangeAspect="1" noChangeArrowheads="1"/>
          </p:cNvPicPr>
          <p:nvPr/>
        </p:nvPicPr>
        <p:blipFill rotWithShape="1">
          <a:blip r:embed="rId3">
            <a:extLst>
              <a:ext uri="{28A0092B-C50C-407E-A947-70E740481C1C}">
                <a14:useLocalDpi xmlns:a14="http://schemas.microsoft.com/office/drawing/2010/main" val="0"/>
              </a:ext>
            </a:extLst>
          </a:blip>
          <a:srcRect l="4261" t="6166" r="6000"/>
          <a:stretch/>
        </p:blipFill>
        <p:spPr bwMode="auto">
          <a:xfrm>
            <a:off x="755374" y="2456952"/>
            <a:ext cx="1709530" cy="14419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15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45111" y="13278"/>
            <a:ext cx="73152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solidFill>
                  <a:schemeClr val="tx2"/>
                </a:solidFill>
              </a:rPr>
              <a:t>Training in MOSES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6501" y="699078"/>
            <a:ext cx="6273800"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0540" y="2193202"/>
            <a:ext cx="6705600" cy="3849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285565" y="799784"/>
            <a:ext cx="2381435" cy="182880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a:solidFill>
                  <a:schemeClr val="tx2"/>
                </a:solidFill>
              </a:rPr>
              <a:t>List of Trainings Pending review </a:t>
            </a:r>
          </a:p>
          <a:p>
            <a:pPr algn="l"/>
            <a:r>
              <a:rPr lang="en-US" sz="3600" dirty="0">
                <a:solidFill>
                  <a:srgbClr val="FFFF00"/>
                </a:solidFill>
                <a:sym typeface="Wingdings"/>
              </a:rPr>
              <a:t></a:t>
            </a:r>
            <a:endParaRPr lang="en-US" sz="3600" dirty="0">
              <a:solidFill>
                <a:srgbClr val="FFFF00"/>
              </a:solidFill>
            </a:endParaRPr>
          </a:p>
        </p:txBody>
      </p:sp>
      <p:sp>
        <p:nvSpPr>
          <p:cNvPr id="8" name="Title 1"/>
          <p:cNvSpPr txBox="1">
            <a:spLocks/>
          </p:cNvSpPr>
          <p:nvPr/>
        </p:nvSpPr>
        <p:spPr>
          <a:xfrm>
            <a:off x="252274" y="3810000"/>
            <a:ext cx="1600199" cy="1529772"/>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a:solidFill>
                  <a:schemeClr val="tx2"/>
                </a:solidFill>
              </a:rPr>
              <a:t>Course details </a:t>
            </a:r>
            <a:r>
              <a:rPr lang="en-US" sz="3600" dirty="0">
                <a:solidFill>
                  <a:srgbClr val="FFFF00"/>
                </a:solidFill>
                <a:sym typeface="Wingdings"/>
              </a:rPr>
              <a:t> </a:t>
            </a:r>
            <a:endParaRPr lang="en-US" sz="3600" dirty="0">
              <a:solidFill>
                <a:srgbClr val="FFFF00"/>
              </a:solidFill>
            </a:endParaRPr>
          </a:p>
        </p:txBody>
      </p:sp>
    </p:spTree>
    <p:extLst>
      <p:ext uri="{BB962C8B-B14F-4D97-AF65-F5344CB8AC3E}">
        <p14:creationId xmlns:p14="http://schemas.microsoft.com/office/powerpoint/2010/main" val="367578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89" y="0"/>
            <a:ext cx="8229600" cy="685800"/>
          </a:xfrm>
        </p:spPr>
        <p:txBody>
          <a:bodyPr>
            <a:normAutofit/>
          </a:bodyPr>
          <a:lstStyle/>
          <a:p>
            <a:pPr algn="l"/>
            <a:r>
              <a:rPr lang="en-US" sz="3600" dirty="0">
                <a:solidFill>
                  <a:schemeClr val="tx2"/>
                </a:solidFill>
              </a:rPr>
              <a:t>TAA Training Approval in MOSES</a:t>
            </a:r>
          </a:p>
        </p:txBody>
      </p:sp>
      <p:sp>
        <p:nvSpPr>
          <p:cNvPr id="6" name="TextBox 5"/>
          <p:cNvSpPr txBox="1"/>
          <p:nvPr/>
        </p:nvSpPr>
        <p:spPr>
          <a:xfrm>
            <a:off x="241540" y="4433977"/>
            <a:ext cx="8022566" cy="2339102"/>
          </a:xfrm>
          <a:prstGeom prst="rect">
            <a:avLst/>
          </a:prstGeom>
          <a:noFill/>
        </p:spPr>
        <p:txBody>
          <a:bodyPr wrap="square" rtlCol="0">
            <a:spAutoFit/>
          </a:bodyPr>
          <a:lstStyle/>
          <a:p>
            <a:r>
              <a:rPr lang="en-US" sz="1600" dirty="0"/>
              <a:t>The Career Center Counselor informs the applicant of services that will help in determining the appropriate training programs and obtain reemployment at the conclusion of the training program. The CC Counselor helps the applicant complete the Vendor Selection sheet which includes two or three course comparisons.  Of these courses, a recommended course must be selected and a budget is submitted only for the recommended course.  The Career Center counselor must also submit verification that the applicant satisfies the six training criteria.  The State Trade Office makes the determination regarding the recommended course.  </a:t>
            </a:r>
          </a:p>
          <a:p>
            <a:endParaRPr lang="en-US" dirty="0"/>
          </a:p>
        </p:txBody>
      </p:sp>
      <p:pic>
        <p:nvPicPr>
          <p:cNvPr id="7" name="Picture 6"/>
          <p:cNvPicPr>
            <a:picLocks noChangeAspect="1"/>
          </p:cNvPicPr>
          <p:nvPr/>
        </p:nvPicPr>
        <p:blipFill>
          <a:blip r:embed="rId2"/>
          <a:stretch>
            <a:fillRect/>
          </a:stretch>
        </p:blipFill>
        <p:spPr>
          <a:xfrm>
            <a:off x="0" y="685800"/>
            <a:ext cx="8953500" cy="3667125"/>
          </a:xfrm>
          <a:prstGeom prst="rect">
            <a:avLst/>
          </a:prstGeom>
        </p:spPr>
      </p:pic>
    </p:spTree>
    <p:extLst>
      <p:ext uri="{BB962C8B-B14F-4D97-AF65-F5344CB8AC3E}">
        <p14:creationId xmlns:p14="http://schemas.microsoft.com/office/powerpoint/2010/main" val="974708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646590"/>
            <a:ext cx="6292850" cy="402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914400" y="76200"/>
            <a:ext cx="73152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solidFill>
                  <a:schemeClr val="tx2"/>
                </a:solidFill>
              </a:rPr>
              <a:t>Funding Training in MOSES</a:t>
            </a:r>
          </a:p>
        </p:txBody>
      </p:sp>
      <p:sp>
        <p:nvSpPr>
          <p:cNvPr id="7" name="Title 1"/>
          <p:cNvSpPr txBox="1">
            <a:spLocks/>
          </p:cNvSpPr>
          <p:nvPr/>
        </p:nvSpPr>
        <p:spPr>
          <a:xfrm>
            <a:off x="201967" y="990600"/>
            <a:ext cx="2614412" cy="1910772"/>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a:solidFill>
                  <a:schemeClr val="tx2"/>
                </a:solidFill>
              </a:rPr>
              <a:t>Training budget showing itemized cost per training</a:t>
            </a:r>
            <a:r>
              <a:rPr lang="en-US" sz="3600" dirty="0">
                <a:solidFill>
                  <a:srgbClr val="FFFF00"/>
                </a:solidFill>
                <a:sym typeface="Wingdings"/>
              </a:rPr>
              <a:t> </a:t>
            </a:r>
            <a:endParaRPr lang="en-US" sz="3600" dirty="0">
              <a:solidFill>
                <a:srgbClr val="FFFF00"/>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593" y="3775414"/>
            <a:ext cx="6229350" cy="3082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218921" y="4495800"/>
            <a:ext cx="2614412" cy="191077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a:solidFill>
                  <a:schemeClr val="tx2"/>
                </a:solidFill>
              </a:rPr>
              <a:t>Approved Training</a:t>
            </a:r>
            <a:r>
              <a:rPr lang="en-US" sz="3600" dirty="0">
                <a:solidFill>
                  <a:srgbClr val="FFFF00"/>
                </a:solidFill>
                <a:sym typeface="Wingdings"/>
              </a:rPr>
              <a:t> </a:t>
            </a:r>
            <a:endParaRPr lang="en-US" sz="3600" dirty="0">
              <a:solidFill>
                <a:srgbClr val="FFFF00"/>
              </a:solidFill>
            </a:endParaRPr>
          </a:p>
        </p:txBody>
      </p:sp>
    </p:spTree>
    <p:extLst>
      <p:ext uri="{BB962C8B-B14F-4D97-AF65-F5344CB8AC3E}">
        <p14:creationId xmlns:p14="http://schemas.microsoft.com/office/powerpoint/2010/main" val="3333053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190500"/>
            <a:ext cx="2286000" cy="2209800"/>
          </a:xfrm>
        </p:spPr>
        <p:txBody>
          <a:bodyPr>
            <a:normAutofit fontScale="90000"/>
          </a:bodyPr>
          <a:lstStyle/>
          <a:p>
            <a:pPr algn="l"/>
            <a:br>
              <a:rPr lang="en-US" sz="3600" dirty="0">
                <a:solidFill>
                  <a:schemeClr val="tx2"/>
                </a:solidFill>
              </a:rPr>
            </a:br>
            <a:br>
              <a:rPr lang="en-US" sz="3600" dirty="0">
                <a:solidFill>
                  <a:schemeClr val="tx2"/>
                </a:solidFill>
              </a:rPr>
            </a:br>
            <a:r>
              <a:rPr lang="en-US" sz="3600" dirty="0">
                <a:solidFill>
                  <a:schemeClr val="tx2"/>
                </a:solidFill>
              </a:rPr>
              <a:t>Training Approval</a:t>
            </a:r>
            <a:br>
              <a:rPr lang="en-US" sz="3600" dirty="0">
                <a:solidFill>
                  <a:schemeClr val="tx2"/>
                </a:solidFill>
              </a:rPr>
            </a:br>
            <a:r>
              <a:rPr lang="en-US" sz="3600" dirty="0">
                <a:solidFill>
                  <a:schemeClr val="tx2"/>
                </a:solidFill>
              </a:rPr>
              <a:t> in MOSES</a:t>
            </a:r>
            <a:r>
              <a:rPr lang="en-US" sz="3600" dirty="0">
                <a:solidFill>
                  <a:srgbClr val="FFFF00"/>
                </a:solidFill>
                <a:sym typeface="Wingdings"/>
              </a:rPr>
              <a:t></a:t>
            </a:r>
            <a:endParaRPr lang="en-US" sz="3600" dirty="0">
              <a:solidFill>
                <a:srgbClr val="FFFF00"/>
              </a:solidFill>
            </a:endParaRPr>
          </a:p>
        </p:txBody>
      </p:sp>
      <p:sp>
        <p:nvSpPr>
          <p:cNvPr id="6" name="Title 1"/>
          <p:cNvSpPr txBox="1">
            <a:spLocks/>
          </p:cNvSpPr>
          <p:nvPr/>
        </p:nvSpPr>
        <p:spPr>
          <a:xfrm>
            <a:off x="304800" y="3886200"/>
            <a:ext cx="2362200" cy="22098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a:solidFill>
                  <a:schemeClr val="tx2"/>
                </a:solidFill>
              </a:rPr>
              <a:t>Training Approval</a:t>
            </a:r>
            <a:br>
              <a:rPr lang="en-US" sz="3600" dirty="0">
                <a:solidFill>
                  <a:schemeClr val="tx2"/>
                </a:solidFill>
              </a:rPr>
            </a:br>
            <a:r>
              <a:rPr lang="en-US" sz="3600" dirty="0">
                <a:solidFill>
                  <a:schemeClr val="tx2"/>
                </a:solidFill>
              </a:rPr>
              <a:t> in UI Online</a:t>
            </a:r>
            <a:r>
              <a:rPr lang="en-US" sz="3600" dirty="0">
                <a:solidFill>
                  <a:srgbClr val="FFFF00"/>
                </a:solidFill>
                <a:sym typeface="Wingdings"/>
              </a:rPr>
              <a:t></a:t>
            </a:r>
            <a:endParaRPr lang="en-US" sz="3600" dirty="0">
              <a:solidFill>
                <a:srgbClr val="FFFF00"/>
              </a:solidFill>
            </a:endParaRPr>
          </a:p>
        </p:txBody>
      </p:sp>
      <p:grpSp>
        <p:nvGrpSpPr>
          <p:cNvPr id="3" name="Group 2"/>
          <p:cNvGrpSpPr/>
          <p:nvPr/>
        </p:nvGrpSpPr>
        <p:grpSpPr>
          <a:xfrm>
            <a:off x="2743200" y="76200"/>
            <a:ext cx="6019800" cy="6781800"/>
            <a:chOff x="2743200" y="76200"/>
            <a:chExt cx="6019800" cy="678180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76200"/>
              <a:ext cx="6019800"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743200" y="76200"/>
              <a:ext cx="6019800" cy="2286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p:cNvSpPr txBox="1"/>
          <p:nvPr/>
        </p:nvSpPr>
        <p:spPr>
          <a:xfrm>
            <a:off x="946868" y="1984544"/>
            <a:ext cx="1600200" cy="1754326"/>
          </a:xfrm>
          <a:prstGeom prst="rect">
            <a:avLst/>
          </a:prstGeom>
          <a:noFill/>
        </p:spPr>
        <p:txBody>
          <a:bodyPr wrap="square" rtlCol="0">
            <a:spAutoFit/>
          </a:bodyPr>
          <a:lstStyle/>
          <a:p>
            <a:r>
              <a:rPr lang="en-US" dirty="0"/>
              <a:t>Interface sends training approval over to UI Online-nightly batch process</a:t>
            </a:r>
          </a:p>
        </p:txBody>
      </p:sp>
      <p:pic>
        <p:nvPicPr>
          <p:cNvPr id="3075" name="Picture 3" descr="C:\Users\bgoguen\AppData\Local\Microsoft\Windows\Temporary Internet Files\Content.IE5\0GBUSMJY\interface[1].jpg"/>
          <p:cNvPicPr>
            <a:picLocks noChangeAspect="1" noChangeArrowheads="1"/>
          </p:cNvPicPr>
          <p:nvPr/>
        </p:nvPicPr>
        <p:blipFill rotWithShape="1">
          <a:blip r:embed="rId3">
            <a:extLst>
              <a:ext uri="{28A0092B-C50C-407E-A947-70E740481C1C}">
                <a14:useLocalDpi xmlns:a14="http://schemas.microsoft.com/office/drawing/2010/main" val="0"/>
              </a:ext>
            </a:extLst>
          </a:blip>
          <a:srcRect l="6553" t="8957" r="7364" b="7565"/>
          <a:stretch/>
        </p:blipFill>
        <p:spPr bwMode="auto">
          <a:xfrm>
            <a:off x="51684" y="2734787"/>
            <a:ext cx="818984" cy="856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3761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52400" y="122271"/>
            <a:ext cx="8839200" cy="685800"/>
          </a:xfrm>
        </p:spPr>
        <p:txBody>
          <a:bodyPr>
            <a:normAutofit/>
          </a:bodyPr>
          <a:lstStyle/>
          <a:p>
            <a:r>
              <a:rPr lang="en-US" sz="3600" dirty="0">
                <a:solidFill>
                  <a:schemeClr val="tx2"/>
                </a:solidFill>
              </a:rPr>
              <a:t>Waiver in MOSES and UI Online</a:t>
            </a:r>
          </a:p>
        </p:txBody>
      </p:sp>
      <p:pic>
        <p:nvPicPr>
          <p:cNvPr id="307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10099" b="39475"/>
          <a:stretch/>
        </p:blipFill>
        <p:spPr bwMode="auto">
          <a:xfrm>
            <a:off x="2927824" y="799020"/>
            <a:ext cx="6223000" cy="1892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228600" y="2477439"/>
            <a:ext cx="8763000" cy="4380561"/>
            <a:chOff x="228600" y="2477439"/>
            <a:chExt cx="8763000" cy="4387850"/>
          </a:xfrm>
        </p:grpSpPr>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77439"/>
              <a:ext cx="8763000" cy="438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895600" y="2576223"/>
              <a:ext cx="1295400" cy="5479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895600" y="3933246"/>
              <a:ext cx="1295400" cy="3339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477000" y="3963728"/>
              <a:ext cx="1295400" cy="2272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8"/>
          <p:cNvSpPr/>
          <p:nvPr/>
        </p:nvSpPr>
        <p:spPr>
          <a:xfrm>
            <a:off x="300819" y="1745226"/>
            <a:ext cx="4343400" cy="584775"/>
          </a:xfrm>
          <a:prstGeom prst="rect">
            <a:avLst/>
          </a:prstGeom>
          <a:solidFill>
            <a:schemeClr val="accent1"/>
          </a:solidFill>
          <a:ln w="12700">
            <a:solidFill>
              <a:schemeClr val="tx2"/>
            </a:solidFill>
          </a:ln>
        </p:spPr>
        <p:txBody>
          <a:bodyPr wrap="square">
            <a:spAutoFit/>
          </a:bodyPr>
          <a:lstStyle/>
          <a:p>
            <a:r>
              <a:rPr lang="en-US" sz="1600" dirty="0">
                <a:solidFill>
                  <a:schemeClr val="bg1"/>
                </a:solidFill>
              </a:rPr>
              <a:t>If a Waiver is approved in MOSES it is sent to UI Online. </a:t>
            </a:r>
          </a:p>
        </p:txBody>
      </p:sp>
      <p:pic>
        <p:nvPicPr>
          <p:cNvPr id="6146" name="Picture 2" descr="C:\Users\bgoguen\AppData\Local\Microsoft\Windows\Temporary Internet Files\Content.IE5\0GBUSMJY\interface[1].jpg"/>
          <p:cNvPicPr>
            <a:picLocks noChangeAspect="1" noChangeArrowheads="1"/>
          </p:cNvPicPr>
          <p:nvPr/>
        </p:nvPicPr>
        <p:blipFill rotWithShape="1">
          <a:blip r:embed="rId4">
            <a:extLst>
              <a:ext uri="{28A0092B-C50C-407E-A947-70E740481C1C}">
                <a14:useLocalDpi xmlns:a14="http://schemas.microsoft.com/office/drawing/2010/main" val="0"/>
              </a:ext>
            </a:extLst>
          </a:blip>
          <a:srcRect l="5569" t="7286" r="6332"/>
          <a:stretch/>
        </p:blipFill>
        <p:spPr bwMode="auto">
          <a:xfrm>
            <a:off x="5011220" y="1905000"/>
            <a:ext cx="1389580" cy="12181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607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E22188-D1D2-45BA-AC90-706C412C915B}"/>
              </a:ext>
            </a:extLst>
          </p:cNvPr>
          <p:cNvSpPr>
            <a:spLocks noGrp="1"/>
          </p:cNvSpPr>
          <p:nvPr>
            <p:ph idx="1"/>
          </p:nvPr>
        </p:nvSpPr>
        <p:spPr>
          <a:xfrm>
            <a:off x="628650" y="1782817"/>
            <a:ext cx="7955280" cy="4614863"/>
          </a:xfrm>
        </p:spPr>
        <p:txBody>
          <a:bodyPr>
            <a:normAutofit/>
          </a:bodyPr>
          <a:lstStyle/>
          <a:p>
            <a:r>
              <a:rPr lang="en-US" dirty="0"/>
              <a:t>Employment and Case Management Funds</a:t>
            </a:r>
          </a:p>
          <a:p>
            <a:pPr lvl="1"/>
            <a:r>
              <a:rPr lang="en-US" dirty="0"/>
              <a:t>IT Integration</a:t>
            </a:r>
          </a:p>
          <a:p>
            <a:pPr lvl="1"/>
            <a:r>
              <a:rPr lang="en-US" dirty="0"/>
              <a:t>Connectivity (TAA-UI)</a:t>
            </a:r>
          </a:p>
          <a:p>
            <a:r>
              <a:rPr lang="en-US" dirty="0"/>
              <a:t>New Hampshire Best Practices</a:t>
            </a:r>
          </a:p>
          <a:p>
            <a:r>
              <a:rPr lang="en-US" dirty="0"/>
              <a:t>Massachusetts Best Practices</a:t>
            </a:r>
          </a:p>
          <a:p>
            <a:r>
              <a:rPr lang="en-US" dirty="0"/>
              <a:t>Questions</a:t>
            </a:r>
          </a:p>
          <a:p>
            <a:r>
              <a:rPr lang="en-US" dirty="0"/>
              <a:t>Resources</a:t>
            </a:r>
          </a:p>
          <a:p>
            <a:r>
              <a:rPr lang="en-US" dirty="0"/>
              <a:t>Contact Information</a:t>
            </a:r>
          </a:p>
          <a:p>
            <a:endParaRPr lang="en-US" dirty="0"/>
          </a:p>
        </p:txBody>
      </p:sp>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0"/>
          </p:nvPr>
        </p:nvSpPr>
        <p:spPr/>
        <p:txBody>
          <a:bodyPr/>
          <a:lstStyle/>
          <a:p>
            <a:fld id="{706D636C-90A3-4979-BA37-BAB384B22101}" type="slidenum">
              <a:rPr lang="en-US" smtClean="0"/>
              <a:pPr/>
              <a:t>4</a:t>
            </a:fld>
            <a:endParaRPr lang="en-US"/>
          </a:p>
        </p:txBody>
      </p:sp>
    </p:spTree>
    <p:extLst>
      <p:ext uri="{BB962C8B-B14F-4D97-AF65-F5344CB8AC3E}">
        <p14:creationId xmlns:p14="http://schemas.microsoft.com/office/powerpoint/2010/main" val="32682443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04800" y="381000"/>
            <a:ext cx="2491408" cy="1828800"/>
          </a:xfrm>
        </p:spPr>
        <p:txBody>
          <a:bodyPr>
            <a:normAutofit fontScale="90000"/>
          </a:bodyPr>
          <a:lstStyle/>
          <a:p>
            <a:pPr algn="l"/>
            <a:r>
              <a:rPr lang="en-US" sz="3600" dirty="0">
                <a:solidFill>
                  <a:schemeClr val="tx2"/>
                </a:solidFill>
              </a:rPr>
              <a:t>TRA Deadline</a:t>
            </a:r>
            <a:br>
              <a:rPr lang="en-US" sz="3600" dirty="0">
                <a:solidFill>
                  <a:schemeClr val="tx2"/>
                </a:solidFill>
              </a:rPr>
            </a:br>
            <a:r>
              <a:rPr lang="en-US" sz="3600" dirty="0">
                <a:solidFill>
                  <a:schemeClr val="tx2"/>
                </a:solidFill>
              </a:rPr>
              <a:t> in MOSES   </a:t>
            </a:r>
            <a:r>
              <a:rPr lang="en-US" sz="3600" dirty="0">
                <a:solidFill>
                  <a:srgbClr val="FFFF00"/>
                </a:solidFill>
                <a:sym typeface="Wingdings"/>
              </a:rPr>
              <a:t> </a:t>
            </a:r>
            <a:endParaRPr lang="en-US" sz="3600" dirty="0">
              <a:solidFill>
                <a:srgbClr val="FFFF00"/>
              </a:solidFill>
            </a:endParaRPr>
          </a:p>
        </p:txBody>
      </p:sp>
      <p:sp>
        <p:nvSpPr>
          <p:cNvPr id="8" name="Title 1"/>
          <p:cNvSpPr txBox="1">
            <a:spLocks/>
          </p:cNvSpPr>
          <p:nvPr/>
        </p:nvSpPr>
        <p:spPr>
          <a:xfrm>
            <a:off x="381000" y="4038600"/>
            <a:ext cx="2491408" cy="18288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a:solidFill>
                  <a:schemeClr val="tx2"/>
                </a:solidFill>
              </a:rPr>
              <a:t>TRA Deadline</a:t>
            </a:r>
            <a:br>
              <a:rPr lang="en-US" sz="3600" dirty="0">
                <a:solidFill>
                  <a:schemeClr val="tx2"/>
                </a:solidFill>
              </a:rPr>
            </a:br>
            <a:r>
              <a:rPr lang="en-US" sz="3600" dirty="0">
                <a:solidFill>
                  <a:schemeClr val="tx2"/>
                </a:solidFill>
              </a:rPr>
              <a:t>in UI Online  </a:t>
            </a:r>
            <a:r>
              <a:rPr lang="en-US" sz="3600" dirty="0">
                <a:solidFill>
                  <a:srgbClr val="FFFF00"/>
                </a:solidFill>
                <a:sym typeface="Wingdings"/>
              </a:rPr>
              <a:t> </a:t>
            </a:r>
            <a:endParaRPr lang="en-US" sz="3600" dirty="0">
              <a:solidFill>
                <a:srgbClr val="FFFF00"/>
              </a:solidFill>
            </a:endParaRPr>
          </a:p>
        </p:txBody>
      </p:sp>
      <p:grpSp>
        <p:nvGrpSpPr>
          <p:cNvPr id="3" name="Group 2"/>
          <p:cNvGrpSpPr/>
          <p:nvPr/>
        </p:nvGrpSpPr>
        <p:grpSpPr>
          <a:xfrm>
            <a:off x="3269311" y="152400"/>
            <a:ext cx="5251450" cy="6629400"/>
            <a:chOff x="3269311" y="152400"/>
            <a:chExt cx="5251450" cy="662940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9311" y="152400"/>
              <a:ext cx="5251450"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086600" y="3847768"/>
              <a:ext cx="1066800" cy="1908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4939748" y="4068410"/>
              <a:ext cx="911556" cy="954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4948362" y="3847767"/>
              <a:ext cx="911556" cy="954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122" name="Picture 2" descr="C:\Users\bgoguen\AppData\Local\Microsoft\Windows\Temporary Internet Files\Content.IE5\0GBUSMJY\interface[1].jpg"/>
          <p:cNvPicPr>
            <a:picLocks noChangeAspect="1" noChangeArrowheads="1"/>
          </p:cNvPicPr>
          <p:nvPr/>
        </p:nvPicPr>
        <p:blipFill rotWithShape="1">
          <a:blip r:embed="rId3">
            <a:extLst>
              <a:ext uri="{28A0092B-C50C-407E-A947-70E740481C1C}">
                <a14:useLocalDpi xmlns:a14="http://schemas.microsoft.com/office/drawing/2010/main" val="0"/>
              </a:ext>
            </a:extLst>
          </a:blip>
          <a:srcRect l="5136" t="8412" r="5709" b="6286"/>
          <a:stretch/>
        </p:blipFill>
        <p:spPr bwMode="auto">
          <a:xfrm>
            <a:off x="906448" y="2590800"/>
            <a:ext cx="1184745" cy="1003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5395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ent-Up Arrow 13"/>
          <p:cNvSpPr/>
          <p:nvPr/>
        </p:nvSpPr>
        <p:spPr>
          <a:xfrm rot="10800000">
            <a:off x="533400" y="1840393"/>
            <a:ext cx="901811" cy="1843713"/>
          </a:xfrm>
          <a:prstGeom prst="bentUpArrow">
            <a:avLst>
              <a:gd name="adj1" fmla="val 14304"/>
              <a:gd name="adj2" fmla="val 23064"/>
              <a:gd name="adj3" fmla="val 21084"/>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p:cNvSpPr>
            <a:spLocks noGrp="1"/>
          </p:cNvSpPr>
          <p:nvPr>
            <p:ph type="title"/>
          </p:nvPr>
        </p:nvSpPr>
        <p:spPr>
          <a:xfrm>
            <a:off x="152400" y="76200"/>
            <a:ext cx="8229600" cy="685800"/>
          </a:xfrm>
        </p:spPr>
        <p:txBody>
          <a:bodyPr>
            <a:normAutofit fontScale="90000"/>
          </a:bodyPr>
          <a:lstStyle/>
          <a:p>
            <a:pPr algn="l"/>
            <a:r>
              <a:rPr lang="en-US" sz="3600" dirty="0">
                <a:solidFill>
                  <a:schemeClr val="tx2"/>
                </a:solidFill>
              </a:rPr>
              <a:t>Activate TRA Application In UI Online</a:t>
            </a:r>
          </a:p>
        </p:txBody>
      </p:sp>
      <p:sp>
        <p:nvSpPr>
          <p:cNvPr id="9" name="Rectangle 8"/>
          <p:cNvSpPr/>
          <p:nvPr/>
        </p:nvSpPr>
        <p:spPr>
          <a:xfrm>
            <a:off x="1219201" y="908928"/>
            <a:ext cx="4495800" cy="830997"/>
          </a:xfrm>
          <a:prstGeom prst="rect">
            <a:avLst/>
          </a:prstGeom>
          <a:solidFill>
            <a:schemeClr val="accent1"/>
          </a:solidFill>
          <a:ln w="12700">
            <a:solidFill>
              <a:schemeClr val="tx2"/>
            </a:solidFill>
          </a:ln>
        </p:spPr>
        <p:txBody>
          <a:bodyPr wrap="square">
            <a:spAutoFit/>
          </a:bodyPr>
          <a:lstStyle/>
          <a:p>
            <a:pPr marL="285750" indent="-285750">
              <a:buFont typeface="Arial" panose="020B0604020202020204" pitchFamily="34" charset="0"/>
              <a:buChar char="•"/>
            </a:pPr>
            <a:r>
              <a:rPr lang="en-US" sz="1600" dirty="0">
                <a:solidFill>
                  <a:schemeClr val="bg1"/>
                </a:solidFill>
              </a:rPr>
              <a:t>Once someone is determined potentially TAA eligible the Apply for TRA link will appear in UI Online.  </a:t>
            </a:r>
          </a:p>
        </p:txBody>
      </p:sp>
      <p:grpSp>
        <p:nvGrpSpPr>
          <p:cNvPr id="4" name="Group 3"/>
          <p:cNvGrpSpPr/>
          <p:nvPr/>
        </p:nvGrpSpPr>
        <p:grpSpPr>
          <a:xfrm>
            <a:off x="381001" y="1868220"/>
            <a:ext cx="8911039" cy="4264511"/>
            <a:chOff x="381001" y="1868220"/>
            <a:chExt cx="8911039" cy="4264511"/>
          </a:xfrm>
        </p:grpSpPr>
        <p:grpSp>
          <p:nvGrpSpPr>
            <p:cNvPr id="16" name="Group 15"/>
            <p:cNvGrpSpPr/>
            <p:nvPr/>
          </p:nvGrpSpPr>
          <p:grpSpPr>
            <a:xfrm>
              <a:off x="381001" y="1868220"/>
              <a:ext cx="8911039" cy="4264511"/>
              <a:chOff x="381000" y="1868220"/>
              <a:chExt cx="8911038" cy="4264511"/>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826"/>
              <a:stretch/>
            </p:blipFill>
            <p:spPr bwMode="auto">
              <a:xfrm>
                <a:off x="381000" y="1995777"/>
                <a:ext cx="8375650" cy="3906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Bent-Up Arrow 16"/>
              <p:cNvSpPr/>
              <p:nvPr/>
            </p:nvSpPr>
            <p:spPr>
              <a:xfrm rot="10800000" flipH="1" flipV="1">
                <a:off x="7006038" y="3097694"/>
                <a:ext cx="2286000" cy="3035037"/>
              </a:xfrm>
              <a:prstGeom prst="bentUpArrow">
                <a:avLst>
                  <a:gd name="adj1" fmla="val 37478"/>
                  <a:gd name="adj2" fmla="val 33699"/>
                  <a:gd name="adj3" fmla="val 23142"/>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7034252" y="5486400"/>
                <a:ext cx="1905001" cy="646331"/>
              </a:xfrm>
              <a:prstGeom prst="rect">
                <a:avLst/>
              </a:prstGeom>
              <a:noFill/>
            </p:spPr>
            <p:txBody>
              <a:bodyPr wrap="square" rtlCol="0">
                <a:spAutoFit/>
              </a:bodyPr>
              <a:lstStyle/>
              <a:p>
                <a:r>
                  <a:rPr lang="en-US" sz="1200" b="1" dirty="0">
                    <a:solidFill>
                      <a:schemeClr val="bg1"/>
                    </a:solidFill>
                  </a:rPr>
                  <a:t>Visible for UI Staff and Indicates which law the worker is eligible under</a:t>
                </a:r>
              </a:p>
            </p:txBody>
          </p:sp>
          <p:sp>
            <p:nvSpPr>
              <p:cNvPr id="21" name="Bent-Up Arrow 20"/>
              <p:cNvSpPr/>
              <p:nvPr/>
            </p:nvSpPr>
            <p:spPr>
              <a:xfrm rot="10800000">
                <a:off x="533400" y="1868220"/>
                <a:ext cx="901810" cy="1713179"/>
              </a:xfrm>
              <a:prstGeom prst="bentUpArrow">
                <a:avLst>
                  <a:gd name="adj1" fmla="val 14304"/>
                  <a:gd name="adj2" fmla="val 23064"/>
                  <a:gd name="adj3" fmla="val 21084"/>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Rectangle 2"/>
            <p:cNvSpPr/>
            <p:nvPr/>
          </p:nvSpPr>
          <p:spPr>
            <a:xfrm>
              <a:off x="1676400" y="2819400"/>
              <a:ext cx="1752600" cy="152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4419600" y="2857169"/>
              <a:ext cx="1295401" cy="1146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36666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10762" y="246823"/>
            <a:ext cx="8229600" cy="1029031"/>
          </a:xfrm>
        </p:spPr>
        <p:txBody>
          <a:bodyPr>
            <a:normAutofit fontScale="90000"/>
          </a:bodyPr>
          <a:lstStyle/>
          <a:p>
            <a:pPr algn="l"/>
            <a:r>
              <a:rPr lang="en-US" sz="3600" dirty="0">
                <a:solidFill>
                  <a:schemeClr val="tx2"/>
                </a:solidFill>
              </a:rPr>
              <a:t>Application for TRA creates Issue for review</a:t>
            </a:r>
          </a:p>
        </p:txBody>
      </p:sp>
      <p:grpSp>
        <p:nvGrpSpPr>
          <p:cNvPr id="3" name="Group 2"/>
          <p:cNvGrpSpPr/>
          <p:nvPr/>
        </p:nvGrpSpPr>
        <p:grpSpPr>
          <a:xfrm>
            <a:off x="1940119" y="914400"/>
            <a:ext cx="6934200" cy="4038600"/>
            <a:chOff x="1940119" y="914400"/>
            <a:chExt cx="6934200" cy="4038600"/>
          </a:xfrm>
        </p:grpSpPr>
        <p:grpSp>
          <p:nvGrpSpPr>
            <p:cNvPr id="9" name="Group 8"/>
            <p:cNvGrpSpPr/>
            <p:nvPr/>
          </p:nvGrpSpPr>
          <p:grpSpPr>
            <a:xfrm>
              <a:off x="1940119" y="914400"/>
              <a:ext cx="6934200" cy="4038600"/>
              <a:chOff x="1981200" y="914400"/>
              <a:chExt cx="6934200" cy="403860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0947"/>
              <a:stretch/>
            </p:blipFill>
            <p:spPr bwMode="auto">
              <a:xfrm>
                <a:off x="1981200" y="914400"/>
                <a:ext cx="69342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2714044" y="3276600"/>
                <a:ext cx="5867399" cy="16002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Rectangle 1"/>
            <p:cNvSpPr/>
            <p:nvPr/>
          </p:nvSpPr>
          <p:spPr>
            <a:xfrm>
              <a:off x="2899075" y="1866570"/>
              <a:ext cx="533400" cy="2285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140519" y="1866570"/>
              <a:ext cx="533400" cy="765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635405" y="4224793"/>
              <a:ext cx="533400" cy="2285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Rectangle 4"/>
          <p:cNvSpPr/>
          <p:nvPr/>
        </p:nvSpPr>
        <p:spPr>
          <a:xfrm>
            <a:off x="228600" y="2184843"/>
            <a:ext cx="2248231" cy="2031325"/>
          </a:xfrm>
          <a:prstGeom prst="rect">
            <a:avLst/>
          </a:prstGeom>
          <a:solidFill>
            <a:schemeClr val="accent1"/>
          </a:solidFill>
          <a:ln w="12700">
            <a:solidFill>
              <a:schemeClr val="tx2"/>
            </a:solidFill>
          </a:ln>
        </p:spPr>
        <p:txBody>
          <a:bodyPr wrap="square">
            <a:spAutoFit/>
          </a:bodyPr>
          <a:lstStyle/>
          <a:p>
            <a:pPr marL="285750" indent="-285750">
              <a:buFont typeface="Arial" panose="020B0604020202020204" pitchFamily="34" charset="0"/>
              <a:buChar char="•"/>
            </a:pPr>
            <a:r>
              <a:rPr lang="en-US" sz="1400" dirty="0">
                <a:solidFill>
                  <a:schemeClr val="bg1"/>
                </a:solidFill>
              </a:rPr>
              <a:t>After applying for TRA an Issue is created in UI Online for adjudication</a:t>
            </a:r>
          </a:p>
          <a:p>
            <a:pPr marL="285750" indent="-285750">
              <a:buFont typeface="Arial" panose="020B0604020202020204" pitchFamily="34" charset="0"/>
              <a:buChar char="•"/>
            </a:pPr>
            <a:endParaRPr lang="en-US" sz="1400" dirty="0">
              <a:solidFill>
                <a:schemeClr val="bg1"/>
              </a:solidFill>
            </a:endParaRPr>
          </a:p>
          <a:p>
            <a:pPr marL="285750" indent="-285750">
              <a:buFont typeface="Arial" panose="020B0604020202020204" pitchFamily="34" charset="0"/>
              <a:buChar char="•"/>
            </a:pPr>
            <a:r>
              <a:rPr lang="en-US" sz="1400" dirty="0">
                <a:solidFill>
                  <a:schemeClr val="bg1"/>
                </a:solidFill>
              </a:rPr>
              <a:t>If determined eligible to receive TRA a notification is mailed </a:t>
            </a:r>
          </a:p>
          <a:p>
            <a:pPr marL="285750" indent="-285750">
              <a:buFont typeface="Arial" panose="020B0604020202020204" pitchFamily="34" charset="0"/>
              <a:buChar char="•"/>
            </a:pPr>
            <a:endParaRPr lang="en-US" sz="1400" dirty="0">
              <a:solidFill>
                <a:schemeClr val="bg1"/>
              </a:solidFill>
            </a:endParaRPr>
          </a:p>
          <a:p>
            <a:endParaRPr lang="en-US" sz="1400" dirty="0">
              <a:solidFill>
                <a:schemeClr val="bg1"/>
              </a:solidFill>
            </a:endParaRPr>
          </a:p>
        </p:txBody>
      </p:sp>
      <p:sp>
        <p:nvSpPr>
          <p:cNvPr id="8" name="Oval 7"/>
          <p:cNvSpPr/>
          <p:nvPr/>
        </p:nvSpPr>
        <p:spPr>
          <a:xfrm>
            <a:off x="4419600" y="4572000"/>
            <a:ext cx="2133600" cy="18953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The application is stored for processing</a:t>
            </a:r>
          </a:p>
        </p:txBody>
      </p:sp>
    </p:spTree>
    <p:extLst>
      <p:ext uri="{BB962C8B-B14F-4D97-AF65-F5344CB8AC3E}">
        <p14:creationId xmlns:p14="http://schemas.microsoft.com/office/powerpoint/2010/main" val="30535792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104321" y="707667"/>
            <a:ext cx="5736331" cy="6150334"/>
            <a:chOff x="3088418" y="204090"/>
            <a:chExt cx="5736331" cy="6150334"/>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945172"/>
              <a:ext cx="5471949" cy="2409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647" b="9516"/>
            <a:stretch/>
          </p:blipFill>
          <p:spPr bwMode="auto">
            <a:xfrm>
              <a:off x="3088418" y="204090"/>
              <a:ext cx="5583930" cy="3758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Title 1"/>
          <p:cNvSpPr>
            <a:spLocks noGrp="1"/>
          </p:cNvSpPr>
          <p:nvPr>
            <p:ph type="title"/>
          </p:nvPr>
        </p:nvSpPr>
        <p:spPr>
          <a:xfrm>
            <a:off x="11927" y="0"/>
            <a:ext cx="8229600" cy="685800"/>
          </a:xfrm>
        </p:spPr>
        <p:txBody>
          <a:bodyPr>
            <a:normAutofit/>
          </a:bodyPr>
          <a:lstStyle/>
          <a:p>
            <a:pPr algn="l"/>
            <a:r>
              <a:rPr lang="en-US" sz="3600" dirty="0">
                <a:solidFill>
                  <a:schemeClr val="tx2"/>
                </a:solidFill>
              </a:rPr>
              <a:t>Weekly Certification in UI Online</a:t>
            </a:r>
          </a:p>
        </p:txBody>
      </p:sp>
      <p:sp>
        <p:nvSpPr>
          <p:cNvPr id="2" name="TextBox 1"/>
          <p:cNvSpPr txBox="1"/>
          <p:nvPr/>
        </p:nvSpPr>
        <p:spPr>
          <a:xfrm>
            <a:off x="163902" y="685800"/>
            <a:ext cx="3131389" cy="5293757"/>
          </a:xfrm>
          <a:prstGeom prst="rect">
            <a:avLst/>
          </a:prstGeom>
          <a:noFill/>
        </p:spPr>
        <p:txBody>
          <a:bodyPr wrap="square" rtlCol="0">
            <a:spAutoFit/>
          </a:bodyPr>
          <a:lstStyle/>
          <a:p>
            <a:pPr marL="285750" indent="-285750">
              <a:buFont typeface="Arial" panose="020B0604020202020204" pitchFamily="34" charset="0"/>
              <a:buChar char="•"/>
            </a:pPr>
            <a:r>
              <a:rPr lang="en-US" sz="1600" dirty="0"/>
              <a:t>Workers are required to certify weekly in order to receive TRA Benefits.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These are the questions included in the weekly certification for TRA participants enrolled in training    </a:t>
            </a:r>
            <a:r>
              <a:rPr lang="en-US" sz="1600" dirty="0">
                <a:sym typeface="Wingdings"/>
              </a:rPr>
              <a:t>     </a:t>
            </a:r>
          </a:p>
          <a:p>
            <a:pPr marL="285750" indent="-285750">
              <a:buFont typeface="Arial" panose="020B0604020202020204" pitchFamily="34" charset="0"/>
              <a:buChar char="•"/>
            </a:pPr>
            <a:endParaRPr lang="en-US" sz="1600" dirty="0">
              <a:sym typeface="Wingdings"/>
            </a:endParaRPr>
          </a:p>
          <a:p>
            <a:pPr marL="285750" indent="-285750">
              <a:buFont typeface="Arial" panose="020B0604020202020204" pitchFamily="34" charset="0"/>
              <a:buChar char="•"/>
            </a:pPr>
            <a:r>
              <a:rPr lang="en-US" sz="1600" dirty="0">
                <a:sym typeface="Wingdings"/>
              </a:rPr>
              <a:t>The responses to the questions determine if a TRA Payment is processed.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If the response results in a  TRA Payment not being processed, then an Issue will be generated and adjudication required  for payment to be released.</a:t>
            </a:r>
          </a:p>
          <a:p>
            <a:endParaRPr lang="en-US" dirty="0"/>
          </a:p>
        </p:txBody>
      </p:sp>
    </p:spTree>
    <p:extLst>
      <p:ext uri="{BB962C8B-B14F-4D97-AF65-F5344CB8AC3E}">
        <p14:creationId xmlns:p14="http://schemas.microsoft.com/office/powerpoint/2010/main" val="25384657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15956" y="152400"/>
            <a:ext cx="8141475" cy="685800"/>
          </a:xfrm>
        </p:spPr>
        <p:txBody>
          <a:bodyPr>
            <a:normAutofit/>
          </a:bodyPr>
          <a:lstStyle/>
          <a:p>
            <a:pPr algn="l"/>
            <a:r>
              <a:rPr lang="en-US" sz="3600" dirty="0">
                <a:solidFill>
                  <a:schemeClr val="tx2"/>
                </a:solidFill>
              </a:rPr>
              <a:t>TRA in UI Online </a:t>
            </a:r>
          </a:p>
        </p:txBody>
      </p:sp>
      <p:grpSp>
        <p:nvGrpSpPr>
          <p:cNvPr id="3" name="Group 2"/>
          <p:cNvGrpSpPr/>
          <p:nvPr/>
        </p:nvGrpSpPr>
        <p:grpSpPr>
          <a:xfrm>
            <a:off x="1447801" y="1807951"/>
            <a:ext cx="7581900" cy="4705350"/>
            <a:chOff x="1447801" y="1792711"/>
            <a:chExt cx="7581900" cy="470535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1" y="1792711"/>
              <a:ext cx="7581900" cy="470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676400" y="2017312"/>
              <a:ext cx="838200" cy="7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417779" y="2029239"/>
              <a:ext cx="838200" cy="7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p:cNvSpPr txBox="1"/>
          <p:nvPr/>
        </p:nvSpPr>
        <p:spPr>
          <a:xfrm>
            <a:off x="370936" y="759125"/>
            <a:ext cx="6927011" cy="1200329"/>
          </a:xfrm>
          <a:prstGeom prst="rect">
            <a:avLst/>
          </a:prstGeom>
          <a:noFill/>
        </p:spPr>
        <p:txBody>
          <a:bodyPr wrap="square" rtlCol="0">
            <a:spAutoFit/>
          </a:bodyPr>
          <a:lstStyle/>
          <a:p>
            <a:r>
              <a:rPr lang="en-US" dirty="0"/>
              <a:t>Below shows the UI Online screen for a Trade Participant that is enrolled in training, collected UI, Basic TRA and  is presently collecting Additional TRA</a:t>
            </a:r>
          </a:p>
          <a:p>
            <a:endParaRPr lang="en-US" dirty="0"/>
          </a:p>
        </p:txBody>
      </p:sp>
      <p:sp>
        <p:nvSpPr>
          <p:cNvPr id="5" name="TextBox 4"/>
          <p:cNvSpPr txBox="1"/>
          <p:nvPr/>
        </p:nvSpPr>
        <p:spPr>
          <a:xfrm>
            <a:off x="0" y="2913965"/>
            <a:ext cx="1447800" cy="1107996"/>
          </a:xfrm>
          <a:prstGeom prst="rect">
            <a:avLst/>
          </a:prstGeom>
          <a:noFill/>
        </p:spPr>
        <p:txBody>
          <a:bodyPr wrap="square" rtlCol="0">
            <a:spAutoFit/>
          </a:bodyPr>
          <a:lstStyle/>
          <a:p>
            <a:r>
              <a:rPr lang="en-US" sz="1200" dirty="0"/>
              <a:t>If eligible for  Completion TRA, it would display here:  </a:t>
            </a:r>
            <a:r>
              <a:rPr lang="en-US" sz="1200" dirty="0">
                <a:sym typeface="Wingdings"/>
              </a:rPr>
              <a:t>   </a:t>
            </a:r>
            <a:endParaRPr lang="en-US" sz="1200" dirty="0"/>
          </a:p>
          <a:p>
            <a:endParaRPr lang="en-US" dirty="0"/>
          </a:p>
        </p:txBody>
      </p:sp>
      <p:sp>
        <p:nvSpPr>
          <p:cNvPr id="6" name="TextBox 5"/>
          <p:cNvSpPr txBox="1"/>
          <p:nvPr/>
        </p:nvSpPr>
        <p:spPr>
          <a:xfrm>
            <a:off x="0" y="4706013"/>
            <a:ext cx="1447800" cy="1107996"/>
          </a:xfrm>
          <a:prstGeom prst="rect">
            <a:avLst/>
          </a:prstGeom>
          <a:noFill/>
        </p:spPr>
        <p:txBody>
          <a:bodyPr wrap="square" rtlCol="0">
            <a:spAutoFit/>
          </a:bodyPr>
          <a:lstStyle/>
          <a:p>
            <a:r>
              <a:rPr lang="en-US" sz="1200" dirty="0"/>
              <a:t>Weekly Certifications  trigger TRA payments</a:t>
            </a:r>
            <a:r>
              <a:rPr lang="en-US" sz="1200" dirty="0">
                <a:sym typeface="Wingdings"/>
              </a:rPr>
              <a:t></a:t>
            </a:r>
            <a:endParaRPr lang="en-US" sz="1200" dirty="0"/>
          </a:p>
          <a:p>
            <a:endParaRPr lang="en-US" dirty="0"/>
          </a:p>
        </p:txBody>
      </p:sp>
    </p:spTree>
    <p:extLst>
      <p:ext uri="{BB962C8B-B14F-4D97-AF65-F5344CB8AC3E}">
        <p14:creationId xmlns:p14="http://schemas.microsoft.com/office/powerpoint/2010/main" val="4649489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2590801"/>
            <a:ext cx="6976951" cy="387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27831" y="152400"/>
            <a:ext cx="8229600" cy="685800"/>
          </a:xfrm>
        </p:spPr>
        <p:txBody>
          <a:bodyPr>
            <a:normAutofit fontScale="90000"/>
          </a:bodyPr>
          <a:lstStyle/>
          <a:p>
            <a:pPr algn="l"/>
            <a:r>
              <a:rPr lang="en-US" sz="3600" dirty="0">
                <a:solidFill>
                  <a:schemeClr val="tx2"/>
                </a:solidFill>
              </a:rPr>
              <a:t>Completion TRA Application in UI Online </a:t>
            </a:r>
          </a:p>
        </p:txBody>
      </p:sp>
      <p:sp>
        <p:nvSpPr>
          <p:cNvPr id="4" name="Oval 3"/>
          <p:cNvSpPr/>
          <p:nvPr/>
        </p:nvSpPr>
        <p:spPr>
          <a:xfrm>
            <a:off x="1981200" y="3411109"/>
            <a:ext cx="1981200" cy="457200"/>
          </a:xfrm>
          <a:prstGeom prst="ellipse">
            <a:avLst/>
          </a:prstGeom>
          <a:noFill/>
          <a:ln w="28575">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 name="TextBox 1"/>
          <p:cNvSpPr txBox="1"/>
          <p:nvPr/>
        </p:nvSpPr>
        <p:spPr>
          <a:xfrm>
            <a:off x="304800" y="986254"/>
            <a:ext cx="7355457" cy="1600438"/>
          </a:xfrm>
          <a:prstGeom prst="rect">
            <a:avLst/>
          </a:prstGeom>
          <a:noFill/>
        </p:spPr>
        <p:txBody>
          <a:bodyPr wrap="square" rtlCol="0">
            <a:spAutoFit/>
          </a:bodyPr>
          <a:lstStyle/>
          <a:p>
            <a:pPr marL="285750" indent="-285750">
              <a:buFont typeface="Arial" panose="020B0604020202020204" pitchFamily="34" charset="0"/>
              <a:buChar char="•"/>
            </a:pPr>
            <a:r>
              <a:rPr lang="en-US" sz="1600" dirty="0"/>
              <a:t>The Application for Completion TRA benefits will only be enabled when the Trade Participant becomes eligible (i.e. exhaustion of UI and Additional TRA)</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Similar weekly certification is required once eligible and approved for Completion TRA. </a:t>
            </a:r>
          </a:p>
          <a:p>
            <a:endParaRPr lang="en-US" dirty="0"/>
          </a:p>
        </p:txBody>
      </p:sp>
      <p:sp>
        <p:nvSpPr>
          <p:cNvPr id="3" name="Right Arrow 2"/>
          <p:cNvSpPr/>
          <p:nvPr/>
        </p:nvSpPr>
        <p:spPr>
          <a:xfrm>
            <a:off x="304800" y="3316218"/>
            <a:ext cx="1676400" cy="6469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91280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2468" y="256939"/>
            <a:ext cx="8229600" cy="685800"/>
          </a:xfrm>
        </p:spPr>
        <p:txBody>
          <a:bodyPr>
            <a:normAutofit/>
          </a:bodyPr>
          <a:lstStyle/>
          <a:p>
            <a:pPr algn="l"/>
            <a:r>
              <a:rPr lang="en-US" sz="3600" dirty="0">
                <a:solidFill>
                  <a:schemeClr val="tx2"/>
                </a:solidFill>
              </a:rPr>
              <a:t>Training Benchmarks in MOSES</a:t>
            </a:r>
          </a:p>
        </p:txBody>
      </p:sp>
      <p:grpSp>
        <p:nvGrpSpPr>
          <p:cNvPr id="6" name="Group 5"/>
          <p:cNvGrpSpPr/>
          <p:nvPr/>
        </p:nvGrpSpPr>
        <p:grpSpPr>
          <a:xfrm>
            <a:off x="2913116" y="1073935"/>
            <a:ext cx="6216816" cy="3803650"/>
            <a:chOff x="2286000" y="990600"/>
            <a:chExt cx="6273800" cy="380365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990600"/>
              <a:ext cx="6273800" cy="380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342984" y="1219200"/>
              <a:ext cx="3962400" cy="1524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3581400" y="1029032"/>
              <a:ext cx="4429540" cy="156376"/>
            </a:xfrm>
            <a:prstGeom prst="rect">
              <a:avLst/>
            </a:pr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2" descr="C:\Users\bgoguen\AppData\Local\Microsoft\Windows\Temporary Internet Files\Content.IE5\0GBUSMJY\interface[1].jpg"/>
          <p:cNvPicPr>
            <a:picLocks noChangeAspect="1" noChangeArrowheads="1"/>
          </p:cNvPicPr>
          <p:nvPr/>
        </p:nvPicPr>
        <p:blipFill rotWithShape="1">
          <a:blip r:embed="rId3">
            <a:extLst>
              <a:ext uri="{28A0092B-C50C-407E-A947-70E740481C1C}">
                <a14:useLocalDpi xmlns:a14="http://schemas.microsoft.com/office/drawing/2010/main" val="0"/>
              </a:ext>
            </a:extLst>
          </a:blip>
          <a:srcRect l="6908" t="9830" r="7675" b="8415"/>
          <a:stretch/>
        </p:blipFill>
        <p:spPr bwMode="auto">
          <a:xfrm>
            <a:off x="7361323" y="4822991"/>
            <a:ext cx="1006939" cy="8486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6466" y="1202353"/>
            <a:ext cx="2856650" cy="4893647"/>
          </a:xfrm>
          <a:prstGeom prst="rect">
            <a:avLst/>
          </a:prstGeom>
          <a:noFill/>
        </p:spPr>
        <p:txBody>
          <a:bodyPr wrap="square" rtlCol="0">
            <a:spAutoFit/>
          </a:bodyPr>
          <a:lstStyle/>
          <a:p>
            <a:pPr marL="285750" indent="-285750">
              <a:buFont typeface="Arial" panose="020B0604020202020204" pitchFamily="34" charset="0"/>
              <a:buChar char="•"/>
            </a:pPr>
            <a:r>
              <a:rPr lang="en-US" sz="1400" dirty="0"/>
              <a:t>Training Benchmarks  are documented in MOSES (Case Plan – Goals </a:t>
            </a:r>
            <a:r>
              <a:rPr lang="en-US" sz="1400" dirty="0">
                <a:sym typeface="Wingdings"/>
              </a:rPr>
              <a:t>    </a:t>
            </a:r>
          </a:p>
          <a:p>
            <a:r>
              <a:rPr lang="en-US" sz="1400" dirty="0"/>
              <a:t>  </a:t>
            </a:r>
            <a:endParaRPr lang="en-US" sz="1400" dirty="0">
              <a:sym typeface="Wingdings"/>
            </a:endParaRPr>
          </a:p>
          <a:p>
            <a:pPr marL="285750" indent="-285750">
              <a:buFont typeface="Arial" panose="020B0604020202020204" pitchFamily="34" charset="0"/>
              <a:buChar char="•"/>
            </a:pPr>
            <a:r>
              <a:rPr lang="en-US" sz="1400" dirty="0">
                <a:sym typeface="Wingdings"/>
              </a:rPr>
              <a:t>In order for Completion TRA to be collected, benchmarks must be established at the beginning of all training programs longer than 3 months.</a:t>
            </a:r>
          </a:p>
          <a:p>
            <a:endParaRPr lang="en-US" sz="1400" dirty="0">
              <a:sym typeface="Wingdings"/>
            </a:endParaRPr>
          </a:p>
          <a:p>
            <a:pPr marL="285750" indent="-285750">
              <a:buFont typeface="Arial" panose="020B0604020202020204" pitchFamily="34" charset="0"/>
              <a:buChar char="•"/>
            </a:pPr>
            <a:r>
              <a:rPr lang="en-US" sz="1400" dirty="0">
                <a:sym typeface="Wingdings"/>
              </a:rPr>
              <a:t>Once on Completion TRA, these benchmark results are sent to UI Online and edited against how a person responds to their weekly certification.  </a:t>
            </a:r>
            <a:r>
              <a:rPr lang="en-US" sz="1400" dirty="0"/>
              <a:t>If there is  a discrepancy, then an Issue will be generated and  adjudication required for continued TRA eligibility.</a:t>
            </a:r>
          </a:p>
          <a:p>
            <a:endParaRPr lang="en-US" dirty="0"/>
          </a:p>
        </p:txBody>
      </p:sp>
    </p:spTree>
    <p:extLst>
      <p:ext uri="{BB962C8B-B14F-4D97-AF65-F5344CB8AC3E}">
        <p14:creationId xmlns:p14="http://schemas.microsoft.com/office/powerpoint/2010/main" val="32067022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029200"/>
          </a:xfrm>
        </p:spPr>
        <p:txBody>
          <a:bodyPr>
            <a:normAutofit lnSpcReduction="10000"/>
          </a:bodyPr>
          <a:lstStyle/>
          <a:p>
            <a:r>
              <a:rPr lang="en-US" dirty="0"/>
              <a:t>Now that HCTC is reinstated DCS and DUA collaborate on reporting the results of potential eligibles to the IRS.  </a:t>
            </a:r>
          </a:p>
          <a:p>
            <a:r>
              <a:rPr lang="en-US" dirty="0"/>
              <a:t>MOSES send to UIO, on a daily basis, customers who are potentially HCTC eligible participants, including A/RTAA participants.</a:t>
            </a:r>
          </a:p>
          <a:p>
            <a:r>
              <a:rPr lang="en-US" dirty="0"/>
              <a:t>UIO will then matches for UI or TRA payments and sends the IRS those customers who matched (within the month being reported).</a:t>
            </a:r>
          </a:p>
          <a:p>
            <a:pPr marL="0" indent="0">
              <a:buNone/>
            </a:pPr>
            <a:r>
              <a:rPr lang="en-US" sz="2600" dirty="0"/>
              <a:t>This matching is all done via a series of interfaces.  Discrepancies (IB13s) are reviewed and manual adjustments to resend data, if needed, are completed.</a:t>
            </a:r>
          </a:p>
        </p:txBody>
      </p:sp>
      <p:sp>
        <p:nvSpPr>
          <p:cNvPr id="5" name="Title 1"/>
          <p:cNvSpPr>
            <a:spLocks noGrp="1"/>
          </p:cNvSpPr>
          <p:nvPr>
            <p:ph type="title"/>
          </p:nvPr>
        </p:nvSpPr>
        <p:spPr>
          <a:xfrm>
            <a:off x="380999" y="163901"/>
            <a:ext cx="8229600" cy="820947"/>
          </a:xfrm>
        </p:spPr>
        <p:txBody>
          <a:bodyPr>
            <a:normAutofit/>
          </a:bodyPr>
          <a:lstStyle/>
          <a:p>
            <a:pPr algn="l"/>
            <a:r>
              <a:rPr lang="en-US" sz="3600" dirty="0">
                <a:solidFill>
                  <a:schemeClr val="tx2"/>
                </a:solidFill>
              </a:rPr>
              <a:t>Health Coverage Tax Credit (HCTC)</a:t>
            </a:r>
          </a:p>
        </p:txBody>
      </p:sp>
      <p:pic>
        <p:nvPicPr>
          <p:cNvPr id="6" name="Picture 2" descr="C:\Users\bgoguen\AppData\Local\Microsoft\Windows\Temporary Internet Files\Content.IE5\0GBUSMJY\interface[1].jpg"/>
          <p:cNvPicPr>
            <a:picLocks noChangeAspect="1" noChangeArrowheads="1"/>
          </p:cNvPicPr>
          <p:nvPr/>
        </p:nvPicPr>
        <p:blipFill rotWithShape="1">
          <a:blip r:embed="rId2">
            <a:extLst>
              <a:ext uri="{28A0092B-C50C-407E-A947-70E740481C1C}">
                <a14:useLocalDpi xmlns:a14="http://schemas.microsoft.com/office/drawing/2010/main" val="0"/>
              </a:ext>
            </a:extLst>
          </a:blip>
          <a:srcRect l="6052" t="8365" r="6296" b="7812"/>
          <a:stretch/>
        </p:blipFill>
        <p:spPr bwMode="auto">
          <a:xfrm>
            <a:off x="7575857" y="1949631"/>
            <a:ext cx="892535" cy="757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4893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814057"/>
          </a:xfrm>
        </p:spPr>
        <p:txBody>
          <a:bodyPr/>
          <a:lstStyle/>
          <a:p>
            <a:pPr algn="l"/>
            <a:r>
              <a:rPr lang="en-US" dirty="0">
                <a:solidFill>
                  <a:schemeClr val="tx1"/>
                </a:solidFill>
              </a:rPr>
              <a:t>Other MOSES-UIO Interfaces</a:t>
            </a:r>
          </a:p>
        </p:txBody>
      </p:sp>
      <p:sp>
        <p:nvSpPr>
          <p:cNvPr id="3" name="Content Placeholder 2"/>
          <p:cNvSpPr>
            <a:spLocks noGrp="1"/>
          </p:cNvSpPr>
          <p:nvPr>
            <p:ph idx="1"/>
          </p:nvPr>
        </p:nvSpPr>
        <p:spPr/>
        <p:txBody>
          <a:bodyPr>
            <a:normAutofit fontScale="85000" lnSpcReduction="20000"/>
          </a:bodyPr>
          <a:lstStyle/>
          <a:p>
            <a:pPr>
              <a:lnSpc>
                <a:spcPct val="120000"/>
              </a:lnSpc>
            </a:pPr>
            <a:r>
              <a:rPr lang="en-US" dirty="0"/>
              <a:t>DCS and DUA also have a number of other interfaces that support the RESEA Program and federal reporting for WIOA, NWDGs, Rapid Response, etc. </a:t>
            </a:r>
          </a:p>
          <a:p>
            <a:pPr>
              <a:lnSpc>
                <a:spcPct val="120000"/>
              </a:lnSpc>
            </a:pPr>
            <a:r>
              <a:rPr lang="en-US" dirty="0"/>
              <a:t>Future interfaces will include WOTC for processing long-term unemployed (LTU) and LTU Veterans.</a:t>
            </a:r>
          </a:p>
          <a:p>
            <a:endParaRPr lang="en-US" dirty="0"/>
          </a:p>
          <a:p>
            <a:pPr marL="0" indent="0">
              <a:lnSpc>
                <a:spcPct val="110000"/>
              </a:lnSpc>
              <a:buNone/>
            </a:pPr>
            <a:r>
              <a:rPr lang="en-US" dirty="0"/>
              <a:t>This massive undertaking to develop and implement these interfaces has resulted in the elimination of duplicate data entry, timely determinations and benefit payments and accurate and timely federal reporting. </a:t>
            </a:r>
          </a:p>
        </p:txBody>
      </p:sp>
      <p:pic>
        <p:nvPicPr>
          <p:cNvPr id="4" name="Picture 2" descr="C:\Users\bgoguen\AppData\Local\Microsoft\Windows\Temporary Internet Files\Content.IE5\0GBUSMJY\interface[1].jpg"/>
          <p:cNvPicPr>
            <a:picLocks noChangeAspect="1" noChangeArrowheads="1"/>
          </p:cNvPicPr>
          <p:nvPr/>
        </p:nvPicPr>
        <p:blipFill rotWithShape="1">
          <a:blip r:embed="rId2">
            <a:extLst>
              <a:ext uri="{28A0092B-C50C-407E-A947-70E740481C1C}">
                <a14:useLocalDpi xmlns:a14="http://schemas.microsoft.com/office/drawing/2010/main" val="0"/>
              </a:ext>
            </a:extLst>
          </a:blip>
          <a:srcRect l="6521" t="9227" r="7496"/>
          <a:stretch/>
        </p:blipFill>
        <p:spPr bwMode="auto">
          <a:xfrm>
            <a:off x="7153812" y="544184"/>
            <a:ext cx="871330" cy="843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5508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7C1EBB-5DB1-4804-A3A0-418D6756477C}"/>
              </a:ext>
            </a:extLst>
          </p:cNvPr>
          <p:cNvSpPr>
            <a:spLocks noGrp="1"/>
          </p:cNvSpPr>
          <p:nvPr>
            <p:ph type="sldNum" sz="quarter" idx="10"/>
          </p:nvPr>
        </p:nvSpPr>
        <p:spPr/>
        <p:txBody>
          <a:bodyPr/>
          <a:lstStyle/>
          <a:p>
            <a:fld id="{706D636C-90A3-4979-BA37-BAB384B22101}" type="slidenum">
              <a:rPr lang="en-US" smtClean="0"/>
              <a:pPr/>
              <a:t>49</a:t>
            </a:fld>
            <a:endParaRPr lang="en-US"/>
          </a:p>
        </p:txBody>
      </p:sp>
    </p:spTree>
    <p:extLst>
      <p:ext uri="{BB962C8B-B14F-4D97-AF65-F5344CB8AC3E}">
        <p14:creationId xmlns:p14="http://schemas.microsoft.com/office/powerpoint/2010/main" val="1489470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7119" y="885389"/>
            <a:ext cx="7955280" cy="1051560"/>
          </a:xfrm>
        </p:spPr>
        <p:txBody>
          <a:bodyPr>
            <a:normAutofit fontScale="90000"/>
          </a:bodyPr>
          <a:lstStyle/>
          <a:p>
            <a:pPr algn="ctr"/>
            <a:r>
              <a:rPr lang="en-US" dirty="0"/>
              <a:t>POLLING QUESTION</a:t>
            </a:r>
            <a:br>
              <a:rPr lang="en-US" dirty="0"/>
            </a:br>
            <a:br>
              <a:rPr lang="en-US" dirty="0"/>
            </a:br>
            <a:r>
              <a:rPr lang="en-US" dirty="0"/>
              <a:t>Hypothetically, how much of a TAA Program Grant can be spent on Case Management?</a:t>
            </a:r>
          </a:p>
        </p:txBody>
      </p:sp>
      <p:sp>
        <p:nvSpPr>
          <p:cNvPr id="6" name="Content Placeholder 5"/>
          <p:cNvSpPr>
            <a:spLocks noGrp="1"/>
          </p:cNvSpPr>
          <p:nvPr>
            <p:ph idx="1"/>
          </p:nvPr>
        </p:nvSpPr>
        <p:spPr>
          <a:xfrm>
            <a:off x="636533" y="2022864"/>
            <a:ext cx="7955280" cy="4406348"/>
          </a:xfrm>
        </p:spPr>
        <p:txBody>
          <a:bodyPr/>
          <a:lstStyle/>
          <a:p>
            <a:pPr marL="457200" indent="-457200">
              <a:buFont typeface="+mj-lt"/>
              <a:buAutoNum type="arabicPeriod"/>
            </a:pPr>
            <a:r>
              <a:rPr lang="en-US" dirty="0"/>
              <a:t>5 %</a:t>
            </a:r>
          </a:p>
          <a:p>
            <a:pPr marL="457200" indent="-457200">
              <a:buFont typeface="+mj-lt"/>
              <a:buAutoNum type="arabicPeriod"/>
            </a:pPr>
            <a:r>
              <a:rPr lang="en-US" dirty="0"/>
              <a:t>10%</a:t>
            </a:r>
          </a:p>
          <a:p>
            <a:pPr marL="457200" indent="-457200">
              <a:buFont typeface="+mj-lt"/>
              <a:buAutoNum type="arabicPeriod"/>
            </a:pPr>
            <a:r>
              <a:rPr lang="en-US" dirty="0"/>
              <a:t>100%</a:t>
            </a:r>
          </a:p>
          <a:p>
            <a:pPr marL="457200" indent="-457200">
              <a:buFont typeface="+mj-lt"/>
              <a:buAutoNum type="arabicPeriod"/>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78651A17-9376-40A4-9325-34268FB0E92D}" type="slidenum">
              <a:rPr lang="en-US" smtClean="0"/>
              <a:pPr/>
              <a:t>5</a:t>
            </a:fld>
            <a:endParaRPr lang="en-US" dirty="0"/>
          </a:p>
        </p:txBody>
      </p:sp>
    </p:spTree>
    <p:extLst>
      <p:ext uri="{BB962C8B-B14F-4D97-AF65-F5344CB8AC3E}">
        <p14:creationId xmlns:p14="http://schemas.microsoft.com/office/powerpoint/2010/main" val="17659007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B7772EF-269F-4291-BE88-2FED5287E897}"/>
              </a:ext>
            </a:extLst>
          </p:cNvPr>
          <p:cNvSpPr>
            <a:spLocks noGrp="1"/>
          </p:cNvSpPr>
          <p:nvPr>
            <p:ph sz="half" idx="1"/>
          </p:nvPr>
        </p:nvSpPr>
        <p:spPr/>
        <p:txBody>
          <a:bodyPr/>
          <a:lstStyle/>
          <a:p>
            <a:r>
              <a:rPr lang="en-US" dirty="0"/>
              <a:t>How to File a TAA Petition Online (2015)</a:t>
            </a:r>
          </a:p>
          <a:p>
            <a:pPr lvl="1"/>
            <a:r>
              <a:rPr lang="en-US" dirty="0"/>
              <a:t>Tips and Tricks for Quality Petition Filing to Support Expedited Group Eligibility</a:t>
            </a:r>
          </a:p>
          <a:p>
            <a:pPr lvl="2"/>
            <a:r>
              <a:rPr lang="en-US" dirty="0"/>
              <a:t>https://www.workforcegps.org/events/2016/04/20/12/59/How_to_File_a_TAA_Petition_OnlineName of reference item</a:t>
            </a:r>
          </a:p>
          <a:p>
            <a:r>
              <a:rPr lang="en-US" dirty="0"/>
              <a:t>Who is the TAA Customer. Resources, Characteristics and Strategies for TAA and other Adult Learners (2015)</a:t>
            </a:r>
          </a:p>
          <a:p>
            <a:pPr lvl="1"/>
            <a:r>
              <a:rPr lang="en-US" dirty="0"/>
              <a:t>Tips and Tricks for Quality Petition Filing to Support Expedited Group Eligibility</a:t>
            </a:r>
          </a:p>
          <a:p>
            <a:pPr lvl="2"/>
            <a:r>
              <a:rPr lang="en-US" dirty="0"/>
              <a:t>https://taaccct.workforcegps.org/resources/2016/04/15/16/28/Who_-is_the_TAA_Customer-_Resources-_Characteristics_and_Strategies_for_TAA_and_other_Adult_Learners</a:t>
            </a:r>
          </a:p>
        </p:txBody>
      </p:sp>
      <p:sp>
        <p:nvSpPr>
          <p:cNvPr id="5" name="Content Placeholder 4">
            <a:extLst>
              <a:ext uri="{FF2B5EF4-FFF2-40B4-BE49-F238E27FC236}">
                <a16:creationId xmlns:a16="http://schemas.microsoft.com/office/drawing/2014/main" id="{24ED3E15-B88E-4415-803F-4B69A090758E}"/>
              </a:ext>
            </a:extLst>
          </p:cNvPr>
          <p:cNvSpPr>
            <a:spLocks noGrp="1"/>
          </p:cNvSpPr>
          <p:nvPr>
            <p:ph sz="half" idx="2"/>
          </p:nvPr>
        </p:nvSpPr>
        <p:spPr/>
        <p:txBody>
          <a:bodyPr/>
          <a:lstStyle/>
          <a:p>
            <a:r>
              <a:rPr lang="en-US" dirty="0"/>
              <a:t>Rapid Response Reporting for Trade Adjustment Assistance (2015) </a:t>
            </a:r>
          </a:p>
          <a:p>
            <a:pPr marL="292608" lvl="1">
              <a:spcBef>
                <a:spcPts val="600"/>
              </a:spcBef>
            </a:pPr>
            <a:r>
              <a:rPr lang="en-US" dirty="0"/>
              <a:t>Examines how RR shapes outcomes, how TAA Data Integrity (TAADI) aims to improve Rapid Response reporting, and provide a forum for states to discuss the costs and benefits </a:t>
            </a:r>
          </a:p>
          <a:p>
            <a:pPr marL="576072" lvl="2" indent="-274320"/>
            <a:r>
              <a:rPr lang="en-US" dirty="0"/>
              <a:t>https://www.workforcegps.org/events/2015/11/23/15/01/Rapid_Response_Reporting_for_Trade_Adjustment_AssistanceName of reference item</a:t>
            </a:r>
          </a:p>
          <a:p>
            <a:r>
              <a:rPr lang="en-US" dirty="0"/>
              <a:t>TAA Fiscal and State Best Practice Webinar (2013)</a:t>
            </a:r>
          </a:p>
          <a:p>
            <a:pPr lvl="1"/>
            <a:r>
              <a:rPr lang="en-US" dirty="0"/>
              <a:t>Provides Fiscal overviews for spending TAA Program Funds and State Best Practices to provide ideas for leveraging resources</a:t>
            </a:r>
          </a:p>
          <a:p>
            <a:pPr lvl="2"/>
            <a:r>
              <a:rPr lang="en-US" dirty="0"/>
              <a:t>https://www.workforcegps.org/events/2014/07/08/13/59/trade-adjustment-assistance-taa-fiscal-and-state-best-practices-webinar</a:t>
            </a:r>
          </a:p>
        </p:txBody>
      </p:sp>
      <p:sp>
        <p:nvSpPr>
          <p:cNvPr id="2" name="Slide Number Placeholder 1">
            <a:extLst>
              <a:ext uri="{FF2B5EF4-FFF2-40B4-BE49-F238E27FC236}">
                <a16:creationId xmlns:a16="http://schemas.microsoft.com/office/drawing/2014/main" id="{065D8615-B6E2-4A7E-818D-E96159DE7304}"/>
              </a:ext>
            </a:extLst>
          </p:cNvPr>
          <p:cNvSpPr>
            <a:spLocks noGrp="1"/>
          </p:cNvSpPr>
          <p:nvPr>
            <p:ph type="sldNum" sz="quarter" idx="10"/>
          </p:nvPr>
        </p:nvSpPr>
        <p:spPr>
          <a:xfrm>
            <a:off x="8190595" y="6356351"/>
            <a:ext cx="753001" cy="365125"/>
          </a:xfrm>
        </p:spPr>
        <p:txBody>
          <a:bodyPr>
            <a:normAutofit/>
          </a:bodyPr>
          <a:lstStyle/>
          <a:p>
            <a:fld id="{706D636C-90A3-4979-BA37-BAB384B22101}" type="slidenum">
              <a:rPr lang="en-US" smtClean="0"/>
              <a:pPr/>
              <a:t>50</a:t>
            </a:fld>
            <a:endParaRPr lang="en-US"/>
          </a:p>
        </p:txBody>
      </p:sp>
    </p:spTree>
    <p:extLst>
      <p:ext uri="{BB962C8B-B14F-4D97-AF65-F5344CB8AC3E}">
        <p14:creationId xmlns:p14="http://schemas.microsoft.com/office/powerpoint/2010/main" val="24246680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EC64D59-29FA-4179-A338-CB713E8B3EEB}"/>
              </a:ext>
            </a:extLst>
          </p:cNvPr>
          <p:cNvSpPr>
            <a:spLocks noGrp="1"/>
          </p:cNvSpPr>
          <p:nvPr>
            <p:ph idx="1"/>
          </p:nvPr>
        </p:nvSpPr>
        <p:spPr/>
        <p:txBody>
          <a:bodyPr>
            <a:normAutofit fontScale="92500"/>
          </a:bodyPr>
          <a:lstStyle/>
          <a:p>
            <a:r>
              <a:rPr lang="en-US" dirty="0"/>
              <a:t>Susan Worden</a:t>
            </a:r>
          </a:p>
          <a:p>
            <a:pPr lvl="1"/>
            <a:r>
              <a:rPr lang="en-US" dirty="0"/>
              <a:t>Supervisory Program Analyst</a:t>
            </a:r>
          </a:p>
          <a:p>
            <a:pPr lvl="2"/>
            <a:r>
              <a:rPr lang="en-US" dirty="0"/>
              <a:t>Office of Trade Adjustment Assistance</a:t>
            </a:r>
          </a:p>
          <a:p>
            <a:pPr lvl="3"/>
            <a:r>
              <a:rPr lang="en-US" dirty="0"/>
              <a:t>worden.susan@dol.gov</a:t>
            </a:r>
          </a:p>
          <a:p>
            <a:pPr lvl="4"/>
            <a:r>
              <a:rPr lang="en-US" dirty="0"/>
              <a:t>202.285.4372</a:t>
            </a:r>
          </a:p>
          <a:p>
            <a:pPr lvl="4"/>
            <a:endParaRPr lang="en-US" dirty="0"/>
          </a:p>
          <a:p>
            <a:r>
              <a:rPr lang="en-US" dirty="0"/>
              <a:t>Jeri Jewell</a:t>
            </a:r>
          </a:p>
          <a:p>
            <a:pPr lvl="1"/>
            <a:r>
              <a:rPr lang="en-US" dirty="0"/>
              <a:t>Trade Act Coordinator</a:t>
            </a:r>
          </a:p>
          <a:p>
            <a:pPr lvl="2"/>
            <a:r>
              <a:rPr lang="en-US" dirty="0"/>
              <a:t>NH Employment Security</a:t>
            </a:r>
          </a:p>
          <a:p>
            <a:pPr lvl="3"/>
            <a:r>
              <a:rPr lang="en-US" i="0" u="sng" dirty="0"/>
              <a:t>Jeri.a.jewell@nhes.nh.gov</a:t>
            </a:r>
          </a:p>
          <a:p>
            <a:pPr lvl="4"/>
            <a:r>
              <a:rPr lang="en-US" dirty="0"/>
              <a:t>(603)229-4355</a:t>
            </a:r>
          </a:p>
          <a:p>
            <a:pPr marL="640080" lvl="3" indent="0">
              <a:buNone/>
            </a:pPr>
            <a:endParaRPr lang="en-US" i="0" dirty="0"/>
          </a:p>
          <a:p>
            <a:pPr marL="0" lvl="2">
              <a:spcBef>
                <a:spcPts val="3000"/>
              </a:spcBef>
              <a:buClr>
                <a:schemeClr val="accent2"/>
              </a:buClr>
            </a:pPr>
            <a:r>
              <a:rPr lang="en-US" sz="2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Beth Goguen</a:t>
            </a:r>
          </a:p>
          <a:p>
            <a:pPr lvl="1"/>
            <a:r>
              <a:rPr lang="en-US" dirty="0"/>
              <a:t>TAA State Coordinator</a:t>
            </a:r>
          </a:p>
          <a:p>
            <a:pPr lvl="2"/>
            <a:r>
              <a:rPr lang="en-US" dirty="0"/>
              <a:t>MA Department of Career Services</a:t>
            </a:r>
          </a:p>
          <a:p>
            <a:pPr lvl="3"/>
            <a:r>
              <a:rPr lang="en-US" i="0" u="sng" dirty="0"/>
              <a:t>bgoguen@detma.org</a:t>
            </a:r>
          </a:p>
          <a:p>
            <a:pPr lvl="4"/>
            <a:r>
              <a:rPr lang="en-US" dirty="0"/>
              <a:t>(617)626.6053</a:t>
            </a:r>
          </a:p>
          <a:p>
            <a:pPr marL="91440" lvl="2"/>
            <a:endParaRPr lang="en-US" dirty="0"/>
          </a:p>
        </p:txBody>
      </p:sp>
    </p:spTree>
    <p:extLst>
      <p:ext uri="{BB962C8B-B14F-4D97-AF65-F5344CB8AC3E}">
        <p14:creationId xmlns:p14="http://schemas.microsoft.com/office/powerpoint/2010/main" val="42454201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41777" y="2484109"/>
            <a:ext cx="4314314" cy="715642"/>
          </a:xfrm>
        </p:spPr>
        <p:txBody>
          <a:bodyPr>
            <a:normAutofit fontScale="85000" lnSpcReduction="20000"/>
          </a:bodyPr>
          <a:lstStyle/>
          <a:p>
            <a:pPr>
              <a:spcBef>
                <a:spcPts val="0"/>
              </a:spcBef>
            </a:pPr>
            <a:r>
              <a:rPr lang="en-US" sz="2600" dirty="0"/>
              <a:t>Region I </a:t>
            </a:r>
          </a:p>
          <a:p>
            <a:pPr>
              <a:spcBef>
                <a:spcPts val="0"/>
              </a:spcBef>
            </a:pPr>
            <a:r>
              <a:rPr lang="en-US" sz="2000" dirty="0"/>
              <a:t>Amanda Poirier (TAA)</a:t>
            </a:r>
          </a:p>
          <a:p>
            <a:pPr>
              <a:spcBef>
                <a:spcPts val="0"/>
              </a:spcBef>
            </a:pPr>
            <a:r>
              <a:rPr lang="en-US" sz="2000" dirty="0"/>
              <a:t>Christine Macauley(TRA)</a:t>
            </a:r>
          </a:p>
          <a:p>
            <a:pPr>
              <a:spcBef>
                <a:spcPts val="0"/>
              </a:spcBef>
            </a:pPr>
            <a:endParaRPr lang="en-US" sz="2000" dirty="0"/>
          </a:p>
          <a:p>
            <a:endParaRPr lang="en-US" dirty="0"/>
          </a:p>
        </p:txBody>
      </p:sp>
      <p:sp>
        <p:nvSpPr>
          <p:cNvPr id="3" name="Slide Number Placeholder 2"/>
          <p:cNvSpPr>
            <a:spLocks noGrp="1"/>
          </p:cNvSpPr>
          <p:nvPr>
            <p:ph type="sldNum" sz="quarter" idx="10"/>
          </p:nvPr>
        </p:nvSpPr>
        <p:spPr/>
        <p:txBody>
          <a:bodyPr/>
          <a:lstStyle/>
          <a:p>
            <a:fld id="{706D636C-90A3-4979-BA37-BAB384B22101}" type="slidenum">
              <a:rPr lang="en-US" smtClean="0"/>
              <a:pPr/>
              <a:t>52</a:t>
            </a:fld>
            <a:endParaRPr lang="en-US"/>
          </a:p>
        </p:txBody>
      </p:sp>
      <p:sp>
        <p:nvSpPr>
          <p:cNvPr id="4" name="Content Placeholder 1"/>
          <p:cNvSpPr txBox="1">
            <a:spLocks/>
          </p:cNvSpPr>
          <p:nvPr/>
        </p:nvSpPr>
        <p:spPr>
          <a:xfrm>
            <a:off x="4036517" y="3251383"/>
            <a:ext cx="4314314" cy="715642"/>
          </a:xfrm>
          <a:prstGeom prst="rect">
            <a:avLst/>
          </a:prstGeom>
        </p:spPr>
        <p:txBody>
          <a:bodyPr vert="horz" lIns="91440" tIns="45720" rIns="91440" bIns="45720" rtlCol="0" anchor="ctr">
            <a:normAutofit fontScale="85000" lnSpcReduction="20000"/>
          </a:bodyPr>
          <a:lstStyle>
            <a:lvl1pPr marL="0" indent="0" algn="l" defTabSz="914400" rtl="0" eaLnBrk="1" latinLnBrk="0" hangingPunct="1">
              <a:lnSpc>
                <a:spcPct val="90000"/>
              </a:lnSpc>
              <a:spcBef>
                <a:spcPts val="3000"/>
              </a:spcBef>
              <a:buClr>
                <a:schemeClr val="accent2"/>
              </a:buClr>
              <a:buFont typeface="Wingdings 2" panose="05020102010507070707" pitchFamily="18" charset="2"/>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lgn="l" defTabSz="914400" rtl="0" eaLnBrk="1" latinLnBrk="0" hangingPunct="1">
              <a:lnSpc>
                <a:spcPct val="90000"/>
              </a:lnSpc>
              <a:spcBef>
                <a:spcPts val="300"/>
              </a:spcBef>
              <a:buClr>
                <a:schemeClr val="bg1">
                  <a:lumMod val="65000"/>
                </a:schemeClr>
              </a:buClr>
              <a:buFont typeface="Wingdings 3" panose="05040102010807070707" pitchFamily="18" charset="2"/>
              <a:buNone/>
              <a:defRPr sz="1600" i="1" kern="1200">
                <a:solidFill>
                  <a:schemeClr val="accent3">
                    <a:lumMod val="90000"/>
                    <a:lumOff val="10000"/>
                  </a:schemeClr>
                </a:solidFill>
                <a:latin typeface="+mn-lt"/>
                <a:ea typeface="+mn-ea"/>
                <a:cs typeface="+mn-cs"/>
              </a:defRPr>
            </a:lvl2pPr>
            <a:lvl3pPr marL="365760" indent="0" algn="l" defTabSz="914400" rtl="0" eaLnBrk="1" latinLnBrk="0" hangingPunct="1">
              <a:lnSpc>
                <a:spcPct val="90000"/>
              </a:lnSpc>
              <a:spcBef>
                <a:spcPts val="400"/>
              </a:spcBef>
              <a:buClr>
                <a:schemeClr val="accent1"/>
              </a:buClr>
              <a:buFontTx/>
              <a:buNone/>
              <a:defRPr sz="1400" b="1" kern="1200">
                <a:solidFill>
                  <a:schemeClr val="tx1"/>
                </a:solidFill>
                <a:latin typeface="+mn-lt"/>
                <a:ea typeface="+mn-ea"/>
                <a:cs typeface="+mn-cs"/>
              </a:defRPr>
            </a:lvl3pPr>
            <a:lvl4pPr marL="914400" indent="-274320" algn="l" defTabSz="914400" rtl="0" eaLnBrk="1" latinLnBrk="0" hangingPunct="1">
              <a:lnSpc>
                <a:spcPct val="90000"/>
              </a:lnSpc>
              <a:spcBef>
                <a:spcPts val="1200"/>
              </a:spcBef>
              <a:buClr>
                <a:schemeClr val="accent6"/>
              </a:buClr>
              <a:buSzPct val="90000"/>
              <a:buFont typeface="Wingdings" panose="05000000000000000000" pitchFamily="2" charset="2"/>
              <a:buChar char=""/>
              <a:defRPr sz="1300" i="1" kern="1200">
                <a:solidFill>
                  <a:schemeClr val="accent1"/>
                </a:solidFill>
                <a:latin typeface="+mn-lt"/>
                <a:ea typeface="+mn-ea"/>
                <a:cs typeface="+mn-cs"/>
              </a:defRPr>
            </a:lvl4pPr>
            <a:lvl5pPr marL="914400" indent="-274320" algn="l" defTabSz="914400" rtl="0" eaLnBrk="1" latinLnBrk="0" hangingPunct="1">
              <a:lnSpc>
                <a:spcPct val="90000"/>
              </a:lnSpc>
              <a:spcBef>
                <a:spcPts val="200"/>
              </a:spcBef>
              <a:buClr>
                <a:schemeClr val="accent2"/>
              </a:buClr>
              <a:buSzPct val="120000"/>
              <a:buFont typeface="Wingdings" panose="05000000000000000000" pitchFamily="2" charset="2"/>
              <a:buChar char=""/>
              <a:defRPr sz="1300" b="0" i="0" kern="1200" spc="50" baseline="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it-IT" sz="2600" dirty="0"/>
              <a:t>Region 2 </a:t>
            </a:r>
          </a:p>
          <a:p>
            <a:pPr>
              <a:spcBef>
                <a:spcPts val="0"/>
              </a:spcBef>
            </a:pPr>
            <a:r>
              <a:rPr lang="it-IT" sz="2000" dirty="0"/>
              <a:t>Steve Duval (TAA)</a:t>
            </a:r>
          </a:p>
          <a:p>
            <a:pPr>
              <a:spcBef>
                <a:spcPts val="0"/>
              </a:spcBef>
            </a:pPr>
            <a:r>
              <a:rPr lang="it-IT" sz="2000" dirty="0"/>
              <a:t>Ann-Marie Merena (TRA) </a:t>
            </a:r>
          </a:p>
          <a:p>
            <a:endParaRPr lang="it-IT" dirty="0"/>
          </a:p>
        </p:txBody>
      </p:sp>
      <p:sp>
        <p:nvSpPr>
          <p:cNvPr id="5" name="Content Placeholder 1"/>
          <p:cNvSpPr txBox="1">
            <a:spLocks/>
          </p:cNvSpPr>
          <p:nvPr/>
        </p:nvSpPr>
        <p:spPr>
          <a:xfrm>
            <a:off x="4047030" y="3998772"/>
            <a:ext cx="4314314" cy="715642"/>
          </a:xfrm>
          <a:prstGeom prst="rect">
            <a:avLst/>
          </a:prstGeom>
        </p:spPr>
        <p:txBody>
          <a:bodyPr vert="horz" lIns="91440" tIns="45720" rIns="91440" bIns="45720" rtlCol="0" anchor="ctr">
            <a:normAutofit fontScale="85000" lnSpcReduction="20000"/>
          </a:bodyPr>
          <a:lstStyle>
            <a:lvl1pPr marL="0" indent="0" algn="l" defTabSz="914400" rtl="0" eaLnBrk="1" latinLnBrk="0" hangingPunct="1">
              <a:lnSpc>
                <a:spcPct val="90000"/>
              </a:lnSpc>
              <a:spcBef>
                <a:spcPts val="3000"/>
              </a:spcBef>
              <a:buClr>
                <a:schemeClr val="accent2"/>
              </a:buClr>
              <a:buFont typeface="Wingdings 2" panose="05020102010507070707" pitchFamily="18" charset="2"/>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lgn="l" defTabSz="914400" rtl="0" eaLnBrk="1" latinLnBrk="0" hangingPunct="1">
              <a:lnSpc>
                <a:spcPct val="90000"/>
              </a:lnSpc>
              <a:spcBef>
                <a:spcPts val="300"/>
              </a:spcBef>
              <a:buClr>
                <a:schemeClr val="bg1">
                  <a:lumMod val="65000"/>
                </a:schemeClr>
              </a:buClr>
              <a:buFont typeface="Wingdings 3" panose="05040102010807070707" pitchFamily="18" charset="2"/>
              <a:buNone/>
              <a:defRPr sz="1600" i="1" kern="1200">
                <a:solidFill>
                  <a:schemeClr val="accent3">
                    <a:lumMod val="90000"/>
                    <a:lumOff val="10000"/>
                  </a:schemeClr>
                </a:solidFill>
                <a:latin typeface="+mn-lt"/>
                <a:ea typeface="+mn-ea"/>
                <a:cs typeface="+mn-cs"/>
              </a:defRPr>
            </a:lvl2pPr>
            <a:lvl3pPr marL="365760" indent="0" algn="l" defTabSz="914400" rtl="0" eaLnBrk="1" latinLnBrk="0" hangingPunct="1">
              <a:lnSpc>
                <a:spcPct val="90000"/>
              </a:lnSpc>
              <a:spcBef>
                <a:spcPts val="400"/>
              </a:spcBef>
              <a:buClr>
                <a:schemeClr val="accent1"/>
              </a:buClr>
              <a:buFontTx/>
              <a:buNone/>
              <a:defRPr sz="1400" b="1" kern="1200">
                <a:solidFill>
                  <a:schemeClr val="tx1"/>
                </a:solidFill>
                <a:latin typeface="+mn-lt"/>
                <a:ea typeface="+mn-ea"/>
                <a:cs typeface="+mn-cs"/>
              </a:defRPr>
            </a:lvl3pPr>
            <a:lvl4pPr marL="914400" indent="-274320" algn="l" defTabSz="914400" rtl="0" eaLnBrk="1" latinLnBrk="0" hangingPunct="1">
              <a:lnSpc>
                <a:spcPct val="90000"/>
              </a:lnSpc>
              <a:spcBef>
                <a:spcPts val="1200"/>
              </a:spcBef>
              <a:buClr>
                <a:schemeClr val="accent6"/>
              </a:buClr>
              <a:buSzPct val="90000"/>
              <a:buFont typeface="Wingdings" panose="05000000000000000000" pitchFamily="2" charset="2"/>
              <a:buChar char=""/>
              <a:defRPr sz="1300" i="1" kern="1200">
                <a:solidFill>
                  <a:schemeClr val="accent1"/>
                </a:solidFill>
                <a:latin typeface="+mn-lt"/>
                <a:ea typeface="+mn-ea"/>
                <a:cs typeface="+mn-cs"/>
              </a:defRPr>
            </a:lvl4pPr>
            <a:lvl5pPr marL="914400" indent="-274320" algn="l" defTabSz="914400" rtl="0" eaLnBrk="1" latinLnBrk="0" hangingPunct="1">
              <a:lnSpc>
                <a:spcPct val="90000"/>
              </a:lnSpc>
              <a:spcBef>
                <a:spcPts val="200"/>
              </a:spcBef>
              <a:buClr>
                <a:schemeClr val="accent2"/>
              </a:buClr>
              <a:buSzPct val="120000"/>
              <a:buFont typeface="Wingdings" panose="05000000000000000000" pitchFamily="2" charset="2"/>
              <a:buChar char=""/>
              <a:defRPr sz="1300" b="0" i="0" kern="1200" spc="50" baseline="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it-IT" sz="2600" dirty="0"/>
              <a:t>Region 3 </a:t>
            </a:r>
          </a:p>
          <a:p>
            <a:pPr>
              <a:spcBef>
                <a:spcPts val="0"/>
              </a:spcBef>
            </a:pPr>
            <a:r>
              <a:rPr lang="it-IT" sz="2000" dirty="0"/>
              <a:t>Rachel Floyd-Nelson (TAA)</a:t>
            </a:r>
          </a:p>
          <a:p>
            <a:pPr>
              <a:spcBef>
                <a:spcPts val="0"/>
              </a:spcBef>
            </a:pPr>
            <a:r>
              <a:rPr lang="it-IT" sz="2000" dirty="0"/>
              <a:t>Rosemary Williams-Raysor (TRA)</a:t>
            </a:r>
          </a:p>
          <a:p>
            <a:endParaRPr lang="it-IT" dirty="0"/>
          </a:p>
        </p:txBody>
      </p:sp>
      <p:sp>
        <p:nvSpPr>
          <p:cNvPr id="6" name="Content Placeholder 1"/>
          <p:cNvSpPr txBox="1">
            <a:spLocks/>
          </p:cNvSpPr>
          <p:nvPr/>
        </p:nvSpPr>
        <p:spPr>
          <a:xfrm>
            <a:off x="4057541" y="4778004"/>
            <a:ext cx="4314314" cy="715642"/>
          </a:xfrm>
          <a:prstGeom prst="rect">
            <a:avLst/>
          </a:prstGeom>
        </p:spPr>
        <p:txBody>
          <a:bodyPr vert="horz" lIns="91440" tIns="45720" rIns="91440" bIns="45720" rtlCol="0" anchor="ctr">
            <a:normAutofit fontScale="70000" lnSpcReduction="20000"/>
          </a:bodyPr>
          <a:lstStyle>
            <a:lvl1pPr marL="0" indent="0" algn="l" defTabSz="914400" rtl="0" eaLnBrk="1" latinLnBrk="0" hangingPunct="1">
              <a:lnSpc>
                <a:spcPct val="90000"/>
              </a:lnSpc>
              <a:spcBef>
                <a:spcPts val="3000"/>
              </a:spcBef>
              <a:buClr>
                <a:schemeClr val="accent2"/>
              </a:buClr>
              <a:buFont typeface="Wingdings 2" panose="05020102010507070707" pitchFamily="18" charset="2"/>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lgn="l" defTabSz="914400" rtl="0" eaLnBrk="1" latinLnBrk="0" hangingPunct="1">
              <a:lnSpc>
                <a:spcPct val="90000"/>
              </a:lnSpc>
              <a:spcBef>
                <a:spcPts val="300"/>
              </a:spcBef>
              <a:buClr>
                <a:schemeClr val="bg1">
                  <a:lumMod val="65000"/>
                </a:schemeClr>
              </a:buClr>
              <a:buFont typeface="Wingdings 3" panose="05040102010807070707" pitchFamily="18" charset="2"/>
              <a:buNone/>
              <a:defRPr sz="1600" i="1" kern="1200">
                <a:solidFill>
                  <a:schemeClr val="accent3">
                    <a:lumMod val="90000"/>
                    <a:lumOff val="10000"/>
                  </a:schemeClr>
                </a:solidFill>
                <a:latin typeface="+mn-lt"/>
                <a:ea typeface="+mn-ea"/>
                <a:cs typeface="+mn-cs"/>
              </a:defRPr>
            </a:lvl2pPr>
            <a:lvl3pPr marL="365760" indent="0" algn="l" defTabSz="914400" rtl="0" eaLnBrk="1" latinLnBrk="0" hangingPunct="1">
              <a:lnSpc>
                <a:spcPct val="90000"/>
              </a:lnSpc>
              <a:spcBef>
                <a:spcPts val="400"/>
              </a:spcBef>
              <a:buClr>
                <a:schemeClr val="accent1"/>
              </a:buClr>
              <a:buFontTx/>
              <a:buNone/>
              <a:defRPr sz="1400" b="1" kern="1200">
                <a:solidFill>
                  <a:schemeClr val="tx1"/>
                </a:solidFill>
                <a:latin typeface="+mn-lt"/>
                <a:ea typeface="+mn-ea"/>
                <a:cs typeface="+mn-cs"/>
              </a:defRPr>
            </a:lvl3pPr>
            <a:lvl4pPr marL="914400" indent="-274320" algn="l" defTabSz="914400" rtl="0" eaLnBrk="1" latinLnBrk="0" hangingPunct="1">
              <a:lnSpc>
                <a:spcPct val="90000"/>
              </a:lnSpc>
              <a:spcBef>
                <a:spcPts val="1200"/>
              </a:spcBef>
              <a:buClr>
                <a:schemeClr val="accent6"/>
              </a:buClr>
              <a:buSzPct val="90000"/>
              <a:buFont typeface="Wingdings" panose="05000000000000000000" pitchFamily="2" charset="2"/>
              <a:buChar char=""/>
              <a:defRPr sz="1300" i="1" kern="1200">
                <a:solidFill>
                  <a:schemeClr val="accent1"/>
                </a:solidFill>
                <a:latin typeface="+mn-lt"/>
                <a:ea typeface="+mn-ea"/>
                <a:cs typeface="+mn-cs"/>
              </a:defRPr>
            </a:lvl4pPr>
            <a:lvl5pPr marL="914400" indent="-274320" algn="l" defTabSz="914400" rtl="0" eaLnBrk="1" latinLnBrk="0" hangingPunct="1">
              <a:lnSpc>
                <a:spcPct val="90000"/>
              </a:lnSpc>
              <a:spcBef>
                <a:spcPts val="200"/>
              </a:spcBef>
              <a:buClr>
                <a:schemeClr val="accent2"/>
              </a:buClr>
              <a:buSzPct val="120000"/>
              <a:buFont typeface="Wingdings" panose="05000000000000000000" pitchFamily="2" charset="2"/>
              <a:buChar char=""/>
              <a:defRPr sz="1300" b="0" i="0" kern="1200" spc="50" baseline="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it-IT" sz="2800" dirty="0"/>
              <a:t>Region 4</a:t>
            </a:r>
          </a:p>
          <a:p>
            <a:pPr>
              <a:spcBef>
                <a:spcPts val="0"/>
              </a:spcBef>
            </a:pPr>
            <a:r>
              <a:rPr lang="it-IT" sz="2000" dirty="0"/>
              <a:t>Kathy McDonald (TAA)</a:t>
            </a:r>
          </a:p>
          <a:p>
            <a:pPr>
              <a:spcBef>
                <a:spcPts val="0"/>
              </a:spcBef>
            </a:pPr>
            <a:r>
              <a:rPr lang="it-IT" sz="2000" dirty="0"/>
              <a:t>Keith Rowe (TRA)</a:t>
            </a:r>
          </a:p>
          <a:p>
            <a:endParaRPr lang="it-IT" dirty="0"/>
          </a:p>
        </p:txBody>
      </p:sp>
      <p:sp>
        <p:nvSpPr>
          <p:cNvPr id="7" name="Content Placeholder 1"/>
          <p:cNvSpPr txBox="1">
            <a:spLocks/>
          </p:cNvSpPr>
          <p:nvPr/>
        </p:nvSpPr>
        <p:spPr>
          <a:xfrm>
            <a:off x="4070679" y="5637666"/>
            <a:ext cx="4314314" cy="488792"/>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lnSpc>
                <a:spcPct val="90000"/>
              </a:lnSpc>
              <a:spcBef>
                <a:spcPts val="3000"/>
              </a:spcBef>
              <a:buClr>
                <a:schemeClr val="accent2"/>
              </a:buClr>
              <a:buFont typeface="Wingdings 2" panose="05020102010507070707" pitchFamily="18" charset="2"/>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lgn="l" defTabSz="914400" rtl="0" eaLnBrk="1" latinLnBrk="0" hangingPunct="1">
              <a:lnSpc>
                <a:spcPct val="90000"/>
              </a:lnSpc>
              <a:spcBef>
                <a:spcPts val="300"/>
              </a:spcBef>
              <a:buClr>
                <a:schemeClr val="bg1">
                  <a:lumMod val="65000"/>
                </a:schemeClr>
              </a:buClr>
              <a:buFont typeface="Wingdings 3" panose="05040102010807070707" pitchFamily="18" charset="2"/>
              <a:buNone/>
              <a:defRPr sz="1600" i="1" kern="1200">
                <a:solidFill>
                  <a:schemeClr val="accent3">
                    <a:lumMod val="90000"/>
                    <a:lumOff val="10000"/>
                  </a:schemeClr>
                </a:solidFill>
                <a:latin typeface="+mn-lt"/>
                <a:ea typeface="+mn-ea"/>
                <a:cs typeface="+mn-cs"/>
              </a:defRPr>
            </a:lvl2pPr>
            <a:lvl3pPr marL="365760" indent="0" algn="l" defTabSz="914400" rtl="0" eaLnBrk="1" latinLnBrk="0" hangingPunct="1">
              <a:lnSpc>
                <a:spcPct val="90000"/>
              </a:lnSpc>
              <a:spcBef>
                <a:spcPts val="400"/>
              </a:spcBef>
              <a:buClr>
                <a:schemeClr val="accent1"/>
              </a:buClr>
              <a:buFontTx/>
              <a:buNone/>
              <a:defRPr sz="1400" b="1" kern="1200">
                <a:solidFill>
                  <a:schemeClr val="tx1"/>
                </a:solidFill>
                <a:latin typeface="+mn-lt"/>
                <a:ea typeface="+mn-ea"/>
                <a:cs typeface="+mn-cs"/>
              </a:defRPr>
            </a:lvl3pPr>
            <a:lvl4pPr marL="914400" indent="-274320" algn="l" defTabSz="914400" rtl="0" eaLnBrk="1" latinLnBrk="0" hangingPunct="1">
              <a:lnSpc>
                <a:spcPct val="90000"/>
              </a:lnSpc>
              <a:spcBef>
                <a:spcPts val="1200"/>
              </a:spcBef>
              <a:buClr>
                <a:schemeClr val="accent6"/>
              </a:buClr>
              <a:buSzPct val="90000"/>
              <a:buFont typeface="Wingdings" panose="05000000000000000000" pitchFamily="2" charset="2"/>
              <a:buChar char=""/>
              <a:defRPr sz="1300" i="1" kern="1200">
                <a:solidFill>
                  <a:schemeClr val="accent1"/>
                </a:solidFill>
                <a:latin typeface="+mn-lt"/>
                <a:ea typeface="+mn-ea"/>
                <a:cs typeface="+mn-cs"/>
              </a:defRPr>
            </a:lvl4pPr>
            <a:lvl5pPr marL="914400" indent="-274320" algn="l" defTabSz="914400" rtl="0" eaLnBrk="1" latinLnBrk="0" hangingPunct="1">
              <a:lnSpc>
                <a:spcPct val="90000"/>
              </a:lnSpc>
              <a:spcBef>
                <a:spcPts val="200"/>
              </a:spcBef>
              <a:buClr>
                <a:schemeClr val="accent2"/>
              </a:buClr>
              <a:buSzPct val="120000"/>
              <a:buFont typeface="Wingdings" panose="05000000000000000000" pitchFamily="2" charset="2"/>
              <a:buChar char=""/>
              <a:defRPr sz="1300" b="0" i="0" kern="1200" spc="50" baseline="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it-IT" sz="2600" dirty="0"/>
              <a:t>Region 5</a:t>
            </a:r>
          </a:p>
          <a:p>
            <a:pPr>
              <a:spcBef>
                <a:spcPts val="0"/>
              </a:spcBef>
            </a:pPr>
            <a:r>
              <a:rPr lang="it-IT" sz="2000" dirty="0"/>
              <a:t>Jason Hudson</a:t>
            </a:r>
          </a:p>
          <a:p>
            <a:endParaRPr lang="it-IT" dirty="0"/>
          </a:p>
        </p:txBody>
      </p:sp>
      <p:sp>
        <p:nvSpPr>
          <p:cNvPr id="8" name="Content Placeholder 1"/>
          <p:cNvSpPr txBox="1">
            <a:spLocks/>
          </p:cNvSpPr>
          <p:nvPr/>
        </p:nvSpPr>
        <p:spPr>
          <a:xfrm>
            <a:off x="4070679" y="6259594"/>
            <a:ext cx="4314314" cy="537671"/>
          </a:xfrm>
          <a:prstGeom prst="rect">
            <a:avLst/>
          </a:prstGeom>
        </p:spPr>
        <p:txBody>
          <a:bodyPr vert="horz" lIns="91440" tIns="45720" rIns="91440" bIns="45720" rtlCol="0" anchor="ctr">
            <a:normAutofit fontScale="92500" lnSpcReduction="20000"/>
          </a:bodyPr>
          <a:lstStyle>
            <a:lvl1pPr marL="0" indent="0" algn="l" defTabSz="914400" rtl="0" eaLnBrk="1" latinLnBrk="0" hangingPunct="1">
              <a:lnSpc>
                <a:spcPct val="90000"/>
              </a:lnSpc>
              <a:spcBef>
                <a:spcPts val="3000"/>
              </a:spcBef>
              <a:buClr>
                <a:schemeClr val="accent2"/>
              </a:buClr>
              <a:buFont typeface="Wingdings 2" panose="05020102010507070707" pitchFamily="18" charset="2"/>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lgn="l" defTabSz="914400" rtl="0" eaLnBrk="1" latinLnBrk="0" hangingPunct="1">
              <a:lnSpc>
                <a:spcPct val="90000"/>
              </a:lnSpc>
              <a:spcBef>
                <a:spcPts val="300"/>
              </a:spcBef>
              <a:buClr>
                <a:schemeClr val="bg1">
                  <a:lumMod val="65000"/>
                </a:schemeClr>
              </a:buClr>
              <a:buFont typeface="Wingdings 3" panose="05040102010807070707" pitchFamily="18" charset="2"/>
              <a:buNone/>
              <a:defRPr sz="1600" i="1" kern="1200">
                <a:solidFill>
                  <a:schemeClr val="accent3">
                    <a:lumMod val="90000"/>
                    <a:lumOff val="10000"/>
                  </a:schemeClr>
                </a:solidFill>
                <a:latin typeface="+mn-lt"/>
                <a:ea typeface="+mn-ea"/>
                <a:cs typeface="+mn-cs"/>
              </a:defRPr>
            </a:lvl2pPr>
            <a:lvl3pPr marL="365760" indent="0" algn="l" defTabSz="914400" rtl="0" eaLnBrk="1" latinLnBrk="0" hangingPunct="1">
              <a:lnSpc>
                <a:spcPct val="90000"/>
              </a:lnSpc>
              <a:spcBef>
                <a:spcPts val="400"/>
              </a:spcBef>
              <a:buClr>
                <a:schemeClr val="accent1"/>
              </a:buClr>
              <a:buFontTx/>
              <a:buNone/>
              <a:defRPr sz="1400" b="1" kern="1200">
                <a:solidFill>
                  <a:schemeClr val="tx1"/>
                </a:solidFill>
                <a:latin typeface="+mn-lt"/>
                <a:ea typeface="+mn-ea"/>
                <a:cs typeface="+mn-cs"/>
              </a:defRPr>
            </a:lvl3pPr>
            <a:lvl4pPr marL="914400" indent="-274320" algn="l" defTabSz="914400" rtl="0" eaLnBrk="1" latinLnBrk="0" hangingPunct="1">
              <a:lnSpc>
                <a:spcPct val="90000"/>
              </a:lnSpc>
              <a:spcBef>
                <a:spcPts val="1200"/>
              </a:spcBef>
              <a:buClr>
                <a:schemeClr val="accent6"/>
              </a:buClr>
              <a:buSzPct val="90000"/>
              <a:buFont typeface="Wingdings" panose="05000000000000000000" pitchFamily="2" charset="2"/>
              <a:buChar char=""/>
              <a:defRPr sz="1300" i="1" kern="1200">
                <a:solidFill>
                  <a:schemeClr val="accent1"/>
                </a:solidFill>
                <a:latin typeface="+mn-lt"/>
                <a:ea typeface="+mn-ea"/>
                <a:cs typeface="+mn-cs"/>
              </a:defRPr>
            </a:lvl4pPr>
            <a:lvl5pPr marL="914400" indent="-274320" algn="l" defTabSz="914400" rtl="0" eaLnBrk="1" latinLnBrk="0" hangingPunct="1">
              <a:lnSpc>
                <a:spcPct val="90000"/>
              </a:lnSpc>
              <a:spcBef>
                <a:spcPts val="200"/>
              </a:spcBef>
              <a:buClr>
                <a:schemeClr val="accent2"/>
              </a:buClr>
              <a:buSzPct val="120000"/>
              <a:buFont typeface="Wingdings" panose="05000000000000000000" pitchFamily="2" charset="2"/>
              <a:buChar char=""/>
              <a:defRPr sz="1300" b="0" i="0" kern="1200" spc="50" baseline="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it-IT" sz="2400" dirty="0"/>
              <a:t>Region 6 </a:t>
            </a:r>
          </a:p>
          <a:p>
            <a:pPr>
              <a:spcBef>
                <a:spcPts val="0"/>
              </a:spcBef>
            </a:pPr>
            <a:r>
              <a:rPr lang="it-IT" sz="2000" dirty="0"/>
              <a:t>Consuelo Hines</a:t>
            </a:r>
          </a:p>
          <a:p>
            <a:endParaRPr lang="it-IT" dirty="0"/>
          </a:p>
        </p:txBody>
      </p:sp>
      <p:sp>
        <p:nvSpPr>
          <p:cNvPr id="9" name="TextBox 8"/>
          <p:cNvSpPr txBox="1"/>
          <p:nvPr/>
        </p:nvSpPr>
        <p:spPr>
          <a:xfrm>
            <a:off x="725209" y="1245475"/>
            <a:ext cx="7685690" cy="643253"/>
          </a:xfrm>
          <a:prstGeom prst="rect">
            <a:avLst/>
          </a:prstGeom>
          <a:noFill/>
        </p:spPr>
        <p:txBody>
          <a:bodyPr wrap="square" rtlCol="0">
            <a:spAutoFit/>
          </a:bodyPr>
          <a:lstStyle/>
          <a:p>
            <a:pPr defTabSz="914400">
              <a:lnSpc>
                <a:spcPct val="70000"/>
              </a:lnSpc>
              <a:spcAft>
                <a:spcPts val="600"/>
              </a:spcAft>
              <a:buClr>
                <a:schemeClr val="accent2"/>
              </a:buClr>
            </a:pPr>
            <a:r>
              <a:rPr lang="en-US" sz="2200" b="1"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Regional Trade Coordinators:</a:t>
            </a:r>
          </a:p>
          <a:p>
            <a:pPr defTabSz="914400">
              <a:lnSpc>
                <a:spcPct val="70000"/>
              </a:lnSpc>
              <a:buClr>
                <a:schemeClr val="accent2"/>
              </a:buClr>
            </a:pPr>
            <a:r>
              <a:rPr lang="en-US" sz="2200" u="sng" dirty="0">
                <a:solidFill>
                  <a:schemeClr val="tx2">
                    <a:lumMod val="90000"/>
                    <a:lumOff val="10000"/>
                  </a:schemeClr>
                </a:solidFill>
                <a:effectLst>
                  <a:innerShdw blurRad="76200" dist="38100" dir="18900000">
                    <a:schemeClr val="accent5">
                      <a:lumMod val="75000"/>
                      <a:alpha val="70000"/>
                    </a:schemeClr>
                  </a:innerShdw>
                </a:effectLst>
                <a:latin typeface="+mj-lt"/>
                <a:ea typeface="+mj-ea"/>
                <a:cs typeface="+mj-cs"/>
              </a:rPr>
              <a:t>https://www.doleta.gov/tradeact/FedContacts_Regional.cfm </a:t>
            </a:r>
          </a:p>
        </p:txBody>
      </p:sp>
    </p:spTree>
    <p:extLst>
      <p:ext uri="{BB962C8B-B14F-4D97-AF65-F5344CB8AC3E}">
        <p14:creationId xmlns:p14="http://schemas.microsoft.com/office/powerpoint/2010/main" val="29692866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5B7022-EE58-41E1-B703-623394C9E168}"/>
              </a:ext>
            </a:extLst>
          </p:cNvPr>
          <p:cNvSpPr>
            <a:spLocks noGrp="1"/>
          </p:cNvSpPr>
          <p:nvPr>
            <p:ph type="sldNum" sz="quarter" idx="10"/>
          </p:nvPr>
        </p:nvSpPr>
        <p:spPr/>
        <p:txBody>
          <a:bodyPr/>
          <a:lstStyle/>
          <a:p>
            <a:fld id="{706D636C-90A3-4979-BA37-BAB384B22101}" type="slidenum">
              <a:rPr lang="en-US" smtClean="0"/>
              <a:pPr/>
              <a:t>53</a:t>
            </a:fld>
            <a:endParaRPr lang="en-US"/>
          </a:p>
        </p:txBody>
      </p:sp>
      <p:sp>
        <p:nvSpPr>
          <p:cNvPr id="6" name="Text Placeholder 5">
            <a:extLst>
              <a:ext uri="{FF2B5EF4-FFF2-40B4-BE49-F238E27FC236}">
                <a16:creationId xmlns:a16="http://schemas.microsoft.com/office/drawing/2014/main" id="{78B34450-107A-4130-B52C-44C08A0ADA50}"/>
              </a:ext>
            </a:extLst>
          </p:cNvPr>
          <p:cNvSpPr>
            <a:spLocks noGrp="1"/>
          </p:cNvSpPr>
          <p:nvPr>
            <p:ph type="body" sz="quarter" idx="11"/>
          </p:nvPr>
        </p:nvSpPr>
        <p:spPr/>
        <p:txBody>
          <a:bodyPr/>
          <a:lstStyle/>
          <a:p>
            <a:r>
              <a:rPr lang="en-US" dirty="0"/>
              <a:t>TAA Reporting in PIRL</a:t>
            </a:r>
          </a:p>
          <a:p>
            <a:pPr lvl="1"/>
            <a:r>
              <a:rPr lang="en-US" dirty="0"/>
              <a:t>Transitioning TAA Reporting from TAPR to PIRL: FY 2018 and Beyond</a:t>
            </a:r>
          </a:p>
          <a:p>
            <a:pPr lvl="2"/>
            <a:r>
              <a:rPr lang="en-US" dirty="0"/>
              <a:t>November 21, 2017</a:t>
            </a:r>
          </a:p>
        </p:txBody>
      </p:sp>
    </p:spTree>
    <p:extLst>
      <p:ext uri="{BB962C8B-B14F-4D97-AF65-F5344CB8AC3E}">
        <p14:creationId xmlns:p14="http://schemas.microsoft.com/office/powerpoint/2010/main" val="632623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US" dirty="0"/>
              <a:t>SEC. 235A. LIMITATIONS ON ADMINISTRATIVE EXPENSES AND EMPLOYMENT AND CASE MANAGEMENT SERVICES. </a:t>
            </a:r>
            <a:r>
              <a:rPr lang="en-US" sz="2600" dirty="0"/>
              <a:t>Of the funds made available to a State to carry out sections 235 through 238 for a fiscal year, the State shall use— (1) not more than 10 percent for the administration of the trade adjustment assistance for workers program under this chapter, including for— (A) processing waivers of training requirements under section 231; (B) collecting, validating, and reporting data required under this chapter; and (C) providing reemployment trade adjustment assistance under section 246; and </a:t>
            </a:r>
            <a:r>
              <a:rPr lang="en-US" sz="2600" b="1" dirty="0">
                <a:solidFill>
                  <a:srgbClr val="FF0000"/>
                </a:solidFill>
              </a:rPr>
              <a:t>(2) not less than 5 percent for employment and case management services under section 235.</a:t>
            </a:r>
          </a:p>
          <a:p>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1D60DA24-B086-4DB6-B153-38F52BD991BA}" type="slidenum">
              <a:rPr lang="en-US" smtClean="0"/>
              <a:t>6</a:t>
            </a:fld>
            <a:endParaRPr lang="en-US"/>
          </a:p>
        </p:txBody>
      </p:sp>
      <p:sp>
        <p:nvSpPr>
          <p:cNvPr id="2" name="Title 1"/>
          <p:cNvSpPr>
            <a:spLocks noGrp="1"/>
          </p:cNvSpPr>
          <p:nvPr>
            <p:ph type="title"/>
          </p:nvPr>
        </p:nvSpPr>
        <p:spPr/>
        <p:txBody>
          <a:bodyPr>
            <a:normAutofit fontScale="90000"/>
          </a:bodyPr>
          <a:lstStyle/>
          <a:p>
            <a:pPr algn="ctr"/>
            <a:br>
              <a:rPr lang="en-US" dirty="0"/>
            </a:br>
            <a:br>
              <a:rPr lang="en-US" dirty="0"/>
            </a:br>
            <a:r>
              <a:rPr lang="en-US" sz="3600" dirty="0"/>
              <a:t>TAA REAUTHORIZATION ACT OF 2015</a:t>
            </a:r>
            <a:br>
              <a:rPr lang="en-US" sz="3600" dirty="0"/>
            </a:br>
            <a:r>
              <a:rPr lang="en-US" sz="2700" dirty="0"/>
              <a:t>FLEXIBILITY FOR USING EMPLOYMENT AND CASE MANAGEMENT FUNDS</a:t>
            </a:r>
          </a:p>
        </p:txBody>
      </p:sp>
    </p:spTree>
    <p:extLst>
      <p:ext uri="{BB962C8B-B14F-4D97-AF65-F5344CB8AC3E}">
        <p14:creationId xmlns:p14="http://schemas.microsoft.com/office/powerpoint/2010/main" val="2472398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PROJECTION OF RETURNED FUNDS</a:t>
            </a:r>
            <a:br>
              <a:rPr lang="en-US" dirty="0"/>
            </a:br>
            <a:r>
              <a:rPr lang="en-US" dirty="0"/>
              <a:t>FY 2015</a:t>
            </a:r>
          </a:p>
        </p:txBody>
      </p:sp>
      <p:sp>
        <p:nvSpPr>
          <p:cNvPr id="4" name="Slide Number Placeholder 3"/>
          <p:cNvSpPr>
            <a:spLocks noGrp="1"/>
          </p:cNvSpPr>
          <p:nvPr>
            <p:ph type="sldNum" sz="quarter" idx="10"/>
          </p:nvPr>
        </p:nvSpPr>
        <p:spPr/>
        <p:txBody>
          <a:bodyPr/>
          <a:lstStyle/>
          <a:p>
            <a:fld id="{01723B91-CE10-4F20-890A-0852E2246859}" type="slidenum">
              <a:rPr lang="en-US" smtClean="0"/>
              <a:pPr/>
              <a:t>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990554400"/>
              </p:ext>
            </p:extLst>
          </p:nvPr>
        </p:nvGraphicFramePr>
        <p:xfrm>
          <a:off x="1524001" y="1397493"/>
          <a:ext cx="6400798" cy="4851965"/>
        </p:xfrm>
        <a:graphic>
          <a:graphicData uri="http://schemas.openxmlformats.org/drawingml/2006/table">
            <a:tbl>
              <a:tblPr/>
              <a:tblGrid>
                <a:gridCol w="599585">
                  <a:extLst>
                    <a:ext uri="{9D8B030D-6E8A-4147-A177-3AD203B41FA5}">
                      <a16:colId xmlns:a16="http://schemas.microsoft.com/office/drawing/2014/main" val="20000"/>
                    </a:ext>
                  </a:extLst>
                </a:gridCol>
                <a:gridCol w="832260">
                  <a:extLst>
                    <a:ext uri="{9D8B030D-6E8A-4147-A177-3AD203B41FA5}">
                      <a16:colId xmlns:a16="http://schemas.microsoft.com/office/drawing/2014/main" val="20001"/>
                    </a:ext>
                  </a:extLst>
                </a:gridCol>
                <a:gridCol w="2219812">
                  <a:extLst>
                    <a:ext uri="{9D8B030D-6E8A-4147-A177-3AD203B41FA5}">
                      <a16:colId xmlns:a16="http://schemas.microsoft.com/office/drawing/2014/main" val="20002"/>
                    </a:ext>
                  </a:extLst>
                </a:gridCol>
                <a:gridCol w="2749141">
                  <a:extLst>
                    <a:ext uri="{9D8B030D-6E8A-4147-A177-3AD203B41FA5}">
                      <a16:colId xmlns:a16="http://schemas.microsoft.com/office/drawing/2014/main" val="20003"/>
                    </a:ext>
                  </a:extLst>
                </a:gridCol>
              </a:tblGrid>
              <a:tr h="175180">
                <a:tc>
                  <a:txBody>
                    <a:bodyPr/>
                    <a:lstStyle/>
                    <a:p>
                      <a:pPr algn="ctr" fontAlgn="ctr"/>
                      <a:r>
                        <a:rPr lang="en-US" sz="1400" b="1" i="0" u="none" strike="noStrike" dirty="0">
                          <a:solidFill>
                            <a:srgbClr val="000000"/>
                          </a:solidFill>
                          <a:effectLst/>
                          <a:latin typeface="Calibri"/>
                        </a:rPr>
                        <a:t>State</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400" b="1" i="0" u="none" strike="noStrike" dirty="0">
                          <a:solidFill>
                            <a:srgbClr val="000000"/>
                          </a:solidFill>
                          <a:effectLst/>
                          <a:latin typeface="Calibri"/>
                        </a:rPr>
                        <a:t>Region</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400" b="1" i="0" u="none" strike="noStrike" dirty="0">
                          <a:solidFill>
                            <a:srgbClr val="000000"/>
                          </a:solidFill>
                          <a:effectLst/>
                          <a:latin typeface="Calibri"/>
                        </a:rPr>
                        <a:t>Unspent as of 6/30</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400" b="1" i="0" u="none" strike="noStrike" dirty="0">
                          <a:solidFill>
                            <a:srgbClr val="000000"/>
                          </a:solidFill>
                          <a:effectLst/>
                          <a:latin typeface="Calibri"/>
                        </a:rPr>
                        <a:t>Projected Unspent as of 9/30</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0"/>
                  </a:ext>
                </a:extLst>
              </a:tr>
              <a:tr h="170445">
                <a:tc>
                  <a:txBody>
                    <a:bodyPr/>
                    <a:lstStyle/>
                    <a:p>
                      <a:pPr algn="ctr" fontAlgn="ctr"/>
                      <a:r>
                        <a:rPr lang="en-US" sz="1000" b="0" i="0" u="none" strike="noStrike" dirty="0">
                          <a:solidFill>
                            <a:srgbClr val="000000"/>
                          </a:solidFill>
                          <a:effectLst/>
                          <a:latin typeface="Calibri"/>
                        </a:rPr>
                        <a:t>CT</a:t>
                      </a:r>
                    </a:p>
                  </a:txBody>
                  <a:tcPr marL="4535" marR="4535" marT="453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1</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$365,166.79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$181,570.93 </a:t>
                      </a:r>
                    </a:p>
                  </a:txBody>
                  <a:tcPr marL="4535" marR="4535" marT="453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175180">
                <a:tc>
                  <a:txBody>
                    <a:bodyPr/>
                    <a:lstStyle/>
                    <a:p>
                      <a:pPr algn="ctr" fontAlgn="ctr"/>
                      <a:r>
                        <a:rPr lang="en-US" sz="1000" b="0" i="0" u="none" strike="noStrike" dirty="0">
                          <a:solidFill>
                            <a:srgbClr val="000000"/>
                          </a:solidFill>
                          <a:effectLst/>
                          <a:latin typeface="Calibri"/>
                        </a:rPr>
                        <a:t>NJ</a:t>
                      </a:r>
                    </a:p>
                  </a:txBody>
                  <a:tcPr marL="4535" marR="4535" marT="453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1</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$1,570,563.41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$1,371,952.68 </a:t>
                      </a:r>
                    </a:p>
                  </a:txBody>
                  <a:tcPr marL="4535" marR="4535" marT="453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02"/>
                  </a:ext>
                </a:extLst>
              </a:tr>
              <a:tr h="175180">
                <a:tc>
                  <a:txBody>
                    <a:bodyPr/>
                    <a:lstStyle/>
                    <a:p>
                      <a:pPr algn="ctr" fontAlgn="ctr"/>
                      <a:r>
                        <a:rPr lang="en-US" sz="1000" b="0" i="0" u="none" strike="noStrike" dirty="0">
                          <a:solidFill>
                            <a:srgbClr val="000000"/>
                          </a:solidFill>
                          <a:effectLst/>
                          <a:latin typeface="Calibri"/>
                        </a:rPr>
                        <a:t>NY</a:t>
                      </a:r>
                    </a:p>
                  </a:txBody>
                  <a:tcPr marL="4535" marR="4535" marT="453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1</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$6,401,987.89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$5,527,154.59 </a:t>
                      </a:r>
                    </a:p>
                  </a:txBody>
                  <a:tcPr marL="4535" marR="4535" marT="453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175180">
                <a:tc>
                  <a:txBody>
                    <a:bodyPr/>
                    <a:lstStyle/>
                    <a:p>
                      <a:pPr algn="ctr" fontAlgn="ctr"/>
                      <a:r>
                        <a:rPr lang="en-US" sz="1000" b="0" i="0" u="none" strike="noStrike" dirty="0">
                          <a:solidFill>
                            <a:srgbClr val="000000"/>
                          </a:solidFill>
                          <a:effectLst/>
                          <a:latin typeface="Calibri"/>
                        </a:rPr>
                        <a:t>PR</a:t>
                      </a:r>
                    </a:p>
                  </a:txBody>
                  <a:tcPr marL="4535" marR="4535" marT="453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1</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$484,706.58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$325,970.81 </a:t>
                      </a:r>
                    </a:p>
                  </a:txBody>
                  <a:tcPr marL="4535" marR="4535" marT="453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04"/>
                  </a:ext>
                </a:extLst>
              </a:tr>
              <a:tr h="175180">
                <a:tc>
                  <a:txBody>
                    <a:bodyPr/>
                    <a:lstStyle/>
                    <a:p>
                      <a:pPr algn="ctr" fontAlgn="ctr"/>
                      <a:r>
                        <a:rPr lang="en-US" sz="1000" b="0" i="0" u="none" strike="noStrike" dirty="0">
                          <a:solidFill>
                            <a:srgbClr val="000000"/>
                          </a:solidFill>
                          <a:effectLst/>
                          <a:latin typeface="Calibri"/>
                        </a:rPr>
                        <a:t>DC</a:t>
                      </a:r>
                    </a:p>
                  </a:txBody>
                  <a:tcPr marL="4535" marR="4535" marT="45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dirty="0">
                          <a:solidFill>
                            <a:srgbClr val="000000"/>
                          </a:solidFill>
                          <a:effectLst/>
                          <a:latin typeface="Calibri"/>
                        </a:rPr>
                        <a:t>2</a:t>
                      </a:r>
                    </a:p>
                  </a:txBody>
                  <a:tcPr marL="4535" marR="4535" marT="453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dirty="0">
                          <a:solidFill>
                            <a:srgbClr val="000000"/>
                          </a:solidFill>
                          <a:effectLst/>
                          <a:latin typeface="Calibri"/>
                        </a:rPr>
                        <a:t>$110,233.54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$100,977.95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75180">
                <a:tc>
                  <a:txBody>
                    <a:bodyPr/>
                    <a:lstStyle/>
                    <a:p>
                      <a:pPr algn="ctr" fontAlgn="ctr"/>
                      <a:r>
                        <a:rPr lang="en-US" sz="1000" b="0" i="0" u="none" strike="noStrike" dirty="0">
                          <a:solidFill>
                            <a:srgbClr val="000000"/>
                          </a:solidFill>
                          <a:effectLst/>
                          <a:latin typeface="Calibri"/>
                        </a:rPr>
                        <a:t>MD</a:t>
                      </a:r>
                    </a:p>
                  </a:txBody>
                  <a:tcPr marL="4535" marR="4535" marT="45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dirty="0">
                          <a:solidFill>
                            <a:srgbClr val="000000"/>
                          </a:solidFill>
                          <a:effectLst/>
                          <a:latin typeface="Calibri"/>
                        </a:rPr>
                        <a:t>2</a:t>
                      </a:r>
                    </a:p>
                  </a:txBody>
                  <a:tcPr marL="4535" marR="4535" marT="453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dirty="0">
                          <a:solidFill>
                            <a:srgbClr val="000000"/>
                          </a:solidFill>
                          <a:effectLst/>
                          <a:latin typeface="Calibri"/>
                        </a:rPr>
                        <a:t>$6,426,998.37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$5,863,194.31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75180">
                <a:tc>
                  <a:txBody>
                    <a:bodyPr/>
                    <a:lstStyle/>
                    <a:p>
                      <a:pPr algn="ctr" fontAlgn="ctr"/>
                      <a:r>
                        <a:rPr lang="en-US" sz="1000" b="0" i="0" u="none" strike="noStrike" dirty="0">
                          <a:solidFill>
                            <a:srgbClr val="000000"/>
                          </a:solidFill>
                          <a:effectLst/>
                          <a:latin typeface="Calibri"/>
                        </a:rPr>
                        <a:t>VA</a:t>
                      </a:r>
                    </a:p>
                  </a:txBody>
                  <a:tcPr marL="4535" marR="4535" marT="45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dirty="0">
                          <a:solidFill>
                            <a:srgbClr val="000000"/>
                          </a:solidFill>
                          <a:effectLst/>
                          <a:latin typeface="Calibri"/>
                        </a:rPr>
                        <a:t>2</a:t>
                      </a:r>
                    </a:p>
                  </a:txBody>
                  <a:tcPr marL="4535" marR="4535" marT="453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dirty="0">
                          <a:solidFill>
                            <a:srgbClr val="000000"/>
                          </a:solidFill>
                          <a:effectLst/>
                          <a:latin typeface="Calibri"/>
                        </a:rPr>
                        <a:t>$1,974,435.00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$1,926,790.21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75180">
                <a:tc>
                  <a:txBody>
                    <a:bodyPr/>
                    <a:lstStyle/>
                    <a:p>
                      <a:pPr algn="ctr" fontAlgn="ctr"/>
                      <a:r>
                        <a:rPr lang="en-US" sz="1000" b="0" i="0" u="none" strike="noStrike" dirty="0">
                          <a:solidFill>
                            <a:srgbClr val="000000"/>
                          </a:solidFill>
                          <a:effectLst/>
                          <a:latin typeface="Calibri"/>
                        </a:rPr>
                        <a:t>WV</a:t>
                      </a:r>
                    </a:p>
                  </a:txBody>
                  <a:tcPr marL="4535" marR="4535" marT="45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dirty="0">
                          <a:solidFill>
                            <a:srgbClr val="000000"/>
                          </a:solidFill>
                          <a:effectLst/>
                          <a:latin typeface="Calibri"/>
                        </a:rPr>
                        <a:t>2</a:t>
                      </a:r>
                    </a:p>
                  </a:txBody>
                  <a:tcPr marL="4535" marR="4535" marT="453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dirty="0">
                          <a:solidFill>
                            <a:srgbClr val="000000"/>
                          </a:solidFill>
                          <a:effectLst/>
                          <a:latin typeface="Calibri"/>
                        </a:rPr>
                        <a:t>$1,161,396.25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$711,737.59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75180">
                <a:tc>
                  <a:txBody>
                    <a:bodyPr/>
                    <a:lstStyle/>
                    <a:p>
                      <a:pPr algn="ctr" fontAlgn="ctr"/>
                      <a:r>
                        <a:rPr lang="en-US" sz="1000" b="0" i="0" u="none" strike="noStrike" dirty="0">
                          <a:solidFill>
                            <a:srgbClr val="000000"/>
                          </a:solidFill>
                          <a:effectLst/>
                          <a:latin typeface="Calibri"/>
                        </a:rPr>
                        <a:t>AL</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3</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$1,102,475.16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$709,024.34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09"/>
                  </a:ext>
                </a:extLst>
              </a:tr>
              <a:tr h="175180">
                <a:tc>
                  <a:txBody>
                    <a:bodyPr/>
                    <a:lstStyle/>
                    <a:p>
                      <a:pPr algn="ctr" fontAlgn="ctr"/>
                      <a:r>
                        <a:rPr lang="en-US" sz="1000" b="0" i="0" u="none" strike="noStrike" dirty="0">
                          <a:solidFill>
                            <a:srgbClr val="000000"/>
                          </a:solidFill>
                          <a:effectLst/>
                          <a:latin typeface="Calibri"/>
                        </a:rPr>
                        <a:t>FL</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3</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$1,758,325.35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$1,215,591.91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10"/>
                  </a:ext>
                </a:extLst>
              </a:tr>
              <a:tr h="175180">
                <a:tc>
                  <a:txBody>
                    <a:bodyPr/>
                    <a:lstStyle/>
                    <a:p>
                      <a:pPr algn="ctr" fontAlgn="ctr"/>
                      <a:r>
                        <a:rPr lang="en-US" sz="1000" b="0" i="0" u="none" strike="noStrike" dirty="0">
                          <a:solidFill>
                            <a:srgbClr val="000000"/>
                          </a:solidFill>
                          <a:effectLst/>
                          <a:latin typeface="Calibri"/>
                        </a:rPr>
                        <a:t>GA</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3</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$1,222,949.04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$633,518.59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11"/>
                  </a:ext>
                </a:extLst>
              </a:tr>
              <a:tr h="175180">
                <a:tc>
                  <a:txBody>
                    <a:bodyPr/>
                    <a:lstStyle/>
                    <a:p>
                      <a:pPr algn="ctr" fontAlgn="ctr"/>
                      <a:r>
                        <a:rPr lang="en-US" sz="1000" b="0" i="0" u="none" strike="noStrike" dirty="0">
                          <a:solidFill>
                            <a:srgbClr val="000000"/>
                          </a:solidFill>
                          <a:effectLst/>
                          <a:latin typeface="Calibri"/>
                        </a:rPr>
                        <a:t>NC</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3</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$3,587,315.78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$2,669,227.76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12"/>
                  </a:ext>
                </a:extLst>
              </a:tr>
              <a:tr h="175180">
                <a:tc>
                  <a:txBody>
                    <a:bodyPr/>
                    <a:lstStyle/>
                    <a:p>
                      <a:pPr algn="ctr" fontAlgn="ctr"/>
                      <a:r>
                        <a:rPr lang="en-US" sz="1000" b="0" i="0" u="none" strike="noStrike" dirty="0">
                          <a:solidFill>
                            <a:srgbClr val="000000"/>
                          </a:solidFill>
                          <a:effectLst/>
                          <a:latin typeface="Calibri"/>
                        </a:rPr>
                        <a:t>SC</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3</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$2,976,440.66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$2,882,446.12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13"/>
                  </a:ext>
                </a:extLst>
              </a:tr>
              <a:tr h="175180">
                <a:tc>
                  <a:txBody>
                    <a:bodyPr/>
                    <a:lstStyle/>
                    <a:p>
                      <a:pPr algn="ctr" fontAlgn="ctr"/>
                      <a:r>
                        <a:rPr lang="en-US" sz="1000" b="0" i="0" u="none" strike="noStrike" dirty="0">
                          <a:solidFill>
                            <a:srgbClr val="000000"/>
                          </a:solidFill>
                          <a:effectLst/>
                          <a:latin typeface="Calibri"/>
                        </a:rPr>
                        <a:t>TN</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3</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$2,656,655.48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$1,001,143.13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14"/>
                  </a:ext>
                </a:extLst>
              </a:tr>
              <a:tr h="175180">
                <a:tc>
                  <a:txBody>
                    <a:bodyPr/>
                    <a:lstStyle/>
                    <a:p>
                      <a:pPr algn="ctr" fontAlgn="ctr"/>
                      <a:r>
                        <a:rPr lang="en-US" sz="1000" b="0" i="0" u="none" strike="noStrike" dirty="0">
                          <a:solidFill>
                            <a:srgbClr val="000000"/>
                          </a:solidFill>
                          <a:effectLst/>
                          <a:latin typeface="Calibri"/>
                        </a:rPr>
                        <a:t>AR</a:t>
                      </a:r>
                    </a:p>
                  </a:txBody>
                  <a:tcPr marL="4535" marR="4535" marT="45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dirty="0">
                          <a:solidFill>
                            <a:srgbClr val="000000"/>
                          </a:solidFill>
                          <a:effectLst/>
                          <a:latin typeface="Calibri"/>
                        </a:rPr>
                        <a:t>4</a:t>
                      </a:r>
                    </a:p>
                  </a:txBody>
                  <a:tcPr marL="4535" marR="4535" marT="453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dirty="0">
                          <a:solidFill>
                            <a:srgbClr val="000000"/>
                          </a:solidFill>
                          <a:effectLst/>
                          <a:latin typeface="Calibri"/>
                        </a:rPr>
                        <a:t>$3,304,932.06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$3,287,276.26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75180">
                <a:tc>
                  <a:txBody>
                    <a:bodyPr/>
                    <a:lstStyle/>
                    <a:p>
                      <a:pPr algn="ctr" fontAlgn="ctr"/>
                      <a:r>
                        <a:rPr lang="en-US" sz="1000" b="0" i="0" u="none" strike="noStrike" dirty="0">
                          <a:solidFill>
                            <a:srgbClr val="000000"/>
                          </a:solidFill>
                          <a:effectLst/>
                          <a:latin typeface="Calibri"/>
                        </a:rPr>
                        <a:t>LA</a:t>
                      </a:r>
                    </a:p>
                  </a:txBody>
                  <a:tcPr marL="4535" marR="4535" marT="45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dirty="0">
                          <a:solidFill>
                            <a:srgbClr val="000000"/>
                          </a:solidFill>
                          <a:effectLst/>
                          <a:latin typeface="Calibri"/>
                        </a:rPr>
                        <a:t>4</a:t>
                      </a:r>
                    </a:p>
                  </a:txBody>
                  <a:tcPr marL="4535" marR="4535" marT="453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dirty="0">
                          <a:solidFill>
                            <a:srgbClr val="000000"/>
                          </a:solidFill>
                          <a:effectLst/>
                          <a:latin typeface="Calibri"/>
                        </a:rPr>
                        <a:t>$1,183,518.25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$736,660.07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75180">
                <a:tc>
                  <a:txBody>
                    <a:bodyPr/>
                    <a:lstStyle/>
                    <a:p>
                      <a:pPr algn="ctr" fontAlgn="ctr"/>
                      <a:r>
                        <a:rPr lang="en-US" sz="1000" b="0" i="0" u="none" strike="noStrike" dirty="0">
                          <a:solidFill>
                            <a:srgbClr val="000000"/>
                          </a:solidFill>
                          <a:effectLst/>
                          <a:latin typeface="Calibri"/>
                        </a:rPr>
                        <a:t>TX</a:t>
                      </a:r>
                    </a:p>
                  </a:txBody>
                  <a:tcPr marL="4535" marR="4535" marT="45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dirty="0">
                          <a:solidFill>
                            <a:srgbClr val="000000"/>
                          </a:solidFill>
                          <a:effectLst/>
                          <a:latin typeface="Calibri"/>
                        </a:rPr>
                        <a:t>4</a:t>
                      </a:r>
                    </a:p>
                  </a:txBody>
                  <a:tcPr marL="4535" marR="4535" marT="453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dirty="0">
                          <a:solidFill>
                            <a:srgbClr val="000000"/>
                          </a:solidFill>
                          <a:effectLst/>
                          <a:latin typeface="Calibri"/>
                        </a:rPr>
                        <a:t>$15,679,325.91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$15,674,468.77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75180">
                <a:tc>
                  <a:txBody>
                    <a:bodyPr/>
                    <a:lstStyle/>
                    <a:p>
                      <a:pPr algn="ctr" fontAlgn="ctr"/>
                      <a:r>
                        <a:rPr lang="en-US" sz="1000" b="0" i="0" u="none" strike="noStrike" dirty="0">
                          <a:solidFill>
                            <a:srgbClr val="000000"/>
                          </a:solidFill>
                          <a:effectLst/>
                          <a:latin typeface="Calibri"/>
                        </a:rPr>
                        <a:t>IL</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5</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$883,030.37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$113,922.78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18"/>
                  </a:ext>
                </a:extLst>
              </a:tr>
              <a:tr h="175180">
                <a:tc>
                  <a:txBody>
                    <a:bodyPr/>
                    <a:lstStyle/>
                    <a:p>
                      <a:pPr algn="ctr" fontAlgn="ctr"/>
                      <a:r>
                        <a:rPr lang="en-US" sz="1000" b="0" i="0" u="none" strike="noStrike" dirty="0">
                          <a:solidFill>
                            <a:srgbClr val="000000"/>
                          </a:solidFill>
                          <a:effectLst/>
                          <a:latin typeface="Calibri"/>
                        </a:rPr>
                        <a:t>KS</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5</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$3,523,920.30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$753,450.17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19"/>
                  </a:ext>
                </a:extLst>
              </a:tr>
              <a:tr h="175180">
                <a:tc>
                  <a:txBody>
                    <a:bodyPr/>
                    <a:lstStyle/>
                    <a:p>
                      <a:pPr algn="ctr" fontAlgn="ctr"/>
                      <a:r>
                        <a:rPr lang="en-US" sz="1000" b="0" i="0" u="none" strike="noStrike" dirty="0">
                          <a:solidFill>
                            <a:srgbClr val="000000"/>
                          </a:solidFill>
                          <a:effectLst/>
                          <a:latin typeface="Calibri"/>
                        </a:rPr>
                        <a:t>MI</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5</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$6,738,535.00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$5,349,421.00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20"/>
                  </a:ext>
                </a:extLst>
              </a:tr>
              <a:tr h="175180">
                <a:tc>
                  <a:txBody>
                    <a:bodyPr/>
                    <a:lstStyle/>
                    <a:p>
                      <a:pPr algn="ctr" fontAlgn="ctr"/>
                      <a:r>
                        <a:rPr lang="en-US" sz="1000" b="0" i="0" u="none" strike="noStrike" dirty="0">
                          <a:solidFill>
                            <a:srgbClr val="000000"/>
                          </a:solidFill>
                          <a:effectLst/>
                          <a:latin typeface="Calibri"/>
                        </a:rPr>
                        <a:t>MN</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5</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$2,441,196.13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$843,572.91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21"/>
                  </a:ext>
                </a:extLst>
              </a:tr>
              <a:tr h="175180">
                <a:tc>
                  <a:txBody>
                    <a:bodyPr/>
                    <a:lstStyle/>
                    <a:p>
                      <a:pPr algn="ctr" fontAlgn="ctr"/>
                      <a:r>
                        <a:rPr lang="en-US" sz="1000" b="0" i="0" u="none" strike="noStrike" dirty="0">
                          <a:solidFill>
                            <a:srgbClr val="000000"/>
                          </a:solidFill>
                          <a:effectLst/>
                          <a:latin typeface="Calibri"/>
                        </a:rPr>
                        <a:t>OH</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5</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$4,214,795.38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$4,122,908.20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22"/>
                  </a:ext>
                </a:extLst>
              </a:tr>
              <a:tr h="175180">
                <a:tc>
                  <a:txBody>
                    <a:bodyPr/>
                    <a:lstStyle/>
                    <a:p>
                      <a:pPr algn="ctr" fontAlgn="ctr"/>
                      <a:r>
                        <a:rPr lang="en-US" sz="1000" b="0" i="0" u="none" strike="noStrike" dirty="0">
                          <a:solidFill>
                            <a:srgbClr val="000000"/>
                          </a:solidFill>
                          <a:effectLst/>
                          <a:latin typeface="Calibri"/>
                        </a:rPr>
                        <a:t>WI</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5</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$3,654,334.32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$487,115.91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23"/>
                  </a:ext>
                </a:extLst>
              </a:tr>
              <a:tr h="175180">
                <a:tc>
                  <a:txBody>
                    <a:bodyPr/>
                    <a:lstStyle/>
                    <a:p>
                      <a:pPr algn="ctr" fontAlgn="ctr"/>
                      <a:r>
                        <a:rPr lang="en-US" sz="1000" b="0" i="0" u="none" strike="noStrike" dirty="0">
                          <a:solidFill>
                            <a:srgbClr val="000000"/>
                          </a:solidFill>
                          <a:effectLst/>
                          <a:latin typeface="Calibri"/>
                        </a:rPr>
                        <a:t>CA</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effectLst/>
                          <a:latin typeface="Calibri"/>
                        </a:rPr>
                        <a:t>6</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effectLst/>
                          <a:latin typeface="Calibri"/>
                        </a:rPr>
                        <a:t>$6,925,815.88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effectLst/>
                          <a:latin typeface="Calibri"/>
                        </a:rPr>
                        <a:t>$6,833,507.50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5180">
                <a:tc>
                  <a:txBody>
                    <a:bodyPr/>
                    <a:lstStyle/>
                    <a:p>
                      <a:pPr algn="ctr" fontAlgn="ctr"/>
                      <a:r>
                        <a:rPr lang="en-US" sz="1000" b="0" i="0" u="none" strike="noStrike" dirty="0">
                          <a:solidFill>
                            <a:srgbClr val="000000"/>
                          </a:solidFill>
                          <a:effectLst/>
                          <a:latin typeface="Calibri"/>
                        </a:rPr>
                        <a:t>ID</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effectLst/>
                          <a:latin typeface="Calibri"/>
                        </a:rPr>
                        <a:t>6</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effectLst/>
                          <a:latin typeface="Calibri"/>
                        </a:rPr>
                        <a:t>$574,641.64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effectLst/>
                          <a:latin typeface="Calibri"/>
                        </a:rPr>
                        <a:t>$565,266.24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259305">
                <a:tc gridSpan="2">
                  <a:txBody>
                    <a:bodyPr/>
                    <a:lstStyle/>
                    <a:p>
                      <a:pPr algn="ctr" fontAlgn="ctr"/>
                      <a:r>
                        <a:rPr lang="en-US" sz="1600" b="1" i="0" u="none" strike="noStrike" dirty="0">
                          <a:solidFill>
                            <a:srgbClr val="FF0000"/>
                          </a:solidFill>
                          <a:effectLst/>
                          <a:latin typeface="Calibri"/>
                        </a:rPr>
                        <a:t>TOTAL</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CE6F1"/>
                    </a:solidFill>
                  </a:tcPr>
                </a:tc>
                <a:tc hMerge="1">
                  <a:txBody>
                    <a:bodyPr/>
                    <a:lstStyle/>
                    <a:p>
                      <a:endParaRPr lang="en-US"/>
                    </a:p>
                  </a:txBody>
                  <a:tcPr/>
                </a:tc>
                <a:tc>
                  <a:txBody>
                    <a:bodyPr/>
                    <a:lstStyle/>
                    <a:p>
                      <a:pPr algn="ctr" fontAlgn="ctr"/>
                      <a:r>
                        <a:rPr lang="en-US" sz="1600" b="1" i="0" u="none" strike="noStrike" dirty="0">
                          <a:solidFill>
                            <a:srgbClr val="000000"/>
                          </a:solidFill>
                          <a:effectLst/>
                          <a:latin typeface="Calibri"/>
                        </a:rPr>
                        <a:t>$86,944,065.22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600" b="1" i="0" u="none" strike="noStrike" dirty="0">
                          <a:solidFill>
                            <a:srgbClr val="FF0000"/>
                          </a:solidFill>
                          <a:effectLst/>
                          <a:latin typeface="Calibri"/>
                        </a:rPr>
                        <a:t>$63,887,870.72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bl>
          </a:graphicData>
        </a:graphic>
      </p:graphicFrame>
    </p:spTree>
    <p:extLst>
      <p:ext uri="{BB962C8B-B14F-4D97-AF65-F5344CB8AC3E}">
        <p14:creationId xmlns:p14="http://schemas.microsoft.com/office/powerpoint/2010/main" val="1484396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100" dirty="0"/>
              <a:t>IDEAS FOR USING EMPLOYMENT AND CASE MANAGEMENT</a:t>
            </a:r>
            <a:br>
              <a:rPr lang="en-US" dirty="0"/>
            </a:br>
            <a:r>
              <a:rPr lang="en-US" dirty="0">
                <a:solidFill>
                  <a:srgbClr val="FF0000"/>
                </a:solidFill>
              </a:rPr>
              <a:t>CONNECTIVITY IS KEY</a:t>
            </a:r>
          </a:p>
        </p:txBody>
      </p:sp>
      <p:sp>
        <p:nvSpPr>
          <p:cNvPr id="4" name="Slide Number Placeholder 3"/>
          <p:cNvSpPr>
            <a:spLocks noGrp="1"/>
          </p:cNvSpPr>
          <p:nvPr>
            <p:ph type="sldNum" sz="quarter" idx="10"/>
          </p:nvPr>
        </p:nvSpPr>
        <p:spPr/>
        <p:txBody>
          <a:bodyPr/>
          <a:lstStyle/>
          <a:p>
            <a:fld id="{706D636C-90A3-4979-BA37-BAB384B22101}" type="slidenum">
              <a:rPr lang="en-US" smtClean="0"/>
              <a:pPr/>
              <a:t>8</a:t>
            </a:fld>
            <a:endParaRPr lang="en-US"/>
          </a:p>
        </p:txBody>
      </p:sp>
      <p:graphicFrame>
        <p:nvGraphicFramePr>
          <p:cNvPr id="8" name="Diagram 7"/>
          <p:cNvGraphicFramePr/>
          <p:nvPr>
            <p:extLst>
              <p:ext uri="{D42A27DB-BD31-4B8C-83A1-F6EECF244321}">
                <p14:modId xmlns:p14="http://schemas.microsoft.com/office/powerpoint/2010/main" val="1674975607"/>
              </p:ext>
            </p:extLst>
          </p:nvPr>
        </p:nvGraphicFramePr>
        <p:xfrm>
          <a:off x="2838892" y="1397000"/>
          <a:ext cx="478110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3700130" y="4638601"/>
            <a:ext cx="2966484" cy="646331"/>
          </a:xfrm>
          <a:prstGeom prst="rect">
            <a:avLst/>
          </a:prstGeom>
          <a:noFill/>
        </p:spPr>
        <p:txBody>
          <a:bodyPr wrap="square" rtlCol="0">
            <a:spAutoFit/>
          </a:bodyPr>
          <a:lstStyle/>
          <a:p>
            <a:pPr algn="ctr"/>
            <a:r>
              <a:rPr lang="en-US" sz="3600" dirty="0">
                <a:solidFill>
                  <a:schemeClr val="bg1"/>
                </a:solidFill>
              </a:rPr>
              <a:t>TAA</a:t>
            </a:r>
          </a:p>
        </p:txBody>
      </p:sp>
      <p:graphicFrame>
        <p:nvGraphicFramePr>
          <p:cNvPr id="10" name="Diagram 9"/>
          <p:cNvGraphicFramePr/>
          <p:nvPr>
            <p:extLst>
              <p:ext uri="{D42A27DB-BD31-4B8C-83A1-F6EECF244321}">
                <p14:modId xmlns:p14="http://schemas.microsoft.com/office/powerpoint/2010/main" val="186518989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00516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86487" y="917287"/>
            <a:ext cx="7955280" cy="1051560"/>
          </a:xfrm>
        </p:spPr>
        <p:txBody>
          <a:bodyPr>
            <a:normAutofit fontScale="90000"/>
          </a:bodyPr>
          <a:lstStyle/>
          <a:p>
            <a:pPr algn="ctr"/>
            <a:r>
              <a:rPr lang="en-US" sz="2600" dirty="0"/>
              <a:t>POLLING QUESTION</a:t>
            </a:r>
            <a:br>
              <a:rPr lang="en-US" dirty="0"/>
            </a:br>
            <a:br>
              <a:rPr lang="en-US" dirty="0"/>
            </a:br>
            <a:r>
              <a:rPr lang="en-US" sz="2700" dirty="0"/>
              <a:t>Which entity within the state agency establishes worker eligibility based on TAA certification? </a:t>
            </a:r>
            <a:br>
              <a:rPr lang="en-US" dirty="0"/>
            </a:br>
            <a:endParaRPr lang="en-US" dirty="0"/>
          </a:p>
        </p:txBody>
      </p:sp>
      <p:sp>
        <p:nvSpPr>
          <p:cNvPr id="6" name="Content Placeholder 5"/>
          <p:cNvSpPr>
            <a:spLocks noGrp="1"/>
          </p:cNvSpPr>
          <p:nvPr>
            <p:ph idx="1"/>
          </p:nvPr>
        </p:nvSpPr>
        <p:spPr>
          <a:xfrm>
            <a:off x="625901" y="1693255"/>
            <a:ext cx="7955280" cy="4406348"/>
          </a:xfrm>
        </p:spPr>
        <p:txBody>
          <a:bodyPr>
            <a:normAutofit/>
          </a:bodyPr>
          <a:lstStyle/>
          <a:p>
            <a:pPr marL="457200" indent="-457200">
              <a:buFont typeface="+mj-lt"/>
              <a:buAutoNum type="arabicPeriod"/>
            </a:pPr>
            <a:r>
              <a:rPr lang="en-US" sz="2100" dirty="0"/>
              <a:t>TAA/Workforce</a:t>
            </a:r>
          </a:p>
          <a:p>
            <a:pPr marL="457200" indent="-457200">
              <a:buFont typeface="+mj-lt"/>
              <a:buAutoNum type="arabicPeriod"/>
            </a:pPr>
            <a:r>
              <a:rPr lang="en-US" sz="2100" dirty="0"/>
              <a:t>TRA/UI</a:t>
            </a:r>
          </a:p>
          <a:p>
            <a:pPr marL="457200" indent="-457200">
              <a:buFont typeface="+mj-lt"/>
              <a:buAutoNum type="arabicPeriod"/>
            </a:pPr>
            <a:r>
              <a:rPr lang="en-US" sz="2100" dirty="0"/>
              <a:t>Other (Please detail in chat box.)</a:t>
            </a:r>
          </a:p>
          <a:p>
            <a:pPr marL="0" indent="0">
              <a:buNone/>
            </a:pPr>
            <a:endParaRPr lang="en-US" dirty="0"/>
          </a:p>
        </p:txBody>
      </p:sp>
      <p:sp>
        <p:nvSpPr>
          <p:cNvPr id="4" name="Slide Number Placeholder 3"/>
          <p:cNvSpPr>
            <a:spLocks noGrp="1"/>
          </p:cNvSpPr>
          <p:nvPr>
            <p:ph type="sldNum" sz="quarter" idx="10"/>
          </p:nvPr>
        </p:nvSpPr>
        <p:spPr/>
        <p:txBody>
          <a:bodyPr/>
          <a:lstStyle/>
          <a:p>
            <a:fld id="{78651A17-9376-40A4-9325-34268FB0E92D}" type="slidenum">
              <a:rPr lang="en-US" smtClean="0"/>
              <a:pPr/>
              <a:t>9</a:t>
            </a:fld>
            <a:endParaRPr lang="en-US" dirty="0"/>
          </a:p>
        </p:txBody>
      </p:sp>
    </p:spTree>
    <p:extLst>
      <p:ext uri="{BB962C8B-B14F-4D97-AF65-F5344CB8AC3E}">
        <p14:creationId xmlns:p14="http://schemas.microsoft.com/office/powerpoint/2010/main" val="40130527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4&quot;&gt;&lt;property id=&quot;20148&quot; value=&quot;5&quot;/&gt;&lt;property id=&quot;20300&quot; value=&quot;Slide 2&quot;/&gt;&lt;property id=&quot;20307&quot; value=&quot;272&quot;/&gt;&lt;/object&gt;&lt;object type=&quot;3&quot; unique_id=&quot;10005&quot;&gt;&lt;property id=&quot;20148&quot; value=&quot;5&quot;/&gt;&lt;property id=&quot;20300&quot; value=&quot;Slide 1 - &amp;quot;Trade Adjustment Assistance: Targeting Program Challenges Using Case Management Funds &amp;quot;&quot;/&gt;&lt;property id=&quot;20307&quot; value=&quot;397&quot;/&gt;&lt;/object&gt;&lt;object type=&quot;3&quot; unique_id=&quot;10006&quot;&gt;&lt;property id=&quot;20148&quot; value=&quot;5&quot;/&gt;&lt;property id=&quot;20300&quot; value=&quot;Slide 3&quot;/&gt;&lt;property id=&quot;20307&quot; value=&quot;280&quot;/&gt;&lt;/object&gt;&lt;object type=&quot;3&quot; unique_id=&quot;10007&quot;&gt;&lt;property id=&quot;20148&quot; value=&quot;5&quot;/&gt;&lt;property id=&quot;20300&quot; value=&quot;Slide 4&quot;/&gt;&lt;property id=&quot;20307&quot; value=&quot;286&quot;/&gt;&lt;/object&gt;&lt;object type=&quot;3&quot; unique_id=&quot;10008&quot;&gt;&lt;property id=&quot;20148&quot; value=&quot;5&quot;/&gt;&lt;property id=&quot;20300&quot; value=&quot;Slide 5 - &amp;quot;POLLING QUESTION  Hypothetically, how much of a TAA Program Grant can be spent on Case Management?&amp;quot;&quot;/&gt;&lt;property id=&quot;20307&quot; value=&quot;402&quot;/&gt;&lt;/object&gt;&lt;object type=&quot;3&quot; unique_id=&quot;10009&quot;&gt;&lt;property id=&quot;20148&quot; value=&quot;5&quot;/&gt;&lt;property id=&quot;20300&quot; value=&quot;Slide 6 - &amp;quot;  TAA REAUTHORIZATION ACT OF 2015 FLEXIBILITY FOR USING EMPLOYMENT AND CASE MANAGEMENT FUNDS&amp;quot;&quot;/&gt;&lt;property id=&quot;20307&quot; value=&quot;451&quot;/&gt;&lt;/object&gt;&lt;object type=&quot;3&quot; unique_id=&quot;10010&quot;&gt;&lt;property id=&quot;20148&quot; value=&quot;5&quot;/&gt;&lt;property id=&quot;20300&quot; value=&quot;Slide 7 - &amp;quot;PROJECTION OF RETURNED FUNDS FY 2015&amp;quot;&quot;/&gt;&lt;property id=&quot;20307&quot; value=&quot;326&quot;/&gt;&lt;/object&gt;&lt;object type=&quot;3&quot; unique_id=&quot;10011&quot;&gt;&lt;property id=&quot;20148&quot; value=&quot;5&quot;/&gt;&lt;property id=&quot;20300&quot; value=&quot;Slide 8 - &amp;quot;IDEAS FOR USING EMPLOYMENT AND CASE MANAGEMENT CONNECTIVITY IS KEY&amp;quot;&quot;/&gt;&lt;property id=&quot;20307&quot; value=&quot;449&quot;/&gt;&lt;/object&gt;&lt;object type=&quot;3&quot; unique_id=&quot;10012&quot;&gt;&lt;property id=&quot;20148&quot; value=&quot;5&quot;/&gt;&lt;property id=&quot;20300&quot; value=&quot;Slide 9 - &amp;quot;POLLING QUESTION  Which entity within the state agency establishes worker eligibility based on TAA certification?  &quot;/&gt;&lt;property id=&quot;20307&quot; value=&quot;409&quot;/&gt;&lt;/object&gt;&lt;object type=&quot;3&quot; unique_id=&quot;10013&quot;&gt;&lt;property id=&quot;20148&quot; value=&quot;5&quot;/&gt;&lt;property id=&quot;20300&quot; value=&quot;Slide 10 - &amp;quot;STATE BEST PRACTICE SPOTLIGHT&amp;quot;&quot;/&gt;&lt;property id=&quot;20307&quot; value=&quot;403&quot;/&gt;&lt;/object&gt;&lt;object type=&quot;3&quot; unique_id=&quot;10014&quot;&gt;&lt;property id=&quot;20148&quot; value=&quot;5&quot;/&gt;&lt;property id=&quot;20300&quot; value=&quot;Slide 11 - &amp;quot;Trade Act in NH!&amp;quot;&quot;/&gt;&lt;property id=&quot;20307&quot; value=&quot;410&quot;/&gt;&lt;/object&gt;&lt;object type=&quot;3&quot; unique_id=&quot;10015&quot;&gt;&lt;property id=&quot;20148&quot; value=&quot;5&quot;/&gt;&lt;property id=&quot;20300&quot; value=&quot;Slide 12&quot;/&gt;&lt;property id=&quot;20307&quot; value=&quot;411&quot;/&gt;&lt;/object&gt;&lt;object type=&quot;3&quot; unique_id=&quot;10016&quot;&gt;&lt;property id=&quot;20148&quot; value=&quot;5&quot;/&gt;&lt;property id=&quot;20300&quot; value=&quot;Slide 13&quot;/&gt;&lt;property id=&quot;20307&quot; value=&quot;412&quot;/&gt;&lt;/object&gt;&lt;object type=&quot;3&quot; unique_id=&quot;10017&quot;&gt;&lt;property id=&quot;20148&quot; value=&quot;5&quot;/&gt;&lt;property id=&quot;20300&quot; value=&quot;Slide 14 - &amp;quot;Petition Filing&amp;quot;&quot;/&gt;&lt;property id=&quot;20307&quot; value=&quot;413&quot;/&gt;&lt;/object&gt;&lt;object type=&quot;3&quot; unique_id=&quot;10018&quot;&gt;&lt;property id=&quot;20148&quot; value=&quot;5&quot;/&gt;&lt;property id=&quot;20300&quot; value=&quot;Slide 15 - &amp;quot;Adversely Affected Worker List&amp;quot;&quot;/&gt;&lt;property id=&quot;20307&quot; value=&quot;414&quot;/&gt;&lt;/object&gt;&lt;object type=&quot;3&quot; unique_id=&quot;10019&quot;&gt;&lt;property id=&quot;20148&quot; value=&quot;5&quot;/&gt;&lt;property id=&quot;20300&quot; value=&quot;Slide 16 - &amp;quot;3 Ways We Reach out to Workers&amp;quot;&quot;/&gt;&lt;property id=&quot;20307&quot; value=&quot;415&quot;/&gt;&lt;/object&gt;&lt;object type=&quot;3&quot; unique_id=&quot;10020&quot;&gt;&lt;property id=&quot;20148&quot; value=&quot;5&quot;/&gt;&lt;property id=&quot;20300&quot; value=&quot;Slide 17 - &amp;quot;Challenges Before Automation&amp;quot;&quot;/&gt;&lt;property id=&quot;20307&quot; value=&quot;416&quot;/&gt;&lt;/object&gt;&lt;object type=&quot;3&quot; unique_id=&quot;10021&quot;&gt;&lt;property id=&quot;20148&quot; value=&quot;5&quot;/&gt;&lt;property id=&quot;20300&quot; value=&quot;Slide 18 - &amp;quot;Filing for Trade Benefits&amp;quot;&quot;/&gt;&lt;property id=&quot;20307&quot; value=&quot;417&quot;/&gt;&lt;/object&gt;&lt;object type=&quot;3&quot; unique_id=&quot;10022&quot;&gt;&lt;property id=&quot;20148&quot; value=&quot;5&quot;/&gt;&lt;property id=&quot;20300&quot; value=&quot;Slide 19 - &amp;quot;Filing for Trade Benefits Cont’d…&amp;quot;&quot;/&gt;&lt;property id=&quot;20307&quot; value=&quot;418&quot;/&gt;&lt;/object&gt;&lt;object type=&quot;3&quot; unique_id=&quot;10023&quot;&gt;&lt;property id=&quot;20148&quot; value=&quot;5&quot;/&gt;&lt;property id=&quot;20300&quot; value=&quot;Slide 20 - &amp;quot;File for TAA&amp;quot;&quot;/&gt;&lt;property id=&quot;20307&quot; value=&quot;419&quot;/&gt;&lt;/object&gt;&lt;object type=&quot;3&quot; unique_id=&quot;10024&quot;&gt;&lt;property id=&quot;20148&quot; value=&quot;5&quot;/&gt;&lt;property id=&quot;20300&quot; value=&quot;Slide 21 - &amp;quot;Filing for TRA&amp;quot;&quot;/&gt;&lt;property id=&quot;20307&quot; value=&quot;420&quot;/&gt;&lt;/object&gt;&lt;object type=&quot;3&quot; unique_id=&quot;10025&quot;&gt;&lt;property id=&quot;20148&quot; value=&quot;5&quot;/&gt;&lt;property id=&quot;20300&quot; value=&quot;Slide 22 - &amp;quot;Automated TRA Issues &amp;amp; Alerts&amp;quot;&quot;/&gt;&lt;property id=&quot;20307&quot; value=&quot;421&quot;/&gt;&lt;/object&gt;&lt;object type=&quot;3&quot; unique_id=&quot;10026&quot;&gt;&lt;property id=&quot;20148&quot; value=&quot;5&quot;/&gt;&lt;property id=&quot;20300&quot; value=&quot;Slide 23&quot;/&gt;&lt;property id=&quot;20307&quot; value=&quot;448&quot;/&gt;&lt;/object&gt;&lt;object type=&quot;3&quot; unique_id=&quot;10027&quot;&gt;&lt;property id=&quot;20148&quot; value=&quot;5&quot;/&gt;&lt;property id=&quot;20300&quot; value=&quot;Slide 24 - &amp;quot;STATE BEST PRACTICE SPOTLIGHT&amp;quot;&quot;/&gt;&lt;property id=&quot;20307&quot; value=&quot;408&quot;/&gt;&lt;/object&gt;&lt;object type=&quot;3&quot; unique_id=&quot;10028&quot;&gt;&lt;property id=&quot;20148&quot; value=&quot;5&quot;/&gt;&lt;property id=&quot;20300&quot; value=&quot;Slide 25 - &amp;quot;Integration and the Trade Program in Massachusetts &amp;quot;&quot;/&gt;&lt;property id=&quot;20307&quot; value=&quot;422&quot;/&gt;&lt;/object&gt;&lt;object type=&quot;3&quot; unique_id=&quot;10029&quot;&gt;&lt;property id=&quot;20148&quot; value=&quot;5&quot;/&gt;&lt;property id=&quot;20300&quot; value=&quot;Slide 26&quot;/&gt;&lt;property id=&quot;20307&quot; value=&quot;423&quot;/&gt;&lt;/object&gt;&lt;object type=&quot;3&quot; unique_id=&quot;10030&quot;&gt;&lt;property id=&quot;20148&quot; value=&quot;5&quot;/&gt;&lt;property id=&quot;20300&quot; value=&quot;Slide 27&quot;/&gt;&lt;property id=&quot;20307&quot; value=&quot;424&quot;/&gt;&lt;/object&gt;&lt;object type=&quot;3&quot; unique_id=&quot;10031&quot;&gt;&lt;property id=&quot;20148&quot; value=&quot;5&quot;/&gt;&lt;property id=&quot;20300&quot; value=&quot;Slide 28 - &amp;quot;Background&amp;quot;&quot;/&gt;&lt;property id=&quot;20307&quot; value=&quot;425&quot;/&gt;&lt;/object&gt;&lt;object type=&quot;3&quot; unique_id=&quot;10032&quot;&gt;&lt;property id=&quot;20148&quot; value=&quot;5&quot;/&gt;&lt;property id=&quot;20300&quot; value=&quot;Slide 29 - &amp;quot;Challenges Before Automation&amp;quot;&quot;/&gt;&lt;property id=&quot;20307&quot; value=&quot;427&quot;/&gt;&lt;/object&gt;&lt;object type=&quot;3&quot; unique_id=&quot;10033&quot;&gt;&lt;property id=&quot;20148&quot; value=&quot;5&quot;/&gt;&lt;property id=&quot;20300&quot; value=&quot;Slide 30&quot;/&gt;&lt;property id=&quot;20307&quot; value=&quot;428&quot;/&gt;&lt;/object&gt;&lt;object type=&quot;3&quot; unique_id=&quot;10034&quot;&gt;&lt;property id=&quot;20148&quot; value=&quot;5&quot;/&gt;&lt;property id=&quot;20300&quot; value=&quot;Slide 31&quot;/&gt;&lt;property id=&quot;20307&quot; value=&quot;430&quot;/&gt;&lt;/object&gt;&lt;object type=&quot;3&quot; unique_id=&quot;10035&quot;&gt;&lt;property id=&quot;20148&quot; value=&quot;5&quot;/&gt;&lt;property id=&quot;20300&quot; value=&quot;Slide 32 - &amp;quot;TAA Eligibility in MOSES&amp;quot;&quot;/&gt;&lt;property id=&quot;20307&quot; value=&quot;431&quot;/&gt;&lt;/object&gt;&lt;object type=&quot;3&quot; unique_id=&quot;10036&quot;&gt;&lt;property id=&quot;20148&quot; value=&quot;5&quot;/&gt;&lt;property id=&quot;20300&quot; value=&quot;Slide 33 - &amp;quot;Through an the TAA application is then sent to UIO for processing.  Notices are automatically issued to employer a&quot;/&gt;&lt;property id=&quot;20307&quot; value=&quot;432&quot;/&gt;&lt;/object&gt;&lt;object type=&quot;3&quot; unique_id=&quot;10037&quot;&gt;&lt;property id=&quot;20148&quot; value=&quot;5&quot;/&gt;&lt;property id=&quot;20300&quot; value=&quot;Slide 34 - &amp;quot;TAA Eligibility  in MOSES    &amp;quot;&quot;/&gt;&lt;property id=&quot;20307&quot; value=&quot;433&quot;/&gt;&lt;/object&gt;&lt;object type=&quot;3&quot; unique_id=&quot;10038&quot;&gt;&lt;property id=&quot;20148&quot; value=&quot;5&quot;/&gt;&lt;property id=&quot;20300&quot; value=&quot;Slide 35&quot;/&gt;&lt;property id=&quot;20307&quot; value=&quot;434&quot;/&gt;&lt;/object&gt;&lt;object type=&quot;3&quot; unique_id=&quot;10039&quot;&gt;&lt;property id=&quot;20148&quot; value=&quot;5&quot;/&gt;&lt;property id=&quot;20300&quot; value=&quot;Slide 36 - &amp;quot;TAA Training Approval in MOSES&amp;quot;&quot;/&gt;&lt;property id=&quot;20307&quot; value=&quot;435&quot;/&gt;&lt;/object&gt;&lt;object type=&quot;3&quot; unique_id=&quot;10040&quot;&gt;&lt;property id=&quot;20148&quot; value=&quot;5&quot;/&gt;&lt;property id=&quot;20300&quot; value=&quot;Slide 37&quot;/&gt;&lt;property id=&quot;20307&quot; value=&quot;436&quot;/&gt;&lt;/object&gt;&lt;object type=&quot;3&quot; unique_id=&quot;10041&quot;&gt;&lt;property id=&quot;20148&quot; value=&quot;5&quot;/&gt;&lt;property id=&quot;20300&quot; value=&quot;Slide 38 - &amp;quot;  Training Approval  in MOSES&amp;quot;&quot;/&gt;&lt;property id=&quot;20307&quot; value=&quot;437&quot;/&gt;&lt;/object&gt;&lt;object type=&quot;3&quot; unique_id=&quot;10042&quot;&gt;&lt;property id=&quot;20148&quot; value=&quot;5&quot;/&gt;&lt;property id=&quot;20300&quot; value=&quot;Slide 39 - &amp;quot;Waiver in MOSES and UI Online&amp;quot;&quot;/&gt;&lt;property id=&quot;20307&quot; value=&quot;438&quot;/&gt;&lt;/object&gt;&lt;object type=&quot;3&quot; unique_id=&quot;10043&quot;&gt;&lt;property id=&quot;20148&quot; value=&quot;5&quot;/&gt;&lt;property id=&quot;20300&quot; value=&quot;Slide 40 - &amp;quot;TRA Deadline  in MOSES    &amp;quot;&quot;/&gt;&lt;property id=&quot;20307&quot; value=&quot;439&quot;/&gt;&lt;/object&gt;&lt;object type=&quot;3&quot; unique_id=&quot;10044&quot;&gt;&lt;property id=&quot;20148&quot; value=&quot;5&quot;/&gt;&lt;property id=&quot;20300&quot; value=&quot;Slide 41 - &amp;quot;Activate TRA Application In UI Online&amp;quot;&quot;/&gt;&lt;property id=&quot;20307&quot; value=&quot;440&quot;/&gt;&lt;/object&gt;&lt;object type=&quot;3&quot; unique_id=&quot;10045&quot;&gt;&lt;property id=&quot;20148&quot; value=&quot;5&quot;/&gt;&lt;property id=&quot;20300&quot; value=&quot;Slide 42 - &amp;quot;Application for TRA creates Issue for review&amp;quot;&quot;/&gt;&lt;property id=&quot;20307&quot; value=&quot;441&quot;/&gt;&lt;/object&gt;&lt;object type=&quot;3&quot; unique_id=&quot;10046&quot;&gt;&lt;property id=&quot;20148&quot; value=&quot;5&quot;/&gt;&lt;property id=&quot;20300&quot; value=&quot;Slide 43 - &amp;quot;Weekly Certification in UI Online&amp;quot;&quot;/&gt;&lt;property id=&quot;20307&quot; value=&quot;442&quot;/&gt;&lt;/object&gt;&lt;object type=&quot;3&quot; unique_id=&quot;10047&quot;&gt;&lt;property id=&quot;20148&quot; value=&quot;5&quot;/&gt;&lt;property id=&quot;20300&quot; value=&quot;Slide 44 - &amp;quot;TRA in UI Online &amp;quot;&quot;/&gt;&lt;property id=&quot;20307&quot; value=&quot;443&quot;/&gt;&lt;/object&gt;&lt;object type=&quot;3&quot; unique_id=&quot;10048&quot;&gt;&lt;property id=&quot;20148&quot; value=&quot;5&quot;/&gt;&lt;property id=&quot;20300&quot; value=&quot;Slide 45 - &amp;quot;Completion TRA Application in UI Online &amp;quot;&quot;/&gt;&lt;property id=&quot;20307&quot; value=&quot;444&quot;/&gt;&lt;/object&gt;&lt;object type=&quot;3&quot; unique_id=&quot;10049&quot;&gt;&lt;property id=&quot;20148&quot; value=&quot;5&quot;/&gt;&lt;property id=&quot;20300&quot; value=&quot;Slide 46 - &amp;quot;Training Benchmarks in MOSES&amp;quot;&quot;/&gt;&lt;property id=&quot;20307&quot; value=&quot;445&quot;/&gt;&lt;/object&gt;&lt;object type=&quot;3&quot; unique_id=&quot;10050&quot;&gt;&lt;property id=&quot;20148&quot; value=&quot;5&quot;/&gt;&lt;property id=&quot;20300&quot; value=&quot;Slide 47 - &amp;quot;Health Coverage Tax Credit (HCTC)&amp;quot;&quot;/&gt;&lt;property id=&quot;20307&quot; value=&quot;446&quot;/&gt;&lt;/object&gt;&lt;object type=&quot;3&quot; unique_id=&quot;10051&quot;&gt;&lt;property id=&quot;20148&quot; value=&quot;5&quot;/&gt;&lt;property id=&quot;20300&quot; value=&quot;Slide 48 - &amp;quot;Other MOSES-UIO Interfaces&amp;quot;&quot;/&gt;&lt;property id=&quot;20307&quot; value=&quot;447&quot;/&gt;&lt;/object&gt;&lt;object type=&quot;3&quot; unique_id=&quot;10052&quot;&gt;&lt;property id=&quot;20148&quot; value=&quot;5&quot;/&gt;&lt;property id=&quot;20300&quot; value=&quot;Slide 49&quot;/&gt;&lt;property id=&quot;20307&quot; value=&quot;281&quot;/&gt;&lt;/object&gt;&lt;object type=&quot;3&quot; unique_id=&quot;10053&quot;&gt;&lt;property id=&quot;20148&quot; value=&quot;5&quot;/&gt;&lt;property id=&quot;20300&quot; value=&quot;Slide 50&quot;/&gt;&lt;property id=&quot;20307&quot; value=&quot;284&quot;/&gt;&lt;/object&gt;&lt;object type=&quot;3&quot; unique_id=&quot;10054&quot;&gt;&lt;property id=&quot;20148&quot; value=&quot;5&quot;/&gt;&lt;property id=&quot;20300&quot; value=&quot;Slide 51&quot;/&gt;&lt;property id=&quot;20307&quot; value=&quot;275&quot;/&gt;&lt;/object&gt;&lt;object type=&quot;3&quot; unique_id=&quot;10055&quot;&gt;&lt;property id=&quot;20148&quot; value=&quot;5&quot;/&gt;&lt;property id=&quot;20300&quot; value=&quot;Slide 52&quot;/&gt;&lt;property id=&quot;20307&quot; value=&quot;405&quot;/&gt;&lt;/object&gt;&lt;object type=&quot;3&quot; unique_id=&quot;10056&quot;&gt;&lt;property id=&quot;20148&quot; value=&quot;5&quot;/&gt;&lt;property id=&quot;20300&quot; value=&quot;Slide 53&quot;/&gt;&lt;property id=&quot;20307&quot; value=&quot;277&quot;/&gt;&lt;/object&gt;&lt;/object&gt;&lt;object type=&quot;8&quot; unique_id=&quot;10112&quot;&gt;&lt;/object&gt;&lt;/object&gt;&lt;/database&gt;"/>
  <p:tag name="SECTOMILLISECCONVERTED" val="1"/>
</p:tagLst>
</file>

<file path=ppt/theme/theme1.xml><?xml version="1.0" encoding="utf-8"?>
<a:theme xmlns:a="http://schemas.openxmlformats.org/drawingml/2006/main" name="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active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27ECA4697952647996E3DCC2F1F08AE" ma:contentTypeVersion="0" ma:contentTypeDescription="Create a new document." ma:contentTypeScope="" ma:versionID="f2c62b2e7a6d721f16ce36fba2ae524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CF015E-6999-426A-BC7D-409AC2FCC986}">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89D6581-FF20-4325-BA6A-D76F7645C343}">
  <ds:schemaRefs>
    <ds:schemaRef ds:uri="http://schemas.microsoft.com/sharepoint/v3/contenttype/forms"/>
  </ds:schemaRefs>
</ds:datastoreItem>
</file>

<file path=customXml/itemProps3.xml><?xml version="1.0" encoding="utf-8"?>
<ds:datastoreItem xmlns:ds="http://schemas.openxmlformats.org/officeDocument/2006/customXml" ds:itemID="{A917E154-514E-4C5D-93EA-A1288BAA4E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6212</TotalTime>
  <Words>2509</Words>
  <Application>Microsoft Office PowerPoint</Application>
  <PresentationFormat>On-screen Show (4:3)</PresentationFormat>
  <Paragraphs>401</Paragraphs>
  <Slides>53</Slides>
  <Notes>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53</vt:i4>
      </vt:variant>
    </vt:vector>
  </HeadingPairs>
  <TitlesOfParts>
    <vt:vector size="66" baseType="lpstr">
      <vt:lpstr>Arial</vt:lpstr>
      <vt:lpstr>Calibri</vt:lpstr>
      <vt:lpstr>Georgia</vt:lpstr>
      <vt:lpstr>Impact</vt:lpstr>
      <vt:lpstr>Tahoma</vt:lpstr>
      <vt:lpstr>Times New Roman</vt:lpstr>
      <vt:lpstr>Webdings</vt:lpstr>
      <vt:lpstr>Wingdings</vt:lpstr>
      <vt:lpstr>Wingdings 2</vt:lpstr>
      <vt:lpstr>Wingdings 3</vt:lpstr>
      <vt:lpstr>Standard Slides</vt:lpstr>
      <vt:lpstr>Interactive Slides</vt:lpstr>
      <vt:lpstr>1_Standard Slides</vt:lpstr>
      <vt:lpstr>Trade Adjustment Assistance: Targeting Program Challenges Using Case Management Funds </vt:lpstr>
      <vt:lpstr>PowerPoint Presentation</vt:lpstr>
      <vt:lpstr>PowerPoint Presentation</vt:lpstr>
      <vt:lpstr>PowerPoint Presentation</vt:lpstr>
      <vt:lpstr>POLLING QUESTION  Hypothetically, how much of a TAA Program Grant can be spent on Case Management?</vt:lpstr>
      <vt:lpstr>  TAA REAUTHORIZATION ACT OF 2015 FLEXIBILITY FOR USING EMPLOYMENT AND CASE MANAGEMENT FUNDS</vt:lpstr>
      <vt:lpstr>PROJECTION OF RETURNED FUNDS FY 2015</vt:lpstr>
      <vt:lpstr>IDEAS FOR USING EMPLOYMENT AND CASE MANAGEMENT CONNECTIVITY IS KEY</vt:lpstr>
      <vt:lpstr>POLLING QUESTION  Which entity within the state agency establishes worker eligibility based on TAA certification?  </vt:lpstr>
      <vt:lpstr>STATE BEST PRACTICE SPOTLIGHT</vt:lpstr>
      <vt:lpstr>Trade Act in NH!</vt:lpstr>
      <vt:lpstr>PowerPoint Presentation</vt:lpstr>
      <vt:lpstr>PowerPoint Presentation</vt:lpstr>
      <vt:lpstr>Petition Filing</vt:lpstr>
      <vt:lpstr>Adversely Affected Worker List</vt:lpstr>
      <vt:lpstr>3 Ways We Reach out to Workers</vt:lpstr>
      <vt:lpstr>Challenges Before Automation</vt:lpstr>
      <vt:lpstr>Filing for Trade Benefits</vt:lpstr>
      <vt:lpstr>Filing for Trade Benefits Cont’d…</vt:lpstr>
      <vt:lpstr>File for TAA</vt:lpstr>
      <vt:lpstr>Filing for TRA</vt:lpstr>
      <vt:lpstr>Automated TRA Issues &amp; Alerts</vt:lpstr>
      <vt:lpstr>PowerPoint Presentation</vt:lpstr>
      <vt:lpstr>STATE BEST PRACTICE SPOTLIGHT</vt:lpstr>
      <vt:lpstr>Integration and the Trade Program in Massachusetts </vt:lpstr>
      <vt:lpstr>PowerPoint Presentation</vt:lpstr>
      <vt:lpstr>PowerPoint Presentation</vt:lpstr>
      <vt:lpstr>Background</vt:lpstr>
      <vt:lpstr>Challenges Before Automation</vt:lpstr>
      <vt:lpstr>PowerPoint Presentation</vt:lpstr>
      <vt:lpstr>PowerPoint Presentation</vt:lpstr>
      <vt:lpstr>TAA Eligibility in MOSES</vt:lpstr>
      <vt:lpstr>Through an the TAA application is then sent to UIO for processing.  Notices are automatically issued to employer and customer to verify employment and layoff, etc.  Once the application is approved in UIO……..</vt:lpstr>
      <vt:lpstr>TAA Eligibility  in MOSES    </vt:lpstr>
      <vt:lpstr>PowerPoint Presentation</vt:lpstr>
      <vt:lpstr>TAA Training Approval in MOSES</vt:lpstr>
      <vt:lpstr>PowerPoint Presentation</vt:lpstr>
      <vt:lpstr>  Training Approval  in MOSES</vt:lpstr>
      <vt:lpstr>Waiver in MOSES and UI Online</vt:lpstr>
      <vt:lpstr>TRA Deadline  in MOSES    </vt:lpstr>
      <vt:lpstr>Activate TRA Application In UI Online</vt:lpstr>
      <vt:lpstr>Application for TRA creates Issue for review</vt:lpstr>
      <vt:lpstr>Weekly Certification in UI Online</vt:lpstr>
      <vt:lpstr>TRA in UI Online </vt:lpstr>
      <vt:lpstr>Completion TRA Application in UI Online </vt:lpstr>
      <vt:lpstr>Training Benchmarks in MOSES</vt:lpstr>
      <vt:lpstr>Health Coverage Tax Credit (HCTC)</vt:lpstr>
      <vt:lpstr>Other MOSES-UIO Interfaces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Jennifer Jacobs</cp:lastModifiedBy>
  <cp:revision>236</cp:revision>
  <cp:lastPrinted>2017-10-16T19:05:22Z</cp:lastPrinted>
  <dcterms:created xsi:type="dcterms:W3CDTF">2017-06-21T17:13:53Z</dcterms:created>
  <dcterms:modified xsi:type="dcterms:W3CDTF">2017-11-14T16:40:42Z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0x010100727ECA4697952647996E3DCC2F1F08AE</vt:lpwstr>
  </property>
</Properties>
</file>