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2"/>
  </p:notesMasterIdLst>
  <p:sldIdLst>
    <p:sldId id="287" r:id="rId6"/>
    <p:sldId id="272" r:id="rId7"/>
    <p:sldId id="280" r:id="rId8"/>
    <p:sldId id="286" r:id="rId9"/>
    <p:sldId id="288" r:id="rId10"/>
    <p:sldId id="258" r:id="rId11"/>
    <p:sldId id="259" r:id="rId12"/>
    <p:sldId id="260" r:id="rId13"/>
    <p:sldId id="262" r:id="rId14"/>
    <p:sldId id="263" r:id="rId15"/>
    <p:sldId id="276" r:id="rId16"/>
    <p:sldId id="279" r:id="rId17"/>
    <p:sldId id="285" r:id="rId18"/>
    <p:sldId id="271" r:id="rId19"/>
    <p:sldId id="289" r:id="rId20"/>
    <p:sldId id="290" r:id="rId21"/>
    <p:sldId id="291" r:id="rId22"/>
    <p:sldId id="292" r:id="rId23"/>
    <p:sldId id="293" r:id="rId24"/>
    <p:sldId id="294" r:id="rId25"/>
    <p:sldId id="296" r:id="rId26"/>
    <p:sldId id="295" r:id="rId27"/>
    <p:sldId id="284" r:id="rId28"/>
    <p:sldId id="281" r:id="rId29"/>
    <p:sldId id="275" r:id="rId30"/>
    <p:sldId id="282" r:id="rId31"/>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76985" autoAdjust="0"/>
  </p:normalViewPr>
  <p:slideViewPr>
    <p:cSldViewPr snapToGrid="0">
      <p:cViewPr varScale="1">
        <p:scale>
          <a:sx n="93" d="100"/>
          <a:sy n="93" d="100"/>
        </p:scale>
        <p:origin x="19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17033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233338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48683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61527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395566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155916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2C89A1-C269-487A-A860-0EA9440ADF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22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331276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233180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371373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2C89A1-C269-487A-A860-0EA9440ADF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97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72710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330758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3600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1860340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17410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2C89A1-C269-487A-A860-0EA9440ADF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04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220569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339278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32384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310473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393326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1489772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oleta.gov/oa/eeo"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www.eeoc.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mailto:Boren.Zachary@dol.gov"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hyperlink" Target="mailto:Beadle.Nicholas@dol.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November 1,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lstStyle/>
          <a:p>
            <a:r>
              <a:rPr lang="en-US" dirty="0"/>
              <a:t>Identifying Discrimination</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541303" y="4406203"/>
            <a:ext cx="4916897" cy="1392508"/>
          </a:xfrm>
        </p:spPr>
        <p:txBody>
          <a:bodyPr>
            <a:normAutofit fontScale="92500"/>
          </a:bodyPr>
          <a:lstStyle/>
          <a:p>
            <a:r>
              <a:rPr lang="en-US" dirty="0"/>
              <a:t>INFORMATION FOR APPRENTICESHIP SPONSORS</a:t>
            </a:r>
          </a:p>
          <a:p>
            <a:r>
              <a:rPr lang="en-US" dirty="0"/>
              <a:t>Presented By: Office of Apprenticeship</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19FF-4981-4633-BF88-EA9D511109F9}"/>
              </a:ext>
            </a:extLst>
          </p:cNvPr>
          <p:cNvSpPr>
            <a:spLocks noGrp="1"/>
          </p:cNvSpPr>
          <p:nvPr>
            <p:ph type="title"/>
          </p:nvPr>
        </p:nvSpPr>
        <p:spPr/>
        <p:txBody>
          <a:bodyPr/>
          <a:lstStyle/>
          <a:p>
            <a:r>
              <a:rPr lang="en-US" dirty="0"/>
              <a:t>Identifying Disparate Impact</a:t>
            </a:r>
          </a:p>
        </p:txBody>
      </p:sp>
      <p:sp>
        <p:nvSpPr>
          <p:cNvPr id="3" name="Content Placeholder 2">
            <a:extLst>
              <a:ext uri="{FF2B5EF4-FFF2-40B4-BE49-F238E27FC236}">
                <a16:creationId xmlns:a16="http://schemas.microsoft.com/office/drawing/2014/main" id="{C7F34F77-CC3F-4A69-8D6E-E6E399EC56CA}"/>
              </a:ext>
            </a:extLst>
          </p:cNvPr>
          <p:cNvSpPr>
            <a:spLocks noGrp="1"/>
          </p:cNvSpPr>
          <p:nvPr>
            <p:ph idx="1"/>
          </p:nvPr>
        </p:nvSpPr>
        <p:spPr/>
        <p:txBody>
          <a:bodyPr>
            <a:normAutofit/>
          </a:bodyPr>
          <a:lstStyle/>
          <a:p>
            <a:r>
              <a:rPr lang="en-US" sz="3200" dirty="0"/>
              <a:t>A rule or policy that is not explicitly discriminatory, but has a </a:t>
            </a:r>
            <a:r>
              <a:rPr lang="en-US" sz="3200" dirty="0">
                <a:solidFill>
                  <a:schemeClr val="accent2"/>
                </a:solidFill>
              </a:rPr>
              <a:t>discriminatory effect </a:t>
            </a:r>
            <a:r>
              <a:rPr lang="en-US" sz="3200" dirty="0"/>
              <a:t>on individuals with a protected characteristic</a:t>
            </a:r>
          </a:p>
          <a:p>
            <a:r>
              <a:rPr lang="en-US" sz="3200" dirty="0"/>
              <a:t>If such a rule or policy is job-related and consistent with business necessity, it is not unlawful discrimination</a:t>
            </a:r>
          </a:p>
        </p:txBody>
      </p:sp>
      <p:sp>
        <p:nvSpPr>
          <p:cNvPr id="5" name="Slide Number Placeholder 4"/>
          <p:cNvSpPr>
            <a:spLocks noGrp="1"/>
          </p:cNvSpPr>
          <p:nvPr>
            <p:ph type="sldNum" sz="quarter" idx="10"/>
          </p:nvPr>
        </p:nvSpPr>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353634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094A-B607-4B39-9E4B-033315DC32B4}"/>
              </a:ext>
            </a:extLst>
          </p:cNvPr>
          <p:cNvSpPr>
            <a:spLocks noGrp="1"/>
          </p:cNvSpPr>
          <p:nvPr>
            <p:ph type="title"/>
          </p:nvPr>
        </p:nvSpPr>
        <p:spPr/>
        <p:txBody>
          <a:bodyPr/>
          <a:lstStyle/>
          <a:p>
            <a:r>
              <a:rPr lang="en-US" dirty="0"/>
              <a:t>Three Sides to the Story?</a:t>
            </a:r>
          </a:p>
        </p:txBody>
      </p:sp>
      <p:sp>
        <p:nvSpPr>
          <p:cNvPr id="7" name="Text Placeholder 6">
            <a:extLst>
              <a:ext uri="{FF2B5EF4-FFF2-40B4-BE49-F238E27FC236}">
                <a16:creationId xmlns:a16="http://schemas.microsoft.com/office/drawing/2014/main" id="{3ACD02CE-7175-4437-B605-E1C551FAD63B}"/>
              </a:ext>
            </a:extLst>
          </p:cNvPr>
          <p:cNvSpPr>
            <a:spLocks noGrp="1"/>
          </p:cNvSpPr>
          <p:nvPr>
            <p:ph idx="1"/>
          </p:nvPr>
        </p:nvSpPr>
        <p:spPr/>
        <p:txBody>
          <a:bodyPr/>
          <a:lstStyle/>
          <a:p>
            <a:r>
              <a:rPr lang="en-US" dirty="0"/>
              <a:t>The apprentice’s perspective</a:t>
            </a:r>
          </a:p>
          <a:p>
            <a:r>
              <a:rPr lang="en-US" dirty="0"/>
              <a:t>The sponsor’s perspective</a:t>
            </a:r>
          </a:p>
          <a:p>
            <a:r>
              <a:rPr lang="en-US" dirty="0"/>
              <a:t>Is the practice job-related and consistent with business necessity? Does it result in differential treatment?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75685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951B61-A914-4A9B-A26E-C9E25AB2FBFF}"/>
              </a:ext>
            </a:extLst>
          </p:cNvPr>
          <p:cNvSpPr>
            <a:spLocks noGrp="1"/>
          </p:cNvSpPr>
          <p:nvPr>
            <p:ph type="title"/>
          </p:nvPr>
        </p:nvSpPr>
        <p:spPr/>
        <p:txBody>
          <a:bodyPr/>
          <a:lstStyle/>
          <a:p>
            <a:r>
              <a:rPr lang="en-US" dirty="0"/>
              <a:t>Disability Discrimination</a:t>
            </a:r>
          </a:p>
        </p:txBody>
      </p:sp>
      <p:sp>
        <p:nvSpPr>
          <p:cNvPr id="7" name="Content Placeholder 6">
            <a:extLst>
              <a:ext uri="{FF2B5EF4-FFF2-40B4-BE49-F238E27FC236}">
                <a16:creationId xmlns:a16="http://schemas.microsoft.com/office/drawing/2014/main" id="{43F306CF-77B8-401E-894F-95BE29768EAE}"/>
              </a:ext>
            </a:extLst>
          </p:cNvPr>
          <p:cNvSpPr>
            <a:spLocks noGrp="1"/>
          </p:cNvSpPr>
          <p:nvPr>
            <p:ph idx="1"/>
          </p:nvPr>
        </p:nvSpPr>
        <p:spPr/>
        <p:txBody>
          <a:bodyPr/>
          <a:lstStyle/>
          <a:p>
            <a:pPr marL="0" indent="0">
              <a:buNone/>
            </a:pPr>
            <a:r>
              <a:rPr lang="en-US" dirty="0"/>
              <a:t>What types of disabilities are protected?</a:t>
            </a:r>
          </a:p>
          <a:p>
            <a:r>
              <a:rPr lang="en-US" dirty="0"/>
              <a:t>Physical or mental conditions that substantially limit a major life activity or a major bodily function</a:t>
            </a:r>
          </a:p>
          <a:p>
            <a:r>
              <a:rPr lang="en-US" dirty="0"/>
              <a:t>Broad interpretation under the law</a:t>
            </a:r>
          </a:p>
          <a:p>
            <a:endParaRPr lang="en-US" dirty="0"/>
          </a:p>
        </p:txBody>
      </p:sp>
      <p:sp>
        <p:nvSpPr>
          <p:cNvPr id="2" name="Slide Number Placeholder 1">
            <a:extLst>
              <a:ext uri="{FF2B5EF4-FFF2-40B4-BE49-F238E27FC236}">
                <a16:creationId xmlns:a16="http://schemas.microsoft.com/office/drawing/2014/main" id="{14DB36A3-B7D1-4A0C-8484-36E325CD081B}"/>
              </a:ext>
            </a:extLst>
          </p:cNvPr>
          <p:cNvSpPr>
            <a:spLocks noGrp="1"/>
          </p:cNvSpPr>
          <p:nvPr>
            <p:ph type="sldNum" sz="quarter" idx="10"/>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419923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38F518-7245-40FE-9FC2-CA7A555344F3}"/>
              </a:ext>
            </a:extLst>
          </p:cNvPr>
          <p:cNvSpPr>
            <a:spLocks noGrp="1"/>
          </p:cNvSpPr>
          <p:nvPr>
            <p:ph type="title"/>
          </p:nvPr>
        </p:nvSpPr>
        <p:spPr/>
        <p:txBody>
          <a:bodyPr/>
          <a:lstStyle/>
          <a:p>
            <a:r>
              <a:rPr lang="en-US" dirty="0"/>
              <a:t>Disability Discrimination</a:t>
            </a:r>
          </a:p>
        </p:txBody>
      </p:sp>
      <p:sp>
        <p:nvSpPr>
          <p:cNvPr id="8" name="Content Placeholder 7">
            <a:extLst>
              <a:ext uri="{FF2B5EF4-FFF2-40B4-BE49-F238E27FC236}">
                <a16:creationId xmlns:a16="http://schemas.microsoft.com/office/drawing/2014/main" id="{84B92C1B-604D-48A6-B216-D993DCB06B98}"/>
              </a:ext>
            </a:extLst>
          </p:cNvPr>
          <p:cNvSpPr>
            <a:spLocks noGrp="1"/>
          </p:cNvSpPr>
          <p:nvPr>
            <p:ph idx="1"/>
          </p:nvPr>
        </p:nvSpPr>
        <p:spPr/>
        <p:txBody>
          <a:bodyPr/>
          <a:lstStyle/>
          <a:p>
            <a:r>
              <a:rPr lang="en-US" dirty="0"/>
              <a:t>Who is protected?</a:t>
            </a:r>
          </a:p>
          <a:p>
            <a:pPr lvl="1">
              <a:spcBef>
                <a:spcPts val="2400"/>
              </a:spcBef>
            </a:pPr>
            <a:r>
              <a:rPr lang="en-US" dirty="0"/>
              <a:t>Individuals with a disability</a:t>
            </a:r>
          </a:p>
          <a:p>
            <a:pPr lvl="1">
              <a:spcBef>
                <a:spcPts val="2400"/>
              </a:spcBef>
            </a:pPr>
            <a:r>
              <a:rPr lang="en-US" dirty="0"/>
              <a:t>Individuals that have had a disability in the past</a:t>
            </a:r>
          </a:p>
          <a:p>
            <a:pPr lvl="1">
              <a:spcBef>
                <a:spcPts val="2400"/>
              </a:spcBef>
            </a:pPr>
            <a:r>
              <a:rPr lang="en-US" dirty="0"/>
              <a:t>Individuals </a:t>
            </a:r>
            <a:r>
              <a:rPr lang="en-US" dirty="0">
                <a:solidFill>
                  <a:schemeClr val="accent2"/>
                </a:solidFill>
              </a:rPr>
              <a:t>regarded as </a:t>
            </a:r>
            <a:r>
              <a:rPr lang="en-US" dirty="0"/>
              <a:t>having a disability</a:t>
            </a:r>
          </a:p>
          <a:p>
            <a:pPr lvl="1"/>
            <a:endParaRPr lang="en-US" dirty="0"/>
          </a:p>
          <a:p>
            <a:r>
              <a:rPr lang="en-US" dirty="0"/>
              <a:t>The individual must be qualified to perform the essential functions of the job to be protected from discrimination</a:t>
            </a:r>
          </a:p>
          <a:p>
            <a:endParaRPr lang="en-US" dirty="0"/>
          </a:p>
        </p:txBody>
      </p:sp>
      <p:sp>
        <p:nvSpPr>
          <p:cNvPr id="4" name="Slide Number Placeholder 3">
            <a:extLst>
              <a:ext uri="{FF2B5EF4-FFF2-40B4-BE49-F238E27FC236}">
                <a16:creationId xmlns:a16="http://schemas.microsoft.com/office/drawing/2014/main" id="{6A898836-9ABF-4E10-896A-C24724D63955}"/>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12500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C163-0581-49D0-87D3-BEE5E58B16C2}"/>
              </a:ext>
            </a:extLst>
          </p:cNvPr>
          <p:cNvSpPr>
            <a:spLocks noGrp="1"/>
          </p:cNvSpPr>
          <p:nvPr>
            <p:ph type="title"/>
          </p:nvPr>
        </p:nvSpPr>
        <p:spPr/>
        <p:txBody>
          <a:bodyPr/>
          <a:lstStyle/>
          <a:p>
            <a:r>
              <a:rPr lang="en-US" dirty="0"/>
              <a:t>Two Types of Disability Discrimination</a:t>
            </a:r>
          </a:p>
        </p:txBody>
      </p:sp>
      <p:sp>
        <p:nvSpPr>
          <p:cNvPr id="3" name="Content Placeholder 2">
            <a:extLst>
              <a:ext uri="{FF2B5EF4-FFF2-40B4-BE49-F238E27FC236}">
                <a16:creationId xmlns:a16="http://schemas.microsoft.com/office/drawing/2014/main" id="{953AD6B1-A59B-41C6-A2B7-610746AA1359}"/>
              </a:ext>
            </a:extLst>
          </p:cNvPr>
          <p:cNvSpPr>
            <a:spLocks noGrp="1"/>
          </p:cNvSpPr>
          <p:nvPr>
            <p:ph idx="1"/>
          </p:nvPr>
        </p:nvSpPr>
        <p:spPr/>
        <p:txBody>
          <a:bodyPr/>
          <a:lstStyle/>
          <a:p>
            <a:pPr>
              <a:spcBef>
                <a:spcPts val="2400"/>
              </a:spcBef>
            </a:pPr>
            <a:r>
              <a:rPr lang="en-US" dirty="0"/>
              <a:t>Disparate treatment</a:t>
            </a:r>
          </a:p>
          <a:p>
            <a:pPr lvl="1">
              <a:spcBef>
                <a:spcPts val="2400"/>
              </a:spcBef>
            </a:pPr>
            <a:r>
              <a:rPr lang="en-US" dirty="0"/>
              <a:t>Treating an individual differently because of his/her disability</a:t>
            </a:r>
          </a:p>
          <a:p>
            <a:pPr lvl="1">
              <a:spcBef>
                <a:spcPts val="2400"/>
              </a:spcBef>
            </a:pPr>
            <a:endParaRPr lang="en-US" dirty="0"/>
          </a:p>
          <a:p>
            <a:pPr>
              <a:spcBef>
                <a:spcPts val="2400"/>
              </a:spcBef>
            </a:pPr>
            <a:r>
              <a:rPr lang="en-US" dirty="0"/>
              <a:t>Failing to provide reasonable accommodation</a:t>
            </a:r>
          </a:p>
          <a:p>
            <a:pPr lvl="1">
              <a:spcBef>
                <a:spcPts val="2400"/>
              </a:spcBef>
            </a:pPr>
            <a:r>
              <a:rPr lang="en-US" dirty="0"/>
              <a:t>Employers are required to provide reasonable accommodations to help individuals with disabilities perform the job</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14</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C163-0581-49D0-87D3-BEE5E58B16C2}"/>
              </a:ext>
            </a:extLst>
          </p:cNvPr>
          <p:cNvSpPr>
            <a:spLocks noGrp="1"/>
          </p:cNvSpPr>
          <p:nvPr>
            <p:ph type="title"/>
          </p:nvPr>
        </p:nvSpPr>
        <p:spPr/>
        <p:txBody>
          <a:bodyPr/>
          <a:lstStyle/>
          <a:p>
            <a:r>
              <a:rPr lang="en-US" dirty="0"/>
              <a:t>Examples of Reasonable Accommodations</a:t>
            </a:r>
          </a:p>
        </p:txBody>
      </p:sp>
      <p:sp>
        <p:nvSpPr>
          <p:cNvPr id="3" name="Content Placeholder 2">
            <a:extLst>
              <a:ext uri="{FF2B5EF4-FFF2-40B4-BE49-F238E27FC236}">
                <a16:creationId xmlns:a16="http://schemas.microsoft.com/office/drawing/2014/main" id="{953AD6B1-A59B-41C6-A2B7-610746AA1359}"/>
              </a:ext>
            </a:extLst>
          </p:cNvPr>
          <p:cNvSpPr>
            <a:spLocks noGrp="1"/>
          </p:cNvSpPr>
          <p:nvPr>
            <p:ph idx="1"/>
          </p:nvPr>
        </p:nvSpPr>
        <p:spPr/>
        <p:txBody>
          <a:bodyPr/>
          <a:lstStyle/>
          <a:p>
            <a:r>
              <a:rPr lang="en-US" dirty="0"/>
              <a:t>Providing a sign language interpreter during a job interview with a deaf candidate</a:t>
            </a:r>
          </a:p>
          <a:p>
            <a:r>
              <a:rPr lang="en-US" dirty="0"/>
              <a:t>Making the workplace accessible to an apprentice in a wheelchair</a:t>
            </a:r>
          </a:p>
          <a:p>
            <a:r>
              <a:rPr lang="en-US" dirty="0"/>
              <a:t>Allowing an apprentice with diabetes to take breaks to monitor blood sugar</a:t>
            </a:r>
          </a:p>
          <a:p>
            <a:r>
              <a:rPr lang="en-US" dirty="0"/>
              <a:t>Allowing an apprentice with cancer to take leave for treatments</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255187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C163-0581-49D0-87D3-BEE5E58B16C2}"/>
              </a:ext>
            </a:extLst>
          </p:cNvPr>
          <p:cNvSpPr>
            <a:spLocks noGrp="1"/>
          </p:cNvSpPr>
          <p:nvPr>
            <p:ph type="title"/>
          </p:nvPr>
        </p:nvSpPr>
        <p:spPr/>
        <p:txBody>
          <a:bodyPr/>
          <a:lstStyle/>
          <a:p>
            <a:r>
              <a:rPr lang="en-US" dirty="0"/>
              <a:t>Undue Hardship Exceptions</a:t>
            </a:r>
          </a:p>
        </p:txBody>
      </p:sp>
      <p:sp>
        <p:nvSpPr>
          <p:cNvPr id="3" name="Content Placeholder 2">
            <a:extLst>
              <a:ext uri="{FF2B5EF4-FFF2-40B4-BE49-F238E27FC236}">
                <a16:creationId xmlns:a16="http://schemas.microsoft.com/office/drawing/2014/main" id="{953AD6B1-A59B-41C6-A2B7-610746AA1359}"/>
              </a:ext>
            </a:extLst>
          </p:cNvPr>
          <p:cNvSpPr>
            <a:spLocks noGrp="1"/>
          </p:cNvSpPr>
          <p:nvPr>
            <p:ph idx="1"/>
          </p:nvPr>
        </p:nvSpPr>
        <p:spPr/>
        <p:txBody>
          <a:bodyPr/>
          <a:lstStyle/>
          <a:p>
            <a:pPr marL="0" indent="0">
              <a:buNone/>
            </a:pPr>
            <a:r>
              <a:rPr lang="en-US" dirty="0"/>
              <a:t>Undue hardship for a reasonable accommodation:</a:t>
            </a:r>
          </a:p>
          <a:p>
            <a:r>
              <a:rPr lang="en-US" dirty="0"/>
              <a:t>An action requiring significant difficulty or expense</a:t>
            </a:r>
          </a:p>
          <a:p>
            <a:r>
              <a:rPr lang="en-US" dirty="0"/>
              <a:t>Threats to the safety of the individual or others in the workplace</a:t>
            </a:r>
          </a:p>
          <a:p>
            <a:r>
              <a:rPr lang="en-US" dirty="0"/>
              <a:t>Determined on a case-by-case basis</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99792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457200"/>
            <a:ext cx="7243254" cy="1165434"/>
          </a:xfrm>
        </p:spPr>
        <p:txBody>
          <a:bodyPr>
            <a:normAutofit fontScale="90000"/>
          </a:bodyPr>
          <a:lstStyle/>
          <a:p>
            <a:r>
              <a:rPr lang="en-US" cap="small" dirty="0"/>
              <a:t>Which of the accommodations listed below would be considered reasonable? </a:t>
            </a:r>
            <a:br>
              <a:rPr lang="en-US" cap="small" dirty="0"/>
            </a:br>
            <a:r>
              <a:rPr lang="en-US" sz="2000" cap="small" dirty="0"/>
              <a:t>[Choose all that apply]</a:t>
            </a:r>
            <a:endParaRPr lang="en-US" cap="small" dirty="0"/>
          </a:p>
        </p:txBody>
      </p:sp>
      <p:sp>
        <p:nvSpPr>
          <p:cNvPr id="6" name="Content Placeholder 5"/>
          <p:cNvSpPr>
            <a:spLocks noGrp="1"/>
          </p:cNvSpPr>
          <p:nvPr>
            <p:ph idx="1"/>
          </p:nvPr>
        </p:nvSpPr>
        <p:spPr/>
        <p:txBody>
          <a:bodyPr/>
          <a:lstStyle/>
          <a:p>
            <a:r>
              <a:rPr lang="en-US" dirty="0"/>
              <a:t>Providing an accessible parking space for an apprentice who uses a wheelchair</a:t>
            </a:r>
          </a:p>
          <a:p>
            <a:r>
              <a:rPr lang="en-US" dirty="0"/>
              <a:t>Giving an applicant with learning disabilities more time to complete a written proficiency test</a:t>
            </a:r>
          </a:p>
          <a:p>
            <a:r>
              <a:rPr lang="en-US" dirty="0"/>
              <a:t>Buying a refrigerator for an apprentice with diabetes</a:t>
            </a:r>
          </a:p>
          <a:p>
            <a:r>
              <a:rPr lang="en-US" dirty="0"/>
              <a:t>Modifying equipment for an apprentice with a shoulder injury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58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lstStyle/>
          <a:p>
            <a:r>
              <a:rPr lang="en-US" dirty="0"/>
              <a:t>Understanding Harassment</a:t>
            </a:r>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lstStyle/>
          <a:p>
            <a:r>
              <a:rPr lang="en-US" dirty="0"/>
              <a:t>Another form of unlawful discrimination</a:t>
            </a:r>
          </a:p>
          <a:p>
            <a:pPr>
              <a:spcBef>
                <a:spcPts val="1200"/>
              </a:spcBef>
            </a:pPr>
            <a:r>
              <a:rPr lang="en-US" dirty="0"/>
              <a:t>Includes conduct that: </a:t>
            </a:r>
          </a:p>
          <a:p>
            <a:pPr lvl="1">
              <a:spcBef>
                <a:spcPts val="1200"/>
              </a:spcBef>
            </a:pPr>
            <a:r>
              <a:rPr lang="en-US" dirty="0"/>
              <a:t>Is unwelcome</a:t>
            </a:r>
          </a:p>
          <a:p>
            <a:pPr lvl="1">
              <a:spcBef>
                <a:spcPts val="1200"/>
              </a:spcBef>
            </a:pPr>
            <a:r>
              <a:rPr lang="en-US" dirty="0"/>
              <a:t>Is based on a protected characteristic</a:t>
            </a:r>
          </a:p>
          <a:p>
            <a:pPr marL="457200" lvl="1" indent="0">
              <a:buNone/>
            </a:pPr>
            <a:r>
              <a:rPr lang="en-US" dirty="0"/>
              <a:t>AND EITHER:</a:t>
            </a:r>
          </a:p>
          <a:p>
            <a:pPr lvl="1">
              <a:spcBef>
                <a:spcPts val="1200"/>
              </a:spcBef>
            </a:pPr>
            <a:r>
              <a:rPr lang="en-US" dirty="0"/>
              <a:t>Putting up with the conduct becomes a condition of continued employment, OR</a:t>
            </a:r>
          </a:p>
          <a:p>
            <a:pPr lvl="1">
              <a:spcBef>
                <a:spcPts val="1200"/>
              </a:spcBef>
            </a:pPr>
            <a:r>
              <a:rPr lang="en-US" dirty="0"/>
              <a:t>The conduct is severe or frequent enough to change the conditions of employment</a:t>
            </a:r>
          </a:p>
          <a:p>
            <a:endParaRPr lang="en-US" dirty="0"/>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156734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normAutofit fontScale="90000"/>
          </a:bodyPr>
          <a:lstStyle/>
          <a:p>
            <a:r>
              <a:rPr lang="en-US" sz="3600" dirty="0"/>
              <a:t>The three elements of unlawful harassment</a:t>
            </a:r>
            <a:endParaRPr lang="en-US" dirty="0"/>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lstStyle/>
          <a:p>
            <a:r>
              <a:rPr lang="en-US" dirty="0"/>
              <a:t>Conduct is unwelcome</a:t>
            </a:r>
          </a:p>
          <a:p>
            <a:r>
              <a:rPr lang="en-US" dirty="0"/>
              <a:t>Conduct directed at apprentice because apprentice is in a protected group</a:t>
            </a:r>
          </a:p>
          <a:p>
            <a:r>
              <a:rPr lang="en-US" dirty="0"/>
              <a:t>Results in tangible employment action, OR creates a “hostile work environment”</a:t>
            </a:r>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112826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lstStyle/>
          <a:p>
            <a:r>
              <a:rPr lang="en-US" dirty="0"/>
              <a:t>Sponsor Liability in Harassment</a:t>
            </a:r>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lstStyle/>
          <a:p>
            <a:r>
              <a:rPr lang="en-US" sz="3000" dirty="0"/>
              <a:t>Depends on who has done the harassment</a:t>
            </a:r>
          </a:p>
          <a:p>
            <a:pPr lvl="1">
              <a:spcBef>
                <a:spcPts val="2400"/>
              </a:spcBef>
            </a:pPr>
            <a:r>
              <a:rPr lang="en-US" sz="2800" dirty="0"/>
              <a:t>Supervisor or manager</a:t>
            </a:r>
          </a:p>
          <a:p>
            <a:pPr lvl="1">
              <a:spcBef>
                <a:spcPts val="2400"/>
              </a:spcBef>
            </a:pPr>
            <a:r>
              <a:rPr lang="en-US" sz="2800" dirty="0"/>
              <a:t>Employee or fellow apprentice</a:t>
            </a:r>
          </a:p>
          <a:p>
            <a:pPr marL="457200" lvl="1" indent="0">
              <a:buNone/>
            </a:pPr>
            <a:endParaRPr lang="en-US" sz="2800" dirty="0"/>
          </a:p>
          <a:p>
            <a:pPr marL="514350" indent="-457200"/>
            <a:r>
              <a:rPr lang="en-US" sz="3000" dirty="0"/>
              <a:t>Where supervisor/manager harassment results in tangible employment action</a:t>
            </a:r>
          </a:p>
          <a:p>
            <a:endParaRPr lang="en-US" dirty="0"/>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291990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00E8B-949B-49B0-9C8F-04A67512D9E2}"/>
              </a:ext>
            </a:extLst>
          </p:cNvPr>
          <p:cNvSpPr>
            <a:spLocks noGrp="1"/>
          </p:cNvSpPr>
          <p:nvPr>
            <p:ph type="title"/>
          </p:nvPr>
        </p:nvSpPr>
        <p:spPr>
          <a:xfrm>
            <a:off x="1787235" y="403597"/>
            <a:ext cx="6063993" cy="1219037"/>
          </a:xfrm>
        </p:spPr>
        <p:txBody>
          <a:bodyPr>
            <a:noAutofit/>
          </a:bodyPr>
          <a:lstStyle/>
          <a:p>
            <a:r>
              <a:rPr lang="en-US" sz="2800" cap="small" dirty="0"/>
              <a:t>As a sponsor, what are your responsibilities in addressing harassment claims? </a:t>
            </a:r>
            <a:br>
              <a:rPr lang="en-US" sz="2800" cap="small" dirty="0"/>
            </a:br>
            <a:r>
              <a:rPr lang="en-US" sz="1800" cap="small" dirty="0"/>
              <a:t>[Choose all that apply]</a:t>
            </a:r>
            <a:endParaRPr lang="en-US" sz="2800" cap="small" dirty="0"/>
          </a:p>
        </p:txBody>
      </p:sp>
      <p:sp>
        <p:nvSpPr>
          <p:cNvPr id="5" name="Content Placeholder 4">
            <a:extLst>
              <a:ext uri="{FF2B5EF4-FFF2-40B4-BE49-F238E27FC236}">
                <a16:creationId xmlns:a16="http://schemas.microsoft.com/office/drawing/2014/main" id="{B561FB74-6501-4081-9A90-099400F40C39}"/>
              </a:ext>
            </a:extLst>
          </p:cNvPr>
          <p:cNvSpPr>
            <a:spLocks noGrp="1"/>
          </p:cNvSpPr>
          <p:nvPr>
            <p:ph idx="1"/>
          </p:nvPr>
        </p:nvSpPr>
        <p:spPr/>
        <p:txBody>
          <a:bodyPr>
            <a:normAutofit fontScale="92500" lnSpcReduction="20000"/>
          </a:bodyPr>
          <a:lstStyle/>
          <a:p>
            <a:r>
              <a:rPr lang="en-US" dirty="0"/>
              <a:t>Tell the individual(s) accused of harassment to stop and assume that it has stopped.</a:t>
            </a:r>
          </a:p>
          <a:p>
            <a:r>
              <a:rPr lang="en-US" dirty="0"/>
              <a:t>Tell the accuser ways in which they can avoid being harassed in the future.</a:t>
            </a:r>
          </a:p>
          <a:p>
            <a:r>
              <a:rPr lang="en-US" dirty="0"/>
              <a:t>Make it clear to all apprentices and other employees that unlawful harassment will not be tolerated and follow through with appropriate corrective action will be taken when harassment occurs, up to and including termination of employment.</a:t>
            </a:r>
          </a:p>
          <a:p>
            <a:r>
              <a:rPr lang="en-US" dirty="0"/>
              <a:t>Ensure that all apprentices and other employees feel safe and secure in their workplace.</a:t>
            </a:r>
          </a:p>
        </p:txBody>
      </p:sp>
    </p:spTree>
    <p:extLst>
      <p:ext uri="{BB962C8B-B14F-4D97-AF65-F5344CB8AC3E}">
        <p14:creationId xmlns:p14="http://schemas.microsoft.com/office/powerpoint/2010/main" val="36523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lstStyle/>
          <a:p>
            <a:r>
              <a:rPr lang="en-US" dirty="0"/>
              <a:t>Actions to Prevent Discrimination</a:t>
            </a:r>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normAutofit lnSpcReduction="10000"/>
          </a:bodyPr>
          <a:lstStyle/>
          <a:p>
            <a:pPr>
              <a:lnSpc>
                <a:spcPct val="150000"/>
              </a:lnSpc>
            </a:pPr>
            <a:r>
              <a:rPr lang="en-US" sz="3200" dirty="0"/>
              <a:t>Outreach and recruitment practices</a:t>
            </a:r>
          </a:p>
          <a:p>
            <a:pPr>
              <a:lnSpc>
                <a:spcPct val="150000"/>
              </a:lnSpc>
            </a:pPr>
            <a:r>
              <a:rPr lang="en-US" sz="3200" dirty="0"/>
              <a:t>Selection procedures</a:t>
            </a:r>
          </a:p>
          <a:p>
            <a:pPr>
              <a:lnSpc>
                <a:spcPct val="150000"/>
              </a:lnSpc>
            </a:pPr>
            <a:r>
              <a:rPr lang="en-US" sz="3200" dirty="0"/>
              <a:t>Providing anti-harassment training</a:t>
            </a:r>
          </a:p>
          <a:p>
            <a:pPr>
              <a:lnSpc>
                <a:spcPct val="150000"/>
              </a:lnSpc>
            </a:pPr>
            <a:r>
              <a:rPr lang="en-US" sz="3200" dirty="0"/>
              <a:t>Ongoing apprenticeship staff technical assistance</a:t>
            </a:r>
          </a:p>
          <a:p>
            <a:endParaRPr lang="en-US" dirty="0"/>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68323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120347"/>
            <a:ext cx="8139325" cy="3571472"/>
          </a:xfrm>
        </p:spPr>
        <p:txBody>
          <a:bodyPr/>
          <a:lstStyle/>
          <a:p>
            <a:r>
              <a:rPr lang="en-US" sz="2800" dirty="0"/>
              <a:t>Apprenticeship EEO Website</a:t>
            </a:r>
          </a:p>
          <a:p>
            <a:pPr lvl="2"/>
            <a:r>
              <a:rPr lang="en-US" sz="2400" dirty="0">
                <a:hlinkClick r:id="rId3"/>
              </a:rPr>
              <a:t>www.doleta.gov/oa/eeo</a:t>
            </a:r>
            <a:endParaRPr lang="en-US" sz="2400" dirty="0"/>
          </a:p>
          <a:p>
            <a:r>
              <a:rPr lang="en-US" sz="2800" dirty="0"/>
              <a:t>Equal Employment Opportunity Commission Website</a:t>
            </a:r>
          </a:p>
          <a:p>
            <a:pPr lvl="2"/>
            <a:r>
              <a:rPr lang="en-US" sz="2400" dirty="0">
                <a:hlinkClick r:id="rId4"/>
              </a:rPr>
              <a:t>www.eeoc.gov  </a:t>
            </a:r>
            <a:endParaRPr lang="en-US" sz="2400" dirty="0"/>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24246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24</a:t>
            </a:fld>
            <a:endParaRPr lang="en-US"/>
          </a:p>
        </p:txBody>
      </p:sp>
    </p:spTree>
    <p:extLst>
      <p:ext uri="{BB962C8B-B14F-4D97-AF65-F5344CB8AC3E}">
        <p14:creationId xmlns:p14="http://schemas.microsoft.com/office/powerpoint/2010/main" val="1489470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Zach Boren</a:t>
            </a:r>
          </a:p>
          <a:p>
            <a:pPr lvl="1"/>
            <a:r>
              <a:rPr lang="en-US" dirty="0"/>
              <a:t>Division Chief / Office of Apprenticeship</a:t>
            </a:r>
          </a:p>
          <a:p>
            <a:pPr lvl="2"/>
            <a:r>
              <a:rPr lang="en-US" dirty="0"/>
              <a:t>USDOL</a:t>
            </a:r>
          </a:p>
          <a:p>
            <a:pPr lvl="3"/>
            <a:r>
              <a:rPr lang="en-US" dirty="0">
                <a:hlinkClick r:id="rId3"/>
              </a:rPr>
              <a:t>Boren.Zachary@dol.gov</a:t>
            </a:r>
            <a:r>
              <a:rPr lang="en-US" dirty="0"/>
              <a:t> </a:t>
            </a:r>
          </a:p>
          <a:p>
            <a:r>
              <a:rPr lang="en-US" dirty="0"/>
              <a:t>Nick Beadle</a:t>
            </a:r>
          </a:p>
          <a:p>
            <a:pPr lvl="1"/>
            <a:r>
              <a:rPr lang="en-US" dirty="0"/>
              <a:t>Special Assistant / Office of Apprenticeship</a:t>
            </a:r>
          </a:p>
          <a:p>
            <a:pPr lvl="2"/>
            <a:r>
              <a:rPr lang="en-US" dirty="0"/>
              <a:t>USDOL</a:t>
            </a:r>
          </a:p>
          <a:p>
            <a:pPr lvl="3"/>
            <a:r>
              <a:rPr lang="en-US" dirty="0">
                <a:hlinkClick r:id="rId4"/>
              </a:rPr>
              <a:t>Beadle.Nicholas@dol.gov</a:t>
            </a:r>
            <a:r>
              <a:rPr lang="en-US" dirty="0"/>
              <a:t> </a:t>
            </a:r>
          </a:p>
        </p:txBody>
      </p:sp>
    </p:spTree>
    <p:extLst>
      <p:ext uri="{BB962C8B-B14F-4D97-AF65-F5344CB8AC3E}">
        <p14:creationId xmlns:p14="http://schemas.microsoft.com/office/powerpoint/2010/main" val="424542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normAutofit fontScale="85000" lnSpcReduction="10000"/>
          </a:bodyPr>
          <a:lstStyle/>
          <a:p>
            <a:r>
              <a:rPr lang="en-US" dirty="0"/>
              <a:t>Zach Boren</a:t>
            </a:r>
          </a:p>
          <a:p>
            <a:pPr lvl="1"/>
            <a:r>
              <a:rPr lang="en-US" dirty="0"/>
              <a:t>Division Chief </a:t>
            </a:r>
            <a:r>
              <a:rPr lang="en-US" i="0" dirty="0"/>
              <a:t>Office of Apprenticeship</a:t>
            </a:r>
          </a:p>
          <a:p>
            <a:pPr lvl="1"/>
            <a:r>
              <a:rPr lang="en-US" i="0" dirty="0"/>
              <a:t>Employment and Training Administration</a:t>
            </a:r>
          </a:p>
          <a:p>
            <a:pPr lvl="1"/>
            <a:r>
              <a:rPr lang="en-US" i="0"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17" name="Picture 16">
            <a:extLst>
              <a:ext uri="{FF2B5EF4-FFF2-40B4-BE49-F238E27FC236}">
                <a16:creationId xmlns:a16="http://schemas.microsoft.com/office/drawing/2014/main" id="{9BE4BF2D-BE95-4070-AF68-1FB1FAB17CEE}"/>
              </a:ext>
            </a:extLst>
          </p:cNvPr>
          <p:cNvPicPr>
            <a:picLocks noChangeAspect="1"/>
          </p:cNvPicPr>
          <p:nvPr/>
        </p:nvPicPr>
        <p:blipFill>
          <a:blip r:embed="rId3"/>
          <a:stretch>
            <a:fillRect/>
          </a:stretch>
        </p:blipFill>
        <p:spPr>
          <a:xfrm>
            <a:off x="2290200" y="1266241"/>
            <a:ext cx="1366626" cy="1751813"/>
          </a:xfrm>
          <a:prstGeom prst="rect">
            <a:avLst/>
          </a:prstGeom>
        </p:spPr>
      </p:pic>
      <p:pic>
        <p:nvPicPr>
          <p:cNvPr id="20" name="Picture 19">
            <a:extLst>
              <a:ext uri="{FF2B5EF4-FFF2-40B4-BE49-F238E27FC236}">
                <a16:creationId xmlns:a16="http://schemas.microsoft.com/office/drawing/2014/main" id="{1A4066D1-B136-4DF7-802C-E8F5DA9D0501}"/>
              </a:ext>
            </a:extLst>
          </p:cNvPr>
          <p:cNvPicPr>
            <a:picLocks noChangeAspect="1"/>
          </p:cNvPicPr>
          <p:nvPr/>
        </p:nvPicPr>
        <p:blipFill>
          <a:blip r:embed="rId4"/>
          <a:stretch>
            <a:fillRect/>
          </a:stretch>
        </p:blipFill>
        <p:spPr>
          <a:xfrm>
            <a:off x="1673835" y="2884542"/>
            <a:ext cx="1367789" cy="1753304"/>
          </a:xfrm>
          <a:prstGeom prst="rect">
            <a:avLst/>
          </a:prstGeom>
        </p:spPr>
      </p:pic>
      <p:pic>
        <p:nvPicPr>
          <p:cNvPr id="21" name="Picture 20">
            <a:extLst>
              <a:ext uri="{FF2B5EF4-FFF2-40B4-BE49-F238E27FC236}">
                <a16:creationId xmlns:a16="http://schemas.microsoft.com/office/drawing/2014/main" id="{DB415A62-099B-4929-85A3-2F59BB149A47}"/>
              </a:ext>
            </a:extLst>
          </p:cNvPr>
          <p:cNvPicPr>
            <a:picLocks noChangeAspect="1"/>
          </p:cNvPicPr>
          <p:nvPr/>
        </p:nvPicPr>
        <p:blipFill>
          <a:blip r:embed="rId5"/>
          <a:stretch>
            <a:fillRect/>
          </a:stretch>
        </p:blipFill>
        <p:spPr>
          <a:xfrm>
            <a:off x="1172955" y="4511784"/>
            <a:ext cx="1350931" cy="1736911"/>
          </a:xfrm>
          <a:prstGeom prst="rect">
            <a:avLst/>
          </a:prstGeom>
        </p:spPr>
      </p:pic>
      <p:sp>
        <p:nvSpPr>
          <p:cNvPr id="9" name="Content Placeholder 1">
            <a:extLst>
              <a:ext uri="{FF2B5EF4-FFF2-40B4-BE49-F238E27FC236}">
                <a16:creationId xmlns:a16="http://schemas.microsoft.com/office/drawing/2014/main" id="{26D26125-83DC-4D8A-B2AF-8E56D60B41AA}"/>
              </a:ext>
            </a:extLst>
          </p:cNvPr>
          <p:cNvSpPr txBox="1">
            <a:spLocks/>
          </p:cNvSpPr>
          <p:nvPr/>
        </p:nvSpPr>
        <p:spPr>
          <a:xfrm>
            <a:off x="3542504" y="3170029"/>
            <a:ext cx="3983355" cy="118387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800" i="1" kern="1200">
                <a:solidFill>
                  <a:schemeClr val="accent3">
                    <a:lumMod val="90000"/>
                    <a:lumOff val="10000"/>
                  </a:schemeClr>
                </a:solidFill>
                <a:latin typeface="+mn-lt"/>
                <a:ea typeface="+mn-ea"/>
                <a:cs typeface="+mn-cs"/>
              </a:defRPr>
            </a:lvl2pPr>
            <a:lvl3pPr marL="274320" indent="0" algn="l" defTabSz="914400" rtl="0" eaLnBrk="1" latinLnBrk="0" hangingPunct="1">
              <a:lnSpc>
                <a:spcPct val="90000"/>
              </a:lnSpc>
              <a:spcBef>
                <a:spcPts val="600"/>
              </a:spcBef>
              <a:buClr>
                <a:schemeClr val="accent1"/>
              </a:buClr>
              <a:buFontTx/>
              <a:buNone/>
              <a:defRPr sz="1600" kern="1200">
                <a:solidFill>
                  <a:schemeClr val="tx1"/>
                </a:solidFill>
                <a:latin typeface="+mn-lt"/>
                <a:ea typeface="+mn-ea"/>
                <a:cs typeface="+mn-cs"/>
              </a:defRPr>
            </a:lvl3pPr>
            <a:lvl4pPr marL="64008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6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Nick Beadle </a:t>
            </a:r>
          </a:p>
          <a:p>
            <a:pPr lvl="1"/>
            <a:r>
              <a:rPr lang="en-US" sz="1500" dirty="0"/>
              <a:t>Special Assistant </a:t>
            </a:r>
            <a:r>
              <a:rPr lang="en-US" sz="1500" i="0" dirty="0"/>
              <a:t>Office of Apprenticeship Employment and Training Agency U.S. Department of Labor</a:t>
            </a:r>
          </a:p>
        </p:txBody>
      </p:sp>
      <p:sp>
        <p:nvSpPr>
          <p:cNvPr id="13" name="Content Placeholder 1">
            <a:extLst>
              <a:ext uri="{FF2B5EF4-FFF2-40B4-BE49-F238E27FC236}">
                <a16:creationId xmlns:a16="http://schemas.microsoft.com/office/drawing/2014/main" id="{D6B93D4B-3E35-450B-9692-E27A672AFD64}"/>
              </a:ext>
            </a:extLst>
          </p:cNvPr>
          <p:cNvSpPr txBox="1">
            <a:spLocks/>
          </p:cNvSpPr>
          <p:nvPr/>
        </p:nvSpPr>
        <p:spPr>
          <a:xfrm>
            <a:off x="3041624" y="4851335"/>
            <a:ext cx="3983355" cy="118387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800" i="1" kern="1200">
                <a:solidFill>
                  <a:schemeClr val="accent3">
                    <a:lumMod val="90000"/>
                    <a:lumOff val="10000"/>
                  </a:schemeClr>
                </a:solidFill>
                <a:latin typeface="+mn-lt"/>
                <a:ea typeface="+mn-ea"/>
                <a:cs typeface="+mn-cs"/>
              </a:defRPr>
            </a:lvl2pPr>
            <a:lvl3pPr marL="274320" indent="0" algn="l" defTabSz="914400" rtl="0" eaLnBrk="1" latinLnBrk="0" hangingPunct="1">
              <a:lnSpc>
                <a:spcPct val="90000"/>
              </a:lnSpc>
              <a:spcBef>
                <a:spcPts val="600"/>
              </a:spcBef>
              <a:buClr>
                <a:schemeClr val="accent1"/>
              </a:buClr>
              <a:buFontTx/>
              <a:buNone/>
              <a:defRPr sz="1600" kern="1200">
                <a:solidFill>
                  <a:schemeClr val="tx1"/>
                </a:solidFill>
                <a:latin typeface="+mn-lt"/>
                <a:ea typeface="+mn-ea"/>
                <a:cs typeface="+mn-cs"/>
              </a:defRPr>
            </a:lvl3pPr>
            <a:lvl4pPr marL="64008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6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Donna Lenhoff</a:t>
            </a:r>
          </a:p>
          <a:p>
            <a:pPr lvl="1"/>
            <a:r>
              <a:rPr lang="en-US" sz="1500" dirty="0"/>
              <a:t>Consultant </a:t>
            </a:r>
            <a:r>
              <a:rPr lang="en-US" sz="1500" i="0" dirty="0"/>
              <a:t>INS Group</a:t>
            </a:r>
          </a:p>
        </p:txBody>
      </p:sp>
    </p:spTree>
    <p:extLst>
      <p:ext uri="{BB962C8B-B14F-4D97-AF65-F5344CB8AC3E}">
        <p14:creationId xmlns:p14="http://schemas.microsoft.com/office/powerpoint/2010/main" val="121037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Who is protected by the Apprenticeship EEO regulations?</a:t>
            </a:r>
          </a:p>
          <a:p>
            <a:r>
              <a:rPr lang="en-US" dirty="0"/>
              <a:t>What types of actions may be discriminatory?</a:t>
            </a:r>
          </a:p>
          <a:p>
            <a:r>
              <a:rPr lang="en-US" dirty="0"/>
              <a:t>What evidence shows that discrimination has or has not occurred?</a:t>
            </a:r>
          </a:p>
          <a:p>
            <a:r>
              <a:rPr lang="en-US" dirty="0"/>
              <a:t>How can sponsors avoid discrimination?</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268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small" dirty="0"/>
              <a:t>Who is in our audience today</a:t>
            </a:r>
            <a:r>
              <a:rPr lang="en-US" dirty="0"/>
              <a:t>?</a:t>
            </a:r>
          </a:p>
        </p:txBody>
      </p:sp>
      <p:sp>
        <p:nvSpPr>
          <p:cNvPr id="6" name="Content Placeholder 5"/>
          <p:cNvSpPr>
            <a:spLocks noGrp="1"/>
          </p:cNvSpPr>
          <p:nvPr>
            <p:ph idx="1"/>
          </p:nvPr>
        </p:nvSpPr>
        <p:spPr/>
        <p:txBody>
          <a:bodyPr>
            <a:normAutofit/>
          </a:bodyPr>
          <a:lstStyle/>
          <a:p>
            <a:r>
              <a:rPr lang="en-US" sz="2800" dirty="0"/>
              <a:t>Apprenticeship sponsor</a:t>
            </a:r>
          </a:p>
          <a:p>
            <a:r>
              <a:rPr lang="en-US" sz="2800" dirty="0"/>
              <a:t>Apprenticeship intermediary</a:t>
            </a:r>
          </a:p>
          <a:p>
            <a:r>
              <a:rPr lang="en-US" sz="2800" dirty="0"/>
              <a:t>Education, workforce or other partner</a:t>
            </a:r>
          </a:p>
          <a:p>
            <a:r>
              <a:rPr lang="en-US" sz="2800" dirty="0"/>
              <a:t>Other (please specify)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496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FEC-5FE3-4DF4-AE6D-D8E68BE1CD93}"/>
              </a:ext>
            </a:extLst>
          </p:cNvPr>
          <p:cNvSpPr>
            <a:spLocks noGrp="1"/>
          </p:cNvSpPr>
          <p:nvPr>
            <p:ph type="title"/>
          </p:nvPr>
        </p:nvSpPr>
        <p:spPr/>
        <p:txBody>
          <a:bodyPr>
            <a:noAutofit/>
          </a:bodyPr>
          <a:lstStyle/>
          <a:p>
            <a:r>
              <a:rPr lang="en-US" sz="2800" dirty="0"/>
              <a:t>Who is protected from discrimination in the revised apprenticeship EEO regulations?</a:t>
            </a:r>
          </a:p>
        </p:txBody>
      </p:sp>
      <p:sp>
        <p:nvSpPr>
          <p:cNvPr id="3" name="Text Placeholder 2">
            <a:extLst>
              <a:ext uri="{FF2B5EF4-FFF2-40B4-BE49-F238E27FC236}">
                <a16:creationId xmlns:a16="http://schemas.microsoft.com/office/drawing/2014/main" id="{5D84C0BC-95AD-49FD-B2C1-02A36F2E29DE}"/>
              </a:ext>
            </a:extLst>
          </p:cNvPr>
          <p:cNvSpPr>
            <a:spLocks noGrp="1"/>
          </p:cNvSpPr>
          <p:nvPr>
            <p:ph type="body" idx="1"/>
          </p:nvPr>
        </p:nvSpPr>
        <p:spPr>
          <a:xfrm>
            <a:off x="629842" y="1534714"/>
            <a:ext cx="7834073" cy="797334"/>
          </a:xfrm>
        </p:spPr>
        <p:txBody>
          <a:bodyPr/>
          <a:lstStyle/>
          <a:p>
            <a:r>
              <a:rPr lang="en-US" sz="2400" dirty="0">
                <a:effectLst/>
              </a:rPr>
              <a:t>Apprentices and applicants for apprenticeship with these protected characteristics:</a:t>
            </a:r>
          </a:p>
        </p:txBody>
      </p:sp>
      <p:sp>
        <p:nvSpPr>
          <p:cNvPr id="4" name="Content Placeholder 3">
            <a:extLst>
              <a:ext uri="{FF2B5EF4-FFF2-40B4-BE49-F238E27FC236}">
                <a16:creationId xmlns:a16="http://schemas.microsoft.com/office/drawing/2014/main" id="{855BFE72-62A6-4974-A01D-199AC1063EE1}"/>
              </a:ext>
            </a:extLst>
          </p:cNvPr>
          <p:cNvSpPr>
            <a:spLocks noGrp="1"/>
          </p:cNvSpPr>
          <p:nvPr>
            <p:ph sz="half" idx="2"/>
          </p:nvPr>
        </p:nvSpPr>
        <p:spPr/>
        <p:txBody>
          <a:bodyPr anchor="ctr">
            <a:normAutofit/>
          </a:bodyPr>
          <a:lstStyle/>
          <a:p>
            <a:r>
              <a:rPr lang="en-US" sz="2800" dirty="0"/>
              <a:t>Race		</a:t>
            </a:r>
          </a:p>
          <a:p>
            <a:r>
              <a:rPr lang="en-US" sz="2800" dirty="0"/>
              <a:t>Color</a:t>
            </a:r>
          </a:p>
          <a:p>
            <a:r>
              <a:rPr lang="en-US" sz="2800" dirty="0"/>
              <a:t>Religion		</a:t>
            </a:r>
          </a:p>
          <a:p>
            <a:r>
              <a:rPr lang="en-US" sz="2800" dirty="0"/>
              <a:t>National origin	</a:t>
            </a:r>
          </a:p>
          <a:p>
            <a:r>
              <a:rPr lang="en-US" sz="2800" dirty="0"/>
              <a:t>Sex</a:t>
            </a:r>
          </a:p>
        </p:txBody>
      </p:sp>
      <p:sp>
        <p:nvSpPr>
          <p:cNvPr id="9" name="Content Placeholder 8">
            <a:extLst>
              <a:ext uri="{FF2B5EF4-FFF2-40B4-BE49-F238E27FC236}">
                <a16:creationId xmlns:a16="http://schemas.microsoft.com/office/drawing/2014/main" id="{A858B6A2-B7EF-4645-9020-E01E88F04265}"/>
              </a:ext>
            </a:extLst>
          </p:cNvPr>
          <p:cNvSpPr>
            <a:spLocks noGrp="1"/>
          </p:cNvSpPr>
          <p:nvPr>
            <p:ph sz="quarter" idx="4"/>
          </p:nvPr>
        </p:nvSpPr>
        <p:spPr>
          <a:xfrm>
            <a:off x="4714874" y="2350452"/>
            <a:ext cx="3987691" cy="3839211"/>
          </a:xfrm>
        </p:spPr>
        <p:txBody>
          <a:bodyPr anchor="ctr"/>
          <a:lstStyle/>
          <a:p>
            <a:r>
              <a:rPr lang="en-US" sz="2800" dirty="0"/>
              <a:t>Sexual Orientation	</a:t>
            </a:r>
          </a:p>
          <a:p>
            <a:r>
              <a:rPr lang="en-US" sz="2800" dirty="0"/>
              <a:t>Genetic Information</a:t>
            </a:r>
          </a:p>
          <a:p>
            <a:r>
              <a:rPr lang="en-US" sz="2800" dirty="0"/>
              <a:t>Disability</a:t>
            </a:r>
          </a:p>
          <a:p>
            <a:r>
              <a:rPr lang="en-US" sz="2800" dirty="0"/>
              <a:t>Age (40 </a:t>
            </a:r>
            <a:r>
              <a:rPr lang="en-US" dirty="0"/>
              <a:t>and older)</a:t>
            </a:r>
          </a:p>
          <a:p>
            <a:pPr marL="0" indent="0">
              <a:buNone/>
            </a:pPr>
            <a:endParaRPr lang="en-US" dirty="0"/>
          </a:p>
        </p:txBody>
      </p:sp>
      <p:sp>
        <p:nvSpPr>
          <p:cNvPr id="8" name="Slide Number Placeholder 7"/>
          <p:cNvSpPr>
            <a:spLocks noGrp="1"/>
          </p:cNvSpPr>
          <p:nvPr>
            <p:ph type="sldNum" sz="quarter" idx="10"/>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9F21-1017-42DC-B9CB-13012B6C150E}"/>
              </a:ext>
            </a:extLst>
          </p:cNvPr>
          <p:cNvSpPr>
            <a:spLocks noGrp="1"/>
          </p:cNvSpPr>
          <p:nvPr>
            <p:ph type="title"/>
          </p:nvPr>
        </p:nvSpPr>
        <p:spPr>
          <a:xfrm>
            <a:off x="628650" y="365126"/>
            <a:ext cx="7955280" cy="795216"/>
          </a:xfrm>
        </p:spPr>
        <p:txBody>
          <a:bodyPr/>
          <a:lstStyle/>
          <a:p>
            <a:r>
              <a:rPr lang="en-US" dirty="0"/>
              <a:t>Covered Employment Actions</a:t>
            </a:r>
          </a:p>
        </p:txBody>
      </p:sp>
      <p:sp>
        <p:nvSpPr>
          <p:cNvPr id="3" name="Content Placeholder 2">
            <a:extLst>
              <a:ext uri="{FF2B5EF4-FFF2-40B4-BE49-F238E27FC236}">
                <a16:creationId xmlns:a16="http://schemas.microsoft.com/office/drawing/2014/main" id="{4F5E7199-3D8A-43C0-AB42-F7B9A46563F2}"/>
              </a:ext>
            </a:extLst>
          </p:cNvPr>
          <p:cNvSpPr>
            <a:spLocks noGrp="1"/>
          </p:cNvSpPr>
          <p:nvPr>
            <p:ph idx="1"/>
          </p:nvPr>
        </p:nvSpPr>
        <p:spPr>
          <a:xfrm>
            <a:off x="628650" y="1355834"/>
            <a:ext cx="8334942" cy="4821129"/>
          </a:xfrm>
        </p:spPr>
        <p:txBody>
          <a:bodyPr>
            <a:normAutofit fontScale="70000" lnSpcReduction="20000"/>
          </a:bodyPr>
          <a:lstStyle/>
          <a:p>
            <a:r>
              <a:rPr lang="en-US" dirty="0"/>
              <a:t>Recruitment, outreach, and selection</a:t>
            </a:r>
          </a:p>
          <a:p>
            <a:r>
              <a:rPr lang="en-US" dirty="0"/>
              <a:t>Hiring, placement, upgrading, advancement, promotion, demotion, transfer, layoff, termination, right of return from layoff, and rehiring</a:t>
            </a:r>
          </a:p>
          <a:p>
            <a:r>
              <a:rPr lang="en-US" dirty="0"/>
              <a:t>Rotation among work processes</a:t>
            </a:r>
          </a:p>
          <a:p>
            <a:r>
              <a:rPr lang="en-US" dirty="0"/>
              <a:t>Disciplinary actions</a:t>
            </a:r>
          </a:p>
          <a:p>
            <a:r>
              <a:rPr lang="en-US" dirty="0"/>
              <a:t>Rates of pay/compensation</a:t>
            </a:r>
          </a:p>
          <a:p>
            <a:r>
              <a:rPr lang="en-US" dirty="0"/>
              <a:t>Hours of work and training</a:t>
            </a:r>
          </a:p>
          <a:p>
            <a:r>
              <a:rPr lang="en-US" dirty="0"/>
              <a:t>Working conditions</a:t>
            </a:r>
          </a:p>
          <a:p>
            <a:r>
              <a:rPr lang="en-US" dirty="0"/>
              <a:t>Job assignments</a:t>
            </a:r>
          </a:p>
          <a:p>
            <a:r>
              <a:rPr lang="en-US" dirty="0"/>
              <a:t>Leaves of absence, any other leave</a:t>
            </a:r>
          </a:p>
          <a:p>
            <a:r>
              <a:rPr lang="en-US" b="1" dirty="0"/>
              <a:t>Any other benefit, term, condition or privilege associated with apprenticeship</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61987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6A25-FDAB-47E9-9C14-DB6A30B983CF}"/>
              </a:ext>
            </a:extLst>
          </p:cNvPr>
          <p:cNvSpPr>
            <a:spLocks noGrp="1"/>
          </p:cNvSpPr>
          <p:nvPr>
            <p:ph type="title"/>
          </p:nvPr>
        </p:nvSpPr>
        <p:spPr/>
        <p:txBody>
          <a:bodyPr/>
          <a:lstStyle/>
          <a:p>
            <a:r>
              <a:rPr lang="en-US" dirty="0"/>
              <a:t>Forms of Discrimination</a:t>
            </a:r>
          </a:p>
        </p:txBody>
      </p:sp>
      <p:sp>
        <p:nvSpPr>
          <p:cNvPr id="3" name="Content Placeholder 2">
            <a:extLst>
              <a:ext uri="{FF2B5EF4-FFF2-40B4-BE49-F238E27FC236}">
                <a16:creationId xmlns:a16="http://schemas.microsoft.com/office/drawing/2014/main" id="{C1A4563E-8BA8-4D7A-AC67-509F14A030E4}"/>
              </a:ext>
            </a:extLst>
          </p:cNvPr>
          <p:cNvSpPr>
            <a:spLocks noGrp="1"/>
          </p:cNvSpPr>
          <p:nvPr>
            <p:ph idx="1"/>
          </p:nvPr>
        </p:nvSpPr>
        <p:spPr/>
        <p:txBody>
          <a:bodyPr/>
          <a:lstStyle/>
          <a:p>
            <a:pPr marL="0" indent="0">
              <a:buNone/>
            </a:pPr>
            <a:r>
              <a:rPr lang="en-US" dirty="0"/>
              <a:t>Two broad ways discrimination can occur:</a:t>
            </a:r>
          </a:p>
          <a:p>
            <a:r>
              <a:rPr lang="en-US" dirty="0"/>
              <a:t>Disparate treatment (intentional)</a:t>
            </a:r>
          </a:p>
          <a:p>
            <a:r>
              <a:rPr lang="en-US" dirty="0"/>
              <a:t>Disparate impact (has discriminatory results)</a:t>
            </a:r>
          </a:p>
          <a:p>
            <a:pPr marL="0" indent="0">
              <a:buNone/>
            </a:pPr>
            <a:endParaRPr lang="en-US" dirty="0"/>
          </a:p>
        </p:txBody>
      </p:sp>
      <p:sp>
        <p:nvSpPr>
          <p:cNvPr id="17" name="Slide Number Placeholder 16"/>
          <p:cNvSpPr>
            <a:spLocks noGrp="1"/>
          </p:cNvSpPr>
          <p:nvPr>
            <p:ph type="sldNum" sz="quarter" idx="10"/>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134216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40121-B983-46B0-B513-39D46B2582AE}"/>
              </a:ext>
            </a:extLst>
          </p:cNvPr>
          <p:cNvSpPr>
            <a:spLocks noGrp="1"/>
          </p:cNvSpPr>
          <p:nvPr>
            <p:ph type="title"/>
          </p:nvPr>
        </p:nvSpPr>
        <p:spPr/>
        <p:txBody>
          <a:bodyPr/>
          <a:lstStyle/>
          <a:p>
            <a:r>
              <a:rPr lang="en-US" dirty="0"/>
              <a:t>Identifying Disparate Treatment</a:t>
            </a:r>
          </a:p>
        </p:txBody>
      </p:sp>
      <p:sp>
        <p:nvSpPr>
          <p:cNvPr id="4" name="Content Placeholder 3">
            <a:extLst>
              <a:ext uri="{FF2B5EF4-FFF2-40B4-BE49-F238E27FC236}">
                <a16:creationId xmlns:a16="http://schemas.microsoft.com/office/drawing/2014/main" id="{6705C0D7-81DC-4D7D-8668-7BD20F772A35}"/>
              </a:ext>
            </a:extLst>
          </p:cNvPr>
          <p:cNvSpPr>
            <a:spLocks noGrp="1"/>
          </p:cNvSpPr>
          <p:nvPr>
            <p:ph idx="1"/>
          </p:nvPr>
        </p:nvSpPr>
        <p:spPr/>
        <p:txBody>
          <a:bodyPr/>
          <a:lstStyle/>
          <a:p>
            <a:r>
              <a:rPr lang="en-US" dirty="0"/>
              <a:t>Unlawful discrimination may occur when:</a:t>
            </a:r>
          </a:p>
          <a:p>
            <a:pPr lvl="1">
              <a:spcBef>
                <a:spcPts val="2400"/>
              </a:spcBef>
            </a:pPr>
            <a:r>
              <a:rPr lang="en-US" dirty="0"/>
              <a:t>Apprentice is member of a protected group</a:t>
            </a:r>
          </a:p>
          <a:p>
            <a:pPr lvl="1">
              <a:spcBef>
                <a:spcPts val="2400"/>
              </a:spcBef>
            </a:pPr>
            <a:r>
              <a:rPr lang="en-US" dirty="0"/>
              <a:t>An adverse job action happens to that apprentice</a:t>
            </a:r>
          </a:p>
          <a:p>
            <a:pPr lvl="1">
              <a:spcBef>
                <a:spcPts val="2400"/>
              </a:spcBef>
            </a:pPr>
            <a:r>
              <a:rPr lang="en-US" dirty="0"/>
              <a:t>Another apprentice – NOT in protected group is treated more fairly</a:t>
            </a:r>
          </a:p>
          <a:p>
            <a:pPr lvl="1"/>
            <a:endParaRPr lang="en-US" dirty="0"/>
          </a:p>
          <a:p>
            <a:r>
              <a:rPr lang="en-US" dirty="0"/>
              <a:t>Sponsor must provide a legitimate, non-discriminatory reason for the job action </a:t>
            </a: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1925742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1601&quot;&gt;&lt;object type=&quot;3&quot; unique_id=&quot;21602&quot;&gt;&lt;property id=&quot;20148&quot; value=&quot;5&quot;/&gt;&lt;property id=&quot;20300&quot; value=&quot;Slide 5 - &amp;quot;Who is in our audience today?&amp;quot;&quot;/&gt;&lt;property id=&quot;20307&quot; value=&quot;288&quot;/&gt;&lt;/object&gt;&lt;object type=&quot;3&quot; unique_id=&quot;21603&quot;&gt;&lt;property id=&quot;20148&quot; value=&quot;5&quot;/&gt;&lt;property id=&quot;20300&quot; value=&quot;Slide 1 - &amp;quot;Identifying Discrimination&amp;quot;&quot;/&gt;&lt;property id=&quot;20307&quot; value=&quot;287&quot;/&gt;&lt;/object&gt;&lt;object type=&quot;3&quot; unique_id=&quot;21604&quot;&gt;&lt;property id=&quot;20148&quot; value=&quot;5&quot;/&gt;&lt;property id=&quot;20300&quot; value=&quot;Slide 3&quot;/&gt;&lt;property id=&quot;20307&quot; value=&quot;280&quot;/&gt;&lt;/object&gt;&lt;object type=&quot;3&quot; unique_id=&quot;21607&quot;&gt;&lt;property id=&quot;20148&quot; value=&quot;5&quot;/&gt;&lt;property id=&quot;20300&quot; value=&quot;Slide 4&quot;/&gt;&lt;property id=&quot;20307&quot; value=&quot;286&quot;/&gt;&lt;/object&gt;&lt;object type=&quot;3&quot; unique_id=&quot;21608&quot;&gt;&lt;property id=&quot;20148&quot; value=&quot;5&quot;/&gt;&lt;property id=&quot;20300&quot; value=&quot;Slide 2&quot;/&gt;&lt;property id=&quot;20307&quot; value=&quot;272&quot;/&gt;&lt;/object&gt;&lt;object type=&quot;3&quot; unique_id=&quot;21609&quot;&gt;&lt;property id=&quot;20148&quot; value=&quot;5&quot;/&gt;&lt;property id=&quot;20300&quot; value=&quot;Slide 6 - &amp;quot;Who is protected from discrimination in the revised apprenticeship EEO regulations?&amp;quot;&quot;/&gt;&lt;property id=&quot;20307&quot; value=&quot;258&quot;/&gt;&lt;/object&gt;&lt;object type=&quot;3&quot; unique_id=&quot;21610&quot;&gt;&lt;property id=&quot;20148&quot; value=&quot;5&quot;/&gt;&lt;property id=&quot;20300&quot; value=&quot;Slide 7 - &amp;quot;Covered Employment Actions&amp;quot;&quot;/&gt;&lt;property id=&quot;20307&quot; value=&quot;259&quot;/&gt;&lt;/object&gt;&lt;object type=&quot;3&quot; unique_id=&quot;21611&quot;&gt;&lt;property id=&quot;20148&quot; value=&quot;5&quot;/&gt;&lt;property id=&quot;20300&quot; value=&quot;Slide 8 - &amp;quot;Forms of Discrimination&amp;quot;&quot;/&gt;&lt;property id=&quot;20307&quot; value=&quot;260&quot;/&gt;&lt;/object&gt;&lt;object type=&quot;3&quot; unique_id=&quot;21612&quot;&gt;&lt;property id=&quot;20148&quot; value=&quot;5&quot;/&gt;&lt;property id=&quot;20300&quot; value=&quot;Slide 9 - &amp;quot;Identifying Disparate Treatment&amp;quot;&quot;/&gt;&lt;property id=&quot;20307&quot; value=&quot;262&quot;/&gt;&lt;/object&gt;&lt;object type=&quot;3&quot; unique_id=&quot;21613&quot;&gt;&lt;property id=&quot;20148&quot; value=&quot;5&quot;/&gt;&lt;property id=&quot;20300&quot; value=&quot;Slide 10 - &amp;quot;Identifying Disparate Impact&amp;quot;&quot;/&gt;&lt;property id=&quot;20307&quot; value=&quot;263&quot;/&gt;&lt;/object&gt;&lt;object type=&quot;3&quot; unique_id=&quot;21614&quot;&gt;&lt;property id=&quot;20148&quot; value=&quot;5&quot;/&gt;&lt;property id=&quot;20300&quot; value=&quot;Slide 11 - &amp;quot;Three Sides to the Story?&amp;quot;&quot;/&gt;&lt;property id=&quot;20307&quot; value=&quot;276&quot;/&gt;&lt;/object&gt;&lt;object type=&quot;3&quot; unique_id=&quot;21615&quot;&gt;&lt;property id=&quot;20148&quot; value=&quot;5&quot;/&gt;&lt;property id=&quot;20300&quot; value=&quot;Slide 12 - &amp;quot;Disability Discrimination&amp;quot;&quot;/&gt;&lt;property id=&quot;20307&quot; value=&quot;279&quot;/&gt;&lt;/object&gt;&lt;object type=&quot;3&quot; unique_id=&quot;21616&quot;&gt;&lt;property id=&quot;20148&quot; value=&quot;5&quot;/&gt;&lt;property id=&quot;20300&quot; value=&quot;Slide 13 - &amp;quot;Disability Discrimination&amp;quot;&quot;/&gt;&lt;property id=&quot;20307&quot; value=&quot;285&quot;/&gt;&lt;/object&gt;&lt;object type=&quot;3&quot; unique_id=&quot;21617&quot;&gt;&lt;property id=&quot;20148&quot; value=&quot;5&quot;/&gt;&lt;property id=&quot;20300&quot; value=&quot;Slide 14 - &amp;quot;Two Types of Disability Discrimination&amp;quot;&quot;/&gt;&lt;property id=&quot;20307&quot; value=&quot;271&quot;/&gt;&lt;/object&gt;&lt;object type=&quot;3&quot; unique_id=&quot;21620&quot;&gt;&lt;property id=&quot;20148&quot; value=&quot;5&quot;/&gt;&lt;property id=&quot;20300&quot; value=&quot;Slide 23&quot;/&gt;&lt;property id=&quot;20307&quot; value=&quot;284&quot;/&gt;&lt;/object&gt;&lt;object type=&quot;3&quot; unique_id=&quot;21621&quot;&gt;&lt;property id=&quot;20148&quot; value=&quot;5&quot;/&gt;&lt;property id=&quot;20300&quot; value=&quot;Slide 24&quot;/&gt;&lt;property id=&quot;20307&quot; value=&quot;281&quot;/&gt;&lt;/object&gt;&lt;object type=&quot;3&quot; unique_id=&quot;21622&quot;&gt;&lt;property id=&quot;20148&quot; value=&quot;5&quot;/&gt;&lt;property id=&quot;20300&quot; value=&quot;Slide 25&quot;/&gt;&lt;property id=&quot;20307&quot; value=&quot;275&quot;/&gt;&lt;/object&gt;&lt;object type=&quot;3&quot; unique_id=&quot;21623&quot;&gt;&lt;property id=&quot;20148&quot; value=&quot;5&quot;/&gt;&lt;property id=&quot;20300&quot; value=&quot;Slide 26&quot;/&gt;&lt;property id=&quot;20307&quot; value=&quot;282&quot;/&gt;&lt;/object&gt;&lt;object type=&quot;3&quot; unique_id=&quot;22006&quot;&gt;&lt;property id=&quot;20148&quot; value=&quot;5&quot;/&gt;&lt;property id=&quot;20300&quot; value=&quot;Slide 15 - &amp;quot;Examples of Reasonable Accommodations&amp;quot;&quot;/&gt;&lt;property id=&quot;20307&quot; value=&quot;289&quot;/&gt;&lt;/object&gt;&lt;object type=&quot;3&quot; unique_id=&quot;22007&quot;&gt;&lt;property id=&quot;20148&quot; value=&quot;5&quot;/&gt;&lt;property id=&quot;20300&quot; value=&quot;Slide 16 - &amp;quot;Undue Hardship Exceptions&amp;quot;&quot;/&gt;&lt;property id=&quot;20307&quot; value=&quot;290&quot;/&gt;&lt;/object&gt;&lt;object type=&quot;3&quot; unique_id=&quot;22008&quot;&gt;&lt;property id=&quot;20148&quot; value=&quot;5&quot;/&gt;&lt;property id=&quot;20300&quot; value=&quot;Slide 17 - &amp;quot;Which of the accommodations listed below would be considered reasonable?  [Choose all that apply]&amp;quot;&quot;/&gt;&lt;property id=&quot;20307&quot; value=&quot;291&quot;/&gt;&lt;/object&gt;&lt;object type=&quot;3&quot; unique_id=&quot;22009&quot;&gt;&lt;property id=&quot;20148&quot; value=&quot;5&quot;/&gt;&lt;property id=&quot;20300&quot; value=&quot;Slide 18 - &amp;quot;Understanding Harassment&amp;quot;&quot;/&gt;&lt;property id=&quot;20307&quot; value=&quot;292&quot;/&gt;&lt;/object&gt;&lt;object type=&quot;3&quot; unique_id=&quot;22010&quot;&gt;&lt;property id=&quot;20148&quot; value=&quot;5&quot;/&gt;&lt;property id=&quot;20300&quot; value=&quot;Slide 19 - &amp;quot;The three elements of unlawful harassment&amp;quot;&quot;/&gt;&lt;property id=&quot;20307&quot; value=&quot;293&quot;/&gt;&lt;/object&gt;&lt;object type=&quot;3&quot; unique_id=&quot;22011&quot;&gt;&lt;property id=&quot;20148&quot; value=&quot;5&quot;/&gt;&lt;property id=&quot;20300&quot; value=&quot;Slide 20 - &amp;quot;Sponsor Liability in Harassment&amp;quot;&quot;/&gt;&lt;property id=&quot;20307&quot; value=&quot;294&quot;/&gt;&lt;/object&gt;&lt;object type=&quot;3&quot; unique_id=&quot;22012&quot;&gt;&lt;property id=&quot;20148&quot; value=&quot;5&quot;/&gt;&lt;property id=&quot;20300&quot; value=&quot;Slide 21 - &amp;quot;As a sponsor, what are your responsibilities in addressing harassment claims?  [Choose all that apply]&amp;quot;&quot;/&gt;&lt;property id=&quot;20307&quot; value=&quot;296&quot;/&gt;&lt;/object&gt;&lt;object type=&quot;3&quot; unique_id=&quot;22013&quot;&gt;&lt;property id=&quot;20148&quot; value=&quot;5&quot;/&gt;&lt;property id=&quot;20300&quot; value=&quot;Slide 22 - &amp;quot;Actions to Prevent Discrimination&amp;quot;&quot;/&gt;&lt;property id=&quot;20307&quot; value=&quot;295&quot;/&gt;&lt;/object&gt;&lt;/object&gt;&lt;object type=&quot;8&quot; unique_id=&quot;21647&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7CF015E-6999-426A-BC7D-409AC2FCC986}">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4263</TotalTime>
  <Words>924</Words>
  <Application>Microsoft Office PowerPoint</Application>
  <PresentationFormat>On-screen Show (4:3)</PresentationFormat>
  <Paragraphs>179</Paragraphs>
  <Slides>26</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Impact</vt:lpstr>
      <vt:lpstr>Times New Roman</vt:lpstr>
      <vt:lpstr>Webdings</vt:lpstr>
      <vt:lpstr>Wingdings</vt:lpstr>
      <vt:lpstr>Wingdings 2</vt:lpstr>
      <vt:lpstr>Wingdings 3</vt:lpstr>
      <vt:lpstr>Standard Slides</vt:lpstr>
      <vt:lpstr>Interactive Slides</vt:lpstr>
      <vt:lpstr>Identifying Discrimination</vt:lpstr>
      <vt:lpstr>PowerPoint Presentation</vt:lpstr>
      <vt:lpstr>PowerPoint Presentation</vt:lpstr>
      <vt:lpstr>PowerPoint Presentation</vt:lpstr>
      <vt:lpstr>Who is in our audience today?</vt:lpstr>
      <vt:lpstr>Who is protected from discrimination in the revised apprenticeship EEO regulations?</vt:lpstr>
      <vt:lpstr>Covered Employment Actions</vt:lpstr>
      <vt:lpstr>Forms of Discrimination</vt:lpstr>
      <vt:lpstr>Identifying Disparate Treatment</vt:lpstr>
      <vt:lpstr>Identifying Disparate Impact</vt:lpstr>
      <vt:lpstr>Three Sides to the Story?</vt:lpstr>
      <vt:lpstr>Disability Discrimination</vt:lpstr>
      <vt:lpstr>Disability Discrimination</vt:lpstr>
      <vt:lpstr>Two Types of Disability Discrimination</vt:lpstr>
      <vt:lpstr>Examples of Reasonable Accommodations</vt:lpstr>
      <vt:lpstr>Undue Hardship Exceptions</vt:lpstr>
      <vt:lpstr>Which of the accommodations listed below would be considered reasonable?  [Choose all that apply]</vt:lpstr>
      <vt:lpstr>Understanding Harassment</vt:lpstr>
      <vt:lpstr>The three elements of unlawful harassment</vt:lpstr>
      <vt:lpstr>Sponsor Liability in Harassment</vt:lpstr>
      <vt:lpstr>As a sponsor, what are your responsibilities in addressing harassment claims?  [Choose all that apply]</vt:lpstr>
      <vt:lpstr>Actions to Prevent Discrimination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178</cp:revision>
  <dcterms:created xsi:type="dcterms:W3CDTF">2017-06-21T17:13:53Z</dcterms:created>
  <dcterms:modified xsi:type="dcterms:W3CDTF">2017-11-01T15:34:54Z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