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 id="2147483720" r:id="rId6"/>
  </p:sldMasterIdLst>
  <p:notesMasterIdLst>
    <p:notesMasterId r:id="rId61"/>
  </p:notesMasterIdLst>
  <p:sldIdLst>
    <p:sldId id="288" r:id="rId7"/>
    <p:sldId id="272" r:id="rId8"/>
    <p:sldId id="397" r:id="rId9"/>
    <p:sldId id="280" r:id="rId10"/>
    <p:sldId id="286" r:id="rId11"/>
    <p:sldId id="407" r:id="rId12"/>
    <p:sldId id="324" r:id="rId13"/>
    <p:sldId id="325" r:id="rId14"/>
    <p:sldId id="326" r:id="rId15"/>
    <p:sldId id="327" r:id="rId16"/>
    <p:sldId id="402" r:id="rId17"/>
    <p:sldId id="403" r:id="rId18"/>
    <p:sldId id="274" r:id="rId19"/>
    <p:sldId id="363" r:id="rId20"/>
    <p:sldId id="364" r:id="rId21"/>
    <p:sldId id="365" r:id="rId22"/>
    <p:sldId id="366" r:id="rId23"/>
    <p:sldId id="367" r:id="rId24"/>
    <p:sldId id="400" r:id="rId25"/>
    <p:sldId id="368" r:id="rId26"/>
    <p:sldId id="369" r:id="rId27"/>
    <p:sldId id="370" r:id="rId28"/>
    <p:sldId id="371" r:id="rId29"/>
    <p:sldId id="372" r:id="rId30"/>
    <p:sldId id="373" r:id="rId31"/>
    <p:sldId id="374" r:id="rId32"/>
    <p:sldId id="375" r:id="rId33"/>
    <p:sldId id="376" r:id="rId34"/>
    <p:sldId id="377" r:id="rId35"/>
    <p:sldId id="401" r:id="rId36"/>
    <p:sldId id="378" r:id="rId37"/>
    <p:sldId id="379" r:id="rId38"/>
    <p:sldId id="380" r:id="rId39"/>
    <p:sldId id="381" r:id="rId40"/>
    <p:sldId id="382" r:id="rId41"/>
    <p:sldId id="383" r:id="rId42"/>
    <p:sldId id="384" r:id="rId43"/>
    <p:sldId id="385" r:id="rId44"/>
    <p:sldId id="386" r:id="rId45"/>
    <p:sldId id="387" r:id="rId46"/>
    <p:sldId id="388" r:id="rId47"/>
    <p:sldId id="406" r:id="rId48"/>
    <p:sldId id="389" r:id="rId49"/>
    <p:sldId id="390" r:id="rId50"/>
    <p:sldId id="391" r:id="rId51"/>
    <p:sldId id="392" r:id="rId52"/>
    <p:sldId id="393" r:id="rId53"/>
    <p:sldId id="394" r:id="rId54"/>
    <p:sldId id="395" r:id="rId55"/>
    <p:sldId id="281" r:id="rId56"/>
    <p:sldId id="284" r:id="rId57"/>
    <p:sldId id="275" r:id="rId58"/>
    <p:sldId id="405" r:id="rId59"/>
    <p:sldId id="277" r:id="rId60"/>
  </p:sldIdLst>
  <p:sldSz cx="9144000" cy="6858000" type="screen4x3"/>
  <p:notesSz cx="7010400" cy="92964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80467" autoAdjust="0"/>
  </p:normalViewPr>
  <p:slideViewPr>
    <p:cSldViewPr snapToGrid="0">
      <p:cViewPr varScale="1">
        <p:scale>
          <a:sx n="58" d="100"/>
          <a:sy n="58" d="100"/>
        </p:scale>
        <p:origin x="16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45D49-2263-4440-A223-679197A7E063}" type="doc">
      <dgm:prSet loTypeId="urn:microsoft.com/office/officeart/2005/8/layout/cycle8" loCatId="cycle" qsTypeId="urn:microsoft.com/office/officeart/2005/8/quickstyle/simple1" qsCatId="simple" csTypeId="urn:microsoft.com/office/officeart/2005/8/colors/accent1_2" csCatId="accent1" phldr="1"/>
      <dgm:spPr/>
    </dgm:pt>
    <dgm:pt modelId="{13B0559B-F105-4D9B-A5C1-E64ACD0D697D}">
      <dgm:prSet phldrT="[Text]" custT="1"/>
      <dgm:spPr/>
      <dgm:t>
        <a:bodyPr/>
        <a:lstStyle/>
        <a:p>
          <a:r>
            <a:rPr lang="en-US" sz="2000" dirty="0">
              <a:latin typeface="Nixie One" panose="020B0604020202020204" charset="0"/>
            </a:rPr>
            <a:t>Petition </a:t>
          </a:r>
        </a:p>
        <a:p>
          <a:r>
            <a:rPr lang="en-US" sz="2000" dirty="0">
              <a:latin typeface="Nixie One" panose="020B0604020202020204" charset="0"/>
            </a:rPr>
            <a:t>Activity</a:t>
          </a:r>
        </a:p>
      </dgm:t>
    </dgm:pt>
    <dgm:pt modelId="{EBADCF5B-74BA-4D23-995C-B73584671FD3}" type="parTrans" cxnId="{A4489DB6-6AB4-4E9B-B753-133577EB5348}">
      <dgm:prSet/>
      <dgm:spPr/>
      <dgm:t>
        <a:bodyPr/>
        <a:lstStyle/>
        <a:p>
          <a:endParaRPr lang="en-US"/>
        </a:p>
      </dgm:t>
    </dgm:pt>
    <dgm:pt modelId="{5589FAE1-A9F3-4C94-8B69-4007CB2E748A}" type="sibTrans" cxnId="{A4489DB6-6AB4-4E9B-B753-133577EB5348}">
      <dgm:prSet/>
      <dgm:spPr/>
      <dgm:t>
        <a:bodyPr/>
        <a:lstStyle/>
        <a:p>
          <a:endParaRPr lang="en-US"/>
        </a:p>
      </dgm:t>
    </dgm:pt>
    <dgm:pt modelId="{23779425-7856-43EA-97F3-6F30F2B9DA12}">
      <dgm:prSet phldrT="[Text]" custT="1"/>
      <dgm:spPr/>
      <dgm:t>
        <a:bodyPr/>
        <a:lstStyle/>
        <a:p>
          <a:r>
            <a:rPr lang="en-US" sz="2000" dirty="0">
              <a:latin typeface="Nixie One" panose="020B0604020202020204" charset="0"/>
            </a:rPr>
            <a:t>Case</a:t>
          </a:r>
        </a:p>
        <a:p>
          <a:r>
            <a:rPr lang="en-US" sz="2000" dirty="0">
              <a:latin typeface="Nixie One" panose="020B0604020202020204" charset="0"/>
            </a:rPr>
            <a:t>Management </a:t>
          </a:r>
        </a:p>
      </dgm:t>
    </dgm:pt>
    <dgm:pt modelId="{05F5E662-3205-417D-9BDB-848BC81684E1}" type="parTrans" cxnId="{AAB14887-5031-49FF-8D2E-D79D203175E9}">
      <dgm:prSet/>
      <dgm:spPr/>
      <dgm:t>
        <a:bodyPr/>
        <a:lstStyle/>
        <a:p>
          <a:endParaRPr lang="en-US"/>
        </a:p>
      </dgm:t>
    </dgm:pt>
    <dgm:pt modelId="{E480FAB5-C720-467C-8574-C13684FEB1D2}" type="sibTrans" cxnId="{AAB14887-5031-49FF-8D2E-D79D203175E9}">
      <dgm:prSet/>
      <dgm:spPr/>
      <dgm:t>
        <a:bodyPr/>
        <a:lstStyle/>
        <a:p>
          <a:endParaRPr lang="en-US"/>
        </a:p>
      </dgm:t>
    </dgm:pt>
    <dgm:pt modelId="{F3EFEEC8-275E-43AA-96A6-0787A4975F42}">
      <dgm:prSet phldrT="[Text]" custT="1"/>
      <dgm:spPr/>
      <dgm:t>
        <a:bodyPr/>
        <a:lstStyle/>
        <a:p>
          <a:r>
            <a:rPr lang="en-US" sz="2400" dirty="0">
              <a:latin typeface="Nixie One" panose="020B0604020202020204" charset="0"/>
            </a:rPr>
            <a:t>OJT</a:t>
          </a:r>
        </a:p>
      </dgm:t>
    </dgm:pt>
    <dgm:pt modelId="{2625F0C4-46E2-422D-AC98-94396ACC1BD7}" type="parTrans" cxnId="{36CDE2CC-BFA6-4645-A738-D781A994F605}">
      <dgm:prSet/>
      <dgm:spPr/>
      <dgm:t>
        <a:bodyPr/>
        <a:lstStyle/>
        <a:p>
          <a:endParaRPr lang="en-US"/>
        </a:p>
      </dgm:t>
    </dgm:pt>
    <dgm:pt modelId="{7C4956C5-EC0C-4A11-8043-92B26BDE4BA0}" type="sibTrans" cxnId="{36CDE2CC-BFA6-4645-A738-D781A994F605}">
      <dgm:prSet/>
      <dgm:spPr/>
      <dgm:t>
        <a:bodyPr/>
        <a:lstStyle/>
        <a:p>
          <a:endParaRPr lang="en-US"/>
        </a:p>
      </dgm:t>
    </dgm:pt>
    <dgm:pt modelId="{EDAF488B-AB0A-4E61-91D6-F2F46C34A2BB}" type="pres">
      <dgm:prSet presAssocID="{98C45D49-2263-4440-A223-679197A7E063}" presName="compositeShape" presStyleCnt="0">
        <dgm:presLayoutVars>
          <dgm:chMax val="7"/>
          <dgm:dir/>
          <dgm:resizeHandles val="exact"/>
        </dgm:presLayoutVars>
      </dgm:prSet>
      <dgm:spPr/>
    </dgm:pt>
    <dgm:pt modelId="{AD6BE506-B02E-47A7-92AB-E5F33D46852D}" type="pres">
      <dgm:prSet presAssocID="{98C45D49-2263-4440-A223-679197A7E063}" presName="wedge1" presStyleLbl="node1" presStyleIdx="0" presStyleCnt="3"/>
      <dgm:spPr/>
    </dgm:pt>
    <dgm:pt modelId="{E7A8986D-24FF-4AF4-9F9E-80C95F7B2282}" type="pres">
      <dgm:prSet presAssocID="{98C45D49-2263-4440-A223-679197A7E063}" presName="dummy1a" presStyleCnt="0"/>
      <dgm:spPr/>
    </dgm:pt>
    <dgm:pt modelId="{48F14362-8DAC-42D3-B118-085CC6702813}" type="pres">
      <dgm:prSet presAssocID="{98C45D49-2263-4440-A223-679197A7E063}" presName="dummy1b" presStyleCnt="0"/>
      <dgm:spPr/>
    </dgm:pt>
    <dgm:pt modelId="{77E4E38C-F2EF-4444-BA4A-3FC4B04FD459}" type="pres">
      <dgm:prSet presAssocID="{98C45D49-2263-4440-A223-679197A7E063}" presName="wedge1Tx" presStyleLbl="node1" presStyleIdx="0" presStyleCnt="3">
        <dgm:presLayoutVars>
          <dgm:chMax val="0"/>
          <dgm:chPref val="0"/>
          <dgm:bulletEnabled val="1"/>
        </dgm:presLayoutVars>
      </dgm:prSet>
      <dgm:spPr/>
    </dgm:pt>
    <dgm:pt modelId="{2C836EEA-F63D-4C41-B1AD-E03A46A0AC52}" type="pres">
      <dgm:prSet presAssocID="{98C45D49-2263-4440-A223-679197A7E063}" presName="wedge2" presStyleLbl="node1" presStyleIdx="1" presStyleCnt="3"/>
      <dgm:spPr/>
    </dgm:pt>
    <dgm:pt modelId="{6D2FCB35-1BB7-4B15-895B-3975321F80E3}" type="pres">
      <dgm:prSet presAssocID="{98C45D49-2263-4440-A223-679197A7E063}" presName="dummy2a" presStyleCnt="0"/>
      <dgm:spPr/>
    </dgm:pt>
    <dgm:pt modelId="{E3443914-DD4D-44AF-ACC4-B775E529A2D6}" type="pres">
      <dgm:prSet presAssocID="{98C45D49-2263-4440-A223-679197A7E063}" presName="dummy2b" presStyleCnt="0"/>
      <dgm:spPr/>
    </dgm:pt>
    <dgm:pt modelId="{E5A44EAA-17C4-4856-A0C6-FA4F92084E9D}" type="pres">
      <dgm:prSet presAssocID="{98C45D49-2263-4440-A223-679197A7E063}" presName="wedge2Tx" presStyleLbl="node1" presStyleIdx="1" presStyleCnt="3">
        <dgm:presLayoutVars>
          <dgm:chMax val="0"/>
          <dgm:chPref val="0"/>
          <dgm:bulletEnabled val="1"/>
        </dgm:presLayoutVars>
      </dgm:prSet>
      <dgm:spPr/>
    </dgm:pt>
    <dgm:pt modelId="{E24E013D-789D-43A2-9A97-FDDAA14E8EBA}" type="pres">
      <dgm:prSet presAssocID="{98C45D49-2263-4440-A223-679197A7E063}" presName="wedge3" presStyleLbl="node1" presStyleIdx="2" presStyleCnt="3"/>
      <dgm:spPr/>
    </dgm:pt>
    <dgm:pt modelId="{DBE8AD5C-3AEA-4CD7-A49C-1BC9B3AA175A}" type="pres">
      <dgm:prSet presAssocID="{98C45D49-2263-4440-A223-679197A7E063}" presName="dummy3a" presStyleCnt="0"/>
      <dgm:spPr/>
    </dgm:pt>
    <dgm:pt modelId="{0B2D5A68-D6C4-4C02-9AAB-80CE99ACE66D}" type="pres">
      <dgm:prSet presAssocID="{98C45D49-2263-4440-A223-679197A7E063}" presName="dummy3b" presStyleCnt="0"/>
      <dgm:spPr/>
    </dgm:pt>
    <dgm:pt modelId="{7522F062-3B4D-4F65-9492-4ADAECA00DFE}" type="pres">
      <dgm:prSet presAssocID="{98C45D49-2263-4440-A223-679197A7E063}" presName="wedge3Tx" presStyleLbl="node1" presStyleIdx="2" presStyleCnt="3">
        <dgm:presLayoutVars>
          <dgm:chMax val="0"/>
          <dgm:chPref val="0"/>
          <dgm:bulletEnabled val="1"/>
        </dgm:presLayoutVars>
      </dgm:prSet>
      <dgm:spPr/>
    </dgm:pt>
    <dgm:pt modelId="{FA11FEBF-DCAA-489D-A0B8-D41EE2BC8E83}" type="pres">
      <dgm:prSet presAssocID="{5589FAE1-A9F3-4C94-8B69-4007CB2E748A}" presName="arrowWedge1" presStyleLbl="fgSibTrans2D1" presStyleIdx="0" presStyleCnt="3"/>
      <dgm:spPr/>
    </dgm:pt>
    <dgm:pt modelId="{D8361E9A-E1A9-400A-AF49-3828D68CC27E}" type="pres">
      <dgm:prSet presAssocID="{E480FAB5-C720-467C-8574-C13684FEB1D2}" presName="arrowWedge2" presStyleLbl="fgSibTrans2D1" presStyleIdx="1" presStyleCnt="3"/>
      <dgm:spPr/>
    </dgm:pt>
    <dgm:pt modelId="{5BD0005E-C24C-468C-A8A2-9DB553575BFE}" type="pres">
      <dgm:prSet presAssocID="{7C4956C5-EC0C-4A11-8043-92B26BDE4BA0}" presName="arrowWedge3" presStyleLbl="fgSibTrans2D1" presStyleIdx="2" presStyleCnt="3"/>
      <dgm:spPr/>
    </dgm:pt>
  </dgm:ptLst>
  <dgm:cxnLst>
    <dgm:cxn modelId="{207FF10E-7B9E-488A-9613-C3F86A3A9370}" type="presOf" srcId="{13B0559B-F105-4D9B-A5C1-E64ACD0D697D}" destId="{77E4E38C-F2EF-4444-BA4A-3FC4B04FD459}" srcOrd="1" destOrd="0" presId="urn:microsoft.com/office/officeart/2005/8/layout/cycle8"/>
    <dgm:cxn modelId="{62BCE457-79B2-40F0-8388-8BAD30B16F27}" type="presOf" srcId="{23779425-7856-43EA-97F3-6F30F2B9DA12}" destId="{2C836EEA-F63D-4C41-B1AD-E03A46A0AC52}" srcOrd="0" destOrd="0" presId="urn:microsoft.com/office/officeart/2005/8/layout/cycle8"/>
    <dgm:cxn modelId="{EB246678-358E-4B7C-A1A7-F248723EDB4F}" type="presOf" srcId="{13B0559B-F105-4D9B-A5C1-E64ACD0D697D}" destId="{AD6BE506-B02E-47A7-92AB-E5F33D46852D}" srcOrd="0" destOrd="0" presId="urn:microsoft.com/office/officeart/2005/8/layout/cycle8"/>
    <dgm:cxn modelId="{AAB14887-5031-49FF-8D2E-D79D203175E9}" srcId="{98C45D49-2263-4440-A223-679197A7E063}" destId="{23779425-7856-43EA-97F3-6F30F2B9DA12}" srcOrd="1" destOrd="0" parTransId="{05F5E662-3205-417D-9BDB-848BC81684E1}" sibTransId="{E480FAB5-C720-467C-8574-C13684FEB1D2}"/>
    <dgm:cxn modelId="{1624E88D-E9CD-4589-AF04-2C5BD4386ED2}" type="presOf" srcId="{98C45D49-2263-4440-A223-679197A7E063}" destId="{EDAF488B-AB0A-4E61-91D6-F2F46C34A2BB}" srcOrd="0" destOrd="0" presId="urn:microsoft.com/office/officeart/2005/8/layout/cycle8"/>
    <dgm:cxn modelId="{A4489DB6-6AB4-4E9B-B753-133577EB5348}" srcId="{98C45D49-2263-4440-A223-679197A7E063}" destId="{13B0559B-F105-4D9B-A5C1-E64ACD0D697D}" srcOrd="0" destOrd="0" parTransId="{EBADCF5B-74BA-4D23-995C-B73584671FD3}" sibTransId="{5589FAE1-A9F3-4C94-8B69-4007CB2E748A}"/>
    <dgm:cxn modelId="{6E3A68B7-2DA0-414F-B394-6FA812E829EB}" type="presOf" srcId="{23779425-7856-43EA-97F3-6F30F2B9DA12}" destId="{E5A44EAA-17C4-4856-A0C6-FA4F92084E9D}" srcOrd="1" destOrd="0" presId="urn:microsoft.com/office/officeart/2005/8/layout/cycle8"/>
    <dgm:cxn modelId="{920989BD-BDF4-48BF-B4A5-DF0611A641FF}" type="presOf" srcId="{F3EFEEC8-275E-43AA-96A6-0787A4975F42}" destId="{7522F062-3B4D-4F65-9492-4ADAECA00DFE}" srcOrd="1" destOrd="0" presId="urn:microsoft.com/office/officeart/2005/8/layout/cycle8"/>
    <dgm:cxn modelId="{0F550BC1-F418-46ED-9F39-EFA9A32DFD02}" type="presOf" srcId="{F3EFEEC8-275E-43AA-96A6-0787A4975F42}" destId="{E24E013D-789D-43A2-9A97-FDDAA14E8EBA}" srcOrd="0" destOrd="0" presId="urn:microsoft.com/office/officeart/2005/8/layout/cycle8"/>
    <dgm:cxn modelId="{36CDE2CC-BFA6-4645-A738-D781A994F605}" srcId="{98C45D49-2263-4440-A223-679197A7E063}" destId="{F3EFEEC8-275E-43AA-96A6-0787A4975F42}" srcOrd="2" destOrd="0" parTransId="{2625F0C4-46E2-422D-AC98-94396ACC1BD7}" sibTransId="{7C4956C5-EC0C-4A11-8043-92B26BDE4BA0}"/>
    <dgm:cxn modelId="{87D3ADA7-0A96-42C2-9B05-4A6C8C07A9E0}" type="presParOf" srcId="{EDAF488B-AB0A-4E61-91D6-F2F46C34A2BB}" destId="{AD6BE506-B02E-47A7-92AB-E5F33D46852D}" srcOrd="0" destOrd="0" presId="urn:microsoft.com/office/officeart/2005/8/layout/cycle8"/>
    <dgm:cxn modelId="{ED1209BA-7850-433E-9943-BA099A071E36}" type="presParOf" srcId="{EDAF488B-AB0A-4E61-91D6-F2F46C34A2BB}" destId="{E7A8986D-24FF-4AF4-9F9E-80C95F7B2282}" srcOrd="1" destOrd="0" presId="urn:microsoft.com/office/officeart/2005/8/layout/cycle8"/>
    <dgm:cxn modelId="{77493598-5466-41E5-A837-7EDA7DECFD84}" type="presParOf" srcId="{EDAF488B-AB0A-4E61-91D6-F2F46C34A2BB}" destId="{48F14362-8DAC-42D3-B118-085CC6702813}" srcOrd="2" destOrd="0" presId="urn:microsoft.com/office/officeart/2005/8/layout/cycle8"/>
    <dgm:cxn modelId="{98A3BB45-3672-42FB-978B-327F4D1F75CF}" type="presParOf" srcId="{EDAF488B-AB0A-4E61-91D6-F2F46C34A2BB}" destId="{77E4E38C-F2EF-4444-BA4A-3FC4B04FD459}" srcOrd="3" destOrd="0" presId="urn:microsoft.com/office/officeart/2005/8/layout/cycle8"/>
    <dgm:cxn modelId="{B5EFD6FC-13A7-4815-B892-9AE8B2908388}" type="presParOf" srcId="{EDAF488B-AB0A-4E61-91D6-F2F46C34A2BB}" destId="{2C836EEA-F63D-4C41-B1AD-E03A46A0AC52}" srcOrd="4" destOrd="0" presId="urn:microsoft.com/office/officeart/2005/8/layout/cycle8"/>
    <dgm:cxn modelId="{697D6D58-5086-4080-BDD0-605BB9D5DA66}" type="presParOf" srcId="{EDAF488B-AB0A-4E61-91D6-F2F46C34A2BB}" destId="{6D2FCB35-1BB7-4B15-895B-3975321F80E3}" srcOrd="5" destOrd="0" presId="urn:microsoft.com/office/officeart/2005/8/layout/cycle8"/>
    <dgm:cxn modelId="{9BC43DBF-DA93-4B66-9033-9BE445A73245}" type="presParOf" srcId="{EDAF488B-AB0A-4E61-91D6-F2F46C34A2BB}" destId="{E3443914-DD4D-44AF-ACC4-B775E529A2D6}" srcOrd="6" destOrd="0" presId="urn:microsoft.com/office/officeart/2005/8/layout/cycle8"/>
    <dgm:cxn modelId="{53936134-75DD-4A6A-A48C-EDA18DF5E313}" type="presParOf" srcId="{EDAF488B-AB0A-4E61-91D6-F2F46C34A2BB}" destId="{E5A44EAA-17C4-4856-A0C6-FA4F92084E9D}" srcOrd="7" destOrd="0" presId="urn:microsoft.com/office/officeart/2005/8/layout/cycle8"/>
    <dgm:cxn modelId="{84520A37-418E-4BFB-B889-973DEF219BF0}" type="presParOf" srcId="{EDAF488B-AB0A-4E61-91D6-F2F46C34A2BB}" destId="{E24E013D-789D-43A2-9A97-FDDAA14E8EBA}" srcOrd="8" destOrd="0" presId="urn:microsoft.com/office/officeart/2005/8/layout/cycle8"/>
    <dgm:cxn modelId="{E0B84156-0B4F-4124-A29F-1B3EBC251E8F}" type="presParOf" srcId="{EDAF488B-AB0A-4E61-91D6-F2F46C34A2BB}" destId="{DBE8AD5C-3AEA-4CD7-A49C-1BC9B3AA175A}" srcOrd="9" destOrd="0" presId="urn:microsoft.com/office/officeart/2005/8/layout/cycle8"/>
    <dgm:cxn modelId="{F356E6E0-0B05-459B-922E-7D5B9F249B1C}" type="presParOf" srcId="{EDAF488B-AB0A-4E61-91D6-F2F46C34A2BB}" destId="{0B2D5A68-D6C4-4C02-9AAB-80CE99ACE66D}" srcOrd="10" destOrd="0" presId="urn:microsoft.com/office/officeart/2005/8/layout/cycle8"/>
    <dgm:cxn modelId="{92EEEC0F-C0D4-449C-9797-CC85EA50444D}" type="presParOf" srcId="{EDAF488B-AB0A-4E61-91D6-F2F46C34A2BB}" destId="{7522F062-3B4D-4F65-9492-4ADAECA00DFE}" srcOrd="11" destOrd="0" presId="urn:microsoft.com/office/officeart/2005/8/layout/cycle8"/>
    <dgm:cxn modelId="{591C4FBE-6005-4B76-9A44-95028E962FBC}" type="presParOf" srcId="{EDAF488B-AB0A-4E61-91D6-F2F46C34A2BB}" destId="{FA11FEBF-DCAA-489D-A0B8-D41EE2BC8E83}" srcOrd="12" destOrd="0" presId="urn:microsoft.com/office/officeart/2005/8/layout/cycle8"/>
    <dgm:cxn modelId="{8AD907B8-D79A-4842-92CC-24EFF9276A5A}" type="presParOf" srcId="{EDAF488B-AB0A-4E61-91D6-F2F46C34A2BB}" destId="{D8361E9A-E1A9-400A-AF49-3828D68CC27E}" srcOrd="13" destOrd="0" presId="urn:microsoft.com/office/officeart/2005/8/layout/cycle8"/>
    <dgm:cxn modelId="{537A80EE-6E3A-4F75-83D7-8CB0355CA2FD}" type="presParOf" srcId="{EDAF488B-AB0A-4E61-91D6-F2F46C34A2BB}" destId="{5BD0005E-C24C-468C-A8A2-9DB553575BF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BE506-B02E-47A7-92AB-E5F33D46852D}">
      <dsp:nvSpPr>
        <dsp:cNvPr id="0" name=""/>
        <dsp:cNvSpPr/>
      </dsp:nvSpPr>
      <dsp:spPr>
        <a:xfrm>
          <a:off x="988645" y="332401"/>
          <a:ext cx="4295648" cy="429564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xie One" panose="020B0604020202020204" charset="0"/>
            </a:rPr>
            <a:t>Petition </a:t>
          </a:r>
        </a:p>
        <a:p>
          <a:pPr marL="0" lvl="0" indent="0" algn="ctr" defTabSz="889000">
            <a:lnSpc>
              <a:spcPct val="90000"/>
            </a:lnSpc>
            <a:spcBef>
              <a:spcPct val="0"/>
            </a:spcBef>
            <a:spcAft>
              <a:spcPct val="35000"/>
            </a:spcAft>
            <a:buNone/>
          </a:pPr>
          <a:r>
            <a:rPr lang="en-US" sz="2000" kern="1200" dirty="0">
              <a:latin typeface="Nixie One" panose="020B0604020202020204" charset="0"/>
            </a:rPr>
            <a:t>Activity</a:t>
          </a:r>
        </a:p>
      </dsp:txBody>
      <dsp:txXfrm>
        <a:off x="3252554" y="1242669"/>
        <a:ext cx="1534160" cy="1278466"/>
      </dsp:txXfrm>
    </dsp:sp>
    <dsp:sp modelId="{2C836EEA-F63D-4C41-B1AD-E03A46A0AC52}">
      <dsp:nvSpPr>
        <dsp:cNvPr id="0" name=""/>
        <dsp:cNvSpPr/>
      </dsp:nvSpPr>
      <dsp:spPr>
        <a:xfrm>
          <a:off x="900175" y="485817"/>
          <a:ext cx="4295648" cy="429564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Nixie One" panose="020B0604020202020204" charset="0"/>
            </a:rPr>
            <a:t>Case</a:t>
          </a:r>
        </a:p>
        <a:p>
          <a:pPr marL="0" lvl="0" indent="0" algn="ctr" defTabSz="889000">
            <a:lnSpc>
              <a:spcPct val="90000"/>
            </a:lnSpc>
            <a:spcBef>
              <a:spcPct val="0"/>
            </a:spcBef>
            <a:spcAft>
              <a:spcPct val="35000"/>
            </a:spcAft>
            <a:buNone/>
          </a:pPr>
          <a:r>
            <a:rPr lang="en-US" sz="2000" kern="1200" dirty="0">
              <a:latin typeface="Nixie One" panose="020B0604020202020204" charset="0"/>
            </a:rPr>
            <a:t>Management </a:t>
          </a:r>
        </a:p>
      </dsp:txBody>
      <dsp:txXfrm>
        <a:off x="1922949" y="3272874"/>
        <a:ext cx="2301240" cy="1125050"/>
      </dsp:txXfrm>
    </dsp:sp>
    <dsp:sp modelId="{E24E013D-789D-43A2-9A97-FDDAA14E8EBA}">
      <dsp:nvSpPr>
        <dsp:cNvPr id="0" name=""/>
        <dsp:cNvSpPr/>
      </dsp:nvSpPr>
      <dsp:spPr>
        <a:xfrm>
          <a:off x="811705" y="332401"/>
          <a:ext cx="4295648" cy="429564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Nixie One" panose="020B0604020202020204" charset="0"/>
            </a:rPr>
            <a:t>OJT</a:t>
          </a:r>
        </a:p>
      </dsp:txBody>
      <dsp:txXfrm>
        <a:off x="1309285" y="1242669"/>
        <a:ext cx="1534160" cy="1278466"/>
      </dsp:txXfrm>
    </dsp:sp>
    <dsp:sp modelId="{FA11FEBF-DCAA-489D-A0B8-D41EE2BC8E83}">
      <dsp:nvSpPr>
        <dsp:cNvPr id="0" name=""/>
        <dsp:cNvSpPr/>
      </dsp:nvSpPr>
      <dsp:spPr>
        <a:xfrm>
          <a:off x="723079" y="66480"/>
          <a:ext cx="4827490" cy="482749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361E9A-E1A9-400A-AF49-3828D68CC27E}">
      <dsp:nvSpPr>
        <dsp:cNvPr id="0" name=""/>
        <dsp:cNvSpPr/>
      </dsp:nvSpPr>
      <dsp:spPr>
        <a:xfrm>
          <a:off x="634254" y="219624"/>
          <a:ext cx="4827490" cy="482749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0005E-C24C-468C-A8A2-9DB553575BFE}">
      <dsp:nvSpPr>
        <dsp:cNvPr id="0" name=""/>
        <dsp:cNvSpPr/>
      </dsp:nvSpPr>
      <dsp:spPr>
        <a:xfrm>
          <a:off x="545430" y="66480"/>
          <a:ext cx="4827490" cy="482749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10/17/2017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8CF865-97CB-4182-BCF4-2F5EA10E37EB}" type="slidenum">
              <a:rPr lang="en-US" smtClean="0"/>
              <a:pPr>
                <a:defRPr/>
              </a:pPr>
              <a:t>8</a:t>
            </a:fld>
            <a:endParaRPr lang="en-US" dirty="0"/>
          </a:p>
        </p:txBody>
      </p:sp>
    </p:spTree>
    <p:extLst>
      <p:ext uri="{BB962C8B-B14F-4D97-AF65-F5344CB8AC3E}">
        <p14:creationId xmlns:p14="http://schemas.microsoft.com/office/powerpoint/2010/main" val="244536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54</a:t>
            </a:fld>
            <a:endParaRPr lang="en-US"/>
          </a:p>
        </p:txBody>
      </p:sp>
    </p:spTree>
    <p:extLst>
      <p:ext uri="{BB962C8B-B14F-4D97-AF65-F5344CB8AC3E}">
        <p14:creationId xmlns:p14="http://schemas.microsoft.com/office/powerpoint/2010/main" val="179470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8CF865-97CB-4182-BCF4-2F5EA10E37EB}" type="slidenum">
              <a:rPr lang="en-US" smtClean="0"/>
              <a:pPr>
                <a:defRPr/>
              </a:pPr>
              <a:t>9</a:t>
            </a:fld>
            <a:endParaRPr lang="en-US" dirty="0"/>
          </a:p>
        </p:txBody>
      </p:sp>
    </p:spTree>
    <p:extLst>
      <p:ext uri="{BB962C8B-B14F-4D97-AF65-F5344CB8AC3E}">
        <p14:creationId xmlns:p14="http://schemas.microsoft.com/office/powerpoint/2010/main" val="196701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2972937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7" name="Group 6"/>
          <p:cNvGrpSpPr>
            <a:grpSpLocks noChangeAspect="1"/>
          </p:cNvGrpSpPr>
          <p:nvPr/>
        </p:nvGrpSpPr>
        <p:grpSpPr>
          <a:xfrm>
            <a:off x="8023226" y="2924757"/>
            <a:ext cx="1120774" cy="3933243"/>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grpSp>
        <p:nvGrpSpPr>
          <p:cNvPr id="10" name="Group 9"/>
          <p:cNvGrpSpPr>
            <a:grpSpLocks noChangeAspect="1"/>
          </p:cNvGrpSpPr>
          <p:nvPr/>
        </p:nvGrpSpPr>
        <p:grpSpPr>
          <a:xfrm rot="16200000" flipV="1">
            <a:off x="2158719" y="-2158720"/>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pic>
        <p:nvPicPr>
          <p:cNvPr id="13" name="Picture 12"/>
          <p:cNvPicPr>
            <a:picLocks noChangeAspect="1"/>
          </p:cNvPicPr>
          <p:nvPr/>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324" y="6424485"/>
            <a:ext cx="1890650" cy="228857"/>
          </a:xfrm>
          <a:prstGeom prst="rect">
            <a:avLst/>
          </a:prstGeom>
        </p:spPr>
      </p:pic>
      <p:sp>
        <p:nvSpPr>
          <p:cNvPr id="17" name="Text Placeholder 4"/>
          <p:cNvSpPr>
            <a:spLocks noGrp="1"/>
          </p:cNvSpPr>
          <p:nvPr>
            <p:ph type="body" sz="quarter" idx="12" hasCustomPrompt="1"/>
          </p:nvPr>
        </p:nvSpPr>
        <p:spPr>
          <a:xfrm>
            <a:off x="1591083" y="113503"/>
            <a:ext cx="2221861" cy="356956"/>
          </a:xfrm>
        </p:spPr>
        <p:txBody>
          <a:bodyPr anchor="ctr">
            <a:normAutofit/>
          </a:bodyPr>
          <a:lstStyle>
            <a:lvl1pPr marL="0" indent="0" algn="l">
              <a:buNone/>
              <a:defRPr sz="900" spc="38" baseline="0">
                <a:solidFill>
                  <a:schemeClr val="bg1">
                    <a:alpha val="85000"/>
                  </a:schemeClr>
                </a:solidFill>
              </a:defRPr>
            </a:lvl1pPr>
            <a:lvl2pPr marL="3429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685800" rtl="0" eaLnBrk="1" latinLnBrk="0" hangingPunct="1">
              <a:lnSpc>
                <a:spcPct val="90000"/>
              </a:lnSpc>
              <a:spcBef>
                <a:spcPct val="0"/>
              </a:spcBef>
              <a:buNone/>
              <a:defRPr lang="en-US" sz="45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659544" y="4425122"/>
            <a:ext cx="4798656" cy="1392508"/>
          </a:xfrm>
        </p:spPr>
        <p:txBody>
          <a:bodyPr vert="horz" lIns="182880" tIns="45720" rIns="91440" bIns="45720" rtlCol="0" anchor="ctr">
            <a:normAutofit/>
          </a:bodyPr>
          <a:lstStyle>
            <a:lvl1pPr marL="0" indent="0">
              <a:lnSpc>
                <a:spcPct val="100000"/>
              </a:lnSpc>
              <a:spcBef>
                <a:spcPts val="900"/>
              </a:spcBef>
              <a:buNone/>
              <a:defRPr lang="en-US" sz="1725" dirty="0"/>
            </a:lvl1pPr>
            <a:lvl2pPr marL="342900" indent="-137160">
              <a:buClr>
                <a:schemeClr val="accent1"/>
              </a:buClr>
              <a:defRPr sz="1350"/>
            </a:lvl2pPr>
            <a:lvl3pPr>
              <a:defRPr/>
            </a:lvl3pPr>
          </a:lstStyle>
          <a:p>
            <a:pPr marL="205740" lvl="0" indent="-205740">
              <a:buSzPct val="101000"/>
            </a:pPr>
            <a:r>
              <a:rPr lang="en-US"/>
              <a:t>Click to edit Master subtitle style</a:t>
            </a:r>
            <a:endParaRPr lang="en-US" dirty="0"/>
          </a:p>
        </p:txBody>
      </p:sp>
    </p:spTree>
    <p:extLst>
      <p:ext uri="{BB962C8B-B14F-4D97-AF65-F5344CB8AC3E}">
        <p14:creationId xmlns:p14="http://schemas.microsoft.com/office/powerpoint/2010/main" val="16777079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38514203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5"/>
            <a:ext cx="7863840" cy="2852737"/>
          </a:xfrm>
        </p:spPr>
        <p:txBody>
          <a:bodyPr anchor="b">
            <a:normAutofit/>
          </a:bodyPr>
          <a:lstStyle>
            <a:lvl1pPr algn="ctr" defTabSz="685800" rtl="0" eaLnBrk="1" latinLnBrk="0" hangingPunct="1">
              <a:lnSpc>
                <a:spcPct val="90000"/>
              </a:lnSpc>
              <a:spcBef>
                <a:spcPct val="0"/>
              </a:spcBef>
              <a:buNone/>
              <a:defRPr lang="en-US" sz="36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1"/>
            <a:ext cx="7269574" cy="1866900"/>
          </a:xfrm>
        </p:spPr>
        <p:txBody>
          <a:bodyPr>
            <a:normAutofit/>
          </a:bodyPr>
          <a:lstStyle>
            <a:lvl1pPr marL="0" indent="0">
              <a:lnSpc>
                <a:spcPct val="100000"/>
              </a:lnSpc>
              <a:spcBef>
                <a:spcPts val="900"/>
              </a:spcBef>
              <a:buNone/>
              <a:defRPr sz="1950" i="1">
                <a:solidFill>
                  <a:schemeClr val="accent3">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add section subheading</a:t>
            </a:r>
          </a:p>
        </p:txBody>
      </p:sp>
      <p:sp>
        <p:nvSpPr>
          <p:cNvPr id="8" name="Rectangle 7"/>
          <p:cNvSpPr/>
          <p:nvPr/>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67116309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9"/>
          </a:xfrm>
        </p:spPr>
        <p:txBody>
          <a:bodyPr/>
          <a:lstStyle>
            <a:lvl1pPr>
              <a:defRPr sz="1800"/>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9"/>
          </a:xfrm>
        </p:spPr>
        <p:txBody>
          <a:bodyPr/>
          <a:lstStyle>
            <a:lvl1pPr>
              <a:defRPr sz="1800"/>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2" y="-2922336"/>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43778695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p:nvSpPr>
        <p:spPr>
          <a:xfrm rot="5400000">
            <a:off x="4321982" y="-2686036"/>
            <a:ext cx="500035"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2" name="Title 1"/>
          <p:cNvSpPr>
            <a:spLocks noGrp="1"/>
          </p:cNvSpPr>
          <p:nvPr>
            <p:ph type="title"/>
          </p:nvPr>
        </p:nvSpPr>
        <p:spPr>
          <a:xfrm>
            <a:off x="629841" y="365127"/>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708714"/>
            <a:ext cx="3868340" cy="349711"/>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1725" b="1">
                <a:solidFill>
                  <a:schemeClr val="bg1"/>
                </a:solidFill>
                <a:effectLst>
                  <a:outerShdw blurRad="50800" dist="25400" dir="8100000" algn="tr" rotWithShape="0">
                    <a:prstClr val="black">
                      <a:alpha val="40000"/>
                    </a:prst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Type Section Header Here</a:t>
            </a:r>
          </a:p>
        </p:txBody>
      </p:sp>
      <p:sp>
        <p:nvSpPr>
          <p:cNvPr id="4" name="Content Placeholder 3"/>
          <p:cNvSpPr>
            <a:spLocks noGrp="1"/>
          </p:cNvSpPr>
          <p:nvPr>
            <p:ph sz="half" idx="2"/>
          </p:nvPr>
        </p:nvSpPr>
        <p:spPr>
          <a:xfrm>
            <a:off x="715567" y="2350453"/>
            <a:ext cx="3749040" cy="3839211"/>
          </a:xfrm>
        </p:spPr>
        <p:txBody>
          <a:bodyPr/>
          <a:lstStyle>
            <a:lvl1pPr>
              <a:defRPr sz="1725"/>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2" y="1708714"/>
            <a:ext cx="3887391" cy="349711"/>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1725" b="1">
                <a:solidFill>
                  <a:schemeClr val="bg1"/>
                </a:solidFill>
                <a:effectLst>
                  <a:outerShdw blurRad="50800" dist="25400" dir="8100000" algn="tr" rotWithShape="0">
                    <a:prstClr val="black">
                      <a:alpha val="40000"/>
                    </a:prst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Type Section Header Here</a:t>
            </a:r>
          </a:p>
        </p:txBody>
      </p:sp>
      <p:sp>
        <p:nvSpPr>
          <p:cNvPr id="6" name="Content Placeholder 5"/>
          <p:cNvSpPr>
            <a:spLocks noGrp="1"/>
          </p:cNvSpPr>
          <p:nvPr>
            <p:ph sz="quarter" idx="4"/>
          </p:nvPr>
        </p:nvSpPr>
        <p:spPr>
          <a:xfrm>
            <a:off x="4714875" y="2350453"/>
            <a:ext cx="3749040" cy="3839211"/>
          </a:xfrm>
        </p:spPr>
        <p:txBody>
          <a:bodyPr/>
          <a:lstStyle>
            <a:lvl1pPr>
              <a:defRPr sz="1725"/>
            </a:lvl1pPr>
            <a:lvl2pPr>
              <a:defRPr sz="1575"/>
            </a:lvl2pPr>
            <a:lvl3pPr>
              <a:defRPr sz="1425"/>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9588764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15309114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779613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457201"/>
            <a:ext cx="4629150" cy="5403851"/>
          </a:xfrm>
        </p:spPr>
        <p:txBody>
          <a:bodyPr anchor="ctr"/>
          <a:lstStyle>
            <a:lvl1pPr>
              <a:defRPr sz="1800"/>
            </a:lvl1pPr>
            <a:lvl2pPr>
              <a:defRPr sz="1650"/>
            </a:lvl2pPr>
            <a:lvl3pPr>
              <a:defRPr sz="1425"/>
            </a:lvl3pPr>
            <a:lvl4pPr>
              <a:defRPr sz="1350"/>
            </a:lvl4pPr>
            <a:lvl5pPr>
              <a:defRPr sz="13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35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80201622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1"/>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1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35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30593386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1001" y="2483663"/>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4"/>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84156001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1001" y="2483663"/>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4"/>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28790123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1001" y="1769288"/>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1001" y="4115205"/>
            <a:ext cx="3983355" cy="1818203"/>
          </a:xfrm>
        </p:spPr>
        <p:txBody>
          <a:bodyPr anchor="ctr"/>
          <a:lstStyle>
            <a:lvl1pPr marL="0" indent="0">
              <a:buNone/>
              <a:defRPr lang="en-US" sz="1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375"/>
              </a:spcBef>
              <a:buNone/>
              <a:defRPr sz="1500" i="1"/>
            </a:lvl2pPr>
            <a:lvl3pPr marL="342900" indent="0">
              <a:spcBef>
                <a:spcPts val="600"/>
              </a:spcBef>
              <a:buFontTx/>
              <a:buNone/>
              <a:defRPr sz="1350">
                <a:solidFill>
                  <a:schemeClr val="tx1"/>
                </a:solidFill>
              </a:defRPr>
            </a:lvl3pPr>
            <a:lvl4pPr marL="617220" indent="-274320">
              <a:spcBef>
                <a:spcPts val="225"/>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7"/>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15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366164773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68580" tIns="34290" rIns="68580" bIns="3429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3" y="1550214"/>
            <a:ext cx="3983355" cy="1183871"/>
          </a:xfrm>
        </p:spPr>
        <p:txBody>
          <a:bodyPr anchor="ctr"/>
          <a:lstStyle>
            <a:lvl1pPr marL="0" indent="0">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225"/>
              </a:spcBef>
              <a:buNone/>
              <a:defRPr sz="1350" i="1"/>
            </a:lvl2pPr>
            <a:lvl3pPr marL="205740" indent="0">
              <a:spcBef>
                <a:spcPts val="450"/>
              </a:spcBef>
              <a:buFontTx/>
              <a:buNone/>
              <a:defRPr sz="1200">
                <a:solidFill>
                  <a:schemeClr val="tx1"/>
                </a:solidFill>
              </a:defRPr>
            </a:lvl3pPr>
            <a:lvl4pPr marL="480060" indent="-274320">
              <a:spcBef>
                <a:spcPts val="225"/>
              </a:spcBef>
              <a:buClr>
                <a:schemeClr val="accent6"/>
              </a:buClr>
              <a:buSzPct val="90000"/>
              <a:buFont typeface="Wingdings" panose="05000000000000000000" pitchFamily="2" charset="2"/>
              <a:buChar char=""/>
              <a:defRPr sz="12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1" y="1550214"/>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2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601" y="3169261"/>
            <a:ext cx="3983355" cy="1183871"/>
          </a:xfrm>
        </p:spPr>
        <p:txBody>
          <a:bodyPr anchor="ctr"/>
          <a:lstStyle>
            <a:lvl1pPr marL="0" indent="0">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225"/>
              </a:spcBef>
              <a:buNone/>
              <a:defRPr sz="1350" i="1"/>
            </a:lvl2pPr>
            <a:lvl3pPr marL="205740" indent="0">
              <a:spcBef>
                <a:spcPts val="450"/>
              </a:spcBef>
              <a:buFontTx/>
              <a:buNone/>
              <a:defRPr sz="1200">
                <a:solidFill>
                  <a:schemeClr val="tx1"/>
                </a:solidFill>
              </a:defRPr>
            </a:lvl3pPr>
            <a:lvl4pPr marL="480060" indent="-274320">
              <a:spcBef>
                <a:spcPts val="225"/>
              </a:spcBef>
              <a:buClr>
                <a:schemeClr val="accent6"/>
              </a:buClr>
              <a:buSzPct val="90000"/>
              <a:buFont typeface="Wingdings" panose="05000000000000000000" pitchFamily="2" charset="2"/>
              <a:buChar char=""/>
              <a:defRPr sz="12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1"/>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2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6" y="4788306"/>
            <a:ext cx="3983355" cy="1183871"/>
          </a:xfrm>
        </p:spPr>
        <p:txBody>
          <a:bodyPr anchor="ctr"/>
          <a:lstStyle>
            <a:lvl1pPr marL="0" indent="0">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05740" indent="0">
              <a:spcBef>
                <a:spcPts val="225"/>
              </a:spcBef>
              <a:buNone/>
              <a:defRPr sz="1350" i="1"/>
            </a:lvl2pPr>
            <a:lvl3pPr marL="205740" indent="0">
              <a:spcBef>
                <a:spcPts val="450"/>
              </a:spcBef>
              <a:buFontTx/>
              <a:buNone/>
              <a:defRPr sz="1200">
                <a:solidFill>
                  <a:schemeClr val="tx1"/>
                </a:solidFill>
              </a:defRPr>
            </a:lvl3pPr>
            <a:lvl4pPr marL="480060" indent="-274320">
              <a:spcBef>
                <a:spcPts val="225"/>
              </a:spcBef>
              <a:buClr>
                <a:schemeClr val="accent6"/>
              </a:buClr>
              <a:buSzPct val="90000"/>
              <a:buFont typeface="Wingdings" panose="05000000000000000000" pitchFamily="2" charset="2"/>
              <a:buChar char=""/>
              <a:defRPr sz="12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4" y="4788306"/>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200" i="1">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389159139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05740" indent="-20574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p:nvSpPr>
        <p:spPr>
          <a:xfrm>
            <a:off x="628650" y="365127"/>
            <a:ext cx="7955280" cy="1051560"/>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5"/>
          </a:xfrm>
          <a:prstGeom prst="rect">
            <a:avLst/>
          </a:prstGeom>
        </p:spPr>
      </p:pic>
      <p:sp>
        <p:nvSpPr>
          <p:cNvPr id="8" name="Rectangle 7">
            <a:extLst>
              <a:ext uri="{FF2B5EF4-FFF2-40B4-BE49-F238E27FC236}">
                <a16:creationId xmlns:a16="http://schemas.microsoft.com/office/drawing/2014/main" id="{B39BDA01-EE61-49D4-8FAA-01389FC14AC8}"/>
              </a:ext>
            </a:extLst>
          </p:cNvPr>
          <p:cNvSpPr/>
          <p:nvPr/>
        </p:nvSpPr>
        <p:spPr>
          <a:xfrm rot="5400000">
            <a:off x="4558282" y="-3103311"/>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Tree>
    <p:extLst>
      <p:ext uri="{BB962C8B-B14F-4D97-AF65-F5344CB8AC3E}">
        <p14:creationId xmlns:p14="http://schemas.microsoft.com/office/powerpoint/2010/main" val="317993183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7"/>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p:nvGrpSpPr>
        <p:grpSpPr>
          <a:xfrm>
            <a:off x="408972" y="1"/>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6"/>
            <a:ext cx="921646" cy="804863"/>
          </a:xfrm>
        </p:spPr>
        <p:txBody>
          <a:bodyPr tIns="73152">
            <a:normAutofit/>
          </a:bodyPr>
          <a:lstStyle>
            <a:lvl1pPr marL="0" indent="0" algn="ctr">
              <a:buNone/>
              <a:defRPr lang="en-US" sz="3000" b="1" i="0" kern="1200" cap="small" spc="3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a:t>
            </a:r>
            <a:endParaRPr lang="en-US" dirty="0"/>
          </a:p>
        </p:txBody>
      </p:sp>
    </p:spTree>
    <p:extLst>
      <p:ext uri="{BB962C8B-B14F-4D97-AF65-F5344CB8AC3E}">
        <p14:creationId xmlns:p14="http://schemas.microsoft.com/office/powerpoint/2010/main" val="227606472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7" y="4800600"/>
            <a:ext cx="6724083" cy="566739"/>
          </a:xfrm>
        </p:spPr>
        <p:txBody>
          <a:bodyPr anchor="b">
            <a:normAutofit/>
          </a:bodyPr>
          <a:lstStyle>
            <a:lvl1pPr marL="342900" indent="-342900" algn="r">
              <a:buClr>
                <a:srgbClr val="7A232E"/>
              </a:buClr>
              <a:buFont typeface="Wingdings" panose="05000000000000000000" pitchFamily="2" charset="2"/>
              <a:buChar char="Ø"/>
              <a:defRPr sz="2400" b="0" spc="3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1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Type quote here</a:t>
            </a:r>
          </a:p>
        </p:txBody>
      </p:sp>
      <p:sp>
        <p:nvSpPr>
          <p:cNvPr id="6" name="Text Placeholder 3"/>
          <p:cNvSpPr>
            <a:spLocks noGrp="1"/>
          </p:cNvSpPr>
          <p:nvPr>
            <p:ph type="body" sz="half" idx="10" hasCustomPrompt="1"/>
          </p:nvPr>
        </p:nvSpPr>
        <p:spPr>
          <a:xfrm>
            <a:off x="962027" y="5398237"/>
            <a:ext cx="6724083" cy="354865"/>
          </a:xfrm>
        </p:spPr>
        <p:txBody>
          <a:bodyPr anchor="ctr" anchorCtr="0">
            <a:noAutofit/>
          </a:bodyPr>
          <a:lstStyle>
            <a:lvl1pPr marL="0" indent="0" algn="r">
              <a:buNone/>
              <a:defRPr sz="1350" i="1" baseline="0">
                <a:solidFill>
                  <a:schemeClr val="accent3">
                    <a:lumMod val="75000"/>
                    <a:lumOff val="2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Additional info if applicable</a:t>
            </a:r>
          </a:p>
        </p:txBody>
      </p:sp>
      <p:sp>
        <p:nvSpPr>
          <p:cNvPr id="7" name="Title 1"/>
          <p:cNvSpPr txBox="1">
            <a:spLocks/>
          </p:cNvSpPr>
          <p:nvPr/>
        </p:nvSpPr>
        <p:spPr>
          <a:xfrm>
            <a:off x="2"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8625"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8625"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Tree>
    <p:extLst>
      <p:ext uri="{BB962C8B-B14F-4D97-AF65-F5344CB8AC3E}">
        <p14:creationId xmlns:p14="http://schemas.microsoft.com/office/powerpoint/2010/main" val="177675103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1"/>
            <a:ext cx="8307704" cy="3251943"/>
          </a:xfrm>
        </p:spPr>
        <p:txBody>
          <a:bodyPr anchor="ctr" anchorCtr="0">
            <a:normAutofit/>
          </a:bodyPr>
          <a:lstStyle>
            <a:lvl1pPr marL="0" indent="0">
              <a:lnSpc>
                <a:spcPct val="95000"/>
              </a:lnSpc>
              <a:spcBef>
                <a:spcPts val="750"/>
              </a:spcBef>
              <a:buNone/>
              <a:defRPr sz="1650" b="0">
                <a:latin typeface="Times New Roman" panose="02020603050405020304" pitchFamily="18" charset="0"/>
                <a:cs typeface="Times New Roman" panose="02020603050405020304" pitchFamily="18"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6" y="1064169"/>
            <a:ext cx="6155055" cy="354865"/>
          </a:xfrm>
        </p:spPr>
        <p:txBody>
          <a:bodyPr anchor="ctr" anchorCtr="0">
            <a:noAutofit/>
          </a:bodyPr>
          <a:lstStyle>
            <a:lvl1pPr marL="0" indent="0" algn="l">
              <a:buNone/>
              <a:defRPr sz="1350" i="1" baseline="0">
                <a:solidFill>
                  <a:schemeClr val="accent3">
                    <a:lumMod val="75000"/>
                    <a:lumOff val="2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p:nvSpPr>
        <p:spPr>
          <a:xfrm rot="5400000">
            <a:off x="4558282" y="-3103311"/>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2" y="119319"/>
            <a:ext cx="6374129" cy="862471"/>
          </a:xfrm>
        </p:spPr>
        <p:txBody>
          <a:bodyPr>
            <a:normAutofit/>
          </a:bodyPr>
          <a:lstStyle>
            <a:lvl1pPr>
              <a:defRPr sz="195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8" y="5095875"/>
            <a:ext cx="7905749" cy="1197103"/>
          </a:xfrm>
        </p:spPr>
        <p:txBody>
          <a:bodyPr anchor="ctr" anchorCtr="0">
            <a:noAutofit/>
          </a:bodyPr>
          <a:lstStyle>
            <a:lvl1pPr marL="0" indent="0" algn="ctr">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425637951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4" y="1120348"/>
            <a:ext cx="4032473" cy="5056617"/>
          </a:xfrm>
        </p:spPr>
        <p:txBody>
          <a:bodyPr>
            <a:noAutofit/>
          </a:bodyPr>
          <a:lstStyle>
            <a:lvl1pPr>
              <a:spcBef>
                <a:spcPts val="2250"/>
              </a:spcBef>
              <a:defRPr sz="1500"/>
            </a:lvl1pPr>
            <a:lvl2pPr marL="219456" indent="0">
              <a:spcBef>
                <a:spcPts val="450"/>
              </a:spcBef>
              <a:spcAft>
                <a:spcPts val="150"/>
              </a:spcAft>
              <a:buNone/>
              <a:defRPr sz="1050" i="1">
                <a:solidFill>
                  <a:schemeClr val="accent3">
                    <a:lumMod val="75000"/>
                    <a:lumOff val="25000"/>
                  </a:schemeClr>
                </a:solidFill>
              </a:defRPr>
            </a:lvl2pPr>
            <a:lvl3pPr marL="432054" indent="-205740">
              <a:spcBef>
                <a:spcPts val="300"/>
              </a:spcBef>
              <a:buClr>
                <a:schemeClr val="accent3">
                  <a:lumMod val="75000"/>
                  <a:lumOff val="25000"/>
                </a:schemeClr>
              </a:buClr>
              <a:buFont typeface="Wingdings" panose="05000000000000000000" pitchFamily="2" charset="2"/>
              <a:buChar char=""/>
              <a:defRPr sz="975"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2250"/>
              </a:spcBef>
              <a:defRPr sz="1500"/>
            </a:lvl1pPr>
            <a:lvl2pPr marL="205740" indent="0" algn="l" defTabSz="685800" rtl="0" eaLnBrk="1" latinLnBrk="0" hangingPunct="1">
              <a:lnSpc>
                <a:spcPct val="90000"/>
              </a:lnSpc>
              <a:spcBef>
                <a:spcPts val="600"/>
              </a:spcBef>
              <a:spcAft>
                <a:spcPts val="150"/>
              </a:spcAft>
              <a:buClr>
                <a:schemeClr val="bg1">
                  <a:lumMod val="65000"/>
                </a:schemeClr>
              </a:buClr>
              <a:buFont typeface="Arial" panose="020B0604020202020204" pitchFamily="34" charset="0"/>
              <a:buNone/>
              <a:defRPr lang="en-US" sz="1050" i="1" kern="1200" dirty="0">
                <a:solidFill>
                  <a:schemeClr val="accent3">
                    <a:lumMod val="75000"/>
                    <a:lumOff val="25000"/>
                  </a:schemeClr>
                </a:solidFill>
                <a:latin typeface="+mn-lt"/>
                <a:ea typeface="+mn-ea"/>
                <a:cs typeface="+mn-cs"/>
              </a:defRPr>
            </a:lvl2pPr>
            <a:lvl3pPr marL="440627" indent="-214313">
              <a:spcBef>
                <a:spcPts val="300"/>
              </a:spcBef>
              <a:buClr>
                <a:schemeClr val="accent3">
                  <a:lumMod val="75000"/>
                  <a:lumOff val="25000"/>
                </a:schemeClr>
              </a:buClr>
              <a:buFont typeface="Wingdings" panose="05000000000000000000" pitchFamily="2" charset="2"/>
              <a:buChar char=""/>
              <a:defRPr lang="en-US" sz="975" u="sng" kern="1200" baseline="0" dirty="0">
                <a:solidFill>
                  <a:schemeClr val="accent6"/>
                </a:solidFill>
                <a:latin typeface="+mn-lt"/>
                <a:ea typeface="+mn-ea"/>
                <a:cs typeface="+mn-cs"/>
              </a:defRPr>
            </a:lvl3pPr>
          </a:lstStyle>
          <a:p>
            <a:pPr lvl="0"/>
            <a:r>
              <a:rPr lang="en-US" dirty="0"/>
              <a:t>Name of Resource</a:t>
            </a:r>
          </a:p>
          <a:p>
            <a:pPr marL="420053" lvl="1" indent="-214313" algn="l" defTabSz="685800" rtl="0" eaLnBrk="1" latinLnBrk="0" hangingPunct="1">
              <a:lnSpc>
                <a:spcPct val="90000"/>
              </a:lnSpc>
              <a:spcBef>
                <a:spcPts val="600"/>
              </a:spcBef>
              <a:buClr>
                <a:schemeClr val="bg1">
                  <a:lumMod val="65000"/>
                </a:schemeClr>
              </a:buClr>
            </a:pPr>
            <a:r>
              <a:rPr lang="en-US" dirty="0"/>
              <a:t>Details about resource listed here.</a:t>
            </a:r>
          </a:p>
          <a:p>
            <a:pPr marL="440627" lvl="2" indent="-214313" algn="l" defTabSz="685800" rtl="0" eaLnBrk="1" latinLnBrk="0" hangingPunct="1">
              <a:lnSpc>
                <a:spcPct val="90000"/>
              </a:lnSpc>
              <a:spcBef>
                <a:spcPts val="6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p:nvSpPr>
        <p:spPr>
          <a:xfrm>
            <a:off x="4540808" y="1003987"/>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4" y="-3576806"/>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05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p:nvSpPr>
        <p:spPr>
          <a:xfrm>
            <a:off x="1309818" y="365127"/>
            <a:ext cx="6880779" cy="616352"/>
          </a:xfrm>
          <a:prstGeom prst="rect">
            <a:avLst/>
          </a:prstGeom>
        </p:spPr>
        <p:txBody>
          <a:bodyPr vert="horz" lIns="68580" tIns="34290" rIns="68580" bIns="3429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p:nvSpPr>
        <p:spPr>
          <a:xfrm>
            <a:off x="2509079" y="205946"/>
            <a:ext cx="1318054" cy="947351"/>
          </a:xfrm>
          <a:prstGeom prst="rect">
            <a:avLst/>
          </a:prstGeom>
          <a:noFill/>
        </p:spPr>
        <p:txBody>
          <a:bodyPr wrap="none" rtlCol="0">
            <a:noAutofit/>
          </a:bodyPr>
          <a:lstStyle/>
          <a:p>
            <a:pPr>
              <a:lnSpc>
                <a:spcPct val="85000"/>
              </a:lnSpc>
            </a:pPr>
            <a:r>
              <a:rPr lang="en-US" sz="4950" dirty="0">
                <a:solidFill>
                  <a:prstClr val="white">
                    <a:lumMod val="75000"/>
                  </a:prstClr>
                </a:solidFill>
                <a:sym typeface="Webdings" panose="05030102010509060703" pitchFamily="18" charset="2"/>
              </a:rPr>
              <a:t></a:t>
            </a:r>
            <a:endParaRPr lang="en-US" sz="495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6143940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6"/>
            <a:ext cx="3697604" cy="5165727"/>
          </a:xfrm>
        </p:spPr>
        <p:txBody>
          <a:bodyPr anchor="ctr"/>
          <a:lstStyle>
            <a:lvl1pPr marL="0" indent="0">
              <a:spcBef>
                <a:spcPts val="2250"/>
              </a:spcBef>
              <a:buNone/>
              <a:defRPr lang="en-US" sz="165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225"/>
              </a:spcBef>
              <a:buNone/>
              <a:defRPr sz="1200" i="1"/>
            </a:lvl2pPr>
            <a:lvl3pPr marL="274320" indent="0">
              <a:spcBef>
                <a:spcPts val="300"/>
              </a:spcBef>
              <a:buFontTx/>
              <a:buNone/>
              <a:defRPr sz="1050" b="1">
                <a:solidFill>
                  <a:schemeClr val="tx1"/>
                </a:solidFill>
              </a:defRPr>
            </a:lvl3pPr>
            <a:lvl4pPr marL="685800" indent="-205740">
              <a:spcBef>
                <a:spcPts val="900"/>
              </a:spcBef>
              <a:buClr>
                <a:schemeClr val="accent6"/>
              </a:buClr>
              <a:buSzPct val="90000"/>
              <a:buFont typeface="Wingdings" panose="05000000000000000000" pitchFamily="2" charset="2"/>
              <a:buChar char=""/>
              <a:defRPr sz="975" i="1">
                <a:solidFill>
                  <a:schemeClr val="accent1"/>
                </a:solidFill>
              </a:defRPr>
            </a:lvl4pPr>
            <a:lvl5pPr marL="685800" indent="-205740">
              <a:spcBef>
                <a:spcPts val="150"/>
              </a:spcBef>
              <a:buClr>
                <a:schemeClr val="accent2"/>
              </a:buClr>
              <a:buSzPct val="120000"/>
              <a:buFont typeface="Wingdings" panose="05000000000000000000" pitchFamily="2" charset="2"/>
              <a:buChar char=""/>
              <a:defRPr sz="975" b="0" i="0" spc="38"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p:nvSpPr>
        <p:spPr>
          <a:xfrm>
            <a:off x="628650" y="365127"/>
            <a:ext cx="7955280" cy="1051560"/>
          </a:xfrm>
          <a:prstGeom prst="rect">
            <a:avLst/>
          </a:prstGeom>
        </p:spPr>
        <p:txBody>
          <a:bodyPr vert="horz" lIns="68580" tIns="34290" rIns="68580" bIns="3429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sz="255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6285" y="2543614"/>
            <a:ext cx="2974602" cy="1389773"/>
          </a:xfrm>
          <a:prstGeom prst="rect">
            <a:avLst/>
          </a:prstGeom>
        </p:spPr>
      </p:pic>
    </p:spTree>
    <p:extLst>
      <p:ext uri="{BB962C8B-B14F-4D97-AF65-F5344CB8AC3E}">
        <p14:creationId xmlns:p14="http://schemas.microsoft.com/office/powerpoint/2010/main" val="110382415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469" y="2270682"/>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3879135396"/>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0" y="3981453"/>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sp>
        <p:nvSpPr>
          <p:cNvPr id="34" name="Rectangle 33"/>
          <p:cNvSpPr/>
          <p:nvPr/>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50">
              <a:solidFill>
                <a:prstClr val="white"/>
              </a:solidFill>
            </a:endParaRPr>
          </a:p>
        </p:txBody>
      </p:sp>
      <p:sp>
        <p:nvSpPr>
          <p:cNvPr id="14" name="TextBox 13"/>
          <p:cNvSpPr txBox="1"/>
          <p:nvPr/>
        </p:nvSpPr>
        <p:spPr>
          <a:xfrm>
            <a:off x="4695825" y="1480005"/>
            <a:ext cx="4297680" cy="5191127"/>
          </a:xfrm>
          <a:prstGeom prst="rect">
            <a:avLst/>
          </a:prstGeom>
          <a:noFill/>
        </p:spPr>
        <p:txBody>
          <a:bodyPr wrap="square" rtlCol="0">
            <a:noAutofit/>
          </a:bodyPr>
          <a:lstStyle/>
          <a:p>
            <a:pPr>
              <a:buFont typeface="Arial" panose="020B0604020202020204" pitchFamily="34" charset="0"/>
              <a:buNone/>
            </a:pPr>
            <a:r>
              <a:rPr lang="en-US" sz="1500" b="1" dirty="0">
                <a:solidFill>
                  <a:srgbClr val="124D95"/>
                </a:solidFill>
                <a:cs typeface="Arial" panose="020B0604020202020204" pitchFamily="34" charset="0"/>
              </a:rPr>
              <a:t>Beyond the </a:t>
            </a:r>
            <a:r>
              <a:rPr lang="en-US" sz="1500" b="1">
                <a:solidFill>
                  <a:srgbClr val="124D95"/>
                </a:solidFill>
                <a:cs typeface="Arial" panose="020B0604020202020204" pitchFamily="34" charset="0"/>
              </a:rPr>
              <a:t>standard offerings,</a:t>
            </a:r>
          </a:p>
          <a:p>
            <a:pPr>
              <a:spcAft>
                <a:spcPts val="750"/>
              </a:spcAft>
              <a:buFont typeface="Arial" panose="020B0604020202020204" pitchFamily="34" charset="0"/>
              <a:buNone/>
            </a:pPr>
            <a:r>
              <a:rPr lang="en-US" sz="863">
                <a:solidFill>
                  <a:srgbClr val="242021"/>
                </a:solidFill>
                <a:cs typeface="Arial" panose="020B0604020202020204" pitchFamily="34" charset="0"/>
              </a:rPr>
              <a:t>this </a:t>
            </a:r>
            <a:r>
              <a:rPr lang="en-US" sz="863" dirty="0">
                <a:solidFill>
                  <a:srgbClr val="242021"/>
                </a:solidFill>
                <a:cs typeface="Arial" panose="020B0604020202020204" pitchFamily="34" charset="0"/>
              </a:rPr>
              <a:t>template contains a set of custom slides built to help you prepare your presentation.  Included are:</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Your Moderator</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3 </a:t>
            </a:r>
            <a:r>
              <a:rPr lang="en-US" sz="825" dirty="0">
                <a:solidFill>
                  <a:srgbClr val="242021"/>
                </a:solidFill>
                <a:cs typeface="Arial" panose="020B0604020202020204" pitchFamily="34" charset="0"/>
              </a:rPr>
              <a:t>Speaker </a:t>
            </a:r>
            <a:r>
              <a:rPr lang="en-US" sz="825">
                <a:solidFill>
                  <a:srgbClr val="242021"/>
                </a:solidFill>
                <a:cs typeface="Arial" panose="020B0604020202020204" pitchFamily="34" charset="0"/>
              </a:rPr>
              <a:t>Slide choices</a:t>
            </a:r>
            <a:endParaRPr lang="en-US" sz="825" dirty="0">
              <a:solidFill>
                <a:srgbClr val="242021"/>
              </a:solidFill>
              <a:cs typeface="Arial" panose="020B0604020202020204" pitchFamily="34" charset="0"/>
            </a:endParaRPr>
          </a:p>
          <a:p>
            <a:pPr marL="471488" lvl="1" indent="-128588">
              <a:lnSpc>
                <a:spcPct val="90000"/>
              </a:lnSpc>
              <a:spcAft>
                <a:spcPts val="300"/>
              </a:spcAft>
              <a:buFont typeface="Arial" panose="020B0604020202020204" pitchFamily="34" charset="0"/>
              <a:buChar char="•"/>
            </a:pPr>
            <a:r>
              <a:rPr lang="en-US" sz="825" dirty="0">
                <a:solidFill>
                  <a:srgbClr val="242021"/>
                </a:solidFill>
                <a:cs typeface="Arial" panose="020B0604020202020204" pitchFamily="34" charset="0"/>
              </a:rPr>
              <a:t>Where Are You?  </a:t>
            </a:r>
            <a:br>
              <a:rPr lang="en-US" sz="788" dirty="0">
                <a:solidFill>
                  <a:srgbClr val="242021"/>
                </a:solidFill>
                <a:cs typeface="Arial" panose="020B0604020202020204" pitchFamily="34" charset="0"/>
              </a:rPr>
            </a:br>
            <a:r>
              <a:rPr lang="en-US" sz="788" dirty="0">
                <a:solidFill>
                  <a:srgbClr val="242021"/>
                </a:solidFill>
                <a:cs typeface="Arial" panose="020B0604020202020204" pitchFamily="34" charset="0"/>
              </a:rPr>
              <a:t>  </a:t>
            </a:r>
            <a:r>
              <a:rPr lang="en-US" sz="750" i="1" dirty="0">
                <a:solidFill>
                  <a:srgbClr val="242021">
                    <a:lumMod val="75000"/>
                    <a:lumOff val="25000"/>
                  </a:srgbClr>
                </a:solidFill>
                <a:cs typeface="Arial" panose="020B0604020202020204" pitchFamily="34" charset="0"/>
              </a:rPr>
              <a:t>(location slide)</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Today’s Objectives</a:t>
            </a:r>
            <a:endParaRPr lang="en-US" sz="825" dirty="0">
              <a:solidFill>
                <a:srgbClr val="242021"/>
              </a:solidFill>
              <a:cs typeface="Arial" panose="020B0604020202020204" pitchFamily="34" charset="0"/>
            </a:endParaRP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Series Set</a:t>
            </a:r>
          </a:p>
          <a:p>
            <a:pPr marL="471488" lvl="1" indent="-128588">
              <a:lnSpc>
                <a:spcPct val="90000"/>
              </a:lnSpc>
              <a:spcAft>
                <a:spcPts val="300"/>
              </a:spcAft>
              <a:buFont typeface="Arial" panose="020B0604020202020204" pitchFamily="34" charset="0"/>
              <a:buChar char="•"/>
            </a:pPr>
            <a:r>
              <a:rPr lang="en-US" sz="825">
                <a:solidFill>
                  <a:srgbClr val="242021"/>
                </a:solidFill>
                <a:cs typeface="Arial" panose="020B0604020202020204" pitchFamily="34" charset="0"/>
              </a:rPr>
              <a:t>Quote</a:t>
            </a:r>
          </a:p>
          <a:p>
            <a:pPr>
              <a:spcBef>
                <a:spcPts val="2250"/>
              </a:spcBef>
              <a:buFont typeface="Arial" panose="020B0604020202020204" pitchFamily="34" charset="0"/>
              <a:buNone/>
            </a:pPr>
            <a:r>
              <a:rPr lang="en-US" sz="1125" b="1">
                <a:solidFill>
                  <a:srgbClr val="124D95"/>
                </a:solidFill>
                <a:cs typeface="Arial" panose="020B0604020202020204" pitchFamily="34" charset="0"/>
              </a:rPr>
              <a:t>Resources &amp; Name / Occupation / Org boxes:</a:t>
            </a:r>
            <a:endParaRPr lang="en-US" sz="1125" b="1" dirty="0">
              <a:solidFill>
                <a:srgbClr val="124D95"/>
              </a:solidFill>
              <a:cs typeface="Arial" panose="020B0604020202020204" pitchFamily="34" charset="0"/>
            </a:endParaRPr>
          </a:p>
          <a:p>
            <a:pPr>
              <a:spcBef>
                <a:spcPts val="300"/>
              </a:spcBef>
              <a:spcAft>
                <a:spcPts val="600"/>
              </a:spcAft>
              <a:buFont typeface="Arial" panose="020B0604020202020204" pitchFamily="34" charset="0"/>
              <a:buNone/>
            </a:pPr>
            <a:r>
              <a:rPr lang="en-US" sz="788">
                <a:solidFill>
                  <a:srgbClr val="242021"/>
                </a:solidFill>
                <a:cs typeface="Arial" panose="020B0604020202020204" pitchFamily="34" charset="0"/>
              </a:rPr>
              <a:t>This </a:t>
            </a:r>
            <a:r>
              <a:rPr lang="en-US" sz="788" dirty="0">
                <a:solidFill>
                  <a:srgbClr val="242021"/>
                </a:solidFill>
                <a:cs typeface="Arial" panose="020B0604020202020204" pitchFamily="34" charset="0"/>
              </a:rPr>
              <a:t>works like a multi-level bulleted list</a:t>
            </a:r>
            <a:r>
              <a:rPr lang="en-US" sz="788">
                <a:solidFill>
                  <a:srgbClr val="242021"/>
                </a:solidFill>
                <a:cs typeface="Arial" panose="020B0604020202020204" pitchFamily="34" charset="0"/>
              </a:rPr>
              <a:t>.  Use </a:t>
            </a:r>
            <a:r>
              <a:rPr lang="en-US" sz="788" dirty="0">
                <a:solidFill>
                  <a:srgbClr val="242021"/>
                </a:solidFill>
                <a:cs typeface="Arial" panose="020B0604020202020204" pitchFamily="34" charset="0"/>
              </a:rPr>
              <a:t>the list level buttons on your “Home” tab to</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change formatting levels.</a:t>
            </a:r>
            <a:endParaRPr lang="en-US" sz="788" dirty="0">
              <a:solidFill>
                <a:srgbClr val="242021"/>
              </a:solidFill>
              <a:cs typeface="Arial" panose="020B0604020202020204" pitchFamily="34" charset="0"/>
            </a:endParaRPr>
          </a:p>
          <a:p>
            <a:pPr>
              <a:spcAft>
                <a:spcPts val="450"/>
              </a:spcAft>
              <a:buFont typeface="Arial" panose="020B0604020202020204" pitchFamily="34" charset="0"/>
              <a:buNone/>
            </a:pPr>
            <a:endParaRPr lang="en-US" sz="788" dirty="0">
              <a:solidFill>
                <a:srgbClr val="242021"/>
              </a:solidFill>
              <a:cs typeface="Arial" panose="020B0604020202020204" pitchFamily="34" charset="0"/>
            </a:endParaRPr>
          </a:p>
        </p:txBody>
      </p:sp>
      <p:grpSp>
        <p:nvGrpSpPr>
          <p:cNvPr id="18" name="Group 17"/>
          <p:cNvGrpSpPr/>
          <p:nvPr/>
        </p:nvGrpSpPr>
        <p:grpSpPr>
          <a:xfrm>
            <a:off x="7084801" y="4562931"/>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5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grpSp>
      <p:sp>
        <p:nvSpPr>
          <p:cNvPr id="28" name="Rectangle 27"/>
          <p:cNvSpPr/>
          <p:nvPr/>
        </p:nvSpPr>
        <p:spPr>
          <a:xfrm>
            <a:off x="5040000" y="2"/>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sp>
        <p:nvSpPr>
          <p:cNvPr id="27" name="Rectangle 26"/>
          <p:cNvSpPr/>
          <p:nvPr/>
        </p:nvSpPr>
        <p:spPr>
          <a:xfrm>
            <a:off x="4429402" y="1376382"/>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rgbClr val="242021"/>
              </a:solidFill>
            </a:endParaRPr>
          </a:p>
        </p:txBody>
      </p:sp>
      <p:sp>
        <p:nvSpPr>
          <p:cNvPr id="7" name="TextBox 6"/>
          <p:cNvSpPr txBox="1"/>
          <p:nvPr/>
        </p:nvSpPr>
        <p:spPr>
          <a:xfrm>
            <a:off x="91736" y="1480005"/>
            <a:ext cx="4337666" cy="5352299"/>
          </a:xfrm>
          <a:prstGeom prst="rect">
            <a:avLst/>
          </a:prstGeom>
          <a:noFill/>
        </p:spPr>
        <p:txBody>
          <a:bodyPr wrap="square" rtlCol="0">
            <a:noAutofit/>
          </a:bodyPr>
          <a:lstStyle/>
          <a:p>
            <a:pPr>
              <a:spcAft>
                <a:spcPts val="225"/>
              </a:spcAft>
            </a:pPr>
            <a:r>
              <a:rPr lang="en-US" sz="1500" b="1" dirty="0">
                <a:solidFill>
                  <a:srgbClr val="124D95"/>
                </a:solidFill>
                <a:cs typeface="Arial" panose="020B0604020202020204" pitchFamily="34" charset="0"/>
              </a:rPr>
              <a:t>How to use this template:</a:t>
            </a:r>
          </a:p>
          <a:p>
            <a:pPr marL="128588" indent="-128588">
              <a:buFont typeface="Arial" panose="020B0604020202020204" pitchFamily="34" charset="0"/>
              <a:buChar char="•"/>
            </a:pPr>
            <a:r>
              <a:rPr lang="en-US" sz="788" dirty="0">
                <a:solidFill>
                  <a:srgbClr val="242021"/>
                </a:solidFill>
                <a:cs typeface="Arial" panose="020B0604020202020204" pitchFamily="34" charset="0"/>
              </a:rPr>
              <a:t>When creating a new slide, click the arrow under the “New Slide” button.  This will display the template master slides </a:t>
            </a:r>
            <a:r>
              <a:rPr lang="en-US" sz="788">
                <a:solidFill>
                  <a:srgbClr val="242021"/>
                </a:solidFill>
                <a:cs typeface="Arial" panose="020B0604020202020204" pitchFamily="34" charset="0"/>
              </a:rPr>
              <a:t>available.</a:t>
            </a:r>
          </a:p>
          <a:p>
            <a:pPr marL="128588" indent="-128588">
              <a:spcBef>
                <a:spcPts val="450"/>
              </a:spcBef>
              <a:buFont typeface="Arial" panose="020B0604020202020204" pitchFamily="34" charset="0"/>
              <a:buChar char="•"/>
            </a:pPr>
            <a:r>
              <a:rPr lang="en-US" sz="788">
                <a:solidFill>
                  <a:srgbClr val="242021"/>
                </a:solidFill>
                <a:cs typeface="Arial" panose="020B0604020202020204" pitchFamily="34" charset="0"/>
              </a:rPr>
              <a:t>Select </a:t>
            </a:r>
            <a:r>
              <a:rPr lang="en-US" sz="788" dirty="0">
                <a:solidFill>
                  <a:srgbClr val="242021"/>
                </a:solidFill>
                <a:cs typeface="Arial" panose="020B0604020202020204" pitchFamily="34" charset="0"/>
              </a:rPr>
              <a:t>the layout you </a:t>
            </a:r>
            <a:br>
              <a:rPr lang="en-US" sz="788" dirty="0">
                <a:solidFill>
                  <a:srgbClr val="242021"/>
                </a:solidFill>
                <a:cs typeface="Arial" panose="020B0604020202020204" pitchFamily="34" charset="0"/>
              </a:rPr>
            </a:br>
            <a:r>
              <a:rPr lang="en-US" sz="788" dirty="0">
                <a:solidFill>
                  <a:srgbClr val="242021"/>
                </a:solidFill>
                <a:cs typeface="Arial" panose="020B0604020202020204" pitchFamily="34" charset="0"/>
              </a:rPr>
              <a:t>need from the list.</a:t>
            </a:r>
          </a:p>
          <a:p>
            <a:pPr marL="128588" indent="-128588">
              <a:spcBef>
                <a:spcPts val="450"/>
              </a:spcBef>
              <a:buFont typeface="Arial" panose="020B0604020202020204" pitchFamily="34" charset="0"/>
              <a:buChar char="•"/>
            </a:pPr>
            <a:r>
              <a:rPr lang="en-US" sz="788" dirty="0">
                <a:solidFill>
                  <a:srgbClr val="242021"/>
                </a:solidFill>
                <a:cs typeface="Arial" panose="020B0604020202020204" pitchFamily="34" charset="0"/>
              </a:rPr>
              <a:t>Likewise, to </a:t>
            </a:r>
            <a:r>
              <a:rPr lang="en-US" sz="788" i="1" dirty="0">
                <a:solidFill>
                  <a:srgbClr val="242021"/>
                </a:solidFill>
                <a:cs typeface="Arial" panose="020B0604020202020204" pitchFamily="34" charset="0"/>
              </a:rPr>
              <a:t>change</a:t>
            </a:r>
            <a:r>
              <a:rPr lang="en-US" sz="788" dirty="0">
                <a:solidFill>
                  <a:srgbClr val="242021"/>
                </a:solidFill>
                <a:cs typeface="Arial" panose="020B0604020202020204" pitchFamily="34" charset="0"/>
              </a:rPr>
              <a:t> the </a:t>
            </a:r>
            <a:br>
              <a:rPr lang="en-US" sz="788" dirty="0">
                <a:solidFill>
                  <a:srgbClr val="242021"/>
                </a:solidFill>
                <a:cs typeface="Arial" panose="020B0604020202020204" pitchFamily="34" charset="0"/>
              </a:rPr>
            </a:br>
            <a:r>
              <a:rPr lang="en-US" sz="788" dirty="0">
                <a:solidFill>
                  <a:srgbClr val="242021"/>
                </a:solidFill>
                <a:cs typeface="Arial" panose="020B0604020202020204" pitchFamily="34" charset="0"/>
              </a:rPr>
              <a:t>template master </a:t>
            </a:r>
            <a:r>
              <a:rPr lang="en-US" sz="788">
                <a:solidFill>
                  <a:srgbClr val="242021"/>
                </a:solidFill>
                <a:cs typeface="Arial" panose="020B0604020202020204" pitchFamily="34" charset="0"/>
              </a:rPr>
              <a:t>of an </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existing slide, click the </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a:t>
            </a:r>
            <a:r>
              <a:rPr lang="en-US" sz="788" dirty="0">
                <a:solidFill>
                  <a:srgbClr val="242021"/>
                </a:solidFill>
                <a:cs typeface="Arial" panose="020B0604020202020204" pitchFamily="34" charset="0"/>
              </a:rPr>
              <a:t>Layout” </a:t>
            </a:r>
            <a:r>
              <a:rPr lang="en-US" sz="788">
                <a:solidFill>
                  <a:srgbClr val="242021"/>
                </a:solidFill>
                <a:cs typeface="Arial" panose="020B0604020202020204" pitchFamily="34" charset="0"/>
              </a:rPr>
              <a:t>button right </a:t>
            </a:r>
            <a:br>
              <a:rPr lang="en-US" sz="788">
                <a:solidFill>
                  <a:srgbClr val="242021"/>
                </a:solidFill>
                <a:cs typeface="Arial" panose="020B0604020202020204" pitchFamily="34" charset="0"/>
              </a:rPr>
            </a:br>
            <a:r>
              <a:rPr lang="en-US" sz="788">
                <a:solidFill>
                  <a:srgbClr val="242021"/>
                </a:solidFill>
                <a:cs typeface="Arial" panose="020B0604020202020204" pitchFamily="34" charset="0"/>
              </a:rPr>
              <a:t>next </a:t>
            </a:r>
            <a:r>
              <a:rPr lang="en-US" sz="788" dirty="0">
                <a:solidFill>
                  <a:srgbClr val="242021"/>
                </a:solidFill>
                <a:cs typeface="Arial" panose="020B0604020202020204" pitchFamily="34" charset="0"/>
              </a:rPr>
              <a:t>to </a:t>
            </a:r>
            <a:r>
              <a:rPr lang="en-US" sz="788">
                <a:solidFill>
                  <a:srgbClr val="242021"/>
                </a:solidFill>
                <a:cs typeface="Arial" panose="020B0604020202020204" pitchFamily="34" charset="0"/>
              </a:rPr>
              <a:t>the “</a:t>
            </a:r>
            <a:r>
              <a:rPr lang="en-US" sz="788" dirty="0">
                <a:solidFill>
                  <a:srgbClr val="242021"/>
                </a:solidFill>
                <a:cs typeface="Arial" panose="020B0604020202020204" pitchFamily="34" charset="0"/>
              </a:rPr>
              <a:t>New Slide” button.</a:t>
            </a:r>
          </a:p>
          <a:p>
            <a:pPr defTabSz="342900">
              <a:spcBef>
                <a:spcPts val="900"/>
              </a:spcBef>
              <a:spcAft>
                <a:spcPts val="225"/>
              </a:spcAft>
              <a:defRPr/>
            </a:pPr>
            <a:r>
              <a:rPr lang="en-US" sz="1500" b="1" dirty="0">
                <a:solidFill>
                  <a:srgbClr val="124D95"/>
                </a:solidFill>
                <a:cs typeface="Arial" panose="020B0604020202020204" pitchFamily="34" charset="0"/>
              </a:rPr>
              <a:t>General Template Notes:</a:t>
            </a:r>
          </a:p>
          <a:p>
            <a:pPr marL="68580">
              <a:spcAft>
                <a:spcPts val="450"/>
              </a:spcAft>
              <a:buFont typeface="Arial" panose="020B0604020202020204" pitchFamily="34" charset="0"/>
              <a:buNone/>
            </a:pPr>
            <a:r>
              <a:rPr lang="en-US" sz="1350" spc="45">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sz="1350" b="1" spc="45">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sz="1350" b="1" u="sng" spc="45">
                <a:solidFill>
                  <a:prstClr val="white"/>
                </a:solidFill>
                <a:effectLst>
                  <a:outerShdw blurRad="76200" dist="38100" dir="8100000" algn="tr" rotWithShape="0">
                    <a:prstClr val="black">
                      <a:alpha val="60000"/>
                    </a:prstClr>
                  </a:outerShdw>
                </a:effectLst>
                <a:cs typeface="Arial" panose="020B0604020202020204" pitchFamily="34" charset="0"/>
              </a:rPr>
              <a:t>DO </a:t>
            </a:r>
            <a:r>
              <a:rPr lang="en-US" sz="1350" b="1" u="sng" spc="45" dirty="0">
                <a:solidFill>
                  <a:prstClr val="white"/>
                </a:solidFill>
                <a:effectLst>
                  <a:outerShdw blurRad="76200" dist="38100" dir="8100000" algn="tr" rotWithShape="0">
                    <a:prstClr val="black">
                      <a:alpha val="60000"/>
                    </a:prstClr>
                  </a:outerShdw>
                </a:effectLst>
                <a:cs typeface="Arial" panose="020B0604020202020204" pitchFamily="34" charset="0"/>
              </a:rPr>
              <a:t>NOT</a:t>
            </a:r>
            <a:r>
              <a:rPr lang="en-US" sz="1350" b="1" spc="45"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marL="342900" lvl="1" indent="-128588" defTabSz="342900">
              <a:spcAft>
                <a:spcPts val="450"/>
              </a:spcAft>
              <a:buClr>
                <a:srgbClr val="9E1C30"/>
              </a:buClr>
              <a:buFont typeface="Wingdings" panose="05000000000000000000" pitchFamily="2" charset="2"/>
              <a:buChar char="ý"/>
              <a:defRPr/>
            </a:pPr>
            <a:r>
              <a:rPr lang="en-US" sz="788" b="1" dirty="0">
                <a:solidFill>
                  <a:srgbClr val="242021"/>
                </a:solidFill>
                <a:cs typeface="Arial" panose="020B0604020202020204" pitchFamily="34" charset="0"/>
              </a:rPr>
              <a:t>Space out your bullets using the “enter” key</a:t>
            </a:r>
            <a:r>
              <a:rPr lang="en-US" sz="788">
                <a:solidFill>
                  <a:srgbClr val="242021"/>
                </a:solidFill>
                <a:cs typeface="Arial" panose="020B0604020202020204" pitchFamily="34" charset="0"/>
              </a:rPr>
              <a:t>.  Please note if a spacing adjustment is required.</a:t>
            </a:r>
            <a:endParaRPr lang="en-US" sz="788" dirty="0">
              <a:solidFill>
                <a:srgbClr val="242021"/>
              </a:solidFill>
              <a:cs typeface="Arial" panose="020B0604020202020204" pitchFamily="34" charset="0"/>
            </a:endParaRPr>
          </a:p>
          <a:p>
            <a:pPr marL="342900" lvl="1" indent="-128588">
              <a:spcAft>
                <a:spcPts val="450"/>
              </a:spcAft>
              <a:buClr>
                <a:srgbClr val="9E1C30"/>
              </a:buClr>
              <a:buFont typeface="Wingdings" panose="05000000000000000000" pitchFamily="2" charset="2"/>
              <a:buChar char="ý"/>
            </a:pPr>
            <a:r>
              <a:rPr lang="en-US" sz="788" b="1" dirty="0">
                <a:solidFill>
                  <a:srgbClr val="242021"/>
                </a:solidFill>
                <a:cs typeface="Arial" panose="020B0604020202020204" pitchFamily="34" charset="0"/>
              </a:rPr>
              <a:t>Type any titles in all uppercase or with caps lock on</a:t>
            </a:r>
            <a:r>
              <a:rPr lang="en-US" sz="788" dirty="0">
                <a:solidFill>
                  <a:srgbClr val="242021"/>
                </a:solidFill>
                <a:cs typeface="Arial" panose="020B0604020202020204" pitchFamily="34" charset="0"/>
              </a:rPr>
              <a:t>, as formatting is automatic. Type using standard title caps.</a:t>
            </a:r>
          </a:p>
          <a:p>
            <a:pPr marL="342900" lvl="1" indent="-128588">
              <a:spcAft>
                <a:spcPts val="450"/>
              </a:spcAft>
              <a:buClr>
                <a:srgbClr val="9E1C30"/>
              </a:buClr>
              <a:buFont typeface="Wingdings" panose="05000000000000000000" pitchFamily="2" charset="2"/>
              <a:buChar char="ý"/>
            </a:pPr>
            <a:r>
              <a:rPr lang="en-US" sz="788" b="1" dirty="0">
                <a:solidFill>
                  <a:srgbClr val="242021"/>
                </a:solidFill>
                <a:cs typeface="Arial" panose="020B0604020202020204" pitchFamily="34" charset="0"/>
              </a:rPr>
              <a:t>Change heading alignment </a:t>
            </a:r>
            <a:r>
              <a:rPr lang="en-US" sz="788" b="1">
                <a:solidFill>
                  <a:srgbClr val="242021"/>
                </a:solidFill>
                <a:cs typeface="Arial" panose="020B0604020202020204" pitchFamily="34" charset="0"/>
              </a:rPr>
              <a:t>or location for standard content slide material</a:t>
            </a:r>
            <a:r>
              <a:rPr lang="en-US" sz="788">
                <a:solidFill>
                  <a:srgbClr val="242021"/>
                </a:solidFill>
                <a:cs typeface="Arial" panose="020B0604020202020204" pitchFamily="34" charset="0"/>
              </a:rPr>
              <a:t>.</a:t>
            </a:r>
          </a:p>
          <a:p>
            <a:pPr marL="68580" defTabSz="342900">
              <a:spcAft>
                <a:spcPts val="450"/>
              </a:spcAft>
              <a:buFont typeface="Arial" panose="020B0604020202020204" pitchFamily="34" charset="0"/>
              <a:buNone/>
              <a:defRPr/>
            </a:pPr>
            <a:r>
              <a:rPr lang="en-US" sz="1350" spc="45">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sz="1350" b="1" spc="45">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sz="1350" b="1" u="sng" spc="45">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sz="1350" b="1" spc="45">
                <a:solidFill>
                  <a:prstClr val="white"/>
                </a:solidFill>
                <a:effectLst>
                  <a:outerShdw blurRad="76200" dist="38100" dir="8100000" algn="tr" rotWithShape="0">
                    <a:prstClr val="black">
                      <a:alpha val="60000"/>
                    </a:prstClr>
                  </a:outerShdw>
                </a:effectLst>
                <a:cs typeface="Arial" panose="020B0604020202020204" pitchFamily="34" charset="0"/>
              </a:rPr>
              <a:t>:</a:t>
            </a:r>
          </a:p>
          <a:p>
            <a:pPr marL="342900" lvl="1" indent="-128588" defTabSz="342900">
              <a:spcAft>
                <a:spcPts val="450"/>
              </a:spcAft>
              <a:buClr>
                <a:srgbClr val="72AF2F"/>
              </a:buClr>
              <a:buFont typeface="Wingdings" panose="05000000000000000000" pitchFamily="2" charset="2"/>
              <a:buChar char="þ"/>
              <a:defRPr/>
            </a:pPr>
            <a:r>
              <a:rPr lang="en-US" sz="788" b="1">
                <a:solidFill>
                  <a:prstClr val="black"/>
                </a:solidFill>
                <a:cs typeface="Arial" panose="020B0604020202020204" pitchFamily="34" charset="0"/>
              </a:rPr>
              <a:t>Reference </a:t>
            </a:r>
            <a:r>
              <a:rPr lang="en-US" sz="788" b="1" dirty="0">
                <a:solidFill>
                  <a:prstClr val="black"/>
                </a:solidFill>
                <a:cs typeface="Arial" panose="020B0604020202020204" pitchFamily="34" charset="0"/>
              </a:rPr>
              <a:t>your graphics</a:t>
            </a:r>
            <a:r>
              <a:rPr lang="en-US" sz="788" dirty="0">
                <a:solidFill>
                  <a:prstClr val="black"/>
                </a:solidFill>
                <a:cs typeface="Arial" panose="020B0604020202020204" pitchFamily="34" charset="0"/>
              </a:rPr>
              <a:t>.  Add a note at the top of the “Slide notes” section that indicates where your graphic </a:t>
            </a:r>
            <a:r>
              <a:rPr lang="en-US" sz="788">
                <a:solidFill>
                  <a:prstClr val="black"/>
                </a:solidFill>
                <a:cs typeface="Arial" panose="020B0604020202020204" pitchFamily="34" charset="0"/>
              </a:rPr>
              <a:t>originated.</a:t>
            </a:r>
          </a:p>
          <a:p>
            <a:pPr marL="342900" lvl="1" defTabSz="342900">
              <a:spcAft>
                <a:spcPts val="450"/>
              </a:spcAft>
              <a:buFont typeface="Arial" panose="020B0604020202020204" pitchFamily="34" charset="0"/>
              <a:buNone/>
              <a:defRPr/>
            </a:pPr>
            <a:r>
              <a:rPr lang="en-US" sz="788">
                <a:solidFill>
                  <a:prstClr val="black"/>
                </a:solidFill>
                <a:cs typeface="Arial" panose="020B0604020202020204" pitchFamily="34" charset="0"/>
              </a:rPr>
              <a:t>Note </a:t>
            </a:r>
            <a:r>
              <a:rPr lang="en-US" sz="788" dirty="0">
                <a:solidFill>
                  <a:prstClr val="black"/>
                </a:solidFill>
                <a:cs typeface="Arial" panose="020B0604020202020204" pitchFamily="34" charset="0"/>
              </a:rPr>
              <a:t>that any graphics not referenced or in violation of </a:t>
            </a:r>
            <a:r>
              <a:rPr lang="en-US" sz="788" b="1" dirty="0">
                <a:solidFill>
                  <a:srgbClr val="D9D9D9">
                    <a:lumMod val="25000"/>
                  </a:srgbClr>
                </a:solidFill>
                <a:cs typeface="Arial" panose="020B0604020202020204" pitchFamily="34" charset="0"/>
              </a:rPr>
              <a:t>US Copyright Law, Title 17 </a:t>
            </a:r>
            <a:r>
              <a:rPr lang="en-US" sz="788" dirty="0">
                <a:solidFill>
                  <a:prstClr val="black"/>
                </a:solidFill>
                <a:cs typeface="Arial" panose="020B0604020202020204" pitchFamily="34" charset="0"/>
              </a:rPr>
              <a:t>will be replaced to ensure your protection.</a:t>
            </a:r>
          </a:p>
          <a:p>
            <a:pPr>
              <a:spcBef>
                <a:spcPts val="450"/>
              </a:spcBef>
              <a:buFont typeface="Arial" panose="020B0604020202020204" pitchFamily="34" charset="0"/>
              <a:buNone/>
            </a:pPr>
            <a:endParaRPr lang="en-US" sz="825" dirty="0">
              <a:solidFill>
                <a:srgbClr val="242021"/>
              </a:solidFill>
              <a:cs typeface="Arial" panose="020B0604020202020204" pitchFamily="34" charset="0"/>
            </a:endParaRPr>
          </a:p>
          <a:p>
            <a:endParaRPr lang="en-US" sz="825" dirty="0">
              <a:solidFill>
                <a:srgbClr val="242021"/>
              </a:solidFill>
              <a:cs typeface="Arial" panose="020B0604020202020204" pitchFamily="34" charset="0"/>
            </a:endParaRPr>
          </a:p>
        </p:txBody>
      </p:sp>
      <p:sp>
        <p:nvSpPr>
          <p:cNvPr id="10" name="TextBox 9"/>
          <p:cNvSpPr txBox="1"/>
          <p:nvPr/>
        </p:nvSpPr>
        <p:spPr>
          <a:xfrm>
            <a:off x="5308800" y="88691"/>
            <a:ext cx="3245631" cy="1102812"/>
          </a:xfrm>
          <a:prstGeom prst="rect">
            <a:avLst/>
          </a:prstGeom>
          <a:noFill/>
        </p:spPr>
        <p:txBody>
          <a:bodyPr wrap="square" rtlCol="0" anchor="ctr">
            <a:noAutofit/>
          </a:bodyPr>
          <a:lstStyle/>
          <a:p>
            <a:r>
              <a:rPr lang="en-US" sz="1050" i="1" dirty="0">
                <a:solidFill>
                  <a:srgbClr val="242021">
                    <a:lumMod val="65000"/>
                    <a:lumOff val="35000"/>
                  </a:srgbClr>
                </a:solidFill>
                <a:cs typeface="Arial" panose="020B0604020202020204" pitchFamily="34" charset="0"/>
              </a:rPr>
              <a:t>This slide contains information on how to use </a:t>
            </a:r>
            <a:r>
              <a:rPr lang="en-US" sz="1050" i="1">
                <a:solidFill>
                  <a:srgbClr val="242021">
                    <a:lumMod val="65000"/>
                    <a:lumOff val="35000"/>
                  </a:srgbClr>
                </a:solidFill>
                <a:cs typeface="Arial" panose="020B0604020202020204" pitchFamily="34" charset="0"/>
              </a:rPr>
              <a:t>this template, and is hidden. </a:t>
            </a:r>
          </a:p>
          <a:p>
            <a:pPr>
              <a:spcBef>
                <a:spcPts val="225"/>
              </a:spcBef>
            </a:pPr>
            <a:r>
              <a:rPr lang="en-US" sz="1050" i="1">
                <a:solidFill>
                  <a:srgbClr val="242021">
                    <a:lumMod val="65000"/>
                    <a:lumOff val="35000"/>
                  </a:srgbClr>
                </a:solidFill>
                <a:cs typeface="Arial" panose="020B0604020202020204" pitchFamily="34" charset="0"/>
              </a:rPr>
              <a:t>It is not a part of </a:t>
            </a:r>
            <a:br>
              <a:rPr lang="en-US" sz="1050" i="1">
                <a:solidFill>
                  <a:srgbClr val="242021">
                    <a:lumMod val="65000"/>
                    <a:lumOff val="35000"/>
                  </a:srgbClr>
                </a:solidFill>
                <a:cs typeface="Arial" panose="020B0604020202020204" pitchFamily="34" charset="0"/>
              </a:rPr>
            </a:br>
            <a:r>
              <a:rPr lang="en-US" sz="1050" i="1">
                <a:solidFill>
                  <a:srgbClr val="242021">
                    <a:lumMod val="65000"/>
                    <a:lumOff val="35000"/>
                  </a:srgbClr>
                </a:solidFill>
                <a:cs typeface="Arial" panose="020B0604020202020204" pitchFamily="34" charset="0"/>
              </a:rPr>
              <a:t>the presentation.</a:t>
            </a:r>
            <a:endParaRPr lang="en-US" sz="1050" i="1" dirty="0">
              <a:solidFill>
                <a:srgbClr val="242021">
                  <a:lumMod val="65000"/>
                  <a:lumOff val="35000"/>
                </a:srgbClr>
              </a:solidFill>
              <a:cs typeface="Arial" panose="020B0604020202020204" pitchFamily="34" charset="0"/>
            </a:endParaRPr>
          </a:p>
        </p:txBody>
      </p:sp>
      <p:cxnSp>
        <p:nvCxnSpPr>
          <p:cNvPr id="9" name="Straight Connector 8"/>
          <p:cNvCxnSpPr/>
          <p:nvPr/>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084801" y="2286069"/>
            <a:ext cx="1619719" cy="1620539"/>
          </a:xfrm>
          <a:prstGeom prst="rect">
            <a:avLst/>
          </a:prstGeom>
          <a:noFill/>
        </p:spPr>
        <p:txBody>
          <a:bodyPr wrap="square" rtlCol="0">
            <a:noAutofit/>
          </a:bodyPr>
          <a:lstStyle/>
          <a:p>
            <a:pPr marL="0" lvl="1" indent="-128588" defTabSz="342900">
              <a:lnSpc>
                <a:spcPct val="90000"/>
              </a:lnSpc>
              <a:spcAft>
                <a:spcPts val="300"/>
              </a:spcAft>
              <a:buFont typeface="Arial" panose="020B0604020202020204" pitchFamily="34" charset="0"/>
              <a:buChar char="•"/>
              <a:defRPr/>
            </a:pPr>
            <a:r>
              <a:rPr lang="en-US" sz="825">
                <a:solidFill>
                  <a:srgbClr val="242021"/>
                </a:solidFill>
                <a:cs typeface="Arial" panose="020B0604020202020204" pitchFamily="34" charset="0"/>
              </a:rPr>
              <a:t>Legal Language</a:t>
            </a:r>
            <a:endParaRPr lang="en-US" sz="825">
              <a:solidFill>
                <a:srgbClr val="242021"/>
              </a:solidFill>
            </a:endParaRPr>
          </a:p>
          <a:p>
            <a:pPr marL="0" lvl="1" indent="-128588">
              <a:lnSpc>
                <a:spcPct val="90000"/>
              </a:lnSpc>
              <a:spcAft>
                <a:spcPts val="300"/>
              </a:spcAft>
              <a:buFont typeface="Arial" panose="020B0604020202020204" pitchFamily="34" charset="0"/>
              <a:buChar char="•"/>
            </a:pPr>
            <a:r>
              <a:rPr lang="en-US" sz="825">
                <a:solidFill>
                  <a:srgbClr val="242021"/>
                </a:solidFill>
              </a:rPr>
              <a:t>Poll</a:t>
            </a:r>
          </a:p>
          <a:p>
            <a:pPr marL="0" lvl="1" indent="-128588">
              <a:lnSpc>
                <a:spcPct val="90000"/>
              </a:lnSpc>
              <a:spcAft>
                <a:spcPts val="300"/>
              </a:spcAft>
              <a:buFont typeface="Arial" panose="020B0604020202020204" pitchFamily="34" charset="0"/>
              <a:buChar char="•"/>
            </a:pPr>
            <a:r>
              <a:rPr lang="en-US" sz="825">
                <a:solidFill>
                  <a:srgbClr val="242021"/>
                </a:solidFill>
              </a:rPr>
              <a:t>Save the Date</a:t>
            </a:r>
          </a:p>
          <a:p>
            <a:pPr marL="0" lvl="1" indent="-128588">
              <a:lnSpc>
                <a:spcPct val="90000"/>
              </a:lnSpc>
              <a:spcAft>
                <a:spcPts val="300"/>
              </a:spcAft>
              <a:buFont typeface="Arial" panose="020B0604020202020204" pitchFamily="34" charset="0"/>
              <a:buChar char="•"/>
            </a:pPr>
            <a:r>
              <a:rPr lang="en-US" sz="825">
                <a:solidFill>
                  <a:srgbClr val="242021"/>
                </a:solidFill>
              </a:rPr>
              <a:t>Questions</a:t>
            </a:r>
            <a:endParaRPr lang="en-US" sz="825" dirty="0">
              <a:solidFill>
                <a:srgbClr val="242021"/>
              </a:solidFill>
            </a:endParaRPr>
          </a:p>
          <a:p>
            <a:pPr marL="0" lvl="1" indent="-128588">
              <a:lnSpc>
                <a:spcPct val="90000"/>
              </a:lnSpc>
              <a:spcAft>
                <a:spcPts val="300"/>
              </a:spcAft>
              <a:buFont typeface="Arial" panose="020B0604020202020204" pitchFamily="34" charset="0"/>
              <a:buChar char="•"/>
            </a:pPr>
            <a:r>
              <a:rPr lang="en-US" sz="825" dirty="0">
                <a:solidFill>
                  <a:srgbClr val="242021"/>
                </a:solidFill>
              </a:rPr>
              <a:t>Resources</a:t>
            </a:r>
          </a:p>
          <a:p>
            <a:pPr marL="0" lvl="1" indent="-128588">
              <a:lnSpc>
                <a:spcPct val="90000"/>
              </a:lnSpc>
              <a:spcAft>
                <a:spcPts val="300"/>
              </a:spcAft>
              <a:buFont typeface="Arial" panose="020B0604020202020204" pitchFamily="34" charset="0"/>
              <a:buChar char="•"/>
            </a:pPr>
            <a:r>
              <a:rPr lang="en-US" sz="825" dirty="0">
                <a:solidFill>
                  <a:srgbClr val="242021"/>
                </a:solidFill>
              </a:rPr>
              <a:t>Contact</a:t>
            </a:r>
          </a:p>
          <a:p>
            <a:pPr marL="0" lvl="1" indent="-128588">
              <a:lnSpc>
                <a:spcPct val="90000"/>
              </a:lnSpc>
              <a:spcAft>
                <a:spcPts val="300"/>
              </a:spcAft>
              <a:buFont typeface="Arial" panose="020B0604020202020204" pitchFamily="34" charset="0"/>
              <a:buChar char="•"/>
            </a:pPr>
            <a:r>
              <a:rPr lang="en-US" sz="825" dirty="0">
                <a:solidFill>
                  <a:srgbClr val="242021"/>
                </a:solidFill>
              </a:rPr>
              <a:t>Thank You</a:t>
            </a:r>
          </a:p>
        </p:txBody>
      </p:sp>
      <p:cxnSp>
        <p:nvCxnSpPr>
          <p:cNvPr id="3" name="Straight Connector 2"/>
          <p:cNvCxnSpPr/>
          <p:nvPr/>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766531"/>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p:nvGrpSpPr>
        <p:grpSpPr>
          <a:xfrm>
            <a:off x="5101094" y="5519742"/>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900" b="1" spc="30">
                  <a:solidFill>
                    <a:srgbClr val="242021">
                      <a:lumMod val="85000"/>
                      <a:lumOff val="15000"/>
                    </a:srgbClr>
                  </a:solidFill>
                </a:rPr>
                <a:t>Don’t delete </a:t>
              </a:r>
              <a:r>
                <a:rPr lang="en-US" sz="900" b="1" spc="30" dirty="0">
                  <a:solidFill>
                    <a:srgbClr val="242021">
                      <a:lumMod val="85000"/>
                      <a:lumOff val="15000"/>
                    </a:srgbClr>
                  </a:solidFill>
                </a:rPr>
                <a:t>this slide until the presentation is final.</a:t>
              </a:r>
            </a:p>
            <a:p>
              <a:pPr algn="ctr">
                <a:lnSpc>
                  <a:spcPct val="90000"/>
                </a:lnSpc>
                <a:spcBef>
                  <a:spcPts val="450"/>
                </a:spcBef>
              </a:pPr>
              <a:r>
                <a:rPr lang="en-US" sz="1125" b="1" spc="30" dirty="0">
                  <a:solidFill>
                    <a:srgbClr val="9D1C30"/>
                  </a:solidFill>
                </a:rPr>
                <a:t>Keep it </a:t>
              </a:r>
              <a:r>
                <a:rPr lang="en-US" sz="1125" b="1" spc="30">
                  <a:solidFill>
                    <a:srgbClr val="9D1C30"/>
                  </a:solidFill>
                </a:rPr>
                <a:t>in the template</a:t>
              </a:r>
              <a:r>
                <a:rPr lang="en-US" sz="1125" b="1" spc="30" dirty="0">
                  <a:solidFill>
                    <a:srgbClr val="9D1C30"/>
                  </a:solidFill>
                </a:rPr>
                <a:t>.</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1500" spc="30" dirty="0">
                    <a:solidFill>
                      <a:prstClr val="white"/>
                    </a:solidFill>
                    <a:latin typeface="Impact" panose="020B0806030902050204" pitchFamily="34" charset="0"/>
                  </a:rPr>
                  <a:t>DON’T</a:t>
                </a:r>
                <a:br>
                  <a:rPr lang="en-US" sz="1500" spc="30" dirty="0">
                    <a:solidFill>
                      <a:prstClr val="white"/>
                    </a:solidFill>
                    <a:latin typeface="Impact" panose="020B0806030902050204" pitchFamily="34" charset="0"/>
                  </a:rPr>
                </a:br>
                <a:r>
                  <a:rPr lang="en-US" sz="1500" spc="30" dirty="0">
                    <a:solidFill>
                      <a:prstClr val="white"/>
                    </a:solidFill>
                    <a:latin typeface="Impact" panose="020B0806030902050204" pitchFamily="34" charset="0"/>
                  </a:rPr>
                  <a:t>DELETE</a:t>
                </a:r>
              </a:p>
            </p:txBody>
          </p:sp>
        </p:grpSp>
      </p:grpSp>
      <p:grpSp>
        <p:nvGrpSpPr>
          <p:cNvPr id="20" name="Group 19"/>
          <p:cNvGrpSpPr/>
          <p:nvPr/>
        </p:nvGrpSpPr>
        <p:grpSpPr>
          <a:xfrm>
            <a:off x="1939048" y="2247591"/>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5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5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p:nvSpPr>
        <p:spPr>
          <a:xfrm>
            <a:off x="7427" y="161985"/>
            <a:ext cx="5040000" cy="1051560"/>
          </a:xfrm>
          <a:prstGeom prst="rect">
            <a:avLst/>
          </a:prstGeom>
        </p:spPr>
        <p:txBody>
          <a:bodyPr vert="horz" lIns="68580" tIns="34290" rIns="68580" bIns="3429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375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3000" b="0" spc="45">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3"/>
          </a:xfrm>
          <a:prstGeom prst="rect">
            <a:avLst/>
          </a:prstGeom>
        </p:spPr>
      </p:pic>
    </p:spTree>
    <p:extLst>
      <p:ext uri="{BB962C8B-B14F-4D97-AF65-F5344CB8AC3E}">
        <p14:creationId xmlns:p14="http://schemas.microsoft.com/office/powerpoint/2010/main" val="37902873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4" name="Shape 14"/>
          <p:cNvSpPr txBox="1">
            <a:spLocks noGrp="1"/>
          </p:cNvSpPr>
          <p:nvPr>
            <p:ph type="ctrTitle"/>
          </p:nvPr>
        </p:nvSpPr>
        <p:spPr>
          <a:xfrm>
            <a:off x="685800" y="3468567"/>
            <a:ext cx="5810400" cy="15463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1334518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1" y="3838334"/>
            <a:ext cx="4505699" cy="15463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1" y="5310734"/>
            <a:ext cx="4505699" cy="10463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Tree>
    <p:extLst>
      <p:ext uri="{BB962C8B-B14F-4D97-AF65-F5344CB8AC3E}">
        <p14:creationId xmlns:p14="http://schemas.microsoft.com/office/powerpoint/2010/main" val="3107440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8" name="Shape 38"/>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2356367"/>
            <a:ext cx="7540800" cy="42115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extLst>
      <p:ext uri="{BB962C8B-B14F-4D97-AF65-F5344CB8AC3E}">
        <p14:creationId xmlns:p14="http://schemas.microsoft.com/office/powerpoint/2010/main" val="3106319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0"/>
        <p:cNvGrpSpPr/>
        <p:nvPr/>
      </p:nvGrpSpPr>
      <p:grpSpPr>
        <a:xfrm>
          <a:off x="0" y="0"/>
          <a:ext cx="0" cy="0"/>
          <a:chOff x="0" y="0"/>
          <a:chExt cx="0" cy="0"/>
        </a:xfrm>
      </p:grpSpPr>
      <p:sp>
        <p:nvSpPr>
          <p:cNvPr id="57" name="Shape 5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body" idx="1"/>
          </p:nvPr>
        </p:nvSpPr>
        <p:spPr>
          <a:xfrm>
            <a:off x="1146025" y="2364401"/>
            <a:ext cx="2409900" cy="42035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 name="Shape 59"/>
          <p:cNvSpPr txBox="1">
            <a:spLocks noGrp="1"/>
          </p:cNvSpPr>
          <p:nvPr>
            <p:ph type="body" idx="2"/>
          </p:nvPr>
        </p:nvSpPr>
        <p:spPr>
          <a:xfrm>
            <a:off x="3679387" y="2364401"/>
            <a:ext cx="2409900" cy="42035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3"/>
          </p:nvPr>
        </p:nvSpPr>
        <p:spPr>
          <a:xfrm>
            <a:off x="6212750" y="2364401"/>
            <a:ext cx="2409900" cy="42035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69564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7" name="Shape 4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398200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image" Target="../media/image1.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48"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7"/>
            <a:ext cx="1120774" cy="3933243"/>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grpSp>
        <p:nvGrpSpPr>
          <p:cNvPr id="15" name="Group 14"/>
          <p:cNvGrpSpPr>
            <a:grpSpLocks noChangeAspect="1"/>
          </p:cNvGrpSpPr>
          <p:nvPr/>
        </p:nvGrpSpPr>
        <p:grpSpPr>
          <a:xfrm rot="16200000" flipV="1">
            <a:off x="837626"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pic>
        <p:nvPicPr>
          <p:cNvPr id="18" name="Picture 17"/>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783298" y="6332817"/>
            <a:ext cx="1190641" cy="402184"/>
          </a:xfrm>
          <a:prstGeom prst="rect">
            <a:avLst/>
          </a:prstGeom>
        </p:spPr>
      </p:pic>
      <p:sp>
        <p:nvSpPr>
          <p:cNvPr id="2" name="Title Placeholder 1"/>
          <p:cNvSpPr>
            <a:spLocks noGrp="1"/>
          </p:cNvSpPr>
          <p:nvPr>
            <p:ph type="title"/>
          </p:nvPr>
        </p:nvSpPr>
        <p:spPr>
          <a:xfrm>
            <a:off x="628650" y="365127"/>
            <a:ext cx="7955280" cy="10515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60324" y="6424485"/>
            <a:ext cx="1890650" cy="228857"/>
          </a:xfrm>
          <a:prstGeom prst="rect">
            <a:avLst/>
          </a:prstGeom>
        </p:spPr>
      </p:pic>
      <p:sp>
        <p:nvSpPr>
          <p:cNvPr id="4" name="Slide Number Placeholder 3"/>
          <p:cNvSpPr>
            <a:spLocks noGrp="1"/>
          </p:cNvSpPr>
          <p:nvPr>
            <p:ph type="sldNum" sz="quarter" idx="4"/>
          </p:nvPr>
        </p:nvSpPr>
        <p:spPr>
          <a:xfrm>
            <a:off x="7686108" y="6356351"/>
            <a:ext cx="1277484" cy="365125"/>
          </a:xfrm>
          <a:prstGeom prst="rect">
            <a:avLst/>
          </a:prstGeom>
        </p:spPr>
        <p:txBody>
          <a:bodyPr vert="horz" lIns="91440" tIns="45720" rIns="91440" bIns="45720" rtlCol="0" anchor="ctr"/>
          <a:lstStyle>
            <a:lvl1pPr algn="r">
              <a:defRPr sz="105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a:solidFill>
                <a:srgbClr val="303030">
                  <a:lumMod val="75000"/>
                  <a:lumOff val="25000"/>
                </a:srgbClr>
              </a:solidFill>
            </a:endParaRPr>
          </a:p>
        </p:txBody>
      </p:sp>
    </p:spTree>
    <p:extLst>
      <p:ext uri="{BB962C8B-B14F-4D97-AF65-F5344CB8AC3E}">
        <p14:creationId xmlns:p14="http://schemas.microsoft.com/office/powerpoint/2010/main" val="11042447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Lst>
  <p:hf sldNum="0" hdr="0" ftr="0" dt="0"/>
  <p:txStyles>
    <p:titleStyle>
      <a:lvl1pPr algn="l" defTabSz="685800" rtl="0" eaLnBrk="1" latinLnBrk="0" hangingPunct="1">
        <a:lnSpc>
          <a:spcPct val="90000"/>
        </a:lnSpc>
        <a:spcBef>
          <a:spcPct val="0"/>
        </a:spcBef>
        <a:buNone/>
        <a:defRPr lang="en-US" sz="255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05740" indent="-205740" algn="l" defTabSz="685800" rtl="0" eaLnBrk="1" latinLnBrk="0" hangingPunct="1">
        <a:lnSpc>
          <a:spcPct val="90000"/>
        </a:lnSpc>
        <a:spcBef>
          <a:spcPts val="1350"/>
        </a:spcBef>
        <a:buClr>
          <a:schemeClr val="accent2"/>
        </a:buClr>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600"/>
        </a:spcBef>
        <a:buClr>
          <a:schemeClr val="bg1">
            <a:lumMod val="65000"/>
          </a:schemeClr>
        </a:buClr>
        <a:buFont typeface="Wingdings 3" panose="05040102010807070707" pitchFamily="18" charset="2"/>
        <a:buChar char="}"/>
        <a:defRPr sz="1800" kern="1200">
          <a:solidFill>
            <a:schemeClr val="accent3">
              <a:lumMod val="90000"/>
              <a:lumOff val="10000"/>
            </a:schemeClr>
          </a:solidFill>
          <a:latin typeface="+mn-lt"/>
          <a:ea typeface="+mn-ea"/>
          <a:cs typeface="+mn-cs"/>
        </a:defRPr>
      </a:lvl2pPr>
      <a:lvl3pPr marL="822960" indent="-137160" algn="l" defTabSz="685800" rtl="0" eaLnBrk="1" latinLnBrk="0" hangingPunct="1">
        <a:lnSpc>
          <a:spcPct val="90000"/>
        </a:lnSpc>
        <a:spcBef>
          <a:spcPts val="450"/>
        </a:spcBef>
        <a:buClr>
          <a:schemeClr val="accent1"/>
        </a:buClr>
        <a:buFont typeface="Wingdings 3" panose="05040102010807070707" pitchFamily="18" charset="2"/>
        <a:buChar char="ê"/>
        <a:defRPr sz="1500" kern="1200">
          <a:solidFill>
            <a:schemeClr val="accent3">
              <a:lumMod val="90000"/>
              <a:lumOff val="10000"/>
            </a:schemeClr>
          </a:solidFill>
          <a:latin typeface="+mn-lt"/>
          <a:ea typeface="+mn-ea"/>
          <a:cs typeface="+mn-cs"/>
        </a:defRPr>
      </a:lvl3pPr>
      <a:lvl4pPr marL="1165860" indent="-137160" algn="l" defTabSz="685800" rtl="0" eaLnBrk="1" latinLnBrk="0" hangingPunct="1">
        <a:lnSpc>
          <a:spcPct val="90000"/>
        </a:lnSpc>
        <a:spcBef>
          <a:spcPts val="375"/>
        </a:spcBef>
        <a:buClr>
          <a:schemeClr val="accent5"/>
        </a:buClr>
        <a:buFont typeface="Wingdings 3" panose="05040102010807070707" pitchFamily="18" charset="2"/>
        <a:buChar char="ê"/>
        <a:defRPr sz="1350" kern="1200">
          <a:solidFill>
            <a:schemeClr val="accent3">
              <a:lumMod val="90000"/>
              <a:lumOff val="10000"/>
            </a:schemeClr>
          </a:solidFill>
          <a:latin typeface="+mn-lt"/>
          <a:ea typeface="+mn-ea"/>
          <a:cs typeface="+mn-cs"/>
        </a:defRPr>
      </a:lvl4pPr>
      <a:lvl5pPr marL="1508760" indent="-137160" algn="l" defTabSz="685800" rtl="0" eaLnBrk="1" latinLnBrk="0" hangingPunct="1">
        <a:lnSpc>
          <a:spcPct val="90000"/>
        </a:lnSpc>
        <a:spcBef>
          <a:spcPts val="375"/>
        </a:spcBef>
        <a:buFont typeface="Wingdings 3" panose="05040102010807070707" pitchFamily="18" charset="2"/>
        <a:buChar char="ê"/>
        <a:defRPr sz="1350" kern="1200">
          <a:solidFill>
            <a:schemeClr val="accent3">
              <a:lumMod val="90000"/>
              <a:lumOff val="1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4.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hyperlink" Target="mailto:Ricque.J.Smith@state.or.us"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46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723B91-CE10-4F20-890A-0852E2246859}" type="slidenum">
              <a:rPr lang="en-US" smtClean="0"/>
              <a:pPr/>
              <a:t>10</a:t>
            </a:fld>
            <a:endParaRPr lang="en-US" dirty="0"/>
          </a:p>
        </p:txBody>
      </p:sp>
      <p:sp>
        <p:nvSpPr>
          <p:cNvPr id="2" name="Title 1"/>
          <p:cNvSpPr>
            <a:spLocks noGrp="1"/>
          </p:cNvSpPr>
          <p:nvPr>
            <p:ph type="title"/>
          </p:nvPr>
        </p:nvSpPr>
        <p:spPr>
          <a:xfrm>
            <a:off x="750332" y="103582"/>
            <a:ext cx="7955280" cy="1051560"/>
          </a:xfrm>
        </p:spPr>
        <p:txBody>
          <a:bodyPr>
            <a:normAutofit/>
          </a:bodyPr>
          <a:lstStyle/>
          <a:p>
            <a:br>
              <a:rPr lang="en-US" dirty="0"/>
            </a:br>
            <a:r>
              <a:rPr lang="en-US" dirty="0"/>
              <a:t>Why Co-enrollment Matters</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06" t="7781" r="31130" b="17860"/>
          <a:stretch/>
        </p:blipFill>
        <p:spPr bwMode="auto">
          <a:xfrm>
            <a:off x="1351810" y="1216188"/>
            <a:ext cx="6334298" cy="507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2817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7119" y="885389"/>
            <a:ext cx="7955280" cy="1051560"/>
          </a:xfrm>
        </p:spPr>
        <p:txBody>
          <a:bodyPr>
            <a:normAutofit fontScale="90000"/>
          </a:bodyPr>
          <a:lstStyle/>
          <a:p>
            <a:pPr algn="ctr"/>
            <a:r>
              <a:rPr lang="en-US" dirty="0"/>
              <a:t>POLLING QUESTION</a:t>
            </a:r>
            <a:br>
              <a:rPr lang="en-US" dirty="0"/>
            </a:br>
            <a:br>
              <a:rPr lang="en-US" dirty="0"/>
            </a:br>
            <a:r>
              <a:rPr lang="en-US" dirty="0"/>
              <a:t>Which of the following are TAA Program challenges in your state? (select as many as apply) </a:t>
            </a:r>
            <a:br>
              <a:rPr lang="en-US" dirty="0"/>
            </a:br>
            <a:endParaRPr lang="en-US" dirty="0"/>
          </a:p>
        </p:txBody>
      </p:sp>
      <p:sp>
        <p:nvSpPr>
          <p:cNvPr id="6" name="Content Placeholder 5"/>
          <p:cNvSpPr>
            <a:spLocks noGrp="1"/>
          </p:cNvSpPr>
          <p:nvPr>
            <p:ph idx="1"/>
          </p:nvPr>
        </p:nvSpPr>
        <p:spPr>
          <a:xfrm>
            <a:off x="636533" y="2022864"/>
            <a:ext cx="7955280" cy="4406348"/>
          </a:xfrm>
        </p:spPr>
        <p:txBody>
          <a:bodyPr/>
          <a:lstStyle/>
          <a:p>
            <a:pPr marL="457200" indent="-457200">
              <a:buFont typeface="+mj-lt"/>
              <a:buAutoNum type="arabicPeriod"/>
            </a:pPr>
            <a:r>
              <a:rPr lang="en-US" dirty="0"/>
              <a:t>Not enough petitions/potentially TAA- eligible worker groups</a:t>
            </a:r>
          </a:p>
          <a:p>
            <a:pPr marL="457200" indent="-457200">
              <a:buFont typeface="+mj-lt"/>
              <a:buAutoNum type="arabicPeriod"/>
            </a:pPr>
            <a:r>
              <a:rPr lang="en-US" dirty="0"/>
              <a:t>Spending Program Funds</a:t>
            </a:r>
          </a:p>
          <a:p>
            <a:pPr marL="457200" indent="-457200">
              <a:buFont typeface="+mj-lt"/>
              <a:buAutoNum type="arabicPeriod"/>
            </a:pPr>
            <a:r>
              <a:rPr lang="en-US" dirty="0"/>
              <a:t>Delays in group eligibility process (impacts volume of take-up)</a:t>
            </a:r>
          </a:p>
          <a:p>
            <a:pPr marL="457200" indent="-457200">
              <a:buFont typeface="+mj-lt"/>
              <a:buAutoNum type="arabicPeriod"/>
            </a:pPr>
            <a:r>
              <a:rPr lang="en-US" dirty="0"/>
              <a:t>Collecting worker lists from Employers</a:t>
            </a:r>
          </a:p>
          <a:p>
            <a:pPr marL="457200" indent="-457200">
              <a:buFont typeface="+mj-lt"/>
              <a:buAutoNum type="arabicPeriod"/>
            </a:pPr>
            <a:r>
              <a:rPr lang="en-US" dirty="0"/>
              <a:t>Coordinating with Partner Programs to ensure seamless service</a:t>
            </a:r>
          </a:p>
          <a:p>
            <a:pPr marL="457200" indent="-457200">
              <a:buFont typeface="+mj-lt"/>
              <a:buAutoNum type="arabicPeriod"/>
            </a:pPr>
            <a:r>
              <a:rPr lang="en-US" dirty="0"/>
              <a:t>Other (please detail in chat box)</a:t>
            </a:r>
          </a:p>
          <a:p>
            <a:pPr marL="457200" indent="-457200">
              <a:buFont typeface="+mj-lt"/>
              <a:buAutoNum type="arabicPeriod"/>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11</a:t>
            </a:fld>
            <a:endParaRPr lang="en-US" dirty="0"/>
          </a:p>
        </p:txBody>
      </p:sp>
    </p:spTree>
    <p:extLst>
      <p:ext uri="{BB962C8B-B14F-4D97-AF65-F5344CB8AC3E}">
        <p14:creationId xmlns:p14="http://schemas.microsoft.com/office/powerpoint/2010/main" val="176590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BEST PRACTICE SPOTLIGHT</a:t>
            </a:r>
          </a:p>
        </p:txBody>
      </p:sp>
      <p:sp>
        <p:nvSpPr>
          <p:cNvPr id="3" name="Content Placeholder 2"/>
          <p:cNvSpPr>
            <a:spLocks noGrp="1"/>
          </p:cNvSpPr>
          <p:nvPr>
            <p:ph idx="1"/>
          </p:nvPr>
        </p:nvSpPr>
        <p:spPr/>
        <p:txBody>
          <a:bodyPr/>
          <a:lstStyle/>
          <a:p>
            <a:pPr marL="0" indent="0">
              <a:buNone/>
            </a:pPr>
            <a:r>
              <a:rPr lang="en-US" dirty="0"/>
              <a:t>Why OREGON? </a:t>
            </a:r>
          </a:p>
          <a:p>
            <a:pPr marL="514350" indent="-514350">
              <a:buFont typeface="+mj-lt"/>
              <a:buAutoNum type="arabicPeriod"/>
            </a:pPr>
            <a:r>
              <a:rPr lang="en-US" dirty="0"/>
              <a:t>Efforts to Improve Outcomes Reporting in TAPR</a:t>
            </a:r>
          </a:p>
          <a:p>
            <a:pPr marL="514350" indent="-514350">
              <a:buFont typeface="+mj-lt"/>
              <a:buAutoNum type="arabicPeriod"/>
            </a:pPr>
            <a:r>
              <a:rPr lang="en-US" dirty="0"/>
              <a:t>#1 in Petition Filings in FY 2016</a:t>
            </a:r>
          </a:p>
          <a:p>
            <a:pPr marL="514350" indent="-514350">
              <a:buFont typeface="+mj-lt"/>
              <a:buAutoNum type="arabicPeriod"/>
            </a:pPr>
            <a:r>
              <a:rPr lang="en-US" dirty="0"/>
              <a:t>#1 in TAA Participation in FY 2016</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12</a:t>
            </a:fld>
            <a:endParaRPr lang="en-US"/>
          </a:p>
        </p:txBody>
      </p:sp>
    </p:spTree>
    <p:extLst>
      <p:ext uri="{BB962C8B-B14F-4D97-AF65-F5344CB8AC3E}">
        <p14:creationId xmlns:p14="http://schemas.microsoft.com/office/powerpoint/2010/main" val="206520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2445326" y="1769287"/>
            <a:ext cx="3983355" cy="1818203"/>
          </a:xfrm>
        </p:spPr>
        <p:txBody>
          <a:bodyPr/>
          <a:lstStyle/>
          <a:p>
            <a:r>
              <a:rPr lang="en-US" sz="3200" dirty="0"/>
              <a:t>Ricque Smith</a:t>
            </a:r>
          </a:p>
          <a:p>
            <a:pPr lvl="1"/>
            <a:r>
              <a:rPr lang="en-US" sz="2800" dirty="0"/>
              <a:t>Trade Act Coordinator</a:t>
            </a:r>
          </a:p>
          <a:p>
            <a:pPr lvl="2"/>
            <a:r>
              <a:rPr lang="en-US" sz="2400" dirty="0"/>
              <a:t>Oregon Employment Department</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a:xfrm>
            <a:off x="7866516" y="6492875"/>
            <a:ext cx="1277484" cy="365125"/>
          </a:xfrm>
        </p:spPr>
        <p:txBody>
          <a:bodyPr/>
          <a:lstStyle/>
          <a:p>
            <a:fld id="{706D636C-90A3-4979-BA37-BAB384B22101}" type="slidenum">
              <a:rPr lang="en-US" sz="1800" smtClean="0"/>
              <a:pPr/>
              <a:t>13</a:t>
            </a:fld>
            <a:endParaRPr lang="en-US" sz="1800"/>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2445326" y="4115205"/>
            <a:ext cx="3983355" cy="1818203"/>
          </a:xfrm>
        </p:spPr>
        <p:txBody>
          <a:bodyPr>
            <a:normAutofit/>
          </a:bodyPr>
          <a:lstStyle/>
          <a:p>
            <a:r>
              <a:rPr lang="en-US" sz="3200" dirty="0"/>
              <a:t>Shelley Forsberg</a:t>
            </a:r>
          </a:p>
          <a:p>
            <a:pPr lvl="1"/>
            <a:r>
              <a:rPr lang="en-US" sz="2800" dirty="0"/>
              <a:t>Petition Coordinator</a:t>
            </a:r>
          </a:p>
          <a:p>
            <a:pPr lvl="2"/>
            <a:r>
              <a:rPr lang="en-US" sz="2400" dirty="0"/>
              <a:t>Oregon Employment Department</a:t>
            </a:r>
          </a:p>
        </p:txBody>
      </p:sp>
    </p:spTree>
    <p:extLst>
      <p:ext uri="{BB962C8B-B14F-4D97-AF65-F5344CB8AC3E}">
        <p14:creationId xmlns:p14="http://schemas.microsoft.com/office/powerpoint/2010/main" val="36727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51195" y="2268507"/>
            <a:ext cx="5810400" cy="1546399"/>
          </a:xfrm>
          <a:prstGeom prst="rect">
            <a:avLst/>
          </a:prstGeom>
        </p:spPr>
        <p:txBody>
          <a:bodyPr lIns="91425" tIns="91425" rIns="91425" bIns="91425" anchor="b" anchorCtr="0">
            <a:noAutofit/>
          </a:bodyPr>
          <a:lstStyle/>
          <a:p>
            <a:pPr lvl="0">
              <a:spcBef>
                <a:spcPts val="0"/>
              </a:spcBef>
              <a:buNone/>
            </a:pPr>
            <a:r>
              <a:rPr lang="en" sz="3200" dirty="0">
                <a:latin typeface="Nixie One" panose="020B0604020202020204" charset="0"/>
                <a:cs typeface="Myanmar Text" panose="020B0502040204020203" pitchFamily="34" charset="0"/>
              </a:rPr>
              <a:t>Targeting performance… the Trade Act Navigator and Petition Coordinator Model</a:t>
            </a:r>
          </a:p>
        </p:txBody>
      </p:sp>
      <p:grpSp>
        <p:nvGrpSpPr>
          <p:cNvPr id="99" name="Shape 99"/>
          <p:cNvGrpSpPr/>
          <p:nvPr/>
        </p:nvGrpSpPr>
        <p:grpSpPr>
          <a:xfrm>
            <a:off x="6813666" y="2640178"/>
            <a:ext cx="964540" cy="1348408"/>
            <a:chOff x="5961125" y="1623900"/>
            <a:chExt cx="427450" cy="448175"/>
          </a:xfrm>
        </p:grpSpPr>
        <p:sp>
          <p:nvSpPr>
            <p:cNvPr id="100" name="Shape 100"/>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1" name="Shape 101"/>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2" name="Shape 102"/>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3" name="Shape 103"/>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4" name="Shape 104"/>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5" name="Shape 105"/>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6" name="Shape 106"/>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pic>
        <p:nvPicPr>
          <p:cNvPr id="11" name="Shape 129"/>
          <p:cNvPicPr preferRelativeResize="0"/>
          <p:nvPr/>
        </p:nvPicPr>
        <p:blipFill>
          <a:blip r:embed="rId3">
            <a:extLst>
              <a:ext uri="{28A0092B-C50C-407E-A947-70E740481C1C}">
                <a14:useLocalDpi xmlns:a14="http://schemas.microsoft.com/office/drawing/2010/main" val="0"/>
              </a:ext>
            </a:extLst>
          </a:blip>
          <a:stretch>
            <a:fillRect/>
          </a:stretch>
        </p:blipFill>
        <p:spPr>
          <a:xfrm>
            <a:off x="5963132" y="1053892"/>
            <a:ext cx="2549101" cy="3800741"/>
          </a:xfrm>
          <a:prstGeom prst="rect">
            <a:avLst/>
          </a:prstGeom>
          <a:noFill/>
          <a:ln>
            <a:noFill/>
          </a:ln>
        </p:spPr>
      </p:pic>
      <p:pic>
        <p:nvPicPr>
          <p:cNvPr id="2" name="Picture 1"/>
          <p:cNvPicPr>
            <a:picLocks noChangeAspect="1"/>
          </p:cNvPicPr>
          <p:nvPr/>
        </p:nvPicPr>
        <p:blipFill>
          <a:blip r:embed="rId4"/>
          <a:stretch>
            <a:fillRect/>
          </a:stretch>
        </p:blipFill>
        <p:spPr>
          <a:xfrm>
            <a:off x="6837024" y="2332007"/>
            <a:ext cx="981541" cy="1373751"/>
          </a:xfrm>
          <a:prstGeom prst="rect">
            <a:avLst/>
          </a:prstGeom>
        </p:spPr>
      </p:pic>
      <p:sp>
        <p:nvSpPr>
          <p:cNvPr id="3" name="TextBox 2"/>
          <p:cNvSpPr txBox="1"/>
          <p:nvPr/>
        </p:nvSpPr>
        <p:spPr>
          <a:xfrm>
            <a:off x="2667000" y="5941523"/>
            <a:ext cx="4038600" cy="369332"/>
          </a:xfrm>
          <a:prstGeom prst="rect">
            <a:avLst/>
          </a:prstGeom>
          <a:noFill/>
        </p:spPr>
        <p:txBody>
          <a:bodyPr wrap="square" rtlCol="0">
            <a:spAutoFit/>
          </a:bodyPr>
          <a:lstStyle/>
          <a:p>
            <a:r>
              <a:rPr lang="en-US" dirty="0" err="1">
                <a:solidFill>
                  <a:srgbClr val="124D95">
                    <a:lumMod val="75000"/>
                  </a:srgbClr>
                </a:solidFill>
                <a:latin typeface="Nixie One" panose="020B0604020202020204" charset="0"/>
                <a:cs typeface="Myanmar Text" panose="020B0502040204020203" pitchFamily="34" charset="0"/>
              </a:rPr>
              <a:t>Ricqué</a:t>
            </a:r>
            <a:r>
              <a:rPr lang="en-US" dirty="0">
                <a:solidFill>
                  <a:srgbClr val="124D95">
                    <a:lumMod val="75000"/>
                  </a:srgbClr>
                </a:solidFill>
                <a:latin typeface="Nixie One" panose="020B0604020202020204" charset="0"/>
                <a:cs typeface="Myanmar Text" panose="020B0502040204020203" pitchFamily="34" charset="0"/>
              </a:rPr>
              <a:t> Smith and Shelly Forsberg</a:t>
            </a:r>
            <a:endParaRPr lang="en-US" dirty="0">
              <a:solidFill>
                <a:prstClr val="white"/>
              </a:solidFill>
              <a:latin typeface="Nixie One" panose="020B0604020202020204" charset="0"/>
              <a:cs typeface="Myanmar Text" panose="020B0502040204020203" pitchFamily="34" charset="0"/>
            </a:endParaRPr>
          </a:p>
        </p:txBody>
      </p:sp>
    </p:spTree>
    <p:extLst>
      <p:ext uri="{BB962C8B-B14F-4D97-AF65-F5344CB8AC3E}">
        <p14:creationId xmlns:p14="http://schemas.microsoft.com/office/powerpoint/2010/main" val="78604293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4324007" y="0"/>
            <a:ext cx="4428299" cy="5486400"/>
          </a:xfrm>
          <a:prstGeom prst="rect">
            <a:avLst/>
          </a:prstGeom>
        </p:spPr>
        <p:txBody>
          <a:bodyPr lIns="91425" tIns="91425" rIns="91425" bIns="91425" anchor="b" anchorCtr="0">
            <a:noAutofit/>
          </a:bodyPr>
          <a:lstStyle/>
          <a:p>
            <a:pPr lvl="0" rtl="0">
              <a:spcBef>
                <a:spcPts val="0"/>
              </a:spcBef>
            </a:pPr>
            <a:br>
              <a:rPr lang="en" sz="1800" dirty="0">
                <a:latin typeface="Nixie One" panose="020B0604020202020204" charset="0"/>
              </a:rPr>
            </a:br>
            <a:br>
              <a:rPr lang="en" sz="1800" dirty="0">
                <a:latin typeface="Nixie One" panose="020B0604020202020204" charset="0"/>
              </a:rPr>
            </a:br>
            <a:br>
              <a:rPr lang="en" sz="1800" b="0" dirty="0">
                <a:solidFill>
                  <a:schemeClr val="accent1"/>
                </a:solidFill>
                <a:latin typeface="Myanmar Text" panose="020B0502040204020203" pitchFamily="3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Background of Oregon’s service delivery</a:t>
            </a:r>
            <a:br>
              <a:rPr lang="en" sz="1800" b="0" dirty="0">
                <a:solidFill>
                  <a:schemeClr val="accent1"/>
                </a:solidFill>
                <a:latin typeface="Nixie One" panose="020B0604020202020204" charset="0"/>
                <a:cs typeface="Myanmar Text" panose="020B0502040204020203" pitchFamily="34" charset="0"/>
              </a:rPr>
            </a:br>
            <a:br>
              <a:rPr lang="en" sz="1800" b="0" dirty="0">
                <a:solidFill>
                  <a:schemeClr val="accent1"/>
                </a:solidFill>
                <a:latin typeface="Nixie One" panose="020B060402020202020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Planning meetings around change in service delivery </a:t>
            </a:r>
            <a:br>
              <a:rPr lang="en" sz="1800" b="0" dirty="0">
                <a:solidFill>
                  <a:schemeClr val="accent1"/>
                </a:solidFill>
                <a:latin typeface="Nixie One" panose="020B0604020202020204" charset="0"/>
                <a:cs typeface="Myanmar Text" panose="020B0502040204020203" pitchFamily="34" charset="0"/>
              </a:rPr>
            </a:br>
            <a:br>
              <a:rPr lang="en" sz="1800" b="0" dirty="0">
                <a:solidFill>
                  <a:schemeClr val="accent1"/>
                </a:solidFill>
                <a:latin typeface="Nixie One" panose="020B060402020202020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The role of the Trade Act Navigator (TAN)</a:t>
            </a:r>
            <a:br>
              <a:rPr lang="en" sz="1800" b="0" dirty="0">
                <a:solidFill>
                  <a:schemeClr val="accent1"/>
                </a:solidFill>
                <a:latin typeface="Nixie One" panose="020B0604020202020204" charset="0"/>
                <a:cs typeface="Myanmar Text" panose="020B0502040204020203" pitchFamily="34" charset="0"/>
              </a:rPr>
            </a:br>
            <a:br>
              <a:rPr lang="en" sz="1800" b="0" dirty="0">
                <a:solidFill>
                  <a:schemeClr val="accent1"/>
                </a:solidFill>
                <a:latin typeface="Nixie One" panose="020B060402020202020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The role of the TAA Petition Coordinator</a:t>
            </a:r>
            <a:br>
              <a:rPr lang="en" sz="1800" b="0" dirty="0">
                <a:solidFill>
                  <a:schemeClr val="accent1"/>
                </a:solidFill>
                <a:latin typeface="Nixie One" panose="020B0604020202020204" charset="0"/>
                <a:cs typeface="Myanmar Text" panose="020B0502040204020203" pitchFamily="34" charset="0"/>
              </a:rPr>
            </a:br>
            <a:br>
              <a:rPr lang="en" sz="1800" b="0" dirty="0">
                <a:solidFill>
                  <a:schemeClr val="accent1"/>
                </a:solidFill>
                <a:latin typeface="Nixie One" panose="020B060402020202020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Funding for positions</a:t>
            </a:r>
            <a:br>
              <a:rPr lang="en" sz="1800" b="0" dirty="0">
                <a:solidFill>
                  <a:schemeClr val="accent1"/>
                </a:solidFill>
                <a:latin typeface="Nixie One" panose="020B0604020202020204" charset="0"/>
                <a:cs typeface="Myanmar Text" panose="020B0502040204020203" pitchFamily="34" charset="0"/>
              </a:rPr>
            </a:br>
            <a:br>
              <a:rPr lang="en" sz="1800" b="0" dirty="0">
                <a:solidFill>
                  <a:schemeClr val="accent1"/>
                </a:solidFill>
                <a:latin typeface="Nixie One" panose="020B060402020202020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Rewards reaped and lessons learned</a:t>
            </a:r>
            <a:br>
              <a:rPr lang="en" sz="1800" b="0" dirty="0">
                <a:solidFill>
                  <a:schemeClr val="accent1"/>
                </a:solidFill>
                <a:latin typeface="Nixie One" panose="020B0604020202020204" charset="0"/>
                <a:cs typeface="Myanmar Text" panose="020B0502040204020203" pitchFamily="34" charset="0"/>
              </a:rPr>
            </a:br>
            <a:br>
              <a:rPr lang="en" sz="1800" b="0" dirty="0">
                <a:solidFill>
                  <a:schemeClr val="accent1"/>
                </a:solidFill>
                <a:latin typeface="Nixie One" panose="020B0604020202020204" charset="0"/>
                <a:cs typeface="Myanmar Text" panose="020B0502040204020203" pitchFamily="34" charset="0"/>
              </a:rPr>
            </a:br>
            <a:r>
              <a:rPr lang="en" sz="1800" b="0" dirty="0">
                <a:solidFill>
                  <a:schemeClr val="accent1"/>
                </a:solidFill>
                <a:latin typeface="Nixie One" panose="020B0604020202020204" charset="0"/>
                <a:cs typeface="Myanmar Text" panose="020B0502040204020203" pitchFamily="34" charset="0"/>
              </a:rPr>
              <a:t>Question and Answer </a:t>
            </a:r>
            <a:br>
              <a:rPr lang="en" sz="1800" dirty="0"/>
            </a:br>
            <a:endParaRPr lang="en" sz="1800" dirty="0"/>
          </a:p>
        </p:txBody>
      </p:sp>
      <p:sp>
        <p:nvSpPr>
          <p:cNvPr id="135" name="Shape 135"/>
          <p:cNvSpPr txBox="1">
            <a:spLocks noGrp="1"/>
          </p:cNvSpPr>
          <p:nvPr>
            <p:ph type="subTitle" idx="1"/>
          </p:nvPr>
        </p:nvSpPr>
        <p:spPr>
          <a:xfrm>
            <a:off x="7467603" y="5969002"/>
            <a:ext cx="1151699" cy="388132"/>
          </a:xfrm>
          <a:prstGeom prst="rect">
            <a:avLst/>
          </a:prstGeom>
        </p:spPr>
        <p:txBody>
          <a:bodyPr lIns="91425" tIns="91425" rIns="91425" bIns="91425" anchor="t" anchorCtr="0">
            <a:noAutofit/>
          </a:bodyPr>
          <a:lstStyle/>
          <a:p>
            <a:pPr lvl="0" rtl="0">
              <a:spcBef>
                <a:spcPts val="0"/>
              </a:spcBef>
              <a:buNone/>
            </a:pPr>
            <a:r>
              <a:rPr lang="en" dirty="0"/>
              <a:t> </a:t>
            </a:r>
          </a:p>
        </p:txBody>
      </p:sp>
      <p:sp>
        <p:nvSpPr>
          <p:cNvPr id="136" name="Shape 136"/>
          <p:cNvSpPr txBox="1"/>
          <p:nvPr/>
        </p:nvSpPr>
        <p:spPr>
          <a:xfrm>
            <a:off x="133003" y="188534"/>
            <a:ext cx="3471299" cy="5091599"/>
          </a:xfrm>
          <a:prstGeom prst="rect">
            <a:avLst/>
          </a:prstGeom>
          <a:noFill/>
          <a:ln>
            <a:noFill/>
          </a:ln>
        </p:spPr>
        <p:txBody>
          <a:bodyPr lIns="91425" tIns="91425" rIns="91425" bIns="91425" anchor="ctr" anchorCtr="0">
            <a:noAutofit/>
          </a:bodyPr>
          <a:lstStyle/>
          <a:p>
            <a:pPr algn="ctr"/>
            <a:r>
              <a:rPr lang="en" sz="3200" dirty="0">
                <a:solidFill>
                  <a:srgbClr val="124D95"/>
                </a:solidFill>
                <a:latin typeface="Nixie One" panose="020B0604020202020204" charset="0"/>
                <a:ea typeface="Roboto Slab"/>
                <a:cs typeface="Myanmar Text" panose="020B0502040204020203" pitchFamily="34" charset="0"/>
                <a:sym typeface="Roboto Slab"/>
              </a:rPr>
              <a:t>Topics for Review </a:t>
            </a:r>
          </a:p>
        </p:txBody>
      </p:sp>
    </p:spTree>
    <p:extLst>
      <p:ext uri="{BB962C8B-B14F-4D97-AF65-F5344CB8AC3E}">
        <p14:creationId xmlns:p14="http://schemas.microsoft.com/office/powerpoint/2010/main" val="1616387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latin typeface="Nixie One" panose="020B0604020202020204" charset="0"/>
                <a:cs typeface="Myanmar Text" panose="020B0502040204020203" pitchFamily="34" charset="0"/>
              </a:rPr>
              <a:t>Walt Disney</a:t>
            </a:r>
          </a:p>
        </p:txBody>
      </p:sp>
      <p:sp>
        <p:nvSpPr>
          <p:cNvPr id="3" name="Text Placeholder 2"/>
          <p:cNvSpPr>
            <a:spLocks noGrp="1"/>
          </p:cNvSpPr>
          <p:nvPr>
            <p:ph type="body" sz="half" idx="2"/>
          </p:nvPr>
        </p:nvSpPr>
        <p:spPr/>
        <p:txBody>
          <a:bodyPr>
            <a:normAutofit/>
          </a:bodyPr>
          <a:lstStyle/>
          <a:p>
            <a:pPr algn="ctr"/>
            <a:r>
              <a:rPr lang="en-US" sz="2800" dirty="0">
                <a:solidFill>
                  <a:schemeClr val="accent1"/>
                </a:solidFill>
                <a:latin typeface="Nixie One" panose="020B0604020202020204" charset="0"/>
                <a:cs typeface="Myanmar Text" panose="020B0502040204020203" pitchFamily="34" charset="0"/>
              </a:rPr>
              <a:t>Times and conditions change so rapidly that we must keep our aim constantly focused on the future.</a:t>
            </a:r>
          </a:p>
        </p:txBody>
      </p:sp>
      <p:sp>
        <p:nvSpPr>
          <p:cNvPr id="4" name="Text Placeholder 3"/>
          <p:cNvSpPr>
            <a:spLocks noGrp="1"/>
          </p:cNvSpPr>
          <p:nvPr>
            <p:ph type="body" sz="half" idx="10"/>
          </p:nvPr>
        </p:nvSpPr>
        <p:spPr/>
        <p:txBody>
          <a:bodyPr/>
          <a:lstStyle/>
          <a:p>
            <a:endParaRPr lang="en-US" dirty="0"/>
          </a:p>
        </p:txBody>
      </p:sp>
    </p:spTree>
    <p:extLst>
      <p:ext uri="{BB962C8B-B14F-4D97-AF65-F5344CB8AC3E}">
        <p14:creationId xmlns:p14="http://schemas.microsoft.com/office/powerpoint/2010/main" val="242481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08623"/>
            <a:ext cx="4360032" cy="437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Shape 146"/>
          <p:cNvSpPr txBox="1">
            <a:spLocks noGrp="1"/>
          </p:cNvSpPr>
          <p:nvPr>
            <p:ph type="title"/>
          </p:nvPr>
        </p:nvSpPr>
        <p:spPr>
          <a:xfrm>
            <a:off x="940107" y="448005"/>
            <a:ext cx="3208799" cy="1371600"/>
          </a:xfrm>
          <a:prstGeom prst="rect">
            <a:avLst/>
          </a:prstGeom>
        </p:spPr>
        <p:txBody>
          <a:bodyPr lIns="91425" tIns="91425" rIns="91425" bIns="91425" anchor="ctr" anchorCtr="0">
            <a:noAutofit/>
          </a:bodyPr>
          <a:lstStyle/>
          <a:p>
            <a:pPr lvl="0" algn="ctr">
              <a:spcBef>
                <a:spcPts val="0"/>
              </a:spcBef>
              <a:buNone/>
            </a:pPr>
            <a:r>
              <a:rPr lang="en" sz="2400" dirty="0">
                <a:latin typeface="Nixie One" panose="020B0604020202020204" charset="0"/>
                <a:cs typeface="Myanmar Text" panose="020B0502040204020203" pitchFamily="34" charset="0"/>
              </a:rPr>
              <a:t>History of TAA service delivery in Oregon</a:t>
            </a:r>
          </a:p>
        </p:txBody>
      </p:sp>
      <p:sp>
        <p:nvSpPr>
          <p:cNvPr id="147" name="Shape 147"/>
          <p:cNvSpPr txBox="1">
            <a:spLocks noGrp="1"/>
          </p:cNvSpPr>
          <p:nvPr>
            <p:ph type="body" idx="1"/>
          </p:nvPr>
        </p:nvSpPr>
        <p:spPr>
          <a:xfrm>
            <a:off x="564796" y="2062020"/>
            <a:ext cx="3550004" cy="4211599"/>
          </a:xfrm>
          <a:prstGeom prst="rect">
            <a:avLst/>
          </a:prstGeom>
        </p:spPr>
        <p:txBody>
          <a:bodyPr lIns="91425" tIns="91425" rIns="91425" bIns="91425" anchor="t" anchorCtr="0">
            <a:noAutofit/>
          </a:bodyPr>
          <a:lstStyle/>
          <a:p>
            <a:pPr marL="228600" lvl="0" rtl="0">
              <a:spcBef>
                <a:spcPts val="0"/>
              </a:spcBef>
              <a:buNone/>
            </a:pPr>
            <a:endParaRPr lang="en" sz="2400" b="1" dirty="0">
              <a:latin typeface="Nixie One" panose="020B0604020202020204" charset="0"/>
            </a:endParaRPr>
          </a:p>
          <a:p>
            <a:pPr marL="685800" lvl="0" indent="-457200" rtl="0">
              <a:spcBef>
                <a:spcPts val="0"/>
              </a:spcBef>
              <a:buFont typeface="Wingdings" panose="05000000000000000000" pitchFamily="2" charset="2"/>
              <a:buChar char="Ø"/>
            </a:pPr>
            <a:r>
              <a:rPr lang="en" sz="1800" dirty="0">
                <a:solidFill>
                  <a:schemeClr val="accent1"/>
                </a:solidFill>
                <a:latin typeface="Nixie One" panose="020B0604020202020204" charset="0"/>
                <a:cs typeface="Myanmar Text" panose="020B0502040204020203" pitchFamily="34" charset="0"/>
              </a:rPr>
              <a:t>9</a:t>
            </a:r>
            <a:r>
              <a:rPr lang="en" sz="1800" baseline="30000" dirty="0">
                <a:solidFill>
                  <a:schemeClr val="accent1"/>
                </a:solidFill>
                <a:latin typeface="Nixie One" panose="020B0604020202020204" charset="0"/>
                <a:cs typeface="Myanmar Text" panose="020B0502040204020203" pitchFamily="34" charset="0"/>
              </a:rPr>
              <a:t>th</a:t>
            </a:r>
            <a:r>
              <a:rPr lang="en" sz="1800" dirty="0">
                <a:solidFill>
                  <a:schemeClr val="accent1"/>
                </a:solidFill>
                <a:latin typeface="Nixie One" panose="020B0604020202020204" charset="0"/>
                <a:cs typeface="Myanmar Text" panose="020B0502040204020203" pitchFamily="34" charset="0"/>
              </a:rPr>
              <a:t> largest state by area </a:t>
            </a:r>
          </a:p>
          <a:p>
            <a:pPr marL="228600" lvl="0" rtl="0">
              <a:spcBef>
                <a:spcPts val="0"/>
              </a:spcBef>
              <a:buNone/>
            </a:pPr>
            <a:r>
              <a:rPr lang="en" sz="1800" dirty="0">
                <a:solidFill>
                  <a:schemeClr val="accent1"/>
                </a:solidFill>
                <a:latin typeface="Nixie One" panose="020B0604020202020204" charset="0"/>
                <a:cs typeface="Myanmar Text" panose="020B0502040204020203" pitchFamily="34" charset="0"/>
              </a:rPr>
              <a:t>	(98,380 sq miles)</a:t>
            </a:r>
          </a:p>
          <a:p>
            <a:pPr marL="228600" lvl="0" rtl="0">
              <a:spcBef>
                <a:spcPts val="0"/>
              </a:spcBef>
              <a:buNone/>
            </a:pPr>
            <a:r>
              <a:rPr lang="en" sz="1800" dirty="0">
                <a:solidFill>
                  <a:schemeClr val="accent1"/>
                </a:solidFill>
                <a:latin typeface="Nixie One" panose="020B0604020202020204" charset="0"/>
                <a:cs typeface="Myanmar Text" panose="020B0502040204020203" pitchFamily="34" charset="0"/>
              </a:rPr>
              <a:t> </a:t>
            </a:r>
          </a:p>
          <a:p>
            <a:pPr marL="571500" lvl="0" indent="-342900">
              <a:buFont typeface="Wingdings" panose="05000000000000000000" pitchFamily="2" charset="2"/>
              <a:buChar char="Ø"/>
            </a:pPr>
            <a:r>
              <a:rPr lang="en" sz="1800" dirty="0">
                <a:solidFill>
                  <a:schemeClr val="accent1"/>
                </a:solidFill>
                <a:latin typeface="Nixie One" panose="020B0604020202020204" charset="0"/>
                <a:cs typeface="Myanmar Text" panose="020B0502040204020203" pitchFamily="34" charset="0"/>
              </a:rPr>
              <a:t>99% is considered rural</a:t>
            </a:r>
          </a:p>
        </p:txBody>
      </p:sp>
      <p:grpSp>
        <p:nvGrpSpPr>
          <p:cNvPr id="148" name="Shape 148"/>
          <p:cNvGrpSpPr/>
          <p:nvPr/>
        </p:nvGrpSpPr>
        <p:grpSpPr>
          <a:xfrm>
            <a:off x="333625" y="899754"/>
            <a:ext cx="366457" cy="488581"/>
            <a:chOff x="1923675" y="1633650"/>
            <a:chExt cx="436000" cy="435975"/>
          </a:xfrm>
        </p:grpSpPr>
        <p:sp>
          <p:nvSpPr>
            <p:cNvPr id="149" name="Shape 14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0" name="Shape 15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1" name="Shape 15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2" name="Shape 15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3" name="Shape 15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4" name="Shape 15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197683037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707633"/>
            <a:ext cx="5330975" cy="1371600"/>
          </a:xfrm>
        </p:spPr>
        <p:txBody>
          <a:bodyPr>
            <a:normAutofit/>
          </a:bodyPr>
          <a:lstStyle/>
          <a:p>
            <a:r>
              <a:rPr lang="en" sz="2400" dirty="0">
                <a:latin typeface="Nixie One" panose="020B0604020202020204" charset="0"/>
                <a:cs typeface="Myanmar Text" panose="020B0502040204020203" pitchFamily="34" charset="0"/>
              </a:rPr>
              <a:t>History of TAA service delivery in Oregon continued…</a:t>
            </a:r>
            <a:endParaRPr lang="en-US" sz="2400" dirty="0">
              <a:latin typeface="Nixie One" panose="020B0604020202020204" charset="0"/>
              <a:cs typeface="Myanmar Text" panose="020B0502040204020203" pitchFamily="34" charset="0"/>
            </a:endParaRPr>
          </a:p>
        </p:txBody>
      </p:sp>
      <p:sp>
        <p:nvSpPr>
          <p:cNvPr id="3" name="Text Placeholder 2"/>
          <p:cNvSpPr>
            <a:spLocks noGrp="1"/>
          </p:cNvSpPr>
          <p:nvPr>
            <p:ph type="body" idx="1"/>
          </p:nvPr>
        </p:nvSpPr>
        <p:spPr/>
        <p:txBody>
          <a:bodyPr/>
          <a:lstStyle/>
          <a:p>
            <a:pPr marL="571500" lvl="0" indent="-342900">
              <a:buFont typeface="Wingdings" panose="05000000000000000000" pitchFamily="2" charset="2"/>
              <a:buChar char="Ø"/>
            </a:pPr>
            <a:r>
              <a:rPr lang="en" sz="2400" dirty="0">
                <a:solidFill>
                  <a:schemeClr val="accent1"/>
                </a:solidFill>
                <a:latin typeface="Nixie One" panose="020B0604020202020204" charset="0"/>
                <a:cs typeface="Myanmar Text" panose="020B0502040204020203" pitchFamily="34" charset="0"/>
              </a:rPr>
              <a:t>Change in service delivery needed for consistency and workload</a:t>
            </a:r>
          </a:p>
          <a:p>
            <a:pPr marL="571500" lvl="0" indent="-342900">
              <a:buFont typeface="Wingdings" panose="05000000000000000000" pitchFamily="2" charset="2"/>
              <a:buChar char="Ø"/>
            </a:pPr>
            <a:r>
              <a:rPr lang="en" sz="2400" dirty="0">
                <a:solidFill>
                  <a:schemeClr val="accent1"/>
                </a:solidFill>
                <a:latin typeface="Nixie One" panose="020B0604020202020204" charset="0"/>
                <a:cs typeface="Myanmar Text" panose="020B0502040204020203" pitchFamily="34" charset="0"/>
              </a:rPr>
              <a:t>Unique centralization approach began in 2009; full implementation in 2012</a:t>
            </a:r>
            <a:endParaRPr lang="en-US" sz="2400" dirty="0">
              <a:solidFill>
                <a:schemeClr val="accent1"/>
              </a:solidFill>
              <a:latin typeface="Nixie One" panose="020B0604020202020204" charset="0"/>
              <a:cs typeface="Myanmar Text" panose="020B0502040204020203" pitchFamily="34" charset="0"/>
            </a:endParaRPr>
          </a:p>
          <a:p>
            <a:pPr lvl="0">
              <a:buNone/>
            </a:pPr>
            <a:endParaRPr lang="en" sz="2000" dirty="0">
              <a:latin typeface="Nixie One" panose="020B0604020202020204" charset="0"/>
            </a:endParaRPr>
          </a:p>
          <a:p>
            <a:pPr lvl="0" algn="ctr">
              <a:buNone/>
            </a:pPr>
            <a:r>
              <a:rPr lang="en" sz="2000" dirty="0">
                <a:solidFill>
                  <a:schemeClr val="accent1"/>
                </a:solidFill>
                <a:latin typeface="Nixie One" panose="020B0604020202020204" charset="0"/>
                <a:cs typeface="Myanmar Text" panose="020B0502040204020203" pitchFamily="34" charset="0"/>
              </a:rPr>
              <a:t>While highly efficient and cost effective, </a:t>
            </a:r>
          </a:p>
          <a:p>
            <a:pPr lvl="0" algn="ctr">
              <a:buNone/>
            </a:pPr>
            <a:r>
              <a:rPr lang="en-US" sz="2000" dirty="0">
                <a:solidFill>
                  <a:schemeClr val="accent1"/>
                </a:solidFill>
                <a:latin typeface="Nixie One" panose="020B0604020202020204" charset="0"/>
                <a:cs typeface="Myanmar Text" panose="020B0502040204020203" pitchFamily="34" charset="0"/>
              </a:rPr>
              <a:t>w</a:t>
            </a:r>
            <a:r>
              <a:rPr lang="en" sz="2000" dirty="0">
                <a:solidFill>
                  <a:schemeClr val="accent1"/>
                </a:solidFill>
                <a:latin typeface="Nixie One" panose="020B0604020202020204" charset="0"/>
                <a:cs typeface="Myanmar Text" panose="020B0502040204020203" pitchFamily="34" charset="0"/>
              </a:rPr>
              <a:t>anted to increase TAA program knowledge and connectivity across the state.  </a:t>
            </a:r>
          </a:p>
          <a:p>
            <a:pPr>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92200"/>
            <a:ext cx="3238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22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3992" y="1203818"/>
            <a:ext cx="7955280" cy="1051560"/>
          </a:xfrm>
        </p:spPr>
        <p:txBody>
          <a:bodyPr>
            <a:noAutofit/>
          </a:bodyPr>
          <a:lstStyle/>
          <a:p>
            <a:pPr algn="ctr"/>
            <a:br>
              <a:rPr lang="en-US" sz="2800" dirty="0"/>
            </a:br>
            <a:br>
              <a:rPr lang="en-US" sz="2800" dirty="0"/>
            </a:br>
            <a:r>
              <a:rPr lang="en-US" sz="2800" dirty="0"/>
              <a:t>POLLING QUESTION</a:t>
            </a:r>
            <a:br>
              <a:rPr lang="en-US" sz="2800" dirty="0"/>
            </a:br>
            <a:br>
              <a:rPr lang="en-US" sz="2800" dirty="0"/>
            </a:br>
            <a:r>
              <a:rPr lang="en-US" sz="2800" dirty="0"/>
              <a:t>T/F Question: TAA Funds may be used to fund Program Awareness/Outreach</a:t>
            </a:r>
            <a:br>
              <a:rPr lang="en-US" sz="2800" dirty="0"/>
            </a:br>
            <a:endParaRPr lang="en-US" sz="2800" dirty="0"/>
          </a:p>
        </p:txBody>
      </p:sp>
      <p:sp>
        <p:nvSpPr>
          <p:cNvPr id="6" name="Content Placeholder 5"/>
          <p:cNvSpPr>
            <a:spLocks noGrp="1"/>
          </p:cNvSpPr>
          <p:nvPr>
            <p:ph idx="1"/>
          </p:nvPr>
        </p:nvSpPr>
        <p:spPr>
          <a:xfrm>
            <a:off x="545523" y="2451652"/>
            <a:ext cx="7955280" cy="4406348"/>
          </a:xfrm>
        </p:spPr>
        <p:txBody>
          <a:bodyPr>
            <a:normAutofit/>
          </a:bodyPr>
          <a:lstStyle/>
          <a:p>
            <a:r>
              <a:rPr lang="en-US" sz="2800" dirty="0"/>
              <a:t>True</a:t>
            </a:r>
          </a:p>
          <a:p>
            <a:r>
              <a:rPr lang="en-US" sz="2800" dirty="0"/>
              <a:t>False</a:t>
            </a:r>
          </a:p>
          <a:p>
            <a:endParaRPr lang="en-US" sz="2800" dirty="0"/>
          </a:p>
          <a:p>
            <a:endParaRPr lang="en-US" sz="2800" dirty="0"/>
          </a:p>
          <a:p>
            <a:endParaRPr lang="en-US" sz="2800" dirty="0"/>
          </a:p>
          <a:p>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19</a:t>
            </a:fld>
            <a:endParaRPr lang="en-US" dirty="0"/>
          </a:p>
        </p:txBody>
      </p:sp>
    </p:spTree>
    <p:extLst>
      <p:ext uri="{BB962C8B-B14F-4D97-AF65-F5344CB8AC3E}">
        <p14:creationId xmlns:p14="http://schemas.microsoft.com/office/powerpoint/2010/main" val="261949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idx="4294967295"/>
          </p:nvPr>
        </p:nvSpPr>
        <p:spPr>
          <a:xfrm>
            <a:off x="160020" y="2037612"/>
            <a:ext cx="4152900" cy="1547283"/>
          </a:xfrm>
          <a:prstGeom prst="rect">
            <a:avLst/>
          </a:prstGeom>
        </p:spPr>
        <p:txBody>
          <a:bodyPr lIns="91425" tIns="91425" rIns="91425" bIns="91425" anchor="b" anchorCtr="0">
            <a:noAutofit/>
          </a:bodyPr>
          <a:lstStyle/>
          <a:p>
            <a:pPr lvl="0" rtl="0">
              <a:spcBef>
                <a:spcPts val="0"/>
              </a:spcBef>
              <a:buNone/>
            </a:pPr>
            <a:r>
              <a:rPr lang="en" sz="6000" dirty="0">
                <a:solidFill>
                  <a:srgbClr val="94BF6E"/>
                </a:solidFill>
                <a:latin typeface="Nixie One" panose="020B0604020202020204" charset="0"/>
                <a:cs typeface="Myanmar Text" panose="020B0502040204020203" pitchFamily="34" charset="0"/>
              </a:rPr>
              <a:t>Trade Act Navigator</a:t>
            </a:r>
          </a:p>
        </p:txBody>
      </p:sp>
      <p:sp>
        <p:nvSpPr>
          <p:cNvPr id="160" name="Shape 160"/>
          <p:cNvSpPr txBox="1">
            <a:spLocks noGrp="1"/>
          </p:cNvSpPr>
          <p:nvPr>
            <p:ph type="subTitle" idx="4294967295"/>
          </p:nvPr>
        </p:nvSpPr>
        <p:spPr>
          <a:xfrm>
            <a:off x="0" y="4142320"/>
            <a:ext cx="4343400" cy="1045633"/>
          </a:xfrm>
          <a:prstGeom prst="rect">
            <a:avLst/>
          </a:prstGeom>
        </p:spPr>
        <p:txBody>
          <a:bodyPr lIns="91425" tIns="91425" rIns="91425" bIns="91425" anchor="ctr" anchorCtr="0">
            <a:noAutofit/>
          </a:bodyPr>
          <a:lstStyle/>
          <a:p>
            <a:pPr lvl="0" algn="ctr" rtl="0">
              <a:spcBef>
                <a:spcPts val="0"/>
              </a:spcBef>
              <a:buNone/>
            </a:pPr>
            <a:r>
              <a:rPr lang="en" sz="2000" dirty="0">
                <a:solidFill>
                  <a:schemeClr val="accent1"/>
                </a:solidFill>
                <a:latin typeface="Nixie One" panose="020B0604020202020204" charset="0"/>
                <a:cs typeface="Myanmar Text" panose="020B0502040204020203" pitchFamily="34" charset="0"/>
              </a:rPr>
              <a:t>Proposed the idea of change in service delivery in March 2015</a:t>
            </a:r>
          </a:p>
        </p:txBody>
      </p:sp>
      <p:sp>
        <p:nvSpPr>
          <p:cNvPr id="161" name="Shape 161"/>
          <p:cNvSpPr/>
          <p:nvPr/>
        </p:nvSpPr>
        <p:spPr>
          <a:xfrm>
            <a:off x="7214072" y="996940"/>
            <a:ext cx="354080" cy="450785"/>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nvGrpSpPr>
          <p:cNvPr id="162" name="Shape 162"/>
          <p:cNvGrpSpPr/>
          <p:nvPr/>
        </p:nvGrpSpPr>
        <p:grpSpPr>
          <a:xfrm>
            <a:off x="6372295" y="1979181"/>
            <a:ext cx="2174699" cy="2899777"/>
            <a:chOff x="6643075" y="3664250"/>
            <a:chExt cx="407950" cy="407975"/>
          </a:xfrm>
        </p:grpSpPr>
        <p:sp>
          <p:nvSpPr>
            <p:cNvPr id="163" name="Shape 163"/>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solidFill>
              <a:srgbClr val="94BF6E"/>
            </a:solidFill>
            <a:ln w="19050" cap="rnd" cmpd="sng">
              <a:solidFill>
                <a:srgbClr val="94BF6E"/>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64" name="Shape 164"/>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solidFill>
              <a:srgbClr val="94BF6E"/>
            </a:solidFill>
            <a:ln w="19050" cap="rnd" cmpd="sng">
              <a:solidFill>
                <a:srgbClr val="94BF6E"/>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grpSp>
        <p:nvGrpSpPr>
          <p:cNvPr id="165" name="Shape 165"/>
          <p:cNvGrpSpPr/>
          <p:nvPr/>
        </p:nvGrpSpPr>
        <p:grpSpPr>
          <a:xfrm>
            <a:off x="4995952" y="4159855"/>
            <a:ext cx="981406" cy="1308468"/>
            <a:chOff x="576250" y="4319400"/>
            <a:chExt cx="442075" cy="442050"/>
          </a:xfrm>
        </p:grpSpPr>
        <p:sp>
          <p:nvSpPr>
            <p:cNvPr id="166" name="Shape 166"/>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18637B"/>
            </a:solidFill>
            <a:ln w="19050" cap="rnd" cmpd="sng">
              <a:solidFill>
                <a:srgbClr val="3B8D61"/>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67" name="Shape 167"/>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18637B"/>
            </a:solidFill>
            <a:ln w="19050" cap="rnd" cmpd="sng">
              <a:solidFill>
                <a:srgbClr val="3B8D61"/>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68" name="Shape 168"/>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18637B"/>
            </a:solidFill>
            <a:ln w="19050" cap="rnd" cmpd="sng">
              <a:solidFill>
                <a:srgbClr val="3B8D61"/>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69" name="Shape 169"/>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18637B"/>
            </a:solidFill>
            <a:ln w="19050" cap="rnd" cmpd="sng">
              <a:solidFill>
                <a:srgbClr val="3B8D61"/>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
        <p:nvSpPr>
          <p:cNvPr id="170" name="Shape 170"/>
          <p:cNvSpPr/>
          <p:nvPr/>
        </p:nvSpPr>
        <p:spPr>
          <a:xfrm>
            <a:off x="5392191" y="2438763"/>
            <a:ext cx="585163" cy="744981"/>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71" name="Shape 171"/>
          <p:cNvSpPr/>
          <p:nvPr/>
        </p:nvSpPr>
        <p:spPr>
          <a:xfrm rot="2384392">
            <a:off x="7003550" y="4977645"/>
            <a:ext cx="354079" cy="45078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solidFill>
            <a:srgbClr val="18637B"/>
          </a:solidFill>
          <a:ln w="19050" cap="rnd" cmpd="sng">
            <a:solidFill>
              <a:srgbClr val="18637B"/>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Tree>
    <p:extLst>
      <p:ext uri="{BB962C8B-B14F-4D97-AF65-F5344CB8AC3E}">
        <p14:creationId xmlns:p14="http://schemas.microsoft.com/office/powerpoint/2010/main" val="2878764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 calcmode="lin" valueType="num">
                                      <p:cBhvr>
                                        <p:cTn id="7" dur="1000" fill="hold"/>
                                        <p:tgtEl>
                                          <p:spTgt spid="1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xfrm>
            <a:off x="1146027" y="707635"/>
            <a:ext cx="5238147" cy="1095767"/>
          </a:xfrm>
          <a:prstGeom prst="rect">
            <a:avLst/>
          </a:prstGeom>
        </p:spPr>
        <p:txBody>
          <a:bodyPr lIns="91425" tIns="91425" rIns="91425" bIns="91425" anchor="ctr" anchorCtr="0">
            <a:noAutofit/>
          </a:bodyPr>
          <a:lstStyle/>
          <a:p>
            <a:pPr lvl="0" algn="ctr">
              <a:spcBef>
                <a:spcPts val="0"/>
              </a:spcBef>
              <a:buNone/>
            </a:pPr>
            <a:r>
              <a:rPr lang="en" sz="3200" dirty="0">
                <a:solidFill>
                  <a:schemeClr val="accent1"/>
                </a:solidFill>
                <a:latin typeface="Nixie One" panose="020B0604020202020204" charset="0"/>
                <a:cs typeface="Myanmar Text" panose="020B0502040204020203" pitchFamily="34" charset="0"/>
              </a:rPr>
              <a:t>Trade Act Navigator Proposal</a:t>
            </a:r>
          </a:p>
        </p:txBody>
      </p:sp>
      <p:sp>
        <p:nvSpPr>
          <p:cNvPr id="176" name="Shape 176"/>
          <p:cNvSpPr txBox="1">
            <a:spLocks noGrp="1"/>
          </p:cNvSpPr>
          <p:nvPr>
            <p:ph type="body" idx="1"/>
          </p:nvPr>
        </p:nvSpPr>
        <p:spPr>
          <a:xfrm>
            <a:off x="1146028" y="1973982"/>
            <a:ext cx="7540800" cy="4211599"/>
          </a:xfrm>
          <a:prstGeom prst="rect">
            <a:avLst/>
          </a:prstGeom>
        </p:spPr>
        <p:txBody>
          <a:bodyPr lIns="91425" tIns="91425" rIns="91425" bIns="91425" anchor="t" anchorCtr="0">
            <a:noAutofit/>
          </a:bodyPr>
          <a:lstStyle/>
          <a:p>
            <a:pPr lvl="0" rtl="0">
              <a:spcBef>
                <a:spcPts val="0"/>
              </a:spcBef>
              <a:buNone/>
            </a:pPr>
            <a:r>
              <a:rPr lang="en" sz="3200" b="1" dirty="0">
                <a:solidFill>
                  <a:schemeClr val="accent1"/>
                </a:solidFill>
                <a:latin typeface="Nixie One" panose="020B0604020202020204" charset="0"/>
                <a:cs typeface="Myanmar Text" panose="020B0502040204020203" pitchFamily="34" charset="0"/>
              </a:rPr>
              <a:t>Concept</a:t>
            </a:r>
            <a:r>
              <a:rPr lang="en" sz="3600" b="1" dirty="0">
                <a:solidFill>
                  <a:schemeClr val="accent1"/>
                </a:solidFill>
                <a:latin typeface="Nixie One" panose="020B0604020202020204" charset="0"/>
                <a:cs typeface="Myanmar Text" panose="020B0502040204020203" pitchFamily="34" charset="0"/>
              </a:rPr>
              <a:t> </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Align with the 9 Workforce Regions</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Localized approach while maintaining centralized functions</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Promote TAA program</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Navigate incoming TAA participants</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Connect TAA participants to On-the-Job Training through Job Development </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Mirror Sector Strategy messaging to TAA participants in each area</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Increase entered employment rates of TAA participants </a:t>
            </a:r>
          </a:p>
          <a:p>
            <a:pPr marL="342900" lvl="0" indent="-342900">
              <a:spcBef>
                <a:spcPts val="0"/>
              </a:spcBef>
              <a:buFont typeface="Wingdings" panose="05000000000000000000" pitchFamily="2" charset="2"/>
              <a:buChar char="Ø"/>
            </a:pPr>
            <a:r>
              <a:rPr lang="en" sz="2000" dirty="0">
                <a:solidFill>
                  <a:schemeClr val="accent1"/>
                </a:solidFill>
                <a:latin typeface="Nixie One" panose="020B0604020202020204" charset="0"/>
                <a:cs typeface="Myanmar Text" panose="020B0502040204020203" pitchFamily="34" charset="0"/>
              </a:rPr>
              <a:t>Connection to local Rapid Response teams, regardless of Trade activity </a:t>
            </a:r>
          </a:p>
          <a:p>
            <a:pPr marL="342900" lvl="0" indent="-342900">
              <a:spcBef>
                <a:spcPts val="0"/>
              </a:spcBef>
              <a:buFontTx/>
              <a:buChar char="-"/>
            </a:pPr>
            <a:endParaRPr lang="en" sz="1800" dirty="0"/>
          </a:p>
          <a:p>
            <a:pPr marL="342900" lvl="0" indent="-342900">
              <a:spcBef>
                <a:spcPts val="0"/>
              </a:spcBef>
              <a:buFontTx/>
              <a:buChar char="-"/>
            </a:pPr>
            <a:endParaRPr lang="en" sz="3600" dirty="0"/>
          </a:p>
          <a:p>
            <a:pPr marL="342900" lvl="0" indent="-342900">
              <a:spcBef>
                <a:spcPts val="0"/>
              </a:spcBef>
              <a:buFontTx/>
              <a:buChar char="-"/>
            </a:pPr>
            <a:endParaRPr lang="en" sz="3600" dirty="0"/>
          </a:p>
        </p:txBody>
      </p:sp>
      <p:grpSp>
        <p:nvGrpSpPr>
          <p:cNvPr id="179" name="Shape 179"/>
          <p:cNvGrpSpPr/>
          <p:nvPr/>
        </p:nvGrpSpPr>
        <p:grpSpPr>
          <a:xfrm>
            <a:off x="333625" y="1149136"/>
            <a:ext cx="366457" cy="488581"/>
            <a:chOff x="1923675" y="1633650"/>
            <a:chExt cx="436000" cy="435975"/>
          </a:xfrm>
        </p:grpSpPr>
        <p:sp>
          <p:nvSpPr>
            <p:cNvPr id="180" name="Shape 18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1" name="Shape 18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2" name="Shape 18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3" name="Shape 18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4" name="Shape 18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5" name="Shape 18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3740434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6">
                                            <p:txEl>
                                              <p:pRg st="1" end="1"/>
                                            </p:txEl>
                                          </p:spTgt>
                                        </p:tgtEl>
                                        <p:attrNameLst>
                                          <p:attrName>style.visibility</p:attrName>
                                        </p:attrNameLst>
                                      </p:cBhvr>
                                      <p:to>
                                        <p:strVal val="visible"/>
                                      </p:to>
                                    </p:set>
                                    <p:anim calcmode="lin" valueType="num">
                                      <p:cBhvr additive="base">
                                        <p:cTn id="7" dur="500" fill="hold"/>
                                        <p:tgtEl>
                                          <p:spTgt spid="1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6">
                                            <p:txEl>
                                              <p:pRg st="2" end="2"/>
                                            </p:txEl>
                                          </p:spTgt>
                                        </p:tgtEl>
                                        <p:attrNameLst>
                                          <p:attrName>style.visibility</p:attrName>
                                        </p:attrNameLst>
                                      </p:cBhvr>
                                      <p:to>
                                        <p:strVal val="visible"/>
                                      </p:to>
                                    </p:set>
                                    <p:anim calcmode="lin" valueType="num">
                                      <p:cBhvr additive="base">
                                        <p:cTn id="11" dur="500" fill="hold"/>
                                        <p:tgtEl>
                                          <p:spTgt spid="17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6">
                                            <p:txEl>
                                              <p:pRg st="3" end="3"/>
                                            </p:txEl>
                                          </p:spTgt>
                                        </p:tgtEl>
                                        <p:attrNameLst>
                                          <p:attrName>style.visibility</p:attrName>
                                        </p:attrNameLst>
                                      </p:cBhvr>
                                      <p:to>
                                        <p:strVal val="visible"/>
                                      </p:to>
                                    </p:set>
                                    <p:anim calcmode="lin" valueType="num">
                                      <p:cBhvr additive="base">
                                        <p:cTn id="15" dur="500" fill="hold"/>
                                        <p:tgtEl>
                                          <p:spTgt spid="17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6">
                                            <p:txEl>
                                              <p:pRg st="4" end="4"/>
                                            </p:txEl>
                                          </p:spTgt>
                                        </p:tgtEl>
                                        <p:attrNameLst>
                                          <p:attrName>style.visibility</p:attrName>
                                        </p:attrNameLst>
                                      </p:cBhvr>
                                      <p:to>
                                        <p:strVal val="visible"/>
                                      </p:to>
                                    </p:set>
                                    <p:anim calcmode="lin" valueType="num">
                                      <p:cBhvr additive="base">
                                        <p:cTn id="19" dur="500" fill="hold"/>
                                        <p:tgtEl>
                                          <p:spTgt spid="1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6">
                                            <p:txEl>
                                              <p:pRg st="5" end="5"/>
                                            </p:txEl>
                                          </p:spTgt>
                                        </p:tgtEl>
                                        <p:attrNameLst>
                                          <p:attrName>style.visibility</p:attrName>
                                        </p:attrNameLst>
                                      </p:cBhvr>
                                      <p:to>
                                        <p:strVal val="visible"/>
                                      </p:to>
                                    </p:set>
                                    <p:anim calcmode="lin" valueType="num">
                                      <p:cBhvr additive="base">
                                        <p:cTn id="23" dur="500" fill="hold"/>
                                        <p:tgtEl>
                                          <p:spTgt spid="17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6">
                                            <p:txEl>
                                              <p:pRg st="6" end="6"/>
                                            </p:txEl>
                                          </p:spTgt>
                                        </p:tgtEl>
                                        <p:attrNameLst>
                                          <p:attrName>style.visibility</p:attrName>
                                        </p:attrNameLst>
                                      </p:cBhvr>
                                      <p:to>
                                        <p:strVal val="visible"/>
                                      </p:to>
                                    </p:set>
                                    <p:anim calcmode="lin" valueType="num">
                                      <p:cBhvr additive="base">
                                        <p:cTn id="27" dur="500" fill="hold"/>
                                        <p:tgtEl>
                                          <p:spTgt spid="17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6">
                                            <p:txEl>
                                              <p:pRg st="7" end="7"/>
                                            </p:txEl>
                                          </p:spTgt>
                                        </p:tgtEl>
                                        <p:attrNameLst>
                                          <p:attrName>style.visibility</p:attrName>
                                        </p:attrNameLst>
                                      </p:cBhvr>
                                      <p:to>
                                        <p:strVal val="visible"/>
                                      </p:to>
                                    </p:set>
                                    <p:anim calcmode="lin" valueType="num">
                                      <p:cBhvr additive="base">
                                        <p:cTn id="31" dur="500" fill="hold"/>
                                        <p:tgtEl>
                                          <p:spTgt spid="17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6">
                                            <p:txEl>
                                              <p:pRg st="8" end="8"/>
                                            </p:txEl>
                                          </p:spTgt>
                                        </p:tgtEl>
                                        <p:attrNameLst>
                                          <p:attrName>style.visibility</p:attrName>
                                        </p:attrNameLst>
                                      </p:cBhvr>
                                      <p:to>
                                        <p:strVal val="visible"/>
                                      </p:to>
                                    </p:set>
                                    <p:anim calcmode="lin" valueType="num">
                                      <p:cBhvr additive="base">
                                        <p:cTn id="35" dur="500" fill="hold"/>
                                        <p:tgtEl>
                                          <p:spTgt spid="17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mithrj\Desktop\OTAA\LWB_Areas7-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1000"/>
            <a:ext cx="5867400" cy="599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2514602"/>
            <a:ext cx="1295400" cy="1015663"/>
          </a:xfrm>
          <a:prstGeom prst="rect">
            <a:avLst/>
          </a:prstGeom>
          <a:noFill/>
        </p:spPr>
        <p:txBody>
          <a:bodyPr wrap="square" rtlCol="0">
            <a:spAutoFit/>
          </a:bodyPr>
          <a:lstStyle/>
          <a:p>
            <a:r>
              <a:rPr lang="en-US" sz="2000" b="1" dirty="0">
                <a:solidFill>
                  <a:srgbClr val="124D95">
                    <a:lumMod val="75000"/>
                  </a:srgbClr>
                </a:solidFill>
                <a:latin typeface="Nixie One" panose="020B0604020202020204" charset="0"/>
                <a:cs typeface="Myanmar Text" panose="020B0502040204020203" pitchFamily="34" charset="0"/>
              </a:rPr>
              <a:t>Nine Workforce Areas</a:t>
            </a:r>
          </a:p>
        </p:txBody>
      </p:sp>
    </p:spTree>
    <p:extLst>
      <p:ext uri="{BB962C8B-B14F-4D97-AF65-F5344CB8AC3E}">
        <p14:creationId xmlns:p14="http://schemas.microsoft.com/office/powerpoint/2010/main" val="39524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027" y="707635"/>
            <a:ext cx="4872388" cy="1197367"/>
          </a:xfrm>
        </p:spPr>
        <p:txBody>
          <a:bodyPr>
            <a:normAutofit/>
          </a:bodyPr>
          <a:lstStyle/>
          <a:p>
            <a:r>
              <a:rPr lang="en-US" sz="2800" dirty="0">
                <a:latin typeface="Nixie One" panose="020B0604020202020204" charset="0"/>
                <a:cs typeface="Myanmar Text" panose="020B0502040204020203" pitchFamily="34" charset="0"/>
              </a:rPr>
              <a:t>Trade Act Navigator Proposal </a:t>
            </a:r>
          </a:p>
        </p:txBody>
      </p:sp>
      <p:sp>
        <p:nvSpPr>
          <p:cNvPr id="6" name="Text Placeholder 5"/>
          <p:cNvSpPr>
            <a:spLocks noGrp="1"/>
          </p:cNvSpPr>
          <p:nvPr>
            <p:ph type="body" idx="1"/>
          </p:nvPr>
        </p:nvSpPr>
        <p:spPr/>
        <p:txBody>
          <a:bodyPr>
            <a:normAutofit/>
          </a:bodyPr>
          <a:lstStyle/>
          <a:p>
            <a:pPr lvl="0">
              <a:buNone/>
            </a:pPr>
            <a:r>
              <a:rPr lang="en" b="1" dirty="0">
                <a:solidFill>
                  <a:schemeClr val="accent1">
                    <a:lumMod val="75000"/>
                  </a:schemeClr>
                </a:solidFill>
                <a:latin typeface="Nixie One" panose="020B0604020202020204" charset="0"/>
                <a:cs typeface="Myanmar Text" panose="020B0502040204020203" pitchFamily="34" charset="0"/>
              </a:rPr>
              <a:t>Planning</a:t>
            </a:r>
            <a:r>
              <a:rPr lang="en" sz="3200" b="1" dirty="0">
                <a:solidFill>
                  <a:schemeClr val="accent1">
                    <a:lumMod val="75000"/>
                  </a:schemeClr>
                </a:solidFill>
                <a:latin typeface="Nixie One" panose="020B0604020202020204" charset="0"/>
                <a:cs typeface="Myanmar Text" panose="020B0502040204020203" pitchFamily="34" charset="0"/>
              </a:rPr>
              <a:t> </a:t>
            </a:r>
            <a:endParaRPr lang="en" sz="2400" b="1" dirty="0">
              <a:solidFill>
                <a:schemeClr val="accent1">
                  <a:lumMod val="75000"/>
                </a:schemeClr>
              </a:solidFill>
              <a:latin typeface="Nixie One" panose="020B0604020202020204" charset="0"/>
              <a:cs typeface="Myanmar Text" panose="020B0502040204020203" pitchFamily="34" charset="0"/>
            </a:endParaRPr>
          </a:p>
          <a:p>
            <a:pPr marL="171450" lvl="0" indent="-171450">
              <a:buFont typeface="Wingdings" panose="05000000000000000000" pitchFamily="2" charset="2"/>
              <a:buChar char="Ø"/>
            </a:pPr>
            <a:r>
              <a:rPr lang="en" sz="2000" dirty="0">
                <a:solidFill>
                  <a:schemeClr val="accent1">
                    <a:lumMod val="75000"/>
                  </a:schemeClr>
                </a:solidFill>
                <a:latin typeface="Nixie One" panose="020B0604020202020204" charset="0"/>
                <a:cs typeface="Myanmar Text" panose="020B0502040204020203" pitchFamily="34" charset="0"/>
              </a:rPr>
              <a:t>Began with Portland and Clackamas area</a:t>
            </a:r>
          </a:p>
          <a:p>
            <a:pPr marL="171450" lvl="0" indent="-171450">
              <a:buFont typeface="Wingdings" panose="05000000000000000000" pitchFamily="2" charset="2"/>
              <a:buChar char="Ø"/>
            </a:pPr>
            <a:r>
              <a:rPr lang="en" sz="2000" dirty="0">
                <a:solidFill>
                  <a:schemeClr val="accent1">
                    <a:lumMod val="75000"/>
                  </a:schemeClr>
                </a:solidFill>
                <a:latin typeface="Nixie One" panose="020B0604020202020204" charset="0"/>
                <a:cs typeface="Myanmar Text" panose="020B0502040204020203" pitchFamily="34" charset="0"/>
              </a:rPr>
              <a:t>Invited stakeholders from both </a:t>
            </a:r>
            <a:br>
              <a:rPr lang="en" sz="2000" dirty="0">
                <a:solidFill>
                  <a:schemeClr val="accent1">
                    <a:lumMod val="75000"/>
                  </a:schemeClr>
                </a:solidFill>
                <a:latin typeface="Nixie One" panose="020B0604020202020204" charset="0"/>
                <a:cs typeface="Myanmar Text" panose="020B0502040204020203" pitchFamily="34" charset="0"/>
              </a:rPr>
            </a:br>
            <a:r>
              <a:rPr lang="en" sz="2000" dirty="0">
                <a:solidFill>
                  <a:schemeClr val="accent1">
                    <a:lumMod val="75000"/>
                  </a:schemeClr>
                </a:solidFill>
                <a:latin typeface="Nixie One" panose="020B0604020202020204" charset="0"/>
                <a:cs typeface="Myanmar Text" panose="020B0502040204020203" pitchFamily="34" charset="0"/>
              </a:rPr>
              <a:t>(local) Workforce Boards, both (local) Title 1 Service Providers, (state) Community Colleges and Workforce Development (CCWD) and (state and local) Employment Department staff to a series of meetings</a:t>
            </a:r>
          </a:p>
          <a:p>
            <a:pPr marL="171450" lvl="0" indent="-171450">
              <a:buFont typeface="Wingdings" panose="05000000000000000000" pitchFamily="2" charset="2"/>
              <a:buChar char="Ø"/>
            </a:pPr>
            <a:r>
              <a:rPr lang="en" sz="2000" dirty="0">
                <a:solidFill>
                  <a:schemeClr val="accent1">
                    <a:lumMod val="75000"/>
                  </a:schemeClr>
                </a:solidFill>
                <a:latin typeface="Nixie One" panose="020B0604020202020204" charset="0"/>
                <a:cs typeface="Myanmar Text" panose="020B0502040204020203" pitchFamily="34" charset="0"/>
              </a:rPr>
              <a:t>Presented concept </a:t>
            </a:r>
          </a:p>
          <a:p>
            <a:pPr marL="171450" lvl="0" indent="-171450">
              <a:buFont typeface="Wingdings" panose="05000000000000000000" pitchFamily="2" charset="2"/>
              <a:buChar char="Ø"/>
            </a:pPr>
            <a:r>
              <a:rPr lang="en" sz="2000" dirty="0">
                <a:solidFill>
                  <a:schemeClr val="accent1">
                    <a:lumMod val="75000"/>
                  </a:schemeClr>
                </a:solidFill>
                <a:latin typeface="Nixie One" panose="020B0604020202020204" charset="0"/>
                <a:cs typeface="Myanmar Text" panose="020B0502040204020203" pitchFamily="34" charset="0"/>
              </a:rPr>
              <a:t>Discussed various team connections, location of positions, determined appropriate name for positions, and scope of work </a:t>
            </a:r>
          </a:p>
          <a:p>
            <a:pPr marL="171450" lvl="0" indent="-171450">
              <a:buFontTx/>
              <a:buChar char="-"/>
            </a:pPr>
            <a:endParaRPr lang="en" sz="3200" dirty="0"/>
          </a:p>
          <a:p>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3" y="1092202"/>
            <a:ext cx="377825"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 y="707633"/>
            <a:ext cx="9143999" cy="1371600"/>
          </a:xfrm>
          <a:prstGeom prst="rect">
            <a:avLst/>
          </a:prstGeom>
        </p:spPr>
        <p:txBody>
          <a:bodyPr lIns="91425" tIns="91425" rIns="91425" bIns="91425" anchor="ctr" anchorCtr="0">
            <a:noAutofit/>
          </a:bodyPr>
          <a:lstStyle/>
          <a:p>
            <a:pPr lvl="0" algn="ctr">
              <a:spcBef>
                <a:spcPts val="0"/>
              </a:spcBef>
              <a:buNone/>
            </a:pPr>
            <a:r>
              <a:rPr lang="en" sz="2800" dirty="0">
                <a:latin typeface="Nixie One" panose="020B0604020202020204" charset="0"/>
                <a:cs typeface="Myanmar Text" panose="020B0502040204020203" pitchFamily="34" charset="0"/>
              </a:rPr>
              <a:t>TAN Planning Meetings and Training  </a:t>
            </a:r>
          </a:p>
        </p:txBody>
      </p:sp>
      <p:sp>
        <p:nvSpPr>
          <p:cNvPr id="191" name="Shape 191"/>
          <p:cNvSpPr txBox="1">
            <a:spLocks noGrp="1"/>
          </p:cNvSpPr>
          <p:nvPr>
            <p:ph type="body" idx="1"/>
          </p:nvPr>
        </p:nvSpPr>
        <p:spPr>
          <a:xfrm>
            <a:off x="896643" y="2079233"/>
            <a:ext cx="2409900" cy="4203599"/>
          </a:xfrm>
          <a:prstGeom prst="rect">
            <a:avLst/>
          </a:prstGeom>
        </p:spPr>
        <p:txBody>
          <a:bodyPr lIns="91425" tIns="91425" rIns="91425" bIns="91425" anchor="t" anchorCtr="0">
            <a:noAutofit/>
          </a:bodyPr>
          <a:lstStyle/>
          <a:p>
            <a:pPr lvl="0" rtl="0">
              <a:spcBef>
                <a:spcPts val="0"/>
              </a:spcBef>
              <a:buNone/>
            </a:pPr>
            <a:r>
              <a:rPr lang="en" sz="2000" b="1" dirty="0">
                <a:solidFill>
                  <a:schemeClr val="accent1">
                    <a:lumMod val="75000"/>
                  </a:schemeClr>
                </a:solidFill>
                <a:latin typeface="Nixie One" panose="020B0604020202020204" charset="0"/>
                <a:cs typeface="Myanmar Text" panose="020B0502040204020203" pitchFamily="34" charset="0"/>
              </a:rPr>
              <a:t>Portland and Clackamas </a:t>
            </a:r>
          </a:p>
          <a:p>
            <a:pPr lvl="0">
              <a:spcBef>
                <a:spcPts val="0"/>
              </a:spcBef>
              <a:buNone/>
            </a:pPr>
            <a:endParaRPr lang="en" b="1" dirty="0">
              <a:solidFill>
                <a:schemeClr val="accent1">
                  <a:lumMod val="75000"/>
                </a:schemeClr>
              </a:solidFill>
              <a:latin typeface="Nixie One" panose="020B0604020202020204" charset="0"/>
              <a:cs typeface="Myanmar Text" panose="020B0502040204020203" pitchFamily="34" charset="0"/>
            </a:endParaRP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Meetings provided a foundation for the  remaining regional planning meetings </a:t>
            </a: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Positions went from concept to clarity through collaboration</a:t>
            </a: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Response was positive from all stakeholders </a:t>
            </a:r>
          </a:p>
          <a:p>
            <a:pPr marL="285750" lvl="0" indent="-285750">
              <a:spcBef>
                <a:spcPts val="0"/>
              </a:spcBef>
              <a:buFontTx/>
              <a:buChar char="-"/>
            </a:pPr>
            <a:endParaRPr lang="en" sz="1600" dirty="0"/>
          </a:p>
        </p:txBody>
      </p:sp>
      <p:sp>
        <p:nvSpPr>
          <p:cNvPr id="192" name="Shape 192"/>
          <p:cNvSpPr txBox="1">
            <a:spLocks noGrp="1"/>
          </p:cNvSpPr>
          <p:nvPr>
            <p:ph type="body" idx="2"/>
          </p:nvPr>
        </p:nvSpPr>
        <p:spPr>
          <a:xfrm>
            <a:off x="3430005" y="2079233"/>
            <a:ext cx="2409900" cy="4203599"/>
          </a:xfrm>
          <a:prstGeom prst="rect">
            <a:avLst/>
          </a:prstGeom>
        </p:spPr>
        <p:txBody>
          <a:bodyPr lIns="91425" tIns="91425" rIns="91425" bIns="91425" anchor="t" anchorCtr="0">
            <a:noAutofit/>
          </a:bodyPr>
          <a:lstStyle/>
          <a:p>
            <a:pPr lvl="0" rtl="0">
              <a:spcBef>
                <a:spcPts val="0"/>
              </a:spcBef>
              <a:buNone/>
            </a:pPr>
            <a:r>
              <a:rPr lang="en" sz="2000" b="1" dirty="0">
                <a:solidFill>
                  <a:schemeClr val="accent1">
                    <a:lumMod val="75000"/>
                  </a:schemeClr>
                </a:solidFill>
                <a:latin typeface="Nixie One" panose="020B0604020202020204" charset="0"/>
                <a:cs typeface="Myanmar Text" panose="020B0502040204020203" pitchFamily="34" charset="0"/>
              </a:rPr>
              <a:t>Remaining Area’s Scheduled </a:t>
            </a:r>
          </a:p>
          <a:p>
            <a:pPr lvl="0" rtl="0">
              <a:spcBef>
                <a:spcPts val="0"/>
              </a:spcBef>
              <a:buNone/>
            </a:pPr>
            <a:endParaRPr lang="en" dirty="0">
              <a:solidFill>
                <a:schemeClr val="accent1">
                  <a:lumMod val="75000"/>
                </a:schemeClr>
              </a:solidFill>
              <a:latin typeface="Nixie One" panose="020B0604020202020204" charset="0"/>
              <a:cs typeface="Myanmar Text" panose="020B0502040204020203" pitchFamily="34" charset="0"/>
            </a:endParaRP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Reviewed concept</a:t>
            </a: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Identified each areas unique resources and connections for TAN’s</a:t>
            </a: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Response remained positive from all stakeholders</a:t>
            </a:r>
          </a:p>
          <a:p>
            <a:pPr marL="285750" lvl="0" indent="-28575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Each area collaborated on TAN interview panel </a:t>
            </a:r>
          </a:p>
        </p:txBody>
      </p:sp>
      <p:sp>
        <p:nvSpPr>
          <p:cNvPr id="193" name="Shape 193"/>
          <p:cNvSpPr txBox="1">
            <a:spLocks noGrp="1"/>
          </p:cNvSpPr>
          <p:nvPr>
            <p:ph type="body" idx="3"/>
          </p:nvPr>
        </p:nvSpPr>
        <p:spPr>
          <a:xfrm>
            <a:off x="5963368" y="2079233"/>
            <a:ext cx="2409900" cy="4203599"/>
          </a:xfrm>
          <a:prstGeom prst="rect">
            <a:avLst/>
          </a:prstGeom>
        </p:spPr>
        <p:txBody>
          <a:bodyPr lIns="91425" tIns="91425" rIns="91425" bIns="91425" anchor="t" anchorCtr="0">
            <a:noAutofit/>
          </a:bodyPr>
          <a:lstStyle/>
          <a:p>
            <a:pPr lvl="0" rtl="0">
              <a:spcBef>
                <a:spcPts val="0"/>
              </a:spcBef>
              <a:buNone/>
            </a:pPr>
            <a:r>
              <a:rPr lang="en" sz="2000" b="1" dirty="0">
                <a:solidFill>
                  <a:schemeClr val="accent1">
                    <a:lumMod val="75000"/>
                  </a:schemeClr>
                </a:solidFill>
                <a:latin typeface="Nixie One" panose="020B0604020202020204" charset="0"/>
                <a:cs typeface="Myanmar Text" panose="020B0502040204020203" pitchFamily="34" charset="0"/>
              </a:rPr>
              <a:t>Training </a:t>
            </a:r>
          </a:p>
          <a:p>
            <a:pPr lvl="0" rtl="0">
              <a:spcBef>
                <a:spcPts val="0"/>
              </a:spcBef>
              <a:buNone/>
            </a:pPr>
            <a:endParaRPr lang="en" dirty="0">
              <a:solidFill>
                <a:schemeClr val="accent1">
                  <a:lumMod val="75000"/>
                </a:schemeClr>
              </a:solidFill>
              <a:latin typeface="Nixie One" panose="020B0604020202020204" charset="0"/>
              <a:cs typeface="Myanmar Text" panose="020B0502040204020203" pitchFamily="34" charset="0"/>
            </a:endParaRPr>
          </a:p>
          <a:p>
            <a:pPr marL="285750" lvl="0" indent="-285750" rtl="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2 ½ weeks in Central Trade Act Unit</a:t>
            </a:r>
          </a:p>
          <a:p>
            <a:pPr marL="285750" lvl="0" indent="-285750" rtl="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Paired with mentor</a:t>
            </a:r>
          </a:p>
          <a:p>
            <a:pPr marL="285750" lvl="0" indent="-285750" rtl="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Focus on high level program info, goals of position, political dynamics</a:t>
            </a:r>
          </a:p>
          <a:p>
            <a:pPr marL="285750" lvl="0" indent="-285750" rtl="0">
              <a:spcBef>
                <a:spcPts val="0"/>
              </a:spcBef>
              <a:buFont typeface="Wingdings" panose="05000000000000000000" pitchFamily="2" charset="2"/>
              <a:buChar char="Ø"/>
            </a:pPr>
            <a:r>
              <a:rPr lang="en" sz="1600" dirty="0">
                <a:solidFill>
                  <a:schemeClr val="accent1">
                    <a:lumMod val="75000"/>
                  </a:schemeClr>
                </a:solidFill>
                <a:latin typeface="Nixie One" panose="020B0604020202020204" charset="0"/>
                <a:cs typeface="Myanmar Text" panose="020B0502040204020203" pitchFamily="34" charset="0"/>
              </a:rPr>
              <a:t>Area binder of information on area information and minutes from planning meetings</a:t>
            </a:r>
          </a:p>
          <a:p>
            <a:pPr lvl="0">
              <a:spcBef>
                <a:spcPts val="0"/>
              </a:spcBef>
              <a:buNone/>
            </a:pPr>
            <a:endParaRPr sz="2000" dirty="0"/>
          </a:p>
        </p:txBody>
      </p:sp>
      <p:grpSp>
        <p:nvGrpSpPr>
          <p:cNvPr id="194" name="Shape 194"/>
          <p:cNvGrpSpPr/>
          <p:nvPr/>
        </p:nvGrpSpPr>
        <p:grpSpPr>
          <a:xfrm>
            <a:off x="333625" y="1149136"/>
            <a:ext cx="366457" cy="488581"/>
            <a:chOff x="1923675" y="1633650"/>
            <a:chExt cx="436000" cy="435975"/>
          </a:xfrm>
        </p:grpSpPr>
        <p:sp>
          <p:nvSpPr>
            <p:cNvPr id="195" name="Shape 195"/>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96" name="Shape 196"/>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97" name="Shape 197"/>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98" name="Shape 198"/>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99" name="Shape 199"/>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00" name="Shape 200"/>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2273826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2" end="2"/>
                                            </p:txEl>
                                          </p:spTgt>
                                        </p:tgtEl>
                                        <p:attrNameLst>
                                          <p:attrName>style.visibility</p:attrName>
                                        </p:attrNameLst>
                                      </p:cBhvr>
                                      <p:to>
                                        <p:strVal val="visible"/>
                                      </p:to>
                                    </p:set>
                                    <p:anim calcmode="lin" valueType="num">
                                      <p:cBhvr additive="base">
                                        <p:cTn id="7" dur="500" fill="hold"/>
                                        <p:tgtEl>
                                          <p:spTgt spid="1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1">
                                            <p:txEl>
                                              <p:pRg st="3" end="3"/>
                                            </p:txEl>
                                          </p:spTgt>
                                        </p:tgtEl>
                                        <p:attrNameLst>
                                          <p:attrName>style.visibility</p:attrName>
                                        </p:attrNameLst>
                                      </p:cBhvr>
                                      <p:to>
                                        <p:strVal val="visible"/>
                                      </p:to>
                                    </p:set>
                                    <p:anim calcmode="lin" valueType="num">
                                      <p:cBhvr additive="base">
                                        <p:cTn id="11" dur="500" fill="hold"/>
                                        <p:tgtEl>
                                          <p:spTgt spid="19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1">
                                            <p:txEl>
                                              <p:pRg st="4" end="4"/>
                                            </p:txEl>
                                          </p:spTgt>
                                        </p:tgtEl>
                                        <p:attrNameLst>
                                          <p:attrName>style.visibility</p:attrName>
                                        </p:attrNameLst>
                                      </p:cBhvr>
                                      <p:to>
                                        <p:strVal val="visible"/>
                                      </p:to>
                                    </p:set>
                                    <p:anim calcmode="lin" valueType="num">
                                      <p:cBhvr additive="base">
                                        <p:cTn id="15" dur="500" fill="hold"/>
                                        <p:tgtEl>
                                          <p:spTgt spid="19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2">
                                            <p:txEl>
                                              <p:pRg st="2" end="2"/>
                                            </p:txEl>
                                          </p:spTgt>
                                        </p:tgtEl>
                                        <p:attrNameLst>
                                          <p:attrName>style.visibility</p:attrName>
                                        </p:attrNameLst>
                                      </p:cBhvr>
                                      <p:to>
                                        <p:strVal val="visible"/>
                                      </p:to>
                                    </p:set>
                                    <p:anim calcmode="lin" valueType="num">
                                      <p:cBhvr additive="base">
                                        <p:cTn id="21" dur="500" fill="hold"/>
                                        <p:tgtEl>
                                          <p:spTgt spid="19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2">
                                            <p:txEl>
                                              <p:pRg st="3" end="3"/>
                                            </p:txEl>
                                          </p:spTgt>
                                        </p:tgtEl>
                                        <p:attrNameLst>
                                          <p:attrName>style.visibility</p:attrName>
                                        </p:attrNameLst>
                                      </p:cBhvr>
                                      <p:to>
                                        <p:strVal val="visible"/>
                                      </p:to>
                                    </p:set>
                                    <p:anim calcmode="lin" valueType="num">
                                      <p:cBhvr additive="base">
                                        <p:cTn id="25" dur="500" fill="hold"/>
                                        <p:tgtEl>
                                          <p:spTgt spid="1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2">
                                            <p:txEl>
                                              <p:pRg st="4" end="4"/>
                                            </p:txEl>
                                          </p:spTgt>
                                        </p:tgtEl>
                                        <p:attrNameLst>
                                          <p:attrName>style.visibility</p:attrName>
                                        </p:attrNameLst>
                                      </p:cBhvr>
                                      <p:to>
                                        <p:strVal val="visible"/>
                                      </p:to>
                                    </p:set>
                                    <p:anim calcmode="lin" valueType="num">
                                      <p:cBhvr additive="base">
                                        <p:cTn id="29" dur="500" fill="hold"/>
                                        <p:tgtEl>
                                          <p:spTgt spid="19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2">
                                            <p:txEl>
                                              <p:pRg st="5" end="5"/>
                                            </p:txEl>
                                          </p:spTgt>
                                        </p:tgtEl>
                                        <p:attrNameLst>
                                          <p:attrName>style.visibility</p:attrName>
                                        </p:attrNameLst>
                                      </p:cBhvr>
                                      <p:to>
                                        <p:strVal val="visible"/>
                                      </p:to>
                                    </p:set>
                                    <p:anim calcmode="lin" valueType="num">
                                      <p:cBhvr additive="base">
                                        <p:cTn id="33" dur="500" fill="hold"/>
                                        <p:tgtEl>
                                          <p:spTgt spid="19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3">
                                            <p:txEl>
                                              <p:pRg st="2" end="2"/>
                                            </p:txEl>
                                          </p:spTgt>
                                        </p:tgtEl>
                                        <p:attrNameLst>
                                          <p:attrName>style.visibility</p:attrName>
                                        </p:attrNameLst>
                                      </p:cBhvr>
                                      <p:to>
                                        <p:strVal val="visible"/>
                                      </p:to>
                                    </p:set>
                                    <p:anim calcmode="lin" valueType="num">
                                      <p:cBhvr additive="base">
                                        <p:cTn id="39"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3">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3">
                                            <p:txEl>
                                              <p:pRg st="3" end="3"/>
                                            </p:txEl>
                                          </p:spTgt>
                                        </p:tgtEl>
                                        <p:attrNameLst>
                                          <p:attrName>style.visibility</p:attrName>
                                        </p:attrNameLst>
                                      </p:cBhvr>
                                      <p:to>
                                        <p:strVal val="visible"/>
                                      </p:to>
                                    </p:set>
                                    <p:anim calcmode="lin" valueType="num">
                                      <p:cBhvr additive="base">
                                        <p:cTn id="43"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3">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3">
                                            <p:txEl>
                                              <p:pRg st="4" end="4"/>
                                            </p:txEl>
                                          </p:spTgt>
                                        </p:tgtEl>
                                        <p:attrNameLst>
                                          <p:attrName>style.visibility</p:attrName>
                                        </p:attrNameLst>
                                      </p:cBhvr>
                                      <p:to>
                                        <p:strVal val="visible"/>
                                      </p:to>
                                    </p:set>
                                    <p:anim calcmode="lin" valueType="num">
                                      <p:cBhvr additive="base">
                                        <p:cTn id="47"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3">
                                            <p:txEl>
                                              <p:pRg st="5" end="5"/>
                                            </p:txEl>
                                          </p:spTgt>
                                        </p:tgtEl>
                                        <p:attrNameLst>
                                          <p:attrName>style.visibility</p:attrName>
                                        </p:attrNameLst>
                                      </p:cBhvr>
                                      <p:to>
                                        <p:strVal val="visible"/>
                                      </p:to>
                                    </p:set>
                                    <p:anim calcmode="lin" valueType="num">
                                      <p:cBhvr additive="base">
                                        <p:cTn id="51" dur="500" fill="hold"/>
                                        <p:tgtEl>
                                          <p:spTgt spid="19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sz="2000" dirty="0">
                <a:latin typeface="Nixie One" panose="020B0604020202020204" charset="0"/>
              </a:rPr>
              <a:t>After months of planning, recruitments, and training…</a:t>
            </a:r>
          </a:p>
        </p:txBody>
      </p:sp>
      <p:sp>
        <p:nvSpPr>
          <p:cNvPr id="206" name="Shape 206"/>
          <p:cNvSpPr txBox="1">
            <a:spLocks noGrp="1"/>
          </p:cNvSpPr>
          <p:nvPr>
            <p:ph type="body" idx="1"/>
          </p:nvPr>
        </p:nvSpPr>
        <p:spPr>
          <a:xfrm>
            <a:off x="5027850" y="2540302"/>
            <a:ext cx="3658200" cy="4027599"/>
          </a:xfrm>
          <a:prstGeom prst="rect">
            <a:avLst/>
          </a:prstGeom>
        </p:spPr>
        <p:txBody>
          <a:bodyPr lIns="91425" tIns="91425" rIns="91425" bIns="91425" anchor="t" anchorCtr="0">
            <a:noAutofit/>
          </a:bodyPr>
          <a:lstStyle/>
          <a:p>
            <a:pPr lvl="0" rtl="0">
              <a:spcBef>
                <a:spcPts val="0"/>
              </a:spcBef>
              <a:buNone/>
            </a:pPr>
            <a:r>
              <a:rPr lang="en" sz="2400" dirty="0">
                <a:solidFill>
                  <a:schemeClr val="accent1">
                    <a:lumMod val="75000"/>
                  </a:schemeClr>
                </a:solidFill>
                <a:latin typeface="Nixie One" panose="020B0604020202020204" charset="0"/>
                <a:cs typeface="Myanmar Text" panose="020B0502040204020203" pitchFamily="34" charset="0"/>
              </a:rPr>
              <a:t>The TAN service delivery model rolled out in December 2015 in 7 of the 9 Workforce Areas in Oregon.</a:t>
            </a:r>
          </a:p>
          <a:p>
            <a:pPr lvl="0" rtl="0">
              <a:spcBef>
                <a:spcPts val="0"/>
              </a:spcBef>
              <a:buNone/>
            </a:pPr>
            <a:endParaRPr lang="en" sz="2400" dirty="0"/>
          </a:p>
          <a:p>
            <a:pPr lvl="0" rtl="0">
              <a:spcBef>
                <a:spcPts val="0"/>
              </a:spcBef>
              <a:buNone/>
            </a:pPr>
            <a:endParaRPr lang="en" sz="2400" dirty="0"/>
          </a:p>
        </p:txBody>
      </p:sp>
      <p:pic>
        <p:nvPicPr>
          <p:cNvPr id="207" name="Shape 207"/>
          <p:cNvPicPr preferRelativeResize="0"/>
          <p:nvPr/>
        </p:nvPicPr>
        <p:blipFill>
          <a:blip r:embed="rId3">
            <a:extLst>
              <a:ext uri="{28A0092B-C50C-407E-A947-70E740481C1C}">
                <a14:useLocalDpi xmlns:a14="http://schemas.microsoft.com/office/drawing/2010/main" val="0"/>
              </a:ext>
            </a:extLst>
          </a:blip>
          <a:stretch>
            <a:fillRect/>
          </a:stretch>
        </p:blipFill>
        <p:spPr>
          <a:xfrm>
            <a:off x="1026286" y="2209802"/>
            <a:ext cx="3590768" cy="3991367"/>
          </a:xfrm>
          <a:prstGeom prst="rect">
            <a:avLst/>
          </a:prstGeom>
          <a:noFill/>
          <a:ln>
            <a:noFill/>
          </a:ln>
        </p:spPr>
      </p:pic>
      <p:grpSp>
        <p:nvGrpSpPr>
          <p:cNvPr id="208" name="Shape 208"/>
          <p:cNvGrpSpPr/>
          <p:nvPr/>
        </p:nvGrpSpPr>
        <p:grpSpPr>
          <a:xfrm>
            <a:off x="371633" y="1217790"/>
            <a:ext cx="316516" cy="351287"/>
            <a:chOff x="1247825" y="322750"/>
            <a:chExt cx="443300" cy="369000"/>
          </a:xfrm>
        </p:grpSpPr>
        <p:sp>
          <p:nvSpPr>
            <p:cNvPr id="209" name="Shape 209"/>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10" name="Shape 210"/>
            <p:cNvSpPr/>
            <p:nvPr/>
          </p:nvSpPr>
          <p:spPr>
            <a:xfrm>
              <a:off x="1398225" y="386675"/>
              <a:ext cx="142500" cy="25"/>
            </a:xfrm>
            <a:custGeom>
              <a:avLst/>
              <a:gdLst/>
              <a:ahLst/>
              <a:cxnLst/>
              <a:rect l="0" t="0" r="0" b="0"/>
              <a:pathLst>
                <a:path w="5700" h="1" fill="none" extrusionOk="0">
                  <a:moveTo>
                    <a:pt x="5700" y="1"/>
                  </a:move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11" name="Shape 211"/>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12" name="Shape 212"/>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13" name="Shape 213"/>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pic>
        <p:nvPicPr>
          <p:cNvPr id="1026" name="Picture 2" descr="C:\Users\smithrj\AppData\Local\Microsoft\Windows\Temporary Internet Files\Content.IE5\2E7AIXFT\Blue-bullsey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14" y="584200"/>
            <a:ext cx="6762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18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anim calcmode="lin" valueType="num">
                                      <p:cBhvr>
                                        <p:cTn id="8" dur="1000" fill="hold"/>
                                        <p:tgtEl>
                                          <p:spTgt spid="2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idx="4294967295"/>
          </p:nvPr>
        </p:nvSpPr>
        <p:spPr>
          <a:xfrm>
            <a:off x="0" y="488953"/>
            <a:ext cx="9144000" cy="1178983"/>
          </a:xfrm>
          <a:prstGeom prst="rect">
            <a:avLst/>
          </a:prstGeom>
        </p:spPr>
        <p:txBody>
          <a:bodyPr lIns="91425" tIns="91425" rIns="91425" bIns="91425" anchor="t" anchorCtr="0">
            <a:noAutofit/>
          </a:bodyPr>
          <a:lstStyle/>
          <a:p>
            <a:pPr lvl="0" algn="ctr" rtl="0">
              <a:spcBef>
                <a:spcPts val="0"/>
              </a:spcBef>
              <a:buNone/>
            </a:pPr>
            <a:r>
              <a:rPr lang="en" sz="2800" dirty="0">
                <a:solidFill>
                  <a:schemeClr val="accent1">
                    <a:lumMod val="75000"/>
                  </a:schemeClr>
                </a:solidFill>
                <a:latin typeface="Nixie One" panose="020B0604020202020204" charset="0"/>
              </a:rPr>
              <a:t>     Initial Goals of TAN’s</a:t>
            </a:r>
          </a:p>
        </p:txBody>
      </p:sp>
      <p:sp>
        <p:nvSpPr>
          <p:cNvPr id="245" name="Shape 245"/>
          <p:cNvSpPr/>
          <p:nvPr/>
        </p:nvSpPr>
        <p:spPr>
          <a:xfrm>
            <a:off x="3759033" y="4985153"/>
            <a:ext cx="2718299" cy="999599"/>
          </a:xfrm>
          <a:prstGeom prst="homePlate">
            <a:avLst>
              <a:gd name="adj" fmla="val 35440"/>
            </a:avLst>
          </a:prstGeom>
          <a:solidFill>
            <a:srgbClr val="124057"/>
          </a:solidFill>
          <a:ln>
            <a:noFill/>
          </a:ln>
        </p:spPr>
        <p:txBody>
          <a:bodyPr lIns="91425" tIns="45700" rIns="91425" bIns="45700" anchor="ctr" anchorCtr="0">
            <a:noAutofit/>
          </a:bodyPr>
          <a:lstStyle/>
          <a:p>
            <a:pPr indent="-69850"/>
            <a:endParaRPr>
              <a:solidFill>
                <a:srgbClr val="242021"/>
              </a:solidFill>
            </a:endParaRPr>
          </a:p>
        </p:txBody>
      </p:sp>
      <p:sp>
        <p:nvSpPr>
          <p:cNvPr id="246" name="Shape 246"/>
          <p:cNvSpPr/>
          <p:nvPr/>
        </p:nvSpPr>
        <p:spPr>
          <a:xfrm>
            <a:off x="3759034" y="4005249"/>
            <a:ext cx="3488399" cy="999599"/>
          </a:xfrm>
          <a:prstGeom prst="homePlate">
            <a:avLst>
              <a:gd name="adj" fmla="val 35440"/>
            </a:avLst>
          </a:prstGeom>
          <a:solidFill>
            <a:srgbClr val="3B8D61"/>
          </a:solidFill>
          <a:ln>
            <a:noFill/>
          </a:ln>
        </p:spPr>
        <p:txBody>
          <a:bodyPr lIns="91425" tIns="45700" rIns="91425" bIns="45700" anchor="ctr" anchorCtr="0">
            <a:noAutofit/>
          </a:bodyPr>
          <a:lstStyle/>
          <a:p>
            <a:pPr indent="-69850"/>
            <a:endParaRPr>
              <a:solidFill>
                <a:srgbClr val="242021"/>
              </a:solidFill>
            </a:endParaRPr>
          </a:p>
        </p:txBody>
      </p:sp>
      <p:sp>
        <p:nvSpPr>
          <p:cNvPr id="247" name="Shape 247"/>
          <p:cNvSpPr/>
          <p:nvPr/>
        </p:nvSpPr>
        <p:spPr>
          <a:xfrm>
            <a:off x="3759030" y="3011698"/>
            <a:ext cx="2227500" cy="999599"/>
          </a:xfrm>
          <a:prstGeom prst="homePlate">
            <a:avLst>
              <a:gd name="adj" fmla="val 35440"/>
            </a:avLst>
          </a:prstGeom>
          <a:solidFill>
            <a:srgbClr val="165751"/>
          </a:solidFill>
          <a:ln>
            <a:noFill/>
          </a:ln>
        </p:spPr>
        <p:txBody>
          <a:bodyPr lIns="91425" tIns="45700" rIns="91425" bIns="45700" anchor="ctr" anchorCtr="0">
            <a:noAutofit/>
          </a:bodyPr>
          <a:lstStyle/>
          <a:p>
            <a:pPr indent="-69850"/>
            <a:endParaRPr>
              <a:solidFill>
                <a:srgbClr val="242021"/>
              </a:solidFill>
            </a:endParaRPr>
          </a:p>
        </p:txBody>
      </p:sp>
      <p:sp>
        <p:nvSpPr>
          <p:cNvPr id="248" name="Shape 248"/>
          <p:cNvSpPr/>
          <p:nvPr/>
        </p:nvSpPr>
        <p:spPr>
          <a:xfrm>
            <a:off x="3759034" y="2011890"/>
            <a:ext cx="2554799" cy="999599"/>
          </a:xfrm>
          <a:prstGeom prst="homePlate">
            <a:avLst>
              <a:gd name="adj" fmla="val 35440"/>
            </a:avLst>
          </a:prstGeom>
          <a:solidFill>
            <a:srgbClr val="94BF6E"/>
          </a:solidFill>
          <a:ln>
            <a:noFill/>
          </a:ln>
        </p:spPr>
        <p:txBody>
          <a:bodyPr lIns="91425" tIns="45700" rIns="91425" bIns="45700" anchor="ctr" anchorCtr="0">
            <a:noAutofit/>
          </a:bodyPr>
          <a:lstStyle/>
          <a:p>
            <a:pPr indent="-69850"/>
            <a:endParaRPr>
              <a:solidFill>
                <a:srgbClr val="242021"/>
              </a:solidFill>
            </a:endParaRPr>
          </a:p>
        </p:txBody>
      </p:sp>
      <p:sp>
        <p:nvSpPr>
          <p:cNvPr id="249" name="Shape 249"/>
          <p:cNvSpPr/>
          <p:nvPr/>
        </p:nvSpPr>
        <p:spPr>
          <a:xfrm>
            <a:off x="2862464" y="1749854"/>
            <a:ext cx="882600" cy="1271999"/>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0" name="Shape 250"/>
          <p:cNvSpPr/>
          <p:nvPr/>
        </p:nvSpPr>
        <p:spPr>
          <a:xfrm>
            <a:off x="2892402" y="2841670"/>
            <a:ext cx="888600" cy="11735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1" name="Shape 251"/>
          <p:cNvSpPr/>
          <p:nvPr/>
        </p:nvSpPr>
        <p:spPr>
          <a:xfrm rot="10800000" flipH="1">
            <a:off x="2892220" y="4010150"/>
            <a:ext cx="888899" cy="116799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2" name="Shape 252"/>
          <p:cNvSpPr/>
          <p:nvPr/>
        </p:nvSpPr>
        <p:spPr>
          <a:xfrm rot="10800000" flipH="1">
            <a:off x="2894448" y="5002721"/>
            <a:ext cx="886500" cy="1252799"/>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3" name="Shape 253"/>
          <p:cNvSpPr/>
          <p:nvPr/>
        </p:nvSpPr>
        <p:spPr>
          <a:xfrm rot="10800000">
            <a:off x="2022740" y="4997189"/>
            <a:ext cx="878099" cy="1255599"/>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4" name="Shape 254"/>
          <p:cNvSpPr/>
          <p:nvPr/>
        </p:nvSpPr>
        <p:spPr>
          <a:xfrm flipH="1">
            <a:off x="2018282" y="2836210"/>
            <a:ext cx="882899" cy="1167999"/>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5" name="Shape 255"/>
          <p:cNvSpPr/>
          <p:nvPr/>
        </p:nvSpPr>
        <p:spPr>
          <a:xfrm flipH="1">
            <a:off x="2016088" y="1752585"/>
            <a:ext cx="886799" cy="1252799"/>
          </a:xfrm>
          <a:custGeom>
            <a:avLst/>
            <a:gdLst/>
            <a:ahLst/>
            <a:cxnLst/>
            <a:rect l="0" t="0" r="0" b="0"/>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6" name="Shape 256"/>
          <p:cNvSpPr/>
          <p:nvPr/>
        </p:nvSpPr>
        <p:spPr>
          <a:xfrm rot="10800000">
            <a:off x="2021440" y="4004433"/>
            <a:ext cx="877499" cy="1162799"/>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7" name="Shape 257"/>
          <p:cNvSpPr/>
          <p:nvPr/>
        </p:nvSpPr>
        <p:spPr>
          <a:xfrm>
            <a:off x="1985553" y="1884735"/>
            <a:ext cx="477599" cy="4387199"/>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58" name="Shape 258"/>
          <p:cNvSpPr txBox="1"/>
          <p:nvPr/>
        </p:nvSpPr>
        <p:spPr>
          <a:xfrm>
            <a:off x="3878926" y="2205600"/>
            <a:ext cx="596699" cy="599600"/>
          </a:xfrm>
          <a:prstGeom prst="rect">
            <a:avLst/>
          </a:prstGeom>
          <a:noFill/>
          <a:ln>
            <a:noFill/>
          </a:ln>
        </p:spPr>
        <p:txBody>
          <a:bodyPr lIns="91425" tIns="45700" rIns="91425" bIns="45700" anchor="ctr" anchorCtr="0">
            <a:noAutofit/>
          </a:bodyPr>
          <a:lstStyle/>
          <a:p>
            <a:pPr algn="ctr">
              <a:buSzPct val="25000"/>
            </a:pPr>
            <a:r>
              <a:rPr lang="en" sz="2400" b="1">
                <a:solidFill>
                  <a:srgbClr val="FFFFFF"/>
                </a:solidFill>
                <a:latin typeface="Nixie One"/>
                <a:ea typeface="Nixie One"/>
                <a:cs typeface="Nixie One"/>
                <a:sym typeface="Nixie One"/>
              </a:rPr>
              <a:t>01</a:t>
            </a:r>
          </a:p>
        </p:txBody>
      </p:sp>
      <p:cxnSp>
        <p:nvCxnSpPr>
          <p:cNvPr id="259" name="Shape 259"/>
          <p:cNvCxnSpPr/>
          <p:nvPr/>
        </p:nvCxnSpPr>
        <p:spPr>
          <a:xfrm>
            <a:off x="4475988" y="2243451"/>
            <a:ext cx="0" cy="523999"/>
          </a:xfrm>
          <a:prstGeom prst="straightConnector1">
            <a:avLst/>
          </a:prstGeom>
          <a:noFill/>
          <a:ln w="9525" cap="rnd" cmpd="sng">
            <a:solidFill>
              <a:srgbClr val="FFFFFF"/>
            </a:solidFill>
            <a:prstDash val="solid"/>
            <a:round/>
            <a:headEnd type="none" w="med" len="med"/>
            <a:tailEnd type="none" w="med" len="med"/>
          </a:ln>
        </p:spPr>
      </p:cxnSp>
      <p:sp>
        <p:nvSpPr>
          <p:cNvPr id="260" name="Shape 260"/>
          <p:cNvSpPr txBox="1"/>
          <p:nvPr/>
        </p:nvSpPr>
        <p:spPr>
          <a:xfrm>
            <a:off x="4479323" y="2223502"/>
            <a:ext cx="1454699" cy="593999"/>
          </a:xfrm>
          <a:prstGeom prst="rect">
            <a:avLst/>
          </a:prstGeom>
          <a:noFill/>
          <a:ln>
            <a:noFill/>
          </a:ln>
        </p:spPr>
        <p:txBody>
          <a:bodyPr lIns="91425" tIns="45700" rIns="91425" bIns="45700" anchor="ctr" anchorCtr="0">
            <a:noAutofit/>
          </a:bodyPr>
          <a:lstStyle/>
          <a:p>
            <a:pPr>
              <a:lnSpc>
                <a:spcPct val="83333"/>
              </a:lnSpc>
              <a:buSzPct val="25000"/>
            </a:pPr>
            <a:r>
              <a:rPr lang="en" sz="1200" b="1" dirty="0">
                <a:solidFill>
                  <a:srgbClr val="FFFFFF"/>
                </a:solidFill>
                <a:latin typeface="Nixie One"/>
                <a:ea typeface="Nixie One"/>
                <a:cs typeface="Nixie One"/>
                <a:sym typeface="Nixie One"/>
              </a:rPr>
              <a:t>TAA Participants</a:t>
            </a:r>
          </a:p>
          <a:p>
            <a:pPr>
              <a:buSzPct val="25000"/>
            </a:pPr>
            <a:r>
              <a:rPr lang="en" sz="1000" dirty="0">
                <a:solidFill>
                  <a:srgbClr val="FFFFFF"/>
                </a:solidFill>
                <a:latin typeface="Nixie One"/>
                <a:ea typeface="Nixie One"/>
                <a:cs typeface="Nixie One"/>
                <a:sym typeface="Nixie One"/>
              </a:rPr>
              <a:t>Navigate and connect</a:t>
            </a:r>
          </a:p>
        </p:txBody>
      </p:sp>
      <p:sp>
        <p:nvSpPr>
          <p:cNvPr id="261" name="Shape 261"/>
          <p:cNvSpPr txBox="1"/>
          <p:nvPr/>
        </p:nvSpPr>
        <p:spPr>
          <a:xfrm>
            <a:off x="3878948" y="3189300"/>
            <a:ext cx="596699" cy="599600"/>
          </a:xfrm>
          <a:prstGeom prst="rect">
            <a:avLst/>
          </a:prstGeom>
          <a:noFill/>
          <a:ln>
            <a:noFill/>
          </a:ln>
        </p:spPr>
        <p:txBody>
          <a:bodyPr lIns="91425" tIns="45700" rIns="91425" bIns="45700" anchor="ctr" anchorCtr="0">
            <a:noAutofit/>
          </a:bodyPr>
          <a:lstStyle/>
          <a:p>
            <a:pPr algn="ctr">
              <a:buSzPct val="25000"/>
            </a:pPr>
            <a:r>
              <a:rPr lang="en" sz="2400" b="1">
                <a:solidFill>
                  <a:srgbClr val="FFFFFF"/>
                </a:solidFill>
                <a:latin typeface="Nixie One"/>
                <a:ea typeface="Nixie One"/>
                <a:cs typeface="Nixie One"/>
                <a:sym typeface="Nixie One"/>
              </a:rPr>
              <a:t>02</a:t>
            </a:r>
          </a:p>
        </p:txBody>
      </p:sp>
      <p:cxnSp>
        <p:nvCxnSpPr>
          <p:cNvPr id="262" name="Shape 262"/>
          <p:cNvCxnSpPr/>
          <p:nvPr/>
        </p:nvCxnSpPr>
        <p:spPr>
          <a:xfrm>
            <a:off x="4475987" y="3227146"/>
            <a:ext cx="0" cy="523999"/>
          </a:xfrm>
          <a:prstGeom prst="straightConnector1">
            <a:avLst/>
          </a:prstGeom>
          <a:noFill/>
          <a:ln w="9525" cap="rnd" cmpd="sng">
            <a:solidFill>
              <a:srgbClr val="FFFFFF"/>
            </a:solidFill>
            <a:prstDash val="solid"/>
            <a:round/>
            <a:headEnd type="none" w="med" len="med"/>
            <a:tailEnd type="none" w="med" len="med"/>
          </a:ln>
        </p:spPr>
      </p:cxnSp>
      <p:sp>
        <p:nvSpPr>
          <p:cNvPr id="263" name="Shape 263"/>
          <p:cNvSpPr txBox="1"/>
          <p:nvPr/>
        </p:nvSpPr>
        <p:spPr>
          <a:xfrm>
            <a:off x="4531761" y="3212665"/>
            <a:ext cx="1385099" cy="614000"/>
          </a:xfrm>
          <a:prstGeom prst="rect">
            <a:avLst/>
          </a:prstGeom>
          <a:noFill/>
          <a:ln>
            <a:noFill/>
          </a:ln>
        </p:spPr>
        <p:txBody>
          <a:bodyPr lIns="91425" tIns="45700" rIns="91425" bIns="45700" anchor="ctr" anchorCtr="0">
            <a:noAutofit/>
          </a:bodyPr>
          <a:lstStyle/>
          <a:p>
            <a:pPr>
              <a:lnSpc>
                <a:spcPct val="83333"/>
              </a:lnSpc>
              <a:buSzPct val="25000"/>
            </a:pPr>
            <a:r>
              <a:rPr lang="en" sz="1200" b="1" dirty="0">
                <a:solidFill>
                  <a:srgbClr val="FFFFFF"/>
                </a:solidFill>
                <a:latin typeface="Nixie One"/>
                <a:ea typeface="Nixie One"/>
                <a:cs typeface="Nixie One"/>
                <a:sym typeface="Nixie One"/>
              </a:rPr>
              <a:t>Rapid Response</a:t>
            </a:r>
          </a:p>
          <a:p>
            <a:pPr>
              <a:buSzPct val="25000"/>
            </a:pPr>
            <a:r>
              <a:rPr lang="en" sz="1000" dirty="0">
                <a:solidFill>
                  <a:prstClr val="white"/>
                </a:solidFill>
                <a:latin typeface="Nixie One"/>
                <a:ea typeface="Nixie One"/>
                <a:cs typeface="Nixie One"/>
                <a:sym typeface="Nixie One"/>
              </a:rPr>
              <a:t>Member of local team</a:t>
            </a:r>
          </a:p>
        </p:txBody>
      </p:sp>
      <p:sp>
        <p:nvSpPr>
          <p:cNvPr id="264" name="Shape 264"/>
          <p:cNvSpPr txBox="1"/>
          <p:nvPr/>
        </p:nvSpPr>
        <p:spPr>
          <a:xfrm>
            <a:off x="3878948" y="4201333"/>
            <a:ext cx="596699" cy="599600"/>
          </a:xfrm>
          <a:prstGeom prst="rect">
            <a:avLst/>
          </a:prstGeom>
          <a:noFill/>
          <a:ln>
            <a:noFill/>
          </a:ln>
        </p:spPr>
        <p:txBody>
          <a:bodyPr lIns="91425" tIns="45700" rIns="91425" bIns="45700" anchor="ctr" anchorCtr="0">
            <a:noAutofit/>
          </a:bodyPr>
          <a:lstStyle/>
          <a:p>
            <a:pPr algn="ctr">
              <a:buSzPct val="25000"/>
            </a:pPr>
            <a:r>
              <a:rPr lang="en" sz="2400" b="1">
                <a:solidFill>
                  <a:srgbClr val="FFFFFF"/>
                </a:solidFill>
                <a:latin typeface="Nixie One"/>
                <a:ea typeface="Nixie One"/>
                <a:cs typeface="Nixie One"/>
                <a:sym typeface="Nixie One"/>
              </a:rPr>
              <a:t>03</a:t>
            </a:r>
          </a:p>
        </p:txBody>
      </p:sp>
      <p:cxnSp>
        <p:nvCxnSpPr>
          <p:cNvPr id="265" name="Shape 265"/>
          <p:cNvCxnSpPr/>
          <p:nvPr/>
        </p:nvCxnSpPr>
        <p:spPr>
          <a:xfrm>
            <a:off x="4475988" y="4239181"/>
            <a:ext cx="0" cy="523999"/>
          </a:xfrm>
          <a:prstGeom prst="straightConnector1">
            <a:avLst/>
          </a:prstGeom>
          <a:noFill/>
          <a:ln w="9525" cap="rnd" cmpd="sng">
            <a:solidFill>
              <a:srgbClr val="FFFFFF"/>
            </a:solidFill>
            <a:prstDash val="solid"/>
            <a:round/>
            <a:headEnd type="none" w="med" len="med"/>
            <a:tailEnd type="none" w="med" len="med"/>
          </a:ln>
        </p:spPr>
      </p:cxnSp>
      <p:sp>
        <p:nvSpPr>
          <p:cNvPr id="266" name="Shape 266"/>
          <p:cNvSpPr txBox="1"/>
          <p:nvPr/>
        </p:nvSpPr>
        <p:spPr>
          <a:xfrm>
            <a:off x="4531762" y="4125749"/>
            <a:ext cx="1385099" cy="765600"/>
          </a:xfrm>
          <a:prstGeom prst="rect">
            <a:avLst/>
          </a:prstGeom>
          <a:noFill/>
          <a:ln>
            <a:noFill/>
          </a:ln>
        </p:spPr>
        <p:txBody>
          <a:bodyPr lIns="91425" tIns="45700" rIns="91425" bIns="45700" anchor="ctr" anchorCtr="0">
            <a:noAutofit/>
          </a:bodyPr>
          <a:lstStyle/>
          <a:p>
            <a:pPr>
              <a:lnSpc>
                <a:spcPct val="83333"/>
              </a:lnSpc>
              <a:buSzPct val="25000"/>
            </a:pPr>
            <a:r>
              <a:rPr lang="en" sz="1200" b="1" dirty="0">
                <a:solidFill>
                  <a:srgbClr val="FFFFFF"/>
                </a:solidFill>
                <a:latin typeface="Nixie One"/>
                <a:ea typeface="Nixie One"/>
                <a:cs typeface="Nixie One"/>
                <a:sym typeface="Nixie One"/>
              </a:rPr>
              <a:t>Promoting TAA</a:t>
            </a:r>
          </a:p>
          <a:p>
            <a:pPr>
              <a:buSzPct val="25000"/>
            </a:pPr>
            <a:r>
              <a:rPr lang="en" sz="1000" dirty="0">
                <a:solidFill>
                  <a:prstClr val="white"/>
                </a:solidFill>
                <a:latin typeface="Nixie One"/>
                <a:ea typeface="Nixie One"/>
                <a:cs typeface="Nixie One"/>
                <a:sym typeface="Nixie One"/>
              </a:rPr>
              <a:t>Increase literacy and awareness</a:t>
            </a:r>
          </a:p>
        </p:txBody>
      </p:sp>
      <p:sp>
        <p:nvSpPr>
          <p:cNvPr id="267" name="Shape 267"/>
          <p:cNvSpPr txBox="1"/>
          <p:nvPr/>
        </p:nvSpPr>
        <p:spPr>
          <a:xfrm>
            <a:off x="3878948" y="5175467"/>
            <a:ext cx="596699" cy="599600"/>
          </a:xfrm>
          <a:prstGeom prst="rect">
            <a:avLst/>
          </a:prstGeom>
          <a:noFill/>
          <a:ln>
            <a:noFill/>
          </a:ln>
        </p:spPr>
        <p:txBody>
          <a:bodyPr lIns="91425" tIns="45700" rIns="91425" bIns="45700" anchor="ctr" anchorCtr="0">
            <a:noAutofit/>
          </a:bodyPr>
          <a:lstStyle/>
          <a:p>
            <a:pPr algn="ctr">
              <a:buSzPct val="25000"/>
            </a:pPr>
            <a:r>
              <a:rPr lang="en" sz="2400" b="1">
                <a:solidFill>
                  <a:srgbClr val="FFFFFF"/>
                </a:solidFill>
                <a:latin typeface="Nixie One"/>
                <a:ea typeface="Nixie One"/>
                <a:cs typeface="Nixie One"/>
                <a:sym typeface="Nixie One"/>
              </a:rPr>
              <a:t>04</a:t>
            </a:r>
          </a:p>
        </p:txBody>
      </p:sp>
      <p:cxnSp>
        <p:nvCxnSpPr>
          <p:cNvPr id="268" name="Shape 268"/>
          <p:cNvCxnSpPr/>
          <p:nvPr/>
        </p:nvCxnSpPr>
        <p:spPr>
          <a:xfrm>
            <a:off x="4475985" y="5213303"/>
            <a:ext cx="0" cy="523999"/>
          </a:xfrm>
          <a:prstGeom prst="straightConnector1">
            <a:avLst/>
          </a:prstGeom>
          <a:noFill/>
          <a:ln w="9525" cap="rnd" cmpd="sng">
            <a:solidFill>
              <a:srgbClr val="FFFFFF"/>
            </a:solidFill>
            <a:prstDash val="solid"/>
            <a:round/>
            <a:headEnd type="none" w="med" len="med"/>
            <a:tailEnd type="none" w="med" len="med"/>
          </a:ln>
        </p:spPr>
      </p:cxnSp>
      <p:sp>
        <p:nvSpPr>
          <p:cNvPr id="269" name="Shape 269"/>
          <p:cNvSpPr txBox="1"/>
          <p:nvPr/>
        </p:nvSpPr>
        <p:spPr>
          <a:xfrm>
            <a:off x="4531759" y="5101528"/>
            <a:ext cx="1385099" cy="765600"/>
          </a:xfrm>
          <a:prstGeom prst="rect">
            <a:avLst/>
          </a:prstGeom>
          <a:noFill/>
          <a:ln>
            <a:noFill/>
          </a:ln>
        </p:spPr>
        <p:txBody>
          <a:bodyPr lIns="91425" tIns="45700" rIns="91425" bIns="45700" anchor="ctr" anchorCtr="0">
            <a:noAutofit/>
          </a:bodyPr>
          <a:lstStyle/>
          <a:p>
            <a:pPr>
              <a:lnSpc>
                <a:spcPct val="83333"/>
              </a:lnSpc>
              <a:buSzPct val="25000"/>
            </a:pPr>
            <a:r>
              <a:rPr lang="en" sz="1200" b="1" dirty="0">
                <a:solidFill>
                  <a:srgbClr val="FFFFFF"/>
                </a:solidFill>
                <a:latin typeface="Nixie One"/>
                <a:ea typeface="Nixie One"/>
                <a:cs typeface="Nixie One"/>
                <a:sym typeface="Nixie One"/>
              </a:rPr>
              <a:t>Increase OJT’s</a:t>
            </a:r>
          </a:p>
          <a:p>
            <a:pPr>
              <a:buSzPct val="25000"/>
            </a:pPr>
            <a:r>
              <a:rPr lang="en" sz="1000" dirty="0">
                <a:solidFill>
                  <a:prstClr val="white"/>
                </a:solidFill>
                <a:latin typeface="Nixie One"/>
                <a:ea typeface="Nixie One"/>
                <a:cs typeface="Nixie One"/>
                <a:sym typeface="Nixie One"/>
              </a:rPr>
              <a:t>Job development, collaboration </a:t>
            </a:r>
          </a:p>
        </p:txBody>
      </p:sp>
      <p:sp>
        <p:nvSpPr>
          <p:cNvPr id="270" name="Shape 270"/>
          <p:cNvSpPr/>
          <p:nvPr/>
        </p:nvSpPr>
        <p:spPr>
          <a:xfrm flipH="1">
            <a:off x="3787126" y="2013039"/>
            <a:ext cx="91800" cy="3971600"/>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algn="ctr"/>
            <a:endParaRPr sz="2400">
              <a:solidFill>
                <a:srgbClr val="FFFFFF"/>
              </a:solidFill>
              <a:ea typeface="Arial"/>
              <a:cs typeface="Arial"/>
              <a:sym typeface="Arial"/>
            </a:endParaRPr>
          </a:p>
        </p:txBody>
      </p:sp>
      <p:sp>
        <p:nvSpPr>
          <p:cNvPr id="272" name="Shape 272"/>
          <p:cNvSpPr/>
          <p:nvPr/>
        </p:nvSpPr>
        <p:spPr>
          <a:xfrm>
            <a:off x="3188127" y="2195161"/>
            <a:ext cx="327815" cy="381419"/>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nvGrpSpPr>
          <p:cNvPr id="273" name="Shape 273"/>
          <p:cNvGrpSpPr/>
          <p:nvPr/>
        </p:nvGrpSpPr>
        <p:grpSpPr>
          <a:xfrm>
            <a:off x="3185080" y="3285697"/>
            <a:ext cx="333902" cy="445203"/>
            <a:chOff x="5941025" y="3634400"/>
            <a:chExt cx="467650" cy="467650"/>
          </a:xfrm>
        </p:grpSpPr>
        <p:sp>
          <p:nvSpPr>
            <p:cNvPr id="274" name="Shape 27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75" name="Shape 27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76" name="Shape 27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77" name="Shape 27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78" name="Shape 27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79" name="Shape 27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grpSp>
        <p:nvGrpSpPr>
          <p:cNvPr id="280" name="Shape 280"/>
          <p:cNvGrpSpPr/>
          <p:nvPr/>
        </p:nvGrpSpPr>
        <p:grpSpPr>
          <a:xfrm>
            <a:off x="3167257" y="4325825"/>
            <a:ext cx="369548" cy="366353"/>
            <a:chOff x="5247525" y="3007275"/>
            <a:chExt cx="517575" cy="384825"/>
          </a:xfrm>
        </p:grpSpPr>
        <p:sp>
          <p:nvSpPr>
            <p:cNvPr id="281" name="Shape 281"/>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2" name="Shape 282"/>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grpSp>
        <p:nvGrpSpPr>
          <p:cNvPr id="283" name="Shape 283"/>
          <p:cNvGrpSpPr/>
          <p:nvPr/>
        </p:nvGrpSpPr>
        <p:grpSpPr>
          <a:xfrm>
            <a:off x="3199434" y="5395956"/>
            <a:ext cx="305199" cy="426661"/>
            <a:chOff x="5961125" y="1623900"/>
            <a:chExt cx="427450" cy="448175"/>
          </a:xfrm>
        </p:grpSpPr>
        <p:sp>
          <p:nvSpPr>
            <p:cNvPr id="284" name="Shape 284"/>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5" name="Shape 285"/>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6" name="Shape 286"/>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7" name="Shape 287"/>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8" name="Shape 288"/>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9" name="Shape 289"/>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90" name="Shape 290"/>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215342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
                                            <p:txEl>
                                              <p:pRg st="1" end="1"/>
                                            </p:txEl>
                                          </p:spTgt>
                                        </p:tgtEl>
                                        <p:attrNameLst>
                                          <p:attrName>style.visibility</p:attrName>
                                        </p:attrNameLst>
                                      </p:cBhvr>
                                      <p:to>
                                        <p:strVal val="visible"/>
                                      </p:to>
                                    </p:set>
                                    <p:anim calcmode="lin" valueType="num">
                                      <p:cBhvr additive="base">
                                        <p:cTn id="7" dur="500" fill="hold"/>
                                        <p:tgtEl>
                                          <p:spTgt spid="26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3">
                                            <p:txEl>
                                              <p:pRg st="1" end="1"/>
                                            </p:txEl>
                                          </p:spTgt>
                                        </p:tgtEl>
                                        <p:attrNameLst>
                                          <p:attrName>style.visibility</p:attrName>
                                        </p:attrNameLst>
                                      </p:cBhvr>
                                      <p:to>
                                        <p:strVal val="visible"/>
                                      </p:to>
                                    </p:set>
                                    <p:anim calcmode="lin" valueType="num">
                                      <p:cBhvr additive="base">
                                        <p:cTn id="13" dur="500" fill="hold"/>
                                        <p:tgtEl>
                                          <p:spTgt spid="2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
                                            <p:txEl>
                                              <p:pRg st="1" end="1"/>
                                            </p:txEl>
                                          </p:spTgt>
                                        </p:tgtEl>
                                        <p:attrNameLst>
                                          <p:attrName>style.visibility</p:attrName>
                                        </p:attrNameLst>
                                      </p:cBhvr>
                                      <p:to>
                                        <p:strVal val="visible"/>
                                      </p:to>
                                    </p:set>
                                    <p:anim calcmode="lin" valueType="num">
                                      <p:cBhvr additive="base">
                                        <p:cTn id="19" dur="500" fill="hold"/>
                                        <p:tgtEl>
                                          <p:spTgt spid="2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9">
                                            <p:txEl>
                                              <p:pRg st="1" end="1"/>
                                            </p:txEl>
                                          </p:spTgt>
                                        </p:tgtEl>
                                        <p:attrNameLst>
                                          <p:attrName>style.visibility</p:attrName>
                                        </p:attrNameLst>
                                      </p:cBhvr>
                                      <p:to>
                                        <p:strVal val="visible"/>
                                      </p:to>
                                    </p:set>
                                    <p:anim calcmode="lin" valueType="num">
                                      <p:cBhvr additive="base">
                                        <p:cTn id="25" dur="500" fill="hold"/>
                                        <p:tgtEl>
                                          <p:spTgt spid="26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prstGeom prst="rect">
            <a:avLst/>
          </a:prstGeom>
        </p:spPr>
        <p:txBody>
          <a:bodyPr lIns="91425" tIns="91425" rIns="91425" bIns="91425" anchor="ctr" anchorCtr="0">
            <a:noAutofit/>
          </a:bodyPr>
          <a:lstStyle/>
          <a:p>
            <a:pPr lvl="0" algn="ctr">
              <a:spcBef>
                <a:spcPts val="0"/>
              </a:spcBef>
              <a:buNone/>
            </a:pPr>
            <a:r>
              <a:rPr lang="en" dirty="0">
                <a:latin typeface="Nixie One" panose="020B0604020202020204" charset="0"/>
              </a:rPr>
              <a:t>TAA Participants</a:t>
            </a:r>
          </a:p>
        </p:txBody>
      </p:sp>
      <p:sp>
        <p:nvSpPr>
          <p:cNvPr id="231" name="Shape 231"/>
          <p:cNvSpPr/>
          <p:nvPr/>
        </p:nvSpPr>
        <p:spPr>
          <a:xfrm>
            <a:off x="990600" y="2209800"/>
            <a:ext cx="2541300" cy="3388400"/>
          </a:xfrm>
          <a:prstGeom prst="ellipse">
            <a:avLst/>
          </a:prstGeom>
          <a:noFill/>
          <a:ln w="76200" cap="flat" cmpd="sng">
            <a:solidFill>
              <a:srgbClr val="94BF6E"/>
            </a:solidFill>
            <a:prstDash val="solid"/>
            <a:round/>
            <a:headEnd type="none" w="med" len="med"/>
            <a:tailEnd type="none" w="med" len="med"/>
          </a:ln>
        </p:spPr>
        <p:txBody>
          <a:bodyPr lIns="91425" tIns="91425" rIns="91425" bIns="91425" anchor="ctr" anchorCtr="0">
            <a:noAutofit/>
          </a:bodyPr>
          <a:lstStyle/>
          <a:p>
            <a:pPr algn="ctr"/>
            <a:r>
              <a:rPr lang="en" sz="1600" b="1" dirty="0">
                <a:solidFill>
                  <a:srgbClr val="114454"/>
                </a:solidFill>
                <a:latin typeface="Nixie One"/>
                <a:ea typeface="Nixie One"/>
                <a:cs typeface="Nixie One"/>
                <a:sym typeface="Nixie One"/>
              </a:rPr>
              <a:t>Connect with TAA participants in classroom training  the last term to focus on transition to employment</a:t>
            </a:r>
          </a:p>
        </p:txBody>
      </p:sp>
      <p:sp>
        <p:nvSpPr>
          <p:cNvPr id="232" name="Shape 232"/>
          <p:cNvSpPr/>
          <p:nvPr/>
        </p:nvSpPr>
        <p:spPr>
          <a:xfrm>
            <a:off x="5638800" y="2227484"/>
            <a:ext cx="2541300" cy="3388400"/>
          </a:xfrm>
          <a:prstGeom prst="ellipse">
            <a:avLst/>
          </a:prstGeom>
          <a:noFill/>
          <a:ln w="76200" cap="flat" cmpd="sng">
            <a:solidFill>
              <a:srgbClr val="18637B"/>
            </a:solidFill>
            <a:prstDash val="solid"/>
            <a:round/>
            <a:headEnd type="none" w="med" len="med"/>
            <a:tailEnd type="none" w="med" len="med"/>
          </a:ln>
        </p:spPr>
        <p:txBody>
          <a:bodyPr lIns="91425" tIns="91425" rIns="91425" bIns="91425" anchor="ctr" anchorCtr="0">
            <a:noAutofit/>
          </a:bodyPr>
          <a:lstStyle/>
          <a:p>
            <a:pPr algn="ctr"/>
            <a:r>
              <a:rPr lang="en" sz="1600" b="1" dirty="0">
                <a:solidFill>
                  <a:srgbClr val="18637B"/>
                </a:solidFill>
                <a:latin typeface="Nixie One"/>
                <a:ea typeface="Nixie One"/>
                <a:cs typeface="Nixie One"/>
                <a:sym typeface="Nixie One"/>
              </a:rPr>
              <a:t>Connect TAA participants interested in On-the-Job Training to employers through Job Development</a:t>
            </a:r>
          </a:p>
        </p:txBody>
      </p:sp>
      <p:sp>
        <p:nvSpPr>
          <p:cNvPr id="239" name="Shape 239"/>
          <p:cNvSpPr/>
          <p:nvPr/>
        </p:nvSpPr>
        <p:spPr>
          <a:xfrm>
            <a:off x="3335640" y="2225791"/>
            <a:ext cx="2541300" cy="3388400"/>
          </a:xfrm>
          <a:prstGeom prst="ellipse">
            <a:avLst/>
          </a:prstGeom>
          <a:solidFill>
            <a:srgbClr val="0E3142">
              <a:alpha val="20380"/>
            </a:srgbClr>
          </a:solidFill>
          <a:ln>
            <a:noFill/>
          </a:ln>
        </p:spPr>
        <p:txBody>
          <a:bodyPr lIns="91425" tIns="91425" rIns="91425" bIns="91425" anchor="ctr" anchorCtr="0">
            <a:noAutofit/>
          </a:bodyPr>
          <a:lstStyle/>
          <a:p>
            <a:pPr algn="ctr"/>
            <a:r>
              <a:rPr lang="en" sz="1600" b="1" dirty="0">
                <a:solidFill>
                  <a:srgbClr val="114454"/>
                </a:solidFill>
                <a:latin typeface="Nixie One"/>
                <a:ea typeface="Nixie One"/>
                <a:cs typeface="Nixie One"/>
                <a:sym typeface="Nixie One"/>
              </a:rPr>
              <a:t>Navigate TAA participants through WorkSource system and to TAA case manager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842086"/>
            <a:ext cx="158750"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Shape 561"/>
          <p:cNvGrpSpPr/>
          <p:nvPr/>
        </p:nvGrpSpPr>
        <p:grpSpPr>
          <a:xfrm>
            <a:off x="509623" y="1393722"/>
            <a:ext cx="145209" cy="483449"/>
            <a:chOff x="3384375" y="2267500"/>
            <a:chExt cx="203375" cy="507825"/>
          </a:xfrm>
        </p:grpSpPr>
        <p:sp>
          <p:nvSpPr>
            <p:cNvPr id="14" name="Shape 562"/>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 name="Shape 563"/>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grpSp>
        <p:nvGrpSpPr>
          <p:cNvPr id="16" name="Shape 561"/>
          <p:cNvGrpSpPr/>
          <p:nvPr/>
        </p:nvGrpSpPr>
        <p:grpSpPr>
          <a:xfrm>
            <a:off x="667022" y="852244"/>
            <a:ext cx="145209" cy="483449"/>
            <a:chOff x="3384375" y="2267500"/>
            <a:chExt cx="203375" cy="507825"/>
          </a:xfrm>
        </p:grpSpPr>
        <p:sp>
          <p:nvSpPr>
            <p:cNvPr id="17" name="Shape 562"/>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 name="Shape 563"/>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2813144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 calcmode="lin" valueType="num">
                                      <p:cBhvr additive="base">
                                        <p:cTn id="7" dur="500" fill="hold"/>
                                        <p:tgtEl>
                                          <p:spTgt spid="2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2">
                                            <p:txEl>
                                              <p:pRg st="0" end="0"/>
                                            </p:txEl>
                                          </p:spTgt>
                                        </p:tgtEl>
                                        <p:attrNameLst>
                                          <p:attrName>style.visibility</p:attrName>
                                        </p:attrNameLst>
                                      </p:cBhvr>
                                      <p:to>
                                        <p:strVal val="visible"/>
                                      </p:to>
                                    </p:set>
                                    <p:anim calcmode="lin" valueType="num">
                                      <p:cBhvr additive="base">
                                        <p:cTn id="13" dur="500" fill="hold"/>
                                        <p:tgtEl>
                                          <p:spTgt spid="2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6028" y="707633"/>
            <a:ext cx="5026175" cy="1371600"/>
          </a:xfrm>
        </p:spPr>
        <p:txBody>
          <a:bodyPr>
            <a:normAutofit/>
          </a:bodyPr>
          <a:lstStyle/>
          <a:p>
            <a:r>
              <a:rPr lang="en-US" sz="2800" dirty="0">
                <a:latin typeface="Nixie One" panose="020B0604020202020204" charset="0"/>
              </a:rPr>
              <a:t>Sector Strategy Emphasis</a:t>
            </a:r>
          </a:p>
        </p:txBody>
      </p:sp>
      <p:sp>
        <p:nvSpPr>
          <p:cNvPr id="4" name="Text Placeholder 3"/>
          <p:cNvSpPr>
            <a:spLocks noGrp="1"/>
          </p:cNvSpPr>
          <p:nvPr>
            <p:ph type="body" idx="1"/>
          </p:nvPr>
        </p:nvSpPr>
        <p:spPr>
          <a:xfrm>
            <a:off x="765175" y="1903687"/>
            <a:ext cx="7540800" cy="4211599"/>
          </a:xfrm>
        </p:spPr>
        <p:txBody>
          <a:bodyPr/>
          <a:lstStyle/>
          <a:p>
            <a:pPr algn="just">
              <a:buNone/>
            </a:pPr>
            <a:r>
              <a:rPr lang="en-US" sz="1800" b="1" dirty="0">
                <a:solidFill>
                  <a:schemeClr val="accent1">
                    <a:lumMod val="75000"/>
                  </a:schemeClr>
                </a:solidFill>
                <a:latin typeface="Nixie One" panose="020B0604020202020204" charset="0"/>
              </a:rPr>
              <a:t>Definition: </a:t>
            </a:r>
            <a:r>
              <a:rPr lang="en-US" sz="1800" dirty="0">
                <a:solidFill>
                  <a:schemeClr val="accent1">
                    <a:lumMod val="75000"/>
                  </a:schemeClr>
                </a:solidFill>
                <a:latin typeface="Nixie One" panose="020B0604020202020204" charset="0"/>
              </a:rPr>
              <a:t>“Goals, plans of action, policies, and service delivery strategies developed and continuously re-examined by sector partnerships to meet the </a:t>
            </a:r>
            <a:r>
              <a:rPr lang="en-US" sz="1800" b="1" dirty="0">
                <a:solidFill>
                  <a:schemeClr val="accent1">
                    <a:lumMod val="75000"/>
                  </a:schemeClr>
                </a:solidFill>
                <a:latin typeface="Nixie One" panose="020B0604020202020204" charset="0"/>
              </a:rPr>
              <a:t>ongoing</a:t>
            </a:r>
            <a:r>
              <a:rPr lang="en-US" sz="1800" dirty="0">
                <a:solidFill>
                  <a:schemeClr val="accent1">
                    <a:lumMod val="75000"/>
                  </a:schemeClr>
                </a:solidFill>
                <a:latin typeface="Nixie One" panose="020B0604020202020204" charset="0"/>
              </a:rPr>
              <a:t> and </a:t>
            </a:r>
            <a:r>
              <a:rPr lang="en-US" sz="1800" b="1" dirty="0">
                <a:solidFill>
                  <a:schemeClr val="accent1">
                    <a:lumMod val="75000"/>
                  </a:schemeClr>
                </a:solidFill>
                <a:latin typeface="Nixie One" panose="020B0604020202020204" charset="0"/>
              </a:rPr>
              <a:t>changing needs</a:t>
            </a:r>
            <a:r>
              <a:rPr lang="en-US" sz="1800" dirty="0">
                <a:solidFill>
                  <a:schemeClr val="accent1">
                    <a:lumMod val="75000"/>
                  </a:schemeClr>
                </a:solidFill>
                <a:latin typeface="Nixie One" panose="020B0604020202020204" charset="0"/>
              </a:rPr>
              <a:t> </a:t>
            </a:r>
            <a:r>
              <a:rPr lang="en-US" sz="1800" b="1" dirty="0">
                <a:solidFill>
                  <a:schemeClr val="accent1">
                    <a:lumMod val="75000"/>
                  </a:schemeClr>
                </a:solidFill>
                <a:latin typeface="Nixie One" panose="020B0604020202020204" charset="0"/>
              </a:rPr>
              <a:t>of</a:t>
            </a:r>
            <a:r>
              <a:rPr lang="en-US" sz="1800" dirty="0">
                <a:solidFill>
                  <a:schemeClr val="accent1">
                    <a:lumMod val="75000"/>
                  </a:schemeClr>
                </a:solidFill>
                <a:latin typeface="Nixie One" panose="020B0604020202020204" charset="0"/>
              </a:rPr>
              <a:t> </a:t>
            </a:r>
            <a:r>
              <a:rPr lang="en-US" sz="1800" b="1" dirty="0">
                <a:solidFill>
                  <a:schemeClr val="accent1">
                    <a:lumMod val="75000"/>
                  </a:schemeClr>
                </a:solidFill>
                <a:latin typeface="Nixie One" panose="020B0604020202020204" charset="0"/>
              </a:rPr>
              <a:t>employers</a:t>
            </a:r>
            <a:r>
              <a:rPr lang="en-US" sz="1800" dirty="0">
                <a:solidFill>
                  <a:schemeClr val="accent1">
                    <a:lumMod val="75000"/>
                  </a:schemeClr>
                </a:solidFill>
                <a:latin typeface="Nixie One" panose="020B0604020202020204" charset="0"/>
              </a:rPr>
              <a:t> within that sector.” </a:t>
            </a:r>
          </a:p>
          <a:p>
            <a:pPr algn="ctr">
              <a:buNone/>
            </a:pPr>
            <a:endParaRPr lang="en-US" sz="1800" dirty="0">
              <a:solidFill>
                <a:schemeClr val="accent1">
                  <a:lumMod val="75000"/>
                </a:schemeClr>
              </a:solidFill>
              <a:latin typeface="Nixie One" panose="020B0604020202020204" charset="0"/>
            </a:endParaRPr>
          </a:p>
          <a:p>
            <a:pPr marL="457200" lvl="1" indent="-457200">
              <a:buFont typeface="Wingdings" panose="05000000000000000000" pitchFamily="2" charset="2"/>
              <a:buChar char="Ø"/>
            </a:pPr>
            <a:r>
              <a:rPr lang="en-US" sz="2000" dirty="0">
                <a:solidFill>
                  <a:schemeClr val="accent1">
                    <a:lumMod val="75000"/>
                  </a:schemeClr>
                </a:solidFill>
                <a:latin typeface="Nixie One" panose="020B0604020202020204" charset="0"/>
              </a:rPr>
              <a:t>Messaging to participants at Rapid Response and TAA Information Sessions</a:t>
            </a:r>
          </a:p>
          <a:p>
            <a:pPr marL="457200" lvl="1" indent="-457200">
              <a:buFont typeface="Wingdings" panose="05000000000000000000" pitchFamily="2" charset="2"/>
              <a:buChar char="Ø"/>
            </a:pPr>
            <a:r>
              <a:rPr lang="en-US" sz="2000" dirty="0">
                <a:solidFill>
                  <a:schemeClr val="accent1">
                    <a:lumMod val="75000"/>
                  </a:schemeClr>
                </a:solidFill>
                <a:latin typeface="Nixie One" panose="020B0604020202020204" charset="0"/>
              </a:rPr>
              <a:t>Educating case managers on local Sector Strategies; focus on mirroring messages during career guidance</a:t>
            </a:r>
            <a:r>
              <a:rPr lang="en-US" dirty="0"/>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842086"/>
            <a:ext cx="158750"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42085"/>
            <a:ext cx="158750"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345851"/>
            <a:ext cx="158750"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9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latin typeface="Nixie One" panose="020B0604020202020204" charset="0"/>
              </a:rPr>
              <a:t>Rapid Response</a:t>
            </a:r>
          </a:p>
        </p:txBody>
      </p:sp>
      <p:sp>
        <p:nvSpPr>
          <p:cNvPr id="4" name="Text Placeholder 3"/>
          <p:cNvSpPr>
            <a:spLocks noGrp="1"/>
          </p:cNvSpPr>
          <p:nvPr>
            <p:ph type="body" idx="1"/>
          </p:nvPr>
        </p:nvSpPr>
        <p:spPr>
          <a:xfrm>
            <a:off x="1066803" y="1905000"/>
            <a:ext cx="7620025" cy="4358165"/>
          </a:xfrm>
          <a:ln>
            <a:noFill/>
          </a:ln>
        </p:spPr>
        <p:txBody>
          <a:bodyPr/>
          <a:lstStyle/>
          <a:p>
            <a:pPr marL="457200" indent="-457200">
              <a:buFont typeface="Wingdings" panose="05000000000000000000" pitchFamily="2" charset="2"/>
              <a:buChar char="Ø"/>
            </a:pPr>
            <a:r>
              <a:rPr lang="en-US" sz="2400" dirty="0">
                <a:solidFill>
                  <a:schemeClr val="accent1">
                    <a:lumMod val="75000"/>
                  </a:schemeClr>
                </a:solidFill>
                <a:latin typeface="Nixie One" panose="020B0604020202020204" charset="0"/>
              </a:rPr>
              <a:t>Consistent member of local team(s)</a:t>
            </a:r>
          </a:p>
          <a:p>
            <a:pPr marL="457200" indent="-457200">
              <a:buFont typeface="Wingdings" panose="05000000000000000000" pitchFamily="2" charset="2"/>
              <a:buChar char="Ø"/>
            </a:pPr>
            <a:r>
              <a:rPr lang="en-US" sz="2400" dirty="0">
                <a:solidFill>
                  <a:schemeClr val="accent1">
                    <a:lumMod val="75000"/>
                  </a:schemeClr>
                </a:solidFill>
                <a:latin typeface="Nixie One" panose="020B0604020202020204" charset="0"/>
              </a:rPr>
              <a:t>Educate members of team on Trade, review program information at Rapid Response sessions</a:t>
            </a:r>
          </a:p>
          <a:p>
            <a:pPr marL="457200" indent="-457200">
              <a:buFont typeface="Wingdings" panose="05000000000000000000" pitchFamily="2" charset="2"/>
              <a:buChar char="Ø"/>
            </a:pPr>
            <a:r>
              <a:rPr lang="en-US" sz="2400" dirty="0">
                <a:solidFill>
                  <a:schemeClr val="accent1">
                    <a:lumMod val="75000"/>
                  </a:schemeClr>
                </a:solidFill>
                <a:latin typeface="Nixie One" panose="020B0604020202020204" charset="0"/>
              </a:rPr>
              <a:t>Collect data for reporting </a:t>
            </a:r>
          </a:p>
          <a:p>
            <a:pPr marL="457200" indent="-457200">
              <a:buFont typeface="Wingdings" panose="05000000000000000000" pitchFamily="2" charset="2"/>
              <a:buChar char="Ø"/>
            </a:pPr>
            <a:r>
              <a:rPr lang="en-US" sz="2400" dirty="0">
                <a:solidFill>
                  <a:schemeClr val="accent1">
                    <a:lumMod val="75000"/>
                  </a:schemeClr>
                </a:solidFill>
                <a:latin typeface="Nixie One" panose="020B0604020202020204" charset="0"/>
              </a:rPr>
              <a:t>Poised to transition affected workers to TAA if and when eligible  </a:t>
            </a:r>
          </a:p>
          <a:p>
            <a:pPr marL="457200" indent="-457200">
              <a:buFont typeface="Wingdings" panose="05000000000000000000" pitchFamily="2" charset="2"/>
              <a:buChar char="Ø"/>
            </a:pPr>
            <a:r>
              <a:rPr lang="en-US" sz="2400" dirty="0">
                <a:solidFill>
                  <a:schemeClr val="accent1">
                    <a:lumMod val="75000"/>
                  </a:schemeClr>
                </a:solidFill>
                <a:latin typeface="Nixie One" panose="020B0604020202020204" charset="0"/>
              </a:rPr>
              <a:t>Inform Petition Coordinator of </a:t>
            </a:r>
            <a:r>
              <a:rPr lang="en-US" sz="2400" b="1" dirty="0">
                <a:solidFill>
                  <a:schemeClr val="accent1">
                    <a:lumMod val="75000"/>
                  </a:schemeClr>
                </a:solidFill>
                <a:latin typeface="Nixie One" panose="020B0604020202020204" charset="0"/>
              </a:rPr>
              <a:t>all</a:t>
            </a:r>
            <a:r>
              <a:rPr lang="en-US" sz="2400" dirty="0">
                <a:solidFill>
                  <a:schemeClr val="accent1">
                    <a:lumMod val="75000"/>
                  </a:schemeClr>
                </a:solidFill>
                <a:latin typeface="Nixie One" panose="020B0604020202020204" charset="0"/>
              </a:rPr>
              <a:t> lay off activity </a:t>
            </a:r>
          </a:p>
        </p:txBody>
      </p:sp>
      <p:grpSp>
        <p:nvGrpSpPr>
          <p:cNvPr id="5" name="Shape 743"/>
          <p:cNvGrpSpPr/>
          <p:nvPr/>
        </p:nvGrpSpPr>
        <p:grpSpPr>
          <a:xfrm>
            <a:off x="459188" y="1179401"/>
            <a:ext cx="282601" cy="495467"/>
            <a:chOff x="6649150" y="309350"/>
            <a:chExt cx="395800" cy="395800"/>
          </a:xfrm>
        </p:grpSpPr>
        <p:sp>
          <p:nvSpPr>
            <p:cNvPr id="6" name="Shape 744"/>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7" name="Shape 745"/>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8" name="Shape 746"/>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9" name="Shape 747"/>
            <p:cNvSpPr/>
            <p:nvPr/>
          </p:nvSpPr>
          <p:spPr>
            <a:xfrm>
              <a:off x="6847025" y="333700"/>
              <a:ext cx="25" cy="29250"/>
            </a:xfrm>
            <a:custGeom>
              <a:avLst/>
              <a:gdLst/>
              <a:ahLst/>
              <a:cxnLst/>
              <a:rect l="0" t="0" r="0" b="0"/>
              <a:pathLst>
                <a:path w="1" h="1170" fill="none" extrusionOk="0">
                  <a:moveTo>
                    <a:pt x="1" y="1170"/>
                  </a:move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 name="Shape 748"/>
            <p:cNvSpPr/>
            <p:nvPr/>
          </p:nvSpPr>
          <p:spPr>
            <a:xfrm>
              <a:off x="6760575" y="356850"/>
              <a:ext cx="25" cy="25"/>
            </a:xfrm>
            <a:custGeom>
              <a:avLst/>
              <a:gdLst/>
              <a:ahLst/>
              <a:cxnLst/>
              <a:rect l="0" t="0" r="0" b="0"/>
              <a:pathLst>
                <a:path w="1" h="1" fill="none" extrusionOk="0">
                  <a:moveTo>
                    <a:pt x="1" y="0"/>
                  </a:move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1" name="Shape 749"/>
            <p:cNvSpPr/>
            <p:nvPr/>
          </p:nvSpPr>
          <p:spPr>
            <a:xfrm>
              <a:off x="6760575" y="356850"/>
              <a:ext cx="14025" cy="24975"/>
            </a:xfrm>
            <a:custGeom>
              <a:avLst/>
              <a:gdLst/>
              <a:ahLst/>
              <a:cxnLst/>
              <a:rect l="0" t="0" r="0" b="0"/>
              <a:pathLst>
                <a:path w="561" h="999" fill="none" extrusionOk="0">
                  <a:moveTo>
                    <a:pt x="1" y="0"/>
                  </a:moveTo>
                  <a:lnTo>
                    <a:pt x="561"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2" name="Shape 750"/>
            <p:cNvSpPr/>
            <p:nvPr/>
          </p:nvSpPr>
          <p:spPr>
            <a:xfrm>
              <a:off x="6696650" y="420775"/>
              <a:ext cx="25" cy="25"/>
            </a:xfrm>
            <a:custGeom>
              <a:avLst/>
              <a:gdLst/>
              <a:ahLst/>
              <a:cxnLst/>
              <a:rect l="0" t="0" r="0" b="0"/>
              <a:pathLst>
                <a:path w="1" h="1" fill="none" extrusionOk="0">
                  <a:moveTo>
                    <a:pt x="0" y="0"/>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3" name="Shape 751"/>
            <p:cNvSpPr/>
            <p:nvPr/>
          </p:nvSpPr>
          <p:spPr>
            <a:xfrm>
              <a:off x="6696650" y="420775"/>
              <a:ext cx="24975" cy="14025"/>
            </a:xfrm>
            <a:custGeom>
              <a:avLst/>
              <a:gdLst/>
              <a:ahLst/>
              <a:cxnLst/>
              <a:rect l="0" t="0" r="0" b="0"/>
              <a:pathLst>
                <a:path w="999" h="561" fill="none" extrusionOk="0">
                  <a:moveTo>
                    <a:pt x="0" y="0"/>
                  </a:moveTo>
                  <a:lnTo>
                    <a:pt x="999" y="56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4" name="Shape 752"/>
            <p:cNvSpPr/>
            <p:nvPr/>
          </p:nvSpPr>
          <p:spPr>
            <a:xfrm>
              <a:off x="6673500" y="507225"/>
              <a:ext cx="29250" cy="25"/>
            </a:xfrm>
            <a:custGeom>
              <a:avLst/>
              <a:gdLst/>
              <a:ahLst/>
              <a:cxnLst/>
              <a:rect l="0" t="0" r="0" b="0"/>
              <a:pathLst>
                <a:path w="1170" h="1" fill="none" extrusionOk="0">
                  <a:moveTo>
                    <a:pt x="1" y="1"/>
                  </a:moveTo>
                  <a:lnTo>
                    <a:pt x="117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 name="Shape 753"/>
            <p:cNvSpPr/>
            <p:nvPr/>
          </p:nvSpPr>
          <p:spPr>
            <a:xfrm>
              <a:off x="6696650" y="593700"/>
              <a:ext cx="25" cy="25"/>
            </a:xfrm>
            <a:custGeom>
              <a:avLst/>
              <a:gdLst/>
              <a:ahLst/>
              <a:cxnLst/>
              <a:rect l="0" t="0" r="0" b="0"/>
              <a:pathLst>
                <a:path w="1" h="1" fill="none" extrusionOk="0">
                  <a:moveTo>
                    <a:pt x="0" y="0"/>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6" name="Shape 754"/>
            <p:cNvSpPr/>
            <p:nvPr/>
          </p:nvSpPr>
          <p:spPr>
            <a:xfrm>
              <a:off x="6696650" y="579700"/>
              <a:ext cx="24975" cy="14025"/>
            </a:xfrm>
            <a:custGeom>
              <a:avLst/>
              <a:gdLst/>
              <a:ahLst/>
              <a:cxnLst/>
              <a:rect l="0" t="0" r="0" b="0"/>
              <a:pathLst>
                <a:path w="999" h="561" fill="none" extrusionOk="0">
                  <a:moveTo>
                    <a:pt x="0" y="560"/>
                  </a:moveTo>
                  <a:lnTo>
                    <a:pt x="999"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7" name="Shape 755"/>
            <p:cNvSpPr/>
            <p:nvPr/>
          </p:nvSpPr>
          <p:spPr>
            <a:xfrm>
              <a:off x="6760575" y="632675"/>
              <a:ext cx="14025" cy="24975"/>
            </a:xfrm>
            <a:custGeom>
              <a:avLst/>
              <a:gdLst/>
              <a:ahLst/>
              <a:cxnLst/>
              <a:rect l="0" t="0" r="0" b="0"/>
              <a:pathLst>
                <a:path w="561" h="999" fill="none" extrusionOk="0">
                  <a:moveTo>
                    <a:pt x="1" y="999"/>
                  </a:moveTo>
                  <a:lnTo>
                    <a:pt x="56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8" name="Shape 756"/>
            <p:cNvSpPr/>
            <p:nvPr/>
          </p:nvSpPr>
          <p:spPr>
            <a:xfrm>
              <a:off x="6760575" y="657625"/>
              <a:ext cx="25" cy="25"/>
            </a:xfrm>
            <a:custGeom>
              <a:avLst/>
              <a:gdLst/>
              <a:ahLst/>
              <a:cxnLst/>
              <a:rect l="0" t="0" r="0" b="0"/>
              <a:pathLst>
                <a:path w="1" h="1" fill="none" extrusionOk="0">
                  <a:moveTo>
                    <a:pt x="1" y="1"/>
                  </a:move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9" name="Shape 757"/>
            <p:cNvSpPr/>
            <p:nvPr/>
          </p:nvSpPr>
          <p:spPr>
            <a:xfrm>
              <a:off x="6847025" y="651550"/>
              <a:ext cx="25" cy="29250"/>
            </a:xfrm>
            <a:custGeom>
              <a:avLst/>
              <a:gdLst/>
              <a:ahLst/>
              <a:cxnLst/>
              <a:rect l="0" t="0" r="0" b="0"/>
              <a:pathLst>
                <a:path w="1" h="1170" fill="none" extrusionOk="0">
                  <a:moveTo>
                    <a:pt x="1" y="0"/>
                  </a:moveTo>
                  <a:lnTo>
                    <a:pt x="1" y="116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0" name="Shape 758"/>
            <p:cNvSpPr/>
            <p:nvPr/>
          </p:nvSpPr>
          <p:spPr>
            <a:xfrm>
              <a:off x="6919500" y="632675"/>
              <a:ext cx="14025" cy="24975"/>
            </a:xfrm>
            <a:custGeom>
              <a:avLst/>
              <a:gdLst/>
              <a:ahLst/>
              <a:cxnLst/>
              <a:rect l="0" t="0" r="0" b="0"/>
              <a:pathLst>
                <a:path w="561" h="999" fill="none" extrusionOk="0">
                  <a:moveTo>
                    <a:pt x="560" y="999"/>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1" name="Shape 759"/>
            <p:cNvSpPr/>
            <p:nvPr/>
          </p:nvSpPr>
          <p:spPr>
            <a:xfrm>
              <a:off x="6933500" y="657625"/>
              <a:ext cx="25" cy="25"/>
            </a:xfrm>
            <a:custGeom>
              <a:avLst/>
              <a:gdLst/>
              <a:ahLst/>
              <a:cxnLst/>
              <a:rect l="0" t="0" r="0" b="0"/>
              <a:pathLst>
                <a:path w="1" h="1" fill="none" extrusionOk="0">
                  <a:moveTo>
                    <a:pt x="0" y="1"/>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2" name="Shape 760"/>
            <p:cNvSpPr/>
            <p:nvPr/>
          </p:nvSpPr>
          <p:spPr>
            <a:xfrm>
              <a:off x="6972475" y="579700"/>
              <a:ext cx="24975" cy="14025"/>
            </a:xfrm>
            <a:custGeom>
              <a:avLst/>
              <a:gdLst/>
              <a:ahLst/>
              <a:cxnLst/>
              <a:rect l="0" t="0" r="0" b="0"/>
              <a:pathLst>
                <a:path w="999" h="561" fill="none" extrusionOk="0">
                  <a:moveTo>
                    <a:pt x="999" y="560"/>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3" name="Shape 761"/>
            <p:cNvSpPr/>
            <p:nvPr/>
          </p:nvSpPr>
          <p:spPr>
            <a:xfrm>
              <a:off x="6997425" y="593700"/>
              <a:ext cx="25" cy="25"/>
            </a:xfrm>
            <a:custGeom>
              <a:avLst/>
              <a:gdLst/>
              <a:ahLst/>
              <a:cxnLst/>
              <a:rect l="0" t="0" r="0" b="0"/>
              <a:pathLst>
                <a:path w="1" h="1" fill="none" extrusionOk="0">
                  <a:moveTo>
                    <a:pt x="1" y="0"/>
                  </a:move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4" name="Shape 762"/>
            <p:cNvSpPr/>
            <p:nvPr/>
          </p:nvSpPr>
          <p:spPr>
            <a:xfrm>
              <a:off x="6991350" y="507225"/>
              <a:ext cx="29250" cy="25"/>
            </a:xfrm>
            <a:custGeom>
              <a:avLst/>
              <a:gdLst/>
              <a:ahLst/>
              <a:cxnLst/>
              <a:rect l="0" t="0" r="0" b="0"/>
              <a:pathLst>
                <a:path w="1170" h="1" fill="none" extrusionOk="0">
                  <a:moveTo>
                    <a:pt x="1169" y="1"/>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5" name="Shape 763"/>
            <p:cNvSpPr/>
            <p:nvPr/>
          </p:nvSpPr>
          <p:spPr>
            <a:xfrm>
              <a:off x="6972475" y="420775"/>
              <a:ext cx="24975" cy="14025"/>
            </a:xfrm>
            <a:custGeom>
              <a:avLst/>
              <a:gdLst/>
              <a:ahLst/>
              <a:cxnLst/>
              <a:rect l="0" t="0" r="0" b="0"/>
              <a:pathLst>
                <a:path w="999" h="561" fill="none" extrusionOk="0">
                  <a:moveTo>
                    <a:pt x="0" y="561"/>
                  </a:moveTo>
                  <a:lnTo>
                    <a:pt x="999"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6" name="Shape 764"/>
            <p:cNvSpPr/>
            <p:nvPr/>
          </p:nvSpPr>
          <p:spPr>
            <a:xfrm>
              <a:off x="6997425" y="420775"/>
              <a:ext cx="25" cy="25"/>
            </a:xfrm>
            <a:custGeom>
              <a:avLst/>
              <a:gdLst/>
              <a:ahLst/>
              <a:cxnLst/>
              <a:rect l="0" t="0" r="0" b="0"/>
              <a:pathLst>
                <a:path w="1" h="1" fill="none" extrusionOk="0">
                  <a:moveTo>
                    <a:pt x="1" y="0"/>
                  </a:move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7" name="Shape 765"/>
            <p:cNvSpPr/>
            <p:nvPr/>
          </p:nvSpPr>
          <p:spPr>
            <a:xfrm>
              <a:off x="6919500" y="356850"/>
              <a:ext cx="14025" cy="24975"/>
            </a:xfrm>
            <a:custGeom>
              <a:avLst/>
              <a:gdLst/>
              <a:ahLst/>
              <a:cxnLst/>
              <a:rect l="0" t="0" r="0" b="0"/>
              <a:pathLst>
                <a:path w="561" h="999" fill="none" extrusionOk="0">
                  <a:moveTo>
                    <a:pt x="560" y="0"/>
                  </a:move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28" name="Shape 766"/>
            <p:cNvSpPr/>
            <p:nvPr/>
          </p:nvSpPr>
          <p:spPr>
            <a:xfrm>
              <a:off x="6933500" y="356850"/>
              <a:ext cx="25" cy="25"/>
            </a:xfrm>
            <a:custGeom>
              <a:avLst/>
              <a:gdLst/>
              <a:ahLst/>
              <a:cxnLst/>
              <a:rect l="0" t="0" r="0" b="0"/>
              <a:pathLst>
                <a:path w="1" h="1" fill="none" extrusionOk="0">
                  <a:moveTo>
                    <a:pt x="0" y="0"/>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369979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normAutofit/>
          </a:bodyPr>
          <a:lstStyle/>
          <a:p>
            <a:fld id="{F9B4886A-ACCF-4465-9905-FF6BD48FB85A}" type="datetime4">
              <a:rPr lang="en-US" smtClean="0"/>
              <a:t>October 17, 2017</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pPr algn="r"/>
            <a:r>
              <a:rPr lang="en-US" sz="3200" dirty="0"/>
              <a:t>Trade Adjustment Assistance:</a:t>
            </a:r>
            <a:br>
              <a:rPr lang="en-US" sz="3200" dirty="0"/>
            </a:br>
            <a:r>
              <a:rPr lang="en-US" sz="3200" dirty="0"/>
              <a:t>Targeting Program Challenges</a:t>
            </a:r>
            <a:br>
              <a:rPr lang="en-US" sz="3200" dirty="0"/>
            </a:br>
            <a:r>
              <a:rPr lang="en-US" sz="3200" dirty="0"/>
              <a:t>Using Case Management Funds</a:t>
            </a:r>
            <a:br>
              <a:rPr lang="en-US" dirty="0"/>
            </a:br>
            <a:endParaRPr lang="en-US" dirty="0"/>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a:bodyPr>
          <a:lstStyle/>
          <a:p>
            <a:pPr algn="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State Best-Practice Spotlight: OREGON</a:t>
            </a:r>
            <a:endParaRPr lang="en-US" sz="2400" dirty="0"/>
          </a:p>
        </p:txBody>
      </p:sp>
    </p:spTree>
    <p:extLst>
      <p:ext uri="{BB962C8B-B14F-4D97-AF65-F5344CB8AC3E}">
        <p14:creationId xmlns:p14="http://schemas.microsoft.com/office/powerpoint/2010/main" val="2325071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774" y="719055"/>
            <a:ext cx="7955280" cy="1051560"/>
          </a:xfrm>
        </p:spPr>
        <p:txBody>
          <a:bodyPr>
            <a:normAutofit fontScale="90000"/>
          </a:bodyPr>
          <a:lstStyle/>
          <a:p>
            <a:r>
              <a:rPr lang="en-US" dirty="0"/>
              <a:t>T/F Question: TAA Funds may be used to identify Employer-Based Training Opportunities</a:t>
            </a:r>
            <a:br>
              <a:rPr lang="en-US" dirty="0"/>
            </a:br>
            <a:endParaRPr lang="en-US" dirty="0"/>
          </a:p>
        </p:txBody>
      </p:sp>
      <p:sp>
        <p:nvSpPr>
          <p:cNvPr id="6" name="Content Placeholder 5"/>
          <p:cNvSpPr>
            <a:spLocks noGrp="1"/>
          </p:cNvSpPr>
          <p:nvPr>
            <p:ph idx="1"/>
          </p:nvPr>
        </p:nvSpPr>
        <p:spPr>
          <a:xfrm>
            <a:off x="578774" y="1950003"/>
            <a:ext cx="7955280" cy="4406348"/>
          </a:xfrm>
        </p:spPr>
        <p:txBody>
          <a:bodyPr>
            <a:normAutofit/>
          </a:bodyPr>
          <a:lstStyle/>
          <a:p>
            <a:r>
              <a:rPr lang="en-US" sz="2400" dirty="0"/>
              <a:t>True</a:t>
            </a:r>
          </a:p>
          <a:p>
            <a:r>
              <a:rPr lang="en-US" sz="2400" dirty="0"/>
              <a:t>False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10"/>
          </p:nvPr>
        </p:nvSpPr>
        <p:spPr/>
        <p:txBody>
          <a:bodyPr/>
          <a:lstStyle/>
          <a:p>
            <a:fld id="{78651A17-9376-40A4-9325-34268FB0E92D}" type="slidenum">
              <a:rPr lang="en-US" smtClean="0"/>
              <a:pPr/>
              <a:t>30</a:t>
            </a:fld>
            <a:endParaRPr lang="en-US" dirty="0"/>
          </a:p>
        </p:txBody>
      </p:sp>
    </p:spTree>
    <p:extLst>
      <p:ext uri="{BB962C8B-B14F-4D97-AF65-F5344CB8AC3E}">
        <p14:creationId xmlns:p14="http://schemas.microsoft.com/office/powerpoint/2010/main" val="1549005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603" y="3530600"/>
            <a:ext cx="4344599" cy="1828800"/>
          </a:xfrm>
        </p:spPr>
        <p:txBody>
          <a:bodyPr>
            <a:normAutofit fontScale="90000"/>
          </a:bodyPr>
          <a:lstStyle/>
          <a:p>
            <a:r>
              <a:rPr lang="en-US" sz="4000" dirty="0">
                <a:latin typeface="Nixie One" panose="020B0604020202020204" charset="0"/>
              </a:rPr>
              <a:t>Petition</a:t>
            </a:r>
            <a:br>
              <a:rPr lang="en-US" sz="4000" dirty="0">
                <a:latin typeface="Nixie One" panose="020B0604020202020204" charset="0"/>
              </a:rPr>
            </a:br>
            <a:r>
              <a:rPr lang="en-US" sz="4000" dirty="0">
                <a:latin typeface="Nixie One" panose="020B0604020202020204" charset="0"/>
              </a:rPr>
              <a:t>Coordination </a:t>
            </a:r>
            <a:br>
              <a:rPr lang="en-US" dirty="0"/>
            </a:br>
            <a:br>
              <a:rPr lang="en-US" dirty="0"/>
            </a:br>
            <a:r>
              <a:rPr lang="en-US" sz="1600" u="sng" dirty="0">
                <a:latin typeface="Nixie One" panose="020B0604020202020204" charset="0"/>
              </a:rPr>
              <a:t>TEGL 5-15 </a:t>
            </a:r>
            <a:r>
              <a:rPr lang="en-US" sz="1600" i="1" dirty="0">
                <a:latin typeface="Nixie One" panose="020B0604020202020204" charset="0"/>
              </a:rPr>
              <a:t>“CSA’s </a:t>
            </a:r>
            <a:r>
              <a:rPr lang="en-US" sz="1600" i="1" u="sng" dirty="0">
                <a:latin typeface="Nixie One" panose="020B0604020202020204" charset="0"/>
              </a:rPr>
              <a:t>must</a:t>
            </a:r>
            <a:r>
              <a:rPr lang="en-US" sz="1600" i="1" dirty="0">
                <a:latin typeface="Nixie One" panose="020B0604020202020204" charset="0"/>
              </a:rPr>
              <a:t> make every effort to notify workers that a petition should be filed as soon as possible if they believe that a worker group may be eligible…”</a:t>
            </a:r>
          </a:p>
        </p:txBody>
      </p:sp>
      <p:sp>
        <p:nvSpPr>
          <p:cNvPr id="3" name="Subtitle 2"/>
          <p:cNvSpPr>
            <a:spLocks noGrp="1"/>
          </p:cNvSpPr>
          <p:nvPr>
            <p:ph type="subTitle" idx="1"/>
          </p:nvPr>
        </p:nvSpPr>
        <p:spPr>
          <a:xfrm>
            <a:off x="3952503" y="5257802"/>
            <a:ext cx="4505699" cy="1046399"/>
          </a:xfrm>
        </p:spPr>
        <p:txBody>
          <a:bodyPr/>
          <a:lstStyle/>
          <a:p>
            <a:r>
              <a:rPr lang="en-US" dirty="0"/>
              <a:t>             </a:t>
            </a:r>
            <a:r>
              <a:rPr lang="en-US" i="1" dirty="0">
                <a:latin typeface="Nixie One" panose="020B0604020202020204" charset="0"/>
              </a:rPr>
              <a:t>Connection to Rapid Response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92200"/>
            <a:ext cx="3200400" cy="4267200"/>
          </a:xfrm>
          <a:prstGeom prst="rect">
            <a:avLst/>
          </a:prstGeom>
        </p:spPr>
      </p:pic>
    </p:spTree>
    <p:extLst>
      <p:ext uri="{BB962C8B-B14F-4D97-AF65-F5344CB8AC3E}">
        <p14:creationId xmlns:p14="http://schemas.microsoft.com/office/powerpoint/2010/main" val="38532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860471015"/>
              </p:ext>
            </p:extLst>
          </p:nvPr>
        </p:nvGraphicFramePr>
        <p:xfrm>
          <a:off x="2362203" y="-562"/>
          <a:ext cx="5832325" cy="6274364"/>
        </p:xfrm>
        <a:graphic>
          <a:graphicData uri="http://schemas.openxmlformats.org/presentationml/2006/ole">
            <mc:AlternateContent xmlns:mc="http://schemas.openxmlformats.org/markup-compatibility/2006">
              <mc:Choice xmlns:v="urn:schemas-microsoft-com:vml" Requires="v">
                <p:oleObj spid="_x0000_s2067" name="Acrobat Document" r:id="rId3" imgW="5829300" imgH="7543732" progId="Acrobat.Document.11">
                  <p:embed/>
                </p:oleObj>
              </mc:Choice>
              <mc:Fallback>
                <p:oleObj name="Acrobat Document" r:id="rId3" imgW="5829300" imgH="7543732" progId="Acrobat.Document.11">
                  <p:embed/>
                  <p:pic>
                    <p:nvPicPr>
                      <p:cNvPr id="0" name=""/>
                      <p:cNvPicPr/>
                      <p:nvPr/>
                    </p:nvPicPr>
                    <p:blipFill>
                      <a:blip r:embed="rId4"/>
                      <a:stretch>
                        <a:fillRect/>
                      </a:stretch>
                    </p:blipFill>
                    <p:spPr>
                      <a:xfrm>
                        <a:off x="2362203" y="-562"/>
                        <a:ext cx="5832325" cy="6274364"/>
                      </a:xfrm>
                      <a:prstGeom prst="rect">
                        <a:avLst/>
                      </a:prstGeom>
                    </p:spPr>
                  </p:pic>
                </p:oleObj>
              </mc:Fallback>
            </mc:AlternateContent>
          </a:graphicData>
        </a:graphic>
      </p:graphicFrame>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92200"/>
            <a:ext cx="285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228600" y="2209800"/>
            <a:ext cx="1981200" cy="1016000"/>
          </a:xfrm>
        </p:spPr>
        <p:txBody>
          <a:bodyPr>
            <a:normAutofit/>
          </a:bodyPr>
          <a:lstStyle/>
          <a:p>
            <a:pPr algn="ctr"/>
            <a:r>
              <a:rPr lang="en-US" sz="1800" dirty="0">
                <a:latin typeface="Nixie One" panose="020B0604020202020204" charset="0"/>
              </a:rPr>
              <a:t>Identifying Affected Workers</a:t>
            </a:r>
          </a:p>
        </p:txBody>
      </p:sp>
    </p:spTree>
    <p:extLst>
      <p:ext uri="{BB962C8B-B14F-4D97-AF65-F5344CB8AC3E}">
        <p14:creationId xmlns:p14="http://schemas.microsoft.com/office/powerpoint/2010/main" val="1987252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07633"/>
            <a:ext cx="9144000" cy="1371600"/>
          </a:xfrm>
        </p:spPr>
        <p:txBody>
          <a:bodyPr>
            <a:normAutofit/>
          </a:bodyPr>
          <a:lstStyle/>
          <a:p>
            <a:pPr algn="ctr"/>
            <a:br>
              <a:rPr lang="en-US" dirty="0"/>
            </a:br>
            <a:r>
              <a:rPr lang="en-US" dirty="0">
                <a:latin typeface="Nixie One" panose="020B0604020202020204" charset="0"/>
              </a:rPr>
              <a:t>Common Employer Concerns</a:t>
            </a:r>
            <a:br>
              <a:rPr lang="en-US" dirty="0"/>
            </a:br>
            <a:endParaRPr lang="en-US" dirty="0"/>
          </a:p>
        </p:txBody>
      </p:sp>
      <p:sp>
        <p:nvSpPr>
          <p:cNvPr id="3" name="Text Placeholder 2"/>
          <p:cNvSpPr>
            <a:spLocks noGrp="1"/>
          </p:cNvSpPr>
          <p:nvPr>
            <p:ph type="body" idx="1"/>
          </p:nvPr>
        </p:nvSpPr>
        <p:spPr/>
        <p:txBody>
          <a:bodyPr>
            <a:normAutofit/>
          </a:bodyPr>
          <a:lstStyle/>
          <a:p>
            <a:r>
              <a:rPr lang="en-US" sz="2000" dirty="0">
                <a:solidFill>
                  <a:schemeClr val="accent1">
                    <a:lumMod val="75000"/>
                  </a:schemeClr>
                </a:solidFill>
                <a:latin typeface="Nixie One" panose="020B0604020202020204" charset="0"/>
              </a:rPr>
              <a:t>Are we in trouble?</a:t>
            </a:r>
          </a:p>
          <a:p>
            <a:endParaRPr lang="en-US" sz="2000" dirty="0">
              <a:solidFill>
                <a:schemeClr val="accent1">
                  <a:lumMod val="75000"/>
                </a:schemeClr>
              </a:solidFill>
              <a:latin typeface="Nixie One" panose="020B0604020202020204" charset="0"/>
            </a:endParaRPr>
          </a:p>
          <a:p>
            <a:r>
              <a:rPr lang="en-US" sz="2000" dirty="0">
                <a:solidFill>
                  <a:schemeClr val="accent1">
                    <a:lumMod val="75000"/>
                  </a:schemeClr>
                </a:solidFill>
                <a:latin typeface="Nixie One" panose="020B0604020202020204" charset="0"/>
              </a:rPr>
              <a:t>How much is this going to cost me?</a:t>
            </a:r>
          </a:p>
          <a:p>
            <a:endParaRPr lang="en-US" sz="2000" dirty="0">
              <a:solidFill>
                <a:schemeClr val="accent1">
                  <a:lumMod val="75000"/>
                </a:schemeClr>
              </a:solidFill>
              <a:latin typeface="Nixie One" panose="020B0604020202020204" charset="0"/>
            </a:endParaRPr>
          </a:p>
          <a:p>
            <a:r>
              <a:rPr lang="en-US" sz="2000" dirty="0">
                <a:solidFill>
                  <a:schemeClr val="accent1">
                    <a:lumMod val="75000"/>
                  </a:schemeClr>
                </a:solidFill>
                <a:latin typeface="Nixie One" panose="020B0604020202020204" charset="0"/>
              </a:rPr>
              <a:t>This is going to look bad to our stockholders.</a:t>
            </a:r>
          </a:p>
          <a:p>
            <a:endParaRPr lang="en-US" sz="2000" dirty="0">
              <a:solidFill>
                <a:schemeClr val="accent1">
                  <a:lumMod val="75000"/>
                </a:schemeClr>
              </a:solidFill>
              <a:latin typeface="Nixie One" panose="020B0604020202020204" charset="0"/>
            </a:endParaRPr>
          </a:p>
          <a:p>
            <a:r>
              <a:rPr lang="en-US" sz="2000" dirty="0">
                <a:solidFill>
                  <a:schemeClr val="accent1">
                    <a:lumMod val="75000"/>
                  </a:schemeClr>
                </a:solidFill>
                <a:latin typeface="Nixie One" panose="020B0604020202020204" charset="0"/>
              </a:rPr>
              <a:t>We are trying to save our company and we can’t do </a:t>
            </a:r>
          </a:p>
          <a:p>
            <a:pPr>
              <a:buNone/>
            </a:pPr>
            <a:r>
              <a:rPr lang="en-US" sz="2000" dirty="0">
                <a:solidFill>
                  <a:schemeClr val="accent1">
                    <a:lumMod val="75000"/>
                  </a:schemeClr>
                </a:solidFill>
                <a:latin typeface="Nixie One" panose="020B0604020202020204" charset="0"/>
              </a:rPr>
              <a:t>that if our employees quit and you send our workforce </a:t>
            </a:r>
          </a:p>
          <a:p>
            <a:pPr>
              <a:buNone/>
            </a:pPr>
            <a:r>
              <a:rPr lang="en-US" sz="2000" dirty="0">
                <a:solidFill>
                  <a:schemeClr val="accent1">
                    <a:lumMod val="75000"/>
                  </a:schemeClr>
                </a:solidFill>
                <a:latin typeface="Nixie One" panose="020B0604020202020204" charset="0"/>
              </a:rPr>
              <a:t>to school.</a:t>
            </a:r>
          </a:p>
          <a:p>
            <a:endParaRPr lang="en-US" sz="3200" dirty="0"/>
          </a:p>
        </p:txBody>
      </p:sp>
    </p:spTree>
    <p:extLst>
      <p:ext uri="{BB962C8B-B14F-4D97-AF65-F5344CB8AC3E}">
        <p14:creationId xmlns:p14="http://schemas.microsoft.com/office/powerpoint/2010/main" val="21590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707633"/>
            <a:ext cx="9143999" cy="1371600"/>
          </a:xfrm>
        </p:spPr>
        <p:txBody>
          <a:bodyPr/>
          <a:lstStyle/>
          <a:p>
            <a:pPr algn="ctr"/>
            <a:r>
              <a:rPr lang="en-US" dirty="0">
                <a:latin typeface="Nixie One" panose="020B0604020202020204" charset="0"/>
              </a:rPr>
              <a:t>Petition Coordination Continued…</a:t>
            </a:r>
          </a:p>
        </p:txBody>
      </p:sp>
      <p:sp>
        <p:nvSpPr>
          <p:cNvPr id="3" name="Text Placeholder 2"/>
          <p:cNvSpPr>
            <a:spLocks noGrp="1"/>
          </p:cNvSpPr>
          <p:nvPr>
            <p:ph type="body" idx="1"/>
          </p:nvPr>
        </p:nvSpPr>
        <p:spPr>
          <a:xfrm>
            <a:off x="1146028" y="2356369"/>
            <a:ext cx="4416575" cy="4211599"/>
          </a:xfrm>
        </p:spPr>
        <p:txBody>
          <a:bodyPr/>
          <a:lstStyle/>
          <a:p>
            <a:r>
              <a:rPr lang="en-US" dirty="0">
                <a:solidFill>
                  <a:schemeClr val="accent1">
                    <a:lumMod val="75000"/>
                  </a:schemeClr>
                </a:solidFill>
                <a:latin typeface="Nixie One" panose="020B0604020202020204" charset="0"/>
              </a:rPr>
              <a:t> Ask the “Why”</a:t>
            </a:r>
          </a:p>
          <a:p>
            <a:endParaRPr lang="en-US" dirty="0">
              <a:solidFill>
                <a:schemeClr val="accent1">
                  <a:lumMod val="75000"/>
                </a:schemeClr>
              </a:solidFill>
              <a:latin typeface="Nixie One" panose="020B0604020202020204" charset="0"/>
            </a:endParaRPr>
          </a:p>
          <a:p>
            <a:r>
              <a:rPr lang="en-US" dirty="0">
                <a:solidFill>
                  <a:schemeClr val="accent1">
                    <a:lumMod val="75000"/>
                  </a:schemeClr>
                </a:solidFill>
                <a:latin typeface="Nixie One" panose="020B0604020202020204" charset="0"/>
              </a:rPr>
              <a:t> Reason vs. Factor</a:t>
            </a:r>
          </a:p>
          <a:p>
            <a:pPr>
              <a:buNone/>
            </a:pPr>
            <a:r>
              <a:rPr lang="en-US" dirty="0">
                <a:solidFill>
                  <a:schemeClr val="accent1">
                    <a:lumMod val="75000"/>
                  </a:schemeClr>
                </a:solidFill>
                <a:latin typeface="Nixie One" panose="020B0604020202020204" charset="0"/>
              </a:rPr>
              <a:t>	</a:t>
            </a:r>
            <a:r>
              <a:rPr lang="en-US" sz="1500" b="1" i="1" dirty="0">
                <a:solidFill>
                  <a:schemeClr val="accent1">
                    <a:lumMod val="75000"/>
                  </a:schemeClr>
                </a:solidFill>
                <a:latin typeface="Nixie One" panose="020B0604020202020204" charset="0"/>
              </a:rPr>
              <a:t>“Contribute Importantly”</a:t>
            </a:r>
          </a:p>
          <a:p>
            <a:r>
              <a:rPr lang="en-US" dirty="0">
                <a:solidFill>
                  <a:schemeClr val="accent1">
                    <a:lumMod val="75000"/>
                  </a:schemeClr>
                </a:solidFill>
                <a:latin typeface="Nixie One" panose="020B0604020202020204" charset="0"/>
              </a:rPr>
              <a:t> Follow the trail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079235"/>
            <a:ext cx="2209800" cy="3686567"/>
          </a:xfrm>
          <a:prstGeom prst="rect">
            <a:avLst/>
          </a:prstGeom>
        </p:spPr>
      </p:pic>
    </p:spTree>
    <p:extLst>
      <p:ext uri="{BB962C8B-B14F-4D97-AF65-F5344CB8AC3E}">
        <p14:creationId xmlns:p14="http://schemas.microsoft.com/office/powerpoint/2010/main" val="611839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707633"/>
            <a:ext cx="9143999" cy="1371600"/>
          </a:xfrm>
        </p:spPr>
        <p:txBody>
          <a:bodyPr>
            <a:normAutofit/>
          </a:bodyPr>
          <a:lstStyle/>
          <a:p>
            <a:pPr algn="ctr"/>
            <a:r>
              <a:rPr lang="en-US" sz="2800" dirty="0">
                <a:latin typeface="Nixie One" panose="020B0604020202020204" charset="0"/>
              </a:rPr>
              <a:t>Expanding Program Awareness </a:t>
            </a:r>
          </a:p>
        </p:txBody>
      </p:sp>
      <p:sp>
        <p:nvSpPr>
          <p:cNvPr id="3" name="Text Placeholder 2"/>
          <p:cNvSpPr>
            <a:spLocks noGrp="1"/>
          </p:cNvSpPr>
          <p:nvPr>
            <p:ph type="body" idx="1"/>
          </p:nvPr>
        </p:nvSpPr>
        <p:spPr>
          <a:xfrm>
            <a:off x="457200" y="2311402"/>
            <a:ext cx="3095700" cy="4203599"/>
          </a:xfrm>
        </p:spPr>
        <p:txBody>
          <a:bodyPr/>
          <a:lstStyle/>
          <a:p>
            <a:pPr>
              <a:buNone/>
            </a:pPr>
            <a:r>
              <a:rPr lang="en-US" sz="2000" dirty="0">
                <a:solidFill>
                  <a:schemeClr val="accent1">
                    <a:lumMod val="75000"/>
                  </a:schemeClr>
                </a:solidFill>
                <a:latin typeface="Nixie One" panose="020B0604020202020204" charset="0"/>
              </a:rPr>
              <a:t>Promotion and Education</a:t>
            </a:r>
          </a:p>
          <a:p>
            <a:pPr marL="400050" indent="-400050">
              <a:buFont typeface="Wingdings" panose="05000000000000000000" pitchFamily="2" charset="2"/>
              <a:buChar char="Ø"/>
            </a:pPr>
            <a:endParaRPr lang="en-US" dirty="0"/>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Program</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Petition filing</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Successes</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Desire and need for collaboration</a:t>
            </a:r>
          </a:p>
          <a:p>
            <a:pPr>
              <a:buNone/>
            </a:pPr>
            <a:endParaRPr lang="en-US" dirty="0"/>
          </a:p>
          <a:p>
            <a:pPr>
              <a:buNone/>
            </a:pPr>
            <a:endParaRPr lang="en-US" sz="2000" dirty="0"/>
          </a:p>
        </p:txBody>
      </p:sp>
      <p:sp>
        <p:nvSpPr>
          <p:cNvPr id="4" name="Text Placeholder 3"/>
          <p:cNvSpPr>
            <a:spLocks noGrp="1"/>
          </p:cNvSpPr>
          <p:nvPr>
            <p:ph type="body" idx="2"/>
          </p:nvPr>
        </p:nvSpPr>
        <p:spPr>
          <a:xfrm>
            <a:off x="3679387" y="2311402"/>
            <a:ext cx="2409900" cy="4256599"/>
          </a:xfrm>
        </p:spPr>
        <p:txBody>
          <a:bodyPr/>
          <a:lstStyle/>
          <a:p>
            <a:pPr>
              <a:buNone/>
            </a:pPr>
            <a:r>
              <a:rPr lang="en-US" sz="2000" dirty="0">
                <a:solidFill>
                  <a:schemeClr val="accent1">
                    <a:lumMod val="75000"/>
                  </a:schemeClr>
                </a:solidFill>
                <a:latin typeface="Nixie One" panose="020B0604020202020204" charset="0"/>
              </a:rPr>
              <a:t>Stakeholders</a:t>
            </a:r>
          </a:p>
          <a:p>
            <a:pPr>
              <a:buNone/>
            </a:pPr>
            <a:endParaRPr lang="en-US" sz="2000" dirty="0">
              <a:solidFill>
                <a:schemeClr val="accent1">
                  <a:lumMod val="75000"/>
                </a:schemeClr>
              </a:solidFill>
              <a:latin typeface="Nixie One" panose="020B0604020202020204" charset="0"/>
            </a:endParaRP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Workforce Boards</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Title 1 Service Providers</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Employment Department staff</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Community Colleges </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One Stop partners</a:t>
            </a:r>
          </a:p>
          <a:p>
            <a:pPr marL="400050" indent="-400050">
              <a:buFont typeface="+mj-lt"/>
              <a:buAutoNum type="romanUcPeriod"/>
            </a:pPr>
            <a:endParaRPr lang="en-US" sz="2000" dirty="0"/>
          </a:p>
        </p:txBody>
      </p:sp>
      <p:sp>
        <p:nvSpPr>
          <p:cNvPr id="5" name="Text Placeholder 4"/>
          <p:cNvSpPr>
            <a:spLocks noGrp="1"/>
          </p:cNvSpPr>
          <p:nvPr>
            <p:ph type="body" idx="3"/>
          </p:nvPr>
        </p:nvSpPr>
        <p:spPr>
          <a:xfrm>
            <a:off x="6212750" y="2311402"/>
            <a:ext cx="2409900" cy="4256599"/>
          </a:xfrm>
        </p:spPr>
        <p:txBody>
          <a:bodyPr>
            <a:normAutofit/>
          </a:bodyPr>
          <a:lstStyle/>
          <a:p>
            <a:pPr>
              <a:buNone/>
            </a:pPr>
            <a:r>
              <a:rPr lang="en-US" sz="2000" dirty="0">
                <a:solidFill>
                  <a:schemeClr val="accent1">
                    <a:lumMod val="75000"/>
                  </a:schemeClr>
                </a:solidFill>
                <a:latin typeface="Nixie One" panose="020B0604020202020204" charset="0"/>
              </a:rPr>
              <a:t>Public</a:t>
            </a:r>
          </a:p>
          <a:p>
            <a:pPr marL="285750" indent="-285750">
              <a:buFont typeface="Wingdings" panose="05000000000000000000" pitchFamily="2" charset="2"/>
              <a:buChar char="Ø"/>
            </a:pPr>
            <a:endParaRPr lang="en-US" sz="2000" dirty="0">
              <a:solidFill>
                <a:schemeClr val="accent1">
                  <a:lumMod val="75000"/>
                </a:schemeClr>
              </a:solidFill>
              <a:latin typeface="Nixie One" panose="020B0604020202020204" charset="0"/>
            </a:endParaRP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Entering American Job Centers</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Attending Rapid Response</a:t>
            </a:r>
          </a:p>
          <a:p>
            <a:pPr marL="400050" indent="-400050">
              <a:buFont typeface="Wingdings" panose="05000000000000000000" pitchFamily="2" charset="2"/>
              <a:buChar char="Ø"/>
            </a:pPr>
            <a:r>
              <a:rPr lang="en-US" dirty="0">
                <a:solidFill>
                  <a:schemeClr val="accent1">
                    <a:lumMod val="75000"/>
                  </a:schemeClr>
                </a:solidFill>
                <a:latin typeface="Nixie One" panose="020B0604020202020204" charset="0"/>
              </a:rPr>
              <a:t>Attending Community Colleges and training facilities</a:t>
            </a:r>
          </a:p>
          <a:p>
            <a:pPr>
              <a:buNone/>
            </a:pPr>
            <a:endParaRPr lang="en-US" sz="2000" dirty="0"/>
          </a:p>
        </p:txBody>
      </p:sp>
    </p:spTree>
    <p:extLst>
      <p:ext uri="{BB962C8B-B14F-4D97-AF65-F5344CB8AC3E}">
        <p14:creationId xmlns:p14="http://schemas.microsoft.com/office/powerpoint/2010/main" val="24252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additive="base">
                                        <p:cTn id="5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707633"/>
            <a:ext cx="9143999" cy="1371600"/>
          </a:xfrm>
        </p:spPr>
        <p:txBody>
          <a:bodyPr/>
          <a:lstStyle/>
          <a:p>
            <a:pPr algn="ctr"/>
            <a:r>
              <a:rPr lang="en-US" dirty="0">
                <a:latin typeface="Nixie One" panose="020B0604020202020204" charset="0"/>
              </a:rPr>
              <a:t>On-the-Job Training</a:t>
            </a:r>
          </a:p>
        </p:txBody>
      </p:sp>
      <p:sp>
        <p:nvSpPr>
          <p:cNvPr id="3" name="Text Placeholder 2"/>
          <p:cNvSpPr>
            <a:spLocks noGrp="1"/>
          </p:cNvSpPr>
          <p:nvPr>
            <p:ph type="body" idx="1"/>
          </p:nvPr>
        </p:nvSpPr>
        <p:spPr>
          <a:xfrm>
            <a:off x="838200" y="2413002"/>
            <a:ext cx="3660300" cy="4211599"/>
          </a:xfrm>
        </p:spPr>
        <p:txBody>
          <a:bodyPr/>
          <a:lstStyle/>
          <a:p>
            <a:pPr>
              <a:buNone/>
            </a:pPr>
            <a:r>
              <a:rPr lang="en-US" sz="2400" dirty="0">
                <a:solidFill>
                  <a:schemeClr val="accent1">
                    <a:lumMod val="75000"/>
                  </a:schemeClr>
                </a:solidFill>
                <a:latin typeface="Nixie One" panose="020B0604020202020204" charset="0"/>
              </a:rPr>
              <a:t>Goals:</a:t>
            </a:r>
          </a:p>
          <a:p>
            <a:pPr marL="342900" indent="-342900">
              <a:buFont typeface="Wingdings" panose="05000000000000000000" pitchFamily="2" charset="2"/>
              <a:buChar char="Ø"/>
            </a:pPr>
            <a:endParaRPr lang="en-US" sz="2400" dirty="0">
              <a:solidFill>
                <a:schemeClr val="accent1">
                  <a:lumMod val="75000"/>
                </a:schemeClr>
              </a:solidFill>
              <a:latin typeface="Nixie One" panose="020B0604020202020204" charset="0"/>
            </a:endParaRP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Increase OJT opportunities</a:t>
            </a: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Promote TAA program awareness in community</a:t>
            </a: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Message as part of “lay-off aversion” </a:t>
            </a:r>
          </a:p>
          <a:p>
            <a:pPr>
              <a:buNone/>
            </a:pPr>
            <a:endParaRPr lang="en-US" sz="2400" dirty="0"/>
          </a:p>
        </p:txBody>
      </p:sp>
      <p:sp>
        <p:nvSpPr>
          <p:cNvPr id="4" name="Text Placeholder 3"/>
          <p:cNvSpPr>
            <a:spLocks noGrp="1"/>
          </p:cNvSpPr>
          <p:nvPr>
            <p:ph type="body" idx="2"/>
          </p:nvPr>
        </p:nvSpPr>
        <p:spPr>
          <a:xfrm>
            <a:off x="4876800" y="2413002"/>
            <a:ext cx="3660300" cy="4211599"/>
          </a:xfrm>
        </p:spPr>
        <p:txBody>
          <a:bodyPr>
            <a:normAutofit/>
          </a:bodyPr>
          <a:lstStyle/>
          <a:p>
            <a:pPr>
              <a:buNone/>
            </a:pPr>
            <a:r>
              <a:rPr lang="en-US" sz="2400" dirty="0">
                <a:solidFill>
                  <a:schemeClr val="accent1">
                    <a:lumMod val="75000"/>
                  </a:schemeClr>
                </a:solidFill>
                <a:latin typeface="Nixie One" panose="020B0604020202020204" charset="0"/>
              </a:rPr>
              <a:t>On-going Collaboration:</a:t>
            </a:r>
          </a:p>
          <a:p>
            <a:pPr>
              <a:buNone/>
            </a:pPr>
            <a:endParaRPr lang="en-US" sz="2400" dirty="0">
              <a:solidFill>
                <a:schemeClr val="accent1">
                  <a:lumMod val="75000"/>
                </a:schemeClr>
              </a:solidFill>
              <a:latin typeface="Nixie One" panose="020B0604020202020204" charset="0"/>
            </a:endParaRP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Messaging OJT as a “system”- not program specific</a:t>
            </a: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Connect the “right” talent to employer</a:t>
            </a: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Case load to be managed by TAN’s </a:t>
            </a:r>
          </a:p>
          <a:p>
            <a:pPr>
              <a:buNone/>
            </a:pPr>
            <a:endParaRPr lang="en-US" sz="2400" dirty="0"/>
          </a:p>
        </p:txBody>
      </p:sp>
    </p:spTree>
    <p:extLst>
      <p:ext uri="{BB962C8B-B14F-4D97-AF65-F5344CB8AC3E}">
        <p14:creationId xmlns:p14="http://schemas.microsoft.com/office/powerpoint/2010/main" val="5433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07633"/>
            <a:ext cx="2971800" cy="1371600"/>
          </a:xfrm>
        </p:spPr>
        <p:txBody>
          <a:bodyPr>
            <a:normAutofit/>
          </a:bodyPr>
          <a:lstStyle/>
          <a:p>
            <a:pPr algn="ctr"/>
            <a:r>
              <a:rPr lang="en-US" sz="2000" dirty="0">
                <a:latin typeface="Nixie One" panose="020B0604020202020204" charset="0"/>
              </a:rPr>
              <a:t>Nine </a:t>
            </a:r>
            <a:br>
              <a:rPr lang="en-US" sz="2000" dirty="0">
                <a:latin typeface="Nixie One" panose="020B0604020202020204" charset="0"/>
              </a:rPr>
            </a:br>
            <a:r>
              <a:rPr lang="en-US" sz="2000" dirty="0">
                <a:latin typeface="Nixie One" panose="020B0604020202020204" charset="0"/>
              </a:rPr>
              <a:t>Workforce Areas  </a:t>
            </a:r>
          </a:p>
        </p:txBody>
      </p:sp>
      <p:sp>
        <p:nvSpPr>
          <p:cNvPr id="5" name="Text Placeholder 4"/>
          <p:cNvSpPr>
            <a:spLocks noGrp="1"/>
          </p:cNvSpPr>
          <p:nvPr>
            <p:ph type="body" idx="1"/>
          </p:nvPr>
        </p:nvSpPr>
        <p:spPr>
          <a:xfrm>
            <a:off x="304801" y="2356369"/>
            <a:ext cx="2667000" cy="4211599"/>
          </a:xfrm>
        </p:spPr>
        <p:txBody>
          <a:bodyPr/>
          <a:lstStyle/>
          <a:p>
            <a:pPr marL="171450" indent="-171450">
              <a:buFont typeface="Wingdings" panose="05000000000000000000" pitchFamily="2" charset="2"/>
              <a:buChar char="Ø"/>
            </a:pPr>
            <a:r>
              <a:rPr lang="en-US" sz="1200" dirty="0">
                <a:solidFill>
                  <a:schemeClr val="accent1">
                    <a:lumMod val="75000"/>
                  </a:schemeClr>
                </a:solidFill>
                <a:latin typeface="Nixie One" panose="020B0604020202020204" charset="0"/>
              </a:rPr>
              <a:t>Portland Metro and Clackamas: supported by seven</a:t>
            </a:r>
          </a:p>
          <a:p>
            <a:pPr marL="171450" indent="-171450">
              <a:buFont typeface="Wingdings" panose="05000000000000000000" pitchFamily="2" charset="2"/>
              <a:buChar char="Ø"/>
            </a:pPr>
            <a:endParaRPr lang="en-US" sz="1200" dirty="0">
              <a:solidFill>
                <a:schemeClr val="accent1">
                  <a:lumMod val="75000"/>
                </a:schemeClr>
              </a:solidFill>
              <a:latin typeface="Nixie One" panose="020B0604020202020204" charset="0"/>
            </a:endParaRPr>
          </a:p>
          <a:p>
            <a:pPr>
              <a:buNone/>
            </a:pPr>
            <a:r>
              <a:rPr lang="en-US" sz="1200" dirty="0">
                <a:solidFill>
                  <a:schemeClr val="accent1">
                    <a:lumMod val="75000"/>
                  </a:schemeClr>
                </a:solidFill>
                <a:latin typeface="Nixie One" panose="020B0604020202020204" charset="0"/>
              </a:rPr>
              <a:t>The remaining supported by one in each area:</a:t>
            </a:r>
          </a:p>
          <a:p>
            <a:pPr>
              <a:buNone/>
            </a:pPr>
            <a:r>
              <a:rPr lang="en-US" sz="1200" dirty="0">
                <a:solidFill>
                  <a:schemeClr val="accent1">
                    <a:lumMod val="75000"/>
                  </a:schemeClr>
                </a:solidFill>
                <a:latin typeface="Nixie One" panose="020B0604020202020204" charset="0"/>
              </a:rPr>
              <a:t> </a:t>
            </a:r>
          </a:p>
          <a:p>
            <a:pPr marL="171450" indent="-171450">
              <a:buFont typeface="Wingdings" panose="05000000000000000000" pitchFamily="2" charset="2"/>
              <a:buChar char="Ø"/>
            </a:pPr>
            <a:r>
              <a:rPr lang="en-US" sz="1200" dirty="0">
                <a:solidFill>
                  <a:schemeClr val="accent1">
                    <a:lumMod val="75000"/>
                  </a:schemeClr>
                </a:solidFill>
                <a:latin typeface="Nixie One" panose="020B0604020202020204" charset="0"/>
              </a:rPr>
              <a:t>Mid-Valley and NW</a:t>
            </a:r>
          </a:p>
          <a:p>
            <a:pPr marL="171450" indent="-171450">
              <a:buFont typeface="Wingdings" panose="05000000000000000000" pitchFamily="2" charset="2"/>
              <a:buChar char="Ø"/>
            </a:pPr>
            <a:r>
              <a:rPr lang="en-US" sz="1200" dirty="0">
                <a:solidFill>
                  <a:schemeClr val="accent1">
                    <a:lumMod val="75000"/>
                  </a:schemeClr>
                </a:solidFill>
                <a:latin typeface="Nixie One" panose="020B0604020202020204" charset="0"/>
              </a:rPr>
              <a:t>Lane and Eastern </a:t>
            </a:r>
          </a:p>
          <a:p>
            <a:pPr marL="171450" indent="-171450">
              <a:buFont typeface="Wingdings" panose="05000000000000000000" pitchFamily="2" charset="2"/>
              <a:buChar char="Ø"/>
            </a:pPr>
            <a:r>
              <a:rPr lang="en-US" sz="1200" dirty="0">
                <a:solidFill>
                  <a:schemeClr val="accent1">
                    <a:lumMod val="75000"/>
                  </a:schemeClr>
                </a:solidFill>
                <a:latin typeface="Nixie One" panose="020B0604020202020204" charset="0"/>
              </a:rPr>
              <a:t>Southwestern OR</a:t>
            </a:r>
          </a:p>
          <a:p>
            <a:pPr marL="171450" indent="-171450">
              <a:buFont typeface="Wingdings" panose="05000000000000000000" pitchFamily="2" charset="2"/>
              <a:buChar char="Ø"/>
            </a:pPr>
            <a:r>
              <a:rPr lang="en-US" sz="1200" dirty="0">
                <a:solidFill>
                  <a:schemeClr val="accent1">
                    <a:lumMod val="75000"/>
                  </a:schemeClr>
                </a:solidFill>
                <a:latin typeface="Nixie One" panose="020B0604020202020204" charset="0"/>
              </a:rPr>
              <a:t>Rogue Valley</a:t>
            </a:r>
          </a:p>
          <a:p>
            <a:pPr marL="171450" indent="-171450">
              <a:buFont typeface="Wingdings" panose="05000000000000000000" pitchFamily="2" charset="2"/>
              <a:buChar char="Ø"/>
            </a:pPr>
            <a:r>
              <a:rPr lang="en-US" sz="1200" dirty="0">
                <a:solidFill>
                  <a:schemeClr val="accent1">
                    <a:lumMod val="75000"/>
                  </a:schemeClr>
                </a:solidFill>
                <a:latin typeface="Nixie One" panose="020B0604020202020204" charset="0"/>
              </a:rPr>
              <a:t>East Cascades </a:t>
            </a:r>
          </a:p>
        </p:txBody>
      </p:sp>
      <p:pic>
        <p:nvPicPr>
          <p:cNvPr id="3074" name="Picture 2" descr="C:\Users\smithrj\Desktop\OTAA\LWB_Areas7-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82600"/>
            <a:ext cx="5181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3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 calcmode="lin" valueType="num">
                                      <p:cBhvr additive="base">
                                        <p:cTn id="1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 calcmode="lin" valueType="num">
                                      <p:cBhvr additive="base">
                                        <p:cTn id="36"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Nixie One" panose="020B0604020202020204" charset="0"/>
              </a:rPr>
              <a:t>Model in practice</a:t>
            </a:r>
          </a:p>
        </p:txBody>
      </p:sp>
      <p:sp>
        <p:nvSpPr>
          <p:cNvPr id="3" name="Text Placeholder 2"/>
          <p:cNvSpPr>
            <a:spLocks noGrp="1"/>
          </p:cNvSpPr>
          <p:nvPr>
            <p:ph type="body" idx="1"/>
          </p:nvPr>
        </p:nvSpPr>
        <p:spPr>
          <a:xfrm>
            <a:off x="661117" y="2654401"/>
            <a:ext cx="2409900" cy="4203599"/>
          </a:xfrm>
        </p:spPr>
        <p:txBody>
          <a:bodyPr/>
          <a:lstStyle/>
          <a:p>
            <a:pPr>
              <a:buNone/>
            </a:pPr>
            <a:r>
              <a:rPr lang="en-US" sz="2000" dirty="0">
                <a:solidFill>
                  <a:schemeClr val="accent1">
                    <a:lumMod val="75000"/>
                  </a:schemeClr>
                </a:solidFill>
                <a:latin typeface="Nixie One" panose="020B0604020202020204" charset="0"/>
              </a:rPr>
              <a:t>Lay off </a:t>
            </a:r>
          </a:p>
          <a:p>
            <a:pPr marL="285750" indent="-285750">
              <a:buFont typeface="Wingdings" panose="05000000000000000000" pitchFamily="2" charset="2"/>
              <a:buChar char="Ø"/>
            </a:pPr>
            <a:endParaRPr lang="en-US" sz="2000" dirty="0">
              <a:solidFill>
                <a:schemeClr val="accent1">
                  <a:lumMod val="75000"/>
                </a:schemeClr>
              </a:solidFill>
              <a:latin typeface="Nixie One" panose="020B0604020202020204" charset="0"/>
            </a:endParaRP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Rapid Response</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Trade Act Information Sessions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Assessment Workshops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Hand off to case managers </a:t>
            </a:r>
          </a:p>
          <a:p>
            <a:pPr marL="285750" indent="-285750">
              <a:buFont typeface="Wingdings" panose="05000000000000000000" pitchFamily="2" charset="2"/>
              <a:buChar char="Ø"/>
            </a:pPr>
            <a:endParaRPr lang="en-US" sz="2000" dirty="0"/>
          </a:p>
          <a:p>
            <a:pPr lvl="1">
              <a:buNone/>
            </a:pPr>
            <a:r>
              <a:rPr lang="en-US" sz="2000" dirty="0"/>
              <a:t>	</a:t>
            </a:r>
          </a:p>
        </p:txBody>
      </p:sp>
      <p:sp>
        <p:nvSpPr>
          <p:cNvPr id="4" name="Text Placeholder 3"/>
          <p:cNvSpPr>
            <a:spLocks noGrp="1"/>
          </p:cNvSpPr>
          <p:nvPr>
            <p:ph type="body" idx="2"/>
          </p:nvPr>
        </p:nvSpPr>
        <p:spPr>
          <a:xfrm>
            <a:off x="3149875" y="2654401"/>
            <a:ext cx="2409900" cy="4203599"/>
          </a:xfrm>
        </p:spPr>
        <p:txBody>
          <a:bodyPr/>
          <a:lstStyle/>
          <a:p>
            <a:pPr>
              <a:buNone/>
            </a:pPr>
            <a:r>
              <a:rPr lang="en-US" sz="2000" dirty="0">
                <a:solidFill>
                  <a:schemeClr val="accent1">
                    <a:lumMod val="75000"/>
                  </a:schemeClr>
                </a:solidFill>
                <a:latin typeface="Nixie One" panose="020B0604020202020204" charset="0"/>
              </a:rPr>
              <a:t>Resource</a:t>
            </a:r>
          </a:p>
          <a:p>
            <a:pPr marL="285750" indent="-285750">
              <a:buFont typeface="Wingdings" panose="05000000000000000000" pitchFamily="2" charset="2"/>
              <a:buChar char="Ø"/>
            </a:pPr>
            <a:endParaRPr lang="en-US" sz="2000" dirty="0">
              <a:solidFill>
                <a:schemeClr val="accent1">
                  <a:lumMod val="75000"/>
                </a:schemeClr>
              </a:solidFill>
              <a:latin typeface="Nixie One" panose="020B0604020202020204" charset="0"/>
            </a:endParaRP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Locally for participants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Partners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Community Colleges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Sector Strategy information </a:t>
            </a:r>
          </a:p>
        </p:txBody>
      </p:sp>
      <p:sp>
        <p:nvSpPr>
          <p:cNvPr id="5" name="Text Placeholder 4"/>
          <p:cNvSpPr>
            <a:spLocks noGrp="1"/>
          </p:cNvSpPr>
          <p:nvPr>
            <p:ph type="body" idx="3"/>
          </p:nvPr>
        </p:nvSpPr>
        <p:spPr>
          <a:xfrm>
            <a:off x="5559775" y="2654401"/>
            <a:ext cx="3593450" cy="4203599"/>
          </a:xfrm>
        </p:spPr>
        <p:txBody>
          <a:bodyPr>
            <a:normAutofit/>
          </a:bodyPr>
          <a:lstStyle/>
          <a:p>
            <a:pPr>
              <a:buNone/>
            </a:pPr>
            <a:r>
              <a:rPr lang="en-US" sz="2000" dirty="0">
                <a:solidFill>
                  <a:schemeClr val="accent1">
                    <a:lumMod val="75000"/>
                  </a:schemeClr>
                </a:solidFill>
                <a:latin typeface="Nixie One" panose="020B0604020202020204" charset="0"/>
              </a:rPr>
              <a:t>Re-employment and Training</a:t>
            </a:r>
          </a:p>
          <a:p>
            <a:pPr>
              <a:buNone/>
            </a:pPr>
            <a:endParaRPr lang="en-US" sz="2000" dirty="0">
              <a:solidFill>
                <a:schemeClr val="accent1">
                  <a:lumMod val="75000"/>
                </a:schemeClr>
              </a:solidFill>
              <a:latin typeface="Nixie One" panose="020B0604020202020204" charset="0"/>
            </a:endParaRP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Outreach to increase participation</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Outreach to those completing training to transition to employment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2"/>
            <a:ext cx="304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3" y="287867"/>
            <a:ext cx="3603625" cy="212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3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650" y="707635"/>
            <a:ext cx="4495799" cy="1371600"/>
          </a:xfrm>
        </p:spPr>
        <p:txBody>
          <a:bodyPr>
            <a:normAutofit/>
          </a:bodyPr>
          <a:lstStyle/>
          <a:p>
            <a:pPr algn="ctr"/>
            <a:r>
              <a:rPr lang="en-US" sz="2800" dirty="0">
                <a:solidFill>
                  <a:schemeClr val="accent1">
                    <a:lumMod val="75000"/>
                  </a:schemeClr>
                </a:solidFill>
                <a:latin typeface="Nixie One" panose="020B0604020202020204" charset="0"/>
              </a:rPr>
              <a:t>Frees up other key positions</a:t>
            </a:r>
          </a:p>
        </p:txBody>
      </p:sp>
      <p:sp>
        <p:nvSpPr>
          <p:cNvPr id="7" name="Text Placeholder 6"/>
          <p:cNvSpPr>
            <a:spLocks noGrp="1"/>
          </p:cNvSpPr>
          <p:nvPr>
            <p:ph type="body" idx="1"/>
          </p:nvPr>
        </p:nvSpPr>
        <p:spPr>
          <a:xfrm>
            <a:off x="533400" y="2356369"/>
            <a:ext cx="3660300" cy="4211599"/>
          </a:xfrm>
        </p:spPr>
        <p:txBody>
          <a:bodyPr/>
          <a:lstStyle/>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TAA Coordinator can focus on program performance, innovation and staff development </a:t>
            </a:r>
          </a:p>
          <a:p>
            <a:pPr marL="342900" indent="-342900">
              <a:buFont typeface="Wingdings" panose="05000000000000000000" pitchFamily="2" charset="2"/>
              <a:buChar char="Ø"/>
            </a:pPr>
            <a:endParaRPr lang="en-US" dirty="0">
              <a:solidFill>
                <a:schemeClr val="accent1">
                  <a:lumMod val="75000"/>
                </a:schemeClr>
              </a:solidFill>
              <a:latin typeface="Nixie One" panose="020B0604020202020204" charset="0"/>
            </a:endParaRPr>
          </a:p>
          <a:p>
            <a:pPr marL="342900" indent="-342900">
              <a:buFont typeface="Wingdings" panose="05000000000000000000" pitchFamily="2" charset="2"/>
              <a:buChar char="Ø"/>
            </a:pPr>
            <a:r>
              <a:rPr lang="en-US" dirty="0">
                <a:solidFill>
                  <a:schemeClr val="accent1">
                    <a:lumMod val="75000"/>
                  </a:schemeClr>
                </a:solidFill>
                <a:latin typeface="Nixie One" panose="020B0604020202020204" charset="0"/>
              </a:rPr>
              <a:t>Case Managers able to focus on case management and career development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079235"/>
            <a:ext cx="3577830" cy="2979372"/>
          </a:xfrm>
          <a:prstGeom prst="rect">
            <a:avLst/>
          </a:prstGeom>
        </p:spPr>
      </p:pic>
    </p:spTree>
    <p:extLst>
      <p:ext uri="{BB962C8B-B14F-4D97-AF65-F5344CB8AC3E}">
        <p14:creationId xmlns:p14="http://schemas.microsoft.com/office/powerpoint/2010/main" val="1509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2072076" y="2128058"/>
            <a:ext cx="5159998" cy="2406563"/>
          </a:xfrm>
        </p:spPr>
        <p:txBody>
          <a:bodyPr>
            <a:normAutofit/>
          </a:bodyPr>
          <a:lstStyle/>
          <a:p>
            <a:r>
              <a:rPr lang="en-US" sz="2800" dirty="0"/>
              <a:t>Susan Worden</a:t>
            </a:r>
          </a:p>
          <a:p>
            <a:pPr lvl="1"/>
            <a:r>
              <a:rPr lang="en-US" sz="2400" dirty="0"/>
              <a:t>Supervisory Program Analyst</a:t>
            </a:r>
          </a:p>
          <a:p>
            <a:pPr lvl="2"/>
            <a:r>
              <a:rPr lang="en-US" sz="2000" dirty="0"/>
              <a:t>Performance and Data Reporting Unit</a:t>
            </a:r>
          </a:p>
          <a:p>
            <a:pPr lvl="2"/>
            <a:r>
              <a:rPr lang="en-US" sz="2000" dirty="0"/>
              <a:t>Office of Trade Adjustment Assistance</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1210371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707633"/>
            <a:ext cx="9143999" cy="1371600"/>
          </a:xfrm>
        </p:spPr>
        <p:txBody>
          <a:bodyPr>
            <a:normAutofit/>
          </a:bodyPr>
          <a:lstStyle/>
          <a:p>
            <a:pPr algn="ctr"/>
            <a:r>
              <a:rPr lang="en-US" sz="2800" dirty="0">
                <a:solidFill>
                  <a:schemeClr val="accent1">
                    <a:lumMod val="75000"/>
                  </a:schemeClr>
                </a:solidFill>
                <a:latin typeface="Nixie One" panose="020B0604020202020204" charset="0"/>
              </a:rPr>
              <a:t>Regular Communication </a:t>
            </a:r>
          </a:p>
        </p:txBody>
      </p:sp>
      <p:sp>
        <p:nvSpPr>
          <p:cNvPr id="3" name="Text Placeholder 2"/>
          <p:cNvSpPr>
            <a:spLocks noGrp="1"/>
          </p:cNvSpPr>
          <p:nvPr>
            <p:ph type="body" idx="1"/>
          </p:nvPr>
        </p:nvSpPr>
        <p:spPr>
          <a:xfrm>
            <a:off x="457200" y="2364325"/>
            <a:ext cx="2409900" cy="4203599"/>
          </a:xfrm>
        </p:spPr>
        <p:txBody>
          <a:bodyPr/>
          <a:lstStyle/>
          <a:p>
            <a:pPr>
              <a:buNone/>
            </a:pPr>
            <a:r>
              <a:rPr lang="en-US" sz="2000" dirty="0">
                <a:solidFill>
                  <a:schemeClr val="accent1">
                    <a:lumMod val="75000"/>
                  </a:schemeClr>
                </a:solidFill>
                <a:latin typeface="Nixie One" panose="020B0604020202020204" charset="0"/>
              </a:rPr>
              <a:t>Weekly email updates focus on:</a:t>
            </a:r>
          </a:p>
          <a:p>
            <a:endParaRPr lang="en-US" dirty="0">
              <a:solidFill>
                <a:schemeClr val="accent1">
                  <a:lumMod val="75000"/>
                </a:schemeClr>
              </a:solidFill>
              <a:latin typeface="Nixie One" panose="020B0604020202020204" charset="0"/>
            </a:endParaRP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Sector Strategies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Local Office Updates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Petition Activity</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OJT/Training Completer Lists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Training facility updates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Accomplishments </a:t>
            </a:r>
          </a:p>
        </p:txBody>
      </p:sp>
      <p:sp>
        <p:nvSpPr>
          <p:cNvPr id="4" name="Text Placeholder 3"/>
          <p:cNvSpPr>
            <a:spLocks noGrp="1"/>
          </p:cNvSpPr>
          <p:nvPr>
            <p:ph type="body" idx="2"/>
          </p:nvPr>
        </p:nvSpPr>
        <p:spPr>
          <a:xfrm>
            <a:off x="2895600" y="2401599"/>
            <a:ext cx="3200400" cy="4203599"/>
          </a:xfrm>
        </p:spPr>
        <p:txBody>
          <a:bodyPr/>
          <a:lstStyle/>
          <a:p>
            <a:pPr>
              <a:buNone/>
            </a:pPr>
            <a:r>
              <a:rPr lang="en-US" sz="2000" dirty="0">
                <a:solidFill>
                  <a:schemeClr val="accent1">
                    <a:lumMod val="75000"/>
                  </a:schemeClr>
                </a:solidFill>
                <a:latin typeface="Nixie One" panose="020B0604020202020204" charset="0"/>
              </a:rPr>
              <a:t>Quarterly all staff training and meetings:</a:t>
            </a:r>
          </a:p>
          <a:p>
            <a:pPr marL="285750" indent="-285750">
              <a:buFont typeface="Wingdings" panose="05000000000000000000" pitchFamily="2" charset="2"/>
              <a:buChar char="Ø"/>
            </a:pPr>
            <a:endParaRPr lang="en-US" sz="2000" dirty="0">
              <a:solidFill>
                <a:schemeClr val="accent1">
                  <a:lumMod val="75000"/>
                </a:schemeClr>
              </a:solidFill>
              <a:latin typeface="Nixie One" panose="020B0604020202020204" charset="0"/>
            </a:endParaRP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First scheduled in March 2016- focused on defining roles and hand off between teams</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All Trade staff present including our TRA counterparts</a:t>
            </a:r>
          </a:p>
        </p:txBody>
      </p:sp>
      <p:sp>
        <p:nvSpPr>
          <p:cNvPr id="5" name="Text Placeholder 4"/>
          <p:cNvSpPr>
            <a:spLocks noGrp="1"/>
          </p:cNvSpPr>
          <p:nvPr>
            <p:ph type="body" idx="3"/>
          </p:nvPr>
        </p:nvSpPr>
        <p:spPr>
          <a:xfrm>
            <a:off x="6324600" y="2378989"/>
            <a:ext cx="2409900" cy="4203599"/>
          </a:xfrm>
        </p:spPr>
        <p:txBody>
          <a:bodyPr>
            <a:normAutofit/>
          </a:bodyPr>
          <a:lstStyle/>
          <a:p>
            <a:pPr>
              <a:buNone/>
            </a:pPr>
            <a:r>
              <a:rPr lang="en-US" sz="2000" dirty="0">
                <a:solidFill>
                  <a:schemeClr val="accent1">
                    <a:lumMod val="75000"/>
                  </a:schemeClr>
                </a:solidFill>
                <a:latin typeface="Nixie One" panose="020B0604020202020204" charset="0"/>
              </a:rPr>
              <a:t>Scheduled meetings:</a:t>
            </a:r>
          </a:p>
          <a:p>
            <a:pPr>
              <a:buNone/>
            </a:pPr>
            <a:endParaRPr lang="en-US" dirty="0">
              <a:solidFill>
                <a:schemeClr val="accent1">
                  <a:lumMod val="75000"/>
                </a:schemeClr>
              </a:solidFill>
              <a:latin typeface="Nixie One" panose="020B0604020202020204" charset="0"/>
            </a:endParaRP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One-on-one phone meetings every third week</a:t>
            </a:r>
          </a:p>
          <a:p>
            <a:pPr marL="285750" indent="-285750">
              <a:buFont typeface="Wingdings" panose="05000000000000000000" pitchFamily="2" charset="2"/>
              <a:buChar char="Ø"/>
            </a:pPr>
            <a:r>
              <a:rPr lang="en-US" dirty="0">
                <a:solidFill>
                  <a:schemeClr val="accent1">
                    <a:lumMod val="75000"/>
                  </a:schemeClr>
                </a:solidFill>
                <a:latin typeface="Nixie One" panose="020B0604020202020204" charset="0"/>
              </a:rPr>
              <a:t>As needed (individual or leadership meetings)  </a:t>
            </a:r>
          </a:p>
        </p:txBody>
      </p:sp>
      <p:grpSp>
        <p:nvGrpSpPr>
          <p:cNvPr id="6" name="Shape 531"/>
          <p:cNvGrpSpPr/>
          <p:nvPr/>
        </p:nvGrpSpPr>
        <p:grpSpPr>
          <a:xfrm>
            <a:off x="4924690" y="2065071"/>
            <a:ext cx="326065" cy="411573"/>
            <a:chOff x="6618700" y="1635475"/>
            <a:chExt cx="456675" cy="432325"/>
          </a:xfrm>
        </p:grpSpPr>
        <p:sp>
          <p:nvSpPr>
            <p:cNvPr id="7"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8"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9"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0"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1"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grpSp>
        <p:nvGrpSpPr>
          <p:cNvPr id="12" name="Shape 531"/>
          <p:cNvGrpSpPr/>
          <p:nvPr/>
        </p:nvGrpSpPr>
        <p:grpSpPr>
          <a:xfrm>
            <a:off x="5077090" y="2268271"/>
            <a:ext cx="326065" cy="411573"/>
            <a:chOff x="6618700" y="1635475"/>
            <a:chExt cx="456675" cy="432325"/>
          </a:xfrm>
        </p:grpSpPr>
        <p:sp>
          <p:nvSpPr>
            <p:cNvPr id="13"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4"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5"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6"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sp>
          <p:nvSpPr>
            <p:cNvPr id="17"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endParaRPr>
                <a:solidFill>
                  <a:srgbClr val="242021"/>
                </a:solidFill>
              </a:endParaRPr>
            </a:p>
          </p:txBody>
        </p:sp>
      </p:grpSp>
    </p:spTree>
    <p:extLst>
      <p:ext uri="{BB962C8B-B14F-4D97-AF65-F5344CB8AC3E}">
        <p14:creationId xmlns:p14="http://schemas.microsoft.com/office/powerpoint/2010/main" val="17656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 calcmode="lin" valueType="num">
                                      <p:cBhvr additive="base">
                                        <p:cTn id="4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01803"/>
            <a:ext cx="8001000" cy="3251199"/>
          </a:xfrm>
          <a:prstGeom prst="rect">
            <a:avLst/>
          </a:prstGeom>
        </p:spPr>
        <p:txBody>
          <a:bodyPr>
            <a:normAutofit/>
          </a:bodyPr>
          <a:lstStyle/>
          <a:p>
            <a:r>
              <a:rPr lang="en-US" sz="1800" dirty="0">
                <a:latin typeface="Nixie One" panose="020B0604020202020204" charset="0"/>
              </a:rPr>
              <a:t>“…case management expenditures should be consistent with providing effective services to adversely affected workers and increasing performance outcomes.” </a:t>
            </a:r>
            <a:br>
              <a:rPr lang="en-US" sz="1800" dirty="0">
                <a:latin typeface="Nixie One" panose="020B0604020202020204" charset="0"/>
              </a:rPr>
            </a:br>
            <a:br>
              <a:rPr lang="en-US" sz="1800" dirty="0">
                <a:latin typeface="Nixie One" panose="020B0604020202020204" charset="0"/>
              </a:rPr>
            </a:br>
            <a:r>
              <a:rPr lang="en-US" sz="1800" dirty="0">
                <a:latin typeface="Nixie One" panose="020B0604020202020204" charset="0"/>
              </a:rPr>
              <a:t>“In addition to staff costs for career counselors, employment and case management services funds may be used for: assessment tests; skills transferability analysis; peer counselors; development and provision of labor market information; follow-up services;…” “…any other staff costs related to case management. This list is not intended to be all inclusive.”</a:t>
            </a:r>
            <a:br>
              <a:rPr lang="en-US" sz="1800" dirty="0">
                <a:latin typeface="Nixie One" panose="020B0604020202020204" charset="0"/>
              </a:rPr>
            </a:br>
            <a:br>
              <a:rPr lang="en-US" sz="1800" dirty="0">
                <a:latin typeface="Nixie One" panose="020B0604020202020204" charset="0"/>
              </a:rPr>
            </a:br>
            <a:br>
              <a:rPr lang="en-US" sz="1800" dirty="0">
                <a:latin typeface="Nixie One" panose="020B0604020202020204" charset="0"/>
              </a:rPr>
            </a:br>
            <a:endParaRPr lang="en-US" sz="4000" dirty="0"/>
          </a:p>
        </p:txBody>
      </p:sp>
      <p:sp>
        <p:nvSpPr>
          <p:cNvPr id="3" name="Subtitle 2"/>
          <p:cNvSpPr>
            <a:spLocks noGrp="1"/>
          </p:cNvSpPr>
          <p:nvPr>
            <p:ph type="subTitle" idx="1"/>
          </p:nvPr>
        </p:nvSpPr>
        <p:spPr>
          <a:xfrm>
            <a:off x="533403" y="4648200"/>
            <a:ext cx="7696199" cy="1524000"/>
          </a:xfrm>
        </p:spPr>
        <p:txBody>
          <a:bodyPr>
            <a:normAutofit/>
          </a:bodyPr>
          <a:lstStyle/>
          <a:p>
            <a:r>
              <a:rPr lang="en-US" sz="2000" dirty="0">
                <a:latin typeface="Nixie One" panose="020B0604020202020204" charset="0"/>
              </a:rPr>
              <a:t>Case management funded positions as interpreted under section 235A and 239(g) of 2015 Act; TEGL’s 15-12, 19-16. </a:t>
            </a:r>
          </a:p>
        </p:txBody>
      </p:sp>
      <p:sp>
        <p:nvSpPr>
          <p:cNvPr id="5" name="TextBox 4"/>
          <p:cNvSpPr txBox="1"/>
          <p:nvPr/>
        </p:nvSpPr>
        <p:spPr>
          <a:xfrm>
            <a:off x="0" y="584202"/>
            <a:ext cx="9144000" cy="646331"/>
          </a:xfrm>
          <a:prstGeom prst="rect">
            <a:avLst/>
          </a:prstGeom>
          <a:noFill/>
        </p:spPr>
        <p:txBody>
          <a:bodyPr wrap="square" rtlCol="0">
            <a:spAutoFit/>
          </a:bodyPr>
          <a:lstStyle/>
          <a:p>
            <a:pPr algn="ctr"/>
            <a:r>
              <a:rPr lang="en-US" sz="3600" b="1" dirty="0">
                <a:solidFill>
                  <a:srgbClr val="92D050"/>
                </a:solidFill>
                <a:latin typeface="Nixie One" panose="020B0604020202020204" charset="0"/>
              </a:rPr>
              <a:t>Funding</a:t>
            </a:r>
          </a:p>
        </p:txBody>
      </p:sp>
    </p:spTree>
    <p:extLst>
      <p:ext uri="{BB962C8B-B14F-4D97-AF65-F5344CB8AC3E}">
        <p14:creationId xmlns:p14="http://schemas.microsoft.com/office/powerpoint/2010/main" val="2845396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180" y="735616"/>
            <a:ext cx="7955280" cy="1306018"/>
          </a:xfrm>
        </p:spPr>
        <p:txBody>
          <a:bodyPr>
            <a:normAutofit fontScale="90000"/>
          </a:bodyPr>
          <a:lstStyle/>
          <a:p>
            <a:pPr algn="ctr">
              <a:spcAft>
                <a:spcPts val="600"/>
              </a:spcAft>
            </a:pPr>
            <a:br>
              <a:rPr lang="en-US" dirty="0"/>
            </a:br>
            <a:br>
              <a:rPr lang="en-US" dirty="0"/>
            </a:br>
            <a:br>
              <a:rPr lang="en-US" dirty="0"/>
            </a:br>
            <a:br>
              <a:rPr lang="en-US" dirty="0"/>
            </a:br>
            <a:br>
              <a:rPr lang="en-US" dirty="0"/>
            </a:br>
            <a:r>
              <a:rPr lang="en-US" dirty="0"/>
              <a:t>POLLING QUESTION</a:t>
            </a:r>
            <a:br>
              <a:rPr lang="en-US" dirty="0"/>
            </a:br>
            <a:br>
              <a:rPr lang="en-US" dirty="0"/>
            </a:br>
            <a:r>
              <a:rPr lang="en-US" dirty="0"/>
              <a:t>Multiple Choice: With regard to </a:t>
            </a:r>
            <a:r>
              <a:rPr lang="en-US" dirty="0">
                <a:solidFill>
                  <a:srgbClr val="C00000"/>
                </a:solidFill>
              </a:rPr>
              <a:t>TAA Employment and Case </a:t>
            </a:r>
            <a:r>
              <a:rPr lang="en-US" sz="2600" dirty="0">
                <a:solidFill>
                  <a:srgbClr val="C00000"/>
                </a:solidFill>
              </a:rPr>
              <a:t>Management Funds </a:t>
            </a:r>
            <a:r>
              <a:rPr lang="en-US" dirty="0"/>
              <a:t>and Trade Program Grant Funds (</a:t>
            </a:r>
            <a:r>
              <a:rPr lang="en-US" dirty="0" err="1"/>
              <a:t>TaoA</a:t>
            </a:r>
            <a:r>
              <a:rPr lang="en-US" dirty="0"/>
              <a:t>), which answer is correct?</a:t>
            </a:r>
            <a:br>
              <a:rPr lang="en-US" dirty="0"/>
            </a:br>
            <a:endParaRPr lang="en-US" dirty="0"/>
          </a:p>
        </p:txBody>
      </p:sp>
      <p:sp>
        <p:nvSpPr>
          <p:cNvPr id="6" name="Content Placeholder 5"/>
          <p:cNvSpPr>
            <a:spLocks noGrp="1"/>
          </p:cNvSpPr>
          <p:nvPr>
            <p:ph idx="1"/>
          </p:nvPr>
        </p:nvSpPr>
        <p:spPr>
          <a:xfrm>
            <a:off x="605002" y="2007098"/>
            <a:ext cx="7955280" cy="4406348"/>
          </a:xfrm>
        </p:spPr>
        <p:txBody>
          <a:bodyPr>
            <a:normAutofit lnSpcReduction="10000"/>
          </a:bodyPr>
          <a:lstStyle/>
          <a:p>
            <a:pPr marL="457200" indent="-457200">
              <a:spcAft>
                <a:spcPts val="300"/>
              </a:spcAft>
              <a:buFont typeface="+mj-lt"/>
              <a:buAutoNum type="alphaUcPeriod"/>
            </a:pPr>
            <a:r>
              <a:rPr lang="en-US" sz="3200" dirty="0"/>
              <a:t>States must spend a</a:t>
            </a:r>
            <a:r>
              <a:rPr lang="en-US" sz="3200" dirty="0">
                <a:effectLst>
                  <a:outerShdw blurRad="38100" dist="38100" dir="2700000" algn="tl">
                    <a:srgbClr val="000000">
                      <a:alpha val="43137"/>
                    </a:srgbClr>
                  </a:outerShdw>
                </a:effectLst>
              </a:rPr>
              <a:t> </a:t>
            </a:r>
            <a:r>
              <a:rPr lang="en-US" sz="3200" b="1" dirty="0">
                <a:solidFill>
                  <a:srgbClr val="C00000"/>
                </a:solidFill>
              </a:rPr>
              <a:t>minim</a:t>
            </a:r>
            <a:r>
              <a:rPr lang="en-US" sz="3200" b="1" dirty="0">
                <a:solidFill>
                  <a:srgbClr val="C00000"/>
                </a:solidFill>
                <a:effectLst>
                  <a:outerShdw blurRad="38100" dist="38100" dir="2700000" algn="tl">
                    <a:srgbClr val="000000">
                      <a:alpha val="43137"/>
                    </a:srgbClr>
                  </a:outerShdw>
                </a:effectLst>
              </a:rPr>
              <a:t>um</a:t>
            </a:r>
            <a:r>
              <a:rPr lang="en-US" sz="3200" dirty="0">
                <a:effectLst>
                  <a:outerShdw blurRad="38100" dist="38100" dir="2700000" algn="tl">
                    <a:srgbClr val="000000">
                      <a:alpha val="43137"/>
                    </a:srgbClr>
                  </a:outerShdw>
                </a:effectLst>
              </a:rPr>
              <a:t> </a:t>
            </a:r>
            <a:r>
              <a:rPr lang="en-US" sz="3200" dirty="0"/>
              <a:t>of </a:t>
            </a:r>
            <a:r>
              <a:rPr lang="en-US" sz="3200" b="1" dirty="0">
                <a:solidFill>
                  <a:srgbClr val="C00000"/>
                </a:solidFill>
              </a:rPr>
              <a:t>5% </a:t>
            </a:r>
            <a:r>
              <a:rPr lang="en-US" sz="3200" dirty="0"/>
              <a:t>of their total FY Grant during the 3 year life of the grant. </a:t>
            </a:r>
          </a:p>
          <a:p>
            <a:pPr marL="457200" indent="-457200">
              <a:buFont typeface="+mj-lt"/>
              <a:buAutoNum type="alphaUcPeriod"/>
            </a:pPr>
            <a:r>
              <a:rPr lang="en-US" sz="3200" dirty="0"/>
              <a:t>States must spend a </a:t>
            </a:r>
            <a:r>
              <a:rPr lang="en-US" sz="3200" b="1" dirty="0">
                <a:solidFill>
                  <a:srgbClr val="C00000"/>
                </a:solidFill>
              </a:rPr>
              <a:t>maximum</a:t>
            </a:r>
            <a:r>
              <a:rPr lang="en-US" sz="3200" dirty="0"/>
              <a:t> of </a:t>
            </a:r>
            <a:r>
              <a:rPr lang="en-US" sz="3200" b="1" dirty="0">
                <a:solidFill>
                  <a:srgbClr val="C00000"/>
                </a:solidFill>
              </a:rPr>
              <a:t>5%</a:t>
            </a:r>
            <a:r>
              <a:rPr lang="en-US" sz="3200" dirty="0"/>
              <a:t> of their total FY Grant during the 3 year life of the grant. </a:t>
            </a:r>
          </a:p>
          <a:p>
            <a:pPr marL="457200" indent="-457200">
              <a:buFont typeface="+mj-lt"/>
              <a:buAutoNum type="alphaUcPeriod"/>
            </a:pPr>
            <a:r>
              <a:rPr lang="en-US" sz="3200" dirty="0"/>
              <a:t>States must spend a </a:t>
            </a:r>
            <a:r>
              <a:rPr lang="en-US" sz="3200" b="1" dirty="0">
                <a:solidFill>
                  <a:srgbClr val="C00000"/>
                </a:solidFill>
              </a:rPr>
              <a:t>maximum</a:t>
            </a:r>
            <a:r>
              <a:rPr lang="en-US" sz="3200" dirty="0"/>
              <a:t> of </a:t>
            </a:r>
            <a:r>
              <a:rPr lang="en-US" sz="3200" b="1" dirty="0">
                <a:solidFill>
                  <a:srgbClr val="C00000"/>
                </a:solidFill>
              </a:rPr>
              <a:t>10% </a:t>
            </a:r>
            <a:r>
              <a:rPr lang="en-US" sz="3200" dirty="0"/>
              <a:t>of their total FY Grant during the 3 year life of the grant. </a:t>
            </a:r>
            <a:endParaRPr lang="en-US" sz="2000" dirty="0"/>
          </a:p>
          <a:p>
            <a:endParaRPr lang="en-US" sz="2000" dirty="0"/>
          </a:p>
          <a:p>
            <a:endParaRPr lang="en-US" sz="2000" dirty="0"/>
          </a:p>
          <a:p>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42</a:t>
            </a:fld>
            <a:endParaRPr lang="en-US" dirty="0">
              <a:solidFill>
                <a:srgbClr val="303030">
                  <a:lumMod val="75000"/>
                  <a:lumOff val="25000"/>
                </a:srgbClr>
              </a:solidFill>
            </a:endParaRPr>
          </a:p>
        </p:txBody>
      </p:sp>
    </p:spTree>
    <p:extLst>
      <p:ext uri="{BB962C8B-B14F-4D97-AF65-F5344CB8AC3E}">
        <p14:creationId xmlns:p14="http://schemas.microsoft.com/office/powerpoint/2010/main" val="2586306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87893" y="1719604"/>
            <a:ext cx="5810400" cy="3008365"/>
          </a:xfrm>
        </p:spPr>
        <p:txBody>
          <a:bodyPr>
            <a:normAutofit/>
          </a:bodyPr>
          <a:lstStyle/>
          <a:p>
            <a:r>
              <a:rPr lang="en-US" sz="4400" dirty="0">
                <a:latin typeface="Nixie One" panose="020B0604020202020204" charset="0"/>
              </a:rPr>
              <a:t>Rewards Reaped and Lessons Learned…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03" y="1151901"/>
            <a:ext cx="3577830" cy="4143768"/>
          </a:xfrm>
          <a:prstGeom prst="rect">
            <a:avLst/>
          </a:prstGeom>
        </p:spPr>
      </p:pic>
    </p:spTree>
    <p:extLst>
      <p:ext uri="{BB962C8B-B14F-4D97-AF65-F5344CB8AC3E}">
        <p14:creationId xmlns:p14="http://schemas.microsoft.com/office/powerpoint/2010/main" val="342182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707633"/>
            <a:ext cx="9143999" cy="1371600"/>
          </a:xfrm>
        </p:spPr>
        <p:txBody>
          <a:bodyPr>
            <a:normAutofit/>
          </a:bodyPr>
          <a:lstStyle/>
          <a:p>
            <a:pPr algn="ctr"/>
            <a:r>
              <a:rPr lang="en-US" sz="3200" dirty="0">
                <a:latin typeface="Nixie One" panose="020B0604020202020204" charset="0"/>
              </a:rPr>
              <a:t>Rewards!</a:t>
            </a:r>
          </a:p>
        </p:txBody>
      </p:sp>
      <p:sp>
        <p:nvSpPr>
          <p:cNvPr id="3" name="Text Placeholder 2"/>
          <p:cNvSpPr>
            <a:spLocks noGrp="1"/>
          </p:cNvSpPr>
          <p:nvPr>
            <p:ph type="body" idx="1"/>
          </p:nvPr>
        </p:nvSpPr>
        <p:spPr>
          <a:xfrm>
            <a:off x="609600" y="2311402"/>
            <a:ext cx="2409900" cy="4203599"/>
          </a:xfrm>
        </p:spPr>
        <p:txBody>
          <a:bodyPr/>
          <a:lstStyle/>
          <a:p>
            <a:pPr>
              <a:buNone/>
            </a:pPr>
            <a:r>
              <a:rPr lang="en-US" sz="2000" b="1" dirty="0">
                <a:solidFill>
                  <a:schemeClr val="accent1">
                    <a:lumMod val="75000"/>
                  </a:schemeClr>
                </a:solidFill>
                <a:latin typeface="Nixie One" panose="020B0604020202020204" charset="0"/>
              </a:rPr>
              <a:t>Outreach</a:t>
            </a:r>
          </a:p>
          <a:p>
            <a:endParaRPr lang="en-US" sz="2000" dirty="0">
              <a:solidFill>
                <a:schemeClr val="accent1">
                  <a:lumMod val="75000"/>
                </a:schemeClr>
              </a:solidFill>
              <a:latin typeface="Nixie One" panose="020B0604020202020204" charset="0"/>
            </a:endParaRP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Petition activity </a:t>
            </a: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Increased program knowledge</a:t>
            </a: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Use lists to reach out to eligible for program and not engaged</a:t>
            </a:r>
          </a:p>
          <a:p>
            <a:pPr lvl="1"/>
            <a:endParaRPr lang="en-US" sz="2000" dirty="0"/>
          </a:p>
        </p:txBody>
      </p:sp>
      <p:sp>
        <p:nvSpPr>
          <p:cNvPr id="4" name="Text Placeholder 3"/>
          <p:cNvSpPr>
            <a:spLocks noGrp="1"/>
          </p:cNvSpPr>
          <p:nvPr>
            <p:ph type="body" idx="2"/>
          </p:nvPr>
        </p:nvSpPr>
        <p:spPr>
          <a:xfrm>
            <a:off x="3276601" y="2364402"/>
            <a:ext cx="2667000" cy="4203599"/>
          </a:xfrm>
        </p:spPr>
        <p:txBody>
          <a:bodyPr/>
          <a:lstStyle/>
          <a:p>
            <a:pPr>
              <a:buNone/>
            </a:pPr>
            <a:r>
              <a:rPr lang="en-US" sz="2000" b="1" dirty="0">
                <a:solidFill>
                  <a:schemeClr val="accent1">
                    <a:lumMod val="75000"/>
                  </a:schemeClr>
                </a:solidFill>
                <a:latin typeface="Nixie One" panose="020B0604020202020204" charset="0"/>
              </a:rPr>
              <a:t>Entered Employment</a:t>
            </a:r>
          </a:p>
          <a:p>
            <a:endParaRPr lang="en-US" sz="2000" dirty="0">
              <a:solidFill>
                <a:schemeClr val="accent1">
                  <a:lumMod val="75000"/>
                </a:schemeClr>
              </a:solidFill>
              <a:latin typeface="Nixie One" panose="020B0604020202020204" charset="0"/>
            </a:endParaRP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Focus on transitioning participants into employment last term of training</a:t>
            </a: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Use lists as tool</a:t>
            </a:r>
          </a:p>
        </p:txBody>
      </p:sp>
      <p:sp>
        <p:nvSpPr>
          <p:cNvPr id="5" name="Text Placeholder 4"/>
          <p:cNvSpPr>
            <a:spLocks noGrp="1"/>
          </p:cNvSpPr>
          <p:nvPr>
            <p:ph type="body" idx="3"/>
          </p:nvPr>
        </p:nvSpPr>
        <p:spPr/>
        <p:txBody>
          <a:bodyPr>
            <a:normAutofit/>
          </a:bodyPr>
          <a:lstStyle/>
          <a:p>
            <a:pPr>
              <a:buNone/>
            </a:pPr>
            <a:r>
              <a:rPr lang="en-US" sz="2000" b="1" dirty="0">
                <a:solidFill>
                  <a:schemeClr val="accent1">
                    <a:lumMod val="75000"/>
                  </a:schemeClr>
                </a:solidFill>
                <a:latin typeface="Nixie One" panose="020B0604020202020204" charset="0"/>
              </a:rPr>
              <a:t>Rapid Response</a:t>
            </a:r>
          </a:p>
          <a:p>
            <a:endParaRPr lang="en-US" sz="2000" dirty="0">
              <a:solidFill>
                <a:schemeClr val="accent1">
                  <a:lumMod val="75000"/>
                </a:schemeClr>
              </a:solidFill>
              <a:latin typeface="Nixie One" panose="020B0604020202020204" charset="0"/>
            </a:endParaRP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TAN’s listed as a resource </a:t>
            </a: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Full integration into Rapid Response teams</a:t>
            </a:r>
          </a:p>
          <a:p>
            <a:pPr marL="285750" lvl="1" indent="-285750">
              <a:buFont typeface="Wingdings" panose="05000000000000000000" pitchFamily="2" charset="2"/>
              <a:buChar char="Ø"/>
            </a:pPr>
            <a:r>
              <a:rPr lang="en-US" dirty="0">
                <a:solidFill>
                  <a:schemeClr val="accent1">
                    <a:lumMod val="75000"/>
                  </a:schemeClr>
                </a:solidFill>
                <a:latin typeface="Nixie One" panose="020B0604020202020204" charset="0"/>
              </a:rPr>
              <a:t>Data collection and sharing increase</a:t>
            </a:r>
          </a:p>
        </p:txBody>
      </p:sp>
    </p:spTree>
    <p:extLst>
      <p:ext uri="{BB962C8B-B14F-4D97-AF65-F5344CB8AC3E}">
        <p14:creationId xmlns:p14="http://schemas.microsoft.com/office/powerpoint/2010/main" val="21288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47800" y="808285"/>
            <a:ext cx="3200400" cy="1051560"/>
          </a:xfrm>
        </p:spPr>
        <p:txBody>
          <a:bodyPr>
            <a:normAutofit/>
          </a:bodyPr>
          <a:lstStyle/>
          <a:p>
            <a:r>
              <a:rPr lang="en-US" dirty="0">
                <a:solidFill>
                  <a:schemeClr val="accent1">
                    <a:lumMod val="75000"/>
                  </a:schemeClr>
                </a:solidFill>
                <a:latin typeface="Nixie One" panose="020B0604020202020204" charset="0"/>
              </a:rPr>
              <a:t>Activity since </a:t>
            </a:r>
            <a:br>
              <a:rPr lang="en-US" dirty="0">
                <a:solidFill>
                  <a:schemeClr val="accent1">
                    <a:lumMod val="75000"/>
                  </a:schemeClr>
                </a:solidFill>
                <a:latin typeface="Nixie One" panose="020B0604020202020204" charset="0"/>
              </a:rPr>
            </a:br>
            <a:r>
              <a:rPr lang="en-US" dirty="0">
                <a:solidFill>
                  <a:schemeClr val="accent1">
                    <a:lumMod val="75000"/>
                  </a:schemeClr>
                </a:solidFill>
                <a:latin typeface="Nixie One" panose="020B0604020202020204" charset="0"/>
              </a:rPr>
              <a:t>December 2015</a:t>
            </a:r>
          </a:p>
        </p:txBody>
      </p:sp>
      <p:graphicFrame>
        <p:nvGraphicFramePr>
          <p:cNvPr id="9" name="Diagram 8"/>
          <p:cNvGraphicFramePr/>
          <p:nvPr>
            <p:extLst>
              <p:ext uri="{D42A27DB-BD31-4B8C-83A1-F6EECF244321}">
                <p14:modId xmlns:p14="http://schemas.microsoft.com/office/powerpoint/2010/main" val="2356294855"/>
              </p:ext>
            </p:extLst>
          </p:nvPr>
        </p:nvGraphicFramePr>
        <p:xfrm>
          <a:off x="3048000" y="1092201"/>
          <a:ext cx="6096000" cy="511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193801"/>
            <a:ext cx="304800" cy="38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7358" y="2002529"/>
            <a:ext cx="3657600" cy="3293209"/>
          </a:xfrm>
          <a:prstGeom prst="rect">
            <a:avLst/>
          </a:prstGeom>
          <a:noFill/>
        </p:spPr>
        <p:txBody>
          <a:bodyPr wrap="square" rtlCol="0">
            <a:spAutoFit/>
          </a:bodyPr>
          <a:lstStyle/>
          <a:p>
            <a:r>
              <a:rPr lang="en-US" sz="1600" b="1" dirty="0">
                <a:solidFill>
                  <a:srgbClr val="124D95">
                    <a:lumMod val="75000"/>
                  </a:srgbClr>
                </a:solidFill>
                <a:latin typeface="Nixie One" panose="020B0604020202020204" charset="0"/>
              </a:rPr>
              <a:t>OJT’s</a:t>
            </a:r>
            <a:r>
              <a:rPr lang="en-US" sz="1600" dirty="0">
                <a:solidFill>
                  <a:srgbClr val="124D95">
                    <a:lumMod val="75000"/>
                  </a:srgbClr>
                </a:solidFill>
                <a:latin typeface="Nixie One" panose="020B0604020202020204" charset="0"/>
              </a:rPr>
              <a:t> have increased 250%</a:t>
            </a:r>
          </a:p>
          <a:p>
            <a:endParaRPr lang="en-US" sz="1600" dirty="0">
              <a:solidFill>
                <a:srgbClr val="124D95">
                  <a:lumMod val="75000"/>
                </a:srgbClr>
              </a:solidFill>
              <a:latin typeface="Nixie One" panose="020B0604020202020204" charset="0"/>
            </a:endParaRPr>
          </a:p>
          <a:p>
            <a:r>
              <a:rPr lang="en-US" sz="1600" b="1" dirty="0">
                <a:solidFill>
                  <a:srgbClr val="124D95">
                    <a:lumMod val="75000"/>
                  </a:srgbClr>
                </a:solidFill>
                <a:latin typeface="Nixie One" panose="020B0604020202020204" charset="0"/>
              </a:rPr>
              <a:t>Petition activity= </a:t>
            </a:r>
          </a:p>
          <a:p>
            <a:r>
              <a:rPr lang="en-US" sz="1600" dirty="0">
                <a:solidFill>
                  <a:srgbClr val="124D95">
                    <a:lumMod val="75000"/>
                  </a:srgbClr>
                </a:solidFill>
                <a:latin typeface="Nixie One" panose="020B0604020202020204" charset="0"/>
              </a:rPr>
              <a:t>2014: 30 petitions filed; 19 certifications</a:t>
            </a:r>
          </a:p>
          <a:p>
            <a:r>
              <a:rPr lang="en-US" sz="1600" dirty="0">
                <a:solidFill>
                  <a:srgbClr val="124D95">
                    <a:lumMod val="75000"/>
                  </a:srgbClr>
                </a:solidFill>
                <a:latin typeface="Nixie One" panose="020B0604020202020204" charset="0"/>
              </a:rPr>
              <a:t>2015: 35 petitions filed; 23 certifications</a:t>
            </a:r>
          </a:p>
          <a:p>
            <a:r>
              <a:rPr lang="en-US" sz="1600" dirty="0">
                <a:solidFill>
                  <a:srgbClr val="124D95">
                    <a:lumMod val="75000"/>
                  </a:srgbClr>
                </a:solidFill>
                <a:latin typeface="Nixie One" panose="020B0604020202020204" charset="0"/>
              </a:rPr>
              <a:t>12/2015-7/2017: 135 petitions filed, 89 certifications, 21 pending decisions </a:t>
            </a:r>
          </a:p>
          <a:p>
            <a:endParaRPr lang="en-US" sz="1600" dirty="0">
              <a:solidFill>
                <a:srgbClr val="124D95">
                  <a:lumMod val="75000"/>
                </a:srgbClr>
              </a:solidFill>
              <a:latin typeface="Nixie One" panose="020B0604020202020204" charset="0"/>
            </a:endParaRPr>
          </a:p>
          <a:p>
            <a:r>
              <a:rPr lang="en-US" sz="1600" b="1" dirty="0">
                <a:solidFill>
                  <a:srgbClr val="124D95">
                    <a:lumMod val="75000"/>
                  </a:srgbClr>
                </a:solidFill>
                <a:latin typeface="Nixie One" panose="020B0604020202020204" charset="0"/>
              </a:rPr>
              <a:t>Case management: </a:t>
            </a:r>
            <a:r>
              <a:rPr lang="en-US" sz="1600" dirty="0">
                <a:solidFill>
                  <a:srgbClr val="124D95">
                    <a:lumMod val="75000"/>
                  </a:srgbClr>
                </a:solidFill>
                <a:latin typeface="Nixie One" panose="020B0604020202020204" charset="0"/>
              </a:rPr>
              <a:t>52% increase in spending (comparison based on 4 quarters preceding new model and 4 quarters following implementation) in large part due to TAN efforts and role</a:t>
            </a:r>
          </a:p>
        </p:txBody>
      </p:sp>
    </p:spTree>
    <p:extLst>
      <p:ext uri="{BB962C8B-B14F-4D97-AF65-F5344CB8AC3E}">
        <p14:creationId xmlns:p14="http://schemas.microsoft.com/office/powerpoint/2010/main" val="37849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 calcmode="lin" valueType="num">
                                      <p:cBhvr additive="base">
                                        <p:cTn id="31"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 y="707633"/>
            <a:ext cx="9143999" cy="1371600"/>
          </a:xfrm>
        </p:spPr>
        <p:txBody>
          <a:bodyPr/>
          <a:lstStyle/>
          <a:p>
            <a:pPr algn="ctr"/>
            <a:r>
              <a:rPr lang="en-US" sz="2800" dirty="0">
                <a:solidFill>
                  <a:schemeClr val="accent1">
                    <a:lumMod val="75000"/>
                  </a:schemeClr>
                </a:solidFill>
                <a:latin typeface="Nixie One" panose="020B0604020202020204" charset="0"/>
              </a:rPr>
              <a:t>Lessons Learned</a:t>
            </a:r>
          </a:p>
        </p:txBody>
      </p:sp>
      <p:sp>
        <p:nvSpPr>
          <p:cNvPr id="7" name="Text Placeholder 6"/>
          <p:cNvSpPr>
            <a:spLocks noGrp="1"/>
          </p:cNvSpPr>
          <p:nvPr>
            <p:ph type="body" idx="1"/>
          </p:nvPr>
        </p:nvSpPr>
        <p:spPr>
          <a:xfrm>
            <a:off x="685800" y="2311402"/>
            <a:ext cx="4343400" cy="4211599"/>
          </a:xfrm>
        </p:spPr>
        <p:txBody>
          <a:bodyPr/>
          <a:lstStyle/>
          <a:p>
            <a:pPr>
              <a:buNone/>
            </a:pPr>
            <a:r>
              <a:rPr lang="en-US" b="1" dirty="0">
                <a:solidFill>
                  <a:schemeClr val="accent1">
                    <a:lumMod val="75000"/>
                  </a:schemeClr>
                </a:solidFill>
                <a:latin typeface="Nixie One" panose="020B0604020202020204" charset="0"/>
              </a:rPr>
              <a:t>Need constant leadership for roles</a:t>
            </a:r>
          </a:p>
          <a:p>
            <a:endParaRPr lang="en-US" sz="2400" dirty="0">
              <a:solidFill>
                <a:schemeClr val="accent1">
                  <a:lumMod val="75000"/>
                </a:schemeClr>
              </a:solidFill>
              <a:latin typeface="Nixie One" panose="020B0604020202020204" charset="0"/>
            </a:endParaRP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New Workforce Boards</a:t>
            </a: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WIOA</a:t>
            </a: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New positions</a:t>
            </a:r>
          </a:p>
        </p:txBody>
      </p:sp>
      <p:sp>
        <p:nvSpPr>
          <p:cNvPr id="8" name="Text Placeholder 7"/>
          <p:cNvSpPr>
            <a:spLocks noGrp="1"/>
          </p:cNvSpPr>
          <p:nvPr>
            <p:ph type="body" idx="2"/>
          </p:nvPr>
        </p:nvSpPr>
        <p:spPr>
          <a:xfrm>
            <a:off x="5181600" y="2311402"/>
            <a:ext cx="3660300" cy="4211599"/>
          </a:xfrm>
        </p:spPr>
        <p:txBody>
          <a:bodyPr>
            <a:normAutofit/>
          </a:bodyPr>
          <a:lstStyle/>
          <a:p>
            <a:pPr>
              <a:buNone/>
            </a:pPr>
            <a:r>
              <a:rPr lang="en-US" b="1" dirty="0">
                <a:solidFill>
                  <a:schemeClr val="accent1">
                    <a:lumMod val="75000"/>
                  </a:schemeClr>
                </a:solidFill>
                <a:latin typeface="Nixie One" panose="020B0604020202020204" charset="0"/>
              </a:rPr>
              <a:t>Prime time to make changes</a:t>
            </a:r>
          </a:p>
          <a:p>
            <a:endParaRPr lang="en-US" sz="2400" dirty="0">
              <a:solidFill>
                <a:schemeClr val="accent1">
                  <a:lumMod val="75000"/>
                </a:schemeClr>
              </a:solidFill>
              <a:latin typeface="Nixie One" panose="020B0604020202020204" charset="0"/>
            </a:endParaRP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Activity level of program manageable</a:t>
            </a: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Collaboration highly sought by stakeholders</a:t>
            </a: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WIOA requires alignment </a:t>
            </a:r>
          </a:p>
          <a:p>
            <a:pPr marL="342900" indent="-342900">
              <a:buFont typeface="Wingdings" panose="05000000000000000000" pitchFamily="2" charset="2"/>
              <a:buChar char="Ø"/>
            </a:pPr>
            <a:r>
              <a:rPr lang="en-US" sz="1800" dirty="0">
                <a:solidFill>
                  <a:schemeClr val="accent1">
                    <a:lumMod val="75000"/>
                  </a:schemeClr>
                </a:solidFill>
                <a:latin typeface="Nixie One" panose="020B0604020202020204" charset="0"/>
              </a:rPr>
              <a:t>Need to tell our story</a:t>
            </a:r>
          </a:p>
        </p:txBody>
      </p:sp>
    </p:spTree>
    <p:extLst>
      <p:ext uri="{BB962C8B-B14F-4D97-AF65-F5344CB8AC3E}">
        <p14:creationId xmlns:p14="http://schemas.microsoft.com/office/powerpoint/2010/main" val="7408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xie One" panose="020B0604020202020204" charset="0"/>
              </a:rPr>
              <a:t>Kurt </a:t>
            </a:r>
            <a:r>
              <a:rPr lang="en-US" dirty="0" err="1">
                <a:latin typeface="Nixie One" panose="020B0604020202020204" charset="0"/>
              </a:rPr>
              <a:t>Shovlin</a:t>
            </a:r>
            <a:endParaRPr lang="en-US" dirty="0">
              <a:latin typeface="Nixie One" panose="020B0604020202020204" charset="0"/>
            </a:endParaRPr>
          </a:p>
        </p:txBody>
      </p:sp>
      <p:sp>
        <p:nvSpPr>
          <p:cNvPr id="3" name="Text Placeholder 2"/>
          <p:cNvSpPr>
            <a:spLocks noGrp="1"/>
          </p:cNvSpPr>
          <p:nvPr>
            <p:ph type="body" sz="half" idx="2"/>
          </p:nvPr>
        </p:nvSpPr>
        <p:spPr>
          <a:xfrm>
            <a:off x="962026" y="787401"/>
            <a:ext cx="6724650" cy="3982303"/>
          </a:xfrm>
        </p:spPr>
        <p:txBody>
          <a:bodyPr>
            <a:normAutofit/>
          </a:bodyPr>
          <a:lstStyle/>
          <a:p>
            <a:r>
              <a:rPr lang="en-US" sz="2000" dirty="0">
                <a:solidFill>
                  <a:schemeClr val="accent1">
                    <a:lumMod val="75000"/>
                  </a:schemeClr>
                </a:solidFill>
                <a:latin typeface="Nixie One" panose="020B0604020202020204" charset="0"/>
              </a:rPr>
              <a:t>The Trade Act Navigators and other staff from the Central Trade Act Unit in particular, </a:t>
            </a:r>
            <a:r>
              <a:rPr lang="en-US" sz="2000" b="1" dirty="0">
                <a:solidFill>
                  <a:schemeClr val="accent1">
                    <a:lumMod val="75000"/>
                  </a:schemeClr>
                </a:solidFill>
                <a:latin typeface="Nixie One" panose="020B0604020202020204" charset="0"/>
              </a:rPr>
              <a:t>usefully guided the employer through the Trade Act application process and succinctly outlined the basic elements and benefits of the Trade Act Program to an appreciative and grateful audience over the course of six large Rapid Response Information Sessions.</a:t>
            </a:r>
            <a:r>
              <a:rPr lang="en-US" sz="2000" dirty="0">
                <a:solidFill>
                  <a:schemeClr val="accent1">
                    <a:lumMod val="75000"/>
                  </a:schemeClr>
                </a:solidFill>
                <a:latin typeface="Nixie One" panose="020B0604020202020204" charset="0"/>
              </a:rPr>
              <a:t>  It’s a memorable moment anytime faces of despair turn to those of delight as is often the case, in my experience, when a rapid response Trade Act presentation is completed, not unlike my own reaction despite the number of times I have witnessed it!</a:t>
            </a:r>
          </a:p>
          <a:p>
            <a:endParaRPr lang="en-US" sz="2800" dirty="0"/>
          </a:p>
        </p:txBody>
      </p:sp>
      <p:sp>
        <p:nvSpPr>
          <p:cNvPr id="4" name="Text Placeholder 3"/>
          <p:cNvSpPr>
            <a:spLocks noGrp="1"/>
          </p:cNvSpPr>
          <p:nvPr>
            <p:ph type="body" sz="half" idx="10"/>
          </p:nvPr>
        </p:nvSpPr>
        <p:spPr/>
        <p:txBody>
          <a:bodyPr/>
          <a:lstStyle/>
          <a:p>
            <a:r>
              <a:rPr lang="en-US" dirty="0"/>
              <a:t>Senior Project Manager, Portland Metro Rapid Response Lead, </a:t>
            </a:r>
            <a:r>
              <a:rPr lang="en-US" dirty="0" err="1"/>
              <a:t>Worksystems</a:t>
            </a:r>
            <a:r>
              <a:rPr lang="en-US" dirty="0"/>
              <a:t>, Inc.</a:t>
            </a:r>
          </a:p>
        </p:txBody>
      </p:sp>
    </p:spTree>
    <p:extLst>
      <p:ext uri="{BB962C8B-B14F-4D97-AF65-F5344CB8AC3E}">
        <p14:creationId xmlns:p14="http://schemas.microsoft.com/office/powerpoint/2010/main" val="203023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xie One" panose="020B0604020202020204" charset="0"/>
              </a:rPr>
              <a:t>Kathy Wilcox</a:t>
            </a:r>
          </a:p>
        </p:txBody>
      </p:sp>
      <p:sp>
        <p:nvSpPr>
          <p:cNvPr id="3" name="Text Placeholder 2"/>
          <p:cNvSpPr>
            <a:spLocks noGrp="1"/>
          </p:cNvSpPr>
          <p:nvPr>
            <p:ph type="body" sz="half" idx="2"/>
          </p:nvPr>
        </p:nvSpPr>
        <p:spPr/>
        <p:txBody>
          <a:bodyPr>
            <a:normAutofit/>
          </a:bodyPr>
          <a:lstStyle/>
          <a:p>
            <a:r>
              <a:rPr lang="en-US" sz="2400" b="1" dirty="0">
                <a:solidFill>
                  <a:schemeClr val="accent1">
                    <a:lumMod val="75000"/>
                  </a:schemeClr>
                </a:solidFill>
                <a:latin typeface="Nixie One" panose="020B0604020202020204" charset="0"/>
              </a:rPr>
              <a:t>The addition of Trade Act Navigators has had a very significant and positive effect on Rapid Response delivery in Oregon.  The Trade Act Navigators knowledge of the Trade Act Program and commitment to act together as a team with Rapid Response has been impressive and has made a positive difference in the lives of dislocated workers in Oregon.</a:t>
            </a:r>
          </a:p>
        </p:txBody>
      </p:sp>
      <p:sp>
        <p:nvSpPr>
          <p:cNvPr id="4" name="Text Placeholder 3"/>
          <p:cNvSpPr>
            <a:spLocks noGrp="1"/>
          </p:cNvSpPr>
          <p:nvPr>
            <p:ph type="body" sz="half" idx="10"/>
          </p:nvPr>
        </p:nvSpPr>
        <p:spPr/>
        <p:txBody>
          <a:bodyPr/>
          <a:lstStyle/>
          <a:p>
            <a:r>
              <a:rPr lang="en-US" sz="1000" dirty="0">
                <a:latin typeface="Nixie One" panose="020B0604020202020204" charset="0"/>
              </a:rPr>
              <a:t>Office of Workforce Investments, Office of Higher Education and Coordinating Commission</a:t>
            </a:r>
          </a:p>
        </p:txBody>
      </p:sp>
    </p:spTree>
    <p:extLst>
      <p:ext uri="{BB962C8B-B14F-4D97-AF65-F5344CB8AC3E}">
        <p14:creationId xmlns:p14="http://schemas.microsoft.com/office/powerpoint/2010/main" val="2789585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ixie One" panose="020B0604020202020204" charset="0"/>
              </a:rPr>
              <a:t>Sherri Stratton</a:t>
            </a:r>
          </a:p>
        </p:txBody>
      </p:sp>
      <p:sp>
        <p:nvSpPr>
          <p:cNvPr id="3" name="Text Placeholder 2"/>
          <p:cNvSpPr>
            <a:spLocks noGrp="1"/>
          </p:cNvSpPr>
          <p:nvPr>
            <p:ph type="body" sz="half" idx="2"/>
          </p:nvPr>
        </p:nvSpPr>
        <p:spPr/>
        <p:txBody>
          <a:bodyPr>
            <a:normAutofit fontScale="92500" lnSpcReduction="20000"/>
          </a:bodyPr>
          <a:lstStyle/>
          <a:p>
            <a:r>
              <a:rPr lang="en-US" sz="2400" dirty="0">
                <a:solidFill>
                  <a:schemeClr val="accent1">
                    <a:lumMod val="75000"/>
                  </a:schemeClr>
                </a:solidFill>
                <a:latin typeface="Nixie One" panose="020B0604020202020204" charset="0"/>
              </a:rPr>
              <a:t>The new Trade Act Navigator (TAN) model has </a:t>
            </a:r>
            <a:r>
              <a:rPr lang="en-US" sz="2400" b="1" dirty="0">
                <a:solidFill>
                  <a:schemeClr val="accent1">
                    <a:lumMod val="75000"/>
                  </a:schemeClr>
                </a:solidFill>
                <a:latin typeface="Nixie One" panose="020B0604020202020204" charset="0"/>
              </a:rPr>
              <a:t>progressive influences for our local and state workforce service delivery model.</a:t>
            </a:r>
            <a:r>
              <a:rPr lang="en-US" sz="2400" dirty="0">
                <a:solidFill>
                  <a:schemeClr val="accent1">
                    <a:lumMod val="75000"/>
                  </a:schemeClr>
                </a:solidFill>
                <a:latin typeface="Nixie One" panose="020B0604020202020204" charset="0"/>
              </a:rPr>
              <a:t> Our local TAN provides TAA specialist knowledge and resources across organizational boundaries and regions. Josh Morell, </a:t>
            </a:r>
            <a:r>
              <a:rPr lang="en-US" sz="2400" dirty="0" err="1">
                <a:solidFill>
                  <a:schemeClr val="accent1">
                    <a:lumMod val="75000"/>
                  </a:schemeClr>
                </a:solidFill>
                <a:latin typeface="Nixie One" panose="020B0604020202020204" charset="0"/>
              </a:rPr>
              <a:t>WorkSource</a:t>
            </a:r>
            <a:r>
              <a:rPr lang="en-US" sz="2400" dirty="0">
                <a:solidFill>
                  <a:schemeClr val="accent1">
                    <a:lumMod val="75000"/>
                  </a:schemeClr>
                </a:solidFill>
                <a:latin typeface="Nixie One" panose="020B0604020202020204" charset="0"/>
              </a:rPr>
              <a:t> Rogue Valley Trade Act Navigator, is connected to all three of our local workforce centers, our workforce board, and our region’s sector strategy efforts. He contributes to our regional business team coordination efforts to streamline services and leverage support for the impacted workers and businesses. In addition, Josh is well connected with his peers and partners across the region.</a:t>
            </a:r>
            <a:endParaRPr lang="en-US" dirty="0">
              <a:latin typeface="Nixie One" panose="020B0604020202020204" charset="0"/>
            </a:endParaRPr>
          </a:p>
        </p:txBody>
      </p:sp>
      <p:sp>
        <p:nvSpPr>
          <p:cNvPr id="4" name="Text Placeholder 3"/>
          <p:cNvSpPr>
            <a:spLocks noGrp="1"/>
          </p:cNvSpPr>
          <p:nvPr>
            <p:ph type="body" sz="half" idx="10"/>
          </p:nvPr>
        </p:nvSpPr>
        <p:spPr/>
        <p:txBody>
          <a:bodyPr/>
          <a:lstStyle/>
          <a:p>
            <a:r>
              <a:rPr lang="en-US" dirty="0"/>
              <a:t>Rogue Valley Area Manager, Oregon Employment Department</a:t>
            </a:r>
          </a:p>
        </p:txBody>
      </p:sp>
    </p:spTree>
    <p:extLst>
      <p:ext uri="{BB962C8B-B14F-4D97-AF65-F5344CB8AC3E}">
        <p14:creationId xmlns:p14="http://schemas.microsoft.com/office/powerpoint/2010/main" val="182715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28650" y="1782817"/>
            <a:ext cx="7955280" cy="4614863"/>
          </a:xfrm>
        </p:spPr>
        <p:txBody>
          <a:bodyPr/>
          <a:lstStyle/>
          <a:p>
            <a:r>
              <a:rPr lang="en-US" dirty="0"/>
              <a:t>Overview of Key TAA Program Challenges</a:t>
            </a:r>
          </a:p>
          <a:p>
            <a:r>
              <a:rPr lang="en-US" dirty="0"/>
              <a:t>Oregon Trade Navigator Model</a:t>
            </a:r>
          </a:p>
          <a:p>
            <a:r>
              <a:rPr lang="en-US" dirty="0"/>
              <a:t>Oregon Petition Coordinator Role</a:t>
            </a:r>
          </a:p>
          <a:p>
            <a:r>
              <a:rPr lang="en-US" dirty="0"/>
              <a:t>Q and A</a:t>
            </a:r>
          </a:p>
          <a:p>
            <a:r>
              <a:rPr lang="en-US" dirty="0"/>
              <a:t>Other Resources </a:t>
            </a:r>
          </a:p>
          <a:p>
            <a:r>
              <a:rPr lang="en-US" dirty="0"/>
              <a:t>Contacts</a:t>
            </a:r>
          </a:p>
          <a:p>
            <a:r>
              <a:rPr lang="en-US" dirty="0"/>
              <a:t>Upcoming Events</a:t>
            </a:r>
          </a:p>
          <a:p>
            <a:endParaRPr lang="en-US" dirty="0"/>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3268244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50</a:t>
            </a:fld>
            <a:endParaRPr lang="en-US"/>
          </a:p>
        </p:txBody>
      </p:sp>
    </p:spTree>
    <p:extLst>
      <p:ext uri="{BB962C8B-B14F-4D97-AF65-F5344CB8AC3E}">
        <p14:creationId xmlns:p14="http://schemas.microsoft.com/office/powerpoint/2010/main" val="1489470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How to File a TAA Petition Online (2015)</a:t>
            </a:r>
          </a:p>
          <a:p>
            <a:pPr lvl="1"/>
            <a:r>
              <a:rPr lang="en-US" dirty="0"/>
              <a:t>Tips and Tricks for Quality Petition Filing to Support Expedited Group Eligibility</a:t>
            </a:r>
          </a:p>
          <a:p>
            <a:pPr lvl="2"/>
            <a:r>
              <a:rPr lang="en-US" dirty="0"/>
              <a:t>https://www.workforcegps.org/events/2016/04/20/12/59/How_to_File_a_TAA_Petition_OnlineName of reference item</a:t>
            </a:r>
          </a:p>
          <a:p>
            <a:r>
              <a:rPr lang="en-US" dirty="0"/>
              <a:t>Who is the TAA Customer. Resources, Characteristics and Strategies for TAA and other Adult Learners (2015)</a:t>
            </a:r>
          </a:p>
          <a:p>
            <a:pPr lvl="1"/>
            <a:r>
              <a:rPr lang="en-US" dirty="0"/>
              <a:t>Tips and Tricks for Quality Petition Filing to Support Expedited Group Eligibility</a:t>
            </a:r>
          </a:p>
          <a:p>
            <a:pPr lvl="2"/>
            <a:r>
              <a:rPr lang="en-US" dirty="0"/>
              <a:t>www.address.com</a:t>
            </a:r>
          </a:p>
          <a:p>
            <a:pPr lvl="2"/>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Rapid Response Reporting for Trade Adjustment Assistance (2015) </a:t>
            </a:r>
          </a:p>
          <a:p>
            <a:pPr marL="292608" lvl="1">
              <a:spcBef>
                <a:spcPts val="600"/>
              </a:spcBef>
            </a:pPr>
            <a:r>
              <a:rPr lang="en-US" dirty="0"/>
              <a:t>Examines how RR shapes outcomes, how TAA Data Integrity (TAADI) aims to improve Rapid Response reporting, and provide a forum for states to discuss the costs and benefits </a:t>
            </a:r>
          </a:p>
          <a:p>
            <a:pPr marL="576072" lvl="2" indent="-274320"/>
            <a:r>
              <a:rPr lang="en-US" dirty="0"/>
              <a:t>https://www.workforcegps.org/events/2015/11/23/15/01/Rapid_Response_Reporting_for_Trade_Adjustment_AssistanceName of reference item</a:t>
            </a:r>
          </a:p>
          <a:p>
            <a:r>
              <a:rPr lang="en-US" dirty="0"/>
              <a:t>TAA Fiscal and State Best Practice Webinar (2013)</a:t>
            </a:r>
          </a:p>
          <a:p>
            <a:pPr lvl="1"/>
            <a:r>
              <a:rPr lang="en-US" dirty="0"/>
              <a:t>Provides Fiscal overviews for spending TAA Program Funds and State Best Practices to provide ideas for leveraging resources</a:t>
            </a:r>
          </a:p>
          <a:p>
            <a:pPr lvl="2"/>
            <a:r>
              <a:rPr lang="en-US" dirty="0"/>
              <a:t>https://www.workforcegps.org/events/2014/07/08/13/59/trade-adjustment-assistance-taa-fiscal-and-state-best-practices-webinar</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normAutofit/>
          </a:bodyPr>
          <a:lstStyle/>
          <a:p>
            <a:fld id="{706D636C-90A3-4979-BA37-BAB384B22101}" type="slidenum">
              <a:rPr lang="en-US" smtClean="0"/>
              <a:pPr/>
              <a:t>51</a:t>
            </a:fld>
            <a:endParaRPr lang="en-US"/>
          </a:p>
        </p:txBody>
      </p:sp>
    </p:spTree>
    <p:extLst>
      <p:ext uri="{BB962C8B-B14F-4D97-AF65-F5344CB8AC3E}">
        <p14:creationId xmlns:p14="http://schemas.microsoft.com/office/powerpoint/2010/main" val="2424668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normAutofit fontScale="92500" lnSpcReduction="10000"/>
          </a:bodyPr>
          <a:lstStyle/>
          <a:p>
            <a:r>
              <a:rPr lang="en-US" dirty="0"/>
              <a:t>Susan Worden</a:t>
            </a:r>
          </a:p>
          <a:p>
            <a:pPr lvl="1"/>
            <a:r>
              <a:rPr lang="en-US" dirty="0"/>
              <a:t>Supervisory Program Analyst</a:t>
            </a:r>
          </a:p>
          <a:p>
            <a:pPr lvl="2"/>
            <a:r>
              <a:rPr lang="en-US" dirty="0"/>
              <a:t>Office of Trade Adjustment Assistance</a:t>
            </a:r>
          </a:p>
          <a:p>
            <a:pPr lvl="3"/>
            <a:r>
              <a:rPr lang="en-US" dirty="0"/>
              <a:t>worden.susan@dol.gov</a:t>
            </a:r>
          </a:p>
          <a:p>
            <a:pPr lvl="4"/>
            <a:r>
              <a:rPr lang="en-US" dirty="0"/>
              <a:t>202.285.4372</a:t>
            </a:r>
          </a:p>
          <a:p>
            <a:pPr lvl="4"/>
            <a:endParaRPr lang="en-US" dirty="0"/>
          </a:p>
          <a:p>
            <a:r>
              <a:rPr lang="en-US" dirty="0"/>
              <a:t>Ricque Smith</a:t>
            </a:r>
          </a:p>
          <a:p>
            <a:pPr lvl="1"/>
            <a:r>
              <a:rPr lang="en-US" dirty="0"/>
              <a:t>Trade Act Coordinator</a:t>
            </a:r>
          </a:p>
          <a:p>
            <a:pPr lvl="2"/>
            <a:r>
              <a:rPr lang="en-US" dirty="0"/>
              <a:t>Oregon Employment Department</a:t>
            </a:r>
          </a:p>
          <a:p>
            <a:pPr lvl="3"/>
            <a:r>
              <a:rPr lang="en-US" i="0" u="sng" dirty="0">
                <a:hlinkClick r:id="rId2"/>
              </a:rPr>
              <a:t>Ricque.J.Smith@state.or.us</a:t>
            </a:r>
            <a:endParaRPr lang="en-US" i="0" u="sng" dirty="0"/>
          </a:p>
          <a:p>
            <a:pPr lvl="4"/>
            <a:r>
              <a:rPr lang="en-US" dirty="0"/>
              <a:t>(503) 947-1665</a:t>
            </a:r>
          </a:p>
          <a:p>
            <a:pPr marL="640080" lvl="3" indent="0">
              <a:buNone/>
            </a:pPr>
            <a:endParaRPr lang="en-US" i="0" dirty="0"/>
          </a:p>
          <a:p>
            <a:pPr marL="0" lvl="2">
              <a:spcBef>
                <a:spcPts val="3000"/>
              </a:spcBef>
              <a:buClr>
                <a:schemeClr val="accent2"/>
              </a:buClr>
            </a:pPr>
            <a:r>
              <a:rPr lang="en-US" sz="2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Shelly Forsberg</a:t>
            </a:r>
          </a:p>
          <a:p>
            <a:pPr lvl="1"/>
            <a:r>
              <a:rPr lang="en-US" dirty="0"/>
              <a:t>Petition Coordinator </a:t>
            </a:r>
          </a:p>
          <a:p>
            <a:pPr lvl="2"/>
            <a:r>
              <a:rPr lang="en-US" dirty="0"/>
              <a:t>Oregon Employment Department</a:t>
            </a:r>
          </a:p>
          <a:p>
            <a:pPr lvl="1"/>
            <a:endParaRPr lang="en-US" dirty="0"/>
          </a:p>
          <a:p>
            <a:pPr lvl="3"/>
            <a:r>
              <a:rPr lang="en-US" i="0" u="sng" dirty="0"/>
              <a:t>shelly.D.forsberg@oregon.gov </a:t>
            </a:r>
          </a:p>
          <a:p>
            <a:pPr lvl="4"/>
            <a:r>
              <a:rPr lang="en-US" dirty="0"/>
              <a:t>(503)947.1688</a:t>
            </a:r>
          </a:p>
          <a:p>
            <a:pPr marL="91440" lvl="2"/>
            <a:endParaRPr lang="en-US" dirty="0"/>
          </a:p>
        </p:txBody>
      </p:sp>
    </p:spTree>
    <p:extLst>
      <p:ext uri="{BB962C8B-B14F-4D97-AF65-F5344CB8AC3E}">
        <p14:creationId xmlns:p14="http://schemas.microsoft.com/office/powerpoint/2010/main" val="4245420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1777" y="2484109"/>
            <a:ext cx="4314314" cy="715642"/>
          </a:xfrm>
        </p:spPr>
        <p:txBody>
          <a:bodyPr>
            <a:normAutofit fontScale="85000" lnSpcReduction="20000"/>
          </a:bodyPr>
          <a:lstStyle/>
          <a:p>
            <a:pPr>
              <a:spcBef>
                <a:spcPts val="0"/>
              </a:spcBef>
            </a:pPr>
            <a:r>
              <a:rPr lang="en-US" sz="2600" dirty="0"/>
              <a:t>Region I </a:t>
            </a:r>
          </a:p>
          <a:p>
            <a:pPr>
              <a:spcBef>
                <a:spcPts val="0"/>
              </a:spcBef>
            </a:pPr>
            <a:r>
              <a:rPr lang="en-US" sz="2000" dirty="0"/>
              <a:t>Amanda Poirier (TAA)</a:t>
            </a:r>
          </a:p>
          <a:p>
            <a:pPr>
              <a:spcBef>
                <a:spcPts val="0"/>
              </a:spcBef>
            </a:pPr>
            <a:r>
              <a:rPr lang="en-US" sz="2000" dirty="0"/>
              <a:t>Christina McCauley(TRA)</a:t>
            </a:r>
          </a:p>
          <a:p>
            <a:pPr>
              <a:spcBef>
                <a:spcPts val="0"/>
              </a:spcBef>
            </a:pPr>
            <a:endParaRPr lang="en-US" sz="2000" dirty="0"/>
          </a:p>
          <a:p>
            <a:endParaRPr lang="en-US" dirty="0"/>
          </a:p>
        </p:txBody>
      </p:sp>
      <p:sp>
        <p:nvSpPr>
          <p:cNvPr id="3" name="Slide Number Placeholder 2"/>
          <p:cNvSpPr>
            <a:spLocks noGrp="1"/>
          </p:cNvSpPr>
          <p:nvPr>
            <p:ph type="sldNum" sz="quarter" idx="10"/>
          </p:nvPr>
        </p:nvSpPr>
        <p:spPr/>
        <p:txBody>
          <a:bodyPr/>
          <a:lstStyle/>
          <a:p>
            <a:fld id="{706D636C-90A3-4979-BA37-BAB384B22101}" type="slidenum">
              <a:rPr lang="en-US" smtClean="0"/>
              <a:pPr/>
              <a:t>53</a:t>
            </a:fld>
            <a:endParaRPr lang="en-US"/>
          </a:p>
        </p:txBody>
      </p:sp>
      <p:sp>
        <p:nvSpPr>
          <p:cNvPr id="4" name="Content Placeholder 1"/>
          <p:cNvSpPr txBox="1">
            <a:spLocks/>
          </p:cNvSpPr>
          <p:nvPr/>
        </p:nvSpPr>
        <p:spPr>
          <a:xfrm>
            <a:off x="4036517" y="3251383"/>
            <a:ext cx="4314314" cy="715642"/>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600" dirty="0"/>
              <a:t>Region 2 </a:t>
            </a:r>
          </a:p>
          <a:p>
            <a:pPr>
              <a:spcBef>
                <a:spcPts val="0"/>
              </a:spcBef>
            </a:pPr>
            <a:r>
              <a:rPr lang="it-IT" sz="2000" dirty="0"/>
              <a:t>Steve Duval (TAA)</a:t>
            </a:r>
          </a:p>
          <a:p>
            <a:pPr>
              <a:spcBef>
                <a:spcPts val="0"/>
              </a:spcBef>
            </a:pPr>
            <a:r>
              <a:rPr lang="it-IT" sz="2000" dirty="0"/>
              <a:t>Ann-Marie Merena (TRA) </a:t>
            </a:r>
          </a:p>
          <a:p>
            <a:endParaRPr lang="it-IT" dirty="0"/>
          </a:p>
        </p:txBody>
      </p:sp>
      <p:sp>
        <p:nvSpPr>
          <p:cNvPr id="5" name="Content Placeholder 1"/>
          <p:cNvSpPr txBox="1">
            <a:spLocks/>
          </p:cNvSpPr>
          <p:nvPr/>
        </p:nvSpPr>
        <p:spPr>
          <a:xfrm>
            <a:off x="4047030" y="3998772"/>
            <a:ext cx="4314314" cy="715642"/>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600" dirty="0"/>
              <a:t>Region 3 </a:t>
            </a:r>
          </a:p>
          <a:p>
            <a:pPr>
              <a:spcBef>
                <a:spcPts val="0"/>
              </a:spcBef>
            </a:pPr>
            <a:r>
              <a:rPr lang="it-IT" sz="2000" dirty="0"/>
              <a:t>Rachel Floyd-Nelson (TAA)</a:t>
            </a:r>
          </a:p>
          <a:p>
            <a:pPr>
              <a:spcBef>
                <a:spcPts val="0"/>
              </a:spcBef>
            </a:pPr>
            <a:r>
              <a:rPr lang="it-IT" sz="2000" dirty="0"/>
              <a:t>Rosemary Williams-Raysor (TRA)</a:t>
            </a:r>
          </a:p>
          <a:p>
            <a:endParaRPr lang="it-IT" dirty="0"/>
          </a:p>
        </p:txBody>
      </p:sp>
      <p:sp>
        <p:nvSpPr>
          <p:cNvPr id="6" name="Content Placeholder 1"/>
          <p:cNvSpPr txBox="1">
            <a:spLocks/>
          </p:cNvSpPr>
          <p:nvPr/>
        </p:nvSpPr>
        <p:spPr>
          <a:xfrm>
            <a:off x="4057541" y="4778004"/>
            <a:ext cx="4314314" cy="715642"/>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it-IT" sz="2800" dirty="0"/>
              <a:t>Region 4</a:t>
            </a:r>
          </a:p>
          <a:p>
            <a:pPr>
              <a:spcBef>
                <a:spcPts val="0"/>
              </a:spcBef>
            </a:pPr>
            <a:r>
              <a:rPr lang="it-IT" sz="2000" dirty="0"/>
              <a:t>Kathy MacDonald (TAA)</a:t>
            </a:r>
          </a:p>
          <a:p>
            <a:pPr>
              <a:spcBef>
                <a:spcPts val="0"/>
              </a:spcBef>
            </a:pPr>
            <a:r>
              <a:rPr lang="it-IT" sz="2000" dirty="0"/>
              <a:t>Keith Rowe (TRA)</a:t>
            </a:r>
          </a:p>
          <a:p>
            <a:endParaRPr lang="it-IT" dirty="0"/>
          </a:p>
        </p:txBody>
      </p:sp>
      <p:sp>
        <p:nvSpPr>
          <p:cNvPr id="7" name="Content Placeholder 1"/>
          <p:cNvSpPr txBox="1">
            <a:spLocks/>
          </p:cNvSpPr>
          <p:nvPr/>
        </p:nvSpPr>
        <p:spPr>
          <a:xfrm>
            <a:off x="4070679" y="5637666"/>
            <a:ext cx="4314314" cy="488792"/>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600" dirty="0"/>
              <a:t>Region 5</a:t>
            </a:r>
          </a:p>
          <a:p>
            <a:pPr>
              <a:spcBef>
                <a:spcPts val="0"/>
              </a:spcBef>
            </a:pPr>
            <a:r>
              <a:rPr lang="it-IT" sz="2000" dirty="0"/>
              <a:t>Jason Hudson</a:t>
            </a:r>
          </a:p>
          <a:p>
            <a:endParaRPr lang="it-IT" dirty="0"/>
          </a:p>
        </p:txBody>
      </p:sp>
      <p:sp>
        <p:nvSpPr>
          <p:cNvPr id="8" name="Content Placeholder 1"/>
          <p:cNvSpPr txBox="1">
            <a:spLocks/>
          </p:cNvSpPr>
          <p:nvPr/>
        </p:nvSpPr>
        <p:spPr>
          <a:xfrm>
            <a:off x="4070679" y="6259594"/>
            <a:ext cx="4314314" cy="537671"/>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2400" dirty="0"/>
              <a:t>Region 6 </a:t>
            </a:r>
          </a:p>
          <a:p>
            <a:pPr>
              <a:spcBef>
                <a:spcPts val="0"/>
              </a:spcBef>
            </a:pPr>
            <a:r>
              <a:rPr lang="it-IT" sz="2000" dirty="0"/>
              <a:t>Consuelo Hines</a:t>
            </a:r>
          </a:p>
          <a:p>
            <a:endParaRPr lang="it-IT" dirty="0"/>
          </a:p>
        </p:txBody>
      </p:sp>
      <p:sp>
        <p:nvSpPr>
          <p:cNvPr id="9" name="TextBox 8"/>
          <p:cNvSpPr txBox="1"/>
          <p:nvPr/>
        </p:nvSpPr>
        <p:spPr>
          <a:xfrm>
            <a:off x="725209" y="1245475"/>
            <a:ext cx="7685690" cy="643253"/>
          </a:xfrm>
          <a:prstGeom prst="rect">
            <a:avLst/>
          </a:prstGeom>
          <a:noFill/>
        </p:spPr>
        <p:txBody>
          <a:bodyPr wrap="square" rtlCol="0">
            <a:spAutoFit/>
          </a:bodyPr>
          <a:lstStyle/>
          <a:p>
            <a:pPr defTabSz="914400">
              <a:lnSpc>
                <a:spcPct val="70000"/>
              </a:lnSpc>
              <a:spcAft>
                <a:spcPts val="600"/>
              </a:spcAft>
              <a:buClr>
                <a:schemeClr val="accent2"/>
              </a:buClr>
            </a:pPr>
            <a:r>
              <a:rPr lang="en-US" sz="2200" b="1"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Regional Trade Coordinators:</a:t>
            </a:r>
          </a:p>
          <a:p>
            <a:pPr defTabSz="914400">
              <a:lnSpc>
                <a:spcPct val="70000"/>
              </a:lnSpc>
              <a:buClr>
                <a:schemeClr val="accent2"/>
              </a:buClr>
            </a:pPr>
            <a:r>
              <a:rPr lang="en-US" sz="2200" u="sng" dirty="0">
                <a:solidFill>
                  <a:schemeClr val="tx2">
                    <a:lumMod val="90000"/>
                    <a:lumOff val="10000"/>
                  </a:schemeClr>
                </a:solidFill>
                <a:effectLst>
                  <a:innerShdw blurRad="76200" dist="38100" dir="18900000">
                    <a:schemeClr val="accent5">
                      <a:lumMod val="75000"/>
                      <a:alpha val="70000"/>
                    </a:schemeClr>
                  </a:innerShdw>
                </a:effectLst>
                <a:latin typeface="+mj-lt"/>
                <a:ea typeface="+mj-ea"/>
                <a:cs typeface="+mj-cs"/>
              </a:rPr>
              <a:t>https://www.doleta.gov/tradeact/FedContacts_Regional.cfm </a:t>
            </a:r>
          </a:p>
        </p:txBody>
      </p:sp>
    </p:spTree>
    <p:extLst>
      <p:ext uri="{BB962C8B-B14F-4D97-AF65-F5344CB8AC3E}">
        <p14:creationId xmlns:p14="http://schemas.microsoft.com/office/powerpoint/2010/main" val="2969286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pPr/>
              <a:t>54</a:t>
            </a:fld>
            <a:endParaRPr lang="en-US"/>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p:txBody>
          <a:bodyPr/>
          <a:lstStyle/>
          <a:p>
            <a:r>
              <a:rPr lang="en-US" dirty="0"/>
              <a:t>Targeting TAA Program Challenges with Case Management Funds</a:t>
            </a:r>
          </a:p>
          <a:p>
            <a:pPr lvl="1"/>
            <a:r>
              <a:rPr lang="en-US" dirty="0"/>
              <a:t>Best Practice Spotlight: New Hampshire and Massachusetts</a:t>
            </a:r>
          </a:p>
          <a:p>
            <a:pPr lvl="2"/>
            <a:r>
              <a:rPr lang="en-US" dirty="0"/>
              <a:t>November 14, 2017</a:t>
            </a:r>
          </a:p>
          <a:p>
            <a:r>
              <a:rPr lang="en-US" dirty="0"/>
              <a:t>TAA Reporting in PIRL</a:t>
            </a:r>
          </a:p>
          <a:p>
            <a:pPr lvl="1"/>
            <a:r>
              <a:rPr lang="en-US" dirty="0"/>
              <a:t>Transitioning TAA Reporting from TAPR to PIRL: FY 2018 and Beyond</a:t>
            </a:r>
          </a:p>
          <a:p>
            <a:pPr lvl="2"/>
            <a:r>
              <a:rPr lang="en-US" dirty="0"/>
              <a:t>November 21, 2017</a:t>
            </a:r>
          </a:p>
        </p:txBody>
      </p:sp>
    </p:spTree>
    <p:extLst>
      <p:ext uri="{BB962C8B-B14F-4D97-AF65-F5344CB8AC3E}">
        <p14:creationId xmlns:p14="http://schemas.microsoft.com/office/powerpoint/2010/main" val="63262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POLLING QUESTION</a:t>
            </a:r>
            <a:br>
              <a:rPr lang="en-US" dirty="0"/>
            </a:br>
            <a:br>
              <a:rPr lang="en-US" dirty="0"/>
            </a:br>
            <a:r>
              <a:rPr lang="en-US" dirty="0"/>
              <a:t>What is your role? (can choose more than one)</a:t>
            </a:r>
            <a:br>
              <a:rPr lang="en-US" dirty="0"/>
            </a:br>
            <a:endParaRPr lang="en-US" dirty="0"/>
          </a:p>
        </p:txBody>
      </p:sp>
      <p:sp>
        <p:nvSpPr>
          <p:cNvPr id="3" name="Content Placeholder 2"/>
          <p:cNvSpPr>
            <a:spLocks noGrp="1"/>
          </p:cNvSpPr>
          <p:nvPr>
            <p:ph idx="1"/>
          </p:nvPr>
        </p:nvSpPr>
        <p:spPr/>
        <p:txBody>
          <a:bodyPr/>
          <a:lstStyle/>
          <a:p>
            <a:r>
              <a:rPr lang="en-US" dirty="0"/>
              <a:t>Federal/ETA</a:t>
            </a:r>
          </a:p>
          <a:p>
            <a:r>
              <a:rPr lang="en-US" dirty="0"/>
              <a:t>State Administrator</a:t>
            </a:r>
          </a:p>
          <a:p>
            <a:r>
              <a:rPr lang="en-US" dirty="0"/>
              <a:t>State Trade Coordinator</a:t>
            </a:r>
          </a:p>
          <a:p>
            <a:r>
              <a:rPr lang="en-US" dirty="0"/>
              <a:t>State TRA Coordinator</a:t>
            </a:r>
          </a:p>
          <a:p>
            <a:r>
              <a:rPr lang="en-US" dirty="0"/>
              <a:t>Rapid Response</a:t>
            </a:r>
          </a:p>
          <a:p>
            <a:r>
              <a:rPr lang="en-US" dirty="0"/>
              <a:t>Performance Reporting</a:t>
            </a:r>
          </a:p>
          <a:p>
            <a:r>
              <a:rPr lang="en-US" dirty="0"/>
              <a:t>One Stop</a:t>
            </a:r>
          </a:p>
          <a:p>
            <a:r>
              <a:rPr lang="en-US" dirty="0"/>
              <a:t>Other (please use chat box)</a:t>
            </a:r>
          </a:p>
        </p:txBody>
      </p:sp>
    </p:spTree>
    <p:extLst>
      <p:ext uri="{BB962C8B-B14F-4D97-AF65-F5344CB8AC3E}">
        <p14:creationId xmlns:p14="http://schemas.microsoft.com/office/powerpoint/2010/main" val="323629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TAA PARTICIPANTS SERVED</a:t>
            </a:r>
            <a:br>
              <a:rPr lang="en-US" dirty="0"/>
            </a:br>
            <a:r>
              <a:rPr lang="en-US" dirty="0"/>
              <a:t>2009-2017</a:t>
            </a:r>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254" y="1416686"/>
            <a:ext cx="7880465" cy="488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111329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56" y="320040"/>
            <a:ext cx="8758844" cy="1051560"/>
          </a:xfrm>
        </p:spPr>
        <p:txBody>
          <a:bodyPr>
            <a:normAutofit fontScale="90000"/>
          </a:bodyPr>
          <a:lstStyle/>
          <a:p>
            <a:r>
              <a:rPr lang="en-US" dirty="0"/>
              <a:t>Gap Between Separation to TAA </a:t>
            </a:r>
            <a:br>
              <a:rPr lang="en-US" dirty="0"/>
            </a:br>
            <a:r>
              <a:rPr lang="en-US" dirty="0"/>
              <a:t>Participation – Correlation with Employment</a:t>
            </a:r>
          </a:p>
        </p:txBody>
      </p:sp>
      <p:sp>
        <p:nvSpPr>
          <p:cNvPr id="4" name="Slide Number Placeholder 3"/>
          <p:cNvSpPr>
            <a:spLocks noGrp="1"/>
          </p:cNvSpPr>
          <p:nvPr>
            <p:ph type="sldNum" sz="quarter" idx="10"/>
          </p:nvPr>
        </p:nvSpPr>
        <p:spPr/>
        <p:txBody>
          <a:bodyPr/>
          <a:lstStyle/>
          <a:p>
            <a:fld id="{01723B91-CE10-4F20-890A-0852E2246859}" type="slidenum">
              <a:rPr lang="en-US" smtClean="0">
                <a:solidFill>
                  <a:prstClr val="black"/>
                </a:solidFill>
              </a:rPr>
              <a:pPr/>
              <a:t>8</a:t>
            </a:fld>
            <a:endParaRPr lang="en-US" dirty="0">
              <a:solidFill>
                <a:prstClr val="black"/>
              </a:solidFill>
            </a:endParaRPr>
          </a:p>
        </p:txBody>
      </p:sp>
      <p:pic>
        <p:nvPicPr>
          <p:cNvPr id="102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02" y="1428571"/>
            <a:ext cx="8578436" cy="48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54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PROJECTION OF RETURNED FUNDS</a:t>
            </a:r>
            <a:br>
              <a:rPr lang="en-US" dirty="0"/>
            </a:br>
            <a:r>
              <a:rPr lang="en-US" dirty="0"/>
              <a:t>FY 2015</a:t>
            </a:r>
          </a:p>
        </p:txBody>
      </p:sp>
      <p:sp>
        <p:nvSpPr>
          <p:cNvPr id="4" name="Slide Number Placeholder 3"/>
          <p:cNvSpPr>
            <a:spLocks noGrp="1"/>
          </p:cNvSpPr>
          <p:nvPr>
            <p:ph type="sldNum" sz="quarter" idx="10"/>
          </p:nvPr>
        </p:nvSpPr>
        <p:spPr/>
        <p:txBody>
          <a:bodyPr/>
          <a:lstStyle/>
          <a:p>
            <a:fld id="{01723B91-CE10-4F20-890A-0852E2246859}" type="slidenum">
              <a:rPr lang="en-US" smtClean="0"/>
              <a:pPr/>
              <a:t>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90554400"/>
              </p:ext>
            </p:extLst>
          </p:nvPr>
        </p:nvGraphicFramePr>
        <p:xfrm>
          <a:off x="1524001" y="1397493"/>
          <a:ext cx="6400798" cy="4851965"/>
        </p:xfrm>
        <a:graphic>
          <a:graphicData uri="http://schemas.openxmlformats.org/drawingml/2006/table">
            <a:tbl>
              <a:tblPr/>
              <a:tblGrid>
                <a:gridCol w="599585">
                  <a:extLst>
                    <a:ext uri="{9D8B030D-6E8A-4147-A177-3AD203B41FA5}">
                      <a16:colId xmlns:a16="http://schemas.microsoft.com/office/drawing/2014/main" val="20000"/>
                    </a:ext>
                  </a:extLst>
                </a:gridCol>
                <a:gridCol w="832260">
                  <a:extLst>
                    <a:ext uri="{9D8B030D-6E8A-4147-A177-3AD203B41FA5}">
                      <a16:colId xmlns:a16="http://schemas.microsoft.com/office/drawing/2014/main" val="20001"/>
                    </a:ext>
                  </a:extLst>
                </a:gridCol>
                <a:gridCol w="2219812">
                  <a:extLst>
                    <a:ext uri="{9D8B030D-6E8A-4147-A177-3AD203B41FA5}">
                      <a16:colId xmlns:a16="http://schemas.microsoft.com/office/drawing/2014/main" val="20002"/>
                    </a:ext>
                  </a:extLst>
                </a:gridCol>
                <a:gridCol w="2749141">
                  <a:extLst>
                    <a:ext uri="{9D8B030D-6E8A-4147-A177-3AD203B41FA5}">
                      <a16:colId xmlns:a16="http://schemas.microsoft.com/office/drawing/2014/main" val="20003"/>
                    </a:ext>
                  </a:extLst>
                </a:gridCol>
              </a:tblGrid>
              <a:tr h="175180">
                <a:tc>
                  <a:txBody>
                    <a:bodyPr/>
                    <a:lstStyle/>
                    <a:p>
                      <a:pPr algn="ctr" fontAlgn="ctr"/>
                      <a:r>
                        <a:rPr lang="en-US" sz="1400" b="1" i="0" u="none" strike="noStrike" dirty="0">
                          <a:solidFill>
                            <a:srgbClr val="000000"/>
                          </a:solidFill>
                          <a:effectLst/>
                          <a:latin typeface="Calibri"/>
                        </a:rPr>
                        <a:t>State</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Region</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Unspent as of 6/30</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400" b="1" i="0" u="none" strike="noStrike" dirty="0">
                          <a:solidFill>
                            <a:srgbClr val="000000"/>
                          </a:solidFill>
                          <a:effectLst/>
                          <a:latin typeface="Calibri"/>
                        </a:rPr>
                        <a:t>Projected Unspent as of 9/30</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170445">
                <a:tc>
                  <a:txBody>
                    <a:bodyPr/>
                    <a:lstStyle/>
                    <a:p>
                      <a:pPr algn="ctr" fontAlgn="ctr"/>
                      <a:r>
                        <a:rPr lang="en-US" sz="1000" b="0" i="0" u="none" strike="noStrike" dirty="0">
                          <a:solidFill>
                            <a:srgbClr val="000000"/>
                          </a:solidFill>
                          <a:effectLst/>
                          <a:latin typeface="Calibri"/>
                        </a:rPr>
                        <a:t>CT</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$365,166.79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$181,570.93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175180">
                <a:tc>
                  <a:txBody>
                    <a:bodyPr/>
                    <a:lstStyle/>
                    <a:p>
                      <a:pPr algn="ctr" fontAlgn="ctr"/>
                      <a:r>
                        <a:rPr lang="en-US" sz="1000" b="0" i="0" u="none" strike="noStrike" dirty="0">
                          <a:solidFill>
                            <a:srgbClr val="000000"/>
                          </a:solidFill>
                          <a:effectLst/>
                          <a:latin typeface="Calibri"/>
                        </a:rPr>
                        <a:t>NJ</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$1,570,563.41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$1,371,952.68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2"/>
                  </a:ext>
                </a:extLst>
              </a:tr>
              <a:tr h="175180">
                <a:tc>
                  <a:txBody>
                    <a:bodyPr/>
                    <a:lstStyle/>
                    <a:p>
                      <a:pPr algn="ctr" fontAlgn="ctr"/>
                      <a:r>
                        <a:rPr lang="en-US" sz="1000" b="0" i="0" u="none" strike="noStrike" dirty="0">
                          <a:solidFill>
                            <a:srgbClr val="000000"/>
                          </a:solidFill>
                          <a:effectLst/>
                          <a:latin typeface="Calibri"/>
                        </a:rPr>
                        <a:t>NY</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$6,401,987.89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$5,527,154.59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175180">
                <a:tc>
                  <a:txBody>
                    <a:bodyPr/>
                    <a:lstStyle/>
                    <a:p>
                      <a:pPr algn="ctr" fontAlgn="ctr"/>
                      <a:r>
                        <a:rPr lang="en-US" sz="1000" b="0" i="0" u="none" strike="noStrike" dirty="0">
                          <a:solidFill>
                            <a:srgbClr val="000000"/>
                          </a:solidFill>
                          <a:effectLst/>
                          <a:latin typeface="Calibri"/>
                        </a:rPr>
                        <a:t>PR</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$484,706.58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$325,970.81 </a:t>
                      </a:r>
                    </a:p>
                  </a:txBody>
                  <a:tcPr marL="4535" marR="4535" marT="453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4"/>
                  </a:ext>
                </a:extLst>
              </a:tr>
              <a:tr h="175180">
                <a:tc>
                  <a:txBody>
                    <a:bodyPr/>
                    <a:lstStyle/>
                    <a:p>
                      <a:pPr algn="ctr" fontAlgn="ctr"/>
                      <a:r>
                        <a:rPr lang="en-US" sz="1000" b="0" i="0" u="none" strike="noStrike" dirty="0">
                          <a:solidFill>
                            <a:srgbClr val="000000"/>
                          </a:solidFill>
                          <a:effectLst/>
                          <a:latin typeface="Calibri"/>
                        </a:rPr>
                        <a:t>DC</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$110,233.54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$100,977.95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5180">
                <a:tc>
                  <a:txBody>
                    <a:bodyPr/>
                    <a:lstStyle/>
                    <a:p>
                      <a:pPr algn="ctr" fontAlgn="ctr"/>
                      <a:r>
                        <a:rPr lang="en-US" sz="1000" b="0" i="0" u="none" strike="noStrike" dirty="0">
                          <a:solidFill>
                            <a:srgbClr val="000000"/>
                          </a:solidFill>
                          <a:effectLst/>
                          <a:latin typeface="Calibri"/>
                        </a:rPr>
                        <a:t>MD</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$6,426,998.37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$5,863,194.31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5180">
                <a:tc>
                  <a:txBody>
                    <a:bodyPr/>
                    <a:lstStyle/>
                    <a:p>
                      <a:pPr algn="ctr" fontAlgn="ctr"/>
                      <a:r>
                        <a:rPr lang="en-US" sz="1000" b="0" i="0" u="none" strike="noStrike" dirty="0">
                          <a:solidFill>
                            <a:srgbClr val="000000"/>
                          </a:solidFill>
                          <a:effectLst/>
                          <a:latin typeface="Calibri"/>
                        </a:rPr>
                        <a:t>VA</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$1,974,435.00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$1,926,790.21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5180">
                <a:tc>
                  <a:txBody>
                    <a:bodyPr/>
                    <a:lstStyle/>
                    <a:p>
                      <a:pPr algn="ctr" fontAlgn="ctr"/>
                      <a:r>
                        <a:rPr lang="en-US" sz="1000" b="0" i="0" u="none" strike="noStrike" dirty="0">
                          <a:solidFill>
                            <a:srgbClr val="000000"/>
                          </a:solidFill>
                          <a:effectLst/>
                          <a:latin typeface="Calibri"/>
                        </a:rPr>
                        <a:t>WV</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2</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$1,161,396.25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$711,737.59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5180">
                <a:tc>
                  <a:txBody>
                    <a:bodyPr/>
                    <a:lstStyle/>
                    <a:p>
                      <a:pPr algn="ctr" fontAlgn="ctr"/>
                      <a:r>
                        <a:rPr lang="en-US" sz="1000" b="0" i="0" u="none" strike="noStrike" dirty="0">
                          <a:solidFill>
                            <a:srgbClr val="000000"/>
                          </a:solidFill>
                          <a:effectLst/>
                          <a:latin typeface="Calibri"/>
                        </a:rPr>
                        <a:t>AL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$1,102,475.16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$709,024.34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175180">
                <a:tc>
                  <a:txBody>
                    <a:bodyPr/>
                    <a:lstStyle/>
                    <a:p>
                      <a:pPr algn="ctr" fontAlgn="ctr"/>
                      <a:r>
                        <a:rPr lang="en-US" sz="1000" b="0" i="0" u="none" strike="noStrike" dirty="0">
                          <a:solidFill>
                            <a:srgbClr val="000000"/>
                          </a:solidFill>
                          <a:effectLst/>
                          <a:latin typeface="Calibri"/>
                        </a:rPr>
                        <a:t>FL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$1,758,325.35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$1,215,591.91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0"/>
                  </a:ext>
                </a:extLst>
              </a:tr>
              <a:tr h="175180">
                <a:tc>
                  <a:txBody>
                    <a:bodyPr/>
                    <a:lstStyle/>
                    <a:p>
                      <a:pPr algn="ctr" fontAlgn="ctr"/>
                      <a:r>
                        <a:rPr lang="en-US" sz="1000" b="0" i="0" u="none" strike="noStrike" dirty="0">
                          <a:solidFill>
                            <a:srgbClr val="000000"/>
                          </a:solidFill>
                          <a:effectLst/>
                          <a:latin typeface="Calibri"/>
                        </a:rPr>
                        <a:t>GA</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$1,222,949.04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$633,518.59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1"/>
                  </a:ext>
                </a:extLst>
              </a:tr>
              <a:tr h="175180">
                <a:tc>
                  <a:txBody>
                    <a:bodyPr/>
                    <a:lstStyle/>
                    <a:p>
                      <a:pPr algn="ctr" fontAlgn="ctr"/>
                      <a:r>
                        <a:rPr lang="en-US" sz="1000" b="0" i="0" u="none" strike="noStrike" dirty="0">
                          <a:solidFill>
                            <a:srgbClr val="000000"/>
                          </a:solidFill>
                          <a:effectLst/>
                          <a:latin typeface="Calibri"/>
                        </a:rPr>
                        <a:t>NC</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$3,587,315.78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$2,669,227.76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2"/>
                  </a:ext>
                </a:extLst>
              </a:tr>
              <a:tr h="175180">
                <a:tc>
                  <a:txBody>
                    <a:bodyPr/>
                    <a:lstStyle/>
                    <a:p>
                      <a:pPr algn="ctr" fontAlgn="ctr"/>
                      <a:r>
                        <a:rPr lang="en-US" sz="1000" b="0" i="0" u="none" strike="noStrike" dirty="0">
                          <a:solidFill>
                            <a:srgbClr val="000000"/>
                          </a:solidFill>
                          <a:effectLst/>
                          <a:latin typeface="Calibri"/>
                        </a:rPr>
                        <a:t>SC</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$2,976,440.66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$2,882,446.12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3"/>
                  </a:ext>
                </a:extLst>
              </a:tr>
              <a:tr h="175180">
                <a:tc>
                  <a:txBody>
                    <a:bodyPr/>
                    <a:lstStyle/>
                    <a:p>
                      <a:pPr algn="ctr" fontAlgn="ctr"/>
                      <a:r>
                        <a:rPr lang="en-US" sz="1000" b="0" i="0" u="none" strike="noStrike" dirty="0">
                          <a:solidFill>
                            <a:srgbClr val="000000"/>
                          </a:solidFill>
                          <a:effectLst/>
                          <a:latin typeface="Calibri"/>
                        </a:rPr>
                        <a:t>TN</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$2,656,655.48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$1,001,143.13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4"/>
                  </a:ext>
                </a:extLst>
              </a:tr>
              <a:tr h="175180">
                <a:tc>
                  <a:txBody>
                    <a:bodyPr/>
                    <a:lstStyle/>
                    <a:p>
                      <a:pPr algn="ctr" fontAlgn="ctr"/>
                      <a:r>
                        <a:rPr lang="en-US" sz="1000" b="0" i="0" u="none" strike="noStrike" dirty="0">
                          <a:solidFill>
                            <a:srgbClr val="000000"/>
                          </a:solidFill>
                          <a:effectLst/>
                          <a:latin typeface="Calibri"/>
                        </a:rPr>
                        <a:t>AR</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4</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$3,304,932.06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$3,287,276.26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5180">
                <a:tc>
                  <a:txBody>
                    <a:bodyPr/>
                    <a:lstStyle/>
                    <a:p>
                      <a:pPr algn="ctr" fontAlgn="ctr"/>
                      <a:r>
                        <a:rPr lang="en-US" sz="1000" b="0" i="0" u="none" strike="noStrike" dirty="0">
                          <a:solidFill>
                            <a:srgbClr val="000000"/>
                          </a:solidFill>
                          <a:effectLst/>
                          <a:latin typeface="Calibri"/>
                        </a:rPr>
                        <a:t>LA</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4</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$1,183,518.25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$736,660.07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5180">
                <a:tc>
                  <a:txBody>
                    <a:bodyPr/>
                    <a:lstStyle/>
                    <a:p>
                      <a:pPr algn="ctr" fontAlgn="ctr"/>
                      <a:r>
                        <a:rPr lang="en-US" sz="1000" b="0" i="0" u="none" strike="noStrike" dirty="0">
                          <a:solidFill>
                            <a:srgbClr val="000000"/>
                          </a:solidFill>
                          <a:effectLst/>
                          <a:latin typeface="Calibri"/>
                        </a:rPr>
                        <a:t>TX</a:t>
                      </a:r>
                    </a:p>
                  </a:txBody>
                  <a:tcPr marL="4535" marR="4535" marT="4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4</a:t>
                      </a:r>
                    </a:p>
                  </a:txBody>
                  <a:tcPr marL="4535" marR="4535" marT="453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dirty="0">
                          <a:solidFill>
                            <a:srgbClr val="000000"/>
                          </a:solidFill>
                          <a:effectLst/>
                          <a:latin typeface="Calibri"/>
                        </a:rPr>
                        <a:t>$15,679,325.91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$15,674,468.77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5180">
                <a:tc>
                  <a:txBody>
                    <a:bodyPr/>
                    <a:lstStyle/>
                    <a:p>
                      <a:pPr algn="ctr" fontAlgn="ctr"/>
                      <a:r>
                        <a:rPr lang="en-US" sz="1000" b="0" i="0" u="none" strike="noStrike" dirty="0">
                          <a:solidFill>
                            <a:srgbClr val="000000"/>
                          </a:solidFill>
                          <a:effectLst/>
                          <a:latin typeface="Calibri"/>
                        </a:rPr>
                        <a:t>IL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$883,030.37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$113,922.78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8"/>
                  </a:ext>
                </a:extLst>
              </a:tr>
              <a:tr h="175180">
                <a:tc>
                  <a:txBody>
                    <a:bodyPr/>
                    <a:lstStyle/>
                    <a:p>
                      <a:pPr algn="ctr" fontAlgn="ctr"/>
                      <a:r>
                        <a:rPr lang="en-US" sz="1000" b="0" i="0" u="none" strike="noStrike" dirty="0">
                          <a:solidFill>
                            <a:srgbClr val="000000"/>
                          </a:solidFill>
                          <a:effectLst/>
                          <a:latin typeface="Calibri"/>
                        </a:rPr>
                        <a:t>KS</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$3,523,920.30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$753,450.17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9"/>
                  </a:ext>
                </a:extLst>
              </a:tr>
              <a:tr h="175180">
                <a:tc>
                  <a:txBody>
                    <a:bodyPr/>
                    <a:lstStyle/>
                    <a:p>
                      <a:pPr algn="ctr" fontAlgn="ctr"/>
                      <a:r>
                        <a:rPr lang="en-US" sz="1000" b="0" i="0" u="none" strike="noStrike" dirty="0">
                          <a:solidFill>
                            <a:srgbClr val="000000"/>
                          </a:solidFill>
                          <a:effectLst/>
                          <a:latin typeface="Calibri"/>
                        </a:rPr>
                        <a:t>MI</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$6,738,535.00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$5,349,421.00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0"/>
                  </a:ext>
                </a:extLst>
              </a:tr>
              <a:tr h="175180">
                <a:tc>
                  <a:txBody>
                    <a:bodyPr/>
                    <a:lstStyle/>
                    <a:p>
                      <a:pPr algn="ctr" fontAlgn="ctr"/>
                      <a:r>
                        <a:rPr lang="en-US" sz="1000" b="0" i="0" u="none" strike="noStrike" dirty="0">
                          <a:solidFill>
                            <a:srgbClr val="000000"/>
                          </a:solidFill>
                          <a:effectLst/>
                          <a:latin typeface="Calibri"/>
                        </a:rPr>
                        <a:t>MN</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$2,441,196.13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$843,572.91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1"/>
                  </a:ext>
                </a:extLst>
              </a:tr>
              <a:tr h="175180">
                <a:tc>
                  <a:txBody>
                    <a:bodyPr/>
                    <a:lstStyle/>
                    <a:p>
                      <a:pPr algn="ctr" fontAlgn="ctr"/>
                      <a:r>
                        <a:rPr lang="en-US" sz="1000" b="0" i="0" u="none" strike="noStrike" dirty="0">
                          <a:solidFill>
                            <a:srgbClr val="000000"/>
                          </a:solidFill>
                          <a:effectLst/>
                          <a:latin typeface="Calibri"/>
                        </a:rPr>
                        <a:t>OH</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$4,214,795.38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$4,122,908.20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2"/>
                  </a:ext>
                </a:extLst>
              </a:tr>
              <a:tr h="175180">
                <a:tc>
                  <a:txBody>
                    <a:bodyPr/>
                    <a:lstStyle/>
                    <a:p>
                      <a:pPr algn="ctr" fontAlgn="ctr"/>
                      <a:r>
                        <a:rPr lang="en-US" sz="1000" b="0" i="0" u="none" strike="noStrike" dirty="0">
                          <a:solidFill>
                            <a:srgbClr val="000000"/>
                          </a:solidFill>
                          <a:effectLst/>
                          <a:latin typeface="Calibri"/>
                        </a:rPr>
                        <a:t>WI</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5</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$3,654,334.32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0" i="0" u="none" strike="noStrike" dirty="0">
                          <a:solidFill>
                            <a:srgbClr val="000000"/>
                          </a:solidFill>
                          <a:effectLst/>
                          <a:latin typeface="Calibri"/>
                        </a:rPr>
                        <a:t>$487,115.91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23"/>
                  </a:ext>
                </a:extLst>
              </a:tr>
              <a:tr h="175180">
                <a:tc>
                  <a:txBody>
                    <a:bodyPr/>
                    <a:lstStyle/>
                    <a:p>
                      <a:pPr algn="ctr" fontAlgn="ctr"/>
                      <a:r>
                        <a:rPr lang="en-US" sz="1000" b="0" i="0" u="none" strike="noStrike" dirty="0">
                          <a:solidFill>
                            <a:srgbClr val="000000"/>
                          </a:solidFill>
                          <a:effectLst/>
                          <a:latin typeface="Calibri"/>
                        </a:rPr>
                        <a:t>CA</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$6,925,815.88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$6,833,507.50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5180">
                <a:tc>
                  <a:txBody>
                    <a:bodyPr/>
                    <a:lstStyle/>
                    <a:p>
                      <a:pPr algn="ctr" fontAlgn="ctr"/>
                      <a:r>
                        <a:rPr lang="en-US" sz="1000" b="0" i="0" u="none" strike="noStrike" dirty="0">
                          <a:solidFill>
                            <a:srgbClr val="000000"/>
                          </a:solidFill>
                          <a:effectLst/>
                          <a:latin typeface="Calibri"/>
                        </a:rPr>
                        <a:t>ID</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6</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$574,641.64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Calibri"/>
                        </a:rPr>
                        <a:t>$565,266.24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259305">
                <a:tc gridSpan="2">
                  <a:txBody>
                    <a:bodyPr/>
                    <a:lstStyle/>
                    <a:p>
                      <a:pPr algn="ctr" fontAlgn="ctr"/>
                      <a:r>
                        <a:rPr lang="en-US" sz="1600" b="1" i="0" u="none" strike="noStrike" dirty="0">
                          <a:solidFill>
                            <a:srgbClr val="FF0000"/>
                          </a:solidFill>
                          <a:effectLst/>
                          <a:latin typeface="Calibri"/>
                        </a:rPr>
                        <a:t>TOTAL</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hMerge="1">
                  <a:txBody>
                    <a:bodyPr/>
                    <a:lstStyle/>
                    <a:p>
                      <a:endParaRPr lang="en-US"/>
                    </a:p>
                  </a:txBody>
                  <a:tcPr/>
                </a:tc>
                <a:tc>
                  <a:txBody>
                    <a:bodyPr/>
                    <a:lstStyle/>
                    <a:p>
                      <a:pPr algn="ctr" fontAlgn="ctr"/>
                      <a:r>
                        <a:rPr lang="en-US" sz="1600" b="1" i="0" u="none" strike="noStrike" dirty="0">
                          <a:solidFill>
                            <a:srgbClr val="000000"/>
                          </a:solidFill>
                          <a:effectLst/>
                          <a:latin typeface="Calibri"/>
                        </a:rPr>
                        <a:t>$86,944,065.22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600" b="1" i="0" u="none" strike="noStrike" dirty="0">
                          <a:solidFill>
                            <a:srgbClr val="FF0000"/>
                          </a:solidFill>
                          <a:effectLst/>
                          <a:latin typeface="Calibri"/>
                        </a:rPr>
                        <a:t>$63,887,870.72 </a:t>
                      </a:r>
                    </a:p>
                  </a:txBody>
                  <a:tcPr marL="4535" marR="4535" marT="45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48439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72&quot;/&gt;&lt;/object&gt;&lt;object type=&quot;3&quot; unique_id=&quot;10005&quot;&gt;&lt;property id=&quot;20148&quot; value=&quot;5&quot;/&gt;&lt;property id=&quot;20300&quot; value=&quot;Slide 3 - &amp;quot;Trade Adjustment Assistance: Targeting Program Challenges Using Case Management Funds &amp;quot;&quot;/&gt;&lt;property id=&quot;20307&quot; value=&quot;397&quot;/&gt;&lt;/object&gt;&lt;object type=&quot;3&quot; unique_id=&quot;10006&quot;&gt;&lt;property id=&quot;20148&quot; value=&quot;5&quot;/&gt;&lt;property id=&quot;20300&quot; value=&quot;Slide 4&quot;/&gt;&lt;property id=&quot;20307&quot; value=&quot;280&quot;/&gt;&lt;/object&gt;&lt;object type=&quot;3&quot; unique_id=&quot;10007&quot;&gt;&lt;property id=&quot;20148&quot; value=&quot;5&quot;/&gt;&lt;property id=&quot;20300&quot; value=&quot;Slide 5&quot;/&gt;&lt;property id=&quot;20307&quot; value=&quot;286&quot;/&gt;&lt;/object&gt;&lt;object type=&quot;3&quot; unique_id=&quot;10008&quot;&gt;&lt;property id=&quot;20148&quot; value=&quot;5&quot;/&gt;&lt;property id=&quot;20300&quot; value=&quot;Slide 6 - &amp;quot;POLLING QUESTION  What is your role? (can choose more than one) &amp;quot;&quot;/&gt;&lt;property id=&quot;20307&quot; value=&quot;407&quot;/&gt;&lt;/object&gt;&lt;object type=&quot;3&quot; unique_id=&quot;10009&quot;&gt;&lt;property id=&quot;20148&quot; value=&quot;5&quot;/&gt;&lt;property id=&quot;20300&quot; value=&quot;Slide 7 - &amp;quot; TAA PARTICIPANTS SERVED 2009-2017&amp;quot;&quot;/&gt;&lt;property id=&quot;20307&quot; value=&quot;324&quot;/&gt;&lt;/object&gt;&lt;object type=&quot;3&quot; unique_id=&quot;10010&quot;&gt;&lt;property id=&quot;20148&quot; value=&quot;5&quot;/&gt;&lt;property id=&quot;20300&quot; value=&quot;Slide 8 - &amp;quot;Gap Between Separation to TAA  Participation – Correlation with Employment&amp;quot;&quot;/&gt;&lt;property id=&quot;20307&quot; value=&quot;325&quot;/&gt;&lt;/object&gt;&lt;object type=&quot;3&quot; unique_id=&quot;10011&quot;&gt;&lt;property id=&quot;20148&quot; value=&quot;5&quot;/&gt;&lt;property id=&quot;20300&quot; value=&quot;Slide 9 - &amp;quot;PROJECTION OF RETURNED FUNDS FY 2015&amp;quot;&quot;/&gt;&lt;property id=&quot;20307&quot; value=&quot;326&quot;/&gt;&lt;/object&gt;&lt;object type=&quot;3&quot; unique_id=&quot;10012&quot;&gt;&lt;property id=&quot;20148&quot; value=&quot;5&quot;/&gt;&lt;property id=&quot;20300&quot; value=&quot;Slide 10 - &amp;quot; Why Co-enrollment Matters&amp;quot;&quot;/&gt;&lt;property id=&quot;20307&quot; value=&quot;327&quot;/&gt;&lt;/object&gt;&lt;object type=&quot;3&quot; unique_id=&quot;10013&quot;&gt;&lt;property id=&quot;20148&quot; value=&quot;5&quot;/&gt;&lt;property id=&quot;20300&quot; value=&quot;Slide 11 - &amp;quot;POLLING QUESTION  Which of the following are TAA Program challenges in your state? (select as many as apply)  &amp;quot;&quot;/&gt;&lt;property id=&quot;20307&quot; value=&quot;402&quot;/&gt;&lt;/object&gt;&lt;object type=&quot;3&quot; unique_id=&quot;10014&quot;&gt;&lt;property id=&quot;20148&quot; value=&quot;5&quot;/&gt;&lt;property id=&quot;20300&quot; value=&quot;Slide 12 - &amp;quot;STATE BEST PRACTICE SPOTLIGHT&amp;quot;&quot;/&gt;&lt;property id=&quot;20307&quot; value=&quot;403&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 - &amp;quot;Targeting performance… the Trade Act Navigator and Petition Coordinator Model&amp;quot;&quot;/&gt;&lt;property id=&quot;20307&quot; value=&quot;363&quot;/&gt;&lt;/object&gt;&lt;object type=&quot;3&quot; unique_id=&quot;10017&quot;&gt;&lt;property id=&quot;20148&quot; value=&quot;5&quot;/&gt;&lt;property id=&quot;20300&quot; value=&quot;Slide 15 - &amp;quot;   Background of Oregon’s service delivery  Planning meetings around change in service delivery   The role of the &quot;/&gt;&lt;property id=&quot;20307&quot; value=&quot;364&quot;/&gt;&lt;/object&gt;&lt;object type=&quot;3&quot; unique_id=&quot;10018&quot;&gt;&lt;property id=&quot;20148&quot; value=&quot;5&quot;/&gt;&lt;property id=&quot;20300&quot; value=&quot;Slide 16 - &amp;quot;Walt Disney&amp;quot;&quot;/&gt;&lt;property id=&quot;20307&quot; value=&quot;365&quot;/&gt;&lt;/object&gt;&lt;object type=&quot;3&quot; unique_id=&quot;10019&quot;&gt;&lt;property id=&quot;20148&quot; value=&quot;5&quot;/&gt;&lt;property id=&quot;20300&quot; value=&quot;Slide 17 - &amp;quot;History of TAA service delivery in Oregon&amp;quot;&quot;/&gt;&lt;property id=&quot;20307&quot; value=&quot;366&quot;/&gt;&lt;/object&gt;&lt;object type=&quot;3&quot; unique_id=&quot;10020&quot;&gt;&lt;property id=&quot;20148&quot; value=&quot;5&quot;/&gt;&lt;property id=&quot;20300&quot; value=&quot;Slide 18 - &amp;quot;History of TAA service delivery in Oregon continued…&amp;quot;&quot;/&gt;&lt;property id=&quot;20307&quot; value=&quot;367&quot;/&gt;&lt;/object&gt;&lt;object type=&quot;3&quot; unique_id=&quot;10021&quot;&gt;&lt;property id=&quot;20148&quot; value=&quot;5&quot;/&gt;&lt;property id=&quot;20300&quot; value=&quot;Slide 19 - &amp;quot;  POLLING QUESTION  T/F Question: TAA Funds may be used to fund Program Awareness/Outreach &amp;quot;&quot;/&gt;&lt;property id=&quot;20307&quot; value=&quot;400&quot;/&gt;&lt;/object&gt;&lt;object type=&quot;3&quot; unique_id=&quot;10022&quot;&gt;&lt;property id=&quot;20148&quot; value=&quot;5&quot;/&gt;&lt;property id=&quot;20300&quot; value=&quot;Slide 20 - &amp;quot;Trade Act Navigator&amp;quot;&quot;/&gt;&lt;property id=&quot;20307&quot; value=&quot;368&quot;/&gt;&lt;/object&gt;&lt;object type=&quot;3&quot; unique_id=&quot;10023&quot;&gt;&lt;property id=&quot;20148&quot; value=&quot;5&quot;/&gt;&lt;property id=&quot;20300&quot; value=&quot;Slide 21 - &amp;quot;Trade Act Navigator Proposal&amp;quot;&quot;/&gt;&lt;property id=&quot;20307&quot; value=&quot;369&quot;/&gt;&lt;/object&gt;&lt;object type=&quot;3&quot; unique_id=&quot;10024&quot;&gt;&lt;property id=&quot;20148&quot; value=&quot;5&quot;/&gt;&lt;property id=&quot;20300&quot; value=&quot;Slide 22&quot;/&gt;&lt;property id=&quot;20307&quot; value=&quot;370&quot;/&gt;&lt;/object&gt;&lt;object type=&quot;3&quot; unique_id=&quot;10025&quot;&gt;&lt;property id=&quot;20148&quot; value=&quot;5&quot;/&gt;&lt;property id=&quot;20300&quot; value=&quot;Slide 23 - &amp;quot;Trade Act Navigator Proposal &amp;quot;&quot;/&gt;&lt;property id=&quot;20307&quot; value=&quot;371&quot;/&gt;&lt;/object&gt;&lt;object type=&quot;3&quot; unique_id=&quot;10026&quot;&gt;&lt;property id=&quot;20148&quot; value=&quot;5&quot;/&gt;&lt;property id=&quot;20300&quot; value=&quot;Slide 24 - &amp;quot;TAN Planning Meetings and Training  &amp;quot;&quot;/&gt;&lt;property id=&quot;20307&quot; value=&quot;372&quot;/&gt;&lt;/object&gt;&lt;object type=&quot;3&quot; unique_id=&quot;10027&quot;&gt;&lt;property id=&quot;20148&quot; value=&quot;5&quot;/&gt;&lt;property id=&quot;20300&quot; value=&quot;Slide 25 - &amp;quot;After months of planning, recruitments, and training…&amp;quot;&quot;/&gt;&lt;property id=&quot;20307&quot; value=&quot;373&quot;/&gt;&lt;/object&gt;&lt;object type=&quot;3&quot; unique_id=&quot;10028&quot;&gt;&lt;property id=&quot;20148&quot; value=&quot;5&quot;/&gt;&lt;property id=&quot;20300&quot; value=&quot;Slide 26 - &amp;quot;     Initial Goals of TAN’s&amp;quot;&quot;/&gt;&lt;property id=&quot;20307&quot; value=&quot;374&quot;/&gt;&lt;/object&gt;&lt;object type=&quot;3&quot; unique_id=&quot;10029&quot;&gt;&lt;property id=&quot;20148&quot; value=&quot;5&quot;/&gt;&lt;property id=&quot;20300&quot; value=&quot;Slide 27 - &amp;quot;TAA Participants&amp;quot;&quot;/&gt;&lt;property id=&quot;20307&quot; value=&quot;375&quot;/&gt;&lt;/object&gt;&lt;object type=&quot;3&quot; unique_id=&quot;10030&quot;&gt;&lt;property id=&quot;20148&quot; value=&quot;5&quot;/&gt;&lt;property id=&quot;20300&quot; value=&quot;Slide 28 - &amp;quot;Sector Strategy Emphasis&amp;quot;&quot;/&gt;&lt;property id=&quot;20307&quot; value=&quot;376&quot;/&gt;&lt;/object&gt;&lt;object type=&quot;3&quot; unique_id=&quot;10031&quot;&gt;&lt;property id=&quot;20148&quot; value=&quot;5&quot;/&gt;&lt;property id=&quot;20300&quot; value=&quot;Slide 29 - &amp;quot;Rapid Response&amp;quot;&quot;/&gt;&lt;property id=&quot;20307&quot; value=&quot;377&quot;/&gt;&lt;/object&gt;&lt;object type=&quot;3&quot; unique_id=&quot;10032&quot;&gt;&lt;property id=&quot;20148&quot; value=&quot;5&quot;/&gt;&lt;property id=&quot;20300&quot; value=&quot;Slide 30 - &amp;quot;T/F Question: TAA Funds may be used to identify Employer-Based Training Opportunities &amp;quot;&quot;/&gt;&lt;property id=&quot;20307&quot; value=&quot;401&quot;/&gt;&lt;/object&gt;&lt;object type=&quot;3&quot; unique_id=&quot;10033&quot;&gt;&lt;property id=&quot;20148&quot; value=&quot;5&quot;/&gt;&lt;property id=&quot;20300&quot; value=&quot;Slide 31 - &amp;quot;Petition Coordination   TEGL 5-15 “CSA’s must make every effort to notify workers that a petition should be filed &quot;/&gt;&lt;property id=&quot;20307&quot; value=&quot;378&quot;/&gt;&lt;/object&gt;&lt;object type=&quot;3&quot; unique_id=&quot;10034&quot;&gt;&lt;property id=&quot;20148&quot; value=&quot;5&quot;/&gt;&lt;property id=&quot;20300&quot; value=&quot;Slide 32 - &amp;quot;Identifying Affected Workers&amp;quot;&quot;/&gt;&lt;property id=&quot;20307&quot; value=&quot;379&quot;/&gt;&lt;/object&gt;&lt;object type=&quot;3&quot; unique_id=&quot;10035&quot;&gt;&lt;property id=&quot;20148&quot; value=&quot;5&quot;/&gt;&lt;property id=&quot;20300&quot; value=&quot;Slide 33 - &amp;quot; Common Employer Concerns &amp;quot;&quot;/&gt;&lt;property id=&quot;20307&quot; value=&quot;380&quot;/&gt;&lt;/object&gt;&lt;object type=&quot;3&quot; unique_id=&quot;10036&quot;&gt;&lt;property id=&quot;20148&quot; value=&quot;5&quot;/&gt;&lt;property id=&quot;20300&quot; value=&quot;Slide 34 - &amp;quot;Petition Coordination Continued…&amp;quot;&quot;/&gt;&lt;property id=&quot;20307&quot; value=&quot;381&quot;/&gt;&lt;/object&gt;&lt;object type=&quot;3&quot; unique_id=&quot;10037&quot;&gt;&lt;property id=&quot;20148&quot; value=&quot;5&quot;/&gt;&lt;property id=&quot;20300&quot; value=&quot;Slide 35 - &amp;quot;Expanding Program Awareness &amp;quot;&quot;/&gt;&lt;property id=&quot;20307&quot; value=&quot;382&quot;/&gt;&lt;/object&gt;&lt;object type=&quot;3&quot; unique_id=&quot;10038&quot;&gt;&lt;property id=&quot;20148&quot; value=&quot;5&quot;/&gt;&lt;property id=&quot;20300&quot; value=&quot;Slide 36 - &amp;quot;On-the-Job Training&amp;quot;&quot;/&gt;&lt;property id=&quot;20307&quot; value=&quot;383&quot;/&gt;&lt;/object&gt;&lt;object type=&quot;3&quot; unique_id=&quot;10039&quot;&gt;&lt;property id=&quot;20148&quot; value=&quot;5&quot;/&gt;&lt;property id=&quot;20300&quot; value=&quot;Slide 37 - &amp;quot;Nine  Workforce Areas  &amp;quot;&quot;/&gt;&lt;property id=&quot;20307&quot; value=&quot;384&quot;/&gt;&lt;/object&gt;&lt;object type=&quot;3&quot; unique_id=&quot;10040&quot;&gt;&lt;property id=&quot;20148&quot; value=&quot;5&quot;/&gt;&lt;property id=&quot;20300&quot; value=&quot;Slide 38 - &amp;quot;Model in practice&amp;quot;&quot;/&gt;&lt;property id=&quot;20307&quot; value=&quot;385&quot;/&gt;&lt;/object&gt;&lt;object type=&quot;3&quot; unique_id=&quot;10041&quot;&gt;&lt;property id=&quot;20148&quot; value=&quot;5&quot;/&gt;&lt;property id=&quot;20300&quot; value=&quot;Slide 39 - &amp;quot;Frees up other key positions&amp;quot;&quot;/&gt;&lt;property id=&quot;20307&quot; value=&quot;386&quot;/&gt;&lt;/object&gt;&lt;object type=&quot;3&quot; unique_id=&quot;10042&quot;&gt;&lt;property id=&quot;20148&quot; value=&quot;5&quot;/&gt;&lt;property id=&quot;20300&quot; value=&quot;Slide 40 - &amp;quot;Regular Communication &amp;quot;&quot;/&gt;&lt;property id=&quot;20307&quot; value=&quot;387&quot;/&gt;&lt;/object&gt;&lt;object type=&quot;3&quot; unique_id=&quot;10043&quot;&gt;&lt;property id=&quot;20148&quot; value=&quot;5&quot;/&gt;&lt;property id=&quot;20300&quot; value=&quot;Slide 41 - &amp;quot;“…case management expenditures should be consistent with providing effective services to adversely affected worker&quot;/&gt;&lt;property id=&quot;20307&quot; value=&quot;388&quot;/&gt;&lt;/object&gt;&lt;object type=&quot;3&quot; unique_id=&quot;10044&quot;&gt;&lt;property id=&quot;20148&quot; value=&quot;5&quot;/&gt;&lt;property id=&quot;20300&quot; value=&quot;Slide 42 - &amp;quot;     POLLING QUESTION  Multiple Choice: With regard to TAA Employment and Case Management Funds and Trade Program &quot;/&gt;&lt;property id=&quot;20307&quot; value=&quot;406&quot;/&gt;&lt;/object&gt;&lt;object type=&quot;3&quot; unique_id=&quot;10045&quot;&gt;&lt;property id=&quot;20148&quot; value=&quot;5&quot;/&gt;&lt;property id=&quot;20300&quot; value=&quot;Slide 43 - &amp;quot;Rewards Reaped and Lessons Learned…&amp;quot;&quot;/&gt;&lt;property id=&quot;20307&quot; value=&quot;389&quot;/&gt;&lt;/object&gt;&lt;object type=&quot;3&quot; unique_id=&quot;10046&quot;&gt;&lt;property id=&quot;20148&quot; value=&quot;5&quot;/&gt;&lt;property id=&quot;20300&quot; value=&quot;Slide 44 - &amp;quot;Rewards!&amp;quot;&quot;/&gt;&lt;property id=&quot;20307&quot; value=&quot;390&quot;/&gt;&lt;/object&gt;&lt;object type=&quot;3&quot; unique_id=&quot;10047&quot;&gt;&lt;property id=&quot;20148&quot; value=&quot;5&quot;/&gt;&lt;property id=&quot;20300&quot; value=&quot;Slide 45 - &amp;quot;Activity since  December 2015&amp;quot;&quot;/&gt;&lt;property id=&quot;20307&quot; value=&quot;391&quot;/&gt;&lt;/object&gt;&lt;object type=&quot;3&quot; unique_id=&quot;10048&quot;&gt;&lt;property id=&quot;20148&quot; value=&quot;5&quot;/&gt;&lt;property id=&quot;20300&quot; value=&quot;Slide 46 - &amp;quot;Lessons Learned&amp;quot;&quot;/&gt;&lt;property id=&quot;20307&quot; value=&quot;392&quot;/&gt;&lt;/object&gt;&lt;object type=&quot;3&quot; unique_id=&quot;10049&quot;&gt;&lt;property id=&quot;20148&quot; value=&quot;5&quot;/&gt;&lt;property id=&quot;20300&quot; value=&quot;Slide 47 - &amp;quot;Kurt Shovlin&amp;quot;&quot;/&gt;&lt;property id=&quot;20307&quot; value=&quot;393&quot;/&gt;&lt;/object&gt;&lt;object type=&quot;3&quot; unique_id=&quot;10050&quot;&gt;&lt;property id=&quot;20148&quot; value=&quot;5&quot;/&gt;&lt;property id=&quot;20300&quot; value=&quot;Slide 48 - &amp;quot;Kathy Wilcox&amp;quot;&quot;/&gt;&lt;property id=&quot;20307&quot; value=&quot;394&quot;/&gt;&lt;/object&gt;&lt;object type=&quot;3&quot; unique_id=&quot;10051&quot;&gt;&lt;property id=&quot;20148&quot; value=&quot;5&quot;/&gt;&lt;property id=&quot;20300&quot; value=&quot;Slide 49 - &amp;quot;Sherri Stratton&amp;quot;&quot;/&gt;&lt;property id=&quot;20307&quot; value=&quot;395&quot;/&gt;&lt;/object&gt;&lt;object type=&quot;3&quot; unique_id=&quot;10052&quot;&gt;&lt;property id=&quot;20148&quot; value=&quot;5&quot;/&gt;&lt;property id=&quot;20300&quot; value=&quot;Slide 50&quot;/&gt;&lt;property id=&quot;20307&quot; value=&quot;281&quot;/&gt;&lt;/object&gt;&lt;object type=&quot;3&quot; unique_id=&quot;10053&quot;&gt;&lt;property id=&quot;20148&quot; value=&quot;5&quot;/&gt;&lt;property id=&quot;20300&quot; value=&quot;Slide 51&quot;/&gt;&lt;property id=&quot;20307&quot; value=&quot;284&quot;/&gt;&lt;/object&gt;&lt;object type=&quot;3&quot; unique_id=&quot;10054&quot;&gt;&lt;property id=&quot;20148&quot; value=&quot;5&quot;/&gt;&lt;property id=&quot;20300&quot; value=&quot;Slide 52&quot;/&gt;&lt;property id=&quot;20307&quot; value=&quot;275&quot;/&gt;&lt;/object&gt;&lt;object type=&quot;3&quot; unique_id=&quot;10055&quot;&gt;&lt;property id=&quot;20148&quot; value=&quot;5&quot;/&gt;&lt;property id=&quot;20300&quot; value=&quot;Slide 53&quot;/&gt;&lt;property id=&quot;20307&quot; value=&quot;405&quot;/&gt;&lt;/object&gt;&lt;object type=&quot;3&quot; unique_id=&quot;10056&quot;&gt;&lt;property id=&quot;20148&quot; value=&quot;5&quot;/&gt;&lt;property id=&quot;20300&quot; value=&quot;Slide 54&quot;/&gt;&lt;property id=&quot;20307&quot; value=&quot;277&quot;/&gt;&lt;/object&gt;&lt;/object&gt;&lt;object type=&quot;8&quot; unique_id=&quot;10112&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F015E-6999-426A-BC7D-409AC2FCC98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5790</TotalTime>
  <Words>2096</Words>
  <Application>Microsoft Office PowerPoint</Application>
  <PresentationFormat>On-screen Show (4:3)</PresentationFormat>
  <Paragraphs>487</Paragraphs>
  <Slides>54</Slides>
  <Notes>12</Notes>
  <HiddenSlides>1</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69" baseType="lpstr">
      <vt:lpstr>Arial</vt:lpstr>
      <vt:lpstr>Calibri</vt:lpstr>
      <vt:lpstr>Impact</vt:lpstr>
      <vt:lpstr>Myanmar Text</vt:lpstr>
      <vt:lpstr>Nixie One</vt:lpstr>
      <vt:lpstr>Roboto Slab</vt:lpstr>
      <vt:lpstr>Times New Roman</vt:lpstr>
      <vt:lpstr>Webdings</vt:lpstr>
      <vt:lpstr>Wingdings</vt:lpstr>
      <vt:lpstr>Wingdings 2</vt:lpstr>
      <vt:lpstr>Wingdings 3</vt:lpstr>
      <vt:lpstr>Standard Slides</vt:lpstr>
      <vt:lpstr>Interactive Slides</vt:lpstr>
      <vt:lpstr>1_Standard Slides</vt:lpstr>
      <vt:lpstr>Acrobat Document</vt:lpstr>
      <vt:lpstr>PowerPoint Presentation</vt:lpstr>
      <vt:lpstr>PowerPoint Presentation</vt:lpstr>
      <vt:lpstr>Trade Adjustment Assistance: Targeting Program Challenges Using Case Management Funds </vt:lpstr>
      <vt:lpstr>PowerPoint Presentation</vt:lpstr>
      <vt:lpstr>PowerPoint Presentation</vt:lpstr>
      <vt:lpstr>POLLING QUESTION  What is your role? (can choose more than one) </vt:lpstr>
      <vt:lpstr> TAA PARTICIPANTS SERVED 2009-2017</vt:lpstr>
      <vt:lpstr>Gap Between Separation to TAA  Participation – Correlation with Employment</vt:lpstr>
      <vt:lpstr>PROJECTION OF RETURNED FUNDS FY 2015</vt:lpstr>
      <vt:lpstr> Why Co-enrollment Matters</vt:lpstr>
      <vt:lpstr>POLLING QUESTION  Which of the following are TAA Program challenges in your state? (select as many as apply)  </vt:lpstr>
      <vt:lpstr>STATE BEST PRACTICE SPOTLIGHT</vt:lpstr>
      <vt:lpstr>PowerPoint Presentation</vt:lpstr>
      <vt:lpstr>Targeting performance… the Trade Act Navigator and Petition Coordinator Model</vt:lpstr>
      <vt:lpstr>   Background of Oregon’s service delivery  Planning meetings around change in service delivery   The role of the Trade Act Navigator (TAN)  The role of the TAA Petition Coordinator  Funding for positions  Rewards reaped and lessons learned  Question and Answer  </vt:lpstr>
      <vt:lpstr>Walt Disney</vt:lpstr>
      <vt:lpstr>History of TAA service delivery in Oregon</vt:lpstr>
      <vt:lpstr>History of TAA service delivery in Oregon continued…</vt:lpstr>
      <vt:lpstr>  POLLING QUESTION  T/F Question: TAA Funds may be used to fund Program Awareness/Outreach </vt:lpstr>
      <vt:lpstr>Trade Act Navigator</vt:lpstr>
      <vt:lpstr>Trade Act Navigator Proposal</vt:lpstr>
      <vt:lpstr>PowerPoint Presentation</vt:lpstr>
      <vt:lpstr>Trade Act Navigator Proposal </vt:lpstr>
      <vt:lpstr>TAN Planning Meetings and Training  </vt:lpstr>
      <vt:lpstr>After months of planning, recruitments, and training…</vt:lpstr>
      <vt:lpstr>     Initial Goals of TAN’s</vt:lpstr>
      <vt:lpstr>TAA Participants</vt:lpstr>
      <vt:lpstr>Sector Strategy Emphasis</vt:lpstr>
      <vt:lpstr>Rapid Response</vt:lpstr>
      <vt:lpstr>T/F Question: TAA Funds may be used to identify Employer-Based Training Opportunities </vt:lpstr>
      <vt:lpstr>Petition Coordination   TEGL 5-15 “CSA’s must make every effort to notify workers that a petition should be filed as soon as possible if they believe that a worker group may be eligible…”</vt:lpstr>
      <vt:lpstr>Identifying Affected Workers</vt:lpstr>
      <vt:lpstr> Common Employer Concerns </vt:lpstr>
      <vt:lpstr>Petition Coordination Continued…</vt:lpstr>
      <vt:lpstr>Expanding Program Awareness </vt:lpstr>
      <vt:lpstr>On-the-Job Training</vt:lpstr>
      <vt:lpstr>Nine  Workforce Areas  </vt:lpstr>
      <vt:lpstr>Model in practice</vt:lpstr>
      <vt:lpstr>Frees up other key positions</vt:lpstr>
      <vt:lpstr>Regular Communication </vt:lpstr>
      <vt:lpstr>“…case management expenditures should be consistent with providing effective services to adversely affected workers and increasing performance outcomes.”   “In addition to staff costs for career counselors, employment and case management services funds may be used for: assessment tests; skills transferability analysis; peer counselors; development and provision of labor market information; follow-up services;…” “…any other staff costs related to case management. This list is not intended to be all inclusive.”   </vt:lpstr>
      <vt:lpstr>     POLLING QUESTION  Multiple Choice: With regard to TAA Employment and Case Management Funds and Trade Program Grant Funds (TaoA), which answer is correct? </vt:lpstr>
      <vt:lpstr>Rewards Reaped and Lessons Learned…</vt:lpstr>
      <vt:lpstr>Rewards!</vt:lpstr>
      <vt:lpstr>Activity since  December 2015</vt:lpstr>
      <vt:lpstr>Lessons Learned</vt:lpstr>
      <vt:lpstr>Kurt Shovlin</vt:lpstr>
      <vt:lpstr>Kathy Wilcox</vt:lpstr>
      <vt:lpstr>Sherri Stratton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209</cp:revision>
  <cp:lastPrinted>2017-10-16T19:05:22Z</cp:lastPrinted>
  <dcterms:created xsi:type="dcterms:W3CDTF">2017-06-21T17:13:53Z</dcterms:created>
  <dcterms:modified xsi:type="dcterms:W3CDTF">2017-10-17T17:03:06Z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