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7"/>
  </p:notesMasterIdLst>
  <p:sldIdLst>
    <p:sldId id="287" r:id="rId6"/>
    <p:sldId id="305" r:id="rId7"/>
    <p:sldId id="288" r:id="rId8"/>
    <p:sldId id="306" r:id="rId9"/>
    <p:sldId id="273" r:id="rId10"/>
    <p:sldId id="286" r:id="rId11"/>
    <p:sldId id="296" r:id="rId12"/>
    <p:sldId id="291" r:id="rId13"/>
    <p:sldId id="294" r:id="rId14"/>
    <p:sldId id="297" r:id="rId15"/>
    <p:sldId id="292" r:id="rId16"/>
    <p:sldId id="299" r:id="rId17"/>
    <p:sldId id="300" r:id="rId18"/>
    <p:sldId id="301" r:id="rId19"/>
    <p:sldId id="302" r:id="rId20"/>
    <p:sldId id="303" r:id="rId21"/>
    <p:sldId id="304" r:id="rId22"/>
    <p:sldId id="295" r:id="rId23"/>
    <p:sldId id="298" r:id="rId24"/>
    <p:sldId id="307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>
        <p:scale>
          <a:sx n="70" d="100"/>
          <a:sy n="70" d="100"/>
        </p:scale>
        <p:origin x="-12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=""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=""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47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=""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=""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=""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7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o.gov/fdsys/pkg/FR-2016-08-19/pdf/2016-15975.pdf" TargetMode="External"/><Relationship Id="rId2" Type="http://schemas.openxmlformats.org/officeDocument/2006/relationships/hyperlink" Target="https://www.gpo.gov/fdsys/pkg/PLAW-113publ128/pdf/PLAW-113publ12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dr.doleta.gov/directives/corr_doc.cfm?DOCN=715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user/submit-resource" TargetMode="External"/><Relationship Id="rId2" Type="http://schemas.openxmlformats.org/officeDocument/2006/relationships/hyperlink" Target="https://www.workforcegps.org/resources/2017/02/14/16/39/WorkforceGPS_Member_Direc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h.workforcegps.org/discussions" TargetMode="External"/><Relationship Id="rId4" Type="http://schemas.openxmlformats.org/officeDocument/2006/relationships/hyperlink" Target="mailto:youth.services@dol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mailAnalytics/EmailLink?EmailId=5923538&amp;LinkId=484615&amp;RedirectUrl=https://www.workforcegps.org/sitecore/content/global/events/2017/09/19/17/24/WIOA-Youth-Eligibility-Live-Question-and-Answer-Session" TargetMode="External"/><Relationship Id="rId2" Type="http://schemas.openxmlformats.org/officeDocument/2006/relationships/hyperlink" Target="https://www.workforcegps.org/EmailAnalytics/EmailLink?EmailId=5923538&amp;LinkId=484614&amp;RedirectUrl=https://www.workforcegps.org/sitecore/content/global/events/2017/09/19/17/02/Our-Journey-Together-The-WIOA-Youth-Program-Technical-Assistance-TA-Series-Kick-o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kforcegps.org/EmailAnalytics/EmailLink?EmailId=5923538&amp;LinkId=484618&amp;RedirectUrl=https://www.workforcegps.org/sitecore/content/global/events/2017/09/20/07/16/WIOA-Youth-Performance-Accountability" TargetMode="External"/><Relationship Id="rId5" Type="http://schemas.openxmlformats.org/officeDocument/2006/relationships/hyperlink" Target="https://www.workforcegps.org/EmailAnalytics/EmailLink?EmailId=5923538&amp;LinkId=484617&amp;RedirectUrl=https://www.workforcegps.org/sitecore/content/global/events/2017/09/20/07/16/WIOA-Youth-Performance-Accountability" TargetMode="External"/><Relationship Id="rId4" Type="http://schemas.openxmlformats.org/officeDocument/2006/relationships/hyperlink" Target="https://www.workforcegps.org/EmailAnalytics/EmailLink?EmailId=5923538&amp;LinkId=484616&amp;RedirectUrl=https://www.workforcegps.org/sitecore/content/global/events/2017/09/20/07/06/Coming-Together-at-the-Table-The-Power-of-Youth-Committees-to-Convene-Coordinate-and-Collectivel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October 18, 2017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WIOA Youth Eligibility Live Question and Answer Session</a:t>
            </a:r>
            <a:endParaRPr lang="en-US" sz="4800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October,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Eligibility Quiz Question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 there is a 5% limitation on using the “additional assistance” barrier for eligibility determination for out-of-school youth?</a:t>
            </a:r>
          </a:p>
          <a:p>
            <a:pPr marL="514350" indent="-514350"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2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 An in-school youth who is age 21 at their date of program participation and turns 22 while a participant in the program is no longer eligible for WIOA youth services and must be exited immediately.</a:t>
            </a:r>
          </a:p>
          <a:p>
            <a:pPr marL="514350" indent="-514350"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AutoNum type="alphaUcPeriod"/>
            </a:pPr>
            <a:r>
              <a:rPr lang="en-US" dirty="0" smtClean="0"/>
              <a:t>False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1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 If an OSY, while in the WIOA youth program, returns to high school, their status changes to ISY on the date they re-enroll in high school?</a:t>
            </a:r>
          </a:p>
          <a:p>
            <a:pPr marL="514350" indent="-514350"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 A youth who is enrolled in the Title II Adult Education program and subsequently enrolls in the WIOA youth program is an OSY?</a:t>
            </a:r>
          </a:p>
          <a:p>
            <a:pPr marL="514350" indent="-514350"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OSY barriers only count if the individual is also low income?</a:t>
            </a:r>
          </a:p>
          <a:p>
            <a:pPr marL="514350" indent="-514350">
              <a:buAutoNum type="alphaUcPeriod"/>
            </a:pPr>
            <a:r>
              <a:rPr lang="en-US" dirty="0" smtClean="0"/>
              <a:t>An individual in foster care</a:t>
            </a:r>
          </a:p>
          <a:p>
            <a:pPr marL="514350" indent="-514350">
              <a:buAutoNum type="alphaUcPeriod"/>
            </a:pPr>
            <a:r>
              <a:rPr lang="en-US" dirty="0" smtClean="0"/>
              <a:t>An individual who requires additional assistance</a:t>
            </a:r>
          </a:p>
          <a:p>
            <a:pPr marL="514350" indent="-514350">
              <a:buAutoNum type="alphaUcPeriod"/>
            </a:pPr>
            <a:r>
              <a:rPr lang="en-US" dirty="0" smtClean="0"/>
              <a:t>An individual who is pregnant or parenting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0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 All ISY </a:t>
            </a:r>
            <a:r>
              <a:rPr lang="en-US" dirty="0" smtClean="0"/>
              <a:t>(other than those who fall under the 5% exception) must </a:t>
            </a:r>
            <a:r>
              <a:rPr lang="en-US" dirty="0" smtClean="0"/>
              <a:t>be low income to be eligible for the WIOA youth program?</a:t>
            </a:r>
          </a:p>
          <a:p>
            <a:pPr marL="514350" indent="-514350"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4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may be used to document low income for youth?</a:t>
            </a:r>
          </a:p>
          <a:p>
            <a:pPr marL="514350" indent="-514350">
              <a:buAutoNum type="alphaUcPeriod"/>
            </a:pPr>
            <a:r>
              <a:rPr lang="en-US" dirty="0" smtClean="0"/>
              <a:t>A youth who lives in high poverty</a:t>
            </a:r>
          </a:p>
          <a:p>
            <a:pPr marL="514350" indent="-514350">
              <a:buAutoNum type="alphaUcPeriod"/>
            </a:pPr>
            <a:r>
              <a:rPr lang="en-US" dirty="0" smtClean="0"/>
              <a:t>A youth who receives reduced price lunch</a:t>
            </a:r>
          </a:p>
          <a:p>
            <a:pPr marL="514350" indent="-514350">
              <a:buAutoNum type="alphaUcPeriod"/>
            </a:pPr>
            <a:r>
              <a:rPr lang="en-US" dirty="0" smtClean="0"/>
              <a:t>A youth who is homeless</a:t>
            </a:r>
          </a:p>
          <a:p>
            <a:pPr marL="514350" indent="-514350">
              <a:buAutoNum type="alphaUcPeriod"/>
            </a:pPr>
            <a:r>
              <a:rPr lang="en-US" dirty="0" smtClean="0"/>
              <a:t>A youth who is a foster child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707" y="1579547"/>
            <a:ext cx="7955280" cy="44063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Workforce Innovation and Opportunity Act, Pub. L. 113-1128</a:t>
            </a:r>
          </a:p>
          <a:p>
            <a:pPr lvl="1"/>
            <a:r>
              <a:rPr lang="en-US" dirty="0"/>
              <a:t>Workforce Innovation and Opportunity Act </a:t>
            </a:r>
            <a:r>
              <a:rPr lang="en-US" dirty="0" smtClean="0"/>
              <a:t>Statute</a:t>
            </a:r>
          </a:p>
          <a:p>
            <a:pPr lvl="1"/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www.gpo.gov/fdsys/pkg/PLAW-113publ128/pdf/PLAW-113publ128.pdf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dirty="0"/>
              <a:t>WIOA </a:t>
            </a:r>
            <a:r>
              <a:rPr lang="en-US" dirty="0" smtClean="0"/>
              <a:t>Final Rule</a:t>
            </a:r>
          </a:p>
          <a:p>
            <a:pPr lvl="1"/>
            <a:r>
              <a:rPr lang="en-US" dirty="0" smtClean="0"/>
              <a:t>DOL Only Final Rule: Youth Section is 681</a:t>
            </a:r>
          </a:p>
          <a:p>
            <a:pPr lvl="1"/>
            <a:r>
              <a:rPr lang="en-US" sz="1700" dirty="0">
                <a:hlinkClick r:id="rId3"/>
              </a:rPr>
              <a:t>https://</a:t>
            </a:r>
            <a:r>
              <a:rPr lang="en-US" sz="1700" dirty="0" smtClean="0">
                <a:hlinkClick r:id="rId3"/>
              </a:rPr>
              <a:t>www.gpo.gov/fdsys/pkg/FR-2016-08-19/pdf/2016-15975.pdf</a:t>
            </a:r>
            <a:r>
              <a:rPr lang="en-US" sz="1700" dirty="0" smtClean="0"/>
              <a:t> </a:t>
            </a:r>
          </a:p>
          <a:p>
            <a:r>
              <a:rPr lang="en-US" dirty="0" smtClean="0"/>
              <a:t>Training </a:t>
            </a:r>
            <a:r>
              <a:rPr lang="en-US" dirty="0"/>
              <a:t>and Employment Guidance Letter (</a:t>
            </a:r>
            <a:r>
              <a:rPr lang="en-US" dirty="0" smtClean="0"/>
              <a:t>TEGL</a:t>
            </a:r>
            <a:r>
              <a:rPr lang="en-US" dirty="0"/>
              <a:t>) No. </a:t>
            </a:r>
            <a:r>
              <a:rPr lang="en-US" dirty="0" smtClean="0"/>
              <a:t>21-16</a:t>
            </a:r>
          </a:p>
          <a:p>
            <a:pPr lvl="1"/>
            <a:r>
              <a:rPr lang="en-US" dirty="0"/>
              <a:t>Third Workforce Innovation and Opportunity Act (WIOA) Title I Youth Formula Program </a:t>
            </a:r>
            <a:r>
              <a:rPr lang="en-US" dirty="0" smtClean="0"/>
              <a:t>Guidance</a:t>
            </a:r>
          </a:p>
          <a:p>
            <a:pPr lvl="1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wdr.doleta.gov/directives/corr_doc.cfm?DOCN=7159</a:t>
            </a:r>
            <a:r>
              <a:rPr lang="en-US" sz="1600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Ways to Engage and Connect: </a:t>
            </a:r>
            <a:br>
              <a:rPr lang="en-US" sz="3200" dirty="0" smtClean="0"/>
            </a:br>
            <a:r>
              <a:rPr lang="en-US" sz="3200" dirty="0" smtClean="0"/>
              <a:t>DOL and your colleagues need to hear from you!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things 1</a:t>
            </a:r>
            <a:r>
              <a:rPr lang="en-US" baseline="30000" dirty="0" smtClean="0"/>
              <a:t>st</a:t>
            </a:r>
            <a:r>
              <a:rPr lang="en-US" dirty="0" smtClean="0"/>
              <a:t>: Become a GPS member and use the </a:t>
            </a:r>
            <a:r>
              <a:rPr lang="en-US" dirty="0" smtClean="0">
                <a:hlinkClick r:id="rId2"/>
              </a:rPr>
              <a:t>Member Directory</a:t>
            </a:r>
            <a:endParaRPr lang="en-US" dirty="0" smtClean="0"/>
          </a:p>
          <a:p>
            <a:r>
              <a:rPr lang="en-US" dirty="0" smtClean="0"/>
              <a:t>Share your work </a:t>
            </a:r>
          </a:p>
          <a:p>
            <a:pPr lvl="1"/>
            <a:r>
              <a:rPr lang="en-US" dirty="0" smtClean="0">
                <a:hlinkClick r:id="rId3"/>
              </a:rPr>
              <a:t>Submit a Resource on </a:t>
            </a:r>
            <a:r>
              <a:rPr lang="en-US" dirty="0" err="1" smtClean="0">
                <a:hlinkClick r:id="rId3"/>
              </a:rPr>
              <a:t>WorkforceGPS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Send us your lessons learned and successful strategies to share with the field to </a:t>
            </a:r>
            <a:r>
              <a:rPr lang="en-US" dirty="0" smtClean="0">
                <a:hlinkClick r:id="rId4"/>
              </a:rPr>
              <a:t>youth.services@dol.gov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Participate in </a:t>
            </a:r>
            <a:r>
              <a:rPr lang="en-US" dirty="0" smtClean="0">
                <a:hlinkClick r:id="rId5"/>
              </a:rPr>
              <a:t>Discussion Threads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further questions 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 question that we were not able to get to during the webinar, or if you have additional questions, please email us at:</a:t>
            </a:r>
          </a:p>
          <a:p>
            <a:pPr lvl="1"/>
            <a:r>
              <a:rPr lang="en-US" dirty="0"/>
              <a:t>DOL.WIOA@dol.gov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Sara Hastings</a:t>
            </a:r>
            <a:endParaRPr lang="en-US" dirty="0"/>
          </a:p>
          <a:p>
            <a:pPr lvl="1"/>
            <a:r>
              <a:rPr lang="en-US" dirty="0" smtClean="0"/>
              <a:t>Unit Chief /Division of Youth Services</a:t>
            </a:r>
            <a:endParaRPr lang="en-US" dirty="0"/>
          </a:p>
          <a:p>
            <a:pPr lvl="2"/>
            <a:r>
              <a:rPr lang="en-US" dirty="0" smtClean="0"/>
              <a:t>DOL/ETA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b="3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092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Our Journey Together TA Series</a:t>
            </a:r>
            <a:br>
              <a:rPr lang="en-US" sz="3200" i="1" dirty="0"/>
            </a:br>
            <a:r>
              <a:rPr lang="en-US" sz="3200" dirty="0"/>
              <a:t>Two Day Kick-off </a:t>
            </a:r>
            <a:r>
              <a:rPr lang="en-US" sz="3200" dirty="0" smtClean="0"/>
              <a:t>Webinars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hlinkClick r:id="rId2"/>
              </a:rPr>
              <a:t>Series </a:t>
            </a:r>
            <a:r>
              <a:rPr lang="en-US" b="1" u="sng" dirty="0">
                <a:hlinkClick r:id="rId2"/>
              </a:rPr>
              <a:t>Kick-Off: Where we’ve been, where we are now and where we’re going!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Tuesday, October 24, 2017 at 11:30 AM ET </a:t>
            </a:r>
            <a:endParaRPr lang="en-US" dirty="0"/>
          </a:p>
          <a:p>
            <a:r>
              <a:rPr lang="en-US" b="1" u="sng" dirty="0" smtClean="0">
                <a:hlinkClick r:id="rId3"/>
              </a:rPr>
              <a:t>WIOA </a:t>
            </a:r>
            <a:r>
              <a:rPr lang="en-US" b="1" u="sng" dirty="0">
                <a:hlinkClick r:id="rId3"/>
              </a:rPr>
              <a:t>Youth Eligibility Live Question and Answer Session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Tuesday, October 24, 2017 at 2:30 PM ET </a:t>
            </a:r>
            <a:endParaRPr lang="en-US" dirty="0"/>
          </a:p>
          <a:p>
            <a:r>
              <a:rPr lang="en-US" b="1" u="sng" dirty="0" smtClean="0">
                <a:hlinkClick r:id="rId4"/>
              </a:rPr>
              <a:t>Coming </a:t>
            </a:r>
            <a:r>
              <a:rPr lang="en-US" b="1" u="sng" dirty="0">
                <a:hlinkClick r:id="rId4"/>
              </a:rPr>
              <a:t>Together at the Table--The Power of Youth Committees to Convene, Coordinate and Collectively Impact Youth Lives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Wednesday, October 25, 2017 at 11:30 AM ET  </a:t>
            </a:r>
            <a:r>
              <a:rPr lang="en-US" dirty="0"/>
              <a:t> </a:t>
            </a:r>
          </a:p>
          <a:p>
            <a:r>
              <a:rPr lang="en-US" b="1" u="sng" dirty="0" smtClean="0">
                <a:hlinkClick r:id="rId5"/>
              </a:rPr>
              <a:t>WIOA </a:t>
            </a:r>
            <a:r>
              <a:rPr lang="en-US" b="1" u="sng" dirty="0">
                <a:hlinkClick r:id="rId5"/>
              </a:rPr>
              <a:t>Youth Performance Accountability</a:t>
            </a:r>
            <a:r>
              <a:rPr lang="en-US" b="1" dirty="0"/>
              <a:t>  </a:t>
            </a:r>
            <a:r>
              <a:rPr lang="en-US" b="1" u="sng" dirty="0">
                <a:hlinkClick r:id="rId6"/>
              </a:rPr>
              <a:t/>
            </a:r>
            <a:br>
              <a:rPr lang="en-US" b="1" u="sng" dirty="0">
                <a:hlinkClick r:id="rId6"/>
              </a:rPr>
            </a:br>
            <a:r>
              <a:rPr lang="en-US" b="1" dirty="0"/>
              <a:t>Wednesday, October 25, 2017 at 2:30 PM 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1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Evan Rosenberg	</a:t>
            </a:r>
          </a:p>
          <a:p>
            <a:pPr lvl="1"/>
            <a:r>
              <a:rPr lang="en-US" i="0" dirty="0"/>
              <a:t>US Department of Labor, Employment and Training Administration, Division of Youth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20360"/>
          <a:stretch>
            <a:fillRect/>
          </a:stretch>
        </p:blipFill>
        <p:spPr>
          <a:xfrm>
            <a:off x="1910687" y="2580364"/>
            <a:ext cx="1489738" cy="1721502"/>
          </a:xfrm>
        </p:spPr>
      </p:pic>
    </p:spTree>
    <p:extLst>
      <p:ext uri="{BB962C8B-B14F-4D97-AF65-F5344CB8AC3E}">
        <p14:creationId xmlns:p14="http://schemas.microsoft.com/office/powerpoint/2010/main" val="5610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refresher of WIOA Youth eligibility regulations and guidance</a:t>
            </a:r>
          </a:p>
          <a:p>
            <a:r>
              <a:rPr lang="en-US" dirty="0" smtClean="0"/>
              <a:t>Provide an opportunity to ask DOL any questions you have related to WIOA Youth eligibility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Quiz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 A youth in postsecondary education, enrolled in credit-bearing courses, who is basic skills </a:t>
            </a:r>
            <a:r>
              <a:rPr lang="en-US" dirty="0" smtClean="0"/>
              <a:t>deficient, </a:t>
            </a:r>
            <a:r>
              <a:rPr lang="en-US" dirty="0" smtClean="0"/>
              <a:t>is an out-of-school youth?</a:t>
            </a:r>
          </a:p>
          <a:p>
            <a:pPr marL="514350" indent="-514350"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7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352425"/>
            <a:ext cx="64293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6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WIOA Youth Eligibility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follow along for a refresher of WIOA Youth Eligibility regulations and guidance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5865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CF015E-6999-426A-BC7D-409AC2FCC986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4845</TotalTime>
  <Words>552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Standard Slides</vt:lpstr>
      <vt:lpstr>Interactive Slides</vt:lpstr>
      <vt:lpstr>WIOA Youth Eligibility Live Question and Answer Session</vt:lpstr>
      <vt:lpstr>PowerPoint Presentation</vt:lpstr>
      <vt:lpstr>PowerPoint Presentation</vt:lpstr>
      <vt:lpstr>Our Journey Together TA Series Two Day Kick-off Webinars</vt:lpstr>
      <vt:lpstr>PowerPoint Presentation</vt:lpstr>
      <vt:lpstr>PowerPoint Presentation</vt:lpstr>
      <vt:lpstr>Eligibility Quiz Question</vt:lpstr>
      <vt:lpstr>PowerPoint Presentation</vt:lpstr>
      <vt:lpstr>WIOA Youth Eligibility Refresher</vt:lpstr>
      <vt:lpstr>Eligibility Quiz Question</vt:lpstr>
      <vt:lpstr>PowerPoint Presentation</vt:lpstr>
      <vt:lpstr>Quiz Question</vt:lpstr>
      <vt:lpstr>Quiz Question</vt:lpstr>
      <vt:lpstr>Quiz Question</vt:lpstr>
      <vt:lpstr>Quiz Question</vt:lpstr>
      <vt:lpstr>Quiz Question</vt:lpstr>
      <vt:lpstr>Quiz Question</vt:lpstr>
      <vt:lpstr>Resources</vt:lpstr>
      <vt:lpstr>Ways to Engage and Connect:  DOL and your colleagues need to hear from you!</vt:lpstr>
      <vt:lpstr>If you have further questions …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Evan Rosenberg</cp:lastModifiedBy>
  <cp:revision>176</cp:revision>
  <dcterms:created xsi:type="dcterms:W3CDTF">2017-06-21T17:13:53Z</dcterms:created>
  <dcterms:modified xsi:type="dcterms:W3CDTF">2017-10-18T21:37:41Z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