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86" r:id="rId2"/>
    <p:sldId id="462" r:id="rId3"/>
    <p:sldId id="463" r:id="rId4"/>
    <p:sldId id="259" r:id="rId5"/>
    <p:sldId id="360" r:id="rId6"/>
    <p:sldId id="511" r:id="rId7"/>
    <p:sldId id="426" r:id="rId8"/>
    <p:sldId id="422" r:id="rId9"/>
    <p:sldId id="487" r:id="rId10"/>
    <p:sldId id="488" r:id="rId11"/>
    <p:sldId id="512" r:id="rId12"/>
    <p:sldId id="489" r:id="rId13"/>
    <p:sldId id="490" r:id="rId14"/>
    <p:sldId id="505" r:id="rId15"/>
    <p:sldId id="507" r:id="rId16"/>
    <p:sldId id="491" r:id="rId17"/>
    <p:sldId id="492" r:id="rId18"/>
    <p:sldId id="493" r:id="rId19"/>
    <p:sldId id="494" r:id="rId20"/>
    <p:sldId id="510" r:id="rId21"/>
    <p:sldId id="495" r:id="rId22"/>
    <p:sldId id="496" r:id="rId23"/>
    <p:sldId id="497" r:id="rId24"/>
    <p:sldId id="498" r:id="rId25"/>
    <p:sldId id="513" r:id="rId26"/>
    <p:sldId id="514" r:id="rId27"/>
    <p:sldId id="501" r:id="rId28"/>
    <p:sldId id="502" r:id="rId29"/>
    <p:sldId id="503" r:id="rId30"/>
    <p:sldId id="509" r:id="rId31"/>
    <p:sldId id="504" r:id="rId32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ca Aceved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84B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661" autoAdjust="0"/>
    <p:restoredTop sz="73504" autoAdjust="0"/>
  </p:normalViewPr>
  <p:slideViewPr>
    <p:cSldViewPr snapToGrid="0" snapToObjects="1">
      <p:cViewPr varScale="1">
        <p:scale>
          <a:sx n="50" d="100"/>
          <a:sy n="50" d="100"/>
        </p:scale>
        <p:origin x="106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00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25DDB-4D63-4446-9F35-9095D336AE82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587D4-55C4-D74E-A7E0-C8D1276C0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32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BF2C1-D288-C04E-9EAE-5DBEC8177EA6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E3A03-D9C5-8D44-BB7A-5665F947E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10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65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65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65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65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2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54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98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65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65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82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7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1400" b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Clicks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8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5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7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1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233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187251"/>
            <a:ext cx="7772400" cy="1362075"/>
          </a:xfrm>
        </p:spPr>
        <p:txBody>
          <a:bodyPr anchor="t">
            <a:normAutofit/>
          </a:bodyPr>
          <a:lstStyle>
            <a:lvl1pPr algn="l">
              <a:defRPr sz="1400" b="0" cap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Clicks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233412"/>
            <a:ext cx="7772400" cy="953839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5816600"/>
            <a:ext cx="9144000" cy="1041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AACCCT-Learning-Network-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4499174"/>
            <a:ext cx="4840287" cy="103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2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30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251200" y="274638"/>
            <a:ext cx="5892799" cy="703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274638"/>
            <a:ext cx="351816" cy="703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TAACCCT-Learning-Network-logo.eps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1" y="350753"/>
            <a:ext cx="2692399" cy="57333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16" y="6121397"/>
            <a:ext cx="1984373" cy="66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58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1600" b="1" i="0" u="none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31775" indent="-231775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574675" indent="-236538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919163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258888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aaccct.workforcegps.org/resources/2016/07/13/11/53/TAACCCT_Performance_Key_Resourc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Opening 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grant rounds do you work on?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(Select One)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lphaLcParenR"/>
            </a:pPr>
            <a:r>
              <a:rPr lang="en-US" dirty="0"/>
              <a:t>Round 3</a:t>
            </a:r>
          </a:p>
          <a:p>
            <a:pPr marL="457200" indent="-457200">
              <a:buAutoNum type="alphaLcParenR"/>
            </a:pPr>
            <a:r>
              <a:rPr lang="en-US" dirty="0"/>
              <a:t>Round 4</a:t>
            </a:r>
          </a:p>
          <a:p>
            <a:pPr marL="457200" indent="-457200">
              <a:buAutoNum type="alphaLcParenR"/>
            </a:pPr>
            <a:r>
              <a:rPr lang="en-US" dirty="0"/>
              <a:t>Rounds 3 and 4</a:t>
            </a:r>
          </a:p>
          <a:p>
            <a:pPr marL="457200" indent="-457200">
              <a:buAutoNum type="alphaLcParenR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33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4305" y="367951"/>
            <a:ext cx="4608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6 Month Extension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Your Period of Performance went from 36 months to 42 months</a:t>
            </a: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BEFORE Extension</a:t>
            </a:r>
          </a:p>
          <a:p>
            <a:pPr lvl="1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Program Activities ended on September 30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AFTER Extension</a:t>
            </a:r>
          </a:p>
          <a:p>
            <a:pPr lvl="1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Program Activities end on March 31</a:t>
            </a:r>
          </a:p>
          <a:p>
            <a:pPr marL="338137" lvl="1" indent="0">
              <a:buNone/>
            </a:pPr>
            <a:endParaRPr lang="en-US" dirty="0"/>
          </a:p>
          <a:p>
            <a:pPr marL="338137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338137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246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695" y="1431758"/>
            <a:ext cx="8229600" cy="4658310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You are required to report </a:t>
            </a:r>
            <a:r>
              <a:rPr lang="en-US" sz="2800" u="sng" dirty="0">
                <a:solidFill>
                  <a:schemeClr val="accent1">
                    <a:lumMod val="50000"/>
                  </a:schemeClr>
                </a:solidFill>
              </a:rPr>
              <a:t>all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applicable outcomes for participants enrolled during your program activities extension as per the SGA</a:t>
            </a:r>
          </a:p>
          <a:p>
            <a:pPr marL="0" indent="0">
              <a:buNone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Program activities extension was provided to allow grantees to further meet the targets in their SOW and reflect the successes of their programs</a:t>
            </a:r>
          </a:p>
          <a:p>
            <a:pPr marL="1039813" lvl="3" indent="0">
              <a:buNone/>
            </a:pPr>
            <a:endParaRPr lang="en-US" sz="3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043989" y="370465"/>
            <a:ext cx="5642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Requirements to Report</a:t>
            </a:r>
          </a:p>
        </p:txBody>
      </p:sp>
    </p:spTree>
    <p:extLst>
      <p:ext uri="{BB962C8B-B14F-4D97-AF65-F5344CB8AC3E}">
        <p14:creationId xmlns:p14="http://schemas.microsoft.com/office/powerpoint/2010/main" val="2860028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3379" y="228600"/>
            <a:ext cx="5113421" cy="792162"/>
          </a:xfrm>
        </p:spPr>
        <p:txBody>
          <a:bodyPr>
            <a:noAutofit/>
          </a:bodyPr>
          <a:lstStyle/>
          <a:p>
            <a:r>
              <a:rPr lang="en-US" sz="2800" b="1" dirty="0"/>
              <a:t>Differences: TPE and APR?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 indent="-457200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Performance numbers for your final APR may be different than those in your Third-Party Evaluation (e.g., due to wage record delays, etc.)</a:t>
            </a:r>
          </a:p>
          <a:p>
            <a:pPr marL="457200" lvl="1" indent="-457200"/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-457200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Evaluator should state clearly the dates covered by the data they report and note that the evaluation data will be different than the data submitted in the final APR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45294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6295"/>
            <a:ext cx="8229600" cy="4489868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All applicable outcomes based on how long your program activities extension was taken</a:t>
            </a:r>
          </a:p>
          <a:p>
            <a:pPr marL="0" indent="0">
              <a:buNone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Will depend on when students enroll and complete</a:t>
            </a:r>
          </a:p>
          <a:p>
            <a:pPr marL="1039813" lvl="3" indent="0">
              <a:buNone/>
            </a:pPr>
            <a:endParaRPr lang="en-US" sz="3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621503" y="301361"/>
            <a:ext cx="5065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Which Outcomes to Report</a:t>
            </a:r>
          </a:p>
        </p:txBody>
      </p:sp>
    </p:spTree>
    <p:extLst>
      <p:ext uri="{BB962C8B-B14F-4D97-AF65-F5344CB8AC3E}">
        <p14:creationId xmlns:p14="http://schemas.microsoft.com/office/powerpoint/2010/main" val="3134903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Does your program operate on a traditional semester schedule?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lphaLcParenR"/>
            </a:pPr>
            <a:r>
              <a:rPr lang="en-US" dirty="0"/>
              <a:t>Yes</a:t>
            </a:r>
          </a:p>
          <a:p>
            <a:pPr marL="457200" indent="-457200">
              <a:buAutoNum type="alphaLcParenR"/>
            </a:pPr>
            <a:r>
              <a:rPr lang="en-US" dirty="0"/>
              <a:t>No</a:t>
            </a:r>
          </a:p>
          <a:p>
            <a:pPr marL="457200" indent="-457200">
              <a:buAutoNum type="alphaLcParenR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74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your program does not operate on a traditional semester schedule, which of the following terms best describes your curriculum schedule?</a:t>
            </a:r>
          </a:p>
          <a:p>
            <a:pPr marL="0" indent="0">
              <a:buNone/>
            </a:pPr>
            <a:r>
              <a:rPr lang="en-US" dirty="0"/>
              <a:t>(Select One)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lphaLcParenR"/>
            </a:pPr>
            <a:r>
              <a:rPr lang="en-US" dirty="0"/>
              <a:t>Modularized</a:t>
            </a:r>
          </a:p>
          <a:p>
            <a:pPr marL="457200" indent="-457200">
              <a:buAutoNum type="alphaLcParenR"/>
            </a:pPr>
            <a:r>
              <a:rPr lang="en-US" dirty="0"/>
              <a:t>Open-entry, Open-exit</a:t>
            </a:r>
          </a:p>
          <a:p>
            <a:pPr marL="457200" indent="-457200">
              <a:buAutoNum type="alphaLcParenR"/>
            </a:pPr>
            <a:r>
              <a:rPr lang="en-US" dirty="0"/>
              <a:t>Cohort Scheduling </a:t>
            </a:r>
          </a:p>
          <a:p>
            <a:pPr marL="457200" indent="-457200">
              <a:buAutoNum type="alphaLcParenR"/>
            </a:pPr>
            <a:r>
              <a:rPr lang="en-US" dirty="0"/>
              <a:t>Intensive 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lphaLcParenR"/>
            </a:pPr>
            <a:endParaRPr lang="en-US" dirty="0"/>
          </a:p>
          <a:p>
            <a:pPr marL="457200" indent="-457200">
              <a:buAutoNum type="alphaLcParenR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6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48526" y="274638"/>
            <a:ext cx="5751095" cy="703544"/>
          </a:xfrm>
        </p:spPr>
        <p:txBody>
          <a:bodyPr>
            <a:noAutofit/>
          </a:bodyPr>
          <a:lstStyle/>
          <a:p>
            <a:r>
              <a:rPr lang="en-US" sz="2400" dirty="0"/>
              <a:t>Outcomes to Report in Final Year – Semester Schedule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577758"/>
              </p:ext>
            </p:extLst>
          </p:nvPr>
        </p:nvGraphicFramePr>
        <p:xfrm>
          <a:off x="360951" y="1054002"/>
          <a:ext cx="8638670" cy="564758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494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6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41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41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51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20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41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92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117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31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817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8417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8417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191737">
                <a:tc gridSpan="1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Closeout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2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Outcome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Oct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Nov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Dec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Jan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Feb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Mar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Apr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May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Jun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Jul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Aug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Sep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Oct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Nov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Dec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B1 </a:t>
                      </a:r>
                      <a:b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</a:b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(participants)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B2/B2a (completers)**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9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B3 </a:t>
                      </a:r>
                      <a:b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</a:b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(retained in program of study)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2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B4 </a:t>
                      </a:r>
                      <a:b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</a:b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(retained in other)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B5/B5a </a:t>
                      </a:r>
                      <a:b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</a:b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(credits)**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B6/B6a/B6b/B6c (credentials)**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52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B7 </a:t>
                      </a:r>
                      <a:b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</a:b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(further education)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B8 </a:t>
                      </a:r>
                      <a:b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</a:b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(employment)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3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B9</a:t>
                      </a:r>
                      <a:b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</a:b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(emp retention)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3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B10 </a:t>
                      </a:r>
                      <a:b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</a:b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(wage increase)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*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*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*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*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*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*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*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*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*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*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*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*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17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418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*Incumbent workers only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20" marR="599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08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36885" y="1219200"/>
            <a:ext cx="9288379" cy="4906963"/>
          </a:xfrm>
        </p:spPr>
        <p:txBody>
          <a:bodyPr>
            <a:normAutofit fontScale="77500" lnSpcReduction="20000"/>
          </a:bodyPr>
          <a:lstStyle/>
          <a:p>
            <a:pPr marL="1138238" lvl="2" indent="-571500"/>
            <a:endParaRPr lang="en-US" sz="3100" dirty="0">
              <a:solidFill>
                <a:schemeClr val="accent1">
                  <a:lumMod val="50000"/>
                </a:schemeClr>
              </a:solidFill>
            </a:endParaRPr>
          </a:p>
          <a:p>
            <a:pPr marL="1138238" lvl="2" indent="-571500"/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Traditional semesters end at the end of a calendar year</a:t>
            </a:r>
          </a:p>
          <a:p>
            <a:pPr marL="1138238" lvl="2" indent="-571500"/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Students who enroll in Spring semester can be counted as new participants (B.1)</a:t>
            </a:r>
          </a:p>
          <a:p>
            <a:pPr marL="1138238" lvl="2" indent="-571500"/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Participants still enrolled March 31 would be counted in B.3 as still retained (or if they leave but go onto non-TAACCCT programs would be counted in B.4)</a:t>
            </a:r>
          </a:p>
          <a:p>
            <a:pPr marL="1138238" lvl="2" indent="-571500"/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Completers (B.2), Credits (B.5/B.5a), Credentials (B.6/B.6a/B.6b/B.6c) generally would not be counted after December</a:t>
            </a:r>
          </a:p>
          <a:p>
            <a:pPr marL="1138238" lvl="2" indent="-571500"/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Follow-up outcomes (B.7, B.8, B.9) are treated as normal</a:t>
            </a:r>
          </a:p>
          <a:p>
            <a:pPr marL="1138238" lvl="2" indent="-571500"/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Incumbent worker outcome (B.10) is treated as normal</a:t>
            </a:r>
          </a:p>
          <a:p>
            <a:pPr marL="1039813" lvl="3" indent="0">
              <a:buNone/>
            </a:pPr>
            <a:endParaRPr lang="en-US" sz="3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257550" y="277298"/>
            <a:ext cx="480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Table Summary</a:t>
            </a:r>
          </a:p>
        </p:txBody>
      </p:sp>
    </p:spTree>
    <p:extLst>
      <p:ext uri="{BB962C8B-B14F-4D97-AF65-F5344CB8AC3E}">
        <p14:creationId xmlns:p14="http://schemas.microsoft.com/office/powerpoint/2010/main" val="3370998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Other types of schedules (e.g., rolling enrollments may report all outcomes, including completers, credits and credentials, where applicable through the end of the program activities extension)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431412" y="320661"/>
            <a:ext cx="49407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Other types of schedules </a:t>
            </a:r>
          </a:p>
        </p:txBody>
      </p:sp>
    </p:spTree>
    <p:extLst>
      <p:ext uri="{BB962C8B-B14F-4D97-AF65-F5344CB8AC3E}">
        <p14:creationId xmlns:p14="http://schemas.microsoft.com/office/powerpoint/2010/main" val="2975251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Annual Reports – Year ending September 30</a:t>
            </a:r>
          </a:p>
          <a:p>
            <a:pPr marL="0" indent="0">
              <a:buNone/>
            </a:pPr>
            <a:endParaRPr lang="en-US" sz="3000" dirty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What is reported in the APR should reflect participant tracking records for what took place during the length of time taken for the program activities extension</a:t>
            </a:r>
          </a:p>
          <a:p>
            <a:pPr marL="1039813" lvl="3" indent="0">
              <a:buNone/>
            </a:pPr>
            <a:endParaRPr lang="en-US" sz="3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545882" y="267644"/>
            <a:ext cx="5089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When to Report</a:t>
            </a:r>
          </a:p>
        </p:txBody>
      </p:sp>
    </p:spTree>
    <p:extLst>
      <p:ext uri="{BB962C8B-B14F-4D97-AF65-F5344CB8AC3E}">
        <p14:creationId xmlns:p14="http://schemas.microsoft.com/office/powerpoint/2010/main" val="476154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Opening 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option best describes the status of your 2017 APR?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(Please select only one)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Does attending this webinar count as starting my APR?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I’m organizing my data now but haven’t opened my APR yet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I’m working on the APR now and will submit soon.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I’ve already submitted it but this webinar topic was important to me.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39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5902" y="359844"/>
            <a:ext cx="5089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287" y="1219200"/>
            <a:ext cx="6041426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2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94874" y="2107197"/>
            <a:ext cx="7772400" cy="1470025"/>
          </a:xfrm>
        </p:spPr>
        <p:txBody>
          <a:bodyPr/>
          <a:lstStyle/>
          <a:p>
            <a:r>
              <a:rPr lang="en-US" sz="7200" b="1" i="1" dirty="0">
                <a:solidFill>
                  <a:schemeClr val="accent1">
                    <a:lumMod val="50000"/>
                  </a:schemeClr>
                </a:solidFill>
              </a:rPr>
              <a:t>Grant Closeout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You Need to Know About </a:t>
            </a:r>
          </a:p>
          <a:p>
            <a:r>
              <a:rPr lang="en-US" i="1" dirty="0">
                <a:solidFill>
                  <a:schemeClr val="tx1"/>
                </a:solidFill>
              </a:rPr>
              <a:t>APR </a:t>
            </a:r>
            <a:r>
              <a:rPr lang="en-US" dirty="0">
                <a:solidFill>
                  <a:schemeClr val="tx1"/>
                </a:solidFill>
              </a:rPr>
              <a:t>Reporting</a:t>
            </a:r>
          </a:p>
        </p:txBody>
      </p:sp>
    </p:spTree>
    <p:extLst>
      <p:ext uri="{BB962C8B-B14F-4D97-AF65-F5344CB8AC3E}">
        <p14:creationId xmlns:p14="http://schemas.microsoft.com/office/powerpoint/2010/main" val="1037032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8770"/>
            <a:ext cx="8229600" cy="4537393"/>
          </a:xfrm>
        </p:spPr>
        <p:txBody>
          <a:bodyPr>
            <a:normAutofit/>
          </a:bodyPr>
          <a:lstStyle/>
          <a:p>
            <a:pPr lvl="1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Both APRs and QNPRs are due 45 days after period of performance end date (November 14) </a:t>
            </a:r>
          </a:p>
          <a:p>
            <a:pPr marL="1039813" lvl="3" indent="0">
              <a:buNone/>
            </a:pPr>
            <a:endParaRPr lang="en-US" sz="3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80937" y="289901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When Reports Are Due</a:t>
            </a:r>
          </a:p>
        </p:txBody>
      </p:sp>
    </p:spTree>
    <p:extLst>
      <p:ext uri="{BB962C8B-B14F-4D97-AF65-F5344CB8AC3E}">
        <p14:creationId xmlns:p14="http://schemas.microsoft.com/office/powerpoint/2010/main" val="326824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lvl="1"/>
            <a:r>
              <a:rPr lang="en-US" sz="3600" dirty="0">
                <a:solidFill>
                  <a:srgbClr val="FF0000"/>
                </a:solidFill>
              </a:rPr>
              <a:t>Annual information for the final year only</a:t>
            </a:r>
          </a:p>
          <a:p>
            <a:pPr lvl="1"/>
            <a:r>
              <a:rPr lang="en-US" sz="3600" b="1" u="sng" dirty="0">
                <a:solidFill>
                  <a:schemeClr val="accent1">
                    <a:lumMod val="50000"/>
                  </a:schemeClr>
                </a:solidFill>
              </a:rPr>
              <a:t>Do not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report cumulative information for the entire period of performance</a:t>
            </a:r>
          </a:p>
          <a:p>
            <a:pPr lvl="1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Applicable outcomes only</a:t>
            </a:r>
          </a:p>
          <a:p>
            <a:pPr lvl="2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Only follow-up outcomes after March 31</a:t>
            </a:r>
          </a:p>
          <a:p>
            <a:pPr marL="1039813" lvl="3" indent="0">
              <a:buNone/>
            </a:pPr>
            <a:endParaRPr lang="en-US" sz="3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228473" y="364323"/>
            <a:ext cx="4940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What to Report in the APR</a:t>
            </a:r>
          </a:p>
        </p:txBody>
      </p:sp>
    </p:spTree>
    <p:extLst>
      <p:ext uri="{BB962C8B-B14F-4D97-AF65-F5344CB8AC3E}">
        <p14:creationId xmlns:p14="http://schemas.microsoft.com/office/powerpoint/2010/main" val="4257488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Report the data you have by the Nov. 14 due date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If a student meets the definition of an employment follow-up outcome or you receive this data prior to the closeout deadline (December 31), you may still count this participant in B.8 or B.9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Contact your FPO to re-open your final report if applicable and re-submit by the December 31 closeout deadline</a:t>
            </a:r>
          </a:p>
          <a:p>
            <a:pPr marL="1039813" lvl="3" indent="0">
              <a:buNone/>
            </a:pPr>
            <a:endParaRPr lang="en-US" sz="3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296653" y="396569"/>
            <a:ext cx="547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Additional APR Data During Closeout</a:t>
            </a:r>
          </a:p>
        </p:txBody>
      </p:sp>
    </p:spTree>
    <p:extLst>
      <p:ext uri="{BB962C8B-B14F-4D97-AF65-F5344CB8AC3E}">
        <p14:creationId xmlns:p14="http://schemas.microsoft.com/office/powerpoint/2010/main" val="2358323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0937" y="289901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Contact Info During Closeout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83632"/>
            <a:ext cx="8229600" cy="4742531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Only 2 people can access EBSS</a:t>
            </a:r>
          </a:p>
          <a:p>
            <a:pPr lvl="2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Authorized Representative; to certify the contents for the report</a:t>
            </a:r>
          </a:p>
          <a:p>
            <a:pPr lvl="3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Someone who has been granted the legal authority by the board of trustees or president of the college to verify the contents of the report</a:t>
            </a:r>
          </a:p>
          <a:p>
            <a:pPr lvl="2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Point of Contact (not the SF 424 POC); to enter the information</a:t>
            </a:r>
          </a:p>
          <a:p>
            <a:pPr lvl="3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Often times a program manager, </a:t>
            </a:r>
          </a:p>
          <a:p>
            <a:pPr lvl="3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Changing the Program Manager doesn’t require a mod</a:t>
            </a:r>
          </a:p>
          <a:p>
            <a:pPr lvl="2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Changing the names on the SF-424 requires an administrative grant modification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If the authorized representative changes before November 14, please submit a modification ASAP!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690563" lvl="2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60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5790" y="289901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Who is going to report final APR?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83632"/>
            <a:ext cx="8229600" cy="4742531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Often times the person submitting the final APR has never done it before</a:t>
            </a:r>
          </a:p>
          <a:p>
            <a:pPr marL="338137" lvl="1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338137" lvl="1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Best Practices: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Think about this now and be prepared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PowerPoint Presentation/Briefing/Memo to person submitting?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You can spend funds on staff to work on reporting on final year</a:t>
            </a:r>
          </a:p>
          <a:p>
            <a:pPr lvl="2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That includes job placement tracking</a:t>
            </a:r>
          </a:p>
          <a:p>
            <a:pPr marL="338137" lvl="1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en-US" dirty="0"/>
          </a:p>
          <a:p>
            <a:pPr marL="690563" lvl="2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26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Please follow appropriate instructions provided for submitting the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SkillsCommons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deliverables and for the Third-party Evaluation </a:t>
            </a:r>
          </a:p>
          <a:p>
            <a:pPr marL="338137" lvl="1" indent="0">
              <a:buNone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These are separate requirements from and should not be submitted in conjunction with the QNPR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11643" y="281792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PLEASE NOTE</a:t>
            </a:r>
          </a:p>
        </p:txBody>
      </p:sp>
    </p:spTree>
    <p:extLst>
      <p:ext uri="{BB962C8B-B14F-4D97-AF65-F5344CB8AC3E}">
        <p14:creationId xmlns:p14="http://schemas.microsoft.com/office/powerpoint/2010/main" val="1049747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057147" cy="2245895"/>
          </a:xfrm>
        </p:spPr>
        <p:txBody>
          <a:bodyPr>
            <a:normAutofit/>
          </a:bodyPr>
          <a:lstStyle/>
          <a:p>
            <a:pPr marL="1023938" lvl="2" indent="-457200"/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Extension:  Section VI</a:t>
            </a:r>
          </a:p>
          <a:p>
            <a:pPr marL="1023938" lvl="2" indent="-457200"/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Closeout:  Section VII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Albertus Extra Bold" pitchFamily="34" charset="0"/>
              </a:rPr>
              <a:t>FOR MORE INFORMATION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199" y="1428591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0" kern="1200" cap="none" spc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Compiled TAACCCT FAQ</a:t>
            </a:r>
          </a:p>
        </p:txBody>
      </p:sp>
    </p:spTree>
    <p:extLst>
      <p:ext uri="{BB962C8B-B14F-4D97-AF65-F5344CB8AC3E}">
        <p14:creationId xmlns:p14="http://schemas.microsoft.com/office/powerpoint/2010/main" val="739603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lstead.kristen\AppData\Local\Microsoft\Windows\Temporary Internet Files\Content.IE5\H3TM7XWN\question_mark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143000"/>
            <a:ext cx="6781799" cy="551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41997" y="306824"/>
            <a:ext cx="47868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Open Question Period</a:t>
            </a:r>
          </a:p>
        </p:txBody>
      </p:sp>
    </p:spTree>
    <p:extLst>
      <p:ext uri="{BB962C8B-B14F-4D97-AF65-F5344CB8AC3E}">
        <p14:creationId xmlns:p14="http://schemas.microsoft.com/office/powerpoint/2010/main" val="2583907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Opening 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you’re a Round 3 grantee, who will be submitting your final APR and QNPR?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lphaLcParenR"/>
            </a:pPr>
            <a:r>
              <a:rPr lang="en-US" dirty="0"/>
              <a:t>Someone very familiar with the performance reporting requirements</a:t>
            </a:r>
          </a:p>
          <a:p>
            <a:pPr marL="457200" indent="-457200">
              <a:buAutoNum type="alphaLcParenR"/>
            </a:pPr>
            <a:r>
              <a:rPr lang="en-US" dirty="0"/>
              <a:t>Someone new to the performance reporting requirements</a:t>
            </a:r>
          </a:p>
          <a:p>
            <a:pPr marL="457200" indent="-457200">
              <a:buAutoNum type="alphaLcParenR"/>
            </a:pPr>
            <a:r>
              <a:rPr lang="en-US" dirty="0"/>
              <a:t>Someone unfamiliar with the performance reporting requirements who will be given instructions because the program manager will no longer be on staff</a:t>
            </a:r>
          </a:p>
          <a:p>
            <a:pPr marL="457200" indent="-457200">
              <a:buAutoNum type="alphaLcParenR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36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Would you like Kristen and I to have an “Open Question” Webinar on November 9?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lphaLcParenR"/>
            </a:pPr>
            <a:r>
              <a:rPr lang="en-US" dirty="0"/>
              <a:t>Yes Please</a:t>
            </a:r>
          </a:p>
          <a:p>
            <a:pPr marL="457200" indent="-457200">
              <a:buAutoNum type="alphaLcParenR"/>
            </a:pPr>
            <a:r>
              <a:rPr lang="en-US" dirty="0"/>
              <a:t>Not Necessary 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lphaLcParenR"/>
            </a:pPr>
            <a:endParaRPr lang="en-US" dirty="0"/>
          </a:p>
          <a:p>
            <a:pPr marL="457200" indent="-457200">
              <a:buAutoNum type="alphaLcParenR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47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5146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15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 you </a:t>
            </a:r>
          </a:p>
          <a:p>
            <a:pPr marL="0" indent="0" algn="ctr">
              <a:buNone/>
            </a:pPr>
            <a:r>
              <a:rPr lang="en-US" sz="15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 attending!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84681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34892" y="782053"/>
            <a:ext cx="8539992" cy="351322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4000" dirty="0"/>
              <a:t>TAACCCT Performance Reporting</a:t>
            </a:r>
            <a:br>
              <a:rPr lang="en-US" sz="4000"/>
            </a:br>
            <a:r>
              <a:rPr lang="en-US" sz="4000"/>
              <a:t>October </a:t>
            </a:r>
            <a:r>
              <a:rPr lang="en-US" sz="4000" dirty="0"/>
              <a:t>Q&amp;A:</a:t>
            </a:r>
          </a:p>
          <a:p>
            <a:pPr algn="ctr"/>
            <a:br>
              <a:rPr lang="en-US" sz="4000" dirty="0"/>
            </a:br>
            <a:r>
              <a:rPr lang="en-US" sz="4000" dirty="0"/>
              <a:t>What You Need to Know about Performance Reporting During Program Activities Extension and During Closeout</a:t>
            </a:r>
            <a:endParaRPr lang="en-US" sz="3200" dirty="0"/>
          </a:p>
          <a:p>
            <a:pPr algn="ctr"/>
            <a:r>
              <a:rPr lang="en-US" sz="3200" dirty="0"/>
              <a:t>October 26, 2017</a:t>
            </a:r>
          </a:p>
          <a:p>
            <a:pPr algn="ctr"/>
            <a:r>
              <a:rPr lang="en-US" sz="2900" dirty="0"/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22313" y="3314700"/>
            <a:ext cx="7772400" cy="831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none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45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27135" y="1574067"/>
            <a:ext cx="7852771" cy="4596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Moderator:</a:t>
            </a:r>
          </a:p>
          <a:p>
            <a:pPr marL="0" indent="0">
              <a:buNone/>
            </a:pPr>
            <a:r>
              <a:rPr lang="en-US" b="1" dirty="0"/>
              <a:t>Cheryl Martin</a:t>
            </a:r>
            <a:r>
              <a:rPr lang="en-US" dirty="0"/>
              <a:t>, Program Manager, TAACCCT Grants, U.S. Department of Labor, Employment and Training Administration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Presenter:</a:t>
            </a:r>
          </a:p>
          <a:p>
            <a:pPr marL="0" indent="0">
              <a:buNone/>
            </a:pPr>
            <a:r>
              <a:rPr lang="en-US" b="1" dirty="0"/>
              <a:t>Scott Estrada</a:t>
            </a:r>
            <a:r>
              <a:rPr lang="en-US" dirty="0"/>
              <a:t>, Performance Specialist, Maher &amp; Maher, TAACCCT Grants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3346824" y="274638"/>
            <a:ext cx="5339975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51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46100" y="1557062"/>
            <a:ext cx="8238807" cy="45389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800" dirty="0"/>
          </a:p>
          <a:p>
            <a:pPr algn="just"/>
            <a:r>
              <a:rPr lang="en-US" sz="2800" b="1" dirty="0"/>
              <a:t>Today’s Special Topic</a:t>
            </a:r>
          </a:p>
          <a:p>
            <a:pPr lvl="1" algn="just"/>
            <a:r>
              <a:rPr lang="en-US" sz="2800" dirty="0"/>
              <a:t>What You Need to Know about Performance Reporting During Program Activities Extension and During Closeout</a:t>
            </a:r>
          </a:p>
          <a:p>
            <a:pPr marL="338137" lvl="1" indent="0" algn="just">
              <a:buNone/>
            </a:pPr>
            <a:endParaRPr lang="en-US" sz="2800" dirty="0"/>
          </a:p>
          <a:p>
            <a:pPr algn="just"/>
            <a:r>
              <a:rPr lang="en-US" sz="2800" b="1" dirty="0"/>
              <a:t>Open Question Period</a:t>
            </a:r>
          </a:p>
          <a:p>
            <a:pPr lvl="1" algn="just"/>
            <a:endParaRPr lang="en-US" sz="2800" dirty="0"/>
          </a:p>
          <a:p>
            <a:pPr marL="0" indent="0" algn="just">
              <a:buNone/>
            </a:pPr>
            <a:r>
              <a:rPr lang="en-US" sz="2800" dirty="0"/>
              <a:t>	</a:t>
            </a:r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3242235" y="274638"/>
            <a:ext cx="5444564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9158" y="274638"/>
            <a:ext cx="5502442" cy="792162"/>
          </a:xfrm>
        </p:spPr>
        <p:txBody>
          <a:bodyPr>
            <a:noAutofit/>
          </a:bodyPr>
          <a:lstStyle/>
          <a:p>
            <a:r>
              <a:rPr lang="en-US" sz="2400" b="1" dirty="0"/>
              <a:t>TAACCCT Performance Reporting Key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46558"/>
            <a:ext cx="8229600" cy="57960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https://taaccct.workforcegps.org/resources/2016/07/13/11/53/TAACCCT_Performance_Key_Resources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293" y="1066800"/>
            <a:ext cx="5392403" cy="447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44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46100" y="1200150"/>
            <a:ext cx="8238807" cy="489590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sz="2800" b="1" dirty="0"/>
              <a:t>Webinars</a:t>
            </a:r>
          </a:p>
          <a:p>
            <a:pPr algn="just"/>
            <a:endParaRPr lang="en-US" sz="2800" b="1" dirty="0"/>
          </a:p>
          <a:p>
            <a:pPr lvl="1" algn="just"/>
            <a:r>
              <a:rPr lang="en-US" sz="2800" b="1" dirty="0"/>
              <a:t>Next Performance Webinar is November 9 @ 1PM EST</a:t>
            </a:r>
          </a:p>
          <a:p>
            <a:pPr lvl="2" algn="just"/>
            <a:r>
              <a:rPr lang="en-US" sz="2800" b="1" dirty="0"/>
              <a:t>No Special Topic, Just an Open Question Forum</a:t>
            </a:r>
          </a:p>
          <a:p>
            <a:pPr marL="690563" lvl="2" indent="0" algn="just">
              <a:buNone/>
            </a:pPr>
            <a:endParaRPr lang="en-US" sz="2800" b="1" dirty="0"/>
          </a:p>
          <a:p>
            <a:pPr lvl="1" algn="just"/>
            <a:r>
              <a:rPr lang="en-US" sz="2800" b="1" dirty="0"/>
              <a:t>TAACCCT Job Placement Strategies: From Enrollment to Employment</a:t>
            </a:r>
          </a:p>
          <a:p>
            <a:pPr lvl="2" algn="just"/>
            <a:r>
              <a:rPr lang="en-US" sz="2800" b="1" dirty="0"/>
              <a:t>October 31 @ 3 PM EST</a:t>
            </a:r>
          </a:p>
          <a:p>
            <a:pPr marL="690563" lvl="2" indent="0" algn="just">
              <a:buNone/>
            </a:pPr>
            <a:endParaRPr lang="en-US" sz="2800" b="1" dirty="0"/>
          </a:p>
          <a:p>
            <a:pPr lvl="1" algn="just"/>
            <a:r>
              <a:rPr lang="en-US" sz="2800" b="1" dirty="0"/>
              <a:t>From Design to Implementation, Flexible Apprenticeship Models That Work</a:t>
            </a:r>
          </a:p>
          <a:p>
            <a:pPr lvl="2" algn="just"/>
            <a:r>
              <a:rPr lang="en-US" sz="2800" b="1" dirty="0"/>
              <a:t>November 7 @ 1 PM EST</a:t>
            </a:r>
          </a:p>
          <a:p>
            <a:pPr lvl="1" algn="just"/>
            <a:endParaRPr lang="en-US" sz="2800" dirty="0"/>
          </a:p>
          <a:p>
            <a:pPr lvl="1" algn="just"/>
            <a:endParaRPr lang="en-US" sz="2800" dirty="0"/>
          </a:p>
          <a:p>
            <a:pPr marL="0" indent="0" algn="just">
              <a:buNone/>
            </a:pPr>
            <a:r>
              <a:rPr lang="en-US" sz="2800" dirty="0"/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83793" y="295394"/>
            <a:ext cx="5155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TAACCCT Announcements </a:t>
            </a:r>
          </a:p>
        </p:txBody>
      </p:sp>
    </p:spTree>
    <p:extLst>
      <p:ext uri="{BB962C8B-B14F-4D97-AF65-F5344CB8AC3E}">
        <p14:creationId xmlns:p14="http://schemas.microsoft.com/office/powerpoint/2010/main" val="137864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+mn-lt"/>
              </a:rPr>
              <a:t>Six-Month Grant-Funded Extension of Program-Activities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You Need to Know About Performance</a:t>
            </a:r>
          </a:p>
        </p:txBody>
      </p:sp>
    </p:spTree>
    <p:extLst>
      <p:ext uri="{BB962C8B-B14F-4D97-AF65-F5344CB8AC3E}">
        <p14:creationId xmlns:p14="http://schemas.microsoft.com/office/powerpoint/2010/main" val="17367785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4&quot;/&gt;&lt;property id=&quot;20307&quot; value=&quot;259&quot;/&gt;&lt;/object&gt;&lt;object type=&quot;3&quot; unique_id=&quot;10065&quot;&gt;&lt;property id=&quot;20148&quot; value=&quot;5&quot;/&gt;&lt;property id=&quot;20300&quot; value=&quot;Slide 1 - &amp;quot;Opening Poll&amp;quot;&quot;/&gt;&lt;property id=&quot;20307&quot; value=&quot;486&quot;/&gt;&lt;/object&gt;&lt;object type=&quot;3&quot; unique_id=&quot;10066&quot;&gt;&lt;property id=&quot;20148&quot; value=&quot;5&quot;/&gt;&lt;property id=&quot;20300&quot; value=&quot;Slide 2 - &amp;quot;Opening Poll&amp;quot;&quot;/&gt;&lt;property id=&quot;20307&quot; value=&quot;462&quot;/&gt;&lt;/object&gt;&lt;object type=&quot;3&quot; unique_id=&quot;10067&quot;&gt;&lt;property id=&quot;20148&quot; value=&quot;5&quot;/&gt;&lt;property id=&quot;20300&quot; value=&quot;Slide 3 - &amp;quot;Opening Poll&amp;quot;&quot;/&gt;&lt;property id=&quot;20307&quot; value=&quot;463&quot;/&gt;&lt;/object&gt;&lt;object type=&quot;3&quot; unique_id=&quot;10068&quot;&gt;&lt;property id=&quot;20148&quot; value=&quot;5&quot;/&gt;&lt;property id=&quot;20300&quot; value=&quot;Slide 5&quot;/&gt;&lt;property id=&quot;20307&quot; value=&quot;360&quot;/&gt;&lt;/object&gt;&lt;object type=&quot;3&quot; unique_id=&quot;10069&quot;&gt;&lt;property id=&quot;20148&quot; value=&quot;5&quot;/&gt;&lt;property id=&quot;20300&quot; value=&quot;Slide 6&quot;/&gt;&lt;property id=&quot;20307&quot; value=&quot;511&quot;/&gt;&lt;/object&gt;&lt;object type=&quot;3&quot; unique_id=&quot;10070&quot;&gt;&lt;property id=&quot;20148&quot; value=&quot;5&quot;/&gt;&lt;property id=&quot;20300&quot; value=&quot;Slide 7 - &amp;quot;TAACCCT Performance Reporting Key Resources&amp;quot;&quot;/&gt;&lt;property id=&quot;20307&quot; value=&quot;426&quot;/&gt;&lt;/object&gt;&lt;object type=&quot;3&quot; unique_id=&quot;10071&quot;&gt;&lt;property id=&quot;20148&quot; value=&quot;5&quot;/&gt;&lt;property id=&quot;20300&quot; value=&quot;Slide 8&quot;/&gt;&lt;property id=&quot;20307&quot; value=&quot;422&quot;/&gt;&lt;/object&gt;&lt;object type=&quot;3&quot; unique_id=&quot;10072&quot;&gt;&lt;property id=&quot;20148&quot; value=&quot;5&quot;/&gt;&lt;property id=&quot;20300&quot; value=&quot;Slide 9 - &amp;quot;Six-Month Grant-Funded Extension of Program-Activities&amp;quot;&quot;/&gt;&lt;property id=&quot;20307&quot; value=&quot;487&quot;/&gt;&lt;/object&gt;&lt;object type=&quot;3&quot; unique_id=&quot;10073&quot;&gt;&lt;property id=&quot;20148&quot; value=&quot;5&quot;/&gt;&lt;property id=&quot;20300&quot; value=&quot;Slide 10&quot;/&gt;&lt;property id=&quot;20307&quot; value=&quot;488&quot;/&gt;&lt;/object&gt;&lt;object type=&quot;3&quot; unique_id=&quot;10074&quot;&gt;&lt;property id=&quot;20148&quot; value=&quot;5&quot;/&gt;&lt;property id=&quot;20300&quot; value=&quot;Slide 11&quot;/&gt;&lt;property id=&quot;20307&quot; value=&quot;512&quot;/&gt;&lt;/object&gt;&lt;object type=&quot;3&quot; unique_id=&quot;10075&quot;&gt;&lt;property id=&quot;20148&quot; value=&quot;5&quot;/&gt;&lt;property id=&quot;20300&quot; value=&quot;Slide 12 - &amp;quot;Differences: TPE and APR?&amp;quot;&quot;/&gt;&lt;property id=&quot;20307&quot; value=&quot;489&quot;/&gt;&lt;/object&gt;&lt;object type=&quot;3&quot; unique_id=&quot;10076&quot;&gt;&lt;property id=&quot;20148&quot; value=&quot;5&quot;/&gt;&lt;property id=&quot;20300&quot; value=&quot;Slide 13&quot;/&gt;&lt;property id=&quot;20307&quot; value=&quot;490&quot;/&gt;&lt;/object&gt;&lt;object type=&quot;3&quot; unique_id=&quot;10077&quot;&gt;&lt;property id=&quot;20148&quot; value=&quot;5&quot;/&gt;&lt;property id=&quot;20300&quot; value=&quot;Slide 14 - &amp;quot;Poll&amp;quot;&quot;/&gt;&lt;property id=&quot;20307&quot; value=&quot;505&quot;/&gt;&lt;/object&gt;&lt;object type=&quot;3&quot; unique_id=&quot;10078&quot;&gt;&lt;property id=&quot;20148&quot; value=&quot;5&quot;/&gt;&lt;property id=&quot;20300&quot; value=&quot;Slide 15 - &amp;quot;Poll&amp;quot;&quot;/&gt;&lt;property id=&quot;20307&quot; value=&quot;507&quot;/&gt;&lt;/object&gt;&lt;object type=&quot;3&quot; unique_id=&quot;10079&quot;&gt;&lt;property id=&quot;20148&quot; value=&quot;5&quot;/&gt;&lt;property id=&quot;20300&quot; value=&quot;Slide 16 - &amp;quot;Outcomes to Report in Final Year – Semester Schedule&amp;quot;&quot;/&gt;&lt;property id=&quot;20307&quot; value=&quot;491&quot;/&gt;&lt;/object&gt;&lt;object type=&quot;3&quot; unique_id=&quot;10080&quot;&gt;&lt;property id=&quot;20148&quot; value=&quot;5&quot;/&gt;&lt;property id=&quot;20300&quot; value=&quot;Slide 17&quot;/&gt;&lt;property id=&quot;20307&quot; value=&quot;492&quot;/&gt;&lt;/object&gt;&lt;object type=&quot;3&quot; unique_id=&quot;10081&quot;&gt;&lt;property id=&quot;20148&quot; value=&quot;5&quot;/&gt;&lt;property id=&quot;20300&quot; value=&quot;Slide 18&quot;/&gt;&lt;property id=&quot;20307&quot; value=&quot;493&quot;/&gt;&lt;/object&gt;&lt;object type=&quot;3&quot; unique_id=&quot;10082&quot;&gt;&lt;property id=&quot;20148&quot; value=&quot;5&quot;/&gt;&lt;property id=&quot;20300&quot; value=&quot;Slide 19&quot;/&gt;&lt;property id=&quot;20307&quot; value=&quot;494&quot;/&gt;&lt;/object&gt;&lt;object type=&quot;3&quot; unique_id=&quot;10083&quot;&gt;&lt;property id=&quot;20148&quot; value=&quot;5&quot;/&gt;&lt;property id=&quot;20300&quot; value=&quot;Slide 20&quot;/&gt;&lt;property id=&quot;20307&quot; value=&quot;510&quot;/&gt;&lt;/object&gt;&lt;object type=&quot;3&quot; unique_id=&quot;10084&quot;&gt;&lt;property id=&quot;20148&quot; value=&quot;5&quot;/&gt;&lt;property id=&quot;20300&quot; value=&quot;Slide 21 - &amp;quot;Grant Closeout&amp;quot;&quot;/&gt;&lt;property id=&quot;20307&quot; value=&quot;495&quot;/&gt;&lt;/object&gt;&lt;object type=&quot;3&quot; unique_id=&quot;10085&quot;&gt;&lt;property id=&quot;20148&quot; value=&quot;5&quot;/&gt;&lt;property id=&quot;20300&quot; value=&quot;Slide 22&quot;/&gt;&lt;property id=&quot;20307&quot; value=&quot;496&quot;/&gt;&lt;/object&gt;&lt;object type=&quot;3&quot; unique_id=&quot;10086&quot;&gt;&lt;property id=&quot;20148&quot; value=&quot;5&quot;/&gt;&lt;property id=&quot;20300&quot; value=&quot;Slide 23&quot;/&gt;&lt;property id=&quot;20307&quot; value=&quot;497&quot;/&gt;&lt;/object&gt;&lt;object type=&quot;3&quot; unique_id=&quot;10087&quot;&gt;&lt;property id=&quot;20148&quot; value=&quot;5&quot;/&gt;&lt;property id=&quot;20300&quot; value=&quot;Slide 24&quot;/&gt;&lt;property id=&quot;20307&quot; value=&quot;498&quot;/&gt;&lt;/object&gt;&lt;object type=&quot;3&quot; unique_id=&quot;10088&quot;&gt;&lt;property id=&quot;20148&quot; value=&quot;5&quot;/&gt;&lt;property id=&quot;20300&quot; value=&quot;Slide 25&quot;/&gt;&lt;property id=&quot;20307&quot; value=&quot;513&quot;/&gt;&lt;/object&gt;&lt;object type=&quot;3&quot; unique_id=&quot;10089&quot;&gt;&lt;property id=&quot;20148&quot; value=&quot;5&quot;/&gt;&lt;property id=&quot;20300&quot; value=&quot;Slide 26&quot;/&gt;&lt;property id=&quot;20307&quot; value=&quot;514&quot;/&gt;&lt;/object&gt;&lt;object type=&quot;3&quot; unique_id=&quot;10090&quot;&gt;&lt;property id=&quot;20148&quot; value=&quot;5&quot;/&gt;&lt;property id=&quot;20300&quot; value=&quot;Slide 27&quot;/&gt;&lt;property id=&quot;20307&quot; value=&quot;501&quot;/&gt;&lt;/object&gt;&lt;object type=&quot;3&quot; unique_id=&quot;10091&quot;&gt;&lt;property id=&quot;20148&quot; value=&quot;5&quot;/&gt;&lt;property id=&quot;20300&quot; value=&quot;Slide 28 - &amp;quot;FOR MORE INFORMATION&amp;quot;&quot;/&gt;&lt;property id=&quot;20307&quot; value=&quot;502&quot;/&gt;&lt;/object&gt;&lt;object type=&quot;3&quot; unique_id=&quot;10092&quot;&gt;&lt;property id=&quot;20148&quot; value=&quot;5&quot;/&gt;&lt;property id=&quot;20300&quot; value=&quot;Slide 29&quot;/&gt;&lt;property id=&quot;20307&quot; value=&quot;503&quot;/&gt;&lt;/object&gt;&lt;object type=&quot;3&quot; unique_id=&quot;10093&quot;&gt;&lt;property id=&quot;20148&quot; value=&quot;5&quot;/&gt;&lt;property id=&quot;20300&quot; value=&quot;Slide 30 - &amp;quot;Poll&amp;quot;&quot;/&gt;&lt;property id=&quot;20307&quot; value=&quot;509&quot;/&gt;&lt;/object&gt;&lt;object type=&quot;3&quot; unique_id=&quot;10094&quot;&gt;&lt;property id=&quot;20148&quot; value=&quot;5&quot;/&gt;&lt;property id=&quot;20300&quot; value=&quot;Slide 31&quot;/&gt;&lt;property id=&quot;20307&quot; value=&quot;504&quot;/&gt;&lt;/object&gt;&lt;/object&gt;&lt;object type=&quot;8&quot; unique_id=&quot;1006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9092</TotalTime>
  <Words>1168</Words>
  <Application>Microsoft Office PowerPoint</Application>
  <PresentationFormat>On-screen Show (4:3)</PresentationFormat>
  <Paragraphs>394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Albertus Extra Bold</vt:lpstr>
      <vt:lpstr>Arial</vt:lpstr>
      <vt:lpstr>Calibri</vt:lpstr>
      <vt:lpstr>Times New Roman</vt:lpstr>
      <vt:lpstr>Office Theme</vt:lpstr>
      <vt:lpstr>Opening Poll</vt:lpstr>
      <vt:lpstr>Opening Poll</vt:lpstr>
      <vt:lpstr>Opening Poll</vt:lpstr>
      <vt:lpstr>PowerPoint Presentation</vt:lpstr>
      <vt:lpstr>PowerPoint Presentation</vt:lpstr>
      <vt:lpstr>PowerPoint Presentation</vt:lpstr>
      <vt:lpstr>TAACCCT Performance Reporting Key Resources</vt:lpstr>
      <vt:lpstr>PowerPoint Presentation</vt:lpstr>
      <vt:lpstr>Six-Month Grant-Funded Extension of Program-Activities</vt:lpstr>
      <vt:lpstr>PowerPoint Presentation</vt:lpstr>
      <vt:lpstr>PowerPoint Presentation</vt:lpstr>
      <vt:lpstr>Differences: TPE and APR?</vt:lpstr>
      <vt:lpstr>PowerPoint Presentation</vt:lpstr>
      <vt:lpstr>Poll</vt:lpstr>
      <vt:lpstr>Poll</vt:lpstr>
      <vt:lpstr>Outcomes to Report in Final Year – Semester Schedule</vt:lpstr>
      <vt:lpstr>PowerPoint Presentation</vt:lpstr>
      <vt:lpstr>PowerPoint Presentation</vt:lpstr>
      <vt:lpstr>PowerPoint Presentation</vt:lpstr>
      <vt:lpstr>PowerPoint Presentation</vt:lpstr>
      <vt:lpstr>Grant Closeout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MORE INFORMATION</vt:lpstr>
      <vt:lpstr>PowerPoint Presentation</vt:lpstr>
      <vt:lpstr>Poll</vt:lpstr>
      <vt:lpstr>PowerPoint Presentation</vt:lpstr>
    </vt:vector>
  </TitlesOfParts>
  <Company>JFF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JFF</dc:creator>
  <cp:lastModifiedBy>Laura Casertano</cp:lastModifiedBy>
  <cp:revision>566</cp:revision>
  <dcterms:created xsi:type="dcterms:W3CDTF">2012-12-12T14:53:33Z</dcterms:created>
  <dcterms:modified xsi:type="dcterms:W3CDTF">2017-10-26T14:58:26Z</dcterms:modified>
</cp:coreProperties>
</file>