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56" r:id="rId3"/>
    <p:sldId id="287" r:id="rId4"/>
    <p:sldId id="288" r:id="rId5"/>
    <p:sldId id="267" r:id="rId6"/>
    <p:sldId id="257" r:id="rId7"/>
    <p:sldId id="265" r:id="rId8"/>
    <p:sldId id="266" r:id="rId9"/>
    <p:sldId id="262" r:id="rId10"/>
    <p:sldId id="261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8" r:id="rId24"/>
    <p:sldId id="281" r:id="rId25"/>
    <p:sldId id="282" r:id="rId26"/>
    <p:sldId id="283" r:id="rId27"/>
    <p:sldId id="285" r:id="rId28"/>
    <p:sldId id="286" r:id="rId29"/>
  </p:sldIdLst>
  <p:sldSz cx="9144000" cy="6858000" type="screen4x3"/>
  <p:notesSz cx="6881813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6F"/>
    <a:srgbClr val="F08C2E"/>
    <a:srgbClr val="F4222B"/>
    <a:srgbClr val="717171"/>
    <a:srgbClr val="0957A2"/>
    <a:srgbClr val="000000"/>
    <a:srgbClr val="FAD806"/>
    <a:srgbClr val="C4E2F2"/>
    <a:srgbClr val="84C2E4"/>
    <a:srgbClr val="123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0996" autoAdjust="0"/>
  </p:normalViewPr>
  <p:slideViewPr>
    <p:cSldViewPr showGuides="1">
      <p:cViewPr varScale="1">
        <p:scale>
          <a:sx n="59" d="100"/>
          <a:sy n="59" d="100"/>
        </p:scale>
        <p:origin x="17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9E9B99D-C772-49FC-9FA3-9C6E19516E0F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6797BF1-6BF7-4783-8B82-8CC79C4C08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28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02628E0-591D-4808-8CBB-0D1E4D387564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31373E9-B79F-4779-ADCF-6B551BD499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5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31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33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20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38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4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54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8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3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6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7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6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28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16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8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542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95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97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5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84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50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94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23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82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2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373E9-B79F-4779-ADCF-6B551BD4995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9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 descr="Gradient background."/>
          <p:cNvSpPr/>
          <p:nvPr userDrawn="1"/>
        </p:nvSpPr>
        <p:spPr>
          <a:xfrm>
            <a:off x="-1" y="949362"/>
            <a:ext cx="9144000" cy="5562600"/>
          </a:xfrm>
          <a:prstGeom prst="rect">
            <a:avLst/>
          </a:prstGeom>
          <a:gradFill>
            <a:gsLst>
              <a:gs pos="0">
                <a:srgbClr val="1B276F">
                  <a:alpha val="28000"/>
                </a:srgbClr>
              </a:gs>
              <a:gs pos="100000">
                <a:schemeClr val="bg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63775"/>
            <a:ext cx="8382000" cy="1470025"/>
          </a:xfrm>
          <a:effectLst>
            <a:outerShdw blurRad="25400" dist="25400" dir="2700000" algn="tl" rotWithShape="0">
              <a:prstClr val="black">
                <a:alpha val="14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5700"/>
              </a:lnSpc>
              <a:defRPr sz="4800" b="1">
                <a:solidFill>
                  <a:srgbClr val="1B276F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219200"/>
          </a:xfrm>
        </p:spPr>
        <p:txBody>
          <a:bodyPr>
            <a:normAutofit/>
          </a:bodyPr>
          <a:lstStyle>
            <a:lvl1pPr marL="0" indent="0" algn="ctr">
              <a:lnSpc>
                <a:spcPct val="114000"/>
              </a:lnSpc>
              <a:buNone/>
              <a:defRPr sz="2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C33-4F91-4126-99C2-37A07252DBB0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43832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 flipH="1">
            <a:off x="-3900" y="1526449"/>
            <a:ext cx="9147340" cy="196006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209" h="196006">
                <a:moveTo>
                  <a:pt x="68" y="12413"/>
                </a:moveTo>
                <a:lnTo>
                  <a:pt x="9152350" y="0"/>
                </a:lnTo>
                <a:lnTo>
                  <a:pt x="9155209" y="57486"/>
                </a:lnTo>
                <a:lnTo>
                  <a:pt x="483" y="196006"/>
                </a:lnTo>
                <a:cubicBezTo>
                  <a:pt x="831" y="102425"/>
                  <a:pt x="-280" y="105994"/>
                  <a:pt x="68" y="12413"/>
                </a:cubicBezTo>
                <a:close/>
              </a:path>
            </a:pathLst>
          </a:custGeom>
          <a:solidFill>
            <a:srgbClr val="F08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0" cy="1496568"/>
          </a:xfrm>
          <a:prstGeom prst="rect">
            <a:avLst/>
          </a:prstGeom>
          <a:gradFill flip="none" rotWithShape="1">
            <a:gsLst>
              <a:gs pos="0">
                <a:srgbClr val="1B276F">
                  <a:shade val="30000"/>
                  <a:satMod val="115000"/>
                </a:srgbClr>
              </a:gs>
              <a:gs pos="50000">
                <a:srgbClr val="1B276F">
                  <a:shade val="67500"/>
                  <a:satMod val="115000"/>
                </a:srgbClr>
              </a:gs>
              <a:gs pos="100000">
                <a:srgbClr val="1B276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1044" y="6342819"/>
            <a:ext cx="9149526" cy="522946"/>
          </a:xfrm>
          <a:prstGeom prst="rect">
            <a:avLst/>
          </a:prstGeom>
          <a:gradFill flip="none" rotWithShape="1">
            <a:gsLst>
              <a:gs pos="0">
                <a:srgbClr val="1B276F">
                  <a:shade val="30000"/>
                  <a:satMod val="115000"/>
                </a:srgbClr>
              </a:gs>
              <a:gs pos="50000">
                <a:srgbClr val="1B276F">
                  <a:shade val="67500"/>
                  <a:satMod val="115000"/>
                </a:srgbClr>
              </a:gs>
              <a:gs pos="100000">
                <a:srgbClr val="1B276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 userDrawn="1"/>
        </p:nvSpPr>
        <p:spPr>
          <a:xfrm flipV="1">
            <a:off x="-3901" y="6117516"/>
            <a:ext cx="9147340" cy="196006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209" h="196006">
                <a:moveTo>
                  <a:pt x="68" y="12413"/>
                </a:moveTo>
                <a:lnTo>
                  <a:pt x="9152350" y="0"/>
                </a:lnTo>
                <a:lnTo>
                  <a:pt x="9155209" y="57486"/>
                </a:lnTo>
                <a:lnTo>
                  <a:pt x="483" y="196006"/>
                </a:lnTo>
                <a:cubicBezTo>
                  <a:pt x="831" y="102425"/>
                  <a:pt x="-280" y="105994"/>
                  <a:pt x="68" y="12413"/>
                </a:cubicBezTo>
                <a:close/>
              </a:path>
            </a:pathLst>
          </a:custGeom>
          <a:solidFill>
            <a:srgbClr val="F4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Workforce Innovation Fun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40" y="533400"/>
            <a:ext cx="5394960" cy="577669"/>
          </a:xfrm>
          <a:prstGeom prst="rect">
            <a:avLst/>
          </a:prstGeom>
        </p:spPr>
      </p:pic>
      <p:pic>
        <p:nvPicPr>
          <p:cNvPr id="20" name="Picture 19" descr="WIF light bulb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11" y="88209"/>
            <a:ext cx="1012289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5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312B-5A00-477B-8D50-621384B58E1F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0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5DCD-5DD6-4AD9-853C-E9793FFC3C91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492875"/>
            <a:ext cx="5943600" cy="365125"/>
          </a:xfrm>
          <a:prstGeom prst="rect">
            <a:avLst/>
          </a:prstGeom>
        </p:spPr>
        <p:txBody>
          <a:bodyPr/>
          <a:lstStyle>
            <a:lvl1pPr algn="r">
              <a:defRPr sz="1050" i="1"/>
            </a:lvl1pPr>
          </a:lstStyle>
          <a:p>
            <a:r>
              <a:rPr lang="en-US" dirty="0"/>
              <a:t>2016 WIF Grantee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860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 b="1"/>
            </a:lvl1pPr>
          </a:lstStyle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458200" y="6560713"/>
            <a:ext cx="0" cy="163937"/>
          </a:xfrm>
          <a:prstGeom prst="line">
            <a:avLst/>
          </a:prstGeom>
          <a:ln w="12700">
            <a:solidFill>
              <a:srgbClr val="F08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B791-7E58-4F6C-B6EA-709E6C31D257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509471"/>
            <a:ext cx="5943600" cy="331932"/>
          </a:xfrm>
          <a:prstGeom prst="rect">
            <a:avLst/>
          </a:prstGeom>
        </p:spPr>
        <p:txBody>
          <a:bodyPr/>
          <a:lstStyle>
            <a:lvl1pPr algn="r">
              <a:defRPr sz="1050" i="1"/>
            </a:lvl1pPr>
          </a:lstStyle>
          <a:p>
            <a:r>
              <a:rPr lang="en-US" dirty="0"/>
              <a:t>2016 WIF Grantee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02673"/>
            <a:ext cx="2133600" cy="331932"/>
          </a:xfrm>
          <a:prstGeom prst="rect">
            <a:avLst/>
          </a:prstGeom>
        </p:spPr>
        <p:txBody>
          <a:bodyPr/>
          <a:lstStyle>
            <a:lvl1pPr>
              <a:defRPr sz="1100" b="1"/>
            </a:lvl1pPr>
          </a:lstStyle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458200" y="6568164"/>
            <a:ext cx="0" cy="149034"/>
          </a:xfrm>
          <a:prstGeom prst="line">
            <a:avLst/>
          </a:prstGeom>
          <a:ln w="12700">
            <a:solidFill>
              <a:srgbClr val="F08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13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2088-60A7-432B-846A-0333FAD14815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07505"/>
            <a:ext cx="5943600" cy="365125"/>
          </a:xfrm>
          <a:prstGeom prst="rect">
            <a:avLst/>
          </a:prstGeom>
        </p:spPr>
        <p:txBody>
          <a:bodyPr/>
          <a:lstStyle>
            <a:lvl1pPr algn="r">
              <a:defRPr sz="1050" i="1"/>
            </a:lvl1pPr>
          </a:lstStyle>
          <a:p>
            <a:r>
              <a:rPr lang="en-US" dirty="0"/>
              <a:t>2016 WIF Grantee Meeting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5007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 b="1"/>
            </a:lvl1pPr>
          </a:lstStyle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534400" y="6575343"/>
            <a:ext cx="0" cy="163937"/>
          </a:xfrm>
          <a:prstGeom prst="line">
            <a:avLst/>
          </a:prstGeom>
          <a:ln w="12700">
            <a:solidFill>
              <a:srgbClr val="F08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4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26DB-1CCA-4D37-BC51-491726DC7683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D7B9-4537-489D-8F3B-6B143C60215E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BBDC-2A30-41E7-B07C-887E909EDC9D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9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60AA-2D43-40C9-BF53-72133A7851D3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5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B1D4-CDC7-4E10-BADF-9FBB04378F8C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509274"/>
            <a:ext cx="45720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2016 WIF Grantee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1E75B9B-FDBA-4BAE-88A1-6B5CD0E77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044" y="6400800"/>
            <a:ext cx="9149526" cy="457200"/>
          </a:xfrm>
          <a:prstGeom prst="rect">
            <a:avLst/>
          </a:prstGeom>
          <a:gradFill flip="none" rotWithShape="1">
            <a:gsLst>
              <a:gs pos="0">
                <a:srgbClr val="1B276F">
                  <a:shade val="30000"/>
                  <a:satMod val="115000"/>
                </a:srgbClr>
              </a:gs>
              <a:gs pos="50000">
                <a:srgbClr val="1B276F">
                  <a:shade val="67500"/>
                  <a:satMod val="115000"/>
                </a:srgbClr>
              </a:gs>
              <a:gs pos="100000">
                <a:srgbClr val="1B276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 descr="Gradient background."/>
          <p:cNvSpPr/>
          <p:nvPr userDrawn="1"/>
        </p:nvSpPr>
        <p:spPr>
          <a:xfrm>
            <a:off x="-1" y="0"/>
            <a:ext cx="9144000" cy="6400800"/>
          </a:xfrm>
          <a:prstGeom prst="rect">
            <a:avLst/>
          </a:prstGeom>
          <a:gradFill>
            <a:gsLst>
              <a:gs pos="0">
                <a:srgbClr val="1B276F">
                  <a:alpha val="20000"/>
                </a:srgbClr>
              </a:gs>
              <a:gs pos="67000">
                <a:schemeClr val="bg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9C62F-E878-405C-9129-7DE7371261B9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14" name="Freeform 13"/>
          <p:cNvSpPr/>
          <p:nvPr userDrawn="1"/>
        </p:nvSpPr>
        <p:spPr>
          <a:xfrm flipH="1">
            <a:off x="-6225" y="1292177"/>
            <a:ext cx="9150224" cy="155623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  <a:gd name="connsiteX0" fmla="*/ 68 w 9155209"/>
              <a:gd name="connsiteY0" fmla="*/ 12413 h 155623"/>
              <a:gd name="connsiteX1" fmla="*/ 9152350 w 9155209"/>
              <a:gd name="connsiteY1" fmla="*/ 0 h 155623"/>
              <a:gd name="connsiteX2" fmla="*/ 9155209 w 9155209"/>
              <a:gd name="connsiteY2" fmla="*/ 57486 h 155623"/>
              <a:gd name="connsiteX3" fmla="*/ 483 w 9155209"/>
              <a:gd name="connsiteY3" fmla="*/ 155623 h 155623"/>
              <a:gd name="connsiteX4" fmla="*/ 68 w 9155209"/>
              <a:gd name="connsiteY4" fmla="*/ 12413 h 155623"/>
              <a:gd name="connsiteX0" fmla="*/ 68 w 9158095"/>
              <a:gd name="connsiteY0" fmla="*/ 12413 h 155623"/>
              <a:gd name="connsiteX1" fmla="*/ 9152350 w 9158095"/>
              <a:gd name="connsiteY1" fmla="*/ 0 h 155623"/>
              <a:gd name="connsiteX2" fmla="*/ 9158095 w 9158095"/>
              <a:gd name="connsiteY2" fmla="*/ 45948 h 155623"/>
              <a:gd name="connsiteX3" fmla="*/ 483 w 9158095"/>
              <a:gd name="connsiteY3" fmla="*/ 155623 h 155623"/>
              <a:gd name="connsiteX4" fmla="*/ 68 w 9158095"/>
              <a:gd name="connsiteY4" fmla="*/ 12413 h 1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095" h="155623">
                <a:moveTo>
                  <a:pt x="68" y="12413"/>
                </a:moveTo>
                <a:lnTo>
                  <a:pt x="9152350" y="0"/>
                </a:lnTo>
                <a:lnTo>
                  <a:pt x="9158095" y="45948"/>
                </a:lnTo>
                <a:lnTo>
                  <a:pt x="483" y="155623"/>
                </a:lnTo>
                <a:cubicBezTo>
                  <a:pt x="831" y="62042"/>
                  <a:pt x="-280" y="105994"/>
                  <a:pt x="68" y="12413"/>
                </a:cubicBezTo>
                <a:close/>
              </a:path>
            </a:pathLst>
          </a:custGeom>
          <a:solidFill>
            <a:srgbClr val="F08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14820"/>
            <a:ext cx="5943600" cy="365125"/>
          </a:xfrm>
          <a:prstGeom prst="rect">
            <a:avLst/>
          </a:prstGeom>
        </p:spPr>
        <p:txBody>
          <a:bodyPr/>
          <a:lstStyle>
            <a:lvl1pPr algn="r">
              <a:defRPr sz="105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2016 WIF Grantee Meeting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50750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8458200" y="6560713"/>
            <a:ext cx="0" cy="163937"/>
          </a:xfrm>
          <a:prstGeom prst="line">
            <a:avLst/>
          </a:prstGeom>
          <a:ln w="12700">
            <a:solidFill>
              <a:srgbClr val="F08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9"/>
          <a:stretch/>
        </p:blipFill>
        <p:spPr>
          <a:xfrm>
            <a:off x="5486400" y="2527167"/>
            <a:ext cx="3662082" cy="3873633"/>
          </a:xfrm>
          <a:prstGeom prst="rect">
            <a:avLst/>
          </a:prstGeom>
        </p:spPr>
      </p:pic>
      <p:sp>
        <p:nvSpPr>
          <p:cNvPr id="12" name="Freeform 11"/>
          <p:cNvSpPr/>
          <p:nvPr userDrawn="1"/>
        </p:nvSpPr>
        <p:spPr>
          <a:xfrm flipV="1">
            <a:off x="-3901" y="6212583"/>
            <a:ext cx="9150224" cy="155623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  <a:gd name="connsiteX0" fmla="*/ 68 w 9155209"/>
              <a:gd name="connsiteY0" fmla="*/ 12413 h 155623"/>
              <a:gd name="connsiteX1" fmla="*/ 9152350 w 9155209"/>
              <a:gd name="connsiteY1" fmla="*/ 0 h 155623"/>
              <a:gd name="connsiteX2" fmla="*/ 9155209 w 9155209"/>
              <a:gd name="connsiteY2" fmla="*/ 57486 h 155623"/>
              <a:gd name="connsiteX3" fmla="*/ 483 w 9155209"/>
              <a:gd name="connsiteY3" fmla="*/ 155623 h 155623"/>
              <a:gd name="connsiteX4" fmla="*/ 68 w 9155209"/>
              <a:gd name="connsiteY4" fmla="*/ 12413 h 155623"/>
              <a:gd name="connsiteX0" fmla="*/ 68 w 9158095"/>
              <a:gd name="connsiteY0" fmla="*/ 12413 h 155623"/>
              <a:gd name="connsiteX1" fmla="*/ 9152350 w 9158095"/>
              <a:gd name="connsiteY1" fmla="*/ 0 h 155623"/>
              <a:gd name="connsiteX2" fmla="*/ 9158095 w 9158095"/>
              <a:gd name="connsiteY2" fmla="*/ 45948 h 155623"/>
              <a:gd name="connsiteX3" fmla="*/ 483 w 9158095"/>
              <a:gd name="connsiteY3" fmla="*/ 155623 h 155623"/>
              <a:gd name="connsiteX4" fmla="*/ 68 w 9158095"/>
              <a:gd name="connsiteY4" fmla="*/ 12413 h 1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095" h="155623">
                <a:moveTo>
                  <a:pt x="68" y="12413"/>
                </a:moveTo>
                <a:lnTo>
                  <a:pt x="9152350" y="0"/>
                </a:lnTo>
                <a:lnTo>
                  <a:pt x="9158095" y="45948"/>
                </a:lnTo>
                <a:lnTo>
                  <a:pt x="483" y="155623"/>
                </a:lnTo>
                <a:cubicBezTo>
                  <a:pt x="831" y="62042"/>
                  <a:pt x="-280" y="105994"/>
                  <a:pt x="68" y="12413"/>
                </a:cubicBezTo>
                <a:close/>
              </a:path>
            </a:pathLst>
          </a:custGeom>
          <a:solidFill>
            <a:srgbClr val="F4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B276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Clr>
          <a:srgbClr val="F4222B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40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300"/>
        </a:spcAft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300"/>
        </a:spcAft>
        <a:buClr>
          <a:srgbClr val="FF0000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63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5068-6625-4D32-9728-2A7EC0440EE5}" type="datetime1">
              <a:rPr lang="en-US" smtClean="0"/>
              <a:t>10/26/2017</a:t>
            </a:fld>
            <a:endParaRPr lang="en-US" dirty="0"/>
          </a:p>
        </p:txBody>
      </p:sp>
      <p:sp>
        <p:nvSpPr>
          <p:cNvPr id="7" name="Freeform 6"/>
          <p:cNvSpPr/>
          <p:nvPr userDrawn="1"/>
        </p:nvSpPr>
        <p:spPr>
          <a:xfrm flipV="1">
            <a:off x="-3901" y="6553200"/>
            <a:ext cx="9150224" cy="155623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  <a:gd name="connsiteX0" fmla="*/ 68 w 9155209"/>
              <a:gd name="connsiteY0" fmla="*/ 12413 h 155623"/>
              <a:gd name="connsiteX1" fmla="*/ 9152350 w 9155209"/>
              <a:gd name="connsiteY1" fmla="*/ 0 h 155623"/>
              <a:gd name="connsiteX2" fmla="*/ 9155209 w 9155209"/>
              <a:gd name="connsiteY2" fmla="*/ 57486 h 155623"/>
              <a:gd name="connsiteX3" fmla="*/ 483 w 9155209"/>
              <a:gd name="connsiteY3" fmla="*/ 155623 h 155623"/>
              <a:gd name="connsiteX4" fmla="*/ 68 w 9155209"/>
              <a:gd name="connsiteY4" fmla="*/ 12413 h 155623"/>
              <a:gd name="connsiteX0" fmla="*/ 68 w 9158095"/>
              <a:gd name="connsiteY0" fmla="*/ 12413 h 155623"/>
              <a:gd name="connsiteX1" fmla="*/ 9152350 w 9158095"/>
              <a:gd name="connsiteY1" fmla="*/ 0 h 155623"/>
              <a:gd name="connsiteX2" fmla="*/ 9158095 w 9158095"/>
              <a:gd name="connsiteY2" fmla="*/ 45948 h 155623"/>
              <a:gd name="connsiteX3" fmla="*/ 483 w 9158095"/>
              <a:gd name="connsiteY3" fmla="*/ 155623 h 155623"/>
              <a:gd name="connsiteX4" fmla="*/ 68 w 9158095"/>
              <a:gd name="connsiteY4" fmla="*/ 12413 h 1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095" h="155623">
                <a:moveTo>
                  <a:pt x="68" y="12413"/>
                </a:moveTo>
                <a:lnTo>
                  <a:pt x="9152350" y="0"/>
                </a:lnTo>
                <a:lnTo>
                  <a:pt x="9158095" y="45948"/>
                </a:lnTo>
                <a:lnTo>
                  <a:pt x="483" y="155623"/>
                </a:lnTo>
                <a:cubicBezTo>
                  <a:pt x="831" y="62042"/>
                  <a:pt x="-280" y="105994"/>
                  <a:pt x="68" y="12413"/>
                </a:cubicBezTo>
                <a:close/>
              </a:path>
            </a:pathLst>
          </a:custGeom>
          <a:solidFill>
            <a:srgbClr val="F4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 flipH="1">
            <a:off x="-6225" y="152400"/>
            <a:ext cx="9150224" cy="155623"/>
          </a:xfrm>
          <a:custGeom>
            <a:avLst/>
            <a:gdLst>
              <a:gd name="connsiteX0" fmla="*/ 21515 w 9165515"/>
              <a:gd name="connsiteY0" fmla="*/ 0 h 301214"/>
              <a:gd name="connsiteX1" fmla="*/ 9165515 w 9165515"/>
              <a:gd name="connsiteY1" fmla="*/ 0 h 301214"/>
              <a:gd name="connsiteX2" fmla="*/ 9165515 w 9165515"/>
              <a:gd name="connsiteY2" fmla="*/ 86061 h 301214"/>
              <a:gd name="connsiteX3" fmla="*/ 0 w 9165515"/>
              <a:gd name="connsiteY3" fmla="*/ 301214 h 301214"/>
              <a:gd name="connsiteX4" fmla="*/ 21515 w 9165515"/>
              <a:gd name="connsiteY4" fmla="*/ 0 h 301214"/>
              <a:gd name="connsiteX0" fmla="*/ 1043 w 9145043"/>
              <a:gd name="connsiteY0" fmla="*/ 0 h 280742"/>
              <a:gd name="connsiteX1" fmla="*/ 9145043 w 9145043"/>
              <a:gd name="connsiteY1" fmla="*/ 0 h 280742"/>
              <a:gd name="connsiteX2" fmla="*/ 9145043 w 9145043"/>
              <a:gd name="connsiteY2" fmla="*/ 86061 h 280742"/>
              <a:gd name="connsiteX3" fmla="*/ 0 w 9145043"/>
              <a:gd name="connsiteY3" fmla="*/ 280742 h 280742"/>
              <a:gd name="connsiteX4" fmla="*/ 1043 w 9145043"/>
              <a:gd name="connsiteY4" fmla="*/ 0 h 280742"/>
              <a:gd name="connsiteX0" fmla="*/ 7867 w 9151867"/>
              <a:gd name="connsiteY0" fmla="*/ 0 h 226151"/>
              <a:gd name="connsiteX1" fmla="*/ 9151867 w 9151867"/>
              <a:gd name="connsiteY1" fmla="*/ 0 h 226151"/>
              <a:gd name="connsiteX2" fmla="*/ 9151867 w 9151867"/>
              <a:gd name="connsiteY2" fmla="*/ 86061 h 226151"/>
              <a:gd name="connsiteX3" fmla="*/ 0 w 9151867"/>
              <a:gd name="connsiteY3" fmla="*/ 226151 h 226151"/>
              <a:gd name="connsiteX4" fmla="*/ 7867 w 9151867"/>
              <a:gd name="connsiteY4" fmla="*/ 0 h 226151"/>
              <a:gd name="connsiteX0" fmla="*/ 68 w 9152350"/>
              <a:gd name="connsiteY0" fmla="*/ 12413 h 226151"/>
              <a:gd name="connsiteX1" fmla="*/ 9152350 w 9152350"/>
              <a:gd name="connsiteY1" fmla="*/ 0 h 226151"/>
              <a:gd name="connsiteX2" fmla="*/ 9152350 w 9152350"/>
              <a:gd name="connsiteY2" fmla="*/ 86061 h 226151"/>
              <a:gd name="connsiteX3" fmla="*/ 483 w 9152350"/>
              <a:gd name="connsiteY3" fmla="*/ 226151 h 226151"/>
              <a:gd name="connsiteX4" fmla="*/ 68 w 9152350"/>
              <a:gd name="connsiteY4" fmla="*/ 12413 h 226151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52350 w 9152350"/>
              <a:gd name="connsiteY2" fmla="*/ 8606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67011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2350"/>
              <a:gd name="connsiteY0" fmla="*/ 12413 h 196006"/>
              <a:gd name="connsiteX1" fmla="*/ 9152350 w 9152350"/>
              <a:gd name="connsiteY1" fmla="*/ 0 h 196006"/>
              <a:gd name="connsiteX2" fmla="*/ 9147583 w 9152350"/>
              <a:gd name="connsiteY2" fmla="*/ 57486 h 196006"/>
              <a:gd name="connsiteX3" fmla="*/ 483 w 9152350"/>
              <a:gd name="connsiteY3" fmla="*/ 196006 h 196006"/>
              <a:gd name="connsiteX4" fmla="*/ 68 w 9152350"/>
              <a:gd name="connsiteY4" fmla="*/ 12413 h 196006"/>
              <a:gd name="connsiteX0" fmla="*/ 68 w 9155209"/>
              <a:gd name="connsiteY0" fmla="*/ 12413 h 196006"/>
              <a:gd name="connsiteX1" fmla="*/ 9152350 w 9155209"/>
              <a:gd name="connsiteY1" fmla="*/ 0 h 196006"/>
              <a:gd name="connsiteX2" fmla="*/ 9155209 w 9155209"/>
              <a:gd name="connsiteY2" fmla="*/ 57486 h 196006"/>
              <a:gd name="connsiteX3" fmla="*/ 483 w 9155209"/>
              <a:gd name="connsiteY3" fmla="*/ 196006 h 196006"/>
              <a:gd name="connsiteX4" fmla="*/ 68 w 9155209"/>
              <a:gd name="connsiteY4" fmla="*/ 12413 h 196006"/>
              <a:gd name="connsiteX0" fmla="*/ 68 w 9155209"/>
              <a:gd name="connsiteY0" fmla="*/ 12413 h 155623"/>
              <a:gd name="connsiteX1" fmla="*/ 9152350 w 9155209"/>
              <a:gd name="connsiteY1" fmla="*/ 0 h 155623"/>
              <a:gd name="connsiteX2" fmla="*/ 9155209 w 9155209"/>
              <a:gd name="connsiteY2" fmla="*/ 57486 h 155623"/>
              <a:gd name="connsiteX3" fmla="*/ 483 w 9155209"/>
              <a:gd name="connsiteY3" fmla="*/ 155623 h 155623"/>
              <a:gd name="connsiteX4" fmla="*/ 68 w 9155209"/>
              <a:gd name="connsiteY4" fmla="*/ 12413 h 155623"/>
              <a:gd name="connsiteX0" fmla="*/ 68 w 9158095"/>
              <a:gd name="connsiteY0" fmla="*/ 12413 h 155623"/>
              <a:gd name="connsiteX1" fmla="*/ 9152350 w 9158095"/>
              <a:gd name="connsiteY1" fmla="*/ 0 h 155623"/>
              <a:gd name="connsiteX2" fmla="*/ 9158095 w 9158095"/>
              <a:gd name="connsiteY2" fmla="*/ 45948 h 155623"/>
              <a:gd name="connsiteX3" fmla="*/ 483 w 9158095"/>
              <a:gd name="connsiteY3" fmla="*/ 155623 h 155623"/>
              <a:gd name="connsiteX4" fmla="*/ 68 w 9158095"/>
              <a:gd name="connsiteY4" fmla="*/ 12413 h 15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095" h="155623">
                <a:moveTo>
                  <a:pt x="68" y="12413"/>
                </a:moveTo>
                <a:lnTo>
                  <a:pt x="9152350" y="0"/>
                </a:lnTo>
                <a:lnTo>
                  <a:pt x="9158095" y="45948"/>
                </a:lnTo>
                <a:lnTo>
                  <a:pt x="483" y="155623"/>
                </a:lnTo>
                <a:cubicBezTo>
                  <a:pt x="831" y="62042"/>
                  <a:pt x="-280" y="105994"/>
                  <a:pt x="68" y="12413"/>
                </a:cubicBezTo>
                <a:close/>
              </a:path>
            </a:pathLst>
          </a:custGeom>
          <a:solidFill>
            <a:srgbClr val="F08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6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B276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eta.gov/regions/reg02/documents/OSID%20Conference/Resource%20-%20Core-Monitoring-Guide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eta.gov/dinap/pdf/Grantee-Handbook-(2016)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eta.gov/grants/financial_reporting.cf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leta.gov/regions/reg02/documents/OSID%20Conference/Resource%20-%20Core-Monitoring-Guide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jeresdeempresa.com/el-arte-de-preguntar-para-obtener-un-s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Monitoring &amp; Managing Your WIF Grant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October 26, 2017</a:t>
            </a:r>
          </a:p>
        </p:txBody>
      </p:sp>
    </p:spTree>
    <p:extLst>
      <p:ext uri="{BB962C8B-B14F-4D97-AF65-F5344CB8AC3E}">
        <p14:creationId xmlns:p14="http://schemas.microsoft.com/office/powerpoint/2010/main" val="340646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716"/>
            <a:ext cx="8305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1B27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Prepare for a Monitoring Visit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65693"/>
            <a:ext cx="608311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Review the Core Monitoring Guide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Five Core Activities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Design and governance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Program/Grant Management Systems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Management Systems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Service/product Delivery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Performance Accountability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Guide is available at: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sz="1900" dirty="0">
                <a:hlinkClick r:id="rId3"/>
              </a:rPr>
              <a:t>https://www.doleta.gov/regions/reg02/documents/OSID%20Conference/Resource%20-%20Core-Monitoring-Guide.pdf</a:t>
            </a:r>
            <a:r>
              <a:rPr lang="en-US" altLang="en-US" sz="19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719" y="3065576"/>
            <a:ext cx="2451281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88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How to Prepare for a Monitoring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Review the following:</a:t>
            </a:r>
          </a:p>
          <a:p>
            <a:r>
              <a:rPr lang="en-US" dirty="0"/>
              <a:t>Funding Opportunity Announcement (aka Solicitation for Grant Application [SGA])</a:t>
            </a:r>
          </a:p>
          <a:p>
            <a:r>
              <a:rPr lang="en-US" dirty="0"/>
              <a:t>Statement of Work (SOW)</a:t>
            </a:r>
          </a:p>
          <a:p>
            <a:r>
              <a:rPr lang="en-US" dirty="0"/>
              <a:t>Monthly Reports that have been submitted</a:t>
            </a:r>
          </a:p>
          <a:p>
            <a:pPr lvl="1"/>
            <a:r>
              <a:rPr lang="en-US" sz="2800" dirty="0"/>
              <a:t>Narrative, Financial, and Performance</a:t>
            </a:r>
          </a:p>
          <a:p>
            <a:r>
              <a:rPr lang="en-US" dirty="0"/>
              <a:t>Subrecipient Reports (if applicable)</a:t>
            </a:r>
          </a:p>
          <a:p>
            <a:r>
              <a:rPr lang="en-US" dirty="0"/>
              <a:t>Policies and Procedures</a:t>
            </a:r>
          </a:p>
          <a:p>
            <a:r>
              <a:rPr lang="en-US" dirty="0"/>
              <a:t>Participant Files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66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On-site Monitoring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Introductory Conference (Day 1)</a:t>
            </a:r>
          </a:p>
          <a:p>
            <a:r>
              <a:rPr lang="en-US" altLang="en-US" dirty="0"/>
              <a:t>Review (Days 2-4)</a:t>
            </a:r>
          </a:p>
          <a:p>
            <a:r>
              <a:rPr lang="en-US" altLang="en-US" dirty="0"/>
              <a:t>Exit Conference (Day 5)</a:t>
            </a:r>
          </a:p>
          <a:p>
            <a:pPr lvl="1"/>
            <a:r>
              <a:rPr lang="en-US" altLang="en-US" dirty="0"/>
              <a:t>Preliminary findings and observations</a:t>
            </a:r>
          </a:p>
          <a:p>
            <a:pPr marL="344488" lvl="1" indent="-344488">
              <a:buFont typeface="Wingdings" panose="05000000000000000000" pitchFamily="2" charset="2"/>
              <a:buChar char="§"/>
              <a:tabLst>
                <a:tab pos="854075" algn="l"/>
              </a:tabLst>
            </a:pPr>
            <a:r>
              <a:rPr lang="en-US" altLang="en-US" sz="2800" dirty="0"/>
              <a:t>Written Report (45 days following the exit meeting)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3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On-Site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What do we look at?</a:t>
            </a:r>
          </a:p>
          <a:p>
            <a:r>
              <a:rPr lang="en-US" dirty="0"/>
              <a:t>Connection/Compliance to the FOA</a:t>
            </a:r>
          </a:p>
          <a:p>
            <a:r>
              <a:rPr lang="en-US" dirty="0"/>
              <a:t>Connection/Compliance to the SOW/Grantee Agreement</a:t>
            </a:r>
          </a:p>
          <a:p>
            <a:r>
              <a:rPr lang="en-US" dirty="0"/>
              <a:t>Performance</a:t>
            </a:r>
          </a:p>
          <a:p>
            <a:r>
              <a:rPr lang="en-US" dirty="0"/>
              <a:t>Service Delivery</a:t>
            </a:r>
          </a:p>
          <a:p>
            <a:r>
              <a:rPr lang="en-US" dirty="0"/>
              <a:t>Financial Management</a:t>
            </a:r>
          </a:p>
          <a:p>
            <a:r>
              <a:rPr lang="en-US" dirty="0"/>
              <a:t>Policies and Procedures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86077"/>
            <a:ext cx="2133600" cy="365125"/>
          </a:xfrm>
        </p:spPr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39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pPr marL="0" indent="0">
              <a:buNone/>
            </a:pPr>
            <a:br>
              <a:rPr lang="en-US" altLang="en-US" dirty="0"/>
            </a:b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Written Report </a:t>
            </a:r>
            <a:r>
              <a:rPr lang="en-US" altLang="en-US" sz="2400" dirty="0"/>
              <a:t>(45 days following the exit meeting)</a:t>
            </a:r>
          </a:p>
          <a:p>
            <a:pPr lvl="1"/>
            <a:r>
              <a:rPr lang="en-US" altLang="en-US" dirty="0"/>
              <a:t>Findings and required corrective actions</a:t>
            </a:r>
          </a:p>
          <a:p>
            <a:pPr lvl="1"/>
            <a:r>
              <a:rPr lang="en-US" altLang="en-US" dirty="0"/>
              <a:t>Opportunities for improvement, i.e. Area of Concern</a:t>
            </a:r>
          </a:p>
          <a:p>
            <a:pPr lvl="1"/>
            <a:r>
              <a:rPr lang="en-US" altLang="en-US" dirty="0"/>
              <a:t>Positive observations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590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25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900" dirty="0"/>
              <a:t>Understanding the Monitoring Repor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/>
              <a:t>What is a finding?</a:t>
            </a:r>
          </a:p>
          <a:p>
            <a:r>
              <a:rPr lang="en-US" altLang="en-US" dirty="0"/>
              <a:t>A finding is any “violation of”</a:t>
            </a:r>
          </a:p>
          <a:p>
            <a:pPr lvl="1"/>
            <a:r>
              <a:rPr lang="en-US" altLang="en-US" sz="2800" dirty="0"/>
              <a:t>Law</a:t>
            </a:r>
          </a:p>
          <a:p>
            <a:pPr lvl="1"/>
            <a:r>
              <a:rPr lang="en-US" altLang="en-US" sz="2800" dirty="0"/>
              <a:t>Regulations</a:t>
            </a:r>
          </a:p>
          <a:p>
            <a:pPr lvl="1"/>
            <a:r>
              <a:rPr lang="en-US" altLang="en-US" sz="2800" dirty="0"/>
              <a:t>Grant agreement</a:t>
            </a:r>
          </a:p>
          <a:p>
            <a:pPr lvl="1"/>
            <a:r>
              <a:rPr lang="en-US" altLang="en-US" sz="2800" dirty="0"/>
              <a:t>SGA/FOA requirement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Examples of Findings:</a:t>
            </a:r>
          </a:p>
          <a:p>
            <a:r>
              <a:rPr lang="en-US" altLang="en-US" sz="2400" dirty="0"/>
              <a:t>Changes were made to the Statement of Work (SOW) without Grant Officer approval </a:t>
            </a:r>
          </a:p>
          <a:p>
            <a:pPr lvl="1"/>
            <a:r>
              <a:rPr lang="en-US" altLang="en-US" dirty="0"/>
              <a:t>Change in scope or objective</a:t>
            </a:r>
          </a:p>
          <a:p>
            <a:pPr lvl="1"/>
            <a:r>
              <a:rPr lang="en-US" altLang="en-US" dirty="0"/>
              <a:t>Adding/deleting program component</a:t>
            </a:r>
          </a:p>
          <a:p>
            <a:pPr lvl="1"/>
            <a:r>
              <a:rPr lang="en-US" altLang="en-US" dirty="0"/>
              <a:t>Adding/deleting subrecipient</a:t>
            </a:r>
          </a:p>
          <a:p>
            <a:pPr lvl="1"/>
            <a:r>
              <a:rPr lang="en-US" altLang="en-US" dirty="0"/>
              <a:t>Changing target group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12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Examples of Findings:</a:t>
            </a:r>
          </a:p>
          <a:p>
            <a:r>
              <a:rPr lang="en-US" altLang="en-US" sz="2400" dirty="0"/>
              <a:t>Grant funds were used to purchase equipment without Grant Officer approval</a:t>
            </a:r>
          </a:p>
          <a:p>
            <a:pPr lvl="1"/>
            <a:r>
              <a:rPr lang="en-US" altLang="en-US" dirty="0"/>
              <a:t>Unit cost of $5000 and useful life of one year</a:t>
            </a:r>
          </a:p>
          <a:p>
            <a:pPr lvl="1"/>
            <a:r>
              <a:rPr lang="en-US" altLang="en-US" dirty="0"/>
              <a:t>Prior approval required even if included in the grant budget</a:t>
            </a:r>
          </a:p>
          <a:p>
            <a:pPr lvl="1"/>
            <a:r>
              <a:rPr lang="en-US" altLang="en-US" dirty="0"/>
              <a:t>This requirement also applies to subrecipients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93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Examples of Findings:</a:t>
            </a:r>
          </a:p>
          <a:p>
            <a:r>
              <a:rPr lang="en-US" sz="2500" dirty="0"/>
              <a:t>Negotiated Indirect Cost Rate Agreement is expired</a:t>
            </a:r>
          </a:p>
          <a:p>
            <a:r>
              <a:rPr lang="en-US" altLang="en-US" sz="2500" dirty="0"/>
              <a:t>The Equal Opportunity (EO) requirements are not being fully implemented</a:t>
            </a:r>
          </a:p>
          <a:p>
            <a:r>
              <a:rPr lang="en-US" altLang="en-US" sz="2500" dirty="0"/>
              <a:t>The Grant Recipient realigned the budget without prior Grant Officer approval</a:t>
            </a:r>
          </a:p>
          <a:p>
            <a:r>
              <a:rPr lang="en-US" altLang="en-US" sz="2500" dirty="0"/>
              <a:t>Subrecipients are not monitored</a:t>
            </a:r>
          </a:p>
          <a:p>
            <a:r>
              <a:rPr lang="en-US" altLang="en-US" sz="2500" dirty="0"/>
              <a:t>Project significantly behind schedule in implementing grant activities</a:t>
            </a:r>
          </a:p>
          <a:p>
            <a:r>
              <a:rPr lang="en-US" altLang="en-US" sz="2500" dirty="0"/>
              <a:t>Procurement files do not contain required support documentation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53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an Area of Concern?</a:t>
            </a:r>
          </a:p>
          <a:p>
            <a:r>
              <a:rPr lang="en-US" dirty="0"/>
              <a:t>Concern about effectiveness or efficiencies</a:t>
            </a:r>
          </a:p>
          <a:p>
            <a:r>
              <a:rPr lang="en-US" dirty="0"/>
              <a:t>Not related to compliance with law, regulation, FOAs, grant agreements or federal policy</a:t>
            </a:r>
          </a:p>
          <a:p>
            <a:r>
              <a:rPr lang="en-US" dirty="0"/>
              <a:t>Can relate to performance, services or operational efficiencies/effectiveness</a:t>
            </a:r>
          </a:p>
          <a:p>
            <a:r>
              <a:rPr lang="en-US" dirty="0"/>
              <a:t>Should convince/compel grantees to take action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9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C750-2AA2-4543-92A7-BB5BF323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11DAC-8EC6-45B2-AF95-9C27DE8A6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0092" y="1722108"/>
            <a:ext cx="5867400" cy="25404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Charles Cox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U. S. Department of Labor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Employment and Training Administration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Office of Special Initiatives &amp; Demonstrations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Region 4 – Dallas 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7520E3A-62FB-4B45-A4AB-1DEC1D52BA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5800" y="1722108"/>
            <a:ext cx="1920240" cy="192024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5C38D-AC20-4B8F-920B-8911C3E8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556978"/>
            <a:ext cx="2133600" cy="365125"/>
          </a:xfrm>
        </p:spPr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97FFF1-5B50-4BF6-8587-D69B13FE83E0}"/>
              </a:ext>
            </a:extLst>
          </p:cNvPr>
          <p:cNvSpPr txBox="1">
            <a:spLocks/>
          </p:cNvSpPr>
          <p:nvPr/>
        </p:nvSpPr>
        <p:spPr>
          <a:xfrm>
            <a:off x="671732" y="4123740"/>
            <a:ext cx="8011551" cy="2138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F4222B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400"/>
              </a:spcAft>
              <a:buClr>
                <a:srgbClr val="FF00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3100" b="1" i="1" dirty="0">
                <a:solidFill>
                  <a:schemeClr val="tx2">
                    <a:lumMod val="50000"/>
                  </a:schemeClr>
                </a:solidFill>
              </a:rPr>
              <a:t>Today’s Facilitator: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Wendy Havenstrite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		U. S. Department of Labor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		Employment and Training Administration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		National Office of Workforce Investment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26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Understanding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Examples of Areas of Concern:</a:t>
            </a:r>
          </a:p>
          <a:p>
            <a:r>
              <a:rPr lang="en-US" dirty="0"/>
              <a:t>Performance Concern</a:t>
            </a:r>
          </a:p>
          <a:p>
            <a:pPr lvl="1"/>
            <a:r>
              <a:rPr lang="en-US" sz="2500" dirty="0"/>
              <a:t>Projected outcomes based on current data</a:t>
            </a:r>
          </a:p>
          <a:p>
            <a:pPr lvl="1"/>
            <a:r>
              <a:rPr lang="en-US" sz="2500" dirty="0"/>
              <a:t>Not mandated by law, regulation or milestones listed in SOW </a:t>
            </a:r>
          </a:p>
          <a:p>
            <a:pPr marL="344488" lvl="1" indent="-344488">
              <a:buFont typeface="Wingdings" panose="05000000000000000000" pitchFamily="2" charset="2"/>
              <a:buChar char="§"/>
            </a:pPr>
            <a:r>
              <a:rPr lang="en-US" sz="2800" dirty="0"/>
              <a:t>Service Concern</a:t>
            </a:r>
            <a:endParaRPr lang="en-US" dirty="0"/>
          </a:p>
          <a:p>
            <a:pPr marL="742950" lvl="2" indent="-342900">
              <a:buFont typeface="Symbol" panose="05050102010706020507" pitchFamily="18" charset="2"/>
              <a:buChar char=""/>
            </a:pPr>
            <a:r>
              <a:rPr lang="en-US" sz="2500" dirty="0"/>
              <a:t>Business services, involvement of business, involvement of listed partners, quality and timely services, customer access, etc. </a:t>
            </a:r>
          </a:p>
          <a:p>
            <a:pPr marL="344488" lvl="2" indent="-344488">
              <a:buFont typeface="Wingdings" panose="05000000000000000000" pitchFamily="2" charset="2"/>
              <a:buChar char="§"/>
            </a:pPr>
            <a:r>
              <a:rPr lang="en-US" sz="2800" dirty="0"/>
              <a:t>Operational Concern</a:t>
            </a:r>
          </a:p>
          <a:p>
            <a:pPr marL="800100" lvl="3" indent="-342900"/>
            <a:r>
              <a:rPr lang="en-US" sz="2500" dirty="0"/>
              <a:t>Procedural bottlenecks, staff knowledge, internal security and controls, internal communication, training, policy distribution,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98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the Monitoring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Grantees have 45 days to respond</a:t>
            </a:r>
          </a:p>
          <a:p>
            <a:r>
              <a:rPr lang="en-US" dirty="0"/>
              <a:t>Response is submitted to your FPO</a:t>
            </a:r>
          </a:p>
          <a:p>
            <a:r>
              <a:rPr lang="en-US" dirty="0"/>
              <a:t>Findings will have a “Required Action”</a:t>
            </a:r>
          </a:p>
          <a:p>
            <a:pPr lvl="1"/>
            <a:r>
              <a:rPr lang="en-US" dirty="0"/>
              <a:t>Submission of a modification request</a:t>
            </a:r>
          </a:p>
          <a:p>
            <a:pPr lvl="1"/>
            <a:r>
              <a:rPr lang="en-US" dirty="0"/>
              <a:t>Action plan to address the finding</a:t>
            </a:r>
          </a:p>
          <a:p>
            <a:pPr lvl="1"/>
            <a:r>
              <a:rPr lang="en-US" dirty="0"/>
              <a:t>Evidence the finding has been corrected</a:t>
            </a:r>
          </a:p>
          <a:p>
            <a:pPr marL="344488" lvl="1" indent="-344488">
              <a:buFont typeface="Wingdings" panose="05000000000000000000" pitchFamily="2" charset="2"/>
              <a:buChar char="§"/>
            </a:pPr>
            <a:r>
              <a:rPr lang="en-US" sz="2800" dirty="0"/>
              <a:t>Area(s) of Concern do not require a response, but it is advised that you address it in the report</a:t>
            </a:r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24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Tips for Successfully </a:t>
            </a:r>
            <a:br>
              <a:rPr lang="en-US" dirty="0"/>
            </a:br>
            <a:r>
              <a:rPr lang="en-US" dirty="0"/>
              <a:t>Managing Your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Review the Grantee Handbook (June 2016)</a:t>
            </a:r>
          </a:p>
          <a:p>
            <a:r>
              <a:rPr lang="en-US" sz="2400" dirty="0"/>
              <a:t>ETA’S Team Approach to Grant Management – Organizational Roles and Responsibilities</a:t>
            </a:r>
          </a:p>
          <a:p>
            <a:r>
              <a:rPr lang="en-US" sz="2400" dirty="0"/>
              <a:t>An Overview of Award Documents, Grantee Obligations, and Regulatory Requirements</a:t>
            </a:r>
          </a:p>
          <a:p>
            <a:r>
              <a:rPr lang="en-US" sz="2400" dirty="0"/>
              <a:t>How to Manage Your Period of Performance</a:t>
            </a:r>
          </a:p>
          <a:p>
            <a:r>
              <a:rPr lang="en-US" sz="2400" dirty="0"/>
              <a:t>Modifying Grants</a:t>
            </a:r>
          </a:p>
          <a:p>
            <a:r>
              <a:rPr lang="en-US" sz="2400" dirty="0"/>
              <a:t>Grant Closeout Phase</a:t>
            </a:r>
          </a:p>
          <a:p>
            <a:r>
              <a:rPr lang="en-US" sz="2400" dirty="0"/>
              <a:t>Evaluation: What Do I Need to Know as a Grantee?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Grantee Handbook can be found @: </a:t>
            </a:r>
          </a:p>
          <a:p>
            <a:pPr marL="40005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>
                <a:hlinkClick r:id="rId3"/>
              </a:rPr>
              <a:t>https://www.doleta.gov/dinap/pdf/Grantee-Handbook-(2016).pdf</a:t>
            </a:r>
            <a:r>
              <a:rPr lang="en-US" sz="2200" dirty="0"/>
              <a:t> 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00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Tips for </a:t>
            </a:r>
            <a:br>
              <a:rPr lang="en-US" dirty="0"/>
            </a:br>
            <a:r>
              <a:rPr lang="en-US" dirty="0"/>
              <a:t>Successfully Managing Your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Communicate with your FPO</a:t>
            </a:r>
          </a:p>
          <a:p>
            <a:pPr lvl="1"/>
            <a:r>
              <a:rPr lang="en-US" dirty="0"/>
              <a:t>Email and telephone</a:t>
            </a:r>
          </a:p>
          <a:p>
            <a:r>
              <a:rPr lang="en-US" dirty="0"/>
              <a:t>Identify issues early</a:t>
            </a:r>
          </a:p>
          <a:p>
            <a:pPr lvl="1"/>
            <a:r>
              <a:rPr lang="en-US" dirty="0"/>
              <a:t>Recruitment, financial, and reporting  </a:t>
            </a:r>
          </a:p>
          <a:p>
            <a:r>
              <a:rPr lang="en-US" dirty="0"/>
              <a:t>Track progress</a:t>
            </a:r>
          </a:p>
          <a:p>
            <a:r>
              <a:rPr lang="en-US" dirty="0"/>
              <a:t>Document successes and challenges</a:t>
            </a:r>
          </a:p>
          <a:p>
            <a:pPr lvl="1"/>
            <a:r>
              <a:rPr lang="en-US" dirty="0"/>
              <a:t>Don’t be afraid to ask for help or technical assistance</a:t>
            </a:r>
          </a:p>
          <a:p>
            <a:r>
              <a:rPr lang="en-US" dirty="0"/>
              <a:t>Work with your partners and coaches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6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94" y="1447800"/>
            <a:ext cx="7911905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1B276F"/>
                </a:solidFill>
              </a:rPr>
              <a:t>Uniform Guidance at 2 CFR Part 200 (effective on Dec 26, 2014) consolidated eight previously applicable OMB Circulars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1B276F"/>
                </a:solidFill>
              </a:rPr>
              <a:t>DOL’s exceptions to the Uniform Guidance are at 2 CFR Part 2900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1B276F"/>
                </a:solidFill>
              </a:rPr>
              <a:t>All grant awards or grant modifications released on or after Dec 26, 2014 must adhere to the Uniform Guidance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1B276F"/>
                </a:solidFill>
              </a:rPr>
              <a:t>Electronic Code of Federal Regulations:  </a:t>
            </a:r>
            <a:r>
              <a:rPr lang="en-US" sz="2400" dirty="0">
                <a:solidFill>
                  <a:srgbClr val="1B276F"/>
                </a:solidFill>
                <a:hlinkClick r:id="rId3"/>
              </a:rPr>
              <a:t>www.ecfr.gov</a:t>
            </a:r>
            <a:r>
              <a:rPr lang="en-US" sz="2400" dirty="0">
                <a:solidFill>
                  <a:srgbClr val="1B276F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41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ETA-9130 Financial Report Form</a:t>
            </a:r>
          </a:p>
          <a:p>
            <a:pPr lvl="1"/>
            <a:r>
              <a:rPr lang="en-US" dirty="0"/>
              <a:t>TEGL issued on July 14, 2016 (TEGL 02-16)</a:t>
            </a:r>
          </a:p>
          <a:p>
            <a:pPr lvl="1"/>
            <a:r>
              <a:rPr lang="en-US" dirty="0"/>
              <a:t>Forms and instructions may be found at: </a:t>
            </a:r>
          </a:p>
          <a:p>
            <a:pPr lvl="2"/>
            <a:r>
              <a:rPr lang="en-US" sz="1800" dirty="0">
                <a:hlinkClick r:id="rId3"/>
              </a:rPr>
              <a:t>https://www.doleta.gov/grants/financial_reporting.cfm</a:t>
            </a:r>
            <a:endParaRPr lang="en-US" sz="1800" dirty="0"/>
          </a:p>
          <a:p>
            <a:r>
              <a:rPr lang="en-US" dirty="0"/>
              <a:t>Core Monitoring Guide</a:t>
            </a:r>
          </a:p>
          <a:p>
            <a:pPr lvl="1"/>
            <a:r>
              <a:rPr lang="en-US" sz="1600" dirty="0">
                <a:hlinkClick r:id="rId4"/>
              </a:rPr>
              <a:t>https://www.doleta.gov/regions/reg02/documents/OSID%20Conference/Resource%20-%20Core-Monitoring-Guide.pdf</a:t>
            </a:r>
            <a:r>
              <a:rPr lang="en-US" sz="16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99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Questions Do You Have?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169664" cy="34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257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Bark Less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/>
              <a:t>Wag More!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3939"/>
            <a:ext cx="9144000" cy="506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99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6F0B-3A15-4C20-B249-16FD2E52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4B27D-83B9-49EA-9E20-337DCC9F2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100" b="1" i="1" dirty="0">
                <a:solidFill>
                  <a:schemeClr val="tx2">
                    <a:lumMod val="50000"/>
                  </a:schemeClr>
                </a:solidFill>
              </a:rPr>
              <a:t>Joining for questions &amp; answers: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Latha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</a:rPr>
              <a:t>Seshadri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Federal Project Officer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ETA Region 6 – San Francisco</a:t>
            </a:r>
          </a:p>
          <a:p>
            <a:pPr marL="0" indent="0">
              <a:buNone/>
            </a:pP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Jessica Otieno-Jani 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Federal Project Officer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ETA Region 3 – Atlanta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56D2B-91AC-48D1-93E2-6FCB0A40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C1E75B9B-FDBA-4BAE-88A1-6B5CD0E77A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FB4BB-5C6A-4229-BDE3-53A842650EB1}"/>
              </a:ext>
            </a:extLst>
          </p:cNvPr>
          <p:cNvSpPr txBox="1"/>
          <p:nvPr/>
        </p:nvSpPr>
        <p:spPr>
          <a:xfrm>
            <a:off x="4572000" y="11373062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mujeresdeempresa.com/el-arte-de-preguntar-para-obtener-un-si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4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00710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Monitoring and Managing Your</a:t>
            </a:r>
            <a:br>
              <a:rPr lang="en-US" dirty="0"/>
            </a:br>
            <a:r>
              <a:rPr lang="en-US" dirty="0"/>
              <a:t>WIF Grant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B9B-FDBA-4BAE-88A1-6B5CD0E77A9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98272"/>
            <a:ext cx="5105400" cy="449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4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Monitoring and Managing</a:t>
            </a:r>
            <a:br>
              <a:rPr lang="en-US" dirty="0"/>
            </a:br>
            <a:r>
              <a:rPr lang="en-US" dirty="0"/>
              <a:t>Your Grant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Monitoring</a:t>
            </a:r>
          </a:p>
          <a:p>
            <a:r>
              <a:rPr lang="en-US" dirty="0"/>
              <a:t>Types of Grant Monitoring</a:t>
            </a:r>
          </a:p>
          <a:p>
            <a:r>
              <a:rPr lang="en-US" dirty="0"/>
              <a:t>On-Site Reviews:  The Basics</a:t>
            </a:r>
          </a:p>
          <a:p>
            <a:r>
              <a:rPr lang="en-US" dirty="0"/>
              <a:t>Purpose of Grant Monitoring</a:t>
            </a:r>
          </a:p>
          <a:p>
            <a:r>
              <a:rPr lang="en-US" dirty="0"/>
              <a:t>How to Prepare for a Monitoring Visit</a:t>
            </a:r>
          </a:p>
          <a:p>
            <a:r>
              <a:rPr lang="en-US" dirty="0"/>
              <a:t>On-site Monitoring</a:t>
            </a:r>
          </a:p>
          <a:p>
            <a:r>
              <a:rPr lang="en-US" dirty="0"/>
              <a:t>Understanding the Monitoring Report</a:t>
            </a:r>
          </a:p>
          <a:p>
            <a:pPr lvl="1"/>
            <a:r>
              <a:rPr lang="en-US" dirty="0"/>
              <a:t>Finding(s)</a:t>
            </a:r>
          </a:p>
          <a:p>
            <a:pPr lvl="1"/>
            <a:r>
              <a:rPr lang="en-US" dirty="0"/>
              <a:t>Area(s) of Concern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B9B-FDBA-4BAE-88A1-6B5CD0E77A9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8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Quarterly Performance Reviews</a:t>
            </a:r>
          </a:p>
          <a:p>
            <a:pPr lvl="1"/>
            <a:r>
              <a:rPr lang="en-US" altLang="en-US" dirty="0"/>
              <a:t>Quarterly Narrative Report</a:t>
            </a:r>
          </a:p>
          <a:p>
            <a:pPr lvl="1"/>
            <a:r>
              <a:rPr lang="en-US" altLang="en-US" dirty="0"/>
              <a:t>Quarterly Performance Report</a:t>
            </a:r>
          </a:p>
          <a:p>
            <a:pPr lvl="1"/>
            <a:r>
              <a:rPr lang="en-US" altLang="en-US" dirty="0"/>
              <a:t>Quarterly Financial Report</a:t>
            </a:r>
          </a:p>
          <a:p>
            <a:pPr marL="344488" lvl="1" indent="-344488">
              <a:buFont typeface="Wingdings" panose="05000000000000000000" pitchFamily="2" charset="2"/>
              <a:buChar char="§"/>
            </a:pPr>
            <a:r>
              <a:rPr lang="en-US" altLang="en-US" sz="2800" dirty="0"/>
              <a:t>Desk Monitoring Reviews</a:t>
            </a:r>
          </a:p>
          <a:p>
            <a:pPr lvl="1"/>
            <a:r>
              <a:rPr lang="en-US" altLang="en-US" dirty="0"/>
              <a:t>Quarterly Narrative Report</a:t>
            </a:r>
          </a:p>
          <a:p>
            <a:pPr lvl="1"/>
            <a:r>
              <a:rPr lang="en-US" altLang="en-US" dirty="0"/>
              <a:t>Quarterly Financial Report</a:t>
            </a:r>
          </a:p>
          <a:p>
            <a:pPr lvl="1"/>
            <a:r>
              <a:rPr lang="en-US" altLang="en-US" dirty="0"/>
              <a:t>Grants e-Management System (GEMS)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altLang="en-US" sz="2800" dirty="0"/>
              <a:t>On-Site Reviews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2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400" b="1" dirty="0">
                <a:solidFill>
                  <a:srgbClr val="1B27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On-Site Reviews:  The Basics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Who conducts On-Site Reviews?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dirty="0"/>
              <a:t>FPO (with additional ETA Staff if needed)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When is the review conducted?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dirty="0"/>
              <a:t>Usually midpoint during your grant’s period of performance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What is the duration of the review?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dirty="0"/>
              <a:t>Usually five days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dirty="0"/>
              <a:t>Notification of Review: 	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2800" dirty="0"/>
              <a:t>Letter confirming scheduled date of review and Core Monitoring Guide/Review Planning Tool mailed to Grant Recipient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4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On-Site Reviews:  The Basics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B9B-FDBA-4BAE-88A1-6B5CD0E77A9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What not to do when you receive notification that your grant is about to be monitored.</a:t>
            </a:r>
          </a:p>
        </p:txBody>
      </p:sp>
      <p:pic>
        <p:nvPicPr>
          <p:cNvPr id="2050" name="Picture 2" descr="H:\My Documents\ETA - OSID\Grant Programs\WIF\panic-in-the-stree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1" y="3048000"/>
            <a:ext cx="8690458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is the </a:t>
            </a:r>
            <a:br>
              <a:rPr lang="en-US" dirty="0"/>
            </a:br>
            <a:r>
              <a:rPr lang="en-US" dirty="0"/>
              <a:t>Purpose of Grant Monitoring?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NOT	a “GOTCHA”</a:t>
            </a:r>
          </a:p>
          <a:p>
            <a:r>
              <a:rPr lang="en-US" dirty="0"/>
              <a:t>It is an opportunity to: 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Ensure that the Department of Labor grant funded program is aligned with: </a:t>
            </a:r>
          </a:p>
          <a:p>
            <a:pPr lvl="2"/>
            <a:r>
              <a:rPr lang="en-US" altLang="en-US" dirty="0"/>
              <a:t>Statute/Regulations/Grant terms &amp; conditions </a:t>
            </a:r>
          </a:p>
          <a:p>
            <a:pPr lvl="2"/>
            <a:r>
              <a:rPr lang="en-US" altLang="en-US" dirty="0"/>
              <a:t>Federal financial and administrative requirements including cost principles</a:t>
            </a:r>
          </a:p>
          <a:p>
            <a:pPr lvl="2"/>
            <a:r>
              <a:rPr lang="en-US" altLang="en-US" dirty="0"/>
              <a:t>Funding Opportunity Announcement (FOA)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Identify promising practices that can be shared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Identify technical assistance needs</a:t>
            </a:r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C1E75B9B-FDBA-4BAE-88A1-6B5CD0E77A9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32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onitoring &amp;amp; Managing Your WIF Grant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esenter&amp;quot;&quot;/&gt;&lt;property id=&quot;20307&quot; value=&quot;287&quot;/&gt;&lt;/object&gt;&lt;object type=&quot;3&quot; unique_id=&quot;10005&quot;&gt;&lt;property id=&quot;20148&quot; value=&quot;5&quot;/&gt;&lt;property id=&quot;20300&quot; value=&quot;Slide 3 - &amp;quot;Q &amp;amp; A &amp;quot;&quot;/&gt;&lt;property id=&quot;20307&quot; value=&quot;288&quot;/&gt;&lt;/object&gt;&lt;object type=&quot;3&quot; unique_id=&quot;10006&quot;&gt;&lt;property id=&quot;20148&quot; value=&quot;5&quot;/&gt;&lt;property id=&quot;20300&quot; value=&quot;Slide 4 - &amp;quot;Monitoring and Managing Your WIF Grant&amp;amp;#x09;&amp;quot;&quot;/&gt;&lt;property id=&quot;20307&quot; value=&quot;267&quot;/&gt;&lt;/object&gt;&lt;object type=&quot;3&quot; unique_id=&quot;10007&quot;&gt;&lt;property id=&quot;20148&quot; value=&quot;5&quot;/&gt;&lt;property id=&quot;20300&quot; value=&quot;Slide 5 - &amp;quot;Monitoring and Managing Your Grant &amp;amp;#x09;&amp;quot;&quot;/&gt;&lt;property id=&quot;20307&quot; value=&quot;257&quot;/&gt;&lt;/object&gt;&lt;object type=&quot;3&quot; unique_id=&quot;10008&quot;&gt;&lt;property id=&quot;20148&quot; value=&quot;5&quot;/&gt;&lt;property id=&quot;20300&quot; value=&quot;Slide 6 - &amp;quot;Types of Monitoring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On-Site Reviews:  The Basics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On-Site Reviews:  The Basics&amp;amp;#x09;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What is the  Purpose of Grant Monitoring?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How to Prepare for a Monitoring Visit&amp;quot;&quot;/&gt;&lt;property id=&quot;20307&quot; value=&quot;263&quot;/&gt;&lt;/object&gt;&lt;object type=&quot;3&quot; unique_id=&quot;10013&quot;&gt;&lt;property id=&quot;20148&quot; value=&quot;5&quot;/&gt;&lt;property id=&quot;20300&quot; value=&quot;Slide 11 - &amp;quot;How to Prepare for a Monitoring Visit&amp;quot;&quot;/&gt;&lt;property id=&quot;20307&quot; value=&quot;264&quot;/&gt;&lt;/object&gt;&lt;object type=&quot;3&quot; unique_id=&quot;10014&quot;&gt;&lt;property id=&quot;20148&quot; value=&quot;5&quot;/&gt;&lt;property id=&quot;20300&quot; value=&quot;Slide 12 - &amp;quot;On-site Monitoring Structure 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On-Site Monitoring&amp;quot;&quot;/&gt;&lt;property id=&quot;20307&quot; value=&quot;269&quot;/&gt;&lt;/object&gt;&lt;object type=&quot;3&quot; unique_id=&quot;10016&quot;&gt;&lt;property id=&quot;20148&quot; value=&quot;5&quot;/&gt;&lt;property id=&quot;20300&quot; value=&quot;Slide 14 - &amp;quot;Understanding the Monitoring Report&amp;quot;&quot;/&gt;&lt;property id=&quot;20307&quot; value=&quot;270&quot;/&gt;&lt;/object&gt;&lt;object type=&quot;3&quot; unique_id=&quot;10017&quot;&gt;&lt;property id=&quot;20148&quot; value=&quot;5&quot;/&gt;&lt;property id=&quot;20300&quot; value=&quot;Slide 15 - &amp;quot;Understanding the Monitoring Report&amp;quot;&quot;/&gt;&lt;property id=&quot;20307&quot; value=&quot;271&quot;/&gt;&lt;/object&gt;&lt;object type=&quot;3&quot; unique_id=&quot;10018&quot;&gt;&lt;property id=&quot;20148&quot; value=&quot;5&quot;/&gt;&lt;property id=&quot;20300&quot; value=&quot;Slide 16 - &amp;quot;Understanding the Monitoring Report&amp;quot;&quot;/&gt;&lt;property id=&quot;20307&quot; value=&quot;272&quot;/&gt;&lt;/object&gt;&lt;object type=&quot;3&quot; unique_id=&quot;10019&quot;&gt;&lt;property id=&quot;20148&quot; value=&quot;5&quot;/&gt;&lt;property id=&quot;20300&quot; value=&quot;Slide 17 - &amp;quot;Understanding the Monitoring Report&amp;quot;&quot;/&gt;&lt;property id=&quot;20307&quot; value=&quot;273&quot;/&gt;&lt;/object&gt;&lt;object type=&quot;3&quot; unique_id=&quot;10020&quot;&gt;&lt;property id=&quot;20148&quot; value=&quot;5&quot;/&gt;&lt;property id=&quot;20300&quot; value=&quot;Slide 18 - &amp;quot;Understanding the Monitoring Report&amp;quot;&quot;/&gt;&lt;property id=&quot;20307&quot; value=&quot;274&quot;/&gt;&lt;/object&gt;&lt;object type=&quot;3&quot; unique_id=&quot;10021&quot;&gt;&lt;property id=&quot;20148&quot; value=&quot;5&quot;/&gt;&lt;property id=&quot;20300&quot; value=&quot;Slide 19 - &amp;quot;Understanding the Monitoring Report&amp;quot;&quot;/&gt;&lt;property id=&quot;20307&quot; value=&quot;275&quot;/&gt;&lt;/object&gt;&lt;object type=&quot;3&quot; unique_id=&quot;10022&quot;&gt;&lt;property id=&quot;20148&quot; value=&quot;5&quot;/&gt;&lt;property id=&quot;20300&quot; value=&quot;Slide 20 - &amp;quot;Understanding the Monitoring Report&amp;quot;&quot;/&gt;&lt;property id=&quot;20307&quot; value=&quot;276&quot;/&gt;&lt;/object&gt;&lt;object type=&quot;3&quot; unique_id=&quot;10023&quot;&gt;&lt;property id=&quot;20148&quot; value=&quot;5&quot;/&gt;&lt;property id=&quot;20300&quot; value=&quot;Slide 21 - &amp;quot;Responding to the Monitoring Report&amp;quot;&quot;/&gt;&lt;property id=&quot;20307&quot; value=&quot;279&quot;/&gt;&lt;/object&gt;&lt;object type=&quot;3&quot; unique_id=&quot;10024&quot;&gt;&lt;property id=&quot;20148&quot; value=&quot;5&quot;/&gt;&lt;property id=&quot;20300&quot; value=&quot;Slide 22 - &amp;quot;Tips for Successfully  Managing Your Grant&amp;quot;&quot;/&gt;&lt;property id=&quot;20307&quot; value=&quot;278&quot;/&gt;&lt;/object&gt;&lt;object type=&quot;3&quot; unique_id=&quot;10025&quot;&gt;&lt;property id=&quot;20148&quot; value=&quot;5&quot;/&gt;&lt;property id=&quot;20300&quot; value=&quot;Slide 23 - &amp;quot;Tips for  Successfully Managing Your Grant&amp;quot;&quot;/&gt;&lt;property id=&quot;20307&quot; value=&quot;281&quot;/&gt;&lt;/object&gt;&lt;object type=&quot;3&quot; unique_id=&quot;10026&quot;&gt;&lt;property id=&quot;20148&quot; value=&quot;5&quot;/&gt;&lt;property id=&quot;20300&quot; value=&quot;Slide 24 - &amp;quot;Uniform Guidance&amp;quot;&quot;/&gt;&lt;property id=&quot;20307&quot; value=&quot;282&quot;/&gt;&lt;/object&gt;&lt;object type=&quot;3&quot; unique_id=&quot;10027&quot;&gt;&lt;property id=&quot;20148&quot; value=&quot;5&quot;/&gt;&lt;property id=&quot;20300&quot; value=&quot;Slide 25 - &amp;quot;Other Resources&amp;quot;&quot;/&gt;&lt;property id=&quot;20307&quot; value=&quot;283&quot;/&gt;&lt;/object&gt;&lt;object type=&quot;3&quot; unique_id=&quot;10028&quot;&gt;&lt;property id=&quot;20148&quot; value=&quot;5&quot;/&gt;&lt;property id=&quot;20300&quot; value=&quot;Slide 26 - &amp;quot;What Questions Do You Have?&amp;quot;&quot;/&gt;&lt;property id=&quot;20307&quot; value=&quot;285&quot;/&gt;&lt;/object&gt;&lt;object type=&quot;3&quot; unique_id=&quot;10029&quot;&gt;&lt;property id=&quot;20148&quot; value=&quot;5&quot;/&gt;&lt;property id=&quot;20300&quot; value=&quot;Slide 27 - &amp;quot;Bark Less  Wag More! &amp;quot;&quot;/&gt;&lt;property id=&quot;20307&quot; value=&quot;286&quot;/&gt;&lt;/object&gt;&lt;/object&gt;&lt;object type=&quot;8&quot; unique_id=&quot;1005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1116</Words>
  <Application>Microsoft Office PowerPoint</Application>
  <PresentationFormat>On-screen Show (4:3)</PresentationFormat>
  <Paragraphs>245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1_Office Theme</vt:lpstr>
      <vt:lpstr>Monitoring &amp; Managing Your WIF Grant</vt:lpstr>
      <vt:lpstr>Presenter</vt:lpstr>
      <vt:lpstr>Q &amp; A </vt:lpstr>
      <vt:lpstr>Monitoring and Managing Your WIF Grant </vt:lpstr>
      <vt:lpstr>Monitoring and Managing Your Grant  </vt:lpstr>
      <vt:lpstr>Types of Monitoring</vt:lpstr>
      <vt:lpstr>On-Site Reviews:  The Basics</vt:lpstr>
      <vt:lpstr>On-Site Reviews:  The Basics </vt:lpstr>
      <vt:lpstr>What is the  Purpose of Grant Monitoring?</vt:lpstr>
      <vt:lpstr>How to Prepare for a Monitoring Visit</vt:lpstr>
      <vt:lpstr>How to Prepare for a Monitoring Visit</vt:lpstr>
      <vt:lpstr>On-site Monitoring Structure </vt:lpstr>
      <vt:lpstr>On-Site Monitoring</vt:lpstr>
      <vt:lpstr>Understanding the Monitoring Report</vt:lpstr>
      <vt:lpstr>Understanding the Monitoring Report</vt:lpstr>
      <vt:lpstr>Understanding the Monitoring Report</vt:lpstr>
      <vt:lpstr>Understanding the Monitoring Report</vt:lpstr>
      <vt:lpstr>Understanding the Monitoring Report</vt:lpstr>
      <vt:lpstr>Understanding the Monitoring Report</vt:lpstr>
      <vt:lpstr>Understanding the Monitoring Report</vt:lpstr>
      <vt:lpstr>Responding to the Monitoring Report</vt:lpstr>
      <vt:lpstr>Tips for Successfully  Managing Your Grant</vt:lpstr>
      <vt:lpstr>Tips for  Successfully Managing Your Grant</vt:lpstr>
      <vt:lpstr>Uniform Guidance</vt:lpstr>
      <vt:lpstr>Other Resources</vt:lpstr>
      <vt:lpstr>What Questions Do You Have?</vt:lpstr>
      <vt:lpstr>Bark Less  Wag More!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</dc:creator>
  <cp:lastModifiedBy>Jennifer Jacobs</cp:lastModifiedBy>
  <cp:revision>136</cp:revision>
  <cp:lastPrinted>2016-10-17T19:08:55Z</cp:lastPrinted>
  <dcterms:created xsi:type="dcterms:W3CDTF">2016-05-04T14:26:41Z</dcterms:created>
  <dcterms:modified xsi:type="dcterms:W3CDTF">2017-10-26T13:42:05Z</dcterms:modified>
</cp:coreProperties>
</file>